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55.xml" ContentType="application/vnd.openxmlformats-officedocument.wordprocessingml.header+xml"/>
  <Override PartName="/word/footer78.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58.xml" ContentType="application/vnd.openxmlformats-officedocument.wordprocessingml.header+xml"/>
  <Override PartName="/word/footer81.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61.xml" ContentType="application/vnd.openxmlformats-officedocument.wordprocessingml.header+xml"/>
  <Override PartName="/word/footer84.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64.xml" ContentType="application/vnd.openxmlformats-officedocument.wordprocessingml.header+xml"/>
  <Override PartName="/word/footer87.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67.xml" ContentType="application/vnd.openxmlformats-officedocument.wordprocessingml.header+xml"/>
  <Override PartName="/word/footer90.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header70.xml" ContentType="application/vnd.openxmlformats-officedocument.wordprocessingml.header+xml"/>
  <Override PartName="/word/footer93.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header73.xml" ContentType="application/vnd.openxmlformats-officedocument.wordprocessingml.header+xml"/>
  <Override PartName="/word/footer96.xml" ContentType="application/vnd.openxmlformats-officedocument.wordprocessingml.footer+xml"/>
  <Override PartName="/word/header74.xml" ContentType="application/vnd.openxmlformats-officedocument.wordprocessingml.header+xml"/>
  <Override PartName="/word/header75.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header76.xml" ContentType="application/vnd.openxmlformats-officedocument.wordprocessingml.header+xml"/>
  <Override PartName="/word/footer99.xml" ContentType="application/vnd.openxmlformats-officedocument.wordprocessingml.footer+xml"/>
  <Override PartName="/word/header77.xml" ContentType="application/vnd.openxmlformats-officedocument.wordprocessingml.header+xml"/>
  <Override PartName="/word/header78.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header79.xml" ContentType="application/vnd.openxmlformats-officedocument.wordprocessingml.header+xml"/>
  <Override PartName="/word/footer102.xml" ContentType="application/vnd.openxmlformats-officedocument.wordprocessingml.footer+xml"/>
  <Override PartName="/word/header80.xml" ContentType="application/vnd.openxmlformats-officedocument.wordprocessingml.header+xml"/>
  <Override PartName="/word/header81.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header82.xml" ContentType="application/vnd.openxmlformats-officedocument.wordprocessingml.header+xml"/>
  <Override PartName="/word/footer105.xml" ContentType="application/vnd.openxmlformats-officedocument.wordprocessingml.footer+xml"/>
  <Override PartName="/word/header83.xml" ContentType="application/vnd.openxmlformats-officedocument.wordprocessingml.header+xml"/>
  <Override PartName="/word/header84.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header85.xml" ContentType="application/vnd.openxmlformats-officedocument.wordprocessingml.header+xml"/>
  <Override PartName="/word/footer108.xml" ContentType="application/vnd.openxmlformats-officedocument.wordprocessingml.footer+xml"/>
  <Override PartName="/word/header86.xml" ContentType="application/vnd.openxmlformats-officedocument.wordprocessingml.header+xml"/>
  <Override PartName="/word/header87.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header88.xml" ContentType="application/vnd.openxmlformats-officedocument.wordprocessingml.header+xml"/>
  <Override PartName="/word/footer111.xml" ContentType="application/vnd.openxmlformats-officedocument.wordprocessingml.footer+xml"/>
  <Override PartName="/word/header89.xml" ContentType="application/vnd.openxmlformats-officedocument.wordprocessingml.header+xml"/>
  <Override PartName="/word/header90.xml" ContentType="application/vnd.openxmlformats-officedocument.wordprocessingml.header+xml"/>
  <Override PartName="/word/footer112.xml" ContentType="application/vnd.openxmlformats-officedocument.wordprocessingml.footer+xml"/>
  <Override PartName="/word/footer113.xml" ContentType="application/vnd.openxmlformats-officedocument.wordprocessingml.footer+xml"/>
  <Override PartName="/word/header91.xml" ContentType="application/vnd.openxmlformats-officedocument.wordprocessingml.header+xml"/>
  <Override PartName="/word/footer114.xml" ContentType="application/vnd.openxmlformats-officedocument.wordprocessingml.footer+xml"/>
  <Override PartName="/word/header92.xml" ContentType="application/vnd.openxmlformats-officedocument.wordprocessingml.header+xml"/>
  <Override PartName="/word/header93.xml" ContentType="application/vnd.openxmlformats-officedocument.wordprocessingml.header+xml"/>
  <Override PartName="/word/footer115.xml" ContentType="application/vnd.openxmlformats-officedocument.wordprocessingml.footer+xml"/>
  <Override PartName="/word/footer116.xml" ContentType="application/vnd.openxmlformats-officedocument.wordprocessingml.footer+xml"/>
  <Override PartName="/word/header94.xml" ContentType="application/vnd.openxmlformats-officedocument.wordprocessingml.header+xml"/>
  <Override PartName="/word/footer117.xml" ContentType="application/vnd.openxmlformats-officedocument.wordprocessingml.footer+xml"/>
  <Override PartName="/word/header95.xml" ContentType="application/vnd.openxmlformats-officedocument.wordprocessingml.header+xml"/>
  <Override PartName="/word/header96.xml" ContentType="application/vnd.openxmlformats-officedocument.wordprocessingml.header+xml"/>
  <Override PartName="/word/footer118.xml" ContentType="application/vnd.openxmlformats-officedocument.wordprocessingml.footer+xml"/>
  <Override PartName="/word/footer119.xml" ContentType="application/vnd.openxmlformats-officedocument.wordprocessingml.footer+xml"/>
  <Override PartName="/word/header97.xml" ContentType="application/vnd.openxmlformats-officedocument.wordprocessingml.header+xml"/>
  <Override PartName="/word/footer120.xml" ContentType="application/vnd.openxmlformats-officedocument.wordprocessingml.footer+xml"/>
  <Override PartName="/word/header98.xml" ContentType="application/vnd.openxmlformats-officedocument.wordprocessingml.header+xml"/>
  <Override PartName="/word/header99.xml" ContentType="application/vnd.openxmlformats-officedocument.wordprocessingml.header+xml"/>
  <Override PartName="/word/footer121.xml" ContentType="application/vnd.openxmlformats-officedocument.wordprocessingml.footer+xml"/>
  <Override PartName="/word/footer122.xml" ContentType="application/vnd.openxmlformats-officedocument.wordprocessingml.footer+xml"/>
  <Override PartName="/word/header100.xml" ContentType="application/vnd.openxmlformats-officedocument.wordprocessingml.header+xml"/>
  <Override PartName="/word/footer123.xml" ContentType="application/vnd.openxmlformats-officedocument.wordprocessingml.footer+xml"/>
  <Override PartName="/word/header101.xml" ContentType="application/vnd.openxmlformats-officedocument.wordprocessingml.header+xml"/>
  <Override PartName="/word/header102.xml" ContentType="application/vnd.openxmlformats-officedocument.wordprocessingml.header+xml"/>
  <Override PartName="/word/footer124.xml" ContentType="application/vnd.openxmlformats-officedocument.wordprocessingml.footer+xml"/>
  <Override PartName="/word/footer125.xml" ContentType="application/vnd.openxmlformats-officedocument.wordprocessingml.footer+xml"/>
  <Override PartName="/word/header103.xml" ContentType="application/vnd.openxmlformats-officedocument.wordprocessingml.header+xml"/>
  <Override PartName="/word/footer126.xml" ContentType="application/vnd.openxmlformats-officedocument.wordprocessingml.footer+xml"/>
  <Override PartName="/word/header104.xml" ContentType="application/vnd.openxmlformats-officedocument.wordprocessingml.header+xml"/>
  <Override PartName="/word/header105.xml" ContentType="application/vnd.openxmlformats-officedocument.wordprocessingml.header+xml"/>
  <Override PartName="/word/footer127.xml" ContentType="application/vnd.openxmlformats-officedocument.wordprocessingml.footer+xml"/>
  <Override PartName="/word/footer128.xml" ContentType="application/vnd.openxmlformats-officedocument.wordprocessingml.footer+xml"/>
  <Override PartName="/word/header106.xml" ContentType="application/vnd.openxmlformats-officedocument.wordprocessingml.header+xml"/>
  <Override PartName="/word/footer129.xml" ContentType="application/vnd.openxmlformats-officedocument.wordprocessingml.footer+xml"/>
  <Override PartName="/word/header107.xml" ContentType="application/vnd.openxmlformats-officedocument.wordprocessingml.header+xml"/>
  <Override PartName="/word/header108.xml" ContentType="application/vnd.openxmlformats-officedocument.wordprocessingml.header+xml"/>
  <Override PartName="/word/footer130.xml" ContentType="application/vnd.openxmlformats-officedocument.wordprocessingml.footer+xml"/>
  <Override PartName="/word/footer131.xml" ContentType="application/vnd.openxmlformats-officedocument.wordprocessingml.footer+xml"/>
  <Override PartName="/word/header109.xml" ContentType="application/vnd.openxmlformats-officedocument.wordprocessingml.header+xml"/>
  <Override PartName="/word/footer132.xml" ContentType="application/vnd.openxmlformats-officedocument.wordprocessingml.footer+xml"/>
  <Override PartName="/word/header110.xml" ContentType="application/vnd.openxmlformats-officedocument.wordprocessingml.header+xml"/>
  <Override PartName="/word/header111.xml" ContentType="application/vnd.openxmlformats-officedocument.wordprocessingml.header+xml"/>
  <Override PartName="/word/footer133.xml" ContentType="application/vnd.openxmlformats-officedocument.wordprocessingml.footer+xml"/>
  <Override PartName="/word/footer134.xml" ContentType="application/vnd.openxmlformats-officedocument.wordprocessingml.footer+xml"/>
  <Override PartName="/word/header112.xml" ContentType="application/vnd.openxmlformats-officedocument.wordprocessingml.header+xml"/>
  <Override PartName="/word/footer135.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36.xml" ContentType="application/vnd.openxmlformats-officedocument.wordprocessingml.footer+xml"/>
  <Override PartName="/word/footer137.xml" ContentType="application/vnd.openxmlformats-officedocument.wordprocessingml.footer+xml"/>
  <Override PartName="/word/header115.xml" ContentType="application/vnd.openxmlformats-officedocument.wordprocessingml.header+xml"/>
  <Override PartName="/word/footer138.xml" ContentType="application/vnd.openxmlformats-officedocument.wordprocessingml.footer+xml"/>
  <Override PartName="/word/header116.xml" ContentType="application/vnd.openxmlformats-officedocument.wordprocessingml.header+xml"/>
  <Override PartName="/word/header117.xml" ContentType="application/vnd.openxmlformats-officedocument.wordprocessingml.header+xml"/>
  <Override PartName="/word/footer139.xml" ContentType="application/vnd.openxmlformats-officedocument.wordprocessingml.footer+xml"/>
  <Override PartName="/word/footer140.xml" ContentType="application/vnd.openxmlformats-officedocument.wordprocessingml.footer+xml"/>
  <Override PartName="/word/header118.xml" ContentType="application/vnd.openxmlformats-officedocument.wordprocessingml.header+xml"/>
  <Override PartName="/word/footer141.xml" ContentType="application/vnd.openxmlformats-officedocument.wordprocessingml.footer+xml"/>
  <Override PartName="/word/header119.xml" ContentType="application/vnd.openxmlformats-officedocument.wordprocessingml.header+xml"/>
  <Override PartName="/word/header120.xml" ContentType="application/vnd.openxmlformats-officedocument.wordprocessingml.header+xml"/>
  <Override PartName="/word/footer142.xml" ContentType="application/vnd.openxmlformats-officedocument.wordprocessingml.footer+xml"/>
  <Override PartName="/word/footer143.xml" ContentType="application/vnd.openxmlformats-officedocument.wordprocessingml.footer+xml"/>
  <Override PartName="/word/header121.xml" ContentType="application/vnd.openxmlformats-officedocument.wordprocessingml.header+xml"/>
  <Override PartName="/word/footer144.xml" ContentType="application/vnd.openxmlformats-officedocument.wordprocessingml.footer+xml"/>
  <Override PartName="/word/header122.xml" ContentType="application/vnd.openxmlformats-officedocument.wordprocessingml.header+xml"/>
  <Override PartName="/word/header123.xml" ContentType="application/vnd.openxmlformats-officedocument.wordprocessingml.header+xml"/>
  <Override PartName="/word/footer145.xml" ContentType="application/vnd.openxmlformats-officedocument.wordprocessingml.footer+xml"/>
  <Override PartName="/word/footer146.xml" ContentType="application/vnd.openxmlformats-officedocument.wordprocessingml.footer+xml"/>
  <Override PartName="/word/footer147.xml" ContentType="application/vnd.openxmlformats-officedocument.wordprocessingml.footer+xml"/>
  <Override PartName="/word/header124.xml" ContentType="application/vnd.openxmlformats-officedocument.wordprocessingml.header+xml"/>
  <Override PartName="/word/header125.xml" ContentType="application/vnd.openxmlformats-officedocument.wordprocessingml.header+xml"/>
  <Override PartName="/word/footer148.xml" ContentType="application/vnd.openxmlformats-officedocument.wordprocessingml.footer+xml"/>
  <Override PartName="/word/footer149.xml" ContentType="application/vnd.openxmlformats-officedocument.wordprocessingml.footer+xml"/>
  <Override PartName="/word/footer150.xml" ContentType="application/vnd.openxmlformats-officedocument.wordprocessingml.footer+xml"/>
  <Override PartName="/word/header126.xml" ContentType="application/vnd.openxmlformats-officedocument.wordprocessingml.header+xml"/>
  <Override PartName="/word/header127.xml" ContentType="application/vnd.openxmlformats-officedocument.wordprocessingml.header+xml"/>
  <Override PartName="/word/footer151.xml" ContentType="application/vnd.openxmlformats-officedocument.wordprocessingml.footer+xml"/>
  <Override PartName="/word/footer152.xml" ContentType="application/vnd.openxmlformats-officedocument.wordprocessingml.footer+xml"/>
  <Override PartName="/word/footer153.xml" ContentType="application/vnd.openxmlformats-officedocument.wordprocessingml.footer+xml"/>
  <Override PartName="/word/header128.xml" ContentType="application/vnd.openxmlformats-officedocument.wordprocessingml.header+xml"/>
  <Override PartName="/word/header129.xml" ContentType="application/vnd.openxmlformats-officedocument.wordprocessingml.header+xml"/>
  <Override PartName="/word/footer154.xml" ContentType="application/vnd.openxmlformats-officedocument.wordprocessingml.footer+xml"/>
  <Override PartName="/word/footer155.xml" ContentType="application/vnd.openxmlformats-officedocument.wordprocessingml.footer+xml"/>
  <Override PartName="/word/footer156.xml" ContentType="application/vnd.openxmlformats-officedocument.wordprocessingml.footer+xml"/>
  <Override PartName="/word/header130.xml" ContentType="application/vnd.openxmlformats-officedocument.wordprocessingml.header+xml"/>
  <Override PartName="/word/header131.xml" ContentType="application/vnd.openxmlformats-officedocument.wordprocessingml.header+xml"/>
  <Override PartName="/word/footer157.xml" ContentType="application/vnd.openxmlformats-officedocument.wordprocessingml.footer+xml"/>
  <Override PartName="/word/footer158.xml" ContentType="application/vnd.openxmlformats-officedocument.wordprocessingml.footer+xml"/>
  <Override PartName="/word/footer159.xml" ContentType="application/vnd.openxmlformats-officedocument.wordprocessingml.footer+xml"/>
  <Override PartName="/word/header132.xml" ContentType="application/vnd.openxmlformats-officedocument.wordprocessingml.header+xml"/>
  <Override PartName="/word/header133.xml" ContentType="application/vnd.openxmlformats-officedocument.wordprocessingml.header+xml"/>
  <Override PartName="/word/footer160.xml" ContentType="application/vnd.openxmlformats-officedocument.wordprocessingml.footer+xml"/>
  <Override PartName="/word/footer161.xml" ContentType="application/vnd.openxmlformats-officedocument.wordprocessingml.footer+xml"/>
  <Override PartName="/word/footer162.xml" ContentType="application/vnd.openxmlformats-officedocument.wordprocessingml.footer+xml"/>
  <Override PartName="/word/header134.xml" ContentType="application/vnd.openxmlformats-officedocument.wordprocessingml.header+xml"/>
  <Override PartName="/word/header135.xml" ContentType="application/vnd.openxmlformats-officedocument.wordprocessingml.header+xml"/>
  <Override PartName="/word/footer163.xml" ContentType="application/vnd.openxmlformats-officedocument.wordprocessingml.footer+xml"/>
  <Override PartName="/word/footer164.xml" ContentType="application/vnd.openxmlformats-officedocument.wordprocessingml.footer+xml"/>
  <Override PartName="/word/footer165.xml" ContentType="application/vnd.openxmlformats-officedocument.wordprocessingml.footer+xml"/>
  <Override PartName="/word/header136.xml" ContentType="application/vnd.openxmlformats-officedocument.wordprocessingml.header+xml"/>
  <Override PartName="/word/header137.xml" ContentType="application/vnd.openxmlformats-officedocument.wordprocessingml.header+xml"/>
  <Override PartName="/word/footer166.xml" ContentType="application/vnd.openxmlformats-officedocument.wordprocessingml.footer+xml"/>
  <Override PartName="/word/footer167.xml" ContentType="application/vnd.openxmlformats-officedocument.wordprocessingml.footer+xml"/>
  <Override PartName="/word/footer168.xml" ContentType="application/vnd.openxmlformats-officedocument.wordprocessingml.footer+xml"/>
  <Override PartName="/word/header138.xml" ContentType="application/vnd.openxmlformats-officedocument.wordprocessingml.header+xml"/>
  <Override PartName="/word/header139.xml" ContentType="application/vnd.openxmlformats-officedocument.wordprocessingml.header+xml"/>
  <Override PartName="/word/footer169.xml" ContentType="application/vnd.openxmlformats-officedocument.wordprocessingml.footer+xml"/>
  <Override PartName="/word/footer170.xml" ContentType="application/vnd.openxmlformats-officedocument.wordprocessingml.footer+xml"/>
  <Override PartName="/word/footer171.xml" ContentType="application/vnd.openxmlformats-officedocument.wordprocessingml.footer+xml"/>
  <Override PartName="/word/header140.xml" ContentType="application/vnd.openxmlformats-officedocument.wordprocessingml.header+xml"/>
  <Override PartName="/word/header141.xml" ContentType="application/vnd.openxmlformats-officedocument.wordprocessingml.header+xml"/>
  <Override PartName="/word/footer172.xml" ContentType="application/vnd.openxmlformats-officedocument.wordprocessingml.footer+xml"/>
  <Override PartName="/word/footer173.xml" ContentType="application/vnd.openxmlformats-officedocument.wordprocessingml.footer+xml"/>
  <Override PartName="/word/footer174.xml" ContentType="application/vnd.openxmlformats-officedocument.wordprocessingml.footer+xml"/>
  <Override PartName="/word/header142.xml" ContentType="application/vnd.openxmlformats-officedocument.wordprocessingml.header+xml"/>
  <Override PartName="/word/header143.xml" ContentType="application/vnd.openxmlformats-officedocument.wordprocessingml.header+xml"/>
  <Override PartName="/word/footer175.xml" ContentType="application/vnd.openxmlformats-officedocument.wordprocessingml.footer+xml"/>
  <Override PartName="/word/footer176.xml" ContentType="application/vnd.openxmlformats-officedocument.wordprocessingml.footer+xml"/>
  <Override PartName="/word/footer177.xml" ContentType="application/vnd.openxmlformats-officedocument.wordprocessingml.footer+xml"/>
  <Override PartName="/word/header144.xml" ContentType="application/vnd.openxmlformats-officedocument.wordprocessingml.header+xml"/>
  <Override PartName="/word/header145.xml" ContentType="application/vnd.openxmlformats-officedocument.wordprocessingml.header+xml"/>
  <Override PartName="/word/footer178.xml" ContentType="application/vnd.openxmlformats-officedocument.wordprocessingml.footer+xml"/>
  <Override PartName="/word/footer179.xml" ContentType="application/vnd.openxmlformats-officedocument.wordprocessingml.footer+xml"/>
  <Override PartName="/word/footer180.xml" ContentType="application/vnd.openxmlformats-officedocument.wordprocessingml.footer+xml"/>
  <Override PartName="/word/header146.xml" ContentType="application/vnd.openxmlformats-officedocument.wordprocessingml.header+xml"/>
  <Override PartName="/word/header147.xml" ContentType="application/vnd.openxmlformats-officedocument.wordprocessingml.header+xml"/>
  <Override PartName="/word/footer181.xml" ContentType="application/vnd.openxmlformats-officedocument.wordprocessingml.footer+xml"/>
  <Override PartName="/word/footer182.xml" ContentType="application/vnd.openxmlformats-officedocument.wordprocessingml.footer+xml"/>
  <Override PartName="/word/footer183.xml" ContentType="application/vnd.openxmlformats-officedocument.wordprocessingml.footer+xml"/>
  <Override PartName="/word/header148.xml" ContentType="application/vnd.openxmlformats-officedocument.wordprocessingml.header+xml"/>
  <Override PartName="/word/header149.xml" ContentType="application/vnd.openxmlformats-officedocument.wordprocessingml.header+xml"/>
  <Override PartName="/word/footer184.xml" ContentType="application/vnd.openxmlformats-officedocument.wordprocessingml.footer+xml"/>
  <Override PartName="/word/footer185.xml" ContentType="application/vnd.openxmlformats-officedocument.wordprocessingml.footer+xml"/>
  <Override PartName="/word/footer186.xml" ContentType="application/vnd.openxmlformats-officedocument.wordprocessingml.footer+xml"/>
  <Override PartName="/word/header150.xml" ContentType="application/vnd.openxmlformats-officedocument.wordprocessingml.header+xml"/>
  <Override PartName="/word/header151.xml" ContentType="application/vnd.openxmlformats-officedocument.wordprocessingml.header+xml"/>
  <Override PartName="/word/footer187.xml" ContentType="application/vnd.openxmlformats-officedocument.wordprocessingml.footer+xml"/>
  <Override PartName="/word/footer188.xml" ContentType="application/vnd.openxmlformats-officedocument.wordprocessingml.footer+xml"/>
  <Override PartName="/word/footer189.xml" ContentType="application/vnd.openxmlformats-officedocument.wordprocessingml.footer+xml"/>
  <Override PartName="/word/header152.xml" ContentType="application/vnd.openxmlformats-officedocument.wordprocessingml.header+xml"/>
  <Override PartName="/word/header153.xml" ContentType="application/vnd.openxmlformats-officedocument.wordprocessingml.header+xml"/>
  <Override PartName="/word/footer190.xml" ContentType="application/vnd.openxmlformats-officedocument.wordprocessingml.footer+xml"/>
  <Override PartName="/word/footer191.xml" ContentType="application/vnd.openxmlformats-officedocument.wordprocessingml.footer+xml"/>
  <Override PartName="/word/footer192.xml" ContentType="application/vnd.openxmlformats-officedocument.wordprocessingml.footer+xml"/>
  <Override PartName="/word/header154.xml" ContentType="application/vnd.openxmlformats-officedocument.wordprocessingml.header+xml"/>
  <Override PartName="/word/header155.xml" ContentType="application/vnd.openxmlformats-officedocument.wordprocessingml.header+xml"/>
  <Override PartName="/word/footer193.xml" ContentType="application/vnd.openxmlformats-officedocument.wordprocessingml.footer+xml"/>
  <Override PartName="/word/footer194.xml" ContentType="application/vnd.openxmlformats-officedocument.wordprocessingml.footer+xml"/>
  <Override PartName="/word/footer195.xml" ContentType="application/vnd.openxmlformats-officedocument.wordprocessingml.footer+xml"/>
  <Override PartName="/word/header156.xml" ContentType="application/vnd.openxmlformats-officedocument.wordprocessingml.header+xml"/>
  <Override PartName="/word/header157.xml" ContentType="application/vnd.openxmlformats-officedocument.wordprocessingml.header+xml"/>
  <Override PartName="/word/footer196.xml" ContentType="application/vnd.openxmlformats-officedocument.wordprocessingml.footer+xml"/>
  <Override PartName="/word/footer197.xml" ContentType="application/vnd.openxmlformats-officedocument.wordprocessingml.footer+xml"/>
  <Override PartName="/word/footer198.xml" ContentType="application/vnd.openxmlformats-officedocument.wordprocessingml.footer+xml"/>
  <Override PartName="/word/header158.xml" ContentType="application/vnd.openxmlformats-officedocument.wordprocessingml.header+xml"/>
  <Override PartName="/word/header159.xml" ContentType="application/vnd.openxmlformats-officedocument.wordprocessingml.header+xml"/>
  <Override PartName="/word/footer199.xml" ContentType="application/vnd.openxmlformats-officedocument.wordprocessingml.footer+xml"/>
  <Override PartName="/word/footer200.xml" ContentType="application/vnd.openxmlformats-officedocument.wordprocessingml.footer+xml"/>
  <Override PartName="/word/footer201.xml" ContentType="application/vnd.openxmlformats-officedocument.wordprocessingml.footer+xml"/>
  <Override PartName="/word/header160.xml" ContentType="application/vnd.openxmlformats-officedocument.wordprocessingml.header+xml"/>
  <Override PartName="/word/header161.xml" ContentType="application/vnd.openxmlformats-officedocument.wordprocessingml.header+xml"/>
  <Override PartName="/word/footer202.xml" ContentType="application/vnd.openxmlformats-officedocument.wordprocessingml.footer+xml"/>
  <Override PartName="/word/footer203.xml" ContentType="application/vnd.openxmlformats-officedocument.wordprocessingml.footer+xml"/>
  <Override PartName="/word/footer204.xml" ContentType="application/vnd.openxmlformats-officedocument.wordprocessingml.footer+xml"/>
  <Override PartName="/word/header162.xml" ContentType="application/vnd.openxmlformats-officedocument.wordprocessingml.header+xml"/>
  <Override PartName="/word/header163.xml" ContentType="application/vnd.openxmlformats-officedocument.wordprocessingml.header+xml"/>
  <Override PartName="/word/footer205.xml" ContentType="application/vnd.openxmlformats-officedocument.wordprocessingml.footer+xml"/>
  <Override PartName="/word/footer206.xml" ContentType="application/vnd.openxmlformats-officedocument.wordprocessingml.footer+xml"/>
  <Override PartName="/word/footer207.xml" ContentType="application/vnd.openxmlformats-officedocument.wordprocessingml.footer+xml"/>
  <Override PartName="/word/header164.xml" ContentType="application/vnd.openxmlformats-officedocument.wordprocessingml.header+xml"/>
  <Override PartName="/word/header165.xml" ContentType="application/vnd.openxmlformats-officedocument.wordprocessingml.header+xml"/>
  <Override PartName="/word/footer208.xml" ContentType="application/vnd.openxmlformats-officedocument.wordprocessingml.footer+xml"/>
  <Override PartName="/word/footer209.xml" ContentType="application/vnd.openxmlformats-officedocument.wordprocessingml.footer+xml"/>
  <Override PartName="/word/footer210.xml" ContentType="application/vnd.openxmlformats-officedocument.wordprocessingml.footer+xml"/>
  <Override PartName="/word/header166.xml" ContentType="application/vnd.openxmlformats-officedocument.wordprocessingml.header+xml"/>
  <Override PartName="/word/header167.xml" ContentType="application/vnd.openxmlformats-officedocument.wordprocessingml.header+xml"/>
  <Override PartName="/word/footer211.xml" ContentType="application/vnd.openxmlformats-officedocument.wordprocessingml.footer+xml"/>
  <Override PartName="/word/footer212.xml" ContentType="application/vnd.openxmlformats-officedocument.wordprocessingml.footer+xml"/>
  <Override PartName="/word/footer213.xml" ContentType="application/vnd.openxmlformats-officedocument.wordprocessingml.footer+xml"/>
  <Override PartName="/word/header168.xml" ContentType="application/vnd.openxmlformats-officedocument.wordprocessingml.header+xml"/>
  <Override PartName="/word/header169.xml" ContentType="application/vnd.openxmlformats-officedocument.wordprocessingml.header+xml"/>
  <Override PartName="/word/footer214.xml" ContentType="application/vnd.openxmlformats-officedocument.wordprocessingml.footer+xml"/>
  <Override PartName="/word/footer215.xml" ContentType="application/vnd.openxmlformats-officedocument.wordprocessingml.footer+xml"/>
  <Override PartName="/word/footer216.xml" ContentType="application/vnd.openxmlformats-officedocument.wordprocessingml.footer+xml"/>
  <Override PartName="/word/header170.xml" ContentType="application/vnd.openxmlformats-officedocument.wordprocessingml.header+xml"/>
  <Override PartName="/word/header171.xml" ContentType="application/vnd.openxmlformats-officedocument.wordprocessingml.header+xml"/>
  <Override PartName="/word/footer217.xml" ContentType="application/vnd.openxmlformats-officedocument.wordprocessingml.footer+xml"/>
  <Override PartName="/word/footer218.xml" ContentType="application/vnd.openxmlformats-officedocument.wordprocessingml.footer+xml"/>
  <Override PartName="/word/footer219.xml" ContentType="application/vnd.openxmlformats-officedocument.wordprocessingml.footer+xml"/>
  <Override PartName="/word/header172.xml" ContentType="application/vnd.openxmlformats-officedocument.wordprocessingml.header+xml"/>
  <Override PartName="/word/header173.xml" ContentType="application/vnd.openxmlformats-officedocument.wordprocessingml.header+xml"/>
  <Override PartName="/word/footer220.xml" ContentType="application/vnd.openxmlformats-officedocument.wordprocessingml.footer+xml"/>
  <Override PartName="/word/footer221.xml" ContentType="application/vnd.openxmlformats-officedocument.wordprocessingml.footer+xml"/>
  <Override PartName="/word/footer222.xml" ContentType="application/vnd.openxmlformats-officedocument.wordprocessingml.footer+xml"/>
  <Override PartName="/word/header174.xml" ContentType="application/vnd.openxmlformats-officedocument.wordprocessingml.header+xml"/>
  <Override PartName="/word/header175.xml" ContentType="application/vnd.openxmlformats-officedocument.wordprocessingml.header+xml"/>
  <Override PartName="/word/footer223.xml" ContentType="application/vnd.openxmlformats-officedocument.wordprocessingml.footer+xml"/>
  <Override PartName="/word/footer224.xml" ContentType="application/vnd.openxmlformats-officedocument.wordprocessingml.footer+xml"/>
  <Override PartName="/word/footer225.xml" ContentType="application/vnd.openxmlformats-officedocument.wordprocessingml.footer+xml"/>
  <Override PartName="/word/header176.xml" ContentType="application/vnd.openxmlformats-officedocument.wordprocessingml.header+xml"/>
  <Override PartName="/word/header177.xml" ContentType="application/vnd.openxmlformats-officedocument.wordprocessingml.header+xml"/>
  <Override PartName="/word/footer226.xml" ContentType="application/vnd.openxmlformats-officedocument.wordprocessingml.footer+xml"/>
  <Override PartName="/word/footer227.xml" ContentType="application/vnd.openxmlformats-officedocument.wordprocessingml.footer+xml"/>
  <Override PartName="/word/footer228.xml" ContentType="application/vnd.openxmlformats-officedocument.wordprocessingml.footer+xml"/>
  <Override PartName="/word/header178.xml" ContentType="application/vnd.openxmlformats-officedocument.wordprocessingml.header+xml"/>
  <Override PartName="/word/header179.xml" ContentType="application/vnd.openxmlformats-officedocument.wordprocessingml.header+xml"/>
  <Override PartName="/word/footer229.xml" ContentType="application/vnd.openxmlformats-officedocument.wordprocessingml.footer+xml"/>
  <Override PartName="/word/footer230.xml" ContentType="application/vnd.openxmlformats-officedocument.wordprocessingml.footer+xml"/>
  <Override PartName="/word/footer231.xml" ContentType="application/vnd.openxmlformats-officedocument.wordprocessingml.footer+xml"/>
  <Override PartName="/word/header180.xml" ContentType="application/vnd.openxmlformats-officedocument.wordprocessingml.header+xml"/>
  <Override PartName="/word/header181.xml" ContentType="application/vnd.openxmlformats-officedocument.wordprocessingml.header+xml"/>
  <Override PartName="/word/footer232.xml" ContentType="application/vnd.openxmlformats-officedocument.wordprocessingml.footer+xml"/>
  <Override PartName="/word/footer233.xml" ContentType="application/vnd.openxmlformats-officedocument.wordprocessingml.footer+xml"/>
  <Override PartName="/word/footer234.xml" ContentType="application/vnd.openxmlformats-officedocument.wordprocessingml.footer+xml"/>
  <Override PartName="/word/header182.xml" ContentType="application/vnd.openxmlformats-officedocument.wordprocessingml.header+xml"/>
  <Override PartName="/word/header183.xml" ContentType="application/vnd.openxmlformats-officedocument.wordprocessingml.header+xml"/>
  <Override PartName="/word/footer235.xml" ContentType="application/vnd.openxmlformats-officedocument.wordprocessingml.footer+xml"/>
  <Override PartName="/word/footer236.xml" ContentType="application/vnd.openxmlformats-officedocument.wordprocessingml.footer+xml"/>
  <Override PartName="/word/footer237.xml" ContentType="application/vnd.openxmlformats-officedocument.wordprocessingml.footer+xml"/>
  <Override PartName="/word/header184.xml" ContentType="application/vnd.openxmlformats-officedocument.wordprocessingml.header+xml"/>
  <Override PartName="/word/header185.xml" ContentType="application/vnd.openxmlformats-officedocument.wordprocessingml.header+xml"/>
  <Override PartName="/word/footer238.xml" ContentType="application/vnd.openxmlformats-officedocument.wordprocessingml.footer+xml"/>
  <Override PartName="/word/footer239.xml" ContentType="application/vnd.openxmlformats-officedocument.wordprocessingml.footer+xml"/>
  <Override PartName="/word/footer240.xml" ContentType="application/vnd.openxmlformats-officedocument.wordprocessingml.footer+xml"/>
  <Override PartName="/word/header186.xml" ContentType="application/vnd.openxmlformats-officedocument.wordprocessingml.header+xml"/>
  <Override PartName="/word/header187.xml" ContentType="application/vnd.openxmlformats-officedocument.wordprocessingml.header+xml"/>
  <Override PartName="/word/footer241.xml" ContentType="application/vnd.openxmlformats-officedocument.wordprocessingml.footer+xml"/>
  <Override PartName="/word/footer242.xml" ContentType="application/vnd.openxmlformats-officedocument.wordprocessingml.footer+xml"/>
  <Override PartName="/word/footer243.xml" ContentType="application/vnd.openxmlformats-officedocument.wordprocessingml.footer+xml"/>
  <Override PartName="/word/header188.xml" ContentType="application/vnd.openxmlformats-officedocument.wordprocessingml.header+xml"/>
  <Override PartName="/word/header189.xml" ContentType="application/vnd.openxmlformats-officedocument.wordprocessingml.header+xml"/>
  <Override PartName="/word/footer244.xml" ContentType="application/vnd.openxmlformats-officedocument.wordprocessingml.footer+xml"/>
  <Override PartName="/word/footer245.xml" ContentType="application/vnd.openxmlformats-officedocument.wordprocessingml.footer+xml"/>
  <Override PartName="/word/footer246.xml" ContentType="application/vnd.openxmlformats-officedocument.wordprocessingml.footer+xml"/>
  <Override PartName="/word/header190.xml" ContentType="application/vnd.openxmlformats-officedocument.wordprocessingml.header+xml"/>
  <Override PartName="/word/header191.xml" ContentType="application/vnd.openxmlformats-officedocument.wordprocessingml.header+xml"/>
  <Override PartName="/word/footer247.xml" ContentType="application/vnd.openxmlformats-officedocument.wordprocessingml.footer+xml"/>
  <Override PartName="/word/footer248.xml" ContentType="application/vnd.openxmlformats-officedocument.wordprocessingml.footer+xml"/>
  <Override PartName="/word/header192.xml" ContentType="application/vnd.openxmlformats-officedocument.wordprocessingml.header+xml"/>
  <Override PartName="/word/footer249.xml" ContentType="application/vnd.openxmlformats-officedocument.wordprocessingml.footer+xml"/>
  <Override PartName="/word/header193.xml" ContentType="application/vnd.openxmlformats-officedocument.wordprocessingml.header+xml"/>
  <Override PartName="/word/header194.xml" ContentType="application/vnd.openxmlformats-officedocument.wordprocessingml.header+xml"/>
  <Override PartName="/word/footer250.xml" ContentType="application/vnd.openxmlformats-officedocument.wordprocessingml.footer+xml"/>
  <Override PartName="/word/footer251.xml" ContentType="application/vnd.openxmlformats-officedocument.wordprocessingml.footer+xml"/>
  <Override PartName="/word/header195.xml" ContentType="application/vnd.openxmlformats-officedocument.wordprocessingml.header+xml"/>
  <Override PartName="/word/footer252.xml" ContentType="application/vnd.openxmlformats-officedocument.wordprocessingml.footer+xml"/>
  <Override PartName="/word/header196.xml" ContentType="application/vnd.openxmlformats-officedocument.wordprocessingml.header+xml"/>
  <Override PartName="/word/header197.xml" ContentType="application/vnd.openxmlformats-officedocument.wordprocessingml.header+xml"/>
  <Override PartName="/word/footer253.xml" ContentType="application/vnd.openxmlformats-officedocument.wordprocessingml.footer+xml"/>
  <Override PartName="/word/footer254.xml" ContentType="application/vnd.openxmlformats-officedocument.wordprocessingml.footer+xml"/>
  <Override PartName="/word/header198.xml" ContentType="application/vnd.openxmlformats-officedocument.wordprocessingml.header+xml"/>
  <Override PartName="/word/footer255.xml" ContentType="application/vnd.openxmlformats-officedocument.wordprocessingml.footer+xml"/>
  <Override PartName="/word/header199.xml" ContentType="application/vnd.openxmlformats-officedocument.wordprocessingml.header+xml"/>
  <Override PartName="/word/header200.xml" ContentType="application/vnd.openxmlformats-officedocument.wordprocessingml.header+xml"/>
  <Override PartName="/word/footer256.xml" ContentType="application/vnd.openxmlformats-officedocument.wordprocessingml.footer+xml"/>
  <Override PartName="/word/footer257.xml" ContentType="application/vnd.openxmlformats-officedocument.wordprocessingml.footer+xml"/>
  <Override PartName="/word/footer258.xml" ContentType="application/vnd.openxmlformats-officedocument.wordprocessingml.footer+xml"/>
  <Override PartName="/word/header201.xml" ContentType="application/vnd.openxmlformats-officedocument.wordprocessingml.header+xml"/>
  <Override PartName="/word/header202.xml" ContentType="application/vnd.openxmlformats-officedocument.wordprocessingml.header+xml"/>
  <Override PartName="/word/footer259.xml" ContentType="application/vnd.openxmlformats-officedocument.wordprocessingml.footer+xml"/>
  <Override PartName="/word/footer260.xml" ContentType="application/vnd.openxmlformats-officedocument.wordprocessingml.footer+xml"/>
  <Override PartName="/word/footer261.xml" ContentType="application/vnd.openxmlformats-officedocument.wordprocessingml.footer+xml"/>
  <Override PartName="/word/header203.xml" ContentType="application/vnd.openxmlformats-officedocument.wordprocessingml.header+xml"/>
  <Override PartName="/word/header204.xml" ContentType="application/vnd.openxmlformats-officedocument.wordprocessingml.header+xml"/>
  <Override PartName="/word/footer262.xml" ContentType="application/vnd.openxmlformats-officedocument.wordprocessingml.footer+xml"/>
  <Override PartName="/word/footer263.xml" ContentType="application/vnd.openxmlformats-officedocument.wordprocessingml.footer+xml"/>
  <Override PartName="/word/footer264.xml" ContentType="application/vnd.openxmlformats-officedocument.wordprocessingml.footer+xml"/>
  <Override PartName="/word/header205.xml" ContentType="application/vnd.openxmlformats-officedocument.wordprocessingml.header+xml"/>
  <Override PartName="/word/header206.xml" ContentType="application/vnd.openxmlformats-officedocument.wordprocessingml.header+xml"/>
  <Override PartName="/word/footer265.xml" ContentType="application/vnd.openxmlformats-officedocument.wordprocessingml.footer+xml"/>
  <Override PartName="/word/footer266.xml" ContentType="application/vnd.openxmlformats-officedocument.wordprocessingml.footer+xml"/>
  <Override PartName="/word/footer267.xml" ContentType="application/vnd.openxmlformats-officedocument.wordprocessingml.footer+xml"/>
  <Override PartName="/word/header207.xml" ContentType="application/vnd.openxmlformats-officedocument.wordprocessingml.header+xml"/>
  <Override PartName="/word/header208.xml" ContentType="application/vnd.openxmlformats-officedocument.wordprocessingml.header+xml"/>
  <Override PartName="/word/footer268.xml" ContentType="application/vnd.openxmlformats-officedocument.wordprocessingml.footer+xml"/>
  <Override PartName="/word/footer269.xml" ContentType="application/vnd.openxmlformats-officedocument.wordprocessingml.footer+xml"/>
  <Override PartName="/word/footer270.xml" ContentType="application/vnd.openxmlformats-officedocument.wordprocessingml.footer+xml"/>
  <Override PartName="/word/header209.xml" ContentType="application/vnd.openxmlformats-officedocument.wordprocessingml.header+xml"/>
  <Override PartName="/word/header210.xml" ContentType="application/vnd.openxmlformats-officedocument.wordprocessingml.header+xml"/>
  <Override PartName="/word/footer271.xml" ContentType="application/vnd.openxmlformats-officedocument.wordprocessingml.footer+xml"/>
  <Override PartName="/word/footer272.xml" ContentType="application/vnd.openxmlformats-officedocument.wordprocessingml.footer+xml"/>
  <Override PartName="/word/footer273.xml" ContentType="application/vnd.openxmlformats-officedocument.wordprocessingml.footer+xml"/>
  <Override PartName="/word/header211.xml" ContentType="application/vnd.openxmlformats-officedocument.wordprocessingml.header+xml"/>
  <Override PartName="/word/header212.xml" ContentType="application/vnd.openxmlformats-officedocument.wordprocessingml.header+xml"/>
  <Override PartName="/word/footer274.xml" ContentType="application/vnd.openxmlformats-officedocument.wordprocessingml.footer+xml"/>
  <Override PartName="/word/footer275.xml" ContentType="application/vnd.openxmlformats-officedocument.wordprocessingml.footer+xml"/>
  <Override PartName="/word/footer276.xml" ContentType="application/vnd.openxmlformats-officedocument.wordprocessingml.footer+xml"/>
  <Override PartName="/word/header213.xml" ContentType="application/vnd.openxmlformats-officedocument.wordprocessingml.header+xml"/>
  <Override PartName="/word/header214.xml" ContentType="application/vnd.openxmlformats-officedocument.wordprocessingml.header+xml"/>
  <Override PartName="/word/footer277.xml" ContentType="application/vnd.openxmlformats-officedocument.wordprocessingml.footer+xml"/>
  <Override PartName="/word/footer278.xml" ContentType="application/vnd.openxmlformats-officedocument.wordprocessingml.footer+xml"/>
  <Override PartName="/word/footer279.xml" ContentType="application/vnd.openxmlformats-officedocument.wordprocessingml.footer+xml"/>
  <Override PartName="/word/header215.xml" ContentType="application/vnd.openxmlformats-officedocument.wordprocessingml.header+xml"/>
  <Override PartName="/word/header216.xml" ContentType="application/vnd.openxmlformats-officedocument.wordprocessingml.header+xml"/>
  <Override PartName="/word/footer280.xml" ContentType="application/vnd.openxmlformats-officedocument.wordprocessingml.footer+xml"/>
  <Override PartName="/word/footer281.xml" ContentType="application/vnd.openxmlformats-officedocument.wordprocessingml.footer+xml"/>
  <Override PartName="/word/footer282.xml" ContentType="application/vnd.openxmlformats-officedocument.wordprocessingml.footer+xml"/>
  <Override PartName="/word/header217.xml" ContentType="application/vnd.openxmlformats-officedocument.wordprocessingml.header+xml"/>
  <Override PartName="/word/header218.xml" ContentType="application/vnd.openxmlformats-officedocument.wordprocessingml.header+xml"/>
  <Override PartName="/word/footer283.xml" ContentType="application/vnd.openxmlformats-officedocument.wordprocessingml.footer+xml"/>
  <Override PartName="/word/footer284.xml" ContentType="application/vnd.openxmlformats-officedocument.wordprocessingml.footer+xml"/>
  <Override PartName="/word/footer285.xml" ContentType="application/vnd.openxmlformats-officedocument.wordprocessingml.footer+xml"/>
  <Override PartName="/word/header219.xml" ContentType="application/vnd.openxmlformats-officedocument.wordprocessingml.header+xml"/>
  <Override PartName="/word/header220.xml" ContentType="application/vnd.openxmlformats-officedocument.wordprocessingml.header+xml"/>
  <Override PartName="/word/footer286.xml" ContentType="application/vnd.openxmlformats-officedocument.wordprocessingml.footer+xml"/>
  <Override PartName="/word/footer287.xml" ContentType="application/vnd.openxmlformats-officedocument.wordprocessingml.footer+xml"/>
  <Override PartName="/word/footer288.xml" ContentType="application/vnd.openxmlformats-officedocument.wordprocessingml.footer+xml"/>
  <Override PartName="/word/header221.xml" ContentType="application/vnd.openxmlformats-officedocument.wordprocessingml.header+xml"/>
  <Override PartName="/word/header222.xml" ContentType="application/vnd.openxmlformats-officedocument.wordprocessingml.header+xml"/>
  <Override PartName="/word/footer289.xml" ContentType="application/vnd.openxmlformats-officedocument.wordprocessingml.footer+xml"/>
  <Override PartName="/word/footer290.xml" ContentType="application/vnd.openxmlformats-officedocument.wordprocessingml.footer+xml"/>
  <Override PartName="/word/footer291.xml" ContentType="application/vnd.openxmlformats-officedocument.wordprocessingml.footer+xml"/>
  <Override PartName="/word/header223.xml" ContentType="application/vnd.openxmlformats-officedocument.wordprocessingml.header+xml"/>
  <Override PartName="/word/header224.xml" ContentType="application/vnd.openxmlformats-officedocument.wordprocessingml.header+xml"/>
  <Override PartName="/word/footer292.xml" ContentType="application/vnd.openxmlformats-officedocument.wordprocessingml.footer+xml"/>
  <Override PartName="/word/footer293.xml" ContentType="application/vnd.openxmlformats-officedocument.wordprocessingml.footer+xml"/>
  <Override PartName="/word/footer294.xml" ContentType="application/vnd.openxmlformats-officedocument.wordprocessingml.footer+xml"/>
  <Override PartName="/word/header225.xml" ContentType="application/vnd.openxmlformats-officedocument.wordprocessingml.header+xml"/>
  <Override PartName="/word/header226.xml" ContentType="application/vnd.openxmlformats-officedocument.wordprocessingml.header+xml"/>
  <Override PartName="/word/footer295.xml" ContentType="application/vnd.openxmlformats-officedocument.wordprocessingml.footer+xml"/>
  <Override PartName="/word/footer296.xml" ContentType="application/vnd.openxmlformats-officedocument.wordprocessingml.footer+xml"/>
  <Override PartName="/word/footer297.xml" ContentType="application/vnd.openxmlformats-officedocument.wordprocessingml.footer+xml"/>
  <Override PartName="/word/header227.xml" ContentType="application/vnd.openxmlformats-officedocument.wordprocessingml.header+xml"/>
  <Override PartName="/word/header228.xml" ContentType="application/vnd.openxmlformats-officedocument.wordprocessingml.header+xml"/>
  <Override PartName="/word/footer298.xml" ContentType="application/vnd.openxmlformats-officedocument.wordprocessingml.footer+xml"/>
  <Override PartName="/word/footer299.xml" ContentType="application/vnd.openxmlformats-officedocument.wordprocessingml.footer+xml"/>
  <Override PartName="/word/footer300.xml" ContentType="application/vnd.openxmlformats-officedocument.wordprocessingml.footer+xml"/>
  <Override PartName="/word/header229.xml" ContentType="application/vnd.openxmlformats-officedocument.wordprocessingml.header+xml"/>
  <Override PartName="/word/header230.xml" ContentType="application/vnd.openxmlformats-officedocument.wordprocessingml.header+xml"/>
  <Override PartName="/word/footer301.xml" ContentType="application/vnd.openxmlformats-officedocument.wordprocessingml.footer+xml"/>
  <Override PartName="/word/footer302.xml" ContentType="application/vnd.openxmlformats-officedocument.wordprocessingml.footer+xml"/>
  <Override PartName="/word/footer303.xml" ContentType="application/vnd.openxmlformats-officedocument.wordprocessingml.footer+xml"/>
  <Override PartName="/word/header231.xml" ContentType="application/vnd.openxmlformats-officedocument.wordprocessingml.header+xml"/>
  <Override PartName="/word/header232.xml" ContentType="application/vnd.openxmlformats-officedocument.wordprocessingml.header+xml"/>
  <Override PartName="/word/footer304.xml" ContentType="application/vnd.openxmlformats-officedocument.wordprocessingml.footer+xml"/>
  <Override PartName="/word/footer305.xml" ContentType="application/vnd.openxmlformats-officedocument.wordprocessingml.footer+xml"/>
  <Override PartName="/word/footer306.xml" ContentType="application/vnd.openxmlformats-officedocument.wordprocessingml.footer+xml"/>
  <Override PartName="/word/header233.xml" ContentType="application/vnd.openxmlformats-officedocument.wordprocessingml.header+xml"/>
  <Override PartName="/word/header234.xml" ContentType="application/vnd.openxmlformats-officedocument.wordprocessingml.header+xml"/>
  <Override PartName="/word/footer307.xml" ContentType="application/vnd.openxmlformats-officedocument.wordprocessingml.footer+xml"/>
  <Override PartName="/word/footer308.xml" ContentType="application/vnd.openxmlformats-officedocument.wordprocessingml.footer+xml"/>
  <Override PartName="/word/footer309.xml" ContentType="application/vnd.openxmlformats-officedocument.wordprocessingml.footer+xml"/>
  <Override PartName="/word/header235.xml" ContentType="application/vnd.openxmlformats-officedocument.wordprocessingml.header+xml"/>
  <Override PartName="/word/header236.xml" ContentType="application/vnd.openxmlformats-officedocument.wordprocessingml.header+xml"/>
  <Override PartName="/word/footer310.xml" ContentType="application/vnd.openxmlformats-officedocument.wordprocessingml.footer+xml"/>
  <Override PartName="/word/footer311.xml" ContentType="application/vnd.openxmlformats-officedocument.wordprocessingml.footer+xml"/>
  <Override PartName="/word/footer312.xml" ContentType="application/vnd.openxmlformats-officedocument.wordprocessingml.footer+xml"/>
  <Override PartName="/word/header237.xml" ContentType="application/vnd.openxmlformats-officedocument.wordprocessingml.header+xml"/>
  <Override PartName="/word/header238.xml" ContentType="application/vnd.openxmlformats-officedocument.wordprocessingml.header+xml"/>
  <Override PartName="/word/footer313.xml" ContentType="application/vnd.openxmlformats-officedocument.wordprocessingml.footer+xml"/>
  <Override PartName="/word/footer314.xml" ContentType="application/vnd.openxmlformats-officedocument.wordprocessingml.footer+xml"/>
  <Override PartName="/word/footer315.xml" ContentType="application/vnd.openxmlformats-officedocument.wordprocessingml.footer+xml"/>
  <Override PartName="/word/header239.xml" ContentType="application/vnd.openxmlformats-officedocument.wordprocessingml.header+xml"/>
  <Override PartName="/word/header240.xml" ContentType="application/vnd.openxmlformats-officedocument.wordprocessingml.header+xml"/>
  <Override PartName="/word/footer316.xml" ContentType="application/vnd.openxmlformats-officedocument.wordprocessingml.footer+xml"/>
  <Override PartName="/word/footer317.xml" ContentType="application/vnd.openxmlformats-officedocument.wordprocessingml.footer+xml"/>
  <Override PartName="/word/footer318.xml" ContentType="application/vnd.openxmlformats-officedocument.wordprocessingml.footer+xml"/>
  <Override PartName="/word/header241.xml" ContentType="application/vnd.openxmlformats-officedocument.wordprocessingml.header+xml"/>
  <Override PartName="/word/header242.xml" ContentType="application/vnd.openxmlformats-officedocument.wordprocessingml.header+xml"/>
  <Override PartName="/word/footer319.xml" ContentType="application/vnd.openxmlformats-officedocument.wordprocessingml.footer+xml"/>
  <Override PartName="/word/footer320.xml" ContentType="application/vnd.openxmlformats-officedocument.wordprocessingml.footer+xml"/>
  <Override PartName="/word/footer321.xml" ContentType="application/vnd.openxmlformats-officedocument.wordprocessingml.footer+xml"/>
  <Override PartName="/word/header243.xml" ContentType="application/vnd.openxmlformats-officedocument.wordprocessingml.header+xml"/>
  <Override PartName="/word/header244.xml" ContentType="application/vnd.openxmlformats-officedocument.wordprocessingml.header+xml"/>
  <Override PartName="/word/footer322.xml" ContentType="application/vnd.openxmlformats-officedocument.wordprocessingml.footer+xml"/>
  <Override PartName="/word/footer323.xml" ContentType="application/vnd.openxmlformats-officedocument.wordprocessingml.footer+xml"/>
  <Override PartName="/word/footer324.xml" ContentType="application/vnd.openxmlformats-officedocument.wordprocessingml.footer+xml"/>
  <Override PartName="/word/header245.xml" ContentType="application/vnd.openxmlformats-officedocument.wordprocessingml.header+xml"/>
  <Override PartName="/word/header246.xml" ContentType="application/vnd.openxmlformats-officedocument.wordprocessingml.header+xml"/>
  <Override PartName="/word/footer325.xml" ContentType="application/vnd.openxmlformats-officedocument.wordprocessingml.footer+xml"/>
  <Override PartName="/word/footer326.xml" ContentType="application/vnd.openxmlformats-officedocument.wordprocessingml.footer+xml"/>
  <Override PartName="/word/header247.xml" ContentType="application/vnd.openxmlformats-officedocument.wordprocessingml.header+xml"/>
  <Override PartName="/word/footer327.xml" ContentType="application/vnd.openxmlformats-officedocument.wordprocessingml.footer+xml"/>
  <Override PartName="/word/header248.xml" ContentType="application/vnd.openxmlformats-officedocument.wordprocessingml.header+xml"/>
  <Override PartName="/word/header249.xml" ContentType="application/vnd.openxmlformats-officedocument.wordprocessingml.header+xml"/>
  <Override PartName="/word/footer328.xml" ContentType="application/vnd.openxmlformats-officedocument.wordprocessingml.footer+xml"/>
  <Override PartName="/word/footer329.xml" ContentType="application/vnd.openxmlformats-officedocument.wordprocessingml.footer+xml"/>
  <Override PartName="/word/header250.xml" ContentType="application/vnd.openxmlformats-officedocument.wordprocessingml.header+xml"/>
  <Override PartName="/word/footer33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DA7F038" w14:textId="77777777" w:rsidR="00214980" w:rsidRDefault="002D33FE" w:rsidP="008539B5">
      <w:pPr>
        <w:pStyle w:val="Prophuvudrubrik"/>
      </w:pPr>
      <w:sdt>
        <w:sdtPr>
          <w:alias w:val="Publikation"/>
          <w:tag w:val="Publikation"/>
          <w:id w:val="-33422728"/>
          <w:lock w:val="contentLocked"/>
          <w:text/>
        </w:sdtPr>
        <w:sdtEndPr/>
        <w:sdtContent>
          <w:r w:rsidR="00214980">
            <w:t>Regeringens proposition</w:t>
          </w:r>
        </w:sdtContent>
      </w:sdt>
      <w:r w:rsidR="00214980">
        <w:rPr>
          <w:noProof/>
          <w:lang w:eastAsia="sv-SE"/>
        </w:rPr>
        <mc:AlternateContent>
          <mc:Choice Requires="wps">
            <w:drawing>
              <wp:anchor distT="0" distB="0" distL="114300" distR="114300" simplePos="0" relativeHeight="251659264" behindDoc="1" locked="0" layoutInCell="1" allowOverlap="1" wp14:anchorId="1CCB3BE2" wp14:editId="3BC51B67">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CE0B3A5" w14:textId="77777777" w:rsidR="00DB373A" w:rsidRPr="00811BB8" w:rsidRDefault="00DB373A" w:rsidP="008539B5">
                                <w:pPr>
                                  <w:pStyle w:val="Brdtext"/>
                                </w:pPr>
                                <w:r>
                                  <w:rPr>
                                    <w:noProof/>
                                    <w:lang w:eastAsia="sv-SE"/>
                                  </w:rPr>
                                  <w:drawing>
                                    <wp:inline distT="0" distB="0" distL="0" distR="0" wp14:anchorId="28454731" wp14:editId="04C8FD3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CCB3BE2"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Content>
                        <w:p w14:paraId="1CE0B3A5" w14:textId="77777777" w:rsidR="00DB373A" w:rsidRPr="00811BB8" w:rsidRDefault="00DB373A" w:rsidP="008539B5">
                          <w:pPr>
                            <w:pStyle w:val="Brdtext"/>
                          </w:pPr>
                          <w:r>
                            <w:rPr>
                              <w:noProof/>
                              <w:lang w:eastAsia="sv-SE"/>
                            </w:rPr>
                            <w:drawing>
                              <wp:inline distT="0" distB="0" distL="0" distR="0" wp14:anchorId="28454731" wp14:editId="04C8FD3E">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EB74CC4" w14:textId="4B5DC443" w:rsidR="00214980" w:rsidRDefault="008539B5" w:rsidP="008539B5">
          <w:pPr>
            <w:pStyle w:val="Prophuvudrubrik"/>
          </w:pPr>
          <w:r>
            <w:t>2020/21:172</w:t>
          </w:r>
        </w:p>
      </w:sdtContent>
    </w:sdt>
    <w:p w14:paraId="7908CC6C" w14:textId="77777777" w:rsidR="00214980" w:rsidRPr="005F407A" w:rsidRDefault="00214980" w:rsidP="008539B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214980" w14:paraId="21275423" w14:textId="77777777" w:rsidTr="008539B5">
        <w:tc>
          <w:tcPr>
            <w:tcW w:w="5834" w:type="dxa"/>
            <w:tcMar>
              <w:left w:w="0" w:type="dxa"/>
            </w:tcMar>
          </w:tcPr>
          <w:p w14:paraId="6197478A" w14:textId="1E538D3A" w:rsidR="00214980" w:rsidRDefault="008539B5" w:rsidP="008539B5">
            <w:pPr>
              <w:pStyle w:val="Proprubrik"/>
              <w:spacing w:after="20"/>
            </w:pPr>
            <w:r>
              <w:t>Anpassningar till EU:s förordningar om medicinteknik – del 2</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3A0602A" w14:textId="3C22772D" w:rsidR="00214980" w:rsidRDefault="008539B5" w:rsidP="008539B5">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3A95D55E" w14:textId="69E9057E" w:rsidR="00214980" w:rsidRPr="00141F91" w:rsidRDefault="008539B5" w:rsidP="008539B5">
                <w:pPr>
                  <w:pStyle w:val="Proprubrik"/>
                  <w:rPr>
                    <w:szCs w:val="26"/>
                  </w:rPr>
                </w:pPr>
                <w:r>
                  <w:rPr>
                    <w:szCs w:val="26"/>
                  </w:rPr>
                  <w:t>2020/21:172</w:t>
                </w:r>
              </w:p>
            </w:sdtContent>
          </w:sdt>
        </w:tc>
      </w:tr>
    </w:tbl>
    <w:p w14:paraId="7CD38626" w14:textId="77777777" w:rsidR="00214980" w:rsidRDefault="00214980" w:rsidP="008539B5">
      <w:pPr>
        <w:pStyle w:val="Brdtext"/>
        <w:spacing w:before="60"/>
      </w:pPr>
    </w:p>
    <w:p w14:paraId="59CE4BED" w14:textId="77777777" w:rsidR="00214980" w:rsidRDefault="00214980" w:rsidP="008539B5">
      <w:pPr>
        <w:pStyle w:val="Brdtext"/>
      </w:pPr>
      <w:r>
        <w:t>Regeringen överlämnar denna proposition till riksdagen.</w:t>
      </w:r>
    </w:p>
    <w:p w14:paraId="5A43A122" w14:textId="77777777" w:rsidR="00214980" w:rsidRDefault="00214980" w:rsidP="008539B5">
      <w:pPr>
        <w:pStyle w:val="Brdtext"/>
      </w:pPr>
    </w:p>
    <w:p w14:paraId="6F896D9D" w14:textId="6CE4C058" w:rsidR="00214980" w:rsidRDefault="00214980" w:rsidP="008539B5">
      <w:pPr>
        <w:pStyle w:val="Brdtext"/>
      </w:pPr>
      <w:r>
        <w:t xml:space="preserve">Stockholm </w:t>
      </w:r>
      <w:sdt>
        <w:sdtPr>
          <w:alias w:val="Datum"/>
          <w:tag w:val="Datum"/>
          <w:id w:val="-1894106154"/>
          <w:date w:fullDate="2021-04-15T00:00:00Z">
            <w:dateFormat w:val="'den' d MMMM yyyy"/>
            <w:lid w:val="sv-SE"/>
            <w:storeMappedDataAs w:val="dateTime"/>
            <w:calendar w:val="gregorian"/>
          </w:date>
        </w:sdtPr>
        <w:sdtEndPr/>
        <w:sdtContent>
          <w:r w:rsidR="00935256">
            <w:t>den 15 april 2021</w:t>
          </w:r>
        </w:sdtContent>
      </w:sdt>
    </w:p>
    <w:p w14:paraId="063F1F31" w14:textId="77777777" w:rsidR="00214980" w:rsidRDefault="00214980" w:rsidP="008539B5">
      <w:pPr>
        <w:pStyle w:val="Brdtextmedindrag"/>
      </w:pPr>
    </w:p>
    <w:p w14:paraId="3E9C57B8" w14:textId="1F414E99" w:rsidR="00214980" w:rsidRDefault="00935256" w:rsidP="008539B5">
      <w:pPr>
        <w:pStyle w:val="Propnamnunderskrift1"/>
      </w:pPr>
      <w:r>
        <w:t>Stefan Löfven</w:t>
      </w:r>
    </w:p>
    <w:p w14:paraId="0EDDFB2C" w14:textId="6CB6A7A6" w:rsidR="00214980" w:rsidRDefault="00214980" w:rsidP="008539B5">
      <w:pPr>
        <w:pStyle w:val="Propnamnunderskrift2"/>
        <w:tabs>
          <w:tab w:val="clear" w:pos="2693"/>
          <w:tab w:val="clear" w:pos="7474"/>
          <w:tab w:val="left" w:pos="2126"/>
        </w:tabs>
      </w:pPr>
      <w:r>
        <w:tab/>
      </w:r>
      <w:r w:rsidR="00852CA6">
        <w:t>Ardalan Shekarabi</w:t>
      </w:r>
    </w:p>
    <w:p w14:paraId="74F98BD7" w14:textId="02FBC072" w:rsidR="00214980" w:rsidRPr="008624B2" w:rsidRDefault="00214980" w:rsidP="008539B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8539B5">
            <w:rPr>
              <w:i w:val="0"/>
            </w:rPr>
            <w:t>Socialdepartementet</w:t>
          </w:r>
        </w:sdtContent>
      </w:sdt>
      <w:r w:rsidRPr="008624B2">
        <w:rPr>
          <w:i w:val="0"/>
        </w:rPr>
        <w:t>)</w:t>
      </w:r>
    </w:p>
    <w:p w14:paraId="2476B48A" w14:textId="77777777" w:rsidR="00214980" w:rsidRDefault="00214980" w:rsidP="008539B5">
      <w:pPr>
        <w:pStyle w:val="Brdtextmedindrag"/>
      </w:pPr>
    </w:p>
    <w:p w14:paraId="78F8C84E" w14:textId="77777777" w:rsidR="00214980" w:rsidRDefault="00214980" w:rsidP="008539B5">
      <w:pPr>
        <w:pStyle w:val="Brdtextmedindrag"/>
      </w:pPr>
    </w:p>
    <w:p w14:paraId="7B293EAF" w14:textId="77777777" w:rsidR="00214980" w:rsidRDefault="00214980" w:rsidP="008539B5">
      <w:pPr>
        <w:pStyle w:val="Brdtextmedindrag"/>
      </w:pPr>
    </w:p>
    <w:p w14:paraId="7856C492" w14:textId="77777777" w:rsidR="00214980" w:rsidRDefault="00214980" w:rsidP="008539B5">
      <w:pPr>
        <w:pStyle w:val="Proprubrik"/>
        <w:spacing w:before="80" w:after="400"/>
      </w:pPr>
      <w:r>
        <w:t>Propositionens huvudsakliga innehåll</w:t>
      </w:r>
    </w:p>
    <w:p w14:paraId="6B072673" w14:textId="12444F09" w:rsidR="00214980" w:rsidRDefault="007F5CE9" w:rsidP="00214980">
      <w:pPr>
        <w:pStyle w:val="Brdtext"/>
      </w:pPr>
      <w:r>
        <w:t>Propositionen</w:t>
      </w:r>
      <w:r w:rsidR="00214980">
        <w:t xml:space="preserve"> innehåller förslag som syftar till att anpassa svensk rätt till två EU-förordningar på det medicintekniska området: </w:t>
      </w:r>
    </w:p>
    <w:p w14:paraId="0C5B087C" w14:textId="77777777" w:rsidR="00214980" w:rsidRDefault="00214980" w:rsidP="00214980">
      <w:pPr>
        <w:pStyle w:val="Brdtextmedindrag"/>
      </w:pPr>
      <w:r>
        <w:t xml:space="preserve">1. Europaparlamentets och rådets förordning (EU) 2017/745 av den 5 april 2017 om medicintekniska produkter, om ändring av direktiv 2001/83/EG, förordning (EG) nr 178/2002 och förordning (EG) nr 1223/2009 och om upphävande av rådets direktiv 90/385/EEG och 93/42/EEG, och </w:t>
      </w:r>
    </w:p>
    <w:p w14:paraId="1B613685" w14:textId="77777777" w:rsidR="00214980" w:rsidRDefault="00214980" w:rsidP="00214980">
      <w:pPr>
        <w:pStyle w:val="Brdtextmedindrag"/>
      </w:pPr>
      <w:r>
        <w:t>2. Europaparlamentets och rådets förordning (EU) 2017/746 av den 5 april 2017 om medicintekniska produkter för in vitro-diagnostik och om upp</w:t>
      </w:r>
      <w:r>
        <w:softHyphen/>
        <w:t xml:space="preserve">hävande av direktiv 98/79/EG och kommissionens beslut 2010/227/EU. </w:t>
      </w:r>
    </w:p>
    <w:p w14:paraId="7B754C01" w14:textId="77777777" w:rsidR="00214980" w:rsidRDefault="00214980" w:rsidP="00214980">
      <w:pPr>
        <w:pStyle w:val="Brdtextmedindrag"/>
      </w:pPr>
      <w:r>
        <w:t>Förslagen innebär bl.a. att lagen (1993:584) om medicintekniska pro</w:t>
      </w:r>
      <w:r>
        <w:softHyphen/>
        <w:t>dukt</w:t>
      </w:r>
      <w:r>
        <w:softHyphen/>
        <w:t>er ska ersättas med en ny lag med kompletterande bestämmelser till EU-förordningarna om medicintekniska produkter. Den nya lagen inne</w:t>
      </w:r>
      <w:r>
        <w:softHyphen/>
        <w:t>håll</w:t>
      </w:r>
      <w:r>
        <w:softHyphen/>
        <w:t>er kompletterande bestämmelser om bland annat kliniska prövningar, pre</w:t>
      </w:r>
      <w:r>
        <w:softHyphen/>
        <w:t xml:space="preserve">standastudier, tillsyn, sanktioner och bemyndiganden. För att anpassa EU-förordningarnas bestämmelser om etisk granskning av ansökningar om att få genomföra kliniska prövningar och prestandastudier föreslås även en ny lag med kompletterande bestämmelser om etisk granskning till EU:s förordningar om medicintekniska produkter. </w:t>
      </w:r>
    </w:p>
    <w:p w14:paraId="5DF1AB56" w14:textId="76A9FD21" w:rsidR="00214980" w:rsidRDefault="00214980" w:rsidP="00DA58D1">
      <w:pPr>
        <w:pStyle w:val="Brdtextmedindrag"/>
      </w:pPr>
      <w:r>
        <w:t xml:space="preserve">Förslagen föreslås träda i kraft den </w:t>
      </w:r>
      <w:r w:rsidR="001B374B">
        <w:t>15 juli 2021</w:t>
      </w:r>
      <w:r>
        <w:t xml:space="preserve"> i fråga om medicin</w:t>
      </w:r>
      <w:r>
        <w:softHyphen/>
        <w:t>tekniska produkter och den 26 maj 2022 i fråga om medicintekniska pro</w:t>
      </w:r>
      <w:r>
        <w:softHyphen/>
        <w:t>dukter för in vitro-diagnostik.</w:t>
      </w:r>
    </w:p>
    <w:p w14:paraId="33BFFEC4" w14:textId="77777777" w:rsidR="00214980" w:rsidRDefault="00214980" w:rsidP="008539B5">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79D6411" w14:textId="77777777" w:rsidR="00214980" w:rsidRPr="00773619" w:rsidRDefault="00214980" w:rsidP="008539B5">
          <w:pPr>
            <w:pStyle w:val="Innehllsfrteckning"/>
            <w:pageBreakBefore/>
            <w:rPr>
              <w:sz w:val="30"/>
              <w:szCs w:val="30"/>
            </w:rPr>
          </w:pPr>
          <w:r w:rsidRPr="00773619">
            <w:rPr>
              <w:rFonts w:eastAsiaTheme="minorHAnsi"/>
              <w:noProof/>
              <w:sz w:val="30"/>
              <w:szCs w:val="30"/>
            </w:rPr>
            <w:t>Innehållsförteckning</w:t>
          </w:r>
        </w:p>
        <w:p w14:paraId="7C9F430F" w14:textId="748F4194" w:rsidR="007812EC" w:rsidRDefault="00214980">
          <w:pPr>
            <w:pStyle w:val="Innehll1"/>
            <w:rPr>
              <w:rFonts w:asciiTheme="minorHAnsi" w:eastAsiaTheme="minorEastAsia" w:hAnsiTheme="minorHAnsi"/>
              <w:sz w:val="22"/>
              <w:lang w:eastAsia="ja-JP"/>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9367470" w:history="1">
            <w:r w:rsidR="007812EC" w:rsidRPr="00FD70FC">
              <w:rPr>
                <w:rStyle w:val="Hyperlnk"/>
              </w:rPr>
              <w:t>1</w:t>
            </w:r>
            <w:r w:rsidR="007812EC">
              <w:rPr>
                <w:rFonts w:asciiTheme="minorHAnsi" w:eastAsiaTheme="minorEastAsia" w:hAnsiTheme="minorHAnsi"/>
                <w:sz w:val="22"/>
                <w:lang w:eastAsia="ja-JP"/>
              </w:rPr>
              <w:tab/>
            </w:r>
            <w:r w:rsidR="007812EC" w:rsidRPr="00FD70FC">
              <w:rPr>
                <w:rStyle w:val="Hyperlnk"/>
              </w:rPr>
              <w:t>Förslag till riksdagsbeslut</w:t>
            </w:r>
            <w:r w:rsidR="007812EC">
              <w:rPr>
                <w:webHidden/>
              </w:rPr>
              <w:tab/>
            </w:r>
            <w:r w:rsidR="007812EC">
              <w:rPr>
                <w:webHidden/>
              </w:rPr>
              <w:fldChar w:fldCharType="begin"/>
            </w:r>
            <w:r w:rsidR="007812EC">
              <w:rPr>
                <w:webHidden/>
              </w:rPr>
              <w:instrText xml:space="preserve"> PAGEREF _Toc69367470 \h </w:instrText>
            </w:r>
            <w:r w:rsidR="007812EC">
              <w:rPr>
                <w:webHidden/>
              </w:rPr>
            </w:r>
            <w:r w:rsidR="007812EC">
              <w:rPr>
                <w:webHidden/>
              </w:rPr>
              <w:fldChar w:fldCharType="separate"/>
            </w:r>
            <w:r w:rsidR="00DB373A">
              <w:rPr>
                <w:webHidden/>
              </w:rPr>
              <w:t>9</w:t>
            </w:r>
            <w:r w:rsidR="007812EC">
              <w:rPr>
                <w:webHidden/>
              </w:rPr>
              <w:fldChar w:fldCharType="end"/>
            </w:r>
          </w:hyperlink>
        </w:p>
        <w:p w14:paraId="04DC9A67" w14:textId="350056FC" w:rsidR="007812EC" w:rsidRDefault="002D33FE">
          <w:pPr>
            <w:pStyle w:val="Innehll1"/>
            <w:rPr>
              <w:rFonts w:asciiTheme="minorHAnsi" w:eastAsiaTheme="minorEastAsia" w:hAnsiTheme="minorHAnsi"/>
              <w:sz w:val="22"/>
              <w:lang w:eastAsia="ja-JP"/>
            </w:rPr>
          </w:pPr>
          <w:hyperlink w:anchor="_Toc69367471" w:history="1">
            <w:r w:rsidR="007812EC" w:rsidRPr="00FD70FC">
              <w:rPr>
                <w:rStyle w:val="Hyperlnk"/>
              </w:rPr>
              <w:t>2</w:t>
            </w:r>
            <w:r w:rsidR="007812EC">
              <w:rPr>
                <w:rFonts w:asciiTheme="minorHAnsi" w:eastAsiaTheme="minorEastAsia" w:hAnsiTheme="minorHAnsi"/>
                <w:sz w:val="22"/>
                <w:lang w:eastAsia="ja-JP"/>
              </w:rPr>
              <w:tab/>
            </w:r>
            <w:r w:rsidR="007812EC" w:rsidRPr="00FD70FC">
              <w:rPr>
                <w:rStyle w:val="Hyperlnk"/>
              </w:rPr>
              <w:t>Lagtext</w:t>
            </w:r>
            <w:r w:rsidR="007812EC">
              <w:rPr>
                <w:webHidden/>
              </w:rPr>
              <w:tab/>
            </w:r>
            <w:r w:rsidR="007812EC">
              <w:rPr>
                <w:webHidden/>
              </w:rPr>
              <w:fldChar w:fldCharType="begin"/>
            </w:r>
            <w:r w:rsidR="007812EC">
              <w:rPr>
                <w:webHidden/>
              </w:rPr>
              <w:instrText xml:space="preserve"> PAGEREF _Toc69367471 \h </w:instrText>
            </w:r>
            <w:r w:rsidR="007812EC">
              <w:rPr>
                <w:webHidden/>
              </w:rPr>
            </w:r>
            <w:r w:rsidR="007812EC">
              <w:rPr>
                <w:webHidden/>
              </w:rPr>
              <w:fldChar w:fldCharType="separate"/>
            </w:r>
            <w:r w:rsidR="00DB373A">
              <w:rPr>
                <w:webHidden/>
              </w:rPr>
              <w:t>11</w:t>
            </w:r>
            <w:r w:rsidR="007812EC">
              <w:rPr>
                <w:webHidden/>
              </w:rPr>
              <w:fldChar w:fldCharType="end"/>
            </w:r>
          </w:hyperlink>
        </w:p>
        <w:p w14:paraId="1E1C0FF3" w14:textId="07EFC6BC" w:rsidR="007812EC" w:rsidRDefault="002D33FE">
          <w:pPr>
            <w:pStyle w:val="Innehll2"/>
            <w:rPr>
              <w:rFonts w:asciiTheme="minorHAnsi" w:eastAsiaTheme="minorEastAsia" w:hAnsiTheme="minorHAnsi" w:cstheme="minorBidi"/>
              <w:sz w:val="22"/>
              <w:szCs w:val="22"/>
              <w:lang w:eastAsia="ja-JP"/>
            </w:rPr>
          </w:pPr>
          <w:hyperlink w:anchor="_Toc69367472" w:history="1">
            <w:r w:rsidR="007812EC" w:rsidRPr="00FD70FC">
              <w:rPr>
                <w:rStyle w:val="Hyperlnk"/>
                <w:rFonts w:eastAsiaTheme="majorEastAsia"/>
              </w:rPr>
              <w:t>2.1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med kompletterande bestämmelser till EU:s förordning om medicintekniska produkter</w:t>
            </w:r>
            <w:r w:rsidR="007812EC">
              <w:rPr>
                <w:webHidden/>
              </w:rPr>
              <w:tab/>
            </w:r>
            <w:r w:rsidR="007812EC">
              <w:rPr>
                <w:webHidden/>
              </w:rPr>
              <w:fldChar w:fldCharType="begin"/>
            </w:r>
            <w:r w:rsidR="007812EC">
              <w:rPr>
                <w:webHidden/>
              </w:rPr>
              <w:instrText xml:space="preserve"> PAGEREF _Toc69367472 \h </w:instrText>
            </w:r>
            <w:r w:rsidR="007812EC">
              <w:rPr>
                <w:webHidden/>
              </w:rPr>
            </w:r>
            <w:r w:rsidR="007812EC">
              <w:rPr>
                <w:webHidden/>
              </w:rPr>
              <w:fldChar w:fldCharType="separate"/>
            </w:r>
            <w:r w:rsidR="00DB373A">
              <w:rPr>
                <w:webHidden/>
              </w:rPr>
              <w:t>11</w:t>
            </w:r>
            <w:r w:rsidR="007812EC">
              <w:rPr>
                <w:webHidden/>
              </w:rPr>
              <w:fldChar w:fldCharType="end"/>
            </w:r>
          </w:hyperlink>
        </w:p>
        <w:p w14:paraId="359CAF66" w14:textId="0343657A" w:rsidR="007812EC" w:rsidRDefault="002D33FE">
          <w:pPr>
            <w:pStyle w:val="Innehll2"/>
            <w:rPr>
              <w:rFonts w:asciiTheme="minorHAnsi" w:eastAsiaTheme="minorEastAsia" w:hAnsiTheme="minorHAnsi" w:cstheme="minorBidi"/>
              <w:sz w:val="22"/>
              <w:szCs w:val="22"/>
              <w:lang w:eastAsia="ja-JP"/>
            </w:rPr>
          </w:pPr>
          <w:hyperlink w:anchor="_Toc69367473" w:history="1">
            <w:r w:rsidR="007812EC" w:rsidRPr="00FD70FC">
              <w:rPr>
                <w:rStyle w:val="Hyperlnk"/>
                <w:rFonts w:eastAsiaTheme="majorEastAsia"/>
              </w:rPr>
              <w:t>2.2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(2021:000) med kompletterande bestämmelser till EU:s förordning om medicintekniska produkter</w:t>
            </w:r>
            <w:r w:rsidR="007812EC">
              <w:rPr>
                <w:webHidden/>
              </w:rPr>
              <w:tab/>
            </w:r>
            <w:r w:rsidR="007812EC">
              <w:rPr>
                <w:webHidden/>
              </w:rPr>
              <w:fldChar w:fldCharType="begin"/>
            </w:r>
            <w:r w:rsidR="007812EC">
              <w:rPr>
                <w:webHidden/>
              </w:rPr>
              <w:instrText xml:space="preserve"> PAGEREF _Toc69367473 \h </w:instrText>
            </w:r>
            <w:r w:rsidR="007812EC">
              <w:rPr>
                <w:webHidden/>
              </w:rPr>
            </w:r>
            <w:r w:rsidR="007812EC">
              <w:rPr>
                <w:webHidden/>
              </w:rPr>
              <w:fldChar w:fldCharType="separate"/>
            </w:r>
            <w:r w:rsidR="00DB373A">
              <w:rPr>
                <w:webHidden/>
              </w:rPr>
              <w:t>23</w:t>
            </w:r>
            <w:r w:rsidR="007812EC">
              <w:rPr>
                <w:webHidden/>
              </w:rPr>
              <w:fldChar w:fldCharType="end"/>
            </w:r>
          </w:hyperlink>
        </w:p>
        <w:p w14:paraId="5701B8E4" w14:textId="3D20E927" w:rsidR="007812EC" w:rsidRDefault="002D33FE">
          <w:pPr>
            <w:pStyle w:val="Innehll2"/>
            <w:rPr>
              <w:rFonts w:asciiTheme="minorHAnsi" w:eastAsiaTheme="minorEastAsia" w:hAnsiTheme="minorHAnsi" w:cstheme="minorBidi"/>
              <w:sz w:val="22"/>
              <w:szCs w:val="22"/>
              <w:lang w:eastAsia="ja-JP"/>
            </w:rPr>
          </w:pPr>
          <w:hyperlink w:anchor="_Toc69367474" w:history="1">
            <w:r w:rsidR="007812EC" w:rsidRPr="00FD70FC">
              <w:rPr>
                <w:rStyle w:val="Hyperlnk"/>
                <w:rFonts w:eastAsiaTheme="majorEastAsia"/>
              </w:rPr>
              <w:t>2.3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(2021:000) med kompletterande bestämmelser till EU:s förordning om medicintekniska produkter</w:t>
            </w:r>
            <w:r w:rsidR="007812EC">
              <w:rPr>
                <w:webHidden/>
              </w:rPr>
              <w:tab/>
            </w:r>
            <w:r w:rsidR="007812EC">
              <w:rPr>
                <w:webHidden/>
              </w:rPr>
              <w:fldChar w:fldCharType="begin"/>
            </w:r>
            <w:r w:rsidR="007812EC">
              <w:rPr>
                <w:webHidden/>
              </w:rPr>
              <w:instrText xml:space="preserve"> PAGEREF _Toc69367474 \h </w:instrText>
            </w:r>
            <w:r w:rsidR="007812EC">
              <w:rPr>
                <w:webHidden/>
              </w:rPr>
            </w:r>
            <w:r w:rsidR="007812EC">
              <w:rPr>
                <w:webHidden/>
              </w:rPr>
              <w:fldChar w:fldCharType="separate"/>
            </w:r>
            <w:r w:rsidR="00DB373A">
              <w:rPr>
                <w:webHidden/>
              </w:rPr>
              <w:t>24</w:t>
            </w:r>
            <w:r w:rsidR="007812EC">
              <w:rPr>
                <w:webHidden/>
              </w:rPr>
              <w:fldChar w:fldCharType="end"/>
            </w:r>
          </w:hyperlink>
        </w:p>
        <w:p w14:paraId="781EDEB0" w14:textId="57E9475D" w:rsidR="007812EC" w:rsidRDefault="002D33FE">
          <w:pPr>
            <w:pStyle w:val="Innehll2"/>
            <w:rPr>
              <w:rFonts w:asciiTheme="minorHAnsi" w:eastAsiaTheme="minorEastAsia" w:hAnsiTheme="minorHAnsi" w:cstheme="minorBidi"/>
              <w:sz w:val="22"/>
              <w:szCs w:val="22"/>
              <w:lang w:eastAsia="ja-JP"/>
            </w:rPr>
          </w:pPr>
          <w:hyperlink w:anchor="_Toc69367475" w:history="1">
            <w:r w:rsidR="007812EC" w:rsidRPr="00FD70FC">
              <w:rPr>
                <w:rStyle w:val="Hyperlnk"/>
                <w:rFonts w:eastAsiaTheme="majorEastAsia"/>
              </w:rPr>
              <w:t>2.4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med kompletterande bestämmelser om etisk granskning till EU:s förordning om medicintekniska produkter</w:t>
            </w:r>
            <w:r w:rsidR="007812EC">
              <w:rPr>
                <w:webHidden/>
              </w:rPr>
              <w:tab/>
            </w:r>
            <w:r w:rsidR="007812EC">
              <w:rPr>
                <w:webHidden/>
              </w:rPr>
              <w:fldChar w:fldCharType="begin"/>
            </w:r>
            <w:r w:rsidR="007812EC">
              <w:rPr>
                <w:webHidden/>
              </w:rPr>
              <w:instrText xml:space="preserve"> PAGEREF _Toc69367475 \h </w:instrText>
            </w:r>
            <w:r w:rsidR="007812EC">
              <w:rPr>
                <w:webHidden/>
              </w:rPr>
            </w:r>
            <w:r w:rsidR="007812EC">
              <w:rPr>
                <w:webHidden/>
              </w:rPr>
              <w:fldChar w:fldCharType="separate"/>
            </w:r>
            <w:r w:rsidR="00DB373A">
              <w:rPr>
                <w:webHidden/>
              </w:rPr>
              <w:t>34</w:t>
            </w:r>
            <w:r w:rsidR="007812EC">
              <w:rPr>
                <w:webHidden/>
              </w:rPr>
              <w:fldChar w:fldCharType="end"/>
            </w:r>
          </w:hyperlink>
        </w:p>
        <w:p w14:paraId="5351FA4D" w14:textId="29ADA8BE" w:rsidR="007812EC" w:rsidRDefault="002D33FE">
          <w:pPr>
            <w:pStyle w:val="Innehll2"/>
            <w:rPr>
              <w:rFonts w:asciiTheme="minorHAnsi" w:eastAsiaTheme="minorEastAsia" w:hAnsiTheme="minorHAnsi" w:cstheme="minorBidi"/>
              <w:sz w:val="22"/>
              <w:szCs w:val="22"/>
              <w:lang w:eastAsia="ja-JP"/>
            </w:rPr>
          </w:pPr>
          <w:hyperlink w:anchor="_Toc69367476" w:history="1">
            <w:r w:rsidR="007812EC" w:rsidRPr="00FD70FC">
              <w:rPr>
                <w:rStyle w:val="Hyperlnk"/>
                <w:rFonts w:eastAsiaTheme="majorEastAsia"/>
              </w:rPr>
              <w:t>2.5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(2021:000) med kompletterande bestämmelser om etisk granskning till EU:s förordning om medicintekniska produkter</w:t>
            </w:r>
            <w:r w:rsidR="007812EC">
              <w:rPr>
                <w:webHidden/>
              </w:rPr>
              <w:tab/>
            </w:r>
            <w:r w:rsidR="007812EC">
              <w:rPr>
                <w:webHidden/>
              </w:rPr>
              <w:fldChar w:fldCharType="begin"/>
            </w:r>
            <w:r w:rsidR="007812EC">
              <w:rPr>
                <w:webHidden/>
              </w:rPr>
              <w:instrText xml:space="preserve"> PAGEREF _Toc69367476 \h </w:instrText>
            </w:r>
            <w:r w:rsidR="007812EC">
              <w:rPr>
                <w:webHidden/>
              </w:rPr>
            </w:r>
            <w:r w:rsidR="007812EC">
              <w:rPr>
                <w:webHidden/>
              </w:rPr>
              <w:fldChar w:fldCharType="separate"/>
            </w:r>
            <w:r w:rsidR="00DB373A">
              <w:rPr>
                <w:webHidden/>
              </w:rPr>
              <w:t>36</w:t>
            </w:r>
            <w:r w:rsidR="007812EC">
              <w:rPr>
                <w:webHidden/>
              </w:rPr>
              <w:fldChar w:fldCharType="end"/>
            </w:r>
          </w:hyperlink>
        </w:p>
        <w:p w14:paraId="0AFC3943" w14:textId="5F22BFF6" w:rsidR="007812EC" w:rsidRDefault="002D33FE">
          <w:pPr>
            <w:pStyle w:val="Innehll2"/>
            <w:rPr>
              <w:rFonts w:asciiTheme="minorHAnsi" w:eastAsiaTheme="minorEastAsia" w:hAnsiTheme="minorHAnsi" w:cstheme="minorBidi"/>
              <w:sz w:val="22"/>
              <w:szCs w:val="22"/>
              <w:lang w:eastAsia="ja-JP"/>
            </w:rPr>
          </w:pPr>
          <w:hyperlink w:anchor="_Toc69367477" w:history="1">
            <w:r w:rsidR="007812EC" w:rsidRPr="00FD70FC">
              <w:rPr>
                <w:rStyle w:val="Hyperlnk"/>
                <w:rFonts w:eastAsiaTheme="majorEastAsia"/>
              </w:rPr>
              <w:t>2.6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(2018:1273) om ändring i lagen (2002:297) om biobanker i hälso- och sjukvården m.m.</w:t>
            </w:r>
            <w:r w:rsidR="007812EC">
              <w:rPr>
                <w:webHidden/>
              </w:rPr>
              <w:tab/>
            </w:r>
            <w:r w:rsidR="007812EC">
              <w:rPr>
                <w:webHidden/>
              </w:rPr>
              <w:fldChar w:fldCharType="begin"/>
            </w:r>
            <w:r w:rsidR="007812EC">
              <w:rPr>
                <w:webHidden/>
              </w:rPr>
              <w:instrText xml:space="preserve"> PAGEREF _Toc69367477 \h </w:instrText>
            </w:r>
            <w:r w:rsidR="007812EC">
              <w:rPr>
                <w:webHidden/>
              </w:rPr>
            </w:r>
            <w:r w:rsidR="007812EC">
              <w:rPr>
                <w:webHidden/>
              </w:rPr>
              <w:fldChar w:fldCharType="separate"/>
            </w:r>
            <w:r w:rsidR="00DB373A">
              <w:rPr>
                <w:webHidden/>
              </w:rPr>
              <w:t>39</w:t>
            </w:r>
            <w:r w:rsidR="007812EC">
              <w:rPr>
                <w:webHidden/>
              </w:rPr>
              <w:fldChar w:fldCharType="end"/>
            </w:r>
          </w:hyperlink>
        </w:p>
        <w:p w14:paraId="092D784A" w14:textId="3714FAE0" w:rsidR="007812EC" w:rsidRDefault="002D33FE">
          <w:pPr>
            <w:pStyle w:val="Innehll2"/>
            <w:rPr>
              <w:rFonts w:asciiTheme="minorHAnsi" w:eastAsiaTheme="minorEastAsia" w:hAnsiTheme="minorHAnsi" w:cstheme="minorBidi"/>
              <w:sz w:val="22"/>
              <w:szCs w:val="22"/>
              <w:lang w:eastAsia="ja-JP"/>
            </w:rPr>
          </w:pPr>
          <w:hyperlink w:anchor="_Toc69367478" w:history="1">
            <w:r w:rsidR="007812EC" w:rsidRPr="00FD70FC">
              <w:rPr>
                <w:rStyle w:val="Hyperlnk"/>
                <w:rFonts w:eastAsiaTheme="majorEastAsia"/>
              </w:rPr>
              <w:t>2.7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(2002:297) om biobanker i hälso- och sjukvården m.m.</w:t>
            </w:r>
            <w:r w:rsidR="007812EC">
              <w:rPr>
                <w:webHidden/>
              </w:rPr>
              <w:tab/>
            </w:r>
            <w:r w:rsidR="007812EC">
              <w:rPr>
                <w:webHidden/>
              </w:rPr>
              <w:fldChar w:fldCharType="begin"/>
            </w:r>
            <w:r w:rsidR="007812EC">
              <w:rPr>
                <w:webHidden/>
              </w:rPr>
              <w:instrText xml:space="preserve"> PAGEREF _Toc69367478 \h </w:instrText>
            </w:r>
            <w:r w:rsidR="007812EC">
              <w:rPr>
                <w:webHidden/>
              </w:rPr>
            </w:r>
            <w:r w:rsidR="007812EC">
              <w:rPr>
                <w:webHidden/>
              </w:rPr>
              <w:fldChar w:fldCharType="separate"/>
            </w:r>
            <w:r w:rsidR="00DB373A">
              <w:rPr>
                <w:webHidden/>
              </w:rPr>
              <w:t>40</w:t>
            </w:r>
            <w:r w:rsidR="007812EC">
              <w:rPr>
                <w:webHidden/>
              </w:rPr>
              <w:fldChar w:fldCharType="end"/>
            </w:r>
          </w:hyperlink>
        </w:p>
        <w:p w14:paraId="306C6428" w14:textId="2076BD4F" w:rsidR="007812EC" w:rsidRDefault="002D33FE">
          <w:pPr>
            <w:pStyle w:val="Innehll2"/>
            <w:rPr>
              <w:rFonts w:asciiTheme="minorHAnsi" w:eastAsiaTheme="minorEastAsia" w:hAnsiTheme="minorHAnsi" w:cstheme="minorBidi"/>
              <w:sz w:val="22"/>
              <w:szCs w:val="22"/>
              <w:lang w:eastAsia="ja-JP"/>
            </w:rPr>
          </w:pPr>
          <w:hyperlink w:anchor="_Toc69367479" w:history="1">
            <w:r w:rsidR="007812EC" w:rsidRPr="00FD70FC">
              <w:rPr>
                <w:rStyle w:val="Hyperlnk"/>
                <w:rFonts w:eastAsiaTheme="majorEastAsia"/>
              </w:rPr>
              <w:t>2.8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(2002:297) om biobanker i hälso- och sjukvården m.m.</w:t>
            </w:r>
            <w:r w:rsidR="007812EC">
              <w:rPr>
                <w:webHidden/>
              </w:rPr>
              <w:tab/>
            </w:r>
            <w:r w:rsidR="007812EC">
              <w:rPr>
                <w:webHidden/>
              </w:rPr>
              <w:fldChar w:fldCharType="begin"/>
            </w:r>
            <w:r w:rsidR="007812EC">
              <w:rPr>
                <w:webHidden/>
              </w:rPr>
              <w:instrText xml:space="preserve"> PAGEREF _Toc69367479 \h </w:instrText>
            </w:r>
            <w:r w:rsidR="007812EC">
              <w:rPr>
                <w:webHidden/>
              </w:rPr>
            </w:r>
            <w:r w:rsidR="007812EC">
              <w:rPr>
                <w:webHidden/>
              </w:rPr>
              <w:fldChar w:fldCharType="separate"/>
            </w:r>
            <w:r w:rsidR="00DB373A">
              <w:rPr>
                <w:webHidden/>
              </w:rPr>
              <w:t>41</w:t>
            </w:r>
            <w:r w:rsidR="007812EC">
              <w:rPr>
                <w:webHidden/>
              </w:rPr>
              <w:fldChar w:fldCharType="end"/>
            </w:r>
          </w:hyperlink>
        </w:p>
        <w:p w14:paraId="494B31FD" w14:textId="46281E60" w:rsidR="007812EC" w:rsidRDefault="002D33FE">
          <w:pPr>
            <w:pStyle w:val="Innehll2"/>
            <w:rPr>
              <w:rFonts w:asciiTheme="minorHAnsi" w:eastAsiaTheme="minorEastAsia" w:hAnsiTheme="minorHAnsi" w:cstheme="minorBidi"/>
              <w:sz w:val="22"/>
              <w:szCs w:val="22"/>
              <w:lang w:eastAsia="ja-JP"/>
            </w:rPr>
          </w:pPr>
          <w:hyperlink w:anchor="_Toc69367480" w:history="1">
            <w:r w:rsidR="007812EC" w:rsidRPr="00FD70FC">
              <w:rPr>
                <w:rStyle w:val="Hyperlnk"/>
                <w:rFonts w:eastAsiaTheme="majorEastAsia"/>
              </w:rPr>
              <w:t>2.9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(2002:297) om biobanker i hälso- och sjukvården m.m.</w:t>
            </w:r>
            <w:r w:rsidR="007812EC">
              <w:rPr>
                <w:webHidden/>
              </w:rPr>
              <w:tab/>
            </w:r>
            <w:r w:rsidR="007812EC">
              <w:rPr>
                <w:webHidden/>
              </w:rPr>
              <w:fldChar w:fldCharType="begin"/>
            </w:r>
            <w:r w:rsidR="007812EC">
              <w:rPr>
                <w:webHidden/>
              </w:rPr>
              <w:instrText xml:space="preserve"> PAGEREF _Toc69367480 \h </w:instrText>
            </w:r>
            <w:r w:rsidR="007812EC">
              <w:rPr>
                <w:webHidden/>
              </w:rPr>
            </w:r>
            <w:r w:rsidR="007812EC">
              <w:rPr>
                <w:webHidden/>
              </w:rPr>
              <w:fldChar w:fldCharType="separate"/>
            </w:r>
            <w:r w:rsidR="00DB373A">
              <w:rPr>
                <w:webHidden/>
              </w:rPr>
              <w:t>42</w:t>
            </w:r>
            <w:r w:rsidR="007812EC">
              <w:rPr>
                <w:webHidden/>
              </w:rPr>
              <w:fldChar w:fldCharType="end"/>
            </w:r>
          </w:hyperlink>
        </w:p>
        <w:p w14:paraId="64C9A07B" w14:textId="143E9C4B"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1" w:history="1">
            <w:r w:rsidR="007812EC" w:rsidRPr="00FD70FC">
              <w:rPr>
                <w:rStyle w:val="Hyperlnk"/>
                <w:rFonts w:eastAsiaTheme="majorEastAsia"/>
              </w:rPr>
              <w:t>2.10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(2018:1092)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_Toc69367481 \h </w:instrText>
            </w:r>
            <w:r w:rsidR="007812EC">
              <w:rPr>
                <w:webHidden/>
              </w:rPr>
            </w:r>
            <w:r w:rsidR="007812EC">
              <w:rPr>
                <w:webHidden/>
              </w:rPr>
              <w:fldChar w:fldCharType="separate"/>
            </w:r>
            <w:r w:rsidR="00DB373A">
              <w:rPr>
                <w:webHidden/>
              </w:rPr>
              <w:t>43</w:t>
            </w:r>
            <w:r w:rsidR="007812EC">
              <w:rPr>
                <w:webHidden/>
              </w:rPr>
              <w:fldChar w:fldCharType="end"/>
            </w:r>
          </w:hyperlink>
        </w:p>
        <w:p w14:paraId="261E8C44" w14:textId="0541DAB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2" w:history="1">
            <w:r w:rsidR="007812EC" w:rsidRPr="00FD70FC">
              <w:rPr>
                <w:rStyle w:val="Hyperlnk"/>
                <w:rFonts w:eastAsiaTheme="majorEastAsia"/>
              </w:rPr>
              <w:t>2.11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_Toc69367482 \h </w:instrText>
            </w:r>
            <w:r w:rsidR="007812EC">
              <w:rPr>
                <w:webHidden/>
              </w:rPr>
            </w:r>
            <w:r w:rsidR="007812EC">
              <w:rPr>
                <w:webHidden/>
              </w:rPr>
              <w:fldChar w:fldCharType="separate"/>
            </w:r>
            <w:r w:rsidR="00DB373A">
              <w:rPr>
                <w:webHidden/>
              </w:rPr>
              <w:t>44</w:t>
            </w:r>
            <w:r w:rsidR="007812EC">
              <w:rPr>
                <w:webHidden/>
              </w:rPr>
              <w:fldChar w:fldCharType="end"/>
            </w:r>
          </w:hyperlink>
        </w:p>
        <w:p w14:paraId="7CF7D0A9" w14:textId="2D0E1F6B"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3" w:history="1">
            <w:r w:rsidR="007812EC" w:rsidRPr="00FD70FC">
              <w:rPr>
                <w:rStyle w:val="Hyperlnk"/>
                <w:rFonts w:eastAsiaTheme="majorEastAsia"/>
              </w:rPr>
              <w:t>2.12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_Toc69367483 \h </w:instrText>
            </w:r>
            <w:r w:rsidR="007812EC">
              <w:rPr>
                <w:webHidden/>
              </w:rPr>
            </w:r>
            <w:r w:rsidR="007812EC">
              <w:rPr>
                <w:webHidden/>
              </w:rPr>
              <w:fldChar w:fldCharType="separate"/>
            </w:r>
            <w:r w:rsidR="00DB373A">
              <w:rPr>
                <w:webHidden/>
              </w:rPr>
              <w:t>46</w:t>
            </w:r>
            <w:r w:rsidR="007812EC">
              <w:rPr>
                <w:webHidden/>
              </w:rPr>
              <w:fldChar w:fldCharType="end"/>
            </w:r>
          </w:hyperlink>
        </w:p>
        <w:p w14:paraId="4A0CD9EE" w14:textId="29FDE1E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4" w:history="1">
            <w:r w:rsidR="007812EC" w:rsidRPr="00FD70FC">
              <w:rPr>
                <w:rStyle w:val="Hyperlnk"/>
                <w:rFonts w:eastAsiaTheme="majorEastAsia"/>
              </w:rPr>
              <w:t>2.13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_Toc69367484 \h </w:instrText>
            </w:r>
            <w:r w:rsidR="007812EC">
              <w:rPr>
                <w:webHidden/>
              </w:rPr>
            </w:r>
            <w:r w:rsidR="007812EC">
              <w:rPr>
                <w:webHidden/>
              </w:rPr>
              <w:fldChar w:fldCharType="separate"/>
            </w:r>
            <w:r w:rsidR="00DB373A">
              <w:rPr>
                <w:webHidden/>
              </w:rPr>
              <w:t>48</w:t>
            </w:r>
            <w:r w:rsidR="007812EC">
              <w:rPr>
                <w:webHidden/>
              </w:rPr>
              <w:fldChar w:fldCharType="end"/>
            </w:r>
          </w:hyperlink>
        </w:p>
        <w:p w14:paraId="6A116716" w14:textId="2A0960D2"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5" w:history="1">
            <w:r w:rsidR="007812EC" w:rsidRPr="00FD70FC">
              <w:rPr>
                <w:rStyle w:val="Hyperlnk"/>
                <w:rFonts w:eastAsiaTheme="majorEastAsia"/>
              </w:rPr>
              <w:t>2.14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(2006:496) om blodsäkerhet</w:t>
            </w:r>
            <w:r w:rsidR="007812EC">
              <w:rPr>
                <w:webHidden/>
              </w:rPr>
              <w:tab/>
            </w:r>
            <w:r w:rsidR="007812EC">
              <w:rPr>
                <w:webHidden/>
              </w:rPr>
              <w:fldChar w:fldCharType="begin"/>
            </w:r>
            <w:r w:rsidR="007812EC">
              <w:rPr>
                <w:webHidden/>
              </w:rPr>
              <w:instrText xml:space="preserve"> PAGEREF _Toc69367485 \h </w:instrText>
            </w:r>
            <w:r w:rsidR="007812EC">
              <w:rPr>
                <w:webHidden/>
              </w:rPr>
            </w:r>
            <w:r w:rsidR="007812EC">
              <w:rPr>
                <w:webHidden/>
              </w:rPr>
              <w:fldChar w:fldCharType="separate"/>
            </w:r>
            <w:r w:rsidR="00DB373A">
              <w:rPr>
                <w:webHidden/>
              </w:rPr>
              <w:t>50</w:t>
            </w:r>
            <w:r w:rsidR="007812EC">
              <w:rPr>
                <w:webHidden/>
              </w:rPr>
              <w:fldChar w:fldCharType="end"/>
            </w:r>
          </w:hyperlink>
        </w:p>
        <w:p w14:paraId="38AC98D9" w14:textId="185DD2A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6" w:history="1">
            <w:r w:rsidR="007812EC" w:rsidRPr="00FD70FC">
              <w:rPr>
                <w:rStyle w:val="Hyperlnk"/>
                <w:rFonts w:eastAsiaTheme="majorEastAsia"/>
              </w:rPr>
              <w:t>2.15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(2006:496) om blodsäkerhet</w:t>
            </w:r>
            <w:r w:rsidR="007812EC">
              <w:rPr>
                <w:webHidden/>
              </w:rPr>
              <w:tab/>
            </w:r>
            <w:r w:rsidR="007812EC">
              <w:rPr>
                <w:webHidden/>
              </w:rPr>
              <w:fldChar w:fldCharType="begin"/>
            </w:r>
            <w:r w:rsidR="007812EC">
              <w:rPr>
                <w:webHidden/>
              </w:rPr>
              <w:instrText xml:space="preserve"> PAGEREF _Toc69367486 \h </w:instrText>
            </w:r>
            <w:r w:rsidR="007812EC">
              <w:rPr>
                <w:webHidden/>
              </w:rPr>
            </w:r>
            <w:r w:rsidR="007812EC">
              <w:rPr>
                <w:webHidden/>
              </w:rPr>
              <w:fldChar w:fldCharType="separate"/>
            </w:r>
            <w:r w:rsidR="00DB373A">
              <w:rPr>
                <w:webHidden/>
              </w:rPr>
              <w:t>53</w:t>
            </w:r>
            <w:r w:rsidR="007812EC">
              <w:rPr>
                <w:webHidden/>
              </w:rPr>
              <w:fldChar w:fldCharType="end"/>
            </w:r>
          </w:hyperlink>
        </w:p>
        <w:p w14:paraId="50709F36" w14:textId="236D644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7" w:history="1">
            <w:r w:rsidR="007812EC" w:rsidRPr="00FD70FC">
              <w:rPr>
                <w:rStyle w:val="Hyperlnk"/>
                <w:rFonts w:eastAsiaTheme="majorEastAsia"/>
              </w:rPr>
              <w:t>2.16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(2018:1093) om ändring i offentlighets- och sekretesslagen (2009:400)</w:t>
            </w:r>
            <w:r w:rsidR="007812EC">
              <w:rPr>
                <w:webHidden/>
              </w:rPr>
              <w:tab/>
            </w:r>
            <w:r w:rsidR="007812EC">
              <w:rPr>
                <w:webHidden/>
              </w:rPr>
              <w:fldChar w:fldCharType="begin"/>
            </w:r>
            <w:r w:rsidR="007812EC">
              <w:rPr>
                <w:webHidden/>
              </w:rPr>
              <w:instrText xml:space="preserve"> PAGEREF _Toc69367487 \h </w:instrText>
            </w:r>
            <w:r w:rsidR="007812EC">
              <w:rPr>
                <w:webHidden/>
              </w:rPr>
            </w:r>
            <w:r w:rsidR="007812EC">
              <w:rPr>
                <w:webHidden/>
              </w:rPr>
              <w:fldChar w:fldCharType="separate"/>
            </w:r>
            <w:r w:rsidR="00DB373A">
              <w:rPr>
                <w:webHidden/>
              </w:rPr>
              <w:t>54</w:t>
            </w:r>
            <w:r w:rsidR="007812EC">
              <w:rPr>
                <w:webHidden/>
              </w:rPr>
              <w:fldChar w:fldCharType="end"/>
            </w:r>
          </w:hyperlink>
        </w:p>
        <w:p w14:paraId="0B98C76B" w14:textId="7BCDDA4F"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8" w:history="1">
            <w:r w:rsidR="007812EC" w:rsidRPr="00FD70FC">
              <w:rPr>
                <w:rStyle w:val="Hyperlnk"/>
                <w:rFonts w:eastAsiaTheme="majorEastAsia"/>
              </w:rPr>
              <w:t>2.17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offentlighets- och sekretesslagen (2009:400)</w:t>
            </w:r>
            <w:r w:rsidR="007812EC">
              <w:rPr>
                <w:webHidden/>
              </w:rPr>
              <w:tab/>
            </w:r>
            <w:r w:rsidR="007812EC">
              <w:rPr>
                <w:webHidden/>
              </w:rPr>
              <w:fldChar w:fldCharType="begin"/>
            </w:r>
            <w:r w:rsidR="007812EC">
              <w:rPr>
                <w:webHidden/>
              </w:rPr>
              <w:instrText xml:space="preserve"> PAGEREF _Toc69367488 \h </w:instrText>
            </w:r>
            <w:r w:rsidR="007812EC">
              <w:rPr>
                <w:webHidden/>
              </w:rPr>
            </w:r>
            <w:r w:rsidR="007812EC">
              <w:rPr>
                <w:webHidden/>
              </w:rPr>
              <w:fldChar w:fldCharType="separate"/>
            </w:r>
            <w:r w:rsidR="00DB373A">
              <w:rPr>
                <w:webHidden/>
              </w:rPr>
              <w:t>56</w:t>
            </w:r>
            <w:r w:rsidR="007812EC">
              <w:rPr>
                <w:webHidden/>
              </w:rPr>
              <w:fldChar w:fldCharType="end"/>
            </w:r>
          </w:hyperlink>
        </w:p>
        <w:p w14:paraId="7F26FD74" w14:textId="78CD492D"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89" w:history="1">
            <w:r w:rsidR="007812EC" w:rsidRPr="00FD70FC">
              <w:rPr>
                <w:rStyle w:val="Hyperlnk"/>
                <w:rFonts w:eastAsiaTheme="majorEastAsia"/>
              </w:rPr>
              <w:t>2.18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offentlighets- och sekretesslagen (2009:400)</w:t>
            </w:r>
            <w:r w:rsidR="007812EC">
              <w:rPr>
                <w:webHidden/>
              </w:rPr>
              <w:tab/>
            </w:r>
            <w:r w:rsidR="007812EC">
              <w:rPr>
                <w:webHidden/>
              </w:rPr>
              <w:fldChar w:fldCharType="begin"/>
            </w:r>
            <w:r w:rsidR="007812EC">
              <w:rPr>
                <w:webHidden/>
              </w:rPr>
              <w:instrText xml:space="preserve"> PAGEREF _Toc69367489 \h </w:instrText>
            </w:r>
            <w:r w:rsidR="007812EC">
              <w:rPr>
                <w:webHidden/>
              </w:rPr>
            </w:r>
            <w:r w:rsidR="007812EC">
              <w:rPr>
                <w:webHidden/>
              </w:rPr>
              <w:fldChar w:fldCharType="separate"/>
            </w:r>
            <w:r w:rsidR="00DB373A">
              <w:rPr>
                <w:webHidden/>
              </w:rPr>
              <w:t>57</w:t>
            </w:r>
            <w:r w:rsidR="007812EC">
              <w:rPr>
                <w:webHidden/>
              </w:rPr>
              <w:fldChar w:fldCharType="end"/>
            </w:r>
          </w:hyperlink>
        </w:p>
        <w:p w14:paraId="15D64414" w14:textId="3F6160DD"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90" w:history="1">
            <w:r w:rsidR="007812EC" w:rsidRPr="00FD70FC">
              <w:rPr>
                <w:rStyle w:val="Hyperlnk"/>
                <w:rFonts w:eastAsiaTheme="majorEastAsia"/>
              </w:rPr>
              <w:t>2.19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offentlighets- och sekretesslagen (2009:400)</w:t>
            </w:r>
            <w:r w:rsidR="007812EC">
              <w:rPr>
                <w:webHidden/>
              </w:rPr>
              <w:tab/>
            </w:r>
            <w:r w:rsidR="007812EC">
              <w:rPr>
                <w:webHidden/>
              </w:rPr>
              <w:fldChar w:fldCharType="begin"/>
            </w:r>
            <w:r w:rsidR="007812EC">
              <w:rPr>
                <w:webHidden/>
              </w:rPr>
              <w:instrText xml:space="preserve"> PAGEREF _Toc69367490 \h </w:instrText>
            </w:r>
            <w:r w:rsidR="007812EC">
              <w:rPr>
                <w:webHidden/>
              </w:rPr>
            </w:r>
            <w:r w:rsidR="007812EC">
              <w:rPr>
                <w:webHidden/>
              </w:rPr>
              <w:fldChar w:fldCharType="separate"/>
            </w:r>
            <w:r w:rsidR="00DB373A">
              <w:rPr>
                <w:webHidden/>
              </w:rPr>
              <w:t>59</w:t>
            </w:r>
            <w:r w:rsidR="007812EC">
              <w:rPr>
                <w:webHidden/>
              </w:rPr>
              <w:fldChar w:fldCharType="end"/>
            </w:r>
          </w:hyperlink>
        </w:p>
        <w:p w14:paraId="57FE6D55" w14:textId="1356A76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91" w:history="1">
            <w:r w:rsidR="007812EC" w:rsidRPr="00FD70FC">
              <w:rPr>
                <w:rStyle w:val="Hyperlnk"/>
                <w:rFonts w:eastAsiaTheme="majorEastAsia"/>
              </w:rPr>
              <w:t>2.20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(2011:791) om ackreditering och teknisk kontroll</w:t>
            </w:r>
            <w:r w:rsidR="007812EC">
              <w:rPr>
                <w:webHidden/>
              </w:rPr>
              <w:tab/>
            </w:r>
            <w:r w:rsidR="007812EC">
              <w:rPr>
                <w:webHidden/>
              </w:rPr>
              <w:fldChar w:fldCharType="begin"/>
            </w:r>
            <w:r w:rsidR="007812EC">
              <w:rPr>
                <w:webHidden/>
              </w:rPr>
              <w:instrText xml:space="preserve"> PAGEREF _Toc69367491 \h </w:instrText>
            </w:r>
            <w:r w:rsidR="007812EC">
              <w:rPr>
                <w:webHidden/>
              </w:rPr>
            </w:r>
            <w:r w:rsidR="007812EC">
              <w:rPr>
                <w:webHidden/>
              </w:rPr>
              <w:fldChar w:fldCharType="separate"/>
            </w:r>
            <w:r w:rsidR="00DB373A">
              <w:rPr>
                <w:webHidden/>
              </w:rPr>
              <w:t>62</w:t>
            </w:r>
            <w:r w:rsidR="007812EC">
              <w:rPr>
                <w:webHidden/>
              </w:rPr>
              <w:fldChar w:fldCharType="end"/>
            </w:r>
          </w:hyperlink>
        </w:p>
        <w:p w14:paraId="56B54D50" w14:textId="68AF97D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92" w:history="1">
            <w:r w:rsidR="007812EC" w:rsidRPr="00FD70FC">
              <w:rPr>
                <w:rStyle w:val="Hyperlnk"/>
                <w:rFonts w:eastAsiaTheme="majorEastAsia"/>
              </w:rPr>
              <w:t>2.21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läkemedelslagen (2015:315)</w:t>
            </w:r>
            <w:r w:rsidR="007812EC">
              <w:rPr>
                <w:webHidden/>
              </w:rPr>
              <w:tab/>
            </w:r>
            <w:r w:rsidR="007812EC">
              <w:rPr>
                <w:webHidden/>
              </w:rPr>
              <w:fldChar w:fldCharType="begin"/>
            </w:r>
            <w:r w:rsidR="007812EC">
              <w:rPr>
                <w:webHidden/>
              </w:rPr>
              <w:instrText xml:space="preserve"> PAGEREF _Toc69367492 \h </w:instrText>
            </w:r>
            <w:r w:rsidR="007812EC">
              <w:rPr>
                <w:webHidden/>
              </w:rPr>
            </w:r>
            <w:r w:rsidR="007812EC">
              <w:rPr>
                <w:webHidden/>
              </w:rPr>
              <w:fldChar w:fldCharType="separate"/>
            </w:r>
            <w:r w:rsidR="00DB373A">
              <w:rPr>
                <w:webHidden/>
              </w:rPr>
              <w:t>63</w:t>
            </w:r>
            <w:r w:rsidR="007812EC">
              <w:rPr>
                <w:webHidden/>
              </w:rPr>
              <w:fldChar w:fldCharType="end"/>
            </w:r>
          </w:hyperlink>
        </w:p>
        <w:p w14:paraId="0463E470" w14:textId="2577F3BB"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93" w:history="1">
            <w:r w:rsidR="007812EC" w:rsidRPr="00FD70FC">
              <w:rPr>
                <w:rStyle w:val="Hyperlnk"/>
                <w:rFonts w:eastAsiaTheme="majorEastAsia"/>
              </w:rPr>
              <w:t>2.22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(2018:696) om skatt på vissa nikotinhaltiga produkter</w:t>
            </w:r>
            <w:r w:rsidR="007812EC">
              <w:rPr>
                <w:webHidden/>
              </w:rPr>
              <w:tab/>
            </w:r>
            <w:r w:rsidR="007812EC">
              <w:rPr>
                <w:webHidden/>
              </w:rPr>
              <w:fldChar w:fldCharType="begin"/>
            </w:r>
            <w:r w:rsidR="007812EC">
              <w:rPr>
                <w:webHidden/>
              </w:rPr>
              <w:instrText xml:space="preserve"> PAGEREF _Toc69367493 \h </w:instrText>
            </w:r>
            <w:r w:rsidR="007812EC">
              <w:rPr>
                <w:webHidden/>
              </w:rPr>
            </w:r>
            <w:r w:rsidR="007812EC">
              <w:rPr>
                <w:webHidden/>
              </w:rPr>
              <w:fldChar w:fldCharType="separate"/>
            </w:r>
            <w:r w:rsidR="00DB373A">
              <w:rPr>
                <w:webHidden/>
              </w:rPr>
              <w:t>64</w:t>
            </w:r>
            <w:r w:rsidR="007812EC">
              <w:rPr>
                <w:webHidden/>
              </w:rPr>
              <w:fldChar w:fldCharType="end"/>
            </w:r>
          </w:hyperlink>
        </w:p>
        <w:p w14:paraId="073F3F29" w14:textId="4CF236CC"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94" w:history="1">
            <w:r w:rsidR="007812EC" w:rsidRPr="00FD70FC">
              <w:rPr>
                <w:rStyle w:val="Hyperlnk"/>
                <w:rFonts w:eastAsiaTheme="majorEastAsia"/>
              </w:rPr>
              <w:t>2.23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(2018:1091) med kompletterande bestämmelser om etisk granskning till EU:s förordning om kliniska prövningar av humanläkemedel</w:t>
            </w:r>
            <w:r w:rsidR="007812EC">
              <w:rPr>
                <w:webHidden/>
              </w:rPr>
              <w:tab/>
            </w:r>
            <w:r w:rsidR="007812EC">
              <w:rPr>
                <w:webHidden/>
              </w:rPr>
              <w:fldChar w:fldCharType="begin"/>
            </w:r>
            <w:r w:rsidR="007812EC">
              <w:rPr>
                <w:webHidden/>
              </w:rPr>
              <w:instrText xml:space="preserve"> PAGEREF _Toc69367494 \h </w:instrText>
            </w:r>
            <w:r w:rsidR="007812EC">
              <w:rPr>
                <w:webHidden/>
              </w:rPr>
            </w:r>
            <w:r w:rsidR="007812EC">
              <w:rPr>
                <w:webHidden/>
              </w:rPr>
              <w:fldChar w:fldCharType="separate"/>
            </w:r>
            <w:r w:rsidR="00DB373A">
              <w:rPr>
                <w:webHidden/>
              </w:rPr>
              <w:t>66</w:t>
            </w:r>
            <w:r w:rsidR="007812EC">
              <w:rPr>
                <w:webHidden/>
              </w:rPr>
              <w:fldChar w:fldCharType="end"/>
            </w:r>
          </w:hyperlink>
        </w:p>
        <w:p w14:paraId="2066AA4A" w14:textId="712009BE"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495" w:history="1">
            <w:r w:rsidR="007812EC" w:rsidRPr="00FD70FC">
              <w:rPr>
                <w:rStyle w:val="Hyperlnk"/>
                <w:rFonts w:eastAsiaTheme="majorEastAsia"/>
              </w:rPr>
              <w:t>2.24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(2018:2088) om tobak och liknande produkter</w:t>
            </w:r>
            <w:r w:rsidR="007812EC">
              <w:rPr>
                <w:webHidden/>
              </w:rPr>
              <w:tab/>
            </w:r>
            <w:r w:rsidR="007812EC">
              <w:rPr>
                <w:webHidden/>
              </w:rPr>
              <w:fldChar w:fldCharType="begin"/>
            </w:r>
            <w:r w:rsidR="007812EC">
              <w:rPr>
                <w:webHidden/>
              </w:rPr>
              <w:instrText xml:space="preserve"> PAGEREF _Toc69367495 \h </w:instrText>
            </w:r>
            <w:r w:rsidR="007812EC">
              <w:rPr>
                <w:webHidden/>
              </w:rPr>
            </w:r>
            <w:r w:rsidR="007812EC">
              <w:rPr>
                <w:webHidden/>
              </w:rPr>
              <w:fldChar w:fldCharType="separate"/>
            </w:r>
            <w:r w:rsidR="00DB373A">
              <w:rPr>
                <w:webHidden/>
              </w:rPr>
              <w:t>67</w:t>
            </w:r>
            <w:r w:rsidR="007812EC">
              <w:rPr>
                <w:webHidden/>
              </w:rPr>
              <w:fldChar w:fldCharType="end"/>
            </w:r>
          </w:hyperlink>
        </w:p>
        <w:p w14:paraId="1D9F9AAC" w14:textId="4CD80E90" w:rsidR="007812EC" w:rsidRDefault="002D33FE">
          <w:pPr>
            <w:pStyle w:val="Innehll1"/>
            <w:rPr>
              <w:rFonts w:asciiTheme="minorHAnsi" w:eastAsiaTheme="minorEastAsia" w:hAnsiTheme="minorHAnsi"/>
              <w:sz w:val="22"/>
              <w:lang w:eastAsia="ja-JP"/>
            </w:rPr>
          </w:pPr>
          <w:hyperlink w:anchor="_Toc69367496" w:history="1">
            <w:r w:rsidR="007812EC" w:rsidRPr="00FD70FC">
              <w:rPr>
                <w:rStyle w:val="Hyperlnk"/>
              </w:rPr>
              <w:t>3</w:t>
            </w:r>
            <w:r w:rsidR="007812EC">
              <w:rPr>
                <w:rFonts w:asciiTheme="minorHAnsi" w:eastAsiaTheme="minorEastAsia" w:hAnsiTheme="minorHAnsi"/>
                <w:sz w:val="22"/>
                <w:lang w:eastAsia="ja-JP"/>
              </w:rPr>
              <w:tab/>
            </w:r>
            <w:r w:rsidR="007812EC" w:rsidRPr="00FD70FC">
              <w:rPr>
                <w:rStyle w:val="Hyperlnk"/>
              </w:rPr>
              <w:t>Ärendet och dess beredning</w:t>
            </w:r>
            <w:r w:rsidR="007812EC">
              <w:rPr>
                <w:webHidden/>
              </w:rPr>
              <w:tab/>
            </w:r>
            <w:r w:rsidR="007812EC">
              <w:rPr>
                <w:webHidden/>
              </w:rPr>
              <w:fldChar w:fldCharType="begin"/>
            </w:r>
            <w:r w:rsidR="007812EC">
              <w:rPr>
                <w:webHidden/>
              </w:rPr>
              <w:instrText xml:space="preserve"> PAGEREF _Toc69367496 \h </w:instrText>
            </w:r>
            <w:r w:rsidR="007812EC">
              <w:rPr>
                <w:webHidden/>
              </w:rPr>
            </w:r>
            <w:r w:rsidR="007812EC">
              <w:rPr>
                <w:webHidden/>
              </w:rPr>
              <w:fldChar w:fldCharType="separate"/>
            </w:r>
            <w:r w:rsidR="00DB373A">
              <w:rPr>
                <w:webHidden/>
              </w:rPr>
              <w:t>68</w:t>
            </w:r>
            <w:r w:rsidR="007812EC">
              <w:rPr>
                <w:webHidden/>
              </w:rPr>
              <w:fldChar w:fldCharType="end"/>
            </w:r>
          </w:hyperlink>
        </w:p>
        <w:p w14:paraId="0EFD7E65" w14:textId="5AD0B5A2" w:rsidR="007812EC" w:rsidRDefault="002D33FE">
          <w:pPr>
            <w:pStyle w:val="Innehll1"/>
            <w:rPr>
              <w:rFonts w:asciiTheme="minorHAnsi" w:eastAsiaTheme="minorEastAsia" w:hAnsiTheme="minorHAnsi"/>
              <w:sz w:val="22"/>
              <w:lang w:eastAsia="ja-JP"/>
            </w:rPr>
          </w:pPr>
          <w:hyperlink w:anchor="_Toc69367497" w:history="1">
            <w:r w:rsidR="007812EC" w:rsidRPr="00FD70FC">
              <w:rPr>
                <w:rStyle w:val="Hyperlnk"/>
              </w:rPr>
              <w:t>4</w:t>
            </w:r>
            <w:r w:rsidR="007812EC">
              <w:rPr>
                <w:rFonts w:asciiTheme="minorHAnsi" w:eastAsiaTheme="minorEastAsia" w:hAnsiTheme="minorHAnsi"/>
                <w:sz w:val="22"/>
                <w:lang w:eastAsia="ja-JP"/>
              </w:rPr>
              <w:tab/>
            </w:r>
            <w:r w:rsidR="007812EC" w:rsidRPr="00FD70FC">
              <w:rPr>
                <w:rStyle w:val="Hyperlnk"/>
              </w:rPr>
              <w:t>EU-förordningarna</w:t>
            </w:r>
            <w:r w:rsidR="007812EC">
              <w:rPr>
                <w:webHidden/>
              </w:rPr>
              <w:tab/>
            </w:r>
            <w:r w:rsidR="007812EC">
              <w:rPr>
                <w:webHidden/>
              </w:rPr>
              <w:fldChar w:fldCharType="begin"/>
            </w:r>
            <w:r w:rsidR="007812EC">
              <w:rPr>
                <w:webHidden/>
              </w:rPr>
              <w:instrText xml:space="preserve"> PAGEREF _Toc69367497 \h </w:instrText>
            </w:r>
            <w:r w:rsidR="007812EC">
              <w:rPr>
                <w:webHidden/>
              </w:rPr>
            </w:r>
            <w:r w:rsidR="007812EC">
              <w:rPr>
                <w:webHidden/>
              </w:rPr>
              <w:fldChar w:fldCharType="separate"/>
            </w:r>
            <w:r w:rsidR="00DB373A">
              <w:rPr>
                <w:webHidden/>
              </w:rPr>
              <w:t>69</w:t>
            </w:r>
            <w:r w:rsidR="007812EC">
              <w:rPr>
                <w:webHidden/>
              </w:rPr>
              <w:fldChar w:fldCharType="end"/>
            </w:r>
          </w:hyperlink>
        </w:p>
        <w:p w14:paraId="2DE6AE3A" w14:textId="6D38A30D" w:rsidR="007812EC" w:rsidRDefault="002D33FE">
          <w:pPr>
            <w:pStyle w:val="Innehll2"/>
            <w:rPr>
              <w:rFonts w:asciiTheme="minorHAnsi" w:eastAsiaTheme="minorEastAsia" w:hAnsiTheme="minorHAnsi" w:cstheme="minorBidi"/>
              <w:sz w:val="22"/>
              <w:szCs w:val="22"/>
              <w:lang w:eastAsia="ja-JP"/>
            </w:rPr>
          </w:pPr>
          <w:hyperlink w:anchor="_Toc69367498" w:history="1">
            <w:r w:rsidR="007812EC" w:rsidRPr="00FD70FC">
              <w:rPr>
                <w:rStyle w:val="Hyperlnk"/>
                <w:rFonts w:eastAsiaTheme="majorEastAsia"/>
              </w:rPr>
              <w:t>4.1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Bakgrund</w:t>
            </w:r>
            <w:r w:rsidR="007812EC">
              <w:rPr>
                <w:webHidden/>
              </w:rPr>
              <w:tab/>
            </w:r>
            <w:r w:rsidR="007812EC">
              <w:rPr>
                <w:webHidden/>
              </w:rPr>
              <w:fldChar w:fldCharType="begin"/>
            </w:r>
            <w:r w:rsidR="007812EC">
              <w:rPr>
                <w:webHidden/>
              </w:rPr>
              <w:instrText xml:space="preserve"> PAGEREF _Toc69367498 \h </w:instrText>
            </w:r>
            <w:r w:rsidR="007812EC">
              <w:rPr>
                <w:webHidden/>
              </w:rPr>
            </w:r>
            <w:r w:rsidR="007812EC">
              <w:rPr>
                <w:webHidden/>
              </w:rPr>
              <w:fldChar w:fldCharType="separate"/>
            </w:r>
            <w:r w:rsidR="00DB373A">
              <w:rPr>
                <w:webHidden/>
              </w:rPr>
              <w:t>69</w:t>
            </w:r>
            <w:r w:rsidR="007812EC">
              <w:rPr>
                <w:webHidden/>
              </w:rPr>
              <w:fldChar w:fldCharType="end"/>
            </w:r>
          </w:hyperlink>
        </w:p>
        <w:p w14:paraId="05B6B021" w14:textId="539BDA66" w:rsidR="007812EC" w:rsidRDefault="002D33FE">
          <w:pPr>
            <w:pStyle w:val="Innehll2"/>
            <w:rPr>
              <w:rFonts w:asciiTheme="minorHAnsi" w:eastAsiaTheme="minorEastAsia" w:hAnsiTheme="minorHAnsi" w:cstheme="minorBidi"/>
              <w:sz w:val="22"/>
              <w:szCs w:val="22"/>
              <w:lang w:eastAsia="ja-JP"/>
            </w:rPr>
          </w:pPr>
          <w:hyperlink w:anchor="_Toc69367499" w:history="1">
            <w:r w:rsidR="007812EC" w:rsidRPr="00FD70FC">
              <w:rPr>
                <w:rStyle w:val="Hyperlnk"/>
                <w:rFonts w:eastAsiaTheme="majorEastAsia"/>
              </w:rPr>
              <w:t>4.2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Innehåll</w:t>
            </w:r>
            <w:r w:rsidR="007812EC">
              <w:rPr>
                <w:webHidden/>
              </w:rPr>
              <w:tab/>
            </w:r>
            <w:r w:rsidR="007812EC">
              <w:rPr>
                <w:webHidden/>
              </w:rPr>
              <w:fldChar w:fldCharType="begin"/>
            </w:r>
            <w:r w:rsidR="007812EC">
              <w:rPr>
                <w:webHidden/>
              </w:rPr>
              <w:instrText xml:space="preserve"> PAGEREF _Toc69367499 \h </w:instrText>
            </w:r>
            <w:r w:rsidR="007812EC">
              <w:rPr>
                <w:webHidden/>
              </w:rPr>
            </w:r>
            <w:r w:rsidR="007812EC">
              <w:rPr>
                <w:webHidden/>
              </w:rPr>
              <w:fldChar w:fldCharType="separate"/>
            </w:r>
            <w:r w:rsidR="00DB373A">
              <w:rPr>
                <w:webHidden/>
              </w:rPr>
              <w:t>70</w:t>
            </w:r>
            <w:r w:rsidR="007812EC">
              <w:rPr>
                <w:webHidden/>
              </w:rPr>
              <w:fldChar w:fldCharType="end"/>
            </w:r>
          </w:hyperlink>
        </w:p>
        <w:p w14:paraId="4C8F9949" w14:textId="7EF42DA4" w:rsidR="007812EC" w:rsidRDefault="002D33FE">
          <w:pPr>
            <w:pStyle w:val="Innehll1"/>
            <w:rPr>
              <w:rFonts w:asciiTheme="minorHAnsi" w:eastAsiaTheme="minorEastAsia" w:hAnsiTheme="minorHAnsi"/>
              <w:sz w:val="22"/>
              <w:lang w:eastAsia="ja-JP"/>
            </w:rPr>
          </w:pPr>
          <w:hyperlink w:anchor="_Toc69367500" w:history="1">
            <w:r w:rsidR="007812EC" w:rsidRPr="00FD70FC">
              <w:rPr>
                <w:rStyle w:val="Hyperlnk"/>
              </w:rPr>
              <w:t>5</w:t>
            </w:r>
            <w:r w:rsidR="007812EC">
              <w:rPr>
                <w:rFonts w:asciiTheme="minorHAnsi" w:eastAsiaTheme="minorEastAsia" w:hAnsiTheme="minorHAnsi"/>
                <w:sz w:val="22"/>
                <w:lang w:eastAsia="ja-JP"/>
              </w:rPr>
              <w:tab/>
            </w:r>
            <w:r w:rsidR="007812EC" w:rsidRPr="00FD70FC">
              <w:rPr>
                <w:rStyle w:val="Hyperlnk"/>
              </w:rPr>
              <w:t>Gällande rätt</w:t>
            </w:r>
            <w:r w:rsidR="007812EC">
              <w:rPr>
                <w:webHidden/>
              </w:rPr>
              <w:tab/>
            </w:r>
            <w:r w:rsidR="007812EC">
              <w:rPr>
                <w:webHidden/>
              </w:rPr>
              <w:fldChar w:fldCharType="begin"/>
            </w:r>
            <w:r w:rsidR="007812EC">
              <w:rPr>
                <w:webHidden/>
              </w:rPr>
              <w:instrText xml:space="preserve"> PAGEREF _Toc69367500 \h </w:instrText>
            </w:r>
            <w:r w:rsidR="007812EC">
              <w:rPr>
                <w:webHidden/>
              </w:rPr>
            </w:r>
            <w:r w:rsidR="007812EC">
              <w:rPr>
                <w:webHidden/>
              </w:rPr>
              <w:fldChar w:fldCharType="separate"/>
            </w:r>
            <w:r w:rsidR="00DB373A">
              <w:rPr>
                <w:webHidden/>
              </w:rPr>
              <w:t>102</w:t>
            </w:r>
            <w:r w:rsidR="007812EC">
              <w:rPr>
                <w:webHidden/>
              </w:rPr>
              <w:fldChar w:fldCharType="end"/>
            </w:r>
          </w:hyperlink>
        </w:p>
        <w:p w14:paraId="3BF8614F" w14:textId="11CFE39E" w:rsidR="007812EC" w:rsidRDefault="002D33FE">
          <w:pPr>
            <w:pStyle w:val="Innehll2"/>
            <w:rPr>
              <w:rFonts w:asciiTheme="minorHAnsi" w:eastAsiaTheme="minorEastAsia" w:hAnsiTheme="minorHAnsi" w:cstheme="minorBidi"/>
              <w:sz w:val="22"/>
              <w:szCs w:val="22"/>
              <w:lang w:eastAsia="ja-JP"/>
            </w:rPr>
          </w:pPr>
          <w:hyperlink w:anchor="_Toc69367501" w:history="1">
            <w:r w:rsidR="007812EC" w:rsidRPr="00FD70FC">
              <w:rPr>
                <w:rStyle w:val="Hyperlnk"/>
                <w:rFonts w:eastAsiaTheme="majorEastAsia"/>
              </w:rPr>
              <w:t>5.1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EU-direktiven och svenskt genomförande</w:t>
            </w:r>
            <w:r w:rsidR="007812EC">
              <w:rPr>
                <w:webHidden/>
              </w:rPr>
              <w:tab/>
            </w:r>
            <w:r w:rsidR="007812EC">
              <w:rPr>
                <w:webHidden/>
              </w:rPr>
              <w:fldChar w:fldCharType="begin"/>
            </w:r>
            <w:r w:rsidR="007812EC">
              <w:rPr>
                <w:webHidden/>
              </w:rPr>
              <w:instrText xml:space="preserve"> PAGEREF _Toc69367501 \h </w:instrText>
            </w:r>
            <w:r w:rsidR="007812EC">
              <w:rPr>
                <w:webHidden/>
              </w:rPr>
            </w:r>
            <w:r w:rsidR="007812EC">
              <w:rPr>
                <w:webHidden/>
              </w:rPr>
              <w:fldChar w:fldCharType="separate"/>
            </w:r>
            <w:r w:rsidR="00DB373A">
              <w:rPr>
                <w:webHidden/>
              </w:rPr>
              <w:t>102</w:t>
            </w:r>
            <w:r w:rsidR="007812EC">
              <w:rPr>
                <w:webHidden/>
              </w:rPr>
              <w:fldChar w:fldCharType="end"/>
            </w:r>
          </w:hyperlink>
        </w:p>
        <w:p w14:paraId="42B9DABB" w14:textId="2FEE8FA3" w:rsidR="007812EC" w:rsidRDefault="002D33FE">
          <w:pPr>
            <w:pStyle w:val="Innehll2"/>
            <w:rPr>
              <w:rFonts w:asciiTheme="minorHAnsi" w:eastAsiaTheme="minorEastAsia" w:hAnsiTheme="minorHAnsi" w:cstheme="minorBidi"/>
              <w:sz w:val="22"/>
              <w:szCs w:val="22"/>
              <w:lang w:eastAsia="ja-JP"/>
            </w:rPr>
          </w:pPr>
          <w:hyperlink w:anchor="_Toc69367502" w:history="1">
            <w:r w:rsidR="007812EC" w:rsidRPr="00FD70FC">
              <w:rPr>
                <w:rStyle w:val="Hyperlnk"/>
                <w:rFonts w:eastAsiaTheme="majorEastAsia"/>
              </w:rPr>
              <w:t>5.2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Allmänna bestämmelser om medicintekniska produkter</w:t>
            </w:r>
            <w:r w:rsidR="007812EC">
              <w:rPr>
                <w:webHidden/>
              </w:rPr>
              <w:tab/>
            </w:r>
            <w:r w:rsidR="007812EC">
              <w:rPr>
                <w:webHidden/>
              </w:rPr>
              <w:fldChar w:fldCharType="begin"/>
            </w:r>
            <w:r w:rsidR="007812EC">
              <w:rPr>
                <w:webHidden/>
              </w:rPr>
              <w:instrText xml:space="preserve"> PAGEREF _Toc69367502 \h </w:instrText>
            </w:r>
            <w:r w:rsidR="007812EC">
              <w:rPr>
                <w:webHidden/>
              </w:rPr>
            </w:r>
            <w:r w:rsidR="007812EC">
              <w:rPr>
                <w:webHidden/>
              </w:rPr>
              <w:fldChar w:fldCharType="separate"/>
            </w:r>
            <w:r w:rsidR="00DB373A">
              <w:rPr>
                <w:webHidden/>
              </w:rPr>
              <w:t>102</w:t>
            </w:r>
            <w:r w:rsidR="007812EC">
              <w:rPr>
                <w:webHidden/>
              </w:rPr>
              <w:fldChar w:fldCharType="end"/>
            </w:r>
          </w:hyperlink>
        </w:p>
        <w:p w14:paraId="6F091943" w14:textId="70BA9723" w:rsidR="007812EC" w:rsidRDefault="002D33FE">
          <w:pPr>
            <w:pStyle w:val="Innehll2"/>
            <w:rPr>
              <w:rFonts w:asciiTheme="minorHAnsi" w:eastAsiaTheme="minorEastAsia" w:hAnsiTheme="minorHAnsi" w:cstheme="minorBidi"/>
              <w:sz w:val="22"/>
              <w:szCs w:val="22"/>
              <w:lang w:eastAsia="ja-JP"/>
            </w:rPr>
          </w:pPr>
          <w:hyperlink w:anchor="_Toc69367503" w:history="1">
            <w:r w:rsidR="007812EC" w:rsidRPr="00FD70FC">
              <w:rPr>
                <w:rStyle w:val="Hyperlnk"/>
                <w:rFonts w:eastAsiaTheme="majorEastAsia"/>
              </w:rPr>
              <w:t>5.3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Bemyndiganden och Läkemedelsverkets föreskrifter</w:t>
            </w:r>
            <w:r w:rsidR="007812EC">
              <w:rPr>
                <w:webHidden/>
              </w:rPr>
              <w:tab/>
            </w:r>
            <w:r w:rsidR="007812EC">
              <w:rPr>
                <w:webHidden/>
              </w:rPr>
              <w:fldChar w:fldCharType="begin"/>
            </w:r>
            <w:r w:rsidR="007812EC">
              <w:rPr>
                <w:webHidden/>
              </w:rPr>
              <w:instrText xml:space="preserve"> PAGEREF _Toc69367503 \h </w:instrText>
            </w:r>
            <w:r w:rsidR="007812EC">
              <w:rPr>
                <w:webHidden/>
              </w:rPr>
            </w:r>
            <w:r w:rsidR="007812EC">
              <w:rPr>
                <w:webHidden/>
              </w:rPr>
              <w:fldChar w:fldCharType="separate"/>
            </w:r>
            <w:r w:rsidR="00DB373A">
              <w:rPr>
                <w:webHidden/>
              </w:rPr>
              <w:t>104</w:t>
            </w:r>
            <w:r w:rsidR="007812EC">
              <w:rPr>
                <w:webHidden/>
              </w:rPr>
              <w:fldChar w:fldCharType="end"/>
            </w:r>
          </w:hyperlink>
        </w:p>
        <w:p w14:paraId="4B1B1DAB" w14:textId="12762454" w:rsidR="007812EC" w:rsidRDefault="002D33FE">
          <w:pPr>
            <w:pStyle w:val="Innehll2"/>
            <w:rPr>
              <w:rFonts w:asciiTheme="minorHAnsi" w:eastAsiaTheme="minorEastAsia" w:hAnsiTheme="minorHAnsi" w:cstheme="minorBidi"/>
              <w:sz w:val="22"/>
              <w:szCs w:val="22"/>
              <w:lang w:eastAsia="ja-JP"/>
            </w:rPr>
          </w:pPr>
          <w:hyperlink w:anchor="_Toc69367504" w:history="1">
            <w:r w:rsidR="007812EC" w:rsidRPr="00FD70FC">
              <w:rPr>
                <w:rStyle w:val="Hyperlnk"/>
                <w:rFonts w:eastAsiaTheme="majorEastAsia"/>
              </w:rPr>
              <w:t>5.4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Ändringar till följd av EU-förordningarna –  del 1</w:t>
            </w:r>
            <w:r w:rsidR="007812EC">
              <w:rPr>
                <w:webHidden/>
              </w:rPr>
              <w:tab/>
            </w:r>
            <w:r w:rsidR="007812EC">
              <w:rPr>
                <w:webHidden/>
              </w:rPr>
              <w:fldChar w:fldCharType="begin"/>
            </w:r>
            <w:r w:rsidR="007812EC">
              <w:rPr>
                <w:webHidden/>
              </w:rPr>
              <w:instrText xml:space="preserve"> PAGEREF _Toc69367504 \h </w:instrText>
            </w:r>
            <w:r w:rsidR="007812EC">
              <w:rPr>
                <w:webHidden/>
              </w:rPr>
            </w:r>
            <w:r w:rsidR="007812EC">
              <w:rPr>
                <w:webHidden/>
              </w:rPr>
              <w:fldChar w:fldCharType="separate"/>
            </w:r>
            <w:r w:rsidR="00DB373A">
              <w:rPr>
                <w:webHidden/>
              </w:rPr>
              <w:t>105</w:t>
            </w:r>
            <w:r w:rsidR="007812EC">
              <w:rPr>
                <w:webHidden/>
              </w:rPr>
              <w:fldChar w:fldCharType="end"/>
            </w:r>
          </w:hyperlink>
        </w:p>
        <w:p w14:paraId="6A4E0C8C" w14:textId="496EB559" w:rsidR="007812EC" w:rsidRDefault="002D33FE">
          <w:pPr>
            <w:pStyle w:val="Innehll2"/>
            <w:rPr>
              <w:rFonts w:asciiTheme="minorHAnsi" w:eastAsiaTheme="minorEastAsia" w:hAnsiTheme="minorHAnsi" w:cstheme="minorBidi"/>
              <w:sz w:val="22"/>
              <w:szCs w:val="22"/>
              <w:lang w:eastAsia="ja-JP"/>
            </w:rPr>
          </w:pPr>
          <w:hyperlink w:anchor="_Toc69367505" w:history="1">
            <w:r w:rsidR="007812EC" w:rsidRPr="00FD70FC">
              <w:rPr>
                <w:rStyle w:val="Hyperlnk"/>
                <w:rFonts w:eastAsiaTheme="majorEastAsia"/>
              </w:rPr>
              <w:t>5.5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Hälso- och sjukvårdslagen</w:t>
            </w:r>
            <w:r w:rsidR="007812EC">
              <w:rPr>
                <w:webHidden/>
              </w:rPr>
              <w:tab/>
            </w:r>
            <w:r w:rsidR="007812EC">
              <w:rPr>
                <w:webHidden/>
              </w:rPr>
              <w:fldChar w:fldCharType="begin"/>
            </w:r>
            <w:r w:rsidR="007812EC">
              <w:rPr>
                <w:webHidden/>
              </w:rPr>
              <w:instrText xml:space="preserve"> PAGEREF _Toc69367505 \h </w:instrText>
            </w:r>
            <w:r w:rsidR="007812EC">
              <w:rPr>
                <w:webHidden/>
              </w:rPr>
            </w:r>
            <w:r w:rsidR="007812EC">
              <w:rPr>
                <w:webHidden/>
              </w:rPr>
              <w:fldChar w:fldCharType="separate"/>
            </w:r>
            <w:r w:rsidR="00DB373A">
              <w:rPr>
                <w:webHidden/>
              </w:rPr>
              <w:t>106</w:t>
            </w:r>
            <w:r w:rsidR="007812EC">
              <w:rPr>
                <w:webHidden/>
              </w:rPr>
              <w:fldChar w:fldCharType="end"/>
            </w:r>
          </w:hyperlink>
        </w:p>
        <w:p w14:paraId="4F44587C" w14:textId="458BD36C" w:rsidR="007812EC" w:rsidRDefault="002D33FE">
          <w:pPr>
            <w:pStyle w:val="Innehll2"/>
            <w:rPr>
              <w:rFonts w:asciiTheme="minorHAnsi" w:eastAsiaTheme="minorEastAsia" w:hAnsiTheme="minorHAnsi" w:cstheme="minorBidi"/>
              <w:sz w:val="22"/>
              <w:szCs w:val="22"/>
              <w:lang w:eastAsia="ja-JP"/>
            </w:rPr>
          </w:pPr>
          <w:hyperlink w:anchor="_Toc69367506" w:history="1">
            <w:r w:rsidR="007812EC" w:rsidRPr="00FD70FC">
              <w:rPr>
                <w:rStyle w:val="Hyperlnk"/>
                <w:rFonts w:eastAsiaTheme="majorEastAsia"/>
              </w:rPr>
              <w:t>5.6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Patientsäkerhetslagen</w:t>
            </w:r>
            <w:r w:rsidR="007812EC">
              <w:rPr>
                <w:webHidden/>
              </w:rPr>
              <w:tab/>
            </w:r>
            <w:r w:rsidR="007812EC">
              <w:rPr>
                <w:webHidden/>
              </w:rPr>
              <w:fldChar w:fldCharType="begin"/>
            </w:r>
            <w:r w:rsidR="007812EC">
              <w:rPr>
                <w:webHidden/>
              </w:rPr>
              <w:instrText xml:space="preserve"> PAGEREF _Toc69367506 \h </w:instrText>
            </w:r>
            <w:r w:rsidR="007812EC">
              <w:rPr>
                <w:webHidden/>
              </w:rPr>
            </w:r>
            <w:r w:rsidR="007812EC">
              <w:rPr>
                <w:webHidden/>
              </w:rPr>
              <w:fldChar w:fldCharType="separate"/>
            </w:r>
            <w:r w:rsidR="00DB373A">
              <w:rPr>
                <w:webHidden/>
              </w:rPr>
              <w:t>107</w:t>
            </w:r>
            <w:r w:rsidR="007812EC">
              <w:rPr>
                <w:webHidden/>
              </w:rPr>
              <w:fldChar w:fldCharType="end"/>
            </w:r>
          </w:hyperlink>
        </w:p>
        <w:p w14:paraId="0C037008" w14:textId="083F2688" w:rsidR="007812EC" w:rsidRDefault="002D33FE">
          <w:pPr>
            <w:pStyle w:val="Innehll2"/>
            <w:rPr>
              <w:rFonts w:asciiTheme="minorHAnsi" w:eastAsiaTheme="minorEastAsia" w:hAnsiTheme="minorHAnsi" w:cstheme="minorBidi"/>
              <w:sz w:val="22"/>
              <w:szCs w:val="22"/>
              <w:lang w:eastAsia="ja-JP"/>
            </w:rPr>
          </w:pPr>
          <w:hyperlink w:anchor="_Toc69367507" w:history="1">
            <w:r w:rsidR="007812EC" w:rsidRPr="00FD70FC">
              <w:rPr>
                <w:rStyle w:val="Hyperlnk"/>
                <w:rFonts w:eastAsiaTheme="majorEastAsia"/>
              </w:rPr>
              <w:t>5.7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Lagen om etikprövning av forskning som avser människor</w:t>
            </w:r>
            <w:r w:rsidR="007812EC">
              <w:rPr>
                <w:webHidden/>
              </w:rPr>
              <w:tab/>
            </w:r>
            <w:r w:rsidR="007812EC">
              <w:rPr>
                <w:webHidden/>
              </w:rPr>
              <w:fldChar w:fldCharType="begin"/>
            </w:r>
            <w:r w:rsidR="007812EC">
              <w:rPr>
                <w:webHidden/>
              </w:rPr>
              <w:instrText xml:space="preserve"> PAGEREF _Toc69367507 \h </w:instrText>
            </w:r>
            <w:r w:rsidR="007812EC">
              <w:rPr>
                <w:webHidden/>
              </w:rPr>
            </w:r>
            <w:r w:rsidR="007812EC">
              <w:rPr>
                <w:webHidden/>
              </w:rPr>
              <w:fldChar w:fldCharType="separate"/>
            </w:r>
            <w:r w:rsidR="00DB373A">
              <w:rPr>
                <w:webHidden/>
              </w:rPr>
              <w:t>107</w:t>
            </w:r>
            <w:r w:rsidR="007812EC">
              <w:rPr>
                <w:webHidden/>
              </w:rPr>
              <w:fldChar w:fldCharType="end"/>
            </w:r>
          </w:hyperlink>
        </w:p>
        <w:p w14:paraId="7AED945B" w14:textId="53BF1366" w:rsidR="007812EC" w:rsidRDefault="002D33FE">
          <w:pPr>
            <w:pStyle w:val="Innehll2"/>
            <w:rPr>
              <w:rFonts w:asciiTheme="minorHAnsi" w:eastAsiaTheme="minorEastAsia" w:hAnsiTheme="minorHAnsi" w:cstheme="minorBidi"/>
              <w:sz w:val="22"/>
              <w:szCs w:val="22"/>
              <w:lang w:eastAsia="ja-JP"/>
            </w:rPr>
          </w:pPr>
          <w:hyperlink w:anchor="_Toc69367508" w:history="1">
            <w:r w:rsidR="007812EC" w:rsidRPr="00FD70FC">
              <w:rPr>
                <w:rStyle w:val="Hyperlnk"/>
                <w:rFonts w:eastAsiaTheme="majorEastAsia"/>
              </w:rPr>
              <w:t>5.8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Reglering av kliniska läkemedelsprövningar</w:t>
            </w:r>
            <w:r w:rsidR="007812EC">
              <w:rPr>
                <w:webHidden/>
              </w:rPr>
              <w:tab/>
            </w:r>
            <w:r w:rsidR="007812EC">
              <w:rPr>
                <w:webHidden/>
              </w:rPr>
              <w:fldChar w:fldCharType="begin"/>
            </w:r>
            <w:r w:rsidR="007812EC">
              <w:rPr>
                <w:webHidden/>
              </w:rPr>
              <w:instrText xml:space="preserve"> PAGEREF _Toc69367508 \h </w:instrText>
            </w:r>
            <w:r w:rsidR="007812EC">
              <w:rPr>
                <w:webHidden/>
              </w:rPr>
            </w:r>
            <w:r w:rsidR="007812EC">
              <w:rPr>
                <w:webHidden/>
              </w:rPr>
              <w:fldChar w:fldCharType="separate"/>
            </w:r>
            <w:r w:rsidR="00DB373A">
              <w:rPr>
                <w:webHidden/>
              </w:rPr>
              <w:t>109</w:t>
            </w:r>
            <w:r w:rsidR="007812EC">
              <w:rPr>
                <w:webHidden/>
              </w:rPr>
              <w:fldChar w:fldCharType="end"/>
            </w:r>
          </w:hyperlink>
        </w:p>
        <w:p w14:paraId="076162C5" w14:textId="22D64CF7" w:rsidR="007812EC" w:rsidRDefault="002D33FE">
          <w:pPr>
            <w:pStyle w:val="Innehll2"/>
            <w:rPr>
              <w:rFonts w:asciiTheme="minorHAnsi" w:eastAsiaTheme="minorEastAsia" w:hAnsiTheme="minorHAnsi" w:cstheme="minorBidi"/>
              <w:sz w:val="22"/>
              <w:szCs w:val="22"/>
              <w:lang w:eastAsia="ja-JP"/>
            </w:rPr>
          </w:pPr>
          <w:hyperlink w:anchor="_Toc69367509" w:history="1">
            <w:r w:rsidR="007812EC" w:rsidRPr="00FD70FC">
              <w:rPr>
                <w:rStyle w:val="Hyperlnk"/>
                <w:rFonts w:eastAsiaTheme="majorEastAsia"/>
              </w:rPr>
              <w:t>5.9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Offentlighet och sekretess</w:t>
            </w:r>
            <w:r w:rsidR="007812EC">
              <w:rPr>
                <w:webHidden/>
              </w:rPr>
              <w:tab/>
            </w:r>
            <w:r w:rsidR="007812EC">
              <w:rPr>
                <w:webHidden/>
              </w:rPr>
              <w:fldChar w:fldCharType="begin"/>
            </w:r>
            <w:r w:rsidR="007812EC">
              <w:rPr>
                <w:webHidden/>
              </w:rPr>
              <w:instrText xml:space="preserve"> PAGEREF _Toc69367509 \h </w:instrText>
            </w:r>
            <w:r w:rsidR="007812EC">
              <w:rPr>
                <w:webHidden/>
              </w:rPr>
            </w:r>
            <w:r w:rsidR="007812EC">
              <w:rPr>
                <w:webHidden/>
              </w:rPr>
              <w:fldChar w:fldCharType="separate"/>
            </w:r>
            <w:r w:rsidR="00DB373A">
              <w:rPr>
                <w:webHidden/>
              </w:rPr>
              <w:t>109</w:t>
            </w:r>
            <w:r w:rsidR="007812EC">
              <w:rPr>
                <w:webHidden/>
              </w:rPr>
              <w:fldChar w:fldCharType="end"/>
            </w:r>
          </w:hyperlink>
        </w:p>
        <w:p w14:paraId="3E16CED9" w14:textId="25607F40" w:rsidR="007812EC" w:rsidRDefault="002D33FE">
          <w:pPr>
            <w:pStyle w:val="Innehll1"/>
            <w:rPr>
              <w:rFonts w:asciiTheme="minorHAnsi" w:eastAsiaTheme="minorEastAsia" w:hAnsiTheme="minorHAnsi"/>
              <w:sz w:val="22"/>
              <w:lang w:eastAsia="ja-JP"/>
            </w:rPr>
          </w:pPr>
          <w:hyperlink w:anchor="_Toc69367510" w:history="1">
            <w:r w:rsidR="007812EC" w:rsidRPr="00FD70FC">
              <w:rPr>
                <w:rStyle w:val="Hyperlnk"/>
              </w:rPr>
              <w:t>6</w:t>
            </w:r>
            <w:r w:rsidR="007812EC">
              <w:rPr>
                <w:rFonts w:asciiTheme="minorHAnsi" w:eastAsiaTheme="minorEastAsia" w:hAnsiTheme="minorHAnsi"/>
                <w:sz w:val="22"/>
                <w:lang w:eastAsia="ja-JP"/>
              </w:rPr>
              <w:tab/>
            </w:r>
            <w:r w:rsidR="007812EC" w:rsidRPr="00FD70FC">
              <w:rPr>
                <w:rStyle w:val="Hyperlnk"/>
              </w:rPr>
              <w:t>Ett nytt svenskt regelverk om medicintekniska produkter</w:t>
            </w:r>
            <w:r w:rsidR="007812EC">
              <w:rPr>
                <w:webHidden/>
              </w:rPr>
              <w:tab/>
            </w:r>
            <w:r w:rsidR="007812EC">
              <w:rPr>
                <w:webHidden/>
              </w:rPr>
              <w:fldChar w:fldCharType="begin"/>
            </w:r>
            <w:r w:rsidR="007812EC">
              <w:rPr>
                <w:webHidden/>
              </w:rPr>
              <w:instrText xml:space="preserve"> PAGEREF _Toc69367510 \h </w:instrText>
            </w:r>
            <w:r w:rsidR="007812EC">
              <w:rPr>
                <w:webHidden/>
              </w:rPr>
            </w:r>
            <w:r w:rsidR="007812EC">
              <w:rPr>
                <w:webHidden/>
              </w:rPr>
              <w:fldChar w:fldCharType="separate"/>
            </w:r>
            <w:r w:rsidR="00DB373A">
              <w:rPr>
                <w:webHidden/>
              </w:rPr>
              <w:t>111</w:t>
            </w:r>
            <w:r w:rsidR="007812EC">
              <w:rPr>
                <w:webHidden/>
              </w:rPr>
              <w:fldChar w:fldCharType="end"/>
            </w:r>
          </w:hyperlink>
        </w:p>
        <w:p w14:paraId="0C0A25EA" w14:textId="1BDDA68D" w:rsidR="007812EC" w:rsidRDefault="002D33FE">
          <w:pPr>
            <w:pStyle w:val="Innehll2"/>
            <w:rPr>
              <w:rFonts w:asciiTheme="minorHAnsi" w:eastAsiaTheme="minorEastAsia" w:hAnsiTheme="minorHAnsi" w:cstheme="minorBidi"/>
              <w:sz w:val="22"/>
              <w:szCs w:val="22"/>
              <w:lang w:eastAsia="ja-JP"/>
            </w:rPr>
          </w:pPr>
          <w:hyperlink w:anchor="_Toc69367511" w:history="1">
            <w:r w:rsidR="007812EC" w:rsidRPr="00FD70FC">
              <w:rPr>
                <w:rStyle w:val="Hyperlnk"/>
                <w:rFonts w:eastAsiaTheme="majorEastAsia"/>
              </w:rPr>
              <w:t>6.1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En ny lag införs</w:t>
            </w:r>
            <w:r w:rsidR="007812EC">
              <w:rPr>
                <w:webHidden/>
              </w:rPr>
              <w:tab/>
            </w:r>
            <w:r w:rsidR="007812EC">
              <w:rPr>
                <w:webHidden/>
              </w:rPr>
              <w:fldChar w:fldCharType="begin"/>
            </w:r>
            <w:r w:rsidR="007812EC">
              <w:rPr>
                <w:webHidden/>
              </w:rPr>
              <w:instrText xml:space="preserve"> PAGEREF _Toc69367511 \h </w:instrText>
            </w:r>
            <w:r w:rsidR="007812EC">
              <w:rPr>
                <w:webHidden/>
              </w:rPr>
            </w:r>
            <w:r w:rsidR="007812EC">
              <w:rPr>
                <w:webHidden/>
              </w:rPr>
              <w:fldChar w:fldCharType="separate"/>
            </w:r>
            <w:r w:rsidR="00DB373A">
              <w:rPr>
                <w:webHidden/>
              </w:rPr>
              <w:t>111</w:t>
            </w:r>
            <w:r w:rsidR="007812EC">
              <w:rPr>
                <w:webHidden/>
              </w:rPr>
              <w:fldChar w:fldCharType="end"/>
            </w:r>
          </w:hyperlink>
        </w:p>
        <w:p w14:paraId="7C5D35A1" w14:textId="5C733F33" w:rsidR="007812EC" w:rsidRDefault="002D33FE">
          <w:pPr>
            <w:pStyle w:val="Innehll2"/>
            <w:rPr>
              <w:rFonts w:asciiTheme="minorHAnsi" w:eastAsiaTheme="minorEastAsia" w:hAnsiTheme="minorHAnsi" w:cstheme="minorBidi"/>
              <w:sz w:val="22"/>
              <w:szCs w:val="22"/>
              <w:lang w:eastAsia="ja-JP"/>
            </w:rPr>
          </w:pPr>
          <w:hyperlink w:anchor="_Toc69367512" w:history="1">
            <w:r w:rsidR="007812EC" w:rsidRPr="00FD70FC">
              <w:rPr>
                <w:rStyle w:val="Hyperlnk"/>
                <w:rFonts w:eastAsiaTheme="majorEastAsia"/>
              </w:rPr>
              <w:t>6.2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Termer och uttryck</w:t>
            </w:r>
            <w:r w:rsidR="007812EC">
              <w:rPr>
                <w:webHidden/>
              </w:rPr>
              <w:tab/>
            </w:r>
            <w:r w:rsidR="007812EC">
              <w:rPr>
                <w:webHidden/>
              </w:rPr>
              <w:fldChar w:fldCharType="begin"/>
            </w:r>
            <w:r w:rsidR="007812EC">
              <w:rPr>
                <w:webHidden/>
              </w:rPr>
              <w:instrText xml:space="preserve"> PAGEREF _Toc69367512 \h </w:instrText>
            </w:r>
            <w:r w:rsidR="007812EC">
              <w:rPr>
                <w:webHidden/>
              </w:rPr>
            </w:r>
            <w:r w:rsidR="007812EC">
              <w:rPr>
                <w:webHidden/>
              </w:rPr>
              <w:fldChar w:fldCharType="separate"/>
            </w:r>
            <w:r w:rsidR="00DB373A">
              <w:rPr>
                <w:webHidden/>
              </w:rPr>
              <w:t>113</w:t>
            </w:r>
            <w:r w:rsidR="007812EC">
              <w:rPr>
                <w:webHidden/>
              </w:rPr>
              <w:fldChar w:fldCharType="end"/>
            </w:r>
          </w:hyperlink>
        </w:p>
        <w:p w14:paraId="1EDF6776" w14:textId="299940D0" w:rsidR="007812EC" w:rsidRDefault="002D33FE">
          <w:pPr>
            <w:pStyle w:val="Innehll2"/>
            <w:rPr>
              <w:rFonts w:asciiTheme="minorHAnsi" w:eastAsiaTheme="minorEastAsia" w:hAnsiTheme="minorHAnsi" w:cstheme="minorBidi"/>
              <w:sz w:val="22"/>
              <w:szCs w:val="22"/>
              <w:lang w:eastAsia="ja-JP"/>
            </w:rPr>
          </w:pPr>
          <w:hyperlink w:anchor="_Toc69367513" w:history="1">
            <w:r w:rsidR="007812EC" w:rsidRPr="00FD70FC">
              <w:rPr>
                <w:rStyle w:val="Hyperlnk"/>
                <w:rFonts w:eastAsiaTheme="majorEastAsia"/>
              </w:rPr>
              <w:t>6.3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Produkter avsedda för estetiska och icke-medicinska ändamål</w:t>
            </w:r>
            <w:r w:rsidR="007812EC">
              <w:rPr>
                <w:webHidden/>
              </w:rPr>
              <w:tab/>
            </w:r>
            <w:r w:rsidR="007812EC">
              <w:rPr>
                <w:webHidden/>
              </w:rPr>
              <w:fldChar w:fldCharType="begin"/>
            </w:r>
            <w:r w:rsidR="007812EC">
              <w:rPr>
                <w:webHidden/>
              </w:rPr>
              <w:instrText xml:space="preserve"> PAGEREF _Toc69367513 \h </w:instrText>
            </w:r>
            <w:r w:rsidR="007812EC">
              <w:rPr>
                <w:webHidden/>
              </w:rPr>
            </w:r>
            <w:r w:rsidR="007812EC">
              <w:rPr>
                <w:webHidden/>
              </w:rPr>
              <w:fldChar w:fldCharType="separate"/>
            </w:r>
            <w:r w:rsidR="00DB373A">
              <w:rPr>
                <w:webHidden/>
              </w:rPr>
              <w:t>118</w:t>
            </w:r>
            <w:r w:rsidR="007812EC">
              <w:rPr>
                <w:webHidden/>
              </w:rPr>
              <w:fldChar w:fldCharType="end"/>
            </w:r>
          </w:hyperlink>
        </w:p>
        <w:p w14:paraId="7B90EB03" w14:textId="0E7448BA" w:rsidR="007812EC" w:rsidRDefault="002D33FE">
          <w:pPr>
            <w:pStyle w:val="Innehll1"/>
            <w:rPr>
              <w:rFonts w:asciiTheme="minorHAnsi" w:eastAsiaTheme="minorEastAsia" w:hAnsiTheme="minorHAnsi"/>
              <w:sz w:val="22"/>
              <w:lang w:eastAsia="ja-JP"/>
            </w:rPr>
          </w:pPr>
          <w:hyperlink w:anchor="_Toc69367514" w:history="1">
            <w:r w:rsidR="007812EC" w:rsidRPr="00FD70FC">
              <w:rPr>
                <w:rStyle w:val="Hyperlnk"/>
              </w:rPr>
              <w:t>7</w:t>
            </w:r>
            <w:r w:rsidR="007812EC">
              <w:rPr>
                <w:rFonts w:asciiTheme="minorHAnsi" w:eastAsiaTheme="minorEastAsia" w:hAnsiTheme="minorHAnsi"/>
                <w:sz w:val="22"/>
                <w:lang w:eastAsia="ja-JP"/>
              </w:rPr>
              <w:tab/>
            </w:r>
            <w:r w:rsidR="007812EC" w:rsidRPr="00FD70FC">
              <w:rPr>
                <w:rStyle w:val="Hyperlnk"/>
              </w:rPr>
              <w:t>Anmälda organ och ansvarig myndighet</w:t>
            </w:r>
            <w:r w:rsidR="007812EC">
              <w:rPr>
                <w:webHidden/>
              </w:rPr>
              <w:tab/>
            </w:r>
            <w:r w:rsidR="007812EC">
              <w:rPr>
                <w:webHidden/>
              </w:rPr>
              <w:fldChar w:fldCharType="begin"/>
            </w:r>
            <w:r w:rsidR="007812EC">
              <w:rPr>
                <w:webHidden/>
              </w:rPr>
              <w:instrText xml:space="preserve"> PAGEREF _Toc69367514 \h </w:instrText>
            </w:r>
            <w:r w:rsidR="007812EC">
              <w:rPr>
                <w:webHidden/>
              </w:rPr>
            </w:r>
            <w:r w:rsidR="007812EC">
              <w:rPr>
                <w:webHidden/>
              </w:rPr>
              <w:fldChar w:fldCharType="separate"/>
            </w:r>
            <w:r w:rsidR="00DB373A">
              <w:rPr>
                <w:webHidden/>
              </w:rPr>
              <w:t>120</w:t>
            </w:r>
            <w:r w:rsidR="007812EC">
              <w:rPr>
                <w:webHidden/>
              </w:rPr>
              <w:fldChar w:fldCharType="end"/>
            </w:r>
          </w:hyperlink>
        </w:p>
        <w:p w14:paraId="0194C76F" w14:textId="67DC1AFF" w:rsidR="007812EC" w:rsidRDefault="002D33FE">
          <w:pPr>
            <w:pStyle w:val="Innehll1"/>
            <w:rPr>
              <w:rFonts w:asciiTheme="minorHAnsi" w:eastAsiaTheme="minorEastAsia" w:hAnsiTheme="minorHAnsi"/>
              <w:sz w:val="22"/>
              <w:lang w:eastAsia="ja-JP"/>
            </w:rPr>
          </w:pPr>
          <w:hyperlink w:anchor="_Toc69367515" w:history="1">
            <w:r w:rsidR="007812EC" w:rsidRPr="00FD70FC">
              <w:rPr>
                <w:rStyle w:val="Hyperlnk"/>
              </w:rPr>
              <w:t>8</w:t>
            </w:r>
            <w:r w:rsidR="007812EC">
              <w:rPr>
                <w:rFonts w:asciiTheme="minorHAnsi" w:eastAsiaTheme="minorEastAsia" w:hAnsiTheme="minorHAnsi"/>
                <w:sz w:val="22"/>
                <w:lang w:eastAsia="ja-JP"/>
              </w:rPr>
              <w:tab/>
            </w:r>
            <w:r w:rsidR="007812EC" w:rsidRPr="00FD70FC">
              <w:rPr>
                <w:rStyle w:val="Hyperlnk"/>
              </w:rPr>
              <w:t>Behörig myndighet</w:t>
            </w:r>
            <w:r w:rsidR="007812EC">
              <w:rPr>
                <w:webHidden/>
              </w:rPr>
              <w:tab/>
            </w:r>
            <w:r w:rsidR="007812EC">
              <w:rPr>
                <w:webHidden/>
              </w:rPr>
              <w:fldChar w:fldCharType="begin"/>
            </w:r>
            <w:r w:rsidR="007812EC">
              <w:rPr>
                <w:webHidden/>
              </w:rPr>
              <w:instrText xml:space="preserve"> PAGEREF _Toc69367515 \h </w:instrText>
            </w:r>
            <w:r w:rsidR="007812EC">
              <w:rPr>
                <w:webHidden/>
              </w:rPr>
            </w:r>
            <w:r w:rsidR="007812EC">
              <w:rPr>
                <w:webHidden/>
              </w:rPr>
              <w:fldChar w:fldCharType="separate"/>
            </w:r>
            <w:r w:rsidR="00DB373A">
              <w:rPr>
                <w:webHidden/>
              </w:rPr>
              <w:t>125</w:t>
            </w:r>
            <w:r w:rsidR="007812EC">
              <w:rPr>
                <w:webHidden/>
              </w:rPr>
              <w:fldChar w:fldCharType="end"/>
            </w:r>
          </w:hyperlink>
        </w:p>
        <w:p w14:paraId="43B38BD2" w14:textId="05726CF1" w:rsidR="007812EC" w:rsidRDefault="002D33FE">
          <w:pPr>
            <w:pStyle w:val="Innehll1"/>
            <w:rPr>
              <w:rFonts w:asciiTheme="minorHAnsi" w:eastAsiaTheme="minorEastAsia" w:hAnsiTheme="minorHAnsi"/>
              <w:sz w:val="22"/>
              <w:lang w:eastAsia="ja-JP"/>
            </w:rPr>
          </w:pPr>
          <w:hyperlink w:anchor="_Toc69367516" w:history="1">
            <w:r w:rsidR="007812EC" w:rsidRPr="00FD70FC">
              <w:rPr>
                <w:rStyle w:val="Hyperlnk"/>
              </w:rPr>
              <w:t>9</w:t>
            </w:r>
            <w:r w:rsidR="007812EC">
              <w:rPr>
                <w:rFonts w:asciiTheme="minorHAnsi" w:eastAsiaTheme="minorEastAsia" w:hAnsiTheme="minorHAnsi"/>
                <w:sz w:val="22"/>
                <w:lang w:eastAsia="ja-JP"/>
              </w:rPr>
              <w:tab/>
            </w:r>
            <w:r w:rsidR="007812EC" w:rsidRPr="00FD70FC">
              <w:rPr>
                <w:rStyle w:val="Hyperlnk"/>
              </w:rPr>
              <w:t>Specifika bemyndiganden och reglering om bevarande av dokumentation</w:t>
            </w:r>
            <w:r w:rsidR="007812EC">
              <w:rPr>
                <w:webHidden/>
              </w:rPr>
              <w:tab/>
            </w:r>
            <w:r w:rsidR="007812EC">
              <w:rPr>
                <w:webHidden/>
              </w:rPr>
              <w:fldChar w:fldCharType="begin"/>
            </w:r>
            <w:r w:rsidR="007812EC">
              <w:rPr>
                <w:webHidden/>
              </w:rPr>
              <w:instrText xml:space="preserve"> PAGEREF _Toc69367516 \h </w:instrText>
            </w:r>
            <w:r w:rsidR="007812EC">
              <w:rPr>
                <w:webHidden/>
              </w:rPr>
            </w:r>
            <w:r w:rsidR="007812EC">
              <w:rPr>
                <w:webHidden/>
              </w:rPr>
              <w:fldChar w:fldCharType="separate"/>
            </w:r>
            <w:r w:rsidR="00DB373A">
              <w:rPr>
                <w:webHidden/>
              </w:rPr>
              <w:t>129</w:t>
            </w:r>
            <w:r w:rsidR="007812EC">
              <w:rPr>
                <w:webHidden/>
              </w:rPr>
              <w:fldChar w:fldCharType="end"/>
            </w:r>
          </w:hyperlink>
        </w:p>
        <w:p w14:paraId="5A07CE5B" w14:textId="0CC7CC37" w:rsidR="007812EC" w:rsidRDefault="002D33FE">
          <w:pPr>
            <w:pStyle w:val="Innehll2"/>
            <w:rPr>
              <w:rFonts w:asciiTheme="minorHAnsi" w:eastAsiaTheme="minorEastAsia" w:hAnsiTheme="minorHAnsi" w:cstheme="minorBidi"/>
              <w:sz w:val="22"/>
              <w:szCs w:val="22"/>
              <w:lang w:eastAsia="ja-JP"/>
            </w:rPr>
          </w:pPr>
          <w:hyperlink w:anchor="_Toc69367517" w:history="1">
            <w:r w:rsidR="007812EC" w:rsidRPr="00FD70FC">
              <w:rPr>
                <w:rStyle w:val="Hyperlnk"/>
                <w:rFonts w:eastAsiaTheme="majorEastAsia"/>
              </w:rPr>
              <w:t>9.1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Genetiska tester</w:t>
            </w:r>
            <w:r w:rsidR="007812EC">
              <w:rPr>
                <w:webHidden/>
              </w:rPr>
              <w:tab/>
            </w:r>
            <w:r w:rsidR="007812EC">
              <w:rPr>
                <w:webHidden/>
              </w:rPr>
              <w:fldChar w:fldCharType="begin"/>
            </w:r>
            <w:r w:rsidR="007812EC">
              <w:rPr>
                <w:webHidden/>
              </w:rPr>
              <w:instrText xml:space="preserve"> PAGEREF _Toc69367517 \h </w:instrText>
            </w:r>
            <w:r w:rsidR="007812EC">
              <w:rPr>
                <w:webHidden/>
              </w:rPr>
            </w:r>
            <w:r w:rsidR="007812EC">
              <w:rPr>
                <w:webHidden/>
              </w:rPr>
              <w:fldChar w:fldCharType="separate"/>
            </w:r>
            <w:r w:rsidR="00DB373A">
              <w:rPr>
                <w:webHidden/>
              </w:rPr>
              <w:t>129</w:t>
            </w:r>
            <w:r w:rsidR="007812EC">
              <w:rPr>
                <w:webHidden/>
              </w:rPr>
              <w:fldChar w:fldCharType="end"/>
            </w:r>
          </w:hyperlink>
        </w:p>
        <w:p w14:paraId="788460E8" w14:textId="4D91D0E0" w:rsidR="007812EC" w:rsidRDefault="002D33FE">
          <w:pPr>
            <w:pStyle w:val="Innehll2"/>
            <w:rPr>
              <w:rFonts w:asciiTheme="minorHAnsi" w:eastAsiaTheme="minorEastAsia" w:hAnsiTheme="minorHAnsi" w:cstheme="minorBidi"/>
              <w:sz w:val="22"/>
              <w:szCs w:val="22"/>
              <w:lang w:eastAsia="ja-JP"/>
            </w:rPr>
          </w:pPr>
          <w:hyperlink w:anchor="_Toc69367518" w:history="1">
            <w:r w:rsidR="007812EC" w:rsidRPr="00FD70FC">
              <w:rPr>
                <w:rStyle w:val="Hyperlnk"/>
                <w:rFonts w:eastAsiaTheme="majorEastAsia"/>
              </w:rPr>
              <w:t>9.2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Specialanpassade produkter</w:t>
            </w:r>
            <w:r w:rsidR="007812EC">
              <w:rPr>
                <w:webHidden/>
              </w:rPr>
              <w:tab/>
            </w:r>
            <w:r w:rsidR="007812EC">
              <w:rPr>
                <w:webHidden/>
              </w:rPr>
              <w:fldChar w:fldCharType="begin"/>
            </w:r>
            <w:r w:rsidR="007812EC">
              <w:rPr>
                <w:webHidden/>
              </w:rPr>
              <w:instrText xml:space="preserve"> PAGEREF _Toc69367518 \h </w:instrText>
            </w:r>
            <w:r w:rsidR="007812EC">
              <w:rPr>
                <w:webHidden/>
              </w:rPr>
            </w:r>
            <w:r w:rsidR="007812EC">
              <w:rPr>
                <w:webHidden/>
              </w:rPr>
              <w:fldChar w:fldCharType="separate"/>
            </w:r>
            <w:r w:rsidR="00DB373A">
              <w:rPr>
                <w:webHidden/>
              </w:rPr>
              <w:t>133</w:t>
            </w:r>
            <w:r w:rsidR="007812EC">
              <w:rPr>
                <w:webHidden/>
              </w:rPr>
              <w:fldChar w:fldCharType="end"/>
            </w:r>
          </w:hyperlink>
        </w:p>
        <w:p w14:paraId="09869B0C" w14:textId="1E86CBA5" w:rsidR="007812EC" w:rsidRDefault="002D33FE">
          <w:pPr>
            <w:pStyle w:val="Innehll2"/>
            <w:rPr>
              <w:rFonts w:asciiTheme="minorHAnsi" w:eastAsiaTheme="minorEastAsia" w:hAnsiTheme="minorHAnsi" w:cstheme="minorBidi"/>
              <w:sz w:val="22"/>
              <w:szCs w:val="22"/>
              <w:lang w:eastAsia="ja-JP"/>
            </w:rPr>
          </w:pPr>
          <w:hyperlink w:anchor="_Toc69367519" w:history="1">
            <w:r w:rsidR="007812EC" w:rsidRPr="00FD70FC">
              <w:rPr>
                <w:rStyle w:val="Hyperlnk"/>
                <w:rFonts w:eastAsiaTheme="majorEastAsia"/>
              </w:rPr>
              <w:t>9.3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Angränsande produkter</w:t>
            </w:r>
            <w:r w:rsidR="007812EC">
              <w:rPr>
                <w:webHidden/>
              </w:rPr>
              <w:tab/>
            </w:r>
            <w:r w:rsidR="007812EC">
              <w:rPr>
                <w:webHidden/>
              </w:rPr>
              <w:fldChar w:fldCharType="begin"/>
            </w:r>
            <w:r w:rsidR="007812EC">
              <w:rPr>
                <w:webHidden/>
              </w:rPr>
              <w:instrText xml:space="preserve"> PAGEREF _Toc69367519 \h </w:instrText>
            </w:r>
            <w:r w:rsidR="007812EC">
              <w:rPr>
                <w:webHidden/>
              </w:rPr>
            </w:r>
            <w:r w:rsidR="007812EC">
              <w:rPr>
                <w:webHidden/>
              </w:rPr>
              <w:fldChar w:fldCharType="separate"/>
            </w:r>
            <w:r w:rsidR="00DB373A">
              <w:rPr>
                <w:webHidden/>
              </w:rPr>
              <w:t>133</w:t>
            </w:r>
            <w:r w:rsidR="007812EC">
              <w:rPr>
                <w:webHidden/>
              </w:rPr>
              <w:fldChar w:fldCharType="end"/>
            </w:r>
          </w:hyperlink>
        </w:p>
        <w:p w14:paraId="0BF6CB18" w14:textId="77BD0959" w:rsidR="007812EC" w:rsidRDefault="002D33FE">
          <w:pPr>
            <w:pStyle w:val="Innehll2"/>
            <w:rPr>
              <w:rFonts w:asciiTheme="minorHAnsi" w:eastAsiaTheme="minorEastAsia" w:hAnsiTheme="minorHAnsi" w:cstheme="minorBidi"/>
              <w:sz w:val="22"/>
              <w:szCs w:val="22"/>
              <w:lang w:eastAsia="ja-JP"/>
            </w:rPr>
          </w:pPr>
          <w:hyperlink w:anchor="_Toc69367520" w:history="1">
            <w:r w:rsidR="007812EC" w:rsidRPr="00FD70FC">
              <w:rPr>
                <w:rStyle w:val="Hyperlnk"/>
                <w:rFonts w:eastAsiaTheme="majorEastAsia"/>
              </w:rPr>
              <w:t>9.4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Egentillverkade produkter</w:t>
            </w:r>
            <w:r w:rsidR="007812EC">
              <w:rPr>
                <w:webHidden/>
              </w:rPr>
              <w:tab/>
            </w:r>
            <w:r w:rsidR="007812EC">
              <w:rPr>
                <w:webHidden/>
              </w:rPr>
              <w:fldChar w:fldCharType="begin"/>
            </w:r>
            <w:r w:rsidR="007812EC">
              <w:rPr>
                <w:webHidden/>
              </w:rPr>
              <w:instrText xml:space="preserve"> PAGEREF _Toc69367520 \h </w:instrText>
            </w:r>
            <w:r w:rsidR="007812EC">
              <w:rPr>
                <w:webHidden/>
              </w:rPr>
            </w:r>
            <w:r w:rsidR="007812EC">
              <w:rPr>
                <w:webHidden/>
              </w:rPr>
              <w:fldChar w:fldCharType="separate"/>
            </w:r>
            <w:r w:rsidR="00DB373A">
              <w:rPr>
                <w:webHidden/>
              </w:rPr>
              <w:t>135</w:t>
            </w:r>
            <w:r w:rsidR="007812EC">
              <w:rPr>
                <w:webHidden/>
              </w:rPr>
              <w:fldChar w:fldCharType="end"/>
            </w:r>
          </w:hyperlink>
        </w:p>
        <w:p w14:paraId="15D9FFE2" w14:textId="26B5A673" w:rsidR="007812EC" w:rsidRDefault="002D33FE">
          <w:pPr>
            <w:pStyle w:val="Innehll2"/>
            <w:rPr>
              <w:rFonts w:asciiTheme="minorHAnsi" w:eastAsiaTheme="minorEastAsia" w:hAnsiTheme="minorHAnsi" w:cstheme="minorBidi"/>
              <w:sz w:val="22"/>
              <w:szCs w:val="22"/>
              <w:lang w:eastAsia="ja-JP"/>
            </w:rPr>
          </w:pPr>
          <w:hyperlink w:anchor="_Toc69367521" w:history="1">
            <w:r w:rsidR="007812EC" w:rsidRPr="00FD70FC">
              <w:rPr>
                <w:rStyle w:val="Hyperlnk"/>
                <w:rFonts w:eastAsiaTheme="majorEastAsia"/>
              </w:rPr>
              <w:t>9.5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Reprocessing av engångsprodukter</w:t>
            </w:r>
            <w:r w:rsidR="007812EC">
              <w:rPr>
                <w:webHidden/>
              </w:rPr>
              <w:tab/>
            </w:r>
            <w:r w:rsidR="007812EC">
              <w:rPr>
                <w:webHidden/>
              </w:rPr>
              <w:fldChar w:fldCharType="begin"/>
            </w:r>
            <w:r w:rsidR="007812EC">
              <w:rPr>
                <w:webHidden/>
              </w:rPr>
              <w:instrText xml:space="preserve"> PAGEREF _Toc69367521 \h </w:instrText>
            </w:r>
            <w:r w:rsidR="007812EC">
              <w:rPr>
                <w:webHidden/>
              </w:rPr>
            </w:r>
            <w:r w:rsidR="007812EC">
              <w:rPr>
                <w:webHidden/>
              </w:rPr>
              <w:fldChar w:fldCharType="separate"/>
            </w:r>
            <w:r w:rsidR="00DB373A">
              <w:rPr>
                <w:webHidden/>
              </w:rPr>
              <w:t>138</w:t>
            </w:r>
            <w:r w:rsidR="007812EC">
              <w:rPr>
                <w:webHidden/>
              </w:rPr>
              <w:fldChar w:fldCharType="end"/>
            </w:r>
          </w:hyperlink>
        </w:p>
        <w:p w14:paraId="673A425D" w14:textId="4335BA69" w:rsidR="007812EC" w:rsidRDefault="002D33FE">
          <w:pPr>
            <w:pStyle w:val="Innehll2"/>
            <w:rPr>
              <w:rFonts w:asciiTheme="minorHAnsi" w:eastAsiaTheme="minorEastAsia" w:hAnsiTheme="minorHAnsi" w:cstheme="minorBidi"/>
              <w:sz w:val="22"/>
              <w:szCs w:val="22"/>
              <w:lang w:eastAsia="ja-JP"/>
            </w:rPr>
          </w:pPr>
          <w:hyperlink w:anchor="_Toc69367522" w:history="1">
            <w:r w:rsidR="007812EC" w:rsidRPr="00FD70FC">
              <w:rPr>
                <w:rStyle w:val="Hyperlnk"/>
                <w:rFonts w:eastAsiaTheme="majorEastAsia"/>
              </w:rPr>
              <w:t>9.6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Distansförsäljning</w:t>
            </w:r>
            <w:r w:rsidR="007812EC">
              <w:rPr>
                <w:webHidden/>
              </w:rPr>
              <w:tab/>
            </w:r>
            <w:r w:rsidR="007812EC">
              <w:rPr>
                <w:webHidden/>
              </w:rPr>
              <w:fldChar w:fldCharType="begin"/>
            </w:r>
            <w:r w:rsidR="007812EC">
              <w:rPr>
                <w:webHidden/>
              </w:rPr>
              <w:instrText xml:space="preserve"> PAGEREF _Toc69367522 \h </w:instrText>
            </w:r>
            <w:r w:rsidR="007812EC">
              <w:rPr>
                <w:webHidden/>
              </w:rPr>
            </w:r>
            <w:r w:rsidR="007812EC">
              <w:rPr>
                <w:webHidden/>
              </w:rPr>
              <w:fldChar w:fldCharType="separate"/>
            </w:r>
            <w:r w:rsidR="00DB373A">
              <w:rPr>
                <w:webHidden/>
              </w:rPr>
              <w:t>145</w:t>
            </w:r>
            <w:r w:rsidR="007812EC">
              <w:rPr>
                <w:webHidden/>
              </w:rPr>
              <w:fldChar w:fldCharType="end"/>
            </w:r>
          </w:hyperlink>
        </w:p>
        <w:p w14:paraId="4110CBA4" w14:textId="693394B5" w:rsidR="007812EC" w:rsidRDefault="002D33FE">
          <w:pPr>
            <w:pStyle w:val="Innehll2"/>
            <w:rPr>
              <w:rFonts w:asciiTheme="minorHAnsi" w:eastAsiaTheme="minorEastAsia" w:hAnsiTheme="minorHAnsi" w:cstheme="minorBidi"/>
              <w:sz w:val="22"/>
              <w:szCs w:val="22"/>
              <w:lang w:eastAsia="ja-JP"/>
            </w:rPr>
          </w:pPr>
          <w:hyperlink w:anchor="_Toc69367523" w:history="1">
            <w:r w:rsidR="007812EC" w:rsidRPr="00FD70FC">
              <w:rPr>
                <w:rStyle w:val="Hyperlnk"/>
                <w:rFonts w:eastAsiaTheme="majorEastAsia"/>
              </w:rPr>
              <w:t>9.7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Information om implantat</w:t>
            </w:r>
            <w:r w:rsidR="007812EC">
              <w:rPr>
                <w:webHidden/>
              </w:rPr>
              <w:tab/>
            </w:r>
            <w:r w:rsidR="007812EC">
              <w:rPr>
                <w:webHidden/>
              </w:rPr>
              <w:fldChar w:fldCharType="begin"/>
            </w:r>
            <w:r w:rsidR="007812EC">
              <w:rPr>
                <w:webHidden/>
              </w:rPr>
              <w:instrText xml:space="preserve"> PAGEREF _Toc69367523 \h </w:instrText>
            </w:r>
            <w:r w:rsidR="007812EC">
              <w:rPr>
                <w:webHidden/>
              </w:rPr>
            </w:r>
            <w:r w:rsidR="007812EC">
              <w:rPr>
                <w:webHidden/>
              </w:rPr>
              <w:fldChar w:fldCharType="separate"/>
            </w:r>
            <w:r w:rsidR="00DB373A">
              <w:rPr>
                <w:webHidden/>
              </w:rPr>
              <w:t>148</w:t>
            </w:r>
            <w:r w:rsidR="007812EC">
              <w:rPr>
                <w:webHidden/>
              </w:rPr>
              <w:fldChar w:fldCharType="end"/>
            </w:r>
          </w:hyperlink>
        </w:p>
        <w:p w14:paraId="3C6134F6" w14:textId="03DAA571" w:rsidR="007812EC" w:rsidRDefault="002D33FE">
          <w:pPr>
            <w:pStyle w:val="Innehll2"/>
            <w:rPr>
              <w:rFonts w:asciiTheme="minorHAnsi" w:eastAsiaTheme="minorEastAsia" w:hAnsiTheme="minorHAnsi" w:cstheme="minorBidi"/>
              <w:sz w:val="22"/>
              <w:szCs w:val="22"/>
              <w:lang w:eastAsia="ja-JP"/>
            </w:rPr>
          </w:pPr>
          <w:hyperlink w:anchor="_Toc69367524" w:history="1">
            <w:r w:rsidR="007812EC" w:rsidRPr="00FD70FC">
              <w:rPr>
                <w:rStyle w:val="Hyperlnk"/>
                <w:rFonts w:eastAsiaTheme="majorEastAsia"/>
              </w:rPr>
              <w:t>9.8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Språk i dokument och handlingar</w:t>
            </w:r>
            <w:r w:rsidR="007812EC">
              <w:rPr>
                <w:webHidden/>
              </w:rPr>
              <w:tab/>
            </w:r>
            <w:r w:rsidR="007812EC">
              <w:rPr>
                <w:webHidden/>
              </w:rPr>
              <w:fldChar w:fldCharType="begin"/>
            </w:r>
            <w:r w:rsidR="007812EC">
              <w:rPr>
                <w:webHidden/>
              </w:rPr>
              <w:instrText xml:space="preserve"> PAGEREF _Toc69367524 \h </w:instrText>
            </w:r>
            <w:r w:rsidR="007812EC">
              <w:rPr>
                <w:webHidden/>
              </w:rPr>
            </w:r>
            <w:r w:rsidR="007812EC">
              <w:rPr>
                <w:webHidden/>
              </w:rPr>
              <w:fldChar w:fldCharType="separate"/>
            </w:r>
            <w:r w:rsidR="00DB373A">
              <w:rPr>
                <w:webHidden/>
              </w:rPr>
              <w:t>150</w:t>
            </w:r>
            <w:r w:rsidR="007812EC">
              <w:rPr>
                <w:webHidden/>
              </w:rPr>
              <w:fldChar w:fldCharType="end"/>
            </w:r>
          </w:hyperlink>
        </w:p>
        <w:p w14:paraId="783987CC" w14:textId="6A7E5BEB" w:rsidR="007812EC" w:rsidRDefault="002D33FE">
          <w:pPr>
            <w:pStyle w:val="Innehll2"/>
            <w:rPr>
              <w:rFonts w:asciiTheme="minorHAnsi" w:eastAsiaTheme="minorEastAsia" w:hAnsiTheme="minorHAnsi" w:cstheme="minorBidi"/>
              <w:sz w:val="22"/>
              <w:szCs w:val="22"/>
              <w:lang w:eastAsia="ja-JP"/>
            </w:rPr>
          </w:pPr>
          <w:hyperlink w:anchor="_Toc69367525" w:history="1">
            <w:r w:rsidR="007812EC" w:rsidRPr="00FD70FC">
              <w:rPr>
                <w:rStyle w:val="Hyperlnk"/>
                <w:rFonts w:eastAsiaTheme="majorEastAsia"/>
              </w:rPr>
              <w:t>9.9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Bevarande av dokumentation</w:t>
            </w:r>
            <w:r w:rsidR="007812EC">
              <w:rPr>
                <w:webHidden/>
              </w:rPr>
              <w:tab/>
            </w:r>
            <w:r w:rsidR="007812EC">
              <w:rPr>
                <w:webHidden/>
              </w:rPr>
              <w:fldChar w:fldCharType="begin"/>
            </w:r>
            <w:r w:rsidR="007812EC">
              <w:rPr>
                <w:webHidden/>
              </w:rPr>
              <w:instrText xml:space="preserve"> PAGEREF _Toc69367525 \h </w:instrText>
            </w:r>
            <w:r w:rsidR="007812EC">
              <w:rPr>
                <w:webHidden/>
              </w:rPr>
            </w:r>
            <w:r w:rsidR="007812EC">
              <w:rPr>
                <w:webHidden/>
              </w:rPr>
              <w:fldChar w:fldCharType="separate"/>
            </w:r>
            <w:r w:rsidR="00DB373A">
              <w:rPr>
                <w:webHidden/>
              </w:rPr>
              <w:t>154</w:t>
            </w:r>
            <w:r w:rsidR="007812EC">
              <w:rPr>
                <w:webHidden/>
              </w:rPr>
              <w:fldChar w:fldCharType="end"/>
            </w:r>
          </w:hyperlink>
        </w:p>
        <w:p w14:paraId="521B936C" w14:textId="6AC2FA49"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26" w:history="1">
            <w:r w:rsidR="007812EC" w:rsidRPr="00FD70FC">
              <w:rPr>
                <w:rStyle w:val="Hyperlnk"/>
                <w:rFonts w:eastAsiaTheme="majorEastAsia"/>
              </w:rPr>
              <w:t>9.10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Utbildning</w:t>
            </w:r>
            <w:r w:rsidR="007812EC">
              <w:rPr>
                <w:webHidden/>
              </w:rPr>
              <w:tab/>
            </w:r>
            <w:r w:rsidR="007812EC">
              <w:rPr>
                <w:webHidden/>
              </w:rPr>
              <w:fldChar w:fldCharType="begin"/>
            </w:r>
            <w:r w:rsidR="007812EC">
              <w:rPr>
                <w:webHidden/>
              </w:rPr>
              <w:instrText xml:space="preserve"> PAGEREF _Toc69367526 \h </w:instrText>
            </w:r>
            <w:r w:rsidR="007812EC">
              <w:rPr>
                <w:webHidden/>
              </w:rPr>
            </w:r>
            <w:r w:rsidR="007812EC">
              <w:rPr>
                <w:webHidden/>
              </w:rPr>
              <w:fldChar w:fldCharType="separate"/>
            </w:r>
            <w:r w:rsidR="00DB373A">
              <w:rPr>
                <w:webHidden/>
              </w:rPr>
              <w:t>156</w:t>
            </w:r>
            <w:r w:rsidR="007812EC">
              <w:rPr>
                <w:webHidden/>
              </w:rPr>
              <w:fldChar w:fldCharType="end"/>
            </w:r>
          </w:hyperlink>
        </w:p>
        <w:p w14:paraId="06F368E2" w14:textId="496B642D"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27" w:history="1">
            <w:r w:rsidR="007812EC" w:rsidRPr="00FD70FC">
              <w:rPr>
                <w:rStyle w:val="Hyperlnk"/>
                <w:rFonts w:eastAsiaTheme="majorEastAsia"/>
              </w:rPr>
              <w:t>9.11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Unik produktidentifiering (UDI)</w:t>
            </w:r>
            <w:r w:rsidR="007812EC">
              <w:rPr>
                <w:webHidden/>
              </w:rPr>
              <w:tab/>
            </w:r>
            <w:r w:rsidR="007812EC">
              <w:rPr>
                <w:webHidden/>
              </w:rPr>
              <w:fldChar w:fldCharType="begin"/>
            </w:r>
            <w:r w:rsidR="007812EC">
              <w:rPr>
                <w:webHidden/>
              </w:rPr>
              <w:instrText xml:space="preserve"> PAGEREF _Toc69367527 \h </w:instrText>
            </w:r>
            <w:r w:rsidR="007812EC">
              <w:rPr>
                <w:webHidden/>
              </w:rPr>
            </w:r>
            <w:r w:rsidR="007812EC">
              <w:rPr>
                <w:webHidden/>
              </w:rPr>
              <w:fldChar w:fldCharType="separate"/>
            </w:r>
            <w:r w:rsidR="00DB373A">
              <w:rPr>
                <w:webHidden/>
              </w:rPr>
              <w:t>158</w:t>
            </w:r>
            <w:r w:rsidR="007812EC">
              <w:rPr>
                <w:webHidden/>
              </w:rPr>
              <w:fldChar w:fldCharType="end"/>
            </w:r>
          </w:hyperlink>
        </w:p>
        <w:p w14:paraId="430B66FD" w14:textId="63D0C024"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28" w:history="1">
            <w:r w:rsidR="007812EC" w:rsidRPr="00FD70FC">
              <w:rPr>
                <w:rStyle w:val="Hyperlnk"/>
                <w:rFonts w:eastAsiaTheme="majorEastAsia"/>
              </w:rPr>
              <w:t>9.12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Skyldighet att registrera uppgifter</w:t>
            </w:r>
            <w:r w:rsidR="007812EC">
              <w:rPr>
                <w:webHidden/>
              </w:rPr>
              <w:tab/>
            </w:r>
            <w:r w:rsidR="007812EC">
              <w:rPr>
                <w:webHidden/>
              </w:rPr>
              <w:fldChar w:fldCharType="begin"/>
            </w:r>
            <w:r w:rsidR="007812EC">
              <w:rPr>
                <w:webHidden/>
              </w:rPr>
              <w:instrText xml:space="preserve"> PAGEREF _Toc69367528 \h </w:instrText>
            </w:r>
            <w:r w:rsidR="007812EC">
              <w:rPr>
                <w:webHidden/>
              </w:rPr>
            </w:r>
            <w:r w:rsidR="007812EC">
              <w:rPr>
                <w:webHidden/>
              </w:rPr>
              <w:fldChar w:fldCharType="separate"/>
            </w:r>
            <w:r w:rsidR="00DB373A">
              <w:rPr>
                <w:webHidden/>
              </w:rPr>
              <w:t>162</w:t>
            </w:r>
            <w:r w:rsidR="007812EC">
              <w:rPr>
                <w:webHidden/>
              </w:rPr>
              <w:fldChar w:fldCharType="end"/>
            </w:r>
          </w:hyperlink>
        </w:p>
        <w:p w14:paraId="277ADD4A" w14:textId="678AD6EA" w:rsidR="007812EC" w:rsidRDefault="002D33FE">
          <w:pPr>
            <w:pStyle w:val="Innehll1"/>
            <w:rPr>
              <w:rFonts w:asciiTheme="minorHAnsi" w:eastAsiaTheme="minorEastAsia" w:hAnsiTheme="minorHAnsi"/>
              <w:sz w:val="22"/>
              <w:lang w:eastAsia="ja-JP"/>
            </w:rPr>
          </w:pPr>
          <w:hyperlink w:anchor="_Toc69367529" w:history="1">
            <w:r w:rsidR="007812EC" w:rsidRPr="00FD70FC">
              <w:rPr>
                <w:rStyle w:val="Hyperlnk"/>
              </w:rPr>
              <w:t>10</w:t>
            </w:r>
            <w:r w:rsidR="007812EC">
              <w:rPr>
                <w:rFonts w:asciiTheme="minorHAnsi" w:eastAsiaTheme="minorEastAsia" w:hAnsiTheme="minorHAnsi"/>
                <w:sz w:val="22"/>
                <w:lang w:eastAsia="ja-JP"/>
              </w:rPr>
              <w:tab/>
            </w:r>
            <w:r w:rsidR="007812EC" w:rsidRPr="00FD70FC">
              <w:rPr>
                <w:rStyle w:val="Hyperlnk"/>
              </w:rPr>
              <w:t>Kliniska prövningar och prestandastudier</w:t>
            </w:r>
            <w:r w:rsidR="007812EC">
              <w:rPr>
                <w:webHidden/>
              </w:rPr>
              <w:tab/>
            </w:r>
            <w:r w:rsidR="007812EC">
              <w:rPr>
                <w:webHidden/>
              </w:rPr>
              <w:fldChar w:fldCharType="begin"/>
            </w:r>
            <w:r w:rsidR="007812EC">
              <w:rPr>
                <w:webHidden/>
              </w:rPr>
              <w:instrText xml:space="preserve"> PAGEREF _Toc69367529 \h </w:instrText>
            </w:r>
            <w:r w:rsidR="007812EC">
              <w:rPr>
                <w:webHidden/>
              </w:rPr>
            </w:r>
            <w:r w:rsidR="007812EC">
              <w:rPr>
                <w:webHidden/>
              </w:rPr>
              <w:fldChar w:fldCharType="separate"/>
            </w:r>
            <w:r w:rsidR="00DB373A">
              <w:rPr>
                <w:webHidden/>
              </w:rPr>
              <w:t>165</w:t>
            </w:r>
            <w:r w:rsidR="007812EC">
              <w:rPr>
                <w:webHidden/>
              </w:rPr>
              <w:fldChar w:fldCharType="end"/>
            </w:r>
          </w:hyperlink>
        </w:p>
        <w:p w14:paraId="2F883082" w14:textId="106DC632"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0" w:history="1">
            <w:r w:rsidR="007812EC" w:rsidRPr="00FD70FC">
              <w:rPr>
                <w:rStyle w:val="Hyperlnk"/>
                <w:rFonts w:eastAsiaTheme="majorEastAsia"/>
              </w:rPr>
              <w:t>10.1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Prövningar av en ansökan om klinisk prövning eller prestandastudie</w:t>
            </w:r>
            <w:r w:rsidR="007812EC">
              <w:rPr>
                <w:webHidden/>
              </w:rPr>
              <w:tab/>
            </w:r>
            <w:r w:rsidR="007812EC">
              <w:rPr>
                <w:webHidden/>
              </w:rPr>
              <w:fldChar w:fldCharType="begin"/>
            </w:r>
            <w:r w:rsidR="007812EC">
              <w:rPr>
                <w:webHidden/>
              </w:rPr>
              <w:instrText xml:space="preserve"> PAGEREF _Toc69367530 \h </w:instrText>
            </w:r>
            <w:r w:rsidR="007812EC">
              <w:rPr>
                <w:webHidden/>
              </w:rPr>
            </w:r>
            <w:r w:rsidR="007812EC">
              <w:rPr>
                <w:webHidden/>
              </w:rPr>
              <w:fldChar w:fldCharType="separate"/>
            </w:r>
            <w:r w:rsidR="00DB373A">
              <w:rPr>
                <w:webHidden/>
              </w:rPr>
              <w:t>169</w:t>
            </w:r>
            <w:r w:rsidR="007812EC">
              <w:rPr>
                <w:webHidden/>
              </w:rPr>
              <w:fldChar w:fldCharType="end"/>
            </w:r>
          </w:hyperlink>
        </w:p>
        <w:p w14:paraId="16B9AFCA" w14:textId="1AEEF5F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1" w:history="1">
            <w:r w:rsidR="007812EC" w:rsidRPr="00FD70FC">
              <w:rPr>
                <w:rStyle w:val="Hyperlnk"/>
                <w:rFonts w:eastAsiaTheme="majorEastAsia"/>
              </w:rPr>
              <w:t>10.2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Etikprövningsmyndighetens granskningar av ansökan om att genomföra en klinisk prövning eller en prestandastudie</w:t>
            </w:r>
            <w:r w:rsidR="007812EC">
              <w:rPr>
                <w:webHidden/>
              </w:rPr>
              <w:tab/>
            </w:r>
            <w:r w:rsidR="007812EC">
              <w:rPr>
                <w:webHidden/>
              </w:rPr>
              <w:fldChar w:fldCharType="begin"/>
            </w:r>
            <w:r w:rsidR="007812EC">
              <w:rPr>
                <w:webHidden/>
              </w:rPr>
              <w:instrText xml:space="preserve"> PAGEREF _Toc69367531 \h </w:instrText>
            </w:r>
            <w:r w:rsidR="007812EC">
              <w:rPr>
                <w:webHidden/>
              </w:rPr>
            </w:r>
            <w:r w:rsidR="007812EC">
              <w:rPr>
                <w:webHidden/>
              </w:rPr>
              <w:fldChar w:fldCharType="separate"/>
            </w:r>
            <w:r w:rsidR="00DB373A">
              <w:rPr>
                <w:webHidden/>
              </w:rPr>
              <w:t>176</w:t>
            </w:r>
            <w:r w:rsidR="007812EC">
              <w:rPr>
                <w:webHidden/>
              </w:rPr>
              <w:fldChar w:fldCharType="end"/>
            </w:r>
          </w:hyperlink>
        </w:p>
        <w:p w14:paraId="6C999393" w14:textId="3535C450"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2" w:history="1">
            <w:r w:rsidR="007812EC" w:rsidRPr="00FD70FC">
              <w:rPr>
                <w:rStyle w:val="Hyperlnk"/>
                <w:rFonts w:eastAsiaTheme="majorEastAsia"/>
              </w:rPr>
              <w:t>10.3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Väsentlig ändring</w:t>
            </w:r>
            <w:r w:rsidR="007812EC">
              <w:rPr>
                <w:webHidden/>
              </w:rPr>
              <w:tab/>
            </w:r>
            <w:r w:rsidR="007812EC">
              <w:rPr>
                <w:webHidden/>
              </w:rPr>
              <w:fldChar w:fldCharType="begin"/>
            </w:r>
            <w:r w:rsidR="007812EC">
              <w:rPr>
                <w:webHidden/>
              </w:rPr>
              <w:instrText xml:space="preserve"> PAGEREF _Toc69367532 \h </w:instrText>
            </w:r>
            <w:r w:rsidR="007812EC">
              <w:rPr>
                <w:webHidden/>
              </w:rPr>
            </w:r>
            <w:r w:rsidR="007812EC">
              <w:rPr>
                <w:webHidden/>
              </w:rPr>
              <w:fldChar w:fldCharType="separate"/>
            </w:r>
            <w:r w:rsidR="00DB373A">
              <w:rPr>
                <w:webHidden/>
              </w:rPr>
              <w:t>186</w:t>
            </w:r>
            <w:r w:rsidR="007812EC">
              <w:rPr>
                <w:webHidden/>
              </w:rPr>
              <w:fldChar w:fldCharType="end"/>
            </w:r>
          </w:hyperlink>
        </w:p>
        <w:p w14:paraId="5ABF5B46" w14:textId="543AFBC0"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3" w:history="1">
            <w:r w:rsidR="007812EC" w:rsidRPr="00FD70FC">
              <w:rPr>
                <w:rStyle w:val="Hyperlnk"/>
                <w:rFonts w:eastAsiaTheme="majorEastAsia"/>
              </w:rPr>
              <w:t>10.4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Andra beslutsförfaranden</w:t>
            </w:r>
            <w:r w:rsidR="007812EC">
              <w:rPr>
                <w:webHidden/>
              </w:rPr>
              <w:tab/>
            </w:r>
            <w:r w:rsidR="007812EC">
              <w:rPr>
                <w:webHidden/>
              </w:rPr>
              <w:fldChar w:fldCharType="begin"/>
            </w:r>
            <w:r w:rsidR="007812EC">
              <w:rPr>
                <w:webHidden/>
              </w:rPr>
              <w:instrText xml:space="preserve"> PAGEREF _Toc69367533 \h </w:instrText>
            </w:r>
            <w:r w:rsidR="007812EC">
              <w:rPr>
                <w:webHidden/>
              </w:rPr>
            </w:r>
            <w:r w:rsidR="007812EC">
              <w:rPr>
                <w:webHidden/>
              </w:rPr>
              <w:fldChar w:fldCharType="separate"/>
            </w:r>
            <w:r w:rsidR="00DB373A">
              <w:rPr>
                <w:webHidden/>
              </w:rPr>
              <w:t>188</w:t>
            </w:r>
            <w:r w:rsidR="007812EC">
              <w:rPr>
                <w:webHidden/>
              </w:rPr>
              <w:fldChar w:fldCharType="end"/>
            </w:r>
          </w:hyperlink>
        </w:p>
        <w:p w14:paraId="7A1D636B" w14:textId="1985C803"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4" w:history="1">
            <w:r w:rsidR="007812EC" w:rsidRPr="00FD70FC">
              <w:rPr>
                <w:rStyle w:val="Hyperlnk"/>
                <w:rFonts w:eastAsiaTheme="majorEastAsia"/>
              </w:rPr>
              <w:t>10.5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Möjliga synpunkter från biobanker och Strålsäkerhetsmyndigheten</w:t>
            </w:r>
            <w:r w:rsidR="007812EC">
              <w:rPr>
                <w:webHidden/>
              </w:rPr>
              <w:tab/>
            </w:r>
            <w:r w:rsidR="007812EC">
              <w:rPr>
                <w:webHidden/>
              </w:rPr>
              <w:fldChar w:fldCharType="begin"/>
            </w:r>
            <w:r w:rsidR="007812EC">
              <w:rPr>
                <w:webHidden/>
              </w:rPr>
              <w:instrText xml:space="preserve"> PAGEREF _Toc69367534 \h </w:instrText>
            </w:r>
            <w:r w:rsidR="007812EC">
              <w:rPr>
                <w:webHidden/>
              </w:rPr>
            </w:r>
            <w:r w:rsidR="007812EC">
              <w:rPr>
                <w:webHidden/>
              </w:rPr>
              <w:fldChar w:fldCharType="separate"/>
            </w:r>
            <w:r w:rsidR="00DB373A">
              <w:rPr>
                <w:webHidden/>
              </w:rPr>
              <w:t>196</w:t>
            </w:r>
            <w:r w:rsidR="007812EC">
              <w:rPr>
                <w:webHidden/>
              </w:rPr>
              <w:fldChar w:fldCharType="end"/>
            </w:r>
          </w:hyperlink>
        </w:p>
        <w:p w14:paraId="547BFBA7" w14:textId="6C7B3D19"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5" w:history="1">
            <w:r w:rsidR="007812EC" w:rsidRPr="00FD70FC">
              <w:rPr>
                <w:rStyle w:val="Hyperlnk"/>
                <w:rFonts w:eastAsiaTheme="majorEastAsia"/>
              </w:rPr>
              <w:t>10.6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Prövare, kontaktperson och ansvaret för sjukvård</w:t>
            </w:r>
            <w:r w:rsidR="007812EC">
              <w:rPr>
                <w:webHidden/>
              </w:rPr>
              <w:tab/>
            </w:r>
            <w:r w:rsidR="007812EC">
              <w:rPr>
                <w:webHidden/>
              </w:rPr>
              <w:fldChar w:fldCharType="begin"/>
            </w:r>
            <w:r w:rsidR="007812EC">
              <w:rPr>
                <w:webHidden/>
              </w:rPr>
              <w:instrText xml:space="preserve"> PAGEREF _Toc69367535 \h </w:instrText>
            </w:r>
            <w:r w:rsidR="007812EC">
              <w:rPr>
                <w:webHidden/>
              </w:rPr>
            </w:r>
            <w:r w:rsidR="007812EC">
              <w:rPr>
                <w:webHidden/>
              </w:rPr>
              <w:fldChar w:fldCharType="separate"/>
            </w:r>
            <w:r w:rsidR="00DB373A">
              <w:rPr>
                <w:webHidden/>
              </w:rPr>
              <w:t>200</w:t>
            </w:r>
            <w:r w:rsidR="007812EC">
              <w:rPr>
                <w:webHidden/>
              </w:rPr>
              <w:fldChar w:fldCharType="end"/>
            </w:r>
          </w:hyperlink>
        </w:p>
        <w:p w14:paraId="33721235" w14:textId="189DC6E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6" w:history="1">
            <w:r w:rsidR="007812EC" w:rsidRPr="00FD70FC">
              <w:rPr>
                <w:rStyle w:val="Hyperlnk"/>
                <w:rFonts w:eastAsiaTheme="majorEastAsia"/>
              </w:rPr>
              <w:t>10.7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Ledamöter, jävsbestämmelser och vissa förfarandebestämmelser</w:t>
            </w:r>
            <w:r w:rsidR="007812EC">
              <w:rPr>
                <w:webHidden/>
              </w:rPr>
              <w:tab/>
            </w:r>
            <w:r w:rsidR="007812EC">
              <w:rPr>
                <w:webHidden/>
              </w:rPr>
              <w:fldChar w:fldCharType="begin"/>
            </w:r>
            <w:r w:rsidR="007812EC">
              <w:rPr>
                <w:webHidden/>
              </w:rPr>
              <w:instrText xml:space="preserve"> PAGEREF _Toc69367536 \h </w:instrText>
            </w:r>
            <w:r w:rsidR="007812EC">
              <w:rPr>
                <w:webHidden/>
              </w:rPr>
            </w:r>
            <w:r w:rsidR="007812EC">
              <w:rPr>
                <w:webHidden/>
              </w:rPr>
              <w:fldChar w:fldCharType="separate"/>
            </w:r>
            <w:r w:rsidR="00DB373A">
              <w:rPr>
                <w:webHidden/>
              </w:rPr>
              <w:t>203</w:t>
            </w:r>
            <w:r w:rsidR="007812EC">
              <w:rPr>
                <w:webHidden/>
              </w:rPr>
              <w:fldChar w:fldCharType="end"/>
            </w:r>
          </w:hyperlink>
        </w:p>
        <w:p w14:paraId="3A313B3E" w14:textId="124B5C3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7" w:history="1">
            <w:r w:rsidR="007812EC" w:rsidRPr="00FD70FC">
              <w:rPr>
                <w:rStyle w:val="Hyperlnk"/>
                <w:rFonts w:eastAsiaTheme="majorEastAsia"/>
              </w:rPr>
              <w:t>10.8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Överklagande</w:t>
            </w:r>
            <w:r w:rsidR="007812EC">
              <w:rPr>
                <w:webHidden/>
              </w:rPr>
              <w:tab/>
            </w:r>
            <w:r w:rsidR="007812EC">
              <w:rPr>
                <w:webHidden/>
              </w:rPr>
              <w:fldChar w:fldCharType="begin"/>
            </w:r>
            <w:r w:rsidR="007812EC">
              <w:rPr>
                <w:webHidden/>
              </w:rPr>
              <w:instrText xml:space="preserve"> PAGEREF _Toc69367537 \h </w:instrText>
            </w:r>
            <w:r w:rsidR="007812EC">
              <w:rPr>
                <w:webHidden/>
              </w:rPr>
            </w:r>
            <w:r w:rsidR="007812EC">
              <w:rPr>
                <w:webHidden/>
              </w:rPr>
              <w:fldChar w:fldCharType="separate"/>
            </w:r>
            <w:r w:rsidR="00DB373A">
              <w:rPr>
                <w:webHidden/>
              </w:rPr>
              <w:t>208</w:t>
            </w:r>
            <w:r w:rsidR="007812EC">
              <w:rPr>
                <w:webHidden/>
              </w:rPr>
              <w:fldChar w:fldCharType="end"/>
            </w:r>
          </w:hyperlink>
        </w:p>
        <w:p w14:paraId="0DBA9803" w14:textId="10941F6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8" w:history="1">
            <w:r w:rsidR="007812EC" w:rsidRPr="00FD70FC">
              <w:rPr>
                <w:rStyle w:val="Hyperlnk"/>
                <w:rFonts w:eastAsiaTheme="majorEastAsia"/>
              </w:rPr>
              <w:t>10.9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Underåriga som försökspersoner</w:t>
            </w:r>
            <w:r w:rsidR="007812EC">
              <w:rPr>
                <w:webHidden/>
              </w:rPr>
              <w:tab/>
            </w:r>
            <w:r w:rsidR="007812EC">
              <w:rPr>
                <w:webHidden/>
              </w:rPr>
              <w:fldChar w:fldCharType="begin"/>
            </w:r>
            <w:r w:rsidR="007812EC">
              <w:rPr>
                <w:webHidden/>
              </w:rPr>
              <w:instrText xml:space="preserve"> PAGEREF _Toc69367538 \h </w:instrText>
            </w:r>
            <w:r w:rsidR="007812EC">
              <w:rPr>
                <w:webHidden/>
              </w:rPr>
            </w:r>
            <w:r w:rsidR="007812EC">
              <w:rPr>
                <w:webHidden/>
              </w:rPr>
              <w:fldChar w:fldCharType="separate"/>
            </w:r>
            <w:r w:rsidR="00DB373A">
              <w:rPr>
                <w:webHidden/>
              </w:rPr>
              <w:t>212</w:t>
            </w:r>
            <w:r w:rsidR="007812EC">
              <w:rPr>
                <w:webHidden/>
              </w:rPr>
              <w:fldChar w:fldCharType="end"/>
            </w:r>
          </w:hyperlink>
        </w:p>
        <w:p w14:paraId="4A666070" w14:textId="1ACF227F"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39" w:history="1">
            <w:r w:rsidR="007812EC" w:rsidRPr="00FD70FC">
              <w:rPr>
                <w:rStyle w:val="Hyperlnk"/>
                <w:rFonts w:eastAsiaTheme="majorEastAsia"/>
              </w:rPr>
              <w:t>10.10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Försökspersoner vars mening inte kan inhämtas</w:t>
            </w:r>
            <w:r w:rsidR="007812EC">
              <w:rPr>
                <w:webHidden/>
              </w:rPr>
              <w:tab/>
            </w:r>
            <w:r w:rsidR="007812EC">
              <w:rPr>
                <w:webHidden/>
              </w:rPr>
              <w:fldChar w:fldCharType="begin"/>
            </w:r>
            <w:r w:rsidR="007812EC">
              <w:rPr>
                <w:webHidden/>
              </w:rPr>
              <w:instrText xml:space="preserve"> PAGEREF _Toc69367539 \h </w:instrText>
            </w:r>
            <w:r w:rsidR="007812EC">
              <w:rPr>
                <w:webHidden/>
              </w:rPr>
            </w:r>
            <w:r w:rsidR="007812EC">
              <w:rPr>
                <w:webHidden/>
              </w:rPr>
              <w:fldChar w:fldCharType="separate"/>
            </w:r>
            <w:r w:rsidR="00DB373A">
              <w:rPr>
                <w:webHidden/>
              </w:rPr>
              <w:t>215</w:t>
            </w:r>
            <w:r w:rsidR="007812EC">
              <w:rPr>
                <w:webHidden/>
              </w:rPr>
              <w:fldChar w:fldCharType="end"/>
            </w:r>
          </w:hyperlink>
        </w:p>
        <w:p w14:paraId="548E8F1D" w14:textId="03E3A5CB"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0" w:history="1">
            <w:r w:rsidR="007812EC" w:rsidRPr="00FD70FC">
              <w:rPr>
                <w:rStyle w:val="Hyperlnk"/>
                <w:rFonts w:eastAsiaTheme="majorEastAsia"/>
              </w:rPr>
              <w:t>10.11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Ytterligare bestämmelser för underåriga och för försökspersoner vars mening inte kan inhämtas</w:t>
            </w:r>
            <w:r w:rsidR="007812EC">
              <w:rPr>
                <w:webHidden/>
              </w:rPr>
              <w:tab/>
            </w:r>
            <w:r w:rsidR="007812EC">
              <w:rPr>
                <w:webHidden/>
              </w:rPr>
              <w:fldChar w:fldCharType="begin"/>
            </w:r>
            <w:r w:rsidR="007812EC">
              <w:rPr>
                <w:webHidden/>
              </w:rPr>
              <w:instrText xml:space="preserve"> PAGEREF _Toc69367540 \h </w:instrText>
            </w:r>
            <w:r w:rsidR="007812EC">
              <w:rPr>
                <w:webHidden/>
              </w:rPr>
            </w:r>
            <w:r w:rsidR="007812EC">
              <w:rPr>
                <w:webHidden/>
              </w:rPr>
              <w:fldChar w:fldCharType="separate"/>
            </w:r>
            <w:r w:rsidR="00DB373A">
              <w:rPr>
                <w:webHidden/>
              </w:rPr>
              <w:t>221</w:t>
            </w:r>
            <w:r w:rsidR="007812EC">
              <w:rPr>
                <w:webHidden/>
              </w:rPr>
              <w:fldChar w:fldCharType="end"/>
            </w:r>
          </w:hyperlink>
        </w:p>
        <w:p w14:paraId="7C1530FC" w14:textId="1C768EE5"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1" w:history="1">
            <w:r w:rsidR="007812EC" w:rsidRPr="00FD70FC">
              <w:rPr>
                <w:rStyle w:val="Hyperlnk"/>
                <w:rFonts w:eastAsiaTheme="majorEastAsia"/>
              </w:rPr>
              <w:t>10.12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Kliniska prövningar och prestandastudier avseende vissa grupper och situationer</w:t>
            </w:r>
            <w:r w:rsidR="007812EC">
              <w:rPr>
                <w:webHidden/>
              </w:rPr>
              <w:tab/>
            </w:r>
            <w:r w:rsidR="007812EC">
              <w:rPr>
                <w:webHidden/>
              </w:rPr>
              <w:fldChar w:fldCharType="begin"/>
            </w:r>
            <w:r w:rsidR="007812EC">
              <w:rPr>
                <w:webHidden/>
              </w:rPr>
              <w:instrText xml:space="preserve"> PAGEREF _Toc69367541 \h </w:instrText>
            </w:r>
            <w:r w:rsidR="007812EC">
              <w:rPr>
                <w:webHidden/>
              </w:rPr>
            </w:r>
            <w:r w:rsidR="007812EC">
              <w:rPr>
                <w:webHidden/>
              </w:rPr>
              <w:fldChar w:fldCharType="separate"/>
            </w:r>
            <w:r w:rsidR="00DB373A">
              <w:rPr>
                <w:webHidden/>
              </w:rPr>
              <w:t>224</w:t>
            </w:r>
            <w:r w:rsidR="007812EC">
              <w:rPr>
                <w:webHidden/>
              </w:rPr>
              <w:fldChar w:fldCharType="end"/>
            </w:r>
          </w:hyperlink>
        </w:p>
        <w:p w14:paraId="54053180" w14:textId="4A9882F2"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2" w:history="1">
            <w:r w:rsidR="007812EC" w:rsidRPr="00FD70FC">
              <w:rPr>
                <w:rStyle w:val="Hyperlnk"/>
                <w:rFonts w:eastAsiaTheme="majorEastAsia"/>
              </w:rPr>
              <w:t>10.13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Ersättningssystem vid skador</w:t>
            </w:r>
            <w:r w:rsidR="007812EC">
              <w:rPr>
                <w:webHidden/>
              </w:rPr>
              <w:tab/>
            </w:r>
            <w:r w:rsidR="007812EC">
              <w:rPr>
                <w:webHidden/>
              </w:rPr>
              <w:fldChar w:fldCharType="begin"/>
            </w:r>
            <w:r w:rsidR="007812EC">
              <w:rPr>
                <w:webHidden/>
              </w:rPr>
              <w:instrText xml:space="preserve"> PAGEREF _Toc69367542 \h </w:instrText>
            </w:r>
            <w:r w:rsidR="007812EC">
              <w:rPr>
                <w:webHidden/>
              </w:rPr>
            </w:r>
            <w:r w:rsidR="007812EC">
              <w:rPr>
                <w:webHidden/>
              </w:rPr>
              <w:fldChar w:fldCharType="separate"/>
            </w:r>
            <w:r w:rsidR="00DB373A">
              <w:rPr>
                <w:webHidden/>
              </w:rPr>
              <w:t>227</w:t>
            </w:r>
            <w:r w:rsidR="007812EC">
              <w:rPr>
                <w:webHidden/>
              </w:rPr>
              <w:fldChar w:fldCharType="end"/>
            </w:r>
          </w:hyperlink>
        </w:p>
        <w:p w14:paraId="6648E260" w14:textId="6C526C7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3" w:history="1">
            <w:r w:rsidR="007812EC" w:rsidRPr="00FD70FC">
              <w:rPr>
                <w:rStyle w:val="Hyperlnk"/>
                <w:rFonts w:eastAsiaTheme="majorEastAsia"/>
              </w:rPr>
              <w:t>10.14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Krav på andra kliniska prövningar</w:t>
            </w:r>
            <w:r w:rsidR="007812EC">
              <w:rPr>
                <w:webHidden/>
              </w:rPr>
              <w:tab/>
            </w:r>
            <w:r w:rsidR="007812EC">
              <w:rPr>
                <w:webHidden/>
              </w:rPr>
              <w:fldChar w:fldCharType="begin"/>
            </w:r>
            <w:r w:rsidR="007812EC">
              <w:rPr>
                <w:webHidden/>
              </w:rPr>
              <w:instrText xml:space="preserve"> PAGEREF _Toc69367543 \h </w:instrText>
            </w:r>
            <w:r w:rsidR="007812EC">
              <w:rPr>
                <w:webHidden/>
              </w:rPr>
            </w:r>
            <w:r w:rsidR="007812EC">
              <w:rPr>
                <w:webHidden/>
              </w:rPr>
              <w:fldChar w:fldCharType="separate"/>
            </w:r>
            <w:r w:rsidR="00DB373A">
              <w:rPr>
                <w:webHidden/>
              </w:rPr>
              <w:t>232</w:t>
            </w:r>
            <w:r w:rsidR="007812EC">
              <w:rPr>
                <w:webHidden/>
              </w:rPr>
              <w:fldChar w:fldCharType="end"/>
            </w:r>
          </w:hyperlink>
        </w:p>
        <w:p w14:paraId="152165C7" w14:textId="5CF51B9F" w:rsidR="007812EC" w:rsidRDefault="002D33FE">
          <w:pPr>
            <w:pStyle w:val="Innehll1"/>
            <w:rPr>
              <w:rFonts w:asciiTheme="minorHAnsi" w:eastAsiaTheme="minorEastAsia" w:hAnsiTheme="minorHAnsi"/>
              <w:sz w:val="22"/>
              <w:lang w:eastAsia="ja-JP"/>
            </w:rPr>
          </w:pPr>
          <w:hyperlink w:anchor="_Toc69367544" w:history="1">
            <w:r w:rsidR="007812EC" w:rsidRPr="00FD70FC">
              <w:rPr>
                <w:rStyle w:val="Hyperlnk"/>
              </w:rPr>
              <w:t>11</w:t>
            </w:r>
            <w:r w:rsidR="007812EC">
              <w:rPr>
                <w:rFonts w:asciiTheme="minorHAnsi" w:eastAsiaTheme="minorEastAsia" w:hAnsiTheme="minorHAnsi"/>
                <w:sz w:val="22"/>
                <w:lang w:eastAsia="ja-JP"/>
              </w:rPr>
              <w:tab/>
            </w:r>
            <w:r w:rsidR="007812EC" w:rsidRPr="00FD70FC">
              <w:rPr>
                <w:rStyle w:val="Hyperlnk"/>
              </w:rPr>
              <w:t>Tillsyn inklusive marknadskontroll</w:t>
            </w:r>
            <w:r w:rsidR="007812EC">
              <w:rPr>
                <w:webHidden/>
              </w:rPr>
              <w:tab/>
            </w:r>
            <w:r w:rsidR="007812EC">
              <w:rPr>
                <w:webHidden/>
              </w:rPr>
              <w:fldChar w:fldCharType="begin"/>
            </w:r>
            <w:r w:rsidR="007812EC">
              <w:rPr>
                <w:webHidden/>
              </w:rPr>
              <w:instrText xml:space="preserve"> PAGEREF _Toc69367544 \h </w:instrText>
            </w:r>
            <w:r w:rsidR="007812EC">
              <w:rPr>
                <w:webHidden/>
              </w:rPr>
            </w:r>
            <w:r w:rsidR="007812EC">
              <w:rPr>
                <w:webHidden/>
              </w:rPr>
              <w:fldChar w:fldCharType="separate"/>
            </w:r>
            <w:r w:rsidR="00DB373A">
              <w:rPr>
                <w:webHidden/>
              </w:rPr>
              <w:t>238</w:t>
            </w:r>
            <w:r w:rsidR="007812EC">
              <w:rPr>
                <w:webHidden/>
              </w:rPr>
              <w:fldChar w:fldCharType="end"/>
            </w:r>
          </w:hyperlink>
        </w:p>
        <w:p w14:paraId="3D4A4229" w14:textId="03EF9ECC"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5" w:history="1">
            <w:r w:rsidR="007812EC" w:rsidRPr="00FD70FC">
              <w:rPr>
                <w:rStyle w:val="Hyperlnk"/>
                <w:rFonts w:eastAsiaTheme="majorEastAsia"/>
              </w:rPr>
              <w:t>11.1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Tillsyn över EU-förordningarna och den nya lagen</w:t>
            </w:r>
            <w:r w:rsidR="007812EC">
              <w:rPr>
                <w:webHidden/>
              </w:rPr>
              <w:tab/>
            </w:r>
            <w:r w:rsidR="007812EC">
              <w:rPr>
                <w:webHidden/>
              </w:rPr>
              <w:fldChar w:fldCharType="begin"/>
            </w:r>
            <w:r w:rsidR="007812EC">
              <w:rPr>
                <w:webHidden/>
              </w:rPr>
              <w:instrText xml:space="preserve"> PAGEREF _Toc69367545 \h </w:instrText>
            </w:r>
            <w:r w:rsidR="007812EC">
              <w:rPr>
                <w:webHidden/>
              </w:rPr>
            </w:r>
            <w:r w:rsidR="007812EC">
              <w:rPr>
                <w:webHidden/>
              </w:rPr>
              <w:fldChar w:fldCharType="separate"/>
            </w:r>
            <w:r w:rsidR="00DB373A">
              <w:rPr>
                <w:webHidden/>
              </w:rPr>
              <w:t>238</w:t>
            </w:r>
            <w:r w:rsidR="007812EC">
              <w:rPr>
                <w:webHidden/>
              </w:rPr>
              <w:fldChar w:fldCharType="end"/>
            </w:r>
          </w:hyperlink>
        </w:p>
        <w:p w14:paraId="64D8E194" w14:textId="45921A4C"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6" w:history="1">
            <w:r w:rsidR="007812EC" w:rsidRPr="00FD70FC">
              <w:rPr>
                <w:rStyle w:val="Hyperlnk"/>
                <w:rFonts w:eastAsiaTheme="majorEastAsia"/>
              </w:rPr>
              <w:t>11.2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Polismyndigheten eller Kronofogdemyndigheten</w:t>
            </w:r>
            <w:r w:rsidR="007812EC">
              <w:rPr>
                <w:webHidden/>
              </w:rPr>
              <w:tab/>
            </w:r>
            <w:r w:rsidR="007812EC">
              <w:rPr>
                <w:webHidden/>
              </w:rPr>
              <w:fldChar w:fldCharType="begin"/>
            </w:r>
            <w:r w:rsidR="007812EC">
              <w:rPr>
                <w:webHidden/>
              </w:rPr>
              <w:instrText xml:space="preserve"> PAGEREF _Toc69367546 \h </w:instrText>
            </w:r>
            <w:r w:rsidR="007812EC">
              <w:rPr>
                <w:webHidden/>
              </w:rPr>
            </w:r>
            <w:r w:rsidR="007812EC">
              <w:rPr>
                <w:webHidden/>
              </w:rPr>
              <w:fldChar w:fldCharType="separate"/>
            </w:r>
            <w:r w:rsidR="00DB373A">
              <w:rPr>
                <w:webHidden/>
              </w:rPr>
              <w:t>249</w:t>
            </w:r>
            <w:r w:rsidR="007812EC">
              <w:rPr>
                <w:webHidden/>
              </w:rPr>
              <w:fldChar w:fldCharType="end"/>
            </w:r>
          </w:hyperlink>
        </w:p>
        <w:p w14:paraId="6F52DDEE" w14:textId="6C561DCE" w:rsidR="007812EC" w:rsidRDefault="002D33FE">
          <w:pPr>
            <w:pStyle w:val="Innehll1"/>
            <w:rPr>
              <w:rFonts w:asciiTheme="minorHAnsi" w:eastAsiaTheme="minorEastAsia" w:hAnsiTheme="minorHAnsi"/>
              <w:sz w:val="22"/>
              <w:lang w:eastAsia="ja-JP"/>
            </w:rPr>
          </w:pPr>
          <w:hyperlink w:anchor="_Toc69367547" w:history="1">
            <w:r w:rsidR="007812EC" w:rsidRPr="00FD70FC">
              <w:rPr>
                <w:rStyle w:val="Hyperlnk"/>
              </w:rPr>
              <w:t>12</w:t>
            </w:r>
            <w:r w:rsidR="007812EC">
              <w:rPr>
                <w:rFonts w:asciiTheme="minorHAnsi" w:eastAsiaTheme="minorEastAsia" w:hAnsiTheme="minorHAnsi"/>
                <w:sz w:val="22"/>
                <w:lang w:eastAsia="ja-JP"/>
              </w:rPr>
              <w:tab/>
            </w:r>
            <w:r w:rsidR="007812EC" w:rsidRPr="00FD70FC">
              <w:rPr>
                <w:rStyle w:val="Hyperlnk"/>
              </w:rPr>
              <w:t>Sekretess och tystnadsplikt</w:t>
            </w:r>
            <w:r w:rsidR="007812EC">
              <w:rPr>
                <w:webHidden/>
              </w:rPr>
              <w:tab/>
            </w:r>
            <w:r w:rsidR="007812EC">
              <w:rPr>
                <w:webHidden/>
              </w:rPr>
              <w:fldChar w:fldCharType="begin"/>
            </w:r>
            <w:r w:rsidR="007812EC">
              <w:rPr>
                <w:webHidden/>
              </w:rPr>
              <w:instrText xml:space="preserve"> PAGEREF _Toc69367547 \h </w:instrText>
            </w:r>
            <w:r w:rsidR="007812EC">
              <w:rPr>
                <w:webHidden/>
              </w:rPr>
            </w:r>
            <w:r w:rsidR="007812EC">
              <w:rPr>
                <w:webHidden/>
              </w:rPr>
              <w:fldChar w:fldCharType="separate"/>
            </w:r>
            <w:r w:rsidR="00DB373A">
              <w:rPr>
                <w:webHidden/>
              </w:rPr>
              <w:t>252</w:t>
            </w:r>
            <w:r w:rsidR="007812EC">
              <w:rPr>
                <w:webHidden/>
              </w:rPr>
              <w:fldChar w:fldCharType="end"/>
            </w:r>
          </w:hyperlink>
        </w:p>
        <w:p w14:paraId="5918D444" w14:textId="3F8362F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8" w:history="1">
            <w:r w:rsidR="007812EC" w:rsidRPr="00FD70FC">
              <w:rPr>
                <w:rStyle w:val="Hyperlnk"/>
                <w:rFonts w:eastAsiaTheme="majorEastAsia"/>
              </w:rPr>
              <w:t>12.1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Sekretess för uppgifter som ska hanteras i enlighet med MDR- och IVDR-förordningarna</w:t>
            </w:r>
            <w:r w:rsidR="007812EC">
              <w:rPr>
                <w:webHidden/>
              </w:rPr>
              <w:tab/>
            </w:r>
            <w:r w:rsidR="007812EC">
              <w:rPr>
                <w:webHidden/>
              </w:rPr>
              <w:fldChar w:fldCharType="begin"/>
            </w:r>
            <w:r w:rsidR="007812EC">
              <w:rPr>
                <w:webHidden/>
              </w:rPr>
              <w:instrText xml:space="preserve"> PAGEREF _Toc69367548 \h </w:instrText>
            </w:r>
            <w:r w:rsidR="007812EC">
              <w:rPr>
                <w:webHidden/>
              </w:rPr>
            </w:r>
            <w:r w:rsidR="007812EC">
              <w:rPr>
                <w:webHidden/>
              </w:rPr>
              <w:fldChar w:fldCharType="separate"/>
            </w:r>
            <w:r w:rsidR="00DB373A">
              <w:rPr>
                <w:webHidden/>
              </w:rPr>
              <w:t>252</w:t>
            </w:r>
            <w:r w:rsidR="007812EC">
              <w:rPr>
                <w:webHidden/>
              </w:rPr>
              <w:fldChar w:fldCharType="end"/>
            </w:r>
          </w:hyperlink>
        </w:p>
        <w:p w14:paraId="2894289E" w14:textId="635B567D"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49" w:history="1">
            <w:r w:rsidR="007812EC" w:rsidRPr="00FD70FC">
              <w:rPr>
                <w:rStyle w:val="Hyperlnk"/>
                <w:rFonts w:eastAsiaTheme="majorEastAsia"/>
              </w:rPr>
              <w:t>12.2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Sekretess vid kliniska prövningar och prestandastudier</w:t>
            </w:r>
            <w:r w:rsidR="007812EC">
              <w:rPr>
                <w:webHidden/>
              </w:rPr>
              <w:tab/>
            </w:r>
            <w:r w:rsidR="007812EC">
              <w:rPr>
                <w:webHidden/>
              </w:rPr>
              <w:fldChar w:fldCharType="begin"/>
            </w:r>
            <w:r w:rsidR="007812EC">
              <w:rPr>
                <w:webHidden/>
              </w:rPr>
              <w:instrText xml:space="preserve"> PAGEREF _Toc69367549 \h </w:instrText>
            </w:r>
            <w:r w:rsidR="007812EC">
              <w:rPr>
                <w:webHidden/>
              </w:rPr>
            </w:r>
            <w:r w:rsidR="007812EC">
              <w:rPr>
                <w:webHidden/>
              </w:rPr>
              <w:fldChar w:fldCharType="separate"/>
            </w:r>
            <w:r w:rsidR="00DB373A">
              <w:rPr>
                <w:webHidden/>
              </w:rPr>
              <w:t>260</w:t>
            </w:r>
            <w:r w:rsidR="007812EC">
              <w:rPr>
                <w:webHidden/>
              </w:rPr>
              <w:fldChar w:fldCharType="end"/>
            </w:r>
          </w:hyperlink>
        </w:p>
        <w:p w14:paraId="56E70F29" w14:textId="4191680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50" w:history="1">
            <w:r w:rsidR="007812EC" w:rsidRPr="00FD70FC">
              <w:rPr>
                <w:rStyle w:val="Hyperlnk"/>
                <w:rFonts w:eastAsiaTheme="majorEastAsia"/>
              </w:rPr>
              <w:t>12.3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Tystnadsplikt vid enskild verksamhet</w:t>
            </w:r>
            <w:r w:rsidR="007812EC">
              <w:rPr>
                <w:webHidden/>
              </w:rPr>
              <w:tab/>
            </w:r>
            <w:r w:rsidR="007812EC">
              <w:rPr>
                <w:webHidden/>
              </w:rPr>
              <w:fldChar w:fldCharType="begin"/>
            </w:r>
            <w:r w:rsidR="007812EC">
              <w:rPr>
                <w:webHidden/>
              </w:rPr>
              <w:instrText xml:space="preserve"> PAGEREF _Toc69367550 \h </w:instrText>
            </w:r>
            <w:r w:rsidR="007812EC">
              <w:rPr>
                <w:webHidden/>
              </w:rPr>
            </w:r>
            <w:r w:rsidR="007812EC">
              <w:rPr>
                <w:webHidden/>
              </w:rPr>
              <w:fldChar w:fldCharType="separate"/>
            </w:r>
            <w:r w:rsidR="00DB373A">
              <w:rPr>
                <w:webHidden/>
              </w:rPr>
              <w:t>268</w:t>
            </w:r>
            <w:r w:rsidR="007812EC">
              <w:rPr>
                <w:webHidden/>
              </w:rPr>
              <w:fldChar w:fldCharType="end"/>
            </w:r>
          </w:hyperlink>
        </w:p>
        <w:p w14:paraId="793D88F5" w14:textId="747F7837" w:rsidR="007812EC" w:rsidRDefault="002D33FE">
          <w:pPr>
            <w:pStyle w:val="Innehll1"/>
            <w:rPr>
              <w:rFonts w:asciiTheme="minorHAnsi" w:eastAsiaTheme="minorEastAsia" w:hAnsiTheme="minorHAnsi"/>
              <w:sz w:val="22"/>
              <w:lang w:eastAsia="ja-JP"/>
            </w:rPr>
          </w:pPr>
          <w:hyperlink w:anchor="_Toc69367551" w:history="1">
            <w:r w:rsidR="007812EC" w:rsidRPr="00FD70FC">
              <w:rPr>
                <w:rStyle w:val="Hyperlnk"/>
              </w:rPr>
              <w:t>13</w:t>
            </w:r>
            <w:r w:rsidR="007812EC">
              <w:rPr>
                <w:rFonts w:asciiTheme="minorHAnsi" w:eastAsiaTheme="minorEastAsia" w:hAnsiTheme="minorHAnsi"/>
                <w:sz w:val="22"/>
                <w:lang w:eastAsia="ja-JP"/>
              </w:rPr>
              <w:tab/>
            </w:r>
            <w:r w:rsidR="007812EC" w:rsidRPr="00FD70FC">
              <w:rPr>
                <w:rStyle w:val="Hyperlnk"/>
              </w:rPr>
              <w:t>Följdändringar och tillägg i den nya lagen</w:t>
            </w:r>
            <w:r w:rsidR="007812EC">
              <w:rPr>
                <w:webHidden/>
              </w:rPr>
              <w:tab/>
            </w:r>
            <w:r w:rsidR="007812EC">
              <w:rPr>
                <w:webHidden/>
              </w:rPr>
              <w:fldChar w:fldCharType="begin"/>
            </w:r>
            <w:r w:rsidR="007812EC">
              <w:rPr>
                <w:webHidden/>
              </w:rPr>
              <w:instrText xml:space="preserve"> PAGEREF _Toc69367551 \h </w:instrText>
            </w:r>
            <w:r w:rsidR="007812EC">
              <w:rPr>
                <w:webHidden/>
              </w:rPr>
            </w:r>
            <w:r w:rsidR="007812EC">
              <w:rPr>
                <w:webHidden/>
              </w:rPr>
              <w:fldChar w:fldCharType="separate"/>
            </w:r>
            <w:r w:rsidR="00DB373A">
              <w:rPr>
                <w:webHidden/>
              </w:rPr>
              <w:t>272</w:t>
            </w:r>
            <w:r w:rsidR="007812EC">
              <w:rPr>
                <w:webHidden/>
              </w:rPr>
              <w:fldChar w:fldCharType="end"/>
            </w:r>
          </w:hyperlink>
        </w:p>
        <w:p w14:paraId="48BC22E1" w14:textId="34DD8FA0"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52" w:history="1">
            <w:r w:rsidR="007812EC" w:rsidRPr="00FD70FC">
              <w:rPr>
                <w:rStyle w:val="Hyperlnk"/>
                <w:rFonts w:eastAsiaTheme="majorEastAsia"/>
              </w:rPr>
              <w:t>13.1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Produktsäkerhetslagen</w:t>
            </w:r>
            <w:r w:rsidR="007812EC">
              <w:rPr>
                <w:webHidden/>
              </w:rPr>
              <w:tab/>
            </w:r>
            <w:r w:rsidR="007812EC">
              <w:rPr>
                <w:webHidden/>
              </w:rPr>
              <w:fldChar w:fldCharType="begin"/>
            </w:r>
            <w:r w:rsidR="007812EC">
              <w:rPr>
                <w:webHidden/>
              </w:rPr>
              <w:instrText xml:space="preserve"> PAGEREF _Toc69367552 \h </w:instrText>
            </w:r>
            <w:r w:rsidR="007812EC">
              <w:rPr>
                <w:webHidden/>
              </w:rPr>
            </w:r>
            <w:r w:rsidR="007812EC">
              <w:rPr>
                <w:webHidden/>
              </w:rPr>
              <w:fldChar w:fldCharType="separate"/>
            </w:r>
            <w:r w:rsidR="00DB373A">
              <w:rPr>
                <w:webHidden/>
              </w:rPr>
              <w:t>272</w:t>
            </w:r>
            <w:r w:rsidR="007812EC">
              <w:rPr>
                <w:webHidden/>
              </w:rPr>
              <w:fldChar w:fldCharType="end"/>
            </w:r>
          </w:hyperlink>
        </w:p>
        <w:p w14:paraId="7492DF96" w14:textId="350ADC4A"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53" w:history="1">
            <w:r w:rsidR="007812EC" w:rsidRPr="00FD70FC">
              <w:rPr>
                <w:rStyle w:val="Hyperlnk"/>
                <w:rFonts w:eastAsiaTheme="majorEastAsia"/>
              </w:rPr>
              <w:t>13.2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Bestämmelser om blodsäkerhet</w:t>
            </w:r>
            <w:r w:rsidR="007812EC">
              <w:rPr>
                <w:webHidden/>
              </w:rPr>
              <w:tab/>
            </w:r>
            <w:r w:rsidR="007812EC">
              <w:rPr>
                <w:webHidden/>
              </w:rPr>
              <w:fldChar w:fldCharType="begin"/>
            </w:r>
            <w:r w:rsidR="007812EC">
              <w:rPr>
                <w:webHidden/>
              </w:rPr>
              <w:instrText xml:space="preserve"> PAGEREF _Toc69367553 \h </w:instrText>
            </w:r>
            <w:r w:rsidR="007812EC">
              <w:rPr>
                <w:webHidden/>
              </w:rPr>
            </w:r>
            <w:r w:rsidR="007812EC">
              <w:rPr>
                <w:webHidden/>
              </w:rPr>
              <w:fldChar w:fldCharType="separate"/>
            </w:r>
            <w:r w:rsidR="00DB373A">
              <w:rPr>
                <w:webHidden/>
              </w:rPr>
              <w:t>273</w:t>
            </w:r>
            <w:r w:rsidR="007812EC">
              <w:rPr>
                <w:webHidden/>
              </w:rPr>
              <w:fldChar w:fldCharType="end"/>
            </w:r>
          </w:hyperlink>
        </w:p>
        <w:p w14:paraId="41987321" w14:textId="4EE35193"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54" w:history="1">
            <w:r w:rsidR="007812EC" w:rsidRPr="00FD70FC">
              <w:rPr>
                <w:rStyle w:val="Hyperlnk"/>
                <w:rFonts w:eastAsiaTheme="majorEastAsia"/>
              </w:rPr>
              <w:t>13.3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Läkemedelslagen</w:t>
            </w:r>
            <w:r w:rsidR="007812EC">
              <w:rPr>
                <w:webHidden/>
              </w:rPr>
              <w:tab/>
            </w:r>
            <w:r w:rsidR="007812EC">
              <w:rPr>
                <w:webHidden/>
              </w:rPr>
              <w:fldChar w:fldCharType="begin"/>
            </w:r>
            <w:r w:rsidR="007812EC">
              <w:rPr>
                <w:webHidden/>
              </w:rPr>
              <w:instrText xml:space="preserve"> PAGEREF _Toc69367554 \h </w:instrText>
            </w:r>
            <w:r w:rsidR="007812EC">
              <w:rPr>
                <w:webHidden/>
              </w:rPr>
            </w:r>
            <w:r w:rsidR="007812EC">
              <w:rPr>
                <w:webHidden/>
              </w:rPr>
              <w:fldChar w:fldCharType="separate"/>
            </w:r>
            <w:r w:rsidR="00DB373A">
              <w:rPr>
                <w:webHidden/>
              </w:rPr>
              <w:t>275</w:t>
            </w:r>
            <w:r w:rsidR="007812EC">
              <w:rPr>
                <w:webHidden/>
              </w:rPr>
              <w:fldChar w:fldCharType="end"/>
            </w:r>
          </w:hyperlink>
        </w:p>
        <w:p w14:paraId="108599B9" w14:textId="59CDCB65"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55" w:history="1">
            <w:r w:rsidR="007812EC" w:rsidRPr="00FD70FC">
              <w:rPr>
                <w:rStyle w:val="Hyperlnk"/>
                <w:rFonts w:eastAsiaTheme="majorEastAsia"/>
              </w:rPr>
              <w:t>13.4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Lagen om tobak och liknande produkter och lagen om skatt på vissa nikotinhaltiga produkter</w:t>
            </w:r>
            <w:r w:rsidR="007812EC">
              <w:rPr>
                <w:webHidden/>
              </w:rPr>
              <w:tab/>
            </w:r>
            <w:r w:rsidR="007812EC">
              <w:rPr>
                <w:webHidden/>
              </w:rPr>
              <w:fldChar w:fldCharType="begin"/>
            </w:r>
            <w:r w:rsidR="007812EC">
              <w:rPr>
                <w:webHidden/>
              </w:rPr>
              <w:instrText xml:space="preserve"> PAGEREF _Toc69367555 \h </w:instrText>
            </w:r>
            <w:r w:rsidR="007812EC">
              <w:rPr>
                <w:webHidden/>
              </w:rPr>
            </w:r>
            <w:r w:rsidR="007812EC">
              <w:rPr>
                <w:webHidden/>
              </w:rPr>
              <w:fldChar w:fldCharType="separate"/>
            </w:r>
            <w:r w:rsidR="00DB373A">
              <w:rPr>
                <w:webHidden/>
              </w:rPr>
              <w:t>276</w:t>
            </w:r>
            <w:r w:rsidR="007812EC">
              <w:rPr>
                <w:webHidden/>
              </w:rPr>
              <w:fldChar w:fldCharType="end"/>
            </w:r>
          </w:hyperlink>
        </w:p>
        <w:p w14:paraId="706714C9" w14:textId="068846A6" w:rsidR="007812EC" w:rsidRDefault="002D33FE">
          <w:pPr>
            <w:pStyle w:val="Innehll1"/>
            <w:rPr>
              <w:rFonts w:asciiTheme="minorHAnsi" w:eastAsiaTheme="minorEastAsia" w:hAnsiTheme="minorHAnsi"/>
              <w:sz w:val="22"/>
              <w:lang w:eastAsia="ja-JP"/>
            </w:rPr>
          </w:pPr>
          <w:hyperlink w:anchor="_Toc69367556" w:history="1">
            <w:r w:rsidR="007812EC" w:rsidRPr="00FD70FC">
              <w:rPr>
                <w:rStyle w:val="Hyperlnk"/>
              </w:rPr>
              <w:t>14</w:t>
            </w:r>
            <w:r w:rsidR="007812EC">
              <w:rPr>
                <w:rFonts w:asciiTheme="minorHAnsi" w:eastAsiaTheme="minorEastAsia" w:hAnsiTheme="minorHAnsi"/>
                <w:sz w:val="22"/>
                <w:lang w:eastAsia="ja-JP"/>
              </w:rPr>
              <w:tab/>
            </w:r>
            <w:r w:rsidR="007812EC" w:rsidRPr="00FD70FC">
              <w:rPr>
                <w:rStyle w:val="Hyperlnk"/>
              </w:rPr>
              <w:t>Avgifter</w:t>
            </w:r>
            <w:r w:rsidR="007812EC">
              <w:rPr>
                <w:webHidden/>
              </w:rPr>
              <w:tab/>
            </w:r>
            <w:r w:rsidR="007812EC">
              <w:rPr>
                <w:webHidden/>
              </w:rPr>
              <w:fldChar w:fldCharType="begin"/>
            </w:r>
            <w:r w:rsidR="007812EC">
              <w:rPr>
                <w:webHidden/>
              </w:rPr>
              <w:instrText xml:space="preserve"> PAGEREF _Toc69367556 \h </w:instrText>
            </w:r>
            <w:r w:rsidR="007812EC">
              <w:rPr>
                <w:webHidden/>
              </w:rPr>
            </w:r>
            <w:r w:rsidR="007812EC">
              <w:rPr>
                <w:webHidden/>
              </w:rPr>
              <w:fldChar w:fldCharType="separate"/>
            </w:r>
            <w:r w:rsidR="00DB373A">
              <w:rPr>
                <w:webHidden/>
              </w:rPr>
              <w:t>278</w:t>
            </w:r>
            <w:r w:rsidR="007812EC">
              <w:rPr>
                <w:webHidden/>
              </w:rPr>
              <w:fldChar w:fldCharType="end"/>
            </w:r>
          </w:hyperlink>
        </w:p>
        <w:p w14:paraId="3D956745" w14:textId="017E50C6" w:rsidR="007812EC" w:rsidRDefault="002D33FE">
          <w:pPr>
            <w:pStyle w:val="Innehll1"/>
            <w:rPr>
              <w:rFonts w:asciiTheme="minorHAnsi" w:eastAsiaTheme="minorEastAsia" w:hAnsiTheme="minorHAnsi"/>
              <w:sz w:val="22"/>
              <w:lang w:eastAsia="ja-JP"/>
            </w:rPr>
          </w:pPr>
          <w:hyperlink w:anchor="_Toc69367557" w:history="1">
            <w:r w:rsidR="007812EC" w:rsidRPr="00FD70FC">
              <w:rPr>
                <w:rStyle w:val="Hyperlnk"/>
              </w:rPr>
              <w:t>15</w:t>
            </w:r>
            <w:r w:rsidR="007812EC">
              <w:rPr>
                <w:rFonts w:asciiTheme="minorHAnsi" w:eastAsiaTheme="minorEastAsia" w:hAnsiTheme="minorHAnsi"/>
                <w:sz w:val="22"/>
                <w:lang w:eastAsia="ja-JP"/>
              </w:rPr>
              <w:tab/>
            </w:r>
            <w:r w:rsidR="007812EC" w:rsidRPr="00FD70FC">
              <w:rPr>
                <w:rStyle w:val="Hyperlnk"/>
              </w:rPr>
              <w:t>Sanktioner</w:t>
            </w:r>
            <w:r w:rsidR="007812EC">
              <w:rPr>
                <w:webHidden/>
              </w:rPr>
              <w:tab/>
            </w:r>
            <w:r w:rsidR="007812EC">
              <w:rPr>
                <w:webHidden/>
              </w:rPr>
              <w:fldChar w:fldCharType="begin"/>
            </w:r>
            <w:r w:rsidR="007812EC">
              <w:rPr>
                <w:webHidden/>
              </w:rPr>
              <w:instrText xml:space="preserve"> PAGEREF _Toc69367557 \h </w:instrText>
            </w:r>
            <w:r w:rsidR="007812EC">
              <w:rPr>
                <w:webHidden/>
              </w:rPr>
            </w:r>
            <w:r w:rsidR="007812EC">
              <w:rPr>
                <w:webHidden/>
              </w:rPr>
              <w:fldChar w:fldCharType="separate"/>
            </w:r>
            <w:r w:rsidR="00DB373A">
              <w:rPr>
                <w:webHidden/>
              </w:rPr>
              <w:t>288</w:t>
            </w:r>
            <w:r w:rsidR="007812EC">
              <w:rPr>
                <w:webHidden/>
              </w:rPr>
              <w:fldChar w:fldCharType="end"/>
            </w:r>
          </w:hyperlink>
        </w:p>
        <w:p w14:paraId="27A78C79" w14:textId="5FDDA5B4"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58" w:history="1">
            <w:r w:rsidR="007812EC" w:rsidRPr="00FD70FC">
              <w:rPr>
                <w:rStyle w:val="Hyperlnk"/>
                <w:rFonts w:eastAsiaTheme="majorEastAsia"/>
              </w:rPr>
              <w:t>15.1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Straffrättsliga sanktioner</w:t>
            </w:r>
            <w:r w:rsidR="007812EC">
              <w:rPr>
                <w:webHidden/>
              </w:rPr>
              <w:tab/>
            </w:r>
            <w:r w:rsidR="007812EC">
              <w:rPr>
                <w:webHidden/>
              </w:rPr>
              <w:fldChar w:fldCharType="begin"/>
            </w:r>
            <w:r w:rsidR="007812EC">
              <w:rPr>
                <w:webHidden/>
              </w:rPr>
              <w:instrText xml:space="preserve"> PAGEREF _Toc69367558 \h </w:instrText>
            </w:r>
            <w:r w:rsidR="007812EC">
              <w:rPr>
                <w:webHidden/>
              </w:rPr>
            </w:r>
            <w:r w:rsidR="007812EC">
              <w:rPr>
                <w:webHidden/>
              </w:rPr>
              <w:fldChar w:fldCharType="separate"/>
            </w:r>
            <w:r w:rsidR="00DB373A">
              <w:rPr>
                <w:webHidden/>
              </w:rPr>
              <w:t>288</w:t>
            </w:r>
            <w:r w:rsidR="007812EC">
              <w:rPr>
                <w:webHidden/>
              </w:rPr>
              <w:fldChar w:fldCharType="end"/>
            </w:r>
          </w:hyperlink>
        </w:p>
        <w:p w14:paraId="61C4BF98" w14:textId="685A3334"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59" w:history="1">
            <w:r w:rsidR="007812EC" w:rsidRPr="00FD70FC">
              <w:rPr>
                <w:rStyle w:val="Hyperlnk"/>
                <w:rFonts w:eastAsiaTheme="majorEastAsia"/>
              </w:rPr>
              <w:t>15.1.1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Straffbestämmelse</w:t>
            </w:r>
            <w:r w:rsidR="007812EC">
              <w:rPr>
                <w:webHidden/>
              </w:rPr>
              <w:tab/>
            </w:r>
            <w:r w:rsidR="007812EC">
              <w:rPr>
                <w:webHidden/>
              </w:rPr>
              <w:fldChar w:fldCharType="begin"/>
            </w:r>
            <w:r w:rsidR="007812EC">
              <w:rPr>
                <w:webHidden/>
              </w:rPr>
              <w:instrText xml:space="preserve"> PAGEREF _Toc69367559 \h </w:instrText>
            </w:r>
            <w:r w:rsidR="007812EC">
              <w:rPr>
                <w:webHidden/>
              </w:rPr>
            </w:r>
            <w:r w:rsidR="007812EC">
              <w:rPr>
                <w:webHidden/>
              </w:rPr>
              <w:fldChar w:fldCharType="separate"/>
            </w:r>
            <w:r w:rsidR="00DB373A">
              <w:rPr>
                <w:webHidden/>
              </w:rPr>
              <w:t>288</w:t>
            </w:r>
            <w:r w:rsidR="007812EC">
              <w:rPr>
                <w:webHidden/>
              </w:rPr>
              <w:fldChar w:fldCharType="end"/>
            </w:r>
          </w:hyperlink>
        </w:p>
        <w:p w14:paraId="53F7088D" w14:textId="1687AA74"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0" w:history="1">
            <w:r w:rsidR="007812EC" w:rsidRPr="00FD70FC">
              <w:rPr>
                <w:rStyle w:val="Hyperlnk"/>
                <w:rFonts w:eastAsiaTheme="majorEastAsia"/>
              </w:rPr>
              <w:t>15.1.2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Begränsningar av straffansvaret och förverkande</w:t>
            </w:r>
            <w:r w:rsidR="007812EC">
              <w:rPr>
                <w:webHidden/>
              </w:rPr>
              <w:tab/>
            </w:r>
            <w:r w:rsidR="007812EC">
              <w:rPr>
                <w:webHidden/>
              </w:rPr>
              <w:fldChar w:fldCharType="begin"/>
            </w:r>
            <w:r w:rsidR="007812EC">
              <w:rPr>
                <w:webHidden/>
              </w:rPr>
              <w:instrText xml:space="preserve"> PAGEREF _Toc69367560 \h </w:instrText>
            </w:r>
            <w:r w:rsidR="007812EC">
              <w:rPr>
                <w:webHidden/>
              </w:rPr>
            </w:r>
            <w:r w:rsidR="007812EC">
              <w:rPr>
                <w:webHidden/>
              </w:rPr>
              <w:fldChar w:fldCharType="separate"/>
            </w:r>
            <w:r w:rsidR="00DB373A">
              <w:rPr>
                <w:webHidden/>
              </w:rPr>
              <w:t>299</w:t>
            </w:r>
            <w:r w:rsidR="007812EC">
              <w:rPr>
                <w:webHidden/>
              </w:rPr>
              <w:fldChar w:fldCharType="end"/>
            </w:r>
          </w:hyperlink>
        </w:p>
        <w:p w14:paraId="470FFD5D" w14:textId="1A95A15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61" w:history="1">
            <w:r w:rsidR="007812EC" w:rsidRPr="00FD70FC">
              <w:rPr>
                <w:rStyle w:val="Hyperlnk"/>
                <w:rFonts w:eastAsiaTheme="majorEastAsia"/>
              </w:rPr>
              <w:t>15.2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Administrativa sanktioner</w:t>
            </w:r>
            <w:r w:rsidR="007812EC">
              <w:rPr>
                <w:webHidden/>
              </w:rPr>
              <w:tab/>
            </w:r>
            <w:r w:rsidR="007812EC">
              <w:rPr>
                <w:webHidden/>
              </w:rPr>
              <w:fldChar w:fldCharType="begin"/>
            </w:r>
            <w:r w:rsidR="007812EC">
              <w:rPr>
                <w:webHidden/>
              </w:rPr>
              <w:instrText xml:space="preserve"> PAGEREF _Toc69367561 \h </w:instrText>
            </w:r>
            <w:r w:rsidR="007812EC">
              <w:rPr>
                <w:webHidden/>
              </w:rPr>
            </w:r>
            <w:r w:rsidR="007812EC">
              <w:rPr>
                <w:webHidden/>
              </w:rPr>
              <w:fldChar w:fldCharType="separate"/>
            </w:r>
            <w:r w:rsidR="00DB373A">
              <w:rPr>
                <w:webHidden/>
              </w:rPr>
              <w:t>301</w:t>
            </w:r>
            <w:r w:rsidR="007812EC">
              <w:rPr>
                <w:webHidden/>
              </w:rPr>
              <w:fldChar w:fldCharType="end"/>
            </w:r>
          </w:hyperlink>
        </w:p>
        <w:p w14:paraId="4B77A117" w14:textId="195D1613"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2" w:history="1">
            <w:r w:rsidR="007812EC" w:rsidRPr="00FD70FC">
              <w:rPr>
                <w:rStyle w:val="Hyperlnk"/>
                <w:rFonts w:eastAsiaTheme="majorEastAsia"/>
              </w:rPr>
              <w:t>15.2.1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Förelägganden vid tillsyn</w:t>
            </w:r>
            <w:r w:rsidR="007812EC">
              <w:rPr>
                <w:webHidden/>
              </w:rPr>
              <w:tab/>
            </w:r>
            <w:r w:rsidR="007812EC">
              <w:rPr>
                <w:webHidden/>
              </w:rPr>
              <w:fldChar w:fldCharType="begin"/>
            </w:r>
            <w:r w:rsidR="007812EC">
              <w:rPr>
                <w:webHidden/>
              </w:rPr>
              <w:instrText xml:space="preserve"> PAGEREF _Toc69367562 \h </w:instrText>
            </w:r>
            <w:r w:rsidR="007812EC">
              <w:rPr>
                <w:webHidden/>
              </w:rPr>
            </w:r>
            <w:r w:rsidR="007812EC">
              <w:rPr>
                <w:webHidden/>
              </w:rPr>
              <w:fldChar w:fldCharType="separate"/>
            </w:r>
            <w:r w:rsidR="00DB373A">
              <w:rPr>
                <w:webHidden/>
              </w:rPr>
              <w:t>301</w:t>
            </w:r>
            <w:r w:rsidR="007812EC">
              <w:rPr>
                <w:webHidden/>
              </w:rPr>
              <w:fldChar w:fldCharType="end"/>
            </w:r>
          </w:hyperlink>
        </w:p>
        <w:p w14:paraId="476BD40F" w14:textId="4F1957AA"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3" w:history="1">
            <w:r w:rsidR="007812EC" w:rsidRPr="00FD70FC">
              <w:rPr>
                <w:rStyle w:val="Hyperlnk"/>
                <w:rFonts w:eastAsiaTheme="majorEastAsia"/>
              </w:rPr>
              <w:t>15.2.2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Sanktionsavgift</w:t>
            </w:r>
            <w:r w:rsidR="007812EC">
              <w:rPr>
                <w:webHidden/>
              </w:rPr>
              <w:tab/>
            </w:r>
            <w:r w:rsidR="007812EC">
              <w:rPr>
                <w:webHidden/>
              </w:rPr>
              <w:fldChar w:fldCharType="begin"/>
            </w:r>
            <w:r w:rsidR="007812EC">
              <w:rPr>
                <w:webHidden/>
              </w:rPr>
              <w:instrText xml:space="preserve"> PAGEREF _Toc69367563 \h </w:instrText>
            </w:r>
            <w:r w:rsidR="007812EC">
              <w:rPr>
                <w:webHidden/>
              </w:rPr>
            </w:r>
            <w:r w:rsidR="007812EC">
              <w:rPr>
                <w:webHidden/>
              </w:rPr>
              <w:fldChar w:fldCharType="separate"/>
            </w:r>
            <w:r w:rsidR="00DB373A">
              <w:rPr>
                <w:webHidden/>
              </w:rPr>
              <w:t>301</w:t>
            </w:r>
            <w:r w:rsidR="007812EC">
              <w:rPr>
                <w:webHidden/>
              </w:rPr>
              <w:fldChar w:fldCharType="end"/>
            </w:r>
          </w:hyperlink>
        </w:p>
        <w:p w14:paraId="0EB32216" w14:textId="61CCF1E4"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4" w:history="1">
            <w:r w:rsidR="007812EC" w:rsidRPr="00FD70FC">
              <w:rPr>
                <w:rStyle w:val="Hyperlnk"/>
                <w:rFonts w:eastAsiaTheme="majorEastAsia"/>
              </w:rPr>
              <w:t>15.2.3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Sanktionsavgiftens storlek</w:t>
            </w:r>
            <w:r w:rsidR="007812EC">
              <w:rPr>
                <w:webHidden/>
              </w:rPr>
              <w:tab/>
            </w:r>
            <w:r w:rsidR="007812EC">
              <w:rPr>
                <w:webHidden/>
              </w:rPr>
              <w:fldChar w:fldCharType="begin"/>
            </w:r>
            <w:r w:rsidR="007812EC">
              <w:rPr>
                <w:webHidden/>
              </w:rPr>
              <w:instrText xml:space="preserve"> PAGEREF _Toc69367564 \h </w:instrText>
            </w:r>
            <w:r w:rsidR="007812EC">
              <w:rPr>
                <w:webHidden/>
              </w:rPr>
            </w:r>
            <w:r w:rsidR="007812EC">
              <w:rPr>
                <w:webHidden/>
              </w:rPr>
              <w:fldChar w:fldCharType="separate"/>
            </w:r>
            <w:r w:rsidR="00DB373A">
              <w:rPr>
                <w:webHidden/>
              </w:rPr>
              <w:t>307</w:t>
            </w:r>
            <w:r w:rsidR="007812EC">
              <w:rPr>
                <w:webHidden/>
              </w:rPr>
              <w:fldChar w:fldCharType="end"/>
            </w:r>
          </w:hyperlink>
        </w:p>
        <w:p w14:paraId="092F6948" w14:textId="5DC891DC"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5" w:history="1">
            <w:r w:rsidR="007812EC" w:rsidRPr="00FD70FC">
              <w:rPr>
                <w:rStyle w:val="Hyperlnk"/>
                <w:rFonts w:eastAsiaTheme="majorEastAsia"/>
              </w:rPr>
              <w:t>15.2.4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Nedsättning av sanktionsavgift helt eller delvis</w:t>
            </w:r>
            <w:r w:rsidR="007812EC">
              <w:rPr>
                <w:webHidden/>
              </w:rPr>
              <w:tab/>
            </w:r>
            <w:r w:rsidR="007812EC">
              <w:rPr>
                <w:webHidden/>
              </w:rPr>
              <w:fldChar w:fldCharType="begin"/>
            </w:r>
            <w:r w:rsidR="007812EC">
              <w:rPr>
                <w:webHidden/>
              </w:rPr>
              <w:instrText xml:space="preserve"> PAGEREF _Toc69367565 \h </w:instrText>
            </w:r>
            <w:r w:rsidR="007812EC">
              <w:rPr>
                <w:webHidden/>
              </w:rPr>
            </w:r>
            <w:r w:rsidR="007812EC">
              <w:rPr>
                <w:webHidden/>
              </w:rPr>
              <w:fldChar w:fldCharType="separate"/>
            </w:r>
            <w:r w:rsidR="00DB373A">
              <w:rPr>
                <w:webHidden/>
              </w:rPr>
              <w:t>309</w:t>
            </w:r>
            <w:r w:rsidR="007812EC">
              <w:rPr>
                <w:webHidden/>
              </w:rPr>
              <w:fldChar w:fldCharType="end"/>
            </w:r>
          </w:hyperlink>
        </w:p>
        <w:p w14:paraId="7AE6A6F9" w14:textId="2DC60038"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6" w:history="1">
            <w:r w:rsidR="007812EC" w:rsidRPr="00FD70FC">
              <w:rPr>
                <w:rStyle w:val="Hyperlnk"/>
                <w:rFonts w:eastAsiaTheme="majorEastAsia"/>
              </w:rPr>
              <w:t>15.2.5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Beslutsfattande myndighet</w:t>
            </w:r>
            <w:r w:rsidR="007812EC">
              <w:rPr>
                <w:webHidden/>
              </w:rPr>
              <w:tab/>
            </w:r>
            <w:r w:rsidR="007812EC">
              <w:rPr>
                <w:webHidden/>
              </w:rPr>
              <w:fldChar w:fldCharType="begin"/>
            </w:r>
            <w:r w:rsidR="007812EC">
              <w:rPr>
                <w:webHidden/>
              </w:rPr>
              <w:instrText xml:space="preserve"> PAGEREF _Toc69367566 \h </w:instrText>
            </w:r>
            <w:r w:rsidR="007812EC">
              <w:rPr>
                <w:webHidden/>
              </w:rPr>
            </w:r>
            <w:r w:rsidR="007812EC">
              <w:rPr>
                <w:webHidden/>
              </w:rPr>
              <w:fldChar w:fldCharType="separate"/>
            </w:r>
            <w:r w:rsidR="00DB373A">
              <w:rPr>
                <w:webHidden/>
              </w:rPr>
              <w:t>311</w:t>
            </w:r>
            <w:r w:rsidR="007812EC">
              <w:rPr>
                <w:webHidden/>
              </w:rPr>
              <w:fldChar w:fldCharType="end"/>
            </w:r>
          </w:hyperlink>
        </w:p>
        <w:p w14:paraId="7DA0AB05" w14:textId="345086F5"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7" w:history="1">
            <w:r w:rsidR="007812EC" w:rsidRPr="00FD70FC">
              <w:rPr>
                <w:rStyle w:val="Hyperlnk"/>
                <w:rFonts w:eastAsiaTheme="majorEastAsia"/>
              </w:rPr>
              <w:t>15.2.6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Begränsning av sanktionsavgift</w:t>
            </w:r>
            <w:r w:rsidR="007812EC">
              <w:rPr>
                <w:webHidden/>
              </w:rPr>
              <w:tab/>
            </w:r>
            <w:r w:rsidR="007812EC">
              <w:rPr>
                <w:webHidden/>
              </w:rPr>
              <w:fldChar w:fldCharType="begin"/>
            </w:r>
            <w:r w:rsidR="007812EC">
              <w:rPr>
                <w:webHidden/>
              </w:rPr>
              <w:instrText xml:space="preserve"> PAGEREF _Toc69367567 \h </w:instrText>
            </w:r>
            <w:r w:rsidR="007812EC">
              <w:rPr>
                <w:webHidden/>
              </w:rPr>
            </w:r>
            <w:r w:rsidR="007812EC">
              <w:rPr>
                <w:webHidden/>
              </w:rPr>
              <w:fldChar w:fldCharType="separate"/>
            </w:r>
            <w:r w:rsidR="00DB373A">
              <w:rPr>
                <w:webHidden/>
              </w:rPr>
              <w:t>312</w:t>
            </w:r>
            <w:r w:rsidR="007812EC">
              <w:rPr>
                <w:webHidden/>
              </w:rPr>
              <w:fldChar w:fldCharType="end"/>
            </w:r>
          </w:hyperlink>
        </w:p>
        <w:p w14:paraId="17CDD5BB" w14:textId="581771BE"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8" w:history="1">
            <w:r w:rsidR="007812EC" w:rsidRPr="00FD70FC">
              <w:rPr>
                <w:rStyle w:val="Hyperlnk"/>
                <w:rFonts w:eastAsiaTheme="majorEastAsia"/>
              </w:rPr>
              <w:t>15.2.7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Förfarandet vid beslut om sanktionsavgift</w:t>
            </w:r>
            <w:r w:rsidR="007812EC">
              <w:rPr>
                <w:webHidden/>
              </w:rPr>
              <w:tab/>
            </w:r>
            <w:r w:rsidR="007812EC">
              <w:rPr>
                <w:webHidden/>
              </w:rPr>
              <w:fldChar w:fldCharType="begin"/>
            </w:r>
            <w:r w:rsidR="007812EC">
              <w:rPr>
                <w:webHidden/>
              </w:rPr>
              <w:instrText xml:space="preserve"> PAGEREF _Toc69367568 \h </w:instrText>
            </w:r>
            <w:r w:rsidR="007812EC">
              <w:rPr>
                <w:webHidden/>
              </w:rPr>
            </w:r>
            <w:r w:rsidR="007812EC">
              <w:rPr>
                <w:webHidden/>
              </w:rPr>
              <w:fldChar w:fldCharType="separate"/>
            </w:r>
            <w:r w:rsidR="00DB373A">
              <w:rPr>
                <w:webHidden/>
              </w:rPr>
              <w:t>315</w:t>
            </w:r>
            <w:r w:rsidR="007812EC">
              <w:rPr>
                <w:webHidden/>
              </w:rPr>
              <w:fldChar w:fldCharType="end"/>
            </w:r>
          </w:hyperlink>
        </w:p>
        <w:p w14:paraId="4E8D2499" w14:textId="651FDCB6"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69" w:history="1">
            <w:r w:rsidR="007812EC" w:rsidRPr="00FD70FC">
              <w:rPr>
                <w:rStyle w:val="Hyperlnk"/>
                <w:rFonts w:eastAsiaTheme="majorEastAsia"/>
              </w:rPr>
              <w:t>15.2.8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Betalning och verkställighet</w:t>
            </w:r>
            <w:r w:rsidR="007812EC">
              <w:rPr>
                <w:webHidden/>
              </w:rPr>
              <w:tab/>
            </w:r>
            <w:r w:rsidR="007812EC">
              <w:rPr>
                <w:webHidden/>
              </w:rPr>
              <w:fldChar w:fldCharType="begin"/>
            </w:r>
            <w:r w:rsidR="007812EC">
              <w:rPr>
                <w:webHidden/>
              </w:rPr>
              <w:instrText xml:space="preserve"> PAGEREF _Toc69367569 \h </w:instrText>
            </w:r>
            <w:r w:rsidR="007812EC">
              <w:rPr>
                <w:webHidden/>
              </w:rPr>
            </w:r>
            <w:r w:rsidR="007812EC">
              <w:rPr>
                <w:webHidden/>
              </w:rPr>
              <w:fldChar w:fldCharType="separate"/>
            </w:r>
            <w:r w:rsidR="00DB373A">
              <w:rPr>
                <w:webHidden/>
              </w:rPr>
              <w:t>316</w:t>
            </w:r>
            <w:r w:rsidR="007812EC">
              <w:rPr>
                <w:webHidden/>
              </w:rPr>
              <w:fldChar w:fldCharType="end"/>
            </w:r>
          </w:hyperlink>
        </w:p>
        <w:p w14:paraId="17C1EE3B" w14:textId="7FBFA5CA" w:rsidR="007812EC" w:rsidRDefault="002D33FE">
          <w:pPr>
            <w:pStyle w:val="Innehll1"/>
            <w:rPr>
              <w:rFonts w:asciiTheme="minorHAnsi" w:eastAsiaTheme="minorEastAsia" w:hAnsiTheme="minorHAnsi"/>
              <w:sz w:val="22"/>
              <w:lang w:eastAsia="ja-JP"/>
            </w:rPr>
          </w:pPr>
          <w:hyperlink w:anchor="_Toc69367570" w:history="1">
            <w:r w:rsidR="007812EC" w:rsidRPr="00FD70FC">
              <w:rPr>
                <w:rStyle w:val="Hyperlnk"/>
              </w:rPr>
              <w:t>16</w:t>
            </w:r>
            <w:r w:rsidR="007812EC">
              <w:rPr>
                <w:rFonts w:asciiTheme="minorHAnsi" w:eastAsiaTheme="minorEastAsia" w:hAnsiTheme="minorHAnsi"/>
                <w:sz w:val="22"/>
                <w:lang w:eastAsia="ja-JP"/>
              </w:rPr>
              <w:tab/>
            </w:r>
            <w:r w:rsidR="007812EC" w:rsidRPr="00FD70FC">
              <w:rPr>
                <w:rStyle w:val="Hyperlnk"/>
              </w:rPr>
              <w:t>Ytterligare bemyndiganden</w:t>
            </w:r>
            <w:r w:rsidR="007812EC">
              <w:rPr>
                <w:webHidden/>
              </w:rPr>
              <w:tab/>
            </w:r>
            <w:r w:rsidR="007812EC">
              <w:rPr>
                <w:webHidden/>
              </w:rPr>
              <w:fldChar w:fldCharType="begin"/>
            </w:r>
            <w:r w:rsidR="007812EC">
              <w:rPr>
                <w:webHidden/>
              </w:rPr>
              <w:instrText xml:space="preserve"> PAGEREF _Toc69367570 \h </w:instrText>
            </w:r>
            <w:r w:rsidR="007812EC">
              <w:rPr>
                <w:webHidden/>
              </w:rPr>
            </w:r>
            <w:r w:rsidR="007812EC">
              <w:rPr>
                <w:webHidden/>
              </w:rPr>
              <w:fldChar w:fldCharType="separate"/>
            </w:r>
            <w:r w:rsidR="00DB373A">
              <w:rPr>
                <w:webHidden/>
              </w:rPr>
              <w:t>318</w:t>
            </w:r>
            <w:r w:rsidR="007812EC">
              <w:rPr>
                <w:webHidden/>
              </w:rPr>
              <w:fldChar w:fldCharType="end"/>
            </w:r>
          </w:hyperlink>
        </w:p>
        <w:p w14:paraId="05DD0F73" w14:textId="4A7CF496" w:rsidR="007812EC" w:rsidRDefault="002D33FE">
          <w:pPr>
            <w:pStyle w:val="Innehll1"/>
            <w:rPr>
              <w:rFonts w:asciiTheme="minorHAnsi" w:eastAsiaTheme="minorEastAsia" w:hAnsiTheme="minorHAnsi"/>
              <w:sz w:val="22"/>
              <w:lang w:eastAsia="ja-JP"/>
            </w:rPr>
          </w:pPr>
          <w:hyperlink w:anchor="_Toc69367571" w:history="1">
            <w:r w:rsidR="007812EC" w:rsidRPr="00FD70FC">
              <w:rPr>
                <w:rStyle w:val="Hyperlnk"/>
              </w:rPr>
              <w:t>17</w:t>
            </w:r>
            <w:r w:rsidR="007812EC">
              <w:rPr>
                <w:rFonts w:asciiTheme="minorHAnsi" w:eastAsiaTheme="minorEastAsia" w:hAnsiTheme="minorHAnsi"/>
                <w:sz w:val="22"/>
                <w:lang w:eastAsia="ja-JP"/>
              </w:rPr>
              <w:tab/>
            </w:r>
            <w:r w:rsidR="007812EC" w:rsidRPr="00FD70FC">
              <w:rPr>
                <w:rStyle w:val="Hyperlnk"/>
              </w:rPr>
              <w:t>Överklagande</w:t>
            </w:r>
            <w:r w:rsidR="007812EC">
              <w:rPr>
                <w:webHidden/>
              </w:rPr>
              <w:tab/>
            </w:r>
            <w:r w:rsidR="007812EC">
              <w:rPr>
                <w:webHidden/>
              </w:rPr>
              <w:fldChar w:fldCharType="begin"/>
            </w:r>
            <w:r w:rsidR="007812EC">
              <w:rPr>
                <w:webHidden/>
              </w:rPr>
              <w:instrText xml:space="preserve"> PAGEREF _Toc69367571 \h </w:instrText>
            </w:r>
            <w:r w:rsidR="007812EC">
              <w:rPr>
                <w:webHidden/>
              </w:rPr>
            </w:r>
            <w:r w:rsidR="007812EC">
              <w:rPr>
                <w:webHidden/>
              </w:rPr>
              <w:fldChar w:fldCharType="separate"/>
            </w:r>
            <w:r w:rsidR="00DB373A">
              <w:rPr>
                <w:webHidden/>
              </w:rPr>
              <w:t>319</w:t>
            </w:r>
            <w:r w:rsidR="007812EC">
              <w:rPr>
                <w:webHidden/>
              </w:rPr>
              <w:fldChar w:fldCharType="end"/>
            </w:r>
          </w:hyperlink>
        </w:p>
        <w:p w14:paraId="0CA6633B" w14:textId="7C4DB611" w:rsidR="007812EC" w:rsidRDefault="002D33FE">
          <w:pPr>
            <w:pStyle w:val="Innehll1"/>
            <w:rPr>
              <w:rFonts w:asciiTheme="minorHAnsi" w:eastAsiaTheme="minorEastAsia" w:hAnsiTheme="minorHAnsi"/>
              <w:sz w:val="22"/>
              <w:lang w:eastAsia="ja-JP"/>
            </w:rPr>
          </w:pPr>
          <w:hyperlink w:anchor="_Toc69367572" w:history="1">
            <w:r w:rsidR="007812EC" w:rsidRPr="00FD70FC">
              <w:rPr>
                <w:rStyle w:val="Hyperlnk"/>
              </w:rPr>
              <w:t>18</w:t>
            </w:r>
            <w:r w:rsidR="007812EC">
              <w:rPr>
                <w:rFonts w:asciiTheme="minorHAnsi" w:eastAsiaTheme="minorEastAsia" w:hAnsiTheme="minorHAnsi"/>
                <w:sz w:val="22"/>
                <w:lang w:eastAsia="ja-JP"/>
              </w:rPr>
              <w:tab/>
            </w:r>
            <w:r w:rsidR="007812EC" w:rsidRPr="00FD70FC">
              <w:rPr>
                <w:rStyle w:val="Hyperlnk"/>
              </w:rPr>
              <w:t>Ikraftträdande- och övergångsbestämmelser</w:t>
            </w:r>
            <w:r w:rsidR="007812EC">
              <w:rPr>
                <w:webHidden/>
              </w:rPr>
              <w:tab/>
            </w:r>
            <w:r w:rsidR="007812EC">
              <w:rPr>
                <w:webHidden/>
              </w:rPr>
              <w:fldChar w:fldCharType="begin"/>
            </w:r>
            <w:r w:rsidR="007812EC">
              <w:rPr>
                <w:webHidden/>
              </w:rPr>
              <w:instrText xml:space="preserve"> PAGEREF _Toc69367572 \h </w:instrText>
            </w:r>
            <w:r w:rsidR="007812EC">
              <w:rPr>
                <w:webHidden/>
              </w:rPr>
            </w:r>
            <w:r w:rsidR="007812EC">
              <w:rPr>
                <w:webHidden/>
              </w:rPr>
              <w:fldChar w:fldCharType="separate"/>
            </w:r>
            <w:r w:rsidR="00DB373A">
              <w:rPr>
                <w:webHidden/>
              </w:rPr>
              <w:t>320</w:t>
            </w:r>
            <w:r w:rsidR="007812EC">
              <w:rPr>
                <w:webHidden/>
              </w:rPr>
              <w:fldChar w:fldCharType="end"/>
            </w:r>
          </w:hyperlink>
        </w:p>
        <w:p w14:paraId="6639879A" w14:textId="0038E502"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73" w:history="1">
            <w:r w:rsidR="007812EC" w:rsidRPr="00FD70FC">
              <w:rPr>
                <w:rStyle w:val="Hyperlnk"/>
                <w:rFonts w:eastAsiaTheme="majorEastAsia"/>
              </w:rPr>
              <w:t>18.1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Inledning</w:t>
            </w:r>
            <w:r w:rsidR="007812EC">
              <w:rPr>
                <w:webHidden/>
              </w:rPr>
              <w:tab/>
            </w:r>
            <w:r w:rsidR="007812EC">
              <w:rPr>
                <w:webHidden/>
              </w:rPr>
              <w:fldChar w:fldCharType="begin"/>
            </w:r>
            <w:r w:rsidR="007812EC">
              <w:rPr>
                <w:webHidden/>
              </w:rPr>
              <w:instrText xml:space="preserve"> PAGEREF _Toc69367573 \h </w:instrText>
            </w:r>
            <w:r w:rsidR="007812EC">
              <w:rPr>
                <w:webHidden/>
              </w:rPr>
            </w:r>
            <w:r w:rsidR="007812EC">
              <w:rPr>
                <w:webHidden/>
              </w:rPr>
              <w:fldChar w:fldCharType="separate"/>
            </w:r>
            <w:r w:rsidR="00DB373A">
              <w:rPr>
                <w:webHidden/>
              </w:rPr>
              <w:t>320</w:t>
            </w:r>
            <w:r w:rsidR="007812EC">
              <w:rPr>
                <w:webHidden/>
              </w:rPr>
              <w:fldChar w:fldCharType="end"/>
            </w:r>
          </w:hyperlink>
        </w:p>
        <w:p w14:paraId="48140F7D" w14:textId="649054D0"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74" w:history="1">
            <w:r w:rsidR="007812EC" w:rsidRPr="00FD70FC">
              <w:rPr>
                <w:rStyle w:val="Hyperlnk"/>
                <w:rFonts w:eastAsiaTheme="majorEastAsia"/>
              </w:rPr>
              <w:t>18.2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Ikraftträdande- och upphävandebestämmelser</w:t>
            </w:r>
            <w:r w:rsidR="007812EC">
              <w:rPr>
                <w:webHidden/>
              </w:rPr>
              <w:tab/>
            </w:r>
            <w:r w:rsidR="007812EC">
              <w:rPr>
                <w:webHidden/>
              </w:rPr>
              <w:fldChar w:fldCharType="begin"/>
            </w:r>
            <w:r w:rsidR="007812EC">
              <w:rPr>
                <w:webHidden/>
              </w:rPr>
              <w:instrText xml:space="preserve"> PAGEREF _Toc69367574 \h </w:instrText>
            </w:r>
            <w:r w:rsidR="007812EC">
              <w:rPr>
                <w:webHidden/>
              </w:rPr>
            </w:r>
            <w:r w:rsidR="007812EC">
              <w:rPr>
                <w:webHidden/>
              </w:rPr>
              <w:fldChar w:fldCharType="separate"/>
            </w:r>
            <w:r w:rsidR="00DB373A">
              <w:rPr>
                <w:webHidden/>
              </w:rPr>
              <w:t>321</w:t>
            </w:r>
            <w:r w:rsidR="007812EC">
              <w:rPr>
                <w:webHidden/>
              </w:rPr>
              <w:fldChar w:fldCharType="end"/>
            </w:r>
          </w:hyperlink>
        </w:p>
        <w:p w14:paraId="44A30181" w14:textId="36417725"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75" w:history="1">
            <w:r w:rsidR="007812EC" w:rsidRPr="00FD70FC">
              <w:rPr>
                <w:rStyle w:val="Hyperlnk"/>
                <w:rFonts w:eastAsiaTheme="majorEastAsia"/>
              </w:rPr>
              <w:t>18.3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 om utsläppta produkter</w:t>
            </w:r>
            <w:r w:rsidR="007812EC">
              <w:rPr>
                <w:webHidden/>
              </w:rPr>
              <w:tab/>
            </w:r>
            <w:r w:rsidR="007812EC">
              <w:rPr>
                <w:webHidden/>
              </w:rPr>
              <w:fldChar w:fldCharType="begin"/>
            </w:r>
            <w:r w:rsidR="007812EC">
              <w:rPr>
                <w:webHidden/>
              </w:rPr>
              <w:instrText xml:space="preserve"> PAGEREF _Toc69367575 \h </w:instrText>
            </w:r>
            <w:r w:rsidR="007812EC">
              <w:rPr>
                <w:webHidden/>
              </w:rPr>
            </w:r>
            <w:r w:rsidR="007812EC">
              <w:rPr>
                <w:webHidden/>
              </w:rPr>
              <w:fldChar w:fldCharType="separate"/>
            </w:r>
            <w:r w:rsidR="00DB373A">
              <w:rPr>
                <w:webHidden/>
              </w:rPr>
              <w:t>325</w:t>
            </w:r>
            <w:r w:rsidR="007812EC">
              <w:rPr>
                <w:webHidden/>
              </w:rPr>
              <w:fldChar w:fldCharType="end"/>
            </w:r>
          </w:hyperlink>
        </w:p>
        <w:p w14:paraId="3C7D9C90" w14:textId="62FD1C37"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76" w:history="1">
            <w:r w:rsidR="007812EC" w:rsidRPr="00FD70FC">
              <w:rPr>
                <w:rStyle w:val="Hyperlnk"/>
                <w:rFonts w:eastAsiaTheme="majorEastAsia"/>
              </w:rPr>
              <w:t>18.4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Övergångsbestämmelser om rapportering av händelser</w:t>
            </w:r>
            <w:r w:rsidR="007812EC">
              <w:rPr>
                <w:webHidden/>
              </w:rPr>
              <w:tab/>
            </w:r>
            <w:r w:rsidR="007812EC">
              <w:rPr>
                <w:webHidden/>
              </w:rPr>
              <w:fldChar w:fldCharType="begin"/>
            </w:r>
            <w:r w:rsidR="007812EC">
              <w:rPr>
                <w:webHidden/>
              </w:rPr>
              <w:instrText xml:space="preserve"> PAGEREF _Toc69367576 \h </w:instrText>
            </w:r>
            <w:r w:rsidR="007812EC">
              <w:rPr>
                <w:webHidden/>
              </w:rPr>
            </w:r>
            <w:r w:rsidR="007812EC">
              <w:rPr>
                <w:webHidden/>
              </w:rPr>
              <w:fldChar w:fldCharType="separate"/>
            </w:r>
            <w:r w:rsidR="00DB373A">
              <w:rPr>
                <w:webHidden/>
              </w:rPr>
              <w:t>327</w:t>
            </w:r>
            <w:r w:rsidR="007812EC">
              <w:rPr>
                <w:webHidden/>
              </w:rPr>
              <w:fldChar w:fldCharType="end"/>
            </w:r>
          </w:hyperlink>
        </w:p>
        <w:p w14:paraId="39EC0CF7" w14:textId="0F6FAC67"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77" w:history="1">
            <w:r w:rsidR="007812EC" w:rsidRPr="00FD70FC">
              <w:rPr>
                <w:rStyle w:val="Hyperlnk"/>
                <w:rFonts w:eastAsiaTheme="majorEastAsia"/>
              </w:rPr>
              <w:t>18.5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Övergångsbestämmelser för intyg utfärdade av anmälda organ</w:t>
            </w:r>
            <w:r w:rsidR="007812EC">
              <w:rPr>
                <w:webHidden/>
              </w:rPr>
              <w:tab/>
            </w:r>
            <w:r w:rsidR="007812EC">
              <w:rPr>
                <w:webHidden/>
              </w:rPr>
              <w:fldChar w:fldCharType="begin"/>
            </w:r>
            <w:r w:rsidR="007812EC">
              <w:rPr>
                <w:webHidden/>
              </w:rPr>
              <w:instrText xml:space="preserve"> PAGEREF _Toc69367577 \h </w:instrText>
            </w:r>
            <w:r w:rsidR="007812EC">
              <w:rPr>
                <w:webHidden/>
              </w:rPr>
            </w:r>
            <w:r w:rsidR="007812EC">
              <w:rPr>
                <w:webHidden/>
              </w:rPr>
              <w:fldChar w:fldCharType="separate"/>
            </w:r>
            <w:r w:rsidR="00DB373A">
              <w:rPr>
                <w:webHidden/>
              </w:rPr>
              <w:t>328</w:t>
            </w:r>
            <w:r w:rsidR="007812EC">
              <w:rPr>
                <w:webHidden/>
              </w:rPr>
              <w:fldChar w:fldCharType="end"/>
            </w:r>
          </w:hyperlink>
        </w:p>
        <w:p w14:paraId="2FBA329A" w14:textId="05966EF2"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78" w:history="1">
            <w:r w:rsidR="007812EC" w:rsidRPr="00FD70FC">
              <w:rPr>
                <w:rStyle w:val="Hyperlnk"/>
                <w:rFonts w:eastAsiaTheme="majorEastAsia"/>
              </w:rPr>
              <w:t>18.6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Övergångsbestämmelser för produkt med intyg utfärdat enligt äldre bestämmelser</w:t>
            </w:r>
            <w:r w:rsidR="007812EC">
              <w:rPr>
                <w:webHidden/>
              </w:rPr>
              <w:tab/>
            </w:r>
            <w:r w:rsidR="007812EC">
              <w:rPr>
                <w:webHidden/>
              </w:rPr>
              <w:fldChar w:fldCharType="begin"/>
            </w:r>
            <w:r w:rsidR="007812EC">
              <w:rPr>
                <w:webHidden/>
              </w:rPr>
              <w:instrText xml:space="preserve"> PAGEREF _Toc69367578 \h </w:instrText>
            </w:r>
            <w:r w:rsidR="007812EC">
              <w:rPr>
                <w:webHidden/>
              </w:rPr>
            </w:r>
            <w:r w:rsidR="007812EC">
              <w:rPr>
                <w:webHidden/>
              </w:rPr>
              <w:fldChar w:fldCharType="separate"/>
            </w:r>
            <w:r w:rsidR="00DB373A">
              <w:rPr>
                <w:webHidden/>
              </w:rPr>
              <w:t>330</w:t>
            </w:r>
            <w:r w:rsidR="007812EC">
              <w:rPr>
                <w:webHidden/>
              </w:rPr>
              <w:fldChar w:fldCharType="end"/>
            </w:r>
          </w:hyperlink>
        </w:p>
        <w:p w14:paraId="153413BE" w14:textId="4518848B"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79" w:history="1">
            <w:r w:rsidR="007812EC" w:rsidRPr="00FD70FC">
              <w:rPr>
                <w:rStyle w:val="Hyperlnk"/>
                <w:rFonts w:eastAsiaTheme="majorEastAsia"/>
              </w:rPr>
              <w:t>18.6.1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MDR-förordningen</w:t>
            </w:r>
            <w:r w:rsidR="007812EC">
              <w:rPr>
                <w:webHidden/>
              </w:rPr>
              <w:tab/>
            </w:r>
            <w:r w:rsidR="007812EC">
              <w:rPr>
                <w:webHidden/>
              </w:rPr>
              <w:fldChar w:fldCharType="begin"/>
            </w:r>
            <w:r w:rsidR="007812EC">
              <w:rPr>
                <w:webHidden/>
              </w:rPr>
              <w:instrText xml:space="preserve"> PAGEREF _Toc69367579 \h </w:instrText>
            </w:r>
            <w:r w:rsidR="007812EC">
              <w:rPr>
                <w:webHidden/>
              </w:rPr>
            </w:r>
            <w:r w:rsidR="007812EC">
              <w:rPr>
                <w:webHidden/>
              </w:rPr>
              <w:fldChar w:fldCharType="separate"/>
            </w:r>
            <w:r w:rsidR="00DB373A">
              <w:rPr>
                <w:webHidden/>
              </w:rPr>
              <w:t>330</w:t>
            </w:r>
            <w:r w:rsidR="007812EC">
              <w:rPr>
                <w:webHidden/>
              </w:rPr>
              <w:fldChar w:fldCharType="end"/>
            </w:r>
          </w:hyperlink>
        </w:p>
        <w:p w14:paraId="09E612AE" w14:textId="4B92D247"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80" w:history="1">
            <w:r w:rsidR="007812EC" w:rsidRPr="00FD70FC">
              <w:rPr>
                <w:rStyle w:val="Hyperlnk"/>
                <w:rFonts w:eastAsiaTheme="majorEastAsia"/>
              </w:rPr>
              <w:t>18.6.2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IVDR-förordningen</w:t>
            </w:r>
            <w:r w:rsidR="007812EC">
              <w:rPr>
                <w:webHidden/>
              </w:rPr>
              <w:tab/>
            </w:r>
            <w:r w:rsidR="007812EC">
              <w:rPr>
                <w:webHidden/>
              </w:rPr>
              <w:fldChar w:fldCharType="begin"/>
            </w:r>
            <w:r w:rsidR="007812EC">
              <w:rPr>
                <w:webHidden/>
              </w:rPr>
              <w:instrText xml:space="preserve"> PAGEREF _Toc69367580 \h </w:instrText>
            </w:r>
            <w:r w:rsidR="007812EC">
              <w:rPr>
                <w:webHidden/>
              </w:rPr>
            </w:r>
            <w:r w:rsidR="007812EC">
              <w:rPr>
                <w:webHidden/>
              </w:rPr>
              <w:fldChar w:fldCharType="separate"/>
            </w:r>
            <w:r w:rsidR="00DB373A">
              <w:rPr>
                <w:webHidden/>
              </w:rPr>
              <w:t>332</w:t>
            </w:r>
            <w:r w:rsidR="007812EC">
              <w:rPr>
                <w:webHidden/>
              </w:rPr>
              <w:fldChar w:fldCharType="end"/>
            </w:r>
          </w:hyperlink>
        </w:p>
        <w:p w14:paraId="5A674898" w14:textId="574A7202"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1" w:history="1">
            <w:r w:rsidR="007812EC" w:rsidRPr="00FD70FC">
              <w:rPr>
                <w:rStyle w:val="Hyperlnk"/>
                <w:rFonts w:eastAsiaTheme="majorEastAsia"/>
              </w:rPr>
              <w:t>18.7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Fortsatt tillhandahållande av medicintekniska produkter</w:t>
            </w:r>
            <w:r w:rsidR="007812EC">
              <w:rPr>
                <w:webHidden/>
              </w:rPr>
              <w:tab/>
            </w:r>
            <w:r w:rsidR="007812EC">
              <w:rPr>
                <w:webHidden/>
              </w:rPr>
              <w:fldChar w:fldCharType="begin"/>
            </w:r>
            <w:r w:rsidR="007812EC">
              <w:rPr>
                <w:webHidden/>
              </w:rPr>
              <w:instrText xml:space="preserve"> PAGEREF _Toc69367581 \h </w:instrText>
            </w:r>
            <w:r w:rsidR="007812EC">
              <w:rPr>
                <w:webHidden/>
              </w:rPr>
            </w:r>
            <w:r w:rsidR="007812EC">
              <w:rPr>
                <w:webHidden/>
              </w:rPr>
              <w:fldChar w:fldCharType="separate"/>
            </w:r>
            <w:r w:rsidR="00DB373A">
              <w:rPr>
                <w:webHidden/>
              </w:rPr>
              <w:t>334</w:t>
            </w:r>
            <w:r w:rsidR="007812EC">
              <w:rPr>
                <w:webHidden/>
              </w:rPr>
              <w:fldChar w:fldCharType="end"/>
            </w:r>
          </w:hyperlink>
        </w:p>
        <w:p w14:paraId="4758CF94" w14:textId="70479B0D"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2" w:history="1">
            <w:r w:rsidR="007812EC" w:rsidRPr="00FD70FC">
              <w:rPr>
                <w:rStyle w:val="Hyperlnk"/>
                <w:rFonts w:eastAsiaTheme="majorEastAsia"/>
              </w:rPr>
              <w:t>18.8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 om registreringskrav</w:t>
            </w:r>
            <w:r w:rsidR="007812EC">
              <w:rPr>
                <w:webHidden/>
              </w:rPr>
              <w:tab/>
            </w:r>
            <w:r w:rsidR="007812EC">
              <w:rPr>
                <w:webHidden/>
              </w:rPr>
              <w:fldChar w:fldCharType="begin"/>
            </w:r>
            <w:r w:rsidR="007812EC">
              <w:rPr>
                <w:webHidden/>
              </w:rPr>
              <w:instrText xml:space="preserve"> PAGEREF _Toc69367582 \h </w:instrText>
            </w:r>
            <w:r w:rsidR="007812EC">
              <w:rPr>
                <w:webHidden/>
              </w:rPr>
            </w:r>
            <w:r w:rsidR="007812EC">
              <w:rPr>
                <w:webHidden/>
              </w:rPr>
              <w:fldChar w:fldCharType="separate"/>
            </w:r>
            <w:r w:rsidR="00DB373A">
              <w:rPr>
                <w:webHidden/>
              </w:rPr>
              <w:t>336</w:t>
            </w:r>
            <w:r w:rsidR="007812EC">
              <w:rPr>
                <w:webHidden/>
              </w:rPr>
              <w:fldChar w:fldCharType="end"/>
            </w:r>
          </w:hyperlink>
        </w:p>
        <w:p w14:paraId="35202ADF" w14:textId="51B37889"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3" w:history="1">
            <w:r w:rsidR="007812EC" w:rsidRPr="00FD70FC">
              <w:rPr>
                <w:rStyle w:val="Hyperlnk"/>
                <w:rFonts w:eastAsiaTheme="majorEastAsia"/>
              </w:rPr>
              <w:t>18.9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 om säkerhetsövervakning, kliniska prövningar  och prestandastudier</w:t>
            </w:r>
            <w:r w:rsidR="007812EC">
              <w:rPr>
                <w:webHidden/>
              </w:rPr>
              <w:tab/>
            </w:r>
            <w:r w:rsidR="007812EC">
              <w:rPr>
                <w:webHidden/>
              </w:rPr>
              <w:fldChar w:fldCharType="begin"/>
            </w:r>
            <w:r w:rsidR="007812EC">
              <w:rPr>
                <w:webHidden/>
              </w:rPr>
              <w:instrText xml:space="preserve"> PAGEREF _Toc69367583 \h </w:instrText>
            </w:r>
            <w:r w:rsidR="007812EC">
              <w:rPr>
                <w:webHidden/>
              </w:rPr>
            </w:r>
            <w:r w:rsidR="007812EC">
              <w:rPr>
                <w:webHidden/>
              </w:rPr>
              <w:fldChar w:fldCharType="separate"/>
            </w:r>
            <w:r w:rsidR="00DB373A">
              <w:rPr>
                <w:webHidden/>
              </w:rPr>
              <w:t>338</w:t>
            </w:r>
            <w:r w:rsidR="007812EC">
              <w:rPr>
                <w:webHidden/>
              </w:rPr>
              <w:fldChar w:fldCharType="end"/>
            </w:r>
          </w:hyperlink>
        </w:p>
        <w:p w14:paraId="2E197924" w14:textId="17934E33"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4" w:history="1">
            <w:r w:rsidR="007812EC" w:rsidRPr="00FD70FC">
              <w:rPr>
                <w:rStyle w:val="Hyperlnk"/>
                <w:rFonts w:eastAsiaTheme="majorEastAsia"/>
              </w:rPr>
              <w:t>18.10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Övergångsbestämmelser om dispenser och angränsande produkter</w:t>
            </w:r>
            <w:r w:rsidR="007812EC">
              <w:rPr>
                <w:webHidden/>
              </w:rPr>
              <w:tab/>
            </w:r>
            <w:r w:rsidR="007812EC">
              <w:rPr>
                <w:webHidden/>
              </w:rPr>
              <w:fldChar w:fldCharType="begin"/>
            </w:r>
            <w:r w:rsidR="007812EC">
              <w:rPr>
                <w:webHidden/>
              </w:rPr>
              <w:instrText xml:space="preserve"> PAGEREF _Toc69367584 \h </w:instrText>
            </w:r>
            <w:r w:rsidR="007812EC">
              <w:rPr>
                <w:webHidden/>
              </w:rPr>
            </w:r>
            <w:r w:rsidR="007812EC">
              <w:rPr>
                <w:webHidden/>
              </w:rPr>
              <w:fldChar w:fldCharType="separate"/>
            </w:r>
            <w:r w:rsidR="00DB373A">
              <w:rPr>
                <w:webHidden/>
              </w:rPr>
              <w:t>341</w:t>
            </w:r>
            <w:r w:rsidR="007812EC">
              <w:rPr>
                <w:webHidden/>
              </w:rPr>
              <w:fldChar w:fldCharType="end"/>
            </w:r>
          </w:hyperlink>
        </w:p>
        <w:p w14:paraId="22492289" w14:textId="6FAD40C5"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5" w:history="1">
            <w:r w:rsidR="007812EC" w:rsidRPr="00FD70FC">
              <w:rPr>
                <w:rStyle w:val="Hyperlnk"/>
                <w:rFonts w:eastAsiaTheme="majorEastAsia"/>
              </w:rPr>
              <w:t>18.11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Övergångsbestämmelser om produkter som har tillverkats av derivat av vävnader och celler från människa</w:t>
            </w:r>
            <w:r w:rsidR="007812EC">
              <w:rPr>
                <w:webHidden/>
              </w:rPr>
              <w:tab/>
            </w:r>
            <w:r w:rsidR="007812EC">
              <w:rPr>
                <w:webHidden/>
              </w:rPr>
              <w:fldChar w:fldCharType="begin"/>
            </w:r>
            <w:r w:rsidR="007812EC">
              <w:rPr>
                <w:webHidden/>
              </w:rPr>
              <w:instrText xml:space="preserve"> PAGEREF _Toc69367585 \h </w:instrText>
            </w:r>
            <w:r w:rsidR="007812EC">
              <w:rPr>
                <w:webHidden/>
              </w:rPr>
            </w:r>
            <w:r w:rsidR="007812EC">
              <w:rPr>
                <w:webHidden/>
              </w:rPr>
              <w:fldChar w:fldCharType="separate"/>
            </w:r>
            <w:r w:rsidR="00DB373A">
              <w:rPr>
                <w:webHidden/>
              </w:rPr>
              <w:t>343</w:t>
            </w:r>
            <w:r w:rsidR="007812EC">
              <w:rPr>
                <w:webHidden/>
              </w:rPr>
              <w:fldChar w:fldCharType="end"/>
            </w:r>
          </w:hyperlink>
        </w:p>
        <w:p w14:paraId="6ABEAE0B" w14:textId="1D2110AA"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6" w:history="1">
            <w:r w:rsidR="007812EC" w:rsidRPr="00FD70FC">
              <w:rPr>
                <w:rStyle w:val="Hyperlnk"/>
                <w:rFonts w:eastAsiaTheme="majorEastAsia"/>
              </w:rPr>
              <w:t>18.12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 om att kliniska prövningar får fortsätta att genomföras</w:t>
            </w:r>
            <w:r w:rsidR="007812EC">
              <w:rPr>
                <w:webHidden/>
              </w:rPr>
              <w:tab/>
            </w:r>
            <w:r w:rsidR="007812EC">
              <w:rPr>
                <w:webHidden/>
              </w:rPr>
              <w:fldChar w:fldCharType="begin"/>
            </w:r>
            <w:r w:rsidR="007812EC">
              <w:rPr>
                <w:webHidden/>
              </w:rPr>
              <w:instrText xml:space="preserve"> PAGEREF _Toc69367586 \h </w:instrText>
            </w:r>
            <w:r w:rsidR="007812EC">
              <w:rPr>
                <w:webHidden/>
              </w:rPr>
            </w:r>
            <w:r w:rsidR="007812EC">
              <w:rPr>
                <w:webHidden/>
              </w:rPr>
              <w:fldChar w:fldCharType="separate"/>
            </w:r>
            <w:r w:rsidR="00DB373A">
              <w:rPr>
                <w:webHidden/>
              </w:rPr>
              <w:t>344</w:t>
            </w:r>
            <w:r w:rsidR="007812EC">
              <w:rPr>
                <w:webHidden/>
              </w:rPr>
              <w:fldChar w:fldCharType="end"/>
            </w:r>
          </w:hyperlink>
        </w:p>
        <w:p w14:paraId="3027D8C1" w14:textId="5E58AB13"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7" w:history="1">
            <w:r w:rsidR="007812EC" w:rsidRPr="00FD70FC">
              <w:rPr>
                <w:rStyle w:val="Hyperlnk"/>
                <w:rFonts w:eastAsiaTheme="majorEastAsia"/>
              </w:rPr>
              <w:t>18.13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Övergångsbestämmelse gällande tillsyn, straff, förverkande, tystnadsplikt och avgifter</w:t>
            </w:r>
            <w:r w:rsidR="007812EC">
              <w:rPr>
                <w:webHidden/>
              </w:rPr>
              <w:tab/>
            </w:r>
            <w:r w:rsidR="007812EC">
              <w:rPr>
                <w:webHidden/>
              </w:rPr>
              <w:fldChar w:fldCharType="begin"/>
            </w:r>
            <w:r w:rsidR="007812EC">
              <w:rPr>
                <w:webHidden/>
              </w:rPr>
              <w:instrText xml:space="preserve"> PAGEREF _Toc69367587 \h </w:instrText>
            </w:r>
            <w:r w:rsidR="007812EC">
              <w:rPr>
                <w:webHidden/>
              </w:rPr>
            </w:r>
            <w:r w:rsidR="007812EC">
              <w:rPr>
                <w:webHidden/>
              </w:rPr>
              <w:fldChar w:fldCharType="separate"/>
            </w:r>
            <w:r w:rsidR="00DB373A">
              <w:rPr>
                <w:webHidden/>
              </w:rPr>
              <w:t>345</w:t>
            </w:r>
            <w:r w:rsidR="007812EC">
              <w:rPr>
                <w:webHidden/>
              </w:rPr>
              <w:fldChar w:fldCharType="end"/>
            </w:r>
          </w:hyperlink>
        </w:p>
        <w:p w14:paraId="03B32827" w14:textId="64C704F1" w:rsidR="007812EC" w:rsidRDefault="002D33FE">
          <w:pPr>
            <w:pStyle w:val="Innehll1"/>
            <w:rPr>
              <w:rFonts w:asciiTheme="minorHAnsi" w:eastAsiaTheme="minorEastAsia" w:hAnsiTheme="minorHAnsi"/>
              <w:sz w:val="22"/>
              <w:lang w:eastAsia="ja-JP"/>
            </w:rPr>
          </w:pPr>
          <w:hyperlink w:anchor="_Toc69367588" w:history="1">
            <w:r w:rsidR="007812EC" w:rsidRPr="00FD70FC">
              <w:rPr>
                <w:rStyle w:val="Hyperlnk"/>
              </w:rPr>
              <w:t>19</w:t>
            </w:r>
            <w:r w:rsidR="007812EC">
              <w:rPr>
                <w:rFonts w:asciiTheme="minorHAnsi" w:eastAsiaTheme="minorEastAsia" w:hAnsiTheme="minorHAnsi"/>
                <w:sz w:val="22"/>
                <w:lang w:eastAsia="ja-JP"/>
              </w:rPr>
              <w:tab/>
            </w:r>
            <w:r w:rsidR="007812EC" w:rsidRPr="00FD70FC">
              <w:rPr>
                <w:rStyle w:val="Hyperlnk"/>
              </w:rPr>
              <w:t>Integritetsaspekter och EU-rättsliga aspekter</w:t>
            </w:r>
            <w:r w:rsidR="007812EC">
              <w:rPr>
                <w:webHidden/>
              </w:rPr>
              <w:tab/>
            </w:r>
            <w:r w:rsidR="007812EC">
              <w:rPr>
                <w:webHidden/>
              </w:rPr>
              <w:fldChar w:fldCharType="begin"/>
            </w:r>
            <w:r w:rsidR="007812EC">
              <w:rPr>
                <w:webHidden/>
              </w:rPr>
              <w:instrText xml:space="preserve"> PAGEREF _Toc69367588 \h </w:instrText>
            </w:r>
            <w:r w:rsidR="007812EC">
              <w:rPr>
                <w:webHidden/>
              </w:rPr>
            </w:r>
            <w:r w:rsidR="007812EC">
              <w:rPr>
                <w:webHidden/>
              </w:rPr>
              <w:fldChar w:fldCharType="separate"/>
            </w:r>
            <w:r w:rsidR="00DB373A">
              <w:rPr>
                <w:webHidden/>
              </w:rPr>
              <w:t>347</w:t>
            </w:r>
            <w:r w:rsidR="007812EC">
              <w:rPr>
                <w:webHidden/>
              </w:rPr>
              <w:fldChar w:fldCharType="end"/>
            </w:r>
          </w:hyperlink>
        </w:p>
        <w:p w14:paraId="0B1810F3" w14:textId="4D2431B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89" w:history="1">
            <w:r w:rsidR="007812EC" w:rsidRPr="00FD70FC">
              <w:rPr>
                <w:rStyle w:val="Hyperlnk"/>
                <w:rFonts w:eastAsiaTheme="majorEastAsia"/>
              </w:rPr>
              <w:t>19.1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Personuppgiftsbehandling</w:t>
            </w:r>
            <w:r w:rsidR="007812EC">
              <w:rPr>
                <w:webHidden/>
              </w:rPr>
              <w:tab/>
            </w:r>
            <w:r w:rsidR="007812EC">
              <w:rPr>
                <w:webHidden/>
              </w:rPr>
              <w:fldChar w:fldCharType="begin"/>
            </w:r>
            <w:r w:rsidR="007812EC">
              <w:rPr>
                <w:webHidden/>
              </w:rPr>
              <w:instrText xml:space="preserve"> PAGEREF _Toc69367589 \h </w:instrText>
            </w:r>
            <w:r w:rsidR="007812EC">
              <w:rPr>
                <w:webHidden/>
              </w:rPr>
            </w:r>
            <w:r w:rsidR="007812EC">
              <w:rPr>
                <w:webHidden/>
              </w:rPr>
              <w:fldChar w:fldCharType="separate"/>
            </w:r>
            <w:r w:rsidR="00DB373A">
              <w:rPr>
                <w:webHidden/>
              </w:rPr>
              <w:t>347</w:t>
            </w:r>
            <w:r w:rsidR="007812EC">
              <w:rPr>
                <w:webHidden/>
              </w:rPr>
              <w:fldChar w:fldCharType="end"/>
            </w:r>
          </w:hyperlink>
        </w:p>
        <w:p w14:paraId="354EF745" w14:textId="47D08F5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90" w:history="1">
            <w:r w:rsidR="007812EC" w:rsidRPr="00FD70FC">
              <w:rPr>
                <w:rStyle w:val="Hyperlnk"/>
                <w:rFonts w:eastAsiaTheme="majorEastAsia"/>
              </w:rPr>
              <w:t>19.2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Andra EU-rättsliga aspekter</w:t>
            </w:r>
            <w:r w:rsidR="007812EC">
              <w:rPr>
                <w:webHidden/>
              </w:rPr>
              <w:tab/>
            </w:r>
            <w:r w:rsidR="007812EC">
              <w:rPr>
                <w:webHidden/>
              </w:rPr>
              <w:fldChar w:fldCharType="begin"/>
            </w:r>
            <w:r w:rsidR="007812EC">
              <w:rPr>
                <w:webHidden/>
              </w:rPr>
              <w:instrText xml:space="preserve"> PAGEREF _Toc69367590 \h </w:instrText>
            </w:r>
            <w:r w:rsidR="007812EC">
              <w:rPr>
                <w:webHidden/>
              </w:rPr>
            </w:r>
            <w:r w:rsidR="007812EC">
              <w:rPr>
                <w:webHidden/>
              </w:rPr>
              <w:fldChar w:fldCharType="separate"/>
            </w:r>
            <w:r w:rsidR="00DB373A">
              <w:rPr>
                <w:webHidden/>
              </w:rPr>
              <w:t>356</w:t>
            </w:r>
            <w:r w:rsidR="007812EC">
              <w:rPr>
                <w:webHidden/>
              </w:rPr>
              <w:fldChar w:fldCharType="end"/>
            </w:r>
          </w:hyperlink>
        </w:p>
        <w:p w14:paraId="3170E65D" w14:textId="544F014E" w:rsidR="007812EC" w:rsidRDefault="002D33FE">
          <w:pPr>
            <w:pStyle w:val="Innehll1"/>
            <w:rPr>
              <w:rFonts w:asciiTheme="minorHAnsi" w:eastAsiaTheme="minorEastAsia" w:hAnsiTheme="minorHAnsi"/>
              <w:sz w:val="22"/>
              <w:lang w:eastAsia="ja-JP"/>
            </w:rPr>
          </w:pPr>
          <w:hyperlink w:anchor="_Toc69367591" w:history="1">
            <w:r w:rsidR="007812EC" w:rsidRPr="00FD70FC">
              <w:rPr>
                <w:rStyle w:val="Hyperlnk"/>
              </w:rPr>
              <w:t>20</w:t>
            </w:r>
            <w:r w:rsidR="007812EC">
              <w:rPr>
                <w:rFonts w:asciiTheme="minorHAnsi" w:eastAsiaTheme="minorEastAsia" w:hAnsiTheme="minorHAnsi"/>
                <w:sz w:val="22"/>
                <w:lang w:eastAsia="ja-JP"/>
              </w:rPr>
              <w:tab/>
            </w:r>
            <w:r w:rsidR="007812EC" w:rsidRPr="00FD70FC">
              <w:rPr>
                <w:rStyle w:val="Hyperlnk"/>
              </w:rPr>
              <w:t>Konsekvenser</w:t>
            </w:r>
            <w:r w:rsidR="007812EC">
              <w:rPr>
                <w:webHidden/>
              </w:rPr>
              <w:tab/>
            </w:r>
            <w:r w:rsidR="007812EC">
              <w:rPr>
                <w:webHidden/>
              </w:rPr>
              <w:fldChar w:fldCharType="begin"/>
            </w:r>
            <w:r w:rsidR="007812EC">
              <w:rPr>
                <w:webHidden/>
              </w:rPr>
              <w:instrText xml:space="preserve"> PAGEREF _Toc69367591 \h </w:instrText>
            </w:r>
            <w:r w:rsidR="007812EC">
              <w:rPr>
                <w:webHidden/>
              </w:rPr>
            </w:r>
            <w:r w:rsidR="007812EC">
              <w:rPr>
                <w:webHidden/>
              </w:rPr>
              <w:fldChar w:fldCharType="separate"/>
            </w:r>
            <w:r w:rsidR="00DB373A">
              <w:rPr>
                <w:webHidden/>
              </w:rPr>
              <w:t>359</w:t>
            </w:r>
            <w:r w:rsidR="007812EC">
              <w:rPr>
                <w:webHidden/>
              </w:rPr>
              <w:fldChar w:fldCharType="end"/>
            </w:r>
          </w:hyperlink>
        </w:p>
        <w:p w14:paraId="53423E86" w14:textId="5DD6A8A7"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92" w:history="1">
            <w:r w:rsidR="007812EC" w:rsidRPr="00FD70FC">
              <w:rPr>
                <w:rStyle w:val="Hyperlnk"/>
                <w:rFonts w:eastAsiaTheme="majorEastAsia"/>
              </w:rPr>
              <w:t>20.1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Inledning</w:t>
            </w:r>
            <w:r w:rsidR="007812EC">
              <w:rPr>
                <w:webHidden/>
              </w:rPr>
              <w:tab/>
            </w:r>
            <w:r w:rsidR="007812EC">
              <w:rPr>
                <w:webHidden/>
              </w:rPr>
              <w:fldChar w:fldCharType="begin"/>
            </w:r>
            <w:r w:rsidR="007812EC">
              <w:rPr>
                <w:webHidden/>
              </w:rPr>
              <w:instrText xml:space="preserve"> PAGEREF _Toc69367592 \h </w:instrText>
            </w:r>
            <w:r w:rsidR="007812EC">
              <w:rPr>
                <w:webHidden/>
              </w:rPr>
            </w:r>
            <w:r w:rsidR="007812EC">
              <w:rPr>
                <w:webHidden/>
              </w:rPr>
              <w:fldChar w:fldCharType="separate"/>
            </w:r>
            <w:r w:rsidR="00DB373A">
              <w:rPr>
                <w:webHidden/>
              </w:rPr>
              <w:t>359</w:t>
            </w:r>
            <w:r w:rsidR="007812EC">
              <w:rPr>
                <w:webHidden/>
              </w:rPr>
              <w:fldChar w:fldCharType="end"/>
            </w:r>
          </w:hyperlink>
        </w:p>
        <w:p w14:paraId="2F65721F" w14:textId="1AED644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93" w:history="1">
            <w:r w:rsidR="007812EC" w:rsidRPr="00FD70FC">
              <w:rPr>
                <w:rStyle w:val="Hyperlnk"/>
                <w:rFonts w:eastAsiaTheme="majorEastAsia"/>
              </w:rPr>
              <w:t>20.2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Syftet med förslagen</w:t>
            </w:r>
            <w:r w:rsidR="007812EC">
              <w:rPr>
                <w:webHidden/>
              </w:rPr>
              <w:tab/>
            </w:r>
            <w:r w:rsidR="007812EC">
              <w:rPr>
                <w:webHidden/>
              </w:rPr>
              <w:fldChar w:fldCharType="begin"/>
            </w:r>
            <w:r w:rsidR="007812EC">
              <w:rPr>
                <w:webHidden/>
              </w:rPr>
              <w:instrText xml:space="preserve"> PAGEREF _Toc69367593 \h </w:instrText>
            </w:r>
            <w:r w:rsidR="007812EC">
              <w:rPr>
                <w:webHidden/>
              </w:rPr>
            </w:r>
            <w:r w:rsidR="007812EC">
              <w:rPr>
                <w:webHidden/>
              </w:rPr>
              <w:fldChar w:fldCharType="separate"/>
            </w:r>
            <w:r w:rsidR="00DB373A">
              <w:rPr>
                <w:webHidden/>
              </w:rPr>
              <w:t>359</w:t>
            </w:r>
            <w:r w:rsidR="007812EC">
              <w:rPr>
                <w:webHidden/>
              </w:rPr>
              <w:fldChar w:fldCharType="end"/>
            </w:r>
          </w:hyperlink>
        </w:p>
        <w:p w14:paraId="61D7E820" w14:textId="6A63226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94" w:history="1">
            <w:r w:rsidR="007812EC" w:rsidRPr="00FD70FC">
              <w:rPr>
                <w:rStyle w:val="Hyperlnk"/>
                <w:rFonts w:eastAsiaTheme="majorEastAsia"/>
              </w:rPr>
              <w:t>20.3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Alternativa lösningar</w:t>
            </w:r>
            <w:r w:rsidR="007812EC">
              <w:rPr>
                <w:webHidden/>
              </w:rPr>
              <w:tab/>
            </w:r>
            <w:r w:rsidR="007812EC">
              <w:rPr>
                <w:webHidden/>
              </w:rPr>
              <w:fldChar w:fldCharType="begin"/>
            </w:r>
            <w:r w:rsidR="007812EC">
              <w:rPr>
                <w:webHidden/>
              </w:rPr>
              <w:instrText xml:space="preserve"> PAGEREF _Toc69367594 \h </w:instrText>
            </w:r>
            <w:r w:rsidR="007812EC">
              <w:rPr>
                <w:webHidden/>
              </w:rPr>
            </w:r>
            <w:r w:rsidR="007812EC">
              <w:rPr>
                <w:webHidden/>
              </w:rPr>
              <w:fldChar w:fldCharType="separate"/>
            </w:r>
            <w:r w:rsidR="00DB373A">
              <w:rPr>
                <w:webHidden/>
              </w:rPr>
              <w:t>359</w:t>
            </w:r>
            <w:r w:rsidR="007812EC">
              <w:rPr>
                <w:webHidden/>
              </w:rPr>
              <w:fldChar w:fldCharType="end"/>
            </w:r>
          </w:hyperlink>
        </w:p>
        <w:p w14:paraId="32F0FDCD" w14:textId="1B50F22E"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95" w:history="1">
            <w:r w:rsidR="007812EC" w:rsidRPr="00FD70FC">
              <w:rPr>
                <w:rStyle w:val="Hyperlnk"/>
                <w:rFonts w:eastAsiaTheme="majorEastAsia"/>
              </w:rPr>
              <w:t>20.4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Vilka berörs av regleringen?</w:t>
            </w:r>
            <w:r w:rsidR="007812EC">
              <w:rPr>
                <w:webHidden/>
              </w:rPr>
              <w:tab/>
            </w:r>
            <w:r w:rsidR="007812EC">
              <w:rPr>
                <w:webHidden/>
              </w:rPr>
              <w:fldChar w:fldCharType="begin"/>
            </w:r>
            <w:r w:rsidR="007812EC">
              <w:rPr>
                <w:webHidden/>
              </w:rPr>
              <w:instrText xml:space="preserve"> PAGEREF _Toc69367595 \h </w:instrText>
            </w:r>
            <w:r w:rsidR="007812EC">
              <w:rPr>
                <w:webHidden/>
              </w:rPr>
            </w:r>
            <w:r w:rsidR="007812EC">
              <w:rPr>
                <w:webHidden/>
              </w:rPr>
              <w:fldChar w:fldCharType="separate"/>
            </w:r>
            <w:r w:rsidR="00DB373A">
              <w:rPr>
                <w:webHidden/>
              </w:rPr>
              <w:t>359</w:t>
            </w:r>
            <w:r w:rsidR="007812EC">
              <w:rPr>
                <w:webHidden/>
              </w:rPr>
              <w:fldChar w:fldCharType="end"/>
            </w:r>
          </w:hyperlink>
        </w:p>
        <w:p w14:paraId="624563B5" w14:textId="201F18E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596" w:history="1">
            <w:r w:rsidR="007812EC" w:rsidRPr="00FD70FC">
              <w:rPr>
                <w:rStyle w:val="Hyperlnk"/>
                <w:rFonts w:eastAsiaTheme="majorEastAsia"/>
              </w:rPr>
              <w:t>20.5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Kostnader och andra konsekvenser</w:t>
            </w:r>
            <w:r w:rsidR="007812EC">
              <w:rPr>
                <w:webHidden/>
              </w:rPr>
              <w:tab/>
            </w:r>
            <w:r w:rsidR="007812EC">
              <w:rPr>
                <w:webHidden/>
              </w:rPr>
              <w:fldChar w:fldCharType="begin"/>
            </w:r>
            <w:r w:rsidR="007812EC">
              <w:rPr>
                <w:webHidden/>
              </w:rPr>
              <w:instrText xml:space="preserve"> PAGEREF _Toc69367596 \h </w:instrText>
            </w:r>
            <w:r w:rsidR="007812EC">
              <w:rPr>
                <w:webHidden/>
              </w:rPr>
            </w:r>
            <w:r w:rsidR="007812EC">
              <w:rPr>
                <w:webHidden/>
              </w:rPr>
              <w:fldChar w:fldCharType="separate"/>
            </w:r>
            <w:r w:rsidR="00DB373A">
              <w:rPr>
                <w:webHidden/>
              </w:rPr>
              <w:t>360</w:t>
            </w:r>
            <w:r w:rsidR="007812EC">
              <w:rPr>
                <w:webHidden/>
              </w:rPr>
              <w:fldChar w:fldCharType="end"/>
            </w:r>
          </w:hyperlink>
        </w:p>
        <w:p w14:paraId="1B0F0679" w14:textId="15EFFF51"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97" w:history="1">
            <w:r w:rsidR="007812EC" w:rsidRPr="00FD70FC">
              <w:rPr>
                <w:rStyle w:val="Hyperlnk"/>
                <w:rFonts w:eastAsiaTheme="majorEastAsia"/>
              </w:rPr>
              <w:t>20.5.1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Remissinstansernas generella synpunkter på konsekvensanalysen i promemorian</w:t>
            </w:r>
            <w:r w:rsidR="007812EC">
              <w:rPr>
                <w:webHidden/>
              </w:rPr>
              <w:tab/>
            </w:r>
            <w:r w:rsidR="007812EC">
              <w:rPr>
                <w:webHidden/>
              </w:rPr>
              <w:fldChar w:fldCharType="begin"/>
            </w:r>
            <w:r w:rsidR="007812EC">
              <w:rPr>
                <w:webHidden/>
              </w:rPr>
              <w:instrText xml:space="preserve"> PAGEREF _Toc69367597 \h </w:instrText>
            </w:r>
            <w:r w:rsidR="007812EC">
              <w:rPr>
                <w:webHidden/>
              </w:rPr>
            </w:r>
            <w:r w:rsidR="007812EC">
              <w:rPr>
                <w:webHidden/>
              </w:rPr>
              <w:fldChar w:fldCharType="separate"/>
            </w:r>
            <w:r w:rsidR="00DB373A">
              <w:rPr>
                <w:webHidden/>
              </w:rPr>
              <w:t>360</w:t>
            </w:r>
            <w:r w:rsidR="007812EC">
              <w:rPr>
                <w:webHidden/>
              </w:rPr>
              <w:fldChar w:fldCharType="end"/>
            </w:r>
          </w:hyperlink>
        </w:p>
        <w:p w14:paraId="2A782321" w14:textId="4C43E93F"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98" w:history="1">
            <w:r w:rsidR="007812EC" w:rsidRPr="00FD70FC">
              <w:rPr>
                <w:rStyle w:val="Hyperlnk"/>
                <w:rFonts w:eastAsiaTheme="majorEastAsia"/>
              </w:rPr>
              <w:t>20.5.2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Läkemedelsverket</w:t>
            </w:r>
            <w:r w:rsidR="007812EC">
              <w:rPr>
                <w:webHidden/>
              </w:rPr>
              <w:tab/>
            </w:r>
            <w:r w:rsidR="007812EC">
              <w:rPr>
                <w:webHidden/>
              </w:rPr>
              <w:fldChar w:fldCharType="begin"/>
            </w:r>
            <w:r w:rsidR="007812EC">
              <w:rPr>
                <w:webHidden/>
              </w:rPr>
              <w:instrText xml:space="preserve"> PAGEREF _Toc69367598 \h </w:instrText>
            </w:r>
            <w:r w:rsidR="007812EC">
              <w:rPr>
                <w:webHidden/>
              </w:rPr>
            </w:r>
            <w:r w:rsidR="007812EC">
              <w:rPr>
                <w:webHidden/>
              </w:rPr>
              <w:fldChar w:fldCharType="separate"/>
            </w:r>
            <w:r w:rsidR="00DB373A">
              <w:rPr>
                <w:webHidden/>
              </w:rPr>
              <w:t>361</w:t>
            </w:r>
            <w:r w:rsidR="007812EC">
              <w:rPr>
                <w:webHidden/>
              </w:rPr>
              <w:fldChar w:fldCharType="end"/>
            </w:r>
          </w:hyperlink>
        </w:p>
        <w:p w14:paraId="5DE8744A" w14:textId="1BBFCDD1"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599" w:history="1">
            <w:r w:rsidR="007812EC" w:rsidRPr="00FD70FC">
              <w:rPr>
                <w:rStyle w:val="Hyperlnk"/>
                <w:rFonts w:eastAsiaTheme="majorEastAsia"/>
              </w:rPr>
              <w:t>20.5.3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Socialstyrelsen</w:t>
            </w:r>
            <w:r w:rsidR="007812EC">
              <w:rPr>
                <w:webHidden/>
              </w:rPr>
              <w:tab/>
            </w:r>
            <w:r w:rsidR="007812EC">
              <w:rPr>
                <w:webHidden/>
              </w:rPr>
              <w:fldChar w:fldCharType="begin"/>
            </w:r>
            <w:r w:rsidR="007812EC">
              <w:rPr>
                <w:webHidden/>
              </w:rPr>
              <w:instrText xml:space="preserve"> PAGEREF _Toc69367599 \h </w:instrText>
            </w:r>
            <w:r w:rsidR="007812EC">
              <w:rPr>
                <w:webHidden/>
              </w:rPr>
            </w:r>
            <w:r w:rsidR="007812EC">
              <w:rPr>
                <w:webHidden/>
              </w:rPr>
              <w:fldChar w:fldCharType="separate"/>
            </w:r>
            <w:r w:rsidR="00DB373A">
              <w:rPr>
                <w:webHidden/>
              </w:rPr>
              <w:t>363</w:t>
            </w:r>
            <w:r w:rsidR="007812EC">
              <w:rPr>
                <w:webHidden/>
              </w:rPr>
              <w:fldChar w:fldCharType="end"/>
            </w:r>
          </w:hyperlink>
        </w:p>
        <w:p w14:paraId="39C229C7" w14:textId="596D0B3A"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0" w:history="1">
            <w:r w:rsidR="007812EC" w:rsidRPr="00FD70FC">
              <w:rPr>
                <w:rStyle w:val="Hyperlnk"/>
                <w:rFonts w:eastAsiaTheme="majorEastAsia"/>
              </w:rPr>
              <w:t>20.5.4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Inspektionen för vård och omsorg</w:t>
            </w:r>
            <w:r w:rsidR="007812EC">
              <w:rPr>
                <w:webHidden/>
              </w:rPr>
              <w:tab/>
            </w:r>
            <w:r w:rsidR="007812EC">
              <w:rPr>
                <w:webHidden/>
              </w:rPr>
              <w:fldChar w:fldCharType="begin"/>
            </w:r>
            <w:r w:rsidR="007812EC">
              <w:rPr>
                <w:webHidden/>
              </w:rPr>
              <w:instrText xml:space="preserve"> PAGEREF _Toc69367600 \h </w:instrText>
            </w:r>
            <w:r w:rsidR="007812EC">
              <w:rPr>
                <w:webHidden/>
              </w:rPr>
            </w:r>
            <w:r w:rsidR="007812EC">
              <w:rPr>
                <w:webHidden/>
              </w:rPr>
              <w:fldChar w:fldCharType="separate"/>
            </w:r>
            <w:r w:rsidR="00DB373A">
              <w:rPr>
                <w:webHidden/>
              </w:rPr>
              <w:t>363</w:t>
            </w:r>
            <w:r w:rsidR="007812EC">
              <w:rPr>
                <w:webHidden/>
              </w:rPr>
              <w:fldChar w:fldCharType="end"/>
            </w:r>
          </w:hyperlink>
        </w:p>
        <w:p w14:paraId="68C98A89" w14:textId="13AE2520"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1" w:history="1">
            <w:r w:rsidR="007812EC" w:rsidRPr="00FD70FC">
              <w:rPr>
                <w:rStyle w:val="Hyperlnk"/>
                <w:rFonts w:eastAsiaTheme="majorEastAsia"/>
              </w:rPr>
              <w:t>20.5.5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Tandvårds- och läkemedelsförmånsverket</w:t>
            </w:r>
            <w:r w:rsidR="007812EC">
              <w:rPr>
                <w:webHidden/>
              </w:rPr>
              <w:tab/>
            </w:r>
            <w:r w:rsidR="007812EC">
              <w:rPr>
                <w:webHidden/>
              </w:rPr>
              <w:fldChar w:fldCharType="begin"/>
            </w:r>
            <w:r w:rsidR="007812EC">
              <w:rPr>
                <w:webHidden/>
              </w:rPr>
              <w:instrText xml:space="preserve"> PAGEREF _Toc69367601 \h </w:instrText>
            </w:r>
            <w:r w:rsidR="007812EC">
              <w:rPr>
                <w:webHidden/>
              </w:rPr>
            </w:r>
            <w:r w:rsidR="007812EC">
              <w:rPr>
                <w:webHidden/>
              </w:rPr>
              <w:fldChar w:fldCharType="separate"/>
            </w:r>
            <w:r w:rsidR="00DB373A">
              <w:rPr>
                <w:webHidden/>
              </w:rPr>
              <w:t>364</w:t>
            </w:r>
            <w:r w:rsidR="007812EC">
              <w:rPr>
                <w:webHidden/>
              </w:rPr>
              <w:fldChar w:fldCharType="end"/>
            </w:r>
          </w:hyperlink>
        </w:p>
        <w:p w14:paraId="16D4A268" w14:textId="2C99415B"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2" w:history="1">
            <w:r w:rsidR="007812EC" w:rsidRPr="00FD70FC">
              <w:rPr>
                <w:rStyle w:val="Hyperlnk"/>
                <w:rFonts w:eastAsiaTheme="majorEastAsia"/>
              </w:rPr>
              <w:t>20.5.6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Etikprövningsmyndigheten</w:t>
            </w:r>
            <w:r w:rsidR="007812EC">
              <w:rPr>
                <w:webHidden/>
              </w:rPr>
              <w:tab/>
            </w:r>
            <w:r w:rsidR="007812EC">
              <w:rPr>
                <w:webHidden/>
              </w:rPr>
              <w:fldChar w:fldCharType="begin"/>
            </w:r>
            <w:r w:rsidR="007812EC">
              <w:rPr>
                <w:webHidden/>
              </w:rPr>
              <w:instrText xml:space="preserve"> PAGEREF _Toc69367602 \h </w:instrText>
            </w:r>
            <w:r w:rsidR="007812EC">
              <w:rPr>
                <w:webHidden/>
              </w:rPr>
            </w:r>
            <w:r w:rsidR="007812EC">
              <w:rPr>
                <w:webHidden/>
              </w:rPr>
              <w:fldChar w:fldCharType="separate"/>
            </w:r>
            <w:r w:rsidR="00DB373A">
              <w:rPr>
                <w:webHidden/>
              </w:rPr>
              <w:t>364</w:t>
            </w:r>
            <w:r w:rsidR="007812EC">
              <w:rPr>
                <w:webHidden/>
              </w:rPr>
              <w:fldChar w:fldCharType="end"/>
            </w:r>
          </w:hyperlink>
        </w:p>
        <w:p w14:paraId="76673430" w14:textId="0859B752"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3" w:history="1">
            <w:r w:rsidR="007812EC" w:rsidRPr="00FD70FC">
              <w:rPr>
                <w:rStyle w:val="Hyperlnk"/>
                <w:rFonts w:eastAsiaTheme="majorEastAsia"/>
              </w:rPr>
              <w:t>20.5.7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Styrelsen för ackreditering och teknisk kontroll (Swedac)</w:t>
            </w:r>
            <w:r w:rsidR="007812EC">
              <w:rPr>
                <w:webHidden/>
              </w:rPr>
              <w:tab/>
            </w:r>
            <w:r w:rsidR="007812EC">
              <w:rPr>
                <w:webHidden/>
              </w:rPr>
              <w:fldChar w:fldCharType="begin"/>
            </w:r>
            <w:r w:rsidR="007812EC">
              <w:rPr>
                <w:webHidden/>
              </w:rPr>
              <w:instrText xml:space="preserve"> PAGEREF _Toc69367603 \h </w:instrText>
            </w:r>
            <w:r w:rsidR="007812EC">
              <w:rPr>
                <w:webHidden/>
              </w:rPr>
            </w:r>
            <w:r w:rsidR="007812EC">
              <w:rPr>
                <w:webHidden/>
              </w:rPr>
              <w:fldChar w:fldCharType="separate"/>
            </w:r>
            <w:r w:rsidR="00DB373A">
              <w:rPr>
                <w:webHidden/>
              </w:rPr>
              <w:t>365</w:t>
            </w:r>
            <w:r w:rsidR="007812EC">
              <w:rPr>
                <w:webHidden/>
              </w:rPr>
              <w:fldChar w:fldCharType="end"/>
            </w:r>
          </w:hyperlink>
        </w:p>
        <w:p w14:paraId="704A0F6B" w14:textId="7B47A5C1"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4" w:history="1">
            <w:r w:rsidR="007812EC" w:rsidRPr="00FD70FC">
              <w:rPr>
                <w:rStyle w:val="Hyperlnk"/>
                <w:rFonts w:eastAsiaTheme="majorEastAsia"/>
              </w:rPr>
              <w:t>20.5.8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Regioner och privata vårdgivare</w:t>
            </w:r>
            <w:r w:rsidR="007812EC">
              <w:rPr>
                <w:webHidden/>
              </w:rPr>
              <w:tab/>
            </w:r>
            <w:r w:rsidR="007812EC">
              <w:rPr>
                <w:webHidden/>
              </w:rPr>
              <w:fldChar w:fldCharType="begin"/>
            </w:r>
            <w:r w:rsidR="007812EC">
              <w:rPr>
                <w:webHidden/>
              </w:rPr>
              <w:instrText xml:space="preserve"> PAGEREF _Toc69367604 \h </w:instrText>
            </w:r>
            <w:r w:rsidR="007812EC">
              <w:rPr>
                <w:webHidden/>
              </w:rPr>
            </w:r>
            <w:r w:rsidR="007812EC">
              <w:rPr>
                <w:webHidden/>
              </w:rPr>
              <w:fldChar w:fldCharType="separate"/>
            </w:r>
            <w:r w:rsidR="00DB373A">
              <w:rPr>
                <w:webHidden/>
              </w:rPr>
              <w:t>365</w:t>
            </w:r>
            <w:r w:rsidR="007812EC">
              <w:rPr>
                <w:webHidden/>
              </w:rPr>
              <w:fldChar w:fldCharType="end"/>
            </w:r>
          </w:hyperlink>
        </w:p>
        <w:p w14:paraId="643E70FB" w14:textId="7A3CE2E6"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5" w:history="1">
            <w:r w:rsidR="007812EC" w:rsidRPr="00FD70FC">
              <w:rPr>
                <w:rStyle w:val="Hyperlnk"/>
                <w:rFonts w:eastAsiaTheme="majorEastAsia"/>
              </w:rPr>
              <w:t>20.5.9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Den som reprocessar engångsprodukter</w:t>
            </w:r>
            <w:r w:rsidR="007812EC">
              <w:rPr>
                <w:webHidden/>
              </w:rPr>
              <w:tab/>
            </w:r>
            <w:r w:rsidR="007812EC">
              <w:rPr>
                <w:webHidden/>
              </w:rPr>
              <w:fldChar w:fldCharType="begin"/>
            </w:r>
            <w:r w:rsidR="007812EC">
              <w:rPr>
                <w:webHidden/>
              </w:rPr>
              <w:instrText xml:space="preserve"> PAGEREF _Toc69367605 \h </w:instrText>
            </w:r>
            <w:r w:rsidR="007812EC">
              <w:rPr>
                <w:webHidden/>
              </w:rPr>
            </w:r>
            <w:r w:rsidR="007812EC">
              <w:rPr>
                <w:webHidden/>
              </w:rPr>
              <w:fldChar w:fldCharType="separate"/>
            </w:r>
            <w:r w:rsidR="00DB373A">
              <w:rPr>
                <w:webHidden/>
              </w:rPr>
              <w:t>367</w:t>
            </w:r>
            <w:r w:rsidR="007812EC">
              <w:rPr>
                <w:webHidden/>
              </w:rPr>
              <w:fldChar w:fldCharType="end"/>
            </w:r>
          </w:hyperlink>
        </w:p>
        <w:p w14:paraId="4A8149CA" w14:textId="0FDF46A4"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6" w:history="1">
            <w:r w:rsidR="007812EC" w:rsidRPr="00FD70FC">
              <w:rPr>
                <w:rStyle w:val="Hyperlnk"/>
                <w:rFonts w:eastAsiaTheme="majorEastAsia"/>
              </w:rPr>
              <w:t>20.5.10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Apotek</w:t>
            </w:r>
            <w:r w:rsidR="007812EC">
              <w:rPr>
                <w:webHidden/>
              </w:rPr>
              <w:tab/>
            </w:r>
            <w:r w:rsidR="007812EC">
              <w:rPr>
                <w:webHidden/>
              </w:rPr>
              <w:fldChar w:fldCharType="begin"/>
            </w:r>
            <w:r w:rsidR="007812EC">
              <w:rPr>
                <w:webHidden/>
              </w:rPr>
              <w:instrText xml:space="preserve"> PAGEREF _Toc69367606 \h </w:instrText>
            </w:r>
            <w:r w:rsidR="007812EC">
              <w:rPr>
                <w:webHidden/>
              </w:rPr>
            </w:r>
            <w:r w:rsidR="007812EC">
              <w:rPr>
                <w:webHidden/>
              </w:rPr>
              <w:fldChar w:fldCharType="separate"/>
            </w:r>
            <w:r w:rsidR="00DB373A">
              <w:rPr>
                <w:webHidden/>
              </w:rPr>
              <w:t>367</w:t>
            </w:r>
            <w:r w:rsidR="007812EC">
              <w:rPr>
                <w:webHidden/>
              </w:rPr>
              <w:fldChar w:fldCharType="end"/>
            </w:r>
          </w:hyperlink>
        </w:p>
        <w:p w14:paraId="5CF8A6D8" w14:textId="078FC6B8"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7" w:history="1">
            <w:r w:rsidR="007812EC" w:rsidRPr="00FD70FC">
              <w:rPr>
                <w:rStyle w:val="Hyperlnk"/>
                <w:rFonts w:eastAsiaTheme="majorEastAsia"/>
              </w:rPr>
              <w:t>20.5.11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Anmälda organ</w:t>
            </w:r>
            <w:r w:rsidR="007812EC">
              <w:rPr>
                <w:webHidden/>
              </w:rPr>
              <w:tab/>
            </w:r>
            <w:r w:rsidR="007812EC">
              <w:rPr>
                <w:webHidden/>
              </w:rPr>
              <w:fldChar w:fldCharType="begin"/>
            </w:r>
            <w:r w:rsidR="007812EC">
              <w:rPr>
                <w:webHidden/>
              </w:rPr>
              <w:instrText xml:space="preserve"> PAGEREF _Toc69367607 \h </w:instrText>
            </w:r>
            <w:r w:rsidR="007812EC">
              <w:rPr>
                <w:webHidden/>
              </w:rPr>
            </w:r>
            <w:r w:rsidR="007812EC">
              <w:rPr>
                <w:webHidden/>
              </w:rPr>
              <w:fldChar w:fldCharType="separate"/>
            </w:r>
            <w:r w:rsidR="00DB373A">
              <w:rPr>
                <w:webHidden/>
              </w:rPr>
              <w:t>368</w:t>
            </w:r>
            <w:r w:rsidR="007812EC">
              <w:rPr>
                <w:webHidden/>
              </w:rPr>
              <w:fldChar w:fldCharType="end"/>
            </w:r>
          </w:hyperlink>
        </w:p>
        <w:p w14:paraId="4A258BDA" w14:textId="4106ECC8"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8" w:history="1">
            <w:r w:rsidR="007812EC" w:rsidRPr="00FD70FC">
              <w:rPr>
                <w:rStyle w:val="Hyperlnk"/>
                <w:rFonts w:eastAsiaTheme="majorEastAsia"/>
              </w:rPr>
              <w:t>20.5.12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Importörer</w:t>
            </w:r>
            <w:r w:rsidR="007812EC">
              <w:rPr>
                <w:webHidden/>
              </w:rPr>
              <w:tab/>
            </w:r>
            <w:r w:rsidR="007812EC">
              <w:rPr>
                <w:webHidden/>
              </w:rPr>
              <w:fldChar w:fldCharType="begin"/>
            </w:r>
            <w:r w:rsidR="007812EC">
              <w:rPr>
                <w:webHidden/>
              </w:rPr>
              <w:instrText xml:space="preserve"> PAGEREF _Toc69367608 \h </w:instrText>
            </w:r>
            <w:r w:rsidR="007812EC">
              <w:rPr>
                <w:webHidden/>
              </w:rPr>
            </w:r>
            <w:r w:rsidR="007812EC">
              <w:rPr>
                <w:webHidden/>
              </w:rPr>
              <w:fldChar w:fldCharType="separate"/>
            </w:r>
            <w:r w:rsidR="00DB373A">
              <w:rPr>
                <w:webHidden/>
              </w:rPr>
              <w:t>368</w:t>
            </w:r>
            <w:r w:rsidR="007812EC">
              <w:rPr>
                <w:webHidden/>
              </w:rPr>
              <w:fldChar w:fldCharType="end"/>
            </w:r>
          </w:hyperlink>
        </w:p>
        <w:p w14:paraId="1D730CCE" w14:textId="13D30C52"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09" w:history="1">
            <w:r w:rsidR="007812EC" w:rsidRPr="00FD70FC">
              <w:rPr>
                <w:rStyle w:val="Hyperlnk"/>
                <w:rFonts w:eastAsiaTheme="majorEastAsia"/>
              </w:rPr>
              <w:t>20.5.13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Exportörer</w:t>
            </w:r>
            <w:r w:rsidR="007812EC">
              <w:rPr>
                <w:webHidden/>
              </w:rPr>
              <w:tab/>
            </w:r>
            <w:r w:rsidR="007812EC">
              <w:rPr>
                <w:webHidden/>
              </w:rPr>
              <w:fldChar w:fldCharType="begin"/>
            </w:r>
            <w:r w:rsidR="007812EC">
              <w:rPr>
                <w:webHidden/>
              </w:rPr>
              <w:instrText xml:space="preserve"> PAGEREF _Toc69367609 \h </w:instrText>
            </w:r>
            <w:r w:rsidR="007812EC">
              <w:rPr>
                <w:webHidden/>
              </w:rPr>
            </w:r>
            <w:r w:rsidR="007812EC">
              <w:rPr>
                <w:webHidden/>
              </w:rPr>
              <w:fldChar w:fldCharType="separate"/>
            </w:r>
            <w:r w:rsidR="00DB373A">
              <w:rPr>
                <w:webHidden/>
              </w:rPr>
              <w:t>369</w:t>
            </w:r>
            <w:r w:rsidR="007812EC">
              <w:rPr>
                <w:webHidden/>
              </w:rPr>
              <w:fldChar w:fldCharType="end"/>
            </w:r>
          </w:hyperlink>
        </w:p>
        <w:p w14:paraId="61BEEFCF" w14:textId="7DCAB18D"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0" w:history="1">
            <w:r w:rsidR="007812EC" w:rsidRPr="00FD70FC">
              <w:rPr>
                <w:rStyle w:val="Hyperlnk"/>
                <w:rFonts w:eastAsiaTheme="majorEastAsia"/>
              </w:rPr>
              <w:t>20.5.14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Distributörer</w:t>
            </w:r>
            <w:r w:rsidR="007812EC">
              <w:rPr>
                <w:webHidden/>
              </w:rPr>
              <w:tab/>
            </w:r>
            <w:r w:rsidR="007812EC">
              <w:rPr>
                <w:webHidden/>
              </w:rPr>
              <w:fldChar w:fldCharType="begin"/>
            </w:r>
            <w:r w:rsidR="007812EC">
              <w:rPr>
                <w:webHidden/>
              </w:rPr>
              <w:instrText xml:space="preserve"> PAGEREF _Toc69367610 \h </w:instrText>
            </w:r>
            <w:r w:rsidR="007812EC">
              <w:rPr>
                <w:webHidden/>
              </w:rPr>
            </w:r>
            <w:r w:rsidR="007812EC">
              <w:rPr>
                <w:webHidden/>
              </w:rPr>
              <w:fldChar w:fldCharType="separate"/>
            </w:r>
            <w:r w:rsidR="00DB373A">
              <w:rPr>
                <w:webHidden/>
              </w:rPr>
              <w:t>369</w:t>
            </w:r>
            <w:r w:rsidR="007812EC">
              <w:rPr>
                <w:webHidden/>
              </w:rPr>
              <w:fldChar w:fldCharType="end"/>
            </w:r>
          </w:hyperlink>
        </w:p>
        <w:p w14:paraId="7502C225" w14:textId="001E3335"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1" w:history="1">
            <w:r w:rsidR="007812EC" w:rsidRPr="00FD70FC">
              <w:rPr>
                <w:rStyle w:val="Hyperlnk"/>
                <w:rFonts w:eastAsiaTheme="majorEastAsia"/>
              </w:rPr>
              <w:t>20.5.15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Tillverkare</w:t>
            </w:r>
            <w:r w:rsidR="007812EC">
              <w:rPr>
                <w:webHidden/>
              </w:rPr>
              <w:tab/>
            </w:r>
            <w:r w:rsidR="007812EC">
              <w:rPr>
                <w:webHidden/>
              </w:rPr>
              <w:fldChar w:fldCharType="begin"/>
            </w:r>
            <w:r w:rsidR="007812EC">
              <w:rPr>
                <w:webHidden/>
              </w:rPr>
              <w:instrText xml:space="preserve"> PAGEREF _Toc69367611 \h </w:instrText>
            </w:r>
            <w:r w:rsidR="007812EC">
              <w:rPr>
                <w:webHidden/>
              </w:rPr>
            </w:r>
            <w:r w:rsidR="007812EC">
              <w:rPr>
                <w:webHidden/>
              </w:rPr>
              <w:fldChar w:fldCharType="separate"/>
            </w:r>
            <w:r w:rsidR="00DB373A">
              <w:rPr>
                <w:webHidden/>
              </w:rPr>
              <w:t>369</w:t>
            </w:r>
            <w:r w:rsidR="007812EC">
              <w:rPr>
                <w:webHidden/>
              </w:rPr>
              <w:fldChar w:fldCharType="end"/>
            </w:r>
          </w:hyperlink>
        </w:p>
        <w:p w14:paraId="05DEFF81" w14:textId="71971F87"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2" w:history="1">
            <w:r w:rsidR="007812EC" w:rsidRPr="00FD70FC">
              <w:rPr>
                <w:rStyle w:val="Hyperlnk"/>
                <w:rFonts w:eastAsiaTheme="majorEastAsia"/>
              </w:rPr>
              <w:t>20.5.16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Den som bedriver kliniska prövningar eller prestandastudier</w:t>
            </w:r>
            <w:r w:rsidR="007812EC">
              <w:rPr>
                <w:webHidden/>
              </w:rPr>
              <w:tab/>
            </w:r>
            <w:r w:rsidR="007812EC">
              <w:rPr>
                <w:webHidden/>
              </w:rPr>
              <w:fldChar w:fldCharType="begin"/>
            </w:r>
            <w:r w:rsidR="007812EC">
              <w:rPr>
                <w:webHidden/>
              </w:rPr>
              <w:instrText xml:space="preserve"> PAGEREF _Toc69367612 \h </w:instrText>
            </w:r>
            <w:r w:rsidR="007812EC">
              <w:rPr>
                <w:webHidden/>
              </w:rPr>
            </w:r>
            <w:r w:rsidR="007812EC">
              <w:rPr>
                <w:webHidden/>
              </w:rPr>
              <w:fldChar w:fldCharType="separate"/>
            </w:r>
            <w:r w:rsidR="00DB373A">
              <w:rPr>
                <w:webHidden/>
              </w:rPr>
              <w:t>370</w:t>
            </w:r>
            <w:r w:rsidR="007812EC">
              <w:rPr>
                <w:webHidden/>
              </w:rPr>
              <w:fldChar w:fldCharType="end"/>
            </w:r>
          </w:hyperlink>
        </w:p>
        <w:p w14:paraId="56FCA74B" w14:textId="462A776E"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3" w:history="1">
            <w:r w:rsidR="007812EC" w:rsidRPr="00FD70FC">
              <w:rPr>
                <w:rStyle w:val="Hyperlnk"/>
                <w:rFonts w:eastAsiaTheme="majorEastAsia"/>
              </w:rPr>
              <w:t>20.5.17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Kommuner</w:t>
            </w:r>
            <w:r w:rsidR="007812EC">
              <w:rPr>
                <w:webHidden/>
              </w:rPr>
              <w:tab/>
            </w:r>
            <w:r w:rsidR="007812EC">
              <w:rPr>
                <w:webHidden/>
              </w:rPr>
              <w:fldChar w:fldCharType="begin"/>
            </w:r>
            <w:r w:rsidR="007812EC">
              <w:rPr>
                <w:webHidden/>
              </w:rPr>
              <w:instrText xml:space="preserve"> PAGEREF _Toc69367613 \h </w:instrText>
            </w:r>
            <w:r w:rsidR="007812EC">
              <w:rPr>
                <w:webHidden/>
              </w:rPr>
            </w:r>
            <w:r w:rsidR="007812EC">
              <w:rPr>
                <w:webHidden/>
              </w:rPr>
              <w:fldChar w:fldCharType="separate"/>
            </w:r>
            <w:r w:rsidR="00DB373A">
              <w:rPr>
                <w:webHidden/>
              </w:rPr>
              <w:t>371</w:t>
            </w:r>
            <w:r w:rsidR="007812EC">
              <w:rPr>
                <w:webHidden/>
              </w:rPr>
              <w:fldChar w:fldCharType="end"/>
            </w:r>
          </w:hyperlink>
        </w:p>
        <w:p w14:paraId="35AAC143" w14:textId="0B9AE384"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4" w:history="1">
            <w:r w:rsidR="007812EC" w:rsidRPr="00FD70FC">
              <w:rPr>
                <w:rStyle w:val="Hyperlnk"/>
                <w:rFonts w:eastAsiaTheme="majorEastAsia"/>
              </w:rPr>
              <w:t>20.5.18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Polismyndigheten och Kronofogdemyndigheten</w:t>
            </w:r>
            <w:r w:rsidR="007812EC">
              <w:rPr>
                <w:webHidden/>
              </w:rPr>
              <w:tab/>
            </w:r>
            <w:r w:rsidR="007812EC">
              <w:rPr>
                <w:webHidden/>
              </w:rPr>
              <w:fldChar w:fldCharType="begin"/>
            </w:r>
            <w:r w:rsidR="007812EC">
              <w:rPr>
                <w:webHidden/>
              </w:rPr>
              <w:instrText xml:space="preserve"> PAGEREF _Toc69367614 \h </w:instrText>
            </w:r>
            <w:r w:rsidR="007812EC">
              <w:rPr>
                <w:webHidden/>
              </w:rPr>
            </w:r>
            <w:r w:rsidR="007812EC">
              <w:rPr>
                <w:webHidden/>
              </w:rPr>
              <w:fldChar w:fldCharType="separate"/>
            </w:r>
            <w:r w:rsidR="00DB373A">
              <w:rPr>
                <w:webHidden/>
              </w:rPr>
              <w:t>371</w:t>
            </w:r>
            <w:r w:rsidR="007812EC">
              <w:rPr>
                <w:webHidden/>
              </w:rPr>
              <w:fldChar w:fldCharType="end"/>
            </w:r>
          </w:hyperlink>
        </w:p>
        <w:p w14:paraId="72C4F915" w14:textId="1C760B17"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5" w:history="1">
            <w:r w:rsidR="007812EC" w:rsidRPr="00FD70FC">
              <w:rPr>
                <w:rStyle w:val="Hyperlnk"/>
                <w:rFonts w:eastAsiaTheme="majorEastAsia"/>
              </w:rPr>
              <w:t>20.5.19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Patienter</w:t>
            </w:r>
            <w:r w:rsidR="007812EC">
              <w:rPr>
                <w:webHidden/>
              </w:rPr>
              <w:tab/>
            </w:r>
            <w:r w:rsidR="007812EC">
              <w:rPr>
                <w:webHidden/>
              </w:rPr>
              <w:fldChar w:fldCharType="begin"/>
            </w:r>
            <w:r w:rsidR="007812EC">
              <w:rPr>
                <w:webHidden/>
              </w:rPr>
              <w:instrText xml:space="preserve"> PAGEREF _Toc69367615 \h </w:instrText>
            </w:r>
            <w:r w:rsidR="007812EC">
              <w:rPr>
                <w:webHidden/>
              </w:rPr>
            </w:r>
            <w:r w:rsidR="007812EC">
              <w:rPr>
                <w:webHidden/>
              </w:rPr>
              <w:fldChar w:fldCharType="separate"/>
            </w:r>
            <w:r w:rsidR="00DB373A">
              <w:rPr>
                <w:webHidden/>
              </w:rPr>
              <w:t>371</w:t>
            </w:r>
            <w:r w:rsidR="007812EC">
              <w:rPr>
                <w:webHidden/>
              </w:rPr>
              <w:fldChar w:fldCharType="end"/>
            </w:r>
          </w:hyperlink>
        </w:p>
        <w:p w14:paraId="0994A15B" w14:textId="0C9A4B6C"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6" w:history="1">
            <w:r w:rsidR="007812EC" w:rsidRPr="00FD70FC">
              <w:rPr>
                <w:rStyle w:val="Hyperlnk"/>
                <w:rFonts w:eastAsiaTheme="majorEastAsia"/>
              </w:rPr>
              <w:t>20.5.20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Domstolar och rättsväsendet i övrigt</w:t>
            </w:r>
            <w:r w:rsidR="007812EC">
              <w:rPr>
                <w:webHidden/>
              </w:rPr>
              <w:tab/>
            </w:r>
            <w:r w:rsidR="007812EC">
              <w:rPr>
                <w:webHidden/>
              </w:rPr>
              <w:fldChar w:fldCharType="begin"/>
            </w:r>
            <w:r w:rsidR="007812EC">
              <w:rPr>
                <w:webHidden/>
              </w:rPr>
              <w:instrText xml:space="preserve"> PAGEREF _Toc69367616 \h </w:instrText>
            </w:r>
            <w:r w:rsidR="007812EC">
              <w:rPr>
                <w:webHidden/>
              </w:rPr>
            </w:r>
            <w:r w:rsidR="007812EC">
              <w:rPr>
                <w:webHidden/>
              </w:rPr>
              <w:fldChar w:fldCharType="separate"/>
            </w:r>
            <w:r w:rsidR="00DB373A">
              <w:rPr>
                <w:webHidden/>
              </w:rPr>
              <w:t>372</w:t>
            </w:r>
            <w:r w:rsidR="007812EC">
              <w:rPr>
                <w:webHidden/>
              </w:rPr>
              <w:fldChar w:fldCharType="end"/>
            </w:r>
          </w:hyperlink>
        </w:p>
        <w:p w14:paraId="25FEC3F3" w14:textId="002966A4"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7" w:history="1">
            <w:r w:rsidR="007812EC" w:rsidRPr="00FD70FC">
              <w:rPr>
                <w:rStyle w:val="Hyperlnk"/>
                <w:rFonts w:eastAsiaTheme="majorEastAsia"/>
              </w:rPr>
              <w:t>20.5.21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Sveriges medlemskap i Europeiska unionen</w:t>
            </w:r>
            <w:r w:rsidR="007812EC">
              <w:rPr>
                <w:webHidden/>
              </w:rPr>
              <w:tab/>
            </w:r>
            <w:r w:rsidR="007812EC">
              <w:rPr>
                <w:webHidden/>
              </w:rPr>
              <w:fldChar w:fldCharType="begin"/>
            </w:r>
            <w:r w:rsidR="007812EC">
              <w:rPr>
                <w:webHidden/>
              </w:rPr>
              <w:instrText xml:space="preserve"> PAGEREF _Toc69367617 \h </w:instrText>
            </w:r>
            <w:r w:rsidR="007812EC">
              <w:rPr>
                <w:webHidden/>
              </w:rPr>
            </w:r>
            <w:r w:rsidR="007812EC">
              <w:rPr>
                <w:webHidden/>
              </w:rPr>
              <w:fldChar w:fldCharType="separate"/>
            </w:r>
            <w:r w:rsidR="00DB373A">
              <w:rPr>
                <w:webHidden/>
              </w:rPr>
              <w:t>373</w:t>
            </w:r>
            <w:r w:rsidR="007812EC">
              <w:rPr>
                <w:webHidden/>
              </w:rPr>
              <w:fldChar w:fldCharType="end"/>
            </w:r>
          </w:hyperlink>
        </w:p>
        <w:p w14:paraId="39B01B58" w14:textId="49DED82D"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8" w:history="1">
            <w:r w:rsidR="007812EC" w:rsidRPr="00FD70FC">
              <w:rPr>
                <w:rStyle w:val="Hyperlnk"/>
                <w:rFonts w:eastAsiaTheme="majorEastAsia"/>
              </w:rPr>
              <w:t>20.5.22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Särskilt om konsekvenserna för berörda företag</w:t>
            </w:r>
            <w:r w:rsidR="007812EC">
              <w:rPr>
                <w:webHidden/>
              </w:rPr>
              <w:tab/>
            </w:r>
            <w:r w:rsidR="007812EC">
              <w:rPr>
                <w:webHidden/>
              </w:rPr>
              <w:fldChar w:fldCharType="begin"/>
            </w:r>
            <w:r w:rsidR="007812EC">
              <w:rPr>
                <w:webHidden/>
              </w:rPr>
              <w:instrText xml:space="preserve"> PAGEREF _Toc69367618 \h </w:instrText>
            </w:r>
            <w:r w:rsidR="007812EC">
              <w:rPr>
                <w:webHidden/>
              </w:rPr>
            </w:r>
            <w:r w:rsidR="007812EC">
              <w:rPr>
                <w:webHidden/>
              </w:rPr>
              <w:fldChar w:fldCharType="separate"/>
            </w:r>
            <w:r w:rsidR="00DB373A">
              <w:rPr>
                <w:webHidden/>
              </w:rPr>
              <w:t>373</w:t>
            </w:r>
            <w:r w:rsidR="007812EC">
              <w:rPr>
                <w:webHidden/>
              </w:rPr>
              <w:fldChar w:fldCharType="end"/>
            </w:r>
          </w:hyperlink>
        </w:p>
        <w:p w14:paraId="3415BF2F" w14:textId="0554A895" w:rsidR="007812EC" w:rsidRDefault="002D33FE">
          <w:pPr>
            <w:pStyle w:val="Innehll3"/>
            <w:tabs>
              <w:tab w:val="left" w:pos="1985"/>
            </w:tabs>
            <w:rPr>
              <w:rFonts w:asciiTheme="minorHAnsi" w:eastAsiaTheme="minorEastAsia" w:hAnsiTheme="minorHAnsi" w:cstheme="minorBidi"/>
              <w:sz w:val="22"/>
              <w:szCs w:val="22"/>
              <w:lang w:eastAsia="ja-JP"/>
            </w:rPr>
          </w:pPr>
          <w:hyperlink w:anchor="_Toc69367619" w:history="1">
            <w:r w:rsidR="007812EC" w:rsidRPr="00FD70FC">
              <w:rPr>
                <w:rStyle w:val="Hyperlnk"/>
                <w:rFonts w:eastAsiaTheme="majorEastAsia"/>
              </w:rPr>
              <w:t>20.5.23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Övriga konsekvenser</w:t>
            </w:r>
            <w:r w:rsidR="007812EC">
              <w:rPr>
                <w:webHidden/>
              </w:rPr>
              <w:tab/>
            </w:r>
            <w:r w:rsidR="007812EC">
              <w:rPr>
                <w:webHidden/>
              </w:rPr>
              <w:fldChar w:fldCharType="begin"/>
            </w:r>
            <w:r w:rsidR="007812EC">
              <w:rPr>
                <w:webHidden/>
              </w:rPr>
              <w:instrText xml:space="preserve"> PAGEREF _Toc69367619 \h </w:instrText>
            </w:r>
            <w:r w:rsidR="007812EC">
              <w:rPr>
                <w:webHidden/>
              </w:rPr>
            </w:r>
            <w:r w:rsidR="007812EC">
              <w:rPr>
                <w:webHidden/>
              </w:rPr>
              <w:fldChar w:fldCharType="separate"/>
            </w:r>
            <w:r w:rsidR="00DB373A">
              <w:rPr>
                <w:webHidden/>
              </w:rPr>
              <w:t>374</w:t>
            </w:r>
            <w:r w:rsidR="007812EC">
              <w:rPr>
                <w:webHidden/>
              </w:rPr>
              <w:fldChar w:fldCharType="end"/>
            </w:r>
          </w:hyperlink>
        </w:p>
        <w:p w14:paraId="41543B1A" w14:textId="305F0AE1" w:rsidR="007812EC" w:rsidRDefault="002D33FE">
          <w:pPr>
            <w:pStyle w:val="Innehll1"/>
            <w:rPr>
              <w:rFonts w:asciiTheme="minorHAnsi" w:eastAsiaTheme="minorEastAsia" w:hAnsiTheme="minorHAnsi"/>
              <w:sz w:val="22"/>
              <w:lang w:eastAsia="ja-JP"/>
            </w:rPr>
          </w:pPr>
          <w:hyperlink w:anchor="_Toc69367620" w:history="1">
            <w:r w:rsidR="007812EC" w:rsidRPr="00FD70FC">
              <w:rPr>
                <w:rStyle w:val="Hyperlnk"/>
              </w:rPr>
              <w:t>21</w:t>
            </w:r>
            <w:r w:rsidR="007812EC">
              <w:rPr>
                <w:rFonts w:asciiTheme="minorHAnsi" w:eastAsiaTheme="minorEastAsia" w:hAnsiTheme="minorHAnsi"/>
                <w:sz w:val="22"/>
                <w:lang w:eastAsia="ja-JP"/>
              </w:rPr>
              <w:tab/>
            </w:r>
            <w:r w:rsidR="007812EC" w:rsidRPr="00FD70FC">
              <w:rPr>
                <w:rStyle w:val="Hyperlnk"/>
              </w:rPr>
              <w:t>Författningskommentar</w:t>
            </w:r>
            <w:r w:rsidR="007812EC">
              <w:rPr>
                <w:webHidden/>
              </w:rPr>
              <w:tab/>
            </w:r>
            <w:r w:rsidR="007812EC">
              <w:rPr>
                <w:webHidden/>
              </w:rPr>
              <w:fldChar w:fldCharType="begin"/>
            </w:r>
            <w:r w:rsidR="007812EC">
              <w:rPr>
                <w:webHidden/>
              </w:rPr>
              <w:instrText xml:space="preserve"> PAGEREF _Toc69367620 \h </w:instrText>
            </w:r>
            <w:r w:rsidR="007812EC">
              <w:rPr>
                <w:webHidden/>
              </w:rPr>
            </w:r>
            <w:r w:rsidR="007812EC">
              <w:rPr>
                <w:webHidden/>
              </w:rPr>
              <w:fldChar w:fldCharType="separate"/>
            </w:r>
            <w:r w:rsidR="00DB373A">
              <w:rPr>
                <w:webHidden/>
              </w:rPr>
              <w:t>374</w:t>
            </w:r>
            <w:r w:rsidR="007812EC">
              <w:rPr>
                <w:webHidden/>
              </w:rPr>
              <w:fldChar w:fldCharType="end"/>
            </w:r>
          </w:hyperlink>
        </w:p>
        <w:p w14:paraId="576C23CB" w14:textId="7ED6CEF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1" w:history="1">
            <w:r w:rsidR="007812EC" w:rsidRPr="00FD70FC">
              <w:rPr>
                <w:rStyle w:val="Hyperlnk"/>
                <w:rFonts w:eastAsiaTheme="majorEastAsia"/>
              </w:rPr>
              <w:t>21.1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med kompletterande bestämmelser till EU:s förordning om medicintekniska produkter</w:t>
            </w:r>
            <w:r w:rsidR="007812EC">
              <w:rPr>
                <w:webHidden/>
              </w:rPr>
              <w:tab/>
            </w:r>
            <w:r w:rsidR="007812EC">
              <w:rPr>
                <w:webHidden/>
              </w:rPr>
              <w:fldChar w:fldCharType="begin"/>
            </w:r>
            <w:r w:rsidR="007812EC">
              <w:rPr>
                <w:webHidden/>
              </w:rPr>
              <w:instrText xml:space="preserve"> PAGEREF _Toc69367621 \h </w:instrText>
            </w:r>
            <w:r w:rsidR="007812EC">
              <w:rPr>
                <w:webHidden/>
              </w:rPr>
            </w:r>
            <w:r w:rsidR="007812EC">
              <w:rPr>
                <w:webHidden/>
              </w:rPr>
              <w:fldChar w:fldCharType="separate"/>
            </w:r>
            <w:r w:rsidR="00DB373A">
              <w:rPr>
                <w:webHidden/>
              </w:rPr>
              <w:t>374</w:t>
            </w:r>
            <w:r w:rsidR="007812EC">
              <w:rPr>
                <w:webHidden/>
              </w:rPr>
              <w:fldChar w:fldCharType="end"/>
            </w:r>
          </w:hyperlink>
        </w:p>
        <w:p w14:paraId="6AA60A4B" w14:textId="4DBE302F"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2" w:history="1">
            <w:r w:rsidR="007812EC" w:rsidRPr="00FD70FC">
              <w:rPr>
                <w:rStyle w:val="Hyperlnk"/>
                <w:rFonts w:eastAsiaTheme="majorEastAsia"/>
              </w:rPr>
              <w:t>21.2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(2021:000) med kompletterande bestämmelser till EU:s förordning om medicintekniska produkter</w:t>
            </w:r>
            <w:r w:rsidR="007812EC">
              <w:rPr>
                <w:webHidden/>
              </w:rPr>
              <w:tab/>
            </w:r>
            <w:r w:rsidR="007812EC">
              <w:rPr>
                <w:webHidden/>
              </w:rPr>
              <w:fldChar w:fldCharType="begin"/>
            </w:r>
            <w:r w:rsidR="007812EC">
              <w:rPr>
                <w:webHidden/>
              </w:rPr>
              <w:instrText xml:space="preserve"> PAGEREF _Toc69367622 \h </w:instrText>
            </w:r>
            <w:r w:rsidR="007812EC">
              <w:rPr>
                <w:webHidden/>
              </w:rPr>
            </w:r>
            <w:r w:rsidR="007812EC">
              <w:rPr>
                <w:webHidden/>
              </w:rPr>
              <w:fldChar w:fldCharType="separate"/>
            </w:r>
            <w:r w:rsidR="00DB373A">
              <w:rPr>
                <w:webHidden/>
              </w:rPr>
              <w:t>407</w:t>
            </w:r>
            <w:r w:rsidR="007812EC">
              <w:rPr>
                <w:webHidden/>
              </w:rPr>
              <w:fldChar w:fldCharType="end"/>
            </w:r>
          </w:hyperlink>
        </w:p>
        <w:p w14:paraId="7EE5E07E" w14:textId="284A8F1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3" w:history="1">
            <w:r w:rsidR="007812EC" w:rsidRPr="00FD70FC">
              <w:rPr>
                <w:rStyle w:val="Hyperlnk"/>
                <w:rFonts w:eastAsiaTheme="majorEastAsia"/>
              </w:rPr>
              <w:t>21.3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(2021:000) med kompletterande bestämmelser till EU:s förordning om medicintekniska produkter</w:t>
            </w:r>
            <w:r w:rsidR="007812EC">
              <w:rPr>
                <w:webHidden/>
              </w:rPr>
              <w:tab/>
            </w:r>
            <w:r w:rsidR="007812EC">
              <w:rPr>
                <w:webHidden/>
              </w:rPr>
              <w:fldChar w:fldCharType="begin"/>
            </w:r>
            <w:r w:rsidR="007812EC">
              <w:rPr>
                <w:webHidden/>
              </w:rPr>
              <w:instrText xml:space="preserve"> PAGEREF _Toc69367623 \h </w:instrText>
            </w:r>
            <w:r w:rsidR="007812EC">
              <w:rPr>
                <w:webHidden/>
              </w:rPr>
            </w:r>
            <w:r w:rsidR="007812EC">
              <w:rPr>
                <w:webHidden/>
              </w:rPr>
              <w:fldChar w:fldCharType="separate"/>
            </w:r>
            <w:r w:rsidR="00DB373A">
              <w:rPr>
                <w:webHidden/>
              </w:rPr>
              <w:t>409</w:t>
            </w:r>
            <w:r w:rsidR="007812EC">
              <w:rPr>
                <w:webHidden/>
              </w:rPr>
              <w:fldChar w:fldCharType="end"/>
            </w:r>
          </w:hyperlink>
        </w:p>
        <w:p w14:paraId="53E24EA3" w14:textId="347A56FE"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4" w:history="1">
            <w:r w:rsidR="007812EC" w:rsidRPr="00FD70FC">
              <w:rPr>
                <w:rStyle w:val="Hyperlnk"/>
                <w:rFonts w:eastAsiaTheme="majorEastAsia"/>
              </w:rPr>
              <w:t>21.4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med kompletterande bestämmelser om etisk granskning till EU:s förordning om medicintekniska produkter</w:t>
            </w:r>
            <w:r w:rsidR="007812EC">
              <w:rPr>
                <w:webHidden/>
              </w:rPr>
              <w:tab/>
            </w:r>
            <w:r w:rsidR="007812EC">
              <w:rPr>
                <w:webHidden/>
              </w:rPr>
              <w:fldChar w:fldCharType="begin"/>
            </w:r>
            <w:r w:rsidR="007812EC">
              <w:rPr>
                <w:webHidden/>
              </w:rPr>
              <w:instrText xml:space="preserve"> PAGEREF _Toc69367624 \h </w:instrText>
            </w:r>
            <w:r w:rsidR="007812EC">
              <w:rPr>
                <w:webHidden/>
              </w:rPr>
            </w:r>
            <w:r w:rsidR="007812EC">
              <w:rPr>
                <w:webHidden/>
              </w:rPr>
              <w:fldChar w:fldCharType="separate"/>
            </w:r>
            <w:r w:rsidR="00DB373A">
              <w:rPr>
                <w:webHidden/>
              </w:rPr>
              <w:t>422</w:t>
            </w:r>
            <w:r w:rsidR="007812EC">
              <w:rPr>
                <w:webHidden/>
              </w:rPr>
              <w:fldChar w:fldCharType="end"/>
            </w:r>
          </w:hyperlink>
        </w:p>
        <w:p w14:paraId="2BEFAFA3" w14:textId="388A6CB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5" w:history="1">
            <w:r w:rsidR="007812EC" w:rsidRPr="00FD70FC">
              <w:rPr>
                <w:rStyle w:val="Hyperlnk"/>
                <w:rFonts w:eastAsiaTheme="majorEastAsia"/>
              </w:rPr>
              <w:t>21.5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(2021:000) med kompletterande bestämmelser om etisk granskning till EU:s förordning om medicintekniska produkter</w:t>
            </w:r>
            <w:r w:rsidR="007812EC">
              <w:rPr>
                <w:webHidden/>
              </w:rPr>
              <w:tab/>
            </w:r>
            <w:r w:rsidR="007812EC">
              <w:rPr>
                <w:webHidden/>
              </w:rPr>
              <w:fldChar w:fldCharType="begin"/>
            </w:r>
            <w:r w:rsidR="007812EC">
              <w:rPr>
                <w:webHidden/>
              </w:rPr>
              <w:instrText xml:space="preserve"> PAGEREF _Toc69367625 \h </w:instrText>
            </w:r>
            <w:r w:rsidR="007812EC">
              <w:rPr>
                <w:webHidden/>
              </w:rPr>
            </w:r>
            <w:r w:rsidR="007812EC">
              <w:rPr>
                <w:webHidden/>
              </w:rPr>
              <w:fldChar w:fldCharType="separate"/>
            </w:r>
            <w:r w:rsidR="00DB373A">
              <w:rPr>
                <w:webHidden/>
              </w:rPr>
              <w:t>426</w:t>
            </w:r>
            <w:r w:rsidR="007812EC">
              <w:rPr>
                <w:webHidden/>
              </w:rPr>
              <w:fldChar w:fldCharType="end"/>
            </w:r>
          </w:hyperlink>
        </w:p>
        <w:p w14:paraId="2531D3B0" w14:textId="2357729A"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6" w:history="1">
            <w:r w:rsidR="007812EC" w:rsidRPr="00FD70FC">
              <w:rPr>
                <w:rStyle w:val="Hyperlnk"/>
                <w:rFonts w:eastAsiaTheme="majorEastAsia"/>
              </w:rPr>
              <w:t>21.6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(2018:1273) om ändring i lagen (2002:297) om biobanker i hälso- och sjukvården m.m.</w:t>
            </w:r>
            <w:r w:rsidR="007812EC">
              <w:rPr>
                <w:webHidden/>
              </w:rPr>
              <w:tab/>
            </w:r>
            <w:r w:rsidR="007812EC">
              <w:rPr>
                <w:webHidden/>
              </w:rPr>
              <w:fldChar w:fldCharType="begin"/>
            </w:r>
            <w:r w:rsidR="007812EC">
              <w:rPr>
                <w:webHidden/>
              </w:rPr>
              <w:instrText xml:space="preserve"> PAGEREF _Toc69367626 \h </w:instrText>
            </w:r>
            <w:r w:rsidR="007812EC">
              <w:rPr>
                <w:webHidden/>
              </w:rPr>
            </w:r>
            <w:r w:rsidR="007812EC">
              <w:rPr>
                <w:webHidden/>
              </w:rPr>
              <w:fldChar w:fldCharType="separate"/>
            </w:r>
            <w:r w:rsidR="00DB373A">
              <w:rPr>
                <w:webHidden/>
              </w:rPr>
              <w:t>430</w:t>
            </w:r>
            <w:r w:rsidR="007812EC">
              <w:rPr>
                <w:webHidden/>
              </w:rPr>
              <w:fldChar w:fldCharType="end"/>
            </w:r>
          </w:hyperlink>
        </w:p>
        <w:p w14:paraId="0392C7C1" w14:textId="2610D009"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7" w:history="1">
            <w:r w:rsidR="007812EC" w:rsidRPr="00FD70FC">
              <w:rPr>
                <w:rStyle w:val="Hyperlnk"/>
                <w:rFonts w:eastAsiaTheme="majorEastAsia"/>
              </w:rPr>
              <w:t>21.7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(2002:297) om biobanker i hälso- och sjukvården m.m.</w:t>
            </w:r>
            <w:r w:rsidR="007812EC">
              <w:rPr>
                <w:webHidden/>
              </w:rPr>
              <w:tab/>
            </w:r>
            <w:r w:rsidR="007812EC">
              <w:rPr>
                <w:webHidden/>
              </w:rPr>
              <w:fldChar w:fldCharType="begin"/>
            </w:r>
            <w:r w:rsidR="007812EC">
              <w:rPr>
                <w:webHidden/>
              </w:rPr>
              <w:instrText xml:space="preserve"> PAGEREF _Toc69367627 \h </w:instrText>
            </w:r>
            <w:r w:rsidR="007812EC">
              <w:rPr>
                <w:webHidden/>
              </w:rPr>
            </w:r>
            <w:r w:rsidR="007812EC">
              <w:rPr>
                <w:webHidden/>
              </w:rPr>
              <w:fldChar w:fldCharType="separate"/>
            </w:r>
            <w:r w:rsidR="00DB373A">
              <w:rPr>
                <w:webHidden/>
              </w:rPr>
              <w:t>431</w:t>
            </w:r>
            <w:r w:rsidR="007812EC">
              <w:rPr>
                <w:webHidden/>
              </w:rPr>
              <w:fldChar w:fldCharType="end"/>
            </w:r>
          </w:hyperlink>
        </w:p>
        <w:p w14:paraId="3105EF29" w14:textId="02D1D16C"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8" w:history="1">
            <w:r w:rsidR="007812EC" w:rsidRPr="00FD70FC">
              <w:rPr>
                <w:rStyle w:val="Hyperlnk"/>
                <w:rFonts w:eastAsiaTheme="majorEastAsia"/>
              </w:rPr>
              <w:t>21.8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(2002:297) om biobanker i hälso- och sjukvården m.m.</w:t>
            </w:r>
            <w:r w:rsidR="007812EC">
              <w:rPr>
                <w:webHidden/>
              </w:rPr>
              <w:tab/>
            </w:r>
            <w:r w:rsidR="007812EC">
              <w:rPr>
                <w:webHidden/>
              </w:rPr>
              <w:fldChar w:fldCharType="begin"/>
            </w:r>
            <w:r w:rsidR="007812EC">
              <w:rPr>
                <w:webHidden/>
              </w:rPr>
              <w:instrText xml:space="preserve"> PAGEREF _Toc69367628 \h </w:instrText>
            </w:r>
            <w:r w:rsidR="007812EC">
              <w:rPr>
                <w:webHidden/>
              </w:rPr>
            </w:r>
            <w:r w:rsidR="007812EC">
              <w:rPr>
                <w:webHidden/>
              </w:rPr>
              <w:fldChar w:fldCharType="separate"/>
            </w:r>
            <w:r w:rsidR="00DB373A">
              <w:rPr>
                <w:webHidden/>
              </w:rPr>
              <w:t>432</w:t>
            </w:r>
            <w:r w:rsidR="007812EC">
              <w:rPr>
                <w:webHidden/>
              </w:rPr>
              <w:fldChar w:fldCharType="end"/>
            </w:r>
          </w:hyperlink>
        </w:p>
        <w:p w14:paraId="4BB4CCA3" w14:textId="4D13B595"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29" w:history="1">
            <w:r w:rsidR="007812EC" w:rsidRPr="00FD70FC">
              <w:rPr>
                <w:rStyle w:val="Hyperlnk"/>
                <w:rFonts w:eastAsiaTheme="majorEastAsia"/>
              </w:rPr>
              <w:t>21.9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(2002:297) om biobanker i hälso- och sjukvården m.m.</w:t>
            </w:r>
            <w:r w:rsidR="007812EC">
              <w:rPr>
                <w:webHidden/>
              </w:rPr>
              <w:tab/>
            </w:r>
            <w:r w:rsidR="007812EC">
              <w:rPr>
                <w:webHidden/>
              </w:rPr>
              <w:fldChar w:fldCharType="begin"/>
            </w:r>
            <w:r w:rsidR="007812EC">
              <w:rPr>
                <w:webHidden/>
              </w:rPr>
              <w:instrText xml:space="preserve"> PAGEREF _Toc69367629 \h </w:instrText>
            </w:r>
            <w:r w:rsidR="007812EC">
              <w:rPr>
                <w:webHidden/>
              </w:rPr>
            </w:r>
            <w:r w:rsidR="007812EC">
              <w:rPr>
                <w:webHidden/>
              </w:rPr>
              <w:fldChar w:fldCharType="separate"/>
            </w:r>
            <w:r w:rsidR="00DB373A">
              <w:rPr>
                <w:webHidden/>
              </w:rPr>
              <w:t>432</w:t>
            </w:r>
            <w:r w:rsidR="007812EC">
              <w:rPr>
                <w:webHidden/>
              </w:rPr>
              <w:fldChar w:fldCharType="end"/>
            </w:r>
          </w:hyperlink>
        </w:p>
        <w:p w14:paraId="721B73C3" w14:textId="4B9653B5"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0" w:history="1">
            <w:r w:rsidR="007812EC" w:rsidRPr="00FD70FC">
              <w:rPr>
                <w:rStyle w:val="Hyperlnk"/>
                <w:rFonts w:eastAsiaTheme="majorEastAsia"/>
              </w:rPr>
              <w:t>21.10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(2018:1092)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_Toc69367630 \h </w:instrText>
            </w:r>
            <w:r w:rsidR="007812EC">
              <w:rPr>
                <w:webHidden/>
              </w:rPr>
            </w:r>
            <w:r w:rsidR="007812EC">
              <w:rPr>
                <w:webHidden/>
              </w:rPr>
              <w:fldChar w:fldCharType="separate"/>
            </w:r>
            <w:r w:rsidR="00DB373A">
              <w:rPr>
                <w:webHidden/>
              </w:rPr>
              <w:t>433</w:t>
            </w:r>
            <w:r w:rsidR="007812EC">
              <w:rPr>
                <w:webHidden/>
              </w:rPr>
              <w:fldChar w:fldCharType="end"/>
            </w:r>
          </w:hyperlink>
        </w:p>
        <w:p w14:paraId="2234E4EC" w14:textId="269FF367"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1" w:history="1">
            <w:r w:rsidR="007812EC" w:rsidRPr="00FD70FC">
              <w:rPr>
                <w:rStyle w:val="Hyperlnk"/>
                <w:rFonts w:eastAsiaTheme="majorEastAsia"/>
              </w:rPr>
              <w:t>21.11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_Toc69367631 \h </w:instrText>
            </w:r>
            <w:r w:rsidR="007812EC">
              <w:rPr>
                <w:webHidden/>
              </w:rPr>
            </w:r>
            <w:r w:rsidR="007812EC">
              <w:rPr>
                <w:webHidden/>
              </w:rPr>
              <w:fldChar w:fldCharType="separate"/>
            </w:r>
            <w:r w:rsidR="00DB373A">
              <w:rPr>
                <w:webHidden/>
              </w:rPr>
              <w:t>434</w:t>
            </w:r>
            <w:r w:rsidR="007812EC">
              <w:rPr>
                <w:webHidden/>
              </w:rPr>
              <w:fldChar w:fldCharType="end"/>
            </w:r>
          </w:hyperlink>
        </w:p>
        <w:p w14:paraId="623EE68F" w14:textId="5E3E6500"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2" w:history="1">
            <w:r w:rsidR="007812EC" w:rsidRPr="00FD70FC">
              <w:rPr>
                <w:rStyle w:val="Hyperlnk"/>
                <w:rFonts w:eastAsiaTheme="majorEastAsia"/>
              </w:rPr>
              <w:t>21.12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_Toc69367632 \h </w:instrText>
            </w:r>
            <w:r w:rsidR="007812EC">
              <w:rPr>
                <w:webHidden/>
              </w:rPr>
            </w:r>
            <w:r w:rsidR="007812EC">
              <w:rPr>
                <w:webHidden/>
              </w:rPr>
              <w:fldChar w:fldCharType="separate"/>
            </w:r>
            <w:r w:rsidR="00DB373A">
              <w:rPr>
                <w:webHidden/>
              </w:rPr>
              <w:t>435</w:t>
            </w:r>
            <w:r w:rsidR="007812EC">
              <w:rPr>
                <w:webHidden/>
              </w:rPr>
              <w:fldChar w:fldCharType="end"/>
            </w:r>
          </w:hyperlink>
        </w:p>
        <w:p w14:paraId="221FD7F7" w14:textId="44342DE7"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3" w:history="1">
            <w:r w:rsidR="007812EC" w:rsidRPr="00FD70FC">
              <w:rPr>
                <w:rStyle w:val="Hyperlnk"/>
                <w:rFonts w:eastAsiaTheme="majorEastAsia"/>
              </w:rPr>
              <w:t>21.13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(2003:460) om etikprövning av forskning som avser människor</w:t>
            </w:r>
            <w:r w:rsidR="007812EC">
              <w:rPr>
                <w:webHidden/>
              </w:rPr>
              <w:tab/>
            </w:r>
            <w:r w:rsidR="007812EC">
              <w:rPr>
                <w:webHidden/>
              </w:rPr>
              <w:fldChar w:fldCharType="begin"/>
            </w:r>
            <w:r w:rsidR="007812EC">
              <w:rPr>
                <w:webHidden/>
              </w:rPr>
              <w:instrText xml:space="preserve"> PAGEREF _Toc69367633 \h </w:instrText>
            </w:r>
            <w:r w:rsidR="007812EC">
              <w:rPr>
                <w:webHidden/>
              </w:rPr>
            </w:r>
            <w:r w:rsidR="007812EC">
              <w:rPr>
                <w:webHidden/>
              </w:rPr>
              <w:fldChar w:fldCharType="separate"/>
            </w:r>
            <w:r w:rsidR="00DB373A">
              <w:rPr>
                <w:webHidden/>
              </w:rPr>
              <w:t>437</w:t>
            </w:r>
            <w:r w:rsidR="007812EC">
              <w:rPr>
                <w:webHidden/>
              </w:rPr>
              <w:fldChar w:fldCharType="end"/>
            </w:r>
          </w:hyperlink>
        </w:p>
        <w:p w14:paraId="3AACD44E" w14:textId="2D4248A4"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4" w:history="1">
            <w:r w:rsidR="007812EC" w:rsidRPr="00FD70FC">
              <w:rPr>
                <w:rStyle w:val="Hyperlnk"/>
                <w:rFonts w:eastAsiaTheme="majorEastAsia"/>
              </w:rPr>
              <w:t>21.14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(2006:496) om blodsäkerhet</w:t>
            </w:r>
            <w:r w:rsidR="007812EC">
              <w:rPr>
                <w:webHidden/>
              </w:rPr>
              <w:tab/>
            </w:r>
            <w:r w:rsidR="007812EC">
              <w:rPr>
                <w:webHidden/>
              </w:rPr>
              <w:fldChar w:fldCharType="begin"/>
            </w:r>
            <w:r w:rsidR="007812EC">
              <w:rPr>
                <w:webHidden/>
              </w:rPr>
              <w:instrText xml:space="preserve"> PAGEREF _Toc69367634 \h </w:instrText>
            </w:r>
            <w:r w:rsidR="007812EC">
              <w:rPr>
                <w:webHidden/>
              </w:rPr>
            </w:r>
            <w:r w:rsidR="007812EC">
              <w:rPr>
                <w:webHidden/>
              </w:rPr>
              <w:fldChar w:fldCharType="separate"/>
            </w:r>
            <w:r w:rsidR="00DB373A">
              <w:rPr>
                <w:webHidden/>
              </w:rPr>
              <w:t>438</w:t>
            </w:r>
            <w:r w:rsidR="007812EC">
              <w:rPr>
                <w:webHidden/>
              </w:rPr>
              <w:fldChar w:fldCharType="end"/>
            </w:r>
          </w:hyperlink>
        </w:p>
        <w:p w14:paraId="1359894F" w14:textId="32CBC170"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5" w:history="1">
            <w:r w:rsidR="007812EC" w:rsidRPr="00FD70FC">
              <w:rPr>
                <w:rStyle w:val="Hyperlnk"/>
                <w:rFonts w:eastAsiaTheme="majorEastAsia"/>
              </w:rPr>
              <w:t>21.15</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 till lag om ändring i lagen (2006:496) om blodsäkerhet</w:t>
            </w:r>
            <w:r w:rsidR="007812EC">
              <w:rPr>
                <w:webHidden/>
              </w:rPr>
              <w:tab/>
            </w:r>
            <w:r w:rsidR="007812EC">
              <w:rPr>
                <w:webHidden/>
              </w:rPr>
              <w:fldChar w:fldCharType="begin"/>
            </w:r>
            <w:r w:rsidR="007812EC">
              <w:rPr>
                <w:webHidden/>
              </w:rPr>
              <w:instrText xml:space="preserve"> PAGEREF _Toc69367635 \h </w:instrText>
            </w:r>
            <w:r w:rsidR="007812EC">
              <w:rPr>
                <w:webHidden/>
              </w:rPr>
            </w:r>
            <w:r w:rsidR="007812EC">
              <w:rPr>
                <w:webHidden/>
              </w:rPr>
              <w:fldChar w:fldCharType="separate"/>
            </w:r>
            <w:r w:rsidR="00DB373A">
              <w:rPr>
                <w:webHidden/>
              </w:rPr>
              <w:t>440</w:t>
            </w:r>
            <w:r w:rsidR="007812EC">
              <w:rPr>
                <w:webHidden/>
              </w:rPr>
              <w:fldChar w:fldCharType="end"/>
            </w:r>
          </w:hyperlink>
        </w:p>
        <w:p w14:paraId="6CF54E6C" w14:textId="2651F34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6" w:history="1">
            <w:r w:rsidR="007812EC" w:rsidRPr="00FD70FC">
              <w:rPr>
                <w:rStyle w:val="Hyperlnk"/>
                <w:rFonts w:eastAsiaTheme="majorEastAsia"/>
              </w:rPr>
              <w:t>21.16</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(2018:1093) om ändring i offentlighets- och sekretesslagen (2009:400)</w:t>
            </w:r>
            <w:r w:rsidR="007812EC">
              <w:rPr>
                <w:webHidden/>
              </w:rPr>
              <w:tab/>
            </w:r>
            <w:r w:rsidR="007812EC">
              <w:rPr>
                <w:webHidden/>
              </w:rPr>
              <w:fldChar w:fldCharType="begin"/>
            </w:r>
            <w:r w:rsidR="007812EC">
              <w:rPr>
                <w:webHidden/>
              </w:rPr>
              <w:instrText xml:space="preserve"> PAGEREF _Toc69367636 \h </w:instrText>
            </w:r>
            <w:r w:rsidR="007812EC">
              <w:rPr>
                <w:webHidden/>
              </w:rPr>
            </w:r>
            <w:r w:rsidR="007812EC">
              <w:rPr>
                <w:webHidden/>
              </w:rPr>
              <w:fldChar w:fldCharType="separate"/>
            </w:r>
            <w:r w:rsidR="00DB373A">
              <w:rPr>
                <w:webHidden/>
              </w:rPr>
              <w:t>440</w:t>
            </w:r>
            <w:r w:rsidR="007812EC">
              <w:rPr>
                <w:webHidden/>
              </w:rPr>
              <w:fldChar w:fldCharType="end"/>
            </w:r>
          </w:hyperlink>
        </w:p>
        <w:p w14:paraId="19CE8451" w14:textId="5605497A"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7" w:history="1">
            <w:r w:rsidR="007812EC" w:rsidRPr="00FD70FC">
              <w:rPr>
                <w:rStyle w:val="Hyperlnk"/>
                <w:rFonts w:eastAsiaTheme="majorEastAsia"/>
              </w:rPr>
              <w:t>21.17</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offentlighets- och sekretesslagen (2009:400)</w:t>
            </w:r>
            <w:r w:rsidR="007812EC">
              <w:rPr>
                <w:webHidden/>
              </w:rPr>
              <w:tab/>
            </w:r>
            <w:r w:rsidR="007812EC">
              <w:rPr>
                <w:webHidden/>
              </w:rPr>
              <w:fldChar w:fldCharType="begin"/>
            </w:r>
            <w:r w:rsidR="007812EC">
              <w:rPr>
                <w:webHidden/>
              </w:rPr>
              <w:instrText xml:space="preserve"> PAGEREF _Toc69367637 \h </w:instrText>
            </w:r>
            <w:r w:rsidR="007812EC">
              <w:rPr>
                <w:webHidden/>
              </w:rPr>
            </w:r>
            <w:r w:rsidR="007812EC">
              <w:rPr>
                <w:webHidden/>
              </w:rPr>
              <w:fldChar w:fldCharType="separate"/>
            </w:r>
            <w:r w:rsidR="00DB373A">
              <w:rPr>
                <w:webHidden/>
              </w:rPr>
              <w:t>443</w:t>
            </w:r>
            <w:r w:rsidR="007812EC">
              <w:rPr>
                <w:webHidden/>
              </w:rPr>
              <w:fldChar w:fldCharType="end"/>
            </w:r>
          </w:hyperlink>
        </w:p>
        <w:p w14:paraId="22B6CD4D" w14:textId="7BC489B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8" w:history="1">
            <w:r w:rsidR="007812EC" w:rsidRPr="00FD70FC">
              <w:rPr>
                <w:rStyle w:val="Hyperlnk"/>
                <w:rFonts w:eastAsiaTheme="majorEastAsia"/>
              </w:rPr>
              <w:t>21.18</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offentlighets- och sekretesslagen (2009:400)</w:t>
            </w:r>
            <w:r w:rsidR="007812EC">
              <w:rPr>
                <w:webHidden/>
              </w:rPr>
              <w:tab/>
            </w:r>
            <w:r w:rsidR="007812EC">
              <w:rPr>
                <w:webHidden/>
              </w:rPr>
              <w:fldChar w:fldCharType="begin"/>
            </w:r>
            <w:r w:rsidR="007812EC">
              <w:rPr>
                <w:webHidden/>
              </w:rPr>
              <w:instrText xml:space="preserve"> PAGEREF _Toc69367638 \h </w:instrText>
            </w:r>
            <w:r w:rsidR="007812EC">
              <w:rPr>
                <w:webHidden/>
              </w:rPr>
            </w:r>
            <w:r w:rsidR="007812EC">
              <w:rPr>
                <w:webHidden/>
              </w:rPr>
              <w:fldChar w:fldCharType="separate"/>
            </w:r>
            <w:r w:rsidR="00DB373A">
              <w:rPr>
                <w:webHidden/>
              </w:rPr>
              <w:t>443</w:t>
            </w:r>
            <w:r w:rsidR="007812EC">
              <w:rPr>
                <w:webHidden/>
              </w:rPr>
              <w:fldChar w:fldCharType="end"/>
            </w:r>
          </w:hyperlink>
        </w:p>
        <w:p w14:paraId="59EECD73" w14:textId="6F2BCAC6"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39" w:history="1">
            <w:r w:rsidR="007812EC" w:rsidRPr="00FD70FC">
              <w:rPr>
                <w:rStyle w:val="Hyperlnk"/>
                <w:rFonts w:eastAsiaTheme="majorEastAsia"/>
              </w:rPr>
              <w:t>21.19</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offentlighets- och sekretesslagen (2009:400)</w:t>
            </w:r>
            <w:r w:rsidR="007812EC">
              <w:rPr>
                <w:webHidden/>
              </w:rPr>
              <w:tab/>
            </w:r>
            <w:r w:rsidR="007812EC">
              <w:rPr>
                <w:webHidden/>
              </w:rPr>
              <w:fldChar w:fldCharType="begin"/>
            </w:r>
            <w:r w:rsidR="007812EC">
              <w:rPr>
                <w:webHidden/>
              </w:rPr>
              <w:instrText xml:space="preserve"> PAGEREF _Toc69367639 \h </w:instrText>
            </w:r>
            <w:r w:rsidR="007812EC">
              <w:rPr>
                <w:webHidden/>
              </w:rPr>
            </w:r>
            <w:r w:rsidR="007812EC">
              <w:rPr>
                <w:webHidden/>
              </w:rPr>
              <w:fldChar w:fldCharType="separate"/>
            </w:r>
            <w:r w:rsidR="00DB373A">
              <w:rPr>
                <w:webHidden/>
              </w:rPr>
              <w:t>445</w:t>
            </w:r>
            <w:r w:rsidR="007812EC">
              <w:rPr>
                <w:webHidden/>
              </w:rPr>
              <w:fldChar w:fldCharType="end"/>
            </w:r>
          </w:hyperlink>
        </w:p>
        <w:p w14:paraId="394CA3BF" w14:textId="21592ECA"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40" w:history="1">
            <w:r w:rsidR="007812EC" w:rsidRPr="00FD70FC">
              <w:rPr>
                <w:rStyle w:val="Hyperlnk"/>
                <w:rFonts w:eastAsiaTheme="majorEastAsia"/>
              </w:rPr>
              <w:t>21.20</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(2011:791) om ackreditering och teknisk kontroll</w:t>
            </w:r>
            <w:r w:rsidR="007812EC">
              <w:rPr>
                <w:webHidden/>
              </w:rPr>
              <w:tab/>
            </w:r>
            <w:r w:rsidR="007812EC">
              <w:rPr>
                <w:webHidden/>
              </w:rPr>
              <w:fldChar w:fldCharType="begin"/>
            </w:r>
            <w:r w:rsidR="007812EC">
              <w:rPr>
                <w:webHidden/>
              </w:rPr>
              <w:instrText xml:space="preserve"> PAGEREF _Toc69367640 \h </w:instrText>
            </w:r>
            <w:r w:rsidR="007812EC">
              <w:rPr>
                <w:webHidden/>
              </w:rPr>
            </w:r>
            <w:r w:rsidR="007812EC">
              <w:rPr>
                <w:webHidden/>
              </w:rPr>
              <w:fldChar w:fldCharType="separate"/>
            </w:r>
            <w:r w:rsidR="00DB373A">
              <w:rPr>
                <w:webHidden/>
              </w:rPr>
              <w:t>448</w:t>
            </w:r>
            <w:r w:rsidR="007812EC">
              <w:rPr>
                <w:webHidden/>
              </w:rPr>
              <w:fldChar w:fldCharType="end"/>
            </w:r>
          </w:hyperlink>
        </w:p>
        <w:p w14:paraId="4C32B09A" w14:textId="35695F01"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41" w:history="1">
            <w:r w:rsidR="007812EC" w:rsidRPr="00FD70FC">
              <w:rPr>
                <w:rStyle w:val="Hyperlnk"/>
                <w:rFonts w:eastAsiaTheme="majorEastAsia"/>
              </w:rPr>
              <w:t>21.21</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läkemedelslagen (2015:315)</w:t>
            </w:r>
            <w:r w:rsidR="007812EC">
              <w:rPr>
                <w:webHidden/>
              </w:rPr>
              <w:tab/>
            </w:r>
            <w:r w:rsidR="007812EC">
              <w:rPr>
                <w:webHidden/>
              </w:rPr>
              <w:fldChar w:fldCharType="begin"/>
            </w:r>
            <w:r w:rsidR="007812EC">
              <w:rPr>
                <w:webHidden/>
              </w:rPr>
              <w:instrText xml:space="preserve"> PAGEREF _Toc69367641 \h </w:instrText>
            </w:r>
            <w:r w:rsidR="007812EC">
              <w:rPr>
                <w:webHidden/>
              </w:rPr>
            </w:r>
            <w:r w:rsidR="007812EC">
              <w:rPr>
                <w:webHidden/>
              </w:rPr>
              <w:fldChar w:fldCharType="separate"/>
            </w:r>
            <w:r w:rsidR="00DB373A">
              <w:rPr>
                <w:webHidden/>
              </w:rPr>
              <w:t>448</w:t>
            </w:r>
            <w:r w:rsidR="007812EC">
              <w:rPr>
                <w:webHidden/>
              </w:rPr>
              <w:fldChar w:fldCharType="end"/>
            </w:r>
          </w:hyperlink>
        </w:p>
        <w:p w14:paraId="4FADD218" w14:textId="783938BB"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42" w:history="1">
            <w:r w:rsidR="007812EC" w:rsidRPr="00FD70FC">
              <w:rPr>
                <w:rStyle w:val="Hyperlnk"/>
                <w:rFonts w:eastAsiaTheme="majorEastAsia"/>
              </w:rPr>
              <w:t>21.22</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(2018:696) om skatt på vissa nikotinhaltiga produkter</w:t>
            </w:r>
            <w:r w:rsidR="007812EC">
              <w:rPr>
                <w:webHidden/>
              </w:rPr>
              <w:tab/>
            </w:r>
            <w:r w:rsidR="007812EC">
              <w:rPr>
                <w:webHidden/>
              </w:rPr>
              <w:fldChar w:fldCharType="begin"/>
            </w:r>
            <w:r w:rsidR="007812EC">
              <w:rPr>
                <w:webHidden/>
              </w:rPr>
              <w:instrText xml:space="preserve"> PAGEREF _Toc69367642 \h </w:instrText>
            </w:r>
            <w:r w:rsidR="007812EC">
              <w:rPr>
                <w:webHidden/>
              </w:rPr>
            </w:r>
            <w:r w:rsidR="007812EC">
              <w:rPr>
                <w:webHidden/>
              </w:rPr>
              <w:fldChar w:fldCharType="separate"/>
            </w:r>
            <w:r w:rsidR="00DB373A">
              <w:rPr>
                <w:webHidden/>
              </w:rPr>
              <w:t>449</w:t>
            </w:r>
            <w:r w:rsidR="007812EC">
              <w:rPr>
                <w:webHidden/>
              </w:rPr>
              <w:fldChar w:fldCharType="end"/>
            </w:r>
          </w:hyperlink>
        </w:p>
        <w:p w14:paraId="5A61CDDD" w14:textId="7CC5E394"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43" w:history="1">
            <w:r w:rsidR="007812EC" w:rsidRPr="00FD70FC">
              <w:rPr>
                <w:rStyle w:val="Hyperlnk"/>
                <w:rFonts w:eastAsiaTheme="majorEastAsia"/>
              </w:rPr>
              <w:t>21.23</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(2018:1091) med kompletterande bestämmelser om etisk granskning till EU:s förordning om kliniska prövningar av humanläkemedel</w:t>
            </w:r>
            <w:r w:rsidR="007812EC">
              <w:rPr>
                <w:webHidden/>
              </w:rPr>
              <w:tab/>
            </w:r>
            <w:r w:rsidR="007812EC">
              <w:rPr>
                <w:webHidden/>
              </w:rPr>
              <w:fldChar w:fldCharType="begin"/>
            </w:r>
            <w:r w:rsidR="007812EC">
              <w:rPr>
                <w:webHidden/>
              </w:rPr>
              <w:instrText xml:space="preserve"> PAGEREF _Toc69367643 \h </w:instrText>
            </w:r>
            <w:r w:rsidR="007812EC">
              <w:rPr>
                <w:webHidden/>
              </w:rPr>
            </w:r>
            <w:r w:rsidR="007812EC">
              <w:rPr>
                <w:webHidden/>
              </w:rPr>
              <w:fldChar w:fldCharType="separate"/>
            </w:r>
            <w:r w:rsidR="00DB373A">
              <w:rPr>
                <w:webHidden/>
              </w:rPr>
              <w:t>451</w:t>
            </w:r>
            <w:r w:rsidR="007812EC">
              <w:rPr>
                <w:webHidden/>
              </w:rPr>
              <w:fldChar w:fldCharType="end"/>
            </w:r>
          </w:hyperlink>
        </w:p>
        <w:p w14:paraId="75238DBE" w14:textId="19A991C8" w:rsidR="007812EC" w:rsidRDefault="002D33FE">
          <w:pPr>
            <w:pStyle w:val="Innehll2"/>
            <w:tabs>
              <w:tab w:val="left" w:pos="1134"/>
            </w:tabs>
            <w:rPr>
              <w:rFonts w:asciiTheme="minorHAnsi" w:eastAsiaTheme="minorEastAsia" w:hAnsiTheme="minorHAnsi" w:cstheme="minorBidi"/>
              <w:sz w:val="22"/>
              <w:szCs w:val="22"/>
              <w:lang w:eastAsia="ja-JP"/>
            </w:rPr>
          </w:pPr>
          <w:hyperlink w:anchor="_Toc69367644" w:history="1">
            <w:r w:rsidR="007812EC" w:rsidRPr="00FD70FC">
              <w:rPr>
                <w:rStyle w:val="Hyperlnk"/>
                <w:rFonts w:eastAsiaTheme="majorEastAsia"/>
              </w:rPr>
              <w:t>21.24</w:t>
            </w:r>
            <w:r w:rsidR="007812EC">
              <w:rPr>
                <w:rFonts w:asciiTheme="minorHAnsi" w:eastAsiaTheme="minorEastAsia" w:hAnsiTheme="minorHAnsi" w:cstheme="minorBidi"/>
                <w:sz w:val="22"/>
                <w:szCs w:val="22"/>
                <w:lang w:eastAsia="ja-JP"/>
              </w:rPr>
              <w:tab/>
            </w:r>
            <w:r w:rsidR="007812EC" w:rsidRPr="00FD70FC">
              <w:rPr>
                <w:rStyle w:val="Hyperlnk"/>
                <w:rFonts w:eastAsiaTheme="majorEastAsia"/>
              </w:rPr>
              <w:t>Förslaget till lag om ändring i lagen (2018:2088) om tobak och liknande produkter</w:t>
            </w:r>
            <w:r w:rsidR="007812EC">
              <w:rPr>
                <w:webHidden/>
              </w:rPr>
              <w:tab/>
            </w:r>
            <w:r w:rsidR="007812EC">
              <w:rPr>
                <w:webHidden/>
              </w:rPr>
              <w:fldChar w:fldCharType="begin"/>
            </w:r>
            <w:r w:rsidR="007812EC">
              <w:rPr>
                <w:webHidden/>
              </w:rPr>
              <w:instrText xml:space="preserve"> PAGEREF _Toc69367644 \h </w:instrText>
            </w:r>
            <w:r w:rsidR="007812EC">
              <w:rPr>
                <w:webHidden/>
              </w:rPr>
            </w:r>
            <w:r w:rsidR="007812EC">
              <w:rPr>
                <w:webHidden/>
              </w:rPr>
              <w:fldChar w:fldCharType="separate"/>
            </w:r>
            <w:r w:rsidR="00DB373A">
              <w:rPr>
                <w:webHidden/>
              </w:rPr>
              <w:t>452</w:t>
            </w:r>
            <w:r w:rsidR="007812EC">
              <w:rPr>
                <w:webHidden/>
              </w:rPr>
              <w:fldChar w:fldCharType="end"/>
            </w:r>
          </w:hyperlink>
        </w:p>
        <w:p w14:paraId="7001B8E4" w14:textId="55ABCF1E" w:rsidR="007812EC" w:rsidRDefault="002D33FE">
          <w:pPr>
            <w:pStyle w:val="Innehll4"/>
            <w:rPr>
              <w:rFonts w:asciiTheme="minorHAnsi" w:eastAsiaTheme="minorEastAsia" w:hAnsiTheme="minorHAnsi"/>
              <w:noProof/>
              <w:sz w:val="22"/>
              <w:lang w:eastAsia="ja-JP"/>
            </w:rPr>
          </w:pPr>
          <w:hyperlink w:anchor="_Toc69367645" w:history="1">
            <w:r w:rsidR="007812EC" w:rsidRPr="00FD70FC">
              <w:rPr>
                <w:rStyle w:val="Hyperlnk"/>
                <w:noProof/>
              </w:rPr>
              <w:t>Europaparlamentets och rådets förordning (EU) 2017/745 av den 5 april 2017 om medicintekniska produkter, om ändring av direktiv 2001/83/EG, förordning (EG)  nr 178/2002 och förordning (EG) nr 1223/2009 och om upphävande av rådets direktiv 90/385/EEG och 93/42/EEG</w:t>
            </w:r>
            <w:r w:rsidR="007812EC">
              <w:rPr>
                <w:noProof/>
                <w:webHidden/>
              </w:rPr>
              <w:tab/>
            </w:r>
            <w:r w:rsidR="007812EC">
              <w:rPr>
                <w:noProof/>
                <w:webHidden/>
              </w:rPr>
              <w:fldChar w:fldCharType="begin"/>
            </w:r>
            <w:r w:rsidR="007812EC">
              <w:rPr>
                <w:noProof/>
                <w:webHidden/>
              </w:rPr>
              <w:instrText xml:space="preserve"> PAGEREF _Toc69367645 \h </w:instrText>
            </w:r>
            <w:r w:rsidR="007812EC">
              <w:rPr>
                <w:noProof/>
                <w:webHidden/>
              </w:rPr>
            </w:r>
            <w:r w:rsidR="007812EC">
              <w:rPr>
                <w:noProof/>
                <w:webHidden/>
              </w:rPr>
              <w:fldChar w:fldCharType="separate"/>
            </w:r>
            <w:r w:rsidR="00DB373A">
              <w:rPr>
                <w:noProof/>
                <w:webHidden/>
              </w:rPr>
              <w:t>453</w:t>
            </w:r>
            <w:r w:rsidR="007812EC">
              <w:rPr>
                <w:noProof/>
                <w:webHidden/>
              </w:rPr>
              <w:fldChar w:fldCharType="end"/>
            </w:r>
          </w:hyperlink>
        </w:p>
        <w:p w14:paraId="0D1F013C" w14:textId="0EF41235" w:rsidR="007812EC" w:rsidRDefault="002D33FE">
          <w:pPr>
            <w:pStyle w:val="Innehll4"/>
            <w:rPr>
              <w:rFonts w:asciiTheme="minorHAnsi" w:eastAsiaTheme="minorEastAsia" w:hAnsiTheme="minorHAnsi"/>
              <w:noProof/>
              <w:sz w:val="22"/>
              <w:lang w:eastAsia="ja-JP"/>
            </w:rPr>
          </w:pPr>
          <w:hyperlink w:anchor="_Toc69367646" w:history="1">
            <w:r w:rsidR="007812EC" w:rsidRPr="00FD70FC">
              <w:rPr>
                <w:rStyle w:val="Hyperlnk"/>
                <w:noProof/>
              </w:rPr>
              <w:t>Rättelse av Europaparlamentets och rådets förordning (EU) 2017/745 av den 5 april 2017 om medicintekniska produkter, om ändring av direktiv 2001/83/EG, förordning (EG) nr 178/2002 och förordning (EG) nr 1223/2009 och om upphävande av rådets direktiv 90/385/EEG och 93/42/EEG</w:t>
            </w:r>
            <w:r w:rsidR="007812EC">
              <w:rPr>
                <w:noProof/>
                <w:webHidden/>
              </w:rPr>
              <w:tab/>
            </w:r>
            <w:r w:rsidR="007812EC">
              <w:rPr>
                <w:noProof/>
                <w:webHidden/>
              </w:rPr>
              <w:fldChar w:fldCharType="begin"/>
            </w:r>
            <w:r w:rsidR="007812EC">
              <w:rPr>
                <w:noProof/>
                <w:webHidden/>
              </w:rPr>
              <w:instrText xml:space="preserve"> PAGEREF _Toc69367646 \h </w:instrText>
            </w:r>
            <w:r w:rsidR="007812EC">
              <w:rPr>
                <w:noProof/>
                <w:webHidden/>
              </w:rPr>
            </w:r>
            <w:r w:rsidR="007812EC">
              <w:rPr>
                <w:noProof/>
                <w:webHidden/>
              </w:rPr>
              <w:fldChar w:fldCharType="separate"/>
            </w:r>
            <w:r w:rsidR="00DB373A">
              <w:rPr>
                <w:noProof/>
                <w:webHidden/>
              </w:rPr>
              <w:t>628</w:t>
            </w:r>
            <w:r w:rsidR="007812EC">
              <w:rPr>
                <w:noProof/>
                <w:webHidden/>
              </w:rPr>
              <w:fldChar w:fldCharType="end"/>
            </w:r>
          </w:hyperlink>
        </w:p>
        <w:p w14:paraId="797F1EC1" w14:textId="60E396F9" w:rsidR="007812EC" w:rsidRDefault="002D33FE">
          <w:pPr>
            <w:pStyle w:val="Innehll4"/>
            <w:rPr>
              <w:rFonts w:asciiTheme="minorHAnsi" w:eastAsiaTheme="minorEastAsia" w:hAnsiTheme="minorHAnsi"/>
              <w:noProof/>
              <w:sz w:val="22"/>
              <w:lang w:eastAsia="ja-JP"/>
            </w:rPr>
          </w:pPr>
          <w:hyperlink w:anchor="_Toc69367647" w:history="1">
            <w:r w:rsidR="007812EC" w:rsidRPr="00FD70FC">
              <w:rPr>
                <w:rStyle w:val="Hyperlnk"/>
                <w:noProof/>
              </w:rPr>
              <w:t xml:space="preserve">Europaparlamentets och rådets förordning (EU) 2017/746 av den 5 april 2017 om medicintekniska produkter för in vitro-diagnostik och om </w:t>
            </w:r>
            <w:r w:rsidR="007812EC" w:rsidRPr="00FD70FC">
              <w:rPr>
                <w:rStyle w:val="Hyperlnk"/>
                <w:noProof/>
              </w:rPr>
              <w:lastRenderedPageBreak/>
              <w:t>upphävande av direktiv 98/79/EG och kommissionens beslut 2010/227/EU</w:t>
            </w:r>
            <w:r w:rsidR="007812EC">
              <w:rPr>
                <w:noProof/>
                <w:webHidden/>
              </w:rPr>
              <w:tab/>
            </w:r>
            <w:r w:rsidR="007812EC">
              <w:rPr>
                <w:noProof/>
                <w:webHidden/>
              </w:rPr>
              <w:fldChar w:fldCharType="begin"/>
            </w:r>
            <w:r w:rsidR="007812EC">
              <w:rPr>
                <w:noProof/>
                <w:webHidden/>
              </w:rPr>
              <w:instrText xml:space="preserve"> PAGEREF _Toc69367647 \h </w:instrText>
            </w:r>
            <w:r w:rsidR="007812EC">
              <w:rPr>
                <w:noProof/>
                <w:webHidden/>
              </w:rPr>
            </w:r>
            <w:r w:rsidR="007812EC">
              <w:rPr>
                <w:noProof/>
                <w:webHidden/>
              </w:rPr>
              <w:fldChar w:fldCharType="separate"/>
            </w:r>
            <w:r w:rsidR="00DB373A">
              <w:rPr>
                <w:noProof/>
                <w:webHidden/>
              </w:rPr>
              <w:t>630</w:t>
            </w:r>
            <w:r w:rsidR="007812EC">
              <w:rPr>
                <w:noProof/>
                <w:webHidden/>
              </w:rPr>
              <w:fldChar w:fldCharType="end"/>
            </w:r>
          </w:hyperlink>
        </w:p>
        <w:p w14:paraId="1CCBC8A7" w14:textId="721310BC" w:rsidR="007812EC" w:rsidRDefault="002D33FE">
          <w:pPr>
            <w:pStyle w:val="Innehll4"/>
            <w:rPr>
              <w:rFonts w:asciiTheme="minorHAnsi" w:eastAsiaTheme="minorEastAsia" w:hAnsiTheme="minorHAnsi"/>
              <w:noProof/>
              <w:sz w:val="22"/>
              <w:lang w:eastAsia="ja-JP"/>
            </w:rPr>
          </w:pPr>
          <w:hyperlink w:anchor="_Toc69367648" w:history="1">
            <w:r w:rsidR="007812EC" w:rsidRPr="00FD70FC">
              <w:rPr>
                <w:rStyle w:val="Hyperlnk"/>
                <w:noProof/>
              </w:rPr>
              <w:t>Rättelse av Europaparlamentets och rådets förordning (EU) 2017/746 av den 5 april 2017 om medicintekniska produkter för in vitro-diagnostik och om upphävande av direktiv 98/79/EG och kommissionens beslut 2010/227/EU</w:t>
            </w:r>
            <w:r w:rsidR="007812EC">
              <w:rPr>
                <w:noProof/>
                <w:webHidden/>
              </w:rPr>
              <w:tab/>
            </w:r>
            <w:r w:rsidR="007812EC">
              <w:rPr>
                <w:noProof/>
                <w:webHidden/>
              </w:rPr>
              <w:fldChar w:fldCharType="begin"/>
            </w:r>
            <w:r w:rsidR="007812EC">
              <w:rPr>
                <w:noProof/>
                <w:webHidden/>
              </w:rPr>
              <w:instrText xml:space="preserve"> PAGEREF _Toc69367648 \h </w:instrText>
            </w:r>
            <w:r w:rsidR="007812EC">
              <w:rPr>
                <w:noProof/>
                <w:webHidden/>
              </w:rPr>
            </w:r>
            <w:r w:rsidR="007812EC">
              <w:rPr>
                <w:noProof/>
                <w:webHidden/>
              </w:rPr>
              <w:fldChar w:fldCharType="separate"/>
            </w:r>
            <w:r w:rsidR="00DB373A">
              <w:rPr>
                <w:noProof/>
                <w:webHidden/>
              </w:rPr>
              <w:t>787</w:t>
            </w:r>
            <w:r w:rsidR="007812EC">
              <w:rPr>
                <w:noProof/>
                <w:webHidden/>
              </w:rPr>
              <w:fldChar w:fldCharType="end"/>
            </w:r>
          </w:hyperlink>
        </w:p>
        <w:p w14:paraId="50DD6FEE" w14:textId="26E948E8" w:rsidR="007812EC" w:rsidRDefault="002D33FE">
          <w:pPr>
            <w:pStyle w:val="Innehll4"/>
            <w:rPr>
              <w:rFonts w:asciiTheme="minorHAnsi" w:eastAsiaTheme="minorEastAsia" w:hAnsiTheme="minorHAnsi"/>
              <w:noProof/>
              <w:sz w:val="22"/>
              <w:lang w:eastAsia="ja-JP"/>
            </w:rPr>
          </w:pPr>
          <w:hyperlink w:anchor="_Toc69367649" w:history="1">
            <w:r w:rsidR="007812EC" w:rsidRPr="00FD70FC">
              <w:rPr>
                <w:rStyle w:val="Hyperlnk"/>
                <w:noProof/>
              </w:rPr>
              <w:t>Sammanfattning av departementspromemorian Anpassningar till EU:s förordningar om medicinteknik – del 2  (Ds 2019:32)</w:t>
            </w:r>
            <w:r w:rsidR="007812EC">
              <w:rPr>
                <w:noProof/>
                <w:webHidden/>
              </w:rPr>
              <w:tab/>
            </w:r>
            <w:r w:rsidR="007812EC">
              <w:rPr>
                <w:noProof/>
                <w:webHidden/>
              </w:rPr>
              <w:fldChar w:fldCharType="begin"/>
            </w:r>
            <w:r w:rsidR="007812EC">
              <w:rPr>
                <w:noProof/>
                <w:webHidden/>
              </w:rPr>
              <w:instrText xml:space="preserve"> PAGEREF _Toc69367649 \h </w:instrText>
            </w:r>
            <w:r w:rsidR="007812EC">
              <w:rPr>
                <w:noProof/>
                <w:webHidden/>
              </w:rPr>
            </w:r>
            <w:r w:rsidR="007812EC">
              <w:rPr>
                <w:noProof/>
                <w:webHidden/>
              </w:rPr>
              <w:fldChar w:fldCharType="separate"/>
            </w:r>
            <w:r w:rsidR="00DB373A">
              <w:rPr>
                <w:noProof/>
                <w:webHidden/>
              </w:rPr>
              <w:t>788</w:t>
            </w:r>
            <w:r w:rsidR="007812EC">
              <w:rPr>
                <w:noProof/>
                <w:webHidden/>
              </w:rPr>
              <w:fldChar w:fldCharType="end"/>
            </w:r>
          </w:hyperlink>
        </w:p>
        <w:p w14:paraId="5A1BDF51" w14:textId="06EAC113" w:rsidR="007812EC" w:rsidRDefault="002D33FE">
          <w:pPr>
            <w:pStyle w:val="Innehll4"/>
            <w:rPr>
              <w:rFonts w:asciiTheme="minorHAnsi" w:eastAsiaTheme="minorEastAsia" w:hAnsiTheme="minorHAnsi"/>
              <w:noProof/>
              <w:sz w:val="22"/>
              <w:lang w:eastAsia="ja-JP"/>
            </w:rPr>
          </w:pPr>
          <w:hyperlink w:anchor="_Toc69367650" w:history="1">
            <w:r w:rsidR="007812EC" w:rsidRPr="00FD70FC">
              <w:rPr>
                <w:rStyle w:val="Hyperlnk"/>
                <w:noProof/>
              </w:rPr>
              <w:t>Promemorians författningsförslag</w:t>
            </w:r>
            <w:r w:rsidR="007812EC">
              <w:rPr>
                <w:noProof/>
                <w:webHidden/>
              </w:rPr>
              <w:tab/>
            </w:r>
            <w:r w:rsidR="007812EC">
              <w:rPr>
                <w:noProof/>
                <w:webHidden/>
              </w:rPr>
              <w:fldChar w:fldCharType="begin"/>
            </w:r>
            <w:r w:rsidR="007812EC">
              <w:rPr>
                <w:noProof/>
                <w:webHidden/>
              </w:rPr>
              <w:instrText xml:space="preserve"> PAGEREF _Toc69367650 \h </w:instrText>
            </w:r>
            <w:r w:rsidR="007812EC">
              <w:rPr>
                <w:noProof/>
                <w:webHidden/>
              </w:rPr>
            </w:r>
            <w:r w:rsidR="007812EC">
              <w:rPr>
                <w:noProof/>
                <w:webHidden/>
              </w:rPr>
              <w:fldChar w:fldCharType="separate"/>
            </w:r>
            <w:r w:rsidR="00DB373A">
              <w:rPr>
                <w:noProof/>
                <w:webHidden/>
              </w:rPr>
              <w:t>789</w:t>
            </w:r>
            <w:r w:rsidR="007812EC">
              <w:rPr>
                <w:noProof/>
                <w:webHidden/>
              </w:rPr>
              <w:fldChar w:fldCharType="end"/>
            </w:r>
          </w:hyperlink>
        </w:p>
        <w:p w14:paraId="7A5308CE" w14:textId="7BFEA3EA" w:rsidR="007812EC" w:rsidRDefault="002D33FE">
          <w:pPr>
            <w:pStyle w:val="Innehll4"/>
            <w:rPr>
              <w:rFonts w:asciiTheme="minorHAnsi" w:eastAsiaTheme="minorEastAsia" w:hAnsiTheme="minorHAnsi"/>
              <w:noProof/>
              <w:sz w:val="22"/>
              <w:lang w:eastAsia="ja-JP"/>
            </w:rPr>
          </w:pPr>
          <w:hyperlink w:anchor="_Toc69367651" w:history="1">
            <w:r w:rsidR="007812EC" w:rsidRPr="00FD70FC">
              <w:rPr>
                <w:rStyle w:val="Hyperlnk"/>
                <w:noProof/>
              </w:rPr>
              <w:t>Förteckning över remissinstanserna</w:t>
            </w:r>
            <w:r w:rsidR="007812EC">
              <w:rPr>
                <w:noProof/>
                <w:webHidden/>
              </w:rPr>
              <w:tab/>
            </w:r>
            <w:r w:rsidR="007812EC">
              <w:rPr>
                <w:noProof/>
                <w:webHidden/>
              </w:rPr>
              <w:fldChar w:fldCharType="begin"/>
            </w:r>
            <w:r w:rsidR="007812EC">
              <w:rPr>
                <w:noProof/>
                <w:webHidden/>
              </w:rPr>
              <w:instrText xml:space="preserve"> PAGEREF _Toc69367651 \h </w:instrText>
            </w:r>
            <w:r w:rsidR="007812EC">
              <w:rPr>
                <w:noProof/>
                <w:webHidden/>
              </w:rPr>
            </w:r>
            <w:r w:rsidR="007812EC">
              <w:rPr>
                <w:noProof/>
                <w:webHidden/>
              </w:rPr>
              <w:fldChar w:fldCharType="separate"/>
            </w:r>
            <w:r w:rsidR="00DB373A">
              <w:rPr>
                <w:noProof/>
                <w:webHidden/>
              </w:rPr>
              <w:t>862</w:t>
            </w:r>
            <w:r w:rsidR="007812EC">
              <w:rPr>
                <w:noProof/>
                <w:webHidden/>
              </w:rPr>
              <w:fldChar w:fldCharType="end"/>
            </w:r>
          </w:hyperlink>
        </w:p>
        <w:p w14:paraId="5E85B3A1" w14:textId="162D7C28" w:rsidR="007812EC" w:rsidRDefault="002D33FE">
          <w:pPr>
            <w:pStyle w:val="Innehll4"/>
            <w:rPr>
              <w:rFonts w:asciiTheme="minorHAnsi" w:eastAsiaTheme="minorEastAsia" w:hAnsiTheme="minorHAnsi"/>
              <w:noProof/>
              <w:sz w:val="22"/>
              <w:lang w:eastAsia="ja-JP"/>
            </w:rPr>
          </w:pPr>
          <w:hyperlink w:anchor="_Toc69367652" w:history="1">
            <w:r w:rsidR="007812EC" w:rsidRPr="00FD70FC">
              <w:rPr>
                <w:rStyle w:val="Hyperlnk"/>
                <w:noProof/>
              </w:rPr>
              <w:t>Europaparlamentets och rådets förordning (EU) 2020/561 av den 23 april 2020 om ändring av förordning (EU) 2017/745 om medicintekniska produkter vad gäller tillämpningsdatum för vissa bestämmelser</w:t>
            </w:r>
            <w:r w:rsidR="007812EC">
              <w:rPr>
                <w:noProof/>
                <w:webHidden/>
              </w:rPr>
              <w:tab/>
            </w:r>
            <w:r w:rsidR="007812EC">
              <w:rPr>
                <w:noProof/>
                <w:webHidden/>
              </w:rPr>
              <w:fldChar w:fldCharType="begin"/>
            </w:r>
            <w:r w:rsidR="007812EC">
              <w:rPr>
                <w:noProof/>
                <w:webHidden/>
              </w:rPr>
              <w:instrText xml:space="preserve"> PAGEREF _Toc69367652 \h </w:instrText>
            </w:r>
            <w:r w:rsidR="007812EC">
              <w:rPr>
                <w:noProof/>
                <w:webHidden/>
              </w:rPr>
            </w:r>
            <w:r w:rsidR="007812EC">
              <w:rPr>
                <w:noProof/>
                <w:webHidden/>
              </w:rPr>
              <w:fldChar w:fldCharType="separate"/>
            </w:r>
            <w:r w:rsidR="00DB373A">
              <w:rPr>
                <w:noProof/>
                <w:webHidden/>
              </w:rPr>
              <w:t>863</w:t>
            </w:r>
            <w:r w:rsidR="007812EC">
              <w:rPr>
                <w:noProof/>
                <w:webHidden/>
              </w:rPr>
              <w:fldChar w:fldCharType="end"/>
            </w:r>
          </w:hyperlink>
        </w:p>
        <w:p w14:paraId="4A491DCD" w14:textId="3CB67FAC" w:rsidR="007812EC" w:rsidRDefault="002D33FE">
          <w:pPr>
            <w:pStyle w:val="Innehll4"/>
            <w:rPr>
              <w:rFonts w:asciiTheme="minorHAnsi" w:eastAsiaTheme="minorEastAsia" w:hAnsiTheme="minorHAnsi"/>
              <w:noProof/>
              <w:sz w:val="22"/>
              <w:lang w:eastAsia="ja-JP"/>
            </w:rPr>
          </w:pPr>
          <w:hyperlink w:anchor="_Toc69367653" w:history="1">
            <w:r w:rsidR="007812EC" w:rsidRPr="00FD70FC">
              <w:rPr>
                <w:rStyle w:val="Hyperlnk"/>
                <w:noProof/>
              </w:rPr>
              <w:t>Lagrådsremissens lagförslag</w:t>
            </w:r>
            <w:r w:rsidR="007812EC">
              <w:rPr>
                <w:noProof/>
                <w:webHidden/>
              </w:rPr>
              <w:tab/>
            </w:r>
            <w:r w:rsidR="007812EC">
              <w:rPr>
                <w:noProof/>
                <w:webHidden/>
              </w:rPr>
              <w:fldChar w:fldCharType="begin"/>
            </w:r>
            <w:r w:rsidR="007812EC">
              <w:rPr>
                <w:noProof/>
                <w:webHidden/>
              </w:rPr>
              <w:instrText xml:space="preserve"> PAGEREF _Toc69367653 \h </w:instrText>
            </w:r>
            <w:r w:rsidR="007812EC">
              <w:rPr>
                <w:noProof/>
                <w:webHidden/>
              </w:rPr>
            </w:r>
            <w:r w:rsidR="007812EC">
              <w:rPr>
                <w:noProof/>
                <w:webHidden/>
              </w:rPr>
              <w:fldChar w:fldCharType="separate"/>
            </w:r>
            <w:r w:rsidR="00DB373A">
              <w:rPr>
                <w:noProof/>
                <w:webHidden/>
              </w:rPr>
              <w:t>868</w:t>
            </w:r>
            <w:r w:rsidR="007812EC">
              <w:rPr>
                <w:noProof/>
                <w:webHidden/>
              </w:rPr>
              <w:fldChar w:fldCharType="end"/>
            </w:r>
          </w:hyperlink>
        </w:p>
        <w:p w14:paraId="7209140A" w14:textId="58F17B39" w:rsidR="007812EC" w:rsidRDefault="002D33FE">
          <w:pPr>
            <w:pStyle w:val="Innehll4"/>
            <w:rPr>
              <w:rFonts w:asciiTheme="minorHAnsi" w:eastAsiaTheme="minorEastAsia" w:hAnsiTheme="minorHAnsi"/>
              <w:noProof/>
              <w:sz w:val="22"/>
              <w:lang w:eastAsia="ja-JP"/>
            </w:rPr>
          </w:pPr>
          <w:hyperlink w:anchor="_Toc69367654" w:history="1">
            <w:r w:rsidR="007812EC" w:rsidRPr="00FD70FC">
              <w:rPr>
                <w:rStyle w:val="Hyperlnk"/>
                <w:noProof/>
              </w:rPr>
              <w:t>Lagrådets yttrande</w:t>
            </w:r>
            <w:r w:rsidR="007812EC">
              <w:rPr>
                <w:noProof/>
                <w:webHidden/>
              </w:rPr>
              <w:tab/>
            </w:r>
            <w:r w:rsidR="007812EC">
              <w:rPr>
                <w:noProof/>
                <w:webHidden/>
              </w:rPr>
              <w:fldChar w:fldCharType="begin"/>
            </w:r>
            <w:r w:rsidR="007812EC">
              <w:rPr>
                <w:noProof/>
                <w:webHidden/>
              </w:rPr>
              <w:instrText xml:space="preserve"> PAGEREF _Toc69367654 \h </w:instrText>
            </w:r>
            <w:r w:rsidR="007812EC">
              <w:rPr>
                <w:noProof/>
                <w:webHidden/>
              </w:rPr>
            </w:r>
            <w:r w:rsidR="007812EC">
              <w:rPr>
                <w:noProof/>
                <w:webHidden/>
              </w:rPr>
              <w:fldChar w:fldCharType="separate"/>
            </w:r>
            <w:r w:rsidR="00DB373A">
              <w:rPr>
                <w:noProof/>
                <w:webHidden/>
              </w:rPr>
              <w:t>926</w:t>
            </w:r>
            <w:r w:rsidR="007812EC">
              <w:rPr>
                <w:noProof/>
                <w:webHidden/>
              </w:rPr>
              <w:fldChar w:fldCharType="end"/>
            </w:r>
          </w:hyperlink>
        </w:p>
        <w:p w14:paraId="6152CA47" w14:textId="04638E4A" w:rsidR="007812EC" w:rsidRDefault="002D33FE">
          <w:pPr>
            <w:pStyle w:val="Innehll5"/>
            <w:rPr>
              <w:rFonts w:asciiTheme="minorHAnsi" w:eastAsiaTheme="minorEastAsia" w:hAnsiTheme="minorHAnsi"/>
              <w:noProof/>
              <w:sz w:val="22"/>
              <w:lang w:eastAsia="ja-JP"/>
            </w:rPr>
          </w:pPr>
          <w:hyperlink w:anchor="_Toc69367655" w:history="1">
            <w:r w:rsidR="007812EC" w:rsidRPr="00FD70FC">
              <w:rPr>
                <w:rStyle w:val="Hyperlnk"/>
                <w:noProof/>
              </w:rPr>
              <w:t>Utdrag ur protokoll vid regeringssammanträde den 15 april 2021</w:t>
            </w:r>
            <w:r w:rsidR="007812EC">
              <w:rPr>
                <w:noProof/>
                <w:webHidden/>
              </w:rPr>
              <w:tab/>
            </w:r>
            <w:r w:rsidR="007812EC">
              <w:rPr>
                <w:noProof/>
                <w:webHidden/>
              </w:rPr>
              <w:fldChar w:fldCharType="begin"/>
            </w:r>
            <w:r w:rsidR="007812EC">
              <w:rPr>
                <w:noProof/>
                <w:webHidden/>
              </w:rPr>
              <w:instrText xml:space="preserve"> PAGEREF _Toc69367655 \h </w:instrText>
            </w:r>
            <w:r w:rsidR="007812EC">
              <w:rPr>
                <w:noProof/>
                <w:webHidden/>
              </w:rPr>
            </w:r>
            <w:r w:rsidR="007812EC">
              <w:rPr>
                <w:noProof/>
                <w:webHidden/>
              </w:rPr>
              <w:fldChar w:fldCharType="separate"/>
            </w:r>
            <w:r w:rsidR="00DB373A">
              <w:rPr>
                <w:noProof/>
                <w:webHidden/>
              </w:rPr>
              <w:t>933</w:t>
            </w:r>
            <w:r w:rsidR="007812EC">
              <w:rPr>
                <w:noProof/>
                <w:webHidden/>
              </w:rPr>
              <w:fldChar w:fldCharType="end"/>
            </w:r>
          </w:hyperlink>
        </w:p>
        <w:p w14:paraId="647882DF" w14:textId="4026EF5E" w:rsidR="00214980" w:rsidRPr="009A4FDE" w:rsidRDefault="00214980" w:rsidP="008539B5">
          <w:pPr>
            <w:pStyle w:val="Innehll1"/>
            <w:spacing w:after="280"/>
            <w:rPr>
              <w:sz w:val="27"/>
              <w:szCs w:val="27"/>
            </w:rPr>
          </w:pPr>
          <w:r>
            <w:rPr>
              <w:b/>
              <w:sz w:val="25"/>
              <w:szCs w:val="25"/>
            </w:rPr>
            <w:fldChar w:fldCharType="end"/>
          </w:r>
        </w:p>
      </w:sdtContent>
    </w:sdt>
    <w:p w14:paraId="7E4185D1" w14:textId="77777777" w:rsidR="00214980" w:rsidRPr="005A72C8" w:rsidRDefault="00214980" w:rsidP="008539B5">
      <w:pPr>
        <w:pStyle w:val="Rubrik1"/>
      </w:pPr>
      <w:r>
        <w:br w:type="page"/>
      </w:r>
      <w:bookmarkStart w:id="0" w:name="_Toc337112318"/>
      <w:bookmarkStart w:id="1" w:name="_Toc69367470"/>
      <w:r w:rsidRPr="005A72C8">
        <w:lastRenderedPageBreak/>
        <w:t>Förslag till riksdagsbeslut</w:t>
      </w:r>
      <w:bookmarkEnd w:id="0"/>
      <w:bookmarkEnd w:id="1"/>
    </w:p>
    <w:p w14:paraId="32B796D7" w14:textId="77777777" w:rsidR="00214980" w:rsidRDefault="00214980" w:rsidP="008539B5">
      <w:pPr>
        <w:pStyle w:val="Brdtext"/>
      </w:pPr>
      <w:r w:rsidRPr="009831A0">
        <w:t>Regeringens förslag:</w:t>
      </w:r>
    </w:p>
    <w:p w14:paraId="1F5B8764" w14:textId="71052584" w:rsidR="007F5CE9" w:rsidRDefault="009038BB" w:rsidP="009038BB">
      <w:pPr>
        <w:pStyle w:val="Numreradlista"/>
      </w:pPr>
      <w:r>
        <w:t xml:space="preserve">Riksdagen antar regeringens förslag till </w:t>
      </w:r>
      <w:r w:rsidR="007F5CE9">
        <w:t>lag med kompletterande bestäm</w:t>
      </w:r>
      <w:r>
        <w:softHyphen/>
      </w:r>
      <w:r w:rsidR="007F5CE9">
        <w:t>melser till EU:s förord</w:t>
      </w:r>
      <w:r w:rsidR="007F5CE9">
        <w:softHyphen/>
        <w:t>ning om medicin</w:t>
      </w:r>
      <w:r w:rsidR="007F5CE9">
        <w:softHyphen/>
        <w:t>tekniska produkter</w:t>
      </w:r>
      <w:r>
        <w:t>.</w:t>
      </w:r>
    </w:p>
    <w:p w14:paraId="1565C752" w14:textId="5E37BC22" w:rsidR="007F5CE9" w:rsidRDefault="009038BB" w:rsidP="009038BB">
      <w:pPr>
        <w:pStyle w:val="Numreradlista"/>
      </w:pPr>
      <w:r>
        <w:t xml:space="preserve">Riksdagen antar regeringens förslag till </w:t>
      </w:r>
      <w:r w:rsidR="007F5CE9">
        <w:t>lag om ändring i lagen (2021:000) med kompletterande be</w:t>
      </w:r>
      <w:r w:rsidR="007F5CE9">
        <w:softHyphen/>
        <w:t>stämmelser till EU:s förordning om medicin</w:t>
      </w:r>
      <w:r>
        <w:softHyphen/>
      </w:r>
      <w:r w:rsidR="007F5CE9">
        <w:t>tekniska produkter</w:t>
      </w:r>
      <w:r>
        <w:t>.</w:t>
      </w:r>
    </w:p>
    <w:p w14:paraId="7C9C4CE8" w14:textId="60828C20" w:rsidR="007F5CE9" w:rsidRDefault="009038BB" w:rsidP="009038BB">
      <w:pPr>
        <w:pStyle w:val="Numreradlista"/>
      </w:pPr>
      <w:r>
        <w:t xml:space="preserve">Riksdagen antar regeringens förslag till </w:t>
      </w:r>
      <w:r w:rsidR="007F5CE9">
        <w:t>lag om ändring i lagen (2021:000) med kompletterande be</w:t>
      </w:r>
      <w:r w:rsidR="007F5CE9">
        <w:softHyphen/>
        <w:t>stämmelser till EU:s förordning om medicintekniska produkter</w:t>
      </w:r>
      <w:r>
        <w:t>.</w:t>
      </w:r>
    </w:p>
    <w:p w14:paraId="133F625C" w14:textId="02AE3A74" w:rsidR="007F5CE9" w:rsidRDefault="009038BB" w:rsidP="009038BB">
      <w:pPr>
        <w:pStyle w:val="Numreradlista"/>
      </w:pPr>
      <w:r>
        <w:t xml:space="preserve">Riksdagen antar regeringens förslag till </w:t>
      </w:r>
      <w:r w:rsidR="007F5CE9">
        <w:t>lag med kompletterande bestäm</w:t>
      </w:r>
      <w:r>
        <w:softHyphen/>
      </w:r>
      <w:r w:rsidR="007F5CE9">
        <w:t>melser om etisk gransk</w:t>
      </w:r>
      <w:r w:rsidR="007F5CE9">
        <w:softHyphen/>
        <w:t>ning till EU:s för</w:t>
      </w:r>
      <w:r w:rsidR="007F5CE9">
        <w:softHyphen/>
        <w:t>ord</w:t>
      </w:r>
      <w:r w:rsidR="007F5CE9">
        <w:softHyphen/>
        <w:t>ning om medicin</w:t>
      </w:r>
      <w:r>
        <w:softHyphen/>
      </w:r>
      <w:r w:rsidR="007F5CE9">
        <w:t>tekniska produkter</w:t>
      </w:r>
      <w:r>
        <w:t>.</w:t>
      </w:r>
    </w:p>
    <w:p w14:paraId="01AD237D" w14:textId="2FF1E994" w:rsidR="007F5CE9" w:rsidRDefault="009038BB" w:rsidP="009038BB">
      <w:pPr>
        <w:pStyle w:val="Numreradlista"/>
      </w:pPr>
      <w:r>
        <w:t xml:space="preserve">Riksdagen antar regeringens förslag till </w:t>
      </w:r>
      <w:r w:rsidR="007F5CE9">
        <w:t>lag om ändring i lagen (2021:000) med kompletterande be</w:t>
      </w:r>
      <w:r w:rsidR="007F5CE9">
        <w:softHyphen/>
        <w:t>stämmelser om etisk granskning till EU:s förordning om medicin</w:t>
      </w:r>
      <w:r w:rsidR="007F5CE9">
        <w:softHyphen/>
        <w:t>tekniska produkter</w:t>
      </w:r>
      <w:r>
        <w:t>.</w:t>
      </w:r>
    </w:p>
    <w:p w14:paraId="6A37317F" w14:textId="6E9A9AFE" w:rsidR="007F5CE9" w:rsidRDefault="009038BB" w:rsidP="009038BB">
      <w:pPr>
        <w:pStyle w:val="Numreradlista"/>
      </w:pPr>
      <w:r>
        <w:t xml:space="preserve">Riksdagen antar regeringens förslag till </w:t>
      </w:r>
      <w:r w:rsidR="007F5CE9">
        <w:t>lag om ändring i lagen (2018:1273) om ändring i lagen (2002:297) om biobanker i hälso- och sjukvården m.m.</w:t>
      </w:r>
    </w:p>
    <w:p w14:paraId="6272D317" w14:textId="56C1F2D9" w:rsidR="007F5CE9" w:rsidRDefault="009038BB" w:rsidP="009038BB">
      <w:pPr>
        <w:pStyle w:val="Numreradlista"/>
      </w:pPr>
      <w:r>
        <w:t xml:space="preserve">Riksdagen antar regeringens förslag till </w:t>
      </w:r>
      <w:r w:rsidR="007F5CE9">
        <w:t>lag om ändring i lagen (2002:297) om biobanker i hälso- och sjuk</w:t>
      </w:r>
      <w:r w:rsidR="007F5CE9">
        <w:softHyphen/>
        <w:t>vård</w:t>
      </w:r>
      <w:r w:rsidR="007F5CE9">
        <w:softHyphen/>
        <w:t>en m.m.</w:t>
      </w:r>
    </w:p>
    <w:p w14:paraId="6A191728" w14:textId="3CD41A3C" w:rsidR="007F5CE9" w:rsidRDefault="009038BB" w:rsidP="009038BB">
      <w:pPr>
        <w:pStyle w:val="Numreradlista"/>
      </w:pPr>
      <w:r>
        <w:t xml:space="preserve">Riksdagen antar regeringens förslag till </w:t>
      </w:r>
      <w:r w:rsidR="007F5CE9">
        <w:t>lag om ändring i lagen (2002:297) om biobanker i hälso- och sjuk</w:t>
      </w:r>
      <w:r w:rsidR="007F5CE9">
        <w:softHyphen/>
        <w:t>vård</w:t>
      </w:r>
      <w:r w:rsidR="007F5CE9">
        <w:softHyphen/>
        <w:t>en m.m.</w:t>
      </w:r>
    </w:p>
    <w:p w14:paraId="5F9A58C2" w14:textId="5921235F" w:rsidR="007F5CE9" w:rsidRDefault="009038BB" w:rsidP="009038BB">
      <w:pPr>
        <w:pStyle w:val="Numreradlista"/>
      </w:pPr>
      <w:r>
        <w:t xml:space="preserve">Riksdagen antar regeringens förslag till </w:t>
      </w:r>
      <w:r w:rsidR="007F5CE9">
        <w:t>lag om ändring i lagen (2002:297) om biobanker i hälso- och sjuk</w:t>
      </w:r>
      <w:r w:rsidR="007F5CE9">
        <w:softHyphen/>
        <w:t>vård</w:t>
      </w:r>
      <w:r w:rsidR="007F5CE9">
        <w:softHyphen/>
        <w:t>en m.m.</w:t>
      </w:r>
    </w:p>
    <w:p w14:paraId="3F4BF4A6" w14:textId="6D7D2DB1" w:rsidR="007F5CE9" w:rsidRDefault="009038BB" w:rsidP="009038BB">
      <w:pPr>
        <w:pStyle w:val="Numreradlista"/>
      </w:pPr>
      <w:r>
        <w:t xml:space="preserve">Riksdagen antar regeringens förslag till </w:t>
      </w:r>
      <w:r w:rsidR="007F5CE9">
        <w:t>lag om ändring i lagen (2018:1092) om ändring i lagen (2003:460) om etikprövning av forsk</w:t>
      </w:r>
      <w:r>
        <w:softHyphen/>
      </w:r>
      <w:r w:rsidR="007F5CE9">
        <w:t>ning som avser människor</w:t>
      </w:r>
      <w:r>
        <w:t>.</w:t>
      </w:r>
    </w:p>
    <w:p w14:paraId="5FF56CE7" w14:textId="357B7D13" w:rsidR="007F5CE9" w:rsidRDefault="009038BB" w:rsidP="009038BB">
      <w:pPr>
        <w:pStyle w:val="Numreradlista"/>
      </w:pPr>
      <w:r>
        <w:t xml:space="preserve">Riksdagen antar regeringens förslag till </w:t>
      </w:r>
      <w:r w:rsidR="007F5CE9">
        <w:t>lag om ändring i lagen (2003:460) om etikprövning av forsk</w:t>
      </w:r>
      <w:r w:rsidR="007F5CE9">
        <w:softHyphen/>
        <w:t>ning som avser människor</w:t>
      </w:r>
      <w:r>
        <w:t>.</w:t>
      </w:r>
    </w:p>
    <w:p w14:paraId="655FC9A2" w14:textId="050E798A" w:rsidR="007F5CE9" w:rsidRDefault="009038BB" w:rsidP="009038BB">
      <w:pPr>
        <w:pStyle w:val="Numreradlista"/>
      </w:pPr>
      <w:r>
        <w:t xml:space="preserve">Riksdagen antar regeringens förslag till </w:t>
      </w:r>
      <w:r w:rsidR="007F5CE9">
        <w:t>lag om ändring i lagen (2003:460) om etikprövning av forsk</w:t>
      </w:r>
      <w:r w:rsidR="007F5CE9">
        <w:softHyphen/>
        <w:t>ning som avser människor</w:t>
      </w:r>
      <w:r>
        <w:t>.</w:t>
      </w:r>
    </w:p>
    <w:p w14:paraId="26C74563" w14:textId="07A887D7" w:rsidR="007F5CE9" w:rsidRDefault="009038BB" w:rsidP="009038BB">
      <w:pPr>
        <w:pStyle w:val="Numreradlista"/>
      </w:pPr>
      <w:r>
        <w:t xml:space="preserve">Riksdagen antar regeringens förslag till </w:t>
      </w:r>
      <w:r w:rsidR="007F5CE9">
        <w:t>lag om ändring i lagen (2003:460) om etikprövning av forsk</w:t>
      </w:r>
      <w:r w:rsidR="007F5CE9">
        <w:softHyphen/>
        <w:t>ning som avser människor</w:t>
      </w:r>
      <w:r>
        <w:t>.</w:t>
      </w:r>
    </w:p>
    <w:p w14:paraId="45BDB245" w14:textId="14094CD4" w:rsidR="007F5CE9" w:rsidRDefault="009038BB" w:rsidP="009038BB">
      <w:pPr>
        <w:pStyle w:val="Numreradlista"/>
      </w:pPr>
      <w:r>
        <w:t xml:space="preserve">Riksdagen antar regeringens förslag till </w:t>
      </w:r>
      <w:r w:rsidR="007F5CE9">
        <w:t>lag om ändring i lagen (2006:496) om blodsäkerhet</w:t>
      </w:r>
      <w:r>
        <w:t>.</w:t>
      </w:r>
    </w:p>
    <w:p w14:paraId="196CC99A" w14:textId="103A147B" w:rsidR="007F5CE9" w:rsidRDefault="009038BB" w:rsidP="009038BB">
      <w:pPr>
        <w:pStyle w:val="Numreradlista"/>
      </w:pPr>
      <w:r>
        <w:t xml:space="preserve">Riksdagen antar regeringens förslag till </w:t>
      </w:r>
      <w:r w:rsidR="007F5CE9" w:rsidRPr="00151A0E">
        <w:t>lag om ändring i lagen (2006:496) om blodsäkerhet</w:t>
      </w:r>
      <w:r>
        <w:t>.</w:t>
      </w:r>
    </w:p>
    <w:p w14:paraId="7D7EC5D3" w14:textId="73A37BE4" w:rsidR="007F5CE9" w:rsidRDefault="009038BB" w:rsidP="009038BB">
      <w:pPr>
        <w:pStyle w:val="Numreradlista"/>
      </w:pPr>
      <w:r>
        <w:t xml:space="preserve">Riksdagen antar regeringens förslag till </w:t>
      </w:r>
      <w:r w:rsidR="007F5CE9">
        <w:t>lag om ändring i lagen (2018:1093) om ändring i offent</w:t>
      </w:r>
      <w:r w:rsidR="007F5CE9">
        <w:softHyphen/>
        <w:t>lig</w:t>
      </w:r>
      <w:r w:rsidR="007F5CE9">
        <w:softHyphen/>
        <w:t>hets- och sekret</w:t>
      </w:r>
      <w:r w:rsidR="007F5CE9">
        <w:softHyphen/>
        <w:t>esslagen (2009:400)</w:t>
      </w:r>
      <w:r>
        <w:t>.</w:t>
      </w:r>
    </w:p>
    <w:p w14:paraId="0378284A" w14:textId="72233B4D" w:rsidR="007F5CE9" w:rsidRDefault="009038BB" w:rsidP="009038BB">
      <w:pPr>
        <w:pStyle w:val="Numreradlista"/>
      </w:pPr>
      <w:r>
        <w:t xml:space="preserve">Riksdagen antar regeringens förslag till </w:t>
      </w:r>
      <w:r w:rsidR="007F5CE9">
        <w:t>lag om ändring i offentlighets- och sekretesslagen (2009:400)</w:t>
      </w:r>
      <w:r>
        <w:t>.</w:t>
      </w:r>
    </w:p>
    <w:p w14:paraId="33AE6371" w14:textId="1EAECA28" w:rsidR="007F5CE9" w:rsidRDefault="009038BB" w:rsidP="009038BB">
      <w:pPr>
        <w:pStyle w:val="Numreradlista"/>
      </w:pPr>
      <w:r>
        <w:t xml:space="preserve">Riksdagen antar regeringens förslag till </w:t>
      </w:r>
      <w:r w:rsidR="007F5CE9">
        <w:t>lag om ändring i offentlighets- och sekretesslagen (2009:400)</w:t>
      </w:r>
      <w:r>
        <w:t>.</w:t>
      </w:r>
    </w:p>
    <w:p w14:paraId="4429C79C" w14:textId="320A83EB" w:rsidR="007F5CE9" w:rsidRDefault="009038BB" w:rsidP="009038BB">
      <w:pPr>
        <w:pStyle w:val="Numreradlista"/>
      </w:pPr>
      <w:r>
        <w:t xml:space="preserve">Riksdagen antar regeringens förslag till </w:t>
      </w:r>
      <w:r w:rsidR="007F5CE9">
        <w:t>lag om ändring i offentlighets- och sekretesslagen (2009:400)</w:t>
      </w:r>
      <w:r>
        <w:t>.</w:t>
      </w:r>
    </w:p>
    <w:p w14:paraId="11DB722F" w14:textId="7CE3FBE0" w:rsidR="007F5CE9" w:rsidRDefault="009038BB" w:rsidP="009038BB">
      <w:pPr>
        <w:pStyle w:val="Numreradlista"/>
      </w:pPr>
      <w:r>
        <w:t xml:space="preserve">Riksdagen antar regeringens förslag till </w:t>
      </w:r>
      <w:r w:rsidR="007F5CE9">
        <w:t>lag om ändring i lagen (2011:791) om ackreditering och teknisk kontroll</w:t>
      </w:r>
      <w:r>
        <w:t>.</w:t>
      </w:r>
    </w:p>
    <w:p w14:paraId="2AB825A1" w14:textId="48910440" w:rsidR="007F5CE9" w:rsidRDefault="009038BB" w:rsidP="009038BB">
      <w:pPr>
        <w:pStyle w:val="Numreradlista"/>
      </w:pPr>
      <w:r>
        <w:lastRenderedPageBreak/>
        <w:t xml:space="preserve">Riksdagen antar regeringens förslag till </w:t>
      </w:r>
      <w:r w:rsidR="007F5CE9">
        <w:t>lag om ändring i läke</w:t>
      </w:r>
      <w:r>
        <w:softHyphen/>
      </w:r>
      <w:r w:rsidR="007F5CE9">
        <w:t>medels</w:t>
      </w:r>
      <w:r>
        <w:softHyphen/>
      </w:r>
      <w:r w:rsidR="007F5CE9">
        <w:t>lagen (2015:315)</w:t>
      </w:r>
      <w:r>
        <w:t>.</w:t>
      </w:r>
    </w:p>
    <w:p w14:paraId="75885FEF" w14:textId="0574947B" w:rsidR="007F5CE9" w:rsidRDefault="009038BB" w:rsidP="009038BB">
      <w:pPr>
        <w:pStyle w:val="Numreradlista"/>
      </w:pPr>
      <w:r>
        <w:t xml:space="preserve">Riksdagen antar regeringens förslag till </w:t>
      </w:r>
      <w:r w:rsidR="007F5CE9">
        <w:t>lag om ändring i lagen (2018:696) om skatt på vissa niko</w:t>
      </w:r>
      <w:r w:rsidR="007F5CE9">
        <w:softHyphen/>
        <w:t>tin</w:t>
      </w:r>
      <w:r w:rsidR="007F5CE9">
        <w:softHyphen/>
        <w:t>haltiga pro</w:t>
      </w:r>
      <w:r w:rsidR="007F5CE9">
        <w:softHyphen/>
        <w:t>dukter</w:t>
      </w:r>
      <w:r>
        <w:t>.</w:t>
      </w:r>
    </w:p>
    <w:p w14:paraId="0BD55AD9" w14:textId="715B6051" w:rsidR="007F5CE9" w:rsidRDefault="009038BB" w:rsidP="00FA603C">
      <w:pPr>
        <w:pStyle w:val="Numreradlista"/>
      </w:pPr>
      <w:r>
        <w:t xml:space="preserve">Riksdagen antar regeringens förslag till </w:t>
      </w:r>
      <w:r w:rsidR="007F5CE9" w:rsidRPr="00AC29C7">
        <w:t>lag om ändring i lagen (2018:1091) med kompletterande bestäm</w:t>
      </w:r>
      <w:r w:rsidR="007F5CE9">
        <w:softHyphen/>
      </w:r>
      <w:r w:rsidR="007F5CE9" w:rsidRPr="00AC29C7">
        <w:t>mels</w:t>
      </w:r>
      <w:r w:rsidR="007F5CE9">
        <w:softHyphen/>
      </w:r>
      <w:r w:rsidR="007F5CE9" w:rsidRPr="00AC29C7">
        <w:t>er om etisk granskning till EU:s förordning om kliniska prövningar av humanläkemedel</w:t>
      </w:r>
      <w:r>
        <w:t>.</w:t>
      </w:r>
    </w:p>
    <w:p w14:paraId="48228FF2" w14:textId="210A75A4" w:rsidR="00214980" w:rsidRDefault="009038BB" w:rsidP="00FA603C">
      <w:pPr>
        <w:pStyle w:val="Numreradlista"/>
      </w:pPr>
      <w:r>
        <w:t xml:space="preserve">Riksdagen antar regeringens förslag till </w:t>
      </w:r>
      <w:r w:rsidR="007F5CE9">
        <w:t>lag om ändring i lagen (2018:2088) om tobak och likn</w:t>
      </w:r>
      <w:r w:rsidR="007F5CE9">
        <w:softHyphen/>
        <w:t>an</w:t>
      </w:r>
      <w:r w:rsidR="007F5CE9">
        <w:softHyphen/>
        <w:t>de pro</w:t>
      </w:r>
      <w:r w:rsidR="007F5CE9">
        <w:softHyphen/>
        <w:t>dukter</w:t>
      </w:r>
      <w:r>
        <w:t>.</w:t>
      </w:r>
    </w:p>
    <w:p w14:paraId="294FC788" w14:textId="77777777" w:rsidR="00FA603C" w:rsidRPr="00144361" w:rsidRDefault="00FA603C" w:rsidP="00FA603C">
      <w:pPr>
        <w:pStyle w:val="Brdtextefternumreradlista"/>
      </w:pPr>
    </w:p>
    <w:p w14:paraId="7BC2D921" w14:textId="7F2E24C6" w:rsidR="00920097" w:rsidRPr="00B937F4" w:rsidRDefault="00214980" w:rsidP="005C3215">
      <w:pPr>
        <w:sectPr w:rsidR="00920097" w:rsidRPr="00B937F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br w:type="page"/>
      </w:r>
    </w:p>
    <w:p w14:paraId="4972EFAE" w14:textId="77777777" w:rsidR="008539B5" w:rsidRDefault="008539B5" w:rsidP="008539B5">
      <w:pPr>
        <w:pStyle w:val="Rubrik1"/>
        <w:spacing w:before="0"/>
      </w:pPr>
      <w:bookmarkStart w:id="2" w:name="_Toc65132601"/>
      <w:bookmarkStart w:id="3" w:name="_Toc69367471"/>
      <w:r>
        <w:lastRenderedPageBreak/>
        <w:t>Lagtext</w:t>
      </w:r>
      <w:bookmarkEnd w:id="2"/>
      <w:bookmarkEnd w:id="3"/>
    </w:p>
    <w:p w14:paraId="5961B9E8" w14:textId="77777777" w:rsidR="008539B5" w:rsidRDefault="008539B5" w:rsidP="008539B5">
      <w:pPr>
        <w:pStyle w:val="Brdtext"/>
      </w:pPr>
      <w:r>
        <w:t>Regeringen har följande förslag till lagtext.</w:t>
      </w:r>
    </w:p>
    <w:p w14:paraId="1525CF01" w14:textId="77777777" w:rsidR="008539B5" w:rsidRPr="0047042D" w:rsidRDefault="008539B5" w:rsidP="008539B5">
      <w:pPr>
        <w:pStyle w:val="Rubrik2"/>
      </w:pPr>
      <w:bookmarkStart w:id="4" w:name="_Toc69367472"/>
      <w:r w:rsidRPr="0047042D">
        <w:t xml:space="preserve">Förslag </w:t>
      </w:r>
      <w:r w:rsidRPr="00CF1963">
        <w:t>till</w:t>
      </w:r>
      <w:r w:rsidRPr="0047042D">
        <w:t xml:space="preserve"> lag med kompletterande bestämmelser till EU:s förordning om medicintekniska produkter</w:t>
      </w:r>
      <w:bookmarkEnd w:id="4"/>
    </w:p>
    <w:p w14:paraId="6683050B" w14:textId="77777777" w:rsidR="008539B5" w:rsidRDefault="008539B5" w:rsidP="008539B5">
      <w:pPr>
        <w:pStyle w:val="Brdtextmedindrag"/>
        <w:ind w:firstLine="0"/>
      </w:pPr>
      <w:r>
        <w:t>Härigenom föreskrivs följande.</w:t>
      </w:r>
    </w:p>
    <w:p w14:paraId="4B65733A" w14:textId="156CA0CE" w:rsidR="008539B5" w:rsidRDefault="008539B5" w:rsidP="008539B5">
      <w:pPr>
        <w:pStyle w:val="Rubrik3utannumrering"/>
      </w:pPr>
      <w:r>
        <w:t>1</w:t>
      </w:r>
      <w:r>
        <w:rPr>
          <w:rFonts w:ascii="Cambria" w:hAnsi="Cambria" w:cs="Cambria"/>
        </w:rPr>
        <w:t> kap.</w:t>
      </w:r>
      <w:r>
        <w:t xml:space="preserve"> Inledande </w:t>
      </w:r>
      <w:r w:rsidRPr="00F876B5">
        <w:t>bestämmelser</w:t>
      </w:r>
    </w:p>
    <w:p w14:paraId="0E02580F" w14:textId="69190172" w:rsidR="008539B5" w:rsidRPr="008F5DE1" w:rsidRDefault="008539B5" w:rsidP="008539B5">
      <w:pPr>
        <w:pStyle w:val="Brdtext"/>
      </w:pPr>
      <w:r>
        <w:rPr>
          <w:b/>
        </w:rPr>
        <w:t>1 §</w:t>
      </w:r>
      <w:r w:rsidRPr="00640C08">
        <w:t>    </w:t>
      </w:r>
      <w:r>
        <w:t>Denna lag kom</w:t>
      </w:r>
      <w:r>
        <w:softHyphen/>
        <w:t>plet</w:t>
      </w:r>
      <w:r>
        <w:softHyphen/>
        <w:t xml:space="preserve">terar </w:t>
      </w:r>
      <w:r w:rsidRPr="00F7547E">
        <w:t>Europaparlamentets och rådets för</w:t>
      </w:r>
      <w:r>
        <w:softHyphen/>
      </w:r>
      <w:r w:rsidRPr="00F7547E">
        <w:t>ord</w:t>
      </w:r>
      <w:r>
        <w:softHyphen/>
      </w:r>
      <w:r w:rsidRPr="00F7547E">
        <w:t>ning (EU) 2017/745 a</w:t>
      </w:r>
      <w:r>
        <w:t xml:space="preserve">v den 5 april </w:t>
      </w:r>
      <w:r w:rsidRPr="00F7547E">
        <w:t>2017 om medicinteknisk</w:t>
      </w:r>
      <w:r>
        <w:t>a pro</w:t>
      </w:r>
      <w:r>
        <w:softHyphen/>
        <w:t>dukter, om ändring av dire</w:t>
      </w:r>
      <w:r w:rsidRPr="00F7547E">
        <w:t>ktiv 2001/83/EG, förordning (EG) nr 178/2002 och för</w:t>
      </w:r>
      <w:r>
        <w:softHyphen/>
      </w:r>
      <w:r w:rsidRPr="00F7547E">
        <w:t>ord</w:t>
      </w:r>
      <w:r>
        <w:softHyphen/>
      </w:r>
      <w:r w:rsidRPr="00F7547E">
        <w:t>ning (EG) nr 1223/2009 och om upp</w:t>
      </w:r>
      <w:r>
        <w:softHyphen/>
      </w:r>
      <w:r w:rsidRPr="00F7547E">
        <w:t>häv</w:t>
      </w:r>
      <w:r>
        <w:softHyphen/>
      </w:r>
      <w:r w:rsidRPr="00F7547E">
        <w:t>an</w:t>
      </w:r>
      <w:r>
        <w:softHyphen/>
      </w:r>
      <w:r w:rsidRPr="00F7547E">
        <w:t>de av rådets dir</w:t>
      </w:r>
      <w:r>
        <w:t xml:space="preserve">ektiv 90/385/EEG och </w:t>
      </w:r>
      <w:r w:rsidRPr="00C76896">
        <w:t>93</w:t>
      </w:r>
      <w:r>
        <w:t>/42/EEG.</w:t>
      </w:r>
    </w:p>
    <w:p w14:paraId="0AF8DEB7" w14:textId="77777777" w:rsidR="008539B5" w:rsidRDefault="008539B5" w:rsidP="008539B5">
      <w:pPr>
        <w:pStyle w:val="Brdtextmedindrag"/>
      </w:pPr>
      <w:r>
        <w:t xml:space="preserve">I lagen regleras även </w:t>
      </w:r>
      <w:r w:rsidRPr="00D57F19">
        <w:t>frågor som inte omfattas av EU-för</w:t>
      </w:r>
      <w:r>
        <w:softHyphen/>
      </w:r>
      <w:r w:rsidRPr="00D57F19">
        <w:t>ord</w:t>
      </w:r>
      <w:r>
        <w:softHyphen/>
      </w:r>
      <w:r w:rsidRPr="00D57F19">
        <w:t>ning</w:t>
      </w:r>
      <w:r>
        <w:softHyphen/>
        <w:t>en.</w:t>
      </w:r>
    </w:p>
    <w:p w14:paraId="0884CCDA" w14:textId="77777777" w:rsidR="008539B5" w:rsidRPr="00B41682" w:rsidRDefault="008539B5" w:rsidP="008539B5">
      <w:pPr>
        <w:pStyle w:val="Brdtextmedindrag"/>
      </w:pPr>
    </w:p>
    <w:p w14:paraId="69B38DC7" w14:textId="456BD53F" w:rsidR="008539B5" w:rsidRDefault="008539B5" w:rsidP="008539B5">
      <w:pPr>
        <w:pStyle w:val="Brdtext"/>
      </w:pPr>
      <w:r>
        <w:rPr>
          <w:b/>
        </w:rPr>
        <w:t>2 §    </w:t>
      </w:r>
      <w:r w:rsidRPr="00E656ED">
        <w:t xml:space="preserve">Termer och uttryck i denna lag har samma betydelse som i </w:t>
      </w:r>
      <w:r w:rsidRPr="0003097D">
        <w:t>för</w:t>
      </w:r>
      <w:r>
        <w:softHyphen/>
      </w:r>
      <w:r w:rsidRPr="0003097D">
        <w:t>ord</w:t>
      </w:r>
      <w:r>
        <w:softHyphen/>
      </w:r>
      <w:r w:rsidRPr="0003097D">
        <w:t>ning (EU) 2017/745.</w:t>
      </w:r>
    </w:p>
    <w:p w14:paraId="2852E92E" w14:textId="77777777" w:rsidR="008539B5" w:rsidRDefault="008539B5" w:rsidP="008539B5">
      <w:pPr>
        <w:pStyle w:val="Brdtextmedindrag"/>
      </w:pPr>
      <w:r w:rsidRPr="00977E06">
        <w:t xml:space="preserve">Med produkter avses i denna lag, om inte annat anges, </w:t>
      </w:r>
    </w:p>
    <w:p w14:paraId="0FC8540B" w14:textId="77777777" w:rsidR="008539B5" w:rsidRDefault="008539B5" w:rsidP="008539B5">
      <w:pPr>
        <w:pStyle w:val="Brdtextmedindrag"/>
      </w:pPr>
      <w:r>
        <w:t>– </w:t>
      </w:r>
      <w:r w:rsidRPr="00977E06">
        <w:t>med</w:t>
      </w:r>
      <w:r>
        <w:softHyphen/>
      </w:r>
      <w:r w:rsidRPr="00977E06">
        <w:t>icin</w:t>
      </w:r>
      <w:r>
        <w:softHyphen/>
      </w:r>
      <w:r w:rsidRPr="00977E06">
        <w:t>tekni</w:t>
      </w:r>
      <w:r>
        <w:softHyphen/>
      </w:r>
      <w:r w:rsidRPr="00977E06">
        <w:t xml:space="preserve">ska produkter, </w:t>
      </w:r>
      <w:r>
        <w:t>och</w:t>
      </w:r>
    </w:p>
    <w:p w14:paraId="134CE4AB"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 xml:space="preserve">. </w:t>
      </w:r>
    </w:p>
    <w:p w14:paraId="07ED3038" w14:textId="77777777" w:rsidR="008539B5" w:rsidRDefault="008539B5" w:rsidP="008539B5">
      <w:pPr>
        <w:pStyle w:val="Brdtextmedindrag"/>
        <w:ind w:firstLine="0"/>
        <w:rPr>
          <w:b/>
        </w:rPr>
      </w:pPr>
    </w:p>
    <w:p w14:paraId="315F7B62" w14:textId="4762D02F" w:rsidR="008539B5" w:rsidRDefault="008539B5" w:rsidP="008539B5">
      <w:pPr>
        <w:pStyle w:val="Brdtextmedindrag"/>
        <w:ind w:firstLine="0"/>
      </w:pPr>
      <w:r w:rsidRPr="0037743B">
        <w:rPr>
          <w:b/>
        </w:rPr>
        <w:t>3</w:t>
      </w:r>
      <w:r>
        <w:rPr>
          <w:b/>
        </w:rPr>
        <w:t> §</w:t>
      </w:r>
      <w:r w:rsidRPr="0037743B">
        <w:rPr>
          <w:b/>
        </w:rPr>
        <w:t>    </w:t>
      </w:r>
      <w:r w:rsidRPr="00A61404">
        <w:t>I fråga om produkter som är avsedda för konsumenter eller som kan antas komma att användas av konsumenter gäller också</w:t>
      </w:r>
      <w:r>
        <w:t xml:space="preserve"> </w:t>
      </w:r>
      <w:r w:rsidRPr="00A61404">
        <w:t>produkt</w:t>
      </w:r>
      <w:r>
        <w:softHyphen/>
      </w:r>
      <w:r w:rsidRPr="00A61404">
        <w:t>säker</w:t>
      </w:r>
      <w:r>
        <w:softHyphen/>
      </w:r>
      <w:r w:rsidRPr="00A61404">
        <w:t>hets</w:t>
      </w:r>
      <w:r>
        <w:softHyphen/>
      </w:r>
      <w:r w:rsidRPr="00A61404">
        <w:t>lagen (2004:451).</w:t>
      </w:r>
    </w:p>
    <w:p w14:paraId="370D2A6E" w14:textId="59B14E50" w:rsidR="008539B5" w:rsidRDefault="008539B5" w:rsidP="008539B5">
      <w:pPr>
        <w:pStyle w:val="Rubrik3utannumrering"/>
      </w:pPr>
      <w:r>
        <w:t>2</w:t>
      </w:r>
      <w:r>
        <w:rPr>
          <w:rFonts w:ascii="Cambria" w:hAnsi="Cambria" w:cs="Cambria"/>
        </w:rPr>
        <w:t> kap.</w:t>
      </w:r>
      <w:r>
        <w:t xml:space="preserve"> Kliniska pr</w:t>
      </w:r>
      <w:r>
        <w:rPr>
          <w:rFonts w:cs="TradeGothic"/>
        </w:rPr>
        <w:t>ö</w:t>
      </w:r>
      <w:r>
        <w:t xml:space="preserve">vningar </w:t>
      </w:r>
    </w:p>
    <w:p w14:paraId="0F2190E9" w14:textId="77777777" w:rsidR="008539B5" w:rsidRPr="00B41682" w:rsidRDefault="008539B5" w:rsidP="008539B5">
      <w:pPr>
        <w:pStyle w:val="Rubrik4utannumrering"/>
        <w:spacing w:before="0"/>
      </w:pPr>
      <w:r w:rsidRPr="00040695">
        <w:t xml:space="preserve">Informerat samtycke för försökspersoner </w:t>
      </w:r>
      <w:r w:rsidRPr="003F3FBB">
        <w:t xml:space="preserve">vars mening inte kan inhämtas </w:t>
      </w:r>
    </w:p>
    <w:p w14:paraId="15C0F10C" w14:textId="780AAE11" w:rsidR="008539B5" w:rsidRDefault="008539B5" w:rsidP="008539B5">
      <w:pPr>
        <w:pStyle w:val="Brdtext"/>
      </w:pPr>
      <w:r>
        <w:rPr>
          <w:b/>
        </w:rPr>
        <w:t>1 §</w:t>
      </w:r>
      <w:r w:rsidRPr="00640C08">
        <w:t>    </w:t>
      </w:r>
      <w:r w:rsidRPr="00741727">
        <w:t>För en försöksperson som</w:t>
      </w:r>
      <w:r>
        <w:t>,</w:t>
      </w:r>
      <w:r w:rsidRPr="00741727">
        <w:t xml:space="preserve"> på grund av sjuk</w:t>
      </w:r>
      <w:r>
        <w:softHyphen/>
      </w:r>
      <w:r w:rsidRPr="00741727">
        <w:t>dom, psykisk störning, försvagat hälsotillstånd eller något annat liknande för</w:t>
      </w:r>
      <w:r>
        <w:softHyphen/>
      </w:r>
      <w:r w:rsidRPr="00741727">
        <w:t>håll</w:t>
      </w:r>
      <w:r>
        <w:softHyphen/>
      </w:r>
      <w:r w:rsidRPr="00741727">
        <w:t>ande</w:t>
      </w:r>
      <w:r>
        <w:t xml:space="preserve">, </w:t>
      </w:r>
      <w:r w:rsidRPr="00741727">
        <w:t>inte är beslutskompetent</w:t>
      </w:r>
      <w:r>
        <w:t>,</w:t>
      </w:r>
      <w:r w:rsidRPr="00741727">
        <w:t xml:space="preserve"> är en god man eller förvaltare enligt</w:t>
      </w:r>
      <w:r>
        <w:t xml:space="preserve"> 11 kap.</w:t>
      </w:r>
      <w:r w:rsidRPr="00741727">
        <w:t xml:space="preserve"> 4 eller 7</w:t>
      </w:r>
      <w:r>
        <w:t> §</w:t>
      </w:r>
      <w:r w:rsidRPr="00741727">
        <w:t xml:space="preserve"> föräldrabalken, med behörighet att sörja för den en</w:t>
      </w:r>
      <w:r>
        <w:softHyphen/>
      </w:r>
      <w:r w:rsidRPr="00741727">
        <w:t>skildes person, den lagligen utsedda ställ</w:t>
      </w:r>
      <w:r>
        <w:softHyphen/>
      </w:r>
      <w:r w:rsidRPr="00741727">
        <w:t>företrädare som får ge in</w:t>
      </w:r>
      <w:r>
        <w:softHyphen/>
      </w:r>
      <w:r w:rsidRPr="00741727">
        <w:t>formerat sam</w:t>
      </w:r>
      <w:r>
        <w:softHyphen/>
      </w:r>
      <w:r w:rsidRPr="00741727">
        <w:t>tycke till en klinisk prövning</w:t>
      </w:r>
      <w:r>
        <w:t xml:space="preserve"> </w:t>
      </w:r>
      <w:r w:rsidRPr="00741727">
        <w:t>på försökspersonens vägnar.</w:t>
      </w:r>
      <w:r>
        <w:t xml:space="preserve"> </w:t>
      </w:r>
    </w:p>
    <w:p w14:paraId="25EC07E4" w14:textId="77777777" w:rsidR="008539B5" w:rsidRDefault="008539B5" w:rsidP="008539B5">
      <w:pPr>
        <w:pStyle w:val="Rubrik4utannumrering"/>
      </w:pPr>
      <w:r>
        <w:t>Informerat samtycke för försökspersoner som är underåriga</w:t>
      </w:r>
    </w:p>
    <w:p w14:paraId="6AF787F2" w14:textId="3E4F3088" w:rsidR="008539B5" w:rsidRDefault="008539B5" w:rsidP="008539B5">
      <w:pPr>
        <w:pStyle w:val="Brdtextmedindrag"/>
        <w:ind w:firstLine="0"/>
      </w:pPr>
      <w:r w:rsidRPr="000A340C">
        <w:rPr>
          <w:b/>
        </w:rPr>
        <w:t>2</w:t>
      </w:r>
      <w:r>
        <w:rPr>
          <w:b/>
        </w:rPr>
        <w:t> §</w:t>
      </w:r>
      <w:r>
        <w:t>    </w:t>
      </w:r>
      <w:r w:rsidRPr="00B35736">
        <w:t>För en försöksperson som är underårig är vårdnadshavarna de lag</w:t>
      </w:r>
      <w:r>
        <w:softHyphen/>
      </w:r>
      <w:r w:rsidRPr="00B35736">
        <w:t>ligen utsedda ställföreträdare som får ge informerat samtycke till en klinisk pröv</w:t>
      </w:r>
      <w:r>
        <w:softHyphen/>
      </w:r>
      <w:r w:rsidRPr="00B35736">
        <w:t>ning på försökspersonens vägnar. En underårig för</w:t>
      </w:r>
      <w:r>
        <w:softHyphen/>
      </w:r>
      <w:r w:rsidRPr="00B35736">
        <w:t>söks</w:t>
      </w:r>
      <w:r>
        <w:softHyphen/>
      </w:r>
      <w:r w:rsidRPr="00B35736">
        <w:t>person som har fyllt 15 år ska också själv ge sitt informer</w:t>
      </w:r>
      <w:r>
        <w:softHyphen/>
      </w:r>
      <w:r w:rsidRPr="00B35736">
        <w:t>ade sam</w:t>
      </w:r>
      <w:r>
        <w:softHyphen/>
      </w:r>
      <w:r w:rsidRPr="00B35736">
        <w:t>tycke till att delta i den klin</w:t>
      </w:r>
      <w:r>
        <w:softHyphen/>
      </w:r>
      <w:r w:rsidRPr="00B35736">
        <w:t>iska pröv</w:t>
      </w:r>
      <w:r>
        <w:softHyphen/>
      </w:r>
      <w:r w:rsidRPr="00B35736">
        <w:t>ning</w:t>
      </w:r>
      <w:r>
        <w:softHyphen/>
      </w:r>
      <w:r w:rsidRPr="00B35736">
        <w:t>en, under förut</w:t>
      </w:r>
      <w:r>
        <w:softHyphen/>
      </w:r>
      <w:r w:rsidRPr="00B35736">
        <w:t>sätt</w:t>
      </w:r>
      <w:r>
        <w:softHyphen/>
      </w:r>
      <w:r w:rsidRPr="00B35736">
        <w:t>ning att den under</w:t>
      </w:r>
      <w:r>
        <w:softHyphen/>
      </w:r>
      <w:r w:rsidRPr="00B35736">
        <w:t>årige inser vad pröv</w:t>
      </w:r>
      <w:r>
        <w:softHyphen/>
      </w:r>
      <w:r w:rsidRPr="00B35736">
        <w:t>ning</w:t>
      </w:r>
      <w:r>
        <w:softHyphen/>
      </w:r>
      <w:r w:rsidRPr="00B35736">
        <w:t>en</w:t>
      </w:r>
      <w:r>
        <w:t xml:space="preserve"> </w:t>
      </w:r>
      <w:r w:rsidRPr="00B35736">
        <w:t>inne</w:t>
      </w:r>
      <w:r>
        <w:softHyphen/>
      </w:r>
      <w:r w:rsidRPr="00B35736">
        <w:t xml:space="preserve">bär för honom eller henne. Ett sådant informerat samtycke ska </w:t>
      </w:r>
      <w:r w:rsidRPr="00B35736">
        <w:lastRenderedPageBreak/>
        <w:t>in</w:t>
      </w:r>
      <w:r>
        <w:softHyphen/>
      </w:r>
      <w:r w:rsidRPr="00B35736">
        <w:t>hämtas i enlighet med vad som regleras om en försöksperson i artikel</w:t>
      </w:r>
      <w:r>
        <w:t xml:space="preserve"> 63.1</w:t>
      </w:r>
      <w:r w:rsidRPr="00B35736">
        <w:t xml:space="preserve"> i förordning (EU) </w:t>
      </w:r>
      <w:r>
        <w:t>2017/745</w:t>
      </w:r>
      <w:r w:rsidRPr="00B35736">
        <w:t>.</w:t>
      </w:r>
    </w:p>
    <w:p w14:paraId="3527521D" w14:textId="77777777" w:rsidR="008539B5" w:rsidRPr="00F26DE9" w:rsidRDefault="008539B5" w:rsidP="008539B5">
      <w:pPr>
        <w:pStyle w:val="Rubrik4utannumrering"/>
      </w:pPr>
      <w:r>
        <w:t>Ersättningsgarantier</w:t>
      </w:r>
    </w:p>
    <w:p w14:paraId="4085FE79" w14:textId="03345513" w:rsidR="008539B5" w:rsidRDefault="008539B5" w:rsidP="008539B5">
      <w:pPr>
        <w:pStyle w:val="Brdtext"/>
      </w:pPr>
      <w:r>
        <w:rPr>
          <w:b/>
        </w:rPr>
        <w:t>3 §</w:t>
      </w:r>
      <w:r w:rsidRPr="00640C08">
        <w:t>    </w:t>
      </w:r>
      <w:r w:rsidRPr="00F26DE9">
        <w:t>Sponsorn för en klinisk prövning är skyldig att genom för</w:t>
      </w:r>
      <w:r>
        <w:softHyphen/>
      </w:r>
      <w:r w:rsidRPr="00F26DE9">
        <w:t>säkr</w:t>
      </w:r>
      <w:r>
        <w:softHyphen/>
      </w:r>
      <w:r w:rsidRPr="00F26DE9">
        <w:t>ing eller på annat sätt garantera att för</w:t>
      </w:r>
      <w:r>
        <w:softHyphen/>
      </w:r>
      <w:r w:rsidRPr="00F26DE9">
        <w:t>söks</w:t>
      </w:r>
      <w:r>
        <w:softHyphen/>
      </w:r>
      <w:r w:rsidRPr="00F26DE9">
        <w:t>personen får ersätt</w:t>
      </w:r>
      <w:r>
        <w:softHyphen/>
      </w:r>
      <w:r w:rsidRPr="00F26DE9">
        <w:t xml:space="preserve">ning </w:t>
      </w:r>
      <w:r>
        <w:t xml:space="preserve">om </w:t>
      </w:r>
      <w:r w:rsidRPr="00F26DE9">
        <w:t>sponsorn eller pröv</w:t>
      </w:r>
      <w:r>
        <w:softHyphen/>
      </w:r>
      <w:r w:rsidRPr="00F26DE9">
        <w:t>ar</w:t>
      </w:r>
      <w:r>
        <w:softHyphen/>
      </w:r>
      <w:r w:rsidRPr="00F26DE9">
        <w:t>en blir skyldig att betala sådan. Skadeskyddet eller ersätt</w:t>
      </w:r>
      <w:r>
        <w:softHyphen/>
      </w:r>
      <w:r w:rsidRPr="00F26DE9">
        <w:t>nings</w:t>
      </w:r>
      <w:r>
        <w:softHyphen/>
      </w:r>
      <w:r w:rsidRPr="00F26DE9">
        <w:t>garan</w:t>
      </w:r>
      <w:r>
        <w:softHyphen/>
      </w:r>
      <w:r w:rsidRPr="00F26DE9">
        <w:t>tin ska vara förenlig med risk</w:t>
      </w:r>
      <w:r>
        <w:softHyphen/>
      </w:r>
      <w:r w:rsidRPr="00F26DE9">
        <w:t>ens karaktär och omfattning.</w:t>
      </w:r>
    </w:p>
    <w:p w14:paraId="6F803CEC" w14:textId="77777777" w:rsidR="008539B5" w:rsidRPr="00B41682" w:rsidRDefault="008539B5" w:rsidP="008539B5">
      <w:pPr>
        <w:pStyle w:val="Rubrik4utannumrering"/>
      </w:pPr>
      <w:r>
        <w:t xml:space="preserve">Tillstånd att genomföra en klinisk prövning </w:t>
      </w:r>
    </w:p>
    <w:p w14:paraId="25AE2930" w14:textId="4F839DDF" w:rsidR="008539B5" w:rsidRDefault="008539B5" w:rsidP="008539B5">
      <w:pPr>
        <w:pStyle w:val="Brdtext"/>
      </w:pPr>
      <w:r>
        <w:rPr>
          <w:b/>
        </w:rPr>
        <w:t>4 §</w:t>
      </w:r>
      <w:r w:rsidRPr="00640C08">
        <w:t>    </w:t>
      </w:r>
      <w:r>
        <w:t xml:space="preserve">Den myndighet som regeringen bestämmer prövar frågor om </w:t>
      </w:r>
    </w:p>
    <w:p w14:paraId="256EEF3B" w14:textId="77777777" w:rsidR="008539B5" w:rsidRDefault="008539B5" w:rsidP="008539B5">
      <w:pPr>
        <w:pStyle w:val="Brdtextmedindrag"/>
      </w:pPr>
      <w:r>
        <w:t>1. tillstånd att genomföra en klinisk prövning, och</w:t>
      </w:r>
    </w:p>
    <w:p w14:paraId="2BDC6747" w14:textId="6C36BBE3" w:rsidR="008539B5" w:rsidRDefault="008539B5" w:rsidP="008539B5">
      <w:pPr>
        <w:pStyle w:val="Brdtextmedindrag"/>
      </w:pPr>
      <w:r>
        <w:t>2. väsentliga ändringar av en sådan prövning</w:t>
      </w:r>
      <w:r w:rsidDel="00041E25">
        <w:t>.</w:t>
      </w:r>
    </w:p>
    <w:p w14:paraId="4172D527" w14:textId="6E08DFB7" w:rsidR="008539B5" w:rsidRDefault="008539B5" w:rsidP="008539B5">
      <w:pPr>
        <w:pStyle w:val="Brdtextmedindrag"/>
      </w:pPr>
      <w:r>
        <w:t>Bestämmelser om den etiska granskningen av en ansökan eller anmälan av en klinisk prövning finns i lagen (2021:000) med kompletterande be</w:t>
      </w:r>
      <w:r>
        <w:softHyphen/>
        <w:t>stäm</w:t>
      </w:r>
      <w:r>
        <w:softHyphen/>
        <w:t>melser om etisk granskning till EU:s för</w:t>
      </w:r>
      <w:r>
        <w:softHyphen/>
        <w:t>ord</w:t>
      </w:r>
      <w:r>
        <w:softHyphen/>
        <w:t>ning om medicin</w:t>
      </w:r>
      <w:r>
        <w:softHyphen/>
        <w:t>tekniska pro</w:t>
      </w:r>
      <w:r>
        <w:softHyphen/>
        <w:t xml:space="preserve">dukter. </w:t>
      </w:r>
    </w:p>
    <w:p w14:paraId="6D680225" w14:textId="77777777" w:rsidR="008539B5" w:rsidRDefault="008539B5" w:rsidP="008539B5">
      <w:pPr>
        <w:pStyle w:val="Rubrik4utannumrering"/>
      </w:pPr>
      <w:r>
        <w:t xml:space="preserve">Bevarande av dokumentation </w:t>
      </w:r>
    </w:p>
    <w:p w14:paraId="4A27427F" w14:textId="4E06F1E9" w:rsidR="008539B5" w:rsidRPr="00075F62" w:rsidRDefault="008539B5" w:rsidP="008539B5">
      <w:pPr>
        <w:pStyle w:val="Brdtextmedindrag"/>
        <w:ind w:firstLine="0"/>
      </w:pPr>
      <w:r>
        <w:rPr>
          <w:b/>
        </w:rPr>
        <w:t>5 §</w:t>
      </w:r>
      <w:r w:rsidRPr="009A11D4">
        <w:rPr>
          <w:b/>
        </w:rPr>
        <w:t>    </w:t>
      </w:r>
      <w:r>
        <w:t>Den dokumentation som avses i</w:t>
      </w:r>
      <w:r w:rsidRPr="00D7267D">
        <w:t xml:space="preserve"> kapitel III avsnitt 3</w:t>
      </w:r>
      <w:r>
        <w:t xml:space="preserve"> </w:t>
      </w:r>
      <w:r w:rsidRPr="00D7267D">
        <w:t xml:space="preserve">i bilaga XV till </w:t>
      </w:r>
      <w:r>
        <w:t>förordning (EU) 2017/745 ska hållas tillgänglig för de be</w:t>
      </w:r>
      <w:r>
        <w:softHyphen/>
        <w:t>höriga myndig</w:t>
      </w:r>
      <w:r>
        <w:softHyphen/>
        <w:t>het</w:t>
      </w:r>
      <w:r>
        <w:softHyphen/>
        <w:t>erna under den tid som anges i bilagan även om sponsorn, dennes kon</w:t>
      </w:r>
      <w:r>
        <w:softHyphen/>
        <w:t>takt</w:t>
      </w:r>
      <w:r>
        <w:softHyphen/>
        <w:t>person eller den rättsliga före</w:t>
      </w:r>
      <w:r>
        <w:softHyphen/>
        <w:t>träd</w:t>
      </w:r>
      <w:r>
        <w:softHyphen/>
        <w:t>aren försätts i konkurs, går i lik</w:t>
      </w:r>
      <w:r>
        <w:softHyphen/>
        <w:t>vida</w:t>
      </w:r>
      <w:r>
        <w:softHyphen/>
        <w:t>tion eller upphör med sin verk</w:t>
      </w:r>
      <w:r>
        <w:softHyphen/>
        <w:t>samhet. Sponsorn, dennes kontakt</w:t>
      </w:r>
      <w:r>
        <w:softHyphen/>
        <w:t>person eller den rättsliga före</w:t>
      </w:r>
      <w:r>
        <w:softHyphen/>
        <w:t xml:space="preserve">trädaren </w:t>
      </w:r>
      <w:r w:rsidRPr="009E3E74">
        <w:t xml:space="preserve">ska i sådana fall anmäla till den </w:t>
      </w:r>
      <w:r>
        <w:t>myndig</w:t>
      </w:r>
      <w:r>
        <w:softHyphen/>
        <w:t>het som reger</w:t>
      </w:r>
      <w:r>
        <w:softHyphen/>
        <w:t>ing</w:t>
      </w:r>
      <w:r>
        <w:softHyphen/>
        <w:t>en bestämmer</w:t>
      </w:r>
      <w:r w:rsidRPr="009E3E74">
        <w:t xml:space="preserve"> vem som ansvarar för arkiveringen av handling</w:t>
      </w:r>
      <w:r>
        <w:softHyphen/>
      </w:r>
      <w:r w:rsidRPr="009E3E74">
        <w:t>ar</w:t>
      </w:r>
      <w:r>
        <w:softHyphen/>
      </w:r>
      <w:r w:rsidRPr="009E3E74">
        <w:t>na och var de förvaras.</w:t>
      </w:r>
    </w:p>
    <w:p w14:paraId="5F2EE21E" w14:textId="77777777" w:rsidR="008539B5" w:rsidRDefault="008539B5" w:rsidP="008539B5">
      <w:pPr>
        <w:pStyle w:val="Rubrik4utannumrering"/>
      </w:pPr>
      <w:r w:rsidRPr="000D47C1">
        <w:t>Krav</w:t>
      </w:r>
      <w:r>
        <w:t xml:space="preserve"> för andra kliniska prövningar</w:t>
      </w:r>
    </w:p>
    <w:p w14:paraId="24A58CE4" w14:textId="7667EDCF" w:rsidR="008539B5" w:rsidRDefault="008539B5" w:rsidP="008539B5">
      <w:pPr>
        <w:pStyle w:val="Brdtext"/>
      </w:pPr>
      <w:r>
        <w:rPr>
          <w:b/>
        </w:rPr>
        <w:t>6 §</w:t>
      </w:r>
      <w:r>
        <w:t>    Bestämmelserna om kliniska prövningar i förordning (EU) 2017/745, denna lag och föreskrifter som har meddelats i anslutning till lagen ska även gälla för en klinisk prövning</w:t>
      </w:r>
      <w:r w:rsidRPr="00672758">
        <w:t xml:space="preserve"> som inte genomförs i något av de syften som </w:t>
      </w:r>
      <w:r>
        <w:t xml:space="preserve">anges </w:t>
      </w:r>
      <w:r w:rsidRPr="00672758">
        <w:t>i artikel 62.1</w:t>
      </w:r>
      <w:r>
        <w:t xml:space="preserve"> i förordning (EU) 2017/745. För dessa pröv</w:t>
      </w:r>
      <w:r>
        <w:softHyphen/>
        <w:t>ning</w:t>
      </w:r>
      <w:r>
        <w:softHyphen/>
        <w:t>ar krävs tillstånd i enlig</w:t>
      </w:r>
      <w:r>
        <w:softHyphen/>
        <w:t xml:space="preserve">het med artikel 70.7 b i förordningen. </w:t>
      </w:r>
    </w:p>
    <w:p w14:paraId="7E1AC132" w14:textId="0C1B071A" w:rsidR="008539B5" w:rsidRDefault="008539B5" w:rsidP="008539B5">
      <w:pPr>
        <w:pStyle w:val="Brdtextmedindrag"/>
      </w:pPr>
      <w:r>
        <w:t>Regeringen eller den myndighet som regeringen bestämmer får med</w:t>
      </w:r>
      <w:r>
        <w:softHyphen/>
        <w:t>dela före</w:t>
      </w:r>
      <w:r>
        <w:softHyphen/>
        <w:t>skrifter om undantag från kraven som följer av första styck</w:t>
      </w:r>
      <w:r>
        <w:softHyphen/>
        <w:t xml:space="preserve">et. </w:t>
      </w:r>
    </w:p>
    <w:p w14:paraId="6372881C" w14:textId="29E91B94" w:rsidR="008539B5" w:rsidRDefault="008539B5" w:rsidP="008539B5">
      <w:pPr>
        <w:pStyle w:val="Brdtextmedindrag"/>
      </w:pPr>
      <w:r>
        <w:t>Den myndighet som regeringen bestämmer får i en</w:t>
      </w:r>
      <w:r>
        <w:softHyphen/>
        <w:t>skilda fall besluta om undan</w:t>
      </w:r>
      <w:r>
        <w:softHyphen/>
        <w:t xml:space="preserve">tag från kraven som följer av första stycket. Ett sådant beslut får förenas med villkor. </w:t>
      </w:r>
    </w:p>
    <w:p w14:paraId="3BDC7835" w14:textId="03269963" w:rsidR="008539B5" w:rsidRDefault="008539B5" w:rsidP="008539B5">
      <w:pPr>
        <w:pStyle w:val="Rubrik3utannumrering"/>
      </w:pPr>
      <w:r>
        <w:t>3</w:t>
      </w:r>
      <w:r>
        <w:rPr>
          <w:rFonts w:ascii="Cambria" w:hAnsi="Cambria" w:cs="Cambria"/>
        </w:rPr>
        <w:t> kap.</w:t>
      </w:r>
      <w:r>
        <w:t xml:space="preserve"> Tillsyn</w:t>
      </w:r>
    </w:p>
    <w:p w14:paraId="13FC6186" w14:textId="440C356F" w:rsidR="008539B5" w:rsidRDefault="008539B5" w:rsidP="008539B5">
      <w:pPr>
        <w:pStyle w:val="Brdtextmedindrag"/>
        <w:ind w:firstLine="0"/>
      </w:pPr>
      <w:r>
        <w:rPr>
          <w:b/>
        </w:rPr>
        <w:t>1 §</w:t>
      </w:r>
      <w:r w:rsidRPr="00640C08">
        <w:t>    </w:t>
      </w:r>
      <w:r>
        <w:t xml:space="preserve">Tillsyn över efterlevnaden av </w:t>
      </w:r>
      <w:r w:rsidRPr="00B35736">
        <w:t xml:space="preserve">förordning (EU) </w:t>
      </w:r>
      <w:r>
        <w:t>2017/745, denna lag och de föreskrifter som har meddelats med stöd av lagen utövas av den eller de myndigheter som regeringen bestämmer.</w:t>
      </w:r>
    </w:p>
    <w:p w14:paraId="5436041B" w14:textId="77777777" w:rsidR="008539B5" w:rsidRPr="00B41682" w:rsidRDefault="008539B5" w:rsidP="008539B5">
      <w:pPr>
        <w:pStyle w:val="Brdtextmedindrag"/>
      </w:pPr>
    </w:p>
    <w:p w14:paraId="37486304" w14:textId="593AD06D" w:rsidR="008539B5" w:rsidRDefault="008539B5" w:rsidP="008539B5">
      <w:pPr>
        <w:pStyle w:val="Brdtext"/>
      </w:pPr>
      <w:r>
        <w:rPr>
          <w:b/>
        </w:rPr>
        <w:lastRenderedPageBreak/>
        <w:t>2 §</w:t>
      </w:r>
      <w:r w:rsidRPr="00640C08">
        <w:t>    </w:t>
      </w:r>
      <w:r w:rsidRPr="00C9632E">
        <w:t>En tillsynsmyndighet har rätt att för tillsynen på be</w:t>
      </w:r>
      <w:r>
        <w:softHyphen/>
      </w:r>
      <w:r w:rsidRPr="00C9632E">
        <w:t>gär</w:t>
      </w:r>
      <w:r>
        <w:softHyphen/>
      </w:r>
      <w:r w:rsidRPr="00C9632E">
        <w:t>an få de upp</w:t>
      </w:r>
      <w:r>
        <w:softHyphen/>
      </w:r>
      <w:r w:rsidRPr="00C9632E">
        <w:t>lys</w:t>
      </w:r>
      <w:r>
        <w:softHyphen/>
      </w:r>
      <w:r w:rsidRPr="00C9632E">
        <w:t>ningar och handlingar som behövs och få tillträde till områden, lokaler och andra utrymmen, dock inte bostäder, där pro</w:t>
      </w:r>
      <w:r>
        <w:softHyphen/>
      </w:r>
      <w:r w:rsidRPr="00C9632E">
        <w:t>dukter hanteras</w:t>
      </w:r>
      <w:r>
        <w:t xml:space="preserve"> eller där kliniska prövningar utförs</w:t>
      </w:r>
      <w:r w:rsidRPr="00C9632E">
        <w:t>. Om det be</w:t>
      </w:r>
      <w:r>
        <w:softHyphen/>
      </w:r>
      <w:r w:rsidRPr="00C9632E">
        <w:t>hövs för tillsynen</w:t>
      </w:r>
      <w:r>
        <w:t>,</w:t>
      </w:r>
      <w:r w:rsidRPr="00C9632E">
        <w:t xml:space="preserve"> får myndigheten göra undersökningar och ta prov</w:t>
      </w:r>
      <w:r>
        <w:softHyphen/>
      </w:r>
      <w:r w:rsidRPr="00C9632E">
        <w:t>er. För kostnader på grund av undersök</w:t>
      </w:r>
      <w:r>
        <w:softHyphen/>
      </w:r>
      <w:r w:rsidRPr="00C9632E">
        <w:t>ning</w:t>
      </w:r>
      <w:r>
        <w:softHyphen/>
      </w:r>
      <w:r w:rsidRPr="00C9632E">
        <w:t>ar eller för uttagna prov</w:t>
      </w:r>
      <w:r>
        <w:t>er</w:t>
      </w:r>
      <w:r w:rsidRPr="00C9632E">
        <w:t xml:space="preserve"> </w:t>
      </w:r>
      <w:r>
        <w:t xml:space="preserve">betalas </w:t>
      </w:r>
      <w:r w:rsidRPr="00C9632E">
        <w:t>inte ersättning.</w:t>
      </w:r>
      <w:r>
        <w:t xml:space="preserve"> </w:t>
      </w:r>
    </w:p>
    <w:p w14:paraId="6F0B56CF" w14:textId="77777777" w:rsidR="008539B5" w:rsidRPr="00B41682" w:rsidRDefault="008539B5" w:rsidP="008539B5">
      <w:pPr>
        <w:pStyle w:val="Brdtextmedindrag"/>
      </w:pPr>
    </w:p>
    <w:p w14:paraId="210E328B" w14:textId="080E92AD" w:rsidR="008539B5" w:rsidRPr="00412C95" w:rsidRDefault="008539B5" w:rsidP="008539B5">
      <w:pPr>
        <w:pStyle w:val="Brdtext"/>
        <w:rPr>
          <w:strike/>
        </w:rPr>
      </w:pPr>
      <w:r>
        <w:rPr>
          <w:b/>
        </w:rPr>
        <w:t>3 §</w:t>
      </w:r>
      <w:r w:rsidRPr="00640C08">
        <w:t>    </w:t>
      </w:r>
      <w:r>
        <w:t xml:space="preserve">En tillsynsmyndighet får besluta de förelägganden som behövs för att </w:t>
      </w:r>
      <w:r w:rsidRPr="00B35736">
        <w:t xml:space="preserve">förordning (EU) </w:t>
      </w:r>
      <w:r>
        <w:t>2017/745, denna lag och de föreskrifter som har med</w:t>
      </w:r>
      <w:r>
        <w:softHyphen/>
        <w:t xml:space="preserve">delats med stöd av lagen ska följas. </w:t>
      </w:r>
      <w:bookmarkStart w:id="5" w:name="_Hlk68427356"/>
      <w:r w:rsidRPr="008C3370">
        <w:t>En tillsyns</w:t>
      </w:r>
      <w:r w:rsidRPr="008C3370">
        <w:softHyphen/>
        <w:t>myn</w:t>
      </w:r>
      <w:r w:rsidRPr="008C3370">
        <w:softHyphen/>
        <w:t>dig</w:t>
      </w:r>
      <w:r w:rsidRPr="008C3370">
        <w:softHyphen/>
        <w:t xml:space="preserve">het får också besluta om förelägganden </w:t>
      </w:r>
      <w:r w:rsidRPr="001D1C50">
        <w:t>om tillträde till områden, lokaler och andra utrymmen enligt 2 § vägras.</w:t>
      </w:r>
      <w:bookmarkEnd w:id="5"/>
    </w:p>
    <w:p w14:paraId="38B5D557" w14:textId="77777777" w:rsidR="008539B5" w:rsidRPr="00B41682" w:rsidRDefault="008539B5" w:rsidP="008539B5">
      <w:pPr>
        <w:pStyle w:val="Brdtextmedindrag"/>
      </w:pPr>
      <w:r>
        <w:t xml:space="preserve">Ett beslut om föreläggande får förenas med vite. </w:t>
      </w:r>
    </w:p>
    <w:p w14:paraId="32C63217" w14:textId="77777777" w:rsidR="008539B5" w:rsidRDefault="008539B5" w:rsidP="008539B5">
      <w:pPr>
        <w:pStyle w:val="Rubrik4utannumrering"/>
      </w:pPr>
      <w:bookmarkStart w:id="6" w:name="_Hlk65601561"/>
      <w:r>
        <w:t xml:space="preserve">Hjälp av </w:t>
      </w:r>
      <w:r w:rsidRPr="00B15C71">
        <w:t>Polismyndighet</w:t>
      </w:r>
      <w:r>
        <w:t>en eller Kronofogdemyndigheten</w:t>
      </w:r>
    </w:p>
    <w:p w14:paraId="787C5AC5" w14:textId="4D22B0E0" w:rsidR="008539B5" w:rsidRPr="00784B60" w:rsidRDefault="008539B5" w:rsidP="008539B5">
      <w:pPr>
        <w:pStyle w:val="Brdtext"/>
      </w:pPr>
      <w:r>
        <w:rPr>
          <w:b/>
        </w:rPr>
        <w:t>4 §</w:t>
      </w:r>
      <w:r w:rsidRPr="002670DE">
        <w:rPr>
          <w:b/>
        </w:rPr>
        <w:t>    </w:t>
      </w:r>
      <w:bookmarkStart w:id="7" w:name="_Hlk65601199"/>
      <w:r w:rsidRPr="00784B60">
        <w:t xml:space="preserve">På begäran av </w:t>
      </w:r>
      <w:r>
        <w:t xml:space="preserve">en tillsynsmyndighet </w:t>
      </w:r>
      <w:r w:rsidRPr="00784B60">
        <w:t>ska</w:t>
      </w:r>
      <w:bookmarkEnd w:id="7"/>
      <w:r w:rsidRPr="00784B60">
        <w:t xml:space="preserve"> Polismyndigheten lämna den hjälp som behövs när </w:t>
      </w:r>
      <w:r>
        <w:t>tillsynsmyn</w:t>
      </w:r>
      <w:r>
        <w:softHyphen/>
        <w:t>digheten</w:t>
      </w:r>
      <w:r w:rsidRPr="00784B60">
        <w:t xml:space="preserve"> vidtar åtgärder eller verkställ</w:t>
      </w:r>
      <w:r>
        <w:t xml:space="preserve">er </w:t>
      </w:r>
      <w:r w:rsidRPr="00784B60">
        <w:t xml:space="preserve">beslut som har meddelats med stöd av </w:t>
      </w:r>
      <w:r w:rsidRPr="00B35736">
        <w:t xml:space="preserve">förordning (EU) </w:t>
      </w:r>
      <w:r>
        <w:t>2017/745 eller denna lag eller de föreskrifter som har meddelats med stöd av lagen</w:t>
      </w:r>
      <w:r w:rsidRPr="00784B60">
        <w:t>, om</w:t>
      </w:r>
    </w:p>
    <w:p w14:paraId="55B31D2B" w14:textId="5B6799FF" w:rsidR="008539B5" w:rsidRPr="002670DE" w:rsidRDefault="008539B5" w:rsidP="008539B5">
      <w:pPr>
        <w:pStyle w:val="Brdtextmedindrag"/>
      </w:pPr>
      <w:r>
        <w:t>1. </w:t>
      </w:r>
      <w:r w:rsidRPr="002670DE">
        <w:t>det på grund av särskilda omständigheter kan befaras att åt</w:t>
      </w:r>
      <w:r>
        <w:softHyphen/>
      </w:r>
      <w:r w:rsidRPr="002670DE">
        <w:t>gärd</w:t>
      </w:r>
      <w:r>
        <w:softHyphen/>
      </w:r>
      <w:r w:rsidRPr="002670DE">
        <w:t>en inte kan utföras utan att en polismans s</w:t>
      </w:r>
      <w:r>
        <w:t>ärskilda be</w:t>
      </w:r>
      <w:r>
        <w:softHyphen/>
        <w:t>fog</w:t>
      </w:r>
      <w:r>
        <w:softHyphen/>
        <w:t>en</w:t>
      </w:r>
      <w:r>
        <w:softHyphen/>
        <w:t>het</w:t>
      </w:r>
      <w:r>
        <w:softHyphen/>
        <w:t>er enligt 10 §</w:t>
      </w:r>
      <w:r w:rsidRPr="002670DE">
        <w:t xml:space="preserve"> polislagen (1984:387) behöver tillgripas, eller</w:t>
      </w:r>
    </w:p>
    <w:p w14:paraId="5372E026" w14:textId="77777777" w:rsidR="008539B5" w:rsidRDefault="008539B5" w:rsidP="008539B5">
      <w:pPr>
        <w:pStyle w:val="Brdtextmedindrag"/>
      </w:pPr>
      <w:r>
        <w:t>2. </w:t>
      </w:r>
      <w:r w:rsidRPr="002670DE">
        <w:t>det annars finns synnerliga skäl.</w:t>
      </w:r>
    </w:p>
    <w:p w14:paraId="790DF05C" w14:textId="77777777" w:rsidR="008539B5" w:rsidRDefault="008539B5" w:rsidP="008539B5">
      <w:pPr>
        <w:pStyle w:val="Brdtextmedindrag"/>
        <w:ind w:firstLine="0"/>
      </w:pPr>
    </w:p>
    <w:p w14:paraId="26CB0278" w14:textId="22F8033E" w:rsidR="008539B5" w:rsidRDefault="008539B5" w:rsidP="008539B5">
      <w:pPr>
        <w:pStyle w:val="Brdtext"/>
      </w:pPr>
      <w:bookmarkStart w:id="8" w:name="_Hlk65601183"/>
      <w:r>
        <w:rPr>
          <w:b/>
        </w:rPr>
        <w:t>5 §</w:t>
      </w:r>
      <w:r w:rsidRPr="00640C08">
        <w:t>    </w:t>
      </w:r>
      <w:r w:rsidRPr="00B262B0">
        <w:t xml:space="preserve">En tillsynsmyndighet </w:t>
      </w:r>
      <w:r>
        <w:t xml:space="preserve">får begära sådan </w:t>
      </w:r>
      <w:r w:rsidRPr="00B262B0">
        <w:t>handräckning av Krono</w:t>
      </w:r>
      <w:r>
        <w:softHyphen/>
      </w:r>
      <w:r w:rsidRPr="00B262B0">
        <w:t>fogde</w:t>
      </w:r>
      <w:r>
        <w:softHyphen/>
      </w:r>
      <w:r w:rsidRPr="00B262B0">
        <w:t>mynd</w:t>
      </w:r>
      <w:r>
        <w:softHyphen/>
      </w:r>
      <w:r w:rsidRPr="00B262B0">
        <w:t>ig</w:t>
      </w:r>
      <w:r>
        <w:softHyphen/>
      </w:r>
      <w:r>
        <w:softHyphen/>
      </w:r>
      <w:r w:rsidRPr="00B262B0">
        <w:t xml:space="preserve">heten </w:t>
      </w:r>
      <w:r>
        <w:t xml:space="preserve">som </w:t>
      </w:r>
      <w:r w:rsidRPr="00784B60">
        <w:t xml:space="preserve">behövs när </w:t>
      </w:r>
      <w:r>
        <w:t>tillsynsmyndigheten</w:t>
      </w:r>
      <w:r w:rsidRPr="00784B60">
        <w:t xml:space="preserve"> vidtar åtgärder eller verk</w:t>
      </w:r>
      <w:r>
        <w:softHyphen/>
      </w:r>
      <w:r w:rsidRPr="00784B60">
        <w:t>ställ</w:t>
      </w:r>
      <w:r>
        <w:t xml:space="preserve">er </w:t>
      </w:r>
      <w:r w:rsidRPr="00784B60">
        <w:t xml:space="preserve">beslut som har meddelats med stöd av </w:t>
      </w:r>
      <w:r w:rsidRPr="00B35736">
        <w:t xml:space="preserve">förordning (EU) </w:t>
      </w:r>
      <w:r>
        <w:t>2017/745 eller denna lag eller de föreskrifter som har meddelats med stöd av lagen</w:t>
      </w:r>
      <w:r w:rsidRPr="00B262B0">
        <w:t>.</w:t>
      </w:r>
    </w:p>
    <w:bookmarkEnd w:id="8"/>
    <w:p w14:paraId="552A719C" w14:textId="6B4F00DE" w:rsidR="008539B5" w:rsidRDefault="008539B5" w:rsidP="008539B5">
      <w:pPr>
        <w:pStyle w:val="Brdtextmedindrag"/>
      </w:pPr>
      <w:r>
        <w:t>Vid handräckning gäller bestämmelserna i utsökningsbalken om verk</w:t>
      </w:r>
      <w:r>
        <w:softHyphen/>
        <w:t>ställig</w:t>
      </w:r>
      <w:r>
        <w:softHyphen/>
        <w:t>het av förpliktelser som inte avser betalningsskyldighet, avhysning eller avlägsn</w:t>
      </w:r>
      <w:r>
        <w:softHyphen/>
        <w:t>ande.</w:t>
      </w:r>
    </w:p>
    <w:bookmarkEnd w:id="6"/>
    <w:p w14:paraId="58555A77" w14:textId="2981092F" w:rsidR="008539B5" w:rsidRDefault="008539B5" w:rsidP="008539B5">
      <w:pPr>
        <w:pStyle w:val="Rubrik3utannumrering"/>
      </w:pPr>
      <w:r>
        <w:t>4</w:t>
      </w:r>
      <w:r>
        <w:rPr>
          <w:rFonts w:ascii="Cambria" w:hAnsi="Cambria" w:cs="Cambria"/>
        </w:rPr>
        <w:t> kap.</w:t>
      </w:r>
      <w:r w:rsidRPr="009246B3">
        <w:t xml:space="preserve"> </w:t>
      </w:r>
      <w:r>
        <w:t>Avgifter</w:t>
      </w:r>
    </w:p>
    <w:p w14:paraId="5D7C7D8A" w14:textId="77777777" w:rsidR="008539B5" w:rsidRPr="009D0BE3" w:rsidRDefault="008539B5" w:rsidP="008539B5">
      <w:pPr>
        <w:pStyle w:val="Rubrik4utannumrering"/>
        <w:spacing w:before="0"/>
      </w:pPr>
      <w:r>
        <w:t xml:space="preserve">Avgifter för ansökan och anmälan </w:t>
      </w:r>
    </w:p>
    <w:p w14:paraId="0BE91012" w14:textId="4A3833A1" w:rsidR="008539B5" w:rsidRDefault="008539B5" w:rsidP="008539B5">
      <w:pPr>
        <w:pStyle w:val="Brdtextmedindrag"/>
        <w:ind w:firstLine="0"/>
      </w:pPr>
      <w:r>
        <w:rPr>
          <w:b/>
        </w:rPr>
        <w:t>1 §</w:t>
      </w:r>
      <w:r>
        <w:t xml:space="preserve">    En avgift ska betalas av den som  </w:t>
      </w:r>
    </w:p>
    <w:p w14:paraId="071A3C76" w14:textId="77777777" w:rsidR="008539B5" w:rsidRDefault="008539B5" w:rsidP="008539B5">
      <w:pPr>
        <w:pStyle w:val="Brdtextmedindrag"/>
      </w:pPr>
      <w:r>
        <w:t xml:space="preserve">1. ansöker i Sverige om att utses till anmält organ eller som ansöker om utvidgning eller andra ändringar beträffande utseendet av ett anmält organ och anmälan till Europeiska kommissionen av sådana ändringar, </w:t>
      </w:r>
    </w:p>
    <w:p w14:paraId="148E3E02" w14:textId="77777777" w:rsidR="008539B5" w:rsidRDefault="008539B5" w:rsidP="008539B5">
      <w:pPr>
        <w:pStyle w:val="Brdtextmedindrag"/>
      </w:pPr>
      <w:r>
        <w:t>2. ansöker om att få genomföra en klinisk prövning,</w:t>
      </w:r>
    </w:p>
    <w:p w14:paraId="2FED7C9D" w14:textId="77777777" w:rsidR="008539B5" w:rsidRDefault="008539B5" w:rsidP="008539B5">
      <w:pPr>
        <w:pStyle w:val="Brdtextmedindrag"/>
      </w:pPr>
      <w:r>
        <w:t>3. anmäler att en klinisk prövning ska ut</w:t>
      </w:r>
      <w:r>
        <w:softHyphen/>
        <w:t>för</w:t>
      </w:r>
      <w:r>
        <w:softHyphen/>
        <w:t>as för att ytterligare ut</w:t>
      </w:r>
      <w:r>
        <w:softHyphen/>
        <w:t>värdera en CE-märkt produkt inom ramen för produktens av</w:t>
      </w:r>
      <w:r>
        <w:softHyphen/>
        <w:t xml:space="preserve">sedda ändamål, </w:t>
      </w:r>
    </w:p>
    <w:p w14:paraId="44D25B1E" w14:textId="77777777" w:rsidR="008539B5" w:rsidRDefault="008539B5" w:rsidP="008539B5">
      <w:pPr>
        <w:pStyle w:val="Brdtextmedindrag"/>
      </w:pPr>
      <w:r>
        <w:t>4. anmäler väsentliga ändringar av en klinisk pröv</w:t>
      </w:r>
      <w:r>
        <w:softHyphen/>
      </w:r>
      <w:r>
        <w:softHyphen/>
        <w:t>ning, eller</w:t>
      </w:r>
    </w:p>
    <w:p w14:paraId="54FE5DB2" w14:textId="77777777" w:rsidR="008539B5" w:rsidRDefault="008539B5" w:rsidP="008539B5">
      <w:pPr>
        <w:pStyle w:val="Brdtextmedindrag"/>
      </w:pPr>
      <w:r>
        <w:t>5. ansöker om tillstånd att enligt artikel 59 i förordning (EU) 2017/745 i Sverige släppa ut en specifik produkt på marknaden eller ta den i bruk trots att de förfaranden som avses i artikel 52 i för</w:t>
      </w:r>
      <w:r>
        <w:softHyphen/>
        <w:t>ord</w:t>
      </w:r>
      <w:r>
        <w:softHyphen/>
        <w:t>ning</w:t>
      </w:r>
      <w:r>
        <w:softHyphen/>
        <w:t>en inte har genomförts.</w:t>
      </w:r>
    </w:p>
    <w:p w14:paraId="3D5D60AA" w14:textId="77777777" w:rsidR="008539B5" w:rsidRDefault="008539B5" w:rsidP="008539B5">
      <w:pPr>
        <w:pStyle w:val="Rubrik4utannumrering"/>
      </w:pPr>
      <w:r>
        <w:lastRenderedPageBreak/>
        <w:t>Årsavgift</w:t>
      </w:r>
    </w:p>
    <w:p w14:paraId="42521BEB" w14:textId="46205D0A" w:rsidR="008539B5" w:rsidRDefault="008539B5" w:rsidP="008539B5">
      <w:pPr>
        <w:pStyle w:val="Brdtextmedindrag"/>
        <w:ind w:firstLine="0"/>
      </w:pPr>
      <w:r>
        <w:rPr>
          <w:b/>
        </w:rPr>
        <w:t>2 §</w:t>
      </w:r>
      <w:r>
        <w:t xml:space="preserve">    En årsavgift ska betalas av </w:t>
      </w:r>
    </w:p>
    <w:p w14:paraId="6305EF1E" w14:textId="77777777" w:rsidR="008539B5" w:rsidRDefault="008539B5" w:rsidP="008539B5">
      <w:pPr>
        <w:pStyle w:val="Brdtextmedindrag"/>
      </w:pPr>
      <w:r>
        <w:t xml:space="preserve">1. en sådan ekonomisk aktör som anges i föreskrifter som har meddelats med stöd av andra stycket och som registrerar verksamhet i Sverige, </w:t>
      </w:r>
    </w:p>
    <w:p w14:paraId="75B34F8D" w14:textId="7414A040" w:rsidR="008539B5" w:rsidRDefault="008539B5" w:rsidP="008539B5">
      <w:pPr>
        <w:pStyle w:val="Brdtextmedindrag"/>
      </w:pPr>
      <w:r>
        <w:t>2. en tillverkare av sådana produkter som i fråga om använd</w:t>
      </w:r>
      <w:r>
        <w:softHyphen/>
        <w:t>ning</w:t>
      </w:r>
      <w:r>
        <w:softHyphen/>
        <w:t>en står medicintekniska produkter nära enligt föreskrifter som har med</w:t>
      </w:r>
      <w:r>
        <w:softHyphen/>
        <w:t xml:space="preserve">delats med stöd av 7 kap. 1 §, </w:t>
      </w:r>
    </w:p>
    <w:p w14:paraId="7AFFC583" w14:textId="508F9638" w:rsidR="008539B5" w:rsidRDefault="008539B5" w:rsidP="008539B5">
      <w:pPr>
        <w:pStyle w:val="Brdtextmedindrag"/>
      </w:pPr>
      <w:r>
        <w:t>3. en reprocessare av engångsprodukter i Sverige</w:t>
      </w:r>
      <w:r w:rsidRPr="00CB376A">
        <w:t xml:space="preserve"> </w:t>
      </w:r>
      <w:r>
        <w:t>om denna verksamhet inte utförs inom hälso- och sjuk</w:t>
      </w:r>
      <w:r>
        <w:softHyphen/>
        <w:t>vård</w:t>
      </w:r>
      <w:r>
        <w:softHyphen/>
        <w:t>en eller av hälso- och sjukvårds</w:t>
      </w:r>
      <w:r>
        <w:softHyphen/>
        <w:t>personal, och</w:t>
      </w:r>
    </w:p>
    <w:p w14:paraId="41492501" w14:textId="77777777" w:rsidR="008539B5" w:rsidRDefault="008539B5" w:rsidP="008539B5">
      <w:pPr>
        <w:pStyle w:val="Brdtextmedindrag"/>
      </w:pPr>
      <w:r>
        <w:t>4. ett anmält organ som har utsetts av den ansvariga myn</w:t>
      </w:r>
      <w:r>
        <w:softHyphen/>
        <w:t>dig</w:t>
      </w:r>
      <w:r>
        <w:softHyphen/>
        <w:t>heten för anmälda organ i Sverige.</w:t>
      </w:r>
    </w:p>
    <w:p w14:paraId="2E1D7F4A" w14:textId="77777777" w:rsidR="008539B5" w:rsidRDefault="008539B5" w:rsidP="008539B5">
      <w:pPr>
        <w:pStyle w:val="Brdtextmedindrag"/>
      </w:pPr>
      <w:r>
        <w:t xml:space="preserve">Regeringen eller den myndighet som regeringen bestämmer får meddela föreskrifter om vilka ekonomiska aktörer som ska betala årsavgift enligt första stycket 1. </w:t>
      </w:r>
    </w:p>
    <w:p w14:paraId="3CA91140" w14:textId="77777777" w:rsidR="008539B5" w:rsidRDefault="008539B5" w:rsidP="008539B5">
      <w:pPr>
        <w:pStyle w:val="Rubrik4utannumrering"/>
      </w:pPr>
      <w:r>
        <w:t>Avgifter för intyg, yttranden och rådgivning</w:t>
      </w:r>
    </w:p>
    <w:p w14:paraId="3D079626" w14:textId="589CD6E0" w:rsidR="008539B5" w:rsidRDefault="008539B5" w:rsidP="008539B5">
      <w:pPr>
        <w:pStyle w:val="Brdtextmedindrag"/>
        <w:ind w:firstLine="0"/>
      </w:pPr>
      <w:r>
        <w:rPr>
          <w:b/>
        </w:rPr>
        <w:t>3 §</w:t>
      </w:r>
      <w:r>
        <w:t xml:space="preserve">    En avgift ska betalas av </w:t>
      </w:r>
    </w:p>
    <w:p w14:paraId="6717F7BC" w14:textId="77777777" w:rsidR="008539B5" w:rsidRDefault="008539B5" w:rsidP="008539B5">
      <w:pPr>
        <w:pStyle w:val="Brdtextmedindrag"/>
      </w:pPr>
      <w:r>
        <w:t>1. en ekonomisk aktör som begär att få ett exportintyg utfärdat av den be</w:t>
      </w:r>
      <w:r>
        <w:softHyphen/>
        <w:t>hör</w:t>
      </w:r>
      <w:r>
        <w:softHyphen/>
        <w:t xml:space="preserve">iga myndigheten, </w:t>
      </w:r>
    </w:p>
    <w:p w14:paraId="1D87CF86" w14:textId="753D26C2" w:rsidR="008539B5" w:rsidRDefault="008539B5" w:rsidP="008539B5">
      <w:pPr>
        <w:pStyle w:val="Brdtextmedindrag"/>
      </w:pPr>
      <w:r>
        <w:t xml:space="preserve">2. en ekonomisk aktör </w:t>
      </w:r>
      <w:bookmarkStart w:id="9" w:name="_Hlk65686212"/>
      <w:r>
        <w:t xml:space="preserve">med anledning av </w:t>
      </w:r>
      <w:bookmarkEnd w:id="9"/>
      <w:r>
        <w:t>provtag</w:t>
      </w:r>
      <w:r>
        <w:softHyphen/>
        <w:t>ning och under</w:t>
      </w:r>
      <w:r>
        <w:softHyphen/>
        <w:t>sök</w:t>
      </w:r>
      <w:r>
        <w:softHyphen/>
        <w:t>ning av prover i aktörens verksamhet, och</w:t>
      </w:r>
    </w:p>
    <w:p w14:paraId="7E31148D" w14:textId="77777777" w:rsidR="008539B5" w:rsidRDefault="008539B5" w:rsidP="008539B5">
      <w:pPr>
        <w:pStyle w:val="Brdtextmedindrag"/>
      </w:pPr>
      <w:r>
        <w:t>3. ett anmält organ som begär yttranden eller rådgivning av den be</w:t>
      </w:r>
      <w:r>
        <w:softHyphen/>
        <w:t>höriga myndigheten i Sverige.</w:t>
      </w:r>
    </w:p>
    <w:p w14:paraId="3BEE735D" w14:textId="77777777" w:rsidR="008539B5" w:rsidRDefault="008539B5" w:rsidP="008539B5">
      <w:pPr>
        <w:pStyle w:val="Rubrik4utannumrering"/>
      </w:pPr>
      <w:r>
        <w:t xml:space="preserve">Föreskrifter om avgifter </w:t>
      </w:r>
    </w:p>
    <w:p w14:paraId="45CC804A" w14:textId="67744373" w:rsidR="008539B5" w:rsidRDefault="008539B5" w:rsidP="008539B5">
      <w:pPr>
        <w:pStyle w:val="Brdtext"/>
      </w:pPr>
      <w:r>
        <w:rPr>
          <w:b/>
        </w:rPr>
        <w:t>4 §</w:t>
      </w:r>
      <w:r>
        <w:t>    Regeringen eller den myndighet som regeringen bestämmer får meddela föreskrifter om storleken på de av</w:t>
      </w:r>
      <w:r>
        <w:softHyphen/>
        <w:t>gift</w:t>
      </w:r>
      <w:r>
        <w:softHyphen/>
        <w:t>er som avses i detta kapitel samt om betalning av sådana av</w:t>
      </w:r>
      <w:r>
        <w:softHyphen/>
        <w:t>gift</w:t>
      </w:r>
      <w:r>
        <w:softHyphen/>
        <w:t xml:space="preserve">er. </w:t>
      </w:r>
    </w:p>
    <w:p w14:paraId="516277FD" w14:textId="079956B9" w:rsidR="008539B5" w:rsidRDefault="008539B5" w:rsidP="008539B5">
      <w:pPr>
        <w:pStyle w:val="Rubrik3utannumrering"/>
      </w:pPr>
      <w:r>
        <w:t>5</w:t>
      </w:r>
      <w:r>
        <w:rPr>
          <w:rFonts w:ascii="Cambria" w:hAnsi="Cambria" w:cs="Cambria"/>
        </w:rPr>
        <w:t> kap.</w:t>
      </w:r>
      <w:r>
        <w:t xml:space="preserve"> Sanktioner</w:t>
      </w:r>
    </w:p>
    <w:p w14:paraId="49A20E56" w14:textId="77777777" w:rsidR="008539B5" w:rsidRPr="00E90884" w:rsidRDefault="008539B5" w:rsidP="008539B5">
      <w:pPr>
        <w:pStyle w:val="Rubrik4utannumrering"/>
        <w:spacing w:before="0"/>
      </w:pPr>
      <w:r w:rsidRPr="00B15C71">
        <w:t>Ansvar</w:t>
      </w:r>
    </w:p>
    <w:p w14:paraId="690CC285" w14:textId="4604D118" w:rsidR="008539B5" w:rsidRPr="007923ED" w:rsidRDefault="008539B5" w:rsidP="008539B5">
      <w:pPr>
        <w:pStyle w:val="Brdtextmedindrag"/>
        <w:ind w:firstLine="0"/>
      </w:pPr>
      <w:r w:rsidRPr="007923ED">
        <w:rPr>
          <w:b/>
        </w:rPr>
        <w:t>1</w:t>
      </w:r>
      <w:r>
        <w:rPr>
          <w:b/>
        </w:rPr>
        <w:t> §</w:t>
      </w:r>
      <w:r w:rsidRPr="007923ED">
        <w:t>    Till böter eller fängelse i högst ett år döms den som med uppsåt eller av oaktsamhet släpper ut en produkt på marknaden eller tillhandahåller en sådan pro</w:t>
      </w:r>
      <w:r>
        <w:softHyphen/>
      </w:r>
      <w:r w:rsidRPr="007923ED">
        <w:t xml:space="preserve">dukt i Sverige utan att </w:t>
      </w:r>
    </w:p>
    <w:p w14:paraId="298F5AE2" w14:textId="43DBE541" w:rsidR="008539B5" w:rsidRPr="007923ED" w:rsidRDefault="008539B5" w:rsidP="008539B5">
      <w:pPr>
        <w:pStyle w:val="Brdtextmedindrag"/>
      </w:pPr>
      <w:r w:rsidRPr="007923ED">
        <w:t>1. produkten uppfyller de krav och villkor som gäller enligt artikel</w:t>
      </w:r>
      <w:r>
        <w:t> </w:t>
      </w:r>
      <w:r w:rsidRPr="007923ED">
        <w:t>5 i förordning (EU) 2017/745, eller</w:t>
      </w:r>
    </w:p>
    <w:p w14:paraId="7B9E5F86" w14:textId="50395C4E" w:rsidR="008539B5" w:rsidRPr="007923ED" w:rsidRDefault="008539B5" w:rsidP="008539B5">
      <w:pPr>
        <w:pStyle w:val="Brdtextmedindrag"/>
      </w:pPr>
      <w:r w:rsidRPr="007923ED">
        <w:t xml:space="preserve">2. de språkkrav </w:t>
      </w:r>
      <w:r>
        <w:t xml:space="preserve">uppfylls </w:t>
      </w:r>
      <w:r w:rsidRPr="007923ED">
        <w:t>som gäller enligt föreskrifter som har meddelats av regering</w:t>
      </w:r>
      <w:r>
        <w:softHyphen/>
      </w:r>
      <w:r w:rsidRPr="007923ED">
        <w:t>en med stöd av 7</w:t>
      </w:r>
      <w:r>
        <w:t> kap.</w:t>
      </w:r>
      <w:r w:rsidRPr="007923ED">
        <w:t xml:space="preserve"> 8</w:t>
      </w:r>
      <w:r>
        <w:t> §</w:t>
      </w:r>
      <w:r w:rsidRPr="007923ED">
        <w:t xml:space="preserve"> och som avser den information om en pro</w:t>
      </w:r>
      <w:r>
        <w:softHyphen/>
      </w:r>
      <w:r w:rsidRPr="007923ED">
        <w:t>dukt som ska tillhandahållas eller lämnas till användare eller patienter i Sverige.</w:t>
      </w:r>
    </w:p>
    <w:p w14:paraId="05C38634" w14:textId="77777777" w:rsidR="008539B5" w:rsidRPr="007923ED" w:rsidRDefault="008539B5" w:rsidP="008539B5">
      <w:pPr>
        <w:pStyle w:val="Brdtextmedindrag"/>
      </w:pPr>
      <w:r w:rsidRPr="007923ED">
        <w:t>I ringa fall ska det inte dömas till ansvar.</w:t>
      </w:r>
    </w:p>
    <w:p w14:paraId="3900295F" w14:textId="77777777" w:rsidR="008539B5" w:rsidRPr="007923ED" w:rsidRDefault="008539B5" w:rsidP="008539B5">
      <w:pPr>
        <w:pStyle w:val="Brdtextmedindrag"/>
      </w:pPr>
    </w:p>
    <w:p w14:paraId="563FE8FE" w14:textId="383F18C9" w:rsidR="008539B5" w:rsidRPr="007923ED" w:rsidRDefault="008539B5" w:rsidP="008539B5">
      <w:pPr>
        <w:pStyle w:val="Brdtextmedindrag"/>
        <w:ind w:firstLine="0"/>
      </w:pPr>
      <w:r w:rsidRPr="007923ED">
        <w:rPr>
          <w:b/>
          <w:bCs/>
        </w:rPr>
        <w:t>2</w:t>
      </w:r>
      <w:r>
        <w:rPr>
          <w:b/>
          <w:bCs/>
        </w:rPr>
        <w:t> §</w:t>
      </w:r>
      <w:r w:rsidRPr="007923ED">
        <w:t xml:space="preserve">    Till böter eller fängelse i högst två år döms den som med uppsåt eller av oaktsamhet påbörjar eller genomför en klinisk prövning </w:t>
      </w:r>
    </w:p>
    <w:p w14:paraId="6CDA3D0D" w14:textId="77777777" w:rsidR="008539B5" w:rsidRPr="007923ED" w:rsidRDefault="008539B5" w:rsidP="008539B5">
      <w:pPr>
        <w:pStyle w:val="Brdtextmedindrag"/>
        <w:tabs>
          <w:tab w:val="clear" w:pos="2268"/>
        </w:tabs>
      </w:pPr>
      <w:r w:rsidRPr="007923ED">
        <w:t>1. utan tillstånd,</w:t>
      </w:r>
    </w:p>
    <w:p w14:paraId="0B650154" w14:textId="77777777" w:rsidR="008539B5" w:rsidRPr="0029181A" w:rsidRDefault="008539B5" w:rsidP="008539B5">
      <w:pPr>
        <w:pStyle w:val="Brdtextmedindrag"/>
      </w:pPr>
      <w:r w:rsidRPr="007923ED">
        <w:lastRenderedPageBreak/>
        <w:t xml:space="preserve">2. utan att ha lämnat in en </w:t>
      </w:r>
      <w:r>
        <w:t xml:space="preserve">ansökan eller </w:t>
      </w:r>
      <w:r w:rsidRPr="007923ED">
        <w:t xml:space="preserve">anmälan enligt artikel </w:t>
      </w:r>
      <w:r w:rsidRPr="00E23B52">
        <w:t xml:space="preserve">70.1, 74, 75 eller 82.1 i </w:t>
      </w:r>
      <w:r w:rsidRPr="007923ED">
        <w:t>förordning (EU</w:t>
      </w:r>
      <w:r w:rsidRPr="0029181A">
        <w:t>) 2017/745,</w:t>
      </w:r>
    </w:p>
    <w:p w14:paraId="3CF0B2AE" w14:textId="60B3F788" w:rsidR="008539B5" w:rsidRPr="0029181A" w:rsidRDefault="008539B5" w:rsidP="008539B5">
      <w:pPr>
        <w:pStyle w:val="Brdtextmedindrag"/>
      </w:pPr>
      <w:bookmarkStart w:id="10" w:name="_Hlk69128397"/>
      <w:r w:rsidRPr="0029181A">
        <w:t>3. i strid med villkor som anges i beslut om tillstånd</w:t>
      </w:r>
      <w:r>
        <w:t xml:space="preserve">, beslut avseende etisk granskning i enlighet med artikel 70.7 a eller 74 </w:t>
      </w:r>
      <w:r w:rsidRPr="0029181A">
        <w:t>i förordning (EU) 2017/745</w:t>
      </w:r>
      <w:r>
        <w:t xml:space="preserve"> </w:t>
      </w:r>
      <w:r w:rsidRPr="0029181A">
        <w:t xml:space="preserve">eller i ett yttrande avseende etisk granskning i enlighet med artikel 75 eller 82.1 i </w:t>
      </w:r>
      <w:r>
        <w:t xml:space="preserve">samma </w:t>
      </w:r>
      <w:r w:rsidRPr="0029181A">
        <w:t>förordning i det fall den myndighet som prövar frågor enligt 2</w:t>
      </w:r>
      <w:r>
        <w:t> kap.</w:t>
      </w:r>
      <w:r w:rsidRPr="0029181A">
        <w:t xml:space="preserve"> 4</w:t>
      </w:r>
      <w:r>
        <w:t> §</w:t>
      </w:r>
      <w:r w:rsidRPr="0029181A">
        <w:t xml:space="preserve"> inte har fattat beslut i frågan, eller</w:t>
      </w:r>
    </w:p>
    <w:bookmarkEnd w:id="10"/>
    <w:p w14:paraId="79039BC4" w14:textId="0DB8B9C3" w:rsidR="008539B5" w:rsidRPr="007923ED" w:rsidRDefault="008539B5" w:rsidP="008539B5">
      <w:pPr>
        <w:pStyle w:val="Brdtextmedindrag"/>
      </w:pPr>
      <w:r w:rsidRPr="0029181A">
        <w:t>4. i strid med ett negativt yttrande</w:t>
      </w:r>
      <w:r w:rsidRPr="007923ED">
        <w:t xml:space="preserve"> avseende etisk granskning i enlighet med artikel 70.7 a, 74, 75 eller 82.1 i förordning (EU) 2017/745 i det fall den myndighet som prövar frågor enligt 2</w:t>
      </w:r>
      <w:r>
        <w:t> kap.</w:t>
      </w:r>
      <w:r w:rsidRPr="007923ED">
        <w:t xml:space="preserve"> 4</w:t>
      </w:r>
      <w:r>
        <w:t> §</w:t>
      </w:r>
      <w:r w:rsidRPr="007923ED">
        <w:t xml:space="preserve"> inte har fattat beslut i frågan. </w:t>
      </w:r>
    </w:p>
    <w:p w14:paraId="1A7BB740" w14:textId="77777777" w:rsidR="008539B5" w:rsidRPr="007923ED" w:rsidRDefault="008539B5" w:rsidP="008539B5">
      <w:pPr>
        <w:pStyle w:val="Brdtextmedindrag"/>
      </w:pPr>
      <w:r w:rsidRPr="007923ED">
        <w:t>I ringa fall ska det inte dömas till ansvar.</w:t>
      </w:r>
    </w:p>
    <w:p w14:paraId="1731CE45" w14:textId="77777777" w:rsidR="008539B5" w:rsidRPr="007923ED" w:rsidRDefault="008539B5" w:rsidP="008539B5">
      <w:pPr>
        <w:pStyle w:val="Brdtextmedindrag"/>
        <w:ind w:firstLine="0"/>
      </w:pPr>
    </w:p>
    <w:p w14:paraId="6CC2F37F" w14:textId="770028CC" w:rsidR="008539B5" w:rsidRDefault="008539B5" w:rsidP="008539B5">
      <w:pPr>
        <w:pStyle w:val="Brdtext"/>
      </w:pPr>
      <w:r w:rsidRPr="007923ED">
        <w:rPr>
          <w:b/>
        </w:rPr>
        <w:t>3</w:t>
      </w:r>
      <w:r>
        <w:rPr>
          <w:b/>
        </w:rPr>
        <w:t> §</w:t>
      </w:r>
      <w:r w:rsidRPr="007923ED">
        <w:t>    </w:t>
      </w:r>
      <w:bookmarkStart w:id="11" w:name="_Hlk68441375"/>
      <w:r w:rsidRPr="007923ED">
        <w:t>Straff enligt 1 eller 2</w:t>
      </w:r>
      <w:r>
        <w:t> §</w:t>
      </w:r>
      <w:r w:rsidRPr="007923ED">
        <w:t xml:space="preserve"> får inte dömas ut för en gärning som omfattas av ett föreläggande som har förenats med vite, om en ansökan om utdöm</w:t>
      </w:r>
      <w:r>
        <w:softHyphen/>
      </w:r>
      <w:r w:rsidRPr="007923ED">
        <w:t>an</w:t>
      </w:r>
      <w:r>
        <w:softHyphen/>
      </w:r>
      <w:r w:rsidRPr="007923ED">
        <w:t>de av vitet har gjorts</w:t>
      </w:r>
      <w:bookmarkEnd w:id="11"/>
      <w:r w:rsidRPr="007923ED">
        <w:t xml:space="preserve">. </w:t>
      </w:r>
      <w:bookmarkStart w:id="12" w:name="_Hlk68446780"/>
      <w:r w:rsidRPr="00C142CE">
        <w:t>Straff enligt 1 eller 2</w:t>
      </w:r>
      <w:r>
        <w:t> §</w:t>
      </w:r>
      <w:r w:rsidRPr="00C142CE">
        <w:t xml:space="preserve"> får inte heller dömas ut </w:t>
      </w:r>
      <w:bookmarkStart w:id="13" w:name="_Hlk68444780"/>
      <w:r>
        <w:t xml:space="preserve">för en gärning </w:t>
      </w:r>
      <w:bookmarkStart w:id="14" w:name="_Hlk68770736"/>
      <w:r>
        <w:t xml:space="preserve">som omfattas av ett beslut om </w:t>
      </w:r>
      <w:r w:rsidRPr="00C142CE">
        <w:t>sank</w:t>
      </w:r>
      <w:r w:rsidRPr="00C142CE">
        <w:softHyphen/>
        <w:t>tionsavgift</w:t>
      </w:r>
      <w:bookmarkEnd w:id="14"/>
      <w:r>
        <w:t>.</w:t>
      </w:r>
      <w:bookmarkEnd w:id="13"/>
      <w:bookmarkEnd w:id="12"/>
    </w:p>
    <w:p w14:paraId="0E044574" w14:textId="77777777" w:rsidR="008539B5" w:rsidRDefault="008539B5" w:rsidP="008539B5">
      <w:pPr>
        <w:pStyle w:val="Rubrik4utannumrering"/>
      </w:pPr>
      <w:r w:rsidRPr="00825CC9">
        <w:rPr>
          <w:bCs/>
        </w:rPr>
        <w:t>F</w:t>
      </w:r>
      <w:r>
        <w:t>örverkande</w:t>
      </w:r>
    </w:p>
    <w:p w14:paraId="54E91F6C" w14:textId="22E36A20" w:rsidR="008539B5" w:rsidRDefault="008539B5" w:rsidP="008539B5">
      <w:pPr>
        <w:pStyle w:val="Brdtext"/>
      </w:pPr>
      <w:r>
        <w:rPr>
          <w:b/>
        </w:rPr>
        <w:t>4 §</w:t>
      </w:r>
      <w:r>
        <w:t>    En produkt som varit föremål för brott enligt denna lag ska förklaras för</w:t>
      </w:r>
      <w:r>
        <w:softHyphen/>
        <w:t>verkad, om det inte är uppenbart oskäligt. I</w:t>
      </w:r>
      <w:r w:rsidRPr="00E61EED">
        <w:t xml:space="preserve"> stället för produkten får dess värde förklaras förverkat. Även utbyte av sådant brott ska förklaras för</w:t>
      </w:r>
      <w:r>
        <w:softHyphen/>
      </w:r>
      <w:r w:rsidRPr="00E61EED">
        <w:t>verk</w:t>
      </w:r>
      <w:r>
        <w:softHyphen/>
      </w:r>
      <w:r w:rsidRPr="00E61EED">
        <w:t>at, om det inte är uppenbart oskäligt</w:t>
      </w:r>
      <w:r>
        <w:t>.</w:t>
      </w:r>
    </w:p>
    <w:p w14:paraId="0E67597D" w14:textId="77777777" w:rsidR="008539B5" w:rsidRDefault="008539B5" w:rsidP="008539B5">
      <w:pPr>
        <w:pStyle w:val="Rubrik4utannumrering"/>
      </w:pPr>
      <w:r>
        <w:t>Sanktionsavgift</w:t>
      </w:r>
    </w:p>
    <w:p w14:paraId="2DE0CF6D" w14:textId="096B13D6" w:rsidR="008539B5" w:rsidRPr="007923ED" w:rsidRDefault="008539B5" w:rsidP="008539B5">
      <w:pPr>
        <w:pStyle w:val="Brdtext"/>
      </w:pPr>
      <w:r w:rsidRPr="007923ED">
        <w:rPr>
          <w:b/>
        </w:rPr>
        <w:t>5</w:t>
      </w:r>
      <w:r>
        <w:rPr>
          <w:b/>
        </w:rPr>
        <w:t> §</w:t>
      </w:r>
      <w:r w:rsidRPr="007923ED">
        <w:rPr>
          <w:b/>
        </w:rPr>
        <w:t>    </w:t>
      </w:r>
      <w:r w:rsidRPr="007923ED">
        <w:t>Regeringen eller den myndighet som regeringen bestämmer får med</w:t>
      </w:r>
      <w:r>
        <w:softHyphen/>
      </w:r>
      <w:r w:rsidRPr="007923ED">
        <w:t xml:space="preserve">dela föreskrifter om att en sanktionsavgift får tas ut </w:t>
      </w:r>
    </w:p>
    <w:p w14:paraId="24825939" w14:textId="77777777" w:rsidR="008539B5" w:rsidRPr="007923ED" w:rsidRDefault="008539B5" w:rsidP="008539B5">
      <w:pPr>
        <w:pStyle w:val="Brdtextmedindrag"/>
      </w:pPr>
      <w:r w:rsidRPr="007923ED">
        <w:t>1. om en överträdelse har skett av artik</w:t>
      </w:r>
      <w:r>
        <w:t>e</w:t>
      </w:r>
      <w:r w:rsidRPr="007923ED">
        <w:t>l</w:t>
      </w:r>
      <w:r>
        <w:t xml:space="preserve"> </w:t>
      </w:r>
      <w:r w:rsidRPr="007923ED">
        <w:t>7 eller 10–16 i förordning (EU) 2017/745</w:t>
      </w:r>
      <w:r w:rsidRPr="007923ED" w:rsidDel="005B1621">
        <w:t>,</w:t>
      </w:r>
    </w:p>
    <w:p w14:paraId="37A5A444" w14:textId="75DCC69B" w:rsidR="008539B5" w:rsidRDefault="008539B5" w:rsidP="008539B5">
      <w:pPr>
        <w:pStyle w:val="Brdtextmedindrag"/>
      </w:pPr>
      <w:r w:rsidRPr="007923ED">
        <w:t xml:space="preserve">2. om en klinisk prövning påbörjas eller genomförs utan tillstånd eller utan att en ansökan eller anmälan lämnats in eller </w:t>
      </w:r>
      <w:r w:rsidRPr="00E23B52">
        <w:t>i strid med villkor som anges i beslut</w:t>
      </w:r>
      <w:r>
        <w:t xml:space="preserve">, </w:t>
      </w:r>
    </w:p>
    <w:p w14:paraId="689BA642" w14:textId="4D42377F" w:rsidR="008539B5" w:rsidRPr="007923ED" w:rsidRDefault="008539B5" w:rsidP="008539B5">
      <w:pPr>
        <w:pStyle w:val="Brdtextmedindrag"/>
      </w:pPr>
      <w:r>
        <w:t>3. </w:t>
      </w:r>
      <w:r w:rsidRPr="007923ED">
        <w:t>om en klinisk prövning påbörjas eller genomförs i strid med ett nega</w:t>
      </w:r>
      <w:r>
        <w:softHyphen/>
      </w:r>
      <w:r w:rsidRPr="007923ED">
        <w:t>tivt yttrande avseende den etiska granskningen i enlighet med artike</w:t>
      </w:r>
      <w:r w:rsidRPr="00DD54C5">
        <w:t>l</w:t>
      </w:r>
      <w:r w:rsidRPr="007923ED">
        <w:t xml:space="preserve"> 70.7</w:t>
      </w:r>
      <w:r>
        <w:t> </w:t>
      </w:r>
      <w:r w:rsidRPr="007923ED">
        <w:t>a, 74 eller 75 i förordning (EU) 2017/745 i det fall den myndighet som prövar frågor enligt 2</w:t>
      </w:r>
      <w:r>
        <w:t> kap.</w:t>
      </w:r>
      <w:r w:rsidRPr="007923ED">
        <w:t xml:space="preserve"> 4</w:t>
      </w:r>
      <w:r>
        <w:t> §</w:t>
      </w:r>
      <w:r w:rsidRPr="007923ED">
        <w:t xml:space="preserve"> inte har fattat beslut i frågan, eller</w:t>
      </w:r>
    </w:p>
    <w:p w14:paraId="36461ED9" w14:textId="6355A395" w:rsidR="008539B5" w:rsidRDefault="008539B5" w:rsidP="008539B5">
      <w:pPr>
        <w:pStyle w:val="Brdtextmedindrag"/>
      </w:pPr>
      <w:r>
        <w:t>4</w:t>
      </w:r>
      <w:r w:rsidRPr="007923ED">
        <w:t xml:space="preserve">. av den som oriktigt har uppgett sig vara ett anmält organ </w:t>
      </w:r>
      <w:r>
        <w:t xml:space="preserve">enligt </w:t>
      </w:r>
      <w:r w:rsidRPr="007923ED">
        <w:t>artikel 2.42 i förordning</w:t>
      </w:r>
      <w:r>
        <w:t xml:space="preserve"> (EU) 2017/745.</w:t>
      </w:r>
    </w:p>
    <w:p w14:paraId="53D37438" w14:textId="4F7E45A5" w:rsidR="008539B5" w:rsidRDefault="008539B5" w:rsidP="008539B5">
      <w:pPr>
        <w:pStyle w:val="Brdtextmedindrag"/>
      </w:pPr>
    </w:p>
    <w:p w14:paraId="6DC1522F" w14:textId="088D2C72" w:rsidR="008539B5" w:rsidRDefault="008539B5" w:rsidP="008539B5">
      <w:pPr>
        <w:pStyle w:val="Brdtextmedindrag"/>
        <w:ind w:firstLine="0"/>
      </w:pPr>
      <w:r>
        <w:rPr>
          <w:b/>
        </w:rPr>
        <w:t>6 §</w:t>
      </w:r>
      <w:r>
        <w:t>    </w:t>
      </w:r>
      <w:r w:rsidRPr="00B70862">
        <w:t>Sanktionsavgift</w:t>
      </w:r>
      <w:r>
        <w:t xml:space="preserve"> får</w:t>
      </w:r>
      <w:r w:rsidRPr="00B70862">
        <w:t xml:space="preserve"> tas ut med ett belopp som bestäms med hän</w:t>
      </w:r>
      <w:r>
        <w:softHyphen/>
      </w:r>
      <w:r w:rsidRPr="00B70862">
        <w:t xml:space="preserve">syn till överträdelsens </w:t>
      </w:r>
      <w:r>
        <w:t>allvar, betydelsen av den bestämmelse som över</w:t>
      </w:r>
      <w:r>
        <w:softHyphen/>
        <w:t>träd</w:t>
      </w:r>
      <w:r>
        <w:softHyphen/>
        <w:t>elsen avser och omständigheterna i övrigt</w:t>
      </w:r>
      <w:r w:rsidRPr="00B70862">
        <w:t>. Sank</w:t>
      </w:r>
      <w:r w:rsidRPr="00B70862">
        <w:softHyphen/>
        <w:t>tionsavgiften</w:t>
      </w:r>
      <w:r w:rsidRPr="00746FBB">
        <w:t xml:space="preserve"> ska </w:t>
      </w:r>
      <w:r>
        <w:t>bestäm</w:t>
      </w:r>
      <w:r>
        <w:softHyphen/>
        <w:t>mas till högst 100 000 </w:t>
      </w:r>
      <w:r w:rsidRPr="00746FBB">
        <w:t>000 kronor.</w:t>
      </w:r>
      <w:r w:rsidRPr="0086737B">
        <w:t xml:space="preserve"> </w:t>
      </w:r>
      <w:r w:rsidRPr="00E52E4E">
        <w:t xml:space="preserve">För en statlig myndighet, en region eller en kommun ska </w:t>
      </w:r>
      <w:r>
        <w:t xml:space="preserve">dock </w:t>
      </w:r>
      <w:r w:rsidRPr="00E52E4E">
        <w:t>sanktionsavgiften bestämmas till högst 10</w:t>
      </w:r>
      <w:r>
        <w:t> </w:t>
      </w:r>
      <w:r w:rsidRPr="00E52E4E">
        <w:t>000</w:t>
      </w:r>
      <w:r>
        <w:t> </w:t>
      </w:r>
      <w:r w:rsidRPr="00E52E4E">
        <w:t>000 kronor.</w:t>
      </w:r>
    </w:p>
    <w:p w14:paraId="2AEEC3EB" w14:textId="77777777" w:rsidR="008539B5" w:rsidRDefault="008539B5" w:rsidP="008539B5">
      <w:pPr>
        <w:pStyle w:val="Brdtextmedindrag"/>
        <w:ind w:firstLine="0"/>
      </w:pPr>
    </w:p>
    <w:p w14:paraId="2C7ABB34" w14:textId="43A3FDD9" w:rsidR="008539B5" w:rsidRDefault="008539B5" w:rsidP="008539B5">
      <w:pPr>
        <w:pStyle w:val="Brdtextmedindrag"/>
        <w:ind w:firstLine="0"/>
      </w:pPr>
      <w:r>
        <w:rPr>
          <w:b/>
        </w:rPr>
        <w:t>7 §</w:t>
      </w:r>
      <w:r>
        <w:t>    </w:t>
      </w:r>
      <w:bookmarkStart w:id="15" w:name="_Hlk68441350"/>
      <w:r>
        <w:t>S</w:t>
      </w:r>
      <w:r w:rsidRPr="00F55114">
        <w:t xml:space="preserve">anktionsavgift </w:t>
      </w:r>
      <w:r>
        <w:t xml:space="preserve">får </w:t>
      </w:r>
      <w:r w:rsidRPr="00F55114">
        <w:t xml:space="preserve">inte tas ut för en </w:t>
      </w:r>
      <w:r>
        <w:t xml:space="preserve">överträdelse </w:t>
      </w:r>
      <w:r w:rsidRPr="00F55114">
        <w:t>som om</w:t>
      </w:r>
      <w:r>
        <w:softHyphen/>
      </w:r>
      <w:r w:rsidRPr="00F55114">
        <w:t xml:space="preserve">fattas av ett </w:t>
      </w:r>
      <w:r w:rsidRPr="005E4134">
        <w:t>föreläggande som har förenats med vite</w:t>
      </w:r>
      <w:r>
        <w:t xml:space="preserve">, om </w:t>
      </w:r>
      <w:r w:rsidRPr="005E4134">
        <w:t>en ansökan om utdömande av vitet har gjorts</w:t>
      </w:r>
      <w:bookmarkEnd w:id="15"/>
      <w:r w:rsidRPr="005E4134">
        <w:t xml:space="preserve">. </w:t>
      </w:r>
    </w:p>
    <w:p w14:paraId="7B6C838B" w14:textId="45F94E9E" w:rsidR="008539B5" w:rsidRDefault="008539B5" w:rsidP="008539B5">
      <w:pPr>
        <w:pStyle w:val="Brdtextmedindrag"/>
        <w:ind w:firstLine="0"/>
      </w:pPr>
    </w:p>
    <w:p w14:paraId="0CFF5A8B" w14:textId="604A7860" w:rsidR="008539B5" w:rsidDel="007D0595" w:rsidRDefault="008539B5" w:rsidP="008539B5">
      <w:pPr>
        <w:pStyle w:val="Brdtextmedindrag"/>
        <w:ind w:firstLine="0"/>
      </w:pPr>
      <w:r>
        <w:rPr>
          <w:b/>
        </w:rPr>
        <w:t>8 §</w:t>
      </w:r>
      <w:r>
        <w:t> </w:t>
      </w:r>
      <w:r w:rsidDel="007D0595">
        <w:t>   En sanktionsa</w:t>
      </w:r>
      <w:r w:rsidRPr="00F55114" w:rsidDel="007D0595">
        <w:t>vgift får sättas ned helt eller delvis om över</w:t>
      </w:r>
      <w:r w:rsidDel="007D0595">
        <w:softHyphen/>
      </w:r>
      <w:r w:rsidRPr="00F55114" w:rsidDel="007D0595">
        <w:t>träd</w:t>
      </w:r>
      <w:r w:rsidDel="007D0595">
        <w:softHyphen/>
      </w:r>
      <w:r w:rsidRPr="00F55114" w:rsidDel="007D0595">
        <w:t>els</w:t>
      </w:r>
      <w:r w:rsidDel="007D0595">
        <w:softHyphen/>
      </w:r>
      <w:r w:rsidRPr="00F55114" w:rsidDel="007D0595">
        <w:t xml:space="preserve">en är ringa eller ursäktlig eller om det annars med hänsyn till </w:t>
      </w:r>
      <w:r w:rsidDel="007D0595">
        <w:t>om</w:t>
      </w:r>
      <w:r w:rsidDel="007D0595">
        <w:softHyphen/>
        <w:t>ständig</w:t>
      </w:r>
      <w:r w:rsidDel="007D0595">
        <w:softHyphen/>
      </w:r>
      <w:r w:rsidRPr="00F55114" w:rsidDel="007D0595">
        <w:t>het</w:t>
      </w:r>
      <w:r w:rsidDel="007D0595">
        <w:softHyphen/>
      </w:r>
      <w:r w:rsidRPr="00F55114" w:rsidDel="007D0595">
        <w:t>erna skulle vara oskäligt att ta ut avgiften</w:t>
      </w:r>
      <w:r w:rsidDel="007D0595">
        <w:t>.</w:t>
      </w:r>
    </w:p>
    <w:p w14:paraId="3B414177" w14:textId="77777777" w:rsidR="008539B5" w:rsidRDefault="008539B5" w:rsidP="008539B5">
      <w:pPr>
        <w:pStyle w:val="Brdtextmedindrag"/>
        <w:ind w:firstLine="0"/>
      </w:pPr>
    </w:p>
    <w:p w14:paraId="51794A32" w14:textId="6FEC0034" w:rsidR="008539B5" w:rsidRDefault="008539B5" w:rsidP="008539B5">
      <w:pPr>
        <w:pStyle w:val="Brdtextmedindrag"/>
        <w:ind w:firstLine="0"/>
      </w:pPr>
      <w:r>
        <w:rPr>
          <w:b/>
        </w:rPr>
        <w:t>9 §</w:t>
      </w:r>
      <w:r>
        <w:t>    </w:t>
      </w:r>
      <w:r w:rsidRPr="007B0752">
        <w:t>Den myndighet som regeringen bestämmer ska besluta om sank</w:t>
      </w:r>
      <w:r>
        <w:softHyphen/>
      </w:r>
      <w:r w:rsidRPr="007B0752">
        <w:t>tions</w:t>
      </w:r>
      <w:r>
        <w:softHyphen/>
      </w:r>
      <w:r w:rsidRPr="007B0752">
        <w:t>avgift.</w:t>
      </w:r>
    </w:p>
    <w:p w14:paraId="35204372" w14:textId="77777777" w:rsidR="008539B5" w:rsidRDefault="008539B5" w:rsidP="008539B5">
      <w:pPr>
        <w:pStyle w:val="Brdtextmedindrag"/>
        <w:ind w:firstLine="0"/>
      </w:pPr>
    </w:p>
    <w:p w14:paraId="31C839BE" w14:textId="252F97EB" w:rsidR="008539B5" w:rsidRDefault="008539B5" w:rsidP="008539B5">
      <w:pPr>
        <w:pStyle w:val="Brdtextmedindrag"/>
        <w:ind w:firstLine="0"/>
      </w:pPr>
      <w:r>
        <w:rPr>
          <w:b/>
        </w:rPr>
        <w:t>10 §</w:t>
      </w:r>
      <w:r>
        <w:t>    En sanktionsavgift får inte beslutas om den som avgiften ska tas ut av inte har fått tillfälle att yttra sig inom fem år från den dag då över</w:t>
      </w:r>
      <w:r>
        <w:softHyphen/>
        <w:t>träd</w:t>
      </w:r>
      <w:r>
        <w:softHyphen/>
        <w:t>elsen ägde rum.</w:t>
      </w:r>
    </w:p>
    <w:p w14:paraId="695BF2E1" w14:textId="77777777" w:rsidR="008539B5" w:rsidRDefault="008539B5" w:rsidP="008539B5">
      <w:pPr>
        <w:pStyle w:val="Brdtextmedindrag"/>
        <w:ind w:firstLine="0"/>
      </w:pPr>
    </w:p>
    <w:p w14:paraId="07819F2C" w14:textId="2DE3E1CC" w:rsidR="008539B5" w:rsidRDefault="008539B5" w:rsidP="008539B5">
      <w:pPr>
        <w:pStyle w:val="Brdtextmedindrag"/>
        <w:ind w:firstLine="0"/>
      </w:pPr>
      <w:r w:rsidRPr="009246B3">
        <w:rPr>
          <w:b/>
        </w:rPr>
        <w:t>1</w:t>
      </w:r>
      <w:r>
        <w:rPr>
          <w:b/>
        </w:rPr>
        <w:t>1 §</w:t>
      </w:r>
      <w:r>
        <w:t>    En sanktionsavgift ska betalas till den myndighet som reger</w:t>
      </w:r>
      <w:r>
        <w:softHyphen/>
        <w:t>ing</w:t>
      </w:r>
      <w:r>
        <w:softHyphen/>
        <w:t>en bestäm</w:t>
      </w:r>
      <w:r>
        <w:softHyphen/>
        <w:t>mer inom 30 dagar från det att beslutet om att ta ut av</w:t>
      </w:r>
      <w:r>
        <w:softHyphen/>
        <w:t>gift</w:t>
      </w:r>
      <w:r>
        <w:softHyphen/>
        <w:t>en har fått laga kraft eller inom den längre tid som anges i be</w:t>
      </w:r>
      <w:r>
        <w:softHyphen/>
        <w:t>slutet.</w:t>
      </w:r>
    </w:p>
    <w:p w14:paraId="06CD5225" w14:textId="2C68C269" w:rsidR="008539B5" w:rsidRDefault="008539B5" w:rsidP="008539B5">
      <w:pPr>
        <w:pStyle w:val="Brdtextmedindrag"/>
      </w:pPr>
      <w:r w:rsidRPr="001552A4">
        <w:t>Om</w:t>
      </w:r>
      <w:r>
        <w:t xml:space="preserve"> sanktionsavgiften inte betalas inom den tid som anges i första styck</w:t>
      </w:r>
      <w:r>
        <w:softHyphen/>
        <w:t>et, ska myndigheten lämna den obetalda avgiften för in</w:t>
      </w:r>
      <w:r>
        <w:softHyphen/>
        <w:t>driv</w:t>
      </w:r>
      <w:r>
        <w:softHyphen/>
        <w:t>ning. Be</w:t>
      </w:r>
      <w:r>
        <w:softHyphen/>
        <w:t>stäm</w:t>
      </w:r>
      <w:r>
        <w:softHyphen/>
        <w:t>mels</w:t>
      </w:r>
      <w:r>
        <w:softHyphen/>
        <w:t>er om indrivning finns i lagen (1993:891) om in</w:t>
      </w:r>
      <w:r>
        <w:softHyphen/>
        <w:t>driv</w:t>
      </w:r>
      <w:r>
        <w:softHyphen/>
        <w:t>ning av statliga fordr</w:t>
      </w:r>
      <w:r>
        <w:softHyphen/>
        <w:t>ingar m.m. Verkställighet får ske enligt utsökningsbalken.</w:t>
      </w:r>
    </w:p>
    <w:p w14:paraId="0DD515CF" w14:textId="77777777" w:rsidR="008539B5" w:rsidRDefault="008539B5" w:rsidP="008539B5">
      <w:pPr>
        <w:pStyle w:val="Brdtextmedindrag"/>
      </w:pPr>
      <w:r>
        <w:t>Sanktionsavgiften ska tillfalla staten.</w:t>
      </w:r>
    </w:p>
    <w:p w14:paraId="42B25ACD" w14:textId="77777777" w:rsidR="008539B5" w:rsidRDefault="008539B5" w:rsidP="008539B5">
      <w:pPr>
        <w:pStyle w:val="Brdtextmedindrag"/>
      </w:pPr>
    </w:p>
    <w:p w14:paraId="4F523194" w14:textId="5479E506" w:rsidR="008539B5" w:rsidRPr="00F27F57" w:rsidRDefault="008539B5" w:rsidP="008539B5">
      <w:pPr>
        <w:pStyle w:val="Brdtextmedindrag"/>
        <w:ind w:firstLine="0"/>
      </w:pPr>
      <w:r>
        <w:rPr>
          <w:b/>
          <w:bCs/>
        </w:rPr>
        <w:t>12 §</w:t>
      </w:r>
      <w:r w:rsidRPr="00F27F57">
        <w:t>    En sanktionsavgift faller bort i den ut</w:t>
      </w:r>
      <w:r w:rsidRPr="00F27F57">
        <w:softHyphen/>
        <w:t>sträckning verk</w:t>
      </w:r>
      <w:r>
        <w:softHyphen/>
      </w:r>
      <w:r w:rsidRPr="00F27F57">
        <w:t>ställighet inte har skett inom fem år från det att beslutet fick laga kraft</w:t>
      </w:r>
      <w:r>
        <w:t>.</w:t>
      </w:r>
    </w:p>
    <w:p w14:paraId="1F44E311" w14:textId="77777777" w:rsidR="008539B5" w:rsidRDefault="008539B5" w:rsidP="008539B5">
      <w:pPr>
        <w:pStyle w:val="Rubrik4utannumrering"/>
        <w:rPr>
          <w:sz w:val="24"/>
          <w:szCs w:val="24"/>
          <w:lang w:eastAsia="sv-SE"/>
        </w:rPr>
      </w:pPr>
      <w:r>
        <w:t xml:space="preserve">Föreskrifter om sanktionsavgifter </w:t>
      </w:r>
    </w:p>
    <w:p w14:paraId="30C7D706" w14:textId="6830CE2A" w:rsidR="008539B5" w:rsidRDefault="008539B5" w:rsidP="008539B5">
      <w:pPr>
        <w:pStyle w:val="Brdtextmedindrag"/>
        <w:ind w:firstLine="0"/>
      </w:pPr>
      <w:r w:rsidRPr="009246B3">
        <w:rPr>
          <w:b/>
        </w:rPr>
        <w:t>1</w:t>
      </w:r>
      <w:r>
        <w:rPr>
          <w:b/>
        </w:rPr>
        <w:t>3 §</w:t>
      </w:r>
      <w:r>
        <w:t>    </w:t>
      </w:r>
      <w:r w:rsidRPr="001552A4">
        <w:t>Regeringen får meddela ytterligare föreskrifter om sank</w:t>
      </w:r>
      <w:r>
        <w:softHyphen/>
      </w:r>
      <w:r w:rsidRPr="001552A4">
        <w:t>tions</w:t>
      </w:r>
      <w:r>
        <w:softHyphen/>
      </w:r>
      <w:r w:rsidRPr="001552A4">
        <w:t>av</w:t>
      </w:r>
      <w:r>
        <w:softHyphen/>
      </w:r>
      <w:r w:rsidRPr="001552A4">
        <w:t>gifter enligt denna lag.</w:t>
      </w:r>
    </w:p>
    <w:p w14:paraId="7D90BE78" w14:textId="2B284D69" w:rsidR="008539B5" w:rsidRDefault="008539B5" w:rsidP="008539B5">
      <w:pPr>
        <w:pStyle w:val="Rubrik3utannumrering"/>
      </w:pPr>
      <w:r>
        <w:rPr>
          <w:rFonts w:ascii="Cambria" w:hAnsi="Cambria" w:cs="Cambria"/>
        </w:rPr>
        <w:t>6 kap.</w:t>
      </w:r>
      <w:r>
        <w:t xml:space="preserve"> Tystnadsplikt och ö</w:t>
      </w:r>
      <w:r w:rsidRPr="00B15C71">
        <w:t>verklagande</w:t>
      </w:r>
    </w:p>
    <w:p w14:paraId="34E7F1C3" w14:textId="2D7A0AA0" w:rsidR="008539B5" w:rsidRDefault="008539B5" w:rsidP="008539B5">
      <w:pPr>
        <w:pStyle w:val="Brdtext"/>
      </w:pPr>
      <w:r w:rsidRPr="004C5D20">
        <w:rPr>
          <w:b/>
        </w:rPr>
        <w:t>1</w:t>
      </w:r>
      <w:r>
        <w:rPr>
          <w:b/>
        </w:rPr>
        <w:t> §</w:t>
      </w:r>
      <w:r>
        <w:t xml:space="preserve">    Den som har tagit befattning med något ärende enligt </w:t>
      </w:r>
      <w:r w:rsidRPr="00B35736">
        <w:t xml:space="preserve">förordning (EU) </w:t>
      </w:r>
      <w:r>
        <w:t>2017/745 eller denna lag får inte obe</w:t>
      </w:r>
      <w:r>
        <w:softHyphen/>
        <w:t>hör</w:t>
      </w:r>
      <w:r>
        <w:softHyphen/>
        <w:t>igen röja eller på annat sätt ut</w:t>
      </w:r>
      <w:r>
        <w:softHyphen/>
        <w:t>nyttja vad han eller hon då har fått veta om någons affärs- eller drift</w:t>
      </w:r>
      <w:r>
        <w:softHyphen/>
        <w:t>för</w:t>
      </w:r>
      <w:r>
        <w:softHyphen/>
        <w:t>håll</w:t>
      </w:r>
      <w:r>
        <w:softHyphen/>
        <w:t>anden.</w:t>
      </w:r>
    </w:p>
    <w:p w14:paraId="41329C88" w14:textId="09EBBC53" w:rsidR="008539B5" w:rsidRPr="009367F8" w:rsidRDefault="008539B5" w:rsidP="008539B5">
      <w:pPr>
        <w:pStyle w:val="Brdtextmedindrag"/>
      </w:pPr>
      <w:r w:rsidRPr="00635B65">
        <w:t xml:space="preserve">Som obehörigt röjande </w:t>
      </w:r>
      <w:r w:rsidRPr="000942E6">
        <w:t>anses</w:t>
      </w:r>
      <w:r w:rsidRPr="00635B65">
        <w:t xml:space="preserve"> inte att någon fullgör sådan upp</w:t>
      </w:r>
      <w:r>
        <w:softHyphen/>
      </w:r>
      <w:r w:rsidRPr="00635B65">
        <w:t>gifts</w:t>
      </w:r>
      <w:r>
        <w:softHyphen/>
      </w:r>
      <w:r w:rsidRPr="00635B65">
        <w:t>skyldig</w:t>
      </w:r>
      <w:r>
        <w:softHyphen/>
      </w:r>
      <w:r w:rsidRPr="00635B65">
        <w:t>het som följer av lag</w:t>
      </w:r>
      <w:r>
        <w:t xml:space="preserve"> </w:t>
      </w:r>
      <w:r w:rsidRPr="00635B65">
        <w:t>eller förordning.</w:t>
      </w:r>
    </w:p>
    <w:p w14:paraId="4DABED50" w14:textId="77777777" w:rsidR="008539B5" w:rsidRPr="009367F8" w:rsidRDefault="008539B5" w:rsidP="008539B5">
      <w:pPr>
        <w:pStyle w:val="Brdtextmedindrag"/>
      </w:pPr>
      <w:r w:rsidRPr="009367F8">
        <w:t xml:space="preserve">I det allmännas verksamhet </w:t>
      </w:r>
      <w:r w:rsidRPr="000942E6">
        <w:t>tillämpas</w:t>
      </w:r>
      <w:r w:rsidRPr="009367F8">
        <w:t xml:space="preserve"> bestämmelserna i offentlig</w:t>
      </w:r>
      <w:r>
        <w:softHyphen/>
      </w:r>
      <w:r w:rsidRPr="009367F8">
        <w:t xml:space="preserve">hets- och sekretesslagen (2009:400). </w:t>
      </w:r>
    </w:p>
    <w:p w14:paraId="57BC0315" w14:textId="77777777" w:rsidR="008539B5" w:rsidRDefault="008539B5" w:rsidP="008539B5">
      <w:pPr>
        <w:pStyle w:val="Brdtextmedindrag"/>
        <w:ind w:firstLine="0"/>
      </w:pPr>
    </w:p>
    <w:p w14:paraId="62CF217B" w14:textId="6B6A88F7" w:rsidR="008539B5" w:rsidRPr="00734ECC" w:rsidRDefault="008539B5" w:rsidP="008539B5">
      <w:pPr>
        <w:pStyle w:val="Brdtext"/>
      </w:pPr>
      <w:r>
        <w:rPr>
          <w:b/>
        </w:rPr>
        <w:t>2 §</w:t>
      </w:r>
      <w:r>
        <w:t>    Beslut enligt denna lag får överklagas till all</w:t>
      </w:r>
      <w:r>
        <w:softHyphen/>
        <w:t>män förvalt</w:t>
      </w:r>
      <w:r>
        <w:softHyphen/>
        <w:t>nings</w:t>
      </w:r>
      <w:r>
        <w:softHyphen/>
        <w:t>dom</w:t>
      </w:r>
      <w:r>
        <w:softHyphen/>
        <w:t>stol.</w:t>
      </w:r>
    </w:p>
    <w:p w14:paraId="3F445841" w14:textId="77777777" w:rsidR="008539B5" w:rsidRDefault="008539B5" w:rsidP="008539B5">
      <w:pPr>
        <w:pStyle w:val="Brdtextmedindrag"/>
      </w:pPr>
      <w:r>
        <w:t>Prövningstillstånd krävs vid överklagande till kammarrätten.</w:t>
      </w:r>
    </w:p>
    <w:p w14:paraId="3BFA9705" w14:textId="4433FBA4" w:rsidR="008539B5" w:rsidRPr="007A470D" w:rsidRDefault="008539B5" w:rsidP="008539B5">
      <w:pPr>
        <w:pStyle w:val="Rubrik3utannumrering"/>
      </w:pPr>
      <w:r>
        <w:t>7</w:t>
      </w:r>
      <w:r>
        <w:rPr>
          <w:rFonts w:ascii="Cambria" w:hAnsi="Cambria"/>
        </w:rPr>
        <w:t> kap.</w:t>
      </w:r>
      <w:r w:rsidRPr="007A470D">
        <w:t xml:space="preserve"> </w:t>
      </w:r>
      <w:r>
        <w:t>Ytterligare b</w:t>
      </w:r>
      <w:r w:rsidRPr="00B15C71">
        <w:t>emyndiganden</w:t>
      </w:r>
      <w:r>
        <w:t xml:space="preserve"> och övriga bestämmelser</w:t>
      </w:r>
    </w:p>
    <w:p w14:paraId="178079C1" w14:textId="77777777" w:rsidR="008539B5" w:rsidRPr="007A470D" w:rsidRDefault="008539B5" w:rsidP="008539B5">
      <w:pPr>
        <w:pStyle w:val="Rubrik4utannumrering"/>
        <w:spacing w:before="0"/>
      </w:pPr>
      <w:r w:rsidRPr="007A470D">
        <w:t xml:space="preserve">Föreskrifter om lagens </w:t>
      </w:r>
      <w:r w:rsidRPr="00B15C71">
        <w:t>tillämplighet</w:t>
      </w:r>
    </w:p>
    <w:p w14:paraId="36CB99E9" w14:textId="459E1694" w:rsidR="008539B5" w:rsidRDefault="008539B5" w:rsidP="008539B5">
      <w:pPr>
        <w:pStyle w:val="Brdtext"/>
      </w:pPr>
      <w:r>
        <w:rPr>
          <w:b/>
        </w:rPr>
        <w:t>1 §</w:t>
      </w:r>
      <w:r w:rsidRPr="007A470D">
        <w:t xml:space="preserve">    Regeringen eller den myndighet som regeringen bestämmer får </w:t>
      </w:r>
      <w:r>
        <w:t>med</w:t>
      </w:r>
      <w:r>
        <w:softHyphen/>
        <w:t>dela före</w:t>
      </w:r>
      <w:r>
        <w:softHyphen/>
        <w:t xml:space="preserve">skrifter om </w:t>
      </w:r>
      <w:r w:rsidRPr="007A470D">
        <w:t xml:space="preserve">att </w:t>
      </w:r>
      <w:r>
        <w:t>krav som följer av eller väsentligen mot</w:t>
      </w:r>
      <w:r>
        <w:softHyphen/>
        <w:t>svarar krav</w:t>
      </w:r>
      <w:r>
        <w:softHyphen/>
        <w:t xml:space="preserve">en enligt </w:t>
      </w:r>
      <w:r w:rsidRPr="007A470D">
        <w:t>för</w:t>
      </w:r>
      <w:r>
        <w:softHyphen/>
      </w:r>
      <w:r w:rsidRPr="007A470D">
        <w:t>ord</w:t>
      </w:r>
      <w:r>
        <w:softHyphen/>
      </w:r>
      <w:r w:rsidRPr="007A470D">
        <w:t>ning (EU) 2017/745</w:t>
      </w:r>
      <w:r>
        <w:t xml:space="preserve"> </w:t>
      </w:r>
      <w:r w:rsidRPr="007A470D">
        <w:t xml:space="preserve">och denna lag ska gälla även </w:t>
      </w:r>
      <w:r>
        <w:t xml:space="preserve">för </w:t>
      </w:r>
      <w:r w:rsidRPr="00C64913">
        <w:lastRenderedPageBreak/>
        <w:t>pro</w:t>
      </w:r>
      <w:r>
        <w:softHyphen/>
      </w:r>
      <w:r w:rsidRPr="00C64913">
        <w:t xml:space="preserve">dukter </w:t>
      </w:r>
      <w:r>
        <w:t xml:space="preserve">som inte anges i 1 kap. 2 § men som </w:t>
      </w:r>
      <w:r w:rsidRPr="007A470D">
        <w:t>i fråga om användningen står nära</w:t>
      </w:r>
      <w:r>
        <w:t xml:space="preserve"> sådana </w:t>
      </w:r>
      <w:r w:rsidRPr="007A470D">
        <w:t xml:space="preserve">produkter. </w:t>
      </w:r>
    </w:p>
    <w:p w14:paraId="3BDC4D59" w14:textId="77777777" w:rsidR="008539B5" w:rsidRPr="007A470D" w:rsidRDefault="008539B5" w:rsidP="008539B5">
      <w:pPr>
        <w:pStyle w:val="Rubrik4utannumrering"/>
      </w:pPr>
      <w:r w:rsidRPr="007A470D">
        <w:t xml:space="preserve">Föreskrifter </w:t>
      </w:r>
      <w:r>
        <w:t xml:space="preserve">om </w:t>
      </w:r>
      <w:r w:rsidRPr="007A470D">
        <w:t>specialanpassade produkter</w:t>
      </w:r>
    </w:p>
    <w:p w14:paraId="0D9010AC" w14:textId="5CD4F352" w:rsidR="008539B5" w:rsidRDefault="008539B5" w:rsidP="008539B5">
      <w:pPr>
        <w:pStyle w:val="Brdtext"/>
      </w:pPr>
      <w:r>
        <w:rPr>
          <w:b/>
        </w:rPr>
        <w:t>2 §</w:t>
      </w:r>
      <w:r w:rsidRPr="007A470D">
        <w:t>    Regeringen eller den myndighet som regeringen bestämmer får med</w:t>
      </w:r>
      <w:r>
        <w:softHyphen/>
      </w:r>
      <w:r w:rsidRPr="007A470D">
        <w:t>dela före</w:t>
      </w:r>
      <w:r>
        <w:softHyphen/>
      </w:r>
      <w:r w:rsidRPr="007A470D">
        <w:t>skrifter om vilka yrkeskvalifikationer den person som ger skrift</w:t>
      </w:r>
      <w:r>
        <w:softHyphen/>
      </w:r>
      <w:r w:rsidRPr="007A470D">
        <w:t>liga anvis</w:t>
      </w:r>
      <w:r>
        <w:softHyphen/>
      </w:r>
      <w:r w:rsidRPr="007A470D">
        <w:t>ning</w:t>
      </w:r>
      <w:r>
        <w:softHyphen/>
      </w:r>
      <w:r w:rsidRPr="007A470D">
        <w:t>ar för utformningen av en special</w:t>
      </w:r>
      <w:r>
        <w:softHyphen/>
      </w:r>
      <w:r w:rsidRPr="007A470D">
        <w:t>an</w:t>
      </w:r>
      <w:r>
        <w:softHyphen/>
      </w:r>
      <w:r w:rsidRPr="007A470D">
        <w:t>passad produkt ska ha i enlig</w:t>
      </w:r>
      <w:r>
        <w:softHyphen/>
      </w:r>
      <w:r w:rsidRPr="007A470D">
        <w:t xml:space="preserve">het med artikel 2.3 i förordning (EU) 2017/745. </w:t>
      </w:r>
    </w:p>
    <w:p w14:paraId="6ADC58F2" w14:textId="77777777" w:rsidR="008539B5" w:rsidRDefault="008539B5" w:rsidP="008539B5">
      <w:pPr>
        <w:pStyle w:val="Rubrik4utannumrering"/>
      </w:pPr>
      <w:r>
        <w:t>Föreskrifter om egentillverkade produkter</w:t>
      </w:r>
    </w:p>
    <w:p w14:paraId="224D1A2D" w14:textId="50BBFE3A" w:rsidR="008539B5" w:rsidRDefault="008539B5" w:rsidP="008539B5">
      <w:pPr>
        <w:pStyle w:val="Brdtextmedindrag"/>
        <w:ind w:firstLine="0"/>
      </w:pPr>
      <w:r>
        <w:rPr>
          <w:b/>
        </w:rPr>
        <w:t>3 §</w:t>
      </w:r>
      <w:r>
        <w:t>    Regeringen eller den myndighet som regeringen bestämm</w:t>
      </w:r>
      <w:r>
        <w:softHyphen/>
        <w:t>er får med</w:t>
      </w:r>
      <w:r>
        <w:softHyphen/>
        <w:t xml:space="preserve">dela föreskrifter om </w:t>
      </w:r>
    </w:p>
    <w:p w14:paraId="02F1F74F" w14:textId="77777777" w:rsidR="008539B5" w:rsidRDefault="008539B5" w:rsidP="008539B5">
      <w:pPr>
        <w:pStyle w:val="Brdtextmedindrag"/>
      </w:pPr>
      <w:r>
        <w:t>1. de produkter som avses i artikel 5.5 i förordning (EU) 2017/745, och</w:t>
      </w:r>
    </w:p>
    <w:p w14:paraId="17A945B4" w14:textId="77777777" w:rsidR="008539B5" w:rsidRDefault="008539B5" w:rsidP="008539B5">
      <w:pPr>
        <w:pStyle w:val="Brdtextmedindrag"/>
      </w:pPr>
      <w:r>
        <w:t>2. </w:t>
      </w:r>
      <w:r w:rsidRPr="00E84584">
        <w:t>skyldighet</w:t>
      </w:r>
      <w:r>
        <w:t xml:space="preserve"> för hälso- och sjukvårdsinstitutioner att till den myndig</w:t>
      </w:r>
      <w:r>
        <w:softHyphen/>
        <w:t>het som regeringen bestämmer lämna ytterligare informa</w:t>
      </w:r>
      <w:r>
        <w:softHyphen/>
        <w:t>tion om dessa pro</w:t>
      </w:r>
      <w:r>
        <w:softHyphen/>
        <w:t>dukt</w:t>
      </w:r>
      <w:r>
        <w:softHyphen/>
        <w:t>er.</w:t>
      </w:r>
    </w:p>
    <w:p w14:paraId="53E3C01E" w14:textId="77777777" w:rsidR="008539B5" w:rsidRDefault="008539B5" w:rsidP="008539B5">
      <w:pPr>
        <w:pStyle w:val="Rubrik4utannumrering"/>
      </w:pPr>
      <w:r>
        <w:t xml:space="preserve">Föreskrifter om reprocessing och återanvändning </w:t>
      </w:r>
    </w:p>
    <w:p w14:paraId="634E1271" w14:textId="3DA8F07A" w:rsidR="008539B5" w:rsidRDefault="008539B5" w:rsidP="008539B5">
      <w:pPr>
        <w:pStyle w:val="Brdtextmedindrag"/>
        <w:ind w:firstLine="0"/>
      </w:pPr>
      <w:r w:rsidRPr="00AF562E">
        <w:rPr>
          <w:b/>
        </w:rPr>
        <w:t>4</w:t>
      </w:r>
      <w:r>
        <w:rPr>
          <w:b/>
        </w:rPr>
        <w:t> §</w:t>
      </w:r>
      <w:r w:rsidDel="00CF700C">
        <w:t>    </w:t>
      </w:r>
      <w:r>
        <w:t>R</w:t>
      </w:r>
      <w:r w:rsidDel="00CF700C">
        <w:t>egeringen eller den myndighet som regeringen bestäm</w:t>
      </w:r>
      <w:r>
        <w:softHyphen/>
      </w:r>
      <w:r w:rsidDel="00CF700C">
        <w:t xml:space="preserve">mer </w:t>
      </w:r>
      <w:r>
        <w:t>får med</w:t>
      </w:r>
      <w:r>
        <w:softHyphen/>
        <w:t xml:space="preserve">dela föreskrifter om </w:t>
      </w:r>
    </w:p>
    <w:p w14:paraId="45266732" w14:textId="77777777" w:rsidR="008539B5" w:rsidRDefault="008539B5" w:rsidP="008539B5">
      <w:pPr>
        <w:pStyle w:val="Brdtextmedindrag"/>
      </w:pPr>
      <w:r>
        <w:t>1. tillåtelse att reprocessa och återanvända en engångs</w:t>
      </w:r>
      <w:r>
        <w:softHyphen/>
        <w:t>pro</w:t>
      </w:r>
      <w:r>
        <w:softHyphen/>
        <w:t>dukt i en</w:t>
      </w:r>
      <w:r>
        <w:softHyphen/>
        <w:t>lighet med artikel 17 i förordning (EU) 2017/745,</w:t>
      </w:r>
    </w:p>
    <w:p w14:paraId="6D51C373" w14:textId="77777777" w:rsidR="008539B5" w:rsidRDefault="008539B5" w:rsidP="008539B5">
      <w:pPr>
        <w:pStyle w:val="Brdtextmedindrag"/>
      </w:pPr>
      <w:r>
        <w:t>2. </w:t>
      </w:r>
      <w:r w:rsidRPr="0069492D">
        <w:t xml:space="preserve">under vilka villkor </w:t>
      </w:r>
      <w:r>
        <w:t xml:space="preserve">en engångsprodukt får </w:t>
      </w:r>
      <w:r w:rsidRPr="0069492D">
        <w:t>reprocess</w:t>
      </w:r>
      <w:r>
        <w:t xml:space="preserve">as, </w:t>
      </w:r>
      <w:r w:rsidRPr="0069492D">
        <w:t>åter</w:t>
      </w:r>
      <w:r>
        <w:softHyphen/>
      </w:r>
      <w:r w:rsidRPr="0069492D">
        <w:t>använd</w:t>
      </w:r>
      <w:r>
        <w:t>as och till</w:t>
      </w:r>
      <w:r>
        <w:softHyphen/>
        <w:t>handa</w:t>
      </w:r>
      <w:r>
        <w:softHyphen/>
        <w:t>hållas, och</w:t>
      </w:r>
      <w:r w:rsidRPr="0069492D">
        <w:t xml:space="preserve"> </w:t>
      </w:r>
    </w:p>
    <w:p w14:paraId="74C40E42" w14:textId="77777777" w:rsidR="008539B5" w:rsidDel="00CF700C" w:rsidRDefault="008539B5" w:rsidP="008539B5">
      <w:pPr>
        <w:pStyle w:val="Brdtextmedindrag"/>
      </w:pPr>
      <w:r>
        <w:t xml:space="preserve">3. under vilka villkor en engångsprodukt får reprocessas och överföras </w:t>
      </w:r>
      <w:r w:rsidRPr="0069492D">
        <w:t>till ett annat land.</w:t>
      </w:r>
    </w:p>
    <w:p w14:paraId="2063E101" w14:textId="77777777" w:rsidR="008539B5" w:rsidRDefault="008539B5" w:rsidP="008539B5">
      <w:pPr>
        <w:pStyle w:val="Rubrik4utannumrering"/>
      </w:pPr>
      <w:r>
        <w:t>Föreskrifter om blod och blodkomponenter</w:t>
      </w:r>
    </w:p>
    <w:p w14:paraId="32BBB3EA" w14:textId="723AAEE5" w:rsidR="008539B5" w:rsidRDefault="008539B5" w:rsidP="008539B5">
      <w:pPr>
        <w:pStyle w:val="Brdtextmedindrag"/>
        <w:ind w:firstLine="0"/>
      </w:pPr>
      <w:r>
        <w:rPr>
          <w:b/>
        </w:rPr>
        <w:t>5 §</w:t>
      </w:r>
      <w:r>
        <w:t>    </w:t>
      </w:r>
      <w:r w:rsidRPr="007A470D">
        <w:t>Regeringen eller den myndighet som regeringen bestämmer får med</w:t>
      </w:r>
      <w:r>
        <w:softHyphen/>
      </w:r>
      <w:r w:rsidRPr="007A470D">
        <w:t>dela före</w:t>
      </w:r>
      <w:r>
        <w:softHyphen/>
      </w:r>
      <w:r w:rsidRPr="007A470D">
        <w:t>skrifter om</w:t>
      </w:r>
      <w:r>
        <w:t xml:space="preserve"> framställning, förvaring och distri</w:t>
      </w:r>
      <w:r>
        <w:softHyphen/>
        <w:t>bution av blod och blod</w:t>
      </w:r>
      <w:r>
        <w:softHyphen/>
        <w:t xml:space="preserve">komponenter avsedda att användas som råvara vid tillverkning av produkter som omfattas av förordning (EU) 2017/745. </w:t>
      </w:r>
    </w:p>
    <w:p w14:paraId="65F1D599" w14:textId="77777777" w:rsidR="008539B5" w:rsidRDefault="008539B5" w:rsidP="008539B5">
      <w:pPr>
        <w:pStyle w:val="Rubrik4utannumrering"/>
      </w:pPr>
      <w:r>
        <w:t>Föreskrifter om medicinsk yrkesverksamhet vid distansförsäljning</w:t>
      </w:r>
    </w:p>
    <w:p w14:paraId="099C3443" w14:textId="534C3D11" w:rsidR="008539B5" w:rsidRDefault="008539B5" w:rsidP="008539B5">
      <w:pPr>
        <w:pStyle w:val="Brdtextmedindrag"/>
        <w:ind w:firstLine="0"/>
      </w:pPr>
      <w:r>
        <w:rPr>
          <w:b/>
        </w:rPr>
        <w:t>6 §</w:t>
      </w:r>
      <w:r w:rsidRPr="00842CC2">
        <w:rPr>
          <w:b/>
        </w:rPr>
        <w:t>    </w:t>
      </w:r>
      <w:r w:rsidRPr="00771EA7">
        <w:t xml:space="preserve">Regeringen eller den myndighet som regeringen bestämmer </w:t>
      </w:r>
      <w:r>
        <w:t>får med</w:t>
      </w:r>
      <w:r>
        <w:softHyphen/>
        <w:t>dela före</w:t>
      </w:r>
      <w:r>
        <w:softHyphen/>
        <w:t xml:space="preserve">skrifter om </w:t>
      </w:r>
      <w:r w:rsidRPr="00EA28C9">
        <w:t>den medicinska yrkesverksamhet som ska finnas att tillgå när en produkt mot betalning eller kostnadsfritt an</w:t>
      </w:r>
      <w:r>
        <w:softHyphen/>
      </w:r>
      <w:r w:rsidRPr="00EA28C9">
        <w:t>vänds i samband med kom</w:t>
      </w:r>
      <w:r>
        <w:softHyphen/>
      </w:r>
      <w:r w:rsidRPr="00EA28C9">
        <w:t>mersi</w:t>
      </w:r>
      <w:r>
        <w:softHyphen/>
      </w:r>
      <w:r w:rsidRPr="00EA28C9">
        <w:t>ell verksamhet för att till</w:t>
      </w:r>
      <w:r>
        <w:softHyphen/>
      </w:r>
      <w:r w:rsidRPr="00EA28C9">
        <w:t>handa</w:t>
      </w:r>
      <w:r>
        <w:softHyphen/>
      </w:r>
      <w:r w:rsidRPr="00EA28C9">
        <w:t>hålla en diagnostisk eller terapeutisk tjänst som via informa</w:t>
      </w:r>
      <w:r>
        <w:softHyphen/>
      </w:r>
      <w:r w:rsidRPr="00EA28C9">
        <w:t>tions</w:t>
      </w:r>
      <w:r>
        <w:softHyphen/>
      </w:r>
      <w:r w:rsidRPr="00EA28C9">
        <w:t>samhällets tjänster eller genom andra kommunikationsmedel direkt eller via mellan</w:t>
      </w:r>
      <w:r>
        <w:softHyphen/>
      </w:r>
      <w:r w:rsidRPr="00EA28C9">
        <w:t>händer erbjuds till en fysisk eller juridisk per</w:t>
      </w:r>
      <w:r>
        <w:softHyphen/>
      </w:r>
      <w:r w:rsidRPr="00EA28C9">
        <w:t xml:space="preserve">son som är etablerad i </w:t>
      </w:r>
      <w:r>
        <w:t>E</w:t>
      </w:r>
      <w:r w:rsidRPr="00C857CC">
        <w:t>uropeiska ekonomiska sam</w:t>
      </w:r>
      <w:r>
        <w:softHyphen/>
      </w:r>
      <w:r w:rsidRPr="00C857CC">
        <w:t>arbets</w:t>
      </w:r>
      <w:r>
        <w:softHyphen/>
      </w:r>
      <w:r w:rsidRPr="00C857CC">
        <w:t>området</w:t>
      </w:r>
      <w:r w:rsidRPr="00EA28C9">
        <w:t xml:space="preserve">. </w:t>
      </w:r>
    </w:p>
    <w:p w14:paraId="488DB479" w14:textId="63819C3A" w:rsidR="008539B5" w:rsidRPr="00771EA7" w:rsidRDefault="008539B5" w:rsidP="008539B5">
      <w:pPr>
        <w:pStyle w:val="Brdtextmedindrag"/>
      </w:pPr>
      <w:r>
        <w:t xml:space="preserve">Med </w:t>
      </w:r>
      <w:r w:rsidRPr="00EA28C9">
        <w:t>informa</w:t>
      </w:r>
      <w:r>
        <w:softHyphen/>
      </w:r>
      <w:r w:rsidRPr="00EA28C9">
        <w:t>tions</w:t>
      </w:r>
      <w:r>
        <w:softHyphen/>
      </w:r>
      <w:r w:rsidRPr="00EA28C9">
        <w:t xml:space="preserve">samhällets tjänster </w:t>
      </w:r>
      <w:r>
        <w:t xml:space="preserve">i första stycket avses tjänster </w:t>
      </w:r>
      <w:r w:rsidRPr="00EA28C9">
        <w:t xml:space="preserve">enligt definitionen i </w:t>
      </w:r>
      <w:r w:rsidRPr="00C5598E">
        <w:t>artikel 1.1</w:t>
      </w:r>
      <w:r>
        <w:t> </w:t>
      </w:r>
      <w:r w:rsidRPr="00C5598E">
        <w:t xml:space="preserve">b i </w:t>
      </w:r>
      <w:r>
        <w:t>Europa</w:t>
      </w:r>
      <w:r>
        <w:softHyphen/>
        <w:t>parla</w:t>
      </w:r>
      <w:r>
        <w:softHyphen/>
        <w:t>ment</w:t>
      </w:r>
      <w:r>
        <w:softHyphen/>
        <w:t xml:space="preserve">ets och rådets </w:t>
      </w:r>
      <w:r w:rsidRPr="00C5598E">
        <w:t xml:space="preserve">direktiv (EU) 2015/1535 </w:t>
      </w:r>
      <w:r w:rsidRPr="00B37D79">
        <w:t>av den 9 september 2015 om ett informationsförfarande be</w:t>
      </w:r>
      <w:r>
        <w:softHyphen/>
      </w:r>
      <w:r w:rsidRPr="00B37D79">
        <w:t>träff</w:t>
      </w:r>
      <w:r>
        <w:softHyphen/>
      </w:r>
      <w:r w:rsidRPr="00B37D79">
        <w:t>ande tekniska före</w:t>
      </w:r>
      <w:r>
        <w:softHyphen/>
      </w:r>
      <w:r w:rsidRPr="00B37D79">
        <w:t>skrift</w:t>
      </w:r>
      <w:r>
        <w:softHyphen/>
      </w:r>
      <w:r w:rsidRPr="00B37D79">
        <w:t>er och beträffande föreskrifter för informa</w:t>
      </w:r>
      <w:r>
        <w:softHyphen/>
      </w:r>
      <w:r w:rsidRPr="00B37D79">
        <w:t>tions</w:t>
      </w:r>
      <w:r>
        <w:softHyphen/>
      </w:r>
      <w:r w:rsidRPr="00B37D79">
        <w:t>samhällets tjänst</w:t>
      </w:r>
      <w:r>
        <w:softHyphen/>
      </w:r>
      <w:r w:rsidRPr="00B37D79">
        <w:t>er</w:t>
      </w:r>
      <w:r>
        <w:t>.</w:t>
      </w:r>
    </w:p>
    <w:p w14:paraId="7F516064" w14:textId="77777777" w:rsidR="008539B5" w:rsidRPr="004334AC" w:rsidRDefault="008539B5" w:rsidP="008539B5">
      <w:pPr>
        <w:pStyle w:val="Rubrik4utannumrering"/>
      </w:pPr>
      <w:r>
        <w:lastRenderedPageBreak/>
        <w:t>Föreskrifter om utbildningar som sakkunniga personer ska ha</w:t>
      </w:r>
    </w:p>
    <w:p w14:paraId="6FEBE5BE" w14:textId="3FF7D562" w:rsidR="008539B5" w:rsidRDefault="008539B5" w:rsidP="008539B5">
      <w:pPr>
        <w:pStyle w:val="Brdtext"/>
      </w:pPr>
      <w:r>
        <w:rPr>
          <w:b/>
        </w:rPr>
        <w:t>7 §</w:t>
      </w:r>
      <w:r w:rsidRPr="007A470D">
        <w:t>    Regeringen eller den myndighet som regeringen bestämmer får med</w:t>
      </w:r>
      <w:r>
        <w:softHyphen/>
      </w:r>
      <w:r w:rsidRPr="007A470D">
        <w:t>dela föreskrifter om vilka utbildningar inom juridik, med</w:t>
      </w:r>
      <w:r>
        <w:softHyphen/>
      </w:r>
      <w:r w:rsidRPr="007A470D">
        <w:t>ic</w:t>
      </w:r>
      <w:r>
        <w:softHyphen/>
      </w:r>
      <w:r w:rsidRPr="007A470D">
        <w:t>in, farmaci, ingenjörs</w:t>
      </w:r>
      <w:r>
        <w:softHyphen/>
      </w:r>
      <w:r w:rsidRPr="007A470D">
        <w:t>vetenskap eller annan relevant vetenskaplig disciplin som den person som har ansvar för att regelverket följs ska ha i enlighet med artik</w:t>
      </w:r>
      <w:r>
        <w:t>e</w:t>
      </w:r>
      <w:r w:rsidRPr="007A470D">
        <w:t>l 15.1</w:t>
      </w:r>
      <w:r>
        <w:t xml:space="preserve">, 15.2 </w:t>
      </w:r>
      <w:r w:rsidRPr="007A470D">
        <w:t xml:space="preserve">och 15.6 i förordning (EU) 2017/745. </w:t>
      </w:r>
    </w:p>
    <w:p w14:paraId="47D9AF52" w14:textId="77777777" w:rsidR="008539B5" w:rsidRPr="007A470D" w:rsidRDefault="008539B5" w:rsidP="008539B5">
      <w:pPr>
        <w:pStyle w:val="Rubrik4utannumrering"/>
      </w:pPr>
      <w:r>
        <w:t>Föreskrifter om det eller de språk som m</w:t>
      </w:r>
      <w:r w:rsidRPr="007A470D">
        <w:t xml:space="preserve">ärkning och information </w:t>
      </w:r>
      <w:r>
        <w:t>ska vara skriven på</w:t>
      </w:r>
    </w:p>
    <w:p w14:paraId="0527BC07" w14:textId="00966E4C" w:rsidR="008539B5" w:rsidRDefault="008539B5" w:rsidP="008539B5">
      <w:pPr>
        <w:pStyle w:val="Brdtextmedindrag"/>
        <w:ind w:firstLine="0"/>
      </w:pPr>
      <w:r>
        <w:rPr>
          <w:b/>
        </w:rPr>
        <w:t>8 §</w:t>
      </w:r>
      <w:r w:rsidRPr="007A470D">
        <w:t xml:space="preserve">    Regeringen </w:t>
      </w:r>
      <w:r>
        <w:t xml:space="preserve">eller den myndighet som regeringen bestämmer </w:t>
      </w:r>
      <w:r w:rsidRPr="007A470D">
        <w:t>får med</w:t>
      </w:r>
      <w:r>
        <w:softHyphen/>
      </w:r>
      <w:r w:rsidRPr="007A470D">
        <w:t xml:space="preserve">dela föreskrifter om </w:t>
      </w:r>
      <w:r>
        <w:t xml:space="preserve">vilka </w:t>
      </w:r>
      <w:r w:rsidRPr="007A470D">
        <w:t>språk som en produkt</w:t>
      </w:r>
      <w:r>
        <w:t xml:space="preserve"> </w:t>
      </w:r>
      <w:r w:rsidRPr="007A470D">
        <w:t xml:space="preserve">ska vara märkt </w:t>
      </w:r>
      <w:r>
        <w:t xml:space="preserve">på </w:t>
      </w:r>
      <w:r w:rsidRPr="007A470D">
        <w:t xml:space="preserve">och </w:t>
      </w:r>
      <w:r>
        <w:t xml:space="preserve">vilka </w:t>
      </w:r>
      <w:r w:rsidRPr="007A470D">
        <w:t>språk som information till patienter</w:t>
      </w:r>
      <w:r>
        <w:t>, bruksanvisningar</w:t>
      </w:r>
      <w:r w:rsidRPr="007A470D">
        <w:t xml:space="preserve"> och säker</w:t>
      </w:r>
      <w:r>
        <w:softHyphen/>
      </w:r>
      <w:r w:rsidRPr="007A470D">
        <w:t>hets</w:t>
      </w:r>
      <w:r>
        <w:softHyphen/>
      </w:r>
      <w:r w:rsidRPr="007A470D">
        <w:t>med</w:t>
      </w:r>
      <w:r>
        <w:softHyphen/>
      </w:r>
      <w:r w:rsidRPr="007A470D">
        <w:t>delande</w:t>
      </w:r>
      <w:r>
        <w:t>n</w:t>
      </w:r>
      <w:r w:rsidRPr="007A470D">
        <w:t xml:space="preserve"> till mark</w:t>
      </w:r>
      <w:r>
        <w:softHyphen/>
      </w:r>
      <w:r w:rsidRPr="007A470D">
        <w:t>nad</w:t>
      </w:r>
      <w:r>
        <w:softHyphen/>
      </w:r>
      <w:r w:rsidRPr="007A470D">
        <w:t>en ska vara skrivna på.</w:t>
      </w:r>
    </w:p>
    <w:p w14:paraId="606506D9" w14:textId="237FC3C2" w:rsidR="008539B5" w:rsidRDefault="008539B5" w:rsidP="008539B5">
      <w:pPr>
        <w:pStyle w:val="Brdtextmedindrag"/>
      </w:pPr>
      <w:r>
        <w:t>Om det finns särskilda skäl, får den myndighet som regeringen be</w:t>
      </w:r>
      <w:r>
        <w:softHyphen/>
        <w:t>stäm</w:t>
      </w:r>
      <w:r>
        <w:softHyphen/>
        <w:t xml:space="preserve">mer </w:t>
      </w:r>
      <w:r w:rsidRPr="007A470D">
        <w:t>i enskilda fall be</w:t>
      </w:r>
      <w:r>
        <w:softHyphen/>
      </w:r>
      <w:r w:rsidRPr="007A470D">
        <w:t>sluta om undantag från krav</w:t>
      </w:r>
      <w:r>
        <w:t>en</w:t>
      </w:r>
      <w:r w:rsidRPr="007A470D">
        <w:t xml:space="preserve"> </w:t>
      </w:r>
      <w:r>
        <w:t>som följer av före</w:t>
      </w:r>
      <w:r>
        <w:softHyphen/>
        <w:t>skrift</w:t>
      </w:r>
      <w:r>
        <w:softHyphen/>
        <w:t xml:space="preserve">er </w:t>
      </w:r>
      <w:r w:rsidRPr="007A470D">
        <w:t xml:space="preserve">som </w:t>
      </w:r>
      <w:r>
        <w:t xml:space="preserve">har </w:t>
      </w:r>
      <w:r w:rsidRPr="007A470D">
        <w:t xml:space="preserve">meddelats med stöd av första stycket. </w:t>
      </w:r>
      <w:r>
        <w:t>Ett sådant b</w:t>
      </w:r>
      <w:r w:rsidRPr="007A470D">
        <w:t>eslut får förenas med villkor.</w:t>
      </w:r>
    </w:p>
    <w:p w14:paraId="1EC4966A" w14:textId="77777777" w:rsidR="008539B5" w:rsidRDefault="008539B5" w:rsidP="008539B5">
      <w:pPr>
        <w:pStyle w:val="Rubrik4utannumrering"/>
      </w:pPr>
      <w:r>
        <w:t xml:space="preserve">Föreskrifter om informationskrav i fråga om implantat </w:t>
      </w:r>
    </w:p>
    <w:p w14:paraId="76CB2357" w14:textId="41585809" w:rsidR="008539B5" w:rsidRPr="0064520C" w:rsidRDefault="008539B5" w:rsidP="008539B5">
      <w:pPr>
        <w:pStyle w:val="Brdtextmedindrag"/>
        <w:ind w:firstLine="0"/>
        <w:rPr>
          <w:highlight w:val="yellow"/>
        </w:rPr>
      </w:pPr>
      <w:r>
        <w:rPr>
          <w:b/>
        </w:rPr>
        <w:t>9 §</w:t>
      </w:r>
      <w:r>
        <w:t>   Regeringen eller den myndighet som regeringen bestämmer får med</w:t>
      </w:r>
      <w:r>
        <w:softHyphen/>
        <w:t>dela föreskrifter om att hälso- och sjukvårdsinstitutioner och hälso- och sjukvårds</w:t>
      </w:r>
      <w:r>
        <w:softHyphen/>
        <w:t>personal ska lämna information enligt artikel 18 i förordning (EU) 2017/745 och på vilka sätt den informa</w:t>
      </w:r>
      <w:r>
        <w:softHyphen/>
        <w:t>tionen ska lämnas.</w:t>
      </w:r>
    </w:p>
    <w:p w14:paraId="6A17C1B4" w14:textId="77777777" w:rsidR="008539B5" w:rsidRPr="007A470D" w:rsidRDefault="008539B5" w:rsidP="008539B5">
      <w:pPr>
        <w:pStyle w:val="Rubrik4utannumrering"/>
      </w:pPr>
      <w:r w:rsidRPr="007A470D">
        <w:t>Föreskrifter om krav på att lagra och förva</w:t>
      </w:r>
      <w:r>
        <w:t xml:space="preserve">ra UDI </w:t>
      </w:r>
    </w:p>
    <w:p w14:paraId="2C6F1565" w14:textId="1B623376" w:rsidR="008539B5" w:rsidRDefault="008539B5" w:rsidP="008539B5">
      <w:pPr>
        <w:pStyle w:val="Brdtext"/>
      </w:pPr>
      <w:r>
        <w:rPr>
          <w:b/>
        </w:rPr>
        <w:t>10 §</w:t>
      </w:r>
      <w:r w:rsidRPr="007A470D">
        <w:t>    Regeringen eller den myndighet som regeringen bestämmer får med</w:t>
      </w:r>
      <w:r>
        <w:softHyphen/>
      </w:r>
      <w:r w:rsidRPr="007A470D">
        <w:t xml:space="preserve">dela föreskrifter om att </w:t>
      </w:r>
    </w:p>
    <w:p w14:paraId="3C9498F6" w14:textId="607DF400" w:rsidR="008539B5" w:rsidRDefault="008539B5" w:rsidP="008539B5">
      <w:pPr>
        <w:pStyle w:val="Brdtextmedindrag"/>
      </w:pPr>
      <w:r>
        <w:t>1. </w:t>
      </w:r>
      <w:r w:rsidRPr="007A470D">
        <w:t>hälso- och sjukvård</w:t>
      </w:r>
      <w:r>
        <w:t xml:space="preserve">sinstitutioner </w:t>
      </w:r>
      <w:r w:rsidRPr="007A470D">
        <w:t xml:space="preserve">ska lagra och förvara </w:t>
      </w:r>
      <w:r>
        <w:t>den unika produkt</w:t>
      </w:r>
      <w:r>
        <w:softHyphen/>
        <w:t>identifieringen (</w:t>
      </w:r>
      <w:r w:rsidRPr="007A470D">
        <w:t>UDI</w:t>
      </w:r>
      <w:r>
        <w:t>)</w:t>
      </w:r>
      <w:r w:rsidRPr="007A470D">
        <w:t xml:space="preserve"> även för produkter </w:t>
      </w:r>
      <w:r>
        <w:t xml:space="preserve">som inte är </w:t>
      </w:r>
      <w:r w:rsidRPr="007A470D">
        <w:t>implantat i klass III och som har levererats till dem</w:t>
      </w:r>
      <w:r>
        <w:t xml:space="preserve">, och  </w:t>
      </w:r>
    </w:p>
    <w:p w14:paraId="2BBCE3F8" w14:textId="77777777" w:rsidR="008539B5" w:rsidRPr="007A470D" w:rsidRDefault="008539B5" w:rsidP="008539B5">
      <w:pPr>
        <w:pStyle w:val="Brdtextmedindrag"/>
      </w:pPr>
      <w:r>
        <w:t>2. </w:t>
      </w:r>
      <w:r w:rsidRPr="007A470D">
        <w:t>hälso- och sjukvårdspersonal ska lagra och förvara UDI för produkter som har levererats till dem.</w:t>
      </w:r>
    </w:p>
    <w:p w14:paraId="08826954" w14:textId="77777777" w:rsidR="008539B5" w:rsidRPr="007A470D" w:rsidRDefault="008539B5" w:rsidP="008539B5">
      <w:pPr>
        <w:pStyle w:val="Rubrik4utannumrering"/>
      </w:pPr>
      <w:r w:rsidRPr="00000919">
        <w:t>Föreskrifter</w:t>
      </w:r>
      <w:r w:rsidRPr="007A470D">
        <w:t xml:space="preserve"> om </w:t>
      </w:r>
      <w:r>
        <w:t>registrering av uppgifter</w:t>
      </w:r>
      <w:r w:rsidRPr="007A470D">
        <w:t xml:space="preserve"> </w:t>
      </w:r>
    </w:p>
    <w:p w14:paraId="0E0F72E4" w14:textId="6328C43F" w:rsidR="008539B5" w:rsidRDefault="008539B5" w:rsidP="008539B5">
      <w:pPr>
        <w:pStyle w:val="Brdtextmedindrag"/>
        <w:ind w:firstLine="0"/>
      </w:pPr>
      <w:r>
        <w:rPr>
          <w:b/>
        </w:rPr>
        <w:t>11 §</w:t>
      </w:r>
      <w:r w:rsidRPr="007A470D">
        <w:rPr>
          <w:b/>
        </w:rPr>
        <w:t>    </w:t>
      </w:r>
      <w:r>
        <w:t xml:space="preserve">Regeringen eller den myndighet som regeringen bestämmer får meddela föreskrifter om </w:t>
      </w:r>
    </w:p>
    <w:p w14:paraId="01B75139" w14:textId="76209B9F" w:rsidR="008539B5" w:rsidRDefault="008539B5" w:rsidP="008539B5">
      <w:pPr>
        <w:pStyle w:val="Brdtextmedindrag"/>
      </w:pPr>
      <w:r>
        <w:t>1. skyldighet för ekonomiska aktörer som tillhandahåller eller bedriver verk</w:t>
      </w:r>
      <w:r>
        <w:softHyphen/>
        <w:t>samhet med produkter i Sverige, inklusive med sådana produkter som anges i före</w:t>
      </w:r>
      <w:r>
        <w:softHyphen/>
        <w:t>skrifter som har med</w:t>
      </w:r>
      <w:r>
        <w:softHyphen/>
        <w:t>del</w:t>
      </w:r>
      <w:r>
        <w:softHyphen/>
        <w:t>ats med stöd av 1 §, att lämna uppgifter om sin verk</w:t>
      </w:r>
      <w:r>
        <w:softHyphen/>
        <w:t>samhet och sin pro</w:t>
      </w:r>
      <w:r>
        <w:softHyphen/>
        <w:t xml:space="preserve">dukt hos en myndighet för registrering, och  </w:t>
      </w:r>
    </w:p>
    <w:p w14:paraId="70B3BA9E" w14:textId="77777777" w:rsidR="008539B5" w:rsidRDefault="008539B5" w:rsidP="008539B5">
      <w:pPr>
        <w:pStyle w:val="Brdtextmedindrag"/>
      </w:pPr>
      <w:r>
        <w:t>2. </w:t>
      </w:r>
      <w:r w:rsidRPr="00F339F1">
        <w:t xml:space="preserve">skyldighet för </w:t>
      </w:r>
      <w:r>
        <w:t xml:space="preserve">den </w:t>
      </w:r>
      <w:r w:rsidRPr="00F339F1">
        <w:t xml:space="preserve">som reprocessar eller </w:t>
      </w:r>
      <w:r>
        <w:t>åter</w:t>
      </w:r>
      <w:r w:rsidRPr="00F339F1">
        <w:t>använder en</w:t>
      </w:r>
      <w:r>
        <w:softHyphen/>
      </w:r>
      <w:r w:rsidRPr="00F339F1">
        <w:t>gångs</w:t>
      </w:r>
      <w:r>
        <w:softHyphen/>
      </w:r>
      <w:r w:rsidRPr="00F339F1">
        <w:t>pro</w:t>
      </w:r>
      <w:r>
        <w:softHyphen/>
      </w:r>
      <w:r w:rsidRPr="00F339F1">
        <w:t>dukt</w:t>
      </w:r>
      <w:r>
        <w:t xml:space="preserve">er </w:t>
      </w:r>
      <w:r w:rsidRPr="00F339F1">
        <w:t>i Sverige att registrera upp</w:t>
      </w:r>
      <w:r>
        <w:softHyphen/>
      </w:r>
      <w:r w:rsidRPr="00F339F1">
        <w:t>gift</w:t>
      </w:r>
      <w:r>
        <w:softHyphen/>
      </w:r>
      <w:r w:rsidRPr="00F339F1">
        <w:t xml:space="preserve">er </w:t>
      </w:r>
      <w:r>
        <w:t>hos</w:t>
      </w:r>
      <w:r w:rsidRPr="00F339F1">
        <w:t xml:space="preserve"> en myndighet om sin verk</w:t>
      </w:r>
      <w:r>
        <w:softHyphen/>
      </w:r>
      <w:r w:rsidRPr="00F339F1">
        <w:t>sam</w:t>
      </w:r>
      <w:r>
        <w:softHyphen/>
      </w:r>
      <w:r w:rsidRPr="00F339F1">
        <w:t xml:space="preserve">het och sin produkt.  </w:t>
      </w:r>
    </w:p>
    <w:p w14:paraId="3A0B211C" w14:textId="77777777" w:rsidR="008539B5" w:rsidRDefault="008539B5" w:rsidP="008539B5">
      <w:pPr>
        <w:pStyle w:val="Rubrik4utannumrering"/>
      </w:pPr>
      <w:r w:rsidRPr="00881328">
        <w:t xml:space="preserve">Föreskrifter </w:t>
      </w:r>
      <w:r>
        <w:t>om</w:t>
      </w:r>
      <w:r w:rsidRPr="00881328">
        <w:t xml:space="preserve"> kliniska prövningar </w:t>
      </w:r>
    </w:p>
    <w:p w14:paraId="5801F454" w14:textId="62DC72DB" w:rsidR="008539B5" w:rsidRPr="007A470D" w:rsidRDefault="008539B5" w:rsidP="008539B5">
      <w:pPr>
        <w:pStyle w:val="Brdtext"/>
      </w:pPr>
      <w:r>
        <w:rPr>
          <w:b/>
        </w:rPr>
        <w:t>12 §</w:t>
      </w:r>
      <w:r w:rsidRPr="007A470D">
        <w:t xml:space="preserve">    Regeringen eller den myndighet som regeringen bestämmer får meddela föreskrifter om den behörighet som </w:t>
      </w:r>
    </w:p>
    <w:p w14:paraId="5E072D74" w14:textId="77777777" w:rsidR="008539B5" w:rsidRPr="007A470D" w:rsidRDefault="008539B5" w:rsidP="008539B5">
      <w:pPr>
        <w:pStyle w:val="Brdtextmedindrag"/>
      </w:pPr>
      <w:r w:rsidRPr="007A470D">
        <w:lastRenderedPageBreak/>
        <w:t>1. krävs för att hålla det samtal med försökspersonen som anges i artikel 63.2 c i förordnin</w:t>
      </w:r>
      <w:r>
        <w:t>g (EU) 2017/745</w:t>
      </w:r>
      <w:r w:rsidRPr="007A470D">
        <w:t>,</w:t>
      </w:r>
      <w:r>
        <w:t xml:space="preserve"> </w:t>
      </w:r>
    </w:p>
    <w:p w14:paraId="5467AD68" w14:textId="77777777" w:rsidR="008539B5" w:rsidRPr="007A470D" w:rsidRDefault="008539B5" w:rsidP="008539B5">
      <w:pPr>
        <w:pStyle w:val="Brdtextmedindrag"/>
      </w:pPr>
      <w:r w:rsidRPr="007A470D">
        <w:t>2. en person ska ha för att tillhandahålla den aktuella sjukvården under de förhållanden som gäller för kliniska prövningar i enlighet med artikel 6</w:t>
      </w:r>
      <w:r>
        <w:t>2</w:t>
      </w:r>
      <w:r w:rsidRPr="007A470D">
        <w:t>.</w:t>
      </w:r>
      <w:r>
        <w:t>4</w:t>
      </w:r>
      <w:r w:rsidRPr="007A470D">
        <w:t> j i förordning</w:t>
      </w:r>
      <w:r>
        <w:t xml:space="preserve"> (EU) 2017/745</w:t>
      </w:r>
      <w:r w:rsidRPr="007A470D">
        <w:t>,</w:t>
      </w:r>
      <w:r>
        <w:t xml:space="preserve"> och </w:t>
      </w:r>
    </w:p>
    <w:p w14:paraId="287448B2" w14:textId="77777777" w:rsidR="008539B5" w:rsidRDefault="008539B5" w:rsidP="008539B5">
      <w:pPr>
        <w:pStyle w:val="Brdtextmedindrag"/>
      </w:pPr>
      <w:r w:rsidRPr="007A470D">
        <w:t xml:space="preserve">3. en person ska ha för att få vara prövare. </w:t>
      </w:r>
    </w:p>
    <w:p w14:paraId="1015AD4F" w14:textId="77777777" w:rsidR="008539B5" w:rsidRDefault="008539B5" w:rsidP="008539B5">
      <w:pPr>
        <w:pStyle w:val="Brdtextmedindrag"/>
        <w:ind w:firstLine="0"/>
      </w:pPr>
    </w:p>
    <w:p w14:paraId="2AA65E9B" w14:textId="333A2EDA" w:rsidR="008539B5" w:rsidRDefault="008539B5" w:rsidP="008539B5">
      <w:pPr>
        <w:pStyle w:val="Brdtextmedindrag"/>
        <w:ind w:firstLine="0"/>
      </w:pPr>
      <w:r>
        <w:rPr>
          <w:b/>
        </w:rPr>
        <w:t>13 §</w:t>
      </w:r>
      <w:r w:rsidRPr="007A470D">
        <w:t xml:space="preserve">    Regeringen eller den myndighet som regeringen bestämmer får meddela föreskrifter om </w:t>
      </w:r>
    </w:p>
    <w:p w14:paraId="4B882EE8" w14:textId="77777777" w:rsidR="008539B5" w:rsidRDefault="008539B5" w:rsidP="008539B5">
      <w:pPr>
        <w:pStyle w:val="Brdtextmedindrag"/>
      </w:pPr>
      <w:r>
        <w:t>1. att en sponsor som inte är etablerad inom Europeiska ekonomiska sam</w:t>
      </w:r>
      <w:r>
        <w:softHyphen/>
        <w:t>arbetsområdet inte behöver ha en rättslig före</w:t>
      </w:r>
      <w:r>
        <w:softHyphen/>
        <w:t>träd</w:t>
      </w:r>
      <w:r>
        <w:softHyphen/>
        <w:t>are utan i stället får utse minst en kontaktperson i enlighet med artikel 62.2 i förordning (EU) 2017/745, och</w:t>
      </w:r>
    </w:p>
    <w:p w14:paraId="427C68E0" w14:textId="3A45A020" w:rsidR="008539B5" w:rsidRPr="007A470D" w:rsidRDefault="008539B5" w:rsidP="008539B5">
      <w:pPr>
        <w:pStyle w:val="Brdtextmedindrag"/>
      </w:pPr>
      <w:r>
        <w:t>2. </w:t>
      </w:r>
      <w:r w:rsidRPr="007A470D">
        <w:t>försäkringar ell</w:t>
      </w:r>
      <w:r>
        <w:t>er andra garantier som avses i 2 kap.</w:t>
      </w:r>
      <w:r w:rsidRPr="007A470D">
        <w:t xml:space="preserve"> </w:t>
      </w:r>
      <w:r>
        <w:t>3 §</w:t>
      </w:r>
      <w:r w:rsidRPr="007A470D">
        <w:t>.</w:t>
      </w:r>
    </w:p>
    <w:p w14:paraId="39D0371C" w14:textId="77777777" w:rsidR="008539B5" w:rsidRPr="007A470D" w:rsidRDefault="008539B5" w:rsidP="008539B5">
      <w:pPr>
        <w:pStyle w:val="Rubrik4utannumrering"/>
      </w:pPr>
      <w:r w:rsidRPr="007A470D">
        <w:t>Föreskrifter om användning av produkter i hälso- och sjukvården</w:t>
      </w:r>
      <w:r>
        <w:t xml:space="preserve"> och i andra verksamheter</w:t>
      </w:r>
    </w:p>
    <w:p w14:paraId="03DF0FEE" w14:textId="169A5CF9" w:rsidR="008539B5" w:rsidRPr="007A470D" w:rsidRDefault="008539B5" w:rsidP="008539B5">
      <w:pPr>
        <w:pStyle w:val="Brdtext"/>
      </w:pPr>
      <w:r>
        <w:rPr>
          <w:b/>
        </w:rPr>
        <w:t>14 §</w:t>
      </w:r>
      <w:r w:rsidRPr="007A470D">
        <w:t>    Regeringen eller den myndighet som regeringen bestämmer får meddela före</w:t>
      </w:r>
      <w:r>
        <w:softHyphen/>
      </w:r>
      <w:r w:rsidRPr="007A470D">
        <w:t>skrifter om användning av produkter i verksamhet som omfattas av hälso- och sjukvårdslagen (2017:30)</w:t>
      </w:r>
      <w:r>
        <w:t xml:space="preserve">, </w:t>
      </w:r>
      <w:r w:rsidRPr="007A470D">
        <w:t>tand</w:t>
      </w:r>
      <w:r>
        <w:softHyphen/>
      </w:r>
      <w:r w:rsidRPr="007A470D">
        <w:t>vårds</w:t>
      </w:r>
      <w:r>
        <w:softHyphen/>
      </w:r>
      <w:r w:rsidRPr="007A470D">
        <w:t>lag</w:t>
      </w:r>
      <w:r>
        <w:softHyphen/>
      </w:r>
      <w:r w:rsidRPr="007A470D">
        <w:t>en (1985:125)</w:t>
      </w:r>
      <w:r>
        <w:t xml:space="preserve"> och patient</w:t>
      </w:r>
      <w:r>
        <w:softHyphen/>
        <w:t>säker</w:t>
      </w:r>
      <w:r>
        <w:softHyphen/>
        <w:t>hets</w:t>
      </w:r>
      <w:r>
        <w:softHyphen/>
        <w:t>lagen (2010:659</w:t>
      </w:r>
      <w:r w:rsidRPr="007A470D">
        <w:t>).</w:t>
      </w:r>
    </w:p>
    <w:p w14:paraId="1F72E060" w14:textId="77777777" w:rsidR="008539B5" w:rsidRDefault="008539B5" w:rsidP="008539B5">
      <w:pPr>
        <w:pStyle w:val="Rubrik4utannumrering"/>
      </w:pPr>
      <w:r>
        <w:t>Föreskrifter om anmälda organ</w:t>
      </w:r>
    </w:p>
    <w:p w14:paraId="15167E39" w14:textId="42A6CD17" w:rsidR="008539B5" w:rsidRDefault="008539B5" w:rsidP="008539B5">
      <w:pPr>
        <w:pStyle w:val="Brdtext"/>
      </w:pPr>
      <w:r>
        <w:rPr>
          <w:b/>
        </w:rPr>
        <w:t>15 §</w:t>
      </w:r>
      <w:r>
        <w:t>    Regeringen eller den myndighet som regeringen bestämmer får meddela föreskrifter om de intyg eller rapporter som får åbe</w:t>
      </w:r>
      <w:r>
        <w:softHyphen/>
        <w:t>rop</w:t>
      </w:r>
      <w:r>
        <w:softHyphen/>
        <w:t xml:space="preserve">as till stöd för en ansökan om att utses till anmält organ. </w:t>
      </w:r>
    </w:p>
    <w:p w14:paraId="1AF4FECA" w14:textId="77777777" w:rsidR="008539B5" w:rsidRPr="007A470D" w:rsidRDefault="008539B5" w:rsidP="008539B5">
      <w:pPr>
        <w:pStyle w:val="Rubrik4utannumrering"/>
      </w:pPr>
      <w:r w:rsidRPr="007A470D">
        <w:t>Ytterligare föreskrifter</w:t>
      </w:r>
    </w:p>
    <w:p w14:paraId="43DF5A0F" w14:textId="347742F3" w:rsidR="008539B5" w:rsidRDefault="008539B5" w:rsidP="008539B5">
      <w:pPr>
        <w:pStyle w:val="Brdtext"/>
      </w:pPr>
      <w:r>
        <w:rPr>
          <w:b/>
        </w:rPr>
        <w:t>16 §</w:t>
      </w:r>
      <w:r w:rsidRPr="007A470D">
        <w:t>    Regeringen eller den myndighet som regeringen bestämmer får meddela ytterligare föreskrifter i frågor som rör förordning (EU) 2017/745</w:t>
      </w:r>
      <w:r>
        <w:t xml:space="preserve"> </w:t>
      </w:r>
      <w:r w:rsidRPr="007A470D">
        <w:t>och denna lag och som behövs för att skydda män</w:t>
      </w:r>
      <w:r>
        <w:softHyphen/>
      </w:r>
      <w:r w:rsidRPr="007A470D">
        <w:t>ni</w:t>
      </w:r>
      <w:r>
        <w:softHyphen/>
      </w:r>
      <w:r w:rsidRPr="007A470D">
        <w:t>skors hälsa och säkerhet.</w:t>
      </w:r>
      <w:r>
        <w:t xml:space="preserve"> </w:t>
      </w:r>
    </w:p>
    <w:p w14:paraId="6A8EC0A5" w14:textId="77777777" w:rsidR="008539B5" w:rsidDel="00CF700C" w:rsidRDefault="008539B5" w:rsidP="008539B5">
      <w:pPr>
        <w:pStyle w:val="Rubrik4utannumrering"/>
      </w:pPr>
      <w:r>
        <w:t>T</w:t>
      </w:r>
      <w:r w:rsidDel="00CF700C">
        <w:t xml:space="preserve">illhandahållande av dokumentation </w:t>
      </w:r>
    </w:p>
    <w:p w14:paraId="018179EC" w14:textId="6EC9162F" w:rsidR="008539B5" w:rsidRDefault="008539B5" w:rsidP="008539B5">
      <w:pPr>
        <w:pStyle w:val="Brdtextmedindrag"/>
        <w:ind w:firstLine="0"/>
      </w:pPr>
      <w:r w:rsidRPr="00AF562E">
        <w:rPr>
          <w:b/>
        </w:rPr>
        <w:t>1</w:t>
      </w:r>
      <w:r>
        <w:rPr>
          <w:b/>
        </w:rPr>
        <w:t>7 §</w:t>
      </w:r>
      <w:r w:rsidDel="00CF700C">
        <w:t>    Den dokumentation som avses i</w:t>
      </w:r>
      <w:r>
        <w:t xml:space="preserve"> </w:t>
      </w:r>
      <w:r w:rsidDel="00CF700C">
        <w:t>kapitel III avsnitt 7</w:t>
      </w:r>
      <w:r>
        <w:t xml:space="preserve"> </w:t>
      </w:r>
      <w:r w:rsidDel="00CF700C">
        <w:t>i bilaga IX</w:t>
      </w:r>
      <w:r>
        <w:t xml:space="preserve"> </w:t>
      </w:r>
      <w:r w:rsidDel="00CF700C">
        <w:t>till för</w:t>
      </w:r>
      <w:r>
        <w:softHyphen/>
      </w:r>
      <w:r w:rsidDel="00CF700C">
        <w:t>ord</w:t>
      </w:r>
      <w:r>
        <w:softHyphen/>
      </w:r>
      <w:r w:rsidDel="00CF700C">
        <w:t>ning (EU) 2017/745</w:t>
      </w:r>
      <w:r>
        <w:t xml:space="preserve"> </w:t>
      </w:r>
      <w:r w:rsidDel="00CF700C">
        <w:t>ska hållas tillgänglig för de be</w:t>
      </w:r>
      <w:r>
        <w:softHyphen/>
      </w:r>
      <w:r w:rsidDel="00CF700C">
        <w:t>hör</w:t>
      </w:r>
      <w:r>
        <w:softHyphen/>
      </w:r>
      <w:r w:rsidDel="00CF700C">
        <w:t>iga myndigheter som ut</w:t>
      </w:r>
      <w:r>
        <w:softHyphen/>
      </w:r>
      <w:r w:rsidDel="00CF700C">
        <w:t>setts enligt förordning</w:t>
      </w:r>
      <w:r>
        <w:t>en</w:t>
      </w:r>
      <w:r w:rsidDel="00CF700C">
        <w:t xml:space="preserve"> under den tid som anges i </w:t>
      </w:r>
      <w:r>
        <w:t xml:space="preserve">bilagan </w:t>
      </w:r>
      <w:r w:rsidDel="00CF700C">
        <w:t>även om till</w:t>
      </w:r>
      <w:r>
        <w:softHyphen/>
      </w:r>
      <w:r w:rsidDel="00CF700C">
        <w:t>verk</w:t>
      </w:r>
      <w:r>
        <w:softHyphen/>
      </w:r>
      <w:r w:rsidDel="00CF700C">
        <w:t>ar</w:t>
      </w:r>
      <w:r>
        <w:softHyphen/>
      </w:r>
      <w:r w:rsidDel="00CF700C">
        <w:t>en eller dennes auktor</w:t>
      </w:r>
      <w:r>
        <w:softHyphen/>
      </w:r>
      <w:r w:rsidDel="00CF700C">
        <w:t>is</w:t>
      </w:r>
      <w:r>
        <w:softHyphen/>
      </w:r>
      <w:r w:rsidDel="00CF700C">
        <w:t>erade representant försätts i konkurs, går i likvidation eller upp</w:t>
      </w:r>
      <w:r>
        <w:softHyphen/>
      </w:r>
      <w:r w:rsidDel="00CF700C">
        <w:t>hör med sin verksamhet. Tillverkaren eller dennes auktoriserade re</w:t>
      </w:r>
      <w:r>
        <w:softHyphen/>
      </w:r>
      <w:r w:rsidDel="00CF700C">
        <w:t>pre</w:t>
      </w:r>
      <w:r>
        <w:softHyphen/>
      </w:r>
      <w:r w:rsidRPr="009E3E74" w:rsidDel="00CF700C">
        <w:t>sent</w:t>
      </w:r>
      <w:r>
        <w:softHyphen/>
      </w:r>
      <w:r w:rsidRPr="009E3E74" w:rsidDel="00CF700C">
        <w:t xml:space="preserve">ant ska i sådana fall anmäla till den </w:t>
      </w:r>
      <w:r w:rsidDel="00CF700C">
        <w:t>myndighet som reger</w:t>
      </w:r>
      <w:r>
        <w:softHyphen/>
      </w:r>
      <w:r w:rsidDel="00CF700C">
        <w:t>ingen be</w:t>
      </w:r>
      <w:r>
        <w:softHyphen/>
      </w:r>
      <w:r w:rsidDel="00CF700C">
        <w:t>stäm</w:t>
      </w:r>
      <w:r>
        <w:softHyphen/>
      </w:r>
      <w:r w:rsidDel="00CF700C">
        <w:t>mer</w:t>
      </w:r>
      <w:r w:rsidRPr="009E3E74" w:rsidDel="00CF700C">
        <w:t xml:space="preserve"> vem som ansvarar för arkiveringen av handling</w:t>
      </w:r>
      <w:r>
        <w:softHyphen/>
      </w:r>
      <w:r w:rsidRPr="009E3E74" w:rsidDel="00CF700C">
        <w:t>ar</w:t>
      </w:r>
      <w:r>
        <w:softHyphen/>
      </w:r>
      <w:r w:rsidRPr="009E3E74" w:rsidDel="00CF700C">
        <w:t>na och var de förvaras.</w:t>
      </w:r>
    </w:p>
    <w:p w14:paraId="5F2F0F80" w14:textId="77777777" w:rsidR="008539B5" w:rsidRPr="0018112A" w:rsidRDefault="008539B5" w:rsidP="008539B5">
      <w:pPr>
        <w:pStyle w:val="Slutstreck"/>
      </w:pPr>
      <w:r w:rsidRPr="00660EEA">
        <w:t>                      </w:t>
      </w:r>
    </w:p>
    <w:p w14:paraId="2B728741" w14:textId="28658E95" w:rsidR="008539B5" w:rsidRDefault="008539B5" w:rsidP="008539B5">
      <w:pPr>
        <w:pStyle w:val="Brdtextmedindrag"/>
      </w:pPr>
      <w:r>
        <w:t>1. Denna lag träder i kraft den 15 juli 2021.</w:t>
      </w:r>
      <w:r w:rsidRPr="00644520">
        <w:t xml:space="preserve"> </w:t>
      </w:r>
    </w:p>
    <w:p w14:paraId="63BBA12D" w14:textId="77777777" w:rsidR="008539B5" w:rsidRDefault="008539B5" w:rsidP="008539B5">
      <w:pPr>
        <w:pStyle w:val="Brdtextmedindrag"/>
      </w:pPr>
      <w:r>
        <w:t>2. Genom lagen upphävs lagen (1993:584) om medicin</w:t>
      </w:r>
      <w:r>
        <w:softHyphen/>
        <w:t>tek</w:t>
      </w:r>
      <w:r>
        <w:softHyphen/>
        <w:t>niska produkter.</w:t>
      </w:r>
    </w:p>
    <w:p w14:paraId="30233003" w14:textId="50FC5B0E" w:rsidR="008539B5" w:rsidRDefault="008539B5" w:rsidP="008539B5">
      <w:pPr>
        <w:pStyle w:val="Brdtextmedindrag"/>
      </w:pPr>
      <w:r>
        <w:lastRenderedPageBreak/>
        <w:t>3. Den upphävda lagen ska dock fortsätta att gälla för medicin</w:t>
      </w:r>
      <w:r>
        <w:softHyphen/>
        <w:t>tek</w:t>
      </w:r>
      <w:r>
        <w:softHyphen/>
        <w:t>ni</w:t>
      </w:r>
      <w:r>
        <w:softHyphen/>
        <w:t xml:space="preserve">ska produkter för in vitro-diagnostik fram till den 26 maj 2022, om inte annat följer </w:t>
      </w:r>
      <w:r w:rsidRPr="00173C65">
        <w:t>av punkt</w:t>
      </w:r>
      <w:r w:rsidRPr="00510F78">
        <w:t xml:space="preserve"> 4–6, 8, 9, 11–</w:t>
      </w:r>
      <w:r>
        <w:t>16</w:t>
      </w:r>
      <w:r w:rsidRPr="00510F78">
        <w:t xml:space="preserve"> </w:t>
      </w:r>
      <w:r>
        <w:t>eller</w:t>
      </w:r>
      <w:r w:rsidRPr="00510F78">
        <w:t xml:space="preserve"> 19.</w:t>
      </w:r>
    </w:p>
    <w:p w14:paraId="50F5B5CF" w14:textId="77777777" w:rsidR="008539B5" w:rsidRDefault="008539B5" w:rsidP="008539B5">
      <w:pPr>
        <w:pStyle w:val="Brdtextmedindrag"/>
      </w:pPr>
      <w:r>
        <w:t xml:space="preserve">4. Den upphävda lagen gäller fortfarande för </w:t>
      </w:r>
    </w:p>
    <w:p w14:paraId="7D4CB46A" w14:textId="77777777" w:rsidR="008539B5" w:rsidRDefault="008539B5" w:rsidP="008539B5">
      <w:pPr>
        <w:pStyle w:val="Brdtextmedindrag"/>
      </w:pPr>
      <w:r>
        <w:t xml:space="preserve">a) medicintekniska produkter </w:t>
      </w:r>
      <w:r w:rsidRPr="00D742CA">
        <w:t>som inte är medicinteknisk</w:t>
      </w:r>
      <w:r>
        <w:t>a</w:t>
      </w:r>
      <w:r w:rsidRPr="00D742CA">
        <w:t xml:space="preserve"> produkt</w:t>
      </w:r>
      <w:r>
        <w:t>er</w:t>
      </w:r>
      <w:r w:rsidRPr="00D742CA">
        <w:t xml:space="preserve"> för in vitro-diagnostik </w:t>
      </w:r>
      <w:r>
        <w:t>och som har släppts ut på mark</w:t>
      </w:r>
      <w:r>
        <w:softHyphen/>
        <w:t>nad</w:t>
      </w:r>
      <w:r>
        <w:softHyphen/>
        <w:t xml:space="preserve">en eller har tagits i bruk före den 26 maj 2021, med undantag för de produkter som omfattas av punkt 7 och 10, och de produkter som har släppts ut på marknaden såsom förenliga med förordning (EU) 2017/745, och </w:t>
      </w:r>
    </w:p>
    <w:p w14:paraId="02B24E22" w14:textId="77777777" w:rsidR="008539B5" w:rsidRPr="00291BA4" w:rsidRDefault="008539B5" w:rsidP="008539B5">
      <w:pPr>
        <w:pStyle w:val="Brdtextmedindrag"/>
      </w:pPr>
      <w:r>
        <w:t xml:space="preserve">b) medicintekniska produkter för in vitro-diagnostik som har släppts ut på marknaden eller har tagits i bruk före den 26 maj 2022, med undantag för de produkter som omfattas av punkt 8 och 11, och de produkter som har släppts ut på marknaden såsom </w:t>
      </w:r>
      <w:r w:rsidRPr="00291BA4">
        <w:t>förenliga med Europaparlamentets och råd</w:t>
      </w:r>
      <w:r w:rsidRPr="00291BA4">
        <w:softHyphen/>
        <w:t>ets för</w:t>
      </w:r>
      <w:r w:rsidRPr="00291BA4">
        <w:softHyphen/>
        <w:t>ordning (EU) 2017/746 av den 5 april 2017 om medi</w:t>
      </w:r>
      <w:r w:rsidRPr="00291BA4">
        <w:softHyphen/>
        <w:t>cintekniska pro</w:t>
      </w:r>
      <w:r w:rsidRPr="00291BA4">
        <w:softHyphen/>
        <w:t>dukter för in vitro-diag</w:t>
      </w:r>
      <w:r w:rsidRPr="00291BA4">
        <w:softHyphen/>
        <w:t>no</w:t>
      </w:r>
      <w:r w:rsidRPr="00291BA4">
        <w:softHyphen/>
        <w:t>s</w:t>
      </w:r>
      <w:r w:rsidRPr="00291BA4">
        <w:softHyphen/>
      </w:r>
      <w:r w:rsidRPr="00291BA4">
        <w:softHyphen/>
        <w:t>tik och om upp</w:t>
      </w:r>
      <w:r w:rsidRPr="00291BA4">
        <w:softHyphen/>
        <w:t>häv</w:t>
      </w:r>
      <w:r w:rsidRPr="00291BA4">
        <w:softHyphen/>
        <w:t>an</w:t>
      </w:r>
      <w:r w:rsidRPr="00291BA4">
        <w:softHyphen/>
        <w:t>de av direktiv 98/79/EG och kom</w:t>
      </w:r>
      <w:r w:rsidRPr="00291BA4">
        <w:softHyphen/>
        <w:t>mis</w:t>
      </w:r>
      <w:r w:rsidRPr="00291BA4">
        <w:softHyphen/>
        <w:t>sion</w:t>
      </w:r>
      <w:r w:rsidRPr="00291BA4">
        <w:softHyphen/>
        <w:t>ens beslut 2010/227/EU.</w:t>
      </w:r>
    </w:p>
    <w:p w14:paraId="0D6C1924" w14:textId="77777777" w:rsidR="008539B5" w:rsidRPr="00291BA4" w:rsidRDefault="008539B5" w:rsidP="008539B5">
      <w:pPr>
        <w:pStyle w:val="Brdtextmedindrag"/>
      </w:pPr>
      <w:r w:rsidRPr="00291BA4">
        <w:t xml:space="preserve">5. Ett intyg som ett anmält organ har utfärdat före den 25 maj 2017 ska fortsätta att gälla under den tid som är angiven i intyget. </w:t>
      </w:r>
    </w:p>
    <w:p w14:paraId="070D22B2" w14:textId="3D854400" w:rsidR="008539B5" w:rsidRPr="00291BA4" w:rsidRDefault="008539B5" w:rsidP="008539B5">
      <w:pPr>
        <w:pStyle w:val="Brdtextmedindrag"/>
      </w:pPr>
      <w:r w:rsidRPr="00291BA4">
        <w:t>Med undantag av första stycket blir ett intyg som avser en medicin</w:t>
      </w:r>
      <w:r>
        <w:softHyphen/>
      </w:r>
      <w:r w:rsidRPr="00291BA4">
        <w:t>tekn</w:t>
      </w:r>
      <w:r>
        <w:softHyphen/>
      </w:r>
      <w:r w:rsidRPr="00291BA4">
        <w:t>isk produkt som inte är en medicinteknisk produkt för in vitro-diagnostik och som har utfärdats i enlighet med bilaga 4 till rådets direk</w:t>
      </w:r>
      <w:r w:rsidRPr="00291BA4">
        <w:softHyphen/>
        <w:t>tiv 90/385/EEG av den 20 juni 1990 om tillnärmning av medlems</w:t>
      </w:r>
      <w:r w:rsidRPr="00291BA4">
        <w:softHyphen/>
        <w:t>stat</w:t>
      </w:r>
      <w:r w:rsidRPr="00291BA4">
        <w:softHyphen/>
        <w:t>ernas lag</w:t>
      </w:r>
      <w:r>
        <w:softHyphen/>
      </w:r>
      <w:r w:rsidRPr="00291BA4">
        <w:t>stiftning om aktiva medicintekniska produkter för im</w:t>
      </w:r>
      <w:r w:rsidRPr="00291BA4">
        <w:softHyphen/>
        <w:t>planta</w:t>
      </w:r>
      <w:r w:rsidRPr="00291BA4">
        <w:softHyphen/>
        <w:t>tion eller bilaga 4 till rådets direktiv 93/42/EEG av den 14 juni 1993 om medicin</w:t>
      </w:r>
      <w:r>
        <w:softHyphen/>
      </w:r>
      <w:r w:rsidRPr="00291BA4">
        <w:t>tekn</w:t>
      </w:r>
      <w:r>
        <w:softHyphen/>
      </w:r>
      <w:r w:rsidRPr="00291BA4">
        <w:t>iska produkter ogiltigt senast den 27 maj 2022. Ett intyg som avser en medicin</w:t>
      </w:r>
      <w:r>
        <w:softHyphen/>
      </w:r>
      <w:r w:rsidRPr="00291BA4">
        <w:t>teknisk produkt för in vitro-diagnostik och som har utfärdats enligt bilaga VI till Europaparlamentets och råd</w:t>
      </w:r>
      <w:r w:rsidRPr="00291BA4">
        <w:softHyphen/>
        <w:t>ets direk</w:t>
      </w:r>
      <w:r w:rsidRPr="00291BA4">
        <w:softHyphen/>
        <w:t xml:space="preserve">tiv 98/79/EG av den 27 oktober 1998 om medicintekniska produkter för in vitro-diagnostik blir ogiltigt senast den 27 maj 2024. </w:t>
      </w:r>
    </w:p>
    <w:p w14:paraId="1DF8BC04" w14:textId="77777777" w:rsidR="008539B5" w:rsidRPr="00291BA4" w:rsidRDefault="008539B5" w:rsidP="008539B5">
      <w:pPr>
        <w:pStyle w:val="Brdtextmedindrag"/>
      </w:pPr>
      <w:r w:rsidRPr="00291BA4">
        <w:t>6. Ett intyg som ett anmält organ har utfärdat från och med den 25 maj 2017 ska förbli giltigt fram till och med ut</w:t>
      </w:r>
      <w:r w:rsidRPr="00291BA4">
        <w:softHyphen/>
        <w:t>gång</w:t>
      </w:r>
      <w:r w:rsidRPr="00291BA4">
        <w:softHyphen/>
        <w:t xml:space="preserve">en av den period som anges i intyget. Ett intyg som avser en medicinteknisk produkt för in vitro-diagnostik blir dock ogiltigt senast den 27 maj 2024. Ett intyg som avser en medicinteknisk produkt som inte är en medicinteknisk produkt för in vitro-diagnostik blir ogiltigt högst fem år från intygets utfärdande, dock senast den 27 maj 2024.  </w:t>
      </w:r>
    </w:p>
    <w:p w14:paraId="6A51A584" w14:textId="77777777" w:rsidR="008539B5" w:rsidRPr="00291BA4" w:rsidRDefault="008539B5" w:rsidP="008539B5">
      <w:pPr>
        <w:pStyle w:val="Brdtextmedindrag"/>
      </w:pPr>
      <w:r w:rsidRPr="00291BA4">
        <w:t>7. En medicinteknisk produkt som inte är en medicinteknisk pro</w:t>
      </w:r>
      <w:r w:rsidRPr="00291BA4">
        <w:softHyphen/>
        <w:t>dukt för in vitro-diagnostik får släppas ut på marknaden eller tas i bruk från och med den 26 maj 2021 till och med den 26 maj 2024 om</w:t>
      </w:r>
    </w:p>
    <w:p w14:paraId="59479E68" w14:textId="77777777" w:rsidR="008539B5" w:rsidRPr="00291BA4" w:rsidRDefault="008539B5" w:rsidP="008539B5">
      <w:pPr>
        <w:pStyle w:val="Brdtextmedindrag"/>
      </w:pPr>
      <w:r w:rsidRPr="00291BA4">
        <w:t>a) ett intyg om överensstäm</w:t>
      </w:r>
      <w:r w:rsidRPr="00291BA4">
        <w:softHyphen/>
        <w:t>m</w:t>
      </w:r>
      <w:r w:rsidRPr="00291BA4">
        <w:softHyphen/>
        <w:t>else har ut</w:t>
      </w:r>
      <w:r w:rsidRPr="00291BA4">
        <w:softHyphen/>
        <w:t>färd</w:t>
      </w:r>
      <w:r w:rsidRPr="00291BA4">
        <w:softHyphen/>
        <w:t xml:space="preserve">ats för den produkten enligt den upphävda lagen och det intyget är giltigt i enlighet med punkt 5 eller 6, eller  </w:t>
      </w:r>
    </w:p>
    <w:p w14:paraId="2B94D360" w14:textId="2461B857" w:rsidR="008539B5" w:rsidRPr="00291BA4" w:rsidRDefault="008539B5" w:rsidP="008539B5">
      <w:pPr>
        <w:pStyle w:val="Brdtextmedindrag"/>
      </w:pPr>
      <w:r w:rsidRPr="00291BA4">
        <w:t>b) produkten är klassificerad i klass I i enlighet med den upphävda lagen och en försäkran om överensstämmelse har upprättats före den 26 maj 2021 och det för produkten vid förfarandet för bedömning av överens</w:t>
      </w:r>
      <w:r>
        <w:softHyphen/>
      </w:r>
      <w:r w:rsidRPr="00291BA4">
        <w:t>stäm</w:t>
      </w:r>
      <w:r>
        <w:softHyphen/>
      </w:r>
      <w:r w:rsidRPr="00291BA4">
        <w:t xml:space="preserve">melse krävs medverkan av ett anmält organ enligt förordning (EU) 2017/745. </w:t>
      </w:r>
    </w:p>
    <w:p w14:paraId="077DCA51" w14:textId="53E9A6EA" w:rsidR="008539B5" w:rsidRDefault="008539B5" w:rsidP="008539B5">
      <w:pPr>
        <w:pStyle w:val="Brdtextmedindrag"/>
      </w:pPr>
      <w:r w:rsidRPr="00291BA4">
        <w:t>Första stycket gäller endast om produkten från och med den 26 maj 2021 fort</w:t>
      </w:r>
      <w:r w:rsidRPr="00291BA4">
        <w:softHyphen/>
        <w:t>sätter att uppfylla kraven i den upphävda lagen, och under för</w:t>
      </w:r>
      <w:r w:rsidRPr="00291BA4">
        <w:softHyphen/>
        <w:t>utsättning att det inte har gjorts några väsent</w:t>
      </w:r>
      <w:r w:rsidRPr="00291BA4">
        <w:softHyphen/>
        <w:t>liga ändr</w:t>
      </w:r>
      <w:r w:rsidRPr="00291BA4">
        <w:softHyphen/>
        <w:t>ing</w:t>
      </w:r>
      <w:r w:rsidRPr="00291BA4">
        <w:softHyphen/>
        <w:t>ar</w:t>
      </w:r>
      <w:r>
        <w:t xml:space="preserve"> i produktens konstruktion och avsedda ända</w:t>
      </w:r>
      <w:r>
        <w:softHyphen/>
        <w:t>mål. Krav</w:t>
      </w:r>
      <w:r>
        <w:softHyphen/>
        <w:t xml:space="preserve">en i förordning (EU) 2017/745 och i denna lag </w:t>
      </w:r>
      <w:r>
        <w:lastRenderedPageBreak/>
        <w:t>i fråga om övervakning av produkter som släppts ut på marknaden, mark</w:t>
      </w:r>
      <w:r>
        <w:softHyphen/>
        <w:t>nads</w:t>
      </w:r>
      <w:r>
        <w:softHyphen/>
        <w:t>kontroll, säkerhetsövervakning, regi</w:t>
      </w:r>
      <w:r>
        <w:softHyphen/>
        <w:t>strering av ekonom</w:t>
      </w:r>
      <w:r>
        <w:softHyphen/>
        <w:t>iska aktör</w:t>
      </w:r>
      <w:r>
        <w:softHyphen/>
        <w:t>er och registrering av produkter ska dock tillämpas i stället för de mot</w:t>
      </w:r>
      <w:r>
        <w:softHyphen/>
        <w:t>svar</w:t>
      </w:r>
      <w:r>
        <w:softHyphen/>
        <w:t xml:space="preserve">ande kraven i den upphävda lagen. </w:t>
      </w:r>
    </w:p>
    <w:p w14:paraId="7FC740FD" w14:textId="4F65E284" w:rsidR="008539B5" w:rsidRDefault="008539B5" w:rsidP="008539B5">
      <w:pPr>
        <w:pStyle w:val="Brdtextmedindrag"/>
      </w:pPr>
      <w:r>
        <w:t>8. En medicinteknisk produkt för in vitro-diagnostik med ett intyg om över</w:t>
      </w:r>
      <w:r>
        <w:softHyphen/>
        <w:t>ensstäm</w:t>
      </w:r>
      <w:r>
        <w:softHyphen/>
        <w:t>m</w:t>
      </w:r>
      <w:r>
        <w:softHyphen/>
        <w:t>else som utfärdats en</w:t>
      </w:r>
      <w:r>
        <w:softHyphen/>
        <w:t>ligt den upphävda lagen och som är giltigt i enlighet med punkt 5 eller 6 får endast släppas ut på marknaden eller tas i bruk under förutsättning att den, från och med den 26 maj 2022, fort</w:t>
      </w:r>
      <w:r>
        <w:softHyphen/>
        <w:t>sätter att upp</w:t>
      </w:r>
      <w:r>
        <w:softHyphen/>
        <w:t>fylla kraven i den upphävda lagen, och under förutsättning att det inte har gjorts några väsentliga ändringar i produktens konstruktion och av</w:t>
      </w:r>
      <w:r>
        <w:softHyphen/>
        <w:t>sedda ändamål. Krav</w:t>
      </w:r>
      <w:r>
        <w:softHyphen/>
        <w:t>en i förordning (EU) 2017/746 och i denna lag i fråga om övervakning av pro</w:t>
      </w:r>
      <w:r>
        <w:softHyphen/>
        <w:t>dukt</w:t>
      </w:r>
      <w:r>
        <w:softHyphen/>
        <w:t>er som släppts ut på marknaden, mark</w:t>
      </w:r>
      <w:r>
        <w:softHyphen/>
        <w:t>nads</w:t>
      </w:r>
      <w:r>
        <w:softHyphen/>
        <w:t>kontroll, säker</w:t>
      </w:r>
      <w:r>
        <w:softHyphen/>
        <w:t>hets</w:t>
      </w:r>
      <w:r>
        <w:softHyphen/>
        <w:t>över</w:t>
      </w:r>
      <w:r>
        <w:softHyphen/>
        <w:t>vak</w:t>
      </w:r>
      <w:r>
        <w:softHyphen/>
        <w:t>ning, registrering av eko</w:t>
      </w:r>
      <w:r>
        <w:softHyphen/>
        <w:t>nom</w:t>
      </w:r>
      <w:r>
        <w:softHyphen/>
        <w:t>iska aktörer och registrering av produkter ska dock tillämpas i stället för de mot</w:t>
      </w:r>
      <w:r>
        <w:softHyphen/>
        <w:t>svar</w:t>
      </w:r>
      <w:r>
        <w:softHyphen/>
        <w:t>an</w:t>
      </w:r>
      <w:r>
        <w:softHyphen/>
        <w:t>de kraven i den upphävda lagen.</w:t>
      </w:r>
    </w:p>
    <w:p w14:paraId="1A1539A0" w14:textId="6946A888" w:rsidR="008539B5" w:rsidRDefault="008539B5" w:rsidP="008539B5">
      <w:pPr>
        <w:pStyle w:val="Brdtextmedindrag"/>
      </w:pPr>
      <w:r>
        <w:t>9. För produkter som släpps ut på marknaden eller tas i bruk med stöd av punkt 7 eller 8 ska det anmälda organ som utfärdat ett intyg som avses i punkt 5 eller 6 fortsätta att ansvara för lämplig över</w:t>
      </w:r>
      <w:r>
        <w:softHyphen/>
        <w:t>vak</w:t>
      </w:r>
      <w:r>
        <w:softHyphen/>
        <w:t>ning med avse</w:t>
      </w:r>
      <w:r>
        <w:softHyphen/>
        <w:t>ende på samt</w:t>
      </w:r>
      <w:r>
        <w:softHyphen/>
        <w:t>liga tillämpliga krav för pro</w:t>
      </w:r>
      <w:r>
        <w:softHyphen/>
        <w:t>dukterna. Be</w:t>
      </w:r>
      <w:r>
        <w:softHyphen/>
        <w:t>stäm</w:t>
      </w:r>
      <w:r>
        <w:softHyphen/>
        <w:t xml:space="preserve">melserna om tillsyn </w:t>
      </w:r>
      <w:r w:rsidRPr="00551B3F">
        <w:t xml:space="preserve">över anmälda organ </w:t>
      </w:r>
      <w:r>
        <w:t xml:space="preserve">i lagen </w:t>
      </w:r>
      <w:r w:rsidRPr="00BC29A3">
        <w:t xml:space="preserve">(2011:791) om ackreditering och teknisk kontroll </w:t>
      </w:r>
      <w:r>
        <w:t xml:space="preserve">ska fortsätta att gälla. </w:t>
      </w:r>
    </w:p>
    <w:p w14:paraId="3B507196" w14:textId="77777777" w:rsidR="008539B5" w:rsidRDefault="008539B5" w:rsidP="008539B5">
      <w:pPr>
        <w:pStyle w:val="Brdtextmedindrag"/>
      </w:pPr>
      <w:r>
        <w:t>10. </w:t>
      </w:r>
      <w:r w:rsidRPr="00857CF6">
        <w:t xml:space="preserve">En medicinteknisk produkt </w:t>
      </w:r>
      <w:r>
        <w:t>som inte är en medicinteknisk pro</w:t>
      </w:r>
      <w:r>
        <w:softHyphen/>
        <w:t xml:space="preserve">dukt för in vitro-diagnostik får fortsätta att tillhandahållas på marknaden </w:t>
      </w:r>
      <w:r w:rsidRPr="00857CF6">
        <w:t>eller tas i bruk till och med den 2</w:t>
      </w:r>
      <w:r>
        <w:t>6 </w:t>
      </w:r>
      <w:r w:rsidRPr="00857CF6">
        <w:t>maj 2025</w:t>
      </w:r>
      <w:r>
        <w:t xml:space="preserve"> om </w:t>
      </w:r>
    </w:p>
    <w:p w14:paraId="182265C1" w14:textId="77777777" w:rsidR="008539B5" w:rsidRPr="005D3DCA" w:rsidRDefault="008539B5" w:rsidP="008539B5">
      <w:pPr>
        <w:pStyle w:val="Brdtextmedindrag"/>
      </w:pPr>
      <w:r>
        <w:t xml:space="preserve">a) den </w:t>
      </w:r>
      <w:r w:rsidRPr="00857CF6">
        <w:t xml:space="preserve">lagligen har släppts </w:t>
      </w:r>
      <w:r w:rsidRPr="005D3DCA">
        <w:t xml:space="preserve">ut på marknaden före den 26 maj 2021, </w:t>
      </w:r>
    </w:p>
    <w:p w14:paraId="7AA663EB" w14:textId="77777777" w:rsidR="008539B5" w:rsidRPr="005D3DCA" w:rsidRDefault="008539B5" w:rsidP="008539B5">
      <w:pPr>
        <w:pStyle w:val="Brdtextmedindrag"/>
      </w:pPr>
      <w:r w:rsidRPr="005D3DCA">
        <w:t>b) </w:t>
      </w:r>
      <w:r>
        <w:t xml:space="preserve">den </w:t>
      </w:r>
      <w:r w:rsidRPr="005D3DCA">
        <w:t xml:space="preserve">har släppts ut på marknaden från och med den 26 maj 2021 och det för produkten har utfärdats ett intyg som avses i punkt 5 eller 6, eller </w:t>
      </w:r>
    </w:p>
    <w:p w14:paraId="5C542129" w14:textId="77777777" w:rsidR="008539B5" w:rsidRPr="005D3DCA" w:rsidRDefault="008539B5" w:rsidP="008539B5">
      <w:pPr>
        <w:pStyle w:val="Brdtextmedindrag"/>
      </w:pPr>
      <w:r w:rsidRPr="005D3DCA">
        <w:t>c) den är klassificerad i klass I i enlighet med den upphävda lagen och en för</w:t>
      </w:r>
      <w:r>
        <w:softHyphen/>
      </w:r>
      <w:r w:rsidRPr="005D3DCA">
        <w:t>säkran om överensstämmelse har upprättats före den 26 maj 2021 och det för produkten vid förfarandet för bedömning av överensstämmelse krävs med</w:t>
      </w:r>
      <w:r>
        <w:softHyphen/>
      </w:r>
      <w:r w:rsidRPr="005D3DCA">
        <w:t>verk</w:t>
      </w:r>
      <w:r>
        <w:softHyphen/>
      </w:r>
      <w:r w:rsidRPr="005D3DCA">
        <w:t xml:space="preserve">an av ett anmält organ enligt förordning (EU) 2017/745. </w:t>
      </w:r>
    </w:p>
    <w:p w14:paraId="2289063A" w14:textId="77777777" w:rsidR="008539B5" w:rsidRPr="005D3DCA" w:rsidRDefault="008539B5" w:rsidP="008539B5">
      <w:pPr>
        <w:pStyle w:val="Brdtextmedindrag"/>
      </w:pPr>
      <w:r w:rsidRPr="005D3DCA">
        <w:t>Den upphävda lagen ska gälla för dessa pro</w:t>
      </w:r>
      <w:r w:rsidRPr="005D3DCA">
        <w:softHyphen/>
        <w:t xml:space="preserve">dukter. </w:t>
      </w:r>
    </w:p>
    <w:p w14:paraId="7DC09ADC" w14:textId="77777777" w:rsidR="008539B5" w:rsidRPr="005D3DCA" w:rsidRDefault="008539B5" w:rsidP="008539B5">
      <w:pPr>
        <w:pStyle w:val="Brdtextmedindrag"/>
      </w:pPr>
      <w:r w:rsidRPr="005D3DCA">
        <w:t>11. En medicinteknisk produkt för in vitro-diagnostik får fort</w:t>
      </w:r>
      <w:r w:rsidRPr="005D3DCA">
        <w:softHyphen/>
        <w:t>sätta att till</w:t>
      </w:r>
      <w:r w:rsidRPr="005D3DCA">
        <w:softHyphen/>
        <w:t>handa</w:t>
      </w:r>
      <w:r w:rsidRPr="005D3DCA">
        <w:softHyphen/>
        <w:t xml:space="preserve">hållas på marknaden eller tas i bruk till och med den 27 maj 2025 om </w:t>
      </w:r>
    </w:p>
    <w:p w14:paraId="6101E82D" w14:textId="77777777" w:rsidR="008539B5" w:rsidRPr="005D3DCA" w:rsidRDefault="008539B5" w:rsidP="008539B5">
      <w:pPr>
        <w:pStyle w:val="Brdtextmedindrag"/>
      </w:pPr>
      <w:r w:rsidRPr="005D3DCA">
        <w:t>a) den lag</w:t>
      </w:r>
      <w:r w:rsidRPr="005D3DCA">
        <w:softHyphen/>
        <w:t>lig</w:t>
      </w:r>
      <w:r w:rsidRPr="005D3DCA">
        <w:softHyphen/>
        <w:t xml:space="preserve">en har släppts ut på marknaden före den 26 maj 2022, eller </w:t>
      </w:r>
    </w:p>
    <w:p w14:paraId="2134E2BD" w14:textId="77777777" w:rsidR="008539B5" w:rsidRDefault="008539B5" w:rsidP="008539B5">
      <w:pPr>
        <w:pStyle w:val="Brdtextmedindrag"/>
      </w:pPr>
      <w:r w:rsidRPr="005D3DCA">
        <w:t>b) den har släppts ut på mark</w:t>
      </w:r>
      <w:r w:rsidRPr="005D3DCA">
        <w:softHyphen/>
        <w:t>nad</w:t>
      </w:r>
      <w:r w:rsidRPr="005D3DCA">
        <w:softHyphen/>
        <w:t>en från och med den 26 maj 2022 och det för produkten har utfärdats ett in</w:t>
      </w:r>
      <w:r w:rsidRPr="005D3DCA">
        <w:softHyphen/>
        <w:t>tyg</w:t>
      </w:r>
      <w:r>
        <w:t xml:space="preserve"> som avses i punkt 5 eller 6. </w:t>
      </w:r>
    </w:p>
    <w:p w14:paraId="04EB1EB7" w14:textId="77777777" w:rsidR="008539B5" w:rsidRPr="00872C54" w:rsidRDefault="008539B5" w:rsidP="008539B5">
      <w:pPr>
        <w:pStyle w:val="Brdtextmedindrag"/>
      </w:pPr>
      <w:r>
        <w:t xml:space="preserve">Den </w:t>
      </w:r>
      <w:r w:rsidRPr="00872C54">
        <w:t xml:space="preserve">upphävda lagen ska gälla för dessa produkter. </w:t>
      </w:r>
    </w:p>
    <w:p w14:paraId="4B0612D8" w14:textId="3B8F9404" w:rsidR="008539B5" w:rsidRPr="00872C54" w:rsidRDefault="008539B5" w:rsidP="008539B5">
      <w:pPr>
        <w:pStyle w:val="Brdtextmedindrag"/>
      </w:pPr>
      <w:r w:rsidRPr="00872C54">
        <w:t xml:space="preserve">12. Med undantag av produkter som avses i punkt 4 ska bestämmelserna i den upphävda lagen </w:t>
      </w:r>
      <w:r>
        <w:t>angående</w:t>
      </w:r>
      <w:r w:rsidRPr="00872C54">
        <w:t xml:space="preserve"> registrer</w:t>
      </w:r>
      <w:r w:rsidRPr="00872C54">
        <w:softHyphen/>
        <w:t>ing av produkter och eko</w:t>
      </w:r>
      <w:r w:rsidRPr="00872C54">
        <w:softHyphen/>
        <w:t>no</w:t>
      </w:r>
      <w:r w:rsidRPr="00872C54">
        <w:softHyphen/>
        <w:t xml:space="preserve">miska aktörer samt anmälan av intyg fortsätta att gälla fram till den dag som </w:t>
      </w:r>
      <w:r>
        <w:t>inträffar</w:t>
      </w:r>
      <w:r w:rsidRPr="00872C54">
        <w:t xml:space="preserve"> tjugofyra månader efter det att med</w:t>
      </w:r>
      <w:r w:rsidRPr="00872C54">
        <w:softHyphen/>
        <w:t>del</w:t>
      </w:r>
      <w:r w:rsidRPr="00872C54">
        <w:softHyphen/>
        <w:t>and</w:t>
      </w:r>
      <w:r w:rsidRPr="00872C54">
        <w:softHyphen/>
        <w:t>et om funktion</w:t>
      </w:r>
      <w:r w:rsidRPr="00872C54">
        <w:softHyphen/>
        <w:t>alit</w:t>
      </w:r>
      <w:r w:rsidRPr="00872C54">
        <w:softHyphen/>
        <w:t>et</w:t>
      </w:r>
      <w:r w:rsidRPr="00872C54">
        <w:softHyphen/>
        <w:t>en av den europeiska data</w:t>
      </w:r>
      <w:r>
        <w:softHyphen/>
      </w:r>
      <w:r w:rsidRPr="00872C54">
        <w:t>basen för medicin</w:t>
      </w:r>
      <w:r w:rsidRPr="00872C54">
        <w:softHyphen/>
      </w:r>
      <w:r w:rsidRPr="00872C54">
        <w:softHyphen/>
        <w:t>tekniska pro</w:t>
      </w:r>
      <w:r w:rsidRPr="00872C54">
        <w:softHyphen/>
        <w:t>dukt</w:t>
      </w:r>
      <w:r w:rsidRPr="00872C54">
        <w:softHyphen/>
        <w:t>er (Eudamed) offentliggjorts i Europeiska unionens offici</w:t>
      </w:r>
      <w:r w:rsidRPr="00872C54">
        <w:softHyphen/>
        <w:t xml:space="preserve">ella tidning i enlighet med artikel 34.3 i förordning (EU) 2017/745. </w:t>
      </w:r>
    </w:p>
    <w:p w14:paraId="430DC36F" w14:textId="785B64C2" w:rsidR="008539B5" w:rsidRPr="00872C54" w:rsidRDefault="008539B5" w:rsidP="008539B5">
      <w:pPr>
        <w:pStyle w:val="Brdtextmedindrag"/>
      </w:pPr>
      <w:r w:rsidRPr="00872C54">
        <w:t>13. Med undantag av produkter som avses i punkt 4 ska bestämmelserna i den upphävda lagen om tillverkarnas skyldigheter i fråga om säkerhets</w:t>
      </w:r>
      <w:r w:rsidRPr="00872C54">
        <w:softHyphen/>
        <w:t>över</w:t>
      </w:r>
      <w:r>
        <w:softHyphen/>
      </w:r>
      <w:r w:rsidRPr="00872C54">
        <w:t>vak</w:t>
      </w:r>
      <w:r>
        <w:softHyphen/>
      </w:r>
      <w:r w:rsidRPr="00872C54">
        <w:t>ning och om att tillhandahålla dokumentation i fråga om kliniska pröv</w:t>
      </w:r>
      <w:r>
        <w:softHyphen/>
      </w:r>
      <w:r w:rsidRPr="00872C54">
        <w:t>ning</w:t>
      </w:r>
      <w:r>
        <w:softHyphen/>
      </w:r>
      <w:r w:rsidRPr="00872C54">
        <w:t xml:space="preserve">ar och prestandastudier </w:t>
      </w:r>
      <w:r>
        <w:t xml:space="preserve">fortsätta att </w:t>
      </w:r>
      <w:r w:rsidRPr="00872C54">
        <w:t xml:space="preserve">gälla fram till den dag som </w:t>
      </w:r>
      <w:r>
        <w:t>inträffar</w:t>
      </w:r>
      <w:r w:rsidRPr="00872C54">
        <w:t xml:space="preserve"> sex månad</w:t>
      </w:r>
      <w:r>
        <w:softHyphen/>
      </w:r>
      <w:r w:rsidRPr="00872C54">
        <w:t>er efter det att med</w:t>
      </w:r>
      <w:r w:rsidRPr="00872C54">
        <w:softHyphen/>
        <w:t>deland</w:t>
      </w:r>
      <w:r w:rsidRPr="00872C54">
        <w:softHyphen/>
        <w:t>et om Eudameds funktion</w:t>
      </w:r>
      <w:r w:rsidRPr="00872C54">
        <w:softHyphen/>
        <w:t>ali</w:t>
      </w:r>
      <w:r>
        <w:softHyphen/>
      </w:r>
      <w:r w:rsidRPr="00872C54">
        <w:lastRenderedPageBreak/>
        <w:t>tet har offentlig</w:t>
      </w:r>
      <w:r>
        <w:softHyphen/>
      </w:r>
      <w:r w:rsidRPr="00872C54">
        <w:t>gjorts. För medicin</w:t>
      </w:r>
      <w:r w:rsidRPr="00872C54">
        <w:softHyphen/>
        <w:t>tek</w:t>
      </w:r>
      <w:r w:rsidRPr="00872C54">
        <w:softHyphen/>
        <w:t>niska produkter för in vitro-diagnostik gäller detta endast om meddelandet om Euda</w:t>
      </w:r>
      <w:r w:rsidRPr="00872C54">
        <w:softHyphen/>
        <w:t>meds funk</w:t>
      </w:r>
      <w:r w:rsidRPr="00872C54">
        <w:softHyphen/>
        <w:t>tionalitet offentliggörs efter den 26 november 202</w:t>
      </w:r>
      <w:r>
        <w:t>1</w:t>
      </w:r>
      <w:r w:rsidRPr="00872C54">
        <w:t>.</w:t>
      </w:r>
    </w:p>
    <w:p w14:paraId="020F406F" w14:textId="4270052A" w:rsidR="008539B5" w:rsidRDefault="008539B5" w:rsidP="008539B5">
      <w:pPr>
        <w:pStyle w:val="Brdtextmedindrag"/>
      </w:pPr>
      <w:r>
        <w:t>14. Bestämmelsen i 4 § den upphävda lagen ska fortsätta att gälla fram till den 26 maj 2022 vad gäller möjligheten att meddela före</w:t>
      </w:r>
      <w:r>
        <w:softHyphen/>
        <w:t>skrifter om att den lagen ska gälla även för produkter som i fråga om användningen står nära medicin</w:t>
      </w:r>
      <w:r>
        <w:softHyphen/>
        <w:t xml:space="preserve">tekniska produkter. </w:t>
      </w:r>
    </w:p>
    <w:p w14:paraId="1E27A443" w14:textId="5F64A30E" w:rsidR="008539B5" w:rsidRDefault="008539B5" w:rsidP="008539B5">
      <w:pPr>
        <w:pStyle w:val="Brdtextmedindrag"/>
      </w:pPr>
      <w:r>
        <w:t>15. En medicinteknisk produkt som inte är en medicinteknisk pro</w:t>
      </w:r>
      <w:r>
        <w:softHyphen/>
        <w:t>dukt för in vitro-diagnostik och som i enlighet med ett tillstånd som har meddelats med stöd av bestämmelsen i 4 § den upphävda lagen om att den lagen helt eller delvis inte ska gälla för produkten har släppts ut på marknaden eller tagits i bruk före den 26 maj 2021 får fortsätta att tillhandahållas så länge som det tillståndet gäller. Detsamma gäller för en medicinteknisk produkt för in vitro-diagnostik som har släppts ut på marknaden eller tagits i bruk före den 26 maj 2022.</w:t>
      </w:r>
    </w:p>
    <w:p w14:paraId="71D5722F" w14:textId="77777777" w:rsidR="008539B5" w:rsidRDefault="008539B5" w:rsidP="008539B5">
      <w:pPr>
        <w:pStyle w:val="Brdtextmedindrag"/>
      </w:pPr>
      <w:r>
        <w:t>16. Regeringen eller den myndighet som regeringen bestämmer får meddela före</w:t>
      </w:r>
      <w:r>
        <w:softHyphen/>
        <w:t>skrifter om rapportering av händelser när det gäller produkter som har släppts ut på marknaden i enlighet med den upphävda lagen.</w:t>
      </w:r>
    </w:p>
    <w:p w14:paraId="248A6FBC" w14:textId="77777777" w:rsidR="008539B5" w:rsidRDefault="008539B5" w:rsidP="008539B5">
      <w:pPr>
        <w:pStyle w:val="Brdtextmedindrag"/>
      </w:pPr>
      <w:r>
        <w:t>17. En medicinteknisk produkt som inte är en medicinteknisk pro</w:t>
      </w:r>
      <w:r>
        <w:softHyphen/>
        <w:t>dukt för in vitro-diagnostik och som är tillverkad av derivat av vävnader eller celler från människa och där deri</w:t>
      </w:r>
      <w:r>
        <w:softHyphen/>
        <w:t>vat</w:t>
      </w:r>
      <w:r>
        <w:softHyphen/>
        <w:t xml:space="preserve">en är icke-viabla eller har gjorts icke-viabla och som har släppts ut på marknaden eller tagits i bruk före den 26 maj 2021 får även i fortsättningen släppas ut på marknaden eller tas i bruk. </w:t>
      </w:r>
    </w:p>
    <w:p w14:paraId="6DED401B" w14:textId="77777777" w:rsidR="008539B5" w:rsidRDefault="008539B5" w:rsidP="008539B5">
      <w:pPr>
        <w:pStyle w:val="Brdtextmedindrag"/>
      </w:pPr>
      <w:r>
        <w:t>18. En klinisk prövning som har inletts före den 26 maj 2021 får fortsätta att genom</w:t>
      </w:r>
      <w:r>
        <w:softHyphen/>
        <w:t>föras enligt den upphävda lagen. Från och med den 26 maj 2021 ska dock allvarliga negativa händelser och pro</w:t>
      </w:r>
      <w:r>
        <w:softHyphen/>
        <w:t>dukt</w:t>
      </w:r>
      <w:r>
        <w:softHyphen/>
        <w:t xml:space="preserve">fel rapporteras i enlighet med förordning (EU) 2017/745. </w:t>
      </w:r>
    </w:p>
    <w:p w14:paraId="41C15095" w14:textId="7CF9AE9E" w:rsidR="008539B5" w:rsidRDefault="008539B5" w:rsidP="008539B5">
      <w:pPr>
        <w:pStyle w:val="Brdtextmedindrag"/>
      </w:pPr>
      <w:r>
        <w:t>19. Bestämmelserna om tillsyn,</w:t>
      </w:r>
      <w:r w:rsidRPr="005F7C7A">
        <w:t xml:space="preserve"> straff, förverka</w:t>
      </w:r>
      <w:r>
        <w:t>n</w:t>
      </w:r>
      <w:r w:rsidRPr="005F7C7A">
        <w:t>de</w:t>
      </w:r>
      <w:r>
        <w:t xml:space="preserve">, tystnadsplikt </w:t>
      </w:r>
      <w:r w:rsidRPr="005F7C7A">
        <w:t>och av</w:t>
      </w:r>
      <w:r>
        <w:softHyphen/>
      </w:r>
      <w:r w:rsidRPr="005F7C7A">
        <w:t>gift</w:t>
      </w:r>
      <w:r>
        <w:softHyphen/>
      </w:r>
      <w:r w:rsidRPr="005F7C7A">
        <w:t xml:space="preserve">er i </w:t>
      </w:r>
      <w:r>
        <w:t xml:space="preserve">den upphävda lagen </w:t>
      </w:r>
      <w:r w:rsidRPr="005F7C7A">
        <w:t xml:space="preserve">ska fortsätta att </w:t>
      </w:r>
      <w:r>
        <w:t xml:space="preserve">gälla i de avseenden och </w:t>
      </w:r>
      <w:r w:rsidRPr="005F7C7A">
        <w:t>så länge som bestämmelser i den lagen ska tillämpas.</w:t>
      </w:r>
    </w:p>
    <w:p w14:paraId="2C4AED30" w14:textId="77777777" w:rsidR="008539B5" w:rsidRDefault="008539B5" w:rsidP="008539B5">
      <w:pPr>
        <w:pStyle w:val="Brdtextmedindrag"/>
        <w:sectPr w:rsidR="008539B5"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72EBE3A7" w14:textId="0AF2197F" w:rsidR="008539B5" w:rsidRPr="0047042D" w:rsidRDefault="008539B5" w:rsidP="008539B5">
      <w:pPr>
        <w:pStyle w:val="Rubrik2"/>
        <w:spacing w:before="0"/>
      </w:pPr>
      <w:bookmarkStart w:id="16" w:name="_Toc69367473"/>
      <w:r w:rsidRPr="0047042D">
        <w:lastRenderedPageBreak/>
        <w:t xml:space="preserve">Förslag till lag om ändring i </w:t>
      </w:r>
      <w:r w:rsidRPr="00CF1963">
        <w:t>lagen</w:t>
      </w:r>
      <w:r w:rsidRPr="0047042D">
        <w:t xml:space="preserve"> (2021:000) med kompletterande bestämmelser till EU:s förordning om medicintekniska produkter</w:t>
      </w:r>
      <w:bookmarkEnd w:id="16"/>
    </w:p>
    <w:p w14:paraId="5E897913" w14:textId="251106C7" w:rsidR="008539B5" w:rsidRDefault="008539B5" w:rsidP="008539B5">
      <w:pPr>
        <w:pStyle w:val="Brdtextmedindrag"/>
        <w:ind w:firstLine="0"/>
      </w:pPr>
      <w:r>
        <w:t>Härigenom föreskrivs att 1 kap. 2 § och 7 kap. 10 och 14 §§ lagen (2021:000) med kom</w:t>
      </w:r>
      <w:r>
        <w:softHyphen/>
        <w:t>plett</w:t>
      </w:r>
      <w:r>
        <w:softHyphen/>
        <w:t>erande bestämmelser till EU:s förordning om medicin</w:t>
      </w:r>
      <w:r>
        <w:softHyphen/>
        <w:t>tek</w:t>
      </w:r>
      <w:r>
        <w:softHyphen/>
        <w:t xml:space="preserve">niska produkter ska ha följande lydelse. </w:t>
      </w:r>
    </w:p>
    <w:p w14:paraId="5AF6AE09"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49408E" w14:paraId="0EAF4359" w14:textId="77777777" w:rsidTr="008539B5">
        <w:tc>
          <w:tcPr>
            <w:tcW w:w="2500" w:type="pct"/>
            <w:shd w:val="clear" w:color="auto" w:fill="auto"/>
            <w:tcMar>
              <w:left w:w="0" w:type="dxa"/>
            </w:tcMar>
          </w:tcPr>
          <w:p w14:paraId="447F6AD5" w14:textId="77777777" w:rsidR="008539B5" w:rsidRPr="0049408E" w:rsidRDefault="008539B5" w:rsidP="008539B5">
            <w:pPr>
              <w:pStyle w:val="Brdtext"/>
              <w:rPr>
                <w:i/>
              </w:rPr>
            </w:pPr>
            <w:r>
              <w:rPr>
                <w:i/>
              </w:rPr>
              <w:t>L</w:t>
            </w:r>
            <w:r w:rsidRPr="0049408E">
              <w:rPr>
                <w:i/>
              </w:rPr>
              <w:t>ydelse</w:t>
            </w:r>
            <w:r>
              <w:rPr>
                <w:i/>
              </w:rPr>
              <w:t xml:space="preserve"> enligt avsnitt 2.1</w:t>
            </w:r>
          </w:p>
        </w:tc>
        <w:tc>
          <w:tcPr>
            <w:tcW w:w="2500" w:type="pct"/>
            <w:shd w:val="clear" w:color="auto" w:fill="auto"/>
            <w:tcMar>
              <w:right w:w="0" w:type="dxa"/>
            </w:tcMar>
          </w:tcPr>
          <w:p w14:paraId="673245DE" w14:textId="77777777" w:rsidR="008539B5" w:rsidRPr="0049408E" w:rsidRDefault="008539B5" w:rsidP="008539B5">
            <w:pPr>
              <w:pStyle w:val="Brdtext"/>
              <w:rPr>
                <w:i/>
              </w:rPr>
            </w:pPr>
            <w:r w:rsidRPr="0049408E">
              <w:rPr>
                <w:i/>
              </w:rPr>
              <w:t>Föreslagen lydelse</w:t>
            </w:r>
          </w:p>
        </w:tc>
      </w:tr>
    </w:tbl>
    <w:p w14:paraId="74B75DCF" w14:textId="73CC7FB3" w:rsidR="008539B5" w:rsidRDefault="008539B5" w:rsidP="008539B5">
      <w:pPr>
        <w:pStyle w:val="Rubrik3utannumrering"/>
        <w:spacing w:before="240" w:after="0"/>
        <w:jc w:val="center"/>
      </w:pPr>
      <w:r>
        <w:t>1 kap.</w:t>
      </w:r>
    </w:p>
    <w:p w14:paraId="3996BC0B" w14:textId="660FDB4F" w:rsidR="008539B5" w:rsidRDefault="008539B5" w:rsidP="008539B5">
      <w:pPr>
        <w:pStyle w:val="Brdtext"/>
        <w:jc w:val="center"/>
        <w:rPr>
          <w:b/>
          <w:bCs/>
        </w:rPr>
      </w:pPr>
      <w:r w:rsidRPr="009F5C54">
        <w:rPr>
          <w:b/>
          <w:bCs/>
        </w:rPr>
        <w:t>2</w:t>
      </w:r>
      <w:r>
        <w:rPr>
          <w:b/>
          <w:bCs/>
        </w:rPr>
        <w:t> §</w:t>
      </w:r>
    </w:p>
    <w:p w14:paraId="66B8D6EC" w14:textId="77777777" w:rsidR="008539B5" w:rsidRDefault="008539B5" w:rsidP="008539B5">
      <w:pPr>
        <w:pStyle w:val="Brdtext"/>
      </w:pPr>
      <w:r w:rsidRPr="00E656ED">
        <w:t xml:space="preserve">Termer och uttryck i denna lag har samma betydelse som i </w:t>
      </w:r>
      <w:r w:rsidRPr="0003097D">
        <w:t>för</w:t>
      </w:r>
      <w:r>
        <w:softHyphen/>
      </w:r>
      <w:r w:rsidRPr="0003097D">
        <w:t>ord</w:t>
      </w:r>
      <w:r>
        <w:softHyphen/>
      </w:r>
      <w:r w:rsidRPr="0003097D">
        <w:t>ning (EU) 2017/745.</w:t>
      </w:r>
    </w:p>
    <w:p w14:paraId="5C1A0F46" w14:textId="77777777" w:rsidR="008539B5" w:rsidRDefault="008539B5" w:rsidP="008539B5">
      <w:pPr>
        <w:pStyle w:val="Brdtextmedindrag"/>
      </w:pPr>
      <w:r w:rsidRPr="00977E06">
        <w:t xml:space="preserve">Med produkter avses i denna lag, om inte annat anges,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40FE894" w14:textId="77777777" w:rsidTr="008539B5">
        <w:tc>
          <w:tcPr>
            <w:tcW w:w="2500" w:type="pct"/>
            <w:shd w:val="clear" w:color="auto" w:fill="auto"/>
            <w:tcMar>
              <w:left w:w="0" w:type="dxa"/>
            </w:tcMar>
          </w:tcPr>
          <w:p w14:paraId="6EC8CDB6" w14:textId="77777777" w:rsidR="008539B5" w:rsidRDefault="008539B5" w:rsidP="008539B5">
            <w:pPr>
              <w:pStyle w:val="Brdtextmedindrag"/>
            </w:pPr>
            <w:r>
              <w:t>– </w:t>
            </w:r>
            <w:r w:rsidRPr="00977E06">
              <w:t>med</w:t>
            </w:r>
            <w:r>
              <w:softHyphen/>
            </w:r>
            <w:r w:rsidRPr="00977E06">
              <w:t>icin</w:t>
            </w:r>
            <w:r>
              <w:softHyphen/>
            </w:r>
            <w:r w:rsidRPr="00977E06">
              <w:t>tekni</w:t>
            </w:r>
            <w:r>
              <w:softHyphen/>
            </w:r>
            <w:r w:rsidRPr="00977E06">
              <w:t xml:space="preserve">ska produkter, </w:t>
            </w:r>
            <w:r w:rsidRPr="009F5C54">
              <w:rPr>
                <w:i/>
                <w:iCs/>
              </w:rPr>
              <w:t>och</w:t>
            </w:r>
          </w:p>
          <w:p w14:paraId="2888C4CA" w14:textId="0E47EBA8" w:rsidR="008539B5" w:rsidRDefault="008539B5" w:rsidP="008539B5">
            <w:pPr>
              <w:pStyle w:val="Brdtextmedindrag"/>
            </w:pPr>
            <w:r>
              <w:t>– </w:t>
            </w:r>
            <w:r w:rsidRPr="00977E06">
              <w:t>tillbehör till medicintekniska pro</w:t>
            </w:r>
            <w:r>
              <w:softHyphen/>
            </w:r>
            <w:r w:rsidRPr="00977E06">
              <w:t>dukt</w:t>
            </w:r>
            <w:r>
              <w:softHyphen/>
            </w:r>
            <w:r w:rsidRPr="00977E06">
              <w:t>er</w:t>
            </w:r>
            <w:r>
              <w:rPr>
                <w:i/>
                <w:iCs/>
              </w:rPr>
              <w:t>.</w:t>
            </w:r>
          </w:p>
        </w:tc>
        <w:tc>
          <w:tcPr>
            <w:tcW w:w="2500" w:type="pct"/>
            <w:shd w:val="clear" w:color="auto" w:fill="auto"/>
            <w:tcMar>
              <w:right w:w="0" w:type="dxa"/>
            </w:tcMar>
          </w:tcPr>
          <w:p w14:paraId="21F25506" w14:textId="77777777" w:rsidR="008539B5" w:rsidRDefault="008539B5" w:rsidP="008539B5">
            <w:pPr>
              <w:pStyle w:val="Brdtextmedindrag"/>
            </w:pPr>
            <w:r>
              <w:t>– </w:t>
            </w:r>
            <w:r w:rsidRPr="00977E06">
              <w:t>med</w:t>
            </w:r>
            <w:r>
              <w:softHyphen/>
            </w:r>
            <w:r w:rsidRPr="00977E06">
              <w:t>icin</w:t>
            </w:r>
            <w:r>
              <w:softHyphen/>
            </w:r>
            <w:r w:rsidRPr="00977E06">
              <w:t>tekni</w:t>
            </w:r>
            <w:r>
              <w:softHyphen/>
            </w:r>
            <w:r w:rsidRPr="00977E06">
              <w:t xml:space="preserve">ska produkter, </w:t>
            </w:r>
          </w:p>
          <w:p w14:paraId="68B48046"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w:t>
            </w:r>
            <w:r w:rsidRPr="00977E06">
              <w:t xml:space="preserve"> </w:t>
            </w:r>
            <w:r w:rsidRPr="009F5C54">
              <w:rPr>
                <w:i/>
                <w:iCs/>
              </w:rPr>
              <w:t>och</w:t>
            </w:r>
          </w:p>
          <w:p w14:paraId="6FA9E700" w14:textId="77777777" w:rsidR="008539B5" w:rsidRDefault="008539B5" w:rsidP="008539B5">
            <w:pPr>
              <w:pStyle w:val="Brdtextmedindrag"/>
            </w:pPr>
            <w:r w:rsidRPr="009F5C54">
              <w:rPr>
                <w:i/>
                <w:iCs/>
              </w:rPr>
              <w:t>– pro</w:t>
            </w:r>
            <w:r w:rsidRPr="009F5C54">
              <w:rPr>
                <w:i/>
                <w:iCs/>
              </w:rPr>
              <w:softHyphen/>
              <w:t>dukter som anges i bilaga XVI till förordning (EU) 2017/745</w:t>
            </w:r>
            <w:r w:rsidRPr="00977E06">
              <w:t>.</w:t>
            </w:r>
            <w:r>
              <w:t xml:space="preserve"> </w:t>
            </w:r>
          </w:p>
        </w:tc>
      </w:tr>
    </w:tbl>
    <w:p w14:paraId="515A6017" w14:textId="040D56FB" w:rsidR="008539B5" w:rsidRDefault="008539B5" w:rsidP="008539B5">
      <w:pPr>
        <w:pStyle w:val="Rubrik3utannumrering"/>
        <w:spacing w:before="240" w:after="0"/>
        <w:jc w:val="center"/>
      </w:pPr>
      <w:r>
        <w:t>7 kap.</w:t>
      </w:r>
    </w:p>
    <w:p w14:paraId="13252288" w14:textId="5C779EFB" w:rsidR="008539B5" w:rsidRDefault="008539B5" w:rsidP="008539B5">
      <w:pPr>
        <w:pStyle w:val="Brdtext"/>
        <w:jc w:val="center"/>
        <w:rPr>
          <w:b/>
          <w:bCs/>
        </w:rPr>
      </w:pPr>
      <w:r w:rsidRPr="004257E2">
        <w:rPr>
          <w:b/>
          <w:bCs/>
        </w:rPr>
        <w:t>10</w:t>
      </w:r>
      <w:r>
        <w:rPr>
          <w:b/>
          <w:bCs/>
        </w:rPr>
        <w:t> §</w:t>
      </w:r>
    </w:p>
    <w:p w14:paraId="12AA7C86" w14:textId="77777777" w:rsidR="008539B5" w:rsidRDefault="008539B5" w:rsidP="008539B5">
      <w:pPr>
        <w:pStyle w:val="Brdtext"/>
      </w:pPr>
      <w:r w:rsidRPr="007A470D">
        <w:t xml:space="preserve">Regeringen eller den myndighet som regeringen bestämmer får meddela föreskrifter om att </w:t>
      </w:r>
    </w:p>
    <w:p w14:paraId="3177CE3D" w14:textId="7C9428C7" w:rsidR="008539B5" w:rsidRPr="004257E2" w:rsidRDefault="008539B5" w:rsidP="008539B5">
      <w:pPr>
        <w:pStyle w:val="Brdtextmedindrag"/>
      </w:pPr>
      <w:r>
        <w:t>1. </w:t>
      </w:r>
      <w:r w:rsidRPr="007A470D">
        <w:t>hälso- och sjukvård</w:t>
      </w:r>
      <w:r>
        <w:t xml:space="preserve">sinstitutioner </w:t>
      </w:r>
      <w:r w:rsidRPr="007A470D">
        <w:t xml:space="preserve">ska lagra och förvara </w:t>
      </w:r>
      <w:r>
        <w:t>den unika pro</w:t>
      </w:r>
      <w:r>
        <w:softHyphen/>
        <w:t>dukt</w:t>
      </w:r>
      <w:r>
        <w:softHyphen/>
        <w:t>identifieringen (</w:t>
      </w:r>
      <w:r w:rsidRPr="007A470D">
        <w:t>UDI</w:t>
      </w:r>
      <w:r>
        <w:t>)</w:t>
      </w:r>
      <w:r w:rsidRPr="007A470D">
        <w:t xml:space="preserve"> även för produkter </w:t>
      </w:r>
      <w:r>
        <w:t xml:space="preserve">som inte är </w:t>
      </w:r>
      <w:r w:rsidRPr="007A470D">
        <w:t>implantat i klass III och som har levererats till dem</w:t>
      </w:r>
      <w:r>
        <w:t xml:space="preserve">, och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3AEE05D" w14:textId="77777777" w:rsidTr="008539B5">
        <w:tc>
          <w:tcPr>
            <w:tcW w:w="2500" w:type="pct"/>
            <w:shd w:val="clear" w:color="auto" w:fill="auto"/>
            <w:tcMar>
              <w:left w:w="0" w:type="dxa"/>
            </w:tcMar>
          </w:tcPr>
          <w:p w14:paraId="5C2FBE6B" w14:textId="77777777" w:rsidR="008539B5" w:rsidRDefault="008539B5" w:rsidP="008539B5">
            <w:pPr>
              <w:pStyle w:val="Brdtextmedindrag"/>
            </w:pPr>
            <w:r>
              <w:t>2. </w:t>
            </w:r>
            <w:r w:rsidRPr="007A470D">
              <w:t>hälso- och sjukvårdspersonal ska lagra och förvara UDI för produkter som har levererats till dem.</w:t>
            </w:r>
          </w:p>
        </w:tc>
        <w:tc>
          <w:tcPr>
            <w:tcW w:w="2500" w:type="pct"/>
            <w:shd w:val="clear" w:color="auto" w:fill="auto"/>
            <w:tcMar>
              <w:right w:w="0" w:type="dxa"/>
            </w:tcMar>
          </w:tcPr>
          <w:p w14:paraId="2EA8FAEB" w14:textId="5AED5B05" w:rsidR="008539B5" w:rsidRDefault="008539B5" w:rsidP="008539B5">
            <w:pPr>
              <w:pStyle w:val="Brdtextmedindrag"/>
            </w:pPr>
            <w:r>
              <w:t>2. </w:t>
            </w:r>
            <w:r w:rsidRPr="007A470D">
              <w:t>hälso- och sjukvårdspersonal</w:t>
            </w:r>
            <w:r w:rsidRPr="004257E2">
              <w:rPr>
                <w:i/>
                <w:iCs/>
              </w:rPr>
              <w:t xml:space="preserve"> och inrättningar som använder en pro</w:t>
            </w:r>
            <w:r>
              <w:rPr>
                <w:i/>
                <w:iCs/>
              </w:rPr>
              <w:softHyphen/>
            </w:r>
            <w:r w:rsidRPr="004257E2">
              <w:rPr>
                <w:i/>
                <w:iCs/>
              </w:rPr>
              <w:t>dukt som omfattas av bilaga XVI till förordning (EU) 2017/745</w:t>
            </w:r>
            <w:r>
              <w:t xml:space="preserve"> </w:t>
            </w:r>
            <w:r w:rsidRPr="007A470D">
              <w:t>ska lagra och förvara UDI för pro</w:t>
            </w:r>
            <w:r>
              <w:softHyphen/>
            </w:r>
            <w:r w:rsidRPr="007A470D">
              <w:t>dukter som har levererats till dem.</w:t>
            </w:r>
          </w:p>
        </w:tc>
      </w:tr>
    </w:tbl>
    <w:p w14:paraId="06E22535" w14:textId="77777777" w:rsidR="008539B5" w:rsidRDefault="008539B5" w:rsidP="008539B5">
      <w:pPr>
        <w:pStyle w:val="Brdtext"/>
        <w:jc w:val="center"/>
        <w:rPr>
          <w:b/>
        </w:rPr>
      </w:pPr>
    </w:p>
    <w:p w14:paraId="2CBA186E" w14:textId="46F41176" w:rsidR="008539B5" w:rsidRPr="003A15FE" w:rsidRDefault="008539B5" w:rsidP="008539B5">
      <w:pPr>
        <w:pStyle w:val="Brdtext"/>
        <w:jc w:val="center"/>
        <w:rPr>
          <w:b/>
        </w:rPr>
      </w:pPr>
      <w:r w:rsidRPr="003A15FE">
        <w:rPr>
          <w:b/>
        </w:rPr>
        <w:t>1</w:t>
      </w:r>
      <w:r>
        <w:rPr>
          <w:b/>
        </w:rPr>
        <w:t>4 §</w:t>
      </w:r>
    </w:p>
    <w:tbl>
      <w:tblPr>
        <w:tblW w:w="5000" w:type="pct"/>
        <w:tblLook w:val="0000" w:firstRow="0" w:lastRow="0" w:firstColumn="0" w:lastColumn="0" w:noHBand="0" w:noVBand="0"/>
      </w:tblPr>
      <w:tblGrid>
        <w:gridCol w:w="2948"/>
        <w:gridCol w:w="2949"/>
      </w:tblGrid>
      <w:tr w:rsidR="008539B5" w14:paraId="3AA607A1" w14:textId="77777777" w:rsidTr="008539B5">
        <w:tc>
          <w:tcPr>
            <w:tcW w:w="2500" w:type="pct"/>
            <w:shd w:val="clear" w:color="auto" w:fill="auto"/>
            <w:tcMar>
              <w:left w:w="0" w:type="dxa"/>
            </w:tcMar>
          </w:tcPr>
          <w:p w14:paraId="7A47F3F2" w14:textId="3F8D79E8" w:rsidR="008539B5" w:rsidRDefault="008539B5" w:rsidP="008539B5">
            <w:pPr>
              <w:pStyle w:val="Brdtextmedindrag"/>
              <w:ind w:firstLine="0"/>
            </w:pPr>
            <w:r w:rsidRPr="007A470D">
              <w:t>Regeringen eller den myn</w:t>
            </w:r>
            <w:r>
              <w:softHyphen/>
            </w:r>
            <w:r w:rsidRPr="007A470D">
              <w:t>dig</w:t>
            </w:r>
            <w:r>
              <w:softHyphen/>
            </w:r>
            <w:r w:rsidRPr="007A470D">
              <w:t>het som regeringen bestäm</w:t>
            </w:r>
            <w:r>
              <w:softHyphen/>
            </w:r>
            <w:r w:rsidRPr="007A470D">
              <w:t>mer får med</w:t>
            </w:r>
            <w:r>
              <w:softHyphen/>
            </w:r>
            <w:r w:rsidRPr="007A470D">
              <w:t>dela föreskrifter om använd</w:t>
            </w:r>
            <w:r>
              <w:softHyphen/>
            </w:r>
            <w:r w:rsidRPr="007A470D">
              <w:t>ning av pro</w:t>
            </w:r>
            <w:r>
              <w:softHyphen/>
            </w:r>
            <w:r w:rsidRPr="007A470D">
              <w:t>dukter i verk</w:t>
            </w:r>
            <w:r>
              <w:softHyphen/>
            </w:r>
            <w:r w:rsidRPr="007A470D">
              <w:t>sam</w:t>
            </w:r>
            <w:r>
              <w:softHyphen/>
            </w:r>
            <w:r w:rsidRPr="007A470D">
              <w:t>het som om</w:t>
            </w:r>
            <w:r>
              <w:softHyphen/>
            </w:r>
            <w:r w:rsidRPr="007A470D">
              <w:t>fattas av hälso- och sjuk</w:t>
            </w:r>
            <w:r>
              <w:softHyphen/>
            </w:r>
            <w:r w:rsidRPr="007A470D">
              <w:t>vårds</w:t>
            </w:r>
            <w:r>
              <w:softHyphen/>
            </w:r>
            <w:r w:rsidRPr="007A470D">
              <w:t>lagen (2017:30)</w:t>
            </w:r>
            <w:r>
              <w:t xml:space="preserve">, </w:t>
            </w:r>
            <w:r w:rsidRPr="007A470D">
              <w:t>tand</w:t>
            </w:r>
            <w:r>
              <w:softHyphen/>
            </w:r>
            <w:r w:rsidRPr="007A470D">
              <w:t>vårds</w:t>
            </w:r>
            <w:r>
              <w:softHyphen/>
            </w:r>
            <w:r w:rsidRPr="007A470D">
              <w:t>lag</w:t>
            </w:r>
            <w:r>
              <w:softHyphen/>
            </w:r>
            <w:r w:rsidRPr="007A470D">
              <w:t>en (1985:125)</w:t>
            </w:r>
            <w:r>
              <w:t xml:space="preserve"> </w:t>
            </w:r>
            <w:r w:rsidRPr="0038280C">
              <w:rPr>
                <w:i/>
              </w:rPr>
              <w:t>och</w:t>
            </w:r>
            <w:r>
              <w:t xml:space="preserve"> patient</w:t>
            </w:r>
            <w:r>
              <w:softHyphen/>
              <w:t>säkerhets</w:t>
            </w:r>
            <w:r>
              <w:softHyphen/>
              <w:t>lagen (2010:659</w:t>
            </w:r>
            <w:r w:rsidRPr="007A470D">
              <w:t>).</w:t>
            </w:r>
          </w:p>
        </w:tc>
        <w:tc>
          <w:tcPr>
            <w:tcW w:w="2500" w:type="pct"/>
            <w:shd w:val="clear" w:color="auto" w:fill="auto"/>
            <w:tcMar>
              <w:right w:w="0" w:type="dxa"/>
            </w:tcMar>
          </w:tcPr>
          <w:p w14:paraId="35668FC3" w14:textId="7B273F6E" w:rsidR="008539B5" w:rsidRDefault="008539B5" w:rsidP="008539B5">
            <w:pPr>
              <w:pStyle w:val="Brdtextmedindrag"/>
              <w:ind w:firstLine="0"/>
            </w:pPr>
            <w:r w:rsidRPr="007A470D">
              <w:t xml:space="preserve">Regeringen </w:t>
            </w:r>
            <w:r w:rsidRPr="00562A52">
              <w:t>eller</w:t>
            </w:r>
            <w:r w:rsidRPr="007A470D">
              <w:t xml:space="preserve"> den myn</w:t>
            </w:r>
            <w:r>
              <w:softHyphen/>
            </w:r>
            <w:r w:rsidRPr="007A470D">
              <w:t>dig</w:t>
            </w:r>
            <w:r>
              <w:softHyphen/>
            </w:r>
            <w:r w:rsidRPr="007A470D">
              <w:t>het som regeringen bestäm</w:t>
            </w:r>
            <w:r>
              <w:softHyphen/>
            </w:r>
            <w:r w:rsidRPr="007A470D">
              <w:t>mer får med</w:t>
            </w:r>
            <w:r>
              <w:softHyphen/>
            </w:r>
            <w:r w:rsidRPr="007A470D">
              <w:t>dela före</w:t>
            </w:r>
            <w:r>
              <w:softHyphen/>
            </w:r>
            <w:r w:rsidRPr="007A470D">
              <w:t>skrifter om an</w:t>
            </w:r>
            <w:r>
              <w:softHyphen/>
            </w:r>
            <w:r w:rsidRPr="007A470D">
              <w:t>vänd</w:t>
            </w:r>
            <w:r>
              <w:softHyphen/>
            </w:r>
            <w:r w:rsidRPr="007A470D">
              <w:t>ning av pro</w:t>
            </w:r>
            <w:r>
              <w:softHyphen/>
            </w:r>
            <w:r w:rsidRPr="007A470D">
              <w:t>dukter i verk</w:t>
            </w:r>
            <w:r>
              <w:softHyphen/>
            </w:r>
            <w:r w:rsidRPr="007A470D">
              <w:t>samhet som om</w:t>
            </w:r>
            <w:r>
              <w:softHyphen/>
            </w:r>
            <w:r w:rsidRPr="007A470D">
              <w:t>fattas av hälso- och sjukvårds</w:t>
            </w:r>
            <w:r>
              <w:softHyphen/>
            </w:r>
            <w:r w:rsidRPr="007A470D">
              <w:t>lagen (2017:30)</w:t>
            </w:r>
            <w:r>
              <w:t xml:space="preserve">, </w:t>
            </w:r>
            <w:r w:rsidRPr="007A470D">
              <w:t>tand</w:t>
            </w:r>
            <w:r>
              <w:softHyphen/>
            </w:r>
            <w:r w:rsidRPr="007A470D">
              <w:t>vårdslagen (1985:125)</w:t>
            </w:r>
            <w:r>
              <w:t>, patient</w:t>
            </w:r>
            <w:r>
              <w:softHyphen/>
              <w:t>säker</w:t>
            </w:r>
            <w:r>
              <w:softHyphen/>
              <w:t>hets</w:t>
            </w:r>
            <w:r>
              <w:softHyphen/>
              <w:t>lagen (2010:659</w:t>
            </w:r>
            <w:r w:rsidRPr="007A470D">
              <w:t>)</w:t>
            </w:r>
            <w:r>
              <w:t xml:space="preserve"> </w:t>
            </w:r>
            <w:r w:rsidRPr="0038280C">
              <w:rPr>
                <w:i/>
              </w:rPr>
              <w:t xml:space="preserve">och </w:t>
            </w:r>
            <w:r>
              <w:rPr>
                <w:i/>
              </w:rPr>
              <w:t>lagen (2021:000</w:t>
            </w:r>
            <w:r w:rsidRPr="0038280C">
              <w:rPr>
                <w:i/>
              </w:rPr>
              <w:t>) om estetiska kirurg</w:t>
            </w:r>
            <w:r>
              <w:rPr>
                <w:i/>
              </w:rPr>
              <w:softHyphen/>
            </w:r>
            <w:r w:rsidRPr="0038280C">
              <w:rPr>
                <w:i/>
              </w:rPr>
              <w:t>iska ingrepp och estetiska injektionsbe</w:t>
            </w:r>
            <w:r>
              <w:rPr>
                <w:i/>
              </w:rPr>
              <w:softHyphen/>
            </w:r>
            <w:r w:rsidRPr="0038280C">
              <w:rPr>
                <w:i/>
              </w:rPr>
              <w:t>hand</w:t>
            </w:r>
            <w:r>
              <w:rPr>
                <w:i/>
              </w:rPr>
              <w:softHyphen/>
            </w:r>
            <w:r w:rsidRPr="0038280C">
              <w:rPr>
                <w:i/>
              </w:rPr>
              <w:t>ling</w:t>
            </w:r>
            <w:r>
              <w:rPr>
                <w:i/>
              </w:rPr>
              <w:softHyphen/>
            </w:r>
            <w:r w:rsidRPr="0038280C">
              <w:rPr>
                <w:i/>
              </w:rPr>
              <w:t>ar</w:t>
            </w:r>
            <w:r w:rsidRPr="007A470D">
              <w:t>.</w:t>
            </w:r>
          </w:p>
        </w:tc>
      </w:tr>
    </w:tbl>
    <w:p w14:paraId="0E7F7286" w14:textId="77777777" w:rsidR="008539B5" w:rsidRDefault="008539B5" w:rsidP="008539B5">
      <w:pPr>
        <w:pStyle w:val="Slutstreck"/>
      </w:pPr>
      <w:r w:rsidRPr="00660EEA">
        <w:t>                      </w:t>
      </w:r>
    </w:p>
    <w:p w14:paraId="4A5939A6" w14:textId="77777777" w:rsidR="008539B5" w:rsidRDefault="008539B5" w:rsidP="008539B5">
      <w:pPr>
        <w:pStyle w:val="Brdtextmedindrag"/>
      </w:pPr>
      <w:r>
        <w:t xml:space="preserve">Denna lag träder i kraft den dag som regeringen bestämmer. </w:t>
      </w:r>
    </w:p>
    <w:p w14:paraId="5C056D45" w14:textId="77777777" w:rsidR="008539B5" w:rsidRDefault="008539B5" w:rsidP="008539B5">
      <w:pPr>
        <w:pStyle w:val="Brdtextmedindrag"/>
      </w:pPr>
    </w:p>
    <w:p w14:paraId="79E1CAA8" w14:textId="77777777" w:rsidR="008539B5" w:rsidRDefault="008539B5" w:rsidP="008539B5">
      <w:pPr>
        <w:spacing w:line="0" w:lineRule="auto"/>
        <w:rPr>
          <w:rFonts w:ascii="OrigGarmnd BT" w:hAnsi="OrigGarmnd BT"/>
        </w:rPr>
      </w:pPr>
    </w:p>
    <w:p w14:paraId="2A5B90BE" w14:textId="77777777" w:rsidR="008539B5" w:rsidRDefault="008539B5" w:rsidP="008539B5">
      <w:pPr>
        <w:pStyle w:val="Rubrik2"/>
        <w:spacing w:before="0"/>
        <w:sectPr w:rsidR="008539B5" w:rsidSect="008539B5">
          <w:headerReference w:type="even" r:id="rId28"/>
          <w:headerReference w:type="default" r:id="rId29"/>
          <w:footerReference w:type="even" r:id="rId30"/>
          <w:footerReference w:type="default" r:id="rId31"/>
          <w:footerReference w:type="first" r:id="rId32"/>
          <w:pgSz w:w="9356" w:h="13721" w:code="9"/>
          <w:pgMar w:top="794" w:right="2438" w:bottom="1191" w:left="1021" w:header="0" w:footer="709" w:gutter="0"/>
          <w:cols w:space="708"/>
          <w:docGrid w:linePitch="360"/>
        </w:sectPr>
      </w:pPr>
    </w:p>
    <w:p w14:paraId="66287A40" w14:textId="1D002A18" w:rsidR="008539B5" w:rsidRPr="0047042D" w:rsidRDefault="008539B5" w:rsidP="008539B5">
      <w:pPr>
        <w:pStyle w:val="Rubrik2"/>
        <w:spacing w:before="0"/>
      </w:pPr>
      <w:bookmarkStart w:id="17" w:name="_Toc69367474"/>
      <w:r w:rsidRPr="0047042D">
        <w:lastRenderedPageBreak/>
        <w:t>Förslag till lag om ändring i lagen (2021:000) med kompletterande bestämmelser till EU:s förordning om medicintekniska produkter</w:t>
      </w:r>
      <w:bookmarkEnd w:id="17"/>
    </w:p>
    <w:p w14:paraId="39E6E6C1" w14:textId="77777777" w:rsidR="008539B5" w:rsidRDefault="008539B5" w:rsidP="008539B5">
      <w:pPr>
        <w:pStyle w:val="Brdtextmedindrag"/>
        <w:ind w:firstLine="0"/>
      </w:pPr>
      <w:r>
        <w:t>Härigenom föreskrivs i fråga om lagen (2021:000) med kom</w:t>
      </w:r>
      <w:r>
        <w:softHyphen/>
        <w:t>plett</w:t>
      </w:r>
      <w:r>
        <w:softHyphen/>
        <w:t>er</w:t>
      </w:r>
      <w:r>
        <w:softHyphen/>
        <w:t>an</w:t>
      </w:r>
      <w:r>
        <w:softHyphen/>
        <w:t>de bestämmelser till EU:s förordning om medicintekniska pro</w:t>
      </w:r>
      <w:r>
        <w:softHyphen/>
        <w:t>dukt</w:t>
      </w:r>
      <w:r>
        <w:softHyphen/>
        <w:t xml:space="preserve">er </w:t>
      </w:r>
    </w:p>
    <w:p w14:paraId="6A2F5D77" w14:textId="1876A22F" w:rsidR="008539B5" w:rsidRDefault="008539B5" w:rsidP="008539B5">
      <w:pPr>
        <w:pStyle w:val="Brdtextmedindrag"/>
      </w:pPr>
      <w:r w:rsidRPr="00AA7B4B">
        <w:rPr>
          <w:i/>
        </w:rPr>
        <w:t>dels</w:t>
      </w:r>
      <w:r>
        <w:t xml:space="preserve"> att rubriken till lagen samt 1 kap. 1 och 2 §§, 2 kap. 1–5 §§, 3 kap. 1–5 §§, 4 kap. 1 §, 5 kap. 1, 2 och 5 §§, 6 kap. 1 §, 7 kap. 1, 3, 5, 7, 12, 13, 16 och 17 §§, rubriken till 2 kap. och rubrikerna närmast före 2 kap. 4 § och 7 kap. 12 § ska ha följande lydelse,</w:t>
      </w:r>
    </w:p>
    <w:p w14:paraId="362198E4" w14:textId="676CEE89" w:rsidR="008539B5" w:rsidRDefault="008539B5" w:rsidP="008539B5">
      <w:pPr>
        <w:pStyle w:val="Brdtextmedindrag"/>
      </w:pPr>
      <w:r w:rsidRPr="00AA7B4B">
        <w:rPr>
          <w:i/>
        </w:rPr>
        <w:t>dels</w:t>
      </w:r>
      <w:r>
        <w:t xml:space="preserve"> att det ska införas en ny paragraf, 7 kap. 5 a §, och närmast före 7 kap. 5 a § en ny rubrik av följande lydelse.</w:t>
      </w:r>
    </w:p>
    <w:p w14:paraId="41F32391" w14:textId="77777777" w:rsidR="008539B5" w:rsidRPr="00AA7B4B"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5B670F03" w14:textId="77777777" w:rsidTr="008539B5">
        <w:tc>
          <w:tcPr>
            <w:tcW w:w="2500" w:type="pct"/>
            <w:shd w:val="clear" w:color="auto" w:fill="auto"/>
            <w:tcMar>
              <w:left w:w="0" w:type="dxa"/>
            </w:tcMar>
          </w:tcPr>
          <w:p w14:paraId="27A8491E" w14:textId="77777777" w:rsidR="008539B5" w:rsidRPr="0049408E" w:rsidRDefault="008539B5" w:rsidP="008539B5">
            <w:pPr>
              <w:pStyle w:val="Brdtext"/>
              <w:rPr>
                <w:i/>
              </w:rPr>
            </w:pPr>
            <w:r w:rsidRPr="00276A34">
              <w:rPr>
                <w:i/>
              </w:rPr>
              <w:t>L</w:t>
            </w:r>
            <w:r w:rsidRPr="0049408E">
              <w:rPr>
                <w:i/>
              </w:rPr>
              <w:t>ydelse</w:t>
            </w:r>
            <w:r>
              <w:rPr>
                <w:i/>
              </w:rPr>
              <w:t xml:space="preserve"> enligt avsnitt 2.1</w:t>
            </w:r>
          </w:p>
        </w:tc>
        <w:tc>
          <w:tcPr>
            <w:tcW w:w="2500" w:type="pct"/>
            <w:shd w:val="clear" w:color="auto" w:fill="auto"/>
            <w:tcMar>
              <w:right w:w="0" w:type="dxa"/>
            </w:tcMar>
          </w:tcPr>
          <w:p w14:paraId="7E09DCC3" w14:textId="77777777" w:rsidR="008539B5" w:rsidRPr="0049408E" w:rsidRDefault="008539B5" w:rsidP="008539B5">
            <w:pPr>
              <w:pStyle w:val="Brdtext"/>
              <w:rPr>
                <w:i/>
              </w:rPr>
            </w:pPr>
            <w:r w:rsidRPr="0049408E">
              <w:rPr>
                <w:i/>
              </w:rPr>
              <w:t>Föreslagen lydelse</w:t>
            </w:r>
          </w:p>
        </w:tc>
      </w:tr>
      <w:tr w:rsidR="008539B5" w:rsidRPr="0083295B" w14:paraId="64D4DB17" w14:textId="77777777" w:rsidTr="008539B5">
        <w:tc>
          <w:tcPr>
            <w:tcW w:w="2500" w:type="pct"/>
            <w:shd w:val="clear" w:color="auto" w:fill="auto"/>
            <w:tcMar>
              <w:left w:w="0" w:type="dxa"/>
            </w:tcMar>
          </w:tcPr>
          <w:p w14:paraId="1BB7CEC4" w14:textId="77777777" w:rsidR="008539B5" w:rsidRPr="0083295B" w:rsidRDefault="008539B5" w:rsidP="008539B5">
            <w:pPr>
              <w:pStyle w:val="Rubrik3utannumrering"/>
              <w:spacing w:before="240" w:after="0"/>
            </w:pPr>
            <w:r w:rsidRPr="0083295B">
              <w:t xml:space="preserve">Lag med kompletterande bestämmelser till EU:s </w:t>
            </w:r>
            <w:r w:rsidRPr="0083295B">
              <w:rPr>
                <w:i/>
              </w:rPr>
              <w:t>förordning</w:t>
            </w:r>
            <w:r w:rsidRPr="0083295B">
              <w:t xml:space="preserve"> om medicintekniska produkter</w:t>
            </w:r>
          </w:p>
        </w:tc>
        <w:tc>
          <w:tcPr>
            <w:tcW w:w="2500" w:type="pct"/>
            <w:shd w:val="clear" w:color="auto" w:fill="auto"/>
            <w:tcMar>
              <w:right w:w="0" w:type="dxa"/>
            </w:tcMar>
          </w:tcPr>
          <w:p w14:paraId="75840586" w14:textId="77777777" w:rsidR="008539B5" w:rsidRPr="0083295B" w:rsidRDefault="008539B5" w:rsidP="008539B5">
            <w:pPr>
              <w:pStyle w:val="Rubrik3utannumrering"/>
              <w:spacing w:before="240" w:after="0"/>
              <w:rPr>
                <w:i/>
              </w:rPr>
            </w:pPr>
            <w:r w:rsidRPr="0083295B">
              <w:t xml:space="preserve">Lag med kompletterande bestämmelser till EU:s </w:t>
            </w:r>
            <w:r w:rsidRPr="0083295B">
              <w:rPr>
                <w:i/>
              </w:rPr>
              <w:t>förordningar</w:t>
            </w:r>
            <w:r w:rsidRPr="0083295B">
              <w:t xml:space="preserve"> om medicintekniska produkter</w:t>
            </w:r>
          </w:p>
        </w:tc>
      </w:tr>
    </w:tbl>
    <w:p w14:paraId="54E5F378" w14:textId="217658D7" w:rsidR="008539B5" w:rsidRDefault="008539B5" w:rsidP="008539B5">
      <w:pPr>
        <w:pStyle w:val="Rubrik3utannumrering"/>
        <w:spacing w:before="120" w:after="0"/>
        <w:jc w:val="center"/>
      </w:pPr>
      <w:r>
        <w:t>1 kap.</w:t>
      </w:r>
    </w:p>
    <w:p w14:paraId="14BA34F0" w14:textId="1A4384F3" w:rsidR="008539B5" w:rsidRDefault="008539B5" w:rsidP="008539B5">
      <w:pPr>
        <w:pStyle w:val="Brdtext"/>
        <w:jc w:val="center"/>
        <w:rPr>
          <w:b/>
        </w:rPr>
      </w:pPr>
      <w:r w:rsidRPr="00276A34">
        <w:rPr>
          <w:b/>
        </w:rPr>
        <w:t>1</w:t>
      </w:r>
      <w:r>
        <w:rPr>
          <w:b/>
        </w:rPr>
        <w:t> §</w:t>
      </w:r>
    </w:p>
    <w:tbl>
      <w:tblPr>
        <w:tblW w:w="5000" w:type="pct"/>
        <w:tblLook w:val="0000" w:firstRow="0" w:lastRow="0" w:firstColumn="0" w:lastColumn="0" w:noHBand="0" w:noVBand="0"/>
      </w:tblPr>
      <w:tblGrid>
        <w:gridCol w:w="2948"/>
        <w:gridCol w:w="2949"/>
      </w:tblGrid>
      <w:tr w:rsidR="008539B5" w14:paraId="379B4253" w14:textId="77777777" w:rsidTr="008539B5">
        <w:tc>
          <w:tcPr>
            <w:tcW w:w="2500" w:type="pct"/>
            <w:shd w:val="clear" w:color="auto" w:fill="auto"/>
            <w:tcMar>
              <w:left w:w="0" w:type="dxa"/>
            </w:tcMar>
          </w:tcPr>
          <w:p w14:paraId="468D95B5" w14:textId="77777777" w:rsidR="008539B5" w:rsidRDefault="008539B5" w:rsidP="008539B5">
            <w:pPr>
              <w:pStyle w:val="Brdtextmedindrag"/>
              <w:ind w:firstLine="0"/>
            </w:pPr>
            <w:r>
              <w:t xml:space="preserve">Denna lag </w:t>
            </w:r>
            <w:r w:rsidRPr="00562A52">
              <w:t>kom</w:t>
            </w:r>
            <w:r w:rsidRPr="00562A52">
              <w:softHyphen/>
              <w:t>plet</w:t>
            </w:r>
            <w:r w:rsidRPr="00562A52">
              <w:softHyphen/>
              <w:t>terar</w:t>
            </w:r>
            <w:r w:rsidRPr="00F7547E">
              <w:t xml:space="preserve"> Europa</w:t>
            </w:r>
            <w:r>
              <w:softHyphen/>
            </w:r>
            <w:r w:rsidRPr="00F7547E">
              <w:t>parlamentets och rådets förord</w:t>
            </w:r>
            <w:r>
              <w:softHyphen/>
            </w:r>
            <w:r w:rsidRPr="00F7547E">
              <w:t>ning (EU) 2017/745 av den 5 april 2017 om medicin</w:t>
            </w:r>
            <w:r>
              <w:softHyphen/>
            </w:r>
            <w:r w:rsidRPr="00F7547E">
              <w:t>tek</w:t>
            </w:r>
            <w:r>
              <w:softHyphen/>
            </w:r>
            <w:r w:rsidRPr="00F7547E">
              <w:t>ni</w:t>
            </w:r>
            <w:r>
              <w:softHyphen/>
            </w:r>
            <w:r w:rsidRPr="00F7547E">
              <w:t>sk</w:t>
            </w:r>
            <w:r>
              <w:t>a pro</w:t>
            </w:r>
            <w:r>
              <w:softHyphen/>
            </w:r>
            <w:r>
              <w:softHyphen/>
              <w:t>dukter, om ändring av dire</w:t>
            </w:r>
            <w:r w:rsidRPr="00F7547E">
              <w:t>k</w:t>
            </w:r>
            <w:r>
              <w:softHyphen/>
            </w:r>
            <w:r w:rsidRPr="00F7547E">
              <w:t>tiv 2001/83/EG, förord</w:t>
            </w:r>
            <w:r>
              <w:softHyphen/>
            </w:r>
            <w:r w:rsidRPr="00F7547E">
              <w:t>ning (EG) nr 178/2002 och för</w:t>
            </w:r>
            <w:r>
              <w:softHyphen/>
            </w:r>
            <w:r w:rsidRPr="00F7547E">
              <w:t>ord</w:t>
            </w:r>
            <w:r>
              <w:softHyphen/>
            </w:r>
            <w:r w:rsidRPr="00F7547E">
              <w:t>ning (EG) nr 1223/2009 och om upp</w:t>
            </w:r>
            <w:r>
              <w:softHyphen/>
            </w:r>
            <w:r w:rsidRPr="00F7547E">
              <w:t>hävande av rådets dir</w:t>
            </w:r>
            <w:r>
              <w:t>ek</w:t>
            </w:r>
            <w:r>
              <w:softHyphen/>
              <w:t xml:space="preserve">tiv 90/385/EEG och </w:t>
            </w:r>
            <w:r w:rsidRPr="00C76896">
              <w:t>93</w:t>
            </w:r>
            <w:r>
              <w:t>/42/EEG.</w:t>
            </w:r>
          </w:p>
        </w:tc>
        <w:tc>
          <w:tcPr>
            <w:tcW w:w="2500" w:type="pct"/>
            <w:shd w:val="clear" w:color="auto" w:fill="auto"/>
            <w:tcMar>
              <w:right w:w="0" w:type="dxa"/>
            </w:tcMar>
          </w:tcPr>
          <w:p w14:paraId="40B51546" w14:textId="77777777" w:rsidR="008539B5" w:rsidRDefault="008539B5" w:rsidP="008539B5">
            <w:pPr>
              <w:pStyle w:val="Brdtextmedindrag"/>
              <w:ind w:firstLine="0"/>
            </w:pPr>
            <w:r>
              <w:t xml:space="preserve">Denna lag </w:t>
            </w:r>
            <w:r w:rsidRPr="00562A52">
              <w:t>kom</w:t>
            </w:r>
            <w:r w:rsidRPr="00562A52">
              <w:softHyphen/>
              <w:t>plet</w:t>
            </w:r>
            <w:r w:rsidRPr="00562A52">
              <w:softHyphen/>
              <w:t>terar</w:t>
            </w:r>
            <w:r>
              <w:t xml:space="preserve"> </w:t>
            </w:r>
          </w:p>
          <w:p w14:paraId="7DFDF412" w14:textId="77777777" w:rsidR="008539B5" w:rsidRPr="00276A34" w:rsidRDefault="008539B5" w:rsidP="008539B5">
            <w:pPr>
              <w:pStyle w:val="Brdtextmedindrag"/>
              <w:rPr>
                <w:i/>
              </w:rPr>
            </w:pPr>
            <w:r w:rsidRPr="00276A34">
              <w:rPr>
                <w:i/>
              </w:rPr>
              <w:t>1.</w:t>
            </w:r>
            <w:r>
              <w:t> </w:t>
            </w:r>
            <w:r w:rsidRPr="00F7547E">
              <w:t>Europaparlamentets och rådets för</w:t>
            </w:r>
            <w:r>
              <w:softHyphen/>
            </w:r>
            <w:r w:rsidRPr="00F7547E">
              <w:t>ordning (EU) 2017/745 av den 5</w:t>
            </w:r>
            <w:r>
              <w:t> </w:t>
            </w:r>
            <w:r w:rsidRPr="00F7547E">
              <w:t>april 2017 om medicin</w:t>
            </w:r>
            <w:r>
              <w:softHyphen/>
            </w:r>
            <w:r w:rsidRPr="00F7547E">
              <w:t>teknisk</w:t>
            </w:r>
            <w:r>
              <w:t>a pro</w:t>
            </w:r>
            <w:r>
              <w:softHyphen/>
              <w:t>dukt</w:t>
            </w:r>
            <w:r>
              <w:softHyphen/>
              <w:t>er, om ändr</w:t>
            </w:r>
            <w:r>
              <w:softHyphen/>
              <w:t>ing av dire</w:t>
            </w:r>
            <w:r w:rsidRPr="00F7547E">
              <w:t>ktiv 2001/83/EG, för</w:t>
            </w:r>
            <w:r>
              <w:softHyphen/>
            </w:r>
            <w:r w:rsidRPr="00F7547E">
              <w:t>ord</w:t>
            </w:r>
            <w:r>
              <w:softHyphen/>
            </w:r>
            <w:r w:rsidRPr="00F7547E">
              <w:t>ning (EG) nr 178/2002 och förordning (EG) nr 1223/2009 och om upphävande av rådets dir</w:t>
            </w:r>
            <w:r>
              <w:t xml:space="preserve">ektiv 90/385/EEG och </w:t>
            </w:r>
            <w:r w:rsidRPr="00C76896">
              <w:t>93</w:t>
            </w:r>
            <w:r>
              <w:t>/42/EEG</w:t>
            </w:r>
            <w:r w:rsidRPr="00276A34">
              <w:rPr>
                <w:i/>
              </w:rPr>
              <w:t>, och</w:t>
            </w:r>
          </w:p>
          <w:p w14:paraId="128947FC" w14:textId="239370C0" w:rsidR="008539B5" w:rsidRDefault="008539B5" w:rsidP="008539B5">
            <w:pPr>
              <w:pStyle w:val="Brdtextmedindrag"/>
            </w:pPr>
            <w:r w:rsidRPr="00276A34">
              <w:rPr>
                <w:i/>
              </w:rPr>
              <w:t>2. Europaparlamentets och råd</w:t>
            </w:r>
            <w:r>
              <w:rPr>
                <w:i/>
              </w:rPr>
              <w:softHyphen/>
            </w:r>
            <w:r w:rsidRPr="00276A34">
              <w:rPr>
                <w:i/>
              </w:rPr>
              <w:t>ets för</w:t>
            </w:r>
            <w:r>
              <w:rPr>
                <w:i/>
              </w:rPr>
              <w:softHyphen/>
            </w:r>
            <w:r w:rsidRPr="00276A34">
              <w:rPr>
                <w:i/>
              </w:rPr>
              <w:t>ordning (EU) 2017/746 av den 5 april 2017 om medi</w:t>
            </w:r>
            <w:r>
              <w:rPr>
                <w:i/>
              </w:rPr>
              <w:softHyphen/>
            </w:r>
            <w:r w:rsidRPr="00276A34">
              <w:rPr>
                <w:i/>
              </w:rPr>
              <w:t>cin</w:t>
            </w:r>
            <w:r>
              <w:rPr>
                <w:i/>
              </w:rPr>
              <w:softHyphen/>
            </w:r>
            <w:r w:rsidRPr="00276A34">
              <w:rPr>
                <w:i/>
              </w:rPr>
              <w:t>tek</w:t>
            </w:r>
            <w:r>
              <w:rPr>
                <w:i/>
              </w:rPr>
              <w:softHyphen/>
            </w:r>
            <w:r w:rsidRPr="00276A34">
              <w:rPr>
                <w:i/>
              </w:rPr>
              <w:t>niska pro</w:t>
            </w:r>
            <w:r>
              <w:rPr>
                <w:i/>
              </w:rPr>
              <w:softHyphen/>
            </w:r>
            <w:r w:rsidRPr="00276A34">
              <w:rPr>
                <w:i/>
              </w:rPr>
              <w:t>dukter för in vitro-diag</w:t>
            </w:r>
            <w:r w:rsidRPr="00276A34">
              <w:rPr>
                <w:i/>
              </w:rPr>
              <w:softHyphen/>
              <w:t>no</w:t>
            </w:r>
            <w:r w:rsidRPr="00276A34">
              <w:rPr>
                <w:i/>
              </w:rPr>
              <w:softHyphen/>
              <w:t>s</w:t>
            </w:r>
            <w:r w:rsidRPr="00276A34">
              <w:rPr>
                <w:i/>
              </w:rPr>
              <w:softHyphen/>
            </w:r>
            <w:r w:rsidRPr="00276A34">
              <w:rPr>
                <w:i/>
              </w:rPr>
              <w:softHyphen/>
              <w:t>tik och om upp</w:t>
            </w:r>
            <w:r>
              <w:rPr>
                <w:i/>
              </w:rPr>
              <w:softHyphen/>
            </w:r>
            <w:r w:rsidRPr="00276A34">
              <w:rPr>
                <w:i/>
              </w:rPr>
              <w:t>häv</w:t>
            </w:r>
            <w:r>
              <w:rPr>
                <w:i/>
              </w:rPr>
              <w:softHyphen/>
            </w:r>
            <w:r w:rsidRPr="00276A34">
              <w:rPr>
                <w:i/>
              </w:rPr>
              <w:t>an</w:t>
            </w:r>
            <w:r>
              <w:rPr>
                <w:i/>
              </w:rPr>
              <w:softHyphen/>
            </w:r>
            <w:r w:rsidRPr="00276A34">
              <w:rPr>
                <w:i/>
              </w:rPr>
              <w:t>de av direktiv 98/79/EG och kom</w:t>
            </w:r>
            <w:r>
              <w:rPr>
                <w:i/>
              </w:rPr>
              <w:softHyphen/>
            </w:r>
            <w:r w:rsidRPr="00276A34">
              <w:rPr>
                <w:i/>
              </w:rPr>
              <w:t>mis</w:t>
            </w:r>
            <w:r w:rsidRPr="00276A34">
              <w:rPr>
                <w:i/>
              </w:rPr>
              <w:softHyphen/>
              <w:t>sion</w:t>
            </w:r>
            <w:r w:rsidRPr="00276A34">
              <w:rPr>
                <w:i/>
              </w:rPr>
              <w:softHyphen/>
              <w:t>ens beslut 2010/227/EU</w:t>
            </w:r>
            <w:r>
              <w:t>.</w:t>
            </w:r>
          </w:p>
        </w:tc>
      </w:tr>
      <w:tr w:rsidR="008539B5" w14:paraId="77ED7686" w14:textId="77777777" w:rsidTr="008539B5">
        <w:tc>
          <w:tcPr>
            <w:tcW w:w="2500" w:type="pct"/>
            <w:shd w:val="clear" w:color="auto" w:fill="auto"/>
            <w:tcMar>
              <w:left w:w="0" w:type="dxa"/>
            </w:tcMar>
          </w:tcPr>
          <w:p w14:paraId="5A4C3155" w14:textId="77777777" w:rsidR="008539B5" w:rsidRDefault="008539B5" w:rsidP="008539B5">
            <w:pPr>
              <w:pStyle w:val="Brdtextmedindrag"/>
            </w:pPr>
            <w:r>
              <w:t xml:space="preserve">I lagen regleras även </w:t>
            </w:r>
            <w:r w:rsidRPr="00D57F19">
              <w:t xml:space="preserve">frågor som inte omfattas av </w:t>
            </w:r>
            <w:r w:rsidRPr="00574156">
              <w:rPr>
                <w:i/>
              </w:rPr>
              <w:t>EU-för</w:t>
            </w:r>
            <w:r>
              <w:rPr>
                <w:i/>
              </w:rPr>
              <w:softHyphen/>
            </w:r>
            <w:r w:rsidRPr="00574156">
              <w:rPr>
                <w:i/>
              </w:rPr>
              <w:t>ord</w:t>
            </w:r>
            <w:r>
              <w:rPr>
                <w:i/>
              </w:rPr>
              <w:softHyphen/>
            </w:r>
            <w:r w:rsidRPr="00574156">
              <w:rPr>
                <w:i/>
              </w:rPr>
              <w:t>ningen.</w:t>
            </w:r>
          </w:p>
        </w:tc>
        <w:tc>
          <w:tcPr>
            <w:tcW w:w="2500" w:type="pct"/>
            <w:shd w:val="clear" w:color="auto" w:fill="auto"/>
            <w:tcMar>
              <w:right w:w="0" w:type="dxa"/>
            </w:tcMar>
          </w:tcPr>
          <w:p w14:paraId="380D7926" w14:textId="1BF4DCB2" w:rsidR="008539B5" w:rsidRDefault="008539B5" w:rsidP="008539B5">
            <w:pPr>
              <w:pStyle w:val="Brdtextmedindrag"/>
            </w:pPr>
            <w:r>
              <w:t xml:space="preserve">I lagen regleras även </w:t>
            </w:r>
            <w:r w:rsidRPr="00D57F19">
              <w:t xml:space="preserve">frågor som inte omfattas av </w:t>
            </w:r>
            <w:r w:rsidRPr="00574156">
              <w:rPr>
                <w:i/>
              </w:rPr>
              <w:t>EU-för</w:t>
            </w:r>
            <w:r>
              <w:rPr>
                <w:i/>
              </w:rPr>
              <w:softHyphen/>
            </w:r>
            <w:r w:rsidRPr="00574156">
              <w:rPr>
                <w:i/>
              </w:rPr>
              <w:t>ord</w:t>
            </w:r>
            <w:r>
              <w:rPr>
                <w:i/>
              </w:rPr>
              <w:softHyphen/>
            </w:r>
            <w:r w:rsidRPr="00574156">
              <w:rPr>
                <w:i/>
              </w:rPr>
              <w:t>ning</w:t>
            </w:r>
            <w:r>
              <w:rPr>
                <w:i/>
              </w:rPr>
              <w:softHyphen/>
            </w:r>
            <w:r w:rsidRPr="00574156">
              <w:rPr>
                <w:i/>
              </w:rPr>
              <w:t>ar</w:t>
            </w:r>
            <w:r>
              <w:rPr>
                <w:i/>
              </w:rPr>
              <w:softHyphen/>
            </w:r>
            <w:r w:rsidRPr="00574156">
              <w:rPr>
                <w:i/>
              </w:rPr>
              <w:t>na.</w:t>
            </w:r>
          </w:p>
        </w:tc>
      </w:tr>
    </w:tbl>
    <w:p w14:paraId="6BE8FD12" w14:textId="77777777" w:rsidR="008539B5" w:rsidRDefault="008539B5" w:rsidP="008539B5">
      <w:pPr>
        <w:pStyle w:val="Brdtextmedindrag"/>
      </w:pPr>
    </w:p>
    <w:p w14:paraId="64418842"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49408E" w14:paraId="6780AB7B" w14:textId="77777777" w:rsidTr="008539B5">
        <w:tc>
          <w:tcPr>
            <w:tcW w:w="2500" w:type="pct"/>
            <w:shd w:val="clear" w:color="auto" w:fill="auto"/>
            <w:tcMar>
              <w:left w:w="0" w:type="dxa"/>
            </w:tcMar>
          </w:tcPr>
          <w:p w14:paraId="41153B65" w14:textId="77777777" w:rsidR="008539B5" w:rsidRPr="0049408E" w:rsidRDefault="008539B5" w:rsidP="008539B5">
            <w:pPr>
              <w:pStyle w:val="Brdtext"/>
              <w:keepNext/>
              <w:rPr>
                <w:i/>
              </w:rPr>
            </w:pPr>
            <w:r>
              <w:rPr>
                <w:i/>
              </w:rPr>
              <w:lastRenderedPageBreak/>
              <w:t>L</w:t>
            </w:r>
            <w:r w:rsidRPr="0049408E">
              <w:rPr>
                <w:i/>
              </w:rPr>
              <w:t>ydelse</w:t>
            </w:r>
            <w:r>
              <w:rPr>
                <w:i/>
              </w:rPr>
              <w:t xml:space="preserve"> enligt avsnitt 2.2</w:t>
            </w:r>
          </w:p>
        </w:tc>
        <w:tc>
          <w:tcPr>
            <w:tcW w:w="2500" w:type="pct"/>
            <w:shd w:val="clear" w:color="auto" w:fill="auto"/>
            <w:tcMar>
              <w:right w:w="0" w:type="dxa"/>
            </w:tcMar>
          </w:tcPr>
          <w:p w14:paraId="66946F5A" w14:textId="77777777" w:rsidR="008539B5" w:rsidRPr="0049408E" w:rsidRDefault="008539B5" w:rsidP="008539B5">
            <w:pPr>
              <w:pStyle w:val="Brdtext"/>
              <w:keepNext/>
              <w:rPr>
                <w:i/>
              </w:rPr>
            </w:pPr>
            <w:r w:rsidRPr="0049408E">
              <w:rPr>
                <w:i/>
              </w:rPr>
              <w:t>Föreslagen lydelse</w:t>
            </w:r>
          </w:p>
        </w:tc>
      </w:tr>
    </w:tbl>
    <w:p w14:paraId="4E3F7B14" w14:textId="38DA3564" w:rsidR="008539B5" w:rsidRPr="005552E2" w:rsidRDefault="008539B5" w:rsidP="008539B5">
      <w:pPr>
        <w:pStyle w:val="Brdtext"/>
        <w:keepNext/>
        <w:spacing w:before="270"/>
        <w:jc w:val="center"/>
        <w:rPr>
          <w:b/>
        </w:rPr>
      </w:pPr>
      <w:r w:rsidRPr="005552E2">
        <w:rPr>
          <w:b/>
        </w:rPr>
        <w:t>2</w:t>
      </w:r>
      <w:r>
        <w:rPr>
          <w:b/>
        </w:rPr>
        <w:t> §</w:t>
      </w:r>
      <w:r w:rsidRPr="00CB21E5">
        <w:rPr>
          <w:rStyle w:val="Fotnotsreferens"/>
          <w:bCs/>
        </w:rPr>
        <w:footnoteReference w:id="2"/>
      </w:r>
    </w:p>
    <w:tbl>
      <w:tblPr>
        <w:tblW w:w="5000" w:type="pct"/>
        <w:tblLook w:val="0000" w:firstRow="0" w:lastRow="0" w:firstColumn="0" w:lastColumn="0" w:noHBand="0" w:noVBand="0"/>
      </w:tblPr>
      <w:tblGrid>
        <w:gridCol w:w="2948"/>
        <w:gridCol w:w="2949"/>
      </w:tblGrid>
      <w:tr w:rsidR="008539B5" w14:paraId="5E8AB64A" w14:textId="77777777" w:rsidTr="008539B5">
        <w:tc>
          <w:tcPr>
            <w:tcW w:w="2500" w:type="pct"/>
            <w:shd w:val="clear" w:color="auto" w:fill="auto"/>
            <w:tcMar>
              <w:left w:w="0" w:type="dxa"/>
            </w:tcMar>
          </w:tcPr>
          <w:p w14:paraId="74618F98" w14:textId="77777777" w:rsidR="008539B5" w:rsidRDefault="008539B5" w:rsidP="008539B5">
            <w:pPr>
              <w:pStyle w:val="Brdtextmedindrag"/>
              <w:keepNext/>
              <w:ind w:firstLine="0"/>
            </w:pPr>
            <w:r w:rsidRPr="00E656ED">
              <w:t xml:space="preserve">Termer och uttryck i denna lag har samma betydelse som i </w:t>
            </w:r>
            <w:r w:rsidRPr="0003097D">
              <w:t>förordning (EU) 2017/745.</w:t>
            </w:r>
          </w:p>
        </w:tc>
        <w:tc>
          <w:tcPr>
            <w:tcW w:w="2500" w:type="pct"/>
            <w:shd w:val="clear" w:color="auto" w:fill="auto"/>
            <w:tcMar>
              <w:right w:w="0" w:type="dxa"/>
            </w:tcMar>
          </w:tcPr>
          <w:p w14:paraId="5DCEB88C" w14:textId="77777777" w:rsidR="008539B5" w:rsidRDefault="008539B5" w:rsidP="008539B5">
            <w:pPr>
              <w:pStyle w:val="Brdtextmedindrag"/>
              <w:keepNext/>
              <w:ind w:firstLine="0"/>
            </w:pPr>
            <w:r w:rsidRPr="00E656ED">
              <w:t xml:space="preserve">Termer och </w:t>
            </w:r>
            <w:r w:rsidRPr="00562A52">
              <w:t>uttryck</w:t>
            </w:r>
            <w:r w:rsidRPr="00E656ED">
              <w:t xml:space="preserve"> i denna lag har samma betydelse som i </w:t>
            </w:r>
            <w:r w:rsidRPr="0003097D">
              <w:t xml:space="preserve">förordning (EU) 2017/745 </w:t>
            </w:r>
            <w:r w:rsidRPr="005552E2">
              <w:rPr>
                <w:i/>
              </w:rPr>
              <w:t>och för</w:t>
            </w:r>
            <w:r>
              <w:rPr>
                <w:i/>
              </w:rPr>
              <w:softHyphen/>
            </w:r>
            <w:r w:rsidRPr="005552E2">
              <w:rPr>
                <w:i/>
              </w:rPr>
              <w:t>ordning (EU) 2017/746.</w:t>
            </w:r>
          </w:p>
        </w:tc>
      </w:tr>
      <w:tr w:rsidR="008539B5" w14:paraId="6DF83E6B" w14:textId="77777777" w:rsidTr="008539B5">
        <w:tc>
          <w:tcPr>
            <w:tcW w:w="5000" w:type="pct"/>
            <w:gridSpan w:val="2"/>
            <w:shd w:val="clear" w:color="auto" w:fill="auto"/>
            <w:tcMar>
              <w:left w:w="0" w:type="dxa"/>
            </w:tcMar>
          </w:tcPr>
          <w:p w14:paraId="0A801026" w14:textId="77777777" w:rsidR="008539B5" w:rsidRPr="00977E06" w:rsidRDefault="008539B5" w:rsidP="008539B5">
            <w:pPr>
              <w:pStyle w:val="Brdtextmedindrag"/>
              <w:ind w:firstLine="0"/>
            </w:pPr>
            <w:r w:rsidRPr="00977E06">
              <w:t>Med produkter avses i denna lag, om inte annat anges,</w:t>
            </w:r>
          </w:p>
        </w:tc>
      </w:tr>
      <w:tr w:rsidR="008539B5" w14:paraId="69362D01" w14:textId="77777777" w:rsidTr="008539B5">
        <w:tc>
          <w:tcPr>
            <w:tcW w:w="2500" w:type="pct"/>
            <w:shd w:val="clear" w:color="auto" w:fill="auto"/>
            <w:tcMar>
              <w:left w:w="0" w:type="dxa"/>
            </w:tcMar>
          </w:tcPr>
          <w:p w14:paraId="677F8D0C" w14:textId="77777777" w:rsidR="008539B5" w:rsidRDefault="008539B5" w:rsidP="008539B5">
            <w:pPr>
              <w:pStyle w:val="Brdtextmedindrag"/>
            </w:pPr>
            <w:r>
              <w:t>– </w:t>
            </w:r>
            <w:r w:rsidRPr="00977E06">
              <w:t>med</w:t>
            </w:r>
            <w:r>
              <w:softHyphen/>
            </w:r>
            <w:r w:rsidRPr="00977E06">
              <w:t>ic</w:t>
            </w:r>
            <w:r>
              <w:softHyphen/>
            </w:r>
            <w:r w:rsidRPr="00977E06">
              <w:t>in</w:t>
            </w:r>
            <w:r>
              <w:softHyphen/>
            </w:r>
            <w:r>
              <w:softHyphen/>
            </w:r>
            <w:r w:rsidRPr="00977E06">
              <w:t>tekniska pro</w:t>
            </w:r>
            <w:r>
              <w:softHyphen/>
            </w:r>
            <w:r w:rsidRPr="00977E06">
              <w:t>dukt</w:t>
            </w:r>
            <w:r>
              <w:softHyphen/>
            </w:r>
            <w:r w:rsidRPr="00977E06">
              <w:t xml:space="preserve">er, </w:t>
            </w:r>
          </w:p>
          <w:p w14:paraId="23530111" w14:textId="77777777" w:rsidR="008539B5" w:rsidRDefault="008539B5" w:rsidP="008539B5">
            <w:pPr>
              <w:pStyle w:val="Brdtextmedindrag"/>
            </w:pPr>
            <w:r>
              <w:t>– </w:t>
            </w:r>
            <w:r w:rsidRPr="00977E06">
              <w:t>tillbehör till medicin</w:t>
            </w:r>
            <w:r>
              <w:softHyphen/>
            </w:r>
            <w:r w:rsidRPr="00977E06">
              <w:t>tek</w:t>
            </w:r>
            <w:r>
              <w:softHyphen/>
            </w:r>
            <w:r w:rsidRPr="00977E06">
              <w:t>ni</w:t>
            </w:r>
            <w:r>
              <w:softHyphen/>
            </w:r>
            <w:r w:rsidRPr="00977E06">
              <w:t>ska pro</w:t>
            </w:r>
            <w:r>
              <w:softHyphen/>
            </w:r>
            <w:r w:rsidRPr="00977E06">
              <w:t>dukt</w:t>
            </w:r>
            <w:r>
              <w:softHyphen/>
            </w:r>
            <w:r w:rsidRPr="00977E06">
              <w:t>er</w:t>
            </w:r>
            <w:r>
              <w:t>,</w:t>
            </w:r>
            <w:r w:rsidRPr="00977E06">
              <w:t xml:space="preserve"> </w:t>
            </w:r>
            <w:r w:rsidRPr="00804887">
              <w:rPr>
                <w:i/>
              </w:rPr>
              <w:t>och</w:t>
            </w:r>
            <w:r w:rsidRPr="00977E06">
              <w:t xml:space="preserve"> </w:t>
            </w:r>
          </w:p>
        </w:tc>
        <w:tc>
          <w:tcPr>
            <w:tcW w:w="2500" w:type="pct"/>
            <w:shd w:val="clear" w:color="auto" w:fill="auto"/>
            <w:tcMar>
              <w:right w:w="0" w:type="dxa"/>
            </w:tcMar>
          </w:tcPr>
          <w:p w14:paraId="425CBEBE" w14:textId="77777777" w:rsidR="008539B5" w:rsidRDefault="008539B5" w:rsidP="008539B5">
            <w:pPr>
              <w:pStyle w:val="Brdtextmedindrag"/>
            </w:pPr>
            <w:r>
              <w:t>– </w:t>
            </w:r>
            <w:r w:rsidRPr="00977E06">
              <w:t>med</w:t>
            </w:r>
            <w:r>
              <w:softHyphen/>
            </w:r>
            <w:r w:rsidRPr="00977E06">
              <w:t>icin</w:t>
            </w:r>
            <w:r>
              <w:softHyphen/>
            </w:r>
            <w:r w:rsidRPr="00977E06">
              <w:t>tekniska pro</w:t>
            </w:r>
            <w:r>
              <w:softHyphen/>
            </w:r>
            <w:r w:rsidRPr="00977E06">
              <w:t>dukt</w:t>
            </w:r>
            <w:r>
              <w:softHyphen/>
            </w:r>
            <w:r w:rsidRPr="00977E06">
              <w:t xml:space="preserve">er, </w:t>
            </w:r>
          </w:p>
          <w:p w14:paraId="7B0E697E" w14:textId="77777777" w:rsidR="008539B5" w:rsidRDefault="008539B5" w:rsidP="008539B5">
            <w:pPr>
              <w:pStyle w:val="Brdtextmedindrag"/>
            </w:pPr>
            <w:r>
              <w:t>– </w:t>
            </w:r>
            <w:r w:rsidRPr="00977E06">
              <w:t>till</w:t>
            </w:r>
            <w:r>
              <w:softHyphen/>
            </w:r>
            <w:r w:rsidRPr="00977E06">
              <w:t>behör till medicin</w:t>
            </w:r>
            <w:r>
              <w:softHyphen/>
            </w:r>
            <w:r w:rsidRPr="00977E06">
              <w:t>tek</w:t>
            </w:r>
            <w:r>
              <w:softHyphen/>
            </w:r>
            <w:r w:rsidRPr="00977E06">
              <w:t>ni</w:t>
            </w:r>
            <w:r>
              <w:softHyphen/>
            </w:r>
            <w:r w:rsidRPr="00977E06">
              <w:t>ska pro</w:t>
            </w:r>
            <w:r>
              <w:softHyphen/>
            </w:r>
            <w:r w:rsidRPr="00977E06">
              <w:t>dukt</w:t>
            </w:r>
            <w:r>
              <w:softHyphen/>
            </w:r>
            <w:r w:rsidRPr="00977E06">
              <w:t>er</w:t>
            </w:r>
            <w:r>
              <w:t xml:space="preserve">, </w:t>
            </w:r>
          </w:p>
          <w:p w14:paraId="72F20B3E" w14:textId="77777777" w:rsidR="008539B5" w:rsidRPr="00804887" w:rsidRDefault="008539B5" w:rsidP="008539B5">
            <w:pPr>
              <w:pStyle w:val="Brdtextmedindrag"/>
              <w:rPr>
                <w:i/>
              </w:rPr>
            </w:pPr>
            <w:r>
              <w:t>– </w:t>
            </w:r>
            <w:r w:rsidRPr="00804887">
              <w:rPr>
                <w:i/>
              </w:rPr>
              <w:t>medicintekniska pro</w:t>
            </w:r>
            <w:r>
              <w:rPr>
                <w:i/>
              </w:rPr>
              <w:softHyphen/>
            </w:r>
            <w:r w:rsidRPr="00804887">
              <w:rPr>
                <w:i/>
              </w:rPr>
              <w:t>dukt</w:t>
            </w:r>
            <w:r>
              <w:rPr>
                <w:i/>
              </w:rPr>
              <w:softHyphen/>
            </w:r>
            <w:r w:rsidRPr="00804887">
              <w:rPr>
                <w:i/>
              </w:rPr>
              <w:t>er för in vitro-diagnostik,</w:t>
            </w:r>
            <w:r>
              <w:rPr>
                <w:i/>
              </w:rPr>
              <w:t xml:space="preserve"> </w:t>
            </w:r>
          </w:p>
          <w:p w14:paraId="4AA64F1F" w14:textId="12BAF3E7" w:rsidR="008539B5" w:rsidRPr="00E656ED" w:rsidRDefault="008539B5" w:rsidP="008539B5">
            <w:pPr>
              <w:pStyle w:val="Brdtextmedindrag"/>
            </w:pPr>
            <w:r>
              <w:t>– </w:t>
            </w:r>
            <w:r w:rsidRPr="00804887">
              <w:rPr>
                <w:i/>
              </w:rPr>
              <w:t xml:space="preserve">tillbehör till medicintekniska produkter för in vitro-diagnostik, </w:t>
            </w:r>
            <w:r>
              <w:rPr>
                <w:i/>
              </w:rPr>
              <w:t xml:space="preserve">och  </w:t>
            </w:r>
          </w:p>
        </w:tc>
      </w:tr>
      <w:tr w:rsidR="008539B5" w14:paraId="5E893851" w14:textId="77777777" w:rsidTr="008539B5">
        <w:tc>
          <w:tcPr>
            <w:tcW w:w="2500" w:type="pct"/>
            <w:shd w:val="clear" w:color="auto" w:fill="auto"/>
            <w:tcMar>
              <w:left w:w="0" w:type="dxa"/>
            </w:tcMar>
          </w:tcPr>
          <w:p w14:paraId="5E6969E9" w14:textId="77777777" w:rsidR="008539B5" w:rsidRDefault="008539B5" w:rsidP="008539B5">
            <w:pPr>
              <w:pStyle w:val="Brdtextmedindrag"/>
            </w:pPr>
            <w:r>
              <w:t>– </w:t>
            </w:r>
            <w:r w:rsidRPr="00977E06">
              <w:t xml:space="preserve">produkter som </w:t>
            </w:r>
            <w:r>
              <w:t xml:space="preserve">anges </w:t>
            </w:r>
            <w:r w:rsidRPr="00977E06">
              <w:t xml:space="preserve">i bilaga XVI </w:t>
            </w:r>
            <w:r>
              <w:t>till</w:t>
            </w:r>
            <w:r w:rsidRPr="00977E06">
              <w:t xml:space="preserve"> för</w:t>
            </w:r>
            <w:r>
              <w:softHyphen/>
            </w:r>
            <w:r w:rsidRPr="00977E06">
              <w:t>ord</w:t>
            </w:r>
            <w:r>
              <w:softHyphen/>
            </w:r>
            <w:r w:rsidRPr="00977E06">
              <w:t>ning (EU) 2017/745</w:t>
            </w:r>
            <w:r>
              <w:t>.</w:t>
            </w:r>
          </w:p>
        </w:tc>
        <w:tc>
          <w:tcPr>
            <w:tcW w:w="2500" w:type="pct"/>
            <w:shd w:val="clear" w:color="auto" w:fill="auto"/>
            <w:tcMar>
              <w:right w:w="0" w:type="dxa"/>
            </w:tcMar>
          </w:tcPr>
          <w:p w14:paraId="0D10F4BA" w14:textId="77777777" w:rsidR="008539B5" w:rsidRDefault="008539B5" w:rsidP="008539B5">
            <w:pPr>
              <w:pStyle w:val="Brdtextmedindrag"/>
            </w:pPr>
            <w:r>
              <w:t>– </w:t>
            </w:r>
            <w:r w:rsidRPr="00977E06">
              <w:t xml:space="preserve">produkter som </w:t>
            </w:r>
            <w:r>
              <w:t>anges</w:t>
            </w:r>
            <w:r w:rsidRPr="00977E06">
              <w:t xml:space="preserve"> i bilaga XVI </w:t>
            </w:r>
            <w:r>
              <w:t>till</w:t>
            </w:r>
            <w:r w:rsidRPr="00977E06">
              <w:t xml:space="preserve"> förordning (EU) 2017/745.</w:t>
            </w:r>
          </w:p>
        </w:tc>
      </w:tr>
    </w:tbl>
    <w:p w14:paraId="514276D5" w14:textId="77777777" w:rsidR="008539B5" w:rsidRDefault="008539B5" w:rsidP="008539B5">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8539B5" w:rsidRPr="000E6F0B" w14:paraId="7BAE60D7" w14:textId="77777777" w:rsidTr="008539B5">
        <w:tc>
          <w:tcPr>
            <w:tcW w:w="2500" w:type="pct"/>
            <w:shd w:val="clear" w:color="auto" w:fill="auto"/>
            <w:tcMar>
              <w:left w:w="0" w:type="dxa"/>
            </w:tcMar>
          </w:tcPr>
          <w:p w14:paraId="7DD5A96F" w14:textId="77777777" w:rsidR="008539B5" w:rsidRPr="000E6F0B" w:rsidRDefault="008539B5" w:rsidP="008539B5">
            <w:pPr>
              <w:pStyle w:val="Brdtext"/>
              <w:rPr>
                <w:i/>
              </w:rPr>
            </w:pPr>
            <w:r>
              <w:rPr>
                <w:i/>
              </w:rPr>
              <w:t>L</w:t>
            </w:r>
            <w:r w:rsidRPr="0049408E">
              <w:rPr>
                <w:i/>
              </w:rPr>
              <w:t>ydelse</w:t>
            </w:r>
            <w:r>
              <w:rPr>
                <w:i/>
              </w:rPr>
              <w:t xml:space="preserve"> enligt avsnitt 2.1</w:t>
            </w:r>
          </w:p>
        </w:tc>
        <w:tc>
          <w:tcPr>
            <w:tcW w:w="2500" w:type="pct"/>
            <w:shd w:val="clear" w:color="auto" w:fill="auto"/>
            <w:tcMar>
              <w:right w:w="0" w:type="dxa"/>
            </w:tcMar>
          </w:tcPr>
          <w:p w14:paraId="08D20249" w14:textId="77777777" w:rsidR="008539B5" w:rsidRPr="000E6F0B" w:rsidRDefault="008539B5" w:rsidP="008539B5">
            <w:pPr>
              <w:pStyle w:val="Brdtext"/>
              <w:rPr>
                <w:i/>
              </w:rPr>
            </w:pPr>
            <w:r w:rsidRPr="000E6F0B">
              <w:rPr>
                <w:i/>
              </w:rPr>
              <w:t>Föreslagen lydelse</w:t>
            </w:r>
          </w:p>
        </w:tc>
      </w:tr>
      <w:tr w:rsidR="008539B5" w14:paraId="6485315C" w14:textId="77777777" w:rsidTr="008539B5">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6BC60C64" w14:textId="746183F8" w:rsidR="008539B5" w:rsidRDefault="008539B5" w:rsidP="008539B5">
            <w:pPr>
              <w:pStyle w:val="Rubrik3utannumrering"/>
              <w:spacing w:before="240"/>
            </w:pPr>
            <w:r>
              <w:t xml:space="preserve">2 kap. Kliniska prövningar </w:t>
            </w:r>
          </w:p>
        </w:tc>
        <w:tc>
          <w:tcPr>
            <w:tcW w:w="2500" w:type="pct"/>
            <w:shd w:val="clear" w:color="auto" w:fill="auto"/>
            <w:tcMar>
              <w:right w:w="0" w:type="dxa"/>
            </w:tcMar>
          </w:tcPr>
          <w:p w14:paraId="27D654F0" w14:textId="062B3C85" w:rsidR="008539B5" w:rsidRDefault="008539B5" w:rsidP="008539B5">
            <w:pPr>
              <w:pStyle w:val="Rubrik3utannumrering"/>
              <w:spacing w:before="240" w:after="0"/>
            </w:pPr>
            <w:r>
              <w:t xml:space="preserve">2 kap. Kliniska prövningar </w:t>
            </w:r>
            <w:r w:rsidRPr="005552E2">
              <w:rPr>
                <w:i/>
              </w:rPr>
              <w:t>och prestandastudier</w:t>
            </w:r>
          </w:p>
        </w:tc>
      </w:tr>
    </w:tbl>
    <w:p w14:paraId="64C37CC6" w14:textId="5C3DABBE" w:rsidR="008539B5" w:rsidRPr="005552E2" w:rsidRDefault="008539B5" w:rsidP="008539B5">
      <w:pPr>
        <w:pStyle w:val="Brdtext"/>
        <w:keepNext/>
        <w:spacing w:before="270"/>
        <w:jc w:val="center"/>
        <w:rPr>
          <w:b/>
        </w:rPr>
      </w:pPr>
      <w:r w:rsidRPr="005552E2">
        <w:rPr>
          <w:b/>
        </w:rPr>
        <w:t>1</w:t>
      </w:r>
      <w:r>
        <w:rPr>
          <w:b/>
        </w:rPr>
        <w:t> §</w:t>
      </w:r>
    </w:p>
    <w:tbl>
      <w:tblPr>
        <w:tblW w:w="5000" w:type="pct"/>
        <w:tblLook w:val="0000" w:firstRow="0" w:lastRow="0" w:firstColumn="0" w:lastColumn="0" w:noHBand="0" w:noVBand="0"/>
      </w:tblPr>
      <w:tblGrid>
        <w:gridCol w:w="2948"/>
        <w:gridCol w:w="2949"/>
      </w:tblGrid>
      <w:tr w:rsidR="008539B5" w14:paraId="4FB416C5" w14:textId="77777777" w:rsidTr="008539B5">
        <w:tc>
          <w:tcPr>
            <w:tcW w:w="2500" w:type="pct"/>
            <w:shd w:val="clear" w:color="auto" w:fill="auto"/>
            <w:tcMar>
              <w:left w:w="0" w:type="dxa"/>
            </w:tcMar>
          </w:tcPr>
          <w:p w14:paraId="3A96966A" w14:textId="4D602490" w:rsidR="008539B5" w:rsidRDefault="008539B5" w:rsidP="008539B5">
            <w:pPr>
              <w:pStyle w:val="Brdtextmedindrag"/>
              <w:keepNext/>
              <w:ind w:firstLine="0"/>
            </w:pPr>
            <w:r w:rsidRPr="00741727">
              <w:t>För en försöksperson som</w:t>
            </w:r>
            <w:r>
              <w:t>,</w:t>
            </w:r>
            <w:r w:rsidRPr="00741727">
              <w:t xml:space="preserve"> på grund av sjuk</w:t>
            </w:r>
            <w:r>
              <w:softHyphen/>
            </w:r>
            <w:r w:rsidRPr="00741727">
              <w:t>dom, psykisk stör</w:t>
            </w:r>
            <w:r>
              <w:softHyphen/>
            </w:r>
            <w:r w:rsidRPr="00741727">
              <w:t>n</w:t>
            </w:r>
            <w:r>
              <w:softHyphen/>
            </w:r>
            <w:r w:rsidRPr="00741727">
              <w:t>ing, försvagat hälso</w:t>
            </w:r>
            <w:r>
              <w:softHyphen/>
            </w:r>
            <w:r w:rsidRPr="00741727">
              <w:t>tillstånd eller något annat liknande för</w:t>
            </w:r>
            <w:r>
              <w:softHyphen/>
            </w:r>
            <w:r w:rsidRPr="00741727">
              <w:t>håll</w:t>
            </w:r>
            <w:r>
              <w:softHyphen/>
            </w:r>
            <w:r w:rsidRPr="00741727">
              <w:t>ande</w:t>
            </w:r>
            <w:r>
              <w:t xml:space="preserve">, </w:t>
            </w:r>
            <w:r w:rsidRPr="00741727">
              <w:t>inte är be</w:t>
            </w:r>
            <w:r>
              <w:softHyphen/>
            </w:r>
            <w:r w:rsidRPr="00741727">
              <w:t>slutskompetent</w:t>
            </w:r>
            <w:r>
              <w:t>,</w:t>
            </w:r>
            <w:r w:rsidRPr="00741727">
              <w:t xml:space="preserve"> är en god man eller för</w:t>
            </w:r>
            <w:r>
              <w:softHyphen/>
            </w:r>
            <w:r w:rsidRPr="00741727">
              <w:t>valt</w:t>
            </w:r>
            <w:r>
              <w:softHyphen/>
            </w:r>
            <w:r w:rsidRPr="00741727">
              <w:t>are enligt</w:t>
            </w:r>
            <w:r>
              <w:t xml:space="preserve"> 11 kap.</w:t>
            </w:r>
            <w:r w:rsidRPr="00741727">
              <w:t xml:space="preserve"> 4 eller 7</w:t>
            </w:r>
            <w:r>
              <w:t> §</w:t>
            </w:r>
            <w:r w:rsidRPr="00741727">
              <w:t xml:space="preserve"> för</w:t>
            </w:r>
            <w:r>
              <w:softHyphen/>
            </w:r>
            <w:r w:rsidRPr="00741727">
              <w:t>äldra</w:t>
            </w:r>
            <w:r>
              <w:softHyphen/>
            </w:r>
            <w:r w:rsidRPr="00741727">
              <w:t>balken, med be</w:t>
            </w:r>
            <w:r>
              <w:softHyphen/>
            </w:r>
            <w:r w:rsidRPr="00741727">
              <w:t>hörig</w:t>
            </w:r>
            <w:r>
              <w:softHyphen/>
            </w:r>
            <w:r w:rsidRPr="00741727">
              <w:t>het att sörja för den enskildes per</w:t>
            </w:r>
            <w:r>
              <w:softHyphen/>
            </w:r>
            <w:r w:rsidRPr="00741727">
              <w:t>son, den lagligen ut</w:t>
            </w:r>
            <w:r>
              <w:softHyphen/>
            </w:r>
            <w:r w:rsidRPr="00741727">
              <w:t>sedda ställ</w:t>
            </w:r>
            <w:r>
              <w:softHyphen/>
            </w:r>
            <w:r w:rsidRPr="00741727">
              <w:t>före</w:t>
            </w:r>
            <w:r>
              <w:softHyphen/>
            </w:r>
            <w:r w:rsidRPr="00741727">
              <w:t>träd</w:t>
            </w:r>
            <w:r>
              <w:softHyphen/>
            </w:r>
            <w:r w:rsidRPr="00741727">
              <w:t>are som får ge in</w:t>
            </w:r>
            <w:r>
              <w:softHyphen/>
            </w:r>
            <w:r w:rsidRPr="00741727">
              <w:t>form</w:t>
            </w:r>
            <w:r>
              <w:softHyphen/>
            </w:r>
            <w:r w:rsidRPr="00741727">
              <w:t>er</w:t>
            </w:r>
            <w:r>
              <w:softHyphen/>
            </w:r>
            <w:r w:rsidRPr="00741727">
              <w:t>at sam</w:t>
            </w:r>
            <w:r>
              <w:softHyphen/>
            </w:r>
            <w:r w:rsidRPr="00741727">
              <w:t>tycke till en klinisk pröv</w:t>
            </w:r>
            <w:r>
              <w:softHyphen/>
            </w:r>
            <w:r w:rsidRPr="00741727">
              <w:t>ning</w:t>
            </w:r>
            <w:r>
              <w:t xml:space="preserve"> </w:t>
            </w:r>
            <w:r w:rsidRPr="00741727">
              <w:t>på försöks</w:t>
            </w:r>
            <w:r>
              <w:softHyphen/>
            </w:r>
            <w:r w:rsidRPr="00741727">
              <w:t>personens vägnar.</w:t>
            </w:r>
            <w:r>
              <w:t xml:space="preserve"> </w:t>
            </w:r>
          </w:p>
        </w:tc>
        <w:tc>
          <w:tcPr>
            <w:tcW w:w="2500" w:type="pct"/>
            <w:shd w:val="clear" w:color="auto" w:fill="auto"/>
            <w:tcMar>
              <w:right w:w="0" w:type="dxa"/>
            </w:tcMar>
          </w:tcPr>
          <w:p w14:paraId="3E153C38" w14:textId="5281F79D" w:rsidR="008539B5" w:rsidRDefault="008539B5" w:rsidP="008539B5">
            <w:pPr>
              <w:pStyle w:val="Brdtextmedindrag"/>
              <w:keepNext/>
              <w:ind w:firstLine="0"/>
            </w:pPr>
            <w:r w:rsidRPr="00741727">
              <w:t>För en försöksperson som</w:t>
            </w:r>
            <w:r>
              <w:t>,</w:t>
            </w:r>
            <w:r w:rsidRPr="00741727">
              <w:t xml:space="preserve"> på grund av sjuk</w:t>
            </w:r>
            <w:r>
              <w:softHyphen/>
            </w:r>
            <w:r w:rsidRPr="00741727">
              <w:t>dom, psykisk stör</w:t>
            </w:r>
            <w:r>
              <w:softHyphen/>
            </w:r>
            <w:r w:rsidRPr="00741727">
              <w:t>ning, för</w:t>
            </w:r>
            <w:r>
              <w:softHyphen/>
            </w:r>
            <w:r w:rsidRPr="00741727">
              <w:t>svagat hälso</w:t>
            </w:r>
            <w:r>
              <w:softHyphen/>
            </w:r>
            <w:r w:rsidRPr="00741727">
              <w:t>tillstånd eller något annat liknande för</w:t>
            </w:r>
            <w:r>
              <w:softHyphen/>
            </w:r>
            <w:r w:rsidRPr="00741727">
              <w:t>håll</w:t>
            </w:r>
            <w:r>
              <w:softHyphen/>
            </w:r>
            <w:r w:rsidRPr="00741727">
              <w:t>ande</w:t>
            </w:r>
            <w:r>
              <w:t xml:space="preserve">, </w:t>
            </w:r>
            <w:r w:rsidRPr="00741727">
              <w:t>inte är be</w:t>
            </w:r>
            <w:r>
              <w:softHyphen/>
            </w:r>
            <w:r w:rsidRPr="00741727">
              <w:t>slutskompetent</w:t>
            </w:r>
            <w:r>
              <w:t>,</w:t>
            </w:r>
            <w:r w:rsidRPr="00741727">
              <w:t xml:space="preserve"> är en god man eller för</w:t>
            </w:r>
            <w:r>
              <w:softHyphen/>
            </w:r>
            <w:r w:rsidRPr="00741727">
              <w:t>valt</w:t>
            </w:r>
            <w:r>
              <w:softHyphen/>
            </w:r>
            <w:r w:rsidRPr="00741727">
              <w:t>are enligt</w:t>
            </w:r>
            <w:r>
              <w:t xml:space="preserve"> 11 kap. 4 eller 7 §</w:t>
            </w:r>
            <w:r w:rsidRPr="00741727">
              <w:t xml:space="preserve"> för</w:t>
            </w:r>
            <w:r>
              <w:softHyphen/>
            </w:r>
            <w:r w:rsidRPr="00741727">
              <w:t>äldrabalken, med be</w:t>
            </w:r>
            <w:r>
              <w:softHyphen/>
            </w:r>
            <w:r w:rsidRPr="00741727">
              <w:t>hör</w:t>
            </w:r>
            <w:r>
              <w:softHyphen/>
            </w:r>
            <w:r w:rsidRPr="00741727">
              <w:t>ig</w:t>
            </w:r>
            <w:r>
              <w:softHyphen/>
            </w:r>
            <w:r w:rsidRPr="00741727">
              <w:t>het att sörja för den enskildes per</w:t>
            </w:r>
            <w:r>
              <w:softHyphen/>
            </w:r>
            <w:r w:rsidRPr="00741727">
              <w:t>son, den lagligen utsedda ställ</w:t>
            </w:r>
            <w:r>
              <w:softHyphen/>
            </w:r>
            <w:r w:rsidRPr="00741727">
              <w:t>före</w:t>
            </w:r>
            <w:r>
              <w:softHyphen/>
            </w:r>
            <w:r w:rsidRPr="00741727">
              <w:t>träd</w:t>
            </w:r>
            <w:r>
              <w:softHyphen/>
            </w:r>
            <w:r w:rsidRPr="00741727">
              <w:t>are som får ge in</w:t>
            </w:r>
            <w:r>
              <w:softHyphen/>
            </w:r>
            <w:r w:rsidRPr="00741727">
              <w:t>form</w:t>
            </w:r>
            <w:r>
              <w:softHyphen/>
            </w:r>
            <w:r w:rsidRPr="00741727">
              <w:t>er</w:t>
            </w:r>
            <w:r>
              <w:softHyphen/>
            </w:r>
            <w:r w:rsidRPr="00741727">
              <w:t>at samtycke till en klin</w:t>
            </w:r>
            <w:r>
              <w:softHyphen/>
            </w:r>
            <w:r w:rsidRPr="00741727">
              <w:t>isk pröv</w:t>
            </w:r>
            <w:r>
              <w:softHyphen/>
            </w:r>
            <w:r w:rsidRPr="00741727">
              <w:t>ning</w:t>
            </w:r>
            <w:r>
              <w:t xml:space="preserve"> </w:t>
            </w:r>
            <w:r w:rsidRPr="005552E2">
              <w:rPr>
                <w:i/>
              </w:rPr>
              <w:t xml:space="preserve">eller </w:t>
            </w:r>
            <w:r>
              <w:rPr>
                <w:i/>
              </w:rPr>
              <w:t xml:space="preserve">en </w:t>
            </w:r>
            <w:r w:rsidRPr="005552E2">
              <w:rPr>
                <w:i/>
              </w:rPr>
              <w:t>pre</w:t>
            </w:r>
            <w:r>
              <w:rPr>
                <w:i/>
              </w:rPr>
              <w:softHyphen/>
            </w:r>
            <w:r w:rsidRPr="005552E2">
              <w:rPr>
                <w:i/>
              </w:rPr>
              <w:t>standa</w:t>
            </w:r>
            <w:r>
              <w:rPr>
                <w:i/>
              </w:rPr>
              <w:softHyphen/>
            </w:r>
            <w:r w:rsidRPr="005552E2">
              <w:rPr>
                <w:i/>
              </w:rPr>
              <w:t>studie</w:t>
            </w:r>
            <w:r w:rsidRPr="00741727">
              <w:t xml:space="preserve"> på för</w:t>
            </w:r>
            <w:r>
              <w:softHyphen/>
            </w:r>
            <w:r w:rsidRPr="00741727">
              <w:t>söks</w:t>
            </w:r>
            <w:r>
              <w:softHyphen/>
            </w:r>
            <w:r w:rsidRPr="00741727">
              <w:t>personens vägnar.</w:t>
            </w:r>
            <w:r>
              <w:t xml:space="preserve"> </w:t>
            </w:r>
          </w:p>
        </w:tc>
      </w:tr>
      <w:tr w:rsidR="008539B5" w14:paraId="37FBBC69" w14:textId="77777777" w:rsidTr="008539B5">
        <w:tc>
          <w:tcPr>
            <w:tcW w:w="5000" w:type="pct"/>
            <w:gridSpan w:val="2"/>
            <w:shd w:val="clear" w:color="auto" w:fill="auto"/>
            <w:tcMar>
              <w:left w:w="0" w:type="dxa"/>
            </w:tcMar>
          </w:tcPr>
          <w:p w14:paraId="4ADA6905" w14:textId="6F6518EE" w:rsidR="008539B5" w:rsidRPr="003D4688" w:rsidRDefault="008539B5" w:rsidP="008539B5">
            <w:pPr>
              <w:pStyle w:val="Brdtext"/>
              <w:spacing w:before="270"/>
              <w:jc w:val="center"/>
              <w:rPr>
                <w:b/>
              </w:rPr>
            </w:pPr>
            <w:r w:rsidRPr="003D4688">
              <w:rPr>
                <w:b/>
              </w:rPr>
              <w:t>2</w:t>
            </w:r>
            <w:r>
              <w:rPr>
                <w:b/>
              </w:rPr>
              <w:t> §</w:t>
            </w:r>
          </w:p>
        </w:tc>
      </w:tr>
      <w:tr w:rsidR="008539B5" w14:paraId="3C91CECD" w14:textId="77777777" w:rsidTr="008539B5">
        <w:tc>
          <w:tcPr>
            <w:tcW w:w="2500" w:type="pct"/>
            <w:shd w:val="clear" w:color="auto" w:fill="auto"/>
            <w:tcMar>
              <w:left w:w="0" w:type="dxa"/>
            </w:tcMar>
          </w:tcPr>
          <w:p w14:paraId="4F77C895" w14:textId="6D31E835" w:rsidR="008539B5" w:rsidRPr="00741727" w:rsidRDefault="008539B5" w:rsidP="008539B5">
            <w:pPr>
              <w:pStyle w:val="Brdtextmedindrag"/>
              <w:ind w:firstLine="0"/>
            </w:pPr>
            <w:r w:rsidRPr="00B35736">
              <w:t>För en försöksperson som är under</w:t>
            </w:r>
            <w:r>
              <w:softHyphen/>
            </w:r>
            <w:r w:rsidRPr="00B35736">
              <w:t>årig är vårdnadshavarna de lag</w:t>
            </w:r>
            <w:r>
              <w:softHyphen/>
            </w:r>
            <w:r w:rsidRPr="00B35736">
              <w:t>ligen utsedda ställföreträdare som får ge informerat samtycke till en klinisk prövning på för</w:t>
            </w:r>
            <w:r>
              <w:softHyphen/>
            </w:r>
            <w:r w:rsidRPr="00B35736">
              <w:t>söks</w:t>
            </w:r>
            <w:r>
              <w:softHyphen/>
            </w:r>
            <w:r w:rsidRPr="00B35736">
              <w:t>personens vägnar. En under</w:t>
            </w:r>
            <w:r>
              <w:softHyphen/>
            </w:r>
            <w:r w:rsidRPr="00B35736">
              <w:t xml:space="preserve">årig försöksperson som har fyllt 15 år ska också själv </w:t>
            </w:r>
            <w:r w:rsidRPr="00B35736">
              <w:lastRenderedPageBreak/>
              <w:t>ge sitt informerade samtycke till att delta i den kliniska prövning</w:t>
            </w:r>
            <w:r>
              <w:softHyphen/>
            </w:r>
            <w:r w:rsidRPr="00B35736">
              <w:t>en, under förut</w:t>
            </w:r>
            <w:r>
              <w:softHyphen/>
            </w:r>
            <w:r w:rsidRPr="00B35736">
              <w:t>sättning att den under</w:t>
            </w:r>
            <w:r>
              <w:softHyphen/>
            </w:r>
            <w:r w:rsidRPr="00B35736">
              <w:t>årige inser vad pröv</w:t>
            </w:r>
            <w:r>
              <w:softHyphen/>
            </w:r>
            <w:r w:rsidRPr="00B35736">
              <w:t>ningen</w:t>
            </w:r>
            <w:r>
              <w:t xml:space="preserve"> </w:t>
            </w:r>
            <w:r w:rsidRPr="00B35736">
              <w:t>innebär för honom eller henne.</w:t>
            </w:r>
            <w:r>
              <w:t xml:space="preserve"> </w:t>
            </w:r>
            <w:r w:rsidRPr="00B35736">
              <w:t>Ett sådant in</w:t>
            </w:r>
            <w:r>
              <w:softHyphen/>
            </w:r>
            <w:r w:rsidRPr="00B35736">
              <w:t>formerat sam</w:t>
            </w:r>
            <w:r>
              <w:softHyphen/>
            </w:r>
            <w:r w:rsidRPr="00B35736">
              <w:t>tycke ska in</w:t>
            </w:r>
            <w:r>
              <w:softHyphen/>
            </w:r>
            <w:r w:rsidRPr="00B35736">
              <w:t>hämtas i enlig</w:t>
            </w:r>
            <w:r>
              <w:softHyphen/>
            </w:r>
            <w:r w:rsidRPr="00B35736">
              <w:t>het med vad som regleras om en för</w:t>
            </w:r>
            <w:r>
              <w:softHyphen/>
            </w:r>
            <w:r w:rsidRPr="00B35736">
              <w:t>söks</w:t>
            </w:r>
            <w:r>
              <w:softHyphen/>
            </w:r>
            <w:r w:rsidRPr="00B35736">
              <w:t>per</w:t>
            </w:r>
            <w:r>
              <w:softHyphen/>
            </w:r>
            <w:r w:rsidRPr="00B35736">
              <w:t>son i artikel</w:t>
            </w:r>
            <w:r>
              <w:t xml:space="preserve"> 63.1</w:t>
            </w:r>
            <w:r w:rsidRPr="00B35736">
              <w:t xml:space="preserve"> i för</w:t>
            </w:r>
            <w:r>
              <w:softHyphen/>
            </w:r>
            <w:r w:rsidRPr="00B35736">
              <w:t>ord</w:t>
            </w:r>
            <w:r>
              <w:softHyphen/>
            </w:r>
            <w:r w:rsidRPr="00B35736">
              <w:t xml:space="preserve">ning (EU) </w:t>
            </w:r>
            <w:r>
              <w:t>2017/745.</w:t>
            </w:r>
            <w:r w:rsidRPr="00B35736">
              <w:t xml:space="preserve"> </w:t>
            </w:r>
          </w:p>
        </w:tc>
        <w:tc>
          <w:tcPr>
            <w:tcW w:w="2500" w:type="pct"/>
            <w:shd w:val="clear" w:color="auto" w:fill="auto"/>
            <w:tcMar>
              <w:right w:w="0" w:type="dxa"/>
            </w:tcMar>
          </w:tcPr>
          <w:p w14:paraId="4156DE0F" w14:textId="05DD0B01" w:rsidR="008539B5" w:rsidRPr="00741727" w:rsidRDefault="008539B5" w:rsidP="008539B5">
            <w:pPr>
              <w:pStyle w:val="Brdtextmedindrag"/>
              <w:ind w:firstLine="0"/>
            </w:pPr>
            <w:r w:rsidRPr="00B35736">
              <w:lastRenderedPageBreak/>
              <w:t>För en försöksperson som är under</w:t>
            </w:r>
            <w:r>
              <w:softHyphen/>
            </w:r>
            <w:r w:rsidRPr="00B35736">
              <w:t>årig är vårdnadshavarna de lag</w:t>
            </w:r>
            <w:r>
              <w:softHyphen/>
            </w:r>
            <w:r w:rsidRPr="00B35736">
              <w:t>ligen ut</w:t>
            </w:r>
            <w:r>
              <w:softHyphen/>
            </w:r>
            <w:r w:rsidRPr="00B35736">
              <w:t>sedda ställföreträdare som får ge in</w:t>
            </w:r>
            <w:r>
              <w:softHyphen/>
            </w:r>
            <w:r w:rsidRPr="00B35736">
              <w:t>form</w:t>
            </w:r>
            <w:r>
              <w:softHyphen/>
            </w:r>
            <w:r w:rsidRPr="00B35736">
              <w:t>erat samtycke till en klinisk pröv</w:t>
            </w:r>
            <w:r>
              <w:softHyphen/>
            </w:r>
            <w:r w:rsidRPr="00B35736">
              <w:t xml:space="preserve">ning </w:t>
            </w:r>
            <w:r w:rsidRPr="005552E2">
              <w:rPr>
                <w:i/>
              </w:rPr>
              <w:t xml:space="preserve">eller </w:t>
            </w:r>
            <w:r>
              <w:rPr>
                <w:i/>
              </w:rPr>
              <w:t xml:space="preserve">en </w:t>
            </w:r>
            <w:r w:rsidRPr="005552E2">
              <w:rPr>
                <w:i/>
              </w:rPr>
              <w:t>pre</w:t>
            </w:r>
            <w:r>
              <w:rPr>
                <w:i/>
              </w:rPr>
              <w:softHyphen/>
            </w:r>
            <w:r w:rsidRPr="005552E2">
              <w:rPr>
                <w:i/>
              </w:rPr>
              <w:t>standastudie</w:t>
            </w:r>
            <w:r>
              <w:t xml:space="preserve"> </w:t>
            </w:r>
            <w:r w:rsidRPr="00B35736">
              <w:t>på försöks</w:t>
            </w:r>
            <w:r>
              <w:softHyphen/>
            </w:r>
            <w:r w:rsidRPr="00B35736">
              <w:t>person</w:t>
            </w:r>
            <w:r>
              <w:softHyphen/>
            </w:r>
            <w:r w:rsidRPr="00B35736">
              <w:t>ens vägnar. En under</w:t>
            </w:r>
            <w:r>
              <w:softHyphen/>
            </w:r>
            <w:r w:rsidRPr="00B35736">
              <w:t>årig för</w:t>
            </w:r>
            <w:r>
              <w:softHyphen/>
            </w:r>
            <w:r w:rsidRPr="00B35736">
              <w:t>söks</w:t>
            </w:r>
            <w:r>
              <w:softHyphen/>
            </w:r>
            <w:r w:rsidRPr="00B35736">
              <w:t xml:space="preserve">person som har </w:t>
            </w:r>
            <w:r w:rsidRPr="00B35736">
              <w:lastRenderedPageBreak/>
              <w:t>fyllt 15 år ska också själv ge sitt inform</w:t>
            </w:r>
            <w:r>
              <w:softHyphen/>
            </w:r>
            <w:r w:rsidRPr="00B35736">
              <w:t>er</w:t>
            </w:r>
            <w:r>
              <w:softHyphen/>
            </w:r>
            <w:r w:rsidRPr="00B35736">
              <w:t>ade sam</w:t>
            </w:r>
            <w:r>
              <w:softHyphen/>
            </w:r>
            <w:r w:rsidRPr="00B35736">
              <w:t>tycke till att delta i den kliniska pröv</w:t>
            </w:r>
            <w:r>
              <w:softHyphen/>
            </w:r>
            <w:r w:rsidRPr="00B35736">
              <w:t>ningen</w:t>
            </w:r>
            <w:r>
              <w:t xml:space="preserve"> </w:t>
            </w:r>
            <w:r w:rsidRPr="005552E2">
              <w:rPr>
                <w:i/>
              </w:rPr>
              <w:t>eller pre</w:t>
            </w:r>
            <w:r>
              <w:rPr>
                <w:i/>
              </w:rPr>
              <w:softHyphen/>
            </w:r>
            <w:r w:rsidRPr="005552E2">
              <w:rPr>
                <w:i/>
              </w:rPr>
              <w:t>standa</w:t>
            </w:r>
            <w:r>
              <w:rPr>
                <w:i/>
              </w:rPr>
              <w:softHyphen/>
            </w:r>
            <w:r w:rsidRPr="005552E2">
              <w:rPr>
                <w:i/>
              </w:rPr>
              <w:t>studien</w:t>
            </w:r>
            <w:r w:rsidRPr="00B35736">
              <w:t>, under förutsätt</w:t>
            </w:r>
            <w:r>
              <w:softHyphen/>
            </w:r>
            <w:r w:rsidRPr="00B35736">
              <w:t>ning att den underårige inser vad pröv</w:t>
            </w:r>
            <w:r>
              <w:softHyphen/>
            </w:r>
            <w:r w:rsidRPr="00B35736">
              <w:t>ning</w:t>
            </w:r>
            <w:r>
              <w:softHyphen/>
            </w:r>
            <w:r w:rsidRPr="00B35736">
              <w:t>en</w:t>
            </w:r>
            <w:r>
              <w:t xml:space="preserve"> </w:t>
            </w:r>
            <w:r w:rsidRPr="009D0BE3">
              <w:rPr>
                <w:i/>
              </w:rPr>
              <w:t>eller studien</w:t>
            </w:r>
            <w:r>
              <w:t xml:space="preserve"> </w:t>
            </w:r>
            <w:r w:rsidRPr="00B35736">
              <w:t>inne</w:t>
            </w:r>
            <w:r>
              <w:softHyphen/>
            </w:r>
            <w:r w:rsidRPr="00B35736">
              <w:t>bär för honom eller henne.</w:t>
            </w:r>
            <w:r>
              <w:t xml:space="preserve"> </w:t>
            </w:r>
            <w:r w:rsidRPr="00B35736">
              <w:t>Ett sådant in</w:t>
            </w:r>
            <w:r>
              <w:softHyphen/>
            </w:r>
            <w:r w:rsidRPr="00B35736">
              <w:t>form</w:t>
            </w:r>
            <w:r>
              <w:softHyphen/>
            </w:r>
            <w:r w:rsidRPr="00B35736">
              <w:t>erat sam</w:t>
            </w:r>
            <w:r>
              <w:softHyphen/>
            </w:r>
            <w:r w:rsidRPr="00B35736">
              <w:t>tycke ska in</w:t>
            </w:r>
            <w:r>
              <w:softHyphen/>
            </w:r>
            <w:r w:rsidRPr="00B35736">
              <w:t>hämtas i enlig</w:t>
            </w:r>
            <w:r>
              <w:softHyphen/>
            </w:r>
            <w:r w:rsidRPr="00B35736">
              <w:t>het med vad som regleras om en för</w:t>
            </w:r>
            <w:r>
              <w:softHyphen/>
            </w:r>
            <w:r w:rsidRPr="00B35736">
              <w:t>söks</w:t>
            </w:r>
            <w:r>
              <w:softHyphen/>
            </w:r>
            <w:r w:rsidRPr="00B35736">
              <w:t>per</w:t>
            </w:r>
            <w:r>
              <w:softHyphen/>
            </w:r>
            <w:r w:rsidRPr="00B35736">
              <w:t>son i artikel</w:t>
            </w:r>
            <w:r>
              <w:t xml:space="preserve"> 63.1</w:t>
            </w:r>
            <w:r w:rsidRPr="00B35736">
              <w:t xml:space="preserve"> i för</w:t>
            </w:r>
            <w:r>
              <w:softHyphen/>
            </w:r>
            <w:r w:rsidRPr="00B35736">
              <w:t>ord</w:t>
            </w:r>
            <w:r>
              <w:softHyphen/>
            </w:r>
            <w:r w:rsidRPr="00B35736">
              <w:t xml:space="preserve">ning (EU) </w:t>
            </w:r>
            <w:r>
              <w:t xml:space="preserve">2017/745 </w:t>
            </w:r>
            <w:r w:rsidRPr="005552E2">
              <w:rPr>
                <w:i/>
              </w:rPr>
              <w:t>och artikel 59.1 i för</w:t>
            </w:r>
            <w:r>
              <w:rPr>
                <w:i/>
              </w:rPr>
              <w:softHyphen/>
            </w:r>
            <w:r w:rsidRPr="005552E2">
              <w:rPr>
                <w:i/>
              </w:rPr>
              <w:t>ordning (EU) 2017/746</w:t>
            </w:r>
            <w:r w:rsidRPr="00B35736">
              <w:t xml:space="preserve">. </w:t>
            </w:r>
          </w:p>
        </w:tc>
      </w:tr>
    </w:tbl>
    <w:p w14:paraId="40B750C9" w14:textId="77777777" w:rsidR="008539B5" w:rsidRDefault="008539B5" w:rsidP="008539B5">
      <w:pPr>
        <w:pStyle w:val="Brdtext"/>
        <w:rPr>
          <w:b/>
        </w:rPr>
      </w:pPr>
    </w:p>
    <w:p w14:paraId="53A2FF57" w14:textId="317C1B4E" w:rsidR="008539B5" w:rsidRPr="00EC6E68" w:rsidRDefault="008539B5" w:rsidP="008539B5">
      <w:pPr>
        <w:pStyle w:val="Brdtext"/>
        <w:jc w:val="center"/>
        <w:rPr>
          <w:b/>
        </w:rPr>
      </w:pPr>
      <w:r>
        <w:rPr>
          <w:b/>
        </w:rPr>
        <w:t>3 §</w:t>
      </w:r>
    </w:p>
    <w:tbl>
      <w:tblPr>
        <w:tblW w:w="5000" w:type="pct"/>
        <w:tblLook w:val="0000" w:firstRow="0" w:lastRow="0" w:firstColumn="0" w:lastColumn="0" w:noHBand="0" w:noVBand="0"/>
      </w:tblPr>
      <w:tblGrid>
        <w:gridCol w:w="2948"/>
        <w:gridCol w:w="2949"/>
      </w:tblGrid>
      <w:tr w:rsidR="008539B5" w14:paraId="51C07E25" w14:textId="77777777" w:rsidTr="008539B5">
        <w:tc>
          <w:tcPr>
            <w:tcW w:w="2500" w:type="pct"/>
            <w:shd w:val="clear" w:color="auto" w:fill="auto"/>
            <w:tcMar>
              <w:left w:w="0" w:type="dxa"/>
            </w:tcMar>
          </w:tcPr>
          <w:p w14:paraId="2F2AA205" w14:textId="70DC3AB3" w:rsidR="008539B5" w:rsidRDefault="008539B5" w:rsidP="008539B5">
            <w:pPr>
              <w:pStyle w:val="Brdtextmedindrag"/>
              <w:ind w:firstLine="0"/>
            </w:pPr>
            <w:r w:rsidRPr="00F26DE9">
              <w:t>Sponsorn för en klinisk pröv</w:t>
            </w:r>
            <w:r>
              <w:softHyphen/>
            </w:r>
            <w:r w:rsidRPr="00F26DE9">
              <w:t>ning är skyldig att genom för</w:t>
            </w:r>
            <w:r>
              <w:softHyphen/>
            </w:r>
            <w:r w:rsidRPr="00F26DE9">
              <w:t>säk</w:t>
            </w:r>
            <w:r>
              <w:softHyphen/>
            </w:r>
            <w:r w:rsidRPr="00F26DE9">
              <w:t>ring eller på annat sätt garantera att försöks</w:t>
            </w:r>
            <w:r>
              <w:softHyphen/>
            </w:r>
            <w:r w:rsidRPr="00F26DE9">
              <w:t>person</w:t>
            </w:r>
            <w:r>
              <w:softHyphen/>
            </w:r>
            <w:r w:rsidRPr="00F26DE9">
              <w:t xml:space="preserve">en får ersättning </w:t>
            </w:r>
            <w:r>
              <w:t xml:space="preserve">om </w:t>
            </w:r>
            <w:r w:rsidRPr="00F26DE9">
              <w:t>spons</w:t>
            </w:r>
            <w:r>
              <w:softHyphen/>
            </w:r>
            <w:r w:rsidRPr="00F26DE9">
              <w:t>orn eller prövaren blir skyldig att betala sådan. Skade</w:t>
            </w:r>
            <w:r>
              <w:softHyphen/>
            </w:r>
            <w:r w:rsidRPr="00F26DE9">
              <w:t>skyddet eller er</w:t>
            </w:r>
            <w:r>
              <w:softHyphen/>
            </w:r>
            <w:r w:rsidRPr="00F26DE9">
              <w:t>sätt</w:t>
            </w:r>
            <w:r>
              <w:softHyphen/>
            </w:r>
            <w:r w:rsidRPr="00F26DE9">
              <w:t>nings</w:t>
            </w:r>
            <w:r>
              <w:softHyphen/>
            </w:r>
            <w:r w:rsidRPr="00F26DE9">
              <w:t>garantin ska vara för</w:t>
            </w:r>
            <w:r>
              <w:softHyphen/>
            </w:r>
            <w:r w:rsidRPr="00F26DE9">
              <w:t>en</w:t>
            </w:r>
            <w:r>
              <w:softHyphen/>
            </w:r>
            <w:r w:rsidRPr="00F26DE9">
              <w:t>lig med riskens karaktär och om</w:t>
            </w:r>
            <w:r>
              <w:softHyphen/>
            </w:r>
            <w:r w:rsidRPr="00F26DE9">
              <w:t>fatt</w:t>
            </w:r>
            <w:r>
              <w:softHyphen/>
            </w:r>
            <w:r w:rsidRPr="00F26DE9">
              <w:t>ning.</w:t>
            </w:r>
          </w:p>
        </w:tc>
        <w:tc>
          <w:tcPr>
            <w:tcW w:w="2500" w:type="pct"/>
            <w:shd w:val="clear" w:color="auto" w:fill="auto"/>
            <w:tcMar>
              <w:right w:w="0" w:type="dxa"/>
            </w:tcMar>
          </w:tcPr>
          <w:p w14:paraId="1196657F" w14:textId="184F2826" w:rsidR="008539B5" w:rsidRDefault="008539B5" w:rsidP="008539B5">
            <w:pPr>
              <w:pStyle w:val="Brdtextmedindrag"/>
              <w:ind w:firstLine="0"/>
            </w:pPr>
            <w:r w:rsidRPr="00F26DE9">
              <w:t>Sponsorn för en klinisk pröv</w:t>
            </w:r>
            <w:r>
              <w:softHyphen/>
            </w:r>
            <w:r w:rsidRPr="00F26DE9">
              <w:t xml:space="preserve">ning </w:t>
            </w:r>
            <w:r w:rsidRPr="00EC6E68">
              <w:rPr>
                <w:i/>
              </w:rPr>
              <w:t xml:space="preserve">eller </w:t>
            </w:r>
            <w:r>
              <w:rPr>
                <w:i/>
              </w:rPr>
              <w:t xml:space="preserve">en </w:t>
            </w:r>
            <w:r w:rsidRPr="00EC6E68">
              <w:rPr>
                <w:i/>
              </w:rPr>
              <w:t>prestandastudie</w:t>
            </w:r>
            <w:r>
              <w:t xml:space="preserve"> </w:t>
            </w:r>
            <w:r w:rsidRPr="00F26DE9">
              <w:t>är skyl</w:t>
            </w:r>
            <w:r>
              <w:softHyphen/>
            </w:r>
            <w:r w:rsidRPr="00F26DE9">
              <w:t>dig att genom försäkring eller på annat sätt garantera att försökspersonen får er</w:t>
            </w:r>
            <w:r>
              <w:softHyphen/>
            </w:r>
            <w:r w:rsidRPr="00F26DE9">
              <w:t xml:space="preserve">sättning </w:t>
            </w:r>
            <w:r>
              <w:t xml:space="preserve">om </w:t>
            </w:r>
            <w:r w:rsidRPr="00F26DE9">
              <w:t>sponsorn eller pröv</w:t>
            </w:r>
            <w:r>
              <w:softHyphen/>
            </w:r>
            <w:r w:rsidRPr="00F26DE9">
              <w:t>aren blir skyldig att betala sådan. Skade</w:t>
            </w:r>
            <w:r>
              <w:softHyphen/>
            </w:r>
            <w:r w:rsidRPr="00F26DE9">
              <w:t>skyddet eller ersätt</w:t>
            </w:r>
            <w:r>
              <w:softHyphen/>
            </w:r>
            <w:r w:rsidRPr="00F26DE9">
              <w:t>nings</w:t>
            </w:r>
            <w:r>
              <w:softHyphen/>
            </w:r>
            <w:r w:rsidRPr="00F26DE9">
              <w:t>garantin ska vara förenlig med risk</w:t>
            </w:r>
            <w:r>
              <w:softHyphen/>
            </w:r>
            <w:r w:rsidRPr="00F26DE9">
              <w:t>ens karaktär och omfattning.</w:t>
            </w:r>
          </w:p>
        </w:tc>
      </w:tr>
      <w:tr w:rsidR="008539B5" w14:paraId="28F2521E" w14:textId="77777777" w:rsidTr="008539B5">
        <w:tc>
          <w:tcPr>
            <w:tcW w:w="2500" w:type="pct"/>
            <w:shd w:val="clear" w:color="auto" w:fill="auto"/>
            <w:tcMar>
              <w:left w:w="0" w:type="dxa"/>
            </w:tcMar>
          </w:tcPr>
          <w:p w14:paraId="60B43671" w14:textId="77777777" w:rsidR="008539B5" w:rsidRPr="00FD2E95" w:rsidRDefault="008539B5" w:rsidP="008539B5">
            <w:pPr>
              <w:pStyle w:val="Rubrik4utannumrering"/>
            </w:pPr>
            <w:r w:rsidRPr="00FD2E95">
              <w:t xml:space="preserve">Tillstånd att genomföra en klinisk prövning </w:t>
            </w:r>
          </w:p>
        </w:tc>
        <w:tc>
          <w:tcPr>
            <w:tcW w:w="2500" w:type="pct"/>
            <w:shd w:val="clear" w:color="auto" w:fill="auto"/>
            <w:tcMar>
              <w:right w:w="0" w:type="dxa"/>
            </w:tcMar>
          </w:tcPr>
          <w:p w14:paraId="7C99878E" w14:textId="77777777" w:rsidR="008539B5" w:rsidRPr="00FD2E95" w:rsidRDefault="008539B5" w:rsidP="008539B5">
            <w:pPr>
              <w:pStyle w:val="Rubrik4utannumrering"/>
            </w:pPr>
            <w:r w:rsidRPr="00FD2E95">
              <w:t xml:space="preserve">Tillstånd att genomföra en klinisk prövning </w:t>
            </w:r>
            <w:r w:rsidRPr="00FD2E95">
              <w:rPr>
                <w:i/>
                <w:iCs/>
              </w:rPr>
              <w:t>eller en prestandastudie</w:t>
            </w:r>
          </w:p>
        </w:tc>
      </w:tr>
    </w:tbl>
    <w:p w14:paraId="7345025E" w14:textId="36080E76" w:rsidR="008539B5" w:rsidRDefault="008539B5" w:rsidP="008539B5">
      <w:pPr>
        <w:pStyle w:val="Brdtext"/>
        <w:spacing w:before="270"/>
        <w:jc w:val="center"/>
        <w:rPr>
          <w:b/>
        </w:rPr>
      </w:pPr>
      <w:r>
        <w:rPr>
          <w:b/>
        </w:rPr>
        <w:t>4 §</w:t>
      </w:r>
    </w:p>
    <w:p w14:paraId="3978B634" w14:textId="77777777" w:rsidR="008539B5" w:rsidRDefault="008539B5" w:rsidP="008539B5">
      <w:pPr>
        <w:pStyle w:val="Brdtextmedindrag"/>
        <w:ind w:firstLine="0"/>
      </w:pPr>
      <w:r>
        <w:t xml:space="preserve">Den myndighet som regeringen bestämmer prövar frågor om </w:t>
      </w:r>
    </w:p>
    <w:tbl>
      <w:tblPr>
        <w:tblW w:w="5000" w:type="pct"/>
        <w:tblLook w:val="0000" w:firstRow="0" w:lastRow="0" w:firstColumn="0" w:lastColumn="0" w:noHBand="0" w:noVBand="0"/>
      </w:tblPr>
      <w:tblGrid>
        <w:gridCol w:w="2948"/>
        <w:gridCol w:w="2949"/>
      </w:tblGrid>
      <w:tr w:rsidR="008539B5" w14:paraId="28011A60" w14:textId="77777777" w:rsidTr="008539B5">
        <w:tc>
          <w:tcPr>
            <w:tcW w:w="2500" w:type="pct"/>
            <w:shd w:val="clear" w:color="auto" w:fill="auto"/>
            <w:tcMar>
              <w:left w:w="0" w:type="dxa"/>
            </w:tcMar>
          </w:tcPr>
          <w:p w14:paraId="66F2ABA6" w14:textId="77777777" w:rsidR="008539B5" w:rsidRDefault="008539B5" w:rsidP="008539B5">
            <w:pPr>
              <w:pStyle w:val="Brdtextmedindrag"/>
            </w:pPr>
            <w:r>
              <w:t>1. tillstånd att genomföra en klin</w:t>
            </w:r>
            <w:r>
              <w:softHyphen/>
              <w:t>isk prövning, och</w:t>
            </w:r>
          </w:p>
        </w:tc>
        <w:tc>
          <w:tcPr>
            <w:tcW w:w="2500" w:type="pct"/>
            <w:shd w:val="clear" w:color="auto" w:fill="auto"/>
            <w:tcMar>
              <w:right w:w="0" w:type="dxa"/>
            </w:tcMar>
          </w:tcPr>
          <w:p w14:paraId="06AFF971" w14:textId="77777777" w:rsidR="008539B5" w:rsidRDefault="008539B5" w:rsidP="008539B5">
            <w:pPr>
              <w:pStyle w:val="Brdtextmedindrag"/>
            </w:pPr>
            <w:r>
              <w:t>1. tillstånd att genomföra en klin</w:t>
            </w:r>
            <w:r>
              <w:softHyphen/>
              <w:t xml:space="preserve">isk prövning </w:t>
            </w:r>
            <w:r>
              <w:rPr>
                <w:i/>
              </w:rPr>
              <w:t>eller en</w:t>
            </w:r>
            <w:r w:rsidRPr="00EC6E68">
              <w:rPr>
                <w:i/>
              </w:rPr>
              <w:t xml:space="preserve"> pre</w:t>
            </w:r>
            <w:r>
              <w:rPr>
                <w:i/>
              </w:rPr>
              <w:softHyphen/>
            </w:r>
            <w:r w:rsidRPr="00EC6E68">
              <w:rPr>
                <w:i/>
              </w:rPr>
              <w:t>standa</w:t>
            </w:r>
            <w:r>
              <w:rPr>
                <w:i/>
              </w:rPr>
              <w:softHyphen/>
            </w:r>
            <w:r w:rsidRPr="00EC6E68">
              <w:rPr>
                <w:i/>
              </w:rPr>
              <w:t>studie</w:t>
            </w:r>
            <w:r>
              <w:t>, och</w:t>
            </w:r>
          </w:p>
        </w:tc>
      </w:tr>
      <w:tr w:rsidR="008539B5" w14:paraId="2E2D10F2" w14:textId="77777777" w:rsidTr="008539B5">
        <w:tc>
          <w:tcPr>
            <w:tcW w:w="2500" w:type="pct"/>
            <w:shd w:val="clear" w:color="auto" w:fill="auto"/>
            <w:tcMar>
              <w:left w:w="0" w:type="dxa"/>
            </w:tcMar>
          </w:tcPr>
          <w:p w14:paraId="4D5DA2CD" w14:textId="77777777" w:rsidR="008539B5" w:rsidRDefault="008539B5" w:rsidP="008539B5">
            <w:pPr>
              <w:pStyle w:val="Brdtextmedindrag"/>
            </w:pPr>
            <w:r>
              <w:t>2. väsentliga ändringar av en sådan prövning.</w:t>
            </w:r>
          </w:p>
        </w:tc>
        <w:tc>
          <w:tcPr>
            <w:tcW w:w="2500" w:type="pct"/>
            <w:shd w:val="clear" w:color="auto" w:fill="auto"/>
            <w:tcMar>
              <w:right w:w="0" w:type="dxa"/>
            </w:tcMar>
          </w:tcPr>
          <w:p w14:paraId="1C3B68B8" w14:textId="77777777" w:rsidR="008539B5" w:rsidRDefault="008539B5" w:rsidP="008539B5">
            <w:pPr>
              <w:pStyle w:val="Brdtextmedindrag"/>
            </w:pPr>
            <w:r>
              <w:t xml:space="preserve">2. väsentliga ändringar av en sådan prövning </w:t>
            </w:r>
            <w:r w:rsidRPr="00EC6E68">
              <w:rPr>
                <w:i/>
              </w:rPr>
              <w:t>eller studie</w:t>
            </w:r>
            <w:r>
              <w:t>.</w:t>
            </w:r>
          </w:p>
        </w:tc>
      </w:tr>
      <w:tr w:rsidR="008539B5" w14:paraId="09438A4D" w14:textId="77777777" w:rsidTr="008539B5">
        <w:tc>
          <w:tcPr>
            <w:tcW w:w="2500" w:type="pct"/>
            <w:shd w:val="clear" w:color="auto" w:fill="auto"/>
            <w:tcMar>
              <w:left w:w="0" w:type="dxa"/>
            </w:tcMar>
          </w:tcPr>
          <w:p w14:paraId="11EFCCF0" w14:textId="45AAF9DF" w:rsidR="008539B5" w:rsidRDefault="008539B5" w:rsidP="008539B5">
            <w:pPr>
              <w:pStyle w:val="Brdtextmedindrag"/>
            </w:pPr>
            <w:r>
              <w:t>Bestämmelser om den etiska gransk</w:t>
            </w:r>
            <w:r>
              <w:softHyphen/>
              <w:t>ningen av en ansökan eller an</w:t>
            </w:r>
            <w:r>
              <w:softHyphen/>
              <w:t>mäl</w:t>
            </w:r>
            <w:r>
              <w:softHyphen/>
              <w:t>an av en klinisk prövning finns i lagen (2021:000) med kom</w:t>
            </w:r>
            <w:r>
              <w:softHyphen/>
              <w:t>pletterande bestäm</w:t>
            </w:r>
            <w:r>
              <w:softHyphen/>
              <w:t>melser om etisk gransk</w:t>
            </w:r>
            <w:r>
              <w:softHyphen/>
              <w:t xml:space="preserve">ning till EU:s </w:t>
            </w:r>
            <w:r w:rsidRPr="00C94FA3">
              <w:rPr>
                <w:i/>
                <w:iCs/>
              </w:rPr>
              <w:t>för</w:t>
            </w:r>
            <w:r w:rsidRPr="00C94FA3">
              <w:rPr>
                <w:i/>
                <w:iCs/>
              </w:rPr>
              <w:softHyphen/>
              <w:t>ord</w:t>
            </w:r>
            <w:r w:rsidRPr="00C94FA3">
              <w:rPr>
                <w:i/>
                <w:iCs/>
              </w:rPr>
              <w:softHyphen/>
              <w:t>ning</w:t>
            </w:r>
            <w:r>
              <w:t xml:space="preserve"> om medicin</w:t>
            </w:r>
            <w:r>
              <w:softHyphen/>
              <w:t xml:space="preserve">tekniska produkter. </w:t>
            </w:r>
          </w:p>
        </w:tc>
        <w:tc>
          <w:tcPr>
            <w:tcW w:w="2500" w:type="pct"/>
            <w:shd w:val="clear" w:color="auto" w:fill="auto"/>
            <w:tcMar>
              <w:right w:w="0" w:type="dxa"/>
            </w:tcMar>
          </w:tcPr>
          <w:p w14:paraId="4DB7ADD5" w14:textId="2230C29B" w:rsidR="008539B5" w:rsidRDefault="008539B5" w:rsidP="008539B5">
            <w:pPr>
              <w:pStyle w:val="Brdtextmedindrag"/>
            </w:pPr>
            <w:r>
              <w:t>Bestämmelser om den etiska gransk</w:t>
            </w:r>
            <w:r>
              <w:softHyphen/>
              <w:t xml:space="preserve">ningen av en ansökan eller anmälan av en klinisk prövning </w:t>
            </w:r>
            <w:r w:rsidRPr="00C94FA3">
              <w:rPr>
                <w:i/>
                <w:iCs/>
              </w:rPr>
              <w:t>eller en prestandastudie</w:t>
            </w:r>
            <w:r>
              <w:t xml:space="preserve"> finns i lag</w:t>
            </w:r>
            <w:r>
              <w:softHyphen/>
              <w:t>en (2021:000) med komplett</w:t>
            </w:r>
            <w:r>
              <w:softHyphen/>
              <w:t>er</w:t>
            </w:r>
            <w:r>
              <w:softHyphen/>
              <w:t>an</w:t>
            </w:r>
            <w:r>
              <w:softHyphen/>
              <w:t>de bestäm</w:t>
            </w:r>
            <w:r>
              <w:softHyphen/>
              <w:t>melser om etisk gransk</w:t>
            </w:r>
            <w:r>
              <w:softHyphen/>
              <w:t xml:space="preserve">ning till EU:s </w:t>
            </w:r>
            <w:r w:rsidRPr="00C94FA3">
              <w:rPr>
                <w:i/>
                <w:iCs/>
              </w:rPr>
              <w:t>för</w:t>
            </w:r>
            <w:r w:rsidRPr="00C94FA3">
              <w:rPr>
                <w:i/>
                <w:iCs/>
              </w:rPr>
              <w:softHyphen/>
              <w:t>ord</w:t>
            </w:r>
            <w:r w:rsidRPr="00C94FA3">
              <w:rPr>
                <w:i/>
                <w:iCs/>
              </w:rPr>
              <w:softHyphen/>
              <w:t>ningar</w:t>
            </w:r>
            <w:r>
              <w:t xml:space="preserve"> om medicin</w:t>
            </w:r>
            <w:r>
              <w:softHyphen/>
              <w:t xml:space="preserve">tekniska produkter. </w:t>
            </w:r>
          </w:p>
          <w:p w14:paraId="3795CF6E" w14:textId="135751AD" w:rsidR="008539B5" w:rsidRDefault="008539B5" w:rsidP="008539B5">
            <w:pPr>
              <w:pStyle w:val="Brdtextmedindrag"/>
            </w:pPr>
          </w:p>
        </w:tc>
      </w:tr>
    </w:tbl>
    <w:p w14:paraId="7F1D6F8E" w14:textId="77777777" w:rsidR="008539B5" w:rsidRDefault="008539B5" w:rsidP="008539B5">
      <w:pPr>
        <w:pStyle w:val="Brdtextmedindrag"/>
        <w:ind w:firstLine="0"/>
      </w:pPr>
    </w:p>
    <w:p w14:paraId="274D94A5" w14:textId="4D1E4E24" w:rsidR="008539B5" w:rsidRPr="00BB3BF4" w:rsidRDefault="008539B5" w:rsidP="008539B5">
      <w:pPr>
        <w:pStyle w:val="Brdtext"/>
        <w:jc w:val="center"/>
        <w:rPr>
          <w:b/>
        </w:rPr>
      </w:pPr>
      <w:r>
        <w:rPr>
          <w:b/>
        </w:rPr>
        <w:t>5 §</w:t>
      </w:r>
    </w:p>
    <w:tbl>
      <w:tblPr>
        <w:tblW w:w="5000" w:type="pct"/>
        <w:tblLook w:val="0000" w:firstRow="0" w:lastRow="0" w:firstColumn="0" w:lastColumn="0" w:noHBand="0" w:noVBand="0"/>
      </w:tblPr>
      <w:tblGrid>
        <w:gridCol w:w="2948"/>
        <w:gridCol w:w="2949"/>
      </w:tblGrid>
      <w:tr w:rsidR="008539B5" w14:paraId="27F1CAD0" w14:textId="77777777" w:rsidTr="008539B5">
        <w:tc>
          <w:tcPr>
            <w:tcW w:w="2500" w:type="pct"/>
            <w:shd w:val="clear" w:color="auto" w:fill="auto"/>
            <w:tcMar>
              <w:left w:w="0" w:type="dxa"/>
            </w:tcMar>
          </w:tcPr>
          <w:p w14:paraId="664C53BB" w14:textId="45B8C10A" w:rsidR="008539B5" w:rsidRDefault="008539B5" w:rsidP="008539B5">
            <w:pPr>
              <w:pStyle w:val="Brdtextmedindrag"/>
              <w:ind w:firstLine="0"/>
            </w:pPr>
            <w:r>
              <w:t xml:space="preserve">Den dokumentation </w:t>
            </w:r>
            <w:r w:rsidRPr="00562A52">
              <w:t>som</w:t>
            </w:r>
            <w:r>
              <w:t xml:space="preserve"> avses i</w:t>
            </w:r>
            <w:r w:rsidRPr="00D7267D">
              <w:t xml:space="preserve"> kapitel III avsnitt 3</w:t>
            </w:r>
            <w:r>
              <w:t xml:space="preserve"> </w:t>
            </w:r>
            <w:r w:rsidRPr="00D7267D">
              <w:t xml:space="preserve">i bilaga XV till </w:t>
            </w:r>
            <w:r>
              <w:t>för</w:t>
            </w:r>
            <w:r>
              <w:softHyphen/>
              <w:t>ordning (EU) 2017/745 ska håll</w:t>
            </w:r>
            <w:r>
              <w:softHyphen/>
              <w:t>as tillgänglig för de be</w:t>
            </w:r>
            <w:r>
              <w:softHyphen/>
              <w:t>hör</w:t>
            </w:r>
            <w:r>
              <w:softHyphen/>
              <w:t>iga mynd</w:t>
            </w:r>
            <w:r>
              <w:softHyphen/>
            </w:r>
            <w:r>
              <w:lastRenderedPageBreak/>
              <w:t>ig</w:t>
            </w:r>
            <w:r>
              <w:softHyphen/>
              <w:t xml:space="preserve">heterna under den tid som anges i </w:t>
            </w:r>
            <w:r>
              <w:rPr>
                <w:i/>
              </w:rPr>
              <w:t xml:space="preserve">bilagan </w:t>
            </w:r>
            <w:r>
              <w:t>även om sponsorn, dennes kon</w:t>
            </w:r>
            <w:r>
              <w:softHyphen/>
              <w:t>takt</w:t>
            </w:r>
            <w:r>
              <w:softHyphen/>
              <w:t>person eller den rätts</w:t>
            </w:r>
            <w:r>
              <w:softHyphen/>
              <w:t>liga före</w:t>
            </w:r>
            <w:r>
              <w:softHyphen/>
              <w:t>trädaren försätts i kon</w:t>
            </w:r>
            <w:r>
              <w:softHyphen/>
              <w:t>kurs, går i lik</w:t>
            </w:r>
            <w:r>
              <w:softHyphen/>
              <w:t>vidation eller upp</w:t>
            </w:r>
            <w:r>
              <w:softHyphen/>
              <w:t>hör med sin verk</w:t>
            </w:r>
            <w:r>
              <w:softHyphen/>
              <w:t>samhet. Spons</w:t>
            </w:r>
            <w:r>
              <w:softHyphen/>
              <w:t>orn, dennes kon</w:t>
            </w:r>
            <w:r>
              <w:softHyphen/>
              <w:t>takt</w:t>
            </w:r>
            <w:r>
              <w:softHyphen/>
              <w:t>per</w:t>
            </w:r>
            <w:r>
              <w:softHyphen/>
              <w:t>son eller den rätts</w:t>
            </w:r>
            <w:r>
              <w:softHyphen/>
              <w:t>liga före</w:t>
            </w:r>
            <w:r>
              <w:softHyphen/>
              <w:t>träd</w:t>
            </w:r>
            <w:r>
              <w:softHyphen/>
              <w:t>ar</w:t>
            </w:r>
            <w:r>
              <w:softHyphen/>
              <w:t xml:space="preserve">en </w:t>
            </w:r>
            <w:r w:rsidRPr="009E3E74">
              <w:t xml:space="preserve">ska i sådana fall anmäla till den </w:t>
            </w:r>
            <w:r>
              <w:t>myn</w:t>
            </w:r>
            <w:r>
              <w:softHyphen/>
              <w:t>dig</w:t>
            </w:r>
            <w:r>
              <w:softHyphen/>
              <w:t>het som reger</w:t>
            </w:r>
            <w:r>
              <w:softHyphen/>
              <w:t>ing</w:t>
            </w:r>
            <w:r>
              <w:softHyphen/>
              <w:t>en be</w:t>
            </w:r>
            <w:r>
              <w:softHyphen/>
              <w:t>stäm</w:t>
            </w:r>
            <w:r>
              <w:softHyphen/>
              <w:t>mer</w:t>
            </w:r>
            <w:r w:rsidRPr="009E3E74">
              <w:t xml:space="preserve"> vem som an</w:t>
            </w:r>
            <w:r>
              <w:softHyphen/>
            </w:r>
            <w:r w:rsidRPr="009E3E74">
              <w:t>svarar för arkiv</w:t>
            </w:r>
            <w:r>
              <w:softHyphen/>
            </w:r>
            <w:r w:rsidRPr="009E3E74">
              <w:t>ering</w:t>
            </w:r>
            <w:r>
              <w:softHyphen/>
            </w:r>
            <w:r w:rsidRPr="009E3E74">
              <w:t>en av hand</w:t>
            </w:r>
            <w:r>
              <w:softHyphen/>
            </w:r>
            <w:r w:rsidRPr="009E3E74">
              <w:t>ling</w:t>
            </w:r>
            <w:r>
              <w:softHyphen/>
            </w:r>
            <w:r w:rsidRPr="009E3E74">
              <w:t>ar</w:t>
            </w:r>
            <w:r>
              <w:softHyphen/>
            </w:r>
            <w:r w:rsidRPr="009E3E74">
              <w:t>na och var de förvaras.</w:t>
            </w:r>
          </w:p>
        </w:tc>
        <w:tc>
          <w:tcPr>
            <w:tcW w:w="2500" w:type="pct"/>
            <w:shd w:val="clear" w:color="auto" w:fill="auto"/>
            <w:tcMar>
              <w:right w:w="0" w:type="dxa"/>
            </w:tcMar>
          </w:tcPr>
          <w:p w14:paraId="19352C50" w14:textId="0DED5DFF" w:rsidR="008539B5" w:rsidRDefault="008539B5" w:rsidP="008539B5">
            <w:pPr>
              <w:pStyle w:val="Brdtextmedindrag"/>
              <w:ind w:firstLine="0"/>
            </w:pPr>
            <w:r>
              <w:lastRenderedPageBreak/>
              <w:t xml:space="preserve">Den </w:t>
            </w:r>
            <w:r w:rsidRPr="00562A52">
              <w:t>dokumentation</w:t>
            </w:r>
            <w:r>
              <w:t xml:space="preserve"> som avses i</w:t>
            </w:r>
            <w:r w:rsidRPr="00D7267D">
              <w:t xml:space="preserve"> kapitel III avsnitt 3</w:t>
            </w:r>
            <w:r>
              <w:t xml:space="preserve"> </w:t>
            </w:r>
            <w:r w:rsidRPr="00D7267D">
              <w:t xml:space="preserve">i bilaga XV till </w:t>
            </w:r>
            <w:r>
              <w:t xml:space="preserve">förordning (EU) 2017/745 </w:t>
            </w:r>
            <w:r w:rsidRPr="00BB3BF4">
              <w:rPr>
                <w:i/>
              </w:rPr>
              <w:t>och i kapitel II avsnitt 3</w:t>
            </w:r>
            <w:r>
              <w:rPr>
                <w:i/>
              </w:rPr>
              <w:t xml:space="preserve"> </w:t>
            </w:r>
            <w:r w:rsidRPr="00BB3BF4">
              <w:rPr>
                <w:i/>
              </w:rPr>
              <w:t xml:space="preserve">i bilaga XIV till </w:t>
            </w:r>
            <w:r w:rsidRPr="00BB3BF4">
              <w:rPr>
                <w:i/>
              </w:rPr>
              <w:lastRenderedPageBreak/>
              <w:t>för</w:t>
            </w:r>
            <w:r>
              <w:rPr>
                <w:i/>
              </w:rPr>
              <w:softHyphen/>
            </w:r>
            <w:r w:rsidRPr="00BB3BF4">
              <w:rPr>
                <w:i/>
              </w:rPr>
              <w:t>ordning (EU) 2017/746</w:t>
            </w:r>
            <w:r>
              <w:t xml:space="preserve"> ska håll</w:t>
            </w:r>
            <w:r>
              <w:softHyphen/>
              <w:t>as till</w:t>
            </w:r>
            <w:r>
              <w:softHyphen/>
              <w:t>gäng</w:t>
            </w:r>
            <w:r>
              <w:softHyphen/>
              <w:t>lig för de be</w:t>
            </w:r>
            <w:r>
              <w:softHyphen/>
              <w:t>höriga mynd</w:t>
            </w:r>
            <w:r>
              <w:softHyphen/>
              <w:t>ig</w:t>
            </w:r>
            <w:r>
              <w:softHyphen/>
              <w:t>het</w:t>
            </w:r>
            <w:r>
              <w:softHyphen/>
              <w:t xml:space="preserve">erna under den tid som anges i </w:t>
            </w:r>
            <w:r>
              <w:rPr>
                <w:i/>
              </w:rPr>
              <w:t xml:space="preserve">bilagorna </w:t>
            </w:r>
            <w:r>
              <w:t>även om spon</w:t>
            </w:r>
            <w:r>
              <w:softHyphen/>
              <w:t>sorn, dennes kon</w:t>
            </w:r>
            <w:r>
              <w:softHyphen/>
              <w:t>takt</w:t>
            </w:r>
            <w:r>
              <w:softHyphen/>
              <w:t>person eller den rätts</w:t>
            </w:r>
            <w:r>
              <w:softHyphen/>
              <w:t>liga före</w:t>
            </w:r>
            <w:r>
              <w:softHyphen/>
              <w:t>trädaren för</w:t>
            </w:r>
            <w:r>
              <w:softHyphen/>
              <w:t>sätts i kon</w:t>
            </w:r>
            <w:r>
              <w:softHyphen/>
              <w:t>kurs, går i lik</w:t>
            </w:r>
            <w:r>
              <w:softHyphen/>
              <w:t>vida</w:t>
            </w:r>
            <w:r>
              <w:softHyphen/>
              <w:t>tion eller upphör med sin verk</w:t>
            </w:r>
            <w:r>
              <w:softHyphen/>
              <w:t>sam</w:t>
            </w:r>
            <w:r>
              <w:softHyphen/>
              <w:t>het. Sponsorn, dennes kon</w:t>
            </w:r>
            <w:r>
              <w:softHyphen/>
              <w:t>takt</w:t>
            </w:r>
            <w:r>
              <w:softHyphen/>
              <w:t>person eller den rätts</w:t>
            </w:r>
            <w:r>
              <w:softHyphen/>
              <w:t>liga före</w:t>
            </w:r>
            <w:r>
              <w:softHyphen/>
              <w:t>träd</w:t>
            </w:r>
            <w:r>
              <w:softHyphen/>
              <w:t xml:space="preserve">aren </w:t>
            </w:r>
            <w:r w:rsidRPr="009E3E74">
              <w:t>ska i sådana fall an</w:t>
            </w:r>
            <w:r>
              <w:softHyphen/>
            </w:r>
            <w:r w:rsidRPr="009E3E74">
              <w:t xml:space="preserve">mäla till den </w:t>
            </w:r>
            <w:r>
              <w:t>myndighet som re</w:t>
            </w:r>
            <w:r>
              <w:softHyphen/>
              <w:t>ger</w:t>
            </w:r>
            <w:r>
              <w:softHyphen/>
              <w:t>ing</w:t>
            </w:r>
            <w:r>
              <w:softHyphen/>
              <w:t>en bestäm</w:t>
            </w:r>
            <w:r>
              <w:softHyphen/>
              <w:t>mer</w:t>
            </w:r>
            <w:r w:rsidRPr="009E3E74">
              <w:t xml:space="preserve"> vem som an</w:t>
            </w:r>
            <w:r>
              <w:softHyphen/>
            </w:r>
            <w:r w:rsidRPr="009E3E74">
              <w:t>svar</w:t>
            </w:r>
            <w:r>
              <w:softHyphen/>
            </w:r>
            <w:r w:rsidRPr="009E3E74">
              <w:t>ar för arkiver</w:t>
            </w:r>
            <w:r>
              <w:softHyphen/>
            </w:r>
            <w:r w:rsidRPr="009E3E74">
              <w:t>ing</w:t>
            </w:r>
            <w:r>
              <w:softHyphen/>
            </w:r>
            <w:r w:rsidRPr="009E3E74">
              <w:t>en av hand</w:t>
            </w:r>
            <w:r>
              <w:softHyphen/>
            </w:r>
            <w:r w:rsidRPr="009E3E74">
              <w:t>ling</w:t>
            </w:r>
            <w:r>
              <w:softHyphen/>
            </w:r>
            <w:r w:rsidRPr="009E3E74">
              <w:t>ar</w:t>
            </w:r>
            <w:r>
              <w:softHyphen/>
            </w:r>
            <w:r w:rsidRPr="009E3E74">
              <w:t>na och var de för</w:t>
            </w:r>
            <w:r>
              <w:softHyphen/>
            </w:r>
            <w:r w:rsidRPr="009E3E74">
              <w:t>varas.</w:t>
            </w:r>
          </w:p>
        </w:tc>
      </w:tr>
    </w:tbl>
    <w:p w14:paraId="01FE4790" w14:textId="4A1507DD" w:rsidR="008539B5" w:rsidRDefault="008539B5" w:rsidP="008539B5">
      <w:pPr>
        <w:pStyle w:val="Rubrik3utannumrering"/>
        <w:spacing w:after="0"/>
        <w:jc w:val="center"/>
      </w:pPr>
      <w:r>
        <w:lastRenderedPageBreak/>
        <w:t>3 kap.</w:t>
      </w:r>
    </w:p>
    <w:p w14:paraId="130C030E" w14:textId="451DC4C4" w:rsidR="008539B5" w:rsidRPr="00814C26" w:rsidRDefault="008539B5" w:rsidP="008539B5">
      <w:pPr>
        <w:pStyle w:val="Brdtext"/>
        <w:keepNext/>
        <w:jc w:val="center"/>
        <w:rPr>
          <w:b/>
        </w:rPr>
      </w:pPr>
      <w:r w:rsidRPr="00814C26">
        <w:rPr>
          <w:b/>
        </w:rPr>
        <w:t>1</w:t>
      </w:r>
      <w:r>
        <w:rPr>
          <w:b/>
        </w:rPr>
        <w:t> §</w:t>
      </w:r>
    </w:p>
    <w:tbl>
      <w:tblPr>
        <w:tblW w:w="5000" w:type="pct"/>
        <w:tblLook w:val="0000" w:firstRow="0" w:lastRow="0" w:firstColumn="0" w:lastColumn="0" w:noHBand="0" w:noVBand="0"/>
      </w:tblPr>
      <w:tblGrid>
        <w:gridCol w:w="2948"/>
        <w:gridCol w:w="2949"/>
      </w:tblGrid>
      <w:tr w:rsidR="008539B5" w14:paraId="676E1742" w14:textId="77777777" w:rsidTr="008539B5">
        <w:tc>
          <w:tcPr>
            <w:tcW w:w="2500" w:type="pct"/>
            <w:shd w:val="clear" w:color="auto" w:fill="auto"/>
            <w:tcMar>
              <w:left w:w="0" w:type="dxa"/>
            </w:tcMar>
          </w:tcPr>
          <w:p w14:paraId="4EDDFC37" w14:textId="556FB927" w:rsidR="008539B5" w:rsidRDefault="008539B5" w:rsidP="008539B5">
            <w:pPr>
              <w:pStyle w:val="Brdtextmedindrag"/>
              <w:ind w:firstLine="0"/>
            </w:pPr>
            <w:r>
              <w:t xml:space="preserve">Tillsyn över </w:t>
            </w:r>
            <w:r w:rsidRPr="00562A52">
              <w:t>efterlevnaden</w:t>
            </w:r>
            <w:r>
              <w:t xml:space="preserve"> av </w:t>
            </w:r>
            <w:r w:rsidRPr="00B35736">
              <w:t>för</w:t>
            </w:r>
            <w:r>
              <w:softHyphen/>
            </w:r>
            <w:r w:rsidRPr="00B35736">
              <w:t>ord</w:t>
            </w:r>
            <w:r>
              <w:softHyphen/>
            </w:r>
            <w:r w:rsidRPr="00B35736">
              <w:t xml:space="preserve">ning (EU) </w:t>
            </w:r>
            <w:r>
              <w:t>2017/745, denna lag och de föreskrifter som har med</w:t>
            </w:r>
            <w:r>
              <w:softHyphen/>
              <w:t>del</w:t>
            </w:r>
            <w:r>
              <w:softHyphen/>
              <w:t>ats med stöd av lagen utövas av den eller de myndigheter som reger</w:t>
            </w:r>
            <w:r>
              <w:softHyphen/>
              <w:t>ing</w:t>
            </w:r>
            <w:r>
              <w:softHyphen/>
              <w:t>en be</w:t>
            </w:r>
            <w:r>
              <w:softHyphen/>
              <w:t>stämmer.</w:t>
            </w:r>
          </w:p>
        </w:tc>
        <w:tc>
          <w:tcPr>
            <w:tcW w:w="2500" w:type="pct"/>
            <w:shd w:val="clear" w:color="auto" w:fill="auto"/>
            <w:tcMar>
              <w:right w:w="0" w:type="dxa"/>
            </w:tcMar>
          </w:tcPr>
          <w:p w14:paraId="3521A971" w14:textId="17F5C2C1" w:rsidR="008539B5" w:rsidRDefault="008539B5" w:rsidP="008539B5">
            <w:pPr>
              <w:pStyle w:val="Brdtextmedindrag"/>
              <w:ind w:firstLine="0"/>
            </w:pPr>
            <w:r>
              <w:t xml:space="preserve">Tillsyn över efterlevnaden av </w:t>
            </w:r>
            <w:r w:rsidRPr="00B35736">
              <w:t>för</w:t>
            </w:r>
            <w:r>
              <w:softHyphen/>
            </w:r>
            <w:r w:rsidRPr="00B35736">
              <w:t>ord</w:t>
            </w:r>
            <w:r>
              <w:softHyphen/>
            </w:r>
            <w:r w:rsidRPr="00B35736">
              <w:t xml:space="preserve">ning (EU) </w:t>
            </w:r>
            <w:r>
              <w:t>2017/745,</w:t>
            </w:r>
            <w:r w:rsidRPr="00814C26">
              <w:rPr>
                <w:i/>
              </w:rPr>
              <w:t xml:space="preserve"> förord</w:t>
            </w:r>
            <w:r>
              <w:rPr>
                <w:i/>
              </w:rPr>
              <w:softHyphen/>
            </w:r>
            <w:r w:rsidRPr="00814C26">
              <w:rPr>
                <w:i/>
              </w:rPr>
              <w:t>ning (EU) 2017/746</w:t>
            </w:r>
            <w:r>
              <w:t>, denna lag och de föreskrift</w:t>
            </w:r>
            <w:r>
              <w:softHyphen/>
              <w:t>er som har meddelats med stöd av lag</w:t>
            </w:r>
            <w:r>
              <w:softHyphen/>
              <w:t>en utövas av den eller de myndigheter som reger</w:t>
            </w:r>
            <w:r>
              <w:softHyphen/>
              <w:t>ing</w:t>
            </w:r>
            <w:r>
              <w:softHyphen/>
              <w:t>en bestäm</w:t>
            </w:r>
            <w:r>
              <w:softHyphen/>
              <w:t>mer.</w:t>
            </w:r>
          </w:p>
        </w:tc>
      </w:tr>
    </w:tbl>
    <w:p w14:paraId="057F3C8F" w14:textId="77777777" w:rsidR="008539B5" w:rsidRDefault="008539B5" w:rsidP="008539B5">
      <w:pPr>
        <w:pStyle w:val="Brdtext"/>
        <w:jc w:val="center"/>
        <w:rPr>
          <w:b/>
        </w:rPr>
      </w:pPr>
    </w:p>
    <w:p w14:paraId="7D42FDE8" w14:textId="3894C92B" w:rsidR="008539B5" w:rsidRPr="00814C26" w:rsidRDefault="008539B5" w:rsidP="008539B5">
      <w:pPr>
        <w:pStyle w:val="Brdtext"/>
        <w:jc w:val="center"/>
        <w:rPr>
          <w:b/>
        </w:rPr>
      </w:pPr>
      <w:r>
        <w:rPr>
          <w:b/>
        </w:rPr>
        <w:t>2 §</w:t>
      </w:r>
    </w:p>
    <w:tbl>
      <w:tblPr>
        <w:tblW w:w="5000" w:type="pct"/>
        <w:tblLook w:val="0000" w:firstRow="0" w:lastRow="0" w:firstColumn="0" w:lastColumn="0" w:noHBand="0" w:noVBand="0"/>
      </w:tblPr>
      <w:tblGrid>
        <w:gridCol w:w="2948"/>
        <w:gridCol w:w="2949"/>
      </w:tblGrid>
      <w:tr w:rsidR="008539B5" w14:paraId="346AB314" w14:textId="77777777" w:rsidTr="008539B5">
        <w:tc>
          <w:tcPr>
            <w:tcW w:w="2500" w:type="pct"/>
            <w:shd w:val="clear" w:color="auto" w:fill="auto"/>
            <w:tcMar>
              <w:left w:w="0" w:type="dxa"/>
            </w:tcMar>
          </w:tcPr>
          <w:p w14:paraId="0E13A3D2" w14:textId="77777777" w:rsidR="008539B5" w:rsidRDefault="008539B5" w:rsidP="008539B5">
            <w:pPr>
              <w:pStyle w:val="Brdtextmedindrag"/>
              <w:ind w:firstLine="0"/>
            </w:pPr>
            <w:r w:rsidRPr="00C9632E">
              <w:t>En tillsynsmyndighet har rätt att för till</w:t>
            </w:r>
            <w:r>
              <w:softHyphen/>
            </w:r>
            <w:r w:rsidRPr="00C9632E">
              <w:t>synen på be</w:t>
            </w:r>
            <w:r>
              <w:softHyphen/>
            </w:r>
            <w:r w:rsidRPr="00C9632E">
              <w:t>gäran få de upp</w:t>
            </w:r>
            <w:r>
              <w:softHyphen/>
            </w:r>
            <w:r w:rsidRPr="00C9632E">
              <w:t>lys</w:t>
            </w:r>
            <w:r>
              <w:softHyphen/>
            </w:r>
            <w:r w:rsidRPr="00C9632E">
              <w:t>ning</w:t>
            </w:r>
            <w:r>
              <w:softHyphen/>
            </w:r>
            <w:r w:rsidRPr="00C9632E">
              <w:t>ar och hand</w:t>
            </w:r>
            <w:r>
              <w:softHyphen/>
            </w:r>
            <w:r w:rsidRPr="00C9632E">
              <w:t>lingar som behövs och få till</w:t>
            </w:r>
            <w:r>
              <w:softHyphen/>
            </w:r>
            <w:r w:rsidRPr="00C9632E">
              <w:t>träde till områden, lokaler och andra utrymmen, dock inte bo</w:t>
            </w:r>
            <w:r>
              <w:softHyphen/>
            </w:r>
            <w:r w:rsidRPr="00C9632E">
              <w:t>städer, där produkter hant</w:t>
            </w:r>
            <w:r>
              <w:softHyphen/>
            </w:r>
            <w:r w:rsidRPr="00C9632E">
              <w:t>er</w:t>
            </w:r>
            <w:r>
              <w:softHyphen/>
            </w:r>
            <w:r w:rsidRPr="00C9632E">
              <w:t>as</w:t>
            </w:r>
            <w:r>
              <w:t xml:space="preserve"> eller där klin</w:t>
            </w:r>
            <w:r>
              <w:softHyphen/>
              <w:t>iska prövningar ut</w:t>
            </w:r>
            <w:r>
              <w:softHyphen/>
              <w:t>förs</w:t>
            </w:r>
            <w:r w:rsidRPr="00C9632E">
              <w:t>. Om det be</w:t>
            </w:r>
            <w:r>
              <w:softHyphen/>
            </w:r>
            <w:r w:rsidRPr="00C9632E">
              <w:t>hövs för till</w:t>
            </w:r>
            <w:r>
              <w:softHyphen/>
            </w:r>
            <w:r w:rsidRPr="00C9632E">
              <w:t>syn</w:t>
            </w:r>
            <w:r>
              <w:softHyphen/>
            </w:r>
            <w:r w:rsidRPr="00C9632E">
              <w:t>en</w:t>
            </w:r>
            <w:r>
              <w:t>,</w:t>
            </w:r>
            <w:r w:rsidRPr="00C9632E">
              <w:t xml:space="preserve"> får myndigheten göra under</w:t>
            </w:r>
            <w:r>
              <w:softHyphen/>
            </w:r>
            <w:r w:rsidRPr="00C9632E">
              <w:t>sökningar och ta prover. För kostnader på grund av under</w:t>
            </w:r>
            <w:r>
              <w:softHyphen/>
            </w:r>
            <w:r w:rsidRPr="00C9632E">
              <w:t>sök</w:t>
            </w:r>
            <w:r>
              <w:softHyphen/>
            </w:r>
            <w:r w:rsidRPr="00C9632E">
              <w:t>ning</w:t>
            </w:r>
            <w:r>
              <w:softHyphen/>
            </w:r>
            <w:r w:rsidRPr="00C9632E">
              <w:t>ar eller för uttagna prov</w:t>
            </w:r>
            <w:r>
              <w:t>er</w:t>
            </w:r>
            <w:r w:rsidRPr="00C9632E">
              <w:t xml:space="preserve"> </w:t>
            </w:r>
            <w:r>
              <w:t xml:space="preserve">betalas </w:t>
            </w:r>
            <w:r w:rsidRPr="00C9632E">
              <w:t>inte ersättning.</w:t>
            </w:r>
            <w:r>
              <w:t xml:space="preserve"> </w:t>
            </w:r>
          </w:p>
        </w:tc>
        <w:tc>
          <w:tcPr>
            <w:tcW w:w="2500" w:type="pct"/>
            <w:shd w:val="clear" w:color="auto" w:fill="auto"/>
            <w:tcMar>
              <w:right w:w="0" w:type="dxa"/>
            </w:tcMar>
          </w:tcPr>
          <w:p w14:paraId="2280708E" w14:textId="1BA0997F" w:rsidR="008539B5" w:rsidRDefault="008539B5" w:rsidP="008539B5">
            <w:pPr>
              <w:pStyle w:val="Brdtextmedindrag"/>
              <w:ind w:firstLine="0"/>
            </w:pPr>
            <w:r w:rsidRPr="00C9632E">
              <w:t>En tillsynsmyndighet har rätt att för till</w:t>
            </w:r>
            <w:r>
              <w:softHyphen/>
            </w:r>
            <w:r w:rsidRPr="00C9632E">
              <w:t>synen på be</w:t>
            </w:r>
            <w:r>
              <w:softHyphen/>
            </w:r>
            <w:r w:rsidRPr="00C9632E">
              <w:t>gäran få de upp</w:t>
            </w:r>
            <w:r>
              <w:softHyphen/>
            </w:r>
            <w:r w:rsidRPr="00C9632E">
              <w:t>lys</w:t>
            </w:r>
            <w:r>
              <w:softHyphen/>
            </w:r>
            <w:r w:rsidRPr="00C9632E">
              <w:t>ning</w:t>
            </w:r>
            <w:r>
              <w:softHyphen/>
            </w:r>
            <w:r w:rsidRPr="00C9632E">
              <w:t>ar och hand</w:t>
            </w:r>
            <w:r>
              <w:softHyphen/>
            </w:r>
            <w:r w:rsidRPr="00C9632E">
              <w:t>lingar som behövs och få till</w:t>
            </w:r>
            <w:r>
              <w:softHyphen/>
            </w:r>
            <w:r w:rsidRPr="00C9632E">
              <w:t>träde till områden, lokaler och andra utrymmen, dock inte bo</w:t>
            </w:r>
            <w:r>
              <w:softHyphen/>
            </w:r>
            <w:r w:rsidRPr="00C9632E">
              <w:t>städer, där produkter hant</w:t>
            </w:r>
            <w:r>
              <w:softHyphen/>
            </w:r>
            <w:r w:rsidRPr="00C9632E">
              <w:t>er</w:t>
            </w:r>
            <w:r>
              <w:softHyphen/>
            </w:r>
            <w:r w:rsidRPr="00C9632E">
              <w:t>as</w:t>
            </w:r>
            <w:r>
              <w:t xml:space="preserve"> eller där klin</w:t>
            </w:r>
            <w:r>
              <w:softHyphen/>
              <w:t xml:space="preserve">iska prövningar </w:t>
            </w:r>
            <w:r w:rsidRPr="001751CA">
              <w:rPr>
                <w:i/>
              </w:rPr>
              <w:t>eller pre</w:t>
            </w:r>
            <w:r>
              <w:rPr>
                <w:i/>
              </w:rPr>
              <w:softHyphen/>
            </w:r>
            <w:r w:rsidRPr="001751CA">
              <w:rPr>
                <w:i/>
              </w:rPr>
              <w:t>standa</w:t>
            </w:r>
            <w:r>
              <w:rPr>
                <w:i/>
              </w:rPr>
              <w:softHyphen/>
            </w:r>
            <w:r w:rsidRPr="001751CA">
              <w:rPr>
                <w:i/>
              </w:rPr>
              <w:t>studi</w:t>
            </w:r>
            <w:r>
              <w:rPr>
                <w:i/>
              </w:rPr>
              <w:softHyphen/>
            </w:r>
            <w:r w:rsidRPr="001751CA">
              <w:rPr>
                <w:i/>
              </w:rPr>
              <w:t>er</w:t>
            </w:r>
            <w:r>
              <w:t xml:space="preserve"> utförs</w:t>
            </w:r>
            <w:r w:rsidRPr="00C9632E">
              <w:t>. Om det be</w:t>
            </w:r>
            <w:r>
              <w:softHyphen/>
            </w:r>
            <w:r w:rsidRPr="00C9632E">
              <w:t>hövs för tillsynen</w:t>
            </w:r>
            <w:r>
              <w:t>,</w:t>
            </w:r>
            <w:r w:rsidRPr="00C9632E">
              <w:t xml:space="preserve"> får myn</w:t>
            </w:r>
            <w:r>
              <w:softHyphen/>
            </w:r>
            <w:r w:rsidRPr="00C9632E">
              <w:t>digheten göra under</w:t>
            </w:r>
            <w:r>
              <w:softHyphen/>
            </w:r>
            <w:r w:rsidRPr="00C9632E">
              <w:t>sök</w:t>
            </w:r>
            <w:r>
              <w:softHyphen/>
            </w:r>
            <w:r w:rsidRPr="00C9632E">
              <w:t>ning</w:t>
            </w:r>
            <w:r>
              <w:softHyphen/>
            </w:r>
            <w:r w:rsidRPr="00C9632E">
              <w:t>ar och ta prover. För kost</w:t>
            </w:r>
            <w:r>
              <w:softHyphen/>
            </w:r>
            <w:r w:rsidRPr="00C9632E">
              <w:t>nad</w:t>
            </w:r>
            <w:r>
              <w:softHyphen/>
            </w:r>
            <w:r w:rsidRPr="00C9632E">
              <w:t>er på grund av under</w:t>
            </w:r>
            <w:r>
              <w:softHyphen/>
            </w:r>
            <w:r w:rsidRPr="00C9632E">
              <w:t>sök</w:t>
            </w:r>
            <w:r>
              <w:softHyphen/>
            </w:r>
            <w:r w:rsidRPr="00C9632E">
              <w:t>ning</w:t>
            </w:r>
            <w:r>
              <w:softHyphen/>
            </w:r>
            <w:r w:rsidRPr="00C9632E">
              <w:t>ar eller för uttagna prov</w:t>
            </w:r>
            <w:r>
              <w:t>er</w:t>
            </w:r>
            <w:r w:rsidRPr="00C9632E">
              <w:t xml:space="preserve"> </w:t>
            </w:r>
            <w:r>
              <w:t>be</w:t>
            </w:r>
            <w:r>
              <w:softHyphen/>
              <w:t xml:space="preserve">talas </w:t>
            </w:r>
            <w:r w:rsidRPr="00C9632E">
              <w:t>inte ersättning.</w:t>
            </w:r>
            <w:r>
              <w:t xml:space="preserve"> </w:t>
            </w:r>
          </w:p>
        </w:tc>
      </w:tr>
    </w:tbl>
    <w:p w14:paraId="7C64E8A5" w14:textId="09152094" w:rsidR="008539B5" w:rsidRPr="00C663C5" w:rsidRDefault="008539B5" w:rsidP="008539B5">
      <w:pPr>
        <w:pStyle w:val="Brdtext"/>
        <w:spacing w:before="270"/>
        <w:jc w:val="center"/>
        <w:rPr>
          <w:b/>
        </w:rPr>
      </w:pPr>
      <w:r>
        <w:rPr>
          <w:b/>
        </w:rPr>
        <w:t>3 §</w:t>
      </w:r>
    </w:p>
    <w:tbl>
      <w:tblPr>
        <w:tblW w:w="5000" w:type="pct"/>
        <w:tblLook w:val="0000" w:firstRow="0" w:lastRow="0" w:firstColumn="0" w:lastColumn="0" w:noHBand="0" w:noVBand="0"/>
      </w:tblPr>
      <w:tblGrid>
        <w:gridCol w:w="2948"/>
        <w:gridCol w:w="2949"/>
      </w:tblGrid>
      <w:tr w:rsidR="008539B5" w14:paraId="05776B3F" w14:textId="77777777" w:rsidTr="008539B5">
        <w:tc>
          <w:tcPr>
            <w:tcW w:w="2500" w:type="pct"/>
            <w:shd w:val="clear" w:color="auto" w:fill="auto"/>
            <w:tcMar>
              <w:left w:w="0" w:type="dxa"/>
            </w:tcMar>
          </w:tcPr>
          <w:p w14:paraId="463DEEBD" w14:textId="0BDF77BE" w:rsidR="008539B5" w:rsidRDefault="008539B5" w:rsidP="008539B5">
            <w:pPr>
              <w:pStyle w:val="Brdtextmedindrag"/>
              <w:ind w:firstLine="0"/>
            </w:pPr>
            <w:r>
              <w:t>En tillsynsmyndighet får besluta de före</w:t>
            </w:r>
            <w:r>
              <w:softHyphen/>
              <w:t>lägg</w:t>
            </w:r>
            <w:r>
              <w:softHyphen/>
              <w:t>and</w:t>
            </w:r>
            <w:r>
              <w:softHyphen/>
              <w:t xml:space="preserve">en som behövs för att </w:t>
            </w:r>
            <w:r w:rsidRPr="00B35736">
              <w:t>för</w:t>
            </w:r>
            <w:r>
              <w:softHyphen/>
            </w:r>
            <w:r w:rsidRPr="00B35736">
              <w:t xml:space="preserve">ordning (EU) </w:t>
            </w:r>
            <w:r>
              <w:t>2017/745, denna lag och de föreskrifter som har med</w:t>
            </w:r>
            <w:r>
              <w:softHyphen/>
              <w:t>delats med stöd av lag</w:t>
            </w:r>
            <w:r>
              <w:softHyphen/>
              <w:t xml:space="preserve">en ska följas. </w:t>
            </w:r>
            <w:r w:rsidRPr="00B27D12">
              <w:t>En tillsyns</w:t>
            </w:r>
            <w:r w:rsidRPr="00B27D12">
              <w:softHyphen/>
              <w:t>myn</w:t>
            </w:r>
            <w:r w:rsidRPr="00B27D12">
              <w:softHyphen/>
              <w:t>dig</w:t>
            </w:r>
            <w:r w:rsidRPr="00B27D12">
              <w:softHyphen/>
              <w:t xml:space="preserve">het får också besluta om förelägganden om </w:t>
            </w:r>
            <w:r w:rsidRPr="00B27D12">
              <w:lastRenderedPageBreak/>
              <w:t>till</w:t>
            </w:r>
            <w:r>
              <w:softHyphen/>
            </w:r>
            <w:r w:rsidRPr="00B27D12">
              <w:t>träde till områden, lokaler och andra utrymmen enligt 2 § vägras</w:t>
            </w:r>
            <w:r>
              <w:t>.</w:t>
            </w:r>
          </w:p>
        </w:tc>
        <w:tc>
          <w:tcPr>
            <w:tcW w:w="2500" w:type="pct"/>
            <w:shd w:val="clear" w:color="auto" w:fill="auto"/>
            <w:tcMar>
              <w:right w:w="0" w:type="dxa"/>
            </w:tcMar>
          </w:tcPr>
          <w:p w14:paraId="50FC989C" w14:textId="371D9EB8" w:rsidR="008539B5" w:rsidRDefault="008539B5" w:rsidP="008539B5">
            <w:pPr>
              <w:pStyle w:val="Brdtextmedindrag"/>
              <w:ind w:firstLine="0"/>
            </w:pPr>
            <w:r>
              <w:lastRenderedPageBreak/>
              <w:t>En tillsynsmyndighet får besluta de föreläggand</w:t>
            </w:r>
            <w:r>
              <w:softHyphen/>
              <w:t xml:space="preserve">en som behövs för att </w:t>
            </w:r>
            <w:r w:rsidRPr="00B35736">
              <w:t>för</w:t>
            </w:r>
            <w:r>
              <w:softHyphen/>
            </w:r>
            <w:r w:rsidRPr="00B35736">
              <w:t xml:space="preserve">ordning (EU) </w:t>
            </w:r>
            <w:r>
              <w:t xml:space="preserve">2017/745, </w:t>
            </w:r>
            <w:r w:rsidRPr="00BF7277">
              <w:rPr>
                <w:i/>
              </w:rPr>
              <w:t>förord</w:t>
            </w:r>
            <w:r>
              <w:rPr>
                <w:i/>
              </w:rPr>
              <w:softHyphen/>
            </w:r>
            <w:r w:rsidRPr="00BF7277">
              <w:rPr>
                <w:i/>
              </w:rPr>
              <w:t>ning (EU) 2017/746</w:t>
            </w:r>
            <w:r>
              <w:t>, denna lag och de före</w:t>
            </w:r>
            <w:r>
              <w:softHyphen/>
              <w:t>skrifter som har med</w:t>
            </w:r>
            <w:r>
              <w:softHyphen/>
              <w:t>delats med stöd av lag</w:t>
            </w:r>
            <w:r>
              <w:softHyphen/>
              <w:t xml:space="preserve">en ska följas. </w:t>
            </w:r>
            <w:r w:rsidRPr="00B27D12">
              <w:t>En till</w:t>
            </w:r>
            <w:r>
              <w:softHyphen/>
            </w:r>
            <w:r w:rsidRPr="00B27D12">
              <w:t>syns</w:t>
            </w:r>
            <w:r w:rsidRPr="00B27D12">
              <w:softHyphen/>
              <w:t>myn</w:t>
            </w:r>
            <w:r w:rsidRPr="00B27D12">
              <w:softHyphen/>
              <w:t>dig</w:t>
            </w:r>
            <w:r w:rsidRPr="00B27D12">
              <w:softHyphen/>
              <w:t xml:space="preserve">het får också besluta om förelägganden om tillträde till </w:t>
            </w:r>
            <w:r w:rsidRPr="00B27D12">
              <w:lastRenderedPageBreak/>
              <w:t>områden, lokaler och andra utrym</w:t>
            </w:r>
            <w:r>
              <w:softHyphen/>
            </w:r>
            <w:r w:rsidRPr="00B27D12">
              <w:t>m</w:t>
            </w:r>
            <w:r>
              <w:softHyphen/>
            </w:r>
            <w:r w:rsidRPr="00B27D12">
              <w:t>en enligt 2 § vägras</w:t>
            </w:r>
            <w:r>
              <w:t>.</w:t>
            </w:r>
          </w:p>
        </w:tc>
      </w:tr>
    </w:tbl>
    <w:p w14:paraId="515A09CE" w14:textId="77777777" w:rsidR="008539B5" w:rsidRPr="00B41682" w:rsidRDefault="008539B5" w:rsidP="008539B5">
      <w:pPr>
        <w:pStyle w:val="Brdtextmedindrag"/>
      </w:pPr>
      <w:r>
        <w:lastRenderedPageBreak/>
        <w:t xml:space="preserve">Ett beslut om föreläggande får förenas med vite. </w:t>
      </w:r>
    </w:p>
    <w:p w14:paraId="06370D57" w14:textId="77777777" w:rsidR="008539B5" w:rsidRDefault="008539B5" w:rsidP="008539B5">
      <w:pPr>
        <w:pStyle w:val="Brdtextmedindrag"/>
        <w:ind w:firstLine="0"/>
      </w:pPr>
    </w:p>
    <w:p w14:paraId="09076C7E" w14:textId="402424C3" w:rsidR="008539B5" w:rsidRPr="008B7D87" w:rsidRDefault="008539B5" w:rsidP="008539B5">
      <w:pPr>
        <w:pStyle w:val="Brdtext"/>
        <w:jc w:val="center"/>
        <w:rPr>
          <w:b/>
        </w:rPr>
      </w:pPr>
      <w:r w:rsidRPr="008B7D87">
        <w:rPr>
          <w:b/>
        </w:rPr>
        <w:t>4</w:t>
      </w:r>
      <w:r>
        <w:rPr>
          <w:b/>
        </w:rPr>
        <w:t> §</w:t>
      </w:r>
    </w:p>
    <w:tbl>
      <w:tblPr>
        <w:tblW w:w="5000" w:type="pct"/>
        <w:tblLook w:val="0000" w:firstRow="0" w:lastRow="0" w:firstColumn="0" w:lastColumn="0" w:noHBand="0" w:noVBand="0"/>
      </w:tblPr>
      <w:tblGrid>
        <w:gridCol w:w="2948"/>
        <w:gridCol w:w="2949"/>
      </w:tblGrid>
      <w:tr w:rsidR="008539B5" w14:paraId="00B9D823" w14:textId="77777777" w:rsidTr="008539B5">
        <w:tc>
          <w:tcPr>
            <w:tcW w:w="2500" w:type="pct"/>
            <w:shd w:val="clear" w:color="auto" w:fill="auto"/>
            <w:tcMar>
              <w:left w:w="0" w:type="dxa"/>
            </w:tcMar>
          </w:tcPr>
          <w:p w14:paraId="7CD9E5DA" w14:textId="77777777" w:rsidR="008539B5" w:rsidRDefault="008539B5" w:rsidP="008539B5">
            <w:pPr>
              <w:pStyle w:val="Brdtextmedindrag"/>
              <w:ind w:firstLine="0"/>
            </w:pPr>
            <w:r w:rsidRPr="00784B60">
              <w:t xml:space="preserve">På begäran av </w:t>
            </w:r>
            <w:r>
              <w:t>en tillsynsmyndig</w:t>
            </w:r>
            <w:r>
              <w:softHyphen/>
              <w:t xml:space="preserve">het </w:t>
            </w:r>
            <w:r w:rsidRPr="00784B60">
              <w:t xml:space="preserve">ska Polismyndigheten lämna den hjälp som behövs när </w:t>
            </w:r>
            <w:r>
              <w:t>tillsynsmyn</w:t>
            </w:r>
            <w:r>
              <w:softHyphen/>
              <w:t>dig</w:t>
            </w:r>
            <w:r>
              <w:softHyphen/>
              <w:t>heten</w:t>
            </w:r>
            <w:r w:rsidRPr="00784B60">
              <w:t xml:space="preserve"> vidtar åtgärder eller verkställ</w:t>
            </w:r>
            <w:r>
              <w:t xml:space="preserve">er </w:t>
            </w:r>
            <w:r w:rsidRPr="00784B60">
              <w:t>beslut som har med</w:t>
            </w:r>
            <w:r>
              <w:softHyphen/>
            </w:r>
            <w:r w:rsidRPr="00784B60">
              <w:t xml:space="preserve">delats med stöd av </w:t>
            </w:r>
            <w:r w:rsidRPr="00B35736">
              <w:t xml:space="preserve">förordning (EU) </w:t>
            </w:r>
            <w:r>
              <w:t>2017/745 eller denna lag eller de föreskrifter som har meddelats med stöd av lagen</w:t>
            </w:r>
            <w:r w:rsidRPr="00784B60">
              <w:t>, om</w:t>
            </w:r>
          </w:p>
        </w:tc>
        <w:tc>
          <w:tcPr>
            <w:tcW w:w="2500" w:type="pct"/>
            <w:shd w:val="clear" w:color="auto" w:fill="auto"/>
            <w:tcMar>
              <w:right w:w="0" w:type="dxa"/>
            </w:tcMar>
          </w:tcPr>
          <w:p w14:paraId="4E53D25B" w14:textId="77777777" w:rsidR="008539B5" w:rsidRDefault="008539B5" w:rsidP="008539B5">
            <w:pPr>
              <w:pStyle w:val="Brdtextmedindrag"/>
              <w:ind w:firstLine="0"/>
            </w:pPr>
            <w:r w:rsidRPr="00784B60">
              <w:t xml:space="preserve">På begäran av </w:t>
            </w:r>
            <w:r>
              <w:t>en tillsynsmyndig</w:t>
            </w:r>
            <w:r>
              <w:softHyphen/>
              <w:t xml:space="preserve">het </w:t>
            </w:r>
            <w:r w:rsidRPr="00784B60">
              <w:t xml:space="preserve">ska Polismyndigheten lämna den hjälp som behövs när </w:t>
            </w:r>
            <w:r>
              <w:t>tillsynsmyn</w:t>
            </w:r>
            <w:r>
              <w:softHyphen/>
              <w:t>dig</w:t>
            </w:r>
            <w:r>
              <w:softHyphen/>
              <w:t>heten</w:t>
            </w:r>
            <w:r w:rsidRPr="00784B60">
              <w:t xml:space="preserve"> vidtar åtgärder eller verkställ</w:t>
            </w:r>
            <w:r>
              <w:t xml:space="preserve">er </w:t>
            </w:r>
            <w:r w:rsidRPr="00784B60">
              <w:t xml:space="preserve">beslut som har meddelats med stöd av </w:t>
            </w:r>
            <w:r w:rsidRPr="00B35736">
              <w:t xml:space="preserve">förordning (EU) </w:t>
            </w:r>
            <w:r>
              <w:t xml:space="preserve">2017/745, </w:t>
            </w:r>
            <w:r w:rsidRPr="009F5C54">
              <w:rPr>
                <w:i/>
                <w:iCs/>
              </w:rPr>
              <w:t>förord</w:t>
            </w:r>
            <w:r>
              <w:rPr>
                <w:i/>
                <w:iCs/>
              </w:rPr>
              <w:softHyphen/>
            </w:r>
            <w:r w:rsidRPr="009F5C54">
              <w:rPr>
                <w:i/>
                <w:iCs/>
              </w:rPr>
              <w:t>ning (EU) 2017/746</w:t>
            </w:r>
            <w:r>
              <w:rPr>
                <w:i/>
                <w:iCs/>
              </w:rPr>
              <w:t xml:space="preserve"> </w:t>
            </w:r>
            <w:r w:rsidRPr="00AA0DC8">
              <w:t xml:space="preserve">eller </w:t>
            </w:r>
            <w:r>
              <w:t>denna lag eller de före</w:t>
            </w:r>
            <w:r>
              <w:softHyphen/>
              <w:t>skrifter som har meddelats med stöd av lagen</w:t>
            </w:r>
            <w:r w:rsidRPr="00784B60">
              <w:t>, om</w:t>
            </w:r>
          </w:p>
        </w:tc>
      </w:tr>
    </w:tbl>
    <w:p w14:paraId="74A5597B" w14:textId="1F26B1DA" w:rsidR="008539B5" w:rsidRPr="002670DE" w:rsidRDefault="008539B5" w:rsidP="008539B5">
      <w:pPr>
        <w:pStyle w:val="Brdtextmedindrag"/>
      </w:pPr>
      <w:r>
        <w:t>1. </w:t>
      </w:r>
      <w:r w:rsidRPr="002670DE">
        <w:t>det på grund av särskilda omständigheter kan befaras att åt</w:t>
      </w:r>
      <w:r>
        <w:softHyphen/>
      </w:r>
      <w:r w:rsidRPr="002670DE">
        <w:t>gärd</w:t>
      </w:r>
      <w:r>
        <w:softHyphen/>
      </w:r>
      <w:r w:rsidRPr="002670DE">
        <w:t>en inte kan utföras utan att en polismans s</w:t>
      </w:r>
      <w:r>
        <w:t>ärskilda be</w:t>
      </w:r>
      <w:r>
        <w:softHyphen/>
        <w:t>fog</w:t>
      </w:r>
      <w:r>
        <w:softHyphen/>
        <w:t>en</w:t>
      </w:r>
      <w:r>
        <w:softHyphen/>
        <w:t>het</w:t>
      </w:r>
      <w:r>
        <w:softHyphen/>
        <w:t>er enligt 10 §</w:t>
      </w:r>
      <w:r w:rsidRPr="002670DE">
        <w:t xml:space="preserve"> polislagen (1984:387) behöver tillgripas, eller</w:t>
      </w:r>
    </w:p>
    <w:p w14:paraId="0666A851" w14:textId="77777777" w:rsidR="008539B5" w:rsidRDefault="008539B5" w:rsidP="008539B5">
      <w:pPr>
        <w:pStyle w:val="Brdtextmedindrag"/>
      </w:pPr>
      <w:r>
        <w:t>2. </w:t>
      </w:r>
      <w:r w:rsidRPr="002670DE">
        <w:t>det annars finns synnerliga skäl.</w:t>
      </w:r>
    </w:p>
    <w:p w14:paraId="2B53E858" w14:textId="77777777" w:rsidR="008539B5" w:rsidRDefault="008539B5" w:rsidP="008539B5">
      <w:pPr>
        <w:pStyle w:val="Brdtextmedindrag"/>
      </w:pPr>
    </w:p>
    <w:p w14:paraId="4D05454B" w14:textId="4C616E9F" w:rsidR="008539B5" w:rsidRPr="00117624" w:rsidRDefault="008539B5" w:rsidP="008539B5">
      <w:pPr>
        <w:pStyle w:val="Brdtext"/>
        <w:jc w:val="center"/>
        <w:rPr>
          <w:b/>
          <w:bCs/>
        </w:rPr>
      </w:pPr>
      <w:r w:rsidRPr="00117624">
        <w:rPr>
          <w:b/>
          <w:bCs/>
        </w:rPr>
        <w:t>5</w:t>
      </w:r>
      <w:r>
        <w:rPr>
          <w:b/>
          <w:bCs/>
        </w:rPr>
        <w:t>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A063AC7" w14:textId="77777777" w:rsidTr="008539B5">
        <w:tc>
          <w:tcPr>
            <w:tcW w:w="2500" w:type="pct"/>
            <w:shd w:val="clear" w:color="auto" w:fill="auto"/>
            <w:tcMar>
              <w:left w:w="0" w:type="dxa"/>
            </w:tcMar>
          </w:tcPr>
          <w:p w14:paraId="5E403978" w14:textId="2462F39F" w:rsidR="008539B5" w:rsidRDefault="008539B5" w:rsidP="008539B5">
            <w:pPr>
              <w:pStyle w:val="Brdtextmedindrag"/>
              <w:ind w:firstLine="0"/>
            </w:pPr>
            <w:r w:rsidRPr="00B262B0">
              <w:t xml:space="preserve">En tillsynsmyndighet </w:t>
            </w:r>
            <w:r>
              <w:t xml:space="preserve">får begära </w:t>
            </w:r>
            <w:r w:rsidRPr="00B262B0">
              <w:t>hand</w:t>
            </w:r>
            <w:r>
              <w:softHyphen/>
            </w:r>
            <w:r w:rsidRPr="00B262B0">
              <w:t>räckning av Kronofogde</w:t>
            </w:r>
            <w:r>
              <w:softHyphen/>
            </w:r>
            <w:r w:rsidRPr="00B262B0">
              <w:t>myndig</w:t>
            </w:r>
            <w:r>
              <w:softHyphen/>
            </w:r>
            <w:r w:rsidRPr="00B262B0">
              <w:t xml:space="preserve">heten </w:t>
            </w:r>
            <w:r>
              <w:t xml:space="preserve">som </w:t>
            </w:r>
            <w:r w:rsidRPr="00784B60">
              <w:t xml:space="preserve">behövs när </w:t>
            </w:r>
            <w:r>
              <w:t>till</w:t>
            </w:r>
            <w:r>
              <w:softHyphen/>
              <w:t>syns</w:t>
            </w:r>
            <w:r>
              <w:softHyphen/>
              <w:t>myndigheten</w:t>
            </w:r>
            <w:r w:rsidRPr="00784B60">
              <w:t xml:space="preserve"> vidtar åt</w:t>
            </w:r>
            <w:r>
              <w:softHyphen/>
            </w:r>
            <w:r w:rsidRPr="00784B60">
              <w:t>gärd</w:t>
            </w:r>
            <w:r>
              <w:softHyphen/>
            </w:r>
            <w:r w:rsidRPr="00784B60">
              <w:t>er eller verkställ</w:t>
            </w:r>
            <w:r>
              <w:t xml:space="preserve">er </w:t>
            </w:r>
            <w:r w:rsidRPr="00784B60">
              <w:t>beslut som har med</w:t>
            </w:r>
            <w:r>
              <w:softHyphen/>
            </w:r>
            <w:r w:rsidRPr="00784B60">
              <w:t xml:space="preserve">delats med stöd av </w:t>
            </w:r>
            <w:r w:rsidRPr="00B35736">
              <w:t xml:space="preserve">förordning (EU) </w:t>
            </w:r>
            <w:r>
              <w:t>2017/745 eller denna lag eller de före</w:t>
            </w:r>
            <w:r>
              <w:softHyphen/>
              <w:t>skrifter som har meddelats med stöd av lagen.</w:t>
            </w:r>
          </w:p>
        </w:tc>
        <w:tc>
          <w:tcPr>
            <w:tcW w:w="2500" w:type="pct"/>
            <w:shd w:val="clear" w:color="auto" w:fill="auto"/>
            <w:tcMar>
              <w:right w:w="0" w:type="dxa"/>
            </w:tcMar>
          </w:tcPr>
          <w:p w14:paraId="60E987A9" w14:textId="02E75680" w:rsidR="008539B5" w:rsidRDefault="008539B5" w:rsidP="008539B5">
            <w:pPr>
              <w:pStyle w:val="Brdtextmedindrag"/>
              <w:ind w:firstLine="0"/>
            </w:pPr>
            <w:r w:rsidRPr="00B262B0">
              <w:t xml:space="preserve">En tillsynsmyndighet </w:t>
            </w:r>
            <w:r>
              <w:t xml:space="preserve">får begära </w:t>
            </w:r>
            <w:r w:rsidRPr="00B262B0">
              <w:t>handräckning av Kronofogde</w:t>
            </w:r>
            <w:r>
              <w:softHyphen/>
            </w:r>
            <w:r w:rsidRPr="00B262B0">
              <w:t>myndig</w:t>
            </w:r>
            <w:r>
              <w:softHyphen/>
            </w:r>
            <w:r w:rsidRPr="00B262B0">
              <w:t xml:space="preserve">heten </w:t>
            </w:r>
            <w:r>
              <w:t xml:space="preserve">som </w:t>
            </w:r>
            <w:r w:rsidRPr="00784B60">
              <w:t xml:space="preserve">behövs när </w:t>
            </w:r>
            <w:r>
              <w:t>till</w:t>
            </w:r>
            <w:r>
              <w:softHyphen/>
              <w:t>syns</w:t>
            </w:r>
            <w:r>
              <w:softHyphen/>
              <w:t>myndigheten</w:t>
            </w:r>
            <w:r w:rsidRPr="00784B60">
              <w:t xml:space="preserve"> vidtar åt</w:t>
            </w:r>
            <w:r>
              <w:softHyphen/>
            </w:r>
            <w:r w:rsidRPr="00784B60">
              <w:t>gärd</w:t>
            </w:r>
            <w:r>
              <w:softHyphen/>
            </w:r>
            <w:r w:rsidRPr="00784B60">
              <w:t>er eller verkställ</w:t>
            </w:r>
            <w:r>
              <w:t xml:space="preserve">er </w:t>
            </w:r>
            <w:r w:rsidRPr="00784B60">
              <w:t xml:space="preserve">beslut som har meddelats med stöd av </w:t>
            </w:r>
            <w:r w:rsidRPr="00B35736">
              <w:t xml:space="preserve">förordning (EU) </w:t>
            </w:r>
            <w:r>
              <w:t xml:space="preserve">2017/745, </w:t>
            </w:r>
            <w:r w:rsidRPr="00DE05C8">
              <w:rPr>
                <w:i/>
                <w:iCs/>
              </w:rPr>
              <w:t>förordning (EU) 2017/746</w:t>
            </w:r>
            <w:r>
              <w:rPr>
                <w:i/>
                <w:iCs/>
              </w:rPr>
              <w:t xml:space="preserve"> </w:t>
            </w:r>
            <w:r w:rsidRPr="00AA0DC8">
              <w:t>eller</w:t>
            </w:r>
            <w:r>
              <w:rPr>
                <w:i/>
                <w:iCs/>
              </w:rPr>
              <w:t xml:space="preserve"> </w:t>
            </w:r>
            <w:r>
              <w:t>denna lag eller de före</w:t>
            </w:r>
            <w:r>
              <w:softHyphen/>
              <w:t>skrifter som har meddelats med stöd av lagen</w:t>
            </w:r>
            <w:r w:rsidRPr="00B262B0">
              <w:t>.</w:t>
            </w:r>
          </w:p>
        </w:tc>
      </w:tr>
    </w:tbl>
    <w:p w14:paraId="5C09E312" w14:textId="1FC70A6E" w:rsidR="008539B5" w:rsidRDefault="008539B5" w:rsidP="008539B5">
      <w:pPr>
        <w:pStyle w:val="Brdtextmedindrag"/>
      </w:pPr>
      <w:r>
        <w:t>Vid handräckning gäller bestämmelserna i utsökningsbalken om verk</w:t>
      </w:r>
      <w:r>
        <w:softHyphen/>
        <w:t>ställig</w:t>
      </w:r>
      <w:r>
        <w:softHyphen/>
        <w:t>het av förpliktelser som inte avser betalningsskyldighet, avhysning eller avlägsnande.</w:t>
      </w:r>
    </w:p>
    <w:p w14:paraId="02591045" w14:textId="36CC599A" w:rsidR="008539B5" w:rsidRDefault="008539B5" w:rsidP="008539B5">
      <w:pPr>
        <w:pStyle w:val="Rubrik3utannumrering"/>
        <w:spacing w:after="0"/>
        <w:jc w:val="center"/>
      </w:pPr>
      <w:r>
        <w:t>4 kap.</w:t>
      </w:r>
    </w:p>
    <w:p w14:paraId="2DD1DBAB" w14:textId="6144A357" w:rsidR="008539B5" w:rsidRPr="00C4077E" w:rsidRDefault="008539B5" w:rsidP="008539B5">
      <w:pPr>
        <w:pStyle w:val="Brdtext"/>
        <w:keepNext/>
        <w:jc w:val="center"/>
        <w:rPr>
          <w:b/>
          <w:bCs/>
        </w:rPr>
      </w:pPr>
      <w:r w:rsidRPr="00C4077E">
        <w:rPr>
          <w:b/>
          <w:bCs/>
        </w:rPr>
        <w:t>1</w:t>
      </w:r>
      <w:r>
        <w:rPr>
          <w:b/>
          <w:bCs/>
        </w:rPr>
        <w:t> §</w:t>
      </w:r>
    </w:p>
    <w:p w14:paraId="66E4F63A" w14:textId="77777777" w:rsidR="008539B5" w:rsidRPr="000423E9" w:rsidRDefault="008539B5" w:rsidP="008539B5">
      <w:pPr>
        <w:pStyle w:val="Brdtext"/>
        <w:keepNext/>
      </w:pPr>
      <w:r>
        <w:t>En a</w:t>
      </w:r>
      <w:r w:rsidRPr="000423E9">
        <w:t xml:space="preserve">vgift ska betalas av den som  </w:t>
      </w:r>
    </w:p>
    <w:p w14:paraId="78C70E5F" w14:textId="77777777" w:rsidR="008539B5" w:rsidRPr="000423E9" w:rsidRDefault="008539B5" w:rsidP="008539B5">
      <w:pPr>
        <w:pStyle w:val="Brdtextmedindrag"/>
      </w:pPr>
      <w:r>
        <w:t xml:space="preserve">1. ansöker i Sverige om </w:t>
      </w:r>
      <w:r w:rsidRPr="000423E9">
        <w:t>att utses till anmält organ</w:t>
      </w:r>
      <w:r>
        <w:t xml:space="preserve"> eller som ansöker om utvidgning eller andra ändringar beträffande utseendet av ett anmält organ och anmälan till Europeiska kommissionen av sådana ändringar</w:t>
      </w:r>
      <w:r w:rsidRPr="000423E9">
        <w:t xml:space="preserve">, </w:t>
      </w:r>
    </w:p>
    <w:tbl>
      <w:tblPr>
        <w:tblW w:w="5000" w:type="pct"/>
        <w:tblLook w:val="0000" w:firstRow="0" w:lastRow="0" w:firstColumn="0" w:lastColumn="0" w:noHBand="0" w:noVBand="0"/>
      </w:tblPr>
      <w:tblGrid>
        <w:gridCol w:w="2948"/>
        <w:gridCol w:w="2949"/>
      </w:tblGrid>
      <w:tr w:rsidR="008539B5" w14:paraId="6D233546" w14:textId="77777777" w:rsidTr="008539B5">
        <w:tc>
          <w:tcPr>
            <w:tcW w:w="2500" w:type="pct"/>
            <w:shd w:val="clear" w:color="auto" w:fill="auto"/>
            <w:tcMar>
              <w:left w:w="0" w:type="dxa"/>
            </w:tcMar>
          </w:tcPr>
          <w:p w14:paraId="077F43A8" w14:textId="77777777" w:rsidR="008539B5" w:rsidRDefault="008539B5" w:rsidP="008539B5">
            <w:pPr>
              <w:pStyle w:val="Brdtextmedindrag"/>
            </w:pPr>
            <w:r>
              <w:t>2. </w:t>
            </w:r>
            <w:r w:rsidRPr="00C663C5">
              <w:t>ansöker</w:t>
            </w:r>
            <w:r>
              <w:t xml:space="preserve"> om att få genom</w:t>
            </w:r>
            <w:r>
              <w:softHyphen/>
              <w:t xml:space="preserve">föra en </w:t>
            </w:r>
            <w:r w:rsidRPr="000423E9">
              <w:t>klinisk prövning</w:t>
            </w:r>
            <w:r>
              <w:t>,</w:t>
            </w:r>
          </w:p>
        </w:tc>
        <w:tc>
          <w:tcPr>
            <w:tcW w:w="2500" w:type="pct"/>
            <w:shd w:val="clear" w:color="auto" w:fill="auto"/>
            <w:tcMar>
              <w:right w:w="0" w:type="dxa"/>
            </w:tcMar>
          </w:tcPr>
          <w:p w14:paraId="3853424C" w14:textId="77777777" w:rsidR="008539B5" w:rsidRDefault="008539B5" w:rsidP="008539B5">
            <w:pPr>
              <w:pStyle w:val="Brdtextmedindrag"/>
            </w:pPr>
            <w:r>
              <w:t>2. </w:t>
            </w:r>
            <w:r w:rsidRPr="00C663C5">
              <w:t>ansöker</w:t>
            </w:r>
            <w:r>
              <w:t xml:space="preserve"> om att få genom</w:t>
            </w:r>
            <w:r>
              <w:softHyphen/>
              <w:t xml:space="preserve">föra en </w:t>
            </w:r>
            <w:r w:rsidRPr="000423E9">
              <w:t xml:space="preserve">klinisk prövning </w:t>
            </w:r>
            <w:r w:rsidRPr="006D511E">
              <w:rPr>
                <w:i/>
              </w:rPr>
              <w:t xml:space="preserve">eller </w:t>
            </w:r>
            <w:r>
              <w:rPr>
                <w:i/>
              </w:rPr>
              <w:t xml:space="preserve">en </w:t>
            </w:r>
            <w:r w:rsidRPr="006D511E">
              <w:rPr>
                <w:i/>
              </w:rPr>
              <w:t>pre</w:t>
            </w:r>
            <w:r>
              <w:rPr>
                <w:i/>
              </w:rPr>
              <w:softHyphen/>
            </w:r>
            <w:r w:rsidRPr="006D511E">
              <w:rPr>
                <w:i/>
              </w:rPr>
              <w:t>standa</w:t>
            </w:r>
            <w:r w:rsidRPr="006D511E">
              <w:rPr>
                <w:i/>
              </w:rPr>
              <w:softHyphen/>
              <w:t>studie,</w:t>
            </w:r>
          </w:p>
        </w:tc>
      </w:tr>
      <w:tr w:rsidR="008539B5" w14:paraId="3355F2EA" w14:textId="77777777" w:rsidTr="008539B5">
        <w:tc>
          <w:tcPr>
            <w:tcW w:w="2500" w:type="pct"/>
            <w:shd w:val="clear" w:color="auto" w:fill="auto"/>
            <w:tcMar>
              <w:left w:w="0" w:type="dxa"/>
            </w:tcMar>
          </w:tcPr>
          <w:p w14:paraId="7ABFAC32" w14:textId="77777777" w:rsidR="008539B5" w:rsidRDefault="008539B5" w:rsidP="008539B5">
            <w:pPr>
              <w:pStyle w:val="Brdtextmedindrag"/>
            </w:pPr>
            <w:r>
              <w:t>3. anmäler att en klinisk pröv</w:t>
            </w:r>
            <w:r>
              <w:softHyphen/>
              <w:t>ning ska ut</w:t>
            </w:r>
            <w:r>
              <w:softHyphen/>
              <w:t>för</w:t>
            </w:r>
            <w:r>
              <w:softHyphen/>
              <w:t>as för att ytterligare utvärd</w:t>
            </w:r>
            <w:r>
              <w:softHyphen/>
              <w:t>era en CE-märkt produkt inom ramen för pro</w:t>
            </w:r>
            <w:r>
              <w:softHyphen/>
              <w:t xml:space="preserve">duktens avsedda ändamål, </w:t>
            </w:r>
          </w:p>
        </w:tc>
        <w:tc>
          <w:tcPr>
            <w:tcW w:w="2500" w:type="pct"/>
            <w:shd w:val="clear" w:color="auto" w:fill="auto"/>
            <w:tcMar>
              <w:right w:w="0" w:type="dxa"/>
            </w:tcMar>
          </w:tcPr>
          <w:p w14:paraId="263DFE6A" w14:textId="77777777" w:rsidR="008539B5" w:rsidRDefault="008539B5" w:rsidP="008539B5">
            <w:pPr>
              <w:pStyle w:val="Brdtextmedindrag"/>
            </w:pPr>
            <w:r>
              <w:t>3. anmäler att en klinisk pröv</w:t>
            </w:r>
            <w:r>
              <w:softHyphen/>
              <w:t xml:space="preserve">ning </w:t>
            </w:r>
            <w:r w:rsidRPr="009A1149">
              <w:rPr>
                <w:i/>
              </w:rPr>
              <w:t xml:space="preserve">eller </w:t>
            </w:r>
            <w:r>
              <w:rPr>
                <w:i/>
              </w:rPr>
              <w:t xml:space="preserve">en </w:t>
            </w:r>
            <w:r w:rsidRPr="009A1149">
              <w:rPr>
                <w:i/>
              </w:rPr>
              <w:t>prestandastudie</w:t>
            </w:r>
            <w:r>
              <w:t xml:space="preserve"> ska ut</w:t>
            </w:r>
            <w:r>
              <w:softHyphen/>
              <w:t>för</w:t>
            </w:r>
            <w:r>
              <w:softHyphen/>
              <w:t>as för att ytterligare ut</w:t>
            </w:r>
            <w:r>
              <w:softHyphen/>
              <w:t>värd</w:t>
            </w:r>
            <w:r>
              <w:softHyphen/>
              <w:t>era en CE-märkt produkt inom ramen för pro</w:t>
            </w:r>
            <w:r>
              <w:softHyphen/>
              <w:t>dukt</w:t>
            </w:r>
            <w:r>
              <w:softHyphen/>
              <w:t>ens av</w:t>
            </w:r>
            <w:r>
              <w:softHyphen/>
              <w:t>sedda ändamål,</w:t>
            </w:r>
          </w:p>
        </w:tc>
      </w:tr>
      <w:tr w:rsidR="008539B5" w14:paraId="7CA34591" w14:textId="77777777" w:rsidTr="008539B5">
        <w:tc>
          <w:tcPr>
            <w:tcW w:w="2500" w:type="pct"/>
            <w:shd w:val="clear" w:color="auto" w:fill="auto"/>
            <w:tcMar>
              <w:left w:w="0" w:type="dxa"/>
            </w:tcMar>
          </w:tcPr>
          <w:p w14:paraId="0354BCA6" w14:textId="77777777" w:rsidR="008539B5" w:rsidRDefault="008539B5" w:rsidP="008539B5">
            <w:pPr>
              <w:pStyle w:val="Brdtextmedindrag"/>
            </w:pPr>
            <w:r>
              <w:lastRenderedPageBreak/>
              <w:t>4. anmäler väsentliga ändr</w:t>
            </w:r>
            <w:r>
              <w:softHyphen/>
              <w:t>ing</w:t>
            </w:r>
            <w:r>
              <w:softHyphen/>
              <w:t>ar av en klinisk pröv</w:t>
            </w:r>
            <w:r>
              <w:softHyphen/>
            </w:r>
            <w:r>
              <w:softHyphen/>
              <w:t>ning, eller</w:t>
            </w:r>
          </w:p>
        </w:tc>
        <w:tc>
          <w:tcPr>
            <w:tcW w:w="2500" w:type="pct"/>
            <w:shd w:val="clear" w:color="auto" w:fill="auto"/>
            <w:tcMar>
              <w:right w:w="0" w:type="dxa"/>
            </w:tcMar>
          </w:tcPr>
          <w:p w14:paraId="64D5E446" w14:textId="77777777" w:rsidR="008539B5" w:rsidRDefault="008539B5" w:rsidP="008539B5">
            <w:pPr>
              <w:pStyle w:val="Brdtextmedindrag"/>
            </w:pPr>
            <w:r>
              <w:t>4. anmäler väsentliga ändr</w:t>
            </w:r>
            <w:r>
              <w:softHyphen/>
              <w:t>ing</w:t>
            </w:r>
            <w:r>
              <w:softHyphen/>
              <w:t>ar av en klinisk pröv</w:t>
            </w:r>
            <w:r>
              <w:softHyphen/>
            </w:r>
            <w:r>
              <w:softHyphen/>
              <w:t xml:space="preserve">ning </w:t>
            </w:r>
            <w:r w:rsidRPr="009A1149">
              <w:rPr>
                <w:i/>
              </w:rPr>
              <w:t xml:space="preserve">eller </w:t>
            </w:r>
            <w:r>
              <w:rPr>
                <w:i/>
              </w:rPr>
              <w:t xml:space="preserve">en </w:t>
            </w:r>
            <w:r w:rsidRPr="009A1149">
              <w:rPr>
                <w:i/>
              </w:rPr>
              <w:t>pre</w:t>
            </w:r>
            <w:r>
              <w:rPr>
                <w:i/>
              </w:rPr>
              <w:softHyphen/>
            </w:r>
            <w:r w:rsidRPr="009A1149">
              <w:rPr>
                <w:i/>
              </w:rPr>
              <w:t>standa</w:t>
            </w:r>
            <w:r>
              <w:rPr>
                <w:i/>
              </w:rPr>
              <w:softHyphen/>
            </w:r>
            <w:r w:rsidRPr="009A1149">
              <w:rPr>
                <w:i/>
              </w:rPr>
              <w:t>studie</w:t>
            </w:r>
            <w:r>
              <w:t>, eller</w:t>
            </w:r>
          </w:p>
        </w:tc>
      </w:tr>
      <w:tr w:rsidR="008539B5" w14:paraId="691CEF8D" w14:textId="77777777" w:rsidTr="008539B5">
        <w:tc>
          <w:tcPr>
            <w:tcW w:w="2500" w:type="pct"/>
            <w:shd w:val="clear" w:color="auto" w:fill="auto"/>
            <w:tcMar>
              <w:left w:w="0" w:type="dxa"/>
            </w:tcMar>
          </w:tcPr>
          <w:p w14:paraId="1EB0D15A" w14:textId="2AF25152" w:rsidR="008539B5" w:rsidRDefault="008539B5" w:rsidP="008539B5">
            <w:pPr>
              <w:pStyle w:val="Brdtextmedindrag"/>
            </w:pPr>
            <w:r>
              <w:t>5. ansöker om tillstånd att en</w:t>
            </w:r>
            <w:r>
              <w:softHyphen/>
              <w:t>ligt artikel 59 i</w:t>
            </w:r>
            <w:r w:rsidRPr="003C3468">
              <w:t xml:space="preserve"> </w:t>
            </w:r>
            <w:r>
              <w:t>förordning (EU) 2017/745 i Sverige släppa ut en specifik produkt på mark</w:t>
            </w:r>
            <w:r>
              <w:softHyphen/>
              <w:t>nad</w:t>
            </w:r>
            <w:r>
              <w:softHyphen/>
              <w:t xml:space="preserve">en eller ta den i bruk trots att de förfaranden som avses i artikel 52 i </w:t>
            </w:r>
            <w:r w:rsidRPr="009A1149">
              <w:rPr>
                <w:i/>
              </w:rPr>
              <w:t>för</w:t>
            </w:r>
            <w:r>
              <w:rPr>
                <w:i/>
              </w:rPr>
              <w:softHyphen/>
            </w:r>
            <w:r w:rsidRPr="009A1149">
              <w:rPr>
                <w:i/>
              </w:rPr>
              <w:t>ord</w:t>
            </w:r>
            <w:r>
              <w:rPr>
                <w:i/>
              </w:rPr>
              <w:softHyphen/>
            </w:r>
            <w:r w:rsidRPr="009A1149">
              <w:rPr>
                <w:i/>
              </w:rPr>
              <w:t>ning</w:t>
            </w:r>
            <w:r>
              <w:rPr>
                <w:i/>
              </w:rPr>
              <w:softHyphen/>
            </w:r>
            <w:r w:rsidRPr="009A1149">
              <w:rPr>
                <w:i/>
              </w:rPr>
              <w:t>en</w:t>
            </w:r>
            <w:r>
              <w:t xml:space="preserve"> inte har genom</w:t>
            </w:r>
            <w:r>
              <w:softHyphen/>
              <w:t>förts.</w:t>
            </w:r>
          </w:p>
        </w:tc>
        <w:tc>
          <w:tcPr>
            <w:tcW w:w="2500" w:type="pct"/>
            <w:shd w:val="clear" w:color="auto" w:fill="auto"/>
            <w:tcMar>
              <w:right w:w="0" w:type="dxa"/>
            </w:tcMar>
          </w:tcPr>
          <w:p w14:paraId="005C1EF9" w14:textId="2A72D916" w:rsidR="008539B5" w:rsidRDefault="008539B5" w:rsidP="008539B5">
            <w:pPr>
              <w:pStyle w:val="Brdtextmedindrag"/>
            </w:pPr>
            <w:r>
              <w:t>5. ansöker om tillstånd att en</w:t>
            </w:r>
            <w:r>
              <w:softHyphen/>
              <w:t>ligt artikel 59 i</w:t>
            </w:r>
            <w:r w:rsidRPr="003C3468">
              <w:t xml:space="preserve"> </w:t>
            </w:r>
            <w:r>
              <w:t xml:space="preserve">förordning (EU) 2017/745 </w:t>
            </w:r>
            <w:r w:rsidRPr="006D511E">
              <w:rPr>
                <w:i/>
              </w:rPr>
              <w:t>eller artikel 54 i för</w:t>
            </w:r>
            <w:r>
              <w:rPr>
                <w:i/>
              </w:rPr>
              <w:softHyphen/>
            </w:r>
            <w:r w:rsidRPr="006D511E">
              <w:rPr>
                <w:i/>
              </w:rPr>
              <w:t>ord</w:t>
            </w:r>
            <w:r>
              <w:rPr>
                <w:i/>
              </w:rPr>
              <w:softHyphen/>
            </w:r>
            <w:r w:rsidRPr="006D511E">
              <w:rPr>
                <w:i/>
              </w:rPr>
              <w:t>ning (EU) 2017/746</w:t>
            </w:r>
            <w:r>
              <w:t xml:space="preserve"> i Sverige släppa ut en speci</w:t>
            </w:r>
            <w:r>
              <w:softHyphen/>
              <w:t>fik pro</w:t>
            </w:r>
            <w:r>
              <w:softHyphen/>
              <w:t>dukt på mark</w:t>
            </w:r>
            <w:r>
              <w:softHyphen/>
              <w:t>naden eller ta den i bruk trots att de för</w:t>
            </w:r>
            <w:r>
              <w:softHyphen/>
              <w:t>far</w:t>
            </w:r>
            <w:r>
              <w:softHyphen/>
              <w:t>and</w:t>
            </w:r>
            <w:r>
              <w:softHyphen/>
              <w:t xml:space="preserve">en som avses i artikel 52 </w:t>
            </w:r>
            <w:r w:rsidRPr="00E0518C">
              <w:t>i</w:t>
            </w:r>
            <w:r w:rsidRPr="00E0518C">
              <w:rPr>
                <w:i/>
              </w:rPr>
              <w:t xml:space="preserve"> för</w:t>
            </w:r>
            <w:r>
              <w:rPr>
                <w:i/>
              </w:rPr>
              <w:softHyphen/>
            </w:r>
            <w:r w:rsidRPr="00E0518C">
              <w:rPr>
                <w:i/>
              </w:rPr>
              <w:t>ordning (EU) 2017/745</w:t>
            </w:r>
            <w:r>
              <w:rPr>
                <w:i/>
              </w:rPr>
              <w:t xml:space="preserve"> </w:t>
            </w:r>
            <w:r w:rsidRPr="009A1149">
              <w:rPr>
                <w:i/>
              </w:rPr>
              <w:t>re</w:t>
            </w:r>
            <w:r>
              <w:rPr>
                <w:i/>
              </w:rPr>
              <w:softHyphen/>
            </w:r>
            <w:r w:rsidRPr="009A1149">
              <w:rPr>
                <w:i/>
              </w:rPr>
              <w:t>spek</w:t>
            </w:r>
            <w:r>
              <w:rPr>
                <w:i/>
              </w:rPr>
              <w:softHyphen/>
            </w:r>
            <w:r w:rsidRPr="009A1149">
              <w:rPr>
                <w:i/>
              </w:rPr>
              <w:t>tive artikel 48</w:t>
            </w:r>
            <w:r>
              <w:t xml:space="preserve"> </w:t>
            </w:r>
            <w:r w:rsidRPr="00E0518C">
              <w:rPr>
                <w:i/>
              </w:rPr>
              <w:t>i för</w:t>
            </w:r>
            <w:r>
              <w:rPr>
                <w:i/>
              </w:rPr>
              <w:softHyphen/>
            </w:r>
            <w:r w:rsidRPr="00E0518C">
              <w:rPr>
                <w:i/>
              </w:rPr>
              <w:t>ord</w:t>
            </w:r>
            <w:r>
              <w:rPr>
                <w:i/>
              </w:rPr>
              <w:softHyphen/>
            </w:r>
            <w:r w:rsidRPr="00E0518C">
              <w:rPr>
                <w:i/>
              </w:rPr>
              <w:t>ning (EU) 2017/746</w:t>
            </w:r>
            <w:r>
              <w:t xml:space="preserve"> inte har genom</w:t>
            </w:r>
            <w:r>
              <w:softHyphen/>
              <w:t>förts.</w:t>
            </w:r>
          </w:p>
        </w:tc>
      </w:tr>
    </w:tbl>
    <w:p w14:paraId="161EDDCD" w14:textId="140EF2EA" w:rsidR="008539B5" w:rsidRDefault="008539B5" w:rsidP="008539B5">
      <w:pPr>
        <w:pStyle w:val="Rubrik3utannumrering"/>
        <w:spacing w:after="0"/>
        <w:jc w:val="center"/>
      </w:pPr>
      <w:r>
        <w:t>5 kap.</w:t>
      </w:r>
    </w:p>
    <w:p w14:paraId="392FC0B6" w14:textId="76BF7310" w:rsidR="008539B5" w:rsidRDefault="008539B5" w:rsidP="008539B5">
      <w:pPr>
        <w:pStyle w:val="Brdtext"/>
        <w:jc w:val="center"/>
        <w:rPr>
          <w:b/>
        </w:rPr>
      </w:pPr>
      <w:r w:rsidRPr="00E37999">
        <w:rPr>
          <w:b/>
        </w:rPr>
        <w:t>1</w:t>
      </w:r>
      <w:r>
        <w:rPr>
          <w:b/>
        </w:rPr>
        <w:t> §</w:t>
      </w:r>
    </w:p>
    <w:p w14:paraId="7800EBA4" w14:textId="10C45D2A" w:rsidR="008539B5" w:rsidRDefault="008539B5" w:rsidP="008539B5">
      <w:pPr>
        <w:pStyle w:val="Brdtextmedindrag"/>
        <w:ind w:firstLine="0"/>
      </w:pPr>
      <w:r w:rsidRPr="003749B2">
        <w:t xml:space="preserve">Till böter eller fängelse i högst ett år döms den som med uppsåt eller av oaktsamhet släpper ut en produkt på marknaden eller tillhandahåller en sådan produkt i Sverige utan att </w:t>
      </w:r>
    </w:p>
    <w:tbl>
      <w:tblPr>
        <w:tblW w:w="5000" w:type="pct"/>
        <w:tblLook w:val="0000" w:firstRow="0" w:lastRow="0" w:firstColumn="0" w:lastColumn="0" w:noHBand="0" w:noVBand="0"/>
      </w:tblPr>
      <w:tblGrid>
        <w:gridCol w:w="2948"/>
        <w:gridCol w:w="2949"/>
      </w:tblGrid>
      <w:tr w:rsidR="008539B5" w14:paraId="729EA2C1" w14:textId="77777777" w:rsidTr="008539B5">
        <w:tc>
          <w:tcPr>
            <w:tcW w:w="2500" w:type="pct"/>
            <w:shd w:val="clear" w:color="auto" w:fill="auto"/>
            <w:tcMar>
              <w:left w:w="0" w:type="dxa"/>
            </w:tcMar>
          </w:tcPr>
          <w:p w14:paraId="565CF780" w14:textId="32D3DB65" w:rsidR="008539B5" w:rsidRDefault="008539B5" w:rsidP="008539B5">
            <w:pPr>
              <w:pStyle w:val="Brdtextmedindrag"/>
            </w:pPr>
            <w:r>
              <w:t>1. </w:t>
            </w:r>
            <w:r w:rsidRPr="003749B2">
              <w:t xml:space="preserve">produkten uppfyller </w:t>
            </w:r>
            <w:r>
              <w:t>de krav och villkor som gäller en</w:t>
            </w:r>
            <w:r>
              <w:softHyphen/>
              <w:t>ligt artikel 5 i</w:t>
            </w:r>
            <w:r w:rsidRPr="004153B2">
              <w:t xml:space="preserve"> förordning (EU) 2017/745</w:t>
            </w:r>
            <w:r>
              <w:t>, eller</w:t>
            </w:r>
          </w:p>
        </w:tc>
        <w:tc>
          <w:tcPr>
            <w:tcW w:w="2500" w:type="pct"/>
            <w:shd w:val="clear" w:color="auto" w:fill="auto"/>
            <w:tcMar>
              <w:right w:w="0" w:type="dxa"/>
            </w:tcMar>
          </w:tcPr>
          <w:p w14:paraId="478FCC55" w14:textId="563CD676" w:rsidR="008539B5" w:rsidRDefault="008539B5" w:rsidP="008539B5">
            <w:pPr>
              <w:pStyle w:val="Brdtextmedindrag"/>
            </w:pPr>
            <w:r>
              <w:t>1. </w:t>
            </w:r>
            <w:r w:rsidRPr="003749B2">
              <w:t xml:space="preserve">produkten uppfyller </w:t>
            </w:r>
            <w:r>
              <w:t>de krav och villkor som gäller en</w:t>
            </w:r>
            <w:r>
              <w:softHyphen/>
              <w:t>ligt artikel 5 i förordning (EU) 2017/</w:t>
            </w:r>
            <w:r w:rsidRPr="00D1796F">
              <w:t>745</w:t>
            </w:r>
            <w:r w:rsidRPr="00D1796F">
              <w:rPr>
                <w:i/>
                <w:iCs/>
              </w:rPr>
              <w:t xml:space="preserve"> eller artikel 5 i förordning (EU) 2017/746</w:t>
            </w:r>
            <w:r>
              <w:t>, eller</w:t>
            </w:r>
          </w:p>
        </w:tc>
      </w:tr>
    </w:tbl>
    <w:p w14:paraId="4AD6CA10" w14:textId="6B3F2277" w:rsidR="008539B5" w:rsidRDefault="008539B5" w:rsidP="008539B5">
      <w:pPr>
        <w:pStyle w:val="Brdtextmedindrag"/>
      </w:pPr>
      <w:r>
        <w:t xml:space="preserve">2. de språkkrav uppfylls som gäller </w:t>
      </w:r>
      <w:r w:rsidRPr="00E822D6">
        <w:t xml:space="preserve">enligt föreskrifter som </w:t>
      </w:r>
      <w:r>
        <w:t>har meddelats</w:t>
      </w:r>
      <w:r w:rsidRPr="00E822D6">
        <w:t xml:space="preserve"> av rege</w:t>
      </w:r>
      <w:r>
        <w:softHyphen/>
      </w:r>
      <w:r w:rsidRPr="00E822D6">
        <w:t xml:space="preserve">ringen med stöd av </w:t>
      </w:r>
      <w:r>
        <w:t>7 kap. 8 § och som avser den information om en pro</w:t>
      </w:r>
      <w:r>
        <w:softHyphen/>
        <w:t>dukt som ska tillhandahållas eller lämnas till användare eller patienter i Sverige.</w:t>
      </w:r>
    </w:p>
    <w:p w14:paraId="2D129CB5" w14:textId="77777777" w:rsidR="008539B5" w:rsidRDefault="008539B5" w:rsidP="008539B5">
      <w:pPr>
        <w:pStyle w:val="Brdtextmedindrag"/>
      </w:pPr>
      <w:r>
        <w:t>I ringa fall ska det inte dömas till ansvar.</w:t>
      </w:r>
    </w:p>
    <w:p w14:paraId="3E129DE0" w14:textId="77777777" w:rsidR="008539B5" w:rsidRDefault="008539B5" w:rsidP="008539B5">
      <w:pPr>
        <w:pStyle w:val="Brdtextmedindrag"/>
      </w:pPr>
    </w:p>
    <w:p w14:paraId="6B3F7735" w14:textId="07B268EF" w:rsidR="008539B5" w:rsidRDefault="008539B5" w:rsidP="008539B5">
      <w:pPr>
        <w:pStyle w:val="Brdtext"/>
        <w:jc w:val="center"/>
        <w:rPr>
          <w:b/>
          <w:bCs/>
        </w:rPr>
      </w:pPr>
      <w:r w:rsidRPr="00D1796F">
        <w:rPr>
          <w:b/>
          <w:bCs/>
        </w:rPr>
        <w:t>2</w:t>
      </w:r>
      <w:r>
        <w:rPr>
          <w:b/>
          <w:bCs/>
        </w:rPr>
        <w:t> §</w:t>
      </w:r>
    </w:p>
    <w:tbl>
      <w:tblPr>
        <w:tblW w:w="5000" w:type="pct"/>
        <w:tblCellMar>
          <w:left w:w="125" w:type="dxa"/>
          <w:right w:w="125" w:type="dxa"/>
        </w:tblCellMar>
        <w:tblLook w:val="0600" w:firstRow="0" w:lastRow="0" w:firstColumn="0" w:lastColumn="0" w:noHBand="1" w:noVBand="1"/>
      </w:tblPr>
      <w:tblGrid>
        <w:gridCol w:w="2948"/>
        <w:gridCol w:w="2949"/>
      </w:tblGrid>
      <w:tr w:rsidR="008539B5" w:rsidRPr="007923ED" w14:paraId="627CC099" w14:textId="77777777" w:rsidTr="008539B5">
        <w:tc>
          <w:tcPr>
            <w:tcW w:w="2500" w:type="pct"/>
            <w:shd w:val="clear" w:color="auto" w:fill="auto"/>
            <w:tcMar>
              <w:left w:w="0" w:type="dxa"/>
            </w:tcMar>
          </w:tcPr>
          <w:p w14:paraId="7CCD2E7A" w14:textId="5001991D" w:rsidR="008539B5" w:rsidRPr="007923ED" w:rsidRDefault="008539B5" w:rsidP="008539B5">
            <w:pPr>
              <w:pStyle w:val="Brdtextmedindrag"/>
              <w:ind w:firstLine="0"/>
            </w:pPr>
            <w:r w:rsidRPr="007923ED">
              <w:t>Till böter eller fängelse i högst två år döms den som med uppsåt eller av oaktsamhet påbörjar eller genom</w:t>
            </w:r>
            <w:r>
              <w:softHyphen/>
            </w:r>
            <w:r w:rsidRPr="007923ED">
              <w:t xml:space="preserve">för en klinisk prövning </w:t>
            </w:r>
          </w:p>
        </w:tc>
        <w:tc>
          <w:tcPr>
            <w:tcW w:w="2500" w:type="pct"/>
            <w:shd w:val="clear" w:color="auto" w:fill="auto"/>
            <w:tcMar>
              <w:right w:w="0" w:type="dxa"/>
            </w:tcMar>
          </w:tcPr>
          <w:p w14:paraId="667CF2D5" w14:textId="4035351C" w:rsidR="008539B5" w:rsidRPr="007923ED" w:rsidRDefault="008539B5" w:rsidP="008539B5">
            <w:pPr>
              <w:pStyle w:val="Brdtextmedindrag"/>
              <w:ind w:firstLine="0"/>
            </w:pPr>
            <w:r w:rsidRPr="007923ED">
              <w:t>Till böter eller fängelse i högst två år döms den som med uppsåt eller av oaktsamhet påbörjar eller genomför en klinisk prövni</w:t>
            </w:r>
            <w:r w:rsidRPr="00DD54C5">
              <w:t xml:space="preserve">ng </w:t>
            </w:r>
            <w:r w:rsidRPr="007923ED">
              <w:rPr>
                <w:i/>
                <w:iCs/>
              </w:rPr>
              <w:t>eller en pre</w:t>
            </w:r>
            <w:r w:rsidRPr="007923ED">
              <w:rPr>
                <w:i/>
                <w:iCs/>
              </w:rPr>
              <w:softHyphen/>
              <w:t>standa</w:t>
            </w:r>
            <w:r w:rsidRPr="007923ED">
              <w:rPr>
                <w:i/>
                <w:iCs/>
              </w:rPr>
              <w:softHyphen/>
              <w:t>studie</w:t>
            </w:r>
            <w:r w:rsidRPr="007923ED">
              <w:t xml:space="preserve"> </w:t>
            </w:r>
          </w:p>
        </w:tc>
      </w:tr>
    </w:tbl>
    <w:p w14:paraId="66F5AB03" w14:textId="77777777" w:rsidR="008539B5" w:rsidRPr="007923ED" w:rsidRDefault="008539B5" w:rsidP="008539B5">
      <w:pPr>
        <w:pStyle w:val="Brdtextmedindrag"/>
      </w:pPr>
      <w:r w:rsidRPr="007923ED">
        <w:t>1. utan tillstånd,</w:t>
      </w:r>
    </w:p>
    <w:tbl>
      <w:tblPr>
        <w:tblW w:w="5000" w:type="pct"/>
        <w:tblCellMar>
          <w:left w:w="125" w:type="dxa"/>
          <w:right w:w="125" w:type="dxa"/>
        </w:tblCellMar>
        <w:tblLook w:val="0600" w:firstRow="0" w:lastRow="0" w:firstColumn="0" w:lastColumn="0" w:noHBand="1" w:noVBand="1"/>
      </w:tblPr>
      <w:tblGrid>
        <w:gridCol w:w="2948"/>
        <w:gridCol w:w="2949"/>
      </w:tblGrid>
      <w:tr w:rsidR="008539B5" w:rsidRPr="007923ED" w14:paraId="77621105" w14:textId="77777777" w:rsidTr="008539B5">
        <w:tc>
          <w:tcPr>
            <w:tcW w:w="2500" w:type="pct"/>
            <w:shd w:val="clear" w:color="auto" w:fill="auto"/>
            <w:tcMar>
              <w:left w:w="0" w:type="dxa"/>
            </w:tcMar>
          </w:tcPr>
          <w:p w14:paraId="79AE6E79" w14:textId="77777777" w:rsidR="008539B5" w:rsidRPr="00AE5D39" w:rsidRDefault="008539B5" w:rsidP="008539B5">
            <w:pPr>
              <w:pStyle w:val="Brdtextmedindrag"/>
            </w:pPr>
            <w:bookmarkStart w:id="18" w:name="_Hlk66892418"/>
            <w:r w:rsidRPr="00781108">
              <w:t>2. utan att ha lämnat in en ansökan eller anmälan enligt artikel 70.1, 74, 75 eller 82.1 i förordning (EU) 2017/745</w:t>
            </w:r>
            <w:r w:rsidRPr="00AE5D39">
              <w:t xml:space="preserve">, </w:t>
            </w:r>
          </w:p>
        </w:tc>
        <w:tc>
          <w:tcPr>
            <w:tcW w:w="2500" w:type="pct"/>
            <w:shd w:val="clear" w:color="auto" w:fill="auto"/>
            <w:tcMar>
              <w:right w:w="0" w:type="dxa"/>
            </w:tcMar>
          </w:tcPr>
          <w:p w14:paraId="33D116BD" w14:textId="77777777" w:rsidR="008539B5" w:rsidRPr="00781108" w:rsidRDefault="008539B5" w:rsidP="008539B5">
            <w:pPr>
              <w:pStyle w:val="Brdtextmedindrag"/>
            </w:pPr>
            <w:r w:rsidRPr="00781108">
              <w:t xml:space="preserve">2. utan att ha lämnat in en ansökan </w:t>
            </w:r>
            <w:r w:rsidRPr="00AE5D39">
              <w:t>eller anmälan enligt artikel 70.1, 74, 75 elle</w:t>
            </w:r>
            <w:r w:rsidRPr="00781108">
              <w:t xml:space="preserve">r 82.1 i förordning (EU) 2017/745 </w:t>
            </w:r>
            <w:r w:rsidRPr="000759C2">
              <w:rPr>
                <w:i/>
                <w:iCs/>
              </w:rPr>
              <w:t>eller artikel 66.1, 70 eller 71 i förordning (EU) 2017/746</w:t>
            </w:r>
            <w:r w:rsidRPr="00781108">
              <w:t>,</w:t>
            </w:r>
          </w:p>
        </w:tc>
      </w:tr>
      <w:tr w:rsidR="008539B5" w:rsidRPr="007923ED" w14:paraId="02C953F8" w14:textId="77777777" w:rsidTr="008539B5">
        <w:tc>
          <w:tcPr>
            <w:tcW w:w="2500" w:type="pct"/>
            <w:shd w:val="clear" w:color="auto" w:fill="auto"/>
            <w:tcMar>
              <w:left w:w="0" w:type="dxa"/>
            </w:tcMar>
          </w:tcPr>
          <w:p w14:paraId="3CD2F31E" w14:textId="2DD7C31E" w:rsidR="008539B5" w:rsidRPr="0029181A" w:rsidRDefault="008539B5" w:rsidP="008539B5">
            <w:pPr>
              <w:pStyle w:val="Brdtextmedindrag"/>
            </w:pPr>
            <w:r w:rsidRPr="00781108">
              <w:t>3.</w:t>
            </w:r>
            <w:r w:rsidRPr="0029181A">
              <w:t> i strid med villkor som anges i beslut om tillstånd</w:t>
            </w:r>
            <w:r>
              <w:t xml:space="preserve">, beslut avseende etisk granskning i enlighet med artikel 70.7 a eller 74 </w:t>
            </w:r>
            <w:r w:rsidRPr="0029181A">
              <w:t>i förordning (EU) 2017/745</w:t>
            </w:r>
            <w:r>
              <w:t xml:space="preserve"> </w:t>
            </w:r>
            <w:r w:rsidRPr="0029181A">
              <w:t xml:space="preserve">eller i ett yttrande avseende etisk granskning i </w:t>
            </w:r>
            <w:r w:rsidRPr="0029181A">
              <w:lastRenderedPageBreak/>
              <w:t xml:space="preserve">enlighet med artikel 75 eller 82.1 i </w:t>
            </w:r>
            <w:r w:rsidRPr="00F876B5">
              <w:rPr>
                <w:i/>
                <w:iCs/>
              </w:rPr>
              <w:t>samma</w:t>
            </w:r>
            <w:r>
              <w:t xml:space="preserve"> </w:t>
            </w:r>
            <w:r w:rsidRPr="0029181A">
              <w:t>förordning i det fall den myndighet som prövar frågor enligt 2</w:t>
            </w:r>
            <w:r>
              <w:t> kap.</w:t>
            </w:r>
            <w:r w:rsidRPr="0029181A">
              <w:t xml:space="preserve"> 4</w:t>
            </w:r>
            <w:r>
              <w:t> §</w:t>
            </w:r>
            <w:r w:rsidRPr="0029181A">
              <w:t xml:space="preserve"> inte har fattat beslut i frågan, eller</w:t>
            </w:r>
          </w:p>
          <w:p w14:paraId="6C2D8180" w14:textId="1A15AF9A" w:rsidR="008539B5" w:rsidRPr="00781108" w:rsidRDefault="008539B5" w:rsidP="008539B5">
            <w:pPr>
              <w:pStyle w:val="Brdtextmedindrag"/>
            </w:pPr>
          </w:p>
        </w:tc>
        <w:tc>
          <w:tcPr>
            <w:tcW w:w="2500" w:type="pct"/>
            <w:shd w:val="clear" w:color="auto" w:fill="auto"/>
            <w:tcMar>
              <w:right w:w="0" w:type="dxa"/>
            </w:tcMar>
          </w:tcPr>
          <w:p w14:paraId="28CE0602" w14:textId="63721C44" w:rsidR="008539B5" w:rsidRPr="00781108" w:rsidRDefault="008539B5" w:rsidP="008539B5">
            <w:pPr>
              <w:pStyle w:val="Brdtextmedindrag"/>
            </w:pPr>
            <w:r w:rsidRPr="00781108">
              <w:lastRenderedPageBreak/>
              <w:t>3. i strid med villkor som anges i be</w:t>
            </w:r>
            <w:r>
              <w:softHyphen/>
            </w:r>
            <w:r w:rsidRPr="00781108">
              <w:t xml:space="preserve">slut om tillstånd, </w:t>
            </w:r>
            <w:bookmarkStart w:id="19" w:name="_Hlk68105477"/>
            <w:r w:rsidRPr="00781108">
              <w:t xml:space="preserve">beslut avseende etisk granskning i enlighet med artikel 70.7 a eller 74 </w:t>
            </w:r>
            <w:r w:rsidRPr="00F876B5">
              <w:t>i förordning (EU) 2017/745</w:t>
            </w:r>
            <w:r w:rsidRPr="000759C2">
              <w:rPr>
                <w:i/>
                <w:iCs/>
              </w:rPr>
              <w:t xml:space="preserve"> eller artikel 66.7 a eller 70 i förordning (EU) </w:t>
            </w:r>
            <w:r w:rsidRPr="000759C2">
              <w:rPr>
                <w:i/>
                <w:iCs/>
              </w:rPr>
              <w:lastRenderedPageBreak/>
              <w:t>2017/746</w:t>
            </w:r>
            <w:r w:rsidRPr="00781108">
              <w:t>, eller i ett yttrande av</w:t>
            </w:r>
            <w:r>
              <w:softHyphen/>
            </w:r>
            <w:r w:rsidRPr="00781108">
              <w:t>se</w:t>
            </w:r>
            <w:r>
              <w:softHyphen/>
            </w:r>
            <w:r w:rsidRPr="00781108">
              <w:t>en</w:t>
            </w:r>
            <w:r>
              <w:softHyphen/>
            </w:r>
            <w:r w:rsidRPr="00781108">
              <w:t xml:space="preserve">de etisk granskning i enlighet med artikel 75 eller 82.1 </w:t>
            </w:r>
            <w:r w:rsidRPr="00107522">
              <w:t>i förord</w:t>
            </w:r>
            <w:r w:rsidRPr="00107522">
              <w:softHyphen/>
              <w:t xml:space="preserve">ning </w:t>
            </w:r>
            <w:r w:rsidRPr="00F876B5">
              <w:rPr>
                <w:i/>
                <w:iCs/>
              </w:rPr>
              <w:t>(EU) 2017/745</w:t>
            </w:r>
            <w:r w:rsidRPr="000759C2">
              <w:rPr>
                <w:i/>
                <w:iCs/>
              </w:rPr>
              <w:t xml:space="preserve"> eller artikel 71 i förordning (EU) 2017/746</w:t>
            </w:r>
            <w:r w:rsidRPr="00781108">
              <w:t xml:space="preserve"> </w:t>
            </w:r>
            <w:bookmarkEnd w:id="19"/>
            <w:r w:rsidRPr="00781108">
              <w:t>i det fall den myndighet som prövar frågor enligt 2 kap. 4 § inte har fattat beslut i frågan, eller</w:t>
            </w:r>
          </w:p>
        </w:tc>
      </w:tr>
      <w:bookmarkEnd w:id="18"/>
      <w:tr w:rsidR="008539B5" w:rsidRPr="007923ED" w14:paraId="35814B86" w14:textId="77777777" w:rsidTr="008539B5">
        <w:tblPrEx>
          <w:tblLook w:val="0000" w:firstRow="0" w:lastRow="0" w:firstColumn="0" w:lastColumn="0" w:noHBand="0" w:noVBand="0"/>
        </w:tblPrEx>
        <w:tc>
          <w:tcPr>
            <w:tcW w:w="2500" w:type="pct"/>
            <w:shd w:val="clear" w:color="auto" w:fill="auto"/>
            <w:tcMar>
              <w:left w:w="0" w:type="dxa"/>
            </w:tcMar>
          </w:tcPr>
          <w:p w14:paraId="4B43C8B3" w14:textId="50CE312B" w:rsidR="008539B5" w:rsidRPr="007923ED" w:rsidRDefault="008539B5" w:rsidP="008539B5">
            <w:pPr>
              <w:pStyle w:val="Brdtextmedindrag"/>
            </w:pPr>
            <w:r w:rsidRPr="007923ED">
              <w:lastRenderedPageBreak/>
              <w:t>4. i strid med ett negativt yttr</w:t>
            </w:r>
            <w:r w:rsidRPr="007923ED">
              <w:softHyphen/>
              <w:t>ande av</w:t>
            </w:r>
            <w:r>
              <w:softHyphen/>
            </w:r>
            <w:r w:rsidRPr="007923ED">
              <w:t>seende etisk gransk</w:t>
            </w:r>
            <w:r w:rsidRPr="007923ED">
              <w:softHyphen/>
              <w:t>ning i enlig</w:t>
            </w:r>
            <w:r>
              <w:softHyphen/>
            </w:r>
            <w:r w:rsidRPr="007923ED">
              <w:t xml:space="preserve">het med </w:t>
            </w:r>
            <w:r w:rsidRPr="00DD54C5">
              <w:t xml:space="preserve">artikel </w:t>
            </w:r>
            <w:r w:rsidRPr="007923ED">
              <w:t>70.7 a, 74, 75 eller 82.1 i förordning (EU) 2017/745 i det fall den myndighet som prövar frågor enligt 2</w:t>
            </w:r>
            <w:r>
              <w:t> kap.</w:t>
            </w:r>
            <w:r w:rsidRPr="007923ED">
              <w:t xml:space="preserve"> 4</w:t>
            </w:r>
            <w:r>
              <w:t> §</w:t>
            </w:r>
            <w:r w:rsidRPr="007923ED">
              <w:t xml:space="preserve"> inte har fattat beslut i frågan.</w:t>
            </w:r>
          </w:p>
        </w:tc>
        <w:tc>
          <w:tcPr>
            <w:tcW w:w="2500" w:type="pct"/>
            <w:shd w:val="clear" w:color="auto" w:fill="auto"/>
            <w:tcMar>
              <w:right w:w="0" w:type="dxa"/>
            </w:tcMar>
          </w:tcPr>
          <w:p w14:paraId="02774AE8" w14:textId="0A6ECC42" w:rsidR="008539B5" w:rsidRPr="007923ED" w:rsidRDefault="008539B5" w:rsidP="008539B5">
            <w:pPr>
              <w:pStyle w:val="Brdtextmedindrag"/>
            </w:pPr>
            <w:r w:rsidRPr="007923ED">
              <w:t>4. i strid med ett negativt yttrande avseende etisk granskning i enlig</w:t>
            </w:r>
            <w:r>
              <w:softHyphen/>
            </w:r>
            <w:r w:rsidRPr="007923ED">
              <w:t xml:space="preserve">het med artikel 70.7 a, 74, 75 eller 82.1 i förordning (EU) 2017/745 </w:t>
            </w:r>
            <w:r w:rsidRPr="007923ED">
              <w:rPr>
                <w:i/>
                <w:iCs/>
              </w:rPr>
              <w:t>eller artikel 66.</w:t>
            </w:r>
            <w:r>
              <w:rPr>
                <w:i/>
                <w:iCs/>
              </w:rPr>
              <w:t>7 a</w:t>
            </w:r>
            <w:r w:rsidRPr="007923ED">
              <w:rPr>
                <w:i/>
                <w:iCs/>
              </w:rPr>
              <w:t>, 70 eller 71 i för</w:t>
            </w:r>
            <w:r>
              <w:rPr>
                <w:i/>
                <w:iCs/>
              </w:rPr>
              <w:t>-</w:t>
            </w:r>
            <w:r w:rsidRPr="007923ED">
              <w:rPr>
                <w:i/>
                <w:iCs/>
              </w:rPr>
              <w:t>ord</w:t>
            </w:r>
            <w:r w:rsidRPr="007923ED">
              <w:rPr>
                <w:i/>
                <w:iCs/>
              </w:rPr>
              <w:softHyphen/>
              <w:t xml:space="preserve">ning (EU) 2017/746 </w:t>
            </w:r>
            <w:r w:rsidRPr="007923ED">
              <w:t>i det fall den myndig</w:t>
            </w:r>
            <w:r>
              <w:softHyphen/>
            </w:r>
            <w:r w:rsidRPr="007923ED">
              <w:t>het som prövar frågor enligt 2</w:t>
            </w:r>
            <w:r>
              <w:t> kap.</w:t>
            </w:r>
            <w:r w:rsidRPr="007923ED">
              <w:t xml:space="preserve"> 4</w:t>
            </w:r>
            <w:r>
              <w:t> §</w:t>
            </w:r>
            <w:r w:rsidRPr="007923ED">
              <w:t xml:space="preserve"> inte har fattat beslut i frågan</w:t>
            </w:r>
            <w:r w:rsidRPr="007923ED">
              <w:rPr>
                <w:i/>
                <w:iCs/>
              </w:rPr>
              <w:t xml:space="preserve">. </w:t>
            </w:r>
          </w:p>
        </w:tc>
      </w:tr>
    </w:tbl>
    <w:p w14:paraId="3C3B11B9" w14:textId="77777777" w:rsidR="008539B5" w:rsidRPr="00ED44EE" w:rsidRDefault="008539B5" w:rsidP="008539B5">
      <w:pPr>
        <w:pStyle w:val="Brdtextmedindrag"/>
      </w:pPr>
      <w:r w:rsidRPr="00ED44EE">
        <w:t>I ringa fall ska det inte dömas till ansvar.</w:t>
      </w:r>
    </w:p>
    <w:p w14:paraId="4123BFF9" w14:textId="7F610F5B" w:rsidR="008539B5" w:rsidRPr="00B41075" w:rsidRDefault="008539B5" w:rsidP="008539B5">
      <w:pPr>
        <w:pStyle w:val="Brdtext"/>
        <w:spacing w:before="270"/>
        <w:jc w:val="center"/>
        <w:rPr>
          <w:b/>
        </w:rPr>
      </w:pPr>
      <w:r>
        <w:rPr>
          <w:b/>
        </w:rPr>
        <w:t>5 §</w:t>
      </w:r>
    </w:p>
    <w:p w14:paraId="13887E2A" w14:textId="77777777" w:rsidR="008539B5" w:rsidRPr="007923ED" w:rsidRDefault="008539B5" w:rsidP="008539B5">
      <w:pPr>
        <w:pStyle w:val="Brdtextmedindrag"/>
        <w:ind w:firstLine="0"/>
      </w:pPr>
      <w:r w:rsidRPr="007923ED">
        <w:t xml:space="preserve">Regeringen eller den myndighet som regeringen bestämmer får meddela föreskrifter om att en sanktionsavgift får tas ut </w:t>
      </w:r>
    </w:p>
    <w:tbl>
      <w:tblPr>
        <w:tblW w:w="5000" w:type="pct"/>
        <w:tblLook w:val="0000" w:firstRow="0" w:lastRow="0" w:firstColumn="0" w:lastColumn="0" w:noHBand="0" w:noVBand="0"/>
      </w:tblPr>
      <w:tblGrid>
        <w:gridCol w:w="2948"/>
        <w:gridCol w:w="2949"/>
      </w:tblGrid>
      <w:tr w:rsidR="008539B5" w:rsidRPr="007923ED" w14:paraId="51A81533" w14:textId="77777777" w:rsidTr="008539B5">
        <w:tc>
          <w:tcPr>
            <w:tcW w:w="2500" w:type="pct"/>
            <w:shd w:val="clear" w:color="auto" w:fill="auto"/>
            <w:tcMar>
              <w:left w:w="0" w:type="dxa"/>
            </w:tcMar>
          </w:tcPr>
          <w:p w14:paraId="765CC867" w14:textId="77777777" w:rsidR="008539B5" w:rsidRPr="007923ED" w:rsidRDefault="008539B5" w:rsidP="008539B5">
            <w:pPr>
              <w:pStyle w:val="Brdtextmedindrag"/>
            </w:pPr>
            <w:r w:rsidRPr="00DD54C5">
              <w:t>1. </w:t>
            </w:r>
            <w:r w:rsidRPr="007923ED">
              <w:t>om en överträdelse har skett av artikel 7 eller 10–16 i förord</w:t>
            </w:r>
            <w:r w:rsidRPr="007923ED">
              <w:softHyphen/>
              <w:t>ning (EU) 2017/745,</w:t>
            </w:r>
          </w:p>
        </w:tc>
        <w:tc>
          <w:tcPr>
            <w:tcW w:w="2500" w:type="pct"/>
            <w:shd w:val="clear" w:color="auto" w:fill="auto"/>
            <w:tcMar>
              <w:right w:w="0" w:type="dxa"/>
            </w:tcMar>
          </w:tcPr>
          <w:p w14:paraId="60810BA1" w14:textId="77777777" w:rsidR="008539B5" w:rsidRPr="007923ED" w:rsidRDefault="008539B5" w:rsidP="008539B5">
            <w:pPr>
              <w:pStyle w:val="Brdtextmedindrag"/>
            </w:pPr>
            <w:r w:rsidRPr="007923ED">
              <w:t>1. om en överträdelse har skett av artikel 7 eller 10–16 i förord</w:t>
            </w:r>
            <w:r w:rsidRPr="007923ED">
              <w:softHyphen/>
              <w:t xml:space="preserve">ning (EU) 2017/745 </w:t>
            </w:r>
            <w:r w:rsidRPr="007923ED">
              <w:rPr>
                <w:i/>
              </w:rPr>
              <w:t>eller artikel 7 eller 10–16 i förordning (EU) 2017/746</w:t>
            </w:r>
            <w:r w:rsidRPr="007923ED">
              <w:t xml:space="preserve">, </w:t>
            </w:r>
          </w:p>
        </w:tc>
      </w:tr>
      <w:tr w:rsidR="008539B5" w:rsidRPr="007923ED" w14:paraId="645F45AB" w14:textId="77777777" w:rsidTr="008539B5">
        <w:tc>
          <w:tcPr>
            <w:tcW w:w="2500" w:type="pct"/>
            <w:shd w:val="clear" w:color="auto" w:fill="auto"/>
            <w:tcMar>
              <w:left w:w="0" w:type="dxa"/>
            </w:tcMar>
          </w:tcPr>
          <w:p w14:paraId="38422D14" w14:textId="7225FD92" w:rsidR="008539B5" w:rsidRPr="007923ED" w:rsidRDefault="008539B5" w:rsidP="008539B5">
            <w:pPr>
              <w:pStyle w:val="Brdtextmedindrag"/>
            </w:pPr>
            <w:r w:rsidRPr="007923ED">
              <w:t>2. om en klinisk prövning på</w:t>
            </w:r>
            <w:r w:rsidRPr="007923ED">
              <w:softHyphen/>
              <w:t>börjas eller genom</w:t>
            </w:r>
            <w:r w:rsidRPr="007923ED">
              <w:softHyphen/>
              <w:t>förs utan till</w:t>
            </w:r>
            <w:r w:rsidRPr="007923ED">
              <w:softHyphen/>
              <w:t xml:space="preserve">stånd eller utan att en </w:t>
            </w:r>
            <w:r>
              <w:t xml:space="preserve">ansökan eller </w:t>
            </w:r>
            <w:r w:rsidRPr="007923ED">
              <w:t>an</w:t>
            </w:r>
            <w:r>
              <w:softHyphen/>
            </w:r>
            <w:r w:rsidRPr="007923ED">
              <w:t>mälan lämnats in</w:t>
            </w:r>
            <w:r w:rsidRPr="00DD54C5">
              <w:t xml:space="preserve"> </w:t>
            </w:r>
            <w:r w:rsidRPr="007923ED">
              <w:t xml:space="preserve">eller </w:t>
            </w:r>
            <w:r w:rsidRPr="00E23B52">
              <w:t>i strid med villkor som anges i beslut</w:t>
            </w:r>
            <w:r>
              <w:t xml:space="preserve">, </w:t>
            </w:r>
          </w:p>
        </w:tc>
        <w:tc>
          <w:tcPr>
            <w:tcW w:w="2500" w:type="pct"/>
            <w:shd w:val="clear" w:color="auto" w:fill="auto"/>
            <w:tcMar>
              <w:right w:w="0" w:type="dxa"/>
            </w:tcMar>
          </w:tcPr>
          <w:p w14:paraId="5DC83327" w14:textId="5A83C7F2" w:rsidR="008539B5" w:rsidRPr="007923ED" w:rsidRDefault="008539B5" w:rsidP="008539B5">
            <w:pPr>
              <w:pStyle w:val="Brdtextmedindrag"/>
            </w:pPr>
            <w:r w:rsidRPr="007923ED">
              <w:t xml:space="preserve">2. om en klinisk prövning </w:t>
            </w:r>
            <w:r w:rsidRPr="007923ED">
              <w:rPr>
                <w:i/>
              </w:rPr>
              <w:t>eller en pre</w:t>
            </w:r>
            <w:r w:rsidRPr="007923ED">
              <w:rPr>
                <w:i/>
              </w:rPr>
              <w:softHyphen/>
            </w:r>
            <w:r w:rsidRPr="00DD54C5">
              <w:rPr>
                <w:i/>
              </w:rPr>
              <w:t>standastudie</w:t>
            </w:r>
            <w:r w:rsidRPr="007923ED">
              <w:t xml:space="preserve"> påbörjas eller genom</w:t>
            </w:r>
            <w:r w:rsidRPr="007923ED">
              <w:softHyphen/>
              <w:t>förs utan till</w:t>
            </w:r>
            <w:r w:rsidRPr="007923ED">
              <w:softHyphen/>
              <w:t xml:space="preserve">stånd eller utan att en </w:t>
            </w:r>
            <w:r>
              <w:t xml:space="preserve">ansökan eller </w:t>
            </w:r>
            <w:r w:rsidRPr="007923ED">
              <w:t>an</w:t>
            </w:r>
            <w:r w:rsidRPr="007923ED">
              <w:softHyphen/>
              <w:t xml:space="preserve">mälan lämnats in eller </w:t>
            </w:r>
            <w:r w:rsidRPr="00E23B52">
              <w:t>i strid med villkor som anges i beslut</w:t>
            </w:r>
            <w:r>
              <w:t>,</w:t>
            </w:r>
            <w:r w:rsidRPr="00E23B52">
              <w:t xml:space="preserve"> </w:t>
            </w:r>
          </w:p>
        </w:tc>
      </w:tr>
      <w:tr w:rsidR="008539B5" w:rsidRPr="007923ED" w14:paraId="7299DAE7" w14:textId="77777777" w:rsidTr="008539B5">
        <w:tc>
          <w:tcPr>
            <w:tcW w:w="2500" w:type="pct"/>
            <w:shd w:val="clear" w:color="auto" w:fill="auto"/>
            <w:tcMar>
              <w:left w:w="0" w:type="dxa"/>
            </w:tcMar>
          </w:tcPr>
          <w:p w14:paraId="36009D8B" w14:textId="65666799" w:rsidR="008539B5" w:rsidRDefault="008539B5" w:rsidP="008539B5">
            <w:pPr>
              <w:pStyle w:val="Brdtextmedindrag"/>
            </w:pPr>
            <w:r>
              <w:t>3. </w:t>
            </w:r>
            <w:r w:rsidRPr="007923ED">
              <w:t>om en klinisk prövning på</w:t>
            </w:r>
            <w:r w:rsidRPr="007923ED">
              <w:softHyphen/>
              <w:t>börjas eller genom</w:t>
            </w:r>
            <w:r w:rsidRPr="007923ED">
              <w:softHyphen/>
              <w:t>förs i strid med ett nega</w:t>
            </w:r>
            <w:r w:rsidRPr="007923ED">
              <w:softHyphen/>
              <w:t>tivt yttrande av</w:t>
            </w:r>
            <w:r w:rsidRPr="007923ED">
              <w:softHyphen/>
              <w:t>seende den etiska gransk</w:t>
            </w:r>
            <w:r w:rsidRPr="007923ED">
              <w:softHyphen/>
              <w:t>ning</w:t>
            </w:r>
            <w:r w:rsidRPr="007923ED">
              <w:softHyphen/>
              <w:t>en i enlighet med artikel 70.7 a, 74 eller 75 i för</w:t>
            </w:r>
            <w:r>
              <w:softHyphen/>
            </w:r>
            <w:r w:rsidRPr="007923ED">
              <w:t>ord</w:t>
            </w:r>
            <w:r>
              <w:softHyphen/>
            </w:r>
            <w:r w:rsidRPr="007923ED">
              <w:t>ning (EU) 2017/745 i det fall den myndighet som prövar frågor enligt 2</w:t>
            </w:r>
            <w:r>
              <w:t> kap.</w:t>
            </w:r>
            <w:r w:rsidRPr="007923ED">
              <w:t xml:space="preserve"> 4</w:t>
            </w:r>
            <w:r>
              <w:t> §</w:t>
            </w:r>
            <w:r w:rsidRPr="007923ED">
              <w:t xml:space="preserve"> inte har fattat beslut i frågan, eller</w:t>
            </w:r>
          </w:p>
        </w:tc>
        <w:tc>
          <w:tcPr>
            <w:tcW w:w="2500" w:type="pct"/>
            <w:shd w:val="clear" w:color="auto" w:fill="auto"/>
            <w:tcMar>
              <w:right w:w="0" w:type="dxa"/>
            </w:tcMar>
          </w:tcPr>
          <w:p w14:paraId="50A8B0F7" w14:textId="5C36EFEF" w:rsidR="008539B5" w:rsidRPr="007923ED" w:rsidRDefault="008539B5" w:rsidP="008539B5">
            <w:pPr>
              <w:pStyle w:val="Brdtextmedindrag"/>
            </w:pPr>
            <w:r>
              <w:t>3. </w:t>
            </w:r>
            <w:r w:rsidRPr="007923ED">
              <w:t xml:space="preserve">om en klinisk prövning </w:t>
            </w:r>
            <w:r>
              <w:t xml:space="preserve">eller </w:t>
            </w:r>
            <w:r w:rsidRPr="00CD4697">
              <w:rPr>
                <w:i/>
                <w:iCs/>
              </w:rPr>
              <w:t>pre</w:t>
            </w:r>
            <w:r>
              <w:rPr>
                <w:i/>
                <w:iCs/>
              </w:rPr>
              <w:softHyphen/>
            </w:r>
            <w:r w:rsidRPr="00CD4697">
              <w:rPr>
                <w:i/>
                <w:iCs/>
              </w:rPr>
              <w:t>standastudie</w:t>
            </w:r>
            <w:r>
              <w:t xml:space="preserve"> </w:t>
            </w:r>
            <w:r w:rsidRPr="007923ED">
              <w:t>på</w:t>
            </w:r>
            <w:r w:rsidRPr="007923ED">
              <w:softHyphen/>
              <w:t>börjas eller genom</w:t>
            </w:r>
            <w:r w:rsidRPr="007923ED">
              <w:softHyphen/>
              <w:t xml:space="preserve">förs </w:t>
            </w:r>
            <w:r>
              <w:t xml:space="preserve">i </w:t>
            </w:r>
            <w:r w:rsidRPr="007923ED">
              <w:t>strid med ett negativt yttr</w:t>
            </w:r>
            <w:r w:rsidRPr="007923ED">
              <w:softHyphen/>
              <w:t>ande av</w:t>
            </w:r>
            <w:r w:rsidRPr="007923ED">
              <w:softHyphen/>
              <w:t>se</w:t>
            </w:r>
            <w:r w:rsidRPr="00DD54C5">
              <w:softHyphen/>
            </w:r>
            <w:r w:rsidRPr="007923ED">
              <w:t>en</w:t>
            </w:r>
            <w:r w:rsidRPr="007923ED">
              <w:softHyphen/>
              <w:t>de den etiska gransk</w:t>
            </w:r>
            <w:r w:rsidRPr="007923ED">
              <w:softHyphen/>
              <w:t>ningen i en</w:t>
            </w:r>
            <w:r w:rsidRPr="007923ED">
              <w:softHyphen/>
              <w:t>lighet med artikel 70.7 a, 74 eller 75 i för</w:t>
            </w:r>
            <w:r w:rsidRPr="007923ED">
              <w:softHyphen/>
              <w:t>ord</w:t>
            </w:r>
            <w:r w:rsidRPr="007923ED">
              <w:softHyphen/>
              <w:t xml:space="preserve">ning (EU) 2017/745 </w:t>
            </w:r>
            <w:r w:rsidRPr="007923ED">
              <w:rPr>
                <w:i/>
              </w:rPr>
              <w:t>eller artikel 66.7 a, 70 eller 71 i för</w:t>
            </w:r>
            <w:r w:rsidRPr="007923ED">
              <w:rPr>
                <w:i/>
              </w:rPr>
              <w:softHyphen/>
              <w:t>ord</w:t>
            </w:r>
            <w:r w:rsidRPr="007923ED">
              <w:rPr>
                <w:i/>
              </w:rPr>
              <w:softHyphen/>
              <w:t>ning (EU) 2017/746</w:t>
            </w:r>
            <w:r w:rsidRPr="007923ED">
              <w:t xml:space="preserve"> i det fall den myndig</w:t>
            </w:r>
            <w:r>
              <w:softHyphen/>
            </w:r>
            <w:r w:rsidRPr="007923ED">
              <w:t>het som prövar frågor enligt 2</w:t>
            </w:r>
            <w:r>
              <w:t> kap.</w:t>
            </w:r>
            <w:r w:rsidRPr="007923ED">
              <w:t xml:space="preserve"> 4</w:t>
            </w:r>
            <w:r>
              <w:t> §</w:t>
            </w:r>
            <w:r w:rsidRPr="007923ED">
              <w:t xml:space="preserve"> inte har fattat beslut i frågan, eller</w:t>
            </w:r>
          </w:p>
        </w:tc>
      </w:tr>
      <w:tr w:rsidR="008539B5" w:rsidRPr="007923ED" w14:paraId="4E2E138B" w14:textId="77777777" w:rsidTr="008539B5">
        <w:tc>
          <w:tcPr>
            <w:tcW w:w="2500" w:type="pct"/>
            <w:shd w:val="clear" w:color="auto" w:fill="auto"/>
            <w:tcMar>
              <w:left w:w="0" w:type="dxa"/>
            </w:tcMar>
          </w:tcPr>
          <w:p w14:paraId="136FD4B2" w14:textId="68E8C298" w:rsidR="008539B5" w:rsidRPr="007923ED" w:rsidRDefault="008539B5" w:rsidP="008539B5">
            <w:pPr>
              <w:pStyle w:val="Brdtextmedindrag"/>
            </w:pPr>
            <w:r>
              <w:t>4</w:t>
            </w:r>
            <w:r w:rsidRPr="007923ED">
              <w:t>. av den som oriktigt har upp</w:t>
            </w:r>
            <w:r w:rsidRPr="007923ED">
              <w:softHyphen/>
              <w:t xml:space="preserve">gett sig vara ett anmält organ </w:t>
            </w:r>
            <w:r>
              <w:t xml:space="preserve">enligt </w:t>
            </w:r>
            <w:r w:rsidRPr="007923ED">
              <w:t>artikel 2.42</w:t>
            </w:r>
            <w:r w:rsidRPr="00DD54C5">
              <w:t xml:space="preserve"> </w:t>
            </w:r>
            <w:r w:rsidRPr="007923ED">
              <w:t>i för</w:t>
            </w:r>
            <w:r w:rsidRPr="007923ED">
              <w:softHyphen/>
              <w:t>ordning (EU) 2017/745.</w:t>
            </w:r>
          </w:p>
        </w:tc>
        <w:tc>
          <w:tcPr>
            <w:tcW w:w="2500" w:type="pct"/>
            <w:shd w:val="clear" w:color="auto" w:fill="auto"/>
            <w:tcMar>
              <w:right w:w="0" w:type="dxa"/>
            </w:tcMar>
          </w:tcPr>
          <w:p w14:paraId="443F5F0B" w14:textId="3B08DE8B" w:rsidR="008539B5" w:rsidRPr="007923ED" w:rsidRDefault="008539B5" w:rsidP="008539B5">
            <w:pPr>
              <w:pStyle w:val="Brdtextmedindrag"/>
            </w:pPr>
            <w:r>
              <w:t>4</w:t>
            </w:r>
            <w:r w:rsidRPr="007923ED">
              <w:t>. av den som oriktigt har upp</w:t>
            </w:r>
            <w:r w:rsidRPr="007923ED">
              <w:softHyphen/>
              <w:t xml:space="preserve">gett sig vara ett anmält organ </w:t>
            </w:r>
            <w:r>
              <w:t xml:space="preserve">enligt </w:t>
            </w:r>
            <w:r w:rsidRPr="007923ED">
              <w:t>artikel 2.42 i för</w:t>
            </w:r>
            <w:r w:rsidRPr="007923ED">
              <w:softHyphen/>
              <w:t xml:space="preserve">ordning (EU) 2017/745 </w:t>
            </w:r>
            <w:r w:rsidRPr="007923ED">
              <w:rPr>
                <w:i/>
              </w:rPr>
              <w:t>eller artikel 2.34 i för</w:t>
            </w:r>
            <w:r w:rsidRPr="007923ED">
              <w:rPr>
                <w:i/>
              </w:rPr>
              <w:softHyphen/>
              <w:t>ordning (EU) 2017/746.</w:t>
            </w:r>
          </w:p>
        </w:tc>
      </w:tr>
    </w:tbl>
    <w:p w14:paraId="58B0A093" w14:textId="7BAA742B" w:rsidR="008539B5" w:rsidRDefault="008539B5" w:rsidP="008539B5">
      <w:pPr>
        <w:pStyle w:val="Rubrik3utannumrering"/>
        <w:spacing w:after="0"/>
        <w:jc w:val="center"/>
      </w:pPr>
      <w:r>
        <w:lastRenderedPageBreak/>
        <w:t>6 kap.</w:t>
      </w:r>
    </w:p>
    <w:p w14:paraId="0B0D0285" w14:textId="227FA7CC" w:rsidR="008539B5" w:rsidRDefault="008539B5" w:rsidP="008539B5">
      <w:pPr>
        <w:pStyle w:val="Brdtext"/>
        <w:keepNext/>
        <w:jc w:val="center"/>
        <w:rPr>
          <w:b/>
        </w:rPr>
      </w:pPr>
      <w:r w:rsidRPr="00305EDF">
        <w:rPr>
          <w:b/>
        </w:rPr>
        <w:t>1</w:t>
      </w:r>
      <w:r>
        <w:rPr>
          <w:b/>
        </w:rPr>
        <w:t> §</w:t>
      </w:r>
    </w:p>
    <w:tbl>
      <w:tblPr>
        <w:tblW w:w="5000" w:type="pct"/>
        <w:tblLook w:val="0000" w:firstRow="0" w:lastRow="0" w:firstColumn="0" w:lastColumn="0" w:noHBand="0" w:noVBand="0"/>
      </w:tblPr>
      <w:tblGrid>
        <w:gridCol w:w="2948"/>
        <w:gridCol w:w="2949"/>
      </w:tblGrid>
      <w:tr w:rsidR="008539B5" w14:paraId="5C920542" w14:textId="77777777" w:rsidTr="008539B5">
        <w:tc>
          <w:tcPr>
            <w:tcW w:w="2500" w:type="pct"/>
            <w:shd w:val="clear" w:color="auto" w:fill="auto"/>
            <w:tcMar>
              <w:left w:w="0" w:type="dxa"/>
            </w:tcMar>
          </w:tcPr>
          <w:p w14:paraId="0D265700" w14:textId="77777777" w:rsidR="008539B5" w:rsidRDefault="008539B5" w:rsidP="008539B5">
            <w:pPr>
              <w:pStyle w:val="Brdtextmedindrag"/>
              <w:keepNext/>
              <w:ind w:firstLine="0"/>
            </w:pPr>
            <w:r>
              <w:t xml:space="preserve">Den som har tagit befattning med något ärende enligt </w:t>
            </w:r>
            <w:r w:rsidRPr="00B35736">
              <w:t xml:space="preserve">förordning (EU) </w:t>
            </w:r>
            <w:r>
              <w:t>2017/745 eller denna lag får inte obehörigen röja eller på annat sätt utnyttja vad han eller hon då har fått veta om någons affärs- eller driftförhållanden.</w:t>
            </w:r>
          </w:p>
        </w:tc>
        <w:tc>
          <w:tcPr>
            <w:tcW w:w="2500" w:type="pct"/>
            <w:shd w:val="clear" w:color="auto" w:fill="auto"/>
            <w:tcMar>
              <w:right w:w="0" w:type="dxa"/>
            </w:tcMar>
          </w:tcPr>
          <w:p w14:paraId="12E454B3" w14:textId="48B5BB06" w:rsidR="008539B5" w:rsidRDefault="008539B5" w:rsidP="008539B5">
            <w:pPr>
              <w:pStyle w:val="Brdtextmedindrag"/>
              <w:keepNext/>
              <w:ind w:firstLine="0"/>
            </w:pPr>
            <w:r>
              <w:t xml:space="preserve">Den som har tagit befattning med något ärende enligt </w:t>
            </w:r>
            <w:r w:rsidRPr="00B35736">
              <w:t xml:space="preserve">förordning (EU) </w:t>
            </w:r>
            <w:r>
              <w:t xml:space="preserve">2017/745, </w:t>
            </w:r>
            <w:r w:rsidRPr="00CD3EAE">
              <w:rPr>
                <w:i/>
                <w:iCs/>
              </w:rPr>
              <w:t>förordning (EU) 2017/746</w:t>
            </w:r>
            <w:r>
              <w:rPr>
                <w:i/>
                <w:iCs/>
              </w:rPr>
              <w:t xml:space="preserve"> </w:t>
            </w:r>
            <w:r w:rsidRPr="00EA725A">
              <w:t>eller</w:t>
            </w:r>
            <w:r>
              <w:rPr>
                <w:i/>
                <w:iCs/>
              </w:rPr>
              <w:t xml:space="preserve"> </w:t>
            </w:r>
            <w:r>
              <w:t>denna lag får inte obehörigen röja eller på annat sätt utnyttja vad han eller hon då har fått veta om någons affärs- eller drift</w:t>
            </w:r>
            <w:r>
              <w:softHyphen/>
              <w:t>för</w:t>
            </w:r>
            <w:r>
              <w:softHyphen/>
              <w:t>hållanden.</w:t>
            </w:r>
          </w:p>
        </w:tc>
      </w:tr>
    </w:tbl>
    <w:p w14:paraId="68E09196" w14:textId="77777777" w:rsidR="008539B5" w:rsidRPr="009367F8" w:rsidRDefault="008539B5" w:rsidP="008539B5">
      <w:pPr>
        <w:pStyle w:val="Brdtextmedindrag"/>
      </w:pPr>
      <w:r w:rsidRPr="00635B65">
        <w:t xml:space="preserve">Som obehörigt röjande </w:t>
      </w:r>
      <w:r w:rsidRPr="000942E6">
        <w:t>anses</w:t>
      </w:r>
      <w:r w:rsidRPr="00635B65">
        <w:t xml:space="preserve"> inte att någon fullgör sådan upp</w:t>
      </w:r>
      <w:r>
        <w:softHyphen/>
      </w:r>
      <w:r w:rsidRPr="00635B65">
        <w:t>gifts</w:t>
      </w:r>
      <w:r>
        <w:softHyphen/>
      </w:r>
      <w:r w:rsidRPr="00635B65">
        <w:t>skyldighet som följer av lag</w:t>
      </w:r>
      <w:r>
        <w:t xml:space="preserve"> </w:t>
      </w:r>
      <w:r w:rsidRPr="00635B65">
        <w:t>eller förordning</w:t>
      </w:r>
      <w:r>
        <w:t>.</w:t>
      </w:r>
    </w:p>
    <w:p w14:paraId="0A3E14D1" w14:textId="77777777" w:rsidR="008539B5" w:rsidRDefault="008539B5" w:rsidP="008539B5">
      <w:pPr>
        <w:pStyle w:val="Brdtextmedindrag"/>
      </w:pPr>
      <w:r w:rsidRPr="009367F8">
        <w:t>I det allmännas verksamhet tillämpas bestämmelserna i offent</w:t>
      </w:r>
      <w:r>
        <w:softHyphen/>
      </w:r>
      <w:r w:rsidRPr="009367F8">
        <w:t xml:space="preserve">lighets- och sekretesslagen (2009:400). </w:t>
      </w:r>
    </w:p>
    <w:p w14:paraId="0AB149EE" w14:textId="4F2E2066" w:rsidR="008539B5" w:rsidRDefault="008539B5" w:rsidP="008539B5">
      <w:pPr>
        <w:pStyle w:val="Rubrik3utannumrering"/>
        <w:spacing w:after="0"/>
        <w:jc w:val="center"/>
      </w:pPr>
      <w:r>
        <w:t>7 kap.</w:t>
      </w:r>
    </w:p>
    <w:p w14:paraId="4E6DE52F" w14:textId="546A92FB" w:rsidR="008539B5" w:rsidRPr="0045143A" w:rsidRDefault="008539B5" w:rsidP="008539B5">
      <w:pPr>
        <w:pStyle w:val="Brdtext"/>
        <w:keepNext/>
        <w:jc w:val="center"/>
        <w:rPr>
          <w:b/>
        </w:rPr>
      </w:pPr>
      <w:r w:rsidRPr="0045143A">
        <w:rPr>
          <w:b/>
        </w:rPr>
        <w:t>1</w:t>
      </w:r>
      <w:r>
        <w:rPr>
          <w:b/>
        </w:rPr>
        <w:t> §</w:t>
      </w:r>
    </w:p>
    <w:tbl>
      <w:tblPr>
        <w:tblW w:w="5000" w:type="pct"/>
        <w:tblLook w:val="0000" w:firstRow="0" w:lastRow="0" w:firstColumn="0" w:lastColumn="0" w:noHBand="0" w:noVBand="0"/>
      </w:tblPr>
      <w:tblGrid>
        <w:gridCol w:w="2948"/>
        <w:gridCol w:w="2949"/>
      </w:tblGrid>
      <w:tr w:rsidR="008539B5" w14:paraId="665F905E" w14:textId="77777777" w:rsidTr="008539B5">
        <w:tc>
          <w:tcPr>
            <w:tcW w:w="2500" w:type="pct"/>
            <w:shd w:val="clear" w:color="auto" w:fill="auto"/>
            <w:tcMar>
              <w:left w:w="0" w:type="dxa"/>
            </w:tcMar>
          </w:tcPr>
          <w:p w14:paraId="68FE1EFA" w14:textId="3DEB1317" w:rsidR="008539B5" w:rsidRDefault="008539B5" w:rsidP="008539B5">
            <w:pPr>
              <w:pStyle w:val="Brdtextmedindrag"/>
              <w:keepNext/>
              <w:ind w:firstLine="0"/>
            </w:pPr>
            <w:r w:rsidRPr="007A470D">
              <w:t>Regeringen eller den myn</w:t>
            </w:r>
            <w:r>
              <w:softHyphen/>
            </w:r>
            <w:r w:rsidRPr="007A470D">
              <w:t>dig</w:t>
            </w:r>
            <w:r>
              <w:softHyphen/>
            </w:r>
            <w:r w:rsidRPr="007A470D">
              <w:t>het som regeringen be</w:t>
            </w:r>
            <w:r>
              <w:softHyphen/>
            </w:r>
            <w:r w:rsidRPr="007A470D">
              <w:t>stäm</w:t>
            </w:r>
            <w:r>
              <w:softHyphen/>
            </w:r>
            <w:r w:rsidRPr="007A470D">
              <w:t xml:space="preserve">mer får </w:t>
            </w:r>
            <w:r>
              <w:t>med</w:t>
            </w:r>
            <w:r>
              <w:softHyphen/>
              <w:t xml:space="preserve">dela föreskrifter om </w:t>
            </w:r>
            <w:r w:rsidRPr="007A470D">
              <w:t xml:space="preserve">att </w:t>
            </w:r>
            <w:r>
              <w:t>krav som följ</w:t>
            </w:r>
            <w:r>
              <w:softHyphen/>
              <w:t>er av eller väs</w:t>
            </w:r>
            <w:r>
              <w:softHyphen/>
              <w:t>ent</w:t>
            </w:r>
            <w:r>
              <w:softHyphen/>
              <w:t xml:space="preserve">ligen motsvarar kraven enligt </w:t>
            </w:r>
            <w:r w:rsidRPr="007A470D">
              <w:t>för</w:t>
            </w:r>
            <w:r>
              <w:softHyphen/>
            </w:r>
            <w:r w:rsidRPr="007A470D">
              <w:t>ordning (EU) 2017/745</w:t>
            </w:r>
            <w:r>
              <w:t xml:space="preserve"> </w:t>
            </w:r>
            <w:r w:rsidRPr="007A470D">
              <w:t xml:space="preserve">och denna lag ska gälla även </w:t>
            </w:r>
            <w:r>
              <w:t xml:space="preserve">för </w:t>
            </w:r>
            <w:r w:rsidRPr="00C64913">
              <w:t>pro</w:t>
            </w:r>
            <w:r>
              <w:softHyphen/>
            </w:r>
            <w:r w:rsidRPr="00C64913">
              <w:t>dukt</w:t>
            </w:r>
            <w:r>
              <w:softHyphen/>
            </w:r>
            <w:r w:rsidRPr="00C64913">
              <w:t xml:space="preserve">er </w:t>
            </w:r>
            <w:r>
              <w:t xml:space="preserve">som inte anges i 1 kap. 2 § men som </w:t>
            </w:r>
            <w:r w:rsidRPr="007A470D">
              <w:t>i fråga om använd</w:t>
            </w:r>
            <w:r>
              <w:softHyphen/>
            </w:r>
            <w:r w:rsidRPr="007A470D">
              <w:t>ning</w:t>
            </w:r>
            <w:r>
              <w:softHyphen/>
            </w:r>
            <w:r w:rsidRPr="007A470D">
              <w:t>en står nära</w:t>
            </w:r>
            <w:r>
              <w:t xml:space="preserve"> sådana </w:t>
            </w:r>
            <w:r w:rsidRPr="007A470D">
              <w:t>pro</w:t>
            </w:r>
            <w:r>
              <w:softHyphen/>
            </w:r>
            <w:r w:rsidRPr="007A470D">
              <w:t>dukt</w:t>
            </w:r>
            <w:r>
              <w:softHyphen/>
            </w:r>
            <w:r w:rsidRPr="007A470D">
              <w:t>er.</w:t>
            </w:r>
          </w:p>
        </w:tc>
        <w:tc>
          <w:tcPr>
            <w:tcW w:w="2500" w:type="pct"/>
            <w:shd w:val="clear" w:color="auto" w:fill="auto"/>
            <w:tcMar>
              <w:right w:w="0" w:type="dxa"/>
            </w:tcMar>
          </w:tcPr>
          <w:p w14:paraId="77F75407" w14:textId="348D2391" w:rsidR="008539B5" w:rsidRDefault="008539B5" w:rsidP="008539B5">
            <w:pPr>
              <w:pStyle w:val="Brdtextmedindrag"/>
              <w:keepNext/>
              <w:ind w:firstLine="0"/>
            </w:pPr>
            <w:r w:rsidRPr="007A470D">
              <w:t>Regeringen eller den myn</w:t>
            </w:r>
            <w:r>
              <w:softHyphen/>
            </w:r>
            <w:r w:rsidRPr="007A470D">
              <w:t>dig</w:t>
            </w:r>
            <w:r>
              <w:softHyphen/>
            </w:r>
            <w:r w:rsidRPr="007A470D">
              <w:t>het som regeringen bestäm</w:t>
            </w:r>
            <w:r>
              <w:softHyphen/>
            </w:r>
            <w:r w:rsidRPr="007A470D">
              <w:t xml:space="preserve">mer får </w:t>
            </w:r>
            <w:r>
              <w:t>med</w:t>
            </w:r>
            <w:r>
              <w:softHyphen/>
              <w:t xml:space="preserve">dela föreskrifter om </w:t>
            </w:r>
            <w:r w:rsidRPr="007A470D">
              <w:t xml:space="preserve">att </w:t>
            </w:r>
            <w:r>
              <w:t>krav som följ</w:t>
            </w:r>
            <w:r>
              <w:softHyphen/>
              <w:t>er av eller väs</w:t>
            </w:r>
            <w:r>
              <w:softHyphen/>
              <w:t>ent</w:t>
            </w:r>
            <w:r>
              <w:softHyphen/>
              <w:t>ligen motsvarar krav</w:t>
            </w:r>
            <w:r>
              <w:softHyphen/>
              <w:t xml:space="preserve">en enligt </w:t>
            </w:r>
            <w:r w:rsidRPr="007A470D">
              <w:t>för</w:t>
            </w:r>
            <w:r>
              <w:softHyphen/>
            </w:r>
            <w:r w:rsidRPr="007A470D">
              <w:t xml:space="preserve">ordning (EU) 2017/745, </w:t>
            </w:r>
            <w:r w:rsidRPr="003211FC">
              <w:rPr>
                <w:i/>
              </w:rPr>
              <w:t>för</w:t>
            </w:r>
            <w:r w:rsidRPr="003211FC">
              <w:rPr>
                <w:i/>
              </w:rPr>
              <w:softHyphen/>
              <w:t>ord</w:t>
            </w:r>
            <w:r>
              <w:rPr>
                <w:i/>
              </w:rPr>
              <w:softHyphen/>
            </w:r>
            <w:r w:rsidRPr="003211FC">
              <w:rPr>
                <w:i/>
              </w:rPr>
              <w:t>ning (EU) 2017/746</w:t>
            </w:r>
            <w:r>
              <w:rPr>
                <w:i/>
              </w:rPr>
              <w:t xml:space="preserve"> </w:t>
            </w:r>
            <w:r w:rsidRPr="007A470D">
              <w:t xml:space="preserve">och denna lag ska gälla även </w:t>
            </w:r>
            <w:r>
              <w:t xml:space="preserve">för </w:t>
            </w:r>
            <w:r w:rsidRPr="00C64913">
              <w:t>pro</w:t>
            </w:r>
            <w:r>
              <w:softHyphen/>
            </w:r>
            <w:r w:rsidRPr="00C64913">
              <w:t>dukt</w:t>
            </w:r>
            <w:r>
              <w:softHyphen/>
            </w:r>
            <w:r w:rsidRPr="00C64913">
              <w:t xml:space="preserve">er </w:t>
            </w:r>
            <w:r>
              <w:t xml:space="preserve">som inte anges i 1 kap. 2 § men som </w:t>
            </w:r>
            <w:r w:rsidRPr="007A470D">
              <w:t>i fråga om använd</w:t>
            </w:r>
            <w:r>
              <w:softHyphen/>
            </w:r>
            <w:r w:rsidRPr="007A470D">
              <w:t>ning</w:t>
            </w:r>
            <w:r>
              <w:softHyphen/>
            </w:r>
            <w:r w:rsidRPr="007A470D">
              <w:t>en står nära</w:t>
            </w:r>
            <w:r>
              <w:t xml:space="preserve"> sådana </w:t>
            </w:r>
            <w:r w:rsidRPr="007A470D">
              <w:t>pro</w:t>
            </w:r>
            <w:r>
              <w:softHyphen/>
            </w:r>
            <w:r w:rsidRPr="007A470D">
              <w:t xml:space="preserve">dukter. </w:t>
            </w:r>
          </w:p>
        </w:tc>
      </w:tr>
    </w:tbl>
    <w:p w14:paraId="7B3261DA" w14:textId="077F2941" w:rsidR="008539B5" w:rsidRDefault="008539B5" w:rsidP="008539B5">
      <w:pPr>
        <w:pStyle w:val="Brdtext"/>
        <w:spacing w:before="270"/>
        <w:jc w:val="center"/>
        <w:rPr>
          <w:b/>
        </w:rPr>
      </w:pPr>
      <w:r w:rsidRPr="00B303D8">
        <w:rPr>
          <w:b/>
        </w:rPr>
        <w:t>3</w:t>
      </w:r>
      <w:r>
        <w:rPr>
          <w:b/>
        </w:rPr>
        <w:t> §</w:t>
      </w:r>
    </w:p>
    <w:p w14:paraId="56E0E420" w14:textId="77777777" w:rsidR="008539B5" w:rsidRDefault="008539B5" w:rsidP="008539B5">
      <w:pPr>
        <w:pStyle w:val="Brdtextmedindrag"/>
        <w:ind w:firstLine="0"/>
      </w:pPr>
      <w:r>
        <w:t xml:space="preserve">Regeringen eller </w:t>
      </w:r>
      <w:r w:rsidRPr="00562A52">
        <w:t>den</w:t>
      </w:r>
      <w:r>
        <w:t xml:space="preserve"> myndighet som regeringen bestämm</w:t>
      </w:r>
      <w:r>
        <w:softHyphen/>
        <w:t>er får med</w:t>
      </w:r>
      <w:r>
        <w:softHyphen/>
        <w:t xml:space="preserve">dela föreskrifter om </w:t>
      </w:r>
    </w:p>
    <w:tbl>
      <w:tblPr>
        <w:tblW w:w="5000" w:type="pct"/>
        <w:tblLook w:val="0000" w:firstRow="0" w:lastRow="0" w:firstColumn="0" w:lastColumn="0" w:noHBand="0" w:noVBand="0"/>
      </w:tblPr>
      <w:tblGrid>
        <w:gridCol w:w="2948"/>
        <w:gridCol w:w="2949"/>
      </w:tblGrid>
      <w:tr w:rsidR="008539B5" w14:paraId="32C26DD1" w14:textId="77777777" w:rsidTr="008539B5">
        <w:tc>
          <w:tcPr>
            <w:tcW w:w="2500" w:type="pct"/>
            <w:shd w:val="clear" w:color="auto" w:fill="auto"/>
            <w:tcMar>
              <w:left w:w="0" w:type="dxa"/>
            </w:tcMar>
          </w:tcPr>
          <w:p w14:paraId="0C9C8A40" w14:textId="77777777" w:rsidR="008539B5" w:rsidRDefault="008539B5" w:rsidP="008539B5">
            <w:pPr>
              <w:pStyle w:val="Brdtextmedindrag"/>
            </w:pPr>
            <w:r>
              <w:t>1. de produkter som avses i artikel 5.5 i förordning (EU) 2017/745, och</w:t>
            </w:r>
          </w:p>
        </w:tc>
        <w:tc>
          <w:tcPr>
            <w:tcW w:w="2500" w:type="pct"/>
            <w:shd w:val="clear" w:color="auto" w:fill="auto"/>
            <w:tcMar>
              <w:right w:w="0" w:type="dxa"/>
            </w:tcMar>
          </w:tcPr>
          <w:p w14:paraId="6C707EEE" w14:textId="77777777" w:rsidR="008539B5" w:rsidRDefault="008539B5" w:rsidP="008539B5">
            <w:pPr>
              <w:pStyle w:val="Brdtextmedindrag"/>
            </w:pPr>
            <w:r>
              <w:t xml:space="preserve">1. de produkter som avses i artikel 5.5 i förordning (EU) 2017/745 </w:t>
            </w:r>
            <w:r w:rsidRPr="00B303D8">
              <w:rPr>
                <w:i/>
              </w:rPr>
              <w:t>och artikel 5.5 i förord</w:t>
            </w:r>
            <w:r>
              <w:rPr>
                <w:i/>
              </w:rPr>
              <w:softHyphen/>
            </w:r>
            <w:r w:rsidRPr="00B303D8">
              <w:rPr>
                <w:i/>
              </w:rPr>
              <w:t>ning (EU) 2017/746</w:t>
            </w:r>
            <w:r>
              <w:t>, och</w:t>
            </w:r>
          </w:p>
        </w:tc>
      </w:tr>
    </w:tbl>
    <w:p w14:paraId="67FBC06B" w14:textId="77777777" w:rsidR="008539B5" w:rsidRDefault="008539B5" w:rsidP="008539B5">
      <w:pPr>
        <w:pStyle w:val="Brdtextmedindrag"/>
      </w:pPr>
      <w:r>
        <w:t>2. </w:t>
      </w:r>
      <w:r w:rsidRPr="00E84584">
        <w:t>skyldighet</w:t>
      </w:r>
      <w:r>
        <w:t xml:space="preserve"> för hälso- och sjukvårdsinstitutioner att till den myn</w:t>
      </w:r>
      <w:r>
        <w:softHyphen/>
        <w:t>dighet som regeringen bestämmer lämna ytterligare informa</w:t>
      </w:r>
      <w:r>
        <w:softHyphen/>
        <w:t>tion om dessa pro</w:t>
      </w:r>
      <w:r>
        <w:softHyphen/>
        <w:t>dukt</w:t>
      </w:r>
      <w:r>
        <w:softHyphen/>
        <w:t>er.</w:t>
      </w:r>
    </w:p>
    <w:p w14:paraId="4011AC60" w14:textId="77777777" w:rsidR="008539B5" w:rsidRDefault="008539B5" w:rsidP="008539B5">
      <w:pPr>
        <w:pStyle w:val="Brdtextmedindrag"/>
      </w:pPr>
    </w:p>
    <w:p w14:paraId="010EC11C" w14:textId="235893AD" w:rsidR="008539B5" w:rsidRDefault="008539B5" w:rsidP="008539B5">
      <w:pPr>
        <w:pStyle w:val="Brdtext"/>
        <w:jc w:val="center"/>
        <w:rPr>
          <w:b/>
        </w:rPr>
      </w:pPr>
      <w:r w:rsidRPr="008736D4">
        <w:rPr>
          <w:b/>
        </w:rPr>
        <w:t>5</w:t>
      </w:r>
      <w:r>
        <w:rPr>
          <w:b/>
        </w:rPr>
        <w:t>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1FFDF163" w14:textId="77777777" w:rsidTr="008539B5">
        <w:tc>
          <w:tcPr>
            <w:tcW w:w="2500" w:type="pct"/>
            <w:shd w:val="clear" w:color="auto" w:fill="auto"/>
            <w:tcMar>
              <w:left w:w="0" w:type="dxa"/>
            </w:tcMar>
          </w:tcPr>
          <w:p w14:paraId="2E1307AB" w14:textId="265DAACA" w:rsidR="008539B5" w:rsidRDefault="008539B5" w:rsidP="008539B5">
            <w:pPr>
              <w:pStyle w:val="Brdtextmedindrag"/>
              <w:ind w:firstLine="0"/>
            </w:pPr>
            <w:r w:rsidRPr="008736D4">
              <w:t>Regeringen eller den mynd</w:t>
            </w:r>
            <w:r>
              <w:softHyphen/>
            </w:r>
            <w:r w:rsidRPr="008736D4">
              <w:t>ig</w:t>
            </w:r>
            <w:r>
              <w:softHyphen/>
            </w:r>
            <w:r w:rsidRPr="008736D4">
              <w:t>het som regeringen be</w:t>
            </w:r>
            <w:r>
              <w:softHyphen/>
            </w:r>
            <w:r w:rsidRPr="008736D4">
              <w:t>stämmer får med</w:t>
            </w:r>
            <w:r>
              <w:softHyphen/>
            </w:r>
            <w:r w:rsidRPr="008736D4">
              <w:t>dela före</w:t>
            </w:r>
            <w:r>
              <w:softHyphen/>
            </w:r>
            <w:r w:rsidRPr="008736D4">
              <w:t>skrift</w:t>
            </w:r>
            <w:r>
              <w:softHyphen/>
            </w:r>
            <w:r w:rsidRPr="008736D4">
              <w:t>er om fram</w:t>
            </w:r>
            <w:r>
              <w:softHyphen/>
            </w:r>
            <w:r w:rsidRPr="008736D4">
              <w:t>ställ</w:t>
            </w:r>
            <w:r>
              <w:softHyphen/>
            </w:r>
            <w:r w:rsidRPr="008736D4">
              <w:t>ning, för</w:t>
            </w:r>
            <w:r>
              <w:softHyphen/>
            </w:r>
            <w:r w:rsidRPr="008736D4">
              <w:t>varing och distribution av blod och blod</w:t>
            </w:r>
            <w:r>
              <w:softHyphen/>
            </w:r>
            <w:r w:rsidRPr="008736D4">
              <w:t>komponenter avsedda att an</w:t>
            </w:r>
            <w:r>
              <w:softHyphen/>
            </w:r>
            <w:r w:rsidRPr="008736D4">
              <w:t>vän</w:t>
            </w:r>
            <w:r>
              <w:softHyphen/>
            </w:r>
            <w:r w:rsidRPr="008736D4">
              <w:t>das som råvara vid till</w:t>
            </w:r>
            <w:r>
              <w:softHyphen/>
            </w:r>
            <w:r w:rsidRPr="008736D4">
              <w:t>verk</w:t>
            </w:r>
            <w:r>
              <w:softHyphen/>
            </w:r>
            <w:r w:rsidRPr="008736D4">
              <w:t>ning av produkter som om</w:t>
            </w:r>
            <w:r>
              <w:softHyphen/>
            </w:r>
            <w:r w:rsidRPr="008736D4">
              <w:lastRenderedPageBreak/>
              <w:t>fattas av för</w:t>
            </w:r>
            <w:r>
              <w:softHyphen/>
            </w:r>
            <w:r w:rsidRPr="008736D4">
              <w:t>ord</w:t>
            </w:r>
            <w:r>
              <w:softHyphen/>
            </w:r>
            <w:r w:rsidRPr="008736D4">
              <w:t>ning (EU) 2017/745.</w:t>
            </w:r>
          </w:p>
        </w:tc>
        <w:tc>
          <w:tcPr>
            <w:tcW w:w="2500" w:type="pct"/>
            <w:shd w:val="clear" w:color="auto" w:fill="auto"/>
            <w:tcMar>
              <w:right w:w="0" w:type="dxa"/>
            </w:tcMar>
          </w:tcPr>
          <w:p w14:paraId="2B1A0351" w14:textId="54ADB09F" w:rsidR="008539B5" w:rsidRDefault="008539B5" w:rsidP="008539B5">
            <w:pPr>
              <w:pStyle w:val="Brdtextmedindrag"/>
              <w:ind w:firstLine="0"/>
            </w:pPr>
            <w:r w:rsidRPr="007A470D">
              <w:lastRenderedPageBreak/>
              <w:t>Regeringen eller den mynd</w:t>
            </w:r>
            <w:r>
              <w:softHyphen/>
            </w:r>
            <w:r w:rsidRPr="007A470D">
              <w:t>ig</w:t>
            </w:r>
            <w:r>
              <w:softHyphen/>
            </w:r>
            <w:r w:rsidRPr="007A470D">
              <w:t>het som regeringen bestäm</w:t>
            </w:r>
            <w:r>
              <w:softHyphen/>
            </w:r>
            <w:r w:rsidRPr="007A470D">
              <w:t>mer får med</w:t>
            </w:r>
            <w:r>
              <w:softHyphen/>
            </w:r>
            <w:r w:rsidRPr="007A470D">
              <w:t>dela föreskrifter om</w:t>
            </w:r>
            <w:r>
              <w:t xml:space="preserve"> fram</w:t>
            </w:r>
            <w:r>
              <w:softHyphen/>
              <w:t>ställ</w:t>
            </w:r>
            <w:r>
              <w:softHyphen/>
              <w:t>ning, för</w:t>
            </w:r>
            <w:r>
              <w:softHyphen/>
              <w:t>varing och dis</w:t>
            </w:r>
            <w:r>
              <w:softHyphen/>
              <w:t>tri</w:t>
            </w:r>
            <w:r>
              <w:softHyphen/>
              <w:t>bution av blod och blod</w:t>
            </w:r>
            <w:r>
              <w:softHyphen/>
              <w:t>kom</w:t>
            </w:r>
            <w:r>
              <w:softHyphen/>
              <w:t>pon</w:t>
            </w:r>
            <w:r>
              <w:softHyphen/>
              <w:t>enter avsedda att använ</w:t>
            </w:r>
            <w:r>
              <w:softHyphen/>
              <w:t>das som råvara vid till</w:t>
            </w:r>
            <w:r>
              <w:softHyphen/>
              <w:t>verk</w:t>
            </w:r>
            <w:r>
              <w:softHyphen/>
              <w:t>ning av pro</w:t>
            </w:r>
            <w:r>
              <w:softHyphen/>
              <w:t>dukter som om</w:t>
            </w:r>
            <w:r>
              <w:softHyphen/>
            </w:r>
            <w:r>
              <w:lastRenderedPageBreak/>
              <w:t>fattas av för</w:t>
            </w:r>
            <w:r>
              <w:softHyphen/>
              <w:t>ord</w:t>
            </w:r>
            <w:r>
              <w:softHyphen/>
              <w:t xml:space="preserve">ning (EU) 2017/745 </w:t>
            </w:r>
            <w:r w:rsidRPr="008736D4">
              <w:rPr>
                <w:i/>
              </w:rPr>
              <w:t>eller förordning (EU) 2017/746</w:t>
            </w:r>
            <w:r>
              <w:t>.</w:t>
            </w:r>
          </w:p>
        </w:tc>
      </w:tr>
      <w:tr w:rsidR="008539B5" w14:paraId="1AC0EA95" w14:textId="77777777" w:rsidTr="008539B5">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6C223293" w14:textId="77777777" w:rsidR="008539B5" w:rsidRDefault="008539B5" w:rsidP="008539B5">
            <w:pPr>
              <w:pStyle w:val="Brdtextmedindrag"/>
              <w:ind w:firstLine="0"/>
            </w:pPr>
          </w:p>
        </w:tc>
        <w:tc>
          <w:tcPr>
            <w:tcW w:w="2500" w:type="pct"/>
            <w:shd w:val="clear" w:color="auto" w:fill="auto"/>
            <w:tcMar>
              <w:right w:w="0" w:type="dxa"/>
            </w:tcMar>
          </w:tcPr>
          <w:p w14:paraId="76FB1E28" w14:textId="77777777" w:rsidR="008539B5" w:rsidRPr="00B303D8" w:rsidRDefault="008539B5" w:rsidP="008539B5">
            <w:pPr>
              <w:pStyle w:val="Rubrik4utannumrering"/>
              <w:rPr>
                <w:i/>
              </w:rPr>
            </w:pPr>
            <w:r w:rsidRPr="00B303D8">
              <w:rPr>
                <w:i/>
              </w:rPr>
              <w:t xml:space="preserve">Föreskrifter om information och rådgivning om genetiska tester </w:t>
            </w:r>
          </w:p>
        </w:tc>
      </w:tr>
      <w:tr w:rsidR="008539B5" w14:paraId="31A49F2B" w14:textId="77777777" w:rsidTr="008539B5">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75F407F4" w14:textId="77777777" w:rsidR="008539B5" w:rsidRDefault="008539B5" w:rsidP="008539B5">
            <w:pPr>
              <w:pStyle w:val="Brdtextmedindrag"/>
            </w:pPr>
          </w:p>
        </w:tc>
        <w:tc>
          <w:tcPr>
            <w:tcW w:w="2500" w:type="pct"/>
            <w:shd w:val="clear" w:color="auto" w:fill="auto"/>
            <w:tcMar>
              <w:right w:w="0" w:type="dxa"/>
            </w:tcMar>
          </w:tcPr>
          <w:p w14:paraId="2DE213D4" w14:textId="0652A88F" w:rsidR="008539B5" w:rsidRPr="00B303D8" w:rsidRDefault="008539B5" w:rsidP="008539B5">
            <w:pPr>
              <w:pStyle w:val="Brdtext"/>
              <w:rPr>
                <w:b/>
                <w:i/>
              </w:rPr>
            </w:pPr>
            <w:r>
              <w:rPr>
                <w:b/>
                <w:i/>
              </w:rPr>
              <w:t>5</w:t>
            </w:r>
            <w:r w:rsidRPr="00B303D8">
              <w:rPr>
                <w:b/>
                <w:i/>
              </w:rPr>
              <w:t> a</w:t>
            </w:r>
            <w:r>
              <w:rPr>
                <w:b/>
                <w:i/>
              </w:rPr>
              <w:t> §</w:t>
            </w:r>
          </w:p>
          <w:p w14:paraId="551F6CFA" w14:textId="51D09EA3" w:rsidR="008539B5" w:rsidRPr="00562A52" w:rsidRDefault="008539B5" w:rsidP="008539B5">
            <w:pPr>
              <w:pStyle w:val="Brdtextmedindrag"/>
              <w:ind w:firstLine="0"/>
              <w:rPr>
                <w:i/>
              </w:rPr>
            </w:pPr>
            <w:r w:rsidRPr="00562A52">
              <w:rPr>
                <w:i/>
              </w:rPr>
              <w:t>Regeringen eller den myn</w:t>
            </w:r>
            <w:r>
              <w:rPr>
                <w:i/>
              </w:rPr>
              <w:softHyphen/>
            </w:r>
            <w:r w:rsidRPr="00562A52">
              <w:rPr>
                <w:i/>
              </w:rPr>
              <w:t>dig</w:t>
            </w:r>
            <w:r>
              <w:rPr>
                <w:i/>
              </w:rPr>
              <w:softHyphen/>
            </w:r>
            <w:r w:rsidRPr="00562A52">
              <w:rPr>
                <w:i/>
              </w:rPr>
              <w:t>het som regeringen bestämmer får med</w:t>
            </w:r>
            <w:r>
              <w:rPr>
                <w:i/>
              </w:rPr>
              <w:softHyphen/>
            </w:r>
            <w:r w:rsidRPr="00562A52">
              <w:rPr>
                <w:i/>
              </w:rPr>
              <w:t>dela föreskrifter om den in</w:t>
            </w:r>
            <w:r>
              <w:rPr>
                <w:i/>
              </w:rPr>
              <w:softHyphen/>
            </w:r>
            <w:r w:rsidRPr="00562A52">
              <w:rPr>
                <w:i/>
              </w:rPr>
              <w:t>forma</w:t>
            </w:r>
            <w:r>
              <w:rPr>
                <w:i/>
              </w:rPr>
              <w:softHyphen/>
            </w:r>
            <w:r w:rsidRPr="00562A52">
              <w:rPr>
                <w:i/>
              </w:rPr>
              <w:t>tion som ska ges till patient</w:t>
            </w:r>
            <w:r>
              <w:rPr>
                <w:i/>
              </w:rPr>
              <w:softHyphen/>
            </w:r>
            <w:r w:rsidRPr="00562A52">
              <w:rPr>
                <w:i/>
              </w:rPr>
              <w:t>en och om den tillgång till rådgiv</w:t>
            </w:r>
            <w:r>
              <w:rPr>
                <w:i/>
              </w:rPr>
              <w:softHyphen/>
            </w:r>
            <w:r w:rsidRPr="00562A52">
              <w:rPr>
                <w:i/>
              </w:rPr>
              <w:t xml:space="preserve">ning som ska finnas i fråga om ett genetiskt test </w:t>
            </w:r>
            <w:r>
              <w:rPr>
                <w:i/>
              </w:rPr>
              <w:t xml:space="preserve">enligt </w:t>
            </w:r>
            <w:r w:rsidRPr="00562A52">
              <w:rPr>
                <w:i/>
              </w:rPr>
              <w:t>artikel 4 i för</w:t>
            </w:r>
            <w:r>
              <w:rPr>
                <w:i/>
              </w:rPr>
              <w:softHyphen/>
            </w:r>
            <w:r w:rsidRPr="00562A52">
              <w:rPr>
                <w:i/>
              </w:rPr>
              <w:t>ord</w:t>
            </w:r>
            <w:r>
              <w:rPr>
                <w:i/>
              </w:rPr>
              <w:softHyphen/>
            </w:r>
            <w:r w:rsidRPr="00562A52">
              <w:rPr>
                <w:i/>
              </w:rPr>
              <w:t>ning (EU) 2017/746.</w:t>
            </w:r>
          </w:p>
        </w:tc>
      </w:tr>
    </w:tbl>
    <w:p w14:paraId="137B0120" w14:textId="5EE38EE9" w:rsidR="008539B5" w:rsidRPr="00CD3201" w:rsidRDefault="008539B5" w:rsidP="008539B5">
      <w:pPr>
        <w:pStyle w:val="Brdtext"/>
        <w:spacing w:before="270"/>
        <w:jc w:val="center"/>
        <w:rPr>
          <w:b/>
        </w:rPr>
      </w:pPr>
      <w:r>
        <w:rPr>
          <w:b/>
        </w:rPr>
        <w:t>7 §</w:t>
      </w:r>
    </w:p>
    <w:tbl>
      <w:tblPr>
        <w:tblW w:w="5000" w:type="pct"/>
        <w:tblLook w:val="0000" w:firstRow="0" w:lastRow="0" w:firstColumn="0" w:lastColumn="0" w:noHBand="0" w:noVBand="0"/>
      </w:tblPr>
      <w:tblGrid>
        <w:gridCol w:w="2948"/>
        <w:gridCol w:w="2949"/>
      </w:tblGrid>
      <w:tr w:rsidR="008539B5" w14:paraId="0312EFE4" w14:textId="77777777" w:rsidTr="008539B5">
        <w:tc>
          <w:tcPr>
            <w:tcW w:w="2500" w:type="pct"/>
            <w:shd w:val="clear" w:color="auto" w:fill="auto"/>
            <w:tcMar>
              <w:left w:w="0" w:type="dxa"/>
            </w:tcMar>
          </w:tcPr>
          <w:p w14:paraId="70E6ED8E" w14:textId="67A7E758" w:rsidR="008539B5" w:rsidRDefault="008539B5" w:rsidP="008539B5">
            <w:pPr>
              <w:pStyle w:val="Brdtextmedindrag"/>
              <w:ind w:firstLine="0"/>
            </w:pPr>
            <w:r w:rsidRPr="007A470D">
              <w:t>Regeringen eller den myn</w:t>
            </w:r>
            <w:r>
              <w:softHyphen/>
            </w:r>
            <w:r w:rsidRPr="007A470D">
              <w:t>dig</w:t>
            </w:r>
            <w:r>
              <w:softHyphen/>
            </w:r>
            <w:r w:rsidRPr="007A470D">
              <w:t>het som regeringen be</w:t>
            </w:r>
            <w:r>
              <w:softHyphen/>
            </w:r>
            <w:r w:rsidRPr="007A470D">
              <w:t>stäm</w:t>
            </w:r>
            <w:r>
              <w:softHyphen/>
            </w:r>
            <w:r w:rsidRPr="007A470D">
              <w:t>mer får med</w:t>
            </w:r>
            <w:r>
              <w:softHyphen/>
            </w:r>
            <w:r w:rsidRPr="007A470D">
              <w:t>dela föreskrifter om vilka ut</w:t>
            </w:r>
            <w:r>
              <w:softHyphen/>
            </w:r>
            <w:r w:rsidRPr="007A470D">
              <w:t>bild</w:t>
            </w:r>
            <w:r>
              <w:softHyphen/>
            </w:r>
            <w:r w:rsidRPr="007A470D">
              <w:t>ning</w:t>
            </w:r>
            <w:r>
              <w:softHyphen/>
            </w:r>
            <w:r w:rsidRPr="007A470D">
              <w:t>ar inom juridik, med</w:t>
            </w:r>
            <w:r>
              <w:softHyphen/>
            </w:r>
            <w:r w:rsidRPr="007A470D">
              <w:t>ic</w:t>
            </w:r>
            <w:r>
              <w:softHyphen/>
            </w:r>
            <w:r w:rsidRPr="007A470D">
              <w:t>in, farmaci, ingenjörs</w:t>
            </w:r>
            <w:r>
              <w:softHyphen/>
            </w:r>
            <w:r w:rsidRPr="007A470D">
              <w:t>vet</w:t>
            </w:r>
            <w:r>
              <w:softHyphen/>
            </w:r>
            <w:r w:rsidRPr="007A470D">
              <w:t>en</w:t>
            </w:r>
            <w:r>
              <w:softHyphen/>
            </w:r>
            <w:r w:rsidRPr="007A470D">
              <w:t>skap eller annan rele</w:t>
            </w:r>
            <w:r>
              <w:softHyphen/>
            </w:r>
            <w:r w:rsidRPr="007A470D">
              <w:t>vant veten</w:t>
            </w:r>
            <w:r>
              <w:softHyphen/>
            </w:r>
            <w:r w:rsidRPr="007A470D">
              <w:t>skap</w:t>
            </w:r>
            <w:r>
              <w:softHyphen/>
            </w:r>
            <w:r w:rsidRPr="007A470D">
              <w:t>lig discipl</w:t>
            </w:r>
            <w:r>
              <w:softHyphen/>
            </w:r>
            <w:r w:rsidRPr="007A470D">
              <w:t>in som den per</w:t>
            </w:r>
            <w:r>
              <w:softHyphen/>
            </w:r>
            <w:r w:rsidRPr="007A470D">
              <w:t>son som har ansvar för att regel</w:t>
            </w:r>
            <w:r>
              <w:softHyphen/>
            </w:r>
            <w:r w:rsidRPr="007A470D">
              <w:t>verk</w:t>
            </w:r>
            <w:r>
              <w:softHyphen/>
            </w:r>
            <w:r w:rsidRPr="007A470D">
              <w:t>et följs ska ha i en</w:t>
            </w:r>
            <w:r>
              <w:softHyphen/>
            </w:r>
            <w:r w:rsidRPr="007A470D">
              <w:t>lig</w:t>
            </w:r>
            <w:r>
              <w:softHyphen/>
            </w:r>
            <w:r w:rsidRPr="007A470D">
              <w:t>het med artik</w:t>
            </w:r>
            <w:r>
              <w:t>el</w:t>
            </w:r>
            <w:r w:rsidRPr="007A470D">
              <w:t xml:space="preserve"> 15.1</w:t>
            </w:r>
            <w:r>
              <w:t>, 15.2</w:t>
            </w:r>
            <w:r w:rsidRPr="007A470D">
              <w:t xml:space="preserve"> och 15.6 i för</w:t>
            </w:r>
            <w:r>
              <w:softHyphen/>
            </w:r>
            <w:r w:rsidRPr="007A470D">
              <w:t>ord</w:t>
            </w:r>
            <w:r>
              <w:softHyphen/>
            </w:r>
            <w:r w:rsidRPr="007A470D">
              <w:t>ning</w:t>
            </w:r>
            <w:r>
              <w:softHyphen/>
            </w:r>
            <w:r w:rsidRPr="007A470D">
              <w:t xml:space="preserve"> (EU) 2017/745. </w:t>
            </w:r>
          </w:p>
        </w:tc>
        <w:tc>
          <w:tcPr>
            <w:tcW w:w="2500" w:type="pct"/>
            <w:shd w:val="clear" w:color="auto" w:fill="auto"/>
            <w:tcMar>
              <w:right w:w="0" w:type="dxa"/>
            </w:tcMar>
          </w:tcPr>
          <w:p w14:paraId="663464FB" w14:textId="5022865E" w:rsidR="008539B5" w:rsidRDefault="008539B5" w:rsidP="008539B5">
            <w:pPr>
              <w:pStyle w:val="Brdtextmedindrag"/>
              <w:ind w:firstLine="0"/>
            </w:pPr>
            <w:r w:rsidRPr="007A470D">
              <w:t>Regeringen eller den myn</w:t>
            </w:r>
            <w:r>
              <w:softHyphen/>
            </w:r>
            <w:r w:rsidRPr="007A470D">
              <w:t>dig</w:t>
            </w:r>
            <w:r>
              <w:softHyphen/>
            </w:r>
            <w:r w:rsidRPr="007A470D">
              <w:t>het som regeringen bestäm</w:t>
            </w:r>
            <w:r>
              <w:softHyphen/>
            </w:r>
            <w:r w:rsidRPr="007A470D">
              <w:t>mer får med</w:t>
            </w:r>
            <w:r>
              <w:softHyphen/>
            </w:r>
            <w:r w:rsidRPr="007A470D">
              <w:t>dela föreskrifter om vilka ut</w:t>
            </w:r>
            <w:r>
              <w:softHyphen/>
            </w:r>
            <w:r w:rsidRPr="007A470D">
              <w:t>bild</w:t>
            </w:r>
            <w:r>
              <w:softHyphen/>
            </w:r>
            <w:r w:rsidRPr="007A470D">
              <w:t>ning</w:t>
            </w:r>
            <w:r>
              <w:softHyphen/>
            </w:r>
            <w:r w:rsidRPr="007A470D">
              <w:t>ar inom juridik, med</w:t>
            </w:r>
            <w:r>
              <w:softHyphen/>
            </w:r>
            <w:r w:rsidRPr="007A470D">
              <w:t>ic</w:t>
            </w:r>
            <w:r>
              <w:softHyphen/>
            </w:r>
            <w:r w:rsidRPr="007A470D">
              <w:t>in, farmaci, ingenjörs</w:t>
            </w:r>
            <w:r>
              <w:softHyphen/>
            </w:r>
            <w:r w:rsidRPr="007A470D">
              <w:t>vet</w:t>
            </w:r>
            <w:r>
              <w:softHyphen/>
            </w:r>
            <w:r w:rsidRPr="007A470D">
              <w:t>en</w:t>
            </w:r>
            <w:r>
              <w:softHyphen/>
            </w:r>
            <w:r w:rsidRPr="007A470D">
              <w:t>skap eller annan rele</w:t>
            </w:r>
            <w:r>
              <w:softHyphen/>
            </w:r>
            <w:r w:rsidRPr="007A470D">
              <w:t>vant vet</w:t>
            </w:r>
            <w:r>
              <w:softHyphen/>
            </w:r>
            <w:r w:rsidRPr="007A470D">
              <w:t>en</w:t>
            </w:r>
            <w:r>
              <w:softHyphen/>
            </w:r>
            <w:r w:rsidRPr="007A470D">
              <w:t>skap</w:t>
            </w:r>
            <w:r>
              <w:softHyphen/>
            </w:r>
            <w:r w:rsidRPr="007A470D">
              <w:t>lig discipl</w:t>
            </w:r>
            <w:r>
              <w:softHyphen/>
            </w:r>
            <w:r w:rsidRPr="007A470D">
              <w:t>in som den per</w:t>
            </w:r>
            <w:r>
              <w:softHyphen/>
            </w:r>
            <w:r w:rsidRPr="007A470D">
              <w:t>son som har ansvar för att regel</w:t>
            </w:r>
            <w:r>
              <w:softHyphen/>
            </w:r>
            <w:r w:rsidRPr="007A470D">
              <w:t>verk</w:t>
            </w:r>
            <w:r>
              <w:softHyphen/>
            </w:r>
            <w:r w:rsidRPr="007A470D">
              <w:t>et följs ska ha i enlighet med artik</w:t>
            </w:r>
            <w:r>
              <w:t>e</w:t>
            </w:r>
            <w:r w:rsidRPr="007A470D">
              <w:t>l 15.1</w:t>
            </w:r>
            <w:r>
              <w:t>, 15.2</w:t>
            </w:r>
            <w:r w:rsidRPr="007A470D">
              <w:t xml:space="preserve"> och 15.6 i för</w:t>
            </w:r>
            <w:r>
              <w:softHyphen/>
            </w:r>
            <w:r w:rsidRPr="007A470D">
              <w:t>ord</w:t>
            </w:r>
            <w:r>
              <w:softHyphen/>
            </w:r>
            <w:r w:rsidRPr="007A470D">
              <w:t xml:space="preserve">ning (EU) 2017/745 </w:t>
            </w:r>
            <w:r w:rsidRPr="00CD3201">
              <w:rPr>
                <w:i/>
              </w:rPr>
              <w:t>och artik</w:t>
            </w:r>
            <w:r>
              <w:rPr>
                <w:i/>
              </w:rPr>
              <w:t>e</w:t>
            </w:r>
            <w:r w:rsidRPr="00CD3201">
              <w:rPr>
                <w:i/>
              </w:rPr>
              <w:t>l 15.1</w:t>
            </w:r>
            <w:r>
              <w:rPr>
                <w:i/>
              </w:rPr>
              <w:t>, 15.2</w:t>
            </w:r>
            <w:r w:rsidRPr="00CD3201">
              <w:rPr>
                <w:i/>
              </w:rPr>
              <w:t xml:space="preserve"> och 15.6 i förord</w:t>
            </w:r>
            <w:r>
              <w:rPr>
                <w:i/>
              </w:rPr>
              <w:softHyphen/>
            </w:r>
            <w:r w:rsidRPr="00CD3201">
              <w:rPr>
                <w:i/>
              </w:rPr>
              <w:t>ning (EU) 2017/746</w:t>
            </w:r>
            <w:r w:rsidRPr="007A470D">
              <w:t xml:space="preserve">. </w:t>
            </w:r>
          </w:p>
        </w:tc>
      </w:tr>
      <w:tr w:rsidR="008539B5" w14:paraId="08C41D7A" w14:textId="77777777" w:rsidTr="008539B5">
        <w:tc>
          <w:tcPr>
            <w:tcW w:w="2500" w:type="pct"/>
            <w:shd w:val="clear" w:color="auto" w:fill="auto"/>
            <w:tcMar>
              <w:left w:w="0" w:type="dxa"/>
            </w:tcMar>
          </w:tcPr>
          <w:p w14:paraId="0889B73A" w14:textId="77777777" w:rsidR="008539B5" w:rsidRDefault="008539B5" w:rsidP="008539B5">
            <w:pPr>
              <w:pStyle w:val="Rubrik4utannumrering"/>
            </w:pPr>
            <w:r w:rsidRPr="00881328">
              <w:t xml:space="preserve">Föreskrifter </w:t>
            </w:r>
            <w:r>
              <w:t xml:space="preserve">om </w:t>
            </w:r>
            <w:r w:rsidRPr="00881328">
              <w:t xml:space="preserve">kliniska prövningar </w:t>
            </w:r>
          </w:p>
        </w:tc>
        <w:tc>
          <w:tcPr>
            <w:tcW w:w="2500" w:type="pct"/>
            <w:shd w:val="clear" w:color="auto" w:fill="auto"/>
            <w:tcMar>
              <w:right w:w="0" w:type="dxa"/>
            </w:tcMar>
          </w:tcPr>
          <w:p w14:paraId="2646E4CC" w14:textId="77777777" w:rsidR="008539B5" w:rsidRDefault="008539B5" w:rsidP="008539B5">
            <w:pPr>
              <w:pStyle w:val="Rubrik4utannumrering"/>
            </w:pPr>
            <w:r w:rsidRPr="00881328">
              <w:t xml:space="preserve">Föreskrifter </w:t>
            </w:r>
            <w:r>
              <w:t xml:space="preserve">om </w:t>
            </w:r>
            <w:r w:rsidRPr="00881328">
              <w:t xml:space="preserve">kliniska prövningar </w:t>
            </w:r>
            <w:r w:rsidRPr="00B97DDC">
              <w:rPr>
                <w:i/>
              </w:rPr>
              <w:t>och prestandastudier</w:t>
            </w:r>
          </w:p>
        </w:tc>
      </w:tr>
    </w:tbl>
    <w:p w14:paraId="66AB7E76" w14:textId="77777777" w:rsidR="008539B5" w:rsidRDefault="008539B5" w:rsidP="008539B5">
      <w:pPr>
        <w:pStyle w:val="Brdtext"/>
        <w:rPr>
          <w:b/>
        </w:rPr>
      </w:pPr>
    </w:p>
    <w:p w14:paraId="5C1F72B5" w14:textId="088A50C3" w:rsidR="008539B5" w:rsidRDefault="008539B5" w:rsidP="008539B5">
      <w:pPr>
        <w:pStyle w:val="Brdtext"/>
        <w:jc w:val="center"/>
        <w:rPr>
          <w:b/>
        </w:rPr>
      </w:pPr>
      <w:r w:rsidRPr="00432169">
        <w:rPr>
          <w:b/>
        </w:rPr>
        <w:t>1</w:t>
      </w:r>
      <w:r>
        <w:rPr>
          <w:b/>
        </w:rPr>
        <w:t>2 §</w:t>
      </w:r>
    </w:p>
    <w:p w14:paraId="3D80793F" w14:textId="77777777" w:rsidR="008539B5" w:rsidRPr="007A470D" w:rsidRDefault="008539B5" w:rsidP="008539B5">
      <w:pPr>
        <w:pStyle w:val="Brdtextmedindrag"/>
        <w:ind w:firstLine="0"/>
      </w:pPr>
      <w:r w:rsidRPr="007A470D">
        <w:t>Regeringen eller den myndighet som regeringen bestämmer får med</w:t>
      </w:r>
      <w:r>
        <w:softHyphen/>
      </w:r>
      <w:r w:rsidRPr="007A470D">
        <w:t xml:space="preserve">dela föreskrifter om den behörighet som </w:t>
      </w:r>
    </w:p>
    <w:tbl>
      <w:tblPr>
        <w:tblW w:w="5000" w:type="pct"/>
        <w:tblLook w:val="0000" w:firstRow="0" w:lastRow="0" w:firstColumn="0" w:lastColumn="0" w:noHBand="0" w:noVBand="0"/>
      </w:tblPr>
      <w:tblGrid>
        <w:gridCol w:w="2948"/>
        <w:gridCol w:w="2949"/>
      </w:tblGrid>
      <w:tr w:rsidR="008539B5" w14:paraId="46EC782B" w14:textId="77777777" w:rsidTr="008539B5">
        <w:tc>
          <w:tcPr>
            <w:tcW w:w="2500" w:type="pct"/>
            <w:shd w:val="clear" w:color="auto" w:fill="auto"/>
            <w:tcMar>
              <w:left w:w="0" w:type="dxa"/>
            </w:tcMar>
          </w:tcPr>
          <w:p w14:paraId="04B84A85" w14:textId="77777777" w:rsidR="008539B5" w:rsidRDefault="008539B5" w:rsidP="008539B5">
            <w:pPr>
              <w:pStyle w:val="Brdtextmedindrag"/>
            </w:pPr>
            <w:r w:rsidRPr="007A470D">
              <w:t>1. krävs för att hålla det sam</w:t>
            </w:r>
            <w:r>
              <w:softHyphen/>
            </w:r>
            <w:r w:rsidRPr="007A470D">
              <w:t>tal med försökspersonen som an</w:t>
            </w:r>
            <w:r>
              <w:softHyphen/>
            </w:r>
            <w:r w:rsidRPr="007A470D">
              <w:t>ges i artikel 63.2 c i för</w:t>
            </w:r>
            <w:r>
              <w:softHyphen/>
            </w:r>
            <w:r w:rsidRPr="007A470D">
              <w:t>ord</w:t>
            </w:r>
            <w:r>
              <w:softHyphen/>
            </w:r>
            <w:r w:rsidRPr="007A470D">
              <w:t>nin</w:t>
            </w:r>
            <w:r>
              <w:t>g (EU) 2017/745</w:t>
            </w:r>
            <w:r w:rsidRPr="007A470D">
              <w:t>,</w:t>
            </w:r>
            <w:r>
              <w:t xml:space="preserve"> </w:t>
            </w:r>
          </w:p>
        </w:tc>
        <w:tc>
          <w:tcPr>
            <w:tcW w:w="2500" w:type="pct"/>
            <w:shd w:val="clear" w:color="auto" w:fill="auto"/>
            <w:tcMar>
              <w:right w:w="0" w:type="dxa"/>
            </w:tcMar>
          </w:tcPr>
          <w:p w14:paraId="2D0F819F" w14:textId="77777777" w:rsidR="008539B5" w:rsidRDefault="008539B5" w:rsidP="008539B5">
            <w:pPr>
              <w:pStyle w:val="Brdtextmedindrag"/>
            </w:pPr>
            <w:r w:rsidRPr="007A470D">
              <w:t>1. krävs för att hålla det sam</w:t>
            </w:r>
            <w:r>
              <w:softHyphen/>
            </w:r>
            <w:r w:rsidRPr="007A470D">
              <w:t>tal med försökspersonen som an</w:t>
            </w:r>
            <w:r>
              <w:softHyphen/>
            </w:r>
            <w:r w:rsidRPr="007A470D">
              <w:t>ges i artikel 63.2 c i för</w:t>
            </w:r>
            <w:r>
              <w:softHyphen/>
            </w:r>
            <w:r w:rsidRPr="007A470D">
              <w:t>ord</w:t>
            </w:r>
            <w:r>
              <w:softHyphen/>
            </w:r>
            <w:r w:rsidRPr="007A470D">
              <w:t>nin</w:t>
            </w:r>
            <w:r>
              <w:t>g (EU) 2017/745</w:t>
            </w:r>
            <w:r w:rsidRPr="007A470D">
              <w:t xml:space="preserve"> </w:t>
            </w:r>
            <w:r w:rsidRPr="00432169">
              <w:rPr>
                <w:i/>
              </w:rPr>
              <w:t>och artikel 59.2</w:t>
            </w:r>
            <w:r>
              <w:rPr>
                <w:i/>
              </w:rPr>
              <w:t> </w:t>
            </w:r>
            <w:r w:rsidRPr="00432169">
              <w:rPr>
                <w:i/>
              </w:rPr>
              <w:t>c i förordning (EU) 2017/746,</w:t>
            </w:r>
          </w:p>
        </w:tc>
      </w:tr>
      <w:tr w:rsidR="008539B5" w14:paraId="4EAD2ECD" w14:textId="77777777" w:rsidTr="008539B5">
        <w:tc>
          <w:tcPr>
            <w:tcW w:w="2500" w:type="pct"/>
            <w:shd w:val="clear" w:color="auto" w:fill="auto"/>
            <w:tcMar>
              <w:left w:w="0" w:type="dxa"/>
            </w:tcMar>
          </w:tcPr>
          <w:p w14:paraId="78CAE76E" w14:textId="77777777" w:rsidR="008539B5" w:rsidRPr="007A470D" w:rsidRDefault="008539B5" w:rsidP="008539B5">
            <w:pPr>
              <w:pStyle w:val="Brdtextmedindrag"/>
            </w:pPr>
            <w:r w:rsidRPr="007A470D">
              <w:t>2. en person ska ha för att till</w:t>
            </w:r>
            <w:r>
              <w:softHyphen/>
            </w:r>
            <w:r w:rsidRPr="007A470D">
              <w:t>handa</w:t>
            </w:r>
            <w:r>
              <w:softHyphen/>
            </w:r>
            <w:r w:rsidRPr="007A470D">
              <w:t>hålla den aktuella sjuk</w:t>
            </w:r>
            <w:r>
              <w:softHyphen/>
            </w:r>
            <w:r w:rsidRPr="007A470D">
              <w:t>vård</w:t>
            </w:r>
            <w:r>
              <w:softHyphen/>
            </w:r>
            <w:r w:rsidRPr="007A470D">
              <w:t>en under de förhållanden som gäller för klin</w:t>
            </w:r>
            <w:r>
              <w:softHyphen/>
            </w:r>
            <w:r w:rsidRPr="007A470D">
              <w:t>iska pröv</w:t>
            </w:r>
            <w:r>
              <w:softHyphen/>
            </w:r>
            <w:r w:rsidRPr="007A470D">
              <w:t>ning</w:t>
            </w:r>
            <w:r>
              <w:softHyphen/>
            </w:r>
            <w:r w:rsidRPr="007A470D">
              <w:t>ar i enlig</w:t>
            </w:r>
            <w:r>
              <w:softHyphen/>
            </w:r>
            <w:r w:rsidRPr="007A470D">
              <w:t>het med artikel 6</w:t>
            </w:r>
            <w:r>
              <w:t>2</w:t>
            </w:r>
            <w:r w:rsidRPr="007A470D">
              <w:t>.</w:t>
            </w:r>
            <w:r>
              <w:t>4</w:t>
            </w:r>
            <w:r w:rsidRPr="007A470D">
              <w:t> j i för</w:t>
            </w:r>
            <w:r>
              <w:softHyphen/>
            </w:r>
            <w:r w:rsidRPr="007A470D">
              <w:t>ord</w:t>
            </w:r>
            <w:r>
              <w:softHyphen/>
            </w:r>
            <w:r w:rsidRPr="007A470D">
              <w:t>ning</w:t>
            </w:r>
            <w:r>
              <w:t xml:space="preserve"> (EU) 2017/745, och</w:t>
            </w:r>
          </w:p>
        </w:tc>
        <w:tc>
          <w:tcPr>
            <w:tcW w:w="2500" w:type="pct"/>
            <w:shd w:val="clear" w:color="auto" w:fill="auto"/>
            <w:tcMar>
              <w:right w:w="0" w:type="dxa"/>
            </w:tcMar>
          </w:tcPr>
          <w:p w14:paraId="1B1D50B0" w14:textId="77777777" w:rsidR="008539B5" w:rsidRPr="007A470D" w:rsidRDefault="008539B5" w:rsidP="008539B5">
            <w:pPr>
              <w:pStyle w:val="Brdtextmedindrag"/>
            </w:pPr>
            <w:r w:rsidRPr="007A470D">
              <w:t>2. en person ska ha för att till</w:t>
            </w:r>
            <w:r>
              <w:softHyphen/>
            </w:r>
            <w:r w:rsidRPr="007A470D">
              <w:t>handa</w:t>
            </w:r>
            <w:r>
              <w:softHyphen/>
            </w:r>
            <w:r w:rsidRPr="007A470D">
              <w:t>hålla den aktuella sjuk</w:t>
            </w:r>
            <w:r>
              <w:softHyphen/>
            </w:r>
            <w:r w:rsidRPr="007A470D">
              <w:t>vård</w:t>
            </w:r>
            <w:r>
              <w:softHyphen/>
            </w:r>
            <w:r w:rsidRPr="007A470D">
              <w:t>en under de förhållanden som gäller för klin</w:t>
            </w:r>
            <w:r>
              <w:softHyphen/>
            </w:r>
            <w:r w:rsidRPr="007A470D">
              <w:t>iska pröv</w:t>
            </w:r>
            <w:r>
              <w:softHyphen/>
            </w:r>
            <w:r w:rsidRPr="007A470D">
              <w:t>ning</w:t>
            </w:r>
            <w:r>
              <w:softHyphen/>
            </w:r>
            <w:r w:rsidRPr="007A470D">
              <w:t>ar i en</w:t>
            </w:r>
            <w:r>
              <w:softHyphen/>
            </w:r>
            <w:r w:rsidRPr="007A470D">
              <w:t>lig</w:t>
            </w:r>
            <w:r>
              <w:softHyphen/>
            </w:r>
            <w:r w:rsidRPr="007A470D">
              <w:t>het med artikel 6</w:t>
            </w:r>
            <w:r>
              <w:t>2</w:t>
            </w:r>
            <w:r w:rsidRPr="007A470D">
              <w:t>.</w:t>
            </w:r>
            <w:r>
              <w:t>4</w:t>
            </w:r>
            <w:r w:rsidRPr="007A470D">
              <w:t> j i förordning</w:t>
            </w:r>
            <w:r>
              <w:t xml:space="preserve"> (EU) 2017/745</w:t>
            </w:r>
            <w:r w:rsidRPr="007A470D">
              <w:t xml:space="preserve"> </w:t>
            </w:r>
            <w:r w:rsidRPr="000E38E2">
              <w:rPr>
                <w:i/>
                <w:iCs/>
              </w:rPr>
              <w:t>eller</w:t>
            </w:r>
            <w:r>
              <w:t xml:space="preserve"> </w:t>
            </w:r>
            <w:r>
              <w:rPr>
                <w:i/>
              </w:rPr>
              <w:t>prestandastudier i enlighet med artikel 58.5 </w:t>
            </w:r>
            <w:r w:rsidRPr="00432169">
              <w:rPr>
                <w:i/>
              </w:rPr>
              <w:t>j i förordning (EU) 2017/746</w:t>
            </w:r>
            <w:r w:rsidRPr="007A470D">
              <w:t>,</w:t>
            </w:r>
            <w:r>
              <w:t xml:space="preserve"> och </w:t>
            </w:r>
          </w:p>
        </w:tc>
      </w:tr>
    </w:tbl>
    <w:p w14:paraId="64E95785" w14:textId="77777777" w:rsidR="008539B5" w:rsidRDefault="008539B5" w:rsidP="008539B5">
      <w:pPr>
        <w:pStyle w:val="Brdtextmedindrag"/>
      </w:pPr>
      <w:r w:rsidRPr="007A470D">
        <w:t xml:space="preserve">3. en person ska ha för att få vara prövare. </w:t>
      </w:r>
    </w:p>
    <w:p w14:paraId="66CF7C7B" w14:textId="77777777" w:rsidR="008539B5" w:rsidRDefault="008539B5" w:rsidP="008539B5">
      <w:pPr>
        <w:pStyle w:val="Brdtextmedindrag"/>
      </w:pPr>
    </w:p>
    <w:p w14:paraId="40E75B7E" w14:textId="32D6AEAE" w:rsidR="008539B5" w:rsidRDefault="008539B5" w:rsidP="008539B5">
      <w:pPr>
        <w:pStyle w:val="Brdtext"/>
        <w:jc w:val="center"/>
        <w:rPr>
          <w:b/>
          <w:bCs/>
        </w:rPr>
      </w:pPr>
      <w:r w:rsidRPr="006A02E5">
        <w:rPr>
          <w:b/>
          <w:bCs/>
        </w:rPr>
        <w:t>1</w:t>
      </w:r>
      <w:r>
        <w:rPr>
          <w:b/>
          <w:bCs/>
        </w:rPr>
        <w:t>3 §</w:t>
      </w:r>
    </w:p>
    <w:p w14:paraId="06ADBE54" w14:textId="77777777" w:rsidR="008539B5" w:rsidRDefault="008539B5" w:rsidP="008539B5">
      <w:pPr>
        <w:pStyle w:val="Brdtextmedindrag"/>
        <w:ind w:firstLine="0"/>
      </w:pPr>
      <w:r w:rsidRPr="007A470D">
        <w:t xml:space="preserve">Regeringen eller den myndighet som regeringen bestämmer får meddela föreskrifter om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7C607769" w14:textId="77777777" w:rsidTr="008539B5">
        <w:tc>
          <w:tcPr>
            <w:tcW w:w="2500" w:type="pct"/>
            <w:shd w:val="clear" w:color="auto" w:fill="auto"/>
            <w:tcMar>
              <w:left w:w="0" w:type="dxa"/>
            </w:tcMar>
          </w:tcPr>
          <w:p w14:paraId="526B4FEA" w14:textId="405691DA" w:rsidR="008539B5" w:rsidRDefault="008539B5" w:rsidP="008539B5">
            <w:pPr>
              <w:pStyle w:val="Brdtextmedindrag"/>
            </w:pPr>
            <w:r>
              <w:t>1. att en sponsor som inte är etable</w:t>
            </w:r>
            <w:r>
              <w:softHyphen/>
              <w:t>rad inom Europeiska eko</w:t>
            </w:r>
            <w:r>
              <w:softHyphen/>
              <w:t>nom</w:t>
            </w:r>
            <w:r>
              <w:softHyphen/>
              <w:t>iska samarbetsområdet inte be</w:t>
            </w:r>
            <w:r>
              <w:softHyphen/>
              <w:t>höver ha en rättslig före</w:t>
            </w:r>
            <w:r>
              <w:softHyphen/>
              <w:t>träd</w:t>
            </w:r>
            <w:r>
              <w:softHyphen/>
              <w:t>are utan i stället får utse minst en kontakt</w:t>
            </w:r>
            <w:r>
              <w:softHyphen/>
              <w:t>person i enlighet med artikel 62.2 i förord</w:t>
            </w:r>
            <w:r>
              <w:softHyphen/>
              <w:t>ning (EU) 2017/745, och</w:t>
            </w:r>
          </w:p>
        </w:tc>
        <w:tc>
          <w:tcPr>
            <w:tcW w:w="2500" w:type="pct"/>
            <w:shd w:val="clear" w:color="auto" w:fill="auto"/>
            <w:tcMar>
              <w:right w:w="0" w:type="dxa"/>
            </w:tcMar>
          </w:tcPr>
          <w:p w14:paraId="79E5B512" w14:textId="653BC08B" w:rsidR="008539B5" w:rsidRDefault="008539B5" w:rsidP="008539B5">
            <w:pPr>
              <w:pStyle w:val="Brdtextmedindrag"/>
            </w:pPr>
            <w:r>
              <w:t>1. att en sponsor som inte är etable</w:t>
            </w:r>
            <w:r>
              <w:softHyphen/>
              <w:t>rad inom Europeiska eko</w:t>
            </w:r>
            <w:r>
              <w:softHyphen/>
              <w:t>nom</w:t>
            </w:r>
            <w:r>
              <w:softHyphen/>
              <w:t>iska samarbetsområdet inte be</w:t>
            </w:r>
            <w:r>
              <w:softHyphen/>
              <w:t>höver ha en rättslig före</w:t>
            </w:r>
            <w:r>
              <w:softHyphen/>
              <w:t>träd</w:t>
            </w:r>
            <w:r>
              <w:softHyphen/>
              <w:t>are utan i stället får utse minst en kontakt</w:t>
            </w:r>
            <w:r>
              <w:softHyphen/>
              <w:t>person i enlighet med artikel 62.2 i förord</w:t>
            </w:r>
            <w:r>
              <w:softHyphen/>
              <w:t xml:space="preserve">ning (EU) 2017/745 </w:t>
            </w:r>
            <w:r w:rsidRPr="006A02E5">
              <w:rPr>
                <w:i/>
                <w:iCs/>
              </w:rPr>
              <w:t>eller artikel 58.4 i förord</w:t>
            </w:r>
            <w:r>
              <w:rPr>
                <w:i/>
                <w:iCs/>
              </w:rPr>
              <w:softHyphen/>
            </w:r>
            <w:r w:rsidRPr="006A02E5">
              <w:rPr>
                <w:i/>
                <w:iCs/>
              </w:rPr>
              <w:t>ning (EU) 2017/746</w:t>
            </w:r>
            <w:r>
              <w:t>, och</w:t>
            </w:r>
          </w:p>
        </w:tc>
      </w:tr>
    </w:tbl>
    <w:p w14:paraId="1BD1EB5C" w14:textId="2B38D9A9" w:rsidR="008539B5" w:rsidRPr="007A470D" w:rsidRDefault="008539B5" w:rsidP="008539B5">
      <w:pPr>
        <w:pStyle w:val="Brdtextmedindrag"/>
      </w:pPr>
      <w:r>
        <w:t>2. </w:t>
      </w:r>
      <w:r w:rsidRPr="007A470D">
        <w:t>försäkringar ell</w:t>
      </w:r>
      <w:r>
        <w:t>er andra garantier som avses i 2 kap.</w:t>
      </w:r>
      <w:r w:rsidRPr="007A470D">
        <w:t xml:space="preserve"> </w:t>
      </w:r>
      <w:r>
        <w:t>3 §</w:t>
      </w:r>
      <w:r w:rsidRPr="007A470D">
        <w:t>.</w:t>
      </w:r>
    </w:p>
    <w:p w14:paraId="5F3EF7C5" w14:textId="115876C4" w:rsidR="008539B5" w:rsidRPr="00A05DEA" w:rsidRDefault="008539B5" w:rsidP="008539B5">
      <w:pPr>
        <w:pStyle w:val="Brdtext"/>
        <w:spacing w:before="270"/>
        <w:jc w:val="center"/>
        <w:rPr>
          <w:b/>
        </w:rPr>
      </w:pPr>
      <w:r w:rsidRPr="00A05DEA">
        <w:rPr>
          <w:b/>
        </w:rPr>
        <w:t>1</w:t>
      </w:r>
      <w:r>
        <w:rPr>
          <w:b/>
        </w:rPr>
        <w:t>6 §</w:t>
      </w:r>
    </w:p>
    <w:tbl>
      <w:tblPr>
        <w:tblW w:w="5000" w:type="pct"/>
        <w:tblLook w:val="0000" w:firstRow="0" w:lastRow="0" w:firstColumn="0" w:lastColumn="0" w:noHBand="0" w:noVBand="0"/>
      </w:tblPr>
      <w:tblGrid>
        <w:gridCol w:w="2948"/>
        <w:gridCol w:w="2949"/>
      </w:tblGrid>
      <w:tr w:rsidR="008539B5" w14:paraId="1FA9C286" w14:textId="77777777" w:rsidTr="008539B5">
        <w:tc>
          <w:tcPr>
            <w:tcW w:w="2500" w:type="pct"/>
            <w:shd w:val="clear" w:color="auto" w:fill="auto"/>
            <w:tcMar>
              <w:left w:w="0" w:type="dxa"/>
            </w:tcMar>
          </w:tcPr>
          <w:p w14:paraId="0DB4281F" w14:textId="77777777" w:rsidR="008539B5" w:rsidRDefault="008539B5" w:rsidP="008539B5">
            <w:pPr>
              <w:pStyle w:val="Brdtextmedindrag"/>
              <w:ind w:firstLine="0"/>
            </w:pPr>
            <w:r w:rsidRPr="007A470D">
              <w:t>Regeringen eller den myn</w:t>
            </w:r>
            <w:r>
              <w:softHyphen/>
            </w:r>
            <w:r w:rsidRPr="007A470D">
              <w:t>dighet som regeringen bestäm</w:t>
            </w:r>
            <w:r>
              <w:softHyphen/>
            </w:r>
            <w:r w:rsidRPr="007A470D">
              <w:t>mer får med</w:t>
            </w:r>
            <w:r>
              <w:softHyphen/>
            </w:r>
            <w:r w:rsidRPr="007A470D">
              <w:t>dela ytterligare före</w:t>
            </w:r>
            <w:r>
              <w:softHyphen/>
            </w:r>
            <w:r w:rsidRPr="007A470D">
              <w:t>skrift</w:t>
            </w:r>
            <w:r>
              <w:softHyphen/>
            </w:r>
            <w:r w:rsidRPr="007A470D">
              <w:t>er i frågor som rör förord</w:t>
            </w:r>
            <w:r>
              <w:softHyphen/>
            </w:r>
            <w:r w:rsidRPr="007A470D">
              <w:t>ning (EU) 2017/745</w:t>
            </w:r>
            <w:r>
              <w:t xml:space="preserve"> </w:t>
            </w:r>
            <w:r w:rsidRPr="007A470D">
              <w:t>och denna lag och som behövs för att skydda män</w:t>
            </w:r>
            <w:r>
              <w:softHyphen/>
            </w:r>
            <w:r w:rsidRPr="007A470D">
              <w:t>ni</w:t>
            </w:r>
            <w:r>
              <w:softHyphen/>
            </w:r>
            <w:r w:rsidRPr="007A470D">
              <w:t>skors hälsa och säker</w:t>
            </w:r>
            <w:r>
              <w:softHyphen/>
            </w:r>
            <w:r w:rsidRPr="007A470D">
              <w:t>het.</w:t>
            </w:r>
            <w:r>
              <w:t xml:space="preserve"> </w:t>
            </w:r>
          </w:p>
        </w:tc>
        <w:tc>
          <w:tcPr>
            <w:tcW w:w="2500" w:type="pct"/>
            <w:shd w:val="clear" w:color="auto" w:fill="auto"/>
            <w:tcMar>
              <w:right w:w="0" w:type="dxa"/>
            </w:tcMar>
          </w:tcPr>
          <w:p w14:paraId="5373E1C9" w14:textId="77777777" w:rsidR="008539B5" w:rsidRDefault="008539B5" w:rsidP="008539B5">
            <w:pPr>
              <w:pStyle w:val="Brdtextmedindrag"/>
              <w:ind w:firstLine="0"/>
            </w:pPr>
            <w:r w:rsidRPr="007A470D">
              <w:t>Regeringen eller den myn</w:t>
            </w:r>
            <w:r>
              <w:softHyphen/>
            </w:r>
            <w:r w:rsidRPr="007A470D">
              <w:t>dig</w:t>
            </w:r>
            <w:r>
              <w:softHyphen/>
            </w:r>
            <w:r w:rsidRPr="007A470D">
              <w:t>het som regeringen bestäm</w:t>
            </w:r>
            <w:r>
              <w:softHyphen/>
            </w:r>
            <w:r w:rsidRPr="007A470D">
              <w:t>mer får med</w:t>
            </w:r>
            <w:r>
              <w:softHyphen/>
            </w:r>
            <w:r w:rsidRPr="007A470D">
              <w:t>dela ytterligare före</w:t>
            </w:r>
            <w:r>
              <w:softHyphen/>
            </w:r>
            <w:r w:rsidRPr="007A470D">
              <w:t>skrifter i frågor som rör för</w:t>
            </w:r>
            <w:r>
              <w:softHyphen/>
            </w:r>
            <w:r w:rsidRPr="007A470D">
              <w:t>ord</w:t>
            </w:r>
            <w:r>
              <w:softHyphen/>
            </w:r>
            <w:r w:rsidRPr="007A470D">
              <w:t>ning (EU) 2017/745</w:t>
            </w:r>
            <w:r w:rsidRPr="00A05DEA">
              <w:rPr>
                <w:i/>
              </w:rPr>
              <w:t xml:space="preserve">, förordning (EU) 2017/746 </w:t>
            </w:r>
            <w:r w:rsidRPr="007A470D">
              <w:t>och denna lag och som behövs för att skydda män</w:t>
            </w:r>
            <w:r>
              <w:softHyphen/>
            </w:r>
            <w:r w:rsidRPr="007A470D">
              <w:t>niskors hälsa och säkerhet.</w:t>
            </w:r>
            <w:r>
              <w:t xml:space="preserve"> </w:t>
            </w:r>
          </w:p>
        </w:tc>
      </w:tr>
    </w:tbl>
    <w:p w14:paraId="4E9854BD" w14:textId="306EAC38" w:rsidR="008539B5" w:rsidRPr="00F532C0" w:rsidRDefault="008539B5" w:rsidP="008539B5">
      <w:pPr>
        <w:pStyle w:val="Brdtext"/>
        <w:keepNext/>
        <w:spacing w:before="270"/>
        <w:jc w:val="center"/>
        <w:rPr>
          <w:b/>
        </w:rPr>
      </w:pPr>
      <w:r w:rsidRPr="00F532C0">
        <w:rPr>
          <w:b/>
        </w:rPr>
        <w:t>1</w:t>
      </w:r>
      <w:r>
        <w:rPr>
          <w:b/>
        </w:rPr>
        <w:t>7 §</w:t>
      </w:r>
    </w:p>
    <w:tbl>
      <w:tblPr>
        <w:tblW w:w="5000" w:type="pct"/>
        <w:tblLook w:val="0000" w:firstRow="0" w:lastRow="0" w:firstColumn="0" w:lastColumn="0" w:noHBand="0" w:noVBand="0"/>
      </w:tblPr>
      <w:tblGrid>
        <w:gridCol w:w="2948"/>
        <w:gridCol w:w="2949"/>
      </w:tblGrid>
      <w:tr w:rsidR="008539B5" w14:paraId="6BBB78AA" w14:textId="77777777" w:rsidTr="008539B5">
        <w:tc>
          <w:tcPr>
            <w:tcW w:w="2500" w:type="pct"/>
            <w:shd w:val="clear" w:color="auto" w:fill="auto"/>
            <w:tcMar>
              <w:left w:w="0" w:type="dxa"/>
            </w:tcMar>
          </w:tcPr>
          <w:p w14:paraId="44F7AA21" w14:textId="5A14835A" w:rsidR="008539B5" w:rsidRDefault="008539B5" w:rsidP="008539B5">
            <w:pPr>
              <w:pStyle w:val="Brdtextmedindrag"/>
              <w:keepNext/>
              <w:ind w:firstLine="0"/>
            </w:pPr>
            <w:r w:rsidDel="00CF700C">
              <w:t xml:space="preserve">Den dokumentation </w:t>
            </w:r>
            <w:r w:rsidRPr="00562A52" w:rsidDel="00CF700C">
              <w:t>som</w:t>
            </w:r>
            <w:r w:rsidDel="00CF700C">
              <w:t xml:space="preserve"> av</w:t>
            </w:r>
            <w:r>
              <w:softHyphen/>
            </w:r>
            <w:r w:rsidDel="00CF700C">
              <w:t>ses i</w:t>
            </w:r>
            <w:r>
              <w:t xml:space="preserve"> </w:t>
            </w:r>
            <w:r w:rsidDel="00CF700C">
              <w:t>kapitel III avsnitt 7</w:t>
            </w:r>
            <w:r>
              <w:t xml:space="preserve"> </w:t>
            </w:r>
            <w:r w:rsidDel="00CF700C">
              <w:t>i bilaga IX</w:t>
            </w:r>
            <w:r>
              <w:t xml:space="preserve"> </w:t>
            </w:r>
            <w:r w:rsidDel="00CF700C">
              <w:t>till för</w:t>
            </w:r>
            <w:r>
              <w:softHyphen/>
            </w:r>
            <w:r w:rsidDel="00CF700C">
              <w:t>ordning (EU) 2017/745</w:t>
            </w:r>
            <w:r>
              <w:t xml:space="preserve"> </w:t>
            </w:r>
            <w:r w:rsidDel="00CF700C">
              <w:t>ska hållas till</w:t>
            </w:r>
            <w:r>
              <w:softHyphen/>
            </w:r>
            <w:r w:rsidDel="00CF700C">
              <w:t>gänglig för de be</w:t>
            </w:r>
            <w:r>
              <w:softHyphen/>
            </w:r>
            <w:r w:rsidDel="00CF700C">
              <w:t>hör</w:t>
            </w:r>
            <w:r>
              <w:softHyphen/>
            </w:r>
            <w:r w:rsidDel="00CF700C">
              <w:t>iga myndigheter som utsetts en</w:t>
            </w:r>
            <w:r>
              <w:softHyphen/>
            </w:r>
            <w:r w:rsidDel="00CF700C">
              <w:t xml:space="preserve">ligt </w:t>
            </w:r>
            <w:r w:rsidRPr="00F532C0">
              <w:rPr>
                <w:i/>
              </w:rPr>
              <w:t>förordningen</w:t>
            </w:r>
            <w:r>
              <w:t xml:space="preserve"> </w:t>
            </w:r>
            <w:r w:rsidDel="00CF700C">
              <w:t xml:space="preserve">under den tid som anges i </w:t>
            </w:r>
            <w:r>
              <w:rPr>
                <w:i/>
              </w:rPr>
              <w:t xml:space="preserve">bilagan </w:t>
            </w:r>
            <w:r w:rsidDel="00CF700C">
              <w:t>även om tillverk</w:t>
            </w:r>
            <w:r>
              <w:softHyphen/>
            </w:r>
            <w:r w:rsidDel="00CF700C">
              <w:t>ar</w:t>
            </w:r>
            <w:r>
              <w:softHyphen/>
            </w:r>
            <w:r w:rsidDel="00CF700C">
              <w:t>en eller dennes auktor</w:t>
            </w:r>
            <w:r>
              <w:softHyphen/>
            </w:r>
            <w:r w:rsidDel="00CF700C">
              <w:t>is</w:t>
            </w:r>
            <w:r>
              <w:softHyphen/>
            </w:r>
            <w:r w:rsidDel="00CF700C">
              <w:t>erade re</w:t>
            </w:r>
            <w:r>
              <w:softHyphen/>
            </w:r>
            <w:r w:rsidDel="00CF700C">
              <w:t>pre</w:t>
            </w:r>
            <w:r>
              <w:softHyphen/>
            </w:r>
            <w:r w:rsidDel="00CF700C">
              <w:t>sent</w:t>
            </w:r>
            <w:r>
              <w:softHyphen/>
            </w:r>
            <w:r w:rsidDel="00CF700C">
              <w:t>ant försätts i konkurs, går i lik</w:t>
            </w:r>
            <w:r>
              <w:softHyphen/>
            </w:r>
            <w:r w:rsidDel="00CF700C">
              <w:t>vida</w:t>
            </w:r>
            <w:r>
              <w:softHyphen/>
            </w:r>
            <w:r w:rsidDel="00CF700C">
              <w:t>tion eller upp</w:t>
            </w:r>
            <w:r>
              <w:softHyphen/>
            </w:r>
            <w:r w:rsidDel="00CF700C">
              <w:t>hör med sin verk</w:t>
            </w:r>
            <w:r>
              <w:softHyphen/>
            </w:r>
            <w:r w:rsidDel="00CF700C">
              <w:t>sam</w:t>
            </w:r>
            <w:r>
              <w:softHyphen/>
            </w:r>
            <w:r w:rsidDel="00CF700C">
              <w:t>het. Till</w:t>
            </w:r>
            <w:r>
              <w:softHyphen/>
            </w:r>
            <w:r w:rsidDel="00CF700C">
              <w:t>verk</w:t>
            </w:r>
            <w:r>
              <w:softHyphen/>
            </w:r>
            <w:r w:rsidDel="00CF700C">
              <w:t>ar</w:t>
            </w:r>
            <w:r>
              <w:softHyphen/>
            </w:r>
            <w:r w:rsidDel="00CF700C">
              <w:t>en eller dennes auktoriserade re</w:t>
            </w:r>
            <w:r>
              <w:softHyphen/>
            </w:r>
            <w:r w:rsidDel="00CF700C">
              <w:t>pre</w:t>
            </w:r>
            <w:r>
              <w:softHyphen/>
            </w:r>
            <w:r w:rsidRPr="009E3E74" w:rsidDel="00CF700C">
              <w:t>sent</w:t>
            </w:r>
            <w:r>
              <w:softHyphen/>
            </w:r>
            <w:r w:rsidRPr="009E3E74" w:rsidDel="00CF700C">
              <w:t>ant ska i sådana fall an</w:t>
            </w:r>
            <w:r>
              <w:softHyphen/>
            </w:r>
            <w:r w:rsidRPr="009E3E74" w:rsidDel="00CF700C">
              <w:t xml:space="preserve">mäla till den </w:t>
            </w:r>
            <w:r w:rsidDel="00CF700C">
              <w:t>mynd</w:t>
            </w:r>
            <w:r>
              <w:softHyphen/>
            </w:r>
            <w:r w:rsidDel="00CF700C">
              <w:t>ig</w:t>
            </w:r>
            <w:r>
              <w:softHyphen/>
            </w:r>
            <w:r w:rsidDel="00CF700C">
              <w:t>het som reger</w:t>
            </w:r>
            <w:r>
              <w:softHyphen/>
            </w:r>
            <w:r w:rsidDel="00CF700C">
              <w:t>ingen be</w:t>
            </w:r>
            <w:r>
              <w:softHyphen/>
            </w:r>
            <w:r w:rsidDel="00CF700C">
              <w:t>stäm</w:t>
            </w:r>
            <w:r>
              <w:softHyphen/>
            </w:r>
            <w:r w:rsidDel="00CF700C">
              <w:t>mer</w:t>
            </w:r>
            <w:r w:rsidRPr="009E3E74" w:rsidDel="00CF700C">
              <w:t xml:space="preserve"> vem som an</w:t>
            </w:r>
            <w:r>
              <w:softHyphen/>
            </w:r>
            <w:r w:rsidRPr="009E3E74" w:rsidDel="00CF700C">
              <w:t>svarar för arkiveringen av hand</w:t>
            </w:r>
            <w:r>
              <w:softHyphen/>
            </w:r>
            <w:r w:rsidRPr="009E3E74" w:rsidDel="00CF700C">
              <w:t>ling</w:t>
            </w:r>
            <w:r>
              <w:softHyphen/>
            </w:r>
            <w:r w:rsidRPr="009E3E74" w:rsidDel="00CF700C">
              <w:t>ar</w:t>
            </w:r>
            <w:r>
              <w:softHyphen/>
            </w:r>
            <w:r w:rsidRPr="009E3E74" w:rsidDel="00CF700C">
              <w:t>na och var de för</w:t>
            </w:r>
            <w:r>
              <w:softHyphen/>
            </w:r>
            <w:r w:rsidRPr="009E3E74" w:rsidDel="00CF700C">
              <w:t>var</w:t>
            </w:r>
            <w:r>
              <w:softHyphen/>
            </w:r>
            <w:r w:rsidRPr="009E3E74" w:rsidDel="00CF700C">
              <w:t>as.</w:t>
            </w:r>
          </w:p>
        </w:tc>
        <w:tc>
          <w:tcPr>
            <w:tcW w:w="2500" w:type="pct"/>
            <w:shd w:val="clear" w:color="auto" w:fill="auto"/>
            <w:tcMar>
              <w:right w:w="0" w:type="dxa"/>
            </w:tcMar>
          </w:tcPr>
          <w:p w14:paraId="6C469B2A" w14:textId="5D1BC4B5" w:rsidR="008539B5" w:rsidRDefault="008539B5" w:rsidP="008539B5">
            <w:pPr>
              <w:pStyle w:val="Brdtextmedindrag"/>
              <w:keepNext/>
              <w:ind w:firstLine="0"/>
            </w:pPr>
            <w:r w:rsidDel="00CF700C">
              <w:t xml:space="preserve">Den dokumentation </w:t>
            </w:r>
            <w:r w:rsidRPr="00562A52" w:rsidDel="00CF700C">
              <w:t>som</w:t>
            </w:r>
            <w:r w:rsidDel="00CF700C">
              <w:t xml:space="preserve"> av</w:t>
            </w:r>
            <w:r>
              <w:softHyphen/>
            </w:r>
            <w:r w:rsidDel="00CF700C">
              <w:t>ses i</w:t>
            </w:r>
            <w:r>
              <w:t xml:space="preserve"> </w:t>
            </w:r>
            <w:r w:rsidDel="00CF700C">
              <w:t>kapitel III avsnitt 7</w:t>
            </w:r>
            <w:r>
              <w:t xml:space="preserve"> </w:t>
            </w:r>
            <w:r w:rsidDel="00CF700C">
              <w:t>i bilaga IX</w:t>
            </w:r>
            <w:r>
              <w:t xml:space="preserve"> </w:t>
            </w:r>
            <w:r w:rsidDel="00CF700C">
              <w:t>till för</w:t>
            </w:r>
            <w:r>
              <w:softHyphen/>
            </w:r>
            <w:r w:rsidDel="00CF700C">
              <w:t>ordning (EU) 2017/745</w:t>
            </w:r>
            <w:r>
              <w:t xml:space="preserve"> </w:t>
            </w:r>
            <w:r w:rsidRPr="00F532C0">
              <w:rPr>
                <w:i/>
              </w:rPr>
              <w:t>och kapitel III avsnitt</w:t>
            </w:r>
            <w:r>
              <w:rPr>
                <w:i/>
              </w:rPr>
              <w:t> </w:t>
            </w:r>
            <w:r w:rsidRPr="00F532C0">
              <w:rPr>
                <w:i/>
              </w:rPr>
              <w:t xml:space="preserve">6 </w:t>
            </w:r>
            <w:r>
              <w:rPr>
                <w:i/>
              </w:rPr>
              <w:t xml:space="preserve">i </w:t>
            </w:r>
            <w:r w:rsidRPr="00F532C0">
              <w:rPr>
                <w:i/>
              </w:rPr>
              <w:t>bilaga IX till för</w:t>
            </w:r>
            <w:r>
              <w:rPr>
                <w:i/>
              </w:rPr>
              <w:softHyphen/>
            </w:r>
            <w:r w:rsidRPr="00F532C0">
              <w:rPr>
                <w:i/>
              </w:rPr>
              <w:t>ord</w:t>
            </w:r>
            <w:r>
              <w:rPr>
                <w:i/>
              </w:rPr>
              <w:softHyphen/>
            </w:r>
            <w:r w:rsidRPr="00F532C0">
              <w:rPr>
                <w:i/>
              </w:rPr>
              <w:t>ning 2017/746</w:t>
            </w:r>
            <w:r>
              <w:t xml:space="preserve"> </w:t>
            </w:r>
            <w:r w:rsidDel="00CF700C">
              <w:t>ska hållas till</w:t>
            </w:r>
            <w:r>
              <w:softHyphen/>
            </w:r>
            <w:r w:rsidDel="00CF700C">
              <w:t>gäng</w:t>
            </w:r>
            <w:r>
              <w:softHyphen/>
            </w:r>
            <w:r w:rsidDel="00CF700C">
              <w:t>lig för de be</w:t>
            </w:r>
            <w:r>
              <w:softHyphen/>
            </w:r>
            <w:r w:rsidDel="00CF700C">
              <w:t>hör</w:t>
            </w:r>
            <w:r>
              <w:softHyphen/>
            </w:r>
            <w:r w:rsidDel="00CF700C">
              <w:t>iga myn</w:t>
            </w:r>
            <w:r>
              <w:softHyphen/>
            </w:r>
            <w:r w:rsidDel="00CF700C">
              <w:t>dig</w:t>
            </w:r>
            <w:r>
              <w:softHyphen/>
            </w:r>
            <w:r w:rsidDel="00CF700C">
              <w:t>het</w:t>
            </w:r>
            <w:r>
              <w:softHyphen/>
            </w:r>
            <w:r w:rsidDel="00CF700C">
              <w:t>er som utsetts en</w:t>
            </w:r>
            <w:r>
              <w:softHyphen/>
            </w:r>
            <w:r w:rsidDel="00CF700C">
              <w:t xml:space="preserve">ligt </w:t>
            </w:r>
            <w:r w:rsidRPr="00F532C0">
              <w:rPr>
                <w:i/>
              </w:rPr>
              <w:t>re</w:t>
            </w:r>
            <w:r>
              <w:rPr>
                <w:i/>
              </w:rPr>
              <w:softHyphen/>
            </w:r>
            <w:r w:rsidRPr="00F532C0">
              <w:rPr>
                <w:i/>
              </w:rPr>
              <w:t>spek</w:t>
            </w:r>
            <w:r>
              <w:rPr>
                <w:i/>
              </w:rPr>
              <w:softHyphen/>
            </w:r>
            <w:r w:rsidRPr="00F532C0">
              <w:rPr>
                <w:i/>
              </w:rPr>
              <w:t xml:space="preserve">tive </w:t>
            </w:r>
            <w:r w:rsidRPr="00F532C0" w:rsidDel="00CF700C">
              <w:rPr>
                <w:i/>
              </w:rPr>
              <w:t>för</w:t>
            </w:r>
            <w:r>
              <w:rPr>
                <w:i/>
              </w:rPr>
              <w:softHyphen/>
            </w:r>
            <w:r w:rsidRPr="00F532C0" w:rsidDel="00CF700C">
              <w:rPr>
                <w:i/>
              </w:rPr>
              <w:t>ord</w:t>
            </w:r>
            <w:r>
              <w:rPr>
                <w:i/>
              </w:rPr>
              <w:softHyphen/>
            </w:r>
            <w:r w:rsidRPr="00F532C0" w:rsidDel="00CF700C">
              <w:rPr>
                <w:i/>
              </w:rPr>
              <w:t>ning</w:t>
            </w:r>
            <w:r w:rsidRPr="00F532C0">
              <w:rPr>
                <w:i/>
              </w:rPr>
              <w:t>ar</w:t>
            </w:r>
            <w:r w:rsidDel="00CF700C">
              <w:t xml:space="preserve"> under den tid som anges i </w:t>
            </w:r>
            <w:r>
              <w:rPr>
                <w:i/>
              </w:rPr>
              <w:t xml:space="preserve">bilagorna </w:t>
            </w:r>
            <w:r w:rsidDel="00CF700C">
              <w:t>även om tillverkaren eller dennes auktor</w:t>
            </w:r>
            <w:r>
              <w:softHyphen/>
            </w:r>
            <w:r w:rsidDel="00CF700C">
              <w:t>is</w:t>
            </w:r>
            <w:r>
              <w:softHyphen/>
            </w:r>
            <w:r w:rsidDel="00CF700C">
              <w:t>er</w:t>
            </w:r>
            <w:r>
              <w:softHyphen/>
            </w:r>
            <w:r w:rsidDel="00CF700C">
              <w:t>ade re</w:t>
            </w:r>
            <w:r>
              <w:softHyphen/>
            </w:r>
            <w:r w:rsidDel="00CF700C">
              <w:t>pre</w:t>
            </w:r>
            <w:r>
              <w:softHyphen/>
            </w:r>
            <w:r w:rsidDel="00CF700C">
              <w:t>sent</w:t>
            </w:r>
            <w:r>
              <w:softHyphen/>
            </w:r>
            <w:r w:rsidDel="00CF700C">
              <w:t>ant försätts i konkurs, går i lik</w:t>
            </w:r>
            <w:r>
              <w:softHyphen/>
            </w:r>
            <w:r w:rsidDel="00CF700C">
              <w:t>vida</w:t>
            </w:r>
            <w:r>
              <w:softHyphen/>
            </w:r>
            <w:r w:rsidDel="00CF700C">
              <w:t>tion eller upp</w:t>
            </w:r>
            <w:r>
              <w:softHyphen/>
            </w:r>
            <w:r w:rsidDel="00CF700C">
              <w:t>hör med sin verk</w:t>
            </w:r>
            <w:r>
              <w:softHyphen/>
            </w:r>
            <w:r w:rsidDel="00CF700C">
              <w:t>sam</w:t>
            </w:r>
            <w:r>
              <w:softHyphen/>
            </w:r>
            <w:r w:rsidDel="00CF700C">
              <w:t>het. Tillverkaren eller dennes auktoriserade re</w:t>
            </w:r>
            <w:r>
              <w:softHyphen/>
            </w:r>
            <w:r w:rsidDel="00CF700C">
              <w:t>pre</w:t>
            </w:r>
            <w:r>
              <w:softHyphen/>
            </w:r>
            <w:r w:rsidRPr="009E3E74" w:rsidDel="00CF700C">
              <w:t>sent</w:t>
            </w:r>
            <w:r>
              <w:softHyphen/>
            </w:r>
            <w:r w:rsidRPr="009E3E74" w:rsidDel="00CF700C">
              <w:t xml:space="preserve">ant ska i sådana fall anmäla till den </w:t>
            </w:r>
            <w:r w:rsidDel="00CF700C">
              <w:t>mynd</w:t>
            </w:r>
            <w:r>
              <w:softHyphen/>
            </w:r>
            <w:r w:rsidDel="00CF700C">
              <w:t>ig</w:t>
            </w:r>
            <w:r>
              <w:softHyphen/>
            </w:r>
            <w:r w:rsidDel="00CF700C">
              <w:t>het som reger</w:t>
            </w:r>
            <w:r>
              <w:softHyphen/>
            </w:r>
            <w:r w:rsidDel="00CF700C">
              <w:t>ingen be</w:t>
            </w:r>
            <w:r>
              <w:softHyphen/>
            </w:r>
            <w:r w:rsidDel="00CF700C">
              <w:t>stäm</w:t>
            </w:r>
            <w:r>
              <w:softHyphen/>
            </w:r>
            <w:r w:rsidDel="00CF700C">
              <w:t>mer</w:t>
            </w:r>
            <w:r w:rsidRPr="009E3E74" w:rsidDel="00CF700C">
              <w:t xml:space="preserve"> vem som ansvarar för arkiveringen av handl</w:t>
            </w:r>
            <w:r>
              <w:softHyphen/>
            </w:r>
            <w:r w:rsidRPr="009E3E74" w:rsidDel="00CF700C">
              <w:t>ing</w:t>
            </w:r>
            <w:r>
              <w:softHyphen/>
            </w:r>
            <w:r w:rsidRPr="009E3E74" w:rsidDel="00CF700C">
              <w:t>ar</w:t>
            </w:r>
            <w:r>
              <w:softHyphen/>
            </w:r>
            <w:r w:rsidRPr="009E3E74" w:rsidDel="00CF700C">
              <w:t>na och var de förvaras.</w:t>
            </w:r>
          </w:p>
        </w:tc>
      </w:tr>
    </w:tbl>
    <w:p w14:paraId="12110CDE" w14:textId="77777777" w:rsidR="008539B5" w:rsidRDefault="008539B5" w:rsidP="008539B5">
      <w:pPr>
        <w:pStyle w:val="Slutstreck"/>
      </w:pPr>
      <w:r w:rsidRPr="00660EEA">
        <w:t>                      </w:t>
      </w:r>
    </w:p>
    <w:p w14:paraId="332764E9" w14:textId="77777777" w:rsidR="008539B5" w:rsidRDefault="008539B5" w:rsidP="008539B5">
      <w:pPr>
        <w:pStyle w:val="Brdtextmedindrag"/>
      </w:pPr>
      <w:r w:rsidRPr="00CF4828">
        <w:t>Denna</w:t>
      </w:r>
      <w:r>
        <w:t xml:space="preserve"> lag träder i kraft den 26 maj 2022.</w:t>
      </w:r>
      <w:r w:rsidRPr="00644520">
        <w:t xml:space="preserve"> </w:t>
      </w:r>
    </w:p>
    <w:p w14:paraId="04ABE58F" w14:textId="77777777" w:rsidR="008539B5" w:rsidRDefault="008539B5" w:rsidP="008539B5">
      <w:pPr>
        <w:pStyle w:val="Rubrik2"/>
        <w:spacing w:before="0"/>
        <w:sectPr w:rsidR="008539B5" w:rsidSect="008539B5">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6A4DE181" w14:textId="60179B41" w:rsidR="008539B5" w:rsidRPr="0047042D" w:rsidRDefault="008539B5" w:rsidP="008539B5">
      <w:pPr>
        <w:pStyle w:val="Rubrik2"/>
        <w:spacing w:before="0"/>
      </w:pPr>
      <w:bookmarkStart w:id="20" w:name="_Toc69367475"/>
      <w:r w:rsidRPr="0047042D">
        <w:lastRenderedPageBreak/>
        <w:t>Förslag till lag med kompletterande bestämmelser om etisk granskning till EU:s förordning om medicintekniska produkter</w:t>
      </w:r>
      <w:bookmarkEnd w:id="20"/>
    </w:p>
    <w:p w14:paraId="48D10DA5" w14:textId="77777777" w:rsidR="008539B5" w:rsidRPr="000E2F71" w:rsidRDefault="008539B5" w:rsidP="008539B5">
      <w:pPr>
        <w:pStyle w:val="Brdtextmedindrag"/>
        <w:ind w:firstLine="0"/>
      </w:pPr>
      <w:r w:rsidRPr="000E2F71">
        <w:t>Härigenom föreskrivs följande.</w:t>
      </w:r>
    </w:p>
    <w:p w14:paraId="17054F7B" w14:textId="77777777" w:rsidR="008539B5" w:rsidRPr="000E2F71" w:rsidRDefault="008539B5" w:rsidP="008539B5">
      <w:pPr>
        <w:pStyle w:val="Rubrik4utannumrering"/>
      </w:pPr>
      <w:r w:rsidRPr="000E2F71">
        <w:t>Inledande bestämmelser</w:t>
      </w:r>
    </w:p>
    <w:p w14:paraId="41C6E1AC" w14:textId="27ACDC96" w:rsidR="008539B5" w:rsidRDefault="008539B5" w:rsidP="008539B5">
      <w:pPr>
        <w:pStyle w:val="Brdtext"/>
      </w:pPr>
      <w:r w:rsidRPr="000E2F71">
        <w:rPr>
          <w:b/>
        </w:rPr>
        <w:t>1</w:t>
      </w:r>
      <w:r>
        <w:rPr>
          <w:b/>
        </w:rPr>
        <w:t> §</w:t>
      </w:r>
      <w:r w:rsidRPr="000E2F71">
        <w:t>   </w:t>
      </w:r>
      <w:r>
        <w:t>Denna lag kom</w:t>
      </w:r>
      <w:r>
        <w:softHyphen/>
        <w:t>plet</w:t>
      </w:r>
      <w:r>
        <w:softHyphen/>
        <w:t xml:space="preserve">terar </w:t>
      </w:r>
      <w:r w:rsidRPr="00F7547E">
        <w:t>Europaparlamentets och rådets för</w:t>
      </w:r>
      <w:r>
        <w:softHyphen/>
      </w:r>
      <w:r w:rsidRPr="00F7547E">
        <w:t>ord</w:t>
      </w:r>
      <w:r>
        <w:softHyphen/>
      </w:r>
      <w:r w:rsidRPr="00F7547E">
        <w:t>ning (EU) 2017/745 av den 5 april 2017 om medicinteknisk</w:t>
      </w:r>
      <w:r>
        <w:t>a pro</w:t>
      </w:r>
      <w:r>
        <w:softHyphen/>
        <w:t>dukter, om ändring av dire</w:t>
      </w:r>
      <w:r w:rsidRPr="00F7547E">
        <w:t>ktiv 2001/83/EG, förordning (EG) nr 178/2002 och förordning (EG) nr 1223/2009 och om upp</w:t>
      </w:r>
      <w:r>
        <w:softHyphen/>
      </w:r>
      <w:r w:rsidRPr="00F7547E">
        <w:t>häv</w:t>
      </w:r>
      <w:r>
        <w:softHyphen/>
      </w:r>
      <w:r w:rsidRPr="00F7547E">
        <w:t>ande av rådets dir</w:t>
      </w:r>
      <w:r>
        <w:t>ektiv 90/385/EEG och 93/42/EEG, i denna lag kallad EU-förordningen.</w:t>
      </w:r>
    </w:p>
    <w:p w14:paraId="05CC61F9" w14:textId="0C0BDCBD" w:rsidR="008539B5" w:rsidRDefault="008539B5" w:rsidP="008539B5">
      <w:pPr>
        <w:pStyle w:val="Brdtextmedindrag"/>
      </w:pPr>
      <w:bookmarkStart w:id="21" w:name="_Hlk66284363"/>
      <w:r>
        <w:t>Enligt artikel 62.3 i EU-förordningen ska vissa kliniska pröv</w:t>
      </w:r>
      <w:r>
        <w:softHyphen/>
        <w:t>ning</w:t>
      </w:r>
      <w:r>
        <w:softHyphen/>
        <w:t>ar vara före</w:t>
      </w:r>
      <w:r>
        <w:softHyphen/>
        <w:t>mål för vetenskaplig och etisk granskning. Lagen inne</w:t>
      </w:r>
      <w:r>
        <w:softHyphen/>
        <w:t>håll</w:t>
      </w:r>
      <w:r>
        <w:softHyphen/>
        <w:t>er bestäm</w:t>
      </w:r>
      <w:r>
        <w:softHyphen/>
        <w:t>mels</w:t>
      </w:r>
      <w:r>
        <w:softHyphen/>
        <w:t>er om den etiska granskningen av an</w:t>
      </w:r>
      <w:r>
        <w:softHyphen/>
        <w:t>sök</w:t>
      </w:r>
      <w:r>
        <w:softHyphen/>
        <w:t>ningar och an</w:t>
      </w:r>
      <w:r>
        <w:softHyphen/>
        <w:t>mälningar för att få genomföra en klinisk pröv</w:t>
      </w:r>
      <w:r>
        <w:softHyphen/>
        <w:t>ning.</w:t>
      </w:r>
    </w:p>
    <w:p w14:paraId="0CD742CF" w14:textId="77777777" w:rsidR="008539B5" w:rsidRDefault="008539B5" w:rsidP="008539B5">
      <w:pPr>
        <w:pStyle w:val="Brdtextmedindrag"/>
      </w:pPr>
    </w:p>
    <w:p w14:paraId="392ABF43" w14:textId="1B9210D3" w:rsidR="008539B5" w:rsidRDefault="008539B5" w:rsidP="008539B5">
      <w:pPr>
        <w:pStyle w:val="Brdtext"/>
      </w:pPr>
      <w:r w:rsidRPr="000E2F71">
        <w:rPr>
          <w:b/>
        </w:rPr>
        <w:t>2</w:t>
      </w:r>
      <w:r>
        <w:rPr>
          <w:b/>
        </w:rPr>
        <w:t> §</w:t>
      </w:r>
      <w:r w:rsidRPr="000E2F71">
        <w:t>    </w:t>
      </w:r>
      <w:r w:rsidRPr="00E656ED">
        <w:t xml:space="preserve">Termer och uttryck i denna lag har samma betydelse som i </w:t>
      </w:r>
      <w:r>
        <w:t>EU-</w:t>
      </w:r>
      <w:r w:rsidRPr="0003097D">
        <w:t>förordning</w:t>
      </w:r>
      <w:r>
        <w:t>en</w:t>
      </w:r>
      <w:r w:rsidRPr="0003097D">
        <w:t>.</w:t>
      </w:r>
    </w:p>
    <w:p w14:paraId="37F852CB" w14:textId="3E1FE792" w:rsidR="008539B5" w:rsidRDefault="008539B5" w:rsidP="008539B5">
      <w:pPr>
        <w:pStyle w:val="Brdtextmedindrag"/>
      </w:pPr>
      <w:r>
        <w:t>K</w:t>
      </w:r>
      <w:r w:rsidRPr="000E2F71">
        <w:t xml:space="preserve">ompletterande bestämmelser om tillstånd </w:t>
      </w:r>
      <w:r>
        <w:t>att genom</w:t>
      </w:r>
      <w:r>
        <w:softHyphen/>
      </w:r>
      <w:r>
        <w:softHyphen/>
        <w:t xml:space="preserve">föra en </w:t>
      </w:r>
      <w:r w:rsidRPr="000E2F71">
        <w:t>klinisk pröv</w:t>
      </w:r>
      <w:r>
        <w:softHyphen/>
      </w:r>
      <w:r w:rsidRPr="000E2F71">
        <w:t xml:space="preserve">ning finns </w:t>
      </w:r>
      <w:r>
        <w:t>i lagen (2021:000) med kom</w:t>
      </w:r>
      <w:r>
        <w:softHyphen/>
        <w:t>plett</w:t>
      </w:r>
      <w:r>
        <w:softHyphen/>
        <w:t>erande bestämmelser till EU:s förordning om med</w:t>
      </w:r>
      <w:r>
        <w:softHyphen/>
        <w:t>icin</w:t>
      </w:r>
      <w:r>
        <w:softHyphen/>
        <w:t>tekniska produkter.</w:t>
      </w:r>
    </w:p>
    <w:p w14:paraId="4C8D0D56" w14:textId="77777777" w:rsidR="008539B5" w:rsidRDefault="008539B5" w:rsidP="008539B5">
      <w:pPr>
        <w:pStyle w:val="Brdtextmedindrag"/>
      </w:pPr>
    </w:p>
    <w:p w14:paraId="5A45830B" w14:textId="7C73DF86" w:rsidR="008539B5" w:rsidRDefault="008539B5" w:rsidP="008539B5">
      <w:pPr>
        <w:pStyle w:val="Brdtext"/>
      </w:pPr>
      <w:r>
        <w:rPr>
          <w:b/>
        </w:rPr>
        <w:t>3 §</w:t>
      </w:r>
      <w:r w:rsidRPr="000E2F71">
        <w:t>    Den etiska granskningen ska utföras av Etikpröv</w:t>
      </w:r>
      <w:r w:rsidRPr="000E2F71">
        <w:softHyphen/>
        <w:t>nings</w:t>
      </w:r>
      <w:r>
        <w:softHyphen/>
      </w:r>
      <w:r w:rsidRPr="000E2F71">
        <w:t>myndigheten</w:t>
      </w:r>
      <w:bookmarkEnd w:id="21"/>
      <w:r w:rsidRPr="000E2F71">
        <w:t>.</w:t>
      </w:r>
    </w:p>
    <w:p w14:paraId="37C11EEE" w14:textId="77777777" w:rsidR="008539B5" w:rsidRDefault="008539B5" w:rsidP="008539B5">
      <w:pPr>
        <w:pStyle w:val="Rubrik4utannumrering"/>
      </w:pPr>
      <w:r w:rsidRPr="000E2F71">
        <w:t xml:space="preserve">Etisk granskning av </w:t>
      </w:r>
      <w:r>
        <w:t xml:space="preserve">en </w:t>
      </w:r>
      <w:r w:rsidRPr="000E2F71">
        <w:t xml:space="preserve">ansökan om tillstånd till </w:t>
      </w:r>
      <w:r>
        <w:t xml:space="preserve">en </w:t>
      </w:r>
      <w:r w:rsidRPr="000E2F71">
        <w:t>klinisk prövning</w:t>
      </w:r>
      <w:r>
        <w:t xml:space="preserve"> eller av en anmälan om väsentlig ändring</w:t>
      </w:r>
    </w:p>
    <w:p w14:paraId="06CC5373" w14:textId="028BADA5" w:rsidR="008539B5" w:rsidRPr="000E2F71" w:rsidRDefault="008539B5" w:rsidP="008539B5">
      <w:pPr>
        <w:pStyle w:val="Brdtext"/>
      </w:pPr>
      <w:r>
        <w:rPr>
          <w:b/>
        </w:rPr>
        <w:t>4 §</w:t>
      </w:r>
      <w:r w:rsidRPr="000E2F71">
        <w:t xml:space="preserve">    Resultatet av en etisk granskning </w:t>
      </w:r>
      <w:r>
        <w:t xml:space="preserve">enligt artiklarna 62.4 b, 75.3 b och 78.10 </w:t>
      </w:r>
      <w:r w:rsidRPr="0049053B">
        <w:t xml:space="preserve">i </w:t>
      </w:r>
      <w:r>
        <w:t>EU-</w:t>
      </w:r>
      <w:r w:rsidRPr="0049053B">
        <w:t>förordning</w:t>
      </w:r>
      <w:r>
        <w:t>en ska redovi</w:t>
      </w:r>
      <w:r w:rsidRPr="000E2F71">
        <w:t>sas i ett yttrande som beslutas av Etik</w:t>
      </w:r>
      <w:r>
        <w:softHyphen/>
      </w:r>
      <w:r w:rsidRPr="000E2F71">
        <w:t>pröv</w:t>
      </w:r>
      <w:r>
        <w:softHyphen/>
      </w:r>
      <w:r w:rsidRPr="000E2F71">
        <w:t>nings</w:t>
      </w:r>
      <w:r>
        <w:softHyphen/>
      </w:r>
      <w:r w:rsidRPr="000E2F71">
        <w:t>myndigheten och lämnas till Läke</w:t>
      </w:r>
      <w:r>
        <w:softHyphen/>
      </w:r>
      <w:r w:rsidRPr="000E2F71">
        <w:t>medels</w:t>
      </w:r>
      <w:r w:rsidRPr="000E2F71">
        <w:softHyphen/>
        <w:t xml:space="preserve">verket. </w:t>
      </w:r>
    </w:p>
    <w:p w14:paraId="67AA2516" w14:textId="77777777" w:rsidR="008539B5" w:rsidRPr="000E2F71" w:rsidRDefault="008539B5" w:rsidP="008539B5">
      <w:pPr>
        <w:pStyle w:val="Brdtextmedindrag"/>
      </w:pPr>
      <w:r>
        <w:t>Y</w:t>
      </w:r>
      <w:r w:rsidRPr="000E2F71">
        <w:t>ttrande</w:t>
      </w:r>
      <w:r>
        <w:t xml:space="preserve">t </w:t>
      </w:r>
      <w:r w:rsidRPr="000E2F71">
        <w:t>ska innehålla en bedömning av om en ansökan om till</w:t>
      </w:r>
      <w:r>
        <w:softHyphen/>
      </w:r>
      <w:r w:rsidRPr="000E2F71">
        <w:t xml:space="preserve">stånd </w:t>
      </w:r>
      <w:r>
        <w:t>eller en anmälan om väsentlig ändring ska</w:t>
      </w:r>
      <w:r w:rsidRPr="000E2F71">
        <w:t xml:space="preserve"> beviljas, beviljas på vissa vill</w:t>
      </w:r>
      <w:r>
        <w:softHyphen/>
      </w:r>
      <w:r w:rsidRPr="000E2F71">
        <w:t>kor eller avslås.</w:t>
      </w:r>
      <w:r>
        <w:t xml:space="preserve"> </w:t>
      </w:r>
    </w:p>
    <w:p w14:paraId="055DB3AF" w14:textId="77777777" w:rsidR="008539B5" w:rsidRDefault="008539B5" w:rsidP="008539B5">
      <w:pPr>
        <w:pStyle w:val="Brdtextmedindrag"/>
      </w:pPr>
      <w:r w:rsidRPr="000E2F71">
        <w:t xml:space="preserve">Om en ansökan </w:t>
      </w:r>
      <w:r>
        <w:t xml:space="preserve">eller anmälan </w:t>
      </w:r>
      <w:r w:rsidRPr="000E2F71">
        <w:t>av</w:t>
      </w:r>
      <w:r w:rsidRPr="000E2F71">
        <w:softHyphen/>
        <w:t>ser an</w:t>
      </w:r>
      <w:r w:rsidRPr="000E2F71">
        <w:softHyphen/>
        <w:t xml:space="preserve">vändning av </w:t>
      </w:r>
      <w:r>
        <w:t xml:space="preserve">biologiskt material </w:t>
      </w:r>
      <w:r w:rsidRPr="000E2F71">
        <w:t>från för</w:t>
      </w:r>
      <w:r>
        <w:softHyphen/>
      </w:r>
      <w:r w:rsidRPr="000E2F71">
        <w:t>söks</w:t>
      </w:r>
      <w:r>
        <w:softHyphen/>
      </w:r>
      <w:r w:rsidRPr="000E2F71">
        <w:t>personer</w:t>
      </w:r>
      <w:r>
        <w:t>,</w:t>
      </w:r>
      <w:r w:rsidRPr="000E2F71">
        <w:t xml:space="preserve"> ska Etikpröv</w:t>
      </w:r>
      <w:r w:rsidRPr="000E2F71">
        <w:softHyphen/>
        <w:t>nings</w:t>
      </w:r>
      <w:r w:rsidRPr="000E2F71">
        <w:softHyphen/>
        <w:t>myndigheten i sitt yttrande föreslå vilka krav som ska gälla i fråga om information och sam</w:t>
      </w:r>
      <w:r>
        <w:softHyphen/>
      </w:r>
      <w:r w:rsidRPr="000E2F71">
        <w:t xml:space="preserve">tycke för användning av </w:t>
      </w:r>
      <w:r>
        <w:t>materialet</w:t>
      </w:r>
      <w:r w:rsidRPr="000E2F71">
        <w:t xml:space="preserve">. </w:t>
      </w:r>
    </w:p>
    <w:p w14:paraId="76C2E942" w14:textId="03B9753C" w:rsidR="008539B5" w:rsidRDefault="008539B5" w:rsidP="008539B5">
      <w:pPr>
        <w:pStyle w:val="Rubrik4utannumrering"/>
      </w:pPr>
      <w:r w:rsidRPr="000E2F71">
        <w:t xml:space="preserve">Etisk granskning </w:t>
      </w:r>
      <w:r>
        <w:t xml:space="preserve">i vissa fall </w:t>
      </w:r>
      <w:r w:rsidRPr="000E2F71">
        <w:t xml:space="preserve">av </w:t>
      </w:r>
      <w:r>
        <w:t>en ansökan eller en anmälan om</w:t>
      </w:r>
      <w:r w:rsidRPr="000E2F71">
        <w:t xml:space="preserve"> </w:t>
      </w:r>
      <w:r>
        <w:t xml:space="preserve">en </w:t>
      </w:r>
      <w:r w:rsidRPr="000E2F71">
        <w:t>klinisk prövning</w:t>
      </w:r>
      <w:r>
        <w:t xml:space="preserve"> </w:t>
      </w:r>
    </w:p>
    <w:p w14:paraId="2E7B7B05" w14:textId="5CA80CEE" w:rsidR="008539B5" w:rsidRDefault="008539B5" w:rsidP="008539B5">
      <w:pPr>
        <w:pStyle w:val="Brdtextmedindrag"/>
        <w:ind w:firstLine="0"/>
      </w:pPr>
      <w:bookmarkStart w:id="22" w:name="_Hlk65685287"/>
      <w:r w:rsidRPr="009F68DF">
        <w:rPr>
          <w:b/>
        </w:rPr>
        <w:t>5</w:t>
      </w:r>
      <w:r>
        <w:rPr>
          <w:b/>
        </w:rPr>
        <w:t> §</w:t>
      </w:r>
      <w:r>
        <w:t>    </w:t>
      </w:r>
      <w:r w:rsidRPr="00153DF8">
        <w:t>Resultatet av en etisk granskning av</w:t>
      </w:r>
      <w:r>
        <w:t xml:space="preserve"> en ansöka</w:t>
      </w:r>
      <w:r w:rsidRPr="005E3F2D">
        <w:t xml:space="preserve">n enligt artikel 70.7 a i EU-förordningen </w:t>
      </w:r>
      <w:r w:rsidRPr="00D85467">
        <w:t xml:space="preserve">ska redovisas </w:t>
      </w:r>
      <w:bookmarkStart w:id="23" w:name="_Hlk65685270"/>
      <w:r w:rsidRPr="005E3F2D">
        <w:t xml:space="preserve">i </w:t>
      </w:r>
      <w:bookmarkStart w:id="24" w:name="_Hlk66690203"/>
      <w:r w:rsidRPr="0083150F">
        <w:t>ett beslut</w:t>
      </w:r>
      <w:r>
        <w:t>.</w:t>
      </w:r>
      <w:r w:rsidRPr="0083150F">
        <w:t xml:space="preserve"> </w:t>
      </w:r>
      <w:r w:rsidRPr="005E3F2D">
        <w:t>Beslutet ska med</w:t>
      </w:r>
      <w:r w:rsidRPr="000351D5">
        <w:t xml:space="preserve">delas senast 40 dagar efter </w:t>
      </w:r>
      <w:r>
        <w:t>utgången av det validerings</w:t>
      </w:r>
      <w:r>
        <w:softHyphen/>
        <w:t xml:space="preserve">datum som avses i artikel 70.5 i EU-förordningen. </w:t>
      </w:r>
    </w:p>
    <w:p w14:paraId="3ECA0062" w14:textId="7A7CFA21" w:rsidR="008539B5" w:rsidRDefault="008539B5" w:rsidP="008539B5">
      <w:pPr>
        <w:pStyle w:val="Brdtextmedindrag"/>
      </w:pPr>
      <w:r w:rsidRPr="00153DF8">
        <w:t>Resultatet av en etisk granskning</w:t>
      </w:r>
      <w:r>
        <w:t xml:space="preserve"> av en </w:t>
      </w:r>
      <w:r w:rsidRPr="00153DF8">
        <w:t xml:space="preserve">anmälan enligt artikel 74.1 i </w:t>
      </w:r>
      <w:r>
        <w:t>EU-</w:t>
      </w:r>
      <w:r w:rsidRPr="00153DF8">
        <w:t>för</w:t>
      </w:r>
      <w:r>
        <w:softHyphen/>
      </w:r>
      <w:r w:rsidRPr="00153DF8">
        <w:t>ordning</w:t>
      </w:r>
      <w:r>
        <w:t xml:space="preserve">en </w:t>
      </w:r>
      <w:r w:rsidRPr="00153DF8">
        <w:t xml:space="preserve">ska </w:t>
      </w:r>
      <w:r>
        <w:t xml:space="preserve">också </w:t>
      </w:r>
      <w:r w:rsidRPr="00153DF8">
        <w:t xml:space="preserve">redovisas i ett </w:t>
      </w:r>
      <w:r>
        <w:t xml:space="preserve">beslut. </w:t>
      </w:r>
    </w:p>
    <w:p w14:paraId="5E75CA65" w14:textId="5BCC2838" w:rsidR="008539B5" w:rsidRDefault="008539B5" w:rsidP="008539B5">
      <w:pPr>
        <w:pStyle w:val="Brdtextmedindrag"/>
      </w:pPr>
      <w:r>
        <w:t xml:space="preserve">Beslut enligt denna paragraf ska fattas </w:t>
      </w:r>
      <w:r w:rsidRPr="00153DF8">
        <w:t>av Etikprövnings</w:t>
      </w:r>
      <w:r>
        <w:softHyphen/>
      </w:r>
      <w:r w:rsidRPr="00153DF8">
        <w:t>myn</w:t>
      </w:r>
      <w:r>
        <w:softHyphen/>
      </w:r>
      <w:r w:rsidRPr="00153DF8">
        <w:t>dig</w:t>
      </w:r>
      <w:r>
        <w:softHyphen/>
      </w:r>
      <w:r w:rsidRPr="00153DF8">
        <w:t>heten och ställ</w:t>
      </w:r>
      <w:r>
        <w:t>a</w:t>
      </w:r>
      <w:r w:rsidRPr="00153DF8">
        <w:t>s till sponsorn med kopia till Läkemedels</w:t>
      </w:r>
      <w:r>
        <w:softHyphen/>
      </w:r>
      <w:r w:rsidRPr="00153DF8">
        <w:t>verket.</w:t>
      </w:r>
      <w:bookmarkEnd w:id="22"/>
      <w:r>
        <w:t xml:space="preserve"> </w:t>
      </w:r>
      <w:bookmarkStart w:id="25" w:name="_Hlk66960029"/>
      <w:bookmarkEnd w:id="23"/>
      <w:r w:rsidRPr="00451A5D">
        <w:t>Be</w:t>
      </w:r>
      <w:r>
        <w:softHyphen/>
      </w:r>
      <w:r w:rsidRPr="00451A5D">
        <w:t xml:space="preserve">slutet ska </w:t>
      </w:r>
      <w:r w:rsidRPr="00451A5D">
        <w:lastRenderedPageBreak/>
        <w:t>inne</w:t>
      </w:r>
      <w:r>
        <w:softHyphen/>
      </w:r>
      <w:r w:rsidRPr="00451A5D">
        <w:t>hålla en bedöm</w:t>
      </w:r>
      <w:r>
        <w:softHyphen/>
      </w:r>
      <w:r w:rsidRPr="00451A5D">
        <w:t xml:space="preserve">ning av om </w:t>
      </w:r>
      <w:r>
        <w:t xml:space="preserve">den kliniska </w:t>
      </w:r>
      <w:r w:rsidRPr="00451A5D">
        <w:t>prövningen utifrån den etiska granskningen får genomföras eller påbörjas, om den får genomföras eller påbörjas på vissa villkor eller om den inte får genomföras eller påbörjas.</w:t>
      </w:r>
      <w:bookmarkEnd w:id="24"/>
      <w:bookmarkEnd w:id="25"/>
    </w:p>
    <w:p w14:paraId="67E276F4" w14:textId="77777777" w:rsidR="008539B5" w:rsidRDefault="008539B5" w:rsidP="008539B5">
      <w:pPr>
        <w:pStyle w:val="Rubrik4utannumrering"/>
      </w:pPr>
      <w:r>
        <w:t>Utgångspunkter för etisk granskning och beslutsförhet m.m.</w:t>
      </w:r>
    </w:p>
    <w:p w14:paraId="75FA6EEA" w14:textId="4834625A" w:rsidR="008539B5" w:rsidRPr="000E2F71" w:rsidRDefault="008539B5" w:rsidP="008539B5">
      <w:pPr>
        <w:pStyle w:val="Brdtext"/>
      </w:pPr>
      <w:r>
        <w:rPr>
          <w:b/>
        </w:rPr>
        <w:t>6 §</w:t>
      </w:r>
      <w:r w:rsidRPr="000E2F71">
        <w:t>    </w:t>
      </w:r>
      <w:r>
        <w:t xml:space="preserve">Vad som anges </w:t>
      </w:r>
      <w:r w:rsidRPr="000E2F71">
        <w:t>i 7–11</w:t>
      </w:r>
      <w:r>
        <w:t> §</w:t>
      </w:r>
      <w:r w:rsidRPr="000E2F71">
        <w:t>§ lagen (2003:460) om etik</w:t>
      </w:r>
      <w:r>
        <w:softHyphen/>
      </w:r>
      <w:r w:rsidRPr="000E2F71">
        <w:t>pröv</w:t>
      </w:r>
      <w:r>
        <w:softHyphen/>
      </w:r>
      <w:r w:rsidRPr="000E2F71">
        <w:t>ning av forsk</w:t>
      </w:r>
      <w:r>
        <w:softHyphen/>
      </w:r>
      <w:r w:rsidRPr="000E2F71">
        <w:t>ning som avser män</w:t>
      </w:r>
      <w:r w:rsidRPr="000E2F71">
        <w:softHyphen/>
        <w:t>niskor</w:t>
      </w:r>
      <w:r>
        <w:t xml:space="preserve"> ska ligga till grund för be</w:t>
      </w:r>
      <w:r>
        <w:softHyphen/>
        <w:t>dömning</w:t>
      </w:r>
      <w:r>
        <w:softHyphen/>
        <w:t xml:space="preserve">en vid granskning enligt 4 och 5 §§. </w:t>
      </w:r>
    </w:p>
    <w:p w14:paraId="237E0603" w14:textId="2325991F" w:rsidR="008539B5" w:rsidRDefault="008539B5" w:rsidP="008539B5">
      <w:pPr>
        <w:pStyle w:val="Brdtextmedindrag"/>
      </w:pPr>
      <w:r w:rsidRPr="000E2F71">
        <w:t xml:space="preserve">Vid </w:t>
      </w:r>
      <w:r>
        <w:t xml:space="preserve">en </w:t>
      </w:r>
      <w:r w:rsidRPr="000E2F71">
        <w:t xml:space="preserve">etisk granskning av en ansökan om tillstånd att </w:t>
      </w:r>
      <w:r>
        <w:t>genom</w:t>
      </w:r>
      <w:r w:rsidRPr="000E2F71">
        <w:t xml:space="preserve">föra </w:t>
      </w:r>
      <w:r>
        <w:t xml:space="preserve">en </w:t>
      </w:r>
      <w:r w:rsidRPr="000E2F71">
        <w:t>klin</w:t>
      </w:r>
      <w:r>
        <w:softHyphen/>
      </w:r>
      <w:r w:rsidRPr="000E2F71">
        <w:t>isk pröv</w:t>
      </w:r>
      <w:r>
        <w:softHyphen/>
      </w:r>
      <w:r w:rsidRPr="000E2F71">
        <w:t xml:space="preserve">ning </w:t>
      </w:r>
      <w:r>
        <w:t>eller en anmälan av en klinisk pröv</w:t>
      </w:r>
      <w:r>
        <w:softHyphen/>
        <w:t>ning ska 25</w:t>
      </w:r>
      <w:r w:rsidRPr="000E2F71">
        <w:t>–</w:t>
      </w:r>
      <w:r>
        <w:t>28 §§</w:t>
      </w:r>
      <w:r w:rsidRPr="000E2F71">
        <w:t xml:space="preserve"> lag</w:t>
      </w:r>
      <w:r>
        <w:softHyphen/>
      </w:r>
      <w:r w:rsidRPr="000E2F71">
        <w:t>en om etik</w:t>
      </w:r>
      <w:r>
        <w:softHyphen/>
      </w:r>
      <w:r w:rsidRPr="000E2F71">
        <w:t>pröv</w:t>
      </w:r>
      <w:r>
        <w:softHyphen/>
      </w:r>
      <w:r w:rsidRPr="000E2F71">
        <w:t>ning av forskning som avser män</w:t>
      </w:r>
      <w:r>
        <w:softHyphen/>
      </w:r>
      <w:r w:rsidRPr="000E2F71">
        <w:t>niskor tilläm</w:t>
      </w:r>
      <w:r w:rsidRPr="000E2F71">
        <w:softHyphen/>
        <w:t xml:space="preserve">pas. </w:t>
      </w:r>
    </w:p>
    <w:p w14:paraId="34B9766F" w14:textId="77777777" w:rsidR="008539B5" w:rsidRPr="000E2F71" w:rsidRDefault="008539B5" w:rsidP="008539B5">
      <w:pPr>
        <w:pStyle w:val="Rubrik4utannumrering"/>
      </w:pPr>
      <w:r w:rsidRPr="000E2F71">
        <w:t>Överklagande</w:t>
      </w:r>
    </w:p>
    <w:p w14:paraId="4A0155E4" w14:textId="0C5A317F" w:rsidR="008539B5" w:rsidRDefault="008539B5" w:rsidP="008539B5">
      <w:pPr>
        <w:pStyle w:val="Brdtext"/>
        <w:keepNext/>
      </w:pPr>
      <w:r>
        <w:rPr>
          <w:b/>
        </w:rPr>
        <w:t>7 § </w:t>
      </w:r>
      <w:r w:rsidRPr="000E2F71">
        <w:t xml:space="preserve">   Etikprövningsmyndighetens beslut </w:t>
      </w:r>
      <w:r>
        <w:t>enligt 5 § får överklagas till Över</w:t>
      </w:r>
      <w:r>
        <w:softHyphen/>
        <w:t xml:space="preserve">klagandenämnden för etikprövning. Andra beslut enligt denna lag </w:t>
      </w:r>
      <w:r w:rsidRPr="000E2F71">
        <w:t>får inte överklagas.</w:t>
      </w:r>
    </w:p>
    <w:p w14:paraId="3048F64D" w14:textId="77777777" w:rsidR="008539B5" w:rsidRPr="00E03D1D" w:rsidRDefault="008539B5" w:rsidP="008539B5">
      <w:pPr>
        <w:pStyle w:val="Brdtextmedindrag"/>
      </w:pPr>
      <w:r w:rsidRPr="00E03D1D">
        <w:t>Beslut av Överklagandenämnden för etikprövning får inte överklagas.</w:t>
      </w:r>
    </w:p>
    <w:p w14:paraId="7A1DC614" w14:textId="77777777" w:rsidR="008539B5" w:rsidRDefault="008539B5" w:rsidP="008539B5">
      <w:pPr>
        <w:pStyle w:val="Slutstreck"/>
      </w:pPr>
      <w:r w:rsidRPr="00660EEA">
        <w:t>                      </w:t>
      </w:r>
    </w:p>
    <w:p w14:paraId="6344F2DC" w14:textId="41CC5CF7" w:rsidR="008539B5" w:rsidRPr="00DE7A0F" w:rsidRDefault="008539B5" w:rsidP="008539B5">
      <w:pPr>
        <w:pStyle w:val="Brdtextmedindrag"/>
      </w:pPr>
      <w:r w:rsidRPr="004705E8">
        <w:t xml:space="preserve">Denna lag träder i kraft den </w:t>
      </w:r>
      <w:r>
        <w:t>15 juli 2021.</w:t>
      </w:r>
    </w:p>
    <w:p w14:paraId="6725DD07" w14:textId="77777777" w:rsidR="008539B5" w:rsidRDefault="008539B5" w:rsidP="008539B5">
      <w:pPr>
        <w:pStyle w:val="Brdtextmedindrag"/>
        <w:ind w:left="170" w:firstLine="0"/>
      </w:pPr>
    </w:p>
    <w:p w14:paraId="55B0976F" w14:textId="77777777" w:rsidR="008539B5" w:rsidRPr="00793033" w:rsidRDefault="008539B5" w:rsidP="008539B5">
      <w:pPr>
        <w:spacing w:line="0" w:lineRule="auto"/>
        <w:rPr>
          <w:rFonts w:ascii="Times New Roman" w:hAnsi="Times New Roman"/>
          <w:sz w:val="20"/>
        </w:rPr>
      </w:pPr>
    </w:p>
    <w:p w14:paraId="732F2B43" w14:textId="77777777" w:rsidR="008539B5" w:rsidRDefault="008539B5" w:rsidP="008539B5">
      <w:pPr>
        <w:pStyle w:val="Rubrik2"/>
        <w:spacing w:before="0"/>
        <w:sectPr w:rsidR="008539B5" w:rsidSect="008539B5">
          <w:headerReference w:type="even" r:id="rId38"/>
          <w:headerReference w:type="default" r:id="rId39"/>
          <w:footerReference w:type="even" r:id="rId40"/>
          <w:footerReference w:type="default" r:id="rId41"/>
          <w:footerReference w:type="first" r:id="rId42"/>
          <w:pgSz w:w="9356" w:h="13721" w:code="9"/>
          <w:pgMar w:top="794" w:right="2438" w:bottom="1191" w:left="1021" w:header="0" w:footer="709" w:gutter="0"/>
          <w:cols w:space="708"/>
          <w:docGrid w:linePitch="360"/>
        </w:sectPr>
      </w:pPr>
    </w:p>
    <w:p w14:paraId="72AE586F" w14:textId="5192435D" w:rsidR="008539B5" w:rsidRPr="0047042D" w:rsidRDefault="008539B5" w:rsidP="008539B5">
      <w:pPr>
        <w:pStyle w:val="Rubrik2"/>
        <w:spacing w:before="0"/>
      </w:pPr>
      <w:bookmarkStart w:id="26" w:name="_Toc69367476"/>
      <w:r w:rsidRPr="0047042D">
        <w:lastRenderedPageBreak/>
        <w:t>Förslag till lag om ändring i lagen (2021:000) med kompletterande bestämmelser om etisk granskning till EU:s förordning om medicintekniska produkter</w:t>
      </w:r>
      <w:bookmarkEnd w:id="26"/>
    </w:p>
    <w:p w14:paraId="258395BC" w14:textId="4AF385A9" w:rsidR="008539B5" w:rsidRDefault="008539B5" w:rsidP="008539B5">
      <w:pPr>
        <w:pStyle w:val="Brdtextmedindrag"/>
        <w:ind w:firstLine="0"/>
      </w:pPr>
      <w:r w:rsidRPr="000E2F71">
        <w:t xml:space="preserve">Härigenom föreskrivs </w:t>
      </w:r>
      <w:r>
        <w:t xml:space="preserve">att rubriken till lagen (2021:000) </w:t>
      </w:r>
      <w:r w:rsidRPr="00517C3E">
        <w:t>med kom</w:t>
      </w:r>
      <w:r>
        <w:softHyphen/>
      </w:r>
      <w:r w:rsidRPr="00517C3E">
        <w:t>plett</w:t>
      </w:r>
      <w:r>
        <w:softHyphen/>
      </w:r>
      <w:r w:rsidRPr="00517C3E">
        <w:t>er</w:t>
      </w:r>
      <w:r>
        <w:softHyphen/>
      </w:r>
      <w:r w:rsidRPr="00517C3E">
        <w:t>an</w:t>
      </w:r>
      <w:r>
        <w:softHyphen/>
      </w:r>
      <w:r w:rsidRPr="00517C3E">
        <w:t>de bestäm</w:t>
      </w:r>
      <w:r>
        <w:softHyphen/>
      </w:r>
      <w:r w:rsidRPr="00517C3E">
        <w:t>mels</w:t>
      </w:r>
      <w:r>
        <w:softHyphen/>
      </w:r>
      <w:r w:rsidRPr="00517C3E">
        <w:t>er om etisk granskning till EU:s förordning om medicin</w:t>
      </w:r>
      <w:r>
        <w:softHyphen/>
      </w:r>
      <w:r w:rsidRPr="00517C3E">
        <w:t>tekniska pro</w:t>
      </w:r>
      <w:r>
        <w:softHyphen/>
      </w:r>
      <w:r w:rsidRPr="00517C3E">
        <w:t xml:space="preserve">dukter </w:t>
      </w:r>
      <w:r>
        <w:t xml:space="preserve">samt 1, 2 och 4–6 §§ och rubrikerna närmast före 4 och 5 §§ ska ha </w:t>
      </w:r>
      <w:r w:rsidRPr="000E2F71">
        <w:t>följande</w:t>
      </w:r>
      <w:r>
        <w:t xml:space="preserve"> lydelse</w:t>
      </w:r>
      <w:r w:rsidRPr="000E2F71">
        <w:t>.</w:t>
      </w:r>
    </w:p>
    <w:p w14:paraId="44140711"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4B684080" w14:textId="77777777" w:rsidTr="008539B5">
        <w:tc>
          <w:tcPr>
            <w:tcW w:w="2500" w:type="pct"/>
            <w:shd w:val="clear" w:color="auto" w:fill="auto"/>
            <w:tcMar>
              <w:left w:w="0" w:type="dxa"/>
            </w:tcMar>
          </w:tcPr>
          <w:p w14:paraId="4F5FF2BD" w14:textId="77777777" w:rsidR="008539B5" w:rsidRPr="0049408E" w:rsidRDefault="008539B5" w:rsidP="008539B5">
            <w:pPr>
              <w:pStyle w:val="Brdtext"/>
              <w:rPr>
                <w:i/>
              </w:rPr>
            </w:pPr>
            <w:r>
              <w:rPr>
                <w:i/>
              </w:rPr>
              <w:t>L</w:t>
            </w:r>
            <w:r w:rsidRPr="0049408E">
              <w:rPr>
                <w:i/>
              </w:rPr>
              <w:t>ydelse</w:t>
            </w:r>
            <w:r>
              <w:rPr>
                <w:i/>
              </w:rPr>
              <w:t xml:space="preserve"> enligt avsnitt 2.4</w:t>
            </w:r>
          </w:p>
        </w:tc>
        <w:tc>
          <w:tcPr>
            <w:tcW w:w="2500" w:type="pct"/>
            <w:shd w:val="clear" w:color="auto" w:fill="auto"/>
            <w:tcMar>
              <w:right w:w="0" w:type="dxa"/>
            </w:tcMar>
          </w:tcPr>
          <w:p w14:paraId="2EF01527" w14:textId="77777777" w:rsidR="008539B5" w:rsidRPr="0049408E" w:rsidRDefault="008539B5" w:rsidP="008539B5">
            <w:pPr>
              <w:pStyle w:val="Brdtext"/>
              <w:rPr>
                <w:i/>
              </w:rPr>
            </w:pPr>
            <w:r w:rsidRPr="0049408E">
              <w:rPr>
                <w:i/>
              </w:rPr>
              <w:t>Föreslagen lydelse</w:t>
            </w:r>
          </w:p>
        </w:tc>
      </w:tr>
    </w:tbl>
    <w:p w14:paraId="797F4557" w14:textId="77777777" w:rsidR="008539B5" w:rsidRDefault="008539B5" w:rsidP="008539B5">
      <w:pPr>
        <w:pStyle w:val="Brdtext"/>
        <w:rPr>
          <w:b/>
        </w:rPr>
      </w:pPr>
    </w:p>
    <w:tbl>
      <w:tblPr>
        <w:tblW w:w="5000" w:type="pct"/>
        <w:tblLook w:val="0000" w:firstRow="0" w:lastRow="0" w:firstColumn="0" w:lastColumn="0" w:noHBand="0" w:noVBand="0"/>
      </w:tblPr>
      <w:tblGrid>
        <w:gridCol w:w="2948"/>
        <w:gridCol w:w="2949"/>
      </w:tblGrid>
      <w:tr w:rsidR="008539B5" w:rsidRPr="00A065AE" w14:paraId="55FBD4EE" w14:textId="77777777" w:rsidTr="008539B5">
        <w:tc>
          <w:tcPr>
            <w:tcW w:w="2500" w:type="pct"/>
            <w:shd w:val="clear" w:color="auto" w:fill="auto"/>
            <w:tcMar>
              <w:left w:w="0" w:type="dxa"/>
            </w:tcMar>
          </w:tcPr>
          <w:p w14:paraId="22940874" w14:textId="77777777" w:rsidR="008539B5" w:rsidRPr="00A065AE" w:rsidRDefault="008539B5" w:rsidP="008539B5">
            <w:pPr>
              <w:pStyle w:val="Rubrik3utannumrering"/>
              <w:spacing w:before="240" w:after="0"/>
              <w:rPr>
                <w:i/>
              </w:rPr>
            </w:pPr>
            <w:r w:rsidRPr="00A065AE">
              <w:t xml:space="preserve">Lag med kompletterande bestämmelser om etisk granskning till EU:s </w:t>
            </w:r>
            <w:r w:rsidRPr="00A065AE">
              <w:rPr>
                <w:i/>
              </w:rPr>
              <w:t>förordning</w:t>
            </w:r>
            <w:r w:rsidRPr="00A065AE">
              <w:t xml:space="preserve"> om medicintekniska produkter</w:t>
            </w:r>
          </w:p>
        </w:tc>
        <w:tc>
          <w:tcPr>
            <w:tcW w:w="2500" w:type="pct"/>
            <w:shd w:val="clear" w:color="auto" w:fill="auto"/>
            <w:tcMar>
              <w:right w:w="0" w:type="dxa"/>
            </w:tcMar>
          </w:tcPr>
          <w:p w14:paraId="241508B5" w14:textId="77777777" w:rsidR="008539B5" w:rsidRPr="00A065AE" w:rsidRDefault="008539B5" w:rsidP="008539B5">
            <w:pPr>
              <w:pStyle w:val="Rubrik3utannumrering"/>
              <w:spacing w:before="240" w:after="0"/>
            </w:pPr>
            <w:r w:rsidRPr="00A065AE">
              <w:t xml:space="preserve">Lag med kompletterande bestämmelser om etisk granskning till EU:s </w:t>
            </w:r>
            <w:r w:rsidRPr="00A065AE">
              <w:rPr>
                <w:i/>
              </w:rPr>
              <w:t>förordningar</w:t>
            </w:r>
            <w:r w:rsidRPr="00A065AE">
              <w:t xml:space="preserve"> om medicintekniska produkter</w:t>
            </w:r>
          </w:p>
        </w:tc>
      </w:tr>
    </w:tbl>
    <w:p w14:paraId="39248BBF" w14:textId="77777777" w:rsidR="008539B5" w:rsidRPr="00D54418" w:rsidRDefault="008539B5" w:rsidP="008539B5">
      <w:pPr>
        <w:pStyle w:val="Brdtextmedindrag"/>
      </w:pPr>
    </w:p>
    <w:p w14:paraId="4A11FDB2" w14:textId="21F51A25" w:rsidR="008539B5" w:rsidRPr="006F0C9E" w:rsidRDefault="008539B5" w:rsidP="008539B5">
      <w:pPr>
        <w:pStyle w:val="Brdtext"/>
        <w:jc w:val="center"/>
        <w:rPr>
          <w:b/>
        </w:rPr>
      </w:pPr>
      <w:r w:rsidRPr="007D018F">
        <w:rPr>
          <w:b/>
        </w:rPr>
        <w:t>1</w:t>
      </w:r>
      <w:r>
        <w:rPr>
          <w:b/>
        </w:rPr>
        <w:t> §</w:t>
      </w:r>
    </w:p>
    <w:tbl>
      <w:tblPr>
        <w:tblW w:w="5000" w:type="pct"/>
        <w:tblLook w:val="0000" w:firstRow="0" w:lastRow="0" w:firstColumn="0" w:lastColumn="0" w:noHBand="0" w:noVBand="0"/>
      </w:tblPr>
      <w:tblGrid>
        <w:gridCol w:w="2948"/>
        <w:gridCol w:w="2949"/>
      </w:tblGrid>
      <w:tr w:rsidR="008539B5" w14:paraId="38DE6EDF" w14:textId="77777777" w:rsidTr="008539B5">
        <w:tc>
          <w:tcPr>
            <w:tcW w:w="2500" w:type="pct"/>
            <w:shd w:val="clear" w:color="auto" w:fill="auto"/>
            <w:tcMar>
              <w:left w:w="0" w:type="dxa"/>
            </w:tcMar>
          </w:tcPr>
          <w:p w14:paraId="2F3E714D" w14:textId="77777777" w:rsidR="008539B5" w:rsidRDefault="008539B5" w:rsidP="008539B5">
            <w:pPr>
              <w:pStyle w:val="Brdtextmedindrag"/>
              <w:ind w:firstLine="0"/>
            </w:pPr>
            <w:r>
              <w:t>Denna lag kom</w:t>
            </w:r>
            <w:r>
              <w:softHyphen/>
              <w:t>plet</w:t>
            </w:r>
            <w:r>
              <w:softHyphen/>
              <w:t xml:space="preserve">terar </w:t>
            </w:r>
            <w:r w:rsidRPr="00F7547E">
              <w:t>Europa</w:t>
            </w:r>
            <w:r>
              <w:softHyphen/>
            </w:r>
            <w:r w:rsidRPr="00F7547E">
              <w:t>parlamentets och rådets för</w:t>
            </w:r>
            <w:r>
              <w:softHyphen/>
            </w:r>
            <w:r w:rsidRPr="00F7547E">
              <w:t>ord</w:t>
            </w:r>
            <w:r>
              <w:softHyphen/>
            </w:r>
            <w:r w:rsidRPr="00F7547E">
              <w:t>ning (EU) 2017/745 av den 5 april 2017 om medicin</w:t>
            </w:r>
            <w:r>
              <w:softHyphen/>
            </w:r>
            <w:r w:rsidRPr="00F7547E">
              <w:t>tek</w:t>
            </w:r>
            <w:r>
              <w:softHyphen/>
            </w:r>
            <w:r w:rsidRPr="00F7547E">
              <w:t>ni</w:t>
            </w:r>
            <w:r>
              <w:softHyphen/>
            </w:r>
            <w:r w:rsidRPr="00F7547E">
              <w:t>sk</w:t>
            </w:r>
            <w:r>
              <w:t>a pro</w:t>
            </w:r>
            <w:r>
              <w:softHyphen/>
              <w:t>dukter, om ändring av dire</w:t>
            </w:r>
            <w:r w:rsidRPr="00F7547E">
              <w:t>k</w:t>
            </w:r>
            <w:r>
              <w:softHyphen/>
            </w:r>
            <w:r w:rsidRPr="00F7547E">
              <w:t>tiv 2001/83/EG, förord</w:t>
            </w:r>
            <w:r>
              <w:softHyphen/>
            </w:r>
            <w:r w:rsidRPr="00F7547E">
              <w:t>ning (EG) nr 178/2002 och för</w:t>
            </w:r>
            <w:r>
              <w:softHyphen/>
            </w:r>
            <w:r w:rsidRPr="00F7547E">
              <w:t>ord</w:t>
            </w:r>
            <w:r>
              <w:softHyphen/>
            </w:r>
            <w:r w:rsidRPr="00F7547E">
              <w:t>ning (EG) nr 1223/2009 och om upp</w:t>
            </w:r>
            <w:r>
              <w:softHyphen/>
            </w:r>
            <w:r w:rsidRPr="00F7547E">
              <w:t>hävande av rådets dir</w:t>
            </w:r>
            <w:r>
              <w:t>ektiv 90/385/EEG och 93/42/EEG,</w:t>
            </w:r>
            <w:r w:rsidRPr="00353261">
              <w:rPr>
                <w:i/>
              </w:rPr>
              <w:t xml:space="preserve"> i denna lag kallad EU-förordningen</w:t>
            </w:r>
            <w:r>
              <w:t>.</w:t>
            </w:r>
          </w:p>
        </w:tc>
        <w:tc>
          <w:tcPr>
            <w:tcW w:w="2500" w:type="pct"/>
            <w:shd w:val="clear" w:color="auto" w:fill="auto"/>
            <w:tcMar>
              <w:right w:w="0" w:type="dxa"/>
            </w:tcMar>
          </w:tcPr>
          <w:p w14:paraId="098D766F" w14:textId="77777777" w:rsidR="008539B5" w:rsidRDefault="008539B5" w:rsidP="008539B5">
            <w:pPr>
              <w:pStyle w:val="Brdtextmedindrag"/>
              <w:ind w:firstLine="0"/>
            </w:pPr>
            <w:r>
              <w:t xml:space="preserve">Denna </w:t>
            </w:r>
            <w:r w:rsidRPr="007C0FF1">
              <w:t>lag</w:t>
            </w:r>
            <w:r>
              <w:t xml:space="preserve"> kom</w:t>
            </w:r>
            <w:r>
              <w:softHyphen/>
              <w:t>plet</w:t>
            </w:r>
            <w:r>
              <w:softHyphen/>
              <w:t xml:space="preserve">terar </w:t>
            </w:r>
          </w:p>
          <w:p w14:paraId="1305438A" w14:textId="77777777" w:rsidR="008539B5" w:rsidRDefault="008539B5" w:rsidP="008539B5">
            <w:pPr>
              <w:pStyle w:val="Brdtextmedindrag"/>
            </w:pPr>
            <w:r w:rsidRPr="007A3D83">
              <w:rPr>
                <w:i/>
              </w:rPr>
              <w:t>1.</w:t>
            </w:r>
            <w:r>
              <w:t> </w:t>
            </w:r>
            <w:r w:rsidRPr="00F7547E">
              <w:t>Europaparlamentets och rådets förordning (EU) 2017/745 av den 5 april 2017 om medicin</w:t>
            </w:r>
            <w:r>
              <w:softHyphen/>
            </w:r>
            <w:r w:rsidRPr="00F7547E">
              <w:t>tek</w:t>
            </w:r>
            <w:r>
              <w:softHyphen/>
            </w:r>
            <w:r w:rsidRPr="00F7547E">
              <w:t>ni</w:t>
            </w:r>
            <w:r>
              <w:softHyphen/>
            </w:r>
            <w:r w:rsidRPr="00F7547E">
              <w:t>sk</w:t>
            </w:r>
            <w:r>
              <w:t>a produkter, om ändr</w:t>
            </w:r>
            <w:r>
              <w:softHyphen/>
              <w:t>ing av dire</w:t>
            </w:r>
            <w:r w:rsidRPr="00F7547E">
              <w:t>ktiv 2001/83/EG, förordning (EG) nr 178/2002 och för</w:t>
            </w:r>
            <w:r>
              <w:softHyphen/>
            </w:r>
            <w:r w:rsidRPr="00F7547E">
              <w:t>ordning (EG) nr 1223/2009 och om upp</w:t>
            </w:r>
            <w:r>
              <w:softHyphen/>
            </w:r>
            <w:r w:rsidRPr="00F7547E">
              <w:t>häv</w:t>
            </w:r>
            <w:r>
              <w:softHyphen/>
            </w:r>
            <w:r w:rsidRPr="00F7547E">
              <w:t>ande av rådets dir</w:t>
            </w:r>
            <w:r>
              <w:t>ek</w:t>
            </w:r>
            <w:r>
              <w:softHyphen/>
              <w:t>tiv 90/385/EEG och 93/42/EEG</w:t>
            </w:r>
            <w:r w:rsidRPr="000362B9">
              <w:rPr>
                <w:i/>
              </w:rPr>
              <w:t>, och</w:t>
            </w:r>
            <w:r>
              <w:t xml:space="preserve"> </w:t>
            </w:r>
          </w:p>
          <w:p w14:paraId="4BFCB5FC" w14:textId="1D5014F6" w:rsidR="008539B5" w:rsidRDefault="008539B5" w:rsidP="008539B5">
            <w:pPr>
              <w:pStyle w:val="Brdtextmedindrag"/>
            </w:pPr>
            <w:r w:rsidRPr="007A3D83">
              <w:rPr>
                <w:i/>
              </w:rPr>
              <w:t>2</w:t>
            </w:r>
            <w:r w:rsidRPr="00A158D2">
              <w:rPr>
                <w:i/>
              </w:rPr>
              <w:t>. Europaparlamentets och råd</w:t>
            </w:r>
            <w:r>
              <w:rPr>
                <w:i/>
              </w:rPr>
              <w:softHyphen/>
            </w:r>
            <w:r w:rsidRPr="00A158D2">
              <w:rPr>
                <w:i/>
              </w:rPr>
              <w:t>ets för</w:t>
            </w:r>
            <w:r>
              <w:rPr>
                <w:i/>
              </w:rPr>
              <w:softHyphen/>
            </w:r>
            <w:r w:rsidRPr="00A158D2">
              <w:rPr>
                <w:i/>
              </w:rPr>
              <w:t>ordning (EU) 2017/746 av den 5 april 2017 om medicin</w:t>
            </w:r>
            <w:r>
              <w:rPr>
                <w:i/>
              </w:rPr>
              <w:softHyphen/>
            </w:r>
            <w:r w:rsidRPr="00A158D2">
              <w:rPr>
                <w:i/>
              </w:rPr>
              <w:t>tek</w:t>
            </w:r>
            <w:r>
              <w:rPr>
                <w:i/>
              </w:rPr>
              <w:softHyphen/>
            </w:r>
            <w:r w:rsidRPr="00A158D2">
              <w:rPr>
                <w:i/>
              </w:rPr>
              <w:t>niska pro</w:t>
            </w:r>
            <w:r>
              <w:rPr>
                <w:i/>
              </w:rPr>
              <w:softHyphen/>
            </w:r>
            <w:r w:rsidRPr="00A158D2">
              <w:rPr>
                <w:i/>
              </w:rPr>
              <w:t>dukter för in vitro-diag</w:t>
            </w:r>
            <w:r w:rsidRPr="00A158D2">
              <w:rPr>
                <w:i/>
              </w:rPr>
              <w:softHyphen/>
              <w:t>no</w:t>
            </w:r>
            <w:r w:rsidRPr="00A158D2">
              <w:rPr>
                <w:i/>
              </w:rPr>
              <w:softHyphen/>
              <w:t>s</w:t>
            </w:r>
            <w:r w:rsidRPr="00A158D2">
              <w:rPr>
                <w:i/>
              </w:rPr>
              <w:softHyphen/>
            </w:r>
            <w:r w:rsidRPr="00A158D2">
              <w:rPr>
                <w:i/>
              </w:rPr>
              <w:softHyphen/>
              <w:t>tik och om upp</w:t>
            </w:r>
            <w:r w:rsidRPr="00A158D2">
              <w:rPr>
                <w:i/>
              </w:rPr>
              <w:softHyphen/>
              <w:t>hävande av direktiv 98/79/EG och kommis</w:t>
            </w:r>
            <w:r w:rsidRPr="00A158D2">
              <w:rPr>
                <w:i/>
              </w:rPr>
              <w:softHyphen/>
              <w:t>sion</w:t>
            </w:r>
            <w:r w:rsidRPr="00A158D2">
              <w:rPr>
                <w:i/>
              </w:rPr>
              <w:softHyphen/>
              <w:t>ens be</w:t>
            </w:r>
            <w:r>
              <w:rPr>
                <w:i/>
              </w:rPr>
              <w:softHyphen/>
            </w:r>
            <w:r w:rsidRPr="00A158D2">
              <w:rPr>
                <w:i/>
              </w:rPr>
              <w:t>slut 2010/227/EU</w:t>
            </w:r>
            <w:r>
              <w:t>.</w:t>
            </w:r>
          </w:p>
        </w:tc>
      </w:tr>
      <w:tr w:rsidR="008539B5" w14:paraId="71705824" w14:textId="77777777" w:rsidTr="008539B5">
        <w:tc>
          <w:tcPr>
            <w:tcW w:w="2500" w:type="pct"/>
            <w:shd w:val="clear" w:color="auto" w:fill="auto"/>
            <w:tcMar>
              <w:left w:w="0" w:type="dxa"/>
            </w:tcMar>
          </w:tcPr>
          <w:p w14:paraId="4850312F" w14:textId="4FB896BF" w:rsidR="008539B5" w:rsidRDefault="008539B5" w:rsidP="008539B5">
            <w:pPr>
              <w:pStyle w:val="Brdtextmedindrag"/>
            </w:pPr>
            <w:r>
              <w:t xml:space="preserve">Enligt artikel 62.3 i </w:t>
            </w:r>
            <w:r w:rsidRPr="007A3D83">
              <w:rPr>
                <w:i/>
              </w:rPr>
              <w:t>EU-för</w:t>
            </w:r>
            <w:r w:rsidRPr="007A3D83">
              <w:rPr>
                <w:i/>
              </w:rPr>
              <w:softHyphen/>
              <w:t>ord</w:t>
            </w:r>
            <w:r w:rsidRPr="007A3D83">
              <w:rPr>
                <w:i/>
              </w:rPr>
              <w:softHyphen/>
              <w:t>ningen</w:t>
            </w:r>
            <w:r>
              <w:t xml:space="preserve"> ska vissa kliniska prövning</w:t>
            </w:r>
            <w:r>
              <w:softHyphen/>
              <w:t>ar vara föremål för vetenskap</w:t>
            </w:r>
            <w:r>
              <w:softHyphen/>
              <w:t>lig och etisk gransk</w:t>
            </w:r>
            <w:r>
              <w:softHyphen/>
              <w:t>ning. Lagen inne</w:t>
            </w:r>
            <w:r>
              <w:softHyphen/>
              <w:t>håller bestäm</w:t>
            </w:r>
            <w:r>
              <w:softHyphen/>
              <w:t>melser om den etiska gransk</w:t>
            </w:r>
            <w:r>
              <w:softHyphen/>
              <w:t>ningen av ansök</w:t>
            </w:r>
            <w:r>
              <w:softHyphen/>
              <w:t>ning</w:t>
            </w:r>
            <w:r>
              <w:softHyphen/>
              <w:t>ar och anmälningar för att få genom</w:t>
            </w:r>
            <w:r>
              <w:softHyphen/>
              <w:t>föra en klinisk prövning</w:t>
            </w:r>
            <w:r w:rsidRPr="007A3D83">
              <w:rPr>
                <w:i/>
              </w:rPr>
              <w:t>.</w:t>
            </w:r>
          </w:p>
        </w:tc>
        <w:tc>
          <w:tcPr>
            <w:tcW w:w="2500" w:type="pct"/>
            <w:shd w:val="clear" w:color="auto" w:fill="auto"/>
            <w:tcMar>
              <w:right w:w="0" w:type="dxa"/>
            </w:tcMar>
          </w:tcPr>
          <w:p w14:paraId="477BBF8D" w14:textId="1ABE80D4" w:rsidR="008539B5" w:rsidRDefault="008539B5" w:rsidP="008539B5">
            <w:pPr>
              <w:pStyle w:val="Brdtextmedindrag"/>
            </w:pPr>
            <w:r>
              <w:t xml:space="preserve">Enligt artikel 62.3 i </w:t>
            </w:r>
            <w:r w:rsidRPr="007A3D83">
              <w:rPr>
                <w:i/>
              </w:rPr>
              <w:t>förordning (EU) 2017/745 och artikel 58.3 i för</w:t>
            </w:r>
            <w:r>
              <w:rPr>
                <w:i/>
              </w:rPr>
              <w:softHyphen/>
            </w:r>
            <w:r w:rsidRPr="007A3D83">
              <w:rPr>
                <w:i/>
              </w:rPr>
              <w:t>ord</w:t>
            </w:r>
            <w:r>
              <w:rPr>
                <w:i/>
              </w:rPr>
              <w:softHyphen/>
            </w:r>
            <w:r w:rsidRPr="007A3D83">
              <w:rPr>
                <w:i/>
              </w:rPr>
              <w:t>ning (EU) 2017/746</w:t>
            </w:r>
            <w:r>
              <w:t xml:space="preserve"> ska vissa klin</w:t>
            </w:r>
            <w:r>
              <w:softHyphen/>
              <w:t>iska pröv</w:t>
            </w:r>
            <w:r>
              <w:softHyphen/>
              <w:t xml:space="preserve">ningar </w:t>
            </w:r>
            <w:r w:rsidRPr="007A3D83">
              <w:rPr>
                <w:i/>
              </w:rPr>
              <w:t>och vissa pre</w:t>
            </w:r>
            <w:r>
              <w:rPr>
                <w:i/>
              </w:rPr>
              <w:softHyphen/>
            </w:r>
            <w:r w:rsidRPr="007A3D83">
              <w:rPr>
                <w:i/>
              </w:rPr>
              <w:t>standa</w:t>
            </w:r>
            <w:r>
              <w:rPr>
                <w:i/>
              </w:rPr>
              <w:softHyphen/>
            </w:r>
            <w:r w:rsidRPr="007A3D83">
              <w:rPr>
                <w:i/>
              </w:rPr>
              <w:t>studier</w:t>
            </w:r>
            <w:r>
              <w:t xml:space="preserve"> vara föremål för veten</w:t>
            </w:r>
            <w:r>
              <w:softHyphen/>
              <w:t>skap</w:t>
            </w:r>
            <w:r>
              <w:softHyphen/>
              <w:t>lig och etisk granskning. Lagen inne</w:t>
            </w:r>
            <w:r>
              <w:softHyphen/>
              <w:t>håller bestämmelser om den etiska granskningen av ansök</w:t>
            </w:r>
            <w:r>
              <w:softHyphen/>
              <w:t>ning</w:t>
            </w:r>
            <w:r>
              <w:softHyphen/>
              <w:t>ar och anmälningar för att få genomföra en klinisk pröv</w:t>
            </w:r>
            <w:r>
              <w:softHyphen/>
              <w:t xml:space="preserve">ning </w:t>
            </w:r>
            <w:r w:rsidRPr="0021087F">
              <w:rPr>
                <w:i/>
              </w:rPr>
              <w:t>eller en pr</w:t>
            </w:r>
            <w:r>
              <w:rPr>
                <w:i/>
              </w:rPr>
              <w:t>e</w:t>
            </w:r>
            <w:r>
              <w:rPr>
                <w:i/>
              </w:rPr>
              <w:softHyphen/>
            </w:r>
            <w:r w:rsidRPr="0021087F">
              <w:rPr>
                <w:i/>
              </w:rPr>
              <w:t>standa</w:t>
            </w:r>
            <w:r>
              <w:rPr>
                <w:i/>
              </w:rPr>
              <w:softHyphen/>
            </w:r>
            <w:r w:rsidRPr="0021087F">
              <w:rPr>
                <w:i/>
              </w:rPr>
              <w:t>studie.</w:t>
            </w:r>
          </w:p>
        </w:tc>
      </w:tr>
    </w:tbl>
    <w:p w14:paraId="7DF247B3" w14:textId="77777777" w:rsidR="008539B5" w:rsidRDefault="008539B5" w:rsidP="008539B5">
      <w:pPr>
        <w:pStyle w:val="Brdtext"/>
        <w:rPr>
          <w:b/>
        </w:rPr>
      </w:pPr>
    </w:p>
    <w:p w14:paraId="52B58A26" w14:textId="2A4BD1AC" w:rsidR="008539B5" w:rsidRDefault="008539B5" w:rsidP="008539B5">
      <w:pPr>
        <w:pStyle w:val="Brdtext"/>
        <w:jc w:val="center"/>
        <w:rPr>
          <w:b/>
        </w:rPr>
      </w:pPr>
      <w:r w:rsidRPr="007A3D83">
        <w:rPr>
          <w:b/>
        </w:rPr>
        <w:lastRenderedPageBreak/>
        <w:t>2</w:t>
      </w:r>
      <w:r>
        <w:rPr>
          <w:b/>
        </w:rPr>
        <w:t> §</w:t>
      </w:r>
    </w:p>
    <w:tbl>
      <w:tblPr>
        <w:tblW w:w="5000" w:type="pct"/>
        <w:tblLook w:val="0000" w:firstRow="0" w:lastRow="0" w:firstColumn="0" w:lastColumn="0" w:noHBand="0" w:noVBand="0"/>
      </w:tblPr>
      <w:tblGrid>
        <w:gridCol w:w="2948"/>
        <w:gridCol w:w="2949"/>
      </w:tblGrid>
      <w:tr w:rsidR="008539B5" w14:paraId="390F132E" w14:textId="77777777" w:rsidTr="008539B5">
        <w:tc>
          <w:tcPr>
            <w:tcW w:w="2500" w:type="pct"/>
            <w:shd w:val="clear" w:color="auto" w:fill="auto"/>
            <w:tcMar>
              <w:left w:w="0" w:type="dxa"/>
            </w:tcMar>
          </w:tcPr>
          <w:p w14:paraId="1981B1D8" w14:textId="77777777" w:rsidR="008539B5" w:rsidRPr="006349C5" w:rsidRDefault="008539B5" w:rsidP="008539B5">
            <w:pPr>
              <w:pStyle w:val="Brdtextmedindrag"/>
              <w:ind w:firstLine="0"/>
              <w:rPr>
                <w:i/>
                <w:iCs/>
              </w:rPr>
            </w:pPr>
            <w:r w:rsidRPr="003A7343">
              <w:t xml:space="preserve">Termer och uttryck i denna lag har samma betydelse som i </w:t>
            </w:r>
            <w:r w:rsidRPr="006349C5">
              <w:rPr>
                <w:i/>
                <w:iCs/>
              </w:rPr>
              <w:t>EU-förord</w:t>
            </w:r>
            <w:r w:rsidRPr="006349C5">
              <w:rPr>
                <w:i/>
                <w:iCs/>
              </w:rPr>
              <w:softHyphen/>
              <w:t>ning</w:t>
            </w:r>
            <w:r w:rsidRPr="006349C5">
              <w:rPr>
                <w:i/>
                <w:iCs/>
              </w:rPr>
              <w:softHyphen/>
              <w:t>en.</w:t>
            </w:r>
          </w:p>
          <w:p w14:paraId="1F905D60" w14:textId="77777777" w:rsidR="008539B5" w:rsidRDefault="008539B5" w:rsidP="008539B5">
            <w:pPr>
              <w:pStyle w:val="Brdtextmedindrag"/>
            </w:pPr>
          </w:p>
        </w:tc>
        <w:tc>
          <w:tcPr>
            <w:tcW w:w="2500" w:type="pct"/>
            <w:shd w:val="clear" w:color="auto" w:fill="auto"/>
            <w:tcMar>
              <w:right w:w="0" w:type="dxa"/>
            </w:tcMar>
          </w:tcPr>
          <w:p w14:paraId="005ADE4E" w14:textId="77777777" w:rsidR="008539B5" w:rsidRDefault="008539B5" w:rsidP="008539B5">
            <w:pPr>
              <w:pStyle w:val="Brdtextmedindrag"/>
              <w:ind w:firstLine="0"/>
            </w:pPr>
            <w:r w:rsidRPr="00E656ED">
              <w:t xml:space="preserve">Termer och uttryck i denna lag har samma betydelse som i </w:t>
            </w:r>
            <w:r w:rsidRPr="006349C5">
              <w:rPr>
                <w:i/>
                <w:iCs/>
              </w:rPr>
              <w:t>förordning (EU) 2017/745</w:t>
            </w:r>
            <w:r w:rsidRPr="0003097D">
              <w:t xml:space="preserve"> </w:t>
            </w:r>
            <w:r w:rsidRPr="003A7343">
              <w:rPr>
                <w:i/>
              </w:rPr>
              <w:t>och förordning (EU) 2017/746.</w:t>
            </w:r>
          </w:p>
        </w:tc>
      </w:tr>
      <w:tr w:rsidR="008539B5" w14:paraId="55E695B7" w14:textId="77777777" w:rsidTr="008539B5">
        <w:tc>
          <w:tcPr>
            <w:tcW w:w="2500" w:type="pct"/>
            <w:shd w:val="clear" w:color="auto" w:fill="auto"/>
            <w:tcMar>
              <w:left w:w="0" w:type="dxa"/>
            </w:tcMar>
          </w:tcPr>
          <w:p w14:paraId="125F9213" w14:textId="0CDACAB9" w:rsidR="008539B5" w:rsidRDefault="008539B5" w:rsidP="008539B5">
            <w:pPr>
              <w:pStyle w:val="Brdtextmedindrag"/>
            </w:pPr>
            <w:r>
              <w:t>K</w:t>
            </w:r>
            <w:r w:rsidRPr="000E2F71">
              <w:t>ompletterande be</w:t>
            </w:r>
            <w:r>
              <w:softHyphen/>
            </w:r>
            <w:r w:rsidRPr="000E2F71">
              <w:t>stäm</w:t>
            </w:r>
            <w:r>
              <w:softHyphen/>
            </w:r>
            <w:r w:rsidRPr="000E2F71">
              <w:t xml:space="preserve">melser om tillstånd </w:t>
            </w:r>
            <w:r>
              <w:t>att genom</w:t>
            </w:r>
            <w:r>
              <w:softHyphen/>
              <w:t xml:space="preserve">föra en </w:t>
            </w:r>
            <w:r w:rsidRPr="000E2F71">
              <w:t xml:space="preserve">klinisk prövning finns </w:t>
            </w:r>
            <w:r>
              <w:t>i lagen (2021:000) med kom</w:t>
            </w:r>
            <w:r>
              <w:softHyphen/>
              <w:t xml:space="preserve">pletterande bestämmelser till </w:t>
            </w:r>
            <w:r w:rsidRPr="00FA06B2">
              <w:t>EU:s</w:t>
            </w:r>
            <w:r w:rsidRPr="00D54418">
              <w:rPr>
                <w:i/>
                <w:iCs/>
              </w:rPr>
              <w:t xml:space="preserve"> förordning</w:t>
            </w:r>
            <w:r>
              <w:t xml:space="preserve"> om medicin</w:t>
            </w:r>
            <w:r>
              <w:softHyphen/>
              <w:t>tekniska produkter.</w:t>
            </w:r>
          </w:p>
          <w:p w14:paraId="777393E7" w14:textId="77777777" w:rsidR="008539B5" w:rsidRPr="000E2F71" w:rsidRDefault="008539B5" w:rsidP="008539B5">
            <w:pPr>
              <w:pStyle w:val="Brdtext"/>
            </w:pPr>
          </w:p>
        </w:tc>
        <w:tc>
          <w:tcPr>
            <w:tcW w:w="2500" w:type="pct"/>
            <w:shd w:val="clear" w:color="auto" w:fill="auto"/>
            <w:tcMar>
              <w:right w:w="0" w:type="dxa"/>
            </w:tcMar>
          </w:tcPr>
          <w:p w14:paraId="27FDFD2E" w14:textId="77777777" w:rsidR="008539B5" w:rsidRPr="000E2F71" w:rsidRDefault="008539B5" w:rsidP="008539B5">
            <w:pPr>
              <w:pStyle w:val="Brdtextmedindrag"/>
            </w:pPr>
            <w:r>
              <w:t>K</w:t>
            </w:r>
            <w:r w:rsidRPr="000E2F71">
              <w:t>ompletterande bestäm</w:t>
            </w:r>
            <w:r>
              <w:softHyphen/>
            </w:r>
            <w:r w:rsidRPr="000E2F71">
              <w:t>mels</w:t>
            </w:r>
            <w:r>
              <w:softHyphen/>
            </w:r>
            <w:r w:rsidRPr="000E2F71">
              <w:t xml:space="preserve">er om tillstånd </w:t>
            </w:r>
            <w:r>
              <w:t xml:space="preserve">att genomföra en </w:t>
            </w:r>
            <w:r w:rsidRPr="000E2F71">
              <w:t xml:space="preserve">klinisk prövning </w:t>
            </w:r>
            <w:r>
              <w:rPr>
                <w:i/>
              </w:rPr>
              <w:t>eller</w:t>
            </w:r>
            <w:r w:rsidRPr="007A3D83">
              <w:rPr>
                <w:i/>
              </w:rPr>
              <w:t xml:space="preserve"> en prestanda</w:t>
            </w:r>
            <w:r>
              <w:rPr>
                <w:i/>
              </w:rPr>
              <w:softHyphen/>
            </w:r>
            <w:r w:rsidRPr="007A3D83">
              <w:rPr>
                <w:i/>
              </w:rPr>
              <w:t>studie</w:t>
            </w:r>
            <w:r>
              <w:t xml:space="preserve"> finns i lagen (2021:000) med kom</w:t>
            </w:r>
            <w:r>
              <w:softHyphen/>
              <w:t>plett</w:t>
            </w:r>
            <w:r>
              <w:softHyphen/>
              <w:t>er</w:t>
            </w:r>
            <w:r>
              <w:softHyphen/>
              <w:t xml:space="preserve">ande bestämmelser till </w:t>
            </w:r>
            <w:r w:rsidRPr="00FA06B2">
              <w:t>EU:s</w:t>
            </w:r>
            <w:r w:rsidRPr="00D54418">
              <w:rPr>
                <w:i/>
                <w:iCs/>
              </w:rPr>
              <w:t xml:space="preserve"> för</w:t>
            </w:r>
            <w:r w:rsidRPr="00D54418">
              <w:rPr>
                <w:i/>
                <w:iCs/>
              </w:rPr>
              <w:softHyphen/>
              <w:t>ordningar</w:t>
            </w:r>
            <w:r>
              <w:t xml:space="preserve"> om medicin</w:t>
            </w:r>
            <w:r>
              <w:softHyphen/>
              <w:t>tek</w:t>
            </w:r>
            <w:r>
              <w:softHyphen/>
              <w:t>ni</w:t>
            </w:r>
            <w:r>
              <w:softHyphen/>
              <w:t>ska produkter.</w:t>
            </w:r>
          </w:p>
        </w:tc>
      </w:tr>
      <w:tr w:rsidR="008539B5" w14:paraId="5AD91918" w14:textId="77777777" w:rsidTr="008539B5">
        <w:tc>
          <w:tcPr>
            <w:tcW w:w="2500" w:type="pct"/>
            <w:shd w:val="clear" w:color="auto" w:fill="auto"/>
            <w:tcMar>
              <w:left w:w="0" w:type="dxa"/>
            </w:tcMar>
          </w:tcPr>
          <w:p w14:paraId="0A0A7CAD" w14:textId="77777777" w:rsidR="008539B5" w:rsidRDefault="008539B5" w:rsidP="008539B5">
            <w:pPr>
              <w:pStyle w:val="Rubrik4utannumrering"/>
            </w:pPr>
            <w:r w:rsidRPr="000E2F71">
              <w:t xml:space="preserve">Etisk granskning av </w:t>
            </w:r>
            <w:r>
              <w:t xml:space="preserve">en </w:t>
            </w:r>
            <w:r w:rsidRPr="000E2F71">
              <w:t xml:space="preserve">ansökan om tillstånd till </w:t>
            </w:r>
            <w:r>
              <w:t>en klinisk prövning eller av en anmälan om väsentlig ändring</w:t>
            </w:r>
          </w:p>
        </w:tc>
        <w:tc>
          <w:tcPr>
            <w:tcW w:w="2500" w:type="pct"/>
            <w:shd w:val="clear" w:color="auto" w:fill="auto"/>
            <w:tcMar>
              <w:right w:w="0" w:type="dxa"/>
            </w:tcMar>
          </w:tcPr>
          <w:p w14:paraId="4F5DC19A" w14:textId="77777777" w:rsidR="008539B5" w:rsidRDefault="008539B5" w:rsidP="008539B5">
            <w:pPr>
              <w:pStyle w:val="Rubrik4utannumrering"/>
            </w:pPr>
            <w:r w:rsidRPr="000E2F71">
              <w:t xml:space="preserve">Etisk granskning av </w:t>
            </w:r>
            <w:r>
              <w:t xml:space="preserve">en </w:t>
            </w:r>
            <w:r w:rsidRPr="000E2F71">
              <w:t xml:space="preserve">ansökan om tillstånd till </w:t>
            </w:r>
            <w:r>
              <w:t xml:space="preserve">en klinisk prövning </w:t>
            </w:r>
            <w:r w:rsidRPr="00F017F0">
              <w:rPr>
                <w:i/>
              </w:rPr>
              <w:t>eller en prestandastudie</w:t>
            </w:r>
            <w:r>
              <w:rPr>
                <w:i/>
              </w:rPr>
              <w:t xml:space="preserve"> </w:t>
            </w:r>
            <w:r>
              <w:t>eller av en anmälan om väsentlig ändring</w:t>
            </w:r>
          </w:p>
        </w:tc>
      </w:tr>
    </w:tbl>
    <w:p w14:paraId="55A499FD" w14:textId="50EF23BF" w:rsidR="008539B5" w:rsidRPr="007A3D83" w:rsidRDefault="008539B5" w:rsidP="008539B5">
      <w:pPr>
        <w:pStyle w:val="Brdtext"/>
        <w:jc w:val="center"/>
        <w:rPr>
          <w:b/>
        </w:rPr>
      </w:pPr>
      <w:r w:rsidRPr="007A3D83">
        <w:rPr>
          <w:b/>
        </w:rPr>
        <w:t>4</w:t>
      </w:r>
      <w:r>
        <w:rPr>
          <w:b/>
        </w:rPr>
        <w:t> §</w:t>
      </w:r>
    </w:p>
    <w:tbl>
      <w:tblPr>
        <w:tblW w:w="5000" w:type="pct"/>
        <w:tblLook w:val="0000" w:firstRow="0" w:lastRow="0" w:firstColumn="0" w:lastColumn="0" w:noHBand="0" w:noVBand="0"/>
      </w:tblPr>
      <w:tblGrid>
        <w:gridCol w:w="2948"/>
        <w:gridCol w:w="2949"/>
      </w:tblGrid>
      <w:tr w:rsidR="008539B5" w14:paraId="267DAB47" w14:textId="77777777" w:rsidTr="008539B5">
        <w:tc>
          <w:tcPr>
            <w:tcW w:w="2500" w:type="pct"/>
            <w:shd w:val="clear" w:color="auto" w:fill="auto"/>
            <w:tcMar>
              <w:left w:w="0" w:type="dxa"/>
            </w:tcMar>
          </w:tcPr>
          <w:p w14:paraId="26B46ACF" w14:textId="77777777" w:rsidR="008539B5" w:rsidRDefault="008539B5" w:rsidP="008539B5">
            <w:pPr>
              <w:pStyle w:val="Brdtextmedindrag"/>
              <w:ind w:firstLine="0"/>
            </w:pPr>
            <w:r w:rsidRPr="000E2F71">
              <w:t>Resultatet av en etisk gransk</w:t>
            </w:r>
            <w:r>
              <w:softHyphen/>
            </w:r>
            <w:r w:rsidRPr="000E2F71">
              <w:t xml:space="preserve">ning </w:t>
            </w:r>
            <w:r>
              <w:t xml:space="preserve">enligt artiklarna 62.4 b, 75.3 b och 78.10 </w:t>
            </w:r>
            <w:r w:rsidRPr="0049053B">
              <w:t xml:space="preserve">i </w:t>
            </w:r>
            <w:r w:rsidRPr="00F017F0">
              <w:rPr>
                <w:i/>
              </w:rPr>
              <w:t>EU-för</w:t>
            </w:r>
            <w:r>
              <w:rPr>
                <w:i/>
              </w:rPr>
              <w:softHyphen/>
            </w:r>
            <w:r w:rsidRPr="00F017F0">
              <w:rPr>
                <w:i/>
              </w:rPr>
              <w:t>ord</w:t>
            </w:r>
            <w:r>
              <w:rPr>
                <w:i/>
              </w:rPr>
              <w:softHyphen/>
            </w:r>
            <w:r w:rsidRPr="00F017F0">
              <w:rPr>
                <w:i/>
              </w:rPr>
              <w:t>ningen</w:t>
            </w:r>
            <w:r>
              <w:t xml:space="preserve"> ska redo</w:t>
            </w:r>
            <w:r>
              <w:softHyphen/>
              <w:t>vi</w:t>
            </w:r>
            <w:r w:rsidRPr="000E2F71">
              <w:t>sas i ett ytt</w:t>
            </w:r>
            <w:r>
              <w:softHyphen/>
            </w:r>
            <w:r w:rsidRPr="000E2F71">
              <w:t>rande som beslutas av Etikpröv</w:t>
            </w:r>
            <w:r>
              <w:softHyphen/>
            </w:r>
            <w:r w:rsidRPr="000E2F71">
              <w:t>nings</w:t>
            </w:r>
            <w:r>
              <w:softHyphen/>
            </w:r>
            <w:r w:rsidRPr="000E2F71">
              <w:t>myndigheten och lämnas till Läkemedels</w:t>
            </w:r>
            <w:r w:rsidRPr="000E2F71">
              <w:softHyphen/>
              <w:t xml:space="preserve">verket. </w:t>
            </w:r>
          </w:p>
        </w:tc>
        <w:tc>
          <w:tcPr>
            <w:tcW w:w="2500" w:type="pct"/>
            <w:shd w:val="clear" w:color="auto" w:fill="auto"/>
            <w:tcMar>
              <w:right w:w="0" w:type="dxa"/>
            </w:tcMar>
          </w:tcPr>
          <w:p w14:paraId="72725040" w14:textId="77777777" w:rsidR="008539B5" w:rsidRDefault="008539B5" w:rsidP="008539B5">
            <w:pPr>
              <w:pStyle w:val="Brdtextmedindrag"/>
              <w:ind w:firstLine="0"/>
            </w:pPr>
            <w:r w:rsidRPr="000E2F71">
              <w:t>Resultatet av en etisk gransk</w:t>
            </w:r>
            <w:r>
              <w:softHyphen/>
            </w:r>
            <w:r w:rsidRPr="000E2F71">
              <w:t xml:space="preserve">ning </w:t>
            </w:r>
            <w:r>
              <w:t xml:space="preserve">enligt artiklarna 62.4 b, 75.3 b och 78.10 </w:t>
            </w:r>
            <w:r w:rsidRPr="0049053B">
              <w:t xml:space="preserve">i </w:t>
            </w:r>
            <w:r w:rsidRPr="00F017F0">
              <w:rPr>
                <w:i/>
              </w:rPr>
              <w:t>för</w:t>
            </w:r>
            <w:r>
              <w:rPr>
                <w:i/>
              </w:rPr>
              <w:softHyphen/>
            </w:r>
            <w:r w:rsidRPr="00F017F0">
              <w:rPr>
                <w:i/>
              </w:rPr>
              <w:t>ord</w:t>
            </w:r>
            <w:r>
              <w:rPr>
                <w:i/>
              </w:rPr>
              <w:softHyphen/>
            </w:r>
            <w:r w:rsidRPr="00F017F0">
              <w:rPr>
                <w:i/>
              </w:rPr>
              <w:t>ning (EU) 2017/745 och artikl</w:t>
            </w:r>
            <w:r>
              <w:rPr>
                <w:i/>
              </w:rPr>
              <w:softHyphen/>
            </w:r>
            <w:r w:rsidRPr="00F017F0">
              <w:rPr>
                <w:i/>
              </w:rPr>
              <w:t>ar</w:t>
            </w:r>
            <w:r>
              <w:rPr>
                <w:i/>
              </w:rPr>
              <w:softHyphen/>
            </w:r>
            <w:r w:rsidRPr="00F017F0">
              <w:rPr>
                <w:i/>
              </w:rPr>
              <w:t>na 58.5</w:t>
            </w:r>
            <w:r>
              <w:rPr>
                <w:i/>
              </w:rPr>
              <w:t> </w:t>
            </w:r>
            <w:r w:rsidRPr="00F017F0">
              <w:rPr>
                <w:i/>
              </w:rPr>
              <w:t>b, 71.3</w:t>
            </w:r>
            <w:r>
              <w:rPr>
                <w:i/>
              </w:rPr>
              <w:t xml:space="preserve"> b </w:t>
            </w:r>
            <w:r w:rsidRPr="00F017F0">
              <w:rPr>
                <w:i/>
              </w:rPr>
              <w:t>och 74.10 i förordning (EU) 2017/746</w:t>
            </w:r>
            <w:r>
              <w:t xml:space="preserve"> ska redo</w:t>
            </w:r>
            <w:r>
              <w:softHyphen/>
              <w:t>vi</w:t>
            </w:r>
            <w:r w:rsidRPr="000E2F71">
              <w:t>sas i ett yttrande som beslutas av Etikprövnings</w:t>
            </w:r>
            <w:r>
              <w:softHyphen/>
            </w:r>
            <w:r w:rsidRPr="000E2F71">
              <w:t>myn</w:t>
            </w:r>
            <w:r>
              <w:softHyphen/>
            </w:r>
            <w:r w:rsidRPr="000E2F71">
              <w:t>dig</w:t>
            </w:r>
            <w:r>
              <w:softHyphen/>
            </w:r>
            <w:r w:rsidRPr="000E2F71">
              <w:t>heten och lämnas till Läke</w:t>
            </w:r>
            <w:r>
              <w:softHyphen/>
            </w:r>
            <w:r w:rsidRPr="000E2F71">
              <w:t>medels</w:t>
            </w:r>
            <w:r w:rsidRPr="000E2F71">
              <w:softHyphen/>
              <w:t>verket.</w:t>
            </w:r>
          </w:p>
        </w:tc>
      </w:tr>
      <w:tr w:rsidR="008539B5" w14:paraId="3AD0EEFD" w14:textId="77777777" w:rsidTr="008539B5">
        <w:tc>
          <w:tcPr>
            <w:tcW w:w="2500" w:type="pct"/>
            <w:shd w:val="clear" w:color="auto" w:fill="auto"/>
            <w:tcMar>
              <w:left w:w="0" w:type="dxa"/>
            </w:tcMar>
          </w:tcPr>
          <w:p w14:paraId="3E20785E" w14:textId="77777777" w:rsidR="008539B5" w:rsidRDefault="008539B5" w:rsidP="008539B5">
            <w:pPr>
              <w:pStyle w:val="Brdtextmedindrag"/>
            </w:pPr>
            <w:r>
              <w:t>Y</w:t>
            </w:r>
            <w:r w:rsidRPr="000E2F71">
              <w:t>ttrande</w:t>
            </w:r>
            <w:r>
              <w:t xml:space="preserve">t </w:t>
            </w:r>
            <w:r w:rsidRPr="000E2F71">
              <w:t>ska innehålla en be</w:t>
            </w:r>
            <w:r>
              <w:softHyphen/>
            </w:r>
            <w:r w:rsidRPr="000E2F71">
              <w:t>döm</w:t>
            </w:r>
            <w:r>
              <w:softHyphen/>
            </w:r>
            <w:r w:rsidRPr="000E2F71">
              <w:t>ning av om en ansökan om till</w:t>
            </w:r>
            <w:r>
              <w:softHyphen/>
            </w:r>
            <w:r w:rsidRPr="000E2F71">
              <w:t xml:space="preserve">stånd </w:t>
            </w:r>
            <w:r>
              <w:t xml:space="preserve">eller en anmälan om väsentlig ändring av en </w:t>
            </w:r>
            <w:r w:rsidRPr="000E2F71">
              <w:t>klin</w:t>
            </w:r>
            <w:r>
              <w:softHyphen/>
            </w:r>
            <w:r w:rsidRPr="000E2F71">
              <w:t xml:space="preserve">isk </w:t>
            </w:r>
            <w:r>
              <w:t>p</w:t>
            </w:r>
            <w:r w:rsidRPr="000E2F71">
              <w:t>röv</w:t>
            </w:r>
            <w:r>
              <w:softHyphen/>
            </w:r>
            <w:r w:rsidRPr="000E2F71">
              <w:t xml:space="preserve">ning </w:t>
            </w:r>
            <w:r>
              <w:t>ska</w:t>
            </w:r>
            <w:r w:rsidRPr="000E2F71">
              <w:t xml:space="preserve"> beviljas, be</w:t>
            </w:r>
            <w:r>
              <w:softHyphen/>
            </w:r>
            <w:r w:rsidRPr="000E2F71">
              <w:t>vilj</w:t>
            </w:r>
            <w:r>
              <w:softHyphen/>
            </w:r>
            <w:r w:rsidRPr="000E2F71">
              <w:t>as på vissa vill</w:t>
            </w:r>
            <w:r>
              <w:softHyphen/>
            </w:r>
            <w:r w:rsidRPr="000E2F71">
              <w:t>kor eller av</w:t>
            </w:r>
            <w:r>
              <w:softHyphen/>
            </w:r>
            <w:r w:rsidRPr="000E2F71">
              <w:t>slås.</w:t>
            </w:r>
          </w:p>
        </w:tc>
        <w:tc>
          <w:tcPr>
            <w:tcW w:w="2500" w:type="pct"/>
            <w:shd w:val="clear" w:color="auto" w:fill="auto"/>
            <w:tcMar>
              <w:right w:w="0" w:type="dxa"/>
            </w:tcMar>
          </w:tcPr>
          <w:p w14:paraId="7EB6831D" w14:textId="77777777" w:rsidR="008539B5" w:rsidRDefault="008539B5" w:rsidP="008539B5">
            <w:pPr>
              <w:pStyle w:val="Brdtextmedindrag"/>
            </w:pPr>
            <w:r>
              <w:t>Y</w:t>
            </w:r>
            <w:r w:rsidRPr="000E2F71">
              <w:t>ttrande</w:t>
            </w:r>
            <w:r>
              <w:t xml:space="preserve">t </w:t>
            </w:r>
            <w:r w:rsidRPr="000E2F71">
              <w:t>ska innehålla en be</w:t>
            </w:r>
            <w:r>
              <w:softHyphen/>
            </w:r>
            <w:r w:rsidRPr="000E2F71">
              <w:t>döm</w:t>
            </w:r>
            <w:r>
              <w:softHyphen/>
            </w:r>
            <w:r w:rsidRPr="000E2F71">
              <w:t xml:space="preserve">ning av om en ansökan om tillstånd </w:t>
            </w:r>
            <w:r>
              <w:t xml:space="preserve">eller anmälan om väsentlig ändring av en klinisk prövning </w:t>
            </w:r>
            <w:r w:rsidRPr="00517C3E">
              <w:rPr>
                <w:i/>
              </w:rPr>
              <w:t>eller en prestanda</w:t>
            </w:r>
            <w:r>
              <w:rPr>
                <w:i/>
              </w:rPr>
              <w:softHyphen/>
            </w:r>
            <w:r w:rsidRPr="00517C3E">
              <w:rPr>
                <w:i/>
              </w:rPr>
              <w:t>studie</w:t>
            </w:r>
            <w:r>
              <w:t xml:space="preserve"> ska</w:t>
            </w:r>
            <w:r w:rsidRPr="000E2F71">
              <w:t xml:space="preserve"> beviljas, be</w:t>
            </w:r>
            <w:r>
              <w:softHyphen/>
            </w:r>
            <w:r w:rsidRPr="000E2F71">
              <w:t>vilj</w:t>
            </w:r>
            <w:r>
              <w:softHyphen/>
            </w:r>
            <w:r w:rsidRPr="000E2F71">
              <w:t>as på vissa vill</w:t>
            </w:r>
            <w:r>
              <w:softHyphen/>
            </w:r>
            <w:r w:rsidRPr="000E2F71">
              <w:t>kor eller av</w:t>
            </w:r>
            <w:r>
              <w:softHyphen/>
            </w:r>
            <w:r w:rsidRPr="000E2F71">
              <w:t>slås.</w:t>
            </w:r>
          </w:p>
        </w:tc>
      </w:tr>
      <w:tr w:rsidR="008539B5" w14:paraId="0480F984" w14:textId="77777777" w:rsidTr="008539B5">
        <w:tc>
          <w:tcPr>
            <w:tcW w:w="5000" w:type="pct"/>
            <w:gridSpan w:val="2"/>
            <w:shd w:val="clear" w:color="auto" w:fill="auto"/>
            <w:tcMar>
              <w:left w:w="0" w:type="dxa"/>
            </w:tcMar>
          </w:tcPr>
          <w:tbl>
            <w:tblPr>
              <w:tblW w:w="5000" w:type="pct"/>
              <w:tblLook w:val="0000" w:firstRow="0" w:lastRow="0" w:firstColumn="0" w:lastColumn="0" w:noHBand="0" w:noVBand="0"/>
            </w:tblPr>
            <w:tblGrid>
              <w:gridCol w:w="5789"/>
            </w:tblGrid>
            <w:tr w:rsidR="008539B5" w14:paraId="05250E3C" w14:textId="77777777" w:rsidTr="008539B5">
              <w:tc>
                <w:tcPr>
                  <w:tcW w:w="5000" w:type="pct"/>
                  <w:shd w:val="clear" w:color="auto" w:fill="auto"/>
                  <w:tcMar>
                    <w:left w:w="0" w:type="dxa"/>
                  </w:tcMar>
                </w:tcPr>
                <w:p w14:paraId="7C6D38B2" w14:textId="77777777" w:rsidR="008539B5" w:rsidRDefault="008539B5" w:rsidP="008539B5">
                  <w:pPr>
                    <w:pStyle w:val="Brdtextmedindrag"/>
                    <w:rPr>
                      <w:b/>
                    </w:rPr>
                  </w:pPr>
                  <w:r w:rsidRPr="000E2F71">
                    <w:t>Om en ansökan av</w:t>
                  </w:r>
                  <w:r w:rsidRPr="000E2F71">
                    <w:softHyphen/>
                    <w:t>ser an</w:t>
                  </w:r>
                  <w:r w:rsidRPr="000E2F71">
                    <w:softHyphen/>
                    <w:t xml:space="preserve">vändning av </w:t>
                  </w:r>
                  <w:r>
                    <w:t xml:space="preserve">biologiskt material </w:t>
                  </w:r>
                  <w:r w:rsidRPr="000E2F71">
                    <w:t>från försöks</w:t>
                  </w:r>
                  <w:r>
                    <w:softHyphen/>
                  </w:r>
                  <w:r w:rsidRPr="000E2F71">
                    <w:t>personer</w:t>
                  </w:r>
                  <w:r>
                    <w:t>,</w:t>
                  </w:r>
                  <w:r w:rsidRPr="000E2F71">
                    <w:t xml:space="preserve"> ska Etikpröv</w:t>
                  </w:r>
                  <w:r w:rsidRPr="000E2F71">
                    <w:softHyphen/>
                    <w:t>nings</w:t>
                  </w:r>
                  <w:r w:rsidRPr="000E2F71">
                    <w:softHyphen/>
                    <w:t xml:space="preserve">myndigheten i sitt yttrande föreslå vilka krav som ska gälla i fråga om information och samtycke för användning av </w:t>
                  </w:r>
                  <w:r>
                    <w:t>materialet</w:t>
                  </w:r>
                  <w:r w:rsidRPr="000E2F71">
                    <w:t>.</w:t>
                  </w:r>
                </w:p>
              </w:tc>
            </w:tr>
          </w:tbl>
          <w:p w14:paraId="799FDA27" w14:textId="77777777" w:rsidR="008539B5" w:rsidRDefault="008539B5" w:rsidP="008539B5">
            <w:pPr>
              <w:pStyle w:val="Brdtextmedindrag"/>
            </w:pPr>
          </w:p>
        </w:tc>
      </w:tr>
      <w:tr w:rsidR="008539B5" w14:paraId="3393FD9E" w14:textId="77777777" w:rsidTr="008539B5">
        <w:tc>
          <w:tcPr>
            <w:tcW w:w="2500" w:type="pct"/>
            <w:shd w:val="clear" w:color="auto" w:fill="auto"/>
            <w:tcMar>
              <w:left w:w="0" w:type="dxa"/>
            </w:tcMar>
          </w:tcPr>
          <w:p w14:paraId="62F0ED6E" w14:textId="77777777" w:rsidR="008539B5" w:rsidRDefault="008539B5" w:rsidP="008539B5">
            <w:pPr>
              <w:pStyle w:val="Rubrik4utannumrering"/>
              <w:spacing w:before="0"/>
            </w:pPr>
            <w:r w:rsidRPr="00DE6A10">
              <w:lastRenderedPageBreak/>
              <w:t xml:space="preserve">Etisk granskning i vissa fall av </w:t>
            </w:r>
            <w:r>
              <w:t xml:space="preserve">en </w:t>
            </w:r>
            <w:r w:rsidRPr="00DE6A10">
              <w:t xml:space="preserve">ansökan eller </w:t>
            </w:r>
            <w:r>
              <w:t xml:space="preserve">en </w:t>
            </w:r>
            <w:r w:rsidRPr="00DE6A10">
              <w:t xml:space="preserve">anmälan av en klinisk prövning </w:t>
            </w:r>
          </w:p>
        </w:tc>
        <w:tc>
          <w:tcPr>
            <w:tcW w:w="2500" w:type="pct"/>
            <w:shd w:val="clear" w:color="auto" w:fill="auto"/>
            <w:tcMar>
              <w:right w:w="0" w:type="dxa"/>
            </w:tcMar>
          </w:tcPr>
          <w:p w14:paraId="4FD182CE" w14:textId="1FDFA935" w:rsidR="008539B5" w:rsidRDefault="008539B5" w:rsidP="008539B5">
            <w:pPr>
              <w:pStyle w:val="Rubrik4utannumrering"/>
              <w:spacing w:before="0"/>
            </w:pPr>
            <w:r w:rsidRPr="000E2F71">
              <w:t xml:space="preserve">Etisk granskning </w:t>
            </w:r>
            <w:r>
              <w:t xml:space="preserve">i vissa fall </w:t>
            </w:r>
            <w:r w:rsidRPr="000E2F71">
              <w:t xml:space="preserve">av </w:t>
            </w:r>
            <w:r>
              <w:t>en ansökan eller en anmälan om</w:t>
            </w:r>
            <w:r w:rsidRPr="000E2F71">
              <w:t xml:space="preserve"> </w:t>
            </w:r>
            <w:r>
              <w:t xml:space="preserve">en </w:t>
            </w:r>
            <w:r w:rsidRPr="000E2F71">
              <w:t>klinisk prövning</w:t>
            </w:r>
            <w:r>
              <w:t xml:space="preserve"> </w:t>
            </w:r>
            <w:r w:rsidRPr="00F017F0">
              <w:rPr>
                <w:i/>
              </w:rPr>
              <w:t>eller e</w:t>
            </w:r>
            <w:r>
              <w:rPr>
                <w:i/>
              </w:rPr>
              <w:t>n</w:t>
            </w:r>
            <w:r w:rsidRPr="00F017F0">
              <w:rPr>
                <w:i/>
              </w:rPr>
              <w:t xml:space="preserve"> prestandastudie</w:t>
            </w:r>
          </w:p>
        </w:tc>
      </w:tr>
    </w:tbl>
    <w:p w14:paraId="4F7555A3" w14:textId="5903383B" w:rsidR="008539B5" w:rsidRPr="007A3D83" w:rsidRDefault="008539B5" w:rsidP="008539B5">
      <w:pPr>
        <w:pStyle w:val="Brdtext"/>
        <w:keepNext/>
        <w:jc w:val="center"/>
        <w:rPr>
          <w:b/>
        </w:rPr>
      </w:pPr>
      <w:r w:rsidRPr="007A3D83">
        <w:rPr>
          <w:b/>
        </w:rPr>
        <w:t>5</w:t>
      </w:r>
      <w:r>
        <w:rPr>
          <w:b/>
        </w:rPr>
        <w:t> §</w:t>
      </w:r>
    </w:p>
    <w:tbl>
      <w:tblPr>
        <w:tblW w:w="5000" w:type="pct"/>
        <w:tblLook w:val="0000" w:firstRow="0" w:lastRow="0" w:firstColumn="0" w:lastColumn="0" w:noHBand="0" w:noVBand="0"/>
      </w:tblPr>
      <w:tblGrid>
        <w:gridCol w:w="2948"/>
        <w:gridCol w:w="2949"/>
      </w:tblGrid>
      <w:tr w:rsidR="008539B5" w14:paraId="6C72D394" w14:textId="77777777" w:rsidTr="008539B5">
        <w:tc>
          <w:tcPr>
            <w:tcW w:w="2500" w:type="pct"/>
            <w:shd w:val="clear" w:color="auto" w:fill="auto"/>
            <w:tcMar>
              <w:left w:w="0" w:type="dxa"/>
            </w:tcMar>
          </w:tcPr>
          <w:p w14:paraId="7D08182E" w14:textId="11B03593" w:rsidR="008539B5" w:rsidRDefault="008539B5" w:rsidP="008539B5">
            <w:pPr>
              <w:pStyle w:val="Brdtextmedindrag"/>
              <w:keepNext/>
              <w:pBdr>
                <w:left w:val="single" w:sz="4" w:space="4" w:color="000000"/>
              </w:pBdr>
              <w:ind w:firstLine="0"/>
            </w:pPr>
            <w:bookmarkStart w:id="27" w:name="_Hlk66692542"/>
            <w:r w:rsidRPr="00AF1DE1">
              <w:t>Resultatet av en etisk granskning av en ansökan enligt artikel 70.7 a i EU-förordningen ska redovisas i ett beslut. Beslutet ska meddelas senast 40 dagar efter utgången av det validerings</w:t>
            </w:r>
            <w:r w:rsidRPr="00AF1DE1">
              <w:softHyphen/>
              <w:t>datum som avses i artikel 70.5 i EU-förordningen.</w:t>
            </w:r>
          </w:p>
          <w:p w14:paraId="6FC4DE95" w14:textId="77777777" w:rsidR="008539B5" w:rsidRDefault="008539B5" w:rsidP="008539B5">
            <w:pPr>
              <w:pStyle w:val="Brdtextmedindrag"/>
              <w:keepNext/>
              <w:ind w:firstLine="0"/>
            </w:pPr>
          </w:p>
        </w:tc>
        <w:tc>
          <w:tcPr>
            <w:tcW w:w="2500" w:type="pct"/>
            <w:shd w:val="clear" w:color="auto" w:fill="auto"/>
            <w:tcMar>
              <w:right w:w="0" w:type="dxa"/>
            </w:tcMar>
          </w:tcPr>
          <w:p w14:paraId="6E9BDCCF" w14:textId="41C8327E" w:rsidR="008539B5" w:rsidRDefault="008539B5" w:rsidP="008539B5">
            <w:pPr>
              <w:pStyle w:val="Brdtextmedindrag"/>
              <w:keepNext/>
              <w:ind w:firstLine="0"/>
            </w:pPr>
            <w:r w:rsidRPr="00AF1DE1">
              <w:t xml:space="preserve">Resultatet av en etisk granskning av en ansökan enligt artikel 70.7 a i </w:t>
            </w:r>
            <w:r w:rsidRPr="00361BBD">
              <w:rPr>
                <w:i/>
              </w:rPr>
              <w:t>för</w:t>
            </w:r>
            <w:r>
              <w:rPr>
                <w:i/>
              </w:rPr>
              <w:softHyphen/>
            </w:r>
            <w:r w:rsidRPr="00361BBD">
              <w:rPr>
                <w:i/>
              </w:rPr>
              <w:t>ord</w:t>
            </w:r>
            <w:r>
              <w:rPr>
                <w:i/>
              </w:rPr>
              <w:softHyphen/>
            </w:r>
            <w:r w:rsidRPr="00361BBD">
              <w:rPr>
                <w:i/>
              </w:rPr>
              <w:t>ning (EU) 2017/745 eller artikel 66.7 a i för</w:t>
            </w:r>
            <w:r w:rsidRPr="00361BBD">
              <w:rPr>
                <w:i/>
              </w:rPr>
              <w:softHyphen/>
            </w:r>
            <w:r>
              <w:rPr>
                <w:i/>
              </w:rPr>
              <w:softHyphen/>
            </w:r>
            <w:r w:rsidRPr="00361BBD">
              <w:rPr>
                <w:i/>
              </w:rPr>
              <w:t>ord</w:t>
            </w:r>
            <w:r w:rsidRPr="00361BBD">
              <w:rPr>
                <w:i/>
              </w:rPr>
              <w:softHyphen/>
              <w:t>ning (EU) 2017/746</w:t>
            </w:r>
            <w:r>
              <w:t xml:space="preserve"> ska redo</w:t>
            </w:r>
            <w:r>
              <w:softHyphen/>
              <w:t>visas i ett beslut.</w:t>
            </w:r>
            <w:r w:rsidRPr="00AF1DE1">
              <w:t xml:space="preserve"> Beslutet ska meddelas senast 40 dagar efter utgången av det valid</w:t>
            </w:r>
            <w:r>
              <w:softHyphen/>
            </w:r>
            <w:r w:rsidRPr="00AF1DE1">
              <w:t>er</w:t>
            </w:r>
            <w:r>
              <w:softHyphen/>
            </w:r>
            <w:r w:rsidRPr="00AF1DE1">
              <w:t>ings</w:t>
            </w:r>
            <w:r w:rsidRPr="00AF1DE1">
              <w:softHyphen/>
              <w:t xml:space="preserve">datum som avses i artikel 70.5 i </w:t>
            </w:r>
            <w:r w:rsidRPr="00361BBD">
              <w:rPr>
                <w:i/>
              </w:rPr>
              <w:t>för</w:t>
            </w:r>
            <w:r>
              <w:rPr>
                <w:i/>
              </w:rPr>
              <w:softHyphen/>
            </w:r>
            <w:r w:rsidRPr="00361BBD">
              <w:rPr>
                <w:i/>
              </w:rPr>
              <w:t>ord</w:t>
            </w:r>
            <w:r>
              <w:rPr>
                <w:i/>
              </w:rPr>
              <w:softHyphen/>
            </w:r>
            <w:r w:rsidRPr="00361BBD">
              <w:rPr>
                <w:i/>
              </w:rPr>
              <w:t>ning (EU) 2017/745 eller artikel 66.</w:t>
            </w:r>
            <w:r>
              <w:rPr>
                <w:i/>
              </w:rPr>
              <w:t>5</w:t>
            </w:r>
            <w:r w:rsidRPr="00361BBD">
              <w:rPr>
                <w:i/>
              </w:rPr>
              <w:t xml:space="preserve"> i för</w:t>
            </w:r>
            <w:r w:rsidRPr="00361BBD">
              <w:rPr>
                <w:i/>
              </w:rPr>
              <w:softHyphen/>
            </w:r>
            <w:r>
              <w:rPr>
                <w:i/>
              </w:rPr>
              <w:softHyphen/>
            </w:r>
            <w:r w:rsidRPr="00361BBD">
              <w:rPr>
                <w:i/>
              </w:rPr>
              <w:t>ord</w:t>
            </w:r>
            <w:r w:rsidRPr="00361BBD">
              <w:rPr>
                <w:i/>
              </w:rPr>
              <w:softHyphen/>
              <w:t>ning (EU) 2017/746</w:t>
            </w:r>
            <w:r>
              <w:rPr>
                <w:i/>
              </w:rPr>
              <w:t>.</w:t>
            </w:r>
          </w:p>
        </w:tc>
      </w:tr>
      <w:tr w:rsidR="008539B5" w14:paraId="152FBA06" w14:textId="77777777" w:rsidTr="008539B5">
        <w:tc>
          <w:tcPr>
            <w:tcW w:w="2500" w:type="pct"/>
            <w:shd w:val="clear" w:color="auto" w:fill="auto"/>
            <w:tcMar>
              <w:left w:w="0" w:type="dxa"/>
            </w:tcMar>
          </w:tcPr>
          <w:p w14:paraId="0C2BC1A4" w14:textId="6377AD14" w:rsidR="008539B5" w:rsidRDefault="008539B5" w:rsidP="008539B5">
            <w:pPr>
              <w:pStyle w:val="Brdtextmedindrag"/>
              <w:pBdr>
                <w:left w:val="single" w:sz="4" w:space="4" w:color="000000"/>
              </w:pBdr>
            </w:pPr>
            <w:r w:rsidRPr="00153DF8">
              <w:t>Resultatet av en etisk gransk</w:t>
            </w:r>
            <w:r>
              <w:softHyphen/>
            </w:r>
            <w:r w:rsidRPr="00153DF8">
              <w:t>ning</w:t>
            </w:r>
            <w:r>
              <w:t xml:space="preserve"> av en </w:t>
            </w:r>
            <w:r w:rsidRPr="00153DF8">
              <w:t xml:space="preserve">anmälan enligt artikel 74.1 </w:t>
            </w:r>
            <w:r w:rsidRPr="00361BBD">
              <w:rPr>
                <w:i/>
              </w:rPr>
              <w:t>i EU-för</w:t>
            </w:r>
            <w:r>
              <w:rPr>
                <w:i/>
              </w:rPr>
              <w:softHyphen/>
            </w:r>
            <w:r w:rsidRPr="00361BBD">
              <w:rPr>
                <w:i/>
              </w:rPr>
              <w:t>ordningen</w:t>
            </w:r>
            <w:r>
              <w:t xml:space="preserve"> </w:t>
            </w:r>
            <w:r w:rsidRPr="00153DF8">
              <w:t xml:space="preserve">ska </w:t>
            </w:r>
            <w:r>
              <w:t>ock</w:t>
            </w:r>
            <w:r>
              <w:softHyphen/>
              <w:t xml:space="preserve">så </w:t>
            </w:r>
            <w:r w:rsidRPr="00153DF8">
              <w:t xml:space="preserve">redovisas i ett </w:t>
            </w:r>
            <w:r>
              <w:t xml:space="preserve">beslut. </w:t>
            </w:r>
          </w:p>
          <w:p w14:paraId="05B06136" w14:textId="77777777" w:rsidR="008539B5" w:rsidRPr="00DA6ADA" w:rsidRDefault="008539B5" w:rsidP="008539B5">
            <w:pPr>
              <w:pStyle w:val="Brdtextmedindrag"/>
            </w:pPr>
          </w:p>
        </w:tc>
        <w:tc>
          <w:tcPr>
            <w:tcW w:w="2500" w:type="pct"/>
            <w:shd w:val="clear" w:color="auto" w:fill="auto"/>
            <w:tcMar>
              <w:right w:w="0" w:type="dxa"/>
            </w:tcMar>
          </w:tcPr>
          <w:p w14:paraId="5A8E03AC" w14:textId="141D7305" w:rsidR="008539B5" w:rsidRPr="007C0FF1" w:rsidRDefault="008539B5" w:rsidP="008539B5">
            <w:pPr>
              <w:pStyle w:val="Brdtextmedindrag"/>
            </w:pPr>
            <w:r w:rsidRPr="00153DF8">
              <w:t>Resultatet av en etisk gransk</w:t>
            </w:r>
            <w:r>
              <w:softHyphen/>
            </w:r>
            <w:r w:rsidRPr="00153DF8">
              <w:t>ning</w:t>
            </w:r>
            <w:r>
              <w:t xml:space="preserve"> av en </w:t>
            </w:r>
            <w:r w:rsidRPr="00153DF8">
              <w:t xml:space="preserve">anmälan enligt artikel 74.1 i </w:t>
            </w:r>
            <w:r w:rsidRPr="00361BBD">
              <w:rPr>
                <w:i/>
              </w:rPr>
              <w:t>för</w:t>
            </w:r>
            <w:r>
              <w:rPr>
                <w:i/>
              </w:rPr>
              <w:softHyphen/>
            </w:r>
            <w:r w:rsidRPr="00361BBD">
              <w:rPr>
                <w:i/>
              </w:rPr>
              <w:t>ord</w:t>
            </w:r>
            <w:r>
              <w:rPr>
                <w:i/>
              </w:rPr>
              <w:softHyphen/>
            </w:r>
            <w:r w:rsidRPr="00361BBD">
              <w:rPr>
                <w:i/>
              </w:rPr>
              <w:t>ning (EU) 2017/745 eller</w:t>
            </w:r>
            <w:r>
              <w:t xml:space="preserve"> </w:t>
            </w:r>
            <w:r w:rsidRPr="00361BBD">
              <w:rPr>
                <w:i/>
              </w:rPr>
              <w:t>artikel 70.1 i förordning (EU) 2017/746</w:t>
            </w:r>
            <w:r w:rsidRPr="00F017F0">
              <w:t xml:space="preserve"> </w:t>
            </w:r>
            <w:r w:rsidRPr="00153DF8">
              <w:t xml:space="preserve">ska </w:t>
            </w:r>
            <w:r>
              <w:t xml:space="preserve">också </w:t>
            </w:r>
            <w:r w:rsidRPr="00153DF8">
              <w:t>redo</w:t>
            </w:r>
            <w:r>
              <w:softHyphen/>
            </w:r>
            <w:r w:rsidRPr="00153DF8">
              <w:t>vis</w:t>
            </w:r>
            <w:r>
              <w:softHyphen/>
            </w:r>
            <w:r w:rsidRPr="00153DF8">
              <w:t xml:space="preserve">as i ett </w:t>
            </w:r>
            <w:r>
              <w:t>beslut.</w:t>
            </w:r>
          </w:p>
        </w:tc>
      </w:tr>
      <w:tr w:rsidR="008539B5" w14:paraId="4F63A937" w14:textId="77777777" w:rsidTr="008539B5">
        <w:tc>
          <w:tcPr>
            <w:tcW w:w="2500" w:type="pct"/>
            <w:shd w:val="clear" w:color="auto" w:fill="auto"/>
            <w:tcMar>
              <w:left w:w="0" w:type="dxa"/>
            </w:tcMar>
          </w:tcPr>
          <w:p w14:paraId="23FD3DEA" w14:textId="48000B89" w:rsidR="008539B5" w:rsidRPr="00153DF8" w:rsidRDefault="008539B5" w:rsidP="008539B5">
            <w:pPr>
              <w:pStyle w:val="Brdtextmedindrag"/>
            </w:pPr>
            <w:r w:rsidRPr="00AF1DE1">
              <w:t>Beslut enligt denna paragraf ska fattas av Etikprövnings</w:t>
            </w:r>
            <w:r w:rsidRPr="00AF1DE1">
              <w:softHyphen/>
              <w:t>myn</w:t>
            </w:r>
            <w:r w:rsidRPr="00AF1DE1">
              <w:softHyphen/>
              <w:t>dig</w:t>
            </w:r>
            <w:r w:rsidRPr="00AF1DE1">
              <w:softHyphen/>
              <w:t>het</w:t>
            </w:r>
            <w:r>
              <w:softHyphen/>
            </w:r>
            <w:r w:rsidRPr="00AF1DE1">
              <w:t>en och ställas till sponsorn med kopia till Läkemedels</w:t>
            </w:r>
            <w:r w:rsidRPr="00AF1DE1">
              <w:softHyphen/>
              <w:t xml:space="preserve">verket. </w:t>
            </w:r>
            <w:r w:rsidRPr="00451A5D">
              <w:t>Be</w:t>
            </w:r>
            <w:r>
              <w:softHyphen/>
            </w:r>
            <w:r w:rsidRPr="00451A5D">
              <w:t>slut</w:t>
            </w:r>
            <w:r>
              <w:softHyphen/>
            </w:r>
            <w:r w:rsidRPr="00451A5D">
              <w:t>et ska innehålla en bedöm</w:t>
            </w:r>
            <w:r>
              <w:softHyphen/>
            </w:r>
            <w:r w:rsidRPr="00451A5D">
              <w:t xml:space="preserve">ning av om </w:t>
            </w:r>
            <w:r>
              <w:t xml:space="preserve">den kliniska </w:t>
            </w:r>
            <w:r w:rsidRPr="00451A5D">
              <w:t>prövningen uti</w:t>
            </w:r>
            <w:r>
              <w:softHyphen/>
            </w:r>
            <w:r w:rsidRPr="00451A5D">
              <w:t>från den etiska granskningen får genom</w:t>
            </w:r>
            <w:r>
              <w:softHyphen/>
            </w:r>
            <w:r w:rsidRPr="00451A5D">
              <w:t xml:space="preserve">föras eller påbörjas, om den får genomföras eller påbörjas på vissa villkor eller om den inte får genomföras eller påbörjas. </w:t>
            </w:r>
          </w:p>
        </w:tc>
        <w:tc>
          <w:tcPr>
            <w:tcW w:w="2500" w:type="pct"/>
            <w:shd w:val="clear" w:color="auto" w:fill="auto"/>
            <w:tcMar>
              <w:right w:w="0" w:type="dxa"/>
            </w:tcMar>
          </w:tcPr>
          <w:p w14:paraId="453CFA85" w14:textId="5A12DFF2" w:rsidR="008539B5" w:rsidRPr="00153DF8" w:rsidRDefault="008539B5" w:rsidP="008539B5">
            <w:pPr>
              <w:pStyle w:val="Brdtextmedindrag"/>
            </w:pPr>
            <w:r w:rsidRPr="00AF1DE1">
              <w:t>Beslut enligt denna paragraf ska fattas av Etikprövnings</w:t>
            </w:r>
            <w:r w:rsidRPr="00AF1DE1">
              <w:softHyphen/>
              <w:t>myn</w:t>
            </w:r>
            <w:r w:rsidRPr="00AF1DE1">
              <w:softHyphen/>
              <w:t>dig</w:t>
            </w:r>
            <w:r w:rsidRPr="00AF1DE1">
              <w:softHyphen/>
              <w:t>het</w:t>
            </w:r>
            <w:r>
              <w:softHyphen/>
            </w:r>
            <w:r w:rsidRPr="00AF1DE1">
              <w:t>en och ställas till sponsorn med kopia till Läkemedels</w:t>
            </w:r>
            <w:r w:rsidRPr="00AF1DE1">
              <w:softHyphen/>
              <w:t xml:space="preserve">verket. </w:t>
            </w:r>
            <w:r w:rsidRPr="00451A5D">
              <w:t>Be</w:t>
            </w:r>
            <w:r>
              <w:softHyphen/>
            </w:r>
            <w:r w:rsidRPr="00451A5D">
              <w:t>slutet ska innehålla en bedöm</w:t>
            </w:r>
            <w:r>
              <w:softHyphen/>
            </w:r>
            <w:r w:rsidRPr="00451A5D">
              <w:t xml:space="preserve">ning av om </w:t>
            </w:r>
            <w:r>
              <w:t xml:space="preserve">den kliniska </w:t>
            </w:r>
            <w:r w:rsidRPr="00451A5D">
              <w:t xml:space="preserve">prövningen </w:t>
            </w:r>
            <w:r w:rsidRPr="00451A5D">
              <w:rPr>
                <w:i/>
                <w:iCs/>
              </w:rPr>
              <w:t>eller pre</w:t>
            </w:r>
            <w:r>
              <w:rPr>
                <w:i/>
                <w:iCs/>
              </w:rPr>
              <w:softHyphen/>
            </w:r>
            <w:r w:rsidRPr="00451A5D">
              <w:rPr>
                <w:i/>
                <w:iCs/>
              </w:rPr>
              <w:t>standastudien</w:t>
            </w:r>
            <w:r>
              <w:t xml:space="preserve"> </w:t>
            </w:r>
            <w:r w:rsidRPr="00451A5D">
              <w:t>utifrån den etiska gransk</w:t>
            </w:r>
            <w:r>
              <w:softHyphen/>
            </w:r>
            <w:r w:rsidRPr="00451A5D">
              <w:t xml:space="preserve">ningen får genomföras eller påbörjas, om den får genomföras eller påbörjas på vissa villkor eller om den inte får genomföras eller påbörjas. </w:t>
            </w:r>
          </w:p>
        </w:tc>
      </w:tr>
      <w:bookmarkEnd w:id="27"/>
    </w:tbl>
    <w:p w14:paraId="4CE8AB55" w14:textId="6C4B5897" w:rsidR="008539B5" w:rsidRPr="00AF1DE1" w:rsidRDefault="008539B5" w:rsidP="008539B5">
      <w:pPr>
        <w:pStyle w:val="Brdtextmedindrag"/>
      </w:pPr>
    </w:p>
    <w:p w14:paraId="60F5098D" w14:textId="35ECC1C4" w:rsidR="008539B5" w:rsidRDefault="008539B5" w:rsidP="008539B5">
      <w:pPr>
        <w:pStyle w:val="Brdtext"/>
        <w:jc w:val="center"/>
        <w:rPr>
          <w:b/>
        </w:rPr>
      </w:pPr>
      <w:r w:rsidRPr="00A63535">
        <w:rPr>
          <w:b/>
        </w:rPr>
        <w:t>6</w:t>
      </w:r>
      <w:r>
        <w:rPr>
          <w:b/>
        </w:rPr>
        <w:t> §</w:t>
      </w:r>
    </w:p>
    <w:p w14:paraId="337C44C9" w14:textId="36F3D943" w:rsidR="008539B5" w:rsidRPr="009172CD" w:rsidRDefault="008539B5" w:rsidP="008539B5">
      <w:pPr>
        <w:pStyle w:val="Brdtextmedindrag"/>
        <w:ind w:firstLine="0"/>
      </w:pPr>
      <w:r>
        <w:t xml:space="preserve">Vad som </w:t>
      </w:r>
      <w:r w:rsidRPr="007C0FF1">
        <w:t>anges</w:t>
      </w:r>
      <w:r>
        <w:t xml:space="preserve"> </w:t>
      </w:r>
      <w:r w:rsidRPr="000E2F71">
        <w:t>i 7–11</w:t>
      </w:r>
      <w:r>
        <w:t> §</w:t>
      </w:r>
      <w:r w:rsidRPr="000E2F71">
        <w:t>§ lagen (2003:460) om etik</w:t>
      </w:r>
      <w:r>
        <w:softHyphen/>
      </w:r>
      <w:r w:rsidRPr="000E2F71">
        <w:t>pröv</w:t>
      </w:r>
      <w:r>
        <w:softHyphen/>
      </w:r>
      <w:r w:rsidRPr="000E2F71">
        <w:t>ning av forsk</w:t>
      </w:r>
      <w:r>
        <w:softHyphen/>
      </w:r>
      <w:r w:rsidRPr="000E2F71">
        <w:t>ning som avser män</w:t>
      </w:r>
      <w:r w:rsidRPr="000E2F71">
        <w:softHyphen/>
        <w:t>niskor</w:t>
      </w:r>
      <w:r>
        <w:t xml:space="preserve"> ska ligga till grund för be</w:t>
      </w:r>
      <w:r>
        <w:softHyphen/>
        <w:t>dömning</w:t>
      </w:r>
      <w:r>
        <w:softHyphen/>
        <w:t>en vid granskning enligt 4 och 5 §§.</w:t>
      </w:r>
    </w:p>
    <w:tbl>
      <w:tblPr>
        <w:tblW w:w="5000" w:type="pct"/>
        <w:tblLook w:val="0000" w:firstRow="0" w:lastRow="0" w:firstColumn="0" w:lastColumn="0" w:noHBand="0" w:noVBand="0"/>
      </w:tblPr>
      <w:tblGrid>
        <w:gridCol w:w="2948"/>
        <w:gridCol w:w="2949"/>
      </w:tblGrid>
      <w:tr w:rsidR="008539B5" w14:paraId="469EB8B0" w14:textId="77777777" w:rsidTr="008539B5">
        <w:tc>
          <w:tcPr>
            <w:tcW w:w="2500" w:type="pct"/>
            <w:shd w:val="clear" w:color="auto" w:fill="auto"/>
            <w:tcMar>
              <w:left w:w="0" w:type="dxa"/>
            </w:tcMar>
          </w:tcPr>
          <w:p w14:paraId="41678F56" w14:textId="421373CF" w:rsidR="008539B5" w:rsidRDefault="008539B5" w:rsidP="008539B5">
            <w:pPr>
              <w:pStyle w:val="Brdtextmedindrag"/>
              <w:keepNext/>
            </w:pPr>
            <w:r w:rsidRPr="00DE6A10">
              <w:t>Vid etisk granskning av en an</w:t>
            </w:r>
            <w:r>
              <w:softHyphen/>
            </w:r>
            <w:r w:rsidRPr="00DE6A10">
              <w:t>sök</w:t>
            </w:r>
            <w:r>
              <w:softHyphen/>
            </w:r>
            <w:r w:rsidRPr="00DE6A10">
              <w:t>an om tillstånd att genom</w:t>
            </w:r>
            <w:r>
              <w:softHyphen/>
            </w:r>
            <w:r w:rsidRPr="00DE6A10">
              <w:t xml:space="preserve">föra en klinisk prövning eller </w:t>
            </w:r>
            <w:r>
              <w:t xml:space="preserve">en </w:t>
            </w:r>
            <w:r w:rsidRPr="00DE6A10">
              <w:t>an</w:t>
            </w:r>
            <w:r>
              <w:softHyphen/>
            </w:r>
            <w:r w:rsidRPr="00DE6A10">
              <w:t>mälan av en klinisk prövning</w:t>
            </w:r>
            <w:r>
              <w:t xml:space="preserve"> </w:t>
            </w:r>
            <w:r w:rsidRPr="00DE6A10">
              <w:t>ska 25</w:t>
            </w:r>
            <w:r>
              <w:t>–28 §</w:t>
            </w:r>
            <w:r w:rsidRPr="00DE6A10">
              <w:t>§ lagen om etikpröv</w:t>
            </w:r>
            <w:r>
              <w:t>ning av forsk</w:t>
            </w:r>
            <w:r>
              <w:softHyphen/>
              <w:t>ning som avser män</w:t>
            </w:r>
            <w:r w:rsidRPr="00DE6A10">
              <w:t xml:space="preserve">niskor tillämpas. </w:t>
            </w:r>
          </w:p>
        </w:tc>
        <w:tc>
          <w:tcPr>
            <w:tcW w:w="2500" w:type="pct"/>
            <w:shd w:val="clear" w:color="auto" w:fill="auto"/>
            <w:tcMar>
              <w:right w:w="0" w:type="dxa"/>
            </w:tcMar>
          </w:tcPr>
          <w:p w14:paraId="3CF2B88C" w14:textId="7F4E9986" w:rsidR="008539B5" w:rsidRDefault="008539B5" w:rsidP="008539B5">
            <w:pPr>
              <w:pStyle w:val="Brdtextmedindrag"/>
              <w:keepNext/>
            </w:pPr>
            <w:r w:rsidRPr="000E2F71">
              <w:t>Vid etisk granskning av en an</w:t>
            </w:r>
            <w:r>
              <w:softHyphen/>
            </w:r>
            <w:r w:rsidRPr="000E2F71">
              <w:t>sök</w:t>
            </w:r>
            <w:r>
              <w:softHyphen/>
            </w:r>
            <w:r w:rsidRPr="000E2F71">
              <w:t xml:space="preserve">an om tillstånd att </w:t>
            </w:r>
            <w:r>
              <w:t>genom</w:t>
            </w:r>
            <w:r>
              <w:softHyphen/>
            </w:r>
            <w:r w:rsidRPr="000E2F71">
              <w:t xml:space="preserve">föra </w:t>
            </w:r>
            <w:r>
              <w:t xml:space="preserve">en </w:t>
            </w:r>
            <w:r w:rsidRPr="000E2F71">
              <w:t>klinisk pröv</w:t>
            </w:r>
            <w:r>
              <w:softHyphen/>
            </w:r>
            <w:r w:rsidRPr="000E2F71">
              <w:t xml:space="preserve">ning </w:t>
            </w:r>
            <w:r w:rsidRPr="00D95276">
              <w:rPr>
                <w:i/>
              </w:rPr>
              <w:t>eller</w:t>
            </w:r>
            <w:r>
              <w:t xml:space="preserve"> </w:t>
            </w:r>
            <w:r w:rsidRPr="00A63535">
              <w:rPr>
                <w:i/>
              </w:rPr>
              <w:t>en prestanda</w:t>
            </w:r>
            <w:r>
              <w:rPr>
                <w:i/>
              </w:rPr>
              <w:softHyphen/>
            </w:r>
            <w:r w:rsidRPr="00A63535">
              <w:rPr>
                <w:i/>
              </w:rPr>
              <w:t>studie</w:t>
            </w:r>
            <w:r>
              <w:t xml:space="preserve"> eller en anmälan av en klin</w:t>
            </w:r>
            <w:r>
              <w:softHyphen/>
              <w:t xml:space="preserve">isk prövning </w:t>
            </w:r>
            <w:r w:rsidRPr="00D95276">
              <w:rPr>
                <w:i/>
              </w:rPr>
              <w:t>eller</w:t>
            </w:r>
            <w:r>
              <w:t xml:space="preserve"> </w:t>
            </w:r>
            <w:r w:rsidRPr="00A63535">
              <w:rPr>
                <w:i/>
              </w:rPr>
              <w:t>en pre</w:t>
            </w:r>
            <w:r>
              <w:rPr>
                <w:i/>
              </w:rPr>
              <w:softHyphen/>
            </w:r>
            <w:r w:rsidRPr="00A63535">
              <w:rPr>
                <w:i/>
              </w:rPr>
              <w:t>standa</w:t>
            </w:r>
            <w:r>
              <w:rPr>
                <w:i/>
              </w:rPr>
              <w:softHyphen/>
            </w:r>
            <w:r w:rsidRPr="00A63535">
              <w:rPr>
                <w:i/>
              </w:rPr>
              <w:t>studie</w:t>
            </w:r>
            <w:r>
              <w:t xml:space="preserve"> ska 25–28 §§</w:t>
            </w:r>
            <w:r w:rsidRPr="000E2F71">
              <w:t xml:space="preserve"> lagen om etik</w:t>
            </w:r>
            <w:r>
              <w:softHyphen/>
            </w:r>
            <w:r w:rsidRPr="000E2F71">
              <w:t>pröv</w:t>
            </w:r>
            <w:r>
              <w:softHyphen/>
            </w:r>
            <w:r w:rsidRPr="000E2F71">
              <w:t>ning av forskning som avser män</w:t>
            </w:r>
            <w:r>
              <w:t>ni</w:t>
            </w:r>
            <w:r>
              <w:softHyphen/>
              <w:t>skor tilläm</w:t>
            </w:r>
            <w:r w:rsidRPr="000E2F71">
              <w:t xml:space="preserve">pas. </w:t>
            </w:r>
          </w:p>
        </w:tc>
      </w:tr>
    </w:tbl>
    <w:p w14:paraId="52200C02" w14:textId="77777777" w:rsidR="008539B5" w:rsidRDefault="008539B5" w:rsidP="008539B5">
      <w:pPr>
        <w:pStyle w:val="Slutstreck"/>
        <w:keepNext/>
      </w:pPr>
      <w:r w:rsidRPr="00660EEA">
        <w:t>                      </w:t>
      </w:r>
    </w:p>
    <w:p w14:paraId="7BC1ECDF" w14:textId="72D98ABF" w:rsidR="008539B5" w:rsidRDefault="008539B5" w:rsidP="008539B5">
      <w:pPr>
        <w:pStyle w:val="Brdtextmedindrag"/>
      </w:pPr>
      <w:r w:rsidRPr="00C908C3">
        <w:t>Denna lag träder i kraft den 26 maj 2022</w:t>
      </w:r>
      <w:r>
        <w:t>.</w:t>
      </w:r>
    </w:p>
    <w:p w14:paraId="335A06F9" w14:textId="77777777" w:rsidR="008539B5" w:rsidRDefault="008539B5" w:rsidP="008539B5">
      <w:pPr>
        <w:pStyle w:val="Rubrik2"/>
        <w:spacing w:before="0"/>
        <w:sectPr w:rsidR="008539B5" w:rsidSect="008539B5">
          <w:headerReference w:type="even" r:id="rId43"/>
          <w:headerReference w:type="default" r:id="rId44"/>
          <w:footerReference w:type="even" r:id="rId45"/>
          <w:footerReference w:type="default" r:id="rId46"/>
          <w:footerReference w:type="first" r:id="rId47"/>
          <w:pgSz w:w="9356" w:h="13721" w:code="9"/>
          <w:pgMar w:top="794" w:right="2438" w:bottom="1191" w:left="1021" w:header="0" w:footer="709" w:gutter="0"/>
          <w:cols w:space="708"/>
          <w:docGrid w:linePitch="360"/>
        </w:sectPr>
      </w:pPr>
    </w:p>
    <w:p w14:paraId="479D4E62" w14:textId="739B996E" w:rsidR="008539B5" w:rsidRPr="0047042D" w:rsidRDefault="008539B5" w:rsidP="008539B5">
      <w:pPr>
        <w:pStyle w:val="Rubrik2"/>
        <w:spacing w:before="0"/>
      </w:pPr>
      <w:bookmarkStart w:id="28" w:name="_Toc69367477"/>
      <w:r w:rsidRPr="0047042D">
        <w:lastRenderedPageBreak/>
        <w:t>Förslag till lag om ändring i lagen (2018:1273) om ändring i lagen (2002:297) om biobanker i hälso- och sjukvården m.m.</w:t>
      </w:r>
      <w:bookmarkEnd w:id="28"/>
    </w:p>
    <w:p w14:paraId="78D4F28B" w14:textId="112EB709" w:rsidR="008539B5" w:rsidRDefault="008539B5" w:rsidP="008539B5">
      <w:pPr>
        <w:pStyle w:val="Brdtextmedindrag"/>
        <w:ind w:firstLine="0"/>
      </w:pPr>
      <w:r w:rsidRPr="00506881">
        <w:t>Härigenom föreskrivs att 1</w:t>
      </w:r>
      <w:r>
        <w:t> kap.</w:t>
      </w:r>
      <w:r w:rsidRPr="00506881">
        <w:t xml:space="preserve"> 5</w:t>
      </w:r>
      <w:r>
        <w:t> §</w:t>
      </w:r>
      <w:r w:rsidRPr="00506881">
        <w:t xml:space="preserve"> och rubriken närmast före 1</w:t>
      </w:r>
      <w:r>
        <w:t> kap.</w:t>
      </w:r>
      <w:r w:rsidRPr="00506881">
        <w:t xml:space="preserve"> 5</w:t>
      </w:r>
      <w:r>
        <w:t> §</w:t>
      </w:r>
      <w:r w:rsidRPr="00506881">
        <w:t xml:space="preserve"> i lydelsen enligt lagen (2018:1273) om ändring i lagen (2002:297) om biobanker i hälso- och sjukvården m.m. ska utgå.</w:t>
      </w:r>
      <w:r>
        <w:t xml:space="preserve"> </w:t>
      </w:r>
    </w:p>
    <w:p w14:paraId="1C69C2BF" w14:textId="77777777" w:rsidR="008539B5" w:rsidRDefault="008539B5" w:rsidP="008539B5">
      <w:pPr>
        <w:pStyle w:val="Brdtextmedindrag"/>
        <w:ind w:firstLine="0"/>
      </w:pPr>
    </w:p>
    <w:p w14:paraId="2060E3CB" w14:textId="77777777" w:rsidR="008539B5" w:rsidRDefault="008539B5" w:rsidP="008539B5">
      <w:pPr>
        <w:pStyle w:val="Brdtextmedindrag"/>
        <w:ind w:firstLine="0"/>
      </w:pPr>
    </w:p>
    <w:p w14:paraId="7C50DE46" w14:textId="77777777" w:rsidR="008539B5" w:rsidRDefault="008539B5" w:rsidP="008539B5">
      <w:pPr>
        <w:pStyle w:val="Rubrik2"/>
        <w:spacing w:before="0"/>
        <w:sectPr w:rsidR="008539B5" w:rsidSect="008539B5">
          <w:headerReference w:type="even" r:id="rId48"/>
          <w:headerReference w:type="default" r:id="rId49"/>
          <w:footerReference w:type="even" r:id="rId50"/>
          <w:footerReference w:type="default" r:id="rId51"/>
          <w:footerReference w:type="first" r:id="rId52"/>
          <w:pgSz w:w="9356" w:h="13721" w:code="9"/>
          <w:pgMar w:top="794" w:right="2438" w:bottom="1191" w:left="1021" w:header="0" w:footer="709" w:gutter="0"/>
          <w:cols w:space="708"/>
          <w:docGrid w:linePitch="360"/>
        </w:sectPr>
      </w:pPr>
    </w:p>
    <w:p w14:paraId="332221F0" w14:textId="2EC2A56C" w:rsidR="008539B5" w:rsidRPr="0047042D" w:rsidRDefault="008539B5" w:rsidP="008539B5">
      <w:pPr>
        <w:pStyle w:val="Rubrik2"/>
        <w:spacing w:before="0"/>
      </w:pPr>
      <w:bookmarkStart w:id="29" w:name="_Toc69367478"/>
      <w:r w:rsidRPr="0047042D">
        <w:lastRenderedPageBreak/>
        <w:t>Förslag till lag om ändring i lagen (2002:297) om biobanker i hälso- och sjukvården m.m.</w:t>
      </w:r>
      <w:bookmarkEnd w:id="29"/>
    </w:p>
    <w:p w14:paraId="3F7CC1F7" w14:textId="54BA07B2" w:rsidR="008539B5" w:rsidRDefault="008539B5" w:rsidP="008539B5">
      <w:pPr>
        <w:pStyle w:val="Brdtextmedindrag"/>
        <w:ind w:firstLine="0"/>
      </w:pPr>
      <w:r>
        <w:t xml:space="preserve">Härigenom föreskrivs att det i lagen </w:t>
      </w:r>
      <w:r w:rsidRPr="00140647">
        <w:t>(2002:297) om biobanker i hälso- och sjukvården m.m.</w:t>
      </w:r>
      <w:r>
        <w:t xml:space="preserve"> ska införas en ny paragraf, 1 kap. 5 §, och närmast före 1 kap. 5 § en ny rubrik av följande lydelse. </w:t>
      </w:r>
    </w:p>
    <w:p w14:paraId="3029E90A" w14:textId="77777777" w:rsidR="008539B5" w:rsidRDefault="008539B5" w:rsidP="008539B5">
      <w:pPr>
        <w:pStyle w:val="Brdtextmedindrag"/>
        <w:ind w:firstLine="0"/>
      </w:pPr>
    </w:p>
    <w:p w14:paraId="52DDE2F9"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12A5C18D" w14:textId="77777777" w:rsidTr="008539B5">
        <w:tc>
          <w:tcPr>
            <w:tcW w:w="2500" w:type="pct"/>
            <w:shd w:val="clear" w:color="auto" w:fill="auto"/>
            <w:tcMar>
              <w:left w:w="0" w:type="dxa"/>
            </w:tcMar>
          </w:tcPr>
          <w:p w14:paraId="25594918" w14:textId="77777777" w:rsidR="008539B5" w:rsidRPr="0049408E" w:rsidRDefault="008539B5" w:rsidP="008539B5">
            <w:pPr>
              <w:pStyle w:val="Brdtext"/>
              <w:rPr>
                <w:i/>
              </w:rPr>
            </w:pPr>
            <w:r>
              <w:rPr>
                <w:i/>
              </w:rPr>
              <w:t>Nuvarande lydelse</w:t>
            </w:r>
          </w:p>
        </w:tc>
        <w:tc>
          <w:tcPr>
            <w:tcW w:w="2500" w:type="pct"/>
            <w:shd w:val="clear" w:color="auto" w:fill="auto"/>
            <w:tcMar>
              <w:right w:w="0" w:type="dxa"/>
            </w:tcMar>
          </w:tcPr>
          <w:p w14:paraId="6D55E100" w14:textId="77777777" w:rsidR="008539B5" w:rsidRPr="0049408E" w:rsidRDefault="008539B5" w:rsidP="008539B5">
            <w:pPr>
              <w:pStyle w:val="Brdtext"/>
              <w:rPr>
                <w:i/>
              </w:rPr>
            </w:pPr>
            <w:r w:rsidRPr="0049408E">
              <w:rPr>
                <w:i/>
              </w:rPr>
              <w:t>Föreslagen lydelse</w:t>
            </w:r>
          </w:p>
        </w:tc>
      </w:tr>
    </w:tbl>
    <w:p w14:paraId="7BFEFE22" w14:textId="6B9A7F0B" w:rsidR="008539B5" w:rsidRDefault="008539B5" w:rsidP="008539B5">
      <w:pPr>
        <w:pStyle w:val="Rubrik3utannumrering"/>
        <w:spacing w:before="240" w:after="0"/>
        <w:jc w:val="center"/>
      </w:pPr>
      <w:r>
        <w:t>1 kap.</w:t>
      </w:r>
    </w:p>
    <w:tbl>
      <w:tblPr>
        <w:tblW w:w="5000" w:type="pct"/>
        <w:tblLook w:val="0000" w:firstRow="0" w:lastRow="0" w:firstColumn="0" w:lastColumn="0" w:noHBand="0" w:noVBand="0"/>
      </w:tblPr>
      <w:tblGrid>
        <w:gridCol w:w="2948"/>
        <w:gridCol w:w="2949"/>
      </w:tblGrid>
      <w:tr w:rsidR="008539B5" w14:paraId="1102755C" w14:textId="77777777" w:rsidTr="008539B5">
        <w:tc>
          <w:tcPr>
            <w:tcW w:w="2500" w:type="pct"/>
            <w:shd w:val="clear" w:color="auto" w:fill="auto"/>
            <w:tcMar>
              <w:left w:w="0" w:type="dxa"/>
            </w:tcMar>
          </w:tcPr>
          <w:p w14:paraId="00685C3C" w14:textId="77777777" w:rsidR="008539B5" w:rsidRDefault="008539B5" w:rsidP="008539B5">
            <w:pPr>
              <w:pStyle w:val="Brdtextmedindrag"/>
            </w:pPr>
          </w:p>
        </w:tc>
        <w:tc>
          <w:tcPr>
            <w:tcW w:w="2500" w:type="pct"/>
            <w:shd w:val="clear" w:color="auto" w:fill="auto"/>
            <w:tcMar>
              <w:right w:w="0" w:type="dxa"/>
            </w:tcMar>
          </w:tcPr>
          <w:p w14:paraId="3EA72344" w14:textId="77777777" w:rsidR="008539B5" w:rsidRDefault="008539B5" w:rsidP="008539B5">
            <w:pPr>
              <w:pStyle w:val="Rubrik4utannumrering"/>
              <w:spacing w:before="120"/>
              <w:rPr>
                <w:i/>
              </w:rPr>
            </w:pPr>
            <w:r w:rsidRPr="00A476EA">
              <w:rPr>
                <w:i/>
              </w:rPr>
              <w:t>Tystnadsplikt i vissa fall</w:t>
            </w:r>
          </w:p>
          <w:p w14:paraId="2D00CDC2" w14:textId="7C2780A5" w:rsidR="008539B5" w:rsidRPr="00847657" w:rsidRDefault="008539B5" w:rsidP="008539B5">
            <w:pPr>
              <w:pStyle w:val="Brdtextmedindrag"/>
              <w:ind w:firstLine="0"/>
              <w:rPr>
                <w:b/>
                <w:i/>
              </w:rPr>
            </w:pPr>
            <w:r w:rsidRPr="00847657">
              <w:rPr>
                <w:b/>
                <w:i/>
              </w:rPr>
              <w:t>5</w:t>
            </w:r>
            <w:r>
              <w:rPr>
                <w:b/>
                <w:i/>
              </w:rPr>
              <w:t> §</w:t>
            </w:r>
            <w:r w:rsidRPr="00847657">
              <w:rPr>
                <w:b/>
                <w:i/>
              </w:rPr>
              <w:t> </w:t>
            </w:r>
          </w:p>
          <w:p w14:paraId="12E25C7A" w14:textId="77777777" w:rsidR="008539B5" w:rsidRPr="007C0FF1" w:rsidRDefault="008539B5" w:rsidP="008539B5">
            <w:pPr>
              <w:pStyle w:val="Brdtextmedindrag"/>
              <w:ind w:firstLine="0"/>
              <w:rPr>
                <w:i/>
              </w:rPr>
            </w:pPr>
            <w:r w:rsidRPr="007C0FF1">
              <w:rPr>
                <w:i/>
              </w:rPr>
              <w:t>Den som är eller har varit an</w:t>
            </w:r>
            <w:r w:rsidRPr="007C0FF1">
              <w:rPr>
                <w:i/>
              </w:rPr>
              <w:softHyphen/>
              <w:t>ställd eller uppdragstagare vid en bio</w:t>
            </w:r>
            <w:r w:rsidRPr="007C0FF1">
              <w:rPr>
                <w:i/>
              </w:rPr>
              <w:softHyphen/>
              <w:t>bank som inrättats i enskild verk</w:t>
            </w:r>
            <w:r w:rsidRPr="007C0FF1">
              <w:rPr>
                <w:i/>
              </w:rPr>
              <w:softHyphen/>
              <w:t>samhet får inte obehörigen röja eller utnyttja uppgifter i en an</w:t>
            </w:r>
            <w:r w:rsidRPr="007C0FF1">
              <w:rPr>
                <w:i/>
              </w:rPr>
              <w:softHyphen/>
              <w:t>sökan eller anmälan om klinisk pröv</w:t>
            </w:r>
            <w:r w:rsidRPr="007C0FF1">
              <w:rPr>
                <w:i/>
              </w:rPr>
              <w:softHyphen/>
              <w:t>ning enligt Europa</w:t>
            </w:r>
            <w:r w:rsidRPr="007C0FF1">
              <w:rPr>
                <w:i/>
              </w:rPr>
              <w:softHyphen/>
              <w:t>parlament</w:t>
            </w:r>
            <w:r w:rsidRPr="007C0FF1">
              <w:rPr>
                <w:i/>
              </w:rPr>
              <w:softHyphen/>
              <w:t>ets och rådets för</w:t>
            </w:r>
            <w:r w:rsidRPr="007C0FF1">
              <w:rPr>
                <w:i/>
              </w:rPr>
              <w:softHyphen/>
              <w:t>ord</w:t>
            </w:r>
            <w:r>
              <w:rPr>
                <w:i/>
              </w:rPr>
              <w:softHyphen/>
            </w:r>
            <w:r w:rsidRPr="007C0FF1">
              <w:rPr>
                <w:i/>
              </w:rPr>
              <w:t>ning (EU) 2017/745 av den 5 april 2017 om med</w:t>
            </w:r>
            <w:r w:rsidRPr="007C0FF1">
              <w:rPr>
                <w:i/>
              </w:rPr>
              <w:softHyphen/>
              <w:t>ic</w:t>
            </w:r>
            <w:r w:rsidRPr="007C0FF1">
              <w:rPr>
                <w:i/>
              </w:rPr>
              <w:softHyphen/>
              <w:t>intek</w:t>
            </w:r>
            <w:r w:rsidRPr="007C0FF1">
              <w:rPr>
                <w:i/>
              </w:rPr>
              <w:softHyphen/>
              <w:t>ni</w:t>
            </w:r>
            <w:r w:rsidRPr="007C0FF1">
              <w:rPr>
                <w:i/>
              </w:rPr>
              <w:softHyphen/>
              <w:t>ska pro</w:t>
            </w:r>
            <w:r w:rsidRPr="007C0FF1">
              <w:rPr>
                <w:i/>
              </w:rPr>
              <w:softHyphen/>
              <w:t>dukt</w:t>
            </w:r>
            <w:r w:rsidRPr="007C0FF1">
              <w:rPr>
                <w:i/>
              </w:rPr>
              <w:softHyphen/>
              <w:t>er, om ändring av direk</w:t>
            </w:r>
            <w:r w:rsidRPr="007C0FF1">
              <w:rPr>
                <w:i/>
              </w:rPr>
              <w:softHyphen/>
              <w:t>tiv 2001/83/EG, för</w:t>
            </w:r>
            <w:r>
              <w:rPr>
                <w:i/>
              </w:rPr>
              <w:softHyphen/>
            </w:r>
            <w:r w:rsidRPr="007C0FF1">
              <w:rPr>
                <w:i/>
              </w:rPr>
              <w:t>ordning (EG) nr 178/2002 och för</w:t>
            </w:r>
            <w:r w:rsidRPr="007C0FF1">
              <w:rPr>
                <w:i/>
              </w:rPr>
              <w:softHyphen/>
              <w:t>ord</w:t>
            </w:r>
            <w:r w:rsidRPr="007C0FF1">
              <w:rPr>
                <w:i/>
              </w:rPr>
              <w:softHyphen/>
              <w:t>ning (EG) nr 1223/2009 och om upp</w:t>
            </w:r>
            <w:r w:rsidRPr="007C0FF1">
              <w:rPr>
                <w:i/>
              </w:rPr>
              <w:softHyphen/>
              <w:t>häv</w:t>
            </w:r>
            <w:r w:rsidRPr="007C0FF1">
              <w:rPr>
                <w:i/>
              </w:rPr>
              <w:softHyphen/>
              <w:t>ande av rådets direktiv 90/385/EEG och 93/42/EEG.</w:t>
            </w:r>
          </w:p>
        </w:tc>
      </w:tr>
      <w:tr w:rsidR="008539B5" w14:paraId="7E695748" w14:textId="77777777" w:rsidTr="008539B5">
        <w:tc>
          <w:tcPr>
            <w:tcW w:w="2500" w:type="pct"/>
            <w:shd w:val="clear" w:color="auto" w:fill="auto"/>
            <w:tcMar>
              <w:left w:w="0" w:type="dxa"/>
            </w:tcMar>
          </w:tcPr>
          <w:p w14:paraId="265D1760" w14:textId="77777777" w:rsidR="008539B5" w:rsidRDefault="008539B5" w:rsidP="008539B5">
            <w:pPr>
              <w:pStyle w:val="Brdtextmedindrag"/>
            </w:pPr>
          </w:p>
        </w:tc>
        <w:tc>
          <w:tcPr>
            <w:tcW w:w="2500" w:type="pct"/>
            <w:shd w:val="clear" w:color="auto" w:fill="auto"/>
            <w:tcMar>
              <w:right w:w="0" w:type="dxa"/>
            </w:tcMar>
          </w:tcPr>
          <w:p w14:paraId="5C568641" w14:textId="77777777" w:rsidR="008539B5" w:rsidRPr="008125CC" w:rsidRDefault="008539B5" w:rsidP="008539B5">
            <w:pPr>
              <w:pStyle w:val="Brdtextmedindrag"/>
              <w:rPr>
                <w:i/>
              </w:rPr>
            </w:pPr>
            <w:r w:rsidRPr="008125CC">
              <w:rPr>
                <w:i/>
              </w:rPr>
              <w:t>Som obehörigt röjande anses inte att någon fullgör sådan upp</w:t>
            </w:r>
            <w:r>
              <w:rPr>
                <w:i/>
              </w:rPr>
              <w:softHyphen/>
            </w:r>
            <w:r w:rsidRPr="008125CC">
              <w:rPr>
                <w:i/>
              </w:rPr>
              <w:t>gifts</w:t>
            </w:r>
            <w:r>
              <w:rPr>
                <w:i/>
              </w:rPr>
              <w:softHyphen/>
            </w:r>
            <w:r w:rsidRPr="008125CC">
              <w:rPr>
                <w:i/>
              </w:rPr>
              <w:t>skyldighet som följer av lag eller för</w:t>
            </w:r>
            <w:r>
              <w:rPr>
                <w:i/>
              </w:rPr>
              <w:softHyphen/>
            </w:r>
            <w:r w:rsidRPr="008125CC">
              <w:rPr>
                <w:i/>
              </w:rPr>
              <w:t>ordning.</w:t>
            </w:r>
          </w:p>
        </w:tc>
      </w:tr>
    </w:tbl>
    <w:p w14:paraId="2A466609" w14:textId="77777777" w:rsidR="008539B5" w:rsidRDefault="008539B5" w:rsidP="008539B5">
      <w:pPr>
        <w:pStyle w:val="Slutstreck"/>
      </w:pPr>
      <w:r w:rsidRPr="00660EEA">
        <w:t>                      </w:t>
      </w:r>
    </w:p>
    <w:p w14:paraId="69C52AED" w14:textId="3CE052E9" w:rsidR="008539B5" w:rsidRDefault="008539B5" w:rsidP="008539B5">
      <w:pPr>
        <w:pStyle w:val="Brdtextmedindrag"/>
      </w:pPr>
      <w:r>
        <w:t>Denna lag träder i kraft den 15 juli 2021.</w:t>
      </w:r>
    </w:p>
    <w:p w14:paraId="4C0CC720" w14:textId="77777777" w:rsidR="008539B5" w:rsidRDefault="008539B5" w:rsidP="008539B5">
      <w:pPr>
        <w:pStyle w:val="Brdtextmedindrag"/>
      </w:pPr>
    </w:p>
    <w:p w14:paraId="2BBCA521" w14:textId="77777777" w:rsidR="008539B5" w:rsidRDefault="008539B5" w:rsidP="008539B5">
      <w:pPr>
        <w:spacing w:line="0" w:lineRule="auto"/>
        <w:rPr>
          <w:rFonts w:ascii="OrigGarmnd BT" w:hAnsi="OrigGarmnd BT"/>
        </w:rPr>
      </w:pPr>
    </w:p>
    <w:p w14:paraId="5D2A776E" w14:textId="77777777" w:rsidR="008539B5" w:rsidRDefault="008539B5" w:rsidP="008539B5">
      <w:pPr>
        <w:pStyle w:val="Rubrik2"/>
        <w:spacing w:before="0"/>
        <w:sectPr w:rsidR="008539B5" w:rsidSect="008539B5">
          <w:headerReference w:type="even" r:id="rId53"/>
          <w:headerReference w:type="default" r:id="rId54"/>
          <w:footerReference w:type="even" r:id="rId55"/>
          <w:footerReference w:type="default" r:id="rId56"/>
          <w:footerReference w:type="first" r:id="rId57"/>
          <w:pgSz w:w="9356" w:h="13721" w:code="9"/>
          <w:pgMar w:top="794" w:right="2438" w:bottom="1191" w:left="1021" w:header="0" w:footer="709" w:gutter="0"/>
          <w:cols w:space="708"/>
          <w:docGrid w:linePitch="360"/>
        </w:sectPr>
      </w:pPr>
    </w:p>
    <w:p w14:paraId="7F17B555" w14:textId="456C0C8E" w:rsidR="008539B5" w:rsidRPr="0047042D" w:rsidRDefault="008539B5" w:rsidP="008539B5">
      <w:pPr>
        <w:pStyle w:val="Rubrik2"/>
        <w:spacing w:before="0"/>
      </w:pPr>
      <w:bookmarkStart w:id="30" w:name="_Toc69367479"/>
      <w:r w:rsidRPr="0047042D">
        <w:lastRenderedPageBreak/>
        <w:t>Förslag till lag om ändring i lagen (2002:297) om biobanker i hälso- och sjukvården m.m.</w:t>
      </w:r>
      <w:bookmarkEnd w:id="30"/>
    </w:p>
    <w:p w14:paraId="4B946F9F" w14:textId="66865904" w:rsidR="008539B5" w:rsidRDefault="008539B5" w:rsidP="008539B5">
      <w:pPr>
        <w:pStyle w:val="Brdtextmedindrag"/>
        <w:ind w:firstLine="0"/>
      </w:pPr>
      <w:r>
        <w:t xml:space="preserve">Härigenom föreskrivs att 1 kap. 5 § lagen </w:t>
      </w:r>
      <w:r w:rsidRPr="00140647">
        <w:t>(2002:297) om biobanker i hälso- och sjukvården m.m.</w:t>
      </w:r>
      <w:r>
        <w:t xml:space="preserve"> ska ha följande lydelse. </w:t>
      </w:r>
    </w:p>
    <w:p w14:paraId="188AF66A"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5FBFF308" w14:textId="77777777" w:rsidTr="008539B5">
        <w:tc>
          <w:tcPr>
            <w:tcW w:w="2500" w:type="pct"/>
            <w:shd w:val="clear" w:color="auto" w:fill="auto"/>
            <w:tcMar>
              <w:left w:w="0" w:type="dxa"/>
            </w:tcMar>
          </w:tcPr>
          <w:p w14:paraId="261BF735" w14:textId="77777777" w:rsidR="008539B5" w:rsidRPr="0049408E" w:rsidRDefault="008539B5" w:rsidP="008539B5">
            <w:pPr>
              <w:pStyle w:val="Brdtext"/>
              <w:rPr>
                <w:i/>
              </w:rPr>
            </w:pPr>
            <w:r>
              <w:rPr>
                <w:i/>
              </w:rPr>
              <w:t>L</w:t>
            </w:r>
            <w:r w:rsidRPr="0049408E">
              <w:rPr>
                <w:i/>
              </w:rPr>
              <w:t>ydelse</w:t>
            </w:r>
            <w:r>
              <w:rPr>
                <w:i/>
              </w:rPr>
              <w:t xml:space="preserve"> enligt avsnitt 2.7</w:t>
            </w:r>
          </w:p>
        </w:tc>
        <w:tc>
          <w:tcPr>
            <w:tcW w:w="2500" w:type="pct"/>
            <w:shd w:val="clear" w:color="auto" w:fill="auto"/>
            <w:tcMar>
              <w:right w:w="0" w:type="dxa"/>
            </w:tcMar>
          </w:tcPr>
          <w:p w14:paraId="19E776A9" w14:textId="77777777" w:rsidR="008539B5" w:rsidRPr="0049408E" w:rsidRDefault="008539B5" w:rsidP="008539B5">
            <w:pPr>
              <w:pStyle w:val="Brdtext"/>
              <w:rPr>
                <w:i/>
              </w:rPr>
            </w:pPr>
            <w:r w:rsidRPr="0049408E">
              <w:rPr>
                <w:i/>
              </w:rPr>
              <w:t>Föreslagen lydelse</w:t>
            </w:r>
          </w:p>
        </w:tc>
      </w:tr>
    </w:tbl>
    <w:p w14:paraId="61DB583D" w14:textId="09485CDB" w:rsidR="008539B5" w:rsidRDefault="008539B5" w:rsidP="008539B5">
      <w:pPr>
        <w:pStyle w:val="Rubrik3utannumrering"/>
        <w:spacing w:before="240" w:after="0"/>
        <w:jc w:val="center"/>
      </w:pPr>
      <w:r>
        <w:t>1 kap.</w:t>
      </w:r>
    </w:p>
    <w:p w14:paraId="36D5104D" w14:textId="49696A80" w:rsidR="008539B5" w:rsidRPr="00140647" w:rsidRDefault="008539B5" w:rsidP="008539B5">
      <w:pPr>
        <w:pStyle w:val="Brdtext"/>
        <w:jc w:val="center"/>
        <w:rPr>
          <w:b/>
        </w:rPr>
      </w:pPr>
      <w:r w:rsidRPr="00140647">
        <w:rPr>
          <w:b/>
        </w:rPr>
        <w:t>5</w:t>
      </w:r>
      <w:r>
        <w:rPr>
          <w:b/>
        </w:rPr>
        <w:t> §</w:t>
      </w:r>
      <w:r w:rsidRPr="00544DDE">
        <w:rPr>
          <w:rStyle w:val="Fotnotsreferens"/>
          <w:bCs/>
        </w:rPr>
        <w:footnoteReference w:id="3"/>
      </w:r>
    </w:p>
    <w:tbl>
      <w:tblPr>
        <w:tblW w:w="5000" w:type="pct"/>
        <w:tblLook w:val="0000" w:firstRow="0" w:lastRow="0" w:firstColumn="0" w:lastColumn="0" w:noHBand="0" w:noVBand="0"/>
      </w:tblPr>
      <w:tblGrid>
        <w:gridCol w:w="2948"/>
        <w:gridCol w:w="2949"/>
      </w:tblGrid>
      <w:tr w:rsidR="008539B5" w14:paraId="7D616F29" w14:textId="77777777" w:rsidTr="008539B5">
        <w:tc>
          <w:tcPr>
            <w:tcW w:w="2500" w:type="pct"/>
            <w:shd w:val="clear" w:color="auto" w:fill="auto"/>
            <w:tcMar>
              <w:left w:w="0" w:type="dxa"/>
            </w:tcMar>
          </w:tcPr>
          <w:p w14:paraId="26DF2248" w14:textId="64E85D02" w:rsidR="008539B5" w:rsidRDefault="008539B5" w:rsidP="008539B5">
            <w:pPr>
              <w:pStyle w:val="Brdtextmedindrag"/>
              <w:ind w:firstLine="0"/>
            </w:pPr>
            <w:r>
              <w:t>Den som är eller har varit anställd eller uppdragstagare vid en bio</w:t>
            </w:r>
            <w:r>
              <w:softHyphen/>
              <w:t>bank som inrättats i en</w:t>
            </w:r>
            <w:r>
              <w:softHyphen/>
              <w:t>skild verk</w:t>
            </w:r>
            <w:r>
              <w:softHyphen/>
              <w:t>samhet får inte obe</w:t>
            </w:r>
            <w:r>
              <w:softHyphen/>
              <w:t>hörigen röja eller ut</w:t>
            </w:r>
            <w:r>
              <w:softHyphen/>
              <w:t>nyttja upp</w:t>
            </w:r>
            <w:r>
              <w:softHyphen/>
              <w:t>gift</w:t>
            </w:r>
            <w:r>
              <w:softHyphen/>
              <w:t>er i en an</w:t>
            </w:r>
            <w:r>
              <w:softHyphen/>
              <w:t>sökan eller anmälan om klinisk prövning enligt Europa</w:t>
            </w:r>
            <w:r>
              <w:softHyphen/>
              <w:t>parla</w:t>
            </w:r>
            <w:r>
              <w:softHyphen/>
              <w:t>ment</w:t>
            </w:r>
            <w:r>
              <w:softHyphen/>
              <w:t>ets och rådets för</w:t>
            </w:r>
            <w:r>
              <w:softHyphen/>
              <w:t>ord</w:t>
            </w:r>
            <w:r>
              <w:softHyphen/>
              <w:t>ning (EU) 2017/745 av den 5 april 2017 om medicintek</w:t>
            </w:r>
            <w:r>
              <w:softHyphen/>
              <w:t>ni</w:t>
            </w:r>
            <w:r>
              <w:softHyphen/>
              <w:t>ska pro</w:t>
            </w:r>
            <w:r>
              <w:softHyphen/>
              <w:t>dukt</w:t>
            </w:r>
            <w:r>
              <w:softHyphen/>
              <w:t>er, om ändring av direk</w:t>
            </w:r>
            <w:r>
              <w:softHyphen/>
              <w:t>tiv 2001/83/EG, för</w:t>
            </w:r>
            <w:r>
              <w:softHyphen/>
              <w:t>ord</w:t>
            </w:r>
            <w:r>
              <w:softHyphen/>
              <w:t>ning (EG) nr 178/2002 och för</w:t>
            </w:r>
            <w:r>
              <w:softHyphen/>
              <w:t>ord</w:t>
            </w:r>
            <w:r>
              <w:softHyphen/>
              <w:t>ning (EG) nr 1223/2009 och om upp</w:t>
            </w:r>
            <w:r>
              <w:softHyphen/>
              <w:t>häv</w:t>
            </w:r>
            <w:r>
              <w:softHyphen/>
              <w:t>ande av rådets direk</w:t>
            </w:r>
            <w:r>
              <w:softHyphen/>
              <w:t xml:space="preserve">tiv 90/385/EEG och 93/42/EEG. </w:t>
            </w:r>
          </w:p>
        </w:tc>
        <w:tc>
          <w:tcPr>
            <w:tcW w:w="2500" w:type="pct"/>
            <w:shd w:val="clear" w:color="auto" w:fill="auto"/>
            <w:tcMar>
              <w:right w:w="0" w:type="dxa"/>
            </w:tcMar>
          </w:tcPr>
          <w:p w14:paraId="5932E27F" w14:textId="41BD36FC" w:rsidR="008539B5" w:rsidRDefault="008539B5" w:rsidP="008539B5">
            <w:pPr>
              <w:pStyle w:val="Brdtextmedindrag"/>
              <w:ind w:firstLine="0"/>
            </w:pPr>
            <w:r>
              <w:t>Den som är eller har varit an</w:t>
            </w:r>
            <w:r>
              <w:softHyphen/>
              <w:t>ställd eller uppdragstagare vid en bio</w:t>
            </w:r>
            <w:r>
              <w:softHyphen/>
              <w:t>bank som inrättats i enskild verk</w:t>
            </w:r>
            <w:r>
              <w:softHyphen/>
              <w:t>samhet får inte obehörigen röja eller ut</w:t>
            </w:r>
            <w:r>
              <w:softHyphen/>
              <w:t xml:space="preserve">nyttja uppgifter i </w:t>
            </w:r>
          </w:p>
          <w:p w14:paraId="102800C6" w14:textId="77777777" w:rsidR="008539B5" w:rsidRPr="00140647" w:rsidRDefault="008539B5" w:rsidP="008539B5">
            <w:pPr>
              <w:pStyle w:val="Brdtextmedindrag"/>
              <w:rPr>
                <w:i/>
              </w:rPr>
            </w:pPr>
            <w:r w:rsidRPr="00140647">
              <w:rPr>
                <w:i/>
              </w:rPr>
              <w:t>1</w:t>
            </w:r>
            <w:r w:rsidRPr="00847657">
              <w:rPr>
                <w:i/>
              </w:rPr>
              <w:t>.</w:t>
            </w:r>
            <w:r>
              <w:rPr>
                <w:i/>
              </w:rPr>
              <w:t> </w:t>
            </w:r>
            <w:r w:rsidRPr="00847657">
              <w:rPr>
                <w:i/>
              </w:rPr>
              <w:t>en ansökan om tillstånd till en klinisk läkemedelspröv</w:t>
            </w:r>
            <w:r w:rsidRPr="00847657">
              <w:rPr>
                <w:i/>
              </w:rPr>
              <w:softHyphen/>
              <w:t>ning, eller</w:t>
            </w:r>
            <w:r w:rsidRPr="00140647">
              <w:rPr>
                <w:i/>
              </w:rPr>
              <w:t xml:space="preserve"> </w:t>
            </w:r>
          </w:p>
          <w:p w14:paraId="69B26F37" w14:textId="77777777" w:rsidR="008539B5" w:rsidRPr="00D525D4" w:rsidRDefault="008539B5" w:rsidP="008539B5">
            <w:pPr>
              <w:pStyle w:val="Brdtextmedindrag"/>
              <w:rPr>
                <w:i/>
              </w:rPr>
            </w:pPr>
            <w:r w:rsidRPr="00140647">
              <w:rPr>
                <w:i/>
              </w:rPr>
              <w:t>2. </w:t>
            </w:r>
            <w:r w:rsidRPr="00847657">
              <w:t>en ansökan eller anmälan om klinisk prövning enligt Europa</w:t>
            </w:r>
            <w:r w:rsidRPr="00847657">
              <w:softHyphen/>
              <w:t>parla</w:t>
            </w:r>
            <w:r>
              <w:softHyphen/>
            </w:r>
            <w:r w:rsidRPr="00847657">
              <w:t>ment</w:t>
            </w:r>
            <w:r>
              <w:softHyphen/>
            </w:r>
            <w:r w:rsidRPr="00847657">
              <w:t>ets och rådets för</w:t>
            </w:r>
            <w:r w:rsidRPr="00847657">
              <w:softHyphen/>
              <w:t>ordning (EU) 2017/745 av den 5 april 2017 om medicintek</w:t>
            </w:r>
            <w:r w:rsidRPr="00847657">
              <w:softHyphen/>
              <w:t>ni</w:t>
            </w:r>
            <w:r w:rsidRPr="00847657">
              <w:softHyphen/>
              <w:t>ska produkter, om änd</w:t>
            </w:r>
            <w:r>
              <w:softHyphen/>
            </w:r>
            <w:r w:rsidRPr="00847657">
              <w:t>ring av direk</w:t>
            </w:r>
            <w:r w:rsidRPr="00847657">
              <w:softHyphen/>
              <w:t>tiv 2001/83/EG, för</w:t>
            </w:r>
            <w:r>
              <w:softHyphen/>
            </w:r>
            <w:r w:rsidRPr="00847657">
              <w:t>ord</w:t>
            </w:r>
            <w:r>
              <w:softHyphen/>
            </w:r>
            <w:r w:rsidRPr="00847657">
              <w:t>ning (EG) nr 178/2002 och för</w:t>
            </w:r>
            <w:r w:rsidRPr="00847657">
              <w:softHyphen/>
              <w:t>ord</w:t>
            </w:r>
            <w:r w:rsidRPr="00847657">
              <w:softHyphen/>
              <w:t>ning (EG) nr 1223/2009 och om upp</w:t>
            </w:r>
            <w:r w:rsidRPr="00847657">
              <w:softHyphen/>
              <w:t>häv</w:t>
            </w:r>
            <w:r>
              <w:softHyphen/>
            </w:r>
            <w:r w:rsidRPr="00847657">
              <w:t>an</w:t>
            </w:r>
            <w:r>
              <w:softHyphen/>
            </w:r>
            <w:r w:rsidRPr="00847657">
              <w:t>de av rådets direk</w:t>
            </w:r>
            <w:r>
              <w:softHyphen/>
            </w:r>
            <w:r w:rsidRPr="00847657">
              <w:t>tiv 90/385/EEG och 93/42/EEG</w:t>
            </w:r>
            <w:r>
              <w:t>.</w:t>
            </w:r>
          </w:p>
        </w:tc>
      </w:tr>
    </w:tbl>
    <w:p w14:paraId="1DF28476" w14:textId="6A2F1F27" w:rsidR="008539B5" w:rsidRPr="003570B1" w:rsidRDefault="008539B5" w:rsidP="008539B5">
      <w:pPr>
        <w:pStyle w:val="Brdtextmedindrag"/>
      </w:pPr>
      <w:r w:rsidRPr="003570B1">
        <w:t>Som obehörigt röjande anses inte att någon fullgör sådan upp</w:t>
      </w:r>
      <w:r>
        <w:softHyphen/>
      </w:r>
      <w:r w:rsidRPr="003570B1">
        <w:t>gifts</w:t>
      </w:r>
      <w:r>
        <w:softHyphen/>
      </w:r>
      <w:r w:rsidRPr="003570B1">
        <w:t>skyld</w:t>
      </w:r>
      <w:r>
        <w:softHyphen/>
      </w:r>
      <w:r w:rsidRPr="003570B1">
        <w:t>ig</w:t>
      </w:r>
      <w:r>
        <w:softHyphen/>
      </w:r>
      <w:r w:rsidRPr="003570B1">
        <w:t>het som följer av lag eller förordning</w:t>
      </w:r>
      <w:r>
        <w:t>.</w:t>
      </w:r>
    </w:p>
    <w:p w14:paraId="7BD07369" w14:textId="77777777" w:rsidR="008539B5" w:rsidRDefault="008539B5" w:rsidP="008539B5">
      <w:pPr>
        <w:pStyle w:val="Slutstreck"/>
      </w:pPr>
      <w:r w:rsidRPr="00660EEA">
        <w:t>                      </w:t>
      </w:r>
    </w:p>
    <w:p w14:paraId="06E88D77" w14:textId="77777777" w:rsidR="008539B5" w:rsidRDefault="008539B5" w:rsidP="008539B5">
      <w:pPr>
        <w:pStyle w:val="Brdtextmedindrag"/>
      </w:pPr>
      <w:r>
        <w:t>Denna lag träder i kraft den dag som regeringen bestämmer.</w:t>
      </w:r>
    </w:p>
    <w:p w14:paraId="2287CDB2" w14:textId="77777777" w:rsidR="008539B5" w:rsidRDefault="008539B5" w:rsidP="008539B5">
      <w:pPr>
        <w:pStyle w:val="Brdtextmedindrag"/>
      </w:pPr>
    </w:p>
    <w:p w14:paraId="1A1C6935" w14:textId="77777777" w:rsidR="008539B5" w:rsidRDefault="008539B5" w:rsidP="008539B5">
      <w:pPr>
        <w:pStyle w:val="Rubrik2"/>
        <w:spacing w:before="0"/>
        <w:sectPr w:rsidR="008539B5" w:rsidSect="008539B5">
          <w:headerReference w:type="even" r:id="rId58"/>
          <w:headerReference w:type="default" r:id="rId59"/>
          <w:footerReference w:type="even" r:id="rId60"/>
          <w:footerReference w:type="default" r:id="rId61"/>
          <w:footerReference w:type="first" r:id="rId62"/>
          <w:footnotePr>
            <w:numRestart w:val="eachSect"/>
          </w:footnotePr>
          <w:pgSz w:w="9356" w:h="13721" w:code="9"/>
          <w:pgMar w:top="794" w:right="2438" w:bottom="1191" w:left="1021" w:header="0" w:footer="709" w:gutter="0"/>
          <w:cols w:space="708"/>
          <w:docGrid w:linePitch="360"/>
        </w:sectPr>
      </w:pPr>
    </w:p>
    <w:p w14:paraId="277B737F" w14:textId="41349A9E" w:rsidR="008539B5" w:rsidRPr="0047042D" w:rsidRDefault="008539B5" w:rsidP="008539B5">
      <w:pPr>
        <w:pStyle w:val="Rubrik2"/>
        <w:spacing w:before="0"/>
      </w:pPr>
      <w:bookmarkStart w:id="31" w:name="_Toc69367480"/>
      <w:r w:rsidRPr="0047042D">
        <w:lastRenderedPageBreak/>
        <w:t>Förslag till lag om ändring i lagen (2002:297) om biobanker i hälso- och sjukvården m.m.</w:t>
      </w:r>
      <w:bookmarkEnd w:id="31"/>
    </w:p>
    <w:p w14:paraId="460A8C94" w14:textId="14AA681C" w:rsidR="008539B5" w:rsidRDefault="008539B5" w:rsidP="008539B5">
      <w:pPr>
        <w:pStyle w:val="Brdtextmedindrag"/>
        <w:ind w:firstLine="0"/>
      </w:pPr>
      <w:r>
        <w:t xml:space="preserve">Härigenom föreskrivs att 1 kap. 5 § lagen </w:t>
      </w:r>
      <w:r w:rsidRPr="00140647">
        <w:t>(2002:297) om biobanker i hälso- och sjukvården m.m.</w:t>
      </w:r>
      <w:r>
        <w:t xml:space="preserve"> ska ha följande lydelse. </w:t>
      </w:r>
    </w:p>
    <w:p w14:paraId="1DBFE182"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5525FFF3" w14:textId="77777777" w:rsidTr="008539B5">
        <w:tc>
          <w:tcPr>
            <w:tcW w:w="2500" w:type="pct"/>
            <w:shd w:val="clear" w:color="auto" w:fill="auto"/>
            <w:tcMar>
              <w:left w:w="0" w:type="dxa"/>
            </w:tcMar>
          </w:tcPr>
          <w:p w14:paraId="653B069A" w14:textId="77777777" w:rsidR="008539B5" w:rsidRPr="0049408E" w:rsidRDefault="008539B5" w:rsidP="008539B5">
            <w:pPr>
              <w:pStyle w:val="Brdtext"/>
              <w:rPr>
                <w:i/>
              </w:rPr>
            </w:pPr>
            <w:r>
              <w:rPr>
                <w:i/>
              </w:rPr>
              <w:t>L</w:t>
            </w:r>
            <w:r w:rsidRPr="0049408E">
              <w:rPr>
                <w:i/>
              </w:rPr>
              <w:t>ydelse</w:t>
            </w:r>
            <w:r>
              <w:rPr>
                <w:i/>
              </w:rPr>
              <w:t xml:space="preserve"> enligt avsnitt 2.8</w:t>
            </w:r>
          </w:p>
        </w:tc>
        <w:tc>
          <w:tcPr>
            <w:tcW w:w="2500" w:type="pct"/>
            <w:shd w:val="clear" w:color="auto" w:fill="auto"/>
            <w:tcMar>
              <w:right w:w="0" w:type="dxa"/>
            </w:tcMar>
          </w:tcPr>
          <w:p w14:paraId="24791BA3" w14:textId="77777777" w:rsidR="008539B5" w:rsidRPr="0049408E" w:rsidRDefault="008539B5" w:rsidP="008539B5">
            <w:pPr>
              <w:pStyle w:val="Brdtext"/>
              <w:rPr>
                <w:i/>
              </w:rPr>
            </w:pPr>
            <w:r w:rsidRPr="0049408E">
              <w:rPr>
                <w:i/>
              </w:rPr>
              <w:t>Föreslagen lydelse</w:t>
            </w:r>
          </w:p>
        </w:tc>
      </w:tr>
    </w:tbl>
    <w:p w14:paraId="2DD8EEE9" w14:textId="153ECF6F" w:rsidR="008539B5" w:rsidRDefault="008539B5" w:rsidP="008539B5">
      <w:pPr>
        <w:pStyle w:val="Rubrik3utannumrering"/>
        <w:spacing w:before="240" w:after="0"/>
        <w:jc w:val="center"/>
      </w:pPr>
      <w:r>
        <w:t>1 kap.</w:t>
      </w:r>
    </w:p>
    <w:p w14:paraId="76522E1E" w14:textId="128559C6" w:rsidR="008539B5" w:rsidRPr="00140647" w:rsidRDefault="008539B5" w:rsidP="008539B5">
      <w:pPr>
        <w:pStyle w:val="Brdtext"/>
        <w:jc w:val="center"/>
        <w:rPr>
          <w:b/>
        </w:rPr>
      </w:pPr>
      <w:r>
        <w:rPr>
          <w:b/>
        </w:rPr>
        <w:t>5 §</w:t>
      </w:r>
      <w:r w:rsidRPr="00544DDE">
        <w:rPr>
          <w:rStyle w:val="Fotnotsreferens"/>
          <w:bCs/>
        </w:rPr>
        <w:footnoteReference w:id="4"/>
      </w:r>
      <w:r>
        <w:rPr>
          <w:b/>
        </w:rPr>
        <w:t xml:space="preserve"> </w:t>
      </w:r>
    </w:p>
    <w:p w14:paraId="49C02E0F" w14:textId="77777777" w:rsidR="008539B5" w:rsidRPr="00984A38" w:rsidRDefault="008539B5" w:rsidP="008539B5">
      <w:pPr>
        <w:pStyle w:val="Brdtextmedindrag"/>
        <w:ind w:firstLine="0"/>
      </w:pPr>
      <w:r>
        <w:t>Den som är eller har varit an</w:t>
      </w:r>
      <w:r>
        <w:softHyphen/>
        <w:t>ställd eller uppdragstagare vid en bio</w:t>
      </w:r>
      <w:r>
        <w:softHyphen/>
        <w:t>bank som inrättats i en</w:t>
      </w:r>
      <w:r>
        <w:softHyphen/>
        <w:t>skild verk</w:t>
      </w:r>
      <w:r>
        <w:softHyphen/>
        <w:t>samhet får inte obe</w:t>
      </w:r>
      <w:r>
        <w:softHyphen/>
        <w:t>hörigen röja eller utnyttja upp</w:t>
      </w:r>
      <w:r>
        <w:softHyphen/>
        <w:t>gifter i</w:t>
      </w:r>
    </w:p>
    <w:tbl>
      <w:tblPr>
        <w:tblW w:w="5000" w:type="pct"/>
        <w:tblLook w:val="0000" w:firstRow="0" w:lastRow="0" w:firstColumn="0" w:lastColumn="0" w:noHBand="0" w:noVBand="0"/>
      </w:tblPr>
      <w:tblGrid>
        <w:gridCol w:w="2948"/>
        <w:gridCol w:w="2949"/>
      </w:tblGrid>
      <w:tr w:rsidR="008539B5" w14:paraId="70070C2B" w14:textId="77777777" w:rsidTr="008539B5">
        <w:tc>
          <w:tcPr>
            <w:tcW w:w="2500" w:type="pct"/>
            <w:shd w:val="clear" w:color="auto" w:fill="auto"/>
            <w:tcMar>
              <w:left w:w="0" w:type="dxa"/>
            </w:tcMar>
          </w:tcPr>
          <w:p w14:paraId="6CB3C459" w14:textId="77777777" w:rsidR="008539B5" w:rsidRPr="00984A38" w:rsidRDefault="008539B5" w:rsidP="008539B5">
            <w:pPr>
              <w:pStyle w:val="Brdtextmedindrag"/>
            </w:pPr>
            <w:r w:rsidRPr="00984A38">
              <w:t>1. en ansökan om tillstånd till en klinisk läkemedelspröv</w:t>
            </w:r>
            <w:r w:rsidRPr="00984A38">
              <w:softHyphen/>
              <w:t xml:space="preserve">ning, </w:t>
            </w:r>
            <w:r w:rsidRPr="00984A38">
              <w:rPr>
                <w:i/>
              </w:rPr>
              <w:t>eller</w:t>
            </w:r>
            <w:r w:rsidRPr="00984A38">
              <w:t xml:space="preserve"> </w:t>
            </w:r>
          </w:p>
          <w:p w14:paraId="47806E70" w14:textId="77777777" w:rsidR="008539B5" w:rsidRDefault="008539B5" w:rsidP="008539B5">
            <w:pPr>
              <w:pStyle w:val="Brdtextmedindrag"/>
            </w:pPr>
            <w:r w:rsidRPr="00984A38">
              <w:t xml:space="preserve">2. en </w:t>
            </w:r>
            <w:r w:rsidRPr="00847657">
              <w:t>ansökan eller anmälan om klinisk prövning enligt Europa</w:t>
            </w:r>
            <w:r w:rsidRPr="00847657">
              <w:softHyphen/>
              <w:t>parlamentets och rådets för</w:t>
            </w:r>
            <w:r w:rsidRPr="00847657">
              <w:softHyphen/>
              <w:t>ordning (EU) 2017/745 av den 5 april 2017 om med</w:t>
            </w:r>
            <w:r w:rsidRPr="00847657">
              <w:softHyphen/>
              <w:t>ic</w:t>
            </w:r>
            <w:r w:rsidRPr="00847657">
              <w:softHyphen/>
              <w:t>intek</w:t>
            </w:r>
            <w:r w:rsidRPr="00847657">
              <w:softHyphen/>
              <w:t>ni</w:t>
            </w:r>
            <w:r w:rsidRPr="00847657">
              <w:softHyphen/>
              <w:t>ska produkter, om ändring av direk</w:t>
            </w:r>
            <w:r w:rsidRPr="00847657">
              <w:softHyphen/>
              <w:t>tiv 2001/83/EG, för</w:t>
            </w:r>
            <w:r>
              <w:softHyphen/>
            </w:r>
            <w:r w:rsidRPr="00847657">
              <w:t>ord</w:t>
            </w:r>
            <w:r>
              <w:softHyphen/>
            </w:r>
            <w:r w:rsidRPr="00847657">
              <w:t>ning (EG) nr 178/2002 och för</w:t>
            </w:r>
            <w:r w:rsidRPr="00847657">
              <w:softHyphen/>
              <w:t>ord</w:t>
            </w:r>
            <w:r w:rsidRPr="00847657">
              <w:softHyphen/>
              <w:t>ning (EG) nr 1223/2009 och om upp</w:t>
            </w:r>
            <w:r w:rsidRPr="00847657">
              <w:softHyphen/>
              <w:t>hävande av rådets direktiv 90/385/EEG och 93/42/EEG</w:t>
            </w:r>
            <w:r>
              <w:t xml:space="preserve">. </w:t>
            </w:r>
          </w:p>
        </w:tc>
        <w:tc>
          <w:tcPr>
            <w:tcW w:w="2500" w:type="pct"/>
            <w:shd w:val="clear" w:color="auto" w:fill="auto"/>
            <w:tcMar>
              <w:right w:w="0" w:type="dxa"/>
            </w:tcMar>
          </w:tcPr>
          <w:p w14:paraId="25198BF1" w14:textId="77777777" w:rsidR="008539B5" w:rsidRPr="00140647" w:rsidRDefault="008539B5" w:rsidP="008539B5">
            <w:pPr>
              <w:pStyle w:val="Brdtextmedindrag"/>
              <w:rPr>
                <w:i/>
              </w:rPr>
            </w:pPr>
            <w:r w:rsidRPr="00984A38">
              <w:t>1.</w:t>
            </w:r>
            <w:r>
              <w:t> en ansökan om tillstånd till en klinisk läkemedelspröv</w:t>
            </w:r>
            <w:r>
              <w:softHyphen/>
              <w:t>ning</w:t>
            </w:r>
            <w:r w:rsidRPr="00140647">
              <w:rPr>
                <w:i/>
              </w:rPr>
              <w:t xml:space="preserve">, </w:t>
            </w:r>
          </w:p>
          <w:p w14:paraId="601A5A71" w14:textId="77777777" w:rsidR="008539B5" w:rsidRDefault="008539B5" w:rsidP="008539B5">
            <w:pPr>
              <w:pStyle w:val="Brdtextmedindrag"/>
              <w:rPr>
                <w:i/>
              </w:rPr>
            </w:pPr>
            <w:r w:rsidRPr="00F37C52">
              <w:rPr>
                <w:iCs/>
              </w:rPr>
              <w:t>2. </w:t>
            </w:r>
            <w:r w:rsidRPr="00984A38">
              <w:t>en ansökan eller anmälan om klinisk prövning enligt Europa</w:t>
            </w:r>
            <w:r w:rsidRPr="00984A38">
              <w:softHyphen/>
              <w:t>parlamentets och rådets för</w:t>
            </w:r>
            <w:r w:rsidRPr="00984A38">
              <w:softHyphen/>
              <w:t>ordning (EU) 2017/745 av den 5 april 2017 om med</w:t>
            </w:r>
            <w:r w:rsidRPr="00984A38">
              <w:softHyphen/>
              <w:t>ic</w:t>
            </w:r>
            <w:r w:rsidRPr="00984A38">
              <w:softHyphen/>
              <w:t>in</w:t>
            </w:r>
            <w:r>
              <w:softHyphen/>
            </w:r>
            <w:r w:rsidRPr="00984A38">
              <w:t>tek</w:t>
            </w:r>
            <w:r w:rsidRPr="00984A38">
              <w:softHyphen/>
              <w:t>ni</w:t>
            </w:r>
            <w:r w:rsidRPr="00984A38">
              <w:softHyphen/>
              <w:t>ska produkter, om ändring av direk</w:t>
            </w:r>
            <w:r w:rsidRPr="00984A38">
              <w:softHyphen/>
              <w:t>tiv 2001/83/EG, för</w:t>
            </w:r>
            <w:r>
              <w:softHyphen/>
            </w:r>
            <w:r w:rsidRPr="00984A38">
              <w:t>ord</w:t>
            </w:r>
            <w:r>
              <w:softHyphen/>
            </w:r>
            <w:r w:rsidRPr="00984A38">
              <w:t>ning (EG) nr 178/2002 och för</w:t>
            </w:r>
            <w:r w:rsidRPr="00984A38">
              <w:softHyphen/>
              <w:t>ord</w:t>
            </w:r>
            <w:r w:rsidRPr="00984A38">
              <w:softHyphen/>
              <w:t>ning (EG) nr 1223/2009 och om upp</w:t>
            </w:r>
            <w:r w:rsidRPr="00984A38">
              <w:softHyphen/>
              <w:t xml:space="preserve">hävande av rådets direktiv 90/385/EEG och 93/42/EEG, </w:t>
            </w:r>
            <w:r w:rsidRPr="00D525D4">
              <w:rPr>
                <w:i/>
              </w:rPr>
              <w:t>eller</w:t>
            </w:r>
          </w:p>
          <w:p w14:paraId="6E0C7C3C" w14:textId="0BC5226E" w:rsidR="008539B5" w:rsidRPr="00D525D4" w:rsidRDefault="008539B5" w:rsidP="008539B5">
            <w:pPr>
              <w:pStyle w:val="Brdtextmedindrag"/>
              <w:rPr>
                <w:i/>
              </w:rPr>
            </w:pPr>
            <w:r>
              <w:rPr>
                <w:i/>
              </w:rPr>
              <w:t xml:space="preserve">3. en ansökan eller anmälan om en </w:t>
            </w:r>
            <w:r w:rsidRPr="00D525D4">
              <w:rPr>
                <w:i/>
              </w:rPr>
              <w:t>prestandastudie enligt Euro</w:t>
            </w:r>
            <w:r>
              <w:rPr>
                <w:i/>
              </w:rPr>
              <w:softHyphen/>
            </w:r>
            <w:r w:rsidRPr="00D525D4">
              <w:rPr>
                <w:i/>
              </w:rPr>
              <w:t>pa</w:t>
            </w:r>
            <w:r>
              <w:rPr>
                <w:i/>
              </w:rPr>
              <w:softHyphen/>
            </w:r>
            <w:r>
              <w:rPr>
                <w:i/>
              </w:rPr>
              <w:softHyphen/>
            </w:r>
            <w:r w:rsidRPr="00D525D4">
              <w:rPr>
                <w:i/>
              </w:rPr>
              <w:t>parla</w:t>
            </w:r>
            <w:r>
              <w:rPr>
                <w:i/>
              </w:rPr>
              <w:softHyphen/>
            </w:r>
            <w:r w:rsidRPr="00D525D4">
              <w:rPr>
                <w:i/>
              </w:rPr>
              <w:t>mentets och rådets för</w:t>
            </w:r>
            <w:r>
              <w:rPr>
                <w:i/>
              </w:rPr>
              <w:softHyphen/>
            </w:r>
            <w:r w:rsidRPr="00D525D4">
              <w:rPr>
                <w:i/>
              </w:rPr>
              <w:t>ord</w:t>
            </w:r>
            <w:r>
              <w:rPr>
                <w:i/>
              </w:rPr>
              <w:softHyphen/>
            </w:r>
            <w:r w:rsidRPr="00D525D4">
              <w:rPr>
                <w:i/>
              </w:rPr>
              <w:t>ning (EU) 2017/746 av den 5</w:t>
            </w:r>
            <w:r>
              <w:rPr>
                <w:i/>
              </w:rPr>
              <w:t> </w:t>
            </w:r>
            <w:r w:rsidRPr="00D525D4">
              <w:rPr>
                <w:i/>
              </w:rPr>
              <w:t>april 2017 om medicintek</w:t>
            </w:r>
            <w:r>
              <w:rPr>
                <w:i/>
              </w:rPr>
              <w:softHyphen/>
            </w:r>
            <w:r w:rsidRPr="00D525D4">
              <w:rPr>
                <w:i/>
              </w:rPr>
              <w:t>ni</w:t>
            </w:r>
            <w:r>
              <w:rPr>
                <w:i/>
              </w:rPr>
              <w:softHyphen/>
            </w:r>
            <w:r w:rsidRPr="00D525D4">
              <w:rPr>
                <w:i/>
              </w:rPr>
              <w:t>ska pro</w:t>
            </w:r>
            <w:r>
              <w:rPr>
                <w:i/>
              </w:rPr>
              <w:softHyphen/>
            </w:r>
            <w:r>
              <w:rPr>
                <w:i/>
              </w:rPr>
              <w:softHyphen/>
            </w:r>
            <w:r w:rsidRPr="00D525D4">
              <w:rPr>
                <w:i/>
              </w:rPr>
              <w:t>dukter för in vitro-dia</w:t>
            </w:r>
            <w:r>
              <w:rPr>
                <w:i/>
              </w:rPr>
              <w:softHyphen/>
            </w:r>
            <w:r w:rsidRPr="00D525D4">
              <w:rPr>
                <w:i/>
              </w:rPr>
              <w:t>gnos</w:t>
            </w:r>
            <w:r>
              <w:rPr>
                <w:i/>
              </w:rPr>
              <w:softHyphen/>
            </w:r>
            <w:r w:rsidRPr="00D525D4">
              <w:rPr>
                <w:i/>
              </w:rPr>
              <w:t>tik och om upp</w:t>
            </w:r>
            <w:r>
              <w:rPr>
                <w:i/>
              </w:rPr>
              <w:softHyphen/>
            </w:r>
            <w:r w:rsidRPr="00D525D4">
              <w:rPr>
                <w:i/>
              </w:rPr>
              <w:t>häv</w:t>
            </w:r>
            <w:r>
              <w:rPr>
                <w:i/>
              </w:rPr>
              <w:softHyphen/>
            </w:r>
            <w:r w:rsidRPr="00D525D4">
              <w:rPr>
                <w:i/>
              </w:rPr>
              <w:t>an</w:t>
            </w:r>
            <w:r>
              <w:rPr>
                <w:i/>
              </w:rPr>
              <w:softHyphen/>
            </w:r>
            <w:r w:rsidRPr="00D525D4">
              <w:rPr>
                <w:i/>
              </w:rPr>
              <w:t>de av direk</w:t>
            </w:r>
            <w:r>
              <w:rPr>
                <w:i/>
              </w:rPr>
              <w:softHyphen/>
            </w:r>
            <w:r w:rsidRPr="00D525D4">
              <w:rPr>
                <w:i/>
              </w:rPr>
              <w:t>tiv 98/79/EG och kommis</w:t>
            </w:r>
            <w:r w:rsidRPr="00D525D4">
              <w:rPr>
                <w:i/>
              </w:rPr>
              <w:softHyphen/>
              <w:t>sion</w:t>
            </w:r>
            <w:r w:rsidRPr="00D525D4">
              <w:rPr>
                <w:i/>
              </w:rPr>
              <w:softHyphen/>
              <w:t>ens beslut 2010/227/EU.</w:t>
            </w:r>
          </w:p>
        </w:tc>
      </w:tr>
      <w:tr w:rsidR="008539B5" w14:paraId="71B765C6" w14:textId="77777777" w:rsidTr="008539B5">
        <w:tc>
          <w:tcPr>
            <w:tcW w:w="5000" w:type="pct"/>
            <w:gridSpan w:val="2"/>
            <w:shd w:val="clear" w:color="auto" w:fill="auto"/>
            <w:tcMar>
              <w:left w:w="0" w:type="dxa"/>
            </w:tcMar>
          </w:tcPr>
          <w:p w14:paraId="596ACFEC" w14:textId="77777777" w:rsidR="008539B5" w:rsidRDefault="008539B5" w:rsidP="008539B5">
            <w:pPr>
              <w:pStyle w:val="Brdtextmedindrag"/>
            </w:pPr>
            <w:r>
              <w:t>Som obehörigt röjande anses inte att någon fullgör sådan upp</w:t>
            </w:r>
            <w:r>
              <w:softHyphen/>
              <w:t>giftsskyldighet som följer av lag eller förordning.</w:t>
            </w:r>
          </w:p>
        </w:tc>
      </w:tr>
    </w:tbl>
    <w:p w14:paraId="23C8635A" w14:textId="77777777" w:rsidR="008539B5" w:rsidRDefault="008539B5" w:rsidP="008539B5">
      <w:pPr>
        <w:pStyle w:val="Slutstreck"/>
      </w:pPr>
      <w:r w:rsidRPr="00660EEA">
        <w:t>                      </w:t>
      </w:r>
    </w:p>
    <w:p w14:paraId="59984870" w14:textId="77777777" w:rsidR="008539B5" w:rsidRDefault="008539B5" w:rsidP="008539B5">
      <w:pPr>
        <w:pStyle w:val="Brdtextmedindrag"/>
      </w:pPr>
      <w:r>
        <w:t xml:space="preserve">Denna lag träder i kraft den 26 maj 2022. </w:t>
      </w:r>
    </w:p>
    <w:p w14:paraId="421FDB3C" w14:textId="77777777" w:rsidR="008539B5" w:rsidRDefault="008539B5" w:rsidP="008539B5">
      <w:pPr>
        <w:pStyle w:val="Brdtextmedindrag"/>
      </w:pPr>
    </w:p>
    <w:p w14:paraId="065F797E" w14:textId="77777777" w:rsidR="008539B5" w:rsidRDefault="008539B5" w:rsidP="008539B5">
      <w:pPr>
        <w:spacing w:line="0" w:lineRule="auto"/>
        <w:rPr>
          <w:rFonts w:ascii="OrigGarmnd BT" w:hAnsi="OrigGarmnd BT"/>
        </w:rPr>
      </w:pPr>
    </w:p>
    <w:p w14:paraId="5258422A" w14:textId="77777777" w:rsidR="008539B5" w:rsidRDefault="008539B5" w:rsidP="008539B5">
      <w:pPr>
        <w:pStyle w:val="Rubrik2"/>
        <w:spacing w:before="0"/>
        <w:sectPr w:rsidR="008539B5" w:rsidSect="008539B5">
          <w:headerReference w:type="even" r:id="rId63"/>
          <w:headerReference w:type="default" r:id="rId64"/>
          <w:footerReference w:type="even" r:id="rId65"/>
          <w:footerReference w:type="default" r:id="rId66"/>
          <w:footerReference w:type="first" r:id="rId67"/>
          <w:footnotePr>
            <w:numRestart w:val="eachSect"/>
          </w:footnotePr>
          <w:pgSz w:w="9356" w:h="13721" w:code="9"/>
          <w:pgMar w:top="794" w:right="2438" w:bottom="1191" w:left="1021" w:header="0" w:footer="709" w:gutter="0"/>
          <w:cols w:space="708"/>
          <w:docGrid w:linePitch="360"/>
        </w:sectPr>
      </w:pPr>
    </w:p>
    <w:p w14:paraId="17C48575" w14:textId="4EFCC682" w:rsidR="008539B5" w:rsidRPr="0047042D" w:rsidRDefault="008539B5" w:rsidP="008539B5">
      <w:pPr>
        <w:pStyle w:val="Rubrik2"/>
        <w:spacing w:before="0"/>
      </w:pPr>
      <w:bookmarkStart w:id="32" w:name="_Toc69367481"/>
      <w:r w:rsidRPr="0047042D">
        <w:lastRenderedPageBreak/>
        <w:t>Förslag till lag om ändring i lagen (2018:1092) om ändring i lagen (2003:460) om etikprövning av forskning som avser människor</w:t>
      </w:r>
      <w:bookmarkEnd w:id="32"/>
    </w:p>
    <w:p w14:paraId="69409332" w14:textId="27115651" w:rsidR="008539B5" w:rsidRDefault="008539B5" w:rsidP="008539B5">
      <w:pPr>
        <w:pStyle w:val="Brdtextmedindrag"/>
        <w:ind w:firstLine="0"/>
      </w:pPr>
      <w:r>
        <w:t>Härigenom föreskrivs att 24 och 25 §§ i lydelsen enligt lagen (2018:1092) om ändring i lagen (</w:t>
      </w:r>
      <w:r w:rsidRPr="00BC2142">
        <w:t>2003:460) om etikprövning av forskning som avser människor</w:t>
      </w:r>
      <w:r>
        <w:t xml:space="preserve"> ska utgå. </w:t>
      </w:r>
    </w:p>
    <w:p w14:paraId="6D5BE01E" w14:textId="77777777" w:rsidR="008539B5" w:rsidRDefault="008539B5" w:rsidP="008539B5">
      <w:pPr>
        <w:pStyle w:val="Brdtextmedindrag"/>
        <w:ind w:firstLine="0"/>
      </w:pPr>
    </w:p>
    <w:p w14:paraId="78B1E1DF" w14:textId="77777777" w:rsidR="008539B5" w:rsidRDefault="008539B5" w:rsidP="008539B5">
      <w:pPr>
        <w:pStyle w:val="Brdtextmedindrag"/>
        <w:ind w:firstLine="0"/>
      </w:pPr>
    </w:p>
    <w:p w14:paraId="107C1404" w14:textId="77777777" w:rsidR="008539B5" w:rsidRDefault="008539B5" w:rsidP="008539B5">
      <w:pPr>
        <w:pStyle w:val="Rubrik2"/>
        <w:spacing w:before="0"/>
        <w:sectPr w:rsidR="008539B5" w:rsidSect="008539B5">
          <w:headerReference w:type="even" r:id="rId68"/>
          <w:headerReference w:type="default" r:id="rId69"/>
          <w:footerReference w:type="even" r:id="rId70"/>
          <w:footerReference w:type="default" r:id="rId71"/>
          <w:footerReference w:type="first" r:id="rId72"/>
          <w:pgSz w:w="9356" w:h="13721" w:code="9"/>
          <w:pgMar w:top="794" w:right="2438" w:bottom="1191" w:left="1021" w:header="0" w:footer="709" w:gutter="0"/>
          <w:cols w:space="708"/>
          <w:docGrid w:linePitch="360"/>
        </w:sectPr>
      </w:pPr>
    </w:p>
    <w:p w14:paraId="51C63851" w14:textId="027D002B" w:rsidR="008539B5" w:rsidRPr="0047042D" w:rsidRDefault="008539B5" w:rsidP="008539B5">
      <w:pPr>
        <w:pStyle w:val="Rubrik2"/>
        <w:spacing w:before="0"/>
      </w:pPr>
      <w:bookmarkStart w:id="33" w:name="_Toc69367482"/>
      <w:r w:rsidRPr="0047042D">
        <w:lastRenderedPageBreak/>
        <w:t>Förslag till lag om ändring i lagen (2003:460) om etikprövning av forskning som avser människor</w:t>
      </w:r>
      <w:bookmarkEnd w:id="33"/>
    </w:p>
    <w:p w14:paraId="3C6B5E7B" w14:textId="4BE4B099" w:rsidR="008539B5" w:rsidRDefault="008539B5" w:rsidP="008539B5">
      <w:pPr>
        <w:pStyle w:val="Brdtextmedindrag"/>
        <w:ind w:firstLine="0"/>
      </w:pPr>
      <w:r>
        <w:t>Härigenom föreskrivs att det i lagen (</w:t>
      </w:r>
      <w:r w:rsidRPr="00BC2142">
        <w:t>2003:460) om etikprövning av forskning som avser människor</w:t>
      </w:r>
      <w:r>
        <w:t xml:space="preserve"> ska införas tre nya paragrafer, 4 a, 24 a och 25 a §§, av följande lydelse. </w:t>
      </w:r>
    </w:p>
    <w:p w14:paraId="7E147377"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7D0AC1AC" w14:textId="77777777" w:rsidTr="008539B5">
        <w:tc>
          <w:tcPr>
            <w:tcW w:w="2500" w:type="pct"/>
            <w:shd w:val="clear" w:color="auto" w:fill="auto"/>
            <w:tcMar>
              <w:left w:w="0" w:type="dxa"/>
            </w:tcMar>
          </w:tcPr>
          <w:p w14:paraId="719E93D0"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6B998EDE" w14:textId="77777777" w:rsidR="008539B5" w:rsidRPr="0049408E" w:rsidRDefault="008539B5" w:rsidP="008539B5">
            <w:pPr>
              <w:pStyle w:val="Brdtext"/>
              <w:rPr>
                <w:i/>
              </w:rPr>
            </w:pPr>
            <w:r w:rsidRPr="0049408E">
              <w:rPr>
                <w:i/>
              </w:rPr>
              <w:t>Föreslagen lydelse</w:t>
            </w:r>
          </w:p>
        </w:tc>
      </w:tr>
      <w:tr w:rsidR="008539B5" w14:paraId="762BD77D" w14:textId="77777777" w:rsidTr="008539B5">
        <w:tc>
          <w:tcPr>
            <w:tcW w:w="2500" w:type="pct"/>
            <w:shd w:val="clear" w:color="auto" w:fill="auto"/>
            <w:tcMar>
              <w:left w:w="0" w:type="dxa"/>
            </w:tcMar>
          </w:tcPr>
          <w:p w14:paraId="20B4DA66" w14:textId="77777777" w:rsidR="008539B5" w:rsidRDefault="008539B5" w:rsidP="008539B5">
            <w:pPr>
              <w:pStyle w:val="Brdtextmedindrag"/>
            </w:pPr>
          </w:p>
        </w:tc>
        <w:tc>
          <w:tcPr>
            <w:tcW w:w="2500" w:type="pct"/>
            <w:shd w:val="clear" w:color="auto" w:fill="auto"/>
            <w:tcMar>
              <w:right w:w="0" w:type="dxa"/>
            </w:tcMar>
          </w:tcPr>
          <w:p w14:paraId="552B38B8" w14:textId="77777777" w:rsidR="008539B5" w:rsidRDefault="008539B5" w:rsidP="008539B5">
            <w:pPr>
              <w:pStyle w:val="Brdtext"/>
              <w:rPr>
                <w:i/>
              </w:rPr>
            </w:pPr>
          </w:p>
        </w:tc>
      </w:tr>
      <w:tr w:rsidR="008539B5" w14:paraId="1CCBABA0" w14:textId="77777777" w:rsidTr="008539B5">
        <w:tc>
          <w:tcPr>
            <w:tcW w:w="2500" w:type="pct"/>
            <w:shd w:val="clear" w:color="auto" w:fill="auto"/>
            <w:tcMar>
              <w:left w:w="0" w:type="dxa"/>
            </w:tcMar>
          </w:tcPr>
          <w:p w14:paraId="0AF6BECA" w14:textId="77777777" w:rsidR="008539B5" w:rsidRDefault="008539B5" w:rsidP="008539B5">
            <w:pPr>
              <w:pStyle w:val="Brdtextmedindrag"/>
            </w:pPr>
          </w:p>
        </w:tc>
        <w:tc>
          <w:tcPr>
            <w:tcW w:w="2500" w:type="pct"/>
            <w:shd w:val="clear" w:color="auto" w:fill="auto"/>
            <w:tcMar>
              <w:right w:w="0" w:type="dxa"/>
            </w:tcMar>
          </w:tcPr>
          <w:p w14:paraId="3701FFE9" w14:textId="051E6526" w:rsidR="008539B5" w:rsidRPr="00D7274D" w:rsidRDefault="008539B5" w:rsidP="008539B5">
            <w:pPr>
              <w:pStyle w:val="Brdtext"/>
              <w:rPr>
                <w:b/>
                <w:i/>
              </w:rPr>
            </w:pPr>
            <w:r w:rsidRPr="00D7274D">
              <w:rPr>
                <w:b/>
                <w:i/>
              </w:rPr>
              <w:t>4 a</w:t>
            </w:r>
            <w:r>
              <w:rPr>
                <w:b/>
                <w:i/>
              </w:rPr>
              <w:t> §</w:t>
            </w:r>
          </w:p>
          <w:p w14:paraId="62C34DC8" w14:textId="77777777" w:rsidR="008539B5" w:rsidRPr="00132611" w:rsidRDefault="008539B5" w:rsidP="008539B5">
            <w:pPr>
              <w:pStyle w:val="Brdtextmedindrag"/>
              <w:ind w:firstLine="0"/>
              <w:rPr>
                <w:i/>
              </w:rPr>
            </w:pPr>
            <w:r w:rsidRPr="00132611">
              <w:rPr>
                <w:i/>
              </w:rPr>
              <w:t>Lagen ska inte tillämpas på kliniska pröv</w:t>
            </w:r>
            <w:r>
              <w:rPr>
                <w:i/>
              </w:rPr>
              <w:softHyphen/>
            </w:r>
            <w:r w:rsidRPr="00132611">
              <w:rPr>
                <w:i/>
              </w:rPr>
              <w:t>ningar enligt Europa</w:t>
            </w:r>
            <w:r w:rsidRPr="00132611">
              <w:rPr>
                <w:i/>
              </w:rPr>
              <w:softHyphen/>
              <w:t>parlament</w:t>
            </w:r>
            <w:r>
              <w:rPr>
                <w:i/>
              </w:rPr>
              <w:softHyphen/>
            </w:r>
            <w:r w:rsidRPr="00132611">
              <w:rPr>
                <w:i/>
              </w:rPr>
              <w:t>ets och rådets för</w:t>
            </w:r>
            <w:r w:rsidRPr="00132611">
              <w:rPr>
                <w:i/>
              </w:rPr>
              <w:softHyphen/>
              <w:t>ord</w:t>
            </w:r>
            <w:r w:rsidRPr="00132611">
              <w:rPr>
                <w:i/>
              </w:rPr>
              <w:softHyphen/>
              <w:t>ning (EU) 2017/745 av den 5 april 2017 om med</w:t>
            </w:r>
            <w:r>
              <w:rPr>
                <w:i/>
              </w:rPr>
              <w:softHyphen/>
            </w:r>
            <w:r w:rsidRPr="00132611">
              <w:rPr>
                <w:i/>
              </w:rPr>
              <w:t>icin</w:t>
            </w:r>
            <w:r w:rsidRPr="00132611">
              <w:rPr>
                <w:i/>
              </w:rPr>
              <w:softHyphen/>
              <w:t>tek</w:t>
            </w:r>
            <w:r w:rsidRPr="00132611">
              <w:rPr>
                <w:i/>
              </w:rPr>
              <w:softHyphen/>
              <w:t>ni</w:t>
            </w:r>
            <w:r w:rsidRPr="00132611">
              <w:rPr>
                <w:i/>
              </w:rPr>
              <w:softHyphen/>
              <w:t>ska produkter, om ändr</w:t>
            </w:r>
            <w:r>
              <w:rPr>
                <w:i/>
              </w:rPr>
              <w:softHyphen/>
            </w:r>
            <w:r w:rsidRPr="00132611">
              <w:rPr>
                <w:i/>
              </w:rPr>
              <w:t>ing av direk</w:t>
            </w:r>
            <w:r w:rsidRPr="00132611">
              <w:rPr>
                <w:i/>
              </w:rPr>
              <w:softHyphen/>
              <w:t>tiv 2001/83/EG, för</w:t>
            </w:r>
            <w:r>
              <w:rPr>
                <w:i/>
              </w:rPr>
              <w:softHyphen/>
            </w:r>
            <w:r w:rsidRPr="00132611">
              <w:rPr>
                <w:i/>
              </w:rPr>
              <w:t>ord</w:t>
            </w:r>
            <w:r>
              <w:rPr>
                <w:i/>
              </w:rPr>
              <w:softHyphen/>
            </w:r>
            <w:r w:rsidRPr="00132611">
              <w:rPr>
                <w:i/>
              </w:rPr>
              <w:t>ning (EG) nr 178/2002 och förord</w:t>
            </w:r>
            <w:r w:rsidRPr="00132611">
              <w:rPr>
                <w:i/>
              </w:rPr>
              <w:softHyphen/>
              <w:t>ning (EG) nr 1223/2009 och om upp</w:t>
            </w:r>
            <w:r w:rsidRPr="00132611">
              <w:rPr>
                <w:i/>
              </w:rPr>
              <w:softHyphen/>
              <w:t>häv</w:t>
            </w:r>
            <w:r>
              <w:rPr>
                <w:i/>
              </w:rPr>
              <w:softHyphen/>
            </w:r>
            <w:r w:rsidRPr="00132611">
              <w:rPr>
                <w:i/>
              </w:rPr>
              <w:t xml:space="preserve">ande av rådets direktiv 90/385/EEG och 93/42/EEG. </w:t>
            </w:r>
          </w:p>
          <w:p w14:paraId="798BDE13" w14:textId="2B951278" w:rsidR="008539B5" w:rsidRDefault="008539B5" w:rsidP="008539B5">
            <w:pPr>
              <w:pStyle w:val="Brdtextmedindrag"/>
              <w:rPr>
                <w:i/>
              </w:rPr>
            </w:pPr>
            <w:r>
              <w:rPr>
                <w:i/>
              </w:rPr>
              <w:t>L</w:t>
            </w:r>
            <w:r w:rsidRPr="007F24CC">
              <w:rPr>
                <w:i/>
              </w:rPr>
              <w:t xml:space="preserve">agen </w:t>
            </w:r>
            <w:r>
              <w:rPr>
                <w:i/>
              </w:rPr>
              <w:t xml:space="preserve">ska </w:t>
            </w:r>
            <w:r w:rsidRPr="007F24CC">
              <w:rPr>
                <w:i/>
              </w:rPr>
              <w:t xml:space="preserve">dock tillämpas på </w:t>
            </w:r>
            <w:r>
              <w:rPr>
                <w:i/>
              </w:rPr>
              <w:t xml:space="preserve">sådana </w:t>
            </w:r>
            <w:r w:rsidRPr="007F24CC">
              <w:rPr>
                <w:i/>
              </w:rPr>
              <w:t>studier för klinisk upp</w:t>
            </w:r>
            <w:r>
              <w:rPr>
                <w:i/>
              </w:rPr>
              <w:softHyphen/>
            </w:r>
            <w:r w:rsidRPr="007F24CC">
              <w:rPr>
                <w:i/>
              </w:rPr>
              <w:t>följ</w:t>
            </w:r>
            <w:r>
              <w:rPr>
                <w:i/>
              </w:rPr>
              <w:softHyphen/>
            </w:r>
            <w:r w:rsidRPr="007F24CC">
              <w:rPr>
                <w:i/>
              </w:rPr>
              <w:t xml:space="preserve">ning efter utsläppandet </w:t>
            </w:r>
            <w:r>
              <w:rPr>
                <w:i/>
              </w:rPr>
              <w:t>på mark</w:t>
            </w:r>
            <w:r>
              <w:rPr>
                <w:i/>
              </w:rPr>
              <w:softHyphen/>
              <w:t xml:space="preserve">naden </w:t>
            </w:r>
            <w:r w:rsidRPr="007F24CC">
              <w:rPr>
                <w:i/>
              </w:rPr>
              <w:t>som inte kräv</w:t>
            </w:r>
            <w:r>
              <w:rPr>
                <w:i/>
              </w:rPr>
              <w:softHyphen/>
            </w:r>
            <w:r w:rsidRPr="007F24CC">
              <w:rPr>
                <w:i/>
              </w:rPr>
              <w:t>er anmälan enligt artikel 74 i för</w:t>
            </w:r>
            <w:r>
              <w:rPr>
                <w:i/>
              </w:rPr>
              <w:softHyphen/>
            </w:r>
            <w:r w:rsidRPr="007F24CC">
              <w:rPr>
                <w:i/>
              </w:rPr>
              <w:t>ord</w:t>
            </w:r>
            <w:r>
              <w:rPr>
                <w:i/>
              </w:rPr>
              <w:softHyphen/>
            </w:r>
            <w:r w:rsidRPr="007F24CC">
              <w:rPr>
                <w:i/>
              </w:rPr>
              <w:t xml:space="preserve">ning (EU) 2017/745 om </w:t>
            </w:r>
            <w:r>
              <w:rPr>
                <w:i/>
              </w:rPr>
              <w:t>en sådan studie</w:t>
            </w:r>
            <w:r w:rsidRPr="007F24CC">
              <w:rPr>
                <w:i/>
              </w:rPr>
              <w:t xml:space="preserve"> i övrigt om</w:t>
            </w:r>
            <w:r>
              <w:rPr>
                <w:i/>
              </w:rPr>
              <w:softHyphen/>
            </w:r>
            <w:r w:rsidRPr="007F24CC">
              <w:rPr>
                <w:i/>
              </w:rPr>
              <w:t>fattas av lagens tillämp</w:t>
            </w:r>
            <w:r>
              <w:rPr>
                <w:i/>
              </w:rPr>
              <w:softHyphen/>
            </w:r>
            <w:r w:rsidRPr="007F24CC">
              <w:rPr>
                <w:i/>
              </w:rPr>
              <w:t>nings</w:t>
            </w:r>
            <w:r>
              <w:rPr>
                <w:i/>
              </w:rPr>
              <w:softHyphen/>
            </w:r>
            <w:r w:rsidRPr="007F24CC">
              <w:rPr>
                <w:i/>
              </w:rPr>
              <w:t>område.</w:t>
            </w:r>
          </w:p>
          <w:p w14:paraId="05D378BD" w14:textId="3F4A1830" w:rsidR="008539B5" w:rsidRPr="007F24CC" w:rsidRDefault="008539B5" w:rsidP="008539B5">
            <w:pPr>
              <w:pStyle w:val="Brdtextmedindrag"/>
              <w:rPr>
                <w:i/>
              </w:rPr>
            </w:pPr>
            <w:r w:rsidRPr="00132611">
              <w:rPr>
                <w:i/>
              </w:rPr>
              <w:t>Bestämmels</w:t>
            </w:r>
            <w:r w:rsidRPr="00132611">
              <w:rPr>
                <w:i/>
              </w:rPr>
              <w:softHyphen/>
              <w:t>er om etisk gransk</w:t>
            </w:r>
            <w:r w:rsidRPr="00132611">
              <w:rPr>
                <w:i/>
              </w:rPr>
              <w:softHyphen/>
              <w:t xml:space="preserve">ning av sådana prövningar </w:t>
            </w:r>
            <w:r>
              <w:rPr>
                <w:i/>
              </w:rPr>
              <w:t xml:space="preserve">som avses i första stycket </w:t>
            </w:r>
            <w:r w:rsidRPr="00132611">
              <w:rPr>
                <w:i/>
              </w:rPr>
              <w:t xml:space="preserve">finns i </w:t>
            </w:r>
            <w:r>
              <w:rPr>
                <w:i/>
              </w:rPr>
              <w:t>lagen (2021:</w:t>
            </w:r>
            <w:r w:rsidRPr="00132611">
              <w:rPr>
                <w:i/>
              </w:rPr>
              <w:t>000) med komplett</w:t>
            </w:r>
            <w:r w:rsidRPr="00132611">
              <w:rPr>
                <w:i/>
              </w:rPr>
              <w:softHyphen/>
              <w:t>er</w:t>
            </w:r>
            <w:r w:rsidRPr="00132611">
              <w:rPr>
                <w:i/>
              </w:rPr>
              <w:softHyphen/>
              <w:t>ande bestäm</w:t>
            </w:r>
            <w:r>
              <w:rPr>
                <w:i/>
              </w:rPr>
              <w:softHyphen/>
            </w:r>
            <w:r w:rsidRPr="00132611">
              <w:rPr>
                <w:i/>
              </w:rPr>
              <w:t>melser om etisk gransk</w:t>
            </w:r>
            <w:r w:rsidRPr="00132611">
              <w:rPr>
                <w:i/>
              </w:rPr>
              <w:softHyphen/>
              <w:t>ning till EU:s förord</w:t>
            </w:r>
            <w:r>
              <w:rPr>
                <w:i/>
              </w:rPr>
              <w:softHyphen/>
            </w:r>
            <w:r w:rsidRPr="00132611">
              <w:rPr>
                <w:i/>
              </w:rPr>
              <w:t>ning om medicin</w:t>
            </w:r>
            <w:r>
              <w:rPr>
                <w:i/>
              </w:rPr>
              <w:softHyphen/>
            </w:r>
            <w:r w:rsidRPr="00132611">
              <w:rPr>
                <w:i/>
              </w:rPr>
              <w:t>tekniska pro</w:t>
            </w:r>
            <w:r>
              <w:rPr>
                <w:i/>
              </w:rPr>
              <w:softHyphen/>
            </w:r>
            <w:r w:rsidRPr="00132611">
              <w:rPr>
                <w:i/>
              </w:rPr>
              <w:t>dukter.</w:t>
            </w:r>
            <w:r w:rsidRPr="007F24CC">
              <w:rPr>
                <w:i/>
              </w:rPr>
              <w:t xml:space="preserve">  </w:t>
            </w:r>
          </w:p>
        </w:tc>
      </w:tr>
    </w:tbl>
    <w:p w14:paraId="4C83DF1C"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14:paraId="54B01A91" w14:textId="77777777" w:rsidTr="008539B5">
        <w:tc>
          <w:tcPr>
            <w:tcW w:w="2500" w:type="pct"/>
            <w:shd w:val="clear" w:color="auto" w:fill="auto"/>
            <w:tcMar>
              <w:left w:w="0" w:type="dxa"/>
            </w:tcMar>
          </w:tcPr>
          <w:p w14:paraId="7A1301AC" w14:textId="77777777" w:rsidR="008539B5" w:rsidRDefault="008539B5" w:rsidP="008539B5">
            <w:pPr>
              <w:pStyle w:val="Brdtextmedindrag"/>
              <w:ind w:firstLine="0"/>
            </w:pPr>
          </w:p>
        </w:tc>
        <w:tc>
          <w:tcPr>
            <w:tcW w:w="2500" w:type="pct"/>
            <w:shd w:val="clear" w:color="auto" w:fill="auto"/>
            <w:tcMar>
              <w:right w:w="0" w:type="dxa"/>
            </w:tcMar>
          </w:tcPr>
          <w:p w14:paraId="46340EC8" w14:textId="7CAB5465" w:rsidR="008539B5" w:rsidRPr="00D7274D" w:rsidRDefault="008539B5" w:rsidP="008539B5">
            <w:pPr>
              <w:pStyle w:val="Brdtext"/>
              <w:keepNext/>
              <w:rPr>
                <w:b/>
                <w:i/>
              </w:rPr>
            </w:pPr>
            <w:r w:rsidRPr="00D7274D">
              <w:rPr>
                <w:b/>
                <w:i/>
              </w:rPr>
              <w:t>24 a</w:t>
            </w:r>
            <w:r>
              <w:rPr>
                <w:b/>
                <w:i/>
              </w:rPr>
              <w:t> §</w:t>
            </w:r>
          </w:p>
          <w:p w14:paraId="5627ECB1" w14:textId="2A7D3F1E" w:rsidR="008539B5" w:rsidRPr="00132611" w:rsidRDefault="008539B5" w:rsidP="008539B5">
            <w:pPr>
              <w:pStyle w:val="Brdtextmedindrag"/>
              <w:keepNext/>
              <w:ind w:firstLine="0"/>
              <w:rPr>
                <w:i/>
              </w:rPr>
            </w:pPr>
            <w:bookmarkStart w:id="34" w:name="_Hlk68075917"/>
            <w:r w:rsidRPr="00132611">
              <w:rPr>
                <w:i/>
              </w:rPr>
              <w:t>Etikprövningsmyndigheten ska ock</w:t>
            </w:r>
            <w:r w:rsidRPr="00132611">
              <w:rPr>
                <w:i/>
              </w:rPr>
              <w:softHyphen/>
              <w:t>så lämna sådana yttrand</w:t>
            </w:r>
            <w:r w:rsidRPr="00132611">
              <w:rPr>
                <w:i/>
              </w:rPr>
              <w:softHyphen/>
              <w:t>en som anges i 4</w:t>
            </w:r>
            <w:r>
              <w:rPr>
                <w:i/>
              </w:rPr>
              <w:t> </w:t>
            </w:r>
            <w:r w:rsidRPr="00132611">
              <w:rPr>
                <w:i/>
              </w:rPr>
              <w:t xml:space="preserve">§ </w:t>
            </w:r>
            <w:r>
              <w:rPr>
                <w:i/>
              </w:rPr>
              <w:t>lagen (2021:</w:t>
            </w:r>
            <w:r w:rsidRPr="00132611">
              <w:rPr>
                <w:i/>
              </w:rPr>
              <w:t>000) med kompletterande bestämmelser om etisk granskning till EU:s förord</w:t>
            </w:r>
            <w:r>
              <w:rPr>
                <w:i/>
              </w:rPr>
              <w:softHyphen/>
            </w:r>
            <w:r w:rsidRPr="00132611">
              <w:rPr>
                <w:i/>
              </w:rPr>
              <w:t>ning</w:t>
            </w:r>
            <w:r>
              <w:rPr>
                <w:i/>
              </w:rPr>
              <w:t xml:space="preserve"> </w:t>
            </w:r>
            <w:r w:rsidRPr="00132611">
              <w:rPr>
                <w:i/>
              </w:rPr>
              <w:t>om medi</w:t>
            </w:r>
            <w:r>
              <w:rPr>
                <w:i/>
              </w:rPr>
              <w:softHyphen/>
            </w:r>
            <w:r w:rsidRPr="00132611">
              <w:rPr>
                <w:i/>
              </w:rPr>
              <w:t>cin</w:t>
            </w:r>
            <w:r w:rsidRPr="00132611">
              <w:rPr>
                <w:i/>
              </w:rPr>
              <w:softHyphen/>
            </w:r>
            <w:r w:rsidRPr="00132611">
              <w:rPr>
                <w:i/>
              </w:rPr>
              <w:softHyphen/>
              <w:t>tekniska produkter</w:t>
            </w:r>
            <w:r>
              <w:rPr>
                <w:i/>
              </w:rPr>
              <w:t xml:space="preserve"> och fatta sådana beslut som anges i 5 § samma lag</w:t>
            </w:r>
            <w:bookmarkEnd w:id="34"/>
            <w:r w:rsidRPr="00132611">
              <w:rPr>
                <w:i/>
              </w:rPr>
              <w:t>.</w:t>
            </w:r>
          </w:p>
        </w:tc>
      </w:tr>
    </w:tbl>
    <w:p w14:paraId="02F80578"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14:paraId="70976D98" w14:textId="77777777" w:rsidTr="008539B5">
        <w:tc>
          <w:tcPr>
            <w:tcW w:w="2500" w:type="pct"/>
            <w:shd w:val="clear" w:color="auto" w:fill="auto"/>
            <w:tcMar>
              <w:left w:w="0" w:type="dxa"/>
            </w:tcMar>
          </w:tcPr>
          <w:p w14:paraId="7FF6896F" w14:textId="77777777" w:rsidR="008539B5" w:rsidRDefault="008539B5" w:rsidP="008539B5">
            <w:pPr>
              <w:pStyle w:val="Brdtextmedindrag"/>
            </w:pPr>
          </w:p>
        </w:tc>
        <w:tc>
          <w:tcPr>
            <w:tcW w:w="2500" w:type="pct"/>
            <w:shd w:val="clear" w:color="auto" w:fill="auto"/>
            <w:tcMar>
              <w:right w:w="0" w:type="dxa"/>
            </w:tcMar>
          </w:tcPr>
          <w:p w14:paraId="3003540C" w14:textId="096A209D" w:rsidR="008539B5" w:rsidRPr="00D7274D" w:rsidRDefault="008539B5" w:rsidP="008539B5">
            <w:pPr>
              <w:pStyle w:val="Brdtext"/>
              <w:keepNext/>
              <w:rPr>
                <w:b/>
                <w:i/>
              </w:rPr>
            </w:pPr>
            <w:r w:rsidRPr="00D7274D">
              <w:rPr>
                <w:b/>
                <w:i/>
              </w:rPr>
              <w:t>25 a</w:t>
            </w:r>
            <w:r>
              <w:rPr>
                <w:b/>
                <w:i/>
              </w:rPr>
              <w:t> §</w:t>
            </w:r>
          </w:p>
          <w:p w14:paraId="0ABC3059" w14:textId="0891825B" w:rsidR="008539B5" w:rsidRPr="00132611" w:rsidRDefault="008539B5" w:rsidP="008539B5">
            <w:pPr>
              <w:pStyle w:val="Brdtextmedindrag"/>
              <w:keepNext/>
              <w:ind w:firstLine="0"/>
              <w:rPr>
                <w:i/>
              </w:rPr>
            </w:pPr>
            <w:r w:rsidRPr="00132611">
              <w:rPr>
                <w:i/>
              </w:rPr>
              <w:t>Vid de avdelningar som utför et</w:t>
            </w:r>
            <w:r>
              <w:rPr>
                <w:i/>
              </w:rPr>
              <w:softHyphen/>
            </w:r>
            <w:r w:rsidRPr="00132611">
              <w:rPr>
                <w:i/>
              </w:rPr>
              <w:t xml:space="preserve">isk granskning enligt </w:t>
            </w:r>
            <w:r>
              <w:rPr>
                <w:i/>
              </w:rPr>
              <w:t>lagen (2021:</w:t>
            </w:r>
            <w:r w:rsidRPr="00132611">
              <w:rPr>
                <w:i/>
              </w:rPr>
              <w:t xml:space="preserve">000) </w:t>
            </w:r>
            <w:r w:rsidRPr="00132611">
              <w:rPr>
                <w:i/>
              </w:rPr>
              <w:lastRenderedPageBreak/>
              <w:t>med kompletterande be</w:t>
            </w:r>
            <w:r w:rsidRPr="00132611">
              <w:rPr>
                <w:i/>
              </w:rPr>
              <w:softHyphen/>
              <w:t>stämmelser om etisk granskning till EU:s för</w:t>
            </w:r>
            <w:r>
              <w:rPr>
                <w:i/>
              </w:rPr>
              <w:softHyphen/>
            </w:r>
            <w:r w:rsidRPr="00132611">
              <w:rPr>
                <w:i/>
              </w:rPr>
              <w:t>ord</w:t>
            </w:r>
            <w:r>
              <w:rPr>
                <w:i/>
              </w:rPr>
              <w:softHyphen/>
            </w:r>
            <w:r w:rsidRPr="00132611">
              <w:rPr>
                <w:i/>
              </w:rPr>
              <w:t>ning</w:t>
            </w:r>
            <w:r>
              <w:rPr>
                <w:i/>
              </w:rPr>
              <w:t xml:space="preserve"> </w:t>
            </w:r>
            <w:r w:rsidRPr="00132611">
              <w:rPr>
                <w:i/>
              </w:rPr>
              <w:t>om medi</w:t>
            </w:r>
            <w:r>
              <w:rPr>
                <w:i/>
              </w:rPr>
              <w:softHyphen/>
            </w:r>
            <w:r w:rsidRPr="00132611">
              <w:rPr>
                <w:i/>
              </w:rPr>
              <w:t>cin</w:t>
            </w:r>
            <w:r w:rsidRPr="00132611">
              <w:rPr>
                <w:i/>
              </w:rPr>
              <w:softHyphen/>
              <w:t>tek</w:t>
            </w:r>
            <w:r w:rsidRPr="00132611">
              <w:rPr>
                <w:i/>
              </w:rPr>
              <w:softHyphen/>
              <w:t>ni</w:t>
            </w:r>
            <w:r w:rsidRPr="00132611">
              <w:rPr>
                <w:i/>
              </w:rPr>
              <w:softHyphen/>
              <w:t>ska pro</w:t>
            </w:r>
            <w:r>
              <w:rPr>
                <w:i/>
              </w:rPr>
              <w:softHyphen/>
            </w:r>
            <w:r w:rsidRPr="00132611">
              <w:rPr>
                <w:i/>
              </w:rPr>
              <w:t>dukter ska minst en av de ledamöter som före</w:t>
            </w:r>
            <w:r>
              <w:rPr>
                <w:i/>
              </w:rPr>
              <w:softHyphen/>
            </w:r>
            <w:r w:rsidRPr="00132611">
              <w:rPr>
                <w:i/>
              </w:rPr>
              <w:t>träd</w:t>
            </w:r>
            <w:r>
              <w:rPr>
                <w:i/>
              </w:rPr>
              <w:softHyphen/>
            </w:r>
            <w:r w:rsidRPr="00132611">
              <w:rPr>
                <w:i/>
              </w:rPr>
              <w:t>er allmänna intressen re</w:t>
            </w:r>
            <w:r>
              <w:rPr>
                <w:i/>
              </w:rPr>
              <w:softHyphen/>
            </w:r>
            <w:r w:rsidRPr="00132611">
              <w:rPr>
                <w:i/>
              </w:rPr>
              <w:t>pre</w:t>
            </w:r>
            <w:r>
              <w:rPr>
                <w:i/>
              </w:rPr>
              <w:softHyphen/>
            </w:r>
            <w:r w:rsidRPr="00132611">
              <w:rPr>
                <w:i/>
              </w:rPr>
              <w:t>sent</w:t>
            </w:r>
            <w:r>
              <w:rPr>
                <w:i/>
              </w:rPr>
              <w:softHyphen/>
            </w:r>
            <w:r w:rsidRPr="00132611">
              <w:rPr>
                <w:i/>
              </w:rPr>
              <w:t>era en eller flera patient</w:t>
            </w:r>
            <w:r w:rsidRPr="00132611">
              <w:rPr>
                <w:i/>
              </w:rPr>
              <w:softHyphen/>
              <w:t>organi</w:t>
            </w:r>
            <w:r w:rsidRPr="00132611">
              <w:rPr>
                <w:i/>
              </w:rPr>
              <w:softHyphen/>
              <w:t>sa</w:t>
            </w:r>
            <w:r w:rsidRPr="00132611">
              <w:rPr>
                <w:i/>
              </w:rPr>
              <w:softHyphen/>
              <w:t>tioner.</w:t>
            </w:r>
          </w:p>
        </w:tc>
      </w:tr>
    </w:tbl>
    <w:p w14:paraId="7C5440F3" w14:textId="77777777" w:rsidR="008539B5" w:rsidRDefault="008539B5" w:rsidP="008539B5">
      <w:pPr>
        <w:pStyle w:val="Slutstreck"/>
      </w:pPr>
      <w:r w:rsidRPr="00660EEA">
        <w:lastRenderedPageBreak/>
        <w:t>                      </w:t>
      </w:r>
    </w:p>
    <w:p w14:paraId="474C974C" w14:textId="1C797C17" w:rsidR="008539B5" w:rsidRDefault="008539B5" w:rsidP="008539B5">
      <w:pPr>
        <w:pStyle w:val="Brdtextmedindrag"/>
      </w:pPr>
      <w:r>
        <w:t xml:space="preserve">Denna lag träder i kraft den 15 juli 2021. </w:t>
      </w:r>
    </w:p>
    <w:p w14:paraId="60552389" w14:textId="77777777" w:rsidR="008539B5" w:rsidRDefault="008539B5" w:rsidP="008539B5">
      <w:pPr>
        <w:pStyle w:val="Brdtextmedindrag"/>
      </w:pPr>
    </w:p>
    <w:p w14:paraId="3D41324F" w14:textId="77777777" w:rsidR="008539B5" w:rsidRDefault="008539B5" w:rsidP="008539B5">
      <w:pPr>
        <w:pStyle w:val="Brdtextmedindrag"/>
      </w:pPr>
    </w:p>
    <w:p w14:paraId="62A1EA6F" w14:textId="77777777" w:rsidR="008539B5" w:rsidRDefault="008539B5" w:rsidP="008539B5">
      <w:pPr>
        <w:pStyle w:val="Rubrik2"/>
        <w:spacing w:before="0"/>
        <w:sectPr w:rsidR="008539B5" w:rsidSect="008539B5">
          <w:headerReference w:type="even" r:id="rId73"/>
          <w:headerReference w:type="default" r:id="rId74"/>
          <w:footerReference w:type="even" r:id="rId75"/>
          <w:footerReference w:type="default" r:id="rId76"/>
          <w:footerReference w:type="first" r:id="rId77"/>
          <w:pgSz w:w="9356" w:h="13721" w:code="9"/>
          <w:pgMar w:top="794" w:right="2438" w:bottom="1191" w:left="1021" w:header="0" w:footer="709" w:gutter="0"/>
          <w:cols w:space="708"/>
          <w:docGrid w:linePitch="360"/>
        </w:sectPr>
      </w:pPr>
    </w:p>
    <w:p w14:paraId="25D7EBDC" w14:textId="03189F3F" w:rsidR="008539B5" w:rsidRPr="0047042D" w:rsidRDefault="008539B5" w:rsidP="008539B5">
      <w:pPr>
        <w:pStyle w:val="Rubrik2"/>
        <w:spacing w:before="0"/>
      </w:pPr>
      <w:bookmarkStart w:id="35" w:name="_Toc69367483"/>
      <w:r w:rsidRPr="0047042D">
        <w:lastRenderedPageBreak/>
        <w:t>Förslag till lag om ändring i lagen (2003:460) om etikprövning av forskning som avser människor</w:t>
      </w:r>
      <w:bookmarkEnd w:id="35"/>
    </w:p>
    <w:p w14:paraId="67800C32" w14:textId="77777777" w:rsidR="008539B5" w:rsidRDefault="008539B5" w:rsidP="008539B5">
      <w:pPr>
        <w:pStyle w:val="Brdtextmedindrag"/>
        <w:ind w:firstLine="0"/>
      </w:pPr>
      <w:r>
        <w:t>Härigenom föreskrivs i fråga om lagen (</w:t>
      </w:r>
      <w:r w:rsidRPr="00BC2142">
        <w:t>2003:460) om etikprövning av forsk</w:t>
      </w:r>
      <w:r>
        <w:softHyphen/>
      </w:r>
      <w:r w:rsidRPr="00BC2142">
        <w:t>ning som avser människor</w:t>
      </w:r>
      <w:r>
        <w:t xml:space="preserve"> </w:t>
      </w:r>
    </w:p>
    <w:p w14:paraId="3660B9A0" w14:textId="022783BF" w:rsidR="008539B5" w:rsidRDefault="008539B5" w:rsidP="008539B5">
      <w:pPr>
        <w:pStyle w:val="Brdtextmedindrag"/>
      </w:pPr>
      <w:r w:rsidRPr="002428EF">
        <w:rPr>
          <w:i/>
        </w:rPr>
        <w:t>dels</w:t>
      </w:r>
      <w:r>
        <w:t xml:space="preserve"> att 24 a § ska ha följande lydelse, </w:t>
      </w:r>
    </w:p>
    <w:p w14:paraId="37BDF256" w14:textId="36EB4002" w:rsidR="008539B5" w:rsidRDefault="008539B5" w:rsidP="008539B5">
      <w:pPr>
        <w:pStyle w:val="Brdtextmedindrag"/>
      </w:pPr>
      <w:r w:rsidRPr="002428EF">
        <w:rPr>
          <w:i/>
        </w:rPr>
        <w:t>dels</w:t>
      </w:r>
      <w:r>
        <w:t xml:space="preserve"> att det ska införas två nya paragrafer, 4 b och 25 b §§, av följande lydelse. </w:t>
      </w:r>
    </w:p>
    <w:p w14:paraId="0D06A476"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08B6EFEB" w14:textId="77777777" w:rsidTr="008539B5">
        <w:tc>
          <w:tcPr>
            <w:tcW w:w="2500" w:type="pct"/>
            <w:shd w:val="clear" w:color="auto" w:fill="auto"/>
            <w:tcMar>
              <w:left w:w="0" w:type="dxa"/>
            </w:tcMar>
          </w:tcPr>
          <w:p w14:paraId="52E006D4"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7772C330" w14:textId="77777777" w:rsidR="008539B5" w:rsidRPr="0049408E" w:rsidRDefault="008539B5" w:rsidP="008539B5">
            <w:pPr>
              <w:pStyle w:val="Brdtext"/>
              <w:rPr>
                <w:i/>
              </w:rPr>
            </w:pPr>
            <w:r w:rsidRPr="0049408E">
              <w:rPr>
                <w:i/>
              </w:rPr>
              <w:t>Föreslagen lydelse</w:t>
            </w:r>
          </w:p>
        </w:tc>
      </w:tr>
      <w:tr w:rsidR="008539B5" w14:paraId="0F6DFD3B" w14:textId="77777777" w:rsidTr="008539B5">
        <w:tc>
          <w:tcPr>
            <w:tcW w:w="2500" w:type="pct"/>
            <w:shd w:val="clear" w:color="auto" w:fill="auto"/>
            <w:tcMar>
              <w:left w:w="0" w:type="dxa"/>
            </w:tcMar>
          </w:tcPr>
          <w:p w14:paraId="6D1EB800" w14:textId="77777777" w:rsidR="008539B5" w:rsidRDefault="008539B5" w:rsidP="008539B5">
            <w:pPr>
              <w:pStyle w:val="Brdtextmedindrag"/>
            </w:pPr>
          </w:p>
        </w:tc>
        <w:tc>
          <w:tcPr>
            <w:tcW w:w="2500" w:type="pct"/>
            <w:shd w:val="clear" w:color="auto" w:fill="auto"/>
            <w:tcMar>
              <w:right w:w="0" w:type="dxa"/>
            </w:tcMar>
          </w:tcPr>
          <w:p w14:paraId="4E85C997" w14:textId="77777777" w:rsidR="008539B5" w:rsidRDefault="008539B5" w:rsidP="008539B5">
            <w:pPr>
              <w:pStyle w:val="Brdtext"/>
              <w:rPr>
                <w:b/>
                <w:i/>
              </w:rPr>
            </w:pPr>
          </w:p>
          <w:p w14:paraId="7D938DC7" w14:textId="28EAD365" w:rsidR="008539B5" w:rsidRDefault="008539B5" w:rsidP="008539B5">
            <w:pPr>
              <w:pStyle w:val="Brdtext"/>
              <w:rPr>
                <w:b/>
                <w:i/>
              </w:rPr>
            </w:pPr>
            <w:r w:rsidRPr="00A8576C">
              <w:rPr>
                <w:b/>
                <w:i/>
              </w:rPr>
              <w:t>4 b</w:t>
            </w:r>
            <w:r>
              <w:rPr>
                <w:b/>
                <w:i/>
              </w:rPr>
              <w:t> §</w:t>
            </w:r>
          </w:p>
          <w:p w14:paraId="20B30906" w14:textId="77777777" w:rsidR="008539B5" w:rsidRPr="00132611" w:rsidRDefault="008539B5" w:rsidP="008539B5">
            <w:pPr>
              <w:pStyle w:val="Brdtextmedindrag"/>
              <w:ind w:firstLine="0"/>
              <w:rPr>
                <w:i/>
              </w:rPr>
            </w:pPr>
            <w:r w:rsidRPr="00132611">
              <w:rPr>
                <w:i/>
              </w:rPr>
              <w:t>Lagen ska inte tillämpas på kliniska pröv</w:t>
            </w:r>
            <w:r>
              <w:rPr>
                <w:i/>
              </w:rPr>
              <w:softHyphen/>
            </w:r>
            <w:r w:rsidRPr="00132611">
              <w:rPr>
                <w:i/>
              </w:rPr>
              <w:t>ningar av human</w:t>
            </w:r>
            <w:r w:rsidRPr="00132611">
              <w:rPr>
                <w:i/>
              </w:rPr>
              <w:softHyphen/>
              <w:t>läkemedel. Be</w:t>
            </w:r>
            <w:r>
              <w:rPr>
                <w:i/>
              </w:rPr>
              <w:softHyphen/>
            </w:r>
            <w:r w:rsidRPr="00132611">
              <w:rPr>
                <w:i/>
              </w:rPr>
              <w:t>stäm</w:t>
            </w:r>
            <w:r>
              <w:rPr>
                <w:i/>
              </w:rPr>
              <w:softHyphen/>
            </w:r>
            <w:r w:rsidRPr="00132611">
              <w:rPr>
                <w:i/>
              </w:rPr>
              <w:t>melser om etisk granskning av sådana pröv</w:t>
            </w:r>
            <w:r>
              <w:rPr>
                <w:i/>
              </w:rPr>
              <w:softHyphen/>
            </w:r>
            <w:r w:rsidRPr="00132611">
              <w:rPr>
                <w:i/>
              </w:rPr>
              <w:t>ning</w:t>
            </w:r>
            <w:r>
              <w:rPr>
                <w:i/>
              </w:rPr>
              <w:softHyphen/>
            </w:r>
            <w:r>
              <w:rPr>
                <w:i/>
              </w:rPr>
              <w:softHyphen/>
            </w:r>
            <w:r w:rsidRPr="00132611">
              <w:rPr>
                <w:i/>
              </w:rPr>
              <w:t>ar finns i lagen (201</w:t>
            </w:r>
            <w:r>
              <w:rPr>
                <w:i/>
              </w:rPr>
              <w:t>8</w:t>
            </w:r>
            <w:r w:rsidRPr="00132611">
              <w:rPr>
                <w:i/>
              </w:rPr>
              <w:t>:1091) med kompletterande be</w:t>
            </w:r>
            <w:r>
              <w:rPr>
                <w:i/>
              </w:rPr>
              <w:softHyphen/>
            </w:r>
            <w:r w:rsidRPr="00132611">
              <w:rPr>
                <w:i/>
              </w:rPr>
              <w:t>stäm</w:t>
            </w:r>
            <w:r>
              <w:rPr>
                <w:i/>
              </w:rPr>
              <w:softHyphen/>
            </w:r>
            <w:r w:rsidRPr="00132611">
              <w:rPr>
                <w:i/>
              </w:rPr>
              <w:t>mels</w:t>
            </w:r>
            <w:r>
              <w:rPr>
                <w:i/>
              </w:rPr>
              <w:softHyphen/>
            </w:r>
            <w:r w:rsidRPr="00132611">
              <w:rPr>
                <w:i/>
              </w:rPr>
              <w:t>er om etisk granskning till EU:s för</w:t>
            </w:r>
            <w:r>
              <w:rPr>
                <w:i/>
              </w:rPr>
              <w:softHyphen/>
            </w:r>
            <w:r w:rsidRPr="00132611">
              <w:rPr>
                <w:i/>
              </w:rPr>
              <w:t>ord</w:t>
            </w:r>
            <w:r>
              <w:rPr>
                <w:i/>
              </w:rPr>
              <w:softHyphen/>
            </w:r>
            <w:r w:rsidRPr="00132611">
              <w:rPr>
                <w:i/>
              </w:rPr>
              <w:t>ning om kliniska pröv</w:t>
            </w:r>
            <w:r>
              <w:rPr>
                <w:i/>
              </w:rPr>
              <w:softHyphen/>
            </w:r>
            <w:r w:rsidRPr="00132611">
              <w:rPr>
                <w:i/>
              </w:rPr>
              <w:t>ning</w:t>
            </w:r>
            <w:r>
              <w:rPr>
                <w:i/>
              </w:rPr>
              <w:softHyphen/>
            </w:r>
            <w:r w:rsidRPr="00132611">
              <w:rPr>
                <w:i/>
              </w:rPr>
              <w:t>ar av humanläkemedel.</w:t>
            </w:r>
          </w:p>
        </w:tc>
      </w:tr>
    </w:tbl>
    <w:p w14:paraId="09986FF1"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7815CE" w14:paraId="66F3EC67" w14:textId="77777777" w:rsidTr="008539B5">
        <w:tc>
          <w:tcPr>
            <w:tcW w:w="2500" w:type="pct"/>
            <w:shd w:val="clear" w:color="auto" w:fill="auto"/>
            <w:tcMar>
              <w:left w:w="0" w:type="dxa"/>
            </w:tcMar>
          </w:tcPr>
          <w:p w14:paraId="380B2A2C" w14:textId="77777777" w:rsidR="008539B5" w:rsidRPr="007815CE" w:rsidRDefault="008539B5" w:rsidP="008539B5">
            <w:pPr>
              <w:pStyle w:val="Brdtext"/>
              <w:rPr>
                <w:i/>
              </w:rPr>
            </w:pPr>
            <w:r>
              <w:rPr>
                <w:i/>
              </w:rPr>
              <w:t>L</w:t>
            </w:r>
            <w:r w:rsidRPr="007815CE">
              <w:rPr>
                <w:i/>
              </w:rPr>
              <w:t>ydelse</w:t>
            </w:r>
            <w:r>
              <w:rPr>
                <w:i/>
              </w:rPr>
              <w:t xml:space="preserve"> enligt avsnitt 2.11</w:t>
            </w:r>
          </w:p>
        </w:tc>
        <w:tc>
          <w:tcPr>
            <w:tcW w:w="2500" w:type="pct"/>
            <w:shd w:val="clear" w:color="auto" w:fill="auto"/>
            <w:tcMar>
              <w:right w:w="0" w:type="dxa"/>
            </w:tcMar>
          </w:tcPr>
          <w:p w14:paraId="1F5DA79D" w14:textId="77777777" w:rsidR="008539B5" w:rsidRPr="007815CE" w:rsidRDefault="008539B5" w:rsidP="008539B5">
            <w:pPr>
              <w:pStyle w:val="Brdtext"/>
              <w:rPr>
                <w:i/>
              </w:rPr>
            </w:pPr>
            <w:r w:rsidRPr="007815CE">
              <w:rPr>
                <w:i/>
              </w:rPr>
              <w:t>Föreslagen lydelse</w:t>
            </w:r>
          </w:p>
        </w:tc>
      </w:tr>
    </w:tbl>
    <w:p w14:paraId="36C1185D" w14:textId="77777777" w:rsidR="008539B5" w:rsidRDefault="008539B5" w:rsidP="008539B5">
      <w:pPr>
        <w:pStyle w:val="Brdtextmedindrag"/>
      </w:pPr>
    </w:p>
    <w:p w14:paraId="28D085AC" w14:textId="05C9565E" w:rsidR="008539B5" w:rsidRPr="00E45072" w:rsidRDefault="008539B5" w:rsidP="008539B5">
      <w:pPr>
        <w:pStyle w:val="Brdtext"/>
        <w:jc w:val="center"/>
        <w:rPr>
          <w:b/>
        </w:rPr>
      </w:pPr>
      <w:r w:rsidRPr="00E45072">
        <w:rPr>
          <w:b/>
        </w:rPr>
        <w:t>24 a</w:t>
      </w:r>
      <w:r>
        <w:rPr>
          <w:b/>
        </w:rPr>
        <w:t> §</w:t>
      </w:r>
      <w:r w:rsidRPr="00544DDE">
        <w:rPr>
          <w:rStyle w:val="Fotnotsreferens"/>
          <w:bCs/>
        </w:rPr>
        <w:footnoteReference w:id="5"/>
      </w:r>
    </w:p>
    <w:tbl>
      <w:tblPr>
        <w:tblW w:w="5000" w:type="pct"/>
        <w:tblLook w:val="0000" w:firstRow="0" w:lastRow="0" w:firstColumn="0" w:lastColumn="0" w:noHBand="0" w:noVBand="0"/>
      </w:tblPr>
      <w:tblGrid>
        <w:gridCol w:w="2948"/>
        <w:gridCol w:w="2949"/>
      </w:tblGrid>
      <w:tr w:rsidR="008539B5" w14:paraId="107DAEAE" w14:textId="77777777" w:rsidTr="008539B5">
        <w:tc>
          <w:tcPr>
            <w:tcW w:w="2500" w:type="pct"/>
            <w:shd w:val="clear" w:color="auto" w:fill="auto"/>
            <w:tcMar>
              <w:left w:w="0" w:type="dxa"/>
            </w:tcMar>
          </w:tcPr>
          <w:p w14:paraId="62A4E1D0" w14:textId="0516756F" w:rsidR="008539B5" w:rsidRDefault="008539B5" w:rsidP="008539B5">
            <w:pPr>
              <w:pStyle w:val="Brdtextmedindrag"/>
              <w:ind w:firstLine="0"/>
            </w:pPr>
            <w:r w:rsidRPr="004F45B7">
              <w:t>Etikprövningsmyndigheten ska också lämna sådana yttrand</w:t>
            </w:r>
            <w:r w:rsidRPr="004F45B7">
              <w:softHyphen/>
              <w:t>en som anges i 4</w:t>
            </w:r>
            <w:r>
              <w:t> </w:t>
            </w:r>
            <w:r w:rsidRPr="004F45B7">
              <w:t xml:space="preserve">§ </w:t>
            </w:r>
            <w:r>
              <w:t>lagen (2021:</w:t>
            </w:r>
            <w:r w:rsidRPr="004F45B7">
              <w:t>000) med kompletterande be</w:t>
            </w:r>
            <w:r w:rsidRPr="004F45B7">
              <w:softHyphen/>
            </w:r>
            <w:r w:rsidRPr="004F45B7">
              <w:softHyphen/>
              <w:t>stämmelser om etisk gransk</w:t>
            </w:r>
            <w:r>
              <w:softHyphen/>
            </w:r>
            <w:r w:rsidRPr="004F45B7">
              <w:t>ning till EU:s förord</w:t>
            </w:r>
            <w:r>
              <w:softHyphen/>
            </w:r>
            <w:r w:rsidRPr="004F45B7">
              <w:t>ning om medi</w:t>
            </w:r>
            <w:r w:rsidRPr="004F45B7">
              <w:softHyphen/>
              <w:t>cin</w:t>
            </w:r>
            <w:r w:rsidRPr="004F45B7">
              <w:softHyphen/>
            </w:r>
            <w:r w:rsidRPr="004F45B7">
              <w:softHyphen/>
              <w:t>tekniska produkter</w:t>
            </w:r>
            <w:r>
              <w:t xml:space="preserve"> och fatta sådana beslut som anges i 5 § samma lag</w:t>
            </w:r>
            <w:r w:rsidRPr="004F45B7">
              <w:t>.</w:t>
            </w:r>
          </w:p>
        </w:tc>
        <w:tc>
          <w:tcPr>
            <w:tcW w:w="2500" w:type="pct"/>
            <w:shd w:val="clear" w:color="auto" w:fill="auto"/>
            <w:tcMar>
              <w:right w:w="0" w:type="dxa"/>
            </w:tcMar>
          </w:tcPr>
          <w:p w14:paraId="6A77C998" w14:textId="2B356203" w:rsidR="008539B5" w:rsidRDefault="008539B5" w:rsidP="008539B5">
            <w:pPr>
              <w:pStyle w:val="Brdtextmedindrag"/>
              <w:ind w:firstLine="0"/>
            </w:pPr>
            <w:r w:rsidRPr="00B30FE0">
              <w:t xml:space="preserve">Etikprövningsmyndigheten ska också lämna </w:t>
            </w:r>
          </w:p>
        </w:tc>
      </w:tr>
      <w:tr w:rsidR="008539B5" w14:paraId="5059A961" w14:textId="77777777" w:rsidTr="008539B5">
        <w:tc>
          <w:tcPr>
            <w:tcW w:w="2500" w:type="pct"/>
            <w:shd w:val="clear" w:color="auto" w:fill="auto"/>
            <w:tcMar>
              <w:left w:w="0" w:type="dxa"/>
            </w:tcMar>
          </w:tcPr>
          <w:p w14:paraId="40A2F040" w14:textId="77777777" w:rsidR="008539B5" w:rsidRDefault="008539B5" w:rsidP="008539B5">
            <w:pPr>
              <w:pStyle w:val="Brdtextmedindrag"/>
            </w:pPr>
          </w:p>
        </w:tc>
        <w:tc>
          <w:tcPr>
            <w:tcW w:w="2500" w:type="pct"/>
            <w:shd w:val="clear" w:color="auto" w:fill="auto"/>
            <w:tcMar>
              <w:right w:w="0" w:type="dxa"/>
            </w:tcMar>
          </w:tcPr>
          <w:p w14:paraId="45E79314" w14:textId="78B265FB" w:rsidR="008539B5" w:rsidRPr="00B30FE0" w:rsidRDefault="008539B5" w:rsidP="008539B5">
            <w:pPr>
              <w:pStyle w:val="Brdtextmedindrag"/>
            </w:pPr>
            <w:bookmarkStart w:id="36" w:name="_Hlk68076003"/>
            <w:r>
              <w:t>– </w:t>
            </w:r>
            <w:r w:rsidRPr="002811F0">
              <w:rPr>
                <w:i/>
                <w:iCs/>
              </w:rPr>
              <w:t>sådana yttranden som anges i</w:t>
            </w:r>
            <w:r>
              <w:t xml:space="preserve"> </w:t>
            </w:r>
            <w:r w:rsidRPr="00132611">
              <w:rPr>
                <w:i/>
              </w:rPr>
              <w:t>3</w:t>
            </w:r>
            <w:r>
              <w:rPr>
                <w:i/>
              </w:rPr>
              <w:t> §</w:t>
            </w:r>
            <w:r w:rsidRPr="00132611">
              <w:rPr>
                <w:i/>
              </w:rPr>
              <w:t xml:space="preserve"> lagen (2018:1091) med kom</w:t>
            </w:r>
            <w:r>
              <w:rPr>
                <w:i/>
              </w:rPr>
              <w:softHyphen/>
            </w:r>
            <w:r w:rsidRPr="00132611">
              <w:rPr>
                <w:i/>
              </w:rPr>
              <w:t>plett</w:t>
            </w:r>
            <w:r>
              <w:rPr>
                <w:i/>
              </w:rPr>
              <w:softHyphen/>
            </w:r>
            <w:r w:rsidRPr="00132611">
              <w:rPr>
                <w:i/>
              </w:rPr>
              <w:t>erande bestämmelser om etisk gransk</w:t>
            </w:r>
            <w:r>
              <w:rPr>
                <w:i/>
              </w:rPr>
              <w:softHyphen/>
            </w:r>
            <w:r w:rsidRPr="00132611">
              <w:rPr>
                <w:i/>
              </w:rPr>
              <w:t>ning till EU:s för</w:t>
            </w:r>
            <w:r>
              <w:rPr>
                <w:i/>
              </w:rPr>
              <w:softHyphen/>
            </w:r>
            <w:r w:rsidRPr="00132611">
              <w:rPr>
                <w:i/>
              </w:rPr>
              <w:t>ord</w:t>
            </w:r>
            <w:r>
              <w:rPr>
                <w:i/>
              </w:rPr>
              <w:softHyphen/>
            </w:r>
            <w:r w:rsidRPr="00132611">
              <w:rPr>
                <w:i/>
              </w:rPr>
              <w:t>ning om klin</w:t>
            </w:r>
            <w:r>
              <w:rPr>
                <w:i/>
              </w:rPr>
              <w:softHyphen/>
            </w:r>
            <w:r w:rsidRPr="00132611">
              <w:rPr>
                <w:i/>
              </w:rPr>
              <w:t>iska prövningar av human</w:t>
            </w:r>
            <w:r>
              <w:rPr>
                <w:i/>
              </w:rPr>
              <w:softHyphen/>
            </w:r>
            <w:r w:rsidRPr="00132611">
              <w:rPr>
                <w:i/>
              </w:rPr>
              <w:t>läke</w:t>
            </w:r>
            <w:r>
              <w:rPr>
                <w:i/>
              </w:rPr>
              <w:softHyphen/>
            </w:r>
            <w:r w:rsidRPr="00132611">
              <w:rPr>
                <w:i/>
              </w:rPr>
              <w:t>medel</w:t>
            </w:r>
            <w:r>
              <w:rPr>
                <w:i/>
              </w:rPr>
              <w:t xml:space="preserve">, och </w:t>
            </w:r>
          </w:p>
          <w:p w14:paraId="60023936" w14:textId="5B60AC1D" w:rsidR="008539B5" w:rsidRPr="00132611" w:rsidRDefault="008539B5" w:rsidP="008539B5">
            <w:pPr>
              <w:pStyle w:val="Brdtextmedindrag"/>
              <w:rPr>
                <w:i/>
              </w:rPr>
            </w:pPr>
            <w:r>
              <w:t xml:space="preserve">– sådana yttranden som anges i </w:t>
            </w:r>
            <w:r w:rsidRPr="00B30FE0">
              <w:t>4</w:t>
            </w:r>
            <w:r>
              <w:t> </w:t>
            </w:r>
            <w:r w:rsidRPr="00B30FE0">
              <w:t xml:space="preserve">§ </w:t>
            </w:r>
            <w:r>
              <w:t>lagen (2021:</w:t>
            </w:r>
            <w:r w:rsidRPr="00B30FE0">
              <w:t>000) med kom</w:t>
            </w:r>
            <w:r>
              <w:softHyphen/>
            </w:r>
            <w:r w:rsidRPr="00B30FE0">
              <w:t>plett</w:t>
            </w:r>
            <w:r>
              <w:softHyphen/>
            </w:r>
            <w:r w:rsidRPr="00B30FE0">
              <w:t>erande bestäm</w:t>
            </w:r>
            <w:r>
              <w:softHyphen/>
            </w:r>
            <w:r w:rsidRPr="002428EF">
              <w:t>mels</w:t>
            </w:r>
            <w:r>
              <w:softHyphen/>
            </w:r>
            <w:r>
              <w:softHyphen/>
            </w:r>
            <w:r w:rsidRPr="002428EF">
              <w:t>er om etisk gransk</w:t>
            </w:r>
            <w:r>
              <w:softHyphen/>
            </w:r>
            <w:r w:rsidRPr="002428EF">
              <w:t>ning till EU:s förordning om medicin</w:t>
            </w:r>
            <w:r>
              <w:softHyphen/>
            </w:r>
            <w:r w:rsidRPr="002428EF">
              <w:t>tekni</w:t>
            </w:r>
            <w:r>
              <w:softHyphen/>
            </w:r>
            <w:r w:rsidRPr="002428EF">
              <w:t>ska produkter</w:t>
            </w:r>
            <w:r>
              <w:t xml:space="preserve"> och fatta sådana beslut som anges i 5 § samma lag.</w:t>
            </w:r>
            <w:bookmarkEnd w:id="36"/>
          </w:p>
        </w:tc>
      </w:tr>
    </w:tbl>
    <w:p w14:paraId="1AC3C322"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7815CE" w14:paraId="4F1F169C" w14:textId="77777777" w:rsidTr="008539B5">
        <w:tc>
          <w:tcPr>
            <w:tcW w:w="2500" w:type="pct"/>
            <w:shd w:val="clear" w:color="auto" w:fill="auto"/>
            <w:tcMar>
              <w:left w:w="0" w:type="dxa"/>
            </w:tcMar>
          </w:tcPr>
          <w:p w14:paraId="6321C179" w14:textId="77777777" w:rsidR="008539B5" w:rsidRPr="007815CE" w:rsidRDefault="008539B5" w:rsidP="008539B5">
            <w:pPr>
              <w:pStyle w:val="Brdtext"/>
              <w:keepNext/>
              <w:rPr>
                <w:i/>
              </w:rPr>
            </w:pPr>
            <w:r w:rsidRPr="007815CE">
              <w:rPr>
                <w:i/>
              </w:rPr>
              <w:lastRenderedPageBreak/>
              <w:t>Nuvarande lydelse</w:t>
            </w:r>
          </w:p>
        </w:tc>
        <w:tc>
          <w:tcPr>
            <w:tcW w:w="2500" w:type="pct"/>
            <w:shd w:val="clear" w:color="auto" w:fill="auto"/>
            <w:tcMar>
              <w:right w:w="0" w:type="dxa"/>
            </w:tcMar>
          </w:tcPr>
          <w:p w14:paraId="21081BCC" w14:textId="77777777" w:rsidR="008539B5" w:rsidRPr="007815CE" w:rsidRDefault="008539B5" w:rsidP="008539B5">
            <w:pPr>
              <w:pStyle w:val="Brdtext"/>
              <w:keepNext/>
              <w:rPr>
                <w:i/>
              </w:rPr>
            </w:pPr>
            <w:r w:rsidRPr="007815CE">
              <w:rPr>
                <w:i/>
              </w:rPr>
              <w:t>Föreslagen lydelse</w:t>
            </w:r>
          </w:p>
        </w:tc>
      </w:tr>
    </w:tbl>
    <w:p w14:paraId="76B32CAB" w14:textId="77777777" w:rsidR="008539B5" w:rsidRDefault="008539B5" w:rsidP="008539B5">
      <w:pPr>
        <w:pStyle w:val="Brdtextmedindrag"/>
        <w:keepNext/>
      </w:pPr>
    </w:p>
    <w:tbl>
      <w:tblPr>
        <w:tblW w:w="5000" w:type="pct"/>
        <w:tblLook w:val="0000" w:firstRow="0" w:lastRow="0" w:firstColumn="0" w:lastColumn="0" w:noHBand="0" w:noVBand="0"/>
      </w:tblPr>
      <w:tblGrid>
        <w:gridCol w:w="2948"/>
        <w:gridCol w:w="2949"/>
      </w:tblGrid>
      <w:tr w:rsidR="008539B5" w14:paraId="26FD3A5A" w14:textId="77777777" w:rsidTr="008539B5">
        <w:tc>
          <w:tcPr>
            <w:tcW w:w="2500" w:type="pct"/>
            <w:shd w:val="clear" w:color="auto" w:fill="auto"/>
            <w:tcMar>
              <w:left w:w="0" w:type="dxa"/>
            </w:tcMar>
          </w:tcPr>
          <w:p w14:paraId="52C59FB2" w14:textId="77777777" w:rsidR="008539B5" w:rsidRDefault="008539B5" w:rsidP="008539B5">
            <w:pPr>
              <w:pStyle w:val="Brdtextmedindrag"/>
              <w:keepNext/>
            </w:pPr>
          </w:p>
        </w:tc>
        <w:tc>
          <w:tcPr>
            <w:tcW w:w="2500" w:type="pct"/>
            <w:shd w:val="clear" w:color="auto" w:fill="auto"/>
            <w:tcMar>
              <w:right w:w="0" w:type="dxa"/>
            </w:tcMar>
          </w:tcPr>
          <w:p w14:paraId="028C4802" w14:textId="389A0CEB" w:rsidR="008539B5" w:rsidRPr="00D7274D" w:rsidRDefault="008539B5" w:rsidP="008539B5">
            <w:pPr>
              <w:pStyle w:val="Brdtext"/>
              <w:keepNext/>
              <w:rPr>
                <w:b/>
                <w:i/>
              </w:rPr>
            </w:pPr>
            <w:r w:rsidRPr="00D7274D">
              <w:rPr>
                <w:b/>
                <w:i/>
              </w:rPr>
              <w:t>25 b</w:t>
            </w:r>
            <w:r>
              <w:rPr>
                <w:b/>
                <w:i/>
              </w:rPr>
              <w:t> §</w:t>
            </w:r>
          </w:p>
          <w:p w14:paraId="5AB32E1F" w14:textId="524112B1" w:rsidR="008539B5" w:rsidRPr="00132611" w:rsidRDefault="008539B5" w:rsidP="008539B5">
            <w:pPr>
              <w:pStyle w:val="Brdtextmedindrag"/>
              <w:keepNext/>
              <w:ind w:firstLine="0"/>
              <w:rPr>
                <w:i/>
              </w:rPr>
            </w:pPr>
            <w:r w:rsidRPr="00132611">
              <w:rPr>
                <w:i/>
              </w:rPr>
              <w:t>Vid de avdelningar som utför et</w:t>
            </w:r>
            <w:r>
              <w:rPr>
                <w:i/>
              </w:rPr>
              <w:softHyphen/>
            </w:r>
            <w:r w:rsidRPr="00132611">
              <w:rPr>
                <w:i/>
              </w:rPr>
              <w:t>isk granskning enligt lagen (2018:1091) med kompletterande be</w:t>
            </w:r>
            <w:r>
              <w:rPr>
                <w:i/>
              </w:rPr>
              <w:softHyphen/>
            </w:r>
            <w:r w:rsidRPr="00132611">
              <w:rPr>
                <w:i/>
              </w:rPr>
              <w:t>stäm</w:t>
            </w:r>
            <w:r>
              <w:rPr>
                <w:i/>
              </w:rPr>
              <w:softHyphen/>
            </w:r>
            <w:r w:rsidRPr="00132611">
              <w:rPr>
                <w:i/>
              </w:rPr>
              <w:t>melser om etisk granskning till EU:s förord</w:t>
            </w:r>
            <w:r>
              <w:rPr>
                <w:i/>
              </w:rPr>
              <w:softHyphen/>
            </w:r>
            <w:r w:rsidRPr="00132611">
              <w:rPr>
                <w:i/>
              </w:rPr>
              <w:t>ning om kliniska pröv</w:t>
            </w:r>
            <w:r>
              <w:rPr>
                <w:i/>
              </w:rPr>
              <w:softHyphen/>
            </w:r>
            <w:r w:rsidRPr="00132611">
              <w:rPr>
                <w:i/>
              </w:rPr>
              <w:t>ningar av humanläkemedel ska minst en av de ledamöter som före</w:t>
            </w:r>
            <w:r>
              <w:rPr>
                <w:i/>
              </w:rPr>
              <w:softHyphen/>
            </w:r>
            <w:r w:rsidRPr="00132611">
              <w:rPr>
                <w:i/>
              </w:rPr>
              <w:t>träder allmänna intressen re</w:t>
            </w:r>
            <w:r>
              <w:rPr>
                <w:i/>
              </w:rPr>
              <w:softHyphen/>
            </w:r>
            <w:r w:rsidRPr="00132611">
              <w:rPr>
                <w:i/>
              </w:rPr>
              <w:t>pre</w:t>
            </w:r>
            <w:r>
              <w:rPr>
                <w:i/>
              </w:rPr>
              <w:softHyphen/>
            </w:r>
            <w:r w:rsidRPr="00132611">
              <w:rPr>
                <w:i/>
              </w:rPr>
              <w:t>sentera en eller flera patient</w:t>
            </w:r>
            <w:r>
              <w:rPr>
                <w:i/>
              </w:rPr>
              <w:softHyphen/>
            </w:r>
            <w:r w:rsidRPr="00132611">
              <w:rPr>
                <w:i/>
              </w:rPr>
              <w:t xml:space="preserve">organisationer. </w:t>
            </w:r>
          </w:p>
        </w:tc>
      </w:tr>
    </w:tbl>
    <w:p w14:paraId="5BB44611" w14:textId="77777777" w:rsidR="008539B5" w:rsidRDefault="008539B5" w:rsidP="008539B5">
      <w:pPr>
        <w:pStyle w:val="Slutstreck"/>
      </w:pPr>
      <w:r w:rsidRPr="00660EEA">
        <w:t>                      </w:t>
      </w:r>
    </w:p>
    <w:p w14:paraId="2DF0DCEF" w14:textId="77777777" w:rsidR="008539B5" w:rsidRDefault="008539B5" w:rsidP="008539B5">
      <w:pPr>
        <w:pStyle w:val="Brdtextmedindrag"/>
      </w:pPr>
      <w:r>
        <w:t>Denna lag träder i kraft den dag som regeringen bestämmer.</w:t>
      </w:r>
    </w:p>
    <w:p w14:paraId="0C587FBD" w14:textId="77777777" w:rsidR="008539B5" w:rsidRDefault="008539B5" w:rsidP="008539B5">
      <w:pPr>
        <w:pStyle w:val="Brdtextmedindrag"/>
      </w:pPr>
    </w:p>
    <w:p w14:paraId="3A293101" w14:textId="77777777" w:rsidR="008539B5" w:rsidRDefault="008539B5" w:rsidP="008539B5">
      <w:pPr>
        <w:pStyle w:val="Brdtextmedindrag"/>
      </w:pPr>
    </w:p>
    <w:p w14:paraId="676CEA69" w14:textId="77777777" w:rsidR="008539B5" w:rsidRDefault="008539B5" w:rsidP="008539B5">
      <w:pPr>
        <w:pStyle w:val="Rubrik2"/>
        <w:spacing w:before="0"/>
        <w:sectPr w:rsidR="008539B5" w:rsidSect="008539B5">
          <w:headerReference w:type="even" r:id="rId78"/>
          <w:headerReference w:type="default" r:id="rId79"/>
          <w:footerReference w:type="even" r:id="rId80"/>
          <w:footerReference w:type="default" r:id="rId81"/>
          <w:footerReference w:type="first" r:id="rId82"/>
          <w:footnotePr>
            <w:numRestart w:val="eachSect"/>
          </w:footnotePr>
          <w:pgSz w:w="9356" w:h="13721" w:code="9"/>
          <w:pgMar w:top="794" w:right="2438" w:bottom="1191" w:left="1021" w:header="0" w:footer="709" w:gutter="0"/>
          <w:cols w:space="708"/>
          <w:docGrid w:linePitch="360"/>
        </w:sectPr>
      </w:pPr>
    </w:p>
    <w:p w14:paraId="7E831EDF" w14:textId="78AB8727" w:rsidR="008539B5" w:rsidRPr="0047042D" w:rsidRDefault="008539B5" w:rsidP="008539B5">
      <w:pPr>
        <w:pStyle w:val="Rubrik2"/>
        <w:spacing w:before="0"/>
      </w:pPr>
      <w:bookmarkStart w:id="37" w:name="_Toc69367484"/>
      <w:r w:rsidRPr="0047042D">
        <w:lastRenderedPageBreak/>
        <w:t>Förslag till lag om ändring i lagen (2003:460) om etikprövning av forskning som avser människor</w:t>
      </w:r>
      <w:bookmarkEnd w:id="37"/>
    </w:p>
    <w:p w14:paraId="07444694" w14:textId="3E0020DE" w:rsidR="008539B5" w:rsidRDefault="008539B5" w:rsidP="008539B5">
      <w:pPr>
        <w:pStyle w:val="Brdtextmedindrag"/>
        <w:ind w:firstLine="0"/>
      </w:pPr>
      <w:r w:rsidRPr="000E2F71">
        <w:t xml:space="preserve">Härigenom föreskrivs </w:t>
      </w:r>
      <w:r>
        <w:t xml:space="preserve">att 4 a, 24 a och 25 a §§ </w:t>
      </w:r>
      <w:r w:rsidRPr="00517C3E">
        <w:t xml:space="preserve">lagen </w:t>
      </w:r>
      <w:r w:rsidRPr="00205947">
        <w:t>(2003:460) om etik</w:t>
      </w:r>
      <w:r>
        <w:softHyphen/>
      </w:r>
      <w:r w:rsidRPr="00205947">
        <w:t>prövning av forskning som avser människor</w:t>
      </w:r>
      <w:r>
        <w:t xml:space="preserve"> ska ha </w:t>
      </w:r>
      <w:r w:rsidRPr="000E2F71">
        <w:t>följande</w:t>
      </w:r>
      <w:r>
        <w:t xml:space="preserve"> lydelse</w:t>
      </w:r>
      <w:r w:rsidRPr="000E2F71">
        <w:t>.</w:t>
      </w:r>
    </w:p>
    <w:p w14:paraId="61544F17"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4C3C977B" w14:textId="77777777" w:rsidTr="008539B5">
        <w:tc>
          <w:tcPr>
            <w:tcW w:w="2500" w:type="pct"/>
            <w:shd w:val="clear" w:color="auto" w:fill="auto"/>
            <w:tcMar>
              <w:left w:w="0" w:type="dxa"/>
            </w:tcMar>
          </w:tcPr>
          <w:p w14:paraId="7A6B0F73" w14:textId="77777777" w:rsidR="008539B5" w:rsidRPr="0049408E" w:rsidRDefault="008539B5" w:rsidP="008539B5">
            <w:pPr>
              <w:pStyle w:val="Brdtext"/>
              <w:rPr>
                <w:i/>
              </w:rPr>
            </w:pPr>
            <w:r>
              <w:rPr>
                <w:i/>
              </w:rPr>
              <w:t>L</w:t>
            </w:r>
            <w:r w:rsidRPr="0049408E">
              <w:rPr>
                <w:i/>
              </w:rPr>
              <w:t>ydelse</w:t>
            </w:r>
            <w:r>
              <w:rPr>
                <w:i/>
              </w:rPr>
              <w:t xml:space="preserve"> enligt avsnitt 2.11</w:t>
            </w:r>
          </w:p>
        </w:tc>
        <w:tc>
          <w:tcPr>
            <w:tcW w:w="2500" w:type="pct"/>
            <w:shd w:val="clear" w:color="auto" w:fill="auto"/>
            <w:tcMar>
              <w:right w:w="0" w:type="dxa"/>
            </w:tcMar>
          </w:tcPr>
          <w:p w14:paraId="783CB6C5" w14:textId="77777777" w:rsidR="008539B5" w:rsidRPr="0049408E" w:rsidRDefault="008539B5" w:rsidP="008539B5">
            <w:pPr>
              <w:pStyle w:val="Brdtext"/>
              <w:rPr>
                <w:i/>
              </w:rPr>
            </w:pPr>
            <w:r w:rsidRPr="0049408E">
              <w:rPr>
                <w:i/>
              </w:rPr>
              <w:t>Föreslagen lydelse</w:t>
            </w:r>
          </w:p>
        </w:tc>
      </w:tr>
    </w:tbl>
    <w:p w14:paraId="4B8C2386" w14:textId="77777777" w:rsidR="008539B5" w:rsidRDefault="008539B5" w:rsidP="008539B5">
      <w:pPr>
        <w:pStyle w:val="Brdtext"/>
        <w:jc w:val="center"/>
        <w:rPr>
          <w:b/>
        </w:rPr>
      </w:pPr>
    </w:p>
    <w:p w14:paraId="5A3B9D5A" w14:textId="77F0FFE2" w:rsidR="008539B5" w:rsidRPr="00D7274D" w:rsidRDefault="008539B5" w:rsidP="008539B5">
      <w:pPr>
        <w:pStyle w:val="Brdtext"/>
        <w:jc w:val="center"/>
        <w:rPr>
          <w:b/>
        </w:rPr>
      </w:pPr>
      <w:r w:rsidRPr="00D7274D">
        <w:rPr>
          <w:b/>
        </w:rPr>
        <w:t>4 a</w:t>
      </w:r>
      <w:r>
        <w:rPr>
          <w:b/>
        </w:rPr>
        <w:t> §</w:t>
      </w:r>
      <w:r w:rsidRPr="001040FE">
        <w:rPr>
          <w:rStyle w:val="Fotnotsreferens"/>
        </w:rPr>
        <w:footnoteReference w:id="6"/>
      </w:r>
    </w:p>
    <w:tbl>
      <w:tblPr>
        <w:tblW w:w="5000" w:type="pct"/>
        <w:tblLook w:val="0000" w:firstRow="0" w:lastRow="0" w:firstColumn="0" w:lastColumn="0" w:noHBand="0" w:noVBand="0"/>
      </w:tblPr>
      <w:tblGrid>
        <w:gridCol w:w="2948"/>
        <w:gridCol w:w="2949"/>
      </w:tblGrid>
      <w:tr w:rsidR="008539B5" w14:paraId="25FD607C" w14:textId="77777777" w:rsidTr="008539B5">
        <w:tc>
          <w:tcPr>
            <w:tcW w:w="2500" w:type="pct"/>
            <w:shd w:val="clear" w:color="auto" w:fill="auto"/>
            <w:tcMar>
              <w:left w:w="0" w:type="dxa"/>
            </w:tcMar>
          </w:tcPr>
          <w:p w14:paraId="3C105F16" w14:textId="77777777" w:rsidR="008539B5" w:rsidRDefault="008539B5" w:rsidP="008539B5">
            <w:pPr>
              <w:pStyle w:val="Brdtextmedindrag"/>
              <w:ind w:firstLine="0"/>
            </w:pPr>
            <w:r w:rsidRPr="00205947">
              <w:t xml:space="preserve">Lagen ska inte </w:t>
            </w:r>
            <w:r w:rsidRPr="00132611">
              <w:t>tillämpas</w:t>
            </w:r>
            <w:r w:rsidRPr="00205947">
              <w:t xml:space="preserve"> på kli</w:t>
            </w:r>
            <w:r w:rsidRPr="00205947">
              <w:softHyphen/>
              <w:t>niska prövningar</w:t>
            </w:r>
            <w:r>
              <w:t xml:space="preserve"> </w:t>
            </w:r>
            <w:r w:rsidRPr="00FC2225">
              <w:t>enligt Europa</w:t>
            </w:r>
            <w:r w:rsidRPr="00FC2225">
              <w:softHyphen/>
              <w:t>parlamentets och rådets för</w:t>
            </w:r>
            <w:r w:rsidRPr="00FC2225">
              <w:softHyphen/>
              <w:t>ord</w:t>
            </w:r>
            <w:r w:rsidRPr="00FC2225">
              <w:softHyphen/>
              <w:t>ning (EU) 2017/745 av den 5 april 2017 om medicin</w:t>
            </w:r>
            <w:r w:rsidRPr="00FC2225">
              <w:softHyphen/>
              <w:t>tek</w:t>
            </w:r>
            <w:r w:rsidRPr="00FC2225">
              <w:softHyphen/>
              <w:t>ni</w:t>
            </w:r>
            <w:r w:rsidRPr="00FC2225">
              <w:softHyphen/>
              <w:t>ska produkter, om ändring av direk</w:t>
            </w:r>
            <w:r w:rsidRPr="00FC2225">
              <w:softHyphen/>
              <w:t>tiv 2001/83/EG, för</w:t>
            </w:r>
            <w:r>
              <w:softHyphen/>
            </w:r>
            <w:r w:rsidRPr="00FC2225">
              <w:t>ord</w:t>
            </w:r>
            <w:r>
              <w:softHyphen/>
            </w:r>
            <w:r w:rsidRPr="00FC2225">
              <w:t>ning (EG) nr 178/2002 och för</w:t>
            </w:r>
            <w:r>
              <w:softHyphen/>
            </w:r>
            <w:r w:rsidRPr="00FC2225">
              <w:t>ord</w:t>
            </w:r>
            <w:r w:rsidRPr="00FC2225">
              <w:softHyphen/>
              <w:t>ning (EG) nr 1223/2009 och om upp</w:t>
            </w:r>
            <w:r w:rsidRPr="00FC2225">
              <w:softHyphen/>
              <w:t>hävande av rådets direk</w:t>
            </w:r>
            <w:r>
              <w:softHyphen/>
            </w:r>
            <w:r w:rsidRPr="00FC2225">
              <w:t>tiv 90/385/EEG och 93/42/EEG.</w:t>
            </w:r>
            <w:r w:rsidRPr="00205947">
              <w:t xml:space="preserve"> </w:t>
            </w:r>
          </w:p>
        </w:tc>
        <w:tc>
          <w:tcPr>
            <w:tcW w:w="2500" w:type="pct"/>
            <w:shd w:val="clear" w:color="auto" w:fill="auto"/>
            <w:tcMar>
              <w:right w:w="0" w:type="dxa"/>
            </w:tcMar>
          </w:tcPr>
          <w:p w14:paraId="5B1C9D37" w14:textId="77777777" w:rsidR="008539B5" w:rsidRDefault="008539B5" w:rsidP="008539B5">
            <w:pPr>
              <w:pStyle w:val="Brdtextmedindrag"/>
              <w:ind w:firstLine="0"/>
            </w:pPr>
            <w:r w:rsidRPr="00205947">
              <w:t xml:space="preserve">Lagen ska inte tillämpas på </w:t>
            </w:r>
          </w:p>
          <w:p w14:paraId="73C83918" w14:textId="77777777" w:rsidR="008539B5" w:rsidRDefault="008539B5" w:rsidP="008539B5">
            <w:pPr>
              <w:pStyle w:val="Brdtextmedindrag"/>
              <w:rPr>
                <w:i/>
              </w:rPr>
            </w:pPr>
            <w:r w:rsidRPr="00353261">
              <w:rPr>
                <w:i/>
              </w:rPr>
              <w:t>1. </w:t>
            </w:r>
            <w:r w:rsidRPr="00205947">
              <w:t>kli</w:t>
            </w:r>
            <w:r w:rsidRPr="00205947">
              <w:softHyphen/>
            </w:r>
            <w:r w:rsidRPr="00FC2225">
              <w:t>niska prövningar enligt Euro</w:t>
            </w:r>
            <w:r>
              <w:softHyphen/>
            </w:r>
            <w:r w:rsidRPr="00FC2225">
              <w:t>pa</w:t>
            </w:r>
            <w:r w:rsidRPr="00FC2225">
              <w:softHyphen/>
              <w:t>parlamentets och rådets för</w:t>
            </w:r>
            <w:r w:rsidRPr="00FC2225">
              <w:softHyphen/>
              <w:t>ord</w:t>
            </w:r>
            <w:r w:rsidRPr="00FC2225">
              <w:softHyphen/>
              <w:t>ning (EU) 2017/745 av den 5 april 2017 om medicin</w:t>
            </w:r>
            <w:r w:rsidRPr="00FC2225">
              <w:softHyphen/>
              <w:t>tek</w:t>
            </w:r>
            <w:r w:rsidRPr="00FC2225">
              <w:softHyphen/>
              <w:t>ni</w:t>
            </w:r>
            <w:r w:rsidRPr="00FC2225">
              <w:softHyphen/>
              <w:t>ska produkter, om ändring av direk</w:t>
            </w:r>
            <w:r w:rsidRPr="00FC2225">
              <w:softHyphen/>
              <w:t>tiv 2001/83/EG, för</w:t>
            </w:r>
            <w:r>
              <w:softHyphen/>
            </w:r>
            <w:r w:rsidRPr="00FC2225">
              <w:t>ord</w:t>
            </w:r>
            <w:r>
              <w:softHyphen/>
            </w:r>
            <w:r w:rsidRPr="00FC2225">
              <w:t>ning (EG) nr 178/2002 och för</w:t>
            </w:r>
            <w:r>
              <w:softHyphen/>
            </w:r>
            <w:r w:rsidRPr="00FC2225">
              <w:t>ord</w:t>
            </w:r>
            <w:r w:rsidRPr="00FC2225">
              <w:softHyphen/>
              <w:t>ning (EG) nr 1223/2009 och om upp</w:t>
            </w:r>
            <w:r w:rsidRPr="00FC2225">
              <w:softHyphen/>
              <w:t>hävande av rådets direk</w:t>
            </w:r>
            <w:r>
              <w:softHyphen/>
            </w:r>
            <w:r w:rsidRPr="00FC2225">
              <w:t>tiv 90/385/EEG och 93/42/EEG</w:t>
            </w:r>
            <w:r>
              <w:t>,</w:t>
            </w:r>
            <w:r w:rsidRPr="00FC2225">
              <w:t xml:space="preserve"> </w:t>
            </w:r>
            <w:r w:rsidRPr="00205947">
              <w:rPr>
                <w:i/>
              </w:rPr>
              <w:t xml:space="preserve">eller </w:t>
            </w:r>
          </w:p>
          <w:p w14:paraId="6343400F" w14:textId="77777777" w:rsidR="008539B5" w:rsidRDefault="008539B5" w:rsidP="008539B5">
            <w:pPr>
              <w:pStyle w:val="Brdtextmedindrag"/>
            </w:pPr>
            <w:r w:rsidRPr="00954349">
              <w:rPr>
                <w:i/>
                <w:iCs/>
              </w:rPr>
              <w:t>2.</w:t>
            </w:r>
            <w:r w:rsidRPr="00353261">
              <w:t> </w:t>
            </w:r>
            <w:r w:rsidRPr="0060696A">
              <w:rPr>
                <w:i/>
              </w:rPr>
              <w:t>pre</w:t>
            </w:r>
            <w:r w:rsidRPr="0060696A">
              <w:rPr>
                <w:i/>
              </w:rPr>
              <w:softHyphen/>
              <w:t>standa</w:t>
            </w:r>
            <w:r w:rsidRPr="0060696A">
              <w:rPr>
                <w:i/>
              </w:rPr>
              <w:softHyphen/>
              <w:t>studier enligt Europa</w:t>
            </w:r>
            <w:r>
              <w:rPr>
                <w:i/>
              </w:rPr>
              <w:softHyphen/>
            </w:r>
            <w:r w:rsidRPr="0060696A">
              <w:rPr>
                <w:i/>
              </w:rPr>
              <w:t>parla</w:t>
            </w:r>
            <w:r w:rsidRPr="0060696A">
              <w:rPr>
                <w:i/>
              </w:rPr>
              <w:softHyphen/>
              <w:t>ment</w:t>
            </w:r>
            <w:r w:rsidRPr="0060696A">
              <w:rPr>
                <w:i/>
              </w:rPr>
              <w:softHyphen/>
              <w:t>ets och rådets för</w:t>
            </w:r>
            <w:r>
              <w:rPr>
                <w:i/>
              </w:rPr>
              <w:softHyphen/>
            </w:r>
            <w:r w:rsidRPr="0060696A">
              <w:rPr>
                <w:i/>
              </w:rPr>
              <w:t>ord</w:t>
            </w:r>
            <w:r>
              <w:rPr>
                <w:i/>
              </w:rPr>
              <w:softHyphen/>
            </w:r>
            <w:r w:rsidRPr="0060696A">
              <w:rPr>
                <w:i/>
              </w:rPr>
              <w:t>ning (EU) 2017/746 av den 5 april 2017 om medicin</w:t>
            </w:r>
            <w:r>
              <w:rPr>
                <w:i/>
              </w:rPr>
              <w:softHyphen/>
            </w:r>
            <w:r w:rsidRPr="0060696A">
              <w:rPr>
                <w:i/>
              </w:rPr>
              <w:t>tek</w:t>
            </w:r>
            <w:r>
              <w:rPr>
                <w:i/>
              </w:rPr>
              <w:softHyphen/>
            </w:r>
            <w:r w:rsidRPr="0060696A">
              <w:rPr>
                <w:i/>
              </w:rPr>
              <w:t>ni</w:t>
            </w:r>
            <w:r>
              <w:rPr>
                <w:i/>
              </w:rPr>
              <w:softHyphen/>
            </w:r>
            <w:r w:rsidRPr="0060696A">
              <w:rPr>
                <w:i/>
              </w:rPr>
              <w:t>ska produkter för in vitro-diag</w:t>
            </w:r>
            <w:r w:rsidRPr="0060696A">
              <w:rPr>
                <w:i/>
              </w:rPr>
              <w:softHyphen/>
              <w:t>no</w:t>
            </w:r>
            <w:r w:rsidRPr="0060696A">
              <w:rPr>
                <w:i/>
              </w:rPr>
              <w:softHyphen/>
              <w:t>s</w:t>
            </w:r>
            <w:r w:rsidRPr="0060696A">
              <w:rPr>
                <w:i/>
              </w:rPr>
              <w:softHyphen/>
            </w:r>
            <w:r w:rsidRPr="0060696A">
              <w:rPr>
                <w:i/>
              </w:rPr>
              <w:softHyphen/>
              <w:t>tik och om upp</w:t>
            </w:r>
            <w:r w:rsidRPr="0060696A">
              <w:rPr>
                <w:i/>
              </w:rPr>
              <w:softHyphen/>
              <w:t>häv</w:t>
            </w:r>
            <w:r w:rsidRPr="0060696A">
              <w:rPr>
                <w:i/>
              </w:rPr>
              <w:softHyphen/>
              <w:t>ande av direk</w:t>
            </w:r>
            <w:r>
              <w:rPr>
                <w:i/>
              </w:rPr>
              <w:softHyphen/>
            </w:r>
            <w:r w:rsidRPr="0060696A">
              <w:rPr>
                <w:i/>
              </w:rPr>
              <w:t>tiv 98/79/EG och kom</w:t>
            </w:r>
            <w:r>
              <w:rPr>
                <w:i/>
              </w:rPr>
              <w:softHyphen/>
            </w:r>
            <w:r w:rsidRPr="0060696A">
              <w:rPr>
                <w:i/>
              </w:rPr>
              <w:t>mis</w:t>
            </w:r>
            <w:r w:rsidRPr="0060696A">
              <w:rPr>
                <w:i/>
              </w:rPr>
              <w:softHyphen/>
              <w:t>sion</w:t>
            </w:r>
            <w:r w:rsidRPr="0060696A">
              <w:rPr>
                <w:i/>
              </w:rPr>
              <w:softHyphen/>
              <w:t>ens beslut 2010/227/EU.</w:t>
            </w:r>
            <w:r>
              <w:t xml:space="preserve"> </w:t>
            </w:r>
          </w:p>
        </w:tc>
      </w:tr>
      <w:tr w:rsidR="008539B5" w14:paraId="4E7DDD83" w14:textId="77777777" w:rsidTr="008539B5">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046B3125" w14:textId="1EF12BCF" w:rsidR="008539B5" w:rsidRDefault="008539B5" w:rsidP="008539B5">
            <w:pPr>
              <w:pStyle w:val="Brdtextmedindrag"/>
            </w:pPr>
            <w:r>
              <w:t>L</w:t>
            </w:r>
            <w:r w:rsidRPr="00921B77">
              <w:t xml:space="preserve">agen </w:t>
            </w:r>
            <w:r>
              <w:t xml:space="preserve">ska </w:t>
            </w:r>
            <w:r w:rsidRPr="00921B77">
              <w:t xml:space="preserve">dock tillämpas på </w:t>
            </w:r>
            <w:r>
              <w:t xml:space="preserve">sådana </w:t>
            </w:r>
            <w:r w:rsidRPr="00921B77">
              <w:t>studier för klinisk upp</w:t>
            </w:r>
            <w:r w:rsidRPr="00921B77">
              <w:softHyphen/>
              <w:t>följ</w:t>
            </w:r>
            <w:r w:rsidRPr="00921B77">
              <w:softHyphen/>
              <w:t xml:space="preserve">ning efter utsläppandet </w:t>
            </w:r>
            <w:r>
              <w:t>på mark</w:t>
            </w:r>
            <w:r>
              <w:softHyphen/>
              <w:t>nad</w:t>
            </w:r>
            <w:r>
              <w:softHyphen/>
              <w:t xml:space="preserve">en </w:t>
            </w:r>
            <w:r w:rsidRPr="00921B77">
              <w:t>som inte kräv</w:t>
            </w:r>
            <w:r w:rsidRPr="00921B77">
              <w:softHyphen/>
              <w:t>er anmälan en</w:t>
            </w:r>
            <w:r>
              <w:softHyphen/>
            </w:r>
            <w:r w:rsidRPr="00921B77">
              <w:t>ligt artikel 74 i för</w:t>
            </w:r>
            <w:r w:rsidRPr="00921B77">
              <w:softHyphen/>
              <w:t xml:space="preserve">ordning (EU) 2017/745 om </w:t>
            </w:r>
            <w:r>
              <w:rPr>
                <w:i/>
              </w:rPr>
              <w:t>en sådan studie</w:t>
            </w:r>
            <w:r w:rsidRPr="007F24CC">
              <w:rPr>
                <w:i/>
              </w:rPr>
              <w:t xml:space="preserve"> </w:t>
            </w:r>
            <w:r w:rsidRPr="00921B77">
              <w:t>i övrigt omfattas av lagens tillämp</w:t>
            </w:r>
            <w:r>
              <w:softHyphen/>
            </w:r>
            <w:r w:rsidRPr="00921B77">
              <w:softHyphen/>
              <w:t>nings</w:t>
            </w:r>
            <w:r>
              <w:softHyphen/>
            </w:r>
            <w:r w:rsidRPr="00921B77">
              <w:t>område.</w:t>
            </w:r>
          </w:p>
        </w:tc>
        <w:tc>
          <w:tcPr>
            <w:tcW w:w="2500" w:type="pct"/>
            <w:shd w:val="clear" w:color="auto" w:fill="auto"/>
            <w:tcMar>
              <w:right w:w="0" w:type="dxa"/>
            </w:tcMar>
          </w:tcPr>
          <w:p w14:paraId="1F48FF7B" w14:textId="0FDB1B8A" w:rsidR="008539B5" w:rsidRDefault="008539B5" w:rsidP="008539B5">
            <w:pPr>
              <w:pStyle w:val="Brdtextmedindrag"/>
            </w:pPr>
            <w:r>
              <w:t>L</w:t>
            </w:r>
            <w:r w:rsidRPr="00921B77">
              <w:t xml:space="preserve">agen </w:t>
            </w:r>
            <w:r>
              <w:t xml:space="preserve">ska </w:t>
            </w:r>
            <w:r w:rsidRPr="00921B77">
              <w:t xml:space="preserve">dock tillämpas på </w:t>
            </w:r>
            <w:r>
              <w:t xml:space="preserve">sådana </w:t>
            </w:r>
            <w:r w:rsidRPr="00921B77">
              <w:t>studier för klinisk upp</w:t>
            </w:r>
            <w:r w:rsidRPr="00921B77">
              <w:softHyphen/>
              <w:t>följ</w:t>
            </w:r>
            <w:r w:rsidRPr="00921B77">
              <w:softHyphen/>
              <w:t xml:space="preserve">ning efter utsläppandet </w:t>
            </w:r>
            <w:r>
              <w:t>på mark</w:t>
            </w:r>
            <w:r>
              <w:softHyphen/>
              <w:t>nad</w:t>
            </w:r>
            <w:r>
              <w:softHyphen/>
              <w:t xml:space="preserve">en </w:t>
            </w:r>
            <w:r w:rsidRPr="00921B77">
              <w:t>som inte kräv</w:t>
            </w:r>
            <w:r w:rsidRPr="00921B77">
              <w:softHyphen/>
              <w:t>er anmälan en</w:t>
            </w:r>
            <w:r>
              <w:softHyphen/>
            </w:r>
            <w:r w:rsidRPr="00921B77">
              <w:t>ligt artikel 74 i för</w:t>
            </w:r>
            <w:r w:rsidRPr="00921B77">
              <w:softHyphen/>
              <w:t xml:space="preserve">ordning (EU) 2017/745 </w:t>
            </w:r>
            <w:r w:rsidRPr="00EC4645">
              <w:rPr>
                <w:i/>
              </w:rPr>
              <w:t xml:space="preserve">och </w:t>
            </w:r>
            <w:r>
              <w:rPr>
                <w:i/>
              </w:rPr>
              <w:t xml:space="preserve">sådana </w:t>
            </w:r>
            <w:r w:rsidRPr="00EC4645">
              <w:rPr>
                <w:i/>
              </w:rPr>
              <w:t>pre</w:t>
            </w:r>
            <w:r>
              <w:rPr>
                <w:i/>
              </w:rPr>
              <w:softHyphen/>
            </w:r>
            <w:r w:rsidRPr="00EC4645">
              <w:rPr>
                <w:i/>
              </w:rPr>
              <w:t>standa</w:t>
            </w:r>
            <w:r>
              <w:rPr>
                <w:i/>
              </w:rPr>
              <w:softHyphen/>
            </w:r>
            <w:r w:rsidRPr="00EC4645">
              <w:rPr>
                <w:i/>
              </w:rPr>
              <w:t>studier avseende CE</w:t>
            </w:r>
            <w:r>
              <w:rPr>
                <w:i/>
              </w:rPr>
              <w:t>-</w:t>
            </w:r>
            <w:r w:rsidRPr="00EC4645">
              <w:rPr>
                <w:i/>
              </w:rPr>
              <w:t>märkta pro</w:t>
            </w:r>
            <w:r>
              <w:rPr>
                <w:i/>
              </w:rPr>
              <w:t>-</w:t>
            </w:r>
            <w:r w:rsidRPr="00EC4645">
              <w:rPr>
                <w:i/>
              </w:rPr>
              <w:t>dukt</w:t>
            </w:r>
            <w:r>
              <w:rPr>
                <w:i/>
              </w:rPr>
              <w:softHyphen/>
            </w:r>
            <w:r w:rsidRPr="00EC4645">
              <w:rPr>
                <w:i/>
              </w:rPr>
              <w:t xml:space="preserve">er som inte kräver anmälan enligt artikel 70 i </w:t>
            </w:r>
            <w:r>
              <w:rPr>
                <w:i/>
              </w:rPr>
              <w:t>förordning (EU) 2017/746</w:t>
            </w:r>
            <w:r w:rsidRPr="00EC4645">
              <w:rPr>
                <w:i/>
              </w:rPr>
              <w:t>,</w:t>
            </w:r>
            <w:r>
              <w:t xml:space="preserve"> </w:t>
            </w:r>
            <w:r w:rsidRPr="00921B77">
              <w:t xml:space="preserve">om </w:t>
            </w:r>
            <w:r w:rsidRPr="00EC4645">
              <w:rPr>
                <w:i/>
              </w:rPr>
              <w:t>dessa studier</w:t>
            </w:r>
            <w:r>
              <w:t xml:space="preserve"> </w:t>
            </w:r>
            <w:r w:rsidRPr="00921B77">
              <w:t>i övrigt om</w:t>
            </w:r>
            <w:r>
              <w:softHyphen/>
            </w:r>
            <w:r w:rsidRPr="00921B77">
              <w:t>fattas av lagens tillämp</w:t>
            </w:r>
            <w:r w:rsidRPr="00921B77">
              <w:softHyphen/>
              <w:t>nings</w:t>
            </w:r>
            <w:r>
              <w:softHyphen/>
            </w:r>
            <w:r w:rsidRPr="00921B77">
              <w:t>område</w:t>
            </w:r>
            <w:r>
              <w:t>.</w:t>
            </w:r>
          </w:p>
        </w:tc>
      </w:tr>
      <w:tr w:rsidR="008539B5" w14:paraId="3D56EF4D" w14:textId="77777777" w:rsidTr="008539B5">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4DA7BD89" w14:textId="77777777" w:rsidR="008539B5" w:rsidRDefault="008539B5" w:rsidP="008539B5">
            <w:pPr>
              <w:pStyle w:val="Brdtextmedindrag"/>
            </w:pPr>
            <w:r w:rsidRPr="00B9047A">
              <w:t>Bestämmels</w:t>
            </w:r>
            <w:r w:rsidRPr="00B9047A">
              <w:softHyphen/>
              <w:t>er om etisk gransk</w:t>
            </w:r>
            <w:r w:rsidRPr="00B9047A">
              <w:softHyphen/>
              <w:t>ning av sådana pröv</w:t>
            </w:r>
            <w:r>
              <w:softHyphen/>
            </w:r>
            <w:r w:rsidRPr="00B9047A">
              <w:t>nin</w:t>
            </w:r>
            <w:r>
              <w:t>g</w:t>
            </w:r>
            <w:r>
              <w:softHyphen/>
            </w:r>
            <w:r w:rsidRPr="00B9047A">
              <w:t>ar som avses i första st</w:t>
            </w:r>
            <w:r>
              <w:t>y</w:t>
            </w:r>
            <w:r w:rsidRPr="00B9047A">
              <w:t xml:space="preserve">cket finns i </w:t>
            </w:r>
            <w:r>
              <w:t>lagen (2021:</w:t>
            </w:r>
            <w:r w:rsidRPr="00B9047A">
              <w:t>000) med kom</w:t>
            </w:r>
            <w:r>
              <w:softHyphen/>
            </w:r>
            <w:r w:rsidRPr="00B9047A">
              <w:t>plett</w:t>
            </w:r>
            <w:r w:rsidRPr="00B9047A">
              <w:softHyphen/>
              <w:t>er</w:t>
            </w:r>
            <w:r w:rsidRPr="00B9047A">
              <w:softHyphen/>
              <w:t>ande bestämmelser om etisk gransk</w:t>
            </w:r>
            <w:r w:rsidRPr="00B9047A">
              <w:softHyphen/>
              <w:t xml:space="preserve">ning </w:t>
            </w:r>
            <w:r w:rsidRPr="00B9047A">
              <w:lastRenderedPageBreak/>
              <w:t xml:space="preserve">till EU:s </w:t>
            </w:r>
            <w:r w:rsidRPr="00933719">
              <w:rPr>
                <w:i/>
                <w:iCs/>
              </w:rPr>
              <w:t>för</w:t>
            </w:r>
            <w:r w:rsidRPr="00933719">
              <w:rPr>
                <w:i/>
                <w:iCs/>
              </w:rPr>
              <w:softHyphen/>
              <w:t>ordning</w:t>
            </w:r>
            <w:r w:rsidRPr="00B9047A">
              <w:t xml:space="preserve"> om medicin</w:t>
            </w:r>
            <w:r>
              <w:softHyphen/>
            </w:r>
            <w:r w:rsidRPr="00B9047A">
              <w:t>tek</w:t>
            </w:r>
            <w:r>
              <w:softHyphen/>
            </w:r>
            <w:r w:rsidRPr="00B9047A">
              <w:t>ni</w:t>
            </w:r>
            <w:r>
              <w:softHyphen/>
            </w:r>
            <w:r w:rsidRPr="00B9047A">
              <w:t xml:space="preserve">ska produkter. </w:t>
            </w:r>
          </w:p>
        </w:tc>
        <w:tc>
          <w:tcPr>
            <w:tcW w:w="2500" w:type="pct"/>
            <w:shd w:val="clear" w:color="auto" w:fill="auto"/>
            <w:tcMar>
              <w:right w:w="0" w:type="dxa"/>
            </w:tcMar>
          </w:tcPr>
          <w:p w14:paraId="371F0D88" w14:textId="77777777" w:rsidR="008539B5" w:rsidRPr="00921B77" w:rsidRDefault="008539B5" w:rsidP="008539B5">
            <w:pPr>
              <w:pStyle w:val="Brdtextmedindrag"/>
            </w:pPr>
            <w:r w:rsidRPr="00205947">
              <w:lastRenderedPageBreak/>
              <w:t>Be</w:t>
            </w:r>
            <w:r>
              <w:softHyphen/>
            </w:r>
            <w:r w:rsidRPr="00205947">
              <w:t>stäm</w:t>
            </w:r>
            <w:r>
              <w:softHyphen/>
            </w:r>
            <w:r w:rsidRPr="00205947">
              <w:t>melser om etisk gransk</w:t>
            </w:r>
            <w:r>
              <w:softHyphen/>
            </w:r>
            <w:r w:rsidRPr="00205947">
              <w:t>ning av sådana pröv</w:t>
            </w:r>
            <w:r>
              <w:softHyphen/>
            </w:r>
            <w:r w:rsidRPr="00205947">
              <w:t>ning</w:t>
            </w:r>
            <w:r>
              <w:softHyphen/>
            </w:r>
            <w:r w:rsidRPr="00205947">
              <w:t xml:space="preserve">ar </w:t>
            </w:r>
            <w:r w:rsidRPr="00205947">
              <w:rPr>
                <w:i/>
              </w:rPr>
              <w:t>och studier</w:t>
            </w:r>
            <w:r>
              <w:t xml:space="preserve"> </w:t>
            </w:r>
            <w:r w:rsidRPr="00B9047A">
              <w:t>som avse</w:t>
            </w:r>
            <w:r>
              <w:t>s</w:t>
            </w:r>
            <w:r w:rsidRPr="00B9047A">
              <w:t xml:space="preserve"> i första styck</w:t>
            </w:r>
            <w:r>
              <w:softHyphen/>
            </w:r>
            <w:r w:rsidRPr="00B9047A">
              <w:t>et</w:t>
            </w:r>
            <w:r>
              <w:t xml:space="preserve"> </w:t>
            </w:r>
            <w:r w:rsidRPr="00205947">
              <w:t xml:space="preserve">finns i </w:t>
            </w:r>
            <w:r>
              <w:t>lagen (2021:</w:t>
            </w:r>
            <w:r w:rsidRPr="00205947">
              <w:t>000) med kom</w:t>
            </w:r>
            <w:r>
              <w:softHyphen/>
            </w:r>
            <w:r w:rsidRPr="00205947">
              <w:t>plett</w:t>
            </w:r>
            <w:r>
              <w:softHyphen/>
            </w:r>
            <w:r w:rsidRPr="00205947">
              <w:t>er</w:t>
            </w:r>
            <w:r>
              <w:softHyphen/>
            </w:r>
            <w:r w:rsidRPr="00205947">
              <w:t>ande bestäm</w:t>
            </w:r>
            <w:r>
              <w:softHyphen/>
            </w:r>
            <w:r w:rsidRPr="00205947">
              <w:t>mels</w:t>
            </w:r>
            <w:r>
              <w:softHyphen/>
            </w:r>
            <w:r w:rsidRPr="00205947">
              <w:t xml:space="preserve">er om etisk </w:t>
            </w:r>
            <w:r w:rsidRPr="00205947">
              <w:lastRenderedPageBreak/>
              <w:t>gransk</w:t>
            </w:r>
            <w:r>
              <w:softHyphen/>
            </w:r>
            <w:r w:rsidRPr="00205947">
              <w:t xml:space="preserve">ning till EU:s </w:t>
            </w:r>
            <w:r w:rsidRPr="00933719">
              <w:rPr>
                <w:i/>
                <w:iCs/>
              </w:rPr>
              <w:t>för</w:t>
            </w:r>
            <w:r w:rsidRPr="00933719">
              <w:rPr>
                <w:i/>
                <w:iCs/>
              </w:rPr>
              <w:softHyphen/>
              <w:t>ord</w:t>
            </w:r>
            <w:r w:rsidRPr="00933719">
              <w:rPr>
                <w:i/>
                <w:iCs/>
              </w:rPr>
              <w:softHyphen/>
              <w:t>ning</w:t>
            </w:r>
            <w:r w:rsidRPr="00933719">
              <w:rPr>
                <w:i/>
                <w:iCs/>
              </w:rPr>
              <w:softHyphen/>
              <w:t>ar</w:t>
            </w:r>
            <w:r w:rsidRPr="00205947">
              <w:t xml:space="preserve"> om medicin</w:t>
            </w:r>
            <w:r w:rsidRPr="00205947">
              <w:softHyphen/>
              <w:t>tek</w:t>
            </w:r>
            <w:r>
              <w:softHyphen/>
            </w:r>
            <w:r w:rsidRPr="00205947">
              <w:t>nisk</w:t>
            </w:r>
            <w:r>
              <w:t>a pro</w:t>
            </w:r>
            <w:r>
              <w:softHyphen/>
              <w:t>dukt</w:t>
            </w:r>
            <w:r>
              <w:softHyphen/>
              <w:t>er.</w:t>
            </w:r>
          </w:p>
        </w:tc>
      </w:tr>
    </w:tbl>
    <w:p w14:paraId="4B272F18" w14:textId="77777777" w:rsidR="008539B5" w:rsidRPr="00C57856"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7815CE" w14:paraId="0A7F88C8" w14:textId="77777777" w:rsidTr="008539B5">
        <w:tc>
          <w:tcPr>
            <w:tcW w:w="2500" w:type="pct"/>
            <w:shd w:val="clear" w:color="auto" w:fill="auto"/>
            <w:tcMar>
              <w:left w:w="0" w:type="dxa"/>
            </w:tcMar>
          </w:tcPr>
          <w:p w14:paraId="3946888E" w14:textId="77777777" w:rsidR="008539B5" w:rsidRPr="007815CE" w:rsidRDefault="008539B5" w:rsidP="008539B5">
            <w:pPr>
              <w:pStyle w:val="Brdtext"/>
              <w:rPr>
                <w:i/>
              </w:rPr>
            </w:pPr>
            <w:r>
              <w:rPr>
                <w:i/>
              </w:rPr>
              <w:t>L</w:t>
            </w:r>
            <w:r w:rsidRPr="007815CE">
              <w:rPr>
                <w:i/>
              </w:rPr>
              <w:t>ydelse</w:t>
            </w:r>
            <w:r>
              <w:rPr>
                <w:i/>
              </w:rPr>
              <w:t xml:space="preserve"> enligt avsnitt 2.12</w:t>
            </w:r>
          </w:p>
        </w:tc>
        <w:tc>
          <w:tcPr>
            <w:tcW w:w="2500" w:type="pct"/>
            <w:shd w:val="clear" w:color="auto" w:fill="auto"/>
            <w:tcMar>
              <w:right w:w="0" w:type="dxa"/>
            </w:tcMar>
          </w:tcPr>
          <w:p w14:paraId="61F18B72" w14:textId="77777777" w:rsidR="008539B5" w:rsidRPr="007815CE" w:rsidRDefault="008539B5" w:rsidP="008539B5">
            <w:pPr>
              <w:pStyle w:val="Brdtext"/>
              <w:rPr>
                <w:i/>
              </w:rPr>
            </w:pPr>
            <w:r w:rsidRPr="007815CE">
              <w:rPr>
                <w:i/>
              </w:rPr>
              <w:t>Föreslagen lydelse</w:t>
            </w:r>
          </w:p>
        </w:tc>
      </w:tr>
    </w:tbl>
    <w:p w14:paraId="59AF1781" w14:textId="77777777" w:rsidR="008539B5" w:rsidRDefault="008539B5" w:rsidP="008539B5">
      <w:pPr>
        <w:pStyle w:val="Brdtextmedindrag"/>
      </w:pPr>
    </w:p>
    <w:p w14:paraId="2D258835" w14:textId="4763981E" w:rsidR="008539B5" w:rsidRDefault="008539B5" w:rsidP="008539B5">
      <w:pPr>
        <w:pStyle w:val="Brdtext"/>
        <w:jc w:val="center"/>
        <w:rPr>
          <w:b/>
        </w:rPr>
      </w:pPr>
      <w:r w:rsidRPr="00E45072">
        <w:rPr>
          <w:b/>
        </w:rPr>
        <w:t>24 a</w:t>
      </w:r>
      <w:r>
        <w:rPr>
          <w:b/>
        </w:rPr>
        <w:t> §</w:t>
      </w:r>
      <w:r w:rsidRPr="00544DDE">
        <w:rPr>
          <w:rStyle w:val="Fotnotsreferens"/>
          <w:bCs/>
        </w:rPr>
        <w:footnoteReference w:id="7"/>
      </w:r>
    </w:p>
    <w:p w14:paraId="13E712A7" w14:textId="51CB5098" w:rsidR="008539B5" w:rsidRDefault="008539B5" w:rsidP="008539B5">
      <w:pPr>
        <w:pStyle w:val="Brdtextmedindrag"/>
        <w:ind w:firstLine="0"/>
      </w:pPr>
      <w:r w:rsidRPr="00B30FE0">
        <w:t xml:space="preserve">Etikprövningsmyndigheten ska också lämna </w:t>
      </w:r>
    </w:p>
    <w:p w14:paraId="22C34964" w14:textId="3F1C8CD1" w:rsidR="008539B5" w:rsidRPr="00BE268D" w:rsidRDefault="008539B5" w:rsidP="008539B5">
      <w:pPr>
        <w:pStyle w:val="Brdtextmedindrag"/>
      </w:pPr>
      <w:bookmarkStart w:id="38" w:name="_Hlk68076115"/>
      <w:r w:rsidRPr="00BE268D">
        <w:t>– </w:t>
      </w:r>
      <w:r w:rsidRPr="00B30FE0">
        <w:t>sådana yttrand</w:t>
      </w:r>
      <w:r w:rsidRPr="00B30FE0">
        <w:softHyphen/>
        <w:t xml:space="preserve">en som anges i </w:t>
      </w:r>
      <w:r w:rsidRPr="00BE268D">
        <w:t>3</w:t>
      </w:r>
      <w:r>
        <w:t> §</w:t>
      </w:r>
      <w:r w:rsidRPr="00BE268D">
        <w:t xml:space="preserve"> lagen (2018:1091) med kom</w:t>
      </w:r>
      <w:r w:rsidRPr="00BE268D">
        <w:softHyphen/>
        <w:t>pletterande be</w:t>
      </w:r>
      <w:r w:rsidRPr="00BE268D">
        <w:softHyphen/>
      </w:r>
      <w:r w:rsidRPr="00BE268D">
        <w:softHyphen/>
        <w:t>stämmelser om etisk granskning till EU:s för</w:t>
      </w:r>
      <w:r w:rsidRPr="00BE268D">
        <w:softHyphen/>
        <w:t>ord</w:t>
      </w:r>
      <w:r w:rsidRPr="00BE268D">
        <w:softHyphen/>
        <w:t>ning om kliniska prövningar av human</w:t>
      </w:r>
      <w:r w:rsidRPr="00BE268D">
        <w:softHyphen/>
        <w:t xml:space="preserve">läkemedel, och </w:t>
      </w:r>
    </w:p>
    <w:tbl>
      <w:tblPr>
        <w:tblW w:w="5000" w:type="pct"/>
        <w:tblLook w:val="0000" w:firstRow="0" w:lastRow="0" w:firstColumn="0" w:lastColumn="0" w:noHBand="0" w:noVBand="0"/>
      </w:tblPr>
      <w:tblGrid>
        <w:gridCol w:w="2948"/>
        <w:gridCol w:w="2949"/>
      </w:tblGrid>
      <w:tr w:rsidR="008539B5" w14:paraId="5E976684" w14:textId="77777777" w:rsidTr="008539B5">
        <w:tc>
          <w:tcPr>
            <w:tcW w:w="2500" w:type="pct"/>
            <w:shd w:val="clear" w:color="auto" w:fill="auto"/>
            <w:tcMar>
              <w:left w:w="0" w:type="dxa"/>
            </w:tcMar>
          </w:tcPr>
          <w:bookmarkEnd w:id="38"/>
          <w:p w14:paraId="38E34810" w14:textId="5844960A" w:rsidR="008539B5" w:rsidRDefault="008539B5" w:rsidP="008539B5">
            <w:pPr>
              <w:pStyle w:val="Brdtextmedindrag"/>
            </w:pPr>
            <w:r>
              <w:t xml:space="preserve">– sådana yttranden som anges i </w:t>
            </w:r>
            <w:r w:rsidRPr="00B30FE0">
              <w:t>4</w:t>
            </w:r>
            <w:r>
              <w:t> </w:t>
            </w:r>
            <w:r w:rsidRPr="00B30FE0">
              <w:t xml:space="preserve">§ </w:t>
            </w:r>
            <w:r>
              <w:t>lagen (2021:</w:t>
            </w:r>
            <w:r w:rsidRPr="00B30FE0">
              <w:t>000) med kom</w:t>
            </w:r>
            <w:r>
              <w:softHyphen/>
            </w:r>
            <w:r w:rsidRPr="00B30FE0">
              <w:t>plett</w:t>
            </w:r>
            <w:r>
              <w:softHyphen/>
            </w:r>
            <w:r w:rsidRPr="00B30FE0">
              <w:t>erande bestäm</w:t>
            </w:r>
            <w:r>
              <w:softHyphen/>
            </w:r>
            <w:r w:rsidRPr="002428EF">
              <w:t>mels</w:t>
            </w:r>
            <w:r>
              <w:softHyphen/>
            </w:r>
            <w:r>
              <w:softHyphen/>
            </w:r>
            <w:r w:rsidRPr="002428EF">
              <w:t>er om etisk gransk</w:t>
            </w:r>
            <w:r>
              <w:softHyphen/>
            </w:r>
            <w:r w:rsidRPr="002428EF">
              <w:t xml:space="preserve">ning till EU:s </w:t>
            </w:r>
            <w:r w:rsidRPr="002811F0">
              <w:rPr>
                <w:i/>
                <w:iCs/>
              </w:rPr>
              <w:t>förordning</w:t>
            </w:r>
            <w:r w:rsidRPr="002428EF">
              <w:t xml:space="preserve"> om medicin</w:t>
            </w:r>
            <w:r>
              <w:softHyphen/>
            </w:r>
            <w:r w:rsidRPr="002428EF">
              <w:t>tekni</w:t>
            </w:r>
            <w:r>
              <w:softHyphen/>
            </w:r>
            <w:r w:rsidRPr="002428EF">
              <w:t>ska produkter</w:t>
            </w:r>
            <w:r>
              <w:t xml:space="preserve"> och fatta sådana beslut som anges i 5 § samma lag.</w:t>
            </w:r>
          </w:p>
        </w:tc>
        <w:tc>
          <w:tcPr>
            <w:tcW w:w="2500" w:type="pct"/>
            <w:shd w:val="clear" w:color="auto" w:fill="auto"/>
            <w:tcMar>
              <w:right w:w="0" w:type="dxa"/>
            </w:tcMar>
          </w:tcPr>
          <w:p w14:paraId="02505346" w14:textId="1BB7C6C6" w:rsidR="008539B5" w:rsidRDefault="008539B5" w:rsidP="008539B5">
            <w:pPr>
              <w:pStyle w:val="Brdtextmedindrag"/>
            </w:pPr>
            <w:r>
              <w:t>– </w:t>
            </w:r>
            <w:bookmarkStart w:id="39" w:name="_Hlk68076098"/>
            <w:r>
              <w:t xml:space="preserve">sådana yttranden som anges i </w:t>
            </w:r>
            <w:r w:rsidRPr="00B30FE0">
              <w:t>4</w:t>
            </w:r>
            <w:r>
              <w:t> </w:t>
            </w:r>
            <w:r w:rsidRPr="00B30FE0">
              <w:t xml:space="preserve">§ </w:t>
            </w:r>
            <w:r>
              <w:t>lagen (2021:</w:t>
            </w:r>
            <w:r w:rsidRPr="00B30FE0">
              <w:t>000) med kom</w:t>
            </w:r>
            <w:r>
              <w:softHyphen/>
            </w:r>
            <w:r w:rsidRPr="00B30FE0">
              <w:t>plett</w:t>
            </w:r>
            <w:r>
              <w:softHyphen/>
            </w:r>
            <w:r w:rsidRPr="00B30FE0">
              <w:t>erande bestäm</w:t>
            </w:r>
            <w:r>
              <w:softHyphen/>
            </w:r>
            <w:r w:rsidRPr="002428EF">
              <w:t>mels</w:t>
            </w:r>
            <w:r>
              <w:softHyphen/>
            </w:r>
            <w:r>
              <w:softHyphen/>
            </w:r>
            <w:r w:rsidRPr="002428EF">
              <w:t>er om etisk gransk</w:t>
            </w:r>
            <w:r>
              <w:softHyphen/>
            </w:r>
            <w:r w:rsidRPr="002428EF">
              <w:t xml:space="preserve">ning till EU:s </w:t>
            </w:r>
            <w:r w:rsidRPr="002811F0">
              <w:rPr>
                <w:i/>
                <w:iCs/>
              </w:rPr>
              <w:t>förordningar</w:t>
            </w:r>
            <w:r w:rsidRPr="002428EF">
              <w:t xml:space="preserve"> om medicin</w:t>
            </w:r>
            <w:r>
              <w:softHyphen/>
            </w:r>
            <w:r w:rsidRPr="002428EF">
              <w:t>tekni</w:t>
            </w:r>
            <w:r>
              <w:softHyphen/>
            </w:r>
            <w:r w:rsidRPr="002428EF">
              <w:t>ska produkter</w:t>
            </w:r>
            <w:r>
              <w:t xml:space="preserve"> och fatta sådana beslut som anges i 5 § samma lag</w:t>
            </w:r>
            <w:r w:rsidRPr="002428EF">
              <w:t>.</w:t>
            </w:r>
            <w:bookmarkEnd w:id="39"/>
          </w:p>
        </w:tc>
      </w:tr>
      <w:tr w:rsidR="008539B5" w:rsidRPr="0049408E" w14:paraId="469AC30B" w14:textId="77777777" w:rsidTr="008539B5">
        <w:tc>
          <w:tcPr>
            <w:tcW w:w="2500" w:type="pct"/>
            <w:shd w:val="clear" w:color="auto" w:fill="auto"/>
            <w:tcMar>
              <w:left w:w="0" w:type="dxa"/>
            </w:tcMar>
          </w:tcPr>
          <w:p w14:paraId="7144B7BC" w14:textId="77777777" w:rsidR="008539B5" w:rsidRDefault="008539B5" w:rsidP="008539B5">
            <w:pPr>
              <w:pStyle w:val="Brdtext"/>
              <w:rPr>
                <w:i/>
              </w:rPr>
            </w:pPr>
          </w:p>
        </w:tc>
        <w:tc>
          <w:tcPr>
            <w:tcW w:w="2500" w:type="pct"/>
            <w:shd w:val="clear" w:color="auto" w:fill="auto"/>
            <w:tcMar>
              <w:right w:w="0" w:type="dxa"/>
            </w:tcMar>
          </w:tcPr>
          <w:p w14:paraId="744999B6" w14:textId="77777777" w:rsidR="008539B5" w:rsidRPr="0049408E" w:rsidRDefault="008539B5" w:rsidP="008539B5">
            <w:pPr>
              <w:pStyle w:val="Brdtext"/>
              <w:rPr>
                <w:i/>
              </w:rPr>
            </w:pPr>
          </w:p>
        </w:tc>
      </w:tr>
      <w:tr w:rsidR="008539B5" w:rsidRPr="0049408E" w14:paraId="10D27C66" w14:textId="77777777" w:rsidTr="008539B5">
        <w:tc>
          <w:tcPr>
            <w:tcW w:w="2500" w:type="pct"/>
            <w:shd w:val="clear" w:color="auto" w:fill="auto"/>
            <w:tcMar>
              <w:left w:w="0" w:type="dxa"/>
            </w:tcMar>
          </w:tcPr>
          <w:p w14:paraId="3A395470" w14:textId="77777777" w:rsidR="008539B5" w:rsidRPr="0049408E" w:rsidRDefault="008539B5" w:rsidP="008539B5">
            <w:pPr>
              <w:pStyle w:val="Brdtext"/>
              <w:rPr>
                <w:i/>
              </w:rPr>
            </w:pPr>
            <w:r>
              <w:rPr>
                <w:i/>
              </w:rPr>
              <w:t>L</w:t>
            </w:r>
            <w:r w:rsidRPr="0049408E">
              <w:rPr>
                <w:i/>
              </w:rPr>
              <w:t>ydelse</w:t>
            </w:r>
            <w:r>
              <w:rPr>
                <w:i/>
              </w:rPr>
              <w:t xml:space="preserve"> enligt avsnitt 2.11</w:t>
            </w:r>
          </w:p>
        </w:tc>
        <w:tc>
          <w:tcPr>
            <w:tcW w:w="2500" w:type="pct"/>
            <w:shd w:val="clear" w:color="auto" w:fill="auto"/>
            <w:tcMar>
              <w:right w:w="0" w:type="dxa"/>
            </w:tcMar>
          </w:tcPr>
          <w:p w14:paraId="4469258D" w14:textId="77777777" w:rsidR="008539B5" w:rsidRPr="0049408E" w:rsidRDefault="008539B5" w:rsidP="008539B5">
            <w:pPr>
              <w:pStyle w:val="Brdtext"/>
              <w:rPr>
                <w:i/>
              </w:rPr>
            </w:pPr>
            <w:r w:rsidRPr="0049408E">
              <w:rPr>
                <w:i/>
              </w:rPr>
              <w:t>Föreslagen lydelse</w:t>
            </w:r>
          </w:p>
        </w:tc>
      </w:tr>
    </w:tbl>
    <w:p w14:paraId="75FB174A" w14:textId="279C1C24" w:rsidR="008539B5" w:rsidRPr="00933719" w:rsidRDefault="008539B5" w:rsidP="008539B5">
      <w:pPr>
        <w:pStyle w:val="Brdtext"/>
        <w:spacing w:before="230"/>
        <w:jc w:val="center"/>
        <w:rPr>
          <w:b/>
          <w:bCs/>
        </w:rPr>
      </w:pPr>
      <w:r w:rsidRPr="00933719">
        <w:rPr>
          <w:b/>
          <w:bCs/>
        </w:rPr>
        <w:t>25 a</w:t>
      </w:r>
      <w:r>
        <w:rPr>
          <w:b/>
          <w:bCs/>
        </w:rPr>
        <w:t> §</w:t>
      </w:r>
      <w:r w:rsidRPr="00544DDE">
        <w:rPr>
          <w:rStyle w:val="Fotnotsreferens"/>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4933E13" w14:textId="77777777" w:rsidTr="008539B5">
        <w:tc>
          <w:tcPr>
            <w:tcW w:w="2500" w:type="pct"/>
            <w:shd w:val="clear" w:color="auto" w:fill="auto"/>
            <w:tcMar>
              <w:left w:w="0" w:type="dxa"/>
            </w:tcMar>
          </w:tcPr>
          <w:p w14:paraId="3CB9619A" w14:textId="77777777" w:rsidR="008539B5" w:rsidRPr="00933719" w:rsidRDefault="008539B5" w:rsidP="008539B5">
            <w:pPr>
              <w:pStyle w:val="Brdtextmedindrag"/>
              <w:ind w:firstLine="0"/>
              <w:rPr>
                <w:iCs/>
              </w:rPr>
            </w:pPr>
            <w:r w:rsidRPr="00933719">
              <w:rPr>
                <w:iCs/>
              </w:rPr>
              <w:t>Vid de avdelningar som utför et</w:t>
            </w:r>
            <w:r w:rsidRPr="00933719">
              <w:rPr>
                <w:iCs/>
              </w:rPr>
              <w:softHyphen/>
              <w:t>isk granskning enligt lagen (2021:000) med kompletterande be</w:t>
            </w:r>
            <w:r w:rsidRPr="00933719">
              <w:rPr>
                <w:iCs/>
              </w:rPr>
              <w:softHyphen/>
              <w:t xml:space="preserve">stämmelser om etisk granskning till EU:s </w:t>
            </w:r>
            <w:r w:rsidRPr="00933719">
              <w:rPr>
                <w:i/>
              </w:rPr>
              <w:t>förord</w:t>
            </w:r>
            <w:r w:rsidRPr="00933719">
              <w:rPr>
                <w:i/>
              </w:rPr>
              <w:softHyphen/>
              <w:t>ning</w:t>
            </w:r>
            <w:r w:rsidRPr="00933719">
              <w:rPr>
                <w:iCs/>
              </w:rPr>
              <w:t xml:space="preserve"> om medi</w:t>
            </w:r>
            <w:r w:rsidRPr="00933719">
              <w:rPr>
                <w:iCs/>
              </w:rPr>
              <w:softHyphen/>
              <w:t>cin</w:t>
            </w:r>
            <w:r w:rsidRPr="00933719">
              <w:rPr>
                <w:iCs/>
              </w:rPr>
              <w:softHyphen/>
              <w:t>tek</w:t>
            </w:r>
            <w:r w:rsidRPr="00933719">
              <w:rPr>
                <w:iCs/>
              </w:rPr>
              <w:softHyphen/>
              <w:t>ni</w:t>
            </w:r>
            <w:r w:rsidRPr="00933719">
              <w:rPr>
                <w:iCs/>
              </w:rPr>
              <w:softHyphen/>
              <w:t>ska produkter ska minst en av de ledamöter som före</w:t>
            </w:r>
            <w:r w:rsidRPr="00933719">
              <w:rPr>
                <w:iCs/>
              </w:rPr>
              <w:softHyphen/>
              <w:t>träd</w:t>
            </w:r>
            <w:r w:rsidRPr="00933719">
              <w:rPr>
                <w:iCs/>
              </w:rPr>
              <w:softHyphen/>
              <w:t>er allmänna intressen re</w:t>
            </w:r>
            <w:r w:rsidRPr="00933719">
              <w:rPr>
                <w:iCs/>
              </w:rPr>
              <w:softHyphen/>
              <w:t>pre</w:t>
            </w:r>
            <w:r w:rsidRPr="00933719">
              <w:rPr>
                <w:iCs/>
              </w:rPr>
              <w:softHyphen/>
              <w:t>sent</w:t>
            </w:r>
            <w:r w:rsidRPr="00933719">
              <w:rPr>
                <w:iCs/>
              </w:rPr>
              <w:softHyphen/>
              <w:t>era en eller flera patient</w:t>
            </w:r>
            <w:r w:rsidRPr="00933719">
              <w:rPr>
                <w:iCs/>
              </w:rPr>
              <w:softHyphen/>
              <w:t>organi</w:t>
            </w:r>
            <w:r w:rsidRPr="00933719">
              <w:rPr>
                <w:iCs/>
              </w:rPr>
              <w:softHyphen/>
              <w:t>sa</w:t>
            </w:r>
            <w:r w:rsidRPr="00933719">
              <w:rPr>
                <w:iCs/>
              </w:rPr>
              <w:softHyphen/>
              <w:t>tioner</w:t>
            </w:r>
            <w:r>
              <w:rPr>
                <w:iCs/>
              </w:rPr>
              <w:t>.</w:t>
            </w:r>
          </w:p>
        </w:tc>
        <w:tc>
          <w:tcPr>
            <w:tcW w:w="2500" w:type="pct"/>
            <w:shd w:val="clear" w:color="auto" w:fill="auto"/>
            <w:tcMar>
              <w:right w:w="0" w:type="dxa"/>
            </w:tcMar>
          </w:tcPr>
          <w:p w14:paraId="2EE22431" w14:textId="77777777" w:rsidR="008539B5" w:rsidRPr="00933719" w:rsidRDefault="008539B5" w:rsidP="008539B5">
            <w:pPr>
              <w:pStyle w:val="Brdtextmedindrag"/>
              <w:ind w:firstLine="0"/>
              <w:rPr>
                <w:iCs/>
              </w:rPr>
            </w:pPr>
            <w:r w:rsidRPr="00933719">
              <w:rPr>
                <w:iCs/>
              </w:rPr>
              <w:t>Vid de avdelningar som utför et</w:t>
            </w:r>
            <w:r w:rsidRPr="00933719">
              <w:rPr>
                <w:iCs/>
              </w:rPr>
              <w:softHyphen/>
              <w:t>isk granskning enligt lagen (2021:000) med kompletterande be</w:t>
            </w:r>
            <w:r w:rsidRPr="00933719">
              <w:rPr>
                <w:iCs/>
              </w:rPr>
              <w:softHyphen/>
              <w:t xml:space="preserve">stämmelser om etisk granskning till EU:s </w:t>
            </w:r>
            <w:r w:rsidRPr="00933719">
              <w:rPr>
                <w:i/>
              </w:rPr>
              <w:t>förord</w:t>
            </w:r>
            <w:r w:rsidRPr="00933719">
              <w:rPr>
                <w:i/>
              </w:rPr>
              <w:softHyphen/>
              <w:t>ningar</w:t>
            </w:r>
            <w:r w:rsidRPr="00933719">
              <w:rPr>
                <w:iCs/>
              </w:rPr>
              <w:t xml:space="preserve"> om medi</w:t>
            </w:r>
            <w:r w:rsidRPr="00933719">
              <w:rPr>
                <w:iCs/>
              </w:rPr>
              <w:softHyphen/>
              <w:t>cin</w:t>
            </w:r>
            <w:r w:rsidRPr="00933719">
              <w:rPr>
                <w:iCs/>
              </w:rPr>
              <w:softHyphen/>
              <w:t>tek</w:t>
            </w:r>
            <w:r w:rsidRPr="00933719">
              <w:rPr>
                <w:iCs/>
              </w:rPr>
              <w:softHyphen/>
              <w:t>ni</w:t>
            </w:r>
            <w:r w:rsidRPr="00933719">
              <w:rPr>
                <w:iCs/>
              </w:rPr>
              <w:softHyphen/>
              <w:t>ska produkter ska minst en av de ledamöter som före</w:t>
            </w:r>
            <w:r w:rsidRPr="00933719">
              <w:rPr>
                <w:iCs/>
              </w:rPr>
              <w:softHyphen/>
              <w:t>träd</w:t>
            </w:r>
            <w:r w:rsidRPr="00933719">
              <w:rPr>
                <w:iCs/>
              </w:rPr>
              <w:softHyphen/>
              <w:t>er allmänna intressen re</w:t>
            </w:r>
            <w:r w:rsidRPr="00933719">
              <w:rPr>
                <w:iCs/>
              </w:rPr>
              <w:softHyphen/>
              <w:t>pre</w:t>
            </w:r>
            <w:r w:rsidRPr="00933719">
              <w:rPr>
                <w:iCs/>
              </w:rPr>
              <w:softHyphen/>
              <w:t>sent</w:t>
            </w:r>
            <w:r w:rsidRPr="00933719">
              <w:rPr>
                <w:iCs/>
              </w:rPr>
              <w:softHyphen/>
              <w:t>era en eller flera patient</w:t>
            </w:r>
            <w:r w:rsidRPr="00933719">
              <w:rPr>
                <w:iCs/>
              </w:rPr>
              <w:softHyphen/>
              <w:t>organi</w:t>
            </w:r>
            <w:r w:rsidRPr="00933719">
              <w:rPr>
                <w:iCs/>
              </w:rPr>
              <w:softHyphen/>
              <w:t>sa</w:t>
            </w:r>
            <w:r w:rsidRPr="00933719">
              <w:rPr>
                <w:iCs/>
              </w:rPr>
              <w:softHyphen/>
              <w:t>tioner</w:t>
            </w:r>
            <w:r>
              <w:rPr>
                <w:iCs/>
              </w:rPr>
              <w:t>.</w:t>
            </w:r>
          </w:p>
        </w:tc>
      </w:tr>
    </w:tbl>
    <w:p w14:paraId="0FC12351" w14:textId="77777777" w:rsidR="008539B5" w:rsidRDefault="008539B5" w:rsidP="008539B5">
      <w:pPr>
        <w:pStyle w:val="Slutstreck"/>
      </w:pPr>
      <w:r w:rsidRPr="00660EEA">
        <w:t>                      </w:t>
      </w:r>
    </w:p>
    <w:p w14:paraId="7F7487AE" w14:textId="77777777" w:rsidR="008539B5" w:rsidRDefault="008539B5" w:rsidP="008539B5">
      <w:pPr>
        <w:pStyle w:val="Brdtextmedindrag"/>
      </w:pPr>
      <w:r>
        <w:t>Denna lag träder i kraft den 26 maj 2022.</w:t>
      </w:r>
    </w:p>
    <w:p w14:paraId="34861353" w14:textId="77777777" w:rsidR="008539B5" w:rsidRDefault="008539B5" w:rsidP="008539B5">
      <w:pPr>
        <w:pStyle w:val="Brdtextmedindrag"/>
      </w:pPr>
    </w:p>
    <w:p w14:paraId="16A02D66" w14:textId="77777777" w:rsidR="008539B5" w:rsidRPr="00DE7A0F" w:rsidRDefault="008539B5" w:rsidP="008539B5">
      <w:pPr>
        <w:pStyle w:val="Brdtextmedindrag"/>
      </w:pPr>
    </w:p>
    <w:p w14:paraId="3414AF8E" w14:textId="77777777" w:rsidR="008539B5" w:rsidRDefault="008539B5" w:rsidP="008539B5">
      <w:pPr>
        <w:spacing w:line="0" w:lineRule="auto"/>
        <w:rPr>
          <w:rFonts w:ascii="TradeGothic" w:hAnsi="TradeGothic"/>
          <w:b/>
          <w:sz w:val="25"/>
        </w:rPr>
      </w:pPr>
    </w:p>
    <w:p w14:paraId="6AEEF70E" w14:textId="77777777" w:rsidR="008539B5" w:rsidRDefault="008539B5" w:rsidP="008539B5">
      <w:pPr>
        <w:pStyle w:val="Rubrik2"/>
        <w:spacing w:before="0"/>
        <w:sectPr w:rsidR="008539B5" w:rsidSect="008539B5">
          <w:headerReference w:type="even" r:id="rId83"/>
          <w:headerReference w:type="default" r:id="rId84"/>
          <w:footerReference w:type="even" r:id="rId85"/>
          <w:footerReference w:type="default" r:id="rId86"/>
          <w:footerReference w:type="first" r:id="rId87"/>
          <w:footnotePr>
            <w:numRestart w:val="eachSect"/>
          </w:footnotePr>
          <w:pgSz w:w="9356" w:h="13721" w:code="9"/>
          <w:pgMar w:top="794" w:right="2438" w:bottom="1191" w:left="1021" w:header="0" w:footer="709" w:gutter="0"/>
          <w:cols w:space="708"/>
          <w:docGrid w:linePitch="360"/>
        </w:sectPr>
      </w:pPr>
    </w:p>
    <w:p w14:paraId="189F96D5" w14:textId="5869B91A" w:rsidR="008539B5" w:rsidRPr="0047042D" w:rsidRDefault="008539B5" w:rsidP="008539B5">
      <w:pPr>
        <w:pStyle w:val="Rubrik2"/>
        <w:spacing w:before="0"/>
      </w:pPr>
      <w:bookmarkStart w:id="40" w:name="_Toc69367485"/>
      <w:r w:rsidRPr="0047042D">
        <w:lastRenderedPageBreak/>
        <w:t>Förslag till lag om ändring i lagen (2006:496) om blodsäkerhet</w:t>
      </w:r>
      <w:bookmarkEnd w:id="40"/>
    </w:p>
    <w:p w14:paraId="3D6A1E5B" w14:textId="612C0E9B" w:rsidR="008539B5" w:rsidRDefault="008539B5" w:rsidP="008539B5">
      <w:pPr>
        <w:pStyle w:val="Brdtext"/>
      </w:pPr>
      <w:r>
        <w:t>Härigenom föreskrivs att 1, 2, 4 och 22 §§ lagen (2006:496) om blodsäkerhet ska ha följande lydelse.</w:t>
      </w:r>
    </w:p>
    <w:p w14:paraId="2B1B4CA5"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49408E" w14:paraId="0B02CDE0" w14:textId="77777777" w:rsidTr="008539B5">
        <w:tc>
          <w:tcPr>
            <w:tcW w:w="2500" w:type="pct"/>
            <w:shd w:val="clear" w:color="auto" w:fill="auto"/>
            <w:tcMar>
              <w:left w:w="0" w:type="dxa"/>
            </w:tcMar>
          </w:tcPr>
          <w:p w14:paraId="515829A3"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3E4227EF" w14:textId="77777777" w:rsidR="008539B5" w:rsidRPr="0049408E" w:rsidRDefault="008539B5" w:rsidP="008539B5">
            <w:pPr>
              <w:pStyle w:val="Brdtext"/>
              <w:rPr>
                <w:i/>
              </w:rPr>
            </w:pPr>
            <w:r w:rsidRPr="0049408E">
              <w:rPr>
                <w:i/>
              </w:rPr>
              <w:t>Föreslagen lydelse</w:t>
            </w:r>
          </w:p>
        </w:tc>
      </w:tr>
    </w:tbl>
    <w:p w14:paraId="05A0B9E2" w14:textId="77777777" w:rsidR="008539B5" w:rsidRDefault="008539B5" w:rsidP="008539B5">
      <w:pPr>
        <w:pStyle w:val="Brdtext"/>
        <w:jc w:val="center"/>
      </w:pPr>
    </w:p>
    <w:p w14:paraId="0207CCBA" w14:textId="1EBC0BD2" w:rsidR="008539B5" w:rsidRDefault="008539B5" w:rsidP="008539B5">
      <w:pPr>
        <w:pStyle w:val="Brdtext"/>
        <w:jc w:val="center"/>
        <w:rPr>
          <w:b/>
        </w:rPr>
      </w:pPr>
      <w:r w:rsidRPr="004A2DAF">
        <w:rPr>
          <w:b/>
        </w:rPr>
        <w:t>1</w:t>
      </w:r>
      <w:r>
        <w:rPr>
          <w:b/>
        </w:rPr>
        <w:t> §</w:t>
      </w:r>
      <w:r w:rsidRPr="001040FE">
        <w:rPr>
          <w:rStyle w:val="Fotnotsreferens"/>
        </w:rPr>
        <w:footnoteReference w:id="9"/>
      </w:r>
    </w:p>
    <w:tbl>
      <w:tblPr>
        <w:tblW w:w="5000" w:type="pct"/>
        <w:tblLook w:val="0000" w:firstRow="0" w:lastRow="0" w:firstColumn="0" w:lastColumn="0" w:noHBand="0" w:noVBand="0"/>
      </w:tblPr>
      <w:tblGrid>
        <w:gridCol w:w="2948"/>
        <w:gridCol w:w="2949"/>
      </w:tblGrid>
      <w:tr w:rsidR="008539B5" w14:paraId="1DE5841E" w14:textId="77777777" w:rsidTr="008539B5">
        <w:tc>
          <w:tcPr>
            <w:tcW w:w="2500" w:type="pct"/>
            <w:shd w:val="clear" w:color="auto" w:fill="auto"/>
            <w:tcMar>
              <w:left w:w="0" w:type="dxa"/>
            </w:tcMar>
          </w:tcPr>
          <w:p w14:paraId="0045A2D6" w14:textId="4992FA7D" w:rsidR="008539B5" w:rsidRDefault="008539B5" w:rsidP="008539B5">
            <w:pPr>
              <w:pStyle w:val="Brdtextmedindrag"/>
              <w:ind w:firstLine="0"/>
            </w:pPr>
            <w:r>
              <w:t xml:space="preserve">Denna lag </w:t>
            </w:r>
            <w:r w:rsidRPr="00132611">
              <w:t>innehåller</w:t>
            </w:r>
            <w:r>
              <w:t xml:space="preserve"> bestäm</w:t>
            </w:r>
            <w:r>
              <w:softHyphen/>
              <w:t>melser som syftar till att skydda människ</w:t>
            </w:r>
            <w:r>
              <w:softHyphen/>
              <w:t>ors hälsa när blod och blod</w:t>
            </w:r>
            <w:r>
              <w:softHyphen/>
              <w:t>kom</w:t>
            </w:r>
            <w:r>
              <w:softHyphen/>
              <w:t>pon</w:t>
            </w:r>
            <w:r>
              <w:softHyphen/>
              <w:t>ent</w:t>
            </w:r>
            <w:r>
              <w:softHyphen/>
              <w:t>er från männ</w:t>
            </w:r>
            <w:r>
              <w:softHyphen/>
              <w:t>iskor hanteras för att användas vid transfusion eller till</w:t>
            </w:r>
            <w:r>
              <w:softHyphen/>
              <w:t>verk</w:t>
            </w:r>
            <w:r>
              <w:softHyphen/>
              <w:t xml:space="preserve">ning av läkemedel eller </w:t>
            </w:r>
            <w:r w:rsidRPr="00BC445B">
              <w:rPr>
                <w:i/>
              </w:rPr>
              <w:t>medicintekn</w:t>
            </w:r>
            <w:r w:rsidRPr="00BC445B">
              <w:rPr>
                <w:i/>
              </w:rPr>
              <w:softHyphen/>
              <w:t>iska</w:t>
            </w:r>
            <w:r>
              <w:t xml:space="preserve"> produkter.</w:t>
            </w:r>
          </w:p>
        </w:tc>
        <w:tc>
          <w:tcPr>
            <w:tcW w:w="2500" w:type="pct"/>
            <w:shd w:val="clear" w:color="auto" w:fill="auto"/>
            <w:tcMar>
              <w:right w:w="0" w:type="dxa"/>
            </w:tcMar>
          </w:tcPr>
          <w:p w14:paraId="0A84A61E" w14:textId="5D503934" w:rsidR="008539B5" w:rsidRDefault="008539B5" w:rsidP="008539B5">
            <w:pPr>
              <w:pStyle w:val="Brdtextmedindrag"/>
              <w:ind w:firstLine="0"/>
            </w:pPr>
            <w:r>
              <w:t xml:space="preserve">Denna </w:t>
            </w:r>
            <w:r w:rsidRPr="00132611">
              <w:t>lag</w:t>
            </w:r>
            <w:r>
              <w:t xml:space="preserve"> innehåller bestäm</w:t>
            </w:r>
            <w:r>
              <w:softHyphen/>
              <w:t>melser som syftar till att skydda männ</w:t>
            </w:r>
            <w:r>
              <w:softHyphen/>
              <w:t>isk</w:t>
            </w:r>
            <w:r>
              <w:softHyphen/>
              <w:t>ors hälsa när blod och blod</w:t>
            </w:r>
            <w:r>
              <w:softHyphen/>
              <w:t>kompon</w:t>
            </w:r>
            <w:r>
              <w:softHyphen/>
              <w:t>ent</w:t>
            </w:r>
            <w:r>
              <w:softHyphen/>
              <w:t>er från männ</w:t>
            </w:r>
            <w:r>
              <w:softHyphen/>
              <w:t>isk</w:t>
            </w:r>
            <w:r>
              <w:softHyphen/>
              <w:t>or hanteras för att användas vid transfusion eller till</w:t>
            </w:r>
            <w:r>
              <w:softHyphen/>
              <w:t>verkning av läkemedel eller</w:t>
            </w:r>
            <w:r w:rsidRPr="00BC445B">
              <w:t xml:space="preserve"> pro</w:t>
            </w:r>
            <w:r>
              <w:softHyphen/>
            </w:r>
            <w:r w:rsidRPr="00BC445B">
              <w:t>dukt</w:t>
            </w:r>
            <w:r>
              <w:softHyphen/>
            </w:r>
            <w:r w:rsidRPr="00BC445B">
              <w:t>er</w:t>
            </w:r>
            <w:r w:rsidRPr="00544777">
              <w:rPr>
                <w:i/>
              </w:rPr>
              <w:t xml:space="preserve"> som omfattas av Europa</w:t>
            </w:r>
            <w:r>
              <w:rPr>
                <w:i/>
              </w:rPr>
              <w:softHyphen/>
            </w:r>
            <w:r w:rsidRPr="00544777">
              <w:rPr>
                <w:i/>
              </w:rPr>
              <w:t>parla</w:t>
            </w:r>
            <w:r>
              <w:rPr>
                <w:i/>
              </w:rPr>
              <w:softHyphen/>
            </w:r>
            <w:r w:rsidRPr="00544777">
              <w:rPr>
                <w:i/>
              </w:rPr>
              <w:t>ment</w:t>
            </w:r>
            <w:r>
              <w:rPr>
                <w:i/>
              </w:rPr>
              <w:softHyphen/>
            </w:r>
            <w:r w:rsidRPr="00544777">
              <w:rPr>
                <w:i/>
              </w:rPr>
              <w:t>ets och rådets förordning (EU) 2017/745 av den 5 april 2017 om med</w:t>
            </w:r>
            <w:r>
              <w:rPr>
                <w:i/>
              </w:rPr>
              <w:softHyphen/>
            </w:r>
            <w:r w:rsidRPr="00544777">
              <w:rPr>
                <w:i/>
              </w:rPr>
              <w:t>icin</w:t>
            </w:r>
            <w:r>
              <w:rPr>
                <w:i/>
              </w:rPr>
              <w:softHyphen/>
            </w:r>
            <w:r w:rsidRPr="00544777">
              <w:rPr>
                <w:i/>
              </w:rPr>
              <w:t>tekniska pro</w:t>
            </w:r>
            <w:r>
              <w:rPr>
                <w:i/>
              </w:rPr>
              <w:softHyphen/>
            </w:r>
            <w:r w:rsidRPr="00544777">
              <w:rPr>
                <w:i/>
              </w:rPr>
              <w:t>dukt</w:t>
            </w:r>
            <w:r>
              <w:rPr>
                <w:i/>
              </w:rPr>
              <w:softHyphen/>
            </w:r>
            <w:r w:rsidRPr="00544777">
              <w:rPr>
                <w:i/>
              </w:rPr>
              <w:t>er, om ändr</w:t>
            </w:r>
            <w:r>
              <w:rPr>
                <w:i/>
              </w:rPr>
              <w:softHyphen/>
            </w:r>
            <w:r w:rsidRPr="00544777">
              <w:rPr>
                <w:i/>
              </w:rPr>
              <w:t>ing av direktiv 2001/83/EG, för</w:t>
            </w:r>
            <w:r>
              <w:rPr>
                <w:i/>
              </w:rPr>
              <w:softHyphen/>
            </w:r>
            <w:r w:rsidRPr="00544777">
              <w:rPr>
                <w:i/>
              </w:rPr>
              <w:t>ord</w:t>
            </w:r>
            <w:r>
              <w:rPr>
                <w:i/>
              </w:rPr>
              <w:softHyphen/>
            </w:r>
            <w:r w:rsidRPr="00544777">
              <w:rPr>
                <w:i/>
              </w:rPr>
              <w:t>ning (EG) nr 178/2002 och för</w:t>
            </w:r>
            <w:r>
              <w:rPr>
                <w:i/>
              </w:rPr>
              <w:softHyphen/>
            </w:r>
            <w:r w:rsidRPr="00544777">
              <w:rPr>
                <w:i/>
              </w:rPr>
              <w:t>ord</w:t>
            </w:r>
            <w:r>
              <w:rPr>
                <w:i/>
              </w:rPr>
              <w:softHyphen/>
            </w:r>
            <w:r w:rsidRPr="00544777">
              <w:rPr>
                <w:i/>
              </w:rPr>
              <w:t>ning (EG) nr 1223/2009 och om upp</w:t>
            </w:r>
            <w:r>
              <w:rPr>
                <w:i/>
              </w:rPr>
              <w:softHyphen/>
            </w:r>
            <w:r w:rsidRPr="00544777">
              <w:rPr>
                <w:i/>
              </w:rPr>
              <w:t>häv</w:t>
            </w:r>
            <w:r>
              <w:rPr>
                <w:i/>
              </w:rPr>
              <w:softHyphen/>
            </w:r>
            <w:r w:rsidRPr="00544777">
              <w:rPr>
                <w:i/>
              </w:rPr>
              <w:t>ande av rådets direktiv 90/385/EEG och 93/42/EEG</w:t>
            </w:r>
            <w:r>
              <w:t>.</w:t>
            </w:r>
          </w:p>
        </w:tc>
      </w:tr>
    </w:tbl>
    <w:p w14:paraId="090A3779" w14:textId="77777777" w:rsidR="008539B5" w:rsidRDefault="008539B5" w:rsidP="008539B5">
      <w:pPr>
        <w:pStyle w:val="Brdtextmedindrag"/>
      </w:pPr>
    </w:p>
    <w:p w14:paraId="67FEC108" w14:textId="77777777" w:rsidR="008539B5" w:rsidRDefault="008539B5" w:rsidP="008539B5">
      <w:pPr>
        <w:pStyle w:val="Brdtextmedindrag"/>
        <w:jc w:val="center"/>
        <w:rPr>
          <w:i/>
        </w:rPr>
      </w:pPr>
      <w:r w:rsidRPr="0049408E">
        <w:rPr>
          <w:i/>
        </w:rPr>
        <w:t>Nuvarande lydelse</w:t>
      </w:r>
    </w:p>
    <w:p w14:paraId="33404E93" w14:textId="77777777" w:rsidR="008539B5" w:rsidRDefault="008539B5" w:rsidP="008539B5">
      <w:pPr>
        <w:pStyle w:val="Brdtextmedindrag"/>
        <w:jc w:val="center"/>
      </w:pPr>
    </w:p>
    <w:p w14:paraId="45132688" w14:textId="38747829" w:rsidR="008539B5" w:rsidRPr="004D5BD3" w:rsidRDefault="008539B5" w:rsidP="008539B5">
      <w:pPr>
        <w:pStyle w:val="Brdtext"/>
        <w:keepNext/>
        <w:keepLines/>
        <w:jc w:val="center"/>
        <w:rPr>
          <w:b/>
        </w:rPr>
      </w:pPr>
      <w:r w:rsidRPr="004D5BD3">
        <w:rPr>
          <w:b/>
        </w:rPr>
        <w:t>2</w:t>
      </w:r>
      <w:r>
        <w:rPr>
          <w:b/>
        </w:rPr>
        <w:t> §</w:t>
      </w:r>
    </w:p>
    <w:p w14:paraId="0ABA140A" w14:textId="77777777" w:rsidR="008539B5" w:rsidRPr="00DD64F3" w:rsidRDefault="008539B5" w:rsidP="008539B5">
      <w:pPr>
        <w:pStyle w:val="Brdtextmedindrag"/>
        <w:ind w:firstLine="0"/>
      </w:pPr>
      <w:r w:rsidRPr="00DD64F3">
        <w:t>I denna lag används följande beteckningar med nedan angiven betydelse.</w:t>
      </w:r>
    </w:p>
    <w:p w14:paraId="1F9F74F0" w14:textId="77777777" w:rsidR="008539B5" w:rsidRPr="00DD64F3" w:rsidRDefault="008539B5" w:rsidP="008539B5">
      <w:pPr>
        <w:pStyle w:val="Brdtextmedindrag"/>
        <w:ind w:firstLine="0"/>
      </w:pPr>
    </w:p>
    <w:tbl>
      <w:tblPr>
        <w:tblW w:w="5000" w:type="pct"/>
        <w:tblLook w:val="0000" w:firstRow="0" w:lastRow="0" w:firstColumn="0" w:lastColumn="0" w:noHBand="0" w:noVBand="0"/>
      </w:tblPr>
      <w:tblGrid>
        <w:gridCol w:w="2413"/>
        <w:gridCol w:w="3484"/>
      </w:tblGrid>
      <w:tr w:rsidR="008539B5" w14:paraId="6BB86ADB" w14:textId="77777777" w:rsidTr="008539B5">
        <w:tc>
          <w:tcPr>
            <w:tcW w:w="2046" w:type="pct"/>
            <w:shd w:val="clear" w:color="auto" w:fill="auto"/>
            <w:tcMar>
              <w:left w:w="0" w:type="dxa"/>
            </w:tcMar>
          </w:tcPr>
          <w:p w14:paraId="4355E298" w14:textId="77777777" w:rsidR="008539B5" w:rsidRDefault="008539B5" w:rsidP="008539B5">
            <w:pPr>
              <w:pStyle w:val="Brdtextmedindrag"/>
              <w:ind w:firstLine="0"/>
              <w:jc w:val="left"/>
            </w:pPr>
            <w:r w:rsidRPr="00DD64F3">
              <w:t>Allvarlig avvikande händelse</w:t>
            </w:r>
          </w:p>
        </w:tc>
        <w:tc>
          <w:tcPr>
            <w:tcW w:w="2954" w:type="pct"/>
            <w:shd w:val="clear" w:color="auto" w:fill="auto"/>
            <w:tcMar>
              <w:right w:w="0" w:type="dxa"/>
            </w:tcMar>
          </w:tcPr>
          <w:p w14:paraId="50E2BF07" w14:textId="2A25CEE4" w:rsidR="008539B5" w:rsidRDefault="008539B5" w:rsidP="008539B5">
            <w:pPr>
              <w:pStyle w:val="Brdtextmedindrag"/>
              <w:ind w:firstLine="0"/>
            </w:pPr>
            <w:r w:rsidRPr="00DD64F3">
              <w:t>Händelse i samband med insamling,</w:t>
            </w:r>
            <w:r>
              <w:t xml:space="preserve"> </w:t>
            </w:r>
            <w:r w:rsidRPr="00DD64F3">
              <w:t>kontroll, framställning, förvaring och dis</w:t>
            </w:r>
            <w:r>
              <w:softHyphen/>
            </w:r>
            <w:r w:rsidRPr="00DD64F3">
              <w:t xml:space="preserve">tribution av blod och blodkomponenter som kan leda </w:t>
            </w:r>
            <w:r>
              <w:t xml:space="preserve">till </w:t>
            </w:r>
            <w:r w:rsidRPr="00DD64F3">
              <w:t>döden,</w:t>
            </w:r>
            <w:r>
              <w:t xml:space="preserve"> </w:t>
            </w:r>
            <w:r w:rsidRPr="00DD64F3">
              <w:t>vara in</w:t>
            </w:r>
            <w:r>
              <w:softHyphen/>
            </w:r>
            <w:r w:rsidRPr="00DD64F3">
              <w:t>valid</w:t>
            </w:r>
            <w:r>
              <w:softHyphen/>
            </w:r>
            <w:r w:rsidRPr="00DD64F3">
              <w:t>i</w:t>
            </w:r>
            <w:r>
              <w:t>s</w:t>
            </w:r>
            <w:r>
              <w:softHyphen/>
              <w:t>er</w:t>
            </w:r>
            <w:r>
              <w:softHyphen/>
              <w:t>an</w:t>
            </w:r>
            <w:r>
              <w:softHyphen/>
              <w:t xml:space="preserve">de, </w:t>
            </w:r>
            <w:r w:rsidRPr="00DD64F3">
              <w:t>medföra</w:t>
            </w:r>
            <w:r>
              <w:t xml:space="preserve"> b</w:t>
            </w:r>
            <w:r w:rsidRPr="00DD64F3">
              <w:t>etyd</w:t>
            </w:r>
            <w:r>
              <w:softHyphen/>
            </w:r>
            <w:r w:rsidRPr="00DD64F3">
              <w:t>ande funktions</w:t>
            </w:r>
            <w:r>
              <w:softHyphen/>
            </w:r>
            <w:r w:rsidRPr="00DD64F3">
              <w:t>ned</w:t>
            </w:r>
            <w:r>
              <w:softHyphen/>
            </w:r>
            <w:r w:rsidRPr="00DD64F3">
              <w:t>sätt</w:t>
            </w:r>
            <w:r>
              <w:softHyphen/>
            </w:r>
            <w:r w:rsidRPr="00DD64F3">
              <w:t>ning, medföra behov av</w:t>
            </w:r>
            <w:r>
              <w:t xml:space="preserve"> </w:t>
            </w:r>
            <w:r w:rsidRPr="00DD64F3">
              <w:t>sjukhusvård,</w:t>
            </w:r>
            <w:r>
              <w:t xml:space="preserve"> för</w:t>
            </w:r>
            <w:r>
              <w:softHyphen/>
              <w:t xml:space="preserve">länga sjukhusvård </w:t>
            </w:r>
            <w:r w:rsidRPr="00DD64F3">
              <w:t>eller förlänga det sjukliga tillstånde</w:t>
            </w:r>
            <w:r>
              <w:t>t.</w:t>
            </w:r>
          </w:p>
          <w:p w14:paraId="25C75945" w14:textId="77777777" w:rsidR="008539B5" w:rsidRDefault="008539B5" w:rsidP="008539B5">
            <w:pPr>
              <w:pStyle w:val="Brdtextmedindrag"/>
              <w:ind w:firstLine="0"/>
            </w:pPr>
          </w:p>
        </w:tc>
      </w:tr>
      <w:tr w:rsidR="008539B5" w14:paraId="5650AEC9" w14:textId="77777777" w:rsidTr="008539B5">
        <w:tc>
          <w:tcPr>
            <w:tcW w:w="2046" w:type="pct"/>
            <w:shd w:val="clear" w:color="auto" w:fill="auto"/>
            <w:tcMar>
              <w:left w:w="0" w:type="dxa"/>
            </w:tcMar>
          </w:tcPr>
          <w:p w14:paraId="1CE835A4" w14:textId="77777777" w:rsidR="008539B5" w:rsidRDefault="008539B5" w:rsidP="008539B5">
            <w:pPr>
              <w:pStyle w:val="Brdtextmedindrag"/>
              <w:ind w:firstLine="0"/>
            </w:pPr>
            <w:r>
              <w:t>Blodcentral</w:t>
            </w:r>
          </w:p>
        </w:tc>
        <w:tc>
          <w:tcPr>
            <w:tcW w:w="2954" w:type="pct"/>
            <w:shd w:val="clear" w:color="auto" w:fill="auto"/>
            <w:tcMar>
              <w:right w:w="0" w:type="dxa"/>
            </w:tcMar>
          </w:tcPr>
          <w:p w14:paraId="135EA594" w14:textId="77777777" w:rsidR="008539B5" w:rsidRDefault="008539B5" w:rsidP="008539B5">
            <w:pPr>
              <w:pStyle w:val="Brdtextmedindrag"/>
              <w:ind w:firstLine="0"/>
            </w:pPr>
            <w:r>
              <w:t>Inrättning där fysisk eller jur</w:t>
            </w:r>
            <w:r>
              <w:softHyphen/>
              <w:t>id</w:t>
            </w:r>
            <w:r>
              <w:softHyphen/>
              <w:t>isk person bedriver blod</w:t>
            </w:r>
            <w:r>
              <w:softHyphen/>
              <w:t>verk</w:t>
            </w:r>
            <w:r>
              <w:softHyphen/>
              <w:t>samhet.</w:t>
            </w:r>
          </w:p>
          <w:p w14:paraId="3102DFCE" w14:textId="77777777" w:rsidR="008539B5" w:rsidRDefault="008539B5" w:rsidP="008539B5">
            <w:pPr>
              <w:pStyle w:val="Brdtextmedindrag"/>
              <w:ind w:firstLine="0"/>
            </w:pPr>
          </w:p>
        </w:tc>
      </w:tr>
      <w:tr w:rsidR="008539B5" w14:paraId="23D24E57" w14:textId="77777777" w:rsidTr="008539B5">
        <w:tc>
          <w:tcPr>
            <w:tcW w:w="2046" w:type="pct"/>
            <w:shd w:val="clear" w:color="auto" w:fill="auto"/>
            <w:tcMar>
              <w:left w:w="0" w:type="dxa"/>
            </w:tcMar>
          </w:tcPr>
          <w:p w14:paraId="704E43C3" w14:textId="77777777" w:rsidR="008539B5" w:rsidRDefault="008539B5" w:rsidP="008539B5">
            <w:pPr>
              <w:pStyle w:val="Brdtextmedindrag"/>
              <w:ind w:firstLine="0"/>
            </w:pPr>
            <w:r>
              <w:t>Blodkomponenter</w:t>
            </w:r>
          </w:p>
        </w:tc>
        <w:tc>
          <w:tcPr>
            <w:tcW w:w="2954" w:type="pct"/>
            <w:shd w:val="clear" w:color="auto" w:fill="auto"/>
            <w:tcMar>
              <w:right w:w="0" w:type="dxa"/>
            </w:tcMar>
          </w:tcPr>
          <w:p w14:paraId="058A7B84" w14:textId="077ECE02" w:rsidR="008539B5" w:rsidRDefault="008539B5" w:rsidP="008539B5">
            <w:pPr>
              <w:pStyle w:val="Brdtextmedindrag"/>
              <w:ind w:firstLine="0"/>
            </w:pPr>
            <w:r>
              <w:t>Erytrocyter (röda blod</w:t>
            </w:r>
            <w:r>
              <w:softHyphen/>
              <w:t>kropp</w:t>
            </w:r>
            <w:r>
              <w:softHyphen/>
              <w:t>ar), leuko</w:t>
            </w:r>
            <w:r>
              <w:softHyphen/>
              <w:t>cyter (vita blod</w:t>
            </w:r>
            <w:r>
              <w:softHyphen/>
              <w:t>kropp</w:t>
            </w:r>
            <w:r>
              <w:softHyphen/>
              <w:t>ar), trombocyter (blod</w:t>
            </w:r>
            <w:r>
              <w:softHyphen/>
              <w:t>plätt</w:t>
            </w:r>
            <w:r>
              <w:softHyphen/>
              <w:t>ar) och blodplasma.</w:t>
            </w:r>
          </w:p>
          <w:p w14:paraId="2CB12B2E" w14:textId="77777777" w:rsidR="008539B5" w:rsidRDefault="008539B5" w:rsidP="008539B5">
            <w:pPr>
              <w:pStyle w:val="Brdtextmedindrag"/>
              <w:ind w:firstLine="0"/>
            </w:pPr>
          </w:p>
        </w:tc>
      </w:tr>
      <w:tr w:rsidR="008539B5" w14:paraId="714BA1E7" w14:textId="77777777" w:rsidTr="008539B5">
        <w:tc>
          <w:tcPr>
            <w:tcW w:w="2046" w:type="pct"/>
            <w:shd w:val="clear" w:color="auto" w:fill="auto"/>
            <w:tcMar>
              <w:left w:w="0" w:type="dxa"/>
            </w:tcMar>
          </w:tcPr>
          <w:p w14:paraId="56143626" w14:textId="21EC8F11" w:rsidR="008539B5" w:rsidRDefault="008539B5" w:rsidP="008539B5">
            <w:pPr>
              <w:pStyle w:val="Brdtextmedindrag"/>
              <w:ind w:firstLine="0"/>
            </w:pPr>
            <w:r>
              <w:t>Blodstamcell</w:t>
            </w:r>
          </w:p>
        </w:tc>
        <w:tc>
          <w:tcPr>
            <w:tcW w:w="2954" w:type="pct"/>
            <w:shd w:val="clear" w:color="auto" w:fill="auto"/>
            <w:tcMar>
              <w:right w:w="0" w:type="dxa"/>
            </w:tcMar>
          </w:tcPr>
          <w:p w14:paraId="606E21C6" w14:textId="77777777" w:rsidR="008539B5" w:rsidRDefault="008539B5" w:rsidP="008539B5">
            <w:pPr>
              <w:pStyle w:val="Brdtextmedindrag"/>
              <w:ind w:firstLine="0"/>
            </w:pPr>
            <w:r>
              <w:t>Multipotent stamcell som kan bilda alla typer av blod</w:t>
            </w:r>
            <w:r>
              <w:softHyphen/>
              <w:t>celler.</w:t>
            </w:r>
          </w:p>
          <w:p w14:paraId="7C129E30" w14:textId="77777777" w:rsidR="008539B5" w:rsidRDefault="008539B5" w:rsidP="008539B5">
            <w:pPr>
              <w:pStyle w:val="Brdtextmedindrag"/>
              <w:ind w:firstLine="0"/>
            </w:pPr>
          </w:p>
        </w:tc>
      </w:tr>
      <w:tr w:rsidR="008539B5" w14:paraId="0B251D88" w14:textId="77777777" w:rsidTr="008539B5">
        <w:tc>
          <w:tcPr>
            <w:tcW w:w="2046" w:type="pct"/>
            <w:shd w:val="clear" w:color="auto" w:fill="auto"/>
            <w:tcMar>
              <w:left w:w="0" w:type="dxa"/>
            </w:tcMar>
          </w:tcPr>
          <w:p w14:paraId="7D8F0E87" w14:textId="77777777" w:rsidR="008539B5" w:rsidRDefault="008539B5" w:rsidP="008539B5">
            <w:pPr>
              <w:pStyle w:val="Brdtextmedindrag"/>
              <w:ind w:firstLine="0"/>
            </w:pPr>
            <w:r>
              <w:lastRenderedPageBreak/>
              <w:t>Blodverksamhet</w:t>
            </w:r>
          </w:p>
        </w:tc>
        <w:tc>
          <w:tcPr>
            <w:tcW w:w="2954" w:type="pct"/>
            <w:shd w:val="clear" w:color="auto" w:fill="auto"/>
            <w:tcMar>
              <w:right w:w="0" w:type="dxa"/>
            </w:tcMar>
          </w:tcPr>
          <w:p w14:paraId="742D5BBB" w14:textId="280D26AD" w:rsidR="008539B5" w:rsidRDefault="008539B5" w:rsidP="008539B5">
            <w:pPr>
              <w:pStyle w:val="Brdtextmedindrag"/>
              <w:ind w:firstLine="0"/>
            </w:pPr>
            <w:r>
              <w:t>Insamling och kontroll av blod och blod</w:t>
            </w:r>
            <w:r>
              <w:softHyphen/>
              <w:t>kom</w:t>
            </w:r>
            <w:r>
              <w:softHyphen/>
              <w:t>ponenter av</w:t>
            </w:r>
            <w:r>
              <w:softHyphen/>
              <w:t>sedda att användas vid trans</w:t>
            </w:r>
            <w:r>
              <w:softHyphen/>
              <w:t>fusion, till</w:t>
            </w:r>
            <w:r>
              <w:softHyphen/>
              <w:t xml:space="preserve">verkning av läkemedel eller </w:t>
            </w:r>
            <w:r w:rsidRPr="006316C9">
              <w:rPr>
                <w:i/>
              </w:rPr>
              <w:t>medi</w:t>
            </w:r>
            <w:r>
              <w:rPr>
                <w:i/>
              </w:rPr>
              <w:softHyphen/>
            </w:r>
            <w:r w:rsidRPr="006316C9">
              <w:rPr>
                <w:i/>
              </w:rPr>
              <w:t xml:space="preserve">cintekniska </w:t>
            </w:r>
            <w:r w:rsidRPr="006316C9">
              <w:t>produkter</w:t>
            </w:r>
            <w:r>
              <w:t>, eller fram</w:t>
            </w:r>
            <w:r>
              <w:softHyphen/>
              <w:t>ställning, förvaring och distri</w:t>
            </w:r>
            <w:r>
              <w:softHyphen/>
              <w:t>bution av blod och blod</w:t>
            </w:r>
            <w:r>
              <w:softHyphen/>
              <w:t>kom</w:t>
            </w:r>
            <w:r>
              <w:softHyphen/>
              <w:t>ponenter avsedda att an</w:t>
            </w:r>
            <w:r>
              <w:softHyphen/>
              <w:t>vänd</w:t>
            </w:r>
            <w:r>
              <w:softHyphen/>
              <w:t>as vid transfusion.</w:t>
            </w:r>
          </w:p>
        </w:tc>
      </w:tr>
    </w:tbl>
    <w:p w14:paraId="29EAA2FB" w14:textId="77777777" w:rsidR="008539B5" w:rsidRDefault="008539B5" w:rsidP="008539B5">
      <w:pPr>
        <w:pStyle w:val="Brdtextmedindrag"/>
      </w:pPr>
    </w:p>
    <w:p w14:paraId="297B2FFB" w14:textId="77777777" w:rsidR="008539B5" w:rsidRDefault="008539B5" w:rsidP="008539B5">
      <w:pPr>
        <w:pStyle w:val="Brdtextmedindrag"/>
        <w:jc w:val="center"/>
        <w:rPr>
          <w:i/>
        </w:rPr>
      </w:pPr>
      <w:r>
        <w:rPr>
          <w:i/>
        </w:rPr>
        <w:t xml:space="preserve">Föreslagen </w:t>
      </w:r>
      <w:r w:rsidRPr="007815CE">
        <w:rPr>
          <w:i/>
        </w:rPr>
        <w:t>lydelse</w:t>
      </w:r>
    </w:p>
    <w:p w14:paraId="75EC7DE2" w14:textId="77777777" w:rsidR="008539B5" w:rsidRDefault="008539B5" w:rsidP="008539B5">
      <w:pPr>
        <w:pStyle w:val="Brdtextmedindrag"/>
        <w:jc w:val="center"/>
      </w:pPr>
    </w:p>
    <w:p w14:paraId="0CA62ECE" w14:textId="1C0F6D7D" w:rsidR="008539B5" w:rsidRPr="006316C9" w:rsidRDefault="008539B5" w:rsidP="008539B5">
      <w:pPr>
        <w:pStyle w:val="Brdtext"/>
        <w:jc w:val="center"/>
        <w:rPr>
          <w:b/>
        </w:rPr>
      </w:pPr>
      <w:r w:rsidRPr="006316C9">
        <w:rPr>
          <w:b/>
        </w:rPr>
        <w:t>2</w:t>
      </w:r>
      <w:r>
        <w:rPr>
          <w:b/>
        </w:rPr>
        <w:t> §</w:t>
      </w:r>
      <w:r w:rsidRPr="001040FE">
        <w:rPr>
          <w:rStyle w:val="Fotnotsreferens"/>
        </w:rPr>
        <w:footnoteReference w:id="10"/>
      </w:r>
    </w:p>
    <w:p w14:paraId="5E5E574C" w14:textId="77777777" w:rsidR="008539B5" w:rsidRPr="00DD64F3" w:rsidRDefault="008539B5" w:rsidP="008539B5">
      <w:pPr>
        <w:pStyle w:val="Brdtextmedindrag"/>
        <w:ind w:firstLine="0"/>
      </w:pPr>
      <w:r w:rsidRPr="00DD64F3">
        <w:t xml:space="preserve">I denna lag </w:t>
      </w:r>
      <w:r w:rsidRPr="00132611">
        <w:t>används</w:t>
      </w:r>
      <w:r w:rsidRPr="00DD64F3">
        <w:t xml:space="preserve"> följande beteckningar med nedan angiven betydelse.</w:t>
      </w:r>
    </w:p>
    <w:p w14:paraId="6447DCDE" w14:textId="77777777" w:rsidR="008539B5" w:rsidRPr="00DD64F3" w:rsidRDefault="008539B5" w:rsidP="008539B5">
      <w:pPr>
        <w:pStyle w:val="Brdtextmedindrag"/>
      </w:pPr>
      <w:bookmarkStart w:id="41" w:name="_Hlk66702130"/>
    </w:p>
    <w:tbl>
      <w:tblPr>
        <w:tblW w:w="5000" w:type="pct"/>
        <w:tblLook w:val="0000" w:firstRow="0" w:lastRow="0" w:firstColumn="0" w:lastColumn="0" w:noHBand="0" w:noVBand="0"/>
      </w:tblPr>
      <w:tblGrid>
        <w:gridCol w:w="2413"/>
        <w:gridCol w:w="3484"/>
      </w:tblGrid>
      <w:tr w:rsidR="008539B5" w14:paraId="7E03EC5A" w14:textId="77777777" w:rsidTr="008539B5">
        <w:tc>
          <w:tcPr>
            <w:tcW w:w="2046" w:type="pct"/>
            <w:shd w:val="clear" w:color="auto" w:fill="auto"/>
            <w:tcMar>
              <w:left w:w="0" w:type="dxa"/>
            </w:tcMar>
          </w:tcPr>
          <w:p w14:paraId="33F11DD2" w14:textId="77777777" w:rsidR="008539B5" w:rsidRDefault="008539B5" w:rsidP="008539B5">
            <w:pPr>
              <w:pStyle w:val="Brdtextmedindrag"/>
              <w:ind w:firstLine="0"/>
              <w:jc w:val="left"/>
            </w:pPr>
            <w:r w:rsidRPr="00DD64F3">
              <w:t>Allvarlig avvikande händelse</w:t>
            </w:r>
          </w:p>
        </w:tc>
        <w:tc>
          <w:tcPr>
            <w:tcW w:w="2954" w:type="pct"/>
            <w:shd w:val="clear" w:color="auto" w:fill="auto"/>
            <w:tcMar>
              <w:right w:w="0" w:type="dxa"/>
            </w:tcMar>
          </w:tcPr>
          <w:p w14:paraId="4411CDB7" w14:textId="70018072" w:rsidR="008539B5" w:rsidRDefault="008539B5" w:rsidP="008539B5">
            <w:pPr>
              <w:pStyle w:val="Brdtextmedindrag"/>
              <w:ind w:firstLine="0"/>
            </w:pPr>
            <w:r w:rsidRPr="00DD64F3">
              <w:t>Händelse i samband med in</w:t>
            </w:r>
            <w:r w:rsidRPr="00DD64F3">
              <w:softHyphen/>
              <w:t>samling,</w:t>
            </w:r>
            <w:r>
              <w:t xml:space="preserve"> </w:t>
            </w:r>
            <w:r w:rsidRPr="00DD64F3">
              <w:t>kontroll, fram</w:t>
            </w:r>
            <w:r w:rsidRPr="00DD64F3">
              <w:softHyphen/>
              <w:t>ställ</w:t>
            </w:r>
            <w:r>
              <w:softHyphen/>
            </w:r>
            <w:r w:rsidRPr="00DD64F3">
              <w:t>ning, förvaring och distri</w:t>
            </w:r>
            <w:r>
              <w:softHyphen/>
            </w:r>
            <w:r w:rsidRPr="00DD64F3">
              <w:t>bution av blod och blod</w:t>
            </w:r>
            <w:r>
              <w:softHyphen/>
            </w:r>
            <w:r w:rsidRPr="00DD64F3">
              <w:t xml:space="preserve">komponenter som kan leda </w:t>
            </w:r>
            <w:r>
              <w:t xml:space="preserve">till </w:t>
            </w:r>
            <w:r w:rsidRPr="00DD64F3">
              <w:t>döden,</w:t>
            </w:r>
            <w:r>
              <w:t xml:space="preserve"> </w:t>
            </w:r>
            <w:r w:rsidRPr="00DD64F3">
              <w:t>vara in</w:t>
            </w:r>
            <w:r>
              <w:softHyphen/>
            </w:r>
            <w:r w:rsidRPr="00DD64F3">
              <w:t>val</w:t>
            </w:r>
            <w:r>
              <w:softHyphen/>
            </w:r>
            <w:r w:rsidRPr="00DD64F3">
              <w:t>idi</w:t>
            </w:r>
            <w:r>
              <w:softHyphen/>
              <w:t>ser</w:t>
            </w:r>
            <w:r>
              <w:softHyphen/>
              <w:t>an</w:t>
            </w:r>
            <w:r>
              <w:softHyphen/>
              <w:t xml:space="preserve">de, </w:t>
            </w:r>
            <w:r w:rsidRPr="00DD64F3">
              <w:t>medföra</w:t>
            </w:r>
            <w:r>
              <w:t xml:space="preserve"> b</w:t>
            </w:r>
            <w:r w:rsidRPr="00DD64F3">
              <w:t>etyd</w:t>
            </w:r>
            <w:r>
              <w:softHyphen/>
            </w:r>
            <w:r w:rsidRPr="00DD64F3">
              <w:t>ande funktions</w:t>
            </w:r>
            <w:r>
              <w:softHyphen/>
            </w:r>
            <w:r w:rsidRPr="00DD64F3">
              <w:t>ned</w:t>
            </w:r>
            <w:r>
              <w:softHyphen/>
            </w:r>
            <w:r w:rsidRPr="00DD64F3">
              <w:t>sätt</w:t>
            </w:r>
            <w:r>
              <w:softHyphen/>
            </w:r>
            <w:r w:rsidRPr="00DD64F3">
              <w:t>ning, medföra behov av</w:t>
            </w:r>
            <w:r>
              <w:t xml:space="preserve"> </w:t>
            </w:r>
            <w:r w:rsidRPr="00DD64F3">
              <w:t>sjukhusvård,</w:t>
            </w:r>
            <w:r>
              <w:t xml:space="preserve"> för</w:t>
            </w:r>
            <w:r>
              <w:softHyphen/>
              <w:t xml:space="preserve">länga sjukhusvård </w:t>
            </w:r>
            <w:r w:rsidRPr="00DD64F3">
              <w:t>eller för</w:t>
            </w:r>
            <w:r>
              <w:softHyphen/>
            </w:r>
            <w:r w:rsidRPr="00DD64F3">
              <w:t>länga det sjukliga tillstånde</w:t>
            </w:r>
            <w:r>
              <w:t>t.</w:t>
            </w:r>
          </w:p>
          <w:p w14:paraId="7A0DC9CE" w14:textId="77777777" w:rsidR="008539B5" w:rsidRDefault="008539B5" w:rsidP="008539B5">
            <w:pPr>
              <w:pStyle w:val="Brdtextmedindrag"/>
              <w:ind w:firstLine="0"/>
            </w:pPr>
          </w:p>
        </w:tc>
      </w:tr>
      <w:tr w:rsidR="008539B5" w14:paraId="5D20CCFC" w14:textId="77777777" w:rsidTr="008539B5">
        <w:tc>
          <w:tcPr>
            <w:tcW w:w="2046" w:type="pct"/>
            <w:shd w:val="clear" w:color="auto" w:fill="auto"/>
            <w:tcMar>
              <w:left w:w="0" w:type="dxa"/>
            </w:tcMar>
          </w:tcPr>
          <w:p w14:paraId="778F3719" w14:textId="77777777" w:rsidR="008539B5" w:rsidRDefault="008539B5" w:rsidP="008539B5">
            <w:pPr>
              <w:pStyle w:val="Brdtextmedindrag"/>
              <w:ind w:firstLine="0"/>
            </w:pPr>
            <w:r>
              <w:t>Blodcentral</w:t>
            </w:r>
          </w:p>
        </w:tc>
        <w:tc>
          <w:tcPr>
            <w:tcW w:w="2954" w:type="pct"/>
            <w:shd w:val="clear" w:color="auto" w:fill="auto"/>
            <w:tcMar>
              <w:right w:w="0" w:type="dxa"/>
            </w:tcMar>
          </w:tcPr>
          <w:p w14:paraId="4C41A468" w14:textId="77777777" w:rsidR="008539B5" w:rsidRDefault="008539B5" w:rsidP="008539B5">
            <w:pPr>
              <w:pStyle w:val="Brdtextmedindrag"/>
              <w:ind w:firstLine="0"/>
            </w:pPr>
            <w:r>
              <w:t>Inrättning där fysisk eller jur</w:t>
            </w:r>
            <w:r>
              <w:softHyphen/>
              <w:t>id</w:t>
            </w:r>
            <w:r>
              <w:softHyphen/>
              <w:t>isk person bedriver blod</w:t>
            </w:r>
            <w:r>
              <w:softHyphen/>
              <w:t>verk</w:t>
            </w:r>
            <w:r>
              <w:softHyphen/>
              <w:t>sam</w:t>
            </w:r>
            <w:r>
              <w:softHyphen/>
              <w:t>het.</w:t>
            </w:r>
          </w:p>
          <w:p w14:paraId="0D4CFA08" w14:textId="77777777" w:rsidR="008539B5" w:rsidRDefault="008539B5" w:rsidP="008539B5">
            <w:pPr>
              <w:pStyle w:val="Brdtextmedindrag"/>
              <w:ind w:firstLine="0"/>
            </w:pPr>
          </w:p>
        </w:tc>
      </w:tr>
      <w:tr w:rsidR="008539B5" w14:paraId="5E419F2E" w14:textId="77777777" w:rsidTr="008539B5">
        <w:tc>
          <w:tcPr>
            <w:tcW w:w="2046" w:type="pct"/>
            <w:shd w:val="clear" w:color="auto" w:fill="auto"/>
            <w:tcMar>
              <w:left w:w="0" w:type="dxa"/>
            </w:tcMar>
          </w:tcPr>
          <w:p w14:paraId="4E64D5B5" w14:textId="77777777" w:rsidR="008539B5" w:rsidRDefault="008539B5" w:rsidP="008539B5">
            <w:pPr>
              <w:pStyle w:val="Brdtextmedindrag"/>
              <w:ind w:firstLine="0"/>
            </w:pPr>
            <w:r>
              <w:t>Blodkomponenter</w:t>
            </w:r>
          </w:p>
        </w:tc>
        <w:tc>
          <w:tcPr>
            <w:tcW w:w="2954" w:type="pct"/>
            <w:shd w:val="clear" w:color="auto" w:fill="auto"/>
            <w:tcMar>
              <w:right w:w="0" w:type="dxa"/>
            </w:tcMar>
          </w:tcPr>
          <w:p w14:paraId="0D676BC1" w14:textId="04A98177" w:rsidR="008539B5" w:rsidRDefault="008539B5" w:rsidP="008539B5">
            <w:pPr>
              <w:pStyle w:val="Brdtextmedindrag"/>
              <w:ind w:firstLine="0"/>
            </w:pPr>
            <w:r>
              <w:t>Erytrocyter (röda blod</w:t>
            </w:r>
            <w:r>
              <w:softHyphen/>
              <w:t>kropp</w:t>
            </w:r>
            <w:r>
              <w:softHyphen/>
              <w:t>ar), leuko</w:t>
            </w:r>
            <w:r>
              <w:softHyphen/>
              <w:t>cyter (vita blod</w:t>
            </w:r>
            <w:r>
              <w:softHyphen/>
              <w:t>kropp</w:t>
            </w:r>
            <w:r>
              <w:softHyphen/>
              <w:t>ar), trombocyter (blod</w:t>
            </w:r>
            <w:r>
              <w:softHyphen/>
              <w:t>plätt</w:t>
            </w:r>
            <w:r>
              <w:softHyphen/>
              <w:t>ar) och blod</w:t>
            </w:r>
            <w:r>
              <w:softHyphen/>
              <w:t>plasma.</w:t>
            </w:r>
          </w:p>
          <w:p w14:paraId="539D8D46" w14:textId="77777777" w:rsidR="008539B5" w:rsidRDefault="008539B5" w:rsidP="008539B5">
            <w:pPr>
              <w:pStyle w:val="Brdtextmedindrag"/>
              <w:ind w:firstLine="0"/>
            </w:pPr>
          </w:p>
        </w:tc>
      </w:tr>
      <w:tr w:rsidR="008539B5" w14:paraId="3F0E4489" w14:textId="77777777" w:rsidTr="008539B5">
        <w:tc>
          <w:tcPr>
            <w:tcW w:w="2046" w:type="pct"/>
            <w:shd w:val="clear" w:color="auto" w:fill="auto"/>
            <w:tcMar>
              <w:left w:w="0" w:type="dxa"/>
            </w:tcMar>
          </w:tcPr>
          <w:p w14:paraId="16847F01" w14:textId="74FEB285" w:rsidR="008539B5" w:rsidRDefault="008539B5" w:rsidP="008539B5">
            <w:pPr>
              <w:pStyle w:val="Brdtext"/>
            </w:pPr>
            <w:r>
              <w:t>Blodstamcell</w:t>
            </w:r>
          </w:p>
        </w:tc>
        <w:tc>
          <w:tcPr>
            <w:tcW w:w="2954" w:type="pct"/>
            <w:shd w:val="clear" w:color="auto" w:fill="auto"/>
            <w:tcMar>
              <w:right w:w="0" w:type="dxa"/>
            </w:tcMar>
          </w:tcPr>
          <w:p w14:paraId="7409144A" w14:textId="77777777" w:rsidR="008539B5" w:rsidRDefault="008539B5" w:rsidP="008539B5">
            <w:pPr>
              <w:pStyle w:val="Brdtext"/>
            </w:pPr>
            <w:r>
              <w:t>Multipotent stamcell som kan bilda alla typer av blod</w:t>
            </w:r>
            <w:r>
              <w:softHyphen/>
              <w:t>celler.</w:t>
            </w:r>
          </w:p>
          <w:p w14:paraId="1B5C4D4D" w14:textId="77777777" w:rsidR="008539B5" w:rsidRDefault="008539B5" w:rsidP="008539B5">
            <w:pPr>
              <w:pStyle w:val="Brdtextmedindrag"/>
            </w:pPr>
          </w:p>
        </w:tc>
      </w:tr>
      <w:tr w:rsidR="008539B5" w14:paraId="5CD209F7" w14:textId="77777777" w:rsidTr="008539B5">
        <w:tc>
          <w:tcPr>
            <w:tcW w:w="2046" w:type="pct"/>
            <w:shd w:val="clear" w:color="auto" w:fill="auto"/>
            <w:tcMar>
              <w:left w:w="0" w:type="dxa"/>
            </w:tcMar>
          </w:tcPr>
          <w:p w14:paraId="21681323" w14:textId="77777777" w:rsidR="008539B5" w:rsidRDefault="008539B5" w:rsidP="008539B5">
            <w:pPr>
              <w:pStyle w:val="Brdtext"/>
            </w:pPr>
            <w:r>
              <w:t>Blodverksamhet</w:t>
            </w:r>
          </w:p>
        </w:tc>
        <w:tc>
          <w:tcPr>
            <w:tcW w:w="2954" w:type="pct"/>
            <w:shd w:val="clear" w:color="auto" w:fill="auto"/>
            <w:tcMar>
              <w:right w:w="0" w:type="dxa"/>
            </w:tcMar>
          </w:tcPr>
          <w:p w14:paraId="30B2F79D" w14:textId="36993ED0" w:rsidR="008539B5" w:rsidRDefault="008539B5" w:rsidP="008539B5">
            <w:pPr>
              <w:pStyle w:val="Brdtextmedindrag"/>
              <w:ind w:firstLine="0"/>
            </w:pPr>
            <w:r>
              <w:t>Insamling och kontroll av blod och blod</w:t>
            </w:r>
            <w:r>
              <w:softHyphen/>
              <w:t>kom</w:t>
            </w:r>
            <w:r>
              <w:softHyphen/>
              <w:t>ponenter av</w:t>
            </w:r>
            <w:r>
              <w:softHyphen/>
              <w:t>sedda att användas vid trans</w:t>
            </w:r>
            <w:r>
              <w:softHyphen/>
              <w:t xml:space="preserve">fusion, tillverkning av läkemedel eller </w:t>
            </w:r>
            <w:r w:rsidRPr="00544777">
              <w:rPr>
                <w:i/>
              </w:rPr>
              <w:t>pro</w:t>
            </w:r>
            <w:r>
              <w:rPr>
                <w:i/>
              </w:rPr>
              <w:softHyphen/>
            </w:r>
            <w:r w:rsidRPr="00544777">
              <w:rPr>
                <w:i/>
              </w:rPr>
              <w:t>dukter som om</w:t>
            </w:r>
            <w:r>
              <w:rPr>
                <w:i/>
              </w:rPr>
              <w:softHyphen/>
            </w:r>
            <w:r w:rsidRPr="00544777">
              <w:rPr>
                <w:i/>
              </w:rPr>
              <w:t>fattas av för</w:t>
            </w:r>
            <w:r>
              <w:rPr>
                <w:i/>
              </w:rPr>
              <w:softHyphen/>
            </w:r>
            <w:r w:rsidRPr="00544777">
              <w:rPr>
                <w:i/>
              </w:rPr>
              <w:t>ord</w:t>
            </w:r>
            <w:r>
              <w:rPr>
                <w:i/>
              </w:rPr>
              <w:softHyphen/>
            </w:r>
            <w:r w:rsidRPr="00544777">
              <w:rPr>
                <w:i/>
              </w:rPr>
              <w:t>ning (EU) 2017/745</w:t>
            </w:r>
            <w:r>
              <w:t xml:space="preserve"> eller fram</w:t>
            </w:r>
            <w:r>
              <w:softHyphen/>
              <w:t>ställning, för</w:t>
            </w:r>
            <w:r>
              <w:softHyphen/>
              <w:t>varing och distri</w:t>
            </w:r>
            <w:r>
              <w:softHyphen/>
              <w:t>bution av blod och blod</w:t>
            </w:r>
            <w:r>
              <w:softHyphen/>
              <w:t>kom</w:t>
            </w:r>
            <w:r>
              <w:softHyphen/>
              <w:t>ponenter avsedda att an</w:t>
            </w:r>
            <w:r>
              <w:softHyphen/>
              <w:t>vändas vid transfusion.</w:t>
            </w:r>
          </w:p>
        </w:tc>
      </w:tr>
      <w:bookmarkEnd w:id="41"/>
    </w:tbl>
    <w:p w14:paraId="00D530F6"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2CEB2AE3" w14:textId="77777777" w:rsidTr="008539B5">
        <w:tc>
          <w:tcPr>
            <w:tcW w:w="2500" w:type="pct"/>
            <w:shd w:val="clear" w:color="auto" w:fill="auto"/>
            <w:tcMar>
              <w:left w:w="0" w:type="dxa"/>
            </w:tcMar>
          </w:tcPr>
          <w:p w14:paraId="0DC3F3E2" w14:textId="77777777" w:rsidR="008539B5" w:rsidRPr="0049408E" w:rsidRDefault="008539B5" w:rsidP="008539B5">
            <w:pPr>
              <w:pStyle w:val="Brdtext"/>
              <w:keepNext/>
              <w:keepLines/>
              <w:rPr>
                <w:i/>
              </w:rPr>
            </w:pPr>
            <w:r w:rsidRPr="0049408E">
              <w:rPr>
                <w:i/>
              </w:rPr>
              <w:t>Nuvarande lydelse</w:t>
            </w:r>
          </w:p>
        </w:tc>
        <w:tc>
          <w:tcPr>
            <w:tcW w:w="2500" w:type="pct"/>
            <w:shd w:val="clear" w:color="auto" w:fill="auto"/>
            <w:tcMar>
              <w:right w:w="0" w:type="dxa"/>
            </w:tcMar>
          </w:tcPr>
          <w:p w14:paraId="316FE684" w14:textId="77777777" w:rsidR="008539B5" w:rsidRPr="0049408E" w:rsidRDefault="008539B5" w:rsidP="008539B5">
            <w:pPr>
              <w:pStyle w:val="Brdtext"/>
              <w:keepNext/>
              <w:keepLines/>
              <w:rPr>
                <w:i/>
              </w:rPr>
            </w:pPr>
            <w:r w:rsidRPr="0049408E">
              <w:rPr>
                <w:i/>
              </w:rPr>
              <w:t>Föreslagen lydelse</w:t>
            </w:r>
          </w:p>
        </w:tc>
      </w:tr>
    </w:tbl>
    <w:p w14:paraId="54D908E3" w14:textId="77777777" w:rsidR="008539B5" w:rsidRDefault="008539B5" w:rsidP="008539B5">
      <w:pPr>
        <w:pStyle w:val="Brdtext"/>
        <w:keepNext/>
        <w:keepLines/>
        <w:jc w:val="center"/>
      </w:pPr>
    </w:p>
    <w:p w14:paraId="2536DA6D" w14:textId="5E4423FB" w:rsidR="008539B5" w:rsidRPr="006316C9" w:rsidRDefault="008539B5" w:rsidP="008539B5">
      <w:pPr>
        <w:pStyle w:val="Brdtext"/>
        <w:keepNext/>
        <w:jc w:val="center"/>
        <w:rPr>
          <w:b/>
        </w:rPr>
      </w:pPr>
      <w:r w:rsidRPr="006316C9">
        <w:rPr>
          <w:b/>
        </w:rPr>
        <w:t>4</w:t>
      </w:r>
      <w:r>
        <w:rPr>
          <w:b/>
        </w:rPr>
        <w:t> §</w:t>
      </w:r>
      <w:r w:rsidRPr="001040FE">
        <w:rPr>
          <w:rStyle w:val="Fotnotsreferens"/>
        </w:rPr>
        <w:footnoteReference w:id="11"/>
      </w:r>
    </w:p>
    <w:tbl>
      <w:tblPr>
        <w:tblW w:w="5000" w:type="pct"/>
        <w:tblLook w:val="0000" w:firstRow="0" w:lastRow="0" w:firstColumn="0" w:lastColumn="0" w:noHBand="0" w:noVBand="0"/>
      </w:tblPr>
      <w:tblGrid>
        <w:gridCol w:w="2948"/>
        <w:gridCol w:w="2949"/>
      </w:tblGrid>
      <w:tr w:rsidR="008539B5" w14:paraId="73DCF49E" w14:textId="77777777" w:rsidTr="008539B5">
        <w:tc>
          <w:tcPr>
            <w:tcW w:w="2500" w:type="pct"/>
            <w:shd w:val="clear" w:color="auto" w:fill="auto"/>
            <w:tcMar>
              <w:left w:w="0" w:type="dxa"/>
            </w:tcMar>
          </w:tcPr>
          <w:p w14:paraId="44663D3F" w14:textId="1F5BCF0B" w:rsidR="008539B5" w:rsidRDefault="008539B5" w:rsidP="008539B5">
            <w:pPr>
              <w:pStyle w:val="Brdtextmedindrag"/>
              <w:ind w:firstLine="0"/>
            </w:pPr>
            <w:r>
              <w:t xml:space="preserve">Vid </w:t>
            </w:r>
            <w:r w:rsidRPr="00132611">
              <w:t>framställning</w:t>
            </w:r>
            <w:r>
              <w:t>, förvaring och dis</w:t>
            </w:r>
            <w:r>
              <w:softHyphen/>
              <w:t>tribution av blod och blod</w:t>
            </w:r>
            <w:r>
              <w:softHyphen/>
              <w:t>kom</w:t>
            </w:r>
            <w:r>
              <w:softHyphen/>
            </w:r>
            <w:r>
              <w:lastRenderedPageBreak/>
              <w:t>ponenter som är avsedda att an</w:t>
            </w:r>
            <w:r>
              <w:softHyphen/>
              <w:t>vändas som råvara vid till</w:t>
            </w:r>
            <w:r>
              <w:softHyphen/>
              <w:t>verk</w:t>
            </w:r>
            <w:r>
              <w:softHyphen/>
              <w:t>ning av läke</w:t>
            </w:r>
            <w:r>
              <w:softHyphen/>
              <w:t xml:space="preserve">medel eller </w:t>
            </w:r>
            <w:r w:rsidRPr="006316C9">
              <w:rPr>
                <w:i/>
              </w:rPr>
              <w:t>medicin</w:t>
            </w:r>
            <w:r>
              <w:rPr>
                <w:i/>
              </w:rPr>
              <w:softHyphen/>
            </w:r>
            <w:r w:rsidRPr="006316C9">
              <w:rPr>
                <w:i/>
              </w:rPr>
              <w:t>tek</w:t>
            </w:r>
            <w:r>
              <w:rPr>
                <w:i/>
              </w:rPr>
              <w:softHyphen/>
            </w:r>
            <w:r w:rsidRPr="006316C9">
              <w:rPr>
                <w:i/>
              </w:rPr>
              <w:t>ni</w:t>
            </w:r>
            <w:r>
              <w:rPr>
                <w:i/>
              </w:rPr>
              <w:softHyphen/>
            </w:r>
            <w:r w:rsidRPr="006316C9">
              <w:rPr>
                <w:i/>
              </w:rPr>
              <w:t>ska</w:t>
            </w:r>
            <w:r>
              <w:t xml:space="preserve"> pro</w:t>
            </w:r>
            <w:r>
              <w:softHyphen/>
              <w:t>dukt</w:t>
            </w:r>
            <w:r>
              <w:softHyphen/>
              <w:t xml:space="preserve">er gäller i stället </w:t>
            </w:r>
            <w:r w:rsidRPr="00CA26A2">
              <w:rPr>
                <w:i/>
              </w:rPr>
              <w:t>lagen (1993:584) om medicin</w:t>
            </w:r>
            <w:r>
              <w:rPr>
                <w:i/>
              </w:rPr>
              <w:softHyphen/>
            </w:r>
            <w:r w:rsidRPr="00CA26A2">
              <w:rPr>
                <w:i/>
              </w:rPr>
              <w:t>tek</w:t>
            </w:r>
            <w:r>
              <w:rPr>
                <w:i/>
              </w:rPr>
              <w:softHyphen/>
            </w:r>
            <w:r w:rsidRPr="00CA26A2">
              <w:rPr>
                <w:i/>
              </w:rPr>
              <w:t>ni</w:t>
            </w:r>
            <w:r>
              <w:rPr>
                <w:i/>
              </w:rPr>
              <w:softHyphen/>
            </w:r>
            <w:r w:rsidRPr="00CA26A2">
              <w:rPr>
                <w:i/>
              </w:rPr>
              <w:t>ska pro</w:t>
            </w:r>
            <w:r>
              <w:rPr>
                <w:i/>
              </w:rPr>
              <w:softHyphen/>
            </w:r>
            <w:r w:rsidRPr="00CA26A2">
              <w:rPr>
                <w:i/>
              </w:rPr>
              <w:t>dukter</w:t>
            </w:r>
            <w:r>
              <w:t xml:space="preserve"> </w:t>
            </w:r>
            <w:r w:rsidRPr="00CA26A2">
              <w:rPr>
                <w:i/>
              </w:rPr>
              <w:t>re</w:t>
            </w:r>
            <w:r>
              <w:rPr>
                <w:i/>
              </w:rPr>
              <w:softHyphen/>
            </w:r>
            <w:r w:rsidRPr="00CA26A2">
              <w:rPr>
                <w:i/>
              </w:rPr>
              <w:t>spekt</w:t>
            </w:r>
            <w:r>
              <w:rPr>
                <w:i/>
              </w:rPr>
              <w:softHyphen/>
            </w:r>
            <w:r w:rsidRPr="00CA26A2">
              <w:rPr>
                <w:i/>
              </w:rPr>
              <w:t>ive</w:t>
            </w:r>
            <w:r>
              <w:t xml:space="preserve"> läke</w:t>
            </w:r>
            <w:r>
              <w:softHyphen/>
              <w:t>medels</w:t>
            </w:r>
            <w:r>
              <w:softHyphen/>
              <w:t>lagen (2015:315).</w:t>
            </w:r>
          </w:p>
        </w:tc>
        <w:tc>
          <w:tcPr>
            <w:tcW w:w="2500" w:type="pct"/>
            <w:shd w:val="clear" w:color="auto" w:fill="auto"/>
            <w:tcMar>
              <w:right w:w="0" w:type="dxa"/>
            </w:tcMar>
          </w:tcPr>
          <w:p w14:paraId="214875D3" w14:textId="15130B6E" w:rsidR="008539B5" w:rsidRDefault="008539B5" w:rsidP="008539B5">
            <w:pPr>
              <w:pStyle w:val="Brdtextmedindrag"/>
              <w:ind w:firstLine="0"/>
            </w:pPr>
            <w:r>
              <w:lastRenderedPageBreak/>
              <w:t xml:space="preserve">Vid </w:t>
            </w:r>
            <w:r w:rsidRPr="00132611">
              <w:t>framställning</w:t>
            </w:r>
            <w:r>
              <w:t>, förvaring och dis</w:t>
            </w:r>
            <w:r>
              <w:softHyphen/>
              <w:t>tribution av blod och blod</w:t>
            </w:r>
            <w:r>
              <w:softHyphen/>
              <w:t>kom</w:t>
            </w:r>
            <w:r>
              <w:softHyphen/>
            </w:r>
            <w:r>
              <w:lastRenderedPageBreak/>
              <w:t>ponenter som är av</w:t>
            </w:r>
            <w:r>
              <w:softHyphen/>
              <w:t>sedda att an</w:t>
            </w:r>
            <w:r>
              <w:softHyphen/>
              <w:t>vändas som råvara vid till</w:t>
            </w:r>
            <w:r>
              <w:softHyphen/>
              <w:t>verk</w:t>
            </w:r>
            <w:r>
              <w:softHyphen/>
              <w:t>ning av läke</w:t>
            </w:r>
            <w:r>
              <w:softHyphen/>
              <w:t>medel eller pro</w:t>
            </w:r>
            <w:r>
              <w:softHyphen/>
              <w:t>dukt</w:t>
            </w:r>
            <w:r>
              <w:softHyphen/>
              <w:t xml:space="preserve">er </w:t>
            </w:r>
            <w:r w:rsidRPr="006316C9">
              <w:rPr>
                <w:i/>
              </w:rPr>
              <w:t>som om</w:t>
            </w:r>
            <w:r>
              <w:rPr>
                <w:i/>
              </w:rPr>
              <w:softHyphen/>
            </w:r>
            <w:r w:rsidRPr="006316C9">
              <w:rPr>
                <w:i/>
              </w:rPr>
              <w:t>fattas av för</w:t>
            </w:r>
            <w:r>
              <w:rPr>
                <w:i/>
              </w:rPr>
              <w:softHyphen/>
            </w:r>
            <w:r w:rsidRPr="006316C9">
              <w:rPr>
                <w:i/>
              </w:rPr>
              <w:t>ordning (EU) 2017/745</w:t>
            </w:r>
            <w:r>
              <w:t xml:space="preserve"> gäller i stället läke</w:t>
            </w:r>
            <w:r>
              <w:softHyphen/>
              <w:t>medels</w:t>
            </w:r>
            <w:r>
              <w:softHyphen/>
              <w:t xml:space="preserve">lagen (2015:315) </w:t>
            </w:r>
            <w:r w:rsidRPr="00CA26A2">
              <w:rPr>
                <w:i/>
              </w:rPr>
              <w:t>res</w:t>
            </w:r>
            <w:r>
              <w:rPr>
                <w:i/>
              </w:rPr>
              <w:softHyphen/>
            </w:r>
            <w:r w:rsidRPr="00CA26A2">
              <w:rPr>
                <w:i/>
              </w:rPr>
              <w:t>pektive för</w:t>
            </w:r>
            <w:r>
              <w:rPr>
                <w:i/>
              </w:rPr>
              <w:softHyphen/>
            </w:r>
            <w:r w:rsidRPr="00CA26A2">
              <w:rPr>
                <w:i/>
              </w:rPr>
              <w:t>ord</w:t>
            </w:r>
            <w:r>
              <w:rPr>
                <w:i/>
              </w:rPr>
              <w:softHyphen/>
            </w:r>
            <w:r w:rsidRPr="00CA26A2">
              <w:rPr>
                <w:i/>
              </w:rPr>
              <w:t xml:space="preserve">ning (EU) 2017/745 och </w:t>
            </w:r>
            <w:r>
              <w:rPr>
                <w:i/>
              </w:rPr>
              <w:t>lag</w:t>
            </w:r>
            <w:r>
              <w:rPr>
                <w:i/>
              </w:rPr>
              <w:softHyphen/>
              <w:t>en (2021:</w:t>
            </w:r>
            <w:r w:rsidRPr="00CA26A2">
              <w:rPr>
                <w:i/>
              </w:rPr>
              <w:t>000) med komplett</w:t>
            </w:r>
            <w:r>
              <w:rPr>
                <w:i/>
              </w:rPr>
              <w:softHyphen/>
            </w:r>
            <w:r w:rsidRPr="00CA26A2">
              <w:rPr>
                <w:i/>
              </w:rPr>
              <w:t>er</w:t>
            </w:r>
            <w:r>
              <w:rPr>
                <w:i/>
              </w:rPr>
              <w:t>ande bestämm</w:t>
            </w:r>
            <w:r>
              <w:rPr>
                <w:i/>
              </w:rPr>
              <w:softHyphen/>
              <w:t xml:space="preserve">elser till </w:t>
            </w:r>
            <w:r w:rsidRPr="00CA26A2">
              <w:rPr>
                <w:i/>
              </w:rPr>
              <w:t>EU:s för</w:t>
            </w:r>
            <w:r>
              <w:rPr>
                <w:i/>
              </w:rPr>
              <w:softHyphen/>
            </w:r>
            <w:r w:rsidRPr="00CA26A2">
              <w:rPr>
                <w:i/>
              </w:rPr>
              <w:t>ord</w:t>
            </w:r>
            <w:r>
              <w:rPr>
                <w:i/>
              </w:rPr>
              <w:softHyphen/>
            </w:r>
            <w:r w:rsidRPr="00CA26A2">
              <w:rPr>
                <w:i/>
              </w:rPr>
              <w:t>ning om med</w:t>
            </w:r>
            <w:r>
              <w:rPr>
                <w:i/>
              </w:rPr>
              <w:softHyphen/>
            </w:r>
            <w:r w:rsidRPr="00CA26A2">
              <w:rPr>
                <w:i/>
              </w:rPr>
              <w:t>icin</w:t>
            </w:r>
            <w:r>
              <w:rPr>
                <w:i/>
              </w:rPr>
              <w:softHyphen/>
            </w:r>
            <w:r w:rsidRPr="00CA26A2">
              <w:rPr>
                <w:i/>
              </w:rPr>
              <w:t>tekn</w:t>
            </w:r>
            <w:r>
              <w:rPr>
                <w:i/>
              </w:rPr>
              <w:softHyphen/>
            </w:r>
            <w:r w:rsidRPr="00CA26A2">
              <w:rPr>
                <w:i/>
              </w:rPr>
              <w:t>iska pro</w:t>
            </w:r>
            <w:r>
              <w:rPr>
                <w:i/>
              </w:rPr>
              <w:softHyphen/>
            </w:r>
            <w:r w:rsidRPr="00CA26A2">
              <w:rPr>
                <w:i/>
              </w:rPr>
              <w:t>dukter</w:t>
            </w:r>
            <w:r>
              <w:t xml:space="preserve">. </w:t>
            </w:r>
          </w:p>
        </w:tc>
      </w:tr>
    </w:tbl>
    <w:p w14:paraId="7EA150D9" w14:textId="77777777" w:rsidR="008539B5" w:rsidRDefault="008539B5" w:rsidP="008539B5">
      <w:pPr>
        <w:pStyle w:val="Brdtextmedindrag"/>
      </w:pPr>
    </w:p>
    <w:p w14:paraId="0DA793FD" w14:textId="6A68D692" w:rsidR="008539B5" w:rsidRDefault="008539B5" w:rsidP="008539B5">
      <w:pPr>
        <w:pStyle w:val="Brdtext"/>
        <w:keepNext/>
        <w:jc w:val="center"/>
      </w:pPr>
      <w:r w:rsidRPr="00CA26A2">
        <w:rPr>
          <w:b/>
        </w:rPr>
        <w:t>22</w:t>
      </w:r>
      <w:r>
        <w:rPr>
          <w:b/>
        </w:rPr>
        <w:t> §</w:t>
      </w:r>
      <w:r w:rsidRPr="001040FE">
        <w:rPr>
          <w:rStyle w:val="Fotnotsreferens"/>
        </w:rPr>
        <w:footnoteReference w:id="12"/>
      </w:r>
    </w:p>
    <w:tbl>
      <w:tblPr>
        <w:tblW w:w="5000" w:type="pct"/>
        <w:tblLook w:val="0000" w:firstRow="0" w:lastRow="0" w:firstColumn="0" w:lastColumn="0" w:noHBand="0" w:noVBand="0"/>
      </w:tblPr>
      <w:tblGrid>
        <w:gridCol w:w="2948"/>
        <w:gridCol w:w="2949"/>
      </w:tblGrid>
      <w:tr w:rsidR="008539B5" w14:paraId="096733D5" w14:textId="77777777" w:rsidTr="008539B5">
        <w:tc>
          <w:tcPr>
            <w:tcW w:w="2500" w:type="pct"/>
            <w:shd w:val="clear" w:color="auto" w:fill="auto"/>
            <w:tcMar>
              <w:left w:w="0" w:type="dxa"/>
            </w:tcMar>
          </w:tcPr>
          <w:p w14:paraId="70E50DD3" w14:textId="127EA2A0" w:rsidR="008539B5" w:rsidRDefault="008539B5" w:rsidP="008539B5">
            <w:pPr>
              <w:pStyle w:val="Brdtextmedindrag"/>
              <w:keepNext/>
              <w:ind w:firstLine="0"/>
            </w:pPr>
            <w:r>
              <w:t xml:space="preserve">Den som tillhör eller </w:t>
            </w:r>
            <w:r w:rsidRPr="00132611">
              <w:t>har</w:t>
            </w:r>
            <w:r>
              <w:t xml:space="preserve"> till</w:t>
            </w:r>
            <w:r>
              <w:softHyphen/>
              <w:t>hört per</w:t>
            </w:r>
            <w:r>
              <w:softHyphen/>
              <w:t>sonal inom enskilt be</w:t>
            </w:r>
            <w:r>
              <w:softHyphen/>
              <w:t>driv</w:t>
            </w:r>
            <w:r>
              <w:softHyphen/>
              <w:t>en blod</w:t>
            </w:r>
            <w:r>
              <w:softHyphen/>
              <w:t>verk</w:t>
            </w:r>
            <w:r>
              <w:softHyphen/>
              <w:t>sam</w:t>
            </w:r>
            <w:r>
              <w:softHyphen/>
              <w:t>het som rör in</w:t>
            </w:r>
            <w:r>
              <w:softHyphen/>
              <w:t>saml</w:t>
            </w:r>
            <w:r>
              <w:softHyphen/>
              <w:t>ing och kontroll av blod och blod</w:t>
            </w:r>
            <w:r>
              <w:softHyphen/>
              <w:t>kom</w:t>
            </w:r>
            <w:r>
              <w:softHyphen/>
              <w:t>ponent</w:t>
            </w:r>
            <w:r>
              <w:softHyphen/>
              <w:t>er avsedda att an</w:t>
            </w:r>
            <w:r>
              <w:softHyphen/>
              <w:t>vändas vid till</w:t>
            </w:r>
            <w:r>
              <w:softHyphen/>
              <w:t>verk</w:t>
            </w:r>
            <w:r>
              <w:softHyphen/>
              <w:t>ning av läke</w:t>
            </w:r>
            <w:r>
              <w:softHyphen/>
              <w:t xml:space="preserve">medel eller </w:t>
            </w:r>
            <w:r w:rsidRPr="00CA26A2">
              <w:rPr>
                <w:i/>
              </w:rPr>
              <w:t>medicin</w:t>
            </w:r>
            <w:r>
              <w:rPr>
                <w:i/>
              </w:rPr>
              <w:softHyphen/>
            </w:r>
            <w:r w:rsidRPr="00CA26A2">
              <w:rPr>
                <w:i/>
              </w:rPr>
              <w:t xml:space="preserve">tekniska </w:t>
            </w:r>
            <w:r>
              <w:t>produkter får inte obehörigen röja vad han eller hon i verk</w:t>
            </w:r>
            <w:r>
              <w:softHyphen/>
              <w:t>sam</w:t>
            </w:r>
            <w:r>
              <w:softHyphen/>
              <w:t>het</w:t>
            </w:r>
            <w:r>
              <w:softHyphen/>
              <w:t>en har fått veta om en en</w:t>
            </w:r>
            <w:r>
              <w:softHyphen/>
              <w:t>skild givares hälsotillstånd eller andra personliga för</w:t>
            </w:r>
            <w:r>
              <w:softHyphen/>
              <w:t>hållanden. Som obe</w:t>
            </w:r>
            <w:r>
              <w:softHyphen/>
              <w:t>hörigt röjande anses inte att någon fullgör sådan upp</w:t>
            </w:r>
            <w:r>
              <w:softHyphen/>
              <w:t>gifts</w:t>
            </w:r>
            <w:r>
              <w:softHyphen/>
              <w:t>skyldig</w:t>
            </w:r>
            <w:r>
              <w:softHyphen/>
              <w:t>het som följer av lag eller förordning.</w:t>
            </w:r>
          </w:p>
        </w:tc>
        <w:tc>
          <w:tcPr>
            <w:tcW w:w="2500" w:type="pct"/>
            <w:shd w:val="clear" w:color="auto" w:fill="auto"/>
            <w:tcMar>
              <w:right w:w="0" w:type="dxa"/>
            </w:tcMar>
          </w:tcPr>
          <w:p w14:paraId="1E504B58" w14:textId="107886C3" w:rsidR="008539B5" w:rsidRDefault="008539B5" w:rsidP="008539B5">
            <w:pPr>
              <w:pStyle w:val="Brdtextmedindrag"/>
              <w:keepNext/>
              <w:ind w:firstLine="0"/>
            </w:pPr>
            <w:r>
              <w:t xml:space="preserve">Den </w:t>
            </w:r>
            <w:r w:rsidRPr="00132611">
              <w:t>som</w:t>
            </w:r>
            <w:r>
              <w:t xml:space="preserve"> tillhör eller har till</w:t>
            </w:r>
            <w:r>
              <w:softHyphen/>
              <w:t>hört per</w:t>
            </w:r>
            <w:r>
              <w:softHyphen/>
              <w:t>sonal inom enskilt be</w:t>
            </w:r>
            <w:r>
              <w:softHyphen/>
              <w:t>driven blod</w:t>
            </w:r>
            <w:r>
              <w:softHyphen/>
              <w:t>verk</w:t>
            </w:r>
            <w:r>
              <w:softHyphen/>
              <w:t>samhet som rör in</w:t>
            </w:r>
            <w:r>
              <w:softHyphen/>
              <w:t>samling och kontroll av blod och blod</w:t>
            </w:r>
            <w:r>
              <w:softHyphen/>
              <w:t>kom</w:t>
            </w:r>
            <w:r>
              <w:softHyphen/>
              <w:t>pon</w:t>
            </w:r>
            <w:r>
              <w:softHyphen/>
              <w:t>ent</w:t>
            </w:r>
            <w:r>
              <w:softHyphen/>
              <w:t>er avsedda att användas vid till</w:t>
            </w:r>
            <w:r>
              <w:softHyphen/>
              <w:t>verk</w:t>
            </w:r>
            <w:r>
              <w:softHyphen/>
              <w:t>ning av läke</w:t>
            </w:r>
            <w:r>
              <w:softHyphen/>
              <w:t>medel eller pro</w:t>
            </w:r>
            <w:r>
              <w:softHyphen/>
              <w:t>dukt</w:t>
            </w:r>
            <w:r>
              <w:softHyphen/>
              <w:t xml:space="preserve">er </w:t>
            </w:r>
            <w:r w:rsidRPr="00CA26A2">
              <w:rPr>
                <w:i/>
              </w:rPr>
              <w:t>som omfattas av för</w:t>
            </w:r>
            <w:r>
              <w:rPr>
                <w:i/>
              </w:rPr>
              <w:softHyphen/>
            </w:r>
            <w:r w:rsidRPr="00CA26A2">
              <w:rPr>
                <w:i/>
              </w:rPr>
              <w:t>ord</w:t>
            </w:r>
            <w:r>
              <w:rPr>
                <w:i/>
              </w:rPr>
              <w:softHyphen/>
            </w:r>
            <w:r w:rsidRPr="00CA26A2">
              <w:rPr>
                <w:i/>
              </w:rPr>
              <w:t>ning (EU) 2017/745</w:t>
            </w:r>
            <w:r>
              <w:t xml:space="preserve"> får inte obe</w:t>
            </w:r>
            <w:r>
              <w:softHyphen/>
              <w:t>hör</w:t>
            </w:r>
            <w:r>
              <w:softHyphen/>
              <w:t>ig</w:t>
            </w:r>
            <w:r>
              <w:softHyphen/>
              <w:t>en röja vad han eller hon i verk</w:t>
            </w:r>
            <w:r>
              <w:softHyphen/>
              <w:t>sam</w:t>
            </w:r>
            <w:r>
              <w:softHyphen/>
              <w:t>het</w:t>
            </w:r>
            <w:r>
              <w:softHyphen/>
              <w:t>en har fått veta om en enskild giv</w:t>
            </w:r>
            <w:r>
              <w:softHyphen/>
              <w:t>ar</w:t>
            </w:r>
            <w:r>
              <w:softHyphen/>
              <w:t>es hälso</w:t>
            </w:r>
            <w:r>
              <w:softHyphen/>
              <w:t>tillstånd eller andra per</w:t>
            </w:r>
            <w:r>
              <w:softHyphen/>
              <w:t>son</w:t>
            </w:r>
            <w:r>
              <w:softHyphen/>
              <w:t>liga för</w:t>
            </w:r>
            <w:r>
              <w:softHyphen/>
              <w:t>håll</w:t>
            </w:r>
            <w:r>
              <w:softHyphen/>
              <w:t>and</w:t>
            </w:r>
            <w:r>
              <w:softHyphen/>
              <w:t>en. Som obe</w:t>
            </w:r>
            <w:r>
              <w:softHyphen/>
              <w:t>hör</w:t>
            </w:r>
            <w:r>
              <w:softHyphen/>
              <w:t>igt röjande anses inte att någon full</w:t>
            </w:r>
            <w:r>
              <w:softHyphen/>
              <w:t>gör sådan uppgifts</w:t>
            </w:r>
            <w:r>
              <w:softHyphen/>
              <w:t>skyldighet som följ</w:t>
            </w:r>
            <w:r>
              <w:softHyphen/>
              <w:t>er av lag eller förord</w:t>
            </w:r>
            <w:r>
              <w:softHyphen/>
              <w:t>ning.</w:t>
            </w:r>
          </w:p>
        </w:tc>
      </w:tr>
    </w:tbl>
    <w:p w14:paraId="573C2315" w14:textId="77777777" w:rsidR="008539B5" w:rsidRDefault="008539B5" w:rsidP="008539B5">
      <w:pPr>
        <w:pStyle w:val="Brdtextmedindrag"/>
      </w:pPr>
      <w:r>
        <w:t>För det allmännas verksamhet gäller bestämmelserna i offent</w:t>
      </w:r>
      <w:r>
        <w:softHyphen/>
        <w:t>lig</w:t>
      </w:r>
      <w:r>
        <w:softHyphen/>
        <w:t xml:space="preserve">hets- och sekretesslagen (2009:400). </w:t>
      </w:r>
    </w:p>
    <w:p w14:paraId="391AB904" w14:textId="77777777" w:rsidR="008539B5" w:rsidRDefault="008539B5" w:rsidP="008539B5">
      <w:pPr>
        <w:pStyle w:val="Slutstreck"/>
      </w:pPr>
      <w:r w:rsidRPr="00660EEA">
        <w:t>                      </w:t>
      </w:r>
    </w:p>
    <w:p w14:paraId="5138A6DE" w14:textId="71DDD4BE" w:rsidR="008539B5" w:rsidRDefault="008539B5" w:rsidP="008539B5">
      <w:pPr>
        <w:pStyle w:val="Brdtextmedindrag"/>
      </w:pPr>
      <w:r>
        <w:t>Denna lag träder i kraft den 15 juli 2021.</w:t>
      </w:r>
    </w:p>
    <w:p w14:paraId="05667961" w14:textId="77777777" w:rsidR="008539B5" w:rsidRDefault="008539B5" w:rsidP="008539B5">
      <w:pPr>
        <w:pStyle w:val="Brdtextmedindrag"/>
      </w:pPr>
    </w:p>
    <w:p w14:paraId="474B32D6" w14:textId="77777777" w:rsidR="008539B5" w:rsidRDefault="008539B5" w:rsidP="008539B5">
      <w:pPr>
        <w:pStyle w:val="Brdtextmedindrag"/>
      </w:pPr>
    </w:p>
    <w:p w14:paraId="55708D38" w14:textId="77777777" w:rsidR="008539B5" w:rsidRDefault="008539B5" w:rsidP="008539B5">
      <w:pPr>
        <w:pStyle w:val="Rubrik2"/>
        <w:spacing w:before="0"/>
        <w:sectPr w:rsidR="008539B5" w:rsidSect="008539B5">
          <w:headerReference w:type="even" r:id="rId88"/>
          <w:headerReference w:type="default" r:id="rId89"/>
          <w:footerReference w:type="even" r:id="rId90"/>
          <w:footerReference w:type="default" r:id="rId91"/>
          <w:footerReference w:type="first" r:id="rId92"/>
          <w:footnotePr>
            <w:numRestart w:val="eachSect"/>
          </w:footnotePr>
          <w:pgSz w:w="9356" w:h="13721" w:code="9"/>
          <w:pgMar w:top="794" w:right="2438" w:bottom="1191" w:left="1021" w:header="0" w:footer="709" w:gutter="0"/>
          <w:cols w:space="708"/>
          <w:docGrid w:linePitch="360"/>
        </w:sectPr>
      </w:pPr>
    </w:p>
    <w:p w14:paraId="743BE4EA" w14:textId="6C88C167" w:rsidR="008539B5" w:rsidRPr="0047042D" w:rsidRDefault="008539B5" w:rsidP="008539B5">
      <w:pPr>
        <w:pStyle w:val="Rubrik2"/>
        <w:spacing w:before="0"/>
      </w:pPr>
      <w:bookmarkStart w:id="42" w:name="_Toc69367486"/>
      <w:r w:rsidRPr="0047042D">
        <w:lastRenderedPageBreak/>
        <w:t>Förslag till lag om ändring i lagen (2006:496) om blodsäkerhet</w:t>
      </w:r>
      <w:bookmarkEnd w:id="42"/>
    </w:p>
    <w:p w14:paraId="38C9DF37" w14:textId="3E7BF5F5" w:rsidR="008539B5" w:rsidRDefault="008539B5" w:rsidP="008539B5">
      <w:pPr>
        <w:pStyle w:val="Brdtext"/>
      </w:pPr>
      <w:r>
        <w:t>Härigenom föreskrivs att 4 § lagen (2006:496) om blodsäkerhet ska ha följande lydelse.</w:t>
      </w:r>
    </w:p>
    <w:p w14:paraId="338524B6"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7B2A2C77" w14:textId="77777777" w:rsidTr="008539B5">
        <w:tc>
          <w:tcPr>
            <w:tcW w:w="2500" w:type="pct"/>
            <w:shd w:val="clear" w:color="auto" w:fill="auto"/>
            <w:tcMar>
              <w:left w:w="0" w:type="dxa"/>
            </w:tcMar>
          </w:tcPr>
          <w:p w14:paraId="15DE2AE5" w14:textId="77777777" w:rsidR="008539B5" w:rsidRPr="0049408E" w:rsidRDefault="008539B5" w:rsidP="008539B5">
            <w:pPr>
              <w:pStyle w:val="Brdtext"/>
              <w:keepNext/>
              <w:keepLines/>
              <w:rPr>
                <w:i/>
              </w:rPr>
            </w:pPr>
            <w:r>
              <w:rPr>
                <w:i/>
              </w:rPr>
              <w:t>L</w:t>
            </w:r>
            <w:r w:rsidRPr="0049408E">
              <w:rPr>
                <w:i/>
              </w:rPr>
              <w:t>ydelse</w:t>
            </w:r>
            <w:r>
              <w:rPr>
                <w:i/>
              </w:rPr>
              <w:t xml:space="preserve"> enligt avsnitt 2.14</w:t>
            </w:r>
          </w:p>
        </w:tc>
        <w:tc>
          <w:tcPr>
            <w:tcW w:w="2500" w:type="pct"/>
            <w:shd w:val="clear" w:color="auto" w:fill="auto"/>
            <w:tcMar>
              <w:right w:w="0" w:type="dxa"/>
            </w:tcMar>
          </w:tcPr>
          <w:p w14:paraId="07203F54" w14:textId="77777777" w:rsidR="008539B5" w:rsidRPr="0049408E" w:rsidRDefault="008539B5" w:rsidP="008539B5">
            <w:pPr>
              <w:pStyle w:val="Brdtext"/>
              <w:keepNext/>
              <w:keepLines/>
              <w:rPr>
                <w:i/>
              </w:rPr>
            </w:pPr>
            <w:r w:rsidRPr="0049408E">
              <w:rPr>
                <w:i/>
              </w:rPr>
              <w:t>Föreslagen lydelse</w:t>
            </w:r>
          </w:p>
        </w:tc>
      </w:tr>
    </w:tbl>
    <w:p w14:paraId="1BF8BEDA" w14:textId="77777777" w:rsidR="008539B5" w:rsidRDefault="008539B5" w:rsidP="008539B5">
      <w:pPr>
        <w:pStyle w:val="Brdtext"/>
        <w:keepNext/>
        <w:keepLines/>
        <w:jc w:val="center"/>
      </w:pPr>
    </w:p>
    <w:p w14:paraId="30BE8125" w14:textId="3527A420" w:rsidR="008539B5" w:rsidRPr="006316C9" w:rsidRDefault="008539B5" w:rsidP="008539B5">
      <w:pPr>
        <w:pStyle w:val="Brdtext"/>
        <w:keepNext/>
        <w:jc w:val="center"/>
        <w:rPr>
          <w:b/>
        </w:rPr>
      </w:pPr>
      <w:r w:rsidRPr="006316C9">
        <w:rPr>
          <w:b/>
        </w:rPr>
        <w:t>4</w:t>
      </w:r>
      <w:r>
        <w:rPr>
          <w:b/>
        </w:rPr>
        <w:t> §</w:t>
      </w:r>
      <w:r w:rsidRPr="001040FE">
        <w:rPr>
          <w:rStyle w:val="Fotnotsreferens"/>
        </w:rPr>
        <w:footnoteReference w:id="13"/>
      </w:r>
    </w:p>
    <w:tbl>
      <w:tblPr>
        <w:tblW w:w="5000" w:type="pct"/>
        <w:tblLook w:val="0000" w:firstRow="0" w:lastRow="0" w:firstColumn="0" w:lastColumn="0" w:noHBand="0" w:noVBand="0"/>
      </w:tblPr>
      <w:tblGrid>
        <w:gridCol w:w="2948"/>
        <w:gridCol w:w="2949"/>
      </w:tblGrid>
      <w:tr w:rsidR="008539B5" w14:paraId="7796A002" w14:textId="77777777" w:rsidTr="008539B5">
        <w:tc>
          <w:tcPr>
            <w:tcW w:w="2500" w:type="pct"/>
            <w:shd w:val="clear" w:color="auto" w:fill="auto"/>
            <w:tcMar>
              <w:left w:w="0" w:type="dxa"/>
            </w:tcMar>
          </w:tcPr>
          <w:p w14:paraId="176D3B04" w14:textId="322B648A" w:rsidR="008539B5" w:rsidRDefault="008539B5" w:rsidP="008539B5">
            <w:pPr>
              <w:pStyle w:val="Brdtextmedindrag"/>
              <w:ind w:firstLine="0"/>
            </w:pPr>
            <w:r>
              <w:t xml:space="preserve">Vid </w:t>
            </w:r>
            <w:r w:rsidRPr="00132611">
              <w:t>framställning</w:t>
            </w:r>
            <w:r>
              <w:t>, förvaring och dis</w:t>
            </w:r>
            <w:r>
              <w:softHyphen/>
              <w:t>tribution av blod och blod</w:t>
            </w:r>
            <w:r>
              <w:softHyphen/>
              <w:t>kom</w:t>
            </w:r>
            <w:r>
              <w:softHyphen/>
              <w:t>po</w:t>
            </w:r>
            <w:r>
              <w:softHyphen/>
              <w:t>nenter som är av</w:t>
            </w:r>
            <w:r>
              <w:softHyphen/>
              <w:t>sedda att an</w:t>
            </w:r>
            <w:r>
              <w:softHyphen/>
              <w:t>vändas som råvara vid till</w:t>
            </w:r>
            <w:r>
              <w:softHyphen/>
              <w:t>verk</w:t>
            </w:r>
            <w:r>
              <w:softHyphen/>
              <w:t>ning av läke</w:t>
            </w:r>
            <w:r>
              <w:softHyphen/>
              <w:t>medel eller pro</w:t>
            </w:r>
            <w:r>
              <w:softHyphen/>
              <w:t>dukt</w:t>
            </w:r>
            <w:r>
              <w:softHyphen/>
              <w:t xml:space="preserve">er </w:t>
            </w:r>
            <w:r w:rsidRPr="009113CA">
              <w:rPr>
                <w:iCs/>
              </w:rPr>
              <w:t>som omfattas av för</w:t>
            </w:r>
            <w:r w:rsidRPr="009113CA">
              <w:rPr>
                <w:iCs/>
              </w:rPr>
              <w:softHyphen/>
              <w:t>ordning (EU) 2017/745 gäller i stället läke</w:t>
            </w:r>
            <w:r w:rsidRPr="009113CA">
              <w:rPr>
                <w:iCs/>
              </w:rPr>
              <w:softHyphen/>
              <w:t>medelslagen (2015:315) res</w:t>
            </w:r>
            <w:r w:rsidRPr="009113CA">
              <w:rPr>
                <w:iCs/>
              </w:rPr>
              <w:softHyphen/>
              <w:t>pektive förordning (EU) 2017/745 och lag</w:t>
            </w:r>
            <w:r>
              <w:rPr>
                <w:iCs/>
              </w:rPr>
              <w:softHyphen/>
            </w:r>
            <w:r w:rsidRPr="009113CA">
              <w:rPr>
                <w:iCs/>
              </w:rPr>
              <w:t>en (2021:000) med kom</w:t>
            </w:r>
            <w:r>
              <w:rPr>
                <w:iCs/>
              </w:rPr>
              <w:softHyphen/>
            </w:r>
            <w:r w:rsidRPr="009113CA">
              <w:rPr>
                <w:iCs/>
              </w:rPr>
              <w:t>plett</w:t>
            </w:r>
            <w:r>
              <w:rPr>
                <w:iCs/>
              </w:rPr>
              <w:softHyphen/>
            </w:r>
            <w:r w:rsidRPr="009113CA">
              <w:rPr>
                <w:iCs/>
              </w:rPr>
              <w:t>erande bestämm</w:t>
            </w:r>
            <w:r w:rsidRPr="009113CA">
              <w:rPr>
                <w:iCs/>
              </w:rPr>
              <w:softHyphen/>
              <w:t>elser till EU:s</w:t>
            </w:r>
            <w:r w:rsidRPr="00CA26A2">
              <w:rPr>
                <w:i/>
              </w:rPr>
              <w:t xml:space="preserve"> förord</w:t>
            </w:r>
            <w:r>
              <w:rPr>
                <w:i/>
              </w:rPr>
              <w:softHyphen/>
            </w:r>
            <w:r w:rsidRPr="00CA26A2">
              <w:rPr>
                <w:i/>
              </w:rPr>
              <w:t xml:space="preserve">ning </w:t>
            </w:r>
            <w:r w:rsidRPr="009113CA">
              <w:rPr>
                <w:iCs/>
              </w:rPr>
              <w:t>om med</w:t>
            </w:r>
            <w:r w:rsidRPr="009113CA">
              <w:rPr>
                <w:iCs/>
              </w:rPr>
              <w:softHyphen/>
              <w:t>icin</w:t>
            </w:r>
            <w:r w:rsidRPr="009113CA">
              <w:rPr>
                <w:iCs/>
              </w:rPr>
              <w:softHyphen/>
              <w:t>tekn</w:t>
            </w:r>
            <w:r w:rsidRPr="009113CA">
              <w:rPr>
                <w:iCs/>
              </w:rPr>
              <w:softHyphen/>
              <w:t>iska pro</w:t>
            </w:r>
            <w:r w:rsidRPr="009113CA">
              <w:rPr>
                <w:iCs/>
              </w:rPr>
              <w:softHyphen/>
              <w:t>dukter.</w:t>
            </w:r>
          </w:p>
        </w:tc>
        <w:tc>
          <w:tcPr>
            <w:tcW w:w="2500" w:type="pct"/>
            <w:shd w:val="clear" w:color="auto" w:fill="auto"/>
            <w:tcMar>
              <w:right w:w="0" w:type="dxa"/>
            </w:tcMar>
          </w:tcPr>
          <w:p w14:paraId="547DC25F" w14:textId="2EFA4432" w:rsidR="008539B5" w:rsidRDefault="008539B5" w:rsidP="008539B5">
            <w:pPr>
              <w:pStyle w:val="Brdtextmedindrag"/>
              <w:ind w:firstLine="0"/>
            </w:pPr>
            <w:r>
              <w:t xml:space="preserve">Vid </w:t>
            </w:r>
            <w:r w:rsidRPr="00132611">
              <w:t>framställning</w:t>
            </w:r>
            <w:r>
              <w:t>, förvaring och dis</w:t>
            </w:r>
            <w:r>
              <w:softHyphen/>
              <w:t>tribution av blod och blod</w:t>
            </w:r>
            <w:r>
              <w:softHyphen/>
              <w:t>kom</w:t>
            </w:r>
            <w:r>
              <w:softHyphen/>
              <w:t>po</w:t>
            </w:r>
            <w:r>
              <w:softHyphen/>
              <w:t>nenter som är av</w:t>
            </w:r>
            <w:r>
              <w:softHyphen/>
              <w:t>sedda att an</w:t>
            </w:r>
            <w:r>
              <w:softHyphen/>
              <w:t>vändas som råvara vid till</w:t>
            </w:r>
            <w:r>
              <w:softHyphen/>
              <w:t>verk</w:t>
            </w:r>
            <w:r>
              <w:softHyphen/>
              <w:t>ning av läke</w:t>
            </w:r>
            <w:r>
              <w:softHyphen/>
              <w:t xml:space="preserve">medel eller </w:t>
            </w:r>
            <w:r w:rsidRPr="009113CA">
              <w:t>pro</w:t>
            </w:r>
            <w:r w:rsidRPr="009113CA">
              <w:softHyphen/>
              <w:t>dukt</w:t>
            </w:r>
            <w:r w:rsidRPr="009113CA">
              <w:softHyphen/>
              <w:t>er som om</w:t>
            </w:r>
            <w:r>
              <w:softHyphen/>
            </w:r>
            <w:r w:rsidRPr="009113CA">
              <w:t>fattas av för</w:t>
            </w:r>
            <w:r w:rsidRPr="009113CA">
              <w:softHyphen/>
              <w:t>ordning (EU) 2017/745 gäller i stället läke</w:t>
            </w:r>
            <w:r w:rsidRPr="009113CA">
              <w:softHyphen/>
              <w:t>medels</w:t>
            </w:r>
            <w:r>
              <w:softHyphen/>
            </w:r>
            <w:r w:rsidRPr="009113CA">
              <w:t>lagen (2015:315) res</w:t>
            </w:r>
            <w:r w:rsidRPr="009113CA">
              <w:softHyphen/>
              <w:t>pektive för</w:t>
            </w:r>
            <w:r>
              <w:softHyphen/>
            </w:r>
            <w:r w:rsidRPr="009113CA">
              <w:t>ord</w:t>
            </w:r>
            <w:r>
              <w:softHyphen/>
            </w:r>
            <w:r w:rsidRPr="009113CA">
              <w:t>ning (EU) 2017/745 och lag</w:t>
            </w:r>
            <w:r>
              <w:softHyphen/>
            </w:r>
            <w:r w:rsidRPr="009113CA">
              <w:t>en (2021:000) med komplett</w:t>
            </w:r>
            <w:r>
              <w:softHyphen/>
            </w:r>
            <w:r w:rsidRPr="009113CA">
              <w:t>erande bestämm</w:t>
            </w:r>
            <w:r w:rsidRPr="009113CA">
              <w:softHyphen/>
              <w:t>elser till EU:s</w:t>
            </w:r>
            <w:r w:rsidRPr="00CA26A2">
              <w:rPr>
                <w:i/>
              </w:rPr>
              <w:t xml:space="preserve"> förord</w:t>
            </w:r>
            <w:r>
              <w:rPr>
                <w:i/>
              </w:rPr>
              <w:softHyphen/>
            </w:r>
            <w:r w:rsidRPr="00CA26A2">
              <w:rPr>
                <w:i/>
              </w:rPr>
              <w:t>ning</w:t>
            </w:r>
            <w:r>
              <w:rPr>
                <w:i/>
              </w:rPr>
              <w:t>ar</w:t>
            </w:r>
            <w:r w:rsidRPr="009113CA">
              <w:rPr>
                <w:iCs/>
              </w:rPr>
              <w:t xml:space="preserve"> om med</w:t>
            </w:r>
            <w:r w:rsidRPr="009113CA">
              <w:rPr>
                <w:iCs/>
              </w:rPr>
              <w:softHyphen/>
              <w:t>icin</w:t>
            </w:r>
            <w:r w:rsidRPr="009113CA">
              <w:rPr>
                <w:iCs/>
              </w:rPr>
              <w:softHyphen/>
              <w:t>tekn</w:t>
            </w:r>
            <w:r w:rsidRPr="009113CA">
              <w:rPr>
                <w:iCs/>
              </w:rPr>
              <w:softHyphen/>
              <w:t>iska pro</w:t>
            </w:r>
            <w:r w:rsidRPr="009113CA">
              <w:rPr>
                <w:iCs/>
              </w:rPr>
              <w:softHyphen/>
              <w:t>dukter.</w:t>
            </w:r>
          </w:p>
        </w:tc>
      </w:tr>
    </w:tbl>
    <w:p w14:paraId="68856356" w14:textId="77777777" w:rsidR="008539B5" w:rsidRPr="00811E52" w:rsidRDefault="008539B5" w:rsidP="008539B5">
      <w:pPr>
        <w:pStyle w:val="Slutstreck"/>
      </w:pPr>
      <w:r w:rsidRPr="00811E52">
        <w:t>                      </w:t>
      </w:r>
    </w:p>
    <w:p w14:paraId="6040C8C3" w14:textId="77777777" w:rsidR="008539B5" w:rsidRDefault="008539B5" w:rsidP="008539B5">
      <w:pPr>
        <w:pStyle w:val="Brdtextmedindrag"/>
      </w:pPr>
      <w:r>
        <w:t>Denna lag träder i kraft den 26 maj 2022.</w:t>
      </w:r>
    </w:p>
    <w:p w14:paraId="3062B79C" w14:textId="77777777" w:rsidR="008539B5" w:rsidRDefault="008539B5" w:rsidP="008539B5">
      <w:pPr>
        <w:pStyle w:val="Brdtextmedindrag"/>
      </w:pPr>
    </w:p>
    <w:p w14:paraId="562A9C2F" w14:textId="77777777" w:rsidR="008539B5" w:rsidRDefault="008539B5" w:rsidP="008539B5">
      <w:pPr>
        <w:pStyle w:val="Brdtextmedindrag"/>
      </w:pPr>
    </w:p>
    <w:p w14:paraId="7ADB87B5" w14:textId="77777777" w:rsidR="008539B5" w:rsidRDefault="008539B5" w:rsidP="008539B5">
      <w:pPr>
        <w:pStyle w:val="Rubrik2"/>
        <w:spacing w:before="0"/>
        <w:sectPr w:rsidR="008539B5" w:rsidSect="008539B5">
          <w:headerReference w:type="even" r:id="rId93"/>
          <w:headerReference w:type="default" r:id="rId94"/>
          <w:footerReference w:type="even" r:id="rId95"/>
          <w:footerReference w:type="default" r:id="rId96"/>
          <w:footerReference w:type="first" r:id="rId97"/>
          <w:footnotePr>
            <w:numRestart w:val="eachSect"/>
          </w:footnotePr>
          <w:pgSz w:w="9356" w:h="13721" w:code="9"/>
          <w:pgMar w:top="794" w:right="2438" w:bottom="1191" w:left="1021" w:header="0" w:footer="709" w:gutter="0"/>
          <w:cols w:space="708"/>
          <w:docGrid w:linePitch="360"/>
        </w:sectPr>
      </w:pPr>
    </w:p>
    <w:p w14:paraId="6823F8AF" w14:textId="59E68079" w:rsidR="008539B5" w:rsidRPr="0047042D" w:rsidRDefault="008539B5" w:rsidP="008539B5">
      <w:pPr>
        <w:pStyle w:val="Rubrik2"/>
        <w:spacing w:before="0"/>
      </w:pPr>
      <w:bookmarkStart w:id="43" w:name="_Toc69367487"/>
      <w:r w:rsidRPr="0047042D">
        <w:lastRenderedPageBreak/>
        <w:t>Förslag till lag om ändring i lagen (2018:1093) om ändring i offentlighets- och sekretesslagen (2009:400)</w:t>
      </w:r>
      <w:bookmarkEnd w:id="43"/>
    </w:p>
    <w:p w14:paraId="47083AA0" w14:textId="77777777" w:rsidR="008539B5" w:rsidRDefault="008539B5" w:rsidP="008539B5">
      <w:pPr>
        <w:pStyle w:val="Brdtext"/>
      </w:pPr>
      <w:r>
        <w:t xml:space="preserve">Härigenom föreskrivs i fråga om </w:t>
      </w:r>
      <w:r w:rsidRPr="00291093">
        <w:t>offentlighets- och sekretesslagen (2009:400)</w:t>
      </w:r>
    </w:p>
    <w:p w14:paraId="21BDD8EE" w14:textId="4E330B08" w:rsidR="008539B5" w:rsidRDefault="008539B5" w:rsidP="008539B5">
      <w:pPr>
        <w:pStyle w:val="Brdtextmedindrag"/>
      </w:pPr>
      <w:r w:rsidRPr="00C50865">
        <w:rPr>
          <w:i/>
        </w:rPr>
        <w:t xml:space="preserve">dels </w:t>
      </w:r>
      <w:r>
        <w:t xml:space="preserve">att 24 kap. 3 och 3 a §§ lagen i stället för lydelsen enligt lagen </w:t>
      </w:r>
      <w:r w:rsidRPr="00291093">
        <w:t xml:space="preserve">(2018:1093) om ändring i </w:t>
      </w:r>
      <w:r>
        <w:t>den lagen ska ha följande lydelse,</w:t>
      </w:r>
    </w:p>
    <w:p w14:paraId="0B37DCE9" w14:textId="77777777" w:rsidR="008539B5" w:rsidRDefault="008539B5" w:rsidP="008539B5">
      <w:pPr>
        <w:pStyle w:val="Brdtextmedindrag"/>
      </w:pPr>
      <w:r w:rsidRPr="00C50865">
        <w:rPr>
          <w:i/>
        </w:rPr>
        <w:t xml:space="preserve">dels </w:t>
      </w:r>
      <w:r>
        <w:t>att ikraftträdandebestämmelsen till lagen (2018:1093) om ändring i den lagen ska ha följande lydelse.</w:t>
      </w:r>
    </w:p>
    <w:p w14:paraId="79227DD4" w14:textId="77777777" w:rsidR="008539B5" w:rsidRPr="008E4BB7" w:rsidRDefault="008539B5" w:rsidP="008539B5">
      <w:pPr>
        <w:pStyle w:val="Brdtextmedindrag"/>
      </w:pPr>
    </w:p>
    <w:tbl>
      <w:tblPr>
        <w:tblW w:w="5000" w:type="pct"/>
        <w:tblLook w:val="0000" w:firstRow="0" w:lastRow="0" w:firstColumn="0" w:lastColumn="0" w:noHBand="0" w:noVBand="0"/>
      </w:tblPr>
      <w:tblGrid>
        <w:gridCol w:w="2953"/>
        <w:gridCol w:w="2944"/>
      </w:tblGrid>
      <w:tr w:rsidR="008539B5" w:rsidRPr="0049408E" w14:paraId="5E7184B1" w14:textId="77777777" w:rsidTr="008539B5">
        <w:tc>
          <w:tcPr>
            <w:tcW w:w="2504" w:type="pct"/>
            <w:shd w:val="clear" w:color="auto" w:fill="auto"/>
            <w:tcMar>
              <w:left w:w="0" w:type="dxa"/>
            </w:tcMar>
          </w:tcPr>
          <w:p w14:paraId="3B422E25" w14:textId="77777777" w:rsidR="008539B5" w:rsidRPr="0049408E" w:rsidRDefault="008539B5" w:rsidP="008539B5">
            <w:pPr>
              <w:pStyle w:val="Brdtext"/>
              <w:rPr>
                <w:i/>
              </w:rPr>
            </w:pPr>
            <w:r w:rsidRPr="00C50865">
              <w:rPr>
                <w:i/>
              </w:rPr>
              <w:t>Lydelse enligt SFS 2018:1093</w:t>
            </w:r>
          </w:p>
        </w:tc>
        <w:tc>
          <w:tcPr>
            <w:tcW w:w="2496" w:type="pct"/>
            <w:shd w:val="clear" w:color="auto" w:fill="auto"/>
            <w:tcMar>
              <w:right w:w="0" w:type="dxa"/>
            </w:tcMar>
          </w:tcPr>
          <w:p w14:paraId="74F10C4B" w14:textId="77777777" w:rsidR="008539B5" w:rsidRPr="0049408E" w:rsidRDefault="008539B5" w:rsidP="008539B5">
            <w:pPr>
              <w:pStyle w:val="Brdtext"/>
              <w:rPr>
                <w:i/>
              </w:rPr>
            </w:pPr>
            <w:r w:rsidRPr="0049408E">
              <w:rPr>
                <w:i/>
              </w:rPr>
              <w:t>Föreslagen lydelse</w:t>
            </w:r>
          </w:p>
        </w:tc>
      </w:tr>
    </w:tbl>
    <w:p w14:paraId="43FC666C" w14:textId="32CAA449" w:rsidR="008539B5" w:rsidRDefault="008539B5" w:rsidP="008539B5">
      <w:pPr>
        <w:pStyle w:val="Rubrik3utannumrering"/>
        <w:spacing w:before="240" w:after="0"/>
        <w:jc w:val="center"/>
      </w:pPr>
      <w:r>
        <w:t>24 kap.</w:t>
      </w:r>
    </w:p>
    <w:p w14:paraId="44F21B32" w14:textId="10067D07" w:rsidR="008539B5" w:rsidRDefault="008539B5" w:rsidP="008539B5">
      <w:pPr>
        <w:pStyle w:val="Brdtextmedindrag"/>
        <w:ind w:firstLine="0"/>
        <w:jc w:val="center"/>
        <w:rPr>
          <w:b/>
        </w:rPr>
      </w:pPr>
      <w:r w:rsidRPr="009E233E">
        <w:rPr>
          <w:b/>
        </w:rPr>
        <w:t>3</w:t>
      </w:r>
      <w:r>
        <w:rPr>
          <w:b/>
        </w:rPr>
        <w:t>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0A528566" w14:textId="77777777" w:rsidTr="008539B5">
        <w:tc>
          <w:tcPr>
            <w:tcW w:w="2500" w:type="pct"/>
            <w:shd w:val="clear" w:color="auto" w:fill="auto"/>
            <w:tcMar>
              <w:left w:w="0" w:type="dxa"/>
            </w:tcMar>
          </w:tcPr>
          <w:p w14:paraId="170A1E77" w14:textId="3FF92AF0" w:rsidR="008539B5" w:rsidRDefault="008539B5" w:rsidP="008539B5">
            <w:pPr>
              <w:pStyle w:val="Brdtextmedindrag"/>
              <w:ind w:firstLine="0"/>
            </w:pPr>
            <w:r w:rsidRPr="006F1550">
              <w:t xml:space="preserve">Sekretess </w:t>
            </w:r>
            <w:r w:rsidRPr="00132611">
              <w:t>gäller</w:t>
            </w:r>
            <w:r w:rsidRPr="006F1550">
              <w:t xml:space="preserve"> i verksamhet som består i etikprövning och till</w:t>
            </w:r>
            <w:r>
              <w:softHyphen/>
            </w:r>
            <w:r w:rsidRPr="006F1550">
              <w:t>syn enligt lagen (2003:460) om etik</w:t>
            </w:r>
            <w:r>
              <w:softHyphen/>
            </w:r>
            <w:r w:rsidRPr="006F1550">
              <w:t>pröv</w:t>
            </w:r>
            <w:r>
              <w:softHyphen/>
            </w:r>
            <w:r w:rsidRPr="006F1550">
              <w:t>ning av forskning som avser männi</w:t>
            </w:r>
            <w:r>
              <w:softHyphen/>
            </w:r>
            <w:r w:rsidRPr="006F1550">
              <w:t xml:space="preserve">skor och </w:t>
            </w:r>
            <w:r w:rsidRPr="009F5C54">
              <w:rPr>
                <w:i/>
                <w:iCs/>
              </w:rPr>
              <w:t>i verk</w:t>
            </w:r>
            <w:r w:rsidRPr="009F5C54">
              <w:rPr>
                <w:i/>
                <w:iCs/>
              </w:rPr>
              <w:softHyphen/>
              <w:t>sam</w:t>
            </w:r>
            <w:r w:rsidRPr="009F5C54">
              <w:rPr>
                <w:i/>
                <w:iCs/>
              </w:rPr>
              <w:softHyphen/>
              <w:t>het</w:t>
            </w:r>
            <w:r w:rsidRPr="006F1550">
              <w:t xml:space="preserve"> enligt lag</w:t>
            </w:r>
            <w:r>
              <w:softHyphen/>
            </w:r>
            <w:r w:rsidRPr="006F1550">
              <w:t xml:space="preserve">en </w:t>
            </w:r>
            <w:r w:rsidRPr="006F1550">
              <w:rPr>
                <w:i/>
              </w:rPr>
              <w:t xml:space="preserve">(2018:1091) </w:t>
            </w:r>
            <w:r w:rsidRPr="00F30BD0">
              <w:rPr>
                <w:iCs/>
              </w:rPr>
              <w:t>med komplett</w:t>
            </w:r>
            <w:r w:rsidRPr="00F30BD0">
              <w:rPr>
                <w:iCs/>
              </w:rPr>
              <w:softHyphen/>
              <w:t>er</w:t>
            </w:r>
            <w:r>
              <w:rPr>
                <w:iCs/>
              </w:rPr>
              <w:softHyphen/>
            </w:r>
            <w:r w:rsidRPr="00F30BD0">
              <w:rPr>
                <w:iCs/>
              </w:rPr>
              <w:t>an</w:t>
            </w:r>
            <w:r>
              <w:rPr>
                <w:iCs/>
              </w:rPr>
              <w:softHyphen/>
            </w:r>
            <w:r w:rsidRPr="00F30BD0">
              <w:rPr>
                <w:iCs/>
              </w:rPr>
              <w:t>de bestäm</w:t>
            </w:r>
            <w:r w:rsidRPr="00F30BD0">
              <w:rPr>
                <w:iCs/>
              </w:rPr>
              <w:softHyphen/>
              <w:t>mels</w:t>
            </w:r>
            <w:r w:rsidRPr="00F30BD0">
              <w:rPr>
                <w:iCs/>
              </w:rPr>
              <w:softHyphen/>
              <w:t>er om etisk gransk</w:t>
            </w:r>
            <w:r w:rsidRPr="00F30BD0">
              <w:rPr>
                <w:iCs/>
              </w:rPr>
              <w:softHyphen/>
              <w:t>ning till EU:s för</w:t>
            </w:r>
            <w:r w:rsidRPr="00F30BD0">
              <w:rPr>
                <w:iCs/>
              </w:rPr>
              <w:softHyphen/>
              <w:t>ordning om</w:t>
            </w:r>
            <w:r w:rsidRPr="006F1550">
              <w:rPr>
                <w:i/>
              </w:rPr>
              <w:t xml:space="preserve"> kli</w:t>
            </w:r>
            <w:r>
              <w:rPr>
                <w:i/>
              </w:rPr>
              <w:softHyphen/>
            </w:r>
            <w:r w:rsidRPr="006F1550">
              <w:rPr>
                <w:i/>
              </w:rPr>
              <w:t>ni</w:t>
            </w:r>
            <w:r>
              <w:rPr>
                <w:i/>
              </w:rPr>
              <w:softHyphen/>
            </w:r>
            <w:r w:rsidRPr="006F1550">
              <w:rPr>
                <w:i/>
              </w:rPr>
              <w:t>ska pröv</w:t>
            </w:r>
            <w:r>
              <w:rPr>
                <w:i/>
              </w:rPr>
              <w:softHyphen/>
            </w:r>
            <w:r w:rsidRPr="006F1550">
              <w:rPr>
                <w:i/>
              </w:rPr>
              <w:t>ning</w:t>
            </w:r>
            <w:r>
              <w:rPr>
                <w:i/>
              </w:rPr>
              <w:softHyphen/>
            </w:r>
            <w:r w:rsidRPr="006F1550">
              <w:rPr>
                <w:i/>
              </w:rPr>
              <w:t>ar av human</w:t>
            </w:r>
            <w:r w:rsidRPr="006F1550">
              <w:rPr>
                <w:i/>
              </w:rPr>
              <w:softHyphen/>
              <w:t>läke</w:t>
            </w:r>
            <w:r>
              <w:rPr>
                <w:i/>
              </w:rPr>
              <w:softHyphen/>
            </w:r>
            <w:r w:rsidRPr="006F1550">
              <w:rPr>
                <w:i/>
              </w:rPr>
              <w:t>medel</w:t>
            </w:r>
          </w:p>
        </w:tc>
        <w:tc>
          <w:tcPr>
            <w:tcW w:w="2500" w:type="pct"/>
            <w:shd w:val="clear" w:color="auto" w:fill="auto"/>
            <w:tcMar>
              <w:right w:w="0" w:type="dxa"/>
            </w:tcMar>
          </w:tcPr>
          <w:p w14:paraId="7A3F71C6" w14:textId="77777777" w:rsidR="008539B5" w:rsidRDefault="008539B5" w:rsidP="008539B5">
            <w:pPr>
              <w:pStyle w:val="Brdtextmedindrag"/>
              <w:ind w:firstLine="0"/>
            </w:pPr>
            <w:r>
              <w:t xml:space="preserve">Sekretess gäller i verksamhet </w:t>
            </w:r>
          </w:p>
          <w:p w14:paraId="6EFCC21F" w14:textId="77777777" w:rsidR="008539B5" w:rsidRDefault="008539B5" w:rsidP="008539B5">
            <w:pPr>
              <w:pStyle w:val="Brdtextmedindrag"/>
            </w:pPr>
            <w:r w:rsidRPr="007A7457">
              <w:rPr>
                <w:i/>
                <w:iCs/>
              </w:rPr>
              <w:t>1</w:t>
            </w:r>
            <w:r>
              <w:t>. som består i etikprövning och till</w:t>
            </w:r>
            <w:r>
              <w:softHyphen/>
              <w:t>syn enligt lagen (2003:460) om etik</w:t>
            </w:r>
            <w:r>
              <w:softHyphen/>
              <w:t>pröv</w:t>
            </w:r>
            <w:r>
              <w:softHyphen/>
              <w:t>ning av forskning som avser männi</w:t>
            </w:r>
            <w:r>
              <w:softHyphen/>
              <w:t xml:space="preserve">skor, </w:t>
            </w:r>
            <w:r w:rsidRPr="006F1550">
              <w:t xml:space="preserve">och </w:t>
            </w:r>
          </w:p>
          <w:p w14:paraId="71B00F94" w14:textId="54F10949" w:rsidR="008539B5" w:rsidRDefault="008539B5" w:rsidP="008539B5">
            <w:pPr>
              <w:pStyle w:val="Brdtextmedindrag"/>
            </w:pPr>
            <w:r w:rsidRPr="007A7457">
              <w:rPr>
                <w:i/>
                <w:iCs/>
              </w:rPr>
              <w:t>2</w:t>
            </w:r>
            <w:r>
              <w:t>. </w:t>
            </w:r>
            <w:r w:rsidRPr="006F1550">
              <w:t xml:space="preserve">enligt </w:t>
            </w:r>
            <w:r>
              <w:t xml:space="preserve">lagen </w:t>
            </w:r>
            <w:r w:rsidRPr="00F549F8">
              <w:rPr>
                <w:i/>
                <w:iCs/>
              </w:rPr>
              <w:t>(</w:t>
            </w:r>
            <w:r w:rsidRPr="00C206ED">
              <w:rPr>
                <w:i/>
                <w:iCs/>
              </w:rPr>
              <w:t>2021:</w:t>
            </w:r>
            <w:r w:rsidRPr="001E6963">
              <w:rPr>
                <w:i/>
              </w:rPr>
              <w:t>000)</w:t>
            </w:r>
            <w:r w:rsidRPr="00F30BD0">
              <w:rPr>
                <w:iCs/>
              </w:rPr>
              <w:t xml:space="preserve"> med kom</w:t>
            </w:r>
            <w:r>
              <w:rPr>
                <w:iCs/>
              </w:rPr>
              <w:softHyphen/>
            </w:r>
            <w:r w:rsidRPr="00F30BD0">
              <w:rPr>
                <w:iCs/>
              </w:rPr>
              <w:t>pletter</w:t>
            </w:r>
            <w:r w:rsidRPr="00F30BD0">
              <w:rPr>
                <w:iCs/>
              </w:rPr>
              <w:softHyphen/>
              <w:t>ande be</w:t>
            </w:r>
            <w:r w:rsidRPr="00F30BD0">
              <w:rPr>
                <w:iCs/>
              </w:rPr>
              <w:softHyphen/>
              <w:t>stäm</w:t>
            </w:r>
            <w:r w:rsidRPr="00F30BD0">
              <w:rPr>
                <w:iCs/>
              </w:rPr>
              <w:softHyphen/>
              <w:t>mels</w:t>
            </w:r>
            <w:r w:rsidRPr="00F30BD0">
              <w:rPr>
                <w:iCs/>
              </w:rPr>
              <w:softHyphen/>
              <w:t>er om etisk gransk</w:t>
            </w:r>
            <w:r w:rsidRPr="00F30BD0">
              <w:rPr>
                <w:iCs/>
              </w:rPr>
              <w:softHyphen/>
              <w:t>ning till EU:s för</w:t>
            </w:r>
            <w:r w:rsidRPr="00F30BD0">
              <w:rPr>
                <w:iCs/>
              </w:rPr>
              <w:softHyphen/>
              <w:t>ord</w:t>
            </w:r>
            <w:r w:rsidRPr="00F30BD0">
              <w:rPr>
                <w:iCs/>
              </w:rPr>
              <w:softHyphen/>
              <w:t>ning om</w:t>
            </w:r>
            <w:r>
              <w:t xml:space="preserve"> </w:t>
            </w:r>
            <w:r w:rsidRPr="008E4BB7">
              <w:rPr>
                <w:i/>
              </w:rPr>
              <w:t>medicin</w:t>
            </w:r>
            <w:r>
              <w:rPr>
                <w:i/>
              </w:rPr>
              <w:softHyphen/>
            </w:r>
            <w:r w:rsidRPr="008E4BB7">
              <w:rPr>
                <w:i/>
              </w:rPr>
              <w:t>tekniska pro</w:t>
            </w:r>
            <w:r>
              <w:rPr>
                <w:i/>
              </w:rPr>
              <w:softHyphen/>
            </w:r>
            <w:r w:rsidRPr="008E4BB7">
              <w:rPr>
                <w:i/>
              </w:rPr>
              <w:t>dukt</w:t>
            </w:r>
            <w:r>
              <w:rPr>
                <w:i/>
              </w:rPr>
              <w:softHyphen/>
            </w:r>
            <w:r w:rsidRPr="008E4BB7">
              <w:rPr>
                <w:i/>
              </w:rPr>
              <w:t>er</w:t>
            </w:r>
            <w:r>
              <w:rPr>
                <w:i/>
              </w:rPr>
              <w:t>.</w:t>
            </w:r>
          </w:p>
        </w:tc>
      </w:tr>
      <w:tr w:rsidR="008539B5" w14:paraId="14873FB8" w14:textId="77777777" w:rsidTr="008539B5">
        <w:tc>
          <w:tcPr>
            <w:tcW w:w="2500" w:type="pct"/>
            <w:shd w:val="clear" w:color="auto" w:fill="auto"/>
            <w:tcMar>
              <w:left w:w="0" w:type="dxa"/>
            </w:tcMar>
          </w:tcPr>
          <w:p w14:paraId="1AD44B6F" w14:textId="77777777" w:rsidR="008539B5" w:rsidRDefault="008539B5" w:rsidP="008539B5">
            <w:pPr>
              <w:pStyle w:val="Brdtextmedindrag"/>
            </w:pPr>
          </w:p>
        </w:tc>
        <w:tc>
          <w:tcPr>
            <w:tcW w:w="2500" w:type="pct"/>
            <w:shd w:val="clear" w:color="auto" w:fill="auto"/>
            <w:tcMar>
              <w:right w:w="0" w:type="dxa"/>
            </w:tcMar>
          </w:tcPr>
          <w:p w14:paraId="5D5EAFB3" w14:textId="77777777" w:rsidR="008539B5" w:rsidRDefault="008539B5" w:rsidP="008539B5">
            <w:pPr>
              <w:pStyle w:val="Brdtextmedindrag"/>
            </w:pPr>
            <w:r w:rsidRPr="007A7457">
              <w:rPr>
                <w:i/>
                <w:iCs/>
              </w:rPr>
              <w:t>Sekretess enligt första stycket gäller</w:t>
            </w:r>
          </w:p>
        </w:tc>
      </w:tr>
    </w:tbl>
    <w:p w14:paraId="23A43995"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6E41C465" w14:textId="77777777" w:rsidR="008539B5" w:rsidRDefault="008539B5" w:rsidP="008539B5">
      <w:pPr>
        <w:pStyle w:val="Brdtextmedindrag"/>
      </w:pPr>
      <w:r>
        <w:t>2. för uppgift om en enskilds ekonomiska förhållanden, om det kan antas att den enskilde lider skada om uppgiften röjs.</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21807CF1" w14:textId="77777777" w:rsidTr="008539B5">
        <w:tc>
          <w:tcPr>
            <w:tcW w:w="2500" w:type="pct"/>
            <w:shd w:val="clear" w:color="auto" w:fill="auto"/>
            <w:tcMar>
              <w:left w:w="0" w:type="dxa"/>
            </w:tcMar>
          </w:tcPr>
          <w:p w14:paraId="6C184A87" w14:textId="2BC45861" w:rsidR="008539B5" w:rsidRDefault="008539B5" w:rsidP="008539B5">
            <w:pPr>
              <w:pStyle w:val="Brdtextmedindrag"/>
            </w:pPr>
            <w:r w:rsidRPr="006F1550">
              <w:t xml:space="preserve">Sekretessen </w:t>
            </w:r>
            <w:r w:rsidRPr="00FB6FDF">
              <w:rPr>
                <w:i/>
                <w:iCs/>
              </w:rPr>
              <w:t>gäller inte</w:t>
            </w:r>
            <w:r w:rsidRPr="006F1550">
              <w:t xml:space="preserve"> beslut i </w:t>
            </w:r>
            <w:r w:rsidRPr="00102A9B">
              <w:rPr>
                <w:i/>
                <w:iCs/>
              </w:rPr>
              <w:t>andra ärenden än sådana</w:t>
            </w:r>
            <w:r w:rsidRPr="006F1550">
              <w:t xml:space="preserve"> som av</w:t>
            </w:r>
            <w:r>
              <w:softHyphen/>
            </w:r>
            <w:r w:rsidRPr="006F1550">
              <w:t xml:space="preserve">ser ett yttrande om etisk granskning </w:t>
            </w:r>
            <w:r w:rsidRPr="00BF072F">
              <w:rPr>
                <w:i/>
                <w:iCs/>
              </w:rPr>
              <w:t>av</w:t>
            </w:r>
            <w:r w:rsidRPr="006F1550">
              <w:t xml:space="preserve"> </w:t>
            </w:r>
            <w:r w:rsidRPr="004C14FE">
              <w:rPr>
                <w:i/>
              </w:rPr>
              <w:t>en ansökan om tillstånd att ut</w:t>
            </w:r>
            <w:r>
              <w:rPr>
                <w:i/>
              </w:rPr>
              <w:softHyphen/>
            </w:r>
            <w:r w:rsidRPr="004C14FE">
              <w:rPr>
                <w:i/>
              </w:rPr>
              <w:t>föra klinisk läke</w:t>
            </w:r>
            <w:r w:rsidRPr="004C14FE">
              <w:rPr>
                <w:i/>
              </w:rPr>
              <w:softHyphen/>
              <w:t>medels</w:t>
            </w:r>
            <w:r>
              <w:rPr>
                <w:i/>
              </w:rPr>
              <w:softHyphen/>
            </w:r>
            <w:r w:rsidRPr="004C14FE">
              <w:rPr>
                <w:i/>
              </w:rPr>
              <w:t>p</w:t>
            </w:r>
            <w:r w:rsidRPr="004629BF">
              <w:rPr>
                <w:i/>
              </w:rPr>
              <w:t>rövning. Sekret</w:t>
            </w:r>
            <w:r w:rsidRPr="004629BF">
              <w:rPr>
                <w:i/>
              </w:rPr>
              <w:softHyphen/>
              <w:t>ess</w:t>
            </w:r>
            <w:r w:rsidRPr="004629BF">
              <w:rPr>
                <w:i/>
              </w:rPr>
              <w:softHyphen/>
              <w:t>en för upp</w:t>
            </w:r>
            <w:r w:rsidRPr="004629BF">
              <w:rPr>
                <w:i/>
              </w:rPr>
              <w:softHyphen/>
              <w:t>gifter i ett beslut om sådant yttr</w:t>
            </w:r>
            <w:r w:rsidRPr="004629BF">
              <w:rPr>
                <w:i/>
              </w:rPr>
              <w:softHyphen/>
              <w:t xml:space="preserve">ande </w:t>
            </w:r>
            <w:r w:rsidRPr="006F1550">
              <w:t>upphör att gälla när Läke</w:t>
            </w:r>
            <w:r>
              <w:softHyphen/>
            </w:r>
            <w:r w:rsidRPr="006F1550">
              <w:t>medelsverket fattat be</w:t>
            </w:r>
            <w:r>
              <w:softHyphen/>
            </w:r>
            <w:r w:rsidRPr="006F1550">
              <w:t xml:space="preserve">slut i </w:t>
            </w:r>
            <w:r w:rsidRPr="004629BF">
              <w:rPr>
                <w:i/>
                <w:iCs/>
              </w:rPr>
              <w:t>fråga</w:t>
            </w:r>
            <w:r w:rsidRPr="006F1550">
              <w:t xml:space="preserve"> </w:t>
            </w:r>
            <w:r w:rsidRPr="004C14FE">
              <w:rPr>
                <w:i/>
              </w:rPr>
              <w:t>om tillstånd till klin</w:t>
            </w:r>
            <w:r w:rsidRPr="004C14FE">
              <w:rPr>
                <w:i/>
              </w:rPr>
              <w:softHyphen/>
              <w:t>isk läke</w:t>
            </w:r>
            <w:r>
              <w:rPr>
                <w:i/>
              </w:rPr>
              <w:softHyphen/>
            </w:r>
            <w:r w:rsidRPr="004C14FE">
              <w:rPr>
                <w:i/>
              </w:rPr>
              <w:t>medels</w:t>
            </w:r>
            <w:r>
              <w:rPr>
                <w:i/>
              </w:rPr>
              <w:softHyphen/>
            </w:r>
            <w:r w:rsidRPr="004C14FE">
              <w:rPr>
                <w:i/>
              </w:rPr>
              <w:t>pröv</w:t>
            </w:r>
            <w:r>
              <w:rPr>
                <w:i/>
              </w:rPr>
              <w:softHyphen/>
            </w:r>
            <w:r w:rsidRPr="004C14FE">
              <w:rPr>
                <w:i/>
              </w:rPr>
              <w:t>ning enligt 7</w:t>
            </w:r>
            <w:r>
              <w:rPr>
                <w:i/>
              </w:rPr>
              <w:t> kap.</w:t>
            </w:r>
            <w:r w:rsidRPr="004C14FE">
              <w:rPr>
                <w:i/>
              </w:rPr>
              <w:t xml:space="preserve"> 6</w:t>
            </w:r>
            <w:r>
              <w:rPr>
                <w:i/>
              </w:rPr>
              <w:t> §</w:t>
            </w:r>
            <w:r w:rsidRPr="004C14FE">
              <w:rPr>
                <w:i/>
              </w:rPr>
              <w:t xml:space="preserve"> läke</w:t>
            </w:r>
            <w:r>
              <w:rPr>
                <w:i/>
              </w:rPr>
              <w:softHyphen/>
            </w:r>
            <w:r w:rsidRPr="004C14FE">
              <w:rPr>
                <w:i/>
              </w:rPr>
              <w:t>medels</w:t>
            </w:r>
            <w:r>
              <w:rPr>
                <w:i/>
              </w:rPr>
              <w:softHyphen/>
            </w:r>
            <w:r w:rsidRPr="004C14FE">
              <w:rPr>
                <w:i/>
              </w:rPr>
              <w:t xml:space="preserve">lagen (2015:315), </w:t>
            </w:r>
            <w:r w:rsidRPr="00BF072F">
              <w:rPr>
                <w:i/>
              </w:rPr>
              <w:t>eller</w:t>
            </w:r>
            <w:r w:rsidRPr="004C14FE">
              <w:rPr>
                <w:i/>
              </w:rPr>
              <w:t xml:space="preserve"> till</w:t>
            </w:r>
            <w:r>
              <w:rPr>
                <w:i/>
              </w:rPr>
              <w:softHyphen/>
            </w:r>
            <w:r w:rsidRPr="004C14FE">
              <w:rPr>
                <w:i/>
              </w:rPr>
              <w:t>stånd till sådan prövning ska anses bevilj</w:t>
            </w:r>
            <w:r w:rsidRPr="004C14FE">
              <w:rPr>
                <w:i/>
              </w:rPr>
              <w:softHyphen/>
              <w:t>at enligt artikel 8.6, 14.11, 19.4, 20.8 eller 23.6 i Europa</w:t>
            </w:r>
            <w:r w:rsidRPr="004C14FE">
              <w:rPr>
                <w:i/>
              </w:rPr>
              <w:softHyphen/>
              <w:t>parla</w:t>
            </w:r>
            <w:r w:rsidRPr="004C14FE">
              <w:rPr>
                <w:i/>
              </w:rPr>
              <w:softHyphen/>
              <w:t>ment</w:t>
            </w:r>
            <w:r w:rsidRPr="004C14FE">
              <w:rPr>
                <w:i/>
              </w:rPr>
              <w:softHyphen/>
              <w:t>ets och rådets för</w:t>
            </w:r>
            <w:r>
              <w:rPr>
                <w:i/>
              </w:rPr>
              <w:softHyphen/>
            </w:r>
            <w:r w:rsidRPr="004C14FE">
              <w:rPr>
                <w:i/>
              </w:rPr>
              <w:t>ordning (EU) nr 536/2014 av den 16 april 2014 om kliniska pröv</w:t>
            </w:r>
            <w:r w:rsidRPr="004C14FE">
              <w:rPr>
                <w:i/>
              </w:rPr>
              <w:softHyphen/>
              <w:t>ning</w:t>
            </w:r>
            <w:r w:rsidRPr="004C14FE">
              <w:rPr>
                <w:i/>
              </w:rPr>
              <w:softHyphen/>
              <w:t>ar av human</w:t>
            </w:r>
            <w:r>
              <w:rPr>
                <w:i/>
              </w:rPr>
              <w:softHyphen/>
            </w:r>
            <w:r w:rsidRPr="004C14FE">
              <w:rPr>
                <w:i/>
              </w:rPr>
              <w:t>läke</w:t>
            </w:r>
            <w:r>
              <w:rPr>
                <w:i/>
              </w:rPr>
              <w:softHyphen/>
            </w:r>
            <w:r w:rsidRPr="004C14FE">
              <w:rPr>
                <w:i/>
              </w:rPr>
              <w:t xml:space="preserve">medel och om </w:t>
            </w:r>
            <w:r w:rsidRPr="004C14FE">
              <w:rPr>
                <w:i/>
              </w:rPr>
              <w:lastRenderedPageBreak/>
              <w:t>upp</w:t>
            </w:r>
            <w:r>
              <w:rPr>
                <w:i/>
              </w:rPr>
              <w:softHyphen/>
            </w:r>
            <w:r w:rsidRPr="004C14FE">
              <w:rPr>
                <w:i/>
              </w:rPr>
              <w:t>hävande av direktiv 2001/20/EG.</w:t>
            </w:r>
          </w:p>
        </w:tc>
        <w:tc>
          <w:tcPr>
            <w:tcW w:w="2500" w:type="pct"/>
            <w:shd w:val="clear" w:color="auto" w:fill="auto"/>
            <w:tcMar>
              <w:right w:w="0" w:type="dxa"/>
            </w:tcMar>
          </w:tcPr>
          <w:p w14:paraId="7AF01659" w14:textId="0DE4C4F5" w:rsidR="008539B5" w:rsidRPr="00B5446D" w:rsidRDefault="008539B5" w:rsidP="008539B5">
            <w:pPr>
              <w:pStyle w:val="Brdtextmedindrag"/>
              <w:rPr>
                <w:i/>
                <w:iCs/>
              </w:rPr>
            </w:pPr>
            <w:r w:rsidRPr="009F5C54">
              <w:lastRenderedPageBreak/>
              <w:t>Sekretessen</w:t>
            </w:r>
            <w:r w:rsidRPr="00B5446D">
              <w:rPr>
                <w:i/>
                <w:iCs/>
              </w:rPr>
              <w:t xml:space="preserve"> </w:t>
            </w:r>
            <w:r w:rsidRPr="00443C49">
              <w:rPr>
                <w:i/>
                <w:iCs/>
              </w:rPr>
              <w:t xml:space="preserve">för uppgift i ett </w:t>
            </w:r>
            <w:r w:rsidRPr="00FB6FDF">
              <w:t>be</w:t>
            </w:r>
            <w:r>
              <w:softHyphen/>
            </w:r>
            <w:r w:rsidRPr="00FB6FDF">
              <w:t>slut</w:t>
            </w:r>
            <w:r w:rsidRPr="005930F6">
              <w:t xml:space="preserve"> i</w:t>
            </w:r>
            <w:r w:rsidRPr="00FB6FDF">
              <w:rPr>
                <w:i/>
                <w:iCs/>
              </w:rPr>
              <w:t xml:space="preserve"> ett ärende</w:t>
            </w:r>
            <w:r w:rsidRPr="00FB6FDF">
              <w:t xml:space="preserve"> som </w:t>
            </w:r>
            <w:r w:rsidRPr="004629BF">
              <w:t>avser ett yttr</w:t>
            </w:r>
            <w:r>
              <w:softHyphen/>
            </w:r>
            <w:r w:rsidRPr="004629BF">
              <w:t>ande om etisk gransk</w:t>
            </w:r>
            <w:r w:rsidRPr="004629BF">
              <w:softHyphen/>
              <w:t>ning</w:t>
            </w:r>
            <w:r w:rsidRPr="00B5446D">
              <w:rPr>
                <w:i/>
                <w:iCs/>
              </w:rPr>
              <w:t xml:space="preserve"> enligt 4</w:t>
            </w:r>
            <w:r>
              <w:rPr>
                <w:i/>
                <w:iCs/>
              </w:rPr>
              <w:t> §</w:t>
            </w:r>
            <w:r w:rsidRPr="00B5446D">
              <w:rPr>
                <w:i/>
                <w:iCs/>
              </w:rPr>
              <w:t xml:space="preserve"> lag</w:t>
            </w:r>
            <w:r>
              <w:rPr>
                <w:i/>
                <w:iCs/>
              </w:rPr>
              <w:softHyphen/>
            </w:r>
            <w:r w:rsidRPr="00B5446D">
              <w:rPr>
                <w:i/>
                <w:iCs/>
              </w:rPr>
              <w:t>en med komplett</w:t>
            </w:r>
            <w:r w:rsidRPr="00B5446D">
              <w:rPr>
                <w:i/>
                <w:iCs/>
              </w:rPr>
              <w:softHyphen/>
              <w:t>erande bestäm</w:t>
            </w:r>
            <w:r>
              <w:rPr>
                <w:i/>
                <w:iCs/>
              </w:rPr>
              <w:softHyphen/>
            </w:r>
            <w:r w:rsidRPr="00B5446D">
              <w:rPr>
                <w:i/>
                <w:iCs/>
              </w:rPr>
              <w:t>mels</w:t>
            </w:r>
            <w:r>
              <w:rPr>
                <w:i/>
                <w:iCs/>
              </w:rPr>
              <w:softHyphen/>
            </w:r>
            <w:r w:rsidRPr="00B5446D">
              <w:rPr>
                <w:i/>
                <w:iCs/>
              </w:rPr>
              <w:t>er om etisk granskning till EU:s förord</w:t>
            </w:r>
            <w:r>
              <w:rPr>
                <w:i/>
                <w:iCs/>
              </w:rPr>
              <w:softHyphen/>
            </w:r>
            <w:r w:rsidRPr="00B5446D">
              <w:rPr>
                <w:i/>
                <w:iCs/>
              </w:rPr>
              <w:t>ning om medicin</w:t>
            </w:r>
            <w:r>
              <w:rPr>
                <w:i/>
                <w:iCs/>
              </w:rPr>
              <w:softHyphen/>
            </w:r>
            <w:r w:rsidRPr="00B5446D">
              <w:rPr>
                <w:i/>
                <w:iCs/>
              </w:rPr>
              <w:t>tek</w:t>
            </w:r>
            <w:r>
              <w:rPr>
                <w:i/>
                <w:iCs/>
              </w:rPr>
              <w:softHyphen/>
            </w:r>
            <w:r w:rsidRPr="00B5446D">
              <w:rPr>
                <w:i/>
                <w:iCs/>
              </w:rPr>
              <w:t>niska pro</w:t>
            </w:r>
            <w:r>
              <w:rPr>
                <w:i/>
                <w:iCs/>
              </w:rPr>
              <w:softHyphen/>
            </w:r>
            <w:r w:rsidRPr="00B5446D">
              <w:rPr>
                <w:i/>
                <w:iCs/>
              </w:rPr>
              <w:t>dukt</w:t>
            </w:r>
            <w:r>
              <w:rPr>
                <w:i/>
                <w:iCs/>
              </w:rPr>
              <w:softHyphen/>
            </w:r>
            <w:r w:rsidRPr="00B5446D">
              <w:rPr>
                <w:i/>
                <w:iCs/>
              </w:rPr>
              <w:t xml:space="preserve">er </w:t>
            </w:r>
            <w:r w:rsidRPr="004629BF">
              <w:t>upphör att gälla</w:t>
            </w:r>
            <w:r w:rsidRPr="00B5446D">
              <w:rPr>
                <w:i/>
                <w:iCs/>
              </w:rPr>
              <w:t xml:space="preserve"> </w:t>
            </w:r>
          </w:p>
          <w:p w14:paraId="67965788" w14:textId="77777777" w:rsidR="008539B5" w:rsidRPr="00B5446D" w:rsidRDefault="008539B5" w:rsidP="008539B5">
            <w:pPr>
              <w:pStyle w:val="Brdtextmedindrag"/>
              <w:rPr>
                <w:i/>
                <w:iCs/>
              </w:rPr>
            </w:pPr>
            <w:r w:rsidRPr="00B5446D">
              <w:rPr>
                <w:i/>
                <w:iCs/>
              </w:rPr>
              <w:t>1. </w:t>
            </w:r>
            <w:r w:rsidRPr="004629BF">
              <w:t>när Läkemedelsverket fattat be</w:t>
            </w:r>
            <w:r>
              <w:softHyphen/>
            </w:r>
            <w:r w:rsidRPr="004629BF">
              <w:t>slut i</w:t>
            </w:r>
            <w:r w:rsidRPr="00B5446D">
              <w:rPr>
                <w:i/>
                <w:iCs/>
              </w:rPr>
              <w:t xml:space="preserve"> frågan, </w:t>
            </w:r>
            <w:r w:rsidRPr="00BF072F">
              <w:rPr>
                <w:i/>
                <w:iCs/>
              </w:rPr>
              <w:t>eller</w:t>
            </w:r>
            <w:r w:rsidRPr="00B5446D">
              <w:rPr>
                <w:i/>
                <w:iCs/>
              </w:rPr>
              <w:t xml:space="preserve"> </w:t>
            </w:r>
          </w:p>
          <w:p w14:paraId="0DA8D859" w14:textId="373D8875" w:rsidR="008539B5" w:rsidRDefault="008539B5" w:rsidP="008539B5">
            <w:pPr>
              <w:pStyle w:val="Brdtextmedindrag"/>
            </w:pPr>
            <w:r w:rsidRPr="00B5446D">
              <w:rPr>
                <w:i/>
                <w:iCs/>
              </w:rPr>
              <w:t>2. vid den tidpunkt som anges i artikel 75.3 eller 75.4 i förordning (EU) 2017/745 av den 5 april 2017 om medicintekniska produkter, om ändr</w:t>
            </w:r>
            <w:r>
              <w:rPr>
                <w:i/>
                <w:iCs/>
              </w:rPr>
              <w:softHyphen/>
            </w:r>
            <w:r w:rsidRPr="00B5446D">
              <w:rPr>
                <w:i/>
                <w:iCs/>
              </w:rPr>
              <w:t>ing av direktiv 2001/83/EG, för</w:t>
            </w:r>
            <w:r>
              <w:rPr>
                <w:i/>
                <w:iCs/>
              </w:rPr>
              <w:softHyphen/>
            </w:r>
            <w:r w:rsidRPr="00B5446D">
              <w:rPr>
                <w:i/>
                <w:iCs/>
              </w:rPr>
              <w:t>ord</w:t>
            </w:r>
            <w:r>
              <w:rPr>
                <w:i/>
                <w:iCs/>
              </w:rPr>
              <w:softHyphen/>
            </w:r>
            <w:r w:rsidRPr="00B5446D">
              <w:rPr>
                <w:i/>
                <w:iCs/>
              </w:rPr>
              <w:t>ning (EG) nr 178/2002 och för</w:t>
            </w:r>
            <w:r>
              <w:rPr>
                <w:i/>
                <w:iCs/>
              </w:rPr>
              <w:softHyphen/>
            </w:r>
            <w:r w:rsidRPr="00B5446D">
              <w:rPr>
                <w:i/>
                <w:iCs/>
              </w:rPr>
              <w:t xml:space="preserve">ordning (EG) nr 1223/2009 och om upphävande av rådets direktiv 90/385/EEG och 93/42/EEG i det </w:t>
            </w:r>
            <w:r w:rsidRPr="00B5446D">
              <w:rPr>
                <w:i/>
                <w:iCs/>
              </w:rPr>
              <w:lastRenderedPageBreak/>
              <w:t xml:space="preserve">fall som Läkemedelsverket inte </w:t>
            </w:r>
            <w:r>
              <w:rPr>
                <w:i/>
                <w:iCs/>
              </w:rPr>
              <w:t xml:space="preserve">har </w:t>
            </w:r>
            <w:r w:rsidRPr="00B5446D">
              <w:rPr>
                <w:i/>
                <w:iCs/>
              </w:rPr>
              <w:t>fatta</w:t>
            </w:r>
            <w:r>
              <w:rPr>
                <w:i/>
                <w:iCs/>
              </w:rPr>
              <w:t>t</w:t>
            </w:r>
            <w:r w:rsidRPr="00B5446D">
              <w:rPr>
                <w:i/>
                <w:iCs/>
              </w:rPr>
              <w:t xml:space="preserve"> något beslut i ett ärende om väsentlig ändring enligt artikel 75 i förordning (EU) 2017/745</w:t>
            </w:r>
            <w:r>
              <w:rPr>
                <w:i/>
                <w:iCs/>
              </w:rPr>
              <w:t>.</w:t>
            </w:r>
          </w:p>
        </w:tc>
      </w:tr>
      <w:tr w:rsidR="008539B5" w14:paraId="3E561F77" w14:textId="77777777" w:rsidTr="008539B5">
        <w:tc>
          <w:tcPr>
            <w:tcW w:w="2500" w:type="pct"/>
            <w:shd w:val="clear" w:color="auto" w:fill="auto"/>
            <w:tcMar>
              <w:left w:w="0" w:type="dxa"/>
            </w:tcMar>
          </w:tcPr>
          <w:p w14:paraId="5945DC47" w14:textId="77777777" w:rsidR="008539B5" w:rsidRDefault="008539B5" w:rsidP="008539B5">
            <w:pPr>
              <w:pStyle w:val="Brdtextmedindrag"/>
            </w:pPr>
          </w:p>
        </w:tc>
        <w:tc>
          <w:tcPr>
            <w:tcW w:w="2500" w:type="pct"/>
            <w:shd w:val="clear" w:color="auto" w:fill="auto"/>
            <w:tcMar>
              <w:right w:w="0" w:type="dxa"/>
            </w:tcMar>
          </w:tcPr>
          <w:p w14:paraId="68206882" w14:textId="77777777" w:rsidR="008539B5" w:rsidRDefault="008539B5" w:rsidP="008539B5">
            <w:pPr>
              <w:pStyle w:val="Brdtextmedindrag"/>
            </w:pPr>
            <w:r w:rsidRPr="004629BF">
              <w:rPr>
                <w:i/>
                <w:iCs/>
              </w:rPr>
              <w:t>Sekretessen gäller inte beslut i andra ärenden än de som avses i tredje stycke</w:t>
            </w:r>
            <w:r>
              <w:rPr>
                <w:i/>
                <w:iCs/>
              </w:rPr>
              <w:t>t</w:t>
            </w:r>
            <w:r w:rsidRPr="004629BF">
              <w:rPr>
                <w:i/>
                <w:iCs/>
              </w:rPr>
              <w:t>.</w:t>
            </w:r>
          </w:p>
        </w:tc>
      </w:tr>
      <w:tr w:rsidR="008539B5" w14:paraId="7F1E1B6B" w14:textId="77777777" w:rsidTr="008539B5">
        <w:tc>
          <w:tcPr>
            <w:tcW w:w="2500" w:type="pct"/>
            <w:shd w:val="clear" w:color="auto" w:fill="auto"/>
            <w:tcMar>
              <w:left w:w="0" w:type="dxa"/>
            </w:tcMar>
          </w:tcPr>
          <w:p w14:paraId="0901E2B6" w14:textId="77777777" w:rsidR="008539B5" w:rsidRDefault="008539B5" w:rsidP="008539B5">
            <w:pPr>
              <w:pStyle w:val="Brdtextmedindrag"/>
            </w:pPr>
            <w:r w:rsidRPr="008E4BB7">
              <w:t xml:space="preserve">För uppgift i en allmän handling gäller sekretessen enligt </w:t>
            </w:r>
            <w:r w:rsidRPr="00B65635">
              <w:rPr>
                <w:i/>
                <w:iCs/>
              </w:rPr>
              <w:t>första</w:t>
            </w:r>
            <w:r w:rsidRPr="008E4BB7">
              <w:t xml:space="preserve"> stycket 1 i högst sjuttio år och enligt </w:t>
            </w:r>
            <w:r w:rsidRPr="00B65635">
              <w:rPr>
                <w:i/>
                <w:iCs/>
              </w:rPr>
              <w:t>första</w:t>
            </w:r>
            <w:r w:rsidRPr="008E4BB7">
              <w:t xml:space="preserve"> stycket 2 i högst tjugo år.</w:t>
            </w:r>
          </w:p>
        </w:tc>
        <w:tc>
          <w:tcPr>
            <w:tcW w:w="2500" w:type="pct"/>
            <w:shd w:val="clear" w:color="auto" w:fill="auto"/>
            <w:tcMar>
              <w:right w:w="0" w:type="dxa"/>
            </w:tcMar>
          </w:tcPr>
          <w:p w14:paraId="286328B9" w14:textId="77777777" w:rsidR="008539B5" w:rsidRDefault="008539B5" w:rsidP="008539B5">
            <w:pPr>
              <w:pStyle w:val="Brdtextmedindrag"/>
            </w:pPr>
            <w:r w:rsidRPr="008E4BB7">
              <w:t xml:space="preserve">För uppgift i en allmän handling gäller sekretessen enligt </w:t>
            </w:r>
            <w:r w:rsidRPr="00B65635">
              <w:rPr>
                <w:i/>
                <w:iCs/>
              </w:rPr>
              <w:t>andra</w:t>
            </w:r>
            <w:r>
              <w:t xml:space="preserve"> </w:t>
            </w:r>
            <w:r w:rsidRPr="008E4BB7">
              <w:t xml:space="preserve">stycket 1 i högst sjuttio år och enligt </w:t>
            </w:r>
            <w:r w:rsidRPr="00B65635">
              <w:rPr>
                <w:i/>
                <w:iCs/>
              </w:rPr>
              <w:t>andra</w:t>
            </w:r>
            <w:r>
              <w:t xml:space="preserve"> </w:t>
            </w:r>
            <w:r w:rsidRPr="008E4BB7">
              <w:t>stycket 2 i högst tjugo år.</w:t>
            </w:r>
          </w:p>
        </w:tc>
      </w:tr>
    </w:tbl>
    <w:p w14:paraId="410ECC63" w14:textId="77777777" w:rsidR="008539B5" w:rsidRDefault="008539B5" w:rsidP="008539B5">
      <w:pPr>
        <w:pStyle w:val="Brdtext"/>
      </w:pPr>
    </w:p>
    <w:p w14:paraId="6FC3B6D2" w14:textId="418BC870" w:rsidR="008539B5" w:rsidRPr="00C57856" w:rsidRDefault="008539B5" w:rsidP="008539B5">
      <w:pPr>
        <w:pStyle w:val="Brdtext"/>
        <w:jc w:val="center"/>
      </w:pPr>
      <w:r w:rsidRPr="004C14FE">
        <w:rPr>
          <w:b/>
        </w:rPr>
        <w:t>3 a</w:t>
      </w:r>
      <w:r>
        <w:rPr>
          <w:b/>
        </w:rPr>
        <w:t>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03912D98" w14:textId="77777777" w:rsidTr="008539B5">
        <w:tc>
          <w:tcPr>
            <w:tcW w:w="2500" w:type="pct"/>
            <w:shd w:val="clear" w:color="auto" w:fill="auto"/>
            <w:tcMar>
              <w:left w:w="0" w:type="dxa"/>
            </w:tcMar>
          </w:tcPr>
          <w:p w14:paraId="424993B8" w14:textId="3B843849" w:rsidR="008539B5" w:rsidRDefault="008539B5" w:rsidP="008539B5">
            <w:pPr>
              <w:pStyle w:val="Brdtextmedindrag"/>
              <w:ind w:firstLine="0"/>
            </w:pPr>
            <w:r w:rsidRPr="000B7140">
              <w:t>Får en myndighet en uppgift som är sekretessreglerad i 3</w:t>
            </w:r>
            <w:r>
              <w:t> §</w:t>
            </w:r>
            <w:r w:rsidRPr="000B7140">
              <w:t xml:space="preserve"> </w:t>
            </w:r>
            <w:r w:rsidRPr="0084074B">
              <w:t xml:space="preserve">första </w:t>
            </w:r>
            <w:r w:rsidRPr="0084074B">
              <w:rPr>
                <w:i/>
                <w:iCs/>
              </w:rPr>
              <w:t>styck</w:t>
            </w:r>
            <w:r w:rsidRPr="0084074B">
              <w:rPr>
                <w:i/>
                <w:iCs/>
              </w:rPr>
              <w:softHyphen/>
              <w:t>et</w:t>
            </w:r>
            <w:r w:rsidRPr="000B7140">
              <w:t xml:space="preserve"> från Etikpröv</w:t>
            </w:r>
            <w:r>
              <w:softHyphen/>
            </w:r>
            <w:r w:rsidRPr="000B7140">
              <w:t>nings</w:t>
            </w:r>
            <w:r>
              <w:softHyphen/>
            </w:r>
            <w:r w:rsidRPr="000B7140">
              <w:t>myndig</w:t>
            </w:r>
            <w:r>
              <w:softHyphen/>
            </w:r>
            <w:r w:rsidRPr="000B7140">
              <w:t>het</w:t>
            </w:r>
            <w:r>
              <w:softHyphen/>
            </w:r>
            <w:r w:rsidRPr="000B7140">
              <w:t>en för att bistå i den etiska gransk</w:t>
            </w:r>
            <w:r>
              <w:softHyphen/>
            </w:r>
            <w:r w:rsidRPr="000B7140">
              <w:t>ning</w:t>
            </w:r>
            <w:r>
              <w:softHyphen/>
            </w:r>
            <w:r w:rsidRPr="000B7140">
              <w:t xml:space="preserve">en av en ansökan om </w:t>
            </w:r>
            <w:r w:rsidRPr="00A72385">
              <w:rPr>
                <w:i/>
              </w:rPr>
              <w:t>tillstånd att utföra klinisk läkemedelsprövning</w:t>
            </w:r>
            <w:r w:rsidRPr="000B7140">
              <w:t>, blir sekretess</w:t>
            </w:r>
            <w:r>
              <w:softHyphen/>
            </w:r>
            <w:r w:rsidRPr="000B7140">
              <w:t>bestämmelsen tillämp</w:t>
            </w:r>
            <w:r>
              <w:softHyphen/>
            </w:r>
            <w:r w:rsidRPr="000B7140">
              <w:t>lig på uppgiften även hos den mot</w:t>
            </w:r>
            <w:r>
              <w:softHyphen/>
            </w:r>
            <w:r w:rsidRPr="000B7140">
              <w:t>tag</w:t>
            </w:r>
            <w:r>
              <w:softHyphen/>
            </w:r>
            <w:r w:rsidRPr="000B7140">
              <w:t>ande myndigheten.</w:t>
            </w:r>
          </w:p>
        </w:tc>
        <w:tc>
          <w:tcPr>
            <w:tcW w:w="2500" w:type="pct"/>
            <w:shd w:val="clear" w:color="auto" w:fill="auto"/>
            <w:tcMar>
              <w:right w:w="0" w:type="dxa"/>
            </w:tcMar>
          </w:tcPr>
          <w:p w14:paraId="1BB4D662" w14:textId="5F8A937E" w:rsidR="008539B5" w:rsidRDefault="008539B5" w:rsidP="008539B5">
            <w:pPr>
              <w:pStyle w:val="Brdtextmedindrag"/>
              <w:ind w:firstLine="0"/>
            </w:pPr>
            <w:r w:rsidRPr="000B7140">
              <w:t>Får en myndighet en uppgift som är sekretessreglerad i 3</w:t>
            </w:r>
            <w:r>
              <w:t> §</w:t>
            </w:r>
            <w:r w:rsidRPr="000B7140">
              <w:t xml:space="preserve"> </w:t>
            </w:r>
            <w:r w:rsidRPr="0084074B">
              <w:t>första</w:t>
            </w:r>
            <w:r w:rsidRPr="0084074B">
              <w:rPr>
                <w:i/>
                <w:iCs/>
              </w:rPr>
              <w:t xml:space="preserve"> och andra styckena</w:t>
            </w:r>
            <w:r>
              <w:t xml:space="preserve"> </w:t>
            </w:r>
            <w:r w:rsidRPr="000B7140">
              <w:t>från Etikpröv</w:t>
            </w:r>
            <w:r>
              <w:softHyphen/>
            </w:r>
            <w:r w:rsidRPr="000B7140">
              <w:t>nings</w:t>
            </w:r>
            <w:r>
              <w:softHyphen/>
            </w:r>
            <w:r w:rsidRPr="000B7140">
              <w:t xml:space="preserve">myndigheten för att bistå i den etiska granskningen av en ansökan </w:t>
            </w:r>
            <w:r w:rsidRPr="00A72385">
              <w:rPr>
                <w:i/>
              </w:rPr>
              <w:t xml:space="preserve">eller </w:t>
            </w:r>
            <w:r>
              <w:rPr>
                <w:i/>
              </w:rPr>
              <w:t xml:space="preserve">en </w:t>
            </w:r>
            <w:r w:rsidRPr="00A72385">
              <w:rPr>
                <w:i/>
              </w:rPr>
              <w:t>anmälan om att genomföra en klinisk prövning</w:t>
            </w:r>
            <w:r w:rsidRPr="000B7140">
              <w:t>, blir sekretess</w:t>
            </w:r>
            <w:r>
              <w:softHyphen/>
            </w:r>
            <w:r w:rsidRPr="000B7140">
              <w:t>be</w:t>
            </w:r>
            <w:r>
              <w:softHyphen/>
            </w:r>
            <w:r w:rsidRPr="000B7140">
              <w:t>stäm</w:t>
            </w:r>
            <w:r>
              <w:softHyphen/>
            </w:r>
            <w:r w:rsidRPr="000B7140">
              <w:t>melsen</w:t>
            </w:r>
            <w:r>
              <w:t xml:space="preserve"> t</w:t>
            </w:r>
            <w:r w:rsidRPr="000B7140">
              <w:t>ill</w:t>
            </w:r>
            <w:r>
              <w:softHyphen/>
            </w:r>
            <w:r w:rsidRPr="000B7140">
              <w:t>ämp</w:t>
            </w:r>
            <w:r>
              <w:softHyphen/>
            </w:r>
            <w:r w:rsidRPr="000B7140">
              <w:t>lig på uppgiften även hos den mottagande myndig</w:t>
            </w:r>
            <w:r>
              <w:softHyphen/>
            </w:r>
            <w:r w:rsidRPr="000B7140">
              <w:t>heten.</w:t>
            </w:r>
          </w:p>
        </w:tc>
      </w:tr>
    </w:tbl>
    <w:p w14:paraId="738ED856" w14:textId="77777777" w:rsidR="008539B5" w:rsidRPr="00811E52" w:rsidRDefault="008539B5" w:rsidP="008539B5">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4D8BDAA6" w14:textId="77777777" w:rsidTr="008539B5">
        <w:tc>
          <w:tcPr>
            <w:tcW w:w="2500" w:type="pct"/>
            <w:shd w:val="clear" w:color="auto" w:fill="auto"/>
            <w:tcMar>
              <w:left w:w="0" w:type="dxa"/>
            </w:tcMar>
          </w:tcPr>
          <w:p w14:paraId="4A0E5D51" w14:textId="77777777" w:rsidR="008539B5" w:rsidRDefault="008539B5" w:rsidP="008539B5">
            <w:pPr>
              <w:pStyle w:val="Brdtextmedindrag"/>
            </w:pPr>
            <w:r w:rsidRPr="00645C9A">
              <w:t xml:space="preserve">Denna lag träder i kraft den </w:t>
            </w:r>
            <w:r w:rsidRPr="00645C9A">
              <w:rPr>
                <w:i/>
              </w:rPr>
              <w:t>dag som regeringen bestämmer</w:t>
            </w:r>
            <w:r w:rsidRPr="00645C9A">
              <w:t>.</w:t>
            </w:r>
          </w:p>
        </w:tc>
        <w:tc>
          <w:tcPr>
            <w:tcW w:w="2500" w:type="pct"/>
            <w:shd w:val="clear" w:color="auto" w:fill="auto"/>
            <w:tcMar>
              <w:right w:w="0" w:type="dxa"/>
            </w:tcMar>
          </w:tcPr>
          <w:p w14:paraId="241ED2DB" w14:textId="6E383A16" w:rsidR="008539B5" w:rsidRDefault="008539B5" w:rsidP="008539B5">
            <w:pPr>
              <w:pStyle w:val="Brdtextmedindrag"/>
            </w:pPr>
            <w:r>
              <w:t xml:space="preserve">Denna lag träder i kraft den </w:t>
            </w:r>
            <w:r>
              <w:rPr>
                <w:i/>
              </w:rPr>
              <w:t>15 juli 2021</w:t>
            </w:r>
            <w:r w:rsidRPr="00645C9A">
              <w:rPr>
                <w:i/>
              </w:rPr>
              <w:t>.</w:t>
            </w:r>
          </w:p>
        </w:tc>
      </w:tr>
    </w:tbl>
    <w:p w14:paraId="094FE9E6" w14:textId="77777777" w:rsidR="008539B5" w:rsidRDefault="008539B5" w:rsidP="008539B5">
      <w:pPr>
        <w:pStyle w:val="Brdtext"/>
      </w:pPr>
    </w:p>
    <w:p w14:paraId="2D7E20BD" w14:textId="77777777" w:rsidR="008539B5" w:rsidRDefault="008539B5" w:rsidP="008539B5">
      <w:pPr>
        <w:pStyle w:val="Rubrik2"/>
        <w:spacing w:before="0"/>
        <w:sectPr w:rsidR="008539B5" w:rsidSect="008539B5">
          <w:headerReference w:type="even" r:id="rId98"/>
          <w:headerReference w:type="default" r:id="rId99"/>
          <w:footerReference w:type="even" r:id="rId100"/>
          <w:footerReference w:type="default" r:id="rId101"/>
          <w:footerReference w:type="first" r:id="rId102"/>
          <w:pgSz w:w="9356" w:h="13721" w:code="9"/>
          <w:pgMar w:top="794" w:right="2438" w:bottom="1191" w:left="1021" w:header="0" w:footer="709" w:gutter="0"/>
          <w:cols w:space="708"/>
          <w:docGrid w:linePitch="360"/>
        </w:sectPr>
      </w:pPr>
    </w:p>
    <w:p w14:paraId="2346DE35" w14:textId="52F21E38" w:rsidR="008539B5" w:rsidRPr="0047042D" w:rsidRDefault="008539B5" w:rsidP="008539B5">
      <w:pPr>
        <w:pStyle w:val="Rubrik2"/>
        <w:spacing w:before="0"/>
      </w:pPr>
      <w:bookmarkStart w:id="44" w:name="_Toc69367488"/>
      <w:r w:rsidRPr="0047042D">
        <w:lastRenderedPageBreak/>
        <w:t>Förslag till lag om ändring i offentlighets- och sekretesslagen (2009:400)</w:t>
      </w:r>
      <w:bookmarkEnd w:id="44"/>
      <w:r w:rsidRPr="0047042D">
        <w:t xml:space="preserve"> </w:t>
      </w:r>
    </w:p>
    <w:p w14:paraId="70C75A3D" w14:textId="4B1E0223" w:rsidR="008539B5" w:rsidRDefault="008539B5" w:rsidP="008539B5">
      <w:pPr>
        <w:pStyle w:val="Brdtextmedindrag"/>
        <w:ind w:firstLine="0"/>
      </w:pPr>
      <w:r>
        <w:t xml:space="preserve">Härigenom föreskrivs att det i offentlighets- och sekretesslagen (2009:400) ska införas en ny paragraf, 30 kap. 25 c §, av följande lydelse. </w:t>
      </w:r>
    </w:p>
    <w:p w14:paraId="2ADDBED6"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7815CE" w14:paraId="694E1DA3" w14:textId="77777777" w:rsidTr="008539B5">
        <w:tc>
          <w:tcPr>
            <w:tcW w:w="2500" w:type="pct"/>
            <w:shd w:val="clear" w:color="auto" w:fill="auto"/>
            <w:tcMar>
              <w:left w:w="0" w:type="dxa"/>
            </w:tcMar>
          </w:tcPr>
          <w:p w14:paraId="17EEE825" w14:textId="77777777" w:rsidR="008539B5" w:rsidRPr="007815CE" w:rsidRDefault="008539B5" w:rsidP="008539B5">
            <w:pPr>
              <w:pStyle w:val="Brdtext"/>
              <w:rPr>
                <w:i/>
              </w:rPr>
            </w:pPr>
            <w:r w:rsidRPr="007815CE">
              <w:rPr>
                <w:i/>
              </w:rPr>
              <w:t>Nuvarande lydelse</w:t>
            </w:r>
          </w:p>
        </w:tc>
        <w:tc>
          <w:tcPr>
            <w:tcW w:w="2500" w:type="pct"/>
            <w:shd w:val="clear" w:color="auto" w:fill="auto"/>
            <w:tcMar>
              <w:right w:w="0" w:type="dxa"/>
            </w:tcMar>
          </w:tcPr>
          <w:p w14:paraId="434C8319" w14:textId="77777777" w:rsidR="008539B5" w:rsidRPr="007815CE" w:rsidRDefault="008539B5" w:rsidP="008539B5">
            <w:pPr>
              <w:pStyle w:val="Brdtext"/>
              <w:rPr>
                <w:i/>
              </w:rPr>
            </w:pPr>
            <w:r w:rsidRPr="007815CE">
              <w:rPr>
                <w:i/>
              </w:rPr>
              <w:t>Föreslagen lydelse</w:t>
            </w:r>
          </w:p>
        </w:tc>
      </w:tr>
    </w:tbl>
    <w:p w14:paraId="74D3E1F5" w14:textId="20559E1D" w:rsidR="008539B5" w:rsidRDefault="008539B5" w:rsidP="008539B5">
      <w:pPr>
        <w:pStyle w:val="Rubrik3utannumrering"/>
        <w:spacing w:before="240" w:after="0"/>
        <w:jc w:val="center"/>
      </w:pPr>
      <w:r>
        <w:t>30 kap.</w:t>
      </w:r>
    </w:p>
    <w:tbl>
      <w:tblPr>
        <w:tblW w:w="5000" w:type="pct"/>
        <w:tblLook w:val="0000" w:firstRow="0" w:lastRow="0" w:firstColumn="0" w:lastColumn="0" w:noHBand="0" w:noVBand="0"/>
      </w:tblPr>
      <w:tblGrid>
        <w:gridCol w:w="2948"/>
        <w:gridCol w:w="2949"/>
      </w:tblGrid>
      <w:tr w:rsidR="008539B5" w14:paraId="31292714" w14:textId="77777777" w:rsidTr="008539B5">
        <w:tc>
          <w:tcPr>
            <w:tcW w:w="2500" w:type="pct"/>
            <w:shd w:val="clear" w:color="auto" w:fill="auto"/>
            <w:tcMar>
              <w:left w:w="0" w:type="dxa"/>
            </w:tcMar>
          </w:tcPr>
          <w:p w14:paraId="7F907BD8" w14:textId="77777777" w:rsidR="008539B5" w:rsidRDefault="008539B5" w:rsidP="008539B5">
            <w:pPr>
              <w:pStyle w:val="Brdtextmedindrag"/>
            </w:pPr>
          </w:p>
        </w:tc>
        <w:tc>
          <w:tcPr>
            <w:tcW w:w="2500" w:type="pct"/>
            <w:shd w:val="clear" w:color="auto" w:fill="auto"/>
            <w:tcMar>
              <w:right w:w="0" w:type="dxa"/>
            </w:tcMar>
          </w:tcPr>
          <w:p w14:paraId="64EC19CF" w14:textId="302AEEAD" w:rsidR="008539B5" w:rsidRPr="00793AB6" w:rsidRDefault="008539B5" w:rsidP="008539B5">
            <w:pPr>
              <w:pStyle w:val="Brdtext"/>
              <w:rPr>
                <w:b/>
                <w:i/>
              </w:rPr>
            </w:pPr>
            <w:r w:rsidRPr="00793AB6">
              <w:rPr>
                <w:b/>
                <w:i/>
              </w:rPr>
              <w:t>25 c</w:t>
            </w:r>
            <w:r>
              <w:rPr>
                <w:b/>
                <w:i/>
              </w:rPr>
              <w:t> §</w:t>
            </w:r>
          </w:p>
          <w:p w14:paraId="50A6FC48" w14:textId="4F50FA81" w:rsidR="008539B5" w:rsidRPr="00132611" w:rsidRDefault="008539B5" w:rsidP="008539B5">
            <w:pPr>
              <w:pStyle w:val="Brdtextmedindrag"/>
              <w:ind w:firstLine="0"/>
              <w:rPr>
                <w:i/>
              </w:rPr>
            </w:pPr>
            <w:r w:rsidRPr="00132611">
              <w:rPr>
                <w:i/>
              </w:rPr>
              <w:t>Sekretessen enligt 23</w:t>
            </w:r>
            <w:r>
              <w:rPr>
                <w:i/>
              </w:rPr>
              <w:t> §</w:t>
            </w:r>
            <w:r w:rsidRPr="00132611">
              <w:rPr>
                <w:i/>
              </w:rPr>
              <w:t xml:space="preserve"> hindrar inte att en uppgift lämnas ut till en bio</w:t>
            </w:r>
            <w:r>
              <w:rPr>
                <w:i/>
              </w:rPr>
              <w:softHyphen/>
            </w:r>
            <w:r w:rsidRPr="00132611">
              <w:rPr>
                <w:i/>
              </w:rPr>
              <w:t>bank som inrättats i enskild verk</w:t>
            </w:r>
            <w:r>
              <w:rPr>
                <w:i/>
              </w:rPr>
              <w:softHyphen/>
            </w:r>
            <w:r w:rsidRPr="00132611">
              <w:rPr>
                <w:i/>
              </w:rPr>
              <w:t>sam</w:t>
            </w:r>
            <w:r>
              <w:rPr>
                <w:i/>
              </w:rPr>
              <w:softHyphen/>
            </w:r>
            <w:r w:rsidRPr="00132611">
              <w:rPr>
                <w:i/>
              </w:rPr>
              <w:t>het i enlighet med vad som före</w:t>
            </w:r>
            <w:r>
              <w:rPr>
                <w:i/>
              </w:rPr>
              <w:softHyphen/>
            </w:r>
            <w:r w:rsidRPr="00132611">
              <w:rPr>
                <w:i/>
              </w:rPr>
              <w:t>skrivs i förordningen (</w:t>
            </w:r>
            <w:r>
              <w:rPr>
                <w:i/>
              </w:rPr>
              <w:t>2021:</w:t>
            </w:r>
            <w:r w:rsidRPr="00132611">
              <w:rPr>
                <w:i/>
              </w:rPr>
              <w:t>000) med kom</w:t>
            </w:r>
            <w:r>
              <w:rPr>
                <w:i/>
              </w:rPr>
              <w:softHyphen/>
            </w:r>
            <w:r w:rsidRPr="00132611">
              <w:rPr>
                <w:i/>
              </w:rPr>
              <w:t>plett</w:t>
            </w:r>
            <w:r>
              <w:rPr>
                <w:i/>
              </w:rPr>
              <w:softHyphen/>
            </w:r>
            <w:r w:rsidRPr="00132611">
              <w:rPr>
                <w:i/>
              </w:rPr>
              <w:t>erande bestämmelser till EU:s för</w:t>
            </w:r>
            <w:r>
              <w:rPr>
                <w:i/>
              </w:rPr>
              <w:softHyphen/>
            </w:r>
            <w:r w:rsidRPr="00132611">
              <w:rPr>
                <w:i/>
              </w:rPr>
              <w:t>ord</w:t>
            </w:r>
            <w:r w:rsidRPr="00132611">
              <w:rPr>
                <w:i/>
              </w:rPr>
              <w:softHyphen/>
              <w:t>ning om medicin</w:t>
            </w:r>
            <w:r>
              <w:rPr>
                <w:i/>
              </w:rPr>
              <w:softHyphen/>
            </w:r>
            <w:r w:rsidRPr="00132611">
              <w:rPr>
                <w:i/>
              </w:rPr>
              <w:t>tekniska pro</w:t>
            </w:r>
            <w:r w:rsidRPr="00132611">
              <w:rPr>
                <w:i/>
              </w:rPr>
              <w:softHyphen/>
              <w:t>dukter.</w:t>
            </w:r>
          </w:p>
        </w:tc>
      </w:tr>
    </w:tbl>
    <w:p w14:paraId="12CD0AB4" w14:textId="77777777" w:rsidR="008539B5" w:rsidRDefault="008539B5" w:rsidP="008539B5">
      <w:pPr>
        <w:pStyle w:val="Slutstreck"/>
      </w:pPr>
      <w:r w:rsidRPr="00660EEA">
        <w:t>                      </w:t>
      </w:r>
    </w:p>
    <w:p w14:paraId="5F204619" w14:textId="63ED526B" w:rsidR="008539B5" w:rsidRDefault="008539B5" w:rsidP="008539B5">
      <w:pPr>
        <w:pStyle w:val="Brdtextmedindrag"/>
      </w:pPr>
      <w:r>
        <w:t>Denna lag träder i kraft den 15 juli 2021.</w:t>
      </w:r>
    </w:p>
    <w:p w14:paraId="742E1B73" w14:textId="77777777" w:rsidR="008539B5" w:rsidRDefault="008539B5" w:rsidP="008539B5">
      <w:pPr>
        <w:pStyle w:val="Brdtextmedindrag"/>
      </w:pPr>
    </w:p>
    <w:p w14:paraId="27DFF9F9" w14:textId="77777777" w:rsidR="008539B5" w:rsidRDefault="008539B5" w:rsidP="008539B5">
      <w:pPr>
        <w:pStyle w:val="Brdtextmedindrag"/>
      </w:pPr>
    </w:p>
    <w:p w14:paraId="5CAD95C4" w14:textId="77777777" w:rsidR="008539B5" w:rsidRDefault="008539B5" w:rsidP="008539B5">
      <w:pPr>
        <w:spacing w:line="0" w:lineRule="auto"/>
        <w:rPr>
          <w:rFonts w:ascii="OrigGarmnd BT" w:hAnsi="OrigGarmnd BT"/>
        </w:rPr>
      </w:pPr>
    </w:p>
    <w:p w14:paraId="47FFA1CE" w14:textId="77777777" w:rsidR="008539B5" w:rsidRDefault="008539B5" w:rsidP="008539B5">
      <w:pPr>
        <w:pStyle w:val="Rubrik2"/>
        <w:spacing w:before="0"/>
        <w:sectPr w:rsidR="008539B5" w:rsidSect="008539B5">
          <w:headerReference w:type="even" r:id="rId103"/>
          <w:headerReference w:type="default" r:id="rId104"/>
          <w:footerReference w:type="even" r:id="rId105"/>
          <w:footerReference w:type="default" r:id="rId106"/>
          <w:footerReference w:type="first" r:id="rId107"/>
          <w:pgSz w:w="9356" w:h="13721" w:code="9"/>
          <w:pgMar w:top="794" w:right="2438" w:bottom="1191" w:left="1021" w:header="0" w:footer="709" w:gutter="0"/>
          <w:cols w:space="708"/>
          <w:docGrid w:linePitch="360"/>
        </w:sectPr>
      </w:pPr>
    </w:p>
    <w:p w14:paraId="0A576C7A" w14:textId="5ABAB6B2" w:rsidR="008539B5" w:rsidRPr="0047042D" w:rsidRDefault="008539B5" w:rsidP="008539B5">
      <w:pPr>
        <w:pStyle w:val="Rubrik2"/>
        <w:spacing w:before="0"/>
      </w:pPr>
      <w:bookmarkStart w:id="45" w:name="_Toc69367489"/>
      <w:r w:rsidRPr="0047042D">
        <w:lastRenderedPageBreak/>
        <w:t>Förslag till lag om ändring i offentlighets- och sekretesslagen (2009:400)</w:t>
      </w:r>
      <w:bookmarkEnd w:id="45"/>
      <w:r w:rsidRPr="0047042D">
        <w:t xml:space="preserve"> </w:t>
      </w:r>
    </w:p>
    <w:p w14:paraId="56E949DA" w14:textId="7C86B47C" w:rsidR="008539B5" w:rsidRDefault="008539B5" w:rsidP="008539B5">
      <w:pPr>
        <w:pStyle w:val="Brdtextmedindrag"/>
        <w:ind w:firstLine="0"/>
      </w:pPr>
      <w:r>
        <w:t>Härigenom föreskrivs att 24 kap. 3 och 3 a §§ offentlighets- och sekretess</w:t>
      </w:r>
      <w:r>
        <w:softHyphen/>
        <w:t xml:space="preserve">lagen (2009:400) ska ha följande lydelse. </w:t>
      </w:r>
    </w:p>
    <w:p w14:paraId="4EC31F9D" w14:textId="77777777" w:rsidR="008539B5" w:rsidRPr="008E4BB7"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2718B02D" w14:textId="77777777" w:rsidTr="008539B5">
        <w:tc>
          <w:tcPr>
            <w:tcW w:w="2500" w:type="pct"/>
            <w:shd w:val="clear" w:color="auto" w:fill="auto"/>
            <w:tcMar>
              <w:left w:w="0" w:type="dxa"/>
            </w:tcMar>
          </w:tcPr>
          <w:p w14:paraId="2EA0A7B2" w14:textId="77777777" w:rsidR="008539B5" w:rsidRPr="0049408E" w:rsidRDefault="008539B5" w:rsidP="008539B5">
            <w:pPr>
              <w:pStyle w:val="Brdtext"/>
              <w:rPr>
                <w:i/>
              </w:rPr>
            </w:pPr>
            <w:r>
              <w:rPr>
                <w:i/>
              </w:rPr>
              <w:t>Lydelse enligt avsnitt 2.16</w:t>
            </w:r>
          </w:p>
        </w:tc>
        <w:tc>
          <w:tcPr>
            <w:tcW w:w="2500" w:type="pct"/>
            <w:shd w:val="clear" w:color="auto" w:fill="auto"/>
            <w:tcMar>
              <w:right w:w="0" w:type="dxa"/>
            </w:tcMar>
          </w:tcPr>
          <w:p w14:paraId="644E3373" w14:textId="77777777" w:rsidR="008539B5" w:rsidRPr="0049408E" w:rsidRDefault="008539B5" w:rsidP="008539B5">
            <w:pPr>
              <w:pStyle w:val="Brdtext"/>
              <w:rPr>
                <w:i/>
              </w:rPr>
            </w:pPr>
            <w:r w:rsidRPr="0049408E">
              <w:rPr>
                <w:i/>
              </w:rPr>
              <w:t>Föreslagen lydelse</w:t>
            </w:r>
          </w:p>
        </w:tc>
      </w:tr>
    </w:tbl>
    <w:p w14:paraId="792B6950" w14:textId="5D5B99A9" w:rsidR="008539B5" w:rsidRDefault="008539B5" w:rsidP="008539B5">
      <w:pPr>
        <w:pStyle w:val="Rubrik3utannumrering"/>
        <w:spacing w:before="240" w:after="0"/>
        <w:jc w:val="center"/>
      </w:pPr>
      <w:r>
        <w:t>24 kap.</w:t>
      </w:r>
    </w:p>
    <w:p w14:paraId="11742065" w14:textId="6D1E0EA9" w:rsidR="008539B5" w:rsidRDefault="008539B5" w:rsidP="008539B5">
      <w:pPr>
        <w:pStyle w:val="Brdtext"/>
        <w:jc w:val="center"/>
        <w:rPr>
          <w:b/>
        </w:rPr>
      </w:pPr>
      <w:r w:rsidRPr="009E233E">
        <w:rPr>
          <w:b/>
        </w:rPr>
        <w:t>3</w:t>
      </w:r>
      <w:r>
        <w:rPr>
          <w:b/>
        </w:rPr>
        <w:t> §</w:t>
      </w:r>
      <w:r w:rsidRPr="00D16251">
        <w:rPr>
          <w:rStyle w:val="Fotnotsreferens"/>
        </w:rPr>
        <w:footnoteReference w:id="14"/>
      </w:r>
    </w:p>
    <w:tbl>
      <w:tblPr>
        <w:tblW w:w="5000" w:type="pct"/>
        <w:tblCellMar>
          <w:left w:w="125" w:type="dxa"/>
          <w:right w:w="125" w:type="dxa"/>
        </w:tblCellMar>
        <w:tblLook w:val="0600" w:firstRow="0" w:lastRow="0" w:firstColumn="0" w:lastColumn="0" w:noHBand="1" w:noVBand="1"/>
      </w:tblPr>
      <w:tblGrid>
        <w:gridCol w:w="2948"/>
        <w:gridCol w:w="2949"/>
      </w:tblGrid>
      <w:tr w:rsidR="008539B5" w14:paraId="3FAE9A17" w14:textId="77777777" w:rsidTr="008539B5">
        <w:tc>
          <w:tcPr>
            <w:tcW w:w="2500" w:type="pct"/>
            <w:shd w:val="clear" w:color="auto" w:fill="auto"/>
            <w:tcMar>
              <w:left w:w="0" w:type="dxa"/>
            </w:tcMar>
          </w:tcPr>
          <w:p w14:paraId="2F0B7FC2" w14:textId="77777777" w:rsidR="008539B5" w:rsidRDefault="008539B5" w:rsidP="008539B5">
            <w:pPr>
              <w:pStyle w:val="Brdtextmedindrag"/>
              <w:ind w:firstLine="0"/>
            </w:pPr>
            <w:r>
              <w:t xml:space="preserve">Sekretess gäller i verksamhet </w:t>
            </w:r>
          </w:p>
          <w:p w14:paraId="673110BD" w14:textId="77777777" w:rsidR="008539B5" w:rsidRDefault="008539B5" w:rsidP="008539B5">
            <w:pPr>
              <w:pStyle w:val="Brdtextmedindrag"/>
            </w:pPr>
            <w:r w:rsidRPr="00BF072F">
              <w:t>1</w:t>
            </w:r>
            <w:r>
              <w:t>. som består i etikprövning och till</w:t>
            </w:r>
            <w:r>
              <w:softHyphen/>
              <w:t>syn enligt lagen (2003:460) om etik</w:t>
            </w:r>
            <w:r>
              <w:softHyphen/>
              <w:t>pröv</w:t>
            </w:r>
            <w:r>
              <w:softHyphen/>
              <w:t>ning av forskning som avser männi</w:t>
            </w:r>
            <w:r>
              <w:softHyphen/>
              <w:t xml:space="preserve">skor, </w:t>
            </w:r>
            <w:r w:rsidRPr="00D33C1D">
              <w:rPr>
                <w:i/>
                <w:iCs/>
              </w:rPr>
              <w:t>och</w:t>
            </w:r>
            <w:r w:rsidRPr="006F1550">
              <w:t xml:space="preserve"> </w:t>
            </w:r>
          </w:p>
          <w:p w14:paraId="605C05A4" w14:textId="77777777" w:rsidR="008539B5" w:rsidRDefault="008539B5" w:rsidP="008539B5">
            <w:pPr>
              <w:pStyle w:val="Brdtextmedindrag"/>
            </w:pPr>
            <w:r w:rsidRPr="00BF072F">
              <w:t>2</w:t>
            </w:r>
            <w:r>
              <w:t>. </w:t>
            </w:r>
            <w:r w:rsidRPr="00D33C1D">
              <w:t>enligt lagen (2021:000) med kompletter</w:t>
            </w:r>
            <w:r w:rsidRPr="00D33C1D">
              <w:softHyphen/>
              <w:t>ande be</w:t>
            </w:r>
            <w:r w:rsidRPr="00D33C1D">
              <w:softHyphen/>
              <w:t>stäm</w:t>
            </w:r>
            <w:r w:rsidRPr="00D33C1D">
              <w:softHyphen/>
              <w:t>mels</w:t>
            </w:r>
            <w:r w:rsidRPr="00D33C1D">
              <w:softHyphen/>
              <w:t>er om etisk gransk</w:t>
            </w:r>
            <w:r w:rsidRPr="00D33C1D">
              <w:softHyphen/>
              <w:t>ning till EU:s för</w:t>
            </w:r>
            <w:r w:rsidRPr="00D33C1D">
              <w:softHyphen/>
              <w:t>ord</w:t>
            </w:r>
            <w:r w:rsidRPr="00D33C1D">
              <w:softHyphen/>
              <w:t>ning om medicin</w:t>
            </w:r>
            <w:r w:rsidRPr="00D33C1D">
              <w:softHyphen/>
              <w:t>tekniska pro</w:t>
            </w:r>
            <w:r w:rsidRPr="00D33C1D">
              <w:softHyphen/>
              <w:t>dukt</w:t>
            </w:r>
            <w:r w:rsidRPr="00D33C1D">
              <w:softHyphen/>
              <w:t>er</w:t>
            </w:r>
            <w:r>
              <w:t>.</w:t>
            </w:r>
          </w:p>
        </w:tc>
        <w:tc>
          <w:tcPr>
            <w:tcW w:w="2500" w:type="pct"/>
            <w:shd w:val="clear" w:color="auto" w:fill="auto"/>
            <w:tcMar>
              <w:right w:w="0" w:type="dxa"/>
            </w:tcMar>
          </w:tcPr>
          <w:p w14:paraId="45513C65" w14:textId="77777777" w:rsidR="008539B5" w:rsidRDefault="008539B5" w:rsidP="008539B5">
            <w:pPr>
              <w:pStyle w:val="Brdtextmedindrag"/>
              <w:ind w:firstLine="0"/>
            </w:pPr>
            <w:r w:rsidRPr="00132611">
              <w:t>Sekretess</w:t>
            </w:r>
            <w:r>
              <w:t xml:space="preserve"> gäller i verksamhet </w:t>
            </w:r>
          </w:p>
          <w:p w14:paraId="5886C409" w14:textId="2505695D" w:rsidR="008539B5" w:rsidRPr="00D33C1D" w:rsidRDefault="008539B5" w:rsidP="008539B5">
            <w:pPr>
              <w:pStyle w:val="Brdtextmedindrag"/>
            </w:pPr>
            <w:r w:rsidRPr="00D33C1D">
              <w:t>1. som består i etikprövning och till</w:t>
            </w:r>
            <w:r w:rsidRPr="00D33C1D">
              <w:softHyphen/>
              <w:t>syn enligt lagen (2003:460) om etik</w:t>
            </w:r>
            <w:r>
              <w:softHyphen/>
            </w:r>
            <w:r w:rsidRPr="00D33C1D">
              <w:t xml:space="preserve">prövning av forskning som avser människor, </w:t>
            </w:r>
          </w:p>
          <w:p w14:paraId="451B62D6" w14:textId="019AF181" w:rsidR="008539B5" w:rsidRPr="00D33C1D" w:rsidRDefault="008539B5" w:rsidP="008539B5">
            <w:pPr>
              <w:pStyle w:val="Brdtextmedindrag"/>
            </w:pPr>
            <w:r w:rsidRPr="00D33C1D">
              <w:t>2</w:t>
            </w:r>
            <w:r>
              <w:t>.</w:t>
            </w:r>
            <w:r w:rsidRPr="004444E1">
              <w:rPr>
                <w:i/>
                <w:iCs/>
              </w:rPr>
              <w:t> enligt lagen (2018:1091) med kompletter</w:t>
            </w:r>
            <w:r w:rsidRPr="004444E1">
              <w:rPr>
                <w:i/>
                <w:iCs/>
              </w:rPr>
              <w:softHyphen/>
              <w:t>ande bestäm</w:t>
            </w:r>
            <w:r w:rsidRPr="004444E1">
              <w:rPr>
                <w:i/>
                <w:iCs/>
              </w:rPr>
              <w:softHyphen/>
              <w:t>mels</w:t>
            </w:r>
            <w:r w:rsidRPr="004444E1">
              <w:rPr>
                <w:i/>
                <w:iCs/>
              </w:rPr>
              <w:softHyphen/>
              <w:t>er om etisk gransk</w:t>
            </w:r>
            <w:r w:rsidRPr="004444E1">
              <w:rPr>
                <w:i/>
                <w:iCs/>
              </w:rPr>
              <w:softHyphen/>
            </w:r>
            <w:r w:rsidRPr="004444E1">
              <w:rPr>
                <w:i/>
                <w:iCs/>
              </w:rPr>
              <w:softHyphen/>
              <w:t>ning till EU:s för</w:t>
            </w:r>
            <w:r w:rsidRPr="004444E1">
              <w:rPr>
                <w:i/>
                <w:iCs/>
              </w:rPr>
              <w:softHyphen/>
              <w:t>ord</w:t>
            </w:r>
            <w:r w:rsidRPr="004444E1">
              <w:rPr>
                <w:i/>
                <w:iCs/>
              </w:rPr>
              <w:softHyphen/>
              <w:t>ning om kliniska pröv</w:t>
            </w:r>
            <w:r w:rsidRPr="004444E1">
              <w:rPr>
                <w:i/>
                <w:iCs/>
              </w:rPr>
              <w:softHyphen/>
              <w:t>ning</w:t>
            </w:r>
            <w:r w:rsidRPr="004444E1">
              <w:rPr>
                <w:i/>
                <w:iCs/>
              </w:rPr>
              <w:softHyphen/>
              <w:t>ar av human</w:t>
            </w:r>
            <w:r w:rsidRPr="004444E1">
              <w:rPr>
                <w:i/>
                <w:iCs/>
              </w:rPr>
              <w:softHyphen/>
            </w:r>
            <w:r w:rsidRPr="004444E1">
              <w:rPr>
                <w:i/>
                <w:iCs/>
              </w:rPr>
              <w:softHyphen/>
              <w:t>läkemedel</w:t>
            </w:r>
            <w:r>
              <w:rPr>
                <w:i/>
                <w:iCs/>
              </w:rPr>
              <w:t>,</w:t>
            </w:r>
            <w:r w:rsidRPr="00D33C1D">
              <w:rPr>
                <w:i/>
                <w:iCs/>
              </w:rPr>
              <w:t xml:space="preserve"> och</w:t>
            </w:r>
            <w:r w:rsidRPr="00D33C1D">
              <w:t xml:space="preserve"> </w:t>
            </w:r>
          </w:p>
          <w:p w14:paraId="46AB9637" w14:textId="77777777" w:rsidR="008539B5" w:rsidRDefault="008539B5" w:rsidP="008539B5">
            <w:pPr>
              <w:pStyle w:val="Brdtextmedindrag"/>
            </w:pPr>
            <w:r w:rsidRPr="004444E1">
              <w:rPr>
                <w:i/>
                <w:iCs/>
              </w:rPr>
              <w:t>3.</w:t>
            </w:r>
            <w:r w:rsidRPr="00D33C1D">
              <w:t> enligt lagen (2021:000) med kompletter</w:t>
            </w:r>
            <w:r w:rsidRPr="00D33C1D">
              <w:softHyphen/>
              <w:t>ande be</w:t>
            </w:r>
            <w:r w:rsidRPr="00D33C1D">
              <w:softHyphen/>
              <w:t>stäm</w:t>
            </w:r>
            <w:r w:rsidRPr="00D33C1D">
              <w:softHyphen/>
              <w:t>mels</w:t>
            </w:r>
            <w:r w:rsidRPr="00D33C1D">
              <w:softHyphen/>
              <w:t>er om etisk gransk</w:t>
            </w:r>
            <w:r w:rsidRPr="00D33C1D">
              <w:softHyphen/>
              <w:t>ning till EU:s för</w:t>
            </w:r>
            <w:r w:rsidRPr="00D33C1D">
              <w:softHyphen/>
              <w:t>ord</w:t>
            </w:r>
            <w:r w:rsidRPr="00D33C1D">
              <w:softHyphen/>
              <w:t>ning om medicin</w:t>
            </w:r>
            <w:r w:rsidRPr="00D33C1D">
              <w:softHyphen/>
              <w:t>tekniska pro</w:t>
            </w:r>
            <w:r w:rsidRPr="00D33C1D">
              <w:softHyphen/>
              <w:t>dukt</w:t>
            </w:r>
            <w:r w:rsidRPr="00D33C1D">
              <w:softHyphen/>
              <w:t>er</w:t>
            </w:r>
            <w:r>
              <w:rPr>
                <w:i/>
                <w:iCs/>
              </w:rPr>
              <w:t>.</w:t>
            </w:r>
          </w:p>
        </w:tc>
      </w:tr>
    </w:tbl>
    <w:p w14:paraId="285A4397" w14:textId="77777777" w:rsidR="008539B5" w:rsidRDefault="008539B5" w:rsidP="008539B5">
      <w:pPr>
        <w:pStyle w:val="Brdtextmedindrag"/>
      </w:pPr>
      <w:r>
        <w:t>Sekretess enligt första stycket gäller</w:t>
      </w:r>
    </w:p>
    <w:p w14:paraId="29DFCC87"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09B61443" w14:textId="77777777" w:rsidR="008539B5" w:rsidRDefault="008539B5" w:rsidP="008539B5">
      <w:pPr>
        <w:pStyle w:val="Brdtextmedindrag"/>
      </w:pPr>
      <w:r>
        <w:t>2. för uppgift om en enskilds ekonomiska förhållanden, om det kan antas att den enskilde lider skada om uppgiften röjs.</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39F157F9" w14:textId="77777777" w:rsidTr="008539B5">
        <w:tc>
          <w:tcPr>
            <w:tcW w:w="2500" w:type="pct"/>
            <w:shd w:val="clear" w:color="auto" w:fill="auto"/>
            <w:tcMar>
              <w:left w:w="0" w:type="dxa"/>
            </w:tcMar>
          </w:tcPr>
          <w:p w14:paraId="2934112D" w14:textId="77777777" w:rsidR="008539B5" w:rsidRDefault="008539B5" w:rsidP="008539B5">
            <w:pPr>
              <w:pStyle w:val="Brdtextmedindrag"/>
            </w:pPr>
          </w:p>
        </w:tc>
        <w:tc>
          <w:tcPr>
            <w:tcW w:w="2500" w:type="pct"/>
            <w:shd w:val="clear" w:color="auto" w:fill="auto"/>
            <w:tcMar>
              <w:right w:w="0" w:type="dxa"/>
            </w:tcMar>
          </w:tcPr>
          <w:p w14:paraId="4D83C616" w14:textId="0853B876" w:rsidR="008539B5" w:rsidRPr="00B33732" w:rsidRDefault="008539B5" w:rsidP="008539B5">
            <w:pPr>
              <w:pStyle w:val="Brdtextmedindrag"/>
              <w:rPr>
                <w:i/>
              </w:rPr>
            </w:pPr>
            <w:r w:rsidRPr="00B33732">
              <w:rPr>
                <w:i/>
              </w:rPr>
              <w:t>Sekretessen för uppgift i ett beslut i ett ärende som avser ett yttrande om etisk gransk</w:t>
            </w:r>
            <w:r>
              <w:rPr>
                <w:i/>
              </w:rPr>
              <w:softHyphen/>
            </w:r>
            <w:r w:rsidRPr="00B33732">
              <w:rPr>
                <w:i/>
              </w:rPr>
              <w:t>ning av ansökan om till</w:t>
            </w:r>
            <w:r>
              <w:rPr>
                <w:i/>
              </w:rPr>
              <w:softHyphen/>
            </w:r>
            <w:r w:rsidRPr="00B33732">
              <w:rPr>
                <w:i/>
              </w:rPr>
              <w:t>stånd att ut</w:t>
            </w:r>
            <w:r>
              <w:rPr>
                <w:i/>
              </w:rPr>
              <w:softHyphen/>
            </w:r>
            <w:r w:rsidRPr="00B33732">
              <w:rPr>
                <w:i/>
              </w:rPr>
              <w:t>föra klinisk läke</w:t>
            </w:r>
            <w:r>
              <w:rPr>
                <w:i/>
              </w:rPr>
              <w:softHyphen/>
            </w:r>
            <w:r w:rsidRPr="00B33732">
              <w:rPr>
                <w:i/>
              </w:rPr>
              <w:t>medels</w:t>
            </w:r>
            <w:r>
              <w:rPr>
                <w:i/>
              </w:rPr>
              <w:softHyphen/>
            </w:r>
            <w:r w:rsidRPr="00B33732">
              <w:rPr>
                <w:i/>
              </w:rPr>
              <w:t>pröv</w:t>
            </w:r>
            <w:r>
              <w:rPr>
                <w:i/>
              </w:rPr>
              <w:softHyphen/>
            </w:r>
            <w:r w:rsidRPr="00B33732">
              <w:rPr>
                <w:i/>
              </w:rPr>
              <w:t>ning upp</w:t>
            </w:r>
            <w:r>
              <w:rPr>
                <w:i/>
              </w:rPr>
              <w:softHyphen/>
            </w:r>
            <w:r w:rsidRPr="00B33732">
              <w:rPr>
                <w:i/>
              </w:rPr>
              <w:t xml:space="preserve">hör att gälla </w:t>
            </w:r>
          </w:p>
          <w:p w14:paraId="5353128E" w14:textId="0ED83C8E" w:rsidR="008539B5" w:rsidRPr="00B33732" w:rsidRDefault="008539B5" w:rsidP="008539B5">
            <w:pPr>
              <w:pStyle w:val="Brdtextmedindrag"/>
              <w:rPr>
                <w:i/>
              </w:rPr>
            </w:pPr>
            <w:r w:rsidRPr="00B33732">
              <w:rPr>
                <w:i/>
              </w:rPr>
              <w:t>1.</w:t>
            </w:r>
            <w:r>
              <w:rPr>
                <w:i/>
              </w:rPr>
              <w:t> </w:t>
            </w:r>
            <w:r w:rsidRPr="00B33732">
              <w:rPr>
                <w:i/>
              </w:rPr>
              <w:t>när Läkemedelsverket fattat be</w:t>
            </w:r>
            <w:r>
              <w:rPr>
                <w:i/>
              </w:rPr>
              <w:softHyphen/>
            </w:r>
            <w:r w:rsidRPr="00B33732">
              <w:rPr>
                <w:i/>
              </w:rPr>
              <w:t>slut i fråga om tillstånd till klin</w:t>
            </w:r>
            <w:r>
              <w:rPr>
                <w:i/>
              </w:rPr>
              <w:softHyphen/>
            </w:r>
            <w:r w:rsidRPr="00B33732">
              <w:rPr>
                <w:i/>
              </w:rPr>
              <w:t>isk läke</w:t>
            </w:r>
            <w:r>
              <w:rPr>
                <w:i/>
              </w:rPr>
              <w:softHyphen/>
            </w:r>
            <w:r w:rsidRPr="00B33732">
              <w:rPr>
                <w:i/>
              </w:rPr>
              <w:t>medelsprövning enligt 7</w:t>
            </w:r>
            <w:r>
              <w:rPr>
                <w:i/>
              </w:rPr>
              <w:t> kap.</w:t>
            </w:r>
            <w:r w:rsidRPr="00B33732">
              <w:rPr>
                <w:i/>
              </w:rPr>
              <w:t xml:space="preserve"> 7</w:t>
            </w:r>
            <w:r>
              <w:rPr>
                <w:i/>
              </w:rPr>
              <w:t> §</w:t>
            </w:r>
            <w:r w:rsidRPr="00B33732">
              <w:rPr>
                <w:i/>
              </w:rPr>
              <w:t xml:space="preserve"> läke</w:t>
            </w:r>
            <w:r>
              <w:rPr>
                <w:i/>
              </w:rPr>
              <w:softHyphen/>
            </w:r>
            <w:r w:rsidRPr="00B33732">
              <w:rPr>
                <w:i/>
              </w:rPr>
              <w:t xml:space="preserve">medelslagen (2015:315), eller </w:t>
            </w:r>
          </w:p>
          <w:p w14:paraId="34FBC640" w14:textId="2D1FC0CE" w:rsidR="008539B5" w:rsidRDefault="008539B5" w:rsidP="008539B5">
            <w:pPr>
              <w:pStyle w:val="Brdtextmedindrag"/>
            </w:pPr>
            <w:r w:rsidRPr="00B33732">
              <w:rPr>
                <w:i/>
              </w:rPr>
              <w:t>2.</w:t>
            </w:r>
            <w:r>
              <w:rPr>
                <w:i/>
              </w:rPr>
              <w:t> </w:t>
            </w:r>
            <w:r w:rsidRPr="00B33732">
              <w:rPr>
                <w:i/>
              </w:rPr>
              <w:t>när tillstånd till sådan pröv</w:t>
            </w:r>
            <w:r>
              <w:rPr>
                <w:i/>
              </w:rPr>
              <w:softHyphen/>
            </w:r>
            <w:r w:rsidRPr="00B33732">
              <w:rPr>
                <w:i/>
              </w:rPr>
              <w:t>ning ska anses beviljat enligt artikel 8.6, 14.11, 19.4, 20.8 eller 23.6 i Europa</w:t>
            </w:r>
            <w:r>
              <w:rPr>
                <w:i/>
              </w:rPr>
              <w:softHyphen/>
            </w:r>
            <w:r w:rsidRPr="00B33732">
              <w:rPr>
                <w:i/>
              </w:rPr>
              <w:t>parla</w:t>
            </w:r>
            <w:r>
              <w:rPr>
                <w:i/>
              </w:rPr>
              <w:softHyphen/>
            </w:r>
            <w:r w:rsidRPr="00B33732">
              <w:rPr>
                <w:i/>
              </w:rPr>
              <w:t>mentets och råd</w:t>
            </w:r>
            <w:r>
              <w:rPr>
                <w:i/>
              </w:rPr>
              <w:softHyphen/>
            </w:r>
            <w:r w:rsidRPr="00B33732">
              <w:rPr>
                <w:i/>
              </w:rPr>
              <w:t>ets förordning (EU) nr 536/2014 av den 16 april 2014 om kliniska prövningar av human</w:t>
            </w:r>
            <w:r>
              <w:rPr>
                <w:i/>
              </w:rPr>
              <w:softHyphen/>
            </w:r>
            <w:r w:rsidRPr="00B33732">
              <w:rPr>
                <w:i/>
              </w:rPr>
              <w:lastRenderedPageBreak/>
              <w:t>läkemedel och om upphäv</w:t>
            </w:r>
            <w:r>
              <w:rPr>
                <w:i/>
              </w:rPr>
              <w:softHyphen/>
            </w:r>
            <w:r w:rsidRPr="00B33732">
              <w:rPr>
                <w:i/>
              </w:rPr>
              <w:t>ande av direktiv 2001/20/EG</w:t>
            </w:r>
            <w:r>
              <w:rPr>
                <w:i/>
              </w:rPr>
              <w:t>.</w:t>
            </w:r>
          </w:p>
        </w:tc>
      </w:tr>
    </w:tbl>
    <w:p w14:paraId="7AC8B34F" w14:textId="6949882C" w:rsidR="008539B5" w:rsidRPr="00A61CF4" w:rsidRDefault="008539B5" w:rsidP="008539B5">
      <w:pPr>
        <w:pStyle w:val="Brdtextmedindrag"/>
      </w:pPr>
      <w:r w:rsidRPr="00A61CF4">
        <w:lastRenderedPageBreak/>
        <w:t>Sekretessen för uppgift i ett beslut i ett ärende som avser ett yttrande om etisk gransk</w:t>
      </w:r>
      <w:r w:rsidRPr="00A61CF4">
        <w:softHyphen/>
        <w:t>ning enligt 4</w:t>
      </w:r>
      <w:r>
        <w:t> §</w:t>
      </w:r>
      <w:r w:rsidRPr="00A61CF4">
        <w:t xml:space="preserve"> lagen med komplett</w:t>
      </w:r>
      <w:r w:rsidRPr="00A61CF4">
        <w:softHyphen/>
        <w:t>erande bestämmelser om etisk granskning till EU:s förord</w:t>
      </w:r>
      <w:r w:rsidRPr="00A61CF4">
        <w:softHyphen/>
        <w:t>ning om medicintekniska pro</w:t>
      </w:r>
      <w:r w:rsidRPr="00A61CF4">
        <w:softHyphen/>
        <w:t>dukt</w:t>
      </w:r>
      <w:r w:rsidRPr="00A61CF4">
        <w:softHyphen/>
        <w:t xml:space="preserve">er upphör att gälla </w:t>
      </w:r>
    </w:p>
    <w:p w14:paraId="0093E553" w14:textId="77777777" w:rsidR="008539B5" w:rsidRPr="00A61CF4" w:rsidRDefault="008539B5" w:rsidP="008539B5">
      <w:pPr>
        <w:pStyle w:val="Brdtextmedindrag"/>
      </w:pPr>
      <w:r w:rsidRPr="00A61CF4">
        <w:t xml:space="preserve">1. när Läkemedelsverket fattat beslut i frågan, eller </w:t>
      </w:r>
    </w:p>
    <w:p w14:paraId="44D14BF0" w14:textId="77777777" w:rsidR="008539B5" w:rsidRPr="00C57856" w:rsidRDefault="008539B5" w:rsidP="008539B5">
      <w:pPr>
        <w:pStyle w:val="Brdtextmedindrag"/>
      </w:pPr>
      <w:r w:rsidRPr="00A61CF4">
        <w:t xml:space="preserve">2. vid den tidpunkt som anges i artikel 75.3 eller 75.4 i förordning (EU) 2017/745 av den 5 april 2017 om medicintekniska produkter, om ändring av direktiv 2001/83/EG, förordning (EG) nr 178/2002 och förordning (EG) nr 1223/2009 och om upphävande av rådets direktiv 90/385/EEG och 93/42/EEG i det fall som Läkemedelsverket inte </w:t>
      </w:r>
      <w:r>
        <w:t xml:space="preserve">har </w:t>
      </w:r>
      <w:r w:rsidRPr="00A61CF4">
        <w:t>fatta</w:t>
      </w:r>
      <w:r>
        <w:t>t</w:t>
      </w:r>
      <w:r w:rsidRPr="00A61CF4">
        <w:t xml:space="preserve"> något beslut i ett ärende om väsentlig ändring enligt artikel 75 i förordning (EU) 2017/745.</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08381F71" w14:textId="77777777" w:rsidTr="008539B5">
        <w:tc>
          <w:tcPr>
            <w:tcW w:w="2500" w:type="pct"/>
            <w:shd w:val="clear" w:color="auto" w:fill="auto"/>
            <w:tcMar>
              <w:left w:w="0" w:type="dxa"/>
            </w:tcMar>
          </w:tcPr>
          <w:p w14:paraId="2C5B052A" w14:textId="77777777" w:rsidR="008539B5" w:rsidRDefault="008539B5" w:rsidP="008539B5">
            <w:pPr>
              <w:pStyle w:val="Brdtextmedindrag"/>
            </w:pPr>
            <w:r w:rsidRPr="00B33732">
              <w:t xml:space="preserve">Sekretessen gäller inte beslut i andra ärenden än de som avses i tredje </w:t>
            </w:r>
            <w:r w:rsidRPr="00221E17">
              <w:rPr>
                <w:i/>
                <w:iCs/>
              </w:rPr>
              <w:t>stycket</w:t>
            </w:r>
            <w:r w:rsidRPr="00B33732">
              <w:t>.</w:t>
            </w:r>
          </w:p>
        </w:tc>
        <w:tc>
          <w:tcPr>
            <w:tcW w:w="2500" w:type="pct"/>
            <w:shd w:val="clear" w:color="auto" w:fill="auto"/>
            <w:tcMar>
              <w:right w:w="0" w:type="dxa"/>
            </w:tcMar>
          </w:tcPr>
          <w:p w14:paraId="3AE1EC6F" w14:textId="77777777" w:rsidR="008539B5" w:rsidRDefault="008539B5" w:rsidP="008539B5">
            <w:pPr>
              <w:pStyle w:val="Brdtextmedindrag"/>
            </w:pPr>
            <w:r w:rsidRPr="00B33732">
              <w:t>Sekretessen gäller inte beslut i andra ärenden än de som avses i tredje</w:t>
            </w:r>
            <w:r>
              <w:t xml:space="preserve"> </w:t>
            </w:r>
            <w:r>
              <w:rPr>
                <w:i/>
                <w:iCs/>
              </w:rPr>
              <w:t xml:space="preserve">och </w:t>
            </w:r>
            <w:r w:rsidRPr="00B33732">
              <w:rPr>
                <w:i/>
                <w:iCs/>
              </w:rPr>
              <w:t xml:space="preserve">fjärde </w:t>
            </w:r>
            <w:r w:rsidRPr="00221E17">
              <w:rPr>
                <w:i/>
                <w:iCs/>
              </w:rPr>
              <w:t>styckena</w:t>
            </w:r>
            <w:r w:rsidRPr="00B33732">
              <w:t>.</w:t>
            </w:r>
          </w:p>
        </w:tc>
      </w:tr>
    </w:tbl>
    <w:p w14:paraId="6C1ADF9B" w14:textId="77777777" w:rsidR="008539B5" w:rsidRDefault="008539B5" w:rsidP="008539B5">
      <w:pPr>
        <w:pStyle w:val="Brdtextmedindrag"/>
      </w:pPr>
      <w:r w:rsidRPr="00B33732">
        <w:t>För</w:t>
      </w:r>
      <w:r w:rsidRPr="008E4BB7">
        <w:t xml:space="preserve"> uppgift i en allmän handling gäller sekretessen enligt </w:t>
      </w:r>
      <w:r>
        <w:t xml:space="preserve">andra </w:t>
      </w:r>
      <w:r w:rsidRPr="008E4BB7">
        <w:t xml:space="preserve">stycket 1 i högst sjuttio år och enligt </w:t>
      </w:r>
      <w:r>
        <w:t xml:space="preserve">andra </w:t>
      </w:r>
      <w:r w:rsidRPr="008E4BB7">
        <w:t>stycket 2 i högst tjugo år.</w:t>
      </w:r>
    </w:p>
    <w:p w14:paraId="5E0127EE" w14:textId="77777777" w:rsidR="008539B5" w:rsidRPr="00C57856" w:rsidRDefault="008539B5" w:rsidP="008539B5">
      <w:pPr>
        <w:pStyle w:val="Brdtextmedindrag"/>
      </w:pPr>
    </w:p>
    <w:p w14:paraId="6D65C194" w14:textId="417C55EF" w:rsidR="008539B5" w:rsidRDefault="008539B5" w:rsidP="008539B5">
      <w:pPr>
        <w:pStyle w:val="Brdtext"/>
        <w:jc w:val="center"/>
      </w:pPr>
      <w:r w:rsidRPr="00FB6FDF">
        <w:rPr>
          <w:b/>
          <w:bCs/>
        </w:rPr>
        <w:t>3 a</w:t>
      </w:r>
      <w:r>
        <w:rPr>
          <w:b/>
          <w:bCs/>
        </w:rPr>
        <w:t> §</w:t>
      </w:r>
      <w:r w:rsidRPr="00D16251">
        <w:rPr>
          <w:rStyle w:val="Fotnotsreferens"/>
        </w:rPr>
        <w:footnoteReference w:id="15"/>
      </w:r>
    </w:p>
    <w:tbl>
      <w:tblPr>
        <w:tblW w:w="5000" w:type="pct"/>
        <w:tblCellMar>
          <w:left w:w="125" w:type="dxa"/>
          <w:right w:w="125" w:type="dxa"/>
        </w:tblCellMar>
        <w:tblLook w:val="0600" w:firstRow="0" w:lastRow="0" w:firstColumn="0" w:lastColumn="0" w:noHBand="1" w:noVBand="1"/>
      </w:tblPr>
      <w:tblGrid>
        <w:gridCol w:w="2948"/>
        <w:gridCol w:w="2949"/>
      </w:tblGrid>
      <w:tr w:rsidR="008539B5" w14:paraId="27570166" w14:textId="77777777" w:rsidTr="008539B5">
        <w:tc>
          <w:tcPr>
            <w:tcW w:w="2500" w:type="pct"/>
            <w:shd w:val="clear" w:color="auto" w:fill="auto"/>
            <w:tcMar>
              <w:left w:w="0" w:type="dxa"/>
            </w:tcMar>
          </w:tcPr>
          <w:p w14:paraId="73C04F16" w14:textId="569D9CD9" w:rsidR="008539B5" w:rsidRDefault="008539B5" w:rsidP="008539B5">
            <w:pPr>
              <w:pStyle w:val="Brdtextmedindrag"/>
              <w:ind w:firstLine="0"/>
            </w:pPr>
            <w:r w:rsidRPr="000B7140">
              <w:t>Får en myndighet en uppgift som är sekretessreglerad i 3</w:t>
            </w:r>
            <w:r>
              <w:t> §</w:t>
            </w:r>
            <w:r w:rsidRPr="000B7140">
              <w:t xml:space="preserve"> </w:t>
            </w:r>
            <w:r w:rsidRPr="0084074B">
              <w:t xml:space="preserve">första och andra styckena </w:t>
            </w:r>
            <w:r w:rsidRPr="000B7140">
              <w:t>från Etik</w:t>
            </w:r>
            <w:r>
              <w:softHyphen/>
            </w:r>
            <w:r w:rsidRPr="000B7140">
              <w:t>pröv</w:t>
            </w:r>
            <w:r>
              <w:softHyphen/>
            </w:r>
            <w:r w:rsidRPr="000B7140">
              <w:t>nings</w:t>
            </w:r>
            <w:r>
              <w:softHyphen/>
            </w:r>
            <w:r w:rsidRPr="000B7140">
              <w:softHyphen/>
              <w:t>myn</w:t>
            </w:r>
            <w:r w:rsidRPr="000B7140">
              <w:softHyphen/>
              <w:t>dig</w:t>
            </w:r>
            <w:r w:rsidRPr="000B7140">
              <w:softHyphen/>
              <w:t>heten för att bistå i den et</w:t>
            </w:r>
            <w:r w:rsidRPr="000B7140">
              <w:softHyphen/>
              <w:t>iska gransk</w:t>
            </w:r>
            <w:r>
              <w:softHyphen/>
            </w:r>
            <w:r w:rsidRPr="000B7140">
              <w:t>ning</w:t>
            </w:r>
            <w:r>
              <w:softHyphen/>
            </w:r>
            <w:r w:rsidRPr="000B7140">
              <w:t>en av en an</w:t>
            </w:r>
            <w:r w:rsidRPr="000B7140">
              <w:softHyphen/>
              <w:t>sök</w:t>
            </w:r>
            <w:r w:rsidRPr="000B7140">
              <w:softHyphen/>
              <w:t xml:space="preserve">an </w:t>
            </w:r>
            <w:r w:rsidRPr="00A72385">
              <w:t xml:space="preserve">eller </w:t>
            </w:r>
            <w:r>
              <w:t xml:space="preserve">en </w:t>
            </w:r>
            <w:r w:rsidRPr="00A72385">
              <w:t>anmäl</w:t>
            </w:r>
            <w:r>
              <w:softHyphen/>
            </w:r>
            <w:r w:rsidRPr="00A72385">
              <w:t>an om att genomföra en klinisk pröv</w:t>
            </w:r>
            <w:r>
              <w:softHyphen/>
            </w:r>
            <w:r w:rsidRPr="00A72385">
              <w:t>ning, blir sekre</w:t>
            </w:r>
            <w:r w:rsidRPr="00A72385">
              <w:softHyphen/>
              <w:t>tess</w:t>
            </w:r>
            <w:r w:rsidRPr="00A72385">
              <w:softHyphen/>
              <w:t>be</w:t>
            </w:r>
            <w:r w:rsidRPr="00A72385">
              <w:softHyphen/>
              <w:t>stäm</w:t>
            </w:r>
            <w:r w:rsidRPr="00A72385">
              <w:softHyphen/>
              <w:t>melsen tillämp</w:t>
            </w:r>
            <w:r w:rsidRPr="00A72385">
              <w:softHyphen/>
            </w:r>
            <w:r>
              <w:softHyphen/>
            </w:r>
            <w:r w:rsidRPr="00A72385">
              <w:t xml:space="preserve">lig på </w:t>
            </w:r>
            <w:r w:rsidRPr="000B7140">
              <w:t>upp</w:t>
            </w:r>
            <w:r w:rsidRPr="000B7140">
              <w:softHyphen/>
              <w:t>gift</w:t>
            </w:r>
            <w:r w:rsidRPr="000B7140">
              <w:softHyphen/>
              <w:t>en även hos den mot</w:t>
            </w:r>
            <w:r w:rsidRPr="000B7140">
              <w:softHyphen/>
              <w:t>tag</w:t>
            </w:r>
            <w:r w:rsidRPr="000B7140">
              <w:softHyphen/>
              <w:t>ande myn</w:t>
            </w:r>
            <w:r w:rsidRPr="000B7140">
              <w:softHyphen/>
              <w:t>digheten.</w:t>
            </w:r>
          </w:p>
        </w:tc>
        <w:tc>
          <w:tcPr>
            <w:tcW w:w="2500" w:type="pct"/>
            <w:shd w:val="clear" w:color="auto" w:fill="auto"/>
            <w:tcMar>
              <w:right w:w="0" w:type="dxa"/>
            </w:tcMar>
          </w:tcPr>
          <w:p w14:paraId="33A6F6CE" w14:textId="7C94AB35" w:rsidR="008539B5" w:rsidRDefault="008539B5" w:rsidP="008539B5">
            <w:pPr>
              <w:pStyle w:val="Brdtextmedindrag"/>
              <w:ind w:firstLine="0"/>
            </w:pPr>
            <w:r w:rsidRPr="000B7140">
              <w:t>Får en myndighet en uppgift som är sekretessreglerad i 3</w:t>
            </w:r>
            <w:r>
              <w:t> §</w:t>
            </w:r>
            <w:r w:rsidRPr="000B7140">
              <w:t xml:space="preserve"> </w:t>
            </w:r>
            <w:r w:rsidRPr="0084074B">
              <w:t xml:space="preserve">första och andra styckena </w:t>
            </w:r>
            <w:r w:rsidRPr="000B7140">
              <w:t>från Etik</w:t>
            </w:r>
            <w:r>
              <w:softHyphen/>
            </w:r>
            <w:r w:rsidRPr="000B7140">
              <w:t>pröv</w:t>
            </w:r>
            <w:r>
              <w:softHyphen/>
            </w:r>
            <w:r w:rsidRPr="000B7140">
              <w:t>nings</w:t>
            </w:r>
            <w:r>
              <w:softHyphen/>
            </w:r>
            <w:r w:rsidRPr="000B7140">
              <w:softHyphen/>
              <w:t>myn</w:t>
            </w:r>
            <w:r w:rsidRPr="000B7140">
              <w:softHyphen/>
              <w:t>dig</w:t>
            </w:r>
            <w:r w:rsidRPr="000B7140">
              <w:softHyphen/>
              <w:t>het</w:t>
            </w:r>
            <w:r>
              <w:softHyphen/>
            </w:r>
            <w:r w:rsidRPr="000B7140">
              <w:t>en för att bistå i den et</w:t>
            </w:r>
            <w:r w:rsidRPr="000B7140">
              <w:softHyphen/>
              <w:t>iska gransk</w:t>
            </w:r>
            <w:r>
              <w:softHyphen/>
            </w:r>
            <w:r w:rsidRPr="000B7140">
              <w:t>ning</w:t>
            </w:r>
            <w:r>
              <w:softHyphen/>
            </w:r>
            <w:r w:rsidRPr="000B7140">
              <w:t>en av en</w:t>
            </w:r>
            <w:r>
              <w:t xml:space="preserve"> </w:t>
            </w:r>
            <w:r w:rsidRPr="000B7140">
              <w:t>an</w:t>
            </w:r>
            <w:r w:rsidRPr="000B7140">
              <w:softHyphen/>
              <w:t>sök</w:t>
            </w:r>
            <w:r w:rsidRPr="000B7140">
              <w:softHyphen/>
              <w:t xml:space="preserve">an </w:t>
            </w:r>
            <w:r w:rsidRPr="00A72385">
              <w:t>eller</w:t>
            </w:r>
            <w:r>
              <w:t xml:space="preserve"> </w:t>
            </w:r>
            <w:r w:rsidRPr="00856F8A">
              <w:t>en</w:t>
            </w:r>
            <w:r>
              <w:rPr>
                <w:i/>
              </w:rPr>
              <w:t xml:space="preserve"> </w:t>
            </w:r>
            <w:r w:rsidRPr="00A72385">
              <w:t>anmäl</w:t>
            </w:r>
            <w:r>
              <w:softHyphen/>
            </w:r>
            <w:r w:rsidRPr="00A72385">
              <w:t>an om att genomföra en klinisk pröv</w:t>
            </w:r>
            <w:r>
              <w:softHyphen/>
            </w:r>
            <w:r w:rsidRPr="00A72385">
              <w:t>ning</w:t>
            </w:r>
            <w:r>
              <w:t xml:space="preserve"> </w:t>
            </w:r>
            <w:r w:rsidRPr="0009049D">
              <w:rPr>
                <w:i/>
              </w:rPr>
              <w:t>eller</w:t>
            </w:r>
            <w:r>
              <w:t xml:space="preserve"> </w:t>
            </w:r>
            <w:r w:rsidRPr="0009049D">
              <w:rPr>
                <w:i/>
              </w:rPr>
              <w:t>en</w:t>
            </w:r>
            <w:r>
              <w:t xml:space="preserve"> </w:t>
            </w:r>
            <w:r w:rsidRPr="0009049D">
              <w:rPr>
                <w:i/>
              </w:rPr>
              <w:t>an</w:t>
            </w:r>
            <w:r w:rsidRPr="0009049D">
              <w:rPr>
                <w:i/>
              </w:rPr>
              <w:softHyphen/>
            </w:r>
            <w:r w:rsidRPr="0009049D">
              <w:rPr>
                <w:i/>
              </w:rPr>
              <w:softHyphen/>
              <w:t>sök</w:t>
            </w:r>
            <w:r w:rsidRPr="0009049D">
              <w:rPr>
                <w:i/>
              </w:rPr>
              <w:softHyphen/>
              <w:t>an</w:t>
            </w:r>
            <w:r w:rsidRPr="000B7140">
              <w:t xml:space="preserve"> </w:t>
            </w:r>
            <w:r w:rsidRPr="0017078B">
              <w:rPr>
                <w:i/>
                <w:iCs/>
              </w:rPr>
              <w:t>om</w:t>
            </w:r>
            <w:r w:rsidRPr="000B7140">
              <w:t xml:space="preserve"> </w:t>
            </w:r>
            <w:r w:rsidRPr="00A72385">
              <w:rPr>
                <w:i/>
              </w:rPr>
              <w:t>tillstånd att ut</w:t>
            </w:r>
            <w:r>
              <w:rPr>
                <w:i/>
              </w:rPr>
              <w:softHyphen/>
            </w:r>
            <w:r w:rsidRPr="00A72385">
              <w:rPr>
                <w:i/>
              </w:rPr>
              <w:t xml:space="preserve">föra </w:t>
            </w:r>
            <w:r>
              <w:rPr>
                <w:i/>
              </w:rPr>
              <w:t xml:space="preserve">en </w:t>
            </w:r>
            <w:r w:rsidRPr="00A72385">
              <w:rPr>
                <w:i/>
              </w:rPr>
              <w:t>klinisk läke</w:t>
            </w:r>
            <w:r w:rsidRPr="00A72385">
              <w:rPr>
                <w:i/>
              </w:rPr>
              <w:softHyphen/>
              <w:t>medelspröv</w:t>
            </w:r>
            <w:r>
              <w:rPr>
                <w:i/>
              </w:rPr>
              <w:softHyphen/>
            </w:r>
            <w:r w:rsidRPr="00A72385">
              <w:rPr>
                <w:i/>
              </w:rPr>
              <w:t>ning</w:t>
            </w:r>
            <w:r>
              <w:rPr>
                <w:i/>
              </w:rPr>
              <w:t>,</w:t>
            </w:r>
            <w:r w:rsidRPr="000B7140">
              <w:t xml:space="preserve"> blir sekre</w:t>
            </w:r>
            <w:r w:rsidRPr="000B7140">
              <w:softHyphen/>
              <w:t>tess</w:t>
            </w:r>
            <w:r w:rsidRPr="000B7140">
              <w:softHyphen/>
              <w:t>be</w:t>
            </w:r>
            <w:r w:rsidRPr="000B7140">
              <w:softHyphen/>
              <w:t>stäm</w:t>
            </w:r>
            <w:r w:rsidRPr="000B7140">
              <w:softHyphen/>
              <w:t>mels</w:t>
            </w:r>
            <w:r>
              <w:softHyphen/>
            </w:r>
            <w:r w:rsidRPr="000B7140">
              <w:t>en</w:t>
            </w:r>
            <w:r>
              <w:t xml:space="preserve"> t</w:t>
            </w:r>
            <w:r w:rsidRPr="000B7140">
              <w:t>illämp</w:t>
            </w:r>
            <w:r>
              <w:softHyphen/>
            </w:r>
            <w:r w:rsidRPr="000B7140">
              <w:t>lig på upp</w:t>
            </w:r>
            <w:r w:rsidRPr="000B7140">
              <w:softHyphen/>
              <w:t>gift</w:t>
            </w:r>
            <w:r w:rsidRPr="000B7140">
              <w:softHyphen/>
              <w:t>en även hos den mot</w:t>
            </w:r>
            <w:r w:rsidRPr="000B7140">
              <w:softHyphen/>
              <w:t>tag</w:t>
            </w:r>
            <w:r w:rsidRPr="000B7140">
              <w:softHyphen/>
              <w:t>ande myn</w:t>
            </w:r>
            <w:r w:rsidRPr="000B7140">
              <w:softHyphen/>
              <w:t>dig</w:t>
            </w:r>
            <w:r>
              <w:softHyphen/>
            </w:r>
            <w:r w:rsidRPr="000B7140">
              <w:t>het</w:t>
            </w:r>
            <w:r>
              <w:softHyphen/>
            </w:r>
            <w:r w:rsidRPr="000B7140">
              <w:t>en</w:t>
            </w:r>
            <w:r>
              <w:t>.</w:t>
            </w:r>
          </w:p>
        </w:tc>
      </w:tr>
    </w:tbl>
    <w:p w14:paraId="4FDD613F" w14:textId="77777777" w:rsidR="008539B5" w:rsidRDefault="008539B5" w:rsidP="008539B5">
      <w:pPr>
        <w:pStyle w:val="Slutstreck"/>
      </w:pPr>
      <w:r w:rsidRPr="00660EEA">
        <w:t>                      </w:t>
      </w:r>
    </w:p>
    <w:p w14:paraId="7AE89AC1" w14:textId="77777777" w:rsidR="008539B5" w:rsidRDefault="008539B5" w:rsidP="008539B5">
      <w:pPr>
        <w:pStyle w:val="Brdtextmedindrag"/>
      </w:pPr>
      <w:r>
        <w:t>Denna lag träder i kraft den dag som regeringen bestämmer.</w:t>
      </w:r>
    </w:p>
    <w:p w14:paraId="4885DB65" w14:textId="77777777" w:rsidR="008539B5" w:rsidRDefault="008539B5" w:rsidP="008539B5">
      <w:pPr>
        <w:pStyle w:val="Brdtextmedindrag"/>
      </w:pPr>
    </w:p>
    <w:p w14:paraId="523E8024" w14:textId="77777777" w:rsidR="008539B5" w:rsidRDefault="008539B5" w:rsidP="008539B5">
      <w:pPr>
        <w:pStyle w:val="Brdtextmedindrag"/>
      </w:pPr>
    </w:p>
    <w:p w14:paraId="5E9CA346" w14:textId="77777777" w:rsidR="008539B5" w:rsidRDefault="008539B5" w:rsidP="008539B5">
      <w:pPr>
        <w:spacing w:line="0" w:lineRule="auto"/>
        <w:rPr>
          <w:rFonts w:ascii="OrigGarmnd BT" w:hAnsi="OrigGarmnd BT"/>
        </w:rPr>
      </w:pPr>
    </w:p>
    <w:p w14:paraId="59580F18" w14:textId="77777777" w:rsidR="008539B5" w:rsidRDefault="008539B5" w:rsidP="008539B5">
      <w:pPr>
        <w:pStyle w:val="Rubrik2"/>
        <w:spacing w:before="0"/>
        <w:sectPr w:rsidR="008539B5" w:rsidSect="008539B5">
          <w:headerReference w:type="even" r:id="rId108"/>
          <w:headerReference w:type="default" r:id="rId109"/>
          <w:footerReference w:type="even" r:id="rId110"/>
          <w:footerReference w:type="default" r:id="rId111"/>
          <w:footerReference w:type="first" r:id="rId112"/>
          <w:footnotePr>
            <w:numRestart w:val="eachSect"/>
          </w:footnotePr>
          <w:pgSz w:w="9356" w:h="13721" w:code="9"/>
          <w:pgMar w:top="794" w:right="2438" w:bottom="1191" w:left="1021" w:header="0" w:footer="709" w:gutter="0"/>
          <w:cols w:space="708"/>
          <w:docGrid w:linePitch="360"/>
        </w:sectPr>
      </w:pPr>
    </w:p>
    <w:p w14:paraId="3A309670" w14:textId="34EF3F31" w:rsidR="008539B5" w:rsidRPr="0047042D" w:rsidRDefault="008539B5" w:rsidP="008539B5">
      <w:pPr>
        <w:pStyle w:val="Rubrik2"/>
        <w:spacing w:before="0"/>
      </w:pPr>
      <w:bookmarkStart w:id="46" w:name="_Toc69367490"/>
      <w:r w:rsidRPr="0047042D">
        <w:lastRenderedPageBreak/>
        <w:t>Förslag till lag om ändring i offentlighets- och sekretesslagen (2009:400)</w:t>
      </w:r>
      <w:bookmarkEnd w:id="46"/>
      <w:r w:rsidRPr="0047042D">
        <w:t xml:space="preserve"> </w:t>
      </w:r>
    </w:p>
    <w:p w14:paraId="750810A4" w14:textId="5E5E81CD" w:rsidR="008539B5" w:rsidRPr="000033F8" w:rsidRDefault="008539B5" w:rsidP="008539B5">
      <w:pPr>
        <w:pStyle w:val="Brdtextmedindrag"/>
        <w:ind w:firstLine="0"/>
      </w:pPr>
      <w:r>
        <w:t>Härigenom föreskrivs att 24 kap. 3 och 3 a §§ och 30 kap. 25 c § offent</w:t>
      </w:r>
      <w:r>
        <w:softHyphen/>
        <w:t>lighets- och sekretess</w:t>
      </w:r>
      <w:r>
        <w:softHyphen/>
        <w:t>lagen (2009:400) ska ha följande lyd</w:t>
      </w:r>
      <w:r>
        <w:softHyphen/>
        <w:t>else.</w:t>
      </w:r>
    </w:p>
    <w:p w14:paraId="51734822"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4CC7A777" w14:textId="77777777" w:rsidTr="008539B5">
        <w:tc>
          <w:tcPr>
            <w:tcW w:w="2500" w:type="pct"/>
            <w:shd w:val="clear" w:color="auto" w:fill="auto"/>
            <w:tcMar>
              <w:left w:w="0" w:type="dxa"/>
            </w:tcMar>
          </w:tcPr>
          <w:p w14:paraId="4EA31133" w14:textId="77777777" w:rsidR="008539B5" w:rsidRDefault="008539B5" w:rsidP="008539B5">
            <w:pPr>
              <w:pStyle w:val="Brdtextmedindrag"/>
              <w:ind w:firstLine="0"/>
            </w:pPr>
            <w:r>
              <w:rPr>
                <w:i/>
              </w:rPr>
              <w:t>Lydelse enligt avsnitt 2.18</w:t>
            </w:r>
          </w:p>
        </w:tc>
        <w:tc>
          <w:tcPr>
            <w:tcW w:w="2500" w:type="pct"/>
            <w:shd w:val="clear" w:color="auto" w:fill="auto"/>
            <w:tcMar>
              <w:right w:w="0" w:type="dxa"/>
            </w:tcMar>
          </w:tcPr>
          <w:p w14:paraId="60D7AAFD" w14:textId="77777777" w:rsidR="008539B5" w:rsidRPr="002706BB" w:rsidRDefault="008539B5" w:rsidP="008539B5">
            <w:pPr>
              <w:pStyle w:val="Brdtext"/>
              <w:rPr>
                <w:i/>
                <w:iCs/>
              </w:rPr>
            </w:pPr>
            <w:r w:rsidRPr="002706BB">
              <w:rPr>
                <w:i/>
                <w:iCs/>
              </w:rPr>
              <w:t>Föreslagen lydelse</w:t>
            </w:r>
          </w:p>
        </w:tc>
      </w:tr>
    </w:tbl>
    <w:p w14:paraId="22706E3A" w14:textId="0E29AA4A" w:rsidR="008539B5" w:rsidRDefault="008539B5" w:rsidP="008539B5">
      <w:pPr>
        <w:pStyle w:val="Rubrik3utannumrering"/>
        <w:spacing w:before="240" w:after="0"/>
        <w:jc w:val="center"/>
      </w:pPr>
      <w:r>
        <w:t>24 kap.</w:t>
      </w:r>
    </w:p>
    <w:p w14:paraId="4E41736C" w14:textId="692CBF14" w:rsidR="008539B5" w:rsidRDefault="008539B5" w:rsidP="008539B5">
      <w:pPr>
        <w:pStyle w:val="Brdtext"/>
        <w:jc w:val="center"/>
        <w:rPr>
          <w:b/>
        </w:rPr>
      </w:pPr>
      <w:r w:rsidRPr="009E233E">
        <w:rPr>
          <w:b/>
        </w:rPr>
        <w:t>3</w:t>
      </w:r>
      <w:r>
        <w:rPr>
          <w:b/>
        </w:rPr>
        <w:t> §</w:t>
      </w:r>
      <w:r w:rsidRPr="00D16251">
        <w:rPr>
          <w:rStyle w:val="Fotnotsreferens"/>
        </w:rPr>
        <w:footnoteReference w:id="16"/>
      </w:r>
    </w:p>
    <w:p w14:paraId="3FF5D398" w14:textId="77777777" w:rsidR="008539B5" w:rsidRDefault="008539B5" w:rsidP="008539B5">
      <w:pPr>
        <w:pStyle w:val="Brdtextmedindrag"/>
        <w:ind w:firstLine="0"/>
      </w:pPr>
      <w:r w:rsidRPr="00132611">
        <w:t>Sekretess</w:t>
      </w:r>
      <w:r>
        <w:t xml:space="preserve"> gäller i verksamhet </w:t>
      </w:r>
    </w:p>
    <w:p w14:paraId="54C3547F" w14:textId="77777777" w:rsidR="008539B5" w:rsidRDefault="008539B5" w:rsidP="008539B5">
      <w:pPr>
        <w:pStyle w:val="Brdtextmedindrag"/>
      </w:pPr>
      <w:r>
        <w:t>1. </w:t>
      </w:r>
      <w:r w:rsidRPr="00D33C1D">
        <w:t>som består i etikprövning och till</w:t>
      </w:r>
      <w:r w:rsidRPr="00D33C1D">
        <w:softHyphen/>
        <w:t>syn enligt lagen (2003:460) om etikprövning av forskning som avser människor,</w:t>
      </w:r>
    </w:p>
    <w:p w14:paraId="648D63A7" w14:textId="77777777" w:rsidR="008539B5" w:rsidRDefault="008539B5" w:rsidP="008539B5">
      <w:pPr>
        <w:pStyle w:val="Brdtextmedindrag"/>
      </w:pPr>
      <w:r>
        <w:t>2</w:t>
      </w:r>
      <w:r w:rsidRPr="00D33C1D">
        <w:t>. enligt lagen (2018:1091) med kompletter</w:t>
      </w:r>
      <w:r w:rsidRPr="00D33C1D">
        <w:softHyphen/>
        <w:t>ande bestäm</w:t>
      </w:r>
      <w:r w:rsidRPr="00D33C1D">
        <w:softHyphen/>
        <w:t>mels</w:t>
      </w:r>
      <w:r w:rsidRPr="00D33C1D">
        <w:softHyphen/>
        <w:t>er om etisk gransk</w:t>
      </w:r>
      <w:r w:rsidRPr="00D33C1D">
        <w:softHyphen/>
      </w:r>
      <w:r w:rsidRPr="00D33C1D">
        <w:softHyphen/>
        <w:t>ning till EU:s för</w:t>
      </w:r>
      <w:r w:rsidRPr="00D33C1D">
        <w:softHyphen/>
        <w:t>ord</w:t>
      </w:r>
      <w:r w:rsidRPr="00D33C1D">
        <w:softHyphen/>
        <w:t>ning om kliniska pröv</w:t>
      </w:r>
      <w:r w:rsidRPr="00D33C1D">
        <w:softHyphen/>
        <w:t>ning</w:t>
      </w:r>
      <w:r w:rsidRPr="00D33C1D">
        <w:softHyphen/>
        <w:t>ar av human</w:t>
      </w:r>
      <w:r w:rsidRPr="00D33C1D">
        <w:softHyphen/>
      </w:r>
      <w:r w:rsidRPr="00D33C1D">
        <w:softHyphen/>
        <w:t>läkemedel</w:t>
      </w:r>
      <w:r>
        <w:t xml:space="preserve">, och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236BD333" w14:textId="77777777" w:rsidTr="008539B5">
        <w:tc>
          <w:tcPr>
            <w:tcW w:w="2500" w:type="pct"/>
            <w:shd w:val="clear" w:color="auto" w:fill="auto"/>
            <w:tcMar>
              <w:left w:w="0" w:type="dxa"/>
            </w:tcMar>
          </w:tcPr>
          <w:p w14:paraId="1F34DD81" w14:textId="77777777" w:rsidR="008539B5" w:rsidRDefault="008539B5" w:rsidP="008539B5">
            <w:pPr>
              <w:pStyle w:val="Brdtextmedindrag"/>
            </w:pPr>
            <w:r>
              <w:t>3</w:t>
            </w:r>
            <w:r w:rsidRPr="00D33C1D">
              <w:t>. enligt lagen (2021:000) med kompletter</w:t>
            </w:r>
            <w:r w:rsidRPr="00D33C1D">
              <w:softHyphen/>
              <w:t>ande be</w:t>
            </w:r>
            <w:r w:rsidRPr="00D33C1D">
              <w:softHyphen/>
              <w:t>stäm</w:t>
            </w:r>
            <w:r w:rsidRPr="00D33C1D">
              <w:softHyphen/>
              <w:t>mels</w:t>
            </w:r>
            <w:r w:rsidRPr="00D33C1D">
              <w:softHyphen/>
              <w:t>er om etisk gransk</w:t>
            </w:r>
            <w:r w:rsidRPr="00D33C1D">
              <w:softHyphen/>
              <w:t xml:space="preserve">ning till EU:s </w:t>
            </w:r>
            <w:r w:rsidRPr="00D458AC">
              <w:rPr>
                <w:i/>
                <w:iCs/>
              </w:rPr>
              <w:t>för</w:t>
            </w:r>
            <w:r w:rsidRPr="00D458AC">
              <w:rPr>
                <w:i/>
                <w:iCs/>
              </w:rPr>
              <w:softHyphen/>
              <w:t>ord</w:t>
            </w:r>
            <w:r w:rsidRPr="00D458AC">
              <w:rPr>
                <w:i/>
                <w:iCs/>
              </w:rPr>
              <w:softHyphen/>
              <w:t>ning</w:t>
            </w:r>
            <w:r w:rsidRPr="00D33C1D">
              <w:t xml:space="preserve"> om medicin</w:t>
            </w:r>
            <w:r w:rsidRPr="00D33C1D">
              <w:softHyphen/>
              <w:t>tekniska pro</w:t>
            </w:r>
            <w:r w:rsidRPr="00D33C1D">
              <w:softHyphen/>
              <w:t>dukt</w:t>
            </w:r>
            <w:r w:rsidRPr="00D33C1D">
              <w:softHyphen/>
              <w:t xml:space="preserve">er, </w:t>
            </w:r>
            <w:r w:rsidRPr="00D458AC">
              <w:t>och</w:t>
            </w:r>
          </w:p>
        </w:tc>
        <w:tc>
          <w:tcPr>
            <w:tcW w:w="2500" w:type="pct"/>
            <w:shd w:val="clear" w:color="auto" w:fill="auto"/>
            <w:tcMar>
              <w:right w:w="0" w:type="dxa"/>
            </w:tcMar>
          </w:tcPr>
          <w:p w14:paraId="4A225D8D" w14:textId="77777777" w:rsidR="008539B5" w:rsidRDefault="008539B5" w:rsidP="008539B5">
            <w:pPr>
              <w:pStyle w:val="Brdtextmedindrag"/>
            </w:pPr>
            <w:r>
              <w:t>3</w:t>
            </w:r>
            <w:r w:rsidRPr="00D33C1D">
              <w:t>. enligt lagen (2021:000) med kompletter</w:t>
            </w:r>
            <w:r w:rsidRPr="00D33C1D">
              <w:softHyphen/>
              <w:t>ande be</w:t>
            </w:r>
            <w:r w:rsidRPr="00D33C1D">
              <w:softHyphen/>
              <w:t>stäm</w:t>
            </w:r>
            <w:r w:rsidRPr="00D33C1D">
              <w:softHyphen/>
              <w:t>mels</w:t>
            </w:r>
            <w:r w:rsidRPr="00D33C1D">
              <w:softHyphen/>
              <w:t>er om etisk gransk</w:t>
            </w:r>
            <w:r w:rsidRPr="00D33C1D">
              <w:softHyphen/>
              <w:t xml:space="preserve">ning till EU:s </w:t>
            </w:r>
            <w:r w:rsidRPr="00D458AC">
              <w:rPr>
                <w:i/>
                <w:iCs/>
              </w:rPr>
              <w:t>för</w:t>
            </w:r>
            <w:r w:rsidRPr="00D458AC">
              <w:rPr>
                <w:i/>
                <w:iCs/>
              </w:rPr>
              <w:softHyphen/>
              <w:t>ord</w:t>
            </w:r>
            <w:r w:rsidRPr="00D458AC">
              <w:rPr>
                <w:i/>
                <w:iCs/>
              </w:rPr>
              <w:softHyphen/>
              <w:t>ningar</w:t>
            </w:r>
            <w:r w:rsidRPr="00D33C1D">
              <w:t xml:space="preserve"> om medicin</w:t>
            </w:r>
            <w:r w:rsidRPr="00D33C1D">
              <w:softHyphen/>
              <w:t>tekniska pro</w:t>
            </w:r>
            <w:r w:rsidRPr="00D33C1D">
              <w:softHyphen/>
              <w:t>dukt</w:t>
            </w:r>
            <w:r w:rsidRPr="00D33C1D">
              <w:softHyphen/>
              <w:t>er</w:t>
            </w:r>
            <w:r>
              <w:t>.</w:t>
            </w:r>
          </w:p>
        </w:tc>
      </w:tr>
    </w:tbl>
    <w:p w14:paraId="7A92115B" w14:textId="77777777" w:rsidR="008539B5" w:rsidRDefault="008539B5" w:rsidP="008539B5">
      <w:pPr>
        <w:pStyle w:val="Brdtextmedindrag"/>
      </w:pPr>
      <w:r>
        <w:t xml:space="preserve">Sekretess enligt första stycket gäller </w:t>
      </w:r>
    </w:p>
    <w:p w14:paraId="50B0DB59"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2BDBD8F3" w14:textId="77777777" w:rsidR="008539B5" w:rsidRDefault="008539B5" w:rsidP="008539B5">
      <w:pPr>
        <w:pStyle w:val="Brdtextmedindrag"/>
      </w:pPr>
      <w:r>
        <w:t>2. för uppgift om en enskilds ekonomiska förhållanden, om det kan antas att den enskilde lider skada om uppgiften röjs.</w:t>
      </w:r>
    </w:p>
    <w:p w14:paraId="2C1EA02B" w14:textId="07367FD3" w:rsidR="008539B5" w:rsidRPr="00B33732" w:rsidRDefault="008539B5" w:rsidP="008539B5">
      <w:pPr>
        <w:pStyle w:val="Brdtextmedindrag"/>
        <w:rPr>
          <w:iCs/>
        </w:rPr>
      </w:pPr>
      <w:r w:rsidRPr="00B33732">
        <w:rPr>
          <w:iCs/>
        </w:rPr>
        <w:t>Sekretessen för uppgift i ett beslut i ett ärende som avser ett yttrande om etisk gransk</w:t>
      </w:r>
      <w:r w:rsidRPr="00B33732">
        <w:rPr>
          <w:iCs/>
        </w:rPr>
        <w:softHyphen/>
        <w:t>ning av ansökan om tillstånd att ut</w:t>
      </w:r>
      <w:r w:rsidRPr="00B33732">
        <w:rPr>
          <w:iCs/>
        </w:rPr>
        <w:softHyphen/>
        <w:t>föra klinisk läkemedels</w:t>
      </w:r>
      <w:r>
        <w:rPr>
          <w:iCs/>
        </w:rPr>
        <w:softHyphen/>
      </w:r>
      <w:r w:rsidRPr="00B33732">
        <w:rPr>
          <w:iCs/>
        </w:rPr>
        <w:t>prövning upp</w:t>
      </w:r>
      <w:r w:rsidRPr="00B33732">
        <w:rPr>
          <w:iCs/>
        </w:rPr>
        <w:softHyphen/>
        <w:t xml:space="preserve">hör att gälla </w:t>
      </w:r>
    </w:p>
    <w:p w14:paraId="2DF36CCF" w14:textId="792F8E0D" w:rsidR="008539B5" w:rsidRPr="00B33732" w:rsidRDefault="008539B5" w:rsidP="008539B5">
      <w:pPr>
        <w:pStyle w:val="Brdtextmedindrag"/>
        <w:rPr>
          <w:iCs/>
        </w:rPr>
      </w:pPr>
      <w:r w:rsidRPr="00B33732">
        <w:rPr>
          <w:iCs/>
        </w:rPr>
        <w:t>1. när Läkemedelsverket fattat beslut i fråga om tillstånd till klinisk läke</w:t>
      </w:r>
      <w:r>
        <w:rPr>
          <w:iCs/>
        </w:rPr>
        <w:softHyphen/>
      </w:r>
      <w:r w:rsidRPr="00B33732">
        <w:rPr>
          <w:iCs/>
        </w:rPr>
        <w:t>medels</w:t>
      </w:r>
      <w:r>
        <w:rPr>
          <w:iCs/>
        </w:rPr>
        <w:softHyphen/>
      </w:r>
      <w:r w:rsidRPr="00B33732">
        <w:rPr>
          <w:iCs/>
        </w:rPr>
        <w:t>prövning enligt 7</w:t>
      </w:r>
      <w:r>
        <w:rPr>
          <w:iCs/>
        </w:rPr>
        <w:t> kap.</w:t>
      </w:r>
      <w:r w:rsidRPr="00B33732">
        <w:rPr>
          <w:iCs/>
        </w:rPr>
        <w:t xml:space="preserve"> 7</w:t>
      </w:r>
      <w:r>
        <w:rPr>
          <w:iCs/>
        </w:rPr>
        <w:t> §</w:t>
      </w:r>
      <w:r w:rsidRPr="00B33732">
        <w:rPr>
          <w:iCs/>
        </w:rPr>
        <w:t xml:space="preserve"> läkemedelslagen (2015:315), eller </w:t>
      </w:r>
    </w:p>
    <w:p w14:paraId="6EA21D35" w14:textId="3069931E" w:rsidR="008539B5" w:rsidRPr="00C57856" w:rsidRDefault="008539B5" w:rsidP="008539B5">
      <w:pPr>
        <w:pStyle w:val="Brdtextmedindrag"/>
      </w:pPr>
      <w:r w:rsidRPr="00B33732">
        <w:rPr>
          <w:iCs/>
        </w:rPr>
        <w:t>2. när tillstånd till sådan prövning ska anses beviljat enligt artikel 8.6, 14.11, 19.4, 20.8 eller 23.6 i Europa</w:t>
      </w:r>
      <w:r w:rsidRPr="00B33732">
        <w:rPr>
          <w:iCs/>
        </w:rPr>
        <w:softHyphen/>
        <w:t>parlamentets och rådets förordning (EU) nr 536/2014 av den 16 april 2014 om kliniska prövningar av human</w:t>
      </w:r>
      <w:r>
        <w:rPr>
          <w:iCs/>
        </w:rPr>
        <w:softHyphen/>
      </w:r>
      <w:r w:rsidRPr="00B33732">
        <w:rPr>
          <w:iCs/>
        </w:rPr>
        <w:t>läke</w:t>
      </w:r>
      <w:r>
        <w:rPr>
          <w:iCs/>
        </w:rPr>
        <w:softHyphen/>
      </w:r>
      <w:r w:rsidRPr="00B33732">
        <w:rPr>
          <w:iCs/>
        </w:rPr>
        <w:t>medel och om upphäv</w:t>
      </w:r>
      <w:r w:rsidRPr="00B33732">
        <w:rPr>
          <w:iCs/>
        </w:rPr>
        <w:softHyphen/>
        <w:t>ande av direktiv 2001/20/EG.</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455D888C" w14:textId="77777777" w:rsidTr="008539B5">
        <w:tc>
          <w:tcPr>
            <w:tcW w:w="2500" w:type="pct"/>
            <w:shd w:val="clear" w:color="auto" w:fill="auto"/>
            <w:tcMar>
              <w:left w:w="0" w:type="dxa"/>
            </w:tcMar>
          </w:tcPr>
          <w:p w14:paraId="5C477C8E" w14:textId="7C4FBF0D" w:rsidR="008539B5" w:rsidRDefault="008539B5" w:rsidP="008539B5">
            <w:pPr>
              <w:pStyle w:val="Brdtextmedindrag"/>
            </w:pPr>
            <w:r w:rsidRPr="00B33732">
              <w:t>Sekretessen för uppgift i ett be</w:t>
            </w:r>
            <w:r>
              <w:softHyphen/>
            </w:r>
            <w:r w:rsidRPr="00B33732">
              <w:t>slut i ett ärende som avser ett yttr</w:t>
            </w:r>
            <w:r>
              <w:softHyphen/>
            </w:r>
            <w:r w:rsidRPr="00B33732">
              <w:t>ande om etisk gransk</w:t>
            </w:r>
            <w:r w:rsidRPr="00B33732">
              <w:softHyphen/>
              <w:t>ning enligt 4</w:t>
            </w:r>
            <w:r>
              <w:t> §</w:t>
            </w:r>
            <w:r w:rsidRPr="00B33732">
              <w:t xml:space="preserve"> lagen med komplett</w:t>
            </w:r>
            <w:r w:rsidRPr="00B33732">
              <w:softHyphen/>
              <w:t>erande be</w:t>
            </w:r>
            <w:r>
              <w:softHyphen/>
            </w:r>
            <w:r w:rsidRPr="00B33732">
              <w:t>stäm</w:t>
            </w:r>
            <w:r>
              <w:softHyphen/>
            </w:r>
            <w:r w:rsidRPr="00B33732">
              <w:t xml:space="preserve">melser om etisk granskning till EU:s </w:t>
            </w:r>
            <w:r w:rsidRPr="00C86E6F">
              <w:rPr>
                <w:i/>
                <w:iCs/>
              </w:rPr>
              <w:t>förord</w:t>
            </w:r>
            <w:r w:rsidRPr="00C86E6F">
              <w:rPr>
                <w:i/>
                <w:iCs/>
              </w:rPr>
              <w:softHyphen/>
              <w:t>ning</w:t>
            </w:r>
            <w:r w:rsidRPr="00B33732">
              <w:t xml:space="preserve"> om medicin</w:t>
            </w:r>
            <w:r>
              <w:softHyphen/>
            </w:r>
            <w:r w:rsidRPr="00B33732">
              <w:t>tekn</w:t>
            </w:r>
            <w:r>
              <w:softHyphen/>
            </w:r>
            <w:r w:rsidRPr="00B33732">
              <w:t>iska pro</w:t>
            </w:r>
            <w:r w:rsidRPr="00B33732">
              <w:softHyphen/>
              <w:t>dukt</w:t>
            </w:r>
            <w:r w:rsidRPr="00B33732">
              <w:softHyphen/>
              <w:t>er upphör att gälla</w:t>
            </w:r>
          </w:p>
        </w:tc>
        <w:tc>
          <w:tcPr>
            <w:tcW w:w="2500" w:type="pct"/>
            <w:shd w:val="clear" w:color="auto" w:fill="auto"/>
            <w:tcMar>
              <w:right w:w="0" w:type="dxa"/>
            </w:tcMar>
          </w:tcPr>
          <w:p w14:paraId="3D8228A1" w14:textId="528CD5EA" w:rsidR="008539B5" w:rsidRDefault="008539B5" w:rsidP="008539B5">
            <w:pPr>
              <w:pStyle w:val="Brdtextmedindrag"/>
            </w:pPr>
            <w:r w:rsidRPr="00B33732">
              <w:t>Sekretessen för uppgift i ett be</w:t>
            </w:r>
            <w:r>
              <w:softHyphen/>
            </w:r>
            <w:r w:rsidRPr="00B33732">
              <w:t>slut i ett ärende som avser ett yttr</w:t>
            </w:r>
            <w:r>
              <w:softHyphen/>
            </w:r>
            <w:r w:rsidRPr="00B33732">
              <w:t>an</w:t>
            </w:r>
            <w:r>
              <w:softHyphen/>
            </w:r>
            <w:r w:rsidRPr="00B33732">
              <w:t>de om etisk gransk</w:t>
            </w:r>
            <w:r w:rsidRPr="00B33732">
              <w:softHyphen/>
              <w:t>ning enligt 4</w:t>
            </w:r>
            <w:r>
              <w:t> §</w:t>
            </w:r>
            <w:r w:rsidRPr="00B33732">
              <w:t xml:space="preserve"> lag</w:t>
            </w:r>
            <w:r>
              <w:softHyphen/>
            </w:r>
            <w:r w:rsidRPr="00B33732">
              <w:t>en med komplett</w:t>
            </w:r>
            <w:r w:rsidRPr="00B33732">
              <w:softHyphen/>
              <w:t>erande bestäm</w:t>
            </w:r>
            <w:r>
              <w:softHyphen/>
            </w:r>
            <w:r w:rsidRPr="00B33732">
              <w:t>mels</w:t>
            </w:r>
            <w:r>
              <w:softHyphen/>
            </w:r>
            <w:r w:rsidRPr="00B33732">
              <w:t xml:space="preserve">er om etisk granskning till EU:s </w:t>
            </w:r>
            <w:r w:rsidRPr="00C86E6F">
              <w:rPr>
                <w:i/>
                <w:iCs/>
              </w:rPr>
              <w:t>förord</w:t>
            </w:r>
            <w:r w:rsidRPr="00C86E6F">
              <w:rPr>
                <w:i/>
                <w:iCs/>
              </w:rPr>
              <w:softHyphen/>
              <w:t>ningar</w:t>
            </w:r>
            <w:r w:rsidRPr="00B33732">
              <w:t xml:space="preserve"> om medicin</w:t>
            </w:r>
            <w:r>
              <w:softHyphen/>
            </w:r>
            <w:r w:rsidRPr="00B33732">
              <w:t>tekn</w:t>
            </w:r>
            <w:r>
              <w:softHyphen/>
            </w:r>
            <w:r w:rsidRPr="00B33732">
              <w:t>iska pro</w:t>
            </w:r>
            <w:r w:rsidRPr="00B33732">
              <w:softHyphen/>
              <w:t>dukt</w:t>
            </w:r>
            <w:r w:rsidRPr="00B33732">
              <w:softHyphen/>
              <w:t>er upphör att gälla</w:t>
            </w:r>
          </w:p>
        </w:tc>
      </w:tr>
      <w:tr w:rsidR="008539B5" w14:paraId="677DB928" w14:textId="77777777" w:rsidTr="008539B5">
        <w:tc>
          <w:tcPr>
            <w:tcW w:w="2500" w:type="pct"/>
            <w:shd w:val="clear" w:color="auto" w:fill="auto"/>
            <w:tcMar>
              <w:left w:w="0" w:type="dxa"/>
            </w:tcMar>
          </w:tcPr>
          <w:p w14:paraId="304C3774" w14:textId="77777777" w:rsidR="008539B5" w:rsidRPr="00B33732" w:rsidRDefault="008539B5" w:rsidP="008539B5">
            <w:pPr>
              <w:pStyle w:val="Brdtextmedindrag"/>
            </w:pPr>
            <w:r w:rsidRPr="00B33732">
              <w:t>1. när Läkemedelsverket fattat be</w:t>
            </w:r>
            <w:r>
              <w:softHyphen/>
            </w:r>
            <w:r w:rsidRPr="00B33732">
              <w:t xml:space="preserve">slut i frågan, </w:t>
            </w:r>
            <w:r w:rsidRPr="00D33C1D">
              <w:rPr>
                <w:i/>
                <w:iCs/>
              </w:rPr>
              <w:t>eller</w:t>
            </w:r>
            <w:r w:rsidRPr="00B33732">
              <w:t xml:space="preserve"> </w:t>
            </w:r>
          </w:p>
          <w:p w14:paraId="76F839C0" w14:textId="77777777" w:rsidR="008539B5" w:rsidRDefault="008539B5" w:rsidP="008539B5">
            <w:pPr>
              <w:pStyle w:val="Brdtextmedindrag"/>
            </w:pPr>
            <w:r w:rsidRPr="00B33732">
              <w:t xml:space="preserve">2. vid den tidpunkt som anges i artikel 75.3 eller 75.4 i förordning (EU) 2017/745 av den 5 april 2017 </w:t>
            </w:r>
            <w:r w:rsidRPr="00B33732">
              <w:lastRenderedPageBreak/>
              <w:t>om medicintekniska produkter, om ändring av direktiv 2001/83/EG, för</w:t>
            </w:r>
            <w:r>
              <w:softHyphen/>
            </w:r>
            <w:r w:rsidRPr="00B33732">
              <w:t>ordning (EG) nr 178/2002 och för</w:t>
            </w:r>
            <w:r>
              <w:softHyphen/>
            </w:r>
            <w:r w:rsidRPr="00B33732">
              <w:t xml:space="preserve">ordning (EG) nr 1223/2009 och om upphävande av rådets direktiv 90/385/EEG och 93/42/EEG i det fall som Läkemedelsverket inte </w:t>
            </w:r>
            <w:r>
              <w:t xml:space="preserve">har </w:t>
            </w:r>
            <w:r w:rsidRPr="00B33732">
              <w:t>fatta</w:t>
            </w:r>
            <w:r>
              <w:t>t</w:t>
            </w:r>
            <w:r w:rsidRPr="00B33732">
              <w:t xml:space="preserve"> något beslut i ett ärende om väsentlig ändring enligt artikel 75 i förordning (EU) 2017/745</w:t>
            </w:r>
            <w:r>
              <w:t>.</w:t>
            </w:r>
            <w:r w:rsidRPr="00B33732">
              <w:t xml:space="preserve"> </w:t>
            </w:r>
          </w:p>
        </w:tc>
        <w:tc>
          <w:tcPr>
            <w:tcW w:w="2500" w:type="pct"/>
            <w:shd w:val="clear" w:color="auto" w:fill="auto"/>
            <w:tcMar>
              <w:right w:w="0" w:type="dxa"/>
            </w:tcMar>
          </w:tcPr>
          <w:p w14:paraId="2BCC6812" w14:textId="77777777" w:rsidR="008539B5" w:rsidRPr="00B33732" w:rsidRDefault="008539B5" w:rsidP="008539B5">
            <w:pPr>
              <w:pStyle w:val="Brdtextmedindrag"/>
            </w:pPr>
            <w:r w:rsidRPr="00B33732">
              <w:lastRenderedPageBreak/>
              <w:t>1. när Läkemedelsverket fattat be</w:t>
            </w:r>
            <w:r>
              <w:softHyphen/>
            </w:r>
            <w:r w:rsidRPr="00B33732">
              <w:t xml:space="preserve">slut i frågan, </w:t>
            </w:r>
          </w:p>
          <w:p w14:paraId="5BC154FA" w14:textId="7FF75583" w:rsidR="008539B5" w:rsidRPr="00B5446D" w:rsidRDefault="008539B5" w:rsidP="008539B5">
            <w:pPr>
              <w:pStyle w:val="Brdtextmedindrag"/>
              <w:rPr>
                <w:i/>
                <w:iCs/>
              </w:rPr>
            </w:pPr>
            <w:r w:rsidRPr="00B33732">
              <w:t xml:space="preserve">2. vid den tidpunkt som anges i artikel 75.3 eller 75.4 i förordning (EU) 2017/745 av den 5 april 2017 </w:t>
            </w:r>
            <w:r w:rsidRPr="00B33732">
              <w:lastRenderedPageBreak/>
              <w:t>om medicintekniska produkter, om ändr</w:t>
            </w:r>
            <w:r>
              <w:softHyphen/>
            </w:r>
            <w:r w:rsidRPr="00B33732">
              <w:t>ing av direktiv 2001/83/EG, för</w:t>
            </w:r>
            <w:r>
              <w:softHyphen/>
            </w:r>
            <w:r w:rsidRPr="00B33732">
              <w:t>ordning (EG) nr 178/2002 och för</w:t>
            </w:r>
            <w:r>
              <w:softHyphen/>
            </w:r>
            <w:r w:rsidRPr="00B33732">
              <w:t xml:space="preserve">ordning (EG) nr 1223/2009 och om upphävande av rådets direktiv 90/385/EEG och 93/42/EEG i det fall som Läkemedelsverket inte </w:t>
            </w:r>
            <w:r>
              <w:t xml:space="preserve">har </w:t>
            </w:r>
            <w:r w:rsidRPr="00B33732">
              <w:t>fatta</w:t>
            </w:r>
            <w:r>
              <w:t>t</w:t>
            </w:r>
            <w:r w:rsidRPr="00B33732">
              <w:t xml:space="preserve"> något beslut i ett ärende om väsentlig ändring enligt artikel 75 i förordning (EU) 2017/745, </w:t>
            </w:r>
            <w:r w:rsidRPr="00D33C1D">
              <w:rPr>
                <w:i/>
                <w:iCs/>
              </w:rPr>
              <w:t>eller</w:t>
            </w:r>
            <w:r w:rsidRPr="00B5446D">
              <w:rPr>
                <w:i/>
                <w:iCs/>
              </w:rPr>
              <w:t xml:space="preserve"> </w:t>
            </w:r>
          </w:p>
          <w:p w14:paraId="22E5DDE1" w14:textId="36E9910C" w:rsidR="008539B5" w:rsidRDefault="008539B5" w:rsidP="008539B5">
            <w:pPr>
              <w:pStyle w:val="Brdtextmedindrag"/>
            </w:pPr>
            <w:r w:rsidRPr="00B5446D">
              <w:rPr>
                <w:i/>
                <w:iCs/>
              </w:rPr>
              <w:t xml:space="preserve">3. vid den tidpunkt som anges i artikel 71.3 </w:t>
            </w:r>
            <w:r>
              <w:rPr>
                <w:i/>
                <w:iCs/>
              </w:rPr>
              <w:t>eller</w:t>
            </w:r>
            <w:r w:rsidRPr="00B5446D">
              <w:rPr>
                <w:i/>
                <w:iCs/>
              </w:rPr>
              <w:t xml:space="preserve"> 71.4 i förordning (EU) 2017/746 av den 5</w:t>
            </w:r>
            <w:r>
              <w:rPr>
                <w:i/>
                <w:iCs/>
              </w:rPr>
              <w:t> </w:t>
            </w:r>
            <w:r w:rsidRPr="00B5446D">
              <w:rPr>
                <w:i/>
                <w:iCs/>
              </w:rPr>
              <w:t>april 2017 om medicintekniska produkter för in vitro-diagnostik och om upp</w:t>
            </w:r>
            <w:r>
              <w:rPr>
                <w:i/>
                <w:iCs/>
              </w:rPr>
              <w:softHyphen/>
            </w:r>
            <w:r w:rsidRPr="00B5446D">
              <w:rPr>
                <w:i/>
                <w:iCs/>
              </w:rPr>
              <w:t>häv</w:t>
            </w:r>
            <w:r>
              <w:rPr>
                <w:i/>
                <w:iCs/>
              </w:rPr>
              <w:softHyphen/>
            </w:r>
            <w:r w:rsidRPr="00B5446D">
              <w:rPr>
                <w:i/>
                <w:iCs/>
              </w:rPr>
              <w:t>ande av direktiv 98/79/EG och kom</w:t>
            </w:r>
            <w:r>
              <w:rPr>
                <w:i/>
                <w:iCs/>
              </w:rPr>
              <w:softHyphen/>
            </w:r>
            <w:r w:rsidRPr="00B5446D">
              <w:rPr>
                <w:i/>
                <w:iCs/>
              </w:rPr>
              <w:t>mis</w:t>
            </w:r>
            <w:r>
              <w:rPr>
                <w:i/>
                <w:iCs/>
              </w:rPr>
              <w:softHyphen/>
            </w:r>
            <w:r w:rsidRPr="00B5446D">
              <w:rPr>
                <w:i/>
                <w:iCs/>
              </w:rPr>
              <w:t>sionens beslut 2010/227/EU i det fall som Läke</w:t>
            </w:r>
            <w:r>
              <w:rPr>
                <w:i/>
                <w:iCs/>
              </w:rPr>
              <w:softHyphen/>
            </w:r>
            <w:r w:rsidRPr="00B5446D">
              <w:rPr>
                <w:i/>
                <w:iCs/>
              </w:rPr>
              <w:t>medels</w:t>
            </w:r>
            <w:r>
              <w:rPr>
                <w:i/>
                <w:iCs/>
              </w:rPr>
              <w:softHyphen/>
            </w:r>
            <w:r w:rsidRPr="00B5446D">
              <w:rPr>
                <w:i/>
                <w:iCs/>
              </w:rPr>
              <w:t xml:space="preserve">verket inte </w:t>
            </w:r>
            <w:r>
              <w:rPr>
                <w:i/>
                <w:iCs/>
              </w:rPr>
              <w:t xml:space="preserve">har </w:t>
            </w:r>
            <w:r w:rsidRPr="00B5446D">
              <w:rPr>
                <w:i/>
                <w:iCs/>
              </w:rPr>
              <w:t>fatta</w:t>
            </w:r>
            <w:r>
              <w:rPr>
                <w:i/>
                <w:iCs/>
              </w:rPr>
              <w:t>t</w:t>
            </w:r>
            <w:r w:rsidRPr="00B5446D">
              <w:rPr>
                <w:i/>
                <w:iCs/>
              </w:rPr>
              <w:t xml:space="preserve"> något beslut i ett ärende om väsent</w:t>
            </w:r>
            <w:r>
              <w:rPr>
                <w:i/>
                <w:iCs/>
              </w:rPr>
              <w:softHyphen/>
            </w:r>
            <w:r w:rsidRPr="00B5446D">
              <w:rPr>
                <w:i/>
                <w:iCs/>
              </w:rPr>
              <w:t>lig ändring enligt artikel 71 i förord</w:t>
            </w:r>
            <w:r>
              <w:rPr>
                <w:i/>
                <w:iCs/>
              </w:rPr>
              <w:softHyphen/>
            </w:r>
            <w:r w:rsidRPr="00B5446D">
              <w:rPr>
                <w:i/>
                <w:iCs/>
              </w:rPr>
              <w:t>ning (EU) 2017/746.</w:t>
            </w:r>
          </w:p>
        </w:tc>
      </w:tr>
    </w:tbl>
    <w:p w14:paraId="5D352B1E" w14:textId="77777777" w:rsidR="008539B5" w:rsidRDefault="008539B5" w:rsidP="008539B5">
      <w:pPr>
        <w:pStyle w:val="Brdtextmedindrag"/>
      </w:pPr>
      <w:r w:rsidRPr="00B33732">
        <w:lastRenderedPageBreak/>
        <w:t>Sekretessen gäller inte beslut i andra ärenden än de som avses i tredje</w:t>
      </w:r>
      <w:r>
        <w:t xml:space="preserve"> och</w:t>
      </w:r>
      <w:r w:rsidRPr="00D33C1D">
        <w:t xml:space="preserve"> fjärde stycke</w:t>
      </w:r>
      <w:r>
        <w:t>na</w:t>
      </w:r>
      <w:r w:rsidRPr="00D33C1D">
        <w:t>.</w:t>
      </w:r>
    </w:p>
    <w:p w14:paraId="5BC3F3D7" w14:textId="6E166A33" w:rsidR="008539B5" w:rsidRDefault="008539B5" w:rsidP="008539B5">
      <w:pPr>
        <w:pStyle w:val="Brdtextmedindrag"/>
      </w:pPr>
      <w:r w:rsidRPr="008E4BB7">
        <w:t xml:space="preserve">För uppgift i en allmän handling gäller sekretessen enligt </w:t>
      </w:r>
      <w:r>
        <w:t xml:space="preserve">andra </w:t>
      </w:r>
      <w:r w:rsidRPr="008E4BB7">
        <w:t>stycket</w:t>
      </w:r>
      <w:r>
        <w:t> </w:t>
      </w:r>
      <w:r w:rsidRPr="008E4BB7">
        <w:t xml:space="preserve">1 i högst sjuttio år och enligt </w:t>
      </w:r>
      <w:r>
        <w:t xml:space="preserve">andra </w:t>
      </w:r>
      <w:r w:rsidRPr="008E4BB7">
        <w:t>stycket 2 i högst tjugo år.</w:t>
      </w:r>
    </w:p>
    <w:p w14:paraId="076E6610" w14:textId="77777777" w:rsidR="008539B5" w:rsidRPr="00C57856" w:rsidRDefault="008539B5" w:rsidP="008539B5">
      <w:pPr>
        <w:pStyle w:val="Brdtextmedindrag"/>
      </w:pPr>
    </w:p>
    <w:p w14:paraId="314E16F5" w14:textId="470037F1" w:rsidR="008539B5" w:rsidRDefault="008539B5" w:rsidP="008539B5">
      <w:pPr>
        <w:pStyle w:val="Brdtextmedindrag"/>
        <w:ind w:firstLine="0"/>
        <w:jc w:val="center"/>
      </w:pPr>
      <w:r w:rsidRPr="0041231C">
        <w:rPr>
          <w:b/>
        </w:rPr>
        <w:t>3 a</w:t>
      </w:r>
      <w:r>
        <w:rPr>
          <w:b/>
        </w:rPr>
        <w:t> §</w:t>
      </w:r>
      <w:r w:rsidRPr="00D16251">
        <w:rPr>
          <w:rStyle w:val="Fotnotsreferens"/>
        </w:rPr>
        <w:footnoteReference w:id="17"/>
      </w:r>
    </w:p>
    <w:tbl>
      <w:tblPr>
        <w:tblW w:w="5000" w:type="pct"/>
        <w:tblCellMar>
          <w:left w:w="125" w:type="dxa"/>
          <w:right w:w="125" w:type="dxa"/>
        </w:tblCellMar>
        <w:tblLook w:val="0600" w:firstRow="0" w:lastRow="0" w:firstColumn="0" w:lastColumn="0" w:noHBand="1" w:noVBand="1"/>
      </w:tblPr>
      <w:tblGrid>
        <w:gridCol w:w="2948"/>
        <w:gridCol w:w="2949"/>
      </w:tblGrid>
      <w:tr w:rsidR="008539B5" w14:paraId="666783D7" w14:textId="77777777" w:rsidTr="008539B5">
        <w:tc>
          <w:tcPr>
            <w:tcW w:w="2500" w:type="pct"/>
            <w:shd w:val="clear" w:color="auto" w:fill="auto"/>
            <w:tcMar>
              <w:left w:w="0" w:type="dxa"/>
            </w:tcMar>
          </w:tcPr>
          <w:p w14:paraId="1BD36FC0" w14:textId="3166F73A" w:rsidR="008539B5" w:rsidRDefault="008539B5" w:rsidP="008539B5">
            <w:pPr>
              <w:pStyle w:val="Brdtextmedindrag"/>
              <w:ind w:firstLine="0"/>
            </w:pPr>
            <w:r w:rsidRPr="000B7140">
              <w:t>Får en myndighet en uppgift som är sekretessreglerad i 3</w:t>
            </w:r>
            <w:r>
              <w:t> §</w:t>
            </w:r>
            <w:r w:rsidRPr="000B7140">
              <w:t xml:space="preserve"> </w:t>
            </w:r>
            <w:r w:rsidRPr="0084074B">
              <w:t xml:space="preserve">första och andra styckena </w:t>
            </w:r>
            <w:r w:rsidRPr="000B7140">
              <w:t>från Etik</w:t>
            </w:r>
            <w:r>
              <w:softHyphen/>
            </w:r>
            <w:r w:rsidRPr="000B7140">
              <w:t>pröv</w:t>
            </w:r>
            <w:r>
              <w:softHyphen/>
            </w:r>
            <w:r w:rsidRPr="000B7140">
              <w:t>nings</w:t>
            </w:r>
            <w:r>
              <w:softHyphen/>
            </w:r>
            <w:r w:rsidRPr="000B7140">
              <w:t>myndig</w:t>
            </w:r>
            <w:r>
              <w:softHyphen/>
            </w:r>
            <w:r w:rsidRPr="000B7140">
              <w:t>het</w:t>
            </w:r>
            <w:r>
              <w:softHyphen/>
            </w:r>
            <w:r w:rsidRPr="000B7140">
              <w:t>en för att bistå i den et</w:t>
            </w:r>
            <w:r w:rsidRPr="000B7140">
              <w:softHyphen/>
              <w:t>iska gransk</w:t>
            </w:r>
            <w:r>
              <w:softHyphen/>
            </w:r>
            <w:r w:rsidRPr="000B7140">
              <w:t>ning</w:t>
            </w:r>
            <w:r>
              <w:softHyphen/>
            </w:r>
            <w:r w:rsidRPr="000B7140">
              <w:t>en av en</w:t>
            </w:r>
            <w:r>
              <w:t xml:space="preserve"> </w:t>
            </w:r>
            <w:r w:rsidRPr="000B7140">
              <w:t xml:space="preserve">ansökan </w:t>
            </w:r>
            <w:r w:rsidRPr="00A72385">
              <w:t>eller</w:t>
            </w:r>
            <w:r w:rsidRPr="00A72385">
              <w:rPr>
                <w:i/>
              </w:rPr>
              <w:t xml:space="preserve"> </w:t>
            </w:r>
            <w:r w:rsidRPr="0041231C">
              <w:t>en</w:t>
            </w:r>
            <w:r>
              <w:rPr>
                <w:i/>
              </w:rPr>
              <w:t xml:space="preserve"> </w:t>
            </w:r>
            <w:r w:rsidRPr="00A72385">
              <w:t>anmäl</w:t>
            </w:r>
            <w:r>
              <w:softHyphen/>
            </w:r>
            <w:r w:rsidRPr="00A72385">
              <w:t>an om att genomföra en klinisk pröv</w:t>
            </w:r>
            <w:r>
              <w:softHyphen/>
            </w:r>
            <w:r w:rsidRPr="00A72385">
              <w:t>ning</w:t>
            </w:r>
            <w:r w:rsidRPr="000B7140">
              <w:t xml:space="preserve"> </w:t>
            </w:r>
            <w:r w:rsidRPr="00856F8A">
              <w:t>eller</w:t>
            </w:r>
            <w:r>
              <w:t xml:space="preserve"> </w:t>
            </w:r>
            <w:r w:rsidRPr="00856F8A">
              <w:t>en ansökan om till</w:t>
            </w:r>
            <w:r>
              <w:softHyphen/>
            </w:r>
            <w:r w:rsidRPr="00856F8A">
              <w:t>stånd att ut</w:t>
            </w:r>
            <w:r>
              <w:softHyphen/>
            </w:r>
            <w:r w:rsidRPr="00856F8A">
              <w:t>föra en klinisk läke</w:t>
            </w:r>
            <w:r>
              <w:softHyphen/>
            </w:r>
            <w:r w:rsidRPr="00856F8A">
              <w:t>medels</w:t>
            </w:r>
            <w:r>
              <w:softHyphen/>
            </w:r>
            <w:r w:rsidRPr="00856F8A">
              <w:t>pröv</w:t>
            </w:r>
            <w:r>
              <w:softHyphen/>
            </w:r>
            <w:r w:rsidRPr="00856F8A">
              <w:t>ning</w:t>
            </w:r>
            <w:r>
              <w:t>,</w:t>
            </w:r>
            <w:r w:rsidRPr="00856F8A">
              <w:t xml:space="preserve"> blir sekre</w:t>
            </w:r>
            <w:r w:rsidRPr="00856F8A">
              <w:softHyphen/>
              <w:t>tess</w:t>
            </w:r>
            <w:r>
              <w:softHyphen/>
            </w:r>
            <w:r w:rsidRPr="00856F8A">
              <w:t>bestämmels</w:t>
            </w:r>
            <w:r w:rsidRPr="00856F8A">
              <w:softHyphen/>
              <w:t>en til</w:t>
            </w:r>
            <w:r w:rsidRPr="000B7140">
              <w:t>lämp</w:t>
            </w:r>
            <w:r>
              <w:softHyphen/>
            </w:r>
            <w:r w:rsidRPr="000B7140">
              <w:t>lig på upp</w:t>
            </w:r>
            <w:r>
              <w:softHyphen/>
            </w:r>
            <w:r w:rsidRPr="000B7140">
              <w:t>giften även hos den mot</w:t>
            </w:r>
            <w:r w:rsidRPr="000B7140">
              <w:softHyphen/>
              <w:t>tag</w:t>
            </w:r>
            <w:r w:rsidRPr="000B7140">
              <w:softHyphen/>
              <w:t>ande myndig</w:t>
            </w:r>
            <w:r>
              <w:softHyphen/>
            </w:r>
            <w:r w:rsidRPr="000B7140">
              <w:t>heten.</w:t>
            </w:r>
          </w:p>
        </w:tc>
        <w:tc>
          <w:tcPr>
            <w:tcW w:w="2500" w:type="pct"/>
            <w:shd w:val="clear" w:color="auto" w:fill="auto"/>
            <w:tcMar>
              <w:right w:w="0" w:type="dxa"/>
            </w:tcMar>
          </w:tcPr>
          <w:p w14:paraId="1972DBD0" w14:textId="37EBF8C5" w:rsidR="008539B5" w:rsidRDefault="008539B5" w:rsidP="008539B5">
            <w:pPr>
              <w:pStyle w:val="Brdtextmedindrag"/>
              <w:ind w:firstLine="0"/>
            </w:pPr>
            <w:r w:rsidRPr="000B7140">
              <w:t>Får en myndighet en uppgift som är sekretessreglerad i 3</w:t>
            </w:r>
            <w:r>
              <w:t> §</w:t>
            </w:r>
            <w:r w:rsidRPr="000B7140">
              <w:t xml:space="preserve"> </w:t>
            </w:r>
            <w:r w:rsidRPr="0084074B">
              <w:t xml:space="preserve">första och andra styckena </w:t>
            </w:r>
            <w:r w:rsidRPr="000B7140">
              <w:t>från Etik</w:t>
            </w:r>
            <w:r>
              <w:softHyphen/>
            </w:r>
            <w:r w:rsidRPr="000B7140">
              <w:t>pröv</w:t>
            </w:r>
            <w:r>
              <w:softHyphen/>
            </w:r>
            <w:r w:rsidRPr="000B7140">
              <w:t>nings</w:t>
            </w:r>
            <w:r>
              <w:softHyphen/>
            </w:r>
            <w:r w:rsidRPr="000B7140">
              <w:t>myndig</w:t>
            </w:r>
            <w:r>
              <w:softHyphen/>
            </w:r>
            <w:r w:rsidRPr="000B7140">
              <w:t>heten för att bistå i den etiska gransk</w:t>
            </w:r>
            <w:r>
              <w:softHyphen/>
            </w:r>
            <w:r w:rsidRPr="000B7140">
              <w:t>ningen av en</w:t>
            </w:r>
            <w:r>
              <w:t xml:space="preserve"> </w:t>
            </w:r>
            <w:r w:rsidRPr="000B7140">
              <w:t xml:space="preserve">ansökan </w:t>
            </w:r>
            <w:r w:rsidRPr="00A72385">
              <w:t>eller</w:t>
            </w:r>
            <w:r w:rsidRPr="0041231C">
              <w:t xml:space="preserve"> en</w:t>
            </w:r>
            <w:r>
              <w:rPr>
                <w:i/>
              </w:rPr>
              <w:t xml:space="preserve"> </w:t>
            </w:r>
            <w:r w:rsidRPr="00A72385">
              <w:t>anmäl</w:t>
            </w:r>
            <w:r>
              <w:softHyphen/>
            </w:r>
            <w:r w:rsidRPr="00A72385">
              <w:t>an om att genomföra en klinisk pröv</w:t>
            </w:r>
            <w:r>
              <w:softHyphen/>
            </w:r>
            <w:r w:rsidRPr="00A72385">
              <w:t>ning</w:t>
            </w:r>
            <w:r>
              <w:t xml:space="preserve"> </w:t>
            </w:r>
            <w:r w:rsidRPr="0041231C">
              <w:rPr>
                <w:i/>
              </w:rPr>
              <w:t xml:space="preserve">eller </w:t>
            </w:r>
            <w:r>
              <w:rPr>
                <w:i/>
              </w:rPr>
              <w:t xml:space="preserve">en </w:t>
            </w:r>
            <w:r w:rsidRPr="0041231C">
              <w:rPr>
                <w:i/>
              </w:rPr>
              <w:t>pre</w:t>
            </w:r>
            <w:r>
              <w:rPr>
                <w:i/>
              </w:rPr>
              <w:softHyphen/>
            </w:r>
            <w:r w:rsidRPr="0041231C">
              <w:rPr>
                <w:i/>
              </w:rPr>
              <w:t>standa</w:t>
            </w:r>
            <w:r>
              <w:rPr>
                <w:i/>
              </w:rPr>
              <w:softHyphen/>
            </w:r>
            <w:r w:rsidRPr="0041231C">
              <w:rPr>
                <w:i/>
              </w:rPr>
              <w:t>studie</w:t>
            </w:r>
            <w:r w:rsidRPr="00856F8A">
              <w:t>, eller en ansökan om tillstånd att ut</w:t>
            </w:r>
            <w:r>
              <w:softHyphen/>
            </w:r>
            <w:r w:rsidRPr="00856F8A">
              <w:t>föra en klinisk läke</w:t>
            </w:r>
            <w:r w:rsidRPr="00856F8A">
              <w:softHyphen/>
              <w:t>medels</w:t>
            </w:r>
            <w:r>
              <w:softHyphen/>
            </w:r>
            <w:r w:rsidRPr="00856F8A">
              <w:t>pröv</w:t>
            </w:r>
            <w:r>
              <w:softHyphen/>
            </w:r>
            <w:r w:rsidRPr="00856F8A">
              <w:t>ning</w:t>
            </w:r>
            <w:r>
              <w:t>,</w:t>
            </w:r>
            <w:r w:rsidRPr="000B7140">
              <w:t xml:space="preserve"> blir sekretess</w:t>
            </w:r>
            <w:r w:rsidRPr="000B7140">
              <w:softHyphen/>
              <w:t>be</w:t>
            </w:r>
            <w:r>
              <w:softHyphen/>
            </w:r>
            <w:r w:rsidRPr="000B7140">
              <w:t>stäm</w:t>
            </w:r>
            <w:r>
              <w:softHyphen/>
            </w:r>
            <w:r w:rsidRPr="000B7140">
              <w:t>melsen</w:t>
            </w:r>
            <w:r>
              <w:t xml:space="preserve"> t</w:t>
            </w:r>
            <w:r w:rsidRPr="000B7140">
              <w:t>illämp</w:t>
            </w:r>
            <w:r>
              <w:softHyphen/>
            </w:r>
            <w:r w:rsidRPr="000B7140">
              <w:t>lig på uppgiften även hos den mot</w:t>
            </w:r>
            <w:r>
              <w:softHyphen/>
            </w:r>
            <w:r w:rsidRPr="000B7140">
              <w:t>tag</w:t>
            </w:r>
            <w:r w:rsidRPr="000B7140">
              <w:softHyphen/>
              <w:t>ande myndigheten.</w:t>
            </w:r>
          </w:p>
        </w:tc>
      </w:tr>
    </w:tbl>
    <w:p w14:paraId="2C39C1AC" w14:textId="77777777" w:rsidR="008539B5" w:rsidRDefault="008539B5" w:rsidP="008539B5">
      <w:pPr>
        <w:pStyle w:val="Slutstreck"/>
        <w:spacing w:after="0"/>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171FFB3E" w14:textId="77777777" w:rsidTr="008539B5">
        <w:tc>
          <w:tcPr>
            <w:tcW w:w="2500" w:type="pct"/>
            <w:shd w:val="clear" w:color="auto" w:fill="auto"/>
            <w:tcMar>
              <w:left w:w="0" w:type="dxa"/>
            </w:tcMar>
          </w:tcPr>
          <w:p w14:paraId="3EC7B2E9" w14:textId="77777777" w:rsidR="008539B5" w:rsidRPr="005B0E77" w:rsidRDefault="008539B5" w:rsidP="008539B5">
            <w:pPr>
              <w:pStyle w:val="Brdtext"/>
              <w:keepNext/>
              <w:rPr>
                <w:i/>
              </w:rPr>
            </w:pPr>
            <w:r>
              <w:rPr>
                <w:i/>
              </w:rPr>
              <w:lastRenderedPageBreak/>
              <w:t>L</w:t>
            </w:r>
            <w:r w:rsidRPr="005B0E77">
              <w:rPr>
                <w:i/>
              </w:rPr>
              <w:t>ydelse</w:t>
            </w:r>
            <w:r>
              <w:rPr>
                <w:i/>
              </w:rPr>
              <w:t xml:space="preserve"> enligt avsnitt 2.17</w:t>
            </w:r>
          </w:p>
        </w:tc>
        <w:tc>
          <w:tcPr>
            <w:tcW w:w="2500" w:type="pct"/>
            <w:shd w:val="clear" w:color="auto" w:fill="auto"/>
            <w:tcMar>
              <w:right w:w="0" w:type="dxa"/>
            </w:tcMar>
          </w:tcPr>
          <w:p w14:paraId="0E275CCE" w14:textId="77777777" w:rsidR="008539B5" w:rsidRPr="005B0E77" w:rsidRDefault="008539B5" w:rsidP="008539B5">
            <w:pPr>
              <w:pStyle w:val="Brdtext"/>
              <w:keepNext/>
              <w:rPr>
                <w:i/>
              </w:rPr>
            </w:pPr>
            <w:r w:rsidRPr="005B0E77">
              <w:rPr>
                <w:i/>
              </w:rPr>
              <w:t>Föreslagen lydelse</w:t>
            </w:r>
          </w:p>
        </w:tc>
      </w:tr>
    </w:tbl>
    <w:p w14:paraId="40F63A09" w14:textId="24993394" w:rsidR="008539B5" w:rsidRDefault="008539B5" w:rsidP="008539B5">
      <w:pPr>
        <w:pStyle w:val="Rubrik3utannumrering"/>
        <w:spacing w:before="240" w:after="0"/>
        <w:jc w:val="center"/>
      </w:pPr>
      <w:r>
        <w:t>30 kap.</w:t>
      </w:r>
    </w:p>
    <w:p w14:paraId="411D542B" w14:textId="36758D10" w:rsidR="008539B5" w:rsidRPr="003C52BE" w:rsidRDefault="008539B5" w:rsidP="008539B5">
      <w:pPr>
        <w:pStyle w:val="Brdtext"/>
        <w:keepNext/>
        <w:jc w:val="center"/>
        <w:rPr>
          <w:b/>
          <w:bCs/>
        </w:rPr>
      </w:pPr>
      <w:r w:rsidRPr="003C52BE">
        <w:rPr>
          <w:b/>
          <w:bCs/>
        </w:rPr>
        <w:t>25 c</w:t>
      </w:r>
      <w:r>
        <w:rPr>
          <w:b/>
          <w:bCs/>
        </w:rPr>
        <w:t> §</w:t>
      </w:r>
      <w:r w:rsidRPr="00544DDE">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8539B5" w14:paraId="56BC6DE7" w14:textId="77777777" w:rsidTr="008539B5">
        <w:tc>
          <w:tcPr>
            <w:tcW w:w="2500" w:type="pct"/>
            <w:shd w:val="clear" w:color="auto" w:fill="auto"/>
            <w:tcMar>
              <w:left w:w="0" w:type="dxa"/>
            </w:tcMar>
          </w:tcPr>
          <w:p w14:paraId="1D32DADA" w14:textId="6F4F28C8" w:rsidR="008539B5" w:rsidRPr="003C52BE" w:rsidRDefault="008539B5" w:rsidP="008539B5">
            <w:pPr>
              <w:pStyle w:val="Brdtextmedindrag"/>
              <w:keepNext/>
              <w:ind w:firstLine="0"/>
              <w:rPr>
                <w:iCs/>
              </w:rPr>
            </w:pPr>
            <w:r w:rsidRPr="003C52BE">
              <w:rPr>
                <w:iCs/>
              </w:rPr>
              <w:t>Sekretessen enligt 23</w:t>
            </w:r>
            <w:r>
              <w:rPr>
                <w:iCs/>
              </w:rPr>
              <w:t> §</w:t>
            </w:r>
            <w:r w:rsidRPr="003C52BE">
              <w:rPr>
                <w:iCs/>
              </w:rPr>
              <w:t xml:space="preserve"> hindrar inte att en uppgift lämnas ut till en bio</w:t>
            </w:r>
            <w:r w:rsidRPr="003C52BE">
              <w:rPr>
                <w:iCs/>
              </w:rPr>
              <w:softHyphen/>
              <w:t>bank som inrättats i enskild verk</w:t>
            </w:r>
            <w:r w:rsidRPr="003C52BE">
              <w:rPr>
                <w:iCs/>
              </w:rPr>
              <w:softHyphen/>
              <w:t>sam</w:t>
            </w:r>
            <w:r w:rsidRPr="003C52BE">
              <w:rPr>
                <w:iCs/>
              </w:rPr>
              <w:softHyphen/>
              <w:t>het i enlighet med vad som föreskrivs i förordningen (</w:t>
            </w:r>
            <w:r>
              <w:rPr>
                <w:iCs/>
              </w:rPr>
              <w:t>2021</w:t>
            </w:r>
            <w:r w:rsidRPr="003C52BE">
              <w:rPr>
                <w:iCs/>
              </w:rPr>
              <w:t>:000) med kom</w:t>
            </w:r>
            <w:r w:rsidRPr="003C52BE">
              <w:rPr>
                <w:iCs/>
              </w:rPr>
              <w:softHyphen/>
              <w:t>plett</w:t>
            </w:r>
            <w:r w:rsidRPr="003C52BE">
              <w:rPr>
                <w:iCs/>
              </w:rPr>
              <w:softHyphen/>
              <w:t xml:space="preserve">erande bestämmelser till EU:s </w:t>
            </w:r>
            <w:r w:rsidRPr="003C52BE">
              <w:rPr>
                <w:i/>
              </w:rPr>
              <w:t>för</w:t>
            </w:r>
            <w:r w:rsidRPr="003C52BE">
              <w:rPr>
                <w:i/>
              </w:rPr>
              <w:softHyphen/>
              <w:t>ord</w:t>
            </w:r>
            <w:r w:rsidRPr="003C52BE">
              <w:rPr>
                <w:i/>
              </w:rPr>
              <w:softHyphen/>
              <w:t>ning</w:t>
            </w:r>
            <w:r w:rsidRPr="003C52BE">
              <w:rPr>
                <w:iCs/>
              </w:rPr>
              <w:t xml:space="preserve"> om medicintekniska pro</w:t>
            </w:r>
            <w:r w:rsidRPr="003C52BE">
              <w:rPr>
                <w:iCs/>
              </w:rPr>
              <w:softHyphen/>
              <w:t>dukter.</w:t>
            </w:r>
          </w:p>
        </w:tc>
        <w:tc>
          <w:tcPr>
            <w:tcW w:w="2500" w:type="pct"/>
            <w:shd w:val="clear" w:color="auto" w:fill="auto"/>
            <w:tcMar>
              <w:right w:w="0" w:type="dxa"/>
            </w:tcMar>
          </w:tcPr>
          <w:p w14:paraId="43029FE2" w14:textId="396E57EB" w:rsidR="008539B5" w:rsidRPr="003C52BE" w:rsidRDefault="008539B5" w:rsidP="008539B5">
            <w:pPr>
              <w:pStyle w:val="Brdtextmedindrag"/>
              <w:keepNext/>
              <w:ind w:firstLine="0"/>
              <w:rPr>
                <w:iCs/>
              </w:rPr>
            </w:pPr>
            <w:r w:rsidRPr="003C52BE">
              <w:rPr>
                <w:iCs/>
              </w:rPr>
              <w:t>Sekretessen enligt 23</w:t>
            </w:r>
            <w:r>
              <w:rPr>
                <w:iCs/>
              </w:rPr>
              <w:t> §</w:t>
            </w:r>
            <w:r w:rsidRPr="003C52BE">
              <w:rPr>
                <w:iCs/>
              </w:rPr>
              <w:t xml:space="preserve"> hindrar inte att en uppgift lämnas ut till en bio</w:t>
            </w:r>
            <w:r w:rsidRPr="003C52BE">
              <w:rPr>
                <w:iCs/>
              </w:rPr>
              <w:softHyphen/>
              <w:t>bank som inrättats i enskild verk</w:t>
            </w:r>
            <w:r w:rsidRPr="003C52BE">
              <w:rPr>
                <w:iCs/>
              </w:rPr>
              <w:softHyphen/>
              <w:t>sam</w:t>
            </w:r>
            <w:r w:rsidRPr="003C52BE">
              <w:rPr>
                <w:iCs/>
              </w:rPr>
              <w:softHyphen/>
              <w:t>het i enlighet med vad som föreskrivs i förordningen (2021:000) med kom</w:t>
            </w:r>
            <w:r w:rsidRPr="003C52BE">
              <w:rPr>
                <w:iCs/>
              </w:rPr>
              <w:softHyphen/>
              <w:t>plett</w:t>
            </w:r>
            <w:r w:rsidRPr="003C52BE">
              <w:rPr>
                <w:iCs/>
              </w:rPr>
              <w:softHyphen/>
              <w:t xml:space="preserve">erande bestämmelser till EU:s </w:t>
            </w:r>
            <w:r w:rsidRPr="003C52BE">
              <w:rPr>
                <w:i/>
              </w:rPr>
              <w:t>för</w:t>
            </w:r>
            <w:r w:rsidRPr="003C52BE">
              <w:rPr>
                <w:i/>
              </w:rPr>
              <w:softHyphen/>
              <w:t>ord</w:t>
            </w:r>
            <w:r w:rsidRPr="003C52BE">
              <w:rPr>
                <w:i/>
              </w:rPr>
              <w:softHyphen/>
              <w:t>ning</w:t>
            </w:r>
            <w:r>
              <w:rPr>
                <w:i/>
              </w:rPr>
              <w:softHyphen/>
            </w:r>
            <w:r w:rsidRPr="003C52BE">
              <w:rPr>
                <w:i/>
              </w:rPr>
              <w:t>ar</w:t>
            </w:r>
            <w:r w:rsidRPr="003C52BE">
              <w:rPr>
                <w:iCs/>
              </w:rPr>
              <w:t xml:space="preserve"> om medicintekniska pro</w:t>
            </w:r>
            <w:r w:rsidRPr="003C52BE">
              <w:rPr>
                <w:iCs/>
              </w:rPr>
              <w:softHyphen/>
              <w:t>dukter.</w:t>
            </w:r>
          </w:p>
        </w:tc>
      </w:tr>
    </w:tbl>
    <w:p w14:paraId="15D117BA" w14:textId="77777777" w:rsidR="008539B5" w:rsidRDefault="008539B5" w:rsidP="008539B5">
      <w:pPr>
        <w:pStyle w:val="Slutstreck"/>
      </w:pPr>
      <w:r w:rsidRPr="00660EEA">
        <w:t>                      </w:t>
      </w:r>
    </w:p>
    <w:p w14:paraId="11880820" w14:textId="77777777" w:rsidR="008539B5" w:rsidRDefault="008539B5" w:rsidP="008539B5">
      <w:pPr>
        <w:pStyle w:val="Brdtextmedindrag"/>
      </w:pPr>
      <w:r>
        <w:t>Denna lag träder i kraft den 26 maj 2022.</w:t>
      </w:r>
    </w:p>
    <w:p w14:paraId="2AAC6707" w14:textId="77777777" w:rsidR="008539B5" w:rsidRDefault="008539B5" w:rsidP="008539B5">
      <w:pPr>
        <w:pStyle w:val="Brdtextmedindrag"/>
      </w:pPr>
    </w:p>
    <w:p w14:paraId="32F9423F" w14:textId="77777777" w:rsidR="008539B5" w:rsidRDefault="008539B5" w:rsidP="008539B5">
      <w:pPr>
        <w:pStyle w:val="Brdtextmedindrag"/>
      </w:pPr>
    </w:p>
    <w:p w14:paraId="0B393EE9" w14:textId="77777777" w:rsidR="008539B5" w:rsidRDefault="008539B5" w:rsidP="008539B5">
      <w:pPr>
        <w:spacing w:line="0" w:lineRule="auto"/>
        <w:rPr>
          <w:rFonts w:ascii="OrigGarmnd BT" w:hAnsi="OrigGarmnd BT"/>
        </w:rPr>
      </w:pPr>
    </w:p>
    <w:p w14:paraId="3D3B39BB" w14:textId="77777777" w:rsidR="008539B5" w:rsidRDefault="008539B5" w:rsidP="008539B5">
      <w:pPr>
        <w:pStyle w:val="Rubrik2"/>
        <w:spacing w:before="0"/>
        <w:sectPr w:rsidR="008539B5" w:rsidSect="008539B5">
          <w:headerReference w:type="even" r:id="rId113"/>
          <w:headerReference w:type="default" r:id="rId114"/>
          <w:footerReference w:type="even" r:id="rId115"/>
          <w:footerReference w:type="default" r:id="rId116"/>
          <w:footerReference w:type="first" r:id="rId117"/>
          <w:footnotePr>
            <w:numRestart w:val="eachSect"/>
          </w:footnotePr>
          <w:pgSz w:w="9356" w:h="13721" w:code="9"/>
          <w:pgMar w:top="794" w:right="2438" w:bottom="1191" w:left="1021" w:header="0" w:footer="709" w:gutter="0"/>
          <w:cols w:space="708"/>
          <w:docGrid w:linePitch="360"/>
        </w:sectPr>
      </w:pPr>
    </w:p>
    <w:p w14:paraId="2E2F198F" w14:textId="2247F2D2" w:rsidR="008539B5" w:rsidRPr="0047042D" w:rsidRDefault="008539B5" w:rsidP="008539B5">
      <w:pPr>
        <w:pStyle w:val="Rubrik2"/>
        <w:spacing w:before="0"/>
      </w:pPr>
      <w:bookmarkStart w:id="47" w:name="_Toc69367491"/>
      <w:r w:rsidRPr="0047042D">
        <w:lastRenderedPageBreak/>
        <w:t>Förslag till lag om ändring i lagen (2011:791) om ackreditering och teknisk kontroll</w:t>
      </w:r>
      <w:bookmarkEnd w:id="47"/>
    </w:p>
    <w:p w14:paraId="5FF43D2B" w14:textId="77D53E01" w:rsidR="008539B5" w:rsidRDefault="008539B5" w:rsidP="008539B5">
      <w:pPr>
        <w:pStyle w:val="Brdtextmedindrag"/>
        <w:ind w:firstLine="0"/>
      </w:pPr>
      <w:r w:rsidRPr="00DB6CED">
        <w:t xml:space="preserve">Härigenom föreskrivs att </w:t>
      </w:r>
      <w:r>
        <w:t xml:space="preserve">9 a § </w:t>
      </w:r>
      <w:r w:rsidRPr="00DB6CED">
        <w:t xml:space="preserve">lagen (2011:791) om ackreditering och teknisk kontroll ska </w:t>
      </w:r>
      <w:r>
        <w:t xml:space="preserve">ha </w:t>
      </w:r>
      <w:r w:rsidRPr="00DB6CED">
        <w:t>följande lydelse.</w:t>
      </w:r>
    </w:p>
    <w:p w14:paraId="37DB79A2"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4946500C" w14:textId="77777777" w:rsidTr="008539B5">
        <w:tc>
          <w:tcPr>
            <w:tcW w:w="2500" w:type="pct"/>
            <w:shd w:val="clear" w:color="auto" w:fill="auto"/>
            <w:tcMar>
              <w:left w:w="0" w:type="dxa"/>
            </w:tcMar>
          </w:tcPr>
          <w:p w14:paraId="79D5FB9D"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2122A5FB" w14:textId="77777777" w:rsidR="008539B5" w:rsidRPr="0049408E" w:rsidRDefault="008539B5" w:rsidP="008539B5">
            <w:pPr>
              <w:pStyle w:val="Brdtext"/>
              <w:rPr>
                <w:i/>
              </w:rPr>
            </w:pPr>
            <w:r w:rsidRPr="0049408E">
              <w:rPr>
                <w:i/>
              </w:rPr>
              <w:t>Föreslagen lydelse</w:t>
            </w:r>
          </w:p>
        </w:tc>
      </w:tr>
    </w:tbl>
    <w:p w14:paraId="2979A93D" w14:textId="77777777" w:rsidR="008539B5" w:rsidRDefault="008539B5" w:rsidP="008539B5">
      <w:pPr>
        <w:pStyle w:val="Brdtext"/>
        <w:jc w:val="center"/>
        <w:rPr>
          <w:b/>
        </w:rPr>
      </w:pPr>
    </w:p>
    <w:p w14:paraId="3B5E4A93" w14:textId="2FC6E1B3" w:rsidR="008539B5" w:rsidRPr="005D45BD" w:rsidRDefault="008539B5" w:rsidP="008539B5">
      <w:pPr>
        <w:pStyle w:val="Brdtext"/>
        <w:jc w:val="center"/>
        <w:rPr>
          <w:b/>
        </w:rPr>
      </w:pPr>
      <w:r w:rsidRPr="005D45BD">
        <w:rPr>
          <w:b/>
        </w:rPr>
        <w:t>9 a</w:t>
      </w:r>
      <w:r>
        <w:rPr>
          <w:b/>
        </w:rPr>
        <w:t> §</w:t>
      </w:r>
      <w:r w:rsidRPr="00D16251">
        <w:rPr>
          <w:rStyle w:val="Fotnotsreferens"/>
        </w:rPr>
        <w:footnoteReference w:id="19"/>
      </w:r>
    </w:p>
    <w:tbl>
      <w:tblPr>
        <w:tblW w:w="5000" w:type="pct"/>
        <w:tblLook w:val="0000" w:firstRow="0" w:lastRow="0" w:firstColumn="0" w:lastColumn="0" w:noHBand="0" w:noVBand="0"/>
      </w:tblPr>
      <w:tblGrid>
        <w:gridCol w:w="2948"/>
        <w:gridCol w:w="2949"/>
      </w:tblGrid>
      <w:tr w:rsidR="008539B5" w14:paraId="222F0880" w14:textId="77777777" w:rsidTr="008539B5">
        <w:tc>
          <w:tcPr>
            <w:tcW w:w="2500" w:type="pct"/>
            <w:shd w:val="clear" w:color="auto" w:fill="auto"/>
            <w:tcMar>
              <w:left w:w="0" w:type="dxa"/>
            </w:tcMar>
          </w:tcPr>
          <w:p w14:paraId="2B5FB2D5" w14:textId="18356E2F" w:rsidR="008539B5" w:rsidRDefault="008539B5" w:rsidP="008539B5">
            <w:pPr>
              <w:pStyle w:val="Brdtextmedindrag"/>
              <w:ind w:firstLine="0"/>
            </w:pPr>
            <w:r w:rsidRPr="00132611">
              <w:t>Bestämmelserna</w:t>
            </w:r>
            <w:r>
              <w:t xml:space="preserve"> i 7–9 §</w:t>
            </w:r>
            <w:r w:rsidRPr="003F5E25">
              <w:t>§ gäller inte organ för bedömning av över</w:t>
            </w:r>
            <w:r>
              <w:softHyphen/>
            </w:r>
            <w:r w:rsidRPr="003F5E25">
              <w:t>ens</w:t>
            </w:r>
            <w:r>
              <w:softHyphen/>
            </w:r>
            <w:r w:rsidRPr="003F5E25">
              <w:t>stäm</w:t>
            </w:r>
            <w:r>
              <w:softHyphen/>
            </w:r>
            <w:r w:rsidRPr="003F5E25">
              <w:t>melse som utses och anmäls enligt Europa</w:t>
            </w:r>
            <w:r>
              <w:softHyphen/>
            </w:r>
            <w:r w:rsidRPr="003F5E25">
              <w:t>parla</w:t>
            </w:r>
            <w:r>
              <w:softHyphen/>
            </w:r>
            <w:r w:rsidRPr="003F5E25">
              <w:t>ment</w:t>
            </w:r>
            <w:r>
              <w:softHyphen/>
            </w:r>
            <w:r w:rsidRPr="003F5E25">
              <w:t>ets och råd</w:t>
            </w:r>
            <w:r>
              <w:softHyphen/>
            </w:r>
            <w:r w:rsidRPr="003F5E25">
              <w:t>ets för</w:t>
            </w:r>
            <w:r>
              <w:softHyphen/>
            </w:r>
            <w:r w:rsidRPr="003F5E25">
              <w:t>ordning (EU) 2017/745 av den 5 april 2017 om medi</w:t>
            </w:r>
            <w:r>
              <w:softHyphen/>
            </w:r>
            <w:r w:rsidRPr="003F5E25">
              <w:t>cin</w:t>
            </w:r>
            <w:r>
              <w:softHyphen/>
            </w:r>
            <w:r w:rsidRPr="003F5E25">
              <w:t>tekn</w:t>
            </w:r>
            <w:r>
              <w:softHyphen/>
            </w:r>
            <w:r w:rsidRPr="003F5E25">
              <w:t>iska pro</w:t>
            </w:r>
            <w:r>
              <w:softHyphen/>
            </w:r>
            <w:r w:rsidRPr="003F5E25">
              <w:t>dukt</w:t>
            </w:r>
            <w:r>
              <w:softHyphen/>
            </w:r>
            <w:r w:rsidRPr="003F5E25">
              <w:t>er, om ändring av direk</w:t>
            </w:r>
            <w:r>
              <w:softHyphen/>
            </w:r>
            <w:r w:rsidRPr="003F5E25">
              <w:t>tiv 2001/83/EG, för</w:t>
            </w:r>
            <w:r>
              <w:softHyphen/>
            </w:r>
            <w:r w:rsidRPr="003F5E25">
              <w:t>ord</w:t>
            </w:r>
            <w:r>
              <w:softHyphen/>
            </w:r>
            <w:r w:rsidRPr="003F5E25">
              <w:t>ning (EG) nr 178/2002 och förordning (EG) nr 1223/2009 och om upp</w:t>
            </w:r>
            <w:r>
              <w:softHyphen/>
            </w:r>
            <w:r w:rsidRPr="003F5E25">
              <w:t>häv</w:t>
            </w:r>
            <w:r>
              <w:softHyphen/>
            </w:r>
            <w:r w:rsidRPr="003F5E25">
              <w:t>ande av rådets direktiv 90/385/EEG och 93/42/EEG och Europa</w:t>
            </w:r>
            <w:r>
              <w:softHyphen/>
            </w:r>
            <w:r w:rsidRPr="003F5E25">
              <w:t>parla</w:t>
            </w:r>
            <w:r>
              <w:softHyphen/>
            </w:r>
            <w:r w:rsidRPr="003F5E25">
              <w:t>ment</w:t>
            </w:r>
            <w:r>
              <w:softHyphen/>
            </w:r>
            <w:r w:rsidRPr="003F5E25">
              <w:t>ets och råd</w:t>
            </w:r>
            <w:r>
              <w:softHyphen/>
            </w:r>
            <w:r w:rsidRPr="003F5E25">
              <w:t>ets för</w:t>
            </w:r>
            <w:r>
              <w:softHyphen/>
            </w:r>
            <w:r w:rsidRPr="003F5E25">
              <w:t>ordning (EU) 2017/746 av den 5 april 2017 om med</w:t>
            </w:r>
            <w:r>
              <w:softHyphen/>
            </w:r>
            <w:r w:rsidRPr="003F5E25">
              <w:t>i</w:t>
            </w:r>
            <w:r>
              <w:softHyphen/>
            </w:r>
            <w:r w:rsidRPr="003F5E25">
              <w:t>cintekniska produkter för in vitro-dia</w:t>
            </w:r>
            <w:r>
              <w:softHyphen/>
            </w:r>
            <w:r w:rsidRPr="003F5E25">
              <w:t>gnos</w:t>
            </w:r>
            <w:r>
              <w:softHyphen/>
            </w:r>
            <w:r w:rsidRPr="003F5E25">
              <w:t>tik och om upp</w:t>
            </w:r>
            <w:r>
              <w:softHyphen/>
            </w:r>
            <w:r w:rsidRPr="003F5E25">
              <w:t>häv</w:t>
            </w:r>
            <w:r>
              <w:softHyphen/>
            </w:r>
            <w:r w:rsidRPr="003F5E25">
              <w:t>an</w:t>
            </w:r>
            <w:r>
              <w:softHyphen/>
            </w:r>
            <w:r w:rsidRPr="003F5E25">
              <w:t>de av direktiv 98/79/EG och komm</w:t>
            </w:r>
            <w:r>
              <w:softHyphen/>
            </w:r>
            <w:r w:rsidRPr="003F5E25">
              <w:t>is</w:t>
            </w:r>
            <w:r>
              <w:softHyphen/>
            </w:r>
            <w:r w:rsidRPr="003F5E25">
              <w:t>sionens beslut 2010/227/EU.</w:t>
            </w:r>
            <w:r>
              <w:t xml:space="preserve"> </w:t>
            </w:r>
          </w:p>
        </w:tc>
        <w:tc>
          <w:tcPr>
            <w:tcW w:w="2500" w:type="pct"/>
            <w:shd w:val="clear" w:color="auto" w:fill="auto"/>
            <w:tcMar>
              <w:right w:w="0" w:type="dxa"/>
            </w:tcMar>
          </w:tcPr>
          <w:p w14:paraId="115C6F85" w14:textId="7FFB9C7D" w:rsidR="008539B5" w:rsidRDefault="008539B5" w:rsidP="008539B5">
            <w:pPr>
              <w:pStyle w:val="Brdtextmedindrag"/>
              <w:ind w:firstLine="0"/>
            </w:pPr>
            <w:r w:rsidRPr="00132611">
              <w:t>Bestämmelserna</w:t>
            </w:r>
            <w:r>
              <w:t xml:space="preserve"> i 7–9 §</w:t>
            </w:r>
            <w:r w:rsidRPr="003F5E25">
              <w:t>§ gäller inte organ för bedömning av över</w:t>
            </w:r>
            <w:r>
              <w:softHyphen/>
            </w:r>
            <w:r w:rsidRPr="003F5E25">
              <w:t>ens</w:t>
            </w:r>
            <w:r>
              <w:softHyphen/>
            </w:r>
            <w:r w:rsidRPr="003F5E25">
              <w:t>stäm</w:t>
            </w:r>
            <w:r>
              <w:softHyphen/>
            </w:r>
            <w:r w:rsidRPr="003F5E25">
              <w:t>melse som utses och anmäls enligt Europaparla</w:t>
            </w:r>
            <w:r>
              <w:softHyphen/>
            </w:r>
            <w:r w:rsidRPr="003F5E25">
              <w:t>ment</w:t>
            </w:r>
            <w:r>
              <w:softHyphen/>
            </w:r>
            <w:r w:rsidRPr="003F5E25">
              <w:t>ets och råd</w:t>
            </w:r>
            <w:r>
              <w:softHyphen/>
            </w:r>
            <w:r w:rsidRPr="003F5E25">
              <w:t>ets för</w:t>
            </w:r>
            <w:r>
              <w:softHyphen/>
            </w:r>
            <w:r w:rsidRPr="003F5E25">
              <w:t>ordning (EU) 2017/745 av den 5 april 2017 om medi</w:t>
            </w:r>
            <w:r>
              <w:softHyphen/>
            </w:r>
            <w:r w:rsidRPr="003F5E25">
              <w:t>cin</w:t>
            </w:r>
            <w:r>
              <w:softHyphen/>
            </w:r>
            <w:r w:rsidRPr="003F5E25">
              <w:t>tekn</w:t>
            </w:r>
            <w:r>
              <w:softHyphen/>
            </w:r>
            <w:r w:rsidRPr="003F5E25">
              <w:t>iska pro</w:t>
            </w:r>
            <w:r>
              <w:softHyphen/>
            </w:r>
            <w:r w:rsidRPr="003F5E25">
              <w:t>dukt</w:t>
            </w:r>
            <w:r>
              <w:softHyphen/>
            </w:r>
            <w:r w:rsidRPr="003F5E25">
              <w:t>er, om ändring av direk</w:t>
            </w:r>
            <w:r>
              <w:softHyphen/>
            </w:r>
            <w:r w:rsidRPr="003F5E25">
              <w:t>tiv 2001/83/EG, för</w:t>
            </w:r>
            <w:r>
              <w:softHyphen/>
            </w:r>
            <w:r w:rsidRPr="003F5E25">
              <w:t>ord</w:t>
            </w:r>
            <w:r>
              <w:softHyphen/>
            </w:r>
            <w:r w:rsidRPr="003F5E25">
              <w:t>ning (EG) nr 178/2002 och förordning (EG) nr 1223/2009 och om upp</w:t>
            </w:r>
            <w:r>
              <w:softHyphen/>
            </w:r>
            <w:r w:rsidRPr="003F5E25">
              <w:t>häv</w:t>
            </w:r>
            <w:r>
              <w:softHyphen/>
            </w:r>
            <w:r w:rsidRPr="003F5E25">
              <w:t>ande av rådets direktiv 90/385/EEG och 93/42/EEG och Europaparla</w:t>
            </w:r>
            <w:r>
              <w:softHyphen/>
            </w:r>
            <w:r w:rsidRPr="003F5E25">
              <w:t>ment</w:t>
            </w:r>
            <w:r>
              <w:softHyphen/>
            </w:r>
            <w:r w:rsidRPr="003F5E25">
              <w:t>ets och råd</w:t>
            </w:r>
            <w:r>
              <w:softHyphen/>
            </w:r>
            <w:r w:rsidRPr="003F5E25">
              <w:t>ets för</w:t>
            </w:r>
            <w:r>
              <w:softHyphen/>
            </w:r>
            <w:r w:rsidRPr="003F5E25">
              <w:t>ordning (EU) 2017/746 av den 5 april 2017 om med</w:t>
            </w:r>
            <w:r>
              <w:softHyphen/>
            </w:r>
            <w:r w:rsidRPr="003F5E25">
              <w:t>icintekniska produkter för in vitro-dia</w:t>
            </w:r>
            <w:r>
              <w:softHyphen/>
            </w:r>
            <w:r w:rsidRPr="003F5E25">
              <w:t>gnos</w:t>
            </w:r>
            <w:r>
              <w:softHyphen/>
            </w:r>
            <w:r w:rsidRPr="003F5E25">
              <w:t>tik och om upp</w:t>
            </w:r>
            <w:r>
              <w:softHyphen/>
            </w:r>
            <w:r w:rsidRPr="003F5E25">
              <w:t>häv</w:t>
            </w:r>
            <w:r>
              <w:softHyphen/>
            </w:r>
            <w:r w:rsidRPr="003F5E25">
              <w:t>an</w:t>
            </w:r>
            <w:r>
              <w:softHyphen/>
            </w:r>
            <w:r w:rsidRPr="003F5E25">
              <w:t>de av direktiv 98/79/EG och komm</w:t>
            </w:r>
            <w:r>
              <w:softHyphen/>
            </w:r>
            <w:r w:rsidRPr="003F5E25">
              <w:t>is</w:t>
            </w:r>
            <w:r>
              <w:softHyphen/>
            </w:r>
            <w:r w:rsidRPr="003F5E25">
              <w:t>sionens beslut 2010/227/EU.</w:t>
            </w:r>
            <w:r>
              <w:t xml:space="preserve"> </w:t>
            </w:r>
            <w:r w:rsidRPr="00B02212">
              <w:rPr>
                <w:i/>
              </w:rPr>
              <w:t>Be</w:t>
            </w:r>
            <w:r>
              <w:rPr>
                <w:i/>
              </w:rPr>
              <w:softHyphen/>
            </w:r>
            <w:r w:rsidRPr="00B02212">
              <w:rPr>
                <w:i/>
              </w:rPr>
              <w:t>stäm</w:t>
            </w:r>
            <w:r>
              <w:rPr>
                <w:i/>
              </w:rPr>
              <w:softHyphen/>
            </w:r>
            <w:r w:rsidRPr="00B02212">
              <w:rPr>
                <w:i/>
              </w:rPr>
              <w:t xml:space="preserve">melser om </w:t>
            </w:r>
            <w:r>
              <w:rPr>
                <w:i/>
              </w:rPr>
              <w:t>dessa organ och mynd</w:t>
            </w:r>
            <w:r>
              <w:rPr>
                <w:i/>
              </w:rPr>
              <w:softHyphen/>
              <w:t>ig</w:t>
            </w:r>
            <w:r>
              <w:rPr>
                <w:i/>
              </w:rPr>
              <w:softHyphen/>
              <w:t>heter med ansvar för an</w:t>
            </w:r>
            <w:r>
              <w:rPr>
                <w:i/>
              </w:rPr>
              <w:softHyphen/>
              <w:t xml:space="preserve">mälda organ </w:t>
            </w:r>
            <w:r w:rsidRPr="00B02212">
              <w:rPr>
                <w:i/>
              </w:rPr>
              <w:t>finns i stället i dessa EU-förordningar.</w:t>
            </w:r>
          </w:p>
        </w:tc>
      </w:tr>
      <w:tr w:rsidR="008539B5" w14:paraId="5B0E00E4" w14:textId="77777777" w:rsidTr="008539B5">
        <w:tc>
          <w:tcPr>
            <w:tcW w:w="2500" w:type="pct"/>
            <w:shd w:val="clear" w:color="auto" w:fill="auto"/>
            <w:tcMar>
              <w:left w:w="0" w:type="dxa"/>
            </w:tcMar>
          </w:tcPr>
          <w:p w14:paraId="0165DF69" w14:textId="20EB4604" w:rsidR="008539B5" w:rsidRPr="00B02212" w:rsidRDefault="008539B5" w:rsidP="008539B5">
            <w:pPr>
              <w:pStyle w:val="Brdtextmedindrag"/>
              <w:rPr>
                <w:i/>
              </w:rPr>
            </w:pPr>
            <w:r w:rsidRPr="00B02212">
              <w:rPr>
                <w:i/>
              </w:rPr>
              <w:t>Bestämmelser om ansvarig myn</w:t>
            </w:r>
            <w:r w:rsidRPr="00B02212">
              <w:rPr>
                <w:i/>
              </w:rPr>
              <w:softHyphen/>
              <w:t>dighet för att utse och an</w:t>
            </w:r>
            <w:r w:rsidRPr="00B02212">
              <w:rPr>
                <w:i/>
              </w:rPr>
              <w:softHyphen/>
              <w:t>mäla org</w:t>
            </w:r>
            <w:r>
              <w:rPr>
                <w:i/>
              </w:rPr>
              <w:softHyphen/>
            </w:r>
            <w:r w:rsidRPr="00B02212">
              <w:rPr>
                <w:i/>
              </w:rPr>
              <w:t>an enligt Europa</w:t>
            </w:r>
            <w:r w:rsidRPr="00B02212">
              <w:rPr>
                <w:i/>
              </w:rPr>
              <w:softHyphen/>
              <w:t>parla</w:t>
            </w:r>
            <w:r w:rsidRPr="00B02212">
              <w:rPr>
                <w:i/>
              </w:rPr>
              <w:softHyphen/>
              <w:t>ment</w:t>
            </w:r>
            <w:r w:rsidRPr="00B02212">
              <w:rPr>
                <w:i/>
              </w:rPr>
              <w:softHyphen/>
              <w:t>ets och råd</w:t>
            </w:r>
            <w:r>
              <w:rPr>
                <w:i/>
              </w:rPr>
              <w:softHyphen/>
            </w:r>
            <w:r w:rsidRPr="00B02212">
              <w:rPr>
                <w:i/>
              </w:rPr>
              <w:t>ets för</w:t>
            </w:r>
            <w:r w:rsidRPr="00B02212">
              <w:rPr>
                <w:i/>
              </w:rPr>
              <w:softHyphen/>
              <w:t>ordning (EU) 2017/745 och Europa</w:t>
            </w:r>
            <w:r w:rsidRPr="00B02212">
              <w:rPr>
                <w:i/>
              </w:rPr>
              <w:softHyphen/>
              <w:t>parla</w:t>
            </w:r>
            <w:r w:rsidRPr="00B02212">
              <w:rPr>
                <w:i/>
              </w:rPr>
              <w:softHyphen/>
              <w:t>ment</w:t>
            </w:r>
            <w:r>
              <w:rPr>
                <w:i/>
              </w:rPr>
              <w:softHyphen/>
            </w:r>
            <w:r w:rsidRPr="00B02212">
              <w:rPr>
                <w:i/>
              </w:rPr>
              <w:t>ets och rådets för</w:t>
            </w:r>
            <w:r>
              <w:rPr>
                <w:i/>
              </w:rPr>
              <w:softHyphen/>
            </w:r>
            <w:r w:rsidRPr="00B02212">
              <w:rPr>
                <w:i/>
              </w:rPr>
              <w:t>ord</w:t>
            </w:r>
            <w:r w:rsidRPr="00B02212">
              <w:rPr>
                <w:i/>
              </w:rPr>
              <w:softHyphen/>
              <w:t>ning (EU) 2017/746 finns i lag</w:t>
            </w:r>
            <w:r>
              <w:rPr>
                <w:i/>
              </w:rPr>
              <w:softHyphen/>
            </w:r>
            <w:r w:rsidRPr="00B02212">
              <w:rPr>
                <w:i/>
              </w:rPr>
              <w:t>en (1993:584) om medicin</w:t>
            </w:r>
            <w:r w:rsidRPr="00B02212">
              <w:rPr>
                <w:i/>
              </w:rPr>
              <w:softHyphen/>
              <w:t>tekn</w:t>
            </w:r>
            <w:r>
              <w:rPr>
                <w:i/>
              </w:rPr>
              <w:softHyphen/>
            </w:r>
            <w:r w:rsidRPr="00B02212">
              <w:rPr>
                <w:i/>
              </w:rPr>
              <w:t>iska produkter.</w:t>
            </w:r>
          </w:p>
        </w:tc>
        <w:tc>
          <w:tcPr>
            <w:tcW w:w="2500" w:type="pct"/>
            <w:shd w:val="clear" w:color="auto" w:fill="auto"/>
            <w:tcMar>
              <w:right w:w="0" w:type="dxa"/>
            </w:tcMar>
          </w:tcPr>
          <w:p w14:paraId="3C386881" w14:textId="77777777" w:rsidR="008539B5" w:rsidRDefault="008539B5" w:rsidP="008539B5">
            <w:pPr>
              <w:pStyle w:val="Brdtextmedindrag"/>
            </w:pPr>
          </w:p>
        </w:tc>
      </w:tr>
    </w:tbl>
    <w:p w14:paraId="434522F0" w14:textId="77777777" w:rsidR="008539B5" w:rsidRDefault="008539B5" w:rsidP="008539B5">
      <w:pPr>
        <w:pStyle w:val="Slutstreck"/>
      </w:pPr>
      <w:r w:rsidRPr="00660EEA">
        <w:t>                      </w:t>
      </w:r>
    </w:p>
    <w:p w14:paraId="4E5A318B" w14:textId="05EB4107" w:rsidR="008539B5" w:rsidRDefault="008539B5" w:rsidP="008539B5">
      <w:pPr>
        <w:pStyle w:val="Brdtextmedindrag"/>
      </w:pPr>
      <w:r>
        <w:t>Denna lag träder i kraft den 15 juli 2021.</w:t>
      </w:r>
    </w:p>
    <w:p w14:paraId="752B91F6" w14:textId="77777777" w:rsidR="008539B5" w:rsidRDefault="008539B5" w:rsidP="008539B5">
      <w:pPr>
        <w:pStyle w:val="Brdtextmedindrag"/>
      </w:pPr>
    </w:p>
    <w:p w14:paraId="3941CC61" w14:textId="77777777" w:rsidR="008539B5" w:rsidRDefault="008539B5" w:rsidP="008539B5">
      <w:pPr>
        <w:spacing w:line="0" w:lineRule="auto"/>
        <w:rPr>
          <w:rFonts w:ascii="OrigGarmnd BT" w:hAnsi="OrigGarmnd BT"/>
        </w:rPr>
      </w:pPr>
    </w:p>
    <w:p w14:paraId="5D8CE348" w14:textId="77777777" w:rsidR="008539B5" w:rsidRDefault="008539B5" w:rsidP="008539B5">
      <w:pPr>
        <w:pStyle w:val="Rubrik2"/>
        <w:spacing w:before="0"/>
        <w:sectPr w:rsidR="008539B5" w:rsidSect="008539B5">
          <w:headerReference w:type="even" r:id="rId118"/>
          <w:headerReference w:type="default" r:id="rId119"/>
          <w:footerReference w:type="even" r:id="rId120"/>
          <w:footerReference w:type="default" r:id="rId121"/>
          <w:footerReference w:type="first" r:id="rId122"/>
          <w:footnotePr>
            <w:numRestart w:val="eachSect"/>
          </w:footnotePr>
          <w:pgSz w:w="9356" w:h="13721" w:code="9"/>
          <w:pgMar w:top="794" w:right="2438" w:bottom="1191" w:left="1021" w:header="0" w:footer="709" w:gutter="0"/>
          <w:cols w:space="708"/>
          <w:docGrid w:linePitch="360"/>
        </w:sectPr>
      </w:pPr>
    </w:p>
    <w:p w14:paraId="2C4A7184" w14:textId="242293CD" w:rsidR="008539B5" w:rsidRPr="0047042D" w:rsidRDefault="008539B5" w:rsidP="008539B5">
      <w:pPr>
        <w:pStyle w:val="Rubrik2"/>
        <w:spacing w:before="0"/>
      </w:pPr>
      <w:bookmarkStart w:id="48" w:name="_Toc69367492"/>
      <w:r w:rsidRPr="0047042D">
        <w:lastRenderedPageBreak/>
        <w:t>Förslag till lag om ändring i läkemedelslagen (2015:315)</w:t>
      </w:r>
      <w:bookmarkEnd w:id="48"/>
    </w:p>
    <w:p w14:paraId="3EF1AB59" w14:textId="0DA9A40E" w:rsidR="008539B5" w:rsidRDefault="008539B5" w:rsidP="008539B5">
      <w:pPr>
        <w:pStyle w:val="Brdtextmedindrag"/>
        <w:ind w:firstLine="0"/>
      </w:pPr>
      <w:r>
        <w:t>Härigenom föreskrivs att 4 kap. 3 § läkemedelslagen (2015:315) ska ha följande lydelse.</w:t>
      </w:r>
    </w:p>
    <w:p w14:paraId="5847395E"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56F0FC74" w14:textId="77777777" w:rsidTr="008539B5">
        <w:tc>
          <w:tcPr>
            <w:tcW w:w="2500" w:type="pct"/>
            <w:shd w:val="clear" w:color="auto" w:fill="auto"/>
            <w:tcMar>
              <w:left w:w="0" w:type="dxa"/>
            </w:tcMar>
          </w:tcPr>
          <w:p w14:paraId="3F70A24A"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5F0ED43C" w14:textId="77777777" w:rsidR="008539B5" w:rsidRPr="0049408E" w:rsidRDefault="008539B5" w:rsidP="008539B5">
            <w:pPr>
              <w:pStyle w:val="Brdtext"/>
              <w:rPr>
                <w:i/>
              </w:rPr>
            </w:pPr>
            <w:r w:rsidRPr="0049408E">
              <w:rPr>
                <w:i/>
              </w:rPr>
              <w:t>Föreslagen lydelse</w:t>
            </w:r>
          </w:p>
        </w:tc>
      </w:tr>
    </w:tbl>
    <w:p w14:paraId="7611D53D" w14:textId="6592C7F1" w:rsidR="008539B5" w:rsidRDefault="008539B5" w:rsidP="008539B5">
      <w:pPr>
        <w:pStyle w:val="Rubrik3utannumrering"/>
        <w:spacing w:before="240" w:after="0"/>
        <w:jc w:val="center"/>
      </w:pPr>
      <w:r>
        <w:t>4 kap.</w:t>
      </w:r>
    </w:p>
    <w:p w14:paraId="252E82F7" w14:textId="57E0EC0F" w:rsidR="008539B5" w:rsidRPr="00F83188" w:rsidRDefault="008539B5" w:rsidP="008539B5">
      <w:pPr>
        <w:pStyle w:val="Brdtext"/>
        <w:jc w:val="center"/>
        <w:rPr>
          <w:b/>
        </w:rPr>
      </w:pPr>
      <w:r w:rsidRPr="00F83188">
        <w:rPr>
          <w:b/>
        </w:rPr>
        <w:t>3</w:t>
      </w:r>
      <w:r>
        <w:rPr>
          <w:b/>
        </w:rPr>
        <w:t> §</w:t>
      </w:r>
    </w:p>
    <w:tbl>
      <w:tblPr>
        <w:tblW w:w="5000" w:type="pct"/>
        <w:tblLook w:val="0000" w:firstRow="0" w:lastRow="0" w:firstColumn="0" w:lastColumn="0" w:noHBand="0" w:noVBand="0"/>
      </w:tblPr>
      <w:tblGrid>
        <w:gridCol w:w="2948"/>
        <w:gridCol w:w="2949"/>
      </w:tblGrid>
      <w:tr w:rsidR="008539B5" w14:paraId="34A9E1D2" w14:textId="77777777" w:rsidTr="008539B5">
        <w:tc>
          <w:tcPr>
            <w:tcW w:w="2500" w:type="pct"/>
            <w:shd w:val="clear" w:color="auto" w:fill="auto"/>
            <w:tcMar>
              <w:left w:w="0" w:type="dxa"/>
            </w:tcMar>
          </w:tcPr>
          <w:p w14:paraId="046316AD" w14:textId="032329B3" w:rsidR="008539B5" w:rsidRDefault="008539B5" w:rsidP="008539B5">
            <w:pPr>
              <w:pStyle w:val="Brdtextmedindrag"/>
              <w:ind w:firstLine="0"/>
            </w:pPr>
            <w:r w:rsidRPr="00F83188">
              <w:t>Om ett läkemedel som om</w:t>
            </w:r>
            <w:r>
              <w:softHyphen/>
            </w:r>
            <w:r w:rsidRPr="00F83188">
              <w:t>fattas av sjuk</w:t>
            </w:r>
            <w:r>
              <w:softHyphen/>
            </w:r>
            <w:r w:rsidRPr="00F83188">
              <w:t>husundantag inne</w:t>
            </w:r>
            <w:r>
              <w:softHyphen/>
            </w:r>
            <w:r w:rsidRPr="00F83188">
              <w:t>håll</w:t>
            </w:r>
            <w:r>
              <w:softHyphen/>
            </w:r>
            <w:r w:rsidRPr="00F83188">
              <w:t xml:space="preserve">er en </w:t>
            </w:r>
            <w:r w:rsidRPr="00F2738F">
              <w:rPr>
                <w:i/>
              </w:rPr>
              <w:t>medicin</w:t>
            </w:r>
            <w:r>
              <w:rPr>
                <w:i/>
              </w:rPr>
              <w:softHyphen/>
            </w:r>
            <w:r w:rsidRPr="00F2738F">
              <w:rPr>
                <w:i/>
              </w:rPr>
              <w:t>teknisk</w:t>
            </w:r>
            <w:r w:rsidRPr="00F83188">
              <w:t xml:space="preserve"> pro</w:t>
            </w:r>
            <w:r>
              <w:softHyphen/>
              <w:t xml:space="preserve">dukt </w:t>
            </w:r>
            <w:r w:rsidRPr="00FD5DE2">
              <w:rPr>
                <w:i/>
                <w:iCs/>
              </w:rPr>
              <w:t>enligt</w:t>
            </w:r>
            <w:r>
              <w:t xml:space="preserve"> </w:t>
            </w:r>
            <w:r w:rsidRPr="009B78B2">
              <w:rPr>
                <w:i/>
              </w:rPr>
              <w:t>2</w:t>
            </w:r>
            <w:r>
              <w:rPr>
                <w:i/>
              </w:rPr>
              <w:t> §</w:t>
            </w:r>
            <w:r w:rsidRPr="009B78B2">
              <w:rPr>
                <w:i/>
              </w:rPr>
              <w:t xml:space="preserve"> lag</w:t>
            </w:r>
            <w:r>
              <w:rPr>
                <w:i/>
              </w:rPr>
              <w:softHyphen/>
            </w:r>
            <w:r w:rsidRPr="009B78B2">
              <w:rPr>
                <w:i/>
              </w:rPr>
              <w:t>en (1993:584) om medicintekniska pro</w:t>
            </w:r>
            <w:r>
              <w:rPr>
                <w:i/>
              </w:rPr>
              <w:softHyphen/>
            </w:r>
            <w:r w:rsidRPr="009B78B2">
              <w:rPr>
                <w:i/>
              </w:rPr>
              <w:t>dukter</w:t>
            </w:r>
            <w:r w:rsidRPr="00F83188">
              <w:t xml:space="preserve">, ska </w:t>
            </w:r>
            <w:r w:rsidRPr="00F2738F">
              <w:rPr>
                <w:i/>
              </w:rPr>
              <w:t>denna produkt</w:t>
            </w:r>
            <w:r w:rsidRPr="00F83188">
              <w:t xml:space="preserve"> upp</w:t>
            </w:r>
            <w:r>
              <w:softHyphen/>
            </w:r>
            <w:r w:rsidRPr="00F83188">
              <w:t xml:space="preserve">fylla de </w:t>
            </w:r>
            <w:r w:rsidRPr="00972340">
              <w:rPr>
                <w:i/>
              </w:rPr>
              <w:t>väs</w:t>
            </w:r>
            <w:r w:rsidRPr="00972340">
              <w:rPr>
                <w:i/>
              </w:rPr>
              <w:softHyphen/>
              <w:t>entliga</w:t>
            </w:r>
            <w:r w:rsidRPr="00F83188">
              <w:t xml:space="preserve"> krav som avses</w:t>
            </w:r>
            <w:r w:rsidRPr="009B78B2">
              <w:t xml:space="preserve"> i</w:t>
            </w:r>
            <w:r w:rsidRPr="009B78B2">
              <w:rPr>
                <w:i/>
              </w:rPr>
              <w:t xml:space="preserve"> före</w:t>
            </w:r>
            <w:r>
              <w:rPr>
                <w:i/>
              </w:rPr>
              <w:softHyphen/>
            </w:r>
            <w:r w:rsidRPr="009B78B2">
              <w:rPr>
                <w:i/>
              </w:rPr>
              <w:t>skrifter som har meddelats med stöd av 6</w:t>
            </w:r>
            <w:r>
              <w:rPr>
                <w:i/>
              </w:rPr>
              <w:t> §</w:t>
            </w:r>
            <w:r w:rsidRPr="009B78B2">
              <w:rPr>
                <w:i/>
              </w:rPr>
              <w:t xml:space="preserve"> samma lag</w:t>
            </w:r>
            <w:r w:rsidRPr="00F83188">
              <w:t>.</w:t>
            </w:r>
          </w:p>
        </w:tc>
        <w:tc>
          <w:tcPr>
            <w:tcW w:w="2500" w:type="pct"/>
            <w:shd w:val="clear" w:color="auto" w:fill="auto"/>
            <w:tcMar>
              <w:right w:w="0" w:type="dxa"/>
            </w:tcMar>
          </w:tcPr>
          <w:p w14:paraId="68698F43" w14:textId="77777777" w:rsidR="008539B5" w:rsidRDefault="008539B5" w:rsidP="008539B5">
            <w:pPr>
              <w:pStyle w:val="Brdtextmedindrag"/>
              <w:ind w:firstLine="0"/>
            </w:pPr>
            <w:r w:rsidRPr="00F83188">
              <w:t xml:space="preserve">Om ett </w:t>
            </w:r>
            <w:r w:rsidRPr="00132611">
              <w:t>läkemedel</w:t>
            </w:r>
            <w:r w:rsidRPr="00F83188">
              <w:t xml:space="preserve"> som om</w:t>
            </w:r>
            <w:r>
              <w:softHyphen/>
            </w:r>
            <w:r w:rsidRPr="00F83188">
              <w:t>fattas av sjukhusundantag inne</w:t>
            </w:r>
            <w:r>
              <w:softHyphen/>
            </w:r>
            <w:r w:rsidRPr="00F83188">
              <w:t xml:space="preserve">håller </w:t>
            </w:r>
            <w:r w:rsidRPr="005B4422">
              <w:rPr>
                <w:iCs/>
              </w:rPr>
              <w:t>en</w:t>
            </w:r>
            <w:r w:rsidRPr="006576F6">
              <w:rPr>
                <w:i/>
              </w:rPr>
              <w:t xml:space="preserve"> </w:t>
            </w:r>
            <w:r>
              <w:rPr>
                <w:i/>
              </w:rPr>
              <w:t xml:space="preserve">sådan </w:t>
            </w:r>
            <w:r w:rsidRPr="005B4422">
              <w:rPr>
                <w:iCs/>
              </w:rPr>
              <w:t>pro</w:t>
            </w:r>
            <w:r w:rsidRPr="005B4422">
              <w:rPr>
                <w:iCs/>
              </w:rPr>
              <w:softHyphen/>
              <w:t>dukt</w:t>
            </w:r>
            <w:r w:rsidRPr="006576F6">
              <w:rPr>
                <w:i/>
              </w:rPr>
              <w:t xml:space="preserve"> som </w:t>
            </w:r>
            <w:r>
              <w:rPr>
                <w:i/>
              </w:rPr>
              <w:t xml:space="preserve">avses i </w:t>
            </w:r>
            <w:r w:rsidRPr="006576F6">
              <w:rPr>
                <w:i/>
              </w:rPr>
              <w:t>Europa</w:t>
            </w:r>
            <w:r>
              <w:rPr>
                <w:i/>
              </w:rPr>
              <w:softHyphen/>
            </w:r>
            <w:r w:rsidRPr="006576F6">
              <w:rPr>
                <w:i/>
              </w:rPr>
              <w:t>parla</w:t>
            </w:r>
            <w:r>
              <w:rPr>
                <w:i/>
              </w:rPr>
              <w:softHyphen/>
            </w:r>
            <w:r w:rsidRPr="006576F6">
              <w:rPr>
                <w:i/>
              </w:rPr>
              <w:t>ment</w:t>
            </w:r>
            <w:r>
              <w:rPr>
                <w:i/>
              </w:rPr>
              <w:softHyphen/>
            </w:r>
            <w:r w:rsidRPr="006576F6">
              <w:rPr>
                <w:i/>
              </w:rPr>
              <w:t>ets och rådets förordning (EU) 2017/745 av den 5 april 2017 om medicin</w:t>
            </w:r>
            <w:r>
              <w:rPr>
                <w:i/>
              </w:rPr>
              <w:softHyphen/>
            </w:r>
            <w:r w:rsidRPr="006576F6">
              <w:rPr>
                <w:i/>
              </w:rPr>
              <w:t>tek</w:t>
            </w:r>
            <w:r w:rsidRPr="006576F6">
              <w:rPr>
                <w:i/>
              </w:rPr>
              <w:softHyphen/>
              <w:t>niska produkter, om ändr</w:t>
            </w:r>
            <w:r>
              <w:rPr>
                <w:i/>
              </w:rPr>
              <w:softHyphen/>
            </w:r>
            <w:r w:rsidRPr="006576F6">
              <w:rPr>
                <w:i/>
              </w:rPr>
              <w:t>ing av direktiv 2001/83/EG, för</w:t>
            </w:r>
            <w:r>
              <w:rPr>
                <w:i/>
              </w:rPr>
              <w:softHyphen/>
            </w:r>
            <w:r w:rsidRPr="006576F6">
              <w:rPr>
                <w:i/>
              </w:rPr>
              <w:t>ord</w:t>
            </w:r>
            <w:r>
              <w:rPr>
                <w:i/>
              </w:rPr>
              <w:softHyphen/>
            </w:r>
            <w:r w:rsidRPr="006576F6">
              <w:rPr>
                <w:i/>
              </w:rPr>
              <w:t>ning (EG) nr 178/2002 och förord</w:t>
            </w:r>
            <w:r w:rsidRPr="006576F6">
              <w:rPr>
                <w:i/>
              </w:rPr>
              <w:softHyphen/>
              <w:t>ning (EG) nr 1223/2009 och om upp</w:t>
            </w:r>
            <w:r>
              <w:rPr>
                <w:i/>
              </w:rPr>
              <w:softHyphen/>
            </w:r>
            <w:r w:rsidRPr="006576F6">
              <w:rPr>
                <w:i/>
              </w:rPr>
              <w:t>häv</w:t>
            </w:r>
            <w:r>
              <w:rPr>
                <w:i/>
              </w:rPr>
              <w:softHyphen/>
            </w:r>
            <w:r w:rsidRPr="006576F6">
              <w:rPr>
                <w:i/>
              </w:rPr>
              <w:t>ande av rådets direktiv 90/385/EEG och 93/42/EEG</w:t>
            </w:r>
            <w:r>
              <w:t>,</w:t>
            </w:r>
            <w:r w:rsidRPr="00F83188">
              <w:t xml:space="preserve"> ska </w:t>
            </w:r>
            <w:r w:rsidRPr="00972340">
              <w:rPr>
                <w:i/>
              </w:rPr>
              <w:t>pro</w:t>
            </w:r>
            <w:r>
              <w:rPr>
                <w:i/>
              </w:rPr>
              <w:softHyphen/>
            </w:r>
            <w:r w:rsidRPr="00972340">
              <w:rPr>
                <w:i/>
              </w:rPr>
              <w:t>dukt</w:t>
            </w:r>
            <w:r>
              <w:rPr>
                <w:i/>
              </w:rPr>
              <w:softHyphen/>
            </w:r>
            <w:r w:rsidRPr="00972340">
              <w:rPr>
                <w:i/>
              </w:rPr>
              <w:t>en</w:t>
            </w:r>
            <w:r w:rsidRPr="00F83188">
              <w:t xml:space="preserve"> uppfylla de </w:t>
            </w:r>
            <w:r w:rsidRPr="00972340">
              <w:rPr>
                <w:i/>
              </w:rPr>
              <w:t>allmänna</w:t>
            </w:r>
            <w:r w:rsidRPr="008A4357">
              <w:t xml:space="preserve"> </w:t>
            </w:r>
            <w:r w:rsidRPr="00182A7D">
              <w:t>krav</w:t>
            </w:r>
            <w:r w:rsidRPr="00182A7D">
              <w:rPr>
                <w:i/>
              </w:rPr>
              <w:t xml:space="preserve"> på</w:t>
            </w:r>
            <w:r w:rsidRPr="00972340">
              <w:rPr>
                <w:i/>
              </w:rPr>
              <w:t xml:space="preserve"> säker</w:t>
            </w:r>
            <w:r>
              <w:rPr>
                <w:i/>
              </w:rPr>
              <w:softHyphen/>
            </w:r>
            <w:r w:rsidRPr="00972340">
              <w:rPr>
                <w:i/>
              </w:rPr>
              <w:t xml:space="preserve">het och prestanda </w:t>
            </w:r>
            <w:r w:rsidRPr="00F83188">
              <w:t>som avses i</w:t>
            </w:r>
            <w:r w:rsidRPr="009B78B2">
              <w:t xml:space="preserve"> </w:t>
            </w:r>
            <w:r w:rsidRPr="00972340">
              <w:rPr>
                <w:i/>
              </w:rPr>
              <w:t xml:space="preserve">artikel 5.2 </w:t>
            </w:r>
            <w:r>
              <w:rPr>
                <w:i/>
              </w:rPr>
              <w:t xml:space="preserve">i </w:t>
            </w:r>
            <w:r w:rsidRPr="00972340">
              <w:rPr>
                <w:i/>
              </w:rPr>
              <w:t>den förordningen</w:t>
            </w:r>
            <w:r>
              <w:t xml:space="preserve">. </w:t>
            </w:r>
          </w:p>
        </w:tc>
      </w:tr>
    </w:tbl>
    <w:p w14:paraId="7448FF04" w14:textId="77777777" w:rsidR="008539B5" w:rsidRDefault="008539B5" w:rsidP="008539B5">
      <w:pPr>
        <w:pStyle w:val="Slutstreck"/>
      </w:pPr>
      <w:r w:rsidRPr="00660EEA">
        <w:t>                      </w:t>
      </w:r>
    </w:p>
    <w:p w14:paraId="2F6C3277" w14:textId="3E48B1EA" w:rsidR="008539B5" w:rsidRDefault="008539B5" w:rsidP="008539B5">
      <w:pPr>
        <w:pStyle w:val="Brdtextmedindrag"/>
      </w:pPr>
      <w:r>
        <w:t>Denna lag träder i kraft den 15 juli 2021.</w:t>
      </w:r>
    </w:p>
    <w:p w14:paraId="64D8DC5D" w14:textId="77777777" w:rsidR="008539B5" w:rsidRDefault="008539B5" w:rsidP="008539B5">
      <w:pPr>
        <w:pStyle w:val="Brdtextmedindrag"/>
      </w:pPr>
    </w:p>
    <w:p w14:paraId="5EE17932" w14:textId="77777777" w:rsidR="008539B5" w:rsidRDefault="008539B5" w:rsidP="008539B5">
      <w:pPr>
        <w:spacing w:line="0" w:lineRule="auto"/>
        <w:rPr>
          <w:rFonts w:ascii="OrigGarmnd BT" w:hAnsi="OrigGarmnd BT"/>
        </w:rPr>
      </w:pPr>
    </w:p>
    <w:p w14:paraId="4B66C0D5" w14:textId="77777777" w:rsidR="008539B5" w:rsidRDefault="008539B5" w:rsidP="008539B5">
      <w:pPr>
        <w:pStyle w:val="Rubrik2"/>
        <w:spacing w:before="0"/>
        <w:sectPr w:rsidR="008539B5" w:rsidSect="008539B5">
          <w:headerReference w:type="even" r:id="rId123"/>
          <w:headerReference w:type="default" r:id="rId124"/>
          <w:footerReference w:type="even" r:id="rId125"/>
          <w:footerReference w:type="default" r:id="rId126"/>
          <w:footerReference w:type="first" r:id="rId127"/>
          <w:pgSz w:w="9356" w:h="13721" w:code="9"/>
          <w:pgMar w:top="794" w:right="2438" w:bottom="1191" w:left="1021" w:header="0" w:footer="709" w:gutter="0"/>
          <w:cols w:space="708"/>
          <w:docGrid w:linePitch="360"/>
        </w:sectPr>
      </w:pPr>
    </w:p>
    <w:p w14:paraId="0AF351F4" w14:textId="00F829C3" w:rsidR="008539B5" w:rsidRPr="0047042D" w:rsidRDefault="008539B5" w:rsidP="008539B5">
      <w:pPr>
        <w:pStyle w:val="Rubrik2"/>
        <w:spacing w:before="0"/>
      </w:pPr>
      <w:bookmarkStart w:id="49" w:name="_Toc69367493"/>
      <w:r w:rsidRPr="0047042D">
        <w:lastRenderedPageBreak/>
        <w:t>Förslag till lag om ändring i lagen (2018:696) om skatt på vissa nikotinhaltiga produkter</w:t>
      </w:r>
      <w:bookmarkEnd w:id="49"/>
    </w:p>
    <w:p w14:paraId="339BA880" w14:textId="58C74AF8" w:rsidR="008539B5" w:rsidRDefault="008539B5" w:rsidP="008539B5">
      <w:pPr>
        <w:pStyle w:val="Brdtextmedindrag"/>
        <w:ind w:firstLine="0"/>
      </w:pPr>
      <w:r>
        <w:t>Härigenom föreskrivs att 2 och 5 §§ lagen</w:t>
      </w:r>
      <w:r w:rsidRPr="0085567C">
        <w:t xml:space="preserve"> (2018:696) om skatt på vissa nikotinhaltiga produkter</w:t>
      </w:r>
      <w:r>
        <w:t xml:space="preserve"> ska ha följande lydelse.</w:t>
      </w:r>
    </w:p>
    <w:p w14:paraId="759C0C71"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6F37FA92" w14:textId="77777777" w:rsidTr="008539B5">
        <w:tc>
          <w:tcPr>
            <w:tcW w:w="2500" w:type="pct"/>
            <w:shd w:val="clear" w:color="auto" w:fill="auto"/>
            <w:tcMar>
              <w:left w:w="0" w:type="dxa"/>
            </w:tcMar>
          </w:tcPr>
          <w:p w14:paraId="7E963200"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63091A04" w14:textId="77777777" w:rsidR="008539B5" w:rsidRPr="0049408E" w:rsidRDefault="008539B5" w:rsidP="008539B5">
            <w:pPr>
              <w:pStyle w:val="Brdtext"/>
              <w:rPr>
                <w:i/>
              </w:rPr>
            </w:pPr>
            <w:r w:rsidRPr="0049408E">
              <w:rPr>
                <w:i/>
              </w:rPr>
              <w:t>Föreslagen lydelse</w:t>
            </w:r>
          </w:p>
        </w:tc>
      </w:tr>
    </w:tbl>
    <w:p w14:paraId="51949B30" w14:textId="757E4CC5" w:rsidR="008539B5" w:rsidRPr="00A10339" w:rsidRDefault="008539B5" w:rsidP="008539B5">
      <w:pPr>
        <w:pStyle w:val="Brdtext"/>
        <w:spacing w:before="230"/>
        <w:jc w:val="center"/>
        <w:rPr>
          <w:b/>
          <w:bCs/>
        </w:rPr>
      </w:pPr>
      <w:r>
        <w:rPr>
          <w:b/>
          <w:bCs/>
        </w:rPr>
        <w:t>2 §</w:t>
      </w:r>
      <w:r w:rsidRPr="00A10339">
        <w:rPr>
          <w:rStyle w:val="Fotnotsreferens"/>
        </w:rPr>
        <w:footnoteReference w:id="20"/>
      </w:r>
    </w:p>
    <w:p w14:paraId="4D126CDC" w14:textId="77777777" w:rsidR="008539B5" w:rsidRDefault="008539B5" w:rsidP="008539B5">
      <w:pPr>
        <w:pStyle w:val="Brdtext"/>
      </w:pPr>
      <w:r>
        <w:t>I denna lag avses med</w:t>
      </w:r>
    </w:p>
    <w:p w14:paraId="56E70764" w14:textId="77777777" w:rsidR="008539B5" w:rsidRPr="00196FCF" w:rsidRDefault="008539B5" w:rsidP="008539B5">
      <w:pPr>
        <w:pStyle w:val="Brdtextmedindrag"/>
      </w:pPr>
      <w:r>
        <w:t>– </w:t>
      </w:r>
      <w:r w:rsidRPr="00221E17">
        <w:rPr>
          <w:i/>
          <w:iCs/>
          <w:u w:val="single"/>
        </w:rPr>
        <w:t>e-vätskor</w:t>
      </w:r>
      <w:r>
        <w:t xml:space="preserve">: vätskor som </w:t>
      </w:r>
      <w:r w:rsidRPr="00196FCF">
        <w:t>innehåller nikotin,</w:t>
      </w:r>
    </w:p>
    <w:p w14:paraId="78136E80" w14:textId="77777777" w:rsidR="008539B5" w:rsidRPr="00196FCF" w:rsidRDefault="008539B5" w:rsidP="008539B5">
      <w:pPr>
        <w:pStyle w:val="Brdtextmedindrag"/>
      </w:pPr>
      <w:r>
        <w:t>–</w:t>
      </w:r>
      <w:r w:rsidRPr="00196FCF">
        <w:t> </w:t>
      </w:r>
      <w:r w:rsidRPr="00221E17">
        <w:rPr>
          <w:i/>
          <w:iCs/>
          <w:u w:val="single"/>
        </w:rPr>
        <w:t>högkoncentrerade e-vätskor</w:t>
      </w:r>
      <w:r w:rsidRPr="00196FCF">
        <w:t>: e-vätskor med en koncentration nikotin som uppgår till minst 15 men inte överstiger 20</w:t>
      </w:r>
      <w:r>
        <w:t> </w:t>
      </w:r>
      <w:r w:rsidRPr="00196FCF">
        <w:t>milligram per milliliter vätska,</w:t>
      </w:r>
    </w:p>
    <w:p w14:paraId="1C832947" w14:textId="77777777" w:rsidR="008539B5" w:rsidRPr="00896CA5" w:rsidRDefault="008539B5" w:rsidP="008539B5">
      <w:pPr>
        <w:pStyle w:val="Brdtextmedindrag"/>
      </w:pPr>
      <w:r>
        <w:t>–</w:t>
      </w:r>
      <w:r w:rsidRPr="00196FCF">
        <w:t> </w:t>
      </w:r>
      <w:r w:rsidRPr="00A10339">
        <w:rPr>
          <w:i/>
          <w:iCs/>
          <w:u w:val="single"/>
        </w:rPr>
        <w:t>andra nikotinhaltiga produkter</w:t>
      </w:r>
      <w:r w:rsidRPr="00196FCF">
        <w:t>: nikotinhaltiga produkter för användning i mun eller näsa, med undantag för e-vätskor och produkter som innehåller tobak och som är hänförliga till kapitel</w:t>
      </w:r>
      <w:r>
        <w:t> </w:t>
      </w:r>
      <w:r w:rsidRPr="00196FCF">
        <w:t>24 i den lydelse av Kombinerade nomen</w:t>
      </w:r>
      <w:r>
        <w:softHyphen/>
      </w:r>
      <w:r w:rsidRPr="00196FCF">
        <w:t>klaturen (KN) enligt rådets förordning (EEG) 2658/87 av den 23</w:t>
      </w:r>
      <w:r>
        <w:t> </w:t>
      </w:r>
      <w:r w:rsidRPr="00196FCF">
        <w:t>juli 1987 om tulltaxe- och statistiknomenklaturen och om Gemensamma tulltaxan som gällde den 1 januari 2017,</w:t>
      </w:r>
    </w:p>
    <w:p w14:paraId="6ED3372C" w14:textId="77777777" w:rsidR="008539B5" w:rsidRPr="00896CA5" w:rsidRDefault="008539B5" w:rsidP="008539B5">
      <w:pPr>
        <w:pStyle w:val="Brdtextmedindrag"/>
      </w:pPr>
      <w:r>
        <w:t>–</w:t>
      </w:r>
      <w:r w:rsidRPr="00896CA5">
        <w:t> </w:t>
      </w:r>
      <w:r w:rsidRPr="00A10339">
        <w:rPr>
          <w:i/>
          <w:iCs/>
          <w:u w:val="single"/>
        </w:rPr>
        <w:t>yrkesmässig aktivitet</w:t>
      </w:r>
      <w:r w:rsidRPr="00896CA5">
        <w:t>: sådan aktivitet som utförs av</w:t>
      </w:r>
    </w:p>
    <w:p w14:paraId="37F87D89" w14:textId="77777777" w:rsidR="008539B5" w:rsidRPr="007A4269" w:rsidRDefault="008539B5" w:rsidP="008539B5">
      <w:pPr>
        <w:pStyle w:val="Brdtextmedindrag"/>
      </w:pPr>
      <w:r w:rsidRPr="0015554D">
        <w:t>1. </w:t>
      </w:r>
      <w:r w:rsidRPr="007A4269">
        <w:t>en juridisk person, eller</w:t>
      </w:r>
    </w:p>
    <w:p w14:paraId="52F4AFA2" w14:textId="77777777" w:rsidR="008539B5" w:rsidRPr="00196FCF" w:rsidRDefault="008539B5" w:rsidP="008539B5">
      <w:pPr>
        <w:pStyle w:val="Brdtextmedindrag"/>
      </w:pPr>
      <w:r w:rsidRPr="007A4269">
        <w:t>2. </w:t>
      </w:r>
      <w:r w:rsidRPr="00196FCF">
        <w:t>en enskild person om den avser varor som inte är avsedda för den enskildes eller dennes familjs personliga bruk,</w:t>
      </w:r>
    </w:p>
    <w:p w14:paraId="1002C2E7" w14:textId="18037DC5" w:rsidR="008539B5" w:rsidRPr="00196FCF" w:rsidRDefault="008539B5" w:rsidP="008539B5">
      <w:pPr>
        <w:pStyle w:val="Brdtextmedindrag"/>
      </w:pPr>
      <w:r>
        <w:t>–</w:t>
      </w:r>
      <w:r w:rsidRPr="00196FCF">
        <w:t> </w:t>
      </w:r>
      <w:r w:rsidRPr="00A10339">
        <w:rPr>
          <w:i/>
          <w:iCs/>
          <w:u w:val="single"/>
        </w:rPr>
        <w:t>EU-land</w:t>
      </w:r>
      <w:r w:rsidRPr="00196FCF">
        <w:t>: områden som tillhör Europeiska unionens punkt</w:t>
      </w:r>
      <w:r>
        <w:softHyphen/>
      </w:r>
      <w:r w:rsidRPr="00196FCF">
        <w:t>skatte</w:t>
      </w:r>
      <w:r>
        <w:softHyphen/>
      </w:r>
      <w:r w:rsidRPr="00196FCF">
        <w:t>område,</w:t>
      </w:r>
    </w:p>
    <w:p w14:paraId="54FBE4B8" w14:textId="58FCB8AB" w:rsidR="008539B5" w:rsidRPr="00196FCF" w:rsidRDefault="008539B5" w:rsidP="008539B5">
      <w:pPr>
        <w:pStyle w:val="Brdtextmedindrag"/>
      </w:pPr>
      <w:r>
        <w:t>–</w:t>
      </w:r>
      <w:r w:rsidRPr="00196FCF">
        <w:t> </w:t>
      </w:r>
      <w:r w:rsidRPr="00A10339">
        <w:rPr>
          <w:i/>
          <w:iCs/>
          <w:u w:val="single"/>
        </w:rPr>
        <w:t>tredjeland</w:t>
      </w:r>
      <w:r w:rsidRPr="00196FCF">
        <w:t>: länder och områden utanför Europeiska unionens punkt</w:t>
      </w:r>
      <w:r>
        <w:softHyphen/>
      </w:r>
      <w:r w:rsidRPr="00196FCF">
        <w:t>skatte</w:t>
      </w:r>
      <w:r>
        <w:softHyphen/>
      </w:r>
      <w:r w:rsidRPr="00196FCF">
        <w:t>område,</w:t>
      </w:r>
    </w:p>
    <w:p w14:paraId="5E8247A6" w14:textId="68CC9B20" w:rsidR="008539B5" w:rsidRDefault="008539B5" w:rsidP="008539B5">
      <w:pPr>
        <w:pStyle w:val="Brdtextmedindrag"/>
      </w:pPr>
      <w:r>
        <w:t>–</w:t>
      </w:r>
      <w:r w:rsidRPr="00196FCF">
        <w:t> </w:t>
      </w:r>
      <w:r w:rsidRPr="00A10339">
        <w:rPr>
          <w:i/>
          <w:iCs/>
          <w:u w:val="single"/>
        </w:rPr>
        <w:t>distansförsäljning</w:t>
      </w:r>
      <w:r w:rsidRPr="00196FCF">
        <w:t>: försäljning där varorna transporteras till Sverige från ett annat EU-land av säljaren eller av någon annan för säljarens räk</w:t>
      </w:r>
      <w:r>
        <w:softHyphen/>
      </w:r>
      <w:r w:rsidRPr="00196FCF">
        <w:t>ning och köpet inte är yrkesmässigt för köparen,</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368D8930" w14:textId="77777777" w:rsidTr="008539B5">
        <w:tc>
          <w:tcPr>
            <w:tcW w:w="2500" w:type="pct"/>
            <w:shd w:val="clear" w:color="auto" w:fill="auto"/>
            <w:tcMar>
              <w:left w:w="0" w:type="dxa"/>
            </w:tcMar>
          </w:tcPr>
          <w:p w14:paraId="47039F38" w14:textId="42547F27" w:rsidR="008539B5" w:rsidRDefault="008539B5" w:rsidP="008539B5">
            <w:pPr>
              <w:pStyle w:val="Brdtextmedindrag"/>
            </w:pPr>
            <w:r>
              <w:t>–</w:t>
            </w:r>
            <w:r w:rsidRPr="00196FCF">
              <w:t> </w:t>
            </w:r>
            <w:r w:rsidRPr="00A10339">
              <w:rPr>
                <w:i/>
                <w:iCs/>
                <w:u w:val="single"/>
              </w:rPr>
              <w:t>förordning (EG) nr 1272/2008</w:t>
            </w:r>
            <w:r w:rsidRPr="007E6D48">
              <w:t>: Europa</w:t>
            </w:r>
            <w:r>
              <w:softHyphen/>
            </w:r>
            <w:r w:rsidRPr="007E6D48">
              <w:t>parlamentets och rådets för</w:t>
            </w:r>
            <w:r>
              <w:softHyphen/>
            </w:r>
            <w:r w:rsidRPr="007E6D48">
              <w:t>ordning (EG) nr 1272/2008 av den 16</w:t>
            </w:r>
            <w:r>
              <w:t> </w:t>
            </w:r>
            <w:r w:rsidRPr="007E6D48">
              <w:t>december 2008 om klassi</w:t>
            </w:r>
            <w:r>
              <w:softHyphen/>
            </w:r>
            <w:r w:rsidRPr="007E6D48">
              <w:t>ficer</w:t>
            </w:r>
            <w:r>
              <w:softHyphen/>
            </w:r>
            <w:r w:rsidRPr="007E6D48">
              <w:t>ing, märkning och förpackning av ämnen och blandningar, ändring och upp</w:t>
            </w:r>
            <w:r>
              <w:softHyphen/>
            </w:r>
            <w:r w:rsidRPr="007E6D48">
              <w:t>hävande av direktiven 67/548/EEG och 1999/45/EG samt ändr</w:t>
            </w:r>
            <w:r>
              <w:softHyphen/>
            </w:r>
            <w:r w:rsidRPr="007E6D48">
              <w:t>ing av för</w:t>
            </w:r>
            <w:r>
              <w:softHyphen/>
            </w:r>
            <w:r w:rsidRPr="007E6D48">
              <w:t>ordning (EG) nr 1907/2006 i den ly</w:t>
            </w:r>
            <w:r>
              <w:softHyphen/>
            </w:r>
            <w:r w:rsidRPr="007E6D48">
              <w:t>delse som gällde den 1</w:t>
            </w:r>
            <w:r>
              <w:t> </w:t>
            </w:r>
            <w:r w:rsidRPr="007E6D48">
              <w:t>januari</w:t>
            </w:r>
            <w:r>
              <w:t xml:space="preserve"> 2020</w:t>
            </w:r>
            <w:r w:rsidRPr="004A6D6A">
              <w:rPr>
                <w:i/>
                <w:iCs/>
              </w:rPr>
              <w:t>.</w:t>
            </w:r>
          </w:p>
          <w:p w14:paraId="7100011B" w14:textId="77777777" w:rsidR="008539B5" w:rsidRDefault="008539B5" w:rsidP="008539B5">
            <w:pPr>
              <w:pStyle w:val="Brdtextmedindrag"/>
            </w:pPr>
          </w:p>
        </w:tc>
        <w:tc>
          <w:tcPr>
            <w:tcW w:w="2500" w:type="pct"/>
            <w:shd w:val="clear" w:color="auto" w:fill="auto"/>
            <w:tcMar>
              <w:right w:w="0" w:type="dxa"/>
            </w:tcMar>
          </w:tcPr>
          <w:p w14:paraId="283759E1" w14:textId="09BDED30" w:rsidR="008539B5" w:rsidRDefault="008539B5" w:rsidP="008539B5">
            <w:pPr>
              <w:pStyle w:val="Brdtextmedindrag"/>
            </w:pPr>
            <w:r>
              <w:t>–</w:t>
            </w:r>
            <w:r w:rsidRPr="00196FCF">
              <w:t> </w:t>
            </w:r>
            <w:r w:rsidRPr="00A10339">
              <w:rPr>
                <w:i/>
                <w:iCs/>
                <w:u w:val="single"/>
              </w:rPr>
              <w:t>förordning (EG) nr 1272/2008</w:t>
            </w:r>
            <w:r w:rsidRPr="007E6D48">
              <w:t>: Europaparlamentets och rådets för</w:t>
            </w:r>
            <w:r>
              <w:softHyphen/>
            </w:r>
            <w:r w:rsidRPr="007E6D48">
              <w:t>ordning (EG) nr 1272/2008 av den 16</w:t>
            </w:r>
            <w:r>
              <w:t> </w:t>
            </w:r>
            <w:r w:rsidRPr="007E6D48">
              <w:t>december 2008 om klassi</w:t>
            </w:r>
            <w:r>
              <w:softHyphen/>
            </w:r>
            <w:r w:rsidRPr="007E6D48">
              <w:t>ficer</w:t>
            </w:r>
            <w:r>
              <w:softHyphen/>
            </w:r>
            <w:r w:rsidRPr="007E6D48">
              <w:t>ing, märkning och förpackning av ämnen och blandningar, ändring och upp</w:t>
            </w:r>
            <w:r>
              <w:softHyphen/>
            </w:r>
            <w:r w:rsidRPr="007E6D48">
              <w:t>hävande av direktiven 67/548/EEG och 1999/45/EG samt ändr</w:t>
            </w:r>
            <w:r>
              <w:softHyphen/>
            </w:r>
            <w:r w:rsidRPr="007E6D48">
              <w:t>ing av för</w:t>
            </w:r>
            <w:r>
              <w:softHyphen/>
            </w:r>
            <w:r w:rsidRPr="007E6D48">
              <w:t>ordning (EG) nr 1907/2006 i den ly</w:t>
            </w:r>
            <w:r>
              <w:softHyphen/>
            </w:r>
            <w:r w:rsidRPr="007E6D48">
              <w:t>delse som gällde den 1</w:t>
            </w:r>
            <w:r>
              <w:t> </w:t>
            </w:r>
            <w:r w:rsidRPr="007E6D48">
              <w:t>januari</w:t>
            </w:r>
            <w:r>
              <w:t xml:space="preserve"> 2020</w:t>
            </w:r>
            <w:r w:rsidRPr="004A6D6A">
              <w:rPr>
                <w:i/>
                <w:iCs/>
              </w:rPr>
              <w:t>,</w:t>
            </w:r>
          </w:p>
          <w:p w14:paraId="6E7FC3F5" w14:textId="005FC7DC" w:rsidR="008539B5" w:rsidRDefault="008539B5" w:rsidP="008539B5">
            <w:pPr>
              <w:pStyle w:val="Brdtextmedindrag"/>
              <w:ind w:firstLine="0"/>
            </w:pPr>
            <w:r>
              <w:t>–</w:t>
            </w:r>
            <w:r>
              <w:rPr>
                <w:i/>
              </w:rPr>
              <w:t> </w:t>
            </w:r>
            <w:r w:rsidRPr="00A10339">
              <w:rPr>
                <w:i/>
                <w:u w:val="single"/>
              </w:rPr>
              <w:t>förordning (EU) 2017/745</w:t>
            </w:r>
            <w:r>
              <w:rPr>
                <w:i/>
              </w:rPr>
              <w:t xml:space="preserve">: </w:t>
            </w:r>
            <w:r w:rsidRPr="00251DE8">
              <w:rPr>
                <w:i/>
              </w:rPr>
              <w:t>Europa</w:t>
            </w:r>
            <w:r>
              <w:rPr>
                <w:i/>
              </w:rPr>
              <w:softHyphen/>
            </w:r>
            <w:r w:rsidRPr="00251DE8">
              <w:rPr>
                <w:i/>
              </w:rPr>
              <w:t>parlament</w:t>
            </w:r>
            <w:r>
              <w:rPr>
                <w:i/>
              </w:rPr>
              <w:softHyphen/>
            </w:r>
            <w:r w:rsidRPr="00251DE8">
              <w:rPr>
                <w:i/>
              </w:rPr>
              <w:t>ets och rådets fö</w:t>
            </w:r>
            <w:r>
              <w:rPr>
                <w:i/>
              </w:rPr>
              <w:t>r</w:t>
            </w:r>
            <w:r>
              <w:rPr>
                <w:i/>
              </w:rPr>
              <w:softHyphen/>
              <w:t>ordning (EU) 2017/745 av den 5 </w:t>
            </w:r>
            <w:r w:rsidRPr="00251DE8">
              <w:rPr>
                <w:i/>
              </w:rPr>
              <w:t>april 2017 om medicintekniska pro</w:t>
            </w:r>
            <w:r>
              <w:rPr>
                <w:i/>
              </w:rPr>
              <w:softHyphen/>
            </w:r>
            <w:r w:rsidRPr="00251DE8">
              <w:rPr>
                <w:i/>
              </w:rPr>
              <w:t xml:space="preserve">dukter, om ändring av direktiv 2001/83/EG, förordning (EG) nr </w:t>
            </w:r>
            <w:r w:rsidRPr="00251DE8">
              <w:rPr>
                <w:i/>
              </w:rPr>
              <w:lastRenderedPageBreak/>
              <w:t>178/2002 och för</w:t>
            </w:r>
            <w:r>
              <w:rPr>
                <w:i/>
              </w:rPr>
              <w:softHyphen/>
            </w:r>
            <w:r w:rsidRPr="00251DE8">
              <w:rPr>
                <w:i/>
              </w:rPr>
              <w:t>ordning (EG) nr 1223/2009 och om upphävande av råd</w:t>
            </w:r>
            <w:r>
              <w:rPr>
                <w:i/>
              </w:rPr>
              <w:softHyphen/>
            </w:r>
            <w:r w:rsidRPr="00251DE8">
              <w:rPr>
                <w:i/>
              </w:rPr>
              <w:t>ets di</w:t>
            </w:r>
            <w:r w:rsidRPr="00317265">
              <w:rPr>
                <w:i/>
              </w:rPr>
              <w:t>rektiv 90/385/EEG och 93/42/EEG</w:t>
            </w:r>
            <w:r>
              <w:rPr>
                <w:i/>
              </w:rPr>
              <w:t>, i lydel</w:t>
            </w:r>
            <w:r>
              <w:rPr>
                <w:i/>
              </w:rPr>
              <w:softHyphen/>
              <w:t>sen enligt Europa</w:t>
            </w:r>
            <w:r>
              <w:rPr>
                <w:i/>
              </w:rPr>
              <w:softHyphen/>
              <w:t>parla</w:t>
            </w:r>
            <w:r>
              <w:rPr>
                <w:i/>
              </w:rPr>
              <w:softHyphen/>
              <w:t xml:space="preserve">mentets </w:t>
            </w:r>
            <w:r w:rsidRPr="00607339">
              <w:rPr>
                <w:i/>
                <w:iCs/>
              </w:rPr>
              <w:t>och rådets för</w:t>
            </w:r>
            <w:r>
              <w:rPr>
                <w:i/>
                <w:iCs/>
              </w:rPr>
              <w:softHyphen/>
            </w:r>
            <w:r w:rsidRPr="00607339">
              <w:rPr>
                <w:i/>
                <w:iCs/>
              </w:rPr>
              <w:t xml:space="preserve">ordning </w:t>
            </w:r>
            <w:r w:rsidRPr="009C2842">
              <w:rPr>
                <w:i/>
                <w:iCs/>
              </w:rPr>
              <w:t>(EU) 2020/561</w:t>
            </w:r>
            <w:r w:rsidRPr="00607339">
              <w:rPr>
                <w:i/>
                <w:iCs/>
              </w:rPr>
              <w:t>.</w:t>
            </w:r>
          </w:p>
        </w:tc>
      </w:tr>
    </w:tbl>
    <w:p w14:paraId="6ED4C197" w14:textId="77777777" w:rsidR="008539B5" w:rsidRDefault="008539B5" w:rsidP="008539B5">
      <w:pPr>
        <w:pStyle w:val="Brdtextmedindrag"/>
      </w:pPr>
      <w:r>
        <w:lastRenderedPageBreak/>
        <w:t xml:space="preserve">Med </w:t>
      </w:r>
      <w:r w:rsidRPr="00653CFF">
        <w:rPr>
          <w:i/>
          <w:iCs/>
          <w:u w:val="single"/>
        </w:rPr>
        <w:t>import</w:t>
      </w:r>
      <w:r>
        <w:t xml:space="preserve"> avses i denna lag införsel av skattepliktig vara till Sverige från tredjeland under förutsättning att varan inte omfattas av sådant suspensivt tull</w:t>
      </w:r>
      <w:r>
        <w:softHyphen/>
        <w:t>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w:t>
      </w:r>
    </w:p>
    <w:p w14:paraId="73139ECF" w14:textId="77777777" w:rsidR="008539B5" w:rsidRDefault="008539B5" w:rsidP="008539B5">
      <w:pPr>
        <w:pStyle w:val="Brdtextmedindrag"/>
      </w:pPr>
      <w:r>
        <w:t xml:space="preserve">Med </w:t>
      </w:r>
      <w:r w:rsidRPr="00653CFF">
        <w:rPr>
          <w:i/>
          <w:iCs/>
          <w:u w:val="single"/>
        </w:rPr>
        <w:t>tullskuld</w:t>
      </w:r>
      <w:r>
        <w:t xml:space="preserve"> och </w:t>
      </w:r>
      <w:r w:rsidRPr="00653CFF">
        <w:rPr>
          <w:i/>
          <w:iCs/>
          <w:u w:val="single"/>
        </w:rPr>
        <w:t>unionsvara</w:t>
      </w:r>
      <w:r>
        <w:t xml:space="preserve"> avses i denna lag detsamma som i artikel 5 i Europaparlamentets och rådets förordning (EU) nr 952/2013 av den 9 oktober 2013 om fastställande av en tullkodex för unionen.</w:t>
      </w:r>
    </w:p>
    <w:p w14:paraId="52C06D33" w14:textId="77777777" w:rsidR="008539B5" w:rsidRPr="00196FCF" w:rsidRDefault="008539B5" w:rsidP="008539B5">
      <w:pPr>
        <w:pStyle w:val="Brdtextmedindrag"/>
      </w:pPr>
    </w:p>
    <w:p w14:paraId="3B2A1D10" w14:textId="78367BA0" w:rsidR="008539B5" w:rsidRDefault="008539B5" w:rsidP="008539B5">
      <w:pPr>
        <w:pStyle w:val="Brdtext"/>
        <w:jc w:val="center"/>
        <w:rPr>
          <w:b/>
        </w:rPr>
      </w:pPr>
      <w:r w:rsidRPr="00251DE8">
        <w:rPr>
          <w:b/>
        </w:rPr>
        <w:t>5</w:t>
      </w:r>
      <w:r>
        <w:rPr>
          <w:b/>
        </w:rPr>
        <w:t> §</w:t>
      </w:r>
      <w:r w:rsidRPr="004A6D6A">
        <w:rPr>
          <w:rStyle w:val="Fotnotsreferens"/>
          <w:bCs/>
        </w:rPr>
        <w:footnoteReference w:id="21"/>
      </w:r>
    </w:p>
    <w:p w14:paraId="59A9B8FE" w14:textId="5439F8D9" w:rsidR="008539B5" w:rsidRDefault="008539B5" w:rsidP="008539B5">
      <w:pPr>
        <w:pStyle w:val="Brdtextmedindrag"/>
        <w:ind w:firstLine="0"/>
      </w:pPr>
      <w:r>
        <w:t xml:space="preserve">Skatt enligt 3 och 4 §§ tas </w:t>
      </w:r>
      <w:r w:rsidRPr="00132611">
        <w:t>inte</w:t>
      </w:r>
      <w:r>
        <w:t xml:space="preserve"> ut för</w:t>
      </w:r>
    </w:p>
    <w:p w14:paraId="5F2ABB5E" w14:textId="69AB61E5" w:rsidR="008539B5" w:rsidRDefault="008539B5" w:rsidP="008539B5">
      <w:pPr>
        <w:pStyle w:val="Brdtextmedindrag"/>
      </w:pPr>
      <w:r>
        <w:t>1. produkter som är klassificerade som narkotika enligt narko</w:t>
      </w:r>
      <w:r>
        <w:softHyphen/>
        <w:t>tika</w:t>
      </w:r>
      <w:r>
        <w:softHyphen/>
        <w:t>straff</w:t>
      </w:r>
      <w:r>
        <w:softHyphen/>
        <w:t>lagen (1968:64) eller som hälsofarliga varor enligt lagen (1999:42) om för</w:t>
      </w:r>
      <w:r>
        <w:softHyphen/>
        <w:t>bud mot vissa hälsofarliga varor,</w:t>
      </w:r>
    </w:p>
    <w:tbl>
      <w:tblPr>
        <w:tblW w:w="5000" w:type="pct"/>
        <w:tblLook w:val="0000" w:firstRow="0" w:lastRow="0" w:firstColumn="0" w:lastColumn="0" w:noHBand="0" w:noVBand="0"/>
      </w:tblPr>
      <w:tblGrid>
        <w:gridCol w:w="2948"/>
        <w:gridCol w:w="2949"/>
      </w:tblGrid>
      <w:tr w:rsidR="008539B5" w14:paraId="4ABC7BEB" w14:textId="77777777" w:rsidTr="008539B5">
        <w:tc>
          <w:tcPr>
            <w:tcW w:w="2500" w:type="pct"/>
            <w:shd w:val="clear" w:color="auto" w:fill="auto"/>
            <w:tcMar>
              <w:left w:w="0" w:type="dxa"/>
            </w:tcMar>
          </w:tcPr>
          <w:p w14:paraId="0562EFDA" w14:textId="6ED77271" w:rsidR="008539B5" w:rsidRDefault="008539B5" w:rsidP="008539B5">
            <w:pPr>
              <w:pStyle w:val="Brdtextmedindrag"/>
            </w:pPr>
            <w:r>
              <w:t>2. läkemedel som uppfyller krav</w:t>
            </w:r>
            <w:r>
              <w:softHyphen/>
              <w:t>en för att få säljas enligt 5 kap. 1 § läke</w:t>
            </w:r>
            <w:r>
              <w:softHyphen/>
              <w:t>medelslagen (2015:315) eller medi</w:t>
            </w:r>
            <w:r>
              <w:softHyphen/>
              <w:t>cin</w:t>
            </w:r>
            <w:r>
              <w:softHyphen/>
              <w:t>tekni</w:t>
            </w:r>
            <w:r>
              <w:softHyphen/>
              <w:t xml:space="preserve">ska produkter som får släppas ut på marknaden eller tas i bruk i Sverige enligt </w:t>
            </w:r>
            <w:r w:rsidRPr="00251DE8">
              <w:rPr>
                <w:i/>
              </w:rPr>
              <w:t>9</w:t>
            </w:r>
            <w:r>
              <w:rPr>
                <w:i/>
              </w:rPr>
              <w:t> §</w:t>
            </w:r>
            <w:r w:rsidRPr="00251DE8">
              <w:rPr>
                <w:i/>
              </w:rPr>
              <w:t xml:space="preserve"> lagen (1993:584) om medicintekniska pro</w:t>
            </w:r>
            <w:r>
              <w:rPr>
                <w:i/>
              </w:rPr>
              <w:softHyphen/>
            </w:r>
            <w:r w:rsidRPr="00251DE8">
              <w:rPr>
                <w:i/>
              </w:rPr>
              <w:t>dukter</w:t>
            </w:r>
            <w:r>
              <w:t>,</w:t>
            </w:r>
          </w:p>
        </w:tc>
        <w:tc>
          <w:tcPr>
            <w:tcW w:w="2500" w:type="pct"/>
            <w:shd w:val="clear" w:color="auto" w:fill="auto"/>
            <w:tcMar>
              <w:right w:w="0" w:type="dxa"/>
            </w:tcMar>
          </w:tcPr>
          <w:p w14:paraId="3F98247C" w14:textId="32B2EFD0" w:rsidR="008539B5" w:rsidRDefault="008539B5" w:rsidP="008539B5">
            <w:pPr>
              <w:pStyle w:val="Brdtextmedindrag"/>
            </w:pPr>
            <w:r>
              <w:t>2. läkemedel som uppfyller krav</w:t>
            </w:r>
            <w:r>
              <w:softHyphen/>
              <w:t>en för att få säljas enligt 5 kap. 1 § läke</w:t>
            </w:r>
            <w:r>
              <w:softHyphen/>
              <w:t>medelslagen (2015:315) eller medi</w:t>
            </w:r>
            <w:r>
              <w:softHyphen/>
              <w:t>cin</w:t>
            </w:r>
            <w:r>
              <w:softHyphen/>
              <w:t xml:space="preserve">tekniska produkter </w:t>
            </w:r>
            <w:r w:rsidRPr="0085567C">
              <w:rPr>
                <w:i/>
              </w:rPr>
              <w:t>och andra produkter</w:t>
            </w:r>
            <w:r>
              <w:t xml:space="preserve"> som får släppas ut på mark</w:t>
            </w:r>
            <w:r>
              <w:softHyphen/>
              <w:t xml:space="preserve">naden eller tas i bruk i Sverige enligt </w:t>
            </w:r>
            <w:r w:rsidRPr="00251DE8">
              <w:rPr>
                <w:i/>
              </w:rPr>
              <w:t>fö</w:t>
            </w:r>
            <w:r>
              <w:rPr>
                <w:i/>
              </w:rPr>
              <w:t>rordning (EU) 2017/745</w:t>
            </w:r>
            <w:r w:rsidRPr="00BA6D4D">
              <w:rPr>
                <w:i/>
              </w:rPr>
              <w:t xml:space="preserve">, </w:t>
            </w:r>
          </w:p>
        </w:tc>
      </w:tr>
    </w:tbl>
    <w:p w14:paraId="3BEABC2A" w14:textId="77777777" w:rsidR="008539B5" w:rsidRDefault="008539B5" w:rsidP="008539B5">
      <w:pPr>
        <w:pStyle w:val="Brdtextmedindrag"/>
      </w:pPr>
      <w:r>
        <w:t>3. produkter som är skattepliktiga enligt lagen (1994:1563) om tobaksskatt, eller</w:t>
      </w:r>
    </w:p>
    <w:p w14:paraId="37417046" w14:textId="77777777" w:rsidR="008539B5" w:rsidRDefault="008539B5" w:rsidP="008539B5">
      <w:pPr>
        <w:pStyle w:val="Brdtextmedindrag"/>
      </w:pPr>
      <w:r>
        <w:t>4. </w:t>
      </w:r>
      <w:r w:rsidRPr="00196FCF">
        <w:t>produkter som vid klassificering och märkning enligt förordning (EG) nr 1272/2008 tillhör faroklassen akut toxicitet i farokategorierna 1, 2 eller 3, med undantag för högkoncentrerade e-vätskor</w:t>
      </w:r>
      <w:r>
        <w:t>.</w:t>
      </w:r>
    </w:p>
    <w:p w14:paraId="647CFF2D" w14:textId="77777777" w:rsidR="008539B5" w:rsidRDefault="008539B5" w:rsidP="008539B5">
      <w:pPr>
        <w:pStyle w:val="Slutstreck"/>
      </w:pPr>
      <w:r w:rsidRPr="00660EEA">
        <w:t>                      </w:t>
      </w:r>
    </w:p>
    <w:p w14:paraId="2A5641B5" w14:textId="2538EDD7" w:rsidR="008539B5" w:rsidRDefault="008539B5" w:rsidP="008539B5">
      <w:pPr>
        <w:pStyle w:val="Brdtextmedindrag"/>
      </w:pPr>
      <w:r>
        <w:t>1. Denna lag träder i kraft den 15 juli 2021.</w:t>
      </w:r>
    </w:p>
    <w:p w14:paraId="4A2386DC" w14:textId="77777777" w:rsidR="008539B5" w:rsidRDefault="008539B5" w:rsidP="008539B5">
      <w:pPr>
        <w:pStyle w:val="Brdtextmedindrag"/>
      </w:pPr>
      <w:r>
        <w:t>2. </w:t>
      </w:r>
      <w:r w:rsidRPr="00EA505E">
        <w:t>Äldre bestämmelser gäller fortfarande för förhållanden som hänför sig till tiden före ikraftträdandet</w:t>
      </w:r>
      <w:r>
        <w:t>.</w:t>
      </w:r>
    </w:p>
    <w:p w14:paraId="4FF9720C" w14:textId="77777777" w:rsidR="008539B5" w:rsidRDefault="008539B5" w:rsidP="008539B5">
      <w:pPr>
        <w:pStyle w:val="Brdtextmedindrag"/>
      </w:pPr>
    </w:p>
    <w:p w14:paraId="213421FD" w14:textId="77777777" w:rsidR="008539B5" w:rsidRDefault="008539B5" w:rsidP="008539B5">
      <w:pPr>
        <w:spacing w:line="0" w:lineRule="auto"/>
        <w:rPr>
          <w:rFonts w:ascii="OrigGarmnd BT" w:hAnsi="OrigGarmnd BT"/>
        </w:rPr>
      </w:pPr>
    </w:p>
    <w:p w14:paraId="6E03BDFD" w14:textId="77777777" w:rsidR="008539B5" w:rsidRDefault="008539B5" w:rsidP="008539B5">
      <w:pPr>
        <w:pStyle w:val="Rubrik2"/>
        <w:spacing w:before="0"/>
        <w:sectPr w:rsidR="008539B5" w:rsidSect="008539B5">
          <w:headerReference w:type="even" r:id="rId128"/>
          <w:headerReference w:type="default" r:id="rId129"/>
          <w:footerReference w:type="even" r:id="rId130"/>
          <w:footerReference w:type="default" r:id="rId131"/>
          <w:footerReference w:type="first" r:id="rId132"/>
          <w:footnotePr>
            <w:numRestart w:val="eachSect"/>
          </w:footnotePr>
          <w:pgSz w:w="9356" w:h="13721" w:code="9"/>
          <w:pgMar w:top="794" w:right="2438" w:bottom="1191" w:left="1021" w:header="0" w:footer="709" w:gutter="0"/>
          <w:cols w:space="708"/>
          <w:docGrid w:linePitch="360"/>
        </w:sectPr>
      </w:pPr>
    </w:p>
    <w:p w14:paraId="6808BD4D" w14:textId="40007E8D" w:rsidR="008539B5" w:rsidRDefault="008539B5" w:rsidP="008539B5">
      <w:pPr>
        <w:pStyle w:val="Rubrik2"/>
        <w:spacing w:before="0"/>
      </w:pPr>
      <w:bookmarkStart w:id="50" w:name="_Toc69367494"/>
      <w:r>
        <w:lastRenderedPageBreak/>
        <w:t>Förslag till lag om ändring i lagen (2018:1091) med kompletterande bestämmelser om etisk granskning till EU:s förordning om kliniska prövningar av humanläkemedel</w:t>
      </w:r>
      <w:bookmarkEnd w:id="50"/>
      <w:r>
        <w:t xml:space="preserve"> </w:t>
      </w:r>
    </w:p>
    <w:p w14:paraId="32531D5F" w14:textId="722E03DC" w:rsidR="008539B5" w:rsidRDefault="008539B5" w:rsidP="008539B5">
      <w:pPr>
        <w:pStyle w:val="Brdtext"/>
      </w:pPr>
      <w:r w:rsidRPr="00F42B1D">
        <w:t>Härigenom föreskrivs att 4</w:t>
      </w:r>
      <w:r>
        <w:t> §</w:t>
      </w:r>
      <w:r w:rsidRPr="00F42B1D">
        <w:t xml:space="preserve"> lagen (2018:1091) med kompletterande be</w:t>
      </w:r>
      <w:r>
        <w:softHyphen/>
      </w:r>
      <w:r w:rsidRPr="00F42B1D">
        <w:t>stäm</w:t>
      </w:r>
      <w:r>
        <w:softHyphen/>
      </w:r>
      <w:r w:rsidRPr="00F42B1D">
        <w:t>melser om etisk granskning till EU:s förordning om kliniska pröv</w:t>
      </w:r>
      <w:r>
        <w:softHyphen/>
      </w:r>
      <w:r w:rsidRPr="00F42B1D">
        <w:t>ningar av humanläkemedel ska ha följande lydelse.</w:t>
      </w:r>
    </w:p>
    <w:p w14:paraId="399A9CA7" w14:textId="77777777" w:rsidR="008539B5" w:rsidRPr="00F42B1D"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5B236122" w14:textId="77777777" w:rsidTr="008539B5">
        <w:tc>
          <w:tcPr>
            <w:tcW w:w="2500" w:type="pct"/>
            <w:shd w:val="clear" w:color="auto" w:fill="auto"/>
            <w:tcMar>
              <w:left w:w="0" w:type="dxa"/>
            </w:tcMar>
          </w:tcPr>
          <w:p w14:paraId="7B789605" w14:textId="77777777" w:rsidR="008539B5" w:rsidRPr="005B0E77" w:rsidRDefault="008539B5" w:rsidP="008539B5">
            <w:pPr>
              <w:pStyle w:val="Brdtext"/>
              <w:rPr>
                <w:i/>
              </w:rPr>
            </w:pPr>
            <w:r>
              <w:rPr>
                <w:i/>
              </w:rPr>
              <w:t>L</w:t>
            </w:r>
            <w:r w:rsidRPr="005B0E77">
              <w:rPr>
                <w:i/>
              </w:rPr>
              <w:t>ydelse</w:t>
            </w:r>
            <w:r>
              <w:rPr>
                <w:i/>
              </w:rPr>
              <w:t xml:space="preserve"> enligt SFS 2018:1091</w:t>
            </w:r>
          </w:p>
        </w:tc>
        <w:tc>
          <w:tcPr>
            <w:tcW w:w="2500" w:type="pct"/>
            <w:shd w:val="clear" w:color="auto" w:fill="auto"/>
            <w:tcMar>
              <w:right w:w="0" w:type="dxa"/>
            </w:tcMar>
          </w:tcPr>
          <w:p w14:paraId="5C203879" w14:textId="77777777" w:rsidR="008539B5" w:rsidRPr="005B0E77" w:rsidRDefault="008539B5" w:rsidP="008539B5">
            <w:pPr>
              <w:pStyle w:val="Brdtext"/>
              <w:rPr>
                <w:i/>
              </w:rPr>
            </w:pPr>
            <w:r w:rsidRPr="005B0E77">
              <w:rPr>
                <w:i/>
              </w:rPr>
              <w:t>Föreslagen lydelse</w:t>
            </w:r>
          </w:p>
        </w:tc>
      </w:tr>
    </w:tbl>
    <w:p w14:paraId="775233C2" w14:textId="77777777" w:rsidR="008539B5" w:rsidRDefault="008539B5" w:rsidP="008539B5">
      <w:pPr>
        <w:pStyle w:val="Brdtext"/>
        <w:jc w:val="center"/>
        <w:rPr>
          <w:b/>
          <w:bCs/>
        </w:rPr>
      </w:pPr>
    </w:p>
    <w:p w14:paraId="27989496" w14:textId="293DF332" w:rsidR="008539B5" w:rsidRPr="00F42B1D" w:rsidRDefault="008539B5" w:rsidP="008539B5">
      <w:pPr>
        <w:pStyle w:val="Brdtext"/>
        <w:jc w:val="center"/>
        <w:rPr>
          <w:b/>
          <w:bCs/>
        </w:rPr>
      </w:pPr>
      <w:r w:rsidRPr="00F42B1D">
        <w:rPr>
          <w:b/>
          <w:bCs/>
        </w:rPr>
        <w:t>4</w:t>
      </w:r>
      <w:r>
        <w:rPr>
          <w:b/>
          <w:bCs/>
        </w:rPr>
        <w:t>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4A3481A" w14:textId="77777777" w:rsidTr="008539B5">
        <w:tc>
          <w:tcPr>
            <w:tcW w:w="2500" w:type="pct"/>
            <w:shd w:val="clear" w:color="auto" w:fill="auto"/>
            <w:tcMar>
              <w:left w:w="0" w:type="dxa"/>
            </w:tcMar>
          </w:tcPr>
          <w:p w14:paraId="238902C1" w14:textId="16A959A8" w:rsidR="008539B5" w:rsidRDefault="008539B5" w:rsidP="008539B5">
            <w:pPr>
              <w:pStyle w:val="Brdtextmedindrag"/>
              <w:ind w:firstLine="0"/>
            </w:pPr>
            <w:r>
              <w:t>Vid etisk granskning av en ansökan om tillstånd att utföra klinisk läke</w:t>
            </w:r>
            <w:r>
              <w:softHyphen/>
              <w:t xml:space="preserve">medelsprövning ska 25 </w:t>
            </w:r>
            <w:r>
              <w:rPr>
                <w:i/>
                <w:iCs/>
              </w:rPr>
              <w:t>och 26 §</w:t>
            </w:r>
            <w:r w:rsidRPr="0069794F">
              <w:t>§</w:t>
            </w:r>
            <w:r>
              <w:rPr>
                <w:i/>
                <w:iCs/>
              </w:rPr>
              <w:t>, 27 § första och andra styckena och</w:t>
            </w:r>
            <w:r>
              <w:t xml:space="preserve"> 28 § lagen (2003:460) om etikpröv</w:t>
            </w:r>
            <w:r>
              <w:softHyphen/>
              <w:t>ning av forskning som avser människor tillämpas.</w:t>
            </w:r>
          </w:p>
        </w:tc>
        <w:tc>
          <w:tcPr>
            <w:tcW w:w="2500" w:type="pct"/>
            <w:shd w:val="clear" w:color="auto" w:fill="auto"/>
            <w:tcMar>
              <w:right w:w="0" w:type="dxa"/>
            </w:tcMar>
          </w:tcPr>
          <w:p w14:paraId="5A3B6BCC" w14:textId="52EDA9F2" w:rsidR="008539B5" w:rsidRDefault="008539B5" w:rsidP="008539B5">
            <w:pPr>
              <w:pStyle w:val="Brdtextmedindrag"/>
              <w:ind w:firstLine="0"/>
            </w:pPr>
            <w:r>
              <w:t>Vid etisk granskning av en ansökan om tillstånd att utföra klinisk läke</w:t>
            </w:r>
            <w:r>
              <w:softHyphen/>
              <w:t>medelsprövning ska 25</w:t>
            </w:r>
            <w:r>
              <w:rPr>
                <w:i/>
                <w:iCs/>
              </w:rPr>
              <w:t>–28 §</w:t>
            </w:r>
            <w:r w:rsidRPr="0069794F">
              <w:t>§</w:t>
            </w:r>
            <w:r>
              <w:t xml:space="preserve"> lagen (2003:460) om etikprövning av forsk</w:t>
            </w:r>
            <w:r>
              <w:softHyphen/>
              <w:t>ning som avser människor tillämpas.</w:t>
            </w:r>
          </w:p>
        </w:tc>
      </w:tr>
    </w:tbl>
    <w:p w14:paraId="7711E2DC" w14:textId="77777777" w:rsidR="008539B5" w:rsidRPr="00811E52" w:rsidRDefault="008539B5" w:rsidP="008539B5">
      <w:pPr>
        <w:pStyle w:val="Slutstreck"/>
      </w:pPr>
      <w:r w:rsidRPr="00811E52">
        <w:t>                      </w:t>
      </w:r>
    </w:p>
    <w:p w14:paraId="043914D3" w14:textId="77777777" w:rsidR="008539B5" w:rsidRDefault="008539B5" w:rsidP="008539B5">
      <w:pPr>
        <w:pStyle w:val="Brdtextmedindrag"/>
      </w:pPr>
      <w:r w:rsidRPr="00B95727">
        <w:t xml:space="preserve">Denna lag träder i kraft den dag </w:t>
      </w:r>
      <w:r>
        <w:t xml:space="preserve">som </w:t>
      </w:r>
      <w:r w:rsidRPr="00B95727">
        <w:t>regeringen bestämmer.</w:t>
      </w:r>
    </w:p>
    <w:p w14:paraId="1CE0A2B8" w14:textId="77777777" w:rsidR="008539B5" w:rsidRDefault="008539B5" w:rsidP="008539B5">
      <w:pPr>
        <w:pStyle w:val="Brdtextmedindrag"/>
      </w:pPr>
    </w:p>
    <w:p w14:paraId="2DF8FCFF" w14:textId="77777777" w:rsidR="008539B5" w:rsidRDefault="008539B5" w:rsidP="008539B5">
      <w:pPr>
        <w:pStyle w:val="Rubrik2"/>
        <w:spacing w:before="0"/>
        <w:sectPr w:rsidR="008539B5" w:rsidSect="008539B5">
          <w:headerReference w:type="even" r:id="rId133"/>
          <w:headerReference w:type="default" r:id="rId134"/>
          <w:footerReference w:type="even" r:id="rId135"/>
          <w:footerReference w:type="default" r:id="rId136"/>
          <w:footerReference w:type="first" r:id="rId137"/>
          <w:pgSz w:w="9356" w:h="13721" w:code="9"/>
          <w:pgMar w:top="794" w:right="2438" w:bottom="1191" w:left="1021" w:header="0" w:footer="709" w:gutter="0"/>
          <w:cols w:space="708"/>
          <w:docGrid w:linePitch="360"/>
        </w:sectPr>
      </w:pPr>
    </w:p>
    <w:p w14:paraId="56D5476A" w14:textId="209C79CA" w:rsidR="008539B5" w:rsidRPr="0047042D" w:rsidRDefault="008539B5" w:rsidP="008539B5">
      <w:pPr>
        <w:pStyle w:val="Rubrik2"/>
        <w:spacing w:before="0"/>
      </w:pPr>
      <w:bookmarkStart w:id="51" w:name="_Toc69367495"/>
      <w:r w:rsidRPr="0047042D">
        <w:lastRenderedPageBreak/>
        <w:t>Förslag till lag om ändring i lagen (2018:2088) om tobak och liknande produkter</w:t>
      </w:r>
      <w:bookmarkEnd w:id="51"/>
    </w:p>
    <w:p w14:paraId="4F219462" w14:textId="25F70CAB" w:rsidR="008539B5" w:rsidRDefault="008539B5" w:rsidP="008539B5">
      <w:pPr>
        <w:pStyle w:val="Brdtextmedindrag"/>
        <w:ind w:firstLine="0"/>
      </w:pPr>
      <w:r>
        <w:t xml:space="preserve">Härigenom föreskrivs att 1 kap. 4 § lagen (2018:2088) om tobak och liknande produkter ska ha följande lydelse. </w:t>
      </w:r>
    </w:p>
    <w:p w14:paraId="56465C80"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291AFF91" w14:textId="77777777" w:rsidTr="008539B5">
        <w:tc>
          <w:tcPr>
            <w:tcW w:w="2500" w:type="pct"/>
            <w:shd w:val="clear" w:color="auto" w:fill="auto"/>
            <w:tcMar>
              <w:left w:w="0" w:type="dxa"/>
            </w:tcMar>
          </w:tcPr>
          <w:p w14:paraId="64577FBA"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0BCBEBA0" w14:textId="77777777" w:rsidR="008539B5" w:rsidRPr="0049408E" w:rsidRDefault="008539B5" w:rsidP="008539B5">
            <w:pPr>
              <w:pStyle w:val="Brdtext"/>
              <w:rPr>
                <w:i/>
              </w:rPr>
            </w:pPr>
            <w:r w:rsidRPr="0049408E">
              <w:rPr>
                <w:i/>
              </w:rPr>
              <w:t>Föreslagen lydelse</w:t>
            </w:r>
          </w:p>
        </w:tc>
      </w:tr>
    </w:tbl>
    <w:p w14:paraId="0BCB1820" w14:textId="1C35F3B4" w:rsidR="008539B5" w:rsidRDefault="008539B5" w:rsidP="008539B5">
      <w:pPr>
        <w:pStyle w:val="Rubrik3utannumrering"/>
        <w:spacing w:before="240" w:after="0"/>
        <w:jc w:val="center"/>
      </w:pPr>
      <w:r>
        <w:t>1 kap.</w:t>
      </w:r>
    </w:p>
    <w:p w14:paraId="09692AD1" w14:textId="2A90C205" w:rsidR="008539B5" w:rsidRDefault="008539B5" w:rsidP="008539B5">
      <w:pPr>
        <w:pStyle w:val="Brdtext"/>
        <w:jc w:val="center"/>
        <w:rPr>
          <w:b/>
        </w:rPr>
      </w:pPr>
      <w:r w:rsidRPr="00352A49">
        <w:rPr>
          <w:b/>
        </w:rPr>
        <w:t>4</w:t>
      </w:r>
      <w:r>
        <w:rPr>
          <w:b/>
        </w:rPr>
        <w:t> §</w:t>
      </w:r>
    </w:p>
    <w:p w14:paraId="229C4754" w14:textId="77777777" w:rsidR="008539B5" w:rsidRDefault="008539B5" w:rsidP="008539B5">
      <w:pPr>
        <w:pStyle w:val="Brdtextmedindrag"/>
        <w:ind w:firstLine="0"/>
      </w:pPr>
      <w:r>
        <w:t xml:space="preserve">Lagen ska inte </w:t>
      </w:r>
      <w:r w:rsidRPr="00132611">
        <w:t>tillämpas</w:t>
      </w:r>
      <w:r>
        <w:t xml:space="preserve"> på produkter som är klassificerade som narkotika enligt narkotikastrafflagen (1968:64) eller som hälso</w:t>
      </w:r>
      <w:r>
        <w:softHyphen/>
        <w:t>farliga varor enligt lagen (1999:42) om förbud mot vissa hälso</w:t>
      </w:r>
      <w:r>
        <w:softHyphen/>
        <w:t>farliga varor.</w:t>
      </w:r>
    </w:p>
    <w:tbl>
      <w:tblPr>
        <w:tblW w:w="5000" w:type="pct"/>
        <w:tblLook w:val="0000" w:firstRow="0" w:lastRow="0" w:firstColumn="0" w:lastColumn="0" w:noHBand="0" w:noVBand="0"/>
      </w:tblPr>
      <w:tblGrid>
        <w:gridCol w:w="2948"/>
        <w:gridCol w:w="2949"/>
      </w:tblGrid>
      <w:tr w:rsidR="008539B5" w14:paraId="0464336C" w14:textId="77777777" w:rsidTr="008539B5">
        <w:tc>
          <w:tcPr>
            <w:tcW w:w="2500" w:type="pct"/>
            <w:shd w:val="clear" w:color="auto" w:fill="auto"/>
            <w:tcMar>
              <w:left w:w="0" w:type="dxa"/>
            </w:tcMar>
          </w:tcPr>
          <w:p w14:paraId="60692C38" w14:textId="77777777" w:rsidR="008539B5" w:rsidRDefault="008539B5" w:rsidP="008539B5">
            <w:pPr>
              <w:pStyle w:val="Brdtextmedindrag"/>
            </w:pPr>
            <w:r>
              <w:t>I fråga om elektroniska cigar</w:t>
            </w:r>
            <w:r>
              <w:softHyphen/>
              <w:t>etter och påfyllningsbehållare ska lagen inte tillämpas på läke</w:t>
            </w:r>
            <w:r>
              <w:softHyphen/>
              <w:t xml:space="preserve">medel </w:t>
            </w:r>
            <w:r w:rsidRPr="00352A49">
              <w:rPr>
                <w:i/>
              </w:rPr>
              <w:t>eller medicintekniska pro</w:t>
            </w:r>
            <w:r w:rsidRPr="00352A49">
              <w:rPr>
                <w:i/>
              </w:rPr>
              <w:softHyphen/>
              <w:t>dukter</w:t>
            </w:r>
            <w:r>
              <w:t xml:space="preserve"> som om</w:t>
            </w:r>
            <w:r>
              <w:softHyphen/>
              <w:t>fattas av läke</w:t>
            </w:r>
            <w:r>
              <w:softHyphen/>
              <w:t>medels</w:t>
            </w:r>
            <w:r>
              <w:softHyphen/>
              <w:t xml:space="preserve">lagen (2015:315) eller </w:t>
            </w:r>
            <w:r w:rsidRPr="00352A49">
              <w:rPr>
                <w:i/>
              </w:rPr>
              <w:t>lagen (1993:584) om medicin</w:t>
            </w:r>
            <w:r w:rsidRPr="00352A49">
              <w:rPr>
                <w:i/>
              </w:rPr>
              <w:softHyphen/>
              <w:t>tek</w:t>
            </w:r>
            <w:r w:rsidRPr="00352A49">
              <w:rPr>
                <w:i/>
              </w:rPr>
              <w:softHyphen/>
              <w:t>ni</w:t>
            </w:r>
            <w:r w:rsidRPr="00352A49">
              <w:rPr>
                <w:i/>
              </w:rPr>
              <w:softHyphen/>
              <w:t>ska produkter</w:t>
            </w:r>
            <w:r>
              <w:t>.</w:t>
            </w:r>
          </w:p>
          <w:p w14:paraId="3DD23DDB" w14:textId="77777777" w:rsidR="008539B5" w:rsidRDefault="008539B5" w:rsidP="008539B5">
            <w:pPr>
              <w:pStyle w:val="Brdtextmedindrag"/>
            </w:pPr>
          </w:p>
        </w:tc>
        <w:tc>
          <w:tcPr>
            <w:tcW w:w="2500" w:type="pct"/>
            <w:shd w:val="clear" w:color="auto" w:fill="auto"/>
            <w:tcMar>
              <w:right w:w="0" w:type="dxa"/>
            </w:tcMar>
          </w:tcPr>
          <w:p w14:paraId="459BC869" w14:textId="0861C294" w:rsidR="008539B5" w:rsidRDefault="008539B5" w:rsidP="008539B5">
            <w:pPr>
              <w:pStyle w:val="Brdtextmedindrag"/>
            </w:pPr>
            <w:r>
              <w:t>I fråga om elektroniska cigar</w:t>
            </w:r>
            <w:r>
              <w:softHyphen/>
              <w:t>etter och påfyllningsbehållare ska lagen inte tillämpas på läke</w:t>
            </w:r>
            <w:r>
              <w:softHyphen/>
              <w:t>medel som om</w:t>
            </w:r>
            <w:r>
              <w:softHyphen/>
              <w:t>fattas av läke</w:t>
            </w:r>
            <w:r>
              <w:softHyphen/>
              <w:t xml:space="preserve">medelslagen (2015:315) eller </w:t>
            </w:r>
            <w:r w:rsidRPr="00352A49">
              <w:rPr>
                <w:i/>
              </w:rPr>
              <w:t>på medicin</w:t>
            </w:r>
            <w:r>
              <w:rPr>
                <w:i/>
              </w:rPr>
              <w:softHyphen/>
            </w:r>
            <w:r w:rsidRPr="00352A49">
              <w:rPr>
                <w:i/>
              </w:rPr>
              <w:t>tekniska produkter och andra pro</w:t>
            </w:r>
            <w:r>
              <w:rPr>
                <w:i/>
              </w:rPr>
              <w:softHyphen/>
            </w:r>
            <w:r w:rsidRPr="00352A49">
              <w:rPr>
                <w:i/>
              </w:rPr>
              <w:t>dukt</w:t>
            </w:r>
            <w:r>
              <w:rPr>
                <w:i/>
              </w:rPr>
              <w:softHyphen/>
            </w:r>
            <w:r w:rsidRPr="00352A49">
              <w:rPr>
                <w:i/>
              </w:rPr>
              <w:t>er som omfattas av</w:t>
            </w:r>
            <w:r>
              <w:t xml:space="preserve"> </w:t>
            </w:r>
            <w:r w:rsidRPr="00251DE8">
              <w:rPr>
                <w:i/>
              </w:rPr>
              <w:t>Europa</w:t>
            </w:r>
            <w:r>
              <w:rPr>
                <w:i/>
              </w:rPr>
              <w:softHyphen/>
            </w:r>
            <w:r w:rsidRPr="00251DE8">
              <w:rPr>
                <w:i/>
              </w:rPr>
              <w:t>parla</w:t>
            </w:r>
            <w:r>
              <w:rPr>
                <w:i/>
              </w:rPr>
              <w:softHyphen/>
            </w:r>
            <w:r w:rsidRPr="00251DE8">
              <w:rPr>
                <w:i/>
              </w:rPr>
              <w:t>ment</w:t>
            </w:r>
            <w:r>
              <w:rPr>
                <w:i/>
              </w:rPr>
              <w:softHyphen/>
            </w:r>
            <w:r w:rsidRPr="00251DE8">
              <w:rPr>
                <w:i/>
              </w:rPr>
              <w:t>ets och rådets fö</w:t>
            </w:r>
            <w:r>
              <w:rPr>
                <w:i/>
              </w:rPr>
              <w:t>r</w:t>
            </w:r>
            <w:r>
              <w:rPr>
                <w:i/>
              </w:rPr>
              <w:softHyphen/>
              <w:t>ordning (EU) 2017/745 av den 5 </w:t>
            </w:r>
            <w:r w:rsidRPr="00251DE8">
              <w:rPr>
                <w:i/>
              </w:rPr>
              <w:t>april 2017 om medicintek</w:t>
            </w:r>
            <w:r>
              <w:rPr>
                <w:i/>
              </w:rPr>
              <w:softHyphen/>
            </w:r>
            <w:r w:rsidRPr="00251DE8">
              <w:rPr>
                <w:i/>
              </w:rPr>
              <w:t>ni</w:t>
            </w:r>
            <w:r>
              <w:rPr>
                <w:i/>
              </w:rPr>
              <w:softHyphen/>
            </w:r>
            <w:r w:rsidRPr="00251DE8">
              <w:rPr>
                <w:i/>
              </w:rPr>
              <w:t>ska pro</w:t>
            </w:r>
            <w:r>
              <w:rPr>
                <w:i/>
              </w:rPr>
              <w:softHyphen/>
            </w:r>
            <w:r w:rsidRPr="00251DE8">
              <w:rPr>
                <w:i/>
              </w:rPr>
              <w:t>dukter, om ändring av direktiv 2001/83/EG, för</w:t>
            </w:r>
            <w:r>
              <w:rPr>
                <w:i/>
              </w:rPr>
              <w:softHyphen/>
            </w:r>
            <w:r w:rsidRPr="00251DE8">
              <w:rPr>
                <w:i/>
              </w:rPr>
              <w:t>ordning (EG) nr 178/2002 och för</w:t>
            </w:r>
            <w:r>
              <w:rPr>
                <w:i/>
              </w:rPr>
              <w:softHyphen/>
            </w:r>
            <w:r w:rsidRPr="00251DE8">
              <w:rPr>
                <w:i/>
              </w:rPr>
              <w:t>ord</w:t>
            </w:r>
            <w:r>
              <w:rPr>
                <w:i/>
              </w:rPr>
              <w:softHyphen/>
            </w:r>
            <w:r w:rsidRPr="00251DE8">
              <w:rPr>
                <w:i/>
              </w:rPr>
              <w:t>ning (EG) nr 1223/2009 och om upphävande av rådets direktiv 90/385/EEG och 93/42/EEG</w:t>
            </w:r>
            <w:r>
              <w:rPr>
                <w:i/>
              </w:rPr>
              <w:t>.</w:t>
            </w:r>
          </w:p>
        </w:tc>
      </w:tr>
    </w:tbl>
    <w:p w14:paraId="13157075" w14:textId="77777777" w:rsidR="008539B5" w:rsidRDefault="008539B5" w:rsidP="008539B5">
      <w:pPr>
        <w:pStyle w:val="Brdtextmedindrag"/>
      </w:pPr>
      <w:r>
        <w:t>I fråga om elektroniska cigaretter och påfyllningsbehållare gäller även produkt</w:t>
      </w:r>
      <w:r>
        <w:softHyphen/>
        <w:t>säkerhetslagen (2004:451).</w:t>
      </w:r>
    </w:p>
    <w:p w14:paraId="3887F127" w14:textId="77777777" w:rsidR="008539B5" w:rsidRDefault="008539B5" w:rsidP="008539B5">
      <w:pPr>
        <w:pStyle w:val="Slutstreck"/>
      </w:pPr>
      <w:r w:rsidRPr="00660EEA">
        <w:t>                      </w:t>
      </w:r>
    </w:p>
    <w:p w14:paraId="523B24EE" w14:textId="6D88F783" w:rsidR="008539B5" w:rsidRDefault="008539B5" w:rsidP="008539B5">
      <w:pPr>
        <w:pStyle w:val="Brdtextmedindrag"/>
      </w:pPr>
      <w:r>
        <w:t>Denna lag träder i kraft den 15 juli 2021.</w:t>
      </w:r>
    </w:p>
    <w:p w14:paraId="5B1B5591" w14:textId="77777777" w:rsidR="00920097" w:rsidRPr="00B937F4" w:rsidRDefault="00920097" w:rsidP="003D6631">
      <w:pPr>
        <w:pStyle w:val="Brdtextmedindrag"/>
        <w:sectPr w:rsidR="00920097" w:rsidRPr="00B937F4" w:rsidSect="008539B5">
          <w:headerReference w:type="even" r:id="rId138"/>
          <w:headerReference w:type="default" r:id="rId139"/>
          <w:footerReference w:type="even" r:id="rId140"/>
          <w:footerReference w:type="default" r:id="rId141"/>
          <w:footerReference w:type="first" r:id="rId142"/>
          <w:pgSz w:w="9356" w:h="13721" w:code="9"/>
          <w:pgMar w:top="794" w:right="2438" w:bottom="1191" w:left="1021" w:header="0" w:footer="709" w:gutter="0"/>
          <w:cols w:space="708"/>
          <w:docGrid w:linePitch="360"/>
        </w:sectPr>
      </w:pPr>
    </w:p>
    <w:p w14:paraId="6A8EEFCC" w14:textId="77777777" w:rsidR="008539B5" w:rsidRDefault="008539B5" w:rsidP="008539B5">
      <w:pPr>
        <w:pStyle w:val="Brdtext"/>
        <w:sectPr w:rsidR="008539B5" w:rsidSect="00155500">
          <w:headerReference w:type="even" r:id="rId143"/>
          <w:headerReference w:type="default" r:id="rId144"/>
          <w:footerReference w:type="even" r:id="rId145"/>
          <w:footerReference w:type="default" r:id="rId146"/>
          <w:headerReference w:type="first" r:id="rId147"/>
          <w:footerReference w:type="first" r:id="rId148"/>
          <w:type w:val="continuous"/>
          <w:pgSz w:w="9356" w:h="13721" w:code="9"/>
          <w:pgMar w:top="794" w:right="2438" w:bottom="1191" w:left="1021" w:header="0" w:footer="709" w:gutter="0"/>
          <w:cols w:space="708"/>
          <w:docGrid w:linePitch="360"/>
        </w:sectPr>
      </w:pPr>
      <w:bookmarkStart w:id="52" w:name="_Toc65132626"/>
    </w:p>
    <w:p w14:paraId="11CDCC8A" w14:textId="6719F9BF" w:rsidR="008539B5" w:rsidRDefault="008539B5" w:rsidP="008539B5">
      <w:pPr>
        <w:pStyle w:val="Rubrik1"/>
        <w:spacing w:before="0"/>
      </w:pPr>
      <w:bookmarkStart w:id="53" w:name="_Toc69367496"/>
      <w:r>
        <w:lastRenderedPageBreak/>
        <w:t xml:space="preserve">Ärendet </w:t>
      </w:r>
      <w:r w:rsidRPr="00062D72">
        <w:t>och</w:t>
      </w:r>
      <w:r>
        <w:t xml:space="preserve"> dess beredning</w:t>
      </w:r>
      <w:bookmarkEnd w:id="52"/>
      <w:bookmarkEnd w:id="53"/>
    </w:p>
    <w:p w14:paraId="1F2C7EA9" w14:textId="2C8CA18C" w:rsidR="008539B5" w:rsidRDefault="008539B5" w:rsidP="008539B5">
      <w:pPr>
        <w:pStyle w:val="Brdtextmedindrag"/>
        <w:ind w:firstLine="0"/>
      </w:pPr>
      <w:r>
        <w:t>Den 5 april 2017 beslutades Europaparlamentets och rådets för</w:t>
      </w:r>
      <w:r>
        <w:softHyphen/>
        <w:t>ordning (EU) 2017/745 om medicintekniska produkter, om änd</w:t>
      </w:r>
      <w:r>
        <w:softHyphen/>
        <w:t>ring av direktiv 2001/83/EG, förordning (EG) nr 178/2002 och för</w:t>
      </w:r>
      <w:r>
        <w:softHyphen/>
        <w:t>ordning (EG) nr 1223/2009 och om upphävande av rådets direktiv 90/385/EEG och 93/42/EEG. Samma datum beslutades även Europa</w:t>
      </w:r>
      <w:r>
        <w:softHyphen/>
        <w:t>parlamentets och rådets förordning (EU) 2017/746 om medicin</w:t>
      </w:r>
      <w:r>
        <w:softHyphen/>
        <w:t>tekniska produkter för in vitro-diagnostik och om upp</w:t>
      </w:r>
      <w:r>
        <w:softHyphen/>
        <w:t xml:space="preserve">hävande av direktiv 98/79/EG och kommissionens beslut 2010/227/EU. Förordningarna jämte rättelser finns i </w:t>
      </w:r>
      <w:r w:rsidRPr="008C11EE">
        <w:rPr>
          <w:i/>
          <w:iCs/>
        </w:rPr>
        <w:t>bilagorna 1–4</w:t>
      </w:r>
      <w:r>
        <w:t>. I den här propositionen görs hänvisningarna till EU-förordningarna uti</w:t>
      </w:r>
      <w:r>
        <w:softHyphen/>
        <w:t>från deras engelska förkortningar, dvs. för</w:t>
      </w:r>
      <w:r>
        <w:softHyphen/>
        <w:t>ordning (EU) 2017/745 för</w:t>
      </w:r>
      <w:r>
        <w:softHyphen/>
        <w:t>kort</w:t>
      </w:r>
      <w:r>
        <w:softHyphen/>
        <w:t xml:space="preserve">as med </w:t>
      </w:r>
      <w:r w:rsidRPr="00A3541E">
        <w:t>MDR-</w:t>
      </w:r>
      <w:r>
        <w:t xml:space="preserve">förordningen (Medical Devices Regulation) och förordning (EU) 2017/746 med IVDR-förordningen </w:t>
      </w:r>
      <w:bookmarkStart w:id="54" w:name="_Hlk64886695"/>
      <w:r>
        <w:t>(In Vitro Diagnostic Regulation</w:t>
      </w:r>
      <w:bookmarkEnd w:id="54"/>
      <w:r>
        <w:t>).</w:t>
      </w:r>
    </w:p>
    <w:p w14:paraId="0903D989" w14:textId="77777777" w:rsidR="008539B5" w:rsidRDefault="008539B5" w:rsidP="008539B5">
      <w:pPr>
        <w:pStyle w:val="Brdtextmedindrag"/>
      </w:pPr>
      <w:r>
        <w:t>Förordningarna ska börja tillämpas tre respektive fem år efter ikraft</w:t>
      </w:r>
      <w:r>
        <w:softHyphen/>
        <w:t>träd</w:t>
      </w:r>
      <w:r>
        <w:softHyphen/>
        <w:t>and</w:t>
      </w:r>
      <w:r>
        <w:softHyphen/>
        <w:t>et. De trädde i kraft 20 dagar efter publicering i EUT, dvs. den 25 maj 2017. Vissa delar av förordningarna som rör bland annat anmälda organ och an</w:t>
      </w:r>
      <w:r>
        <w:softHyphen/>
        <w:t>svar</w:t>
      </w:r>
      <w:r>
        <w:softHyphen/>
        <w:t>ig myndighet för anmälda organ ska dock börja tillämpas redan sex månad</w:t>
      </w:r>
      <w:r>
        <w:softHyphen/>
        <w:t>er efter ikraftträdandet.</w:t>
      </w:r>
    </w:p>
    <w:p w14:paraId="73BD22D3" w14:textId="77777777" w:rsidR="008539B5" w:rsidRDefault="008539B5" w:rsidP="008539B5">
      <w:pPr>
        <w:pStyle w:val="Brdtextmedindrag"/>
      </w:pPr>
      <w:r>
        <w:t>Regeringen lämnade i juni 2017 en proposition till riksdagen (Anpass</w:t>
      </w:r>
      <w:r>
        <w:softHyphen/>
        <w:t>ning</w:t>
      </w:r>
      <w:r>
        <w:softHyphen/>
        <w:t>ar till EU:s nya förordningar om medicin</w:t>
      </w:r>
      <w:r>
        <w:softHyphen/>
        <w:t>teknik – del 1, prop. 2016/17:197) avseende de delar av EU-förordningarna som skulle börja tillämpas efter sex månader. Propositionen inne</w:t>
      </w:r>
      <w:r>
        <w:softHyphen/>
        <w:t>höll främst förslag avse</w:t>
      </w:r>
      <w:r>
        <w:softHyphen/>
        <w:t xml:space="preserve">ende anmälda organ och ansvarig myndighet för anmälda organ. </w:t>
      </w:r>
    </w:p>
    <w:p w14:paraId="39EDF27D" w14:textId="7272D2A0" w:rsidR="008539B5" w:rsidRPr="00B30DFF" w:rsidRDefault="008539B5" w:rsidP="008539B5">
      <w:pPr>
        <w:pStyle w:val="Brdtextmedindrag"/>
      </w:pPr>
      <w:r w:rsidRPr="003D13D9">
        <w:t xml:space="preserve">Inom Socialdepartementet har </w:t>
      </w:r>
      <w:r>
        <w:t xml:space="preserve">det </w:t>
      </w:r>
      <w:r w:rsidRPr="003D13D9">
        <w:t>utarbetats en departements</w:t>
      </w:r>
      <w:r>
        <w:softHyphen/>
      </w:r>
      <w:r w:rsidRPr="003D13D9">
        <w:t>pro</w:t>
      </w:r>
      <w:r>
        <w:softHyphen/>
      </w:r>
      <w:r w:rsidRPr="003D13D9">
        <w:t>memoria, An</w:t>
      </w:r>
      <w:r>
        <w:softHyphen/>
      </w:r>
      <w:r w:rsidRPr="003D13D9">
        <w:t>pass</w:t>
      </w:r>
      <w:r>
        <w:softHyphen/>
      </w:r>
      <w:r w:rsidRPr="003D13D9">
        <w:t xml:space="preserve">ningar </w:t>
      </w:r>
      <w:r>
        <w:t xml:space="preserve">till EU:s </w:t>
      </w:r>
      <w:r w:rsidRPr="003D13D9">
        <w:t>förordning</w:t>
      </w:r>
      <w:r>
        <w:t>ar</w:t>
      </w:r>
      <w:r w:rsidRPr="003D13D9">
        <w:t xml:space="preserve"> om </w:t>
      </w:r>
      <w:r>
        <w:t>medicintekniska pro</w:t>
      </w:r>
      <w:r>
        <w:softHyphen/>
        <w:t>dukt</w:t>
      </w:r>
      <w:r>
        <w:softHyphen/>
        <w:t xml:space="preserve">er </w:t>
      </w:r>
      <w:r w:rsidRPr="003D13D9">
        <w:t xml:space="preserve">(Ds </w:t>
      </w:r>
      <w:r>
        <w:t>2019:32</w:t>
      </w:r>
      <w:r w:rsidRPr="003D13D9">
        <w:t>). I departementspromemorian föreslås de lag- och för</w:t>
      </w:r>
      <w:r>
        <w:softHyphen/>
      </w:r>
      <w:r w:rsidRPr="003D13D9">
        <w:t>ord</w:t>
      </w:r>
      <w:r>
        <w:softHyphen/>
      </w:r>
      <w:r w:rsidRPr="003D13D9">
        <w:t>nings</w:t>
      </w:r>
      <w:r>
        <w:softHyphen/>
      </w:r>
      <w:r w:rsidRPr="003D13D9">
        <w:t>ändr</w:t>
      </w:r>
      <w:r>
        <w:softHyphen/>
      </w:r>
      <w:r w:rsidRPr="003D13D9">
        <w:t>ingar som bedöms nödvändiga för att anpassa svensk rätt till EU-för</w:t>
      </w:r>
      <w:r>
        <w:softHyphen/>
      </w:r>
      <w:r w:rsidRPr="003D13D9">
        <w:t>ord</w:t>
      </w:r>
      <w:r>
        <w:softHyphen/>
      </w:r>
      <w:r w:rsidRPr="003D13D9">
        <w:t>ning</w:t>
      </w:r>
      <w:r>
        <w:t>arna</w:t>
      </w:r>
      <w:r w:rsidRPr="003D13D9">
        <w:t>. En sammanfattning av departementspromemorian och dess för</w:t>
      </w:r>
      <w:r>
        <w:softHyphen/>
      </w:r>
      <w:r w:rsidRPr="003D13D9">
        <w:t>fatt</w:t>
      </w:r>
      <w:r>
        <w:softHyphen/>
      </w:r>
      <w:r w:rsidRPr="003D13D9">
        <w:t xml:space="preserve">ningsförslag finns i </w:t>
      </w:r>
      <w:r w:rsidRPr="008C11EE">
        <w:rPr>
          <w:i/>
          <w:iCs/>
        </w:rPr>
        <w:t xml:space="preserve">bilaga </w:t>
      </w:r>
      <w:r>
        <w:rPr>
          <w:i/>
          <w:iCs/>
        </w:rPr>
        <w:t xml:space="preserve">5 </w:t>
      </w:r>
      <w:r w:rsidRPr="00BB3932">
        <w:t>och</w:t>
      </w:r>
      <w:r>
        <w:t xml:space="preserve"> </w:t>
      </w:r>
      <w:r>
        <w:rPr>
          <w:i/>
          <w:iCs/>
        </w:rPr>
        <w:t xml:space="preserve">6. </w:t>
      </w:r>
      <w:r>
        <w:t>Promemorian har remiss</w:t>
      </w:r>
      <w:r>
        <w:softHyphen/>
        <w:t>behandlats</w:t>
      </w:r>
      <w:r w:rsidRPr="003D13D9">
        <w:t xml:space="preserve"> och en förteckning över remiss</w:t>
      </w:r>
      <w:r>
        <w:softHyphen/>
      </w:r>
      <w:r w:rsidRPr="003D13D9">
        <w:t>in</w:t>
      </w:r>
      <w:r>
        <w:softHyphen/>
      </w:r>
      <w:r w:rsidRPr="003D13D9">
        <w:t>stans</w:t>
      </w:r>
      <w:r>
        <w:softHyphen/>
      </w:r>
      <w:r w:rsidRPr="003D13D9">
        <w:t xml:space="preserve">erna finns i </w:t>
      </w:r>
      <w:r w:rsidRPr="008C11EE">
        <w:rPr>
          <w:i/>
          <w:iCs/>
        </w:rPr>
        <w:t>bilaga</w:t>
      </w:r>
      <w:r>
        <w:rPr>
          <w:i/>
          <w:iCs/>
        </w:rPr>
        <w:t> 7</w:t>
      </w:r>
      <w:r w:rsidRPr="003D13D9">
        <w:t>. En sammanställning av remissyttrandena finns tillgäng</w:t>
      </w:r>
      <w:r>
        <w:softHyphen/>
      </w:r>
      <w:r w:rsidRPr="003D13D9">
        <w:t>lig i Social</w:t>
      </w:r>
      <w:r>
        <w:softHyphen/>
      </w:r>
      <w:r w:rsidRPr="003D13D9">
        <w:t>departe</w:t>
      </w:r>
      <w:r>
        <w:softHyphen/>
      </w:r>
      <w:r w:rsidRPr="003D13D9">
        <w:t>ment</w:t>
      </w:r>
      <w:r>
        <w:softHyphen/>
      </w:r>
      <w:r w:rsidRPr="003D13D9">
        <w:t>et (S2016/003366).</w:t>
      </w:r>
      <w:r>
        <w:t xml:space="preserve"> </w:t>
      </w:r>
      <w:bookmarkStart w:id="55" w:name="_Hlk62033328"/>
      <w:bookmarkStart w:id="56" w:name="_Hlk61421648"/>
      <w:r w:rsidRPr="00192729">
        <w:t xml:space="preserve">Efter remissbehandlingen har </w:t>
      </w:r>
      <w:r>
        <w:t>Läke</w:t>
      </w:r>
      <w:r>
        <w:softHyphen/>
        <w:t>medels</w:t>
      </w:r>
      <w:r>
        <w:softHyphen/>
        <w:t xml:space="preserve">verket getts tillfälle att under hand yttra sig över de reviderade </w:t>
      </w:r>
      <w:r w:rsidRPr="00192729">
        <w:t>för</w:t>
      </w:r>
      <w:r>
        <w:softHyphen/>
      </w:r>
      <w:r w:rsidRPr="00192729">
        <w:t xml:space="preserve">slag </w:t>
      </w:r>
      <w:bookmarkStart w:id="57" w:name="_Hlk59202982"/>
      <w:r>
        <w:t xml:space="preserve">om avgifter som finns </w:t>
      </w:r>
      <w:r w:rsidRPr="00A03D63">
        <w:t xml:space="preserve">i </w:t>
      </w:r>
      <w:r>
        <w:t xml:space="preserve">4 kap. 1 § 1 och 2 § första stycket 1 och andra stycket </w:t>
      </w:r>
      <w:bookmarkEnd w:id="57"/>
      <w:r>
        <w:t>före</w:t>
      </w:r>
      <w:r>
        <w:softHyphen/>
        <w:t>slag</w:t>
      </w:r>
      <w:r>
        <w:softHyphen/>
        <w:t>na lagen med komp</w:t>
      </w:r>
      <w:r>
        <w:softHyphen/>
        <w:t>letterande bestämmelser till EU:s för</w:t>
      </w:r>
      <w:r>
        <w:softHyphen/>
        <w:t>ord</w:t>
      </w:r>
      <w:r>
        <w:softHyphen/>
        <w:t>ningar om medicin</w:t>
      </w:r>
      <w:r>
        <w:softHyphen/>
        <w:t>tekniska pro</w:t>
      </w:r>
      <w:r>
        <w:softHyphen/>
        <w:t>dukter</w:t>
      </w:r>
      <w:r w:rsidRPr="00A03D63">
        <w:t>.</w:t>
      </w:r>
      <w:r>
        <w:t xml:space="preserve"> Läkemedelsverket har inte haft några synpunkter på för</w:t>
      </w:r>
      <w:r>
        <w:softHyphen/>
        <w:t xml:space="preserve">slagen. Förslagen behandlas i avsnitt 2.1 och 14. Därutöver har Etikprövningsmyndigheten getts tillfälle att under hand yttra sig </w:t>
      </w:r>
      <w:r w:rsidRPr="00B30DFF">
        <w:t>över en ändring om delegationsmöjligheter i 4 § lagen (2018:1091) med kom</w:t>
      </w:r>
      <w:r w:rsidRPr="00B30DFF">
        <w:softHyphen/>
        <w:t>plett</w:t>
      </w:r>
      <w:r w:rsidRPr="00B30DFF">
        <w:softHyphen/>
        <w:t>er</w:t>
      </w:r>
      <w:r w:rsidRPr="00B30DFF">
        <w:softHyphen/>
        <w:t>ande bestämmelser om etisk granskning till EU:s förordning om kliniska pröv</w:t>
      </w:r>
      <w:r w:rsidRPr="00B30DFF">
        <w:softHyphen/>
        <w:t>ningar av humanläkemedel. Myndig</w:t>
      </w:r>
      <w:r>
        <w:softHyphen/>
      </w:r>
      <w:r w:rsidRPr="00B30DFF">
        <w:t>het</w:t>
      </w:r>
      <w:r>
        <w:softHyphen/>
      </w:r>
      <w:r w:rsidRPr="00B30DFF">
        <w:t>en har tillstyrkt förslaget.</w:t>
      </w:r>
      <w:r>
        <w:t xml:space="preserve"> </w:t>
      </w:r>
      <w:r w:rsidRPr="00B30DFF">
        <w:t xml:space="preserve">Förslaget behandlas i avsnitt 2.23 och 10.7. </w:t>
      </w:r>
      <w:bookmarkEnd w:id="55"/>
    </w:p>
    <w:p w14:paraId="787C665F" w14:textId="1F76B936" w:rsidR="008539B5" w:rsidRPr="00B30DFF" w:rsidRDefault="008539B5" w:rsidP="008539B5">
      <w:pPr>
        <w:pStyle w:val="Brdtextmedindrag"/>
      </w:pPr>
      <w:r w:rsidRPr="00B30DFF">
        <w:t xml:space="preserve">Förslagen i 4 kap. 1 § 1 och 2 § första stycket 1 och andra stycket </w:t>
      </w:r>
      <w:r>
        <w:t xml:space="preserve">i den </w:t>
      </w:r>
      <w:r w:rsidRPr="00B30DFF">
        <w:t>före</w:t>
      </w:r>
      <w:r w:rsidRPr="00B30DFF">
        <w:softHyphen/>
        <w:t>slag</w:t>
      </w:r>
      <w:r w:rsidRPr="00B30DFF">
        <w:softHyphen/>
        <w:t>na lagen med komp</w:t>
      </w:r>
      <w:r w:rsidRPr="00B30DFF">
        <w:softHyphen/>
        <w:t>letterande bestämmelser till EU:s förordningar om medicin</w:t>
      </w:r>
      <w:r w:rsidRPr="00B30DFF">
        <w:softHyphen/>
        <w:t>tekniska pro</w:t>
      </w:r>
      <w:r w:rsidRPr="00B30DFF">
        <w:softHyphen/>
        <w:t>dukter och 4 § lagen (2018:1091) med kom</w:t>
      </w:r>
      <w:r w:rsidRPr="00B30DFF">
        <w:softHyphen/>
        <w:t>plett</w:t>
      </w:r>
      <w:r w:rsidRPr="00B30DFF">
        <w:softHyphen/>
        <w:t>er</w:t>
      </w:r>
      <w:r w:rsidRPr="00B30DFF">
        <w:softHyphen/>
        <w:t>ande bestämmelser om etisk granskning till EU:s förordning om kliniska pröv</w:t>
      </w:r>
      <w:r w:rsidRPr="00B30DFF">
        <w:softHyphen/>
        <w:t xml:space="preserve">ningar av humanläkemedel som lämnas i denna </w:t>
      </w:r>
      <w:r>
        <w:t>proposition</w:t>
      </w:r>
      <w:r w:rsidRPr="00B30DFF">
        <w:t xml:space="preserve"> överens</w:t>
      </w:r>
      <w:r>
        <w:softHyphen/>
      </w:r>
      <w:r w:rsidRPr="00B30DFF">
        <w:t>stäm</w:t>
      </w:r>
      <w:r>
        <w:softHyphen/>
      </w:r>
      <w:r w:rsidRPr="00B30DFF">
        <w:t>mer med de förslag som har beretts under hand.</w:t>
      </w:r>
    </w:p>
    <w:bookmarkEnd w:id="56"/>
    <w:p w14:paraId="577036DB" w14:textId="77777777" w:rsidR="008539B5" w:rsidRDefault="008539B5" w:rsidP="008539B5">
      <w:pPr>
        <w:pStyle w:val="Brdtextmedindrag"/>
      </w:pPr>
      <w:r w:rsidRPr="00B30DFF">
        <w:lastRenderedPageBreak/>
        <w:t>Den 23 april 2020 beslutades Europaparlamentets och rådets förordning (EU) 2020/561 om ändring av förordning (EU) 2017/745 om medicintek</w:t>
      </w:r>
      <w:r w:rsidRPr="00B30DFF">
        <w:softHyphen/>
        <w:t>niska produkter vad gäller tillämpningsdatum för vissa bestämmelser</w:t>
      </w:r>
      <w:r>
        <w:t>. För</w:t>
      </w:r>
      <w:r>
        <w:softHyphen/>
        <w:t xml:space="preserve">ordningen finns i </w:t>
      </w:r>
      <w:r>
        <w:rPr>
          <w:i/>
          <w:iCs/>
        </w:rPr>
        <w:t>bilaga 8</w:t>
      </w:r>
      <w:r>
        <w:t xml:space="preserve">. Genom den förordningen flyttades den dag som </w:t>
      </w:r>
      <w:r w:rsidRPr="00A3541E">
        <w:t>MDR-förordningen</w:t>
      </w:r>
      <w:r>
        <w:t xml:space="preserve"> ska börja tillämpas fram. I stället för den 26 maj 2020 ska </w:t>
      </w:r>
      <w:r w:rsidRPr="00A3541E">
        <w:t>MDR-förordningen</w:t>
      </w:r>
      <w:r>
        <w:t xml:space="preserve"> börja tillämpas den 26 maj 2021. Detta ledde till att övergångsbestämmelser i lagen (1993:584) om medicintekniska pro</w:t>
      </w:r>
      <w:r>
        <w:softHyphen/>
        <w:t>dukter och lagen (2011:791) om ackreditering och teknisk kontroll behövde ändras. Dessa ändringar be</w:t>
      </w:r>
      <w:r>
        <w:softHyphen/>
        <w:t xml:space="preserve">handlas i propositionen </w:t>
      </w:r>
      <w:r w:rsidRPr="00E3136F">
        <w:t>Ändrade över</w:t>
      </w:r>
      <w:r>
        <w:softHyphen/>
      </w:r>
      <w:r w:rsidRPr="00E3136F">
        <w:t>gångs</w:t>
      </w:r>
      <w:r>
        <w:softHyphen/>
      </w:r>
      <w:r w:rsidRPr="00E3136F">
        <w:t>bestämmelser när det gäller medicintekniska produkter</w:t>
      </w:r>
      <w:r>
        <w:t xml:space="preserve"> (prop. 2019/20:161). IVDR-förordningen ska börja tillämpas den 26 maj 2022. </w:t>
      </w:r>
    </w:p>
    <w:p w14:paraId="3BC1A54A" w14:textId="1A258D00" w:rsidR="00920097" w:rsidRDefault="008539B5" w:rsidP="008539B5">
      <w:pPr>
        <w:pStyle w:val="Brdtextmedindrag"/>
      </w:pPr>
      <w:r>
        <w:t>I denna proposition behandlas promemorians lagförslag. Det är för</w:t>
      </w:r>
      <w:r>
        <w:softHyphen/>
        <w:t>slag till anpassningar till EU-förord</w:t>
      </w:r>
      <w:r>
        <w:softHyphen/>
        <w:t>ning</w:t>
      </w:r>
      <w:r>
        <w:softHyphen/>
        <w:t>arna som ska börja tillämpas 2021 respektive 2022.</w:t>
      </w:r>
    </w:p>
    <w:p w14:paraId="254FCC0F" w14:textId="6ED4F9DC" w:rsidR="008539B5" w:rsidRDefault="008539B5" w:rsidP="008539B5">
      <w:pPr>
        <w:pStyle w:val="Rubrik5utannumrering"/>
      </w:pPr>
      <w:r>
        <w:t>Lagrådet</w:t>
      </w:r>
    </w:p>
    <w:p w14:paraId="1B91237B" w14:textId="641DCCEF" w:rsidR="008539B5" w:rsidRDefault="008539B5" w:rsidP="00C46832">
      <w:pPr>
        <w:pStyle w:val="Brdtext"/>
      </w:pPr>
      <w:r>
        <w:t xml:space="preserve">Regeringen beslutade den 25 februari 2021 att inhämta Lagrådets yttrande över de lagförslag som finns i </w:t>
      </w:r>
      <w:r w:rsidRPr="00B178BA">
        <w:rPr>
          <w:i/>
          <w:iCs/>
        </w:rPr>
        <w:t>bilaga 9</w:t>
      </w:r>
      <w:r>
        <w:t xml:space="preserve">. Lagrådets yttrande finns i </w:t>
      </w:r>
      <w:r w:rsidRPr="00B178BA">
        <w:rPr>
          <w:i/>
          <w:iCs/>
        </w:rPr>
        <w:t>bilaga 10</w:t>
      </w:r>
      <w:r>
        <w:t>. Lagrådets synpunkter behandlas i avsnitt 6.2, 10.2, 10.4, 10.10, 15.1.1, 15.1.2, 15.2.3, 15.2.4, 15.2.6, 15.2.8 och 18.13 och i författnings</w:t>
      </w:r>
      <w:r>
        <w:softHyphen/>
        <w:t>kom</w:t>
      </w:r>
      <w:r>
        <w:softHyphen/>
        <w:t xml:space="preserve">mentaren. Regeringen har delvis följt Lagrådets synpunkter. </w:t>
      </w:r>
    </w:p>
    <w:p w14:paraId="5F262922" w14:textId="77777777" w:rsidR="008539B5" w:rsidRDefault="008539B5" w:rsidP="00C46832">
      <w:pPr>
        <w:pStyle w:val="Brdtextmedindrag"/>
      </w:pPr>
      <w:r w:rsidRPr="00157963">
        <w:t xml:space="preserve">I förhållande till lagrådsremissen föreslås </w:t>
      </w:r>
      <w:r>
        <w:t xml:space="preserve">det </w:t>
      </w:r>
      <w:r w:rsidRPr="00157963">
        <w:t>i propositionen ett senare ikraftträdandedatum</w:t>
      </w:r>
      <w:r>
        <w:t xml:space="preserve"> i fråga om lagförslagen i avsnitt 2.1, 2.4, 2.7, 2.11, 2.14, 2.16, 2.17, 2.20–2.22 och 2.24</w:t>
      </w:r>
      <w:r w:rsidRPr="00157963">
        <w:t>. Ändring</w:t>
      </w:r>
      <w:r>
        <w:t>arna</w:t>
      </w:r>
      <w:r w:rsidRPr="00157963">
        <w:t xml:space="preserve"> är författningsteknisk</w:t>
      </w:r>
      <w:r>
        <w:t>t</w:t>
      </w:r>
      <w:r w:rsidRPr="00157963">
        <w:t xml:space="preserve"> och även i övrigt av sådan beskaffenhet att Lagrådets hörande skulle sakna betydelse. Regeringen har därför inte inhämtat Lagrådets yttrande över de förslage</w:t>
      </w:r>
      <w:r>
        <w:t>n</w:t>
      </w:r>
      <w:r w:rsidRPr="00157963">
        <w:t>.</w:t>
      </w:r>
    </w:p>
    <w:p w14:paraId="7B825465" w14:textId="3997B4EA" w:rsidR="008539B5" w:rsidRPr="00B178BA" w:rsidRDefault="008539B5" w:rsidP="00C46832">
      <w:pPr>
        <w:pStyle w:val="Brdtextmedindrag"/>
        <w:sectPr w:rsidR="008539B5" w:rsidRPr="00B178BA" w:rsidSect="008539B5">
          <w:pgSz w:w="9356" w:h="13721" w:code="9"/>
          <w:pgMar w:top="794" w:right="2438" w:bottom="1191" w:left="1021" w:header="0" w:footer="709" w:gutter="0"/>
          <w:cols w:space="708"/>
          <w:docGrid w:linePitch="360"/>
        </w:sectPr>
      </w:pPr>
      <w:r w:rsidRPr="000D78DF">
        <w:t>I förhållande till förslagen i lagrådsremissen har därutöver vissa språkliga och redaktionella ändringar gjorts.</w:t>
      </w:r>
    </w:p>
    <w:p w14:paraId="217B9117" w14:textId="77777777" w:rsidR="008539B5" w:rsidRDefault="008539B5" w:rsidP="008539B5">
      <w:pPr>
        <w:pStyle w:val="Rubrik1"/>
      </w:pPr>
      <w:bookmarkStart w:id="58" w:name="_Toc65132627"/>
      <w:bookmarkStart w:id="59" w:name="_Toc69367497"/>
      <w:r>
        <w:t>EU-förordningarna</w:t>
      </w:r>
      <w:bookmarkEnd w:id="58"/>
      <w:bookmarkEnd w:id="59"/>
    </w:p>
    <w:p w14:paraId="1C79E7E3" w14:textId="77777777" w:rsidR="008539B5" w:rsidRDefault="008539B5" w:rsidP="008539B5">
      <w:pPr>
        <w:pStyle w:val="Rubrik2"/>
        <w:spacing w:before="0"/>
      </w:pPr>
      <w:bookmarkStart w:id="60" w:name="_Toc65132628"/>
      <w:bookmarkStart w:id="61" w:name="_Toc69367498"/>
      <w:r w:rsidRPr="00DE0A0C">
        <w:t>Bakgrund</w:t>
      </w:r>
      <w:bookmarkEnd w:id="60"/>
      <w:bookmarkEnd w:id="61"/>
    </w:p>
    <w:p w14:paraId="0BC1C2B7" w14:textId="77777777" w:rsidR="008539B5" w:rsidRDefault="008539B5" w:rsidP="008539B5">
      <w:pPr>
        <w:pStyle w:val="Brdtextmedindrag"/>
        <w:ind w:firstLine="0"/>
      </w:pPr>
      <w:bookmarkStart w:id="62" w:name="_Hlk530145919"/>
      <w:r>
        <w:t xml:space="preserve">Bakgrunden till att ett nytt regelverk tagits fram på EU-nivå är att </w:t>
      </w:r>
      <w:r w:rsidRPr="000E10A0">
        <w:t>tillämp</w:t>
      </w:r>
      <w:r>
        <w:softHyphen/>
      </w:r>
      <w:r w:rsidRPr="000E10A0">
        <w:t>ning</w:t>
      </w:r>
      <w:r>
        <w:softHyphen/>
      </w:r>
      <w:r w:rsidRPr="000E10A0">
        <w:t xml:space="preserve">en av EU-direktiven </w:t>
      </w:r>
      <w:r>
        <w:t xml:space="preserve">om medicintekniska produkter </w:t>
      </w:r>
      <w:r w:rsidRPr="000E10A0">
        <w:t xml:space="preserve">inte varit enhetlig. Det har funnits utrymme för </w:t>
      </w:r>
      <w:r>
        <w:t xml:space="preserve">olika </w:t>
      </w:r>
      <w:r w:rsidRPr="000E10A0">
        <w:t xml:space="preserve">tolkningar i medlemsstaterna. </w:t>
      </w:r>
      <w:r w:rsidRPr="000752C2">
        <w:t>En ut</w:t>
      </w:r>
      <w:r>
        <w:softHyphen/>
      </w:r>
      <w:r w:rsidRPr="000752C2">
        <w:t>lös</w:t>
      </w:r>
      <w:r>
        <w:softHyphen/>
      </w:r>
      <w:r w:rsidRPr="000752C2">
        <w:t>an</w:t>
      </w:r>
      <w:r>
        <w:softHyphen/>
      </w:r>
      <w:r w:rsidRPr="000752C2">
        <w:t xml:space="preserve">de faktor till att översynen inleddes var också att </w:t>
      </w:r>
      <w:r>
        <w:t>bröstimplantat i Frank</w:t>
      </w:r>
      <w:r>
        <w:softHyphen/>
        <w:t xml:space="preserve">rike, </w:t>
      </w:r>
      <w:r w:rsidRPr="000752C2">
        <w:t>de s.k. PIP</w:t>
      </w:r>
      <w:r>
        <w:t xml:space="preserve"> </w:t>
      </w:r>
      <w:r w:rsidRPr="000752C2">
        <w:t>(Poly Implant Prothèse) hade visat sig innebära säker</w:t>
      </w:r>
      <w:r>
        <w:softHyphen/>
      </w:r>
      <w:r w:rsidRPr="000752C2">
        <w:t>hets</w:t>
      </w:r>
      <w:r>
        <w:softHyphen/>
      </w:r>
      <w:r w:rsidRPr="000752C2">
        <w:t>risk</w:t>
      </w:r>
      <w:r>
        <w:softHyphen/>
      </w:r>
      <w:r w:rsidRPr="000752C2">
        <w:t>er</w:t>
      </w:r>
      <w:r>
        <w:t xml:space="preserve">. Som en följd av detta omfattar </w:t>
      </w:r>
      <w:r w:rsidRPr="00A3541E">
        <w:t>MDR-förordningen</w:t>
      </w:r>
      <w:r>
        <w:t xml:space="preserve"> nu även pro</w:t>
      </w:r>
      <w:r>
        <w:softHyphen/>
        <w:t>dukt</w:t>
      </w:r>
      <w:r>
        <w:softHyphen/>
        <w:t xml:space="preserve">er som enligt tillverkaren är avsedda för estetiska eller andra icke-medicinska ändamål (se vidare nedan). </w:t>
      </w:r>
    </w:p>
    <w:p w14:paraId="23579264" w14:textId="77777777" w:rsidR="008539B5" w:rsidRDefault="008539B5" w:rsidP="008539B5">
      <w:pPr>
        <w:pStyle w:val="Brdtextmedindrag"/>
      </w:pPr>
      <w:bookmarkStart w:id="63" w:name="_Hlk530145851"/>
      <w:bookmarkEnd w:id="62"/>
      <w:r>
        <w:t>Syftet med det nya regelverket är vidare att anpassa lagstift</w:t>
      </w:r>
      <w:r>
        <w:softHyphen/>
        <w:t>ning</w:t>
      </w:r>
      <w:r>
        <w:softHyphen/>
        <w:t>en till de tek</w:t>
      </w:r>
      <w:r>
        <w:softHyphen/>
        <w:t>niska och vetenskapliga framsteg som har gjorts och att skapa enklare och tydligare regler som ska främja innovation och gräns</w:t>
      </w:r>
      <w:r>
        <w:softHyphen/>
        <w:t>överskridande handel och garantera patientsäkerheten. Be</w:t>
      </w:r>
      <w:r>
        <w:softHyphen/>
        <w:t>stämmelser som ska underlätta spår</w:t>
      </w:r>
      <w:r>
        <w:softHyphen/>
        <w:t>barhet har också införts. Genom att reglerna nu framgår av EU-förord</w:t>
      </w:r>
      <w:r>
        <w:softHyphen/>
      </w:r>
      <w:r>
        <w:lastRenderedPageBreak/>
        <w:t xml:space="preserve">ningar i stället för EU-direktiv gynnas också en mer enhetlig tillämpning eftersom EU-förordningarna är direkt tillämpliga som nationell rätt. </w:t>
      </w:r>
    </w:p>
    <w:bookmarkEnd w:id="63"/>
    <w:p w14:paraId="7197CABC" w14:textId="77777777" w:rsidR="008539B5" w:rsidRDefault="008539B5" w:rsidP="008539B5">
      <w:pPr>
        <w:pStyle w:val="Brdtextmedindrag"/>
      </w:pPr>
      <w:r>
        <w:t>EU-förordningarna är särskilt inriktade på krav för bedömning av över</w:t>
      </w:r>
      <w:r>
        <w:softHyphen/>
        <w:t>ens</w:t>
      </w:r>
      <w:r>
        <w:softHyphen/>
        <w:t>stämmelse före utsläppande på marknaden, tillsyn efter utsläppande på marknaden och spårbarhet för medicintekniska produkter och medicin</w:t>
      </w:r>
      <w:r>
        <w:softHyphen/>
        <w:t xml:space="preserve">tekniska produkter för in vitro-diagnostik genom hela leveranskedjan. </w:t>
      </w:r>
    </w:p>
    <w:p w14:paraId="67498847" w14:textId="77777777" w:rsidR="008539B5" w:rsidRDefault="008539B5" w:rsidP="008539B5">
      <w:pPr>
        <w:pStyle w:val="Brdtextmedindrag"/>
      </w:pPr>
      <w:r>
        <w:t xml:space="preserve">Till skillnad från EU-regelverket om läkemedel, till exempel </w:t>
      </w:r>
      <w:r w:rsidRPr="007104DB">
        <w:t>Europa</w:t>
      </w:r>
      <w:r>
        <w:softHyphen/>
      </w:r>
      <w:r w:rsidRPr="007104DB">
        <w:t>parla</w:t>
      </w:r>
      <w:r>
        <w:softHyphen/>
      </w:r>
      <w:r w:rsidRPr="007104DB">
        <w:t>mentets och rådets direktiv 2001/83/EG av den 6 november 2001 om upp</w:t>
      </w:r>
      <w:r>
        <w:softHyphen/>
      </w:r>
      <w:r w:rsidRPr="007104DB">
        <w:t>rätt</w:t>
      </w:r>
      <w:r>
        <w:softHyphen/>
      </w:r>
      <w:r w:rsidRPr="007104DB">
        <w:t>ande av gemenskapsregler för humanläkemede</w:t>
      </w:r>
      <w:r>
        <w:t>l,</w:t>
      </w:r>
      <w:r w:rsidRPr="007104DB">
        <w:t xml:space="preserve"> </w:t>
      </w:r>
      <w:r>
        <w:t>där pro</w:t>
      </w:r>
      <w:r>
        <w:softHyphen/>
        <w:t>dukterna god</w:t>
      </w:r>
      <w:r>
        <w:softHyphen/>
        <w:t>känns av myndigheter innan de släpps ut på mark</w:t>
      </w:r>
      <w:r>
        <w:softHyphen/>
        <w:t>nad</w:t>
      </w:r>
      <w:r>
        <w:softHyphen/>
        <w:t>en, så bygger regel</w:t>
      </w:r>
      <w:r>
        <w:softHyphen/>
        <w:t>verket för medicintekniska produkter på att mynd</w:t>
      </w:r>
      <w:r>
        <w:softHyphen/>
        <w:t>ig</w:t>
      </w:r>
      <w:r>
        <w:softHyphen/>
        <w:t>heterna kontroll</w:t>
      </w:r>
      <w:r>
        <w:softHyphen/>
        <w:t>er</w:t>
      </w:r>
      <w:r>
        <w:softHyphen/>
        <w:t>ar och ut</w:t>
      </w:r>
      <w:r>
        <w:softHyphen/>
        <w:t>övar tillsyn över produkterna efter det att dessa har släppts ut på mark</w:t>
      </w:r>
      <w:r>
        <w:softHyphen/>
        <w:t>nad</w:t>
      </w:r>
      <w:r>
        <w:softHyphen/>
        <w:t>en. Tillverkarna ansvar</w:t>
      </w:r>
      <w:r>
        <w:softHyphen/>
        <w:t xml:space="preserve">ar i stället för att de släpper ut säkra produkter på marknaden. </w:t>
      </w:r>
    </w:p>
    <w:p w14:paraId="0AFE00E9" w14:textId="77777777" w:rsidR="008539B5" w:rsidRDefault="008539B5" w:rsidP="008539B5">
      <w:pPr>
        <w:pStyle w:val="Brdtextmedindrag"/>
      </w:pPr>
      <w:r>
        <w:t xml:space="preserve">Som följer av EU-förordningarnas rubriker så upphäver </w:t>
      </w:r>
      <w:r w:rsidRPr="00A3541E">
        <w:t>MDR-förord</w:t>
      </w:r>
      <w:r>
        <w:softHyphen/>
      </w:r>
      <w:r w:rsidRPr="00A3541E">
        <w:t>ning</w:t>
      </w:r>
      <w:r>
        <w:softHyphen/>
      </w:r>
      <w:r w:rsidRPr="00A3541E">
        <w:t>en</w:t>
      </w:r>
      <w:r>
        <w:t xml:space="preserve"> </w:t>
      </w:r>
      <w:r w:rsidRPr="008858BB">
        <w:t>rådets direk</w:t>
      </w:r>
      <w:r>
        <w:softHyphen/>
      </w:r>
      <w:r w:rsidRPr="008858BB">
        <w:t>tiv 90/385/EEG av den 20 juni 1990 om tillnärmning av medlems</w:t>
      </w:r>
      <w:r>
        <w:softHyphen/>
      </w:r>
      <w:r w:rsidRPr="008858BB">
        <w:t>stat</w:t>
      </w:r>
      <w:r>
        <w:softHyphen/>
      </w:r>
      <w:r w:rsidRPr="008858BB">
        <w:t>ernas lagstiftning om aktiva medicintekniska produk</w:t>
      </w:r>
      <w:r>
        <w:softHyphen/>
      </w:r>
      <w:r w:rsidRPr="008858BB">
        <w:t>ter för implanta</w:t>
      </w:r>
      <w:r>
        <w:softHyphen/>
      </w:r>
      <w:r w:rsidRPr="008858BB">
        <w:t xml:space="preserve">tion </w:t>
      </w:r>
      <w:r>
        <w:t xml:space="preserve">och </w:t>
      </w:r>
      <w:r w:rsidRPr="008858BB">
        <w:t>rådets direktiv 93/42/EEG av den 14</w:t>
      </w:r>
      <w:r>
        <w:t> </w:t>
      </w:r>
      <w:r w:rsidRPr="008858BB">
        <w:t>juni 1993 om medicin</w:t>
      </w:r>
      <w:r>
        <w:softHyphen/>
      </w:r>
      <w:r w:rsidRPr="008858BB">
        <w:t>tekniska produkter</w:t>
      </w:r>
      <w:r>
        <w:t>,</w:t>
      </w:r>
      <w:r w:rsidRPr="008858BB">
        <w:t xml:space="preserve"> </w:t>
      </w:r>
      <w:r>
        <w:t xml:space="preserve">medan IVDR-förordningen upphäver </w:t>
      </w:r>
      <w:r w:rsidRPr="008858BB">
        <w:t>Europa</w:t>
      </w:r>
      <w:r>
        <w:softHyphen/>
      </w:r>
      <w:r w:rsidRPr="008858BB">
        <w:t xml:space="preserve">parlamentets och </w:t>
      </w:r>
      <w:r>
        <w:t>r</w:t>
      </w:r>
      <w:r w:rsidRPr="008858BB">
        <w:t>ådets direktiv 98/79/EG av den 27</w:t>
      </w:r>
      <w:r>
        <w:t> </w:t>
      </w:r>
      <w:r w:rsidRPr="008858BB">
        <w:t>okto</w:t>
      </w:r>
      <w:r>
        <w:softHyphen/>
      </w:r>
      <w:r w:rsidRPr="008858BB">
        <w:t>ber 1998 om medicin</w:t>
      </w:r>
      <w:r>
        <w:softHyphen/>
      </w:r>
      <w:r w:rsidRPr="008858BB">
        <w:t>tekniska produkter för in vitro-dia</w:t>
      </w:r>
      <w:r>
        <w:softHyphen/>
      </w:r>
      <w:r w:rsidRPr="008858BB">
        <w:t>gnostik</w:t>
      </w:r>
      <w:r>
        <w:t>,</w:t>
      </w:r>
      <w:r w:rsidRPr="008858BB">
        <w:t xml:space="preserve"> </w:t>
      </w:r>
      <w:r>
        <w:t>även om EU-direktiven genom övergångsbestämmelser ska fort</w:t>
      </w:r>
      <w:r>
        <w:softHyphen/>
        <w:t>sätta att tillämpas under viss tid. Tre EU-rättsakter blir alltså två. Skälet till att det blev två EU-förordningar i stället för en var att de medicintekniska produkterna för in vitro-diagnos</w:t>
      </w:r>
      <w:r>
        <w:softHyphen/>
        <w:t xml:space="preserve">tik ansågs så pass specifika att det krävdes en särskild EU-förordning för dessa även om förordningarna till stor del speglar varandra. </w:t>
      </w:r>
    </w:p>
    <w:p w14:paraId="4D759A73" w14:textId="77777777" w:rsidR="008539B5" w:rsidRDefault="008539B5" w:rsidP="008539B5">
      <w:pPr>
        <w:pStyle w:val="Brdtextmedindrag"/>
      </w:pPr>
      <w:bookmarkStart w:id="64" w:name="_Hlk64886536"/>
      <w:r>
        <w:t>Exempel på medicintekniska produkter som omfattas av MDR-för</w:t>
      </w:r>
      <w:r>
        <w:softHyphen/>
        <w:t>ord</w:t>
      </w:r>
      <w:r>
        <w:softHyphen/>
        <w:t xml:space="preserve">ningen är </w:t>
      </w:r>
      <w:r w:rsidRPr="000E35CF">
        <w:t>kompresser, kontaktlinsprodukter, sprutor, kanyler, infusions</w:t>
      </w:r>
      <w:r>
        <w:softHyphen/>
      </w:r>
      <w:r w:rsidRPr="000E35CF">
        <w:t>aggregat och pumpar för läkemedelstillförsel</w:t>
      </w:r>
      <w:r>
        <w:t>. När det gäller medicin</w:t>
      </w:r>
      <w:r>
        <w:softHyphen/>
        <w:t xml:space="preserve">tekniska produkter för in vitro-diagnostik så kan det nämnas att </w:t>
      </w:r>
      <w:r w:rsidRPr="00662050">
        <w:rPr>
          <w:i/>
          <w:iCs/>
        </w:rPr>
        <w:t>in vitro</w:t>
      </w:r>
      <w:r w:rsidRPr="00A720EA">
        <w:t xml:space="preserve"> är latin och betyder </w:t>
      </w:r>
      <w:r>
        <w:t>”</w:t>
      </w:r>
      <w:r w:rsidRPr="00A720EA">
        <w:t>i glas</w:t>
      </w:r>
      <w:r>
        <w:t xml:space="preserve">”. Termen </w:t>
      </w:r>
      <w:r w:rsidRPr="00662050">
        <w:t xml:space="preserve">syftar på att </w:t>
      </w:r>
      <w:r>
        <w:t xml:space="preserve">biologiskt material </w:t>
      </w:r>
      <w:r w:rsidRPr="00662050">
        <w:t>studeras utanför sin normala biologiska kontext</w:t>
      </w:r>
      <w:r>
        <w:t xml:space="preserve"> och förr i tiden användes bland annat </w:t>
      </w:r>
      <w:r w:rsidRPr="00662050">
        <w:t>provrör och petriskålar</w:t>
      </w:r>
      <w:r>
        <w:t xml:space="preserve"> vid sådana studier. In vitro-diagnostik </w:t>
      </w:r>
      <w:r w:rsidRPr="00A720EA">
        <w:t xml:space="preserve">innebär </w:t>
      </w:r>
      <w:r>
        <w:t xml:space="preserve">således </w:t>
      </w:r>
      <w:r w:rsidRPr="00A720EA">
        <w:t>diagnostik utanför kroppen</w:t>
      </w:r>
      <w:r>
        <w:t xml:space="preserve"> och exempel på produkter som omfattas av IVDR-förordningen är </w:t>
      </w:r>
      <w:r w:rsidRPr="00A720EA">
        <w:t>analysutrustning, provrör</w:t>
      </w:r>
      <w:r>
        <w:t xml:space="preserve"> och olika </w:t>
      </w:r>
      <w:r w:rsidRPr="00A720EA">
        <w:t>tester avsedda att upptäcka medicinska tillstånd eller sjukdomar.</w:t>
      </w:r>
    </w:p>
    <w:p w14:paraId="33B30346" w14:textId="77777777" w:rsidR="008539B5" w:rsidRDefault="008539B5" w:rsidP="008539B5">
      <w:pPr>
        <w:pStyle w:val="Rubrik2"/>
      </w:pPr>
      <w:bookmarkStart w:id="65" w:name="_Toc65132629"/>
      <w:bookmarkStart w:id="66" w:name="_Toc69367499"/>
      <w:bookmarkEnd w:id="64"/>
      <w:r w:rsidRPr="00DE0A0C">
        <w:t>Innehåll</w:t>
      </w:r>
      <w:bookmarkEnd w:id="65"/>
      <w:bookmarkEnd w:id="66"/>
    </w:p>
    <w:p w14:paraId="75915191" w14:textId="77777777" w:rsidR="008539B5" w:rsidRDefault="008539B5" w:rsidP="008539B5">
      <w:pPr>
        <w:pStyle w:val="Brdtext"/>
      </w:pPr>
      <w:r>
        <w:t>Redovisningen nedan av innehållet i EU-förordningarna är endast översiktlig och alltså inte uttömmande.</w:t>
      </w:r>
      <w:r w:rsidRPr="00792101">
        <w:t xml:space="preserve"> </w:t>
      </w:r>
    </w:p>
    <w:p w14:paraId="62F33045" w14:textId="77777777" w:rsidR="008539B5" w:rsidRPr="009C42FA" w:rsidRDefault="008539B5" w:rsidP="008539B5">
      <w:pPr>
        <w:pStyle w:val="Rubrik3utannumrering"/>
      </w:pPr>
      <w:r w:rsidRPr="00792101">
        <w:t>K</w:t>
      </w:r>
      <w:r w:rsidRPr="009C42FA">
        <w:t>apitel I Tillämpningsområde och definitioner</w:t>
      </w:r>
    </w:p>
    <w:p w14:paraId="268FA601" w14:textId="77777777" w:rsidR="008539B5" w:rsidRDefault="008539B5" w:rsidP="008539B5">
      <w:pPr>
        <w:pStyle w:val="Rubrik4utannumrering"/>
        <w:spacing w:before="120"/>
      </w:pPr>
      <w:r w:rsidRPr="00DE0A0C">
        <w:t>Syfte</w:t>
      </w:r>
      <w:r>
        <w:t xml:space="preserve"> och tillämpningsområde (artikel 1 i </w:t>
      </w:r>
      <w:r w:rsidRPr="00A3541E">
        <w:t>MDR- förordningen</w:t>
      </w:r>
      <w:r>
        <w:t xml:space="preserve"> och artikel 1 i IVDR-förordningen)</w:t>
      </w:r>
    </w:p>
    <w:p w14:paraId="6FE02D28" w14:textId="77777777" w:rsidR="008539B5" w:rsidRDefault="008539B5" w:rsidP="008539B5">
      <w:pPr>
        <w:pStyle w:val="Brdtext"/>
      </w:pPr>
      <w:r>
        <w:t>MDR- och IVDR-förordningarna innehåller bestämmelser om utsläpp</w:t>
      </w:r>
      <w:r>
        <w:softHyphen/>
        <w:t>an</w:t>
      </w:r>
      <w:r>
        <w:softHyphen/>
        <w:t>de på mark</w:t>
      </w:r>
      <w:r>
        <w:softHyphen/>
        <w:t xml:space="preserve">naden, tillhandahållande på marknaden eller ibruktagande av </w:t>
      </w:r>
      <w:r>
        <w:lastRenderedPageBreak/>
        <w:t xml:space="preserve">medicintekniska produkter respektive medicintekniska produkter för in vitro-diagnostik. </w:t>
      </w:r>
    </w:p>
    <w:p w14:paraId="06314B99" w14:textId="77777777" w:rsidR="008539B5" w:rsidRPr="009E340A" w:rsidRDefault="008539B5" w:rsidP="008539B5">
      <w:pPr>
        <w:pStyle w:val="Rubrik4utannumrering"/>
      </w:pPr>
      <w:r>
        <w:t>Utvidgning av tillämpningsområdet till p</w:t>
      </w:r>
      <w:r w:rsidRPr="009E340A">
        <w:t>rodukter utan medi</w:t>
      </w:r>
      <w:r>
        <w:t xml:space="preserve">cinskt ändamål (artikel 1.2 i </w:t>
      </w:r>
      <w:r w:rsidRPr="00A3541E">
        <w:t>MDR-förordningen</w:t>
      </w:r>
      <w:r>
        <w:t>)</w:t>
      </w:r>
    </w:p>
    <w:p w14:paraId="2C2DEDFF" w14:textId="77777777" w:rsidR="008539B5" w:rsidRDefault="008539B5" w:rsidP="008539B5">
      <w:pPr>
        <w:pStyle w:val="Brdtextmedindrag"/>
        <w:ind w:firstLine="0"/>
      </w:pPr>
      <w:r>
        <w:t>Vissa produktgrupper utan medicinskt ändamål omfattas också av MDR-för</w:t>
      </w:r>
      <w:r>
        <w:softHyphen/>
        <w:t>ordningen. Av artikel 1.2 i MDR-förordningen framgår att denna för</w:t>
      </w:r>
      <w:r>
        <w:softHyphen/>
        <w:t>ord</w:t>
      </w:r>
      <w:r>
        <w:softHyphen/>
        <w:t>ning ska tillämpas på de grupper av produkter utan avsett medicinskt ända</w:t>
      </w:r>
      <w:r>
        <w:softHyphen/>
        <w:t>mål som förtecknas i bilaga XVI från och med att gemen</w:t>
      </w:r>
      <w:r>
        <w:softHyphen/>
        <w:t>samma specifika</w:t>
      </w:r>
      <w:r>
        <w:softHyphen/>
        <w:t>tioner antagits och börjat tillämpas. Någon mot</w:t>
      </w:r>
      <w:r>
        <w:softHyphen/>
        <w:t xml:space="preserve">svarande bilaga finns inte i IVDR-förordningen. </w:t>
      </w:r>
    </w:p>
    <w:p w14:paraId="79101910" w14:textId="77777777" w:rsidR="008539B5" w:rsidRDefault="008539B5" w:rsidP="008539B5">
      <w:pPr>
        <w:pStyle w:val="Brdtextmedindrag"/>
      </w:pPr>
      <w:r>
        <w:t xml:space="preserve">De grupper av produkter som nämns i bilagan till </w:t>
      </w:r>
      <w:r w:rsidRPr="00A3541E">
        <w:t>MDR-förordningen</w:t>
      </w:r>
      <w:r>
        <w:t xml:space="preserve"> är kontaktlinser och artiklar avsedda att föras in i människokroppen genom ett kirurgiskt invasivt ingrepp, för modifiering av anatomin eller fixering av kroppsdelar med undantag av tatueringsartiklar och piercingprodukter. Andra produkter är substanser, kombinationer av substanser eller artiklar av</w:t>
      </w:r>
      <w:r>
        <w:softHyphen/>
        <w:t>sedda att användas för att fylla ut huden i ansiktet eller övrig hud eller slem</w:t>
      </w:r>
      <w:r>
        <w:softHyphen/>
        <w:t>hinnor och utrustning avsedd att användas för att reducera, avlägsna eller för</w:t>
      </w:r>
      <w:r>
        <w:softHyphen/>
        <w:t>störa fettvävnad såsom utrustning för fettsugning. I bilagan upptas även utrust</w:t>
      </w:r>
      <w:r>
        <w:softHyphen/>
        <w:t>ning som avger högintensiv elektromagnetisk strålning (t.ex. infra</w:t>
      </w:r>
      <w:r>
        <w:softHyphen/>
        <w:t>rött ljus, synligt ljus och ultraviolett strålning) avsedd för användning på männi</w:t>
      </w:r>
      <w:r>
        <w:softHyphen/>
        <w:t>sko</w:t>
      </w:r>
      <w:r>
        <w:softHyphen/>
        <w:t>kroppen, inklusive koherenta och icke-koherenta källor, mono</w:t>
      </w:r>
      <w:r>
        <w:softHyphen/>
        <w:t>kroma</w:t>
      </w:r>
      <w:r>
        <w:softHyphen/>
        <w:t>tiskt och brett spektrum, såsom lasrar och IPL-utrustning för hud</w:t>
      </w:r>
      <w:r>
        <w:softHyphen/>
        <w:t>för</w:t>
      </w:r>
      <w:r>
        <w:softHyphen/>
        <w:t>bättring samt tatuerings- eller hårborttagning eller annan hud</w:t>
      </w:r>
      <w:r>
        <w:softHyphen/>
        <w:t>behandl</w:t>
      </w:r>
      <w:r>
        <w:softHyphen/>
        <w:t>ing samt utrustning avsedd för stimulering av hjärnan genom elektrisk ström eller magnetiska eller elektro</w:t>
      </w:r>
      <w:r>
        <w:softHyphen/>
        <w:t>magnetiska fält som tränger igenom kraniet och ändrar neuronal aktivitet i hjärnan.</w:t>
      </w:r>
    </w:p>
    <w:p w14:paraId="799E7B50" w14:textId="77777777" w:rsidR="008539B5" w:rsidRDefault="008539B5" w:rsidP="008539B5">
      <w:pPr>
        <w:pStyle w:val="Brdtextmedindrag"/>
      </w:pPr>
      <w:r>
        <w:t>Produkter som både har ett avsett medicinskt ändamål och ett icke-medicinskt ändamål ska uppfylla både de krav som gäller för produkter med ett avsett medicinskt ändamål och de krav som gäller för produkter utan ett avsett medicinskt ändamål.</w:t>
      </w:r>
    </w:p>
    <w:p w14:paraId="4FED99AF" w14:textId="77777777" w:rsidR="008539B5" w:rsidRDefault="008539B5" w:rsidP="008539B5">
      <w:pPr>
        <w:pStyle w:val="Brdtextmedindrag"/>
      </w:pPr>
      <w:r>
        <w:t>Kommissionen ges vidare mandat att anta delegerade akter för att kunna ändra i förteckningen i bilaga XVI genom att lägga till ytterligare produkt</w:t>
      </w:r>
      <w:r>
        <w:softHyphen/>
        <w:t xml:space="preserve">grupper med hänsyn till folkhälsoaspekter. </w:t>
      </w:r>
    </w:p>
    <w:p w14:paraId="692D9E85" w14:textId="77777777" w:rsidR="008539B5" w:rsidRPr="000129D6" w:rsidRDefault="008539B5" w:rsidP="008539B5">
      <w:pPr>
        <w:pStyle w:val="Brdtextmedindrag"/>
      </w:pPr>
      <w:r>
        <w:t xml:space="preserve">MDR-förordningens bestämmelser ska börja tillämpas på de grupper av produkter som anges i bilaga XVI sex månader efter det att kommissionen beslutat genomförandeakter om gemensamma specifikationer med krav på säkerhet och prestanda, teknisk dokumentation och klinisk utvärdering och uppföljning. Dessa genomförandeakter har ännu inte beslutats. </w:t>
      </w:r>
    </w:p>
    <w:p w14:paraId="16274D41" w14:textId="77777777" w:rsidR="008539B5" w:rsidRDefault="008539B5" w:rsidP="008539B5">
      <w:pPr>
        <w:pStyle w:val="Rubrik4utannumrering"/>
      </w:pPr>
      <w:r>
        <w:t>Undantag från tillämpningsområdet (artikel 1.6 i MDR-förordningen och artikel 1.3 i IVDR-förordningen)</w:t>
      </w:r>
    </w:p>
    <w:p w14:paraId="7CCB7088" w14:textId="59C95E88" w:rsidR="008539B5" w:rsidRDefault="008539B5" w:rsidP="008539B5">
      <w:pPr>
        <w:pStyle w:val="Brdtextmedindrag"/>
        <w:ind w:firstLine="0"/>
      </w:pPr>
      <w:r w:rsidRPr="00A3541E">
        <w:t>MDR-förordningen</w:t>
      </w:r>
      <w:r>
        <w:t xml:space="preserve"> ska inte tillämpas på medicintekniska produkter för in vitro-diagnostik. </w:t>
      </w:r>
      <w:r w:rsidRPr="00A3541E">
        <w:t>MDR-förordningen</w:t>
      </w:r>
      <w:r>
        <w:t xml:space="preserve"> ska heller inte tillämpas på läke</w:t>
      </w:r>
      <w:r>
        <w:softHyphen/>
        <w:t>medel eller läkemedel för avancerad terapi. Andra undantag är till exempel blod från människa, kosmetiska produkter, transplantat, vävnader eller celler från djur eller derivat, dock inte sådana som är icke-viabla, samt transplantat, vävnader eller celler från människa eller derivat därav som om</w:t>
      </w:r>
      <w:r>
        <w:softHyphen/>
        <w:t xml:space="preserve">fattas av </w:t>
      </w:r>
      <w:r w:rsidRPr="00413022">
        <w:t xml:space="preserve">Europaparlamentets och rådets direktiv 2004/23/EG av den </w:t>
      </w:r>
      <w:r w:rsidRPr="00413022">
        <w:lastRenderedPageBreak/>
        <w:t>31</w:t>
      </w:r>
      <w:r>
        <w:t> </w:t>
      </w:r>
      <w:r w:rsidRPr="00413022">
        <w:t>mars 2004 om fastställande av kvalitets- och säkerhetsnormer för donation, tillvaratagande, kontroll, bearbetning, konservering, förvaring och distribution av mänskliga vävnader och celler</w:t>
      </w:r>
      <w:r>
        <w:t xml:space="preserve">. </w:t>
      </w:r>
      <w:r w:rsidRPr="00A3541E">
        <w:t>MDR-förordningen</w:t>
      </w:r>
      <w:r>
        <w:t xml:space="preserve"> ska inte heller tillämpas på livsmedel som omfattas av </w:t>
      </w:r>
      <w:r w:rsidRPr="00413022">
        <w:t>Europa</w:t>
      </w:r>
      <w:r>
        <w:softHyphen/>
      </w:r>
      <w:r w:rsidRPr="00413022">
        <w:t>parlamentets och råd</w:t>
      </w:r>
      <w:r>
        <w:softHyphen/>
      </w:r>
      <w:r w:rsidRPr="00413022">
        <w:t>ets förordning (EG) nr 178/2002 av den 28</w:t>
      </w:r>
      <w:r>
        <w:t> </w:t>
      </w:r>
      <w:r w:rsidRPr="00413022">
        <w:t>januari 2002 om allmänna princip</w:t>
      </w:r>
      <w:r>
        <w:softHyphen/>
      </w:r>
      <w:r w:rsidRPr="00413022">
        <w:t>er och krav för livsmedels</w:t>
      </w:r>
      <w:r>
        <w:softHyphen/>
      </w:r>
      <w:r w:rsidRPr="00413022">
        <w:t>lagstiftning, om inrättande av Europeiska mynd</w:t>
      </w:r>
      <w:r>
        <w:softHyphen/>
      </w:r>
      <w:r w:rsidRPr="00413022">
        <w:t>igheten för livs</w:t>
      </w:r>
      <w:r>
        <w:softHyphen/>
      </w:r>
      <w:r w:rsidRPr="00413022">
        <w:t>medelssäkerhet och om förfaranden i frågor som gäller livs</w:t>
      </w:r>
      <w:r>
        <w:softHyphen/>
      </w:r>
      <w:r w:rsidRPr="00413022">
        <w:t>medelssäkerhet</w:t>
      </w:r>
      <w:r>
        <w:t>.</w:t>
      </w:r>
    </w:p>
    <w:p w14:paraId="23A8FAE8" w14:textId="7D46CAE7" w:rsidR="008539B5" w:rsidRDefault="008539B5" w:rsidP="008539B5">
      <w:pPr>
        <w:pStyle w:val="Brdtextmedindrag"/>
      </w:pPr>
      <w:r>
        <w:t>IVDR-förordningen ska inte tillämpas på artiklar för allmän användning i laboratorium eller artiklar som endast är avsedda för forskningsändamål, om tillverkarens avsikt inte är att dessa artiklar på grund av sina egen</w:t>
      </w:r>
      <w:r>
        <w:softHyphen/>
        <w:t>skap</w:t>
      </w:r>
      <w:r>
        <w:softHyphen/>
        <w:t>er ska användas för diagnostisk under</w:t>
      </w:r>
      <w:r>
        <w:softHyphen/>
        <w:t>sökning in vitro. IVDR-för</w:t>
      </w:r>
      <w:r>
        <w:softHyphen/>
        <w:t>ord</w:t>
      </w:r>
      <w:r>
        <w:softHyphen/>
        <w:t xml:space="preserve">ningen ska inte heller tillämpas på invasiva artiklar för provtagning eller artiklar som kommer i direkt kontakt med människokroppen med syftet att ta ett prov, internationellt certifierade referensmaterial eller material som används i program för extern kvalitetsbedömning. </w:t>
      </w:r>
    </w:p>
    <w:p w14:paraId="24AE6688" w14:textId="77777777" w:rsidR="008539B5" w:rsidRDefault="008539B5" w:rsidP="008539B5">
      <w:pPr>
        <w:pStyle w:val="Brdtextmedindrag"/>
      </w:pPr>
      <w:r>
        <w:t xml:space="preserve">IVDR-förordningen ska (på motsvarande sätt som </w:t>
      </w:r>
      <w:r w:rsidRPr="00A3541E">
        <w:t>MDR-förordningen</w:t>
      </w:r>
      <w:r>
        <w:t xml:space="preserve">) inte tillämpas på medicintekniska produkter som omfattas av </w:t>
      </w:r>
      <w:r w:rsidRPr="00A3541E">
        <w:t>MDR- förordningen</w:t>
      </w:r>
      <w:r>
        <w:t xml:space="preserve">. </w:t>
      </w:r>
    </w:p>
    <w:p w14:paraId="51A0377D" w14:textId="77777777" w:rsidR="008539B5" w:rsidRPr="003630E1" w:rsidRDefault="008539B5" w:rsidP="008539B5">
      <w:pPr>
        <w:pStyle w:val="Rubrik4utannumrering"/>
      </w:pPr>
      <w:r w:rsidRPr="008B6730">
        <w:t xml:space="preserve">Lex specialis </w:t>
      </w:r>
      <w:r>
        <w:t xml:space="preserve">om </w:t>
      </w:r>
      <w:r w:rsidRPr="008B6730">
        <w:t>elektromagnetisk kompabilitet (artik</w:t>
      </w:r>
      <w:r>
        <w:t>e</w:t>
      </w:r>
      <w:r w:rsidRPr="008B6730">
        <w:t>l</w:t>
      </w:r>
      <w:r>
        <w:t xml:space="preserve"> 1.11 i </w:t>
      </w:r>
      <w:r w:rsidRPr="00A3541E">
        <w:t>MDR-förordningen</w:t>
      </w:r>
      <w:r>
        <w:t xml:space="preserve"> och artikel 1.5 i IVDR-förordningen)</w:t>
      </w:r>
    </w:p>
    <w:p w14:paraId="0A7D8636" w14:textId="2C9F1434" w:rsidR="008539B5" w:rsidRDefault="008539B5" w:rsidP="008539B5">
      <w:pPr>
        <w:pStyle w:val="Brdtextmedindrag"/>
        <w:ind w:firstLine="0"/>
      </w:pPr>
      <w:r>
        <w:t>Både MDR- och IVDR-förordningen</w:t>
      </w:r>
      <w:r w:rsidRPr="003630E1">
        <w:t xml:space="preserve"> utgör sådan specifik unions</w:t>
      </w:r>
      <w:r>
        <w:softHyphen/>
      </w:r>
      <w:r w:rsidRPr="003630E1">
        <w:t>lag</w:t>
      </w:r>
      <w:r>
        <w:softHyphen/>
      </w:r>
      <w:r w:rsidRPr="003630E1">
        <w:t>stift</w:t>
      </w:r>
      <w:r>
        <w:softHyphen/>
      </w:r>
      <w:r w:rsidRPr="003630E1">
        <w:t>ning som avses i artikel 2.3 i Europaparlamentets och rådets direktiv 2014/30/EU av den 26 februari 2014 om harmonisering av med</w:t>
      </w:r>
      <w:r>
        <w:softHyphen/>
      </w:r>
      <w:r w:rsidRPr="003630E1">
        <w:t>lems</w:t>
      </w:r>
      <w:r>
        <w:softHyphen/>
      </w:r>
      <w:r w:rsidRPr="003630E1">
        <w:t>staternas lagstiftning om elektromagnetisk kompatibilitet</w:t>
      </w:r>
      <w:r>
        <w:t>. EU-för</w:t>
      </w:r>
      <w:r>
        <w:softHyphen/>
        <w:t>ord</w:t>
      </w:r>
      <w:r>
        <w:softHyphen/>
        <w:t>ning</w:t>
      </w:r>
      <w:r>
        <w:softHyphen/>
        <w:t>arna utgör således en speciallagstiftning i förhåll</w:t>
      </w:r>
      <w:r>
        <w:softHyphen/>
        <w:t xml:space="preserve">ande till direktivet om elektromagnetisk kompabilitet. </w:t>
      </w:r>
      <w:r w:rsidRPr="003630E1">
        <w:t>Det innebär att om de väsentliga krav som anges i bilaga I till direktiv</w:t>
      </w:r>
      <w:r>
        <w:t xml:space="preserve"> 2014/30/EU</w:t>
      </w:r>
      <w:r w:rsidRPr="003630E1">
        <w:t xml:space="preserve"> helt eller delvis anges </w:t>
      </w:r>
      <w:r>
        <w:t xml:space="preserve">annorlunda eller </w:t>
      </w:r>
      <w:r w:rsidRPr="003630E1">
        <w:t>mer speci</w:t>
      </w:r>
      <w:r>
        <w:softHyphen/>
      </w:r>
      <w:r w:rsidRPr="003630E1">
        <w:t xml:space="preserve">ficerat i </w:t>
      </w:r>
      <w:r w:rsidRPr="00A3541E">
        <w:t>MDR-förordningen</w:t>
      </w:r>
      <w:r>
        <w:t xml:space="preserve"> eller IVDR-förordningen så gäller bestämmelserna i den EU-för</w:t>
      </w:r>
      <w:r>
        <w:softHyphen/>
        <w:t>ordningen</w:t>
      </w:r>
      <w:r w:rsidRPr="003630E1">
        <w:t xml:space="preserve"> </w:t>
      </w:r>
      <w:r>
        <w:t>i stället</w:t>
      </w:r>
      <w:r w:rsidRPr="003630E1">
        <w:t xml:space="preserve"> för direktivet. </w:t>
      </w:r>
    </w:p>
    <w:p w14:paraId="0C928A41" w14:textId="77777777" w:rsidR="008539B5" w:rsidRPr="00E82E57" w:rsidRDefault="008539B5" w:rsidP="008539B5">
      <w:pPr>
        <w:pStyle w:val="Rubrik4utannumrering"/>
      </w:pPr>
      <w:r w:rsidRPr="00EC0813">
        <w:t>Krav på att även uppfylla bestämmelser i maskindirektivet</w:t>
      </w:r>
    </w:p>
    <w:p w14:paraId="6CCEA1C6" w14:textId="77777777" w:rsidR="008539B5" w:rsidRPr="00501134" w:rsidRDefault="008539B5" w:rsidP="008539B5">
      <w:pPr>
        <w:pStyle w:val="Brdtextmedindrag"/>
        <w:ind w:firstLine="0"/>
      </w:pPr>
      <w:r>
        <w:t xml:space="preserve">Produkter som även är maskiner enligt </w:t>
      </w:r>
      <w:r w:rsidRPr="00CA4DB8">
        <w:t xml:space="preserve">Europaparlamentets och rådets direktiv 2006/42/EG av den 17 maj 2006 om maskiner och om ändring av direktiv 95/16/EG </w:t>
      </w:r>
      <w:r>
        <w:t>ska när risk enligt det direktivet finns, även uppfylla de grund</w:t>
      </w:r>
      <w:r>
        <w:softHyphen/>
        <w:t xml:space="preserve">läggande hälso- och säkerhetskrav som fastställs i bilaga 1 till det direktivet </w:t>
      </w:r>
      <w:r w:rsidRPr="00FC2D13">
        <w:t>när kraven i direktiv</w:t>
      </w:r>
      <w:r>
        <w:t>et</w:t>
      </w:r>
      <w:r w:rsidRPr="00FC2D13">
        <w:t xml:space="preserve"> är mer specifika än de allmänna krav på säker</w:t>
      </w:r>
      <w:r>
        <w:softHyphen/>
      </w:r>
      <w:r w:rsidRPr="00FC2D13">
        <w:t>het och prestanda som fastställs i kapitel II i bilaga</w:t>
      </w:r>
      <w:r>
        <w:t xml:space="preserve"> I</w:t>
      </w:r>
      <w:r w:rsidRPr="00FC2D13">
        <w:t xml:space="preserve"> till </w:t>
      </w:r>
      <w:r w:rsidRPr="00A3541E">
        <w:t>MDR-förord</w:t>
      </w:r>
      <w:r>
        <w:softHyphen/>
      </w:r>
      <w:r w:rsidRPr="00A3541E">
        <w:t>ningen</w:t>
      </w:r>
      <w:r>
        <w:t xml:space="preserve"> eller IVDR-förordningen</w:t>
      </w:r>
      <w:r w:rsidRPr="00FC2D13">
        <w:t xml:space="preserve">. </w:t>
      </w:r>
    </w:p>
    <w:p w14:paraId="4E2111AE" w14:textId="77777777" w:rsidR="008539B5" w:rsidRPr="00FC2D13" w:rsidRDefault="008539B5" w:rsidP="008539B5">
      <w:pPr>
        <w:pStyle w:val="Rubrik4utannumrering"/>
      </w:pPr>
      <w:r w:rsidRPr="00FC2D13">
        <w:t>Euratom</w:t>
      </w:r>
    </w:p>
    <w:p w14:paraId="65B017A6" w14:textId="6DD6CE21" w:rsidR="008539B5" w:rsidRDefault="008539B5" w:rsidP="008539B5">
      <w:pPr>
        <w:pStyle w:val="Brdtextmedindrag"/>
        <w:ind w:firstLine="0"/>
      </w:pPr>
      <w:r w:rsidRPr="00FC2D13">
        <w:t xml:space="preserve">EU-förordningarna ska inte påverka tillämpningen av </w:t>
      </w:r>
      <w:r>
        <w:t>r</w:t>
      </w:r>
      <w:r w:rsidRPr="00CA4DB8">
        <w:t>ådets direktiv 2013/59/Euratom av den 5 december 2013 om fastställande av grund</w:t>
      </w:r>
      <w:r>
        <w:softHyphen/>
      </w:r>
      <w:r w:rsidRPr="00CA4DB8">
        <w:t>lägg</w:t>
      </w:r>
      <w:r>
        <w:softHyphen/>
      </w:r>
      <w:r w:rsidRPr="00CA4DB8">
        <w:t>an</w:t>
      </w:r>
      <w:r>
        <w:softHyphen/>
      </w:r>
      <w:r w:rsidRPr="00CA4DB8">
        <w:t>de säkerhetsnormer för skydd mot de faror som uppstår till följd av expon</w:t>
      </w:r>
      <w:r>
        <w:softHyphen/>
      </w:r>
      <w:r w:rsidRPr="00CA4DB8">
        <w:t>ering för joniserande strålning, och om upphävande av direktiven 89/618/Euratom, 90/641/Euratom, 96/29/Euratom, 97/43/Euratom och 2003/122/Euratom</w:t>
      </w:r>
      <w:r>
        <w:t>.</w:t>
      </w:r>
    </w:p>
    <w:p w14:paraId="2F883A89" w14:textId="77777777" w:rsidR="008539B5" w:rsidRPr="007B61B2" w:rsidRDefault="008539B5" w:rsidP="008539B5">
      <w:pPr>
        <w:pStyle w:val="Rubrik4utannumrering"/>
      </w:pPr>
      <w:r>
        <w:lastRenderedPageBreak/>
        <w:t xml:space="preserve">Medlemsstaternas rätt att organisera sin hälso- och sjukvård (artikel 1.15 i </w:t>
      </w:r>
      <w:r w:rsidRPr="00A3541E">
        <w:t>MDR-förordningen</w:t>
      </w:r>
      <w:r>
        <w:t xml:space="preserve"> och artikel 1.9 i IVDR-förordningen)</w:t>
      </w:r>
    </w:p>
    <w:p w14:paraId="183A5D95" w14:textId="16D5FFF5" w:rsidR="008539B5" w:rsidRDefault="008539B5" w:rsidP="008539B5">
      <w:pPr>
        <w:pStyle w:val="Brdtextmedindrag"/>
        <w:ind w:firstLine="0"/>
      </w:pPr>
      <w:r>
        <w:t>EU-förordningarna ska inte påverka nationell rätt i fråga om organisation, tillhandahållande eller finansiering av hälso- och sjukvård, såsom kravet att vissa produkter endast får tillhandahållas efter förskrivning, kravet att bara viss hälso- och sjukvårdspersonal eller vissa hälso- och sjukvårds</w:t>
      </w:r>
      <w:r>
        <w:softHyphen/>
        <w:t>institu</w:t>
      </w:r>
      <w:r>
        <w:softHyphen/>
        <w:t>tioner får lämna ut eller använda vissa produkter eller att deras an</w:t>
      </w:r>
      <w:r>
        <w:softHyphen/>
        <w:t>vänd</w:t>
      </w:r>
      <w:r>
        <w:softHyphen/>
        <w:t xml:space="preserve">ning måste åtföljas av specifik yrkesmässig rådgivning. De områden som nämns i artikeln är endast exempel, jämför också vad som redan framgår av artikel 168.7 i fördraget om Europeiska unionens funktionssätt. </w:t>
      </w:r>
    </w:p>
    <w:p w14:paraId="1224DF5E" w14:textId="77777777" w:rsidR="008539B5" w:rsidRPr="00DB3FD4" w:rsidRDefault="008539B5" w:rsidP="008539B5">
      <w:pPr>
        <w:pStyle w:val="Rubrik5utannumrering"/>
      </w:pPr>
      <w:r>
        <w:t>Grundlagsundantag</w:t>
      </w:r>
    </w:p>
    <w:p w14:paraId="2B99E281" w14:textId="2AC92023" w:rsidR="008539B5" w:rsidRDefault="008539B5" w:rsidP="008539B5">
      <w:pPr>
        <w:pStyle w:val="Brdtextmedindrag"/>
        <w:ind w:firstLine="0"/>
      </w:pPr>
      <w:r>
        <w:t>Ingenting i EU-förordningarna ska begränsa tryckfriheten eller ytt</w:t>
      </w:r>
      <w:r>
        <w:softHyphen/>
        <w:t>rande</w:t>
      </w:r>
      <w:r>
        <w:softHyphen/>
        <w:t>fri</w:t>
      </w:r>
      <w:r>
        <w:softHyphen/>
        <w:t>heten i medierna såtillvida som dessa friheter är garant</w:t>
      </w:r>
      <w:r>
        <w:softHyphen/>
        <w:t>er</w:t>
      </w:r>
      <w:r>
        <w:softHyphen/>
        <w:t>ade i unionen och medlemsstaterna, särskilt enligt artikel 11 i Europ</w:t>
      </w:r>
      <w:r>
        <w:softHyphen/>
        <w:t>eiska unionens stadga om de grundläggande rättig</w:t>
      </w:r>
      <w:r>
        <w:softHyphen/>
        <w:t>het</w:t>
      </w:r>
      <w:r>
        <w:softHyphen/>
        <w:t>erna. Bestäm</w:t>
      </w:r>
      <w:r>
        <w:softHyphen/>
        <w:t>melsen har införts på för</w:t>
      </w:r>
      <w:r>
        <w:softHyphen/>
        <w:t xml:space="preserve">slag av Sverige och återfinns i artikel 1.16 i </w:t>
      </w:r>
      <w:r w:rsidRPr="00A3541E">
        <w:t>MDR-förordningen</w:t>
      </w:r>
      <w:r>
        <w:t xml:space="preserve"> och i artikel 1.10 i IVDR-förordningen. </w:t>
      </w:r>
    </w:p>
    <w:p w14:paraId="49934209" w14:textId="77777777" w:rsidR="008539B5" w:rsidRDefault="008539B5" w:rsidP="008539B5">
      <w:pPr>
        <w:pStyle w:val="Rubrik4utannumrering"/>
      </w:pPr>
      <w:r>
        <w:t>Definitioner (</w:t>
      </w:r>
      <w:r w:rsidRPr="00DE0A0C">
        <w:t>artikel</w:t>
      </w:r>
      <w:r>
        <w:t xml:space="preserve"> 2 i </w:t>
      </w:r>
      <w:r w:rsidRPr="00A3541E">
        <w:t>MDR-förordningen</w:t>
      </w:r>
      <w:r>
        <w:t xml:space="preserve"> och artikel 2 i IVDR-förordningen)</w:t>
      </w:r>
    </w:p>
    <w:p w14:paraId="31591E93" w14:textId="0FB63E00" w:rsidR="008539B5" w:rsidRPr="00392C0D" w:rsidRDefault="008539B5" w:rsidP="008539B5">
      <w:pPr>
        <w:pStyle w:val="Brdtext"/>
      </w:pPr>
      <w:r>
        <w:t xml:space="preserve">Listan på definitioner är lång och återfinns i artiklarna 2.1–2.71 i </w:t>
      </w:r>
      <w:r w:rsidRPr="00A3541E">
        <w:t>MDR-för</w:t>
      </w:r>
      <w:r>
        <w:softHyphen/>
      </w:r>
      <w:r w:rsidRPr="00A3541E">
        <w:t>ordningen</w:t>
      </w:r>
      <w:r>
        <w:t xml:space="preserve"> och artiklarna 2.1–2.74 i IVDR-förordningen. Nedan redo</w:t>
      </w:r>
      <w:r>
        <w:softHyphen/>
        <w:t xml:space="preserve">visas några av de mest centrala definitionerna. </w:t>
      </w:r>
    </w:p>
    <w:p w14:paraId="42F6B5EF" w14:textId="77777777" w:rsidR="008539B5" w:rsidRDefault="008539B5" w:rsidP="008539B5">
      <w:pPr>
        <w:pStyle w:val="Rubrik4utannumrering"/>
      </w:pPr>
      <w:bookmarkStart w:id="67" w:name="_Hlk51143248"/>
      <w:r>
        <w:t xml:space="preserve">Medicinteknisk produkt (artikel 2.1 i </w:t>
      </w:r>
      <w:r w:rsidRPr="00A3541E">
        <w:t>MDR-förordningen</w:t>
      </w:r>
      <w:r>
        <w:t>)</w:t>
      </w:r>
    </w:p>
    <w:p w14:paraId="0DAE6513" w14:textId="77777777" w:rsidR="008539B5" w:rsidRDefault="008539B5" w:rsidP="008539B5">
      <w:pPr>
        <w:pStyle w:val="Brdtext"/>
      </w:pPr>
      <w:r>
        <w:t>Definitionen av en medicinteknisk produkt har ändrats. De termer som är nya i definitionen av en medicinteknisk produkt är kursiverade nedan. Med en medicinteknisk produkt avses följande:</w:t>
      </w:r>
    </w:p>
    <w:p w14:paraId="766835CF" w14:textId="77777777" w:rsidR="008539B5" w:rsidRDefault="008539B5" w:rsidP="008539B5">
      <w:pPr>
        <w:pStyle w:val="Brdtext"/>
      </w:pPr>
    </w:p>
    <w:p w14:paraId="16E530FA" w14:textId="77777777" w:rsidR="008539B5" w:rsidRDefault="008539B5" w:rsidP="008539B5">
      <w:pPr>
        <w:pStyle w:val="Brdtext"/>
      </w:pPr>
      <w:r>
        <w:t xml:space="preserve">”instrument, apparat, anordning, programvara, </w:t>
      </w:r>
      <w:r w:rsidRPr="00217E14">
        <w:rPr>
          <w:i/>
        </w:rPr>
        <w:t>implantat, reagens</w:t>
      </w:r>
      <w:r w:rsidRPr="00F6641F">
        <w:t xml:space="preserve">, </w:t>
      </w:r>
      <w:r w:rsidRPr="00B2747E">
        <w:t>material</w:t>
      </w:r>
      <w:r>
        <w:t xml:space="preserve"> eller annan artikel som enligt tillverkaren är avsedd att, antingen separat eller i kombination, användas på människor för ett eller flera av följande </w:t>
      </w:r>
      <w:r>
        <w:rPr>
          <w:i/>
        </w:rPr>
        <w:t>medicinska</w:t>
      </w:r>
      <w:r>
        <w:t xml:space="preserve"> ändamål, nämligen </w:t>
      </w:r>
    </w:p>
    <w:p w14:paraId="71949426" w14:textId="49BA15FD" w:rsidR="008539B5" w:rsidRDefault="008539B5" w:rsidP="008539B5">
      <w:pPr>
        <w:pStyle w:val="Brdtext"/>
      </w:pPr>
      <w:r>
        <w:t xml:space="preserve">— diagnos, profylax, övervakning, </w:t>
      </w:r>
      <w:r>
        <w:rPr>
          <w:i/>
        </w:rPr>
        <w:t xml:space="preserve">prediktion, prognos, </w:t>
      </w:r>
      <w:r>
        <w:t>behandling eller lindr</w:t>
      </w:r>
      <w:r>
        <w:softHyphen/>
        <w:t>ing av sjukdom,</w:t>
      </w:r>
    </w:p>
    <w:p w14:paraId="6C0471E2" w14:textId="77777777" w:rsidR="008539B5" w:rsidRDefault="008539B5" w:rsidP="008539B5">
      <w:pPr>
        <w:pStyle w:val="Brdtextmedindrag"/>
        <w:ind w:firstLine="0"/>
      </w:pPr>
      <w:r>
        <w:t xml:space="preserve">— diagnos, övervakning, behandling, lindring av eller kompensation för en skada eller funktionsnedsättning, </w:t>
      </w:r>
    </w:p>
    <w:p w14:paraId="0191E384" w14:textId="7BE98C58" w:rsidR="008539B5" w:rsidRDefault="008539B5" w:rsidP="008539B5">
      <w:pPr>
        <w:pStyle w:val="Brdtextmedindrag"/>
        <w:ind w:firstLine="0"/>
      </w:pPr>
      <w:r>
        <w:t>— undersökning, ersättning eller ändring av anatomin eller av en fysio</w:t>
      </w:r>
      <w:r>
        <w:softHyphen/>
        <w:t>log</w:t>
      </w:r>
      <w:r>
        <w:softHyphen/>
        <w:t xml:space="preserve">isk eller </w:t>
      </w:r>
      <w:r w:rsidRPr="00F6641F">
        <w:rPr>
          <w:i/>
        </w:rPr>
        <w:t>patologisk</w:t>
      </w:r>
      <w:r>
        <w:t xml:space="preserve"> process eller ett fysiologiskt eller </w:t>
      </w:r>
      <w:r w:rsidRPr="00F6641F">
        <w:rPr>
          <w:i/>
        </w:rPr>
        <w:t>patologiskt</w:t>
      </w:r>
      <w:r>
        <w:t xml:space="preserve"> tillstånd, </w:t>
      </w:r>
    </w:p>
    <w:p w14:paraId="54D1EE88" w14:textId="77777777" w:rsidR="008539B5" w:rsidRPr="005116FF" w:rsidRDefault="008539B5" w:rsidP="008539B5">
      <w:pPr>
        <w:pStyle w:val="Brdtextmedindrag"/>
        <w:ind w:firstLine="0"/>
        <w:rPr>
          <w:i/>
        </w:rPr>
      </w:pPr>
      <w:r>
        <w:t>— </w:t>
      </w:r>
      <w:r w:rsidRPr="00217E14">
        <w:rPr>
          <w:i/>
        </w:rPr>
        <w:t xml:space="preserve">tillhandahållande av information genom undersökning in vitro av prover från människokroppen, inklusive donationer av organ, blod och vävnad, </w:t>
      </w:r>
    </w:p>
    <w:p w14:paraId="14B8BE5D" w14:textId="452FB6CE" w:rsidR="008539B5" w:rsidRDefault="008539B5" w:rsidP="008539B5">
      <w:pPr>
        <w:pStyle w:val="Brdtextmedindrag"/>
        <w:ind w:firstLine="0"/>
      </w:pPr>
      <w:r>
        <w:t>och som inte uppnår sin huvudsakliga, avsedda verkan i eller på människokroppen med hjälp av farmakologiska, immunologiska eller meta</w:t>
      </w:r>
      <w:r>
        <w:softHyphen/>
        <w:t xml:space="preserve">boliska medel, men som kan understödjas i sin funktion av sådana medel. </w:t>
      </w:r>
    </w:p>
    <w:p w14:paraId="0E6BA465" w14:textId="77777777" w:rsidR="008539B5" w:rsidRDefault="008539B5" w:rsidP="008539B5">
      <w:pPr>
        <w:pStyle w:val="Brdtextmedindrag"/>
      </w:pPr>
      <w:r w:rsidRPr="00D4582D">
        <w:t>Följande artiklar ska också anses vara medicintekniska pro</w:t>
      </w:r>
      <w:r>
        <w:softHyphen/>
      </w:r>
      <w:r w:rsidRPr="00D4582D">
        <w:t>dukter:</w:t>
      </w:r>
    </w:p>
    <w:p w14:paraId="528E696B" w14:textId="77777777" w:rsidR="008539B5" w:rsidRDefault="008539B5" w:rsidP="008539B5">
      <w:pPr>
        <w:pStyle w:val="Brdtextmedindrag"/>
        <w:rPr>
          <w:i/>
        </w:rPr>
      </w:pPr>
      <w:r>
        <w:t>—</w:t>
      </w:r>
      <w:r w:rsidRPr="00217E14">
        <w:rPr>
          <w:i/>
        </w:rPr>
        <w:t>Produkter avsedda</w:t>
      </w:r>
      <w:r>
        <w:t xml:space="preserve"> för befruktningskontroll eller </w:t>
      </w:r>
      <w:r w:rsidRPr="00217E14">
        <w:rPr>
          <w:i/>
        </w:rPr>
        <w:t>fertilitetsstöd</w:t>
      </w:r>
      <w:r>
        <w:rPr>
          <w:i/>
        </w:rPr>
        <w:t>.</w:t>
      </w:r>
    </w:p>
    <w:p w14:paraId="3C6F0696" w14:textId="77777777" w:rsidR="008539B5" w:rsidRDefault="008539B5" w:rsidP="008539B5">
      <w:pPr>
        <w:pStyle w:val="Brdtextmedindrag"/>
      </w:pPr>
      <w:r>
        <w:lastRenderedPageBreak/>
        <w:t>—</w:t>
      </w:r>
      <w:r>
        <w:rPr>
          <w:i/>
        </w:rPr>
        <w:t>A</w:t>
      </w:r>
      <w:r w:rsidRPr="00217E14">
        <w:rPr>
          <w:i/>
        </w:rPr>
        <w:t>rtiklar särskilt avsedda för rengöring, desinficering eller sterilisering av de</w:t>
      </w:r>
      <w:r>
        <w:rPr>
          <w:i/>
        </w:rPr>
        <w:t xml:space="preserve"> produkter som avses i artikel 1.4 och sådana som avses i första stycket detta led.” </w:t>
      </w:r>
    </w:p>
    <w:bookmarkEnd w:id="67"/>
    <w:p w14:paraId="0A5C84BC" w14:textId="77777777" w:rsidR="008539B5" w:rsidRDefault="008539B5" w:rsidP="008539B5">
      <w:pPr>
        <w:pStyle w:val="Rubrik5utannumrering"/>
      </w:pPr>
      <w:r>
        <w:t>Grupper av produkter utan avsett medicinskt ändamål (bilaga XVI)</w:t>
      </w:r>
    </w:p>
    <w:p w14:paraId="1A5CC46A" w14:textId="77777777" w:rsidR="008539B5" w:rsidRDefault="008539B5" w:rsidP="008539B5">
      <w:pPr>
        <w:pStyle w:val="Brdtext"/>
      </w:pPr>
      <w:r>
        <w:t xml:space="preserve">I bilaga XVI till </w:t>
      </w:r>
      <w:r w:rsidRPr="00A3541E">
        <w:t>MDR-förordningen</w:t>
      </w:r>
      <w:r>
        <w:t xml:space="preserve"> anges de grupper av produkter utan avsett medicinskt ändamål som ändå omfattas av regelverket. Produktgrupperna kan bli fler om kommissionen beslutar så genom delegerade akter men är i dag följande:</w:t>
      </w:r>
    </w:p>
    <w:p w14:paraId="73E7DF1C" w14:textId="77777777" w:rsidR="008539B5" w:rsidRDefault="008539B5" w:rsidP="008539B5">
      <w:pPr>
        <w:pStyle w:val="Punktlista"/>
        <w:numPr>
          <w:ilvl w:val="0"/>
          <w:numId w:val="0"/>
        </w:numPr>
        <w:ind w:left="907"/>
      </w:pPr>
    </w:p>
    <w:p w14:paraId="216735C0" w14:textId="77777777" w:rsidR="008539B5" w:rsidRDefault="008539B5" w:rsidP="008539B5">
      <w:pPr>
        <w:pStyle w:val="Punktlista"/>
      </w:pPr>
      <w:r w:rsidRPr="00E938B4">
        <w:t>Kontaktlinser</w:t>
      </w:r>
    </w:p>
    <w:p w14:paraId="0F85D4E7" w14:textId="77777777" w:rsidR="008539B5" w:rsidRPr="00E938B4" w:rsidRDefault="008539B5" w:rsidP="008539B5">
      <w:pPr>
        <w:pStyle w:val="Punktlista"/>
      </w:pPr>
      <w:r>
        <w:t>P</w:t>
      </w:r>
      <w:r w:rsidRPr="00E938B4">
        <w:t>rodukter för modifiering av anatomin (ej tatuerings- och piercing</w:t>
      </w:r>
      <w:r>
        <w:softHyphen/>
      </w:r>
      <w:r w:rsidRPr="00E938B4">
        <w:t>produkter)</w:t>
      </w:r>
    </w:p>
    <w:p w14:paraId="1C4566B4" w14:textId="77777777" w:rsidR="008539B5" w:rsidRPr="00E938B4" w:rsidRDefault="008539B5" w:rsidP="008539B5">
      <w:pPr>
        <w:pStyle w:val="Punktlista"/>
      </w:pPr>
      <w:r w:rsidRPr="00E938B4">
        <w:t>Produkter för att fylla ut hud eller slemhinnor</w:t>
      </w:r>
    </w:p>
    <w:p w14:paraId="2D81D77E" w14:textId="77777777" w:rsidR="008539B5" w:rsidRPr="00E938B4" w:rsidRDefault="008539B5" w:rsidP="008539B5">
      <w:pPr>
        <w:pStyle w:val="Punktlista"/>
      </w:pPr>
      <w:r w:rsidRPr="00E938B4">
        <w:t>Utrustning för att avlägsna eller förstöra fettvävnad</w:t>
      </w:r>
    </w:p>
    <w:p w14:paraId="6934B6EA" w14:textId="77777777" w:rsidR="008539B5" w:rsidRPr="00E938B4" w:rsidRDefault="008539B5" w:rsidP="008539B5">
      <w:pPr>
        <w:pStyle w:val="Punktlista"/>
      </w:pPr>
      <w:r w:rsidRPr="00E938B4">
        <w:t>Utrustning som avger högintensiv elektromagnetisk strålning</w:t>
      </w:r>
    </w:p>
    <w:p w14:paraId="265A2D6A" w14:textId="77777777" w:rsidR="008539B5" w:rsidRPr="00E938B4" w:rsidRDefault="008539B5" w:rsidP="008539B5">
      <w:pPr>
        <w:pStyle w:val="Punktlista"/>
        <w:numPr>
          <w:ilvl w:val="0"/>
          <w:numId w:val="0"/>
        </w:numPr>
        <w:ind w:left="284"/>
      </w:pPr>
      <w:r w:rsidRPr="00E938B4">
        <w:t>för hudbehandling</w:t>
      </w:r>
    </w:p>
    <w:p w14:paraId="6C8CFF64" w14:textId="77777777" w:rsidR="008539B5" w:rsidRPr="00E938B4" w:rsidRDefault="008539B5" w:rsidP="008539B5">
      <w:pPr>
        <w:pStyle w:val="Punktlista"/>
      </w:pPr>
      <w:r w:rsidRPr="00E938B4">
        <w:t>Utrustning avsedd för stimulering av hjärnan</w:t>
      </w:r>
    </w:p>
    <w:p w14:paraId="782E8EE5" w14:textId="77777777" w:rsidR="008539B5" w:rsidRDefault="008539B5" w:rsidP="008539B5">
      <w:pPr>
        <w:pStyle w:val="Rubrik4utannumrering"/>
      </w:pPr>
      <w:r>
        <w:t>Medicinteknisk produkt för in vitro-diagnostik</w:t>
      </w:r>
    </w:p>
    <w:p w14:paraId="2D2CD2DD" w14:textId="77777777" w:rsidR="008539B5" w:rsidRDefault="008539B5" w:rsidP="008539B5">
      <w:pPr>
        <w:pStyle w:val="Brdtext"/>
      </w:pPr>
      <w:r>
        <w:t xml:space="preserve">Som anges i avsnitt 4.1 så betyder det latinska begreppet </w:t>
      </w:r>
      <w:r w:rsidRPr="00402B8C">
        <w:rPr>
          <w:i/>
        </w:rPr>
        <w:t>in vitro</w:t>
      </w:r>
      <w:r>
        <w:t xml:space="preserve"> ”i glas”</w:t>
      </w:r>
      <w:r w:rsidRPr="000D48B4">
        <w:t xml:space="preserve"> </w:t>
      </w:r>
      <w:bookmarkStart w:id="68" w:name="_Hlk64886281"/>
      <w:r w:rsidRPr="000D48B4">
        <w:t xml:space="preserve">och </w:t>
      </w:r>
      <w:r>
        <w:t xml:space="preserve">vad som avsågs med uttrycket var studier av biologiskt material i provrör eller petriskålar. En </w:t>
      </w:r>
      <w:r w:rsidRPr="00235FB9">
        <w:t>medicinteknisk produkt</w:t>
      </w:r>
      <w:r>
        <w:t xml:space="preserve"> för in vitro-diagnostik är enligt artikel 2.2 i IVDR-förordningen en medicinteknisk produkt</w:t>
      </w:r>
      <w:r w:rsidRPr="00235FB9">
        <w:t xml:space="preserve"> som är en reagens, en reagerande artikel, en kalibrator, ett kontrollmaterial, en upp</w:t>
      </w:r>
      <w:r>
        <w:softHyphen/>
      </w:r>
      <w:r w:rsidRPr="00235FB9">
        <w:t>sätt</w:t>
      </w:r>
      <w:r>
        <w:softHyphen/>
      </w:r>
      <w:r w:rsidRPr="00235FB9">
        <w:t>ning (ett kit), ett instrument, en apparat, en utrustning, en program</w:t>
      </w:r>
      <w:r>
        <w:softHyphen/>
      </w:r>
      <w:r w:rsidRPr="00235FB9">
        <w:t>vara eller ett system, som används separat eller i kombina</w:t>
      </w:r>
      <w:r>
        <w:softHyphen/>
      </w:r>
      <w:r w:rsidRPr="00235FB9">
        <w:t xml:space="preserve">tion, och som av tillverkaren är avsedd </w:t>
      </w:r>
      <w:bookmarkEnd w:id="68"/>
      <w:r w:rsidRPr="00235FB9">
        <w:t>att användas in vitro vid under</w:t>
      </w:r>
      <w:r>
        <w:softHyphen/>
      </w:r>
      <w:r w:rsidRPr="00235FB9">
        <w:t>sökning av prover från människokroppen, inklusive donerat blod och donerad vävnad, enbart eller huvudsakligen för att ge informa</w:t>
      </w:r>
      <w:r>
        <w:softHyphen/>
      </w:r>
      <w:r w:rsidRPr="00235FB9">
        <w:t>tio</w:t>
      </w:r>
      <w:r>
        <w:t>n om ett eller flera alternativ som anges i den bestämmelsen. Bland de alternativ som nämns finns   exempelvis information om ett patologiskt tillstånd eller information om medfödda fysiska eller psykiska funktionsnedsättningar. Prov</w:t>
      </w:r>
      <w:r>
        <w:softHyphen/>
        <w:t xml:space="preserve">behållare ska också anses vara medicintekniska produkter för in vitro-diagnostik. Exempel på produkter som omfattas av IVDR-förordningen </w:t>
      </w:r>
      <w:bookmarkStart w:id="69" w:name="_Hlk64886482"/>
      <w:r>
        <w:t xml:space="preserve">är således </w:t>
      </w:r>
      <w:r w:rsidRPr="00A720EA">
        <w:t>analysutrustning, provrör</w:t>
      </w:r>
      <w:r>
        <w:t xml:space="preserve"> och olika </w:t>
      </w:r>
      <w:r w:rsidRPr="00A720EA">
        <w:t>tester avsedda att upptäcka medicinska tillstånd eller sjukdomar.</w:t>
      </w:r>
    </w:p>
    <w:bookmarkEnd w:id="69"/>
    <w:p w14:paraId="2BA242E0" w14:textId="77777777" w:rsidR="008539B5" w:rsidRPr="001A545D" w:rsidRDefault="008539B5" w:rsidP="008539B5">
      <w:pPr>
        <w:pStyle w:val="Rubrik4utannumrering"/>
      </w:pPr>
      <w:r w:rsidRPr="00852AD7">
        <w:t>Tillbehör</w:t>
      </w:r>
      <w:r>
        <w:t xml:space="preserve"> (artikel 2.2 i </w:t>
      </w:r>
      <w:r w:rsidRPr="00A3541E">
        <w:t>MDR-förordningen</w:t>
      </w:r>
      <w:r>
        <w:t xml:space="preserve"> och artikel 2.4 i IVDR-förordningen)</w:t>
      </w:r>
    </w:p>
    <w:p w14:paraId="0AEC5602" w14:textId="2BAF87C1" w:rsidR="008539B5" w:rsidRDefault="008539B5" w:rsidP="008539B5">
      <w:pPr>
        <w:pStyle w:val="Brdtextmedindrag"/>
        <w:ind w:firstLine="0"/>
      </w:pPr>
      <w:r>
        <w:t xml:space="preserve">Med tillbehör till en medicinteknisk produkt enligt artikel 2.2 i </w:t>
      </w:r>
      <w:r w:rsidRPr="00A3541E">
        <w:t>MDR-för</w:t>
      </w:r>
      <w:r>
        <w:softHyphen/>
      </w:r>
      <w:r w:rsidRPr="00A3541E">
        <w:t>ord</w:t>
      </w:r>
      <w:r>
        <w:softHyphen/>
      </w:r>
      <w:r w:rsidRPr="00A3541E">
        <w:t>ningen</w:t>
      </w:r>
      <w:r>
        <w:t xml:space="preserve"> avses en artikel som i sig inte är en medicinteknisk produkt men som enligt tillverkaren är avsedd att användas tillsammans med en eller flera bestämda med</w:t>
      </w:r>
      <w:r>
        <w:softHyphen/>
        <w:t>ic</w:t>
      </w:r>
      <w:r>
        <w:softHyphen/>
        <w:t>in</w:t>
      </w:r>
      <w:r>
        <w:softHyphen/>
        <w:t>tekniska produkter för att särskilt möjliggöra an</w:t>
      </w:r>
      <w:r>
        <w:softHyphen/>
        <w:t>vänd</w:t>
      </w:r>
      <w:r>
        <w:softHyphen/>
        <w:t>ningen av den eller de medicintekniska produkterna för dess eller deras av</w:t>
      </w:r>
      <w:r>
        <w:softHyphen/>
        <w:t>sedda ändamål eller särskilt och direkt underlätta den eller de med</w:t>
      </w:r>
      <w:r>
        <w:softHyphen/>
        <w:t>icin</w:t>
      </w:r>
      <w:r>
        <w:softHyphen/>
        <w:t>tekniska produkternas medicinska funktionalitet utifrån deras av</w:t>
      </w:r>
      <w:r>
        <w:softHyphen/>
        <w:t xml:space="preserve">sedda ändamål. </w:t>
      </w:r>
    </w:p>
    <w:p w14:paraId="27AC3AE8" w14:textId="77777777" w:rsidR="008539B5" w:rsidRDefault="008539B5" w:rsidP="008539B5">
      <w:pPr>
        <w:pStyle w:val="Brdtextmedindrag"/>
      </w:pPr>
      <w:r>
        <w:t xml:space="preserve">Motsvarande definition finns i artikel 2.4 i IVDR-förordningen. </w:t>
      </w:r>
    </w:p>
    <w:p w14:paraId="155CA841" w14:textId="77777777" w:rsidR="008539B5" w:rsidRDefault="008539B5" w:rsidP="008539B5">
      <w:pPr>
        <w:pStyle w:val="Rubrik4utannumrering"/>
      </w:pPr>
      <w:r w:rsidRPr="007546D9">
        <w:lastRenderedPageBreak/>
        <w:t>Specialanpassad produkt</w:t>
      </w:r>
      <w:r>
        <w:t xml:space="preserve"> (artikel 2.3 i </w:t>
      </w:r>
      <w:r w:rsidRPr="00A3541E">
        <w:t>MDR-förordningen</w:t>
      </w:r>
      <w:r>
        <w:t>)</w:t>
      </w:r>
    </w:p>
    <w:p w14:paraId="1EAF9484" w14:textId="6056B9FF" w:rsidR="008539B5" w:rsidRDefault="008539B5" w:rsidP="008539B5">
      <w:pPr>
        <w:pStyle w:val="Brdtextmedindrag"/>
        <w:ind w:firstLine="0"/>
      </w:pPr>
      <w:r>
        <w:t>En specialanpassad produkt är en produkt som tillverkats efter skrift</w:t>
      </w:r>
      <w:r>
        <w:softHyphen/>
        <w:t>lig an</w:t>
      </w:r>
      <w:r>
        <w:softHyphen/>
        <w:t>vis</w:t>
      </w:r>
      <w:r>
        <w:softHyphen/>
        <w:t>ning från en person som genom sina yrkes</w:t>
      </w:r>
      <w:r>
        <w:softHyphen/>
        <w:t>kvalifika</w:t>
      </w:r>
      <w:r>
        <w:softHyphen/>
        <w:t>tion</w:t>
      </w:r>
      <w:r>
        <w:softHyphen/>
        <w:t>er är behörig enligt nationell rätt och som på sitt ansvar ger speci</w:t>
      </w:r>
      <w:r>
        <w:softHyphen/>
        <w:t>ella kon</w:t>
      </w:r>
      <w:r>
        <w:softHyphen/>
        <w:t>struk</w:t>
      </w:r>
      <w:r>
        <w:softHyphen/>
        <w:t>tions</w:t>
      </w:r>
      <w:r>
        <w:softHyphen/>
        <w:t>egen</w:t>
      </w:r>
      <w:r>
        <w:softHyphen/>
        <w:t>skap</w:t>
      </w:r>
      <w:r>
        <w:softHyphen/>
        <w:t>er åt produkten som är avsedd att användas endast för en viss patient och uteslutande för dennes individ</w:t>
      </w:r>
      <w:r>
        <w:softHyphen/>
        <w:t>uella förhållanden och behov. Exempel på specialanpassade pro</w:t>
      </w:r>
      <w:r>
        <w:softHyphen/>
        <w:t>dukt</w:t>
      </w:r>
      <w:r>
        <w:softHyphen/>
        <w:t>er kan vara tandtekniska produkter (såsom till exempel bett</w:t>
      </w:r>
      <w:r>
        <w:softHyphen/>
        <w:t>skenor), proteser eller andra hjälpmedel vid funktions</w:t>
      </w:r>
      <w:r>
        <w:softHyphen/>
        <w:t xml:space="preserve">nedsättning (till exempel ståskal).  </w:t>
      </w:r>
    </w:p>
    <w:p w14:paraId="50E149B1" w14:textId="6569E4E9" w:rsidR="008539B5" w:rsidRDefault="008539B5" w:rsidP="008539B5">
      <w:pPr>
        <w:pStyle w:val="Brdtextmedindrag"/>
      </w:pPr>
      <w:r>
        <w:t>Massproducerade produkter som behöver anpassas till yrkesmässiga an</w:t>
      </w:r>
      <w:r>
        <w:softHyphen/>
        <w:t>vänd</w:t>
      </w:r>
      <w:r>
        <w:softHyphen/>
        <w:t>ares krav och produkter som massproducerats industriellt efter skrift</w:t>
      </w:r>
      <w:r>
        <w:softHyphen/>
        <w:t xml:space="preserve">lig anvisning från en behörig person kan inte vara specialanpassade produkter enligt </w:t>
      </w:r>
      <w:r w:rsidRPr="00A3541E">
        <w:t>MDR-förordningen</w:t>
      </w:r>
      <w:r>
        <w:t>.</w:t>
      </w:r>
    </w:p>
    <w:p w14:paraId="6DD4FEEA" w14:textId="77777777" w:rsidR="008539B5" w:rsidRDefault="008539B5" w:rsidP="008539B5">
      <w:pPr>
        <w:pStyle w:val="Rubrik4utannumrering"/>
      </w:pPr>
      <w:r w:rsidRPr="002A5923">
        <w:t xml:space="preserve">Aktiv produkt (artikel 2.4 </w:t>
      </w:r>
      <w:r>
        <w:t xml:space="preserve">i </w:t>
      </w:r>
      <w:r w:rsidRPr="00A3541E">
        <w:t>MDR-förordningen</w:t>
      </w:r>
      <w:r w:rsidRPr="002A5923">
        <w:t>)</w:t>
      </w:r>
    </w:p>
    <w:p w14:paraId="1F443B44" w14:textId="2A7FB1E3" w:rsidR="008539B5" w:rsidRDefault="008539B5" w:rsidP="008539B5">
      <w:pPr>
        <w:pStyle w:val="Brdtextmedindrag"/>
        <w:ind w:firstLine="0"/>
      </w:pPr>
      <w:r>
        <w:t>En aktiv produkt är en produkt som för sin funktion är beroende av en annan energikälla än den som alstras direkt av människo</w:t>
      </w:r>
      <w:r>
        <w:softHyphen/>
        <w:t>kropp</w:t>
      </w:r>
      <w:r>
        <w:softHyphen/>
        <w:t>en i detta syfte eller av jordens dragningskraft och som fung</w:t>
      </w:r>
      <w:r>
        <w:softHyphen/>
        <w:t>erar genom att ändra energi</w:t>
      </w:r>
      <w:r>
        <w:softHyphen/>
        <w:t>tätheten eller genom energiomvandling. Programvara ska också anses vara en aktiv produkt.</w:t>
      </w:r>
    </w:p>
    <w:p w14:paraId="17A254AE" w14:textId="77777777" w:rsidR="008539B5" w:rsidRDefault="008539B5" w:rsidP="008539B5">
      <w:pPr>
        <w:pStyle w:val="Rubrik4utannumrering"/>
      </w:pPr>
      <w:r>
        <w:t xml:space="preserve">Implantat (artikel 2.5 i </w:t>
      </w:r>
      <w:r w:rsidRPr="00A3541E">
        <w:t>MDR-förordningen</w:t>
      </w:r>
      <w:r>
        <w:t>)</w:t>
      </w:r>
    </w:p>
    <w:p w14:paraId="49975ACC" w14:textId="3637F083" w:rsidR="008539B5" w:rsidRDefault="008539B5" w:rsidP="008539B5">
      <w:pPr>
        <w:pStyle w:val="Brdtext"/>
      </w:pPr>
      <w:r>
        <w:t>Ett implantat är en produkt som är avsedd att helt föras in i människo</w:t>
      </w:r>
      <w:r>
        <w:softHyphen/>
        <w:t>kroppen eller ersätta en epitelial yta eller ögats yta genom klinisk interven</w:t>
      </w:r>
      <w:r>
        <w:softHyphen/>
        <w:t>tion och är avsedd att stanna i kroppen efter in</w:t>
      </w:r>
      <w:r>
        <w:softHyphen/>
        <w:t>greppet. Även produkter som helt eller delvis absorberas i kroppen omfattas liksom produkter som är avsedda att delvis föras in i människokroppen genom klinisk interven</w:t>
      </w:r>
      <w:r>
        <w:softHyphen/>
        <w:t xml:space="preserve">tion och </w:t>
      </w:r>
      <w:r w:rsidRPr="00A81FFB">
        <w:t>stanna</w:t>
      </w:r>
      <w:r>
        <w:t xml:space="preserve"> kvar där i minst 30 dagar efter ingreppet.</w:t>
      </w:r>
    </w:p>
    <w:p w14:paraId="4E8317CE" w14:textId="77777777" w:rsidR="008539B5" w:rsidRDefault="008539B5" w:rsidP="008539B5">
      <w:pPr>
        <w:pStyle w:val="Rubrik4utannumrering"/>
        <w:rPr>
          <w:b w:val="0"/>
        </w:rPr>
      </w:pPr>
      <w:r>
        <w:t xml:space="preserve">Engångsprodukt (artikel 2.8 i </w:t>
      </w:r>
      <w:r w:rsidRPr="00A3541E">
        <w:t>MDR-förordningen</w:t>
      </w:r>
      <w:r>
        <w:t xml:space="preserve"> och artikel 2.9 i IVDR-förordningen)</w:t>
      </w:r>
    </w:p>
    <w:p w14:paraId="16350F8F" w14:textId="1B1297E1" w:rsidR="008539B5" w:rsidRPr="002D2D06" w:rsidRDefault="008539B5" w:rsidP="008539B5">
      <w:pPr>
        <w:pStyle w:val="Brdtext"/>
      </w:pPr>
      <w:r w:rsidRPr="00FD5E9E">
        <w:t>En engångsprodukt är vad det låter som</w:t>
      </w:r>
      <w:r>
        <w:t>,</w:t>
      </w:r>
      <w:r w:rsidRPr="00FD5E9E">
        <w:t xml:space="preserve"> dvs. en produkt som är avsedd att användas för en enda procedur. Engångsprodukter som omfattas av </w:t>
      </w:r>
      <w:r w:rsidRPr="00A3541E">
        <w:t>MDR-förord</w:t>
      </w:r>
      <w:r>
        <w:softHyphen/>
      </w:r>
      <w:r w:rsidRPr="00A3541E">
        <w:t>ningen</w:t>
      </w:r>
      <w:r>
        <w:t xml:space="preserve"> </w:t>
      </w:r>
      <w:r w:rsidRPr="00FD5E9E">
        <w:t>måste dessutom vara avsedda att</w:t>
      </w:r>
      <w:r w:rsidRPr="00A81FFB">
        <w:t xml:space="preserve"> användas för </w:t>
      </w:r>
      <w:r w:rsidRPr="002D2D06">
        <w:t>en person.</w:t>
      </w:r>
    </w:p>
    <w:p w14:paraId="0CA28CA3" w14:textId="77777777" w:rsidR="008539B5" w:rsidRDefault="008539B5" w:rsidP="008539B5">
      <w:pPr>
        <w:pStyle w:val="Rubrik4utannumrering"/>
      </w:pPr>
      <w:r w:rsidRPr="00C036B8">
        <w:t>Förfalskad produkt (art</w:t>
      </w:r>
      <w:r>
        <w:t>ikel</w:t>
      </w:r>
      <w:r w:rsidRPr="00C036B8">
        <w:t xml:space="preserve"> 2.9 </w:t>
      </w:r>
      <w:r>
        <w:t xml:space="preserve">i </w:t>
      </w:r>
      <w:r w:rsidRPr="00A3541E">
        <w:t>MDR-förordningen</w:t>
      </w:r>
      <w:r>
        <w:t xml:space="preserve"> </w:t>
      </w:r>
      <w:r w:rsidRPr="00C036B8">
        <w:t>och</w:t>
      </w:r>
      <w:r>
        <w:t xml:space="preserve"> artikel </w:t>
      </w:r>
      <w:r w:rsidRPr="00C036B8">
        <w:t xml:space="preserve">2.10 </w:t>
      </w:r>
      <w:r>
        <w:t>i IVDR-förordningen</w:t>
      </w:r>
      <w:r w:rsidRPr="00C036B8">
        <w:t>)</w:t>
      </w:r>
    </w:p>
    <w:p w14:paraId="52F9F8B8" w14:textId="0E01F241" w:rsidR="008539B5" w:rsidRDefault="008539B5" w:rsidP="008539B5">
      <w:pPr>
        <w:pStyle w:val="Brdtext"/>
      </w:pPr>
      <w:r>
        <w:t>En förfalskad produkt är en produkt med oriktig beteckning i fråga om identitet och/eller ursprung och/eller intyg för CE-märkning eller handl</w:t>
      </w:r>
      <w:r>
        <w:softHyphen/>
        <w:t>ing</w:t>
      </w:r>
      <w:r>
        <w:softHyphen/>
        <w:t>ar som rör förfarandena för CE-märkning. Denna definition omfattar inte oavsiktlig bristande överensstämmelse och påverkar inte kränkningar av immaterialrättigheter.</w:t>
      </w:r>
    </w:p>
    <w:p w14:paraId="5AC78AD3" w14:textId="7BB74E59" w:rsidR="008539B5" w:rsidRDefault="008539B5" w:rsidP="008539B5">
      <w:pPr>
        <w:pStyle w:val="Brdtextmedindrag"/>
        <w:rPr>
          <w:b/>
        </w:rPr>
      </w:pPr>
      <w:r>
        <w:t>En motsvarande definition finns på läkemedelsområdet (se 2 kap. 1 § läke</w:t>
      </w:r>
      <w:r>
        <w:softHyphen/>
        <w:t>medelslagen [2015:315], prop. 2014/15:91 s. 111 och prop. 2012/13:40 avsnitt 6.1).</w:t>
      </w:r>
    </w:p>
    <w:p w14:paraId="3425B4A4" w14:textId="77777777" w:rsidR="008539B5" w:rsidRDefault="008539B5" w:rsidP="008539B5">
      <w:pPr>
        <w:pStyle w:val="Rubrik4utannumrering"/>
      </w:pPr>
      <w:r w:rsidRPr="00AB253A">
        <w:lastRenderedPageBreak/>
        <w:t>Unik produktidentifiering (UDI)</w:t>
      </w:r>
      <w:r>
        <w:t xml:space="preserve"> </w:t>
      </w:r>
      <w:r w:rsidRPr="00AB253A">
        <w:t xml:space="preserve">(artikel 2.15 </w:t>
      </w:r>
      <w:r>
        <w:t xml:space="preserve">i </w:t>
      </w:r>
      <w:r w:rsidRPr="00A3541E">
        <w:t>MDR-förordningen</w:t>
      </w:r>
      <w:r>
        <w:t xml:space="preserve"> och artikel 2.15 i IVDR-förordningen</w:t>
      </w:r>
      <w:r w:rsidRPr="00AB253A">
        <w:t>)</w:t>
      </w:r>
    </w:p>
    <w:p w14:paraId="258FD850" w14:textId="3AD12C76" w:rsidR="008539B5" w:rsidRDefault="008539B5" w:rsidP="008539B5">
      <w:pPr>
        <w:pStyle w:val="Brdtext"/>
      </w:pPr>
      <w:r w:rsidRPr="00AB253A">
        <w:t xml:space="preserve">Unik produktidentifiering </w:t>
      </w:r>
      <w:r>
        <w:t>(UDI) är en serie numeriska eller alfanumeriska teck</w:t>
      </w:r>
      <w:r>
        <w:softHyphen/>
        <w:t>en som skapats en</w:t>
      </w:r>
      <w:r>
        <w:softHyphen/>
        <w:t>ligt internationellt erkända standarder för identi</w:t>
      </w:r>
      <w:r>
        <w:softHyphen/>
        <w:t>fi</w:t>
      </w:r>
      <w:r>
        <w:softHyphen/>
        <w:t>er</w:t>
      </w:r>
      <w:r>
        <w:softHyphen/>
        <w:t>ing och kod</w:t>
      </w:r>
      <w:r>
        <w:softHyphen/>
        <w:t>ning av produkter och som möjliggör entydig identifiering av spec</w:t>
      </w:r>
      <w:r>
        <w:softHyphen/>
        <w:t xml:space="preserve">ifika produkter på marknaden. </w:t>
      </w:r>
    </w:p>
    <w:p w14:paraId="1A6A3BA6" w14:textId="130B83DB" w:rsidR="008539B5" w:rsidRDefault="008539B5" w:rsidP="008539B5">
      <w:pPr>
        <w:pStyle w:val="Brdtextmedindrag"/>
      </w:pPr>
      <w:r w:rsidRPr="00D90328">
        <w:t xml:space="preserve">UDI ska finnas på alla medicintekniska produkter </w:t>
      </w:r>
      <w:r>
        <w:t>och medi</w:t>
      </w:r>
      <w:r>
        <w:softHyphen/>
        <w:t>cintekniska pro</w:t>
      </w:r>
      <w:r>
        <w:softHyphen/>
        <w:t xml:space="preserve">dukter för in vitro-diagnostik </w:t>
      </w:r>
      <w:r w:rsidRPr="00D90328">
        <w:t>utom på spe</w:t>
      </w:r>
      <w:r>
        <w:softHyphen/>
      </w:r>
      <w:r w:rsidRPr="00D90328">
        <w:t>cial</w:t>
      </w:r>
      <w:r>
        <w:softHyphen/>
      </w:r>
      <w:r w:rsidRPr="00D90328">
        <w:t>anpassade produkter</w:t>
      </w:r>
      <w:r>
        <w:t xml:space="preserve">, </w:t>
      </w:r>
      <w:r w:rsidRPr="00D90328">
        <w:t>pröv</w:t>
      </w:r>
      <w:r>
        <w:softHyphen/>
      </w:r>
      <w:r w:rsidRPr="00D90328">
        <w:t>nings</w:t>
      </w:r>
      <w:r>
        <w:softHyphen/>
      </w:r>
      <w:r w:rsidRPr="00D90328">
        <w:t>produkter</w:t>
      </w:r>
      <w:r>
        <w:t xml:space="preserve"> och produkter avsedda för prestandastudier</w:t>
      </w:r>
      <w:r w:rsidRPr="00D90328">
        <w:t>.</w:t>
      </w:r>
      <w:r>
        <w:t xml:space="preserve"> Detta fram</w:t>
      </w:r>
      <w:r>
        <w:softHyphen/>
        <w:t xml:space="preserve">går av artikel 27 i </w:t>
      </w:r>
      <w:r w:rsidRPr="00A3541E">
        <w:t>MDR-förordningen</w:t>
      </w:r>
      <w:r>
        <w:t xml:space="preserve"> och artikel 24 i IVDR-för</w:t>
      </w:r>
      <w:r>
        <w:softHyphen/>
        <w:t xml:space="preserve">ordningen. </w:t>
      </w:r>
      <w:r w:rsidRPr="00D90328">
        <w:t>UDI-märk</w:t>
      </w:r>
      <w:r>
        <w:softHyphen/>
      </w:r>
      <w:r w:rsidRPr="00D90328">
        <w:t>ning syft</w:t>
      </w:r>
      <w:r>
        <w:softHyphen/>
      </w:r>
      <w:r w:rsidRPr="00D90328">
        <w:t>ar till att möjliggöra identifiering och under</w:t>
      </w:r>
      <w:r>
        <w:softHyphen/>
      </w:r>
      <w:r w:rsidRPr="00D90328">
        <w:t>lätta spårbarhet av med</w:t>
      </w:r>
      <w:r>
        <w:softHyphen/>
      </w:r>
      <w:r w:rsidRPr="00D90328">
        <w:t>icin</w:t>
      </w:r>
      <w:r>
        <w:softHyphen/>
      </w:r>
      <w:r w:rsidRPr="00D90328">
        <w:t xml:space="preserve">tekniska produkter. </w:t>
      </w:r>
    </w:p>
    <w:p w14:paraId="787F06D3" w14:textId="77777777" w:rsidR="008539B5" w:rsidRDefault="008539B5" w:rsidP="008539B5">
      <w:pPr>
        <w:pStyle w:val="Rubrik4utannumrering"/>
      </w:pPr>
      <w:r>
        <w:t xml:space="preserve">Tillverkare (artikel 2.30 i </w:t>
      </w:r>
      <w:r w:rsidRPr="00A3541E">
        <w:t>MDR-förordningen</w:t>
      </w:r>
      <w:r>
        <w:t xml:space="preserve"> och artikel 2.23 i IVDR-förordningen)</w:t>
      </w:r>
    </w:p>
    <w:p w14:paraId="3C35BD58" w14:textId="77777777" w:rsidR="008539B5" w:rsidRDefault="008539B5" w:rsidP="008539B5">
      <w:pPr>
        <w:pStyle w:val="Brdtext"/>
      </w:pPr>
      <w:r>
        <w:t>Med tillverkare avses en fysisk eller juridisk person som tillverkar eller hel</w:t>
      </w:r>
      <w:r>
        <w:softHyphen/>
        <w:t>renoverar en produkt eller låter konstruera, tillverka eller hel</w:t>
      </w:r>
      <w:r>
        <w:softHyphen/>
        <w:t>renov</w:t>
      </w:r>
      <w:r>
        <w:softHyphen/>
        <w:t>era en produkt och saluför denna produkt, i eget namn eller under eget varumärke.</w:t>
      </w:r>
    </w:p>
    <w:p w14:paraId="74ADB9FF" w14:textId="77777777" w:rsidR="008539B5" w:rsidRDefault="008539B5" w:rsidP="008539B5">
      <w:pPr>
        <w:pStyle w:val="Rubrik4utannumrering"/>
      </w:pPr>
      <w:r>
        <w:t xml:space="preserve">Helrenovering (artikel 2.31 i </w:t>
      </w:r>
      <w:r w:rsidRPr="00A3541E">
        <w:t>MDR-förordningen</w:t>
      </w:r>
      <w:r>
        <w:t xml:space="preserve"> och artikel 2.24 i IVDR-förordningen)</w:t>
      </w:r>
    </w:p>
    <w:p w14:paraId="47C57475" w14:textId="77777777" w:rsidR="008539B5" w:rsidRDefault="008539B5" w:rsidP="008539B5">
      <w:pPr>
        <w:pStyle w:val="Brdtext"/>
      </w:pPr>
      <w:r>
        <w:t xml:space="preserve">Med helrenovering avses när en produkt redan släppts ut på marknaden eller tagits i bruk och helt byggs om, eller att en ny produkt tillverkas av begagnade produkter, så att den uppfyller kraven i </w:t>
      </w:r>
      <w:r w:rsidRPr="00A3541E">
        <w:t>MDR-förordningen</w:t>
      </w:r>
      <w:r>
        <w:t xml:space="preserve"> respektive IVDR-förordningen, kombinerat med att den reno</w:t>
      </w:r>
      <w:r>
        <w:softHyphen/>
        <w:t>verade produkten ges en ny livslängd.</w:t>
      </w:r>
    </w:p>
    <w:p w14:paraId="7D117A0D" w14:textId="77777777" w:rsidR="008539B5" w:rsidRDefault="008539B5" w:rsidP="008539B5">
      <w:pPr>
        <w:pStyle w:val="Rubrik4utannumrering"/>
      </w:pPr>
      <w:r w:rsidRPr="002D7045">
        <w:t>Auktor</w:t>
      </w:r>
      <w:r>
        <w:t xml:space="preserve">iserad representant (artikel 2.32 i </w:t>
      </w:r>
      <w:r w:rsidRPr="00A3541E">
        <w:t>MDR-förordningen</w:t>
      </w:r>
      <w:r>
        <w:t xml:space="preserve"> och artikel 2.25 i IVDR-förordningen</w:t>
      </w:r>
      <w:r w:rsidRPr="002D7045">
        <w:t>)</w:t>
      </w:r>
    </w:p>
    <w:p w14:paraId="228444DA" w14:textId="5789B37B" w:rsidR="008539B5" w:rsidRDefault="008539B5" w:rsidP="008539B5">
      <w:pPr>
        <w:pStyle w:val="Brdtext"/>
      </w:pPr>
      <w:r>
        <w:t>Med en auktoriserad representant avses en fysisk eller juridisk person som är etablerad inom unionen och har fått en skriftlig fullmakt från till</w:t>
      </w:r>
      <w:r>
        <w:softHyphen/>
        <w:t>verk</w:t>
      </w:r>
      <w:r>
        <w:softHyphen/>
        <w:t>ar</w:t>
      </w:r>
      <w:r>
        <w:softHyphen/>
        <w:t>en, som är belägen utanför unionen, att i tillverkarens ställe utföra sär</w:t>
      </w:r>
      <w:r>
        <w:softHyphen/>
        <w:t xml:space="preserve">skilda uppgifter som följer av dennes skyldigheter enligt MDR- eller IVDR-förordningen. </w:t>
      </w:r>
    </w:p>
    <w:p w14:paraId="47522A0C" w14:textId="77777777" w:rsidR="008539B5" w:rsidRDefault="008539B5" w:rsidP="008539B5">
      <w:pPr>
        <w:pStyle w:val="Rubrik4utannumrering"/>
      </w:pPr>
      <w:r>
        <w:t xml:space="preserve">Importör (artikel 2.33 i </w:t>
      </w:r>
      <w:r w:rsidRPr="00A3541E">
        <w:t>MDR-förordningen</w:t>
      </w:r>
      <w:r>
        <w:t xml:space="preserve"> och artikel 2.26 i IVDR-förordningen)</w:t>
      </w:r>
    </w:p>
    <w:p w14:paraId="3623F9CF" w14:textId="77777777" w:rsidR="008539B5" w:rsidRDefault="008539B5" w:rsidP="008539B5">
      <w:pPr>
        <w:pStyle w:val="Brdtext"/>
      </w:pPr>
      <w:r>
        <w:t>Med importör avses en fysisk eller juridisk person som är etablerad inom unionen och släpper ut en produkt från ett tredjeland på unionsmarknaden. Att importörer nu regleras är nytt i förhållande till EU-direktiven.</w:t>
      </w:r>
    </w:p>
    <w:p w14:paraId="1D333FCF" w14:textId="77777777" w:rsidR="008539B5" w:rsidRDefault="008539B5" w:rsidP="008539B5">
      <w:pPr>
        <w:pStyle w:val="Rubrik4utannumrering"/>
      </w:pPr>
      <w:r>
        <w:t xml:space="preserve">Distributör (artikel 2.34 i </w:t>
      </w:r>
      <w:r w:rsidRPr="00A3541E">
        <w:t>MDR-förordningen</w:t>
      </w:r>
      <w:r>
        <w:t xml:space="preserve"> och artikel 2.27 i IVDR-förordningen)</w:t>
      </w:r>
    </w:p>
    <w:p w14:paraId="5223B839" w14:textId="58B75823" w:rsidR="008539B5" w:rsidRDefault="008539B5" w:rsidP="008539B5">
      <w:pPr>
        <w:pStyle w:val="Brdtext"/>
      </w:pPr>
      <w:r>
        <w:t>Med en distributör avses en fysisk eller juridisk person i leverans</w:t>
      </w:r>
      <w:r>
        <w:softHyphen/>
        <w:t>kedjan, utöver tillverkaren eller importören, som tillhandahåller en pro</w:t>
      </w:r>
      <w:r>
        <w:softHyphen/>
        <w:t>dukt på mark</w:t>
      </w:r>
      <w:r>
        <w:softHyphen/>
        <w:t xml:space="preserve">naden, fram till ibruktagandet. </w:t>
      </w:r>
    </w:p>
    <w:p w14:paraId="3F5F3C3F" w14:textId="77777777" w:rsidR="008539B5" w:rsidRDefault="008539B5" w:rsidP="008539B5">
      <w:pPr>
        <w:pStyle w:val="Brdtextmedindrag"/>
      </w:pPr>
      <w:r>
        <w:t>Att distributörer nu regleras är nytt i förhållande till EU-dir</w:t>
      </w:r>
      <w:r>
        <w:softHyphen/>
        <w:t>ektiven.</w:t>
      </w:r>
    </w:p>
    <w:p w14:paraId="4397190C" w14:textId="77777777" w:rsidR="008539B5" w:rsidRDefault="008539B5" w:rsidP="008539B5">
      <w:pPr>
        <w:pStyle w:val="Rubrik4utannumrering"/>
      </w:pPr>
      <w:r w:rsidRPr="000822FF">
        <w:lastRenderedPageBreak/>
        <w:t>Hälso- och sjukvårdsinstitution</w:t>
      </w:r>
      <w:r>
        <w:t xml:space="preserve"> (artikel 2.36 i </w:t>
      </w:r>
      <w:r w:rsidRPr="00A3541E">
        <w:t>MDR-förordningen</w:t>
      </w:r>
      <w:r>
        <w:t xml:space="preserve"> och artikel 2.29 i IVDR-förordningen)</w:t>
      </w:r>
    </w:p>
    <w:p w14:paraId="16A8CB3C" w14:textId="2946FE19" w:rsidR="008539B5" w:rsidRDefault="008539B5" w:rsidP="008539B5">
      <w:pPr>
        <w:pStyle w:val="Brdtextmedindrag"/>
        <w:ind w:firstLine="0"/>
      </w:pPr>
      <w:r w:rsidRPr="00A61D43">
        <w:t>Med hälso- och sjukvårdsinstitution avses enligt EU-förord</w:t>
      </w:r>
      <w:r>
        <w:softHyphen/>
      </w:r>
      <w:r w:rsidRPr="00A61D43">
        <w:t>ning</w:t>
      </w:r>
      <w:r>
        <w:softHyphen/>
      </w:r>
      <w:r w:rsidRPr="00A61D43">
        <w:t>ar</w:t>
      </w:r>
      <w:r>
        <w:softHyphen/>
      </w:r>
      <w:r w:rsidRPr="00A61D43">
        <w:t xml:space="preserve">na en organisation vars primära syfte är att ge vård eller behandling till patienter eller att främja folkhälsan. Av skäl 30 </w:t>
      </w:r>
      <w:r>
        <w:t xml:space="preserve">i ingressen till </w:t>
      </w:r>
      <w:r w:rsidRPr="00A3541E">
        <w:t>MDR-förordningen</w:t>
      </w:r>
      <w:r>
        <w:t xml:space="preserve"> </w:t>
      </w:r>
      <w:r w:rsidRPr="00A61D43">
        <w:t xml:space="preserve">och skäl 29 </w:t>
      </w:r>
      <w:r>
        <w:t>i ingressen till IVDR-förordningen</w:t>
      </w:r>
      <w:r w:rsidRPr="00A61D43">
        <w:t xml:space="preserve"> framgår att begreppet hälso- och sjukvårdsinstitution inte om</w:t>
      </w:r>
      <w:r>
        <w:softHyphen/>
      </w:r>
      <w:r w:rsidRPr="00A61D43">
        <w:t>fattar inrättningar som i första hand har som syfte att främja hälso</w:t>
      </w:r>
      <w:r>
        <w:softHyphen/>
      </w:r>
      <w:r w:rsidRPr="00A61D43">
        <w:t>frågor eller en hälsosam livsstil, såsom gym, span, friskvårds- och träningsanläggningar.</w:t>
      </w:r>
      <w:r>
        <w:t xml:space="preserve"> </w:t>
      </w:r>
    </w:p>
    <w:p w14:paraId="64898986" w14:textId="77777777" w:rsidR="008539B5" w:rsidRPr="00A61D43" w:rsidRDefault="008539B5" w:rsidP="008539B5">
      <w:pPr>
        <w:pStyle w:val="Brdtextmedindrag"/>
      </w:pPr>
      <w:r>
        <w:t xml:space="preserve">Vårdgivare är exempel på en organisation i Sverige som ger vård och behandlar patienter. </w:t>
      </w:r>
    </w:p>
    <w:p w14:paraId="0B6DB386" w14:textId="77777777" w:rsidR="008539B5" w:rsidRDefault="008539B5" w:rsidP="008539B5">
      <w:pPr>
        <w:pStyle w:val="Rubrik4utannumrering"/>
      </w:pPr>
      <w:bookmarkStart w:id="70" w:name="_Hlk34159760"/>
      <w:r>
        <w:t xml:space="preserve">Reprocessing (artikel 2.39 i </w:t>
      </w:r>
      <w:r w:rsidRPr="00A3541E">
        <w:t>MDR-förordningen</w:t>
      </w:r>
      <w:r>
        <w:t>)</w:t>
      </w:r>
    </w:p>
    <w:p w14:paraId="0A8CC6FE" w14:textId="5DF01681" w:rsidR="008539B5" w:rsidRDefault="008539B5" w:rsidP="008539B5">
      <w:pPr>
        <w:pStyle w:val="Brdtext"/>
      </w:pPr>
      <w:r>
        <w:t>Med reprocessing avses de åtgärder som vidtas för att en begagnad produkt ska vara säker att återanvända, till exempel rengöring, des</w:t>
      </w:r>
      <w:r>
        <w:softHyphen/>
        <w:t>infektion, sterilis</w:t>
      </w:r>
      <w:r>
        <w:softHyphen/>
        <w:t>ering och relaterade åtgärder samt provning och återställande av den be</w:t>
      </w:r>
      <w:r>
        <w:softHyphen/>
        <w:t>gagnade produktens tekniska och funk</w:t>
      </w:r>
      <w:r>
        <w:softHyphen/>
        <w:t xml:space="preserve">tionella säkerhet. </w:t>
      </w:r>
    </w:p>
    <w:p w14:paraId="55BAB14C" w14:textId="388C7710" w:rsidR="008539B5" w:rsidRPr="00BC2CD1" w:rsidRDefault="008539B5" w:rsidP="008539B5">
      <w:pPr>
        <w:pStyle w:val="Brdtextmedindrag"/>
      </w:pPr>
      <w:r>
        <w:t xml:space="preserve">Definitionen regleras bara i </w:t>
      </w:r>
      <w:r w:rsidRPr="00A3541E">
        <w:t>MDR-förordningen</w:t>
      </w:r>
      <w:r>
        <w:t xml:space="preserve"> och inte i IVDR-förord</w:t>
      </w:r>
      <w:r>
        <w:softHyphen/>
        <w:t>ning</w:t>
      </w:r>
      <w:r>
        <w:softHyphen/>
        <w:t>en.</w:t>
      </w:r>
    </w:p>
    <w:p w14:paraId="7630A532" w14:textId="77777777" w:rsidR="008539B5" w:rsidRDefault="008539B5" w:rsidP="008539B5">
      <w:pPr>
        <w:pStyle w:val="Brdtextmedindrag"/>
      </w:pPr>
      <w:r>
        <w:t>Reprocessing är inte reglerat i Sverige i dag.</w:t>
      </w:r>
    </w:p>
    <w:bookmarkEnd w:id="70"/>
    <w:p w14:paraId="433E6148" w14:textId="77777777" w:rsidR="008539B5" w:rsidRDefault="008539B5" w:rsidP="008539B5">
      <w:pPr>
        <w:pStyle w:val="Rubrik4utannumrering"/>
      </w:pPr>
      <w:r>
        <w:t xml:space="preserve">Anmält organ (artikel 2.42 i </w:t>
      </w:r>
      <w:r w:rsidRPr="00A3541E">
        <w:t>MDR-förordningen</w:t>
      </w:r>
      <w:r>
        <w:t xml:space="preserve"> och artikel 2.34 i IVDR-förordningen)</w:t>
      </w:r>
    </w:p>
    <w:p w14:paraId="4B26D335" w14:textId="77777777" w:rsidR="008539B5" w:rsidRDefault="008539B5" w:rsidP="008539B5">
      <w:pPr>
        <w:pStyle w:val="Brdtext"/>
      </w:pPr>
      <w:r>
        <w:t>Med anmält organ avses organ som utför tredjepartsbedömning av över</w:t>
      </w:r>
      <w:r>
        <w:softHyphen/>
        <w:t>ens</w:t>
      </w:r>
      <w:r>
        <w:softHyphen/>
        <w:t>stämmelse, bland annat kalibrering, provning, certifiering och kontroll. Till</w:t>
      </w:r>
      <w:r>
        <w:softHyphen/>
        <w:t>verkare måste i fråga om vissa produkter (högrisk</w:t>
      </w:r>
      <w:r>
        <w:softHyphen/>
        <w:t>pro</w:t>
      </w:r>
      <w:r>
        <w:softHyphen/>
        <w:t>dukt</w:t>
      </w:r>
      <w:r>
        <w:softHyphen/>
        <w:t xml:space="preserve">er) vända sig till ett anmält organ innan produkten kan släppas ut på marknaden. </w:t>
      </w:r>
    </w:p>
    <w:p w14:paraId="2B81801B" w14:textId="77777777" w:rsidR="008539B5" w:rsidRPr="00D70F55" w:rsidRDefault="008539B5" w:rsidP="008539B5">
      <w:pPr>
        <w:pStyle w:val="Brdtextmedindrag"/>
      </w:pPr>
      <w:r>
        <w:t>I Sverige finns det i dag två anmälda organ på det medicin</w:t>
      </w:r>
      <w:r>
        <w:softHyphen/>
        <w:t>tek</w:t>
      </w:r>
      <w:r>
        <w:softHyphen/>
        <w:t>ni</w:t>
      </w:r>
      <w:r>
        <w:softHyphen/>
        <w:t>ska områd</w:t>
      </w:r>
      <w:r>
        <w:softHyphen/>
        <w:t>et,</w:t>
      </w:r>
      <w:r w:rsidRPr="00963701">
        <w:t xml:space="preserve"> RISE Research Institutes of Sweden AB och Intertek Semko AB.</w:t>
      </w:r>
    </w:p>
    <w:p w14:paraId="221C5C35" w14:textId="77777777" w:rsidR="008539B5" w:rsidRPr="003A1CA0" w:rsidRDefault="008539B5" w:rsidP="008539B5">
      <w:pPr>
        <w:pStyle w:val="Rubrik4utannumrering"/>
      </w:pPr>
      <w:r w:rsidRPr="00180A1F">
        <w:t>CE-märkning</w:t>
      </w:r>
      <w:r>
        <w:t xml:space="preserve"> (artikel 2.43 i </w:t>
      </w:r>
      <w:r w:rsidRPr="00A3541E">
        <w:t>MDR-förordningen</w:t>
      </w:r>
      <w:r>
        <w:t xml:space="preserve"> och artikel 2.35 i IVDR-förordningen)</w:t>
      </w:r>
    </w:p>
    <w:p w14:paraId="350A3346" w14:textId="7FC06644" w:rsidR="008539B5" w:rsidRDefault="008539B5" w:rsidP="008539B5">
      <w:pPr>
        <w:pStyle w:val="Brdtextmedindrag"/>
        <w:ind w:firstLine="0"/>
      </w:pPr>
      <w:r>
        <w:t>CE-märkning är en märkning genom vilken en tillverkare visar att en pro</w:t>
      </w:r>
      <w:r>
        <w:softHyphen/>
        <w:t xml:space="preserve">dukt överensstämmer med de tillämpliga kraven i förordningen och annan tillämplig harmoniserad unionslagstiftning som föreskriver CE-märkning. </w:t>
      </w:r>
    </w:p>
    <w:p w14:paraId="635DCBFC" w14:textId="77777777" w:rsidR="008539B5" w:rsidRDefault="008539B5" w:rsidP="008539B5">
      <w:pPr>
        <w:pStyle w:val="Brdtextmedindrag"/>
      </w:pPr>
      <w:r>
        <w:t xml:space="preserve">CE-märkning är alltså en form av kvalitetsstämpel. </w:t>
      </w:r>
    </w:p>
    <w:p w14:paraId="20676E4C" w14:textId="77777777" w:rsidR="008539B5" w:rsidRDefault="008539B5" w:rsidP="008539B5">
      <w:pPr>
        <w:pStyle w:val="Rubrik4utannumrering"/>
      </w:pPr>
      <w:r>
        <w:t xml:space="preserve">Klinisk utvärdering (artikel 2.44 i </w:t>
      </w:r>
      <w:r w:rsidRPr="00A3541E">
        <w:t>MDR-förordningen</w:t>
      </w:r>
      <w:r>
        <w:t xml:space="preserve">) och klinisk prövning (artikel 2.45 i </w:t>
      </w:r>
      <w:r w:rsidRPr="00A3541E">
        <w:t>MDR-förordningen</w:t>
      </w:r>
      <w:r>
        <w:t xml:space="preserve">) </w:t>
      </w:r>
    </w:p>
    <w:p w14:paraId="3AFF14BA" w14:textId="1D3890D6" w:rsidR="008539B5" w:rsidRDefault="008539B5" w:rsidP="008539B5">
      <w:pPr>
        <w:pStyle w:val="Brdtextmedindrag"/>
        <w:ind w:firstLine="0"/>
        <w:rPr>
          <w:b/>
        </w:rPr>
      </w:pPr>
      <w:r>
        <w:t>Klinisk utvärdering är en systematisk och planerad process för att kon</w:t>
      </w:r>
      <w:r>
        <w:softHyphen/>
        <w:t>tinu</w:t>
      </w:r>
      <w:r>
        <w:softHyphen/>
        <w:t>er</w:t>
      </w:r>
      <w:r>
        <w:softHyphen/>
        <w:t>ligt generera, samla in, bedöma och analysera kliniska data avseende en pro</w:t>
      </w:r>
      <w:r>
        <w:softHyphen/>
        <w:t>dukt för att verifiera produktens säkerhet och pre</w:t>
      </w:r>
      <w:r>
        <w:softHyphen/>
        <w:t>standa, inklusive klinisk nytta, när den används på det sätt som till</w:t>
      </w:r>
      <w:r>
        <w:softHyphen/>
        <w:t>verk</w:t>
      </w:r>
      <w:r>
        <w:softHyphen/>
        <w:t>aren avsett.</w:t>
      </w:r>
      <w:r>
        <w:rPr>
          <w:b/>
        </w:rPr>
        <w:t xml:space="preserve"> </w:t>
      </w:r>
    </w:p>
    <w:p w14:paraId="66CB0979" w14:textId="77777777" w:rsidR="008539B5" w:rsidRPr="00D867E1" w:rsidRDefault="008539B5" w:rsidP="008539B5">
      <w:pPr>
        <w:pStyle w:val="Brdtextmedindrag"/>
      </w:pPr>
      <w:r w:rsidRPr="00A2659A">
        <w:t xml:space="preserve">Klinisk prövning är en systematisk undersökning som involverar en eller flera försökspersoner för att bedöma en produkts säkerhet </w:t>
      </w:r>
      <w:r>
        <w:t>eller</w:t>
      </w:r>
      <w:r w:rsidRPr="00A2659A">
        <w:t xml:space="preserve"> prestanda. </w:t>
      </w:r>
      <w:r>
        <w:t xml:space="preserve">Kliniska prövningar används ofta för att generera de kliniska data som behövs för den kliniska utvärderingen av produkten. </w:t>
      </w:r>
    </w:p>
    <w:p w14:paraId="163741FF" w14:textId="2627B525" w:rsidR="008539B5" w:rsidRPr="00A2659A" w:rsidRDefault="008539B5" w:rsidP="008539B5">
      <w:pPr>
        <w:pStyle w:val="Brdtextmedindrag"/>
      </w:pPr>
      <w:r w:rsidRPr="00D867E1">
        <w:lastRenderedPageBreak/>
        <w:t xml:space="preserve">På IVD-området används </w:t>
      </w:r>
      <w:r>
        <w:t>uttrycken</w:t>
      </w:r>
      <w:r w:rsidRPr="00D867E1">
        <w:t xml:space="preserve"> </w:t>
      </w:r>
      <w:r>
        <w:t>prestandautvärder</w:t>
      </w:r>
      <w:r>
        <w:softHyphen/>
        <w:t xml:space="preserve">ing och </w:t>
      </w:r>
      <w:r w:rsidRPr="00D867E1">
        <w:t>pre</w:t>
      </w:r>
      <w:r>
        <w:softHyphen/>
      </w:r>
      <w:r w:rsidRPr="00D867E1">
        <w:t>standa</w:t>
      </w:r>
      <w:r>
        <w:softHyphen/>
      </w:r>
      <w:r w:rsidRPr="00D867E1">
        <w:t>studier</w:t>
      </w:r>
      <w:r>
        <w:t xml:space="preserve"> i stället för uttrycken klinisk utvärdering och klinisk prövning.</w:t>
      </w:r>
    </w:p>
    <w:p w14:paraId="60EBA1B6" w14:textId="77777777" w:rsidR="008539B5" w:rsidRDefault="008539B5" w:rsidP="008539B5">
      <w:pPr>
        <w:pStyle w:val="Rubrik4utannumrering"/>
      </w:pPr>
      <w:r>
        <w:t>Ändring av vissa definitioner (</w:t>
      </w:r>
      <w:r w:rsidRPr="00DE0A0C">
        <w:t>artikel</w:t>
      </w:r>
      <w:r>
        <w:t xml:space="preserve"> 3 i </w:t>
      </w:r>
      <w:r w:rsidRPr="00A3541E">
        <w:t>MDR-förordningen</w:t>
      </w:r>
      <w:r>
        <w:t>)</w:t>
      </w:r>
    </w:p>
    <w:p w14:paraId="4AA7A74C" w14:textId="5C5D05C3" w:rsidR="008539B5" w:rsidRDefault="008539B5" w:rsidP="008539B5">
      <w:pPr>
        <w:pStyle w:val="Brdtext"/>
      </w:pPr>
      <w:r>
        <w:t>Kommissionen får anta delegerade akter för att ändra definitionen av nano</w:t>
      </w:r>
      <w:r>
        <w:softHyphen/>
        <w:t>material och tillhörande definitioner till följd av den vetenskapliga och tekniska utvecklingen och med beaktande av de definitioner som fastställts på unionsnivå och på internationell nivå.</w:t>
      </w:r>
    </w:p>
    <w:p w14:paraId="1CC9E2D5" w14:textId="77777777" w:rsidR="008539B5" w:rsidRDefault="008539B5" w:rsidP="008539B5">
      <w:pPr>
        <w:pStyle w:val="Rubrik4utannumrering"/>
      </w:pPr>
      <w:r w:rsidRPr="00DE0A0C">
        <w:t>Artiklars</w:t>
      </w:r>
      <w:r>
        <w:t xml:space="preserve"> rättsliga status (artikel 4 i </w:t>
      </w:r>
      <w:r w:rsidRPr="00A3541E">
        <w:t>MDR-förordningen</w:t>
      </w:r>
      <w:r>
        <w:t xml:space="preserve"> och artikel 3 i IVDR-förordningen)</w:t>
      </w:r>
    </w:p>
    <w:p w14:paraId="080FBF27" w14:textId="2D2D2FDD" w:rsidR="008539B5" w:rsidRDefault="008539B5" w:rsidP="008539B5">
      <w:pPr>
        <w:pStyle w:val="Brdtext"/>
      </w:pPr>
      <w:r>
        <w:t>Kommissionen ska på vissa villkor fastställa att en produkt är en medicin</w:t>
      </w:r>
      <w:r>
        <w:softHyphen/>
        <w:t>teknisk produkt, en medicinteknisk produkt för in vitro-diagnostik eller ett till</w:t>
      </w:r>
      <w:r>
        <w:softHyphen/>
        <w:t>behör till någon av dessa pro</w:t>
      </w:r>
      <w:r>
        <w:softHyphen/>
        <w:t>dukter. Det kan ske på begäran av en med</w:t>
      </w:r>
      <w:r>
        <w:softHyphen/>
        <w:t>lems</w:t>
      </w:r>
      <w:r>
        <w:softHyphen/>
        <w:t>stat eller på kom</w:t>
      </w:r>
      <w:r>
        <w:softHyphen/>
        <w:t>missionens initiativ, efter att ha hört samordnings</w:t>
      </w:r>
      <w:r>
        <w:softHyphen/>
        <w:t>gruppen för medicintekniska produkter. Produkternas rättsliga status fastställs i genomförande</w:t>
      </w:r>
      <w:r>
        <w:softHyphen/>
        <w:t>akter.</w:t>
      </w:r>
    </w:p>
    <w:p w14:paraId="5F24F05E" w14:textId="77777777" w:rsidR="008539B5" w:rsidRPr="001478D4" w:rsidRDefault="008539B5" w:rsidP="008539B5">
      <w:pPr>
        <w:pStyle w:val="Rubrik3utannumrering"/>
      </w:pPr>
      <w:r>
        <w:t>Kapitel II Tillhandahållande på marknaden och ibruktagande av produkter, de ekonomiska aktörernas skyldigheter, reprocessing, CE-märkning och fri rörlighet</w:t>
      </w:r>
    </w:p>
    <w:p w14:paraId="27261EA4" w14:textId="77777777" w:rsidR="008539B5" w:rsidRDefault="008539B5" w:rsidP="008539B5">
      <w:pPr>
        <w:pStyle w:val="Rubrik4utannumrering"/>
        <w:spacing w:before="240"/>
      </w:pPr>
      <w:r>
        <w:t xml:space="preserve">Utsläppande på marknaden (artikel 5 i </w:t>
      </w:r>
      <w:r w:rsidRPr="00A3541E">
        <w:t>MDR-förordningen</w:t>
      </w:r>
      <w:r>
        <w:t xml:space="preserve"> och artikel 5 i IVDR-förordningen)</w:t>
      </w:r>
    </w:p>
    <w:p w14:paraId="7C7240E8" w14:textId="77777777" w:rsidR="008539B5" w:rsidRDefault="008539B5" w:rsidP="008539B5">
      <w:pPr>
        <w:pStyle w:val="Brdtext"/>
      </w:pPr>
      <w:r>
        <w:t xml:space="preserve">Produkter får bara släppas ut på marknaden eller tas i bruk om de uppfyller kraven i respektive förordning. </w:t>
      </w:r>
    </w:p>
    <w:p w14:paraId="4631017D" w14:textId="3991F5FF" w:rsidR="008539B5" w:rsidRDefault="008539B5" w:rsidP="008539B5">
      <w:pPr>
        <w:pStyle w:val="Brdtextmedindrag"/>
      </w:pPr>
      <w:r>
        <w:t xml:space="preserve">Enligt artikel 5 i </w:t>
      </w:r>
      <w:r w:rsidRPr="00A3541E">
        <w:t>MDR-förordningen</w:t>
      </w:r>
      <w:r>
        <w:t xml:space="preserve"> och artikel 5 i IVDR-förordningen så finns undantag för produkter som endast tillverkas och används inom hälso- och sjukvårdsinstitutioner som är etablerade i unionen. Dessa pro</w:t>
      </w:r>
      <w:r>
        <w:softHyphen/>
        <w:t>dukter släpps inte ut på marknaden. Egentillverkade produkter behöver upp</w:t>
      </w:r>
      <w:r>
        <w:softHyphen/>
        <w:t>fylla kraven i bilaga I men inte andra krav i EU-förordningarna för att få tillverkas och användas inom hälso- och sjukvårdsinstitutioner under för</w:t>
      </w:r>
      <w:r>
        <w:softHyphen/>
        <w:t xml:space="preserve">utsättning att de uppfyller vissa villkor som specificeras närmare i artikel 5.5. Som exempel kan nämnas att produkterna inte får överföras till en annan juridisk enhet och att tillverkning och användning sker inom ramen för lämpliga kvalitetsledningssystem. </w:t>
      </w:r>
    </w:p>
    <w:p w14:paraId="6112DFF7" w14:textId="26E472D1" w:rsidR="008539B5" w:rsidRDefault="008539B5" w:rsidP="008539B5">
      <w:pPr>
        <w:pStyle w:val="Brdtextmedindrag"/>
      </w:pPr>
      <w:r>
        <w:t>Det finns också en fakultativ möjlighet för medlemsstaterna att kräva att hälso- och sjukvårdsinstitutionerna lämnar över ytterlig</w:t>
      </w:r>
      <w:r>
        <w:softHyphen/>
        <w:t>are relevant in</w:t>
      </w:r>
      <w:r>
        <w:softHyphen/>
        <w:t>forma</w:t>
      </w:r>
      <w:r>
        <w:softHyphen/>
        <w:t>tion om produkter som tillverkats och använts inom deras territorium. Medlemsstaterna behåller också rätten att begränsa tillverkning och användning av specifika sådana produkt</w:t>
      </w:r>
      <w:r>
        <w:softHyphen/>
        <w:t xml:space="preserve">typer. </w:t>
      </w:r>
    </w:p>
    <w:p w14:paraId="2C26F27B" w14:textId="77777777" w:rsidR="008539B5" w:rsidRPr="009C4054" w:rsidRDefault="008539B5" w:rsidP="008539B5">
      <w:pPr>
        <w:pStyle w:val="Brdtextmedindrag"/>
      </w:pPr>
      <w:r>
        <w:t xml:space="preserve">Artikel 5.5 i </w:t>
      </w:r>
      <w:r w:rsidRPr="00A3541E">
        <w:t>MDR-förordningen</w:t>
      </w:r>
      <w:r>
        <w:t xml:space="preserve"> och artikel 5.5. i IVDR-förordningen är inte tillämpliga om det är fråga om produkter som tillverkas i industriell skala. </w:t>
      </w:r>
    </w:p>
    <w:p w14:paraId="6D3113CD" w14:textId="77777777" w:rsidR="008539B5" w:rsidRDefault="008539B5" w:rsidP="008539B5">
      <w:pPr>
        <w:pStyle w:val="Rubrik4utannumrering"/>
      </w:pPr>
      <w:r w:rsidRPr="00B3291A">
        <w:lastRenderedPageBreak/>
        <w:t>Distansförsäljning</w:t>
      </w:r>
      <w:r>
        <w:t xml:space="preserve"> (artikel 6 i </w:t>
      </w:r>
      <w:r w:rsidRPr="00A3541E">
        <w:t>MDR-förordningen</w:t>
      </w:r>
      <w:r>
        <w:t xml:space="preserve"> och artikel 6 i IVDR-förordningen)</w:t>
      </w:r>
    </w:p>
    <w:p w14:paraId="0ED18561" w14:textId="69AF3B47" w:rsidR="008539B5" w:rsidRPr="005A4F4D" w:rsidRDefault="008539B5" w:rsidP="008539B5">
      <w:pPr>
        <w:pStyle w:val="Brdtext"/>
      </w:pPr>
      <w:r>
        <w:t>Även produkter (</w:t>
      </w:r>
      <w:r w:rsidRPr="00EB3892">
        <w:t>medicintekniska produkter, tillbehör till medicin</w:t>
      </w:r>
      <w:r>
        <w:softHyphen/>
      </w:r>
      <w:r w:rsidRPr="00EB3892">
        <w:t>tek</w:t>
      </w:r>
      <w:r>
        <w:softHyphen/>
      </w:r>
      <w:r w:rsidRPr="00EB3892">
        <w:t>niska pro</w:t>
      </w:r>
      <w:r>
        <w:softHyphen/>
      </w:r>
      <w:r w:rsidRPr="00EB3892">
        <w:t>dukter och de produkter som förtecknas i bilaga XVI</w:t>
      </w:r>
      <w:r>
        <w:t>)</w:t>
      </w:r>
      <w:r w:rsidRPr="00EB3892">
        <w:t xml:space="preserve"> </w:t>
      </w:r>
      <w:r>
        <w:t>som erbjuds via in</w:t>
      </w:r>
      <w:r>
        <w:softHyphen/>
        <w:t>formations</w:t>
      </w:r>
      <w:r>
        <w:softHyphen/>
        <w:t xml:space="preserve">samhällets tjänster till en fysisk eller juridisk person som är etablerad i unionen ska uppfylla kraven i respektive förordning. Vidare anges det i artikel 6.2 i </w:t>
      </w:r>
      <w:r w:rsidRPr="00A3541E">
        <w:t>MDR-förordningen</w:t>
      </w:r>
      <w:r>
        <w:t xml:space="preserve"> och artikel 6.2 i IVDR-för</w:t>
      </w:r>
      <w:r>
        <w:softHyphen/>
        <w:t>ord</w:t>
      </w:r>
      <w:r>
        <w:softHyphen/>
        <w:t>ning</w:t>
      </w:r>
      <w:r>
        <w:softHyphen/>
        <w:t>en att kraven i förordningarna ska uppfyllas av sådana produkter som inte släpps ut på marknaden men som antingen mot betalning eller kost</w:t>
      </w:r>
      <w:r>
        <w:softHyphen/>
        <w:t>nads</w:t>
      </w:r>
      <w:r>
        <w:softHyphen/>
        <w:t>fritt används i samband med kommersiell verksamhet för att till</w:t>
      </w:r>
      <w:r>
        <w:softHyphen/>
        <w:t>handa</w:t>
      </w:r>
      <w:r>
        <w:softHyphen/>
        <w:t>hålla en diagnostisk eller terapeutisk tjänst som via informations</w:t>
      </w:r>
      <w:r>
        <w:softHyphen/>
        <w:t>samhäll</w:t>
      </w:r>
      <w:r>
        <w:softHyphen/>
        <w:t xml:space="preserve">ets tjänster enligt definitionen i artikel 1.1 b i direktiv (EU) 2015/1535 eller genom andra kommunikationsmedel direkt eller via mellanhänder erbjuds till en fysisk eller juridisk person som är etablerad i unionen. </w:t>
      </w:r>
    </w:p>
    <w:p w14:paraId="16F68EEA" w14:textId="77777777" w:rsidR="008539B5" w:rsidRDefault="008539B5" w:rsidP="008539B5">
      <w:pPr>
        <w:pStyle w:val="Brdtextmedindrag"/>
      </w:pPr>
      <w:r>
        <w:t xml:space="preserve">Exempel på produkter som omfattas av artikel 6.1 i </w:t>
      </w:r>
      <w:r w:rsidRPr="00A3541E">
        <w:t>MDR-förordningen</w:t>
      </w:r>
      <w:r>
        <w:t xml:space="preserve"> är blodtrycksmätare, febertermometrar och förband. Egentligen kan det röra sig om vilka produkter som helst som kan säljas på distans. I fråga om artikel 6.2 i </w:t>
      </w:r>
      <w:r w:rsidRPr="00A3541E">
        <w:t>MDR-förordningen</w:t>
      </w:r>
      <w:r>
        <w:t xml:space="preserve"> är det svårare att hitta aktuella exempel men bestämmelsen torde kunna aktualiseras i fråga om tillhanda</w:t>
      </w:r>
      <w:r>
        <w:softHyphen/>
        <w:t>håll</w:t>
      </w:r>
      <w:r>
        <w:softHyphen/>
        <w:t xml:space="preserve">ande av vissa programvaror (som bearbetar information på distans). </w:t>
      </w:r>
    </w:p>
    <w:p w14:paraId="0BD57516" w14:textId="0282031D" w:rsidR="008539B5" w:rsidRDefault="008539B5" w:rsidP="008539B5">
      <w:pPr>
        <w:pStyle w:val="Brdtextmedindrag"/>
      </w:pPr>
      <w:r>
        <w:t>Exempel enligt artikel 6.1 i IVDR-förordningen kan vara produkter för själv</w:t>
      </w:r>
      <w:r>
        <w:softHyphen/>
        <w:t>test</w:t>
      </w:r>
      <w:r>
        <w:softHyphen/>
        <w:t>ning enligt definitionen i artikel 2.5 i IVDR-förordningen (blod</w:t>
      </w:r>
      <w:r>
        <w:softHyphen/>
        <w:t>socker, gravid</w:t>
      </w:r>
      <w:r>
        <w:softHyphen/>
        <w:t>it</w:t>
      </w:r>
      <w:r>
        <w:softHyphen/>
        <w:t>et, klamydia m.m.) samt andra medicintekniska produkter för in vitro-diagnostik som kan säljas på distans. Exempel på pro</w:t>
      </w:r>
      <w:r>
        <w:softHyphen/>
        <w:t>dukt</w:t>
      </w:r>
      <w:r>
        <w:softHyphen/>
        <w:t>er enligt artikel 6.2 i IVDR-förordningen kan vara hemtester där användaren tar ett prov som sedan skickas in för analys (även sådana test finns för till exempel klamydia).</w:t>
      </w:r>
    </w:p>
    <w:p w14:paraId="16F98AD0" w14:textId="62897E98" w:rsidR="008539B5" w:rsidRDefault="008539B5" w:rsidP="008539B5">
      <w:pPr>
        <w:pStyle w:val="Brdtextmedindrag"/>
      </w:pPr>
      <w:bookmarkStart w:id="71" w:name="_Hlk4678187"/>
      <w:r>
        <w:t>En medlemsstat får av folkhälsoskäl kräva att den som tillhanda</w:t>
      </w:r>
      <w:r>
        <w:softHyphen/>
        <w:t>håller informations</w:t>
      </w:r>
      <w:r>
        <w:softHyphen/>
        <w:t>samhällets tjänster upphör med sin verksamhet.</w:t>
      </w:r>
    </w:p>
    <w:bookmarkEnd w:id="71"/>
    <w:p w14:paraId="7E4EFB6A" w14:textId="77777777" w:rsidR="008539B5" w:rsidRDefault="008539B5" w:rsidP="008539B5">
      <w:pPr>
        <w:pStyle w:val="Rubrik4utannumrering"/>
      </w:pPr>
      <w:r w:rsidRPr="00DE0A0C">
        <w:t>Påståenden</w:t>
      </w:r>
      <w:r>
        <w:t xml:space="preserve"> (artikel 7 i </w:t>
      </w:r>
      <w:r w:rsidRPr="00A3541E">
        <w:t>MDR-förordningen</w:t>
      </w:r>
      <w:r>
        <w:t xml:space="preserve"> och artikel 7 i IVDR-förordningen)</w:t>
      </w:r>
    </w:p>
    <w:p w14:paraId="37101801" w14:textId="5EF71394" w:rsidR="008539B5" w:rsidRPr="00424085" w:rsidRDefault="008539B5" w:rsidP="008539B5">
      <w:pPr>
        <w:pStyle w:val="Brdtext"/>
      </w:pPr>
      <w:r>
        <w:t>EU-förordningen innehåller specifika marknadsföringsregler. Det är för</w:t>
      </w:r>
      <w:r>
        <w:softHyphen/>
        <w:t>bjud</w:t>
      </w:r>
      <w:r>
        <w:softHyphen/>
        <w:t>et att genom märkningen, bruksanvisningen eller vid till</w:t>
      </w:r>
      <w:r>
        <w:softHyphen/>
        <w:t>handa</w:t>
      </w:r>
      <w:r>
        <w:softHyphen/>
        <w:t>håll</w:t>
      </w:r>
      <w:r>
        <w:softHyphen/>
        <w:t>and</w:t>
      </w:r>
      <w:r>
        <w:softHyphen/>
        <w:t>et, ibruktagandet eller marknadsföringen vilseleda an</w:t>
      </w:r>
      <w:r>
        <w:softHyphen/>
        <w:t>vänd</w:t>
      </w:r>
      <w:r>
        <w:softHyphen/>
        <w:t>are eller patient</w:t>
      </w:r>
      <w:r>
        <w:softHyphen/>
        <w:t>en vad gäller produktens avsedda ändamål, säkerhet och prestanda på de sätt som räknas upp i artikeln 7 a–7 d.</w:t>
      </w:r>
    </w:p>
    <w:p w14:paraId="7F75B9FF" w14:textId="77777777" w:rsidR="008539B5" w:rsidRDefault="008539B5" w:rsidP="008539B5">
      <w:pPr>
        <w:pStyle w:val="Rubrik4utannumrering"/>
      </w:pPr>
      <w:r>
        <w:t xml:space="preserve">Användning av </w:t>
      </w:r>
      <w:r w:rsidRPr="00DE0A0C">
        <w:t>harmoniserade</w:t>
      </w:r>
      <w:r>
        <w:t xml:space="preserve"> standarder (artikel 8 i </w:t>
      </w:r>
      <w:r w:rsidRPr="00A3541E">
        <w:t>MDR-förordningen</w:t>
      </w:r>
      <w:r>
        <w:t xml:space="preserve"> och artikel 8 i IVDR-förordningen) och gemensamma specifikationer (artikel 9 i </w:t>
      </w:r>
      <w:r w:rsidRPr="00A3541E">
        <w:t>MDR-förordningen</w:t>
      </w:r>
      <w:r>
        <w:t xml:space="preserve"> och artikel 9 i IVDR-förordningen)</w:t>
      </w:r>
    </w:p>
    <w:p w14:paraId="626D7175" w14:textId="57044747" w:rsidR="008539B5" w:rsidRDefault="008539B5" w:rsidP="008539B5">
      <w:pPr>
        <w:pStyle w:val="Brdtext"/>
      </w:pPr>
      <w:r>
        <w:t>Standarder har sedan länge haft hög valör inom det medicin</w:t>
      </w:r>
      <w:r>
        <w:softHyphen/>
        <w:t>tek</w:t>
      </w:r>
      <w:r>
        <w:softHyphen/>
        <w:t>ni</w:t>
      </w:r>
      <w:r>
        <w:softHyphen/>
        <w:t>ska regel</w:t>
      </w:r>
      <w:r>
        <w:softHyphen/>
        <w:t>verk</w:t>
      </w:r>
      <w:r>
        <w:softHyphen/>
        <w:t xml:space="preserve">et. Enligt artikel 8 i </w:t>
      </w:r>
      <w:r w:rsidRPr="00A3541E">
        <w:t>MDR-förordningen</w:t>
      </w:r>
      <w:r>
        <w:t xml:space="preserve"> och artikel 8 i IVDR-för</w:t>
      </w:r>
      <w:r>
        <w:softHyphen/>
        <w:t>ord</w:t>
      </w:r>
      <w:r>
        <w:softHyphen/>
        <w:t>ning</w:t>
      </w:r>
      <w:r>
        <w:softHyphen/>
        <w:t>en presumeras pro</w:t>
      </w:r>
      <w:r>
        <w:softHyphen/>
        <w:t>dukt</w:t>
      </w:r>
      <w:r>
        <w:softHyphen/>
        <w:t>er som överensstämmer med tillämpliga har</w:t>
      </w:r>
      <w:r>
        <w:softHyphen/>
        <w:t>monis</w:t>
      </w:r>
      <w:r>
        <w:softHyphen/>
        <w:t>erade stand</w:t>
      </w:r>
      <w:r>
        <w:softHyphen/>
        <w:t>ard</w:t>
      </w:r>
      <w:r>
        <w:softHyphen/>
        <w:t xml:space="preserve">er överensstämma med kraven i EU-förordningarna. </w:t>
      </w:r>
    </w:p>
    <w:p w14:paraId="1BA67F3B" w14:textId="5A2F408A" w:rsidR="008539B5" w:rsidRDefault="008539B5" w:rsidP="008539B5">
      <w:pPr>
        <w:pStyle w:val="Brdtextmedindrag"/>
      </w:pPr>
      <w:r>
        <w:t>Samma sak gäller gemensamma specifikationer som antas genom genom</w:t>
      </w:r>
      <w:r>
        <w:softHyphen/>
        <w:t>förandeakter, dvs. överensstämmer produkten med speci</w:t>
      </w:r>
      <w:r>
        <w:softHyphen/>
        <w:t>fika</w:t>
      </w:r>
      <w:r>
        <w:softHyphen/>
      </w:r>
      <w:r>
        <w:softHyphen/>
        <w:t>tionerna presumeras den överensstämma med EU-förord</w:t>
      </w:r>
      <w:r>
        <w:softHyphen/>
        <w:t>ning</w:t>
      </w:r>
      <w:r>
        <w:softHyphen/>
        <w:t xml:space="preserve">arna. </w:t>
      </w:r>
    </w:p>
    <w:p w14:paraId="5D6BB939" w14:textId="77777777" w:rsidR="008539B5" w:rsidRDefault="008539B5" w:rsidP="008539B5">
      <w:pPr>
        <w:pStyle w:val="Rubrik4utannumrering"/>
      </w:pPr>
      <w:r w:rsidRPr="00DE0A0C">
        <w:lastRenderedPageBreak/>
        <w:t>Ekonomiska</w:t>
      </w:r>
      <w:r>
        <w:t xml:space="preserve"> aktörer</w:t>
      </w:r>
      <w:r w:rsidRPr="00AF029E">
        <w:t xml:space="preserve"> </w:t>
      </w:r>
    </w:p>
    <w:p w14:paraId="08ADA1CB" w14:textId="4CDDAF62" w:rsidR="008539B5" w:rsidRPr="00AF029E" w:rsidRDefault="008539B5" w:rsidP="008539B5">
      <w:pPr>
        <w:pStyle w:val="Brdtext"/>
      </w:pPr>
      <w:r w:rsidRPr="00AF029E">
        <w:t>En väsentlig förändring har införts i och med att inte bara tillverk</w:t>
      </w:r>
      <w:r>
        <w:softHyphen/>
      </w:r>
      <w:r w:rsidRPr="00AF029E">
        <w:t>are om</w:t>
      </w:r>
      <w:r>
        <w:softHyphen/>
      </w:r>
      <w:r w:rsidRPr="00AF029E">
        <w:t>fatt</w:t>
      </w:r>
      <w:r>
        <w:softHyphen/>
      </w:r>
      <w:r w:rsidRPr="00AF029E">
        <w:t xml:space="preserve">as av den medicintekniska </w:t>
      </w:r>
      <w:r>
        <w:t>EU-</w:t>
      </w:r>
      <w:r w:rsidRPr="00AF029E">
        <w:t>lagstiftningen utan även andra ekonomiska aktörer, s</w:t>
      </w:r>
      <w:r>
        <w:t>åsom distributörer och importörer.</w:t>
      </w:r>
    </w:p>
    <w:p w14:paraId="0824934F" w14:textId="77777777" w:rsidR="008539B5" w:rsidRDefault="008539B5" w:rsidP="008539B5">
      <w:pPr>
        <w:pStyle w:val="Rubrik4utannumrering"/>
      </w:pPr>
      <w:r w:rsidRPr="0014716A">
        <w:t xml:space="preserve">Tillverkarnas allmänna skyldigheter </w:t>
      </w:r>
      <w:r>
        <w:t xml:space="preserve">(artikel 10 i </w:t>
      </w:r>
      <w:r w:rsidRPr="00A3541E">
        <w:t>MDR-förordningen</w:t>
      </w:r>
      <w:r>
        <w:t xml:space="preserve"> och artikel 10 i IVDR-förordningen)</w:t>
      </w:r>
    </w:p>
    <w:p w14:paraId="7E33F7C4" w14:textId="77777777" w:rsidR="008539B5" w:rsidRDefault="008539B5" w:rsidP="008539B5">
      <w:pPr>
        <w:pStyle w:val="Brdtext"/>
      </w:pPr>
      <w:r>
        <w:t>Tillverkarna ska säkerställa att produkterna konstruerats och till</w:t>
      </w:r>
      <w:r>
        <w:softHyphen/>
        <w:t>verk</w:t>
      </w:r>
      <w:r>
        <w:softHyphen/>
        <w:t xml:space="preserve">ats i enlighet med kraven i </w:t>
      </w:r>
      <w:r w:rsidRPr="00A3541E">
        <w:t>MDR-förordningen</w:t>
      </w:r>
      <w:r>
        <w:t xml:space="preserve"> eller IVDR-förordningen.</w:t>
      </w:r>
    </w:p>
    <w:p w14:paraId="2AB511A4" w14:textId="77777777" w:rsidR="008539B5" w:rsidRDefault="008539B5" w:rsidP="008539B5">
      <w:pPr>
        <w:pStyle w:val="Brdtextmedindrag"/>
      </w:pPr>
      <w:r>
        <w:t>Tillverkarna är bland annat skyldiga att ha ett riskhanteringssystem och full</w:t>
      </w:r>
      <w:r>
        <w:softHyphen/>
        <w:t>göra sina skyldigheter inom det nya spårbarhetssystemet UDI (unik produktidentifiering).</w:t>
      </w:r>
    </w:p>
    <w:p w14:paraId="7F7288BB" w14:textId="77777777" w:rsidR="008539B5" w:rsidRDefault="008539B5" w:rsidP="008539B5">
      <w:pPr>
        <w:pStyle w:val="Brdtextmedindrag"/>
      </w:pPr>
      <w:r>
        <w:t>En nyhet är att en tillverkare inom sin organisation måste ha en person med ansvar för att regelverket följs. En sådan person, med särskild sak</w:t>
      </w:r>
      <w:r>
        <w:softHyphen/>
        <w:t>kun</w:t>
      </w:r>
      <w:r>
        <w:softHyphen/>
        <w:t>skap på området med</w:t>
      </w:r>
      <w:r>
        <w:softHyphen/>
        <w:t>icin</w:t>
      </w:r>
      <w:r>
        <w:softHyphen/>
        <w:t>tek</w:t>
      </w:r>
      <w:r>
        <w:softHyphen/>
        <w:t>niska produkter, ska bland annat ansvara för att produkternas överens</w:t>
      </w:r>
      <w:r>
        <w:softHyphen/>
        <w:t>stämmelse på lämpligt sätt kontrollerats uti</w:t>
      </w:r>
      <w:r>
        <w:softHyphen/>
        <w:t>från kvalitets</w:t>
      </w:r>
      <w:r>
        <w:softHyphen/>
        <w:t>lednings</w:t>
      </w:r>
      <w:r>
        <w:softHyphen/>
        <w:t>system innan en produkt släpps ut på marknaden etc.</w:t>
      </w:r>
    </w:p>
    <w:p w14:paraId="67F46B10" w14:textId="77777777" w:rsidR="008539B5" w:rsidRDefault="008539B5" w:rsidP="008539B5">
      <w:pPr>
        <w:pStyle w:val="Brdtextmedindrag"/>
      </w:pPr>
      <w:r>
        <w:t>Tillverkarna ska vidare på begäran av en behörig myndighet, på ett av union</w:t>
      </w:r>
      <w:r>
        <w:softHyphen/>
        <w:t>ens officiella språk som fastställs av den berörda med</w:t>
      </w:r>
      <w:r>
        <w:softHyphen/>
        <w:t>lems</w:t>
      </w:r>
      <w:r>
        <w:softHyphen/>
        <w:t>staten, ge mynd</w:t>
      </w:r>
      <w:r>
        <w:softHyphen/>
        <w:t xml:space="preserve">igheten all information och dokumentation som är nödvändig för att visa produktens överensstämmelse med kraven. </w:t>
      </w:r>
    </w:p>
    <w:p w14:paraId="26BC2BD7" w14:textId="77777777" w:rsidR="008539B5" w:rsidRDefault="008539B5" w:rsidP="008539B5">
      <w:pPr>
        <w:pStyle w:val="Brdtextmedindrag"/>
      </w:pPr>
      <w:r>
        <w:t>Tillverkare som anser eller har skäl att tro att en produkt som de har på marknaden inte är förenlig med respektive förordning ska omedel</w:t>
      </w:r>
      <w:r>
        <w:softHyphen/>
        <w:t>bart vid</w:t>
      </w:r>
      <w:r>
        <w:softHyphen/>
        <w:t>ta korrigerande åtgärder, dra tillbaka eller återkalla pro</w:t>
      </w:r>
      <w:r>
        <w:softHyphen/>
        <w:t>dukten. De ska ock</w:t>
      </w:r>
      <w:r>
        <w:softHyphen/>
        <w:t>så underrätta distributörerna av produkten och i förekommande fall den auktoris</w:t>
      </w:r>
      <w:r>
        <w:softHyphen/>
        <w:t>erade representanten och import</w:t>
      </w:r>
      <w:r>
        <w:softHyphen/>
        <w:t>ör</w:t>
      </w:r>
      <w:r>
        <w:softHyphen/>
        <w:t>erna.</w:t>
      </w:r>
    </w:p>
    <w:p w14:paraId="1BEAA795" w14:textId="77777777" w:rsidR="008539B5" w:rsidRDefault="008539B5" w:rsidP="008539B5">
      <w:pPr>
        <w:pStyle w:val="Brdtextmedindrag"/>
      </w:pPr>
      <w:r>
        <w:t>Om tillverkaren låter en annan fysisk eller juridisk person kon</w:t>
      </w:r>
      <w:r>
        <w:softHyphen/>
        <w:t>stru</w:t>
      </w:r>
      <w:r>
        <w:softHyphen/>
        <w:t>era eller tillverka deras produkter, ska den information som ska lämnas i det elektroniska systemet för registrering i Eudamed (för identifiering av till</w:t>
      </w:r>
      <w:r>
        <w:softHyphen/>
        <w:t>verk</w:t>
      </w:r>
      <w:r>
        <w:softHyphen/>
        <w:t>are) också innehålla information om denna persons identitet. Det sist</w:t>
      </w:r>
      <w:r>
        <w:softHyphen/>
        <w:t>nämnda kravet är nytt och en av de många bestämmelser i regelverket som syftar till att förbättra spår</w:t>
      </w:r>
      <w:r>
        <w:softHyphen/>
        <w:t>bar</w:t>
      </w:r>
      <w:r>
        <w:softHyphen/>
        <w:t xml:space="preserve">heten hos produkterna. </w:t>
      </w:r>
    </w:p>
    <w:p w14:paraId="142BB5C1" w14:textId="77777777" w:rsidR="008539B5" w:rsidRDefault="008539B5" w:rsidP="008539B5">
      <w:pPr>
        <w:pStyle w:val="Rubrik4utannumrering"/>
      </w:pPr>
      <w:bookmarkStart w:id="72" w:name="_Hlk5207352"/>
      <w:r>
        <w:t xml:space="preserve">Rätt till ersättning (artikel i 10.16 i </w:t>
      </w:r>
      <w:r w:rsidRPr="00A3541E">
        <w:t>MDR-förordningen</w:t>
      </w:r>
      <w:r>
        <w:t xml:space="preserve"> och artikel i 10.15 i IVDR-förordningen)</w:t>
      </w:r>
    </w:p>
    <w:p w14:paraId="6BE8708C" w14:textId="20832E7E" w:rsidR="008539B5" w:rsidRDefault="008539B5" w:rsidP="008539B5">
      <w:pPr>
        <w:pStyle w:val="Brdtextmedindrag"/>
        <w:ind w:firstLine="0"/>
      </w:pPr>
      <w:r>
        <w:t>Fysiska eller juridiska personer får begära ersättning för skador som orsak</w:t>
      </w:r>
      <w:r>
        <w:softHyphen/>
        <w:t>ats av en defekt produkt i enlighet med tillämplig unionsrätt och nationell rätt. Bestämmelsen är en upplysnings</w:t>
      </w:r>
      <w:r>
        <w:softHyphen/>
        <w:t>bestämmelse. Det medicintekniska regel</w:t>
      </w:r>
      <w:r>
        <w:softHyphen/>
        <w:t>verket reglerar alltså inte frågan om rätt till ersättning specifikt utan hänvisar här till annan lag</w:t>
      </w:r>
      <w:r>
        <w:softHyphen/>
        <w:t xml:space="preserve">stiftning. </w:t>
      </w:r>
    </w:p>
    <w:bookmarkEnd w:id="72"/>
    <w:p w14:paraId="4F3296FB" w14:textId="77777777" w:rsidR="008539B5" w:rsidRPr="004E319F" w:rsidRDefault="008539B5" w:rsidP="008539B5">
      <w:pPr>
        <w:pStyle w:val="Rubrik4utannumrering"/>
      </w:pPr>
      <w:r>
        <w:t xml:space="preserve">Den auktoriserade </w:t>
      </w:r>
      <w:r w:rsidRPr="00B27DEE">
        <w:t>representanten</w:t>
      </w:r>
      <w:r>
        <w:t xml:space="preserve"> (artikel </w:t>
      </w:r>
      <w:r w:rsidRPr="003B4E48">
        <w:t>11</w:t>
      </w:r>
      <w:r>
        <w:t xml:space="preserve"> i </w:t>
      </w:r>
      <w:r w:rsidRPr="00A3541E">
        <w:t>MDR-förordningen</w:t>
      </w:r>
      <w:r>
        <w:t xml:space="preserve"> och artikel 11 i IVDR-förordningen)</w:t>
      </w:r>
    </w:p>
    <w:p w14:paraId="62D6F938" w14:textId="1E0A20F8" w:rsidR="008539B5" w:rsidRDefault="008539B5" w:rsidP="008539B5">
      <w:pPr>
        <w:pStyle w:val="Brdtext"/>
      </w:pPr>
      <w:r>
        <w:t>Om tillverkaren av en produkt inte är etablerad i en medlemsstat, får pro</w:t>
      </w:r>
      <w:r>
        <w:softHyphen/>
        <w:t>dukt</w:t>
      </w:r>
      <w:r>
        <w:softHyphen/>
        <w:t>en endast släppas ut på unionsmarknaden om till</w:t>
      </w:r>
      <w:r>
        <w:softHyphen/>
        <w:t>verk</w:t>
      </w:r>
      <w:r>
        <w:softHyphen/>
        <w:t xml:space="preserve">aren utser </w:t>
      </w:r>
      <w:r w:rsidRPr="00695526">
        <w:rPr>
          <w:i/>
        </w:rPr>
        <w:t>en</w:t>
      </w:r>
      <w:r>
        <w:t xml:space="preserve"> auktoris</w:t>
      </w:r>
      <w:r>
        <w:softHyphen/>
        <w:t>erad representant i unionen.</w:t>
      </w:r>
    </w:p>
    <w:p w14:paraId="6C23B19B" w14:textId="3043DC11" w:rsidR="008539B5" w:rsidRPr="009E4511" w:rsidRDefault="008539B5" w:rsidP="008539B5">
      <w:pPr>
        <w:pStyle w:val="Brdtextmedindrag"/>
      </w:pPr>
      <w:r>
        <w:t>Den auktoriserade representanten utses genom en full</w:t>
      </w:r>
      <w:r>
        <w:softHyphen/>
        <w:t>makt från till</w:t>
      </w:r>
      <w:r>
        <w:softHyphen/>
        <w:t>verk</w:t>
      </w:r>
      <w:r>
        <w:softHyphen/>
        <w:t>ar</w:t>
      </w:r>
      <w:r>
        <w:softHyphen/>
        <w:t>en. Fullmakten ska reglera en minimilista på skyldigheter för re</w:t>
      </w:r>
      <w:r>
        <w:softHyphen/>
        <w:t>presentant</w:t>
      </w:r>
      <w:r>
        <w:softHyphen/>
        <w:t>en. Som exempel kan nämnas att den auktoriserade re</w:t>
      </w:r>
      <w:r>
        <w:softHyphen/>
      </w:r>
      <w:r>
        <w:lastRenderedPageBreak/>
        <w:t>presentant</w:t>
      </w:r>
      <w:r>
        <w:softHyphen/>
        <w:t>en på begäran av en myndighet och på ett officiellt unionsspråk som fastställts av den berörda myndig</w:t>
      </w:r>
      <w:r>
        <w:softHyphen/>
        <w:t>heten ska ge all information och doku</w:t>
      </w:r>
      <w:r>
        <w:softHyphen/>
        <w:t xml:space="preserve">mentation som behövs för att visa på att produkten överensstämmer med kraven. </w:t>
      </w:r>
    </w:p>
    <w:p w14:paraId="30618677" w14:textId="77777777" w:rsidR="008539B5" w:rsidRDefault="008539B5" w:rsidP="008539B5">
      <w:pPr>
        <w:pStyle w:val="Rubrik4utannumrering"/>
      </w:pPr>
      <w:r>
        <w:t xml:space="preserve">Byte av auktoriserad representant (artikel 12 i </w:t>
      </w:r>
      <w:r w:rsidRPr="00A3541E">
        <w:t>MDR-förordningen</w:t>
      </w:r>
      <w:r>
        <w:t xml:space="preserve"> och artikel 12 i IVDR-förordningen)</w:t>
      </w:r>
    </w:p>
    <w:p w14:paraId="28704026" w14:textId="77777777" w:rsidR="008539B5" w:rsidRDefault="008539B5" w:rsidP="008539B5">
      <w:pPr>
        <w:pStyle w:val="Brdtext"/>
      </w:pPr>
      <w:r>
        <w:t>Närmare bestämmelser för byte av auktoriserad representant ska tydligt anges i ett avtal mellan tillverkaren och den avgående och tillträdande representanten. EU-förordningarna ställer krav på innehållet i avtalet.</w:t>
      </w:r>
    </w:p>
    <w:p w14:paraId="7559BF21" w14:textId="77777777" w:rsidR="008539B5" w:rsidRDefault="008539B5" w:rsidP="008539B5">
      <w:pPr>
        <w:pStyle w:val="Rubrik4utannumrering"/>
      </w:pPr>
      <w:r>
        <w:t xml:space="preserve">Importörens allmänna skyldigheter (artikel 13 i </w:t>
      </w:r>
      <w:r w:rsidRPr="00A3541E">
        <w:t>MDR-förordningen</w:t>
      </w:r>
      <w:r>
        <w:t xml:space="preserve"> och artikel 13 i IVDR-förordningen)</w:t>
      </w:r>
    </w:p>
    <w:p w14:paraId="0F064037" w14:textId="59464AD8" w:rsidR="008539B5" w:rsidRDefault="008539B5" w:rsidP="008539B5">
      <w:pPr>
        <w:pStyle w:val="Brdtextmedindrag"/>
        <w:ind w:firstLine="0"/>
      </w:pPr>
      <w:r>
        <w:t>Importörerna får endast släppa ut sådana produkter på marknaden som upp</w:t>
      </w:r>
      <w:r>
        <w:softHyphen/>
        <w:t>fyller kraven i respektive EU-förordning. Importörerna måste bland annat kontrollera att produkten är CE-märkt och att EU-för</w:t>
      </w:r>
      <w:r>
        <w:softHyphen/>
        <w:t>säkran om överens</w:t>
      </w:r>
      <w:r>
        <w:softHyphen/>
        <w:t>stämmelse har upprättats avseende produkten samt att en till</w:t>
      </w:r>
      <w:r>
        <w:softHyphen/>
        <w:t>verk</w:t>
      </w:r>
      <w:r>
        <w:softHyphen/>
        <w:t>are har identifierats och att en auktoriserad repres</w:t>
      </w:r>
      <w:r>
        <w:softHyphen/>
        <w:t>ent</w:t>
      </w:r>
      <w:r>
        <w:softHyphen/>
        <w:t>ant har utsetts av tillverk</w:t>
      </w:r>
      <w:r>
        <w:softHyphen/>
        <w:t xml:space="preserve">aren. Produkten måste också i förekommande fall ha tilldelats en UDI av tillverkaren. </w:t>
      </w:r>
    </w:p>
    <w:p w14:paraId="7DDA2EC1" w14:textId="77777777" w:rsidR="008539B5" w:rsidRDefault="008539B5" w:rsidP="008539B5">
      <w:pPr>
        <w:pStyle w:val="Brdtextmedindrag"/>
      </w:pPr>
      <w:r>
        <w:t>Om en importör bedömer att en produkt inte är förenlig med krav</w:t>
      </w:r>
      <w:r>
        <w:softHyphen/>
        <w:t>en i någon av EU-förordningarna, ska importören inte släppa ut den på mark</w:t>
      </w:r>
      <w:r>
        <w:softHyphen/>
        <w:t>naden. Importören ska också informera tillverk</w:t>
      </w:r>
      <w:r>
        <w:softHyphen/>
        <w:t>ar</w:t>
      </w:r>
      <w:r>
        <w:softHyphen/>
        <w:t>en och den auktoriserade representanten. Om importören bedömer att pro</w:t>
      </w:r>
      <w:r>
        <w:softHyphen/>
        <w:t>dukten utgör en allvarlig risk eller är en förfalskad produkt, ska im</w:t>
      </w:r>
      <w:r>
        <w:softHyphen/>
        <w:t>portören också informera den behöriga myndigheten i den med</w:t>
      </w:r>
      <w:r>
        <w:softHyphen/>
        <w:t xml:space="preserve">lemsstat där importören är etablerad. </w:t>
      </w:r>
    </w:p>
    <w:p w14:paraId="3640ABD5" w14:textId="77777777" w:rsidR="008539B5" w:rsidRDefault="008539B5" w:rsidP="008539B5">
      <w:pPr>
        <w:pStyle w:val="Brdtextmedindrag"/>
      </w:pPr>
      <w:r>
        <w:t>Ytterligare krav på importören framgår av artikel 13 i MDR- och IVDR-förordningarna.</w:t>
      </w:r>
    </w:p>
    <w:p w14:paraId="6A0CDED2" w14:textId="77777777" w:rsidR="008539B5" w:rsidRDefault="008539B5" w:rsidP="008539B5">
      <w:pPr>
        <w:pStyle w:val="Rubrik4utannumrering"/>
      </w:pPr>
      <w:r>
        <w:t xml:space="preserve">Distributörernas allmänna skyldigheter (artikel 14 i </w:t>
      </w:r>
      <w:r w:rsidRPr="00A3541E">
        <w:t>MDR-förordningen</w:t>
      </w:r>
      <w:r>
        <w:t xml:space="preserve"> och artikel 14 i IVDR-förordningen)</w:t>
      </w:r>
    </w:p>
    <w:p w14:paraId="0ACD1355" w14:textId="01BBE2B0" w:rsidR="008539B5" w:rsidRDefault="008539B5" w:rsidP="008539B5">
      <w:pPr>
        <w:pStyle w:val="Brdtextmedindrag"/>
        <w:ind w:firstLine="0"/>
      </w:pPr>
      <w:r>
        <w:t>En viktig nyhet i EU-förordningarna är att distribution av medicin</w:t>
      </w:r>
      <w:r>
        <w:softHyphen/>
        <w:t>tekniska pro</w:t>
      </w:r>
      <w:r>
        <w:softHyphen/>
        <w:t>dukter nu regleras. Definitionen av en distributör är som framgår ovan relativt vid. När distributörerna tillhandahåller en produkt på marknaden, ska de iaktta vederbörlig omsorg i för</w:t>
      </w:r>
      <w:r>
        <w:softHyphen/>
        <w:t>håll</w:t>
      </w:r>
      <w:r>
        <w:softHyphen/>
        <w:t>ande till de tillämpliga kraven. Distri</w:t>
      </w:r>
      <w:r>
        <w:softHyphen/>
        <w:t>butörerna ska även innan de tillhandahåller produkter på marknaden kontrollera bland annat att pro</w:t>
      </w:r>
      <w:r>
        <w:softHyphen/>
        <w:t>dukt</w:t>
      </w:r>
      <w:r>
        <w:softHyphen/>
        <w:t xml:space="preserve">en är CE-märkt och att EU-försäkran om överensstämmelse har upprättats för produkten. </w:t>
      </w:r>
    </w:p>
    <w:p w14:paraId="786B4CB6" w14:textId="1FF41DAE" w:rsidR="008539B5" w:rsidRDefault="008539B5" w:rsidP="008539B5">
      <w:pPr>
        <w:pStyle w:val="Brdtextmedindrag"/>
      </w:pPr>
      <w:r w:rsidRPr="0013069E">
        <w:t>I</w:t>
      </w:r>
      <w:r>
        <w:t xml:space="preserve"> likhet med tillverkarna ska en distributör som bedömer att en pro</w:t>
      </w:r>
      <w:r>
        <w:softHyphen/>
        <w:t>dukt inte överensstämmer med kraven i respektive förord</w:t>
      </w:r>
      <w:r>
        <w:softHyphen/>
        <w:t>ning inte tillhanda</w:t>
      </w:r>
      <w:r>
        <w:softHyphen/>
        <w:t>hålla produkten.</w:t>
      </w:r>
    </w:p>
    <w:p w14:paraId="476AE218" w14:textId="6EA39C89" w:rsidR="008539B5" w:rsidRDefault="008539B5" w:rsidP="008539B5">
      <w:pPr>
        <w:pStyle w:val="Brdtextmedindrag"/>
      </w:pPr>
      <w:r>
        <w:t>Ytterligare krav på distributören framgår av artikel 14 i MDR- och IVDR-förordningarna. Det kan också noteras att medlemsstaterna får be</w:t>
      </w:r>
      <w:r>
        <w:softHyphen/>
        <w:t>hålla eller införa nationella bestämmelser om registrering av distri</w:t>
      </w:r>
      <w:r>
        <w:softHyphen/>
        <w:t>but</w:t>
      </w:r>
      <w:r>
        <w:softHyphen/>
        <w:t xml:space="preserve">örer (se artikel 30 i </w:t>
      </w:r>
      <w:r w:rsidRPr="00A3541E">
        <w:t>MDR-förordningen</w:t>
      </w:r>
      <w:r>
        <w:t xml:space="preserve"> och artikel 27 i IVDR-förordningen).</w:t>
      </w:r>
      <w:r w:rsidRPr="008A2758">
        <w:t xml:space="preserve"> </w:t>
      </w:r>
    </w:p>
    <w:p w14:paraId="6A7095D9" w14:textId="77777777" w:rsidR="008539B5" w:rsidRDefault="008539B5" w:rsidP="008539B5">
      <w:pPr>
        <w:pStyle w:val="Rubrik4utannumrering"/>
      </w:pPr>
      <w:r>
        <w:lastRenderedPageBreak/>
        <w:t xml:space="preserve">Person med ansvar för att regelverket efterlevs (artikel 15 i </w:t>
      </w:r>
      <w:r w:rsidRPr="00A3541E">
        <w:t>MDR-förordningen</w:t>
      </w:r>
      <w:r>
        <w:t xml:space="preserve"> och artikel 15 i IVDR-förordningen)</w:t>
      </w:r>
    </w:p>
    <w:p w14:paraId="7C318B95" w14:textId="421E9D97" w:rsidR="008539B5" w:rsidRDefault="008539B5" w:rsidP="008539B5">
      <w:pPr>
        <w:pStyle w:val="Brdtextmedindrag"/>
        <w:ind w:firstLine="0"/>
      </w:pPr>
      <w:r>
        <w:t>Tillverkarna ska i sin organisation ha tillgång till minst en person med nöd</w:t>
      </w:r>
      <w:r>
        <w:softHyphen/>
        <w:t>vändiga sakkunskap på området som är styrkt av examens</w:t>
      </w:r>
      <w:r>
        <w:softHyphen/>
        <w:t>bevis och diplom eller genom viss yrkeserfarenhet. Något lägre krav ställs på små och medelstora före</w:t>
      </w:r>
      <w:r>
        <w:softHyphen/>
        <w:t>tag där det räcker att ha personen ”till sitt förfogande”.</w:t>
      </w:r>
    </w:p>
    <w:p w14:paraId="13C4C699" w14:textId="77777777" w:rsidR="008539B5" w:rsidRDefault="008539B5" w:rsidP="008539B5">
      <w:pPr>
        <w:pStyle w:val="Rubrik4utannumrering"/>
      </w:pPr>
      <w:r w:rsidRPr="004577DD">
        <w:t>Fall där tillverkarens skyldigheter ska gälla för importörer, dis</w:t>
      </w:r>
      <w:r>
        <w:t xml:space="preserve">tributörer eller andra personer (artikel 16 i </w:t>
      </w:r>
      <w:r w:rsidRPr="00A3541E">
        <w:t>MDR-förordningen</w:t>
      </w:r>
      <w:r>
        <w:t xml:space="preserve"> och artikel 16 i IVDR-förordningen)</w:t>
      </w:r>
    </w:p>
    <w:p w14:paraId="7F038B9C" w14:textId="7DCB8189" w:rsidR="008539B5" w:rsidRDefault="008539B5" w:rsidP="008539B5">
      <w:pPr>
        <w:pStyle w:val="Brdtext"/>
      </w:pPr>
      <w:r>
        <w:t>Distributörer, importörer eller andra fysiska eller juridiska person</w:t>
      </w:r>
      <w:r>
        <w:softHyphen/>
        <w:t>er ska ta på sig tillverkarens skyldigheter, om de tillhandahåller en pro</w:t>
      </w:r>
      <w:r>
        <w:softHyphen/>
        <w:t>dukt på mark</w:t>
      </w:r>
      <w:r>
        <w:softHyphen/>
        <w:t>naden i eget namn, firmanamn eller varumärke eller på något sätt ändr</w:t>
      </w:r>
      <w:r>
        <w:softHyphen/>
        <w:t>ar det avsedda ändamålet med en produkt som redan har släppts ut på mark</w:t>
      </w:r>
      <w:r>
        <w:softHyphen/>
        <w:t>naden eller tagits i bruk. Undan</w:t>
      </w:r>
      <w:r>
        <w:softHyphen/>
        <w:t>tag gäller dock för personer som inte är tillverkare men som för en enskild patient anpassar en produkt som redan finns på marknaden så länge som dess avsedda ändamål inte ändras.</w:t>
      </w:r>
    </w:p>
    <w:p w14:paraId="460FCA12" w14:textId="77777777" w:rsidR="008539B5" w:rsidRDefault="008539B5" w:rsidP="008539B5">
      <w:pPr>
        <w:pStyle w:val="Brdtextmedindrag"/>
      </w:pPr>
      <w:r>
        <w:t xml:space="preserve">Detaljer kring vad som är en ändring framgår närmare av artikel 16 i respektive EU-förordning. </w:t>
      </w:r>
    </w:p>
    <w:p w14:paraId="66C7EBAE" w14:textId="77777777" w:rsidR="008539B5" w:rsidRDefault="008539B5" w:rsidP="008539B5">
      <w:pPr>
        <w:pStyle w:val="Rubrik4utannumrering"/>
      </w:pPr>
      <w:r w:rsidRPr="00285772">
        <w:t>Reprocessing</w:t>
      </w:r>
      <w:r>
        <w:t xml:space="preserve"> av engångsprodukter (artikel 17 i </w:t>
      </w:r>
      <w:r w:rsidRPr="00A3541E">
        <w:t>MDR-förordningen</w:t>
      </w:r>
      <w:r>
        <w:t>)</w:t>
      </w:r>
    </w:p>
    <w:p w14:paraId="1EA95591" w14:textId="77777777" w:rsidR="008539B5" w:rsidRDefault="008539B5" w:rsidP="008539B5">
      <w:pPr>
        <w:pStyle w:val="Brdtext"/>
      </w:pPr>
      <w:bookmarkStart w:id="73" w:name="_Hlk34159905"/>
      <w:r>
        <w:t xml:space="preserve">Reprocessing och återanvändning av engångsprodukter regleras bara i </w:t>
      </w:r>
      <w:r w:rsidRPr="00A3541E">
        <w:t>MDR-förordningen</w:t>
      </w:r>
      <w:r>
        <w:t xml:space="preserve"> och är alltså inte möjlig för medicintekniska produkter för in vitro-diagnostik. Det är bara sådana engångsprodukter som släppts ut på marknaden enligt </w:t>
      </w:r>
      <w:r w:rsidRPr="00A3541E">
        <w:t>MDR-förordningen</w:t>
      </w:r>
      <w:r>
        <w:t xml:space="preserve"> eller före den 26 maj 2021 enligt direktiv 93/42/EEG som omfattas.</w:t>
      </w:r>
    </w:p>
    <w:p w14:paraId="61446FF8" w14:textId="3CD01008" w:rsidR="008539B5" w:rsidRPr="00285772" w:rsidRDefault="008539B5" w:rsidP="008539B5">
      <w:pPr>
        <w:pStyle w:val="Brdtextmedindrag"/>
      </w:pPr>
      <w:r>
        <w:t>Medlemsstaterna får välja om de vill tillåta reprocessing. Om med</w:t>
      </w:r>
      <w:r>
        <w:softHyphen/>
        <w:t>lems</w:t>
      </w:r>
      <w:r>
        <w:softHyphen/>
        <w:t>stat</w:t>
      </w:r>
      <w:r>
        <w:softHyphen/>
        <w:t>erna väljer att tillåta reprocessing, så får detta endast ske i enlighet med nation</w:t>
      </w:r>
      <w:r>
        <w:softHyphen/>
        <w:t>ell rätt och artikel 17. Den som ägnar sig åt reprocessing blir till exempel en tillverkare och måste också uppfylla krav på tillverkare. Medlemsstaterna kan välja att införa undantag för engångsprodukter som återanvänds inom en hälso- och sjuk</w:t>
      </w:r>
      <w:r>
        <w:softHyphen/>
        <w:t>vårds</w:t>
      </w:r>
      <w:r>
        <w:softHyphen/>
        <w:t xml:space="preserve">institution (se vidare skäl 38). </w:t>
      </w:r>
    </w:p>
    <w:p w14:paraId="19886433" w14:textId="7164411D" w:rsidR="008539B5" w:rsidRDefault="008539B5" w:rsidP="008539B5">
      <w:pPr>
        <w:pStyle w:val="Brdtextmedindrag"/>
      </w:pPr>
      <w:r w:rsidRPr="00002706">
        <w:t>För att säkerställa reprocessingens kvalitet har kommissionen fastställt de krav som ska gälla vid reprocessing inom hälso- och sjukvårdsinstitu</w:t>
      </w:r>
      <w:r>
        <w:softHyphen/>
      </w:r>
      <w:r w:rsidRPr="00002706">
        <w:t>tion</w:t>
      </w:r>
      <w:r>
        <w:softHyphen/>
      </w:r>
      <w:r w:rsidRPr="00002706">
        <w:t>er eller på begäran av dessa. Dessa krav regleras i genomförande</w:t>
      </w:r>
      <w:r>
        <w:softHyphen/>
      </w:r>
      <w:r w:rsidRPr="00002706">
        <w:t>för</w:t>
      </w:r>
      <w:r>
        <w:softHyphen/>
      </w:r>
      <w:r w:rsidRPr="00002706">
        <w:t>ord</w:t>
      </w:r>
      <w:r>
        <w:softHyphen/>
      </w:r>
      <w:r w:rsidRPr="00002706">
        <w:t>ning (EU) 2020/1207 av den 19 augusti 2020 om tillämpnings</w:t>
      </w:r>
      <w:r>
        <w:softHyphen/>
      </w:r>
      <w:r w:rsidRPr="00002706">
        <w:t>före</w:t>
      </w:r>
      <w:r>
        <w:softHyphen/>
      </w:r>
      <w:r w:rsidRPr="00002706">
        <w:t>skrift</w:t>
      </w:r>
      <w:r>
        <w:softHyphen/>
      </w:r>
      <w:r w:rsidRPr="00002706">
        <w:t xml:space="preserve">er för Europaparlamentets och rådets förordning (EU) 2017/745 vad gäller gemensamma specifikationer för reprocessing av engångsprodukter. </w:t>
      </w:r>
      <w:r>
        <w:t>Efter</w:t>
      </w:r>
      <w:r>
        <w:softHyphen/>
        <w:t>lev</w:t>
      </w:r>
      <w:r>
        <w:softHyphen/>
        <w:t>nad</w:t>
      </w:r>
      <w:r>
        <w:softHyphen/>
        <w:t>en av de gemensamma speci</w:t>
      </w:r>
      <w:r>
        <w:softHyphen/>
        <w:t>fika</w:t>
      </w:r>
      <w:r>
        <w:softHyphen/>
        <w:t>tion</w:t>
      </w:r>
      <w:r>
        <w:softHyphen/>
        <w:t>er</w:t>
      </w:r>
      <w:r>
        <w:softHyphen/>
        <w:t xml:space="preserve">na ska intygas av ett anmält organ. </w:t>
      </w:r>
    </w:p>
    <w:bookmarkEnd w:id="73"/>
    <w:p w14:paraId="2078A99C" w14:textId="77777777" w:rsidR="008539B5" w:rsidRDefault="008539B5" w:rsidP="008539B5">
      <w:pPr>
        <w:pStyle w:val="Rubrik4utannumrering"/>
      </w:pPr>
      <w:r w:rsidRPr="00EA4F54">
        <w:t>Implantatkort och information som ska lämnas ti</w:t>
      </w:r>
      <w:r>
        <w:t>ll patienter med implantat (artikel</w:t>
      </w:r>
      <w:r w:rsidRPr="00EA4F54">
        <w:t xml:space="preserve"> 18 </w:t>
      </w:r>
      <w:r>
        <w:t xml:space="preserve">i </w:t>
      </w:r>
      <w:r w:rsidRPr="00A3541E">
        <w:t>MDR-förordningen</w:t>
      </w:r>
      <w:r w:rsidRPr="00EA4F54">
        <w:t>)</w:t>
      </w:r>
    </w:p>
    <w:p w14:paraId="500F782C" w14:textId="13A3730F" w:rsidR="008539B5" w:rsidRDefault="008539B5" w:rsidP="008539B5">
      <w:pPr>
        <w:pStyle w:val="Brdtextmedindrag"/>
        <w:ind w:firstLine="0"/>
      </w:pPr>
      <w:r>
        <w:t>Tillverkaren av ett implantat ska till</w:t>
      </w:r>
      <w:r>
        <w:softHyphen/>
        <w:t>handa</w:t>
      </w:r>
      <w:r>
        <w:softHyphen/>
        <w:t>hålla viss information till</w:t>
      </w:r>
      <w:r>
        <w:softHyphen/>
        <w:t>sam</w:t>
      </w:r>
      <w:r>
        <w:softHyphen/>
        <w:t>mans med produkten som bland annat gör det möjligt att identifiera pro</w:t>
      </w:r>
      <w:r>
        <w:softHyphen/>
        <w:t xml:space="preserve">dukten, inbegripet bland annat produktnamn, serienummer och UDI, tillverkarens namn, adress och webbplats. </w:t>
      </w:r>
    </w:p>
    <w:p w14:paraId="7C821A28" w14:textId="77777777" w:rsidR="008539B5" w:rsidRDefault="008539B5" w:rsidP="008539B5">
      <w:pPr>
        <w:pStyle w:val="Brdtextmedindrag"/>
      </w:pPr>
      <w:r w:rsidRPr="00E7506D">
        <w:lastRenderedPageBreak/>
        <w:t>Tillverkaren</w:t>
      </w:r>
      <w:r>
        <w:t xml:space="preserve"> ska även tillhandahålla alla varningar, försiktighets</w:t>
      </w:r>
      <w:r>
        <w:softHyphen/>
        <w:t>åt</w:t>
      </w:r>
      <w:r>
        <w:softHyphen/>
        <w:t>gärder eller andra åtgärder som patienten eller hälso- och sjuk</w:t>
      </w:r>
      <w:r>
        <w:softHyphen/>
        <w:t>vårds</w:t>
      </w:r>
      <w:r>
        <w:softHyphen/>
        <w:t xml:space="preserve">personalen ska vidta, information om produktens livslängd etc. </w:t>
      </w:r>
    </w:p>
    <w:p w14:paraId="26325922" w14:textId="487724F4" w:rsidR="008539B5" w:rsidRDefault="008539B5" w:rsidP="008539B5">
      <w:pPr>
        <w:pStyle w:val="Brdtextmedindrag"/>
      </w:pPr>
      <w:r>
        <w:t>Informationen på implantatkortet ska ges på det eller de språk som med</w:t>
      </w:r>
      <w:r>
        <w:softHyphen/>
        <w:t>lems</w:t>
      </w:r>
      <w:r>
        <w:softHyphen/>
        <w:t xml:space="preserve">staten fastställt. </w:t>
      </w:r>
    </w:p>
    <w:p w14:paraId="749236B4" w14:textId="77777777" w:rsidR="008539B5" w:rsidRDefault="008539B5" w:rsidP="008539B5">
      <w:pPr>
        <w:pStyle w:val="Brdtextmedindrag"/>
      </w:pPr>
      <w:r>
        <w:t>Medlemsstaterna ska vidare kräva att hälso- och sjuk</w:t>
      </w:r>
      <w:r>
        <w:softHyphen/>
        <w:t>vårds</w:t>
      </w:r>
      <w:r>
        <w:softHyphen/>
        <w:t>insti</w:t>
      </w:r>
      <w:r>
        <w:softHyphen/>
        <w:t>tu</w:t>
      </w:r>
      <w:r>
        <w:softHyphen/>
        <w:t>tioner ger informa</w:t>
      </w:r>
      <w:r>
        <w:softHyphen/>
        <w:t>tionen på ett sätt som gör den snabbt till</w:t>
      </w:r>
      <w:r>
        <w:softHyphen/>
        <w:t>gäng</w:t>
      </w:r>
      <w:r>
        <w:softHyphen/>
        <w:t>lig för de patient</w:t>
      </w:r>
      <w:r>
        <w:softHyphen/>
        <w:t>er i vilka produkten har implanterats, tillsammans med implant</w:t>
      </w:r>
      <w:r>
        <w:softHyphen/>
        <w:t>at</w:t>
      </w:r>
      <w:r>
        <w:softHyphen/>
        <w:t xml:space="preserve">kortet som ska omfatta uppgifter om identitet. </w:t>
      </w:r>
    </w:p>
    <w:p w14:paraId="284990ED" w14:textId="6828519F" w:rsidR="008539B5" w:rsidRDefault="008539B5" w:rsidP="008539B5">
      <w:pPr>
        <w:pStyle w:val="Brdtextmedindrag"/>
      </w:pPr>
      <w:r>
        <w:t>Följande implantat är undantagna från kraven: suturer, agraffer, tand</w:t>
      </w:r>
      <w:r>
        <w:softHyphen/>
        <w:t>fyll</w:t>
      </w:r>
      <w:r>
        <w:softHyphen/>
        <w:t>ningar, tandställningar, tandkronor, skruvar, kilar, plattor, trådar för</w:t>
      </w:r>
      <w:r>
        <w:softHyphen/>
        <w:t>utom suturer, stift, clips och anslutningsdon. Kom</w:t>
      </w:r>
      <w:r>
        <w:softHyphen/>
        <w:t>mis</w:t>
      </w:r>
      <w:r>
        <w:softHyphen/>
        <w:t>sion</w:t>
      </w:r>
      <w:r>
        <w:softHyphen/>
        <w:t xml:space="preserve">en får anta delegerade akter för att ändra listan. </w:t>
      </w:r>
    </w:p>
    <w:p w14:paraId="29499F8D" w14:textId="77777777" w:rsidR="008539B5" w:rsidRPr="00EA4F54" w:rsidRDefault="008539B5" w:rsidP="008539B5">
      <w:pPr>
        <w:pStyle w:val="Rubrik4utannumrering"/>
      </w:pPr>
      <w:r w:rsidRPr="003A0182">
        <w:t>EU-försäkran om överensstämmelse</w:t>
      </w:r>
      <w:r>
        <w:t xml:space="preserve"> (artikel 19 i </w:t>
      </w:r>
      <w:r w:rsidRPr="00A3541E">
        <w:t>MDR-förordningen</w:t>
      </w:r>
      <w:r>
        <w:t xml:space="preserve"> och artikel 17 i IVDR-förordningen)</w:t>
      </w:r>
    </w:p>
    <w:p w14:paraId="087ABAB2" w14:textId="6DD039FE" w:rsidR="008539B5" w:rsidRDefault="008539B5" w:rsidP="008539B5">
      <w:pPr>
        <w:pStyle w:val="Brdtextmedindrag"/>
        <w:ind w:firstLine="0"/>
      </w:pPr>
      <w:r>
        <w:t xml:space="preserve">I </w:t>
      </w:r>
      <w:r w:rsidRPr="00986500">
        <w:t xml:space="preserve">EU-försäkran om överensstämmelse ska det </w:t>
      </w:r>
      <w:r>
        <w:t xml:space="preserve">enligt </w:t>
      </w:r>
      <w:r w:rsidRPr="00A3541E">
        <w:t>MDR-förordningen</w:t>
      </w:r>
      <w:r>
        <w:t xml:space="preserve"> re</w:t>
      </w:r>
      <w:r>
        <w:softHyphen/>
        <w:t>spek</w:t>
      </w:r>
      <w:r>
        <w:softHyphen/>
        <w:t xml:space="preserve">tive IVDR-förordningen </w:t>
      </w:r>
      <w:r w:rsidRPr="00986500">
        <w:t xml:space="preserve">anges att kraven i </w:t>
      </w:r>
      <w:r>
        <w:t>respektive</w:t>
      </w:r>
      <w:r w:rsidRPr="00986500">
        <w:t xml:space="preserve"> förordning har uppfyllts med avseende på den produkt som omfattas. Tillverkaren ska regel</w:t>
      </w:r>
      <w:r>
        <w:softHyphen/>
      </w:r>
      <w:r w:rsidRPr="00986500">
        <w:t>bundet uppdatera EU-försäkran om överensstämmelse.</w:t>
      </w:r>
      <w:r>
        <w:t xml:space="preserve"> </w:t>
      </w:r>
    </w:p>
    <w:p w14:paraId="6758E34D" w14:textId="77777777" w:rsidR="008539B5" w:rsidRDefault="008539B5" w:rsidP="008539B5">
      <w:pPr>
        <w:pStyle w:val="Brdtextmedindrag"/>
      </w:pPr>
      <w:r w:rsidRPr="00B456D6">
        <w:t>Genom att upprätta EU-försäkran om överensstämmelse tar tillverkaren på sig ansvaret för att produkten</w:t>
      </w:r>
      <w:r>
        <w:t xml:space="preserve"> uppfyller kraven i respektive</w:t>
      </w:r>
      <w:r w:rsidRPr="00B456D6">
        <w:t xml:space="preserve"> förordning och i all annan tillämplig unionslagstiftning.</w:t>
      </w:r>
    </w:p>
    <w:p w14:paraId="5814FA5B" w14:textId="77777777" w:rsidR="008539B5" w:rsidRDefault="008539B5" w:rsidP="008539B5">
      <w:pPr>
        <w:pStyle w:val="Brdtextmedindrag"/>
      </w:pPr>
      <w:r>
        <w:t xml:space="preserve">Kommissionen får anta delegerade akter i enlighet med artikel 115 i </w:t>
      </w:r>
      <w:r w:rsidRPr="00A3541E">
        <w:t>MDR-förordningen</w:t>
      </w:r>
      <w:r>
        <w:t xml:space="preserve"> respektive artikel 108 i IVDR-förordningen för att ändra de uppgifter som EU-försäkran om överenstämmelse minst måste innehålla enligt bilaga IV till </w:t>
      </w:r>
      <w:r w:rsidRPr="00A3541E">
        <w:t>MDR-förordningen</w:t>
      </w:r>
      <w:r>
        <w:t xml:space="preserve"> respektive bilaga IV till IVDR-förordningen. </w:t>
      </w:r>
    </w:p>
    <w:p w14:paraId="37D558CA" w14:textId="77777777" w:rsidR="008539B5" w:rsidRPr="001161C2" w:rsidRDefault="008539B5" w:rsidP="008539B5">
      <w:pPr>
        <w:pStyle w:val="Rubrik4utannumrering"/>
      </w:pPr>
      <w:r w:rsidRPr="00A478DA">
        <w:t>CE-märkning om överensstämmelse</w:t>
      </w:r>
      <w:r>
        <w:t xml:space="preserve"> (artikel 20 i </w:t>
      </w:r>
      <w:r w:rsidRPr="00A3541E">
        <w:t>MDR-förordningen</w:t>
      </w:r>
      <w:r>
        <w:t xml:space="preserve"> och artikel 18 i IVDR-förordningen)</w:t>
      </w:r>
    </w:p>
    <w:p w14:paraId="0EBC0E29" w14:textId="2E462BBA" w:rsidR="008539B5" w:rsidRDefault="008539B5" w:rsidP="008539B5">
      <w:pPr>
        <w:pStyle w:val="Brdtextmedindrag"/>
        <w:ind w:firstLine="0"/>
      </w:pPr>
      <w:r>
        <w:t>P</w:t>
      </w:r>
      <w:r w:rsidRPr="00C94BFF">
        <w:t>rodukter, förutom s</w:t>
      </w:r>
      <w:r>
        <w:t xml:space="preserve">pecialanpassade produkter, </w:t>
      </w:r>
      <w:r w:rsidRPr="00C94BFF">
        <w:t>prövningspro</w:t>
      </w:r>
      <w:r>
        <w:softHyphen/>
      </w:r>
      <w:r w:rsidRPr="00C94BFF">
        <w:t>dukt</w:t>
      </w:r>
      <w:r>
        <w:softHyphen/>
      </w:r>
      <w:r w:rsidRPr="00C94BFF">
        <w:t>er</w:t>
      </w:r>
      <w:r>
        <w:t xml:space="preserve"> eller pro</w:t>
      </w:r>
      <w:r>
        <w:softHyphen/>
        <w:t>dukter avsedda för prestandastudier</w:t>
      </w:r>
      <w:r w:rsidRPr="00C94BFF">
        <w:t>, som anses överens</w:t>
      </w:r>
      <w:r>
        <w:softHyphen/>
      </w:r>
      <w:r w:rsidRPr="00C94BFF">
        <w:t>stämma med krav</w:t>
      </w:r>
      <w:r>
        <w:softHyphen/>
      </w:r>
      <w:r w:rsidRPr="00C94BFF">
        <w:t>en i denna förordning</w:t>
      </w:r>
      <w:r>
        <w:t>,</w:t>
      </w:r>
      <w:r w:rsidRPr="00C94BFF">
        <w:t xml:space="preserve"> ska </w:t>
      </w:r>
      <w:r>
        <w:t xml:space="preserve">enligt artikel 20 i </w:t>
      </w:r>
      <w:r w:rsidRPr="00A3541E">
        <w:t>MDR-förordningen</w:t>
      </w:r>
      <w:r>
        <w:t xml:space="preserve"> och artikel 18 i IVDR-förordningen </w:t>
      </w:r>
      <w:r w:rsidRPr="00C94BFF">
        <w:t>vara försedda med CE-märkning om överens</w:t>
      </w:r>
      <w:r>
        <w:softHyphen/>
      </w:r>
      <w:r w:rsidRPr="00C94BFF">
        <w:t>stämmelse enligt bilaga V</w:t>
      </w:r>
      <w:r>
        <w:t xml:space="preserve"> till respektive EU-förordning.</w:t>
      </w:r>
    </w:p>
    <w:p w14:paraId="5F77E707" w14:textId="4C731E05" w:rsidR="008539B5" w:rsidRDefault="008539B5" w:rsidP="008539B5">
      <w:pPr>
        <w:pStyle w:val="Brdtextmedindrag"/>
      </w:pPr>
      <w:r>
        <w:t>CE-märkningen ska vara synlig, läsbar och ”outplånlig”. Om pro</w:t>
      </w:r>
      <w:r>
        <w:softHyphen/>
        <w:t>dukten om</w:t>
      </w:r>
      <w:r>
        <w:softHyphen/>
        <w:t>fattas av annan unionslagstiftning som även den inne</w:t>
      </w:r>
      <w:r>
        <w:softHyphen/>
        <w:t>håller krav på CE-märk</w:t>
      </w:r>
      <w:r>
        <w:softHyphen/>
        <w:t>ning, ska det framgå av CE-märkningen att produkterna också uppfyller kraven i den andra lagstiftningen.</w:t>
      </w:r>
    </w:p>
    <w:p w14:paraId="15E6D0DC" w14:textId="77777777" w:rsidR="008539B5" w:rsidRPr="001161C2" w:rsidRDefault="008539B5" w:rsidP="008539B5">
      <w:pPr>
        <w:pStyle w:val="Rubrik4utannumrering"/>
      </w:pPr>
      <w:r w:rsidRPr="005A13FD">
        <w:t>Produkter för särskilda ändamål</w:t>
      </w:r>
      <w:r>
        <w:t xml:space="preserve"> (artikel 21 i </w:t>
      </w:r>
      <w:r w:rsidRPr="00A3541E">
        <w:t>MDR-förordningen</w:t>
      </w:r>
      <w:r>
        <w:t xml:space="preserve"> och artikel 19 i IVDR-förordningen)</w:t>
      </w:r>
    </w:p>
    <w:p w14:paraId="52E74F2E" w14:textId="604AAAAE" w:rsidR="008539B5" w:rsidRDefault="008539B5" w:rsidP="008539B5">
      <w:pPr>
        <w:pStyle w:val="Brdtext"/>
      </w:pPr>
      <w:r>
        <w:t>Medlemsstaterna får inte skapa hinder för prövningsprodukter eller special</w:t>
      </w:r>
      <w:r>
        <w:softHyphen/>
        <w:t>anpassade produkter och produkter som är avsedda för pre</w:t>
      </w:r>
      <w:r>
        <w:softHyphen/>
        <w:t>standa</w:t>
      </w:r>
      <w:r>
        <w:softHyphen/>
        <w:t>studier som uppfyller kraven i EU-förord</w:t>
      </w:r>
      <w:r>
        <w:softHyphen/>
        <w:t>ning</w:t>
      </w:r>
      <w:r>
        <w:softHyphen/>
        <w:t>arna. Det krävs inte heller någon CE-märkning för dessa produkter förutom i fråga om kliniska pröv</w:t>
      </w:r>
      <w:r>
        <w:softHyphen/>
        <w:t>ning</w:t>
      </w:r>
      <w:r>
        <w:softHyphen/>
        <w:t>ar och prestandastudier av redan CE-märkta produkter.</w:t>
      </w:r>
    </w:p>
    <w:p w14:paraId="0ED56796" w14:textId="77777777" w:rsidR="008539B5" w:rsidRDefault="008539B5" w:rsidP="008539B5">
      <w:pPr>
        <w:pStyle w:val="Brdtextmedindrag"/>
      </w:pPr>
      <w:r>
        <w:lastRenderedPageBreak/>
        <w:t>Specialanpassade produkter ska åtföljas av en förklaring (se av</w:t>
      </w:r>
      <w:r>
        <w:softHyphen/>
        <w:t>snitt 1 i bilaga XIII) som ska göras tillgänglig för patienten eller användaren.</w:t>
      </w:r>
    </w:p>
    <w:p w14:paraId="2BF3B119" w14:textId="77B89230" w:rsidR="008539B5" w:rsidRDefault="008539B5" w:rsidP="008539B5">
      <w:pPr>
        <w:pStyle w:val="Brdtextmedindrag"/>
      </w:pPr>
      <w:r>
        <w:t>Medlemsstaterna får kräva att tillverkaren av en specialanpassad pro</w:t>
      </w:r>
      <w:r>
        <w:softHyphen/>
        <w:t>dukt lämnar en förteckning till den behöriga myndigheten över de special</w:t>
      </w:r>
      <w:r>
        <w:softHyphen/>
        <w:t xml:space="preserve">anpassade produkter som har tillhandahållits inom deras territorium. </w:t>
      </w:r>
    </w:p>
    <w:p w14:paraId="3EDDCA20" w14:textId="54636F42" w:rsidR="008539B5" w:rsidRDefault="008539B5" w:rsidP="008539B5">
      <w:pPr>
        <w:pStyle w:val="Brdtextmedindrag"/>
      </w:pPr>
      <w:r>
        <w:t>Medlemsstaterna får inte heller skapa hinder för att produkter som inte lever upp till EU-förordningarna visas vid branschmässor, utställningar, vis</w:t>
      </w:r>
      <w:r>
        <w:softHyphen/>
        <w:t>ningar eller liknande, om en synlig märkning tydligt anger att pro</w:t>
      </w:r>
      <w:r>
        <w:softHyphen/>
        <w:t>dukt</w:t>
      </w:r>
      <w:r>
        <w:softHyphen/>
        <w:t>er</w:t>
      </w:r>
      <w:r>
        <w:softHyphen/>
        <w:t>na endast är avsedda för presentation eller visning och inte får till</w:t>
      </w:r>
      <w:r>
        <w:softHyphen/>
        <w:t>handa</w:t>
      </w:r>
      <w:r>
        <w:softHyphen/>
        <w:t xml:space="preserve">hållas förrän de uppfyller kraven i respektive förordning. </w:t>
      </w:r>
    </w:p>
    <w:p w14:paraId="5D9FF062" w14:textId="77777777" w:rsidR="008539B5" w:rsidRDefault="008539B5" w:rsidP="008539B5">
      <w:pPr>
        <w:pStyle w:val="Rubrik4utannumrering"/>
      </w:pPr>
      <w:r w:rsidRPr="00584C13">
        <w:t>Delar och komponenter</w:t>
      </w:r>
      <w:r>
        <w:t xml:space="preserve"> (artikel 23 i </w:t>
      </w:r>
      <w:r w:rsidRPr="00A3541E">
        <w:t>MDR-förordningen</w:t>
      </w:r>
      <w:r>
        <w:t xml:space="preserve"> och artikel 20 i IVDR-förordningen)</w:t>
      </w:r>
    </w:p>
    <w:p w14:paraId="5BD5D9BC" w14:textId="0DF37268" w:rsidR="008539B5" w:rsidRPr="000F2F44" w:rsidRDefault="008539B5" w:rsidP="008539B5">
      <w:pPr>
        <w:pStyle w:val="Brdtextmedindrag"/>
        <w:ind w:firstLine="0"/>
      </w:pPr>
      <w:r>
        <w:t>En fysisk eller juridisk person som tillhandahåller en artikel som är avsedd att ersätta en identisk eller liknande integrerad del eller kom</w:t>
      </w:r>
      <w:r>
        <w:softHyphen/>
        <w:t>ponent i en pro</w:t>
      </w:r>
      <w:r>
        <w:softHyphen/>
        <w:t>dukt som är defekt eller utsliten för att pro</w:t>
      </w:r>
      <w:r>
        <w:softHyphen/>
        <w:t>dukten ska fungera igen, ska säker</w:t>
      </w:r>
      <w:r>
        <w:softHyphen/>
        <w:t>ställa att artikeln inte inverkar nega</w:t>
      </w:r>
      <w:r>
        <w:softHyphen/>
        <w:t>tivt på produktens säkerhet och pre</w:t>
      </w:r>
      <w:r>
        <w:softHyphen/>
        <w:t xml:space="preserve">standa. Belägg för detta ska hållas tillgängliga för medlemsstaternas behöriga myndigheter. </w:t>
      </w:r>
    </w:p>
    <w:p w14:paraId="360EDDFC" w14:textId="77777777" w:rsidR="008539B5" w:rsidRPr="001161C2" w:rsidRDefault="008539B5" w:rsidP="008539B5">
      <w:pPr>
        <w:pStyle w:val="Rubrik4utannumrering"/>
      </w:pPr>
      <w:r w:rsidRPr="00B51A67">
        <w:t xml:space="preserve">Fri rörlighet </w:t>
      </w:r>
      <w:r>
        <w:t xml:space="preserve">(artikel 24 i </w:t>
      </w:r>
      <w:r w:rsidRPr="00A3541E">
        <w:t>MDR-förordningen</w:t>
      </w:r>
      <w:r>
        <w:t xml:space="preserve"> och artikel 21 i IVDR-förordningen)</w:t>
      </w:r>
    </w:p>
    <w:p w14:paraId="7366DA78" w14:textId="77777777" w:rsidR="008539B5" w:rsidRDefault="008539B5" w:rsidP="008539B5">
      <w:pPr>
        <w:pStyle w:val="Brdtextmedindrag"/>
        <w:ind w:firstLine="0"/>
      </w:pPr>
      <w:r>
        <w:t>Om inget annat föreskrivs i respektive EU-förordning, får med</w:t>
      </w:r>
      <w:r>
        <w:softHyphen/>
        <w:t>lems</w:t>
      </w:r>
      <w:r>
        <w:softHyphen/>
        <w:t xml:space="preserve">staterna inte vägra, förbjuda eller begränsa tillhandahållande på marknaden eller ibruktagande på sitt territorium av produkter som uppfyller kraven i respektive EU-förordning. </w:t>
      </w:r>
    </w:p>
    <w:p w14:paraId="4BD82A33" w14:textId="77777777" w:rsidR="008539B5" w:rsidRDefault="008539B5" w:rsidP="008539B5">
      <w:pPr>
        <w:pStyle w:val="Rubrik3utannumrering"/>
      </w:pPr>
      <w:r>
        <w:t xml:space="preserve">Kapitel III Produkternas identifiering och spårbarhet, registrering av produkter och ekonomiska aktörer, sammanfattning av säkerhet och klinisk prestanda samt Europeiska databasen för medicintekniska produkter </w:t>
      </w:r>
    </w:p>
    <w:p w14:paraId="3ED7C310" w14:textId="77777777" w:rsidR="008539B5" w:rsidRPr="004F5393" w:rsidRDefault="008539B5" w:rsidP="008539B5">
      <w:pPr>
        <w:pStyle w:val="Brdtextmedindrag"/>
        <w:ind w:firstLine="0"/>
      </w:pPr>
      <w:r>
        <w:t xml:space="preserve">EU-förordningarna innehåller många bestämmelser som syftar till att förbättra spårbarheten och transparensen. Europeiska databasen för medicintekniska produkter ska enligt artikel 33 i </w:t>
      </w:r>
      <w:r w:rsidRPr="00A3541E">
        <w:t>MDR-förordningen</w:t>
      </w:r>
      <w:r>
        <w:t xml:space="preserve"> och artikel 30 i IVDR-förordningen innehålla uppgifter om </w:t>
      </w:r>
    </w:p>
    <w:p w14:paraId="76632329" w14:textId="77777777" w:rsidR="008539B5" w:rsidRDefault="008539B5" w:rsidP="008539B5">
      <w:pPr>
        <w:pStyle w:val="Brdtext"/>
      </w:pPr>
      <w:r>
        <w:t>– produkter</w:t>
      </w:r>
    </w:p>
    <w:p w14:paraId="5448E0BE" w14:textId="77777777" w:rsidR="008539B5" w:rsidRDefault="008539B5" w:rsidP="008539B5">
      <w:pPr>
        <w:pStyle w:val="Brdtext"/>
      </w:pPr>
      <w:r>
        <w:t>– UDI-databas,</w:t>
      </w:r>
    </w:p>
    <w:p w14:paraId="0AE2B4D0" w14:textId="77777777" w:rsidR="008539B5" w:rsidRDefault="008539B5" w:rsidP="008539B5">
      <w:pPr>
        <w:pStyle w:val="Brdtext"/>
      </w:pPr>
      <w:r>
        <w:t>– ekonomiska aktörer,</w:t>
      </w:r>
    </w:p>
    <w:p w14:paraId="363F5698" w14:textId="77777777" w:rsidR="008539B5" w:rsidRDefault="008539B5" w:rsidP="008539B5">
      <w:pPr>
        <w:pStyle w:val="Brdtext"/>
      </w:pPr>
      <w:r>
        <w:t>– utsedda anmälda organ,</w:t>
      </w:r>
    </w:p>
    <w:p w14:paraId="36E9E68D" w14:textId="77777777" w:rsidR="008539B5" w:rsidRDefault="008539B5" w:rsidP="008539B5">
      <w:pPr>
        <w:pStyle w:val="Brdtext"/>
      </w:pPr>
      <w:r>
        <w:t>– intyg utfärdade av anmälda organ,</w:t>
      </w:r>
    </w:p>
    <w:p w14:paraId="463E8730" w14:textId="77777777" w:rsidR="008539B5" w:rsidRDefault="008539B5" w:rsidP="008539B5">
      <w:pPr>
        <w:pStyle w:val="Brdtext"/>
      </w:pPr>
      <w:r>
        <w:t>– klinisk prövning och utvärdering av prestanda,</w:t>
      </w:r>
    </w:p>
    <w:p w14:paraId="67D51FB7" w14:textId="77777777" w:rsidR="008539B5" w:rsidRDefault="008539B5" w:rsidP="008539B5">
      <w:pPr>
        <w:pStyle w:val="Brdtext"/>
      </w:pPr>
      <w:r>
        <w:t>– system för säkerhetsövervakning av produkter utsläppta på mark</w:t>
      </w:r>
      <w:r>
        <w:softHyphen/>
        <w:t xml:space="preserve">naden, och </w:t>
      </w:r>
    </w:p>
    <w:p w14:paraId="762EA32B" w14:textId="77777777" w:rsidR="008539B5" w:rsidRDefault="008539B5" w:rsidP="008539B5">
      <w:pPr>
        <w:pStyle w:val="Brdtext"/>
      </w:pPr>
      <w:r>
        <w:t>– marknadskontroll.</w:t>
      </w:r>
    </w:p>
    <w:p w14:paraId="763693D7" w14:textId="77777777" w:rsidR="008539B5" w:rsidRPr="00705B92" w:rsidRDefault="008539B5" w:rsidP="008539B5">
      <w:pPr>
        <w:pStyle w:val="Brdtext"/>
      </w:pPr>
    </w:p>
    <w:p w14:paraId="26D29C9D" w14:textId="77777777" w:rsidR="008539B5" w:rsidRDefault="008539B5" w:rsidP="008539B5">
      <w:pPr>
        <w:pStyle w:val="Rubrik4utannumrering"/>
      </w:pPr>
      <w:r w:rsidRPr="002D3336">
        <w:lastRenderedPageBreak/>
        <w:t>Identifiering inom lever</w:t>
      </w:r>
      <w:r>
        <w:t>a</w:t>
      </w:r>
      <w:r w:rsidRPr="002D3336">
        <w:t>nskedjan</w:t>
      </w:r>
      <w:r>
        <w:t xml:space="preserve"> (artikel 25 i </w:t>
      </w:r>
      <w:r w:rsidRPr="00A3541E">
        <w:t>MDR-förordningen</w:t>
      </w:r>
      <w:r>
        <w:t xml:space="preserve"> och artikel 22 i IVDR-förordningen)</w:t>
      </w:r>
    </w:p>
    <w:p w14:paraId="78CEF019" w14:textId="7A5A87CF" w:rsidR="008539B5" w:rsidRDefault="008539B5" w:rsidP="008539B5">
      <w:pPr>
        <w:pStyle w:val="Brdtext"/>
      </w:pPr>
      <w:r>
        <w:t>Distributörerna och importörerna ska samarbeta med tillverkare eller auktoris</w:t>
      </w:r>
      <w:r>
        <w:softHyphen/>
        <w:t>erade representanter i syfte att uppnå en lämplig spår</w:t>
      </w:r>
      <w:r>
        <w:softHyphen/>
        <w:t>bar</w:t>
      </w:r>
      <w:r>
        <w:softHyphen/>
        <w:t>hetsnivå för produkterna. EU-förordningarna ställer upp höga krav på spårbarhet och kräver att de ekonomiska aktörerna ska kunna identifiera alla ekonom</w:t>
      </w:r>
      <w:r>
        <w:softHyphen/>
        <w:t>iska aktörer som de direkt har lever</w:t>
      </w:r>
      <w:r>
        <w:softHyphen/>
        <w:t>er</w:t>
      </w:r>
      <w:r>
        <w:softHyphen/>
        <w:t>at en produkt till och alla ekonomiska aktör</w:t>
      </w:r>
      <w:r>
        <w:softHyphen/>
        <w:t>er som direkt har lever</w:t>
      </w:r>
      <w:r>
        <w:softHyphen/>
        <w:t>erat en produkt till dem. De ska även kunna identi</w:t>
      </w:r>
      <w:r>
        <w:softHyphen/>
        <w:t>fiera alla hälso- och sjukvårdsinstitutioner eller all hälso- och sjuk</w:t>
      </w:r>
      <w:r>
        <w:softHyphen/>
        <w:t>vårds</w:t>
      </w:r>
      <w:r>
        <w:softHyphen/>
        <w:t>person</w:t>
      </w:r>
      <w:r>
        <w:softHyphen/>
        <w:t xml:space="preserve">al som de direkt har levererat en produkt till. </w:t>
      </w:r>
    </w:p>
    <w:p w14:paraId="35DDF0B5" w14:textId="77777777" w:rsidR="008539B5" w:rsidRDefault="008539B5" w:rsidP="008539B5">
      <w:pPr>
        <w:pStyle w:val="Rubrik4utannumrering"/>
      </w:pPr>
      <w:r w:rsidRPr="000F2F44">
        <w:t>System för unik produktidentifieri</w:t>
      </w:r>
      <w:r>
        <w:t xml:space="preserve">ng (artikel </w:t>
      </w:r>
      <w:r w:rsidRPr="000F2F44">
        <w:t xml:space="preserve">27 </w:t>
      </w:r>
      <w:r>
        <w:t xml:space="preserve">i </w:t>
      </w:r>
      <w:r w:rsidRPr="00A3541E">
        <w:t>MDR-förordningen</w:t>
      </w:r>
      <w:r>
        <w:t xml:space="preserve"> </w:t>
      </w:r>
      <w:r w:rsidRPr="000F2F44">
        <w:t xml:space="preserve">och </w:t>
      </w:r>
      <w:r>
        <w:t xml:space="preserve">artikel </w:t>
      </w:r>
      <w:r w:rsidRPr="000F2F44">
        <w:t xml:space="preserve">24 </w:t>
      </w:r>
      <w:r>
        <w:t>i IVDR-förordningen</w:t>
      </w:r>
      <w:r w:rsidRPr="000F2F44">
        <w:t>)</w:t>
      </w:r>
    </w:p>
    <w:p w14:paraId="1E6832E3" w14:textId="7E18F7D2" w:rsidR="008539B5" w:rsidRDefault="008539B5" w:rsidP="008539B5">
      <w:pPr>
        <w:pStyle w:val="Brdtextmedindrag"/>
        <w:ind w:firstLine="0"/>
      </w:pPr>
      <w:r>
        <w:t>Systemet för unik produktidentifiering, det s.k. UDI-systemet, ska möjlig</w:t>
      </w:r>
      <w:r>
        <w:softHyphen/>
        <w:t xml:space="preserve">göra identifiering av produkter och främja deras spårbarhet. UDI är en form av märkning. </w:t>
      </w:r>
    </w:p>
    <w:p w14:paraId="1E74EDDB" w14:textId="6921FA6A" w:rsidR="008539B5" w:rsidRDefault="008539B5" w:rsidP="008539B5">
      <w:pPr>
        <w:pStyle w:val="Brdtextmedindrag"/>
      </w:pPr>
      <w:r w:rsidRPr="007F520F">
        <w:t>Innan en produkt på vilken UDI-systemet är tillämpligt släpps ut på mark</w:t>
      </w:r>
      <w:r>
        <w:softHyphen/>
      </w:r>
      <w:r w:rsidRPr="007F520F">
        <w:t>naden är tillverkaren skyldig att tilldela produkten och, i före</w:t>
      </w:r>
      <w:r>
        <w:softHyphen/>
      </w:r>
      <w:r w:rsidRPr="007F520F">
        <w:t>kom</w:t>
      </w:r>
      <w:r>
        <w:softHyphen/>
      </w:r>
      <w:r w:rsidRPr="007F520F">
        <w:t>man</w:t>
      </w:r>
      <w:r>
        <w:softHyphen/>
      </w:r>
      <w:r w:rsidRPr="007F520F">
        <w:t xml:space="preserve">de fall, alla högre förpackningsnivåer en </w:t>
      </w:r>
      <w:r>
        <w:t>UDI</w:t>
      </w:r>
      <w:r w:rsidRPr="007F520F">
        <w:t>. Denna UDI måste ha skapats i enlighet med reglerna för den eller de utfärdande enheter som kom</w:t>
      </w:r>
      <w:r>
        <w:softHyphen/>
      </w:r>
      <w:r w:rsidRPr="007F520F">
        <w:t xml:space="preserve">missionen utsett för att driva ett system för tilldelning av UDI. </w:t>
      </w:r>
      <w:r>
        <w:t>Kom</w:t>
      </w:r>
      <w:r>
        <w:softHyphen/>
        <w:t>mis</w:t>
      </w:r>
      <w:r>
        <w:softHyphen/>
        <w:t xml:space="preserve">sionen har utsett fyra enheter som ska driva ett system för </w:t>
      </w:r>
      <w:r w:rsidRPr="007F520F">
        <w:t>till</w:t>
      </w:r>
      <w:r>
        <w:softHyphen/>
      </w:r>
      <w:r w:rsidRPr="007F520F">
        <w:t>delning av UDI i enlighet med MDR</w:t>
      </w:r>
      <w:r>
        <w:t xml:space="preserve">-förordningen </w:t>
      </w:r>
      <w:r w:rsidRPr="007F520F">
        <w:t xml:space="preserve">och </w:t>
      </w:r>
      <w:r>
        <w:t xml:space="preserve">en enhet </w:t>
      </w:r>
      <w:r w:rsidRPr="007F520F">
        <w:t>i enlighet med IVDR</w:t>
      </w:r>
      <w:r>
        <w:t>-förordningen</w:t>
      </w:r>
      <w:r w:rsidRPr="007F520F">
        <w:t>.</w:t>
      </w:r>
      <w:r>
        <w:t xml:space="preserve"> Detta skedde genom kommissionens</w:t>
      </w:r>
      <w:r w:rsidRPr="007F520F">
        <w:t xml:space="preserve"> </w:t>
      </w:r>
      <w:r>
        <w:t>genom</w:t>
      </w:r>
      <w:r>
        <w:softHyphen/>
        <w:t>förande</w:t>
      </w:r>
      <w:r>
        <w:softHyphen/>
        <w:t>beslut (EU) 2019/939 av den 6 juni 2019 om utseende av utfärdande en</w:t>
      </w:r>
      <w:r>
        <w:softHyphen/>
        <w:t>het</w:t>
      </w:r>
      <w:r>
        <w:softHyphen/>
        <w:t>er som ska driva ett system för tilldelning av unika produkt</w:t>
      </w:r>
      <w:r>
        <w:softHyphen/>
        <w:t>identifier</w:t>
      </w:r>
      <w:r>
        <w:softHyphen/>
        <w:t>ing</w:t>
      </w:r>
      <w:r>
        <w:softHyphen/>
        <w:t>ar (UDI) inom området för medicintekniska produkter.</w:t>
      </w:r>
    </w:p>
    <w:p w14:paraId="06D5B7AA" w14:textId="77777777" w:rsidR="008539B5" w:rsidRDefault="008539B5" w:rsidP="008539B5">
      <w:pPr>
        <w:pStyle w:val="Brdtextmedindrag"/>
      </w:pPr>
      <w:r w:rsidRPr="007F520F">
        <w:t>Tillverkarna får bara använda sådana standarder för produktkodning som tillhandahålls av de utfärdande enheter som kommissionen utsett.</w:t>
      </w:r>
      <w:r>
        <w:t xml:space="preserve"> </w:t>
      </w:r>
    </w:p>
    <w:p w14:paraId="4FF3A4B6" w14:textId="5790A92C" w:rsidR="008539B5" w:rsidRDefault="008539B5" w:rsidP="008539B5">
      <w:pPr>
        <w:pStyle w:val="Brdtextmedindrag"/>
      </w:pPr>
      <w:r>
        <w:t>UDI ska också användas vid rapportering av allvarliga tillbud och korrig</w:t>
      </w:r>
      <w:r>
        <w:softHyphen/>
        <w:t xml:space="preserve">erande säkerhetsåtgärder på marknaden enligt artikel 87 i </w:t>
      </w:r>
      <w:r w:rsidRPr="00A3541E">
        <w:t>MDR-förordningen</w:t>
      </w:r>
      <w:r>
        <w:t xml:space="preserve"> och artikel 82 i IVDR-förordningen.</w:t>
      </w:r>
    </w:p>
    <w:p w14:paraId="5102BD8C" w14:textId="10BDC496" w:rsidR="008539B5" w:rsidRDefault="008539B5" w:rsidP="008539B5">
      <w:pPr>
        <w:pStyle w:val="Brdtextmedindrag"/>
      </w:pPr>
      <w:r>
        <w:t>Tillverkarna är skyldiga att hålla en uppdaterad förteckning över alla till</w:t>
      </w:r>
      <w:r>
        <w:softHyphen/>
        <w:t xml:space="preserve">delade UDI. </w:t>
      </w:r>
    </w:p>
    <w:p w14:paraId="712E7F1F" w14:textId="248C03AE" w:rsidR="008539B5" w:rsidRDefault="008539B5" w:rsidP="008539B5">
      <w:pPr>
        <w:pStyle w:val="Brdtextmedindrag"/>
      </w:pPr>
      <w:r>
        <w:t>De ekonomiska aktörerna ska, företrädesvis på elektronisk väg, lagra och förvara UDI för de produkter som de har levererat eller som har lever</w:t>
      </w:r>
      <w:r>
        <w:softHyphen/>
        <w:t>er</w:t>
      </w:r>
      <w:r>
        <w:softHyphen/>
        <w:t xml:space="preserve">ats till dem, om produkterna tillhör implantat i klass III (artikel 27.8 i </w:t>
      </w:r>
      <w:r w:rsidRPr="00A3541E">
        <w:t>MDR-förordningen</w:t>
      </w:r>
      <w:r>
        <w:t xml:space="preserve"> och artikel 24.8 i IVDR-förordningen) eller andra pro</w:t>
      </w:r>
      <w:r>
        <w:softHyphen/>
        <w:t>dukt</w:t>
      </w:r>
      <w:r>
        <w:softHyphen/>
        <w:t xml:space="preserve">er som kommissionen bestämmer närmare genom </w:t>
      </w:r>
      <w:r w:rsidRPr="00BE1623">
        <w:t>genom</w:t>
      </w:r>
      <w:r>
        <w:softHyphen/>
      </w:r>
      <w:r w:rsidRPr="00BE1623">
        <w:t>förande</w:t>
      </w:r>
      <w:r>
        <w:softHyphen/>
      </w:r>
      <w:r w:rsidRPr="00BE1623">
        <w:t>akter</w:t>
      </w:r>
      <w:r>
        <w:t>.</w:t>
      </w:r>
      <w:r w:rsidRPr="003863CD">
        <w:t xml:space="preserve"> </w:t>
      </w:r>
    </w:p>
    <w:p w14:paraId="1FCFAB3F" w14:textId="57598E31" w:rsidR="008539B5" w:rsidRDefault="008539B5" w:rsidP="008539B5">
      <w:pPr>
        <w:pStyle w:val="Brdtextmedindrag"/>
      </w:pPr>
      <w:r w:rsidRPr="003863CD">
        <w:t>Hälso- och sjukvårdsinstitutioner ska lagra och förvara UDI för de pro</w:t>
      </w:r>
      <w:r>
        <w:softHyphen/>
      </w:r>
      <w:r w:rsidRPr="003863CD">
        <w:t>dukt</w:t>
      </w:r>
      <w:r>
        <w:softHyphen/>
      </w:r>
      <w:r w:rsidRPr="003863CD">
        <w:t>er som de har levererat eller som har levererats till dem, om pro</w:t>
      </w:r>
      <w:r>
        <w:softHyphen/>
      </w:r>
      <w:r w:rsidRPr="003863CD">
        <w:t>dukt</w:t>
      </w:r>
      <w:r>
        <w:softHyphen/>
      </w:r>
      <w:r w:rsidRPr="003863CD">
        <w:t>er</w:t>
      </w:r>
      <w:r>
        <w:softHyphen/>
      </w:r>
      <w:r w:rsidRPr="003863CD">
        <w:t>na tillhör implantat i klass III</w:t>
      </w:r>
      <w:r>
        <w:t>. I övrigt ska medlems</w:t>
      </w:r>
      <w:r>
        <w:softHyphen/>
        <w:t>staterna uppmuntra, och får ålägga, h</w:t>
      </w:r>
      <w:r w:rsidRPr="003863CD">
        <w:t>älso- och sjukvårds</w:t>
      </w:r>
      <w:r>
        <w:softHyphen/>
      </w:r>
      <w:r w:rsidRPr="003863CD">
        <w:t xml:space="preserve">institutioner </w:t>
      </w:r>
      <w:r>
        <w:t>och hälso- och sjuk</w:t>
      </w:r>
      <w:r>
        <w:softHyphen/>
        <w:t>vårds</w:t>
      </w:r>
      <w:r>
        <w:softHyphen/>
        <w:t xml:space="preserve">personal att lagra och förvara UDI för de produkter som har levererats till dem (artikel 27.9 i </w:t>
      </w:r>
      <w:r w:rsidRPr="00A3541E">
        <w:t>MDR-förordningen</w:t>
      </w:r>
      <w:r>
        <w:t xml:space="preserve"> och </w:t>
      </w:r>
      <w:r w:rsidRPr="00B8173D">
        <w:t>artikel 24.9 i IVDR-förordningen</w:t>
      </w:r>
      <w:r>
        <w:t xml:space="preserve">). </w:t>
      </w:r>
    </w:p>
    <w:p w14:paraId="7CE94169" w14:textId="77777777" w:rsidR="008539B5" w:rsidRDefault="008539B5" w:rsidP="008539B5">
      <w:pPr>
        <w:pStyle w:val="Rubrik4utannumrering"/>
      </w:pPr>
      <w:r>
        <w:lastRenderedPageBreak/>
        <w:t>UDI-</w:t>
      </w:r>
      <w:r w:rsidRPr="007B2523">
        <w:t>databas</w:t>
      </w:r>
      <w:r>
        <w:t xml:space="preserve"> (artikel 28 i </w:t>
      </w:r>
      <w:r w:rsidRPr="00A3541E">
        <w:t>MDR-förordningen</w:t>
      </w:r>
      <w:r>
        <w:t xml:space="preserve"> och artikel 25 i IVDR-förordningen)</w:t>
      </w:r>
    </w:p>
    <w:p w14:paraId="1B7F5BD2" w14:textId="499400FE" w:rsidR="008539B5" w:rsidRPr="00B93959" w:rsidRDefault="008539B5" w:rsidP="008539B5">
      <w:pPr>
        <w:pStyle w:val="Brdtextmedindrag"/>
        <w:ind w:firstLine="0"/>
      </w:pPr>
      <w:r>
        <w:t>Kommissionen ska efter att ha hört samordningsgruppen för med</w:t>
      </w:r>
      <w:r>
        <w:softHyphen/>
        <w:t>ic</w:t>
      </w:r>
      <w:r>
        <w:softHyphen/>
        <w:t>in</w:t>
      </w:r>
      <w:r>
        <w:softHyphen/>
        <w:t>tekn</w:t>
      </w:r>
      <w:r>
        <w:softHyphen/>
        <w:t>iska produkter upprätta och förvalta en UDI-databas för att validera, samla in, behandla och för allmänheten göra tillgänglig den information som av</w:t>
      </w:r>
      <w:r>
        <w:softHyphen/>
        <w:t xml:space="preserve">ses i del B i bilaga VI till </w:t>
      </w:r>
      <w:r w:rsidRPr="00A3541E">
        <w:t>MDR-förordningen</w:t>
      </w:r>
      <w:r>
        <w:t xml:space="preserve"> och del B i bilaga VI till IVDR-förordningen.</w:t>
      </w:r>
    </w:p>
    <w:p w14:paraId="7FF258BC" w14:textId="77777777" w:rsidR="008539B5" w:rsidRPr="00F75B24" w:rsidRDefault="008539B5" w:rsidP="008539B5">
      <w:pPr>
        <w:pStyle w:val="Rubrik4utannumrering"/>
      </w:pPr>
      <w:r>
        <w:t xml:space="preserve">Registrering av produkter (artikel 29 i </w:t>
      </w:r>
      <w:r w:rsidRPr="00A3541E">
        <w:t>MDR-förordningen</w:t>
      </w:r>
      <w:r>
        <w:t xml:space="preserve"> och artikel 26 i IVDR-förordningen)</w:t>
      </w:r>
    </w:p>
    <w:p w14:paraId="0F430F26" w14:textId="24387514" w:rsidR="008539B5" w:rsidRDefault="008539B5" w:rsidP="008539B5">
      <w:pPr>
        <w:pStyle w:val="Brdtextmedindrag"/>
        <w:ind w:firstLine="0"/>
      </w:pPr>
      <w:r>
        <w:t>Innan tillverkaren släpper ut en produkt på marknaden, med undantag av special</w:t>
      </w:r>
      <w:r>
        <w:softHyphen/>
        <w:t>anpassade produkter, ska tillverkaren tilldela produkten en grund</w:t>
      </w:r>
      <w:r>
        <w:softHyphen/>
        <w:t>lägg</w:t>
      </w:r>
      <w:r>
        <w:softHyphen/>
        <w:t>ande UDI-DI enligt del C i bilaga VI.</w:t>
      </w:r>
      <w:r>
        <w:rPr>
          <w:b/>
        </w:rPr>
        <w:t xml:space="preserve"> </w:t>
      </w:r>
      <w:r>
        <w:t>Med grundläggande UDI-DI men</w:t>
      </w:r>
      <w:r>
        <w:softHyphen/>
        <w:t>as den primära identifieraren för en produktmodell. Det är den viktig</w:t>
      </w:r>
      <w:r>
        <w:softHyphen/>
        <w:t>aste faktorn för registren i UDI-databasen, och ska anges i intyg och EU-försäkringar om överensstämmelse.</w:t>
      </w:r>
    </w:p>
    <w:p w14:paraId="1AA8D92F" w14:textId="77777777" w:rsidR="008539B5" w:rsidRPr="00F75B24" w:rsidRDefault="008539B5" w:rsidP="008539B5">
      <w:pPr>
        <w:pStyle w:val="Rubrik4utannumrering"/>
      </w:pPr>
      <w:r>
        <w:t xml:space="preserve">Elektroniskt system för registrering av ekonomiska aktörer (artikel 30 i </w:t>
      </w:r>
      <w:r w:rsidRPr="00A3541E">
        <w:t>MDR-förordningen</w:t>
      </w:r>
      <w:r>
        <w:t xml:space="preserve"> och artikel 27 i IVDR-förordningen)</w:t>
      </w:r>
    </w:p>
    <w:p w14:paraId="5AA09246" w14:textId="77777777" w:rsidR="008539B5" w:rsidRPr="00D8519F" w:rsidRDefault="008539B5" w:rsidP="008539B5">
      <w:pPr>
        <w:pStyle w:val="Brdtextmedindrag"/>
        <w:ind w:firstLine="0"/>
        <w:rPr>
          <w:b/>
        </w:rPr>
      </w:pPr>
      <w:r>
        <w:t>Kommissionen ska efter att ha hört samordningsgruppen för medicin</w:t>
      </w:r>
      <w:r>
        <w:softHyphen/>
        <w:t>tekniska produkter upprätta och förvalta ett elektroniskt system för att skapa Eudamed-registreringsnummer (SRN) och samla in information som är nödvändig och proportionell för att iden</w:t>
      </w:r>
      <w:r>
        <w:softHyphen/>
        <w:t>tifiera tillverkaren och i tillämpliga fall den auktoriserade repre</w:t>
      </w:r>
      <w:r>
        <w:softHyphen/>
        <w:t>sent</w:t>
      </w:r>
      <w:r>
        <w:softHyphen/>
        <w:t xml:space="preserve">anten och importören. </w:t>
      </w:r>
    </w:p>
    <w:p w14:paraId="5D187C17" w14:textId="77777777" w:rsidR="008539B5" w:rsidRPr="00FD7A4B" w:rsidRDefault="008539B5" w:rsidP="008539B5">
      <w:pPr>
        <w:pStyle w:val="Rubrik4utannumrering"/>
      </w:pPr>
      <w:r w:rsidRPr="00DE49BF">
        <w:t>Registrering av tillverkare, auktoriserade representanter och importörer</w:t>
      </w:r>
      <w:r>
        <w:t xml:space="preserve"> (artikel 31 i </w:t>
      </w:r>
      <w:r w:rsidRPr="00A3541E">
        <w:t>MDR-förordningen</w:t>
      </w:r>
      <w:r>
        <w:t xml:space="preserve"> och artikel 28 i IVDR-förordningen)</w:t>
      </w:r>
    </w:p>
    <w:p w14:paraId="0F5D7771" w14:textId="77777777" w:rsidR="008539B5" w:rsidRDefault="008539B5" w:rsidP="008539B5">
      <w:pPr>
        <w:pStyle w:val="Brdtextmedindrag"/>
        <w:ind w:firstLine="0"/>
      </w:pPr>
      <w:r>
        <w:t>Innan en produkt släpps ut på marknaden ska tillverkare, auk</w:t>
      </w:r>
      <w:r>
        <w:softHyphen/>
        <w:t>toris</w:t>
      </w:r>
      <w:r>
        <w:softHyphen/>
        <w:t>er</w:t>
      </w:r>
      <w:r>
        <w:softHyphen/>
        <w:t>ade representanter och importörer föra in den informa</w:t>
      </w:r>
      <w:r>
        <w:softHyphen/>
        <w:t>tion som anges närmare i bilaga VI till respektive artikel i det elektroniska sys</w:t>
      </w:r>
      <w:r>
        <w:softHyphen/>
        <w:t xml:space="preserve">tem som nämns ovan. </w:t>
      </w:r>
    </w:p>
    <w:p w14:paraId="0FBBF1E9" w14:textId="7F13009D" w:rsidR="008539B5" w:rsidRDefault="008539B5" w:rsidP="008539B5">
      <w:pPr>
        <w:pStyle w:val="Brdtextmedindrag"/>
      </w:pPr>
      <w:r>
        <w:t>När den behöriga myndigheten har kontrollerat de uppgifter som förts in i det elektroniska systemet (Eudamed) ska den få ett Eudamed-regi</w:t>
      </w:r>
      <w:r>
        <w:softHyphen/>
        <w:t>strer</w:t>
      </w:r>
      <w:r>
        <w:softHyphen/>
        <w:t>ings</w:t>
      </w:r>
      <w:r>
        <w:softHyphen/>
        <w:t>nummer (SRN) från det elektroniska sys</w:t>
      </w:r>
      <w:r>
        <w:softHyphen/>
        <w:t xml:space="preserve">temet och tilldela tillverkaren, den auktoriserade representanten eller importören detta. </w:t>
      </w:r>
    </w:p>
    <w:p w14:paraId="383C328A" w14:textId="170B8598" w:rsidR="008539B5" w:rsidRDefault="008539B5" w:rsidP="008539B5">
      <w:pPr>
        <w:pStyle w:val="Brdtextmedindrag"/>
      </w:pPr>
      <w:r>
        <w:t>Tillverkaren ska använda Eudamed-registreringsnumret (SRN) vid an</w:t>
      </w:r>
      <w:r>
        <w:softHyphen/>
        <w:t>sökan om bedöm</w:t>
      </w:r>
      <w:r>
        <w:softHyphen/>
        <w:t xml:space="preserve">ning av överensstämmelse hos ett anmält organ. </w:t>
      </w:r>
    </w:p>
    <w:p w14:paraId="786BA921" w14:textId="1DBCFE5A" w:rsidR="008539B5" w:rsidRDefault="008539B5" w:rsidP="008539B5">
      <w:pPr>
        <w:pStyle w:val="Brdtextmedindrag"/>
      </w:pPr>
      <w:r>
        <w:t>Uppgifterna ska hållas uppdaterade av aktören. Senast ett år efter regist</w:t>
      </w:r>
      <w:r>
        <w:softHyphen/>
        <w:t>rer</w:t>
      </w:r>
      <w:r>
        <w:softHyphen/>
        <w:t>ing av informationen och därefter vartannat år ska aktören bekräfta upp</w:t>
      </w:r>
      <w:r>
        <w:softHyphen/>
        <w:t xml:space="preserve">gifterna. Den behöriga myndigheten ska kontrollera bekräftade uppgifter. </w:t>
      </w:r>
    </w:p>
    <w:p w14:paraId="55443E63" w14:textId="77777777" w:rsidR="008539B5" w:rsidRDefault="008539B5" w:rsidP="008539B5">
      <w:pPr>
        <w:pStyle w:val="Brdtextmedindrag"/>
      </w:pPr>
      <w:r>
        <w:t>Den behöriga myndigheten får använda uppgifterna för att ta ut en avgift av tillverkaren, den auktoriserade representanten eller importören.</w:t>
      </w:r>
    </w:p>
    <w:p w14:paraId="361A4F48" w14:textId="77777777" w:rsidR="008539B5" w:rsidRPr="00D8519F" w:rsidRDefault="008539B5" w:rsidP="008539B5">
      <w:pPr>
        <w:pStyle w:val="Rubrik4utannumrering"/>
      </w:pPr>
      <w:r w:rsidRPr="00F55DA5">
        <w:t>Sammanfattning av säkerhet och klinisk prestanda</w:t>
      </w:r>
      <w:r>
        <w:t xml:space="preserve"> (artikel 32 i </w:t>
      </w:r>
      <w:r w:rsidRPr="00A3541E">
        <w:t>MDR-förordningen</w:t>
      </w:r>
      <w:r>
        <w:t xml:space="preserve"> och artikel 29 i IVDR-förordningen)</w:t>
      </w:r>
    </w:p>
    <w:p w14:paraId="2A60458A" w14:textId="794DF231" w:rsidR="008539B5" w:rsidRDefault="008539B5" w:rsidP="008539B5">
      <w:pPr>
        <w:pStyle w:val="Brdtextmedindrag"/>
        <w:ind w:firstLine="0"/>
      </w:pPr>
      <w:r>
        <w:t>I fråga om implantat och produkter i klass III, med undantag för special</w:t>
      </w:r>
      <w:r>
        <w:softHyphen/>
        <w:t>an</w:t>
      </w:r>
      <w:r>
        <w:softHyphen/>
        <w:t>passade produkter eller prövningsprodukter, ska tillverk</w:t>
      </w:r>
      <w:r>
        <w:softHyphen/>
        <w:t xml:space="preserve">aren göra en </w:t>
      </w:r>
      <w:r>
        <w:lastRenderedPageBreak/>
        <w:t>samman</w:t>
      </w:r>
      <w:r>
        <w:softHyphen/>
        <w:t xml:space="preserve">fattning av säkerhet och klinisk prestanda enligt artikel 32.1 i </w:t>
      </w:r>
      <w:r w:rsidRPr="00A3541E">
        <w:t>MDR-förordningen</w:t>
      </w:r>
      <w:r>
        <w:t xml:space="preserve">. </w:t>
      </w:r>
    </w:p>
    <w:p w14:paraId="4A588471" w14:textId="10EC42CB" w:rsidR="008539B5" w:rsidRDefault="008539B5" w:rsidP="008539B5">
      <w:pPr>
        <w:pStyle w:val="Brdtextmedindrag"/>
      </w:pPr>
      <w:r>
        <w:t xml:space="preserve">I fråga om produkter i klasserna C </w:t>
      </w:r>
      <w:r w:rsidRPr="004A55A6">
        <w:t>och D</w:t>
      </w:r>
      <w:r>
        <w:t>,</w:t>
      </w:r>
      <w:r w:rsidRPr="004A55A6">
        <w:t xml:space="preserve"> utom produkter av</w:t>
      </w:r>
      <w:r>
        <w:softHyphen/>
      </w:r>
      <w:r w:rsidRPr="004A55A6">
        <w:t>sedda för pre</w:t>
      </w:r>
      <w:r>
        <w:softHyphen/>
      </w:r>
      <w:r w:rsidRPr="004A55A6">
        <w:t>standastudier, ska tillverkaren göra</w:t>
      </w:r>
      <w:r>
        <w:t xml:space="preserve"> en sammanfattning av säkerhet och pre</w:t>
      </w:r>
      <w:r>
        <w:softHyphen/>
        <w:t>standa enligt artikel 29.1 i IVDR-förordningen.</w:t>
      </w:r>
    </w:p>
    <w:p w14:paraId="40DDBD90" w14:textId="72A206A2" w:rsidR="008539B5" w:rsidRDefault="008539B5" w:rsidP="008539B5">
      <w:pPr>
        <w:pStyle w:val="Brdtextmedindrag"/>
      </w:pPr>
      <w:r>
        <w:t xml:space="preserve">Sammanfattning av säkerhet och klinisk prestanda i fråga om </w:t>
      </w:r>
      <w:r w:rsidRPr="00A3541E">
        <w:t>MDR-för</w:t>
      </w:r>
      <w:r>
        <w:softHyphen/>
      </w:r>
      <w:r w:rsidRPr="00A3541E">
        <w:t>ord</w:t>
      </w:r>
      <w:r>
        <w:softHyphen/>
      </w:r>
      <w:r w:rsidRPr="00A3541E">
        <w:t>ningen</w:t>
      </w:r>
      <w:r>
        <w:t xml:space="preserve"> samt säkerhet och prestanda i fråga om IVDR-förordningen ska göras till</w:t>
      </w:r>
      <w:r>
        <w:softHyphen/>
        <w:t xml:space="preserve">gänglig för allmänheten via Eudamed. </w:t>
      </w:r>
    </w:p>
    <w:p w14:paraId="15BE2757" w14:textId="15DD2304" w:rsidR="008539B5" w:rsidRDefault="008539B5" w:rsidP="008539B5">
      <w:pPr>
        <w:pStyle w:val="Brdtextmedindrag"/>
      </w:pPr>
      <w:r>
        <w:t>Kommissionen får enligt det rådgivande förfarandet anta genom</w:t>
      </w:r>
      <w:r>
        <w:softHyphen/>
        <w:t>förande</w:t>
      </w:r>
      <w:r>
        <w:softHyphen/>
        <w:t>akter om vilken form de uppgifter som ska ingå i samman</w:t>
      </w:r>
      <w:r>
        <w:softHyphen/>
        <w:t>fattningen av säker</w:t>
      </w:r>
      <w:r>
        <w:softHyphen/>
        <w:t xml:space="preserve">het och prestanda ska ha och hur de ska presenteras. </w:t>
      </w:r>
    </w:p>
    <w:p w14:paraId="3AF7E8E8" w14:textId="77777777" w:rsidR="008539B5" w:rsidRDefault="008539B5" w:rsidP="008539B5">
      <w:pPr>
        <w:pStyle w:val="Rubrik4utannumrering"/>
      </w:pPr>
      <w:r>
        <w:t xml:space="preserve">Eudamed (artiklarna 33 och 34 i </w:t>
      </w:r>
      <w:r w:rsidRPr="00A3541E">
        <w:t>MDR-förordningen</w:t>
      </w:r>
      <w:r>
        <w:t xml:space="preserve"> och artikel 30 i IVDR-förordningen)</w:t>
      </w:r>
    </w:p>
    <w:p w14:paraId="53AEDDE1" w14:textId="4B8B25D3" w:rsidR="008539B5" w:rsidRDefault="008539B5" w:rsidP="008539B5">
      <w:pPr>
        <w:pStyle w:val="Brdtext"/>
      </w:pPr>
      <w:r>
        <w:t>Kommissionen ska efter att ha hört samordningsgruppen för med</w:t>
      </w:r>
      <w:r>
        <w:softHyphen/>
        <w:t>icin</w:t>
      </w:r>
      <w:r>
        <w:softHyphen/>
        <w:t>tek</w:t>
      </w:r>
      <w:r>
        <w:softHyphen/>
        <w:t>niska produkter upprätta, underhålla och förvalta Euro</w:t>
      </w:r>
      <w:r>
        <w:softHyphen/>
        <w:t>pe</w:t>
      </w:r>
      <w:r>
        <w:softHyphen/>
        <w:t>iska databasen för medicin</w:t>
      </w:r>
      <w:r>
        <w:softHyphen/>
        <w:t>tekniska produkter (Eudamed) för att bland annat allmänheten ska kunna få adekvat information om produkter som har släppts ut på mark</w:t>
      </w:r>
      <w:r>
        <w:softHyphen/>
        <w:t>naden. I Eudamed ingår en rad elek</w:t>
      </w:r>
      <w:r>
        <w:softHyphen/>
        <w:t>tron</w:t>
      </w:r>
      <w:r>
        <w:softHyphen/>
        <w:t>iska system bland annat för regist</w:t>
      </w:r>
      <w:r>
        <w:softHyphen/>
        <w:t>rer</w:t>
      </w:r>
      <w:r>
        <w:softHyphen/>
        <w:t>ing av produkter, UDI-databasen som nämns ovan, registrering av aktör</w:t>
      </w:r>
      <w:r>
        <w:softHyphen/>
        <w:t xml:space="preserve">er, det elektroniska systemet för anmälda organ och intyg (se vidare artikel 33.2 i </w:t>
      </w:r>
      <w:r w:rsidRPr="00A3541E">
        <w:t>MDR-förordningen</w:t>
      </w:r>
      <w:r>
        <w:t>), regi</w:t>
      </w:r>
      <w:r>
        <w:softHyphen/>
        <w:t>strering av kliniska pröv</w:t>
      </w:r>
      <w:r>
        <w:softHyphen/>
        <w:t>ningar/pre</w:t>
      </w:r>
      <w:r>
        <w:softHyphen/>
        <w:t>standa</w:t>
      </w:r>
      <w:r>
        <w:softHyphen/>
        <w:t>studier, registrering av säkerhetsövervakning och för över</w:t>
      </w:r>
      <w:r>
        <w:softHyphen/>
        <w:t>vakning av produkter som släpps ut på marknaden.</w:t>
      </w:r>
    </w:p>
    <w:p w14:paraId="7682D328" w14:textId="598219CE" w:rsidR="008539B5" w:rsidRDefault="008539B5" w:rsidP="008539B5">
      <w:pPr>
        <w:pStyle w:val="Brdtextmedindrag"/>
      </w:pPr>
      <w:r>
        <w:t>Medlemsstaterna, de anmälda organen, de ekonomiska aktör</w:t>
      </w:r>
      <w:r>
        <w:softHyphen/>
        <w:t>erna och spon</w:t>
      </w:r>
      <w:r>
        <w:softHyphen/>
        <w:t>sor</w:t>
      </w:r>
      <w:r>
        <w:softHyphen/>
        <w:t>erna ska lägga in data i Eudamed.</w:t>
      </w:r>
    </w:p>
    <w:p w14:paraId="13EB9E3E" w14:textId="6F24DE88" w:rsidR="008539B5" w:rsidRPr="002D1BF1" w:rsidRDefault="008539B5" w:rsidP="008539B5">
      <w:pPr>
        <w:pStyle w:val="Brdtextmedindrag"/>
      </w:pPr>
      <w:r>
        <w:t>Kommissionen ska, efter att ha hört samordningsgruppen för medicin</w:t>
      </w:r>
      <w:r>
        <w:softHyphen/>
        <w:t>tekn</w:t>
      </w:r>
      <w:r>
        <w:softHyphen/>
        <w:t>iska produkter och när den har kontrollerat att Euda</w:t>
      </w:r>
      <w:r>
        <w:softHyphen/>
        <w:t>med fungerar fullt ut och uppfyller de funktionsspecifikationer som utarbetats enligt artikel 34.1, offentliggöra ett meddelande om detta i Europeiska unionens officiella tidning (EUT) enligt artikel 34.3.</w:t>
      </w:r>
    </w:p>
    <w:p w14:paraId="51227BFA" w14:textId="77777777" w:rsidR="008539B5" w:rsidRDefault="008539B5" w:rsidP="008539B5">
      <w:pPr>
        <w:pStyle w:val="Rubrik4utannumrering"/>
      </w:pPr>
      <w:r>
        <w:t xml:space="preserve">Anmälda organ och myndigheter med </w:t>
      </w:r>
      <w:r w:rsidRPr="00751B32">
        <w:t>ansvar</w:t>
      </w:r>
      <w:r>
        <w:t xml:space="preserve"> för anmälda organ (artikel 35 i </w:t>
      </w:r>
      <w:r w:rsidRPr="00A3541E">
        <w:t>MDR-förordningen</w:t>
      </w:r>
      <w:r>
        <w:t xml:space="preserve"> och artikel 31 i IVDR-förordningen)</w:t>
      </w:r>
    </w:p>
    <w:p w14:paraId="32FAFC4A" w14:textId="2BDA76D7" w:rsidR="008539B5" w:rsidRPr="00751B32" w:rsidRDefault="008539B5" w:rsidP="008539B5">
      <w:pPr>
        <w:pStyle w:val="Brdtext"/>
      </w:pPr>
      <w:bookmarkStart w:id="74" w:name="_Hlk53476505"/>
      <w:r>
        <w:t>I korthet kan sägas att anmälda organ är företag som måste anlitas av till</w:t>
      </w:r>
      <w:r>
        <w:softHyphen/>
        <w:t>verk</w:t>
      </w:r>
      <w:r>
        <w:softHyphen/>
        <w:t xml:space="preserve">are i fråga om vissa produkter för tredjepartskontroll av konstruktion och deras produktion. </w:t>
      </w:r>
      <w:bookmarkEnd w:id="74"/>
      <w:r>
        <w:t>Läkemedelsverket är den ansvar</w:t>
      </w:r>
      <w:r>
        <w:softHyphen/>
        <w:t>iga myndigheten för an</w:t>
      </w:r>
      <w:r>
        <w:softHyphen/>
        <w:t>mälda organ enligt MDR- och IVDR-förordningarna, i Sverige. Reger</w:t>
      </w:r>
      <w:r>
        <w:softHyphen/>
        <w:t>ing</w:t>
      </w:r>
      <w:r>
        <w:softHyphen/>
        <w:t xml:space="preserve">en har i propositionen </w:t>
      </w:r>
      <w:r w:rsidRPr="003863CD">
        <w:t>Anpassningar till EU:s nya förordningar om medicin</w:t>
      </w:r>
      <w:r>
        <w:softHyphen/>
      </w:r>
      <w:r w:rsidRPr="003863CD">
        <w:t xml:space="preserve">teknik – del 1 </w:t>
      </w:r>
      <w:r>
        <w:t>(prop. 2016/17:197) lämnat förslag avseende an</w:t>
      </w:r>
      <w:r>
        <w:softHyphen/>
        <w:t>mälda organ som trädde i kraft den 26 november 2017. Vissa krav på an</w:t>
      </w:r>
      <w:r>
        <w:softHyphen/>
        <w:t>mälda organ som avser databasen Eudamed ska börja tillämpas den dag som kommis</w:t>
      </w:r>
      <w:r>
        <w:softHyphen/>
        <w:t xml:space="preserve">sionen meddelat att Eudamed fungerar enligt artikel 34.3 i </w:t>
      </w:r>
      <w:r w:rsidRPr="00A3541E">
        <w:t>MDR-förordningen</w:t>
      </w:r>
      <w:r>
        <w:t xml:space="preserve">. </w:t>
      </w:r>
    </w:p>
    <w:p w14:paraId="61AD6DE2" w14:textId="77777777" w:rsidR="008539B5" w:rsidRDefault="008539B5" w:rsidP="008539B5">
      <w:pPr>
        <w:pStyle w:val="Rubrik4utannumrering"/>
      </w:pPr>
      <w:r>
        <w:lastRenderedPageBreak/>
        <w:t xml:space="preserve">Klassificering (artikel 51 i </w:t>
      </w:r>
      <w:r w:rsidRPr="00A3541E">
        <w:t>MDR-förordningen</w:t>
      </w:r>
      <w:r>
        <w:t xml:space="preserve"> och artikel 47 i IVDR-förordningen)</w:t>
      </w:r>
    </w:p>
    <w:p w14:paraId="555D707C" w14:textId="2AC53C86" w:rsidR="008539B5" w:rsidRDefault="008539B5" w:rsidP="008539B5">
      <w:pPr>
        <w:pStyle w:val="Brdtext"/>
      </w:pPr>
      <w:r>
        <w:t>Medicintekniska produkter ska delas in i klasserna I, IIa, IIb och III, be</w:t>
      </w:r>
      <w:r>
        <w:softHyphen/>
        <w:t>ro</w:t>
      </w:r>
      <w:r>
        <w:softHyphen/>
        <w:t>en</w:t>
      </w:r>
      <w:r>
        <w:softHyphen/>
        <w:t>de på produkternas avsedda ändamål och egen</w:t>
      </w:r>
      <w:r>
        <w:softHyphen/>
        <w:t xml:space="preserve">skaper (se bilaga VIII till </w:t>
      </w:r>
      <w:r w:rsidRPr="00A3541E">
        <w:t>MDR-förordningen</w:t>
      </w:r>
      <w:r>
        <w:t>).</w:t>
      </w:r>
    </w:p>
    <w:p w14:paraId="7CB128C6" w14:textId="77777777" w:rsidR="008539B5" w:rsidRDefault="008539B5" w:rsidP="008539B5">
      <w:pPr>
        <w:pStyle w:val="Brdtextmedindrag"/>
      </w:pPr>
      <w:r>
        <w:t>Medicintekniska produkter för in vitro-diagnostik ska delas in i klass</w:t>
      </w:r>
      <w:r>
        <w:softHyphen/>
        <w:t>erna A, B, C och D på motsvarande sätt (se bilaga VIII till IVDR-förordningen).</w:t>
      </w:r>
    </w:p>
    <w:p w14:paraId="33762B11" w14:textId="6BAFBA71" w:rsidR="008539B5" w:rsidRDefault="008539B5" w:rsidP="008539B5">
      <w:pPr>
        <w:pStyle w:val="Brdtextmedindrag"/>
      </w:pPr>
      <w:r>
        <w:t>Tvister om klassificering ska hänskjutas för beslut till den be</w:t>
      </w:r>
      <w:r>
        <w:softHyphen/>
        <w:t>hör</w:t>
      </w:r>
      <w:r>
        <w:softHyphen/>
        <w:t>iga mynd</w:t>
      </w:r>
      <w:r>
        <w:softHyphen/>
        <w:t>igheten i den medlemsstat där tillverkaren har sitt säte. Kommis</w:t>
      </w:r>
      <w:r>
        <w:softHyphen/>
        <w:t>sionen får anta genomförandeakter på området.</w:t>
      </w:r>
    </w:p>
    <w:p w14:paraId="575EFDD2" w14:textId="77777777" w:rsidR="008539B5" w:rsidRDefault="008539B5" w:rsidP="008539B5">
      <w:pPr>
        <w:pStyle w:val="Rubrik4utannumrering"/>
      </w:pPr>
      <w:r>
        <w:t xml:space="preserve">Bedömning av överensstämmelse (artikel 52 i </w:t>
      </w:r>
      <w:r w:rsidRPr="00A3541E">
        <w:t>MDR-förordningen</w:t>
      </w:r>
      <w:r>
        <w:t xml:space="preserve"> och artikel 48 i IVDR-förordningen)</w:t>
      </w:r>
    </w:p>
    <w:p w14:paraId="723C488A" w14:textId="76C01B4C" w:rsidR="008539B5" w:rsidRDefault="008539B5" w:rsidP="008539B5">
      <w:pPr>
        <w:pStyle w:val="Brdtext"/>
      </w:pPr>
      <w:r>
        <w:t>Innan tillverkarna släpper ut en produkt på marknaden ska de göra en be</w:t>
      </w:r>
      <w:r>
        <w:softHyphen/>
        <w:t>döm</w:t>
      </w:r>
      <w:r>
        <w:softHyphen/>
        <w:t>ning av överensstämmelse avseende denna produkt i en</w:t>
      </w:r>
      <w:r>
        <w:softHyphen/>
        <w:t>lig</w:t>
      </w:r>
      <w:r>
        <w:softHyphen/>
        <w:t>het med bilag</w:t>
      </w:r>
      <w:r>
        <w:softHyphen/>
        <w:t>orna IX–XI. Samma sak gäller för ibruktagande av en produkt som inte släppts ut på marknaden än.</w:t>
      </w:r>
    </w:p>
    <w:p w14:paraId="0DB7BB84" w14:textId="77777777" w:rsidR="008539B5" w:rsidRPr="00472211" w:rsidRDefault="008539B5" w:rsidP="008539B5">
      <w:pPr>
        <w:pStyle w:val="Brdtextmedindrag"/>
      </w:pPr>
      <w:r>
        <w:t xml:space="preserve">För tillverkare av produkter i högre riskklasser gäller krav på att anlita ett anmält organ. </w:t>
      </w:r>
    </w:p>
    <w:p w14:paraId="5CA16149" w14:textId="3C4B3AD0" w:rsidR="008539B5" w:rsidRPr="00472211" w:rsidRDefault="008539B5" w:rsidP="008539B5">
      <w:pPr>
        <w:pStyle w:val="Brdtextmedindrag"/>
      </w:pPr>
      <w:bookmarkStart w:id="75" w:name="_Hlk64888160"/>
      <w:r w:rsidRPr="00472211">
        <w:t xml:space="preserve">Nya grupper av produkter där det krävs </w:t>
      </w:r>
      <w:r>
        <w:t xml:space="preserve">ett </w:t>
      </w:r>
      <w:r w:rsidRPr="00472211">
        <w:t xml:space="preserve">anmält organ är till exempel </w:t>
      </w:r>
      <w:r>
        <w:t>pro</w:t>
      </w:r>
      <w:r>
        <w:softHyphen/>
        <w:t>dukter som enligt tillverkaren är avsedda för estetiska eller andra icke-medicin</w:t>
      </w:r>
      <w:r>
        <w:softHyphen/>
        <w:t xml:space="preserve">ska ändamål och </w:t>
      </w:r>
      <w:r w:rsidRPr="00472211">
        <w:t>som anges i bilaga XVI. Andra produkter vars till</w:t>
      </w:r>
      <w:r>
        <w:softHyphen/>
      </w:r>
      <w:r w:rsidRPr="00472211">
        <w:t xml:space="preserve">verkare behöver ha ett anmält organ med i CE-märkningen är </w:t>
      </w:r>
      <w:r>
        <w:t>bland annat</w:t>
      </w:r>
      <w:r w:rsidRPr="00472211">
        <w:t xml:space="preserve"> programvara i högre riskklasser, produkt</w:t>
      </w:r>
      <w:r>
        <w:t>er</w:t>
      </w:r>
      <w:r w:rsidRPr="00472211">
        <w:t xml:space="preserve"> som består av sub</w:t>
      </w:r>
      <w:r>
        <w:softHyphen/>
      </w:r>
      <w:r w:rsidRPr="00472211">
        <w:t>stanser eller kombinationer av substanser som absorberas av eller sprids lokalt i människo</w:t>
      </w:r>
      <w:r>
        <w:softHyphen/>
      </w:r>
      <w:r w:rsidRPr="00472211">
        <w:t>kroppen eller nanomaterial, special</w:t>
      </w:r>
      <w:r>
        <w:softHyphen/>
      </w:r>
      <w:r w:rsidRPr="00472211">
        <w:t>anpassade implantat i klass III samt kirurgiska flergångsinstrument i klass I, till exempel skalpeller. De nya EU-förordningarna ställer alltså krav på att fler produkter måste pass</w:t>
      </w:r>
      <w:r>
        <w:softHyphen/>
      </w:r>
      <w:r w:rsidRPr="00472211">
        <w:t>era anmälda organ.</w:t>
      </w:r>
    </w:p>
    <w:p w14:paraId="361E1F69" w14:textId="77777777" w:rsidR="008539B5" w:rsidRDefault="008539B5" w:rsidP="008539B5">
      <w:pPr>
        <w:pStyle w:val="Brdtextmedindrag"/>
      </w:pPr>
      <w:bookmarkStart w:id="76" w:name="_Hlk53476570"/>
      <w:bookmarkEnd w:id="75"/>
      <w:r w:rsidRPr="00472211">
        <w:t>Kommissionen får genom genomförandeakter fastställa närmare bestäm</w:t>
      </w:r>
      <w:r w:rsidRPr="00472211">
        <w:softHyphen/>
        <w:t xml:space="preserve">melser och förfaranden för att säkerställa att de anmälda organen tillämpar förfaranden för bedömning av överensstämmelse </w:t>
      </w:r>
      <w:r>
        <w:t>på ett enhetligt sätt bland annat</w:t>
      </w:r>
      <w:r w:rsidRPr="00472211">
        <w:t xml:space="preserve"> i fråga om frekvens och urval för stickprov</w:t>
      </w:r>
      <w:r>
        <w:t>.</w:t>
      </w:r>
    </w:p>
    <w:bookmarkEnd w:id="76"/>
    <w:p w14:paraId="3CA7DC95" w14:textId="77777777" w:rsidR="008539B5" w:rsidRDefault="008539B5" w:rsidP="008539B5">
      <w:pPr>
        <w:pStyle w:val="Rubrik4utannumrering"/>
      </w:pPr>
      <w:r w:rsidRPr="00DC5CEE">
        <w:t>Anmälda organs medverkan i förfaranden för bedömning av överensstämmelse</w:t>
      </w:r>
      <w:r>
        <w:t xml:space="preserve"> (</w:t>
      </w:r>
      <w:r w:rsidRPr="00DC5CEE">
        <w:t>art</w:t>
      </w:r>
      <w:r>
        <w:t xml:space="preserve">ikel 53 i </w:t>
      </w:r>
      <w:r w:rsidRPr="00A3541E">
        <w:t>MDR-förordningen</w:t>
      </w:r>
      <w:r>
        <w:t xml:space="preserve"> och artikel </w:t>
      </w:r>
      <w:r w:rsidRPr="00DC5CEE">
        <w:t xml:space="preserve">49 </w:t>
      </w:r>
      <w:r>
        <w:t>i IVDR-förordningen)</w:t>
      </w:r>
    </w:p>
    <w:p w14:paraId="0EC60704" w14:textId="6811A26B" w:rsidR="008539B5" w:rsidRDefault="008539B5" w:rsidP="008539B5">
      <w:pPr>
        <w:pStyle w:val="Brdtextmedindrag"/>
        <w:ind w:firstLine="0"/>
      </w:pPr>
      <w:r>
        <w:t>Tillverkaren får välja vilket anmält organ som denne vill anlita men det krävs att det anmälda organet har flera anmälda organ för samma produkt.</w:t>
      </w:r>
    </w:p>
    <w:p w14:paraId="5E07D17C" w14:textId="65F80B26" w:rsidR="008539B5" w:rsidRDefault="008539B5" w:rsidP="008539B5">
      <w:pPr>
        <w:pStyle w:val="Brdtextmedindrag"/>
      </w:pPr>
      <w:r>
        <w:t>Anmälda organ och deras personal ska utföra arbetet med stör</w:t>
      </w:r>
      <w:r>
        <w:softHyphen/>
        <w:t>sta möjliga yrkes</w:t>
      </w:r>
      <w:r>
        <w:softHyphen/>
        <w:t>integritet, ha nödvändig teknisk och vetenskaplig kompetens och stå fria från påtryckning och incitament, i synner</w:t>
      </w:r>
      <w:r>
        <w:softHyphen/>
        <w:t xml:space="preserve">het ekonomiska, som kan påverka deras omdöme. </w:t>
      </w:r>
    </w:p>
    <w:p w14:paraId="6CFC6241" w14:textId="77777777" w:rsidR="008539B5" w:rsidRPr="00685D4B" w:rsidRDefault="008539B5" w:rsidP="008539B5">
      <w:pPr>
        <w:pStyle w:val="Rubrik4utannumrering"/>
      </w:pPr>
      <w:r>
        <w:t xml:space="preserve">Förfarandet för samråd vid klinisk utvärdering av vissa produkter i klass III och klass IIb (artikel 54 i </w:t>
      </w:r>
      <w:r w:rsidRPr="00A3541E">
        <w:t>MDR-förordningen</w:t>
      </w:r>
      <w:r>
        <w:t xml:space="preserve">) </w:t>
      </w:r>
    </w:p>
    <w:p w14:paraId="29523A25" w14:textId="7FC817CF" w:rsidR="008539B5" w:rsidRDefault="008539B5" w:rsidP="008539B5">
      <w:pPr>
        <w:pStyle w:val="Brdtextmedindrag"/>
        <w:ind w:firstLine="0"/>
      </w:pPr>
      <w:r>
        <w:t>Utöver de vanliga kraven på bedömning av överenstämmelse för anmälda organ ska ett anmält organ tillämpa förfarandet för samråd vid klinisk ut</w:t>
      </w:r>
      <w:r>
        <w:softHyphen/>
      </w:r>
      <w:r>
        <w:lastRenderedPageBreak/>
        <w:t>värd</w:t>
      </w:r>
      <w:r>
        <w:softHyphen/>
        <w:t>ering enligt avsnitt 5.1 i bilaga IX eller enligt avsnitt 6 i bilaga X, bero</w:t>
      </w:r>
      <w:r>
        <w:softHyphen/>
        <w:t>ende på vad som är tillämpligt för till exempel implantat i klass III, och vissa aktiva produkter i klass IIb.</w:t>
      </w:r>
    </w:p>
    <w:p w14:paraId="528D71E3" w14:textId="3A465995" w:rsidR="008539B5" w:rsidRDefault="008539B5" w:rsidP="008539B5">
      <w:pPr>
        <w:pStyle w:val="Brdtextmedindrag"/>
      </w:pPr>
      <w:r>
        <w:t>Det anmälda organet ska underrätta myndigheten med ansvar för an</w:t>
      </w:r>
      <w:r>
        <w:softHyphen/>
        <w:t>mälda organ och kommissionen elektroniskt om förfarandet för samråd vid klinisk utvärdering enligt avsnitt 5.1 i bilaga IX</w:t>
      </w:r>
      <w:r w:rsidRPr="009453DB">
        <w:t xml:space="preserve"> </w:t>
      </w:r>
      <w:r>
        <w:t>eller enligt avsnitt 6 i bilaga X ska tillämpas.</w:t>
      </w:r>
    </w:p>
    <w:p w14:paraId="1756E024" w14:textId="11A2132A" w:rsidR="008539B5" w:rsidRDefault="008539B5" w:rsidP="008539B5">
      <w:pPr>
        <w:pStyle w:val="Brdtextmedindrag"/>
      </w:pPr>
      <w:r w:rsidRPr="00DF510C">
        <w:t>Kommissionen</w:t>
      </w:r>
      <w:r>
        <w:t xml:space="preserve"> ska upprätta en årlig översikt över produkter som varit före</w:t>
      </w:r>
      <w:r>
        <w:softHyphen/>
        <w:t>mål för förfarandet och lägga fram denna för Europa</w:t>
      </w:r>
      <w:r>
        <w:softHyphen/>
        <w:t>parla</w:t>
      </w:r>
      <w:r>
        <w:softHyphen/>
        <w:t xml:space="preserve">mentet, rådet och samordningsgruppen för medicintekniska produkter. </w:t>
      </w:r>
    </w:p>
    <w:p w14:paraId="7AE19446" w14:textId="7428D43F" w:rsidR="008539B5" w:rsidRDefault="008539B5" w:rsidP="008539B5">
      <w:pPr>
        <w:pStyle w:val="Brdtextmedindrag"/>
      </w:pPr>
      <w:r>
        <w:t>Kommissionen ska senast den 27 maj 2025 utarbeta en rapport om hur denna artikel fungerar och lägga fram den för Europaparla</w:t>
      </w:r>
      <w:r>
        <w:softHyphen/>
        <w:t>mentet och rådet. På grundval av denna rapport ska kommissionen vid behov lämna för</w:t>
      </w:r>
      <w:r>
        <w:softHyphen/>
        <w:t xml:space="preserve">slag till ändringar av förordningen. </w:t>
      </w:r>
    </w:p>
    <w:p w14:paraId="3B024168" w14:textId="77777777" w:rsidR="008539B5" w:rsidRDefault="008539B5" w:rsidP="008539B5">
      <w:pPr>
        <w:pStyle w:val="Rubrik4utannumrering"/>
      </w:pPr>
      <w:r>
        <w:t xml:space="preserve">Mekanism för granskning av bedömningar av överenstämmelse av vissa produkter (artikel 55 i </w:t>
      </w:r>
      <w:r w:rsidRPr="00A3541E">
        <w:t>MDR-förordningen</w:t>
      </w:r>
      <w:r>
        <w:t xml:space="preserve"> och artikel 50 i IVDR-förordningen)</w:t>
      </w:r>
    </w:p>
    <w:p w14:paraId="609415E9" w14:textId="77777777" w:rsidR="008539B5" w:rsidRDefault="008539B5" w:rsidP="008539B5">
      <w:pPr>
        <w:pStyle w:val="Brdtext"/>
      </w:pPr>
      <w:r>
        <w:t>Ett anmält organ ska underrätta den behöriga myndigheten om intyg som det har beviljat för produkter i klass D (dvs. högre risk</w:t>
      </w:r>
      <w:r>
        <w:softHyphen/>
        <w:t>pro</w:t>
      </w:r>
      <w:r>
        <w:softHyphen/>
        <w:t>dukter inom in vitro-diagnostik) och vissa produkter i klass III och produkter i klass IIb. Om det anmälda organet och de kon</w:t>
      </w:r>
      <w:r>
        <w:softHyphen/>
        <w:t>sult</w:t>
      </w:r>
      <w:r>
        <w:softHyphen/>
        <w:t>er</w:t>
      </w:r>
      <w:r>
        <w:softHyphen/>
        <w:t xml:space="preserve">ade experterna/expertpanelerna skulle ha olika uppfattning, ska en fullständig motivering inkluderas. </w:t>
      </w:r>
    </w:p>
    <w:p w14:paraId="2C197166" w14:textId="77777777" w:rsidR="008539B5" w:rsidRDefault="008539B5" w:rsidP="008539B5">
      <w:pPr>
        <w:pStyle w:val="Brdtextmedindrag"/>
      </w:pPr>
      <w:r>
        <w:t>Behöriga myndigheter och, i förekommande fall, kom</w:t>
      </w:r>
      <w:r>
        <w:softHyphen/>
        <w:t>mis</w:t>
      </w:r>
      <w:r>
        <w:softHyphen/>
        <w:t>sion</w:t>
      </w:r>
      <w:r>
        <w:softHyphen/>
        <w:t>en får på grundval av rimliga tvivel tillämpa ytterligare för</w:t>
      </w:r>
      <w:r>
        <w:softHyphen/>
        <w:t>far</w:t>
      </w:r>
      <w:r>
        <w:softHyphen/>
        <w:t>and</w:t>
      </w:r>
      <w:r>
        <w:softHyphen/>
        <w:t>en och åtgärder.</w:t>
      </w:r>
    </w:p>
    <w:p w14:paraId="67202327" w14:textId="77777777" w:rsidR="008539B5" w:rsidRDefault="008539B5" w:rsidP="008539B5">
      <w:pPr>
        <w:pStyle w:val="Brdtextmedindrag"/>
      </w:pPr>
      <w:r>
        <w:t>Samordningsgruppen för medicintekniska produkter, och om så är tillämpligt, kommissionen, får på grundval av rimliga tvivel be</w:t>
      </w:r>
      <w:r>
        <w:softHyphen/>
        <w:t xml:space="preserve">gära vetenskaplig rådgivning från expertpanelerna om säkerheten och prestandan för vilken produkt som helst. </w:t>
      </w:r>
    </w:p>
    <w:p w14:paraId="56F18BD9" w14:textId="77777777" w:rsidR="008539B5" w:rsidRDefault="008539B5" w:rsidP="008539B5">
      <w:pPr>
        <w:pStyle w:val="Rubrik4utannumrering"/>
      </w:pPr>
      <w:r>
        <w:t xml:space="preserve">Intyg om överensstämmelse (artikel 56 i </w:t>
      </w:r>
      <w:r w:rsidRPr="00A3541E">
        <w:t>MDR-förordningen</w:t>
      </w:r>
      <w:r>
        <w:t xml:space="preserve"> och artikel 51 i IVDR-förordningen)</w:t>
      </w:r>
    </w:p>
    <w:p w14:paraId="0B8EE744" w14:textId="77777777" w:rsidR="008539B5" w:rsidRDefault="008539B5" w:rsidP="008539B5">
      <w:pPr>
        <w:pStyle w:val="Brdtextmedindrag"/>
        <w:ind w:firstLine="0"/>
      </w:pPr>
      <w:r>
        <w:t>De intyg som de anmälda organen utfärdar i enlighet med bilagorna IX, X och XI ska vara avfattade på ett av unionens officiella språk som bestämts av den medlemsstat där det anmälda organet är etab</w:t>
      </w:r>
      <w:r>
        <w:softHyphen/>
        <w:t>lerat eller på ett annat av unionens officiella språk som det an</w:t>
      </w:r>
      <w:r>
        <w:softHyphen/>
        <w:t>mäl</w:t>
      </w:r>
      <w:r>
        <w:softHyphen/>
        <w:t>da organ</w:t>
      </w:r>
      <w:r>
        <w:softHyphen/>
        <w:t>et godtar. Intygen gäller under den tid som anges och högst i fem år. Anmälda organ får införa begränsningar i intygen.</w:t>
      </w:r>
    </w:p>
    <w:p w14:paraId="044AD09B" w14:textId="27C84D5D" w:rsidR="008539B5" w:rsidRDefault="008539B5" w:rsidP="008539B5">
      <w:pPr>
        <w:pStyle w:val="Brdtextmedindrag"/>
      </w:pPr>
      <w:r>
        <w:t>Om ett anmält organ konstaterar att kraven inte längre uppfylls av till</w:t>
      </w:r>
      <w:r>
        <w:softHyphen/>
        <w:t>verk</w:t>
      </w:r>
      <w:r>
        <w:softHyphen/>
        <w:t>aren, ska organet med beaktande av proportionalitets</w:t>
      </w:r>
      <w:r>
        <w:softHyphen/>
        <w:t>prin</w:t>
      </w:r>
      <w:r>
        <w:softHyphen/>
        <w:t>cip</w:t>
      </w:r>
      <w:r>
        <w:softHyphen/>
        <w:t>en till</w:t>
      </w:r>
      <w:r>
        <w:softHyphen/>
        <w:t>fälligt eller slutgiltigt återkalla det utfärdade intyget eller be</w:t>
      </w:r>
      <w:r>
        <w:softHyphen/>
        <w:t>gränsa det. Denna information ska vara tillgänglig för allmän</w:t>
      </w:r>
      <w:r>
        <w:softHyphen/>
        <w:t>het</w:t>
      </w:r>
      <w:r>
        <w:softHyphen/>
        <w:t xml:space="preserve">en. </w:t>
      </w:r>
    </w:p>
    <w:p w14:paraId="453186ED" w14:textId="77777777" w:rsidR="008539B5" w:rsidRDefault="008539B5" w:rsidP="008539B5">
      <w:pPr>
        <w:pStyle w:val="Brdtextmedindrag"/>
      </w:pPr>
      <w:r>
        <w:t>Kommissionen får anta delegerade akter för att mot bakgrund av de tekniska framstegen ändra de uppgifter som intygen minst måste innehålla enligt bilaga XII.</w:t>
      </w:r>
    </w:p>
    <w:p w14:paraId="181209EB" w14:textId="77777777" w:rsidR="008539B5" w:rsidRDefault="008539B5" w:rsidP="008539B5">
      <w:pPr>
        <w:pStyle w:val="Rubrik4utannumrering"/>
      </w:pPr>
      <w:r>
        <w:lastRenderedPageBreak/>
        <w:t xml:space="preserve">Elektroniskt system för anmälda organ och för intyg om överensstämmelse (artikel 57 i </w:t>
      </w:r>
      <w:r w:rsidRPr="00A3541E">
        <w:t>MDR-förordningen</w:t>
      </w:r>
      <w:r>
        <w:t xml:space="preserve"> och artikel 52 i IVDR-förordningen)</w:t>
      </w:r>
    </w:p>
    <w:p w14:paraId="07132B5B" w14:textId="1193C20D" w:rsidR="008539B5" w:rsidRDefault="008539B5" w:rsidP="008539B5">
      <w:pPr>
        <w:pStyle w:val="Brdtext"/>
      </w:pPr>
      <w:r>
        <w:t>Kommissionen ska, efter att ha hört samordningsgruppen för medicin</w:t>
      </w:r>
      <w:r>
        <w:softHyphen/>
        <w:t>tek</w:t>
      </w:r>
      <w:r>
        <w:softHyphen/>
        <w:t>niska produkter, upprätta och förvalta ett elektroniskt system för att samla in och behandla in</w:t>
      </w:r>
      <w:r>
        <w:softHyphen/>
        <w:t>formation om t.ex. an</w:t>
      </w:r>
      <w:r>
        <w:softHyphen/>
        <w:t>mälningar för bedömning av överens</w:t>
      </w:r>
      <w:r>
        <w:softHyphen/>
        <w:t>stämmelse, intyg och åter</w:t>
      </w:r>
      <w:r>
        <w:softHyphen/>
        <w:t xml:space="preserve">kallade eller vägrade intyg. </w:t>
      </w:r>
    </w:p>
    <w:p w14:paraId="0572F144" w14:textId="0B17A20A" w:rsidR="008539B5" w:rsidRDefault="008539B5" w:rsidP="008539B5">
      <w:pPr>
        <w:pStyle w:val="Brdtextmedindrag"/>
      </w:pPr>
      <w:r>
        <w:t>Medlemsstaternas behöriga myndigheter, kommissionen och när så är lämp</w:t>
      </w:r>
      <w:r>
        <w:softHyphen/>
        <w:t>ligt anmälda organ, och allmänheten i de fall det före</w:t>
      </w:r>
      <w:r>
        <w:softHyphen/>
        <w:t>skrivs i för</w:t>
      </w:r>
      <w:r>
        <w:softHyphen/>
        <w:t>ord</w:t>
      </w:r>
      <w:r>
        <w:softHyphen/>
        <w:t>ning</w:t>
      </w:r>
      <w:r>
        <w:softHyphen/>
        <w:t xml:space="preserve">arna, ska ha tillgång till informationen i det elektroniska systemet. </w:t>
      </w:r>
    </w:p>
    <w:p w14:paraId="259E81D1" w14:textId="77777777" w:rsidR="008539B5" w:rsidRPr="007D0A3B" w:rsidRDefault="008539B5" w:rsidP="008539B5">
      <w:pPr>
        <w:pStyle w:val="Rubrik4utannumrering"/>
      </w:pPr>
      <w:r>
        <w:t xml:space="preserve">Frivilligt byte av anmält organ (artikel 58 i </w:t>
      </w:r>
      <w:r w:rsidRPr="00A3541E">
        <w:t>MDR-förordningen</w:t>
      </w:r>
      <w:r>
        <w:t xml:space="preserve"> och artikel 53 i IVDR-förordningen)</w:t>
      </w:r>
    </w:p>
    <w:p w14:paraId="4CE6E6AC" w14:textId="035DA441" w:rsidR="008539B5" w:rsidRDefault="008539B5" w:rsidP="008539B5">
      <w:pPr>
        <w:pStyle w:val="Brdtextmedindrag"/>
        <w:ind w:firstLine="0"/>
      </w:pPr>
      <w:r>
        <w:t>Om en tillverkare avslutar sitt avtal med ett anmält organ och sluter avtal med ett annat anmält organ, ska de närmare bestäm</w:t>
      </w:r>
      <w:r>
        <w:softHyphen/>
        <w:t>melserna för bytet av anmält organ tydligt anges i ett avtal mellan till</w:t>
      </w:r>
      <w:r>
        <w:softHyphen/>
        <w:t>verkaren, det tillträdande anmälda organet och där så är möjligt det av</w:t>
      </w:r>
      <w:r>
        <w:softHyphen/>
        <w:t>gående anmälda organet. EU-för</w:t>
      </w:r>
      <w:r>
        <w:softHyphen/>
        <w:t>ord</w:t>
      </w:r>
      <w:r>
        <w:softHyphen/>
        <w:t>ningarna ställer också ytter</w:t>
      </w:r>
      <w:r>
        <w:softHyphen/>
        <w:t>lig</w:t>
      </w:r>
      <w:r>
        <w:softHyphen/>
        <w:t xml:space="preserve">are detaljerade krav på vilka uppgifter avtalet minst måste uppfylla. </w:t>
      </w:r>
    </w:p>
    <w:p w14:paraId="512C33B8" w14:textId="77777777" w:rsidR="008539B5" w:rsidRDefault="008539B5" w:rsidP="008539B5">
      <w:pPr>
        <w:pStyle w:val="Brdtextmedindrag"/>
      </w:pPr>
      <w:r>
        <w:t xml:space="preserve">Samma dag som intygen blir ogiltiga ska det avgående anmälda organet återkalla intygen. </w:t>
      </w:r>
    </w:p>
    <w:p w14:paraId="27C8EE84" w14:textId="77777777" w:rsidR="008539B5" w:rsidRDefault="008539B5" w:rsidP="008539B5">
      <w:pPr>
        <w:pStyle w:val="Rubrik4utannumrering"/>
      </w:pPr>
      <w:r>
        <w:t xml:space="preserve">Undantag från förfarandena för bedömning av överenstämmelse (artikel 59 i </w:t>
      </w:r>
      <w:r w:rsidRPr="00A3541E">
        <w:t>MDR-förordningen</w:t>
      </w:r>
      <w:r>
        <w:t xml:space="preserve"> och artikel 54 i IVDR-förordningen) </w:t>
      </w:r>
    </w:p>
    <w:p w14:paraId="6272FB2B" w14:textId="77777777" w:rsidR="008539B5" w:rsidRDefault="008539B5" w:rsidP="008539B5">
      <w:pPr>
        <w:pStyle w:val="Brdtext"/>
      </w:pPr>
      <w:r>
        <w:t>Genom undantag får en behörig myndighet på en vederbörlig motiv</w:t>
      </w:r>
      <w:r>
        <w:softHyphen/>
        <w:t>erad begäran tillåta att en specifik produkt släpps ut på mark</w:t>
      </w:r>
      <w:r>
        <w:softHyphen/>
        <w:t>nad</w:t>
      </w:r>
      <w:r>
        <w:softHyphen/>
        <w:t>en eller tas i bruk inom den berörda medlemsstatens territorium om användningen av produkten är befogad av skäl som rör folk</w:t>
      </w:r>
      <w:r>
        <w:softHyphen/>
        <w:t xml:space="preserve">hälsan eller patienters säkerhet eller hälsa. </w:t>
      </w:r>
    </w:p>
    <w:p w14:paraId="701A89D1" w14:textId="77777777" w:rsidR="008539B5" w:rsidRDefault="008539B5" w:rsidP="008539B5">
      <w:pPr>
        <w:pStyle w:val="Brdtextmedindrag"/>
      </w:pPr>
      <w:r>
        <w:t>Medlemsstaten ska underrätta kommissionen och de andra med</w:t>
      </w:r>
      <w:r>
        <w:softHyphen/>
        <w:t>lems</w:t>
      </w:r>
      <w:r>
        <w:softHyphen/>
        <w:t>staterna om den här typen av beslut.</w:t>
      </w:r>
    </w:p>
    <w:p w14:paraId="45261807" w14:textId="3A730F5B" w:rsidR="008539B5" w:rsidRDefault="008539B5" w:rsidP="008539B5">
      <w:pPr>
        <w:pStyle w:val="Brdtextmedindrag"/>
      </w:pPr>
      <w:r>
        <w:t>Kommissionen får om det finns vederbörligen motiverade och tving</w:t>
      </w:r>
      <w:r>
        <w:softHyphen/>
        <w:t>ande skäl till skyndsamhet för att skydda människors hälsa och säkerhet anta genom</w:t>
      </w:r>
      <w:r>
        <w:softHyphen/>
        <w:t xml:space="preserve">förandeakter med omedelbar verkan. </w:t>
      </w:r>
    </w:p>
    <w:p w14:paraId="61749D2E" w14:textId="77777777" w:rsidR="008539B5" w:rsidRDefault="008539B5" w:rsidP="008539B5">
      <w:pPr>
        <w:pStyle w:val="Rubrik4utannumrering"/>
      </w:pPr>
      <w:r>
        <w:t xml:space="preserve">Exportintyg (artikel 60 i </w:t>
      </w:r>
      <w:r w:rsidRPr="00A3541E">
        <w:t>MDR-förordningen</w:t>
      </w:r>
      <w:r>
        <w:t xml:space="preserve"> och artikel 55 i IVDR-förordningen)</w:t>
      </w:r>
    </w:p>
    <w:p w14:paraId="51BEE958" w14:textId="603238FA" w:rsidR="008539B5" w:rsidRDefault="008539B5" w:rsidP="008539B5">
      <w:pPr>
        <w:pStyle w:val="Brdtext"/>
      </w:pPr>
      <w:r>
        <w:t>Vid export ska den medlemsstat där tillverkaren eller den auktoris</w:t>
      </w:r>
      <w:r>
        <w:softHyphen/>
        <w:t>erade re</w:t>
      </w:r>
      <w:r>
        <w:softHyphen/>
        <w:t>presentanten har sitt säte utfärda ett exportintyg på till</w:t>
      </w:r>
      <w:r>
        <w:softHyphen/>
        <w:t>verkarens eller den auktoris</w:t>
      </w:r>
      <w:r>
        <w:softHyphen/>
        <w:t>er</w:t>
      </w:r>
      <w:r>
        <w:softHyphen/>
        <w:t>ade representantens begäran.</w:t>
      </w:r>
    </w:p>
    <w:p w14:paraId="240AA392" w14:textId="4DA0F449" w:rsidR="008539B5" w:rsidRDefault="008539B5" w:rsidP="008539B5">
      <w:pPr>
        <w:pStyle w:val="Brdtextmedindrag"/>
      </w:pPr>
      <w:r>
        <w:t>Kommissionen får genom genomförandeakter fastställa en mall för exportintyg.</w:t>
      </w:r>
    </w:p>
    <w:p w14:paraId="32C86DAF" w14:textId="12747193" w:rsidR="008539B5" w:rsidRDefault="008539B5" w:rsidP="008539B5">
      <w:pPr>
        <w:pStyle w:val="Brdtextmedindrag"/>
      </w:pPr>
    </w:p>
    <w:p w14:paraId="1835D990" w14:textId="1E9D1D8B" w:rsidR="008539B5" w:rsidRDefault="008539B5" w:rsidP="008539B5">
      <w:pPr>
        <w:pStyle w:val="Brdtextmedindrag"/>
      </w:pPr>
    </w:p>
    <w:p w14:paraId="0C832D99" w14:textId="3CCCBC28" w:rsidR="008539B5" w:rsidRDefault="008539B5" w:rsidP="008539B5">
      <w:pPr>
        <w:pStyle w:val="Brdtextmedindrag"/>
      </w:pPr>
    </w:p>
    <w:p w14:paraId="155B2100" w14:textId="77777777" w:rsidR="008539B5" w:rsidRPr="00B07BE5" w:rsidRDefault="008539B5" w:rsidP="008539B5">
      <w:pPr>
        <w:pStyle w:val="Brdtextmedindrag"/>
      </w:pPr>
    </w:p>
    <w:p w14:paraId="4731E045" w14:textId="77777777" w:rsidR="008539B5" w:rsidRDefault="008539B5" w:rsidP="008539B5">
      <w:pPr>
        <w:pStyle w:val="Rubrik3utannumrering"/>
      </w:pPr>
      <w:r>
        <w:lastRenderedPageBreak/>
        <w:t>Kapitel VI Klinisk utvärdering och kliniska prövningar (</w:t>
      </w:r>
      <w:r w:rsidRPr="00A3541E">
        <w:t>MDR-förordningen</w:t>
      </w:r>
      <w:r>
        <w:t>) och kapitel VI Klinisk evidens, prestandautvärdering och prestandastudier (IVDR-förordningen)</w:t>
      </w:r>
    </w:p>
    <w:p w14:paraId="5F7594CD" w14:textId="78EBA9AB" w:rsidR="008539B5" w:rsidRDefault="008539B5" w:rsidP="008539B5">
      <w:pPr>
        <w:pStyle w:val="Brdtextmedindrag"/>
        <w:ind w:firstLine="0"/>
      </w:pPr>
      <w:r>
        <w:t>Belägg för att en produkt uppfyller de allmänna kraven på säkerhet och pre</w:t>
      </w:r>
      <w:r>
        <w:softHyphen/>
        <w:t>standa ska alltid inbegripa en klinisk utvärdering eller pre</w:t>
      </w:r>
      <w:r>
        <w:softHyphen/>
        <w:t>standa</w:t>
      </w:r>
      <w:r>
        <w:softHyphen/>
        <w:t>utvärd</w:t>
      </w:r>
      <w:r>
        <w:softHyphen/>
        <w:t>er</w:t>
      </w:r>
      <w:r>
        <w:softHyphen/>
        <w:t xml:space="preserve">ing (se artikel 5.3 i </w:t>
      </w:r>
      <w:r w:rsidRPr="00A3541E">
        <w:t>MDR-förordningen</w:t>
      </w:r>
      <w:r>
        <w:t xml:space="preserve"> och artikel 5.3 i IVDR-förordningen). Kravet på tillverkaren att göra en klinisk utvärdering gäller för alla produkter, även de som förtecknas i bilaga XVI (jfr artikel 1.2 i </w:t>
      </w:r>
      <w:r w:rsidRPr="00A3541E">
        <w:t>MDR-förordningen</w:t>
      </w:r>
      <w:r>
        <w:t>).</w:t>
      </w:r>
      <w:r w:rsidRPr="00BC2563">
        <w:t xml:space="preserve"> </w:t>
      </w:r>
    </w:p>
    <w:p w14:paraId="3CDA5F3B" w14:textId="01F5C21D" w:rsidR="008539B5" w:rsidRDefault="008539B5" w:rsidP="008539B5">
      <w:pPr>
        <w:pStyle w:val="Brdtextmedindrag"/>
      </w:pPr>
      <w:r>
        <w:t>Krav på klinisk prövning/prestandastudie gäller först då det saknas klin</w:t>
      </w:r>
      <w:r>
        <w:softHyphen/>
        <w:t>iska data från relevant vetenskaplig litteratur, tillgängliga kliniska pröv</w:t>
      </w:r>
      <w:r>
        <w:softHyphen/>
        <w:t>ning</w:t>
      </w:r>
      <w:r>
        <w:softHyphen/>
        <w:t>ar och i förekommande fall tillgängliga alternativa behandlings</w:t>
      </w:r>
      <w:r>
        <w:softHyphen/>
        <w:t>alter</w:t>
      </w:r>
      <w:r>
        <w:softHyphen/>
        <w:t>na</w:t>
      </w:r>
      <w:r>
        <w:softHyphen/>
        <w:t>tiv. När det gäller implantat och produkter i klass III gäller dock att en klin</w:t>
      </w:r>
      <w:r>
        <w:softHyphen/>
        <w:t>isk prövning som huvudregel ska genomföras. Det anges närmare i artikl</w:t>
      </w:r>
      <w:r>
        <w:softHyphen/>
        <w:t xml:space="preserve">arna </w:t>
      </w:r>
      <w:r w:rsidRPr="00CD354E">
        <w:t>61.4–</w:t>
      </w:r>
      <w:r>
        <w:t>61.</w:t>
      </w:r>
      <w:r w:rsidRPr="00CD354E">
        <w:t xml:space="preserve">6 </w:t>
      </w:r>
      <w:r>
        <w:t xml:space="preserve">i </w:t>
      </w:r>
      <w:r w:rsidRPr="00A3541E">
        <w:t>MDR-förordningen</w:t>
      </w:r>
      <w:r>
        <w:t xml:space="preserve"> </w:t>
      </w:r>
      <w:r w:rsidRPr="00CD354E">
        <w:t>och artikel 5</w:t>
      </w:r>
      <w:r>
        <w:t>6</w:t>
      </w:r>
      <w:r w:rsidRPr="00CD354E">
        <w:t xml:space="preserve">.4 </w:t>
      </w:r>
      <w:r>
        <w:t>i IVDR-förord</w:t>
      </w:r>
      <w:r>
        <w:softHyphen/>
        <w:t>ning</w:t>
      </w:r>
      <w:r>
        <w:softHyphen/>
        <w:t>en när kliniska prövningar respektive pres</w:t>
      </w:r>
      <w:r>
        <w:softHyphen/>
        <w:t xml:space="preserve">tandastudier inte ska genomföras. </w:t>
      </w:r>
    </w:p>
    <w:p w14:paraId="20841D59" w14:textId="4BD1FE48" w:rsidR="008539B5" w:rsidRDefault="008539B5" w:rsidP="008539B5">
      <w:pPr>
        <w:pStyle w:val="Brdtextmedindrag"/>
      </w:pPr>
      <w:r>
        <w:t xml:space="preserve">Det kan noteras att kommissionen enligt artikel 61.8 i </w:t>
      </w:r>
      <w:r w:rsidRPr="00A3541E">
        <w:t>MDR-för</w:t>
      </w:r>
      <w:r>
        <w:softHyphen/>
      </w:r>
      <w:r w:rsidRPr="00A3541E">
        <w:t>ord</w:t>
      </w:r>
      <w:r>
        <w:softHyphen/>
      </w:r>
      <w:r w:rsidRPr="00A3541E">
        <w:t>ning</w:t>
      </w:r>
      <w:r>
        <w:softHyphen/>
      </w:r>
      <w:r w:rsidRPr="00A3541E">
        <w:t>en</w:t>
      </w:r>
      <w:r>
        <w:t xml:space="preserve"> får anta delegerade akter avseende listan på produkter som undan</w:t>
      </w:r>
      <w:r>
        <w:softHyphen/>
        <w:t>tas från kravet på klinisk prövning. I fråga om in vitro-diagnostik har kom</w:t>
      </w:r>
      <w:r>
        <w:softHyphen/>
        <w:t>mis</w:t>
      </w:r>
      <w:r>
        <w:softHyphen/>
        <w:t>sion</w:t>
      </w:r>
      <w:r>
        <w:softHyphen/>
        <w:t>en ett större mandat och får anta genomförandeakter för att säker</w:t>
      </w:r>
      <w:r>
        <w:softHyphen/>
        <w:t>ställa en enhetlig tillämpning av bilaga XIII (se artikel 56.7 i IVDR-för</w:t>
      </w:r>
      <w:r>
        <w:softHyphen/>
        <w:t>ord</w:t>
      </w:r>
      <w:r>
        <w:softHyphen/>
        <w:t>ningen).</w:t>
      </w:r>
    </w:p>
    <w:p w14:paraId="07669AAE" w14:textId="5214EA98" w:rsidR="008539B5" w:rsidRPr="00BC2563" w:rsidRDefault="008539B5" w:rsidP="008539B5">
      <w:pPr>
        <w:pStyle w:val="Brdtextmedindrag"/>
      </w:pPr>
      <w:r w:rsidRPr="00BC2563">
        <w:t>För att säkerställa en hög säkerhets- och prestandanivå på med</w:t>
      </w:r>
      <w:r>
        <w:softHyphen/>
      </w:r>
      <w:r w:rsidRPr="00BC2563">
        <w:t>ic</w:t>
      </w:r>
      <w:r>
        <w:softHyphen/>
      </w:r>
      <w:r w:rsidRPr="00BC2563">
        <w:t>in</w:t>
      </w:r>
      <w:r>
        <w:softHyphen/>
      </w:r>
      <w:r w:rsidRPr="00BC2563">
        <w:t>tekniska produkter för in</w:t>
      </w:r>
      <w:r>
        <w:t xml:space="preserve"> </w:t>
      </w:r>
      <w:r w:rsidRPr="00BC2563">
        <w:t>vitro</w:t>
      </w:r>
      <w:r>
        <w:t>-</w:t>
      </w:r>
      <w:r w:rsidRPr="00BC2563">
        <w:t>diagnostik bör det med hjälp av klinisk evidens styrkas att de allmänna krav på säkerhet och pre</w:t>
      </w:r>
      <w:r>
        <w:softHyphen/>
      </w:r>
      <w:r w:rsidRPr="00BC2563">
        <w:t>standa som fast</w:t>
      </w:r>
      <w:r>
        <w:softHyphen/>
      </w:r>
      <w:r w:rsidRPr="00BC2563">
        <w:t xml:space="preserve">ställs i </w:t>
      </w:r>
      <w:r>
        <w:t>IVDR-förordningen</w:t>
      </w:r>
      <w:r w:rsidRPr="00BC2563">
        <w:t xml:space="preserve"> är uppfyllda. Som en allmän regel bör klin</w:t>
      </w:r>
      <w:r>
        <w:softHyphen/>
      </w:r>
      <w:r w:rsidRPr="00BC2563">
        <w:t xml:space="preserve">isk evidens komma från prestandastudier som genomförs under ansvar av en sponsor. I kapitel VI i </w:t>
      </w:r>
      <w:r>
        <w:t>IVDR-förordningen</w:t>
      </w:r>
      <w:r w:rsidRPr="00BC2563">
        <w:t xml:space="preserve"> finns bestämmelser om klinisk evidens, prestandautvärdering och prestandastudier.</w:t>
      </w:r>
    </w:p>
    <w:p w14:paraId="0648B34C" w14:textId="77777777" w:rsidR="008539B5" w:rsidRDefault="008539B5" w:rsidP="008539B5">
      <w:pPr>
        <w:pStyle w:val="Rubrik4utannumrering"/>
      </w:pPr>
      <w:r>
        <w:t xml:space="preserve">Allmänna krav för kliniska prövningar och prestandastudier (artikel 62 i </w:t>
      </w:r>
      <w:r w:rsidRPr="00A3541E">
        <w:t>MDR-förordningen</w:t>
      </w:r>
      <w:r>
        <w:t xml:space="preserve"> och artikel 57 i IVDR-förordningen)</w:t>
      </w:r>
    </w:p>
    <w:p w14:paraId="2E1312EC" w14:textId="4C1E1362" w:rsidR="008539B5" w:rsidRDefault="008539B5" w:rsidP="008539B5">
      <w:pPr>
        <w:pStyle w:val="Brdtext"/>
      </w:pPr>
      <w:r>
        <w:t xml:space="preserve">De allmänna kraven på kliniska prövningar regleras i artikel 62 i </w:t>
      </w:r>
      <w:r w:rsidRPr="00A3541E">
        <w:t>MDR-fö</w:t>
      </w:r>
      <w:r>
        <w:softHyphen/>
      </w:r>
      <w:r w:rsidRPr="00A3541E">
        <w:t>rord</w:t>
      </w:r>
      <w:r>
        <w:softHyphen/>
      </w:r>
      <w:r w:rsidRPr="00A3541E">
        <w:t>ningen</w:t>
      </w:r>
      <w:r>
        <w:t xml:space="preserve"> och de allmänna kraven på prestandastudier i artikel 57 i IVDR-förordningen. </w:t>
      </w:r>
    </w:p>
    <w:p w14:paraId="2CC9B6EF" w14:textId="38DA77B6" w:rsidR="008539B5" w:rsidRDefault="008539B5" w:rsidP="008539B5">
      <w:pPr>
        <w:pStyle w:val="Brdtextmedindrag"/>
      </w:pPr>
      <w:r>
        <w:t>En sponsor för en klinisk prövning eller en prestandastudie som inte är etabl</w:t>
      </w:r>
      <w:r>
        <w:softHyphen/>
        <w:t xml:space="preserve">erad i unionen ska säkerställa att den har en fysisk eller juridisk person som är etablerad i unionen som sin rättsliga företrädare. </w:t>
      </w:r>
    </w:p>
    <w:p w14:paraId="517BC870" w14:textId="68FAA1BF" w:rsidR="008539B5" w:rsidRDefault="008539B5" w:rsidP="008539B5">
      <w:pPr>
        <w:pStyle w:val="Brdtextmedindrag"/>
      </w:pPr>
      <w:r>
        <w:t>Både kliniska prövningar och prestandastudier ska utformas och genom</w:t>
      </w:r>
      <w:r>
        <w:softHyphen/>
        <w:t>föras på ett sådant sätt att försökspersonernas rättigheter, säker</w:t>
      </w:r>
      <w:r>
        <w:softHyphen/>
        <w:t>het och värdig</w:t>
      </w:r>
      <w:r>
        <w:softHyphen/>
        <w:t>het och välbefinnande skyddas och väger tyngre än alla andra intress</w:t>
      </w:r>
      <w:r>
        <w:softHyphen/>
        <w:t>en och på ett sådant sätt att de kliniska data som genereras är veten</w:t>
      </w:r>
      <w:r>
        <w:softHyphen/>
        <w:t>skap</w:t>
      </w:r>
      <w:r>
        <w:softHyphen/>
        <w:t>ligt giltiga, tillförlitliga och robusta (punkt 3 i respektive artikel).</w:t>
      </w:r>
    </w:p>
    <w:p w14:paraId="14C553D2" w14:textId="77777777" w:rsidR="008539B5" w:rsidRDefault="008539B5" w:rsidP="008539B5">
      <w:pPr>
        <w:pStyle w:val="Brdtextmedindrag"/>
      </w:pPr>
      <w:r>
        <w:t>De allmänna kraven på kliniska prövningar innehåller fler bestäm</w:t>
      </w:r>
      <w:r>
        <w:softHyphen/>
        <w:t>melser än de allmänna kraven på prestandastudier. Till exempel finns det en lång lista på vilka villkor som måste vara upp</w:t>
      </w:r>
      <w:r>
        <w:softHyphen/>
        <w:t xml:space="preserve">fyllda för att en klinisk prövning ska få utföras (artikel 62.4). I artikel 58 i IVDR-förordningen finns det </w:t>
      </w:r>
      <w:r>
        <w:lastRenderedPageBreak/>
        <w:t>dock ytterligare krav för vissa medicintekniska produkter för in vitro-diagnostik, till exempel där kirurgiskt invasiv provtagning görs en</w:t>
      </w:r>
      <w:r>
        <w:softHyphen/>
        <w:t>bart för pres</w:t>
      </w:r>
      <w:r>
        <w:softHyphen/>
        <w:t xml:space="preserve">tandastudien (artikel 58.1). </w:t>
      </w:r>
    </w:p>
    <w:p w14:paraId="712D5EAD" w14:textId="7D51D3B4" w:rsidR="008539B5" w:rsidRDefault="008539B5" w:rsidP="008539B5">
      <w:pPr>
        <w:pStyle w:val="Brdtextmedindrag"/>
      </w:pPr>
      <w:r>
        <w:t xml:space="preserve">Av artikel 62.5 i </w:t>
      </w:r>
      <w:r w:rsidRPr="00A3541E">
        <w:t>MDR-förordningen</w:t>
      </w:r>
      <w:r>
        <w:t xml:space="preserve"> och artikel 58.6 i IVDR-för</w:t>
      </w:r>
      <w:r>
        <w:softHyphen/>
        <w:t>ord</w:t>
      </w:r>
      <w:r>
        <w:softHyphen/>
        <w:t>ning</w:t>
      </w:r>
      <w:r>
        <w:softHyphen/>
        <w:t>en framgår att för</w:t>
      </w:r>
      <w:r>
        <w:softHyphen/>
        <w:t>söks</w:t>
      </w:r>
      <w:r>
        <w:softHyphen/>
        <w:t>personen, eller om försökspersonen inte kan ge ett informerat sam</w:t>
      </w:r>
      <w:r>
        <w:softHyphen/>
        <w:t>tycke, hans eller hennes lagligen utsedda ställ</w:t>
      </w:r>
      <w:r>
        <w:softHyphen/>
        <w:t>före</w:t>
      </w:r>
      <w:r>
        <w:softHyphen/>
        <w:t>träd</w:t>
      </w:r>
      <w:r>
        <w:softHyphen/>
        <w:t>are, när som helst utan negativa följder och utan att behöva motivera sitt beslut får avsluta deltagandet i en klinisk prövning eller prestanda</w:t>
      </w:r>
      <w:r>
        <w:softHyphen/>
        <w:t xml:space="preserve">studie genom att återkalla sitt informerade samtycke. </w:t>
      </w:r>
    </w:p>
    <w:p w14:paraId="7496064F" w14:textId="1B560884" w:rsidR="008539B5" w:rsidRDefault="008539B5" w:rsidP="008539B5">
      <w:pPr>
        <w:pStyle w:val="Brdtextmedindrag"/>
      </w:pPr>
      <w:r>
        <w:t>Prövaren ska vara en person som utövar ett yrke som i den berörda medlems</w:t>
      </w:r>
      <w:r>
        <w:softHyphen/>
        <w:t>staten gör personen kvalificerad att inneha rollen som prövare mot bakgrund av att han eller hon har nödvändig veten</w:t>
      </w:r>
      <w:r>
        <w:softHyphen/>
        <w:t xml:space="preserve">skaplig bakgrund och erfarenhet av patientvård </w:t>
      </w:r>
      <w:r w:rsidRPr="00480809">
        <w:t>eller</w:t>
      </w:r>
      <w:r>
        <w:t xml:space="preserve">, enligt IVDR-förordningen, av </w:t>
      </w:r>
      <w:r w:rsidRPr="00480809">
        <w:t>labo</w:t>
      </w:r>
      <w:r>
        <w:softHyphen/>
      </w:r>
      <w:r w:rsidRPr="00480809">
        <w:t>ra</w:t>
      </w:r>
      <w:r>
        <w:softHyphen/>
      </w:r>
      <w:r w:rsidRPr="00480809">
        <w:t>to</w:t>
      </w:r>
      <w:r>
        <w:softHyphen/>
      </w:r>
      <w:r w:rsidRPr="00480809">
        <w:t>rie</w:t>
      </w:r>
      <w:r>
        <w:softHyphen/>
      </w:r>
      <w:r w:rsidRPr="00480809">
        <w:t>medicin</w:t>
      </w:r>
      <w:r>
        <w:t>. Annan per</w:t>
      </w:r>
      <w:r>
        <w:softHyphen/>
        <w:t>sonal som deltar i genomförandet av en klinisk prövning/</w:t>
      </w:r>
      <w:r>
        <w:softHyphen/>
        <w:t>pre</w:t>
      </w:r>
      <w:r>
        <w:softHyphen/>
        <w:t>standa</w:t>
      </w:r>
      <w:r>
        <w:softHyphen/>
      </w:r>
      <w:r>
        <w:softHyphen/>
        <w:t xml:space="preserve">studie ska ha lämpliga kvalifikationer (artikel 62.6 i </w:t>
      </w:r>
      <w:r w:rsidRPr="00A3541E">
        <w:t>MDR-förordningen</w:t>
      </w:r>
      <w:r>
        <w:t xml:space="preserve"> och artikel 58.7 i IVDR-förordningen). </w:t>
      </w:r>
    </w:p>
    <w:p w14:paraId="3A7D0175" w14:textId="40BB5A89" w:rsidR="008539B5" w:rsidRDefault="008539B5" w:rsidP="008539B5">
      <w:pPr>
        <w:pStyle w:val="Brdtextmedindrag"/>
      </w:pPr>
      <w:r>
        <w:t>De anläggningar där den kliniska prövningen eller prestanda</w:t>
      </w:r>
      <w:r>
        <w:softHyphen/>
        <w:t>studien genom</w:t>
      </w:r>
      <w:r>
        <w:softHyphen/>
        <w:t>förs ska också vara lämpliga för sitt ändamål och ska likna anlägg</w:t>
      </w:r>
      <w:r>
        <w:softHyphen/>
        <w:t>ning</w:t>
      </w:r>
      <w:r>
        <w:softHyphen/>
        <w:t xml:space="preserve">ar där produkten är avsedd att användas (se artikel 62.7 i </w:t>
      </w:r>
      <w:r w:rsidRPr="00A3541E">
        <w:t>MDR-förord</w:t>
      </w:r>
      <w:r>
        <w:softHyphen/>
      </w:r>
      <w:r w:rsidRPr="00A3541E">
        <w:t>ning</w:t>
      </w:r>
      <w:r>
        <w:softHyphen/>
      </w:r>
      <w:r w:rsidRPr="00A3541E">
        <w:t>en</w:t>
      </w:r>
      <w:r>
        <w:t xml:space="preserve"> och artikel 58.8 i IVDR-förordningen). </w:t>
      </w:r>
    </w:p>
    <w:p w14:paraId="68ADA99D" w14:textId="6E8D1149" w:rsidR="008539B5" w:rsidRDefault="008539B5" w:rsidP="008539B5">
      <w:pPr>
        <w:pStyle w:val="Brdtextmedindrag"/>
      </w:pPr>
      <w:r>
        <w:t>Ett samtycke till en klinisk prövning eller en prestandastudie ska vara inform</w:t>
      </w:r>
      <w:r>
        <w:softHyphen/>
        <w:t xml:space="preserve">erat och skriftligt (artikel 63 i </w:t>
      </w:r>
      <w:r w:rsidRPr="00A3541E">
        <w:t>MDR-förordningen</w:t>
      </w:r>
      <w:r>
        <w:t xml:space="preserve"> och artikel 59 i IVDR-förordningen). </w:t>
      </w:r>
    </w:p>
    <w:p w14:paraId="6950CA25" w14:textId="36B24510" w:rsidR="008539B5" w:rsidRDefault="008539B5" w:rsidP="008539B5">
      <w:pPr>
        <w:pStyle w:val="Brdtextmedindrag"/>
      </w:pPr>
      <w:r>
        <w:t>EU-förordningarna påverkar inte tillämpningen av nationell rätt enligt vilken det för en underårig som har förmåga att inta en ståndpunkt och be</w:t>
      </w:r>
      <w:r>
        <w:softHyphen/>
        <w:t>döma den information han eller hon får krävs att personen själv ger sitt sam</w:t>
      </w:r>
      <w:r>
        <w:softHyphen/>
        <w:t>tycke för att kunna delta i en klinisk prövning eller prestandastudie.</w:t>
      </w:r>
    </w:p>
    <w:p w14:paraId="5B67CCAD" w14:textId="5B096A87" w:rsidR="008539B5" w:rsidRDefault="008539B5" w:rsidP="008539B5">
      <w:pPr>
        <w:pStyle w:val="Brdtextmedindrag"/>
      </w:pPr>
      <w:r>
        <w:t>Kliniska prövningar eller prestandastudier på försökspersoner som inte är beslutskompetenta får endast genomföras om vissa vill</w:t>
      </w:r>
      <w:r>
        <w:softHyphen/>
        <w:t xml:space="preserve">kor är uppfyllda (artikel 64 i </w:t>
      </w:r>
      <w:r w:rsidRPr="00A3541E">
        <w:t>MDR-förordningen</w:t>
      </w:r>
      <w:r>
        <w:t xml:space="preserve"> och artikel 60 i IVDR-förordningen). Som exem</w:t>
      </w:r>
      <w:r>
        <w:softHyphen/>
        <w:t>pel på sådana villkor kan nämnas att deras lagligen utsedda ställ</w:t>
      </w:r>
      <w:r>
        <w:softHyphen/>
        <w:t>före</w:t>
      </w:r>
      <w:r>
        <w:softHyphen/>
        <w:t>träd</w:t>
      </w:r>
      <w:r>
        <w:softHyphen/>
        <w:t xml:space="preserve">are har gett sitt informerade samtycke. I fråga om underåriga måste också vissa villkor vara uppfyllda (se vidare artikel 65 i </w:t>
      </w:r>
      <w:r w:rsidRPr="00A3541E">
        <w:t>MDR-för</w:t>
      </w:r>
      <w:r>
        <w:softHyphen/>
      </w:r>
      <w:r w:rsidRPr="00A3541E">
        <w:t>ord</w:t>
      </w:r>
      <w:r>
        <w:softHyphen/>
      </w:r>
      <w:r w:rsidRPr="00A3541E">
        <w:t>ning</w:t>
      </w:r>
      <w:r>
        <w:softHyphen/>
      </w:r>
      <w:r w:rsidRPr="00A3541E">
        <w:t>en</w:t>
      </w:r>
      <w:r>
        <w:t xml:space="preserve"> och artikel 61 i IVDR-förordningen). Kliniska prövningar på gravida eller ammande kvinnor är andra områden som begränsas genom EU-för</w:t>
      </w:r>
      <w:r>
        <w:softHyphen/>
        <w:t>ord</w:t>
      </w:r>
      <w:r>
        <w:softHyphen/>
        <w:t xml:space="preserve">ningarna (artikel 66 i </w:t>
      </w:r>
      <w:r w:rsidRPr="00A3541E">
        <w:t>MDR-förordningen</w:t>
      </w:r>
      <w:r>
        <w:t xml:space="preserve"> och artikel 62 i IVDR-för</w:t>
      </w:r>
      <w:r>
        <w:softHyphen/>
        <w:t xml:space="preserve">ordningen). </w:t>
      </w:r>
    </w:p>
    <w:p w14:paraId="3823DD84" w14:textId="13489D1B" w:rsidR="008539B5" w:rsidRDefault="008539B5" w:rsidP="008539B5">
      <w:pPr>
        <w:pStyle w:val="Brdtextmedindrag"/>
      </w:pPr>
      <w:r>
        <w:t xml:space="preserve">EU-förordningarna ger också utrymme för att utföra kliniska prövningar och prestandastudier i nödsituationer på vissa villkor (artikel 68 i </w:t>
      </w:r>
      <w:r w:rsidRPr="00A3541E">
        <w:t>MDR-för</w:t>
      </w:r>
      <w:r>
        <w:softHyphen/>
      </w:r>
      <w:r w:rsidRPr="00A3541E">
        <w:t>ordningen</w:t>
      </w:r>
      <w:r>
        <w:t xml:space="preserve"> och artikel 64 i IVDR-förordningen).</w:t>
      </w:r>
    </w:p>
    <w:p w14:paraId="52F5F488" w14:textId="77777777" w:rsidR="008539B5" w:rsidRDefault="008539B5" w:rsidP="008539B5">
      <w:pPr>
        <w:pStyle w:val="Rubrik4utannumrering"/>
      </w:pPr>
      <w:r>
        <w:t xml:space="preserve">Skadestånd (artikel 69 i </w:t>
      </w:r>
      <w:r w:rsidRPr="00A3541E">
        <w:t>MDR-förordningen</w:t>
      </w:r>
      <w:r>
        <w:t xml:space="preserve"> och artikel 65 i IVDR-förordningen)</w:t>
      </w:r>
    </w:p>
    <w:p w14:paraId="40B2EE9B" w14:textId="77777777" w:rsidR="008539B5" w:rsidRDefault="008539B5" w:rsidP="008539B5">
      <w:pPr>
        <w:pStyle w:val="Brdtextmedindrag"/>
        <w:ind w:firstLine="0"/>
      </w:pPr>
      <w:r>
        <w:t xml:space="preserve">Medlemsstaterna ska se till att det finns ersättningssystem för de skador som drabbat en försöksperson. </w:t>
      </w:r>
    </w:p>
    <w:p w14:paraId="2B788B0C" w14:textId="77777777" w:rsidR="008539B5" w:rsidRPr="00625D68" w:rsidRDefault="008539B5" w:rsidP="008539B5">
      <w:pPr>
        <w:pStyle w:val="Rubrik4utannumrering"/>
      </w:pPr>
      <w:r w:rsidRPr="000E6021">
        <w:lastRenderedPageBreak/>
        <w:t>Ansökan om klinisk prövning eller prestandastudie</w:t>
      </w:r>
      <w:r>
        <w:t xml:space="preserve"> (artikel 70 i </w:t>
      </w:r>
      <w:r w:rsidRPr="00A3541E">
        <w:t>MDR-förordningen</w:t>
      </w:r>
      <w:r>
        <w:t xml:space="preserve"> och artikel 66 i IVDR-förordningen)</w:t>
      </w:r>
    </w:p>
    <w:p w14:paraId="4A7B23ED" w14:textId="0D4F3A01" w:rsidR="008539B5" w:rsidRDefault="008539B5" w:rsidP="008539B5">
      <w:pPr>
        <w:pStyle w:val="Brdtextmedindrag"/>
        <w:ind w:firstLine="0"/>
      </w:pPr>
      <w:r>
        <w:t>En sponsor för en klinisk prövning eller en prestandastudie ska lämna en an</w:t>
      </w:r>
      <w:r>
        <w:softHyphen/>
        <w:t>sökan samt den dokumentation som krävs till den eller de med</w:t>
      </w:r>
      <w:r>
        <w:softHyphen/>
        <w:t>lems</w:t>
      </w:r>
      <w:r>
        <w:softHyphen/>
        <w:t>stater där prövningen eller prestandastudien ska genom</w:t>
      </w:r>
      <w:r>
        <w:softHyphen/>
        <w:t>föras (den s.k. berörda med</w:t>
      </w:r>
      <w:r>
        <w:softHyphen/>
        <w:t>lems</w:t>
      </w:r>
      <w:r>
        <w:softHyphen/>
        <w:t>staten). Ansökan ska lämnas in via ett elek</w:t>
      </w:r>
      <w:r>
        <w:softHyphen/>
        <w:t>tron</w:t>
      </w:r>
      <w:r>
        <w:softHyphen/>
        <w:t>iskt system (som av</w:t>
      </w:r>
      <w:r>
        <w:softHyphen/>
        <w:t xml:space="preserve">ses i artikel 73 i </w:t>
      </w:r>
      <w:r w:rsidRPr="00A3541E">
        <w:t>MDR-förordningen</w:t>
      </w:r>
      <w:r>
        <w:t xml:space="preserve"> och artikel 69 i IVDR-förord</w:t>
      </w:r>
      <w:r>
        <w:softHyphen/>
        <w:t>ningen).</w:t>
      </w:r>
    </w:p>
    <w:p w14:paraId="711E0965" w14:textId="77777777" w:rsidR="008539B5" w:rsidRPr="007B55F0" w:rsidRDefault="008539B5" w:rsidP="008539B5">
      <w:pPr>
        <w:pStyle w:val="Rubrik4utannumrering"/>
      </w:pPr>
      <w:r w:rsidRPr="000E6021">
        <w:t>Medlemsstaternas bedömning</w:t>
      </w:r>
      <w:r>
        <w:t xml:space="preserve"> (artikel 71 i </w:t>
      </w:r>
      <w:r w:rsidRPr="00A3541E">
        <w:t>MDR-förordningen</w:t>
      </w:r>
      <w:r>
        <w:t xml:space="preserve"> och artikel 67 i IVDR-förordningen)</w:t>
      </w:r>
    </w:p>
    <w:p w14:paraId="285B60C7" w14:textId="3370DEE1" w:rsidR="008539B5" w:rsidRDefault="008539B5" w:rsidP="008539B5">
      <w:pPr>
        <w:pStyle w:val="Brdtextmedindrag"/>
        <w:ind w:firstLine="0"/>
      </w:pPr>
      <w:r>
        <w:t>Medlemsstaterna ska säkerställa att de personer som validerar och bedömer ansökan eller fattar beslut om den är oberoende. Med</w:t>
      </w:r>
      <w:r>
        <w:softHyphen/>
        <w:t>lems</w:t>
      </w:r>
      <w:r>
        <w:softHyphen/>
      </w:r>
      <w:r>
        <w:softHyphen/>
        <w:t>staterna ska också säkerställa att bedömningen görs gemen</w:t>
      </w:r>
      <w:r>
        <w:softHyphen/>
        <w:t>samt av ett rimligt antal personer som tillsammans har de kvali</w:t>
      </w:r>
      <w:r>
        <w:softHyphen/>
        <w:t>fi</w:t>
      </w:r>
      <w:r>
        <w:softHyphen/>
        <w:t>ka</w:t>
      </w:r>
      <w:r>
        <w:softHyphen/>
        <w:t>tion</w:t>
      </w:r>
      <w:r>
        <w:softHyphen/>
        <w:t>er och den erfarenhet som krävs. Om ansökan avslås i enlighet med EU-förordningarna, ska medlems</w:t>
      </w:r>
      <w:r>
        <w:softHyphen/>
        <w:t>staterna erbjuda ett över</w:t>
      </w:r>
      <w:r>
        <w:softHyphen/>
        <w:t>klag</w:t>
      </w:r>
      <w:r>
        <w:softHyphen/>
        <w:t>ande</w:t>
      </w:r>
      <w:r>
        <w:softHyphen/>
        <w:t>förfarande för ett beslut.</w:t>
      </w:r>
    </w:p>
    <w:p w14:paraId="549C7A26" w14:textId="77777777" w:rsidR="008539B5" w:rsidRPr="00CD6248" w:rsidRDefault="008539B5" w:rsidP="008539B5">
      <w:pPr>
        <w:pStyle w:val="Rubrik4utannumrering"/>
        <w:rPr>
          <w:rStyle w:val="Rubrik4utannumreringChar"/>
          <w:b/>
        </w:rPr>
      </w:pPr>
      <w:r w:rsidRPr="00F57A00">
        <w:t>Genomförande</w:t>
      </w:r>
      <w:r>
        <w:t xml:space="preserve"> </w:t>
      </w:r>
      <w:r w:rsidRPr="00CD6248">
        <w:t>av en klinisk prövn</w:t>
      </w:r>
      <w:r>
        <w:t xml:space="preserve">ing eller prestandastudie (artikel 72 i </w:t>
      </w:r>
      <w:r w:rsidRPr="00A3541E">
        <w:t>MDR-förordningen</w:t>
      </w:r>
      <w:r>
        <w:t xml:space="preserve"> och</w:t>
      </w:r>
      <w:r w:rsidRPr="00CD6248">
        <w:t xml:space="preserve"> </w:t>
      </w:r>
      <w:r>
        <w:t xml:space="preserve">artikel </w:t>
      </w:r>
      <w:r w:rsidRPr="00CD6248">
        <w:t xml:space="preserve">68 </w:t>
      </w:r>
      <w:r>
        <w:t>i IVDR-förordningen</w:t>
      </w:r>
      <w:r w:rsidRPr="00CD6248">
        <w:t>)</w:t>
      </w:r>
    </w:p>
    <w:p w14:paraId="1206E511" w14:textId="1F25E586" w:rsidR="008539B5" w:rsidRDefault="008539B5" w:rsidP="008539B5">
      <w:pPr>
        <w:pStyle w:val="Brdtext"/>
      </w:pPr>
      <w:r>
        <w:t>Sponsorn och prövaren ska säkerställa att den kliniska prövningen eller pre</w:t>
      </w:r>
      <w:r>
        <w:softHyphen/>
        <w:t>standastudien genomförs i enlighet med en godkänd klin</w:t>
      </w:r>
      <w:r>
        <w:softHyphen/>
        <w:t>isk pröv</w:t>
      </w:r>
      <w:r>
        <w:softHyphen/>
        <w:t>ningsplan respektive godkänd klinisk prestandastudieplan.</w:t>
      </w:r>
    </w:p>
    <w:p w14:paraId="2D8E67D0" w14:textId="77777777" w:rsidR="008539B5" w:rsidRDefault="008539B5" w:rsidP="008539B5">
      <w:pPr>
        <w:pStyle w:val="Brdtextmedindrag"/>
      </w:pPr>
      <w:r>
        <w:t>Medlemsstaterna ska på lämplig nivå göra inspektioner för att kon</w:t>
      </w:r>
      <w:r>
        <w:softHyphen/>
      </w:r>
      <w:r>
        <w:softHyphen/>
        <w:t>trollera att planen följs.</w:t>
      </w:r>
    </w:p>
    <w:p w14:paraId="4B31579A" w14:textId="77777777" w:rsidR="008539B5" w:rsidRDefault="008539B5" w:rsidP="008539B5">
      <w:pPr>
        <w:pStyle w:val="Rubrik4utannumrering"/>
      </w:pPr>
      <w:r w:rsidRPr="00CD6248">
        <w:t>Kliniska</w:t>
      </w:r>
      <w:r>
        <w:t xml:space="preserve"> prövningar och prestandastudier avseende CE-märkta produkter (artikel 74 i </w:t>
      </w:r>
      <w:r w:rsidRPr="00A3541E">
        <w:t>MDR-förordningen</w:t>
      </w:r>
      <w:r>
        <w:t xml:space="preserve"> och artikel 70 i IVDR-förordningen)</w:t>
      </w:r>
    </w:p>
    <w:p w14:paraId="3EFA7BE6" w14:textId="25533A8A" w:rsidR="008539B5" w:rsidRDefault="008539B5" w:rsidP="008539B5">
      <w:pPr>
        <w:pStyle w:val="Brdtext"/>
      </w:pPr>
      <w:r>
        <w:t>Det krävs en an</w:t>
      </w:r>
      <w:r>
        <w:softHyphen/>
        <w:t xml:space="preserve">mälan i det elektroniska systemet (som avses i artikel 73 i </w:t>
      </w:r>
      <w:r w:rsidRPr="00A3541E">
        <w:t>MDR-förordningen</w:t>
      </w:r>
      <w:r>
        <w:t xml:space="preserve"> och artikel 69 i IVDR-förordningen) om en redan CE-märkt produkt ska utvärderas ytterligare och försökspersonerna utsätts för ytter</w:t>
      </w:r>
      <w:r>
        <w:softHyphen/>
        <w:t>ligare förfaranden än dem som skulle ha genomförts vid normal an</w:t>
      </w:r>
      <w:r>
        <w:softHyphen/>
        <w:t>vänd</w:t>
      </w:r>
      <w:r>
        <w:softHyphen/>
        <w:t>ning av produkten, om dessa ytterligare förfaranden är invasiva eller ansträngande.</w:t>
      </w:r>
    </w:p>
    <w:p w14:paraId="2A6FEEF0" w14:textId="77777777" w:rsidR="008539B5" w:rsidRDefault="008539B5" w:rsidP="008539B5">
      <w:pPr>
        <w:pStyle w:val="Rubrik4utannumrering"/>
      </w:pPr>
      <w:r w:rsidRPr="003946A0">
        <w:t>Samor</w:t>
      </w:r>
      <w:r>
        <w:t xml:space="preserve">dnat bedömningsförfarande (artikel </w:t>
      </w:r>
      <w:r w:rsidRPr="003946A0">
        <w:t xml:space="preserve">78 </w:t>
      </w:r>
      <w:r>
        <w:t xml:space="preserve">i </w:t>
      </w:r>
      <w:r w:rsidRPr="00A3541E">
        <w:t>MDR-förordningen</w:t>
      </w:r>
      <w:r>
        <w:t xml:space="preserve"> </w:t>
      </w:r>
      <w:r w:rsidRPr="003946A0">
        <w:t xml:space="preserve">och </w:t>
      </w:r>
      <w:r>
        <w:t xml:space="preserve">artikel </w:t>
      </w:r>
      <w:r w:rsidRPr="003946A0">
        <w:t xml:space="preserve">74 </w:t>
      </w:r>
      <w:r>
        <w:t>i IVDR-förordningen</w:t>
      </w:r>
      <w:r w:rsidRPr="003946A0">
        <w:t>)</w:t>
      </w:r>
    </w:p>
    <w:p w14:paraId="232E3280" w14:textId="52454B16" w:rsidR="008539B5" w:rsidRDefault="008539B5" w:rsidP="008539B5">
      <w:pPr>
        <w:pStyle w:val="Brdtext"/>
      </w:pPr>
      <w:r>
        <w:t>Sponsorn för en prövning eller studie som ska genomföras i mer än en medlems</w:t>
      </w:r>
      <w:r>
        <w:softHyphen/>
        <w:t>stat får lämna in en enda ansökan som när den tagits emot över</w:t>
      </w:r>
      <w:r>
        <w:softHyphen/>
        <w:t>sänds elektroniskt till samtliga medlemsstater där pröv</w:t>
      </w:r>
      <w:r>
        <w:softHyphen/>
        <w:t>ning</w:t>
      </w:r>
      <w:r>
        <w:softHyphen/>
        <w:t xml:space="preserve">en eller studien ska genomföras. </w:t>
      </w:r>
    </w:p>
    <w:p w14:paraId="3E540CA7" w14:textId="475E5DDD" w:rsidR="008539B5" w:rsidRDefault="008539B5" w:rsidP="008539B5">
      <w:pPr>
        <w:pStyle w:val="Brdtextmedindrag"/>
      </w:pPr>
      <w:r>
        <w:t>Kommissionen får genom genomförandeakter ytterligare speci</w:t>
      </w:r>
      <w:r>
        <w:softHyphen/>
        <w:t>fi</w:t>
      </w:r>
      <w:r>
        <w:softHyphen/>
        <w:t>cera de för</w:t>
      </w:r>
      <w:r>
        <w:softHyphen/>
        <w:t xml:space="preserve">faranden och tidsramar för samordnade bedömningar som ska gälla. </w:t>
      </w:r>
    </w:p>
    <w:p w14:paraId="39762654" w14:textId="189D3BE7" w:rsidR="008539B5" w:rsidRDefault="008539B5" w:rsidP="008539B5">
      <w:pPr>
        <w:pStyle w:val="Brdtextmedindrag"/>
      </w:pPr>
      <w:r>
        <w:t xml:space="preserve">Förfarandet för samordnad bedömning är fram till och med den 25 maj 2027 enligt </w:t>
      </w:r>
      <w:r w:rsidRPr="00A3541E">
        <w:t>MDR-förordningen</w:t>
      </w:r>
      <w:r>
        <w:t xml:space="preserve"> och 27 maj 2029 enligt IVDR-för</w:t>
      </w:r>
      <w:r>
        <w:softHyphen/>
        <w:t>ord</w:t>
      </w:r>
      <w:r>
        <w:softHyphen/>
        <w:t>ning</w:t>
      </w:r>
      <w:r>
        <w:softHyphen/>
        <w:t>en frivilligt att tillämpa för de medlemsstater där den klin</w:t>
      </w:r>
      <w:r>
        <w:softHyphen/>
        <w:t xml:space="preserve">iska prövningen eller prestandastudien ska göras. Efter den 26 maj 2027 enligt </w:t>
      </w:r>
      <w:r w:rsidRPr="00A3541E">
        <w:t>MDR-</w:t>
      </w:r>
      <w:r w:rsidRPr="00A3541E">
        <w:lastRenderedPageBreak/>
        <w:t>förordningen</w:t>
      </w:r>
      <w:r>
        <w:t xml:space="preserve"> och den 27 maj 2029 enligt IVDR-förordningen ska alla medlemsstater vara skyldiga att tillämpa det förfarandet. </w:t>
      </w:r>
    </w:p>
    <w:p w14:paraId="04A93F2F" w14:textId="77777777" w:rsidR="008539B5" w:rsidRDefault="008539B5" w:rsidP="008539B5">
      <w:pPr>
        <w:pStyle w:val="Rubrik4utannumrering"/>
      </w:pPr>
      <w:r>
        <w:t xml:space="preserve">Registrering och rapportering av negativa händelser som inträffar under kliniska prövningar eller prestandastudier (artikel 80 i </w:t>
      </w:r>
      <w:r w:rsidRPr="00A3541E">
        <w:t>MDR-förordningen</w:t>
      </w:r>
      <w:r>
        <w:t xml:space="preserve"> och artikel 76 i IVDR-förordningen)</w:t>
      </w:r>
    </w:p>
    <w:p w14:paraId="6BE9994E" w14:textId="77777777" w:rsidR="008539B5" w:rsidRDefault="008539B5" w:rsidP="008539B5">
      <w:pPr>
        <w:pStyle w:val="Brdtextmedindrag"/>
        <w:ind w:firstLine="0"/>
      </w:pPr>
      <w:r>
        <w:t>EU-förordningarna ställer krav på att en rad uppgifter registreras och rap</w:t>
      </w:r>
      <w:r>
        <w:softHyphen/>
        <w:t>port</w:t>
      </w:r>
      <w:r>
        <w:softHyphen/>
        <w:t>eras av sponsorerna. Sponsorerna ska till exempel registrera när olika problem uppstått. De problem som avses kan vara negativa händelser som kon</w:t>
      </w:r>
      <w:r>
        <w:softHyphen/>
        <w:t>staterats som avgörande för utvärderingen av resultaten och produkt</w:t>
      </w:r>
      <w:r>
        <w:softHyphen/>
        <w:t xml:space="preserve">fel. Allvarliga händelser ska rapporteras till medlemsstaterna (se vidare artikel 80 i </w:t>
      </w:r>
      <w:r w:rsidRPr="00A3541E">
        <w:t>MDR-förordningen</w:t>
      </w:r>
      <w:r>
        <w:t xml:space="preserve"> och artikel 76 i IVDR-förordningen). </w:t>
      </w:r>
    </w:p>
    <w:p w14:paraId="7BAB3E1E" w14:textId="77777777" w:rsidR="008539B5" w:rsidRDefault="008539B5" w:rsidP="008539B5">
      <w:pPr>
        <w:pStyle w:val="Rubrik4utannumrering"/>
      </w:pPr>
      <w:r>
        <w:t xml:space="preserve">Genomförandeakter (artikel 81 i </w:t>
      </w:r>
      <w:r w:rsidRPr="00A3541E">
        <w:t>MDR-förordningen</w:t>
      </w:r>
      <w:r>
        <w:t xml:space="preserve"> och artikel 77 i IVDR-förordningen)</w:t>
      </w:r>
    </w:p>
    <w:p w14:paraId="737AFD9B" w14:textId="77777777" w:rsidR="008539B5" w:rsidRDefault="008539B5" w:rsidP="008539B5">
      <w:pPr>
        <w:pStyle w:val="Brdtext"/>
      </w:pPr>
      <w:r>
        <w:t>Kommissionen får anta genomförandeakter för att fastställa de närmare be</w:t>
      </w:r>
      <w:r>
        <w:softHyphen/>
        <w:t>stäm</w:t>
      </w:r>
      <w:r>
        <w:softHyphen/>
        <w:t>melser och förfaranden som krävs i fråga om en</w:t>
      </w:r>
      <w:r>
        <w:softHyphen/>
        <w:t>het</w:t>
      </w:r>
      <w:r>
        <w:softHyphen/>
        <w:t>liga elektroniska formulär för ansökan om kliniska prövningar och pre</w:t>
      </w:r>
      <w:r>
        <w:softHyphen/>
        <w:t>standastudier, be</w:t>
      </w:r>
      <w:r>
        <w:softHyphen/>
        <w:t>döm</w:t>
      </w:r>
      <w:r>
        <w:softHyphen/>
        <w:t>ning av dessa, funktionssätt för det elek</w:t>
      </w:r>
      <w:r>
        <w:softHyphen/>
        <w:t>tron</w:t>
      </w:r>
      <w:r>
        <w:softHyphen/>
        <w:t>iska systemet, enhetliga elektron</w:t>
      </w:r>
      <w:r>
        <w:softHyphen/>
        <w:t>iska formulär för anmälan av studier efter ut</w:t>
      </w:r>
      <w:r>
        <w:softHyphen/>
        <w:t>släpp</w:t>
      </w:r>
      <w:r>
        <w:softHyphen/>
        <w:t>ande på mark</w:t>
      </w:r>
      <w:r>
        <w:softHyphen/>
        <w:t>nad</w:t>
      </w:r>
      <w:r>
        <w:softHyphen/>
        <w:t>en, informationsutbyte mellan med</w:t>
      </w:r>
      <w:r>
        <w:softHyphen/>
        <w:t>lems</w:t>
      </w:r>
      <w:r>
        <w:softHyphen/>
        <w:t>stat</w:t>
      </w:r>
      <w:r>
        <w:softHyphen/>
        <w:t>erna, elektroniska formulär för rapportering av all</w:t>
      </w:r>
      <w:r>
        <w:softHyphen/>
        <w:t>varliga negativa händ</w:t>
      </w:r>
      <w:r>
        <w:softHyphen/>
        <w:t>elser och produktfel, tidsfrister för rapport</w:t>
      </w:r>
      <w:r>
        <w:softHyphen/>
        <w:t>er</w:t>
      </w:r>
      <w:r>
        <w:softHyphen/>
        <w:t>ing av allvarliga nega</w:t>
      </w:r>
      <w:r>
        <w:softHyphen/>
        <w:t>tiva händelser och produktfel samt enhet</w:t>
      </w:r>
      <w:r>
        <w:softHyphen/>
        <w:t>lig till</w:t>
      </w:r>
      <w:r>
        <w:softHyphen/>
        <w:t>ämp</w:t>
      </w:r>
      <w:r>
        <w:softHyphen/>
        <w:t>ning av krav</w:t>
      </w:r>
      <w:r>
        <w:softHyphen/>
        <w:t>en för klinisk evidens eller kliniska data som behövs.</w:t>
      </w:r>
    </w:p>
    <w:p w14:paraId="50601520" w14:textId="77777777" w:rsidR="008539B5" w:rsidRPr="000E4B35" w:rsidRDefault="008539B5" w:rsidP="008539B5">
      <w:pPr>
        <w:pStyle w:val="Rubrik4utannumrering"/>
      </w:pPr>
      <w:r>
        <w:t xml:space="preserve">Krav för andra kliniska prövningar (artikel 82 i </w:t>
      </w:r>
      <w:r w:rsidRPr="00A3541E">
        <w:t>MDR-förordningen</w:t>
      </w:r>
      <w:r>
        <w:t>)</w:t>
      </w:r>
    </w:p>
    <w:p w14:paraId="1117432C" w14:textId="630FD512" w:rsidR="008539B5" w:rsidRDefault="008539B5" w:rsidP="008539B5">
      <w:pPr>
        <w:pStyle w:val="Brdtext"/>
      </w:pPr>
      <w:r w:rsidRPr="000E4B35">
        <w:t xml:space="preserve">I artikel 82.1 i </w:t>
      </w:r>
      <w:r w:rsidRPr="00A3541E">
        <w:t>MDR-förordningen</w:t>
      </w:r>
      <w:r>
        <w:t xml:space="preserve"> </w:t>
      </w:r>
      <w:r w:rsidRPr="000E4B35">
        <w:t>anges det att de kliniska prövningar som inte genomförs i något av de syften som förtecknas i artikel 62.1 ska följa be</w:t>
      </w:r>
      <w:r>
        <w:softHyphen/>
      </w:r>
      <w:r w:rsidRPr="000E4B35">
        <w:t>stämmelserna i artik</w:t>
      </w:r>
      <w:r>
        <w:t>e</w:t>
      </w:r>
      <w:r w:rsidRPr="000E4B35">
        <w:t xml:space="preserve">l 62.2, 62.3, 62.4 b, c, d, f, h och l </w:t>
      </w:r>
      <w:r>
        <w:t>och</w:t>
      </w:r>
      <w:r w:rsidRPr="000E4B35">
        <w:t xml:space="preserve"> 62.6. Av detta framgår att nu aktuella prövningar ska genomgå veten</w:t>
      </w:r>
      <w:r>
        <w:softHyphen/>
      </w:r>
      <w:r w:rsidRPr="000E4B35">
        <w:t xml:space="preserve">skaplig och etisk granskning och får genomföras endast om </w:t>
      </w:r>
      <w:r>
        <w:t xml:space="preserve">den etiska granskningen </w:t>
      </w:r>
      <w:r w:rsidRPr="000E4B35">
        <w:t>inte resulterat i ett negativt yttrande (artik</w:t>
      </w:r>
      <w:r>
        <w:t>e</w:t>
      </w:r>
      <w:r w:rsidRPr="000E4B35">
        <w:t>l 62.3 och 62.4</w:t>
      </w:r>
      <w:r>
        <w:t> </w:t>
      </w:r>
      <w:r w:rsidRPr="000E4B35">
        <w:t>b).</w:t>
      </w:r>
    </w:p>
    <w:p w14:paraId="44789A98" w14:textId="71505D9C" w:rsidR="008539B5" w:rsidRPr="00870ED2" w:rsidRDefault="008539B5" w:rsidP="008539B5">
      <w:pPr>
        <w:pStyle w:val="Brdtextmedindrag"/>
      </w:pPr>
      <w:r>
        <w:t>För att skydda försökspersonerna ytterligare får medlemsstat</w:t>
      </w:r>
      <w:r>
        <w:softHyphen/>
        <w:t>er</w:t>
      </w:r>
      <w:r>
        <w:softHyphen/>
        <w:t>na fast</w:t>
      </w:r>
      <w:r>
        <w:softHyphen/>
        <w:t>ställa ytterligare krav på sådana prövningar.</w:t>
      </w:r>
    </w:p>
    <w:p w14:paraId="61CF881E" w14:textId="77777777" w:rsidR="008539B5" w:rsidRDefault="008539B5" w:rsidP="008539B5">
      <w:pPr>
        <w:pStyle w:val="Rubrik3utannumrering"/>
      </w:pPr>
      <w:r>
        <w:t>Kap. VII Övervakning av produkter som släppts ut på marknaden, säkerhetsövervakning och marknadskontroll</w:t>
      </w:r>
    </w:p>
    <w:p w14:paraId="71A5CB00" w14:textId="77777777" w:rsidR="008539B5" w:rsidRDefault="008539B5" w:rsidP="008539B5">
      <w:pPr>
        <w:pStyle w:val="Rubrik4utannumrering"/>
      </w:pPr>
      <w:r>
        <w:t xml:space="preserve">Tillverkarens system för övervakning och plan för övervakning </w:t>
      </w:r>
    </w:p>
    <w:p w14:paraId="0069B29E" w14:textId="4AD35CF1" w:rsidR="008539B5" w:rsidRDefault="008539B5" w:rsidP="008539B5">
      <w:pPr>
        <w:pStyle w:val="Brdtext"/>
      </w:pPr>
      <w:r>
        <w:t>Tillverkare ska för varje produkt planera och ha ett system för över</w:t>
      </w:r>
      <w:r>
        <w:softHyphen/>
        <w:t>vakning av produkter som släppts ut på marknaden, som en del av tillverkarens kvalitets</w:t>
      </w:r>
      <w:r>
        <w:softHyphen/>
        <w:t xml:space="preserve">ledningssystem (artikel 83 i </w:t>
      </w:r>
      <w:r w:rsidRPr="00A3541E">
        <w:t>MDR-förordningen</w:t>
      </w:r>
      <w:r>
        <w:t xml:space="preserve"> och artikel 78 i IVDR-förordningen). </w:t>
      </w:r>
    </w:p>
    <w:p w14:paraId="71F6155D" w14:textId="23205C37" w:rsidR="008539B5" w:rsidRDefault="008539B5" w:rsidP="008539B5">
      <w:pPr>
        <w:pStyle w:val="Brdtextmedindrag"/>
      </w:pPr>
      <w:r>
        <w:t>Om övervakningen visar att det behövs förebyggande och/eller kor</w:t>
      </w:r>
      <w:r>
        <w:softHyphen/>
        <w:t>rig</w:t>
      </w:r>
      <w:r>
        <w:softHyphen/>
        <w:t>er</w:t>
      </w:r>
      <w:r>
        <w:softHyphen/>
        <w:t>ande åtgärder, ska tillverkaren vidta sådana och även informera de be</w:t>
      </w:r>
      <w:r>
        <w:softHyphen/>
        <w:t>hör</w:t>
      </w:r>
      <w:r>
        <w:softHyphen/>
        <w:t>iga myndigheterna och i tillämpliga fall de an</w:t>
      </w:r>
      <w:r>
        <w:softHyphen/>
        <w:t>mälda organ</w:t>
      </w:r>
      <w:r>
        <w:softHyphen/>
        <w:t xml:space="preserve">en. Allvarliga </w:t>
      </w:r>
      <w:r>
        <w:lastRenderedPageBreak/>
        <w:t>till</w:t>
      </w:r>
      <w:r>
        <w:softHyphen/>
        <w:t>bud och korrigerande säkerhets</w:t>
      </w:r>
      <w:r>
        <w:softHyphen/>
        <w:t>åtgärd</w:t>
      </w:r>
      <w:r>
        <w:softHyphen/>
        <w:t xml:space="preserve">er rapporteras enligt artikel 87 i </w:t>
      </w:r>
      <w:r w:rsidRPr="00A3541E">
        <w:t>MDR-förordningen</w:t>
      </w:r>
      <w:r>
        <w:t xml:space="preserve"> och artikel 82 i IVDR-förordningen (säkerhets</w:t>
      </w:r>
      <w:r>
        <w:softHyphen/>
        <w:t>övervakning).</w:t>
      </w:r>
    </w:p>
    <w:p w14:paraId="089E72F2" w14:textId="615AD1BD" w:rsidR="008539B5" w:rsidRDefault="008539B5" w:rsidP="008539B5">
      <w:pPr>
        <w:pStyle w:val="Brdtextmedindrag"/>
      </w:pPr>
      <w:r>
        <w:t>Tillverkaren ska också ha en plan för övervakning av produkter som släppts ut på marknaden i enlighet med bilaga III till respektive EU-förord</w:t>
      </w:r>
      <w:r>
        <w:softHyphen/>
        <w:t xml:space="preserve">ning (artikel 84 i </w:t>
      </w:r>
      <w:r w:rsidRPr="00A3541E">
        <w:t>MDR-förordningen</w:t>
      </w:r>
      <w:r>
        <w:t xml:space="preserve"> och artikel 79 i IVDR-förordningen). </w:t>
      </w:r>
    </w:p>
    <w:p w14:paraId="41AC6DD4" w14:textId="06C0CD83" w:rsidR="008539B5" w:rsidRDefault="008539B5" w:rsidP="008539B5">
      <w:pPr>
        <w:pStyle w:val="Brdtextmedindrag"/>
      </w:pPr>
      <w:r>
        <w:t>Tillverkare av produkter i klass I och klasserna A och B ska utarbeta en rap</w:t>
      </w:r>
      <w:r>
        <w:softHyphen/>
        <w:t>port om övervakning av produkter som släppts ut på marknaden i enlig</w:t>
      </w:r>
      <w:r>
        <w:softHyphen/>
        <w:t xml:space="preserve">het med artikel 85 i </w:t>
      </w:r>
      <w:r w:rsidRPr="00A3541E">
        <w:t>MDR-förordningen</w:t>
      </w:r>
      <w:r>
        <w:t xml:space="preserve"> och artikel 80 i IVDR-förord</w:t>
      </w:r>
      <w:r>
        <w:softHyphen/>
        <w:t>ning</w:t>
      </w:r>
      <w:r>
        <w:softHyphen/>
        <w:t xml:space="preserve">en. </w:t>
      </w:r>
    </w:p>
    <w:p w14:paraId="0EFE3589" w14:textId="2D98E18C" w:rsidR="008539B5" w:rsidRDefault="008539B5" w:rsidP="008539B5">
      <w:pPr>
        <w:pStyle w:val="Brdtextmedindrag"/>
      </w:pPr>
      <w:r>
        <w:t>Tillverkare av medicintekniska produkter i klasserna IIa, IIb och III och till</w:t>
      </w:r>
      <w:r>
        <w:softHyphen/>
        <w:t>verkare av medicintekniska produkter för in vitro-diag</w:t>
      </w:r>
      <w:r>
        <w:softHyphen/>
        <w:t>nos</w:t>
      </w:r>
      <w:r>
        <w:softHyphen/>
        <w:t>tik i klasserna C och D ska också utarbeta periodiska säkerhets</w:t>
      </w:r>
      <w:r>
        <w:softHyphen/>
        <w:t>rap</w:t>
      </w:r>
      <w:r>
        <w:softHyphen/>
        <w:t>port</w:t>
      </w:r>
      <w:r>
        <w:softHyphen/>
        <w:t xml:space="preserve">er i enlighet med artikel 86 i </w:t>
      </w:r>
      <w:r w:rsidRPr="00A3541E">
        <w:t>MDR-förordningen</w:t>
      </w:r>
      <w:r>
        <w:t xml:space="preserve"> och artikel 81 i IVDR-förordningen. Dessa typer av rapporter brukar förkortas PSUR.</w:t>
      </w:r>
    </w:p>
    <w:p w14:paraId="4958823D" w14:textId="77777777" w:rsidR="008539B5" w:rsidRDefault="008539B5" w:rsidP="008539B5">
      <w:pPr>
        <w:pStyle w:val="Brdtextmedindrag"/>
      </w:pPr>
      <w:r>
        <w:t xml:space="preserve">I artikel 88 i </w:t>
      </w:r>
      <w:r w:rsidRPr="00A3541E">
        <w:t>MDR-förordningen</w:t>
      </w:r>
      <w:r>
        <w:t xml:space="preserve"> och artikel 83 i IVDR-förordningen finns även krav på att tillverkarna ska utföra s.k. trendrapportering.</w:t>
      </w:r>
    </w:p>
    <w:p w14:paraId="63894436" w14:textId="18AAFEA7" w:rsidR="008539B5" w:rsidRDefault="008539B5" w:rsidP="008539B5">
      <w:pPr>
        <w:pStyle w:val="Brdtextmedindrag"/>
      </w:pPr>
      <w:r>
        <w:t>Tillverkarna ska vidare efter rapportering av ett allvarligt tillbud analys</w:t>
      </w:r>
      <w:r>
        <w:softHyphen/>
        <w:t xml:space="preserve">era tillbudet och vid behov vidta korrigerande säkerhetsåtgärder enligt artikel 89 i </w:t>
      </w:r>
      <w:r w:rsidRPr="00A3541E">
        <w:t>MDR-förordningen</w:t>
      </w:r>
      <w:r>
        <w:t xml:space="preserve"> och artikel 84 i IVDR-förordningen. </w:t>
      </w:r>
    </w:p>
    <w:p w14:paraId="240AB498" w14:textId="7A6A0724" w:rsidR="008539B5" w:rsidRDefault="008539B5" w:rsidP="008539B5">
      <w:pPr>
        <w:pStyle w:val="Brdtextmedindrag"/>
      </w:pPr>
      <w:r>
        <w:t>De behöriga myndigheterna ska utvärdera till</w:t>
      </w:r>
      <w:r>
        <w:softHyphen/>
        <w:t>verkarens åtgärder. De behör</w:t>
      </w:r>
      <w:r>
        <w:softHyphen/>
        <w:t>iga myndigheterna ska även aktivt del</w:t>
      </w:r>
      <w:r>
        <w:softHyphen/>
        <w:t>ta i ett förfarande som ska sam</w:t>
      </w:r>
      <w:r>
        <w:softHyphen/>
        <w:t xml:space="preserve">ordna deras bedömningar i vissa fall (artikel 89.9 i </w:t>
      </w:r>
      <w:r w:rsidRPr="00A3541E">
        <w:t>MDR-förordningen</w:t>
      </w:r>
      <w:r>
        <w:t xml:space="preserve"> och artikel 84.9 i IVDR-förordningen). Kommissionen kommer dock att ge admini</w:t>
      </w:r>
      <w:r>
        <w:softHyphen/>
        <w:t xml:space="preserve">strativt stöd till de behöriga myndigheterna då de utför sina uppgifter. </w:t>
      </w:r>
    </w:p>
    <w:p w14:paraId="49BEF10D" w14:textId="77777777" w:rsidR="008539B5" w:rsidRDefault="008539B5" w:rsidP="008539B5">
      <w:pPr>
        <w:pStyle w:val="Rubrik4utannumrering"/>
      </w:pPr>
      <w:r>
        <w:t xml:space="preserve">Genomförandeakter (artikel 91 i </w:t>
      </w:r>
      <w:r w:rsidRPr="00A3541E">
        <w:t>MDR-förordningen</w:t>
      </w:r>
      <w:r>
        <w:t xml:space="preserve"> och artikel 86 i IVDR-förordningen)</w:t>
      </w:r>
    </w:p>
    <w:p w14:paraId="3D3264A7" w14:textId="0A6FF577" w:rsidR="008539B5" w:rsidRDefault="008539B5" w:rsidP="008539B5">
      <w:pPr>
        <w:pStyle w:val="Brdtext"/>
      </w:pPr>
      <w:r>
        <w:t>Kommissionen får genom genomförandeakter och efter att ha hört sam</w:t>
      </w:r>
      <w:r>
        <w:softHyphen/>
        <w:t>ord</w:t>
      </w:r>
      <w:r>
        <w:softHyphen/>
        <w:t>ningsgruppen för medicintekniska produkter anta närmare bestäm</w:t>
      </w:r>
      <w:r>
        <w:softHyphen/>
        <w:t>melse</w:t>
      </w:r>
      <w:r>
        <w:softHyphen/>
        <w:t>r och förfaranden för att genom</w:t>
      </w:r>
      <w:r>
        <w:softHyphen/>
        <w:t xml:space="preserve">föra artiklarna 85–90 och 92 i </w:t>
      </w:r>
      <w:r w:rsidRPr="00A3541E">
        <w:t>MDR-för</w:t>
      </w:r>
      <w:r>
        <w:softHyphen/>
      </w:r>
      <w:r w:rsidRPr="00A3541E">
        <w:t>ord</w:t>
      </w:r>
      <w:r>
        <w:softHyphen/>
      </w:r>
      <w:r w:rsidRPr="00A3541E">
        <w:t>ningen</w:t>
      </w:r>
      <w:r>
        <w:t xml:space="preserve"> och artiklarna 80–85 och 87 i IVDR-förordningen bland annat i fråga om klassificering av allvarliga tillbud och korrigerande säker</w:t>
      </w:r>
      <w:r>
        <w:softHyphen/>
        <w:t>hets</w:t>
      </w:r>
      <w:r>
        <w:softHyphen/>
        <w:t>åtgärder, standardblanketter för rapporter</w:t>
      </w:r>
      <w:r>
        <w:softHyphen/>
        <w:t>ing, tidsfrister för rap</w:t>
      </w:r>
      <w:r>
        <w:softHyphen/>
        <w:t>port</w:t>
      </w:r>
      <w:r>
        <w:softHyphen/>
        <w:t>er</w:t>
      </w:r>
      <w:r>
        <w:softHyphen/>
        <w:t>ing av korrigerande säkerhetsåtgärder, en</w:t>
      </w:r>
      <w:r>
        <w:softHyphen/>
        <w:t>hetliga formulär för informa</w:t>
      </w:r>
      <w:r>
        <w:softHyphen/>
        <w:t>tions</w:t>
      </w:r>
      <w:r>
        <w:softHyphen/>
        <w:t>utbyte mellan behöriga mynd</w:t>
      </w:r>
      <w:r>
        <w:softHyphen/>
        <w:t>ig</w:t>
      </w:r>
      <w:r>
        <w:softHyphen/>
        <w:t>heter och för</w:t>
      </w:r>
      <w:r>
        <w:softHyphen/>
        <w:t>far</w:t>
      </w:r>
      <w:r>
        <w:softHyphen/>
        <w:t>anden för att utse en samordnande behörig mynd</w:t>
      </w:r>
      <w:r>
        <w:softHyphen/>
        <w:t xml:space="preserve">ighet. </w:t>
      </w:r>
    </w:p>
    <w:p w14:paraId="514C27D8" w14:textId="06CB8325" w:rsidR="008539B5" w:rsidRDefault="008539B5" w:rsidP="008539B5">
      <w:pPr>
        <w:pStyle w:val="Brdtextmedindrag"/>
      </w:pPr>
      <w:r>
        <w:t>Genomförandeakterna ska antas i enlighet med det s.k. gransk</w:t>
      </w:r>
      <w:r>
        <w:softHyphen/>
        <w:t>nings</w:t>
      </w:r>
      <w:r>
        <w:softHyphen/>
        <w:t>för</w:t>
      </w:r>
      <w:r>
        <w:softHyphen/>
        <w:t>far</w:t>
      </w:r>
      <w:r>
        <w:softHyphen/>
        <w:t>andet som innebär att medlemsstaterna har visst inflyt</w:t>
      </w:r>
      <w:r>
        <w:softHyphen/>
        <w:t>an</w:t>
      </w:r>
      <w:r>
        <w:softHyphen/>
        <w:t>de i processen.</w:t>
      </w:r>
    </w:p>
    <w:p w14:paraId="71A166C0" w14:textId="77777777" w:rsidR="008539B5" w:rsidRPr="006916A5" w:rsidRDefault="008539B5" w:rsidP="008539B5">
      <w:pPr>
        <w:pStyle w:val="Rubrik4utannumrering"/>
      </w:pPr>
      <w:r>
        <w:t xml:space="preserve">Elektroniskt system för säkerhetsövervakning – en del av Eudamed (artikel 92 i </w:t>
      </w:r>
      <w:r w:rsidRPr="00A3541E">
        <w:t>MDR-förordningen</w:t>
      </w:r>
      <w:r>
        <w:t xml:space="preserve"> och artikel 87 i IVDR-förordningen)</w:t>
      </w:r>
    </w:p>
    <w:p w14:paraId="57EFD96C" w14:textId="77777777" w:rsidR="008539B5" w:rsidRDefault="008539B5" w:rsidP="008539B5">
      <w:pPr>
        <w:pStyle w:val="Brdtext"/>
      </w:pPr>
      <w:r>
        <w:t>Kommissionen ska i samarbete med medlemsstaterna upprätta och för</w:t>
      </w:r>
      <w:r>
        <w:softHyphen/>
        <w:t>valta ett elektroniskt system för att samla in och behandla till</w:t>
      </w:r>
      <w:r>
        <w:softHyphen/>
        <w:t>verkarnas rapporter om allvarliga tillbud och korrigerande säker</w:t>
      </w:r>
      <w:r>
        <w:softHyphen/>
        <w:t>hets</w:t>
      </w:r>
      <w:r>
        <w:softHyphen/>
        <w:t>åtgärder på marknaden, regelbundna summeringsrapporter, trend</w:t>
      </w:r>
      <w:r>
        <w:softHyphen/>
        <w:t>rapporter, periodiska säkerhetsrapporter och säkerhets</w:t>
      </w:r>
      <w:r>
        <w:softHyphen/>
        <w:t>med</w:t>
      </w:r>
      <w:r>
        <w:softHyphen/>
        <w:t>del</w:t>
      </w:r>
      <w:r>
        <w:softHyphen/>
        <w:t xml:space="preserve">anden till marknaden samt den information som ska utbytas mellan medlemsstaternas behöriga </w:t>
      </w:r>
      <w:r>
        <w:lastRenderedPageBreak/>
        <w:t>myndigheter och mellan dem och kommissionen. Det elektroniska systemet ska innehålla rele</w:t>
      </w:r>
      <w:r>
        <w:softHyphen/>
        <w:t>van</w:t>
      </w:r>
      <w:r>
        <w:softHyphen/>
        <w:t>ta länkar till UDI-databasen. Det elektroniska systemet be</w:t>
      </w:r>
      <w:r>
        <w:softHyphen/>
        <w:t xml:space="preserve">nämns Eudamed, se artiklarna 33 och 34 i </w:t>
      </w:r>
      <w:r w:rsidRPr="00A3541E">
        <w:t>MDR-förordningen</w:t>
      </w:r>
      <w:r>
        <w:t xml:space="preserve"> och artikel 30 i IVDR-förordningen.</w:t>
      </w:r>
    </w:p>
    <w:p w14:paraId="2774DFE0" w14:textId="77777777" w:rsidR="008539B5" w:rsidRPr="008F61D9" w:rsidRDefault="008539B5" w:rsidP="008539B5">
      <w:pPr>
        <w:pStyle w:val="Brdtextmedindrag"/>
      </w:pPr>
      <w:r>
        <w:t>Medlemsstaternas behöriga myndigheter och kommissionen ska få tillgång till den information som nämns ovan. De anmälda organ</w:t>
      </w:r>
      <w:r>
        <w:softHyphen/>
        <w:t>en ska också få tillgång till informationen i fråga om pro</w:t>
      </w:r>
      <w:r>
        <w:softHyphen/>
        <w:t>dukt</w:t>
      </w:r>
      <w:r>
        <w:softHyphen/>
        <w:t>er de utfärdat intyg för. Kommissionen ska dessutom se till att hälso- och sjukvårdspersonal och allmänheten har tillgång till det elektroniska systemet i ”lämplig omfattning”.</w:t>
      </w:r>
    </w:p>
    <w:p w14:paraId="49BD4D78" w14:textId="77777777" w:rsidR="008539B5" w:rsidRDefault="008539B5" w:rsidP="008539B5">
      <w:pPr>
        <w:pStyle w:val="Rubrik4utannumrering"/>
      </w:pPr>
      <w:r>
        <w:t xml:space="preserve">Marknadskontroll (artiklarna 93–100 i </w:t>
      </w:r>
      <w:r w:rsidRPr="00A3541E">
        <w:t>MDR-förordningen</w:t>
      </w:r>
      <w:r>
        <w:t xml:space="preserve"> och artiklarna 88–95 i IVDR-förordningen)</w:t>
      </w:r>
    </w:p>
    <w:p w14:paraId="7E51DE2A" w14:textId="77777777" w:rsidR="008539B5" w:rsidRDefault="008539B5" w:rsidP="008539B5">
      <w:pPr>
        <w:pStyle w:val="Brdtext"/>
      </w:pPr>
      <w:r>
        <w:t>Bestämmelserna om marknadskontroll ställer en rad krav på de be</w:t>
      </w:r>
      <w:r>
        <w:softHyphen/>
        <w:t>hör</w:t>
      </w:r>
      <w:r>
        <w:softHyphen/>
        <w:t>iga myndigheterna. Myndigheterna ska göra lämpliga kontroller av produkters egenskaper i fråga om överensstämmelse med EU-för</w:t>
      </w:r>
      <w:r>
        <w:softHyphen/>
        <w:t>ordningarna och av deras prestanda samt utarbeta årliga kon</w:t>
      </w:r>
      <w:r>
        <w:softHyphen/>
        <w:t>troll</w:t>
      </w:r>
      <w:r>
        <w:softHyphen/>
        <w:t>planer.</w:t>
      </w:r>
    </w:p>
    <w:p w14:paraId="25C4EED7" w14:textId="77777777" w:rsidR="008539B5" w:rsidRPr="008855A0" w:rsidRDefault="008539B5" w:rsidP="008539B5">
      <w:pPr>
        <w:pStyle w:val="Brdtextmedindrag"/>
      </w:pPr>
      <w:r>
        <w:t>Medlemsstaterna ska se över sin kontrollverksamhet och be</w:t>
      </w:r>
      <w:r>
        <w:softHyphen/>
        <w:t xml:space="preserve">döma hur den fungerar. </w:t>
      </w:r>
      <w:r w:rsidRPr="00661CF3">
        <w:t>Denna översyn och dessa bedömningar ska genomföras minst vart fjärde år och resultatet ska meddelas de övriga medlemsstaterna och kommissionen. Varje medlemsstat ska hålla en sammanfattning av resultaten tillgänglig för allmänheten via det elektroniska system som avses i artikel 100</w:t>
      </w:r>
      <w:r>
        <w:t xml:space="preserve"> i MDR-förordningen, respektive artikel 88 i IVDR-förordningen</w:t>
      </w:r>
      <w:r w:rsidRPr="00661CF3">
        <w:t>.</w:t>
      </w:r>
    </w:p>
    <w:p w14:paraId="0F0B7212" w14:textId="54DA4D4B" w:rsidR="008539B5" w:rsidRDefault="008539B5" w:rsidP="008539B5">
      <w:pPr>
        <w:pStyle w:val="Brdtextmedindrag"/>
      </w:pPr>
      <w:r>
        <w:t>Om en behörig myndighet på grundval av information som er</w:t>
      </w:r>
      <w:r>
        <w:softHyphen/>
        <w:t>håll</w:t>
      </w:r>
      <w:r>
        <w:softHyphen/>
        <w:t>its genom säkerhetsövervakning eller marknadskontroll eller annan informa</w:t>
      </w:r>
      <w:r>
        <w:softHyphen/>
        <w:t>tion har skäl att anta att en produkt kan utgöra en oacceptabel risk eller på annat sätt inte upp</w:t>
      </w:r>
      <w:r>
        <w:softHyphen/>
        <w:t>fyller kraven i EU-för</w:t>
      </w:r>
      <w:r>
        <w:softHyphen/>
        <w:t>ord</w:t>
      </w:r>
      <w:r>
        <w:softHyphen/>
        <w:t>ning</w:t>
      </w:r>
      <w:r>
        <w:softHyphen/>
        <w:t>arna, ska den göra en ut</w:t>
      </w:r>
      <w:r>
        <w:softHyphen/>
        <w:t>värd</w:t>
      </w:r>
      <w:r>
        <w:softHyphen/>
        <w:t>ering av den berörda produkten. De ekonomiska aktörerna ska sam</w:t>
      </w:r>
      <w:r>
        <w:softHyphen/>
        <w:t>arbeta med de behöriga mynd</w:t>
      </w:r>
      <w:r>
        <w:softHyphen/>
        <w:t>ig</w:t>
      </w:r>
      <w:r>
        <w:softHyphen/>
        <w:t>het</w:t>
      </w:r>
      <w:r>
        <w:softHyphen/>
        <w:t>erna. Om de behör</w:t>
      </w:r>
      <w:r>
        <w:softHyphen/>
        <w:t>iga myndigheterna kon</w:t>
      </w:r>
      <w:r>
        <w:softHyphen/>
        <w:t>staterar att något av rekvisiten i nyss nämnda artiklar är uppfyllda, ska de utan dröjsmål kräva att de berör</w:t>
      </w:r>
      <w:r>
        <w:softHyphen/>
        <w:t>da ekonomiska aktörerna vidtar korrig</w:t>
      </w:r>
      <w:r>
        <w:softHyphen/>
        <w:t>er</w:t>
      </w:r>
      <w:r>
        <w:softHyphen/>
        <w:t>ande åt</w:t>
      </w:r>
      <w:r>
        <w:softHyphen/>
        <w:t>gärd</w:t>
      </w:r>
      <w:r>
        <w:softHyphen/>
        <w:t>er. De behör</w:t>
      </w:r>
      <w:r>
        <w:softHyphen/>
        <w:t>iga myndigheterna ska utan dröjsmål, via det elektroniska systemet för marknadskontroll i Eudamed, underrätta kommis</w:t>
      </w:r>
      <w:r>
        <w:softHyphen/>
        <w:t>sion</w:t>
      </w:r>
      <w:r>
        <w:softHyphen/>
        <w:t>en, de andra medlemsstaterna och det anmälda organet som utfärd</w:t>
      </w:r>
      <w:r>
        <w:softHyphen/>
        <w:t>at intyg.</w:t>
      </w:r>
    </w:p>
    <w:p w14:paraId="4523C659" w14:textId="77777777" w:rsidR="008539B5" w:rsidRDefault="008539B5" w:rsidP="008539B5">
      <w:pPr>
        <w:pStyle w:val="Brdtextmedindrag"/>
      </w:pPr>
      <w:r>
        <w:t>Om den ekonomiska aktören inte vidtar lämpliga korrigerande åt</w:t>
      </w:r>
      <w:r>
        <w:softHyphen/>
        <w:t>gärd</w:t>
      </w:r>
      <w:r>
        <w:softHyphen/>
        <w:t>er inom en rimlig tid som tydligt angetts av behörig mynd</w:t>
      </w:r>
      <w:r>
        <w:softHyphen/>
        <w:t>ig</w:t>
      </w:r>
      <w:r>
        <w:softHyphen/>
        <w:t>het, ska de behöriga myndigheterna vidta alla lämpliga åtgärder för att förbjuda eller begränsa tillhandahållandet av produkten på sin nation</w:t>
      </w:r>
      <w:r>
        <w:softHyphen/>
        <w:t xml:space="preserve">ella marknad, dra tillbaka produkten från den marknaden eller återkalla den.  </w:t>
      </w:r>
    </w:p>
    <w:p w14:paraId="087D2BD0" w14:textId="77777777" w:rsidR="008539B5" w:rsidRDefault="008539B5" w:rsidP="008539B5">
      <w:pPr>
        <w:pStyle w:val="Brdtextmedindrag"/>
      </w:pPr>
      <w:r>
        <w:t>Om varken någon medlemsstat eller kommissionen inom två mån</w:t>
      </w:r>
      <w:r>
        <w:softHyphen/>
        <w:t>ad</w:t>
      </w:r>
      <w:r>
        <w:softHyphen/>
      </w:r>
      <w:r>
        <w:softHyphen/>
        <w:t>er efter en underrättelse i Eudamed rest invändningar mot åt</w:t>
      </w:r>
      <w:r>
        <w:softHyphen/>
      </w:r>
      <w:r>
        <w:softHyphen/>
        <w:t>gärd</w:t>
      </w:r>
      <w:r>
        <w:softHyphen/>
      </w:r>
      <w:r>
        <w:softHyphen/>
        <w:t>erna i fråga, ska dessa åtgärder anses vara berättigade. I så fall ska alla andra medlemsstater vidta motsvarande åtgärder för pro</w:t>
      </w:r>
      <w:r>
        <w:softHyphen/>
        <w:t>dukt</w:t>
      </w:r>
      <w:r>
        <w:softHyphen/>
        <w:t>en på sina marknader.</w:t>
      </w:r>
    </w:p>
    <w:p w14:paraId="4506781E" w14:textId="35D7A531" w:rsidR="008539B5" w:rsidRDefault="008539B5" w:rsidP="008539B5">
      <w:pPr>
        <w:pStyle w:val="Brdtextmedindrag"/>
      </w:pPr>
      <w:r>
        <w:t>Om en annan medlemsstat eller kommissionen reser invänd</w:t>
      </w:r>
      <w:r>
        <w:softHyphen/>
        <w:t>ning</w:t>
      </w:r>
      <w:r>
        <w:softHyphen/>
        <w:t>ar inom tvåmånadersfristen, ska kommissionen efter att ha hört de berörda behöriga myndigheterna och vid behov de berörda eko</w:t>
      </w:r>
      <w:r>
        <w:softHyphen/>
        <w:t>nom</w:t>
      </w:r>
      <w:r>
        <w:softHyphen/>
        <w:t xml:space="preserve">iska aktörerna utvärdera den nationella åtgärden. Beroende på vad den kommer fram till </w:t>
      </w:r>
      <w:r>
        <w:lastRenderedPageBreak/>
        <w:t>får kommissionen genom genom</w:t>
      </w:r>
      <w:r>
        <w:softHyphen/>
        <w:t>för</w:t>
      </w:r>
      <w:r>
        <w:softHyphen/>
        <w:t>an</w:t>
      </w:r>
      <w:r>
        <w:softHyphen/>
        <w:t>de</w:t>
      </w:r>
      <w:r>
        <w:softHyphen/>
        <w:t>akter besluta om den nationella åtgärden är berättigad eller inte.</w:t>
      </w:r>
    </w:p>
    <w:p w14:paraId="243B0186" w14:textId="77777777" w:rsidR="008539B5" w:rsidRDefault="008539B5" w:rsidP="008539B5">
      <w:pPr>
        <w:pStyle w:val="Brdtextmedindrag"/>
      </w:pPr>
      <w:r>
        <w:t>Om kommissionen anser att åtgärden inte är berättigad, ska den be</w:t>
      </w:r>
      <w:r>
        <w:softHyphen/>
        <w:t xml:space="preserve">rörda medlemsstaten upphäva åtgärden. </w:t>
      </w:r>
    </w:p>
    <w:p w14:paraId="06B6375E" w14:textId="77777777" w:rsidR="008539B5" w:rsidRDefault="008539B5" w:rsidP="008539B5">
      <w:pPr>
        <w:pStyle w:val="Brdtextmedindrag"/>
      </w:pPr>
      <w:r>
        <w:t>Om den behöriga myndigheten blivit informerad från en annan med</w:t>
      </w:r>
      <w:r>
        <w:softHyphen/>
        <w:t>lemsstat via Eudamed om en produkt som kan utgöra en oac</w:t>
      </w:r>
      <w:r>
        <w:softHyphen/>
        <w:t>cep</w:t>
      </w:r>
      <w:r>
        <w:softHyphen/>
      </w:r>
      <w:r>
        <w:softHyphen/>
        <w:t>tabel risk, har den behöriga myndigheten två månader på sig att resa invändningar mot vidtagna korrigerande åtgärder. Om den behör</w:t>
      </w:r>
      <w:r>
        <w:softHyphen/>
        <w:t>iga mynd</w:t>
      </w:r>
      <w:r>
        <w:softHyphen/>
        <w:t>igheten inte rest invändningar, anses det vara ett passivt accep</w:t>
      </w:r>
      <w:r>
        <w:softHyphen/>
        <w:t>ter</w:t>
      </w:r>
      <w:r>
        <w:softHyphen/>
        <w:t>ande av den andra medlemsstatens korrigerande åtgärder. I detta fall ska behörig myndighet säkerställa att mot</w:t>
      </w:r>
      <w:r>
        <w:softHyphen/>
        <w:t>svarande begränsande åt</w:t>
      </w:r>
      <w:r>
        <w:softHyphen/>
        <w:t>gärder eller förbud, inklusive tillbaka</w:t>
      </w:r>
      <w:r>
        <w:softHyphen/>
        <w:t>dragande, återkallelse eller be</w:t>
      </w:r>
      <w:r>
        <w:softHyphen/>
        <w:t>gränsning av tillgängligheten för pro</w:t>
      </w:r>
      <w:r>
        <w:softHyphen/>
        <w:t>dukten på deras nationella mark</w:t>
      </w:r>
      <w:r>
        <w:softHyphen/>
        <w:t xml:space="preserve">nad, utan dröjsmål vidtas avseende den berörda produkten. </w:t>
      </w:r>
    </w:p>
    <w:p w14:paraId="1776C1C8" w14:textId="77777777" w:rsidR="008539B5" w:rsidRDefault="008539B5" w:rsidP="008539B5">
      <w:pPr>
        <w:pStyle w:val="Brdtextmedindrag"/>
      </w:pPr>
      <w:r>
        <w:t>Om en medlemsstat eller kommissionen anser att den hälso- och säkerhetsrisk som en produkt utgör inte kan åtgärdas på ett till</w:t>
      </w:r>
      <w:r>
        <w:softHyphen/>
      </w:r>
      <w:r>
        <w:softHyphen/>
        <w:t>fredsställande sätt, får kommissionen på begäran av en medlems</w:t>
      </w:r>
      <w:r>
        <w:softHyphen/>
        <w:t>stat eller på eget initiativ genom genomförandeakter vidta nöd</w:t>
      </w:r>
      <w:r>
        <w:softHyphen/>
        <w:t xml:space="preserve">vändiga åtgärder för att skydda hälsa och säkerhet. </w:t>
      </w:r>
    </w:p>
    <w:p w14:paraId="41F4C4B6" w14:textId="77777777" w:rsidR="008539B5" w:rsidRDefault="008539B5" w:rsidP="008539B5">
      <w:pPr>
        <w:pStyle w:val="Brdtextmedindrag"/>
      </w:pPr>
      <w:r>
        <w:t>EU-förordningarna innehåller också bestämmelser om behörig mynd</w:t>
      </w:r>
      <w:r>
        <w:softHyphen/>
        <w:t>ighets möjlighet att vidta åtgärder vid annan bristande över</w:t>
      </w:r>
      <w:r>
        <w:softHyphen/>
        <w:t>ens</w:t>
      </w:r>
      <w:r>
        <w:softHyphen/>
        <w:t xml:space="preserve">stämmelse. </w:t>
      </w:r>
    </w:p>
    <w:p w14:paraId="662B56A7" w14:textId="77777777" w:rsidR="008539B5" w:rsidRDefault="008539B5" w:rsidP="008539B5">
      <w:pPr>
        <w:pStyle w:val="Brdtextmedindrag"/>
      </w:pPr>
      <w:r>
        <w:t>Om en medlemsstat anser att tillhandahållandet på marknaden eller ibruktagandet av en produkt eller en specifik produktkategori eller produktgrupp bör förbjudas, begränsas eller förenas med sär</w:t>
      </w:r>
      <w:r>
        <w:softHyphen/>
        <w:t>skilda krav, eller att produkten, produktkategorin eller pro</w:t>
      </w:r>
      <w:r>
        <w:softHyphen/>
        <w:t>dukt</w:t>
      </w:r>
      <w:r>
        <w:softHyphen/>
        <w:t>grupp</w:t>
      </w:r>
      <w:r>
        <w:softHyphen/>
        <w:t>en bör dras tillbaka från marknaden eller återkallas för att skydda patienternas, användarnas eller andra människors hälsa eller säker</w:t>
      </w:r>
      <w:r>
        <w:softHyphen/>
        <w:t>het eller med hänsyn till andra folkhälsoaspekter, får den med</w:t>
      </w:r>
      <w:r>
        <w:softHyphen/>
        <w:t>lems</w:t>
      </w:r>
      <w:r>
        <w:softHyphen/>
        <w:t xml:space="preserve">staten vidta alla nödvändiga och berättigade åtgärder (artikel 98 i </w:t>
      </w:r>
      <w:r w:rsidRPr="00A3541E">
        <w:t>MDR-förordningen</w:t>
      </w:r>
      <w:r>
        <w:t xml:space="preserve"> och artikel 93 i IVDR-förordningen). Med</w:t>
      </w:r>
      <w:r>
        <w:softHyphen/>
        <w:t>lems</w:t>
      </w:r>
      <w:r>
        <w:softHyphen/>
        <w:t>staten ska omedelbart underrätta kommissionen och alla de andra medlemsstaterna samt ange skälen för sitt beslut via det elekt</w:t>
      </w:r>
      <w:r>
        <w:softHyphen/>
        <w:t>ro</w:t>
      </w:r>
      <w:r>
        <w:softHyphen/>
        <w:t>n</w:t>
      </w:r>
      <w:r>
        <w:softHyphen/>
        <w:t xml:space="preserve">iska systemet. </w:t>
      </w:r>
    </w:p>
    <w:p w14:paraId="27A82B06" w14:textId="77777777" w:rsidR="008539B5" w:rsidRDefault="008539B5" w:rsidP="008539B5">
      <w:pPr>
        <w:pStyle w:val="Brdtextmedindrag"/>
      </w:pPr>
      <w:r>
        <w:t>Kommissionen får genom genomförandeakter besluta om de nation</w:t>
      </w:r>
      <w:r>
        <w:softHyphen/>
        <w:t>ella åtgärderna är berättigade eller inte. Om kommissionen inte fattar något beslut inom sex månader från underrättelsen, ska de nationella åtgärderna anses vara berättigade.</w:t>
      </w:r>
    </w:p>
    <w:p w14:paraId="79873D4C" w14:textId="51F043A4" w:rsidR="008539B5" w:rsidRDefault="008539B5" w:rsidP="008539B5">
      <w:pPr>
        <w:pStyle w:val="Brdtextmedindrag"/>
      </w:pPr>
      <w:r>
        <w:t>Kommissionen ska i samarbete med medlemsstaterna upprätta och för</w:t>
      </w:r>
      <w:r>
        <w:softHyphen/>
        <w:t>valta ett elektroniskt system (som en del i Eudamed) för att samla in och be</w:t>
      </w:r>
      <w:r>
        <w:softHyphen/>
        <w:t>handla information om resultat av kontroll</w:t>
      </w:r>
      <w:r>
        <w:softHyphen/>
        <w:t>verk</w:t>
      </w:r>
      <w:r>
        <w:softHyphen/>
        <w:t>sam</w:t>
      </w:r>
      <w:r>
        <w:softHyphen/>
        <w:t>het, slutgiltiga in</w:t>
      </w:r>
      <w:r>
        <w:softHyphen/>
        <w:t>spek</w:t>
      </w:r>
      <w:r>
        <w:softHyphen/>
        <w:t>tionsrapporter, information om pro</w:t>
      </w:r>
      <w:r>
        <w:softHyphen/>
        <w:t>dukt</w:t>
      </w:r>
      <w:r>
        <w:softHyphen/>
        <w:t>er som utgör en oacceptabel risk för hälsa och säkerhet, produkter med bristande överensstämmelse, in</w:t>
      </w:r>
      <w:r>
        <w:softHyphen/>
        <w:t>forma</w:t>
      </w:r>
      <w:r>
        <w:softHyphen/>
        <w:t>tion om förebyggande hälso</w:t>
      </w:r>
      <w:r>
        <w:softHyphen/>
        <w:t>skyddsåtgärder och sammanfattningar av resultaten av över</w:t>
      </w:r>
      <w:r>
        <w:softHyphen/>
        <w:t xml:space="preserve">syn och bedömning av marknadskontrollen (artikel 100 i </w:t>
      </w:r>
      <w:r w:rsidRPr="00A3541E">
        <w:t>MDR-förordningen</w:t>
      </w:r>
      <w:r>
        <w:t xml:space="preserve"> och artikel 95 i IVDR-förordningen). </w:t>
      </w:r>
    </w:p>
    <w:p w14:paraId="54478EAF" w14:textId="0A969FBC" w:rsidR="008539B5" w:rsidRPr="00C06845" w:rsidRDefault="008539B5" w:rsidP="008539B5">
      <w:pPr>
        <w:pStyle w:val="Brdtextmedindrag"/>
      </w:pPr>
      <w:r>
        <w:t>Den information som utbyts mellan medlemsstaterna ska inte offentlig</w:t>
      </w:r>
      <w:r>
        <w:softHyphen/>
        <w:t>göras om detta kan skada marknadskontrollen och sam</w:t>
      </w:r>
      <w:r>
        <w:softHyphen/>
        <w:t xml:space="preserve">arbetet mellan medlemsstaterna. </w:t>
      </w:r>
    </w:p>
    <w:p w14:paraId="5839B600" w14:textId="77777777" w:rsidR="008539B5" w:rsidRPr="003946A0" w:rsidRDefault="008539B5" w:rsidP="008539B5">
      <w:pPr>
        <w:pStyle w:val="Rubrik4utannumrering"/>
      </w:pPr>
      <w:r>
        <w:lastRenderedPageBreak/>
        <w:t>Bestämmelser om a</w:t>
      </w:r>
      <w:r w:rsidRPr="003946A0">
        <w:t xml:space="preserve">nmälda organ, språkkrav och samarbete </w:t>
      </w:r>
      <w:r>
        <w:t>som redan har börjat tillämpats</w:t>
      </w:r>
    </w:p>
    <w:p w14:paraId="39080374" w14:textId="77777777" w:rsidR="008539B5" w:rsidRPr="00930C1A" w:rsidRDefault="008539B5" w:rsidP="008539B5">
      <w:pPr>
        <w:pStyle w:val="Brdtext"/>
      </w:pPr>
      <w:r w:rsidRPr="00930C1A">
        <w:t xml:space="preserve">För båda förordningarna gäller att för </w:t>
      </w:r>
      <w:r>
        <w:t xml:space="preserve">de </w:t>
      </w:r>
      <w:r w:rsidRPr="00930C1A">
        <w:t>avsnitt i respektive förordning som handlar om utseende och anmälan av samt tillsyn över anmälda organ samt språkkrav kopplade till dessa, sk</w:t>
      </w:r>
      <w:r>
        <w:t>ulle</w:t>
      </w:r>
      <w:r w:rsidRPr="00930C1A">
        <w:t xml:space="preserve"> reglerna börja tillämpas redan sex månader efter ikraftträdandet, dvs. den 26 november 2017. Detsamma gäller bestämmelserna om att medlemsstaterna ska utse en eller flera behöriga </w:t>
      </w:r>
      <w:r>
        <w:t>mynd</w:t>
      </w:r>
      <w:r>
        <w:softHyphen/>
        <w:t>ig</w:t>
      </w:r>
      <w:r>
        <w:softHyphen/>
      </w:r>
      <w:r w:rsidRPr="00930C1A">
        <w:t>heter och om inrättandet av samordningsgruppen för medicin</w:t>
      </w:r>
      <w:r>
        <w:softHyphen/>
      </w:r>
      <w:r w:rsidRPr="00930C1A">
        <w:t>tek</w:t>
      </w:r>
      <w:r>
        <w:softHyphen/>
      </w:r>
      <w:r w:rsidRPr="00930C1A">
        <w:t>ni</w:t>
      </w:r>
      <w:r>
        <w:softHyphen/>
      </w:r>
      <w:r w:rsidRPr="00930C1A">
        <w:t>ska produkter. Bestämmelserna om samarbete mellan med</w:t>
      </w:r>
      <w:r>
        <w:softHyphen/>
      </w:r>
      <w:r w:rsidRPr="00930C1A">
        <w:t>lems</w:t>
      </w:r>
      <w:r>
        <w:softHyphen/>
      </w:r>
      <w:r w:rsidRPr="00930C1A">
        <w:t>stat</w:t>
      </w:r>
      <w:r>
        <w:softHyphen/>
      </w:r>
      <w:r w:rsidRPr="00930C1A">
        <w:t>er</w:t>
      </w:r>
      <w:r>
        <w:softHyphen/>
      </w:r>
      <w:r w:rsidRPr="00930C1A">
        <w:t>na o</w:t>
      </w:r>
      <w:r>
        <w:t xml:space="preserve">ch visst informationsutbyte </w:t>
      </w:r>
      <w:r w:rsidRPr="00930C1A">
        <w:t>börja</w:t>
      </w:r>
      <w:r>
        <w:t>de också</w:t>
      </w:r>
      <w:r w:rsidRPr="00930C1A">
        <w:t xml:space="preserve"> tillämpas 12 månader efter ikraftträdandet av förordningarna, dvs. den 26 maj 2018. </w:t>
      </w:r>
    </w:p>
    <w:p w14:paraId="037950BC" w14:textId="77777777" w:rsidR="008539B5" w:rsidRDefault="008539B5" w:rsidP="008539B5">
      <w:pPr>
        <w:pStyle w:val="Brdtextmedindrag"/>
        <w:ind w:left="360" w:firstLine="0"/>
      </w:pPr>
      <w:r>
        <w:t xml:space="preserve">Regeringen lämnade i juni 2017 förslag till anpassningar i dessa </w:t>
      </w:r>
    </w:p>
    <w:p w14:paraId="601AFCBC" w14:textId="77777777" w:rsidR="008539B5" w:rsidRDefault="008539B5" w:rsidP="008539B5">
      <w:pPr>
        <w:pStyle w:val="Brdtextmedindrag"/>
        <w:ind w:firstLine="0"/>
      </w:pPr>
      <w:r>
        <w:t xml:space="preserve">delar (se prop. 2016/17:197) och förslagen har trätt i kraft i svensk rätt. </w:t>
      </w:r>
    </w:p>
    <w:p w14:paraId="065E9A3B" w14:textId="77777777" w:rsidR="008539B5" w:rsidRDefault="008539B5" w:rsidP="008539B5">
      <w:pPr>
        <w:pStyle w:val="Rubrik4utannumrering"/>
      </w:pPr>
      <w:r>
        <w:t>Övergångsbestämmelser för anmälda organ</w:t>
      </w:r>
    </w:p>
    <w:p w14:paraId="764F8C6B" w14:textId="235A53EC" w:rsidR="008539B5" w:rsidRDefault="008539B5" w:rsidP="008539B5">
      <w:pPr>
        <w:pStyle w:val="Brdtextmedindrag"/>
        <w:ind w:firstLine="0"/>
      </w:pPr>
      <w:r w:rsidRPr="00830818">
        <w:t>För att underlätta övergången till EU-förordningarna för alla berörda aktör</w:t>
      </w:r>
      <w:r>
        <w:softHyphen/>
      </w:r>
      <w:r w:rsidRPr="00830818">
        <w:t>er innehåller förordningarna övergångsbestämmelser i förhållande till direktiven. I övergångsbestämmelserna regleras giltig</w:t>
      </w:r>
      <w:r>
        <w:softHyphen/>
      </w:r>
      <w:r w:rsidRPr="00830818">
        <w:t>heten av intyg, överens</w:t>
      </w:r>
      <w:r>
        <w:softHyphen/>
      </w:r>
      <w:r w:rsidRPr="00830818">
        <w:t>stämmelsebedömningar samt utseende och anmälningsförfarandet för organ för bedömning av överens</w:t>
      </w:r>
      <w:r>
        <w:softHyphen/>
      </w:r>
      <w:r w:rsidRPr="00830818">
        <w:t>stäm</w:t>
      </w:r>
      <w:r>
        <w:softHyphen/>
      </w:r>
      <w:r w:rsidRPr="00830818">
        <w:t>melse. När det gäller anmälda organ följer det av övergångs</w:t>
      </w:r>
      <w:r>
        <w:softHyphen/>
      </w:r>
      <w:r w:rsidRPr="00830818">
        <w:t>bestäm</w:t>
      </w:r>
      <w:r>
        <w:softHyphen/>
      </w:r>
      <w:r w:rsidRPr="00830818">
        <w:t xml:space="preserve">melserna till </w:t>
      </w:r>
      <w:r w:rsidRPr="00A3541E">
        <w:t>MDR-förordningen</w:t>
      </w:r>
      <w:r>
        <w:t xml:space="preserve"> </w:t>
      </w:r>
      <w:r w:rsidRPr="00830818">
        <w:t xml:space="preserve">att det under en tidsperiod på två och ett halvt år (fyra och ett halvt år för </w:t>
      </w:r>
      <w:r>
        <w:t>IVDR-förordningen</w:t>
      </w:r>
      <w:r w:rsidRPr="00830818">
        <w:t>) kommer att vara möjligt för organ för bedömning av över</w:t>
      </w:r>
      <w:r>
        <w:softHyphen/>
      </w:r>
      <w:r w:rsidRPr="00830818">
        <w:t>ens</w:t>
      </w:r>
      <w:r>
        <w:softHyphen/>
      </w:r>
      <w:r w:rsidRPr="00830818">
        <w:t>stämmelse att ansöka om att bli ut</w:t>
      </w:r>
      <w:r>
        <w:softHyphen/>
      </w:r>
      <w:r w:rsidRPr="00830818">
        <w:t>sedda enligt såväl direktiven som EU-förordningarna. Av över</w:t>
      </w:r>
      <w:r>
        <w:softHyphen/>
      </w:r>
      <w:r w:rsidRPr="00830818">
        <w:t>gångs</w:t>
      </w:r>
      <w:r>
        <w:softHyphen/>
      </w:r>
      <w:r w:rsidRPr="00830818">
        <w:t>bestämmelserna följer vidare att redan ut</w:t>
      </w:r>
      <w:r>
        <w:softHyphen/>
      </w:r>
      <w:r w:rsidRPr="00830818">
        <w:t>sedda organ enligt direk</w:t>
      </w:r>
      <w:r>
        <w:softHyphen/>
      </w:r>
      <w:r w:rsidRPr="00830818">
        <w:t>tiven inte behöver utses på nytt enligt EU-för</w:t>
      </w:r>
      <w:r>
        <w:softHyphen/>
      </w:r>
      <w:r w:rsidRPr="00830818">
        <w:t>ord</w:t>
      </w:r>
      <w:r>
        <w:softHyphen/>
      </w:r>
      <w:r w:rsidRPr="00830818">
        <w:t xml:space="preserve">ningarna under en övergångsperiod. Efter det att </w:t>
      </w:r>
      <w:r w:rsidRPr="00A3541E">
        <w:t>MDR-förordningen</w:t>
      </w:r>
      <w:r>
        <w:t xml:space="preserve"> </w:t>
      </w:r>
      <w:r w:rsidRPr="00830818">
        <w:t xml:space="preserve">respektive </w:t>
      </w:r>
      <w:r>
        <w:t>IVDR-förordningen</w:t>
      </w:r>
      <w:r w:rsidRPr="00830818">
        <w:t xml:space="preserve"> ska börja tillämpas i sin helhet ska dock varje offentliggörande av en anmälan av ett anmält organ i enlighet med direktiven vara ogiltigt.</w:t>
      </w:r>
    </w:p>
    <w:p w14:paraId="64CACD8B" w14:textId="77777777" w:rsidR="008539B5" w:rsidRDefault="008539B5" w:rsidP="008539B5">
      <w:pPr>
        <w:pStyle w:val="Rubrik4utannumrering"/>
      </w:pPr>
      <w:r w:rsidRPr="00AC4222">
        <w:t xml:space="preserve">Produktregister och databanker </w:t>
      </w:r>
      <w:r>
        <w:t xml:space="preserve">(artikel 108 i </w:t>
      </w:r>
      <w:r w:rsidRPr="00A3541E">
        <w:t>MDR-förordningen</w:t>
      </w:r>
      <w:r>
        <w:t xml:space="preserve"> och artikel 101 i IVDR-förordningen) </w:t>
      </w:r>
    </w:p>
    <w:p w14:paraId="533C4442" w14:textId="373484BB" w:rsidR="008539B5" w:rsidRDefault="008539B5" w:rsidP="008539B5">
      <w:pPr>
        <w:pStyle w:val="Brdtextmedindrag"/>
        <w:ind w:firstLine="0"/>
      </w:pPr>
      <w:r>
        <w:t>Kommissionen och medlemsstaterna ska vidta lämpliga åtgärder för att främja upprättandet av register och databanker för specifika produkttyper och fastställa gemensamma principer för insamling av jämförbara upp</w:t>
      </w:r>
      <w:r>
        <w:softHyphen/>
        <w:t>gift</w:t>
      </w:r>
      <w:r>
        <w:softHyphen/>
        <w:t xml:space="preserve">er. </w:t>
      </w:r>
    </w:p>
    <w:p w14:paraId="4A136DFE" w14:textId="77777777" w:rsidR="008539B5" w:rsidRDefault="008539B5" w:rsidP="008539B5">
      <w:pPr>
        <w:pStyle w:val="Rubrik3utannumrering"/>
      </w:pPr>
      <w:r w:rsidRPr="00FD57D6">
        <w:t>Kapitel IX Konfidentialitet</w:t>
      </w:r>
      <w:r>
        <w:t xml:space="preserve">, </w:t>
      </w:r>
      <w:r w:rsidRPr="00FD57D6">
        <w:t xml:space="preserve">dataskydd, finansiering och sanktioner </w:t>
      </w:r>
    </w:p>
    <w:p w14:paraId="666F9731" w14:textId="77777777" w:rsidR="008539B5" w:rsidRPr="00120942" w:rsidRDefault="008539B5" w:rsidP="008539B5">
      <w:pPr>
        <w:pStyle w:val="Rubrik4utannumrering"/>
        <w:spacing w:before="0"/>
      </w:pPr>
      <w:r w:rsidRPr="00726C53">
        <w:t>Konfidentialitet (artik</w:t>
      </w:r>
      <w:r>
        <w:t>e</w:t>
      </w:r>
      <w:r w:rsidRPr="00726C53">
        <w:t xml:space="preserve">l 109 </w:t>
      </w:r>
      <w:r>
        <w:t xml:space="preserve">i </w:t>
      </w:r>
      <w:r w:rsidRPr="00A3541E">
        <w:t>MDR-förordningen</w:t>
      </w:r>
      <w:r>
        <w:t xml:space="preserve"> </w:t>
      </w:r>
      <w:r w:rsidRPr="00726C53">
        <w:t xml:space="preserve">och </w:t>
      </w:r>
      <w:r>
        <w:t xml:space="preserve">artikel </w:t>
      </w:r>
      <w:r w:rsidRPr="00726C53">
        <w:t xml:space="preserve">102 </w:t>
      </w:r>
      <w:r>
        <w:t>i IVDR-förordningen</w:t>
      </w:r>
      <w:r w:rsidRPr="00726C53">
        <w:t>)</w:t>
      </w:r>
    </w:p>
    <w:p w14:paraId="62081E8C" w14:textId="1E9CCD18" w:rsidR="008539B5" w:rsidRPr="00120942" w:rsidRDefault="008539B5" w:rsidP="008539B5">
      <w:pPr>
        <w:pStyle w:val="Brdtext"/>
      </w:pPr>
      <w:r>
        <w:t>Om inget annat föreskrivs i respektive förordning och utan att det på</w:t>
      </w:r>
      <w:r>
        <w:softHyphen/>
        <w:t>verk</w:t>
      </w:r>
      <w:r>
        <w:softHyphen/>
        <w:t>ar gäll</w:t>
      </w:r>
      <w:r>
        <w:softHyphen/>
        <w:t>ande nationella bestämmelser och praxis i medlems</w:t>
      </w:r>
      <w:r>
        <w:softHyphen/>
        <w:t>stat</w:t>
      </w:r>
      <w:r>
        <w:softHyphen/>
        <w:t>erna när det gäller konfidentialitet, dvs. sekretess, ska alla parter som berörs av tillämp</w:t>
      </w:r>
      <w:r>
        <w:softHyphen/>
        <w:t>ning</w:t>
      </w:r>
      <w:r>
        <w:softHyphen/>
        <w:t>en av förordningen respektera konfi</w:t>
      </w:r>
      <w:r>
        <w:softHyphen/>
        <w:t>den</w:t>
      </w:r>
      <w:r>
        <w:softHyphen/>
        <w:t>tia</w:t>
      </w:r>
      <w:r>
        <w:softHyphen/>
        <w:t>liteten när det gäller den in</w:t>
      </w:r>
      <w:r>
        <w:softHyphen/>
        <w:t>forma</w:t>
      </w:r>
      <w:r>
        <w:softHyphen/>
        <w:t xml:space="preserve">tion och de data som de får när de fullgör sina uppgifter för att </w:t>
      </w:r>
      <w:r>
        <w:lastRenderedPageBreak/>
        <w:t>skydda bland annat person</w:t>
      </w:r>
      <w:r>
        <w:softHyphen/>
        <w:t>uppgifter, affärs</w:t>
      </w:r>
      <w:r>
        <w:softHyphen/>
        <w:t>hemligheter och företags</w:t>
      </w:r>
      <w:r>
        <w:softHyphen/>
        <w:t xml:space="preserve">hemligheter. </w:t>
      </w:r>
    </w:p>
    <w:p w14:paraId="6C88C257" w14:textId="77777777" w:rsidR="008539B5" w:rsidRPr="00AD2692" w:rsidRDefault="008539B5" w:rsidP="008539B5">
      <w:pPr>
        <w:pStyle w:val="Rubrik4utannumrering"/>
      </w:pPr>
      <w:r>
        <w:t xml:space="preserve">Dataskydd (artikel 110 i </w:t>
      </w:r>
      <w:r w:rsidRPr="00A3541E">
        <w:t>MDR-förordningen</w:t>
      </w:r>
      <w:r>
        <w:t xml:space="preserve"> och artikel 103 i IVDR-förordningen)</w:t>
      </w:r>
    </w:p>
    <w:p w14:paraId="55946982" w14:textId="6CF40981" w:rsidR="008539B5" w:rsidRDefault="008539B5" w:rsidP="008539B5">
      <w:pPr>
        <w:pStyle w:val="Brdtextmedindrag"/>
        <w:ind w:firstLine="0"/>
      </w:pPr>
      <w:r>
        <w:t xml:space="preserve">Båda EU-förordningarna innehåller upplysningsbestämmelser om att </w:t>
      </w:r>
      <w:r w:rsidRPr="007104DB">
        <w:t>Europa</w:t>
      </w:r>
      <w:r>
        <w:softHyphen/>
      </w:r>
      <w:r w:rsidRPr="007104DB">
        <w:t>parlamentets och rådets direktiv 95/46/EG av den 24 oktober 1995 om skydd för enskilda personer med avseende på behandling av person</w:t>
      </w:r>
      <w:r>
        <w:softHyphen/>
      </w:r>
      <w:r w:rsidRPr="007104DB">
        <w:t>upp</w:t>
      </w:r>
      <w:r>
        <w:softHyphen/>
      </w:r>
      <w:r w:rsidRPr="007104DB">
        <w:t>gifter och om det fria flödet av sådana upp</w:t>
      </w:r>
      <w:r>
        <w:softHyphen/>
      </w:r>
      <w:r w:rsidRPr="007104DB">
        <w:t xml:space="preserve">gifter </w:t>
      </w:r>
      <w:r>
        <w:t>är tillämpligt vid be-handling av person</w:t>
      </w:r>
      <w:r>
        <w:softHyphen/>
        <w:t>uppgifter som utförs i medlemsstaterna. Det direktivet har ersatts med Europa</w:t>
      </w:r>
      <w:r>
        <w:softHyphen/>
        <w:t>parla</w:t>
      </w:r>
      <w:r>
        <w:softHyphen/>
        <w:t>ment</w:t>
      </w:r>
      <w:r>
        <w:softHyphen/>
        <w:t>ets och rådets för</w:t>
      </w:r>
      <w:r>
        <w:softHyphen/>
        <w:t>ord</w:t>
      </w:r>
      <w:r>
        <w:softHyphen/>
        <w:t xml:space="preserve">ning </w:t>
      </w:r>
      <w:r w:rsidRPr="00DE4FAE">
        <w:t>(EU) 2016/679 av den 27 april 2016 om skydd för fysiska per</w:t>
      </w:r>
      <w:r>
        <w:softHyphen/>
      </w:r>
      <w:r w:rsidRPr="00DE4FAE">
        <w:t>soner med avse</w:t>
      </w:r>
      <w:r>
        <w:softHyphen/>
      </w:r>
      <w:r w:rsidRPr="00DE4FAE">
        <w:t>ende på be</w:t>
      </w:r>
      <w:r>
        <w:softHyphen/>
      </w:r>
      <w:r w:rsidRPr="00DE4FAE">
        <w:t>handling av per</w:t>
      </w:r>
      <w:r>
        <w:softHyphen/>
      </w:r>
      <w:r w:rsidRPr="00DE4FAE">
        <w:t>son</w:t>
      </w:r>
      <w:r>
        <w:softHyphen/>
      </w:r>
      <w:r w:rsidRPr="00DE4FAE">
        <w:t>uppgifter och om det fria flödet av sådana uppgifter och om upp</w:t>
      </w:r>
      <w:r>
        <w:softHyphen/>
      </w:r>
      <w:r w:rsidRPr="00DE4FAE">
        <w:t>hävande av direktiv 95/46/EG (all</w:t>
      </w:r>
      <w:r>
        <w:softHyphen/>
      </w:r>
      <w:r w:rsidRPr="00DE4FAE">
        <w:t>män dataskyddsförordning)</w:t>
      </w:r>
      <w:r>
        <w:t xml:space="preserve">. </w:t>
      </w:r>
    </w:p>
    <w:p w14:paraId="39A07B44" w14:textId="77777777" w:rsidR="008539B5" w:rsidRDefault="008539B5" w:rsidP="008539B5">
      <w:pPr>
        <w:pStyle w:val="Rubrik4utannumrering"/>
      </w:pPr>
      <w:r>
        <w:t xml:space="preserve">Uttag av avgifter (artikel 111 i </w:t>
      </w:r>
      <w:r w:rsidRPr="00A3541E">
        <w:t>MDR-förordningen</w:t>
      </w:r>
      <w:r>
        <w:t xml:space="preserve"> och artikel 104 i IVDR-förordningen)</w:t>
      </w:r>
    </w:p>
    <w:p w14:paraId="5CA5ADC7" w14:textId="691D8323" w:rsidR="008539B5" w:rsidRDefault="008539B5" w:rsidP="008539B5">
      <w:pPr>
        <w:pStyle w:val="Brdtext"/>
      </w:pPr>
      <w:r>
        <w:t>EU-förordningarna påverkar inte medlemsstaternas möjlighet att ta ut avgift</w:t>
      </w:r>
      <w:r>
        <w:softHyphen/>
        <w:t xml:space="preserve">er, förutsatt att storleken på avgifterna fastställs på ett öppet sätt och i enlighet med principen om full kostnadstäckning. </w:t>
      </w:r>
    </w:p>
    <w:p w14:paraId="5B088F79" w14:textId="77777777" w:rsidR="008539B5" w:rsidRDefault="008539B5" w:rsidP="008539B5">
      <w:pPr>
        <w:pStyle w:val="Brdtextmedindrag"/>
      </w:pPr>
      <w:bookmarkStart w:id="77" w:name="_Hlk2082989"/>
      <w:r>
        <w:t>Medlemsstaterna ska underrätta kommissionen och de andra med</w:t>
      </w:r>
      <w:r>
        <w:softHyphen/>
      </w:r>
      <w:r>
        <w:softHyphen/>
        <w:t>lems</w:t>
      </w:r>
      <w:r>
        <w:softHyphen/>
        <w:t>staterna senast tre månader innan strukturen för och stor</w:t>
      </w:r>
      <w:r>
        <w:softHyphen/>
        <w:t>lek</w:t>
      </w:r>
      <w:r>
        <w:softHyphen/>
        <w:t>en på avgifterna ska antas. Information om strukturen för och stor</w:t>
      </w:r>
      <w:r>
        <w:softHyphen/>
      </w:r>
      <w:r>
        <w:softHyphen/>
        <w:t xml:space="preserve">leken på avgifterna ska göras allmänt tillgänglig på begäran. </w:t>
      </w:r>
    </w:p>
    <w:p w14:paraId="7274E92C" w14:textId="77777777" w:rsidR="008539B5" w:rsidRDefault="008539B5" w:rsidP="008539B5">
      <w:pPr>
        <w:pStyle w:val="Rubrik4utannumrering"/>
      </w:pPr>
      <w:r>
        <w:t xml:space="preserve">Finansiering av verksamhet som rör utseende och övervakning av anmälda organ (artikel 112 i </w:t>
      </w:r>
      <w:r w:rsidRPr="00A3541E">
        <w:t>MDR-förordningen</w:t>
      </w:r>
      <w:r>
        <w:t xml:space="preserve"> och artikel 105 i IVDR-förordningen)</w:t>
      </w:r>
    </w:p>
    <w:p w14:paraId="0A22437C" w14:textId="7EAB2B12" w:rsidR="008539B5" w:rsidRDefault="008539B5" w:rsidP="008539B5">
      <w:pPr>
        <w:pStyle w:val="Brdtext"/>
      </w:pPr>
      <w:r>
        <w:t>Kostnaderna för verksamhet som hör samman med gemensam bedöm</w:t>
      </w:r>
      <w:r>
        <w:softHyphen/>
        <w:t>ning ska bäras av kommissionen. Kommissionen ska genom genom</w:t>
      </w:r>
      <w:r>
        <w:softHyphen/>
        <w:t>förande</w:t>
      </w:r>
      <w:r>
        <w:softHyphen/>
        <w:t>akt</w:t>
      </w:r>
      <w:r>
        <w:softHyphen/>
        <w:t>er fastställa omfattningen och strukturen för ersättnings</w:t>
      </w:r>
      <w:r>
        <w:softHyphen/>
        <w:t>gilla kostnader och andra nödvändiga genomförande</w:t>
      </w:r>
      <w:r>
        <w:softHyphen/>
        <w:t>bestämmelser.</w:t>
      </w:r>
    </w:p>
    <w:p w14:paraId="5F83A152" w14:textId="77777777" w:rsidR="008539B5" w:rsidRPr="004E4D9B" w:rsidRDefault="008539B5" w:rsidP="008539B5">
      <w:pPr>
        <w:pStyle w:val="Rubrik4utannumrering"/>
      </w:pPr>
      <w:r w:rsidRPr="005B56ED">
        <w:t>Sanktioner</w:t>
      </w:r>
      <w:r>
        <w:t xml:space="preserve"> (artikel 113 i </w:t>
      </w:r>
      <w:r w:rsidRPr="00A3541E">
        <w:t>MDR-förordningen</w:t>
      </w:r>
      <w:r>
        <w:t xml:space="preserve"> och artikel 106 i IVDR-förordningen)</w:t>
      </w:r>
    </w:p>
    <w:p w14:paraId="57D0A63F" w14:textId="69383A2B" w:rsidR="008539B5" w:rsidRPr="0000291F" w:rsidRDefault="008539B5" w:rsidP="008539B5">
      <w:pPr>
        <w:pStyle w:val="Brdtextmedindrag"/>
        <w:ind w:firstLine="0"/>
        <w:rPr>
          <w:i/>
        </w:rPr>
      </w:pPr>
      <w:r>
        <w:t>M</w:t>
      </w:r>
      <w:r w:rsidRPr="00232E7E">
        <w:t>edlemsstaterna</w:t>
      </w:r>
      <w:r>
        <w:t xml:space="preserve"> ska</w:t>
      </w:r>
      <w:r w:rsidRPr="00232E7E">
        <w:t xml:space="preserve"> anmäla bestämmelser om sanktioner till kom</w:t>
      </w:r>
      <w:r>
        <w:softHyphen/>
      </w:r>
      <w:r w:rsidRPr="00232E7E">
        <w:t>mis</w:t>
      </w:r>
      <w:r>
        <w:softHyphen/>
      </w:r>
      <w:r w:rsidRPr="00232E7E">
        <w:t>sion</w:t>
      </w:r>
      <w:r>
        <w:softHyphen/>
      </w:r>
      <w:r w:rsidRPr="00232E7E">
        <w:t>en senast den 25 februari 202</w:t>
      </w:r>
      <w:r>
        <w:t>1</w:t>
      </w:r>
      <w:r w:rsidRPr="00232E7E">
        <w:t xml:space="preserve"> </w:t>
      </w:r>
      <w:r>
        <w:t xml:space="preserve">enligt MDR-förordningen och senast den 25 februari 2022 enligt IVDR-förordningen </w:t>
      </w:r>
      <w:r w:rsidRPr="00232E7E">
        <w:t>och utan dröjsmål an</w:t>
      </w:r>
      <w:r>
        <w:softHyphen/>
      </w:r>
      <w:r w:rsidRPr="00232E7E">
        <w:t>mäla alla senare ändringar som påverkar dem.</w:t>
      </w:r>
      <w:bookmarkEnd w:id="77"/>
    </w:p>
    <w:p w14:paraId="7A86A875" w14:textId="77777777" w:rsidR="008539B5" w:rsidRDefault="008539B5" w:rsidP="008539B5">
      <w:pPr>
        <w:pStyle w:val="Rubrik3utannumrering"/>
      </w:pPr>
      <w:r>
        <w:t xml:space="preserve">Kapitel X Slutbestämmelser </w:t>
      </w:r>
    </w:p>
    <w:p w14:paraId="1AF98E16" w14:textId="77777777" w:rsidR="008539B5" w:rsidRDefault="008539B5" w:rsidP="008539B5">
      <w:pPr>
        <w:pStyle w:val="Brdtext"/>
      </w:pPr>
      <w:r>
        <w:t>I slutbestämmelserna anges att kommissionen ska biträdas av en kommitté för medicintekniska produkter. Regeringskansliet utser en ledamot och en suppleant till kommittén. Kommittén beslutar enligt för</w:t>
      </w:r>
      <w:r>
        <w:softHyphen/>
        <w:t>faranden som anges närmare i artikel 4 eller 5 i den s.k. kommit</w:t>
      </w:r>
      <w:r>
        <w:softHyphen/>
        <w:t>to</w:t>
      </w:r>
      <w:r>
        <w:softHyphen/>
        <w:t>logiförordningen (182/2011/EG). Vilket förfarande som ska tillämp</w:t>
      </w:r>
      <w:r>
        <w:softHyphen/>
        <w:t xml:space="preserve">as beror på fråga och </w:t>
      </w:r>
      <w:r>
        <w:lastRenderedPageBreak/>
        <w:t>artikel som reglerar frågan i EU-förord</w:t>
      </w:r>
      <w:r>
        <w:softHyphen/>
        <w:t>ningarna. Det första mötet i kommittén hölls i november 2017.</w:t>
      </w:r>
    </w:p>
    <w:p w14:paraId="72CCA5F3" w14:textId="416F9794" w:rsidR="008539B5" w:rsidRDefault="008539B5" w:rsidP="008539B5">
      <w:pPr>
        <w:pStyle w:val="Brdtextmedindrag"/>
      </w:pPr>
      <w:r>
        <w:t>Kommissionen får enligt flera bestämmelser i EU-förordning</w:t>
      </w:r>
      <w:r>
        <w:softHyphen/>
        <w:t>arna anta delegerade akter. Vad som är en delegerad akt anges i ar</w:t>
      </w:r>
      <w:r>
        <w:softHyphen/>
        <w:t>tikel 290 i för</w:t>
      </w:r>
      <w:r>
        <w:softHyphen/>
        <w:t>drag</w:t>
      </w:r>
      <w:r>
        <w:softHyphen/>
        <w:t>et om Europeiska unionens funktionssätt (EUF-fördraget). Där fram</w:t>
      </w:r>
      <w:r>
        <w:softHyphen/>
        <w:t>går till exempel att det ska vara fråga om ”icke-väsentliga delar av lag</w:t>
      </w:r>
      <w:r>
        <w:softHyphen/>
        <w:t>stift</w:t>
      </w:r>
      <w:r>
        <w:softHyphen/>
        <w:t>nings</w:t>
      </w:r>
      <w:r>
        <w:softHyphen/>
        <w:t>akten”. Innan kommissionen antar en delegerad akt ska den sam</w:t>
      </w:r>
      <w:r>
        <w:softHyphen/>
        <w:t>råda med experter som utsetts av varje medlemsstat i enlig</w:t>
      </w:r>
      <w:r>
        <w:softHyphen/>
        <w:t>het med princip</w:t>
      </w:r>
      <w:r>
        <w:softHyphen/>
        <w:t>erna i</w:t>
      </w:r>
      <w:r w:rsidRPr="00FB692F">
        <w:t xml:space="preserve"> </w:t>
      </w:r>
      <w:r>
        <w:t>det interinstitutionella avtalet mellan Europaparlamentet, Europeiska union</w:t>
      </w:r>
      <w:r>
        <w:softHyphen/>
        <w:t xml:space="preserve">ens råd och Europeiska kommissionen </w:t>
      </w:r>
      <w:r w:rsidRPr="00FB692F">
        <w:t>av den 13 april 2016 om bättre lagstiftning</w:t>
      </w:r>
      <w:r>
        <w:t>. De mer exakta villkoren för kommissionen att anta dele</w:t>
      </w:r>
      <w:r>
        <w:softHyphen/>
        <w:t>ger</w:t>
      </w:r>
      <w:r>
        <w:softHyphen/>
        <w:t xml:space="preserve">ade akter i anslutning till olika artiklar i EU-förordningarna anges i artikel 115 i </w:t>
      </w:r>
      <w:r w:rsidRPr="00A3541E">
        <w:t>MDR-förordningen</w:t>
      </w:r>
      <w:r>
        <w:t xml:space="preserve"> och artikel 108 i IVDR-förord</w:t>
      </w:r>
      <w:r>
        <w:softHyphen/>
        <w:t>ning</w:t>
      </w:r>
      <w:r>
        <w:softHyphen/>
        <w:t xml:space="preserve">en. Det framgår också av artikel 116 i </w:t>
      </w:r>
      <w:r w:rsidRPr="00A3541E">
        <w:t>MDR-förordningen</w:t>
      </w:r>
      <w:r>
        <w:t xml:space="preserve"> och artikel 109 i IVDR-förordningen att kommissionen ska anta en separat delegerad akt för varje befogenhet som delegeras till den.</w:t>
      </w:r>
    </w:p>
    <w:p w14:paraId="300751D1" w14:textId="77777777" w:rsidR="008539B5" w:rsidRDefault="008539B5" w:rsidP="008539B5">
      <w:pPr>
        <w:pStyle w:val="Brdtextmedindrag"/>
      </w:pPr>
      <w:r w:rsidRPr="00A3541E">
        <w:t>MDR-förordningen</w:t>
      </w:r>
      <w:r>
        <w:t xml:space="preserve"> ändrar punkt 12 i avsnitt 3.2 i bilaga I till direktiv 2001/83/EG om humanläkemedel. Den nya skrivningen innebär i korthet att ansökan om försälj</w:t>
      </w:r>
      <w:r>
        <w:softHyphen/>
        <w:t>nings</w:t>
      </w:r>
      <w:r>
        <w:softHyphen/>
        <w:t>tillstånd för läkemedel som innehåller artiklar som utgör med</w:t>
      </w:r>
      <w:r>
        <w:softHyphen/>
        <w:t>icin</w:t>
      </w:r>
      <w:r>
        <w:softHyphen/>
        <w:t>tekniska produkter ska inne</w:t>
      </w:r>
      <w:r>
        <w:softHyphen/>
        <w:t xml:space="preserve">hålla uppgifter som visar att artikeln uppfyller allmänna krav på säkerhet och prestanda enligt </w:t>
      </w:r>
      <w:r w:rsidRPr="00A3541E">
        <w:t>MDR-förordningen</w:t>
      </w:r>
      <w:r>
        <w:t xml:space="preserve">. Om ansökan saknar nämnda uppgifter, kan det krävas ett yttrande från ett anmält organ. </w:t>
      </w:r>
    </w:p>
    <w:p w14:paraId="23DA8031" w14:textId="77777777" w:rsidR="008539B5" w:rsidRDefault="008539B5" w:rsidP="008539B5">
      <w:pPr>
        <w:pStyle w:val="Rubrik4utannumrering"/>
      </w:pPr>
      <w:r>
        <w:t xml:space="preserve">Upphävande- och övergångsbestämmelser (artiklarna 120 och 122 i </w:t>
      </w:r>
      <w:r w:rsidRPr="00A3541E">
        <w:t>MDR-förordningen</w:t>
      </w:r>
      <w:r>
        <w:t xml:space="preserve"> och artiklarna 110 och 112 i IVDR-förordningen).</w:t>
      </w:r>
    </w:p>
    <w:p w14:paraId="1074934C" w14:textId="77777777" w:rsidR="008539B5" w:rsidRPr="00B23DFF" w:rsidRDefault="008539B5" w:rsidP="008539B5">
      <w:pPr>
        <w:pStyle w:val="Brdtext"/>
      </w:pPr>
      <w:r>
        <w:t xml:space="preserve">Genom </w:t>
      </w:r>
      <w:r w:rsidRPr="00B23DFF">
        <w:t xml:space="preserve">Europaparlamentets och rådets förordning (EU) 2020/561 </w:t>
      </w:r>
      <w:r>
        <w:t>av d</w:t>
      </w:r>
      <w:r w:rsidRPr="00B23DFF">
        <w:t>en 23</w:t>
      </w:r>
      <w:r>
        <w:t> </w:t>
      </w:r>
      <w:r w:rsidRPr="00B23DFF">
        <w:t>april 2020 om ändring av förordning (EU) 2017/745 om medicin</w:t>
      </w:r>
      <w:r>
        <w:softHyphen/>
      </w:r>
      <w:r w:rsidRPr="00B23DFF">
        <w:t>tekniska produkter vad gäller tillämpningsdatum för vissa bestämmelser</w:t>
      </w:r>
      <w:r>
        <w:t xml:space="preserve"> så har </w:t>
      </w:r>
      <w:r w:rsidRPr="00B23DFF">
        <w:t xml:space="preserve">tillämpningen av vissa bestämmelser i </w:t>
      </w:r>
      <w:r>
        <w:t>MDR-</w:t>
      </w:r>
      <w:r w:rsidRPr="00B23DFF">
        <w:t>förordning</w:t>
      </w:r>
      <w:r>
        <w:t>en senare</w:t>
      </w:r>
      <w:r>
        <w:softHyphen/>
        <w:t xml:space="preserve">lagts från den 26 maj 2020 till den 26 maj 2021. </w:t>
      </w:r>
    </w:p>
    <w:p w14:paraId="634386A0" w14:textId="77777777" w:rsidR="008539B5" w:rsidRPr="00944BCB" w:rsidRDefault="008539B5" w:rsidP="008539B5">
      <w:pPr>
        <w:pStyle w:val="Brdtextmedindrag"/>
      </w:pPr>
      <w:r>
        <w:t xml:space="preserve">Direktiven ska upphöra att gälla den 26 maj 2021 enligt </w:t>
      </w:r>
      <w:r w:rsidRPr="00A3541E">
        <w:t>MDR-förord</w:t>
      </w:r>
      <w:r>
        <w:softHyphen/>
      </w:r>
      <w:r w:rsidRPr="00A3541E">
        <w:t>ning</w:t>
      </w:r>
      <w:r>
        <w:softHyphen/>
      </w:r>
      <w:r w:rsidRPr="00A3541E">
        <w:t>en</w:t>
      </w:r>
      <w:r>
        <w:t xml:space="preserve"> och den 26 maj 2022 enligt IVDR-förordningen (se artikel 122 i </w:t>
      </w:r>
      <w:r w:rsidRPr="00A3541E">
        <w:t>MDR-förordningen</w:t>
      </w:r>
      <w:r>
        <w:t xml:space="preserve"> och artikel 112 i IVDR-förordningen). </w:t>
      </w:r>
      <w:r w:rsidRPr="00944BCB">
        <w:t>För att ekonom</w:t>
      </w:r>
      <w:r>
        <w:softHyphen/>
      </w:r>
      <w:r w:rsidRPr="00944BCB">
        <w:t>iska aktörer, särskilt små och medelstora före</w:t>
      </w:r>
      <w:r>
        <w:softHyphen/>
      </w:r>
      <w:r w:rsidRPr="00944BCB">
        <w:t>tag, anmälda organ, medlems</w:t>
      </w:r>
      <w:r>
        <w:softHyphen/>
      </w:r>
      <w:r w:rsidRPr="00944BCB">
        <w:t>staterna och kommissionen ska kunna anpassa sig till de ändr</w:t>
      </w:r>
      <w:r>
        <w:softHyphen/>
      </w:r>
      <w:r w:rsidRPr="00944BCB">
        <w:t>ing</w:t>
      </w:r>
      <w:r>
        <w:softHyphen/>
      </w:r>
      <w:r w:rsidRPr="00944BCB">
        <w:t>ar som införs genom för</w:t>
      </w:r>
      <w:r>
        <w:softHyphen/>
      </w:r>
      <w:r w:rsidRPr="00944BCB">
        <w:t>ord</w:t>
      </w:r>
      <w:r>
        <w:softHyphen/>
      </w:r>
      <w:r w:rsidRPr="00944BCB">
        <w:t>ning</w:t>
      </w:r>
      <w:r>
        <w:t>arna</w:t>
      </w:r>
      <w:r w:rsidRPr="00944BCB">
        <w:t xml:space="preserve"> och för att säkerställa att för</w:t>
      </w:r>
      <w:r>
        <w:softHyphen/>
      </w:r>
      <w:r w:rsidRPr="00944BCB">
        <w:t>ord</w:t>
      </w:r>
      <w:r>
        <w:softHyphen/>
      </w:r>
      <w:r w:rsidRPr="00944BCB">
        <w:t>ning</w:t>
      </w:r>
      <w:r>
        <w:softHyphen/>
        <w:t>ar</w:t>
      </w:r>
      <w:r>
        <w:softHyphen/>
        <w:t>na</w:t>
      </w:r>
      <w:r w:rsidRPr="00944BCB">
        <w:t xml:space="preserve"> tillämpas korrekt</w:t>
      </w:r>
      <w:r>
        <w:t xml:space="preserve"> finns det också övergångsbestämmelser. </w:t>
      </w:r>
    </w:p>
    <w:p w14:paraId="309094EC" w14:textId="77777777" w:rsidR="008539B5" w:rsidRDefault="008539B5" w:rsidP="008539B5">
      <w:pPr>
        <w:pStyle w:val="Brdtextmedindrag"/>
      </w:pPr>
      <w:r>
        <w:t xml:space="preserve">Från och med den 26 maj 2021 ska varje offentliggörande av en anmälan av ett anmält organ i enlighet med direktiv 90/385/EEG och 93/42/EEG vara ogiltigt. Från och med den 26 maj 2022 ska varje offentliggörande av en anmälan av ett anmält organ enligt direktiv 98/79/EG vara ogiltigt. Dessa bestämmelser innebär att organ inte längre kan utses som anmälda organ i </w:t>
      </w:r>
      <w:r w:rsidRPr="008D4DEE">
        <w:t>enlig</w:t>
      </w:r>
      <w:r>
        <w:t>he</w:t>
      </w:r>
      <w:r w:rsidRPr="008D4DEE">
        <w:t>t</w:t>
      </w:r>
      <w:r>
        <w:t xml:space="preserve"> med</w:t>
      </w:r>
      <w:r w:rsidRPr="008D4DEE">
        <w:t xml:space="preserve"> direktiven</w:t>
      </w:r>
      <w:r>
        <w:t>.</w:t>
      </w:r>
    </w:p>
    <w:p w14:paraId="35ADF1AF" w14:textId="3196F9A8" w:rsidR="008539B5" w:rsidRDefault="008539B5" w:rsidP="008539B5">
      <w:pPr>
        <w:pStyle w:val="Brdtextmedindrag"/>
      </w:pPr>
      <w:r>
        <w:t xml:space="preserve">I artikel 5 i </w:t>
      </w:r>
      <w:r w:rsidRPr="00A3541E">
        <w:t>MDR-förordningen</w:t>
      </w:r>
      <w:r>
        <w:t xml:space="preserve"> respektive artikel 5 i IVDR-förordningen finns krav som gäller för att få släppa ut en produkt på marknaden enligt EU-för</w:t>
      </w:r>
      <w:r>
        <w:softHyphen/>
        <w:t>ord</w:t>
      </w:r>
      <w:r>
        <w:softHyphen/>
        <w:t>ningarna. Med avvikelse från dessa artiklar får en produkt med ett giltigt intyg som utfärdats i enlighet med EU-direktiven släppas ut på mark</w:t>
      </w:r>
      <w:r>
        <w:softHyphen/>
        <w:t>naden eller tas i bruk endast om den, från och med att respektive EU-</w:t>
      </w:r>
      <w:r>
        <w:lastRenderedPageBreak/>
        <w:t>för</w:t>
      </w:r>
      <w:r>
        <w:softHyphen/>
        <w:t>ord</w:t>
      </w:r>
      <w:r>
        <w:softHyphen/>
        <w:t>ning ska börja tillämpas, fortsätter att uppfylla kraven i tillämpligt EU-direktiv under förutsättning att det inte har gjorts några väs</w:t>
      </w:r>
      <w:r>
        <w:softHyphen/>
        <w:t>ent</w:t>
      </w:r>
      <w:r>
        <w:softHyphen/>
        <w:t>liga ändr</w:t>
      </w:r>
      <w:r>
        <w:softHyphen/>
        <w:t>ingar i produktens konstruktion och avsedda ändamål. Där</w:t>
      </w:r>
      <w:r>
        <w:softHyphen/>
        <w:t>emot ska kraven i EU-förordningarna vad gäller övervakning av produkter som släppts ut på marknaden, mark</w:t>
      </w:r>
      <w:r>
        <w:softHyphen/>
        <w:t>nadskontroll, säkerhetsövervakning, regi</w:t>
      </w:r>
      <w:r>
        <w:softHyphen/>
        <w:t>strer</w:t>
      </w:r>
      <w:r>
        <w:softHyphen/>
        <w:t>ing av ekonom</w:t>
      </w:r>
      <w:r>
        <w:softHyphen/>
        <w:t>iska aktörer och produkter tillämpas i stället för mot</w:t>
      </w:r>
      <w:r>
        <w:softHyphen/>
        <w:t>svar</w:t>
      </w:r>
      <w:r>
        <w:softHyphen/>
        <w:t>ande krav i EU-direktiven. Det anmälda organ som utfärdade nämnda intyg enligt EU-direk</w:t>
      </w:r>
      <w:r>
        <w:softHyphen/>
        <w:t>tiv</w:t>
      </w:r>
      <w:r>
        <w:softHyphen/>
        <w:t>en ska fortsätta att ansvara för lämplig över</w:t>
      </w:r>
      <w:r>
        <w:softHyphen/>
        <w:t>vak</w:t>
      </w:r>
      <w:r>
        <w:softHyphen/>
        <w:t>ning av samtliga tillämpl</w:t>
      </w:r>
      <w:r>
        <w:softHyphen/>
        <w:t>iga krav för de produkter för vilka de utfärdat in</w:t>
      </w:r>
      <w:r>
        <w:softHyphen/>
        <w:t>tyget. Detta ska dock inte påverka tillämpningen av kapitel IV i respek</w:t>
      </w:r>
      <w:r>
        <w:softHyphen/>
        <w:t>tive EU-förordning (krav på anmälda organ) och i situationer där en an</w:t>
      </w:r>
      <w:r>
        <w:softHyphen/>
        <w:t>mäl</w:t>
      </w:r>
      <w:r>
        <w:softHyphen/>
        <w:t xml:space="preserve">an av ett anmält organ är ogiltig enligt artikel 120.1 i </w:t>
      </w:r>
      <w:r w:rsidRPr="00A3541E">
        <w:t>MDR-förord</w:t>
      </w:r>
      <w:r>
        <w:softHyphen/>
      </w:r>
      <w:r w:rsidRPr="00A3541E">
        <w:t>ning</w:t>
      </w:r>
      <w:r>
        <w:softHyphen/>
      </w:r>
      <w:r w:rsidRPr="00A3541E">
        <w:t>en</w:t>
      </w:r>
      <w:r>
        <w:t xml:space="preserve"> respektive artikel 110.1 i IVDR-förordningen. </w:t>
      </w:r>
    </w:p>
    <w:p w14:paraId="6D1D9925" w14:textId="77777777" w:rsidR="008539B5" w:rsidRDefault="008539B5" w:rsidP="008539B5">
      <w:pPr>
        <w:pStyle w:val="Brdtextmedindrag"/>
      </w:pPr>
      <w:r>
        <w:t xml:space="preserve">Produkter som lagligen släppts ut på marknaden enligt direktiven före den 26 maj 2021 (enligt MDR-förordningen) och före </w:t>
      </w:r>
      <w:r w:rsidRPr="00AB6DA5">
        <w:t>den 26 maj 2022</w:t>
      </w:r>
      <w:r>
        <w:t xml:space="preserve"> (IVDR-förordningen)</w:t>
      </w:r>
      <w:r w:rsidRPr="00AB6DA5">
        <w:t xml:space="preserve"> </w:t>
      </w:r>
      <w:r>
        <w:t xml:space="preserve">och produkter som släppts ut på marknaden från och med den 26 maj 2021 respektive efter den 26 maj 2022 med intyg enligt EU-direktiven får fortsätta att tillhandahållas på marknaden eller tas i bruk till och med den 26 maj 2025 respektive den 27 maj 2025. </w:t>
      </w:r>
    </w:p>
    <w:p w14:paraId="238900BA" w14:textId="77777777" w:rsidR="008539B5" w:rsidRDefault="008539B5" w:rsidP="008539B5">
      <w:pPr>
        <w:pStyle w:val="Brdtextmedindrag"/>
      </w:pPr>
      <w:r>
        <w:t>Det finns också möjlighet att släppa ut produkter på marknaden som inte är förenliga med EU-direktiven men som är förenliga med EU-förord</w:t>
      </w:r>
      <w:r>
        <w:softHyphen/>
        <w:t>ning</w:t>
      </w:r>
      <w:r>
        <w:softHyphen/>
        <w:t>ar</w:t>
      </w:r>
      <w:r>
        <w:softHyphen/>
        <w:t>na före tillämpningsdatum för respektive EU-för</w:t>
      </w:r>
      <w:r>
        <w:softHyphen/>
        <w:t xml:space="preserve">ordning (se artikel 120.5 i </w:t>
      </w:r>
      <w:r w:rsidRPr="00A3541E">
        <w:t>MDR-förordningen</w:t>
      </w:r>
      <w:r>
        <w:t xml:space="preserve"> respektive artikel 110.5 i IVDR-för</w:t>
      </w:r>
      <w:r>
        <w:softHyphen/>
        <w:t>ord</w:t>
      </w:r>
      <w:r>
        <w:softHyphen/>
        <w:t>ning</w:t>
      </w:r>
      <w:r>
        <w:softHyphen/>
        <w:t>en). Organ för bedömning av överenstämmelse får också utses och anmälas före den 26 maj 2021 enligt MDR-förordningarna och före den 26 maj 2022 enligt IVDR-förordningen.</w:t>
      </w:r>
    </w:p>
    <w:p w14:paraId="59EDA2C8" w14:textId="77777777" w:rsidR="008539B5" w:rsidRDefault="008539B5" w:rsidP="008539B5">
      <w:pPr>
        <w:pStyle w:val="Brdtextmedindrag"/>
      </w:pPr>
      <w:r>
        <w:t>Tillstånd som medlemsstaternas behöriga myndigheter beviljat i fråga om artikel 11.13 i direktiv 93/42/EEG (dispens) och mot</w:t>
      </w:r>
      <w:r>
        <w:softHyphen/>
        <w:t>svarande artiklar i direktiv 90/385/EEG och 98/79/EG ska ha den giltighet som finns i till</w:t>
      </w:r>
      <w:r>
        <w:softHyphen/>
        <w:t xml:space="preserve">ståndet. </w:t>
      </w:r>
    </w:p>
    <w:p w14:paraId="0C8AA9E0" w14:textId="77777777" w:rsidR="008539B5" w:rsidRPr="00A30EDC" w:rsidRDefault="008539B5" w:rsidP="008539B5">
      <w:pPr>
        <w:pStyle w:val="Brdtextmedindrag"/>
      </w:pPr>
      <w:r>
        <w:t xml:space="preserve">Ytterligare övergångsbestämmelser finns.  </w:t>
      </w:r>
    </w:p>
    <w:p w14:paraId="3EA3BA56" w14:textId="77777777" w:rsidR="008539B5" w:rsidRPr="00E0763C" w:rsidRDefault="008539B5" w:rsidP="008539B5">
      <w:pPr>
        <w:pStyle w:val="Rubrik4utannumrering"/>
      </w:pPr>
      <w:r w:rsidRPr="00EB3572">
        <w:t>Ikraftträdande</w:t>
      </w:r>
      <w:r>
        <w:t>-</w:t>
      </w:r>
      <w:r w:rsidRPr="00EB3572">
        <w:t xml:space="preserve"> och tillämpningsdatum</w:t>
      </w:r>
      <w:r>
        <w:t xml:space="preserve"> (artikel 123 i </w:t>
      </w:r>
      <w:r w:rsidRPr="00A3541E">
        <w:t>MDR-förordningen</w:t>
      </w:r>
      <w:r>
        <w:t xml:space="preserve"> och artikel 113 i IVDR-förordningen)</w:t>
      </w:r>
    </w:p>
    <w:p w14:paraId="2A30456B" w14:textId="77777777" w:rsidR="008539B5" w:rsidRDefault="008539B5" w:rsidP="008539B5">
      <w:pPr>
        <w:pStyle w:val="Brdtextmedindrag"/>
        <w:ind w:firstLine="0"/>
      </w:pPr>
      <w:r>
        <w:t xml:space="preserve">EU-förordningarna trädde i kraft den 26 maj 2017. </w:t>
      </w:r>
      <w:r w:rsidRPr="00A3541E">
        <w:t>MDR-förordningen</w:t>
      </w:r>
      <w:r>
        <w:t xml:space="preserve"> ska börja tillämpas den 26 maj 2021 och IVDR-förordningen den 26 maj 2022 med följande undantag. </w:t>
      </w:r>
    </w:p>
    <w:p w14:paraId="18E3DAFD" w14:textId="74012700" w:rsidR="008539B5" w:rsidRDefault="008539B5" w:rsidP="008539B5">
      <w:pPr>
        <w:pStyle w:val="Brdtextmedindrag"/>
      </w:pPr>
      <w:r>
        <w:t xml:space="preserve">Artiklarna 35–50 i </w:t>
      </w:r>
      <w:r w:rsidRPr="00A3541E">
        <w:t>MDR-förordningen</w:t>
      </w:r>
      <w:r>
        <w:t xml:space="preserve"> och artiklarna 31–46 i IVDR-för</w:t>
      </w:r>
      <w:r>
        <w:softHyphen/>
        <w:t>ord</w:t>
      </w:r>
      <w:r>
        <w:softHyphen/>
        <w:t>ningen om anmälda organ började tillämpas den 26 november 2017. De an</w:t>
      </w:r>
      <w:r>
        <w:softHyphen/>
        <w:t xml:space="preserve">mälda organens skyldigheter gäller dock bara för de anmälda organ som lämnat in en ansökan enligt de nya EU-förordningarna. </w:t>
      </w:r>
    </w:p>
    <w:p w14:paraId="7854C977" w14:textId="07F47415" w:rsidR="008539B5" w:rsidRDefault="008539B5" w:rsidP="008539B5">
      <w:pPr>
        <w:pStyle w:val="Brdtextmedindrag"/>
      </w:pPr>
      <w:r>
        <w:t>Bestämmelserna om utseende av behöriga myndigheter och sam</w:t>
      </w:r>
      <w:r>
        <w:softHyphen/>
        <w:t>ord</w:t>
      </w:r>
      <w:r>
        <w:softHyphen/>
        <w:t>nings</w:t>
      </w:r>
      <w:r>
        <w:softHyphen/>
        <w:t>gruppen för medicintekniska produkter började också tillämpas den 26 november 2017.</w:t>
      </w:r>
    </w:p>
    <w:p w14:paraId="67C1C4DA" w14:textId="77777777" w:rsidR="008539B5" w:rsidRDefault="008539B5" w:rsidP="008539B5">
      <w:pPr>
        <w:pStyle w:val="Brdtextmedindrag"/>
      </w:pPr>
      <w:r>
        <w:t xml:space="preserve">Av artikel 123.3 d i </w:t>
      </w:r>
      <w:r w:rsidRPr="00A3541E">
        <w:t>MDR-förordningen</w:t>
      </w:r>
      <w:r>
        <w:t xml:space="preserve"> framgår att för det fall </w:t>
      </w:r>
      <w:r w:rsidRPr="000E2E8F">
        <w:t>Eudamed</w:t>
      </w:r>
      <w:r>
        <w:t xml:space="preserve"> </w:t>
      </w:r>
      <w:r w:rsidRPr="000E2E8F">
        <w:t>inte fungerar fullt ut den 26 maj 202</w:t>
      </w:r>
      <w:r>
        <w:t>1</w:t>
      </w:r>
      <w:r w:rsidRPr="000E2E8F">
        <w:t xml:space="preserve"> </w:t>
      </w:r>
      <w:r>
        <w:t xml:space="preserve">så </w:t>
      </w:r>
      <w:r w:rsidRPr="000E2E8F">
        <w:t>ska skyldigheterna och kraven med avseende på Eudamed tillämpas från och med den dag som motsvarar sex månader efter det att meddelande</w:t>
      </w:r>
      <w:r>
        <w:t xml:space="preserve">t om att databasen fungerar fullt ut har </w:t>
      </w:r>
      <w:r w:rsidRPr="000E2E8F">
        <w:t xml:space="preserve">offentliggjorts. </w:t>
      </w:r>
      <w:r>
        <w:t xml:space="preserve">Fram till dess får direktivens bestämmelser om till </w:t>
      </w:r>
      <w:r>
        <w:lastRenderedPageBreak/>
        <w:t xml:space="preserve">exempel registrering gälla. En motsvarande bestämmelse finns i artikel 113.3 f i IVDR-förordningen. </w:t>
      </w:r>
    </w:p>
    <w:p w14:paraId="0FA9CB52" w14:textId="77777777" w:rsidR="008539B5" w:rsidRDefault="008539B5" w:rsidP="008539B5">
      <w:pPr>
        <w:pStyle w:val="Rubrik4utannumrering"/>
      </w:pPr>
      <w:r w:rsidRPr="00DE0A0C">
        <w:t>Bilagor</w:t>
      </w:r>
    </w:p>
    <w:p w14:paraId="7FE9C062" w14:textId="0E036D57" w:rsidR="008539B5" w:rsidRDefault="008539B5" w:rsidP="008539B5">
      <w:pPr>
        <w:pStyle w:val="Brdtext"/>
      </w:pPr>
      <w:r>
        <w:t xml:space="preserve">Båda EU-förordningarna innehåller omfattande och detaljerade bilagor med krav på produkter och olika aktörer. </w:t>
      </w:r>
      <w:r w:rsidRPr="00A3541E">
        <w:t>MDR-förordningen</w:t>
      </w:r>
      <w:r>
        <w:t xml:space="preserve"> innehåller 17 bilagor och IVDR-förordningen 15 bilagor, dvs. betydligt fler än i EU-direkt</w:t>
      </w:r>
      <w:r>
        <w:softHyphen/>
        <w:t xml:space="preserve">iven. Som exempel kan nämnas att bilaga XVI till </w:t>
      </w:r>
      <w:r w:rsidRPr="00A3541E">
        <w:t>MDR-för</w:t>
      </w:r>
      <w:r>
        <w:softHyphen/>
      </w:r>
      <w:r w:rsidRPr="00A3541E">
        <w:t>ord</w:t>
      </w:r>
      <w:r>
        <w:softHyphen/>
      </w:r>
      <w:r w:rsidRPr="00A3541E">
        <w:t>ning</w:t>
      </w:r>
      <w:r>
        <w:softHyphen/>
      </w:r>
      <w:r w:rsidRPr="00A3541E">
        <w:t>en</w:t>
      </w:r>
      <w:r>
        <w:t xml:space="preserve"> inne</w:t>
      </w:r>
      <w:r>
        <w:softHyphen/>
        <w:t>håller en helt ny förteckning över grupper av produkter som om</w:t>
      </w:r>
      <w:r>
        <w:softHyphen/>
        <w:t xml:space="preserve">fattas av bestämmelserna i </w:t>
      </w:r>
      <w:r w:rsidRPr="00A3541E">
        <w:t>MDR-förordningen</w:t>
      </w:r>
      <w:r>
        <w:t xml:space="preserve"> trots att de inte har ett medicin</w:t>
      </w:r>
      <w:r>
        <w:softHyphen/>
        <w:t>skt ändamål. Sista bilagan i båda förordningarna innehåller en jäm</w:t>
      </w:r>
      <w:r>
        <w:softHyphen/>
        <w:t>förelsetabell över hur bestämmelserna i MDR- och IVDR-förord</w:t>
      </w:r>
      <w:r>
        <w:softHyphen/>
        <w:t>ning</w:t>
      </w:r>
      <w:r>
        <w:softHyphen/>
        <w:t>arna för</w:t>
      </w:r>
      <w:r>
        <w:softHyphen/>
        <w:t>håller sig till EU-direktiven.</w:t>
      </w:r>
    </w:p>
    <w:p w14:paraId="4A6A78D7" w14:textId="4F86E04A" w:rsidR="00920097" w:rsidRPr="00B937F4" w:rsidRDefault="008539B5" w:rsidP="008539B5">
      <w:pPr>
        <w:pStyle w:val="Brdtextmedindrag"/>
        <w:sectPr w:rsidR="00920097" w:rsidRPr="00B937F4" w:rsidSect="00155500">
          <w:headerReference w:type="even" r:id="rId149"/>
          <w:headerReference w:type="default" r:id="rId150"/>
          <w:footerReference w:type="even" r:id="rId151"/>
          <w:footerReference w:type="default" r:id="rId152"/>
          <w:headerReference w:type="first" r:id="rId153"/>
          <w:footerReference w:type="first" r:id="rId154"/>
          <w:type w:val="continuous"/>
          <w:pgSz w:w="9356" w:h="13721" w:code="9"/>
          <w:pgMar w:top="794" w:right="2438" w:bottom="1191" w:left="1021" w:header="0" w:footer="709" w:gutter="0"/>
          <w:cols w:space="708"/>
          <w:docGrid w:linePitch="360"/>
        </w:sectPr>
      </w:pPr>
      <w:r>
        <w:t>Flera av bilagorna kommer att kompletteras av genom</w:t>
      </w:r>
      <w:r>
        <w:softHyphen/>
        <w:t>för</w:t>
      </w:r>
      <w:r>
        <w:softHyphen/>
        <w:t>ande</w:t>
      </w:r>
      <w:r>
        <w:softHyphen/>
        <w:t>akt</w:t>
      </w:r>
      <w:r>
        <w:softHyphen/>
        <w:t>er och deleger</w:t>
      </w:r>
      <w:r>
        <w:softHyphen/>
        <w:t>ade akter. Vägledningar utarbetas även av kom</w:t>
      </w:r>
      <w:r>
        <w:softHyphen/>
        <w:t>mis</w:t>
      </w:r>
      <w:r>
        <w:softHyphen/>
        <w:t>sionen och medlemsstaterna.</w:t>
      </w:r>
    </w:p>
    <w:p w14:paraId="55C59369" w14:textId="77777777" w:rsidR="008539B5" w:rsidRDefault="008539B5" w:rsidP="008539B5">
      <w:pPr>
        <w:pStyle w:val="Rubrik1"/>
      </w:pPr>
      <w:bookmarkStart w:id="78" w:name="_Toc65132630"/>
      <w:bookmarkStart w:id="79" w:name="_Toc69367500"/>
      <w:r>
        <w:t>Gällande rätt</w:t>
      </w:r>
      <w:bookmarkEnd w:id="78"/>
      <w:bookmarkEnd w:id="79"/>
      <w:r>
        <w:t xml:space="preserve"> </w:t>
      </w:r>
    </w:p>
    <w:p w14:paraId="17B5126A" w14:textId="77777777" w:rsidR="008539B5" w:rsidRDefault="008539B5" w:rsidP="008539B5">
      <w:pPr>
        <w:pStyle w:val="Rubrik2"/>
        <w:spacing w:before="0"/>
      </w:pPr>
      <w:bookmarkStart w:id="80" w:name="_Toc65132631"/>
      <w:bookmarkStart w:id="81" w:name="_Toc69367501"/>
      <w:r>
        <w:t>EU-</w:t>
      </w:r>
      <w:r w:rsidRPr="004704A2">
        <w:t>direktiven</w:t>
      </w:r>
      <w:r>
        <w:t xml:space="preserve"> och svenskt genomförande</w:t>
      </w:r>
      <w:bookmarkEnd w:id="80"/>
      <w:bookmarkEnd w:id="81"/>
    </w:p>
    <w:p w14:paraId="18903C3C" w14:textId="77777777" w:rsidR="008539B5" w:rsidRDefault="008539B5" w:rsidP="008539B5">
      <w:pPr>
        <w:pStyle w:val="Brdtext"/>
      </w:pPr>
      <w:r w:rsidRPr="004F1F6F">
        <w:t>Europiska unionens regelverk på det medicintekniska området bygger på</w:t>
      </w:r>
      <w:r>
        <w:t xml:space="preserve"> </w:t>
      </w:r>
      <w:r w:rsidRPr="004F1F6F">
        <w:t>tre direktiv, rådets direktiv 90/385/EEG om tillnärmning av medlems</w:t>
      </w:r>
      <w:r>
        <w:softHyphen/>
      </w:r>
      <w:r w:rsidRPr="004F1F6F">
        <w:t>stat</w:t>
      </w:r>
      <w:r>
        <w:softHyphen/>
      </w:r>
      <w:r w:rsidRPr="004F1F6F">
        <w:t>ernas</w:t>
      </w:r>
      <w:r>
        <w:t xml:space="preserve"> </w:t>
      </w:r>
      <w:r w:rsidRPr="004F1F6F">
        <w:t>lagstiftning om aktiva medicintekniska pro</w:t>
      </w:r>
      <w:r>
        <w:softHyphen/>
      </w:r>
      <w:r w:rsidRPr="004F1F6F">
        <w:t>dukt</w:t>
      </w:r>
      <w:r>
        <w:softHyphen/>
      </w:r>
      <w:r>
        <w:softHyphen/>
      </w:r>
      <w:r w:rsidRPr="004F1F6F">
        <w:t>er för implantation,</w:t>
      </w:r>
      <w:r>
        <w:t xml:space="preserve"> </w:t>
      </w:r>
      <w:r w:rsidRPr="004F1F6F">
        <w:t>rådets direktiv 93/42/EEG om medi</w:t>
      </w:r>
      <w:r>
        <w:softHyphen/>
      </w:r>
      <w:r w:rsidRPr="004F1F6F">
        <w:t>cin</w:t>
      </w:r>
      <w:r>
        <w:softHyphen/>
      </w:r>
      <w:r w:rsidRPr="004F1F6F">
        <w:t>tek</w:t>
      </w:r>
      <w:r>
        <w:softHyphen/>
      </w:r>
      <w:r w:rsidRPr="004F1F6F">
        <w:t>ni</w:t>
      </w:r>
      <w:r>
        <w:softHyphen/>
      </w:r>
      <w:r w:rsidRPr="004F1F6F">
        <w:t>ska produkter och rådets</w:t>
      </w:r>
      <w:r>
        <w:t xml:space="preserve"> </w:t>
      </w:r>
      <w:r w:rsidRPr="004F1F6F">
        <w:t>direktiv 98/79/EG om medicintekniska pro</w:t>
      </w:r>
      <w:r>
        <w:softHyphen/>
      </w:r>
      <w:r w:rsidRPr="004F1F6F">
        <w:t>dukter för in vitro-diagnostik.</w:t>
      </w:r>
      <w:r>
        <w:t xml:space="preserve"> </w:t>
      </w:r>
    </w:p>
    <w:p w14:paraId="70638776" w14:textId="176B97D4" w:rsidR="008539B5" w:rsidRDefault="008539B5" w:rsidP="008539B5">
      <w:pPr>
        <w:pStyle w:val="Brdtextmedindrag"/>
      </w:pPr>
      <w:r>
        <w:t>Direktiven är genomförda i svensk rätt</w:t>
      </w:r>
      <w:r w:rsidRPr="004F1F6F">
        <w:t xml:space="preserve"> genom lagen (1993:584) om</w:t>
      </w:r>
      <w:r>
        <w:t xml:space="preserve"> </w:t>
      </w:r>
      <w:r w:rsidRPr="004F1F6F">
        <w:t>medicin</w:t>
      </w:r>
      <w:r>
        <w:softHyphen/>
      </w:r>
      <w:r w:rsidRPr="004F1F6F">
        <w:t>tekniska produkter och förordningen (1993:876) om medi</w:t>
      </w:r>
      <w:r>
        <w:softHyphen/>
      </w:r>
      <w:r w:rsidRPr="004F1F6F">
        <w:t>cin</w:t>
      </w:r>
      <w:r>
        <w:softHyphen/>
      </w:r>
      <w:r w:rsidRPr="004F1F6F">
        <w:t>tekniska</w:t>
      </w:r>
      <w:r>
        <w:t xml:space="preserve"> </w:t>
      </w:r>
      <w:r w:rsidRPr="004F1F6F">
        <w:t>produkter samt Läkemedelsverkets föreskrifter</w:t>
      </w:r>
      <w:r>
        <w:t>. Lagen är tillämp</w:t>
      </w:r>
      <w:r>
        <w:softHyphen/>
        <w:t>lig på medicintekniska produkter, aktiva medicintekniska pro</w:t>
      </w:r>
      <w:r>
        <w:softHyphen/>
        <w:t>dukter för im</w:t>
      </w:r>
      <w:r>
        <w:softHyphen/>
        <w:t>planta</w:t>
      </w:r>
      <w:r>
        <w:softHyphen/>
        <w:t>tion och medicintekniska produkter för in-vitro-diagnostik. L</w:t>
      </w:r>
      <w:r w:rsidRPr="00D003A5">
        <w:t xml:space="preserve">agen </w:t>
      </w:r>
      <w:r>
        <w:t xml:space="preserve">består </w:t>
      </w:r>
      <w:r w:rsidRPr="00D003A5">
        <w:t>ti</w:t>
      </w:r>
      <w:r>
        <w:t>ll stor del av</w:t>
      </w:r>
      <w:r w:rsidRPr="00D003A5">
        <w:t xml:space="preserve"> bemyndiganden</w:t>
      </w:r>
      <w:r>
        <w:t>, och mer</w:t>
      </w:r>
      <w:r>
        <w:softHyphen/>
        <w:t>parten av den svenska regler</w:t>
      </w:r>
      <w:r>
        <w:softHyphen/>
        <w:t>ingen av EU-regelverket finns i Läke</w:t>
      </w:r>
      <w:r>
        <w:softHyphen/>
        <w:t>medelsverkets föreskrifter om medicin</w:t>
      </w:r>
      <w:r>
        <w:softHyphen/>
        <w:t>tekniska produkter. Häri</w:t>
      </w:r>
      <w:r>
        <w:softHyphen/>
        <w:t>bland kan nämnas LVFS 2001:5 som genom</w:t>
      </w:r>
      <w:r>
        <w:softHyphen/>
        <w:t xml:space="preserve">för direktiv 90/385/EEG, LVFS 2003:11 som genomför direktiv 93/42/EEG och LVFS 2001:7 som genomför direktiv 98/79/EG. </w:t>
      </w:r>
    </w:p>
    <w:p w14:paraId="3550A684" w14:textId="77777777" w:rsidR="008539B5" w:rsidRDefault="008539B5" w:rsidP="008539B5">
      <w:pPr>
        <w:pStyle w:val="Rubrik2"/>
      </w:pPr>
      <w:bookmarkStart w:id="82" w:name="_Toc65132632"/>
      <w:bookmarkStart w:id="83" w:name="_Toc69367502"/>
      <w:r>
        <w:t>Allmänna bestämmelser om medicintekniska produkter</w:t>
      </w:r>
      <w:bookmarkEnd w:id="82"/>
      <w:bookmarkEnd w:id="83"/>
    </w:p>
    <w:p w14:paraId="7210D81D" w14:textId="77777777" w:rsidR="008539B5" w:rsidRDefault="008539B5" w:rsidP="008539B5">
      <w:pPr>
        <w:pStyle w:val="Brdtext"/>
      </w:pPr>
      <w:r>
        <w:t>Lagen om medicintekniska produkter innehåller allmänna bestäm</w:t>
      </w:r>
      <w:r>
        <w:softHyphen/>
        <w:t>mels</w:t>
      </w:r>
      <w:r>
        <w:softHyphen/>
        <w:t>er om medicintekniska produkter. I fråga om medicintekniska pro</w:t>
      </w:r>
      <w:r>
        <w:softHyphen/>
        <w:t>dukter som är avsedda för konsumenter eller som kan antas kom</w:t>
      </w:r>
      <w:r>
        <w:softHyphen/>
        <w:t>ma att användas av konsumenter gäller också produktsäkerhetslagen (2004:451).</w:t>
      </w:r>
    </w:p>
    <w:p w14:paraId="0B3FB94A" w14:textId="5E76FD16" w:rsidR="008539B5" w:rsidRDefault="008539B5" w:rsidP="008539B5">
      <w:pPr>
        <w:pStyle w:val="Brdtextmedindrag"/>
      </w:pPr>
      <w:r>
        <w:t>Med en medicinteknisk produkt avses enligt 2 § lagen om medi</w:t>
      </w:r>
      <w:r>
        <w:softHyphen/>
        <w:t>cin</w:t>
      </w:r>
      <w:r>
        <w:softHyphen/>
        <w:t>tekniska produkter en produkt som enligt tillverkarens uppgift ska använd</w:t>
      </w:r>
      <w:r>
        <w:softHyphen/>
      </w:r>
      <w:r>
        <w:lastRenderedPageBreak/>
        <w:t>as, separat eller i kombination med annat, för att hos män</w:t>
      </w:r>
      <w:r>
        <w:softHyphen/>
        <w:t>n</w:t>
      </w:r>
      <w:r>
        <w:softHyphen/>
        <w:t>iskor påvisa, före</w:t>
      </w:r>
      <w:r>
        <w:softHyphen/>
        <w:t>bygga, övervaka, behandla eller lindra en sjukdom, på</w:t>
      </w:r>
      <w:r>
        <w:softHyphen/>
        <w:t>visa övervaka, be</w:t>
      </w:r>
      <w:r>
        <w:softHyphen/>
        <w:t>handla, lindra eller kompensera en skada eller en funk</w:t>
      </w:r>
      <w:r>
        <w:softHyphen/>
        <w:t>tionsnedsättning, under</w:t>
      </w:r>
      <w:r>
        <w:softHyphen/>
        <w:t>söka, ändra eller ersätta anatomin eller en fysiologisk process eller kontrollera befruktning. Om produkten upp</w:t>
      </w:r>
      <w:r>
        <w:softHyphen/>
        <w:t>når sin huvudsakliga avsedda verkan med hjälp av farma</w:t>
      </w:r>
      <w:r>
        <w:softHyphen/>
        <w:t>ko</w:t>
      </w:r>
      <w:r>
        <w:softHyphen/>
        <w:t>log</w:t>
      </w:r>
      <w:r>
        <w:softHyphen/>
        <w:t>iska, immunologiska eller metaboliska medel, är den dock inte en medicin</w:t>
      </w:r>
      <w:r>
        <w:softHyphen/>
        <w:t xml:space="preserve">teknisk produkt. </w:t>
      </w:r>
    </w:p>
    <w:p w14:paraId="26B3FCF6" w14:textId="77777777" w:rsidR="008539B5" w:rsidRDefault="008539B5" w:rsidP="008539B5">
      <w:pPr>
        <w:pStyle w:val="Brdtextmedindrag"/>
      </w:pPr>
      <w:r>
        <w:t>Detta har i svensk rätt tolkats som att produkten ska ha ett ”medicin</w:t>
      </w:r>
      <w:r>
        <w:softHyphen/>
        <w:t xml:space="preserve">skt syfte”. </w:t>
      </w:r>
    </w:p>
    <w:p w14:paraId="61FC423B" w14:textId="77777777" w:rsidR="008539B5" w:rsidRDefault="008539B5" w:rsidP="008539B5">
      <w:pPr>
        <w:pStyle w:val="Brdtextmedindrag"/>
      </w:pPr>
      <w:r>
        <w:t>En medicinteknisk produkt ska vara lämplig för sin användning, vilket anges i 5 § lagen om medicintekniska produkter. Enligt 6 § får reger</w:t>
      </w:r>
      <w:r>
        <w:softHyphen/>
        <w:t>ingen eller den myndighet regeringen bestämmer meddela före</w:t>
      </w:r>
      <w:r>
        <w:softHyphen/>
        <w:t>skrift</w:t>
      </w:r>
      <w:r>
        <w:softHyphen/>
        <w:t>er bland annat om de väsentliga krav som ställs på produkterna, om kontrollformer och förfaranden för att visa överensstämmelse med föreskrivna krav och om krav på märkning av produkterna. En med</w:t>
      </w:r>
      <w:r>
        <w:softHyphen/>
        <w:t>i</w:t>
      </w:r>
      <w:r>
        <w:softHyphen/>
        <w:t>cin</w:t>
      </w:r>
      <w:r>
        <w:softHyphen/>
        <w:t>teknisk produkt får enligt 9 § släppas ut på marknaden eller tas i bruk i Sverige endast om den upp</w:t>
      </w:r>
      <w:r>
        <w:softHyphen/>
        <w:t>fyller de krav och villkor som gäl</w:t>
      </w:r>
      <w:r>
        <w:softHyphen/>
        <w:t>ler enligt 5 § eller enligt föreskrifter som meddelats med stöd av 6 §.</w:t>
      </w:r>
    </w:p>
    <w:p w14:paraId="2585BB9C" w14:textId="77777777" w:rsidR="008539B5" w:rsidRPr="007B54B1" w:rsidRDefault="008539B5" w:rsidP="008539B5">
      <w:pPr>
        <w:pStyle w:val="Brdtextmedindrag"/>
      </w:pPr>
      <w:r>
        <w:t>För att visa att en medicinteknisk produkt uppfyller de väsentliga krav</w:t>
      </w:r>
      <w:r>
        <w:softHyphen/>
        <w:t xml:space="preserve">en görs en klinisk utvärdering eller </w:t>
      </w:r>
      <w:r w:rsidRPr="007B54B1">
        <w:t>utvärdering av prestanda</w:t>
      </w:r>
      <w:r>
        <w:t>. En</w:t>
      </w:r>
      <w:r>
        <w:softHyphen/>
        <w:t xml:space="preserve">ligt </w:t>
      </w:r>
      <w:r w:rsidRPr="007B54B1">
        <w:t>8</w:t>
      </w:r>
      <w:r>
        <w:t> § lagen om medicintekniska produkter får r</w:t>
      </w:r>
      <w:r w:rsidRPr="007B54B1">
        <w:t>egeringen, eller den myndighet som regeringen bestämmer, meddela föreskrifter om</w:t>
      </w:r>
    </w:p>
    <w:p w14:paraId="167B11E9" w14:textId="77777777" w:rsidR="008539B5" w:rsidRPr="007B54B1" w:rsidRDefault="008539B5" w:rsidP="008539B5">
      <w:pPr>
        <w:pStyle w:val="Brdtextmedindrag"/>
      </w:pPr>
      <w:r w:rsidRPr="002A0F20">
        <w:t>1</w:t>
      </w:r>
      <w:r w:rsidRPr="007B54B1">
        <w:t>.</w:t>
      </w:r>
      <w:r>
        <w:t> </w:t>
      </w:r>
      <w:r w:rsidRPr="007B54B1">
        <w:t>vilka medicintekniska produkter som ska genomgå en klinisk pröv</w:t>
      </w:r>
      <w:r>
        <w:softHyphen/>
      </w:r>
      <w:r w:rsidRPr="007B54B1">
        <w:t>ning eller utvärdering av prestanda,</w:t>
      </w:r>
    </w:p>
    <w:p w14:paraId="0A6AE101" w14:textId="77777777" w:rsidR="008539B5" w:rsidRPr="007B54B1" w:rsidRDefault="008539B5" w:rsidP="008539B5">
      <w:pPr>
        <w:pStyle w:val="Brdtextmedindrag"/>
      </w:pPr>
      <w:r w:rsidRPr="002A0F20">
        <w:t>2</w:t>
      </w:r>
      <w:r w:rsidRPr="007B54B1">
        <w:t>.</w:t>
      </w:r>
      <w:r>
        <w:t> </w:t>
      </w:r>
      <w:r w:rsidRPr="007B54B1">
        <w:t>att tillverkaren eller tillverkarens ombud i Sverige ska anmäla dessa produkter till en myndighet för klinisk prövning eller utvärd</w:t>
      </w:r>
      <w:r>
        <w:softHyphen/>
      </w:r>
      <w:r w:rsidRPr="007B54B1">
        <w:t>er</w:t>
      </w:r>
      <w:r>
        <w:softHyphen/>
      </w:r>
      <w:r w:rsidRPr="007B54B1">
        <w:t>ing av prestanda,</w:t>
      </w:r>
    </w:p>
    <w:p w14:paraId="4146902C" w14:textId="77777777" w:rsidR="008539B5" w:rsidRPr="007B54B1" w:rsidRDefault="008539B5" w:rsidP="008539B5">
      <w:pPr>
        <w:pStyle w:val="Brdtextmedindrag"/>
      </w:pPr>
      <w:r w:rsidRPr="002A0F20">
        <w:t>3</w:t>
      </w:r>
      <w:r w:rsidRPr="007B54B1">
        <w:t>.</w:t>
      </w:r>
      <w:r>
        <w:t> </w:t>
      </w:r>
      <w:r w:rsidRPr="007B54B1">
        <w:t>skyldighet att avvakta viss tid med att inleda en klinisk pröv</w:t>
      </w:r>
      <w:r>
        <w:softHyphen/>
      </w:r>
      <w:r w:rsidRPr="007B54B1">
        <w:t>ning eller utvärdering av prestanda, och</w:t>
      </w:r>
    </w:p>
    <w:p w14:paraId="4B15B349" w14:textId="77777777" w:rsidR="008539B5" w:rsidRPr="007B54B1" w:rsidRDefault="008539B5" w:rsidP="008539B5">
      <w:pPr>
        <w:pStyle w:val="Brdtextmedindrag"/>
      </w:pPr>
      <w:r w:rsidRPr="002A0F20">
        <w:t>4</w:t>
      </w:r>
      <w:r w:rsidRPr="007B54B1">
        <w:t>.</w:t>
      </w:r>
      <w:r>
        <w:t> </w:t>
      </w:r>
      <w:r w:rsidRPr="007B54B1">
        <w:t>hur en klinisk prövning eller utvärdering av prestanda ska genom</w:t>
      </w:r>
      <w:r>
        <w:softHyphen/>
      </w:r>
      <w:r w:rsidRPr="007B54B1">
        <w:t>föras.</w:t>
      </w:r>
    </w:p>
    <w:p w14:paraId="1A8BE66A" w14:textId="336D24D7" w:rsidR="008539B5" w:rsidRPr="007B54B1" w:rsidRDefault="008539B5" w:rsidP="008539B5">
      <w:pPr>
        <w:pStyle w:val="Brdtextmedindrag"/>
      </w:pPr>
      <w:r>
        <w:t>Av 11–14 §§ framgår att t</w:t>
      </w:r>
      <w:r w:rsidRPr="007B54B1">
        <w:t>illsynen över efterlevnaden av lag</w:t>
      </w:r>
      <w:r>
        <w:t>en</w:t>
      </w:r>
      <w:r w:rsidRPr="007B54B1">
        <w:t xml:space="preserve"> samt de före</w:t>
      </w:r>
      <w:r>
        <w:softHyphen/>
      </w:r>
      <w:r w:rsidRPr="007B54B1">
        <w:t>skrifter som har meddelats med stöd av lagen utövas av den eller de mynd</w:t>
      </w:r>
      <w:r>
        <w:softHyphen/>
      </w:r>
      <w:r w:rsidRPr="007B54B1">
        <w:t>ig</w:t>
      </w:r>
      <w:r>
        <w:softHyphen/>
      </w:r>
      <w:r w:rsidRPr="007B54B1">
        <w:t>heter som regeringen bestämmer.</w:t>
      </w:r>
      <w:r>
        <w:t xml:space="preserve"> </w:t>
      </w:r>
      <w:r w:rsidRPr="007B54B1">
        <w:t>En tillsyns</w:t>
      </w:r>
      <w:r>
        <w:softHyphen/>
      </w:r>
      <w:r w:rsidRPr="007B54B1">
        <w:t>myndighet har rätt att för tillsynen på begäran få de upplysningar och handlingar som behövs och få tillträde till områden, lokaler och andra utrymmen, dock inte bostäder, där medicintekniska produkter hant</w:t>
      </w:r>
      <w:r>
        <w:softHyphen/>
      </w:r>
      <w:r w:rsidRPr="007B54B1">
        <w:t>eras. Om det behövs för tillsynen får myndig</w:t>
      </w:r>
      <w:r>
        <w:softHyphen/>
      </w:r>
      <w:r w:rsidRPr="007B54B1">
        <w:t>heten göra under</w:t>
      </w:r>
      <w:r>
        <w:softHyphen/>
      </w:r>
      <w:r w:rsidRPr="007B54B1">
        <w:t>sök</w:t>
      </w:r>
      <w:r>
        <w:softHyphen/>
      </w:r>
      <w:r>
        <w:softHyphen/>
      </w:r>
      <w:r>
        <w:softHyphen/>
      </w:r>
      <w:r w:rsidRPr="007B54B1">
        <w:t>ningar och ta prover. För kostnader på grund av undersökningar eller för uttagna prov</w:t>
      </w:r>
      <w:r>
        <w:t>er</w:t>
      </w:r>
      <w:r w:rsidRPr="007B54B1">
        <w:t xml:space="preserve"> lämnas inte ersättning.</w:t>
      </w:r>
      <w:r>
        <w:t xml:space="preserve"> </w:t>
      </w:r>
      <w:r w:rsidRPr="007B54B1">
        <w:t>En till</w:t>
      </w:r>
      <w:r>
        <w:softHyphen/>
      </w:r>
      <w:r w:rsidRPr="007B54B1">
        <w:t>syns</w:t>
      </w:r>
      <w:r>
        <w:softHyphen/>
      </w:r>
      <w:r w:rsidRPr="007B54B1">
        <w:t xml:space="preserve">myndighet </w:t>
      </w:r>
      <w:r>
        <w:t xml:space="preserve">får begära </w:t>
      </w:r>
      <w:r w:rsidRPr="007B54B1">
        <w:t xml:space="preserve">handräckning av </w:t>
      </w:r>
      <w:r>
        <w:t>K</w:t>
      </w:r>
      <w:r w:rsidRPr="007B54B1">
        <w:t>ronofogde</w:t>
      </w:r>
      <w:r>
        <w:softHyphen/>
      </w:r>
      <w:r w:rsidRPr="007B54B1">
        <w:t>myndig</w:t>
      </w:r>
      <w:r>
        <w:softHyphen/>
      </w:r>
      <w:r w:rsidRPr="007B54B1">
        <w:t>het</w:t>
      </w:r>
      <w:r>
        <w:softHyphen/>
      </w:r>
      <w:r w:rsidRPr="007B54B1">
        <w:t>en för att genom</w:t>
      </w:r>
      <w:r>
        <w:softHyphen/>
      </w:r>
      <w:r w:rsidRPr="007B54B1">
        <w:t>föra de åtgärder som avses i denna paragraf.</w:t>
      </w:r>
      <w:r>
        <w:t xml:space="preserve"> Därutöver får en </w:t>
      </w:r>
      <w:r w:rsidRPr="007B54B1">
        <w:t>till</w:t>
      </w:r>
      <w:r>
        <w:softHyphen/>
      </w:r>
      <w:r w:rsidRPr="007B54B1">
        <w:t>syns</w:t>
      </w:r>
      <w:r>
        <w:softHyphen/>
      </w:r>
      <w:r w:rsidRPr="007B54B1">
        <w:t>myndighet meddela de förelägganden och förbud som be</w:t>
      </w:r>
      <w:r>
        <w:softHyphen/>
      </w:r>
      <w:r w:rsidRPr="007B54B1">
        <w:t>hövs för att denna lag och de föreskrifter som har meddelats med stöd av lag</w:t>
      </w:r>
      <w:r>
        <w:softHyphen/>
      </w:r>
      <w:r w:rsidRPr="007B54B1">
        <w:t xml:space="preserve">en ska </w:t>
      </w:r>
      <w:r>
        <w:t>följas</w:t>
      </w:r>
      <w:r w:rsidRPr="007B54B1">
        <w:t>.</w:t>
      </w:r>
      <w:r>
        <w:t xml:space="preserve"> Dessa </w:t>
      </w:r>
      <w:r w:rsidRPr="007B54B1">
        <w:t>förelägganden och förbud får förenas med vite.</w:t>
      </w:r>
    </w:p>
    <w:p w14:paraId="041343C2" w14:textId="77777777" w:rsidR="008539B5" w:rsidRPr="007B54B1" w:rsidRDefault="008539B5" w:rsidP="008539B5">
      <w:pPr>
        <w:pStyle w:val="Brdtextmedindrag"/>
      </w:pPr>
      <w:r>
        <w:t>Enligt 15 § får r</w:t>
      </w:r>
      <w:r w:rsidRPr="007B54B1">
        <w:t>egeringen eller den myndighet som regeringen be</w:t>
      </w:r>
      <w:r>
        <w:softHyphen/>
      </w:r>
      <w:r w:rsidRPr="007B54B1">
        <w:t>stäm</w:t>
      </w:r>
      <w:r>
        <w:softHyphen/>
      </w:r>
      <w:r w:rsidRPr="007B54B1">
        <w:t>mer meddela föreskrifter om skyldighet för en näringsidkare att betala avgift som täcker kostnader för myndighetens åtgärder med anledning av en anmälan om klinisk prövning samt i samband med registrering, prov</w:t>
      </w:r>
      <w:r>
        <w:softHyphen/>
      </w:r>
      <w:r w:rsidRPr="007B54B1">
        <w:t>tag</w:t>
      </w:r>
      <w:r>
        <w:softHyphen/>
      </w:r>
      <w:r w:rsidRPr="007B54B1">
        <w:t>ning och undersökning av prover som gäller i hans eller hennes verk</w:t>
      </w:r>
      <w:r>
        <w:softHyphen/>
      </w:r>
      <w:r w:rsidRPr="007B54B1">
        <w:t>sam</w:t>
      </w:r>
      <w:r>
        <w:softHyphen/>
      </w:r>
      <w:r w:rsidRPr="007B54B1">
        <w:t>het.</w:t>
      </w:r>
      <w:r>
        <w:t xml:space="preserve"> Avgifter får tas ut av </w:t>
      </w:r>
      <w:r w:rsidRPr="007B54B1">
        <w:t>närings</w:t>
      </w:r>
      <w:r>
        <w:softHyphen/>
      </w:r>
      <w:r w:rsidRPr="007B54B1">
        <w:t>idkare vars produkter kontrollen gäller</w:t>
      </w:r>
      <w:r>
        <w:t xml:space="preserve">. Därutöver får avgifter tas ut av </w:t>
      </w:r>
      <w:r w:rsidRPr="007B54B1">
        <w:t>anmälda organ eller den som an</w:t>
      </w:r>
      <w:r>
        <w:softHyphen/>
      </w:r>
      <w:r w:rsidRPr="007B54B1">
        <w:lastRenderedPageBreak/>
        <w:t xml:space="preserve">söker om att utses till anmält organ </w:t>
      </w:r>
      <w:r>
        <w:t xml:space="preserve">av </w:t>
      </w:r>
      <w:r w:rsidRPr="007B54B1">
        <w:t xml:space="preserve">den myndighet </w:t>
      </w:r>
      <w:r>
        <w:t>som utsetts att an</w:t>
      </w:r>
      <w:r>
        <w:softHyphen/>
        <w:t>svara för anmälda organ (se avsnitt 14).</w:t>
      </w:r>
    </w:p>
    <w:p w14:paraId="721B1562" w14:textId="77777777" w:rsidR="008539B5" w:rsidRPr="007B54B1" w:rsidRDefault="008539B5" w:rsidP="008539B5">
      <w:pPr>
        <w:pStyle w:val="Brdtextmedindrag"/>
      </w:pPr>
      <w:r>
        <w:t xml:space="preserve">I </w:t>
      </w:r>
      <w:r w:rsidRPr="007B54B1">
        <w:t>16</w:t>
      </w:r>
      <w:r>
        <w:t xml:space="preserve"> § finns en bestämmelse om tystnadsplikt för den </w:t>
      </w:r>
      <w:r w:rsidRPr="007B54B1">
        <w:t>som har tagit be</w:t>
      </w:r>
      <w:r>
        <w:softHyphen/>
      </w:r>
      <w:r w:rsidRPr="007B54B1">
        <w:t>fatt</w:t>
      </w:r>
      <w:r>
        <w:softHyphen/>
      </w:r>
      <w:r w:rsidRPr="007B54B1">
        <w:t>ning med ett ärende enligt lag</w:t>
      </w:r>
      <w:r>
        <w:t>en. Denna person</w:t>
      </w:r>
      <w:r w:rsidRPr="007B54B1">
        <w:t xml:space="preserve"> får inte obe</w:t>
      </w:r>
      <w:r>
        <w:softHyphen/>
      </w:r>
      <w:r w:rsidRPr="007B54B1">
        <w:t>hörigen röja eller utnyttja vad han eller hon har fått veta om någons affärs- eller drift</w:t>
      </w:r>
      <w:r>
        <w:softHyphen/>
      </w:r>
      <w:r w:rsidRPr="007B54B1">
        <w:t>för</w:t>
      </w:r>
      <w:r>
        <w:softHyphen/>
      </w:r>
      <w:r w:rsidRPr="007B54B1">
        <w:t>hållanden.</w:t>
      </w:r>
      <w:r>
        <w:t xml:space="preserve"> </w:t>
      </w:r>
      <w:r w:rsidRPr="007B54B1">
        <w:t xml:space="preserve">Tystnadsplikten omfattar </w:t>
      </w:r>
      <w:r>
        <w:t xml:space="preserve">dock </w:t>
      </w:r>
      <w:r w:rsidRPr="007B54B1">
        <w:t>inte sådan information som avser att identifiera tillverkaren, till</w:t>
      </w:r>
      <w:r>
        <w:softHyphen/>
      </w:r>
      <w:r w:rsidRPr="007B54B1">
        <w:t>verkarens ombud i Sverige och de pro</w:t>
      </w:r>
      <w:r>
        <w:softHyphen/>
      </w:r>
      <w:r w:rsidRPr="007B54B1">
        <w:t>du</w:t>
      </w:r>
      <w:r>
        <w:t>kt</w:t>
      </w:r>
      <w:r>
        <w:softHyphen/>
        <w:t>er som släpps ut på mark</w:t>
      </w:r>
      <w:r>
        <w:softHyphen/>
        <w:t xml:space="preserve">naden. Tystnadsplikten omfattar inte heller sådan information som </w:t>
      </w:r>
      <w:r w:rsidRPr="007B54B1">
        <w:t>till</w:t>
      </w:r>
      <w:r>
        <w:softHyphen/>
      </w:r>
      <w:r w:rsidRPr="007B54B1">
        <w:t>verkaren, tillverkarens ombud i Sverige eller en distri</w:t>
      </w:r>
      <w:r>
        <w:softHyphen/>
      </w:r>
      <w:r w:rsidRPr="007B54B1">
        <w:t>butör sänt till en användare om åtgärder som vidtagits eller slutsatser som dragits efter en olycka eller ett tillbud med en medicinteknisk pro</w:t>
      </w:r>
      <w:r>
        <w:softHyphen/>
      </w:r>
      <w:r w:rsidRPr="007B54B1">
        <w:t>dukt, och</w:t>
      </w:r>
      <w:r>
        <w:t xml:space="preserve"> för uppgifter som </w:t>
      </w:r>
      <w:r w:rsidRPr="007B54B1">
        <w:t xml:space="preserve">lämnas enligt </w:t>
      </w:r>
      <w:r>
        <w:t xml:space="preserve">vissa </w:t>
      </w:r>
      <w:r w:rsidRPr="007B54B1">
        <w:t>föreskrifter</w:t>
      </w:r>
      <w:r>
        <w:t>. I paragrafen anges också att i</w:t>
      </w:r>
      <w:r w:rsidRPr="000B3CD2">
        <w:t xml:space="preserve"> det allmännas verksamhet tillämpas i stället bestämmelserna i offentlighets- och sekretesslagen (2009:400).</w:t>
      </w:r>
    </w:p>
    <w:p w14:paraId="14103B61" w14:textId="77777777" w:rsidR="008539B5" w:rsidRPr="007B54B1" w:rsidRDefault="008539B5" w:rsidP="008539B5">
      <w:pPr>
        <w:pStyle w:val="Brdtextmedindrag"/>
      </w:pPr>
      <w:r>
        <w:t>Av 17 och 18 §§ framgår att d</w:t>
      </w:r>
      <w:r w:rsidRPr="007B54B1">
        <w:t>en som med uppsåt eller av oaktsamhet släpper ut en medicinteknisk produkt på marknaden eller använder en sådan produkt i Sverige utan att produkten uppfyller de krav och vil</w:t>
      </w:r>
      <w:r>
        <w:softHyphen/>
      </w:r>
      <w:r w:rsidRPr="007B54B1">
        <w:t>lkor som gäller enligt 5</w:t>
      </w:r>
      <w:r>
        <w:t> §</w:t>
      </w:r>
      <w:r w:rsidRPr="007B54B1">
        <w:t xml:space="preserve"> eller enligt före</w:t>
      </w:r>
      <w:r>
        <w:softHyphen/>
      </w:r>
      <w:r w:rsidRPr="007B54B1">
        <w:t>skrifter som beslutats av reger</w:t>
      </w:r>
      <w:r>
        <w:softHyphen/>
      </w:r>
      <w:r w:rsidRPr="007B54B1">
        <w:t>ingen med stöd av 6</w:t>
      </w:r>
      <w:r>
        <w:t> §</w:t>
      </w:r>
      <w:r w:rsidRPr="007B54B1">
        <w:t xml:space="preserve"> döms till böter eller fängelse i högst ett år. Detsamma gäller den som med uppsåt eller av oaktsamhet bryter mot föreskrifter som </w:t>
      </w:r>
      <w:r>
        <w:t>rör kliniska pröv</w:t>
      </w:r>
      <w:r>
        <w:softHyphen/>
        <w:t>ningar eller utvärdering av pre</w:t>
      </w:r>
      <w:r>
        <w:softHyphen/>
        <w:t xml:space="preserve">standa. </w:t>
      </w:r>
      <w:r w:rsidRPr="007B54B1">
        <w:t xml:space="preserve">I ringa fall ska </w:t>
      </w:r>
      <w:r>
        <w:t>det</w:t>
      </w:r>
      <w:r w:rsidRPr="007B54B1">
        <w:t xml:space="preserve"> inte dömas till ansvar.</w:t>
      </w:r>
      <w:r>
        <w:t xml:space="preserve"> </w:t>
      </w:r>
      <w:r w:rsidRPr="007B54B1">
        <w:t>Den som överträder ett vitesföreläggande eller vites</w:t>
      </w:r>
      <w:r>
        <w:softHyphen/>
      </w:r>
      <w:r w:rsidRPr="007B54B1">
        <w:t>för</w:t>
      </w:r>
      <w:r>
        <w:softHyphen/>
      </w:r>
      <w:r w:rsidRPr="007B54B1">
        <w:t xml:space="preserve">bud </w:t>
      </w:r>
      <w:r>
        <w:t xml:space="preserve">får inte heller </w:t>
      </w:r>
      <w:r w:rsidRPr="007B54B1">
        <w:t xml:space="preserve">dömas till ansvar enligt </w:t>
      </w:r>
      <w:r>
        <w:t xml:space="preserve">17 § </w:t>
      </w:r>
      <w:r w:rsidRPr="007B54B1">
        <w:t>för en gärning som om</w:t>
      </w:r>
      <w:r>
        <w:softHyphen/>
      </w:r>
      <w:r w:rsidRPr="007B54B1">
        <w:t>fattas av föreläggandet eller för</w:t>
      </w:r>
      <w:r>
        <w:softHyphen/>
      </w:r>
      <w:r w:rsidRPr="007B54B1">
        <w:t>budet. En medicinteknisk produkt som varit före</w:t>
      </w:r>
      <w:r>
        <w:softHyphen/>
      </w:r>
      <w:r w:rsidRPr="007B54B1">
        <w:t>mål för brott enligt lag</w:t>
      </w:r>
      <w:r>
        <w:t>en</w:t>
      </w:r>
      <w:r w:rsidRPr="007B54B1">
        <w:t xml:space="preserve"> </w:t>
      </w:r>
      <w:r w:rsidRPr="00733306">
        <w:t xml:space="preserve">eller värdet av produkten </w:t>
      </w:r>
      <w:r>
        <w:t xml:space="preserve">kan </w:t>
      </w:r>
      <w:r w:rsidRPr="007B54B1">
        <w:t>förklaras förverka</w:t>
      </w:r>
      <w:r>
        <w:t>t</w:t>
      </w:r>
      <w:r w:rsidRPr="007B54B1">
        <w:t>, om det inte är uppenbart oskäligt. Detsamma gäller vinningen av brottet.</w:t>
      </w:r>
    </w:p>
    <w:p w14:paraId="4DC2A592" w14:textId="77777777" w:rsidR="008539B5" w:rsidRPr="007B54B1" w:rsidRDefault="008539B5" w:rsidP="008539B5">
      <w:pPr>
        <w:pStyle w:val="Brdtextmedindrag"/>
      </w:pPr>
      <w:r w:rsidRPr="007B54B1">
        <w:t>Ett beslut i ett enskilt fall enligt lag</w:t>
      </w:r>
      <w:r>
        <w:t>en om medicintekniska pro</w:t>
      </w:r>
      <w:r>
        <w:softHyphen/>
        <w:t>dukt</w:t>
      </w:r>
      <w:r>
        <w:softHyphen/>
        <w:t xml:space="preserve">er </w:t>
      </w:r>
      <w:r w:rsidRPr="007B54B1">
        <w:t>eller enligt en föreskrift som har meddelats med stöd av lagen får över</w:t>
      </w:r>
      <w:r>
        <w:softHyphen/>
      </w:r>
      <w:r w:rsidRPr="007B54B1">
        <w:t xml:space="preserve">klagas </w:t>
      </w:r>
      <w:r>
        <w:t>till</w:t>
      </w:r>
      <w:r w:rsidRPr="007B54B1">
        <w:t xml:space="preserve"> allmän förvaltningsdomstol.</w:t>
      </w:r>
      <w:r>
        <w:t xml:space="preserve"> </w:t>
      </w:r>
      <w:r w:rsidRPr="007B54B1">
        <w:t>Prövningstillstånd krävs vid över</w:t>
      </w:r>
      <w:r>
        <w:softHyphen/>
      </w:r>
      <w:r w:rsidRPr="007B54B1">
        <w:t>klag</w:t>
      </w:r>
      <w:r>
        <w:softHyphen/>
      </w:r>
      <w:r w:rsidRPr="007B54B1">
        <w:t>ande till kammarrätten.</w:t>
      </w:r>
      <w:r>
        <w:t xml:space="preserve"> </w:t>
      </w:r>
      <w:r w:rsidRPr="007B54B1">
        <w:t>Beslut enligt lag</w:t>
      </w:r>
      <w:r>
        <w:t>en</w:t>
      </w:r>
      <w:r w:rsidRPr="007B54B1">
        <w:t xml:space="preserve"> gäller omedelbart, om inte annat anges i beslutet.</w:t>
      </w:r>
    </w:p>
    <w:p w14:paraId="3F56A7C2" w14:textId="77777777" w:rsidR="008539B5" w:rsidRDefault="008539B5" w:rsidP="008539B5">
      <w:pPr>
        <w:pStyle w:val="Rubrik2"/>
      </w:pPr>
      <w:bookmarkStart w:id="84" w:name="_Toc65132633"/>
      <w:bookmarkStart w:id="85" w:name="_Toc69367503"/>
      <w:r>
        <w:t>Bemyndiganden och Läkemedelsverkets föreskrifter</w:t>
      </w:r>
      <w:bookmarkEnd w:id="84"/>
      <w:bookmarkEnd w:id="85"/>
    </w:p>
    <w:p w14:paraId="7A6E8F85" w14:textId="77777777" w:rsidR="008539B5" w:rsidRDefault="008539B5" w:rsidP="008539B5">
      <w:pPr>
        <w:pStyle w:val="Brdtextmedindrag"/>
        <w:ind w:firstLine="0"/>
      </w:pPr>
      <w:r w:rsidRPr="0007663B">
        <w:t>Det framgår av 6</w:t>
      </w:r>
      <w:r>
        <w:t> §</w:t>
      </w:r>
      <w:r w:rsidRPr="0007663B">
        <w:t xml:space="preserve"> lagen om medicintekniska produkter att reger</w:t>
      </w:r>
      <w:r>
        <w:softHyphen/>
      </w:r>
      <w:r w:rsidRPr="0007663B">
        <w:t>ing</w:t>
      </w:r>
      <w:r>
        <w:softHyphen/>
      </w:r>
      <w:r w:rsidRPr="0007663B">
        <w:t>en eller den myndighet som regeringen bestämmer får meddela före</w:t>
      </w:r>
      <w:r>
        <w:softHyphen/>
      </w:r>
      <w:r w:rsidRPr="0007663B">
        <w:t xml:space="preserve">skrifter om krav och villkor som rör medicintekniska produkter, </w:t>
      </w:r>
      <w:r>
        <w:t>bland annat</w:t>
      </w:r>
      <w:r w:rsidRPr="0007663B">
        <w:t xml:space="preserve"> om indelning i produktklasser eller pro</w:t>
      </w:r>
      <w:r>
        <w:softHyphen/>
      </w:r>
      <w:r w:rsidRPr="0007663B">
        <w:t>duktgrupper.</w:t>
      </w:r>
    </w:p>
    <w:p w14:paraId="7E84DD8B" w14:textId="77777777" w:rsidR="008539B5" w:rsidRDefault="008539B5" w:rsidP="008539B5">
      <w:pPr>
        <w:pStyle w:val="Brdtextmedindrag"/>
      </w:pPr>
      <w:r w:rsidRPr="0007663B">
        <w:t>Enligt 4</w:t>
      </w:r>
      <w:r>
        <w:t> §</w:t>
      </w:r>
      <w:r w:rsidRPr="0007663B">
        <w:t xml:space="preserve"> förordningen om medicintekniska produkter ska Läke</w:t>
      </w:r>
      <w:r>
        <w:softHyphen/>
      </w:r>
      <w:r w:rsidRPr="0007663B">
        <w:t>medels</w:t>
      </w:r>
      <w:r>
        <w:softHyphen/>
      </w:r>
      <w:r w:rsidRPr="0007663B">
        <w:t>verket i den utsträckning det behövs meddela sådana före</w:t>
      </w:r>
      <w:r>
        <w:softHyphen/>
      </w:r>
      <w:r w:rsidRPr="0007663B">
        <w:t>skrifter om krav och villkor som anges i 6</w:t>
      </w:r>
      <w:r>
        <w:t> §</w:t>
      </w:r>
      <w:r w:rsidRPr="0007663B">
        <w:t xml:space="preserve"> lagen om medicin</w:t>
      </w:r>
      <w:r>
        <w:softHyphen/>
      </w:r>
      <w:r w:rsidRPr="0007663B">
        <w:t xml:space="preserve">tekniska produkter. </w:t>
      </w:r>
    </w:p>
    <w:p w14:paraId="4A3423FE" w14:textId="77777777" w:rsidR="008539B5" w:rsidRDefault="008539B5" w:rsidP="008539B5">
      <w:pPr>
        <w:pStyle w:val="Brdtextmedindrag"/>
      </w:pPr>
      <w:r w:rsidRPr="0007663B">
        <w:t>I 7</w:t>
      </w:r>
      <w:r>
        <w:t> §</w:t>
      </w:r>
      <w:r w:rsidRPr="0007663B">
        <w:t xml:space="preserve"> lagen om medicintekniska produkter anges att den </w:t>
      </w:r>
      <w:r>
        <w:t>mynd</w:t>
      </w:r>
      <w:r>
        <w:softHyphen/>
        <w:t>ig</w:t>
      </w:r>
      <w:r>
        <w:softHyphen/>
      </w:r>
      <w:r w:rsidRPr="0007663B">
        <w:t>het som regeringen bestämmer ska avgöra till vilken produktklass en medicin</w:t>
      </w:r>
      <w:r>
        <w:softHyphen/>
      </w:r>
      <w:r w:rsidRPr="0007663B">
        <w:t>teknisk produkt ska föras om det uppstår en tvist som rör tillämp</w:t>
      </w:r>
      <w:r>
        <w:softHyphen/>
      </w:r>
      <w:r w:rsidRPr="0007663B">
        <w:t xml:space="preserve">ningen av klassificeringsreglerna mellan en tillverkare och </w:t>
      </w:r>
      <w:r>
        <w:t>ett anmält organ</w:t>
      </w:r>
      <w:r w:rsidRPr="0007663B">
        <w:t xml:space="preserve">. </w:t>
      </w:r>
    </w:p>
    <w:p w14:paraId="4D55A2E9" w14:textId="77777777" w:rsidR="008539B5" w:rsidRDefault="008539B5" w:rsidP="008539B5">
      <w:pPr>
        <w:pStyle w:val="Brdtextmedindrag"/>
      </w:pPr>
      <w:r w:rsidRPr="0007663B">
        <w:t>Det framgår av 5</w:t>
      </w:r>
      <w:r>
        <w:t> §</w:t>
      </w:r>
      <w:r w:rsidRPr="0007663B">
        <w:t xml:space="preserve"> förordningen om medicintekniska produkter att om Läkemedelsverket med stöd av 4</w:t>
      </w:r>
      <w:r>
        <w:t> §</w:t>
      </w:r>
      <w:r w:rsidRPr="0007663B">
        <w:t xml:space="preserve"> förordningen om medicin</w:t>
      </w:r>
      <w:r>
        <w:softHyphen/>
      </w:r>
      <w:r w:rsidRPr="0007663B">
        <w:t>tek</w:t>
      </w:r>
      <w:r>
        <w:softHyphen/>
      </w:r>
      <w:r w:rsidRPr="0007663B">
        <w:t xml:space="preserve">niska </w:t>
      </w:r>
      <w:r w:rsidRPr="0007663B">
        <w:lastRenderedPageBreak/>
        <w:t>produkter meddelat föreskrifter om indelning av medicin</w:t>
      </w:r>
      <w:r>
        <w:softHyphen/>
      </w:r>
      <w:r w:rsidRPr="0007663B">
        <w:t>tekniska produkter i produktklasser, ska verket ha den uppgift som anges i 7</w:t>
      </w:r>
      <w:r>
        <w:t> §</w:t>
      </w:r>
      <w:r w:rsidRPr="0007663B">
        <w:t xml:space="preserve"> lagen om medicintekniska produkter. </w:t>
      </w:r>
    </w:p>
    <w:p w14:paraId="6957A41A" w14:textId="00EE2666" w:rsidR="008539B5" w:rsidRDefault="008539B5" w:rsidP="008539B5">
      <w:pPr>
        <w:pStyle w:val="Brdtextmedindrag"/>
      </w:pPr>
      <w:r w:rsidRPr="0007663B">
        <w:t>Enligt 3, 4 och 6</w:t>
      </w:r>
      <w:r>
        <w:t> §</w:t>
      </w:r>
      <w:r w:rsidRPr="0007663B">
        <w:t>§ förordningen om medicintekniska produkter får Läke</w:t>
      </w:r>
      <w:r>
        <w:softHyphen/>
      </w:r>
      <w:r w:rsidRPr="0007663B">
        <w:t xml:space="preserve">medelsverket meddela föreskrifter om vad som avses med en </w:t>
      </w:r>
      <w:r>
        <w:t>medicin</w:t>
      </w:r>
      <w:r>
        <w:softHyphen/>
        <w:t>teknisk produkt enligt 2 §</w:t>
      </w:r>
      <w:r w:rsidRPr="0007663B">
        <w:t xml:space="preserve"> lagen om medicintekniska pro</w:t>
      </w:r>
      <w:r>
        <w:softHyphen/>
      </w:r>
      <w:r w:rsidRPr="0007663B">
        <w:t>dukt</w:t>
      </w:r>
      <w:r>
        <w:softHyphen/>
      </w:r>
      <w:r w:rsidRPr="0007663B">
        <w:t>er, om indelning av medicintekniska produkter i produktklasser och om klin</w:t>
      </w:r>
      <w:r>
        <w:softHyphen/>
      </w:r>
      <w:r w:rsidRPr="0007663B">
        <w:t>isk prövning och utvärdering av prestanda. Enligt 10</w:t>
      </w:r>
      <w:r>
        <w:t> §</w:t>
      </w:r>
      <w:r w:rsidRPr="0007663B">
        <w:t xml:space="preserve"> lagen om medicin</w:t>
      </w:r>
      <w:r>
        <w:softHyphen/>
      </w:r>
      <w:r w:rsidRPr="0007663B">
        <w:t>te</w:t>
      </w:r>
      <w:r>
        <w:t>kn</w:t>
      </w:r>
      <w:r>
        <w:softHyphen/>
        <w:t>iska produkter jämfört med 10 §</w:t>
      </w:r>
      <w:r w:rsidRPr="0007663B">
        <w:t xml:space="preserve"> förordningen om medicintekniska pro</w:t>
      </w:r>
      <w:r>
        <w:softHyphen/>
      </w:r>
      <w:r w:rsidRPr="0007663B">
        <w:t>dukter får Läkemedelsverket meddela före</w:t>
      </w:r>
      <w:r>
        <w:softHyphen/>
      </w:r>
      <w:r w:rsidRPr="0007663B">
        <w:t>skrift</w:t>
      </w:r>
      <w:r>
        <w:softHyphen/>
      </w:r>
      <w:r w:rsidRPr="0007663B">
        <w:t>er om upp</w:t>
      </w:r>
      <w:r>
        <w:softHyphen/>
      </w:r>
      <w:r w:rsidRPr="0007663B">
        <w:t>gifts</w:t>
      </w:r>
      <w:r>
        <w:softHyphen/>
      </w:r>
      <w:r w:rsidRPr="0007663B">
        <w:t>skyldighet.</w:t>
      </w:r>
      <w:r>
        <w:t xml:space="preserve"> Uppgiftsskyldigheten enligt 10 §</w:t>
      </w:r>
      <w:r w:rsidRPr="0007663B">
        <w:t xml:space="preserve"> lag</w:t>
      </w:r>
      <w:r>
        <w:softHyphen/>
      </w:r>
      <w:r w:rsidRPr="0007663B">
        <w:t>en om medicintekniska pro</w:t>
      </w:r>
      <w:r>
        <w:softHyphen/>
      </w:r>
      <w:r w:rsidRPr="0007663B">
        <w:t xml:space="preserve">dukter avser </w:t>
      </w:r>
      <w:r>
        <w:t xml:space="preserve">även </w:t>
      </w:r>
      <w:r w:rsidRPr="0007663B">
        <w:t xml:space="preserve">en skyldighet för </w:t>
      </w:r>
      <w:r>
        <w:t>an</w:t>
      </w:r>
      <w:r>
        <w:softHyphen/>
        <w:t>mälda organ</w:t>
      </w:r>
      <w:r w:rsidRPr="0007663B">
        <w:t xml:space="preserve"> att lämna uppgifter till en myndighet om certifikat som ut</w:t>
      </w:r>
      <w:r>
        <w:softHyphen/>
      </w:r>
      <w:r>
        <w:softHyphen/>
      </w:r>
      <w:r w:rsidRPr="0007663B">
        <w:t>färd</w:t>
      </w:r>
      <w:r>
        <w:softHyphen/>
      </w:r>
      <w:r w:rsidRPr="0007663B">
        <w:t>ats, ändrats, kompletterats</w:t>
      </w:r>
      <w:r>
        <w:t>,</w:t>
      </w:r>
      <w:r w:rsidRPr="0007663B">
        <w:t xml:space="preserve"> till</w:t>
      </w:r>
      <w:r>
        <w:softHyphen/>
      </w:r>
      <w:r w:rsidRPr="0007663B">
        <w:t>fälligt</w:t>
      </w:r>
      <w:r>
        <w:t xml:space="preserve"> eller </w:t>
      </w:r>
      <w:r w:rsidRPr="0007663B">
        <w:t>slutgiltigt åter</w:t>
      </w:r>
      <w:r>
        <w:softHyphen/>
      </w:r>
      <w:r w:rsidRPr="0007663B">
        <w:t xml:space="preserve">kallats eller vägrats. </w:t>
      </w:r>
    </w:p>
    <w:p w14:paraId="623F6304" w14:textId="4B43C73C" w:rsidR="008539B5" w:rsidRDefault="008539B5" w:rsidP="008539B5">
      <w:pPr>
        <w:pStyle w:val="Brdtextmedindrag"/>
      </w:pPr>
      <w:r w:rsidRPr="0007663B">
        <w:t>Läkemedelsverket har med stöd av</w:t>
      </w:r>
      <w:r>
        <w:t xml:space="preserve"> </w:t>
      </w:r>
      <w:r w:rsidRPr="0007663B">
        <w:t>bemyndiganden</w:t>
      </w:r>
      <w:r>
        <w:t>a</w:t>
      </w:r>
      <w:r w:rsidRPr="0007663B">
        <w:t xml:space="preserve"> meddelat före</w:t>
      </w:r>
      <w:r>
        <w:softHyphen/>
      </w:r>
      <w:r w:rsidRPr="0007663B">
        <w:t>skrift</w:t>
      </w:r>
      <w:r>
        <w:softHyphen/>
      </w:r>
      <w:r w:rsidRPr="0007663B">
        <w:t>er (LVFS 2003:11) om medicintekniska produkter, före</w:t>
      </w:r>
      <w:r>
        <w:softHyphen/>
      </w:r>
      <w:r w:rsidRPr="0007663B">
        <w:t>skrift</w:t>
      </w:r>
      <w:r>
        <w:softHyphen/>
      </w:r>
      <w:r w:rsidRPr="0007663B">
        <w:t>er (LVFS 2001:5) om aktiva medicintekniska produkter för im</w:t>
      </w:r>
      <w:r>
        <w:softHyphen/>
      </w:r>
      <w:r w:rsidRPr="0007663B">
        <w:t>planta</w:t>
      </w:r>
      <w:r>
        <w:softHyphen/>
      </w:r>
      <w:r w:rsidRPr="0007663B">
        <w:t>tion, föreskrifter (LVFS 2001:7) om medicinteknisk</w:t>
      </w:r>
      <w:r>
        <w:t>a pro</w:t>
      </w:r>
      <w:r>
        <w:softHyphen/>
        <w:t>dukter för in vitro-</w:t>
      </w:r>
      <w:r w:rsidRPr="0007663B">
        <w:t>diagnostik och föreskrifter (LVFS 2014:7) om tillämp</w:t>
      </w:r>
      <w:r>
        <w:softHyphen/>
      </w:r>
      <w:r w:rsidRPr="0007663B">
        <w:t>ning av lagen om medicintekniska produkter på nationella medicin</w:t>
      </w:r>
      <w:r>
        <w:softHyphen/>
      </w:r>
      <w:r w:rsidRPr="0007663B">
        <w:t>ska informationssystem.</w:t>
      </w:r>
    </w:p>
    <w:p w14:paraId="34C68E09" w14:textId="77777777" w:rsidR="008539B5" w:rsidRDefault="008539B5" w:rsidP="008539B5">
      <w:pPr>
        <w:pStyle w:val="Rubrik2"/>
      </w:pPr>
      <w:bookmarkStart w:id="86" w:name="_Toc65132634"/>
      <w:bookmarkStart w:id="87" w:name="_Toc69367504"/>
      <w:r>
        <w:t xml:space="preserve">Ändringar till följd av EU-förordningarna – </w:t>
      </w:r>
      <w:r>
        <w:br/>
        <w:t>del 1</w:t>
      </w:r>
      <w:bookmarkEnd w:id="86"/>
      <w:bookmarkEnd w:id="87"/>
    </w:p>
    <w:p w14:paraId="4043B33B" w14:textId="77777777" w:rsidR="008539B5" w:rsidRDefault="008539B5" w:rsidP="008539B5">
      <w:pPr>
        <w:pStyle w:val="Brdtextmedindrag"/>
        <w:ind w:firstLine="0"/>
      </w:pPr>
      <w:r w:rsidRPr="0088765A">
        <w:t>I samband med den första översyn</w:t>
      </w:r>
      <w:r>
        <w:t>en</w:t>
      </w:r>
      <w:r w:rsidRPr="0088765A">
        <w:t xml:space="preserve"> av </w:t>
      </w:r>
      <w:r>
        <w:t xml:space="preserve">Europaparlamentets och rådets EU-förordningar på det medicintekniska området gjordes vissa ändringar som började tillämpas redan den 26 november 2017 (se prop. 2016/17:197). </w:t>
      </w:r>
    </w:p>
    <w:p w14:paraId="003FAE9C" w14:textId="77777777" w:rsidR="008539B5" w:rsidRDefault="008539B5" w:rsidP="008539B5">
      <w:pPr>
        <w:pStyle w:val="Brdtextmedindrag"/>
      </w:pPr>
      <w:r>
        <w:t>Ändringarna i den första översynen (del 1) bestod i huvudsak i att ansvaret för anmälda organ flyttades från en myndighet till en annan och följdändringar. Styrelsen för ackreditering och teknisk kon</w:t>
      </w:r>
      <w:r>
        <w:softHyphen/>
        <w:t>troll (Swedac) ska inte längre utse och anmäla organ för bedöm</w:t>
      </w:r>
      <w:r>
        <w:softHyphen/>
        <w:t>ning av överensstämmelse i enlighet med förfarandet som anges i 7–9 §§ lagen (2011:791) om ackreditering och teknisk kontroll. Reger</w:t>
      </w:r>
      <w:r>
        <w:softHyphen/>
        <w:t>ing</w:t>
      </w:r>
      <w:r>
        <w:softHyphen/>
        <w:t>en bestämmer, enligt en ny 9 a § lagen om medicintekniska pro</w:t>
      </w:r>
      <w:r>
        <w:softHyphen/>
        <w:t>dukt</w:t>
      </w:r>
      <w:r>
        <w:softHyphen/>
        <w:t xml:space="preserve">er, vilken myndighet som ansvarar för anmälda organ enligt MDR- och IVDR-förordningarna.  </w:t>
      </w:r>
    </w:p>
    <w:p w14:paraId="261A57C9" w14:textId="77777777" w:rsidR="008539B5" w:rsidRDefault="008539B5" w:rsidP="008539B5">
      <w:pPr>
        <w:pStyle w:val="Brdtextmedindrag"/>
      </w:pPr>
      <w:r>
        <w:t>Den ansvariga myndigheten anges också på förordningsnivå. Av 1 </w:t>
      </w:r>
      <w:r w:rsidRPr="00297E59">
        <w:t>a</w:t>
      </w:r>
      <w:r>
        <w:t> §</w:t>
      </w:r>
      <w:r w:rsidRPr="00297E59">
        <w:t xml:space="preserve"> förordningen (20</w:t>
      </w:r>
      <w:r>
        <w:t>20:57</w:t>
      </w:r>
      <w:r w:rsidRPr="00297E59">
        <w:t>) med instruktion för Läke</w:t>
      </w:r>
      <w:r>
        <w:softHyphen/>
      </w:r>
      <w:r w:rsidRPr="00297E59">
        <w:t>medels</w:t>
      </w:r>
      <w:r>
        <w:softHyphen/>
      </w:r>
      <w:r w:rsidRPr="00297E59">
        <w:t>verk</w:t>
      </w:r>
      <w:r>
        <w:softHyphen/>
      </w:r>
      <w:r w:rsidRPr="00297E59">
        <w:t>et framgår att Läkemedelsverket är ansvarig myndighet för anmälda organ</w:t>
      </w:r>
      <w:r>
        <w:t xml:space="preserve">. </w:t>
      </w:r>
    </w:p>
    <w:p w14:paraId="5BA68DF0" w14:textId="77777777" w:rsidR="008539B5" w:rsidRDefault="008539B5" w:rsidP="008539B5">
      <w:pPr>
        <w:pStyle w:val="Brdtextmedindrag"/>
      </w:pPr>
      <w:r>
        <w:t>En nyhet med den första översynen var också att Sverige anpass</w:t>
      </w:r>
      <w:r>
        <w:softHyphen/>
        <w:t>ade sig till övriga EU-länder på så sätt att anmälda organ inte längre be</w:t>
      </w:r>
      <w:r>
        <w:softHyphen/>
        <w:t>höver utses genom ackreditering. Däremot är det fortfarande möjligt att använda sig av ackreditering för det fall företagen så önskar. Av en ny bestämmelse i 9 b § lagen om medicintekniska pro</w:t>
      </w:r>
      <w:r>
        <w:softHyphen/>
        <w:t>dukter framgår att ett organ som ansöker om att utses till anmält organ hos Läkemedelsverket får åberopa ett ackrediteringsintyg som utfärd</w:t>
      </w:r>
      <w:r>
        <w:softHyphen/>
        <w:t xml:space="preserve">ats enligt 5 § lagen om ackreditering och teknisk kontroll. </w:t>
      </w:r>
    </w:p>
    <w:p w14:paraId="1FA02933" w14:textId="77777777" w:rsidR="008539B5" w:rsidRDefault="008539B5" w:rsidP="008539B5">
      <w:pPr>
        <w:pStyle w:val="Brdtextmedindrag"/>
      </w:pPr>
      <w:r>
        <w:t>För att Läkemedelsverket ska ha kostnadstäckning för sina nya upp</w:t>
      </w:r>
      <w:r>
        <w:softHyphen/>
        <w:t>gifter har regeringen också enligt ett nytt bemyndigande i 15 § tredje stycket lag</w:t>
      </w:r>
      <w:r>
        <w:softHyphen/>
      </w:r>
      <w:r>
        <w:lastRenderedPageBreak/>
        <w:t>en om medicintekniska produkter meddelat före</w:t>
      </w:r>
      <w:r>
        <w:softHyphen/>
        <w:t>skrift</w:t>
      </w:r>
      <w:r>
        <w:softHyphen/>
        <w:t>er om avgifterna för anmälda organ. Av f</w:t>
      </w:r>
      <w:r w:rsidRPr="007E2FE2">
        <w:t>örordning</w:t>
      </w:r>
      <w:r>
        <w:t>en</w:t>
      </w:r>
      <w:r w:rsidRPr="007E2FE2">
        <w:t xml:space="preserve"> (2017:932) om avgifter för anmälda organ för medicintekniska pro</w:t>
      </w:r>
      <w:r>
        <w:softHyphen/>
      </w:r>
      <w:r w:rsidRPr="007E2FE2">
        <w:t>dukt</w:t>
      </w:r>
      <w:r>
        <w:softHyphen/>
      </w:r>
      <w:r w:rsidRPr="007E2FE2">
        <w:t>er</w:t>
      </w:r>
      <w:r>
        <w:t xml:space="preserve"> framgår till exempel att ansök</w:t>
      </w:r>
      <w:r>
        <w:softHyphen/>
        <w:t>nings</w:t>
      </w:r>
      <w:r>
        <w:softHyphen/>
        <w:t>avgiften för ett organ som vill an</w:t>
      </w:r>
      <w:r>
        <w:softHyphen/>
        <w:t>söka om att utses till anmält organ enligt de nya EU-förordningarna är 930 000 kronor och att årsavgiften (grund</w:t>
      </w:r>
      <w:r>
        <w:softHyphen/>
        <w:t xml:space="preserve">avgiften) för tillsyn är 750 000 kronor. </w:t>
      </w:r>
    </w:p>
    <w:p w14:paraId="5E594A6A" w14:textId="77777777" w:rsidR="008539B5" w:rsidRDefault="008539B5" w:rsidP="008539B5">
      <w:pPr>
        <w:pStyle w:val="Brdtextmedindrag"/>
      </w:pPr>
      <w:r>
        <w:t>I 16 § lagen om medicintekniska produkter infördes också en upp</w:t>
      </w:r>
      <w:r>
        <w:softHyphen/>
        <w:t>lys</w:t>
      </w:r>
      <w:r>
        <w:softHyphen/>
        <w:t>ningsbestämmelse om att det finns bestämmelser i EU-för</w:t>
      </w:r>
      <w:r>
        <w:softHyphen/>
        <w:t>ord</w:t>
      </w:r>
      <w:r>
        <w:softHyphen/>
        <w:t>ningarna om tystnadsplikt för anmälda organ.</w:t>
      </w:r>
    </w:p>
    <w:p w14:paraId="2288A9E3" w14:textId="77777777" w:rsidR="008539B5" w:rsidRDefault="008539B5" w:rsidP="008539B5">
      <w:pPr>
        <w:pStyle w:val="Brdtextmedindrag"/>
      </w:pPr>
      <w:r>
        <w:t>De nya bestämmelserna trädde i kraft den 26 november 2017. Över</w:t>
      </w:r>
      <w:r>
        <w:softHyphen/>
        <w:t>gångsbestämmelser infördes också om att äldre föreskrifter fort</w:t>
      </w:r>
      <w:r>
        <w:softHyphen/>
        <w:t>farande gäller för de organ för bedömning av överenstämmelse som väljer att utses enligt direktiven, fram till dess att de nya EU-för</w:t>
      </w:r>
      <w:r>
        <w:softHyphen/>
        <w:t>ordningarna ska börja tillämpas, dvs. 2021 respektive 2022.</w:t>
      </w:r>
    </w:p>
    <w:p w14:paraId="6FEA3A16" w14:textId="77777777" w:rsidR="008539B5" w:rsidRDefault="008539B5" w:rsidP="008539B5">
      <w:pPr>
        <w:pStyle w:val="Rubrik2"/>
      </w:pPr>
      <w:bookmarkStart w:id="88" w:name="_Toc65132635"/>
      <w:bookmarkStart w:id="89" w:name="_Toc69367505"/>
      <w:r>
        <w:t>Hälso- och sjukvårdslagen</w:t>
      </w:r>
      <w:bookmarkEnd w:id="88"/>
      <w:bookmarkEnd w:id="89"/>
    </w:p>
    <w:p w14:paraId="07C348EB" w14:textId="77777777" w:rsidR="008539B5" w:rsidRDefault="008539B5" w:rsidP="008539B5">
      <w:pPr>
        <w:pStyle w:val="Brdtextmedindrag"/>
        <w:ind w:firstLine="0"/>
      </w:pPr>
      <w:r w:rsidRPr="00E74276">
        <w:t xml:space="preserve">En av de grundläggande författningarna inom hälso- och sjukvården är hälso- och sjukvårdslagen (2017:30), förkortad HSL. </w:t>
      </w:r>
    </w:p>
    <w:p w14:paraId="69D11AA3" w14:textId="77777777" w:rsidR="008539B5" w:rsidRDefault="008539B5" w:rsidP="008539B5">
      <w:pPr>
        <w:pStyle w:val="Brdtextmedindrag"/>
      </w:pPr>
      <w:r w:rsidRPr="00037859">
        <w:t>Av 2</w:t>
      </w:r>
      <w:r>
        <w:t> kap.</w:t>
      </w:r>
      <w:r w:rsidRPr="00037859">
        <w:t xml:space="preserve"> 1</w:t>
      </w:r>
      <w:r>
        <w:t> §</w:t>
      </w:r>
      <w:r w:rsidRPr="00037859">
        <w:t xml:space="preserve"> </w:t>
      </w:r>
      <w:r>
        <w:t xml:space="preserve">HSL </w:t>
      </w:r>
      <w:r w:rsidRPr="00037859">
        <w:t>framgår att med hälso- och sjukvård avses i den lagen åtgärder för att medicinskt förebygga, utreda och behandla sjuk</w:t>
      </w:r>
      <w:r>
        <w:softHyphen/>
      </w:r>
      <w:r w:rsidRPr="00037859">
        <w:t>domar och skador.</w:t>
      </w:r>
      <w:r>
        <w:t xml:space="preserve"> Till hälso- och sjukvården hör även sjuk</w:t>
      </w:r>
      <w:r>
        <w:softHyphen/>
        <w:t>trans</w:t>
      </w:r>
      <w:r>
        <w:softHyphen/>
        <w:t>porter och att ta hand om avlidna. Enligt förarbetena till HSL inne</w:t>
      </w:r>
      <w:r>
        <w:softHyphen/>
        <w:t>fattas i begreppet hälso- och sjukvård även åtgärder med anled</w:t>
      </w:r>
      <w:r>
        <w:softHyphen/>
        <w:t>ning av kroppsfel och barnsbörd trots att de inte uttryckligen nämns i lagen. Detsamma gäller åtgärder i samband med abort och steriliser</w:t>
      </w:r>
      <w:r>
        <w:softHyphen/>
        <w:t>ing (prop. 1981/82:97 s. 111).</w:t>
      </w:r>
    </w:p>
    <w:p w14:paraId="15F7D30F" w14:textId="3FA8FCC5" w:rsidR="008539B5" w:rsidRDefault="008539B5" w:rsidP="008539B5">
      <w:pPr>
        <w:pStyle w:val="Brdtextmedindrag"/>
      </w:pPr>
      <w:r>
        <w:t>I HSL finns bestämmelser om regionernas och kommunernas plan</w:t>
      </w:r>
      <w:r>
        <w:softHyphen/>
        <w:t>ering och organisering av hälso- och sjukvård, personal, forsk</w:t>
      </w:r>
      <w:r>
        <w:softHyphen/>
        <w:t>ning, samverkan etc. Regionerna och kommunerna ansvarar för att in</w:t>
      </w:r>
      <w:r>
        <w:softHyphen/>
        <w:t>vånarna erbjuds god offent</w:t>
      </w:r>
      <w:r>
        <w:softHyphen/>
        <w:t>ligt finansierad hälso- och sjukvård i en</w:t>
      </w:r>
      <w:r>
        <w:softHyphen/>
        <w:t>lig</w:t>
      </w:r>
      <w:r>
        <w:softHyphen/>
        <w:t>het med kraven i HSL. Vård</w:t>
      </w:r>
      <w:r>
        <w:softHyphen/>
        <w:t>en ska ges med respekt för alla männi</w:t>
      </w:r>
      <w:r>
        <w:softHyphen/>
        <w:t>skors lika värde och för den enskilda människans värdighet. Den som har det största behovet av hälso- och sjukvård ska ges företräde till vården. Regionen ska organisera hälso- och sjuk</w:t>
      </w:r>
      <w:r>
        <w:softHyphen/>
        <w:t>vårds</w:t>
      </w:r>
      <w:r>
        <w:softHyphen/>
        <w:t>verk</w:t>
      </w:r>
      <w:r>
        <w:softHyphen/>
        <w:t>sam</w:t>
      </w:r>
      <w:r>
        <w:softHyphen/>
        <w:t>het</w:t>
      </w:r>
      <w:r>
        <w:softHyphen/>
        <w:t>en så att vården kan ges nära befolkningen. Om det är motiverat av kvalitets- eller effektivitetsskäl, får vården koncentr</w:t>
      </w:r>
      <w:r>
        <w:softHyphen/>
        <w:t>er</w:t>
      </w:r>
      <w:r>
        <w:softHyphen/>
        <w:t>as geo</w:t>
      </w:r>
      <w:r>
        <w:softHyphen/>
        <w:t>graf</w:t>
      </w:r>
      <w:r>
        <w:softHyphen/>
        <w:t>iskt.</w:t>
      </w:r>
    </w:p>
    <w:p w14:paraId="5F6892E1" w14:textId="77777777" w:rsidR="008539B5" w:rsidRDefault="008539B5" w:rsidP="008539B5">
      <w:pPr>
        <w:pStyle w:val="Brdtextmedindrag"/>
      </w:pPr>
      <w:r>
        <w:t>Lagen gäller för samtliga vårdgivare samt regioner och kom</w:t>
      </w:r>
      <w:r>
        <w:softHyphen/>
        <w:t>mun</w:t>
      </w:r>
      <w:r>
        <w:softHyphen/>
        <w:t>er som huvudmän. Med vårdgivare avses enligt 3 § HSL statliga mynd</w:t>
      </w:r>
      <w:r>
        <w:softHyphen/>
        <w:t>ig</w:t>
      </w:r>
      <w:r>
        <w:softHyphen/>
        <w:t>heter, regioner, kommuner, andra juridiska personer eller enskilda närings</w:t>
      </w:r>
      <w:r>
        <w:softHyphen/>
        <w:t>idkare som bedriver hälso- och sjukvårdsverksamhet.</w:t>
      </w:r>
    </w:p>
    <w:p w14:paraId="49D7B6ED" w14:textId="50F5F49F" w:rsidR="008539B5" w:rsidRDefault="008539B5" w:rsidP="008539B5">
      <w:pPr>
        <w:pStyle w:val="Brdtextmedindrag"/>
      </w:pPr>
      <w:r>
        <w:t>Enligt 5 kap. 1 § HSL ska hälso- och sjukvården bland annat bedrivas så att den uppfyller kraven på en god vård. Detta krav innebär i korthet att det ska säkerställas att den som söker vård och behandling blir väl om</w:t>
      </w:r>
      <w:r>
        <w:softHyphen/>
        <w:t>händer</w:t>
      </w:r>
      <w:r>
        <w:softHyphen/>
        <w:t>tagen och behandlad av kompetent personal som har de kunskaper som behövs. I kravet på god vård ligger bland annat att vården ska utföras i enlighet med vetenskap och beprövad erfarenhet (prop. 1981/82:97 s. 23).</w:t>
      </w:r>
    </w:p>
    <w:p w14:paraId="73917F3B" w14:textId="77777777" w:rsidR="008539B5" w:rsidRPr="00674A23" w:rsidRDefault="008539B5" w:rsidP="008539B5">
      <w:pPr>
        <w:pStyle w:val="Brdtextmedindrag"/>
      </w:pPr>
      <w:r>
        <w:t xml:space="preserve">I HSL ges bestämmelser för ledning och kvalitetssäkring av hälso- och sjukvården. Det ska finnas en verksamhetschef, som är ansvarig för </w:t>
      </w:r>
      <w:r>
        <w:lastRenderedPageBreak/>
        <w:t>verksam</w:t>
      </w:r>
      <w:r>
        <w:softHyphen/>
        <w:t>het</w:t>
      </w:r>
      <w:r>
        <w:softHyphen/>
        <w:t>en. Det framkommer vidare att kvaliteten i verksamheten systema</w:t>
      </w:r>
      <w:r>
        <w:softHyphen/>
        <w:t>ti</w:t>
      </w:r>
      <w:r>
        <w:softHyphen/>
        <w:t>skt och fortlöpande ska utvecklas och säkras. All hälso- och sjuk</w:t>
      </w:r>
      <w:r>
        <w:softHyphen/>
        <w:t>vård ska ha den personal, de lokaler och den utrustning som behövs för att kunna ge patienterna god vård.</w:t>
      </w:r>
    </w:p>
    <w:p w14:paraId="2FCAF22C" w14:textId="77777777" w:rsidR="008539B5" w:rsidRDefault="008539B5" w:rsidP="008539B5">
      <w:pPr>
        <w:pStyle w:val="Rubrik2"/>
      </w:pPr>
      <w:bookmarkStart w:id="90" w:name="_Toc65132636"/>
      <w:bookmarkStart w:id="91" w:name="_Toc69367506"/>
      <w:r>
        <w:t>Patientsäkerhetslagen</w:t>
      </w:r>
      <w:bookmarkEnd w:id="90"/>
      <w:bookmarkEnd w:id="91"/>
    </w:p>
    <w:p w14:paraId="17B93FA7" w14:textId="77777777" w:rsidR="008539B5" w:rsidRDefault="008539B5" w:rsidP="008539B5">
      <w:pPr>
        <w:pStyle w:val="Brdtext"/>
      </w:pPr>
      <w:r>
        <w:t>En annan grundläggande författning på hälso- och sjukvårdsområdet är patientsäkerhetslagen (2010:659), förkortad PSL, som syftar till att främja hög patientsäkerhet inom hälso- och sjukvården och därmed jämförlig verk</w:t>
      </w:r>
      <w:r>
        <w:softHyphen/>
        <w:t xml:space="preserve">samhet. Patientsäkerhet innebär enligt 1 kap. 6 § PSL skydd mot vårdskada. </w:t>
      </w:r>
    </w:p>
    <w:p w14:paraId="38CBAFF4" w14:textId="77777777" w:rsidR="008539B5" w:rsidRDefault="008539B5" w:rsidP="008539B5">
      <w:pPr>
        <w:pStyle w:val="Brdtextmedindrag"/>
      </w:pPr>
      <w:r>
        <w:t>Med hälso- och sjukvård avses enligt PSL verksamhet som om</w:t>
      </w:r>
      <w:r>
        <w:softHyphen/>
        <w:t>fattas av HSL, tandvårdslagen (1985:125), lagen (2001:499) om om</w:t>
      </w:r>
      <w:r>
        <w:softHyphen/>
        <w:t>skärelse av pojkar, lagen (2018:744) om försäkringsmedicinska ut</w:t>
      </w:r>
      <w:r>
        <w:softHyphen/>
        <w:t>red</w:t>
      </w:r>
      <w:r>
        <w:softHyphen/>
        <w:t xml:space="preserve">ningar, </w:t>
      </w:r>
      <w:r w:rsidRPr="00E55632">
        <w:t>lagen (2019:1297) om koordineringsinsatser för sjukskrivna patienter</w:t>
      </w:r>
      <w:r>
        <w:t xml:space="preserve"> samt verk</w:t>
      </w:r>
      <w:r>
        <w:softHyphen/>
        <w:t>samhet inom detaljhandel med läkemedel enligt lag</w:t>
      </w:r>
      <w:r>
        <w:softHyphen/>
        <w:t>en (2009:366) om handel med läkemedel. Definitionen av vad som är hälso- och sjukvård är alltså något vidare i PSL än i HSL. Defini</w:t>
      </w:r>
      <w:r>
        <w:softHyphen/>
        <w:t>tionen omfattar inte bara verk</w:t>
      </w:r>
      <w:r>
        <w:softHyphen/>
        <w:t>sam</w:t>
      </w:r>
      <w:r>
        <w:softHyphen/>
        <w:t>het för medicinska ändamål utan till exempel också omskärelse av kulturella skäl som omfattas av lagen om omskärelse av pojkar.</w:t>
      </w:r>
    </w:p>
    <w:p w14:paraId="7929E5A6" w14:textId="4E49AA7A" w:rsidR="008539B5" w:rsidRDefault="008539B5" w:rsidP="008539B5">
      <w:pPr>
        <w:pStyle w:val="Brdtextmedindrag"/>
      </w:pPr>
      <w:r>
        <w:t>I PSL ges regler om skyldigheter för hälso- och sjukvårdspersonal m.fl. Med hälso- och sjukvårdspersonal avses enligt 1 kap. 4 § PSL bland annat den som har legitimation för ett yrke inom hälso- och sjuk</w:t>
      </w:r>
      <w:r>
        <w:softHyphen/>
        <w:t>vård</w:t>
      </w:r>
      <w:r>
        <w:softHyphen/>
        <w:t>en, personal som är verksam vid sjukhus och andra vårdinrättningar och som med</w:t>
      </w:r>
      <w:r>
        <w:softHyphen/>
        <w:t>verk</w:t>
      </w:r>
      <w:r>
        <w:softHyphen/>
        <w:t>ar i hälso- och sjukvård av patienter och den som i annat fall vid hälso- och sjuk</w:t>
      </w:r>
      <w:r>
        <w:softHyphen/>
        <w:t>vård av patienter biträder en legitimerad yrkes</w:t>
      </w:r>
      <w:r>
        <w:softHyphen/>
        <w:t>utövare.</w:t>
      </w:r>
    </w:p>
    <w:p w14:paraId="575C127B" w14:textId="13434D71" w:rsidR="008539B5" w:rsidRDefault="008539B5" w:rsidP="008539B5">
      <w:pPr>
        <w:pStyle w:val="Brdtextmedindrag"/>
      </w:pPr>
      <w:r>
        <w:t>Av 6 kap. 1 § PSL följer att hälso- och sjukvårdspersonalen ska utföra sitt arbete i överensstämmelse med vetenskap och beprövad erfar</w:t>
      </w:r>
      <w:r>
        <w:softHyphen/>
        <w:t>enhet samt ge patienten sakkunnig och omsorgsfull hälso- och sjuk</w:t>
      </w:r>
      <w:r>
        <w:softHyphen/>
        <w:t>vård som upp</w:t>
      </w:r>
      <w:r>
        <w:softHyphen/>
        <w:t>fyller dessa krav. Den som tillhör hälso- och sjuk</w:t>
      </w:r>
      <w:r>
        <w:softHyphen/>
        <w:t>vårds</w:t>
      </w:r>
      <w:r>
        <w:softHyphen/>
        <w:t>personalen bär själv ansvaret för hur han eller hon fullgör sina arbets</w:t>
      </w:r>
      <w:r>
        <w:softHyphen/>
        <w:t>uppgifter. En arbets</w:t>
      </w:r>
      <w:r>
        <w:softHyphen/>
        <w:t>upp</w:t>
      </w:r>
      <w:r>
        <w:softHyphen/>
        <w:t>gift får delegeras till en annan endast när det är förenligt med kravet på en god och säker vård (6 kap. 2 resp. 3 §§ PSL).</w:t>
      </w:r>
    </w:p>
    <w:p w14:paraId="023DD839" w14:textId="0A48D189" w:rsidR="008539B5" w:rsidRDefault="008539B5" w:rsidP="008539B5">
      <w:pPr>
        <w:pStyle w:val="Brdtextmedindrag"/>
      </w:pPr>
      <w:r>
        <w:t>Bestämmelserna om att vårdgivarna har en skyldighet att bland annat be</w:t>
      </w:r>
      <w:r>
        <w:softHyphen/>
        <w:t>driva ett systematiskt patientsäkerhetsarbete återfinns i 3 kap. PSL. Vård</w:t>
      </w:r>
      <w:r>
        <w:softHyphen/>
        <w:t>givaren ska planera, leda och kontrollera verksamheten så att kravet på god vård enligt HSL upprätthålls.</w:t>
      </w:r>
    </w:p>
    <w:p w14:paraId="199CA687" w14:textId="77777777" w:rsidR="008539B5" w:rsidRDefault="008539B5" w:rsidP="008539B5">
      <w:pPr>
        <w:pStyle w:val="Brdtextmedindrag"/>
      </w:pPr>
      <w:r w:rsidRPr="00674A23">
        <w:t>I 7</w:t>
      </w:r>
      <w:r>
        <w:t> kap.</w:t>
      </w:r>
      <w:r w:rsidRPr="00674A23">
        <w:t xml:space="preserve"> 1</w:t>
      </w:r>
      <w:r>
        <w:t> §</w:t>
      </w:r>
      <w:r w:rsidRPr="00674A23">
        <w:t xml:space="preserve"> </w:t>
      </w:r>
      <w:r>
        <w:t>PSL</w:t>
      </w:r>
      <w:r w:rsidRPr="00674A23">
        <w:t xml:space="preserve"> anges att hälso- och sjukvården</w:t>
      </w:r>
      <w:r>
        <w:t xml:space="preserve"> och dess personal</w:t>
      </w:r>
      <w:r w:rsidRPr="00674A23">
        <w:t xml:space="preserve"> står under tillsyn av Inspektionen</w:t>
      </w:r>
      <w:r>
        <w:t xml:space="preserve"> för vård och omsorg (IVO)</w:t>
      </w:r>
      <w:r w:rsidRPr="00674A23">
        <w:t xml:space="preserve">. </w:t>
      </w:r>
    </w:p>
    <w:p w14:paraId="29AD35C7" w14:textId="77777777" w:rsidR="008539B5" w:rsidRDefault="008539B5" w:rsidP="008539B5">
      <w:pPr>
        <w:pStyle w:val="Rubrik2"/>
      </w:pPr>
      <w:bookmarkStart w:id="92" w:name="_Toc65132637"/>
      <w:bookmarkStart w:id="93" w:name="_Toc69367507"/>
      <w:r w:rsidRPr="00674A23">
        <w:t>Lag</w:t>
      </w:r>
      <w:r>
        <w:t>en</w:t>
      </w:r>
      <w:r w:rsidRPr="00674A23">
        <w:t xml:space="preserve"> om etikprövning av forskning som avser människor</w:t>
      </w:r>
      <w:bookmarkEnd w:id="92"/>
      <w:bookmarkEnd w:id="93"/>
      <w:r w:rsidRPr="00674A23">
        <w:t xml:space="preserve"> </w:t>
      </w:r>
    </w:p>
    <w:p w14:paraId="74F4EEA1" w14:textId="2A0674E2" w:rsidR="008539B5" w:rsidRDefault="008539B5" w:rsidP="008539B5">
      <w:pPr>
        <w:pStyle w:val="Brdtextmedindrag"/>
        <w:ind w:firstLine="0"/>
      </w:pPr>
      <w:r w:rsidRPr="0095635E">
        <w:t>Lagen (2003:460) om etikprövning av forskning som avser män</w:t>
      </w:r>
      <w:r>
        <w:softHyphen/>
      </w:r>
      <w:r w:rsidRPr="0095635E">
        <w:t>niskor (etik</w:t>
      </w:r>
      <w:r>
        <w:softHyphen/>
      </w:r>
      <w:r w:rsidRPr="0095635E">
        <w:t>prövningslagen) innehåller bestämmelser om etik</w:t>
      </w:r>
      <w:r>
        <w:softHyphen/>
      </w:r>
      <w:r w:rsidRPr="0095635E">
        <w:t>pröv</w:t>
      </w:r>
      <w:r>
        <w:softHyphen/>
      </w:r>
      <w:r w:rsidRPr="0095635E">
        <w:t>ning av forsk</w:t>
      </w:r>
      <w:r>
        <w:softHyphen/>
      </w:r>
      <w:r w:rsidRPr="0095635E">
        <w:t>ning som avser människor och biologiskt material från män</w:t>
      </w:r>
      <w:r>
        <w:softHyphen/>
      </w:r>
      <w:r w:rsidRPr="0095635E">
        <w:t>niskor och om sam</w:t>
      </w:r>
      <w:r>
        <w:softHyphen/>
      </w:r>
      <w:r w:rsidRPr="0095635E">
        <w:t xml:space="preserve">tycke till sådan forskning. Syftet med lagen är att skydda den enskilda </w:t>
      </w:r>
      <w:r w:rsidRPr="0095635E">
        <w:lastRenderedPageBreak/>
        <w:t>människan och respekten för människo</w:t>
      </w:r>
      <w:r>
        <w:softHyphen/>
      </w:r>
      <w:r w:rsidRPr="0095635E">
        <w:t>värd</w:t>
      </w:r>
      <w:r>
        <w:softHyphen/>
      </w:r>
      <w:r w:rsidRPr="0095635E">
        <w:t>et vid forskning. I etik</w:t>
      </w:r>
      <w:r>
        <w:softHyphen/>
      </w:r>
      <w:r w:rsidRPr="0095635E">
        <w:t>pröv</w:t>
      </w:r>
      <w:r>
        <w:softHyphen/>
      </w:r>
      <w:r w:rsidRPr="0095635E">
        <w:t>nings</w:t>
      </w:r>
      <w:r>
        <w:softHyphen/>
      </w:r>
      <w:r w:rsidRPr="0095635E">
        <w:t>lagen definieras forskning fr.o.m. den 1 januari 2020 som ”veten</w:t>
      </w:r>
      <w:r>
        <w:softHyphen/>
      </w:r>
      <w:r w:rsidRPr="0095635E">
        <w:t>skap</w:t>
      </w:r>
      <w:r>
        <w:softHyphen/>
      </w:r>
      <w:r w:rsidRPr="0095635E">
        <w:t>ligt experimentellt eller teoretiskt arbete eller vetenskapliga studier genom observation, om arbetet eller studierna görs för att inhämta in ny kunskap, och utvecklingsarbete på vetenskaplig grund, dock inte sådant arbete eller sådana studier som utförs endast inom ramen för högskole</w:t>
      </w:r>
      <w:r>
        <w:softHyphen/>
      </w:r>
      <w:r w:rsidRPr="0095635E">
        <w:t>utbildning på grundnivå eller på avancerad nivå” (2</w:t>
      </w:r>
      <w:r>
        <w:t> §</w:t>
      </w:r>
      <w:r w:rsidRPr="0095635E">
        <w:t xml:space="preserve">), </w:t>
      </w:r>
      <w:r>
        <w:t>se prop. 2018/19:165, bet. 2019/20:UbU4, rskr. 2019/20:55.</w:t>
      </w:r>
    </w:p>
    <w:p w14:paraId="7373806F" w14:textId="35AE9C3A" w:rsidR="008539B5" w:rsidRDefault="008539B5" w:rsidP="008539B5">
      <w:pPr>
        <w:pStyle w:val="Brdtextmedindrag"/>
      </w:pPr>
      <w:r>
        <w:t>Lagen tillämpas bland annat på forskning som innebär ett fysiskt ingrepp på en forskningsperson, utförs enligt en metod som syftar till att på</w:t>
      </w:r>
      <w:r>
        <w:softHyphen/>
        <w:t>verka forskningspersonen fysiskt eller psykiskt, eller som innebär en uppenbar risk att skada forskningspersonen fysiskt eller psykiskt. Lag</w:t>
      </w:r>
      <w:r>
        <w:softHyphen/>
        <w:t>en tillämpas på forskning som ska utföras i Sverige och den forsk</w:t>
      </w:r>
      <w:r>
        <w:softHyphen/>
        <w:t>ning som lagen omfattar ska ha godkänts vid en etikprövning innan den får utföras. Ett godkännande får förenas med villkor. Även om forskningen godkänts vid en etikprövning får forskningen inte ut</w:t>
      </w:r>
      <w:r>
        <w:softHyphen/>
        <w:t>föras, om den strider mot någon annan författning. Lagen anger all</w:t>
      </w:r>
      <w:r>
        <w:softHyphen/>
        <w:t>männa utgångspunkter för etikpröv</w:t>
      </w:r>
      <w:r>
        <w:softHyphen/>
        <w:t>ning</w:t>
      </w:r>
      <w:r>
        <w:softHyphen/>
        <w:t>en (7–11 §§). Där framgår att forskning endast får godkännas om den kan ut</w:t>
      </w:r>
      <w:r>
        <w:softHyphen/>
        <w:t>föras med respekt för människovärdet. Mänskliga rättigheter och grund</w:t>
      </w:r>
      <w:r>
        <w:softHyphen/>
        <w:t>lägg</w:t>
      </w:r>
      <w:r>
        <w:softHyphen/>
        <w:t>ande fri</w:t>
      </w:r>
      <w:r>
        <w:softHyphen/>
        <w:t>het</w:t>
      </w:r>
      <w:r>
        <w:softHyphen/>
        <w:t>er ska alltid beaktas vid etikprövningen samtidigt som hän</w:t>
      </w:r>
      <w:r>
        <w:softHyphen/>
        <w:t>syn ska tas till intresset av att ny kunskap kan utvecklas genom forskning. Vidare ska människors välfärd ges företräde framför samhällets och veten</w:t>
      </w:r>
      <w:r>
        <w:softHyphen/>
        <w:t>skap</w:t>
      </w:r>
      <w:r>
        <w:softHyphen/>
        <w:t>ens behov. Forskning får godkännas bara om de risker som den kan med</w:t>
      </w:r>
      <w:r>
        <w:softHyphen/>
        <w:t>föra för forskningspersoners hälsa, säkerhet och per</w:t>
      </w:r>
      <w:r>
        <w:softHyphen/>
        <w:t>son</w:t>
      </w:r>
      <w:r>
        <w:softHyphen/>
        <w:t>liga integritet upp</w:t>
      </w:r>
      <w:r>
        <w:softHyphen/>
        <w:t>vägs av dess vetenskapliga värde. Forskning får där</w:t>
      </w:r>
      <w:r>
        <w:softHyphen/>
        <w:t>emot inte god</w:t>
      </w:r>
      <w:r>
        <w:softHyphen/>
        <w:t>kännas, om det förväntade resultatet kan uppnås på ett annat sätt som inne</w:t>
      </w:r>
      <w:r>
        <w:softHyphen/>
        <w:t>bär mindre risker för forskningspersoners hälsa, säkerhet och personliga integritet. Vidare får forskning bara god</w:t>
      </w:r>
      <w:r>
        <w:softHyphen/>
        <w:t>kännas om den ska utföras av eller under överinseende av en forskare som har den vetenskapliga kompetens som behövs. Etik</w:t>
      </w:r>
      <w:r>
        <w:softHyphen/>
        <w:t>prövningslagen innehåller också bestämmelser om in</w:t>
      </w:r>
      <w:r>
        <w:softHyphen/>
        <w:t>forma</w:t>
      </w:r>
      <w:r>
        <w:softHyphen/>
        <w:t>tion och samtycke bland annat vid forskning som avser fysiskt in</w:t>
      </w:r>
      <w:r>
        <w:softHyphen/>
        <w:t>grepp på en forsk</w:t>
      </w:r>
      <w:r>
        <w:softHyphen/>
        <w:t>nings</w:t>
      </w:r>
      <w:r>
        <w:softHyphen/>
        <w:t>person och forskning som bedrivs enligt en metod som syftar till fysisk eller psykisk påverkan av en forskningsperson. Om det i någon annan författning finns särskilda föreskrifter om information och samtycke vid sådan forskning, ska emellertid de föreskrifterna gälla i stället för bestämmelserna i etikprövningslagen. Forskning får god</w:t>
      </w:r>
      <w:r>
        <w:softHyphen/>
        <w:t>kännas bara om det kan förutsättas att tillämpliga bestämmelser om information och samtycke kommer att följas. Ansökan om etik</w:t>
      </w:r>
      <w:r>
        <w:softHyphen/>
        <w:t>pröv</w:t>
      </w:r>
      <w:r>
        <w:softHyphen/>
        <w:t>ning av forskning ska göras av forskningshuvudmannen. Med forsk</w:t>
      </w:r>
      <w:r>
        <w:softHyphen/>
        <w:t>ningshuvudman avses i lag</w:t>
      </w:r>
      <w:r>
        <w:softHyphen/>
        <w:t>en en statlig myndighet eller en fysisk eller juridisk person i vars verk</w:t>
      </w:r>
      <w:r>
        <w:softHyphen/>
        <w:t>sam</w:t>
      </w:r>
      <w:r>
        <w:softHyphen/>
        <w:t>het forskningen utförs. I etik</w:t>
      </w:r>
      <w:r>
        <w:softHyphen/>
        <w:t>prövningslagen anges också hur etik</w:t>
      </w:r>
      <w:r>
        <w:softHyphen/>
        <w:t>pröv</w:t>
      </w:r>
      <w:r>
        <w:softHyphen/>
        <w:t>ning</w:t>
      </w:r>
      <w:r>
        <w:softHyphen/>
        <w:t>en ska organiseras. Ansök</w:t>
      </w:r>
      <w:r>
        <w:softHyphen/>
        <w:t>ningarna prövas av Etikpröv</w:t>
      </w:r>
      <w:r>
        <w:softHyphen/>
        <w:t>nings</w:t>
      </w:r>
      <w:r>
        <w:softHyphen/>
        <w:t>myndig</w:t>
      </w:r>
      <w:r>
        <w:softHyphen/>
        <w:t>het</w:t>
      </w:r>
      <w:r>
        <w:softHyphen/>
        <w:t>en. Myndigheten är indelad i avdelningar. En avdelning ska bestå av en ord</w:t>
      </w:r>
      <w:r>
        <w:softHyphen/>
        <w:t>förande, som är eller har varit ordinarie domare, tio ledamöter med veten</w:t>
      </w:r>
      <w:r>
        <w:softHyphen/>
        <w:t>skap</w:t>
      </w:r>
      <w:r>
        <w:softHyphen/>
        <w:t>lig kompetens och fem ledamöter som företräder allmänna intres</w:t>
      </w:r>
      <w:r>
        <w:softHyphen/>
        <w:t>sen. Om en avdelning är oenig om utgången av etikprövningen, kan den i vissa situationer överlämna ärendet till nästa instans för avgörande. Avdelningens beslut i ett ärende om etikprövning får över</w:t>
      </w:r>
      <w:r>
        <w:softHyphen/>
        <w:t>klagas av forsk</w:t>
      </w:r>
      <w:r>
        <w:softHyphen/>
        <w:t>nings</w:t>
      </w:r>
      <w:r>
        <w:softHyphen/>
        <w:t>huvudmannen, om avdelningen har avgjort ärend</w:t>
      </w:r>
      <w:r>
        <w:softHyphen/>
        <w:t>et och beslutet har gått huvudmannen emot. Överklagande eller överlämnande ska ske till Över</w:t>
      </w:r>
      <w:r>
        <w:softHyphen/>
        <w:t>klag</w:t>
      </w:r>
      <w:r>
        <w:softHyphen/>
        <w:t>andenämnden för etikpröv</w:t>
      </w:r>
      <w:r>
        <w:softHyphen/>
        <w:t>ning. Den nämnden består av en ord</w:t>
      </w:r>
      <w:r>
        <w:softHyphen/>
        <w:t>förande, som är eller har varit ordinarie domare, fyra ledamöter med veten</w:t>
      </w:r>
      <w:r>
        <w:softHyphen/>
        <w:t>skap</w:t>
      </w:r>
      <w:r>
        <w:softHyphen/>
        <w:t>lig kompetens och två ledamöter som företräder allmänna intressen. Alla ledamöterna ska utses av regeringen. Nämndens beslut i ett ärende om etikpröv</w:t>
      </w:r>
      <w:r>
        <w:softHyphen/>
        <w:t xml:space="preserve">ning får inte överklagas. </w:t>
      </w:r>
    </w:p>
    <w:p w14:paraId="31131C89" w14:textId="77777777" w:rsidR="008539B5" w:rsidRDefault="008539B5" w:rsidP="008539B5">
      <w:pPr>
        <w:pStyle w:val="Brdtextmedindrag"/>
      </w:pPr>
      <w:r w:rsidRPr="005E03CA">
        <w:t xml:space="preserve">Överklagandenämnden för etikprövning har </w:t>
      </w:r>
      <w:r>
        <w:t xml:space="preserve">fr.o.m. den 1 januari 2020 </w:t>
      </w:r>
      <w:r w:rsidRPr="005E03CA">
        <w:t>tillsyn över att lag</w:t>
      </w:r>
      <w:r>
        <w:t>en,</w:t>
      </w:r>
      <w:r w:rsidRPr="005E03CA">
        <w:t xml:space="preserve"> föreskrifter som har meddelats med stöd av lagen </w:t>
      </w:r>
      <w:r>
        <w:t xml:space="preserve">och villkor som har meddelats i samband med godkännande vid etikprövning </w:t>
      </w:r>
      <w:r w:rsidRPr="005E03CA">
        <w:t>följs.</w:t>
      </w:r>
      <w:r>
        <w:t xml:space="preserve"> </w:t>
      </w:r>
    </w:p>
    <w:p w14:paraId="453A7123" w14:textId="77777777" w:rsidR="008539B5" w:rsidRDefault="008539B5" w:rsidP="008539B5">
      <w:pPr>
        <w:pStyle w:val="Rubrik2"/>
      </w:pPr>
      <w:bookmarkStart w:id="94" w:name="_Toc65132638"/>
      <w:bookmarkStart w:id="95" w:name="_Toc69367508"/>
      <w:r>
        <w:t>Reglering av kliniska läkemedelsprövningar</w:t>
      </w:r>
      <w:bookmarkEnd w:id="94"/>
      <w:bookmarkEnd w:id="95"/>
    </w:p>
    <w:p w14:paraId="6E131C7C" w14:textId="7B5D4095" w:rsidR="008539B5" w:rsidRDefault="008539B5" w:rsidP="008539B5">
      <w:pPr>
        <w:pStyle w:val="Brdtext"/>
      </w:pPr>
      <w:r>
        <w:t>I dag gäller att forskning som består i klinisk läkemedelsprövning på män</w:t>
      </w:r>
      <w:r>
        <w:softHyphen/>
        <w:t>niskor måste ha såväl tillstånd från Läkemedelverket som god</w:t>
      </w:r>
      <w:r>
        <w:softHyphen/>
        <w:t>kän</w:t>
      </w:r>
      <w:r>
        <w:softHyphen/>
        <w:t>nande av Etik</w:t>
      </w:r>
      <w:r>
        <w:softHyphen/>
        <w:t>prövningsmyndigheten för att få utföras. Etik</w:t>
      </w:r>
      <w:r>
        <w:softHyphen/>
      </w:r>
      <w:r>
        <w:softHyphen/>
        <w:t>pröv</w:t>
      </w:r>
      <w:r>
        <w:softHyphen/>
        <w:t>nings</w:t>
      </w:r>
      <w:r>
        <w:softHyphen/>
        <w:t>myndig</w:t>
      </w:r>
      <w:r>
        <w:softHyphen/>
        <w:t>heten tillämpar då etikprövningslagen (se ovan). För sådan forsk</w:t>
      </w:r>
      <w:r>
        <w:softHyphen/>
        <w:t>ning kom</w:t>
      </w:r>
      <w:r>
        <w:softHyphen/>
        <w:t>mer ett nytt regelverk att börja gälla, bland annat Europa</w:t>
      </w:r>
      <w:r>
        <w:softHyphen/>
        <w:t>parla</w:t>
      </w:r>
      <w:r>
        <w:softHyphen/>
        <w:t>ment</w:t>
      </w:r>
      <w:r>
        <w:softHyphen/>
        <w:t>ets och råd</w:t>
      </w:r>
      <w:r>
        <w:softHyphen/>
        <w:t>ets förordning (EU) nr 536/2014 av den 16 april 2014 om klin</w:t>
      </w:r>
      <w:r>
        <w:softHyphen/>
        <w:t>iska pröv</w:t>
      </w:r>
      <w:r>
        <w:softHyphen/>
        <w:t>ning</w:t>
      </w:r>
      <w:r>
        <w:softHyphen/>
        <w:t>ar av humanläkemedel och om upphävande av direk</w:t>
      </w:r>
      <w:r>
        <w:softHyphen/>
        <w:t>tiv 2001/20/EG, se vidare prop. 2017/18:193, bet. 2017/18:UbU26, rskr. 2017/18:332 och prop. 2017/18:196 bet. 2017/18:SoU29, rskr. 2017/18:417. Enligt det nya EU-regelverket ska en sponsor för en klinisk läke</w:t>
      </w:r>
      <w:r>
        <w:softHyphen/>
        <w:t>medels</w:t>
      </w:r>
      <w:r>
        <w:softHyphen/>
        <w:t>pröv</w:t>
      </w:r>
      <w:r>
        <w:softHyphen/>
        <w:t>ning lämna in ansökan till en särskild webbportal på EU-nivå. Enligt lagen (2018:1091) med komplett</w:t>
      </w:r>
      <w:r>
        <w:softHyphen/>
        <w:t>erande bestämmelser om et</w:t>
      </w:r>
      <w:r>
        <w:softHyphen/>
        <w:t>isk gransk</w:t>
      </w:r>
      <w:r>
        <w:softHyphen/>
        <w:t>ning till EU:s förordning om kliniska prövningar av human</w:t>
      </w:r>
      <w:r>
        <w:softHyphen/>
        <w:t>läke</w:t>
      </w:r>
      <w:r>
        <w:softHyphen/>
        <w:t>medel ska Etik</w:t>
      </w:r>
      <w:r>
        <w:softHyphen/>
        <w:t>pröv</w:t>
      </w:r>
      <w:r>
        <w:softHyphen/>
        <w:t>ningsmyndigheten göra en etisk gransk</w:t>
      </w:r>
      <w:r>
        <w:softHyphen/>
        <w:t>ning av en sådan ansökan och redo</w:t>
      </w:r>
      <w:r>
        <w:softHyphen/>
        <w:t>visa resultatet i ett yttrande till Läke</w:t>
      </w:r>
      <w:r>
        <w:softHyphen/>
        <w:t>medels</w:t>
      </w:r>
      <w:r>
        <w:softHyphen/>
        <w:t>verket, som fattar beslut om tillstånd enligt läke</w:t>
      </w:r>
      <w:r>
        <w:softHyphen/>
        <w:t>medels</w:t>
      </w:r>
      <w:r>
        <w:softHyphen/>
        <w:t xml:space="preserve">lagen. </w:t>
      </w:r>
    </w:p>
    <w:p w14:paraId="6E38B9E7" w14:textId="77777777" w:rsidR="008539B5" w:rsidRPr="00674A23" w:rsidRDefault="008539B5" w:rsidP="008539B5">
      <w:pPr>
        <w:pStyle w:val="Brdtextmedindrag"/>
      </w:pPr>
      <w:r>
        <w:t>Läkemedelsverket ska både i dag och under det nya regelverket, enligt läke</w:t>
      </w:r>
      <w:r>
        <w:softHyphen/>
        <w:t>medelslagen, utöva tillsyn över kliniska läkemedels</w:t>
      </w:r>
      <w:r>
        <w:softHyphen/>
        <w:t>pröv</w:t>
      </w:r>
      <w:r>
        <w:softHyphen/>
        <w:t>ning</w:t>
      </w:r>
      <w:r>
        <w:softHyphen/>
        <w:t>ar. När det nya regelverket träder i kraft kommer etik</w:t>
      </w:r>
      <w:r>
        <w:softHyphen/>
        <w:t>pröv</w:t>
      </w:r>
      <w:r>
        <w:softHyphen/>
        <w:t>nings</w:t>
      </w:r>
      <w:r>
        <w:softHyphen/>
        <w:t>lag</w:t>
      </w:r>
      <w:r>
        <w:softHyphen/>
        <w:t>en inte att tillämpas på klinisk läke</w:t>
      </w:r>
      <w:r>
        <w:softHyphen/>
        <w:t>medels</w:t>
      </w:r>
      <w:r>
        <w:softHyphen/>
        <w:t>prövning och Över</w:t>
      </w:r>
      <w:r>
        <w:softHyphen/>
        <w:t>klagande</w:t>
      </w:r>
      <w:r>
        <w:softHyphen/>
        <w:t>nämnden för etik</w:t>
      </w:r>
      <w:r>
        <w:softHyphen/>
        <w:t>prövning kommer då inte att utöva tillsyn över sådan forskning. EU-för</w:t>
      </w:r>
      <w:r>
        <w:softHyphen/>
        <w:t>ord</w:t>
      </w:r>
      <w:r>
        <w:softHyphen/>
        <w:t>ning</w:t>
      </w:r>
      <w:r>
        <w:softHyphen/>
        <w:t>en om kliniska läkemedels</w:t>
      </w:r>
      <w:r>
        <w:softHyphen/>
        <w:t>pröv</w:t>
      </w:r>
      <w:r>
        <w:softHyphen/>
        <w:t>ningar, lagen med kom</w:t>
      </w:r>
      <w:r>
        <w:softHyphen/>
        <w:t>plett</w:t>
      </w:r>
      <w:r>
        <w:softHyphen/>
        <w:t>er</w:t>
      </w:r>
      <w:r>
        <w:softHyphen/>
        <w:t>an</w:t>
      </w:r>
      <w:r>
        <w:softHyphen/>
        <w:t>de bestämmelser om etisk gransk</w:t>
      </w:r>
      <w:r>
        <w:softHyphen/>
        <w:t>ning till EU:s förordning om klini</w:t>
      </w:r>
      <w:r>
        <w:softHyphen/>
        <w:t>ska pröv</w:t>
      </w:r>
      <w:r>
        <w:softHyphen/>
        <w:t>ningar av human</w:t>
      </w:r>
      <w:r>
        <w:softHyphen/>
        <w:t>läke</w:t>
      </w:r>
      <w:r>
        <w:softHyphen/>
        <w:t>medel och ändringarna i läke</w:t>
      </w:r>
      <w:r>
        <w:softHyphen/>
        <w:t>medels</w:t>
      </w:r>
      <w:r>
        <w:softHyphen/>
        <w:t>lagen ska börja tillämpas efter det att webbportalen och en vid</w:t>
      </w:r>
      <w:r>
        <w:softHyphen/>
        <w:t>häng</w:t>
      </w:r>
      <w:r>
        <w:softHyphen/>
        <w:t>an</w:t>
      </w:r>
      <w:r>
        <w:softHyphen/>
        <w:t>de databas är fullt funktions</w:t>
      </w:r>
      <w:r>
        <w:softHyphen/>
        <w:t>dugliga. Det är för närvarande inte känt när det blir.</w:t>
      </w:r>
    </w:p>
    <w:p w14:paraId="1140D2AD" w14:textId="77777777" w:rsidR="008539B5" w:rsidRDefault="008539B5" w:rsidP="008539B5">
      <w:pPr>
        <w:pStyle w:val="Rubrik2"/>
      </w:pPr>
      <w:bookmarkStart w:id="96" w:name="_Toc65132639"/>
      <w:bookmarkStart w:id="97" w:name="_Toc69367509"/>
      <w:r>
        <w:t>Offentlighet och sekretess</w:t>
      </w:r>
      <w:bookmarkEnd w:id="96"/>
      <w:bookmarkEnd w:id="97"/>
      <w:r>
        <w:t xml:space="preserve"> </w:t>
      </w:r>
    </w:p>
    <w:p w14:paraId="7EDEDEC8" w14:textId="5BF1C874" w:rsidR="008539B5" w:rsidRDefault="008539B5" w:rsidP="008539B5">
      <w:pPr>
        <w:pStyle w:val="Brdtextmedindrag"/>
        <w:ind w:firstLine="0"/>
      </w:pPr>
      <w:r>
        <w:t>Offentlighetsprincipen innebär att allmänheten och massmedierna ska ha in</w:t>
      </w:r>
      <w:r>
        <w:softHyphen/>
        <w:t>syn i statens och kommunernas verksamhet. Denna princip kom</w:t>
      </w:r>
      <w:r>
        <w:softHyphen/>
        <w:t>mer till ut</w:t>
      </w:r>
      <w:r>
        <w:softHyphen/>
        <w:t>tryck i grundlag, bland annat genom bestämmelserna i 2 kap. tryck</w:t>
      </w:r>
      <w:r>
        <w:softHyphen/>
      </w:r>
      <w:r>
        <w:softHyphen/>
        <w:t>frihets</w:t>
      </w:r>
      <w:r>
        <w:softHyphen/>
        <w:t>förordningen, förkortad TF, om envars rätt att ta del av all</w:t>
      </w:r>
      <w:r>
        <w:softHyphen/>
        <w:t>männa hand</w:t>
      </w:r>
      <w:r>
        <w:softHyphen/>
      </w:r>
      <w:r>
        <w:softHyphen/>
        <w:t>lingar. Enligt 2 kap. 2 § första stycket TF får rätten att ta del av allmän</w:t>
      </w:r>
      <w:r>
        <w:softHyphen/>
        <w:t>na handlingar begränsas endast om det är påkallat med hänsyn till vissa angivna intressen, till exempel skyddet för enskilds person</w:t>
      </w:r>
      <w:r>
        <w:softHyphen/>
        <w:t>liga och eko</w:t>
      </w:r>
      <w:r>
        <w:softHyphen/>
        <w:t>nomiska förhållanden, myndighets verksamhet för inspektion, kon</w:t>
      </w:r>
      <w:r>
        <w:softHyphen/>
        <w:t>troll eller annan tillsyn eller rikets förhållande till annan stat eller mellan</w:t>
      </w:r>
      <w:r>
        <w:softHyphen/>
        <w:t>folklig organisation. En sådan begränsning ska enligt 2 kap. 2 § andra stycket TF anges i en bestämmelse i en särskild lag eller, om det i visst fall är lämplig</w:t>
      </w:r>
      <w:r>
        <w:softHyphen/>
        <w:t>are, i en annan lag vartill den särskilda lagen hänvisar. Efter bemyndigande i en sådan bestämmelse får regeringen genom förordning meddela närmare före</w:t>
      </w:r>
      <w:r>
        <w:softHyphen/>
        <w:t>skrifter om bestäm</w:t>
      </w:r>
      <w:r>
        <w:softHyphen/>
        <w:t>melsens tillämplighet. Den särskilda lagen är offent</w:t>
      </w:r>
      <w:r>
        <w:softHyphen/>
        <w:t>lighets- och sekretesslagen (2009:400), förkortad OSL, och regeringen har meddelat föreskrifter om bestämmelsernas tillämplighet i offent</w:t>
      </w:r>
      <w:r>
        <w:softHyphen/>
        <w:t xml:space="preserve">lighets- och sekretessförordningen (2009:641), förkortad OSF. </w:t>
      </w:r>
    </w:p>
    <w:p w14:paraId="471597BE" w14:textId="77777777" w:rsidR="008539B5" w:rsidRDefault="008539B5" w:rsidP="008539B5">
      <w:pPr>
        <w:pStyle w:val="Brdtextmedindrag"/>
      </w:pPr>
      <w:r>
        <w:t>Det som stadgas i TF om att en begränsning i offentlighets</w:t>
      </w:r>
      <w:r>
        <w:softHyphen/>
        <w:t>prin</w:t>
      </w:r>
      <w:r>
        <w:softHyphen/>
        <w:t>cip</w:t>
      </w:r>
      <w:r>
        <w:softHyphen/>
        <w:t>en måste anges i en särskild lag, numera OSL, gäller även om be</w:t>
      </w:r>
      <w:r>
        <w:softHyphen/>
        <w:t>gräns</w:t>
      </w:r>
      <w:r>
        <w:softHyphen/>
        <w:t>ningen har sitt ursprung i en internationell överenskommelse. En sekretess</w:t>
      </w:r>
      <w:r>
        <w:softHyphen/>
        <w:t>bestäm</w:t>
      </w:r>
      <w:r>
        <w:softHyphen/>
        <w:t>melse i ett internationellt avtal eller en EU-rätts</w:t>
      </w:r>
      <w:r>
        <w:softHyphen/>
        <w:t>akt måste således mot</w:t>
      </w:r>
      <w:r>
        <w:softHyphen/>
        <w:t>svar</w:t>
      </w:r>
      <w:r>
        <w:softHyphen/>
        <w:t>as av en tillämplig bestämmelse eller hän</w:t>
      </w:r>
      <w:r>
        <w:softHyphen/>
        <w:t>vis</w:t>
      </w:r>
      <w:r>
        <w:softHyphen/>
        <w:t>ning i OSL för att kraven i TF ska vara uppfyllda. OSL innehåller flera sekretessbestämmelser till skydd för uppgifter som svenska mynd</w:t>
      </w:r>
      <w:r>
        <w:softHyphen/>
        <w:t>igheter får med anledning av samarbetet inom EU.</w:t>
      </w:r>
    </w:p>
    <w:p w14:paraId="226B1BE2" w14:textId="0BF3DE4A" w:rsidR="008539B5" w:rsidRPr="00C62891" w:rsidRDefault="008539B5" w:rsidP="008539B5">
      <w:pPr>
        <w:pStyle w:val="Brdtextmedindrag"/>
      </w:pPr>
      <w:bookmarkStart w:id="98" w:name="K15P1a"/>
      <w:r w:rsidRPr="00C62891">
        <w:t>Av 15</w:t>
      </w:r>
      <w:r>
        <w:t> kap.</w:t>
      </w:r>
      <w:r w:rsidRPr="00C62891">
        <w:t xml:space="preserve"> 1 a</w:t>
      </w:r>
      <w:r>
        <w:t> §</w:t>
      </w:r>
      <w:bookmarkEnd w:id="98"/>
      <w:r w:rsidRPr="00C62891">
        <w:t xml:space="preserve"> OSL framgår att sekretess gäller för uppgift som en myndighet har fått från ett utländskt organ på grund av en bind</w:t>
      </w:r>
      <w:r>
        <w:softHyphen/>
      </w:r>
      <w:r w:rsidRPr="00C62891">
        <w:t>an</w:t>
      </w:r>
      <w:r>
        <w:softHyphen/>
      </w:r>
      <w:r w:rsidRPr="00C62891">
        <w:t>de EU-rättsakt eller ett av EU ingånget eller av riksdagen godkänt av</w:t>
      </w:r>
      <w:r>
        <w:softHyphen/>
      </w:r>
      <w:r w:rsidRPr="00C62891">
        <w:t>tal med en annan stat eller med en mellanfolklig organisation. En</w:t>
      </w:r>
      <w:r>
        <w:softHyphen/>
      </w:r>
      <w:r w:rsidRPr="00C62891">
        <w:t>ligt bestämmelsen gäller sekretess om det kan antas att Sveriges möj</w:t>
      </w:r>
      <w:r>
        <w:softHyphen/>
      </w:r>
      <w:r w:rsidRPr="00C62891">
        <w:t>lig</w:t>
      </w:r>
      <w:r>
        <w:softHyphen/>
      </w:r>
      <w:r w:rsidRPr="00C62891">
        <w:t>het att delta i det inter</w:t>
      </w:r>
      <w:r>
        <w:softHyphen/>
      </w:r>
      <w:r w:rsidRPr="00C62891">
        <w:t>nation</w:t>
      </w:r>
      <w:r>
        <w:softHyphen/>
      </w:r>
      <w:r w:rsidRPr="00C62891">
        <w:t>ella samarbete som avses i rätts</w:t>
      </w:r>
      <w:r>
        <w:softHyphen/>
      </w:r>
      <w:r w:rsidRPr="00C62891">
        <w:t>akt</w:t>
      </w:r>
      <w:r>
        <w:softHyphen/>
      </w:r>
      <w:r w:rsidRPr="00C62891">
        <w:t>en eller avtalet försämras om uppgiften röjs. Motsvarande sekre</w:t>
      </w:r>
      <w:r>
        <w:softHyphen/>
      </w:r>
      <w:r w:rsidRPr="00C62891">
        <w:t>tess gäller för uppgift som en myndighet har inhämtat i syfte att över</w:t>
      </w:r>
      <w:r>
        <w:softHyphen/>
      </w:r>
      <w:r w:rsidRPr="00C62891">
        <w:t>lämna den till ett utländskt organ i enlighet med en sådan rätts</w:t>
      </w:r>
      <w:r>
        <w:softHyphen/>
      </w:r>
      <w:r w:rsidRPr="00C62891">
        <w:t>akt eller ett sådant avtal. För uppgift i en all</w:t>
      </w:r>
      <w:r>
        <w:softHyphen/>
      </w:r>
      <w:r w:rsidRPr="00C62891">
        <w:t>män handling gäller sekretessen i högst fyrtio år.</w:t>
      </w:r>
    </w:p>
    <w:p w14:paraId="02196800" w14:textId="77777777" w:rsidR="008539B5" w:rsidRDefault="008539B5" w:rsidP="008539B5">
      <w:pPr>
        <w:pStyle w:val="Brdtextmedindrag"/>
      </w:pPr>
      <w:r w:rsidRPr="00C62891">
        <w:t>Om det finns särskilda skäl, får dock regeringen meddela före</w:t>
      </w:r>
      <w:r>
        <w:softHyphen/>
      </w:r>
      <w:r w:rsidRPr="00C62891">
        <w:t>skrift</w:t>
      </w:r>
      <w:r>
        <w:softHyphen/>
      </w:r>
      <w:r w:rsidRPr="00C62891">
        <w:t>er om att sekretessen ska gälla under längre tid.</w:t>
      </w:r>
    </w:p>
    <w:p w14:paraId="23B772A3" w14:textId="77777777" w:rsidR="008539B5" w:rsidRDefault="008539B5" w:rsidP="008539B5">
      <w:pPr>
        <w:pStyle w:val="Brdtextmedindrag"/>
      </w:pPr>
      <w:r>
        <w:t xml:space="preserve">Enligt 17 kap. </w:t>
      </w:r>
      <w:r w:rsidRPr="00C62891">
        <w:t>1</w:t>
      </w:r>
      <w:r>
        <w:t> § OSL gäller s</w:t>
      </w:r>
      <w:r w:rsidRPr="00C62891">
        <w:t>ekretess för uppgift om plan</w:t>
      </w:r>
      <w:r>
        <w:softHyphen/>
      </w:r>
      <w:r w:rsidRPr="00C62891">
        <w:t>läggning eller andra förberedelser för sådan inspektion, revision eller annan gransk</w:t>
      </w:r>
      <w:r>
        <w:softHyphen/>
      </w:r>
      <w:r w:rsidRPr="00C62891">
        <w:t>ning som en myndighet ska göra, om det kan antas att syftet med gransknings</w:t>
      </w:r>
      <w:r>
        <w:softHyphen/>
      </w:r>
      <w:r w:rsidRPr="00C62891">
        <w:t>verk</w:t>
      </w:r>
      <w:r>
        <w:softHyphen/>
      </w:r>
      <w:r w:rsidRPr="00C62891">
        <w:t>samheten motverkas om uppgiften röjs.</w:t>
      </w:r>
    </w:p>
    <w:p w14:paraId="4FB59841" w14:textId="25A37D8C" w:rsidR="008539B5" w:rsidRDefault="008539B5" w:rsidP="008539B5">
      <w:pPr>
        <w:pStyle w:val="Brdtextmedindrag"/>
      </w:pPr>
      <w:r>
        <w:t>I ärenden om etikprövning av forskning så framgår det av 24 kap. 3 § OSL att sekretess gäller i verksamhet som består i etikprövning och tillsyn en</w:t>
      </w:r>
      <w:r>
        <w:softHyphen/>
        <w:t>ligt lagen (2003:460) om etikprövning av forskning som avser människor för uppgift om en enskilds personliga förhålland</w:t>
      </w:r>
      <w:r>
        <w:softHyphen/>
        <w:t>en, om det inte står klart att uppgiften kan röjas utan att den en</w:t>
      </w:r>
      <w:r>
        <w:softHyphen/>
        <w:t>skilde eller någon närstå</w:t>
      </w:r>
      <w:r>
        <w:softHyphen/>
        <w:t>ende till denne lider men. Sekretess gäller även för uppgift om en enskilds ekonomiska förhållanden, om det kan antas att den enskilde lider skada om uppgiften röjs. Sekretessen gäller emellertid inte beslut i ärende.</w:t>
      </w:r>
    </w:p>
    <w:p w14:paraId="58A08598" w14:textId="5C571C82" w:rsidR="008539B5" w:rsidRPr="0027033C" w:rsidRDefault="008539B5" w:rsidP="008539B5">
      <w:pPr>
        <w:pStyle w:val="Brdtextmedindrag"/>
        <w:sectPr w:rsidR="008539B5" w:rsidRPr="0027033C" w:rsidSect="00155500">
          <w:headerReference w:type="even" r:id="rId155"/>
          <w:headerReference w:type="default" r:id="rId156"/>
          <w:footerReference w:type="even" r:id="rId157"/>
          <w:footerReference w:type="default" r:id="rId158"/>
          <w:headerReference w:type="first" r:id="rId159"/>
          <w:footerReference w:type="first" r:id="rId160"/>
          <w:type w:val="continuous"/>
          <w:pgSz w:w="9356" w:h="13721" w:code="9"/>
          <w:pgMar w:top="794" w:right="2438" w:bottom="1191" w:left="1021" w:header="0" w:footer="709" w:gutter="0"/>
          <w:cols w:space="708"/>
          <w:docGrid w:linePitch="360"/>
        </w:sectPr>
      </w:pPr>
      <w:r>
        <w:t>Sekretess gäller enligt 30 kap. 23 § OSL, i den utsträckning reger</w:t>
      </w:r>
      <w:r>
        <w:softHyphen/>
        <w:t>ing</w:t>
      </w:r>
      <w:r>
        <w:softHyphen/>
        <w:t>en med</w:t>
      </w:r>
      <w:r>
        <w:softHyphen/>
        <w:t>delar föreskrifter om det, i en statlig myndighets verk</w:t>
      </w:r>
      <w:r>
        <w:softHyphen/>
        <w:t>sam</w:t>
      </w:r>
      <w:r>
        <w:softHyphen/>
        <w:t>het som består i bland annat utredning, tillståndsgivning eller tillsyn med av</w:t>
      </w:r>
      <w:r>
        <w:softHyphen/>
        <w:t>seende på produktion, handel eller näringslivet i övrigt för uppgift om en enskilds affärs- eller driftförhållanden, om det kan antas att den enskilde lider skada om uppgiften röjs. Detsamma gäller för upp</w:t>
      </w:r>
      <w:r>
        <w:softHyphen/>
        <w:t>gift om andra ekonomiska eller personliga förhållanden för den som har trätt i affärsförbindelse eller liknande förbindelse med den som är föremål för myndighetens verksamhet. Det sistnämnda skydd</w:t>
      </w:r>
      <w:r>
        <w:softHyphen/>
        <w:t>et är emellertid starkare i och med att det här inte uppställs något skaderekvisit. I stället råder absolut sekretess. Regeringen har i 9 § OSF och punkt 33 i dess bilaga föreskrivit att upp</w:t>
      </w:r>
      <w:r>
        <w:softHyphen/>
        <w:t>gift</w:t>
      </w:r>
      <w:r>
        <w:softHyphen/>
        <w:t>er inom ram</w:t>
      </w:r>
      <w:r>
        <w:softHyphen/>
        <w:t>en för verksamhet som består i utredning, tillståndsgivning och till</w:t>
      </w:r>
      <w:r>
        <w:softHyphen/>
        <w:t>syn enligt lagen (1993:584) om medicintekniska produkter kan bli före</w:t>
      </w:r>
      <w:r>
        <w:softHyphen/>
        <w:t>mål för sekretess. Enligt punkt 33 gäller dock inte sekretess för en</w:t>
      </w:r>
      <w:r>
        <w:softHyphen/>
        <w:t>skilds affärs- eller driftförhållanden, uppfinningar eller forsk</w:t>
      </w:r>
      <w:r>
        <w:softHyphen/>
        <w:t>nings</w:t>
      </w:r>
      <w:r>
        <w:softHyphen/>
        <w:t>resultat vid tillsyn över produktsäkerheten hos varor som är av</w:t>
      </w:r>
      <w:r>
        <w:softHyphen/>
        <w:t>sedda för kon</w:t>
      </w:r>
      <w:r>
        <w:softHyphen/>
        <w:t>sument</w:t>
      </w:r>
      <w:r>
        <w:softHyphen/>
        <w:t>er eller kan antas komma att användas av kon</w:t>
      </w:r>
      <w:r>
        <w:softHyphen/>
      </w:r>
      <w:r>
        <w:softHyphen/>
        <w:t>sumenter, om intresset av allmän kännedom om förhållande som rör risk för skada på person har sådan vikt att uppgiften bör lämnas ut. Sekretess gäller inte heller för uppgifter i tillsynsverksamhet vad gäller anmälda organ om intresset av allmän kännedom om för</w:t>
      </w:r>
      <w:r>
        <w:softHyphen/>
        <w:t>håll</w:t>
      </w:r>
      <w:r>
        <w:softHyphen/>
        <w:t>an</w:t>
      </w:r>
      <w:r>
        <w:softHyphen/>
        <w:t>de som rör människors hälsa, miljön eller redligheten i handeln eller ett liknande allmänintresse har sådan vikt att de bör lämnas ut.</w:t>
      </w:r>
    </w:p>
    <w:p w14:paraId="49C01280" w14:textId="77777777" w:rsidR="008539B5" w:rsidRDefault="008539B5" w:rsidP="008539B5">
      <w:pPr>
        <w:pStyle w:val="Rubrik1"/>
      </w:pPr>
      <w:bookmarkStart w:id="99" w:name="_Toc65132640"/>
      <w:bookmarkStart w:id="100" w:name="_Toc69367510"/>
      <w:r>
        <w:t>Ett nytt svenskt regelverk om medicintekniska produkter</w:t>
      </w:r>
      <w:bookmarkEnd w:id="99"/>
      <w:bookmarkEnd w:id="100"/>
    </w:p>
    <w:p w14:paraId="68929C01" w14:textId="77777777" w:rsidR="008539B5" w:rsidRDefault="008539B5" w:rsidP="008539B5">
      <w:pPr>
        <w:pStyle w:val="Rubrik2"/>
        <w:spacing w:before="0"/>
      </w:pPr>
      <w:bookmarkStart w:id="101" w:name="_Toc65132641"/>
      <w:bookmarkStart w:id="102" w:name="_Toc69367511"/>
      <w:r>
        <w:t>En ny lag införs</w:t>
      </w:r>
      <w:bookmarkEnd w:id="101"/>
      <w:bookmarkEnd w:id="102"/>
      <w:r>
        <w:t xml:space="preserve"> </w:t>
      </w:r>
    </w:p>
    <w:p w14:paraId="5B77B498" w14:textId="77777777" w:rsidR="008539B5" w:rsidRDefault="008539B5" w:rsidP="008539B5">
      <w:pPr>
        <w:pStyle w:val="Brdtextram"/>
        <w:tabs>
          <w:tab w:val="left" w:pos="2190"/>
        </w:tabs>
      </w:pPr>
      <w:r>
        <w:rPr>
          <w:b/>
        </w:rPr>
        <w:t>Regeringens f</w:t>
      </w:r>
      <w:r w:rsidRPr="00206EA2">
        <w:rPr>
          <w:b/>
        </w:rPr>
        <w:t>örslag:</w:t>
      </w:r>
      <w:r>
        <w:t xml:space="preserve"> Lagen om medicintekniska produkter upphävs och en ny lag med kompletterande bestämmelser till EU:s förordning</w:t>
      </w:r>
      <w:r>
        <w:softHyphen/>
        <w:t xml:space="preserve">ar </w:t>
      </w:r>
    </w:p>
    <w:p w14:paraId="1A580A15" w14:textId="77777777" w:rsidR="008539B5" w:rsidRDefault="008539B5" w:rsidP="008539B5">
      <w:pPr>
        <w:pStyle w:val="Brdtextram"/>
        <w:tabs>
          <w:tab w:val="left" w:pos="2190"/>
        </w:tabs>
      </w:pPr>
      <w:r>
        <w:t xml:space="preserve">om medicintekniska produkter införs. </w:t>
      </w:r>
    </w:p>
    <w:p w14:paraId="3E877975" w14:textId="77777777" w:rsidR="008539B5" w:rsidRDefault="008539B5" w:rsidP="008539B5">
      <w:pPr>
        <w:pStyle w:val="Brdtextmedindrag"/>
      </w:pPr>
    </w:p>
    <w:p w14:paraId="6E4B4F53"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5A2F0A7A" w14:textId="1F5FADF7" w:rsidR="008539B5" w:rsidRPr="000D7E67" w:rsidRDefault="008539B5" w:rsidP="008539B5">
      <w:pPr>
        <w:pStyle w:val="Brdtextmedindrag"/>
        <w:rPr>
          <w:b/>
        </w:rPr>
      </w:pPr>
      <w:r w:rsidRPr="00316DD4">
        <w:rPr>
          <w:b/>
        </w:rPr>
        <w:t>Remissinstanser</w:t>
      </w:r>
      <w:r>
        <w:rPr>
          <w:b/>
        </w:rPr>
        <w:t>na</w:t>
      </w:r>
      <w:r w:rsidRPr="00316DD4">
        <w:rPr>
          <w:b/>
        </w:rPr>
        <w:t>:</w:t>
      </w:r>
      <w:r>
        <w:t xml:space="preserve"> </w:t>
      </w:r>
      <w:r w:rsidRPr="00A14092">
        <w:t>De flesta remissinstanser har inte yttrat sig särskilt.</w:t>
      </w:r>
      <w:r>
        <w:rPr>
          <w:b/>
        </w:rPr>
        <w:t xml:space="preserve"> </w:t>
      </w:r>
      <w:r w:rsidRPr="000D7E67">
        <w:rPr>
          <w:bCs/>
          <w:i/>
          <w:iCs/>
        </w:rPr>
        <w:t>Sveriges Kommuner och Regioner</w:t>
      </w:r>
      <w:r>
        <w:rPr>
          <w:b/>
        </w:rPr>
        <w:t xml:space="preserve"> </w:t>
      </w:r>
      <w:r w:rsidRPr="00065FF3">
        <w:rPr>
          <w:b/>
        </w:rPr>
        <w:t>(</w:t>
      </w:r>
      <w:r w:rsidRPr="000D7E67">
        <w:t>SKR)</w:t>
      </w:r>
      <w:r>
        <w:t xml:space="preserve"> finner att det </w:t>
      </w:r>
      <w:r w:rsidRPr="005811B8">
        <w:t>föreslagna regel</w:t>
      </w:r>
      <w:r>
        <w:softHyphen/>
      </w:r>
      <w:r w:rsidRPr="005811B8">
        <w:t>verk</w:t>
      </w:r>
      <w:r>
        <w:softHyphen/>
      </w:r>
      <w:r>
        <w:softHyphen/>
      </w:r>
      <w:r w:rsidRPr="005811B8">
        <w:t xml:space="preserve">et </w:t>
      </w:r>
      <w:r>
        <w:t xml:space="preserve">är </w:t>
      </w:r>
      <w:r w:rsidRPr="005811B8">
        <w:t>betydligt mera omfattande än det gamla</w:t>
      </w:r>
      <w:r>
        <w:t xml:space="preserve"> och anför att r</w:t>
      </w:r>
      <w:r w:rsidRPr="005811B8">
        <w:t xml:space="preserve">egelverket för medicintekniska produkter redan i dag </w:t>
      </w:r>
      <w:r>
        <w:t>är</w:t>
      </w:r>
      <w:r w:rsidRPr="005811B8">
        <w:t xml:space="preserve"> omfattande och delvis svår</w:t>
      </w:r>
      <w:r>
        <w:softHyphen/>
      </w:r>
      <w:r w:rsidRPr="005811B8">
        <w:t>över</w:t>
      </w:r>
      <w:r>
        <w:softHyphen/>
      </w:r>
      <w:r w:rsidRPr="005811B8">
        <w:t xml:space="preserve">skådligt, och </w:t>
      </w:r>
      <w:r>
        <w:t xml:space="preserve">att </w:t>
      </w:r>
      <w:r w:rsidRPr="005811B8">
        <w:t>det är olyckligt om detta förstärks ytterligare</w:t>
      </w:r>
      <w:r>
        <w:t>.</w:t>
      </w:r>
    </w:p>
    <w:p w14:paraId="59B1D6BE" w14:textId="77777777" w:rsidR="008539B5" w:rsidRDefault="008539B5" w:rsidP="008539B5">
      <w:pPr>
        <w:pStyle w:val="Rubrik4utannumrering"/>
      </w:pPr>
      <w:r w:rsidRPr="00EB4663">
        <w:t xml:space="preserve">Skälen för </w:t>
      </w:r>
      <w:r>
        <w:t xml:space="preserve">regeringens </w:t>
      </w:r>
      <w:r w:rsidRPr="00EB4663">
        <w:t>förslag</w:t>
      </w:r>
    </w:p>
    <w:p w14:paraId="16880A7F" w14:textId="77777777" w:rsidR="008539B5" w:rsidRDefault="008539B5" w:rsidP="008539B5">
      <w:pPr>
        <w:pStyle w:val="Brdtextmedindrag"/>
        <w:ind w:firstLine="0"/>
      </w:pPr>
      <w:r>
        <w:t>Den huvudsakliga regleringen av svensk rätt i fråga om medicin</w:t>
      </w:r>
      <w:r>
        <w:softHyphen/>
        <w:t>tek</w:t>
      </w:r>
      <w:r>
        <w:softHyphen/>
        <w:t>ni</w:t>
      </w:r>
      <w:r>
        <w:softHyphen/>
        <w:t xml:space="preserve">ska produkter finns i dag i lagen </w:t>
      </w:r>
      <w:r w:rsidRPr="00E27079">
        <w:t>(1993:584) om medicintekniska pro</w:t>
      </w:r>
      <w:r>
        <w:softHyphen/>
      </w:r>
      <w:r w:rsidRPr="00E27079">
        <w:t xml:space="preserve">dukter </w:t>
      </w:r>
      <w:r>
        <w:t>och framför allt i de föreskrifter som meddelats med stöd av den lagen. Lagen och föreskrifterna är ett genomförande av de EU-direktiv som finns på området:</w:t>
      </w:r>
      <w:r w:rsidRPr="00D7023A">
        <w:t xml:space="preserve"> rådets direktiv 90/385/EEG om till</w:t>
      </w:r>
      <w:r>
        <w:softHyphen/>
      </w:r>
      <w:r w:rsidRPr="00D7023A">
        <w:t>närmning av medlems</w:t>
      </w:r>
      <w:r>
        <w:softHyphen/>
      </w:r>
      <w:r w:rsidRPr="00D7023A">
        <w:t>stat</w:t>
      </w:r>
      <w:r>
        <w:softHyphen/>
      </w:r>
      <w:r w:rsidRPr="00D7023A">
        <w:t>er</w:t>
      </w:r>
      <w:r>
        <w:softHyphen/>
      </w:r>
      <w:r w:rsidRPr="00D7023A">
        <w:t>nas lagstiftning om aktiva medi</w:t>
      </w:r>
      <w:r>
        <w:softHyphen/>
      </w:r>
      <w:r w:rsidRPr="00D7023A">
        <w:t>cin</w:t>
      </w:r>
      <w:r>
        <w:softHyphen/>
      </w:r>
      <w:r w:rsidRPr="00D7023A">
        <w:t>tek</w:t>
      </w:r>
      <w:r>
        <w:softHyphen/>
      </w:r>
      <w:r w:rsidRPr="00D7023A">
        <w:t>niska produkter för implantation, råd</w:t>
      </w:r>
      <w:r>
        <w:softHyphen/>
      </w:r>
      <w:r w:rsidRPr="00D7023A">
        <w:t>ets direktiv 93/42/EEG om medicintekniska produkter och rådets direk</w:t>
      </w:r>
      <w:r>
        <w:softHyphen/>
      </w:r>
      <w:r w:rsidRPr="00D7023A">
        <w:t>tiv 98/79/EG om medi</w:t>
      </w:r>
      <w:r>
        <w:softHyphen/>
      </w:r>
      <w:r w:rsidRPr="00D7023A">
        <w:t xml:space="preserve">cintekniska produkter för in vitro-diagnostik. </w:t>
      </w:r>
      <w:r>
        <w:t>Dessa EU-direk</w:t>
      </w:r>
      <w:r>
        <w:softHyphen/>
        <w:t>tiv kommer att upphävas och ersättas med MDR- och IVDR-för</w:t>
      </w:r>
      <w:r>
        <w:softHyphen/>
        <w:t>ord</w:t>
      </w:r>
      <w:r>
        <w:softHyphen/>
        <w:t>ningarna. Där</w:t>
      </w:r>
      <w:r>
        <w:softHyphen/>
        <w:t>med kommer de flesta av bestämmelserna i den svenska lag</w:t>
      </w:r>
      <w:r>
        <w:softHyphen/>
        <w:t>stift</w:t>
      </w:r>
      <w:r>
        <w:softHyphen/>
        <w:t>ning</w:t>
      </w:r>
      <w:r>
        <w:softHyphen/>
        <w:t>en att finnas i MDR- och IVDR-förordningarna. Frågor om över</w:t>
      </w:r>
      <w:r>
        <w:softHyphen/>
        <w:t>gångs</w:t>
      </w:r>
      <w:r>
        <w:softHyphen/>
        <w:t>bestäm</w:t>
      </w:r>
      <w:r>
        <w:softHyphen/>
        <w:t>mels</w:t>
      </w:r>
      <w:r>
        <w:softHyphen/>
        <w:t>er behandlas i avsnitt 18.</w:t>
      </w:r>
    </w:p>
    <w:p w14:paraId="7C076AF2" w14:textId="77777777" w:rsidR="008539B5" w:rsidRDefault="008539B5" w:rsidP="008539B5">
      <w:pPr>
        <w:pStyle w:val="Brdtextmedindrag"/>
      </w:pPr>
      <w:r>
        <w:t>EU-förordningar är till alla delar bindande och direkt tillämpliga i alla medlems</w:t>
      </w:r>
      <w:r>
        <w:softHyphen/>
        <w:t>stater. Detta framgår av artikel 288 andra stycket i för</w:t>
      </w:r>
      <w:r>
        <w:softHyphen/>
        <w:t>draget om Europeiska unionens funktionssätt. Bestämmelserna i MDR- och IVDR-förord</w:t>
      </w:r>
      <w:r>
        <w:softHyphen/>
        <w:t>ningarna kommer således att bli direkt tillämpliga i Sverige. EU-förordningarna ska därför tillämpas direkt av domstolar och mynd</w:t>
      </w:r>
      <w:r>
        <w:softHyphen/>
        <w:t xml:space="preserve">igheter i medlemsstaterna som gällande rätt och kan åberopas av enskilda. </w:t>
      </w:r>
    </w:p>
    <w:p w14:paraId="439ECAB0" w14:textId="5CADB4C7" w:rsidR="008539B5" w:rsidRDefault="008539B5" w:rsidP="008539B5">
      <w:pPr>
        <w:pStyle w:val="Brdtextmedindrag"/>
      </w:pPr>
      <w:bookmarkStart w:id="103" w:name="_Hlk62576392"/>
      <w:r>
        <w:t>En EU-förordning får inte införlivas i eller transformeras till na</w:t>
      </w:r>
      <w:r>
        <w:softHyphen/>
        <w:t>tion</w:t>
      </w:r>
      <w:r>
        <w:softHyphen/>
      </w:r>
      <w:r>
        <w:softHyphen/>
        <w:t>ell rätt. Den får inte införlivas i nationell normgivning efter</w:t>
      </w:r>
      <w:r>
        <w:softHyphen/>
        <w:t xml:space="preserve">som det kan skapa tvivel om reglernas ursprung och effekt. Det går därför inte att </w:t>
      </w:r>
      <w:r w:rsidDel="00012AAD">
        <w:t>överföra</w:t>
      </w:r>
      <w:r>
        <w:t xml:space="preserve"> EU-förordningarnas bestämmelser till svensk rätt så att den materiella rätt</w:t>
      </w:r>
      <w:r>
        <w:softHyphen/>
        <w:t>en fram</w:t>
      </w:r>
      <w:r>
        <w:softHyphen/>
        <w:t>går av den inhemska svenska lag</w:t>
      </w:r>
      <w:r>
        <w:softHyphen/>
        <w:t>stift</w:t>
      </w:r>
      <w:r>
        <w:softHyphen/>
        <w:t>ningen</w:t>
      </w:r>
      <w:bookmarkEnd w:id="103"/>
      <w:r>
        <w:t>. Exist</w:t>
      </w:r>
      <w:r>
        <w:softHyphen/>
        <w:t>ens</w:t>
      </w:r>
      <w:r>
        <w:softHyphen/>
      </w:r>
      <w:r>
        <w:softHyphen/>
        <w:t>en av en EU-förordning inom ett visst område markerar i regel att med</w:t>
      </w:r>
      <w:r>
        <w:softHyphen/>
        <w:t>lemsstaterna ska undvika egen lagstiftning inom om</w:t>
      </w:r>
      <w:r>
        <w:softHyphen/>
        <w:t>råd</w:t>
      </w:r>
      <w:r>
        <w:softHyphen/>
        <w:t>et med hänsyn till principen om unionsrättens företräde och spärrverkan. Det innebär att nu gällande bestämmelser om medicin</w:t>
      </w:r>
      <w:r>
        <w:softHyphen/>
      </w:r>
      <w:r>
        <w:softHyphen/>
        <w:t>tekniska pro</w:t>
      </w:r>
      <w:r>
        <w:softHyphen/>
        <w:t>dukt</w:t>
      </w:r>
      <w:r>
        <w:softHyphen/>
        <w:t>er och medicin</w:t>
      </w:r>
      <w:r>
        <w:softHyphen/>
        <w:t>tekniska produkter för in vitro-diagnostik ska upphävas i de delar där bestäm</w:t>
      </w:r>
      <w:r>
        <w:softHyphen/>
        <w:t>mels</w:t>
      </w:r>
      <w:r>
        <w:softHyphen/>
        <w:t>er i stället kommer att finnas i EU-förordningarna. Den samman</w:t>
      </w:r>
      <w:r>
        <w:softHyphen/>
        <w:t>hållna lag</w:t>
      </w:r>
      <w:r>
        <w:softHyphen/>
        <w:t>stift</w:t>
      </w:r>
      <w:r>
        <w:softHyphen/>
        <w:t>ningen om medicintekniska prod</w:t>
      </w:r>
      <w:r>
        <w:softHyphen/>
        <w:t>ukter och medicin</w:t>
      </w:r>
      <w:r>
        <w:softHyphen/>
        <w:t xml:space="preserve">tekniska produkter för in vitro-diagnostik finns i stället i MDR- och IVDR-förordningarna. </w:t>
      </w:r>
    </w:p>
    <w:p w14:paraId="3DD296AF" w14:textId="51D40B7A" w:rsidR="008539B5" w:rsidRDefault="008539B5" w:rsidP="008539B5">
      <w:pPr>
        <w:pStyle w:val="Brdtextmedindrag"/>
      </w:pPr>
      <w:r>
        <w:t>Emellertid kan det behövas kompletterande nationella be</w:t>
      </w:r>
      <w:r>
        <w:softHyphen/>
        <w:t>stäm</w:t>
      </w:r>
      <w:r>
        <w:softHyphen/>
        <w:t>mels</w:t>
      </w:r>
      <w:r>
        <w:softHyphen/>
        <w:t>er till EU-förordningar. EU-förordningar kan innehålla be</w:t>
      </w:r>
      <w:r>
        <w:softHyphen/>
        <w:t>stäm</w:t>
      </w:r>
      <w:r>
        <w:softHyphen/>
      </w:r>
      <w:r>
        <w:softHyphen/>
        <w:t>melser av direktivliknande karaktär som innebär en upp</w:t>
      </w:r>
      <w:r>
        <w:softHyphen/>
        <w:t>maning till medlemsstaterna att anta nationella bestämmelser i vissa frågor. En EU-förordning hindrar inte att en medlemsstat inför reg</w:t>
      </w:r>
      <w:r>
        <w:softHyphen/>
        <w:t>ler av verk</w:t>
      </w:r>
      <w:r>
        <w:softHyphen/>
        <w:t>ställande karaktär, bland annat för att bestämmelserna ska fung</w:t>
      </w:r>
      <w:r>
        <w:softHyphen/>
        <w:t>era i verk</w:t>
      </w:r>
      <w:r>
        <w:softHyphen/>
        <w:t>ligheten. Exempelvis kan det be</w:t>
      </w:r>
      <w:r>
        <w:softHyphen/>
        <w:t>höv</w:t>
      </w:r>
      <w:r>
        <w:softHyphen/>
        <w:t>as nationella regler om vilk</w:t>
      </w:r>
      <w:r>
        <w:softHyphen/>
        <w:t>en myndighet som ska meddela tillstånd enligt för</w:t>
      </w:r>
      <w:r>
        <w:softHyphen/>
      </w:r>
      <w:r>
        <w:softHyphen/>
        <w:t>ord</w:t>
      </w:r>
      <w:r>
        <w:softHyphen/>
        <w:t>ningens be</w:t>
      </w:r>
      <w:r>
        <w:softHyphen/>
        <w:t>stäm</w:t>
      </w:r>
      <w:r>
        <w:softHyphen/>
        <w:t>melser. Medlemsstaterna är vidare skyldiga att se till att det finns bestämmelser som gör att en EU-förordning kan tillämp-as i prak</w:t>
      </w:r>
      <w:r>
        <w:softHyphen/>
        <w:t>tik</w:t>
      </w:r>
      <w:r>
        <w:softHyphen/>
      </w:r>
      <w:r>
        <w:softHyphen/>
        <w:t>en och få effektivt genomslag. I detta syfte kan det till exempel be</w:t>
      </w:r>
      <w:r>
        <w:softHyphen/>
        <w:t>höva införas administrativa och processuella regler. Därutöver ska det finnas sanktioner vid över</w:t>
      </w:r>
      <w:r>
        <w:softHyphen/>
        <w:t>träd</w:t>
      </w:r>
      <w:r>
        <w:softHyphen/>
        <w:t>else av EU-förordningens be</w:t>
      </w:r>
      <w:r>
        <w:softHyphen/>
        <w:t>stämmelser, till exempel bestämmelser om straff eller administrativa sank</w:t>
      </w:r>
      <w:r>
        <w:softHyphen/>
        <w:t xml:space="preserve">tioner. </w:t>
      </w:r>
    </w:p>
    <w:p w14:paraId="52EB7BC2" w14:textId="1333A8BA" w:rsidR="008539B5" w:rsidRDefault="008539B5" w:rsidP="008539B5">
      <w:pPr>
        <w:pStyle w:val="Brdtextmedindrag"/>
      </w:pPr>
      <w:r>
        <w:t>Som framgår av denna proposition behövs det kompletterande be</w:t>
      </w:r>
      <w:r>
        <w:softHyphen/>
        <w:t>stäm</w:t>
      </w:r>
      <w:r>
        <w:softHyphen/>
        <w:t xml:space="preserve">melser till MDR- och IVDR-förordningarna. </w:t>
      </w:r>
      <w:bookmarkStart w:id="104" w:name="_Hlk55825471"/>
      <w:r>
        <w:t>EU-förordningarna och an</w:t>
      </w:r>
      <w:r>
        <w:softHyphen/>
        <w:t>pass</w:t>
      </w:r>
      <w:r>
        <w:softHyphen/>
        <w:t>ningarna till dessa innebär ett nytt regelverk med omfattande nya be</w:t>
      </w:r>
      <w:r>
        <w:softHyphen/>
        <w:t>stäm</w:t>
      </w:r>
      <w:r>
        <w:softHyphen/>
        <w:t xml:space="preserve">melser. Bestämmelserna bör lämpligen </w:t>
      </w:r>
      <w:bookmarkEnd w:id="104"/>
      <w:r w:rsidRPr="00E27079">
        <w:t xml:space="preserve">samlas i en ny lag </w:t>
      </w:r>
      <w:r>
        <w:t>med komplett</w:t>
      </w:r>
      <w:r>
        <w:softHyphen/>
        <w:t>erande bestämmelser till EU:s förordningar om medicintekniska pro</w:t>
      </w:r>
      <w:r>
        <w:softHyphen/>
        <w:t xml:space="preserve">dukter. I </w:t>
      </w:r>
      <w:r w:rsidRPr="00E27079">
        <w:t xml:space="preserve">den nya lagen </w:t>
      </w:r>
      <w:r>
        <w:t>bör det införas en upplysning om att lagen är ett komplement till de båda EU-förordningarna.</w:t>
      </w:r>
    </w:p>
    <w:p w14:paraId="2EF7A68E" w14:textId="6BE95D1C" w:rsidR="008539B5" w:rsidRDefault="008539B5" w:rsidP="008539B5">
      <w:pPr>
        <w:pStyle w:val="Brdtextmedindrag"/>
      </w:pPr>
      <w:r w:rsidRPr="000D7E67">
        <w:rPr>
          <w:i/>
          <w:iCs/>
        </w:rPr>
        <w:t>SKR</w:t>
      </w:r>
      <w:r>
        <w:t xml:space="preserve"> finner att det </w:t>
      </w:r>
      <w:r w:rsidRPr="005811B8">
        <w:t xml:space="preserve">föreslagna regelverket </w:t>
      </w:r>
      <w:r>
        <w:t xml:space="preserve">är </w:t>
      </w:r>
      <w:r w:rsidRPr="005811B8">
        <w:t xml:space="preserve">betydligt mera omfattande än det gamla. </w:t>
      </w:r>
      <w:r>
        <w:t xml:space="preserve">Även om </w:t>
      </w:r>
      <w:r w:rsidRPr="005811B8">
        <w:t>SKR har förståelse för förslagen</w:t>
      </w:r>
      <w:r>
        <w:t xml:space="preserve"> så </w:t>
      </w:r>
      <w:r w:rsidRPr="005811B8">
        <w:t xml:space="preserve">anser </w:t>
      </w:r>
      <w:r>
        <w:t>organ</w:t>
      </w:r>
      <w:r>
        <w:softHyphen/>
        <w:t xml:space="preserve">isationen </w:t>
      </w:r>
      <w:r w:rsidRPr="005811B8">
        <w:t xml:space="preserve">att </w:t>
      </w:r>
      <w:r>
        <w:t xml:space="preserve">det nya regelverket </w:t>
      </w:r>
      <w:r w:rsidRPr="005811B8">
        <w:t>är så omfattande att de</w:t>
      </w:r>
      <w:r>
        <w:t>t</w:t>
      </w:r>
      <w:r w:rsidRPr="005811B8">
        <w:t xml:space="preserve"> riskerar att mot</w:t>
      </w:r>
      <w:r>
        <w:softHyphen/>
      </w:r>
      <w:r w:rsidRPr="005811B8">
        <w:t>verka den enhetlighet i regleringen av medicintekniska produkter som EU-för</w:t>
      </w:r>
      <w:r>
        <w:softHyphen/>
      </w:r>
      <w:r>
        <w:softHyphen/>
      </w:r>
      <w:r w:rsidRPr="005811B8">
        <w:t xml:space="preserve">ordningarna ursprungligen syftade till. </w:t>
      </w:r>
      <w:r>
        <w:t>SKR anför vidare att r</w:t>
      </w:r>
      <w:r w:rsidRPr="005811B8">
        <w:t xml:space="preserve">egelverket för medicintekniska produkter redan i dag </w:t>
      </w:r>
      <w:r>
        <w:t xml:space="preserve">är </w:t>
      </w:r>
      <w:r w:rsidRPr="005811B8">
        <w:t>omfattande och delvis svår</w:t>
      </w:r>
      <w:r>
        <w:softHyphen/>
      </w:r>
      <w:r w:rsidRPr="005811B8">
        <w:t>över</w:t>
      </w:r>
      <w:r>
        <w:softHyphen/>
      </w:r>
      <w:r w:rsidRPr="005811B8">
        <w:t xml:space="preserve">skådligt, och </w:t>
      </w:r>
      <w:r>
        <w:t xml:space="preserve">att </w:t>
      </w:r>
      <w:r w:rsidRPr="005811B8">
        <w:t>det är olyckligt om detta förstärks ytterligare</w:t>
      </w:r>
      <w:r>
        <w:t>. Regeringen har förståelse för SKR:s synpunkt men finner inte möjlighet att göra annat än att införa de regler som behövs i svensk rätt för att anpassa lag</w:t>
      </w:r>
      <w:r>
        <w:softHyphen/>
        <w:t xml:space="preserve">stiftningen till EU-förordningarna. </w:t>
      </w:r>
    </w:p>
    <w:p w14:paraId="6DBD70B2" w14:textId="5D57CC43" w:rsidR="008539B5" w:rsidRDefault="008539B5" w:rsidP="008539B5">
      <w:pPr>
        <w:pStyle w:val="Brdtextmedindrag"/>
      </w:pPr>
      <w:r>
        <w:t>Som framgår av avsnitt 3 så kommer EU-förord</w:t>
      </w:r>
      <w:r>
        <w:softHyphen/>
        <w:t>ning</w:t>
      </w:r>
      <w:r>
        <w:softHyphen/>
        <w:t xml:space="preserve">arna att börja tillämpas vid två olika tillfällen, den 26 maj 2021 och 26 maj 2022. </w:t>
      </w:r>
      <w:bookmarkStart w:id="105" w:name="_Hlk55825751"/>
      <w:r>
        <w:t>Där</w:t>
      </w:r>
      <w:r>
        <w:softHyphen/>
        <w:t>ut</w:t>
      </w:r>
      <w:r>
        <w:softHyphen/>
        <w:t>över innehåller båda förordningarna flera över</w:t>
      </w:r>
      <w:r>
        <w:softHyphen/>
        <w:t>gångs</w:t>
      </w:r>
      <w:r>
        <w:softHyphen/>
        <w:t>bestämmelser. I denna proposition behandlas lag</w:t>
      </w:r>
      <w:r>
        <w:softHyphen/>
        <w:t>förslag så som dessa kommer att gälla när de båda EU-för</w:t>
      </w:r>
      <w:r>
        <w:softHyphen/>
        <w:t>ord</w:t>
      </w:r>
      <w:r>
        <w:softHyphen/>
        <w:t>ning</w:t>
      </w:r>
      <w:r>
        <w:softHyphen/>
        <w:t xml:space="preserve">arna är fullt ut tillämpliga. </w:t>
      </w:r>
      <w:bookmarkEnd w:id="105"/>
    </w:p>
    <w:p w14:paraId="17995813" w14:textId="77777777" w:rsidR="008539B5" w:rsidRDefault="008539B5" w:rsidP="008539B5">
      <w:pPr>
        <w:pStyle w:val="Rubrik5utannumrering"/>
      </w:pPr>
      <w:r>
        <w:t xml:space="preserve">Hänvisningsteknik </w:t>
      </w:r>
    </w:p>
    <w:p w14:paraId="70D48AAB" w14:textId="7EAFDBB8" w:rsidR="008539B5" w:rsidRDefault="008539B5" w:rsidP="008539B5">
      <w:pPr>
        <w:pStyle w:val="Brdtextmedindrag"/>
        <w:ind w:firstLine="0"/>
      </w:pPr>
      <w:r>
        <w:t>Hänvisningar till EU-rättsakter kan göras antingen statiska eller dynam</w:t>
      </w:r>
      <w:r>
        <w:softHyphen/>
        <w:t xml:space="preserve">iska. En statisk hänvisning innebär att hänvisningen avser EU-rättsakten i en viss angiven lydelse. En dynamisk hänvisning innebär att hänvisningen avser EU-rättsakten i den vid varje tidpunkt gällande lydelsen. </w:t>
      </w:r>
    </w:p>
    <w:p w14:paraId="24D8C40C" w14:textId="6A7B4A23" w:rsidR="008539B5" w:rsidRDefault="008539B5" w:rsidP="008539B5">
      <w:pPr>
        <w:pStyle w:val="Brdtextmedindrag"/>
      </w:pPr>
      <w:bookmarkStart w:id="106" w:name="_Hlk55826581"/>
      <w:r>
        <w:t>För att säkerställa att ändringar i EU-förordningarna får omedelbart genom</w:t>
      </w:r>
      <w:r>
        <w:softHyphen/>
        <w:t>slag vid tillämpningen bör hänvisningarna till EU-förordningarna i den nya lagen vara dyna</w:t>
      </w:r>
      <w:r>
        <w:softHyphen/>
        <w:t>mi</w:t>
      </w:r>
      <w:r>
        <w:softHyphen/>
        <w:t>ska och avse den vid varje tid</w:t>
      </w:r>
      <w:r>
        <w:softHyphen/>
        <w:t>punkt gällande lydelsen av EU-förordningarna.</w:t>
      </w:r>
      <w:bookmarkEnd w:id="106"/>
      <w:r>
        <w:t xml:space="preserve"> Hän</w:t>
      </w:r>
      <w:r>
        <w:softHyphen/>
        <w:t>vis</w:t>
      </w:r>
      <w:r>
        <w:softHyphen/>
        <w:t>ning</w:t>
      </w:r>
      <w:r>
        <w:softHyphen/>
        <w:t>arna kommer där</w:t>
      </w:r>
      <w:r>
        <w:softHyphen/>
        <w:t>med att om</w:t>
      </w:r>
      <w:r>
        <w:softHyphen/>
        <w:t>fatta även ändringar i dessa EU-för</w:t>
      </w:r>
      <w:r>
        <w:softHyphen/>
        <w:t>ord</w:t>
      </w:r>
      <w:r>
        <w:softHyphen/>
        <w:t>ningar. En dynamisk hän</w:t>
      </w:r>
      <w:r>
        <w:softHyphen/>
        <w:t>visning ute</w:t>
      </w:r>
      <w:r>
        <w:softHyphen/>
        <w:t>sluter inte att den nation</w:t>
      </w:r>
      <w:r>
        <w:softHyphen/>
        <w:t>ella lagstiftningen kan komma att behöva ändras om förordningens inne</w:t>
      </w:r>
      <w:r>
        <w:softHyphen/>
        <w:t>håll ändras. När det gäller undantag från skatt på vissa nikotinhaltiga produkter bör dock hänvisningen vara statisk, jämför avsnitt 13.4. Skälen för detta anges i det avsnittet. Hän</w:t>
      </w:r>
      <w:r>
        <w:softHyphen/>
        <w:t>visning avser i detta fall MDR-förord</w:t>
      </w:r>
      <w:r>
        <w:softHyphen/>
        <w:t>ningen i viss an</w:t>
      </w:r>
      <w:r>
        <w:softHyphen/>
        <w:t>given lydelse. En följd av denna hänvisnings</w:t>
      </w:r>
      <w:r>
        <w:softHyphen/>
        <w:t>teknik är att den nation</w:t>
      </w:r>
      <w:r>
        <w:softHyphen/>
        <w:t>ella för</w:t>
      </w:r>
      <w:r>
        <w:softHyphen/>
        <w:t xml:space="preserve">fattningen, i detta fall lagen </w:t>
      </w:r>
      <w:r w:rsidRPr="0028058C">
        <w:t>(2018:696) om skatt på vissa nikotinhaltiga produkter</w:t>
      </w:r>
      <w:r>
        <w:t>, normalt behöver ändras varje gång EU-bestäm</w:t>
      </w:r>
      <w:r>
        <w:softHyphen/>
        <w:t xml:space="preserve">melserna ändras. </w:t>
      </w:r>
    </w:p>
    <w:p w14:paraId="2AE5D900" w14:textId="77777777" w:rsidR="008539B5" w:rsidRDefault="008539B5" w:rsidP="008539B5">
      <w:pPr>
        <w:pStyle w:val="Rubrik2"/>
      </w:pPr>
      <w:bookmarkStart w:id="107" w:name="_Toc65132642"/>
      <w:bookmarkStart w:id="108" w:name="_Toc69367512"/>
      <w:r>
        <w:t>Termer och uttryck</w:t>
      </w:r>
      <w:bookmarkEnd w:id="107"/>
      <w:bookmarkEnd w:id="108"/>
    </w:p>
    <w:p w14:paraId="4EC2AA45" w14:textId="59C3BF3D" w:rsidR="008539B5" w:rsidRPr="00491E26" w:rsidRDefault="008539B5" w:rsidP="008539B5">
      <w:pPr>
        <w:pStyle w:val="Brdtextram"/>
      </w:pPr>
      <w:r>
        <w:rPr>
          <w:b/>
        </w:rPr>
        <w:t>Regeringens f</w:t>
      </w:r>
      <w:r w:rsidRPr="00491E26">
        <w:rPr>
          <w:b/>
        </w:rPr>
        <w:t>örslag</w:t>
      </w:r>
      <w:r>
        <w:t xml:space="preserve">: </w:t>
      </w:r>
      <w:r w:rsidRPr="00206EA2">
        <w:t xml:space="preserve">Termer och uttryck i </w:t>
      </w:r>
      <w:r>
        <w:t>den nya lagen med kom</w:t>
      </w:r>
      <w:r>
        <w:softHyphen/>
        <w:t>plett</w:t>
      </w:r>
      <w:r>
        <w:softHyphen/>
        <w:t>er</w:t>
      </w:r>
      <w:r>
        <w:softHyphen/>
        <w:t>ande bestämmelser till EU:s förordningar om medicintekniska pro</w:t>
      </w:r>
      <w:r>
        <w:softHyphen/>
        <w:t xml:space="preserve">dukter </w:t>
      </w:r>
      <w:r w:rsidRPr="00206EA2">
        <w:t xml:space="preserve">ska ha samma betydelse som i </w:t>
      </w:r>
      <w:r>
        <w:t>EU-</w:t>
      </w:r>
      <w:r w:rsidRPr="00206EA2">
        <w:t>förordning</w:t>
      </w:r>
      <w:r>
        <w:t>arna. Där</w:t>
      </w:r>
      <w:r>
        <w:softHyphen/>
        <w:t xml:space="preserve">utöver ska uttrycket produkter definieras i lagen. Uttrycket ska omfatta </w:t>
      </w:r>
      <w:r w:rsidRPr="00D044FB">
        <w:t>medicin</w:t>
      </w:r>
      <w:r>
        <w:softHyphen/>
      </w:r>
      <w:r w:rsidRPr="00D044FB">
        <w:t>tekniska produkter, tillbehö</w:t>
      </w:r>
      <w:r>
        <w:t>r till medicin</w:t>
      </w:r>
      <w:r>
        <w:softHyphen/>
        <w:t>tek</w:t>
      </w:r>
      <w:r>
        <w:softHyphen/>
        <w:t>niska produkt</w:t>
      </w:r>
      <w:r w:rsidRPr="00D044FB">
        <w:t>er och pro</w:t>
      </w:r>
      <w:r>
        <w:softHyphen/>
      </w:r>
      <w:r w:rsidRPr="00D044FB">
        <w:t xml:space="preserve">dukter som förtecknas i bilaga XVI </w:t>
      </w:r>
      <w:r>
        <w:t>till</w:t>
      </w:r>
      <w:r w:rsidRPr="00D044FB">
        <w:t xml:space="preserve"> </w:t>
      </w:r>
      <w:r w:rsidRPr="00A3541E">
        <w:t>MDR-förordningen</w:t>
      </w:r>
      <w:r>
        <w:t xml:space="preserve"> samt </w:t>
      </w:r>
      <w:r w:rsidRPr="00D044FB">
        <w:t>medicin</w:t>
      </w:r>
      <w:r>
        <w:softHyphen/>
      </w:r>
      <w:r w:rsidRPr="00D044FB">
        <w:t>tekniska produkter för in vitro-dia</w:t>
      </w:r>
      <w:r>
        <w:softHyphen/>
      </w:r>
      <w:r w:rsidRPr="00D044FB">
        <w:t xml:space="preserve">gnostik </w:t>
      </w:r>
      <w:r>
        <w:t xml:space="preserve">och </w:t>
      </w:r>
      <w:r w:rsidRPr="00D044FB">
        <w:t>tillbehör</w:t>
      </w:r>
      <w:r>
        <w:t xml:space="preserve"> till </w:t>
      </w:r>
      <w:r w:rsidRPr="00D044FB">
        <w:t>medicin</w:t>
      </w:r>
      <w:r>
        <w:softHyphen/>
      </w:r>
      <w:r w:rsidRPr="00D044FB">
        <w:t>tekniska produkter för in vitro-diagnostik</w:t>
      </w:r>
      <w:r>
        <w:t xml:space="preserve">. </w:t>
      </w:r>
    </w:p>
    <w:p w14:paraId="1D0AE7AB" w14:textId="77777777" w:rsidR="008539B5" w:rsidRPr="00F76EAB" w:rsidRDefault="008539B5" w:rsidP="008539B5">
      <w:pPr>
        <w:pStyle w:val="Brdtextmedindrag"/>
      </w:pPr>
    </w:p>
    <w:p w14:paraId="4666535A"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5E98816E" w14:textId="07BF6E1B"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253098">
        <w:rPr>
          <w:bCs/>
          <w:i/>
          <w:iCs/>
        </w:rPr>
        <w:t>Läkemedels</w:t>
      </w:r>
      <w:r>
        <w:rPr>
          <w:bCs/>
          <w:i/>
          <w:iCs/>
        </w:rPr>
        <w:softHyphen/>
      </w:r>
      <w:r w:rsidRPr="00253098">
        <w:rPr>
          <w:bCs/>
          <w:i/>
          <w:iCs/>
        </w:rPr>
        <w:t xml:space="preserve">verket </w:t>
      </w:r>
      <w:r w:rsidRPr="00253098">
        <w:rPr>
          <w:bCs/>
        </w:rPr>
        <w:t>påpeka</w:t>
      </w:r>
      <w:r>
        <w:rPr>
          <w:bCs/>
        </w:rPr>
        <w:t>r</w:t>
      </w:r>
      <w:r w:rsidRPr="00253098">
        <w:rPr>
          <w:bCs/>
        </w:rPr>
        <w:t xml:space="preserve"> att det inte endast är användningen som avgör om </w:t>
      </w:r>
      <w:r>
        <w:rPr>
          <w:bCs/>
        </w:rPr>
        <w:t xml:space="preserve">en </w:t>
      </w:r>
      <w:r w:rsidRPr="00253098">
        <w:rPr>
          <w:bCs/>
        </w:rPr>
        <w:t>pro</w:t>
      </w:r>
      <w:r>
        <w:rPr>
          <w:bCs/>
        </w:rPr>
        <w:softHyphen/>
      </w:r>
      <w:r w:rsidRPr="00253098">
        <w:rPr>
          <w:bCs/>
        </w:rPr>
        <w:t>dukt</w:t>
      </w:r>
      <w:r>
        <w:rPr>
          <w:bCs/>
        </w:rPr>
        <w:t xml:space="preserve"> </w:t>
      </w:r>
      <w:r w:rsidRPr="00253098">
        <w:rPr>
          <w:bCs/>
        </w:rPr>
        <w:t xml:space="preserve">ska anses vara en medicinteknisk produkt utan </w:t>
      </w:r>
      <w:r>
        <w:rPr>
          <w:bCs/>
        </w:rPr>
        <w:t>en medicinteknisk pro</w:t>
      </w:r>
      <w:r>
        <w:rPr>
          <w:bCs/>
        </w:rPr>
        <w:softHyphen/>
        <w:t xml:space="preserve">dukt är en produkt som enligt </w:t>
      </w:r>
      <w:r w:rsidRPr="00253098">
        <w:rPr>
          <w:bCs/>
        </w:rPr>
        <w:t xml:space="preserve">tillverkaren </w:t>
      </w:r>
      <w:r>
        <w:rPr>
          <w:bCs/>
        </w:rPr>
        <w:t xml:space="preserve">är </w:t>
      </w:r>
      <w:r w:rsidRPr="00253098">
        <w:rPr>
          <w:bCs/>
        </w:rPr>
        <w:t>avsedd</w:t>
      </w:r>
      <w:r>
        <w:rPr>
          <w:bCs/>
        </w:rPr>
        <w:t xml:space="preserve"> för medicinska ända</w:t>
      </w:r>
      <w:r>
        <w:rPr>
          <w:bCs/>
        </w:rPr>
        <w:softHyphen/>
        <w:t xml:space="preserve">mål. </w:t>
      </w:r>
      <w:r w:rsidRPr="00BD66F5">
        <w:rPr>
          <w:bCs/>
          <w:i/>
          <w:iCs/>
        </w:rPr>
        <w:t>Sveriges Kommuner och Regioner</w:t>
      </w:r>
      <w:r>
        <w:rPr>
          <w:bCs/>
        </w:rPr>
        <w:t xml:space="preserve"> (SKR) avråder bestämt från att an</w:t>
      </w:r>
      <w:r>
        <w:rPr>
          <w:bCs/>
        </w:rPr>
        <w:softHyphen/>
        <w:t>vända be</w:t>
      </w:r>
      <w:r>
        <w:rPr>
          <w:bCs/>
        </w:rPr>
        <w:softHyphen/>
        <w:t xml:space="preserve">greppet hälso- och sjukvårdinstitutioner i svensk rätt och </w:t>
      </w:r>
      <w:r w:rsidRPr="008F706E">
        <w:rPr>
          <w:bCs/>
          <w:i/>
          <w:iCs/>
        </w:rPr>
        <w:t>Region Uppsala</w:t>
      </w:r>
      <w:r>
        <w:rPr>
          <w:bCs/>
        </w:rPr>
        <w:t xml:space="preserve"> anser att </w:t>
      </w:r>
      <w:r>
        <w:t xml:space="preserve">det begreppet behöver </w:t>
      </w:r>
      <w:r w:rsidRPr="00DD7ECE">
        <w:t>definieras.</w:t>
      </w:r>
      <w:r>
        <w:t xml:space="preserve"> </w:t>
      </w:r>
      <w:r w:rsidRPr="005811B8">
        <w:rPr>
          <w:i/>
          <w:iCs/>
        </w:rPr>
        <w:t>Region Kalmar</w:t>
      </w:r>
      <w:r>
        <w:t xml:space="preserve"> anser att d</w:t>
      </w:r>
      <w:r w:rsidRPr="00383D6D">
        <w:rPr>
          <w:bCs/>
        </w:rPr>
        <w:t>efinitionen av distributör är ganska bred vilket kan leda till orim</w:t>
      </w:r>
      <w:r>
        <w:rPr>
          <w:bCs/>
        </w:rPr>
        <w:softHyphen/>
      </w:r>
      <w:r w:rsidRPr="00383D6D">
        <w:rPr>
          <w:bCs/>
        </w:rPr>
        <w:t>lig</w:t>
      </w:r>
      <w:r>
        <w:rPr>
          <w:bCs/>
        </w:rPr>
        <w:softHyphen/>
      </w:r>
      <w:r w:rsidRPr="00383D6D">
        <w:rPr>
          <w:bCs/>
        </w:rPr>
        <w:t>het</w:t>
      </w:r>
      <w:r>
        <w:rPr>
          <w:bCs/>
        </w:rPr>
        <w:softHyphen/>
      </w:r>
      <w:r w:rsidRPr="00383D6D">
        <w:rPr>
          <w:bCs/>
        </w:rPr>
        <w:t xml:space="preserve">er. </w:t>
      </w:r>
      <w:r>
        <w:rPr>
          <w:bCs/>
        </w:rPr>
        <w:t>Enligt regionen bör en d</w:t>
      </w:r>
      <w:r w:rsidRPr="00383D6D">
        <w:rPr>
          <w:bCs/>
        </w:rPr>
        <w:t xml:space="preserve">istributör </w:t>
      </w:r>
      <w:r>
        <w:rPr>
          <w:bCs/>
        </w:rPr>
        <w:t xml:space="preserve">vara </w:t>
      </w:r>
      <w:r w:rsidRPr="00383D6D">
        <w:rPr>
          <w:bCs/>
        </w:rPr>
        <w:t>den organisation som lever</w:t>
      </w:r>
      <w:r>
        <w:rPr>
          <w:bCs/>
        </w:rPr>
        <w:softHyphen/>
      </w:r>
      <w:r w:rsidRPr="00383D6D">
        <w:rPr>
          <w:bCs/>
        </w:rPr>
        <w:t>er</w:t>
      </w:r>
      <w:r>
        <w:rPr>
          <w:bCs/>
        </w:rPr>
        <w:softHyphen/>
      </w:r>
      <w:r w:rsidRPr="00383D6D">
        <w:rPr>
          <w:bCs/>
        </w:rPr>
        <w:t>ar produkter till verksamheter utanför den egna regionens verksamhet.</w:t>
      </w:r>
      <w:r>
        <w:rPr>
          <w:bCs/>
        </w:rPr>
        <w:t xml:space="preserve"> Liknande synpunkter framför även SKR. </w:t>
      </w:r>
      <w:r w:rsidRPr="00260359">
        <w:rPr>
          <w:bCs/>
        </w:rPr>
        <w:t xml:space="preserve">Även andra regioner, bland annat </w:t>
      </w:r>
      <w:r w:rsidRPr="00BD66F5">
        <w:rPr>
          <w:bCs/>
          <w:i/>
          <w:iCs/>
        </w:rPr>
        <w:t xml:space="preserve">Region Gävleborg </w:t>
      </w:r>
      <w:r w:rsidRPr="00260359">
        <w:rPr>
          <w:bCs/>
        </w:rPr>
        <w:t xml:space="preserve">och </w:t>
      </w:r>
      <w:r w:rsidRPr="00BD66F5">
        <w:rPr>
          <w:bCs/>
          <w:i/>
          <w:iCs/>
        </w:rPr>
        <w:t>Region Västmanland</w:t>
      </w:r>
      <w:r>
        <w:rPr>
          <w:bCs/>
        </w:rPr>
        <w:t>,</w:t>
      </w:r>
      <w:r w:rsidRPr="00260359">
        <w:rPr>
          <w:bCs/>
        </w:rPr>
        <w:t xml:space="preserve"> lyfter frågan om vilka enhet</w:t>
      </w:r>
      <w:r>
        <w:rPr>
          <w:bCs/>
        </w:rPr>
        <w:softHyphen/>
      </w:r>
      <w:r w:rsidRPr="00260359">
        <w:rPr>
          <w:bCs/>
        </w:rPr>
        <w:t>er som kan anses vara distributörer inom hälso- och sjukvården</w:t>
      </w:r>
      <w:r>
        <w:rPr>
          <w:bCs/>
        </w:rPr>
        <w:t>.</w:t>
      </w:r>
    </w:p>
    <w:p w14:paraId="1BAA3BB8" w14:textId="58A474B8" w:rsidR="008539B5" w:rsidRDefault="008539B5" w:rsidP="008539B5">
      <w:pPr>
        <w:pStyle w:val="Brdtextmedindrag"/>
        <w:rPr>
          <w:b/>
        </w:rPr>
      </w:pPr>
      <w:r w:rsidRPr="000D7E67">
        <w:rPr>
          <w:i/>
          <w:iCs/>
        </w:rPr>
        <w:t>Västra Götalandsregionen</w:t>
      </w:r>
      <w:r>
        <w:t xml:space="preserve"> anför </w:t>
      </w:r>
      <w:r w:rsidRPr="00F955FA">
        <w:t>att det i förordni</w:t>
      </w:r>
      <w:r>
        <w:t>ng</w:t>
      </w:r>
      <w:r w:rsidRPr="00F955FA">
        <w:t>arna finns tolknings</w:t>
      </w:r>
      <w:r>
        <w:softHyphen/>
      </w:r>
      <w:r w:rsidRPr="00F955FA">
        <w:t>ut</w:t>
      </w:r>
      <w:r>
        <w:softHyphen/>
      </w:r>
      <w:r w:rsidRPr="00F955FA">
        <w:t xml:space="preserve">rymme och att </w:t>
      </w:r>
      <w:r>
        <w:t xml:space="preserve">regionen </w:t>
      </w:r>
      <w:r w:rsidRPr="00F955FA">
        <w:t>snarast behöver nationellt styrande dokument som tydliggör kring olika processer som exempelvis egentillverkning, special</w:t>
      </w:r>
      <w:r>
        <w:softHyphen/>
      </w:r>
      <w:r w:rsidRPr="00F955FA">
        <w:t xml:space="preserve">anpassning, spårbarhet, reprocessing av engångsmaterial och vilka ekonomiska aktörsroller som </w:t>
      </w:r>
      <w:r>
        <w:t xml:space="preserve">regionen </w:t>
      </w:r>
      <w:r w:rsidRPr="00F955FA">
        <w:t>kommer att få inom bland annat våra verksamheter som förser patienter med hjälpmedel</w:t>
      </w:r>
      <w:r>
        <w:t xml:space="preserve">. </w:t>
      </w:r>
      <w:r w:rsidRPr="000D7E67">
        <w:rPr>
          <w:i/>
          <w:iCs/>
        </w:rPr>
        <w:t>Region Stock</w:t>
      </w:r>
      <w:r>
        <w:rPr>
          <w:i/>
          <w:iCs/>
        </w:rPr>
        <w:softHyphen/>
      </w:r>
      <w:r w:rsidRPr="000D7E67">
        <w:rPr>
          <w:i/>
          <w:iCs/>
        </w:rPr>
        <w:t>holm</w:t>
      </w:r>
      <w:r w:rsidRPr="00E2633D">
        <w:t xml:space="preserve"> </w:t>
      </w:r>
      <w:r>
        <w:t xml:space="preserve">anser </w:t>
      </w:r>
      <w:r w:rsidRPr="00E2633D">
        <w:t>att regelverket för personlig hälsoutrustning i form av till exempel sensorer behöver förtydligas ytterligare och att även denna typ av teknik bör CE-märkas</w:t>
      </w:r>
      <w:r>
        <w:t>.</w:t>
      </w:r>
    </w:p>
    <w:p w14:paraId="6CC1C4C1" w14:textId="77777777" w:rsidR="008539B5" w:rsidRDefault="008539B5" w:rsidP="008539B5">
      <w:pPr>
        <w:pStyle w:val="Rubrik4utannumrering"/>
        <w:rPr>
          <w:b w:val="0"/>
        </w:rPr>
      </w:pPr>
      <w:r w:rsidRPr="00594B14">
        <w:t xml:space="preserve">Skälen för </w:t>
      </w:r>
      <w:r w:rsidRPr="00517D3B">
        <w:rPr>
          <w:bCs/>
        </w:rPr>
        <w:t>regeringens förslag</w:t>
      </w:r>
    </w:p>
    <w:p w14:paraId="4351957B" w14:textId="255C07E7" w:rsidR="008539B5" w:rsidRDefault="008539B5" w:rsidP="008539B5">
      <w:pPr>
        <w:pStyle w:val="Brdtextmedindrag"/>
        <w:ind w:firstLine="0"/>
      </w:pPr>
      <w:r>
        <w:t>Som anges i avsnitt 3 så görs hänvisningarna till EU-förordningarna uti</w:t>
      </w:r>
      <w:r>
        <w:softHyphen/>
        <w:t>från deras engelska förkortningar, dvs. förordning (EU) 2017/745 för</w:t>
      </w:r>
      <w:r>
        <w:softHyphen/>
        <w:t>kortas med MDR-förordningen (Medical Devices Regulation) och för</w:t>
      </w:r>
      <w:r>
        <w:softHyphen/>
        <w:t>ord</w:t>
      </w:r>
      <w:r>
        <w:softHyphen/>
        <w:t xml:space="preserve">ning (EU) 2017/746 med IVDR-förordningen (In Vitro Diagnostic Regulation). I lagtexten hänvisas det emellertid till förordning </w:t>
      </w:r>
      <w:r w:rsidRPr="00CB3B1A">
        <w:t xml:space="preserve">(EU) 2017/745 respektive </w:t>
      </w:r>
      <w:r>
        <w:t xml:space="preserve">förordning </w:t>
      </w:r>
      <w:r w:rsidRPr="00CB3B1A">
        <w:t>(EU) 2017/746</w:t>
      </w:r>
      <w:r>
        <w:t xml:space="preserve">. </w:t>
      </w:r>
      <w:r w:rsidRPr="00494D4B">
        <w:rPr>
          <w:i/>
          <w:iCs/>
        </w:rPr>
        <w:t>Lagrådet</w:t>
      </w:r>
      <w:r>
        <w:t xml:space="preserve"> anger att e</w:t>
      </w:r>
      <w:r w:rsidRPr="00CB3B1A">
        <w:t xml:space="preserve">tt sätt att göra lagtexten läsvänligare är att även </w:t>
      </w:r>
      <w:r>
        <w:t xml:space="preserve">i lagtexten </w:t>
      </w:r>
      <w:r w:rsidRPr="00CB3B1A">
        <w:t xml:space="preserve">använda </w:t>
      </w:r>
      <w:r>
        <w:t>förkort</w:t>
      </w:r>
      <w:r>
        <w:softHyphen/>
        <w:t>ning</w:t>
      </w:r>
      <w:r>
        <w:softHyphen/>
        <w:t>ar</w:t>
      </w:r>
      <w:r>
        <w:softHyphen/>
        <w:t>na MDR-förordningen och IVDR-förordningen</w:t>
      </w:r>
      <w:r w:rsidRPr="00CB3B1A">
        <w:t xml:space="preserve">. </w:t>
      </w:r>
      <w:bookmarkStart w:id="109" w:name="_Hlk67917886"/>
      <w:r>
        <w:t>Regeringen noterar att det finns lagar i vilka EU-förord</w:t>
      </w:r>
      <w:r>
        <w:softHyphen/>
        <w:t>ning</w:t>
      </w:r>
      <w:r>
        <w:softHyphen/>
        <w:t xml:space="preserve">ar benämns med informella namn, </w:t>
      </w:r>
      <w:bookmarkEnd w:id="109"/>
      <w:r>
        <w:t xml:space="preserve">exempelvis lagen </w:t>
      </w:r>
      <w:r w:rsidRPr="00826A8A">
        <w:t>(2018:218) med kompletterande bestämmelser till EU:s data</w:t>
      </w:r>
      <w:r>
        <w:softHyphen/>
      </w:r>
      <w:r w:rsidRPr="00826A8A">
        <w:t>skydds</w:t>
      </w:r>
      <w:r>
        <w:softHyphen/>
      </w:r>
      <w:r w:rsidRPr="00826A8A">
        <w:t>för</w:t>
      </w:r>
      <w:r>
        <w:softHyphen/>
      </w:r>
      <w:r w:rsidRPr="00826A8A">
        <w:t>ord</w:t>
      </w:r>
      <w:r>
        <w:softHyphen/>
      </w:r>
      <w:r w:rsidRPr="00826A8A">
        <w:t>ning</w:t>
      </w:r>
      <w:r>
        <w:t xml:space="preserve"> och lagen</w:t>
      </w:r>
      <w:r w:rsidRPr="00826A8A">
        <w:t xml:space="preserve"> (2019:59) med kompletterande bestämmelser till EU:s geo</w:t>
      </w:r>
      <w:r>
        <w:softHyphen/>
      </w:r>
      <w:r w:rsidRPr="00826A8A">
        <w:t>blockeringsförordning</w:t>
      </w:r>
      <w:bookmarkStart w:id="110" w:name="_Hlk67918377"/>
      <w:r>
        <w:t>. I de nu aktuella lagarna skulle EU-förordningarna be</w:t>
      </w:r>
      <w:r>
        <w:softHyphen/>
        <w:t xml:space="preserve">nämnas med förkortningar av sina engelska namn. Regeringen bedömer dock att dessa förkortningar inte bör anges i lagtexten utan att EU-förordningarnas kortform i stället ska användas där. Det är mest brukligt och det som rekommenderas i SB PM (2014:3) Redaktionella och språkliga frågor i EU-arbetet. </w:t>
      </w:r>
    </w:p>
    <w:bookmarkEnd w:id="110"/>
    <w:p w14:paraId="60A601D1" w14:textId="511FC021" w:rsidR="008539B5" w:rsidRDefault="008539B5" w:rsidP="008539B5">
      <w:pPr>
        <w:pStyle w:val="Brdtextmedindrag"/>
      </w:pPr>
      <w:r w:rsidRPr="00491E26">
        <w:t xml:space="preserve">Många av de termer och uttryck som används i </w:t>
      </w:r>
      <w:r>
        <w:t xml:space="preserve">EU-förordningarna </w:t>
      </w:r>
      <w:r w:rsidRPr="00491E26">
        <w:t>de</w:t>
      </w:r>
      <w:r>
        <w:softHyphen/>
      </w:r>
      <w:r w:rsidRPr="00491E26">
        <w:t>fini</w:t>
      </w:r>
      <w:r>
        <w:softHyphen/>
      </w:r>
      <w:r w:rsidRPr="00491E26">
        <w:t>er</w:t>
      </w:r>
      <w:r>
        <w:softHyphen/>
      </w:r>
      <w:r w:rsidRPr="00491E26">
        <w:t xml:space="preserve">as i artikel </w:t>
      </w:r>
      <w:r>
        <w:t xml:space="preserve">2 i </w:t>
      </w:r>
      <w:r w:rsidRPr="00A3541E">
        <w:t>MDR-förordningen</w:t>
      </w:r>
      <w:r>
        <w:t xml:space="preserve"> och artikel 2 i IVDR-för</w:t>
      </w:r>
      <w:r>
        <w:softHyphen/>
        <w:t>ord</w:t>
      </w:r>
      <w:r>
        <w:softHyphen/>
        <w:t xml:space="preserve">ningen. </w:t>
      </w:r>
      <w:r w:rsidRPr="00491E26">
        <w:t xml:space="preserve">Termer och uttryck som används i </w:t>
      </w:r>
      <w:r>
        <w:t>den nya kom</w:t>
      </w:r>
      <w:r>
        <w:softHyphen/>
        <w:t>plet</w:t>
      </w:r>
      <w:r>
        <w:softHyphen/>
        <w:t>t</w:t>
      </w:r>
      <w:r>
        <w:softHyphen/>
        <w:t xml:space="preserve">erande lagen </w:t>
      </w:r>
      <w:r w:rsidRPr="00491E26">
        <w:t xml:space="preserve">bör därför ha samma betydelse som i </w:t>
      </w:r>
      <w:r>
        <w:t>EU-förord</w:t>
      </w:r>
      <w:r>
        <w:softHyphen/>
        <w:t>ning</w:t>
      </w:r>
      <w:r>
        <w:softHyphen/>
        <w:t>arna</w:t>
      </w:r>
      <w:r w:rsidRPr="00491E26">
        <w:t xml:space="preserve">. </w:t>
      </w:r>
    </w:p>
    <w:p w14:paraId="5BA0A9BB" w14:textId="77777777" w:rsidR="008539B5" w:rsidRDefault="008539B5" w:rsidP="008539B5">
      <w:pPr>
        <w:pStyle w:val="Rubrik5utannumrering"/>
      </w:pPr>
      <w:r>
        <w:t>Produkter</w:t>
      </w:r>
    </w:p>
    <w:p w14:paraId="3D9C5FF9" w14:textId="77777777" w:rsidR="008539B5" w:rsidRDefault="008539B5" w:rsidP="008539B5">
      <w:pPr>
        <w:pStyle w:val="Brdtext"/>
      </w:pPr>
      <w:r>
        <w:t xml:space="preserve">Av artikel 1.4 i </w:t>
      </w:r>
      <w:r w:rsidRPr="00A3541E">
        <w:t>MDR-förordningen</w:t>
      </w:r>
      <w:r>
        <w:t xml:space="preserve"> framgår att </w:t>
      </w:r>
      <w:r w:rsidRPr="00491E26">
        <w:t xml:space="preserve">med </w:t>
      </w:r>
      <w:r>
        <w:t xml:space="preserve">uttrycket </w:t>
      </w:r>
      <w:r w:rsidRPr="00491E26">
        <w:rPr>
          <w:i/>
        </w:rPr>
        <w:t>produkter</w:t>
      </w:r>
      <w:r w:rsidRPr="00491E26">
        <w:t xml:space="preserve"> </w:t>
      </w:r>
      <w:r>
        <w:t>av</w:t>
      </w:r>
      <w:r>
        <w:softHyphen/>
        <w:t xml:space="preserve">ses i den förordningen </w:t>
      </w:r>
      <w:r w:rsidRPr="00491E26">
        <w:t>medicintekniska produkter, tillbehör till medi</w:t>
      </w:r>
      <w:r>
        <w:softHyphen/>
      </w:r>
      <w:r w:rsidRPr="00491E26">
        <w:t>cin</w:t>
      </w:r>
      <w:r>
        <w:softHyphen/>
      </w:r>
      <w:r w:rsidRPr="00491E26">
        <w:t>tekn</w:t>
      </w:r>
      <w:r>
        <w:softHyphen/>
      </w:r>
      <w:r w:rsidRPr="00491E26">
        <w:t>iska produkter och de produkter som förtecknas i bilaga XVI</w:t>
      </w:r>
      <w:r>
        <w:t xml:space="preserve">. </w:t>
      </w:r>
    </w:p>
    <w:p w14:paraId="331AA2A8" w14:textId="3FDC9DE5" w:rsidR="008539B5" w:rsidRPr="00EE7BBC" w:rsidRDefault="008539B5" w:rsidP="008539B5">
      <w:pPr>
        <w:pStyle w:val="Brdtextmedindrag"/>
      </w:pPr>
      <w:r>
        <w:t>Begreppet medicintekniska produkter är definierat i artikel 2.1 i MDR-för</w:t>
      </w:r>
      <w:r>
        <w:softHyphen/>
        <w:t>ordningen. Enligt den definitionen är en medicinteknisk produkt en pro</w:t>
      </w:r>
      <w:r>
        <w:softHyphen/>
        <w:t xml:space="preserve">dukt som </w:t>
      </w:r>
      <w:r>
        <w:rPr>
          <w:bCs/>
        </w:rPr>
        <w:t xml:space="preserve">enligt </w:t>
      </w:r>
      <w:r w:rsidRPr="00253098">
        <w:rPr>
          <w:bCs/>
        </w:rPr>
        <w:t xml:space="preserve">tillverkaren </w:t>
      </w:r>
      <w:r>
        <w:rPr>
          <w:bCs/>
        </w:rPr>
        <w:t>är avsedd att användas på människor för de medicin</w:t>
      </w:r>
      <w:r>
        <w:rPr>
          <w:bCs/>
        </w:rPr>
        <w:softHyphen/>
        <w:t>iska ändamål som uppställs i bestämmelsen. Därutöver omfattar be</w:t>
      </w:r>
      <w:r>
        <w:rPr>
          <w:bCs/>
        </w:rPr>
        <w:softHyphen/>
        <w:t>greppet vissa produkter som kontrollerar befruktning eller är avsedda för ren</w:t>
      </w:r>
      <w:r>
        <w:rPr>
          <w:bCs/>
        </w:rPr>
        <w:softHyphen/>
        <w:t>gör</w:t>
      </w:r>
      <w:r>
        <w:rPr>
          <w:bCs/>
        </w:rPr>
        <w:softHyphen/>
        <w:t xml:space="preserve">ing, desinficering och sterilisering av medicintekniska produkter. </w:t>
      </w:r>
    </w:p>
    <w:p w14:paraId="1FDEE0A6" w14:textId="7879CC22" w:rsidR="008539B5" w:rsidRDefault="008539B5" w:rsidP="008539B5">
      <w:pPr>
        <w:pStyle w:val="Brdtextmedindrag"/>
      </w:pPr>
      <w:r>
        <w:t xml:space="preserve">Enligt artikel 1.2 i </w:t>
      </w:r>
      <w:r w:rsidRPr="00A3541E">
        <w:t>MDR-förordningen</w:t>
      </w:r>
      <w:r>
        <w:t xml:space="preserve"> ska förordningsbestämmelserna också omfatta de grupp</w:t>
      </w:r>
      <w:r>
        <w:softHyphen/>
        <w:t>er av produkter som förtecknas i bilaga XVI. Dessa pro</w:t>
      </w:r>
      <w:r>
        <w:softHyphen/>
        <w:t xml:space="preserve">dukter är sådana som enligt tillverkaren är avsedda för estetiska eller andra icke-medicinska ändamål. </w:t>
      </w:r>
      <w:bookmarkStart w:id="111" w:name="_Hlk64888351"/>
      <w:r>
        <w:t>De produkter som tas upp i bilaga XVI till MDR-förordningen är sådana som liknar medicintekniska pro</w:t>
      </w:r>
      <w:r>
        <w:softHyphen/>
        <w:t>dukt</w:t>
      </w:r>
      <w:r>
        <w:softHyphen/>
        <w:t>er i fråga om funktion och risk</w:t>
      </w:r>
      <w:r>
        <w:softHyphen/>
        <w:t>profil och därför bör omfattas av MDR-förord</w:t>
      </w:r>
      <w:r>
        <w:softHyphen/>
        <w:t>ning</w:t>
      </w:r>
      <w:r>
        <w:softHyphen/>
        <w:t>ens bestämmelser. Några exempel på de produkter som är upp</w:t>
      </w:r>
      <w:r>
        <w:softHyphen/>
        <w:t>tagna i bilagan och som kommer att omfattas av förordningen är kontakt</w:t>
      </w:r>
      <w:r>
        <w:softHyphen/>
        <w:t>lins</w:t>
      </w:r>
      <w:r>
        <w:softHyphen/>
        <w:t>er för est</w:t>
      </w:r>
      <w:r>
        <w:softHyphen/>
        <w:t>et</w:t>
      </w:r>
      <w:r>
        <w:softHyphen/>
        <w:t>isk användning, olika implantat, exempelvis bröstimplantat, medel för att fylla ut huden i ansiktet eller övrig hud eller slem</w:t>
      </w:r>
      <w:r>
        <w:softHyphen/>
        <w:t>hinnor, utrust</w:t>
      </w:r>
      <w:r>
        <w:softHyphen/>
        <w:t>ning för fett</w:t>
      </w:r>
      <w:r>
        <w:softHyphen/>
        <w:t>sug</w:t>
      </w:r>
      <w:r>
        <w:softHyphen/>
        <w:t>ning, lasrar för hud</w:t>
      </w:r>
      <w:r>
        <w:softHyphen/>
        <w:t>förbättring, lasrar för tatuerings- eller hår</w:t>
      </w:r>
      <w:r>
        <w:softHyphen/>
        <w:t>bort</w:t>
      </w:r>
      <w:r>
        <w:softHyphen/>
        <w:t>tag</w:t>
      </w:r>
      <w:r>
        <w:softHyphen/>
        <w:t>ning samt utrustning för elektro</w:t>
      </w:r>
      <w:r>
        <w:softHyphen/>
        <w:t>magnet</w:t>
      </w:r>
      <w:r>
        <w:softHyphen/>
        <w:t>isk hjärnstimul</w:t>
      </w:r>
      <w:r>
        <w:softHyphen/>
        <w:t>er</w:t>
      </w:r>
      <w:r>
        <w:softHyphen/>
        <w:t>ing. Dessa pro</w:t>
      </w:r>
      <w:r>
        <w:softHyphen/>
        <w:t>dukter är således inte medicin</w:t>
      </w:r>
      <w:r>
        <w:softHyphen/>
        <w:t>tek</w:t>
      </w:r>
      <w:r>
        <w:softHyphen/>
        <w:t>ni</w:t>
      </w:r>
      <w:r>
        <w:softHyphen/>
        <w:t>ska produkter enligt definition</w:t>
      </w:r>
      <w:r>
        <w:softHyphen/>
        <w:t>er</w:t>
      </w:r>
      <w:r>
        <w:softHyphen/>
        <w:t>na i MDR- och IVDR-förordningarna men ska ändå omfattas av be</w:t>
      </w:r>
      <w:r>
        <w:softHyphen/>
        <w:t>stäm</w:t>
      </w:r>
      <w:r>
        <w:softHyphen/>
        <w:t>mel</w:t>
      </w:r>
      <w:r>
        <w:softHyphen/>
        <w:t xml:space="preserve">serna i </w:t>
      </w:r>
      <w:r w:rsidRPr="00A3541E">
        <w:t>MDR-förordningen</w:t>
      </w:r>
      <w:r>
        <w:t xml:space="preserve">. </w:t>
      </w:r>
    </w:p>
    <w:bookmarkEnd w:id="111"/>
    <w:p w14:paraId="445CFD12" w14:textId="3ABC3FD0" w:rsidR="008539B5" w:rsidRDefault="008539B5" w:rsidP="008539B5">
      <w:pPr>
        <w:pStyle w:val="Brdtextmedindrag"/>
      </w:pPr>
      <w:r>
        <w:t>För att få samma tillämp</w:t>
      </w:r>
      <w:r>
        <w:softHyphen/>
        <w:t>nings</w:t>
      </w:r>
      <w:r>
        <w:softHyphen/>
        <w:t>område i den kompletterande svenska lag</w:t>
      </w:r>
      <w:r>
        <w:softHyphen/>
        <w:t xml:space="preserve">en bör uttrycket </w:t>
      </w:r>
      <w:r w:rsidRPr="00D044FB">
        <w:rPr>
          <w:i/>
        </w:rPr>
        <w:t>p</w:t>
      </w:r>
      <w:r>
        <w:rPr>
          <w:i/>
        </w:rPr>
        <w:t xml:space="preserve">rodukter </w:t>
      </w:r>
      <w:r w:rsidRPr="00566F87">
        <w:t>definieras i lagen</w:t>
      </w:r>
      <w:r w:rsidRPr="00D044FB">
        <w:rPr>
          <w:i/>
        </w:rPr>
        <w:t>.</w:t>
      </w:r>
      <w:r>
        <w:rPr>
          <w:i/>
        </w:rPr>
        <w:t xml:space="preserve"> </w:t>
      </w:r>
      <w:r w:rsidRPr="00566F87">
        <w:t>Enligt definitionen ska pro</w:t>
      </w:r>
      <w:r>
        <w:softHyphen/>
      </w:r>
      <w:r w:rsidRPr="00566F87">
        <w:t xml:space="preserve">dukter </w:t>
      </w:r>
      <w:r>
        <w:t>om</w:t>
      </w:r>
      <w:r>
        <w:softHyphen/>
        <w:t xml:space="preserve">fatta </w:t>
      </w:r>
      <w:r w:rsidRPr="00D044FB">
        <w:t>medicintekniska produkter, till</w:t>
      </w:r>
      <w:r>
        <w:softHyphen/>
      </w:r>
      <w:r w:rsidRPr="00D044FB">
        <w:t>behö</w:t>
      </w:r>
      <w:r>
        <w:t>r till medicin</w:t>
      </w:r>
      <w:r>
        <w:softHyphen/>
        <w:t>tek</w:t>
      </w:r>
      <w:r>
        <w:softHyphen/>
        <w:t>niska pro</w:t>
      </w:r>
      <w:r>
        <w:softHyphen/>
        <w:t>dukt</w:t>
      </w:r>
      <w:r w:rsidRPr="00D044FB">
        <w:t xml:space="preserve">er och produkter som förtecknas i bilaga XVI </w:t>
      </w:r>
      <w:r>
        <w:t>till</w:t>
      </w:r>
      <w:r w:rsidRPr="00D044FB">
        <w:t xml:space="preserve"> </w:t>
      </w:r>
      <w:r w:rsidRPr="00A3541E">
        <w:t>MDR-förord</w:t>
      </w:r>
      <w:r>
        <w:softHyphen/>
      </w:r>
      <w:r w:rsidRPr="00A3541E">
        <w:t>ningen</w:t>
      </w:r>
      <w:r>
        <w:t xml:space="preserve">. </w:t>
      </w:r>
    </w:p>
    <w:p w14:paraId="3E65814B" w14:textId="0BF8A6BB" w:rsidR="008539B5" w:rsidRDefault="008539B5" w:rsidP="008539B5">
      <w:pPr>
        <w:pStyle w:val="Brdtextmedindrag"/>
      </w:pPr>
      <w:r>
        <w:t xml:space="preserve">I artikel 1.2 i IVDR-förordningen framgår det att med produkter avses i den EU-förordningen både </w:t>
      </w:r>
      <w:r w:rsidRPr="00D044FB">
        <w:t>medi</w:t>
      </w:r>
      <w:r>
        <w:softHyphen/>
      </w:r>
      <w:r w:rsidRPr="00D044FB">
        <w:t xml:space="preserve">cintekniska produkter för in vitro-diagnostik </w:t>
      </w:r>
      <w:r>
        <w:t xml:space="preserve">och </w:t>
      </w:r>
      <w:r w:rsidRPr="00D044FB">
        <w:t>tillbehör till sådana produkter</w:t>
      </w:r>
      <w:r>
        <w:t>. Definitioner på dessa pro</w:t>
      </w:r>
      <w:r>
        <w:softHyphen/>
        <w:t>dukt</w:t>
      </w:r>
      <w:r>
        <w:softHyphen/>
        <w:t xml:space="preserve">er och tillbehör finns i artikel 2.2 och 2.4 i IVDR-förordningen. Även dessa produkter och tillbehör ska omfattas av uttrycket produkter i den nya lagen med kompletterande bestämmelser till EU:s förordningar om medicintekniska produkter. </w:t>
      </w:r>
    </w:p>
    <w:p w14:paraId="571DE759" w14:textId="77777777" w:rsidR="008539B5" w:rsidRDefault="008539B5" w:rsidP="008539B5">
      <w:pPr>
        <w:pStyle w:val="Rubrik5utannumrering"/>
      </w:pPr>
      <w:r>
        <w:t>Distributörer</w:t>
      </w:r>
    </w:p>
    <w:p w14:paraId="314117A7" w14:textId="431E20BA" w:rsidR="008539B5" w:rsidRDefault="008539B5" w:rsidP="008539B5">
      <w:pPr>
        <w:pStyle w:val="Brdtextmedindrag"/>
        <w:ind w:firstLine="0"/>
      </w:pPr>
      <w:r>
        <w:t>I detta avsnitt kan frågan om begreppet distributör lyftas. Av artikel 2.34 i MDR-förordningen och artikel 2.27 i IVDR-förordningen framgår att med distri</w:t>
      </w:r>
      <w:r>
        <w:softHyphen/>
        <w:t xml:space="preserve">butör avses en </w:t>
      </w:r>
      <w:r w:rsidRPr="00FB751B">
        <w:t>fysisk eller juridisk person i leveranskedjan, utöver till</w:t>
      </w:r>
      <w:r>
        <w:softHyphen/>
      </w:r>
      <w:r w:rsidRPr="00FB751B">
        <w:t>verkaren eller importören, som tillhandahåller en produkt på mark</w:t>
      </w:r>
      <w:r>
        <w:softHyphen/>
      </w:r>
      <w:r w:rsidRPr="00FB751B">
        <w:t>nad</w:t>
      </w:r>
      <w:r>
        <w:softHyphen/>
      </w:r>
      <w:r w:rsidRPr="00FB751B">
        <w:t>en, fram till ibruktagandet</w:t>
      </w:r>
      <w:r>
        <w:t xml:space="preserve">. </w:t>
      </w:r>
      <w:r w:rsidRPr="00E07132">
        <w:rPr>
          <w:i/>
          <w:iCs/>
        </w:rPr>
        <w:t>Region Kalmar</w:t>
      </w:r>
      <w:r>
        <w:t xml:space="preserve"> anser att d</w:t>
      </w:r>
      <w:r w:rsidRPr="00FB751B">
        <w:t>efinitionen av distri</w:t>
      </w:r>
      <w:r>
        <w:softHyphen/>
      </w:r>
      <w:r w:rsidRPr="00FB751B">
        <w:t>but</w:t>
      </w:r>
      <w:r>
        <w:softHyphen/>
      </w:r>
      <w:r w:rsidRPr="00FB751B">
        <w:t xml:space="preserve">ör är ganska bred vilket kan leda till orimligheter. </w:t>
      </w:r>
      <w:r>
        <w:t xml:space="preserve">Även </w:t>
      </w:r>
      <w:r>
        <w:rPr>
          <w:i/>
          <w:iCs/>
        </w:rPr>
        <w:t xml:space="preserve">SKR </w:t>
      </w:r>
      <w:r>
        <w:t>anser</w:t>
      </w:r>
      <w:r w:rsidRPr="00E07132">
        <w:t xml:space="preserve"> att de</w:t>
      </w:r>
      <w:r>
        <w:softHyphen/>
      </w:r>
      <w:r w:rsidRPr="00E07132">
        <w:t xml:space="preserve">finitionen är för vid och efterlyser </w:t>
      </w:r>
      <w:r w:rsidRPr="00BE5ABB">
        <w:t>förtydliganden</w:t>
      </w:r>
      <w:r w:rsidRPr="00E07132">
        <w:t>.</w:t>
      </w:r>
      <w:r>
        <w:rPr>
          <w:i/>
          <w:iCs/>
        </w:rPr>
        <w:t xml:space="preserve"> </w:t>
      </w:r>
      <w:r w:rsidRPr="00E07132">
        <w:t>Både r</w:t>
      </w:r>
      <w:r w:rsidRPr="00BE5ABB">
        <w:t>egionen och SKR</w:t>
      </w:r>
      <w:r>
        <w:t xml:space="preserve"> anger att e</w:t>
      </w:r>
      <w:r w:rsidRPr="00FB751B">
        <w:t xml:space="preserve">n medicinteknisk avdelning som har låneapparater till exempel </w:t>
      </w:r>
      <w:r>
        <w:t>skulle</w:t>
      </w:r>
      <w:r w:rsidRPr="00FB751B">
        <w:t xml:space="preserve"> kunna bli en distributör med nuvarande skrivning om en patient lånar eller får en utrustning förskriven vilken ska användas i patient</w:t>
      </w:r>
      <w:r>
        <w:softHyphen/>
      </w:r>
      <w:r w:rsidRPr="00FB751B">
        <w:t xml:space="preserve">ens hem. Det naturliga synsättet borde </w:t>
      </w:r>
      <w:r>
        <w:t xml:space="preserve">enligt remissinstanserna </w:t>
      </w:r>
      <w:r w:rsidRPr="00FB751B">
        <w:t>vara att en patients hem anses vara en förlängning av vårdgivarens egen verk</w:t>
      </w:r>
      <w:r>
        <w:softHyphen/>
      </w:r>
      <w:r w:rsidRPr="00FB751B">
        <w:t>sam</w:t>
      </w:r>
      <w:r>
        <w:softHyphen/>
      </w:r>
      <w:r w:rsidRPr="00FB751B">
        <w:t xml:space="preserve">het. </w:t>
      </w:r>
      <w:r>
        <w:t xml:space="preserve">Inte heller bör </w:t>
      </w:r>
      <w:r w:rsidRPr="00FB751B">
        <w:t xml:space="preserve">ett centrallager eller hjälpmedelsverksamhet </w:t>
      </w:r>
      <w:r>
        <w:t xml:space="preserve">som </w:t>
      </w:r>
      <w:r w:rsidRPr="00FB751B">
        <w:t>ingår i en regions verksamhet betrakta</w:t>
      </w:r>
      <w:r>
        <w:t>s</w:t>
      </w:r>
      <w:r w:rsidRPr="00FB751B">
        <w:t xml:space="preserve"> som distributörer så länge lever</w:t>
      </w:r>
      <w:r>
        <w:softHyphen/>
      </w:r>
      <w:r w:rsidRPr="00FB751B">
        <w:t>ans</w:t>
      </w:r>
      <w:r>
        <w:softHyphen/>
      </w:r>
      <w:r w:rsidRPr="00FB751B">
        <w:t xml:space="preserve">er sker till verksamheter inom den egna regionen eller till patienter som regionen ansvarar för. </w:t>
      </w:r>
      <w:r>
        <w:rPr>
          <w:bCs/>
        </w:rPr>
        <w:t>Enligt regionen och SKR bör en d</w:t>
      </w:r>
      <w:r w:rsidRPr="00383D6D">
        <w:rPr>
          <w:bCs/>
        </w:rPr>
        <w:t xml:space="preserve">istributör </w:t>
      </w:r>
      <w:r>
        <w:rPr>
          <w:bCs/>
        </w:rPr>
        <w:t xml:space="preserve">vara </w:t>
      </w:r>
      <w:r w:rsidRPr="00383D6D">
        <w:rPr>
          <w:bCs/>
        </w:rPr>
        <w:t>den organisa</w:t>
      </w:r>
      <w:r>
        <w:rPr>
          <w:bCs/>
        </w:rPr>
        <w:softHyphen/>
      </w:r>
      <w:r w:rsidRPr="00383D6D">
        <w:rPr>
          <w:bCs/>
        </w:rPr>
        <w:t>tion som levererar produkter till verksamheter utanför den egna region</w:t>
      </w:r>
      <w:r>
        <w:rPr>
          <w:bCs/>
        </w:rPr>
        <w:softHyphen/>
      </w:r>
      <w:r w:rsidRPr="00383D6D">
        <w:rPr>
          <w:bCs/>
        </w:rPr>
        <w:t>ens verksamhet.</w:t>
      </w:r>
      <w:r w:rsidRPr="00045FEC">
        <w:t xml:space="preserve"> </w:t>
      </w:r>
      <w:bookmarkStart w:id="112" w:name="_Hlk51056517"/>
      <w:r>
        <w:t xml:space="preserve">Även andra </w:t>
      </w:r>
      <w:r>
        <w:rPr>
          <w:bCs/>
        </w:rPr>
        <w:t xml:space="preserve">regioner, bland annat </w:t>
      </w:r>
      <w:r w:rsidRPr="00E07132">
        <w:rPr>
          <w:bCs/>
          <w:i/>
          <w:iCs/>
        </w:rPr>
        <w:t>Region Gävle</w:t>
      </w:r>
      <w:r>
        <w:rPr>
          <w:bCs/>
          <w:i/>
          <w:iCs/>
        </w:rPr>
        <w:softHyphen/>
      </w:r>
      <w:r w:rsidRPr="00E07132">
        <w:rPr>
          <w:bCs/>
          <w:i/>
          <w:iCs/>
        </w:rPr>
        <w:t>borg</w:t>
      </w:r>
      <w:r>
        <w:rPr>
          <w:bCs/>
        </w:rPr>
        <w:t xml:space="preserve"> och </w:t>
      </w:r>
      <w:r w:rsidRPr="00E07132">
        <w:rPr>
          <w:bCs/>
          <w:i/>
          <w:iCs/>
        </w:rPr>
        <w:t>Region Västmanland</w:t>
      </w:r>
      <w:r>
        <w:rPr>
          <w:bCs/>
        </w:rPr>
        <w:t xml:space="preserve">, lyfter frågan om vilka enheter som kan anses </w:t>
      </w:r>
      <w:r w:rsidRPr="00045FEC">
        <w:rPr>
          <w:bCs/>
        </w:rPr>
        <w:t>vara distributörer inom hälso- och sjukvården</w:t>
      </w:r>
      <w:bookmarkEnd w:id="112"/>
      <w:r>
        <w:rPr>
          <w:bCs/>
        </w:rPr>
        <w:t>.</w:t>
      </w:r>
      <w:r w:rsidRPr="00045FEC">
        <w:rPr>
          <w:bCs/>
        </w:rPr>
        <w:t xml:space="preserve"> </w:t>
      </w:r>
      <w:r>
        <w:t>Vem som är att be</w:t>
      </w:r>
      <w:r>
        <w:softHyphen/>
        <w:t>döma som distributör är en tillämpning av EU-förordningarna och det lämnas till de aktörer som ska tillämpa EU-förordningar att göra den be</w:t>
      </w:r>
      <w:r>
        <w:softHyphen/>
        <w:t>döm</w:t>
      </w:r>
      <w:r>
        <w:softHyphen/>
        <w:t>ningen. Regeringen kommer dock att följa frågan.</w:t>
      </w:r>
    </w:p>
    <w:p w14:paraId="29351EBC" w14:textId="77777777" w:rsidR="008539B5" w:rsidRDefault="008539B5" w:rsidP="008539B5">
      <w:pPr>
        <w:pStyle w:val="Rubrik5utannumrering"/>
      </w:pPr>
      <w:r>
        <w:t>Hälso- och sjukvårdsinstitution</w:t>
      </w:r>
    </w:p>
    <w:p w14:paraId="75E8ED8E" w14:textId="53352303" w:rsidR="008539B5" w:rsidRDefault="008539B5" w:rsidP="008539B5">
      <w:pPr>
        <w:pStyle w:val="Brdtextmedindrag"/>
        <w:ind w:firstLine="0"/>
      </w:pPr>
      <w:r>
        <w:t>I vissa bestämmelser i MDR-förordningen och IVDR-förordningen an</w:t>
      </w:r>
      <w:r>
        <w:softHyphen/>
        <w:t>vänds uttrycket hälso- och sjukvårdsinstitution. Uttrycket aktualiseras i denna proposition i fråga om egentillverkade produkter (artikel 5.5 i MDR-förordningen och artikel 5.5 i IVDR-förordningen), reprocessing (artikel 17.3 i MDR-förordningen), information om implantat till en patient (artikel 18 i MDR-förordningen) och lagring och förvaring av UDI (artikel 27.9 i MDR-förordningen och artikel 24.9 i IVDR-förordningen).</w:t>
      </w:r>
    </w:p>
    <w:p w14:paraId="03EE69EF" w14:textId="77777777" w:rsidR="008539B5" w:rsidRDefault="008539B5" w:rsidP="008539B5">
      <w:pPr>
        <w:pStyle w:val="Brdtextmedindrag"/>
      </w:pPr>
      <w:r>
        <w:t>”Hälso- och sjuk</w:t>
      </w:r>
      <w:r>
        <w:softHyphen/>
        <w:t>vårds</w:t>
      </w:r>
      <w:r>
        <w:softHyphen/>
        <w:t>institution” definieras i artikel 2.36 i MDR-förordningen och i artikel 2.29 i IVDR-förordningen som en organisation vars pri</w:t>
      </w:r>
      <w:r>
        <w:softHyphen/>
        <w:t>mära syfte är att ge vård eller behandling till patienter eller att främ</w:t>
      </w:r>
      <w:r>
        <w:softHyphen/>
        <w:t>ja folk</w:t>
      </w:r>
      <w:r>
        <w:softHyphen/>
        <w:t>hälsan. En viss vägledning till uttryckets räckvidd ges i skäl 30 i in</w:t>
      </w:r>
      <w:r>
        <w:softHyphen/>
        <w:t>gressen till MDR-förordningen och skäl 29 i ingressen till IVDR-förordningen, där det anges att bland hälso- och sjuk</w:t>
      </w:r>
      <w:r>
        <w:softHyphen/>
        <w:t>vårdsinstitutioner ingår sjuk</w:t>
      </w:r>
      <w:r>
        <w:softHyphen/>
        <w:t>hus och insti</w:t>
      </w:r>
      <w:r>
        <w:softHyphen/>
        <w:t>tu</w:t>
      </w:r>
      <w:r>
        <w:softHyphen/>
        <w:t>tioner men även labo</w:t>
      </w:r>
      <w:r>
        <w:softHyphen/>
        <w:t>ratorier och folkhälso</w:t>
      </w:r>
      <w:r>
        <w:softHyphen/>
        <w:t>institutioner som stöd</w:t>
      </w:r>
      <w:r>
        <w:softHyphen/>
        <w:t>er hälso- och sjuk</w:t>
      </w:r>
      <w:r>
        <w:softHyphen/>
        <w:t>vårds</w:t>
      </w:r>
      <w:r>
        <w:softHyphen/>
        <w:t>systemet eller tillgodoser patient</w:t>
      </w:r>
      <w:r>
        <w:softHyphen/>
        <w:t>behov men som inte direkt be</w:t>
      </w:r>
      <w:r>
        <w:softHyphen/>
        <w:t>handlar eller vårdar patienter. Av skälen fram</w:t>
      </w:r>
      <w:r>
        <w:softHyphen/>
        <w:t>går vidare att uttrycket hälso- och sjukvårdsinstitution inte om</w:t>
      </w:r>
      <w:r>
        <w:softHyphen/>
        <w:t>fattar inrätt</w:t>
      </w:r>
      <w:r>
        <w:softHyphen/>
        <w:t>ning</w:t>
      </w:r>
      <w:r>
        <w:softHyphen/>
        <w:t>ar som i första hand har som syfte att främja hälso</w:t>
      </w:r>
      <w:r>
        <w:softHyphen/>
        <w:t>frågor eller en hälso</w:t>
      </w:r>
      <w:r>
        <w:softHyphen/>
        <w:t>sam livsstil, såsom gym, span, friskvårds- och tränings</w:t>
      </w:r>
      <w:r>
        <w:softHyphen/>
        <w:t>anlägg</w:t>
      </w:r>
      <w:r>
        <w:softHyphen/>
        <w:t xml:space="preserve">ningar. </w:t>
      </w:r>
    </w:p>
    <w:p w14:paraId="6C62A759" w14:textId="77777777" w:rsidR="008539B5" w:rsidRDefault="008539B5" w:rsidP="008539B5">
      <w:pPr>
        <w:pStyle w:val="Brdtextmedindrag"/>
      </w:pPr>
      <w:r>
        <w:t xml:space="preserve">I svensk rätt </w:t>
      </w:r>
      <w:r w:rsidRPr="00842156">
        <w:t>används inte uttrycket hälso- och sjukvårdsinsti</w:t>
      </w:r>
      <w:r w:rsidRPr="00842156">
        <w:softHyphen/>
        <w:t>tu</w:t>
      </w:r>
      <w:r w:rsidRPr="00842156">
        <w:softHyphen/>
        <w:t>tion. I stället används andra termer och uttryck såsom hälso- och sjuk</w:t>
      </w:r>
      <w:r w:rsidRPr="00842156">
        <w:softHyphen/>
        <w:t>vård, vård</w:t>
      </w:r>
      <w:r w:rsidRPr="00842156">
        <w:softHyphen/>
        <w:t>giv</w:t>
      </w:r>
      <w:r w:rsidRPr="00842156">
        <w:softHyphen/>
        <w:t>are</w:t>
      </w:r>
      <w:r>
        <w:t>, hälso- och sjukvårds</w:t>
      </w:r>
      <w:r>
        <w:softHyphen/>
        <w:t>verksam</w:t>
      </w:r>
      <w:r>
        <w:softHyphen/>
        <w:t>het, vård</w:t>
      </w:r>
      <w:r>
        <w:softHyphen/>
        <w:t>inrätt</w:t>
      </w:r>
      <w:r>
        <w:softHyphen/>
        <w:t>ning</w:t>
      </w:r>
      <w:r>
        <w:softHyphen/>
        <w:t>ar och sjuk</w:t>
      </w:r>
      <w:r>
        <w:softHyphen/>
        <w:t>hus m.fl., jämför bland annat i hälso- och sjuk</w:t>
      </w:r>
      <w:r>
        <w:softHyphen/>
        <w:t>vårds</w:t>
      </w:r>
      <w:r>
        <w:softHyphen/>
        <w:t>lagen (2017:30) och patient</w:t>
      </w:r>
      <w:r>
        <w:softHyphen/>
        <w:t>säkerhetslagen (2010:659). Genom EU-förordningarna till</w:t>
      </w:r>
      <w:r>
        <w:softHyphen/>
        <w:t>kommer således uttrycket hälso- och sjukvårds</w:t>
      </w:r>
      <w:r>
        <w:softHyphen/>
        <w:t>in</w:t>
      </w:r>
      <w:r>
        <w:softHyphen/>
        <w:t>sti</w:t>
      </w:r>
      <w:r>
        <w:softHyphen/>
        <w:t>tut</w:t>
      </w:r>
      <w:r>
        <w:softHyphen/>
        <w:t xml:space="preserve">ion. </w:t>
      </w:r>
    </w:p>
    <w:p w14:paraId="1FBB0402" w14:textId="77777777" w:rsidR="008539B5" w:rsidRDefault="008539B5" w:rsidP="008539B5">
      <w:pPr>
        <w:pStyle w:val="Brdtextmedindrag"/>
      </w:pPr>
      <w:r w:rsidRPr="005811B8">
        <w:rPr>
          <w:i/>
          <w:iCs/>
        </w:rPr>
        <w:t>SKR</w:t>
      </w:r>
      <w:r w:rsidRPr="005811B8">
        <w:t xml:space="preserve"> avråder från </w:t>
      </w:r>
      <w:r>
        <w:t xml:space="preserve">att </w:t>
      </w:r>
      <w:r w:rsidRPr="005811B8">
        <w:t>benämningen hälso- och sjuk</w:t>
      </w:r>
      <w:r>
        <w:softHyphen/>
      </w:r>
      <w:r w:rsidRPr="005811B8">
        <w:t>vårds</w:t>
      </w:r>
      <w:r>
        <w:softHyphen/>
      </w:r>
      <w:r w:rsidRPr="005811B8">
        <w:t>insti</w:t>
      </w:r>
      <w:r>
        <w:softHyphen/>
      </w:r>
      <w:r w:rsidRPr="005811B8">
        <w:t>tu</w:t>
      </w:r>
      <w:r>
        <w:softHyphen/>
      </w:r>
      <w:r w:rsidRPr="005811B8">
        <w:t xml:space="preserve">tion </w:t>
      </w:r>
      <w:r>
        <w:t xml:space="preserve">används </w:t>
      </w:r>
      <w:r w:rsidRPr="005811B8">
        <w:t>i svenska författningar</w:t>
      </w:r>
      <w:r>
        <w:t xml:space="preserve">. För att </w:t>
      </w:r>
      <w:r w:rsidRPr="005811B8">
        <w:t>undvika otydlighet</w:t>
      </w:r>
      <w:r>
        <w:t xml:space="preserve"> föreslår SKR att </w:t>
      </w:r>
      <w:r w:rsidRPr="005811B8">
        <w:t xml:space="preserve">den etablerade termen vårdgivare </w:t>
      </w:r>
      <w:r>
        <w:t xml:space="preserve">i stället </w:t>
      </w:r>
      <w:r w:rsidRPr="005811B8">
        <w:t>används och vid behov förtyd</w:t>
      </w:r>
      <w:r>
        <w:softHyphen/>
      </w:r>
      <w:r w:rsidRPr="005811B8">
        <w:t>ligas i de få fall en viss reglering avser någon ytterligare organisa</w:t>
      </w:r>
      <w:r>
        <w:softHyphen/>
      </w:r>
      <w:r w:rsidRPr="005811B8">
        <w:t xml:space="preserve">tion än vårdgivare. Sista meningen i definitionen pekar </w:t>
      </w:r>
      <w:r>
        <w:t xml:space="preserve">enligt SKR </w:t>
      </w:r>
      <w:r w:rsidRPr="005811B8">
        <w:t>på att det är ett begrepp motsvarande vårdgivare som avses med hälso- och sjuk</w:t>
      </w:r>
      <w:r>
        <w:softHyphen/>
      </w:r>
      <w:r w:rsidRPr="005811B8">
        <w:t>vårds</w:t>
      </w:r>
      <w:r>
        <w:softHyphen/>
      </w:r>
      <w:r w:rsidRPr="005811B8">
        <w:t>institu</w:t>
      </w:r>
      <w:r>
        <w:softHyphen/>
      </w:r>
      <w:r w:rsidRPr="005811B8">
        <w:t>tion</w:t>
      </w:r>
      <w:r>
        <w:t xml:space="preserve">. </w:t>
      </w:r>
      <w:r w:rsidRPr="005255C8">
        <w:rPr>
          <w:i/>
          <w:iCs/>
        </w:rPr>
        <w:t>Region Uppsala</w:t>
      </w:r>
      <w:r w:rsidRPr="00842156">
        <w:t xml:space="preserve"> anser a</w:t>
      </w:r>
      <w:r w:rsidRPr="005255C8">
        <w:t>tt begrepp</w:t>
      </w:r>
      <w:r>
        <w:t xml:space="preserve">et som är nytt </w:t>
      </w:r>
      <w:r w:rsidRPr="005255C8">
        <w:t>inom svensk sjukvård behöver definieras</w:t>
      </w:r>
      <w:r>
        <w:t>.</w:t>
      </w:r>
    </w:p>
    <w:p w14:paraId="6495922C" w14:textId="77777777" w:rsidR="008539B5" w:rsidRDefault="008539B5" w:rsidP="008539B5">
      <w:pPr>
        <w:pStyle w:val="Brdtextmedindrag"/>
      </w:pPr>
      <w:r>
        <w:t>EU-förordningarna gäller i Sverige som lag. För att de kompletterande bestämmelserna till EU-förordningarna ska få samma omfattning som EU-förordningarnas bestämmelser bedöms det lämpligt att samma begrepp används i den nya lagen EU-rätten ska tolkas av de tillämpande aktör</w:t>
      </w:r>
      <w:r>
        <w:softHyphen/>
        <w:t>er</w:t>
      </w:r>
      <w:r>
        <w:softHyphen/>
        <w:t>na och det är således tillämpande myndigheter, domstolar och andra akt</w:t>
      </w:r>
      <w:r>
        <w:softHyphen/>
        <w:t>ör</w:t>
      </w:r>
      <w:r>
        <w:softHyphen/>
        <w:t>er som får tolka vad som avses med en hälso- och sjuk</w:t>
      </w:r>
      <w:r>
        <w:softHyphen/>
        <w:t>vårds</w:t>
      </w:r>
      <w:r>
        <w:softHyphen/>
        <w:t xml:space="preserve">institution. </w:t>
      </w:r>
    </w:p>
    <w:p w14:paraId="59158CD5" w14:textId="6E6769CF" w:rsidR="008539B5" w:rsidRDefault="008539B5" w:rsidP="008539B5">
      <w:pPr>
        <w:pStyle w:val="Brdtextmedindrag"/>
      </w:pPr>
      <w:r>
        <w:t>Det finns dock vissa termer och uttryck i den svenska lag</w:t>
      </w:r>
      <w:r>
        <w:softHyphen/>
        <w:t>stift</w:t>
      </w:r>
      <w:r>
        <w:softHyphen/>
        <w:t>ningen som kan anses innefattas i uttrycket hälso- och sjuk</w:t>
      </w:r>
      <w:r>
        <w:softHyphen/>
        <w:t>vårds</w:t>
      </w:r>
      <w:r>
        <w:softHyphen/>
        <w:t>insti</w:t>
      </w:r>
      <w:r>
        <w:softHyphen/>
        <w:t>tu</w:t>
      </w:r>
      <w:r>
        <w:softHyphen/>
        <w:t>tion. Ett sådant exempel är hälso- och sjukvård. Av 2 kap. 1 § hälso- och sjukvårdslagen fram</w:t>
      </w:r>
      <w:r>
        <w:softHyphen/>
        <w:t>går att med hälso- och sjukvård avses i den lagen åtgärder för att medicinskt förebygga, utreda och be</w:t>
      </w:r>
      <w:r>
        <w:softHyphen/>
        <w:t>handla sjuk</w:t>
      </w:r>
      <w:r>
        <w:softHyphen/>
        <w:t>domar och skador. En liknande definition finns om tand</w:t>
      </w:r>
      <w:r>
        <w:softHyphen/>
        <w:t xml:space="preserve">vård i 1 § tandvårdslagen </w:t>
      </w:r>
      <w:r w:rsidRPr="00E82C5A">
        <w:t>(1985:125)</w:t>
      </w:r>
      <w:r>
        <w:t xml:space="preserve">. Enligt den bestämmelsen avses med </w:t>
      </w:r>
      <w:r w:rsidRPr="0032009F">
        <w:t>tand</w:t>
      </w:r>
      <w:r>
        <w:softHyphen/>
      </w:r>
      <w:r w:rsidRPr="0032009F">
        <w:t>vård i den lag</w:t>
      </w:r>
      <w:r>
        <w:t>en</w:t>
      </w:r>
      <w:r w:rsidRPr="0032009F">
        <w:t xml:space="preserve"> åtgärder för att före</w:t>
      </w:r>
      <w:r>
        <w:softHyphen/>
      </w:r>
      <w:r w:rsidRPr="0032009F">
        <w:t>bygga, utreda och be</w:t>
      </w:r>
      <w:r>
        <w:softHyphen/>
      </w:r>
      <w:r w:rsidRPr="0032009F">
        <w:t>hand</w:t>
      </w:r>
      <w:r>
        <w:softHyphen/>
      </w:r>
      <w:r w:rsidRPr="0032009F">
        <w:t>la sjukdomar och skador i munhålan.</w:t>
      </w:r>
      <w:r>
        <w:t xml:space="preserve"> I patient</w:t>
      </w:r>
      <w:r>
        <w:softHyphen/>
        <w:t>säker</w:t>
      </w:r>
      <w:r>
        <w:softHyphen/>
        <w:t>hets</w:t>
      </w:r>
      <w:r>
        <w:softHyphen/>
        <w:t>lagen inne</w:t>
      </w:r>
      <w:r>
        <w:softHyphen/>
        <w:t xml:space="preserve">bär hälso- och sjukvård </w:t>
      </w:r>
      <w:r w:rsidRPr="00854688">
        <w:t xml:space="preserve">verksamhet som </w:t>
      </w:r>
      <w:r>
        <w:t xml:space="preserve">bland annat </w:t>
      </w:r>
      <w:r w:rsidRPr="00854688">
        <w:t xml:space="preserve">omfattas av hälso- och sjukvårdslagen, tandvårdslagen </w:t>
      </w:r>
      <w:r>
        <w:t xml:space="preserve">och </w:t>
      </w:r>
      <w:r w:rsidRPr="00854688">
        <w:t>verk</w:t>
      </w:r>
      <w:r>
        <w:softHyphen/>
      </w:r>
      <w:r w:rsidRPr="00854688">
        <w:t>sam</w:t>
      </w:r>
      <w:r>
        <w:softHyphen/>
      </w:r>
      <w:r w:rsidRPr="00854688">
        <w:t xml:space="preserve">het inom detaljhandel med läkemedel enligt lagen </w:t>
      </w:r>
      <w:r w:rsidRPr="00CD522E">
        <w:t xml:space="preserve">(2009:366) </w:t>
      </w:r>
      <w:r w:rsidRPr="00854688">
        <w:t>om handel med läkemedel</w:t>
      </w:r>
      <w:r>
        <w:t>. Verksamhet som bedriver hälso- och sjuk</w:t>
      </w:r>
      <w:r>
        <w:softHyphen/>
        <w:t xml:space="preserve">vård bör därför ingå i begreppet hälso- och sjukvårdsinstitutioner. </w:t>
      </w:r>
    </w:p>
    <w:p w14:paraId="2AC8A1F8" w14:textId="77777777" w:rsidR="008539B5" w:rsidRDefault="008539B5" w:rsidP="008539B5">
      <w:pPr>
        <w:pStyle w:val="Brdtextmedindrag"/>
      </w:pPr>
      <w:r>
        <w:t>En annan term som ofta förekommer i svensk rätt är vård</w:t>
      </w:r>
      <w:r>
        <w:softHyphen/>
        <w:t>giv</w:t>
      </w:r>
      <w:r>
        <w:softHyphen/>
        <w:t>are. Med vård</w:t>
      </w:r>
      <w:r>
        <w:softHyphen/>
        <w:t xml:space="preserve">givare avses </w:t>
      </w:r>
      <w:r w:rsidRPr="0032009F">
        <w:t xml:space="preserve">i </w:t>
      </w:r>
      <w:r>
        <w:t xml:space="preserve">hälso- och sjukvårdslagen en </w:t>
      </w:r>
      <w:r w:rsidRPr="0032009F">
        <w:t xml:space="preserve">statlig </w:t>
      </w:r>
      <w:r>
        <w:t>mynd</w:t>
      </w:r>
      <w:r>
        <w:softHyphen/>
        <w:t>ig</w:t>
      </w:r>
      <w:r w:rsidRPr="0032009F">
        <w:t xml:space="preserve">het, </w:t>
      </w:r>
      <w:r>
        <w:t>region</w:t>
      </w:r>
      <w:r w:rsidRPr="0032009F">
        <w:t>, kom</w:t>
      </w:r>
      <w:r>
        <w:softHyphen/>
      </w:r>
      <w:r w:rsidRPr="0032009F">
        <w:t>mun, annan juridisk person eller enskild näringsidkare som bedriver hälso- och sjukvårds</w:t>
      </w:r>
      <w:r>
        <w:softHyphen/>
      </w:r>
      <w:r w:rsidRPr="0032009F">
        <w:t>verksamhet</w:t>
      </w:r>
      <w:r>
        <w:t>. En liknande definition finns i patient</w:t>
      </w:r>
      <w:r>
        <w:softHyphen/>
        <w:t>säker</w:t>
      </w:r>
      <w:r>
        <w:softHyphen/>
        <w:t>hetslagen</w:t>
      </w:r>
      <w:r w:rsidRPr="00EB2152">
        <w:t>.</w:t>
      </w:r>
      <w:r>
        <w:t xml:space="preserve"> </w:t>
      </w:r>
    </w:p>
    <w:p w14:paraId="6DFA71B8" w14:textId="77777777" w:rsidR="008539B5" w:rsidRDefault="008539B5" w:rsidP="008539B5">
      <w:pPr>
        <w:pStyle w:val="Brdtextmedindrag"/>
      </w:pPr>
      <w:r>
        <w:t>Hälso- och sjukvård bedöms innefatta verk</w:t>
      </w:r>
      <w:r>
        <w:softHyphen/>
        <w:t>sam</w:t>
      </w:r>
      <w:r>
        <w:softHyphen/>
        <w:t>het som har som primärt syfte att ge vård eller behandling till patienter eller att främja hälsan. Vidare bedöms en vårdgivares verk</w:t>
      </w:r>
      <w:r>
        <w:softHyphen/>
        <w:t>samhet be</w:t>
      </w:r>
      <w:r>
        <w:softHyphen/>
        <w:t>driv</w:t>
      </w:r>
      <w:r>
        <w:softHyphen/>
        <w:t>as inom en organisation vars primära syfte är att ge vård eller be</w:t>
      </w:r>
      <w:r>
        <w:softHyphen/>
        <w:t>hand</w:t>
      </w:r>
      <w:r>
        <w:softHyphen/>
        <w:t>ling till patienter eller att främja hälsan. Hälso- och sjukvård och vårdgivare bör där</w:t>
      </w:r>
      <w:r>
        <w:softHyphen/>
        <w:t>för anses falla inom ut</w:t>
      </w:r>
      <w:r>
        <w:softHyphen/>
        <w:t>trycket hälso- och sjuk</w:t>
      </w:r>
      <w:r>
        <w:softHyphen/>
        <w:t>vårds</w:t>
      </w:r>
      <w:r>
        <w:softHyphen/>
        <w:t xml:space="preserve">institutioner. </w:t>
      </w:r>
    </w:p>
    <w:p w14:paraId="3BE99CC0" w14:textId="1902C754" w:rsidR="008539B5" w:rsidRDefault="008539B5" w:rsidP="008539B5">
      <w:pPr>
        <w:pStyle w:val="Brdtextmedindrag"/>
      </w:pPr>
      <w:r>
        <w:t>Det finns dock verksamheter som man kan diskutera om de kan omfattas av begreppet hälso- och sjukvårdsinstitutioner. Ett sådant exempel är fot</w:t>
      </w:r>
      <w:r>
        <w:softHyphen/>
        <w:t>vård för att förebygga och behandla</w:t>
      </w:r>
      <w:r w:rsidRPr="00A17A16">
        <w:t xml:space="preserve"> förändringar i hud och naglar på fötter</w:t>
      </w:r>
      <w:r>
        <w:softHyphen/>
      </w:r>
      <w:r w:rsidRPr="00A17A16">
        <w:t>na hos personer med sjukdomar som till exempel diabetes eller ledgångs</w:t>
      </w:r>
      <w:r>
        <w:softHyphen/>
      </w:r>
      <w:r w:rsidRPr="00A17A16">
        <w:t xml:space="preserve">reumatism. Behandlingen </w:t>
      </w:r>
      <w:r>
        <w:t xml:space="preserve">kan ges på </w:t>
      </w:r>
      <w:r w:rsidRPr="00A17A16">
        <w:t xml:space="preserve">remiss, </w:t>
      </w:r>
      <w:r>
        <w:t xml:space="preserve">och </w:t>
      </w:r>
      <w:r w:rsidRPr="00A17A16">
        <w:t>patient</w:t>
      </w:r>
      <w:r>
        <w:softHyphen/>
      </w:r>
      <w:r w:rsidRPr="00A17A16">
        <w:t xml:space="preserve">en </w:t>
      </w:r>
      <w:r>
        <w:t xml:space="preserve">får </w:t>
      </w:r>
      <w:r w:rsidRPr="00A17A16">
        <w:t xml:space="preserve">välja någon av de mottagningar som </w:t>
      </w:r>
      <w:r>
        <w:t xml:space="preserve">berörd region </w:t>
      </w:r>
      <w:r w:rsidRPr="00A17A16">
        <w:t>har avtal med.</w:t>
      </w:r>
      <w:r>
        <w:t xml:space="preserve"> I många fall drivs dessa verksamheter av ex</w:t>
      </w:r>
      <w:r>
        <w:softHyphen/>
        <w:t>empel</w:t>
      </w:r>
      <w:r>
        <w:softHyphen/>
        <w:t>vis medicinska fotterapeuter. Dessa är inte vård</w:t>
      </w:r>
      <w:r>
        <w:softHyphen/>
      </w:r>
      <w:r>
        <w:softHyphen/>
        <w:t>givare utan står i stället under tillsyn av kommunen. Till grund för denna till</w:t>
      </w:r>
      <w:r>
        <w:softHyphen/>
        <w:t xml:space="preserve">syn ligger bland annat miljöbalken, </w:t>
      </w:r>
      <w:r w:rsidRPr="00E408D4">
        <w:t>förordningen (1998:901) om verk</w:t>
      </w:r>
      <w:r>
        <w:softHyphen/>
      </w:r>
      <w:r>
        <w:softHyphen/>
      </w:r>
      <w:r w:rsidRPr="00E408D4">
        <w:t>sam</w:t>
      </w:r>
      <w:r>
        <w:softHyphen/>
      </w:r>
      <w:r w:rsidRPr="00E408D4">
        <w:t>hets</w:t>
      </w:r>
      <w:r>
        <w:softHyphen/>
      </w:r>
      <w:r w:rsidRPr="00E408D4">
        <w:t>utövares egenkontroll</w:t>
      </w:r>
      <w:r>
        <w:t xml:space="preserve"> och</w:t>
      </w:r>
      <w:r w:rsidRPr="00E408D4">
        <w:t xml:space="preserve"> Socialstyrelsens allmänna råd </w:t>
      </w:r>
      <w:r>
        <w:t xml:space="preserve">(SOSFS 2006:4) </w:t>
      </w:r>
      <w:r w:rsidRPr="00E408D4">
        <w:t>om yrkesmässig hygienisk verksamhet</w:t>
      </w:r>
      <w:r>
        <w:t>. Som ovan nämns får frågan om vilka verksamheter som ingår i uttrycket hälso- och sjuk</w:t>
      </w:r>
      <w:r>
        <w:softHyphen/>
        <w:t>vårds</w:t>
      </w:r>
      <w:r>
        <w:softHyphen/>
      </w:r>
      <w:r>
        <w:softHyphen/>
        <w:t>institutioner lämnas till tillämpande myndig</w:t>
      </w:r>
      <w:r>
        <w:softHyphen/>
        <w:t xml:space="preserve">heter, domstolar och andra tillämpande aktörer att tolka. </w:t>
      </w:r>
    </w:p>
    <w:p w14:paraId="0C2F43CD" w14:textId="77777777" w:rsidR="008539B5" w:rsidRDefault="008539B5" w:rsidP="008539B5">
      <w:pPr>
        <w:pStyle w:val="Rubrik5utannumrering"/>
      </w:pPr>
      <w:r>
        <w:t xml:space="preserve">Styrande dokument </w:t>
      </w:r>
    </w:p>
    <w:p w14:paraId="0C48BEFB" w14:textId="1E1B2286" w:rsidR="008539B5" w:rsidRDefault="008539B5" w:rsidP="008539B5">
      <w:pPr>
        <w:pStyle w:val="Brdtextmedindrag"/>
        <w:ind w:firstLine="0"/>
      </w:pPr>
      <w:r w:rsidRPr="00EE7BBC">
        <w:t>Som</w:t>
      </w:r>
      <w:r>
        <w:rPr>
          <w:i/>
          <w:iCs/>
        </w:rPr>
        <w:t xml:space="preserve"> </w:t>
      </w:r>
      <w:r w:rsidRPr="00A154EB">
        <w:rPr>
          <w:i/>
          <w:iCs/>
        </w:rPr>
        <w:t>Västra Götalandsregionen</w:t>
      </w:r>
      <w:r>
        <w:t xml:space="preserve"> anför så finns det tolkningsutrymme gäll</w:t>
      </w:r>
      <w:r>
        <w:softHyphen/>
        <w:t>an</w:t>
      </w:r>
      <w:r>
        <w:softHyphen/>
      </w:r>
      <w:r>
        <w:softHyphen/>
        <w:t xml:space="preserve">de vissa begrepp och processer i </w:t>
      </w:r>
      <w:r w:rsidRPr="00F955FA">
        <w:t>förordningarna</w:t>
      </w:r>
      <w:r>
        <w:t xml:space="preserve">. Regionen tar upp exempel som </w:t>
      </w:r>
      <w:r w:rsidRPr="00F955FA">
        <w:t>egentillverkning, specialanpassning, spårbarhet, reprocess</w:t>
      </w:r>
      <w:r>
        <w:softHyphen/>
      </w:r>
      <w:r w:rsidRPr="00F955FA">
        <w:t xml:space="preserve">ing av engångsmaterial och vilka ekonomiska aktörsroller som </w:t>
      </w:r>
      <w:r>
        <w:t xml:space="preserve">regionen </w:t>
      </w:r>
      <w:r w:rsidRPr="00F955FA">
        <w:t>kom</w:t>
      </w:r>
      <w:r>
        <w:softHyphen/>
      </w:r>
      <w:r w:rsidRPr="00F955FA">
        <w:t>mer att få inom bland annat verksamheter som förser patienter med hjälp</w:t>
      </w:r>
      <w:r>
        <w:softHyphen/>
      </w:r>
      <w:r>
        <w:softHyphen/>
      </w:r>
      <w:r>
        <w:softHyphen/>
      </w:r>
      <w:r w:rsidRPr="00F955FA">
        <w:t>medel</w:t>
      </w:r>
      <w:r>
        <w:t xml:space="preserve">. Regionen bedömer att det </w:t>
      </w:r>
      <w:r w:rsidRPr="00F955FA">
        <w:t>snarast behöv</w:t>
      </w:r>
      <w:r>
        <w:t>s</w:t>
      </w:r>
      <w:r w:rsidRPr="00F955FA">
        <w:t xml:space="preserve"> nationellt styrande doku</w:t>
      </w:r>
      <w:r>
        <w:softHyphen/>
      </w:r>
      <w:r>
        <w:softHyphen/>
      </w:r>
      <w:r w:rsidRPr="00F955FA">
        <w:t xml:space="preserve">ment som tydliggör </w:t>
      </w:r>
      <w:r>
        <w:t xml:space="preserve">dessa och andra </w:t>
      </w:r>
      <w:r w:rsidRPr="00F955FA">
        <w:t xml:space="preserve">processer </w:t>
      </w:r>
      <w:r>
        <w:t>och frågor. Tolkning av EU-förordningar görs av tillämpande aktörer, bland annat regioner, men ytterst kommer en fråga om tolkning att avgöras i domstol. Tolkning av EU-förordningen kommer även till stor del att göras av de myndigheter som utsetts till behöriga myndigheter och tillsynsmyndigheter. Hur dessa mynd</w:t>
      </w:r>
      <w:r>
        <w:softHyphen/>
        <w:t>ig</w:t>
      </w:r>
      <w:r>
        <w:softHyphen/>
        <w:t xml:space="preserve">heter bedömer frågor kommer att utkristalliseras med tiden och det är dessa myndigheter som bedömer om de avser att publicera vägledningar och förklaringar. </w:t>
      </w:r>
      <w:r w:rsidRPr="00E07132">
        <w:rPr>
          <w:i/>
          <w:iCs/>
        </w:rPr>
        <w:t>Region Stockholm</w:t>
      </w:r>
      <w:r w:rsidRPr="009D5DA0">
        <w:t xml:space="preserve"> </w:t>
      </w:r>
      <w:r>
        <w:t xml:space="preserve">anser </w:t>
      </w:r>
      <w:r w:rsidRPr="009D5DA0">
        <w:t>att regelverket för personlig hälso</w:t>
      </w:r>
      <w:r>
        <w:softHyphen/>
      </w:r>
      <w:r w:rsidRPr="009D5DA0">
        <w:t>utrustning i form av till exempel sensorer behöver förtydligas ytter</w:t>
      </w:r>
      <w:r>
        <w:softHyphen/>
      </w:r>
      <w:r w:rsidRPr="009D5DA0">
        <w:t>lig</w:t>
      </w:r>
      <w:r>
        <w:softHyphen/>
      </w:r>
      <w:r w:rsidRPr="009D5DA0">
        <w:t>are och att även denna typ av teknik bör CE-märkas</w:t>
      </w:r>
      <w:r>
        <w:t>. I detta avseende kan nämnas att i den omfatt</w:t>
      </w:r>
      <w:r>
        <w:softHyphen/>
        <w:t>ning utrustningen är att bedöma som en pro</w:t>
      </w:r>
      <w:r>
        <w:softHyphen/>
        <w:t>dukt enligt MDR- eller IVDR- för</w:t>
      </w:r>
      <w:r>
        <w:softHyphen/>
        <w:t>ordningen så kommer dessa att omfattas av EU-regleringarna. Hur annan utrustning ska klassificeras och vilka krav som ska uppställas på dessa produkter kan inte behandlas i detta lag</w:t>
      </w:r>
      <w:r>
        <w:softHyphen/>
        <w:t>stift</w:t>
      </w:r>
      <w:r>
        <w:softHyphen/>
        <w:t>nings</w:t>
      </w:r>
      <w:r>
        <w:softHyphen/>
        <w:t xml:space="preserve">arbete som är fokuserat på att anpassa svensk rätt till EU-förordningarna. </w:t>
      </w:r>
    </w:p>
    <w:p w14:paraId="5DD35CCD" w14:textId="77777777" w:rsidR="008539B5" w:rsidRDefault="008539B5" w:rsidP="008539B5">
      <w:pPr>
        <w:pStyle w:val="Rubrik2"/>
      </w:pPr>
      <w:bookmarkStart w:id="113" w:name="_Toc65132643"/>
      <w:bookmarkStart w:id="114" w:name="_Toc69367513"/>
      <w:r>
        <w:t>Produkter avsedda för estetiska och icke-medicinska ändamål</w:t>
      </w:r>
      <w:bookmarkEnd w:id="113"/>
      <w:bookmarkEnd w:id="114"/>
    </w:p>
    <w:p w14:paraId="109C1877" w14:textId="539811DF" w:rsidR="008539B5" w:rsidRDefault="008539B5" w:rsidP="008539B5">
      <w:pPr>
        <w:pStyle w:val="Brdtextram"/>
      </w:pPr>
      <w:r>
        <w:rPr>
          <w:b/>
        </w:rPr>
        <w:t xml:space="preserve">Regeringens bedömning: </w:t>
      </w:r>
      <w:r w:rsidRPr="00D32364">
        <w:t xml:space="preserve">Regleringen om </w:t>
      </w:r>
      <w:r>
        <w:t xml:space="preserve">de produkter som omfattas av MDR- och IVDR-förordningarna ska vara </w:t>
      </w:r>
      <w:r w:rsidRPr="00AA451C">
        <w:t>anpassa</w:t>
      </w:r>
      <w:r>
        <w:t>d till förslagen i pro</w:t>
      </w:r>
      <w:r>
        <w:softHyphen/>
        <w:t xml:space="preserve">positionen Lag </w:t>
      </w:r>
      <w:r w:rsidRPr="00AA451C">
        <w:t xml:space="preserve">om estetiska kirurgiska ingrepp och </w:t>
      </w:r>
      <w:r>
        <w:t xml:space="preserve">estetiska </w:t>
      </w:r>
      <w:r w:rsidRPr="00AA451C">
        <w:t>in</w:t>
      </w:r>
      <w:r>
        <w:softHyphen/>
      </w:r>
      <w:r w:rsidRPr="00AA451C">
        <w:t>jek</w:t>
      </w:r>
      <w:r>
        <w:softHyphen/>
      </w:r>
      <w:r w:rsidRPr="00AA451C">
        <w:t>tions</w:t>
      </w:r>
      <w:r>
        <w:softHyphen/>
      </w:r>
      <w:r w:rsidRPr="00AA451C">
        <w:t>behandlingar</w:t>
      </w:r>
      <w:r>
        <w:t>.</w:t>
      </w:r>
    </w:p>
    <w:p w14:paraId="4F634799" w14:textId="77777777" w:rsidR="008539B5" w:rsidRDefault="008539B5" w:rsidP="008539B5">
      <w:pPr>
        <w:pStyle w:val="Brdtext"/>
      </w:pPr>
    </w:p>
    <w:p w14:paraId="2EBEA587"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med regeringens </w:t>
      </w:r>
      <w:r>
        <w:t>bedömning. I promemorians förslag hänvisades det dock till departementspromemorian Stärkt skydd för den enskilde vid estetiska behandl</w:t>
      </w:r>
      <w:r>
        <w:softHyphen/>
        <w:t>ingar (Ds 2019:20).</w:t>
      </w:r>
    </w:p>
    <w:p w14:paraId="62E109ED" w14:textId="0C79BD22" w:rsidR="008539B5" w:rsidRPr="00253098" w:rsidRDefault="008539B5" w:rsidP="008539B5">
      <w:pPr>
        <w:pStyle w:val="Brdtextmedindrag"/>
        <w:rPr>
          <w:bCs/>
        </w:rPr>
      </w:pPr>
      <w:r w:rsidRPr="00316DD4">
        <w:rPr>
          <w:b/>
        </w:rPr>
        <w:t>Remissinstanser</w:t>
      </w:r>
      <w:r>
        <w:rPr>
          <w:b/>
        </w:rPr>
        <w:t>na</w:t>
      </w:r>
      <w:r w:rsidRPr="00316DD4">
        <w:rPr>
          <w:b/>
        </w:rPr>
        <w:t>:</w:t>
      </w:r>
      <w:r>
        <w:rPr>
          <w:b/>
        </w:rPr>
        <w:t xml:space="preserve"> </w:t>
      </w:r>
      <w:bookmarkStart w:id="115" w:name="_Hlk57985195"/>
      <w:r>
        <w:rPr>
          <w:bCs/>
        </w:rPr>
        <w:t xml:space="preserve">En majoritet av remissinstanserna är positiva till eller har inte lämnat synpunkter på promemorians förslag. </w:t>
      </w:r>
      <w:bookmarkEnd w:id="115"/>
      <w:r w:rsidRPr="00A4700B">
        <w:rPr>
          <w:i/>
          <w:iCs/>
        </w:rPr>
        <w:t>Svensk Fören</w:t>
      </w:r>
      <w:r>
        <w:rPr>
          <w:i/>
          <w:iCs/>
        </w:rPr>
        <w:softHyphen/>
      </w:r>
      <w:r w:rsidRPr="00A4700B">
        <w:rPr>
          <w:i/>
          <w:iCs/>
        </w:rPr>
        <w:t xml:space="preserve">ing för Estetisk Plastikkirurgi </w:t>
      </w:r>
      <w:r>
        <w:t xml:space="preserve">anser att ingen av de produkter som räknas upp i bilagan, </w:t>
      </w:r>
      <w:r w:rsidRPr="00B96D97">
        <w:t xml:space="preserve">utom </w:t>
      </w:r>
      <w:r>
        <w:t xml:space="preserve">möjligen </w:t>
      </w:r>
      <w:r w:rsidRPr="00B96D97">
        <w:t>tatuering och hårborttagning</w:t>
      </w:r>
      <w:r>
        <w:t xml:space="preserve">, kan användas </w:t>
      </w:r>
      <w:r w:rsidRPr="00B96D97">
        <w:t>som ”produkter utan avsett medicinskt syfte</w:t>
      </w:r>
      <w:r>
        <w:t xml:space="preserve">”. Enligt föreningen är </w:t>
      </w:r>
      <w:r w:rsidRPr="00B96D97">
        <w:t>varje pro</w:t>
      </w:r>
      <w:r>
        <w:softHyphen/>
      </w:r>
      <w:r w:rsidRPr="00B96D97">
        <w:t>cedur där huden genomborra</w:t>
      </w:r>
      <w:r>
        <w:t>s</w:t>
      </w:r>
      <w:r w:rsidRPr="00B96D97">
        <w:t xml:space="preserve"> medicinsk.</w:t>
      </w:r>
    </w:p>
    <w:p w14:paraId="6E46B9CA" w14:textId="620991C8" w:rsidR="008539B5" w:rsidRDefault="008539B5" w:rsidP="008539B5">
      <w:pPr>
        <w:pStyle w:val="Brdtextmedindrag"/>
      </w:pPr>
      <w:r w:rsidRPr="008A42D4">
        <w:rPr>
          <w:b/>
        </w:rPr>
        <w:t xml:space="preserve">Skälen för </w:t>
      </w:r>
      <w:r>
        <w:rPr>
          <w:b/>
        </w:rPr>
        <w:t>regeringens bedömning</w:t>
      </w:r>
      <w:r w:rsidRPr="008A42D4">
        <w:rPr>
          <w:b/>
        </w:rPr>
        <w:t>:</w:t>
      </w:r>
      <w:r>
        <w:t xml:space="preserve"> Be</w:t>
      </w:r>
      <w:r>
        <w:softHyphen/>
        <w:t>stäm</w:t>
      </w:r>
      <w:r>
        <w:softHyphen/>
        <w:t xml:space="preserve">melserna i </w:t>
      </w:r>
      <w:r w:rsidRPr="00A3541E">
        <w:t>MDR-för</w:t>
      </w:r>
      <w:r>
        <w:softHyphen/>
      </w:r>
      <w:r w:rsidRPr="00A3541E">
        <w:t>ord</w:t>
      </w:r>
      <w:r>
        <w:softHyphen/>
      </w:r>
      <w:r w:rsidRPr="00A3541E">
        <w:t>ning</w:t>
      </w:r>
      <w:r>
        <w:softHyphen/>
      </w:r>
      <w:r w:rsidRPr="00A3541E">
        <w:t>en</w:t>
      </w:r>
      <w:r>
        <w:t xml:space="preserve"> omfattar även de produkter som anges i bilaga XVI till den EU-för</w:t>
      </w:r>
      <w:r>
        <w:softHyphen/>
        <w:t>ord</w:t>
      </w:r>
      <w:r>
        <w:softHyphen/>
        <w:t>ningen. Detta under förutsättning att produkterna enligt tillverkaren inte är avsedda för medicinskt ändamål, utan för estetiska eller andra icke-medicin</w:t>
      </w:r>
      <w:r>
        <w:softHyphen/>
        <w:t xml:space="preserve">ska ändamål. </w:t>
      </w:r>
      <w:bookmarkStart w:id="116" w:name="_Hlk56779673"/>
      <w:r>
        <w:t xml:space="preserve">Bland de produkter som omfattas av bilaga XVI till </w:t>
      </w:r>
      <w:r w:rsidRPr="00A3541E">
        <w:t>MDR-förordningen</w:t>
      </w:r>
      <w:r>
        <w:t xml:space="preserve"> finns kontaktlinser för estetisk använd</w:t>
      </w:r>
      <w:r>
        <w:softHyphen/>
        <w:t>ning, olika im</w:t>
      </w:r>
      <w:r>
        <w:softHyphen/>
        <w:t>plantat, exempel</w:t>
      </w:r>
      <w:r>
        <w:softHyphen/>
        <w:t>vis bröstimplantat, medel för att fylla ut huden i ansiktet eller övrig hud eller slemhinnor, utrustning för fett</w:t>
      </w:r>
      <w:r>
        <w:softHyphen/>
        <w:t>sug</w:t>
      </w:r>
      <w:r>
        <w:softHyphen/>
        <w:t>ning, lasrar för hud</w:t>
      </w:r>
      <w:r>
        <w:softHyphen/>
        <w:t>för</w:t>
      </w:r>
      <w:r>
        <w:softHyphen/>
        <w:t>bättring, lasrar för tatuerings- eller hårborttagning samt ut</w:t>
      </w:r>
      <w:r>
        <w:softHyphen/>
        <w:t>rustning för elektro</w:t>
      </w:r>
      <w:r>
        <w:softHyphen/>
        <w:t>magnet</w:t>
      </w:r>
      <w:r>
        <w:softHyphen/>
        <w:t>isk hjärnstimulering. Vissa av produkterna an</w:t>
      </w:r>
      <w:r>
        <w:softHyphen/>
        <w:t xml:space="preserve">vänds vid </w:t>
      </w:r>
      <w:r w:rsidRPr="00BE45FC">
        <w:t>kirurg</w:t>
      </w:r>
      <w:r>
        <w:softHyphen/>
      </w:r>
      <w:r w:rsidRPr="00BE45FC">
        <w:t>iska be</w:t>
      </w:r>
      <w:r>
        <w:softHyphen/>
      </w:r>
      <w:r>
        <w:softHyphen/>
      </w:r>
      <w:r w:rsidRPr="00BE45FC">
        <w:t>handlingar</w:t>
      </w:r>
      <w:r>
        <w:t xml:space="preserve">, exempelvis bröstförstoring och </w:t>
      </w:r>
      <w:r w:rsidRPr="00BE45FC">
        <w:t>fett</w:t>
      </w:r>
      <w:r>
        <w:softHyphen/>
      </w:r>
      <w:r w:rsidRPr="00BE45FC">
        <w:t>sug</w:t>
      </w:r>
      <w:r>
        <w:softHyphen/>
      </w:r>
      <w:r w:rsidRPr="00BE45FC">
        <w:t xml:space="preserve">ning. </w:t>
      </w:r>
      <w:r>
        <w:t>Andra pro</w:t>
      </w:r>
      <w:r>
        <w:softHyphen/>
        <w:t>dukt</w:t>
      </w:r>
      <w:r>
        <w:softHyphen/>
        <w:t>er injiceras, e</w:t>
      </w:r>
      <w:r w:rsidRPr="00BE45FC">
        <w:t>xempel</w:t>
      </w:r>
      <w:r>
        <w:t xml:space="preserve">vis </w:t>
      </w:r>
      <w:r w:rsidRPr="00BE45FC">
        <w:t>injektion</w:t>
      </w:r>
      <w:r>
        <w:t xml:space="preserve">er med s.k. filler som är ett </w:t>
      </w:r>
      <w:r w:rsidRPr="00BE45FC">
        <w:t>ut</w:t>
      </w:r>
      <w:r>
        <w:softHyphen/>
      </w:r>
      <w:r w:rsidRPr="00BE45FC">
        <w:t>fyll</w:t>
      </w:r>
      <w:r>
        <w:softHyphen/>
      </w:r>
      <w:r w:rsidRPr="00BE45FC">
        <w:t xml:space="preserve">ande ämne </w:t>
      </w:r>
      <w:r>
        <w:t xml:space="preserve">som </w:t>
      </w:r>
      <w:r w:rsidRPr="00BE45FC">
        <w:t>sprutas in i vävnaden för att påverka form och hudkontur</w:t>
      </w:r>
      <w:r>
        <w:t xml:space="preserve">. </w:t>
      </w:r>
      <w:bookmarkEnd w:id="116"/>
    </w:p>
    <w:p w14:paraId="2A525B6B" w14:textId="77777777" w:rsidR="008539B5" w:rsidRDefault="008539B5" w:rsidP="008539B5">
      <w:pPr>
        <w:pStyle w:val="Brdtextmedindrag"/>
      </w:pPr>
      <w:r w:rsidRPr="00A4700B">
        <w:rPr>
          <w:i/>
          <w:iCs/>
        </w:rPr>
        <w:t xml:space="preserve">Svensk Förening för Estetisk Plastikkirurgi </w:t>
      </w:r>
      <w:r>
        <w:t>anser att ingen av de pro</w:t>
      </w:r>
      <w:r>
        <w:softHyphen/>
        <w:t>dukt</w:t>
      </w:r>
      <w:r>
        <w:softHyphen/>
        <w:t xml:space="preserve">er som räknas upp i bilagan, </w:t>
      </w:r>
      <w:r w:rsidRPr="00B96D97">
        <w:t xml:space="preserve">utom </w:t>
      </w:r>
      <w:r>
        <w:t xml:space="preserve">möjligen produkter för </w:t>
      </w:r>
      <w:r w:rsidRPr="00B96D97">
        <w:t>tatuering och hårbort</w:t>
      </w:r>
      <w:r>
        <w:softHyphen/>
      </w:r>
      <w:r w:rsidRPr="00B96D97">
        <w:t>tag</w:t>
      </w:r>
      <w:r>
        <w:softHyphen/>
      </w:r>
      <w:r w:rsidRPr="00B96D97">
        <w:t>ning</w:t>
      </w:r>
      <w:r>
        <w:t xml:space="preserve">, kan användas </w:t>
      </w:r>
      <w:r w:rsidRPr="00B96D97">
        <w:t>som ”produkter utan avsett medicinskt syfte</w:t>
      </w:r>
      <w:r>
        <w:t>”. Förening</w:t>
      </w:r>
      <w:r>
        <w:softHyphen/>
        <w:t xml:space="preserve">en anför att </w:t>
      </w:r>
      <w:r w:rsidRPr="00B96D97">
        <w:t xml:space="preserve">varje procedur där huden är genomborrad är medicinsk, annars är det en kriminell handling som orsakar kroppsskada, och man ska kunna dömas till fängelse för det. </w:t>
      </w:r>
      <w:r>
        <w:t>Regeringen noterar att MDR-förordningen främst är en produktlagstiftning som säkerställer att de produkter som omfattas av förordningen håller en hög hälso- och säker</w:t>
      </w:r>
      <w:r>
        <w:softHyphen/>
        <w:t>hets</w:t>
      </w:r>
      <w:r>
        <w:softHyphen/>
        <w:t xml:space="preserve">nivå. Genom att även ta med vissa av de produkter som används vid </w:t>
      </w:r>
      <w:r w:rsidRPr="00AA451C">
        <w:t xml:space="preserve">estetiska kirurgiska ingrepp och </w:t>
      </w:r>
      <w:r>
        <w:t xml:space="preserve">estetiska </w:t>
      </w:r>
      <w:r w:rsidRPr="00AA451C">
        <w:t>injek</w:t>
      </w:r>
      <w:r>
        <w:softHyphen/>
      </w:r>
      <w:r w:rsidRPr="00AA451C">
        <w:t>tionsbehandlingar</w:t>
      </w:r>
      <w:r>
        <w:t xml:space="preserve"> så kommer även dessa produkter att omfattas av den höga hälso</w:t>
      </w:r>
      <w:r>
        <w:softHyphen/>
        <w:t>skydds</w:t>
      </w:r>
      <w:r>
        <w:softHyphen/>
        <w:t>nivån som gäller för medicintekniska produkter. När det kommer till an</w:t>
      </w:r>
      <w:r>
        <w:softHyphen/>
        <w:t>vänd</w:t>
      </w:r>
      <w:r>
        <w:softHyphen/>
        <w:t xml:space="preserve">ningen av dessa produkter tillämpas andra regelverk. I det avseendet kan följande nämnas. </w:t>
      </w:r>
    </w:p>
    <w:p w14:paraId="3489D40A" w14:textId="68F0D724" w:rsidR="008539B5" w:rsidRDefault="008539B5" w:rsidP="008539B5">
      <w:pPr>
        <w:pStyle w:val="Brdtextmedindrag"/>
      </w:pPr>
      <w:r>
        <w:t xml:space="preserve">Hälso- och sjukvårdslagen (2017:30) </w:t>
      </w:r>
      <w:r w:rsidRPr="00471322">
        <w:t>innehåller bestämmelser om hur hälso- och sjukvårdsverksamhet</w:t>
      </w:r>
      <w:r>
        <w:t>en</w:t>
      </w:r>
      <w:r w:rsidRPr="00471322">
        <w:t xml:space="preserve"> ska organiseras och be</w:t>
      </w:r>
      <w:r>
        <w:softHyphen/>
      </w:r>
      <w:r w:rsidRPr="00471322">
        <w:t>drivas</w:t>
      </w:r>
      <w:r>
        <w:t>. Uttrycket hälso- och sjukvård definieras i den lagen som</w:t>
      </w:r>
      <w:r w:rsidRPr="00471322">
        <w:t xml:space="preserve"> åt</w:t>
      </w:r>
      <w:r>
        <w:softHyphen/>
      </w:r>
      <w:r w:rsidRPr="00471322">
        <w:t>gärd</w:t>
      </w:r>
      <w:r>
        <w:softHyphen/>
      </w:r>
      <w:r w:rsidRPr="00471322">
        <w:t>er för att medicinskt före</w:t>
      </w:r>
      <w:r>
        <w:softHyphen/>
      </w:r>
      <w:r>
        <w:softHyphen/>
      </w:r>
      <w:r w:rsidRPr="00471322">
        <w:t>bygga, utreda och behandla sjuk</w:t>
      </w:r>
      <w:r>
        <w:softHyphen/>
      </w:r>
      <w:r w:rsidRPr="00471322">
        <w:t>dom</w:t>
      </w:r>
      <w:r>
        <w:softHyphen/>
      </w:r>
      <w:r w:rsidRPr="00471322">
        <w:t>ar och skador</w:t>
      </w:r>
      <w:r>
        <w:t>.</w:t>
      </w:r>
      <w:r w:rsidRPr="00471322">
        <w:t xml:space="preserve"> </w:t>
      </w:r>
      <w:r>
        <w:t>En liknande defini</w:t>
      </w:r>
      <w:r>
        <w:softHyphen/>
        <w:t>tion finns om tand</w:t>
      </w:r>
      <w:r>
        <w:softHyphen/>
        <w:t>vård i 1 § tand</w:t>
      </w:r>
      <w:r>
        <w:softHyphen/>
        <w:t>vårds</w:t>
      </w:r>
      <w:r>
        <w:softHyphen/>
        <w:t xml:space="preserve">lagen </w:t>
      </w:r>
      <w:r w:rsidRPr="00E82C5A">
        <w:t>(1985:125)</w:t>
      </w:r>
      <w:r>
        <w:t>. Enligt den be</w:t>
      </w:r>
      <w:r>
        <w:softHyphen/>
        <w:t>stäm</w:t>
      </w:r>
      <w:r>
        <w:softHyphen/>
      </w:r>
      <w:r>
        <w:softHyphen/>
        <w:t xml:space="preserve">melsen avses med </w:t>
      </w:r>
      <w:r w:rsidRPr="0032009F">
        <w:t>tand</w:t>
      </w:r>
      <w:r>
        <w:softHyphen/>
      </w:r>
      <w:r w:rsidRPr="0032009F">
        <w:t>vård i den lag</w:t>
      </w:r>
      <w:r>
        <w:t>en</w:t>
      </w:r>
      <w:r w:rsidRPr="0032009F">
        <w:t xml:space="preserve"> åtgärder för att förebygga, ut</w:t>
      </w:r>
      <w:r>
        <w:softHyphen/>
      </w:r>
      <w:r w:rsidRPr="0032009F">
        <w:t>reda och behandla sjuk</w:t>
      </w:r>
      <w:r>
        <w:softHyphen/>
      </w:r>
      <w:r w:rsidRPr="0032009F">
        <w:t>domar och skador i munhålan.</w:t>
      </w:r>
      <w:r>
        <w:t xml:space="preserve"> En behandling som inte görs för att medicinskt förebygga, utreda eller behandla sjukdomar eller skador omfattas således inte av hälso- och sjukvårdslagen eller tand</w:t>
      </w:r>
      <w:r>
        <w:softHyphen/>
        <w:t>vårds</w:t>
      </w:r>
      <w:r>
        <w:softHyphen/>
        <w:t>lagen. Patientsäker</w:t>
      </w:r>
      <w:r>
        <w:softHyphen/>
        <w:t>hets</w:t>
      </w:r>
      <w:r>
        <w:softHyphen/>
        <w:t xml:space="preserve">lagen (2010:659) som har till syfte att </w:t>
      </w:r>
      <w:r w:rsidRPr="00D34AA4">
        <w:t>främja hög patientsäkerhet inom hälso- och sjukvård och därmed jämförlig verk</w:t>
      </w:r>
      <w:r>
        <w:softHyphen/>
      </w:r>
      <w:r w:rsidRPr="00D34AA4">
        <w:t>sam</w:t>
      </w:r>
      <w:r>
        <w:softHyphen/>
      </w:r>
      <w:r w:rsidRPr="00D34AA4">
        <w:t>het</w:t>
      </w:r>
      <w:r>
        <w:t>, har en något vidare definition av hälso- och sjuk</w:t>
      </w:r>
      <w:r>
        <w:softHyphen/>
        <w:t xml:space="preserve">vård. </w:t>
      </w:r>
      <w:r w:rsidRPr="00CD522E">
        <w:t>Med hälso- och sjukvård avses i den lag</w:t>
      </w:r>
      <w:r>
        <w:t>en sådan</w:t>
      </w:r>
      <w:r w:rsidRPr="00CD522E">
        <w:t xml:space="preserve"> verksamhet som omfattas av hälso- och sjukvårdslagen, tandvårdslagen, lagen (2001:499) om omskär</w:t>
      </w:r>
      <w:r>
        <w:softHyphen/>
      </w:r>
      <w:r w:rsidRPr="00CD522E">
        <w:t>else av pojkar, lagen (2018:744) om för</w:t>
      </w:r>
      <w:r>
        <w:softHyphen/>
      </w:r>
      <w:r w:rsidRPr="00CD522E">
        <w:t>säk</w:t>
      </w:r>
      <w:r>
        <w:softHyphen/>
      </w:r>
      <w:r w:rsidRPr="00CD522E">
        <w:t>rings</w:t>
      </w:r>
      <w:r>
        <w:softHyphen/>
      </w:r>
      <w:r w:rsidRPr="00CD522E">
        <w:t>medicinska utredningar</w:t>
      </w:r>
      <w:r>
        <w:t xml:space="preserve">, </w:t>
      </w:r>
      <w:r w:rsidRPr="007D58DC">
        <w:t>lagen (2019:1297) om koordineringsinsatser för sjukskrivna patienter</w:t>
      </w:r>
      <w:r w:rsidRPr="00CD522E">
        <w:t xml:space="preserve"> samt verk</w:t>
      </w:r>
      <w:r>
        <w:softHyphen/>
      </w:r>
      <w:r w:rsidRPr="00CD522E">
        <w:t>sam</w:t>
      </w:r>
      <w:r>
        <w:softHyphen/>
      </w:r>
      <w:r w:rsidRPr="00CD522E">
        <w:t>het inom detaljhandel med läkemedel enligt lagen (2009:366) om handel med läkemedel.</w:t>
      </w:r>
      <w:r>
        <w:t xml:space="preserve"> Estetiska och icke-medi</w:t>
      </w:r>
      <w:r>
        <w:softHyphen/>
        <w:t>cinska behandlingar som kan utföras med sådana pro</w:t>
      </w:r>
      <w:r>
        <w:softHyphen/>
        <w:t xml:space="preserve">dukter som anges i bilaga XVI till </w:t>
      </w:r>
      <w:r w:rsidRPr="00A3541E">
        <w:t>MDR-för</w:t>
      </w:r>
      <w:r>
        <w:softHyphen/>
      </w:r>
      <w:r w:rsidRPr="00A3541E">
        <w:t>ord</w:t>
      </w:r>
      <w:r>
        <w:softHyphen/>
      </w:r>
      <w:r w:rsidRPr="00A3541E">
        <w:t>ningen</w:t>
      </w:r>
      <w:r>
        <w:t xml:space="preserve"> omfattas inte av patient</w:t>
      </w:r>
      <w:r>
        <w:softHyphen/>
        <w:t xml:space="preserve">säkerhetslagen.  </w:t>
      </w:r>
    </w:p>
    <w:p w14:paraId="26985801" w14:textId="77777777" w:rsidR="008539B5" w:rsidRDefault="008539B5" w:rsidP="008539B5">
      <w:pPr>
        <w:pStyle w:val="Brdtextmedindrag"/>
      </w:pPr>
      <w:r>
        <w:t>Om produkter som anges i bilaga XVI används för medicinska syft</w:t>
      </w:r>
      <w:r>
        <w:softHyphen/>
        <w:t>en, så faller behandlingen inom uttrycket hälso- och sjukvård och be</w:t>
      </w:r>
      <w:r>
        <w:softHyphen/>
        <w:t>handl</w:t>
      </w:r>
      <w:r>
        <w:softHyphen/>
        <w:t>ing</w:t>
      </w:r>
      <w:r>
        <w:softHyphen/>
        <w:t>en omfattas av hälso- och sjukvårdslagen och pa</w:t>
      </w:r>
      <w:r>
        <w:softHyphen/>
        <w:t>ti</w:t>
      </w:r>
      <w:r>
        <w:softHyphen/>
        <w:t>ent</w:t>
      </w:r>
      <w:r>
        <w:softHyphen/>
        <w:t>säker</w:t>
      </w:r>
      <w:r>
        <w:softHyphen/>
        <w:t>hets</w:t>
      </w:r>
      <w:r>
        <w:softHyphen/>
        <w:t>lagen. Om pr</w:t>
      </w:r>
      <w:r>
        <w:softHyphen/>
        <w:t>odukterna används utan medicinskt syfte, så omfattas de inte av dessa lag</w:t>
      </w:r>
      <w:r>
        <w:softHyphen/>
        <w:t>ar. I detta sammanhang kan det nämnas att hälso- och sjuk</w:t>
      </w:r>
      <w:r>
        <w:softHyphen/>
        <w:t>vård</w:t>
      </w:r>
      <w:r>
        <w:softHyphen/>
        <w:t>en och hälso- och sjukvårdspersonal kan an</w:t>
      </w:r>
      <w:r>
        <w:softHyphen/>
        <w:t>vända produkter som anges i bilaga XVI i medicinskt syfte men ock</w:t>
      </w:r>
      <w:r>
        <w:softHyphen/>
        <w:t>så utan sådant syfte. Ett exempel på detta är b</w:t>
      </w:r>
      <w:r w:rsidRPr="00C47E29">
        <w:t>röst</w:t>
      </w:r>
      <w:r>
        <w:softHyphen/>
      </w:r>
      <w:r w:rsidRPr="00C47E29">
        <w:t>im</w:t>
      </w:r>
      <w:r>
        <w:softHyphen/>
      </w:r>
      <w:r w:rsidRPr="00C47E29">
        <w:t>plantat</w:t>
      </w:r>
      <w:r>
        <w:t>. Dessa implantat kan användas</w:t>
      </w:r>
      <w:r w:rsidRPr="00C47E29">
        <w:t xml:space="preserve"> för re</w:t>
      </w:r>
      <w:r>
        <w:softHyphen/>
      </w:r>
      <w:r w:rsidRPr="00C47E29">
        <w:t>kon</w:t>
      </w:r>
      <w:r>
        <w:softHyphen/>
      </w:r>
      <w:r w:rsidRPr="00C47E29">
        <w:t>struktion av bröst efter en bröst</w:t>
      </w:r>
      <w:r>
        <w:softHyphen/>
      </w:r>
      <w:r w:rsidRPr="00C47E29">
        <w:t>cancerbehandling</w:t>
      </w:r>
      <w:r>
        <w:t xml:space="preserve"> eller för ett rent estetiskt syfte. </w:t>
      </w:r>
    </w:p>
    <w:p w14:paraId="3D74E612" w14:textId="77777777" w:rsidR="008539B5" w:rsidRDefault="008539B5" w:rsidP="008539B5">
      <w:pPr>
        <w:pStyle w:val="Brdtextmedindrag"/>
      </w:pPr>
      <w:r>
        <w:t xml:space="preserve">Den 3 december 2020 beslutade regeringen om propositionen Lag om </w:t>
      </w:r>
      <w:r w:rsidRPr="00AA451C">
        <w:t>estet</w:t>
      </w:r>
      <w:r>
        <w:softHyphen/>
      </w:r>
      <w:r w:rsidRPr="00AA451C">
        <w:t xml:space="preserve">iska kirurgiska ingrepp och </w:t>
      </w:r>
      <w:r>
        <w:t>esteti</w:t>
      </w:r>
      <w:r>
        <w:softHyphen/>
        <w:t xml:space="preserve">ska </w:t>
      </w:r>
      <w:r w:rsidRPr="00AA451C">
        <w:t>injektionsbehandlingar</w:t>
      </w:r>
      <w:r>
        <w:t xml:space="preserve"> </w:t>
      </w:r>
      <w:r w:rsidRPr="00F7558D">
        <w:t>(prop. 2020/21:57)</w:t>
      </w:r>
      <w:r>
        <w:t>. I den propositionen föreslås en ny lag om este</w:t>
      </w:r>
      <w:r>
        <w:softHyphen/>
        <w:t>ti</w:t>
      </w:r>
      <w:r>
        <w:softHyphen/>
        <w:t>ska kirurgiska ingrepp och estet</w:t>
      </w:r>
      <w:r>
        <w:softHyphen/>
        <w:t>iska injek</w:t>
      </w:r>
      <w:r>
        <w:softHyphen/>
        <w:t>tions</w:t>
      </w:r>
      <w:r>
        <w:softHyphen/>
      </w:r>
      <w:r>
        <w:softHyphen/>
        <w:t>behandlingar. Det över</w:t>
      </w:r>
      <w:r>
        <w:softHyphen/>
        <w:t>gripande målet med den före</w:t>
      </w:r>
      <w:r>
        <w:softHyphen/>
        <w:t>slag</w:t>
      </w:r>
      <w:r>
        <w:softHyphen/>
        <w:t>na lag</w:t>
      </w:r>
      <w:r>
        <w:softHyphen/>
        <w:t>en är att stärka skydd</w:t>
      </w:r>
      <w:r>
        <w:softHyphen/>
        <w:t xml:space="preserve">et för individens liv och hälsa. </w:t>
      </w:r>
    </w:p>
    <w:p w14:paraId="48AB13DC" w14:textId="7A880912" w:rsidR="008539B5" w:rsidRDefault="008539B5" w:rsidP="008539B5">
      <w:pPr>
        <w:pStyle w:val="Brdtextmedindrag"/>
      </w:pPr>
      <w:r>
        <w:t>Uttrycken estetiska kirurgiska ingrepp och estetiska injektions</w:t>
      </w:r>
      <w:r>
        <w:softHyphen/>
        <w:t>be</w:t>
      </w:r>
      <w:r>
        <w:softHyphen/>
        <w:t>hand</w:t>
      </w:r>
      <w:r>
        <w:softHyphen/>
        <w:t>ling</w:t>
      </w:r>
      <w:r>
        <w:softHyphen/>
        <w:t>ar är enligt den propositionens förslag sådana behandlingar som görs för att förändra eller bevara utseendet på en människa. Be</w:t>
      </w:r>
      <w:r>
        <w:softHyphen/>
        <w:t>hand</w:t>
      </w:r>
      <w:r>
        <w:softHyphen/>
        <w:t>lingar som ut</w:t>
      </w:r>
      <w:r>
        <w:softHyphen/>
        <w:t>gör hälso- och sjukvård enligt hälso- och sjuk</w:t>
      </w:r>
      <w:r>
        <w:softHyphen/>
        <w:t>vårds</w:t>
      </w:r>
      <w:r>
        <w:softHyphen/>
        <w:t>lagen, dvs. när det är åt</w:t>
      </w:r>
      <w:r>
        <w:softHyphen/>
        <w:t>gärder som görs för att medi</w:t>
      </w:r>
      <w:r>
        <w:softHyphen/>
        <w:t>cinskt förebygga, utreda och be</w:t>
      </w:r>
      <w:r>
        <w:softHyphen/>
        <w:t>hand</w:t>
      </w:r>
      <w:r>
        <w:softHyphen/>
        <w:t>la sjuk</w:t>
      </w:r>
      <w:r>
        <w:softHyphen/>
        <w:t>dom</w:t>
      </w:r>
      <w:r>
        <w:softHyphen/>
        <w:t>ar och skador, faller utanför den föreslagna lagens tillämp</w:t>
      </w:r>
      <w:r>
        <w:softHyphen/>
        <w:t>nings</w:t>
      </w:r>
      <w:r>
        <w:softHyphen/>
        <w:t>område. Även kirurgiska ingrepp och injektionsbehandlingar som utgör tand</w:t>
      </w:r>
      <w:r>
        <w:softHyphen/>
        <w:t>vård enligt tandvårdslagen eller som annars görs i syfte att förändra eller bevara utseendet i munhålan faller utanför tillämpningsområdet för den föreslagna lagen om estetiska kirurgiska ingrepp och estetiska injektions</w:t>
      </w:r>
      <w:r>
        <w:softHyphen/>
        <w:t>behandlingar.</w:t>
      </w:r>
    </w:p>
    <w:p w14:paraId="6625B829" w14:textId="0A967F28" w:rsidR="008539B5" w:rsidRDefault="008539B5" w:rsidP="008539B5">
      <w:pPr>
        <w:pStyle w:val="Brdtextmedindrag"/>
      </w:pPr>
      <w:r>
        <w:t>Den föreslagna l</w:t>
      </w:r>
      <w:r w:rsidRPr="0081207A">
        <w:t xml:space="preserve">agen </w:t>
      </w:r>
      <w:r>
        <w:t>omfattar endast yrkesmässig verksamhet och inne</w:t>
      </w:r>
      <w:r>
        <w:softHyphen/>
        <w:t>håll</w:t>
      </w:r>
      <w:r>
        <w:softHyphen/>
        <w:t>er</w:t>
      </w:r>
      <w:r w:rsidRPr="0081207A">
        <w:t xml:space="preserve"> bestämmelser om vilka krav som </w:t>
      </w:r>
      <w:r>
        <w:t>ska gälla för</w:t>
      </w:r>
      <w:r w:rsidRPr="0081207A">
        <w:t xml:space="preserve"> den som bedriver verk</w:t>
      </w:r>
      <w:r>
        <w:softHyphen/>
      </w:r>
      <w:r>
        <w:softHyphen/>
      </w:r>
      <w:r w:rsidRPr="0081207A">
        <w:t>samhet som omfattas av lagen.</w:t>
      </w:r>
      <w:r>
        <w:t xml:space="preserve"> Bland annat ska vissa bestämmelser i hälso- och sjukvårdslagen tillämpas. Kraven syft</w:t>
      </w:r>
      <w:r>
        <w:softHyphen/>
        <w:t>ar till att upprätthålla hög patient</w:t>
      </w:r>
      <w:r>
        <w:softHyphen/>
        <w:t>säkerhet. P</w:t>
      </w:r>
      <w:r w:rsidRPr="005F10E7">
        <w:t>atientskadelagen</w:t>
      </w:r>
      <w:r>
        <w:t xml:space="preserve"> (1996:799)</w:t>
      </w:r>
      <w:r w:rsidRPr="005F10E7">
        <w:t>, patientdatalagen</w:t>
      </w:r>
      <w:r>
        <w:t xml:space="preserve"> (2008:355)</w:t>
      </w:r>
      <w:r w:rsidRPr="005F10E7">
        <w:t xml:space="preserve"> och patientsäkerhetslagen </w:t>
      </w:r>
      <w:r>
        <w:t>görs tillämpliga på verk</w:t>
      </w:r>
      <w:r>
        <w:softHyphen/>
        <w:t>sam</w:t>
      </w:r>
      <w:r>
        <w:softHyphen/>
        <w:t>het som om</w:t>
      </w:r>
      <w:r>
        <w:softHyphen/>
        <w:t xml:space="preserve">fattas av den föreslagna lagen om </w:t>
      </w:r>
      <w:r w:rsidRPr="00AA451C">
        <w:t>estet</w:t>
      </w:r>
      <w:r>
        <w:softHyphen/>
      </w:r>
      <w:r w:rsidRPr="00AA451C">
        <w:t xml:space="preserve">iska kirurgiska ingrepp och </w:t>
      </w:r>
      <w:r>
        <w:t>esteti</w:t>
      </w:r>
      <w:r>
        <w:softHyphen/>
        <w:t xml:space="preserve">ska </w:t>
      </w:r>
      <w:r w:rsidRPr="00AA451C">
        <w:t>injektionsbehandlingar</w:t>
      </w:r>
      <w:r w:rsidRPr="00F44B93">
        <w:t>.</w:t>
      </w:r>
      <w:r>
        <w:t xml:space="preserve"> </w:t>
      </w:r>
    </w:p>
    <w:p w14:paraId="5016E38C" w14:textId="14CA6426" w:rsidR="008539B5" w:rsidRDefault="008539B5" w:rsidP="008539B5">
      <w:pPr>
        <w:pStyle w:val="Brdtextmedindrag"/>
      </w:pPr>
      <w:r>
        <w:t>Vidare ska det i den föreslagna lagen regleras v</w:t>
      </w:r>
      <w:r w:rsidRPr="00126336">
        <w:t>em som får utföra</w:t>
      </w:r>
      <w:r>
        <w:t xml:space="preserve"> est</w:t>
      </w:r>
      <w:r>
        <w:softHyphen/>
        <w:t>eti</w:t>
      </w:r>
      <w:r>
        <w:softHyphen/>
        <w:t>ska kirurgiska ingrepp och estetiska injektionsbehand</w:t>
      </w:r>
      <w:r>
        <w:softHyphen/>
        <w:t xml:space="preserve">lingar. Endast den som är </w:t>
      </w:r>
      <w:r w:rsidRPr="00126336">
        <w:t xml:space="preserve">legitimerad läkare </w:t>
      </w:r>
      <w:r>
        <w:t xml:space="preserve">eller legitimerad tandläkare </w:t>
      </w:r>
      <w:r w:rsidRPr="00126336">
        <w:t>med adekvat special</w:t>
      </w:r>
      <w:r>
        <w:softHyphen/>
      </w:r>
      <w:r w:rsidRPr="00126336">
        <w:t>ist</w:t>
      </w:r>
      <w:r>
        <w:softHyphen/>
        <w:t>kompetens</w:t>
      </w:r>
      <w:r w:rsidRPr="00126336">
        <w:t xml:space="preserve"> </w:t>
      </w:r>
      <w:r>
        <w:t xml:space="preserve">ska </w:t>
      </w:r>
      <w:r w:rsidRPr="00126336">
        <w:t xml:space="preserve">få utföra </w:t>
      </w:r>
      <w:r>
        <w:t xml:space="preserve">estetiska </w:t>
      </w:r>
      <w:r w:rsidRPr="00126336">
        <w:t xml:space="preserve">kirurgiska ingrepp och </w:t>
      </w:r>
      <w:r>
        <w:t xml:space="preserve">endast den som har </w:t>
      </w:r>
      <w:r w:rsidRPr="00126336">
        <w:t>legi</w:t>
      </w:r>
      <w:r>
        <w:softHyphen/>
      </w:r>
      <w:r w:rsidRPr="00126336">
        <w:t>ti</w:t>
      </w:r>
      <w:r>
        <w:softHyphen/>
      </w:r>
      <w:r w:rsidRPr="00126336">
        <w:t>ma</w:t>
      </w:r>
      <w:r>
        <w:softHyphen/>
        <w:t>tion som</w:t>
      </w:r>
      <w:r w:rsidRPr="00126336">
        <w:t xml:space="preserve"> läkare, tandläkare </w:t>
      </w:r>
      <w:r>
        <w:t>eller</w:t>
      </w:r>
      <w:r w:rsidRPr="00126336">
        <w:t xml:space="preserve"> sjukskötersk</w:t>
      </w:r>
      <w:r>
        <w:t>a</w:t>
      </w:r>
      <w:r w:rsidRPr="00126336">
        <w:t xml:space="preserve"> får </w:t>
      </w:r>
      <w:r>
        <w:t>ut</w:t>
      </w:r>
      <w:r>
        <w:softHyphen/>
        <w:t>föra</w:t>
      </w:r>
      <w:r w:rsidRPr="00126336">
        <w:t xml:space="preserve"> </w:t>
      </w:r>
      <w:r>
        <w:t>este</w:t>
      </w:r>
      <w:r>
        <w:softHyphen/>
        <w:t>ti</w:t>
      </w:r>
      <w:r>
        <w:softHyphen/>
        <w:t>ska</w:t>
      </w:r>
      <w:r w:rsidRPr="00126336">
        <w:t xml:space="preserve"> injektions</w:t>
      </w:r>
      <w:r>
        <w:softHyphen/>
      </w:r>
      <w:r w:rsidRPr="00126336">
        <w:t>be</w:t>
      </w:r>
      <w:r>
        <w:softHyphen/>
      </w:r>
      <w:r w:rsidRPr="00126336">
        <w:t>hand</w:t>
      </w:r>
      <w:r>
        <w:softHyphen/>
      </w:r>
      <w:r w:rsidRPr="00126336">
        <w:t>lingar.</w:t>
      </w:r>
      <w:r>
        <w:t xml:space="preserve"> Regeringen ska dock enligt för</w:t>
      </w:r>
      <w:r>
        <w:softHyphen/>
        <w:t>slag</w:t>
      </w:r>
      <w:r>
        <w:softHyphen/>
        <w:t>en i propositionen få med</w:t>
      </w:r>
      <w:r>
        <w:softHyphen/>
        <w:t>dela föreskrifter om att även annan legitim</w:t>
      </w:r>
      <w:r>
        <w:softHyphen/>
        <w:t>erad hälso- och sjukvårds</w:t>
      </w:r>
      <w:r>
        <w:softHyphen/>
        <w:t>personal får utföra vissa estetiska behandlingar som om</w:t>
      </w:r>
      <w:r>
        <w:softHyphen/>
        <w:t xml:space="preserve">fattas av lagen samt </w:t>
      </w:r>
      <w:r w:rsidRPr="0035734F">
        <w:t>under vilka förutsättningar det får göras</w:t>
      </w:r>
      <w:r>
        <w:t>. Den som utför en behand</w:t>
      </w:r>
      <w:r>
        <w:softHyphen/>
        <w:t>ling utan att upp</w:t>
      </w:r>
      <w:r>
        <w:softHyphen/>
        <w:t>fylla föreskrivna kom</w:t>
      </w:r>
      <w:r>
        <w:softHyphen/>
        <w:t>petens</w:t>
      </w:r>
      <w:r>
        <w:softHyphen/>
        <w:t xml:space="preserve">krav kan dömas till fängelse i högst sex månader. </w:t>
      </w:r>
    </w:p>
    <w:p w14:paraId="192445DB" w14:textId="43B93D3C" w:rsidR="008539B5" w:rsidRDefault="008539B5" w:rsidP="008539B5">
      <w:pPr>
        <w:pStyle w:val="Brdtextmedindrag"/>
      </w:pPr>
      <w:r>
        <w:t xml:space="preserve">Enligt förslagen i propositionen ska </w:t>
      </w:r>
      <w:r w:rsidRPr="00CF2E1F">
        <w:t>Inspektionen för vård och om</w:t>
      </w:r>
      <w:r>
        <w:softHyphen/>
      </w:r>
      <w:r>
        <w:softHyphen/>
      </w:r>
      <w:r w:rsidRPr="00CF2E1F">
        <w:t>sorg</w:t>
      </w:r>
      <w:r>
        <w:t xml:space="preserve"> (IVO)</w:t>
      </w:r>
      <w:r w:rsidRPr="00CF2E1F">
        <w:t xml:space="preserve"> vara ansvarig tillsynsmyndighet för </w:t>
      </w:r>
      <w:r>
        <w:t xml:space="preserve">de </w:t>
      </w:r>
      <w:r w:rsidRPr="00CF2E1F">
        <w:t xml:space="preserve">verksamheter </w:t>
      </w:r>
      <w:r>
        <w:t>som om</w:t>
      </w:r>
      <w:r>
        <w:softHyphen/>
        <w:t>fattas av lagen om estetiska kirurgiska ingrepp och estetiska injek</w:t>
      </w:r>
      <w:r>
        <w:softHyphen/>
        <w:t>tions</w:t>
      </w:r>
      <w:r>
        <w:softHyphen/>
        <w:t>be</w:t>
      </w:r>
      <w:r>
        <w:softHyphen/>
        <w:t>hand</w:t>
      </w:r>
      <w:r>
        <w:softHyphen/>
        <w:t>ling</w:t>
      </w:r>
      <w:r>
        <w:softHyphen/>
        <w:t xml:space="preserve">ar. Enligt propositionen ska den nya lagstiftningen om </w:t>
      </w:r>
      <w:r w:rsidRPr="00AA451C">
        <w:t xml:space="preserve">estetiska kirurgiska ingrepp och </w:t>
      </w:r>
      <w:r>
        <w:t xml:space="preserve">estetiska </w:t>
      </w:r>
      <w:r w:rsidRPr="00AA451C">
        <w:t>injek</w:t>
      </w:r>
      <w:r>
        <w:softHyphen/>
      </w:r>
      <w:r w:rsidRPr="00AA451C">
        <w:t>tionsbehandlingar</w:t>
      </w:r>
      <w:r>
        <w:t xml:space="preserve"> träda i kraft den 1 juli 2021. </w:t>
      </w:r>
    </w:p>
    <w:p w14:paraId="3C00EE52" w14:textId="4BC19FB0" w:rsidR="00920097" w:rsidRPr="00B937F4" w:rsidRDefault="008539B5" w:rsidP="008539B5">
      <w:pPr>
        <w:pStyle w:val="Brdtextmedindrag"/>
        <w:sectPr w:rsidR="00920097" w:rsidRPr="00B937F4" w:rsidSect="00155500">
          <w:headerReference w:type="even" r:id="rId161"/>
          <w:headerReference w:type="default" r:id="rId162"/>
          <w:footerReference w:type="even" r:id="rId163"/>
          <w:footerReference w:type="default" r:id="rId164"/>
          <w:headerReference w:type="first" r:id="rId165"/>
          <w:footerReference w:type="first" r:id="rId166"/>
          <w:type w:val="continuous"/>
          <w:pgSz w:w="9356" w:h="13721" w:code="9"/>
          <w:pgMar w:top="794" w:right="2438" w:bottom="1191" w:left="1021" w:header="0" w:footer="709" w:gutter="0"/>
          <w:cols w:space="708"/>
          <w:docGrid w:linePitch="360"/>
        </w:sectPr>
      </w:pPr>
      <w:r>
        <w:t>MDR-förordningen reglerar flera av de produkter som används vid estet</w:t>
      </w:r>
      <w:r>
        <w:softHyphen/>
        <w:t>iska ingrepp, men förordningen reglerar inte användningen av dessa pro</w:t>
      </w:r>
      <w:r>
        <w:softHyphen/>
        <w:t>dukt</w:t>
      </w:r>
      <w:r>
        <w:softHyphen/>
        <w:t xml:space="preserve">er. Förslagen i propositionen Lag om </w:t>
      </w:r>
      <w:r w:rsidRPr="00AA451C">
        <w:t xml:space="preserve">estetiska kirurgiska ingrepp och </w:t>
      </w:r>
      <w:r>
        <w:t>estet</w:t>
      </w:r>
      <w:r>
        <w:softHyphen/>
        <w:t xml:space="preserve">iska </w:t>
      </w:r>
      <w:r w:rsidRPr="00AA451C">
        <w:t>injek</w:t>
      </w:r>
      <w:r>
        <w:softHyphen/>
      </w:r>
      <w:r w:rsidRPr="00AA451C">
        <w:t>tionsbehandlingar</w:t>
      </w:r>
      <w:r>
        <w:t xml:space="preserve"> syftar till att reglera sådana behandlingar. I artikel 18 finns dock bestämmelser som innebär vissa åligganden för hälso- och sjukvården och dess personal. I den artikeln finns bestämmelser om att information ska lämnas om ett implantat till den som fått implant</w:t>
      </w:r>
      <w:r>
        <w:softHyphen/>
        <w:t>at</w:t>
      </w:r>
      <w:r>
        <w:softHyphen/>
        <w:t>et inopererat i sin kropp, jämför avsnitt 9.7. Vidare finns det be</w:t>
      </w:r>
      <w:r>
        <w:softHyphen/>
        <w:t>stäm</w:t>
      </w:r>
      <w:r>
        <w:softHyphen/>
        <w:t>mel</w:t>
      </w:r>
      <w:r>
        <w:softHyphen/>
        <w:t>ser i EU-förordningarna om spårbarhet genom lagr</w:t>
      </w:r>
      <w:r>
        <w:softHyphen/>
        <w:t>ing och förvaring av en pro</w:t>
      </w:r>
      <w:r>
        <w:softHyphen/>
        <w:t>dukts unika produktidentifiering (UDI). Denna fråga behandlas i avsnitt 9.11.</w:t>
      </w:r>
    </w:p>
    <w:p w14:paraId="3D1E6B68" w14:textId="77777777" w:rsidR="008539B5" w:rsidRDefault="008539B5" w:rsidP="008539B5">
      <w:pPr>
        <w:pStyle w:val="Rubrik1"/>
      </w:pPr>
      <w:bookmarkStart w:id="117" w:name="_Toc65132644"/>
      <w:bookmarkStart w:id="118" w:name="_Toc69367514"/>
      <w:r>
        <w:t>Anmälda organ och ansvarig myndighet</w:t>
      </w:r>
      <w:bookmarkEnd w:id="117"/>
      <w:bookmarkEnd w:id="118"/>
    </w:p>
    <w:p w14:paraId="530B4A0C" w14:textId="77777777" w:rsidR="008539B5" w:rsidRDefault="008539B5" w:rsidP="008539B5">
      <w:pPr>
        <w:pStyle w:val="Brdtextram"/>
      </w:pPr>
      <w:r>
        <w:rPr>
          <w:b/>
        </w:rPr>
        <w:t>Regeringens förslag</w:t>
      </w:r>
      <w:r w:rsidRPr="00420062">
        <w:rPr>
          <w:b/>
        </w:rPr>
        <w:t>:</w:t>
      </w:r>
      <w:r>
        <w:rPr>
          <w:b/>
        </w:rPr>
        <w:t> </w:t>
      </w:r>
      <w:r>
        <w:t>R</w:t>
      </w:r>
      <w:r w:rsidRPr="006B25FB">
        <w:t xml:space="preserve">egeringen eller den </w:t>
      </w:r>
      <w:r>
        <w:t>mynd</w:t>
      </w:r>
      <w:r>
        <w:softHyphen/>
        <w:t>ig</w:t>
      </w:r>
      <w:r>
        <w:softHyphen/>
      </w:r>
      <w:r w:rsidRPr="006B25FB">
        <w:t>het som regeringen be</w:t>
      </w:r>
      <w:r>
        <w:softHyphen/>
      </w:r>
      <w:r w:rsidRPr="006B25FB">
        <w:t>stäm</w:t>
      </w:r>
      <w:r>
        <w:softHyphen/>
      </w:r>
      <w:r w:rsidRPr="006B25FB">
        <w:t xml:space="preserve">mer </w:t>
      </w:r>
      <w:r>
        <w:t>ska få</w:t>
      </w:r>
      <w:r w:rsidRPr="006B25FB">
        <w:t xml:space="preserve"> meddela före</w:t>
      </w:r>
      <w:r>
        <w:softHyphen/>
      </w:r>
      <w:r w:rsidRPr="006B25FB">
        <w:t>skrift</w:t>
      </w:r>
      <w:r>
        <w:softHyphen/>
      </w:r>
      <w:r w:rsidRPr="006B25FB">
        <w:t>er om de intyg eller rap</w:t>
      </w:r>
      <w:r>
        <w:softHyphen/>
      </w:r>
      <w:r w:rsidRPr="006B25FB">
        <w:t>porter som får åberopas till stöd för en ansökan om att utses till anmält orga</w:t>
      </w:r>
      <w:r>
        <w:t>n.</w:t>
      </w:r>
    </w:p>
    <w:p w14:paraId="7324A352" w14:textId="77777777" w:rsidR="008539B5" w:rsidRDefault="008539B5" w:rsidP="008539B5">
      <w:pPr>
        <w:pStyle w:val="Brdtextmedindragram"/>
      </w:pPr>
      <w:r>
        <w:t xml:space="preserve">I </w:t>
      </w:r>
      <w:r w:rsidRPr="000A5328">
        <w:t>lagen om ack</w:t>
      </w:r>
      <w:r>
        <w:softHyphen/>
      </w:r>
      <w:r w:rsidRPr="000A5328">
        <w:t>re</w:t>
      </w:r>
      <w:r>
        <w:softHyphen/>
      </w:r>
      <w:r w:rsidRPr="000A5328">
        <w:t>di</w:t>
      </w:r>
      <w:r>
        <w:softHyphen/>
      </w:r>
      <w:r w:rsidRPr="000A5328">
        <w:t>tering och teknisk kontroll</w:t>
      </w:r>
      <w:r>
        <w:t xml:space="preserve"> ska det införas en upplysning om att </w:t>
      </w:r>
      <w:r w:rsidRPr="00CF5D89">
        <w:t xml:space="preserve">bestämmelser om anmälda organ och myndighet med ansvar för anmälda organ finns i </w:t>
      </w:r>
      <w:r>
        <w:t>MDR- och IVDR-förordningarna</w:t>
      </w:r>
      <w:r w:rsidRPr="00CF5D89">
        <w:t>.</w:t>
      </w:r>
      <w:r>
        <w:t xml:space="preserve"> </w:t>
      </w:r>
    </w:p>
    <w:p w14:paraId="5F9A6F62" w14:textId="77777777" w:rsidR="008539B5" w:rsidRDefault="008539B5" w:rsidP="008539B5">
      <w:pPr>
        <w:pStyle w:val="Brdtextmedindragram"/>
      </w:pPr>
      <w:r w:rsidRPr="00CB18F5">
        <w:rPr>
          <w:b/>
        </w:rPr>
        <w:t>Regeringens bedömning</w:t>
      </w:r>
      <w:r>
        <w:t>: Läkemedelsverket bör även fortsättnings</w:t>
      </w:r>
      <w:r>
        <w:softHyphen/>
        <w:t xml:space="preserve">vis vara myndighet med ansvar för anmälda organ </w:t>
      </w:r>
      <w:r w:rsidRPr="00C21F8B">
        <w:t>enligt MDR</w:t>
      </w:r>
      <w:r>
        <w:t>-</w:t>
      </w:r>
      <w:r w:rsidRPr="00C21F8B">
        <w:t xml:space="preserve"> och IVDR</w:t>
      </w:r>
      <w:r>
        <w:t>-förordningarna.</w:t>
      </w:r>
    </w:p>
    <w:p w14:paraId="42AFE056" w14:textId="77777777" w:rsidR="008539B5" w:rsidRDefault="008539B5" w:rsidP="008539B5">
      <w:pPr>
        <w:pStyle w:val="Brdtextmedindrag"/>
      </w:pPr>
    </w:p>
    <w:p w14:paraId="703E25FF"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r>
        <w:t xml:space="preserve"> och bedömning</w:t>
      </w:r>
      <w:r w:rsidRPr="00316DD4">
        <w:t>.</w:t>
      </w:r>
    </w:p>
    <w:p w14:paraId="1B4490EA" w14:textId="782DC8C8"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 Flera remiss</w:t>
      </w:r>
      <w:r>
        <w:rPr>
          <w:bCs/>
        </w:rPr>
        <w:softHyphen/>
        <w:t xml:space="preserve">instanser, bland annat </w:t>
      </w:r>
      <w:r w:rsidRPr="00C1500E">
        <w:rPr>
          <w:i/>
          <w:iCs/>
        </w:rPr>
        <w:t>E-hälsomyndigheten</w:t>
      </w:r>
      <w:r>
        <w:rPr>
          <w:i/>
          <w:iCs/>
        </w:rPr>
        <w:t xml:space="preserve">, Region Skåne </w:t>
      </w:r>
      <w:r w:rsidRPr="00F7558D">
        <w:t>och</w:t>
      </w:r>
      <w:r>
        <w:rPr>
          <w:i/>
          <w:iCs/>
        </w:rPr>
        <w:t xml:space="preserve"> </w:t>
      </w:r>
      <w:r w:rsidRPr="00C1500E">
        <w:rPr>
          <w:i/>
          <w:iCs/>
        </w:rPr>
        <w:t>Karolinska Institutet</w:t>
      </w:r>
      <w:r>
        <w:rPr>
          <w:i/>
          <w:iCs/>
        </w:rPr>
        <w:t>,</w:t>
      </w:r>
      <w:r>
        <w:t xml:space="preserve"> ser en risk med att det finns få godkända anmälda organ inom EU. Karolinska Institutet föreslår att Läkemedelsverket ska få ansvar för att antalet anmälda organ etableras i tillräcklig utsträckning. E-hälso</w:t>
      </w:r>
      <w:r>
        <w:softHyphen/>
        <w:t>mynd</w:t>
      </w:r>
      <w:r>
        <w:softHyphen/>
        <w:t>igheten bedömer att bristen på anmälda organ är en risk som både kan hämma den internationella och nationella utvecklingen av medicin</w:t>
      </w:r>
      <w:r>
        <w:softHyphen/>
        <w:t>tekniska produkter och att det även utgör en möjlig risk gällande nationell informa</w:t>
      </w:r>
      <w:r>
        <w:softHyphen/>
        <w:t>tions- och cybersäkerhet.</w:t>
      </w:r>
    </w:p>
    <w:p w14:paraId="30781C6D" w14:textId="77777777" w:rsidR="008539B5" w:rsidRDefault="008539B5" w:rsidP="008539B5">
      <w:pPr>
        <w:pStyle w:val="Rubrik4utannumrering"/>
      </w:pPr>
      <w:r w:rsidRPr="008A7899">
        <w:t>Skälen</w:t>
      </w:r>
      <w:r>
        <w:t xml:space="preserve"> för regeringens förslag och bedömning </w:t>
      </w:r>
    </w:p>
    <w:p w14:paraId="0AE75D04" w14:textId="6A436C25" w:rsidR="008539B5" w:rsidRDefault="008539B5" w:rsidP="008539B5">
      <w:pPr>
        <w:pStyle w:val="Brdtextmedindrag"/>
        <w:ind w:firstLine="0"/>
      </w:pPr>
      <w:r>
        <w:t>Anmälda organ är oberoende organisationer som ska bistå och övervaka tillverkarnas arbete med att kontrollera och säkerställa att de produkter som släpps ut på marknaden uppfyller gällande regler. Det är vidare mynd</w:t>
      </w:r>
      <w:r>
        <w:softHyphen/>
        <w:t>ig</w:t>
      </w:r>
      <w:r>
        <w:softHyphen/>
        <w:t xml:space="preserve">heter med ansvar för anmälda organ som ska bedöma och utse anmälda organ. </w:t>
      </w:r>
    </w:p>
    <w:p w14:paraId="68E806A4" w14:textId="77777777" w:rsidR="008539B5" w:rsidRDefault="008539B5" w:rsidP="008539B5">
      <w:pPr>
        <w:pStyle w:val="Brdtextmedindrag"/>
      </w:pPr>
      <w:r>
        <w:t xml:space="preserve">I artiklarna 35–50 i </w:t>
      </w:r>
      <w:r w:rsidRPr="00A3541E">
        <w:t>MDR-förordningen</w:t>
      </w:r>
      <w:r>
        <w:t xml:space="preserve"> och artiklarna 31–46 i IVDR-för</w:t>
      </w:r>
      <w:r>
        <w:softHyphen/>
        <w:t>ordningen finns be</w:t>
      </w:r>
      <w:r>
        <w:softHyphen/>
        <w:t>stäm</w:t>
      </w:r>
      <w:r>
        <w:softHyphen/>
        <w:t>melser om anmälda organ. Många av dessa be</w:t>
      </w:r>
      <w:r>
        <w:softHyphen/>
        <w:t>stäm</w:t>
      </w:r>
      <w:r>
        <w:softHyphen/>
        <w:t>melser finns redan till stor del i kommissionens genom</w:t>
      </w:r>
      <w:r>
        <w:softHyphen/>
        <w:t>för</w:t>
      </w:r>
      <w:r>
        <w:softHyphen/>
        <w:t>ande</w:t>
      </w:r>
      <w:r>
        <w:softHyphen/>
        <w:t>för</w:t>
      </w:r>
      <w:r>
        <w:softHyphen/>
        <w:t>ord</w:t>
      </w:r>
      <w:r>
        <w:softHyphen/>
        <w:t xml:space="preserve">ning </w:t>
      </w:r>
      <w:r w:rsidRPr="00727F07">
        <w:t>(EU) nr 920/2013 av den 24 september 2013 om utseende och över</w:t>
      </w:r>
      <w:r>
        <w:softHyphen/>
      </w:r>
      <w:r w:rsidRPr="00727F07">
        <w:t>vak</w:t>
      </w:r>
      <w:r>
        <w:softHyphen/>
      </w:r>
      <w:r w:rsidRPr="00727F07">
        <w:t xml:space="preserve">ning av anmälda organ i enlighet med rådets direktiv 90/385/EEG om aktiva medicintekniska produkter för implantation och rådets direktiv 93/42/EEG om medicintekniska produkter </w:t>
      </w:r>
      <w:r>
        <w:t>som reglerar an</w:t>
      </w:r>
      <w:r>
        <w:softHyphen/>
        <w:t xml:space="preserve">mälda organ. </w:t>
      </w:r>
    </w:p>
    <w:p w14:paraId="2853B784" w14:textId="77777777" w:rsidR="008539B5" w:rsidRDefault="008539B5" w:rsidP="008539B5">
      <w:pPr>
        <w:pStyle w:val="Brdtextmedindrag"/>
      </w:pPr>
      <w:r>
        <w:t xml:space="preserve">Bestämmelserna om anmälda organ i </w:t>
      </w:r>
      <w:r w:rsidRPr="00A3541E">
        <w:t>MDR-förordningen</w:t>
      </w:r>
      <w:r>
        <w:t xml:space="preserve"> respektive IVDR-förordningen började tillämpas redan den 26 november 2017. De bestämmelser som då behövde anpassas till svensk rätt redovisas i propositionen Anpassningar till EU:s nya förordningar om medicinteknik – del 1 (prop. 2016/17:197). I det lagstiftningsarbetet infördes två be</w:t>
      </w:r>
      <w:r>
        <w:softHyphen/>
        <w:t>stäm</w:t>
      </w:r>
      <w:r>
        <w:softHyphen/>
        <w:t xml:space="preserve">melser, 9 a och 9 b §§, i lagen (1993:584) om medicintekniska produkter. Dessa bestämmelser behandlas nedan. </w:t>
      </w:r>
    </w:p>
    <w:p w14:paraId="2EB4190C" w14:textId="77777777" w:rsidR="008539B5" w:rsidRDefault="008539B5" w:rsidP="008539B5">
      <w:pPr>
        <w:pStyle w:val="Rubrik5utannumrering"/>
      </w:pPr>
      <w:r>
        <w:t>Myndighet med ansvar för anmälda organ</w:t>
      </w:r>
    </w:p>
    <w:p w14:paraId="4E31AFE2" w14:textId="5EA59618" w:rsidR="008539B5" w:rsidRDefault="008539B5" w:rsidP="008539B5">
      <w:pPr>
        <w:pStyle w:val="Brdtextmedindrag"/>
        <w:ind w:firstLine="0"/>
      </w:pPr>
      <w:r w:rsidRPr="004A72FB">
        <w:t xml:space="preserve">Av artikel 35 i </w:t>
      </w:r>
      <w:r w:rsidRPr="00A3541E">
        <w:t>MDR-förordningen</w:t>
      </w:r>
      <w:r>
        <w:t xml:space="preserve"> </w:t>
      </w:r>
      <w:r w:rsidRPr="004A72FB">
        <w:t xml:space="preserve">och artikel 31 i </w:t>
      </w:r>
      <w:r>
        <w:t>IVDR-förordningen</w:t>
      </w:r>
      <w:r w:rsidRPr="004A72FB">
        <w:t xml:space="preserve"> framgår att en med</w:t>
      </w:r>
      <w:r>
        <w:softHyphen/>
      </w:r>
      <w:r w:rsidRPr="004A72FB">
        <w:t>lems</w:t>
      </w:r>
      <w:r>
        <w:softHyphen/>
      </w:r>
      <w:r w:rsidRPr="004A72FB">
        <w:t>stat som tänker utse ett organ för bedömning av överens</w:t>
      </w:r>
      <w:r>
        <w:softHyphen/>
      </w:r>
      <w:r w:rsidRPr="004A72FB">
        <w:t>stäm</w:t>
      </w:r>
      <w:r>
        <w:softHyphen/>
      </w:r>
      <w:r w:rsidRPr="004A72FB">
        <w:t>melse till anmält organ eller har utsett ett anmält organ för att ut</w:t>
      </w:r>
      <w:r>
        <w:softHyphen/>
      </w:r>
      <w:r w:rsidRPr="004A72FB">
        <w:t>föra bedömningar av överensstämmelse enligt förordningen, ska ut</w:t>
      </w:r>
      <w:r>
        <w:softHyphen/>
      </w:r>
      <w:r w:rsidRPr="004A72FB">
        <w:t>se en myndig</w:t>
      </w:r>
      <w:r>
        <w:softHyphen/>
      </w:r>
      <w:r w:rsidRPr="004A72FB">
        <w:t>het som har det ansvaret</w:t>
      </w:r>
      <w:r>
        <w:t>. Denna myndighet kallas en</w:t>
      </w:r>
      <w:r>
        <w:softHyphen/>
        <w:t>ligt förord</w:t>
      </w:r>
      <w:r>
        <w:softHyphen/>
        <w:t>ning</w:t>
      </w:r>
      <w:r>
        <w:softHyphen/>
        <w:t xml:space="preserve">arna för </w:t>
      </w:r>
      <w:r w:rsidRPr="004E5CCE">
        <w:rPr>
          <w:i/>
        </w:rPr>
        <w:t>myndighet med ansvar för anmälda organ.</w:t>
      </w:r>
      <w:r>
        <w:t xml:space="preserve"> I de efterföljande artiklarna finns flera uppgifter som denna mynd</w:t>
      </w:r>
      <w:r>
        <w:softHyphen/>
        <w:t>ig</w:t>
      </w:r>
      <w:r>
        <w:softHyphen/>
        <w:t>het ska fullgöra. Genom pro</w:t>
      </w:r>
      <w:r>
        <w:softHyphen/>
        <w:t>positionen Anpassningar till EU:s nya förordningar om medicinteknik – del 1 (prop. 2016/17:197) infördes bestämmelsen 9 a § lagen om medicintekniska produkter. Enligt den bestäm</w:t>
      </w:r>
      <w:r>
        <w:softHyphen/>
        <w:t>mels</w:t>
      </w:r>
      <w:r>
        <w:softHyphen/>
        <w:t>en är det regeringen som beslutar vilken myndighet som ansvarar för anmälda organ enligt MDR- och IVDR-förordningarna. I förarbetena kon</w:t>
      </w:r>
      <w:r>
        <w:softHyphen/>
        <w:t>stat</w:t>
      </w:r>
      <w:r>
        <w:softHyphen/>
        <w:t>er</w:t>
      </w:r>
      <w:r>
        <w:softHyphen/>
        <w:t>as det att d</w:t>
      </w:r>
      <w:r w:rsidRPr="004E5CCE">
        <w:t>en an</w:t>
      </w:r>
      <w:r>
        <w:softHyphen/>
      </w:r>
      <w:r w:rsidRPr="004E5CCE">
        <w:t>svar</w:t>
      </w:r>
      <w:r>
        <w:softHyphen/>
      </w:r>
      <w:r w:rsidRPr="004E5CCE">
        <w:t xml:space="preserve">iga myndigheten ska </w:t>
      </w:r>
      <w:r>
        <w:t xml:space="preserve">utse och </w:t>
      </w:r>
      <w:r w:rsidRPr="004E5CCE">
        <w:t>bedöma ärenden om anmälda organ</w:t>
      </w:r>
      <w:r>
        <w:t xml:space="preserve"> och att dessa ärenden</w:t>
      </w:r>
      <w:r w:rsidRPr="004E5CCE">
        <w:t xml:space="preserve"> avgörs med bindande be</w:t>
      </w:r>
      <w:r>
        <w:softHyphen/>
      </w:r>
      <w:r w:rsidRPr="004E5CCE">
        <w:t>slut. Således får myndigheten befogenhet att bestämma över vissa för</w:t>
      </w:r>
      <w:r>
        <w:softHyphen/>
      </w:r>
      <w:r w:rsidRPr="004E5CCE">
        <w:t xml:space="preserve">hållanden för anmälda organ. </w:t>
      </w:r>
      <w:r>
        <w:t>I för</w:t>
      </w:r>
      <w:r>
        <w:softHyphen/>
        <w:t>arbetena noteras att e</w:t>
      </w:r>
      <w:r w:rsidRPr="004E5CCE">
        <w:t>n sådan be</w:t>
      </w:r>
      <w:r>
        <w:softHyphen/>
      </w:r>
      <w:r w:rsidRPr="004E5CCE">
        <w:t xml:space="preserve">fogenhet ska grunda sig på bestämmelse i författning eller </w:t>
      </w:r>
      <w:r w:rsidRPr="00DF4E45">
        <w:t>på ett kon</w:t>
      </w:r>
      <w:r w:rsidRPr="00DF4E45">
        <w:softHyphen/>
        <w:t>kret beslut av regering eller riksdag. Mot bakgrund av detta gjordes bedömningen att det i lag skulle anges att det var regering</w:t>
      </w:r>
      <w:r>
        <w:softHyphen/>
      </w:r>
      <w:r w:rsidRPr="00DF4E45">
        <w:t xml:space="preserve">en som utser nämnda </w:t>
      </w:r>
      <w:r>
        <w:t>mynd</w:t>
      </w:r>
      <w:r>
        <w:softHyphen/>
        <w:t>ig</w:t>
      </w:r>
      <w:r>
        <w:softHyphen/>
      </w:r>
      <w:r w:rsidRPr="00DF4E45">
        <w:t>het. Av 1 a</w:t>
      </w:r>
      <w:r>
        <w:t> §</w:t>
      </w:r>
      <w:r w:rsidRPr="00DF4E45">
        <w:t xml:space="preserve"> förordningen (2007:1205) med instruktion för Läke</w:t>
      </w:r>
      <w:r>
        <w:softHyphen/>
      </w:r>
      <w:r w:rsidRPr="00DF4E45">
        <w:t>medels</w:t>
      </w:r>
      <w:r>
        <w:softHyphen/>
      </w:r>
      <w:r w:rsidRPr="00DF4E45">
        <w:t>verket framgår</w:t>
      </w:r>
      <w:r>
        <w:t xml:space="preserve"> att Läke</w:t>
      </w:r>
      <w:r>
        <w:softHyphen/>
        <w:t xml:space="preserve">medelsverket är </w:t>
      </w:r>
      <w:r w:rsidRPr="004E5D41">
        <w:t>ansvarig myndighet för anmälda organ enligt</w:t>
      </w:r>
      <w:r>
        <w:t xml:space="preserve"> MDR- och IVDR-förordningarna. Det kan nämnas att det är </w:t>
      </w:r>
      <w:r w:rsidRPr="004B4A52">
        <w:t>Styrelsen för ac</w:t>
      </w:r>
      <w:r>
        <w:softHyphen/>
      </w:r>
      <w:r w:rsidRPr="004B4A52">
        <w:t>kred</w:t>
      </w:r>
      <w:r>
        <w:softHyphen/>
      </w:r>
      <w:r w:rsidRPr="004B4A52">
        <w:t>it</w:t>
      </w:r>
      <w:r>
        <w:softHyphen/>
      </w:r>
      <w:r w:rsidRPr="004B4A52">
        <w:t>ering och teknisk kontroll</w:t>
      </w:r>
      <w:r>
        <w:t xml:space="preserve"> (Swedac) som utsett anmälda organ enligt direktiven.</w:t>
      </w:r>
    </w:p>
    <w:p w14:paraId="633558BA" w14:textId="551253C6" w:rsidR="008539B5" w:rsidRDefault="008539B5" w:rsidP="008539B5">
      <w:pPr>
        <w:pStyle w:val="Brdtextmedindrag"/>
      </w:pPr>
      <w:r>
        <w:t>I detta lagstiftningsarbete är avsikten att lagen om medicin</w:t>
      </w:r>
      <w:r>
        <w:softHyphen/>
        <w:t>tek</w:t>
      </w:r>
      <w:r>
        <w:softHyphen/>
        <w:t>ni</w:t>
      </w:r>
      <w:r>
        <w:softHyphen/>
        <w:t>ska pro</w:t>
      </w:r>
      <w:r>
        <w:softHyphen/>
        <w:t>dukt</w:t>
      </w:r>
      <w:r>
        <w:softHyphen/>
        <w:t>er ska upphävas och att de bestämmelser som ska fort</w:t>
      </w:r>
      <w:r>
        <w:softHyphen/>
        <w:t>sätta att vara giltiga ska överföras till den nya lagen med kom</w:t>
      </w:r>
      <w:r>
        <w:softHyphen/>
        <w:t>plett</w:t>
      </w:r>
      <w:r>
        <w:softHyphen/>
        <w:t>er</w:t>
      </w:r>
      <w:r>
        <w:softHyphen/>
        <w:t>ande bestämmelser till EU:s förordningar om medicintekniska pro</w:t>
      </w:r>
      <w:r>
        <w:softHyphen/>
        <w:t>dukter. Som framgår av titeln till den nya lagen så ska den lagen vara ett komplement till EU-för</w:t>
      </w:r>
      <w:r>
        <w:softHyphen/>
        <w:t>ordningarna. De flesta materiella be</w:t>
      </w:r>
      <w:r>
        <w:softHyphen/>
        <w:t>stämmelser kommer således att finnas i EU-förordningarna. Att med</w:t>
      </w:r>
      <w:r>
        <w:softHyphen/>
        <w:t>lemsstater ska utse en myndighet med ansvar för anmälda organ, för det fall medlemsstaten avser att utse anmälda organ, fram</w:t>
      </w:r>
      <w:r>
        <w:softHyphen/>
        <w:t xml:space="preserve">går av artikel 35 i </w:t>
      </w:r>
      <w:r w:rsidRPr="00A3541E">
        <w:t>MDR-förordningen</w:t>
      </w:r>
      <w:r>
        <w:t xml:space="preserve"> och artikel 31 i IVDR-för</w:t>
      </w:r>
      <w:r>
        <w:softHyphen/>
        <w:t>ord</w:t>
      </w:r>
      <w:r>
        <w:softHyphen/>
        <w:t>ning</w:t>
      </w:r>
      <w:r>
        <w:softHyphen/>
        <w:t>en. I MDR- och IVDR-förordningarna finns bestämmelser om dessa myndig</w:t>
      </w:r>
      <w:r>
        <w:softHyphen/>
        <w:t>heters arbetssätt, ex</w:t>
      </w:r>
      <w:r>
        <w:softHyphen/>
        <w:t>emp</w:t>
      </w:r>
      <w:r>
        <w:softHyphen/>
        <w:t>el</w:t>
      </w:r>
      <w:r>
        <w:softHyphen/>
        <w:t xml:space="preserve">vis att de ska </w:t>
      </w:r>
      <w:r w:rsidRPr="00AD780D">
        <w:t>inrättas, organiseras och drivas på ett sådant sätt att objektiviteten och opartiskheten i de</w:t>
      </w:r>
      <w:r>
        <w:t>ras</w:t>
      </w:r>
      <w:r w:rsidRPr="00AD780D">
        <w:t xml:space="preserve"> verk</w:t>
      </w:r>
      <w:r>
        <w:softHyphen/>
      </w:r>
      <w:r w:rsidRPr="00AD780D">
        <w:t>sam</w:t>
      </w:r>
      <w:r>
        <w:softHyphen/>
      </w:r>
      <w:r w:rsidRPr="00AD780D">
        <w:t>het värnas och in</w:t>
      </w:r>
      <w:r>
        <w:softHyphen/>
      </w:r>
      <w:r w:rsidRPr="00AD780D">
        <w:t>tresse</w:t>
      </w:r>
      <w:r>
        <w:softHyphen/>
      </w:r>
      <w:r w:rsidRPr="00AD780D">
        <w:t>konflikter med organen för bedömn</w:t>
      </w:r>
      <w:r>
        <w:t>ing av över</w:t>
      </w:r>
      <w:r>
        <w:softHyphen/>
        <w:t>ens</w:t>
      </w:r>
      <w:r>
        <w:softHyphen/>
        <w:t>stäm</w:t>
      </w:r>
      <w:r>
        <w:softHyphen/>
        <w:t xml:space="preserve">melse undviks och att dessa myndigheter ska </w:t>
      </w:r>
      <w:r w:rsidRPr="00AD780D">
        <w:t>ha ett tillräckligt antal an</w:t>
      </w:r>
      <w:r>
        <w:softHyphen/>
      </w:r>
      <w:r w:rsidRPr="00AD780D">
        <w:t>ställda med lämplig kompetens till förfogande</w:t>
      </w:r>
      <w:r>
        <w:t xml:space="preserve"> (artikel 35.2 och 35.6 i </w:t>
      </w:r>
      <w:r w:rsidRPr="00A3541E">
        <w:t>MDR-förordningen</w:t>
      </w:r>
      <w:r>
        <w:t xml:space="preserve"> och artikel 31.2 och 31.6 i IVDR-förordningen). Där</w:t>
      </w:r>
      <w:r>
        <w:softHyphen/>
        <w:t>ut</w:t>
      </w:r>
      <w:r>
        <w:softHyphen/>
        <w:t>över finns bestämmelser om myndighetens bedömning av ansök</w:t>
      </w:r>
      <w:r>
        <w:softHyphen/>
        <w:t>ning</w:t>
      </w:r>
      <w:r>
        <w:softHyphen/>
        <w:t>ar, om för</w:t>
      </w:r>
      <w:r>
        <w:softHyphen/>
        <w:t>farande för att utse anmälda organ, övervakning av an</w:t>
      </w:r>
      <w:r>
        <w:softHyphen/>
        <w:t>mälda organ och granskning av anmälda organs bedömningar. Det finns således detalj</w:t>
      </w:r>
      <w:r>
        <w:softHyphen/>
        <w:t>er</w:t>
      </w:r>
      <w:r>
        <w:softHyphen/>
        <w:t>ade bestämmelser om dessa myndigheters organ</w:t>
      </w:r>
      <w:r>
        <w:softHyphen/>
        <w:t>i</w:t>
      </w:r>
      <w:r>
        <w:softHyphen/>
        <w:t>sa</w:t>
      </w:r>
      <w:r>
        <w:softHyphen/>
        <w:t>tion och verk</w:t>
      </w:r>
      <w:r>
        <w:softHyphen/>
        <w:t>sam</w:t>
      </w:r>
      <w:r>
        <w:softHyphen/>
        <w:t>het i både MDR- och IVDR-förordningarna. Det som behövs är att Sverige ut</w:t>
      </w:r>
      <w:r>
        <w:softHyphen/>
        <w:t>ser en myndighet med ansvar för anmälda organ. Läke</w:t>
      </w:r>
      <w:r>
        <w:softHyphen/>
        <w:t>medels-verk</w:t>
      </w:r>
      <w:r>
        <w:softHyphen/>
        <w:t xml:space="preserve">et bör även fortsättningsvis vara den </w:t>
      </w:r>
      <w:r w:rsidRPr="00193C7A">
        <w:t>myndighet</w:t>
      </w:r>
      <w:r>
        <w:t xml:space="preserve"> </w:t>
      </w:r>
      <w:r w:rsidRPr="00193C7A">
        <w:t>med ansvar för anmälda organ</w:t>
      </w:r>
      <w:r>
        <w:t xml:space="preserve"> som anges i artikel 35 i </w:t>
      </w:r>
      <w:r w:rsidRPr="00A3541E">
        <w:t>MDR-förordningen</w:t>
      </w:r>
      <w:r>
        <w:t xml:space="preserve"> och artikel 31 i IVDR-för</w:t>
      </w:r>
      <w:r>
        <w:softHyphen/>
        <w:t>ord</w:t>
      </w:r>
      <w:r>
        <w:softHyphen/>
        <w:t>ning</w:t>
      </w:r>
      <w:r>
        <w:softHyphen/>
        <w:t>en. Reger</w:t>
      </w:r>
      <w:r>
        <w:softHyphen/>
        <w:t>ingen avser att meddela föreskrifter om detta i förordning med stöd av 8 kap. 7 § regeringsformen. Bestämmelsen i 9 a § första stycket behöv</w:t>
      </w:r>
      <w:r>
        <w:softHyphen/>
        <w:t>er inte föras över till den nya lagen med kom</w:t>
      </w:r>
      <w:r>
        <w:softHyphen/>
        <w:t>plett</w:t>
      </w:r>
      <w:r>
        <w:softHyphen/>
        <w:t>erande bestämmelser till EU:s förordningar om medicin</w:t>
      </w:r>
      <w:r>
        <w:softHyphen/>
        <w:t>tek</w:t>
      </w:r>
      <w:r>
        <w:softHyphen/>
        <w:t>ni</w:t>
      </w:r>
      <w:r>
        <w:softHyphen/>
        <w:t xml:space="preserve">ska produkter. </w:t>
      </w:r>
    </w:p>
    <w:p w14:paraId="1099B96E" w14:textId="3A9FF504" w:rsidR="008539B5" w:rsidRDefault="008539B5" w:rsidP="008539B5">
      <w:pPr>
        <w:pStyle w:val="Brdtextmedindrag"/>
      </w:pPr>
      <w:r>
        <w:t>I 9 a § andra stycket lagen om medicintekniska produkter finns en upp</w:t>
      </w:r>
      <w:r>
        <w:softHyphen/>
        <w:t>lys</w:t>
      </w:r>
      <w:r>
        <w:softHyphen/>
        <w:t>ningsbestämmelse om att den m</w:t>
      </w:r>
      <w:r w:rsidRPr="006277E8">
        <w:t xml:space="preserve">yndighet </w:t>
      </w:r>
      <w:r>
        <w:t>som har ut</w:t>
      </w:r>
      <w:r>
        <w:softHyphen/>
        <w:t xml:space="preserve">setts till den </w:t>
      </w:r>
      <w:r w:rsidRPr="006277E8">
        <w:t>mynd</w:t>
      </w:r>
      <w:r>
        <w:softHyphen/>
      </w:r>
      <w:r w:rsidRPr="006277E8">
        <w:t>ighet som ansvarar för anmälda organ</w:t>
      </w:r>
      <w:r>
        <w:t xml:space="preserve"> </w:t>
      </w:r>
      <w:r w:rsidRPr="006277E8">
        <w:t>ska full</w:t>
      </w:r>
      <w:r>
        <w:softHyphen/>
      </w:r>
      <w:r w:rsidRPr="006277E8">
        <w:t xml:space="preserve">göra de uppgifter som följer av </w:t>
      </w:r>
      <w:r>
        <w:t>MDR- och IVDR-förordningarna. Med tanke på att den nya lagen kom</w:t>
      </w:r>
      <w:r>
        <w:softHyphen/>
        <w:t>plett</w:t>
      </w:r>
      <w:r>
        <w:softHyphen/>
        <w:t>erar EU-förordningarna bedöms denna upp</w:t>
      </w:r>
      <w:r>
        <w:softHyphen/>
        <w:t>lysningsbestämmelse inte behöva överföras till den nya lagen.</w:t>
      </w:r>
    </w:p>
    <w:p w14:paraId="746B6CFA" w14:textId="77777777" w:rsidR="008539B5" w:rsidRDefault="008539B5" w:rsidP="008539B5">
      <w:pPr>
        <w:pStyle w:val="Rubrik5utannumrering"/>
      </w:pPr>
      <w:bookmarkStart w:id="119" w:name="_Hlk20397980"/>
      <w:r>
        <w:t>Möjlighet att åberopa ackrediteringsintyg</w:t>
      </w:r>
    </w:p>
    <w:bookmarkEnd w:id="119"/>
    <w:p w14:paraId="58409F9D" w14:textId="77777777" w:rsidR="008539B5" w:rsidRDefault="008539B5" w:rsidP="008539B5">
      <w:pPr>
        <w:pStyle w:val="Brdtext"/>
      </w:pPr>
      <w:r>
        <w:t>Ett organ som vill bli utsett till anmält organ får ansöka om detta hos den myndig</w:t>
      </w:r>
      <w:r>
        <w:softHyphen/>
        <w:t>het med ansvar för anmälda organ som en medlems</w:t>
      </w:r>
      <w:r>
        <w:softHyphen/>
        <w:t>stat utsett. Ansökan om att utses till ett anmält organ ska innehålla doku</w:t>
      </w:r>
      <w:r>
        <w:softHyphen/>
        <w:t xml:space="preserve">mentation som styrker att kraven i bilaga VII till </w:t>
      </w:r>
      <w:r w:rsidRPr="00A3541E">
        <w:t>MDR-förordningen</w:t>
      </w:r>
      <w:r>
        <w:t xml:space="preserve"> är upp</w:t>
      </w:r>
      <w:r>
        <w:softHyphen/>
        <w:t xml:space="preserve">fyllda. Av artikel 38.2 i </w:t>
      </w:r>
      <w:r w:rsidRPr="00A3541E">
        <w:t>MDR-förordningen</w:t>
      </w:r>
      <w:r>
        <w:t xml:space="preserve"> framgår det att när det gäller </w:t>
      </w:r>
      <w:r w:rsidRPr="00153FCF">
        <w:t>de organ</w:t>
      </w:r>
      <w:r>
        <w:softHyphen/>
      </w:r>
      <w:r w:rsidRPr="00153FCF">
        <w:t xml:space="preserve">isatoriska och allmänna krav och de krav på kvalitetsledning som anges i avsnitten 1 och 2 i bilaga VII till </w:t>
      </w:r>
      <w:r w:rsidRPr="00A3541E">
        <w:t>MDR-förordningen</w:t>
      </w:r>
      <w:r>
        <w:t xml:space="preserve"> så </w:t>
      </w:r>
      <w:r w:rsidRPr="00153FCF">
        <w:t>är det</w:t>
      </w:r>
      <w:r>
        <w:t xml:space="preserve"> </w:t>
      </w:r>
      <w:r w:rsidRPr="00153FCF">
        <w:t>möjligt att använda sig av ackreditering till stöd för ansökan i denna del. I av</w:t>
      </w:r>
      <w:r>
        <w:softHyphen/>
      </w:r>
      <w:r w:rsidRPr="00153FCF">
        <w:t>snitt 1 i bilaga VII regleras organisatoriska och allmänna krav som till exempel att ett anmält organ ska vara inrättat enligt nationell lag</w:t>
      </w:r>
      <w:r>
        <w:softHyphen/>
      </w:r>
      <w:r w:rsidRPr="00153FCF">
        <w:t>stiftning och ska vara oberoende och opartiskt. I avsnitt 2 anges kva</w:t>
      </w:r>
      <w:r>
        <w:softHyphen/>
      </w:r>
      <w:r w:rsidRPr="00153FCF">
        <w:t>litets</w:t>
      </w:r>
      <w:r>
        <w:softHyphen/>
      </w:r>
      <w:r w:rsidRPr="00153FCF">
        <w:t>lednings</w:t>
      </w:r>
      <w:r>
        <w:softHyphen/>
      </w:r>
      <w:r w:rsidRPr="00153FCF">
        <w:t>krav som ska uppfyllas av anmälda organ, till exempel krav på viss doku</w:t>
      </w:r>
      <w:r>
        <w:softHyphen/>
      </w:r>
      <w:r w:rsidRPr="00153FCF">
        <w:t>menta</w:t>
      </w:r>
      <w:r>
        <w:softHyphen/>
      </w:r>
      <w:r w:rsidRPr="00153FCF">
        <w:t xml:space="preserve">tion. I fråga om den här typen av krav får ett </w:t>
      </w:r>
      <w:bookmarkStart w:id="120" w:name="_Hlk53478125"/>
      <w:r w:rsidRPr="00153FCF">
        <w:t>giltigt ackrediterings</w:t>
      </w:r>
      <w:r>
        <w:softHyphen/>
      </w:r>
      <w:r w:rsidRPr="00153FCF">
        <w:t>intyg och motsvarande ut</w:t>
      </w:r>
      <w:r>
        <w:softHyphen/>
      </w:r>
      <w:r w:rsidRPr="00153FCF">
        <w:t>värderings</w:t>
      </w:r>
      <w:r>
        <w:softHyphen/>
      </w:r>
      <w:r w:rsidRPr="00153FCF">
        <w:t>rapport ut</w:t>
      </w:r>
      <w:r>
        <w:softHyphen/>
      </w:r>
      <w:r w:rsidRPr="00153FCF">
        <w:t>färdad av ett nationellt ackred</w:t>
      </w:r>
      <w:r>
        <w:softHyphen/>
      </w:r>
      <w:r w:rsidRPr="00153FCF">
        <w:t>iteringsorgan i enlighet med för</w:t>
      </w:r>
      <w:r>
        <w:softHyphen/>
      </w:r>
      <w:r w:rsidRPr="00153FCF">
        <w:t>ord</w:t>
      </w:r>
      <w:r>
        <w:softHyphen/>
      </w:r>
      <w:r w:rsidRPr="00153FCF">
        <w:t xml:space="preserve">ning (EG) nr 765/2008 lämnas in </w:t>
      </w:r>
      <w:bookmarkEnd w:id="120"/>
      <w:r w:rsidRPr="00153FCF">
        <w:t>och intyget ska beaktas under bedömningen av ansökan om att få bli utsett till ett anmält organ. Motsvarande bestämmelser finns för medicin</w:t>
      </w:r>
      <w:r>
        <w:softHyphen/>
      </w:r>
      <w:r w:rsidRPr="00153FCF">
        <w:t>tekniska pro</w:t>
      </w:r>
      <w:r>
        <w:softHyphen/>
      </w:r>
      <w:r w:rsidRPr="00153FCF">
        <w:t>dukter för vitro-diagnostik (</w:t>
      </w:r>
      <w:r>
        <w:t xml:space="preserve">artikel 34.2 och </w:t>
      </w:r>
      <w:r w:rsidRPr="00153FCF">
        <w:t xml:space="preserve">avsnitten 1 och 2 i bilaga VII till </w:t>
      </w:r>
      <w:r>
        <w:t>IVDR-förordningen</w:t>
      </w:r>
      <w:r w:rsidRPr="00153FCF">
        <w:t>).</w:t>
      </w:r>
      <w:r>
        <w:t xml:space="preserve"> Det kan nämnas att i Sverige är det Styrelsen för ackreditering och teknisk kontroll (Swedac) som beslutar i fråga om nämnda ackreditering och som beviljar den genom att utfärda ackred</w:t>
      </w:r>
      <w:r>
        <w:softHyphen/>
        <w:t>iterings</w:t>
      </w:r>
      <w:r>
        <w:softHyphen/>
        <w:t>intyget, jämför 5 § lagen (2011:791) om ackreditering och teknisk kontroll.</w:t>
      </w:r>
    </w:p>
    <w:p w14:paraId="42384059" w14:textId="77777777" w:rsidR="008539B5" w:rsidRDefault="008539B5" w:rsidP="008539B5">
      <w:pPr>
        <w:pStyle w:val="Brdtextmedindrag"/>
      </w:pPr>
      <w:r>
        <w:t>Bestämmelserna i MDR- och IVDR-förordningarna anpassades till sven</w:t>
      </w:r>
      <w:r>
        <w:softHyphen/>
        <w:t>sk rätt genom införandet av 9 b § lagen om medicintekniska pro</w:t>
      </w:r>
      <w:r>
        <w:softHyphen/>
        <w:t>dukt</w:t>
      </w:r>
      <w:r>
        <w:softHyphen/>
        <w:t>er. Enligt den be</w:t>
      </w:r>
      <w:r>
        <w:softHyphen/>
        <w:t>stäm</w:t>
      </w:r>
      <w:r>
        <w:softHyphen/>
        <w:t>mels</w:t>
      </w:r>
      <w:r>
        <w:softHyphen/>
        <w:t>en får ett organ som ansöker om att få bli ett an</w:t>
      </w:r>
      <w:r>
        <w:softHyphen/>
        <w:t>mält organ åberopa ett ackrediteringsintyg som utfärdats enligt 5 § lagen om ackreditering och teknisk kontroll. Bestämmelsen infördes i lag</w:t>
      </w:r>
      <w:r>
        <w:softHyphen/>
        <w:t>en om medicin</w:t>
      </w:r>
      <w:r>
        <w:softHyphen/>
        <w:t>tekniska produkter för att det skulle bli tydligt för de anmälda organen och tillämparen i övrigt att ackredi</w:t>
      </w:r>
      <w:r>
        <w:softHyphen/>
        <w:t>terings</w:t>
      </w:r>
      <w:r>
        <w:softHyphen/>
        <w:t>möj</w:t>
      </w:r>
      <w:r>
        <w:softHyphen/>
        <w:t xml:space="preserve">ligheten fanns kvar i denna begränsade del. </w:t>
      </w:r>
    </w:p>
    <w:p w14:paraId="030968E8" w14:textId="77777777" w:rsidR="008539B5" w:rsidRDefault="008539B5" w:rsidP="008539B5">
      <w:pPr>
        <w:pStyle w:val="Brdtextmedindrag"/>
      </w:pPr>
      <w:r>
        <w:t>När EU-förordningarna om medicintekniska produkter börjar till</w:t>
      </w:r>
      <w:r>
        <w:softHyphen/>
        <w:t>ämpas kommer huvuddelen av de materiella bestämmelserna att finnas i dessa förord</w:t>
      </w:r>
      <w:r>
        <w:softHyphen/>
        <w:t>ningar och endast kompletterande bestäm</w:t>
      </w:r>
      <w:r>
        <w:softHyphen/>
        <w:t>mels</w:t>
      </w:r>
      <w:r>
        <w:softHyphen/>
        <w:t xml:space="preserve">er kommer att finnas i den nya lagen eller i annan lagstiftning. </w:t>
      </w:r>
      <w:r w:rsidRPr="002720EB">
        <w:t xml:space="preserve">Det bedöms som lämpligt att den närmare regleringen </w:t>
      </w:r>
      <w:r>
        <w:t xml:space="preserve">om vilka intyg som kan åberopas av den som ansöker om att bli ett anmält organ </w:t>
      </w:r>
      <w:r w:rsidRPr="002720EB">
        <w:t>införs i förordning, i stället för lag. Det föreslås där</w:t>
      </w:r>
      <w:r>
        <w:softHyphen/>
      </w:r>
      <w:r w:rsidRPr="002720EB">
        <w:t>för att det i den nya lagen med kompletterande bestämmelser till EU:s förord</w:t>
      </w:r>
      <w:r>
        <w:softHyphen/>
      </w:r>
      <w:r w:rsidRPr="002720EB">
        <w:t xml:space="preserve">ningar om medicintekniska produkter införs ett bemyndigande för regeringen </w:t>
      </w:r>
      <w:r>
        <w:t>eller den myndighet som regeringen bestämmer att meddela före</w:t>
      </w:r>
      <w:r>
        <w:softHyphen/>
        <w:t xml:space="preserve">skrifter om de intyg eller rapporter som får åberopas till stöd för en ansökan om att utses till anmält organ. </w:t>
      </w:r>
    </w:p>
    <w:p w14:paraId="1B0A4634" w14:textId="77777777" w:rsidR="008539B5" w:rsidRDefault="008539B5" w:rsidP="008539B5">
      <w:pPr>
        <w:pStyle w:val="Rubrik5utannumrering"/>
      </w:pPr>
      <w:r>
        <w:t xml:space="preserve">Avgifter och tystnadsplikt </w:t>
      </w:r>
    </w:p>
    <w:p w14:paraId="7433FC07" w14:textId="77777777" w:rsidR="008539B5" w:rsidRDefault="008539B5" w:rsidP="008539B5">
      <w:pPr>
        <w:pStyle w:val="Brdtextmedindrag"/>
        <w:ind w:firstLine="0"/>
      </w:pPr>
      <w:r>
        <w:t>Genom propositionen Anpassningar till EU:s nya förordningar om medicin</w:t>
      </w:r>
      <w:r>
        <w:softHyphen/>
        <w:t>teknik – del 1 (prop. 2016/17:197) gjordes även ändringar i be</w:t>
      </w:r>
      <w:r>
        <w:softHyphen/>
        <w:t>stäm</w:t>
      </w:r>
      <w:r>
        <w:softHyphen/>
        <w:t>melser om tystnadsplikt och av</w:t>
      </w:r>
      <w:r>
        <w:softHyphen/>
        <w:t xml:space="preserve">gifter. Bestämmelser om tystnadsplikt och avgifter behandlas i avsnitt 12.3 och 14. </w:t>
      </w:r>
    </w:p>
    <w:p w14:paraId="09587FCC" w14:textId="77777777" w:rsidR="008539B5" w:rsidRDefault="008539B5" w:rsidP="008539B5">
      <w:pPr>
        <w:pStyle w:val="Rubrik5utannumrering"/>
      </w:pPr>
      <w:r>
        <w:t>Ytterligare krav på anmälda organ</w:t>
      </w:r>
    </w:p>
    <w:p w14:paraId="232B7447" w14:textId="613F7CA3" w:rsidR="008539B5" w:rsidRDefault="008539B5" w:rsidP="008539B5">
      <w:pPr>
        <w:pStyle w:val="Brdtextmedindrag"/>
        <w:ind w:firstLine="0"/>
      </w:pPr>
      <w:r w:rsidRPr="00FD3C66">
        <w:t>Av skäl 5</w:t>
      </w:r>
      <w:r>
        <w:t xml:space="preserve">5 i ingressen till </w:t>
      </w:r>
      <w:r w:rsidRPr="00A3541E">
        <w:t>MDR-förordningen</w:t>
      </w:r>
      <w:r>
        <w:t xml:space="preserve"> </w:t>
      </w:r>
      <w:r w:rsidRPr="00FD3C66">
        <w:t xml:space="preserve">och skäl 51 </w:t>
      </w:r>
      <w:r>
        <w:t>i ingressen till IVDR-förordningen</w:t>
      </w:r>
      <w:r w:rsidRPr="00FD3C66">
        <w:t xml:space="preserve"> fram</w:t>
      </w:r>
      <w:r>
        <w:softHyphen/>
      </w:r>
      <w:r w:rsidRPr="00FD3C66">
        <w:t>går det att medlemsstaterna får, särskilt med tanke på sitt an</w:t>
      </w:r>
      <w:r>
        <w:softHyphen/>
      </w:r>
      <w:r w:rsidRPr="00FD3C66">
        <w:t>svar för att organisera och tillhandahålla hälso- och sjuk</w:t>
      </w:r>
      <w:r>
        <w:softHyphen/>
      </w:r>
      <w:r w:rsidRPr="00FD3C66">
        <w:t>vård, fast</w:t>
      </w:r>
      <w:r>
        <w:softHyphen/>
      </w:r>
      <w:r w:rsidRPr="00FD3C66">
        <w:t>ställa ytterligare krav på anmälda organ som utsetts för be</w:t>
      </w:r>
      <w:r>
        <w:softHyphen/>
      </w:r>
      <w:r w:rsidRPr="00FD3C66">
        <w:t>döm</w:t>
      </w:r>
      <w:r>
        <w:softHyphen/>
      </w:r>
      <w:r w:rsidRPr="00FD3C66">
        <w:t>ning av överensstämmelse av produkter och som är etablerade på deras terri</w:t>
      </w:r>
      <w:r>
        <w:softHyphen/>
      </w:r>
      <w:r w:rsidRPr="00FD3C66">
        <w:t>torium, när det gäller frågor som inte regleras av förord</w:t>
      </w:r>
      <w:r>
        <w:softHyphen/>
      </w:r>
      <w:r w:rsidRPr="00FD3C66">
        <w:t>ning</w:t>
      </w:r>
      <w:r>
        <w:softHyphen/>
        <w:t>ar</w:t>
      </w:r>
      <w:r>
        <w:softHyphen/>
        <w:t>na</w:t>
      </w:r>
      <w:r w:rsidRPr="00FD3C66">
        <w:t>. Sådana ytterligare fastställda krav bör inte påverka tillämpning</w:t>
      </w:r>
      <w:r>
        <w:softHyphen/>
      </w:r>
      <w:r w:rsidRPr="00FD3C66">
        <w:t>en av mer specifik övergripande unionslagstiftning om anmälda organ och lika</w:t>
      </w:r>
      <w:r>
        <w:softHyphen/>
      </w:r>
      <w:r w:rsidRPr="00FD3C66">
        <w:t>be</w:t>
      </w:r>
      <w:r>
        <w:softHyphen/>
      </w:r>
      <w:r w:rsidRPr="00FD3C66">
        <w:t xml:space="preserve">handling av anmälda organ. I dagsläget har </w:t>
      </w:r>
      <w:r>
        <w:t xml:space="preserve">inte </w:t>
      </w:r>
      <w:r w:rsidRPr="00FD3C66">
        <w:t>Läke</w:t>
      </w:r>
      <w:r>
        <w:softHyphen/>
      </w:r>
      <w:r w:rsidRPr="00FD3C66">
        <w:t>medelsverket</w:t>
      </w:r>
      <w:r>
        <w:t xml:space="preserve"> eller någon annan myndighet</w:t>
      </w:r>
      <w:r w:rsidRPr="00FD3C66">
        <w:t xml:space="preserve"> framfört </w:t>
      </w:r>
      <w:r>
        <w:t xml:space="preserve">att det finns </w:t>
      </w:r>
      <w:r w:rsidRPr="00FD3C66">
        <w:t xml:space="preserve">något sådant behov. </w:t>
      </w:r>
      <w:r>
        <w:t xml:space="preserve">Någon sådan reglering föreslås därför inte i denna proposition. </w:t>
      </w:r>
    </w:p>
    <w:p w14:paraId="55187FFD" w14:textId="77777777" w:rsidR="008539B5" w:rsidRDefault="008539B5" w:rsidP="008539B5">
      <w:pPr>
        <w:pStyle w:val="Rubrik5utannumrering"/>
      </w:pPr>
      <w:r>
        <w:t xml:space="preserve">Följdändring </w:t>
      </w:r>
    </w:p>
    <w:p w14:paraId="27F2EF98" w14:textId="77777777" w:rsidR="008539B5" w:rsidRDefault="008539B5" w:rsidP="008539B5">
      <w:pPr>
        <w:pStyle w:val="Brdtext"/>
      </w:pPr>
      <w:r>
        <w:t xml:space="preserve">I 9 a § andra stycket </w:t>
      </w:r>
      <w:r w:rsidRPr="00DB6CED">
        <w:t>lagen om ackreditering</w:t>
      </w:r>
      <w:r>
        <w:t xml:space="preserve"> </w:t>
      </w:r>
      <w:r w:rsidRPr="00DB6CED">
        <w:t>och teknisk kontroll</w:t>
      </w:r>
      <w:r>
        <w:t xml:space="preserve"> anges det att bestämmelser </w:t>
      </w:r>
      <w:r w:rsidRPr="003F5E25">
        <w:t xml:space="preserve">om ansvarig </w:t>
      </w:r>
      <w:r>
        <w:t>mynd</w:t>
      </w:r>
      <w:r>
        <w:softHyphen/>
        <w:t>ig</w:t>
      </w:r>
      <w:r w:rsidRPr="003F5E25">
        <w:t>het för att utse och anmäla organ enligt Europa</w:t>
      </w:r>
      <w:r>
        <w:softHyphen/>
      </w:r>
      <w:r w:rsidRPr="003F5E25">
        <w:t>parla</w:t>
      </w:r>
      <w:r>
        <w:softHyphen/>
      </w:r>
      <w:r w:rsidRPr="003F5E25">
        <w:t>ment</w:t>
      </w:r>
      <w:r>
        <w:softHyphen/>
      </w:r>
      <w:r w:rsidRPr="003F5E25">
        <w:t>ets och rådets för</w:t>
      </w:r>
      <w:r>
        <w:softHyphen/>
      </w:r>
      <w:r w:rsidRPr="003F5E25">
        <w:t>ordning (EU) 2017/745 och Europa</w:t>
      </w:r>
      <w:r>
        <w:softHyphen/>
      </w:r>
      <w:r w:rsidRPr="003F5E25">
        <w:t>parla</w:t>
      </w:r>
      <w:r>
        <w:softHyphen/>
      </w:r>
      <w:r w:rsidRPr="003F5E25">
        <w:t>mentets och rådets förord</w:t>
      </w:r>
      <w:r>
        <w:softHyphen/>
      </w:r>
      <w:r w:rsidRPr="003F5E25">
        <w:t xml:space="preserve">ning (EU) 2017/746 finns i lagen </w:t>
      </w:r>
      <w:r w:rsidRPr="005D45BD">
        <w:t>om medicin</w:t>
      </w:r>
      <w:r w:rsidRPr="005D45BD">
        <w:softHyphen/>
        <w:t>tek</w:t>
      </w:r>
      <w:r w:rsidRPr="005D45BD">
        <w:softHyphen/>
        <w:t>niska produkter</w:t>
      </w:r>
      <w:r w:rsidRPr="003F5E25">
        <w:t>.</w:t>
      </w:r>
      <w:r>
        <w:t xml:space="preserve"> Efter</w:t>
      </w:r>
      <w:r>
        <w:softHyphen/>
        <w:t xml:space="preserve">som lagen om </w:t>
      </w:r>
      <w:r w:rsidRPr="005D45BD">
        <w:t>medicin</w:t>
      </w:r>
      <w:r w:rsidRPr="005D45BD">
        <w:softHyphen/>
        <w:t>tek</w:t>
      </w:r>
      <w:r w:rsidRPr="005D45BD">
        <w:softHyphen/>
        <w:t>niska produkter</w:t>
      </w:r>
      <w:r>
        <w:t xml:space="preserve"> ska upphävas ska hän</w:t>
      </w:r>
      <w:r>
        <w:softHyphen/>
        <w:t>vis</w:t>
      </w:r>
      <w:r>
        <w:softHyphen/>
        <w:t>ning</w:t>
      </w:r>
      <w:r>
        <w:softHyphen/>
        <w:t>en till den lagen tas bor</w:t>
      </w:r>
      <w:r w:rsidRPr="00CF5D89">
        <w:t xml:space="preserve">t. I stället ska det anges </w:t>
      </w:r>
      <w:r>
        <w:t>att</w:t>
      </w:r>
      <w:r w:rsidRPr="00CF5D89">
        <w:t xml:space="preserve"> bestämmelser om anmälda organ och myndighet med ansvar för anmälda organ finns i </w:t>
      </w:r>
      <w:r>
        <w:t>MDR- och IVDR-förordningarna</w:t>
      </w:r>
      <w:r w:rsidRPr="00CF5D89">
        <w:t xml:space="preserve">. </w:t>
      </w:r>
    </w:p>
    <w:p w14:paraId="2DDE562A" w14:textId="77777777" w:rsidR="008539B5" w:rsidRPr="00FB1549" w:rsidRDefault="008539B5" w:rsidP="008539B5">
      <w:pPr>
        <w:pStyle w:val="Rubrik5utannumrering"/>
      </w:pPr>
      <w:r>
        <w:t>Risker</w:t>
      </w:r>
    </w:p>
    <w:p w14:paraId="110D00C5" w14:textId="78CE8A43" w:rsidR="00920097" w:rsidRPr="00B937F4" w:rsidRDefault="008539B5" w:rsidP="008539B5">
      <w:pPr>
        <w:pStyle w:val="Brdtextmedindrag"/>
        <w:ind w:firstLine="0"/>
        <w:sectPr w:rsidR="00920097" w:rsidRPr="00B937F4" w:rsidSect="00155500">
          <w:headerReference w:type="even" r:id="rId167"/>
          <w:headerReference w:type="default" r:id="rId168"/>
          <w:footerReference w:type="even" r:id="rId169"/>
          <w:footerReference w:type="default" r:id="rId170"/>
          <w:headerReference w:type="first" r:id="rId171"/>
          <w:footerReference w:type="first" r:id="rId172"/>
          <w:type w:val="continuous"/>
          <w:pgSz w:w="9356" w:h="13721" w:code="9"/>
          <w:pgMar w:top="794" w:right="2438" w:bottom="1191" w:left="1021" w:header="0" w:footer="709" w:gutter="0"/>
          <w:cols w:space="708"/>
          <w:docGrid w:linePitch="360"/>
        </w:sectPr>
      </w:pPr>
      <w:r w:rsidRPr="002760E5">
        <w:t xml:space="preserve">Flera </w:t>
      </w:r>
      <w:r w:rsidRPr="00E07132">
        <w:t>remissinstanser</w:t>
      </w:r>
      <w:r>
        <w:t>,</w:t>
      </w:r>
      <w:r w:rsidRPr="002760E5">
        <w:t xml:space="preserve"> bland annat</w:t>
      </w:r>
      <w:r>
        <w:rPr>
          <w:i/>
          <w:iCs/>
        </w:rPr>
        <w:t xml:space="preserve"> </w:t>
      </w:r>
      <w:r w:rsidRPr="00287369">
        <w:rPr>
          <w:i/>
          <w:iCs/>
        </w:rPr>
        <w:t>E-hälsomyndigheten</w:t>
      </w:r>
      <w:r>
        <w:rPr>
          <w:i/>
          <w:iCs/>
        </w:rPr>
        <w:t xml:space="preserve">, Region Skåne </w:t>
      </w:r>
      <w:r>
        <w:t xml:space="preserve">och </w:t>
      </w:r>
      <w:r w:rsidRPr="00287369">
        <w:rPr>
          <w:i/>
          <w:iCs/>
        </w:rPr>
        <w:t>Karolinska Institutet</w:t>
      </w:r>
      <w:r>
        <w:rPr>
          <w:i/>
          <w:iCs/>
        </w:rPr>
        <w:t>,</w:t>
      </w:r>
      <w:r>
        <w:t xml:space="preserve"> ser en risk med att det finns få godkända anmälda organ inom EU och när remissinstanserna skrev sina yttrande fanns inte heller något godkänt anmält organ inom Sverige. Karolinska Institutet före</w:t>
      </w:r>
      <w:r>
        <w:softHyphen/>
        <w:t xml:space="preserve">slår att Läkemedelsverket får ansvar för att antalet anmälda organ etableras i tillräcklig utsträckning. Region Skåne ser en risk att </w:t>
      </w:r>
      <w:r w:rsidRPr="00AE1E56">
        <w:t>den be</w:t>
      </w:r>
      <w:r>
        <w:softHyphen/>
      </w:r>
      <w:r w:rsidRPr="00AE1E56">
        <w:t>gräns</w:t>
      </w:r>
      <w:r>
        <w:softHyphen/>
      </w:r>
      <w:r w:rsidRPr="00AE1E56">
        <w:t xml:space="preserve">ade kapaciteten hos anmälda organ inom EU </w:t>
      </w:r>
      <w:r>
        <w:t xml:space="preserve">kan leda till </w:t>
      </w:r>
      <w:r w:rsidRPr="00AE1E56">
        <w:t>att pro</w:t>
      </w:r>
      <w:r>
        <w:softHyphen/>
      </w:r>
      <w:r w:rsidRPr="00AE1E56">
        <w:t>dukt</w:t>
      </w:r>
      <w:r>
        <w:softHyphen/>
      </w:r>
      <w:r w:rsidRPr="00AE1E56">
        <w:t>er inte kan certifieras enligt MDR</w:t>
      </w:r>
      <w:r>
        <w:t>-förordningen</w:t>
      </w:r>
      <w:r w:rsidRPr="00AE1E56">
        <w:t xml:space="preserve"> i tid. Därmed ser </w:t>
      </w:r>
      <w:r>
        <w:t xml:space="preserve">regionen </w:t>
      </w:r>
      <w:r w:rsidRPr="00AE1E56">
        <w:t>en risk för en bristande tillgång på medicintekniska produkter al</w:t>
      </w:r>
      <w:r>
        <w:t>ternativt</w:t>
      </w:r>
      <w:r w:rsidRPr="00AE1E56">
        <w:t xml:space="preserve"> </w:t>
      </w:r>
      <w:r>
        <w:t>att</w:t>
      </w:r>
      <w:r w:rsidRPr="00AE1E56">
        <w:t xml:space="preserve"> en monopolsituation </w:t>
      </w:r>
      <w:r>
        <w:t xml:space="preserve">uppstår när </w:t>
      </w:r>
      <w:r w:rsidRPr="00AE1E56">
        <w:t xml:space="preserve">tillverkare ska </w:t>
      </w:r>
      <w:r>
        <w:t>börja tillämpa be</w:t>
      </w:r>
      <w:r>
        <w:softHyphen/>
        <w:t>stäm</w:t>
      </w:r>
      <w:r>
        <w:softHyphen/>
        <w:t>mels</w:t>
      </w:r>
      <w:r>
        <w:softHyphen/>
        <w:t xml:space="preserve">erna i </w:t>
      </w:r>
      <w:r w:rsidRPr="00AE1E56">
        <w:t>MDR</w:t>
      </w:r>
      <w:r>
        <w:t>-förordningen. E-hälso</w:t>
      </w:r>
      <w:r>
        <w:softHyphen/>
        <w:t>myndig</w:t>
      </w:r>
      <w:r>
        <w:softHyphen/>
        <w:t>heten bedömer att bristen på anmälda organ är en risk som både kan hämma den internationella och nation</w:t>
      </w:r>
      <w:r>
        <w:softHyphen/>
        <w:t>ella utvecklingen av medicin</w:t>
      </w:r>
      <w:r>
        <w:softHyphen/>
        <w:t>tekniska produkter och att det även utgör en möjlig risk gällande nationell informa</w:t>
      </w:r>
      <w:r>
        <w:softHyphen/>
        <w:t>tions- och cybersäkerhet. När det gäller vårdinformationssystemen som utgör en kritisk infrastruktur för landets hälso- och sjukvård anser E-hälso</w:t>
      </w:r>
      <w:r>
        <w:softHyphen/>
        <w:t>myndigheten att säker</w:t>
      </w:r>
      <w:r>
        <w:softHyphen/>
        <w:t>hets</w:t>
      </w:r>
      <w:r>
        <w:softHyphen/>
        <w:t>risk</w:t>
      </w:r>
      <w:r>
        <w:softHyphen/>
        <w:t>en är särskilt påtaglig då de anmälda organ</w:t>
      </w:r>
      <w:r>
        <w:softHyphen/>
        <w:t>en ska kontrollera och analys</w:t>
      </w:r>
      <w:r>
        <w:softHyphen/>
        <w:t>era de eventuella brister som finns i dessa system. Dessutom krävs att när vårdinformationssystem ska ansluta mot nationella läkemedels</w:t>
      </w:r>
      <w:r>
        <w:softHyphen/>
        <w:t>listan hos E-hälsomyndigheten, vilket är senast juni 2022, behöver de vara god</w:t>
      </w:r>
      <w:r>
        <w:softHyphen/>
        <w:t>kända enligt MDR-förordningen. För</w:t>
      </w:r>
      <w:r>
        <w:softHyphen/>
        <w:t>håll</w:t>
      </w:r>
      <w:r>
        <w:softHyphen/>
        <w:t>and</w:t>
      </w:r>
      <w:r>
        <w:softHyphen/>
        <w:t>et att det finns få certi</w:t>
      </w:r>
      <w:r>
        <w:softHyphen/>
        <w:t>fi</w:t>
      </w:r>
      <w:r>
        <w:softHyphen/>
        <w:t>er</w:t>
      </w:r>
      <w:r>
        <w:softHyphen/>
        <w:t>ade anmälda organ i Europa, och ännu inget i Sverige, som kan godkänna medicin</w:t>
      </w:r>
      <w:r>
        <w:softHyphen/>
        <w:t>tekniska produkter enligt det nya regel</w:t>
      </w:r>
      <w:r>
        <w:softHyphen/>
        <w:t>verk</w:t>
      </w:r>
      <w:r>
        <w:softHyphen/>
        <w:t>et bedömer E-hälso</w:t>
      </w:r>
      <w:r>
        <w:softHyphen/>
        <w:t>myndig</w:t>
      </w:r>
      <w:r>
        <w:softHyphen/>
        <w:t>heten vara en kritisk faktor. Regeringen not</w:t>
      </w:r>
      <w:r>
        <w:softHyphen/>
        <w:t>erar att den brist på anmälda organ som E-hälsomyndigheter pekar på till stor del har berott på Stor</w:t>
      </w:r>
      <w:r>
        <w:softHyphen/>
        <w:t>britanniens utträde ur EU. Utvecklingen har varit gynnsam, och det finns för närva</w:t>
      </w:r>
      <w:r w:rsidRPr="00365B6F">
        <w:t>rande runt 20 anmälda organ för MDR-för</w:t>
      </w:r>
      <w:r w:rsidRPr="00365B6F">
        <w:softHyphen/>
        <w:t>ord</w:t>
      </w:r>
      <w:r w:rsidRPr="00365B6F">
        <w:softHyphen/>
        <w:t>ning</w:t>
      </w:r>
      <w:r w:rsidRPr="00365B6F">
        <w:softHyphen/>
        <w:t>en inom EU och Europeiska ekonomiska samarbetsområdet (EES) men utanför Stor</w:t>
      </w:r>
      <w:r>
        <w:softHyphen/>
      </w:r>
      <w:r w:rsidRPr="00365B6F">
        <w:t>britannien. Av dessa är svenska Intertek Medical Notified Body AB ett sådant anm</w:t>
      </w:r>
      <w:r>
        <w:t>ält organ. För IVDR-förordningen finns för närvarande runt fem anmälda organ, ingen av dessa finns i Sverige. Regeringen fortsätter att följa utvecklingen och ser gärna att fler anmälda organ är placerade i Sverige.</w:t>
      </w:r>
    </w:p>
    <w:p w14:paraId="44627D28" w14:textId="34C58946" w:rsidR="008539B5" w:rsidRDefault="008539B5" w:rsidP="008539B5">
      <w:pPr>
        <w:pStyle w:val="Brdtext"/>
      </w:pPr>
      <w:bookmarkStart w:id="121" w:name="_Toc65132645"/>
    </w:p>
    <w:p w14:paraId="1930208B" w14:textId="665D2D5D" w:rsidR="008539B5" w:rsidRDefault="008539B5" w:rsidP="008539B5">
      <w:pPr>
        <w:pStyle w:val="Brdtextmedindrag"/>
      </w:pPr>
    </w:p>
    <w:p w14:paraId="1FA243D2" w14:textId="77777777" w:rsidR="008539B5" w:rsidRPr="008539B5" w:rsidRDefault="008539B5" w:rsidP="008539B5">
      <w:pPr>
        <w:pStyle w:val="Brdtextmedindrag"/>
      </w:pPr>
    </w:p>
    <w:p w14:paraId="25AA6666" w14:textId="04FBA12A" w:rsidR="008539B5" w:rsidRDefault="008539B5" w:rsidP="008539B5">
      <w:pPr>
        <w:pStyle w:val="Rubrik1"/>
        <w:spacing w:before="0"/>
      </w:pPr>
      <w:bookmarkStart w:id="122" w:name="_Toc69367515"/>
      <w:r>
        <w:t>Behörig myndighet</w:t>
      </w:r>
      <w:bookmarkEnd w:id="121"/>
      <w:bookmarkEnd w:id="122"/>
    </w:p>
    <w:p w14:paraId="15272535" w14:textId="77777777" w:rsidR="008539B5" w:rsidRDefault="008539B5" w:rsidP="008539B5">
      <w:pPr>
        <w:pStyle w:val="Brdtextram"/>
      </w:pPr>
      <w:r>
        <w:rPr>
          <w:b/>
        </w:rPr>
        <w:t>Regeringens bedömning</w:t>
      </w:r>
      <w:r w:rsidRPr="00420062">
        <w:rPr>
          <w:b/>
        </w:rPr>
        <w:t>:</w:t>
      </w:r>
      <w:r>
        <w:t xml:space="preserve"> Läkemedelsverket bör även fortsättningsvis vara be</w:t>
      </w:r>
      <w:r>
        <w:softHyphen/>
        <w:t>hörig myndighet enligt MDR- och IVDR-förordningarna med undantag för de om</w:t>
      </w:r>
      <w:r>
        <w:softHyphen/>
        <w:t>råden där Inspektionen för vård och omsorg (IVO) är behörig mynd</w:t>
      </w:r>
      <w:r>
        <w:softHyphen/>
        <w:t xml:space="preserve">ighet. </w:t>
      </w:r>
    </w:p>
    <w:p w14:paraId="19CB270A" w14:textId="11415B35" w:rsidR="008539B5" w:rsidRDefault="008539B5" w:rsidP="008539B5">
      <w:pPr>
        <w:pStyle w:val="Brdtextmedindragram"/>
      </w:pPr>
      <w:r>
        <w:t>IVO bör vara behörig myndig</w:t>
      </w:r>
      <w:r>
        <w:softHyphen/>
        <w:t xml:space="preserve">het för egentillverkade produkter enligt artikel 5.5 i </w:t>
      </w:r>
      <w:r w:rsidRPr="00A3541E">
        <w:t>MDR-förordningen</w:t>
      </w:r>
      <w:r>
        <w:t xml:space="preserve"> och artikel 5.5 i IVDR-förordningen, för sådan genetisk informa</w:t>
      </w:r>
      <w:r>
        <w:softHyphen/>
        <w:t>tion, rådgivning och sådant informerat sam</w:t>
      </w:r>
      <w:r>
        <w:softHyphen/>
        <w:t>tycke som avses i artikel 4 i IVDR-förordningen och för att informa</w:t>
      </w:r>
      <w:r>
        <w:softHyphen/>
        <w:t>tion om implantat lämnas. IVO bör också vara behörig mynd</w:t>
      </w:r>
      <w:r>
        <w:softHyphen/>
        <w:t>ig</w:t>
      </w:r>
      <w:r>
        <w:softHyphen/>
        <w:t>het för de krav på lagring och förvaring av den unika pro</w:t>
      </w:r>
      <w:r>
        <w:softHyphen/>
        <w:t>dukt</w:t>
      </w:r>
      <w:r>
        <w:softHyphen/>
        <w:t>iden</w:t>
      </w:r>
      <w:r>
        <w:softHyphen/>
        <w:t>ti</w:t>
      </w:r>
      <w:r>
        <w:softHyphen/>
        <w:t>fieringen (UDI) som uppställs på hälso- och sjuk</w:t>
      </w:r>
      <w:r>
        <w:softHyphen/>
        <w:t>vård</w:t>
      </w:r>
      <w:r>
        <w:softHyphen/>
        <w:t xml:space="preserve">en och hälso- och sjukvårdspersonal. </w:t>
      </w:r>
    </w:p>
    <w:p w14:paraId="21A57ABC" w14:textId="77777777" w:rsidR="008539B5" w:rsidRDefault="008539B5" w:rsidP="008539B5">
      <w:pPr>
        <w:pStyle w:val="Brdtextmedindragram"/>
      </w:pPr>
      <w:r>
        <w:t>Läke</w:t>
      </w:r>
      <w:r>
        <w:softHyphen/>
        <w:t>medels</w:t>
      </w:r>
      <w:r>
        <w:softHyphen/>
        <w:t>verket bör även fortsättningsvis vara den behöriga mynd</w:t>
      </w:r>
      <w:r>
        <w:softHyphen/>
        <w:t>ig</w:t>
      </w:r>
      <w:r>
        <w:softHyphen/>
        <w:t xml:space="preserve">heten </w:t>
      </w:r>
      <w:r w:rsidRPr="00933C3F">
        <w:t>för mänskliga vävnader och celler</w:t>
      </w:r>
      <w:r>
        <w:t xml:space="preserve"> som </w:t>
      </w:r>
      <w:r w:rsidRPr="00F94B78">
        <w:t>avses i kapi</w:t>
      </w:r>
      <w:r>
        <w:softHyphen/>
      </w:r>
      <w:r w:rsidRPr="00F94B78">
        <w:t xml:space="preserve">tel II avsnitt 5.3.1 a i bilaga IX till </w:t>
      </w:r>
      <w:r w:rsidRPr="00A3541E">
        <w:t>MDR-förordningen</w:t>
      </w:r>
      <w:r>
        <w:t xml:space="preserve">. </w:t>
      </w:r>
    </w:p>
    <w:p w14:paraId="64623870" w14:textId="77777777" w:rsidR="008539B5" w:rsidRDefault="008539B5" w:rsidP="008539B5">
      <w:pPr>
        <w:pStyle w:val="Brdtextmedindrag"/>
      </w:pPr>
    </w:p>
    <w:p w14:paraId="271C1F18"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w:t>
      </w:r>
      <w:r>
        <w:t xml:space="preserve"> i huvudsak </w:t>
      </w:r>
      <w:r w:rsidRPr="00316DD4">
        <w:t xml:space="preserve">med regeringens </w:t>
      </w:r>
      <w:r>
        <w:t>bedömning</w:t>
      </w:r>
      <w:r w:rsidRPr="00316DD4">
        <w:t>.</w:t>
      </w:r>
      <w:r>
        <w:t xml:space="preserve"> I promemorian föreslås det att IVO ska vara behörig myndighet för sådana implantatkort och sådan information som avses i artikel 18.2 i </w:t>
      </w:r>
      <w:r w:rsidRPr="00A3541E">
        <w:t>MDR-förordningen</w:t>
      </w:r>
      <w:r>
        <w:t xml:space="preserve">. </w:t>
      </w:r>
    </w:p>
    <w:p w14:paraId="7CE19F9A" w14:textId="77777777" w:rsidR="008539B5" w:rsidRDefault="008539B5" w:rsidP="008539B5">
      <w:pPr>
        <w:pStyle w:val="Brdtextmedindrag"/>
      </w:pPr>
      <w:r w:rsidRPr="005F653E">
        <w:rPr>
          <w:b/>
          <w:bCs/>
        </w:rPr>
        <w:t>Remissinstanserna</w:t>
      </w:r>
      <w:r w:rsidRPr="00316DD4">
        <w:rPr>
          <w:b/>
        </w:rPr>
        <w:t>:</w:t>
      </w:r>
      <w:r>
        <w:rPr>
          <w:b/>
        </w:rPr>
        <w:t xml:space="preserve"> </w:t>
      </w:r>
      <w:r>
        <w:rPr>
          <w:bCs/>
        </w:rPr>
        <w:t xml:space="preserve">En majoritet av remissinstanserna är positiva till eller har inte lämnat synpunkter på promemorians förslag. </w:t>
      </w:r>
      <w:r w:rsidRPr="00E85365">
        <w:rPr>
          <w:i/>
          <w:iCs/>
        </w:rPr>
        <w:t>Läkemedels</w:t>
      </w:r>
      <w:r>
        <w:rPr>
          <w:i/>
          <w:iCs/>
        </w:rPr>
        <w:softHyphen/>
      </w:r>
      <w:r w:rsidRPr="00E85365">
        <w:rPr>
          <w:i/>
          <w:iCs/>
        </w:rPr>
        <w:t>verk</w:t>
      </w:r>
      <w:r>
        <w:rPr>
          <w:i/>
          <w:iCs/>
        </w:rPr>
        <w:softHyphen/>
      </w:r>
      <w:r w:rsidRPr="00E85365">
        <w:rPr>
          <w:i/>
          <w:iCs/>
        </w:rPr>
        <w:t>et</w:t>
      </w:r>
      <w:r>
        <w:t xml:space="preserve"> påpekar att IVO inte är behörig mynd</w:t>
      </w:r>
      <w:r>
        <w:softHyphen/>
        <w:t>ig</w:t>
      </w:r>
      <w:r>
        <w:softHyphen/>
        <w:t>het för implantatkort, vilket Läkemedelsverket anser ligger under Läke</w:t>
      </w:r>
      <w:r>
        <w:softHyphen/>
        <w:t>medels</w:t>
      </w:r>
      <w:r>
        <w:softHyphen/>
        <w:t>verkets bemyndigande. Enligt Läkemedelsverket har IVO till</w:t>
      </w:r>
      <w:r>
        <w:softHyphen/>
        <w:t>syn över vårdens överlämnande av informationen (inklusive implantat</w:t>
      </w:r>
      <w:r>
        <w:softHyphen/>
        <w:t xml:space="preserve">kortet). </w:t>
      </w:r>
      <w:r w:rsidRPr="00A64C0F">
        <w:rPr>
          <w:i/>
          <w:iCs/>
        </w:rPr>
        <w:t>Region Skåne</w:t>
      </w:r>
      <w:r>
        <w:t xml:space="preserve"> finner att hälso- och sjukvårdsgivare kan tvingas hantera anvisningar m.m. från två olika myndigheter, Läkemedelsverket och IVO. Regionen noterar att dessa myndigheter har delvis olika inriktning och innebörd och regionen pekar på att det är viktigt att det säkerställs att berörda myndigheter samverkar för att möjliggöra en effektiv </w:t>
      </w:r>
      <w:r w:rsidRPr="0049183F">
        <w:t>hantering</w:t>
      </w:r>
      <w:r>
        <w:t xml:space="preserve"> för hälso- och sjukvården. </w:t>
      </w:r>
    </w:p>
    <w:p w14:paraId="76B4C683" w14:textId="77777777" w:rsidR="008539B5" w:rsidRDefault="008539B5" w:rsidP="008539B5">
      <w:pPr>
        <w:pStyle w:val="Rubrik4utannumrering"/>
        <w:rPr>
          <w:b w:val="0"/>
        </w:rPr>
      </w:pPr>
      <w:r w:rsidRPr="00B7799E">
        <w:t>Skälen för regeringens bedömning</w:t>
      </w:r>
    </w:p>
    <w:p w14:paraId="10307B44" w14:textId="41B513BF" w:rsidR="008539B5" w:rsidRDefault="008539B5" w:rsidP="008539B5">
      <w:pPr>
        <w:pStyle w:val="Brdtext"/>
      </w:pPr>
      <w:r>
        <w:t>I flera bestämmelser i EU-förordningarna anges att behörig mynd</w:t>
      </w:r>
      <w:r>
        <w:softHyphen/>
        <w:t>ig</w:t>
      </w:r>
      <w:r>
        <w:softHyphen/>
        <w:t>het ska få information, handlingar, samarbeta med aktörer och vidta åtgärder såsom att förbjuda eller begränsa tillhandahållandet av en produkt, dra tillbaka en produkt eller återkalla den (jfr exempel</w:t>
      </w:r>
      <w:r>
        <w:softHyphen/>
        <w:t xml:space="preserve">vis artiklarna 6, 10–11, 13–14, 16 i MDR- och IVDR-förordningarna och artikel 25.2 i </w:t>
      </w:r>
      <w:r w:rsidRPr="00A3541E">
        <w:t>MDR-förord</w:t>
      </w:r>
      <w:r>
        <w:softHyphen/>
      </w:r>
      <w:r w:rsidRPr="00A3541E">
        <w:t>ningen</w:t>
      </w:r>
      <w:r>
        <w:t>). I andra bestäm</w:t>
      </w:r>
      <w:r>
        <w:softHyphen/>
        <w:t>mels</w:t>
      </w:r>
      <w:r>
        <w:softHyphen/>
        <w:t>er anges att viss information ska hållas till</w:t>
      </w:r>
      <w:r>
        <w:softHyphen/>
        <w:t>gänglig för medlemsstaternas be</w:t>
      </w:r>
      <w:r>
        <w:softHyphen/>
        <w:t>höriga myndigheter, exempelvis EU-försäkran och belägg för att en artikel som ska ersätta en original</w:t>
      </w:r>
      <w:r>
        <w:softHyphen/>
        <w:t>del inte inverkar negativt på produktens säker</w:t>
      </w:r>
      <w:r>
        <w:softHyphen/>
        <w:t>het eller pre</w:t>
      </w:r>
      <w:r>
        <w:softHyphen/>
        <w:t xml:space="preserve">standa. Det kan nämnas att </w:t>
      </w:r>
      <w:r w:rsidRPr="00675E19">
        <w:t>EU-försäkran om överens</w:t>
      </w:r>
      <w:r>
        <w:softHyphen/>
      </w:r>
      <w:r w:rsidRPr="00675E19">
        <w:t>stäm</w:t>
      </w:r>
      <w:r>
        <w:softHyphen/>
      </w:r>
      <w:r w:rsidRPr="00675E19">
        <w:t xml:space="preserve">melse </w:t>
      </w:r>
      <w:r>
        <w:t xml:space="preserve">är </w:t>
      </w:r>
      <w:r w:rsidRPr="00675E19">
        <w:t>ett intyg om att de grund</w:t>
      </w:r>
      <w:r>
        <w:softHyphen/>
      </w:r>
      <w:r w:rsidRPr="00675E19">
        <w:t>läggande hälso- och säkerhetskraven är upp</w:t>
      </w:r>
      <w:r>
        <w:softHyphen/>
      </w:r>
      <w:r w:rsidRPr="00675E19">
        <w:t>fyllda.</w:t>
      </w:r>
    </w:p>
    <w:p w14:paraId="2EF593EE" w14:textId="77777777" w:rsidR="008539B5" w:rsidRDefault="008539B5" w:rsidP="008539B5">
      <w:pPr>
        <w:pStyle w:val="Brdtextmedindrag"/>
      </w:pPr>
      <w:r>
        <w:t xml:space="preserve">Enligt artikel 101 i </w:t>
      </w:r>
      <w:r w:rsidRPr="00A3541E">
        <w:t>MDR-förordningen</w:t>
      </w:r>
      <w:r>
        <w:t xml:space="preserve"> och artikel 96 i IVDR-förord</w:t>
      </w:r>
      <w:r>
        <w:softHyphen/>
        <w:t>ning</w:t>
      </w:r>
      <w:r>
        <w:softHyphen/>
        <w:t>en ska medlems</w:t>
      </w:r>
      <w:r>
        <w:softHyphen/>
        <w:t>stat</w:t>
      </w:r>
      <w:r>
        <w:softHyphen/>
      </w:r>
      <w:r>
        <w:softHyphen/>
        <w:t>erna utse en eller flera behöriga myndigheter som ska ansvara för genom</w:t>
      </w:r>
      <w:r>
        <w:softHyphen/>
        <w:t>för</w:t>
      </w:r>
      <w:r>
        <w:softHyphen/>
        <w:t>and</w:t>
      </w:r>
      <w:r>
        <w:softHyphen/>
        <w:t>et av förordningarna. Medlemsstaterna ska se till att deras myndigheter har de befogenheter, de resurser, den utrust</w:t>
      </w:r>
      <w:r>
        <w:softHyphen/>
        <w:t>ning och de kunskaper som krävs för att myndigheterna ska kunna ut</w:t>
      </w:r>
      <w:r>
        <w:softHyphen/>
        <w:t>föra sina upp</w:t>
      </w:r>
      <w:r>
        <w:softHyphen/>
        <w:t>gifter enligt förord</w:t>
      </w:r>
      <w:r>
        <w:softHyphen/>
        <w:t>ning</w:t>
      </w:r>
      <w:r>
        <w:softHyphen/>
        <w:t>arna på rätt sätt. Medlems</w:t>
      </w:r>
      <w:r>
        <w:softHyphen/>
        <w:t>stat</w:t>
      </w:r>
      <w:r>
        <w:softHyphen/>
        <w:t>erna ska anmäla de behöriga mynd</w:t>
      </w:r>
      <w:r>
        <w:softHyphen/>
        <w:t>ig</w:t>
      </w:r>
      <w:r>
        <w:softHyphen/>
        <w:t>het</w:t>
      </w:r>
      <w:r>
        <w:softHyphen/>
        <w:t>er</w:t>
      </w:r>
      <w:r>
        <w:softHyphen/>
        <w:t>nas namn och kon</w:t>
      </w:r>
      <w:r>
        <w:softHyphen/>
        <w:t>takt</w:t>
      </w:r>
      <w:r>
        <w:softHyphen/>
      </w:r>
      <w:r>
        <w:softHyphen/>
        <w:t xml:space="preserve">uppgifter till </w:t>
      </w:r>
      <w:r w:rsidRPr="00546D6D">
        <w:t>kommis</w:t>
      </w:r>
      <w:r>
        <w:softHyphen/>
      </w:r>
      <w:r w:rsidRPr="00546D6D">
        <w:t>sion</w:t>
      </w:r>
      <w:r>
        <w:softHyphen/>
      </w:r>
      <w:r w:rsidRPr="00546D6D">
        <w:t>en</w:t>
      </w:r>
      <w:r>
        <w:t>, som ska offentliggöra en för</w:t>
      </w:r>
      <w:r>
        <w:softHyphen/>
        <w:t>teck</w:t>
      </w:r>
      <w:r>
        <w:softHyphen/>
        <w:t xml:space="preserve">ning över behöriga myndigheter. </w:t>
      </w:r>
    </w:p>
    <w:p w14:paraId="1E38DC18" w14:textId="77777777" w:rsidR="008539B5" w:rsidRDefault="008539B5" w:rsidP="008539B5">
      <w:pPr>
        <w:pStyle w:val="Brdtextmedindrag"/>
      </w:pPr>
      <w:r>
        <w:t>I propositionen Anpassningar till EU:s nya för</w:t>
      </w:r>
      <w:r>
        <w:softHyphen/>
        <w:t>ord</w:t>
      </w:r>
      <w:r>
        <w:softHyphen/>
        <w:t>ning</w:t>
      </w:r>
      <w:r>
        <w:softHyphen/>
        <w:t>ar om medicin</w:t>
      </w:r>
      <w:r>
        <w:softHyphen/>
        <w:t>tek</w:t>
      </w:r>
      <w:r>
        <w:softHyphen/>
        <w:t>nik – del 1 (prop. 2016/17:197) gjordes bedömningen att eftersom Läke</w:t>
      </w:r>
      <w:r>
        <w:softHyphen/>
        <w:t>medels</w:t>
      </w:r>
      <w:r>
        <w:softHyphen/>
        <w:t>verket var behörig mynd</w:t>
      </w:r>
      <w:r>
        <w:softHyphen/>
        <w:t>ighet för medicin</w:t>
      </w:r>
      <w:r>
        <w:softHyphen/>
        <w:t>tekniska pro</w:t>
      </w:r>
      <w:r>
        <w:softHyphen/>
        <w:t>dukter enligt EU-direktiven så var det naturligt att Läke</w:t>
      </w:r>
      <w:r>
        <w:softHyphen/>
        <w:t>medels</w:t>
      </w:r>
      <w:r>
        <w:softHyphen/>
        <w:t>verk</w:t>
      </w:r>
      <w:r>
        <w:softHyphen/>
        <w:t>et fortsatte att ha denna roll även enligt EU-för</w:t>
      </w:r>
      <w:r>
        <w:softHyphen/>
        <w:t>ord</w:t>
      </w:r>
      <w:r>
        <w:softHyphen/>
        <w:t xml:space="preserve">ningarna om medicintekniska produkter. </w:t>
      </w:r>
      <w:bookmarkStart w:id="123" w:name="_Hlk57985526"/>
      <w:bookmarkStart w:id="124" w:name="_Hlk57734472"/>
      <w:r>
        <w:t>Regeringen anser att Läkemedelsverket även fortsättningsvis bör vara behörig mynd</w:t>
      </w:r>
      <w:r>
        <w:softHyphen/>
        <w:t>ig</w:t>
      </w:r>
      <w:r>
        <w:softHyphen/>
        <w:t xml:space="preserve">het enligt MDR- och IVDR-förordningarna. </w:t>
      </w:r>
      <w:bookmarkEnd w:id="123"/>
    </w:p>
    <w:bookmarkEnd w:id="124"/>
    <w:p w14:paraId="066034E7" w14:textId="75E07599" w:rsidR="008539B5" w:rsidRDefault="008539B5" w:rsidP="008539B5">
      <w:pPr>
        <w:pStyle w:val="Brdtextmedindrag"/>
      </w:pPr>
      <w:r w:rsidRPr="00FB797C">
        <w:t>Av 28</w:t>
      </w:r>
      <w:r>
        <w:t> </w:t>
      </w:r>
      <w:r w:rsidRPr="00FB797C">
        <w:t xml:space="preserve">§ förordningen </w:t>
      </w:r>
      <w:r>
        <w:t xml:space="preserve">(2020:57) </w:t>
      </w:r>
      <w:r w:rsidRPr="00627172">
        <w:t>med</w:t>
      </w:r>
      <w:r w:rsidRPr="00FB797C">
        <w:t xml:space="preserve"> instruktion för Läkemedelsverket och 3</w:t>
      </w:r>
      <w:r>
        <w:t> </w:t>
      </w:r>
      <w:r w:rsidRPr="00FB797C">
        <w:t>b</w:t>
      </w:r>
      <w:r>
        <w:t> </w:t>
      </w:r>
      <w:r w:rsidRPr="00FB797C">
        <w:t xml:space="preserve">§ förordningen (2013:176) med instruktion för </w:t>
      </w:r>
      <w:r>
        <w:t>IVO</w:t>
      </w:r>
      <w:r w:rsidRPr="00FB797C">
        <w:t xml:space="preserve"> framgår i vilken utsträckning Läkemedelsverket och </w:t>
      </w:r>
      <w:r>
        <w:t>IVO</w:t>
      </w:r>
      <w:r w:rsidRPr="00FB797C">
        <w:t xml:space="preserve"> är behöriga myndigheter för medicin</w:t>
      </w:r>
      <w:r>
        <w:softHyphen/>
      </w:r>
      <w:r w:rsidRPr="00FB797C">
        <w:t xml:space="preserve">tekniska produkter enligt </w:t>
      </w:r>
      <w:r>
        <w:t>MDR- och IVDR-</w:t>
      </w:r>
      <w:r w:rsidRPr="00FB797C">
        <w:t>förordning</w:t>
      </w:r>
      <w:r>
        <w:t>arna. I pro</w:t>
      </w:r>
      <w:r>
        <w:softHyphen/>
        <w:t>memorian bedömdes det att IVO även fortsättningsvis bör vara be</w:t>
      </w:r>
      <w:r>
        <w:softHyphen/>
        <w:t>hör</w:t>
      </w:r>
      <w:r>
        <w:softHyphen/>
        <w:t>ig mynd</w:t>
      </w:r>
      <w:r>
        <w:softHyphen/>
        <w:t>ighet</w:t>
      </w:r>
      <w:r w:rsidRPr="007F209B">
        <w:t xml:space="preserve"> </w:t>
      </w:r>
      <w:r>
        <w:t>när det gäller egentillverkade produkter, in</w:t>
      </w:r>
      <w:r>
        <w:softHyphen/>
        <w:t>formation om genetiska tester och att information om implantat lämnas till per</w:t>
      </w:r>
      <w:r>
        <w:softHyphen/>
        <w:t>soner som fått dessa inopererade i sig. Därutöver före</w:t>
      </w:r>
      <w:r>
        <w:softHyphen/>
        <w:t>slogs det att IVO skulle vara behörig myndighet gällande lagr</w:t>
      </w:r>
      <w:r>
        <w:softHyphen/>
        <w:t>ing och förvaring av UDI i vissa fall. I dessa fall bör Läkemedelsverket inte vara behör</w:t>
      </w:r>
      <w:r>
        <w:softHyphen/>
        <w:t>ig myndighet. Reger</w:t>
      </w:r>
      <w:r>
        <w:softHyphen/>
        <w:t>ing</w:t>
      </w:r>
      <w:r>
        <w:softHyphen/>
        <w:t>ens be</w:t>
      </w:r>
      <w:r>
        <w:softHyphen/>
        <w:t>dömning är att Läkemedels</w:t>
      </w:r>
      <w:r>
        <w:softHyphen/>
        <w:t>verket ska vara behörig myndighet utom i de fall där IVO pekas ut som behörig myndighet. I vilken omfattning som IVO kommer att vara behörig myndighet kommer att bedömas närmare när för</w:t>
      </w:r>
      <w:r>
        <w:softHyphen/>
        <w:t>ord</w:t>
      </w:r>
      <w:r>
        <w:softHyphen/>
        <w:t>ning</w:t>
      </w:r>
      <w:r>
        <w:softHyphen/>
        <w:t>ar</w:t>
      </w:r>
      <w:r>
        <w:softHyphen/>
        <w:t>na utarbetas, men för att förstå hur svensk rätt ska anpassas till EU-för</w:t>
      </w:r>
      <w:r>
        <w:softHyphen/>
        <w:t>ord</w:t>
      </w:r>
      <w:r>
        <w:softHyphen/>
        <w:t>ning</w:t>
      </w:r>
      <w:r>
        <w:softHyphen/>
        <w:t xml:space="preserve">arna så anges det dock nedan inom vilka områden som IVO i nuläget bedöms utses som behörig myndighet. </w:t>
      </w:r>
    </w:p>
    <w:p w14:paraId="33DA2D87" w14:textId="77777777" w:rsidR="008539B5" w:rsidRDefault="008539B5" w:rsidP="008539B5">
      <w:pPr>
        <w:pStyle w:val="Brdtextmedindrag"/>
      </w:pPr>
      <w:r w:rsidRPr="0075323D">
        <w:rPr>
          <w:i/>
          <w:iCs/>
        </w:rPr>
        <w:t>Region Skåne</w:t>
      </w:r>
      <w:r w:rsidRPr="00627172">
        <w:t xml:space="preserve"> anser att det finns en risk när hälso- och sjukvårdsgivare får anvisningar </w:t>
      </w:r>
      <w:r>
        <w:t>m.m.</w:t>
      </w:r>
      <w:r w:rsidRPr="00627172">
        <w:t xml:space="preserve"> från två olika myndigheter med delvis olika inriktning och innebörd. </w:t>
      </w:r>
      <w:r w:rsidRPr="00327E17">
        <w:t>Regionen finne</w:t>
      </w:r>
      <w:r w:rsidRPr="002E2DE1">
        <w:t xml:space="preserve">r att det </w:t>
      </w:r>
      <w:r w:rsidRPr="00FF711C">
        <w:t>är viktig</w:t>
      </w:r>
      <w:r>
        <w:t>t</w:t>
      </w:r>
      <w:r w:rsidRPr="00FF711C">
        <w:t xml:space="preserve"> att </w:t>
      </w:r>
      <w:r>
        <w:t xml:space="preserve">det </w:t>
      </w:r>
      <w:r w:rsidRPr="00FF711C">
        <w:t>säkerställ</w:t>
      </w:r>
      <w:r>
        <w:t>s</w:t>
      </w:r>
      <w:r w:rsidRPr="00FF711C">
        <w:t xml:space="preserve"> att berör</w:t>
      </w:r>
      <w:r>
        <w:softHyphen/>
      </w:r>
      <w:r w:rsidRPr="00FF711C">
        <w:t xml:space="preserve">da myndigheter samverkar för att möjliggöra en effektiv hantering </w:t>
      </w:r>
      <w:r>
        <w:t xml:space="preserve">för </w:t>
      </w:r>
      <w:r w:rsidRPr="00FF711C">
        <w:t>hälso-</w:t>
      </w:r>
      <w:r>
        <w:t xml:space="preserve"> </w:t>
      </w:r>
      <w:r w:rsidRPr="00FF711C">
        <w:t>och sjukvården.</w:t>
      </w:r>
      <w:r w:rsidRPr="006A68C7">
        <w:t xml:space="preserve"> </w:t>
      </w:r>
      <w:r w:rsidRPr="006C03F2">
        <w:t xml:space="preserve">Regeringen </w:t>
      </w:r>
      <w:r>
        <w:t xml:space="preserve">bedömer </w:t>
      </w:r>
      <w:r w:rsidRPr="006C03F2">
        <w:t>att vilken myndighet som är be</w:t>
      </w:r>
      <w:r>
        <w:softHyphen/>
      </w:r>
      <w:r w:rsidRPr="006C03F2">
        <w:t>hörig myndighet inom ett visst område kommer att bli tydligt reglera</w:t>
      </w:r>
      <w:r>
        <w:t>t</w:t>
      </w:r>
      <w:r w:rsidRPr="006C03F2">
        <w:t xml:space="preserve"> i svensk rätt. Att myndigheterna ska samverka framgår av 8</w:t>
      </w:r>
      <w:r>
        <w:t> §</w:t>
      </w:r>
      <w:r w:rsidRPr="006C03F2">
        <w:t xml:space="preserve"> för</w:t>
      </w:r>
      <w:r>
        <w:softHyphen/>
      </w:r>
      <w:r w:rsidRPr="006C03F2">
        <w:t>valt</w:t>
      </w:r>
      <w:r>
        <w:softHyphen/>
      </w:r>
      <w:r w:rsidRPr="006C03F2">
        <w:t>nings</w:t>
      </w:r>
      <w:r>
        <w:softHyphen/>
      </w:r>
      <w:r w:rsidRPr="006C03F2">
        <w:t>lagen (2017:900) där det anges att en myndighet inom sitt verk</w:t>
      </w:r>
      <w:r>
        <w:softHyphen/>
      </w:r>
      <w:r w:rsidRPr="006C03F2">
        <w:t>sam</w:t>
      </w:r>
      <w:r>
        <w:softHyphen/>
      </w:r>
      <w:r w:rsidRPr="006C03F2">
        <w:t>hets</w:t>
      </w:r>
      <w:r>
        <w:softHyphen/>
      </w:r>
      <w:r w:rsidRPr="006C03F2">
        <w:t xml:space="preserve">område </w:t>
      </w:r>
      <w:r>
        <w:t xml:space="preserve">ska </w:t>
      </w:r>
      <w:r w:rsidRPr="006C03F2">
        <w:t>samverka med andra myndigheter. Ytterligare förtydligande bedöms inte behövas.</w:t>
      </w:r>
    </w:p>
    <w:p w14:paraId="541162F1" w14:textId="77777777" w:rsidR="008539B5" w:rsidRDefault="008539B5" w:rsidP="008539B5">
      <w:pPr>
        <w:pStyle w:val="Rubrik5utannumrering"/>
      </w:pPr>
      <w:r>
        <w:t>Egentillverkade produkter</w:t>
      </w:r>
    </w:p>
    <w:p w14:paraId="3A0D9BA8" w14:textId="77777777" w:rsidR="008539B5" w:rsidRDefault="008539B5" w:rsidP="008539B5">
      <w:pPr>
        <w:pStyle w:val="Brdtext"/>
      </w:pPr>
      <w:r>
        <w:t xml:space="preserve">I </w:t>
      </w:r>
      <w:r w:rsidRPr="00301ED2">
        <w:t xml:space="preserve">artikel 5.5 i </w:t>
      </w:r>
      <w:r w:rsidRPr="00A3541E">
        <w:t>MDR-förordningen</w:t>
      </w:r>
      <w:r>
        <w:t xml:space="preserve"> </w:t>
      </w:r>
      <w:r w:rsidRPr="00301ED2">
        <w:t xml:space="preserve">respektive </w:t>
      </w:r>
      <w:r>
        <w:t>artikel 5.5 i IVDR-förord</w:t>
      </w:r>
      <w:r>
        <w:softHyphen/>
        <w:t>ning</w:t>
      </w:r>
      <w:r>
        <w:softHyphen/>
        <w:t>en finns bestäm</w:t>
      </w:r>
      <w:r>
        <w:softHyphen/>
        <w:t>mels</w:t>
      </w:r>
      <w:r>
        <w:softHyphen/>
        <w:t>er om egen</w:t>
      </w:r>
      <w:r>
        <w:softHyphen/>
        <w:t>tillverkade produkter.</w:t>
      </w:r>
      <w:r w:rsidRPr="00301ED2">
        <w:t xml:space="preserve"> </w:t>
      </w:r>
      <w:bookmarkStart w:id="125" w:name="_Hlk53472443"/>
      <w:r>
        <w:t xml:space="preserve">Dessa är </w:t>
      </w:r>
      <w:r w:rsidRPr="00301ED2">
        <w:t>pro</w:t>
      </w:r>
      <w:r>
        <w:softHyphen/>
      </w:r>
      <w:r w:rsidRPr="00301ED2">
        <w:t>dukter som till</w:t>
      </w:r>
      <w:r>
        <w:softHyphen/>
      </w:r>
      <w:r w:rsidRPr="00301ED2">
        <w:t>verk</w:t>
      </w:r>
      <w:r>
        <w:softHyphen/>
      </w:r>
      <w:r w:rsidRPr="00301ED2">
        <w:t xml:space="preserve">as </w:t>
      </w:r>
      <w:r>
        <w:t xml:space="preserve">och används </w:t>
      </w:r>
      <w:r w:rsidRPr="00301ED2">
        <w:t>i</w:t>
      </w:r>
      <w:r>
        <w:t>nom</w:t>
      </w:r>
      <w:r w:rsidRPr="00301ED2">
        <w:t xml:space="preserve"> hälso- och sjuk</w:t>
      </w:r>
      <w:r>
        <w:softHyphen/>
      </w:r>
      <w:r w:rsidRPr="00301ED2">
        <w:t>vård</w:t>
      </w:r>
      <w:r>
        <w:t>s</w:t>
      </w:r>
      <w:r>
        <w:softHyphen/>
        <w:t>institu</w:t>
      </w:r>
      <w:r>
        <w:softHyphen/>
        <w:t>tioner</w:t>
      </w:r>
      <w:r w:rsidRPr="00301ED2">
        <w:t>.</w:t>
      </w:r>
      <w:bookmarkEnd w:id="125"/>
      <w:r w:rsidRPr="00301ED2">
        <w:t xml:space="preserve"> </w:t>
      </w:r>
      <w:r>
        <w:t>Bak</w:t>
      </w:r>
      <w:r>
        <w:softHyphen/>
        <w:t>grund</w:t>
      </w:r>
      <w:r>
        <w:softHyphen/>
        <w:t>en till bestämmelserna är att hälso- och sjuk</w:t>
      </w:r>
      <w:r>
        <w:softHyphen/>
        <w:t>vårdsinstitutioner ska ha möjlighet att tillverka, förändra och an</w:t>
      </w:r>
      <w:r>
        <w:softHyphen/>
        <w:t>vända produkter internt för att, i icke-industriell skala, tillgodose mål</w:t>
      </w:r>
      <w:r>
        <w:softHyphen/>
      </w:r>
      <w:r>
        <w:softHyphen/>
        <w:t>patient</w:t>
      </w:r>
      <w:r>
        <w:softHyphen/>
        <w:t>grupp</w:t>
      </w:r>
      <w:r>
        <w:softHyphen/>
        <w:t>ers sär</w:t>
      </w:r>
      <w:r>
        <w:softHyphen/>
        <w:t>skilda behov som inte kan tillgodoses på lämp</w:t>
      </w:r>
      <w:r>
        <w:softHyphen/>
        <w:t>lig pre</w:t>
      </w:r>
      <w:r>
        <w:softHyphen/>
      </w:r>
      <w:r>
        <w:softHyphen/>
        <w:t>standa</w:t>
      </w:r>
      <w:r>
        <w:softHyphen/>
        <w:t>nivå gen</w:t>
      </w:r>
      <w:r>
        <w:softHyphen/>
        <w:t>om en likvärdig pro</w:t>
      </w:r>
      <w:r>
        <w:softHyphen/>
        <w:t>dukt som är till</w:t>
      </w:r>
      <w:r>
        <w:softHyphen/>
        <w:t>gäng</w:t>
      </w:r>
      <w:r>
        <w:softHyphen/>
        <w:t>lig på mark</w:t>
      </w:r>
      <w:r>
        <w:softHyphen/>
        <w:t>nad</w:t>
      </w:r>
      <w:r>
        <w:softHyphen/>
        <w:t>en. Där</w:t>
      </w:r>
      <w:r>
        <w:softHyphen/>
        <w:t>för undan</w:t>
      </w:r>
      <w:r>
        <w:softHyphen/>
        <w:t>tas de egentillverkade pro</w:t>
      </w:r>
      <w:r>
        <w:softHyphen/>
        <w:t>dukterna från bestäm</w:t>
      </w:r>
      <w:r>
        <w:softHyphen/>
        <w:t>mels</w:t>
      </w:r>
      <w:r>
        <w:softHyphen/>
        <w:t>er</w:t>
      </w:r>
      <w:r>
        <w:softHyphen/>
        <w:t>na i för</w:t>
      </w:r>
      <w:r>
        <w:softHyphen/>
        <w:t>ord</w:t>
      </w:r>
      <w:r>
        <w:softHyphen/>
        <w:t>ningarna i de fall dessa tillverkas och an</w:t>
      </w:r>
      <w:r>
        <w:softHyphen/>
        <w:t>vänds endast inom hälso- och sjukvårdsinstitutioner. Dock ska de rele</w:t>
      </w:r>
      <w:r>
        <w:softHyphen/>
        <w:t>vanta all</w:t>
      </w:r>
      <w:r>
        <w:softHyphen/>
        <w:t>män</w:t>
      </w:r>
      <w:r>
        <w:softHyphen/>
        <w:t>na kraven på säker</w:t>
      </w:r>
      <w:r>
        <w:softHyphen/>
        <w:t xml:space="preserve">het och prestanda i bilaga I till </w:t>
      </w:r>
      <w:r w:rsidRPr="00A3541E">
        <w:t>MDR-för</w:t>
      </w:r>
      <w:r>
        <w:softHyphen/>
      </w:r>
      <w:r w:rsidRPr="00A3541E">
        <w:t>ordningen</w:t>
      </w:r>
      <w:r>
        <w:t xml:space="preserve"> och i bilaga I till IVDR-förordningen tillämpas på dessa produkter. </w:t>
      </w:r>
    </w:p>
    <w:p w14:paraId="37194948" w14:textId="77777777" w:rsidR="008539B5" w:rsidRDefault="008539B5" w:rsidP="008539B5">
      <w:pPr>
        <w:pStyle w:val="Brdtextmedindrag"/>
      </w:pPr>
      <w:r>
        <w:t xml:space="preserve">I fråga om uttrycket hälso- och sjukvårdsinstitutioner så anges det i skäl 30 i </w:t>
      </w:r>
      <w:r w:rsidRPr="00A3541E">
        <w:t>MDR-förordningen</w:t>
      </w:r>
      <w:r>
        <w:t xml:space="preserve"> och skäl 29 i IVDR-förordningen att bland dessa institu</w:t>
      </w:r>
      <w:r>
        <w:softHyphen/>
        <w:t>tion</w:t>
      </w:r>
      <w:r>
        <w:softHyphen/>
        <w:t>er ingår sjuk</w:t>
      </w:r>
      <w:r>
        <w:softHyphen/>
        <w:t>hus och institutioner såsom laboratorier och folk</w:t>
      </w:r>
      <w:r>
        <w:softHyphen/>
        <w:t>hälso</w:t>
      </w:r>
      <w:r>
        <w:softHyphen/>
        <w:t>insti</w:t>
      </w:r>
      <w:r>
        <w:softHyphen/>
        <w:t>tutioner som stöder hälso- och sjukvårdssystemet eller till</w:t>
      </w:r>
      <w:r>
        <w:softHyphen/>
        <w:t>godo</w:t>
      </w:r>
      <w:r>
        <w:softHyphen/>
        <w:t>ser patient</w:t>
      </w:r>
      <w:r>
        <w:softHyphen/>
        <w:t>behov men som inte direkt behandlar eller vårdar pa</w:t>
      </w:r>
      <w:r>
        <w:softHyphen/>
        <w:t>tienter. Av nämnda skäl anges även att uttrycket hälso- och sjuk</w:t>
      </w:r>
      <w:r>
        <w:softHyphen/>
        <w:t>vårds</w:t>
      </w:r>
      <w:r>
        <w:softHyphen/>
        <w:t>institution inte omfattar in</w:t>
      </w:r>
      <w:r>
        <w:softHyphen/>
        <w:t>rätt</w:t>
      </w:r>
      <w:r>
        <w:softHyphen/>
        <w:t>ningar som i första hand har som syfte att främja hälsofrågor eller en hälsosam livsstil, såsom gym, span, friskvårds- och trän</w:t>
      </w:r>
      <w:r>
        <w:softHyphen/>
        <w:t>ings</w:t>
      </w:r>
      <w:r>
        <w:softHyphen/>
        <w:t>anläggningar. Det undantag som gäller för hälso- och sjuk</w:t>
      </w:r>
      <w:r>
        <w:softHyphen/>
        <w:t>vårds</w:t>
      </w:r>
      <w:r>
        <w:softHyphen/>
        <w:t>institutioner gäller följaktligen inte för de senare nämnda inrättningarna.</w:t>
      </w:r>
    </w:p>
    <w:p w14:paraId="601D3369" w14:textId="216700C1" w:rsidR="008539B5" w:rsidRDefault="008539B5" w:rsidP="008539B5">
      <w:pPr>
        <w:pStyle w:val="Brdtextmedindrag"/>
      </w:pPr>
      <w:r>
        <w:t>Med anledning av propositionen Anpass</w:t>
      </w:r>
      <w:r>
        <w:softHyphen/>
        <w:t>ning</w:t>
      </w:r>
      <w:r>
        <w:softHyphen/>
        <w:t>ar till EU:s nya för</w:t>
      </w:r>
      <w:r>
        <w:softHyphen/>
        <w:t>ord</w:t>
      </w:r>
      <w:r>
        <w:softHyphen/>
        <w:t>ning</w:t>
      </w:r>
      <w:r>
        <w:softHyphen/>
        <w:t>ar om medicinteknik – del 1 (prop. 2016/17:197) utsågs IVO till behörig mynd</w:t>
      </w:r>
      <w:r>
        <w:softHyphen/>
        <w:t xml:space="preserve">ighet för egentillverkade produkter. </w:t>
      </w:r>
      <w:bookmarkStart w:id="126" w:name="_Hlk55832950"/>
      <w:r>
        <w:t>I likhet med promemorians slut</w:t>
      </w:r>
      <w:r>
        <w:softHyphen/>
        <w:t>sats så finner regeringen att det saknas anledning att i detta lagstift</w:t>
      </w:r>
      <w:r>
        <w:softHyphen/>
        <w:t>nings</w:t>
      </w:r>
      <w:r>
        <w:softHyphen/>
        <w:t>arbete göra en annan be</w:t>
      </w:r>
      <w:r>
        <w:softHyphen/>
        <w:t>döm</w:t>
      </w:r>
      <w:r>
        <w:softHyphen/>
        <w:t xml:space="preserve">ning. </w:t>
      </w:r>
    </w:p>
    <w:bookmarkEnd w:id="126"/>
    <w:p w14:paraId="5B4A1E55" w14:textId="77777777" w:rsidR="008539B5" w:rsidRDefault="008539B5" w:rsidP="008539B5">
      <w:pPr>
        <w:pStyle w:val="Brdtextmedindrag"/>
      </w:pPr>
      <w:r>
        <w:t xml:space="preserve">Frågor om möjlighet att meddela föreskrifter över dessa produkter behandlas i avsnitt 9.4. </w:t>
      </w:r>
    </w:p>
    <w:p w14:paraId="457A7EE4" w14:textId="77777777" w:rsidR="008539B5" w:rsidRDefault="008539B5" w:rsidP="008539B5">
      <w:pPr>
        <w:pStyle w:val="Rubrik5utannumrering"/>
      </w:pPr>
      <w:r>
        <w:t>Genetisk information</w:t>
      </w:r>
    </w:p>
    <w:p w14:paraId="0762CCC5" w14:textId="24A849D7" w:rsidR="008539B5" w:rsidRDefault="008539B5" w:rsidP="008539B5">
      <w:pPr>
        <w:pStyle w:val="Brdtext"/>
      </w:pPr>
      <w:r>
        <w:t>N</w:t>
      </w:r>
      <w:r w:rsidRPr="00060A17">
        <w:t>är genetiska tester anvä</w:t>
      </w:r>
      <w:r>
        <w:t>nds inom hälso- och sjuk</w:t>
      </w:r>
      <w:r>
        <w:softHyphen/>
        <w:t>vård</w:t>
      </w:r>
      <w:r>
        <w:softHyphen/>
        <w:t>en för diagnostik, för</w:t>
      </w:r>
      <w:r>
        <w:softHyphen/>
        <w:t>bättring av behandlingar och prediktiv eller prenatal test</w:t>
      </w:r>
      <w:r>
        <w:softHyphen/>
        <w:t>ning, ska med</w:t>
      </w:r>
      <w:r>
        <w:softHyphen/>
        <w:t>lems</w:t>
      </w:r>
      <w:r>
        <w:softHyphen/>
        <w:t>staterna säkerställa att den per</w:t>
      </w:r>
      <w:r>
        <w:softHyphen/>
        <w:t>son som testas eller, i tillämp</w:t>
      </w:r>
      <w:r>
        <w:softHyphen/>
        <w:t>liga fall, hans eller hennes lagligen ut</w:t>
      </w:r>
      <w:r>
        <w:softHyphen/>
        <w:t>sedda ställföreträdare, får rele</w:t>
      </w:r>
      <w:r>
        <w:softHyphen/>
        <w:t>vant informa</w:t>
      </w:r>
      <w:r>
        <w:softHyphen/>
        <w:t>tion om det genetiska testets art, betydelse och konsekvenser, en</w:t>
      </w:r>
      <w:r>
        <w:softHyphen/>
        <w:t xml:space="preserve">ligt vad som är lämpligt. Detta framgår av </w:t>
      </w:r>
      <w:r w:rsidRPr="00060A17">
        <w:t>artikel 4</w:t>
      </w:r>
      <w:r>
        <w:t xml:space="preserve"> </w:t>
      </w:r>
      <w:r w:rsidRPr="00060A17">
        <w:t xml:space="preserve">i </w:t>
      </w:r>
      <w:r>
        <w:t>IVDR-för</w:t>
      </w:r>
      <w:r>
        <w:softHyphen/>
        <w:t>ord</w:t>
      </w:r>
      <w:r>
        <w:softHyphen/>
        <w:t xml:space="preserve">ningen. </w:t>
      </w:r>
    </w:p>
    <w:p w14:paraId="7456502B" w14:textId="6725712E" w:rsidR="008539B5" w:rsidRDefault="008539B5" w:rsidP="008539B5">
      <w:pPr>
        <w:pStyle w:val="Brdtextmedindrag"/>
      </w:pPr>
      <w:r>
        <w:t>IVO har i förordningen (2013:176) med in</w:t>
      </w:r>
      <w:r>
        <w:softHyphen/>
        <w:t xml:space="preserve">struktion för IVO utsetts till </w:t>
      </w:r>
      <w:r w:rsidRPr="00E814EF">
        <w:t>be</w:t>
      </w:r>
      <w:r>
        <w:softHyphen/>
      </w:r>
      <w:r w:rsidRPr="00E814EF">
        <w:t>hörig myndig</w:t>
      </w:r>
      <w:r>
        <w:softHyphen/>
      </w:r>
      <w:r w:rsidRPr="00E814EF">
        <w:t>het för gene</w:t>
      </w:r>
      <w:r>
        <w:softHyphen/>
      </w:r>
      <w:r w:rsidRPr="00E814EF">
        <w:t>tisk in</w:t>
      </w:r>
      <w:r>
        <w:softHyphen/>
      </w:r>
      <w:r w:rsidRPr="00E814EF">
        <w:t>formation, rådgivning och sådant informerat sam</w:t>
      </w:r>
      <w:r>
        <w:softHyphen/>
      </w:r>
      <w:r w:rsidRPr="00E814EF">
        <w:t>tycke som av</w:t>
      </w:r>
      <w:r>
        <w:softHyphen/>
      </w:r>
      <w:r w:rsidRPr="00E814EF">
        <w:t>ses i artikel 4</w:t>
      </w:r>
      <w:r w:rsidRPr="00060A17">
        <w:t xml:space="preserve"> </w:t>
      </w:r>
      <w:r>
        <w:t>i IVDR-förordningen. IVO bör även fort</w:t>
      </w:r>
      <w:r>
        <w:softHyphen/>
        <w:t>sätt</w:t>
      </w:r>
      <w:r>
        <w:softHyphen/>
        <w:t>nings</w:t>
      </w:r>
      <w:r>
        <w:softHyphen/>
        <w:t>vis vara be</w:t>
      </w:r>
      <w:r>
        <w:softHyphen/>
        <w:t>hör</w:t>
      </w:r>
      <w:r>
        <w:softHyphen/>
        <w:t xml:space="preserve">ig myndighet inom detta område. </w:t>
      </w:r>
    </w:p>
    <w:p w14:paraId="2E4E8113" w14:textId="77777777" w:rsidR="008539B5" w:rsidRPr="00E814EF" w:rsidRDefault="008539B5" w:rsidP="008539B5">
      <w:pPr>
        <w:pStyle w:val="Brdtextmedindrag"/>
      </w:pPr>
      <w:r>
        <w:t>Frågor om möj</w:t>
      </w:r>
      <w:r>
        <w:softHyphen/>
        <w:t>lig</w:t>
      </w:r>
      <w:r>
        <w:softHyphen/>
        <w:t xml:space="preserve">heten att meddela föreskrifter när det gäller artikel 4 i IVDR-förordningen behandlas i avsnitt 9.1. </w:t>
      </w:r>
    </w:p>
    <w:p w14:paraId="14BA8EB2" w14:textId="77777777" w:rsidR="008539B5" w:rsidRDefault="008539B5" w:rsidP="008539B5">
      <w:pPr>
        <w:pStyle w:val="Rubrik5utannumrering"/>
      </w:pPr>
      <w:r>
        <w:t>Implantatkort och information om implantat till patienter</w:t>
      </w:r>
    </w:p>
    <w:p w14:paraId="5400FF81" w14:textId="7B0E5821" w:rsidR="008539B5" w:rsidRDefault="008539B5" w:rsidP="008539B5">
      <w:pPr>
        <w:pStyle w:val="Brdtextmedindrag"/>
        <w:ind w:firstLine="0"/>
      </w:pPr>
      <w:r>
        <w:t>Den information om ett implantat som en tillverkare ska till</w:t>
      </w:r>
      <w:r>
        <w:softHyphen/>
        <w:t>handahålla fram</w:t>
      </w:r>
      <w:r>
        <w:softHyphen/>
        <w:t xml:space="preserve">går av artikel 18.1 i </w:t>
      </w:r>
      <w:r w:rsidRPr="00A3541E">
        <w:t>MDR-förordningen</w:t>
      </w:r>
      <w:r>
        <w:t>. Den information som ska lämnas är bland annat information som gör det möjligt att ident</w:t>
      </w:r>
      <w:r>
        <w:softHyphen/>
        <w:t>ifiera pro</w:t>
      </w:r>
      <w:r>
        <w:softHyphen/>
        <w:t>dukt</w:t>
      </w:r>
      <w:r>
        <w:softHyphen/>
        <w:t>en, information om varningar och försiktig</w:t>
      </w:r>
      <w:r>
        <w:softHyphen/>
        <w:t>hets</w:t>
      </w:r>
      <w:r>
        <w:softHyphen/>
        <w:t>åt</w:t>
      </w:r>
      <w:r>
        <w:softHyphen/>
        <w:t>gärder och informa</w:t>
      </w:r>
      <w:r>
        <w:softHyphen/>
        <w:t>tion om hur produkten ska användas. Viss informa</w:t>
      </w:r>
      <w:r>
        <w:softHyphen/>
        <w:t>tion ska även tillhanda</w:t>
      </w:r>
      <w:r>
        <w:softHyphen/>
        <w:t>hållas på ett implantatkort som till</w:t>
      </w:r>
      <w:r>
        <w:softHyphen/>
        <w:t>verk</w:t>
      </w:r>
      <w:r>
        <w:softHyphen/>
        <w:t xml:space="preserve">aren ska tillhandahålla tillsammans med produkten. </w:t>
      </w:r>
    </w:p>
    <w:p w14:paraId="4556E496" w14:textId="239F8F28" w:rsidR="008539B5" w:rsidRPr="004D6FAD" w:rsidRDefault="008539B5" w:rsidP="008539B5">
      <w:pPr>
        <w:pStyle w:val="Brdtextmedindrag"/>
      </w:pPr>
      <w:r>
        <w:t xml:space="preserve">Av artikel 18.1 i </w:t>
      </w:r>
      <w:r w:rsidRPr="00A3541E">
        <w:t>MDR-förordningen</w:t>
      </w:r>
      <w:r>
        <w:t xml:space="preserve"> framgår även att informationen om implantatet ska vara snabbt tillgänglig för den patient som fått implantat inopererat i sig och den ska ges på det eller de språk som den berörda medlemsstaten har fastställt. Informationen ska vidare vara skriven på ett sätt som lätt kan förstås av en lekman och ska vid behov uppdateras. </w:t>
      </w:r>
    </w:p>
    <w:p w14:paraId="318C1779" w14:textId="6484F9ED" w:rsidR="008539B5" w:rsidRDefault="008539B5" w:rsidP="008539B5">
      <w:pPr>
        <w:pStyle w:val="Brdtextmedindrag"/>
      </w:pPr>
      <w:r>
        <w:t xml:space="preserve">Enligt artikel 18.2 i </w:t>
      </w:r>
      <w:r w:rsidRPr="00A3541E">
        <w:t>MDR-förordningen</w:t>
      </w:r>
      <w:r>
        <w:t xml:space="preserve"> ska m</w:t>
      </w:r>
      <w:r w:rsidRPr="00B14234">
        <w:t xml:space="preserve">edlemsstaterna kräva att hälso- och sjukvårdsinstitutionerna ger </w:t>
      </w:r>
      <w:r>
        <w:t xml:space="preserve">den </w:t>
      </w:r>
      <w:r w:rsidRPr="00B14234">
        <w:t>information</w:t>
      </w:r>
      <w:r>
        <w:t xml:space="preserve"> som anges i artikel 18.1 tillsammans med im</w:t>
      </w:r>
      <w:r>
        <w:softHyphen/>
        <w:t>plantatkortet till en patient som fått ett implantat in</w:t>
      </w:r>
      <w:r>
        <w:softHyphen/>
        <w:t>opererat i sig. IVO har i förordningen med in</w:t>
      </w:r>
      <w:r>
        <w:softHyphen/>
        <w:t xml:space="preserve">struktion för IVO utsetts till </w:t>
      </w:r>
      <w:r w:rsidRPr="00D45F93">
        <w:t>behörig myndighet för sådana implantatkort och sådan information som avses i artikel 18.2.</w:t>
      </w:r>
      <w:r>
        <w:t xml:space="preserve"> I promemorian föreslogs det att IVO även fort</w:t>
      </w:r>
      <w:r>
        <w:softHyphen/>
        <w:t>sätt</w:t>
      </w:r>
      <w:r>
        <w:softHyphen/>
        <w:t>ningsvis bör vara behörig mynd</w:t>
      </w:r>
      <w:r>
        <w:softHyphen/>
        <w:t>ig</w:t>
      </w:r>
      <w:r>
        <w:softHyphen/>
        <w:t xml:space="preserve">het i dessa avseenden. </w:t>
      </w:r>
      <w:r w:rsidRPr="00686E0E">
        <w:rPr>
          <w:i/>
          <w:iCs/>
        </w:rPr>
        <w:t>Läke</w:t>
      </w:r>
      <w:r>
        <w:rPr>
          <w:i/>
          <w:iCs/>
        </w:rPr>
        <w:softHyphen/>
      </w:r>
      <w:r w:rsidRPr="00686E0E">
        <w:rPr>
          <w:i/>
          <w:iCs/>
        </w:rPr>
        <w:t>medels</w:t>
      </w:r>
      <w:r>
        <w:rPr>
          <w:i/>
          <w:iCs/>
        </w:rPr>
        <w:softHyphen/>
      </w:r>
      <w:r w:rsidRPr="00686E0E">
        <w:rPr>
          <w:i/>
          <w:iCs/>
        </w:rPr>
        <w:t>verket</w:t>
      </w:r>
      <w:r>
        <w:t xml:space="preserve"> har i sitt remissvar angett att Läkemedels</w:t>
      </w:r>
      <w:r>
        <w:softHyphen/>
        <w:t>verket är behörig mynd</w:t>
      </w:r>
      <w:r>
        <w:softHyphen/>
        <w:t>ig</w:t>
      </w:r>
      <w:r>
        <w:softHyphen/>
        <w:t>het när det gäller implantatkort och att IVO har tillsyn över vårdens över</w:t>
      </w:r>
      <w:r>
        <w:softHyphen/>
        <w:t>lämn</w:t>
      </w:r>
      <w:r>
        <w:softHyphen/>
        <w:t>ande av informationen (inklusive implantatkortet) i samband med implanta</w:t>
      </w:r>
      <w:r>
        <w:softHyphen/>
        <w:t xml:space="preserve">tion. </w:t>
      </w:r>
      <w:bookmarkStart w:id="127" w:name="_Hlk55833593"/>
      <w:r>
        <w:t>Regeringen håller med om vad Läkemedelsverket anför och anser att IVO bör vara behörig myndighet i fråga om att information om ett implantat lämnas till den person som fått ett implantat inopererat i sig.</w:t>
      </w:r>
      <w:bookmarkEnd w:id="127"/>
      <w:r>
        <w:t xml:space="preserve"> </w:t>
      </w:r>
    </w:p>
    <w:p w14:paraId="666D53A6" w14:textId="77777777" w:rsidR="008539B5" w:rsidRDefault="008539B5" w:rsidP="008539B5">
      <w:pPr>
        <w:pStyle w:val="Brdtextmedindrag"/>
      </w:pPr>
      <w:r>
        <w:t>Frågor om informationskrav och språk</w:t>
      </w:r>
      <w:r>
        <w:softHyphen/>
        <w:t xml:space="preserve">krav på den information som ska lämnas behandlas i avsnitt 9.7 och 9.8. </w:t>
      </w:r>
    </w:p>
    <w:p w14:paraId="0B2EE737" w14:textId="77777777" w:rsidR="008539B5" w:rsidRDefault="008539B5" w:rsidP="008539B5">
      <w:pPr>
        <w:pStyle w:val="Rubrik5utannumrering"/>
      </w:pPr>
      <w:r>
        <w:t>Behörig myndighet när det gäller lagring och förvaring av UDI inom hälso- och sjukvården</w:t>
      </w:r>
    </w:p>
    <w:p w14:paraId="2168EFA4" w14:textId="3C05F7FA" w:rsidR="008539B5" w:rsidRDefault="008539B5" w:rsidP="008539B5">
      <w:pPr>
        <w:pStyle w:val="Brdtext"/>
      </w:pPr>
      <w:r>
        <w:t>I MDR- och IVDR-förordningarna införs ett system med unik produkt</w:t>
      </w:r>
      <w:r>
        <w:softHyphen/>
        <w:t>iden</w:t>
      </w:r>
      <w:r>
        <w:softHyphen/>
        <w:t>tifiering (UDI). Alla produkter ska märkas med UDI. Undantagna från detta krav är special</w:t>
      </w:r>
      <w:r>
        <w:softHyphen/>
        <w:t>anpassade produkter, egentillverkade pro</w:t>
      </w:r>
      <w:r>
        <w:softHyphen/>
        <w:t>dukt</w:t>
      </w:r>
      <w:r>
        <w:softHyphen/>
        <w:t>er, pröv</w:t>
      </w:r>
      <w:r>
        <w:softHyphen/>
        <w:t>nings</w:t>
      </w:r>
      <w:r>
        <w:softHyphen/>
        <w:t>pro</w:t>
      </w:r>
      <w:r>
        <w:softHyphen/>
        <w:t>dukt</w:t>
      </w:r>
      <w:r>
        <w:softHyphen/>
        <w:t>er och produkter avsedda för prestanda</w:t>
      </w:r>
      <w:r>
        <w:softHyphen/>
        <w:t>studi</w:t>
      </w:r>
      <w:r>
        <w:softHyphen/>
        <w:t xml:space="preserve">er. Som anges i avsnitt 9.11 är syftet med denna spårbarhet att </w:t>
      </w:r>
      <w:r w:rsidRPr="00BF6D1A">
        <w:t>öka effek</w:t>
      </w:r>
      <w:r>
        <w:softHyphen/>
      </w:r>
      <w:r w:rsidRPr="00BF6D1A">
        <w:t>tiviteten avseende säkerhets</w:t>
      </w:r>
      <w:r>
        <w:softHyphen/>
      </w:r>
      <w:r w:rsidRPr="00BF6D1A">
        <w:t>relaterade åtgärder för pro</w:t>
      </w:r>
      <w:r>
        <w:softHyphen/>
      </w:r>
      <w:r w:rsidRPr="00BF6D1A">
        <w:t>dukter som släppts ut på marknaden</w:t>
      </w:r>
      <w:r>
        <w:t xml:space="preserve">. </w:t>
      </w:r>
    </w:p>
    <w:p w14:paraId="51BE2511" w14:textId="77777777" w:rsidR="008539B5" w:rsidRDefault="008539B5" w:rsidP="008539B5">
      <w:pPr>
        <w:pStyle w:val="Brdtextmedindrag"/>
      </w:pPr>
      <w:r>
        <w:t xml:space="preserve">I artikel 27.9 i </w:t>
      </w:r>
      <w:r w:rsidRPr="00A3541E">
        <w:t>MDR-förordningen</w:t>
      </w:r>
      <w:r>
        <w:t xml:space="preserve"> anges att hälso- och sjukvårds</w:t>
      </w:r>
      <w:r>
        <w:softHyphen/>
        <w:t>institu</w:t>
      </w:r>
      <w:r>
        <w:softHyphen/>
        <w:t>tioner ska lagra och förvara UDI för de produkter som tillhör implantat i klass III och som de har levererat eller som har levererats till dem. I av</w:t>
      </w:r>
      <w:r>
        <w:softHyphen/>
        <w:t>snitt 9.11 ges regeringen eller den myndighet som regeringen be</w:t>
      </w:r>
      <w:r>
        <w:softHyphen/>
        <w:t>stäm</w:t>
      </w:r>
      <w:r>
        <w:softHyphen/>
        <w:t xml:space="preserve">mer rätt att meddela </w:t>
      </w:r>
      <w:r w:rsidRPr="00F84EB6">
        <w:t>före</w:t>
      </w:r>
      <w:r>
        <w:softHyphen/>
      </w:r>
      <w:r w:rsidRPr="00F84EB6">
        <w:t>skrifter om att hälso- och sjuk</w:t>
      </w:r>
      <w:r>
        <w:softHyphen/>
      </w:r>
      <w:r w:rsidRPr="00F84EB6">
        <w:t>vårds</w:t>
      </w:r>
      <w:r>
        <w:softHyphen/>
      </w:r>
      <w:r w:rsidRPr="00F84EB6">
        <w:t>insti</w:t>
      </w:r>
      <w:r>
        <w:softHyphen/>
      </w:r>
      <w:r w:rsidRPr="00F84EB6">
        <w:t>tutioner ska lagra och för</w:t>
      </w:r>
      <w:r>
        <w:softHyphen/>
      </w:r>
      <w:r w:rsidRPr="00F84EB6">
        <w:t>vara UDI även för andra pro</w:t>
      </w:r>
      <w:r>
        <w:softHyphen/>
      </w:r>
      <w:r w:rsidRPr="00F84EB6">
        <w:t xml:space="preserve">dukter än implantat i klass III och som har levererats till dem. </w:t>
      </w:r>
      <w:r>
        <w:t>Ett ytter</w:t>
      </w:r>
      <w:r>
        <w:softHyphen/>
        <w:t>lig</w:t>
      </w:r>
      <w:r>
        <w:softHyphen/>
        <w:t>are bemyndigande föreslås också i det avsnittet och det be</w:t>
      </w:r>
      <w:r>
        <w:softHyphen/>
        <w:t>mynd</w:t>
      </w:r>
      <w:r>
        <w:softHyphen/>
        <w:t>ig</w:t>
      </w:r>
      <w:r>
        <w:softHyphen/>
        <w:t xml:space="preserve">andet ger rätt att </w:t>
      </w:r>
      <w:r w:rsidRPr="00F84EB6">
        <w:t>meddela före</w:t>
      </w:r>
      <w:r>
        <w:softHyphen/>
      </w:r>
      <w:r w:rsidRPr="00F84EB6">
        <w:t xml:space="preserve">skrifter om </w:t>
      </w:r>
      <w:r>
        <w:t xml:space="preserve">att </w:t>
      </w:r>
      <w:r w:rsidRPr="00F84EB6">
        <w:t>hälso- och sjuk</w:t>
      </w:r>
      <w:r>
        <w:softHyphen/>
      </w:r>
      <w:r w:rsidRPr="00F84EB6">
        <w:t>vårds</w:t>
      </w:r>
      <w:r>
        <w:softHyphen/>
      </w:r>
      <w:r w:rsidRPr="00F84EB6">
        <w:t>per</w:t>
      </w:r>
      <w:r>
        <w:softHyphen/>
      </w:r>
      <w:r w:rsidRPr="00F84EB6">
        <w:t>sonal ska lagra och för</w:t>
      </w:r>
      <w:r>
        <w:softHyphen/>
      </w:r>
      <w:r w:rsidRPr="00F84EB6">
        <w:t>vara UDI</w:t>
      </w:r>
      <w:r>
        <w:t>. I samma avsnitt behandlas även frågan om lagring och förvaring av UDI för produkter som är avsedda för estetiska eller andra icke-medicinska ändamål och som anges i bilaga XVI till MDR-förordningen.</w:t>
      </w:r>
    </w:p>
    <w:p w14:paraId="06A0E9C0" w14:textId="38A367BD" w:rsidR="008539B5" w:rsidRDefault="008539B5" w:rsidP="008539B5">
      <w:pPr>
        <w:pStyle w:val="Brdtextmedindrag"/>
      </w:pPr>
      <w:r>
        <w:t>IVO är den myndighet som har till</w:t>
      </w:r>
      <w:r>
        <w:softHyphen/>
        <w:t>syns</w:t>
      </w:r>
      <w:r>
        <w:softHyphen/>
        <w:t>ansvar över h</w:t>
      </w:r>
      <w:r w:rsidRPr="009E2119">
        <w:t>älso- och sjuk</w:t>
      </w:r>
      <w:r>
        <w:softHyphen/>
      </w:r>
      <w:r w:rsidRPr="009E2119">
        <w:t>vård</w:t>
      </w:r>
      <w:r>
        <w:softHyphen/>
      </w:r>
      <w:r w:rsidRPr="009E2119">
        <w:t>en och dess personal</w:t>
      </w:r>
      <w:r>
        <w:t>. Detta fram</w:t>
      </w:r>
      <w:r>
        <w:softHyphen/>
        <w:t>går av 7 kap. 1 § patientsäkerhetslagen (2010:657). För de åt</w:t>
      </w:r>
      <w:r>
        <w:softHyphen/>
        <w:t>gärd</w:t>
      </w:r>
      <w:r>
        <w:softHyphen/>
        <w:t>er som vidtas inom hälso- och sjukvården eller av hälso- och sjuk</w:t>
      </w:r>
      <w:r>
        <w:softHyphen/>
      </w:r>
      <w:r>
        <w:softHyphen/>
        <w:t>vårdspersonal bör IVO vara behör</w:t>
      </w:r>
      <w:r>
        <w:softHyphen/>
        <w:t xml:space="preserve">ig myndighet. </w:t>
      </w:r>
      <w:r w:rsidRPr="00F56FA5">
        <w:t xml:space="preserve">IVO bör </w:t>
      </w:r>
      <w:r>
        <w:t xml:space="preserve">därmed </w:t>
      </w:r>
      <w:r w:rsidRPr="00F56FA5">
        <w:t>vara behörig myndighet för de krav på lagring och förvaring av UDI som uppställs på hälso- och sjukvården och hälso- och sjukvårdspersonal.</w:t>
      </w:r>
      <w:r>
        <w:t xml:space="preserve"> </w:t>
      </w:r>
    </w:p>
    <w:p w14:paraId="663425CB" w14:textId="77777777" w:rsidR="008539B5" w:rsidRDefault="008539B5" w:rsidP="008539B5">
      <w:pPr>
        <w:pStyle w:val="Rubrik5utannumrering"/>
      </w:pPr>
      <w:r>
        <w:t>Behörig myndighet för mänskliga vävnader och celler</w:t>
      </w:r>
    </w:p>
    <w:p w14:paraId="799ABBAD" w14:textId="326545D8" w:rsidR="008539B5" w:rsidRDefault="008539B5" w:rsidP="008539B5">
      <w:pPr>
        <w:pStyle w:val="Brdtextmedindrag"/>
        <w:ind w:firstLine="0"/>
      </w:pPr>
      <w:r>
        <w:t xml:space="preserve">I artikel 1.10 i </w:t>
      </w:r>
      <w:r w:rsidRPr="00A3541E">
        <w:t>MDR-förordningen</w:t>
      </w:r>
      <w:r>
        <w:t xml:space="preserve"> anges att en </w:t>
      </w:r>
      <w:r w:rsidRPr="001B77F4">
        <w:t xml:space="preserve">produkt </w:t>
      </w:r>
      <w:r>
        <w:t>som när den släpps ut på mark</w:t>
      </w:r>
      <w:r>
        <w:softHyphen/>
        <w:t xml:space="preserve">naden eller tas i bruk </w:t>
      </w:r>
      <w:r w:rsidRPr="001B77F4">
        <w:t>innehåller icke-viabla vävnader eller cell</w:t>
      </w:r>
      <w:r>
        <w:softHyphen/>
      </w:r>
      <w:r w:rsidRPr="001B77F4">
        <w:t>er från människa eller derivat därav</w:t>
      </w:r>
      <w:r>
        <w:t xml:space="preserve">, ska </w:t>
      </w:r>
      <w:r w:rsidRPr="001B77F4">
        <w:t>bedömas och god</w:t>
      </w:r>
      <w:r>
        <w:softHyphen/>
      </w:r>
      <w:r w:rsidRPr="001B77F4">
        <w:t>kännas i en</w:t>
      </w:r>
      <w:r>
        <w:softHyphen/>
      </w:r>
      <w:r w:rsidRPr="001B77F4">
        <w:t xml:space="preserve">lighet med </w:t>
      </w:r>
      <w:r>
        <w:t>MDR-</w:t>
      </w:r>
      <w:r w:rsidRPr="001B77F4">
        <w:t>förordning</w:t>
      </w:r>
      <w:r>
        <w:t>en</w:t>
      </w:r>
      <w:r w:rsidRPr="001B77F4">
        <w:t xml:space="preserve">. </w:t>
      </w:r>
      <w:r>
        <w:t xml:space="preserve">Detta under förutsättning att de </w:t>
      </w:r>
      <w:r w:rsidRPr="001B77F4">
        <w:t>icke-viabla vävnad</w:t>
      </w:r>
      <w:r>
        <w:softHyphen/>
      </w:r>
      <w:r w:rsidRPr="001B77F4">
        <w:t>er</w:t>
      </w:r>
      <w:r>
        <w:t>na</w:t>
      </w:r>
      <w:r w:rsidRPr="001B77F4">
        <w:t xml:space="preserve"> eller celler</w:t>
      </w:r>
      <w:r>
        <w:t>na</w:t>
      </w:r>
      <w:r w:rsidRPr="001B77F4">
        <w:t xml:space="preserve"> eller derivat</w:t>
      </w:r>
      <w:r>
        <w:t>et</w:t>
      </w:r>
      <w:r w:rsidRPr="001B77F4">
        <w:t xml:space="preserve"> </w:t>
      </w:r>
      <w:r>
        <w:t>är en inte</w:t>
      </w:r>
      <w:r>
        <w:softHyphen/>
        <w:t>grer</w:t>
      </w:r>
      <w:r>
        <w:softHyphen/>
        <w:t xml:space="preserve">ad del i produkten och att dessa </w:t>
      </w:r>
      <w:r w:rsidRPr="001B77F4">
        <w:t>har en verkan som understöder pro</w:t>
      </w:r>
      <w:r>
        <w:softHyphen/>
      </w:r>
      <w:r w:rsidRPr="001B77F4">
        <w:t>dukt</w:t>
      </w:r>
      <w:r>
        <w:softHyphen/>
      </w:r>
      <w:r w:rsidRPr="001B77F4">
        <w:t>ens verkan</w:t>
      </w:r>
      <w:r>
        <w:t>. För dessa vävnad</w:t>
      </w:r>
      <w:r>
        <w:softHyphen/>
        <w:t>er och celler som ingår i pro</w:t>
      </w:r>
      <w:r>
        <w:softHyphen/>
        <w:t>dukt</w:t>
      </w:r>
      <w:r>
        <w:softHyphen/>
        <w:t xml:space="preserve">en eller som används till derivat som ingår i produkten </w:t>
      </w:r>
      <w:r w:rsidRPr="001B77F4">
        <w:t>ska be</w:t>
      </w:r>
      <w:r>
        <w:softHyphen/>
      </w:r>
      <w:r w:rsidRPr="001B77F4">
        <w:t>stäm</w:t>
      </w:r>
      <w:r>
        <w:softHyphen/>
      </w:r>
      <w:r w:rsidRPr="001B77F4">
        <w:t>m</w:t>
      </w:r>
      <w:r>
        <w:softHyphen/>
      </w:r>
      <w:r w:rsidRPr="001B77F4">
        <w:t>els</w:t>
      </w:r>
      <w:r>
        <w:softHyphen/>
      </w:r>
      <w:r w:rsidRPr="001B77F4">
        <w:t xml:space="preserve">erna om donation, tillvaratagande och kontroll i direktiv 2004/23/EG </w:t>
      </w:r>
      <w:r w:rsidRPr="00ED16A1">
        <w:t>om fastställande av kvalitets- och säker</w:t>
      </w:r>
      <w:r>
        <w:softHyphen/>
      </w:r>
      <w:r w:rsidRPr="00ED16A1">
        <w:t>hetsnormer för dona</w:t>
      </w:r>
      <w:r>
        <w:softHyphen/>
      </w:r>
      <w:r w:rsidRPr="00ED16A1">
        <w:t>tion, tillvaratagande, kontroll, bearbetning, kon</w:t>
      </w:r>
      <w:r>
        <w:softHyphen/>
      </w:r>
      <w:r w:rsidRPr="00ED16A1">
        <w:t>serv</w:t>
      </w:r>
      <w:r>
        <w:softHyphen/>
      </w:r>
      <w:r w:rsidRPr="00ED16A1">
        <w:t>ering, för</w:t>
      </w:r>
      <w:r>
        <w:softHyphen/>
      </w:r>
      <w:r w:rsidRPr="00ED16A1">
        <w:t>var</w:t>
      </w:r>
      <w:r>
        <w:softHyphen/>
      </w:r>
      <w:r w:rsidRPr="00ED16A1">
        <w:t>ing och distribution av mänskliga vävnader och celler</w:t>
      </w:r>
      <w:r>
        <w:t xml:space="preserve"> </w:t>
      </w:r>
      <w:r w:rsidRPr="001B77F4">
        <w:t>tillämpas.</w:t>
      </w:r>
      <w:r>
        <w:t xml:space="preserve"> I de fall en produkt innehåller </w:t>
      </w:r>
      <w:r w:rsidRPr="00417CDC">
        <w:t xml:space="preserve">vävnader, celler eller derivat </w:t>
      </w:r>
      <w:r>
        <w:t xml:space="preserve">därav som har en </w:t>
      </w:r>
      <w:r w:rsidRPr="00417CDC">
        <w:t xml:space="preserve">huvudsaklig </w:t>
      </w:r>
      <w:r>
        <w:t>verkan och inte understöder produktens verk</w:t>
      </w:r>
      <w:r>
        <w:softHyphen/>
        <w:t xml:space="preserve">an, </w:t>
      </w:r>
      <w:r w:rsidRPr="00417CDC">
        <w:t xml:space="preserve">och om </w:t>
      </w:r>
      <w:r>
        <w:t xml:space="preserve">artikeln </w:t>
      </w:r>
      <w:r w:rsidRPr="00417CDC">
        <w:t xml:space="preserve">inte omfattas av förordning (EG) nr 1394/2007, ska </w:t>
      </w:r>
      <w:r>
        <w:t xml:space="preserve">artikeln </w:t>
      </w:r>
      <w:r w:rsidRPr="00417CDC">
        <w:t>dock omfattas av direktiv 2004/23/EG. I så</w:t>
      </w:r>
      <w:r>
        <w:softHyphen/>
      </w:r>
      <w:r w:rsidRPr="00417CDC">
        <w:t>dant fall ska de relevanta allmänna kraven på säker</w:t>
      </w:r>
      <w:r>
        <w:softHyphen/>
      </w:r>
      <w:r w:rsidRPr="00417CDC">
        <w:t>het och pre</w:t>
      </w:r>
      <w:r>
        <w:softHyphen/>
      </w:r>
      <w:r w:rsidRPr="00417CDC">
        <w:t xml:space="preserve">standa i bilaga I till </w:t>
      </w:r>
      <w:r w:rsidRPr="00A3541E">
        <w:t>MDR-förordningen</w:t>
      </w:r>
      <w:r>
        <w:t xml:space="preserve"> </w:t>
      </w:r>
      <w:r w:rsidRPr="00417CDC">
        <w:t>tillämpas när det gäller pro</w:t>
      </w:r>
      <w:r>
        <w:softHyphen/>
      </w:r>
      <w:r w:rsidRPr="00417CDC">
        <w:t>dukt</w:t>
      </w:r>
      <w:r>
        <w:softHyphen/>
      </w:r>
      <w:r w:rsidRPr="00417CDC">
        <w:t>ens säker</w:t>
      </w:r>
      <w:r>
        <w:softHyphen/>
      </w:r>
      <w:r w:rsidRPr="00417CDC">
        <w:t>het och prestanda.</w:t>
      </w:r>
      <w:r>
        <w:t xml:space="preserve"> </w:t>
      </w:r>
    </w:p>
    <w:p w14:paraId="401EE15F" w14:textId="77777777" w:rsidR="008539B5" w:rsidRDefault="008539B5" w:rsidP="008539B5">
      <w:pPr>
        <w:pStyle w:val="Brdtextmedindrag"/>
      </w:pPr>
      <w:r>
        <w:t xml:space="preserve">Innan en produkt släpps ut på marknaden ska tillverkaren enligt artikel 52 i </w:t>
      </w:r>
      <w:r w:rsidRPr="00A3541E">
        <w:t>MDR-förordningen</w:t>
      </w:r>
      <w:r>
        <w:t xml:space="preserve"> göra en bedömning av överensstämmelse avse</w:t>
      </w:r>
      <w:r>
        <w:softHyphen/>
        <w:t>ende produkten i enlighet med de tillämpliga förfarandena för be</w:t>
      </w:r>
      <w:r>
        <w:softHyphen/>
        <w:t>döm</w:t>
      </w:r>
      <w:r>
        <w:softHyphen/>
      </w:r>
      <w:r>
        <w:softHyphen/>
        <w:t>ning av överens</w:t>
      </w:r>
      <w:r>
        <w:softHyphen/>
        <w:t xml:space="preserve">stämmelse som anges i bilagorna IX–XI till </w:t>
      </w:r>
      <w:r w:rsidRPr="00A3541E">
        <w:t>MDR-förordningen</w:t>
      </w:r>
      <w:r>
        <w:t xml:space="preserve"> (</w:t>
      </w:r>
      <w:r w:rsidRPr="00C31D93">
        <w:t>”bedömning av överensstämmelse” innebär enkelt uttryckt en prövning av att specificerade krav avseende en pro</w:t>
      </w:r>
      <w:r>
        <w:softHyphen/>
      </w:r>
      <w:r w:rsidRPr="00C31D93">
        <w:t>dukt är upp</w:t>
      </w:r>
      <w:r>
        <w:softHyphen/>
      </w:r>
      <w:r w:rsidRPr="00C31D93">
        <w:t>fyllda</w:t>
      </w:r>
      <w:r>
        <w:t>). Av kapitel II av</w:t>
      </w:r>
      <w:r>
        <w:softHyphen/>
        <w:t>snitt 5.3.1 </w:t>
      </w:r>
      <w:r w:rsidRPr="00933C3F">
        <w:t>a</w:t>
      </w:r>
      <w:r>
        <w:t xml:space="preserve"> i bilaga IX till </w:t>
      </w:r>
      <w:r w:rsidRPr="00A3541E">
        <w:t>MDR-förordningen</w:t>
      </w:r>
      <w:r>
        <w:t xml:space="preserve"> framgår att för  de </w:t>
      </w:r>
      <w:r w:rsidRPr="001B77F4">
        <w:t>pro</w:t>
      </w:r>
      <w:r>
        <w:softHyphen/>
      </w:r>
      <w:r w:rsidRPr="001B77F4">
        <w:t>dukt</w:t>
      </w:r>
      <w:r>
        <w:softHyphen/>
        <w:t xml:space="preserve">er som </w:t>
      </w:r>
      <w:r w:rsidRPr="001B77F4">
        <w:t>innehåller icke-viabla väv</w:t>
      </w:r>
      <w:r>
        <w:softHyphen/>
      </w:r>
      <w:r>
        <w:softHyphen/>
      </w:r>
      <w:r w:rsidRPr="001B77F4">
        <w:t>nader eller celler från människa eller deri</w:t>
      </w:r>
      <w:r>
        <w:softHyphen/>
      </w:r>
      <w:r w:rsidRPr="001B77F4">
        <w:t>vat därav som har en verk</w:t>
      </w:r>
      <w:r>
        <w:softHyphen/>
      </w:r>
      <w:r w:rsidRPr="001B77F4">
        <w:t>an som under</w:t>
      </w:r>
      <w:r>
        <w:softHyphen/>
      </w:r>
      <w:r w:rsidRPr="001B77F4">
        <w:t>stöder produktens verkan</w:t>
      </w:r>
      <w:r>
        <w:t xml:space="preserve">, ska ett </w:t>
      </w:r>
      <w:r w:rsidRPr="00933C3F">
        <w:t>vetenskapligt yttr</w:t>
      </w:r>
      <w:r>
        <w:softHyphen/>
      </w:r>
      <w:r w:rsidRPr="00933C3F">
        <w:t xml:space="preserve">ande </w:t>
      </w:r>
      <w:r>
        <w:t xml:space="preserve">utfärdas </w:t>
      </w:r>
      <w:r w:rsidRPr="00933C3F">
        <w:t xml:space="preserve">av </w:t>
      </w:r>
      <w:r>
        <w:t xml:space="preserve">en av </w:t>
      </w:r>
      <w:r w:rsidRPr="00933C3F">
        <w:t>de behöriga myndigheter som ut</w:t>
      </w:r>
      <w:r>
        <w:softHyphen/>
      </w:r>
      <w:r w:rsidRPr="00933C3F">
        <w:t>setts av medlems</w:t>
      </w:r>
      <w:r>
        <w:softHyphen/>
      </w:r>
      <w:r w:rsidRPr="00933C3F">
        <w:t>staterna i en</w:t>
      </w:r>
      <w:r>
        <w:softHyphen/>
      </w:r>
      <w:r w:rsidRPr="00933C3F">
        <w:t>lighet med direktiv 2004/23/EG (behörig mynd</w:t>
      </w:r>
      <w:r>
        <w:softHyphen/>
      </w:r>
      <w:r w:rsidRPr="00933C3F">
        <w:t>ig</w:t>
      </w:r>
      <w:r>
        <w:softHyphen/>
      </w:r>
      <w:r w:rsidRPr="00933C3F">
        <w:t>het för män</w:t>
      </w:r>
      <w:r>
        <w:softHyphen/>
      </w:r>
      <w:r w:rsidRPr="00933C3F">
        <w:t>sk</w:t>
      </w:r>
      <w:r>
        <w:softHyphen/>
      </w:r>
      <w:r w:rsidRPr="00933C3F">
        <w:t>liga vävnader och celler) om aspekter som rör dona</w:t>
      </w:r>
      <w:r>
        <w:softHyphen/>
      </w:r>
      <w:r w:rsidRPr="00933C3F">
        <w:t>tion, till</w:t>
      </w:r>
      <w:r>
        <w:softHyphen/>
      </w:r>
      <w:r w:rsidRPr="00933C3F">
        <w:t>vara</w:t>
      </w:r>
      <w:r>
        <w:softHyphen/>
      </w:r>
      <w:r w:rsidRPr="00933C3F">
        <w:t>tag</w:t>
      </w:r>
      <w:r>
        <w:softHyphen/>
      </w:r>
      <w:r w:rsidRPr="00933C3F">
        <w:t>an</w:t>
      </w:r>
      <w:r>
        <w:softHyphen/>
      </w:r>
      <w:r w:rsidRPr="00933C3F">
        <w:t>de och kontroll av vävnader eller celler från männi</w:t>
      </w:r>
      <w:r>
        <w:softHyphen/>
      </w:r>
      <w:r w:rsidRPr="00933C3F">
        <w:t>ska eller derivat därav.</w:t>
      </w:r>
      <w:r>
        <w:t xml:space="preserve"> </w:t>
      </w:r>
    </w:p>
    <w:p w14:paraId="7BB8C75C" w14:textId="77777777" w:rsidR="008539B5" w:rsidRDefault="008539B5" w:rsidP="008539B5">
      <w:pPr>
        <w:pStyle w:val="Brdtextmedindrag"/>
      </w:pPr>
      <w:r>
        <w:t xml:space="preserve">Av artikel 89.6 i </w:t>
      </w:r>
      <w:r w:rsidRPr="00A3541E">
        <w:t>MDR-förordningen</w:t>
      </w:r>
      <w:r>
        <w:t xml:space="preserve"> framgår det att den behöriga mynd</w:t>
      </w:r>
      <w:r>
        <w:softHyphen/>
        <w:t>ig</w:t>
      </w:r>
      <w:r>
        <w:softHyphen/>
        <w:t>heten för mänskliga vävnader och celler ska underrättas om ett all</w:t>
      </w:r>
      <w:r>
        <w:softHyphen/>
        <w:t>var</w:t>
      </w:r>
      <w:r>
        <w:softHyphen/>
        <w:t>ligt tillbud eller en korrigerande säkerhetsåtgärd på marknaden som kan hän</w:t>
      </w:r>
      <w:r>
        <w:softHyphen/>
        <w:t>föras till derivat av vävnader eller celler från människa som an</w:t>
      </w:r>
      <w:r>
        <w:softHyphen/>
        <w:t>vänts vid tillverkning av produkten och om det rör sig om pro</w:t>
      </w:r>
      <w:r>
        <w:softHyphen/>
        <w:t>dukter som omfattas av MDR-förordningen i enlighet med artikel 1.10.</w:t>
      </w:r>
    </w:p>
    <w:p w14:paraId="135C7CF8" w14:textId="718C83A7" w:rsidR="00920097" w:rsidRPr="00B937F4" w:rsidRDefault="008539B5" w:rsidP="008539B5">
      <w:pPr>
        <w:pStyle w:val="Brdtextmedindrag"/>
        <w:sectPr w:rsidR="00920097" w:rsidRPr="00B937F4" w:rsidSect="00155500">
          <w:headerReference w:type="even" r:id="rId173"/>
          <w:headerReference w:type="default" r:id="rId174"/>
          <w:footerReference w:type="even" r:id="rId175"/>
          <w:footerReference w:type="default" r:id="rId176"/>
          <w:headerReference w:type="first" r:id="rId177"/>
          <w:footerReference w:type="first" r:id="rId178"/>
          <w:type w:val="continuous"/>
          <w:pgSz w:w="9356" w:h="13721" w:code="9"/>
          <w:pgMar w:top="794" w:right="2438" w:bottom="1191" w:left="1021" w:header="0" w:footer="709" w:gutter="0"/>
          <w:cols w:space="708"/>
          <w:docGrid w:linePitch="360"/>
        </w:sectPr>
      </w:pPr>
      <w:r>
        <w:t>Läkemedelsverket har i 3 a § f</w:t>
      </w:r>
      <w:r w:rsidRPr="00F94B78">
        <w:t>örordning</w:t>
      </w:r>
      <w:r>
        <w:t>en</w:t>
      </w:r>
      <w:r w:rsidRPr="00F94B78">
        <w:t xml:space="preserve"> (2008:414) om kvali</w:t>
      </w:r>
      <w:r>
        <w:softHyphen/>
      </w:r>
      <w:r w:rsidRPr="00F94B78">
        <w:t>tets- och säker</w:t>
      </w:r>
      <w:r>
        <w:softHyphen/>
      </w:r>
      <w:r w:rsidRPr="00F94B78">
        <w:t xml:space="preserve">hetsnormer vid hantering av mänskliga vävnader och celler </w:t>
      </w:r>
      <w:r>
        <w:t xml:space="preserve">utsetts till </w:t>
      </w:r>
      <w:r w:rsidRPr="00F94B78">
        <w:t>den behöriga myndighet för mänskliga väv</w:t>
      </w:r>
      <w:r>
        <w:softHyphen/>
      </w:r>
      <w:r w:rsidRPr="00F94B78">
        <w:t>nad</w:t>
      </w:r>
      <w:r>
        <w:softHyphen/>
      </w:r>
      <w:r w:rsidRPr="00F94B78">
        <w:t xml:space="preserve">er och celler som avses i kapitel II avsnitt 5.3.1 a i bilaga IX till </w:t>
      </w:r>
      <w:r w:rsidRPr="00A3541E">
        <w:t>MDR-förordningen</w:t>
      </w:r>
      <w:r>
        <w:t>. Ytterligare regler</w:t>
      </w:r>
      <w:r>
        <w:softHyphen/>
        <w:t>ingar behövs inte med anledning av kapitel II avsnitt 5.3.1 </w:t>
      </w:r>
      <w:r w:rsidRPr="00933C3F">
        <w:t>a</w:t>
      </w:r>
      <w:r>
        <w:t xml:space="preserve"> i bilaga IX till </w:t>
      </w:r>
      <w:r w:rsidRPr="00A3541E">
        <w:t>MDR-förordningen</w:t>
      </w:r>
      <w:r>
        <w:t xml:space="preserve"> och artikel 89.6 i </w:t>
      </w:r>
      <w:r w:rsidRPr="00A3541E">
        <w:t>MDR-förordningen</w:t>
      </w:r>
      <w:r>
        <w:t>.</w:t>
      </w:r>
    </w:p>
    <w:p w14:paraId="398AE527" w14:textId="77777777" w:rsidR="008539B5" w:rsidRDefault="008539B5" w:rsidP="008539B5">
      <w:pPr>
        <w:pStyle w:val="Rubrik1"/>
      </w:pPr>
      <w:bookmarkStart w:id="128" w:name="_Toc65132646"/>
      <w:bookmarkStart w:id="129" w:name="_Toc69367516"/>
      <w:r>
        <w:t xml:space="preserve">Specifika bemyndiganden </w:t>
      </w:r>
      <w:bookmarkStart w:id="130" w:name="_Hlk57293991"/>
      <w:r>
        <w:t xml:space="preserve">och reglering om bevarande av </w:t>
      </w:r>
      <w:bookmarkEnd w:id="130"/>
      <w:r>
        <w:t>dokumentation</w:t>
      </w:r>
      <w:bookmarkEnd w:id="128"/>
      <w:bookmarkEnd w:id="129"/>
    </w:p>
    <w:p w14:paraId="2085EE66" w14:textId="77777777" w:rsidR="008539B5" w:rsidRDefault="008539B5" w:rsidP="008539B5">
      <w:pPr>
        <w:pStyle w:val="Rubrik2"/>
        <w:spacing w:before="0"/>
      </w:pPr>
      <w:bookmarkStart w:id="131" w:name="_Toc65132647"/>
      <w:bookmarkStart w:id="132" w:name="_Toc69367517"/>
      <w:r>
        <w:t>Genetiska tester</w:t>
      </w:r>
      <w:bookmarkEnd w:id="131"/>
      <w:bookmarkEnd w:id="132"/>
    </w:p>
    <w:p w14:paraId="4D1781BE" w14:textId="77777777" w:rsidR="008539B5" w:rsidRPr="002A298E" w:rsidRDefault="008539B5" w:rsidP="008539B5">
      <w:pPr>
        <w:pStyle w:val="Brdtextmedindrag"/>
        <w:pBdr>
          <w:top w:val="single" w:sz="4" w:space="1" w:color="000000"/>
          <w:left w:val="single" w:sz="4" w:space="4" w:color="000000"/>
          <w:bottom w:val="single" w:sz="4" w:space="1" w:color="000000"/>
          <w:right w:val="single" w:sz="4" w:space="4" w:color="000000"/>
        </w:pBdr>
        <w:ind w:left="142" w:right="142" w:firstLine="0"/>
        <w:rPr>
          <w:rStyle w:val="Rubrik4utannumreringChar"/>
          <w:b w:val="0"/>
        </w:rPr>
      </w:pPr>
      <w:r>
        <w:rPr>
          <w:b/>
        </w:rPr>
        <w:t xml:space="preserve">Regeringens förslag: </w:t>
      </w:r>
      <w:r>
        <w:t>R</w:t>
      </w:r>
      <w:r w:rsidRPr="00BB5F52">
        <w:t>egeringen eller den myndighet som regeringen be</w:t>
      </w:r>
      <w:r>
        <w:softHyphen/>
      </w:r>
      <w:r w:rsidRPr="00BB5F52">
        <w:t>stämm</w:t>
      </w:r>
      <w:r>
        <w:softHyphen/>
      </w:r>
      <w:r w:rsidRPr="00BB5F52">
        <w:t xml:space="preserve">er </w:t>
      </w:r>
      <w:r>
        <w:t>ska få</w:t>
      </w:r>
      <w:r w:rsidRPr="00BB5F52">
        <w:t xml:space="preserve"> meddela föreskrifter om den </w:t>
      </w:r>
      <w:r w:rsidRPr="00B066BA">
        <w:t>in</w:t>
      </w:r>
      <w:r>
        <w:softHyphen/>
      </w:r>
      <w:r w:rsidRPr="00B066BA">
        <w:t>forma</w:t>
      </w:r>
      <w:r>
        <w:softHyphen/>
      </w:r>
      <w:r w:rsidRPr="00B066BA">
        <w:t>tion som ska ges till patienten</w:t>
      </w:r>
      <w:r w:rsidRPr="00BB5F52">
        <w:t xml:space="preserve"> och </w:t>
      </w:r>
      <w:r w:rsidRPr="00B066BA">
        <w:t xml:space="preserve">om den tillgång till </w:t>
      </w:r>
      <w:r w:rsidRPr="00BB5F52">
        <w:t>råd</w:t>
      </w:r>
      <w:r>
        <w:softHyphen/>
      </w:r>
      <w:r w:rsidRPr="00BB5F52">
        <w:t>giv</w:t>
      </w:r>
      <w:r>
        <w:softHyphen/>
      </w:r>
      <w:r w:rsidRPr="00BB5F52">
        <w:t xml:space="preserve">ning som ska </w:t>
      </w:r>
      <w:r w:rsidRPr="00B066BA">
        <w:t>finnas</w:t>
      </w:r>
      <w:r w:rsidRPr="00BB5F52">
        <w:t xml:space="preserve"> i </w:t>
      </w:r>
      <w:r w:rsidRPr="00B066BA">
        <w:t xml:space="preserve">fråga om ett genetiskt test </w:t>
      </w:r>
      <w:r>
        <w:t xml:space="preserve">enligt </w:t>
      </w:r>
      <w:r w:rsidRPr="00B066BA">
        <w:t>artikel 4</w:t>
      </w:r>
      <w:r>
        <w:t xml:space="preserve"> i IVDR-förordningen.</w:t>
      </w:r>
      <w:r w:rsidRPr="00BB5F52">
        <w:t xml:space="preserve"> </w:t>
      </w:r>
    </w:p>
    <w:p w14:paraId="19D922D4" w14:textId="77777777" w:rsidR="008539B5" w:rsidRDefault="008539B5" w:rsidP="008539B5">
      <w:pPr>
        <w:pStyle w:val="Brdtext"/>
        <w:rPr>
          <w:b/>
        </w:rPr>
      </w:pPr>
    </w:p>
    <w:p w14:paraId="3A19D976"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0CB8516C" w14:textId="788617D3" w:rsidR="008539B5" w:rsidRDefault="008539B5" w:rsidP="008539B5">
      <w:pPr>
        <w:pStyle w:val="Brdtextmedindrag"/>
      </w:pPr>
      <w:r w:rsidRPr="00316DD4">
        <w:rPr>
          <w:b/>
        </w:rPr>
        <w:t>Remissinstanser</w:t>
      </w:r>
      <w:r>
        <w:rPr>
          <w:b/>
        </w:rPr>
        <w:t>na</w:t>
      </w:r>
      <w:r w:rsidRPr="00316DD4">
        <w:rPr>
          <w:b/>
        </w:rPr>
        <w:t>:</w:t>
      </w:r>
      <w:r w:rsidRPr="00D33B21">
        <w:rPr>
          <w:bCs/>
          <w:i/>
          <w:iCs/>
        </w:rPr>
        <w:t xml:space="preserve"> </w:t>
      </w:r>
      <w:r>
        <w:rPr>
          <w:bCs/>
        </w:rPr>
        <w:t xml:space="preserve">En majoritet av remissinstanserna är positiva till eller har inte lämnat synpunkter på promemorians förslag. </w:t>
      </w:r>
      <w:r w:rsidRPr="00D5324D">
        <w:rPr>
          <w:bCs/>
          <w:i/>
          <w:iCs/>
        </w:rPr>
        <w:t>Statens medicinsk-etiska råd</w:t>
      </w:r>
      <w:r w:rsidRPr="00843893">
        <w:rPr>
          <w:bCs/>
        </w:rPr>
        <w:t xml:space="preserve"> (Smer) </w:t>
      </w:r>
      <w:r>
        <w:rPr>
          <w:bCs/>
        </w:rPr>
        <w:t xml:space="preserve">och </w:t>
      </w:r>
      <w:r w:rsidRPr="00D5324D">
        <w:rPr>
          <w:bCs/>
          <w:i/>
          <w:iCs/>
        </w:rPr>
        <w:t>Lunds universitet</w:t>
      </w:r>
      <w:r>
        <w:rPr>
          <w:bCs/>
        </w:rPr>
        <w:t xml:space="preserve"> </w:t>
      </w:r>
      <w:r w:rsidRPr="00843893">
        <w:rPr>
          <w:bCs/>
        </w:rPr>
        <w:t xml:space="preserve">föreslår att </w:t>
      </w:r>
      <w:r>
        <w:rPr>
          <w:bCs/>
        </w:rPr>
        <w:t>kraven på in</w:t>
      </w:r>
      <w:r>
        <w:rPr>
          <w:bCs/>
        </w:rPr>
        <w:softHyphen/>
        <w:t xml:space="preserve">formation om </w:t>
      </w:r>
      <w:r w:rsidRPr="00843893">
        <w:rPr>
          <w:bCs/>
        </w:rPr>
        <w:t xml:space="preserve">genetiska </w:t>
      </w:r>
      <w:r>
        <w:rPr>
          <w:bCs/>
        </w:rPr>
        <w:t xml:space="preserve">tester även ska omfatta sådana genetiska </w:t>
      </w:r>
      <w:r w:rsidRPr="00843893">
        <w:rPr>
          <w:bCs/>
        </w:rPr>
        <w:t>själv</w:t>
      </w:r>
      <w:r>
        <w:rPr>
          <w:bCs/>
        </w:rPr>
        <w:softHyphen/>
      </w:r>
      <w:r w:rsidRPr="00843893">
        <w:rPr>
          <w:bCs/>
        </w:rPr>
        <w:t>test</w:t>
      </w:r>
      <w:r>
        <w:rPr>
          <w:bCs/>
        </w:rPr>
        <w:softHyphen/>
      </w:r>
      <w:r w:rsidRPr="00843893">
        <w:rPr>
          <w:bCs/>
        </w:rPr>
        <w:t xml:space="preserve">er </w:t>
      </w:r>
      <w:r>
        <w:rPr>
          <w:bCs/>
        </w:rPr>
        <w:t xml:space="preserve">som används utanför hälso- och sjukvården och </w:t>
      </w:r>
      <w:r w:rsidRPr="00843893">
        <w:rPr>
          <w:bCs/>
        </w:rPr>
        <w:t>som ger informa</w:t>
      </w:r>
      <w:r>
        <w:rPr>
          <w:bCs/>
        </w:rPr>
        <w:softHyphen/>
      </w:r>
      <w:r w:rsidRPr="00843893">
        <w:rPr>
          <w:bCs/>
        </w:rPr>
        <w:t xml:space="preserve">tion om anlag för ett medicinskt tillstånd eller en sjukdom. </w:t>
      </w:r>
      <w:r>
        <w:rPr>
          <w:bCs/>
        </w:rPr>
        <w:t>Lunds uni</w:t>
      </w:r>
      <w:r>
        <w:rPr>
          <w:bCs/>
        </w:rPr>
        <w:softHyphen/>
        <w:t>versitet an</w:t>
      </w:r>
      <w:r>
        <w:rPr>
          <w:bCs/>
        </w:rPr>
        <w:softHyphen/>
        <w:t>ser även att det finns anledning att se över behovet av ytter</w:t>
      </w:r>
      <w:r>
        <w:rPr>
          <w:bCs/>
        </w:rPr>
        <w:softHyphen/>
        <w:t>lig</w:t>
      </w:r>
      <w:r>
        <w:rPr>
          <w:bCs/>
        </w:rPr>
        <w:softHyphen/>
        <w:t>are regler</w:t>
      </w:r>
      <w:r>
        <w:rPr>
          <w:bCs/>
        </w:rPr>
        <w:softHyphen/>
        <w:t>ing</w:t>
      </w:r>
      <w:r>
        <w:rPr>
          <w:bCs/>
        </w:rPr>
        <w:softHyphen/>
        <w:t>ar gällande genetiska tester som görs såväl inom som utanför hälso- och sjuk</w:t>
      </w:r>
      <w:r>
        <w:rPr>
          <w:bCs/>
        </w:rPr>
        <w:softHyphen/>
        <w:t xml:space="preserve">vården, exempelvis när det gäller tester på barn. </w:t>
      </w:r>
      <w:r w:rsidRPr="00843893">
        <w:rPr>
          <w:bCs/>
        </w:rPr>
        <w:t xml:space="preserve">Smer </w:t>
      </w:r>
      <w:r>
        <w:rPr>
          <w:bCs/>
        </w:rPr>
        <w:t>anför även att regler</w:t>
      </w:r>
      <w:r>
        <w:rPr>
          <w:bCs/>
        </w:rPr>
        <w:softHyphen/>
        <w:t xml:space="preserve">ingen när det gäller den </w:t>
      </w:r>
      <w:r w:rsidRPr="00843893">
        <w:rPr>
          <w:bCs/>
        </w:rPr>
        <w:t xml:space="preserve">information som ska ges till patienten och om den tillgång till rådgivning som ska finnas i fråga om ett genetiskt test länge </w:t>
      </w:r>
      <w:r>
        <w:rPr>
          <w:bCs/>
        </w:rPr>
        <w:t xml:space="preserve">har </w:t>
      </w:r>
      <w:r w:rsidRPr="00843893">
        <w:rPr>
          <w:bCs/>
        </w:rPr>
        <w:t>varit bristfällig.</w:t>
      </w:r>
      <w:r>
        <w:rPr>
          <w:bCs/>
        </w:rPr>
        <w:t xml:space="preserve"> Liknande synpunkt framför även </w:t>
      </w:r>
      <w:r w:rsidRPr="0020728F">
        <w:rPr>
          <w:i/>
        </w:rPr>
        <w:t>Sveriges Kom</w:t>
      </w:r>
      <w:r>
        <w:rPr>
          <w:i/>
        </w:rPr>
        <w:softHyphen/>
      </w:r>
      <w:r w:rsidRPr="0020728F">
        <w:rPr>
          <w:i/>
        </w:rPr>
        <w:t>mun</w:t>
      </w:r>
      <w:r>
        <w:rPr>
          <w:i/>
        </w:rPr>
        <w:softHyphen/>
      </w:r>
      <w:r w:rsidRPr="0020728F">
        <w:rPr>
          <w:i/>
        </w:rPr>
        <w:t>er och Regioner</w:t>
      </w:r>
      <w:r>
        <w:rPr>
          <w:bCs/>
        </w:rPr>
        <w:t xml:space="preserve"> </w:t>
      </w:r>
      <w:r w:rsidRPr="000A373F">
        <w:rPr>
          <w:bCs/>
        </w:rPr>
        <w:t>(</w:t>
      </w:r>
      <w:r w:rsidRPr="0020728F">
        <w:t>SKR)</w:t>
      </w:r>
      <w:r>
        <w:rPr>
          <w:bCs/>
        </w:rPr>
        <w:t xml:space="preserve">. </w:t>
      </w:r>
      <w:r w:rsidRPr="005255C8">
        <w:rPr>
          <w:i/>
          <w:iCs/>
        </w:rPr>
        <w:t>Sahlgrenska</w:t>
      </w:r>
      <w:r>
        <w:t xml:space="preserve"> </w:t>
      </w:r>
      <w:r w:rsidRPr="005255C8">
        <w:rPr>
          <w:i/>
          <w:iCs/>
        </w:rPr>
        <w:t>Universitetssjukhuset</w:t>
      </w:r>
      <w:r w:rsidDel="000A373F">
        <w:t xml:space="preserve"> </w:t>
      </w:r>
      <w:r>
        <w:t xml:space="preserve">anser att </w:t>
      </w:r>
      <w:r w:rsidRPr="003B4011">
        <w:t>begreppet gen</w:t>
      </w:r>
      <w:r>
        <w:softHyphen/>
      </w:r>
      <w:r w:rsidRPr="003B4011">
        <w:t>et</w:t>
      </w:r>
      <w:r>
        <w:softHyphen/>
      </w:r>
      <w:r w:rsidRPr="003B4011">
        <w:t xml:space="preserve">isk ”vägledning” är att föredra </w:t>
      </w:r>
      <w:r>
        <w:t>framför</w:t>
      </w:r>
      <w:r w:rsidRPr="003B4011">
        <w:t xml:space="preserve"> ”rådgivning” </w:t>
      </w:r>
      <w:r>
        <w:t>efter</w:t>
      </w:r>
      <w:r>
        <w:softHyphen/>
        <w:t>som det be</w:t>
      </w:r>
      <w:r>
        <w:softHyphen/>
        <w:t>grepp</w:t>
      </w:r>
      <w:r>
        <w:softHyphen/>
        <w:t xml:space="preserve">et ligger </w:t>
      </w:r>
      <w:r w:rsidRPr="003B4011">
        <w:t xml:space="preserve">i linje med </w:t>
      </w:r>
      <w:r>
        <w:t xml:space="preserve">den </w:t>
      </w:r>
      <w:r w:rsidRPr="003B4011">
        <w:t>internationell</w:t>
      </w:r>
      <w:r>
        <w:t>a</w:t>
      </w:r>
      <w:r w:rsidRPr="003B4011">
        <w:t xml:space="preserve"> benämning</w:t>
      </w:r>
      <w:r>
        <w:t>en</w:t>
      </w:r>
      <w:r w:rsidRPr="003B4011">
        <w:t xml:space="preserve"> </w:t>
      </w:r>
      <w:r>
        <w:t>”</w:t>
      </w:r>
      <w:r w:rsidRPr="003B4011">
        <w:t>counseling</w:t>
      </w:r>
      <w:r>
        <w:t>”.</w:t>
      </w:r>
    </w:p>
    <w:p w14:paraId="16184FA3" w14:textId="4C212371" w:rsidR="008539B5" w:rsidRDefault="008539B5" w:rsidP="008539B5">
      <w:pPr>
        <w:pStyle w:val="Brdtextmedindrag"/>
      </w:pPr>
      <w:r w:rsidRPr="00A50F44">
        <w:rPr>
          <w:b/>
        </w:rPr>
        <w:t xml:space="preserve">Skälen för </w:t>
      </w:r>
      <w:r>
        <w:rPr>
          <w:b/>
        </w:rPr>
        <w:t xml:space="preserve">regeringens </w:t>
      </w:r>
      <w:r w:rsidRPr="00A50F44">
        <w:rPr>
          <w:b/>
        </w:rPr>
        <w:t>förslag</w:t>
      </w:r>
      <w:r>
        <w:rPr>
          <w:b/>
        </w:rPr>
        <w:t>:</w:t>
      </w:r>
      <w:r>
        <w:t xml:space="preserve"> </w:t>
      </w:r>
      <w:r w:rsidRPr="00060A17">
        <w:t>I artikel</w:t>
      </w:r>
      <w:r>
        <w:t xml:space="preserve"> </w:t>
      </w:r>
      <w:r w:rsidRPr="00060A17">
        <w:t>4</w:t>
      </w:r>
      <w:r>
        <w:t xml:space="preserve"> </w:t>
      </w:r>
      <w:r w:rsidRPr="00060A17">
        <w:t xml:space="preserve">i </w:t>
      </w:r>
      <w:r>
        <w:t>IVDR-förordningen</w:t>
      </w:r>
      <w:r w:rsidRPr="00060A17">
        <w:t xml:space="preserve"> anges det att när genetiska tester anvä</w:t>
      </w:r>
      <w:r>
        <w:t>nds på personer inom hälso- och sjukvård</w:t>
      </w:r>
      <w:r>
        <w:softHyphen/>
        <w:t>en för diag</w:t>
      </w:r>
      <w:r>
        <w:softHyphen/>
        <w:t>nos</w:t>
      </w:r>
      <w:r>
        <w:softHyphen/>
        <w:t>tik, förbättring av behandlingar och prediktiv eller prenatal test</w:t>
      </w:r>
      <w:r>
        <w:softHyphen/>
        <w:t>ning, ska medlemsstaterna säkerställa att den person som testas eller, i tillämpliga fall, hans eller hennes lagligen utsedda ställ</w:t>
      </w:r>
      <w:r>
        <w:softHyphen/>
        <w:t>före</w:t>
      </w:r>
      <w:r>
        <w:softHyphen/>
        <w:t>träd</w:t>
      </w:r>
      <w:r>
        <w:softHyphen/>
        <w:t>are, får relevant information om det genetiska testets art, be</w:t>
      </w:r>
      <w:r>
        <w:softHyphen/>
        <w:t>tyd</w:t>
      </w:r>
      <w:r>
        <w:softHyphen/>
        <w:t>else och kon</w:t>
      </w:r>
      <w:r>
        <w:softHyphen/>
        <w:t>sek</w:t>
      </w:r>
      <w:r>
        <w:softHyphen/>
        <w:t>vens</w:t>
      </w:r>
      <w:r>
        <w:softHyphen/>
        <w:t>er, enligt vad som är lämpligt. I dessa fall ska med</w:t>
      </w:r>
      <w:r>
        <w:softHyphen/>
        <w:t>lemsstaterna säker</w:t>
      </w:r>
      <w:r>
        <w:softHyphen/>
        <w:t>ställa att det finns lämplig tillgång till råd</w:t>
      </w:r>
      <w:r>
        <w:softHyphen/>
        <w:t>giv</w:t>
      </w:r>
      <w:r>
        <w:softHyphen/>
        <w:t>ning vid användning av genet</w:t>
      </w:r>
      <w:r>
        <w:softHyphen/>
        <w:t>iska tester som ger information om gene</w:t>
      </w:r>
      <w:r>
        <w:softHyphen/>
        <w:t>tiska anlag för medicinska tillstånd eller sjukdomar som all</w:t>
      </w:r>
      <w:r>
        <w:softHyphen/>
        <w:t>mänt anses obehandlingsbara enligt rådande veten</w:t>
      </w:r>
      <w:r>
        <w:softHyphen/>
        <w:t>skap och tek</w:t>
      </w:r>
      <w:r>
        <w:softHyphen/>
        <w:t>nik. En</w:t>
      </w:r>
      <w:r>
        <w:softHyphen/>
        <w:t>ligt bestämmelsen krävs det inte tillgång till rådgivning i de fall där diagnosen av ett medicinskt tillstånd och en sjukdom, som det redan är känt att den person som testas har, bekräftas genom ett gene</w:t>
      </w:r>
      <w:r>
        <w:softHyphen/>
        <w:t>tiskt test eller i fall där en produkt för behand</w:t>
      </w:r>
      <w:r>
        <w:softHyphen/>
        <w:t>lings</w:t>
      </w:r>
      <w:r>
        <w:softHyphen/>
        <w:t>väg</w:t>
      </w:r>
      <w:r>
        <w:softHyphen/>
        <w:t>led</w:t>
      </w:r>
      <w:r>
        <w:softHyphen/>
        <w:t>an</w:t>
      </w:r>
      <w:r>
        <w:softHyphen/>
        <w:t xml:space="preserve">de diagnostik används. </w:t>
      </w:r>
      <w:r w:rsidRPr="002760E5">
        <w:rPr>
          <w:i/>
          <w:iCs/>
        </w:rPr>
        <w:t>Sahlgrenska</w:t>
      </w:r>
      <w:r>
        <w:t xml:space="preserve"> </w:t>
      </w:r>
      <w:r w:rsidRPr="002760E5">
        <w:rPr>
          <w:i/>
          <w:iCs/>
        </w:rPr>
        <w:t>Universitetssjukhuset</w:t>
      </w:r>
      <w:r>
        <w:t xml:space="preserve"> anser att </w:t>
      </w:r>
      <w:r w:rsidRPr="003B4011">
        <w:t xml:space="preserve">begreppet genetisk ”vägledning” är att föredra före ”rådgivning” </w:t>
      </w:r>
      <w:r>
        <w:t xml:space="preserve">eftersom det är </w:t>
      </w:r>
      <w:r w:rsidRPr="003B4011">
        <w:t xml:space="preserve">mer i linje med </w:t>
      </w:r>
      <w:r>
        <w:t xml:space="preserve">den </w:t>
      </w:r>
      <w:r w:rsidRPr="003B4011">
        <w:t>internationell</w:t>
      </w:r>
      <w:r>
        <w:t>a</w:t>
      </w:r>
      <w:r w:rsidRPr="003B4011">
        <w:t xml:space="preserve"> benämning</w:t>
      </w:r>
      <w:r>
        <w:t>en</w:t>
      </w:r>
      <w:r w:rsidRPr="003B4011">
        <w:t xml:space="preserve"> </w:t>
      </w:r>
      <w:r>
        <w:t>”</w:t>
      </w:r>
      <w:r w:rsidRPr="003B4011">
        <w:t>counseling</w:t>
      </w:r>
      <w:r>
        <w:t>”. Regeringen finner att en terminologi som professionen använder är att föredra men eftersom ordet ”counseling” har översatts till ”rådgivning” i EU-förordningen så kommer det senare ordet att använd</w:t>
      </w:r>
      <w:r>
        <w:softHyphen/>
        <w:t xml:space="preserve">as även i svensk lagstiftning. </w:t>
      </w:r>
    </w:p>
    <w:p w14:paraId="3DB3EAEB" w14:textId="0A114FB4" w:rsidR="008539B5" w:rsidRDefault="008539B5" w:rsidP="008539B5">
      <w:pPr>
        <w:pStyle w:val="Brdtextmedindrag"/>
      </w:pPr>
      <w:r>
        <w:t>Av artikel 4.4 följer att medlemsstaterna ges möjlighet att anta eller bi</w:t>
      </w:r>
      <w:r>
        <w:softHyphen/>
        <w:t>be</w:t>
      </w:r>
      <w:r>
        <w:softHyphen/>
        <w:t>hålla åtgärder på nationell nivå som ger patienten ett mer omfattande skydd, är mer specifika eller avser informerat sam</w:t>
      </w:r>
      <w:r>
        <w:softHyphen/>
        <w:t>tycke.</w:t>
      </w:r>
    </w:p>
    <w:p w14:paraId="3A4816E2" w14:textId="77777777" w:rsidR="008539B5" w:rsidRDefault="008539B5" w:rsidP="008539B5">
      <w:pPr>
        <w:pStyle w:val="Brdtextmedindrag"/>
      </w:pPr>
      <w:r>
        <w:t>Den hälso- och sjukvård som avses i artikel 4 är den som defini</w:t>
      </w:r>
      <w:r>
        <w:softHyphen/>
        <w:t xml:space="preserve">eras i artikel 3 a i </w:t>
      </w:r>
      <w:r w:rsidRPr="00661B1A">
        <w:t>Europaparlamentets och råde</w:t>
      </w:r>
      <w:r>
        <w:t>ts direktiv 2011/24/EU av den 9 </w:t>
      </w:r>
      <w:r w:rsidRPr="00661B1A">
        <w:t>mars 2011 om tillämpningen av patient</w:t>
      </w:r>
      <w:r>
        <w:softHyphen/>
      </w:r>
      <w:r w:rsidRPr="00661B1A">
        <w:t>rättig</w:t>
      </w:r>
      <w:r>
        <w:softHyphen/>
      </w:r>
      <w:r w:rsidRPr="00661B1A">
        <w:t>heter vid gränsöverskrid</w:t>
      </w:r>
      <w:r>
        <w:softHyphen/>
      </w:r>
      <w:r w:rsidRPr="00661B1A">
        <w:t>an</w:t>
      </w:r>
      <w:r>
        <w:softHyphen/>
      </w:r>
      <w:r w:rsidRPr="00661B1A">
        <w:t>de hälso- och sjukvård</w:t>
      </w:r>
      <w:r>
        <w:t xml:space="preserve">. </w:t>
      </w:r>
      <w:r w:rsidRPr="00575A81">
        <w:t>Hälso- och sjuk</w:t>
      </w:r>
      <w:r>
        <w:softHyphen/>
      </w:r>
      <w:r w:rsidRPr="00575A81">
        <w:t xml:space="preserve">vård definieras i </w:t>
      </w:r>
      <w:r>
        <w:t xml:space="preserve">den </w:t>
      </w:r>
      <w:r w:rsidRPr="00575A81">
        <w:t>artik</w:t>
      </w:r>
      <w:r>
        <w:t>eln</w:t>
      </w:r>
      <w:r w:rsidRPr="00575A81">
        <w:t xml:space="preserve"> som hälso- och sjukvårdstjänster som hälso- och sjukvårdspersonal tillhanda</w:t>
      </w:r>
      <w:r>
        <w:softHyphen/>
      </w:r>
      <w:r w:rsidRPr="00575A81">
        <w:t>håll</w:t>
      </w:r>
      <w:r>
        <w:softHyphen/>
      </w:r>
      <w:r w:rsidRPr="00575A81">
        <w:t>er patienter i syfte att be</w:t>
      </w:r>
      <w:r>
        <w:softHyphen/>
      </w:r>
      <w:r w:rsidRPr="00575A81">
        <w:t>döma, bibehålla eller återställa deras hälso</w:t>
      </w:r>
      <w:r>
        <w:softHyphen/>
      </w:r>
      <w:r w:rsidRPr="00575A81">
        <w:t>till</w:t>
      </w:r>
      <w:r>
        <w:softHyphen/>
      </w:r>
      <w:r w:rsidRPr="00575A81">
        <w:t>stånd, inbegripet för</w:t>
      </w:r>
      <w:r>
        <w:softHyphen/>
      </w:r>
      <w:r w:rsidRPr="00575A81">
        <w:t>skriv</w:t>
      </w:r>
      <w:r>
        <w:softHyphen/>
      </w:r>
      <w:r w:rsidRPr="00575A81">
        <w:t>ning, utlämning och tillhandahållande av läke</w:t>
      </w:r>
      <w:r>
        <w:softHyphen/>
      </w:r>
      <w:r w:rsidRPr="00575A81">
        <w:t>medel och medi</w:t>
      </w:r>
      <w:r>
        <w:softHyphen/>
      </w:r>
      <w:r w:rsidRPr="00575A81">
        <w:t>cin</w:t>
      </w:r>
      <w:r>
        <w:softHyphen/>
      </w:r>
      <w:r w:rsidRPr="00575A81">
        <w:t>ska hjälpmedel.</w:t>
      </w:r>
      <w:r>
        <w:t xml:space="preserve"> I nu avsett sammanhang är den hälso- och sjuk</w:t>
      </w:r>
      <w:r>
        <w:softHyphen/>
        <w:t>vård som avses i artikel 4 densamma som hälso- och sjukvård en</w:t>
      </w:r>
      <w:r>
        <w:softHyphen/>
        <w:t>ligt hälso- och sjukvårdslagen (2017:30). Av 2 kap. 1 § samma lag fram</w:t>
      </w:r>
      <w:r>
        <w:softHyphen/>
        <w:t>går att med hälso- och sjukvård avses åtgärder för att medicin</w:t>
      </w:r>
      <w:r>
        <w:softHyphen/>
        <w:t xml:space="preserve">skt förebygga, utreda och behandla sjukdomar och skador. </w:t>
      </w:r>
    </w:p>
    <w:p w14:paraId="7AA2A9F3" w14:textId="5051337D" w:rsidR="008539B5" w:rsidRDefault="008539B5" w:rsidP="008539B5">
      <w:pPr>
        <w:pStyle w:val="Brdtextmedindrag"/>
      </w:pPr>
      <w:r>
        <w:t>Bestämmelser om genetiska undersökningar, fosterdiagnostik, gene</w:t>
      </w:r>
      <w:r>
        <w:softHyphen/>
        <w:t>tisk foster</w:t>
      </w:r>
      <w:r>
        <w:softHyphen/>
        <w:t>diagnostik och preimplantatorisk genetisk dia</w:t>
      </w:r>
      <w:r>
        <w:softHyphen/>
        <w:t>gnos</w:t>
      </w:r>
      <w:r>
        <w:softHyphen/>
        <w:t>tik finns i lagen (2006:351) om genetisk integritet m.m. Social</w:t>
      </w:r>
      <w:r>
        <w:softHyphen/>
        <w:t>styr</w:t>
      </w:r>
      <w:r>
        <w:softHyphen/>
        <w:t>els</w:t>
      </w:r>
      <w:r>
        <w:softHyphen/>
        <w:t>en har, med stöd av 2 § förordningen (2006:358) om genetisk integritet m.m., meddelat i före</w:t>
      </w:r>
      <w:r>
        <w:softHyphen/>
        <w:t>skrift</w:t>
      </w:r>
      <w:r>
        <w:softHyphen/>
        <w:t>er (</w:t>
      </w:r>
      <w:r w:rsidRPr="00A3338F">
        <w:t>SOSFS 2012:20</w:t>
      </w:r>
      <w:r>
        <w:t>) om f</w:t>
      </w:r>
      <w:r w:rsidRPr="00A3338F">
        <w:t>oster</w:t>
      </w:r>
      <w:r>
        <w:softHyphen/>
      </w:r>
      <w:r w:rsidRPr="00A3338F">
        <w:t>diagnostik och preimplantatorisk genetisk diagnostik</w:t>
      </w:r>
      <w:r>
        <w:t>. I dessa föreskrifter finns närmare bestäm</w:t>
      </w:r>
      <w:r>
        <w:softHyphen/>
        <w:t xml:space="preserve">melser om den information som ska ges till den kvinna eller det par som väntar barn. </w:t>
      </w:r>
    </w:p>
    <w:p w14:paraId="4D5EC4EA" w14:textId="399B08E8" w:rsidR="008539B5" w:rsidRDefault="008539B5" w:rsidP="008539B5">
      <w:pPr>
        <w:pStyle w:val="Brdtextmedindrag"/>
      </w:pPr>
      <w:r>
        <w:t>I 3 kap. patientlagen (2014:821) finns även allmänna bestämm</w:t>
      </w:r>
      <w:r>
        <w:softHyphen/>
        <w:t>els</w:t>
      </w:r>
      <w:r>
        <w:softHyphen/>
      </w:r>
      <w:r>
        <w:softHyphen/>
        <w:t>er om informa</w:t>
      </w:r>
      <w:r>
        <w:softHyphen/>
        <w:t>tion som en patient ska få. För gentester som inte rör foster</w:t>
      </w:r>
      <w:r>
        <w:softHyphen/>
        <w:t>diagnos</w:t>
      </w:r>
      <w:r>
        <w:softHyphen/>
        <w:t>tik och preimplantatorisk genetisk diagnostik är det enbart bestäm</w:t>
      </w:r>
      <w:r>
        <w:softHyphen/>
        <w:t>mels</w:t>
      </w:r>
      <w:r>
        <w:softHyphen/>
        <w:t>erna i patientlagen som i dagsläget blir aktu</w:t>
      </w:r>
      <w:r>
        <w:softHyphen/>
        <w:t>ella. Bestämmelserna i 3 kap. patientlagen är generellt formulerade och den som ansvarar för vården är skyldig att ha de processer och rutin</w:t>
      </w:r>
      <w:r>
        <w:softHyphen/>
        <w:t>er som krävs för att patienten ska få den information som är rele</w:t>
      </w:r>
      <w:r>
        <w:softHyphen/>
        <w:t>vant utifrån det enskilda fallet. I proposi</w:t>
      </w:r>
      <w:r>
        <w:softHyphen/>
        <w:t>tion</w:t>
      </w:r>
      <w:r>
        <w:softHyphen/>
        <w:t>en Patientlag (prop. 2013/14:106) anges att i informationsskyldigheten enligt 3 kap. 1 § 1 får bland annat anses ligga att informera om resultatet av under</w:t>
      </w:r>
      <w:r>
        <w:softHyphen/>
      </w:r>
      <w:r>
        <w:softHyphen/>
      </w:r>
      <w:r>
        <w:softHyphen/>
        <w:t>sökningar, provtagningar och dylikt. Av förarbetena framgår det vidare att det är av stor vikt att patienten får information även om vad som händer när han eller hon har lämnat hälso- och sjuk</w:t>
      </w:r>
      <w:r>
        <w:softHyphen/>
        <w:t>vårds</w:t>
      </w:r>
      <w:r>
        <w:softHyphen/>
        <w:t>inrättningen. Patienten ska därför enligt 3 kap. 1 § 7 inform</w:t>
      </w:r>
      <w:r>
        <w:softHyphen/>
        <w:t>eras om eftervård, dvs. upp</w:t>
      </w:r>
      <w:r>
        <w:softHyphen/>
        <w:t>följ</w:t>
      </w:r>
      <w:r>
        <w:softHyphen/>
        <w:t>ande behandling, exempelvis läke</w:t>
      </w:r>
      <w:r>
        <w:softHyphen/>
        <w:t>medels</w:t>
      </w:r>
      <w:r>
        <w:softHyphen/>
        <w:t>behandling, diet eller reha</w:t>
      </w:r>
      <w:r>
        <w:softHyphen/>
        <w:t>bilit</w:t>
      </w:r>
      <w:r>
        <w:softHyphen/>
        <w:t>er</w:t>
      </w:r>
      <w:r>
        <w:softHyphen/>
        <w:t>ing. Informationen bör ges så snart som möjligt, men senast då patienten lämnar vårdinrätt</w:t>
      </w:r>
      <w:r>
        <w:softHyphen/>
        <w:t>ningen. Enligt förarbetena är paragrafen inte av</w:t>
      </w:r>
      <w:r>
        <w:softHyphen/>
        <w:t>sedd att tolkas ut</w:t>
      </w:r>
      <w:r>
        <w:softHyphen/>
        <w:t>töm</w:t>
      </w:r>
      <w:r>
        <w:softHyphen/>
        <w:t>m</w:t>
      </w:r>
      <w:r>
        <w:softHyphen/>
        <w:t>ande. Om patienten behöver ytterligare informa</w:t>
      </w:r>
      <w:r>
        <w:softHyphen/>
        <w:t>tion måste sådan naturligtvis ges. Förarbetena uppmärksammar dock att det, å andra sidan, inte alla gånger är aktuellt att informera enligt samtliga punkter i paragrafen. Informationen ska således anpassas efter vad som är relevant i det enskilda fallet (prop. 2013/14:106 s. 114).</w:t>
      </w:r>
    </w:p>
    <w:p w14:paraId="47B525BD" w14:textId="77777777" w:rsidR="008539B5" w:rsidRDefault="008539B5" w:rsidP="008539B5">
      <w:pPr>
        <w:pStyle w:val="Brdtextmedindrag"/>
      </w:pPr>
      <w:r>
        <w:t>Information behövs för att patienten ska kunna utöva sitt själv</w:t>
      </w:r>
      <w:r>
        <w:softHyphen/>
        <w:t>bestäm</w:t>
      </w:r>
      <w:r>
        <w:softHyphen/>
        <w:t>man</w:t>
      </w:r>
      <w:r>
        <w:softHyphen/>
        <w:t>de och ta ställning till om han eller hon vill acceptera den vård som er</w:t>
      </w:r>
      <w:r>
        <w:softHyphen/>
      </w:r>
      <w:r>
        <w:softHyphen/>
        <w:t>bjuds, men det underlättar också för patienten att känna ökad kontroll över sin tillvaro genom att undanröja eller minska ovisshet och möjliggöra plan</w:t>
      </w:r>
      <w:r>
        <w:softHyphen/>
      </w:r>
      <w:r>
        <w:softHyphen/>
        <w:t>ering. Möjlig</w:t>
      </w:r>
      <w:r>
        <w:softHyphen/>
        <w:t>heten till in</w:t>
      </w:r>
      <w:r>
        <w:softHyphen/>
        <w:t>forma</w:t>
      </w:r>
      <w:r>
        <w:softHyphen/>
      </w:r>
      <w:r>
        <w:softHyphen/>
      </w:r>
      <w:r>
        <w:softHyphen/>
        <w:t>tion är av avgörande betydelse för patient</w:t>
      </w:r>
      <w:r>
        <w:softHyphen/>
      </w:r>
      <w:r>
        <w:softHyphen/>
        <w:t>ens möjlighet att utöva självbestämmande och vara delaktig i vård</w:t>
      </w:r>
      <w:r>
        <w:softHyphen/>
        <w:t xml:space="preserve">en och bör därför genomsyra hela hälso- och sjukvården (prop. 2013/14:106 s. 47). Det krav på information som anges i artikel 4 i IVDR-förordningen kan således anses reglerat i nuvarande lagstiftning. </w:t>
      </w:r>
    </w:p>
    <w:p w14:paraId="0B75B09C" w14:textId="330446C3" w:rsidR="008539B5" w:rsidRDefault="008539B5" w:rsidP="008539B5">
      <w:pPr>
        <w:pStyle w:val="Brdtextmedindrag"/>
      </w:pPr>
      <w:r>
        <w:t>Det kan dock uppstå behov av att meddela föreskrifter med anledning av artikel 4 i IVDR-förordningen, och det föreslås därför att det införs ett be</w:t>
      </w:r>
      <w:r>
        <w:softHyphen/>
        <w:t>myndig</w:t>
      </w:r>
      <w:r>
        <w:softHyphen/>
        <w:t>ande om att regeringen eller den myndighet som regeringen be</w:t>
      </w:r>
      <w:r>
        <w:softHyphen/>
        <w:t>stäm</w:t>
      </w:r>
      <w:r>
        <w:softHyphen/>
        <w:t>mer ska få med</w:t>
      </w:r>
      <w:r>
        <w:softHyphen/>
        <w:t xml:space="preserve">dela </w:t>
      </w:r>
      <w:r w:rsidRPr="00433DE0">
        <w:t xml:space="preserve">föreskrifter om den information </w:t>
      </w:r>
      <w:r>
        <w:t>som ska ges till patient</w:t>
      </w:r>
      <w:r>
        <w:softHyphen/>
        <w:t xml:space="preserve">en </w:t>
      </w:r>
      <w:r w:rsidRPr="00433DE0">
        <w:t xml:space="preserve">och </w:t>
      </w:r>
      <w:r>
        <w:t xml:space="preserve">om den tillgång till </w:t>
      </w:r>
      <w:r w:rsidRPr="00433DE0">
        <w:t xml:space="preserve">rådgivning som ska </w:t>
      </w:r>
      <w:r>
        <w:t>finnas i fråga om ett genet</w:t>
      </w:r>
      <w:r>
        <w:softHyphen/>
        <w:t>iskt test</w:t>
      </w:r>
      <w:r w:rsidRPr="00433DE0">
        <w:t xml:space="preserve"> i </w:t>
      </w:r>
      <w:r>
        <w:t>enlighet med artikel 4. Frågan är i vilken författning detta be</w:t>
      </w:r>
      <w:r>
        <w:softHyphen/>
        <w:t xml:space="preserve">myndigande bör införas. </w:t>
      </w:r>
    </w:p>
    <w:p w14:paraId="3D050832" w14:textId="77777777" w:rsidR="008539B5" w:rsidRDefault="008539B5" w:rsidP="008539B5">
      <w:pPr>
        <w:pStyle w:val="Brdtextmedindrag"/>
      </w:pPr>
      <w:bookmarkStart w:id="133" w:name="_Hlk526932679"/>
      <w:r>
        <w:t xml:space="preserve">Begreppet genetiska tester är inte definierat i IVDR-förordningen. I </w:t>
      </w:r>
      <w:r w:rsidRPr="00BB5F52">
        <w:t>lagen</w:t>
      </w:r>
      <w:r>
        <w:t xml:space="preserve"> (2006:351) om genetisk integritet m.m. används uttrycket gene</w:t>
      </w:r>
      <w:r>
        <w:softHyphen/>
        <w:t>tisk under</w:t>
      </w:r>
      <w:r>
        <w:softHyphen/>
        <w:t>sök</w:t>
      </w:r>
      <w:r>
        <w:softHyphen/>
        <w:t>ning. Det uttrycket är definierat i 1 kap. 5 § den lag</w:t>
      </w:r>
      <w:r>
        <w:softHyphen/>
        <w:t xml:space="preserve">en som </w:t>
      </w:r>
      <w:r w:rsidRPr="00503EFA">
        <w:t>en under</w:t>
      </w:r>
      <w:r>
        <w:softHyphen/>
      </w:r>
      <w:r w:rsidRPr="00503EFA">
        <w:t>sökning inom hälso- och sjukvården eller medicin</w:t>
      </w:r>
      <w:r>
        <w:softHyphen/>
      </w:r>
      <w:r w:rsidRPr="00503EFA">
        <w:t>sk forsk</w:t>
      </w:r>
      <w:r>
        <w:softHyphen/>
      </w:r>
      <w:r w:rsidRPr="00503EFA">
        <w:t>ning som syftar till att ge upplysning om en människas arvsmassa genom mole</w:t>
      </w:r>
      <w:r>
        <w:softHyphen/>
      </w:r>
      <w:r w:rsidRPr="00503EFA">
        <w:t>kylär</w:t>
      </w:r>
      <w:r>
        <w:softHyphen/>
      </w:r>
      <w:r w:rsidRPr="00503EFA">
        <w:t>genet</w:t>
      </w:r>
      <w:r>
        <w:softHyphen/>
      </w:r>
      <w:r w:rsidRPr="00503EFA">
        <w:t>isk, mikrobiologisk, immunolo</w:t>
      </w:r>
      <w:r>
        <w:softHyphen/>
      </w:r>
      <w:r w:rsidRPr="00503EFA">
        <w:t>gisk, bio</w:t>
      </w:r>
      <w:r>
        <w:softHyphen/>
      </w:r>
      <w:r w:rsidRPr="00503EFA">
        <w:t>kem</w:t>
      </w:r>
      <w:r>
        <w:softHyphen/>
      </w:r>
      <w:r w:rsidRPr="00503EFA">
        <w:t>isk, cytogenetisk eller därmed jäm</w:t>
      </w:r>
      <w:r>
        <w:softHyphen/>
      </w:r>
      <w:r w:rsidRPr="00503EFA">
        <w:t>förlig analysmetod eller genom in</w:t>
      </w:r>
      <w:r>
        <w:softHyphen/>
      </w:r>
      <w:r w:rsidRPr="00503EFA">
        <w:t>hämtande av upplysningar om hans eller hennes bio</w:t>
      </w:r>
      <w:r>
        <w:softHyphen/>
      </w:r>
      <w:r w:rsidRPr="00503EFA">
        <w:t>log</w:t>
      </w:r>
      <w:r>
        <w:softHyphen/>
      </w:r>
      <w:r w:rsidRPr="00503EFA">
        <w:t>iska släkt</w:t>
      </w:r>
      <w:r>
        <w:softHyphen/>
      </w:r>
      <w:r w:rsidRPr="00503EFA">
        <w:t>ing</w:t>
      </w:r>
      <w:r>
        <w:softHyphen/>
      </w:r>
      <w:r w:rsidRPr="00503EFA">
        <w:t>ar</w:t>
      </w:r>
      <w:r>
        <w:t xml:space="preserve">. I det uttrycket bedöms genetiska tester kunna ingå. </w:t>
      </w:r>
    </w:p>
    <w:p w14:paraId="0518307F" w14:textId="77777777" w:rsidR="008539B5" w:rsidRDefault="008539B5" w:rsidP="008539B5">
      <w:pPr>
        <w:pStyle w:val="Brdtextmedindrag"/>
      </w:pPr>
      <w:r>
        <w:t>Det föreslås dock att det föreslagna bemyndigandet införs i den nya lagen med kompletterande bestämmelser till EU:s förord</w:t>
      </w:r>
      <w:r>
        <w:softHyphen/>
        <w:t>ning</w:t>
      </w:r>
      <w:r>
        <w:softHyphen/>
        <w:t>ar om medicin</w:t>
      </w:r>
      <w:r>
        <w:softHyphen/>
        <w:t>tekniska produkter, eftersom den nya lagen är just komplett</w:t>
      </w:r>
      <w:r>
        <w:softHyphen/>
        <w:t xml:space="preserve">erande till IVDR-förordningen. Ytterligare ändringar i lag bedöms inte behövas med anledning av artikel 4 i IVDR-förordningen. </w:t>
      </w:r>
    </w:p>
    <w:p w14:paraId="0C0932CF" w14:textId="67C7C6B4" w:rsidR="008539B5" w:rsidRDefault="008539B5" w:rsidP="008539B5">
      <w:pPr>
        <w:pStyle w:val="Brdtextmedindrag"/>
        <w:rPr>
          <w:bCs/>
        </w:rPr>
      </w:pPr>
      <w:r w:rsidRPr="005255C8">
        <w:rPr>
          <w:i/>
          <w:iCs/>
        </w:rPr>
        <w:t>Sahlgrenska Universitetssjukhuset</w:t>
      </w:r>
      <w:r>
        <w:t xml:space="preserve"> bedömer att det även </w:t>
      </w:r>
      <w:r w:rsidRPr="00896B41">
        <w:t xml:space="preserve">bör finnas </w:t>
      </w:r>
      <w:r>
        <w:t xml:space="preserve">vägledning </w:t>
      </w:r>
      <w:r w:rsidRPr="00896B41">
        <w:t>vid testning av tillstånd som redan bedöms diagnosti</w:t>
      </w:r>
      <w:r>
        <w:t>s</w:t>
      </w:r>
      <w:r w:rsidRPr="00896B41">
        <w:t>erade men som bekräftas med genetisk</w:t>
      </w:r>
      <w:r>
        <w:t>t</w:t>
      </w:r>
      <w:r w:rsidRPr="00896B41">
        <w:t xml:space="preserve"> test såsom till exempel ärftlig cancer eller Huntington</w:t>
      </w:r>
      <w:r>
        <w:t>s</w:t>
      </w:r>
      <w:r w:rsidRPr="00896B41">
        <w:t xml:space="preserve"> sjukdom. </w:t>
      </w:r>
      <w:r>
        <w:t xml:space="preserve">I likhet med universitetssjukhusets bedömning så anser regeringen att sådan vägledning </w:t>
      </w:r>
      <w:r w:rsidRPr="00896B41">
        <w:t xml:space="preserve">bör </w:t>
      </w:r>
      <w:r>
        <w:t xml:space="preserve">kunna </w:t>
      </w:r>
      <w:r w:rsidRPr="00896B41">
        <w:t>hanteras i nationella be</w:t>
      </w:r>
      <w:r>
        <w:softHyphen/>
      </w:r>
      <w:r w:rsidRPr="00896B41">
        <w:t>stämmelser</w:t>
      </w:r>
      <w:r>
        <w:t xml:space="preserve"> såsom myndighetsföreskrifter. Sådana myndighets</w:t>
      </w:r>
      <w:r>
        <w:softHyphen/>
        <w:t>före</w:t>
      </w:r>
      <w:r>
        <w:softHyphen/>
        <w:t xml:space="preserve">skrifter kan meddelas med stöd av 8 kap. 8 § lagen om genetisk integritet m.m. och 2 § förordningen om genetisk integritet m.m. </w:t>
      </w:r>
      <w:r w:rsidRPr="007C0C22">
        <w:rPr>
          <w:bCs/>
          <w:i/>
          <w:iCs/>
        </w:rPr>
        <w:t>Smer</w:t>
      </w:r>
      <w:r w:rsidRPr="00843893">
        <w:rPr>
          <w:bCs/>
        </w:rPr>
        <w:t xml:space="preserve"> </w:t>
      </w:r>
      <w:r>
        <w:rPr>
          <w:bCs/>
        </w:rPr>
        <w:t xml:space="preserve">och </w:t>
      </w:r>
      <w:r w:rsidRPr="00D5324D">
        <w:rPr>
          <w:bCs/>
          <w:i/>
          <w:iCs/>
        </w:rPr>
        <w:t>Lunds universitet</w:t>
      </w:r>
      <w:r>
        <w:rPr>
          <w:bCs/>
        </w:rPr>
        <w:t xml:space="preserve"> </w:t>
      </w:r>
      <w:r w:rsidRPr="00843893">
        <w:rPr>
          <w:bCs/>
        </w:rPr>
        <w:t xml:space="preserve">föreslår att </w:t>
      </w:r>
      <w:r>
        <w:rPr>
          <w:bCs/>
        </w:rPr>
        <w:t xml:space="preserve">kraven på information om </w:t>
      </w:r>
      <w:r w:rsidRPr="00843893">
        <w:rPr>
          <w:bCs/>
        </w:rPr>
        <w:t xml:space="preserve">genetiska </w:t>
      </w:r>
      <w:r>
        <w:rPr>
          <w:bCs/>
        </w:rPr>
        <w:t>tester även ska om</w:t>
      </w:r>
      <w:r>
        <w:rPr>
          <w:bCs/>
        </w:rPr>
        <w:softHyphen/>
        <w:t xml:space="preserve">fatta sådana genetiska </w:t>
      </w:r>
      <w:r w:rsidRPr="00843893">
        <w:rPr>
          <w:bCs/>
        </w:rPr>
        <w:t>självtester som ger information om anlag för ett medicin</w:t>
      </w:r>
      <w:r>
        <w:rPr>
          <w:bCs/>
        </w:rPr>
        <w:softHyphen/>
      </w:r>
      <w:r w:rsidRPr="00843893">
        <w:rPr>
          <w:bCs/>
        </w:rPr>
        <w:t xml:space="preserve">skt tillstånd eller en sjukdom. </w:t>
      </w:r>
      <w:r>
        <w:rPr>
          <w:bCs/>
        </w:rPr>
        <w:t>Smer anför vidare att rådet har public</w:t>
      </w:r>
      <w:r>
        <w:rPr>
          <w:bCs/>
        </w:rPr>
        <w:softHyphen/>
        <w:t xml:space="preserve">erat en rapport </w:t>
      </w:r>
      <w:r w:rsidRPr="001D5372">
        <w:rPr>
          <w:bCs/>
        </w:rPr>
        <w:t>Smer kommenterar 2019:1 DNA-testning av barn utan</w:t>
      </w:r>
      <w:r>
        <w:rPr>
          <w:bCs/>
        </w:rPr>
        <w:softHyphen/>
      </w:r>
      <w:r w:rsidRPr="001D5372">
        <w:rPr>
          <w:bCs/>
        </w:rPr>
        <w:t xml:space="preserve">för hälso- och sjukvården. I kommentaren framhöll rådet </w:t>
      </w:r>
      <w:r>
        <w:rPr>
          <w:bCs/>
        </w:rPr>
        <w:t>bland annat</w:t>
      </w:r>
      <w:r w:rsidRPr="001D5372">
        <w:rPr>
          <w:bCs/>
        </w:rPr>
        <w:t xml:space="preserve"> att det finns behov av reglering när det gäller genetiska självtester, framför allt bör det vara ett krav på att genetiska analyser åtföljs av ändamålsenlig information samt erbjudande om professionell genetisk vägledning. </w:t>
      </w:r>
      <w:r w:rsidRPr="00964B2D">
        <w:rPr>
          <w:bCs/>
        </w:rPr>
        <w:t>Lunds universitet</w:t>
      </w:r>
      <w:r>
        <w:rPr>
          <w:bCs/>
        </w:rPr>
        <w:t xml:space="preserve"> pekar även på att bestämmelserna i artikel 4 i IVDR-förord</w:t>
      </w:r>
      <w:r>
        <w:rPr>
          <w:bCs/>
        </w:rPr>
        <w:softHyphen/>
        <w:t>ning</w:t>
      </w:r>
      <w:r>
        <w:rPr>
          <w:bCs/>
        </w:rPr>
        <w:softHyphen/>
        <w:t>en är minimibestämmelser som innebär att medlemsstaterna får anta nation</w:t>
      </w:r>
      <w:r>
        <w:rPr>
          <w:bCs/>
        </w:rPr>
        <w:softHyphen/>
        <w:t>ella bestämmelser som ger personer ett mer omfattande skydd. Enligt universitetet kan avsaknaden av reglering av tester utanför hälso- och sjukvården medföra risker för personer som genomgår testningen, samt kraftigt begränsa barns rättigheter</w:t>
      </w:r>
      <w:bookmarkStart w:id="134" w:name="_Hlk55303901"/>
      <w:r>
        <w:rPr>
          <w:bCs/>
        </w:rPr>
        <w:t>. Universitet anser även att det finns behov av att införa bestämmelser om att sådana hälsorelaterade tester inom hälso- och sjukvården som kan avstås inte ska utföra på barn tills det att barn</w:t>
      </w:r>
      <w:r>
        <w:rPr>
          <w:bCs/>
        </w:rPr>
        <w:softHyphen/>
        <w:t xml:space="preserve">et kan ge ett giltigt samtycke. </w:t>
      </w:r>
      <w:bookmarkEnd w:id="134"/>
      <w:r>
        <w:rPr>
          <w:bCs/>
        </w:rPr>
        <w:t>Enligt regeringens mening är dock fråg</w:t>
      </w:r>
      <w:r>
        <w:rPr>
          <w:bCs/>
        </w:rPr>
        <w:softHyphen/>
        <w:t>or om att reglera genetiska tester, utöver vad artikel 4 i IVDR-förordningen kräver, av en sådan karaktär att det krävs ytterligare utredning av frågan. Någon sådan utredning har inte kunnat göras inom det nu aktuella lag</w:t>
      </w:r>
      <w:r>
        <w:rPr>
          <w:bCs/>
        </w:rPr>
        <w:softHyphen/>
        <w:t>stift</w:t>
      </w:r>
      <w:r>
        <w:rPr>
          <w:bCs/>
        </w:rPr>
        <w:softHyphen/>
        <w:t>nings</w:t>
      </w:r>
      <w:r>
        <w:rPr>
          <w:bCs/>
        </w:rPr>
        <w:softHyphen/>
        <w:t xml:space="preserve">arbetet. </w:t>
      </w:r>
    </w:p>
    <w:p w14:paraId="57EEEB4A" w14:textId="4C97E36F" w:rsidR="008539B5" w:rsidRDefault="008539B5" w:rsidP="008539B5">
      <w:pPr>
        <w:pStyle w:val="Brdtextmedindrag"/>
      </w:pPr>
      <w:r w:rsidRPr="00843893">
        <w:rPr>
          <w:bCs/>
        </w:rPr>
        <w:t xml:space="preserve">Smer </w:t>
      </w:r>
      <w:r>
        <w:rPr>
          <w:bCs/>
        </w:rPr>
        <w:t xml:space="preserve">framför </w:t>
      </w:r>
      <w:r w:rsidRPr="00843893">
        <w:rPr>
          <w:bCs/>
        </w:rPr>
        <w:t xml:space="preserve">att det är angeläget att </w:t>
      </w:r>
      <w:r>
        <w:rPr>
          <w:bCs/>
        </w:rPr>
        <w:t xml:space="preserve">det meddelas </w:t>
      </w:r>
      <w:r w:rsidRPr="00843893">
        <w:rPr>
          <w:bCs/>
        </w:rPr>
        <w:t>föreskrifter om den informa</w:t>
      </w:r>
      <w:r>
        <w:rPr>
          <w:bCs/>
        </w:rPr>
        <w:softHyphen/>
      </w:r>
      <w:r w:rsidRPr="00843893">
        <w:rPr>
          <w:bCs/>
        </w:rPr>
        <w:t xml:space="preserve">tion som ska ges till patienten och om den tillgång till rådgivning som ska finnas i fråga om ett genetiskt test i enlighet med artikel 4 </w:t>
      </w:r>
      <w:r>
        <w:rPr>
          <w:bCs/>
        </w:rPr>
        <w:t>IVDR-för</w:t>
      </w:r>
      <w:r>
        <w:rPr>
          <w:bCs/>
        </w:rPr>
        <w:softHyphen/>
        <w:t>ordningen</w:t>
      </w:r>
      <w:r w:rsidRPr="00843893">
        <w:rPr>
          <w:bCs/>
        </w:rPr>
        <w:t xml:space="preserve">. </w:t>
      </w:r>
      <w:r>
        <w:rPr>
          <w:bCs/>
        </w:rPr>
        <w:t>Smer anser att r</w:t>
      </w:r>
      <w:r w:rsidRPr="00843893">
        <w:rPr>
          <w:bCs/>
        </w:rPr>
        <w:t xml:space="preserve">egleringen på detta område </w:t>
      </w:r>
      <w:r>
        <w:rPr>
          <w:bCs/>
        </w:rPr>
        <w:t xml:space="preserve">länge </w:t>
      </w:r>
      <w:r w:rsidRPr="00843893">
        <w:rPr>
          <w:bCs/>
        </w:rPr>
        <w:t>har varit brist</w:t>
      </w:r>
      <w:r>
        <w:rPr>
          <w:bCs/>
        </w:rPr>
        <w:softHyphen/>
      </w:r>
      <w:r w:rsidRPr="00843893">
        <w:rPr>
          <w:bCs/>
        </w:rPr>
        <w:t>fällig.</w:t>
      </w:r>
      <w:r>
        <w:rPr>
          <w:bCs/>
        </w:rPr>
        <w:t xml:space="preserve"> Liknande synpunkter framför även </w:t>
      </w:r>
      <w:r w:rsidRPr="00FC44A6">
        <w:rPr>
          <w:bCs/>
          <w:i/>
          <w:iCs/>
        </w:rPr>
        <w:t>SKR</w:t>
      </w:r>
      <w:r>
        <w:rPr>
          <w:bCs/>
        </w:rPr>
        <w:t xml:space="preserve">. </w:t>
      </w:r>
      <w:bookmarkStart w:id="135" w:name="_Hlk57985872"/>
      <w:r>
        <w:rPr>
          <w:bCs/>
        </w:rPr>
        <w:t xml:space="preserve">Detta är enligt regeringen </w:t>
      </w:r>
      <w:r>
        <w:t xml:space="preserve">en fråga </w:t>
      </w:r>
      <w:bookmarkStart w:id="136" w:name="_Hlk57734666"/>
      <w:r>
        <w:t>som inte kan behandlas i detta lagstiftningsärende</w:t>
      </w:r>
      <w:bookmarkEnd w:id="135"/>
      <w:r>
        <w:rPr>
          <w:bCs/>
        </w:rPr>
        <w:t xml:space="preserve">. </w:t>
      </w:r>
      <w:bookmarkEnd w:id="136"/>
    </w:p>
    <w:p w14:paraId="03C569A7" w14:textId="77777777" w:rsidR="008539B5" w:rsidRDefault="008539B5" w:rsidP="008539B5">
      <w:pPr>
        <w:pStyle w:val="Brdtextmedindrag"/>
      </w:pPr>
      <w:r>
        <w:t xml:space="preserve">Frågan om behörig myndighet behandlas i avsnitt 8. </w:t>
      </w:r>
    </w:p>
    <w:p w14:paraId="4772D122" w14:textId="77777777" w:rsidR="008539B5" w:rsidRDefault="008539B5" w:rsidP="008539B5">
      <w:pPr>
        <w:pStyle w:val="Rubrik2"/>
      </w:pPr>
      <w:bookmarkStart w:id="137" w:name="_Toc65132648"/>
      <w:bookmarkStart w:id="138" w:name="_Toc69367518"/>
      <w:bookmarkStart w:id="139" w:name="_Hlk55305073"/>
      <w:bookmarkEnd w:id="133"/>
      <w:r>
        <w:t>Specialanpassade produkter</w:t>
      </w:r>
      <w:bookmarkEnd w:id="137"/>
      <w:bookmarkEnd w:id="138"/>
    </w:p>
    <w:p w14:paraId="1ACDD84D" w14:textId="77777777" w:rsidR="008539B5" w:rsidRDefault="008539B5" w:rsidP="008539B5">
      <w:pPr>
        <w:pStyle w:val="Brdtextram"/>
      </w:pPr>
      <w:r>
        <w:rPr>
          <w:b/>
        </w:rPr>
        <w:t>Regeringens f</w:t>
      </w:r>
      <w:r w:rsidRPr="007157FC">
        <w:rPr>
          <w:b/>
        </w:rPr>
        <w:t xml:space="preserve">örslag: </w:t>
      </w:r>
      <w:r>
        <w:t>Regeringen eller den myndighet som regeringen be</w:t>
      </w:r>
      <w:r>
        <w:softHyphen/>
        <w:t>stäm</w:t>
      </w:r>
      <w:r>
        <w:softHyphen/>
      </w:r>
      <w:r>
        <w:softHyphen/>
        <w:t>m</w:t>
      </w:r>
      <w:r>
        <w:softHyphen/>
        <w:t>er ska få meddela föreskrifter om vilka yrkes</w:t>
      </w:r>
      <w:r>
        <w:softHyphen/>
        <w:t>kvali</w:t>
      </w:r>
      <w:r>
        <w:softHyphen/>
        <w:t>fi</w:t>
      </w:r>
      <w:r>
        <w:softHyphen/>
        <w:t>ka</w:t>
      </w:r>
      <w:r>
        <w:softHyphen/>
        <w:t>tion</w:t>
      </w:r>
      <w:r>
        <w:softHyphen/>
        <w:t>er den per</w:t>
      </w:r>
      <w:r>
        <w:softHyphen/>
        <w:t>son som ger skriftliga anvisningar för ut</w:t>
      </w:r>
      <w:r>
        <w:softHyphen/>
        <w:t>form</w:t>
      </w:r>
      <w:r>
        <w:softHyphen/>
        <w:t>ning</w:t>
      </w:r>
      <w:r>
        <w:softHyphen/>
        <w:t>en av en special</w:t>
      </w:r>
      <w:r>
        <w:softHyphen/>
        <w:t xml:space="preserve">anpassad produkt ska ha i enlighet med artikel 2.3 i </w:t>
      </w:r>
      <w:r w:rsidRPr="00A3541E">
        <w:t>MDR-förordningen</w:t>
      </w:r>
      <w:r>
        <w:t xml:space="preserve">. </w:t>
      </w:r>
    </w:p>
    <w:p w14:paraId="65EFB85E" w14:textId="77777777" w:rsidR="008539B5" w:rsidRDefault="008539B5" w:rsidP="008539B5">
      <w:pPr>
        <w:pStyle w:val="Brdtext"/>
      </w:pPr>
    </w:p>
    <w:p w14:paraId="3880E968"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44870CE7" w14:textId="18B12973" w:rsidR="008539B5"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A64C0F">
        <w:rPr>
          <w:bCs/>
          <w:i/>
          <w:iCs/>
        </w:rPr>
        <w:t>Sverige Kom</w:t>
      </w:r>
      <w:r>
        <w:rPr>
          <w:bCs/>
          <w:i/>
          <w:iCs/>
        </w:rPr>
        <w:softHyphen/>
      </w:r>
      <w:r w:rsidRPr="00A64C0F">
        <w:rPr>
          <w:bCs/>
          <w:i/>
          <w:iCs/>
        </w:rPr>
        <w:t>mun</w:t>
      </w:r>
      <w:r>
        <w:rPr>
          <w:bCs/>
          <w:i/>
          <w:iCs/>
        </w:rPr>
        <w:softHyphen/>
      </w:r>
      <w:r w:rsidRPr="00A64C0F">
        <w:rPr>
          <w:bCs/>
          <w:i/>
          <w:iCs/>
        </w:rPr>
        <w:t>er och Regioner</w:t>
      </w:r>
      <w:r w:rsidRPr="00A64C0F">
        <w:rPr>
          <w:bCs/>
        </w:rPr>
        <w:t xml:space="preserve"> (SKR) </w:t>
      </w:r>
      <w:bookmarkStart w:id="140" w:name="_Hlk57734718"/>
      <w:r w:rsidRPr="008143D8">
        <w:rPr>
          <w:bCs/>
        </w:rPr>
        <w:t>stöder förslaget att Läkemedelsverket ska ges be</w:t>
      </w:r>
      <w:r>
        <w:rPr>
          <w:bCs/>
        </w:rPr>
        <w:softHyphen/>
      </w:r>
      <w:r w:rsidRPr="008143D8">
        <w:rPr>
          <w:bCs/>
        </w:rPr>
        <w:t>myndigande att meddela ytterligare föreskrifter om specialanpassade pro</w:t>
      </w:r>
      <w:r>
        <w:rPr>
          <w:bCs/>
        </w:rPr>
        <w:softHyphen/>
      </w:r>
      <w:r w:rsidRPr="008143D8">
        <w:rPr>
          <w:bCs/>
        </w:rPr>
        <w:t>dukter, eftersom anpassningen både kan göras hos tillverkarna och hos vård</w:t>
      </w:r>
      <w:r>
        <w:rPr>
          <w:bCs/>
        </w:rPr>
        <w:softHyphen/>
      </w:r>
      <w:r w:rsidRPr="008143D8">
        <w:rPr>
          <w:bCs/>
        </w:rPr>
        <w:t>givarna. Förbundet anser dock att frågan om yrkeskvalifikationer för be</w:t>
      </w:r>
      <w:r>
        <w:rPr>
          <w:bCs/>
        </w:rPr>
        <w:softHyphen/>
      </w:r>
      <w:r w:rsidRPr="008143D8">
        <w:rPr>
          <w:bCs/>
        </w:rPr>
        <w:t>hörig</w:t>
      </w:r>
      <w:r>
        <w:rPr>
          <w:bCs/>
        </w:rPr>
        <w:softHyphen/>
      </w:r>
      <w:r w:rsidRPr="008143D8">
        <w:rPr>
          <w:bCs/>
        </w:rPr>
        <w:t>heten att ge skriftliga anvisningar för tillverkning av special</w:t>
      </w:r>
      <w:r>
        <w:rPr>
          <w:bCs/>
        </w:rPr>
        <w:softHyphen/>
      </w:r>
      <w:r w:rsidRPr="008143D8">
        <w:rPr>
          <w:bCs/>
        </w:rPr>
        <w:t>anpassade produkter borde kunna fastslås direkt i en förordning i stället för att regleras i en kompletterande föreskrift</w:t>
      </w:r>
      <w:r>
        <w:rPr>
          <w:bCs/>
        </w:rPr>
        <w:t xml:space="preserve">. </w:t>
      </w:r>
      <w:bookmarkEnd w:id="140"/>
    </w:p>
    <w:p w14:paraId="0C06D6C2" w14:textId="5042C116" w:rsidR="008539B5" w:rsidRDefault="008539B5" w:rsidP="008539B5">
      <w:pPr>
        <w:pStyle w:val="Brdtextmedindrag"/>
      </w:pPr>
      <w:r w:rsidRPr="007157FC">
        <w:rPr>
          <w:b/>
        </w:rPr>
        <w:t xml:space="preserve">Skälen för </w:t>
      </w:r>
      <w:r>
        <w:rPr>
          <w:b/>
        </w:rPr>
        <w:t xml:space="preserve">regeringens </w:t>
      </w:r>
      <w:r w:rsidRPr="007157FC">
        <w:rPr>
          <w:b/>
        </w:rPr>
        <w:t xml:space="preserve">förslag: </w:t>
      </w:r>
      <w:r>
        <w:t xml:space="preserve">Av artikel 2.3 i </w:t>
      </w:r>
      <w:r w:rsidRPr="00A3541E">
        <w:t>MDR-förordningen</w:t>
      </w:r>
      <w:r>
        <w:t xml:space="preserve"> fram</w:t>
      </w:r>
      <w:r>
        <w:softHyphen/>
        <w:t>går att en special</w:t>
      </w:r>
      <w:r>
        <w:softHyphen/>
        <w:t>an</w:t>
      </w:r>
      <w:r>
        <w:softHyphen/>
        <w:t>passad produkt är en</w:t>
      </w:r>
      <w:r w:rsidRPr="007157FC">
        <w:t xml:space="preserve"> produkt som tillverkats efter skrift</w:t>
      </w:r>
      <w:r>
        <w:softHyphen/>
      </w:r>
      <w:r w:rsidRPr="007157FC">
        <w:t>lig an</w:t>
      </w:r>
      <w:r>
        <w:softHyphen/>
      </w:r>
      <w:r w:rsidRPr="007157FC">
        <w:t>vis</w:t>
      </w:r>
      <w:r>
        <w:softHyphen/>
      </w:r>
      <w:r w:rsidRPr="007157FC">
        <w:t>ning från en person som genom sina yrkeskvalifikationer är behörig en</w:t>
      </w:r>
      <w:r>
        <w:softHyphen/>
      </w:r>
      <w:r w:rsidRPr="007157FC">
        <w:t>ligt nationell rätt och som på sitt ansvar ger speciella kon</w:t>
      </w:r>
      <w:r>
        <w:softHyphen/>
      </w:r>
      <w:r w:rsidRPr="007157FC">
        <w:t>struk</w:t>
      </w:r>
      <w:r>
        <w:softHyphen/>
      </w:r>
      <w:r w:rsidRPr="007157FC">
        <w:t>tions</w:t>
      </w:r>
      <w:r>
        <w:softHyphen/>
      </w:r>
      <w:r w:rsidRPr="007157FC">
        <w:t>egenskaper åt produkten som är avsedd att användas endast för en viss patient och uteslutande för dennes individuella förhåll</w:t>
      </w:r>
      <w:r>
        <w:softHyphen/>
      </w:r>
      <w:r w:rsidRPr="007157FC">
        <w:t>and</w:t>
      </w:r>
      <w:r>
        <w:softHyphen/>
      </w:r>
      <w:r w:rsidRPr="007157FC">
        <w:t>en och behov.</w:t>
      </w:r>
    </w:p>
    <w:p w14:paraId="7D6985F9" w14:textId="1D0D3AEF" w:rsidR="008539B5" w:rsidRPr="008304AA" w:rsidRDefault="008539B5" w:rsidP="008539B5">
      <w:pPr>
        <w:pStyle w:val="Brdtextmedindrag"/>
      </w:pPr>
      <w:r>
        <w:t xml:space="preserve">I svensk rätt bör det således anges vilka yrkeskvalifikationer som den personen ska ha för att vara behörig att ge skriftliga </w:t>
      </w:r>
      <w:r w:rsidRPr="008304AA">
        <w:t>an</w:t>
      </w:r>
      <w:r>
        <w:softHyphen/>
      </w:r>
      <w:r w:rsidRPr="008304AA">
        <w:t>visningar</w:t>
      </w:r>
      <w:r>
        <w:t xml:space="preserve"> för till</w:t>
      </w:r>
      <w:r>
        <w:softHyphen/>
        <w:t>verk</w:t>
      </w:r>
      <w:r>
        <w:softHyphen/>
        <w:t>ning av en specialanpassad produkt. Ett be</w:t>
      </w:r>
      <w:r>
        <w:softHyphen/>
        <w:t>mynd</w:t>
      </w:r>
      <w:r>
        <w:softHyphen/>
        <w:t>igande bör införas i den nya lagen med kompletterande bestäm</w:t>
      </w:r>
      <w:r>
        <w:softHyphen/>
        <w:t>melser till EU:s förordningar om medicintekniska pro</w:t>
      </w:r>
      <w:r>
        <w:softHyphen/>
        <w:t>dukter om att r</w:t>
      </w:r>
      <w:r w:rsidRPr="008304AA">
        <w:t>egeringen eller den my</w:t>
      </w:r>
      <w:r>
        <w:t>ndighet som reger</w:t>
      </w:r>
      <w:r>
        <w:softHyphen/>
        <w:t>ingen be</w:t>
      </w:r>
      <w:r>
        <w:softHyphen/>
        <w:t>stäm</w:t>
      </w:r>
      <w:r>
        <w:softHyphen/>
      </w:r>
      <w:r w:rsidRPr="008304AA">
        <w:t xml:space="preserve">mer får meddela </w:t>
      </w:r>
      <w:r>
        <w:t xml:space="preserve">sådana föreskrifter. </w:t>
      </w:r>
      <w:bookmarkStart w:id="141" w:name="_Hlk52887773"/>
      <w:r>
        <w:t xml:space="preserve">Om </w:t>
      </w:r>
      <w:r w:rsidRPr="000F6412">
        <w:rPr>
          <w:bCs/>
        </w:rPr>
        <w:t>föreskrifter om yrkes</w:t>
      </w:r>
      <w:r>
        <w:rPr>
          <w:bCs/>
        </w:rPr>
        <w:softHyphen/>
      </w:r>
      <w:r w:rsidRPr="000F6412">
        <w:rPr>
          <w:bCs/>
        </w:rPr>
        <w:t xml:space="preserve">kvalifikationer </w:t>
      </w:r>
      <w:r>
        <w:rPr>
          <w:bCs/>
        </w:rPr>
        <w:t xml:space="preserve">ska finnas </w:t>
      </w:r>
      <w:r w:rsidRPr="000F6412">
        <w:rPr>
          <w:bCs/>
        </w:rPr>
        <w:t xml:space="preserve">i förordning </w:t>
      </w:r>
      <w:r>
        <w:rPr>
          <w:bCs/>
        </w:rPr>
        <w:t xml:space="preserve">såsom </w:t>
      </w:r>
      <w:r w:rsidRPr="00A64C0F">
        <w:rPr>
          <w:bCs/>
          <w:i/>
          <w:iCs/>
        </w:rPr>
        <w:t>SKR</w:t>
      </w:r>
      <w:r>
        <w:rPr>
          <w:bCs/>
        </w:rPr>
        <w:t xml:space="preserve"> föreslår eller </w:t>
      </w:r>
      <w:r w:rsidRPr="000F6412">
        <w:rPr>
          <w:bCs/>
        </w:rPr>
        <w:t xml:space="preserve">i </w:t>
      </w:r>
      <w:r>
        <w:rPr>
          <w:bCs/>
        </w:rPr>
        <w:t>myndig</w:t>
      </w:r>
      <w:r>
        <w:rPr>
          <w:bCs/>
        </w:rPr>
        <w:softHyphen/>
        <w:t xml:space="preserve">hetsföreskrift är en bedömning som får göras när förordningen utformas. </w:t>
      </w:r>
      <w:r>
        <w:t xml:space="preserve"> </w:t>
      </w:r>
    </w:p>
    <w:p w14:paraId="544595D2" w14:textId="77777777" w:rsidR="008539B5" w:rsidRDefault="008539B5" w:rsidP="008539B5">
      <w:pPr>
        <w:pStyle w:val="Rubrik2"/>
      </w:pPr>
      <w:bookmarkStart w:id="142" w:name="_Toc65132649"/>
      <w:bookmarkStart w:id="143" w:name="_Toc69367519"/>
      <w:bookmarkEnd w:id="139"/>
      <w:bookmarkEnd w:id="141"/>
      <w:r>
        <w:t>Angränsande produkter</w:t>
      </w:r>
      <w:bookmarkEnd w:id="142"/>
      <w:bookmarkEnd w:id="143"/>
    </w:p>
    <w:p w14:paraId="0C917694" w14:textId="39714EEE" w:rsidR="008539B5" w:rsidRDefault="008539B5" w:rsidP="008539B5">
      <w:pPr>
        <w:pStyle w:val="Brdtextram"/>
      </w:pPr>
      <w:r>
        <w:rPr>
          <w:b/>
        </w:rPr>
        <w:t>Regeringens f</w:t>
      </w:r>
      <w:r w:rsidRPr="00420062">
        <w:rPr>
          <w:b/>
        </w:rPr>
        <w:t>örslag:</w:t>
      </w:r>
      <w:r>
        <w:t xml:space="preserve"> R</w:t>
      </w:r>
      <w:r w:rsidRPr="00D97086">
        <w:t>egeringen eller den myndighet som reger</w:t>
      </w:r>
      <w:r>
        <w:softHyphen/>
      </w:r>
      <w:r w:rsidRPr="00D97086">
        <w:t>ingen be</w:t>
      </w:r>
      <w:r>
        <w:softHyphen/>
      </w:r>
      <w:r w:rsidRPr="00D97086">
        <w:t>stämm</w:t>
      </w:r>
      <w:r>
        <w:t>er ska få meddela föreskrifter om att krav som följer av eller väs</w:t>
      </w:r>
      <w:r>
        <w:softHyphen/>
        <w:t xml:space="preserve">entligen motsvarar kraven enligt </w:t>
      </w:r>
      <w:r w:rsidRPr="00A3541E">
        <w:t>MDR-förordningen</w:t>
      </w:r>
      <w:r>
        <w:t>, IVDR-för</w:t>
      </w:r>
      <w:r>
        <w:softHyphen/>
        <w:t>ord</w:t>
      </w:r>
      <w:r>
        <w:softHyphen/>
        <w:t>ning</w:t>
      </w:r>
      <w:r>
        <w:softHyphen/>
        <w:t>en eller lagen med kom</w:t>
      </w:r>
      <w:r>
        <w:softHyphen/>
        <w:t>plett</w:t>
      </w:r>
      <w:r>
        <w:softHyphen/>
        <w:t>er</w:t>
      </w:r>
      <w:r>
        <w:softHyphen/>
        <w:t>ande bestämmelser till EU:s förord</w:t>
      </w:r>
      <w:r>
        <w:softHyphen/>
        <w:t>ning</w:t>
      </w:r>
      <w:r>
        <w:softHyphen/>
        <w:t>ar om med</w:t>
      </w:r>
      <w:r>
        <w:softHyphen/>
        <w:t>ic</w:t>
      </w:r>
      <w:r>
        <w:softHyphen/>
        <w:t>in</w:t>
      </w:r>
      <w:r>
        <w:softHyphen/>
        <w:t>tekniska produkter även ska</w:t>
      </w:r>
      <w:r w:rsidRPr="00D97086">
        <w:t xml:space="preserve"> </w:t>
      </w:r>
      <w:r>
        <w:t>gälla för sådana pro</w:t>
      </w:r>
      <w:r>
        <w:softHyphen/>
        <w:t>dukt</w:t>
      </w:r>
      <w:r>
        <w:softHyphen/>
        <w:t>er som inte omfattas av EU-för</w:t>
      </w:r>
      <w:r>
        <w:softHyphen/>
        <w:t>ord</w:t>
      </w:r>
      <w:r>
        <w:softHyphen/>
        <w:t>ningarna men som i fråga om an</w:t>
      </w:r>
      <w:r>
        <w:softHyphen/>
        <w:t>vänd</w:t>
      </w:r>
      <w:r>
        <w:softHyphen/>
        <w:t>ning</w:t>
      </w:r>
      <w:r>
        <w:softHyphen/>
        <w:t>en står nära med</w:t>
      </w:r>
      <w:r>
        <w:softHyphen/>
        <w:t>icin</w:t>
      </w:r>
      <w:r>
        <w:softHyphen/>
        <w:t>tek</w:t>
      </w:r>
      <w:r>
        <w:softHyphen/>
        <w:t xml:space="preserve">niska produkter. </w:t>
      </w:r>
    </w:p>
    <w:p w14:paraId="023E1C75" w14:textId="77777777" w:rsidR="008539B5" w:rsidRDefault="008539B5" w:rsidP="008539B5">
      <w:pPr>
        <w:pStyle w:val="Brdtextmedindragram"/>
        <w:rPr>
          <w:b/>
        </w:rPr>
        <w:sectPr w:rsidR="008539B5" w:rsidSect="00155500">
          <w:headerReference w:type="even" r:id="rId179"/>
          <w:headerReference w:type="default" r:id="rId180"/>
          <w:footerReference w:type="even" r:id="rId181"/>
          <w:footerReference w:type="default" r:id="rId182"/>
          <w:headerReference w:type="first" r:id="rId183"/>
          <w:footerReference w:type="first" r:id="rId184"/>
          <w:type w:val="continuous"/>
          <w:pgSz w:w="9356" w:h="13721" w:code="9"/>
          <w:pgMar w:top="794" w:right="2438" w:bottom="1191" w:left="1021" w:header="0" w:footer="709" w:gutter="0"/>
          <w:cols w:space="708"/>
          <w:docGrid w:linePitch="360"/>
        </w:sectPr>
      </w:pPr>
    </w:p>
    <w:p w14:paraId="437EC4B6" w14:textId="798F1C50" w:rsidR="008539B5" w:rsidRPr="00637F03" w:rsidRDefault="008539B5" w:rsidP="008539B5">
      <w:pPr>
        <w:pStyle w:val="Brdtextmedindragram"/>
        <w:pBdr>
          <w:top w:val="none" w:sz="0" w:space="0" w:color="auto"/>
        </w:pBdr>
      </w:pPr>
      <w:r>
        <w:rPr>
          <w:b/>
        </w:rPr>
        <w:t>Regeringens b</w:t>
      </w:r>
      <w:r w:rsidRPr="00880C26">
        <w:rPr>
          <w:b/>
        </w:rPr>
        <w:t>edömning:</w:t>
      </w:r>
      <w:r>
        <w:t xml:space="preserve"> Bemyndigandet i lagen om medicin</w:t>
      </w:r>
      <w:r>
        <w:softHyphen/>
        <w:t>tek</w:t>
      </w:r>
      <w:r>
        <w:softHyphen/>
        <w:t>ni</w:t>
      </w:r>
      <w:r>
        <w:softHyphen/>
        <w:t>ska pro</w:t>
      </w:r>
      <w:r>
        <w:softHyphen/>
        <w:t>dukter om att reg</w:t>
      </w:r>
      <w:r>
        <w:softHyphen/>
        <w:t>er</w:t>
      </w:r>
      <w:r>
        <w:softHyphen/>
        <w:t>ingen eller den myndighet som reger</w:t>
      </w:r>
      <w:r>
        <w:softHyphen/>
        <w:t>ing</w:t>
      </w:r>
      <w:r>
        <w:softHyphen/>
        <w:t>en be</w:t>
      </w:r>
      <w:r>
        <w:softHyphen/>
        <w:t>stämmer får meddela före</w:t>
      </w:r>
      <w:r>
        <w:softHyphen/>
        <w:t>skrifter om att lagen om medi</w:t>
      </w:r>
      <w:r>
        <w:softHyphen/>
        <w:t>cin</w:t>
      </w:r>
      <w:r>
        <w:softHyphen/>
        <w:t>tekniska pro</w:t>
      </w:r>
      <w:r>
        <w:softHyphen/>
      </w:r>
      <w:r>
        <w:softHyphen/>
        <w:t>dukt</w:t>
      </w:r>
      <w:r>
        <w:softHyphen/>
        <w:t xml:space="preserve">er helt eller delvis inte ska gälla i fråga om vissa produkter bör inte överföras till den nya lagen. </w:t>
      </w:r>
    </w:p>
    <w:p w14:paraId="714D55C0" w14:textId="77777777" w:rsidR="008539B5" w:rsidRDefault="008539B5" w:rsidP="008539B5">
      <w:pPr>
        <w:pStyle w:val="Brdtext"/>
        <w:rPr>
          <w:b/>
        </w:rPr>
      </w:pPr>
    </w:p>
    <w:p w14:paraId="3EDFAC93" w14:textId="77777777" w:rsidR="008539B5" w:rsidRPr="00316DD4" w:rsidRDefault="008539B5" w:rsidP="008539B5">
      <w:pPr>
        <w:pStyle w:val="Brdtextmedindrag"/>
        <w:rPr>
          <w:b/>
        </w:rPr>
      </w:pPr>
      <w:r>
        <w:rPr>
          <w:b/>
        </w:rPr>
        <w:t>Promemorians f</w:t>
      </w:r>
      <w:r w:rsidRPr="00316DD4">
        <w:rPr>
          <w:b/>
        </w:rPr>
        <w:t>örslag</w:t>
      </w:r>
      <w:r>
        <w:rPr>
          <w:b/>
        </w:rPr>
        <w:t xml:space="preserve"> och bedömning </w:t>
      </w:r>
      <w:r w:rsidRPr="00316DD4">
        <w:t>överensstämmer med regeringens förslag</w:t>
      </w:r>
      <w:r>
        <w:t xml:space="preserve"> och bedömning</w:t>
      </w:r>
      <w:r w:rsidRPr="00316DD4">
        <w:t>.</w:t>
      </w:r>
    </w:p>
    <w:p w14:paraId="25EC46C4" w14:textId="77777777" w:rsidR="008539B5" w:rsidRPr="0072551A" w:rsidRDefault="008539B5" w:rsidP="008539B5">
      <w:pPr>
        <w:pStyle w:val="Brdtextmedindrag"/>
      </w:pPr>
      <w:r w:rsidRPr="00316DD4">
        <w:rPr>
          <w:b/>
        </w:rPr>
        <w:t>Remissinstanser</w:t>
      </w:r>
      <w:r>
        <w:rPr>
          <w:b/>
        </w:rPr>
        <w:t>na</w:t>
      </w:r>
      <w:r w:rsidRPr="00316DD4">
        <w:rPr>
          <w:b/>
        </w:rPr>
        <w:t>:</w:t>
      </w:r>
      <w:r w:rsidRPr="00535C72">
        <w:t xml:space="preserve"> </w:t>
      </w:r>
      <w:r>
        <w:rPr>
          <w:bCs/>
        </w:rPr>
        <w:t xml:space="preserve">En majoritet av remissinstanserna är positiva till eller har inte lämnat synpunkter på promemorians förslag. </w:t>
      </w:r>
      <w:r w:rsidRPr="0014244F">
        <w:rPr>
          <w:bCs/>
          <w:i/>
          <w:iCs/>
        </w:rPr>
        <w:t>Sveriges K</w:t>
      </w:r>
      <w:r>
        <w:rPr>
          <w:bCs/>
          <w:i/>
          <w:iCs/>
        </w:rPr>
        <w:t>om</w:t>
      </w:r>
      <w:r w:rsidRPr="0014244F">
        <w:rPr>
          <w:bCs/>
          <w:i/>
          <w:iCs/>
        </w:rPr>
        <w:t>mun</w:t>
      </w:r>
      <w:r>
        <w:rPr>
          <w:bCs/>
          <w:i/>
          <w:iCs/>
        </w:rPr>
        <w:softHyphen/>
      </w:r>
      <w:r w:rsidRPr="0014244F">
        <w:rPr>
          <w:bCs/>
          <w:i/>
          <w:iCs/>
        </w:rPr>
        <w:t>er och Regioner</w:t>
      </w:r>
      <w:r>
        <w:rPr>
          <w:bCs/>
        </w:rPr>
        <w:t xml:space="preserve"> </w:t>
      </w:r>
      <w:r w:rsidRPr="0014244F">
        <w:rPr>
          <w:bCs/>
        </w:rPr>
        <w:t>(</w:t>
      </w:r>
      <w:r w:rsidRPr="0014244F">
        <w:t>SKR)</w:t>
      </w:r>
      <w:r w:rsidRPr="005D6435">
        <w:t xml:space="preserve"> efterlyser ett förtydligande om Läke</w:t>
      </w:r>
      <w:r>
        <w:softHyphen/>
      </w:r>
      <w:r w:rsidRPr="005D6435">
        <w:t>medels</w:t>
      </w:r>
      <w:r>
        <w:softHyphen/>
      </w:r>
      <w:r w:rsidRPr="005D6435">
        <w:t xml:space="preserve">verkets föreskrifter </w:t>
      </w:r>
      <w:r>
        <w:t xml:space="preserve">om </w:t>
      </w:r>
      <w:r w:rsidRPr="005D6435">
        <w:t>nationella medicinska informationssystem (NMI) ska finnas kvar även efter det att MDR</w:t>
      </w:r>
      <w:r>
        <w:t>-</w:t>
      </w:r>
      <w:r w:rsidRPr="005D6435">
        <w:t xml:space="preserve"> och IVDR</w:t>
      </w:r>
      <w:r>
        <w:t xml:space="preserve">- förordningen </w:t>
      </w:r>
      <w:r w:rsidRPr="005D6435">
        <w:t>börjar tillämpas.</w:t>
      </w:r>
    </w:p>
    <w:p w14:paraId="74638BFD" w14:textId="77777777" w:rsidR="008539B5" w:rsidRDefault="008539B5" w:rsidP="008539B5">
      <w:pPr>
        <w:pStyle w:val="Brdtextmedindrag"/>
      </w:pPr>
      <w:r w:rsidRPr="006E589B">
        <w:rPr>
          <w:b/>
        </w:rPr>
        <w:t xml:space="preserve">Skälen för </w:t>
      </w:r>
      <w:r>
        <w:rPr>
          <w:b/>
        </w:rPr>
        <w:t xml:space="preserve">regeringens </w:t>
      </w:r>
      <w:r w:rsidRPr="006E589B">
        <w:rPr>
          <w:b/>
        </w:rPr>
        <w:t>förslag</w:t>
      </w:r>
      <w:r>
        <w:rPr>
          <w:b/>
        </w:rPr>
        <w:t xml:space="preserve"> och bedömning</w:t>
      </w:r>
      <w:r w:rsidRPr="006E589B">
        <w:rPr>
          <w:b/>
        </w:rPr>
        <w:t xml:space="preserve">: </w:t>
      </w:r>
      <w:r w:rsidRPr="00E16FA2">
        <w:t>I</w:t>
      </w:r>
      <w:r>
        <w:t xml:space="preserve"> 2 § lagen (1993:584) om medicin</w:t>
      </w:r>
      <w:r>
        <w:softHyphen/>
        <w:t>tekniska produkter anges en definition av medicin</w:t>
      </w:r>
      <w:r>
        <w:softHyphen/>
        <w:t>tekniska pro</w:t>
      </w:r>
      <w:r>
        <w:softHyphen/>
        <w:t>dukter. Enligt bestämmelsens första stycke är en medicinteknisk pro</w:t>
      </w:r>
      <w:r>
        <w:softHyphen/>
        <w:t>dukt en produkt som enligt tillverkarens uppgift ska användas, separat eller i kom</w:t>
      </w:r>
      <w:r>
        <w:softHyphen/>
        <w:t>bina</w:t>
      </w:r>
      <w:r>
        <w:softHyphen/>
        <w:t>tion med annat, för att hos människor</w:t>
      </w:r>
    </w:p>
    <w:p w14:paraId="29FE715B" w14:textId="77777777" w:rsidR="008539B5" w:rsidRDefault="008539B5" w:rsidP="008539B5">
      <w:pPr>
        <w:pStyle w:val="Brdtextmedindrag"/>
      </w:pPr>
      <w:r>
        <w:t>1. påvisa, förebygga, övervaka, behandla eller lindra en sjukdom,</w:t>
      </w:r>
    </w:p>
    <w:p w14:paraId="214F810F" w14:textId="77777777" w:rsidR="008539B5" w:rsidRDefault="008539B5" w:rsidP="008539B5">
      <w:pPr>
        <w:pStyle w:val="Brdtextmedindrag"/>
      </w:pPr>
      <w:r>
        <w:t>2. påvisa, övervaka, behandla, lindra eller kompensera en skada eller en funktionsnedsättning,</w:t>
      </w:r>
    </w:p>
    <w:p w14:paraId="0216DD7E" w14:textId="77777777" w:rsidR="008539B5" w:rsidRDefault="008539B5" w:rsidP="008539B5">
      <w:pPr>
        <w:pStyle w:val="Brdtextmedindrag"/>
      </w:pPr>
      <w:r>
        <w:t>3. undersöka, ändra eller ersätta anatomin eller en fysiologisk pro</w:t>
      </w:r>
      <w:r>
        <w:softHyphen/>
        <w:t>cess, eller</w:t>
      </w:r>
    </w:p>
    <w:p w14:paraId="423BD15D" w14:textId="77777777" w:rsidR="008539B5" w:rsidRDefault="008539B5" w:rsidP="008539B5">
      <w:pPr>
        <w:pStyle w:val="Brdtextmedindrag"/>
      </w:pPr>
      <w:r>
        <w:t>4. kontrollera befruktning.</w:t>
      </w:r>
    </w:p>
    <w:p w14:paraId="0BDBA52C" w14:textId="77777777" w:rsidR="008539B5" w:rsidRDefault="008539B5" w:rsidP="008539B5">
      <w:pPr>
        <w:pStyle w:val="Brdtextmedindrag"/>
      </w:pPr>
      <w:r>
        <w:t>Av 3 § framgår att lagen även gäller tillbehör till en medicin</w:t>
      </w:r>
      <w:r>
        <w:softHyphen/>
        <w:t>tek</w:t>
      </w:r>
      <w:r>
        <w:softHyphen/>
        <w:t>ni</w:t>
      </w:r>
      <w:r>
        <w:softHyphen/>
        <w:t xml:space="preserve">sk produkt. </w:t>
      </w:r>
    </w:p>
    <w:p w14:paraId="045C3EF0" w14:textId="77777777" w:rsidR="008539B5" w:rsidRDefault="008539B5" w:rsidP="008539B5">
      <w:pPr>
        <w:pStyle w:val="Brdtextmedindrag"/>
      </w:pPr>
      <w:r>
        <w:t>Enligt 4 § lagen om medicintekniska produkter får reger</w:t>
      </w:r>
      <w:r>
        <w:softHyphen/>
        <w:t>ingen eller den mynd</w:t>
      </w:r>
      <w:r>
        <w:softHyphen/>
        <w:t>ighet som regeringen bestämmer före</w:t>
      </w:r>
      <w:r>
        <w:softHyphen/>
        <w:t>skriva att lagen ska gälla även andra produkter än de medicin</w:t>
      </w:r>
      <w:r>
        <w:softHyphen/>
        <w:t>tekn</w:t>
      </w:r>
      <w:r>
        <w:softHyphen/>
        <w:t>iska produkter som anges i 2 eller 3 §. Detta bemyndigande gäller för produkter som i fråga om användning står nära medicintekn</w:t>
      </w:r>
      <w:r>
        <w:softHyphen/>
        <w:t xml:space="preserve">iska produkter. </w:t>
      </w:r>
      <w:bookmarkStart w:id="144" w:name="_Hlk24709467"/>
      <w:r>
        <w:t>Det kan exempelvis vara en produkt som an</w:t>
      </w:r>
      <w:r>
        <w:softHyphen/>
      </w:r>
      <w:r>
        <w:softHyphen/>
        <w:t>vänds i hälso- och sjuk</w:t>
      </w:r>
      <w:r>
        <w:softHyphen/>
        <w:t>vård</w:t>
      </w:r>
      <w:r>
        <w:softHyphen/>
        <w:t>en eller annars i något av de syften som anges i 2 §, men som inte tillverkats i denna avsikt och därför faller utanför de</w:t>
      </w:r>
      <w:r>
        <w:softHyphen/>
        <w:t>fini</w:t>
      </w:r>
      <w:r>
        <w:softHyphen/>
      </w:r>
      <w:r>
        <w:softHyphen/>
        <w:t>tionen</w:t>
      </w:r>
      <w:bookmarkEnd w:id="144"/>
      <w:r>
        <w:t>. Läke</w:t>
      </w:r>
      <w:r>
        <w:softHyphen/>
        <w:t xml:space="preserve">medelsverket har med stöd </w:t>
      </w:r>
      <w:r w:rsidRPr="00487486">
        <w:t xml:space="preserve">av </w:t>
      </w:r>
      <w:r>
        <w:t>bland annat 2 §</w:t>
      </w:r>
      <w:r w:rsidRPr="00487486">
        <w:t xml:space="preserve"> förordning</w:t>
      </w:r>
      <w:r>
        <w:softHyphen/>
      </w:r>
      <w:r w:rsidRPr="00487486">
        <w:t>en (1993:876) om me</w:t>
      </w:r>
      <w:r>
        <w:t>dicintekniska produkter meddelat före</w:t>
      </w:r>
      <w:r>
        <w:softHyphen/>
        <w:t>skrift</w:t>
      </w:r>
      <w:r>
        <w:softHyphen/>
        <w:t>er om att s.k. nationella medicinska informationssystem (NMI) ska om</w:t>
      </w:r>
      <w:r>
        <w:softHyphen/>
        <w:t xml:space="preserve">fattas av lagen om medicintekniska produkter. </w:t>
      </w:r>
    </w:p>
    <w:p w14:paraId="61E72845" w14:textId="5E3DC2E8" w:rsidR="008539B5" w:rsidRDefault="008539B5" w:rsidP="008539B5">
      <w:pPr>
        <w:pStyle w:val="Brdtextmedindrag"/>
      </w:pPr>
      <w:r>
        <w:t>Liknande bemyndiganden som det i 4 § lagen om medicintekniska pro</w:t>
      </w:r>
      <w:r>
        <w:softHyphen/>
        <w:t>dukt</w:t>
      </w:r>
      <w:r>
        <w:softHyphen/>
        <w:t>er bedöms behövas även efter det att MDR- och IVDR-förordningarna börj</w:t>
      </w:r>
      <w:r>
        <w:softHyphen/>
        <w:t xml:space="preserve">ar tillämpas. </w:t>
      </w:r>
      <w:r w:rsidRPr="00D97086">
        <w:t xml:space="preserve">Regeringen eller den </w:t>
      </w:r>
      <w:r>
        <w:t>mynd</w:t>
      </w:r>
      <w:r>
        <w:softHyphen/>
        <w:t>ig</w:t>
      </w:r>
      <w:r>
        <w:softHyphen/>
      </w:r>
      <w:r w:rsidRPr="00D97086">
        <w:t>het som reg</w:t>
      </w:r>
      <w:r>
        <w:softHyphen/>
      </w:r>
      <w:r w:rsidRPr="00D97086">
        <w:t>eringen bestäm</w:t>
      </w:r>
      <w:r>
        <w:softHyphen/>
      </w:r>
      <w:r w:rsidRPr="00D97086">
        <w:t xml:space="preserve">mer </w:t>
      </w:r>
      <w:r>
        <w:t xml:space="preserve">föreslås därför </w:t>
      </w:r>
      <w:r w:rsidRPr="00D97086">
        <w:t xml:space="preserve">få </w:t>
      </w:r>
      <w:r>
        <w:t>meddela före</w:t>
      </w:r>
      <w:r>
        <w:softHyphen/>
        <w:t>skrift</w:t>
      </w:r>
      <w:r>
        <w:softHyphen/>
        <w:t>er om att krav som följer</w:t>
      </w:r>
      <w:r w:rsidRPr="00D97086">
        <w:t xml:space="preserve"> </w:t>
      </w:r>
      <w:r>
        <w:t>av be</w:t>
      </w:r>
      <w:r>
        <w:softHyphen/>
        <w:t>stäm</w:t>
      </w:r>
      <w:r>
        <w:softHyphen/>
        <w:t xml:space="preserve">melser i </w:t>
      </w:r>
      <w:r w:rsidRPr="00A3541E">
        <w:t>MDR-förordningen</w:t>
      </w:r>
      <w:r>
        <w:t>, IVDR-förordningen eller lag</w:t>
      </w:r>
      <w:r>
        <w:softHyphen/>
        <w:t>en med kom</w:t>
      </w:r>
      <w:r>
        <w:softHyphen/>
        <w:t>plett</w:t>
      </w:r>
      <w:r>
        <w:softHyphen/>
        <w:t>erande bestämmelser till EU:s förordningar om medicin</w:t>
      </w:r>
      <w:r>
        <w:softHyphen/>
        <w:t>tekniska pro</w:t>
      </w:r>
      <w:r>
        <w:softHyphen/>
        <w:t>dukter även ska gälla sådana produkter som inte omfattas av förord</w:t>
      </w:r>
      <w:r>
        <w:softHyphen/>
        <w:t>ning</w:t>
      </w:r>
      <w:r>
        <w:softHyphen/>
        <w:t xml:space="preserve">arna men </w:t>
      </w:r>
      <w:r w:rsidRPr="00D97086">
        <w:t>som i fråga om användningen står nära medicin</w:t>
      </w:r>
      <w:r>
        <w:softHyphen/>
      </w:r>
      <w:r w:rsidRPr="00D97086">
        <w:t>tekn</w:t>
      </w:r>
      <w:r>
        <w:softHyphen/>
      </w:r>
      <w:r w:rsidRPr="00D97086">
        <w:t>iska pro</w:t>
      </w:r>
      <w:r>
        <w:softHyphen/>
      </w:r>
      <w:r w:rsidRPr="00D97086">
        <w:t>dukt</w:t>
      </w:r>
      <w:r>
        <w:softHyphen/>
      </w:r>
      <w:r w:rsidRPr="00D97086">
        <w:t>er</w:t>
      </w:r>
      <w:r>
        <w:t>. Det nya bemyndigandet ska även omfatta möjligheten att före</w:t>
      </w:r>
      <w:r>
        <w:softHyphen/>
        <w:t>skriva om vissa modi</w:t>
      </w:r>
      <w:r>
        <w:softHyphen/>
        <w:t>fi</w:t>
      </w:r>
      <w:r>
        <w:softHyphen/>
        <w:t>er</w:t>
      </w:r>
      <w:r>
        <w:softHyphen/>
        <w:t>ade krav, som väs</w:t>
      </w:r>
      <w:r>
        <w:softHyphen/>
        <w:t>ent</w:t>
      </w:r>
      <w:r>
        <w:softHyphen/>
        <w:t>ligen motsvarar de krav som finns i MDR- och IVDR-förordningarna. Denna möjlighet att modi</w:t>
      </w:r>
      <w:r>
        <w:softHyphen/>
        <w:t>fi</w:t>
      </w:r>
      <w:r>
        <w:softHyphen/>
        <w:t>era krav behövs efter</w:t>
      </w:r>
      <w:r>
        <w:softHyphen/>
        <w:t>som det inte är fråga om just medicintekniska pro</w:t>
      </w:r>
      <w:r>
        <w:softHyphen/>
        <w:t>dukt</w:t>
      </w:r>
      <w:r>
        <w:softHyphen/>
        <w:t>er. Be</w:t>
      </w:r>
      <w:r>
        <w:softHyphen/>
        <w:t>myndigandet bör därför även ge möjlighet att meddela före</w:t>
      </w:r>
      <w:r>
        <w:softHyphen/>
        <w:t>skrift</w:t>
      </w:r>
      <w:r>
        <w:softHyphen/>
        <w:t>er om krav som väs</w:t>
      </w:r>
      <w:r>
        <w:softHyphen/>
        <w:t>ent</w:t>
      </w:r>
      <w:r>
        <w:softHyphen/>
        <w:t>ligen mot</w:t>
      </w:r>
      <w:r>
        <w:softHyphen/>
        <w:t>svarar kraven i EU-förordningarna eller i den nya komp</w:t>
      </w:r>
      <w:r>
        <w:softHyphen/>
        <w:t>letter</w:t>
      </w:r>
      <w:r>
        <w:softHyphen/>
        <w:t>an</w:t>
      </w:r>
      <w:r>
        <w:softHyphen/>
        <w:t xml:space="preserve">de lagen. </w:t>
      </w:r>
      <w:r w:rsidRPr="0014244F">
        <w:rPr>
          <w:i/>
          <w:iCs/>
        </w:rPr>
        <w:t>SKR</w:t>
      </w:r>
      <w:r w:rsidRPr="005D6435">
        <w:t xml:space="preserve"> efterlyser ett förtydligande om Läke</w:t>
      </w:r>
      <w:r>
        <w:softHyphen/>
      </w:r>
      <w:r>
        <w:softHyphen/>
      </w:r>
      <w:r w:rsidRPr="005D6435">
        <w:t>medels</w:t>
      </w:r>
      <w:r>
        <w:softHyphen/>
      </w:r>
      <w:r w:rsidRPr="005D6435">
        <w:t xml:space="preserve">verkets föreskrifter </w:t>
      </w:r>
      <w:r>
        <w:t xml:space="preserve">om </w:t>
      </w:r>
      <w:r w:rsidRPr="005D6435">
        <w:t>nationella medicinska informations</w:t>
      </w:r>
      <w:r>
        <w:softHyphen/>
      </w:r>
      <w:r w:rsidRPr="005D6435">
        <w:t>system (NMI) ska finnas kvar även efter det att MDR</w:t>
      </w:r>
      <w:r>
        <w:t>-</w:t>
      </w:r>
      <w:r w:rsidRPr="005D6435">
        <w:t xml:space="preserve"> och IVDR</w:t>
      </w:r>
      <w:r>
        <w:t xml:space="preserve">- förordningarna </w:t>
      </w:r>
      <w:r w:rsidRPr="005D6435">
        <w:t xml:space="preserve">börjar tillämpas. </w:t>
      </w:r>
      <w:r>
        <w:t>Regeringens avsikt är att föreskrifter även fort</w:t>
      </w:r>
      <w:r>
        <w:softHyphen/>
        <w:t>sätt</w:t>
      </w:r>
      <w:r>
        <w:softHyphen/>
        <w:t>nings</w:t>
      </w:r>
      <w:r>
        <w:softHyphen/>
        <w:t xml:space="preserve">vis ska få meddelas om angränsande produkter såsom NMI. </w:t>
      </w:r>
      <w:bookmarkStart w:id="145" w:name="_Hlk55894227"/>
      <w:r>
        <w:t>Med stöd av punkt 16 i ikraftträdande- och övergångsbestämmelserna till den nya lagen med kompletterande bestämmelser till EU:s förordningar om medicin</w:t>
      </w:r>
      <w:r>
        <w:softHyphen/>
        <w:t>tekn</w:t>
      </w:r>
      <w:r>
        <w:softHyphen/>
        <w:t>iska produkter kommer bemyndigandet om angränsande produkter i 4 § lag</w:t>
      </w:r>
      <w:r>
        <w:softHyphen/>
        <w:t xml:space="preserve">en om medicintekniska produkter att fortsätta att gälla fram till den 26 maj 2022. </w:t>
      </w:r>
      <w:bookmarkEnd w:id="145"/>
    </w:p>
    <w:p w14:paraId="7C00C9E9" w14:textId="77777777" w:rsidR="008539B5" w:rsidRDefault="008539B5" w:rsidP="008539B5">
      <w:pPr>
        <w:pStyle w:val="Brdtextmedindrag"/>
      </w:pPr>
      <w:r>
        <w:t>Föreskrifter med stöd av ovan nämnda bemyndiganden måste natur</w:t>
      </w:r>
      <w:r>
        <w:softHyphen/>
        <w:t>ligt</w:t>
      </w:r>
      <w:r>
        <w:softHyphen/>
        <w:t>vis utformas med beaktande av EU-rätten. Detta gäller såväl för regeringen som på myndighetsnivå. Behov av över</w:t>
      </w:r>
      <w:r>
        <w:softHyphen/>
        <w:t>gångs</w:t>
      </w:r>
      <w:r>
        <w:softHyphen/>
        <w:t>bestäm</w:t>
      </w:r>
      <w:r>
        <w:softHyphen/>
        <w:t xml:space="preserve">melser med anledning av detta bemyndigande behandlas i avsnitt 18.10. </w:t>
      </w:r>
    </w:p>
    <w:p w14:paraId="454EF099" w14:textId="7063EDCE" w:rsidR="008539B5" w:rsidRDefault="008539B5" w:rsidP="008539B5">
      <w:pPr>
        <w:pStyle w:val="Brdtextmedindrag"/>
      </w:pPr>
      <w:r>
        <w:t xml:space="preserve">I 4 § lagen </w:t>
      </w:r>
      <w:r w:rsidRPr="00487486">
        <w:t>om me</w:t>
      </w:r>
      <w:r>
        <w:t>dicintekniska produkter finns ytterligare ett be</w:t>
      </w:r>
      <w:r>
        <w:softHyphen/>
        <w:t>myn</w:t>
      </w:r>
      <w:r>
        <w:softHyphen/>
        <w:t>dig</w:t>
      </w:r>
      <w:r>
        <w:softHyphen/>
        <w:t>ande som innebär att reg</w:t>
      </w:r>
      <w:r>
        <w:softHyphen/>
        <w:t>er</w:t>
      </w:r>
      <w:r>
        <w:softHyphen/>
        <w:t>ingen eller den myndighet som reger</w:t>
      </w:r>
      <w:r>
        <w:softHyphen/>
        <w:t>ingen be</w:t>
      </w:r>
      <w:r>
        <w:softHyphen/>
        <w:t>stäm</w:t>
      </w:r>
      <w:r>
        <w:softHyphen/>
        <w:t>mer även får meddela föreskrifter om att lagen om medicin</w:t>
      </w:r>
      <w:r>
        <w:softHyphen/>
        <w:t>tek</w:t>
      </w:r>
      <w:r>
        <w:softHyphen/>
        <w:t>ni</w:t>
      </w:r>
      <w:r>
        <w:softHyphen/>
        <w:t>ska pro</w:t>
      </w:r>
      <w:r>
        <w:softHyphen/>
        <w:t>dukter helt eller delvis inte ska gälla i fråga om vissa pro</w:t>
      </w:r>
      <w:r>
        <w:softHyphen/>
        <w:t>dukt</w:t>
      </w:r>
      <w:r>
        <w:softHyphen/>
        <w:t>er. När den bestäm</w:t>
      </w:r>
      <w:r>
        <w:softHyphen/>
        <w:t>mels</w:t>
      </w:r>
      <w:r>
        <w:softHyphen/>
        <w:t>en införd</w:t>
      </w:r>
      <w:r>
        <w:softHyphen/>
        <w:t>es var tank</w:t>
      </w:r>
      <w:r>
        <w:softHyphen/>
        <w:t>en att regeringen eller myndigheten skulle kunna ute</w:t>
      </w:r>
      <w:r>
        <w:softHyphen/>
        <w:t>sluta en pro</w:t>
      </w:r>
      <w:r>
        <w:softHyphen/>
        <w:t>dukt som i och för sig är en medicinteknisk pro</w:t>
      </w:r>
      <w:r>
        <w:softHyphen/>
        <w:t>dukt men som bör kon</w:t>
      </w:r>
      <w:r>
        <w:softHyphen/>
        <w:t>trolleras enbart en</w:t>
      </w:r>
      <w:r>
        <w:softHyphen/>
        <w:t>ligt annan lagstiftning, till exempel lags</w:t>
      </w:r>
      <w:r>
        <w:softHyphen/>
        <w:t>tift</w:t>
      </w:r>
      <w:r>
        <w:softHyphen/>
        <w:t>ning</w:t>
      </w:r>
      <w:r>
        <w:softHyphen/>
        <w:t>en om kemiska pro</w:t>
      </w:r>
      <w:r>
        <w:softHyphen/>
        <w:t>dukter, strålskydds- eller läke</w:t>
      </w:r>
      <w:r>
        <w:softHyphen/>
        <w:t>medels</w:t>
      </w:r>
      <w:r>
        <w:softHyphen/>
        <w:t>lagstiftningen (jfr prop. 1992/93:175 s. 46 f.). Sedan dess har EU-rätt</w:t>
      </w:r>
      <w:r>
        <w:softHyphen/>
        <w:t>en utvecklats och nämn</w:t>
      </w:r>
      <w:r>
        <w:softHyphen/>
        <w:t xml:space="preserve">da produkter är numera reglerade i EU-rätten. </w:t>
      </w:r>
    </w:p>
    <w:p w14:paraId="0070E84A" w14:textId="357007EE" w:rsidR="008539B5" w:rsidRDefault="008539B5" w:rsidP="008539B5">
      <w:pPr>
        <w:pStyle w:val="Brdtextmedindrag"/>
      </w:pPr>
      <w:r>
        <w:t>Bemyndigandet kunde dock användas för att ge dispens i enlighet med art</w:t>
      </w:r>
      <w:r>
        <w:softHyphen/>
        <w:t>ikel 9.9 i direktiv 90/385/EEG, artikel 11.13 i direktiv 93/42/EEG och artikel 9.12 i direk</w:t>
      </w:r>
      <w:r>
        <w:softHyphen/>
        <w:t>tiv 98/79/EG. Av dessa artiklar framgår att behöriga mynd</w:t>
      </w:r>
      <w:r>
        <w:softHyphen/>
        <w:t>ig</w:t>
      </w:r>
      <w:r>
        <w:softHyphen/>
        <w:t>het</w:t>
      </w:r>
      <w:r>
        <w:softHyphen/>
        <w:t>er får</w:t>
      </w:r>
      <w:r w:rsidRPr="00A72864">
        <w:t>, på begäran, tillåta att enskilda produkter släpps ut på mark</w:t>
      </w:r>
      <w:r>
        <w:softHyphen/>
      </w:r>
      <w:r>
        <w:softHyphen/>
      </w:r>
      <w:r w:rsidRPr="00A72864">
        <w:t>naden och tas i bruk på den berörda medlemsstatens terri</w:t>
      </w:r>
      <w:r>
        <w:softHyphen/>
      </w:r>
      <w:r w:rsidRPr="00A72864">
        <w:t>to</w:t>
      </w:r>
      <w:r>
        <w:softHyphen/>
      </w:r>
      <w:r w:rsidRPr="00A72864">
        <w:t xml:space="preserve">rium trots att </w:t>
      </w:r>
      <w:r>
        <w:t xml:space="preserve">föreskrivna </w:t>
      </w:r>
      <w:r w:rsidRPr="00A72864">
        <w:t>förfaranden inte utförts, om an</w:t>
      </w:r>
      <w:r>
        <w:softHyphen/>
      </w:r>
      <w:r w:rsidRPr="00A72864">
        <w:t>vänd</w:t>
      </w:r>
      <w:r>
        <w:softHyphen/>
      </w:r>
      <w:r w:rsidRPr="00A72864">
        <w:t>ning</w:t>
      </w:r>
      <w:r>
        <w:softHyphen/>
      </w:r>
      <w:r w:rsidRPr="00A72864">
        <w:t>en av produkten skydd</w:t>
      </w:r>
      <w:r>
        <w:softHyphen/>
      </w:r>
      <w:r w:rsidRPr="00A72864">
        <w:t>ar människors hälsa.</w:t>
      </w:r>
      <w:r>
        <w:t xml:space="preserve"> Dessa direktivs</w:t>
      </w:r>
      <w:r>
        <w:softHyphen/>
        <w:t>bestäm</w:t>
      </w:r>
      <w:r>
        <w:softHyphen/>
        <w:t>mels</w:t>
      </w:r>
      <w:r>
        <w:softHyphen/>
        <w:t>er om dispens</w:t>
      </w:r>
      <w:r>
        <w:softHyphen/>
        <w:t>möjlig</w:t>
      </w:r>
      <w:r>
        <w:softHyphen/>
        <w:t xml:space="preserve">het överförs nu till artikel 59 i </w:t>
      </w:r>
      <w:r w:rsidRPr="00A3541E">
        <w:t>MDR-förordningen</w:t>
      </w:r>
      <w:r>
        <w:t xml:space="preserve"> och artikel 54 i IVDR-förordningen. Dessa bestämmelser är direkt tillämpbara i Sve</w:t>
      </w:r>
      <w:r>
        <w:softHyphen/>
        <w:t>rige. Bemyndigandet i 4 § lagen om medicintekni</w:t>
      </w:r>
      <w:r>
        <w:softHyphen/>
        <w:t xml:space="preserve">ska produkter om att </w:t>
      </w:r>
      <w:r w:rsidRPr="00423CE0">
        <w:t>regering</w:t>
      </w:r>
      <w:r>
        <w:softHyphen/>
      </w:r>
      <w:r w:rsidRPr="00423CE0">
        <w:t>en eller den myndighet som regering</w:t>
      </w:r>
      <w:r>
        <w:softHyphen/>
      </w:r>
      <w:r w:rsidRPr="00423CE0">
        <w:t>en bestämmer får med</w:t>
      </w:r>
      <w:r>
        <w:softHyphen/>
      </w:r>
      <w:r w:rsidRPr="00423CE0">
        <w:t>dela föreskrifter om att lagen om medicin</w:t>
      </w:r>
      <w:r>
        <w:softHyphen/>
      </w:r>
      <w:r w:rsidRPr="00423CE0">
        <w:t xml:space="preserve">tekniska produkter helt eller delvis inte ska gälla i fråga om vissa produkter </w:t>
      </w:r>
      <w:r>
        <w:t>bedöms där</w:t>
      </w:r>
      <w:r>
        <w:softHyphen/>
        <w:t>för inte längre behövas och ska därför inte överföras till den nya lag</w:t>
      </w:r>
      <w:r>
        <w:softHyphen/>
        <w:t>en med kompletterande bestämmelser till EU:s förordningar om medicin</w:t>
      </w:r>
      <w:r>
        <w:softHyphen/>
        <w:t>tekniska produkter. Över</w:t>
      </w:r>
      <w:r>
        <w:softHyphen/>
        <w:t>gångs</w:t>
      </w:r>
      <w:r>
        <w:softHyphen/>
        <w:t>bestäm</w:t>
      </w:r>
      <w:r>
        <w:softHyphen/>
        <w:t>melser med an</w:t>
      </w:r>
      <w:r>
        <w:softHyphen/>
        <w:t>led</w:t>
      </w:r>
      <w:r>
        <w:softHyphen/>
        <w:t>ning av detta bemyndigande behandlas i avsnitt 18.4.</w:t>
      </w:r>
    </w:p>
    <w:p w14:paraId="068C1609" w14:textId="77777777" w:rsidR="008539B5" w:rsidRDefault="008539B5" w:rsidP="008539B5">
      <w:pPr>
        <w:pStyle w:val="Rubrik2"/>
      </w:pPr>
      <w:bookmarkStart w:id="146" w:name="_Toc65132650"/>
      <w:bookmarkStart w:id="147" w:name="_Toc69367520"/>
      <w:r>
        <w:t>Egentillverkade produkter</w:t>
      </w:r>
      <w:bookmarkEnd w:id="146"/>
      <w:bookmarkEnd w:id="147"/>
      <w:r>
        <w:t xml:space="preserve"> </w:t>
      </w:r>
    </w:p>
    <w:p w14:paraId="4735FEC2" w14:textId="77777777" w:rsidR="008539B5" w:rsidRDefault="008539B5" w:rsidP="008539B5">
      <w:pPr>
        <w:pStyle w:val="Brdtextram"/>
      </w:pPr>
      <w:r>
        <w:rPr>
          <w:b/>
        </w:rPr>
        <w:t>Regeringens f</w:t>
      </w:r>
      <w:r w:rsidRPr="0042404E">
        <w:rPr>
          <w:b/>
        </w:rPr>
        <w:t>örslag</w:t>
      </w:r>
      <w:r>
        <w:t xml:space="preserve">: </w:t>
      </w:r>
      <w:bookmarkStart w:id="148" w:name="_Hlk52892101"/>
      <w:r>
        <w:t>Regeringen eller den myndighet som regeringen be</w:t>
      </w:r>
      <w:r>
        <w:softHyphen/>
        <w:t>stäm</w:t>
      </w:r>
      <w:r>
        <w:softHyphen/>
        <w:t xml:space="preserve">mer ska få meddela föreskrifter om </w:t>
      </w:r>
    </w:p>
    <w:p w14:paraId="7D7B333E" w14:textId="77777777" w:rsidR="008539B5" w:rsidRDefault="008539B5" w:rsidP="008539B5">
      <w:pPr>
        <w:pStyle w:val="Brdtextmedindragram"/>
      </w:pPr>
      <w:r>
        <w:t xml:space="preserve">1. de produkter som avses i artikel 5.5 i </w:t>
      </w:r>
      <w:r w:rsidRPr="00A3541E">
        <w:t>MDR-förordningen</w:t>
      </w:r>
      <w:r>
        <w:t xml:space="preserve"> och artikel 5.5 i IVDR-förordningen, och</w:t>
      </w:r>
    </w:p>
    <w:p w14:paraId="7A69DF82" w14:textId="44A6EF92" w:rsidR="008539B5" w:rsidRDefault="008539B5" w:rsidP="008539B5">
      <w:pPr>
        <w:pStyle w:val="Brdtextmedindragram"/>
      </w:pPr>
      <w:r>
        <w:t>2. skyldighet för hälso- och sjukvårdsinstitutioner att till den myn</w:t>
      </w:r>
      <w:r>
        <w:softHyphen/>
        <w:t>dig</w:t>
      </w:r>
      <w:r>
        <w:softHyphen/>
        <w:t>het som regeringen bestämmer lämna ytterligare relevant in</w:t>
      </w:r>
      <w:r>
        <w:softHyphen/>
        <w:t>formation om dessa pro</w:t>
      </w:r>
      <w:r>
        <w:softHyphen/>
        <w:t>dukter.</w:t>
      </w:r>
    </w:p>
    <w:bookmarkEnd w:id="148"/>
    <w:p w14:paraId="4AB08685" w14:textId="77777777" w:rsidR="008539B5" w:rsidRDefault="008539B5" w:rsidP="008539B5">
      <w:pPr>
        <w:pStyle w:val="Brdtext"/>
      </w:pPr>
    </w:p>
    <w:p w14:paraId="712585BD"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4788934E" w14:textId="688DD431" w:rsidR="008539B5" w:rsidRPr="0072551A" w:rsidRDefault="008539B5" w:rsidP="008539B5">
      <w:pPr>
        <w:pStyle w:val="Brdtextmedindrag"/>
      </w:pPr>
      <w:r w:rsidRPr="002760E5">
        <w:rPr>
          <w:b/>
          <w:bCs/>
        </w:rPr>
        <w:t>Remissinstanserna</w:t>
      </w:r>
      <w:r w:rsidRPr="00316DD4">
        <w:t>:</w:t>
      </w:r>
      <w:r>
        <w:t xml:space="preserve"> </w:t>
      </w:r>
      <w:r>
        <w:rPr>
          <w:bCs/>
        </w:rPr>
        <w:t xml:space="preserve">En majoritet av remissinstanserna är positiva till eller har inte lämnat synpunkter på promemorians förslag. </w:t>
      </w:r>
      <w:r w:rsidRPr="002760E5">
        <w:rPr>
          <w:i/>
          <w:iCs/>
        </w:rPr>
        <w:t>Sveriges Kommuner och Regioner</w:t>
      </w:r>
      <w:r>
        <w:t xml:space="preserve"> (SKR) </w:t>
      </w:r>
      <w:r w:rsidRPr="00025161">
        <w:t xml:space="preserve">efterlyser en närmare beskrivning av begreppet egentillverkning och av var gränsen för en produkt ska dras. </w:t>
      </w:r>
      <w:r w:rsidRPr="00391173">
        <w:rPr>
          <w:i/>
          <w:iCs/>
        </w:rPr>
        <w:t>Folkhälsomyndigheten</w:t>
      </w:r>
      <w:r w:rsidRPr="00391173">
        <w:t xml:space="preserve"> önskar ett förtydligande om </w:t>
      </w:r>
      <w:r>
        <w:t xml:space="preserve">vilka </w:t>
      </w:r>
      <w:r w:rsidRPr="00391173">
        <w:t>begränsningar</w:t>
      </w:r>
      <w:r>
        <w:t xml:space="preserve"> av </w:t>
      </w:r>
      <w:r w:rsidRPr="00E94A68">
        <w:t>till</w:t>
      </w:r>
      <w:r>
        <w:softHyphen/>
      </w:r>
      <w:r w:rsidRPr="00E94A68">
        <w:t>verkning och användning av speci</w:t>
      </w:r>
      <w:r w:rsidRPr="00E94A68">
        <w:softHyphen/>
        <w:t xml:space="preserve">fika produkttyper </w:t>
      </w:r>
      <w:r>
        <w:t xml:space="preserve">som medlemsstater tillåts införa enligt artikel 5.5 andra stycket i MDR-förordningen och artikel 5.5 andra stycket i IVDR-förordningen. </w:t>
      </w:r>
      <w:r w:rsidRPr="002760E5">
        <w:rPr>
          <w:bCs/>
        </w:rPr>
        <w:t>Myndigheten</w:t>
      </w:r>
      <w:r>
        <w:rPr>
          <w:bCs/>
          <w:i/>
          <w:iCs/>
        </w:rPr>
        <w:t xml:space="preserve"> </w:t>
      </w:r>
      <w:r w:rsidRPr="002634C9">
        <w:rPr>
          <w:bCs/>
        </w:rPr>
        <w:t>önskar</w:t>
      </w:r>
      <w:r>
        <w:t xml:space="preserve"> även ett </w:t>
      </w:r>
      <w:r w:rsidRPr="002634C9">
        <w:rPr>
          <w:bCs/>
        </w:rPr>
        <w:t>förtydligande om</w:t>
      </w:r>
      <w:r>
        <w:rPr>
          <w:bCs/>
        </w:rPr>
        <w:t xml:space="preserve"> vilken </w:t>
      </w:r>
      <w:r w:rsidRPr="002634C9">
        <w:rPr>
          <w:bCs/>
        </w:rPr>
        <w:t xml:space="preserve">ytterligare relevant information </w:t>
      </w:r>
      <w:r>
        <w:rPr>
          <w:bCs/>
        </w:rPr>
        <w:t xml:space="preserve">som avses i det föreslagna bemyndigandet </w:t>
      </w:r>
      <w:r w:rsidRPr="002634C9">
        <w:rPr>
          <w:bCs/>
        </w:rPr>
        <w:t>och då gärna med exempel på denna in</w:t>
      </w:r>
      <w:r>
        <w:rPr>
          <w:bCs/>
        </w:rPr>
        <w:softHyphen/>
      </w:r>
      <w:r w:rsidRPr="002634C9">
        <w:rPr>
          <w:bCs/>
        </w:rPr>
        <w:t>forma</w:t>
      </w:r>
      <w:r>
        <w:rPr>
          <w:bCs/>
        </w:rPr>
        <w:softHyphen/>
      </w:r>
      <w:r w:rsidRPr="002634C9">
        <w:rPr>
          <w:bCs/>
        </w:rPr>
        <w:t>tion</w:t>
      </w:r>
      <w:r>
        <w:rPr>
          <w:bCs/>
        </w:rPr>
        <w:t xml:space="preserve">. </w:t>
      </w:r>
      <w:r w:rsidRPr="00964B2D">
        <w:rPr>
          <w:bCs/>
          <w:i/>
          <w:iCs/>
        </w:rPr>
        <w:t>Region Jämtland Härjedalen</w:t>
      </w:r>
      <w:r>
        <w:rPr>
          <w:bCs/>
        </w:rPr>
        <w:t xml:space="preserve"> och </w:t>
      </w:r>
      <w:r w:rsidRPr="00DD2B28">
        <w:rPr>
          <w:bCs/>
          <w:i/>
          <w:iCs/>
        </w:rPr>
        <w:t>Region Västerbotten</w:t>
      </w:r>
      <w:r>
        <w:rPr>
          <w:bCs/>
        </w:rPr>
        <w:t xml:space="preserve"> före</w:t>
      </w:r>
      <w:r>
        <w:rPr>
          <w:bCs/>
        </w:rPr>
        <w:softHyphen/>
        <w:t>slår att ett bemyndigande införs i lagen när det gäller de utbildningar eller yrkes</w:t>
      </w:r>
      <w:r>
        <w:rPr>
          <w:bCs/>
        </w:rPr>
        <w:softHyphen/>
        <w:t xml:space="preserve">kvalifikationer som personer ska ha vid tillverkning av </w:t>
      </w:r>
      <w:r w:rsidRPr="00834531">
        <w:rPr>
          <w:bCs/>
        </w:rPr>
        <w:t>egen</w:t>
      </w:r>
      <w:r>
        <w:rPr>
          <w:bCs/>
        </w:rPr>
        <w:softHyphen/>
      </w:r>
      <w:r w:rsidRPr="00834531">
        <w:rPr>
          <w:bCs/>
        </w:rPr>
        <w:t>tillverkade produkter</w:t>
      </w:r>
      <w:r>
        <w:rPr>
          <w:bCs/>
        </w:rPr>
        <w:t>.</w:t>
      </w:r>
      <w:r w:rsidRPr="00834531">
        <w:rPr>
          <w:bCs/>
        </w:rPr>
        <w:t xml:space="preserve"> </w:t>
      </w:r>
    </w:p>
    <w:p w14:paraId="5D87E3B0" w14:textId="290B4476" w:rsidR="008539B5" w:rsidRDefault="008539B5" w:rsidP="008539B5">
      <w:pPr>
        <w:pStyle w:val="Brdtextmedindrag"/>
      </w:pPr>
      <w:r>
        <w:rPr>
          <w:b/>
        </w:rPr>
        <w:t>Skälen för</w:t>
      </w:r>
      <w:r w:rsidRPr="00AD3424">
        <w:rPr>
          <w:b/>
        </w:rPr>
        <w:t xml:space="preserve"> </w:t>
      </w:r>
      <w:r>
        <w:rPr>
          <w:b/>
        </w:rPr>
        <w:t>regeringens förslag</w:t>
      </w:r>
      <w:r w:rsidRPr="00AD3424">
        <w:rPr>
          <w:b/>
        </w:rPr>
        <w:t>:</w:t>
      </w:r>
      <w:r>
        <w:rPr>
          <w:b/>
        </w:rPr>
        <w:t xml:space="preserve"> </w:t>
      </w:r>
      <w:r>
        <w:t>Produkter som endast tillverkas och används inom hälso- och sjuk</w:t>
      </w:r>
      <w:r>
        <w:softHyphen/>
        <w:t>vårds</w:t>
      </w:r>
      <w:r>
        <w:softHyphen/>
        <w:t>insti</w:t>
      </w:r>
      <w:r>
        <w:softHyphen/>
        <w:t>tu</w:t>
      </w:r>
      <w:r>
        <w:softHyphen/>
        <w:t>tioner, s.k. egentillverkade pro</w:t>
      </w:r>
      <w:r>
        <w:softHyphen/>
        <w:t>dukter, om</w:t>
      </w:r>
      <w:r>
        <w:softHyphen/>
        <w:t>fattas inte av samma krav som övriga medicintekniska pro</w:t>
      </w:r>
      <w:r>
        <w:softHyphen/>
        <w:t xml:space="preserve">dukter. Av artikel 5.5 i </w:t>
      </w:r>
      <w:r w:rsidRPr="00A3541E">
        <w:t>MDR-förordningen</w:t>
      </w:r>
      <w:r>
        <w:t xml:space="preserve"> och artikel 5.5 i IVDR-för</w:t>
      </w:r>
      <w:r>
        <w:softHyphen/>
        <w:t>ord</w:t>
      </w:r>
      <w:r>
        <w:softHyphen/>
        <w:t>ning</w:t>
      </w:r>
      <w:r>
        <w:softHyphen/>
        <w:t>en framgår att de relevanta allmänna kraven på säkerhet och prestanda som anges i bi</w:t>
      </w:r>
      <w:r>
        <w:softHyphen/>
        <w:t xml:space="preserve">laga I till </w:t>
      </w:r>
      <w:r w:rsidRPr="00A3541E">
        <w:t>MDR-förordningen</w:t>
      </w:r>
      <w:r>
        <w:t xml:space="preserve"> och bilaga I till IVDR-förord</w:t>
      </w:r>
      <w:r>
        <w:softHyphen/>
        <w:t>ning</w:t>
      </w:r>
      <w:r>
        <w:softHyphen/>
        <w:t>en ska gälla dessa produkter, men att övriga bestämmelser i dessa EU-för</w:t>
      </w:r>
      <w:r>
        <w:softHyphen/>
        <w:t>ordningar inte ska tillämpas. Som exempel kan nämnas att dessa pro</w:t>
      </w:r>
      <w:r>
        <w:softHyphen/>
        <w:t>dukter inte behöver CE-märkas.</w:t>
      </w:r>
    </w:p>
    <w:p w14:paraId="4136B44C" w14:textId="4A3877A5" w:rsidR="008539B5" w:rsidRDefault="008539B5" w:rsidP="008539B5">
      <w:pPr>
        <w:pStyle w:val="Brdtextmedindrag"/>
      </w:pPr>
      <w:r>
        <w:t>För att en produkt ska kunna omfattas av detta undantag upp</w:t>
      </w:r>
      <w:r>
        <w:softHyphen/>
        <w:t xml:space="preserve">ställs flera villkor i artikel 5.5 i </w:t>
      </w:r>
      <w:r w:rsidRPr="00A3541E">
        <w:t>MDR-förordningen</w:t>
      </w:r>
      <w:r>
        <w:t xml:space="preserve"> och artikel 5.5 i IVDR-för</w:t>
      </w:r>
      <w:r>
        <w:softHyphen/>
        <w:t>ord</w:t>
      </w:r>
      <w:r>
        <w:softHyphen/>
        <w:t>ning</w:t>
      </w:r>
      <w:r>
        <w:softHyphen/>
        <w:t>en. Ett av dessa villkor är att pro</w:t>
      </w:r>
      <w:r>
        <w:softHyphen/>
        <w:t>dukt</w:t>
      </w:r>
      <w:r>
        <w:softHyphen/>
        <w:t>erna inte får över</w:t>
      </w:r>
      <w:r>
        <w:softHyphen/>
        <w:t>föras till en annan juridisk enhet. Ett annat vill</w:t>
      </w:r>
      <w:r>
        <w:softHyphen/>
        <w:t>kor är att tillverkning och använd</w:t>
      </w:r>
      <w:r>
        <w:softHyphen/>
        <w:t>ning av produkterna ska ske inom ramen för lämpliga kvalitets</w:t>
      </w:r>
      <w:r>
        <w:softHyphen/>
        <w:t>led</w:t>
      </w:r>
      <w:r>
        <w:softHyphen/>
        <w:t>ningssystem. Enligt bestämmelserna ska hälso- och sjuk</w:t>
      </w:r>
      <w:r>
        <w:softHyphen/>
        <w:t>vårds</w:t>
      </w:r>
      <w:r>
        <w:softHyphen/>
        <w:t>institu</w:t>
      </w:r>
      <w:r>
        <w:softHyphen/>
        <w:t>tion</w:t>
      </w:r>
      <w:r>
        <w:softHyphen/>
        <w:t>en även motiv</w:t>
      </w:r>
      <w:r>
        <w:softHyphen/>
        <w:t>era i sin dokumentation att den avsedda patientgruppens sär</w:t>
      </w:r>
      <w:r>
        <w:softHyphen/>
        <w:t>skilda behov inte kan tillgodoses eller inte kan tillgodoses på motsvar</w:t>
      </w:r>
      <w:r>
        <w:softHyphen/>
        <w:t>an</w:t>
      </w:r>
      <w:r>
        <w:softHyphen/>
        <w:t>de pre</w:t>
      </w:r>
      <w:r>
        <w:softHyphen/>
        <w:t>standa</w:t>
      </w:r>
      <w:r>
        <w:softHyphen/>
        <w:t>nivå genom en likvärdig produkt som redan finns på marknaden.</w:t>
      </w:r>
    </w:p>
    <w:p w14:paraId="6AAFADE2" w14:textId="31017F90" w:rsidR="008539B5" w:rsidRDefault="008539B5" w:rsidP="008539B5">
      <w:pPr>
        <w:pStyle w:val="Brdtextmedindrag"/>
      </w:pPr>
      <w:r>
        <w:t>Som angavs i promemorian så saknas det anledning att tro att hälso- och sjuk</w:t>
      </w:r>
      <w:r>
        <w:softHyphen/>
        <w:t>vårds</w:t>
      </w:r>
      <w:r>
        <w:softHyphen/>
        <w:t>institutioner skulle tillverka och använda sådana produkter som enligt tillverkaren är avsedda att användas för estetiska ändamål eller andra icke-medicinska ändamål och som omfattas av bilaga XVI till MDR-för</w:t>
      </w:r>
      <w:r>
        <w:softHyphen/>
        <w:t>ordning</w:t>
      </w:r>
      <w:r>
        <w:softHyphen/>
        <w:t>en. Om produkter tillverkas och används vid hälso- och sjuk</w:t>
      </w:r>
      <w:r>
        <w:softHyphen/>
        <w:t>vårds</w:t>
      </w:r>
      <w:r>
        <w:softHyphen/>
        <w:t>institutioner förutsätts det att det görs för att medicinskt förebygga, utreda och behandla sjukdomar och skador och att det inte görs utanför tandvårds- eller hälso- och sjukvårdsändamålen. Undantagen som regleras i artikel 5.5 i MDR-förordningen och artikel 5.-5 i IVDR-förordningen gäller endast under vissa speciella omständigheter inom hälso- och sjuk</w:t>
      </w:r>
      <w:r>
        <w:softHyphen/>
        <w:t>vårds</w:t>
      </w:r>
      <w:r>
        <w:softHyphen/>
        <w:t>insti</w:t>
      </w:r>
      <w:r>
        <w:softHyphen/>
        <w:t>tutioner. För användarnas säkerhet bör detta undantag inte utvidgas till att även avse tillverkning och användning av sådana produkter som anges i bilaga XVI. När det gäller egentillverkade produkter görs därmed be</w:t>
      </w:r>
      <w:r>
        <w:softHyphen/>
        <w:t>dömningen att de inte kommer omfatta sådana produkter som omfattas av bilaga XVI. Begreppet hälso- och sjukvårdsinstitutioner behandlas även i avsnitt 6.2.</w:t>
      </w:r>
    </w:p>
    <w:p w14:paraId="70AEB4FA" w14:textId="76A51A67" w:rsidR="008539B5" w:rsidRDefault="008539B5" w:rsidP="008539B5">
      <w:pPr>
        <w:pStyle w:val="Brdtextmedindrag"/>
      </w:pPr>
      <w:r>
        <w:t>Med stöd av 6 § lagen (1993:584) om medicintekniska pro</w:t>
      </w:r>
      <w:r>
        <w:softHyphen/>
        <w:t>dukt</w:t>
      </w:r>
      <w:r>
        <w:softHyphen/>
        <w:t>er har Social</w:t>
      </w:r>
      <w:r>
        <w:softHyphen/>
        <w:t>styrelsen i 4 § förordningen (</w:t>
      </w:r>
      <w:r w:rsidRPr="005A1135">
        <w:t>1993:876</w:t>
      </w:r>
      <w:r>
        <w:t>) om medicin</w:t>
      </w:r>
      <w:r>
        <w:softHyphen/>
        <w:t>tek</w:t>
      </w:r>
      <w:r>
        <w:softHyphen/>
        <w:t>ni</w:t>
      </w:r>
      <w:r>
        <w:softHyphen/>
        <w:t>ska pro</w:t>
      </w:r>
      <w:r>
        <w:softHyphen/>
        <w:t>dukt</w:t>
      </w:r>
      <w:r>
        <w:softHyphen/>
        <w:t xml:space="preserve">er bemyndigats att </w:t>
      </w:r>
      <w:r w:rsidRPr="005A1135">
        <w:t>meddela föreskrifter om de med</w:t>
      </w:r>
      <w:r>
        <w:softHyphen/>
      </w:r>
      <w:r w:rsidRPr="005A1135">
        <w:t>icin</w:t>
      </w:r>
      <w:r>
        <w:softHyphen/>
      </w:r>
      <w:r>
        <w:softHyphen/>
      </w:r>
      <w:r w:rsidRPr="005A1135">
        <w:t>tek</w:t>
      </w:r>
      <w:r>
        <w:softHyphen/>
      </w:r>
      <w:r w:rsidRPr="005A1135">
        <w:t>niska pro</w:t>
      </w:r>
      <w:r>
        <w:softHyphen/>
      </w:r>
      <w:r w:rsidRPr="005A1135">
        <w:t>dukt</w:t>
      </w:r>
      <w:r>
        <w:softHyphen/>
      </w:r>
      <w:r w:rsidRPr="005A1135">
        <w:t>er som tillverkas inom hälso- och sjuk</w:t>
      </w:r>
      <w:r>
        <w:softHyphen/>
      </w:r>
      <w:r w:rsidRPr="005A1135">
        <w:t>vård</w:t>
      </w:r>
      <w:r>
        <w:softHyphen/>
      </w:r>
      <w:r w:rsidRPr="005A1135">
        <w:t>en samt tand</w:t>
      </w:r>
      <w:r>
        <w:softHyphen/>
      </w:r>
      <w:r w:rsidRPr="005A1135">
        <w:t>vården och som endast ska användas i den egna verk</w:t>
      </w:r>
      <w:r>
        <w:softHyphen/>
      </w:r>
      <w:r w:rsidRPr="005A1135">
        <w:t>samheten</w:t>
      </w:r>
      <w:r>
        <w:t>.</w:t>
      </w:r>
      <w:r w:rsidRPr="00424DFF">
        <w:t xml:space="preserve"> Socialstyrelsen </w:t>
      </w:r>
      <w:r>
        <w:t>har med stöd av detta be</w:t>
      </w:r>
      <w:r>
        <w:softHyphen/>
        <w:t>myndigande med</w:t>
      </w:r>
      <w:r>
        <w:softHyphen/>
        <w:t xml:space="preserve">delat </w:t>
      </w:r>
      <w:r w:rsidRPr="00424DFF">
        <w:t>föreskrifter (SOSFS 2008:1) om använd</w:t>
      </w:r>
      <w:r>
        <w:softHyphen/>
      </w:r>
      <w:r w:rsidRPr="00424DFF">
        <w:t>ning av medicin</w:t>
      </w:r>
      <w:r>
        <w:softHyphen/>
      </w:r>
      <w:r w:rsidRPr="00424DFF">
        <w:t>tek</w:t>
      </w:r>
      <w:r>
        <w:softHyphen/>
      </w:r>
      <w:r w:rsidRPr="00424DFF">
        <w:t>niska produkter i hälso- och sjukvå</w:t>
      </w:r>
      <w:r>
        <w:t>rden. Lagen och förordningen kommer att upphöra och ersättas med den nya lag</w:t>
      </w:r>
      <w:r>
        <w:softHyphen/>
        <w:t>en med kom</w:t>
      </w:r>
      <w:r>
        <w:softHyphen/>
        <w:t>plett</w:t>
      </w:r>
      <w:r>
        <w:softHyphen/>
        <w:t>erande bestämmelser till EU:s förordningar om medicin</w:t>
      </w:r>
      <w:r>
        <w:softHyphen/>
        <w:t>tek</w:t>
      </w:r>
      <w:r>
        <w:softHyphen/>
        <w:t>ni</w:t>
      </w:r>
      <w:r>
        <w:softHyphen/>
        <w:t>ska produkter och en ny förordning med kom</w:t>
      </w:r>
      <w:r>
        <w:softHyphen/>
        <w:t>plett</w:t>
      </w:r>
      <w:r>
        <w:softHyphen/>
        <w:t>erande be</w:t>
      </w:r>
      <w:r>
        <w:softHyphen/>
        <w:t>stäm</w:t>
      </w:r>
      <w:r>
        <w:softHyphen/>
        <w:t>melser till EU:s förordningar om medicin</w:t>
      </w:r>
      <w:r>
        <w:softHyphen/>
        <w:t>tek</w:t>
      </w:r>
      <w:r>
        <w:softHyphen/>
        <w:t>ni</w:t>
      </w:r>
      <w:r>
        <w:softHyphen/>
        <w:t>ska produkter. Det kom</w:t>
      </w:r>
      <w:r>
        <w:softHyphen/>
        <w:t>mer även fort</w:t>
      </w:r>
      <w:r>
        <w:softHyphen/>
        <w:t>sätt</w:t>
      </w:r>
      <w:r>
        <w:softHyphen/>
        <w:t>ningsvis att finnas ett behov av ytterligare och närm</w:t>
      </w:r>
      <w:r>
        <w:softHyphen/>
        <w:t>are regleringar av dessa pro</w:t>
      </w:r>
      <w:r>
        <w:softHyphen/>
        <w:t xml:space="preserve">dukter som regleras i artikel 5.5 i </w:t>
      </w:r>
      <w:r w:rsidRPr="00A3541E">
        <w:t>MDR-för</w:t>
      </w:r>
      <w:r>
        <w:softHyphen/>
      </w:r>
      <w:r w:rsidRPr="00A3541E">
        <w:t>ord</w:t>
      </w:r>
      <w:r>
        <w:softHyphen/>
      </w:r>
      <w:r w:rsidRPr="00A3541E">
        <w:t>ningen</w:t>
      </w:r>
      <w:r>
        <w:t xml:space="preserve"> och artikel 5.5 i IVDR-förordningen. Det föreslås därför att ett be</w:t>
      </w:r>
      <w:r>
        <w:softHyphen/>
        <w:t>mynd</w:t>
      </w:r>
      <w:r>
        <w:softHyphen/>
        <w:t>ig</w:t>
      </w:r>
      <w:r>
        <w:softHyphen/>
        <w:t>ande införs i den nya lagen om att regeringen eller den myndig</w:t>
      </w:r>
      <w:r>
        <w:softHyphen/>
        <w:t>het som reger</w:t>
      </w:r>
      <w:r>
        <w:softHyphen/>
        <w:t>ing</w:t>
      </w:r>
      <w:r>
        <w:softHyphen/>
        <w:t>en bestämmer får meddela föreskrifter om dessa pro</w:t>
      </w:r>
      <w:r>
        <w:softHyphen/>
        <w:t>dukt</w:t>
      </w:r>
      <w:r>
        <w:softHyphen/>
        <w:t>er.</w:t>
      </w:r>
    </w:p>
    <w:p w14:paraId="7961E104" w14:textId="36F2E092" w:rsidR="008539B5" w:rsidRDefault="008539B5" w:rsidP="008539B5">
      <w:pPr>
        <w:pStyle w:val="Brdtextmedindrag"/>
      </w:pPr>
      <w:r w:rsidRPr="00DD2B28">
        <w:rPr>
          <w:i/>
          <w:iCs/>
        </w:rPr>
        <w:t>SKR</w:t>
      </w:r>
      <w:r w:rsidRPr="00025161">
        <w:t xml:space="preserve"> efterlyser en närmare beskrivning av begreppet egentillverkning och av var gränsen för en produkt ska dras. </w:t>
      </w:r>
      <w:r>
        <w:t>En fråga som SKR ställer ä</w:t>
      </w:r>
      <w:r w:rsidRPr="00025161">
        <w:t xml:space="preserve">r </w:t>
      </w:r>
      <w:r>
        <w:t xml:space="preserve">om </w:t>
      </w:r>
      <w:r w:rsidRPr="00025161">
        <w:t xml:space="preserve">kombinationen av CE-märkta produkter </w:t>
      </w:r>
      <w:r>
        <w:t xml:space="preserve">är </w:t>
      </w:r>
      <w:r w:rsidRPr="00025161">
        <w:t xml:space="preserve">att anse som en ny produkt, och i så fall, hur många produkter måste kombineras ihop för att det ska bli en ny produkt? </w:t>
      </w:r>
      <w:r>
        <w:t>SKR anser även att förtydligande behövs avseende det villkor som uppställs om att egentillverkade produkter ska vara avsedda för en patientgrupps sär</w:t>
      </w:r>
      <w:r>
        <w:softHyphen/>
        <w:t>skilda behov som inte kan tillgodoses genom en lik</w:t>
      </w:r>
      <w:r>
        <w:softHyphen/>
        <w:t>värdig produkt som redan finns på marknaden.</w:t>
      </w:r>
      <w:r w:rsidRPr="00541043">
        <w:t xml:space="preserve"> </w:t>
      </w:r>
      <w:r>
        <w:t>Eftersom bestäm</w:t>
      </w:r>
      <w:r>
        <w:softHyphen/>
        <w:t>mels</w:t>
      </w:r>
      <w:r>
        <w:softHyphen/>
        <w:t>er</w:t>
      </w:r>
      <w:r>
        <w:softHyphen/>
        <w:t>na om egentillverkade produkter finns i EU-förordningarna bedömer reger</w:t>
      </w:r>
      <w:r>
        <w:softHyphen/>
        <w:t>ing</w:t>
      </w:r>
      <w:r>
        <w:softHyphen/>
        <w:t>en att den inte har möjlighet att ytterligare reglera vad begreppet avser eller i förarbeten ytterligare precisera begreppen. Det är i stället tillämp</w:t>
      </w:r>
      <w:r>
        <w:softHyphen/>
        <w:t>ande företag, myndigheter, domstolar och, i yttersta fall, EU-dom</w:t>
      </w:r>
      <w:r>
        <w:softHyphen/>
        <w:t>stol</w:t>
      </w:r>
      <w:r>
        <w:softHyphen/>
        <w:t>en som får tolka begreppen och bestämmelserna i EU-förord</w:t>
      </w:r>
      <w:r>
        <w:softHyphen/>
        <w:t xml:space="preserve">ningarna. </w:t>
      </w:r>
    </w:p>
    <w:p w14:paraId="3B023C95" w14:textId="1DD36DA6" w:rsidR="008539B5" w:rsidRDefault="008539B5" w:rsidP="008539B5">
      <w:pPr>
        <w:pStyle w:val="Brdtextmedindrag"/>
      </w:pPr>
      <w:r>
        <w:t>Enligt EU-förordningarna behåller medlemsstaterna rätten att begränsa till</w:t>
      </w:r>
      <w:r>
        <w:softHyphen/>
        <w:t>verkning och användning av speci</w:t>
      </w:r>
      <w:r>
        <w:softHyphen/>
        <w:t>fika produkttyper (se artikel 5.5 andra styck</w:t>
      </w:r>
      <w:r>
        <w:softHyphen/>
        <w:t xml:space="preserve">et i </w:t>
      </w:r>
      <w:r w:rsidRPr="00A3541E">
        <w:t>MDR-förordningen</w:t>
      </w:r>
      <w:r>
        <w:t xml:space="preserve"> respektive artikel 5.5 andra stycket i IVDR-förordningen). Sådana begränsningar kan föreskrivas med stöd av det bemyndigandet. </w:t>
      </w:r>
      <w:r w:rsidRPr="00DD2B28">
        <w:rPr>
          <w:i/>
          <w:iCs/>
        </w:rPr>
        <w:t>Folkhälsomyndigheten</w:t>
      </w:r>
      <w:r w:rsidRPr="00DD2B28">
        <w:t xml:space="preserve"> önskar ett förtydligande om vad som avses med de</w:t>
      </w:r>
      <w:r w:rsidRPr="00E94A68">
        <w:t>ssa</w:t>
      </w:r>
      <w:r w:rsidRPr="00DD2B28">
        <w:t xml:space="preserve"> begränsningar. Regeringen finner att det av EU-be</w:t>
      </w:r>
      <w:r>
        <w:softHyphen/>
      </w:r>
      <w:r w:rsidRPr="00DD2B28">
        <w:t>stäm</w:t>
      </w:r>
      <w:r>
        <w:softHyphen/>
      </w:r>
      <w:r w:rsidRPr="00DD2B28">
        <w:t>melserna framgår att det är tillverkning och användning av vissa pro</w:t>
      </w:r>
      <w:r>
        <w:softHyphen/>
      </w:r>
      <w:r w:rsidRPr="00DD2B28">
        <w:t>dukt</w:t>
      </w:r>
      <w:r>
        <w:softHyphen/>
      </w:r>
      <w:r w:rsidRPr="00DD2B28">
        <w:t xml:space="preserve">typer som kan begränsas. </w:t>
      </w:r>
      <w:r>
        <w:t>Ytterligare förklaringar ges inte i EU-för</w:t>
      </w:r>
      <w:r>
        <w:softHyphen/>
        <w:t>ord</w:t>
      </w:r>
      <w:r>
        <w:softHyphen/>
        <w:t xml:space="preserve">ningarna. En begränsning skulle exempelvis kunna föreskrivas utifrån de risker som är kopplade till en produkttyp. </w:t>
      </w:r>
    </w:p>
    <w:p w14:paraId="5FDAE9C8" w14:textId="7598E39D" w:rsidR="008539B5" w:rsidRDefault="008539B5" w:rsidP="008539B5">
      <w:pPr>
        <w:pStyle w:val="Brdtextmedindrag"/>
      </w:pPr>
      <w:r w:rsidRPr="00964B2D">
        <w:rPr>
          <w:bCs/>
          <w:i/>
          <w:iCs/>
        </w:rPr>
        <w:t>Region Jämtland Härjedalen</w:t>
      </w:r>
      <w:r>
        <w:rPr>
          <w:bCs/>
        </w:rPr>
        <w:t xml:space="preserve"> och </w:t>
      </w:r>
      <w:r w:rsidRPr="005039C8">
        <w:rPr>
          <w:bCs/>
          <w:i/>
          <w:iCs/>
        </w:rPr>
        <w:t>Region Västerbotten</w:t>
      </w:r>
      <w:r>
        <w:rPr>
          <w:bCs/>
        </w:rPr>
        <w:t xml:space="preserve"> föreslår att ett be</w:t>
      </w:r>
      <w:r>
        <w:rPr>
          <w:bCs/>
        </w:rPr>
        <w:softHyphen/>
        <w:t>mynd</w:t>
      </w:r>
      <w:r>
        <w:rPr>
          <w:bCs/>
        </w:rPr>
        <w:softHyphen/>
        <w:t xml:space="preserve">igande införs när det gäller de utbildningar eller yrkeskvalifikationer som personer ska ha vid tillverkning av </w:t>
      </w:r>
      <w:r w:rsidRPr="00834531">
        <w:rPr>
          <w:bCs/>
        </w:rPr>
        <w:t>egentillverkade produkter</w:t>
      </w:r>
      <w:r>
        <w:rPr>
          <w:bCs/>
        </w:rPr>
        <w:t>. Region</w:t>
      </w:r>
      <w:r>
        <w:rPr>
          <w:bCs/>
        </w:rPr>
        <w:softHyphen/>
        <w:t>er</w:t>
      </w:r>
      <w:r>
        <w:rPr>
          <w:bCs/>
        </w:rPr>
        <w:softHyphen/>
        <w:t>na gör därvid en jämförelse med de bemyndiganden som föreslås om de utbild</w:t>
      </w:r>
      <w:r>
        <w:rPr>
          <w:bCs/>
        </w:rPr>
        <w:softHyphen/>
        <w:t>ningar som sakkunniga personer ska ha vid tillverkning av medicin</w:t>
      </w:r>
      <w:r>
        <w:rPr>
          <w:bCs/>
        </w:rPr>
        <w:softHyphen/>
        <w:t>tekn</w:t>
      </w:r>
      <w:r>
        <w:rPr>
          <w:bCs/>
        </w:rPr>
        <w:softHyphen/>
        <w:t xml:space="preserve">iska produkter och </w:t>
      </w:r>
      <w:r>
        <w:t>vilka yrkeskvalifikationer den person ska ha som ger skriftliga anvisningar för utformningen av en specialanpassad produkt (jfr avsnitt 9.2 och 9.10). Regeringen noterar att tillverkning och använd</w:t>
      </w:r>
      <w:r>
        <w:softHyphen/>
        <w:t>ning av egentillverkade produkter enligt EU-förordningarna ska ske inom ram</w:t>
      </w:r>
      <w:r>
        <w:softHyphen/>
        <w:t>en för lämpliga kvalitetsledningssystem och att hälso- och sjuk</w:t>
      </w:r>
      <w:r>
        <w:softHyphen/>
        <w:t>vårds</w:t>
      </w:r>
      <w:r>
        <w:softHyphen/>
        <w:t>institutionerna ska upprätta dokumentation om tillverknings</w:t>
      </w:r>
      <w:r>
        <w:softHyphen/>
        <w:t>anlägg</w:t>
      </w:r>
      <w:r>
        <w:softHyphen/>
        <w:t>ning, till</w:t>
      </w:r>
      <w:r>
        <w:softHyphen/>
        <w:t>verk</w:t>
      </w:r>
      <w:r>
        <w:softHyphen/>
        <w:t>ningsprocess etc. Det har i dagsläget inte framkommit behov att ytter</w:t>
      </w:r>
      <w:r>
        <w:softHyphen/>
        <w:t>ligare reglera frågan. Om sådana föreskrifter kommer att behövas kan dessa meddelas med stöd av bemyndigandet om att regeringen eller den mynd</w:t>
      </w:r>
      <w:r>
        <w:softHyphen/>
        <w:t>ig</w:t>
      </w:r>
      <w:r>
        <w:softHyphen/>
        <w:t>het som reger</w:t>
      </w:r>
      <w:r>
        <w:softHyphen/>
        <w:t>ing</w:t>
      </w:r>
      <w:r>
        <w:softHyphen/>
        <w:t>en bestämmer får meddela föreskrifter om egen</w:t>
      </w:r>
      <w:r>
        <w:softHyphen/>
        <w:t>till</w:t>
      </w:r>
      <w:r>
        <w:softHyphen/>
        <w:t>verkade pro</w:t>
      </w:r>
      <w:r>
        <w:softHyphen/>
        <w:t>dukt</w:t>
      </w:r>
      <w:r>
        <w:softHyphen/>
        <w:t>er</w:t>
      </w:r>
      <w:r w:rsidRPr="00E94A68">
        <w:t>.</w:t>
      </w:r>
      <w:r>
        <w:t xml:space="preserve"> </w:t>
      </w:r>
    </w:p>
    <w:p w14:paraId="6C478CB3" w14:textId="1E8E5FF8" w:rsidR="008539B5" w:rsidRDefault="008539B5" w:rsidP="008539B5">
      <w:pPr>
        <w:pStyle w:val="Brdtextmedindrag"/>
      </w:pPr>
      <w:r>
        <w:t>Av artikel 5.5 andra stycket andra meningen i respektive EU-för</w:t>
      </w:r>
      <w:r>
        <w:softHyphen/>
      </w:r>
      <w:r>
        <w:softHyphen/>
        <w:t>ordning fram</w:t>
      </w:r>
      <w:r>
        <w:softHyphen/>
        <w:t>går också att medlemsstaterna får kräva att hälso- och sjukvårds</w:t>
      </w:r>
      <w:r>
        <w:softHyphen/>
        <w:t>insti</w:t>
      </w:r>
      <w:r>
        <w:softHyphen/>
        <w:t>tu</w:t>
      </w:r>
      <w:r>
        <w:softHyphen/>
        <w:t>tionerna lämnar över ytterligare rele</w:t>
      </w:r>
      <w:r>
        <w:softHyphen/>
        <w:t>vant in</w:t>
      </w:r>
      <w:r>
        <w:softHyphen/>
        <w:t>forma</w:t>
      </w:r>
      <w:r>
        <w:softHyphen/>
      </w:r>
      <w:r>
        <w:softHyphen/>
        <w:t>tion utöver den som anges i förordningarna om sådana pro</w:t>
      </w:r>
      <w:r>
        <w:softHyphen/>
        <w:t>dukt</w:t>
      </w:r>
      <w:r>
        <w:softHyphen/>
        <w:t>er som har tillverkats och an</w:t>
      </w:r>
      <w:r>
        <w:softHyphen/>
        <w:t>vänts inom deras territorium till den behöriga myndigheten. Efter</w:t>
      </w:r>
      <w:r>
        <w:softHyphen/>
        <w:t>som det inte kan uteslutas att det behövs sådana föreskrifter föreslås det även att ett bemyndigande införs i den nya lagen som gör det möj</w:t>
      </w:r>
      <w:r>
        <w:softHyphen/>
        <w:t>ligt att med</w:t>
      </w:r>
      <w:r>
        <w:softHyphen/>
        <w:t>dela före</w:t>
      </w:r>
      <w:r>
        <w:softHyphen/>
        <w:t>skrifter om skyldighet för hälso- och sjuk</w:t>
      </w:r>
      <w:r>
        <w:softHyphen/>
        <w:t>vårds</w:t>
      </w:r>
      <w:r>
        <w:softHyphen/>
        <w:t>insti</w:t>
      </w:r>
      <w:r>
        <w:softHyphen/>
      </w:r>
      <w:r>
        <w:softHyphen/>
        <w:t>tutioner att till den myndig</w:t>
      </w:r>
      <w:r>
        <w:softHyphen/>
        <w:t>het som regeringen be</w:t>
      </w:r>
      <w:r>
        <w:softHyphen/>
        <w:t>stäm</w:t>
      </w:r>
      <w:r>
        <w:softHyphen/>
        <w:t>mer lämna ytterligare informa</w:t>
      </w:r>
      <w:r>
        <w:softHyphen/>
        <w:t xml:space="preserve">tion om dessa produkter. </w:t>
      </w:r>
      <w:r w:rsidRPr="002634C9">
        <w:rPr>
          <w:i/>
          <w:iCs/>
        </w:rPr>
        <w:t>Folkhälso</w:t>
      </w:r>
      <w:r w:rsidRPr="002634C9">
        <w:rPr>
          <w:i/>
          <w:iCs/>
        </w:rPr>
        <w:softHyphen/>
        <w:t>myndig</w:t>
      </w:r>
      <w:r w:rsidRPr="002634C9">
        <w:rPr>
          <w:i/>
          <w:iCs/>
        </w:rPr>
        <w:softHyphen/>
        <w:t>het</w:t>
      </w:r>
      <w:r w:rsidRPr="002634C9">
        <w:rPr>
          <w:i/>
          <w:iCs/>
        </w:rPr>
        <w:softHyphen/>
        <w:t>en</w:t>
      </w:r>
      <w:r>
        <w:t xml:space="preserve"> önskar ett </w:t>
      </w:r>
      <w:r w:rsidRPr="002634C9">
        <w:rPr>
          <w:bCs/>
        </w:rPr>
        <w:t>förtydligande om vad som avses med ytterligare relevant information och då gärna med exempel på denna information</w:t>
      </w:r>
      <w:r>
        <w:rPr>
          <w:bCs/>
        </w:rPr>
        <w:t xml:space="preserve">. </w:t>
      </w:r>
      <w:r>
        <w:t>Regeringen finner att EU-förordningarna ger ut</w:t>
      </w:r>
      <w:r>
        <w:softHyphen/>
        <w:t>rym</w:t>
      </w:r>
      <w:r>
        <w:softHyphen/>
        <w:t>me för att begära in ytterligare information. Vilken information som kan komma att avses kan exempelvis vara närmare detaljer om den egen</w:t>
      </w:r>
      <w:r>
        <w:softHyphen/>
        <w:t>till</w:t>
      </w:r>
      <w:r>
        <w:softHyphen/>
        <w:t>verk</w:t>
      </w:r>
      <w:r>
        <w:softHyphen/>
        <w:t xml:space="preserve">ade produkten och inom vilket område egentillverkning sker. </w:t>
      </w:r>
    </w:p>
    <w:p w14:paraId="0FED9036" w14:textId="77777777" w:rsidR="008539B5" w:rsidRPr="008C410F" w:rsidRDefault="008539B5" w:rsidP="008539B5">
      <w:pPr>
        <w:pStyle w:val="Brdtextmedindrag"/>
      </w:pPr>
      <w:r>
        <w:t xml:space="preserve">Frågor om behörig myndighet i fråga om egentillverkade produkter behandlas i avsnitt 8. </w:t>
      </w:r>
    </w:p>
    <w:p w14:paraId="27C231B9" w14:textId="77777777" w:rsidR="008539B5" w:rsidRDefault="008539B5" w:rsidP="008539B5">
      <w:pPr>
        <w:pStyle w:val="Rubrik2"/>
      </w:pPr>
      <w:bookmarkStart w:id="149" w:name="_Toc65132651"/>
      <w:bookmarkStart w:id="150" w:name="_Toc69367521"/>
      <w:bookmarkStart w:id="151" w:name="_Hlk34160073"/>
      <w:r w:rsidRPr="00817A37">
        <w:t>Reprocessing</w:t>
      </w:r>
      <w:r>
        <w:t xml:space="preserve"> av engångsprodukter</w:t>
      </w:r>
      <w:bookmarkEnd w:id="149"/>
      <w:bookmarkEnd w:id="150"/>
    </w:p>
    <w:p w14:paraId="5FFA5255" w14:textId="77777777" w:rsidR="008539B5" w:rsidRDefault="008539B5" w:rsidP="008539B5">
      <w:pPr>
        <w:pStyle w:val="Brdtextram"/>
      </w:pPr>
      <w:r>
        <w:rPr>
          <w:b/>
        </w:rPr>
        <w:t>Regeringens f</w:t>
      </w:r>
      <w:r w:rsidRPr="00181D64">
        <w:rPr>
          <w:b/>
        </w:rPr>
        <w:t>örslag:</w:t>
      </w:r>
      <w:r>
        <w:t xml:space="preserve"> </w:t>
      </w:r>
      <w:bookmarkStart w:id="152" w:name="_Hlk12523767"/>
      <w:r>
        <w:t>Regeringen eller den myndighet som regeringen be</w:t>
      </w:r>
      <w:r>
        <w:softHyphen/>
        <w:t>stäm</w:t>
      </w:r>
      <w:r>
        <w:softHyphen/>
        <w:t xml:space="preserve">mer ska få meddela föreskrifter om </w:t>
      </w:r>
    </w:p>
    <w:p w14:paraId="213575B3" w14:textId="57046B35" w:rsidR="008539B5" w:rsidRDefault="008539B5" w:rsidP="008539B5">
      <w:pPr>
        <w:pStyle w:val="Brdtextmedindragram"/>
      </w:pPr>
      <w:r>
        <w:t>1. tillåtelse att reprocessa och återanvända en engångs</w:t>
      </w:r>
      <w:r>
        <w:softHyphen/>
        <w:t>pro</w:t>
      </w:r>
      <w:r>
        <w:softHyphen/>
        <w:t>dukt</w:t>
      </w:r>
      <w:r>
        <w:softHyphen/>
        <w:t xml:space="preserve"> </w:t>
      </w:r>
      <w:bookmarkEnd w:id="152"/>
      <w:r>
        <w:t>i enlig</w:t>
      </w:r>
      <w:r>
        <w:softHyphen/>
        <w:t xml:space="preserve">het med artikel 17 i </w:t>
      </w:r>
      <w:r w:rsidRPr="00A3541E">
        <w:t>MDR-förordningen</w:t>
      </w:r>
      <w:r>
        <w:t>,</w:t>
      </w:r>
    </w:p>
    <w:p w14:paraId="1AF1204F" w14:textId="014F70A1" w:rsidR="008539B5" w:rsidRDefault="008539B5" w:rsidP="008539B5">
      <w:pPr>
        <w:pStyle w:val="Brdtextmedindragram"/>
      </w:pPr>
      <w:r>
        <w:t>2. under vilka villkor en engångsprodukt får reprocessas, åter</w:t>
      </w:r>
      <w:r>
        <w:softHyphen/>
        <w:t>an</w:t>
      </w:r>
      <w:r>
        <w:softHyphen/>
        <w:t>vändas och till</w:t>
      </w:r>
      <w:r>
        <w:softHyphen/>
        <w:t>handa</w:t>
      </w:r>
      <w:r>
        <w:softHyphen/>
        <w:t xml:space="preserve">hållas, och </w:t>
      </w:r>
    </w:p>
    <w:p w14:paraId="2F7126BB" w14:textId="2AD1E1BD" w:rsidR="008539B5" w:rsidRDefault="008539B5" w:rsidP="008539B5">
      <w:pPr>
        <w:pStyle w:val="Brdtextmedindragram"/>
      </w:pPr>
      <w:r>
        <w:t>3. under vilka villkor en en</w:t>
      </w:r>
      <w:r>
        <w:softHyphen/>
        <w:t>gångs</w:t>
      </w:r>
      <w:r>
        <w:softHyphen/>
        <w:t>produkt får reprocessas och över</w:t>
      </w:r>
      <w:r>
        <w:softHyphen/>
        <w:t>föras till ett annat land.</w:t>
      </w:r>
    </w:p>
    <w:p w14:paraId="22E797F8" w14:textId="77777777" w:rsidR="008539B5" w:rsidRDefault="008539B5" w:rsidP="008539B5">
      <w:pPr>
        <w:pStyle w:val="Brdtext"/>
      </w:pPr>
    </w:p>
    <w:p w14:paraId="29BDDC3D"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73B6CD26" w14:textId="71FA12D9" w:rsidR="008539B5" w:rsidRPr="003C6811" w:rsidRDefault="008539B5" w:rsidP="008539B5">
      <w:pPr>
        <w:pStyle w:val="Brdtextmedindrag"/>
        <w:rPr>
          <w:i/>
          <w:iCs/>
        </w:rPr>
      </w:pPr>
      <w:r w:rsidRPr="00244AEA">
        <w:rPr>
          <w:b/>
          <w:bCs/>
        </w:rPr>
        <w:t>Remissinstanserna:</w:t>
      </w:r>
      <w:r>
        <w:rPr>
          <w:b/>
        </w:rPr>
        <w:t xml:space="preserve"> </w:t>
      </w:r>
      <w:r>
        <w:t xml:space="preserve">En majoritet av remissinstanserna är positiva till eller har inte lämnat synpunkter på promemorians förslag. </w:t>
      </w:r>
      <w:r w:rsidRPr="00964B2D">
        <w:rPr>
          <w:i/>
          <w:iCs/>
        </w:rPr>
        <w:t>Region</w:t>
      </w:r>
      <w:r>
        <w:rPr>
          <w:i/>
          <w:iCs/>
        </w:rPr>
        <w:t>erna</w:t>
      </w:r>
      <w:r w:rsidRPr="00964B2D">
        <w:rPr>
          <w:i/>
          <w:iCs/>
        </w:rPr>
        <w:t xml:space="preserve"> Jämtland Härjedalen</w:t>
      </w:r>
      <w:r w:rsidRPr="00964B2D">
        <w:t>,</w:t>
      </w:r>
      <w:r>
        <w:rPr>
          <w:b/>
        </w:rPr>
        <w:t xml:space="preserve"> </w:t>
      </w:r>
      <w:r w:rsidRPr="00842156">
        <w:rPr>
          <w:i/>
          <w:iCs/>
        </w:rPr>
        <w:t>Västerbotten</w:t>
      </w:r>
      <w:r>
        <w:rPr>
          <w:i/>
          <w:iCs/>
        </w:rPr>
        <w:t xml:space="preserve"> </w:t>
      </w:r>
      <w:r w:rsidRPr="00A9700B">
        <w:t>och</w:t>
      </w:r>
      <w:r>
        <w:rPr>
          <w:i/>
          <w:iCs/>
        </w:rPr>
        <w:t xml:space="preserve"> </w:t>
      </w:r>
      <w:r w:rsidRPr="00842156">
        <w:rPr>
          <w:i/>
          <w:iCs/>
        </w:rPr>
        <w:t>Östergötland</w:t>
      </w:r>
      <w:r>
        <w:t xml:space="preserve"> </w:t>
      </w:r>
      <w:r w:rsidRPr="00842156">
        <w:t>anser att re</w:t>
      </w:r>
      <w:r>
        <w:softHyphen/>
      </w:r>
      <w:r w:rsidRPr="00842156">
        <w:t>process</w:t>
      </w:r>
      <w:r>
        <w:softHyphen/>
      </w:r>
      <w:r w:rsidRPr="00842156">
        <w:t xml:space="preserve">ing kan tillåtas med tanke på det förbättrade </w:t>
      </w:r>
      <w:r w:rsidRPr="00AB5D78">
        <w:t>regelverk som MDR-förord</w:t>
      </w:r>
      <w:r>
        <w:softHyphen/>
      </w:r>
      <w:r w:rsidRPr="00AB5D78">
        <w:t>ning</w:t>
      </w:r>
      <w:r>
        <w:softHyphen/>
      </w:r>
      <w:r w:rsidRPr="00AB5D78">
        <w:t>en innebär</w:t>
      </w:r>
      <w:r w:rsidRPr="00A44644">
        <w:t xml:space="preserve">. Regionerna </w:t>
      </w:r>
      <w:r w:rsidRPr="00A9700B">
        <w:rPr>
          <w:iCs/>
        </w:rPr>
        <w:t>Jämtland Härjedalen,</w:t>
      </w:r>
      <w:r w:rsidRPr="00A44644">
        <w:t xml:space="preserve"> </w:t>
      </w:r>
      <w:r w:rsidRPr="00A44644">
        <w:rPr>
          <w:i/>
          <w:iCs/>
        </w:rPr>
        <w:t>Gävleborg, Värm</w:t>
      </w:r>
      <w:r>
        <w:rPr>
          <w:i/>
          <w:iCs/>
        </w:rPr>
        <w:softHyphen/>
      </w:r>
      <w:r w:rsidRPr="00A44644">
        <w:rPr>
          <w:i/>
          <w:iCs/>
        </w:rPr>
        <w:t xml:space="preserve">land, </w:t>
      </w:r>
      <w:r w:rsidRPr="00A9700B">
        <w:t>Väster</w:t>
      </w:r>
      <w:r>
        <w:softHyphen/>
      </w:r>
      <w:r w:rsidRPr="00A9700B">
        <w:t>botten,</w:t>
      </w:r>
      <w:r>
        <w:rPr>
          <w:i/>
          <w:iCs/>
        </w:rPr>
        <w:t xml:space="preserve"> </w:t>
      </w:r>
      <w:r w:rsidRPr="00A44644">
        <w:rPr>
          <w:i/>
          <w:iCs/>
        </w:rPr>
        <w:t>Västmanland</w:t>
      </w:r>
      <w:r w:rsidRPr="00A44644">
        <w:t xml:space="preserve"> och </w:t>
      </w:r>
      <w:r w:rsidRPr="00A44644">
        <w:rPr>
          <w:i/>
          <w:iCs/>
        </w:rPr>
        <w:t>Örebro</w:t>
      </w:r>
      <w:r w:rsidRPr="00A44644">
        <w:t xml:space="preserve"> pekar på att</w:t>
      </w:r>
      <w:r w:rsidRPr="00AB5D78">
        <w:t xml:space="preserve"> </w:t>
      </w:r>
      <w:r w:rsidRPr="00A44644">
        <w:t>hälso- och sjuk</w:t>
      </w:r>
      <w:r>
        <w:softHyphen/>
      </w:r>
      <w:r w:rsidRPr="00A44644">
        <w:t xml:space="preserve">vården kommer att få ökade </w:t>
      </w:r>
      <w:r>
        <w:t xml:space="preserve">kostnader </w:t>
      </w:r>
      <w:r w:rsidRPr="00A44644">
        <w:t>om reprocessing och återan</w:t>
      </w:r>
      <w:r>
        <w:softHyphen/>
      </w:r>
      <w:r w:rsidRPr="00A44644">
        <w:t>vänd</w:t>
      </w:r>
      <w:r>
        <w:softHyphen/>
      </w:r>
      <w:r w:rsidRPr="00A44644">
        <w:t>ning av engångs</w:t>
      </w:r>
      <w:r>
        <w:softHyphen/>
      </w:r>
      <w:r w:rsidRPr="00A44644">
        <w:t>produkter inte tillåts</w:t>
      </w:r>
      <w:r>
        <w:rPr>
          <w:b/>
        </w:rPr>
        <w:t xml:space="preserve">. </w:t>
      </w:r>
      <w:r>
        <w:t xml:space="preserve">Även </w:t>
      </w:r>
      <w:r w:rsidRPr="00785FEF">
        <w:rPr>
          <w:i/>
          <w:iCs/>
        </w:rPr>
        <w:t>Sveriges Tand</w:t>
      </w:r>
      <w:r>
        <w:rPr>
          <w:i/>
          <w:iCs/>
        </w:rPr>
        <w:softHyphen/>
      </w:r>
      <w:r w:rsidRPr="00785FEF">
        <w:rPr>
          <w:i/>
          <w:iCs/>
        </w:rPr>
        <w:t>läkar</w:t>
      </w:r>
      <w:r>
        <w:rPr>
          <w:i/>
          <w:iCs/>
        </w:rPr>
        <w:softHyphen/>
      </w:r>
      <w:r w:rsidRPr="00785FEF">
        <w:rPr>
          <w:i/>
          <w:iCs/>
        </w:rPr>
        <w:t>för</w:t>
      </w:r>
      <w:r>
        <w:rPr>
          <w:i/>
          <w:iCs/>
        </w:rPr>
        <w:softHyphen/>
      </w:r>
      <w:r w:rsidRPr="00785FEF">
        <w:rPr>
          <w:i/>
          <w:iCs/>
        </w:rPr>
        <w:t>bund</w:t>
      </w:r>
      <w:r>
        <w:rPr>
          <w:i/>
          <w:iCs/>
        </w:rPr>
        <w:t xml:space="preserve"> </w:t>
      </w:r>
      <w:r>
        <w:t>anser att re</w:t>
      </w:r>
      <w:r>
        <w:softHyphen/>
        <w:t>processing bör vara tillåten och pekar på att detta är för</w:t>
      </w:r>
      <w:r>
        <w:softHyphen/>
        <w:t>del</w:t>
      </w:r>
      <w:r>
        <w:softHyphen/>
        <w:t>aktigt både ur miljö</w:t>
      </w:r>
      <w:r>
        <w:softHyphen/>
        <w:t xml:space="preserve">synpunkt och i ekonomiskt hänseende. </w:t>
      </w:r>
      <w:r w:rsidRPr="00842156">
        <w:rPr>
          <w:i/>
          <w:iCs/>
        </w:rPr>
        <w:t>Region Uppsala</w:t>
      </w:r>
      <w:r w:rsidRPr="00842156">
        <w:t xml:space="preserve"> </w:t>
      </w:r>
      <w:r>
        <w:t xml:space="preserve">bedömer att </w:t>
      </w:r>
      <w:r w:rsidRPr="00842156">
        <w:t xml:space="preserve">frågan </w:t>
      </w:r>
      <w:r>
        <w:t xml:space="preserve">om reprocessing ska tillåtas </w:t>
      </w:r>
      <w:r w:rsidRPr="00842156">
        <w:t>måste snabb</w:t>
      </w:r>
      <w:r>
        <w:softHyphen/>
      </w:r>
      <w:r w:rsidRPr="00842156">
        <w:t>ut</w:t>
      </w:r>
      <w:r>
        <w:softHyphen/>
      </w:r>
      <w:r w:rsidRPr="00842156">
        <w:t xml:space="preserve">redas och om det är möjligt </w:t>
      </w:r>
      <w:r>
        <w:t xml:space="preserve">bör det </w:t>
      </w:r>
      <w:r w:rsidRPr="00842156">
        <w:t>snarast införa</w:t>
      </w:r>
      <w:r>
        <w:t xml:space="preserve">s </w:t>
      </w:r>
      <w:r w:rsidRPr="00842156">
        <w:t>övergångsbestämmelser eller möj</w:t>
      </w:r>
      <w:r>
        <w:softHyphen/>
      </w:r>
      <w:r w:rsidRPr="00842156">
        <w:t>lig</w:t>
      </w:r>
      <w:r>
        <w:softHyphen/>
      </w:r>
      <w:r w:rsidRPr="00842156">
        <w:t>het att ansöka om dispens till dess att en ny lag kan införas.</w:t>
      </w:r>
      <w:r>
        <w:rPr>
          <w:b/>
        </w:rPr>
        <w:t xml:space="preserve"> </w:t>
      </w:r>
      <w:r w:rsidRPr="00370D30">
        <w:t>Även</w:t>
      </w:r>
      <w:r>
        <w:rPr>
          <w:b/>
        </w:rPr>
        <w:t xml:space="preserve"> </w:t>
      </w:r>
      <w:r w:rsidRPr="00A44644">
        <w:rPr>
          <w:i/>
          <w:iCs/>
        </w:rPr>
        <w:t>Inspektionen för vård och omsorg</w:t>
      </w:r>
      <w:r w:rsidRPr="00A44644">
        <w:t xml:space="preserve"> </w:t>
      </w:r>
      <w:r>
        <w:t xml:space="preserve">(IVO) anser att det </w:t>
      </w:r>
      <w:r w:rsidRPr="00A44644">
        <w:t>behöv</w:t>
      </w:r>
      <w:r>
        <w:t xml:space="preserve">s </w:t>
      </w:r>
      <w:r w:rsidRPr="00A44644">
        <w:t>övergångs</w:t>
      </w:r>
      <w:r>
        <w:softHyphen/>
      </w:r>
      <w:r w:rsidRPr="00A44644">
        <w:t>be</w:t>
      </w:r>
      <w:r>
        <w:softHyphen/>
      </w:r>
      <w:r w:rsidRPr="00A44644">
        <w:t>stäm</w:t>
      </w:r>
      <w:r>
        <w:softHyphen/>
      </w:r>
      <w:r w:rsidRPr="00A44644">
        <w:t>melser tills det är klart vad som</w:t>
      </w:r>
      <w:r>
        <w:t xml:space="preserve"> </w:t>
      </w:r>
      <w:r w:rsidRPr="00A44644">
        <w:t>ska gälla i Sverige framöver.</w:t>
      </w:r>
      <w:r w:rsidRPr="00C34C92">
        <w:rPr>
          <w:b/>
          <w:i/>
          <w:iCs/>
        </w:rPr>
        <w:t xml:space="preserve"> </w:t>
      </w:r>
      <w:r w:rsidRPr="00A44644">
        <w:t>Lik</w:t>
      </w:r>
      <w:r>
        <w:softHyphen/>
      </w:r>
      <w:r w:rsidRPr="00A44644">
        <w:t>nan</w:t>
      </w:r>
      <w:r>
        <w:softHyphen/>
      </w:r>
      <w:r w:rsidRPr="00A44644">
        <w:t>de synpunkter fra</w:t>
      </w:r>
      <w:r>
        <w:t>m</w:t>
      </w:r>
      <w:r w:rsidRPr="00A44644">
        <w:t xml:space="preserve">för </w:t>
      </w:r>
      <w:r>
        <w:t>också</w:t>
      </w:r>
      <w:r>
        <w:rPr>
          <w:b/>
          <w:i/>
          <w:iCs/>
        </w:rPr>
        <w:t xml:space="preserve"> </w:t>
      </w:r>
      <w:r w:rsidRPr="009B4D75">
        <w:rPr>
          <w:i/>
          <w:iCs/>
        </w:rPr>
        <w:t>Region Östergöt</w:t>
      </w:r>
      <w:r>
        <w:rPr>
          <w:i/>
          <w:iCs/>
        </w:rPr>
        <w:softHyphen/>
      </w:r>
      <w:r w:rsidRPr="009B4D75">
        <w:rPr>
          <w:i/>
          <w:iCs/>
        </w:rPr>
        <w:t>land</w:t>
      </w:r>
      <w:r>
        <w:t xml:space="preserve"> och </w:t>
      </w:r>
      <w:r w:rsidRPr="009B4D75">
        <w:rPr>
          <w:i/>
          <w:iCs/>
        </w:rPr>
        <w:t>Region Väster</w:t>
      </w:r>
      <w:r>
        <w:rPr>
          <w:i/>
          <w:iCs/>
        </w:rPr>
        <w:softHyphen/>
      </w:r>
      <w:r w:rsidRPr="009B4D75">
        <w:rPr>
          <w:i/>
          <w:iCs/>
        </w:rPr>
        <w:t>botten</w:t>
      </w:r>
      <w:r>
        <w:rPr>
          <w:i/>
          <w:iCs/>
        </w:rPr>
        <w:t>.</w:t>
      </w:r>
      <w:r>
        <w:t xml:space="preserve"> </w:t>
      </w:r>
    </w:p>
    <w:p w14:paraId="46E92576" w14:textId="77777777" w:rsidR="008539B5" w:rsidRDefault="008539B5" w:rsidP="008539B5">
      <w:pPr>
        <w:pStyle w:val="Brdtextmedindrag"/>
      </w:pPr>
      <w:r w:rsidRPr="002B3BD8">
        <w:rPr>
          <w:bCs/>
          <w:i/>
          <w:iCs/>
        </w:rPr>
        <w:t>Region Kalmar,</w:t>
      </w:r>
      <w:r>
        <w:rPr>
          <w:b/>
        </w:rPr>
        <w:t xml:space="preserve"> </w:t>
      </w:r>
      <w:r w:rsidRPr="00622A06">
        <w:rPr>
          <w:i/>
          <w:iCs/>
        </w:rPr>
        <w:t>Swedish Medtech</w:t>
      </w:r>
      <w:r>
        <w:rPr>
          <w:i/>
          <w:iCs/>
        </w:rPr>
        <w:t xml:space="preserve"> </w:t>
      </w:r>
      <w:r w:rsidRPr="0094293A">
        <w:t>och</w:t>
      </w:r>
      <w:r>
        <w:rPr>
          <w:i/>
          <w:iCs/>
        </w:rPr>
        <w:t xml:space="preserve"> </w:t>
      </w:r>
      <w:r w:rsidRPr="008B5AD4">
        <w:rPr>
          <w:i/>
          <w:iCs/>
        </w:rPr>
        <w:t>Svensk för</w:t>
      </w:r>
      <w:r>
        <w:rPr>
          <w:i/>
          <w:iCs/>
        </w:rPr>
        <w:t>e</w:t>
      </w:r>
      <w:r w:rsidRPr="008B5AD4">
        <w:rPr>
          <w:i/>
          <w:iCs/>
        </w:rPr>
        <w:t>ning för vårdhygien</w:t>
      </w:r>
      <w:r w:rsidRPr="00622A06">
        <w:t xml:space="preserve"> anser inte att reprocessing bör tillåtas i Sverige. </w:t>
      </w:r>
      <w:r w:rsidRPr="008B3DFD">
        <w:rPr>
          <w:i/>
          <w:iCs/>
        </w:rPr>
        <w:t>Swedish Medtech</w:t>
      </w:r>
      <w:r>
        <w:t xml:space="preserve"> av</w:t>
      </w:r>
      <w:r>
        <w:softHyphen/>
        <w:t>styrk</w:t>
      </w:r>
      <w:r>
        <w:softHyphen/>
        <w:t>er promemorians förslag om att regeringen eller den myndighet som reger</w:t>
      </w:r>
      <w:r>
        <w:softHyphen/>
        <w:t>ing</w:t>
      </w:r>
      <w:r>
        <w:softHyphen/>
        <w:t>en bestämmer ska ges bemyndigande att med</w:t>
      </w:r>
      <w:r>
        <w:softHyphen/>
        <w:t>dela föreskrifter om bland annat tillåtelse att reprocessa och åter</w:t>
      </w:r>
      <w:r>
        <w:softHyphen/>
        <w:t>an</w:t>
      </w:r>
      <w:r>
        <w:softHyphen/>
        <w:t xml:space="preserve">vända engångsprodukter. Ett sådant beslut ska enligt remissinstansen i stället fattas av riksdagen. </w:t>
      </w:r>
      <w:r w:rsidRPr="008B5AD4">
        <w:rPr>
          <w:i/>
          <w:iCs/>
        </w:rPr>
        <w:t xml:space="preserve">Svensk </w:t>
      </w:r>
      <w:r>
        <w:rPr>
          <w:i/>
          <w:iCs/>
        </w:rPr>
        <w:t>F</w:t>
      </w:r>
      <w:r w:rsidRPr="008B5AD4">
        <w:rPr>
          <w:i/>
          <w:iCs/>
        </w:rPr>
        <w:t>ör</w:t>
      </w:r>
      <w:r>
        <w:rPr>
          <w:i/>
          <w:iCs/>
        </w:rPr>
        <w:t>e</w:t>
      </w:r>
      <w:r w:rsidRPr="008B5AD4">
        <w:rPr>
          <w:i/>
          <w:iCs/>
        </w:rPr>
        <w:t xml:space="preserve">ning för </w:t>
      </w:r>
      <w:r>
        <w:rPr>
          <w:i/>
          <w:iCs/>
        </w:rPr>
        <w:t>V</w:t>
      </w:r>
      <w:r w:rsidRPr="008B5AD4">
        <w:rPr>
          <w:i/>
          <w:iCs/>
        </w:rPr>
        <w:t>årdhygien</w:t>
      </w:r>
      <w:r>
        <w:t xml:space="preserve"> anser att om det trots allt kommer att tillåtas bör till</w:t>
      </w:r>
      <w:r>
        <w:softHyphen/>
        <w:t>stånd endast ges för en eller flera specifika produkter för en specifik hälso- och sjuk</w:t>
      </w:r>
      <w:r>
        <w:softHyphen/>
        <w:t>vårds</w:t>
      </w:r>
      <w:r>
        <w:softHyphen/>
        <w:t>inrättning.</w:t>
      </w:r>
    </w:p>
    <w:p w14:paraId="794F070A" w14:textId="77777777" w:rsidR="008539B5" w:rsidRDefault="008539B5" w:rsidP="008539B5">
      <w:pPr>
        <w:pStyle w:val="Brdtextmedindrag"/>
      </w:pPr>
      <w:r>
        <w:t>Om reprocessing skulle tillåtas bör den myndighet som ges be</w:t>
      </w:r>
      <w:r>
        <w:softHyphen/>
        <w:t>myndig</w:t>
      </w:r>
      <w:r>
        <w:softHyphen/>
        <w:t>and</w:t>
      </w:r>
      <w:r>
        <w:softHyphen/>
        <w:t xml:space="preserve">et att </w:t>
      </w:r>
      <w:r w:rsidRPr="004F4FE2">
        <w:t xml:space="preserve">meddela föreskrifter </w:t>
      </w:r>
      <w:r>
        <w:t xml:space="preserve">enligt </w:t>
      </w:r>
      <w:r w:rsidRPr="004F4FE2">
        <w:rPr>
          <w:i/>
          <w:iCs/>
        </w:rPr>
        <w:t>Socialstyrelsen</w:t>
      </w:r>
      <w:r>
        <w:t xml:space="preserve"> vara den</w:t>
      </w:r>
      <w:r>
        <w:softHyphen/>
        <w:t xml:space="preserve">samma som den som meddelar föreskrifter för </w:t>
      </w:r>
      <w:r w:rsidRPr="004F4FE2">
        <w:t xml:space="preserve">egentillverkade produkter </w:t>
      </w:r>
      <w:r>
        <w:t xml:space="preserve">enligt </w:t>
      </w:r>
      <w:r w:rsidRPr="004F4FE2">
        <w:t xml:space="preserve">artikel 5.5 i </w:t>
      </w:r>
      <w:r w:rsidRPr="00A3541E">
        <w:t>MDR-förordningen</w:t>
      </w:r>
      <w:r>
        <w:t xml:space="preserve">. Detsamma förespråkar </w:t>
      </w:r>
      <w:r w:rsidRPr="001567DC">
        <w:rPr>
          <w:i/>
          <w:iCs/>
        </w:rPr>
        <w:t>Swedish Medtech</w:t>
      </w:r>
      <w:r>
        <w:rPr>
          <w:i/>
          <w:iCs/>
        </w:rPr>
        <w:t>.</w:t>
      </w:r>
    </w:p>
    <w:p w14:paraId="67CE0F67" w14:textId="77777777" w:rsidR="008539B5" w:rsidRPr="00316DD4" w:rsidRDefault="008539B5" w:rsidP="008539B5">
      <w:pPr>
        <w:pStyle w:val="Brdtextmedindrag"/>
        <w:rPr>
          <w:b/>
        </w:rPr>
      </w:pPr>
      <w:r>
        <w:t xml:space="preserve">Några regioner, bland annat </w:t>
      </w:r>
      <w:r w:rsidRPr="00842156">
        <w:rPr>
          <w:i/>
          <w:iCs/>
        </w:rPr>
        <w:t>Region Gävleborg</w:t>
      </w:r>
      <w:r>
        <w:t xml:space="preserve"> och </w:t>
      </w:r>
      <w:r w:rsidRPr="00842156">
        <w:rPr>
          <w:i/>
          <w:iCs/>
        </w:rPr>
        <w:t>Region Värmland</w:t>
      </w:r>
      <w:r>
        <w:t xml:space="preserve">, önskar ett </w:t>
      </w:r>
      <w:r w:rsidRPr="0023065A">
        <w:t xml:space="preserve">förtydligande kring </w:t>
      </w:r>
      <w:r>
        <w:t xml:space="preserve">vad som avses med </w:t>
      </w:r>
      <w:r w:rsidRPr="0023065A">
        <w:t>helrenovering</w:t>
      </w:r>
      <w:r>
        <w:t xml:space="preserve">, </w:t>
      </w:r>
      <w:r w:rsidRPr="0023065A">
        <w:t>rekondi</w:t>
      </w:r>
      <w:r>
        <w:softHyphen/>
      </w:r>
      <w:r w:rsidRPr="0023065A">
        <w:t>tion</w:t>
      </w:r>
      <w:r>
        <w:softHyphen/>
      </w:r>
      <w:r w:rsidRPr="0023065A">
        <w:t xml:space="preserve">ering och reprocessing av flergångsprodukter. </w:t>
      </w:r>
      <w:r w:rsidRPr="00BE5E1D">
        <w:rPr>
          <w:i/>
          <w:iCs/>
        </w:rPr>
        <w:t>Apotekarsocieteten</w:t>
      </w:r>
      <w:r>
        <w:t xml:space="preserve"> önskar en översyn av användningen av begreppet ”reprocessing” i </w:t>
      </w:r>
      <w:r w:rsidRPr="00A3541E">
        <w:t>MDR-förordningen</w:t>
      </w:r>
      <w:r>
        <w:t xml:space="preserve"> och i svensk lagstiftning och föreslår att det begreppet i stället ersätts med ”upparbetning”. </w:t>
      </w:r>
    </w:p>
    <w:p w14:paraId="6731DD86" w14:textId="77777777" w:rsidR="008539B5" w:rsidRDefault="008539B5" w:rsidP="008539B5">
      <w:pPr>
        <w:pStyle w:val="Rubrik4utannumrering"/>
      </w:pPr>
      <w:r>
        <w:t>Skälen</w:t>
      </w:r>
      <w:r w:rsidRPr="00877177">
        <w:t xml:space="preserve"> för </w:t>
      </w:r>
      <w:r>
        <w:t>regeringens förslag</w:t>
      </w:r>
    </w:p>
    <w:p w14:paraId="7F0C4839" w14:textId="77777777" w:rsidR="008539B5" w:rsidRDefault="008539B5" w:rsidP="008539B5">
      <w:pPr>
        <w:pStyle w:val="Rubrik5utannumrering"/>
        <w:spacing w:before="0"/>
      </w:pPr>
      <w:r>
        <w:t xml:space="preserve">Bestämmelsen om reprocessing i MDR-förordningen </w:t>
      </w:r>
    </w:p>
    <w:p w14:paraId="153BBE27" w14:textId="21B20658" w:rsidR="008539B5" w:rsidRPr="00877177" w:rsidRDefault="008539B5" w:rsidP="008539B5">
      <w:pPr>
        <w:pStyle w:val="Brdtextmedindrag"/>
        <w:ind w:firstLine="0"/>
        <w:rPr>
          <w:b/>
        </w:rPr>
      </w:pPr>
      <w:r w:rsidRPr="00A30C18">
        <w:t>Av artikel 17 i</w:t>
      </w:r>
      <w:r>
        <w:rPr>
          <w:b/>
        </w:rPr>
        <w:t xml:space="preserve"> </w:t>
      </w:r>
      <w:r w:rsidRPr="00A3541E">
        <w:t>MDR-förordningen</w:t>
      </w:r>
      <w:r>
        <w:t xml:space="preserve"> fram</w:t>
      </w:r>
      <w:r>
        <w:softHyphen/>
        <w:t>går det att med</w:t>
      </w:r>
      <w:r>
        <w:softHyphen/>
        <w:t>lemsstaterna får tillåta att en begagnad engångs</w:t>
      </w:r>
      <w:r>
        <w:softHyphen/>
        <w:t>pro</w:t>
      </w:r>
      <w:r>
        <w:softHyphen/>
        <w:t>dukt får återanvändas. De åtgärder som man vidtar för att den begag</w:t>
      </w:r>
      <w:r>
        <w:softHyphen/>
        <w:t>nade produkten återigen ska vara säker att an</w:t>
      </w:r>
      <w:r>
        <w:softHyphen/>
        <w:t>vändas kallas för re</w:t>
      </w:r>
      <w:r>
        <w:softHyphen/>
        <w:t>process</w:t>
      </w:r>
      <w:r>
        <w:softHyphen/>
        <w:t xml:space="preserve">ing, jämför definitionen i artikel 2.39 i </w:t>
      </w:r>
      <w:r w:rsidRPr="00A3541E">
        <w:t>MDR-för</w:t>
      </w:r>
      <w:r>
        <w:softHyphen/>
      </w:r>
      <w:r w:rsidRPr="00A3541E">
        <w:t>ord</w:t>
      </w:r>
      <w:r>
        <w:softHyphen/>
      </w:r>
      <w:r w:rsidRPr="00A3541E">
        <w:t>ningen</w:t>
      </w:r>
      <w:r>
        <w:t>. Dessa åt</w:t>
      </w:r>
      <w:r>
        <w:softHyphen/>
        <w:t xml:space="preserve">gärder kan vara </w:t>
      </w:r>
      <w:r w:rsidRPr="00817A37">
        <w:t>till exempel rengöring, desinfek</w:t>
      </w:r>
      <w:r>
        <w:softHyphen/>
      </w:r>
      <w:r w:rsidRPr="00817A37">
        <w:t>tion, sterilisering och re</w:t>
      </w:r>
      <w:r>
        <w:softHyphen/>
      </w:r>
      <w:r w:rsidRPr="00817A37">
        <w:t>lat</w:t>
      </w:r>
      <w:r>
        <w:softHyphen/>
      </w:r>
      <w:r w:rsidRPr="00817A37">
        <w:t xml:space="preserve">erade </w:t>
      </w:r>
      <w:r w:rsidRPr="0072551A">
        <w:t>åt</w:t>
      </w:r>
      <w:r w:rsidRPr="0072551A">
        <w:softHyphen/>
        <w:t>gärder</w:t>
      </w:r>
      <w:r w:rsidRPr="00817A37">
        <w:t xml:space="preserve"> samt provning och återställande av den begagnade pro</w:t>
      </w:r>
      <w:r>
        <w:softHyphen/>
      </w:r>
      <w:r w:rsidRPr="00817A37">
        <w:t>dukt</w:t>
      </w:r>
      <w:r>
        <w:softHyphen/>
      </w:r>
      <w:r w:rsidRPr="00817A37">
        <w:t>ens tekniska och funktionella säkerhet.</w:t>
      </w:r>
      <w:r>
        <w:t xml:space="preserve"> Någon mot</w:t>
      </w:r>
      <w:r>
        <w:softHyphen/>
        <w:t>svar</w:t>
      </w:r>
      <w:r>
        <w:softHyphen/>
        <w:t>an</w:t>
      </w:r>
      <w:r>
        <w:softHyphen/>
        <w:t>de bestäm</w:t>
      </w:r>
      <w:r>
        <w:softHyphen/>
        <w:t xml:space="preserve">melse finns inte i IVDR-förordningen. </w:t>
      </w:r>
    </w:p>
    <w:p w14:paraId="2FFA92FE" w14:textId="77777777" w:rsidR="008539B5" w:rsidRDefault="008539B5" w:rsidP="008539B5">
      <w:pPr>
        <w:pStyle w:val="Brdtextmedindrag"/>
      </w:pPr>
      <w:bookmarkStart w:id="153" w:name="_Hlk20224739"/>
      <w:r>
        <w:t>Av artikel 17.1 framgår att r</w:t>
      </w:r>
      <w:r w:rsidRPr="00B91D03">
        <w:t>eprocessing och åter</w:t>
      </w:r>
      <w:r>
        <w:softHyphen/>
      </w:r>
      <w:r w:rsidRPr="00B91D03">
        <w:t>användning av en</w:t>
      </w:r>
      <w:r>
        <w:softHyphen/>
      </w:r>
      <w:r w:rsidRPr="00B91D03">
        <w:t>gångs</w:t>
      </w:r>
      <w:r>
        <w:softHyphen/>
      </w:r>
      <w:r w:rsidRPr="00B91D03">
        <w:t>pro</w:t>
      </w:r>
      <w:r>
        <w:softHyphen/>
      </w:r>
      <w:r w:rsidRPr="00B91D03">
        <w:t xml:space="preserve">dukter endast </w:t>
      </w:r>
      <w:r>
        <w:t xml:space="preserve">får </w:t>
      </w:r>
      <w:r w:rsidRPr="00B91D03">
        <w:t>ske om det är tillåtet enligt nationell rätt, och med iakt</w:t>
      </w:r>
      <w:r>
        <w:softHyphen/>
      </w:r>
      <w:r w:rsidRPr="00B91D03">
        <w:t>tagande av de krav som fast</w:t>
      </w:r>
      <w:r>
        <w:softHyphen/>
      </w:r>
      <w:r w:rsidRPr="00B91D03">
        <w:t xml:space="preserve">ställs i </w:t>
      </w:r>
      <w:bookmarkEnd w:id="153"/>
      <w:r w:rsidRPr="00A3541E">
        <w:t>MDR-förordningen</w:t>
      </w:r>
      <w:r w:rsidRPr="00B91D03">
        <w:t xml:space="preserve">. </w:t>
      </w:r>
      <w:r>
        <w:t>Av artikel 17.2 fram</w:t>
      </w:r>
      <w:r>
        <w:softHyphen/>
        <w:t>går det att d</w:t>
      </w:r>
      <w:r w:rsidRPr="00B91D03">
        <w:t xml:space="preserve">en som reprocessar en engångsprodukt </w:t>
      </w:r>
      <w:r>
        <w:t xml:space="preserve">ska </w:t>
      </w:r>
      <w:r w:rsidRPr="00B91D03">
        <w:t>anses vara tillverk</w:t>
      </w:r>
      <w:r>
        <w:softHyphen/>
      </w:r>
      <w:r w:rsidRPr="00B91D03">
        <w:t xml:space="preserve">are av den reprocessade produkten och </w:t>
      </w:r>
      <w:r>
        <w:t xml:space="preserve">ska </w:t>
      </w:r>
      <w:r w:rsidRPr="00B91D03">
        <w:t xml:space="preserve">ta på sig de skyldigheter som </w:t>
      </w:r>
      <w:r>
        <w:t xml:space="preserve">en </w:t>
      </w:r>
      <w:r w:rsidRPr="00B91D03">
        <w:t xml:space="preserve">tillverkare </w:t>
      </w:r>
      <w:r>
        <w:t xml:space="preserve">har </w:t>
      </w:r>
      <w:r w:rsidRPr="00B91D03">
        <w:t xml:space="preserve">enligt </w:t>
      </w:r>
      <w:r w:rsidRPr="00A3541E">
        <w:t>MDR-förordningen</w:t>
      </w:r>
      <w:r w:rsidRPr="00B91D03">
        <w:t>.</w:t>
      </w:r>
    </w:p>
    <w:p w14:paraId="3AE5F649" w14:textId="77777777" w:rsidR="008539B5" w:rsidRDefault="008539B5" w:rsidP="008539B5">
      <w:pPr>
        <w:pStyle w:val="Brdtextmedindrag"/>
      </w:pPr>
      <w:r>
        <w:t>I viss mån får medlemsstaterna meddela föreskrifter om re</w:t>
      </w:r>
      <w:r>
        <w:softHyphen/>
        <w:t>process</w:t>
      </w:r>
      <w:r>
        <w:softHyphen/>
        <w:t>ing och återanvändning av engångsprodukter. I artikel 17.3 ges m</w:t>
      </w:r>
      <w:r w:rsidRPr="00B91D03">
        <w:t>ed</w:t>
      </w:r>
      <w:r>
        <w:softHyphen/>
      </w:r>
      <w:r w:rsidRPr="00B91D03">
        <w:t>lems</w:t>
      </w:r>
      <w:r>
        <w:softHyphen/>
      </w:r>
      <w:r w:rsidRPr="00B91D03">
        <w:t>stat</w:t>
      </w:r>
      <w:r>
        <w:softHyphen/>
      </w:r>
      <w:r w:rsidRPr="00B91D03">
        <w:t>er</w:t>
      </w:r>
      <w:r>
        <w:softHyphen/>
      </w:r>
      <w:r w:rsidRPr="00B91D03">
        <w:t xml:space="preserve">na </w:t>
      </w:r>
      <w:r>
        <w:t xml:space="preserve">en </w:t>
      </w:r>
      <w:r w:rsidRPr="00B91D03">
        <w:t xml:space="preserve">möjlighet att besluta </w:t>
      </w:r>
      <w:r>
        <w:t>om undantag från kraven i de fall en engångs</w:t>
      </w:r>
      <w:r>
        <w:softHyphen/>
        <w:t>produkt reprocessas och används inom en hälso- och sjukvårds</w:t>
      </w:r>
      <w:r>
        <w:softHyphen/>
        <w:t>institution. I dessa fall behöver</w:t>
      </w:r>
      <w:r w:rsidRPr="00B91D03">
        <w:t xml:space="preserve"> </w:t>
      </w:r>
      <w:r>
        <w:t>inte alla be</w:t>
      </w:r>
      <w:r>
        <w:softHyphen/>
        <w:t xml:space="preserve">stämmelserna i </w:t>
      </w:r>
      <w:r w:rsidRPr="00A3541E">
        <w:t>MDR-förordningen</w:t>
      </w:r>
      <w:r>
        <w:t xml:space="preserve"> om till</w:t>
      </w:r>
      <w:r>
        <w:softHyphen/>
        <w:t>verk</w:t>
      </w:r>
      <w:r>
        <w:softHyphen/>
        <w:t xml:space="preserve">arens skyldigheter tillämpas. Det uppställs dock flera krav som måste vara säkerställda. Bland annat ska </w:t>
      </w:r>
      <w:r w:rsidRPr="0057680D">
        <w:t>den reprocessade produktens säkerhet och pre</w:t>
      </w:r>
      <w:r>
        <w:softHyphen/>
      </w:r>
      <w:r w:rsidRPr="0057680D">
        <w:t>standa motsvara säkerheten och prestandan hos den ur</w:t>
      </w:r>
      <w:r>
        <w:softHyphen/>
      </w:r>
      <w:r w:rsidRPr="0057680D">
        <w:t>sprung</w:t>
      </w:r>
      <w:r>
        <w:softHyphen/>
      </w:r>
      <w:r w:rsidRPr="0057680D">
        <w:t>liga pro</w:t>
      </w:r>
      <w:r>
        <w:softHyphen/>
      </w:r>
      <w:r w:rsidRPr="0057680D">
        <w:t xml:space="preserve">dukten och </w:t>
      </w:r>
      <w:r>
        <w:t>vissa av kraven för egen</w:t>
      </w:r>
      <w:r>
        <w:softHyphen/>
        <w:t>till</w:t>
      </w:r>
      <w:r>
        <w:softHyphen/>
        <w:t>verkade pro</w:t>
      </w:r>
      <w:r>
        <w:softHyphen/>
        <w:t>dukt</w:t>
      </w:r>
      <w:r>
        <w:softHyphen/>
        <w:t xml:space="preserve">er i artikel </w:t>
      </w:r>
      <w:r w:rsidRPr="0057680D">
        <w:t xml:space="preserve">5.5 </w:t>
      </w:r>
      <w:r>
        <w:t xml:space="preserve">ska vara </w:t>
      </w:r>
      <w:r w:rsidRPr="0057680D">
        <w:t>uppfyllda</w:t>
      </w:r>
      <w:r>
        <w:t xml:space="preserve">. Dessutom ska </w:t>
      </w:r>
      <w:r w:rsidRPr="0057680D">
        <w:t>re</w:t>
      </w:r>
      <w:r>
        <w:softHyphen/>
      </w:r>
      <w:r w:rsidRPr="0057680D">
        <w:t>pro</w:t>
      </w:r>
      <w:r>
        <w:softHyphen/>
      </w:r>
      <w:r w:rsidRPr="0057680D">
        <w:t>cess</w:t>
      </w:r>
      <w:r>
        <w:softHyphen/>
      </w:r>
      <w:r w:rsidRPr="0057680D">
        <w:t>ing</w:t>
      </w:r>
      <w:r>
        <w:softHyphen/>
      </w:r>
      <w:r w:rsidRPr="0057680D">
        <w:t>en utför</w:t>
      </w:r>
      <w:r>
        <w:t>a</w:t>
      </w:r>
      <w:r w:rsidRPr="0057680D">
        <w:t>s i överens</w:t>
      </w:r>
      <w:r>
        <w:softHyphen/>
      </w:r>
      <w:r w:rsidRPr="0057680D">
        <w:t>stäm</w:t>
      </w:r>
      <w:r>
        <w:softHyphen/>
      </w:r>
      <w:r w:rsidRPr="0057680D">
        <w:t xml:space="preserve">melse med </w:t>
      </w:r>
      <w:r>
        <w:t>gemensamma specifikationer om bland annat riskhantering och kvalitets</w:t>
      </w:r>
      <w:r>
        <w:softHyphen/>
        <w:t>ledningssystem. Medlemsstaterna ska också uppmuntra och får besluta om att hälso- och sjukvårdsinstitutioner ska tillhandahålla informa</w:t>
      </w:r>
      <w:r>
        <w:softHyphen/>
        <w:t>tion till patienter om användningen av reprocessade produkter inom hälso- och sjukvårdsinstitutionen och, när så är lämpligt, annan relevant informa</w:t>
      </w:r>
      <w:r>
        <w:softHyphen/>
        <w:t>tion om den reprocessade produkten som patienter behandlas med. Av arti</w:t>
      </w:r>
      <w:r>
        <w:softHyphen/>
      </w:r>
      <w:r>
        <w:softHyphen/>
        <w:t>kel 17.4 framgår att medlemsstaterna också får föreskriva att de regler som gäller för hälso- och sjukvårdsinstitutionerna även ska gälla för exter</w:t>
      </w:r>
      <w:r>
        <w:softHyphen/>
        <w:t>na reprocessare. I dessa fall ska en engångspro</w:t>
      </w:r>
      <w:r>
        <w:softHyphen/>
        <w:t>dukt reprocessas av en extern reprocessare på begäran av en hälso- och sjukvårdsinstitution, för</w:t>
      </w:r>
      <w:r>
        <w:softHyphen/>
        <w:t>utsatt att den reprocessade engångs</w:t>
      </w:r>
      <w:r>
        <w:softHyphen/>
        <w:t>pro</w:t>
      </w:r>
      <w:r>
        <w:softHyphen/>
        <w:t>dukten i sin helhet återlämnas till denna hälso- och sjuk</w:t>
      </w:r>
      <w:r>
        <w:softHyphen/>
        <w:t>vårds</w:t>
      </w:r>
      <w:r>
        <w:softHyphen/>
        <w:t>insti</w:t>
      </w:r>
      <w:r>
        <w:softHyphen/>
        <w:t>tution.</w:t>
      </w:r>
    </w:p>
    <w:p w14:paraId="23262A75" w14:textId="77777777" w:rsidR="008539B5" w:rsidRDefault="008539B5" w:rsidP="008539B5">
      <w:pPr>
        <w:pStyle w:val="Brdtextmedindrag"/>
      </w:pPr>
      <w:r>
        <w:t>Det kan även nämnas att det i artikel 17.8 stadgas att namnet på och adress</w:t>
      </w:r>
      <w:r>
        <w:softHyphen/>
        <w:t>en till den som reprocessar en produkt enligt 17.2 och övrig relevant information som avses i avsnitt 23 i bilaga I ska anges på märkningen och i förekommande fall i den reprocessade produktens bruksanvisning. I dessa fall får namnet på och adressen till tillverkaren av den ursprungliga engångs</w:t>
      </w:r>
      <w:r>
        <w:softHyphen/>
        <w:t xml:space="preserve">produkten inte längre anges på märkningen, men ska däremot finnas i bruksanvisningen för den reprocessade produkten. </w:t>
      </w:r>
    </w:p>
    <w:p w14:paraId="0A379F7A" w14:textId="77777777" w:rsidR="008539B5" w:rsidRDefault="008539B5" w:rsidP="008539B5">
      <w:pPr>
        <w:pStyle w:val="Brdtextmedindrag"/>
      </w:pPr>
      <w:r>
        <w:t>Slutligen framgår det av artikel 17.9 att en medlemsstat som tillåter re</w:t>
      </w:r>
      <w:r>
        <w:softHyphen/>
        <w:t>pro</w:t>
      </w:r>
      <w:r>
        <w:softHyphen/>
        <w:t>cessing av engångsprodukter får behålla eller införa nation</w:t>
      </w:r>
      <w:r>
        <w:softHyphen/>
        <w:t>ella be</w:t>
      </w:r>
      <w:r>
        <w:softHyphen/>
        <w:t>stäm</w:t>
      </w:r>
      <w:r>
        <w:softHyphen/>
        <w:t xml:space="preserve">melser som är striktare än dem som har fastställts i </w:t>
      </w:r>
      <w:r w:rsidRPr="00A3541E">
        <w:t>MDR-förordningen</w:t>
      </w:r>
      <w:r>
        <w:t xml:space="preserve"> och som be</w:t>
      </w:r>
      <w:r>
        <w:softHyphen/>
        <w:t>gränsar eller förbjuder ”a) reprocessing av en</w:t>
      </w:r>
      <w:r>
        <w:softHyphen/>
        <w:t>gångs</w:t>
      </w:r>
      <w:r>
        <w:softHyphen/>
        <w:t>produkter och över</w:t>
      </w:r>
      <w:r>
        <w:softHyphen/>
        <w:t>för</w:t>
      </w:r>
      <w:r>
        <w:softHyphen/>
        <w:t>ing av engångsprodukter till en annan med</w:t>
      </w:r>
      <w:r>
        <w:softHyphen/>
        <w:t>lemsstat eller till ett tredjeland för reprocessing och b) till</w:t>
      </w:r>
      <w:r>
        <w:softHyphen/>
        <w:t>hand</w:t>
      </w:r>
      <w:r>
        <w:softHyphen/>
        <w:t>hållande eller återanvändning av re</w:t>
      </w:r>
      <w:r>
        <w:softHyphen/>
        <w:t>pro</w:t>
      </w:r>
      <w:r>
        <w:softHyphen/>
        <w:t>cess</w:t>
      </w:r>
      <w:r>
        <w:softHyphen/>
        <w:t>ade engångs</w:t>
      </w:r>
      <w:r>
        <w:softHyphen/>
        <w:t>pro</w:t>
      </w:r>
      <w:r>
        <w:softHyphen/>
        <w:t>dukter”. Sådana bestämmelser ska också anmälas till Europeiska kom</w:t>
      </w:r>
      <w:r>
        <w:softHyphen/>
        <w:t>mis</w:t>
      </w:r>
      <w:r>
        <w:softHyphen/>
        <w:t>sion</w:t>
      </w:r>
      <w:r>
        <w:softHyphen/>
        <w:t xml:space="preserve">en. </w:t>
      </w:r>
    </w:p>
    <w:p w14:paraId="12EDBE0D" w14:textId="77777777" w:rsidR="008539B5" w:rsidRDefault="008539B5" w:rsidP="008539B5">
      <w:pPr>
        <w:pStyle w:val="Brdtextmedindrag"/>
      </w:pPr>
      <w:bookmarkStart w:id="154" w:name="_Hlk57640211"/>
      <w:bookmarkStart w:id="155" w:name="_Hlk57734931"/>
      <w:r>
        <w:t>För att säkerställa reprocessingens kvalitet har kommissionen fastställt de krav som ska gälla vid reprocessing inom hälso- och sjukvårds</w:t>
      </w:r>
      <w:r>
        <w:softHyphen/>
        <w:t>institu</w:t>
      </w:r>
      <w:r>
        <w:softHyphen/>
        <w:t>tioner eller på begäran av dessa.</w:t>
      </w:r>
      <w:r w:rsidRPr="003505C8">
        <w:t xml:space="preserve"> </w:t>
      </w:r>
      <w:r>
        <w:t>Dessa krav regleras i genom</w:t>
      </w:r>
      <w:r>
        <w:softHyphen/>
        <w:t>för</w:t>
      </w:r>
      <w:r>
        <w:softHyphen/>
        <w:t>ande</w:t>
      </w:r>
      <w:r>
        <w:softHyphen/>
        <w:t>förordning (EU) 2020/1207 av den 19 augusti 2020 om tillämp</w:t>
      </w:r>
      <w:r>
        <w:softHyphen/>
        <w:t>nings</w:t>
      </w:r>
      <w:r>
        <w:softHyphen/>
        <w:t>före</w:t>
      </w:r>
      <w:r>
        <w:softHyphen/>
        <w:t>skrifter för Europaparlamentets och rådets förordning (EU) 2017/745 vad gäller gemensamma specifikationer för reprocessing av engångs</w:t>
      </w:r>
      <w:r>
        <w:softHyphen/>
        <w:t xml:space="preserve">produkter. </w:t>
      </w:r>
      <w:bookmarkEnd w:id="154"/>
    </w:p>
    <w:bookmarkEnd w:id="155"/>
    <w:p w14:paraId="45A0AB13" w14:textId="77777777" w:rsidR="008539B5" w:rsidRDefault="008539B5" w:rsidP="008539B5">
      <w:pPr>
        <w:pStyle w:val="Brdtextmedindrag"/>
      </w:pPr>
      <w:r>
        <w:t xml:space="preserve">Det har </w:t>
      </w:r>
      <w:r w:rsidRPr="004064EF">
        <w:t>inte</w:t>
      </w:r>
      <w:r>
        <w:t xml:space="preserve"> funnits någon EU-reglering om reprocessing tidig</w:t>
      </w:r>
      <w:r>
        <w:softHyphen/>
        <w:t>are utan med</w:t>
      </w:r>
      <w:r>
        <w:softHyphen/>
        <w:t>lemsstaterna har själva fått reglera frågan. Någon reg</w:t>
      </w:r>
      <w:r>
        <w:softHyphen/>
        <w:t>ler</w:t>
      </w:r>
      <w:r>
        <w:softHyphen/>
        <w:t>ing om re</w:t>
      </w:r>
      <w:r>
        <w:softHyphen/>
        <w:t>pro</w:t>
      </w:r>
      <w:r>
        <w:softHyphen/>
        <w:t>cess</w:t>
      </w:r>
      <w:r>
        <w:softHyphen/>
        <w:t xml:space="preserve">ing av engångsprodukter finns inte i svensk rätt. </w:t>
      </w:r>
    </w:p>
    <w:p w14:paraId="3FCFD424" w14:textId="77777777" w:rsidR="008539B5" w:rsidRDefault="008539B5" w:rsidP="008539B5">
      <w:pPr>
        <w:pStyle w:val="Brdtextmedindrag"/>
      </w:pPr>
      <w:r>
        <w:t>I dagsläget har Tyskland, Nederländerna och Portugal uppgett att de avser att tillåta re</w:t>
      </w:r>
      <w:r>
        <w:softHyphen/>
        <w:t>processing av en</w:t>
      </w:r>
      <w:r>
        <w:softHyphen/>
        <w:t>gångs</w:t>
      </w:r>
      <w:r>
        <w:softHyphen/>
        <w:t>pro</w:t>
      </w:r>
      <w:r>
        <w:softHyphen/>
        <w:t>dukt</w:t>
      </w:r>
      <w:r>
        <w:softHyphen/>
        <w:t>er.</w:t>
      </w:r>
    </w:p>
    <w:p w14:paraId="230A338F" w14:textId="77777777" w:rsidR="008539B5" w:rsidRDefault="008539B5" w:rsidP="008539B5">
      <w:pPr>
        <w:pStyle w:val="Rubrik5utannumrering"/>
      </w:pPr>
      <w:r>
        <w:t>Regleringen i Sverige och tillåtligheten av reprocessing</w:t>
      </w:r>
    </w:p>
    <w:p w14:paraId="5968BD8E" w14:textId="211A011E" w:rsidR="008539B5" w:rsidRDefault="008539B5" w:rsidP="008539B5">
      <w:pPr>
        <w:pStyle w:val="Brdtextmedindrag"/>
        <w:ind w:firstLine="0"/>
        <w:rPr>
          <w:bCs/>
        </w:rPr>
      </w:pPr>
      <w:bookmarkStart w:id="156" w:name="_Hlk58587639"/>
      <w:r>
        <w:t>I dagsläget hanterar fler regioner medicintekniska produkter på ett sätt som kan anses vara reprocessing och återanvändning av engångsprodukter enligt MDR-förordningen</w:t>
      </w:r>
      <w:bookmarkEnd w:id="156"/>
      <w:r>
        <w:t>. Av artikel 17 följer att om hanteringen inte tillåts i svensk rätt så kommer den att vara förbjuden. Om det inte blir en tillåten hantering så måste de regioner som reprocessar och återanvänder en</w:t>
      </w:r>
      <w:r>
        <w:softHyphen/>
        <w:t>gångsprodukter upphöra med den verksamheten. Regionerna kommer därmed att behöva köpa in nya produkter, vilket medför kostnader. Reprocessing och återanvändning kan således inne</w:t>
      </w:r>
      <w:r>
        <w:softHyphen/>
        <w:t>bära be</w:t>
      </w:r>
      <w:r>
        <w:softHyphen/>
        <w:t>spar</w:t>
      </w:r>
      <w:r>
        <w:softHyphen/>
        <w:t>ingar inom hälso- och sjukvården som inte behöver köpa in nya pro</w:t>
      </w:r>
      <w:r>
        <w:softHyphen/>
        <w:t>dukt</w:t>
      </w:r>
      <w:r>
        <w:softHyphen/>
        <w:t xml:space="preserve">er. Möjligheten till reprocessing och att </w:t>
      </w:r>
      <w:r w:rsidRPr="00012F29">
        <w:t>återanvända</w:t>
      </w:r>
      <w:r>
        <w:t xml:space="preserve"> engångs</w:t>
      </w:r>
      <w:r>
        <w:softHyphen/>
        <w:t>pro</w:t>
      </w:r>
      <w:r>
        <w:softHyphen/>
        <w:t>duk</w:t>
      </w:r>
      <w:r>
        <w:softHyphen/>
        <w:t>t</w:t>
      </w:r>
      <w:r>
        <w:softHyphen/>
        <w:t>er kan även ge fördelar bland annat för miljön eftersom begagnade pro</w:t>
      </w:r>
      <w:r>
        <w:softHyphen/>
        <w:t>dukter inte be</w:t>
      </w:r>
      <w:r>
        <w:softHyphen/>
        <w:t>höv</w:t>
      </w:r>
      <w:r>
        <w:softHyphen/>
        <w:t>er slängas utan i stället kan användas igen. Det skulle dock kunna finnas risker för patient</w:t>
      </w:r>
      <w:r>
        <w:softHyphen/>
        <w:t>säkerheten när en produkt som tillverkats för att an</w:t>
      </w:r>
      <w:r>
        <w:softHyphen/>
        <w:t>vänd</w:t>
      </w:r>
      <w:r>
        <w:softHyphen/>
        <w:t>as en gång ska användas igen. En annan fråga är vem som blir an</w:t>
      </w:r>
      <w:r>
        <w:softHyphen/>
        <w:t>svar</w:t>
      </w:r>
      <w:r>
        <w:softHyphen/>
        <w:t xml:space="preserve">ig för eventuella brister. </w:t>
      </w:r>
      <w:r w:rsidRPr="00964B2D">
        <w:rPr>
          <w:bCs/>
          <w:i/>
          <w:iCs/>
        </w:rPr>
        <w:t>Region Jämtland Härje</w:t>
      </w:r>
      <w:r>
        <w:rPr>
          <w:bCs/>
          <w:i/>
          <w:iCs/>
        </w:rPr>
        <w:softHyphen/>
      </w:r>
      <w:r w:rsidRPr="00964B2D">
        <w:rPr>
          <w:bCs/>
          <w:i/>
          <w:iCs/>
        </w:rPr>
        <w:t>dal</w:t>
      </w:r>
      <w:r>
        <w:rPr>
          <w:bCs/>
          <w:i/>
          <w:iCs/>
        </w:rPr>
        <w:softHyphen/>
      </w:r>
      <w:r w:rsidRPr="00964B2D">
        <w:rPr>
          <w:bCs/>
          <w:i/>
          <w:iCs/>
        </w:rPr>
        <w:t>en</w:t>
      </w:r>
      <w:r w:rsidRPr="00964B2D">
        <w:rPr>
          <w:bCs/>
        </w:rPr>
        <w:t>,</w:t>
      </w:r>
      <w:r>
        <w:rPr>
          <w:b/>
        </w:rPr>
        <w:t xml:space="preserve"> </w:t>
      </w:r>
      <w:r w:rsidRPr="00FB797C">
        <w:rPr>
          <w:bCs/>
          <w:i/>
          <w:iCs/>
        </w:rPr>
        <w:t>Region Väster</w:t>
      </w:r>
      <w:r>
        <w:rPr>
          <w:bCs/>
          <w:i/>
          <w:iCs/>
        </w:rPr>
        <w:softHyphen/>
      </w:r>
      <w:r w:rsidRPr="00FB797C">
        <w:rPr>
          <w:bCs/>
          <w:i/>
          <w:iCs/>
        </w:rPr>
        <w:t>botten</w:t>
      </w:r>
      <w:r>
        <w:rPr>
          <w:bCs/>
        </w:rPr>
        <w:t xml:space="preserve"> och </w:t>
      </w:r>
      <w:r w:rsidRPr="00FB797C">
        <w:rPr>
          <w:bCs/>
          <w:i/>
          <w:iCs/>
        </w:rPr>
        <w:t>Region Östergötland</w:t>
      </w:r>
      <w:r>
        <w:rPr>
          <w:bCs/>
        </w:rPr>
        <w:t xml:space="preserve"> </w:t>
      </w:r>
      <w:r w:rsidRPr="00FB797C">
        <w:rPr>
          <w:bCs/>
        </w:rPr>
        <w:t>anser att repro</w:t>
      </w:r>
      <w:r>
        <w:rPr>
          <w:bCs/>
        </w:rPr>
        <w:softHyphen/>
      </w:r>
      <w:r w:rsidRPr="00FB797C">
        <w:rPr>
          <w:bCs/>
        </w:rPr>
        <w:t>cessing kan tillåtas med tanke på det förbättrade regelverk som MDR-för</w:t>
      </w:r>
      <w:r>
        <w:rPr>
          <w:bCs/>
        </w:rPr>
        <w:softHyphen/>
      </w:r>
      <w:r w:rsidRPr="00FB797C">
        <w:rPr>
          <w:bCs/>
        </w:rPr>
        <w:t>ord</w:t>
      </w:r>
      <w:r>
        <w:rPr>
          <w:bCs/>
        </w:rPr>
        <w:softHyphen/>
      </w:r>
      <w:r w:rsidRPr="00FB797C">
        <w:rPr>
          <w:bCs/>
        </w:rPr>
        <w:t>ningen innebär</w:t>
      </w:r>
      <w:r>
        <w:rPr>
          <w:bCs/>
          <w:i/>
          <w:iCs/>
        </w:rPr>
        <w:t>.</w:t>
      </w:r>
      <w:r w:rsidRPr="00D33B21">
        <w:rPr>
          <w:bCs/>
        </w:rPr>
        <w:t xml:space="preserve"> </w:t>
      </w:r>
      <w:r>
        <w:rPr>
          <w:bCs/>
        </w:rPr>
        <w:t xml:space="preserve">Regionerna Jämtland Härjedalen, </w:t>
      </w:r>
      <w:r w:rsidRPr="00FB797C">
        <w:rPr>
          <w:bCs/>
          <w:i/>
          <w:iCs/>
        </w:rPr>
        <w:t>Gävleborg, Värm</w:t>
      </w:r>
      <w:r>
        <w:rPr>
          <w:bCs/>
          <w:i/>
          <w:iCs/>
        </w:rPr>
        <w:softHyphen/>
      </w:r>
      <w:r w:rsidRPr="00FB797C">
        <w:rPr>
          <w:bCs/>
          <w:i/>
          <w:iCs/>
        </w:rPr>
        <w:t xml:space="preserve">land, </w:t>
      </w:r>
      <w:r w:rsidRPr="008B3DFD">
        <w:rPr>
          <w:bCs/>
        </w:rPr>
        <w:t>Västerbotten,</w:t>
      </w:r>
      <w:r>
        <w:rPr>
          <w:bCs/>
          <w:i/>
          <w:iCs/>
        </w:rPr>
        <w:t xml:space="preserve"> </w:t>
      </w:r>
      <w:r w:rsidRPr="00FB797C">
        <w:rPr>
          <w:bCs/>
          <w:i/>
          <w:iCs/>
        </w:rPr>
        <w:t>Väst</w:t>
      </w:r>
      <w:r>
        <w:rPr>
          <w:bCs/>
          <w:i/>
          <w:iCs/>
        </w:rPr>
        <w:softHyphen/>
      </w:r>
      <w:r w:rsidRPr="00FB797C">
        <w:rPr>
          <w:bCs/>
          <w:i/>
          <w:iCs/>
        </w:rPr>
        <w:t>man</w:t>
      </w:r>
      <w:r>
        <w:rPr>
          <w:bCs/>
          <w:i/>
          <w:iCs/>
        </w:rPr>
        <w:softHyphen/>
      </w:r>
      <w:r w:rsidRPr="00FB797C">
        <w:rPr>
          <w:bCs/>
          <w:i/>
          <w:iCs/>
        </w:rPr>
        <w:t>land</w:t>
      </w:r>
      <w:r w:rsidRPr="00AB5D78">
        <w:rPr>
          <w:bCs/>
        </w:rPr>
        <w:t xml:space="preserve"> och </w:t>
      </w:r>
      <w:r w:rsidRPr="00FB797C">
        <w:rPr>
          <w:bCs/>
          <w:i/>
          <w:iCs/>
        </w:rPr>
        <w:t>Örebro</w:t>
      </w:r>
      <w:r>
        <w:rPr>
          <w:bCs/>
        </w:rPr>
        <w:t xml:space="preserve"> pekar även på att om repro</w:t>
      </w:r>
      <w:r>
        <w:rPr>
          <w:bCs/>
        </w:rPr>
        <w:softHyphen/>
        <w:t>cess</w:t>
      </w:r>
      <w:r>
        <w:rPr>
          <w:bCs/>
        </w:rPr>
        <w:softHyphen/>
        <w:t>ing inte tillåts så kommer det att få ytterligare ekonomiska kon</w:t>
      </w:r>
      <w:r>
        <w:rPr>
          <w:bCs/>
        </w:rPr>
        <w:softHyphen/>
        <w:t xml:space="preserve">sekvenser genom kraftigt ökade kostnader för förbrukningsmaterial. Även </w:t>
      </w:r>
      <w:r w:rsidRPr="00785FEF">
        <w:rPr>
          <w:bCs/>
          <w:i/>
          <w:iCs/>
        </w:rPr>
        <w:t>Sveriges Tand</w:t>
      </w:r>
      <w:r>
        <w:rPr>
          <w:bCs/>
          <w:i/>
          <w:iCs/>
        </w:rPr>
        <w:softHyphen/>
      </w:r>
      <w:r w:rsidRPr="00785FEF">
        <w:rPr>
          <w:bCs/>
          <w:i/>
          <w:iCs/>
        </w:rPr>
        <w:t>läkar</w:t>
      </w:r>
      <w:r>
        <w:rPr>
          <w:bCs/>
          <w:i/>
          <w:iCs/>
        </w:rPr>
        <w:softHyphen/>
      </w:r>
      <w:r w:rsidRPr="00785FEF">
        <w:rPr>
          <w:bCs/>
          <w:i/>
          <w:iCs/>
        </w:rPr>
        <w:t>för</w:t>
      </w:r>
      <w:r>
        <w:rPr>
          <w:bCs/>
          <w:i/>
          <w:iCs/>
        </w:rPr>
        <w:softHyphen/>
      </w:r>
      <w:r w:rsidRPr="00785FEF">
        <w:rPr>
          <w:bCs/>
          <w:i/>
          <w:iCs/>
        </w:rPr>
        <w:t>bund</w:t>
      </w:r>
      <w:r>
        <w:rPr>
          <w:bCs/>
          <w:i/>
          <w:iCs/>
        </w:rPr>
        <w:t xml:space="preserve"> </w:t>
      </w:r>
      <w:r>
        <w:rPr>
          <w:bCs/>
        </w:rPr>
        <w:t xml:space="preserve">anser att reprocessing bör vara tillåten och pekar på att detta </w:t>
      </w:r>
      <w:r>
        <w:t>är för</w:t>
      </w:r>
      <w:r>
        <w:softHyphen/>
        <w:t xml:space="preserve">delaktigt både ur miljösynpunkt och i ekonomiskt hänseende. </w:t>
      </w:r>
    </w:p>
    <w:p w14:paraId="223CCACD" w14:textId="3D791287" w:rsidR="008539B5" w:rsidRDefault="008539B5" w:rsidP="008539B5">
      <w:pPr>
        <w:pStyle w:val="Brdtextmedindrag"/>
      </w:pPr>
      <w:r w:rsidRPr="00622A06">
        <w:rPr>
          <w:bCs/>
          <w:i/>
          <w:iCs/>
        </w:rPr>
        <w:t>Swedish Medtech</w:t>
      </w:r>
      <w:r w:rsidRPr="00622A06">
        <w:rPr>
          <w:bCs/>
        </w:rPr>
        <w:t xml:space="preserve"> anser </w:t>
      </w:r>
      <w:r>
        <w:rPr>
          <w:bCs/>
        </w:rPr>
        <w:t xml:space="preserve">å sin sida </w:t>
      </w:r>
      <w:r w:rsidRPr="00622A06">
        <w:rPr>
          <w:bCs/>
        </w:rPr>
        <w:t xml:space="preserve">att </w:t>
      </w:r>
      <w:r w:rsidRPr="00785FEF">
        <w:t>reprocessing</w:t>
      </w:r>
      <w:r w:rsidRPr="00622A06">
        <w:rPr>
          <w:bCs/>
        </w:rPr>
        <w:t xml:space="preserve"> </w:t>
      </w:r>
      <w:r>
        <w:rPr>
          <w:bCs/>
        </w:rPr>
        <w:t xml:space="preserve">inte </w:t>
      </w:r>
      <w:r w:rsidRPr="00622A06">
        <w:rPr>
          <w:bCs/>
        </w:rPr>
        <w:t>bör tillåtas i Sverige</w:t>
      </w:r>
      <w:r>
        <w:rPr>
          <w:bCs/>
        </w:rPr>
        <w:t xml:space="preserve">. </w:t>
      </w:r>
      <w:r>
        <w:t xml:space="preserve">Swedish </w:t>
      </w:r>
      <w:r w:rsidRPr="00656F40">
        <w:t>Medtech</w:t>
      </w:r>
      <w:r>
        <w:t xml:space="preserve"> anser generellt att engångsprodukter endast bör användas en gång. Vidare anser </w:t>
      </w:r>
      <w:bookmarkStart w:id="157" w:name="_Hlk58579625"/>
      <w:r>
        <w:t>Swedish Medtech att om, trots alla starka argu</w:t>
      </w:r>
      <w:r>
        <w:softHyphen/>
        <w:t xml:space="preserve">ment emot, engångsprodukter ändå ska tillåtas </w:t>
      </w:r>
      <w:bookmarkStart w:id="158" w:name="_Hlk54282852"/>
      <w:r>
        <w:t>att användas inne i vissa patienter måste denna process utredas av Statens medicinsk-etiska råd (Smer) och de patienter som utsätts för detta måste informeras i enlig</w:t>
      </w:r>
      <w:r>
        <w:softHyphen/>
        <w:t>het med patientlagen och ge sitt skriftliga medgivande</w:t>
      </w:r>
      <w:bookmarkEnd w:id="157"/>
      <w:r>
        <w:t xml:space="preserve">. Inte heller </w:t>
      </w:r>
      <w:bookmarkEnd w:id="158"/>
      <w:r w:rsidRPr="002B3BD8">
        <w:rPr>
          <w:bCs/>
          <w:i/>
          <w:iCs/>
        </w:rPr>
        <w:t>Region Kalmar</w:t>
      </w:r>
      <w:r>
        <w:rPr>
          <w:bCs/>
          <w:i/>
          <w:iCs/>
        </w:rPr>
        <w:t xml:space="preserve"> </w:t>
      </w:r>
      <w:r w:rsidRPr="00FB797C">
        <w:rPr>
          <w:bCs/>
        </w:rPr>
        <w:t>och</w:t>
      </w:r>
      <w:r>
        <w:rPr>
          <w:bCs/>
          <w:i/>
          <w:iCs/>
        </w:rPr>
        <w:t xml:space="preserve"> </w:t>
      </w:r>
      <w:bookmarkStart w:id="159" w:name="_Hlk54345111"/>
      <w:r w:rsidRPr="00560659">
        <w:rPr>
          <w:i/>
          <w:iCs/>
        </w:rPr>
        <w:t>Svensk Förening för Vårdhygien</w:t>
      </w:r>
      <w:r>
        <w:t xml:space="preserve"> </w:t>
      </w:r>
      <w:bookmarkEnd w:id="159"/>
      <w:r>
        <w:t>anser att repro</w:t>
      </w:r>
      <w:r>
        <w:softHyphen/>
        <w:t>cess</w:t>
      </w:r>
      <w:r>
        <w:softHyphen/>
        <w:t>ing av medicin</w:t>
      </w:r>
      <w:r>
        <w:softHyphen/>
        <w:t xml:space="preserve">tekniska engångsprodukter ska tillåtas. </w:t>
      </w:r>
      <w:r w:rsidRPr="001E5F3D">
        <w:t xml:space="preserve">Det viktigaste </w:t>
      </w:r>
      <w:r>
        <w:t>argu</w:t>
      </w:r>
      <w:r>
        <w:softHyphen/>
        <w:t xml:space="preserve">mentet emot reprocessing </w:t>
      </w:r>
      <w:r w:rsidRPr="001E5F3D">
        <w:t xml:space="preserve">är </w:t>
      </w:r>
      <w:r>
        <w:t xml:space="preserve">enligt Region Kalmar </w:t>
      </w:r>
      <w:r w:rsidRPr="001E5F3D">
        <w:t>att patient</w:t>
      </w:r>
      <w:r>
        <w:softHyphen/>
      </w:r>
      <w:r w:rsidRPr="001E5F3D">
        <w:t>säker</w:t>
      </w:r>
      <w:r>
        <w:softHyphen/>
      </w:r>
      <w:r w:rsidRPr="001E5F3D">
        <w:t>het</w:t>
      </w:r>
      <w:r>
        <w:softHyphen/>
      </w:r>
      <w:r w:rsidRPr="001E5F3D">
        <w:t>en inte kan säker</w:t>
      </w:r>
      <w:r>
        <w:softHyphen/>
      </w:r>
      <w:r w:rsidRPr="001E5F3D">
        <w:t xml:space="preserve">ställas då </w:t>
      </w:r>
      <w:r>
        <w:t xml:space="preserve">den som reprocessar </w:t>
      </w:r>
      <w:r w:rsidRPr="001E5F3D">
        <w:t>inte har all nödvändig informa</w:t>
      </w:r>
      <w:r>
        <w:softHyphen/>
      </w:r>
      <w:r w:rsidRPr="001E5F3D">
        <w:t>tion om pro</w:t>
      </w:r>
      <w:r>
        <w:softHyphen/>
      </w:r>
      <w:r w:rsidRPr="001E5F3D">
        <w:t>dukten som t.ex. materialval, ev</w:t>
      </w:r>
      <w:r>
        <w:t>entuellt</w:t>
      </w:r>
      <w:r w:rsidRPr="001E5F3D">
        <w:t xml:space="preserve"> smörjmedel, lämplig sterilis</w:t>
      </w:r>
      <w:r>
        <w:softHyphen/>
      </w:r>
      <w:r w:rsidRPr="001E5F3D">
        <w:t>er</w:t>
      </w:r>
      <w:r>
        <w:softHyphen/>
      </w:r>
      <w:r w:rsidRPr="001E5F3D">
        <w:t>ings</w:t>
      </w:r>
      <w:r>
        <w:softHyphen/>
      </w:r>
      <w:r w:rsidRPr="001E5F3D">
        <w:t>metod, materialets egenskaper efter reprocessing osv. Det är ock</w:t>
      </w:r>
      <w:r>
        <w:softHyphen/>
      </w:r>
      <w:r w:rsidRPr="001E5F3D">
        <w:t>så sanno</w:t>
      </w:r>
      <w:r>
        <w:softHyphen/>
      </w:r>
      <w:r w:rsidRPr="001E5F3D">
        <w:t xml:space="preserve">likt </w:t>
      </w:r>
      <w:r>
        <w:t xml:space="preserve">enligt Region Kalmar </w:t>
      </w:r>
      <w:r w:rsidRPr="001E5F3D">
        <w:t>att besparingen inte blir så stor då en original</w:t>
      </w:r>
      <w:r>
        <w:softHyphen/>
      </w:r>
      <w:r w:rsidRPr="001E5F3D">
        <w:t>till</w:t>
      </w:r>
      <w:r>
        <w:softHyphen/>
      </w:r>
      <w:r w:rsidRPr="001E5F3D">
        <w:t>verk</w:t>
      </w:r>
      <w:r>
        <w:softHyphen/>
      </w:r>
      <w:r w:rsidRPr="001E5F3D">
        <w:t xml:space="preserve">ares intäktsförlust täcks på annat sätt. En omfattande reprocessing kan också </w:t>
      </w:r>
      <w:r>
        <w:t xml:space="preserve">enligt regionen </w:t>
      </w:r>
      <w:r w:rsidRPr="001E5F3D">
        <w:t>leda till urvalsbegränsningar då det inte längre blir lön</w:t>
      </w:r>
      <w:r>
        <w:softHyphen/>
      </w:r>
      <w:r w:rsidRPr="001E5F3D">
        <w:t>samt för en tillverkare att sälja sina produkter i Sverige.</w:t>
      </w:r>
      <w:r>
        <w:t xml:space="preserve"> Även </w:t>
      </w:r>
      <w:r w:rsidRPr="00656F40">
        <w:t>Svensk För</w:t>
      </w:r>
      <w:r>
        <w:softHyphen/>
      </w:r>
      <w:r w:rsidRPr="00656F40">
        <w:t>ening för Vårdhygien</w:t>
      </w:r>
      <w:r>
        <w:t xml:space="preserve"> pekar på risken för patientsäker</w:t>
      </w:r>
      <w:r>
        <w:softHyphen/>
        <w:t>het</w:t>
      </w:r>
      <w:r>
        <w:softHyphen/>
        <w:t xml:space="preserve">en om </w:t>
      </w:r>
      <w:r w:rsidRPr="003755BF">
        <w:t>hälso- och sjukvårdsinrättningar skulle ges möjlighet att re</w:t>
      </w:r>
      <w:r>
        <w:softHyphen/>
      </w:r>
      <w:r w:rsidRPr="003755BF">
        <w:t>pro</w:t>
      </w:r>
      <w:r>
        <w:softHyphen/>
      </w:r>
      <w:r w:rsidRPr="003755BF">
        <w:t>cessa medicin</w:t>
      </w:r>
      <w:r>
        <w:softHyphen/>
      </w:r>
      <w:r w:rsidRPr="003755BF">
        <w:t>tekniska engångsprodukter</w:t>
      </w:r>
      <w:r>
        <w:t>. Enligt f</w:t>
      </w:r>
      <w:r w:rsidRPr="00656F40">
        <w:t>örening</w:t>
      </w:r>
      <w:r>
        <w:t>en</w:t>
      </w:r>
      <w:r w:rsidRPr="00656F40">
        <w:t xml:space="preserve"> finns inte de ekonomiska och kompetens</w:t>
      </w:r>
      <w:r>
        <w:softHyphen/>
      </w:r>
      <w:r w:rsidRPr="00656F40">
        <w:t>mässiga</w:t>
      </w:r>
      <w:r>
        <w:t xml:space="preserve"> resurser i</w:t>
      </w:r>
      <w:r w:rsidRPr="00656F40">
        <w:t>nom hälso- och sjuk</w:t>
      </w:r>
      <w:r>
        <w:softHyphen/>
      </w:r>
      <w:r w:rsidRPr="00656F40">
        <w:t>vården som krävs för att bygga upp de kontrollsystem som behövs för repro</w:t>
      </w:r>
      <w:r>
        <w:softHyphen/>
      </w:r>
      <w:r w:rsidRPr="00656F40">
        <w:t>cess</w:t>
      </w:r>
      <w:r>
        <w:softHyphen/>
      </w:r>
      <w:r w:rsidRPr="00656F40">
        <w:t>ing av engångs</w:t>
      </w:r>
      <w:r>
        <w:softHyphen/>
      </w:r>
      <w:r w:rsidRPr="00656F40">
        <w:t>pro</w:t>
      </w:r>
      <w:r>
        <w:softHyphen/>
      </w:r>
      <w:r w:rsidRPr="00656F40">
        <w:t xml:space="preserve">dukter. </w:t>
      </w:r>
      <w:r w:rsidRPr="003755BF">
        <w:t>En eventuell kostnadsminskning genom att en en</w:t>
      </w:r>
      <w:r>
        <w:softHyphen/>
      </w:r>
      <w:r w:rsidRPr="003755BF">
        <w:t>gångs</w:t>
      </w:r>
      <w:r>
        <w:softHyphen/>
      </w:r>
      <w:r w:rsidRPr="003755BF">
        <w:t>produkt an</w:t>
      </w:r>
      <w:r>
        <w:softHyphen/>
      </w:r>
      <w:r w:rsidRPr="003755BF">
        <w:t xml:space="preserve">vänds vid flera tillfällen </w:t>
      </w:r>
      <w:r>
        <w:t xml:space="preserve">kommer enligt föreningens mening att </w:t>
      </w:r>
      <w:r w:rsidRPr="003755BF">
        <w:t>raderas ut genom en kostnadsökning för processer, kontroller, doku</w:t>
      </w:r>
      <w:r>
        <w:softHyphen/>
      </w:r>
      <w:r w:rsidRPr="003755BF">
        <w:t xml:space="preserve">mentation och avgifter. </w:t>
      </w:r>
      <w:r>
        <w:t>Om det trots allt skulle tillåtas, anser Svensk Förening för Vård</w:t>
      </w:r>
      <w:r>
        <w:softHyphen/>
        <w:t>hygien att tillstånd endast ska ges för en eller flera speci</w:t>
      </w:r>
      <w:r>
        <w:softHyphen/>
        <w:t xml:space="preserve">fika produkter för en specifik hälso- och sjukvårdsinrättning. </w:t>
      </w:r>
    </w:p>
    <w:p w14:paraId="113CE8A0" w14:textId="4C69D05E" w:rsidR="008539B5" w:rsidRDefault="008539B5" w:rsidP="008539B5">
      <w:pPr>
        <w:pStyle w:val="Brdtextmedindrag"/>
      </w:pPr>
      <w:r>
        <w:t>Inom detta lagstiftningsärende finns inte möjlighet att utreda fråg</w:t>
      </w:r>
      <w:r>
        <w:softHyphen/>
        <w:t>an om re</w:t>
      </w:r>
      <w:r>
        <w:softHyphen/>
        <w:t xml:space="preserve">processing och återanvändning i den omfattning som krävs. I december 2019 lämnade regeringen ett uppdrag </w:t>
      </w:r>
      <w:r w:rsidRPr="00D33B21">
        <w:t xml:space="preserve">åt Socialstyrelsen att </w:t>
      </w:r>
      <w:r>
        <w:t xml:space="preserve">i samråd </w:t>
      </w:r>
      <w:r w:rsidRPr="00D33B21">
        <w:t xml:space="preserve">med </w:t>
      </w:r>
      <w:r>
        <w:t>IVO</w:t>
      </w:r>
      <w:r w:rsidRPr="003C6811">
        <w:t xml:space="preserve"> och Läkemedelsverket utreda om det</w:t>
      </w:r>
      <w:r>
        <w:t> </w:t>
      </w:r>
      <w:r w:rsidRPr="003C6811">
        <w:t>–</w:t>
      </w:r>
      <w:r>
        <w:t> </w:t>
      </w:r>
      <w:r w:rsidRPr="003C6811">
        <w:t>ur ett patientsäkerhets</w:t>
      </w:r>
      <w:r>
        <w:softHyphen/>
      </w:r>
      <w:r w:rsidRPr="003C6811">
        <w:t>per</w:t>
      </w:r>
      <w:r>
        <w:softHyphen/>
      </w:r>
      <w:r w:rsidRPr="003C6811">
        <w:t>spek</w:t>
      </w:r>
      <w:r>
        <w:softHyphen/>
      </w:r>
      <w:r w:rsidRPr="003C6811">
        <w:t>tiv</w:t>
      </w:r>
      <w:r>
        <w:t> </w:t>
      </w:r>
      <w:r w:rsidRPr="003C6811">
        <w:t>–</w:t>
      </w:r>
      <w:r>
        <w:t> </w:t>
      </w:r>
      <w:r w:rsidRPr="003C6811">
        <w:t>finns förutsättningar att tillåta att medicintekniska engångs</w:t>
      </w:r>
      <w:r>
        <w:softHyphen/>
      </w:r>
      <w:r w:rsidRPr="003C6811">
        <w:t>pro</w:t>
      </w:r>
      <w:r>
        <w:softHyphen/>
      </w:r>
      <w:r w:rsidRPr="003C6811">
        <w:t>dukt</w:t>
      </w:r>
      <w:r>
        <w:softHyphen/>
      </w:r>
      <w:r w:rsidRPr="003C6811">
        <w:t>er reprocessas och återanvänds i Sverige (S2019/05187). Uppdraget redov</w:t>
      </w:r>
      <w:r>
        <w:t>isades</w:t>
      </w:r>
      <w:r w:rsidRPr="003C6811">
        <w:t xml:space="preserve"> </w:t>
      </w:r>
      <w:r>
        <w:t xml:space="preserve">i </w:t>
      </w:r>
      <w:r w:rsidRPr="003C6811">
        <w:t>december 2020</w:t>
      </w:r>
      <w:r>
        <w:t xml:space="preserve"> i Socialstyrelsens rapport Förutsättningar för att reprocessa och återanvända medicintekniska engångsprodukter i Sverige. </w:t>
      </w:r>
      <w:r w:rsidRPr="00D56E5D">
        <w:t>Socialstyrelsens huvudsakliga slutsats är att det finns förut</w:t>
      </w:r>
      <w:r>
        <w:softHyphen/>
      </w:r>
      <w:r w:rsidRPr="00D56E5D">
        <w:t>sätt</w:t>
      </w:r>
      <w:r>
        <w:softHyphen/>
      </w:r>
      <w:r w:rsidRPr="00D56E5D">
        <w:t>ning</w:t>
      </w:r>
      <w:r>
        <w:softHyphen/>
      </w:r>
      <w:r w:rsidRPr="00D56E5D">
        <w:t>ar för att på ett patientsäkert sätt reprocessa och åter</w:t>
      </w:r>
      <w:r>
        <w:softHyphen/>
      </w:r>
      <w:r w:rsidRPr="00D56E5D">
        <w:t>använda medicin</w:t>
      </w:r>
      <w:r>
        <w:softHyphen/>
      </w:r>
      <w:r w:rsidRPr="00D56E5D">
        <w:t xml:space="preserve">tekniska engångsprodukter i Sverige. Denna slutsats baseras främst på </w:t>
      </w:r>
      <w:r>
        <w:t>myndig</w:t>
      </w:r>
      <w:r>
        <w:softHyphen/>
        <w:t>hetens</w:t>
      </w:r>
      <w:r w:rsidRPr="00D56E5D">
        <w:t xml:space="preserve"> omfattande analys av tillgänglig evidens om reprocessing, som visar att reprocessing enligt ett validerat protokoll kan anses patient</w:t>
      </w:r>
      <w:r>
        <w:softHyphen/>
      </w:r>
      <w:r w:rsidRPr="00D56E5D">
        <w:t>säkert och inte medför någon högre risk för patient</w:t>
      </w:r>
      <w:r>
        <w:softHyphen/>
      </w:r>
      <w:r w:rsidRPr="00D56E5D">
        <w:t>säker</w:t>
      </w:r>
      <w:r>
        <w:softHyphen/>
      </w:r>
      <w:r w:rsidRPr="00D56E5D">
        <w:t>het</w:t>
      </w:r>
      <w:r>
        <w:softHyphen/>
      </w:r>
      <w:r w:rsidRPr="00D56E5D">
        <w:t>en jämfört med en förstaanvändning av produkter från en medicin</w:t>
      </w:r>
      <w:r>
        <w:softHyphen/>
      </w:r>
      <w:r w:rsidRPr="00D56E5D">
        <w:t>tekn</w:t>
      </w:r>
      <w:r>
        <w:softHyphen/>
      </w:r>
      <w:r w:rsidRPr="00D56E5D">
        <w:t xml:space="preserve">isk tillverkare. </w:t>
      </w:r>
      <w:r>
        <w:t xml:space="preserve">Enligt rapporten bedöms det att reprocessing gör att hälso- och sjukvården blir mer resilient i vardagen och får bättre beredskap att klara ett krisläge. </w:t>
      </w:r>
      <w:r w:rsidRPr="00D56E5D">
        <w:t>Social</w:t>
      </w:r>
      <w:r>
        <w:softHyphen/>
      </w:r>
      <w:r w:rsidRPr="00D56E5D">
        <w:t xml:space="preserve">styrelsen bedömer att </w:t>
      </w:r>
      <w:r>
        <w:t xml:space="preserve">även </w:t>
      </w:r>
      <w:r w:rsidRPr="00D56E5D">
        <w:t>artiklarna 17.3 och 17.4 i MDR</w:t>
      </w:r>
      <w:r>
        <w:t>-förord</w:t>
      </w:r>
      <w:r>
        <w:softHyphen/>
        <w:t>ning</w:t>
      </w:r>
      <w:r>
        <w:softHyphen/>
        <w:t>en</w:t>
      </w:r>
      <w:r w:rsidRPr="00D56E5D">
        <w:t xml:space="preserve"> bör kunna tillämpas. </w:t>
      </w:r>
      <w:r>
        <w:t xml:space="preserve">Vidare föreslår </w:t>
      </w:r>
      <w:r w:rsidRPr="00D56E5D">
        <w:t>Social</w:t>
      </w:r>
      <w:r>
        <w:softHyphen/>
      </w:r>
      <w:r w:rsidRPr="00D56E5D">
        <w:t>styrelsen att extern re</w:t>
      </w:r>
      <w:r>
        <w:softHyphen/>
      </w:r>
      <w:r w:rsidRPr="00D56E5D">
        <w:t>process</w:t>
      </w:r>
      <w:r>
        <w:softHyphen/>
      </w:r>
      <w:r w:rsidRPr="00D56E5D">
        <w:t xml:space="preserve">ing av medicintekniska engångsprodukter till ett annat EU-land </w:t>
      </w:r>
      <w:r>
        <w:t xml:space="preserve">ska </w:t>
      </w:r>
      <w:r w:rsidRPr="00D56E5D">
        <w:t>tillåt</w:t>
      </w:r>
      <w:r>
        <w:t>a</w:t>
      </w:r>
      <w:r w:rsidRPr="00D56E5D">
        <w:t xml:space="preserve">s men att överföring av engångsprodukter för reprocessing till ett tredje land </w:t>
      </w:r>
      <w:r>
        <w:t xml:space="preserve">ska </w:t>
      </w:r>
      <w:r w:rsidRPr="00D56E5D">
        <w:t>förbjud</w:t>
      </w:r>
      <w:r>
        <w:t>a</w:t>
      </w:r>
      <w:r w:rsidRPr="00D56E5D">
        <w:t>s i dagsläget</w:t>
      </w:r>
      <w:r>
        <w:t xml:space="preserve"> (jfr artikel 17.9 a)</w:t>
      </w:r>
      <w:r w:rsidRPr="00D56E5D">
        <w:t xml:space="preserve">. </w:t>
      </w:r>
      <w:r>
        <w:t>Myndigheten</w:t>
      </w:r>
      <w:r w:rsidRPr="00D56E5D">
        <w:t xml:space="preserve"> före</w:t>
      </w:r>
      <w:r>
        <w:softHyphen/>
      </w:r>
      <w:r w:rsidRPr="00D56E5D">
        <w:t>slår inga förbud eller begränsningar när det gäller att tillhandahålla eller åter</w:t>
      </w:r>
      <w:r>
        <w:softHyphen/>
      </w:r>
      <w:r w:rsidRPr="00D56E5D">
        <w:t>använda vissa reprocessade produkttyper</w:t>
      </w:r>
      <w:r>
        <w:t xml:space="preserve"> (jfr artikel </w:t>
      </w:r>
      <w:r w:rsidRPr="00D56E5D">
        <w:t>17.9</w:t>
      </w:r>
      <w:r>
        <w:t> </w:t>
      </w:r>
      <w:r w:rsidRPr="00D56E5D">
        <w:t>b</w:t>
      </w:r>
      <w:r>
        <w:t xml:space="preserve">), </w:t>
      </w:r>
      <w:r w:rsidRPr="003130C6">
        <w:t>utan det kommer att visa sig i den bedömning inklusive riskanalys som den som vill reprocessa och återanvända en produkt är skyldig att göra, enligt artikel 17.3 i MDR och de gemensamma specifikationerna</w:t>
      </w:r>
      <w:r w:rsidRPr="00D56E5D">
        <w:t>.</w:t>
      </w:r>
      <w:r>
        <w:t xml:space="preserve"> </w:t>
      </w:r>
      <w:bookmarkStart w:id="160" w:name="_Hlk63351050"/>
      <w:r>
        <w:t xml:space="preserve">Socialstyrelsens rapport har remitterats och den behandlas nu inom Regeringskansliet. </w:t>
      </w:r>
      <w:bookmarkEnd w:id="160"/>
      <w:r>
        <w:t>Reger</w:t>
      </w:r>
      <w:r>
        <w:softHyphen/>
        <w:t>ing</w:t>
      </w:r>
      <w:r>
        <w:softHyphen/>
        <w:t xml:space="preserve">en kan mot bakgrund av Socialstyrelsen rapport konstatera att det kan finnas ett behov av att tillåta reprocessing trots de argument som framförts häremot. </w:t>
      </w:r>
    </w:p>
    <w:p w14:paraId="68B506E8" w14:textId="77777777" w:rsidR="008539B5" w:rsidRDefault="008539B5" w:rsidP="008539B5">
      <w:pPr>
        <w:pStyle w:val="Rubrik5utannumrering"/>
      </w:pPr>
      <w:r>
        <w:t>Ska reprocessing regleras i lag eller i en föreskrift av lägre valör?</w:t>
      </w:r>
    </w:p>
    <w:p w14:paraId="03D6E8BF" w14:textId="3883524C" w:rsidR="008539B5" w:rsidRDefault="008539B5" w:rsidP="008539B5">
      <w:pPr>
        <w:pStyle w:val="Brdtextmedindrag"/>
        <w:ind w:firstLine="0"/>
      </w:pPr>
      <w:r w:rsidRPr="003C6811">
        <w:t>I</w:t>
      </w:r>
      <w:r w:rsidRPr="003C6811">
        <w:rPr>
          <w:i/>
          <w:iCs/>
        </w:rPr>
        <w:t xml:space="preserve"> </w:t>
      </w:r>
      <w:r w:rsidRPr="003C6811">
        <w:t>promemorian föresl</w:t>
      </w:r>
      <w:r>
        <w:t>å</w:t>
      </w:r>
      <w:r w:rsidRPr="003C6811">
        <w:t>s det att regeringen eller den myndighet som reger</w:t>
      </w:r>
      <w:r>
        <w:softHyphen/>
      </w:r>
      <w:r w:rsidRPr="003C6811">
        <w:t>ing</w:t>
      </w:r>
      <w:r>
        <w:softHyphen/>
      </w:r>
      <w:r w:rsidRPr="003C6811">
        <w:t>en bestämmer sk</w:t>
      </w:r>
      <w:r>
        <w:t>a</w:t>
      </w:r>
      <w:r w:rsidRPr="003C6811">
        <w:t xml:space="preserve"> ges bemyndigande att med</w:t>
      </w:r>
      <w:r w:rsidRPr="003C6811">
        <w:softHyphen/>
        <w:t>dela föreskrifter om bland annat tillåtelse att reprocessa och åter</w:t>
      </w:r>
      <w:r w:rsidRPr="003C6811">
        <w:softHyphen/>
        <w:t>an</w:t>
      </w:r>
      <w:r w:rsidRPr="003C6811">
        <w:softHyphen/>
        <w:t xml:space="preserve">vända engångsprodukter. </w:t>
      </w:r>
      <w:r w:rsidRPr="003C6811">
        <w:rPr>
          <w:i/>
          <w:iCs/>
        </w:rPr>
        <w:t>Swedish Medtech</w:t>
      </w:r>
      <w:r w:rsidRPr="003C6811">
        <w:t xml:space="preserve"> avstyrker detta förslag. </w:t>
      </w:r>
      <w:r>
        <w:t xml:space="preserve">I likhet med vad som anges i </w:t>
      </w:r>
      <w:r w:rsidRPr="003C6811">
        <w:t>pro</w:t>
      </w:r>
      <w:r>
        <w:softHyphen/>
      </w:r>
      <w:r w:rsidRPr="003C6811">
        <w:t>me</w:t>
      </w:r>
      <w:r>
        <w:softHyphen/>
      </w:r>
      <w:r w:rsidRPr="003C6811">
        <w:t xml:space="preserve">morian </w:t>
      </w:r>
      <w:r>
        <w:t xml:space="preserve">så finner Swedish Medtech </w:t>
      </w:r>
      <w:r w:rsidRPr="003C6811">
        <w:t>att fråg</w:t>
      </w:r>
      <w:r>
        <w:softHyphen/>
      </w:r>
      <w:r w:rsidRPr="003C6811">
        <w:t>an om reprocessing och åter</w:t>
      </w:r>
      <w:r>
        <w:softHyphen/>
      </w:r>
      <w:r w:rsidRPr="003C6811">
        <w:t>an</w:t>
      </w:r>
      <w:r>
        <w:softHyphen/>
      </w:r>
      <w:r w:rsidRPr="003C6811">
        <w:t>vänd</w:t>
      </w:r>
      <w:r>
        <w:softHyphen/>
      </w:r>
      <w:r w:rsidRPr="003C6811">
        <w:t>ning av engångsprodukter är mycket teknisk och också kräver expert</w:t>
      </w:r>
      <w:r>
        <w:softHyphen/>
      </w:r>
      <w:r w:rsidRPr="003C6811">
        <w:t>kun</w:t>
      </w:r>
      <w:r>
        <w:softHyphen/>
      </w:r>
      <w:r w:rsidRPr="003C6811">
        <w:t>skap</w:t>
      </w:r>
      <w:r>
        <w:t xml:space="preserve">. I promemorian dras därför slutsatsen att </w:t>
      </w:r>
      <w:bookmarkStart w:id="161" w:name="_Hlk61282580"/>
      <w:r w:rsidRPr="003C6811">
        <w:t>reprocessing och åter</w:t>
      </w:r>
      <w:r>
        <w:softHyphen/>
      </w:r>
      <w:r w:rsidRPr="003C6811">
        <w:t>använd</w:t>
      </w:r>
      <w:r>
        <w:softHyphen/>
      </w:r>
      <w:r w:rsidRPr="003C6811">
        <w:t xml:space="preserve">ning bör tillåtas </w:t>
      </w:r>
      <w:r>
        <w:t xml:space="preserve">genom </w:t>
      </w:r>
      <w:r w:rsidRPr="003C6811">
        <w:t xml:space="preserve">föreskrifter </w:t>
      </w:r>
      <w:r>
        <w:t xml:space="preserve">som har </w:t>
      </w:r>
      <w:r w:rsidRPr="003C6811">
        <w:t>meddela</w:t>
      </w:r>
      <w:r>
        <w:t>ts</w:t>
      </w:r>
      <w:r w:rsidRPr="003C6811">
        <w:t xml:space="preserve"> av reger</w:t>
      </w:r>
      <w:r>
        <w:softHyphen/>
      </w:r>
      <w:r w:rsidRPr="003C6811">
        <w:t>ingen eller den myndighet som regering</w:t>
      </w:r>
      <w:r>
        <w:t>en</w:t>
      </w:r>
      <w:r w:rsidRPr="003C6811">
        <w:t xml:space="preserve"> bestämmer.</w:t>
      </w:r>
      <w:bookmarkEnd w:id="161"/>
      <w:r w:rsidRPr="003C6811">
        <w:t xml:space="preserve"> Swedish Medtech fram</w:t>
      </w:r>
      <w:r>
        <w:softHyphen/>
      </w:r>
      <w:r w:rsidRPr="003C6811">
        <w:t>håller att tillåt</w:t>
      </w:r>
      <w:r>
        <w:softHyphen/>
      </w:r>
      <w:r w:rsidRPr="003C6811">
        <w:t xml:space="preserve">else </w:t>
      </w:r>
      <w:r>
        <w:t>till</w:t>
      </w:r>
      <w:r w:rsidRPr="003C6811">
        <w:t xml:space="preserve"> reprocessing aktualis</w:t>
      </w:r>
      <w:r w:rsidRPr="003C6811">
        <w:softHyphen/>
        <w:t>erar svåra etiska fråge</w:t>
      </w:r>
      <w:r>
        <w:softHyphen/>
      </w:r>
      <w:r w:rsidRPr="003C6811">
        <w:t>ställ</w:t>
      </w:r>
      <w:r>
        <w:softHyphen/>
      </w:r>
      <w:r w:rsidRPr="003C6811">
        <w:t>ning</w:t>
      </w:r>
      <w:r>
        <w:softHyphen/>
      </w:r>
      <w:r w:rsidRPr="003C6811">
        <w:t>ar som bland annat omfattar frågor om hur fördelningen av nytillverkade och be</w:t>
      </w:r>
      <w:r>
        <w:softHyphen/>
      </w:r>
      <w:r w:rsidRPr="003C6811">
        <w:t>gagn</w:t>
      </w:r>
      <w:r>
        <w:softHyphen/>
      </w:r>
      <w:r w:rsidRPr="003C6811">
        <w:t>ade medicintekniska produkter ska ske mellan patienter, samt hur patient</w:t>
      </w:r>
      <w:r>
        <w:softHyphen/>
      </w:r>
      <w:r w:rsidRPr="003C6811">
        <w:t>er ska informeras om och samtycka till att be</w:t>
      </w:r>
      <w:r>
        <w:softHyphen/>
      </w:r>
      <w:r w:rsidRPr="003C6811">
        <w:t>gagn</w:t>
      </w:r>
      <w:r>
        <w:softHyphen/>
      </w:r>
      <w:r w:rsidRPr="003C6811">
        <w:t>ade produkter används på eller i dem.</w:t>
      </w:r>
      <w:r w:rsidRPr="003C6811" w:rsidDel="00730FA9">
        <w:t xml:space="preserve"> </w:t>
      </w:r>
      <w:bookmarkStart w:id="162" w:name="_Hlk58579438"/>
      <w:r w:rsidRPr="003C6811">
        <w:t>Swedish Medtech anser</w:t>
      </w:r>
      <w:r>
        <w:t xml:space="preserve"> </w:t>
      </w:r>
      <w:r w:rsidRPr="003C6811">
        <w:t>att frågan huru</w:t>
      </w:r>
      <w:r>
        <w:softHyphen/>
      </w:r>
      <w:r w:rsidRPr="003C6811">
        <w:t>vida repro</w:t>
      </w:r>
      <w:r>
        <w:softHyphen/>
      </w:r>
      <w:r w:rsidRPr="003C6811">
        <w:t>cess</w:t>
      </w:r>
      <w:r>
        <w:softHyphen/>
      </w:r>
      <w:r w:rsidRPr="003C6811">
        <w:t>ing bör tillåtas i Sverige är av sådan karaktär att den ska av</w:t>
      </w:r>
      <w:r>
        <w:softHyphen/>
      </w:r>
      <w:r w:rsidRPr="003C6811">
        <w:t>göras av riks</w:t>
      </w:r>
      <w:r>
        <w:softHyphen/>
      </w:r>
      <w:r w:rsidRPr="003C6811">
        <w:t>dagen, och inte delegeras till regeringen eller den myndig</w:t>
      </w:r>
      <w:r>
        <w:softHyphen/>
      </w:r>
      <w:r w:rsidRPr="003C6811">
        <w:t>het som regeringen bestämmer</w:t>
      </w:r>
      <w:bookmarkEnd w:id="162"/>
      <w:r w:rsidRPr="003C6811">
        <w:t>.</w:t>
      </w:r>
    </w:p>
    <w:p w14:paraId="66ABA187" w14:textId="77777777" w:rsidR="008539B5" w:rsidRDefault="008539B5" w:rsidP="008539B5">
      <w:pPr>
        <w:pStyle w:val="Brdtextmedindrag"/>
      </w:pPr>
      <w:r>
        <w:t xml:space="preserve">Regeringen delar promemorians bedömning att </w:t>
      </w:r>
      <w:r w:rsidRPr="003C6811">
        <w:t>fråg</w:t>
      </w:r>
      <w:r>
        <w:softHyphen/>
      </w:r>
      <w:r w:rsidRPr="003C6811">
        <w:t xml:space="preserve">an om reprocessing och återanvändning </w:t>
      </w:r>
      <w:r w:rsidRPr="00E64630">
        <w:t>av engångsprodukter är mycket teknisk och kräver expert</w:t>
      </w:r>
      <w:r>
        <w:softHyphen/>
      </w:r>
      <w:r w:rsidRPr="00E64630">
        <w:t xml:space="preserve">kunskap. </w:t>
      </w:r>
      <w:bookmarkStart w:id="163" w:name="_Hlk57987500"/>
      <w:bookmarkStart w:id="164" w:name="_Hlk57735014"/>
    </w:p>
    <w:p w14:paraId="6160B672" w14:textId="1E238337" w:rsidR="008539B5" w:rsidRDefault="008539B5" w:rsidP="008539B5">
      <w:pPr>
        <w:pStyle w:val="Brdtextmedindrag"/>
      </w:pPr>
      <w:r>
        <w:t>Regeringen bedömer att frågan om att tillåta reprocessing och åter</w:t>
      </w:r>
      <w:r>
        <w:softHyphen/>
        <w:t>an</w:t>
      </w:r>
      <w:r>
        <w:softHyphen/>
        <w:t>vänd</w:t>
      </w:r>
      <w:r>
        <w:softHyphen/>
        <w:t>ning och under vilka villkor som sådan hanter</w:t>
      </w:r>
      <w:r>
        <w:softHyphen/>
        <w:t xml:space="preserve">ing i så fall ska tillåtas </w:t>
      </w:r>
      <w:r w:rsidRPr="003C6811">
        <w:t xml:space="preserve">till sin karaktär </w:t>
      </w:r>
      <w:r>
        <w:t xml:space="preserve">är </w:t>
      </w:r>
      <w:r w:rsidRPr="003C6811">
        <w:t>en fråga som</w:t>
      </w:r>
      <w:r>
        <w:t xml:space="preserve"> </w:t>
      </w:r>
      <w:r w:rsidRPr="003C6811">
        <w:t>reger</w:t>
      </w:r>
      <w:r w:rsidRPr="003C6811">
        <w:softHyphen/>
        <w:t>ingen eller den mynd</w:t>
      </w:r>
      <w:r w:rsidRPr="003C6811">
        <w:softHyphen/>
        <w:t>ig</w:t>
      </w:r>
      <w:r w:rsidRPr="003C6811">
        <w:softHyphen/>
        <w:t>het som reger</w:t>
      </w:r>
      <w:r>
        <w:softHyphen/>
      </w:r>
      <w:r w:rsidRPr="003C6811">
        <w:t>ing</w:t>
      </w:r>
      <w:r>
        <w:softHyphen/>
        <w:t>en</w:t>
      </w:r>
      <w:r w:rsidRPr="003C6811">
        <w:t xml:space="preserve"> bestämmer</w:t>
      </w:r>
      <w:r>
        <w:t xml:space="preserve"> bör kunna meddela föreskrifter om. </w:t>
      </w:r>
      <w:r w:rsidRPr="003C6811">
        <w:t xml:space="preserve"> </w:t>
      </w:r>
    </w:p>
    <w:p w14:paraId="56441DA9" w14:textId="77777777" w:rsidR="008539B5" w:rsidRDefault="008539B5" w:rsidP="008539B5">
      <w:pPr>
        <w:pStyle w:val="Brdtextmedindrag"/>
      </w:pPr>
      <w:bookmarkStart w:id="165" w:name="_Hlk20224797"/>
      <w:bookmarkEnd w:id="163"/>
      <w:bookmarkEnd w:id="164"/>
      <w:r>
        <w:t>Det föreslås därför att regeringen eller den myndighet som regeringen bestäm</w:t>
      </w:r>
      <w:r>
        <w:softHyphen/>
        <w:t xml:space="preserve">mer ska få meddela föreskrifter om </w:t>
      </w:r>
    </w:p>
    <w:p w14:paraId="0E32CBF7" w14:textId="77777777" w:rsidR="008539B5" w:rsidRDefault="008539B5" w:rsidP="008539B5">
      <w:pPr>
        <w:pStyle w:val="Brdtextmedindrag"/>
      </w:pPr>
      <w:r>
        <w:t>1. tillåtelse att reprocessa och återanvända en engångs</w:t>
      </w:r>
      <w:r>
        <w:softHyphen/>
        <w:t>pro</w:t>
      </w:r>
      <w:r>
        <w:softHyphen/>
        <w:t>dukt i en</w:t>
      </w:r>
      <w:r>
        <w:softHyphen/>
        <w:t>lighet med artikel 17 i förordning (EU) 2017/745,</w:t>
      </w:r>
    </w:p>
    <w:p w14:paraId="4DC787F7" w14:textId="77777777" w:rsidR="008539B5" w:rsidRDefault="008539B5" w:rsidP="008539B5">
      <w:pPr>
        <w:pStyle w:val="Brdtextmedindrag"/>
      </w:pPr>
      <w:r>
        <w:t>2. under vilka villkor engångsprodukter får reprocessas, åter</w:t>
      </w:r>
      <w:r>
        <w:softHyphen/>
        <w:t>användas och till</w:t>
      </w:r>
      <w:r>
        <w:softHyphen/>
        <w:t>handa</w:t>
      </w:r>
      <w:r>
        <w:softHyphen/>
        <w:t xml:space="preserve">hållas, och </w:t>
      </w:r>
    </w:p>
    <w:p w14:paraId="7AB7E246" w14:textId="77777777" w:rsidR="008539B5" w:rsidRDefault="008539B5" w:rsidP="008539B5">
      <w:pPr>
        <w:pStyle w:val="Brdtextmedindrag"/>
      </w:pPr>
      <w:r>
        <w:t>3. under vilka villkor engångsprodukter får reprocessas och överföras till ett annat land.</w:t>
      </w:r>
    </w:p>
    <w:p w14:paraId="7B708592" w14:textId="77777777" w:rsidR="008539B5" w:rsidRDefault="008539B5" w:rsidP="008539B5">
      <w:pPr>
        <w:pStyle w:val="Brdtextmedindrag"/>
      </w:pPr>
      <w:bookmarkStart w:id="166" w:name="_Hlk57289754"/>
      <w:r>
        <w:t>Med stöd av bemyndigandet i punkt 2 kan regeringen eller den myndig</w:t>
      </w:r>
      <w:r>
        <w:softHyphen/>
        <w:t>het som regeringen bestämmer meddela föreskrifter om vilka villkor som ska gälla för en hälso- och sjuk</w:t>
      </w:r>
      <w:r>
        <w:softHyphen/>
        <w:t>vårds</w:t>
      </w:r>
      <w:r>
        <w:softHyphen/>
        <w:t>in</w:t>
      </w:r>
      <w:r>
        <w:softHyphen/>
        <w:t>sti</w:t>
      </w:r>
      <w:r>
        <w:softHyphen/>
        <w:t>tu</w:t>
      </w:r>
      <w:r>
        <w:softHyphen/>
        <w:t>tion som ut</w:t>
      </w:r>
      <w:r>
        <w:softHyphen/>
        <w:t>för re</w:t>
      </w:r>
      <w:r>
        <w:softHyphen/>
        <w:t>process</w:t>
      </w:r>
      <w:r>
        <w:softHyphen/>
        <w:t>ing och återanvänder engångsprodukter inom institutionen, samt vilka villkor som ska gälla för en extern reprocessare som ut</w:t>
      </w:r>
      <w:r>
        <w:softHyphen/>
        <w:t>för re</w:t>
      </w:r>
      <w:r>
        <w:softHyphen/>
        <w:t>pro</w:t>
      </w:r>
      <w:r>
        <w:softHyphen/>
        <w:t>cess</w:t>
      </w:r>
      <w:r>
        <w:softHyphen/>
        <w:t>ing på begäran av en hälso- och sjukvårds</w:t>
      </w:r>
      <w:r>
        <w:softHyphen/>
        <w:t>institution. Bemyndigandet gör det även möjligt att meddela föreskrifter om tillhandahållande eller åter</w:t>
      </w:r>
      <w:r>
        <w:softHyphen/>
        <w:t>använd</w:t>
      </w:r>
      <w:r>
        <w:softHyphen/>
        <w:t>ning av reprocess</w:t>
      </w:r>
      <w:r>
        <w:softHyphen/>
        <w:t>ade en</w:t>
      </w:r>
      <w:r>
        <w:softHyphen/>
        <w:t>gångs</w:t>
      </w:r>
      <w:r>
        <w:softHyphen/>
        <w:t>pro</w:t>
      </w:r>
      <w:r>
        <w:softHyphen/>
        <w:t>dukt</w:t>
      </w:r>
      <w:r>
        <w:softHyphen/>
        <w:t>er.</w:t>
      </w:r>
      <w:bookmarkStart w:id="167" w:name="_Hlk57735090"/>
    </w:p>
    <w:p w14:paraId="26C132D8" w14:textId="77777777" w:rsidR="008539B5" w:rsidDel="00630A55" w:rsidRDefault="008539B5" w:rsidP="008539B5">
      <w:pPr>
        <w:pStyle w:val="Rubrik5utannumrering"/>
      </w:pPr>
      <w:bookmarkStart w:id="168" w:name="_Hlk57987598"/>
      <w:bookmarkStart w:id="169" w:name="_Hlk57289744"/>
      <w:bookmarkEnd w:id="166"/>
      <w:r>
        <w:t xml:space="preserve">Ska bemyndigandet införas nu? </w:t>
      </w:r>
    </w:p>
    <w:bookmarkEnd w:id="165"/>
    <w:bookmarkEnd w:id="168"/>
    <w:p w14:paraId="5CC8453C" w14:textId="77777777" w:rsidR="008539B5" w:rsidRDefault="008539B5" w:rsidP="008539B5">
      <w:pPr>
        <w:pStyle w:val="Brdtextmedindrag"/>
        <w:ind w:firstLine="0"/>
      </w:pPr>
      <w:r>
        <w:t>I promemorian anges det att bemyndigandet endast bör föreslås om repro</w:t>
      </w:r>
      <w:r>
        <w:softHyphen/>
        <w:t>cessing ska bli tillåtet i Sverige och att syftet med att lämna ett förslag på bemyndigande i promemorian var att remittera ett under</w:t>
      </w:r>
      <w:r>
        <w:softHyphen/>
        <w:t>lag till remiss</w:t>
      </w:r>
      <w:r>
        <w:softHyphen/>
        <w:t>instans</w:t>
      </w:r>
      <w:r>
        <w:softHyphen/>
        <w:t>erna för att få in syn</w:t>
      </w:r>
      <w:r>
        <w:softHyphen/>
        <w:t>punkt</w:t>
      </w:r>
      <w:r>
        <w:softHyphen/>
        <w:t>er och besluts</w:t>
      </w:r>
      <w:r>
        <w:softHyphen/>
        <w:t>under</w:t>
      </w:r>
      <w:r>
        <w:softHyphen/>
        <w:t xml:space="preserve">lag. Regeringen finner emellertid att bemyndigandet bör införas redan nu. </w:t>
      </w:r>
    </w:p>
    <w:p w14:paraId="0A14F48E" w14:textId="1EC639DF" w:rsidR="008539B5" w:rsidRDefault="008539B5" w:rsidP="008539B5">
      <w:pPr>
        <w:pStyle w:val="Brdtextmedindrag"/>
      </w:pPr>
      <w:bookmarkStart w:id="170" w:name="_Hlk57987622"/>
      <w:bookmarkStart w:id="171" w:name="_Hlk58579078"/>
      <w:r>
        <w:t xml:space="preserve">Som ovan anges är frågan om reprocessing av en mycket </w:t>
      </w:r>
      <w:r w:rsidRPr="003C6811">
        <w:t xml:space="preserve">teknisk </w:t>
      </w:r>
      <w:r>
        <w:t xml:space="preserve">natur som till stor del kräver </w:t>
      </w:r>
      <w:r w:rsidRPr="003C6811">
        <w:t>expertkunskap</w:t>
      </w:r>
      <w:r>
        <w:t>. Även om den utredning som Social</w:t>
      </w:r>
      <w:r>
        <w:softHyphen/>
        <w:t>styrelsen gjort inte leder till att reprocessing tillåts i Sverige, så kan frågan om reprocessing åter komma att aktualiseras i fram</w:t>
      </w:r>
      <w:r>
        <w:softHyphen/>
        <w:t>tiden. I detta samman</w:t>
      </w:r>
      <w:r>
        <w:softHyphen/>
        <w:t>hang kan covid-19-pandemin nämnas. Denna pandemi har visat att behov av medicintekniska produkter kan uppstå snabbt och oförutsägbart. Det är inte uteslutet att andra situationer kan upp</w:t>
      </w:r>
      <w:r>
        <w:softHyphen/>
        <w:t>stå, om än inte av samma dimen</w:t>
      </w:r>
      <w:r>
        <w:softHyphen/>
        <w:t>sion och allvar som nämnda pandemi, som gör att snabba beslut behöver tas för att tillgodose behovet av medicintekniska pro</w:t>
      </w:r>
      <w:r>
        <w:softHyphen/>
        <w:t>dukter. I samman</w:t>
      </w:r>
      <w:r>
        <w:softHyphen/>
        <w:t>hang</w:t>
      </w:r>
      <w:r>
        <w:softHyphen/>
        <w:t>et kan det även nämnas att det finns andra pro</w:t>
      </w:r>
      <w:r>
        <w:softHyphen/>
        <w:t>dukt</w:t>
      </w:r>
      <w:r>
        <w:softHyphen/>
        <w:t>er som undantas från EU-förordningarnas krav. Ett exempel på ett sådant undantag är möjlig</w:t>
      </w:r>
      <w:r>
        <w:softHyphen/>
        <w:t>heten för hälso- och sjukvårdsinstitutioner att även fortsättningsvis och under vissa förhållanden tillverka medicin</w:t>
      </w:r>
      <w:r>
        <w:softHyphen/>
        <w:t>tekn</w:t>
      </w:r>
      <w:r>
        <w:softHyphen/>
        <w:t>iska produkter, s.k. egen</w:t>
      </w:r>
      <w:r>
        <w:softHyphen/>
        <w:t>tillverkade produkter (se avsnitt 9.4). Det finns också utrymme i EU-för</w:t>
      </w:r>
      <w:r>
        <w:softHyphen/>
        <w:t>ord</w:t>
      </w:r>
      <w:r>
        <w:softHyphen/>
        <w:t xml:space="preserve">ningarna att tillverka specialanpassade produkter (se avsnitt 9.2). </w:t>
      </w:r>
    </w:p>
    <w:p w14:paraId="60F69252" w14:textId="77777777" w:rsidR="008539B5" w:rsidRDefault="008539B5" w:rsidP="008539B5">
      <w:pPr>
        <w:pStyle w:val="Brdtextmedindrag"/>
      </w:pPr>
      <w:bookmarkStart w:id="172" w:name="_Hlk57735177"/>
      <w:bookmarkEnd w:id="167"/>
      <w:bookmarkEnd w:id="169"/>
      <w:bookmarkEnd w:id="170"/>
      <w:r>
        <w:t>Om repro</w:t>
      </w:r>
      <w:r>
        <w:softHyphen/>
        <w:t>cess</w:t>
      </w:r>
      <w:r>
        <w:softHyphen/>
        <w:t>ing och återanvänd</w:t>
      </w:r>
      <w:r>
        <w:softHyphen/>
        <w:t>ning ska bli tillåtet så får det tillåtas genom bestäm</w:t>
      </w:r>
      <w:r>
        <w:softHyphen/>
        <w:t>mels</w:t>
      </w:r>
      <w:r>
        <w:softHyphen/>
        <w:t xml:space="preserve">er i förordning eller myndighetsföreskrift med stöd av bemyndigandet. </w:t>
      </w:r>
    </w:p>
    <w:p w14:paraId="6E585078" w14:textId="77777777" w:rsidR="008539B5" w:rsidRDefault="008539B5" w:rsidP="008539B5">
      <w:pPr>
        <w:pStyle w:val="Rubrik5utannumrering"/>
      </w:pPr>
      <w:bookmarkStart w:id="173" w:name="_Hlk57987653"/>
      <w:bookmarkEnd w:id="171"/>
      <w:r>
        <w:t xml:space="preserve">Kraven på reprocessare </w:t>
      </w:r>
    </w:p>
    <w:bookmarkEnd w:id="172"/>
    <w:bookmarkEnd w:id="173"/>
    <w:p w14:paraId="4D13EF06" w14:textId="77777777" w:rsidR="008539B5" w:rsidRDefault="008539B5" w:rsidP="008539B5">
      <w:pPr>
        <w:pStyle w:val="Brdtextmedindrag"/>
        <w:ind w:firstLine="0"/>
      </w:pPr>
      <w:r>
        <w:t>Om reprocessing kommer att tillåtas anser Swedish Medtech, såsom ovan nämns, att kraven som ställs på aktörer som reprocessar ska vara de</w:t>
      </w:r>
      <w:r>
        <w:softHyphen/>
        <w:t>samma som de som ställs på tillverkare. Remissinstansen framför även ytter</w:t>
      </w:r>
      <w:r>
        <w:softHyphen/>
        <w:t>ligare krav som bör uppställas vid reprocessing, bland annat att pro</w:t>
      </w:r>
      <w:r>
        <w:softHyphen/>
        <w:t xml:space="preserve">dukterna som återanvänds bör vara tydligt märkta enligt samma krav som för tillverkare med en tilläggsmärkning som anger att de är resteriliserade, att berörda myndigheter upprättar register över de aktörer som reprocessar och att tillsyn genomförs av myndigheter som har befogenhet och resurser för att utfärda sanktioner för denna verksamhet. </w:t>
      </w:r>
    </w:p>
    <w:p w14:paraId="10C59485" w14:textId="1B17DF70" w:rsidR="008539B5" w:rsidRDefault="008539B5" w:rsidP="008539B5">
      <w:pPr>
        <w:pStyle w:val="Brdtextmedindrag"/>
      </w:pPr>
      <w:r>
        <w:t>Regeringen noterar att enligt artikel 17.2 i MDR-förordningen så ska den som reprocessar en engångsprodukt vara tillverkare av den reprocess</w:t>
      </w:r>
      <w:r>
        <w:softHyphen/>
        <w:t>ade produkten och ta på sig tillverkarens skyldigheter enligt MDR-för</w:t>
      </w:r>
      <w:r>
        <w:softHyphen/>
        <w:t>ord</w:t>
      </w:r>
      <w:r>
        <w:softHyphen/>
        <w:t>ning</w:t>
      </w:r>
      <w:r>
        <w:softHyphen/>
        <w:t>en. Av artikel 17.3 framgår det att medlemsstaterna får meddela undan</w:t>
      </w:r>
      <w:r>
        <w:softHyphen/>
        <w:t>tag från kraven i artikel 17.2 för de engångsprodukter som re</w:t>
      </w:r>
      <w:r>
        <w:softHyphen/>
        <w:t>process</w:t>
      </w:r>
      <w:r>
        <w:softHyphen/>
        <w:t>as och används inom en hälso- och sjukvårdsinstitution. Dock anges det att flera krav i MDR-för</w:t>
      </w:r>
      <w:r>
        <w:softHyphen/>
        <w:t>ord</w:t>
      </w:r>
      <w:r>
        <w:softHyphen/>
        <w:t>ning</w:t>
      </w:r>
      <w:r>
        <w:softHyphen/>
        <w:t>en ska vara säkerställda. Medlems</w:t>
      </w:r>
      <w:r>
        <w:softHyphen/>
        <w:t>staterna ska också uppmuntra, och får ålägga, hälso- och sjuk</w:t>
      </w:r>
      <w:r>
        <w:softHyphen/>
        <w:t>vårds</w:t>
      </w:r>
      <w:r>
        <w:softHyphen/>
        <w:t>institutioner att tillhandahålla informa</w:t>
      </w:r>
      <w:r>
        <w:softHyphen/>
        <w:t>tion till patienter om använd</w:t>
      </w:r>
      <w:r>
        <w:softHyphen/>
        <w:t>ning</w:t>
      </w:r>
      <w:r>
        <w:softHyphen/>
        <w:t>en av reprocessade produkter inom hälso- och sjukvårdsinstitutionen och, när så är lämpligt, annan relevant informa</w:t>
      </w:r>
      <w:r>
        <w:softHyphen/>
        <w:t>tion om den reprocessade pro</w:t>
      </w:r>
      <w:r>
        <w:softHyphen/>
        <w:t>dukt som patienter behandlas med</w:t>
      </w:r>
      <w:bookmarkStart w:id="174" w:name="_Hlk57735260"/>
      <w:r>
        <w:t xml:space="preserve">. </w:t>
      </w:r>
      <w:bookmarkStart w:id="175" w:name="_Hlk57291661"/>
      <w:r>
        <w:t>De undantag som ges för hälso- och sjuk</w:t>
      </w:r>
      <w:r>
        <w:softHyphen/>
        <w:t>vårdsinstitutioner får även omfatta de re</w:t>
      </w:r>
      <w:r>
        <w:softHyphen/>
        <w:t>processare som på begäran av en hälso- och sjuk</w:t>
      </w:r>
      <w:r>
        <w:softHyphen/>
        <w:t>vårds</w:t>
      </w:r>
      <w:r>
        <w:softHyphen/>
        <w:t xml:space="preserve">institution utför reprocessing. </w:t>
      </w:r>
      <w:bookmarkEnd w:id="175"/>
      <w:r>
        <w:t>Dessutom får en med</w:t>
      </w:r>
      <w:r>
        <w:softHyphen/>
        <w:t>lemsstat enligt artikel 17.9 behålla eller införa nationella bestäm</w:t>
      </w:r>
      <w:r>
        <w:softHyphen/>
        <w:t>mels</w:t>
      </w:r>
      <w:r>
        <w:softHyphen/>
        <w:t>er som är striktare än dem som har fastställts i MDR-förordningen och som begränsar eller förbjuder bland annat tillhandahållande eller åter</w:t>
      </w:r>
      <w:r>
        <w:softHyphen/>
        <w:t>använd</w:t>
      </w:r>
      <w:r>
        <w:softHyphen/>
        <w:t>ning av reprocessade engångs</w:t>
      </w:r>
      <w:r>
        <w:softHyphen/>
        <w:t xml:space="preserve">produkter. </w:t>
      </w:r>
      <w:bookmarkStart w:id="176" w:name="_Hlk57987823"/>
      <w:bookmarkStart w:id="177" w:name="_Hlk57291689"/>
      <w:r>
        <w:t>Därutöver har kommissionen i genom</w:t>
      </w:r>
      <w:r>
        <w:softHyphen/>
        <w:t xml:space="preserve">förandeakt (EU) 2020/1207 antagit de krav som ska ställas vid reprocessing som utförs inom en hälso- och sjukvårdsinstitution eller på begäran av en sådan institution. </w:t>
      </w:r>
      <w:bookmarkEnd w:id="176"/>
    </w:p>
    <w:bookmarkEnd w:id="174"/>
    <w:bookmarkEnd w:id="177"/>
    <w:p w14:paraId="06DF75E8" w14:textId="77777777" w:rsidR="008539B5" w:rsidRDefault="008539B5" w:rsidP="008539B5">
      <w:pPr>
        <w:pStyle w:val="Brdtextmedindrag"/>
      </w:pPr>
      <w:r>
        <w:t>Regeringen finner att vilka krav som ska ställas utöver de krav som upp</w:t>
      </w:r>
      <w:r>
        <w:softHyphen/>
        <w:t>ställs i artikel 17 i MDR-förordningen är frågor som kommer att beaktas i de föreskrifter som meddelas med stöd av bemyndigandet för det fall re</w:t>
      </w:r>
      <w:r>
        <w:softHyphen/>
        <w:t>pro</w:t>
      </w:r>
      <w:r>
        <w:softHyphen/>
        <w:t xml:space="preserve">cessing kommer att tillåtas. </w:t>
      </w:r>
    </w:p>
    <w:p w14:paraId="45BAF29D" w14:textId="77777777" w:rsidR="008539B5" w:rsidRDefault="008539B5" w:rsidP="008539B5">
      <w:pPr>
        <w:pStyle w:val="Rubrik5utannumrering"/>
      </w:pPr>
      <w:r>
        <w:t>Ytterligare frågor om reprocessing</w:t>
      </w:r>
    </w:p>
    <w:p w14:paraId="2FFA46C1" w14:textId="77777777" w:rsidR="008539B5" w:rsidRDefault="008539B5" w:rsidP="008539B5">
      <w:pPr>
        <w:pStyle w:val="Brdtextmedindrag"/>
        <w:ind w:firstLine="0"/>
      </w:pPr>
      <w:r>
        <w:rPr>
          <w:i/>
          <w:iCs/>
        </w:rPr>
        <w:t>IVO</w:t>
      </w:r>
      <w:r>
        <w:t xml:space="preserve"> efterlyser en tillfällig bestämmelse som innebär att reprocessing och åter</w:t>
      </w:r>
      <w:r>
        <w:softHyphen/>
        <w:t>användning av engångsprodukter tillåts i avvaktan på att frågan utreds och det är klart vad som ska gälla i Sverige framöver. Inspektionen finner att ett förbud kommer att få stora kon</w:t>
      </w:r>
      <w:r>
        <w:softHyphen/>
        <w:t>sekvenser för hälso- och sjukvården och i förlängningen också för patient</w:t>
      </w:r>
      <w:r>
        <w:softHyphen/>
        <w:t>säker</w:t>
      </w:r>
      <w:r>
        <w:softHyphen/>
        <w:t xml:space="preserve">heten. Enligt IVO är det viktigt med förutsägbarhet för hälso- och sjukvården för att kunna ställa om både medicinskt och monetärt. Även </w:t>
      </w:r>
      <w:r w:rsidRPr="009B4D75">
        <w:rPr>
          <w:i/>
          <w:iCs/>
        </w:rPr>
        <w:t>Region Östergötland</w:t>
      </w:r>
      <w:r>
        <w:t xml:space="preserve"> och </w:t>
      </w:r>
      <w:r w:rsidRPr="009B4D75">
        <w:rPr>
          <w:i/>
          <w:iCs/>
        </w:rPr>
        <w:t>Region Väster</w:t>
      </w:r>
      <w:r>
        <w:rPr>
          <w:i/>
          <w:iCs/>
        </w:rPr>
        <w:softHyphen/>
      </w:r>
      <w:r w:rsidRPr="009B4D75">
        <w:rPr>
          <w:i/>
          <w:iCs/>
        </w:rPr>
        <w:t>botten</w:t>
      </w:r>
      <w:r>
        <w:t xml:space="preserve"> förespråkar att nationell dispens ges för reprocessing fram till dess att frågan om repro</w:t>
      </w:r>
      <w:r>
        <w:softHyphen/>
        <w:t>cess</w:t>
      </w:r>
      <w:r>
        <w:softHyphen/>
        <w:t xml:space="preserve">ing ska tillåtas i Sverige är utredd. </w:t>
      </w:r>
      <w:r w:rsidRPr="00FB797C">
        <w:rPr>
          <w:i/>
          <w:iCs/>
        </w:rPr>
        <w:t>Region Uppsala</w:t>
      </w:r>
      <w:r>
        <w:t xml:space="preserve"> anser att kon</w:t>
      </w:r>
      <w:r>
        <w:softHyphen/>
        <w:t>sekvens</w:t>
      </w:r>
      <w:r>
        <w:softHyphen/>
        <w:t>en av ett förbud blir att dyra engångs</w:t>
      </w:r>
      <w:r>
        <w:softHyphen/>
        <w:t>pro</w:t>
      </w:r>
      <w:r>
        <w:softHyphen/>
        <w:t>dukt</w:t>
      </w:r>
      <w:r>
        <w:softHyphen/>
        <w:t>er kommer att belasta den redan belastade svenska sjuk</w:t>
      </w:r>
      <w:r>
        <w:softHyphen/>
        <w:t>vård</w:t>
      </w:r>
      <w:r>
        <w:softHyphen/>
        <w:t>en och dess an</w:t>
      </w:r>
      <w:r>
        <w:softHyphen/>
        <w:t>strängda budget</w:t>
      </w:r>
      <w:r>
        <w:softHyphen/>
        <w:t>ar. Det kommer även enligt regionen att inne</w:t>
      </w:r>
      <w:r>
        <w:softHyphen/>
        <w:t>bära en högre miljöbelastning. Region Uppsala anser att frågan måste snabb</w:t>
      </w:r>
      <w:r>
        <w:softHyphen/>
        <w:t>utredas och att det, om det är möjligt, snarast bör införas över</w:t>
      </w:r>
      <w:r>
        <w:softHyphen/>
        <w:t>gångs</w:t>
      </w:r>
      <w:r>
        <w:softHyphen/>
        <w:t>be</w:t>
      </w:r>
      <w:r>
        <w:softHyphen/>
        <w:t>stäm</w:t>
      </w:r>
      <w:r>
        <w:softHyphen/>
        <w:t xml:space="preserve">melser eller möjlighet att ansöka om dispens till dess att en ny lag kan införas. </w:t>
      </w:r>
    </w:p>
    <w:p w14:paraId="2F792C29" w14:textId="54C66DBB" w:rsidR="008539B5" w:rsidRDefault="008539B5" w:rsidP="008539B5">
      <w:pPr>
        <w:pStyle w:val="Brdtextmedindrag"/>
      </w:pPr>
      <w:r>
        <w:t>Regeringen finner inte att MDR-förordningen gör det möjligt att tillåta re</w:t>
      </w:r>
      <w:r>
        <w:softHyphen/>
        <w:t>processing genom att med</w:t>
      </w:r>
      <w:r>
        <w:softHyphen/>
        <w:t>dela undantag, övergångsregler eller dis</w:t>
      </w:r>
      <w:r>
        <w:softHyphen/>
        <w:t>pens</w:t>
      </w:r>
      <w:r>
        <w:softHyphen/>
        <w:t xml:space="preserve">er. Om reprocessing ska tillåtas </w:t>
      </w:r>
      <w:bookmarkStart w:id="178" w:name="_Hlk62658911"/>
      <w:r>
        <w:t>behöver en reglering om detta in</w:t>
      </w:r>
      <w:r>
        <w:softHyphen/>
        <w:t xml:space="preserve">föras med stöd av bemyndigandet </w:t>
      </w:r>
      <w:bookmarkEnd w:id="178"/>
      <w:r>
        <w:t>i den nya lagen med kompletterande be</w:t>
      </w:r>
      <w:r>
        <w:softHyphen/>
        <w:t>stäm</w:t>
      </w:r>
      <w:r>
        <w:softHyphen/>
        <w:t xml:space="preserve">melser till EU:s förordningar om medicintekniska produkter. </w:t>
      </w:r>
      <w:bookmarkStart w:id="179" w:name="_Hlk57107662"/>
      <w:r>
        <w:t xml:space="preserve">En sådan reglering kan införas efter det att frågan har beretts på sedvanligt vis. </w:t>
      </w:r>
    </w:p>
    <w:bookmarkEnd w:id="179"/>
    <w:p w14:paraId="569FF6C3" w14:textId="77777777" w:rsidR="008539B5" w:rsidRDefault="008539B5" w:rsidP="008539B5">
      <w:pPr>
        <w:pStyle w:val="Brdtextmedindrag"/>
      </w:pPr>
      <w:r w:rsidRPr="004F4FE2">
        <w:rPr>
          <w:i/>
          <w:iCs/>
        </w:rPr>
        <w:t>Socialstyrelsen</w:t>
      </w:r>
      <w:r>
        <w:t xml:space="preserve"> anför i sitt remissyttrande att v</w:t>
      </w:r>
      <w:r w:rsidRPr="004F4FE2">
        <w:t>issa av kraven för egen</w:t>
      </w:r>
      <w:r>
        <w:softHyphen/>
      </w:r>
      <w:r w:rsidRPr="004F4FE2">
        <w:t>till</w:t>
      </w:r>
      <w:r>
        <w:softHyphen/>
      </w:r>
      <w:r w:rsidRPr="004F4FE2">
        <w:t xml:space="preserve">verkade produkter i artikel 5.5 i </w:t>
      </w:r>
      <w:r w:rsidRPr="00A3541E">
        <w:t>MDR-förordningen</w:t>
      </w:r>
      <w:r>
        <w:t xml:space="preserve"> </w:t>
      </w:r>
      <w:r w:rsidRPr="004F4FE2">
        <w:t>gäller även för engångs</w:t>
      </w:r>
      <w:r>
        <w:softHyphen/>
      </w:r>
      <w:r w:rsidRPr="004F4FE2">
        <w:t xml:space="preserve">produkter som reprocessas. Socialstyrelsen är </w:t>
      </w:r>
      <w:r>
        <w:t xml:space="preserve">därför </w:t>
      </w:r>
      <w:r w:rsidRPr="004F4FE2">
        <w:t>av den upp</w:t>
      </w:r>
      <w:r>
        <w:softHyphen/>
      </w:r>
      <w:r w:rsidRPr="004F4FE2">
        <w:t>fattningen att det för en</w:t>
      </w:r>
      <w:r>
        <w:t>het</w:t>
      </w:r>
      <w:r w:rsidRPr="004F4FE2">
        <w:t>lighetens skull bör vara samma myndighet som, om reprocessing av engångsprodukter tillåts, får bemyndigande att med</w:t>
      </w:r>
      <w:r>
        <w:softHyphen/>
      </w:r>
      <w:r w:rsidRPr="004F4FE2">
        <w:t xml:space="preserve">dela föreskrifter om </w:t>
      </w:r>
      <w:r>
        <w:t xml:space="preserve">både </w:t>
      </w:r>
      <w:r w:rsidRPr="004F4FE2">
        <w:t xml:space="preserve">reprocessing </w:t>
      </w:r>
      <w:r>
        <w:t>och</w:t>
      </w:r>
      <w:r w:rsidRPr="004F4FE2">
        <w:t xml:space="preserve"> egentillverkning.</w:t>
      </w:r>
      <w:r>
        <w:t xml:space="preserve"> Detsamma före</w:t>
      </w:r>
      <w:r>
        <w:softHyphen/>
        <w:t xml:space="preserve">slår </w:t>
      </w:r>
      <w:r w:rsidRPr="001567DC">
        <w:rPr>
          <w:i/>
          <w:iCs/>
        </w:rPr>
        <w:t>Swedish Medtech</w:t>
      </w:r>
      <w:r>
        <w:t xml:space="preserve">. Regeringen kommer att titta närmare på denna fråga om reprocessing och återanvändning kommer att tillåtas. </w:t>
      </w:r>
    </w:p>
    <w:p w14:paraId="51CA76D2" w14:textId="4A42E878" w:rsidR="008539B5" w:rsidRDefault="008539B5" w:rsidP="008539B5">
      <w:pPr>
        <w:pStyle w:val="Brdtextmedindrag"/>
      </w:pPr>
      <w:r w:rsidRPr="00BE5E1D">
        <w:rPr>
          <w:i/>
          <w:iCs/>
        </w:rPr>
        <w:t>Apotekarsocieteten</w:t>
      </w:r>
      <w:r>
        <w:t xml:space="preserve"> önskar en över</w:t>
      </w:r>
      <w:r>
        <w:softHyphen/>
        <w:t xml:space="preserve">syn av användningen av begreppet ”reprocessing” i både </w:t>
      </w:r>
      <w:r w:rsidRPr="00A3541E">
        <w:t>MDR-förord</w:t>
      </w:r>
      <w:r>
        <w:softHyphen/>
      </w:r>
      <w:r w:rsidRPr="00A3541E">
        <w:t>ningen</w:t>
      </w:r>
      <w:r>
        <w:t xml:space="preserve"> och i svensk lagstiftning och föreslår att det ersätts med ordet ”upparbetning”. Regeringen finner att det inte är önskvärt att introducera för</w:t>
      </w:r>
      <w:r>
        <w:softHyphen/>
        <w:t>svenskade engelska uttryck i lag</w:t>
      </w:r>
      <w:r>
        <w:softHyphen/>
        <w:t>stift</w:t>
      </w:r>
      <w:r>
        <w:softHyphen/>
        <w:t>ning</w:t>
      </w:r>
      <w:r>
        <w:softHyphen/>
        <w:t>en, men bedömer att det aktuella begreppet reprocessing är veder</w:t>
      </w:r>
      <w:r>
        <w:softHyphen/>
        <w:t>taget för de aktörer som träffas av bestäm</w:t>
      </w:r>
      <w:r>
        <w:softHyphen/>
        <w:t>mels</w:t>
      </w:r>
      <w:r>
        <w:softHyphen/>
        <w:t xml:space="preserve">en i artikel 17 i </w:t>
      </w:r>
      <w:r w:rsidRPr="00A3541E">
        <w:t>MDR-förord</w:t>
      </w:r>
      <w:r>
        <w:softHyphen/>
      </w:r>
      <w:r w:rsidRPr="00A3541E">
        <w:t>ningen</w:t>
      </w:r>
      <w:r>
        <w:t xml:space="preserve">. </w:t>
      </w:r>
    </w:p>
    <w:p w14:paraId="5F3D4A47" w14:textId="475FF192" w:rsidR="008539B5" w:rsidRDefault="008539B5" w:rsidP="008539B5">
      <w:pPr>
        <w:pStyle w:val="Brdtextmedindrag"/>
      </w:pPr>
      <w:r>
        <w:t xml:space="preserve">Några regioner, bland annat </w:t>
      </w:r>
      <w:r w:rsidRPr="001567DC">
        <w:rPr>
          <w:i/>
          <w:iCs/>
        </w:rPr>
        <w:t>Region Gävleborg</w:t>
      </w:r>
      <w:r>
        <w:t xml:space="preserve"> och </w:t>
      </w:r>
      <w:r w:rsidRPr="001567DC">
        <w:rPr>
          <w:i/>
          <w:iCs/>
        </w:rPr>
        <w:t>Region Värmland</w:t>
      </w:r>
      <w:r>
        <w:t>, ser ett behov av en tydligare definition av reprocessing och återan</w:t>
      </w:r>
      <w:r>
        <w:softHyphen/>
        <w:t>vänd</w:t>
      </w:r>
      <w:r>
        <w:softHyphen/>
        <w:t>ning. Remissinstanserna anser även att det är angeläget att det tas fram ett för</w:t>
      </w:r>
      <w:r>
        <w:softHyphen/>
        <w:t>tydligande kring vad som avses med helrenovering, rekonditionering och reprocessing av flergångsprodukter. Detta aktualiseras enligt remiss</w:t>
      </w:r>
      <w:r>
        <w:softHyphen/>
        <w:t>instans</w:t>
      </w:r>
      <w:r>
        <w:softHyphen/>
        <w:t>erna om hälso- och sjukvården tar reservdelar från en produkt som av</w:t>
      </w:r>
      <w:r>
        <w:softHyphen/>
        <w:t xml:space="preserve">vecklas för att användas på en annan produkt. Om ett sådant förfarande inte är tillåtet, kommer det att ge konsekvenser för hälso- och </w:t>
      </w:r>
      <w:r w:rsidRPr="001567DC">
        <w:t>sjukvården</w:t>
      </w:r>
      <w:r>
        <w:t xml:space="preserve"> i form av ökade kostnader och även en miljöpåverkan då funktions</w:t>
      </w:r>
      <w:r>
        <w:softHyphen/>
        <w:t>dugliga reserv</w:t>
      </w:r>
      <w:r>
        <w:softHyphen/>
        <w:t>delar på en produkt kastas helt i onödan. Regeringen noterar att reprocess</w:t>
      </w:r>
      <w:r>
        <w:softHyphen/>
        <w:t>ing och helrenovering definieras i artikel 2.31 och 2.39 i MDR-förord</w:t>
      </w:r>
      <w:r>
        <w:softHyphen/>
        <w:t xml:space="preserve">ningen och att helrenovering är definierat i artikel 2.24 i IVDR-förordningen. Däremot är begreppet rekonditionering inte definierat i EU-förordningarna. Det lämnas till berörda myndigheter och aktörer att tolka EU-förordningarna vid tillämpningen. </w:t>
      </w:r>
      <w:bookmarkStart w:id="180" w:name="_Hlk57109034"/>
      <w:r>
        <w:t>Ytterst är det EU-domstolen som t</w:t>
      </w:r>
      <w:r w:rsidRPr="00BC6E86">
        <w:t xml:space="preserve">olkar EU:s </w:t>
      </w:r>
      <w:r>
        <w:t xml:space="preserve">förordningar och </w:t>
      </w:r>
      <w:r w:rsidRPr="00BC6E86">
        <w:t>ser till att de tillämpas på samma sätt i alla EU-länder</w:t>
      </w:r>
      <w:r>
        <w:t>.</w:t>
      </w:r>
      <w:bookmarkEnd w:id="180"/>
    </w:p>
    <w:p w14:paraId="4D576686" w14:textId="77777777" w:rsidR="008539B5" w:rsidRPr="00817A37" w:rsidRDefault="008539B5" w:rsidP="008539B5">
      <w:pPr>
        <w:pStyle w:val="Brdtextmedindrag"/>
      </w:pPr>
      <w:r>
        <w:t>Frågor om registrering av uppgifter och avgifter behand</w:t>
      </w:r>
      <w:r>
        <w:softHyphen/>
        <w:t>las i avsnitt 9.12 och 14.</w:t>
      </w:r>
    </w:p>
    <w:p w14:paraId="2D050FA0" w14:textId="77777777" w:rsidR="008539B5" w:rsidRDefault="008539B5" w:rsidP="008539B5">
      <w:pPr>
        <w:pStyle w:val="Rubrik2"/>
      </w:pPr>
      <w:bookmarkStart w:id="181" w:name="_Toc65132652"/>
      <w:bookmarkStart w:id="182" w:name="_Toc69367522"/>
      <w:bookmarkEnd w:id="151"/>
      <w:r w:rsidRPr="002C3DF7">
        <w:t>Distansförsäljning</w:t>
      </w:r>
      <w:bookmarkEnd w:id="181"/>
      <w:bookmarkEnd w:id="182"/>
      <w:r>
        <w:t xml:space="preserve"> </w:t>
      </w:r>
    </w:p>
    <w:p w14:paraId="36354B03" w14:textId="77777777" w:rsidR="008539B5" w:rsidRDefault="008539B5" w:rsidP="008539B5">
      <w:pPr>
        <w:pStyle w:val="Brdtextram"/>
      </w:pPr>
      <w:r>
        <w:rPr>
          <w:b/>
        </w:rPr>
        <w:t>Regeringens f</w:t>
      </w:r>
      <w:r w:rsidRPr="00420062">
        <w:rPr>
          <w:b/>
        </w:rPr>
        <w:t>örslag:</w:t>
      </w:r>
      <w:r>
        <w:t xml:space="preserve"> R</w:t>
      </w:r>
      <w:r w:rsidRPr="00CE4BC2">
        <w:t>egeringen eller den myndighet som regeringen be</w:t>
      </w:r>
      <w:r>
        <w:softHyphen/>
      </w:r>
      <w:r w:rsidRPr="00CE4BC2">
        <w:t>stäm</w:t>
      </w:r>
      <w:r>
        <w:softHyphen/>
      </w:r>
      <w:r w:rsidRPr="00CE4BC2">
        <w:t xml:space="preserve">mer </w:t>
      </w:r>
      <w:r>
        <w:t>ska få</w:t>
      </w:r>
      <w:r w:rsidRPr="00CE4BC2">
        <w:t xml:space="preserve"> meddela föreskrifter </w:t>
      </w:r>
      <w:bookmarkStart w:id="183" w:name="_Hlk55312804"/>
      <w:bookmarkStart w:id="184" w:name="_Hlk18310791"/>
      <w:r w:rsidRPr="00CE4BC2">
        <w:t xml:space="preserve">om </w:t>
      </w:r>
      <w:r>
        <w:t>den medicinska yrkes</w:t>
      </w:r>
      <w:r>
        <w:softHyphen/>
        <w:t>verk</w:t>
      </w:r>
      <w:r>
        <w:softHyphen/>
        <w:t>sam</w:t>
      </w:r>
      <w:r>
        <w:softHyphen/>
        <w:t>het som ska finnas att tillgå</w:t>
      </w:r>
      <w:r w:rsidRPr="00CE4BC2">
        <w:t xml:space="preserve"> </w:t>
      </w:r>
      <w:bookmarkEnd w:id="183"/>
      <w:r w:rsidRPr="00CE4BC2">
        <w:t>när en produkt mot betal</w:t>
      </w:r>
      <w:r>
        <w:softHyphen/>
      </w:r>
      <w:r w:rsidRPr="00CE4BC2">
        <w:t xml:space="preserve">ning eller </w:t>
      </w:r>
      <w:r>
        <w:t>kost</w:t>
      </w:r>
      <w:r>
        <w:softHyphen/>
        <w:t>nads</w:t>
      </w:r>
      <w:r>
        <w:softHyphen/>
      </w:r>
      <w:r>
        <w:softHyphen/>
        <w:t>fritt används</w:t>
      </w:r>
      <w:r w:rsidRPr="00CE4BC2">
        <w:t xml:space="preserve"> i samband med kommersiell verk</w:t>
      </w:r>
      <w:r>
        <w:softHyphen/>
      </w:r>
      <w:r w:rsidRPr="00CE4BC2">
        <w:t>sam</w:t>
      </w:r>
      <w:r>
        <w:softHyphen/>
      </w:r>
      <w:r w:rsidRPr="00CE4BC2">
        <w:t>het för att till</w:t>
      </w:r>
      <w:r>
        <w:softHyphen/>
      </w:r>
      <w:r w:rsidRPr="00CE4BC2">
        <w:t>handa</w:t>
      </w:r>
      <w:r>
        <w:softHyphen/>
      </w:r>
      <w:r>
        <w:softHyphen/>
      </w:r>
      <w:r w:rsidRPr="00CE4BC2">
        <w:t>hålla en diagnostisk eller terapeutisk tjänst</w:t>
      </w:r>
      <w:bookmarkStart w:id="185" w:name="_Hlk53386847"/>
      <w:r>
        <w:t xml:space="preserve">. </w:t>
      </w:r>
      <w:bookmarkStart w:id="186" w:name="_Hlk53387008"/>
      <w:r>
        <w:t xml:space="preserve">Bemyndigandet ska omfatta sådana tjänster som ska erbjudas </w:t>
      </w:r>
      <w:r w:rsidRPr="00173BD0">
        <w:t>till en fysisk eller juridisk person som är etablerad i Europeiska ekonomiska samarbetsområdet</w:t>
      </w:r>
      <w:r>
        <w:t xml:space="preserve"> (EES). Tjänsterna kan i dessa fall erbjudas </w:t>
      </w:r>
      <w:r w:rsidRPr="00CE4BC2">
        <w:t>direkt eller via mellan</w:t>
      </w:r>
      <w:r>
        <w:softHyphen/>
      </w:r>
      <w:r w:rsidRPr="00CE4BC2">
        <w:t xml:space="preserve">händer till </w:t>
      </w:r>
      <w:r>
        <w:t>d</w:t>
      </w:r>
      <w:r w:rsidRPr="00CE4BC2">
        <w:t>en fysisk</w:t>
      </w:r>
      <w:r>
        <w:t>a</w:t>
      </w:r>
      <w:r w:rsidRPr="00CE4BC2">
        <w:t xml:space="preserve"> eller jurid</w:t>
      </w:r>
      <w:r>
        <w:softHyphen/>
      </w:r>
      <w:r w:rsidRPr="00CE4BC2">
        <w:t>isk</w:t>
      </w:r>
      <w:r>
        <w:t>a</w:t>
      </w:r>
      <w:r w:rsidRPr="00CE4BC2">
        <w:t xml:space="preserve"> person</w:t>
      </w:r>
      <w:r>
        <w:t>en.</w:t>
      </w:r>
    </w:p>
    <w:p w14:paraId="358B7C6B" w14:textId="77777777" w:rsidR="008539B5" w:rsidRPr="006955A9" w:rsidRDefault="008539B5" w:rsidP="008539B5">
      <w:pPr>
        <w:pStyle w:val="Brdtextmedindragram"/>
      </w:pPr>
      <w:r>
        <w:t xml:space="preserve">Bemyndigandet ska avse sådana tjänster som erbjuds </w:t>
      </w:r>
      <w:r w:rsidRPr="00CE4BC2">
        <w:t>via informa</w:t>
      </w:r>
      <w:r>
        <w:softHyphen/>
      </w:r>
      <w:r w:rsidRPr="00CE4BC2">
        <w:t>tions</w:t>
      </w:r>
      <w:r>
        <w:softHyphen/>
      </w:r>
      <w:r w:rsidRPr="00CE4BC2">
        <w:t>sam</w:t>
      </w:r>
      <w:r>
        <w:softHyphen/>
      </w:r>
      <w:r w:rsidRPr="00CE4BC2">
        <w:t xml:space="preserve">hällets tjänster </w:t>
      </w:r>
      <w:r>
        <w:t>enligt defini</w:t>
      </w:r>
      <w:r>
        <w:softHyphen/>
        <w:t>tion</w:t>
      </w:r>
      <w:r>
        <w:softHyphen/>
        <w:t xml:space="preserve">en i artikel 1.1 b i direktiv </w:t>
      </w:r>
      <w:r w:rsidRPr="00206CA9">
        <w:t xml:space="preserve">(EU) 2015/1535 </w:t>
      </w:r>
      <w:r w:rsidRPr="00CE4BC2">
        <w:t xml:space="preserve">eller genom andra </w:t>
      </w:r>
      <w:r>
        <w:t>kom</w:t>
      </w:r>
      <w:r>
        <w:softHyphen/>
        <w:t>munika</w:t>
      </w:r>
      <w:r>
        <w:softHyphen/>
        <w:t>tions</w:t>
      </w:r>
      <w:r>
        <w:softHyphen/>
      </w:r>
      <w:r>
        <w:softHyphen/>
        <w:t xml:space="preserve">medel. </w:t>
      </w:r>
      <w:bookmarkEnd w:id="185"/>
      <w:bookmarkEnd w:id="186"/>
    </w:p>
    <w:bookmarkEnd w:id="184"/>
    <w:p w14:paraId="4330F5E7" w14:textId="77777777" w:rsidR="008539B5" w:rsidRDefault="008539B5" w:rsidP="008539B5">
      <w:pPr>
        <w:pStyle w:val="Brdtextmedindrag"/>
        <w:ind w:firstLine="0"/>
        <w:rPr>
          <w:b/>
        </w:rPr>
      </w:pPr>
    </w:p>
    <w:p w14:paraId="48568160"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39AE0D47" w14:textId="77777777" w:rsidR="008539B5" w:rsidRPr="00FA26FC" w:rsidRDefault="008539B5" w:rsidP="008539B5">
      <w:pPr>
        <w:pStyle w:val="Brdtextmedindrag"/>
      </w:pPr>
      <w:r w:rsidRPr="00316DD4">
        <w:rPr>
          <w:b/>
        </w:rPr>
        <w:t>Remissinstanser</w:t>
      </w:r>
      <w:r>
        <w:rPr>
          <w:b/>
        </w:rPr>
        <w:t>na</w:t>
      </w:r>
      <w:r w:rsidRPr="00316DD4">
        <w:rPr>
          <w:b/>
        </w:rPr>
        <w:t>:</w:t>
      </w:r>
      <w:r w:rsidRPr="00717A46">
        <w:rPr>
          <w:bCs/>
          <w:i/>
          <w:iCs/>
        </w:rPr>
        <w:t xml:space="preserve"> </w:t>
      </w:r>
      <w:r>
        <w:rPr>
          <w:bCs/>
        </w:rPr>
        <w:t xml:space="preserve">En majoritet av remissinstanserna är positiva till eller har inte lämnat synpunkter på promemorians förslag. </w:t>
      </w:r>
      <w:r w:rsidRPr="00717A46">
        <w:rPr>
          <w:bCs/>
          <w:i/>
          <w:iCs/>
        </w:rPr>
        <w:t>Sveriges Kommuner och Regione</w:t>
      </w:r>
      <w:r>
        <w:rPr>
          <w:bCs/>
          <w:i/>
          <w:iCs/>
        </w:rPr>
        <w:t>r</w:t>
      </w:r>
      <w:r w:rsidRPr="00717A46">
        <w:rPr>
          <w:bCs/>
        </w:rPr>
        <w:t xml:space="preserve"> (SKR) </w:t>
      </w:r>
      <w:r>
        <w:t>finner att det kan finnas en risk för praktiska problem med tillämpningen av kraven på medicinsk yrkes</w:t>
      </w:r>
      <w:r>
        <w:softHyphen/>
        <w:t>verk</w:t>
      </w:r>
      <w:r>
        <w:softHyphen/>
        <w:t>samhet, främst för diagnostiska tjänster på distans.</w:t>
      </w:r>
      <w:r w:rsidRPr="0060319C">
        <w:rPr>
          <w:i/>
          <w:iCs/>
        </w:rPr>
        <w:t xml:space="preserve"> </w:t>
      </w:r>
      <w:r w:rsidRPr="005E48D7">
        <w:rPr>
          <w:i/>
          <w:iCs/>
        </w:rPr>
        <w:t>Apotekarsocieteten</w:t>
      </w:r>
      <w:r>
        <w:rPr>
          <w:i/>
          <w:iCs/>
        </w:rPr>
        <w:t xml:space="preserve"> </w:t>
      </w:r>
      <w:r w:rsidRPr="00CE4079">
        <w:t>utvecklar</w:t>
      </w:r>
      <w:r>
        <w:t xml:space="preserve"> vilket regelverk som tillämp</w:t>
      </w:r>
      <w:r>
        <w:softHyphen/>
        <w:t>as på tjänst respektive produkt och påpekar att exempel på sådana pro</w:t>
      </w:r>
      <w:r>
        <w:softHyphen/>
        <w:t>dukt</w:t>
      </w:r>
      <w:r>
        <w:softHyphen/>
        <w:t xml:space="preserve">er som omfattas av artikel 6.2 i </w:t>
      </w:r>
      <w:r w:rsidRPr="00A3541E">
        <w:t>MDR-förordningen</w:t>
      </w:r>
      <w:r>
        <w:t xml:space="preserve"> och artikel 6.2 i IVDR-förordningen även kan vara olika programvaror för tolkning av medicinska bilder och andra programvaror som är diagnostiska beslutsstöd.</w:t>
      </w:r>
    </w:p>
    <w:p w14:paraId="6540289E" w14:textId="77FE7611" w:rsidR="008539B5" w:rsidRDefault="008539B5" w:rsidP="008539B5">
      <w:pPr>
        <w:pStyle w:val="Brdtextmedindrag"/>
      </w:pPr>
      <w:r>
        <w:rPr>
          <w:b/>
        </w:rPr>
        <w:t>Skälen för</w:t>
      </w:r>
      <w:r w:rsidRPr="00AD3424">
        <w:rPr>
          <w:b/>
        </w:rPr>
        <w:t xml:space="preserve"> </w:t>
      </w:r>
      <w:r>
        <w:rPr>
          <w:b/>
        </w:rPr>
        <w:t>regeringens förslag</w:t>
      </w:r>
      <w:r w:rsidRPr="00AD3424">
        <w:rPr>
          <w:b/>
        </w:rPr>
        <w:t xml:space="preserve">: </w:t>
      </w:r>
      <w:r>
        <w:t>Enligt</w:t>
      </w:r>
      <w:r w:rsidRPr="00936E73">
        <w:t xml:space="preserve"> </w:t>
      </w:r>
      <w:r>
        <w:t xml:space="preserve">artikel </w:t>
      </w:r>
      <w:r w:rsidRPr="00936E73">
        <w:t>6</w:t>
      </w:r>
      <w:r>
        <w:t xml:space="preserve">.1 </w:t>
      </w:r>
      <w:r w:rsidRPr="00936E73">
        <w:t xml:space="preserve">i </w:t>
      </w:r>
      <w:r w:rsidRPr="00A3541E">
        <w:t>MDR-förordningen</w:t>
      </w:r>
      <w:r>
        <w:t xml:space="preserve"> och artikel 6.1 i</w:t>
      </w:r>
      <w:r w:rsidRPr="00936E73">
        <w:t xml:space="preserve"> </w:t>
      </w:r>
      <w:r>
        <w:t>IVDR-förordningen</w:t>
      </w:r>
      <w:r w:rsidRPr="00936E73">
        <w:t xml:space="preserve"> ska kraven i förordningarna</w:t>
      </w:r>
      <w:r>
        <w:t xml:space="preserve"> </w:t>
      </w:r>
      <w:r w:rsidRPr="00936E73">
        <w:t>även upp</w:t>
      </w:r>
      <w:r>
        <w:softHyphen/>
      </w:r>
      <w:r w:rsidRPr="00936E73">
        <w:t xml:space="preserve">fyllas </w:t>
      </w:r>
      <w:r>
        <w:t>när e</w:t>
      </w:r>
      <w:r w:rsidRPr="00936E73">
        <w:t xml:space="preserve">n produkt </w:t>
      </w:r>
      <w:r>
        <w:t>säljs på distans, dvs. för den produkt som erbjuds via in</w:t>
      </w:r>
      <w:r>
        <w:softHyphen/>
        <w:t>forma</w:t>
      </w:r>
      <w:r>
        <w:softHyphen/>
        <w:t xml:space="preserve">tionssamhällets tjänster </w:t>
      </w:r>
      <w:bookmarkStart w:id="187" w:name="_Hlk12438619"/>
      <w:r>
        <w:t xml:space="preserve">enligt definitionen i artikel 1.1 b i direktiv </w:t>
      </w:r>
      <w:r w:rsidRPr="00206CA9">
        <w:t>(EU) 2015/1535 av den 9 september 2015 om ett informa</w:t>
      </w:r>
      <w:r>
        <w:softHyphen/>
      </w:r>
      <w:r w:rsidRPr="00206CA9">
        <w:t>tions</w:t>
      </w:r>
      <w:r>
        <w:softHyphen/>
      </w:r>
      <w:r w:rsidRPr="00206CA9">
        <w:t>förfarande be</w:t>
      </w:r>
      <w:r>
        <w:softHyphen/>
      </w:r>
      <w:r w:rsidRPr="00206CA9">
        <w:t>träffande tekniska före</w:t>
      </w:r>
      <w:r>
        <w:softHyphen/>
      </w:r>
      <w:r w:rsidRPr="00206CA9">
        <w:t>skrifter och beträffande före</w:t>
      </w:r>
      <w:r>
        <w:softHyphen/>
      </w:r>
      <w:r w:rsidRPr="00206CA9">
        <w:t>skrifter för informa</w:t>
      </w:r>
      <w:r>
        <w:softHyphen/>
      </w:r>
      <w:r w:rsidRPr="00206CA9">
        <w:t>tions</w:t>
      </w:r>
      <w:r>
        <w:softHyphen/>
      </w:r>
      <w:r w:rsidRPr="00206CA9">
        <w:t>samhällets tjänster</w:t>
      </w:r>
      <w:bookmarkEnd w:id="187"/>
      <w:r>
        <w:t xml:space="preserve">. </w:t>
      </w:r>
    </w:p>
    <w:p w14:paraId="69632EB5" w14:textId="10E9D5E8" w:rsidR="008539B5" w:rsidRDefault="008539B5" w:rsidP="008539B5">
      <w:pPr>
        <w:pStyle w:val="Brdtextmedindrag"/>
      </w:pPr>
      <w:r>
        <w:t xml:space="preserve">Av artikel 6.2 i </w:t>
      </w:r>
      <w:r w:rsidRPr="00A3541E">
        <w:t>MDR-förordningen</w:t>
      </w:r>
      <w:r>
        <w:t xml:space="preserve"> och artikel 6.2 i IVDR-förordningen fram</w:t>
      </w:r>
      <w:r>
        <w:softHyphen/>
        <w:t xml:space="preserve">går att kraven i förordningarna också ska uppfyllas för de produkter som inte släpps ut på marknaden men </w:t>
      </w:r>
      <w:r w:rsidRPr="0098188B">
        <w:t>som används i samband med kom</w:t>
      </w:r>
      <w:r>
        <w:softHyphen/>
      </w:r>
      <w:r w:rsidRPr="0098188B">
        <w:t>mer</w:t>
      </w:r>
      <w:r>
        <w:softHyphen/>
      </w:r>
      <w:r w:rsidRPr="0098188B">
        <w:t>si</w:t>
      </w:r>
      <w:r>
        <w:softHyphen/>
      </w:r>
      <w:r w:rsidRPr="0098188B">
        <w:t>ell verksamhet för att till</w:t>
      </w:r>
      <w:r>
        <w:softHyphen/>
      </w:r>
      <w:r w:rsidRPr="0098188B">
        <w:t>handahålla en diagnostisk eller tera</w:t>
      </w:r>
      <w:r>
        <w:softHyphen/>
      </w:r>
      <w:r w:rsidRPr="0098188B">
        <w:t>peut</w:t>
      </w:r>
      <w:r>
        <w:softHyphen/>
      </w:r>
      <w:r w:rsidRPr="0098188B">
        <w:t xml:space="preserve">isk tjänst </w:t>
      </w:r>
      <w:r>
        <w:t xml:space="preserve">på distans </w:t>
      </w:r>
      <w:r w:rsidRPr="0098188B">
        <w:t>till per</w:t>
      </w:r>
      <w:r>
        <w:softHyphen/>
      </w:r>
      <w:r w:rsidRPr="0098188B">
        <w:t>soner i unionen</w:t>
      </w:r>
      <w:r>
        <w:t>. Exempel på sådana pro</w:t>
      </w:r>
      <w:r>
        <w:softHyphen/>
        <w:t>dukt</w:t>
      </w:r>
      <w:r>
        <w:softHyphen/>
        <w:t>er är analys</w:t>
      </w:r>
      <w:r>
        <w:softHyphen/>
        <w:t>utrust</w:t>
      </w:r>
      <w:r>
        <w:softHyphen/>
        <w:t>ning för prover</w:t>
      </w:r>
      <w:r w:rsidRPr="005E48D7">
        <w:t xml:space="preserve">, </w:t>
      </w:r>
      <w:r>
        <w:t xml:space="preserve">men, såsom </w:t>
      </w:r>
      <w:r w:rsidRPr="005E48D7">
        <w:rPr>
          <w:i/>
          <w:iCs/>
        </w:rPr>
        <w:t>Apotekarsocieteten</w:t>
      </w:r>
      <w:r>
        <w:t xml:space="preserve"> påpekar i sitt remissvar, det kan även vara olika programvaror för tolkning av medicin</w:t>
      </w:r>
      <w:r>
        <w:softHyphen/>
        <w:t xml:space="preserve">ska bilder och andra programvaror som är diagnostiska beslutsstöd. </w:t>
      </w:r>
    </w:p>
    <w:p w14:paraId="1D03B285" w14:textId="73192347" w:rsidR="008539B5" w:rsidRDefault="008539B5" w:rsidP="008539B5">
      <w:pPr>
        <w:pStyle w:val="Brdtextmedindrag"/>
      </w:pPr>
      <w:r>
        <w:t xml:space="preserve">Av artikel 6.2 i </w:t>
      </w:r>
      <w:r w:rsidRPr="00A3541E">
        <w:t>MDR-förordningen</w:t>
      </w:r>
      <w:r>
        <w:t xml:space="preserve"> respektive artikel 6.2 i IVDR-för</w:t>
      </w:r>
      <w:r>
        <w:softHyphen/>
        <w:t>ord</w:t>
      </w:r>
      <w:r>
        <w:softHyphen/>
        <w:t>ningen följer även att med</w:t>
      </w:r>
      <w:r>
        <w:softHyphen/>
        <w:t>lems</w:t>
      </w:r>
      <w:r>
        <w:softHyphen/>
        <w:t>staterna i nationell rätt får reglera ut</w:t>
      </w:r>
      <w:r>
        <w:softHyphen/>
        <w:t>övan</w:t>
      </w:r>
      <w:r>
        <w:softHyphen/>
        <w:t>de av medicinsk yrkes</w:t>
      </w:r>
      <w:r>
        <w:softHyphen/>
        <w:t>verk</w:t>
      </w:r>
      <w:r>
        <w:softHyphen/>
        <w:t>samhet, i de fall en produkt antingen mot betalning eller kost</w:t>
      </w:r>
      <w:r>
        <w:softHyphen/>
        <w:t>nads</w:t>
      </w:r>
      <w:r>
        <w:softHyphen/>
        <w:t>fritt utan att släppas ut på marknaden används i sam</w:t>
      </w:r>
      <w:r>
        <w:softHyphen/>
        <w:t>band med kommersiell verksamhet för att tillhandahålla en diagnostisk eller terapeutisk tjänst som via in</w:t>
      </w:r>
      <w:r>
        <w:softHyphen/>
        <w:t>forma</w:t>
      </w:r>
      <w:r>
        <w:softHyphen/>
        <w:t>tionssamhällets tjänster en</w:t>
      </w:r>
      <w:r>
        <w:softHyphen/>
        <w:t>ligt definitionen i artikel 1.1 b i direktiv (EU) 2015/1535 eller genom andra kommunikationsmedel direkt eller via mellan</w:t>
      </w:r>
      <w:r>
        <w:softHyphen/>
        <w:t>händer er</w:t>
      </w:r>
      <w:r>
        <w:softHyphen/>
        <w:t>bjuds till en fysisk eller juridisk person som är etablerad i union</w:t>
      </w:r>
      <w:r>
        <w:softHyphen/>
        <w:t xml:space="preserve">en. Av artikel 1.1 b i nämnda direktiv framgår att med tjänst avses </w:t>
      </w:r>
      <w:r w:rsidRPr="006D7804">
        <w:t>alla informa</w:t>
      </w:r>
      <w:r>
        <w:softHyphen/>
      </w:r>
      <w:r w:rsidRPr="006D7804">
        <w:t>tionssamhällets tjänst</w:t>
      </w:r>
      <w:r>
        <w:softHyphen/>
      </w:r>
      <w:r w:rsidRPr="006D7804">
        <w:t>er, det vill säga tjänster som van</w:t>
      </w:r>
      <w:r>
        <w:softHyphen/>
      </w:r>
      <w:r w:rsidRPr="006D7804">
        <w:t>ligt</w:t>
      </w:r>
      <w:r>
        <w:softHyphen/>
      </w:r>
      <w:r w:rsidRPr="006D7804">
        <w:t>vis utförs mot ersättning på distans, på elektronisk väg och på in</w:t>
      </w:r>
      <w:r>
        <w:softHyphen/>
      </w:r>
      <w:r w:rsidRPr="006D7804">
        <w:t>dividuell begäran av en tjänste</w:t>
      </w:r>
      <w:r>
        <w:softHyphen/>
      </w:r>
      <w:r w:rsidRPr="006D7804">
        <w:t>mottagare</w:t>
      </w:r>
      <w:r>
        <w:t xml:space="preserve">. </w:t>
      </w:r>
    </w:p>
    <w:p w14:paraId="31E446D9" w14:textId="77777777" w:rsidR="008539B5" w:rsidRDefault="008539B5" w:rsidP="008539B5">
      <w:pPr>
        <w:pStyle w:val="Brdtextmedindrag"/>
      </w:pPr>
      <w:r w:rsidRPr="00E91656">
        <w:rPr>
          <w:i/>
          <w:iCs/>
        </w:rPr>
        <w:t>Apotekarsocieteten</w:t>
      </w:r>
      <w:r>
        <w:t xml:space="preserve"> utvecklar i sitt remissvar vilket regelverk som tillämp</w:t>
      </w:r>
      <w:r>
        <w:softHyphen/>
        <w:t xml:space="preserve">as på tjänst respektive produkt. Utifrån det remissvaret kan det generellt sett anföras att en </w:t>
      </w:r>
      <w:r w:rsidRPr="0098188B">
        <w:t>diagnostisk eller tera</w:t>
      </w:r>
      <w:r>
        <w:softHyphen/>
      </w:r>
      <w:r w:rsidRPr="0098188B">
        <w:t>peut</w:t>
      </w:r>
      <w:r>
        <w:softHyphen/>
      </w:r>
      <w:r w:rsidRPr="0098188B">
        <w:t xml:space="preserve">isk tjänst </w:t>
      </w:r>
      <w:r>
        <w:t>som till</w:t>
      </w:r>
      <w:r>
        <w:softHyphen/>
        <w:t>handa</w:t>
      </w:r>
      <w:r>
        <w:softHyphen/>
        <w:t>hålls via internet är en tjänst som regleras av den svenska hälso- och sjuk</w:t>
      </w:r>
      <w:r>
        <w:softHyphen/>
        <w:t>vårdslagstiftningen, medan en produkt eller programvara som används för att möjliggöra den tjänsten kan vara en medicinteknisk produkt, om den motsvarar EU-förordningarnas kriterier, och den regleras då av dessa förord</w:t>
      </w:r>
      <w:r>
        <w:softHyphen/>
        <w:t xml:space="preserve">ningar. </w:t>
      </w:r>
    </w:p>
    <w:p w14:paraId="1D7EC4F5" w14:textId="46C34CD3" w:rsidR="008539B5" w:rsidRDefault="008539B5" w:rsidP="008539B5">
      <w:pPr>
        <w:pStyle w:val="Brdtextmedindrag"/>
      </w:pPr>
      <w:r>
        <w:t xml:space="preserve">Regler om </w:t>
      </w:r>
      <w:r w:rsidRPr="0015488D">
        <w:t>begränsningar i rätten för andra än hälso- och sjukvårds</w:t>
      </w:r>
      <w:r>
        <w:softHyphen/>
      </w:r>
      <w:r w:rsidRPr="0015488D">
        <w:t>personal att vidta vissa hälso- och sjukvårdande åtgärder</w:t>
      </w:r>
      <w:r>
        <w:t xml:space="preserve"> finns i 5 kap. 1 § patient</w:t>
      </w:r>
      <w:r>
        <w:softHyphen/>
        <w:t>säkerhetslagen (2010:659). Av den bestämmelsen fram</w:t>
      </w:r>
      <w:r>
        <w:softHyphen/>
        <w:t>går att andra än hälso- och sjuk</w:t>
      </w:r>
      <w:r>
        <w:softHyphen/>
      </w:r>
      <w:r>
        <w:softHyphen/>
        <w:t>vårdspersonal inte får yrkes</w:t>
      </w:r>
      <w:r>
        <w:softHyphen/>
        <w:t>mäss</w:t>
      </w:r>
      <w:r>
        <w:softHyphen/>
        <w:t>igt undersöka någons hälso</w:t>
      </w:r>
      <w:r>
        <w:softHyphen/>
        <w:t>till</w:t>
      </w:r>
      <w:r>
        <w:softHyphen/>
        <w:t>stånd eller behandla någon annan för sjukdom eller därmed jämför</w:t>
      </w:r>
      <w:r>
        <w:softHyphen/>
        <w:t>ligt tillstånd</w:t>
      </w:r>
      <w:r w:rsidRPr="00437335">
        <w:t xml:space="preserve"> </w:t>
      </w:r>
      <w:r>
        <w:t>genom att vidta eller föreskriva någon av följande åtgärder i förebyggande, botande eller lindrande syfte:</w:t>
      </w:r>
    </w:p>
    <w:p w14:paraId="2356A17B" w14:textId="77777777" w:rsidR="008539B5" w:rsidRDefault="008539B5" w:rsidP="008539B5">
      <w:pPr>
        <w:pStyle w:val="Brdtextmedindrag"/>
      </w:pPr>
      <w:r>
        <w:t>1. behandla sådana smittsamma sjukdomar som enligt smitt</w:t>
      </w:r>
      <w:r>
        <w:softHyphen/>
        <w:t>skydds</w:t>
      </w:r>
      <w:r>
        <w:softHyphen/>
        <w:t>lagen (2004:168) är anmälningspliktiga sjukdomar,</w:t>
      </w:r>
    </w:p>
    <w:p w14:paraId="4D7DA12F" w14:textId="77777777" w:rsidR="008539B5" w:rsidRDefault="008539B5" w:rsidP="008539B5">
      <w:pPr>
        <w:pStyle w:val="Brdtextmedindrag"/>
      </w:pPr>
      <w:r>
        <w:t>2. behandla cancer och andra elakartade svulster, diabetes, epi</w:t>
      </w:r>
      <w:r>
        <w:softHyphen/>
        <w:t>lep</w:t>
      </w:r>
      <w:r>
        <w:softHyphen/>
        <w:t>si eller sjukliga tillstånd i samband med havandeskap eller för</w:t>
      </w:r>
      <w:r>
        <w:softHyphen/>
        <w:t>loss</w:t>
      </w:r>
      <w:r>
        <w:softHyphen/>
        <w:t>ning,</w:t>
      </w:r>
    </w:p>
    <w:p w14:paraId="679D5613" w14:textId="77777777" w:rsidR="008539B5" w:rsidRDefault="008539B5" w:rsidP="008539B5">
      <w:pPr>
        <w:pStyle w:val="Brdtextmedindrag"/>
      </w:pPr>
      <w:r>
        <w:t>3. undersöka eller behandla någon annan under allmän be</w:t>
      </w:r>
      <w:r>
        <w:softHyphen/>
        <w:t>döv</w:t>
      </w:r>
      <w:r>
        <w:softHyphen/>
        <w:t>ning eller under lokal bedövning genom injektion av be</w:t>
      </w:r>
      <w:r>
        <w:softHyphen/>
        <w:t>döv</w:t>
      </w:r>
      <w:r>
        <w:softHyphen/>
        <w:t>nings</w:t>
      </w:r>
      <w:r>
        <w:softHyphen/>
        <w:t>medel eller under hypnos,</w:t>
      </w:r>
    </w:p>
    <w:p w14:paraId="19FBF41E" w14:textId="77777777" w:rsidR="008539B5" w:rsidRDefault="008539B5" w:rsidP="008539B5">
      <w:pPr>
        <w:pStyle w:val="Brdtextmedindrag"/>
      </w:pPr>
      <w:r>
        <w:t>4. behandla någon annan med radiologiska metoder,</w:t>
      </w:r>
    </w:p>
    <w:p w14:paraId="71D0D4DF" w14:textId="77777777" w:rsidR="008539B5" w:rsidRDefault="008539B5" w:rsidP="008539B5">
      <w:pPr>
        <w:pStyle w:val="Brdtextmedindrag"/>
      </w:pPr>
      <w:r>
        <w:t>5. utan personlig undersökning av den som sökt honom eller henne, lämna skriftliga råd eller anvisningar för behandling,</w:t>
      </w:r>
    </w:p>
    <w:p w14:paraId="73837521" w14:textId="77777777" w:rsidR="008539B5" w:rsidRDefault="008539B5" w:rsidP="008539B5">
      <w:pPr>
        <w:pStyle w:val="Brdtextmedindrag"/>
      </w:pPr>
      <w:r>
        <w:t>6. undersöka eller behandla barn under åtta år, eller</w:t>
      </w:r>
    </w:p>
    <w:p w14:paraId="15317897" w14:textId="77777777" w:rsidR="008539B5" w:rsidRDefault="008539B5" w:rsidP="008539B5">
      <w:pPr>
        <w:pStyle w:val="Brdtextmedindrag"/>
      </w:pPr>
      <w:r>
        <w:t>7. prova ut kontaktlinser.</w:t>
      </w:r>
    </w:p>
    <w:p w14:paraId="25EBE73D" w14:textId="77777777" w:rsidR="008539B5" w:rsidRDefault="008539B5" w:rsidP="008539B5">
      <w:pPr>
        <w:pStyle w:val="Brdtextmedindrag"/>
      </w:pPr>
      <w:r>
        <w:t>De be</w:t>
      </w:r>
      <w:r>
        <w:softHyphen/>
        <w:t>gräns</w:t>
      </w:r>
      <w:r>
        <w:softHyphen/>
        <w:t>ningar som anges i 5 kap. 1 § patientsäkerhetslagen gäller även om en dia</w:t>
      </w:r>
      <w:r>
        <w:softHyphen/>
        <w:t>gnos</w:t>
      </w:r>
      <w:r>
        <w:softHyphen/>
        <w:t>tisk eller terap</w:t>
      </w:r>
      <w:r>
        <w:softHyphen/>
        <w:t>eut</w:t>
      </w:r>
      <w:r>
        <w:softHyphen/>
        <w:t xml:space="preserve">isk tjänst tillhandahålls på distans. </w:t>
      </w:r>
    </w:p>
    <w:p w14:paraId="6612D358" w14:textId="75BFCC77" w:rsidR="008539B5" w:rsidRDefault="008539B5" w:rsidP="008539B5">
      <w:pPr>
        <w:pStyle w:val="Brdtextmedindrag"/>
      </w:pPr>
      <w:r w:rsidRPr="00CE4BC2">
        <w:t>Möjligheten</w:t>
      </w:r>
      <w:r>
        <w:t xml:space="preserve"> att reglera utövandet av den medicinska yrkes</w:t>
      </w:r>
      <w:r>
        <w:softHyphen/>
        <w:t>verk</w:t>
      </w:r>
      <w:r>
        <w:softHyphen/>
        <w:t>sam</w:t>
      </w:r>
      <w:r>
        <w:softHyphen/>
        <w:t>heten ytter</w:t>
      </w:r>
      <w:r>
        <w:softHyphen/>
        <w:t>ligare bör ges genom ett bemyndigande i den nya lagen med kom</w:t>
      </w:r>
      <w:r>
        <w:softHyphen/>
        <w:t>plett</w:t>
      </w:r>
      <w:r>
        <w:softHyphen/>
        <w:t>erande bestämmelser till EU:s förordningar om medicin</w:t>
      </w:r>
      <w:r>
        <w:softHyphen/>
      </w:r>
      <w:r>
        <w:softHyphen/>
        <w:t>tek</w:t>
      </w:r>
      <w:r>
        <w:softHyphen/>
        <w:t>niska pro</w:t>
      </w:r>
      <w:r>
        <w:softHyphen/>
        <w:t>dukt</w:t>
      </w:r>
      <w:r>
        <w:softHyphen/>
        <w:t>er. Det bör av detta framgå att regeringen eller den mynd</w:t>
      </w:r>
      <w:r>
        <w:softHyphen/>
        <w:t>ighet som reger</w:t>
      </w:r>
      <w:r>
        <w:softHyphen/>
        <w:t>ingen bestämmer ska få meddela före</w:t>
      </w:r>
      <w:r>
        <w:softHyphen/>
        <w:t>skrifter om den medicinska yrkes</w:t>
      </w:r>
      <w:r>
        <w:softHyphen/>
        <w:t>verk</w:t>
      </w:r>
      <w:r>
        <w:softHyphen/>
        <w:t>sam</w:t>
      </w:r>
      <w:r>
        <w:softHyphen/>
        <w:t>het som ska finnas att tillgå när en produkt mot betalning eller kostnads</w:t>
      </w:r>
      <w:r>
        <w:softHyphen/>
        <w:t>fritt används i sam</w:t>
      </w:r>
      <w:r>
        <w:softHyphen/>
        <w:t>band med kommersiell verksamhet för att till</w:t>
      </w:r>
      <w:r>
        <w:softHyphen/>
        <w:t>handa</w:t>
      </w:r>
      <w:r>
        <w:softHyphen/>
        <w:t>hålla en dia</w:t>
      </w:r>
      <w:r>
        <w:softHyphen/>
        <w:t>gnostisk eller terapeutisk tjänst som via informa</w:t>
      </w:r>
      <w:r>
        <w:softHyphen/>
        <w:t>tions</w:t>
      </w:r>
      <w:r>
        <w:softHyphen/>
        <w:t>sam</w:t>
      </w:r>
      <w:r>
        <w:softHyphen/>
        <w:t>hällets tjänster eller genom andra kommunikationsmedel direkt eller via mellanhänder erbjuds till en fysisk eller juridisk person som är etab</w:t>
      </w:r>
      <w:r>
        <w:softHyphen/>
        <w:t xml:space="preserve">lerad </w:t>
      </w:r>
      <w:r w:rsidRPr="00CE4BC2">
        <w:t>i</w:t>
      </w:r>
      <w:r>
        <w:t xml:space="preserve"> Europeiska ekonomiska samarbetsområdet (EES).</w:t>
      </w:r>
      <w:r w:rsidDel="00BA2643">
        <w:t xml:space="preserve"> </w:t>
      </w:r>
    </w:p>
    <w:p w14:paraId="7B42BC0B" w14:textId="77777777" w:rsidR="008539B5" w:rsidRDefault="008539B5" w:rsidP="008539B5">
      <w:pPr>
        <w:pStyle w:val="Brdtextmedindrag"/>
      </w:pPr>
      <w:r>
        <w:t xml:space="preserve">Av artikel 6.4 i </w:t>
      </w:r>
      <w:r w:rsidRPr="00A3541E">
        <w:t>MDR-förordningen</w:t>
      </w:r>
      <w:r>
        <w:t xml:space="preserve"> respektive artikel 6.4 i IVDR-för</w:t>
      </w:r>
      <w:r>
        <w:softHyphen/>
        <w:t>ord</w:t>
      </w:r>
      <w:r>
        <w:softHyphen/>
        <w:t xml:space="preserve">ningen framgår att en </w:t>
      </w:r>
      <w:r w:rsidRPr="00936E73">
        <w:t>medlems</w:t>
      </w:r>
      <w:r>
        <w:softHyphen/>
      </w:r>
      <w:r w:rsidRPr="00936E73">
        <w:t xml:space="preserve">stat av folkhälsoskäl </w:t>
      </w:r>
      <w:r>
        <w:t xml:space="preserve">får </w:t>
      </w:r>
      <w:r w:rsidRPr="00936E73">
        <w:t>kräva att en till</w:t>
      </w:r>
      <w:r>
        <w:softHyphen/>
      </w:r>
      <w:r w:rsidRPr="00936E73">
        <w:t>handa</w:t>
      </w:r>
      <w:r>
        <w:softHyphen/>
      </w:r>
      <w:r w:rsidRPr="00936E73">
        <w:t xml:space="preserve">hållare </w:t>
      </w:r>
      <w:r>
        <w:t>av informa</w:t>
      </w:r>
      <w:r>
        <w:softHyphen/>
      </w:r>
      <w:r>
        <w:softHyphen/>
        <w:t>tionssamhällets tjänster enligt definitionen i artikel 1.1 b i direk</w:t>
      </w:r>
      <w:r>
        <w:softHyphen/>
        <w:t xml:space="preserve">tiv </w:t>
      </w:r>
      <w:r w:rsidRPr="00206CA9">
        <w:t xml:space="preserve">(EU) 2015/1535 </w:t>
      </w:r>
      <w:r>
        <w:t xml:space="preserve">ska </w:t>
      </w:r>
      <w:r w:rsidRPr="00936E73">
        <w:t>upphör</w:t>
      </w:r>
      <w:r>
        <w:t>a</w:t>
      </w:r>
      <w:r w:rsidRPr="00936E73">
        <w:t xml:space="preserve"> med sin verk</w:t>
      </w:r>
      <w:r>
        <w:softHyphen/>
      </w:r>
      <w:r w:rsidRPr="00936E73">
        <w:t>samhet.</w:t>
      </w:r>
      <w:r>
        <w:t xml:space="preserve"> Det som bör avses med den bestämmelsen är att en tillhandahållare av informa</w:t>
      </w:r>
      <w:r>
        <w:softHyphen/>
      </w:r>
      <w:r>
        <w:softHyphen/>
        <w:t>tionssamhällets tjänster inte ska erbjuda produkter eller tjän</w:t>
      </w:r>
      <w:r>
        <w:softHyphen/>
        <w:t xml:space="preserve">ster enligt artiklarna 6.1 och 6.2 i </w:t>
      </w:r>
      <w:r w:rsidRPr="00A3541E">
        <w:t>MDR-förordningen</w:t>
      </w:r>
      <w:r>
        <w:t xml:space="preserve"> och artiklarna 6.1 och 6.2 i IVDR-förordningen. Bestämmelsen reglerar således under vilka för</w:t>
      </w:r>
      <w:r>
        <w:softHyphen/>
        <w:t>ut</w:t>
      </w:r>
      <w:r>
        <w:softHyphen/>
      </w:r>
      <w:r>
        <w:softHyphen/>
        <w:t>sätt</w:t>
      </w:r>
      <w:r>
        <w:softHyphen/>
        <w:t>ning</w:t>
      </w:r>
      <w:r>
        <w:softHyphen/>
        <w:t>ar som en medlemsstat får agera mot en tillhandahållare av in</w:t>
      </w:r>
      <w:r>
        <w:softHyphen/>
        <w:t>forma</w:t>
      </w:r>
      <w:r>
        <w:softHyphen/>
      </w:r>
      <w:r>
        <w:softHyphen/>
      </w:r>
      <w:r>
        <w:softHyphen/>
        <w:t>tions</w:t>
      </w:r>
      <w:r>
        <w:softHyphen/>
        <w:t>samhällets tjänster. Den myndighet som utses att utöva tillsyn kan förbjuda tillhandahållandet i de fall den som tillhandahåller tjänst</w:t>
      </w:r>
      <w:r>
        <w:softHyphen/>
        <w:t xml:space="preserve">en är etablerad i Sverige. </w:t>
      </w:r>
    </w:p>
    <w:p w14:paraId="4A34F379" w14:textId="28318E6F" w:rsidR="008539B5" w:rsidRDefault="008539B5" w:rsidP="008539B5">
      <w:pPr>
        <w:pStyle w:val="Brdtextmedindrag"/>
      </w:pPr>
      <w:r w:rsidRPr="004E03B7">
        <w:t>Enligt</w:t>
      </w:r>
      <w:r>
        <w:rPr>
          <w:i/>
          <w:iCs/>
        </w:rPr>
        <w:t xml:space="preserve"> </w:t>
      </w:r>
      <w:r w:rsidRPr="00C1118B">
        <w:rPr>
          <w:i/>
          <w:iCs/>
        </w:rPr>
        <w:t>SKR</w:t>
      </w:r>
      <w:r>
        <w:t xml:space="preserve"> finns det en risk för praktiska problem med tillämpningen av kraven på medicinsk yrkesverksamhet, främst för diagnostiska tjänster på distans. SKR pekar på att hälso- och sjukvårdspersonalen enligt 6 kap.  patient</w:t>
      </w:r>
      <w:r>
        <w:softHyphen/>
        <w:t>säkerlagen ska utföra sitt arbete i överensstämmelse med vetenskap och beprövad erfarenhet. Vidare ska en patient ges sakkunnig och om</w:t>
      </w:r>
      <w:r>
        <w:softHyphen/>
        <w:t>sorgs</w:t>
      </w:r>
      <w:r>
        <w:softHyphen/>
        <w:t>full hälso- och sjukvård som uppfyller dessa krav. Vården ska så långt som möjligt utformas och genom</w:t>
      </w:r>
      <w:r>
        <w:softHyphen/>
        <w:t>föras i samråd med patienten och patient</w:t>
      </w:r>
      <w:r>
        <w:softHyphen/>
        <w:t>en ska visas omtanke och respekt. SKR anför att i detta ligger bland annat att patienter inte bör erbjudas vilka tester som helst, till exempel tester för sjukdomar där det inte finns någon bot. SKR bedömer att diagnost</w:t>
      </w:r>
      <w:r>
        <w:softHyphen/>
        <w:t>iska tjänster som erbjuds helt utanför hälso- och sjuk</w:t>
      </w:r>
      <w:r>
        <w:softHyphen/>
        <w:t>vårdens regel</w:t>
      </w:r>
      <w:r>
        <w:softHyphen/>
        <w:t>verk innebär risker för användarna och för samhället. SKR befarar också att det kan bli mycket svårt och administrativt tungt att stoppa olämplig försäljning genom distansförsäljning i ett enskilt med</w:t>
      </w:r>
      <w:r>
        <w:softHyphen/>
        <w:t>lems</w:t>
      </w:r>
      <w:r>
        <w:softHyphen/>
        <w:t xml:space="preserve">land, när väl produkten eller tjänsten en gång fått marknadstillträde. </w:t>
      </w:r>
    </w:p>
    <w:p w14:paraId="6C6D3E00" w14:textId="77777777" w:rsidR="008539B5" w:rsidRPr="00936E73" w:rsidRDefault="008539B5" w:rsidP="008539B5">
      <w:pPr>
        <w:pStyle w:val="Brdtextmedindrag"/>
      </w:pPr>
      <w:r>
        <w:t>I detta lagstiftningsarbete är syftet att anpassa svensk rätt till EU-förord</w:t>
      </w:r>
      <w:r>
        <w:softHyphen/>
        <w:t>ning</w:t>
      </w:r>
      <w:r>
        <w:softHyphen/>
        <w:t>arna. Om distansförsäljning kommer att innebära risker för an</w:t>
      </w:r>
      <w:r>
        <w:softHyphen/>
        <w:t>vänd</w:t>
      </w:r>
      <w:r>
        <w:softHyphen/>
        <w:t xml:space="preserve">are och för samhället, kommer regeringen att återkomma i frågan. Ytterligare bestämmelser med anledning av artikel 6 i </w:t>
      </w:r>
      <w:r w:rsidRPr="00A3541E">
        <w:t>MDR-förordningen</w:t>
      </w:r>
      <w:r>
        <w:t xml:space="preserve"> och artikel 6 i IVDR-förordningen bedöms inte behövas. </w:t>
      </w:r>
    </w:p>
    <w:p w14:paraId="35F0660F" w14:textId="77777777" w:rsidR="008539B5" w:rsidRPr="00936E73" w:rsidRDefault="008539B5" w:rsidP="008539B5">
      <w:pPr>
        <w:spacing w:line="0" w:lineRule="auto"/>
        <w:rPr>
          <w:rFonts w:ascii="OrigGarmnd BT" w:hAnsi="OrigGarmnd BT"/>
        </w:rPr>
      </w:pPr>
    </w:p>
    <w:p w14:paraId="62882231" w14:textId="77777777" w:rsidR="008539B5" w:rsidRDefault="008539B5" w:rsidP="008539B5">
      <w:pPr>
        <w:pStyle w:val="Rubrik2"/>
      </w:pPr>
      <w:bookmarkStart w:id="188" w:name="_Toc65132653"/>
      <w:bookmarkStart w:id="189" w:name="_Toc69367523"/>
      <w:r>
        <w:t>Information om implantat</w:t>
      </w:r>
      <w:bookmarkEnd w:id="188"/>
      <w:bookmarkEnd w:id="189"/>
    </w:p>
    <w:p w14:paraId="1B949C5A" w14:textId="77777777" w:rsidR="008539B5" w:rsidRPr="0032270D" w:rsidRDefault="008539B5" w:rsidP="008539B5">
      <w:pPr>
        <w:pStyle w:val="Brdtextram"/>
      </w:pPr>
      <w:r>
        <w:rPr>
          <w:b/>
        </w:rPr>
        <w:t>Regeringens f</w:t>
      </w:r>
      <w:r w:rsidRPr="0032270D">
        <w:rPr>
          <w:b/>
        </w:rPr>
        <w:t>örslag:</w:t>
      </w:r>
      <w:r>
        <w:t xml:space="preserve"> </w:t>
      </w:r>
      <w:r w:rsidRPr="00746E42">
        <w:t>Regeringen eller den myndighet som regeringen be</w:t>
      </w:r>
      <w:r>
        <w:softHyphen/>
      </w:r>
      <w:r w:rsidRPr="00746E42">
        <w:t>stäm</w:t>
      </w:r>
      <w:r>
        <w:softHyphen/>
      </w:r>
      <w:r w:rsidRPr="00746E42">
        <w:t xml:space="preserve">mer </w:t>
      </w:r>
      <w:r>
        <w:t>ska få</w:t>
      </w:r>
      <w:r w:rsidRPr="00746E42">
        <w:t xml:space="preserve"> meddela föreskrifter om att hälso- och sjuk</w:t>
      </w:r>
      <w:r>
        <w:softHyphen/>
      </w:r>
      <w:r w:rsidRPr="00746E42">
        <w:t>vårds</w:t>
      </w:r>
      <w:r>
        <w:softHyphen/>
      </w:r>
      <w:r w:rsidRPr="00746E42">
        <w:t>insti</w:t>
      </w:r>
      <w:r>
        <w:softHyphen/>
      </w:r>
      <w:r w:rsidRPr="00746E42">
        <w:t>tutioner och hälso- och sjukvårdspersonal ska lämna in</w:t>
      </w:r>
      <w:r>
        <w:softHyphen/>
      </w:r>
      <w:r w:rsidRPr="00746E42">
        <w:t>forma</w:t>
      </w:r>
      <w:r>
        <w:softHyphen/>
      </w:r>
      <w:r w:rsidRPr="00746E42">
        <w:t xml:space="preserve">tion </w:t>
      </w:r>
      <w:r>
        <w:t xml:space="preserve">om implantat </w:t>
      </w:r>
      <w:r w:rsidRPr="00746E42">
        <w:t xml:space="preserve">enligt artikel 18 i </w:t>
      </w:r>
      <w:r w:rsidRPr="00A3541E">
        <w:t>MDR-förordningen</w:t>
      </w:r>
      <w:r>
        <w:t xml:space="preserve"> </w:t>
      </w:r>
      <w:r w:rsidRPr="00746E42">
        <w:t xml:space="preserve">och </w:t>
      </w:r>
      <w:r>
        <w:t xml:space="preserve">på vilket sätt </w:t>
      </w:r>
      <w:r w:rsidRPr="00746E42">
        <w:t>den informationen ska lämnas.</w:t>
      </w:r>
      <w:r>
        <w:t xml:space="preserve"> </w:t>
      </w:r>
      <w:bookmarkStart w:id="190" w:name="_Hlk18413997"/>
      <w:bookmarkStart w:id="191" w:name="_Hlk18506926"/>
    </w:p>
    <w:bookmarkEnd w:id="190"/>
    <w:bookmarkEnd w:id="191"/>
    <w:p w14:paraId="2F3EE769" w14:textId="77777777" w:rsidR="008539B5" w:rsidRDefault="008539B5" w:rsidP="008539B5">
      <w:pPr>
        <w:pStyle w:val="Brdtext"/>
        <w:rPr>
          <w:b/>
        </w:rPr>
      </w:pPr>
    </w:p>
    <w:p w14:paraId="1B408243"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14D1F306" w14:textId="77777777" w:rsidR="008539B5" w:rsidRPr="0072551A" w:rsidRDefault="008539B5" w:rsidP="008539B5">
      <w:pPr>
        <w:pStyle w:val="Brdtextmedindrag"/>
      </w:pPr>
      <w:r w:rsidRPr="00C869CA">
        <w:rPr>
          <w:b/>
          <w:bCs/>
        </w:rPr>
        <w:t>Remissinstanserna:</w:t>
      </w:r>
      <w:r>
        <w:t xml:space="preserve"> </w:t>
      </w:r>
      <w:r>
        <w:rPr>
          <w:bCs/>
        </w:rPr>
        <w:t xml:space="preserve">En majoritet av remissinstanserna är positiva till eller har inte lämnat synpunkter på promemorians förslag. </w:t>
      </w:r>
      <w:r w:rsidRPr="00C869CA">
        <w:rPr>
          <w:i/>
          <w:iCs/>
        </w:rPr>
        <w:t>Sveriges Kommuner och Regioner</w:t>
      </w:r>
      <w:r>
        <w:t xml:space="preserve"> (</w:t>
      </w:r>
      <w:r w:rsidRPr="000A120A">
        <w:t>SKR</w:t>
      </w:r>
      <w:r>
        <w:t>)</w:t>
      </w:r>
      <w:r w:rsidRPr="000A120A">
        <w:t xml:space="preserve"> delar utredningens uppfattning att informa</w:t>
      </w:r>
      <w:r>
        <w:softHyphen/>
      </w:r>
      <w:r w:rsidRPr="000A120A">
        <w:t>tion om implantat är viktig, men tillstyrker inte förslaget om spår</w:t>
      </w:r>
      <w:r>
        <w:softHyphen/>
      </w:r>
      <w:r w:rsidRPr="000A120A">
        <w:t>bar</w:t>
      </w:r>
      <w:r>
        <w:softHyphen/>
      </w:r>
      <w:r w:rsidRPr="000A120A">
        <w:t xml:space="preserve">het. SKR </w:t>
      </w:r>
      <w:r>
        <w:t xml:space="preserve">anser </w:t>
      </w:r>
      <w:r w:rsidRPr="000A120A">
        <w:t>att alla implantat och den information som ges till patient</w:t>
      </w:r>
      <w:r>
        <w:softHyphen/>
      </w:r>
      <w:r w:rsidRPr="000A120A">
        <w:t>er om implantaten enligt artikel 18 MDR</w:t>
      </w:r>
      <w:r>
        <w:t>-förordningen</w:t>
      </w:r>
      <w:r w:rsidRPr="000A120A">
        <w:t xml:space="preserve"> </w:t>
      </w:r>
      <w:r>
        <w:t xml:space="preserve">bör kunna </w:t>
      </w:r>
      <w:r w:rsidRPr="000A120A">
        <w:t xml:space="preserve">spåras genom patientjournalen. </w:t>
      </w:r>
    </w:p>
    <w:p w14:paraId="5564E6E0" w14:textId="77777777" w:rsidR="008539B5" w:rsidRDefault="008539B5" w:rsidP="008539B5">
      <w:pPr>
        <w:pStyle w:val="Brdtextmedindrag"/>
      </w:pPr>
      <w:r w:rsidRPr="0032270D">
        <w:rPr>
          <w:b/>
        </w:rPr>
        <w:t xml:space="preserve">Skälen för </w:t>
      </w:r>
      <w:r>
        <w:rPr>
          <w:b/>
        </w:rPr>
        <w:t>regeringens f</w:t>
      </w:r>
      <w:r w:rsidRPr="0032270D">
        <w:rPr>
          <w:b/>
        </w:rPr>
        <w:t>örslag:</w:t>
      </w:r>
      <w:r>
        <w:rPr>
          <w:b/>
        </w:rPr>
        <w:t xml:space="preserve"> </w:t>
      </w:r>
      <w:r>
        <w:t xml:space="preserve">I artikel 18 i </w:t>
      </w:r>
      <w:r w:rsidRPr="00A3541E">
        <w:t>MDR-förordningen</w:t>
      </w:r>
      <w:r>
        <w:t xml:space="preserve"> </w:t>
      </w:r>
      <w:r w:rsidRPr="00C27B42">
        <w:t>införs</w:t>
      </w:r>
      <w:r w:rsidRPr="00EF4303">
        <w:t xml:space="preserve"> en bestäm</w:t>
      </w:r>
      <w:r>
        <w:softHyphen/>
      </w:r>
      <w:r w:rsidRPr="00EF4303">
        <w:t>melse som inte funnits i direk</w:t>
      </w:r>
      <w:r>
        <w:softHyphen/>
      </w:r>
      <w:r w:rsidRPr="00EF4303">
        <w:t>tiven</w:t>
      </w:r>
      <w:r>
        <w:t>. Enligt bestämmelsen ska till</w:t>
      </w:r>
      <w:r>
        <w:softHyphen/>
        <w:t>verk</w:t>
      </w:r>
      <w:r>
        <w:softHyphen/>
        <w:t>ar</w:t>
      </w:r>
      <w:r>
        <w:softHyphen/>
        <w:t>en av ett implantat tillsammans med produkten även till</w:t>
      </w:r>
      <w:r>
        <w:softHyphen/>
        <w:t>handa</w:t>
      </w:r>
      <w:r>
        <w:softHyphen/>
        <w:t>hålla viss information om implantatet. Den information som ska till</w:t>
      </w:r>
      <w:r>
        <w:softHyphen/>
        <w:t>handahållas är information som gör det möjligt att ident</w:t>
      </w:r>
      <w:r>
        <w:softHyphen/>
        <w:t>ifiera pro</w:t>
      </w:r>
      <w:r>
        <w:softHyphen/>
        <w:t>dukten, information om varningar och försiktig</w:t>
      </w:r>
      <w:r>
        <w:softHyphen/>
        <w:t>hets</w:t>
      </w:r>
      <w:r>
        <w:softHyphen/>
        <w:t>åt</w:t>
      </w:r>
      <w:r>
        <w:softHyphen/>
        <w:t>gärder och information om hur produkten ska användas. Viss informa</w:t>
      </w:r>
      <w:r>
        <w:softHyphen/>
        <w:t>tion ska även tillhandahållas på ett implantatkort som till</w:t>
      </w:r>
      <w:r>
        <w:softHyphen/>
        <w:t>verk</w:t>
      </w:r>
      <w:r>
        <w:softHyphen/>
        <w:t>aren ska till</w:t>
      </w:r>
      <w:r>
        <w:softHyphen/>
        <w:t xml:space="preserve">handahålla tillsammans med produkten. </w:t>
      </w:r>
    </w:p>
    <w:p w14:paraId="1AF9F3F9" w14:textId="77777777" w:rsidR="008539B5" w:rsidRPr="004D6FAD" w:rsidRDefault="008539B5" w:rsidP="008539B5">
      <w:pPr>
        <w:pStyle w:val="Brdtextmedindrag"/>
      </w:pPr>
      <w:r>
        <w:t>Av bestämmelsen framgår det även att informationen om im</w:t>
      </w:r>
      <w:r>
        <w:softHyphen/>
        <w:t>plantat</w:t>
      </w:r>
      <w:r>
        <w:softHyphen/>
      </w:r>
      <w:r>
        <w:softHyphen/>
        <w:t>et ska var snabbt tillgänglig till den patient som fått implant</w:t>
      </w:r>
      <w:r>
        <w:softHyphen/>
        <w:t>atet inopererat i sig och informa</w:t>
      </w:r>
      <w:r>
        <w:softHyphen/>
        <w:t>tionen ska ges på det eller de språk som den be</w:t>
      </w:r>
      <w:r>
        <w:softHyphen/>
        <w:t>rör</w:t>
      </w:r>
      <w:r>
        <w:softHyphen/>
        <w:t>da medlems</w:t>
      </w:r>
      <w:r>
        <w:softHyphen/>
        <w:t>staten har fastställt. Informationen ska vidare vara skriv</w:t>
      </w:r>
      <w:r>
        <w:softHyphen/>
        <w:t>en på ett sätt som lätt kan förstås av en lekman och ska vid be</w:t>
      </w:r>
      <w:r>
        <w:softHyphen/>
        <w:t xml:space="preserve">hov uppdateras. Frågor om språkkrav på den information som ska lämnas behandlas i avsnitt 9.8. </w:t>
      </w:r>
    </w:p>
    <w:p w14:paraId="02114DB6" w14:textId="77777777" w:rsidR="008539B5" w:rsidRDefault="008539B5" w:rsidP="008539B5">
      <w:pPr>
        <w:pStyle w:val="Brdtextmedindrag"/>
      </w:pPr>
      <w:r>
        <w:t xml:space="preserve">Enligt artikel 18.2 i </w:t>
      </w:r>
      <w:r w:rsidRPr="00A3541E">
        <w:t>MDR-förordningen</w:t>
      </w:r>
      <w:r>
        <w:t xml:space="preserve"> ska m</w:t>
      </w:r>
      <w:r w:rsidRPr="00B14234">
        <w:t>edlemsstaterna kräva att hälso- och sjuk</w:t>
      </w:r>
      <w:r>
        <w:softHyphen/>
      </w:r>
      <w:r w:rsidRPr="00B14234">
        <w:t>vårds</w:t>
      </w:r>
      <w:r>
        <w:softHyphen/>
      </w:r>
      <w:r w:rsidRPr="00B14234">
        <w:t xml:space="preserve">institutionerna ger </w:t>
      </w:r>
      <w:r>
        <w:t xml:space="preserve">den </w:t>
      </w:r>
      <w:r w:rsidRPr="00B14234">
        <w:t>information</w:t>
      </w:r>
      <w:r>
        <w:t xml:space="preserve"> som anges i artik</w:t>
      </w:r>
      <w:r>
        <w:softHyphen/>
        <w:t>el 18.1 till en patient som fått ett implantat, tillsammans med im</w:t>
      </w:r>
      <w:r>
        <w:softHyphen/>
        <w:t>plantat</w:t>
      </w:r>
      <w:r>
        <w:softHyphen/>
        <w:t xml:space="preserve">kortet. </w:t>
      </w:r>
    </w:p>
    <w:p w14:paraId="6CDEDFB5" w14:textId="77777777" w:rsidR="008539B5" w:rsidRDefault="008539B5" w:rsidP="008539B5">
      <w:pPr>
        <w:pStyle w:val="Brdtextmedindrag"/>
      </w:pPr>
      <w:r>
        <w:t>Av artikel 18.3 framgår det att dessa bestämmelser om implantat inte gäller för suturer, agraffer, tandfyllningar, tandställningar, tandkronor, skruv</w:t>
      </w:r>
      <w:r>
        <w:softHyphen/>
        <w:t>ar, kilar, plattor, trådar förutom suturer, stift, clips och anslutnings</w:t>
      </w:r>
      <w:r>
        <w:softHyphen/>
        <w:t>don. Kommissionen har även möjlighet att lägga till ytterligare typer av implant</w:t>
      </w:r>
      <w:r>
        <w:softHyphen/>
        <w:t xml:space="preserve">at eller ta bort implantat från uppräkningen av de implantat som inte ska omfattas av kraven i artikel 18. </w:t>
      </w:r>
    </w:p>
    <w:p w14:paraId="3D39237C" w14:textId="77777777" w:rsidR="008539B5" w:rsidRDefault="008539B5" w:rsidP="008539B5">
      <w:pPr>
        <w:pStyle w:val="Brdtextmedindrag"/>
      </w:pPr>
      <w:r>
        <w:t>De flesta implantat som omfattas av kraven i artikel 18 används i medicin</w:t>
      </w:r>
      <w:r>
        <w:softHyphen/>
        <w:t>ska syften inom den allmänna hälso- och sjuk</w:t>
      </w:r>
      <w:r>
        <w:softHyphen/>
        <w:t>vård</w:t>
      </w:r>
      <w:r>
        <w:softHyphen/>
        <w:t>en, men det finns även implantat som an</w:t>
      </w:r>
      <w:r>
        <w:softHyphen/>
        <w:t>vänds vid estetiska be</w:t>
      </w:r>
      <w:r>
        <w:softHyphen/>
        <w:t>hand</w:t>
      </w:r>
      <w:r>
        <w:softHyphen/>
        <w:t>lingar som inte har ett medi</w:t>
      </w:r>
      <w:r>
        <w:softHyphen/>
        <w:t>cinskt syfte. Exempel på implantat som kan användas vid estetiska be</w:t>
      </w:r>
      <w:r>
        <w:softHyphen/>
        <w:t>hand</w:t>
      </w:r>
      <w:r>
        <w:softHyphen/>
        <w:t xml:space="preserve">lingar och som omfattas av bestämmelserna i </w:t>
      </w:r>
      <w:r w:rsidRPr="00A3541E">
        <w:t>MDR-förordningen</w:t>
      </w:r>
      <w:r>
        <w:t xml:space="preserve"> är bröst</w:t>
      </w:r>
      <w:r>
        <w:softHyphen/>
        <w:t>im</w:t>
      </w:r>
      <w:r>
        <w:softHyphen/>
        <w:t xml:space="preserve">plantat men även fillers kan anses vara implantat. </w:t>
      </w:r>
    </w:p>
    <w:p w14:paraId="541318D9" w14:textId="77777777" w:rsidR="008539B5" w:rsidRDefault="008539B5" w:rsidP="008539B5">
      <w:pPr>
        <w:pStyle w:val="Brdtextmedindrag"/>
      </w:pPr>
      <w:r>
        <w:t>Artikel 18 använder ord som ”patienter” och det kan diskuteras om den som får ett implantat vid ett skönhetsingrepp som saknar medi</w:t>
      </w:r>
      <w:r>
        <w:softHyphen/>
        <w:t>cinskt ända</w:t>
      </w:r>
      <w:r>
        <w:softHyphen/>
        <w:t>mål är att anse som patient. Det står dock klart att pro</w:t>
      </w:r>
      <w:r>
        <w:softHyphen/>
        <w:t>dukter som används för rent estetiska ändamål och som anges i bi</w:t>
      </w:r>
      <w:r>
        <w:softHyphen/>
        <w:t xml:space="preserve">laga XVI till </w:t>
      </w:r>
      <w:r w:rsidRPr="00A3541E">
        <w:t>MDR-för</w:t>
      </w:r>
      <w:r>
        <w:softHyphen/>
      </w:r>
      <w:r w:rsidRPr="00A3541E">
        <w:t>ord</w:t>
      </w:r>
      <w:r>
        <w:softHyphen/>
      </w:r>
      <w:r w:rsidRPr="00A3541E">
        <w:t>ning</w:t>
      </w:r>
      <w:r>
        <w:softHyphen/>
      </w:r>
      <w:r w:rsidRPr="00A3541E">
        <w:t>en</w:t>
      </w:r>
      <w:r>
        <w:t xml:space="preserve"> också ska omfattas av bestämmelser i </w:t>
      </w:r>
      <w:r w:rsidRPr="00A3541E">
        <w:t>MDR-förordningen</w:t>
      </w:r>
      <w:r>
        <w:t xml:space="preserve"> (se avsnitt 6.3). Således ska alla personer som får ett implantat inopererat i sig få information om implantatet. </w:t>
      </w:r>
    </w:p>
    <w:p w14:paraId="7BAD1DA3" w14:textId="77777777" w:rsidR="008539B5" w:rsidRDefault="008539B5" w:rsidP="008539B5">
      <w:pPr>
        <w:pStyle w:val="Brdtextmedindrag"/>
      </w:pPr>
      <w:r>
        <w:t xml:space="preserve">Informationskraven i artikel 18 omfattar implantat som används både inom hälso- och sjukvården och vid rent estetiska behandlingar. </w:t>
      </w:r>
    </w:p>
    <w:p w14:paraId="3B56EA21" w14:textId="77777777" w:rsidR="008539B5" w:rsidRDefault="008539B5" w:rsidP="008539B5">
      <w:pPr>
        <w:pStyle w:val="Brdtextmedindrag"/>
      </w:pPr>
      <w:r>
        <w:t>Det finns i dag ingen lagstiftning som reglerar vem som får ut</w:t>
      </w:r>
      <w:r>
        <w:softHyphen/>
        <w:t>föra estet</w:t>
      </w:r>
      <w:r>
        <w:softHyphen/>
        <w:t xml:space="preserve">iska behandlingar. Som anges i avsnitt 6.3 så beslutade regeringen den 3 december 2020 propositionen </w:t>
      </w:r>
      <w:r w:rsidRPr="006A0407">
        <w:t>Lag om estetiska kirurgiska ingrepp och estetiska injektionsbehandlingar</w:t>
      </w:r>
      <w:r>
        <w:t xml:space="preserve"> </w:t>
      </w:r>
      <w:r w:rsidRPr="00336F15">
        <w:t>(prop. 2020/21:57)</w:t>
      </w:r>
      <w:r>
        <w:t>. I den propositionen lämnas förslag till en ny lag om estetiska kirurgiska in</w:t>
      </w:r>
      <w:r>
        <w:softHyphen/>
        <w:t>grepp och estetiska in</w:t>
      </w:r>
      <w:r>
        <w:softHyphen/>
        <w:t>jek</w:t>
      </w:r>
      <w:r>
        <w:softHyphen/>
        <w:t>tions</w:t>
      </w:r>
      <w:r>
        <w:softHyphen/>
      </w:r>
      <w:r>
        <w:softHyphen/>
      </w:r>
      <w:r>
        <w:softHyphen/>
        <w:t>behand</w:t>
      </w:r>
      <w:r>
        <w:softHyphen/>
        <w:t>lingar. Enligt den lagen kom</w:t>
      </w:r>
      <w:r>
        <w:softHyphen/>
        <w:t>mer endast legitimerade läkare eller legitimerade tand</w:t>
      </w:r>
      <w:r>
        <w:softHyphen/>
        <w:t>läkare med adekvat specialist</w:t>
      </w:r>
      <w:r>
        <w:softHyphen/>
        <w:t>kompetens att få ut</w:t>
      </w:r>
      <w:r>
        <w:softHyphen/>
        <w:t>föra estet</w:t>
      </w:r>
      <w:r>
        <w:softHyphen/>
        <w:t>iska kirurgiska in</w:t>
      </w:r>
      <w:r>
        <w:softHyphen/>
        <w:t>grepp. Vad gäller estetiska in</w:t>
      </w:r>
      <w:r>
        <w:softHyphen/>
        <w:t>jek</w:t>
      </w:r>
      <w:r>
        <w:softHyphen/>
        <w:t>tions</w:t>
      </w:r>
      <w:r>
        <w:softHyphen/>
        <w:t>be</w:t>
      </w:r>
      <w:r>
        <w:softHyphen/>
        <w:t>hand</w:t>
      </w:r>
      <w:r>
        <w:softHyphen/>
        <w:t>lingar kommer sådana en</w:t>
      </w:r>
      <w:r>
        <w:softHyphen/>
        <w:t>ligt för</w:t>
      </w:r>
      <w:r>
        <w:softHyphen/>
        <w:t>slaget endast att få utföras av den som har legi</w:t>
      </w:r>
      <w:r>
        <w:softHyphen/>
        <w:t>ti</w:t>
      </w:r>
      <w:r>
        <w:softHyphen/>
        <w:t>ma</w:t>
      </w:r>
      <w:r>
        <w:softHyphen/>
        <w:t>tion som läkare, tand</w:t>
      </w:r>
      <w:r>
        <w:softHyphen/>
        <w:t>läkare eller sjuk</w:t>
      </w:r>
      <w:r>
        <w:softHyphen/>
        <w:t>sköter</w:t>
      </w:r>
      <w:r>
        <w:softHyphen/>
        <w:t>ska. Regeringen ska dock få med</w:t>
      </w:r>
      <w:r>
        <w:softHyphen/>
        <w:t>dela före</w:t>
      </w:r>
      <w:r>
        <w:softHyphen/>
        <w:t>skrift</w:t>
      </w:r>
      <w:r>
        <w:softHyphen/>
        <w:t>er om att även annan legitimerad hälso- och sjukvårdspersonal ska få utföra vissa este</w:t>
      </w:r>
      <w:r>
        <w:softHyphen/>
        <w:t>t</w:t>
      </w:r>
      <w:r>
        <w:softHyphen/>
        <w:t>iska kirurgiska in</w:t>
      </w:r>
      <w:r>
        <w:softHyphen/>
        <w:t>grepp och estetiska injek</w:t>
      </w:r>
      <w:r>
        <w:softHyphen/>
        <w:t>tions</w:t>
      </w:r>
      <w:r>
        <w:softHyphen/>
        <w:t>be</w:t>
      </w:r>
      <w:r>
        <w:softHyphen/>
        <w:t>handl</w:t>
      </w:r>
      <w:r>
        <w:softHyphen/>
        <w:t>ingar. Huru</w:t>
      </w:r>
      <w:r>
        <w:softHyphen/>
        <w:t>vida hälso- och sjuk</w:t>
      </w:r>
      <w:r>
        <w:softHyphen/>
        <w:t>vårdspersonal som utför est</w:t>
      </w:r>
      <w:r>
        <w:softHyphen/>
        <w:t>et</w:t>
      </w:r>
      <w:r>
        <w:softHyphen/>
        <w:t>iska behandl</w:t>
      </w:r>
      <w:r>
        <w:softHyphen/>
        <w:t>ingar all</w:t>
      </w:r>
      <w:r>
        <w:softHyphen/>
        <w:t>tid verk</w:t>
      </w:r>
      <w:r>
        <w:softHyphen/>
        <w:t>ar inom en hälso- och sjuk</w:t>
      </w:r>
      <w:r>
        <w:softHyphen/>
        <w:t>vårds</w:t>
      </w:r>
      <w:r>
        <w:softHyphen/>
        <w:t>insti</w:t>
      </w:r>
      <w:r>
        <w:softHyphen/>
        <w:t>tution kan inte ut</w:t>
      </w:r>
      <w:r>
        <w:softHyphen/>
        <w:t>redas i detta lagstift</w:t>
      </w:r>
      <w:r>
        <w:softHyphen/>
        <w:t>nings</w:t>
      </w:r>
      <w:r>
        <w:softHyphen/>
        <w:t>ärende. I svensk rätt bör det införas ett bemynd</w:t>
      </w:r>
      <w:r>
        <w:softHyphen/>
        <w:t>ig</w:t>
      </w:r>
      <w:r>
        <w:softHyphen/>
        <w:t>ande om att regering</w:t>
      </w:r>
      <w:r>
        <w:softHyphen/>
        <w:t>en eller den myndighet som regeringen be</w:t>
      </w:r>
      <w:r>
        <w:softHyphen/>
        <w:t>stäm</w:t>
      </w:r>
      <w:r>
        <w:softHyphen/>
        <w:t>mer ska få meddela före</w:t>
      </w:r>
      <w:r>
        <w:softHyphen/>
        <w:t xml:space="preserve">skrifter om </w:t>
      </w:r>
      <w:r w:rsidRPr="00746E42">
        <w:t>att hälso- och sjuk</w:t>
      </w:r>
      <w:r>
        <w:softHyphen/>
      </w:r>
      <w:r w:rsidRPr="00746E42">
        <w:t>vård</w:t>
      </w:r>
      <w:r>
        <w:t xml:space="preserve">sinstitutioner </w:t>
      </w:r>
      <w:r w:rsidRPr="00746E42">
        <w:t>och hälso- och sjuk</w:t>
      </w:r>
      <w:r>
        <w:softHyphen/>
      </w:r>
      <w:r w:rsidRPr="00746E42">
        <w:t>vårds</w:t>
      </w:r>
      <w:r>
        <w:softHyphen/>
      </w:r>
      <w:r w:rsidRPr="00746E42">
        <w:t>personal ska lämna informa</w:t>
      </w:r>
      <w:r>
        <w:softHyphen/>
      </w:r>
      <w:r w:rsidRPr="00746E42">
        <w:t xml:space="preserve">tion enligt artikel 18 i </w:t>
      </w:r>
      <w:r>
        <w:t>MDR-</w:t>
      </w:r>
      <w:r w:rsidRPr="00746E42">
        <w:t>för</w:t>
      </w:r>
      <w:r>
        <w:softHyphen/>
      </w:r>
      <w:r w:rsidRPr="00746E42">
        <w:t>ord</w:t>
      </w:r>
      <w:r>
        <w:softHyphen/>
      </w:r>
      <w:r w:rsidRPr="00746E42">
        <w:t>ning</w:t>
      </w:r>
      <w:r>
        <w:softHyphen/>
        <w:t xml:space="preserve">en </w:t>
      </w:r>
      <w:r w:rsidRPr="00746E42">
        <w:t>och hur den informa</w:t>
      </w:r>
      <w:r>
        <w:softHyphen/>
      </w:r>
      <w:r w:rsidRPr="00746E42">
        <w:t>tionen ska lämnas</w:t>
      </w:r>
      <w:r>
        <w:t>. Därmed kommer information om implantat att behöva ges både vid behandlingar inom hälso- och sjukvården och vid sådana estetiska behandlingar som inte har ett medicin</w:t>
      </w:r>
      <w:r>
        <w:softHyphen/>
        <w:t xml:space="preserve">skt ändamål. </w:t>
      </w:r>
    </w:p>
    <w:p w14:paraId="5EF7AC53" w14:textId="2E02A2F6" w:rsidR="008539B5" w:rsidRDefault="008539B5" w:rsidP="008539B5">
      <w:pPr>
        <w:pStyle w:val="Brdtextmedindrag"/>
        <w:textAlignment w:val="auto"/>
      </w:pPr>
      <w:r w:rsidRPr="00370D30">
        <w:rPr>
          <w:i/>
          <w:iCs/>
        </w:rPr>
        <w:t>SKR</w:t>
      </w:r>
      <w:r w:rsidRPr="000A120A">
        <w:t xml:space="preserve"> delar utredningens uppfattning att information om implantat är viktig, men tillstyrker inte förslaget om spårbarhet. SKR </w:t>
      </w:r>
      <w:r>
        <w:t xml:space="preserve">anser </w:t>
      </w:r>
      <w:r w:rsidRPr="000A120A">
        <w:t xml:space="preserve">att alla implantat och den information som ges till patienter om implantaten enligt artikel 18 </w:t>
      </w:r>
      <w:r>
        <w:t xml:space="preserve">i </w:t>
      </w:r>
      <w:r w:rsidRPr="000A120A">
        <w:t>MDR</w:t>
      </w:r>
      <w:r>
        <w:t>-förordningen</w:t>
      </w:r>
      <w:r w:rsidRPr="000A120A">
        <w:t xml:space="preserve"> ska kunna spåras genom patientjournalen. Detta bör </w:t>
      </w:r>
      <w:r>
        <w:t xml:space="preserve">enligt SKR </w:t>
      </w:r>
      <w:r w:rsidRPr="000A120A">
        <w:t>kunna regleras genom att befintliga regelverk ut</w:t>
      </w:r>
      <w:r>
        <w:softHyphen/>
      </w:r>
      <w:r w:rsidRPr="000A120A">
        <w:t>vecklas. SKR föreslår att patientdatalagen kompletteras så att uppgifter om implantat blir en obligatorisk uppgift i journalen samt att uppgifter om im</w:t>
      </w:r>
      <w:r>
        <w:softHyphen/>
      </w:r>
      <w:r w:rsidRPr="000A120A">
        <w:t>plant</w:t>
      </w:r>
      <w:r>
        <w:softHyphen/>
      </w:r>
      <w:r w:rsidRPr="000A120A">
        <w:t>at får lämnas ut till Läkemedelsverket när det behövs av patient</w:t>
      </w:r>
      <w:r>
        <w:softHyphen/>
      </w:r>
      <w:r w:rsidRPr="000A120A">
        <w:t>säker</w:t>
      </w:r>
      <w:r>
        <w:softHyphen/>
      </w:r>
      <w:r w:rsidRPr="000A120A">
        <w:t>hets</w:t>
      </w:r>
      <w:r>
        <w:softHyphen/>
      </w:r>
      <w:r w:rsidRPr="000A120A">
        <w:t>skäl.</w:t>
      </w:r>
      <w:r>
        <w:t xml:space="preserve"> Regeringen finner att syftet med artikel 18 i MDR är att patienter ska få information om implantatet och att hälso- och sjukvårdspersonal ska ge tillverkarens information om implantatet till berörd patient. Spårbar</w:t>
      </w:r>
      <w:r>
        <w:softHyphen/>
        <w:t>het</w:t>
      </w:r>
      <w:r>
        <w:softHyphen/>
        <w:t>en är inte reglerad i denna bestämmelse utan produkternas spårbarhet från till</w:t>
      </w:r>
      <w:r>
        <w:softHyphen/>
        <w:t>verkare till hälso- och sjukvårdsinstitutioner och hälso- och sjuk</w:t>
      </w:r>
      <w:r>
        <w:softHyphen/>
        <w:t>vårds</w:t>
      </w:r>
      <w:r>
        <w:softHyphen/>
        <w:t>personal regleras i främst i artiklarna 25 och 27 i MDR-förordningen och artiklarna 22 och 24 i IVDR-förordningen. Spår</w:t>
      </w:r>
      <w:r>
        <w:softHyphen/>
        <w:t>bar</w:t>
      </w:r>
      <w:r>
        <w:softHyphen/>
        <w:t>het till patienter regleras inte i MDR- eller IVDR-förord</w:t>
      </w:r>
      <w:r>
        <w:softHyphen/>
        <w:t>ning</w:t>
      </w:r>
      <w:r>
        <w:softHyphen/>
        <w:t>arna utan i nationell rätt. Det kan nämnas att det i 5 kap. 5 § Social</w:t>
      </w:r>
      <w:r>
        <w:softHyphen/>
        <w:t>styr</w:t>
      </w:r>
      <w:r>
        <w:softHyphen/>
        <w:t>elsens föreskrifter och allmänna råd (</w:t>
      </w:r>
      <w:r w:rsidRPr="004D617E">
        <w:t>HSLF-FS 2016:40</w:t>
      </w:r>
      <w:r>
        <w:t>)</w:t>
      </w:r>
      <w:r w:rsidRPr="000A120A">
        <w:t xml:space="preserve"> om journal</w:t>
      </w:r>
      <w:r>
        <w:softHyphen/>
      </w:r>
      <w:r w:rsidRPr="000A120A">
        <w:t>för</w:t>
      </w:r>
      <w:r>
        <w:softHyphen/>
      </w:r>
      <w:r w:rsidRPr="000A120A">
        <w:t>ing och behandling av personuppgifter i hälso- och sjukvården</w:t>
      </w:r>
      <w:r>
        <w:t xml:space="preserve"> anges att vårdgivaren ska säkerställa att en patientjournal, i förekommande fall, ska innehålla uppgifter om bland annat de medicintekniska produkter som har förskrivits till, utlämnats till eller tillförts en patient på ett sådant sätt att de kan spåras. I detta lagstiftningsarbete som endast avser att anpassa svensk rätt till EU-förordningarna kommer regleringen om spårbarhet till patient inte att tas upp ytterligare. </w:t>
      </w:r>
    </w:p>
    <w:p w14:paraId="5E9AE0D0" w14:textId="77777777" w:rsidR="008539B5" w:rsidRDefault="008539B5" w:rsidP="008539B5">
      <w:pPr>
        <w:pStyle w:val="Rubrik2"/>
      </w:pPr>
      <w:bookmarkStart w:id="192" w:name="_Toc65132654"/>
      <w:bookmarkStart w:id="193" w:name="_Toc69367524"/>
      <w:r>
        <w:t>Språk i dokument och handlingar</w:t>
      </w:r>
      <w:bookmarkEnd w:id="192"/>
      <w:bookmarkEnd w:id="193"/>
    </w:p>
    <w:p w14:paraId="76AF84A5" w14:textId="266B4BC9" w:rsidR="008539B5" w:rsidRDefault="008539B5" w:rsidP="008539B5">
      <w:pPr>
        <w:pStyle w:val="Brdtextram"/>
      </w:pPr>
      <w:r>
        <w:rPr>
          <w:b/>
        </w:rPr>
        <w:t>Regeringens f</w:t>
      </w:r>
      <w:r w:rsidRPr="00420062">
        <w:rPr>
          <w:b/>
        </w:rPr>
        <w:t>örslag:</w:t>
      </w:r>
      <w:r>
        <w:t xml:space="preserve"> Regeringen eller den myndighet som regeringen bestämmer ska få meddela föreskrifter om vilka språk som en pro</w:t>
      </w:r>
      <w:r>
        <w:softHyphen/>
        <w:t>dukt ska vara märkt på och vilka språk som informa</w:t>
      </w:r>
      <w:r>
        <w:softHyphen/>
        <w:t>tion till patienter och användare, bruksanvisningar och säker</w:t>
      </w:r>
      <w:r>
        <w:softHyphen/>
        <w:t>hets</w:t>
      </w:r>
      <w:r>
        <w:softHyphen/>
        <w:t>med</w:t>
      </w:r>
      <w:r>
        <w:softHyphen/>
        <w:t>del</w:t>
      </w:r>
      <w:r>
        <w:softHyphen/>
        <w:t>anden till marknaden ska vara skrivna på.</w:t>
      </w:r>
      <w:r w:rsidRPr="00D319EB">
        <w:t xml:space="preserve"> </w:t>
      </w:r>
      <w:r>
        <w:t xml:space="preserve">Om det finns särskilda skäl, ska den myndighet som regeringen bestämmer </w:t>
      </w:r>
      <w:r w:rsidRPr="001A1630">
        <w:t xml:space="preserve">i enskilda fall </w:t>
      </w:r>
      <w:r>
        <w:t>få be</w:t>
      </w:r>
      <w:r>
        <w:softHyphen/>
        <w:t>sluta om undantag från de språk</w:t>
      </w:r>
      <w:r w:rsidRPr="001A1630">
        <w:t xml:space="preserve">krav som meddelats </w:t>
      </w:r>
      <w:r>
        <w:t>genom före</w:t>
      </w:r>
      <w:r>
        <w:softHyphen/>
        <w:t xml:space="preserve">skrifter. </w:t>
      </w:r>
      <w:r w:rsidRPr="001A1630">
        <w:t xml:space="preserve">Beslutet </w:t>
      </w:r>
      <w:r>
        <w:t>ska få</w:t>
      </w:r>
      <w:r w:rsidRPr="001A1630">
        <w:t xml:space="preserve"> förenas med villkor.</w:t>
      </w:r>
      <w:r>
        <w:t xml:space="preserve"> </w:t>
      </w:r>
    </w:p>
    <w:p w14:paraId="46809C29" w14:textId="77777777" w:rsidR="008539B5" w:rsidRDefault="008539B5" w:rsidP="008539B5">
      <w:pPr>
        <w:pStyle w:val="Brdtextmedindrag"/>
        <w:rPr>
          <w:b/>
        </w:rPr>
      </w:pPr>
    </w:p>
    <w:p w14:paraId="4EF3B23A"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w:t>
      </w:r>
      <w:r>
        <w:softHyphen/>
      </w:r>
      <w:r>
        <w:softHyphen/>
      </w:r>
      <w:r w:rsidRPr="00316DD4">
        <w:t>slag.</w:t>
      </w:r>
      <w:r>
        <w:t xml:space="preserve"> I promemorian föreslås inte att den myndighet som reger</w:t>
      </w:r>
      <w:r>
        <w:softHyphen/>
        <w:t>ing</w:t>
      </w:r>
      <w:r>
        <w:softHyphen/>
        <w:t>en be</w:t>
      </w:r>
      <w:r>
        <w:softHyphen/>
        <w:t>stäm</w:t>
      </w:r>
      <w:r>
        <w:softHyphen/>
        <w:t xml:space="preserve">mer ska få meddela föreskrifter om </w:t>
      </w:r>
      <w:r w:rsidRPr="007009E1">
        <w:t xml:space="preserve">vilka språk som en produkt ska vara märkt </w:t>
      </w:r>
      <w:r>
        <w:t>på</w:t>
      </w:r>
      <w:r w:rsidRPr="007009E1">
        <w:t xml:space="preserve"> och vilka språk som information till patienter och använd</w:t>
      </w:r>
      <w:r>
        <w:softHyphen/>
      </w:r>
      <w:r w:rsidRPr="007009E1">
        <w:t>are, bruksanvisningar och säkerhetsmeddelanden till marknaden ska vara skrivna på</w:t>
      </w:r>
      <w:r>
        <w:t xml:space="preserve">. I promemorian föreslås det inte att en myndighets beslut i enskilda fall endast får fattas om det finns särskilda skäl. </w:t>
      </w:r>
    </w:p>
    <w:p w14:paraId="76093308" w14:textId="77777777" w:rsidR="008539B5" w:rsidRDefault="008539B5" w:rsidP="008539B5">
      <w:pPr>
        <w:pStyle w:val="Brdtextmedindrag"/>
      </w:pPr>
      <w:r w:rsidRPr="00316DD4">
        <w:rPr>
          <w:b/>
        </w:rPr>
        <w:t>Remissinstanser</w:t>
      </w:r>
      <w:r>
        <w:rPr>
          <w:b/>
        </w:rPr>
        <w:t>na</w:t>
      </w:r>
      <w:r w:rsidRPr="00316DD4">
        <w:rPr>
          <w:b/>
        </w:rPr>
        <w:t>:</w:t>
      </w:r>
      <w:r w:rsidRPr="0010657D">
        <w:t xml:space="preserve"> </w:t>
      </w:r>
      <w:r>
        <w:rPr>
          <w:bCs/>
        </w:rPr>
        <w:t xml:space="preserve">En majoritet av remissinstanserna är positiva till eller har inte lämnat synpunkter på promemorians förslag. </w:t>
      </w:r>
      <w:r w:rsidRPr="00703051">
        <w:rPr>
          <w:i/>
          <w:iCs/>
        </w:rPr>
        <w:t>Sveriges Kommun</w:t>
      </w:r>
      <w:r>
        <w:rPr>
          <w:i/>
          <w:iCs/>
        </w:rPr>
        <w:softHyphen/>
      </w:r>
      <w:r w:rsidRPr="00703051">
        <w:rPr>
          <w:i/>
          <w:iCs/>
        </w:rPr>
        <w:t>er och Regioner</w:t>
      </w:r>
      <w:r>
        <w:t xml:space="preserve"> (SKR) </w:t>
      </w:r>
      <w:r w:rsidRPr="00020C50">
        <w:t xml:space="preserve">avstyrker </w:t>
      </w:r>
      <w:r>
        <w:t xml:space="preserve">dock </w:t>
      </w:r>
      <w:r w:rsidRPr="00020C50">
        <w:t>förslag</w:t>
      </w:r>
      <w:r>
        <w:t>et</w:t>
      </w:r>
      <w:r w:rsidRPr="00020C50">
        <w:t xml:space="preserve"> </w:t>
      </w:r>
      <w:r>
        <w:t>och anser att det i den nya lagen ska fastställas</w:t>
      </w:r>
      <w:r w:rsidRPr="00541043">
        <w:t xml:space="preserve"> att svenska ska användas när en produkt tillhandahålls använd</w:t>
      </w:r>
      <w:r>
        <w:softHyphen/>
      </w:r>
      <w:r w:rsidRPr="00541043">
        <w:t>are eller patienter i Sverige</w:t>
      </w:r>
      <w:r>
        <w:t xml:space="preserve">. </w:t>
      </w:r>
      <w:r w:rsidRPr="007B3956">
        <w:t>SKR</w:t>
      </w:r>
      <w:r w:rsidRPr="004A66EE">
        <w:t xml:space="preserve"> delar </w:t>
      </w:r>
      <w:r>
        <w:t xml:space="preserve">dock promemorians förslag om </w:t>
      </w:r>
      <w:r w:rsidRPr="004A66EE">
        <w:t>att undantag från språkkravet bör kunna meddelas i enskilda fall</w:t>
      </w:r>
      <w:r>
        <w:t>.</w:t>
      </w:r>
    </w:p>
    <w:p w14:paraId="59F7C38C" w14:textId="77777777" w:rsidR="008539B5" w:rsidRDefault="008539B5" w:rsidP="008539B5">
      <w:pPr>
        <w:pStyle w:val="Brdtextmedindrag"/>
        <w:rPr>
          <w:strike/>
        </w:rPr>
      </w:pPr>
      <w:r>
        <w:t xml:space="preserve">SKR och </w:t>
      </w:r>
      <w:r w:rsidRPr="002B7C89">
        <w:rPr>
          <w:i/>
          <w:iCs/>
        </w:rPr>
        <w:t>Region Kalmar</w:t>
      </w:r>
      <w:r>
        <w:t xml:space="preserve"> anför att om anvisningar om produktens använd</w:t>
      </w:r>
      <w:r>
        <w:softHyphen/>
        <w:t>ning visas på produktens displayer ska den vara på svenska. Även andra regioner</w:t>
      </w:r>
      <w:r w:rsidRPr="00EC124D">
        <w:t xml:space="preserve">, bland annat </w:t>
      </w:r>
      <w:r w:rsidRPr="00EC124D">
        <w:rPr>
          <w:i/>
          <w:iCs/>
        </w:rPr>
        <w:t>Region Gävleborg</w:t>
      </w:r>
      <w:r w:rsidRPr="00EC124D">
        <w:t xml:space="preserve"> och </w:t>
      </w:r>
      <w:r w:rsidRPr="00EC124D">
        <w:rPr>
          <w:i/>
          <w:iCs/>
        </w:rPr>
        <w:t>Region Värmland</w:t>
      </w:r>
      <w:r w:rsidRPr="00EC124D">
        <w:t xml:space="preserve">, anser att </w:t>
      </w:r>
      <w:r>
        <w:t xml:space="preserve">användargränssnittet ska skrivas på svenska </w:t>
      </w:r>
      <w:r w:rsidRPr="00EC124D">
        <w:t>för att säkerställa för</w:t>
      </w:r>
      <w:r>
        <w:softHyphen/>
      </w:r>
      <w:r w:rsidRPr="00EC124D">
        <w:t>stå</w:t>
      </w:r>
      <w:r>
        <w:softHyphen/>
      </w:r>
      <w:r w:rsidRPr="00EC124D">
        <w:t>elsen och användningen inom hälso- och sjukvården av informa</w:t>
      </w:r>
      <w:r>
        <w:softHyphen/>
      </w:r>
      <w:r w:rsidRPr="00EC124D">
        <w:t>tion</w:t>
      </w:r>
      <w:r>
        <w:softHyphen/>
      </w:r>
      <w:r w:rsidRPr="00EC124D">
        <w:t xml:space="preserve">en och användargränssnittet på en produkt. </w:t>
      </w:r>
    </w:p>
    <w:p w14:paraId="1115C5A0" w14:textId="77777777" w:rsidR="008539B5" w:rsidRPr="002B7C89" w:rsidRDefault="008539B5" w:rsidP="008539B5">
      <w:pPr>
        <w:pStyle w:val="Brdtextmedindrag"/>
        <w:rPr>
          <w:b/>
          <w:strike/>
        </w:rPr>
      </w:pPr>
      <w:r w:rsidRPr="00A2317F">
        <w:rPr>
          <w:i/>
          <w:iCs/>
        </w:rPr>
        <w:t>Swedish Medtech</w:t>
      </w:r>
      <w:r>
        <w:t xml:space="preserve"> anser i stället att den information som avses i artikl</w:t>
      </w:r>
      <w:r>
        <w:softHyphen/>
        <w:t>ar</w:t>
      </w:r>
      <w:r>
        <w:softHyphen/>
        <w:t xml:space="preserve">na 18.1, 89.8 och avsnitt 23 i bilaga I till </w:t>
      </w:r>
      <w:r w:rsidRPr="00A3541E">
        <w:t>MDR-förordningen</w:t>
      </w:r>
      <w:r>
        <w:t xml:space="preserve"> bör kunna anges på engelska i de fall användarna av produkten utgörs av legitimerad person</w:t>
      </w:r>
      <w:r>
        <w:softHyphen/>
        <w:t>al inom slutenvården. Dessutom bedömer Swedish Medtech att Läkemedels</w:t>
      </w:r>
      <w:r>
        <w:softHyphen/>
        <w:t xml:space="preserve">verket bör få större befogenheter att godkänna engelska i dokument och handlingar och inte enbart i enskilda fall. </w:t>
      </w:r>
      <w:r w:rsidRPr="009B4D75">
        <w:rPr>
          <w:i/>
          <w:iCs/>
        </w:rPr>
        <w:t>Institutet för språk och fornminnen</w:t>
      </w:r>
      <w:r>
        <w:t xml:space="preserve"> bedömer att förslaget inte innebär undantag från språklagens kärnområde där regeln om svenska är tvingande, eftersom möjligheten att använda engelska enbart föreslås gälla i kommunikationen mellan tillverkare och behörig myndighet i Sverige.</w:t>
      </w:r>
    </w:p>
    <w:p w14:paraId="0B4B56F5" w14:textId="77777777" w:rsidR="008539B5" w:rsidRDefault="008539B5" w:rsidP="008539B5">
      <w:pPr>
        <w:pStyle w:val="Rubrik4utannumrering"/>
      </w:pPr>
      <w:r w:rsidRPr="00A818DD">
        <w:t xml:space="preserve">Skälen </w:t>
      </w:r>
      <w:r>
        <w:t>för regeringens förslag</w:t>
      </w:r>
    </w:p>
    <w:p w14:paraId="6453A196" w14:textId="77777777" w:rsidR="008539B5" w:rsidRPr="00693C31" w:rsidRDefault="008539B5" w:rsidP="008539B5">
      <w:pPr>
        <w:pStyle w:val="Rubrik5utannumrering"/>
        <w:spacing w:before="0"/>
      </w:pPr>
      <w:r>
        <w:t>Information till användare och patienter</w:t>
      </w:r>
    </w:p>
    <w:p w14:paraId="776AD440" w14:textId="08BB1C10" w:rsidR="008539B5" w:rsidRDefault="008539B5" w:rsidP="008539B5">
      <w:pPr>
        <w:pStyle w:val="Brdtext"/>
      </w:pPr>
      <w:bookmarkStart w:id="194" w:name="_Hlk23947043"/>
      <w:r>
        <w:t>I vissa bestämmelser i EU-förordningarna anges det att användarna eller patienterna ska få informa</w:t>
      </w:r>
      <w:r>
        <w:softHyphen/>
        <w:t>tion om produkterna</w:t>
      </w:r>
      <w:bookmarkEnd w:id="194"/>
      <w:r>
        <w:t xml:space="preserve">. </w:t>
      </w:r>
      <w:bookmarkStart w:id="195" w:name="_Hlk23947084"/>
      <w:r>
        <w:t>Exempelvis ska t</w:t>
      </w:r>
      <w:r w:rsidRPr="00D4717E">
        <w:t>ill</w:t>
      </w:r>
      <w:r>
        <w:softHyphen/>
      </w:r>
      <w:r w:rsidRPr="00D4717E">
        <w:t>verk</w:t>
      </w:r>
      <w:r>
        <w:softHyphen/>
      </w:r>
      <w:r w:rsidRPr="00D4717E">
        <w:t>ar</w:t>
      </w:r>
      <w:r>
        <w:softHyphen/>
      </w:r>
      <w:r w:rsidRPr="00D4717E">
        <w:t>na</w:t>
      </w:r>
      <w:r>
        <w:t xml:space="preserve">, enligt artikel 10.11 i </w:t>
      </w:r>
      <w:r w:rsidRPr="00A3541E">
        <w:t>MDR-förordningen</w:t>
      </w:r>
      <w:r>
        <w:t xml:space="preserve">, </w:t>
      </w:r>
      <w:r w:rsidRPr="00D4717E">
        <w:t>säkerställa att produkten åt</w:t>
      </w:r>
      <w:r>
        <w:softHyphen/>
      </w:r>
      <w:r w:rsidRPr="00D4717E">
        <w:t>följs av den in</w:t>
      </w:r>
      <w:r>
        <w:softHyphen/>
      </w:r>
      <w:r w:rsidRPr="00D4717E">
        <w:t>forma</w:t>
      </w:r>
      <w:r>
        <w:softHyphen/>
      </w:r>
      <w:r w:rsidRPr="00D4717E">
        <w:t>tion som anges i avsnitt 23 i bilaga I på ett eller flera av unionens officiella språk, som fastställs av den medlemsstat där pro</w:t>
      </w:r>
      <w:r>
        <w:softHyphen/>
      </w:r>
      <w:r w:rsidRPr="00D4717E">
        <w:t>dukt</w:t>
      </w:r>
      <w:r>
        <w:softHyphen/>
      </w:r>
      <w:r w:rsidRPr="00D4717E">
        <w:t>en tillhanda</w:t>
      </w:r>
      <w:r>
        <w:softHyphen/>
      </w:r>
      <w:r w:rsidRPr="00D4717E">
        <w:t xml:space="preserve">hålls användaren eller patienten. </w:t>
      </w:r>
      <w:r>
        <w:t>En liknande be</w:t>
      </w:r>
      <w:r>
        <w:softHyphen/>
        <w:t xml:space="preserve">stämmelse finns i artikel 10.10 i IVDR-förordningen med hänvisning till avsnitt 20 i bilaga I till IVDR-förordningen. </w:t>
      </w:r>
    </w:p>
    <w:bookmarkEnd w:id="195"/>
    <w:p w14:paraId="585D9682" w14:textId="77777777" w:rsidR="008539B5" w:rsidRDefault="008539B5" w:rsidP="008539B5">
      <w:pPr>
        <w:pStyle w:val="Brdtextmedindrag"/>
      </w:pPr>
      <w:r>
        <w:t xml:space="preserve">Enligt artikel 18 i </w:t>
      </w:r>
      <w:r w:rsidRPr="00A3541E">
        <w:t>MDR-förordningen</w:t>
      </w:r>
      <w:r>
        <w:t xml:space="preserve"> ska p</w:t>
      </w:r>
      <w:r w:rsidRPr="00EF4303">
        <w:t>atienter med implantat få tydlig och lättill</w:t>
      </w:r>
      <w:r>
        <w:softHyphen/>
      </w:r>
      <w:r w:rsidRPr="00EF4303">
        <w:t>gänglig information som gör det möjligt att identifiera im</w:t>
      </w:r>
      <w:r>
        <w:softHyphen/>
      </w:r>
      <w:r w:rsidRPr="00EF4303">
        <w:t>planta</w:t>
      </w:r>
      <w:r>
        <w:softHyphen/>
      </w:r>
      <w:r w:rsidRPr="00EF4303">
        <w:t>tet och annan relevant information om produkten</w:t>
      </w:r>
      <w:r>
        <w:t>. Informa</w:t>
      </w:r>
      <w:r>
        <w:softHyphen/>
      </w:r>
      <w:r>
        <w:softHyphen/>
        <w:t xml:space="preserve">tion ska också lämnas om bland annat </w:t>
      </w:r>
      <w:r w:rsidRPr="00EF4303">
        <w:t>nödvändiga varn</w:t>
      </w:r>
      <w:r>
        <w:softHyphen/>
      </w:r>
      <w:r w:rsidRPr="00EF4303">
        <w:t>ing</w:t>
      </w:r>
      <w:r>
        <w:softHyphen/>
      </w:r>
      <w:r w:rsidRPr="00EF4303">
        <w:t>ar om hälso</w:t>
      </w:r>
      <w:r>
        <w:softHyphen/>
      </w:r>
      <w:r w:rsidRPr="00EF4303">
        <w:t xml:space="preserve">risker </w:t>
      </w:r>
      <w:r>
        <w:t xml:space="preserve">och </w:t>
      </w:r>
      <w:r w:rsidRPr="00EF4303">
        <w:t>de för</w:t>
      </w:r>
      <w:r>
        <w:softHyphen/>
      </w:r>
      <w:r w:rsidRPr="00EF4303">
        <w:t>siktig</w:t>
      </w:r>
      <w:r>
        <w:softHyphen/>
      </w:r>
      <w:r w:rsidRPr="00EF4303">
        <w:t>hets</w:t>
      </w:r>
      <w:r>
        <w:softHyphen/>
      </w:r>
      <w:r w:rsidRPr="00EF4303">
        <w:t>åt</w:t>
      </w:r>
      <w:r>
        <w:softHyphen/>
      </w:r>
      <w:r w:rsidRPr="00EF4303">
        <w:t>gärder som bör vidtas, till exempel upp</w:t>
      </w:r>
      <w:r>
        <w:softHyphen/>
      </w:r>
      <w:r w:rsidRPr="00EF4303">
        <w:t>lys</w:t>
      </w:r>
      <w:r>
        <w:softHyphen/>
      </w:r>
      <w:r w:rsidRPr="00EF4303">
        <w:t>ningar om huruvida implantatet är kompatibelt med vissa pro</w:t>
      </w:r>
      <w:r>
        <w:softHyphen/>
      </w:r>
      <w:r w:rsidRPr="00EF4303">
        <w:t>dukt</w:t>
      </w:r>
      <w:r>
        <w:softHyphen/>
      </w:r>
      <w:r w:rsidRPr="00EF4303">
        <w:t>er för diagnostik eller skannrar som används vid säkerhets</w:t>
      </w:r>
      <w:r>
        <w:softHyphen/>
      </w:r>
      <w:r w:rsidRPr="00EF4303">
        <w:t>kon</w:t>
      </w:r>
      <w:r>
        <w:softHyphen/>
      </w:r>
      <w:r w:rsidRPr="00EF4303">
        <w:t xml:space="preserve">troller. </w:t>
      </w:r>
      <w:r>
        <w:t xml:space="preserve">Informationen till patienten ska ges på det eller de språk som medlemsstaten har fastställt. </w:t>
      </w:r>
    </w:p>
    <w:p w14:paraId="1963CB6D" w14:textId="77777777" w:rsidR="008539B5" w:rsidRDefault="008539B5" w:rsidP="008539B5">
      <w:pPr>
        <w:pStyle w:val="Brdtextmedindrag"/>
      </w:pPr>
      <w:r>
        <w:t xml:space="preserve">Av artikel 89.8 i </w:t>
      </w:r>
      <w:r w:rsidRPr="00A3541E">
        <w:t>MDR-förordningen</w:t>
      </w:r>
      <w:r>
        <w:t xml:space="preserve"> framgår att tillverkaren ska se till att in</w:t>
      </w:r>
      <w:r>
        <w:softHyphen/>
        <w:t>forma</w:t>
      </w:r>
      <w:r>
        <w:softHyphen/>
        <w:t>tion om en korrigerande säkerhetsåtgärd på marknaden som vidtagits lämnas till an</w:t>
      </w:r>
      <w:r>
        <w:softHyphen/>
        <w:t>vänd</w:t>
      </w:r>
      <w:r>
        <w:softHyphen/>
        <w:t>arna av den berörda produkten genom ett säker</w:t>
      </w:r>
      <w:r>
        <w:softHyphen/>
        <w:t>hets</w:t>
      </w:r>
      <w:r>
        <w:softHyphen/>
        <w:t>med</w:t>
      </w:r>
      <w:r>
        <w:softHyphen/>
        <w:t>del</w:t>
      </w:r>
      <w:r>
        <w:softHyphen/>
        <w:t>ande till marknaden. Säker</w:t>
      </w:r>
      <w:r>
        <w:softHyphen/>
        <w:t>hets</w:t>
      </w:r>
      <w:r>
        <w:softHyphen/>
        <w:t>med</w:t>
      </w:r>
      <w:r>
        <w:softHyphen/>
        <w:t>deland</w:t>
      </w:r>
      <w:r>
        <w:softHyphen/>
        <w:t>et till mark</w:t>
      </w:r>
      <w:r>
        <w:softHyphen/>
        <w:t>naden ska skrivas på ett eller flera officiella unions</w:t>
      </w:r>
      <w:r>
        <w:softHyphen/>
        <w:t>språk, vilka ska anges av den medlemsstat där den korriger</w:t>
      </w:r>
      <w:r>
        <w:softHyphen/>
        <w:t>ande säkerhets</w:t>
      </w:r>
      <w:r>
        <w:softHyphen/>
        <w:t>åt</w:t>
      </w:r>
      <w:r>
        <w:softHyphen/>
        <w:t>gärd</w:t>
      </w:r>
      <w:r>
        <w:softHyphen/>
        <w:t>en på mark</w:t>
      </w:r>
      <w:r>
        <w:softHyphen/>
        <w:t>nad</w:t>
      </w:r>
      <w:r>
        <w:softHyphen/>
        <w:t>en vidtas. I säker</w:t>
      </w:r>
      <w:r>
        <w:softHyphen/>
        <w:t>hets</w:t>
      </w:r>
      <w:r>
        <w:softHyphen/>
        <w:t>med</w:t>
      </w:r>
      <w:r>
        <w:softHyphen/>
        <w:t>delandet ska det bland annat anges skälen till den kor</w:t>
      </w:r>
      <w:r>
        <w:softHyphen/>
        <w:t>rigerande säker</w:t>
      </w:r>
      <w:r>
        <w:softHyphen/>
        <w:t>hets</w:t>
      </w:r>
      <w:r>
        <w:softHyphen/>
        <w:t>åt</w:t>
      </w:r>
      <w:r>
        <w:softHyphen/>
        <w:t>gärden på mark</w:t>
      </w:r>
      <w:r>
        <w:softHyphen/>
        <w:t>nad</w:t>
      </w:r>
      <w:r>
        <w:softHyphen/>
        <w:t>en med hänvisning till funk</w:t>
      </w:r>
      <w:r>
        <w:softHyphen/>
        <w:t>tions</w:t>
      </w:r>
      <w:r>
        <w:softHyphen/>
        <w:t>fel hos produkten och de risker som kan uppstå för patienter, använd</w:t>
      </w:r>
      <w:r>
        <w:softHyphen/>
        <w:t>are eller andra människor samt klart och tydligt anges alla de åtgärder som använd</w:t>
      </w:r>
      <w:r>
        <w:softHyphen/>
        <w:t>arna ska vidta. Liknande bestämmelser finns i artikel 84.8 i IVDR-förord</w:t>
      </w:r>
      <w:r>
        <w:softHyphen/>
        <w:t>ningen.</w:t>
      </w:r>
    </w:p>
    <w:p w14:paraId="247FD20A" w14:textId="77777777" w:rsidR="008539B5" w:rsidRPr="00EF4303" w:rsidRDefault="008539B5" w:rsidP="008539B5">
      <w:pPr>
        <w:pStyle w:val="Rubrik5utannumrering"/>
      </w:pPr>
      <w:bookmarkStart w:id="196" w:name="_Hlk54432572"/>
      <w:r>
        <w:t xml:space="preserve">Anpassningar av svensk rätt </w:t>
      </w:r>
    </w:p>
    <w:bookmarkEnd w:id="196"/>
    <w:p w14:paraId="56A9A15F" w14:textId="77777777" w:rsidR="008539B5" w:rsidRDefault="008539B5" w:rsidP="008539B5">
      <w:pPr>
        <w:pStyle w:val="Brdtextmedindrag"/>
        <w:ind w:firstLine="0"/>
      </w:pPr>
      <w:r>
        <w:t>Medlemsstaterna ska således fastställa på vilket språk som information om produkterna ska ges. Av</w:t>
      </w:r>
      <w:r w:rsidRPr="00584C91">
        <w:t xml:space="preserve"> språklagen (2009:600) </w:t>
      </w:r>
      <w:r w:rsidRPr="00CA7EDF">
        <w:t>framgår</w:t>
      </w:r>
      <w:r>
        <w:t xml:space="preserve"> det </w:t>
      </w:r>
      <w:r w:rsidRPr="00584C91">
        <w:t>att svenska är huvud</w:t>
      </w:r>
      <w:r>
        <w:softHyphen/>
      </w:r>
      <w:r w:rsidRPr="00584C91">
        <w:t xml:space="preserve">språket i Sverige. </w:t>
      </w:r>
      <w:r>
        <w:t xml:space="preserve">Det bör även noteras att det i </w:t>
      </w:r>
      <w:r w:rsidRPr="0077617E">
        <w:t>10</w:t>
      </w:r>
      <w:r>
        <w:t> § den lagen anges att s</w:t>
      </w:r>
      <w:r w:rsidRPr="0077617E">
        <w:t>pråket i för</w:t>
      </w:r>
      <w:r>
        <w:softHyphen/>
      </w:r>
      <w:r w:rsidRPr="0077617E">
        <w:t>valt</w:t>
      </w:r>
      <w:r>
        <w:softHyphen/>
      </w:r>
      <w:r w:rsidRPr="0077617E">
        <w:t>ningsmyndigheter och andra organ som fullgör uppgift</w:t>
      </w:r>
      <w:r>
        <w:softHyphen/>
      </w:r>
      <w:r w:rsidRPr="0077617E">
        <w:t>er i offentlig verk</w:t>
      </w:r>
      <w:r>
        <w:softHyphen/>
      </w:r>
      <w:r w:rsidRPr="0077617E">
        <w:t>samhet är svenska.</w:t>
      </w:r>
      <w:r>
        <w:t xml:space="preserve"> </w:t>
      </w:r>
      <w:r w:rsidRPr="004338D8">
        <w:t xml:space="preserve">Innebörden av </w:t>
      </w:r>
      <w:r>
        <w:t xml:space="preserve">den </w:t>
      </w:r>
      <w:r w:rsidRPr="004338D8">
        <w:t>bestämmelsen är att de offent</w:t>
      </w:r>
      <w:r>
        <w:softHyphen/>
      </w:r>
      <w:r w:rsidRPr="004338D8">
        <w:t xml:space="preserve">liga organen </w:t>
      </w:r>
      <w:r>
        <w:t xml:space="preserve">ska </w:t>
      </w:r>
      <w:r w:rsidRPr="004338D8">
        <w:t>arbeta på svenska, skriftligt såväl som munt</w:t>
      </w:r>
      <w:r>
        <w:softHyphen/>
      </w:r>
      <w:r w:rsidRPr="004338D8">
        <w:t xml:space="preserve">ligt. </w:t>
      </w:r>
      <w:r>
        <w:t>Grund</w:t>
      </w:r>
      <w:r>
        <w:softHyphen/>
        <w:t>regeln är således att svenska är förvaltningsspråket och ska an</w:t>
      </w:r>
      <w:r>
        <w:softHyphen/>
        <w:t>vänd</w:t>
      </w:r>
      <w:r>
        <w:softHyphen/>
        <w:t>as i myndig</w:t>
      </w:r>
      <w:r>
        <w:softHyphen/>
        <w:t>heters centrala verksamhetsområde, det s.k. kärnområdet. Kärn</w:t>
      </w:r>
      <w:r>
        <w:softHyphen/>
        <w:t>om</w:t>
      </w:r>
      <w:r>
        <w:softHyphen/>
        <w:t>rådet omfattar sådana allmänna handlingar som är särskilt viktiga inom den offentliga verksamheten, till exempel beslut, domar, protokoll, före</w:t>
      </w:r>
      <w:r>
        <w:softHyphen/>
        <w:t>skrift</w:t>
      </w:r>
      <w:r>
        <w:softHyphen/>
        <w:t>er och verksamhetsberättelser. Sådana dokument ska alltid vara skriv</w:t>
      </w:r>
      <w:r>
        <w:softHyphen/>
        <w:t>na på svenska. Detta är viktigt, inte bara för svenska språkets utveck</w:t>
      </w:r>
      <w:r>
        <w:softHyphen/>
        <w:t xml:space="preserve">ling utan också för demokratin, eftersom det möjliggör insyn för den enskilda medborgaren. </w:t>
      </w:r>
    </w:p>
    <w:p w14:paraId="44A0AE40" w14:textId="77777777" w:rsidR="008539B5" w:rsidRDefault="008539B5" w:rsidP="008539B5">
      <w:pPr>
        <w:pStyle w:val="Brdtextmedindrag"/>
      </w:pPr>
      <w:r w:rsidRPr="004338D8">
        <w:t>Om undan</w:t>
      </w:r>
      <w:r>
        <w:softHyphen/>
      </w:r>
      <w:r w:rsidRPr="004338D8">
        <w:t xml:space="preserve">tag </w:t>
      </w:r>
      <w:r>
        <w:t xml:space="preserve">ska göras inom kärnområdet av 10 §, </w:t>
      </w:r>
      <w:r w:rsidRPr="004338D8">
        <w:t>krävs det stöd i lag eller förordning (jfr 3</w:t>
      </w:r>
      <w:r>
        <w:t> § sam</w:t>
      </w:r>
      <w:r>
        <w:softHyphen/>
        <w:t>ma lag</w:t>
      </w:r>
      <w:r w:rsidRPr="004338D8">
        <w:t>).</w:t>
      </w:r>
      <w:r>
        <w:rPr>
          <w:shd w:val="clear" w:color="auto" w:fill="FFFFFF"/>
        </w:rPr>
        <w:t xml:space="preserve"> Det är således riksdagen eller reger</w:t>
      </w:r>
      <w:r>
        <w:rPr>
          <w:shd w:val="clear" w:color="auto" w:fill="FFFFFF"/>
        </w:rPr>
        <w:softHyphen/>
        <w:t>ingen som kan anta bestäm</w:t>
      </w:r>
      <w:r>
        <w:rPr>
          <w:shd w:val="clear" w:color="auto" w:fill="FFFFFF"/>
        </w:rPr>
        <w:softHyphen/>
        <w:t>melser som avviker från språklagens kärn</w:t>
      </w:r>
      <w:r>
        <w:rPr>
          <w:shd w:val="clear" w:color="auto" w:fill="FFFFFF"/>
        </w:rPr>
        <w:softHyphen/>
        <w:t>område. Även u</w:t>
      </w:r>
      <w:r w:rsidRPr="009C339D">
        <w:rPr>
          <w:shd w:val="clear" w:color="auto" w:fill="FFFFFF"/>
        </w:rPr>
        <w:t>tanför kärn</w:t>
      </w:r>
      <w:r>
        <w:rPr>
          <w:shd w:val="clear" w:color="auto" w:fill="FFFFFF"/>
        </w:rPr>
        <w:softHyphen/>
      </w:r>
      <w:r w:rsidRPr="009C339D">
        <w:rPr>
          <w:shd w:val="clear" w:color="auto" w:fill="FFFFFF"/>
        </w:rPr>
        <w:t>området är huvudregeln för myndigheters språk</w:t>
      </w:r>
      <w:r>
        <w:rPr>
          <w:shd w:val="clear" w:color="auto" w:fill="FFFFFF"/>
        </w:rPr>
        <w:softHyphen/>
      </w:r>
      <w:r w:rsidRPr="009C339D">
        <w:rPr>
          <w:shd w:val="clear" w:color="auto" w:fill="FFFFFF"/>
        </w:rPr>
        <w:t>användning fort</w:t>
      </w:r>
      <w:r>
        <w:rPr>
          <w:shd w:val="clear" w:color="auto" w:fill="FFFFFF"/>
        </w:rPr>
        <w:softHyphen/>
      </w:r>
      <w:r w:rsidRPr="009C339D">
        <w:rPr>
          <w:shd w:val="clear" w:color="auto" w:fill="FFFFFF"/>
        </w:rPr>
        <w:t>farande svenska</w:t>
      </w:r>
      <w:r>
        <w:rPr>
          <w:shd w:val="clear" w:color="auto" w:fill="FFFFFF"/>
        </w:rPr>
        <w:t xml:space="preserve"> språket</w:t>
      </w:r>
      <w:r w:rsidRPr="009C339D">
        <w:rPr>
          <w:shd w:val="clear" w:color="auto" w:fill="FFFFFF"/>
        </w:rPr>
        <w:t>, men undantag kan alltså göras.</w:t>
      </w:r>
    </w:p>
    <w:p w14:paraId="6349A6F0" w14:textId="77777777" w:rsidR="008539B5" w:rsidRDefault="008539B5" w:rsidP="008539B5">
      <w:pPr>
        <w:pStyle w:val="Brdtextmedindrag"/>
        <w:rPr>
          <w:shd w:val="clear" w:color="auto" w:fill="FFFFFF"/>
        </w:rPr>
      </w:pPr>
      <w:r>
        <w:rPr>
          <w:shd w:val="clear" w:color="auto" w:fill="FFFFFF"/>
        </w:rPr>
        <w:t xml:space="preserve">I promemorian föreslogs det att </w:t>
      </w:r>
      <w:r w:rsidRPr="00020C50">
        <w:rPr>
          <w:shd w:val="clear" w:color="auto" w:fill="FFFFFF"/>
        </w:rPr>
        <w:t>regeringen ska få meddela föreskrifter om vilka språk som en produkt ska vara märkt med samt vilka språk som informa</w:t>
      </w:r>
      <w:r>
        <w:rPr>
          <w:shd w:val="clear" w:color="auto" w:fill="FFFFFF"/>
        </w:rPr>
        <w:softHyphen/>
      </w:r>
      <w:r w:rsidRPr="00020C50">
        <w:rPr>
          <w:shd w:val="clear" w:color="auto" w:fill="FFFFFF"/>
        </w:rPr>
        <w:t>tionen till patienter och användare, bruksanvisningar och säker</w:t>
      </w:r>
      <w:r>
        <w:rPr>
          <w:shd w:val="clear" w:color="auto" w:fill="FFFFFF"/>
        </w:rPr>
        <w:softHyphen/>
      </w:r>
      <w:r w:rsidRPr="00020C50">
        <w:rPr>
          <w:shd w:val="clear" w:color="auto" w:fill="FFFFFF"/>
        </w:rPr>
        <w:t>hets</w:t>
      </w:r>
      <w:r>
        <w:rPr>
          <w:shd w:val="clear" w:color="auto" w:fill="FFFFFF"/>
        </w:rPr>
        <w:softHyphen/>
      </w:r>
      <w:r w:rsidRPr="00020C50">
        <w:rPr>
          <w:shd w:val="clear" w:color="auto" w:fill="FFFFFF"/>
        </w:rPr>
        <w:t>meddelande</w:t>
      </w:r>
      <w:r>
        <w:rPr>
          <w:shd w:val="clear" w:color="auto" w:fill="FFFFFF"/>
        </w:rPr>
        <w:t>n</w:t>
      </w:r>
      <w:r w:rsidRPr="00020C50">
        <w:rPr>
          <w:shd w:val="clear" w:color="auto" w:fill="FFFFFF"/>
        </w:rPr>
        <w:t xml:space="preserve"> till marknaden ska vara skrivna på. </w:t>
      </w:r>
    </w:p>
    <w:p w14:paraId="1B962F4A" w14:textId="77777777" w:rsidR="008539B5" w:rsidRDefault="008539B5" w:rsidP="008539B5">
      <w:pPr>
        <w:pStyle w:val="Brdtextmedindrag"/>
      </w:pPr>
      <w:r w:rsidRPr="00FA5A77">
        <w:rPr>
          <w:i/>
          <w:iCs/>
        </w:rPr>
        <w:t>SKR</w:t>
      </w:r>
      <w:r w:rsidRPr="00541043">
        <w:t xml:space="preserve"> anser </w:t>
      </w:r>
      <w:r>
        <w:t xml:space="preserve">att </w:t>
      </w:r>
      <w:r w:rsidRPr="00541043">
        <w:t>svenska ska användas när en produkt tillhandahålls använd</w:t>
      </w:r>
      <w:r>
        <w:softHyphen/>
      </w:r>
      <w:r w:rsidRPr="00541043">
        <w:t>are eller patienter i Sverige</w:t>
      </w:r>
      <w:r>
        <w:t xml:space="preserve">, men att </w:t>
      </w:r>
      <w:r w:rsidRPr="004A66EE">
        <w:t>undantag från språkkravet bör kunna meddelas i enskilda fall</w:t>
      </w:r>
      <w:r>
        <w:t xml:space="preserve">. </w:t>
      </w:r>
      <w:r w:rsidRPr="00020C50">
        <w:rPr>
          <w:shd w:val="clear" w:color="auto" w:fill="FFFFFF"/>
        </w:rPr>
        <w:t xml:space="preserve">SKR </w:t>
      </w:r>
      <w:r>
        <w:rPr>
          <w:shd w:val="clear" w:color="auto" w:fill="FFFFFF"/>
        </w:rPr>
        <w:t xml:space="preserve">pekar på att </w:t>
      </w:r>
      <w:r w:rsidRPr="00020C50">
        <w:rPr>
          <w:shd w:val="clear" w:color="auto" w:fill="FFFFFF"/>
        </w:rPr>
        <w:t>språkkravet är viktigt både för vårdgivarna som arbetsgivare och för patienterna ur ett patient</w:t>
      </w:r>
      <w:r>
        <w:rPr>
          <w:shd w:val="clear" w:color="auto" w:fill="FFFFFF"/>
        </w:rPr>
        <w:softHyphen/>
      </w:r>
      <w:r w:rsidRPr="00020C50">
        <w:rPr>
          <w:shd w:val="clear" w:color="auto" w:fill="FFFFFF"/>
        </w:rPr>
        <w:t>säker</w:t>
      </w:r>
      <w:r>
        <w:rPr>
          <w:shd w:val="clear" w:color="auto" w:fill="FFFFFF"/>
        </w:rPr>
        <w:softHyphen/>
      </w:r>
      <w:r w:rsidRPr="00020C50">
        <w:rPr>
          <w:shd w:val="clear" w:color="auto" w:fill="FFFFFF"/>
        </w:rPr>
        <w:t>hetsperspektiv</w:t>
      </w:r>
      <w:r>
        <w:t>. Några regioner</w:t>
      </w:r>
      <w:r w:rsidRPr="00A67C0B">
        <w:t xml:space="preserve">, bland annat </w:t>
      </w:r>
      <w:r w:rsidRPr="009B4D75">
        <w:rPr>
          <w:i/>
          <w:iCs/>
        </w:rPr>
        <w:t>Region Gävleborg</w:t>
      </w:r>
      <w:r w:rsidRPr="00A67C0B">
        <w:t xml:space="preserve"> och </w:t>
      </w:r>
      <w:r w:rsidRPr="009B4D75">
        <w:rPr>
          <w:i/>
          <w:iCs/>
        </w:rPr>
        <w:t>Region Värmland</w:t>
      </w:r>
      <w:r w:rsidRPr="00A67C0B">
        <w:t xml:space="preserve">, </w:t>
      </w:r>
      <w:r>
        <w:t xml:space="preserve">tar upp frågan om det språk som ska användas i </w:t>
      </w:r>
      <w:r w:rsidRPr="00A67C0B">
        <w:t>an</w:t>
      </w:r>
      <w:r>
        <w:softHyphen/>
      </w:r>
      <w:r w:rsidRPr="00A67C0B">
        <w:t>vändar</w:t>
      </w:r>
      <w:r>
        <w:softHyphen/>
      </w:r>
      <w:r w:rsidRPr="00A67C0B">
        <w:t>gränssnittet av en produkt</w:t>
      </w:r>
      <w:r>
        <w:t xml:space="preserve">. Enligt regionerna bör denna information vara skriven </w:t>
      </w:r>
      <w:r w:rsidRPr="00A67C0B">
        <w:t>på svenska för att säkerställa förståelsen och användningen inom hälso- och sjukvården av informationen och användargränssnittet på en produkt.</w:t>
      </w:r>
      <w:r>
        <w:t xml:space="preserve"> Liknande synpunkter har även SKR och </w:t>
      </w:r>
      <w:r w:rsidRPr="009B4D75">
        <w:rPr>
          <w:i/>
          <w:iCs/>
        </w:rPr>
        <w:t>Region Kalmar</w:t>
      </w:r>
      <w:r>
        <w:t>. Dessa remiss</w:t>
      </w:r>
      <w:r>
        <w:softHyphen/>
        <w:t xml:space="preserve">instanser </w:t>
      </w:r>
      <w:r w:rsidRPr="00A67C0B">
        <w:t>peka</w:t>
      </w:r>
      <w:r>
        <w:t>r</w:t>
      </w:r>
      <w:r w:rsidRPr="00A67C0B">
        <w:t xml:space="preserve"> på att det är vanligt att medicintekniska utrustningar har mer eller mindre avancerade skärmar där information om produktens använd</w:t>
      </w:r>
      <w:r>
        <w:softHyphen/>
      </w:r>
      <w:r w:rsidRPr="00A67C0B">
        <w:t xml:space="preserve">ning kan finnas. </w:t>
      </w:r>
      <w:r>
        <w:t xml:space="preserve">SKR och </w:t>
      </w:r>
      <w:r w:rsidRPr="00C620B9">
        <w:t>Region Kalmar</w:t>
      </w:r>
      <w:r>
        <w:t xml:space="preserve"> anser att d</w:t>
      </w:r>
      <w:r w:rsidRPr="00A67C0B">
        <w:t>et bör vara tydligt att om texten på skärmen kan anses vara en del av bruksanvis</w:t>
      </w:r>
      <w:r>
        <w:softHyphen/>
      </w:r>
      <w:r w:rsidRPr="00A67C0B">
        <w:t>ning</w:t>
      </w:r>
      <w:r>
        <w:softHyphen/>
      </w:r>
      <w:r w:rsidRPr="00A67C0B">
        <w:t xml:space="preserve">en, dvs. ger information om hur produkten ska användas, ska den vara skriven på svenska. Det har </w:t>
      </w:r>
      <w:r>
        <w:t xml:space="preserve">enligt remissinstanserna </w:t>
      </w:r>
      <w:r w:rsidRPr="00A67C0B">
        <w:t>förekommit tillbud då information på skärmar missförståtts för att de</w:t>
      </w:r>
      <w:r>
        <w:t>n</w:t>
      </w:r>
      <w:r w:rsidRPr="00A67C0B">
        <w:t xml:space="preserve"> har varit på </w:t>
      </w:r>
      <w:r>
        <w:t xml:space="preserve">ett </w:t>
      </w:r>
      <w:r w:rsidRPr="00A67C0B">
        <w:t>annat språk än svenska.</w:t>
      </w:r>
    </w:p>
    <w:p w14:paraId="6BA0E526" w14:textId="77777777" w:rsidR="008539B5" w:rsidRDefault="008539B5" w:rsidP="008539B5">
      <w:pPr>
        <w:pStyle w:val="Brdtextmedindrag"/>
      </w:pPr>
      <w:r w:rsidRPr="009B4D75">
        <w:rPr>
          <w:i/>
          <w:iCs/>
        </w:rPr>
        <w:t>Swedish Medtech</w:t>
      </w:r>
      <w:r w:rsidRPr="00A67C0B">
        <w:t xml:space="preserve"> anför å sin sida att den information som avses i artik</w:t>
      </w:r>
      <w:r>
        <w:softHyphen/>
      </w:r>
      <w:r w:rsidRPr="00A67C0B">
        <w:t>lar</w:t>
      </w:r>
      <w:r>
        <w:softHyphen/>
      </w:r>
      <w:r w:rsidRPr="00A67C0B">
        <w:t>na 18.1, 89.8 och avsnitt 23 i bilaga I till MDR-förordningen bör kunna anges på engelska i de fall användarna av produkten utgörs av legitimerad person</w:t>
      </w:r>
      <w:r>
        <w:softHyphen/>
      </w:r>
      <w:r w:rsidRPr="00A67C0B">
        <w:t>al inom slutenvården</w:t>
      </w:r>
      <w:r>
        <w:t xml:space="preserve">. Swedish Medtech pekar på att det i </w:t>
      </w:r>
      <w:r w:rsidRPr="00A67C0B">
        <w:t>dagens ofta hög</w:t>
      </w:r>
      <w:r>
        <w:softHyphen/>
      </w:r>
      <w:r w:rsidRPr="00A67C0B">
        <w:t>specialis</w:t>
      </w:r>
      <w:r>
        <w:softHyphen/>
      </w:r>
      <w:r w:rsidRPr="00A67C0B">
        <w:t xml:space="preserve">erade vård finns flera områden där antalet specialister är relativt </w:t>
      </w:r>
      <w:r>
        <w:t>litet</w:t>
      </w:r>
      <w:r w:rsidRPr="00A67C0B">
        <w:t xml:space="preserve"> och deras utbildning är på en hög internationell nivå med kurs</w:t>
      </w:r>
      <w:r>
        <w:softHyphen/>
      </w:r>
      <w:r w:rsidRPr="00A67C0B">
        <w:t>littera</w:t>
      </w:r>
      <w:r>
        <w:softHyphen/>
      </w:r>
      <w:r w:rsidRPr="00A67C0B">
        <w:t>tur på engelska. Dessutom är den information de tillgodogör sig från en internation</w:t>
      </w:r>
      <w:r>
        <w:softHyphen/>
      </w:r>
      <w:r w:rsidRPr="00A67C0B">
        <w:t xml:space="preserve">ell arena, där det engelska språket dominerar. Engelska är därför </w:t>
      </w:r>
      <w:r>
        <w:t xml:space="preserve">enligt Swedish Medtech </w:t>
      </w:r>
      <w:r w:rsidRPr="00A67C0B">
        <w:t>det mest lämpliga språket ur ett användar</w:t>
      </w:r>
      <w:r>
        <w:softHyphen/>
      </w:r>
      <w:r w:rsidRPr="00A67C0B">
        <w:t>per</w:t>
      </w:r>
      <w:r>
        <w:softHyphen/>
      </w:r>
      <w:r w:rsidRPr="00A67C0B">
        <w:t xml:space="preserve">spektiv. </w:t>
      </w:r>
      <w:r>
        <w:t>Som e</w:t>
      </w:r>
      <w:r w:rsidRPr="00A67C0B">
        <w:t>xempel på områden där engelska är lämpligast som språk nämner Swedish Medtech bilddiagnostik som dator</w:t>
      </w:r>
      <w:r>
        <w:softHyphen/>
      </w:r>
      <w:r w:rsidRPr="00A67C0B">
        <w:t>tomo</w:t>
      </w:r>
      <w:r>
        <w:softHyphen/>
      </w:r>
      <w:r w:rsidRPr="00A67C0B">
        <w:t>grafi och under</w:t>
      </w:r>
      <w:r>
        <w:softHyphen/>
      </w:r>
      <w:r w:rsidRPr="00A67C0B">
        <w:t>sök</w:t>
      </w:r>
      <w:r>
        <w:softHyphen/>
      </w:r>
      <w:r w:rsidRPr="00A67C0B">
        <w:t>ningar med magnetkamera, där all utbildnings</w:t>
      </w:r>
      <w:r>
        <w:softHyphen/>
      </w:r>
      <w:r w:rsidRPr="00A67C0B">
        <w:t>littera</w:t>
      </w:r>
      <w:r>
        <w:softHyphen/>
      </w:r>
      <w:r w:rsidRPr="00A67C0B">
        <w:t>tur och doku</w:t>
      </w:r>
      <w:r>
        <w:softHyphen/>
      </w:r>
      <w:r w:rsidRPr="00A67C0B">
        <w:t>menta</w:t>
      </w:r>
      <w:r>
        <w:softHyphen/>
      </w:r>
      <w:r w:rsidRPr="00A67C0B">
        <w:t>tion är på engelska. I sådana fall kan det enligt organ</w:t>
      </w:r>
      <w:r>
        <w:softHyphen/>
      </w:r>
      <w:r w:rsidRPr="00A67C0B">
        <w:t>isa</w:t>
      </w:r>
      <w:r>
        <w:softHyphen/>
      </w:r>
      <w:r w:rsidRPr="00A67C0B">
        <w:t>tionen utgöra en risk för patientsäkerheten om inte engelska används även i manual och text på bildskärm. Ofta saknas dessutom god</w:t>
      </w:r>
      <w:r>
        <w:softHyphen/>
      </w:r>
      <w:r w:rsidRPr="00A67C0B">
        <w:t>kända översättningar av termer och begrepp till svenska. Enligt Swedish Medtech är detta applicer</w:t>
      </w:r>
      <w:r>
        <w:softHyphen/>
      </w:r>
      <w:r w:rsidRPr="00A67C0B">
        <w:t xml:space="preserve">bart på flera andra områden såsom kardiologi och hjärtlungmaskiner, och fler områden utöver dessa finns. </w:t>
      </w:r>
    </w:p>
    <w:p w14:paraId="1683D6A6" w14:textId="59EBD2C9" w:rsidR="008539B5" w:rsidRDefault="008539B5" w:rsidP="008539B5">
      <w:pPr>
        <w:pStyle w:val="Brdtextmedindrag"/>
      </w:pPr>
      <w:r w:rsidRPr="00A67C0B">
        <w:t xml:space="preserve">Med tanke på det som Swedish Medtech anför </w:t>
      </w:r>
      <w:r>
        <w:t xml:space="preserve">så framgår det att det finns behov av att information även ska kunna ges på till exempel engelska. Regeringen föreslår därför att det införs ett bemyndigande om </w:t>
      </w:r>
      <w:r w:rsidRPr="00A67C0B">
        <w:t xml:space="preserve">att </w:t>
      </w:r>
      <w:r>
        <w:t xml:space="preserve">regeringen eller den myndighet som regeringen bestämmer </w:t>
      </w:r>
      <w:r w:rsidRPr="00A67C0B">
        <w:t xml:space="preserve">ska </w:t>
      </w:r>
      <w:r>
        <w:t xml:space="preserve">få </w:t>
      </w:r>
      <w:r w:rsidRPr="00A67C0B">
        <w:t xml:space="preserve">meddela </w:t>
      </w:r>
      <w:r>
        <w:t xml:space="preserve">föreskrifter om vilka </w:t>
      </w:r>
      <w:r w:rsidRPr="007A470D">
        <w:t xml:space="preserve">språk som en produkt ska vara märkt </w:t>
      </w:r>
      <w:r>
        <w:t xml:space="preserve">på </w:t>
      </w:r>
      <w:r w:rsidRPr="007A470D">
        <w:t xml:space="preserve">och </w:t>
      </w:r>
      <w:r>
        <w:t xml:space="preserve">vilka </w:t>
      </w:r>
      <w:r w:rsidRPr="007A470D">
        <w:t>språk som information till patienter</w:t>
      </w:r>
      <w:r>
        <w:t>, bruks</w:t>
      </w:r>
      <w:r>
        <w:softHyphen/>
        <w:t>an</w:t>
      </w:r>
      <w:r>
        <w:softHyphen/>
        <w:t>vis</w:t>
      </w:r>
      <w:r>
        <w:softHyphen/>
        <w:t>ningar</w:t>
      </w:r>
      <w:r w:rsidRPr="007A470D">
        <w:t xml:space="preserve"> och säkerhetsmeddelande</w:t>
      </w:r>
      <w:r>
        <w:t>n</w:t>
      </w:r>
      <w:r w:rsidRPr="007A470D">
        <w:t xml:space="preserve"> till mark</w:t>
      </w:r>
      <w:r>
        <w:softHyphen/>
      </w:r>
      <w:r w:rsidRPr="007A470D">
        <w:t>nad</w:t>
      </w:r>
      <w:r>
        <w:softHyphen/>
      </w:r>
      <w:r w:rsidRPr="007A470D">
        <w:t xml:space="preserve">en ska vara skrivna på. </w:t>
      </w:r>
      <w:r>
        <w:t xml:space="preserve">När föreskrifter ska beslutas ska det göras med den </w:t>
      </w:r>
      <w:r w:rsidRPr="00A67C0B">
        <w:t xml:space="preserve">utgångspunkt </w:t>
      </w:r>
      <w:r>
        <w:t xml:space="preserve">som </w:t>
      </w:r>
      <w:r w:rsidRPr="00A67C0B">
        <w:t>EU-för</w:t>
      </w:r>
      <w:r>
        <w:softHyphen/>
      </w:r>
      <w:r w:rsidRPr="00A67C0B">
        <w:t>ord</w:t>
      </w:r>
      <w:r>
        <w:softHyphen/>
      </w:r>
      <w:r w:rsidRPr="00A67C0B">
        <w:t xml:space="preserve">ningarna </w:t>
      </w:r>
      <w:r>
        <w:t xml:space="preserve">har, dvs. </w:t>
      </w:r>
      <w:r w:rsidRPr="00A67C0B">
        <w:t>en hög hälsoskyddsnivå för patienter och använd</w:t>
      </w:r>
      <w:r>
        <w:softHyphen/>
      </w:r>
      <w:r w:rsidRPr="00A67C0B">
        <w:t xml:space="preserve">are. </w:t>
      </w:r>
      <w:r>
        <w:t xml:space="preserve">Bemyndigandet avser produkter, dvs. </w:t>
      </w:r>
      <w:r w:rsidRPr="00D044FB">
        <w:t>medicintekniska produkter, tillbehö</w:t>
      </w:r>
      <w:r>
        <w:t>r till medicin</w:t>
      </w:r>
      <w:r>
        <w:softHyphen/>
        <w:t>tek</w:t>
      </w:r>
      <w:r>
        <w:softHyphen/>
        <w:t>niska produkt</w:t>
      </w:r>
      <w:r w:rsidRPr="00D044FB">
        <w:t xml:space="preserve">er och produkter som förtecknas i bilaga XVI </w:t>
      </w:r>
      <w:r>
        <w:t>till</w:t>
      </w:r>
      <w:r w:rsidRPr="00D044FB">
        <w:t xml:space="preserve"> </w:t>
      </w:r>
      <w:r w:rsidRPr="00A3541E">
        <w:t>MDR-förordningen</w:t>
      </w:r>
      <w:r>
        <w:t xml:space="preserve"> samt </w:t>
      </w:r>
      <w:r w:rsidRPr="00D044FB">
        <w:t>medicintekniska produkter för in vitro-dia</w:t>
      </w:r>
      <w:r>
        <w:softHyphen/>
      </w:r>
      <w:r w:rsidRPr="00D044FB">
        <w:t xml:space="preserve">gnostik </w:t>
      </w:r>
      <w:r>
        <w:t xml:space="preserve">och </w:t>
      </w:r>
      <w:r w:rsidRPr="00D044FB">
        <w:t>tillbehör</w:t>
      </w:r>
      <w:r>
        <w:t xml:space="preserve"> till </w:t>
      </w:r>
      <w:r w:rsidRPr="00D044FB">
        <w:t>medicintekniska produkter för in vitro-diagnostik</w:t>
      </w:r>
      <w:r>
        <w:t xml:space="preserve">. Av </w:t>
      </w:r>
      <w:r w:rsidRPr="00D4717E">
        <w:t xml:space="preserve">avsnitt 23 i </w:t>
      </w:r>
      <w:r>
        <w:t>bilaga I till MDR-förordningen och i avsnitt 20 i bilaga I till IVDR-förordningen framgår att vissa märkningskrav avser special</w:t>
      </w:r>
      <w:r>
        <w:softHyphen/>
        <w:t xml:space="preserve">anpassade produkter, prövningsprodukter och produkter avsedda för prestandastudier. Således omfattar bemyndigandet även dessa produkter. </w:t>
      </w:r>
    </w:p>
    <w:p w14:paraId="5ACE4AE3" w14:textId="77777777" w:rsidR="008539B5" w:rsidRDefault="008539B5" w:rsidP="008539B5">
      <w:pPr>
        <w:pStyle w:val="Brdtextmedindrag"/>
      </w:pPr>
      <w:r>
        <w:t>I avsnitt 9.3 och 9.4 föreslås att regeringen eller den myndighet som regeringen bestämmer ska få meddela föreskrifter om</w:t>
      </w:r>
      <w:bookmarkStart w:id="197" w:name="_Hlk54602638"/>
      <w:r>
        <w:t xml:space="preserve"> an</w:t>
      </w:r>
      <w:r>
        <w:softHyphen/>
        <w:t xml:space="preserve">gränsande produkter och egentillverkade produkter. Med stöd av dessa bemyndiganden kan det föreskrivas språkkrav när det gäller information till patienter och användare. </w:t>
      </w:r>
    </w:p>
    <w:bookmarkEnd w:id="197"/>
    <w:p w14:paraId="371BC33A" w14:textId="77777777" w:rsidR="008539B5" w:rsidRDefault="008539B5" w:rsidP="008539B5">
      <w:pPr>
        <w:pStyle w:val="Brdtextmedindrag"/>
      </w:pPr>
      <w:r w:rsidRPr="00064EAC">
        <w:rPr>
          <w:shd w:val="clear" w:color="auto" w:fill="FFFFFF"/>
        </w:rPr>
        <w:t>SKR</w:t>
      </w:r>
      <w:r w:rsidRPr="00020C50">
        <w:rPr>
          <w:shd w:val="clear" w:color="auto" w:fill="FFFFFF"/>
        </w:rPr>
        <w:t xml:space="preserve"> anser </w:t>
      </w:r>
      <w:r>
        <w:rPr>
          <w:shd w:val="clear" w:color="auto" w:fill="FFFFFF"/>
        </w:rPr>
        <w:t xml:space="preserve">emellertid att språkkraven </w:t>
      </w:r>
      <w:r w:rsidRPr="00020C50">
        <w:rPr>
          <w:shd w:val="clear" w:color="auto" w:fill="FFFFFF"/>
        </w:rPr>
        <w:t>ska fast</w:t>
      </w:r>
      <w:r>
        <w:rPr>
          <w:shd w:val="clear" w:color="auto" w:fill="FFFFFF"/>
        </w:rPr>
        <w:softHyphen/>
      </w:r>
      <w:r w:rsidRPr="00020C50">
        <w:rPr>
          <w:shd w:val="clear" w:color="auto" w:fill="FFFFFF"/>
        </w:rPr>
        <w:t xml:space="preserve">ställas direkt i lag. </w:t>
      </w:r>
      <w:r>
        <w:rPr>
          <w:shd w:val="clear" w:color="auto" w:fill="FFFFFF"/>
        </w:rPr>
        <w:t>Enligt regeringen fram</w:t>
      </w:r>
      <w:r>
        <w:rPr>
          <w:shd w:val="clear" w:color="auto" w:fill="FFFFFF"/>
        </w:rPr>
        <w:softHyphen/>
        <w:t>går det redan av språklagen att svenska är huvudspråket i Sverige. Reger</w:t>
      </w:r>
      <w:r>
        <w:rPr>
          <w:shd w:val="clear" w:color="auto" w:fill="FFFFFF"/>
        </w:rPr>
        <w:softHyphen/>
        <w:t>ing</w:t>
      </w:r>
      <w:r>
        <w:rPr>
          <w:shd w:val="clear" w:color="auto" w:fill="FFFFFF"/>
        </w:rPr>
        <w:softHyphen/>
        <w:t xml:space="preserve">en anser att det i stället är lämpligt att i förordning ange vilken dokumentation som ska vara skriven på svenska eller på ett annat språk. </w:t>
      </w:r>
    </w:p>
    <w:p w14:paraId="3F1D5CF7" w14:textId="77777777" w:rsidR="008539B5" w:rsidRDefault="008539B5" w:rsidP="008539B5">
      <w:pPr>
        <w:pStyle w:val="Brdtextmedindrag"/>
      </w:pPr>
      <w:r w:rsidRPr="009B4D75">
        <w:rPr>
          <w:i/>
          <w:iCs/>
        </w:rPr>
        <w:t>Institutet för språk och fornminnen</w:t>
      </w:r>
      <w:r>
        <w:t xml:space="preserve"> bedömer att förslaget inte innebär undantag från språklagens kärnområde där regeln om svenska är tvingande, eftersom möjligheten att använda engelska enbart föreslås gälla i kommunikationen mellan tillverkare och behörig myndighet i Sverige. Regeringen noterar dock att bemyndigandet gör det möjligt för regeringen att meddela föreskrifter att information från tillverkare till patienter och användare ska kunna ges på ett annat språk än svenska. Den information som avses omfattas dock inte av språklagens kärnområde. Såsom </w:t>
      </w:r>
      <w:r w:rsidRPr="00D0179C">
        <w:t>Institutet för språk och fornminnen</w:t>
      </w:r>
      <w:r w:rsidRPr="000C6ECC">
        <w:t xml:space="preserve"> </w:t>
      </w:r>
      <w:r>
        <w:t>anför så kommer övrig dokumentation som myndigheten upprättar i dessa ärenden, och som ligger inom språklagens kärnområde, även i fortsätt</w:t>
      </w:r>
      <w:r>
        <w:softHyphen/>
        <w:t xml:space="preserve">ningen att upprättas på svenska i enlighet med språklagens bestämmelser. </w:t>
      </w:r>
    </w:p>
    <w:p w14:paraId="648441DA" w14:textId="77777777" w:rsidR="008539B5" w:rsidRDefault="008539B5" w:rsidP="008539B5">
      <w:pPr>
        <w:pStyle w:val="Rubrik5utannumrering"/>
      </w:pPr>
      <w:r>
        <w:t xml:space="preserve">Möjlighet att ge information på andra språk än svenska </w:t>
      </w:r>
    </w:p>
    <w:p w14:paraId="40DF2508" w14:textId="77777777" w:rsidR="008539B5" w:rsidRDefault="008539B5" w:rsidP="008539B5">
      <w:pPr>
        <w:pStyle w:val="Brdtextmedindrag"/>
        <w:ind w:firstLine="0"/>
      </w:pPr>
      <w:bookmarkStart w:id="198" w:name="_Hlk12439904"/>
      <w:r>
        <w:t>Enligt regeringens mening kan det f</w:t>
      </w:r>
      <w:r w:rsidRPr="00024894">
        <w:t>innas anledning</w:t>
      </w:r>
      <w:r>
        <w:t>,</w:t>
      </w:r>
      <w:r w:rsidRPr="00024894">
        <w:t xml:space="preserve"> </w:t>
      </w:r>
      <w:r>
        <w:t xml:space="preserve">precis som </w:t>
      </w:r>
      <w:r w:rsidRPr="006A7AE6">
        <w:rPr>
          <w:i/>
          <w:iCs/>
        </w:rPr>
        <w:t>Swedish Medtech</w:t>
      </w:r>
      <w:r>
        <w:t xml:space="preserve"> framför, att ge Läkemedels</w:t>
      </w:r>
      <w:r>
        <w:softHyphen/>
        <w:t>verket större be</w:t>
      </w:r>
      <w:r>
        <w:softHyphen/>
        <w:t>fogen</w:t>
      </w:r>
      <w:r>
        <w:softHyphen/>
        <w:t>heter att godkänna engelska i dokument och handling</w:t>
      </w:r>
      <w:r>
        <w:softHyphen/>
        <w:t xml:space="preserve">ar. Enligt vad Swedish Medtech anför så kan det finnas produkter vars information </w:t>
      </w:r>
      <w:r w:rsidRPr="00A67C0B">
        <w:t xml:space="preserve">lämpligast </w:t>
      </w:r>
      <w:r>
        <w:t xml:space="preserve">bör ges på annat </w:t>
      </w:r>
      <w:r w:rsidRPr="00A67C0B">
        <w:t xml:space="preserve">språk </w:t>
      </w:r>
      <w:r>
        <w:t>än svenska. Regeringen föreslår därför att även den myndig</w:t>
      </w:r>
      <w:r>
        <w:softHyphen/>
        <w:t>het som regeringen bestämmer ska få meddela före</w:t>
      </w:r>
      <w:r>
        <w:softHyphen/>
        <w:t>skrifter om vilka språk som en pro</w:t>
      </w:r>
      <w:r>
        <w:softHyphen/>
        <w:t>dukt ska vara märkt med och vilka språk som informa</w:t>
      </w:r>
      <w:r>
        <w:softHyphen/>
        <w:t>tion till patienter och användare, bruksanvisningar och säker</w:t>
      </w:r>
      <w:r>
        <w:softHyphen/>
        <w:t>hets</w:t>
      </w:r>
      <w:r>
        <w:softHyphen/>
        <w:t>med</w:t>
      </w:r>
      <w:r>
        <w:softHyphen/>
        <w:t>del</w:t>
      </w:r>
      <w:r>
        <w:softHyphen/>
        <w:t>anden till marknaden ska vara skrivna på. Ett sådant bemyndig</w:t>
      </w:r>
      <w:r>
        <w:softHyphen/>
        <w:t>ande kan behövas speci</w:t>
      </w:r>
      <w:r>
        <w:softHyphen/>
        <w:t>ellt med tanke på den snabba utvecklingen av medicin</w:t>
      </w:r>
      <w:r>
        <w:softHyphen/>
        <w:t xml:space="preserve">tekniska produkter. </w:t>
      </w:r>
    </w:p>
    <w:p w14:paraId="4B9C7FC5" w14:textId="4C06A192" w:rsidR="008539B5" w:rsidRDefault="008539B5" w:rsidP="008539B5">
      <w:pPr>
        <w:pStyle w:val="Brdtextmedindrag"/>
      </w:pPr>
      <w:r>
        <w:t>Det kan även finns anledning att i enskilda fall göra undantag från ett krav på att märk</w:t>
      </w:r>
      <w:r>
        <w:softHyphen/>
        <w:t>ning och informa</w:t>
      </w:r>
      <w:r>
        <w:softHyphen/>
        <w:t>tion till patienter och användare, bruks</w:t>
      </w:r>
      <w:r>
        <w:softHyphen/>
        <w:t>an</w:t>
      </w:r>
      <w:r>
        <w:softHyphen/>
        <w:t>vis</w:t>
      </w:r>
      <w:r>
        <w:softHyphen/>
        <w:t>ning</w:t>
      </w:r>
      <w:r>
        <w:softHyphen/>
        <w:t>ar och säker</w:t>
      </w:r>
      <w:r>
        <w:softHyphen/>
        <w:t>hets</w:t>
      </w:r>
      <w:r>
        <w:softHyphen/>
        <w:t>med</w:t>
      </w:r>
      <w:r>
        <w:softHyphen/>
        <w:t>del</w:t>
      </w:r>
      <w:r>
        <w:softHyphen/>
        <w:t xml:space="preserve">anden till marknaden ska vara skrivna på ett visst språk. </w:t>
      </w:r>
      <w:r w:rsidRPr="00703051">
        <w:rPr>
          <w:i/>
          <w:iCs/>
        </w:rPr>
        <w:t>SKR</w:t>
      </w:r>
      <w:r w:rsidRPr="004A66EE">
        <w:t xml:space="preserve"> </w:t>
      </w:r>
      <w:r>
        <w:t>är positivt till</w:t>
      </w:r>
      <w:r w:rsidRPr="004A66EE">
        <w:t xml:space="preserve"> </w:t>
      </w:r>
      <w:r>
        <w:t xml:space="preserve">promemorians förslag om </w:t>
      </w:r>
      <w:r w:rsidRPr="004A66EE">
        <w:t xml:space="preserve">att </w:t>
      </w:r>
      <w:r>
        <w:t xml:space="preserve">sådana </w:t>
      </w:r>
      <w:r w:rsidRPr="004A66EE">
        <w:t>undantag från språkkravet bör kunna meddelas i enskilda fall</w:t>
      </w:r>
      <w:r>
        <w:t xml:space="preserve">. </w:t>
      </w:r>
      <w:r w:rsidRPr="004A66EE">
        <w:t xml:space="preserve">Ett undantag bör </w:t>
      </w:r>
      <w:r>
        <w:t xml:space="preserve">enligt SKR </w:t>
      </w:r>
      <w:r w:rsidRPr="004A66EE">
        <w:t xml:space="preserve">förenas med villkor om när, var och hur länge en sådan produkt får användas samt vad som ska hända med produkten när undantaget löper ut.  </w:t>
      </w:r>
    </w:p>
    <w:p w14:paraId="4DDE7691" w14:textId="77777777" w:rsidR="008539B5" w:rsidRDefault="008539B5" w:rsidP="008539B5">
      <w:pPr>
        <w:pStyle w:val="Brdtextmedindrag"/>
      </w:pPr>
      <w:r>
        <w:t>Regeringen anser därför att en myndighet i enskilda fall bör få besluta om undantag från de språk</w:t>
      </w:r>
      <w:r>
        <w:softHyphen/>
        <w:t xml:space="preserve">krav som regeringen föreskrivit om enligt ovan nämnda bemyndigande. I enlighet med vad SKR framför bör även ett sådant beslut få förenas med villkor. </w:t>
      </w:r>
      <w:bookmarkStart w:id="199" w:name="_Hlk24730434"/>
      <w:r>
        <w:t>Därtill anser regeringen att sådana b</w:t>
      </w:r>
      <w:r w:rsidRPr="00830507">
        <w:t xml:space="preserve">eslut om undantag endast </w:t>
      </w:r>
      <w:r>
        <w:t xml:space="preserve">bör </w:t>
      </w:r>
      <w:r w:rsidRPr="00830507">
        <w:t>bli aktuell</w:t>
      </w:r>
      <w:r>
        <w:t>a</w:t>
      </w:r>
      <w:r w:rsidRPr="00830507">
        <w:t xml:space="preserve"> i begränsade fall</w:t>
      </w:r>
      <w:r>
        <w:t xml:space="preserve"> och när det finns särskilda skäl, det vill säga i fall då </w:t>
      </w:r>
      <w:r w:rsidRPr="00830507">
        <w:t>användningen av produkten är befogad av skäl som rör folk</w:t>
      </w:r>
      <w:r>
        <w:softHyphen/>
      </w:r>
      <w:r w:rsidRPr="00830507">
        <w:t>hälsa eller patienters säkerhet eller hälsa</w:t>
      </w:r>
      <w:r>
        <w:t xml:space="preserve">.  Ett möjligt exempel kan vara </w:t>
      </w:r>
      <w:r w:rsidRPr="00830507">
        <w:t xml:space="preserve">en användarinstruktion för en </w:t>
      </w:r>
      <w:r>
        <w:t xml:space="preserve">viss </w:t>
      </w:r>
      <w:r w:rsidRPr="00830507">
        <w:t>prövnings</w:t>
      </w:r>
      <w:r>
        <w:softHyphen/>
      </w:r>
      <w:r w:rsidRPr="00830507">
        <w:t>produkt</w:t>
      </w:r>
      <w:r w:rsidRPr="00065EFE">
        <w:t>.</w:t>
      </w:r>
      <w:r>
        <w:t xml:space="preserve"> </w:t>
      </w:r>
      <w:bookmarkEnd w:id="199"/>
    </w:p>
    <w:p w14:paraId="6A7775E2" w14:textId="77777777" w:rsidR="008539B5" w:rsidRPr="00865D44" w:rsidRDefault="008539B5" w:rsidP="008539B5">
      <w:pPr>
        <w:pStyle w:val="Brdtextmedindrag"/>
      </w:pPr>
      <w:r>
        <w:t>De undantag som myndigheten kan komma att meddela i föreskrifter eller fatta beslut om rör information om produkter till patienter och använd</w:t>
      </w:r>
      <w:r>
        <w:softHyphen/>
        <w:t>are. Det är således inte föreskrifter eller beslut som avser språk</w:t>
      </w:r>
      <w:r>
        <w:softHyphen/>
        <w:t>lagens kärn</w:t>
      </w:r>
      <w:r>
        <w:softHyphen/>
        <w:t xml:space="preserve">område. Därför kan en myndighet meddela dessa föreskrifter och beslut. Utgångspunkten när överväganden görs om huruvida ett annat språk än svenska ska få användas är densamma som den som anges i </w:t>
      </w:r>
      <w:r w:rsidRPr="00A67C0B">
        <w:t>EU-förordningarna</w:t>
      </w:r>
      <w:r>
        <w:t xml:space="preserve">, dvs. att säkerställa </w:t>
      </w:r>
      <w:r w:rsidRPr="00A67C0B">
        <w:t>en hög hälsoskydds</w:t>
      </w:r>
      <w:r>
        <w:softHyphen/>
      </w:r>
      <w:r w:rsidRPr="00A67C0B">
        <w:t>nivå för patient</w:t>
      </w:r>
      <w:r>
        <w:softHyphen/>
      </w:r>
      <w:r w:rsidRPr="00A67C0B">
        <w:t>er och användare.</w:t>
      </w:r>
      <w:r>
        <w:t xml:space="preserve"> Därtill ska språklagens bestäm</w:t>
      </w:r>
      <w:r>
        <w:softHyphen/>
        <w:t>mels</w:t>
      </w:r>
      <w:r>
        <w:softHyphen/>
        <w:t xml:space="preserve">er beaktas om att svenska är huvudspråket i Sverige. </w:t>
      </w:r>
    </w:p>
    <w:p w14:paraId="03F25DCF" w14:textId="77777777" w:rsidR="008539B5" w:rsidRDefault="008539B5" w:rsidP="008539B5">
      <w:pPr>
        <w:pStyle w:val="Rubrik2"/>
      </w:pPr>
      <w:bookmarkStart w:id="200" w:name="_Toc65132655"/>
      <w:bookmarkStart w:id="201" w:name="_Toc69367525"/>
      <w:bookmarkEnd w:id="198"/>
      <w:r>
        <w:t>Bevarande av dokumentation</w:t>
      </w:r>
      <w:bookmarkEnd w:id="200"/>
      <w:bookmarkEnd w:id="201"/>
    </w:p>
    <w:p w14:paraId="04058799" w14:textId="24A486FE" w:rsidR="008539B5" w:rsidRDefault="008539B5" w:rsidP="008539B5">
      <w:pPr>
        <w:pStyle w:val="Brdtextram"/>
      </w:pPr>
      <w:r>
        <w:rPr>
          <w:b/>
        </w:rPr>
        <w:t>Regeringens f</w:t>
      </w:r>
      <w:r w:rsidRPr="001B5735">
        <w:rPr>
          <w:b/>
        </w:rPr>
        <w:t>örslag:</w:t>
      </w:r>
      <w:r>
        <w:t xml:space="preserve"> Den dokumentation som avses i kapitel III av</w:t>
      </w:r>
      <w:r>
        <w:softHyphen/>
        <w:t xml:space="preserve">snitt 7 i bilaga IX till </w:t>
      </w:r>
      <w:r w:rsidRPr="00A3541E">
        <w:t>MDR-förordningen</w:t>
      </w:r>
      <w:r>
        <w:t xml:space="preserve"> och i kapitel III avsnitt 6 i bi</w:t>
      </w:r>
      <w:r>
        <w:softHyphen/>
        <w:t>laga IX till IVDR-förordningen ska hållas tillgänglig för de behöriga mynd</w:t>
      </w:r>
      <w:r>
        <w:softHyphen/>
        <w:t>igheter som ut</w:t>
      </w:r>
      <w:r>
        <w:softHyphen/>
        <w:t>setts i enlighet med respektive förordning under den tid som an</w:t>
      </w:r>
      <w:r>
        <w:softHyphen/>
        <w:t>ges i bilagorna även om tillverkaren eller dennes auk</w:t>
      </w:r>
      <w:r>
        <w:softHyphen/>
        <w:t>tor</w:t>
      </w:r>
      <w:r>
        <w:softHyphen/>
        <w:t>i</w:t>
      </w:r>
      <w:r>
        <w:softHyphen/>
        <w:t>serade re</w:t>
      </w:r>
      <w:r>
        <w:softHyphen/>
        <w:t>presentant försätts i konkurs, går i likvidation eller upp</w:t>
      </w:r>
      <w:r>
        <w:softHyphen/>
        <w:t>hör med sin verksamhet. Tillverkaren eller dennes auktoriserade re</w:t>
      </w:r>
      <w:r>
        <w:softHyphen/>
        <w:t>pre</w:t>
      </w:r>
      <w:r>
        <w:softHyphen/>
        <w:t>sent</w:t>
      </w:r>
      <w:r>
        <w:softHyphen/>
        <w:t xml:space="preserve">ant ska i sådana fall anmäla till </w:t>
      </w:r>
      <w:r w:rsidRPr="009E3E74">
        <w:t xml:space="preserve">den </w:t>
      </w:r>
      <w:r>
        <w:t>myndighet som reger</w:t>
      </w:r>
      <w:r>
        <w:softHyphen/>
        <w:t>ing</w:t>
      </w:r>
      <w:r>
        <w:softHyphen/>
        <w:t>en be</w:t>
      </w:r>
      <w:r>
        <w:softHyphen/>
        <w:t>stäm</w:t>
      </w:r>
      <w:r>
        <w:softHyphen/>
        <w:t>mer vem som ansvarar för arkiveringen av hand</w:t>
      </w:r>
      <w:r>
        <w:softHyphen/>
        <w:t>lingarna och var de förvaras.</w:t>
      </w:r>
    </w:p>
    <w:p w14:paraId="632FB14D" w14:textId="77777777" w:rsidR="008539B5" w:rsidRDefault="008539B5" w:rsidP="008539B5">
      <w:pPr>
        <w:pStyle w:val="Brdtextmedindragram"/>
      </w:pPr>
      <w:bookmarkStart w:id="202" w:name="_Hlk8978789"/>
      <w:r>
        <w:t>Den dokumentation som avses i</w:t>
      </w:r>
      <w:r w:rsidRPr="001B268F">
        <w:t xml:space="preserve"> kapitel III </w:t>
      </w:r>
      <w:r>
        <w:t xml:space="preserve">avsnitt </w:t>
      </w:r>
      <w:r w:rsidRPr="001B268F">
        <w:t>3</w:t>
      </w:r>
      <w:r>
        <w:t xml:space="preserve"> </w:t>
      </w:r>
      <w:r w:rsidRPr="001B268F">
        <w:t xml:space="preserve">i bilaga XV till </w:t>
      </w:r>
      <w:r w:rsidRPr="00A3541E">
        <w:t>MDR-förordningen</w:t>
      </w:r>
      <w:r>
        <w:t xml:space="preserve"> </w:t>
      </w:r>
      <w:r w:rsidRPr="001B268F">
        <w:t>och i kapitel II avsnitt 3</w:t>
      </w:r>
      <w:r>
        <w:t xml:space="preserve"> </w:t>
      </w:r>
      <w:r w:rsidRPr="001B268F">
        <w:t xml:space="preserve">i bilaga XIV till </w:t>
      </w:r>
      <w:r>
        <w:t>IVDR-förordningen ska hållas tillgänglig för de behöriga myndigheterna och under den tid som anges i bilagorna till respektive förordning</w:t>
      </w:r>
      <w:r w:rsidRPr="001E2FE1">
        <w:t xml:space="preserve"> </w:t>
      </w:r>
      <w:r>
        <w:t>även om sponsorn, dennes kontaktperson eller den rättsliga före</w:t>
      </w:r>
      <w:r>
        <w:softHyphen/>
        <w:t>trädaren försätts i konkurs, går i likvidation eller upp</w:t>
      </w:r>
      <w:r>
        <w:softHyphen/>
        <w:t>hör med sin verksamhet.</w:t>
      </w:r>
      <w:bookmarkStart w:id="203" w:name="_Hlk8978712"/>
      <w:bookmarkEnd w:id="202"/>
      <w:r>
        <w:t xml:space="preserve"> Sponsorn, dennes kontakt</w:t>
      </w:r>
      <w:r>
        <w:softHyphen/>
        <w:t xml:space="preserve">person eller den rättsliga företrädaren ska anmäla till </w:t>
      </w:r>
      <w:r w:rsidRPr="009E3E74">
        <w:t xml:space="preserve">den </w:t>
      </w:r>
      <w:r>
        <w:t>mynd</w:t>
      </w:r>
      <w:r>
        <w:softHyphen/>
        <w:t>ig</w:t>
      </w:r>
      <w:r>
        <w:softHyphen/>
        <w:t>het som reger</w:t>
      </w:r>
      <w:r>
        <w:softHyphen/>
        <w:t>ing</w:t>
      </w:r>
      <w:r>
        <w:softHyphen/>
        <w:t>en bestämmer vem som ansvarar för arkiveringen av handl</w:t>
      </w:r>
      <w:r>
        <w:softHyphen/>
        <w:t>ingarna och var de för</w:t>
      </w:r>
      <w:r>
        <w:softHyphen/>
        <w:t>varas.</w:t>
      </w:r>
    </w:p>
    <w:bookmarkEnd w:id="203"/>
    <w:p w14:paraId="37B1C412" w14:textId="77777777" w:rsidR="008539B5" w:rsidRDefault="008539B5" w:rsidP="008539B5">
      <w:pPr>
        <w:pStyle w:val="Brdtextmedindrag"/>
        <w:rPr>
          <w:b/>
        </w:rPr>
      </w:pPr>
    </w:p>
    <w:p w14:paraId="39BBAC00"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6FC23E16" w14:textId="77777777" w:rsidR="008539B5" w:rsidRPr="00316DD4" w:rsidRDefault="008539B5" w:rsidP="008539B5">
      <w:pPr>
        <w:pStyle w:val="Brdtextmedindrag"/>
        <w:rPr>
          <w:b/>
        </w:rPr>
      </w:pPr>
      <w:r w:rsidRPr="00316DD4">
        <w:rPr>
          <w:b/>
        </w:rPr>
        <w:t>Remissinstanser</w:t>
      </w:r>
      <w:r>
        <w:rPr>
          <w:b/>
        </w:rPr>
        <w:t>na</w:t>
      </w:r>
      <w:r w:rsidRPr="00316DD4">
        <w:rPr>
          <w:b/>
        </w:rPr>
        <w:t>:</w:t>
      </w:r>
      <w:r w:rsidRPr="006F4109">
        <w:t xml:space="preserve"> </w:t>
      </w:r>
      <w:r>
        <w:rPr>
          <w:bCs/>
        </w:rPr>
        <w:t xml:space="preserve">En majoritet av remissinstanserna är positiva till eller har inte lämnat synpunkter på promemorians förslag. </w:t>
      </w:r>
      <w:r w:rsidRPr="00BF0090">
        <w:rPr>
          <w:i/>
          <w:iCs/>
        </w:rPr>
        <w:t>Sveriges Kommun</w:t>
      </w:r>
      <w:r>
        <w:rPr>
          <w:i/>
          <w:iCs/>
        </w:rPr>
        <w:softHyphen/>
      </w:r>
      <w:r w:rsidRPr="00BF0090">
        <w:rPr>
          <w:i/>
          <w:iCs/>
        </w:rPr>
        <w:t>er och Regioner</w:t>
      </w:r>
      <w:r>
        <w:t xml:space="preserve"> (</w:t>
      </w:r>
      <w:r w:rsidRPr="00BF0090">
        <w:t>SKR</w:t>
      </w:r>
      <w:r>
        <w:t>)</w:t>
      </w:r>
      <w:r w:rsidRPr="00BF0090">
        <w:t xml:space="preserve"> välkomnar förslaget och framför även att det vore önsk</w:t>
      </w:r>
      <w:r>
        <w:softHyphen/>
      </w:r>
      <w:r w:rsidRPr="00BF0090">
        <w:t>värt med ett gemensamt EU</w:t>
      </w:r>
      <w:r>
        <w:t>-</w:t>
      </w:r>
      <w:r w:rsidRPr="00BF0090">
        <w:t>register för uppgifter om var dokumenta</w:t>
      </w:r>
      <w:r>
        <w:softHyphen/>
      </w:r>
      <w:r w:rsidRPr="00BF0090">
        <w:t>tion från bolag som gått i konkurs förvaras.</w:t>
      </w:r>
    </w:p>
    <w:p w14:paraId="09D4B3C7" w14:textId="77777777" w:rsidR="008539B5" w:rsidRDefault="008539B5" w:rsidP="008539B5">
      <w:pPr>
        <w:pStyle w:val="Brdtextmedindrag"/>
      </w:pPr>
      <w:r w:rsidRPr="00BE1AAF">
        <w:rPr>
          <w:b/>
        </w:rPr>
        <w:t xml:space="preserve">Skälen för </w:t>
      </w:r>
      <w:r>
        <w:rPr>
          <w:b/>
        </w:rPr>
        <w:t xml:space="preserve">regeringens </w:t>
      </w:r>
      <w:r w:rsidRPr="00BE1AAF">
        <w:rPr>
          <w:b/>
        </w:rPr>
        <w:t xml:space="preserve">förslag: </w:t>
      </w:r>
      <w:r w:rsidRPr="00BF0090">
        <w:rPr>
          <w:bCs/>
        </w:rPr>
        <w:t>I EU-förordningarna finns flera be</w:t>
      </w:r>
      <w:r>
        <w:rPr>
          <w:bCs/>
        </w:rPr>
        <w:softHyphen/>
      </w:r>
      <w:r w:rsidRPr="00BF0090">
        <w:rPr>
          <w:bCs/>
        </w:rPr>
        <w:t>stäm</w:t>
      </w:r>
      <w:r>
        <w:rPr>
          <w:bCs/>
        </w:rPr>
        <w:softHyphen/>
      </w:r>
      <w:r w:rsidRPr="00BF0090">
        <w:rPr>
          <w:bCs/>
        </w:rPr>
        <w:t>melser om att dokumentation ska hållas tillgänglig för behöriga myndig</w:t>
      </w:r>
      <w:r>
        <w:rPr>
          <w:bCs/>
        </w:rPr>
        <w:softHyphen/>
      </w:r>
      <w:r w:rsidRPr="00BF0090">
        <w:rPr>
          <w:bCs/>
        </w:rPr>
        <w:t>heter.</w:t>
      </w:r>
      <w:r>
        <w:rPr>
          <w:b/>
        </w:rPr>
        <w:t xml:space="preserve"> </w:t>
      </w:r>
      <w:r>
        <w:t xml:space="preserve">Av artikel 10.8 i </w:t>
      </w:r>
      <w:r w:rsidRPr="00A3541E">
        <w:t>MDR-förordningen</w:t>
      </w:r>
      <w:r>
        <w:t xml:space="preserve"> framgår det att tillverk</w:t>
      </w:r>
      <w:r>
        <w:softHyphen/>
        <w:t>ar</w:t>
      </w:r>
      <w:r>
        <w:softHyphen/>
        <w:t>na ska hålla den tekniska doku</w:t>
      </w:r>
      <w:r>
        <w:softHyphen/>
        <w:t>mentationen, EU-försäkran om överens</w:t>
      </w:r>
      <w:r>
        <w:softHyphen/>
        <w:t>stäm</w:t>
      </w:r>
      <w:r>
        <w:softHyphen/>
        <w:t>melse och i före</w:t>
      </w:r>
      <w:r>
        <w:softHyphen/>
        <w:t>kom</w:t>
      </w:r>
      <w:r>
        <w:softHyphen/>
        <w:t>man</w:t>
      </w:r>
      <w:r>
        <w:softHyphen/>
        <w:t>de fall en kopia av relevant intyg tillgängliga för de behöriga myndig</w:t>
      </w:r>
      <w:r>
        <w:softHyphen/>
        <w:t>het</w:t>
      </w:r>
      <w:r>
        <w:softHyphen/>
        <w:t>erna i minst tio år efter det att den sista pro</w:t>
      </w:r>
      <w:r>
        <w:softHyphen/>
        <w:t>dukt som omfattas av EU-försäkran om överensstämmelse har släppts ut på mark</w:t>
      </w:r>
      <w:r>
        <w:softHyphen/>
        <w:t>naden. När det gäller implantat ska denna period vara minst 15 år efter det att den sista produkten har släppts ut på mark</w:t>
      </w:r>
      <w:r>
        <w:softHyphen/>
        <w:t>naden. I det fall en till</w:t>
      </w:r>
      <w:r>
        <w:softHyphen/>
        <w:t>verkare har sitt säte utan</w:t>
      </w:r>
      <w:r>
        <w:softHyphen/>
        <w:t>för unionen ska det vara säkerställt att den auk</w:t>
      </w:r>
      <w:r>
        <w:softHyphen/>
        <w:t>toris</w:t>
      </w:r>
      <w:r>
        <w:softHyphen/>
        <w:t>erade representant</w:t>
      </w:r>
      <w:r>
        <w:softHyphen/>
        <w:t>en ständigt har tillgång till nödvändig doku</w:t>
      </w:r>
      <w:r>
        <w:softHyphen/>
        <w:t>menta</w:t>
      </w:r>
      <w:r>
        <w:softHyphen/>
        <w:t>tion. Liknande bestäm</w:t>
      </w:r>
      <w:r>
        <w:softHyphen/>
        <w:t>mels</w:t>
      </w:r>
      <w:r>
        <w:softHyphen/>
        <w:t>er finns i artikel 10.7 i IVDR-förord</w:t>
      </w:r>
      <w:r>
        <w:softHyphen/>
        <w:t>ning</w:t>
      </w:r>
      <w:r>
        <w:softHyphen/>
        <w:t>en.</w:t>
      </w:r>
    </w:p>
    <w:p w14:paraId="40018E6B" w14:textId="77777777" w:rsidR="008539B5" w:rsidRDefault="008539B5" w:rsidP="008539B5">
      <w:pPr>
        <w:pStyle w:val="Brdtextmedindrag"/>
      </w:pPr>
      <w:r>
        <w:t xml:space="preserve">I kapitel III avsnitt 8 i bilaga IX till </w:t>
      </w:r>
      <w:r w:rsidRPr="00A3541E">
        <w:t>MDR-förordningen</w:t>
      </w:r>
      <w:r>
        <w:t xml:space="preserve"> anges det att varje med</w:t>
      </w:r>
      <w:r>
        <w:softHyphen/>
        <w:t>lems</w:t>
      </w:r>
      <w:r>
        <w:softHyphen/>
        <w:t>stat ska kräva att den dokumentation som avses i avsnitt 7 i bi</w:t>
      </w:r>
      <w:r>
        <w:softHyphen/>
        <w:t>lagan ska hållas tillgänglig för de behöriga myndigheterna under den tid som anges i det av</w:t>
      </w:r>
      <w:r>
        <w:softHyphen/>
        <w:t>snitt</w:t>
      </w:r>
      <w:r>
        <w:softHyphen/>
        <w:t>et för den händelse att en tillverkare, eller tillverk</w:t>
      </w:r>
      <w:r>
        <w:softHyphen/>
        <w:t>ar</w:t>
      </w:r>
      <w:r>
        <w:softHyphen/>
        <w:t>ens auktoris</w:t>
      </w:r>
      <w:r>
        <w:softHyphen/>
        <w:t>er</w:t>
      </w:r>
      <w:r>
        <w:softHyphen/>
        <w:t>ade representant, som är etablerad på med</w:t>
      </w:r>
      <w:r>
        <w:softHyphen/>
        <w:t>lemsstatens terri</w:t>
      </w:r>
      <w:r>
        <w:softHyphen/>
        <w:t>torium går i kon</w:t>
      </w:r>
      <w:r>
        <w:softHyphen/>
        <w:t>kurs eller upphör med verk</w:t>
      </w:r>
      <w:r>
        <w:softHyphen/>
        <w:t>sam</w:t>
      </w:r>
      <w:r>
        <w:softHyphen/>
        <w:t>heten innan den angiv</w:t>
      </w:r>
      <w:r>
        <w:softHyphen/>
        <w:t>na tiden har löpt ut. Av avsnitt 7 i bilaga IX framgår det att tillverkaren eller, om till</w:t>
      </w:r>
      <w:r>
        <w:softHyphen/>
        <w:t>verkaren inte har något säte i en medlemsstat, dennes auk</w:t>
      </w:r>
      <w:r>
        <w:softHyphen/>
        <w:t>toris</w:t>
      </w:r>
      <w:r>
        <w:softHyphen/>
        <w:t>er</w:t>
      </w:r>
      <w:r>
        <w:softHyphen/>
        <w:t>ade representant ska hålla vissa handlingar tillgängliga för de be</w:t>
      </w:r>
      <w:r>
        <w:softHyphen/>
        <w:t>höriga mynd</w:t>
      </w:r>
      <w:r>
        <w:softHyphen/>
        <w:t>ig</w:t>
      </w:r>
      <w:r>
        <w:softHyphen/>
        <w:t>heterna under minst tio år, och för implantat minst 15 år, efter att den sista pro</w:t>
      </w:r>
      <w:r>
        <w:softHyphen/>
        <w:t>dukt</w:t>
      </w:r>
      <w:r>
        <w:softHyphen/>
        <w:t>en har släppts ut på marknaden. De handlingar som ska hållas till</w:t>
      </w:r>
      <w:r>
        <w:softHyphen/>
        <w:t xml:space="preserve">gängliga är följande: </w:t>
      </w:r>
    </w:p>
    <w:p w14:paraId="16C17065" w14:textId="77777777" w:rsidR="008539B5" w:rsidRDefault="008539B5" w:rsidP="008539B5">
      <w:pPr>
        <w:pStyle w:val="Brdtextmedindrag"/>
      </w:pPr>
      <w:r>
        <w:t xml:space="preserve">– EU-försäkran om överensstämmelse. </w:t>
      </w:r>
    </w:p>
    <w:p w14:paraId="16019E26" w14:textId="77777777" w:rsidR="008539B5" w:rsidRDefault="008539B5" w:rsidP="008539B5">
      <w:pPr>
        <w:pStyle w:val="Brdtextmedindrag"/>
      </w:pPr>
      <w:r w:rsidRPr="00D83CD5">
        <w:t>–</w:t>
      </w:r>
      <w:r>
        <w:t xml:space="preserve"> Dokumentationen om tillverkarens kvalitetsledningssystem, och om de förfaranden som upprättats för övervakning, verifiering, validering och kontroll av produkternas utformning. </w:t>
      </w:r>
    </w:p>
    <w:p w14:paraId="571CC7E8" w14:textId="77777777" w:rsidR="008539B5" w:rsidRDefault="008539B5" w:rsidP="008539B5">
      <w:pPr>
        <w:pStyle w:val="Brdtextmedindrag"/>
      </w:pPr>
      <w:r>
        <w:t xml:space="preserve">– Information om de ändringar av kvalitetssystemet som anmält organ har underrättats om. </w:t>
      </w:r>
    </w:p>
    <w:p w14:paraId="062E00A7" w14:textId="77777777" w:rsidR="008539B5" w:rsidRDefault="008539B5" w:rsidP="008539B5">
      <w:pPr>
        <w:pStyle w:val="Brdtextmedindrag"/>
      </w:pPr>
      <w:r>
        <w:t xml:space="preserve">– Den dokumentation som ingick i ansökan om bedömning av den tekniska dokumentationen till det anmälda organet. </w:t>
      </w:r>
    </w:p>
    <w:p w14:paraId="2DDBB354" w14:textId="77777777" w:rsidR="008539B5" w:rsidRDefault="008539B5" w:rsidP="008539B5">
      <w:pPr>
        <w:pStyle w:val="Brdtextmedindrag"/>
      </w:pPr>
      <w:r>
        <w:t>– Beslut och rapporter från det anmälda organet (bilaga IX).</w:t>
      </w:r>
    </w:p>
    <w:p w14:paraId="607B5AE1" w14:textId="77777777" w:rsidR="008539B5" w:rsidRDefault="008539B5" w:rsidP="008539B5">
      <w:pPr>
        <w:pStyle w:val="Brdtextmedindrag"/>
      </w:pPr>
      <w:r>
        <w:t xml:space="preserve">Liknande bestämmelser finns i kapitel III avsnitt 6 och 7 i bilaga IX till IVDR-förordningen. </w:t>
      </w:r>
    </w:p>
    <w:p w14:paraId="775A60DF" w14:textId="77777777" w:rsidR="008539B5" w:rsidRDefault="008539B5" w:rsidP="008539B5">
      <w:pPr>
        <w:pStyle w:val="Brdtextmedindrag"/>
      </w:pPr>
      <w:r>
        <w:t xml:space="preserve">Även i kapitel III avsnitt 3 i bilaga XV till </w:t>
      </w:r>
      <w:r w:rsidRPr="00A3541E">
        <w:t>MDR-förordningen</w:t>
      </w:r>
      <w:r>
        <w:t xml:space="preserve"> och i kapi</w:t>
      </w:r>
      <w:r>
        <w:softHyphen/>
        <w:t>tel II avsnitt 3 i bilaga XIV till IVDR-förordningen finns bestäm</w:t>
      </w:r>
      <w:r>
        <w:softHyphen/>
        <w:t>mel</w:t>
      </w:r>
      <w:r>
        <w:softHyphen/>
        <w:t>ser om bevarande av dokumenta</w:t>
      </w:r>
      <w:r>
        <w:softHyphen/>
        <w:t>tion. I dessa fall gäller dokumentationen klin</w:t>
      </w:r>
      <w:r>
        <w:softHyphen/>
        <w:t>iska pröv</w:t>
      </w:r>
      <w:r>
        <w:softHyphen/>
        <w:t>ningar och pre</w:t>
      </w:r>
      <w:r>
        <w:softHyphen/>
        <w:t>standa</w:t>
      </w:r>
      <w:r>
        <w:softHyphen/>
        <w:t>studier. Enligt dessa bestämmelser ska doku</w:t>
      </w:r>
      <w:r>
        <w:softHyphen/>
      </w:r>
      <w:r>
        <w:softHyphen/>
      </w:r>
      <w:r>
        <w:softHyphen/>
        <w:t>mentationen sparas i minst tio år efter det att den kliniska pröv</w:t>
      </w:r>
      <w:r>
        <w:softHyphen/>
      </w:r>
      <w:r>
        <w:softHyphen/>
        <w:t>ningen eller prestandastudien avslutades eller, i de fall pro</w:t>
      </w:r>
      <w:r>
        <w:softHyphen/>
        <w:t>dukt</w:t>
      </w:r>
      <w:r>
        <w:softHyphen/>
        <w:t>en sedan släpps ut på marknaden, i minst tio år efter det att den sista produkten har släppts ut på marknaden. När det gäller im</w:t>
      </w:r>
      <w:r>
        <w:softHyphen/>
        <w:t>plantat ska den tiden i stället vara minst 15 år. I bestämmelserna an</w:t>
      </w:r>
      <w:r>
        <w:softHyphen/>
        <w:t>ges även att varje medlemsstat ska kräva att doku</w:t>
      </w:r>
      <w:r>
        <w:softHyphen/>
        <w:t>mentationen ska hållas tillgänglig för de behöriga myndigheterna under den angivna tiden för den händelse att sponsorn, dennes kontaktperson eller den rätts</w:t>
      </w:r>
      <w:r>
        <w:softHyphen/>
        <w:t>liga företräd</w:t>
      </w:r>
      <w:r>
        <w:softHyphen/>
        <w:t>ar</w:t>
      </w:r>
      <w:r>
        <w:softHyphen/>
        <w:t xml:space="preserve">en enligt artikel 62.2 i </w:t>
      </w:r>
      <w:r w:rsidRPr="00A3541E">
        <w:t>MDR-förordningen</w:t>
      </w:r>
      <w:r>
        <w:t xml:space="preserve"> respektive artikel 58.4 i IVDR-förordningen som är etabler</w:t>
      </w:r>
      <w:r>
        <w:softHyphen/>
        <w:t>ad på med</w:t>
      </w:r>
      <w:r>
        <w:softHyphen/>
        <w:t>lems</w:t>
      </w:r>
      <w:r>
        <w:softHyphen/>
        <w:t>stat</w:t>
      </w:r>
      <w:r>
        <w:softHyphen/>
        <w:t>ens territorium, går i kon</w:t>
      </w:r>
      <w:r>
        <w:softHyphen/>
        <w:t>kurs eller upphör med sin verksamhet innan den angivna tiden har löpt ut.</w:t>
      </w:r>
    </w:p>
    <w:p w14:paraId="614343DF" w14:textId="77777777" w:rsidR="008539B5" w:rsidRDefault="008539B5" w:rsidP="008539B5">
      <w:pPr>
        <w:pStyle w:val="Brdtextmedindrag"/>
      </w:pPr>
      <w:r>
        <w:t xml:space="preserve">Som anges i </w:t>
      </w:r>
      <w:r w:rsidRPr="00DA2810">
        <w:t xml:space="preserve">kapitel III avsnitt 8 i bilaga IX till </w:t>
      </w:r>
      <w:r w:rsidRPr="00A3541E">
        <w:t>MDR-förordningen</w:t>
      </w:r>
      <w:r>
        <w:t>, kapi</w:t>
      </w:r>
      <w:r>
        <w:softHyphen/>
        <w:t>tel III av</w:t>
      </w:r>
      <w:r>
        <w:softHyphen/>
        <w:t xml:space="preserve">snitt 3 i bilaga XV till </w:t>
      </w:r>
      <w:r w:rsidRPr="00A3541E">
        <w:t>MDR-förordningen</w:t>
      </w:r>
      <w:r>
        <w:t>, kapitel III avsnitt 7 i bi</w:t>
      </w:r>
      <w:r>
        <w:softHyphen/>
        <w:t>laga IX till IVDR-förordningen och kapitel II avsnitt 3 i bilaga XIV till IVDR-förordningen ska varje medlemsstat kräva att dokumentationen hålls tillgänglig för be</w:t>
      </w:r>
      <w:r>
        <w:softHyphen/>
        <w:t>höriga mynd</w:t>
      </w:r>
      <w:r>
        <w:softHyphen/>
        <w:t>ig</w:t>
      </w:r>
      <w:r>
        <w:softHyphen/>
        <w:t>het</w:t>
      </w:r>
      <w:r>
        <w:softHyphen/>
        <w:t>er under angiven tid. Dessa krav bör regleras i den nya lagen med kompletterande bestämmelser till EU:s för</w:t>
      </w:r>
      <w:r>
        <w:softHyphen/>
        <w:t>ord</w:t>
      </w:r>
      <w:r>
        <w:softHyphen/>
        <w:t>ningar om medicin</w:t>
      </w:r>
      <w:r>
        <w:softHyphen/>
        <w:t>tekniska produkter. I den lagen ska det införas be</w:t>
      </w:r>
      <w:r>
        <w:softHyphen/>
        <w:t>stäm</w:t>
      </w:r>
      <w:r>
        <w:softHyphen/>
        <w:t>mels</w:t>
      </w:r>
      <w:r>
        <w:softHyphen/>
        <w:t>er om att doku</w:t>
      </w:r>
      <w:r>
        <w:softHyphen/>
        <w:t>mentation ska hållas till</w:t>
      </w:r>
      <w:r>
        <w:softHyphen/>
        <w:t>gäng</w:t>
      </w:r>
      <w:r>
        <w:softHyphen/>
        <w:t>lig om tillverkaren, till</w:t>
      </w:r>
      <w:r>
        <w:softHyphen/>
      </w:r>
      <w:r>
        <w:softHyphen/>
        <w:t>verkarens auktoriserade representant, sponsorn, sponsorns kon</w:t>
      </w:r>
      <w:r>
        <w:softHyphen/>
        <w:t>takt</w:t>
      </w:r>
      <w:r>
        <w:softHyphen/>
        <w:t>person eller rättsliga företrädare går i konkurs eller upphör med sin verk</w:t>
      </w:r>
      <w:r>
        <w:softHyphen/>
        <w:t>sam</w:t>
      </w:r>
      <w:r>
        <w:softHyphen/>
        <w:t xml:space="preserve">het. Skyldigheten bör även gälla för det fall berörd aktör har gått i likvidation. </w:t>
      </w:r>
    </w:p>
    <w:p w14:paraId="6C8F9B66" w14:textId="77777777" w:rsidR="008539B5" w:rsidRDefault="008539B5" w:rsidP="008539B5">
      <w:pPr>
        <w:pStyle w:val="Brdtextmedindrag"/>
      </w:pPr>
      <w:r>
        <w:t>Dokumentationen ska hållas tillgänglig för de behöriga myndig</w:t>
      </w:r>
      <w:r>
        <w:softHyphen/>
        <w:t>het</w:t>
      </w:r>
      <w:r>
        <w:softHyphen/>
        <w:t>erna. Dessa är de myndigheter som har utsetts av respektive med</w:t>
      </w:r>
      <w:r>
        <w:softHyphen/>
        <w:t>lemsstat enligt art</w:t>
      </w:r>
      <w:r>
        <w:softHyphen/>
        <w:t xml:space="preserve">ikel 101 i </w:t>
      </w:r>
      <w:r w:rsidRPr="00A3541E">
        <w:t>MDR-förordningen</w:t>
      </w:r>
      <w:r>
        <w:t xml:space="preserve"> respektive artikel 96 i IVDR-förord</w:t>
      </w:r>
      <w:r>
        <w:softHyphen/>
        <w:t>ning</w:t>
      </w:r>
      <w:r>
        <w:softHyphen/>
        <w:t>en. Dessa myndigheter utses av regeringen med stöd av 8 kap. 7 § regeringsformen.</w:t>
      </w:r>
    </w:p>
    <w:p w14:paraId="5C498CA4" w14:textId="77777777" w:rsidR="008539B5" w:rsidRDefault="008539B5" w:rsidP="008539B5">
      <w:pPr>
        <w:pStyle w:val="Brdtextmedindrag"/>
      </w:pPr>
      <w:r>
        <w:t>I lagen bör det även anges att för de fall en berörd aktör försätts i kon</w:t>
      </w:r>
      <w:r>
        <w:softHyphen/>
        <w:t>kurs, går i likvidation eller upphör med sin verksamhet ska den berörda aktör</w:t>
      </w:r>
      <w:r>
        <w:softHyphen/>
        <w:t>en göra en anmälan till en myndighet som reger</w:t>
      </w:r>
      <w:r>
        <w:softHyphen/>
        <w:t>ing</w:t>
      </w:r>
      <w:r>
        <w:softHyphen/>
        <w:t>en bestämmer. I den anmälan ska det framgå vem som ansvarar för arkiveringen av hand</w:t>
      </w:r>
      <w:r>
        <w:softHyphen/>
        <w:t>ling</w:t>
      </w:r>
      <w:r>
        <w:softHyphen/>
        <w:t xml:space="preserve">arna och var de förvaras. </w:t>
      </w:r>
    </w:p>
    <w:p w14:paraId="0CA561B3" w14:textId="56DB7E7C" w:rsidR="008539B5" w:rsidRDefault="008539B5" w:rsidP="008539B5">
      <w:pPr>
        <w:pStyle w:val="Brdtextmedindrag"/>
      </w:pPr>
      <w:r w:rsidRPr="007A6749">
        <w:rPr>
          <w:i/>
          <w:iCs/>
        </w:rPr>
        <w:t>SKR</w:t>
      </w:r>
      <w:r w:rsidRPr="00FF25F8">
        <w:t xml:space="preserve"> </w:t>
      </w:r>
      <w:r>
        <w:t xml:space="preserve">anför att många </w:t>
      </w:r>
      <w:r w:rsidRPr="00FF25F8">
        <w:t xml:space="preserve">tillverkare </w:t>
      </w:r>
      <w:r>
        <w:t xml:space="preserve">sannolikt </w:t>
      </w:r>
      <w:r w:rsidRPr="00FF25F8">
        <w:t xml:space="preserve">befinner sig utanför Sverige, och </w:t>
      </w:r>
      <w:r>
        <w:t xml:space="preserve">att </w:t>
      </w:r>
      <w:r w:rsidRPr="00FF25F8">
        <w:t xml:space="preserve">det </w:t>
      </w:r>
      <w:r>
        <w:t xml:space="preserve">därför </w:t>
      </w:r>
      <w:r w:rsidRPr="00FF25F8">
        <w:t>kan vara svårt för svenska användare att få tillgång till doku</w:t>
      </w:r>
      <w:r>
        <w:softHyphen/>
      </w:r>
      <w:r w:rsidRPr="00FF25F8">
        <w:t>mentation som bevaras utanför Sveriges gränser. SKR anser därför att det vore önskvärt med ett gemensamt EU</w:t>
      </w:r>
      <w:r>
        <w:t>-</w:t>
      </w:r>
      <w:r w:rsidRPr="00FF25F8">
        <w:t>register för uppgifter om var doku</w:t>
      </w:r>
      <w:r>
        <w:softHyphen/>
      </w:r>
      <w:r w:rsidRPr="00FF25F8">
        <w:t xml:space="preserve">mentation från bolag som gått i konkurs förvaras. </w:t>
      </w:r>
      <w:r>
        <w:t>Regeringen finner att om ett sådant förslag bör utvecklas ska det ske inom EU-samarbetet. Reger</w:t>
      </w:r>
      <w:r>
        <w:softHyphen/>
        <w:t>ingen ser dock att nu aktuella bestämmelser innebär att behöriga myndig</w:t>
      </w:r>
      <w:r>
        <w:softHyphen/>
        <w:t>heter ska få tillgång till dokumentationen. Om en person eller ett före</w:t>
      </w:r>
      <w:r>
        <w:softHyphen/>
        <w:t>tag önskar få tillgång till samma dokumentation, kan en sådan begäran göras till den behöriga myndigheten i berört medlemsland som får pröva fråg</w:t>
      </w:r>
      <w:r>
        <w:softHyphen/>
        <w:t>an om dokumentationen kan lämnas ut alternativt ange var doku</w:t>
      </w:r>
      <w:r>
        <w:softHyphen/>
        <w:t>menta</w:t>
      </w:r>
      <w:r>
        <w:softHyphen/>
        <w:t>tion</w:t>
      </w:r>
      <w:r>
        <w:softHyphen/>
        <w:t xml:space="preserve">en finns tillgänglig. </w:t>
      </w:r>
    </w:p>
    <w:p w14:paraId="3FA1B5A4" w14:textId="77777777" w:rsidR="008539B5" w:rsidRDefault="008539B5" w:rsidP="008539B5">
      <w:pPr>
        <w:pStyle w:val="Rubrik2"/>
      </w:pPr>
      <w:bookmarkStart w:id="204" w:name="_Toc65132656"/>
      <w:bookmarkStart w:id="205" w:name="_Toc69367526"/>
      <w:r>
        <w:t>Utbildning</w:t>
      </w:r>
      <w:bookmarkEnd w:id="204"/>
      <w:bookmarkEnd w:id="205"/>
    </w:p>
    <w:p w14:paraId="39C23576" w14:textId="77777777" w:rsidR="008539B5" w:rsidRDefault="008539B5" w:rsidP="008539B5">
      <w:pPr>
        <w:pStyle w:val="Brdtextram"/>
      </w:pPr>
      <w:r>
        <w:rPr>
          <w:b/>
        </w:rPr>
        <w:t>Regeringens f</w:t>
      </w:r>
      <w:r w:rsidRPr="00420062">
        <w:rPr>
          <w:b/>
        </w:rPr>
        <w:t>örslag:</w:t>
      </w:r>
      <w:r>
        <w:t xml:space="preserve"> </w:t>
      </w:r>
      <w:bookmarkStart w:id="206" w:name="_Hlk52960660"/>
      <w:r w:rsidRPr="00B76E37">
        <w:t>Regeringen eller den myndighet som regeringen be</w:t>
      </w:r>
      <w:r>
        <w:softHyphen/>
      </w:r>
      <w:r w:rsidRPr="00B76E37">
        <w:t xml:space="preserve">stämmer </w:t>
      </w:r>
      <w:r>
        <w:t xml:space="preserve">ska </w:t>
      </w:r>
      <w:r w:rsidRPr="00B76E37">
        <w:t xml:space="preserve">få meddela föreskrifter om vilka </w:t>
      </w:r>
      <w:r>
        <w:t>utbildningar inom juridik, medicin, farmaci, ingenjörsvetenskap eller annan rele</w:t>
      </w:r>
      <w:r>
        <w:softHyphen/>
        <w:t>vant vetenskaplig disciplin som den person som har ansvar för att regel</w:t>
      </w:r>
      <w:r>
        <w:softHyphen/>
        <w:t xml:space="preserve">verket följs ska ha och som är den person som en tillverkare ska ha tillgång till enligt MDR- och IVDR-förordningarna. </w:t>
      </w:r>
      <w:bookmarkEnd w:id="206"/>
    </w:p>
    <w:p w14:paraId="6A89C462" w14:textId="77777777" w:rsidR="008539B5" w:rsidRDefault="008539B5" w:rsidP="008539B5">
      <w:pPr>
        <w:pStyle w:val="Brdtext"/>
      </w:pPr>
    </w:p>
    <w:p w14:paraId="423FDF9C"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r>
        <w:t xml:space="preserve"> </w:t>
      </w:r>
    </w:p>
    <w:p w14:paraId="27722EC0" w14:textId="77777777" w:rsidR="008539B5" w:rsidRPr="0072551A" w:rsidRDefault="008539B5" w:rsidP="008539B5">
      <w:pPr>
        <w:pStyle w:val="Brdtextmedindrag"/>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E41F5D">
        <w:rPr>
          <w:bCs/>
          <w:i/>
          <w:iCs/>
        </w:rPr>
        <w:t>Swedish Medtech</w:t>
      </w:r>
      <w:r>
        <w:rPr>
          <w:b/>
        </w:rPr>
        <w:t xml:space="preserve"> </w:t>
      </w:r>
      <w:r w:rsidRPr="00E41F5D">
        <w:rPr>
          <w:bCs/>
        </w:rPr>
        <w:t xml:space="preserve">och </w:t>
      </w:r>
      <w:r w:rsidRPr="00E41F5D">
        <w:rPr>
          <w:bCs/>
          <w:i/>
          <w:iCs/>
        </w:rPr>
        <w:t>Sveriges Kommuner och Regioner</w:t>
      </w:r>
      <w:r w:rsidRPr="00E41F5D">
        <w:rPr>
          <w:bCs/>
        </w:rPr>
        <w:t xml:space="preserve"> (SKR)</w:t>
      </w:r>
      <w:r>
        <w:rPr>
          <w:b/>
        </w:rPr>
        <w:t xml:space="preserve"> </w:t>
      </w:r>
      <w:r>
        <w:t xml:space="preserve">önskar att samordning sker med övriga medlemsstater i EU när </w:t>
      </w:r>
      <w:r w:rsidRPr="0010657D">
        <w:t xml:space="preserve">föreskrifter om relevant utbildning </w:t>
      </w:r>
      <w:r>
        <w:t xml:space="preserve">utformas </w:t>
      </w:r>
      <w:r w:rsidRPr="0010657D">
        <w:t xml:space="preserve">för att </w:t>
      </w:r>
      <w:r>
        <w:t xml:space="preserve">det ska finnas en </w:t>
      </w:r>
      <w:r w:rsidRPr="0010657D">
        <w:t>harmoniserad nivå för såväl utbildning som kompetens för personen som ska axla denna roll.</w:t>
      </w:r>
      <w:r>
        <w:t xml:space="preserve"> </w:t>
      </w:r>
      <w:bookmarkStart w:id="207" w:name="_Hlk52290110"/>
      <w:r>
        <w:t xml:space="preserve">Några regioner, bland annat </w:t>
      </w:r>
      <w:r w:rsidRPr="00EC124D">
        <w:rPr>
          <w:i/>
          <w:iCs/>
        </w:rPr>
        <w:t>Region Gävleborg</w:t>
      </w:r>
      <w:r>
        <w:t xml:space="preserve"> och </w:t>
      </w:r>
      <w:r w:rsidRPr="00EC124D">
        <w:rPr>
          <w:i/>
          <w:iCs/>
        </w:rPr>
        <w:t>Region Värmland</w:t>
      </w:r>
      <w:r>
        <w:t>,</w:t>
      </w:r>
      <w:r w:rsidRPr="00EC124D">
        <w:t xml:space="preserve"> anser att det finns behov av ett förtydligande att utbildning</w:t>
      </w:r>
      <w:r>
        <w:t xml:space="preserve">skrav </w:t>
      </w:r>
      <w:r w:rsidRPr="00EC124D">
        <w:t>gäller även för specialanpassade produkter</w:t>
      </w:r>
      <w:r>
        <w:t xml:space="preserve"> (jfr </w:t>
      </w:r>
      <w:r w:rsidRPr="00EC124D">
        <w:t xml:space="preserve">avsnitt </w:t>
      </w:r>
      <w:r>
        <w:t>9</w:t>
      </w:r>
      <w:r w:rsidRPr="00EC124D">
        <w:t>.</w:t>
      </w:r>
      <w:r>
        <w:t>2</w:t>
      </w:r>
      <w:bookmarkEnd w:id="207"/>
      <w:r>
        <w:t>)</w:t>
      </w:r>
      <w:r w:rsidRPr="00EC124D">
        <w:t>.</w:t>
      </w:r>
    </w:p>
    <w:p w14:paraId="627855BD" w14:textId="77777777" w:rsidR="008539B5" w:rsidRDefault="008539B5" w:rsidP="008539B5">
      <w:pPr>
        <w:pStyle w:val="Brdtextmedindrag"/>
      </w:pPr>
      <w:r w:rsidRPr="00B61FDC">
        <w:rPr>
          <w:b/>
        </w:rPr>
        <w:t xml:space="preserve">Skälen för </w:t>
      </w:r>
      <w:r>
        <w:rPr>
          <w:b/>
        </w:rPr>
        <w:t xml:space="preserve">regeringens </w:t>
      </w:r>
      <w:r w:rsidRPr="00B61FDC">
        <w:rPr>
          <w:b/>
        </w:rPr>
        <w:t>förslag:</w:t>
      </w:r>
      <w:r>
        <w:t xml:space="preserve"> Enligt artikel 15.1 i </w:t>
      </w:r>
      <w:r w:rsidRPr="00A3541E">
        <w:t>MDR-förord</w:t>
      </w:r>
      <w:r>
        <w:softHyphen/>
      </w:r>
      <w:r w:rsidRPr="00A3541E">
        <w:t>ning</w:t>
      </w:r>
      <w:r>
        <w:softHyphen/>
      </w:r>
      <w:r w:rsidRPr="00A3541E">
        <w:t>en</w:t>
      </w:r>
      <w:r>
        <w:t xml:space="preserve"> och artikel 15.1 i IVDR-förordningen ska en tillverkare ha tillgång till minst en person i sin organi</w:t>
      </w:r>
      <w:r>
        <w:softHyphen/>
        <w:t>sa</w:t>
      </w:r>
      <w:r>
        <w:softHyphen/>
        <w:t>tion som har erforderlig sakkunskap på området för med</w:t>
      </w:r>
      <w:r>
        <w:softHyphen/>
        <w:t>ic</w:t>
      </w:r>
      <w:r>
        <w:softHyphen/>
        <w:t>in</w:t>
      </w:r>
      <w:r>
        <w:softHyphen/>
        <w:t>tek</w:t>
      </w:r>
      <w:r>
        <w:softHyphen/>
        <w:t>ni</w:t>
      </w:r>
      <w:r>
        <w:softHyphen/>
        <w:t>ska pro</w:t>
      </w:r>
      <w:r>
        <w:softHyphen/>
        <w:t>dukter och som ansvarar för att regel</w:t>
      </w:r>
      <w:r>
        <w:softHyphen/>
        <w:t>verk</w:t>
      </w:r>
      <w:r>
        <w:softHyphen/>
        <w:t>et efterlevs. Den er</w:t>
      </w:r>
      <w:r>
        <w:softHyphen/>
        <w:t>ford</w:t>
      </w:r>
      <w:r>
        <w:softHyphen/>
        <w:t>erliga sak</w:t>
      </w:r>
      <w:r>
        <w:softHyphen/>
        <w:t>kunskapen kan styrkas bland annat genom examens</w:t>
      </w:r>
      <w:r>
        <w:softHyphen/>
        <w:t>bevis, certifikat eller annat behörighetsbevis efter full</w:t>
      </w:r>
      <w:r>
        <w:softHyphen/>
        <w:t>bord</w:t>
      </w:r>
      <w:r>
        <w:softHyphen/>
        <w:t>ad hög</w:t>
      </w:r>
      <w:r>
        <w:softHyphen/>
        <w:t>skole</w:t>
      </w:r>
      <w:r>
        <w:softHyphen/>
        <w:t xml:space="preserve">utbildning eller annan </w:t>
      </w:r>
      <w:bookmarkStart w:id="208" w:name="_Hlk52956621"/>
      <w:r>
        <w:t>utbildning som den berörda med</w:t>
      </w:r>
      <w:r>
        <w:softHyphen/>
        <w:t>lemsstaten bedömt som likvärdigt inom juridik, medicin, farmaci, ingenjörsvetenskap eller någon annan re</w:t>
      </w:r>
      <w:r>
        <w:softHyphen/>
        <w:t>lev</w:t>
      </w:r>
      <w:r>
        <w:softHyphen/>
        <w:t>ant vetenskaplig dis</w:t>
      </w:r>
      <w:r>
        <w:softHyphen/>
        <w:t xml:space="preserve">ciplin </w:t>
      </w:r>
      <w:bookmarkEnd w:id="208"/>
      <w:r>
        <w:t>och minst ett års yrkes</w:t>
      </w:r>
      <w:r>
        <w:softHyphen/>
        <w:t>erfar</w:t>
      </w:r>
      <w:r>
        <w:softHyphen/>
        <w:t>enhet av regler</w:t>
      </w:r>
      <w:r>
        <w:softHyphen/>
        <w:t>ings</w:t>
      </w:r>
      <w:r>
        <w:softHyphen/>
        <w:t>frågor eller kval</w:t>
      </w:r>
      <w:r>
        <w:softHyphen/>
        <w:t>itets</w:t>
      </w:r>
      <w:r>
        <w:softHyphen/>
        <w:t>ledningssystem på området för medicintekniska pro</w:t>
      </w:r>
      <w:r>
        <w:softHyphen/>
        <w:t xml:space="preserve">dukter. Av artikel 15.2 i </w:t>
      </w:r>
      <w:r w:rsidRPr="00A3541E">
        <w:t>MDR-förordningen</w:t>
      </w:r>
      <w:r>
        <w:t xml:space="preserve"> och 15.2 i IVDR-förordningen framgår att m</w:t>
      </w:r>
      <w:r w:rsidRPr="002C7726">
        <w:t>ikro</w:t>
      </w:r>
      <w:r>
        <w:softHyphen/>
      </w:r>
      <w:r w:rsidRPr="002C7726">
        <w:t>före</w:t>
      </w:r>
      <w:r>
        <w:softHyphen/>
      </w:r>
      <w:r w:rsidRPr="002C7726">
        <w:t xml:space="preserve">tag och små företag inte </w:t>
      </w:r>
      <w:r>
        <w:t xml:space="preserve">ska </w:t>
      </w:r>
      <w:r w:rsidRPr="002C7726">
        <w:t>behöva ha en person med ansvar för att se till att regelverket efterlevs i sin organisation</w:t>
      </w:r>
      <w:r>
        <w:t xml:space="preserve">. Dessa företag ska dock </w:t>
      </w:r>
      <w:r w:rsidRPr="002C7726">
        <w:t>permanent och fortlöpande ha en sådan person till sitt för</w:t>
      </w:r>
      <w:r>
        <w:softHyphen/>
      </w:r>
      <w:r w:rsidRPr="002C7726">
        <w:t>fog</w:t>
      </w:r>
      <w:r>
        <w:softHyphen/>
      </w:r>
      <w:r w:rsidRPr="002C7726">
        <w:t>ande.</w:t>
      </w:r>
      <w:r>
        <w:t xml:space="preserve"> Enligt artikel 15.6 i </w:t>
      </w:r>
      <w:r w:rsidRPr="00A3541E">
        <w:t>MDR-förordningen</w:t>
      </w:r>
      <w:r>
        <w:t xml:space="preserve"> och 15.6 i IVDR-förordningen ska även den aukt</w:t>
      </w:r>
      <w:r>
        <w:softHyphen/>
        <w:t>or</w:t>
      </w:r>
      <w:r>
        <w:softHyphen/>
        <w:t>is</w:t>
      </w:r>
      <w:r>
        <w:softHyphen/>
        <w:t>erade representanten ha minst en person med ansvar för att regel</w:t>
      </w:r>
      <w:r>
        <w:softHyphen/>
        <w:t xml:space="preserve">verket följs till sitt förfogande.  </w:t>
      </w:r>
    </w:p>
    <w:p w14:paraId="3D7E1345" w14:textId="77777777" w:rsidR="008539B5" w:rsidRDefault="008539B5" w:rsidP="008539B5">
      <w:pPr>
        <w:pStyle w:val="Brdtextmedindrag"/>
      </w:pPr>
      <w:r>
        <w:t>I Sverige bör föreskrifter om utbildning meddelas av regeringen eller den myndighet som regeringen bestämmer. Ett bemyndigande bör införas i den nya lagen med kom</w:t>
      </w:r>
      <w:r>
        <w:softHyphen/>
        <w:t>plett</w:t>
      </w:r>
      <w:r>
        <w:softHyphen/>
        <w:t>erande bestämmelser till EU:s förordningar om medicin</w:t>
      </w:r>
      <w:r>
        <w:softHyphen/>
        <w:t>tek</w:t>
      </w:r>
      <w:r>
        <w:softHyphen/>
        <w:t>ni</w:t>
      </w:r>
      <w:r>
        <w:softHyphen/>
        <w:t xml:space="preserve">ska produkter om att regeringen </w:t>
      </w:r>
      <w:r w:rsidRPr="00B76E37">
        <w:t>eller den myndighet som reger</w:t>
      </w:r>
      <w:r>
        <w:softHyphen/>
      </w:r>
      <w:r w:rsidRPr="00B76E37">
        <w:t>ing</w:t>
      </w:r>
      <w:r>
        <w:softHyphen/>
      </w:r>
      <w:r w:rsidRPr="00B76E37">
        <w:t xml:space="preserve">en bestämmer </w:t>
      </w:r>
      <w:r>
        <w:t xml:space="preserve">ska </w:t>
      </w:r>
      <w:r w:rsidRPr="00B76E37">
        <w:t xml:space="preserve">få meddela föreskrifter om vilka </w:t>
      </w:r>
      <w:r>
        <w:t>utbildningar inom juridik, medicin, farmaci, ingenjörsvetenskap eller annan rele</w:t>
      </w:r>
      <w:r>
        <w:softHyphen/>
        <w:t>vant veten</w:t>
      </w:r>
      <w:r>
        <w:softHyphen/>
        <w:t>skaplig disciplin som den person som har ansvar för att regel</w:t>
      </w:r>
      <w:r>
        <w:softHyphen/>
        <w:t xml:space="preserve">verket följs ska ha i enlighet med artiklarna 15.1, 15.2 och 15.6 i </w:t>
      </w:r>
      <w:r w:rsidRPr="00A3541E">
        <w:t>MDR-förord</w:t>
      </w:r>
      <w:r>
        <w:softHyphen/>
      </w:r>
      <w:r w:rsidRPr="00A3541E">
        <w:t>ning</w:t>
      </w:r>
      <w:r>
        <w:softHyphen/>
      </w:r>
      <w:r w:rsidRPr="00A3541E">
        <w:t>en</w:t>
      </w:r>
      <w:r>
        <w:t xml:space="preserve"> och artiklarna 15.1, 15.2 och 15.6 i IVDR-förordningen. </w:t>
      </w:r>
    </w:p>
    <w:p w14:paraId="28B60F37" w14:textId="17CBDDFF" w:rsidR="008539B5" w:rsidRPr="00FA0A08" w:rsidRDefault="008539B5" w:rsidP="008539B5">
      <w:pPr>
        <w:pStyle w:val="Brdtextmedindrag"/>
      </w:pPr>
      <w:r w:rsidRPr="00F4664A">
        <w:rPr>
          <w:i/>
          <w:iCs/>
        </w:rPr>
        <w:t>Swedish Medtech</w:t>
      </w:r>
      <w:r>
        <w:t xml:space="preserve"> och </w:t>
      </w:r>
      <w:r>
        <w:rPr>
          <w:i/>
          <w:iCs/>
        </w:rPr>
        <w:t xml:space="preserve">SKR </w:t>
      </w:r>
      <w:r>
        <w:t>anser att d</w:t>
      </w:r>
      <w:r w:rsidRPr="0010657D">
        <w:t>et är olyckligt att utbildnings</w:t>
      </w:r>
      <w:r>
        <w:softHyphen/>
      </w:r>
      <w:r w:rsidRPr="0010657D">
        <w:t>krav</w:t>
      </w:r>
      <w:r>
        <w:softHyphen/>
      </w:r>
      <w:r w:rsidRPr="0010657D">
        <w:t xml:space="preserve">en enligt </w:t>
      </w:r>
      <w:r w:rsidRPr="00A3541E">
        <w:t>MDR-förordningen</w:t>
      </w:r>
      <w:r>
        <w:t xml:space="preserve"> </w:t>
      </w:r>
      <w:r w:rsidRPr="0010657D">
        <w:t xml:space="preserve">ska fastställas på nationell nivå, då olika krav i de olika medlemsstaterna kan </w:t>
      </w:r>
      <w:r>
        <w:t xml:space="preserve">påverka produkternas kvalitet och </w:t>
      </w:r>
      <w:r w:rsidRPr="0010657D">
        <w:t xml:space="preserve">resultera i snedvriden konkurrens mellan länderna. </w:t>
      </w:r>
      <w:r>
        <w:t>Remissinstanserna anser att utbild</w:t>
      </w:r>
      <w:r>
        <w:softHyphen/>
        <w:t xml:space="preserve">ningskraven behöver samordnas inom EU. </w:t>
      </w:r>
      <w:r w:rsidRPr="0010657D">
        <w:t xml:space="preserve">Swedish Medtech ser därför att </w:t>
      </w:r>
      <w:r>
        <w:t xml:space="preserve">utsedd myndighet </w:t>
      </w:r>
      <w:r w:rsidRPr="0010657D">
        <w:t>bör samordna sitt arbete med att utforma före</w:t>
      </w:r>
      <w:r>
        <w:softHyphen/>
      </w:r>
      <w:r w:rsidRPr="0010657D">
        <w:t>skrift</w:t>
      </w:r>
      <w:r>
        <w:softHyphen/>
      </w:r>
      <w:r w:rsidRPr="0010657D">
        <w:t>er om relevant utbildning med övriga medlemsstater för att få en harmonis</w:t>
      </w:r>
      <w:r>
        <w:softHyphen/>
      </w:r>
      <w:r w:rsidRPr="0010657D">
        <w:t xml:space="preserve">erad nivå för såväl utbildning som kompetens för personen som ska axla denna roll. </w:t>
      </w:r>
      <w:r>
        <w:t>Regeringen håller med om att det är viktigt att andra länd</w:t>
      </w:r>
      <w:r>
        <w:softHyphen/>
        <w:t>ers krav beaktas och att nämnda avvägningar och eventuella sam</w:t>
      </w:r>
      <w:r>
        <w:softHyphen/>
        <w:t xml:space="preserve">arbeten bör ske innan föreskrifter beslutas. </w:t>
      </w:r>
      <w:bookmarkStart w:id="209" w:name="_Hlk57110816"/>
      <w:bookmarkStart w:id="210" w:name="_Hlk57990231"/>
      <w:r>
        <w:t>Vidare bör även l</w:t>
      </w:r>
      <w:r w:rsidRPr="00F4664A">
        <w:t>ag</w:t>
      </w:r>
      <w:r>
        <w:t>en</w:t>
      </w:r>
      <w:r w:rsidRPr="00F4664A">
        <w:t xml:space="preserve"> (2016:145) om erkännande av yrkeskvalifikationer</w:t>
      </w:r>
      <w:r>
        <w:t xml:space="preserve"> beaktas vid utform</w:t>
      </w:r>
      <w:r>
        <w:softHyphen/>
        <w:t>and</w:t>
      </w:r>
      <w:r>
        <w:softHyphen/>
        <w:t>et av föreskrifterna och därvid ingår skyldigheter för myndigheter att genom</w:t>
      </w:r>
      <w:r>
        <w:softHyphen/>
        <w:t>föra ett inremarknadstest och göra en proportionalitets</w:t>
      </w:r>
      <w:r>
        <w:softHyphen/>
        <w:t>prövning i en</w:t>
      </w:r>
      <w:r>
        <w:softHyphen/>
        <w:t>lig</w:t>
      </w:r>
      <w:r>
        <w:softHyphen/>
        <w:t>het med bestämmelser i f</w:t>
      </w:r>
      <w:r w:rsidRPr="008F0B97">
        <w:t>örordning</w:t>
      </w:r>
      <w:r>
        <w:t>en</w:t>
      </w:r>
      <w:r w:rsidRPr="008F0B97">
        <w:t xml:space="preserve"> (2020:757) om proportiona</w:t>
      </w:r>
      <w:r>
        <w:softHyphen/>
      </w:r>
      <w:r w:rsidRPr="008F0B97">
        <w:t>litets</w:t>
      </w:r>
      <w:r>
        <w:softHyphen/>
      </w:r>
      <w:r w:rsidRPr="008F0B97">
        <w:t>pröv</w:t>
      </w:r>
      <w:r>
        <w:softHyphen/>
      </w:r>
      <w:r w:rsidRPr="008F0B97">
        <w:t>ning vid nya eller ändrade krav på yrkeskvalifikationer</w:t>
      </w:r>
      <w:bookmarkEnd w:id="209"/>
      <w:r>
        <w:t xml:space="preserve">. </w:t>
      </w:r>
      <w:bookmarkEnd w:id="210"/>
      <w:r>
        <w:t>N</w:t>
      </w:r>
      <w:r w:rsidRPr="00BD6578">
        <w:t>ågra region</w:t>
      </w:r>
      <w:r>
        <w:softHyphen/>
      </w:r>
      <w:r w:rsidRPr="00BD6578">
        <w:t xml:space="preserve">er, bland annat </w:t>
      </w:r>
      <w:r w:rsidRPr="00071E28">
        <w:rPr>
          <w:i/>
          <w:iCs/>
        </w:rPr>
        <w:t>Region Gävleborg</w:t>
      </w:r>
      <w:r w:rsidRPr="00BD6578">
        <w:t xml:space="preserve"> och </w:t>
      </w:r>
      <w:r w:rsidRPr="00071E28">
        <w:rPr>
          <w:i/>
          <w:iCs/>
        </w:rPr>
        <w:t>Region Värmland</w:t>
      </w:r>
      <w:r w:rsidRPr="00BD6578">
        <w:t xml:space="preserve">, </w:t>
      </w:r>
      <w:r>
        <w:t xml:space="preserve">anser att det bör </w:t>
      </w:r>
      <w:r w:rsidRPr="00BD6578">
        <w:t>för</w:t>
      </w:r>
      <w:r>
        <w:softHyphen/>
      </w:r>
      <w:r w:rsidRPr="00BD6578">
        <w:t>tydliga</w:t>
      </w:r>
      <w:r>
        <w:t xml:space="preserve">s </w:t>
      </w:r>
      <w:r w:rsidRPr="00BD6578">
        <w:t>att utbildning</w:t>
      </w:r>
      <w:r>
        <w:t>skraven</w:t>
      </w:r>
      <w:r w:rsidRPr="00BD6578">
        <w:t xml:space="preserve"> även </w:t>
      </w:r>
      <w:r>
        <w:t xml:space="preserve">gäller </w:t>
      </w:r>
      <w:r w:rsidRPr="00BD6578">
        <w:t>för specialanpassade pro</w:t>
      </w:r>
      <w:r>
        <w:softHyphen/>
      </w:r>
      <w:r w:rsidRPr="00BD6578">
        <w:t>dukter</w:t>
      </w:r>
      <w:r>
        <w:t xml:space="preserve">. I detta avseende noterar regeringen att artikel 15.1 sista stycket i MDR-förordningen och artikel 15.1 sista stycket i IVDR-förordningen inte togs upp i promemorian. I dessa artiklar anges det att </w:t>
      </w:r>
      <w:r w:rsidRPr="00BD6578">
        <w:t xml:space="preserve">tillverkare </w:t>
      </w:r>
      <w:r>
        <w:t xml:space="preserve">av specialanpassade produkter kan styrka den erforderliga sakkunskapen som </w:t>
      </w:r>
      <w:r w:rsidRPr="00B56117">
        <w:t xml:space="preserve">avses i </w:t>
      </w:r>
      <w:r>
        <w:t xml:space="preserve">artikel 15.1 </w:t>
      </w:r>
      <w:r w:rsidRPr="00B56117">
        <w:t xml:space="preserve">första stycket genom att visa att de har minst två års yrkeserfarenhet inom ett relevant tillverkningsområde. </w:t>
      </w:r>
      <w:r>
        <w:t xml:space="preserve">Detta gäller om medlemsstater inte har infört andra </w:t>
      </w:r>
      <w:r w:rsidRPr="00B56117">
        <w:t>nationella bestämmelser om yrkeskvalifikationer</w:t>
      </w:r>
      <w:r>
        <w:t>. Artikel 15 i MDR-förordningen och artikel 15 i IVDR-förordningen omfattar således även specialanpassade produkter. Regeringen finner att med stöd av ovan nämnda bemyndigande kan före</w:t>
      </w:r>
      <w:r>
        <w:softHyphen/>
        <w:t xml:space="preserve">skrifter även meddelas om utbildnings- och yrkeserfarenhetskrav i fråga om specialanpassade produkter. </w:t>
      </w:r>
    </w:p>
    <w:p w14:paraId="6B727FF4" w14:textId="77777777" w:rsidR="008539B5" w:rsidRDefault="008539B5" w:rsidP="008539B5">
      <w:pPr>
        <w:pStyle w:val="Rubrik2"/>
      </w:pPr>
      <w:bookmarkStart w:id="211" w:name="_Toc65132657"/>
      <w:bookmarkStart w:id="212" w:name="_Toc69367527"/>
      <w:r>
        <w:t>Unik produktidentifiering (UDI)</w:t>
      </w:r>
      <w:bookmarkEnd w:id="211"/>
      <w:bookmarkEnd w:id="212"/>
    </w:p>
    <w:p w14:paraId="22A39EB7" w14:textId="77777777" w:rsidR="008539B5" w:rsidRDefault="008539B5" w:rsidP="008539B5">
      <w:pPr>
        <w:pStyle w:val="Brdtextram"/>
      </w:pPr>
      <w:r>
        <w:rPr>
          <w:b/>
        </w:rPr>
        <w:t>Regeringens f</w:t>
      </w:r>
      <w:r w:rsidRPr="00420062">
        <w:rPr>
          <w:b/>
        </w:rPr>
        <w:t>örslag:</w:t>
      </w:r>
      <w:r>
        <w:t xml:space="preserve"> </w:t>
      </w:r>
      <w:r w:rsidRPr="00AE1AD4">
        <w:t>Regeringen eller den myndighet som regeringen be</w:t>
      </w:r>
      <w:r>
        <w:softHyphen/>
      </w:r>
      <w:r w:rsidRPr="00AE1AD4">
        <w:t xml:space="preserve">stämmer </w:t>
      </w:r>
      <w:r>
        <w:t xml:space="preserve">ska </w:t>
      </w:r>
      <w:r w:rsidRPr="00AE1AD4">
        <w:t xml:space="preserve">få meddela föreskrifter om att </w:t>
      </w:r>
      <w:r>
        <w:t>hälso- och sjuk</w:t>
      </w:r>
      <w:r>
        <w:softHyphen/>
        <w:t>vårds</w:t>
      </w:r>
      <w:r>
        <w:softHyphen/>
        <w:t>institutioner</w:t>
      </w:r>
      <w:r w:rsidRPr="00AE1AD4">
        <w:t xml:space="preserve"> ska lagra och förvara </w:t>
      </w:r>
      <w:r>
        <w:t>den unika pro</w:t>
      </w:r>
      <w:r>
        <w:softHyphen/>
        <w:t>dukt</w:t>
      </w:r>
      <w:r>
        <w:softHyphen/>
        <w:t>iden</w:t>
      </w:r>
      <w:r>
        <w:softHyphen/>
        <w:t>ti</w:t>
      </w:r>
      <w:r>
        <w:softHyphen/>
        <w:t>fieringen (</w:t>
      </w:r>
      <w:r w:rsidRPr="00AE1AD4">
        <w:t>UDI</w:t>
      </w:r>
      <w:r>
        <w:t>)</w:t>
      </w:r>
      <w:r w:rsidRPr="00AE1AD4">
        <w:t xml:space="preserve"> även för andra pro</w:t>
      </w:r>
      <w:r>
        <w:softHyphen/>
      </w:r>
      <w:r w:rsidRPr="00AE1AD4">
        <w:t>dukt</w:t>
      </w:r>
      <w:r>
        <w:softHyphen/>
      </w:r>
      <w:r w:rsidRPr="00AE1AD4">
        <w:t>er än implantat i klass III som har levererats till dem. Regeringen eller den myndighet som re</w:t>
      </w:r>
      <w:r>
        <w:softHyphen/>
      </w:r>
      <w:r w:rsidRPr="00AE1AD4">
        <w:t>ger</w:t>
      </w:r>
      <w:r>
        <w:softHyphen/>
      </w:r>
      <w:r w:rsidRPr="00AE1AD4">
        <w:t>ing</w:t>
      </w:r>
      <w:r>
        <w:softHyphen/>
      </w:r>
      <w:r w:rsidRPr="00AE1AD4">
        <w:t xml:space="preserve">en bestämmer </w:t>
      </w:r>
      <w:r>
        <w:t>ska</w:t>
      </w:r>
      <w:r w:rsidRPr="00AE1AD4">
        <w:t xml:space="preserve"> även </w:t>
      </w:r>
      <w:r>
        <w:t>få</w:t>
      </w:r>
      <w:r w:rsidRPr="00AE1AD4">
        <w:t xml:space="preserve"> meddela föreskrifter om att hälso- och sjukvårdspersonal </w:t>
      </w:r>
      <w:r>
        <w:t>och inrättningar som använder en pro</w:t>
      </w:r>
      <w:r>
        <w:softHyphen/>
        <w:t xml:space="preserve">dukt som omfattas av bilaga XVI till </w:t>
      </w:r>
      <w:r w:rsidRPr="00A3541E">
        <w:t>MDR-förordningen</w:t>
      </w:r>
      <w:r>
        <w:t xml:space="preserve"> </w:t>
      </w:r>
      <w:r w:rsidRPr="00AE1AD4">
        <w:t>ska lagra och förvara UDI för produkter som har levererats till dem.</w:t>
      </w:r>
      <w:r w:rsidRPr="001B67F4">
        <w:t xml:space="preserve"> </w:t>
      </w:r>
    </w:p>
    <w:p w14:paraId="7A0C9BAF" w14:textId="77777777" w:rsidR="008539B5" w:rsidRDefault="008539B5" w:rsidP="008539B5">
      <w:pPr>
        <w:pStyle w:val="Brdtext"/>
      </w:pPr>
    </w:p>
    <w:p w14:paraId="50BD742C"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0F1E8F88" w14:textId="77777777" w:rsidR="008539B5" w:rsidRDefault="008539B5" w:rsidP="008539B5">
      <w:pPr>
        <w:pStyle w:val="Brdtextmedindrag"/>
        <w:rPr>
          <w:bCs/>
        </w:rPr>
      </w:pPr>
      <w:r w:rsidRPr="00316DD4">
        <w:rPr>
          <w:b/>
        </w:rPr>
        <w:t>Remissinstanser</w:t>
      </w:r>
      <w:r>
        <w:rPr>
          <w:b/>
        </w:rPr>
        <w:t>na</w:t>
      </w:r>
      <w:r w:rsidRPr="005F653E">
        <w:rPr>
          <w:bCs/>
        </w:rPr>
        <w:t xml:space="preserve">: </w:t>
      </w:r>
      <w:r>
        <w:rPr>
          <w:bCs/>
        </w:rPr>
        <w:t xml:space="preserve">En majoritet av remissinstanserna är positiva till eller har inte lämnat synpunkter på promemorians förslag. </w:t>
      </w:r>
      <w:r w:rsidRPr="00D94043">
        <w:rPr>
          <w:bCs/>
          <w:i/>
          <w:iCs/>
        </w:rPr>
        <w:t>Sveriges Kommuner och Regioner</w:t>
      </w:r>
      <w:r>
        <w:rPr>
          <w:bCs/>
        </w:rPr>
        <w:t xml:space="preserve"> (</w:t>
      </w:r>
      <w:r w:rsidRPr="00905076">
        <w:rPr>
          <w:bCs/>
        </w:rPr>
        <w:t>SKR</w:t>
      </w:r>
      <w:r>
        <w:rPr>
          <w:bCs/>
        </w:rPr>
        <w:t>)</w:t>
      </w:r>
      <w:r w:rsidRPr="00905076">
        <w:rPr>
          <w:bCs/>
        </w:rPr>
        <w:t xml:space="preserve"> anser att </w:t>
      </w:r>
      <w:r>
        <w:rPr>
          <w:bCs/>
        </w:rPr>
        <w:t>UDI</w:t>
      </w:r>
      <w:r w:rsidRPr="00905076">
        <w:rPr>
          <w:bCs/>
        </w:rPr>
        <w:t xml:space="preserve"> är viktig</w:t>
      </w:r>
      <w:r>
        <w:rPr>
          <w:bCs/>
        </w:rPr>
        <w:t xml:space="preserve"> och att UDI </w:t>
      </w:r>
      <w:r w:rsidRPr="00905076">
        <w:rPr>
          <w:bCs/>
        </w:rPr>
        <w:t>bör an</w:t>
      </w:r>
      <w:r>
        <w:rPr>
          <w:bCs/>
        </w:rPr>
        <w:softHyphen/>
      </w:r>
      <w:r w:rsidRPr="00905076">
        <w:rPr>
          <w:bCs/>
        </w:rPr>
        <w:t>teckn</w:t>
      </w:r>
      <w:r>
        <w:rPr>
          <w:bCs/>
        </w:rPr>
        <w:softHyphen/>
      </w:r>
      <w:r w:rsidRPr="00905076">
        <w:rPr>
          <w:bCs/>
        </w:rPr>
        <w:t>as i patient</w:t>
      </w:r>
      <w:r>
        <w:rPr>
          <w:bCs/>
        </w:rPr>
        <w:softHyphen/>
      </w:r>
      <w:r w:rsidRPr="00905076">
        <w:rPr>
          <w:bCs/>
        </w:rPr>
        <w:t>journalen i samband med att produkten används. I stället för att Social</w:t>
      </w:r>
      <w:r>
        <w:rPr>
          <w:bCs/>
        </w:rPr>
        <w:softHyphen/>
      </w:r>
      <w:r w:rsidRPr="00905076">
        <w:rPr>
          <w:bCs/>
        </w:rPr>
        <w:t>styrelsen och Läkemedelverket bemyndigas meddela sär</w:t>
      </w:r>
      <w:r>
        <w:rPr>
          <w:bCs/>
        </w:rPr>
        <w:softHyphen/>
      </w:r>
      <w:r w:rsidRPr="00905076">
        <w:rPr>
          <w:bCs/>
        </w:rPr>
        <w:t>skilda före</w:t>
      </w:r>
      <w:r>
        <w:rPr>
          <w:bCs/>
        </w:rPr>
        <w:softHyphen/>
      </w:r>
      <w:r w:rsidRPr="00905076">
        <w:rPr>
          <w:bCs/>
        </w:rPr>
        <w:t>skrifter om detta anser SKR att detta krav bör föras in i patient</w:t>
      </w:r>
      <w:r>
        <w:rPr>
          <w:bCs/>
        </w:rPr>
        <w:softHyphen/>
      </w:r>
      <w:r w:rsidRPr="00905076">
        <w:rPr>
          <w:bCs/>
        </w:rPr>
        <w:t>data</w:t>
      </w:r>
      <w:r>
        <w:rPr>
          <w:bCs/>
        </w:rPr>
        <w:softHyphen/>
      </w:r>
      <w:r w:rsidRPr="00905076">
        <w:rPr>
          <w:bCs/>
        </w:rPr>
        <w:t xml:space="preserve">lagen. SKR </w:t>
      </w:r>
      <w:r>
        <w:rPr>
          <w:bCs/>
        </w:rPr>
        <w:t xml:space="preserve">bedömer vidare att </w:t>
      </w:r>
      <w:r w:rsidRPr="00905076">
        <w:rPr>
          <w:bCs/>
        </w:rPr>
        <w:t>UDI-systemet i övrigt på sikt kan kom</w:t>
      </w:r>
      <w:r>
        <w:rPr>
          <w:bCs/>
        </w:rPr>
        <w:softHyphen/>
      </w:r>
      <w:r w:rsidRPr="00905076">
        <w:rPr>
          <w:bCs/>
        </w:rPr>
        <w:t>ma att integreras med andra autentiseringssystem som redan finns hos vård</w:t>
      </w:r>
      <w:r>
        <w:rPr>
          <w:bCs/>
        </w:rPr>
        <w:softHyphen/>
      </w:r>
      <w:r w:rsidRPr="00905076">
        <w:rPr>
          <w:bCs/>
        </w:rPr>
        <w:t>giv</w:t>
      </w:r>
      <w:r>
        <w:rPr>
          <w:bCs/>
        </w:rPr>
        <w:softHyphen/>
      </w:r>
      <w:r w:rsidRPr="00905076">
        <w:rPr>
          <w:bCs/>
        </w:rPr>
        <w:t>ar</w:t>
      </w:r>
      <w:r>
        <w:rPr>
          <w:bCs/>
        </w:rPr>
        <w:softHyphen/>
      </w:r>
      <w:r w:rsidRPr="00905076">
        <w:rPr>
          <w:bCs/>
        </w:rPr>
        <w:t>na, men att detta bör vara frivilligt.</w:t>
      </w:r>
      <w:r>
        <w:rPr>
          <w:bCs/>
        </w:rPr>
        <w:t xml:space="preserve"> </w:t>
      </w:r>
      <w:r w:rsidRPr="00D94043">
        <w:rPr>
          <w:bCs/>
          <w:i/>
          <w:iCs/>
        </w:rPr>
        <w:t>Region Kalmar</w:t>
      </w:r>
      <w:r>
        <w:rPr>
          <w:bCs/>
        </w:rPr>
        <w:t xml:space="preserve"> anser att all </w:t>
      </w:r>
      <w:r w:rsidRPr="00B35D82">
        <w:rPr>
          <w:bCs/>
        </w:rPr>
        <w:t>annan lagr</w:t>
      </w:r>
      <w:r>
        <w:rPr>
          <w:bCs/>
        </w:rPr>
        <w:softHyphen/>
      </w:r>
      <w:r w:rsidRPr="00B35D82">
        <w:rPr>
          <w:bCs/>
        </w:rPr>
        <w:t xml:space="preserve">ing av UDI </w:t>
      </w:r>
      <w:r>
        <w:rPr>
          <w:bCs/>
        </w:rPr>
        <w:t xml:space="preserve">än den som regleras i EU-förordningarna </w:t>
      </w:r>
      <w:r w:rsidRPr="00B35D82">
        <w:rPr>
          <w:bCs/>
        </w:rPr>
        <w:t>bör vara fri</w:t>
      </w:r>
      <w:r>
        <w:rPr>
          <w:bCs/>
        </w:rPr>
        <w:softHyphen/>
      </w:r>
      <w:r w:rsidRPr="00B35D82">
        <w:rPr>
          <w:bCs/>
        </w:rPr>
        <w:t>villig och ut</w:t>
      </w:r>
      <w:r>
        <w:rPr>
          <w:bCs/>
        </w:rPr>
        <w:softHyphen/>
      </w:r>
      <w:r w:rsidRPr="00B35D82">
        <w:rPr>
          <w:bCs/>
        </w:rPr>
        <w:t>föras efter varje enskild vårdgivares behov och för</w:t>
      </w:r>
      <w:r>
        <w:rPr>
          <w:bCs/>
        </w:rPr>
        <w:softHyphen/>
      </w:r>
      <w:r w:rsidRPr="00B35D82">
        <w:rPr>
          <w:bCs/>
        </w:rPr>
        <w:t>ut</w:t>
      </w:r>
      <w:r>
        <w:rPr>
          <w:bCs/>
        </w:rPr>
        <w:softHyphen/>
      </w:r>
      <w:r w:rsidRPr="00B35D82">
        <w:rPr>
          <w:bCs/>
        </w:rPr>
        <w:t>sätt</w:t>
      </w:r>
      <w:r>
        <w:rPr>
          <w:bCs/>
        </w:rPr>
        <w:softHyphen/>
      </w:r>
      <w:r w:rsidRPr="00B35D82">
        <w:rPr>
          <w:bCs/>
        </w:rPr>
        <w:t>ning</w:t>
      </w:r>
      <w:r>
        <w:rPr>
          <w:bCs/>
        </w:rPr>
        <w:softHyphen/>
      </w:r>
      <w:r w:rsidRPr="00B35D82">
        <w:rPr>
          <w:bCs/>
        </w:rPr>
        <w:t>ar</w:t>
      </w:r>
      <w:r>
        <w:rPr>
          <w:bCs/>
        </w:rPr>
        <w:t xml:space="preserve">. Vidare anför Region Kalmar att registreringen av UDI bör ske vid användningen av implantatet och inte vid leverans till vårdgivaren. Produktens UDI bör då dokumenteras i patientjournalen. </w:t>
      </w:r>
    </w:p>
    <w:p w14:paraId="22751C31" w14:textId="77777777" w:rsidR="008539B5" w:rsidRDefault="008539B5" w:rsidP="008539B5">
      <w:pPr>
        <w:pStyle w:val="Brdtextmedindrag"/>
        <w:rPr>
          <w:bCs/>
        </w:rPr>
      </w:pPr>
      <w:r w:rsidRPr="00D94043">
        <w:rPr>
          <w:bCs/>
          <w:i/>
          <w:iCs/>
        </w:rPr>
        <w:t>Region Väster</w:t>
      </w:r>
      <w:r>
        <w:rPr>
          <w:bCs/>
          <w:i/>
          <w:iCs/>
        </w:rPr>
        <w:softHyphen/>
      </w:r>
      <w:r w:rsidRPr="00D94043">
        <w:rPr>
          <w:bCs/>
          <w:i/>
          <w:iCs/>
        </w:rPr>
        <w:t>norr</w:t>
      </w:r>
      <w:r>
        <w:rPr>
          <w:bCs/>
          <w:i/>
          <w:iCs/>
        </w:rPr>
        <w:softHyphen/>
      </w:r>
      <w:r w:rsidRPr="00D94043">
        <w:rPr>
          <w:bCs/>
          <w:i/>
          <w:iCs/>
        </w:rPr>
        <w:t>land</w:t>
      </w:r>
      <w:r w:rsidRPr="00D34932">
        <w:rPr>
          <w:bCs/>
        </w:rPr>
        <w:t xml:space="preserve"> </w:t>
      </w:r>
      <w:r>
        <w:rPr>
          <w:bCs/>
        </w:rPr>
        <w:t>f</w:t>
      </w:r>
      <w:r w:rsidRPr="00D34932">
        <w:rPr>
          <w:bCs/>
        </w:rPr>
        <w:t>ramhåll</w:t>
      </w:r>
      <w:r>
        <w:rPr>
          <w:bCs/>
        </w:rPr>
        <w:t>er</w:t>
      </w:r>
      <w:r w:rsidRPr="00D34932">
        <w:rPr>
          <w:bCs/>
        </w:rPr>
        <w:t xml:space="preserve"> vikten av att systemen för patientdata som regionerna nyttjar ändras så att uppgifter </w:t>
      </w:r>
      <w:r>
        <w:rPr>
          <w:bCs/>
        </w:rPr>
        <w:t xml:space="preserve">om spårbarhet ska kunna </w:t>
      </w:r>
      <w:r w:rsidRPr="00D34932">
        <w:rPr>
          <w:bCs/>
        </w:rPr>
        <w:t>hanteras rationellt</w:t>
      </w:r>
      <w:r>
        <w:rPr>
          <w:bCs/>
        </w:rPr>
        <w:t xml:space="preserve">. </w:t>
      </w:r>
      <w:r w:rsidRPr="00D34932">
        <w:rPr>
          <w:bCs/>
        </w:rPr>
        <w:t>Konkret måste t</w:t>
      </w:r>
      <w:r>
        <w:rPr>
          <w:bCs/>
        </w:rPr>
        <w:t>ill exempel</w:t>
      </w:r>
      <w:r w:rsidRPr="00D34932">
        <w:rPr>
          <w:bCs/>
        </w:rPr>
        <w:t xml:space="preserve"> UDI</w:t>
      </w:r>
      <w:r>
        <w:rPr>
          <w:bCs/>
        </w:rPr>
        <w:t>-</w:t>
      </w:r>
      <w:r w:rsidRPr="00D34932">
        <w:rPr>
          <w:bCs/>
        </w:rPr>
        <w:t>koder bli sökbara i journal</w:t>
      </w:r>
      <w:r>
        <w:rPr>
          <w:bCs/>
        </w:rPr>
        <w:softHyphen/>
      </w:r>
      <w:r w:rsidRPr="00D34932">
        <w:rPr>
          <w:bCs/>
        </w:rPr>
        <w:t>system</w:t>
      </w:r>
      <w:r>
        <w:rPr>
          <w:bCs/>
        </w:rPr>
        <w:softHyphen/>
      </w:r>
      <w:r w:rsidRPr="00D34932">
        <w:rPr>
          <w:bCs/>
        </w:rPr>
        <w:t xml:space="preserve">en. </w:t>
      </w:r>
      <w:r>
        <w:rPr>
          <w:bCs/>
        </w:rPr>
        <w:t xml:space="preserve">Regionen bedömer att detta </w:t>
      </w:r>
      <w:r w:rsidRPr="00D34932">
        <w:rPr>
          <w:bCs/>
        </w:rPr>
        <w:t xml:space="preserve">kan innebära </w:t>
      </w:r>
      <w:r>
        <w:rPr>
          <w:bCs/>
        </w:rPr>
        <w:t>en</w:t>
      </w:r>
      <w:r w:rsidRPr="00D34932">
        <w:rPr>
          <w:bCs/>
        </w:rPr>
        <w:t xml:space="preserve"> utmaning utifrån kost</w:t>
      </w:r>
      <w:r>
        <w:rPr>
          <w:bCs/>
        </w:rPr>
        <w:softHyphen/>
      </w:r>
      <w:r w:rsidRPr="00D34932">
        <w:rPr>
          <w:bCs/>
        </w:rPr>
        <w:t>nad</w:t>
      </w:r>
      <w:r>
        <w:rPr>
          <w:bCs/>
        </w:rPr>
        <w:softHyphen/>
      </w:r>
      <w:r w:rsidRPr="00D34932">
        <w:rPr>
          <w:bCs/>
        </w:rPr>
        <w:t xml:space="preserve">er och ta tid för varje region att uppnå. </w:t>
      </w:r>
      <w:r>
        <w:rPr>
          <w:bCs/>
        </w:rPr>
        <w:t>Liknande synpunkter fram</w:t>
      </w:r>
      <w:r>
        <w:rPr>
          <w:bCs/>
        </w:rPr>
        <w:softHyphen/>
        <w:t xml:space="preserve">för även </w:t>
      </w:r>
      <w:r w:rsidRPr="00D94043">
        <w:rPr>
          <w:bCs/>
          <w:i/>
          <w:iCs/>
        </w:rPr>
        <w:t>Region Uppsala</w:t>
      </w:r>
      <w:r>
        <w:rPr>
          <w:bCs/>
        </w:rPr>
        <w:t>. Region Västernorrland anser även att e</w:t>
      </w:r>
      <w:r w:rsidRPr="00D34932">
        <w:rPr>
          <w:bCs/>
        </w:rPr>
        <w:t>n sam</w:t>
      </w:r>
      <w:r>
        <w:rPr>
          <w:bCs/>
        </w:rPr>
        <w:softHyphen/>
      </w:r>
      <w:r w:rsidRPr="00D34932">
        <w:rPr>
          <w:bCs/>
        </w:rPr>
        <w:t>ord</w:t>
      </w:r>
      <w:r>
        <w:rPr>
          <w:bCs/>
        </w:rPr>
        <w:softHyphen/>
      </w:r>
      <w:r w:rsidRPr="00D34932">
        <w:rPr>
          <w:bCs/>
        </w:rPr>
        <w:t xml:space="preserve">nad hantering för att stödja </w:t>
      </w:r>
      <w:r>
        <w:rPr>
          <w:bCs/>
        </w:rPr>
        <w:t xml:space="preserve">systemen för patientdata </w:t>
      </w:r>
      <w:r w:rsidRPr="00D34932">
        <w:rPr>
          <w:bCs/>
        </w:rPr>
        <w:t>bör ske för att mini</w:t>
      </w:r>
      <w:r>
        <w:rPr>
          <w:bCs/>
        </w:rPr>
        <w:softHyphen/>
      </w:r>
      <w:r w:rsidRPr="00D34932">
        <w:rPr>
          <w:bCs/>
        </w:rPr>
        <w:t>mera resurser</w:t>
      </w:r>
      <w:r>
        <w:rPr>
          <w:bCs/>
        </w:rPr>
        <w:t xml:space="preserve"> och att även </w:t>
      </w:r>
      <w:r w:rsidRPr="00D34932">
        <w:rPr>
          <w:bCs/>
        </w:rPr>
        <w:t>samråd mellan berörda myndig</w:t>
      </w:r>
      <w:r>
        <w:rPr>
          <w:bCs/>
        </w:rPr>
        <w:softHyphen/>
      </w:r>
      <w:r w:rsidRPr="00D34932">
        <w:rPr>
          <w:bCs/>
        </w:rPr>
        <w:t xml:space="preserve">heter </w:t>
      </w:r>
      <w:r>
        <w:rPr>
          <w:bCs/>
        </w:rPr>
        <w:t xml:space="preserve">behövs när det gäller </w:t>
      </w:r>
      <w:r w:rsidRPr="00D34932">
        <w:rPr>
          <w:bCs/>
        </w:rPr>
        <w:t xml:space="preserve">avvikelsehantering och händelseanalyser. </w:t>
      </w:r>
      <w:r w:rsidRPr="00964B2D">
        <w:rPr>
          <w:bCs/>
          <w:i/>
          <w:iCs/>
        </w:rPr>
        <w:t>Region Jämt</w:t>
      </w:r>
      <w:r>
        <w:rPr>
          <w:bCs/>
          <w:i/>
          <w:iCs/>
        </w:rPr>
        <w:softHyphen/>
      </w:r>
      <w:r w:rsidRPr="00964B2D">
        <w:rPr>
          <w:bCs/>
          <w:i/>
          <w:iCs/>
        </w:rPr>
        <w:t>land Härjedalen</w:t>
      </w:r>
      <w:r>
        <w:rPr>
          <w:bCs/>
        </w:rPr>
        <w:t xml:space="preserve"> och </w:t>
      </w:r>
      <w:r w:rsidRPr="00D94043">
        <w:rPr>
          <w:bCs/>
          <w:i/>
          <w:iCs/>
        </w:rPr>
        <w:t>Region Västerbotten</w:t>
      </w:r>
      <w:r>
        <w:rPr>
          <w:bCs/>
        </w:rPr>
        <w:t xml:space="preserve"> föreslår att en myndig</w:t>
      </w:r>
      <w:r>
        <w:rPr>
          <w:bCs/>
        </w:rPr>
        <w:softHyphen/>
        <w:t xml:space="preserve">het utses för att genomföra en </w:t>
      </w:r>
      <w:r w:rsidRPr="00121835">
        <w:rPr>
          <w:bCs/>
        </w:rPr>
        <w:t xml:space="preserve">nationell </w:t>
      </w:r>
      <w:r>
        <w:rPr>
          <w:bCs/>
        </w:rPr>
        <w:t xml:space="preserve">samverkan </w:t>
      </w:r>
      <w:r w:rsidRPr="00121835">
        <w:rPr>
          <w:bCs/>
        </w:rPr>
        <w:t>med vårdens företrädare</w:t>
      </w:r>
      <w:r>
        <w:rPr>
          <w:bCs/>
        </w:rPr>
        <w:t xml:space="preserve"> f</w:t>
      </w:r>
      <w:r w:rsidRPr="00121835">
        <w:rPr>
          <w:bCs/>
        </w:rPr>
        <w:t>ör att införa rutiner och riktlinjer för logistikhantering och spårbarhet till patient där UDI ska användas.</w:t>
      </w:r>
      <w:r>
        <w:rPr>
          <w:bCs/>
        </w:rPr>
        <w:t xml:space="preserve"> Även </w:t>
      </w:r>
      <w:r w:rsidRPr="00A2317F">
        <w:rPr>
          <w:bCs/>
          <w:i/>
          <w:iCs/>
        </w:rPr>
        <w:t>Region Östergötland</w:t>
      </w:r>
      <w:r>
        <w:rPr>
          <w:bCs/>
        </w:rPr>
        <w:t xml:space="preserve"> pekar på behov av </w:t>
      </w:r>
      <w:r w:rsidRPr="00A626E6">
        <w:rPr>
          <w:bCs/>
        </w:rPr>
        <w:t>nation</w:t>
      </w:r>
      <w:r>
        <w:rPr>
          <w:bCs/>
        </w:rPr>
        <w:softHyphen/>
      </w:r>
      <w:r w:rsidRPr="00A626E6">
        <w:rPr>
          <w:bCs/>
        </w:rPr>
        <w:t xml:space="preserve">ell samverkan mellan vårdgivare för att effektivisera </w:t>
      </w:r>
      <w:r>
        <w:rPr>
          <w:bCs/>
        </w:rPr>
        <w:t xml:space="preserve">införandet av UDI och det föreslås även att </w:t>
      </w:r>
      <w:r w:rsidRPr="00A626E6">
        <w:rPr>
          <w:bCs/>
        </w:rPr>
        <w:t>kraven på spårbarhet trappas upp på flera års sikt och att berörd myndighet samverkar med vårdgivarna för att gemen</w:t>
      </w:r>
      <w:r>
        <w:rPr>
          <w:bCs/>
        </w:rPr>
        <w:softHyphen/>
      </w:r>
      <w:r w:rsidRPr="00A626E6">
        <w:rPr>
          <w:bCs/>
        </w:rPr>
        <w:t>samt uppnå effektmålet om full spårbarhet</w:t>
      </w:r>
      <w:r>
        <w:rPr>
          <w:bCs/>
        </w:rPr>
        <w:t xml:space="preserve">. </w:t>
      </w:r>
      <w:r w:rsidRPr="005F653E">
        <w:rPr>
          <w:bCs/>
          <w:i/>
          <w:iCs/>
        </w:rPr>
        <w:t>Swedish Medtech</w:t>
      </w:r>
      <w:r w:rsidRPr="005F653E">
        <w:rPr>
          <w:bCs/>
        </w:rPr>
        <w:t xml:space="preserve"> </w:t>
      </w:r>
      <w:r>
        <w:rPr>
          <w:bCs/>
        </w:rPr>
        <w:t xml:space="preserve">bedömer </w:t>
      </w:r>
      <w:r w:rsidRPr="005F653E">
        <w:rPr>
          <w:bCs/>
        </w:rPr>
        <w:t>att även E-hälsomyndigheten bör ges i uppdrag att för</w:t>
      </w:r>
      <w:r>
        <w:rPr>
          <w:bCs/>
        </w:rPr>
        <w:softHyphen/>
      </w:r>
      <w:r w:rsidRPr="005F653E">
        <w:rPr>
          <w:bCs/>
        </w:rPr>
        <w:t>medla tillgång till en produkt</w:t>
      </w:r>
      <w:r>
        <w:rPr>
          <w:bCs/>
        </w:rPr>
        <w:softHyphen/>
      </w:r>
      <w:r w:rsidRPr="005F653E">
        <w:rPr>
          <w:bCs/>
        </w:rPr>
        <w:t>databas för att nyttan med UDI ska kunna realiseras</w:t>
      </w:r>
      <w:r>
        <w:rPr>
          <w:bCs/>
        </w:rPr>
        <w:t>.</w:t>
      </w:r>
    </w:p>
    <w:p w14:paraId="01C737BB" w14:textId="77777777" w:rsidR="008539B5" w:rsidRDefault="008539B5" w:rsidP="008539B5">
      <w:pPr>
        <w:pStyle w:val="Brdtextmedindrag"/>
      </w:pPr>
      <w:r w:rsidRPr="003F6AF5">
        <w:rPr>
          <w:b/>
        </w:rPr>
        <w:t xml:space="preserve">Skälen för </w:t>
      </w:r>
      <w:r>
        <w:rPr>
          <w:b/>
        </w:rPr>
        <w:t>regeringens förslag</w:t>
      </w:r>
      <w:r w:rsidRPr="003F6AF5">
        <w:rPr>
          <w:b/>
        </w:rPr>
        <w:t xml:space="preserve">: </w:t>
      </w:r>
      <w:r w:rsidRPr="00BF6D1A">
        <w:t xml:space="preserve">För att </w:t>
      </w:r>
      <w:r>
        <w:t xml:space="preserve">på ett effektivt sätt </w:t>
      </w:r>
      <w:r w:rsidRPr="00BF6D1A">
        <w:t>kunna spåra medicin</w:t>
      </w:r>
      <w:r>
        <w:softHyphen/>
      </w:r>
      <w:r w:rsidRPr="00BF6D1A">
        <w:t>tekniska produkter</w:t>
      </w:r>
      <w:r>
        <w:rPr>
          <w:b/>
        </w:rPr>
        <w:t xml:space="preserve"> </w:t>
      </w:r>
      <w:r>
        <w:t>införs ett system med unik produkt</w:t>
      </w:r>
      <w:r>
        <w:softHyphen/>
        <w:t>iden</w:t>
      </w:r>
      <w:r>
        <w:softHyphen/>
        <w:t>tifiering (UDI). Alla produkter, även modulsammansatta produkter och vårdset, ska märkas med UDI. Detta spårbar</w:t>
      </w:r>
      <w:r>
        <w:softHyphen/>
        <w:t>hetssystem för</w:t>
      </w:r>
      <w:r>
        <w:softHyphen/>
        <w:t xml:space="preserve">väntas </w:t>
      </w:r>
      <w:r w:rsidRPr="00BF6D1A">
        <w:t>öka effektiviteten av</w:t>
      </w:r>
      <w:r>
        <w:softHyphen/>
      </w:r>
      <w:r w:rsidRPr="00BF6D1A">
        <w:t>se</w:t>
      </w:r>
      <w:r>
        <w:softHyphen/>
      </w:r>
      <w:r w:rsidRPr="00BF6D1A">
        <w:t>ende säkerhets</w:t>
      </w:r>
      <w:r>
        <w:softHyphen/>
      </w:r>
      <w:r w:rsidRPr="00BF6D1A">
        <w:t>relaterade åtgärder för produkter som släppts ut på mark</w:t>
      </w:r>
      <w:r>
        <w:softHyphen/>
      </w:r>
      <w:r w:rsidRPr="00BF6D1A">
        <w:t>nad</w:t>
      </w:r>
      <w:r>
        <w:softHyphen/>
      </w:r>
      <w:r w:rsidRPr="00BF6D1A">
        <w:t>en</w:t>
      </w:r>
      <w:r>
        <w:t>. Bestämmelsen omfattar dock inte special</w:t>
      </w:r>
      <w:r>
        <w:softHyphen/>
        <w:t>an</w:t>
      </w:r>
      <w:r>
        <w:softHyphen/>
        <w:t>pas</w:t>
      </w:r>
      <w:r>
        <w:softHyphen/>
        <w:t>sade produkter, pröv</w:t>
      </w:r>
      <w:r>
        <w:softHyphen/>
        <w:t>ningsprodukter och produkter avsedda för pre</w:t>
      </w:r>
      <w:r>
        <w:softHyphen/>
        <w:t>standastudier.</w:t>
      </w:r>
    </w:p>
    <w:p w14:paraId="52B1AFB0" w14:textId="77777777" w:rsidR="008539B5" w:rsidRDefault="008539B5" w:rsidP="008539B5">
      <w:pPr>
        <w:pStyle w:val="Brdtextmedindrag"/>
      </w:pPr>
      <w:r>
        <w:t xml:space="preserve">Enligt artikel 27.7 i </w:t>
      </w:r>
      <w:r w:rsidRPr="00A3541E">
        <w:t>MDR-förordningen</w:t>
      </w:r>
      <w:r>
        <w:t xml:space="preserve"> och artikel 24.7 i IVDR-förord</w:t>
      </w:r>
      <w:r>
        <w:softHyphen/>
        <w:t>ning</w:t>
      </w:r>
      <w:r>
        <w:softHyphen/>
        <w:t>en ska t</w:t>
      </w:r>
      <w:r w:rsidRPr="00086894">
        <w:t>ill</w:t>
      </w:r>
      <w:r>
        <w:softHyphen/>
      </w:r>
      <w:r w:rsidRPr="00086894">
        <w:t>verk</w:t>
      </w:r>
      <w:r>
        <w:softHyphen/>
      </w:r>
      <w:r w:rsidRPr="00086894">
        <w:t>ar</w:t>
      </w:r>
      <w:r>
        <w:softHyphen/>
      </w:r>
      <w:r w:rsidRPr="00086894">
        <w:t xml:space="preserve">en </w:t>
      </w:r>
      <w:r>
        <w:t xml:space="preserve">ha </w:t>
      </w:r>
      <w:r w:rsidRPr="00086894">
        <w:t>en uppdaterad förteckning över alla tilldelade UDI.</w:t>
      </w:r>
      <w:r>
        <w:t xml:space="preserve"> Av artikel 27.8 i </w:t>
      </w:r>
      <w:r w:rsidRPr="00A3541E">
        <w:t>MDR-förordningen</w:t>
      </w:r>
      <w:r>
        <w:t xml:space="preserve"> och artikel 24.8 i IVDR-för</w:t>
      </w:r>
      <w:r>
        <w:softHyphen/>
        <w:t>ord</w:t>
      </w:r>
      <w:r>
        <w:softHyphen/>
        <w:t>ning</w:t>
      </w:r>
      <w:r>
        <w:softHyphen/>
        <w:t>en framgår att de eko</w:t>
      </w:r>
      <w:r>
        <w:softHyphen/>
        <w:t>no</w:t>
      </w:r>
      <w:r>
        <w:softHyphen/>
        <w:t>mi</w:t>
      </w:r>
      <w:r>
        <w:softHyphen/>
        <w:t>ska aktörerna ska, företrädesvis på elektron</w:t>
      </w:r>
      <w:r>
        <w:softHyphen/>
        <w:t>isk väg, lagra och för</w:t>
      </w:r>
      <w:r>
        <w:softHyphen/>
        <w:t>vara UDI för de produkter som de har levererat eller som har lever</w:t>
      </w:r>
      <w:r>
        <w:softHyphen/>
        <w:t>er</w:t>
      </w:r>
      <w:r>
        <w:softHyphen/>
        <w:t>ats till dem. Detta gäller implantat i den högsta riskklassen (klass III) och de produkter som kommissionen kan komma att fastställa i genom</w:t>
      </w:r>
      <w:r>
        <w:softHyphen/>
      </w:r>
      <w:r>
        <w:softHyphen/>
        <w:t xml:space="preserve">förandeakter. </w:t>
      </w:r>
    </w:p>
    <w:p w14:paraId="05ADD9F8" w14:textId="1E34694C" w:rsidR="008539B5" w:rsidRDefault="008539B5" w:rsidP="008539B5">
      <w:pPr>
        <w:pStyle w:val="Brdtextmedindrag"/>
      </w:pPr>
      <w:r>
        <w:t xml:space="preserve">I artikel 123.3 f i </w:t>
      </w:r>
      <w:r w:rsidRPr="00A3541E">
        <w:t>MDR-förordningen</w:t>
      </w:r>
      <w:r>
        <w:t xml:space="preserve"> framgår det att kravet på att pro</w:t>
      </w:r>
      <w:r>
        <w:softHyphen/>
        <w:t>dukt</w:t>
      </w:r>
      <w:r>
        <w:softHyphen/>
        <w:t>er ska vara märkta med UDI införs stegvis beroende på riskklass. Enligt MDR-förordningen ska krav på UDI-märkning införas den 26 maj 2021 för klass III och implantat. Den 26 maj 2023 införs krav på UDI-märk</w:t>
      </w:r>
      <w:r>
        <w:softHyphen/>
        <w:t>ning för klass IIa och II b och den 26 maj 2025 införs krav på UDI-märk</w:t>
      </w:r>
      <w:r>
        <w:softHyphen/>
        <w:t>ning för klass I. För medicintekniska produkter för in vitro-diagnostik införs krav på UDI-märkning för produkter i klass D den 26 maj 2023, för pro</w:t>
      </w:r>
      <w:r>
        <w:softHyphen/>
        <w:t>dukter i klass B och C den 26 maj 2025 och för pro</w:t>
      </w:r>
      <w:r>
        <w:softHyphen/>
        <w:t xml:space="preserve">dukter i klass A den 26 maj 2027. </w:t>
      </w:r>
    </w:p>
    <w:p w14:paraId="798FC034" w14:textId="77777777" w:rsidR="008539B5" w:rsidRDefault="008539B5" w:rsidP="008539B5">
      <w:pPr>
        <w:pStyle w:val="Brdtextmedindrag"/>
      </w:pPr>
      <w:r>
        <w:t>Skyldigheten att lagra och för</w:t>
      </w:r>
      <w:r>
        <w:softHyphen/>
        <w:t>vara UDI gäller även hälso- och sjuk</w:t>
      </w:r>
      <w:r>
        <w:softHyphen/>
        <w:t xml:space="preserve">vårdsinstitutioner för de produkter som tillhör implantat i klass III (artikel 27.9 i </w:t>
      </w:r>
      <w:r w:rsidRPr="00A3541E">
        <w:t>MDR-förordningen</w:t>
      </w:r>
      <w:r>
        <w:t>). För andra produkter än implantat i klass III ska medlems</w:t>
      </w:r>
      <w:r>
        <w:softHyphen/>
        <w:t>stat</w:t>
      </w:r>
      <w:r>
        <w:softHyphen/>
        <w:t>erna uppmuntra, och får ålägga, hälso- och sjukvårds</w:t>
      </w:r>
      <w:r>
        <w:softHyphen/>
        <w:t>insti</w:t>
      </w:r>
      <w:r>
        <w:softHyphen/>
        <w:t>tu</w:t>
      </w:r>
      <w:r>
        <w:softHyphen/>
        <w:t>tioner att, företrädesvis på elektronisk väg, lagra och förvara UDI för de produkter som har levererats till dem.</w:t>
      </w:r>
    </w:p>
    <w:p w14:paraId="1ACD852D" w14:textId="5BB84C6B" w:rsidR="008539B5" w:rsidRDefault="008539B5" w:rsidP="008539B5">
      <w:pPr>
        <w:pStyle w:val="Brdtextmedindrag"/>
      </w:pPr>
      <w:r>
        <w:t>Medlemsstaterna ska även uppmuntra, och får ålägga, hälso- och sjuk</w:t>
      </w:r>
      <w:r>
        <w:softHyphen/>
        <w:t>vårds</w:t>
      </w:r>
      <w:r>
        <w:softHyphen/>
        <w:t>personal att företrädesvis på elektronisk väg lagra och för</w:t>
      </w:r>
      <w:r>
        <w:softHyphen/>
        <w:t>vara UDI för alla de produkter som har levererats till dem, dvs. både de produkter som är implantat i klass III och andra medi</w:t>
      </w:r>
      <w:r>
        <w:softHyphen/>
        <w:t>cin</w:t>
      </w:r>
      <w:r>
        <w:softHyphen/>
        <w:t>tek</w:t>
      </w:r>
      <w:r>
        <w:softHyphen/>
        <w:t>ni</w:t>
      </w:r>
      <w:r>
        <w:softHyphen/>
        <w:t xml:space="preserve">ska produkter. </w:t>
      </w:r>
    </w:p>
    <w:p w14:paraId="597AD39B" w14:textId="04DE43DA" w:rsidR="008539B5" w:rsidRDefault="008539B5" w:rsidP="008539B5">
      <w:pPr>
        <w:pStyle w:val="Brdtextmedindrag"/>
      </w:pPr>
      <w:r>
        <w:t xml:space="preserve">Med UDI-systemet ser man framför sig en </w:t>
      </w:r>
      <w:r w:rsidRPr="00BF6D1A">
        <w:t>förbättrad rapport</w:t>
      </w:r>
      <w:r>
        <w:softHyphen/>
      </w:r>
      <w:r w:rsidRPr="00BF6D1A">
        <w:t>er</w:t>
      </w:r>
      <w:r>
        <w:softHyphen/>
      </w:r>
      <w:r w:rsidRPr="00BF6D1A">
        <w:t>ing</w:t>
      </w:r>
      <w:r>
        <w:t xml:space="preserve"> av</w:t>
      </w:r>
      <w:r w:rsidRPr="00BF6D1A">
        <w:t xml:space="preserve"> tillbud, riktade korrigerande säkerhetsåtgärder på mark</w:t>
      </w:r>
      <w:r>
        <w:softHyphen/>
      </w:r>
      <w:r w:rsidRPr="00BF6D1A">
        <w:t>nad</w:t>
      </w:r>
      <w:r>
        <w:softHyphen/>
      </w:r>
      <w:r w:rsidRPr="00BF6D1A">
        <w:t>en och bättre över</w:t>
      </w:r>
      <w:r>
        <w:softHyphen/>
      </w:r>
      <w:r w:rsidRPr="00BF6D1A">
        <w:t xml:space="preserve">vakning från de behöriga myndigheternas sida. </w:t>
      </w:r>
      <w:r>
        <w:t>UDI-systemet för</w:t>
      </w:r>
      <w:r>
        <w:softHyphen/>
        <w:t xml:space="preserve">väntas </w:t>
      </w:r>
      <w:r w:rsidRPr="00BF6D1A">
        <w:t>också bidra till att minska medicin</w:t>
      </w:r>
      <w:r>
        <w:softHyphen/>
      </w:r>
      <w:r w:rsidRPr="00BF6D1A">
        <w:t>ska fel och bekämpa produkt</w:t>
      </w:r>
      <w:r>
        <w:softHyphen/>
      </w:r>
      <w:r w:rsidRPr="00BF6D1A">
        <w:t>för</w:t>
      </w:r>
      <w:r>
        <w:softHyphen/>
      </w:r>
      <w:r w:rsidRPr="00BF6D1A">
        <w:t>falsk</w:t>
      </w:r>
      <w:r>
        <w:softHyphen/>
      </w:r>
      <w:r w:rsidRPr="00BF6D1A">
        <w:t xml:space="preserve">ning. </w:t>
      </w:r>
      <w:r>
        <w:t xml:space="preserve">Därtill kan </w:t>
      </w:r>
      <w:r w:rsidRPr="00BF6D1A">
        <w:t>UDI-system</w:t>
      </w:r>
      <w:r>
        <w:softHyphen/>
      </w:r>
      <w:r w:rsidRPr="00BF6D1A">
        <w:t xml:space="preserve">et </w:t>
      </w:r>
      <w:r>
        <w:t xml:space="preserve">komma att </w:t>
      </w:r>
      <w:r w:rsidRPr="00BF6D1A">
        <w:t>förbättra policyer för inköp och avfallsbortskaffande samt lagerhantering hos hälso- och sjukvårds</w:t>
      </w:r>
      <w:r>
        <w:softHyphen/>
      </w:r>
      <w:r w:rsidRPr="00BF6D1A">
        <w:t>institu</w:t>
      </w:r>
      <w:r>
        <w:softHyphen/>
      </w:r>
      <w:r w:rsidRPr="00BF6D1A">
        <w:t>tioner och andra ekonomiska aktörer</w:t>
      </w:r>
      <w:r>
        <w:t xml:space="preserve">. UDI-systemet bör, </w:t>
      </w:r>
      <w:r w:rsidRPr="00BF6D1A">
        <w:t>om möjligt, vara kom</w:t>
      </w:r>
      <w:r>
        <w:softHyphen/>
      </w:r>
      <w:r w:rsidRPr="00BF6D1A">
        <w:t>pa</w:t>
      </w:r>
      <w:r>
        <w:softHyphen/>
      </w:r>
      <w:r w:rsidRPr="00BF6D1A">
        <w:t>tibelt med andra autentiseringssystem som redan är i bruk i dessa miljöer.</w:t>
      </w:r>
    </w:p>
    <w:p w14:paraId="5814CD5B" w14:textId="77777777" w:rsidR="008539B5" w:rsidRDefault="008539B5" w:rsidP="008539B5">
      <w:pPr>
        <w:pStyle w:val="Brdtextmedindrag"/>
      </w:pPr>
      <w:r>
        <w:t>Det kan finnas stora fördelar med att ålägga hälso- och sjukvårds</w:t>
      </w:r>
      <w:r>
        <w:softHyphen/>
        <w:t>insti</w:t>
      </w:r>
      <w:r>
        <w:softHyphen/>
        <w:t>tu</w:t>
      </w:r>
      <w:r>
        <w:softHyphen/>
        <w:t>tioner och personal att lagra och förvara UDI. Som anges så ska medlems</w:t>
      </w:r>
      <w:r>
        <w:softHyphen/>
        <w:t>staterna uppmuntra hälso- och sjukvårds</w:t>
      </w:r>
      <w:r>
        <w:softHyphen/>
        <w:t>insti</w:t>
      </w:r>
      <w:r>
        <w:softHyphen/>
        <w:t>tu</w:t>
      </w:r>
      <w:r>
        <w:softHyphen/>
        <w:t>tioner och deras personal att lagra UDI. Frågan om huruvida det ska införas ett krav på att UDI ska lagras och förvaras reser dock vissa frågor. De frågor som uppstår är bl.a. vilka produkter som detta krav bör omfatta och om kravet ska omfatta alla hälso- och sjuk</w:t>
      </w:r>
      <w:r>
        <w:softHyphen/>
        <w:t>vårds</w:t>
      </w:r>
      <w:r>
        <w:softHyphen/>
        <w:t>inrättningar eller endast sådana av en viss storlek eller med en viss verk</w:t>
      </w:r>
      <w:r>
        <w:softHyphen/>
        <w:t>sam</w:t>
      </w:r>
      <w:r>
        <w:softHyphen/>
        <w:t>het. Vidare bör det beaktas att ett sådant krav kommer, i vart fall till en början, att innebära en kostnad för regionerna. Det saknas ut</w:t>
      </w:r>
      <w:r>
        <w:softHyphen/>
        <w:t>rymme för att i detta lagstiftningsarbete göra en utred</w:t>
      </w:r>
      <w:r>
        <w:softHyphen/>
        <w:t>ning av om det bör ställas ytter</w:t>
      </w:r>
      <w:r>
        <w:softHyphen/>
        <w:t>ligare krav på lagring och förvaring av UDI inom hälso- och sjuk</w:t>
      </w:r>
      <w:r>
        <w:softHyphen/>
        <w:t>vårdsinstitu</w:t>
      </w:r>
      <w:r>
        <w:softHyphen/>
        <w:t>tion</w:t>
      </w:r>
      <w:r>
        <w:softHyphen/>
        <w:t>er och för hälso- och sjuk</w:t>
      </w:r>
      <w:r>
        <w:softHyphen/>
        <w:t>vårds</w:t>
      </w:r>
      <w:r>
        <w:softHyphen/>
        <w:t>per</w:t>
      </w:r>
      <w:r>
        <w:softHyphen/>
        <w:t>son</w:t>
      </w:r>
      <w:r>
        <w:softHyphen/>
        <w:t>al. Om sådana krav ska ställas, kan de regleras i förordning eller i mynd</w:t>
      </w:r>
      <w:r>
        <w:softHyphen/>
        <w:t>ig</w:t>
      </w:r>
      <w:r>
        <w:softHyphen/>
        <w:t>hets</w:t>
      </w:r>
      <w:r>
        <w:softHyphen/>
        <w:t>föreskrifter med stöd av ett bemyndig</w:t>
      </w:r>
      <w:r>
        <w:softHyphen/>
        <w:t>ande i lag. Det föreslås därför att ett bemyndigande ska införas i den nya lagen med kompletterande be</w:t>
      </w:r>
      <w:r>
        <w:softHyphen/>
        <w:t>stäm</w:t>
      </w:r>
      <w:r>
        <w:softHyphen/>
        <w:t>mels</w:t>
      </w:r>
      <w:r>
        <w:softHyphen/>
        <w:t>er till EU:s förordningar om medicin</w:t>
      </w:r>
      <w:r>
        <w:softHyphen/>
        <w:t>tekniska produkt</w:t>
      </w:r>
      <w:r>
        <w:softHyphen/>
        <w:t>er som ger reger</w:t>
      </w:r>
      <w:r>
        <w:softHyphen/>
        <w:t>ingen eller den myndighet som regeringen be</w:t>
      </w:r>
      <w:r>
        <w:softHyphen/>
        <w:t>stäm</w:t>
      </w:r>
      <w:r>
        <w:softHyphen/>
        <w:t>mer möjlighet att meddela föreskrifter om sådana krav. Det kan även finns behov av att ålägga inrättningar och andra aktör</w:t>
      </w:r>
      <w:r>
        <w:softHyphen/>
      </w:r>
      <w:r>
        <w:softHyphen/>
        <w:t xml:space="preserve">er som använder produkter som omfattas av bilaga XVI till </w:t>
      </w:r>
      <w:r w:rsidRPr="00A3541E">
        <w:t>MDR-förordningen</w:t>
      </w:r>
      <w:r>
        <w:t xml:space="preserve"> att </w:t>
      </w:r>
      <w:r w:rsidRPr="00AE1AD4">
        <w:t>lagra och förvara UDI för produkter som har levererats till dem.</w:t>
      </w:r>
      <w:r>
        <w:t xml:space="preserve"> Det bör därför även införas ett bemyndigande avseende den situa</w:t>
      </w:r>
      <w:r>
        <w:softHyphen/>
        <w:t>tion</w:t>
      </w:r>
      <w:r>
        <w:softHyphen/>
        <w:t xml:space="preserve">en. </w:t>
      </w:r>
    </w:p>
    <w:p w14:paraId="3116F30D" w14:textId="03C91492" w:rsidR="008539B5" w:rsidRDefault="008539B5" w:rsidP="008539B5">
      <w:pPr>
        <w:pStyle w:val="Brdtextmedindrag"/>
        <w:textAlignment w:val="auto"/>
      </w:pPr>
      <w:r w:rsidRPr="00893A0A">
        <w:rPr>
          <w:i/>
          <w:iCs/>
        </w:rPr>
        <w:t>Region Kalmar</w:t>
      </w:r>
      <w:r>
        <w:t xml:space="preserve"> anser vidare att r</w:t>
      </w:r>
      <w:r w:rsidRPr="00B35D82">
        <w:t xml:space="preserve">egistreringen ska ske vid användning av implantatet och inte vid leverans till vårdgivaren. </w:t>
      </w:r>
      <w:r>
        <w:t xml:space="preserve">Det bör således i stället ställas ett krav på </w:t>
      </w:r>
      <w:r w:rsidRPr="00B35D82">
        <w:t xml:space="preserve">att produktens UDI dokumenteras i </w:t>
      </w:r>
      <w:r>
        <w:t>berörd patients patient</w:t>
      </w:r>
      <w:r w:rsidRPr="00B35D82">
        <w:t xml:space="preserve">journal. </w:t>
      </w:r>
      <w:r>
        <w:t xml:space="preserve">Även </w:t>
      </w:r>
      <w:r w:rsidRPr="00A2317F">
        <w:rPr>
          <w:i/>
          <w:iCs/>
        </w:rPr>
        <w:t>SKR</w:t>
      </w:r>
      <w:r w:rsidRPr="00905076">
        <w:t xml:space="preserve"> </w:t>
      </w:r>
      <w:r>
        <w:t xml:space="preserve">anser att UDI bör </w:t>
      </w:r>
      <w:r w:rsidRPr="00905076">
        <w:t>antecknas i patient</w:t>
      </w:r>
      <w:r>
        <w:softHyphen/>
      </w:r>
      <w:r w:rsidRPr="00905076">
        <w:t>journal</w:t>
      </w:r>
      <w:r>
        <w:softHyphen/>
      </w:r>
      <w:r w:rsidRPr="00905076">
        <w:t xml:space="preserve">en i samband med att produkten används </w:t>
      </w:r>
      <w:r>
        <w:t>efter</w:t>
      </w:r>
      <w:r>
        <w:softHyphen/>
        <w:t xml:space="preserve">som UDI </w:t>
      </w:r>
      <w:r w:rsidRPr="00905076">
        <w:t xml:space="preserve">är </w:t>
      </w:r>
      <w:r>
        <w:t xml:space="preserve">en </w:t>
      </w:r>
      <w:r w:rsidRPr="00905076">
        <w:t>viktig</w:t>
      </w:r>
      <w:r>
        <w:t xml:space="preserve"> upp</w:t>
      </w:r>
      <w:r>
        <w:softHyphen/>
        <w:t>gift</w:t>
      </w:r>
      <w:r w:rsidRPr="00905076">
        <w:t>, särskilt för implantat i klass III</w:t>
      </w:r>
      <w:r>
        <w:t>,</w:t>
      </w:r>
      <w:r w:rsidRPr="00905076">
        <w:t xml:space="preserve"> för att möjlig</w:t>
      </w:r>
      <w:r>
        <w:softHyphen/>
      </w:r>
      <w:r w:rsidRPr="00905076">
        <w:t xml:space="preserve">göra spårbarhet. </w:t>
      </w:r>
      <w:r w:rsidRPr="006A18AD">
        <w:t>I stället för att Socialstyrelsen och Läkemedel</w:t>
      </w:r>
      <w:r>
        <w:t>s</w:t>
      </w:r>
      <w:r w:rsidRPr="006A18AD">
        <w:t xml:space="preserve">verket bemyndigas meddela särskilda föreskrifter om </w:t>
      </w:r>
      <w:r>
        <w:t xml:space="preserve">UDI </w:t>
      </w:r>
      <w:r w:rsidRPr="006A18AD">
        <w:t xml:space="preserve">anser SKR att </w:t>
      </w:r>
      <w:r>
        <w:t xml:space="preserve">kravet på att lagra UDI bör </w:t>
      </w:r>
      <w:r w:rsidRPr="006A18AD">
        <w:t>föras in i patientdatalagen.</w:t>
      </w:r>
    </w:p>
    <w:p w14:paraId="58770F24" w14:textId="77777777" w:rsidR="008539B5" w:rsidRDefault="008539B5" w:rsidP="008539B5">
      <w:pPr>
        <w:pStyle w:val="Brdtextmedindrag"/>
        <w:textAlignment w:val="auto"/>
      </w:pPr>
      <w:r>
        <w:t>Regeringen noterar att det i artikel 27.8 och 27.9 i MDR-förordningen anges att de ekonomiska aktörerna och hälso- och sjuk</w:t>
      </w:r>
      <w:r>
        <w:softHyphen/>
        <w:t>vårds</w:t>
      </w:r>
      <w:r>
        <w:softHyphen/>
        <w:t>institutionerna ska lagra och förvara UDI för de produkter som de levererat eller som har levererats till dem. Dessa bestämmelser gäller som lag i Sverige och går inte att frångå. Därutöver kan det i andra svenska bestäm</w:t>
      </w:r>
      <w:r>
        <w:softHyphen/>
        <w:t>melser anges vad som ska antecknas i en patientjournal. Som det anges i avsnitt 9.7 så ska vårdgivaren säkerställa att en patientjournal, i före</w:t>
      </w:r>
      <w:r>
        <w:softHyphen/>
        <w:t>kommande fall, ska innehålla uppgifter om bland annat de medicin</w:t>
      </w:r>
      <w:r>
        <w:softHyphen/>
        <w:t>tekniska produkter som har förskrivits till, utlämnats till eller tillförts en patient på ett sådant sätt att de kan spåras. Detta föreskrivs i 5 kap. 5 § Social</w:t>
      </w:r>
      <w:r>
        <w:softHyphen/>
        <w:t>styrelsen föreskrifter och allmänna råd (</w:t>
      </w:r>
      <w:r w:rsidRPr="004D617E">
        <w:t>HSLF-FS 2016:40</w:t>
      </w:r>
      <w:r>
        <w:t>)</w:t>
      </w:r>
      <w:r w:rsidRPr="000A120A">
        <w:t xml:space="preserve"> om journal</w:t>
      </w:r>
      <w:r>
        <w:softHyphen/>
      </w:r>
      <w:r w:rsidRPr="000A120A">
        <w:t>föring och behandling av personuppgifter i hälso- och sjukvården</w:t>
      </w:r>
      <w:r>
        <w:t xml:space="preserve">. </w:t>
      </w:r>
    </w:p>
    <w:p w14:paraId="6A8CB49D" w14:textId="584BB23F" w:rsidR="008539B5" w:rsidRDefault="008539B5" w:rsidP="008539B5">
      <w:pPr>
        <w:pStyle w:val="Brdtextmedindrag"/>
      </w:pPr>
      <w:r w:rsidRPr="00893A0A">
        <w:rPr>
          <w:i/>
          <w:iCs/>
        </w:rPr>
        <w:t>Region Kalmar</w:t>
      </w:r>
      <w:r>
        <w:t xml:space="preserve"> anser att k</w:t>
      </w:r>
      <w:r w:rsidRPr="00B35D82">
        <w:t xml:space="preserve">ravet att lagra UDI på medicintekniska produkter endast </w:t>
      </w:r>
      <w:r>
        <w:t>bör</w:t>
      </w:r>
      <w:r w:rsidRPr="00B35D82">
        <w:t xml:space="preserve"> omfatta implantat </w:t>
      </w:r>
      <w:r>
        <w:t xml:space="preserve">i </w:t>
      </w:r>
      <w:r w:rsidRPr="00B35D82">
        <w:t>klass III</w:t>
      </w:r>
      <w:r>
        <w:t xml:space="preserve"> och att a</w:t>
      </w:r>
      <w:r w:rsidRPr="00B35D82">
        <w:t xml:space="preserve">ll annan lagring av UDI </w:t>
      </w:r>
      <w:r>
        <w:t xml:space="preserve">än gällande implantat i klass III </w:t>
      </w:r>
      <w:r w:rsidRPr="00B35D82">
        <w:t>bör vara frivillig och utföras efter varje enskild vårdgivares behov och förutsättningar</w:t>
      </w:r>
      <w:r>
        <w:t>.</w:t>
      </w:r>
      <w:r w:rsidRPr="00C36647">
        <w:t xml:space="preserve"> </w:t>
      </w:r>
      <w:r>
        <w:t>Regionen bedömer att om UDI för produkter utöver implantat klass III ska dokumenteras för leverer</w:t>
      </w:r>
      <w:r>
        <w:softHyphen/>
        <w:t>ade produkter kommer det att leda till stora kostnader för vård</w:t>
      </w:r>
      <w:r>
        <w:softHyphen/>
        <w:t>giv</w:t>
      </w:r>
      <w:r>
        <w:softHyphen/>
        <w:t>ar</w:t>
      </w:r>
      <w:r>
        <w:softHyphen/>
        <w:t xml:space="preserve">na samtidigt som spårbarheten ökar obetydligt. </w:t>
      </w:r>
      <w:r w:rsidRPr="00A15533">
        <w:rPr>
          <w:i/>
          <w:iCs/>
        </w:rPr>
        <w:t>Sveriges Tandläkar</w:t>
      </w:r>
      <w:r>
        <w:rPr>
          <w:i/>
          <w:iCs/>
        </w:rPr>
        <w:softHyphen/>
      </w:r>
      <w:r w:rsidRPr="00A15533">
        <w:rPr>
          <w:i/>
          <w:iCs/>
        </w:rPr>
        <w:t>för</w:t>
      </w:r>
      <w:r>
        <w:rPr>
          <w:i/>
          <w:iCs/>
        </w:rPr>
        <w:softHyphen/>
      </w:r>
      <w:r w:rsidRPr="00A15533">
        <w:rPr>
          <w:i/>
          <w:iCs/>
        </w:rPr>
        <w:t>bund</w:t>
      </w:r>
      <w:r>
        <w:t xml:space="preserve"> tror inte att ytterligare regleringar kring spårbarheten kommer att innebära en ekonomisk vinst för regionerna. </w:t>
      </w:r>
    </w:p>
    <w:p w14:paraId="32F9D163" w14:textId="23F4835A" w:rsidR="008539B5" w:rsidRDefault="008539B5" w:rsidP="008539B5">
      <w:pPr>
        <w:pStyle w:val="Brdtextmedindrag"/>
      </w:pPr>
      <w:r>
        <w:t>Som noteras ovan så föreslås det att ett bemyndigande införs som gör det möjligt för regeringen eller den myndighet som regeringen bestämmer att meddela föreskrifter om att lagra och förvara UDI även för andra pro</w:t>
      </w:r>
      <w:r>
        <w:softHyphen/>
        <w:t>dukt</w:t>
      </w:r>
      <w:r>
        <w:softHyphen/>
        <w:t>er än implantat i klass III. N</w:t>
      </w:r>
      <w:r w:rsidRPr="00387546">
        <w:t xml:space="preserve">är sådana föreskrifter utarbetas </w:t>
      </w:r>
      <w:r>
        <w:t>kommer aspekt</w:t>
      </w:r>
      <w:r>
        <w:softHyphen/>
        <w:t>er som patientsäkerhet, behov och kostnader att beaktas. Det kan även nämnas att innan ett krav om att lagra och förvara UDI införs i en för</w:t>
      </w:r>
      <w:r>
        <w:softHyphen/>
        <w:t>ord</w:t>
      </w:r>
      <w:r>
        <w:softHyphen/>
        <w:t>ning eller en myndighetsföreskrift måste regeringen eller mynd</w:t>
      </w:r>
      <w:r>
        <w:softHyphen/>
        <w:t>ig</w:t>
      </w:r>
      <w:r>
        <w:softHyphen/>
        <w:t>het</w:t>
      </w:r>
      <w:r>
        <w:softHyphen/>
        <w:t>en ut</w:t>
      </w:r>
      <w:r>
        <w:softHyphen/>
        <w:t>reda o</w:t>
      </w:r>
      <w:r w:rsidRPr="00220AE4">
        <w:t xml:space="preserve">m föreskrifterna innebär förändringar av </w:t>
      </w:r>
      <w:r>
        <w:t xml:space="preserve">bland annat </w:t>
      </w:r>
      <w:r w:rsidRPr="00220AE4">
        <w:t>befog</w:t>
      </w:r>
      <w:r>
        <w:softHyphen/>
      </w:r>
      <w:r w:rsidRPr="00220AE4">
        <w:t>en</w:t>
      </w:r>
      <w:r>
        <w:softHyphen/>
      </w:r>
      <w:r w:rsidRPr="00220AE4">
        <w:t>heter eller skyldigheter</w:t>
      </w:r>
      <w:r>
        <w:t xml:space="preserve"> för kommuner och regioner samt göra </w:t>
      </w:r>
      <w:r w:rsidRPr="00220AE4">
        <w:t>en be</w:t>
      </w:r>
      <w:r>
        <w:softHyphen/>
      </w:r>
      <w:r w:rsidRPr="00220AE4">
        <w:t>räk</w:t>
      </w:r>
      <w:r>
        <w:softHyphen/>
      </w:r>
      <w:r w:rsidRPr="00220AE4">
        <w:t>ning av de kostnader och intäkter som följer av föränd</w:t>
      </w:r>
      <w:r>
        <w:softHyphen/>
      </w:r>
      <w:r w:rsidRPr="00220AE4">
        <w:t>ring</w:t>
      </w:r>
      <w:r>
        <w:softHyphen/>
      </w:r>
      <w:r w:rsidRPr="00220AE4">
        <w:t>ar</w:t>
      </w:r>
      <w:r>
        <w:softHyphen/>
      </w:r>
      <w:r w:rsidRPr="00220AE4">
        <w:t>na</w:t>
      </w:r>
      <w:r>
        <w:t>, jämför 8 § för</w:t>
      </w:r>
      <w:r>
        <w:softHyphen/>
        <w:t>ordningen (</w:t>
      </w:r>
      <w:r w:rsidRPr="00220AE4">
        <w:t>2007:1244) om konsekvens</w:t>
      </w:r>
      <w:r>
        <w:softHyphen/>
      </w:r>
      <w:r w:rsidRPr="00220AE4">
        <w:t>utred</w:t>
      </w:r>
      <w:r>
        <w:softHyphen/>
      </w:r>
      <w:r w:rsidRPr="00220AE4">
        <w:t>ning vid regel</w:t>
      </w:r>
      <w:r>
        <w:softHyphen/>
      </w:r>
      <w:r w:rsidRPr="00220AE4">
        <w:t xml:space="preserve">givning. </w:t>
      </w:r>
      <w:r>
        <w:t>För</w:t>
      </w:r>
      <w:r>
        <w:softHyphen/>
        <w:t>slag</w:t>
      </w:r>
      <w:r>
        <w:softHyphen/>
        <w:t>en ska också skickas ut till berörda aktörer för att de ska kunna lämna syn</w:t>
      </w:r>
      <w:r>
        <w:softHyphen/>
        <w:t>punkter på förslagen. Genom detta förfarande kommer even</w:t>
      </w:r>
      <w:r>
        <w:softHyphen/>
        <w:t>tu</w:t>
      </w:r>
      <w:r>
        <w:softHyphen/>
        <w:t>ella föreskrifter att vara noga belysta även ur kostnads</w:t>
      </w:r>
      <w:r>
        <w:softHyphen/>
        <w:t xml:space="preserve">synpunkt. </w:t>
      </w:r>
    </w:p>
    <w:p w14:paraId="34E2A173" w14:textId="2285FFAB" w:rsidR="008539B5" w:rsidDel="00A97E88" w:rsidRDefault="008539B5" w:rsidP="008539B5">
      <w:pPr>
        <w:pStyle w:val="Brdtextmedindrag"/>
      </w:pPr>
      <w:r w:rsidRPr="00BD5851">
        <w:rPr>
          <w:i/>
          <w:iCs/>
        </w:rPr>
        <w:t>SKR</w:t>
      </w:r>
      <w:r w:rsidRPr="009820E0">
        <w:t xml:space="preserve"> </w:t>
      </w:r>
      <w:r>
        <w:t xml:space="preserve">anför att </w:t>
      </w:r>
      <w:r w:rsidRPr="009820E0">
        <w:t>UDI-systemet i övrigt på sikt kan komma att integreras med andra autentiseringssystem som redan finns hos vårdgivarna</w:t>
      </w:r>
      <w:r>
        <w:t xml:space="preserve">, och SKR anser </w:t>
      </w:r>
      <w:r w:rsidRPr="009820E0">
        <w:t>att detta bör vara frivilligt.</w:t>
      </w:r>
      <w:r>
        <w:t xml:space="preserve"> </w:t>
      </w:r>
      <w:r w:rsidRPr="00964B2D">
        <w:rPr>
          <w:bCs/>
          <w:i/>
          <w:iCs/>
        </w:rPr>
        <w:t>Region Jämtland Härjedalen</w:t>
      </w:r>
      <w:r>
        <w:rPr>
          <w:bCs/>
        </w:rPr>
        <w:t xml:space="preserve"> och </w:t>
      </w:r>
      <w:r w:rsidRPr="00982E6C">
        <w:rPr>
          <w:bCs/>
          <w:i/>
          <w:iCs/>
        </w:rPr>
        <w:t>Region Västerbotten</w:t>
      </w:r>
      <w:r>
        <w:rPr>
          <w:bCs/>
        </w:rPr>
        <w:t xml:space="preserve"> bedömer </w:t>
      </w:r>
      <w:r>
        <w:t>att det är hög tid att planera för systemstöd för UDI i berörda system för patient</w:t>
      </w:r>
      <w:r>
        <w:softHyphen/>
        <w:t>journal och logistikhantering för medicintekniska produkter. För att på ett kostnadseffektivt sätt införa rutiner och riktlinjer för logistik</w:t>
      </w:r>
      <w:r>
        <w:softHyphen/>
        <w:t>hant</w:t>
      </w:r>
      <w:r>
        <w:softHyphen/>
        <w:t>er</w:t>
      </w:r>
      <w:r>
        <w:softHyphen/>
        <w:t>ing och spårbarhet till patient där UDI ska användas är det enligt remiss</w:t>
      </w:r>
      <w:r>
        <w:softHyphen/>
        <w:t>instans</w:t>
      </w:r>
      <w:r>
        <w:softHyphen/>
        <w:t>erna viktigt att berörda myndigheter samverkar nationellt med vård</w:t>
      </w:r>
      <w:r>
        <w:softHyphen/>
        <w:t>ens företrädare. Regionerna föreslår att ansvarig myndighet utses för detta.</w:t>
      </w:r>
      <w:r>
        <w:rPr>
          <w:i/>
          <w:iCs/>
        </w:rPr>
        <w:t xml:space="preserve"> </w:t>
      </w:r>
      <w:r>
        <w:t xml:space="preserve">Också </w:t>
      </w:r>
      <w:r w:rsidRPr="00982E6C">
        <w:rPr>
          <w:i/>
          <w:iCs/>
        </w:rPr>
        <w:t>Region Väster</w:t>
      </w:r>
      <w:r>
        <w:rPr>
          <w:i/>
          <w:iCs/>
        </w:rPr>
        <w:softHyphen/>
      </w:r>
      <w:r w:rsidRPr="00982E6C">
        <w:rPr>
          <w:i/>
          <w:iCs/>
        </w:rPr>
        <w:t>norrland</w:t>
      </w:r>
      <w:r w:rsidRPr="001A54E7">
        <w:t xml:space="preserve"> framhåller vikten av att systemen för patientdata som region</w:t>
      </w:r>
      <w:r>
        <w:softHyphen/>
      </w:r>
      <w:r w:rsidRPr="001A54E7">
        <w:t>erna nyttjar behöver ändras så att dessa uppgifter kan hanteras ration</w:t>
      </w:r>
      <w:r>
        <w:softHyphen/>
      </w:r>
      <w:r w:rsidRPr="001A54E7">
        <w:t>ellt när det gäller spårbarheten.</w:t>
      </w:r>
      <w:r>
        <w:t xml:space="preserve"> Det innebär enligt regionen att </w:t>
      </w:r>
      <w:r>
        <w:rPr>
          <w:bCs/>
        </w:rPr>
        <w:t>exempelvis</w:t>
      </w:r>
      <w:r w:rsidRPr="00D34932">
        <w:rPr>
          <w:bCs/>
        </w:rPr>
        <w:t xml:space="preserve"> UDI </w:t>
      </w:r>
      <w:r>
        <w:rPr>
          <w:bCs/>
        </w:rPr>
        <w:t xml:space="preserve">måste </w:t>
      </w:r>
      <w:r w:rsidRPr="00D34932">
        <w:rPr>
          <w:bCs/>
        </w:rPr>
        <w:t>bli sökbara i journal</w:t>
      </w:r>
      <w:r>
        <w:rPr>
          <w:bCs/>
        </w:rPr>
        <w:softHyphen/>
      </w:r>
      <w:r w:rsidRPr="00D34932">
        <w:rPr>
          <w:bCs/>
        </w:rPr>
        <w:t>system</w:t>
      </w:r>
      <w:r>
        <w:rPr>
          <w:bCs/>
        </w:rPr>
        <w:softHyphen/>
      </w:r>
      <w:r w:rsidRPr="00D34932">
        <w:rPr>
          <w:bCs/>
        </w:rPr>
        <w:t xml:space="preserve">en. </w:t>
      </w:r>
      <w:r>
        <w:rPr>
          <w:bCs/>
        </w:rPr>
        <w:t xml:space="preserve">Regionen bedömer att detta </w:t>
      </w:r>
      <w:r w:rsidRPr="00D34932">
        <w:rPr>
          <w:bCs/>
        </w:rPr>
        <w:t>kan innebära ut</w:t>
      </w:r>
      <w:r>
        <w:rPr>
          <w:bCs/>
        </w:rPr>
        <w:softHyphen/>
      </w:r>
      <w:r w:rsidRPr="00D34932">
        <w:rPr>
          <w:bCs/>
        </w:rPr>
        <w:t>maning</w:t>
      </w:r>
      <w:r>
        <w:rPr>
          <w:bCs/>
        </w:rPr>
        <w:t>ar</w:t>
      </w:r>
      <w:r w:rsidRPr="00D34932">
        <w:rPr>
          <w:bCs/>
        </w:rPr>
        <w:t xml:space="preserve"> utifrån kost</w:t>
      </w:r>
      <w:r>
        <w:rPr>
          <w:bCs/>
        </w:rPr>
        <w:softHyphen/>
      </w:r>
      <w:r w:rsidRPr="00D34932">
        <w:rPr>
          <w:bCs/>
        </w:rPr>
        <w:t>nad</w:t>
      </w:r>
      <w:r>
        <w:rPr>
          <w:bCs/>
        </w:rPr>
        <w:softHyphen/>
      </w:r>
      <w:r w:rsidRPr="00D34932">
        <w:rPr>
          <w:bCs/>
        </w:rPr>
        <w:t xml:space="preserve">er och ta tid för varje region att uppnå. </w:t>
      </w:r>
      <w:r>
        <w:rPr>
          <w:bCs/>
        </w:rPr>
        <w:t>Liknande synpunkter fram</w:t>
      </w:r>
      <w:r>
        <w:rPr>
          <w:bCs/>
        </w:rPr>
        <w:softHyphen/>
        <w:t xml:space="preserve">för även </w:t>
      </w:r>
      <w:r w:rsidRPr="00D94043">
        <w:rPr>
          <w:bCs/>
          <w:i/>
          <w:iCs/>
        </w:rPr>
        <w:t>Region Uppsala</w:t>
      </w:r>
      <w:r>
        <w:rPr>
          <w:bCs/>
          <w:i/>
          <w:iCs/>
        </w:rPr>
        <w:t xml:space="preserve">. </w:t>
      </w:r>
      <w:r w:rsidRPr="001A54E7">
        <w:t>Region</w:t>
      </w:r>
      <w:r>
        <w:t xml:space="preserve"> Väster</w:t>
      </w:r>
      <w:r>
        <w:softHyphen/>
        <w:t>norrland</w:t>
      </w:r>
      <w:r w:rsidRPr="001A54E7">
        <w:t xml:space="preserve"> pekar </w:t>
      </w:r>
      <w:r>
        <w:t xml:space="preserve">även </w:t>
      </w:r>
      <w:r w:rsidRPr="001A54E7">
        <w:t>på att en samordnad hantering för att stödja detta bör ske för att minimera resurs</w:t>
      </w:r>
      <w:r>
        <w:softHyphen/>
      </w:r>
      <w:r w:rsidRPr="001A54E7">
        <w:t>er</w:t>
      </w:r>
      <w:r>
        <w:t>,</w:t>
      </w:r>
      <w:r w:rsidRPr="001A54E7">
        <w:t xml:space="preserve"> och </w:t>
      </w:r>
      <w:r>
        <w:t xml:space="preserve">regionen anser att </w:t>
      </w:r>
      <w:r w:rsidRPr="001A54E7">
        <w:t>även samråd mellan be</w:t>
      </w:r>
      <w:r>
        <w:softHyphen/>
      </w:r>
      <w:r w:rsidRPr="001A54E7">
        <w:t>rörda myndigheter behövs när det gäller avvikelsehantering och händelse</w:t>
      </w:r>
      <w:r>
        <w:softHyphen/>
      </w:r>
      <w:r w:rsidRPr="001A54E7">
        <w:t>analyser.</w:t>
      </w:r>
      <w:r>
        <w:t xml:space="preserve"> För att uppnå spår</w:t>
      </w:r>
      <w:r>
        <w:softHyphen/>
        <w:t>bar</w:t>
      </w:r>
      <w:r>
        <w:softHyphen/>
        <w:t xml:space="preserve">het i vården krävs det enligt </w:t>
      </w:r>
      <w:r w:rsidRPr="000C4015">
        <w:rPr>
          <w:i/>
          <w:iCs/>
        </w:rPr>
        <w:t>Swedish Medtech</w:t>
      </w:r>
      <w:r>
        <w:t xml:space="preserve"> dels tillgång till en produkt</w:t>
      </w:r>
      <w:r>
        <w:softHyphen/>
        <w:t>databas för hälso- och sjuk</w:t>
      </w:r>
      <w:r>
        <w:softHyphen/>
        <w:t>vården, dels att processer för spårbarhet upp</w:t>
      </w:r>
      <w:r>
        <w:softHyphen/>
        <w:t>rättas i vården. Produktdatabas och spår</w:t>
      </w:r>
      <w:r>
        <w:softHyphen/>
        <w:t>bar</w:t>
      </w:r>
      <w:r>
        <w:softHyphen/>
        <w:t>hets</w:t>
      </w:r>
      <w:r>
        <w:softHyphen/>
        <w:t>pro</w:t>
      </w:r>
      <w:r>
        <w:softHyphen/>
        <w:t>cess</w:t>
      </w:r>
      <w:r>
        <w:softHyphen/>
        <w:t>er är beroende av varandra för att fungera – pro</w:t>
      </w:r>
      <w:r>
        <w:softHyphen/>
        <w:t>dukt</w:t>
      </w:r>
      <w:r>
        <w:softHyphen/>
        <w:t>datan används för att skapa spår</w:t>
      </w:r>
      <w:r>
        <w:softHyphen/>
        <w:t>bar</w:t>
      </w:r>
      <w:r>
        <w:softHyphen/>
        <w:t>het. Swedish Medtech anser att E-hälso</w:t>
      </w:r>
      <w:r>
        <w:softHyphen/>
        <w:t>myndigheten bör ges i upp</w:t>
      </w:r>
      <w:r>
        <w:softHyphen/>
        <w:t>drag att förmedla tillgång till en produkt</w:t>
      </w:r>
      <w:r>
        <w:softHyphen/>
        <w:t xml:space="preserve">databas. Även </w:t>
      </w:r>
      <w:r w:rsidRPr="0099748D">
        <w:rPr>
          <w:i/>
          <w:iCs/>
        </w:rPr>
        <w:t>Region Öster</w:t>
      </w:r>
      <w:r>
        <w:rPr>
          <w:i/>
          <w:iCs/>
        </w:rPr>
        <w:softHyphen/>
      </w:r>
      <w:r w:rsidRPr="0099748D">
        <w:rPr>
          <w:i/>
          <w:iCs/>
        </w:rPr>
        <w:t>göt</w:t>
      </w:r>
      <w:r>
        <w:rPr>
          <w:i/>
          <w:iCs/>
        </w:rPr>
        <w:softHyphen/>
      </w:r>
      <w:r w:rsidRPr="0099748D">
        <w:rPr>
          <w:i/>
          <w:iCs/>
        </w:rPr>
        <w:t>land</w:t>
      </w:r>
      <w:r>
        <w:t xml:space="preserve"> finner att den praktiska hanteringen av UDI kommer att kräva stora om</w:t>
      </w:r>
      <w:r>
        <w:softHyphen/>
        <w:t>ställningar för många vårdgivare i och med krav på lagerhantering, hård</w:t>
      </w:r>
      <w:r>
        <w:softHyphen/>
        <w:t>vara och mjukvara för maskininläsning samt mjukvaruintegrationer mot befintliga patientjournalsystem och liknande. Regionen ser gärna att det införs med nationell samverkan mellan vårdgivare för att effektivisera våra resurser. Regionen föreslår även att kraven på spårbarhet trappas upp på flera års sikt och att berörd myndig</w:t>
      </w:r>
      <w:r>
        <w:softHyphen/>
        <w:t xml:space="preserve">het samverkar med vårdgivarna för att gemensamt uppnå effektmålet om full spårbarhet. </w:t>
      </w:r>
    </w:p>
    <w:p w14:paraId="7558947D" w14:textId="2D72F87B" w:rsidR="008539B5" w:rsidRPr="00EF4303" w:rsidRDefault="008539B5" w:rsidP="008539B5">
      <w:pPr>
        <w:pStyle w:val="Brdtextmedindrag"/>
      </w:pPr>
      <w:r>
        <w:t>Regeringen håller med remissinstanserna om att det är viktigt att tillse att det finns funktionella, effektiva och samordnade datasystem inom hälso- och sjukvården. Att det finns effektiva och säkra system för spårbar</w:t>
      </w:r>
      <w:r>
        <w:softHyphen/>
        <w:t>het inom hälso- och sjukvården är av största vikt för svensk hälso- och sjuk</w:t>
      </w:r>
      <w:r>
        <w:softHyphen/>
        <w:t>vård. Regeringen kommer att följa frågan och bistå utvecklingen i den mån det bedöms nödvändigt.</w:t>
      </w:r>
      <w:r w:rsidRPr="00EF4303">
        <w:t xml:space="preserve"> </w:t>
      </w:r>
    </w:p>
    <w:p w14:paraId="624565D6" w14:textId="77777777" w:rsidR="008539B5" w:rsidRDefault="008539B5" w:rsidP="008539B5">
      <w:pPr>
        <w:pStyle w:val="Rubrik2"/>
      </w:pPr>
      <w:bookmarkStart w:id="213" w:name="_Toc65132658"/>
      <w:bookmarkStart w:id="214" w:name="_Toc69367528"/>
      <w:r>
        <w:t>Skyldighet att registrera uppgifter</w:t>
      </w:r>
      <w:bookmarkEnd w:id="213"/>
      <w:bookmarkEnd w:id="214"/>
    </w:p>
    <w:p w14:paraId="1B60A846" w14:textId="77777777" w:rsidR="008539B5" w:rsidRDefault="008539B5" w:rsidP="008539B5">
      <w:pPr>
        <w:pStyle w:val="Brdtextram"/>
      </w:pPr>
      <w:bookmarkStart w:id="215" w:name="tmp"/>
      <w:r>
        <w:rPr>
          <w:b/>
        </w:rPr>
        <w:t>Regeringens f</w:t>
      </w:r>
      <w:r w:rsidRPr="003C295D">
        <w:rPr>
          <w:b/>
        </w:rPr>
        <w:t>örslag</w:t>
      </w:r>
      <w:r w:rsidRPr="00A05243">
        <w:rPr>
          <w:b/>
        </w:rPr>
        <w:t xml:space="preserve">: </w:t>
      </w:r>
      <w:r>
        <w:t>Regeringen</w:t>
      </w:r>
      <w:r w:rsidRPr="00A05243">
        <w:t xml:space="preserve"> eller den myndighet som regeringen be</w:t>
      </w:r>
      <w:r>
        <w:softHyphen/>
      </w:r>
      <w:r w:rsidRPr="00A05243">
        <w:t>stäm</w:t>
      </w:r>
      <w:r>
        <w:softHyphen/>
      </w:r>
      <w:r w:rsidRPr="00A05243">
        <w:t xml:space="preserve">mer </w:t>
      </w:r>
      <w:r>
        <w:t>ska få</w:t>
      </w:r>
      <w:r w:rsidRPr="00A05243">
        <w:t xml:space="preserve"> meddela föreskrifter om skyldighet för eko</w:t>
      </w:r>
      <w:r>
        <w:softHyphen/>
      </w:r>
      <w:r w:rsidRPr="00A05243">
        <w:t>no</w:t>
      </w:r>
      <w:r>
        <w:softHyphen/>
      </w:r>
      <w:r w:rsidRPr="00A05243">
        <w:t>mi</w:t>
      </w:r>
      <w:r>
        <w:softHyphen/>
      </w:r>
      <w:r w:rsidRPr="00A05243">
        <w:t>ska aktör</w:t>
      </w:r>
      <w:r>
        <w:softHyphen/>
      </w:r>
      <w:r w:rsidRPr="00A05243">
        <w:t xml:space="preserve">er som tillhandahåller </w:t>
      </w:r>
      <w:r>
        <w:t>eller bedriver verksamhet med pro</w:t>
      </w:r>
      <w:r>
        <w:softHyphen/>
        <w:t>dukt</w:t>
      </w:r>
      <w:r>
        <w:softHyphen/>
        <w:t xml:space="preserve">er </w:t>
      </w:r>
      <w:r w:rsidRPr="00A05243">
        <w:t>i Sverige</w:t>
      </w:r>
      <w:r w:rsidRPr="003403E0">
        <w:t xml:space="preserve"> </w:t>
      </w:r>
      <w:r>
        <w:t>att registrera uppgifter hos en myndighet om sin verk</w:t>
      </w:r>
      <w:r>
        <w:softHyphen/>
        <w:t>samhet och sina produkter.</w:t>
      </w:r>
    </w:p>
    <w:p w14:paraId="66243DA0" w14:textId="1E8FF60A" w:rsidR="008539B5" w:rsidRDefault="008539B5" w:rsidP="008539B5">
      <w:pPr>
        <w:pStyle w:val="Brdtextmedindragram"/>
      </w:pPr>
      <w:r>
        <w:t>Bemyndigandet ska även om</w:t>
      </w:r>
      <w:r>
        <w:softHyphen/>
        <w:t>fatta möj</w:t>
      </w:r>
      <w:r>
        <w:softHyphen/>
        <w:t>lig</w:t>
      </w:r>
      <w:r>
        <w:softHyphen/>
        <w:t>heten att meddela före</w:t>
      </w:r>
      <w:r>
        <w:softHyphen/>
        <w:t>skrift</w:t>
      </w:r>
      <w:r>
        <w:softHyphen/>
        <w:t>er om ekonomiska aktör</w:t>
      </w:r>
      <w:r>
        <w:softHyphen/>
        <w:t>ers regi</w:t>
      </w:r>
      <w:r>
        <w:softHyphen/>
        <w:t>streringsskyldighet när det gäller sådana pro</w:t>
      </w:r>
      <w:r>
        <w:softHyphen/>
        <w:t>dukter som inte om</w:t>
      </w:r>
      <w:r>
        <w:softHyphen/>
        <w:t>fattas av EU-förordningarna om medicintekniska pro</w:t>
      </w:r>
      <w:r>
        <w:softHyphen/>
        <w:t>dukter men som i före</w:t>
      </w:r>
      <w:r>
        <w:softHyphen/>
        <w:t>skrifter som meddelas av regeringen eller den myndig</w:t>
      </w:r>
      <w:r>
        <w:softHyphen/>
        <w:t>het som regeringen bestämmer bedömts stå nära medicin</w:t>
      </w:r>
      <w:r>
        <w:softHyphen/>
        <w:t>tek</w:t>
      </w:r>
      <w:r>
        <w:softHyphen/>
        <w:t>ni</w:t>
      </w:r>
      <w:r>
        <w:softHyphen/>
        <w:t>ska pro</w:t>
      </w:r>
      <w:r>
        <w:softHyphen/>
        <w:t xml:space="preserve">dukter i fråga om användning. </w:t>
      </w:r>
    </w:p>
    <w:p w14:paraId="175D05CF" w14:textId="13DE9C0D" w:rsidR="008539B5" w:rsidRPr="003C295D" w:rsidRDefault="008539B5" w:rsidP="008539B5">
      <w:pPr>
        <w:pStyle w:val="Brdtextmedindragram"/>
      </w:pPr>
      <w:bookmarkStart w:id="216" w:name="_Hlk12526856"/>
      <w:r>
        <w:t>Regeringen</w:t>
      </w:r>
      <w:r w:rsidRPr="00A05243">
        <w:t xml:space="preserve"> eller den myndighet som regeringen be</w:t>
      </w:r>
      <w:r>
        <w:softHyphen/>
      </w:r>
      <w:r w:rsidRPr="00A05243">
        <w:t>stäm</w:t>
      </w:r>
      <w:r>
        <w:softHyphen/>
      </w:r>
      <w:r w:rsidRPr="00A05243">
        <w:t xml:space="preserve">mer </w:t>
      </w:r>
      <w:r>
        <w:t>ska även få</w:t>
      </w:r>
      <w:r w:rsidRPr="00A05243">
        <w:t xml:space="preserve"> meddela föreskrifter om skyldighet för </w:t>
      </w:r>
      <w:r>
        <w:t>den som re</w:t>
      </w:r>
      <w:r>
        <w:softHyphen/>
        <w:t>pro</w:t>
      </w:r>
      <w:r>
        <w:softHyphen/>
        <w:t>cessar eller åter</w:t>
      </w:r>
      <w:r>
        <w:softHyphen/>
        <w:t xml:space="preserve">använder engångsprodukter </w:t>
      </w:r>
      <w:r w:rsidRPr="00A05243">
        <w:t>i Sverige</w:t>
      </w:r>
      <w:r w:rsidRPr="003403E0">
        <w:t xml:space="preserve"> </w:t>
      </w:r>
      <w:r>
        <w:t>att regi</w:t>
      </w:r>
      <w:r>
        <w:softHyphen/>
        <w:t>str</w:t>
      </w:r>
      <w:r>
        <w:softHyphen/>
        <w:t>era uppgifter hos en myndighet om sin verk</w:t>
      </w:r>
      <w:r>
        <w:softHyphen/>
        <w:t>samhet och sina pro</w:t>
      </w:r>
      <w:r>
        <w:softHyphen/>
        <w:t xml:space="preserve">dukter. </w:t>
      </w:r>
    </w:p>
    <w:bookmarkEnd w:id="215"/>
    <w:bookmarkEnd w:id="216"/>
    <w:p w14:paraId="66B49224" w14:textId="77777777" w:rsidR="008539B5" w:rsidRDefault="008539B5" w:rsidP="008539B5">
      <w:pPr>
        <w:pStyle w:val="Brdtextmedindrag"/>
      </w:pPr>
    </w:p>
    <w:p w14:paraId="385754E8"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w:t>
      </w:r>
      <w:r>
        <w:t xml:space="preserve"> förslag</w:t>
      </w:r>
      <w:r w:rsidRPr="00316DD4">
        <w:t>.</w:t>
      </w:r>
    </w:p>
    <w:p w14:paraId="09611C5B" w14:textId="77777777" w:rsidR="008539B5" w:rsidRPr="00316DD4" w:rsidRDefault="008539B5" w:rsidP="008539B5">
      <w:pPr>
        <w:pStyle w:val="Brdtextmedindrag"/>
        <w:rPr>
          <w:b/>
        </w:rPr>
      </w:pPr>
      <w:r w:rsidRPr="00316DD4">
        <w:rPr>
          <w:b/>
        </w:rPr>
        <w:t>Remissinstanser</w:t>
      </w:r>
      <w:r>
        <w:rPr>
          <w:b/>
        </w:rPr>
        <w:t>na</w:t>
      </w:r>
      <w:r w:rsidRPr="00316DD4">
        <w:rPr>
          <w:b/>
        </w:rPr>
        <w:t>:</w:t>
      </w:r>
      <w:r w:rsidRPr="004B62DE">
        <w:rPr>
          <w:bCs/>
        </w:rPr>
        <w:t xml:space="preserve"> </w:t>
      </w:r>
      <w:r>
        <w:rPr>
          <w:bCs/>
        </w:rPr>
        <w:t xml:space="preserve">En majoritet av remissinstanserna är positiva till eller har inte lämnat synpunkter på promemorians förslag. </w:t>
      </w:r>
    </w:p>
    <w:p w14:paraId="6D897AE4" w14:textId="77777777" w:rsidR="008539B5" w:rsidRDefault="008539B5" w:rsidP="008539B5">
      <w:pPr>
        <w:pStyle w:val="Rubrik4utannumrering"/>
      </w:pPr>
      <w:r>
        <w:t xml:space="preserve">Skälen för regeringens förslag </w:t>
      </w:r>
    </w:p>
    <w:p w14:paraId="4E3C60A2" w14:textId="77777777" w:rsidR="008539B5" w:rsidRDefault="008539B5" w:rsidP="008539B5">
      <w:pPr>
        <w:pStyle w:val="Rubrik5utannumrering"/>
        <w:spacing w:before="0"/>
      </w:pPr>
      <w:r>
        <w:t xml:space="preserve">Behov av registrering </w:t>
      </w:r>
    </w:p>
    <w:p w14:paraId="7D53FE97" w14:textId="77777777" w:rsidR="008539B5" w:rsidRDefault="008539B5" w:rsidP="008539B5">
      <w:pPr>
        <w:pStyle w:val="Brdtextmedindrag"/>
        <w:ind w:firstLine="0"/>
      </w:pPr>
      <w:r>
        <w:t>EU-förordningarna innehåller flera bestämmelser om att tillverkare och andra ekonomiska aktörer ska registrera uppgifter i databasen Eudamed. Medlemsstaterna kan då inte föreskriva egna krav om registrering av uppgifter på dessa områden. Det finns dock vissa aktörer och produkter som inte är föremål för registreringskrav i EU-förordningarna. I stället får medlems</w:t>
      </w:r>
      <w:r>
        <w:softHyphen/>
        <w:t>stat</w:t>
      </w:r>
      <w:r>
        <w:softHyphen/>
        <w:t xml:space="preserve">erna vidta nationella åtgärder. </w:t>
      </w:r>
    </w:p>
    <w:p w14:paraId="1A5ADB99" w14:textId="77777777" w:rsidR="008539B5" w:rsidRPr="00D8118E" w:rsidRDefault="008539B5" w:rsidP="008539B5">
      <w:pPr>
        <w:pStyle w:val="Brdtextmedindrag"/>
      </w:pPr>
      <w:r>
        <w:t xml:space="preserve">Enligt artikel 21.2 andra stycket i </w:t>
      </w:r>
      <w:r w:rsidRPr="00A3541E">
        <w:t>MDR-förordningen</w:t>
      </w:r>
      <w:r>
        <w:t xml:space="preserve"> får m</w:t>
      </w:r>
      <w:r w:rsidRPr="00362451">
        <w:t>edlems</w:t>
      </w:r>
      <w:r>
        <w:softHyphen/>
      </w:r>
      <w:r w:rsidRPr="00362451">
        <w:t>stat</w:t>
      </w:r>
      <w:r>
        <w:softHyphen/>
      </w:r>
      <w:r w:rsidRPr="00362451">
        <w:t>er</w:t>
      </w:r>
      <w:r>
        <w:softHyphen/>
      </w:r>
      <w:r w:rsidRPr="00362451">
        <w:t xml:space="preserve">na kräva att tillverkaren av en </w:t>
      </w:r>
      <w:r w:rsidRPr="00AE663A">
        <w:t>special</w:t>
      </w:r>
      <w:r w:rsidRPr="00AE663A">
        <w:softHyphen/>
        <w:t>anpass</w:t>
      </w:r>
      <w:r w:rsidRPr="00AE663A">
        <w:softHyphen/>
        <w:t>ad produkt</w:t>
      </w:r>
      <w:r w:rsidRPr="00362451">
        <w:t xml:space="preserve"> </w:t>
      </w:r>
      <w:r>
        <w:t>ska lämna</w:t>
      </w:r>
      <w:r w:rsidRPr="00362451">
        <w:t xml:space="preserve"> en för</w:t>
      </w:r>
      <w:r>
        <w:softHyphen/>
      </w:r>
      <w:r w:rsidRPr="00362451">
        <w:t xml:space="preserve">teckning till den behöriga </w:t>
      </w:r>
      <w:r>
        <w:t>mynd</w:t>
      </w:r>
      <w:r>
        <w:softHyphen/>
        <w:t>ig</w:t>
      </w:r>
      <w:r w:rsidRPr="00362451">
        <w:t>heten över de specialanpassade pro</w:t>
      </w:r>
      <w:r>
        <w:softHyphen/>
      </w:r>
      <w:r w:rsidRPr="00362451">
        <w:t>dukter som har till</w:t>
      </w:r>
      <w:r>
        <w:softHyphen/>
      </w:r>
      <w:r w:rsidRPr="00362451">
        <w:t>handa</w:t>
      </w:r>
      <w:r>
        <w:softHyphen/>
      </w:r>
      <w:r w:rsidRPr="00362451">
        <w:t>hållits inom deras territorium</w:t>
      </w:r>
      <w:r>
        <w:t>. En special</w:t>
      </w:r>
      <w:r>
        <w:softHyphen/>
        <w:t>anpassad p</w:t>
      </w:r>
      <w:r w:rsidRPr="00541AA1">
        <w:t>rodukt</w:t>
      </w:r>
      <w:r>
        <w:t xml:space="preserve"> är en medicinteknisk produkt</w:t>
      </w:r>
      <w:r w:rsidRPr="00541AA1">
        <w:t xml:space="preserve"> som till</w:t>
      </w:r>
      <w:r>
        <w:softHyphen/>
      </w:r>
      <w:r w:rsidRPr="00541AA1">
        <w:t xml:space="preserve">verkats efter skriftlig anvisning </w:t>
      </w:r>
      <w:r>
        <w:t xml:space="preserve">från en person som genom sina yrkeskvalifikationer är behörig enligt nationell rätt och </w:t>
      </w:r>
      <w:r w:rsidRPr="00541AA1">
        <w:t>som på sitt ansvar ger speciella kon</w:t>
      </w:r>
      <w:r>
        <w:softHyphen/>
      </w:r>
      <w:r w:rsidRPr="00541AA1">
        <w:t>struk</w:t>
      </w:r>
      <w:r>
        <w:softHyphen/>
      </w:r>
      <w:r w:rsidRPr="00541AA1">
        <w:t>tions</w:t>
      </w:r>
      <w:r>
        <w:softHyphen/>
      </w:r>
      <w:r w:rsidRPr="00541AA1">
        <w:t>egen</w:t>
      </w:r>
      <w:r>
        <w:softHyphen/>
      </w:r>
      <w:r w:rsidRPr="00541AA1">
        <w:t>skap</w:t>
      </w:r>
      <w:r>
        <w:softHyphen/>
      </w:r>
      <w:r w:rsidRPr="00541AA1">
        <w:t>er åt produkten</w:t>
      </w:r>
      <w:r>
        <w:t xml:space="preserve">. Denna produkt ska dessutom vara </w:t>
      </w:r>
      <w:r w:rsidRPr="00541AA1">
        <w:t>avsedd att användas endast för en viss patient</w:t>
      </w:r>
      <w:r>
        <w:t xml:space="preserve"> och uteslutande för dennes individuella förhållanden och behov, som till exempel en bettskena</w:t>
      </w:r>
      <w:r w:rsidRPr="00541AA1">
        <w:t>.</w:t>
      </w:r>
      <w:r>
        <w:t xml:space="preserve"> För att myndig</w:t>
      </w:r>
      <w:r>
        <w:softHyphen/>
        <w:t>het</w:t>
      </w:r>
      <w:r>
        <w:softHyphen/>
        <w:t>er</w:t>
      </w:r>
      <w:r>
        <w:softHyphen/>
        <w:t xml:space="preserve">na ska kunna </w:t>
      </w:r>
      <w:r w:rsidRPr="00D8118E">
        <w:t>utöva en fullgod till</w:t>
      </w:r>
      <w:r w:rsidRPr="00D8118E">
        <w:softHyphen/>
        <w:t>syn av specialanpassade pro</w:t>
      </w:r>
      <w:r w:rsidRPr="00D8118E">
        <w:softHyphen/>
        <w:t>dukt</w:t>
      </w:r>
      <w:r w:rsidRPr="00D8118E">
        <w:softHyphen/>
        <w:t>er behöver de information om tillverkaren, vilket område (kategori) man utför special</w:t>
      </w:r>
      <w:r>
        <w:t xml:space="preserve">anpassning </w:t>
      </w:r>
      <w:r w:rsidRPr="00D8118E">
        <w:t>inom och dennes pro</w:t>
      </w:r>
      <w:r w:rsidRPr="00D8118E">
        <w:softHyphen/>
        <w:t>dukt</w:t>
      </w:r>
      <w:r w:rsidRPr="00D8118E">
        <w:softHyphen/>
        <w:t xml:space="preserve">er. </w:t>
      </w:r>
    </w:p>
    <w:p w14:paraId="2AA7300F" w14:textId="77777777" w:rsidR="008539B5" w:rsidRPr="00D8118E" w:rsidRDefault="008539B5" w:rsidP="008539B5">
      <w:pPr>
        <w:pStyle w:val="Brdtextmedindrag"/>
      </w:pPr>
      <w:r w:rsidRPr="00D8118E">
        <w:t xml:space="preserve">Av artikel 30.2 </w:t>
      </w:r>
      <w:r>
        <w:t xml:space="preserve">i </w:t>
      </w:r>
      <w:r w:rsidRPr="00A3541E">
        <w:t>MDR-förordningen</w:t>
      </w:r>
      <w:r>
        <w:t xml:space="preserve"> </w:t>
      </w:r>
      <w:r w:rsidRPr="00D8118E">
        <w:t xml:space="preserve">och 27.2 </w:t>
      </w:r>
      <w:r>
        <w:t>i IVDR-förordningen</w:t>
      </w:r>
      <w:r w:rsidRPr="00D8118E">
        <w:t xml:space="preserve"> fram</w:t>
      </w:r>
      <w:r>
        <w:softHyphen/>
      </w:r>
      <w:r w:rsidRPr="00D8118E">
        <w:t>går vidare att med</w:t>
      </w:r>
      <w:r w:rsidRPr="00D8118E">
        <w:softHyphen/>
        <w:t>lems</w:t>
      </w:r>
      <w:r w:rsidRPr="00D8118E">
        <w:softHyphen/>
        <w:t>staterna får behålla eller införa nationella bestäm</w:t>
      </w:r>
      <w:r>
        <w:softHyphen/>
      </w:r>
      <w:r w:rsidRPr="00D8118E">
        <w:t>melser om regi</w:t>
      </w:r>
      <w:r w:rsidRPr="00D8118E">
        <w:softHyphen/>
        <w:t>strering av distributörer av produkter som har till</w:t>
      </w:r>
      <w:r>
        <w:softHyphen/>
      </w:r>
      <w:r w:rsidRPr="00D8118E">
        <w:t>handa</w:t>
      </w:r>
      <w:r>
        <w:softHyphen/>
      </w:r>
      <w:r w:rsidRPr="00D8118E">
        <w:softHyphen/>
        <w:t>hållits på deras territorium. Något register över distributörer av pro</w:t>
      </w:r>
      <w:r>
        <w:softHyphen/>
      </w:r>
      <w:r w:rsidRPr="00D8118E">
        <w:t>dukt</w:t>
      </w:r>
      <w:r>
        <w:softHyphen/>
      </w:r>
      <w:r w:rsidRPr="00D8118E">
        <w:t>er fin</w:t>
      </w:r>
      <w:r w:rsidRPr="00D8118E">
        <w:softHyphen/>
        <w:t>ns inte för närvarande i Sverige. Bestämmelser om distri</w:t>
      </w:r>
      <w:r>
        <w:softHyphen/>
      </w:r>
      <w:r w:rsidRPr="00D8118E">
        <w:t>butör</w:t>
      </w:r>
      <w:r>
        <w:softHyphen/>
      </w:r>
      <w:r w:rsidRPr="00D8118E">
        <w:t>ers skyl</w:t>
      </w:r>
      <w:r w:rsidRPr="00D8118E">
        <w:softHyphen/>
        <w:t>dig</w:t>
      </w:r>
      <w:r>
        <w:softHyphen/>
      </w:r>
      <w:r w:rsidRPr="00D8118E">
        <w:t xml:space="preserve">heter har för övrigt inte reglerats i EU-direktiven utan det är en nyhet i EU-förordningarna. Ett register över distributörer kan behövas för att myndigheterna ska kunna säkerställa en god tillsyn. </w:t>
      </w:r>
    </w:p>
    <w:p w14:paraId="6AEB811E" w14:textId="77777777" w:rsidR="008539B5" w:rsidRDefault="008539B5" w:rsidP="008539B5">
      <w:pPr>
        <w:pStyle w:val="Brdtextmedindrag"/>
      </w:pPr>
      <w:r w:rsidRPr="00D8118E">
        <w:t xml:space="preserve">Enligt artikel 16.1 i </w:t>
      </w:r>
      <w:r w:rsidRPr="00A3541E">
        <w:t>MDR-förordningen</w:t>
      </w:r>
      <w:r>
        <w:t xml:space="preserve"> </w:t>
      </w:r>
      <w:r w:rsidRPr="00D8118E">
        <w:t>och artikel 16</w:t>
      </w:r>
      <w:r>
        <w:t>.1</w:t>
      </w:r>
      <w:r w:rsidRPr="00D8118E">
        <w:t xml:space="preserve"> i </w:t>
      </w:r>
      <w:r>
        <w:t>IVDR-för</w:t>
      </w:r>
      <w:r>
        <w:softHyphen/>
        <w:t>ord</w:t>
      </w:r>
      <w:r>
        <w:softHyphen/>
        <w:t>ning</w:t>
      </w:r>
      <w:r>
        <w:softHyphen/>
        <w:t>en ska distri</w:t>
      </w:r>
      <w:r>
        <w:softHyphen/>
        <w:t>bu</w:t>
      </w:r>
      <w:r>
        <w:softHyphen/>
        <w:t>tör</w:t>
      </w:r>
      <w:r>
        <w:softHyphen/>
        <w:t xml:space="preserve">er, importörer eller andra fysiska eller juridiska personer ta på sig tillverkarens skyldigheter, om de </w:t>
      </w:r>
    </w:p>
    <w:p w14:paraId="67C55BA6" w14:textId="77777777" w:rsidR="008539B5" w:rsidRDefault="008539B5" w:rsidP="008539B5">
      <w:pPr>
        <w:pStyle w:val="Brdtextmedindrag"/>
      </w:pPr>
      <w:r>
        <w:t>a) tillhandahåller en produkt på marknaden i sitt eget namn, regist</w:t>
      </w:r>
      <w:r>
        <w:softHyphen/>
        <w:t>rer</w:t>
      </w:r>
      <w:r>
        <w:softHyphen/>
        <w:t xml:space="preserve">ade firmanamn eller registrerade varumärke, </w:t>
      </w:r>
    </w:p>
    <w:p w14:paraId="1959E3F9" w14:textId="77777777" w:rsidR="008539B5" w:rsidRDefault="008539B5" w:rsidP="008539B5">
      <w:pPr>
        <w:pStyle w:val="Brdtextmedindrag"/>
      </w:pPr>
      <w:r>
        <w:t xml:space="preserve">b) ändrar det avsedda ändamålet med en produkt som redan har släppts ut på marknaden eller tagits i bruk, </w:t>
      </w:r>
    </w:p>
    <w:p w14:paraId="288B73D1" w14:textId="77777777" w:rsidR="008539B5" w:rsidRDefault="008539B5" w:rsidP="008539B5">
      <w:pPr>
        <w:pStyle w:val="Brdtextmedindrag"/>
      </w:pPr>
      <w:r>
        <w:t>c) ändrar en produkt som redan släppts ut på marknaden eller tagits i bruk på ett sådant sätt att det kan påverka överens</w:t>
      </w:r>
      <w:r>
        <w:softHyphen/>
        <w:t>stäm</w:t>
      </w:r>
      <w:r>
        <w:softHyphen/>
        <w:t>mels</w:t>
      </w:r>
      <w:r>
        <w:softHyphen/>
        <w:t>en med de tillämpliga kraven.</w:t>
      </w:r>
    </w:p>
    <w:p w14:paraId="08E6E0C9" w14:textId="77777777" w:rsidR="008539B5" w:rsidRDefault="008539B5" w:rsidP="008539B5">
      <w:pPr>
        <w:pStyle w:val="Brdtextmedindrag"/>
      </w:pPr>
      <w:r>
        <w:t xml:space="preserve">Vidare framgår det av artikel 16.4 i </w:t>
      </w:r>
      <w:r w:rsidRPr="00A3541E">
        <w:t>MDR-förordningen</w:t>
      </w:r>
      <w:r>
        <w:t xml:space="preserve"> och artikel 16.4 i IVDR-förordningen att de distributörer eller importörer som märker om eller paketerar om en produkt i enlighet med artikel 16.2 a och b i respektive förordning ska underrätta den behöriga myndigheten i den medlemsstat där de tänker till</w:t>
      </w:r>
      <w:r>
        <w:softHyphen/>
        <w:t>handahålla produkten om avsikten att tillhandahålla den. Om den behöriga myndigheten begär det, ska distributören eller importören även överlämna ett intyg som utfärdats av ett anmält organ. Det anmälda organet ska vara utsett för den produkttyp som är föremål för sådana aktiviteter som anges i artikel 16.2 a och b. För att behörig myndighet ska kunna utöva tillsyn över dessa aktörer, måste ett register över dessa aktörer, tillverkare och produkter samt intyget som hör till produkten registreras i nationellt register.</w:t>
      </w:r>
    </w:p>
    <w:p w14:paraId="1C4A39EA" w14:textId="77777777" w:rsidR="008539B5" w:rsidRDefault="008539B5" w:rsidP="008539B5">
      <w:pPr>
        <w:pStyle w:val="Brdtextmedindrag"/>
      </w:pPr>
      <w:r>
        <w:t>På samma sätt som det kan finnas ett behov av uppgifter om distri</w:t>
      </w:r>
      <w:r>
        <w:softHyphen/>
        <w:t>butörer, importörer och till</w:t>
      </w:r>
      <w:r>
        <w:softHyphen/>
        <w:t>verk</w:t>
      </w:r>
      <w:r>
        <w:softHyphen/>
        <w:t>are av specialanpassade pro</w:t>
      </w:r>
      <w:r>
        <w:softHyphen/>
        <w:t>dukt</w:t>
      </w:r>
      <w:r>
        <w:softHyphen/>
        <w:t>er kan det ock</w:t>
      </w:r>
      <w:r>
        <w:softHyphen/>
        <w:t>så finnas</w:t>
      </w:r>
      <w:r w:rsidDel="00FD485A">
        <w:t xml:space="preserve"> </w:t>
      </w:r>
      <w:r>
        <w:t>behov av uppgifter om tillverkare och andra eko</w:t>
      </w:r>
      <w:r>
        <w:softHyphen/>
        <w:t>no</w:t>
      </w:r>
      <w:r>
        <w:softHyphen/>
        <w:t>mi</w:t>
      </w:r>
      <w:r>
        <w:softHyphen/>
        <w:t>ska aktörer av sådana produkter som inte omfattas av EU-för</w:t>
      </w:r>
      <w:r>
        <w:softHyphen/>
        <w:t>ord</w:t>
      </w:r>
      <w:r>
        <w:softHyphen/>
        <w:t>ning</w:t>
      </w:r>
      <w:r>
        <w:softHyphen/>
        <w:t>arna men som i fråga om sin an</w:t>
      </w:r>
      <w:r>
        <w:softHyphen/>
        <w:t>vänd</w:t>
      </w:r>
      <w:r>
        <w:softHyphen/>
        <w:t xml:space="preserve">ning </w:t>
      </w:r>
      <w:r w:rsidRPr="00650776">
        <w:t>står medicintekniska pro</w:t>
      </w:r>
      <w:r>
        <w:softHyphen/>
      </w:r>
      <w:r w:rsidRPr="00650776">
        <w:t>dukter nära</w:t>
      </w:r>
      <w:r>
        <w:t>. I avsnitt 9.3 före</w:t>
      </w:r>
      <w:r>
        <w:softHyphen/>
        <w:t>slås det att regeringen eller den myndighet som regeringen bestämmer ska få meddela föreskrifter om vilka dessa pro</w:t>
      </w:r>
      <w:r>
        <w:softHyphen/>
        <w:t>dukter är och vilka be</w:t>
      </w:r>
      <w:r>
        <w:softHyphen/>
        <w:t>stäm</w:t>
      </w:r>
      <w:r>
        <w:softHyphen/>
        <w:t>mels</w:t>
      </w:r>
      <w:r>
        <w:softHyphen/>
        <w:t>er om medicintekniska pro</w:t>
      </w:r>
      <w:r>
        <w:softHyphen/>
        <w:t>dukt</w:t>
      </w:r>
      <w:r>
        <w:softHyphen/>
        <w:t>er som ska gälla för dessa. I av</w:t>
      </w:r>
      <w:r>
        <w:softHyphen/>
        <w:t>snitt 9.3 kallas dessa produkter för angräns</w:t>
      </w:r>
      <w:r>
        <w:softHyphen/>
        <w:t>ande produkter. Några krav på regi</w:t>
      </w:r>
      <w:r>
        <w:softHyphen/>
        <w:t>strering av tillverkare eller andra ekonomiska aktörer, av spe</w:t>
      </w:r>
      <w:r>
        <w:softHyphen/>
        <w:t>cialanpassade produkter eller an</w:t>
      </w:r>
      <w:r>
        <w:softHyphen/>
        <w:t>gräns</w:t>
      </w:r>
      <w:r>
        <w:softHyphen/>
        <w:t>ande produkter finns alltså inte i EU-förordningarna. Med</w:t>
      </w:r>
      <w:r>
        <w:softHyphen/>
        <w:t>lems</w:t>
      </w:r>
      <w:r>
        <w:softHyphen/>
        <w:t>staterna får då vidta egna åt</w:t>
      </w:r>
      <w:r>
        <w:softHyphen/>
        <w:t>gärd</w:t>
      </w:r>
      <w:r>
        <w:softHyphen/>
        <w:t>er så länge som de kan motiv</w:t>
      </w:r>
      <w:r>
        <w:softHyphen/>
        <w:t xml:space="preserve">era dem. I det här fallet handlar det om möjligheten att kunna </w:t>
      </w:r>
      <w:r w:rsidRPr="00D8118E">
        <w:t>säker</w:t>
      </w:r>
      <w:r w:rsidRPr="00D8118E">
        <w:softHyphen/>
        <w:t>ställa en god folkhälsa genom till</w:t>
      </w:r>
      <w:r w:rsidRPr="00D8118E">
        <w:softHyphen/>
        <w:t>syn</w:t>
      </w:r>
      <w:r>
        <w:t xml:space="preserve"> av aktörerna. Eftersom de behöriga myndigheterna inte kan få uppgifter om aktörerna på något annat sätt bedöms möj</w:t>
      </w:r>
      <w:r>
        <w:softHyphen/>
        <w:t>lig</w:t>
      </w:r>
      <w:r>
        <w:softHyphen/>
        <w:t>het</w:t>
      </w:r>
      <w:r>
        <w:softHyphen/>
        <w:t>en att föreskriva om registrer</w:t>
      </w:r>
      <w:r>
        <w:softHyphen/>
        <w:t>ings</w:t>
      </w:r>
      <w:r>
        <w:softHyphen/>
        <w:t xml:space="preserve">skyldighet vara nödvändig. </w:t>
      </w:r>
    </w:p>
    <w:p w14:paraId="669C9701" w14:textId="77777777" w:rsidR="008539B5" w:rsidRDefault="008539B5" w:rsidP="008539B5">
      <w:pPr>
        <w:pStyle w:val="Brdtextmedindrag"/>
      </w:pPr>
      <w:r>
        <w:t>Det bör vara upp till den behöriga myndigheten att avgöra i vilken utsträckning uppgifter och register behövs för myndighetens tillsyn.</w:t>
      </w:r>
    </w:p>
    <w:p w14:paraId="2059E8C4" w14:textId="77777777" w:rsidR="008539B5" w:rsidRDefault="008539B5" w:rsidP="008539B5">
      <w:pPr>
        <w:pStyle w:val="Rubrik5utannumrering"/>
      </w:pPr>
      <w:r>
        <w:t xml:space="preserve">Nytt bemyndigande </w:t>
      </w:r>
      <w:r w:rsidRPr="00A05243">
        <w:t>om skyldighet att registrera uppgifter</w:t>
      </w:r>
    </w:p>
    <w:p w14:paraId="34437428" w14:textId="77777777" w:rsidR="008539B5" w:rsidRDefault="008539B5" w:rsidP="008539B5">
      <w:pPr>
        <w:pStyle w:val="Brdtextmedindrag"/>
        <w:ind w:firstLine="0"/>
      </w:pPr>
      <w:r>
        <w:t>I dag finns en bestämmelse i 10 § lagen om medicintekniska pro</w:t>
      </w:r>
      <w:r>
        <w:softHyphen/>
        <w:t>dukt</w:t>
      </w:r>
      <w:r>
        <w:softHyphen/>
        <w:t>er som bemyndigar regeringen eller den myndighet som reger</w:t>
      </w:r>
      <w:r>
        <w:softHyphen/>
        <w:t>ing</w:t>
      </w:r>
      <w:r>
        <w:softHyphen/>
        <w:t>en bestäm</w:t>
      </w:r>
      <w:r>
        <w:softHyphen/>
        <w:t>mer att meddela föreskrifter om skyldighet för till</w:t>
      </w:r>
      <w:r>
        <w:softHyphen/>
        <w:t>verk</w:t>
      </w:r>
      <w:r>
        <w:softHyphen/>
        <w:t>are av medicin</w:t>
      </w:r>
      <w:r>
        <w:softHyphen/>
        <w:t>tek</w:t>
      </w:r>
      <w:r>
        <w:softHyphen/>
        <w:t>ni</w:t>
      </w:r>
      <w:r>
        <w:softHyphen/>
        <w:t>ska produkter eller en tillverkares ombud i Sverige att lämna uppgifter till en myndighet om sin verksamhet och sina produkter.</w:t>
      </w:r>
    </w:p>
    <w:p w14:paraId="1ACBEAEA" w14:textId="77777777" w:rsidR="008539B5" w:rsidRDefault="008539B5" w:rsidP="008539B5">
      <w:pPr>
        <w:pStyle w:val="Brdtextmedindrag"/>
      </w:pPr>
      <w:r>
        <w:t>Det föreslås nu att det införs ett nytt bemyndigande i den nya lag</w:t>
      </w:r>
      <w:r>
        <w:softHyphen/>
        <w:t>en med kompletterande bestämmelser till EU-förordningarna om medicintekniska produkter. Enligt det bemyndigandet ska reger</w:t>
      </w:r>
      <w:r>
        <w:softHyphen/>
        <w:t>ing</w:t>
      </w:r>
      <w:r>
        <w:softHyphen/>
        <w:t xml:space="preserve">en eller den myndighet som regeringen bestämmer få meddela </w:t>
      </w:r>
      <w:r w:rsidRPr="00753D37">
        <w:t>före</w:t>
      </w:r>
      <w:r>
        <w:softHyphen/>
      </w:r>
      <w:r w:rsidRPr="00753D37">
        <w:t>skrift</w:t>
      </w:r>
      <w:r>
        <w:softHyphen/>
      </w:r>
      <w:r w:rsidRPr="00753D37">
        <w:t>er om skyldighet för ekonomiska aktörer som till</w:t>
      </w:r>
      <w:r>
        <w:softHyphen/>
      </w:r>
      <w:r w:rsidRPr="00753D37">
        <w:t>handa</w:t>
      </w:r>
      <w:r>
        <w:softHyphen/>
      </w:r>
      <w:r w:rsidRPr="00753D37">
        <w:t>håll</w:t>
      </w:r>
      <w:r>
        <w:softHyphen/>
      </w:r>
      <w:r w:rsidRPr="00753D37">
        <w:t xml:space="preserve">er </w:t>
      </w:r>
      <w:r>
        <w:t>eller bedriver verksamhet med produkter</w:t>
      </w:r>
      <w:r w:rsidRPr="00753D37">
        <w:t xml:space="preserve"> i Sverige att regist</w:t>
      </w:r>
      <w:r>
        <w:softHyphen/>
      </w:r>
      <w:r w:rsidRPr="00753D37">
        <w:t>r</w:t>
      </w:r>
      <w:r>
        <w:softHyphen/>
      </w:r>
      <w:r w:rsidRPr="00753D37">
        <w:t>era upp</w:t>
      </w:r>
      <w:r>
        <w:softHyphen/>
      </w:r>
      <w:r w:rsidRPr="00753D37">
        <w:t xml:space="preserve">gifter </w:t>
      </w:r>
      <w:r>
        <w:t xml:space="preserve">hos </w:t>
      </w:r>
      <w:r w:rsidRPr="00753D37">
        <w:t>en myndighet om sin verksamhet och s</w:t>
      </w:r>
      <w:r>
        <w:t>ina pro</w:t>
      </w:r>
      <w:r>
        <w:softHyphen/>
        <w:t>dukt</w:t>
      </w:r>
      <w:r>
        <w:softHyphen/>
        <w:t>er</w:t>
      </w:r>
      <w:r w:rsidRPr="00753D37">
        <w:t>.</w:t>
      </w:r>
      <w:r>
        <w:t xml:space="preserve"> Av bemyndigandet ska det framgå att sådan regi</w:t>
      </w:r>
      <w:r>
        <w:softHyphen/>
        <w:t>strer</w:t>
      </w:r>
      <w:r>
        <w:softHyphen/>
        <w:t>ings</w:t>
      </w:r>
      <w:r>
        <w:softHyphen/>
        <w:t>skyl</w:t>
      </w:r>
      <w:r>
        <w:softHyphen/>
        <w:t>dig</w:t>
      </w:r>
      <w:r>
        <w:softHyphen/>
        <w:t>het även får omfatta s.k. angränsande produkter.</w:t>
      </w:r>
      <w:r w:rsidRPr="00C86C0B">
        <w:t xml:space="preserve"> </w:t>
      </w:r>
    </w:p>
    <w:p w14:paraId="1BFFD852" w14:textId="77777777" w:rsidR="008539B5" w:rsidRDefault="008539B5" w:rsidP="008539B5">
      <w:pPr>
        <w:pStyle w:val="Brdtextmedindrag"/>
      </w:pPr>
      <w:r w:rsidDel="00CA08AC">
        <w:t>M</w:t>
      </w:r>
      <w:r w:rsidRPr="008466FF" w:rsidDel="00CA08AC">
        <w:t xml:space="preserve">ed </w:t>
      </w:r>
      <w:r w:rsidRPr="008466FF" w:rsidDel="001B000A">
        <w:t xml:space="preserve">ekonomiska aktörer </w:t>
      </w:r>
      <w:r w:rsidRPr="008466FF">
        <w:t>som tillhandahåller eller bedriver verk</w:t>
      </w:r>
      <w:r w:rsidRPr="008466FF">
        <w:softHyphen/>
        <w:t>sam</w:t>
      </w:r>
      <w:r w:rsidRPr="008466FF">
        <w:softHyphen/>
        <w:t xml:space="preserve">het </w:t>
      </w:r>
      <w:r>
        <w:t>med produkter i Sverige</w:t>
      </w:r>
      <w:r w:rsidRPr="002120D9">
        <w:t xml:space="preserve"> </w:t>
      </w:r>
      <w:r>
        <w:t>avses tillverkare, auktoriserade repre</w:t>
      </w:r>
      <w:r>
        <w:softHyphen/>
        <w:t xml:space="preserve">sentanter, importörer, distributörer eller sådana personer som avses i artikel 22.1 och 22.3 i </w:t>
      </w:r>
      <w:r w:rsidRPr="00A3541E">
        <w:t>MDR-förordningen</w:t>
      </w:r>
      <w:r>
        <w:t>. Bemyndigandet ska tolkas i ljus</w:t>
      </w:r>
      <w:r>
        <w:softHyphen/>
        <w:t>et av EU-förordningarna och där</w:t>
      </w:r>
      <w:r>
        <w:softHyphen/>
        <w:t>med inte användas för att ställa krav på regi</w:t>
      </w:r>
      <w:r>
        <w:softHyphen/>
        <w:t>strering av aktörer som redan regleras i EU-förordningarna, exempelvis distributörer eller tillverkare av specialanpassade produkter.</w:t>
      </w:r>
    </w:p>
    <w:p w14:paraId="411A75F0" w14:textId="77777777" w:rsidR="008539B5" w:rsidRDefault="008539B5" w:rsidP="008539B5">
      <w:pPr>
        <w:pStyle w:val="Brdtextmedindrag"/>
      </w:pPr>
      <w:r>
        <w:t>Det finns många olika medicintekniska produkter och andra pro</w:t>
      </w:r>
      <w:r>
        <w:softHyphen/>
        <w:t>dukter som omfattas av bestämmelser i MDR- och IVDR-förordningarna. Av bemyndigandet ska det framgå att berörd aktör även ska lämna uppgifter om sin verk</w:t>
      </w:r>
      <w:r>
        <w:softHyphen/>
        <w:t>samhet och sina pro</w:t>
      </w:r>
      <w:r>
        <w:softHyphen/>
        <w:t xml:space="preserve">dukter. </w:t>
      </w:r>
    </w:p>
    <w:p w14:paraId="2F2B6236" w14:textId="77777777" w:rsidR="008539B5" w:rsidRDefault="008539B5" w:rsidP="008539B5">
      <w:pPr>
        <w:pStyle w:val="Rubrik5utannumrering"/>
      </w:pPr>
      <w:r>
        <w:t xml:space="preserve">Register över verksamhet som avser reprocessing av engångsprodukter </w:t>
      </w:r>
    </w:p>
    <w:p w14:paraId="2E638C48" w14:textId="77777777" w:rsidR="008539B5" w:rsidRDefault="008539B5" w:rsidP="008539B5">
      <w:pPr>
        <w:pStyle w:val="Brdtextmedindrag"/>
        <w:ind w:firstLine="0"/>
      </w:pPr>
      <w:r>
        <w:t>I avsnitt 9.5 föreslås det att regeringen eller den myndighet som regeringen bestämmer ska få meddela föreskrifter om att tillåta att engångs</w:t>
      </w:r>
      <w:r>
        <w:softHyphen/>
        <w:t>produkter reprocessas och återanvänds. Om sådan verk</w:t>
      </w:r>
      <w:r>
        <w:softHyphen/>
        <w:t xml:space="preserve">samhet tillåts, bör den vara föremål för tillsyn och för att möjliggöra den tillsynen bör den som utövar denna verksamhet anmäla sin verksamhet till tillsynsmyndigheten. </w:t>
      </w:r>
    </w:p>
    <w:p w14:paraId="144B4565" w14:textId="3C0977C1" w:rsidR="00920097" w:rsidRPr="00B937F4" w:rsidRDefault="008539B5" w:rsidP="008539B5">
      <w:pPr>
        <w:pStyle w:val="Brdtextmedindrag"/>
        <w:sectPr w:rsidR="00920097" w:rsidRPr="00B937F4" w:rsidSect="008539B5">
          <w:pgSz w:w="9356" w:h="13721" w:code="9"/>
          <w:pgMar w:top="794" w:right="2438" w:bottom="1191" w:left="1021" w:header="0" w:footer="709" w:gutter="0"/>
          <w:cols w:space="708"/>
          <w:docGrid w:linePitch="360"/>
        </w:sectPr>
      </w:pPr>
      <w:r>
        <w:t xml:space="preserve">För att </w:t>
      </w:r>
      <w:bookmarkStart w:id="217" w:name="_Hlk19689414"/>
      <w:r>
        <w:t>möjliggöra myndigheternas tillsyn om reprocessing och åter</w:t>
      </w:r>
      <w:r>
        <w:softHyphen/>
        <w:t>använd</w:t>
      </w:r>
      <w:r>
        <w:softHyphen/>
        <w:t>ning tillåts bör den som reprocessar och återanvänder en en</w:t>
      </w:r>
      <w:r>
        <w:softHyphen/>
        <w:t>gångs</w:t>
      </w:r>
      <w:r>
        <w:softHyphen/>
        <w:t>pro</w:t>
      </w:r>
      <w:r>
        <w:softHyphen/>
        <w:t>dukt registrera sin verksamhet. Ett bemyndig</w:t>
      </w:r>
      <w:r>
        <w:softHyphen/>
        <w:t>ande bör därför in</w:t>
      </w:r>
      <w:r>
        <w:softHyphen/>
        <w:t>föras i den nya lagen med kompletterande bestämmelser till EU:s förord</w:t>
      </w:r>
      <w:r>
        <w:softHyphen/>
        <w:t>ningar om medicintekniska pro</w:t>
      </w:r>
      <w:r>
        <w:softHyphen/>
        <w:t>dukter om att r</w:t>
      </w:r>
      <w:r w:rsidRPr="00305163">
        <w:t>eger</w:t>
      </w:r>
      <w:r>
        <w:softHyphen/>
      </w:r>
      <w:r w:rsidRPr="00305163">
        <w:t xml:space="preserve">ingen eller </w:t>
      </w:r>
      <w:r>
        <w:t>den myndig</w:t>
      </w:r>
      <w:r>
        <w:softHyphen/>
        <w:t>het som regeringen bestämmer ska få med</w:t>
      </w:r>
      <w:r>
        <w:softHyphen/>
        <w:t>dela föreskrifter om skyldighet för den som reprocessar eller åter</w:t>
      </w:r>
      <w:r>
        <w:softHyphen/>
        <w:t>använder en</w:t>
      </w:r>
      <w:r>
        <w:softHyphen/>
        <w:t>gångs</w:t>
      </w:r>
      <w:r>
        <w:softHyphen/>
        <w:t>pro</w:t>
      </w:r>
      <w:r>
        <w:softHyphen/>
        <w:t>dukt</w:t>
      </w:r>
      <w:r>
        <w:softHyphen/>
        <w:t>er i Sverige att registrera uppgifter hos en myndighet om sin verk</w:t>
      </w:r>
      <w:r>
        <w:softHyphen/>
        <w:t>sam</w:t>
      </w:r>
      <w:r>
        <w:softHyphen/>
        <w:t>het och sina produkter.</w:t>
      </w:r>
      <w:bookmarkEnd w:id="217"/>
    </w:p>
    <w:p w14:paraId="759ADB35" w14:textId="2CBAF034" w:rsidR="00DA5201" w:rsidRDefault="00DA5201" w:rsidP="00DA5201">
      <w:pPr>
        <w:pStyle w:val="Brdtext"/>
      </w:pPr>
      <w:bookmarkStart w:id="218" w:name="_Toc65132659"/>
    </w:p>
    <w:p w14:paraId="1A9DCA3E" w14:textId="77777777" w:rsidR="00DA5201" w:rsidRPr="00DA5201" w:rsidRDefault="00DA5201" w:rsidP="00DA5201">
      <w:pPr>
        <w:pStyle w:val="Brdtextmedindrag"/>
      </w:pPr>
    </w:p>
    <w:p w14:paraId="7FD43D3B" w14:textId="2917155A" w:rsidR="008539B5" w:rsidRDefault="008539B5" w:rsidP="00DA5201">
      <w:pPr>
        <w:pStyle w:val="Rubrik1"/>
        <w:spacing w:before="0"/>
      </w:pPr>
      <w:bookmarkStart w:id="219" w:name="_Toc69367529"/>
      <w:r>
        <w:t>Kliniska prövningar och prestandastudier</w:t>
      </w:r>
      <w:bookmarkEnd w:id="218"/>
      <w:bookmarkEnd w:id="219"/>
    </w:p>
    <w:p w14:paraId="0C3E0BBB" w14:textId="3262415F" w:rsidR="008539B5" w:rsidRDefault="008539B5" w:rsidP="008539B5">
      <w:pPr>
        <w:pStyle w:val="Brdtextmedindrag"/>
        <w:ind w:firstLine="0"/>
      </w:pPr>
      <w:r>
        <w:t>Syftet med MDR- och IVDR-förordningarna är att säkerställa att den inre mark</w:t>
      </w:r>
      <w:r>
        <w:softHyphen/>
        <w:t>nad</w:t>
      </w:r>
      <w:r>
        <w:softHyphen/>
        <w:t>en för medicintekniska produkter fungerar smidigt, med utgångs</w:t>
      </w:r>
      <w:r>
        <w:softHyphen/>
        <w:t>punkt i en hög hälsoskyddsnivå för patienter och användare. För att undan</w:t>
      </w:r>
      <w:r>
        <w:softHyphen/>
        <w:t>röja vanliga betänkligheter när det gäller medicintekniska pro</w:t>
      </w:r>
      <w:r>
        <w:softHyphen/>
        <w:t>dukters säker</w:t>
      </w:r>
      <w:r>
        <w:softHyphen/>
        <w:t>het ställs det i förordningarna också höga kvali</w:t>
      </w:r>
      <w:r>
        <w:softHyphen/>
        <w:t>tets- och säkerhetskrav på sådana produkter. Bland annat ställs det krav på att de data som generer</w:t>
      </w:r>
      <w:r>
        <w:softHyphen/>
        <w:t>as vid kliniska prövningar och pre</w:t>
      </w:r>
      <w:r>
        <w:softHyphen/>
        <w:t>standastudier ska vara tillförlitliga och robusta och att säkerheten skydd</w:t>
      </w:r>
      <w:r>
        <w:softHyphen/>
        <w:t>as för de försökspersoner som deltar i en klin</w:t>
      </w:r>
      <w:r>
        <w:softHyphen/>
        <w:t>isk prövning eller prestandastudie. Bestäm</w:t>
      </w:r>
      <w:r>
        <w:softHyphen/>
        <w:t>melserna om klinisk pröv</w:t>
      </w:r>
      <w:r>
        <w:softHyphen/>
        <w:t xml:space="preserve">ning regleras i huvudsak i kapitel VI i </w:t>
      </w:r>
      <w:r w:rsidRPr="00A3541E">
        <w:t>MDR-förordningen</w:t>
      </w:r>
      <w:r>
        <w:t>. I IVDR-för</w:t>
      </w:r>
      <w:r>
        <w:softHyphen/>
        <w:t>ord</w:t>
      </w:r>
      <w:r>
        <w:softHyphen/>
        <w:t>ningen finns bestämmelser om prestandastudier i huvud</w:t>
      </w:r>
      <w:r>
        <w:softHyphen/>
        <w:t>sak i kapitel VI.</w:t>
      </w:r>
    </w:p>
    <w:p w14:paraId="4354ABD2" w14:textId="77777777" w:rsidR="008539B5" w:rsidRDefault="008539B5" w:rsidP="008539B5">
      <w:pPr>
        <w:pStyle w:val="Rubrik5utannumrering"/>
      </w:pPr>
      <w:r>
        <w:t>Klinisk utvärdering och klinisk prövning</w:t>
      </w:r>
    </w:p>
    <w:p w14:paraId="22507B8C" w14:textId="7E72B8E4" w:rsidR="008539B5" w:rsidRDefault="008539B5" w:rsidP="008539B5">
      <w:pPr>
        <w:pStyle w:val="Brdtextmedindrag"/>
        <w:ind w:firstLine="0"/>
      </w:pPr>
      <w:r>
        <w:t xml:space="preserve">I artikel 2.44 i </w:t>
      </w:r>
      <w:r w:rsidRPr="00A3541E">
        <w:t>MDR-förordningen</w:t>
      </w:r>
      <w:r>
        <w:t xml:space="preserve"> definieras </w:t>
      </w:r>
      <w:r w:rsidRPr="00991F9D">
        <w:rPr>
          <w:iCs/>
        </w:rPr>
        <w:t>klinisk utvärdering</w:t>
      </w:r>
      <w:r>
        <w:t>. Enligt den de</w:t>
      </w:r>
      <w:r>
        <w:softHyphen/>
        <w:t>fini</w:t>
      </w:r>
      <w:r>
        <w:softHyphen/>
        <w:t>tionen så är en klinisk utvärdering en systematisk och plan</w:t>
      </w:r>
      <w:r>
        <w:softHyphen/>
        <w:t>er</w:t>
      </w:r>
      <w:r>
        <w:softHyphen/>
        <w:t>ad process för att kontinuerligt generera, samla in, bedöma och ana</w:t>
      </w:r>
      <w:r>
        <w:softHyphen/>
        <w:t>lys</w:t>
      </w:r>
      <w:r>
        <w:softHyphen/>
        <w:t>era klin</w:t>
      </w:r>
      <w:r>
        <w:softHyphen/>
        <w:t>iska data avseende en produkt för att verifiera pro</w:t>
      </w:r>
      <w:r>
        <w:softHyphen/>
        <w:t>duktens säkerhet och pre</w:t>
      </w:r>
      <w:r>
        <w:softHyphen/>
        <w:t>standa, inklusive klinisk nytta, när den an</w:t>
      </w:r>
      <w:r>
        <w:softHyphen/>
        <w:t>vänds på det sätt som till</w:t>
      </w:r>
      <w:r>
        <w:softHyphen/>
        <w:t>verk</w:t>
      </w:r>
      <w:r>
        <w:softHyphen/>
        <w:t>ar</w:t>
      </w:r>
      <w:r>
        <w:softHyphen/>
        <w:t xml:space="preserve">en avsett. En </w:t>
      </w:r>
      <w:r w:rsidRPr="00991F9D">
        <w:rPr>
          <w:iCs/>
        </w:rPr>
        <w:t>klinisk prövning</w:t>
      </w:r>
      <w:r>
        <w:t xml:space="preserve"> är, en</w:t>
      </w:r>
      <w:r>
        <w:softHyphen/>
        <w:t xml:space="preserve">ligt artikel 2.45 i </w:t>
      </w:r>
      <w:r w:rsidRPr="00A3541E">
        <w:t>MDR-för</w:t>
      </w:r>
      <w:r>
        <w:softHyphen/>
      </w:r>
      <w:r w:rsidRPr="00A3541E">
        <w:t>ord</w:t>
      </w:r>
      <w:r>
        <w:softHyphen/>
      </w:r>
      <w:r w:rsidRPr="00A3541E">
        <w:t>ning</w:t>
      </w:r>
      <w:r>
        <w:softHyphen/>
      </w:r>
      <w:r w:rsidRPr="00A3541E">
        <w:t>en</w:t>
      </w:r>
      <w:r>
        <w:t>, en systematisk undersökning som in</w:t>
      </w:r>
      <w:r>
        <w:softHyphen/>
        <w:t>volv</w:t>
      </w:r>
      <w:r>
        <w:softHyphen/>
        <w:t>er</w:t>
      </w:r>
      <w:r>
        <w:softHyphen/>
        <w:t>ar en eller flera försöks</w:t>
      </w:r>
      <w:r>
        <w:softHyphen/>
        <w:t>person</w:t>
      </w:r>
      <w:r>
        <w:softHyphen/>
        <w:t>er för att bedöma en produkts säk</w:t>
      </w:r>
      <w:r>
        <w:softHyphen/>
        <w:t>er</w:t>
      </w:r>
      <w:r>
        <w:softHyphen/>
        <w:t xml:space="preserve">het eller prestanda. </w:t>
      </w:r>
    </w:p>
    <w:p w14:paraId="04A05EB0" w14:textId="77777777" w:rsidR="008539B5" w:rsidRDefault="008539B5" w:rsidP="008539B5">
      <w:pPr>
        <w:pStyle w:val="Brdtextmedindrag"/>
      </w:pPr>
      <w:r>
        <w:t xml:space="preserve">I </w:t>
      </w:r>
      <w:r w:rsidRPr="00A3541E">
        <w:t>MDR-förordningen</w:t>
      </w:r>
      <w:r>
        <w:t xml:space="preserve"> framgår att en tillverkare ska göra en klinisk ut</w:t>
      </w:r>
      <w:r>
        <w:softHyphen/>
        <w:t>värd</w:t>
      </w:r>
      <w:r>
        <w:softHyphen/>
        <w:t>ering innan en medicinteknisk produkt sätts på mark</w:t>
      </w:r>
      <w:r>
        <w:softHyphen/>
        <w:t>naden. En pro</w:t>
      </w:r>
      <w:r>
        <w:softHyphen/>
        <w:t>dukt ska genomgå en klinisk prövning om det inte finns tillräckliga klin</w:t>
      </w:r>
      <w:r>
        <w:softHyphen/>
        <w:t>iska data från relevant vetenskaplig litteratur, tillgängliga kliniska pröv</w:t>
      </w:r>
      <w:r>
        <w:softHyphen/>
        <w:t>ning</w:t>
      </w:r>
      <w:r>
        <w:softHyphen/>
        <w:t>ar och i förekommande fall tillgängliga alternativa behandl</w:t>
      </w:r>
      <w:r>
        <w:softHyphen/>
        <w:t>ings</w:t>
      </w:r>
      <w:r>
        <w:softHyphen/>
        <w:t>alter</w:t>
      </w:r>
      <w:r>
        <w:softHyphen/>
        <w:t>na</w:t>
      </w:r>
      <w:r>
        <w:softHyphen/>
        <w:t xml:space="preserve">tiv (artikel 61.3 i </w:t>
      </w:r>
      <w:r w:rsidRPr="00A3541E">
        <w:t>MDR-förordningen</w:t>
      </w:r>
      <w:r>
        <w:t xml:space="preserve">). För implantat och produkter i klass III är huvudregeln att kliniska prövningar ska genomföras, dock med vissa undantag (artikel 61.4–61.6 i </w:t>
      </w:r>
      <w:r w:rsidRPr="00A3541E">
        <w:t>MDR-förordningen</w:t>
      </w:r>
      <w:r>
        <w:t xml:space="preserve">). I artikel 61.8 i </w:t>
      </w:r>
      <w:r w:rsidRPr="00A3541E">
        <w:t>MDR-förordningen</w:t>
      </w:r>
      <w:r>
        <w:t xml:space="preserve"> ges kommissionen möjlighet att genom dele</w:t>
      </w:r>
      <w:r>
        <w:softHyphen/>
        <w:t>gerade akt</w:t>
      </w:r>
      <w:r>
        <w:softHyphen/>
        <w:t>er inte bara lägga till utan även stryka produkter från förteckningen i art</w:t>
      </w:r>
      <w:r>
        <w:softHyphen/>
        <w:t>ikel 61.6 b om att undanta produkter från kravet på kliniska prövningar.</w:t>
      </w:r>
    </w:p>
    <w:p w14:paraId="175D3B97" w14:textId="30813777" w:rsidR="008539B5" w:rsidRDefault="008539B5" w:rsidP="008539B5">
      <w:pPr>
        <w:pStyle w:val="Brdtextmedindrag"/>
      </w:pPr>
      <w:r>
        <w:t xml:space="preserve">Av artikel 62 i </w:t>
      </w:r>
      <w:r w:rsidRPr="00A3541E">
        <w:t>MDR-förordningen</w:t>
      </w:r>
      <w:r>
        <w:t xml:space="preserve"> framgår att en klinisk prövning ska ut</w:t>
      </w:r>
      <w:r>
        <w:softHyphen/>
        <w:t>för</w:t>
      </w:r>
      <w:r>
        <w:softHyphen/>
        <w:t>as för att fastställa och kontrollera att en produkt konstrueras, till</w:t>
      </w:r>
      <w:r>
        <w:softHyphen/>
        <w:t>verk</w:t>
      </w:r>
      <w:r>
        <w:softHyphen/>
        <w:t>as och förpackas på ett sådant sätt att den under normala an</w:t>
      </w:r>
      <w:r>
        <w:softHyphen/>
        <w:t>vänd</w:t>
      </w:r>
      <w:r>
        <w:softHyphen/>
        <w:t>nings</w:t>
      </w:r>
      <w:r>
        <w:softHyphen/>
        <w:t>för</w:t>
      </w:r>
      <w:r>
        <w:softHyphen/>
        <w:t>hållanden är lämplig för angivet ändamål och uppnår de avsedda prestanda som anges av dess tillverkare. De angivna ända</w:t>
      </w:r>
      <w:r>
        <w:softHyphen/>
        <w:t xml:space="preserve">målen ska i dessa fall vara medicinska ändamål, nämligen </w:t>
      </w:r>
    </w:p>
    <w:p w14:paraId="6EC3C56D" w14:textId="77777777" w:rsidR="008539B5" w:rsidRDefault="008539B5" w:rsidP="008539B5">
      <w:pPr>
        <w:pStyle w:val="Brdtextmedindrag"/>
      </w:pPr>
      <w:r>
        <w:t>– diagnos, profylax, övervakning, prediktion, prognos, behand</w:t>
      </w:r>
      <w:r>
        <w:softHyphen/>
        <w:t xml:space="preserve">ling eller lindring av sjukdom, </w:t>
      </w:r>
    </w:p>
    <w:p w14:paraId="6779E1ED" w14:textId="77777777" w:rsidR="008539B5" w:rsidRDefault="008539B5" w:rsidP="008539B5">
      <w:pPr>
        <w:pStyle w:val="Brdtextmedindrag"/>
      </w:pPr>
      <w:r>
        <w:t>– diagnos, övervakning, behandling, lindring av eller kom</w:t>
      </w:r>
      <w:r>
        <w:softHyphen/>
        <w:t>pen</w:t>
      </w:r>
      <w:r>
        <w:softHyphen/>
        <w:t>sa</w:t>
      </w:r>
      <w:r>
        <w:softHyphen/>
        <w:t xml:space="preserve">tion för en skada eller funktionsnedsättning, </w:t>
      </w:r>
    </w:p>
    <w:p w14:paraId="49DD40B3" w14:textId="77777777" w:rsidR="008539B5" w:rsidRDefault="008539B5" w:rsidP="008539B5">
      <w:pPr>
        <w:pStyle w:val="Brdtextmedindrag"/>
      </w:pPr>
      <w:r>
        <w:t>– undersökning, ersättning eller ändring av anatomin eller av en fysio</w:t>
      </w:r>
      <w:r>
        <w:softHyphen/>
        <w:t>logisk eller patologisk process eller ett fysiologiskt eller pato</w:t>
      </w:r>
      <w:r>
        <w:softHyphen/>
        <w:t>log</w:t>
      </w:r>
      <w:r>
        <w:softHyphen/>
        <w:t xml:space="preserve">iskt tillstånd, </w:t>
      </w:r>
    </w:p>
    <w:p w14:paraId="4807F9AE" w14:textId="77777777" w:rsidR="008539B5" w:rsidRDefault="008539B5" w:rsidP="008539B5">
      <w:pPr>
        <w:pStyle w:val="Brdtextmedindrag"/>
      </w:pPr>
      <w:r>
        <w:t>– tillhandahållande av information genom undersökning in vitro av prov</w:t>
      </w:r>
      <w:r>
        <w:softHyphen/>
        <w:t>er från människokroppen, inklusive donationer av organ, blod och vävnad.</w:t>
      </w:r>
    </w:p>
    <w:p w14:paraId="75025C34" w14:textId="77777777" w:rsidR="008539B5" w:rsidRDefault="008539B5" w:rsidP="008539B5">
      <w:pPr>
        <w:pStyle w:val="Brdtextmedindrag"/>
      </w:pPr>
      <w:r>
        <w:t xml:space="preserve">Därutöver får produkten inte </w:t>
      </w:r>
      <w:r w:rsidRPr="00617B57">
        <w:t xml:space="preserve">uppnå sin huvudsakliga, avsedda verkan i eller på människokroppen med hjälp av farmakologiska, immunologiska eller metaboliska medel, men </w:t>
      </w:r>
      <w:r>
        <w:t xml:space="preserve">produkten </w:t>
      </w:r>
      <w:r w:rsidRPr="00617B57">
        <w:t>kan understödjas i sin funktion av sådana medel</w:t>
      </w:r>
      <w:r>
        <w:t>.</w:t>
      </w:r>
    </w:p>
    <w:p w14:paraId="7698287B" w14:textId="77777777" w:rsidR="008539B5" w:rsidRDefault="008539B5" w:rsidP="008539B5">
      <w:pPr>
        <w:pStyle w:val="Brdtextmedindrag"/>
      </w:pPr>
      <w:r>
        <w:t>En klinisk prövning kan även göras för att fastställa och kon</w:t>
      </w:r>
      <w:r>
        <w:softHyphen/>
        <w:t>trollera att en produkt har de kliniska fördelar som dess tillverkare an</w:t>
      </w:r>
      <w:r>
        <w:softHyphen/>
        <w:t>gett (artikel 62.1 b). En tredje anledning till att göra en klinisk pröv</w:t>
      </w:r>
      <w:r>
        <w:softHyphen/>
        <w:t>ning är för att fast</w:t>
      </w:r>
      <w:r>
        <w:softHyphen/>
        <w:t>ställa och kontrollera produktens kliniska säker</w:t>
      </w:r>
      <w:r>
        <w:softHyphen/>
        <w:t>het och dokumentera oönsk</w:t>
      </w:r>
      <w:r>
        <w:softHyphen/>
        <w:t>ade bieffekter under en produkts nor</w:t>
      </w:r>
      <w:r>
        <w:softHyphen/>
        <w:t>mala användningsförhållanden och bedöma om de risker som dessa innebär är acceptabla när de vägs mot de fördelar som ska upp</w:t>
      </w:r>
      <w:r>
        <w:softHyphen/>
        <w:t>nås med produkten (artikel 62.1 c).</w:t>
      </w:r>
    </w:p>
    <w:p w14:paraId="4655DE9C" w14:textId="60B3C5A0" w:rsidR="008539B5" w:rsidRDefault="008539B5" w:rsidP="008539B5">
      <w:pPr>
        <w:pStyle w:val="Brdtextmedindrag"/>
      </w:pPr>
      <w:r>
        <w:t xml:space="preserve">Bestämmelserna om kliniska prövningar i </w:t>
      </w:r>
      <w:r w:rsidRPr="00A3541E">
        <w:t>MDR-förordningen</w:t>
      </w:r>
      <w:r>
        <w:t xml:space="preserve"> ska även tillämp</w:t>
      </w:r>
      <w:r>
        <w:softHyphen/>
        <w:t xml:space="preserve">as på de produkter som förtecknas i bilaga XVI (jfr artikel 1.2 i </w:t>
      </w:r>
      <w:r w:rsidRPr="00A3541E">
        <w:t>MDR-förordningen</w:t>
      </w:r>
      <w:r>
        <w:t xml:space="preserve">). Dessa produkter är sådana </w:t>
      </w:r>
      <w:r w:rsidRPr="00B76552">
        <w:t>som enligt tillverkare</w:t>
      </w:r>
      <w:r>
        <w:t>n</w:t>
      </w:r>
      <w:r w:rsidRPr="00B76552">
        <w:t xml:space="preserve"> </w:t>
      </w:r>
      <w:r>
        <w:t xml:space="preserve">är avsedda för </w:t>
      </w:r>
      <w:r w:rsidRPr="00B76552">
        <w:t>estetiska eller andra icke-medicinska ändamål</w:t>
      </w:r>
      <w:r>
        <w:t>,</w:t>
      </w:r>
      <w:r w:rsidRPr="00B76552">
        <w:t xml:space="preserve"> men liknar medicin</w:t>
      </w:r>
      <w:r>
        <w:softHyphen/>
      </w:r>
      <w:r w:rsidRPr="00B76552">
        <w:t>tekniska produkter i fråga om funktion och risk</w:t>
      </w:r>
      <w:r>
        <w:softHyphen/>
      </w:r>
      <w:r w:rsidRPr="00B76552">
        <w:t xml:space="preserve">profil </w:t>
      </w:r>
      <w:r>
        <w:t xml:space="preserve">och </w:t>
      </w:r>
      <w:r w:rsidRPr="00B76552">
        <w:t xml:space="preserve">omfattas av </w:t>
      </w:r>
      <w:r w:rsidRPr="00A3541E">
        <w:t>MDR-förordningen</w:t>
      </w:r>
      <w:r>
        <w:t>. En klinisk prövning av dessa pro</w:t>
      </w:r>
      <w:r>
        <w:softHyphen/>
        <w:t>dukt</w:t>
      </w:r>
      <w:r>
        <w:softHyphen/>
        <w:t>er kan göras för att se om produkten uppfyller de ändamål som an</w:t>
      </w:r>
      <w:r>
        <w:softHyphen/>
        <w:t xml:space="preserve">ges i artikel 62.1 b och c. Av artikel 61.9 </w:t>
      </w:r>
      <w:r w:rsidRPr="00A3541E">
        <w:t>MDR-förordningen</w:t>
      </w:r>
      <w:r>
        <w:t xml:space="preserve"> framgår vidare att när det gäller produkter som anges i bilaga XVI så ska krav</w:t>
      </w:r>
      <w:r>
        <w:softHyphen/>
        <w:t>et på att visa klinisk nytta förstås som ett krav på att visa pro</w:t>
      </w:r>
      <w:r>
        <w:softHyphen/>
        <w:t xml:space="preserve">duktens prestanda i stället. </w:t>
      </w:r>
    </w:p>
    <w:p w14:paraId="6749DE1C" w14:textId="77777777" w:rsidR="008539B5" w:rsidRDefault="008539B5" w:rsidP="008539B5">
      <w:pPr>
        <w:pStyle w:val="Rubrik5utannumrering"/>
      </w:pPr>
      <w:r w:rsidRPr="0095656F">
        <w:t>Prestandastudie</w:t>
      </w:r>
      <w:r>
        <w:t xml:space="preserve"> och prestandautvärdering</w:t>
      </w:r>
    </w:p>
    <w:p w14:paraId="17DAD767" w14:textId="77777777" w:rsidR="008539B5" w:rsidRDefault="008539B5" w:rsidP="008539B5">
      <w:pPr>
        <w:pStyle w:val="Brdtext"/>
      </w:pPr>
      <w:r>
        <w:t xml:space="preserve">Med klinisk prestanda avses enligt artikel 2.41 i IVDR-förordningen </w:t>
      </w:r>
      <w:r w:rsidRPr="005E0FF3">
        <w:t>en pro</w:t>
      </w:r>
      <w:r>
        <w:softHyphen/>
      </w:r>
      <w:r w:rsidRPr="005E0FF3">
        <w:t>dukts för</w:t>
      </w:r>
      <w:r>
        <w:softHyphen/>
      </w:r>
      <w:r w:rsidRPr="005E0FF3">
        <w:t>måga att ge resultat som korrelerar med ett visst kliniskt fysio</w:t>
      </w:r>
      <w:r>
        <w:softHyphen/>
      </w:r>
      <w:r w:rsidRPr="005E0FF3">
        <w:t>log</w:t>
      </w:r>
      <w:r>
        <w:softHyphen/>
      </w:r>
      <w:r w:rsidRPr="005E0FF3">
        <w:t>i</w:t>
      </w:r>
      <w:r>
        <w:softHyphen/>
      </w:r>
      <w:r w:rsidRPr="005E0FF3">
        <w:t>skt eller patologiskt tillstånd eller en fysiologisk eller patologisk pro</w:t>
      </w:r>
      <w:r>
        <w:softHyphen/>
      </w:r>
      <w:r>
        <w:softHyphen/>
      </w:r>
      <w:r w:rsidRPr="005E0FF3">
        <w:t>cess för målgruppen och de avsedda användarna.</w:t>
      </w:r>
      <w:r>
        <w:t xml:space="preserve"> Med pre</w:t>
      </w:r>
      <w:r>
        <w:softHyphen/>
        <w:t>standa</w:t>
      </w:r>
      <w:r>
        <w:softHyphen/>
      </w:r>
      <w:r>
        <w:softHyphen/>
        <w:t>studie avses enligt artikel 2.42 i IVDR-förordningen en studie som genomförs för att fast</w:t>
      </w:r>
      <w:r>
        <w:softHyphen/>
      </w:r>
      <w:r>
        <w:softHyphen/>
        <w:t xml:space="preserve">ställa eller bekräfta en produkts analytiska eller kliniska prestanda. Av artikel 2.47 framgår att en </w:t>
      </w:r>
      <w:r w:rsidRPr="008E1A01">
        <w:t>försöksperson</w:t>
      </w:r>
      <w:r>
        <w:t xml:space="preserve"> är en</w:t>
      </w:r>
      <w:r w:rsidRPr="008E1A01">
        <w:t xml:space="preserve"> person som deltar i en prestandastudie och vars prover genomgår undersökningar in-vitro med en produkt avsedd för prestandastudie eller en produkt som används för kontrolländamål.</w:t>
      </w:r>
      <w:r>
        <w:t xml:space="preserve"> En prestandautvärdering är, enligt artikel 2.44 i IVDR-förordningen, en utvärdering och analys av data för att fastställa eller verifiera den veten</w:t>
      </w:r>
      <w:r>
        <w:softHyphen/>
        <w:t>skap</w:t>
      </w:r>
      <w:r>
        <w:softHyphen/>
        <w:t>liga giltigheten, den analytiska och i före</w:t>
      </w:r>
      <w:r>
        <w:softHyphen/>
        <w:t>kommande fall kliniska pre</w:t>
      </w:r>
      <w:r>
        <w:softHyphen/>
        <w:t>standan hos en produkt. För att säker</w:t>
      </w:r>
      <w:r>
        <w:softHyphen/>
        <w:t>ställa en hög säkerhets- och pre</w:t>
      </w:r>
      <w:r>
        <w:softHyphen/>
        <w:t>standanivå på medicintekniska produkter för in vitro-dia</w:t>
      </w:r>
      <w:r>
        <w:softHyphen/>
        <w:t>gnos</w:t>
      </w:r>
      <w:r>
        <w:softHyphen/>
        <w:t>tik bör det med hjälp av klinisk evidens styrkas att de allmänna krav på säkerhet och pre</w:t>
      </w:r>
      <w:r>
        <w:softHyphen/>
        <w:t>standa som fastställs i IVDR-förordningen är uppfyllda. Krav på pre</w:t>
      </w:r>
      <w:r>
        <w:softHyphen/>
        <w:t>standastudier gäller först då det inte är vederbörligen motiverat att förlita sig på andra källor till uppgifter om kliniska prestanda (artikel 56.4 i IVDR-förordningen). I kapitel VI i IVDR-förordningen finns bestäm</w:t>
      </w:r>
      <w:r>
        <w:softHyphen/>
        <w:t>mel</w:t>
      </w:r>
      <w:r>
        <w:softHyphen/>
        <w:t>ser om klinisk evidens, prestanda</w:t>
      </w:r>
      <w:r>
        <w:softHyphen/>
        <w:t>utvärd</w:t>
      </w:r>
      <w:r>
        <w:softHyphen/>
        <w:t>er</w:t>
      </w:r>
      <w:r>
        <w:softHyphen/>
        <w:t xml:space="preserve">ing och prestandastudier. </w:t>
      </w:r>
    </w:p>
    <w:p w14:paraId="41864E3A" w14:textId="77777777" w:rsidR="008539B5" w:rsidRPr="004140C1" w:rsidRDefault="008539B5" w:rsidP="008539B5">
      <w:pPr>
        <w:pStyle w:val="Rubrik5utannumrering"/>
      </w:pPr>
      <w:r>
        <w:t xml:space="preserve">Behov av anpassningar av svensk rätt </w:t>
      </w:r>
    </w:p>
    <w:p w14:paraId="5873EFAB" w14:textId="77777777" w:rsidR="008539B5" w:rsidRDefault="008539B5" w:rsidP="008539B5">
      <w:pPr>
        <w:pStyle w:val="Brdtextmedindrag"/>
        <w:ind w:firstLine="0"/>
      </w:pPr>
      <w:r>
        <w:t xml:space="preserve">I artikel 61 i </w:t>
      </w:r>
      <w:r w:rsidRPr="00A3541E">
        <w:t>MDR-förordningen</w:t>
      </w:r>
      <w:r>
        <w:t xml:space="preserve"> uppställs när och hur en klinisk utvärd</w:t>
      </w:r>
      <w:r>
        <w:softHyphen/>
        <w:t>er</w:t>
      </w:r>
      <w:r>
        <w:softHyphen/>
        <w:t>ing ska ske. Mot</w:t>
      </w:r>
      <w:r>
        <w:softHyphen/>
        <w:t>svarande bestämmelse för när och hur prestanda</w:t>
      </w:r>
      <w:r>
        <w:softHyphen/>
        <w:t>utvärder</w:t>
      </w:r>
      <w:r>
        <w:softHyphen/>
        <w:t>ing ska ske finns i artikel 56 i IVDR-förordningen. Dessa bestämmelser be</w:t>
      </w:r>
      <w:r>
        <w:softHyphen/>
        <w:t>höver inte komplett</w:t>
      </w:r>
      <w:r>
        <w:softHyphen/>
        <w:t>er</w:t>
      </w:r>
      <w:r>
        <w:softHyphen/>
        <w:t xml:space="preserve">ande bestämmelser i svensk rätt. </w:t>
      </w:r>
    </w:p>
    <w:p w14:paraId="72BE62D6" w14:textId="77777777" w:rsidR="008539B5" w:rsidRDefault="008539B5" w:rsidP="008539B5">
      <w:pPr>
        <w:pStyle w:val="Brdtextmedindrag"/>
      </w:pPr>
      <w:r>
        <w:t>Bestämmelserna om kliniska prövningar och prestandastudier, som så</w:t>
      </w:r>
      <w:r>
        <w:softHyphen/>
        <w:t>ledes involverar för</w:t>
      </w:r>
      <w:r>
        <w:softHyphen/>
        <w:t>sökspersoner, kräver emellertid anpass</w:t>
      </w:r>
      <w:r>
        <w:softHyphen/>
        <w:t>ning</w:t>
      </w:r>
      <w:r>
        <w:softHyphen/>
        <w:t>ar av svensk rätt för att EU-förordningarna ska kunna tillämp</w:t>
      </w:r>
      <w:r>
        <w:softHyphen/>
        <w:t>as i Sverige. Bland de fråg</w:t>
      </w:r>
      <w:r>
        <w:softHyphen/>
        <w:t>or som behöver regleras är besluts</w:t>
      </w:r>
      <w:r>
        <w:softHyphen/>
        <w:t>pro</w:t>
      </w:r>
      <w:r>
        <w:softHyphen/>
        <w:t>cess</w:t>
      </w:r>
      <w:r>
        <w:softHyphen/>
        <w:t>en i Sverige för hur en an</w:t>
      </w:r>
      <w:r>
        <w:softHyphen/>
        <w:t>sök</w:t>
      </w:r>
      <w:r>
        <w:softHyphen/>
        <w:t>an om klinisk prövning eller pre</w:t>
      </w:r>
      <w:r>
        <w:softHyphen/>
        <w:t>standa</w:t>
      </w:r>
      <w:r>
        <w:softHyphen/>
        <w:t>studie även ska bedömas ur ett etiskt perspektiv. Andra frågor som behöver regleras är vem som ska vara ställ</w:t>
      </w:r>
      <w:r>
        <w:softHyphen/>
        <w:t>före</w:t>
      </w:r>
      <w:r>
        <w:softHyphen/>
        <w:t>träd</w:t>
      </w:r>
      <w:r>
        <w:softHyphen/>
        <w:t>are för under</w:t>
      </w:r>
      <w:r>
        <w:softHyphen/>
        <w:t xml:space="preserve">åriga respektive beslutsoförmögna vuxna. </w:t>
      </w:r>
    </w:p>
    <w:p w14:paraId="0CE2A548" w14:textId="77777777" w:rsidR="008539B5" w:rsidRDefault="008539B5" w:rsidP="008539B5">
      <w:pPr>
        <w:pStyle w:val="Brdtextmedindrag"/>
      </w:pPr>
      <w:r>
        <w:t xml:space="preserve">Bestämmelserna om tillståndsförfarandet för klinisk prövning i </w:t>
      </w:r>
      <w:r w:rsidRPr="00A3541E">
        <w:t>MDR-förordningen</w:t>
      </w:r>
      <w:r>
        <w:t xml:space="preserve"> och prestanda</w:t>
      </w:r>
      <w:r>
        <w:softHyphen/>
        <w:t>studi</w:t>
      </w:r>
      <w:r>
        <w:softHyphen/>
        <w:t>er i IVDR-förordningen överens</w:t>
      </w:r>
      <w:r>
        <w:softHyphen/>
        <w:t xml:space="preserve">stämmer i stort med bestämmelserna i </w:t>
      </w:r>
      <w:r w:rsidRPr="00D8703B">
        <w:t>Europa</w:t>
      </w:r>
      <w:r>
        <w:softHyphen/>
      </w:r>
      <w:r>
        <w:softHyphen/>
      </w:r>
      <w:r w:rsidRPr="00D8703B">
        <w:t>parlamentets och rådets förordning (EU) nr 536/2014 av den 16 april 2014 om kliniska prövningar av humanläkemedel och om upphäv</w:t>
      </w:r>
      <w:r>
        <w:softHyphen/>
      </w:r>
      <w:r w:rsidRPr="00D8703B">
        <w:t>ande av direktiv 2001/20/EG</w:t>
      </w:r>
      <w:r>
        <w:t>. Ändrade bestämmelser med anled</w:t>
      </w:r>
      <w:r>
        <w:softHyphen/>
        <w:t xml:space="preserve">ning av den förordningen finns i propositionen </w:t>
      </w:r>
      <w:r w:rsidRPr="00D8703B">
        <w:t>An</w:t>
      </w:r>
      <w:r>
        <w:softHyphen/>
      </w:r>
      <w:r w:rsidRPr="00D8703B">
        <w:t>pass</w:t>
      </w:r>
      <w:r>
        <w:softHyphen/>
      </w:r>
      <w:r w:rsidRPr="00D8703B">
        <w:t>ningar av svensk rätt till EU</w:t>
      </w:r>
      <w:r>
        <w:t>-</w:t>
      </w:r>
      <w:r w:rsidRPr="00D8703B">
        <w:t>förordningen om klin</w:t>
      </w:r>
      <w:r>
        <w:softHyphen/>
      </w:r>
      <w:r w:rsidRPr="00D8703B">
        <w:t>iska läke</w:t>
      </w:r>
      <w:r>
        <w:softHyphen/>
      </w:r>
      <w:r w:rsidRPr="00D8703B">
        <w:t xml:space="preserve">medelsprövningar </w:t>
      </w:r>
      <w:r>
        <w:t xml:space="preserve">(prop. </w:t>
      </w:r>
      <w:r w:rsidRPr="007C72D9">
        <w:t>2017/18:196</w:t>
      </w:r>
      <w:r>
        <w:t>) och pro</w:t>
      </w:r>
      <w:r>
        <w:softHyphen/>
        <w:t>posi</w:t>
      </w:r>
      <w:r>
        <w:softHyphen/>
        <w:t xml:space="preserve">tionen </w:t>
      </w:r>
      <w:r w:rsidRPr="00D8703B">
        <w:t>Kom</w:t>
      </w:r>
      <w:r>
        <w:softHyphen/>
      </w:r>
      <w:r w:rsidRPr="00D8703B">
        <w:t>plett</w:t>
      </w:r>
      <w:r>
        <w:softHyphen/>
      </w:r>
      <w:r w:rsidRPr="00D8703B">
        <w:t>erande be</w:t>
      </w:r>
      <w:r>
        <w:softHyphen/>
      </w:r>
      <w:r w:rsidRPr="00D8703B">
        <w:t>stämmelser om etisk granskning till EU-för</w:t>
      </w:r>
      <w:r>
        <w:softHyphen/>
      </w:r>
      <w:r w:rsidRPr="00D8703B">
        <w:t>ord</w:t>
      </w:r>
      <w:r>
        <w:softHyphen/>
      </w:r>
      <w:r w:rsidRPr="00D8703B">
        <w:t>ning</w:t>
      </w:r>
      <w:r>
        <w:softHyphen/>
      </w:r>
      <w:r w:rsidRPr="00D8703B">
        <w:t>en om klini</w:t>
      </w:r>
      <w:r>
        <w:softHyphen/>
      </w:r>
      <w:r w:rsidRPr="00D8703B">
        <w:t>ska läkemedelsprövningar</w:t>
      </w:r>
      <w:r>
        <w:t xml:space="preserve"> (prop. </w:t>
      </w:r>
      <w:r w:rsidRPr="007C72D9">
        <w:t>2017/18:193</w:t>
      </w:r>
      <w:r>
        <w:t>). För</w:t>
      </w:r>
      <w:r>
        <w:softHyphen/>
        <w:t>ord</w:t>
      </w:r>
      <w:r>
        <w:softHyphen/>
        <w:t xml:space="preserve">ning (EU) 536/2014 </w:t>
      </w:r>
      <w:r w:rsidRPr="008B327B">
        <w:t>ska börja tillämpas sex månader efter det att kommissionen offent</w:t>
      </w:r>
      <w:r>
        <w:softHyphen/>
      </w:r>
      <w:r w:rsidRPr="008B327B">
        <w:t xml:space="preserve">liggjort ett meddelande om att </w:t>
      </w:r>
      <w:r>
        <w:t xml:space="preserve">en </w:t>
      </w:r>
      <w:r w:rsidRPr="008B327B">
        <w:t xml:space="preserve">EU-portal och </w:t>
      </w:r>
      <w:r>
        <w:t xml:space="preserve">en </w:t>
      </w:r>
      <w:r w:rsidRPr="008B327B">
        <w:t>EU-databas be</w:t>
      </w:r>
      <w:r>
        <w:softHyphen/>
      </w:r>
      <w:r w:rsidRPr="008B327B">
        <w:t>dömts vara fullt funktionsdugliga</w:t>
      </w:r>
      <w:r>
        <w:t>, jämför</w:t>
      </w:r>
      <w:r w:rsidRPr="008B327B">
        <w:t xml:space="preserve"> artikel 99 i </w:t>
      </w:r>
      <w:r w:rsidRPr="00A41F91">
        <w:t>förordning (EU) nr 536/2014</w:t>
      </w:r>
      <w:r w:rsidRPr="008B327B">
        <w:t>. Så har ännu inte skett.</w:t>
      </w:r>
      <w:r>
        <w:t xml:space="preserve"> Arbete pågår fortfarande med att bygga upp EU-portalen och EU-data</w:t>
      </w:r>
      <w:r>
        <w:softHyphen/>
        <w:t>basen.</w:t>
      </w:r>
    </w:p>
    <w:p w14:paraId="6DEB603E" w14:textId="77777777" w:rsidR="008539B5" w:rsidRDefault="008539B5" w:rsidP="008539B5">
      <w:pPr>
        <w:pStyle w:val="Rubrik5utannumrering"/>
      </w:pPr>
      <w:bookmarkStart w:id="220" w:name="_Hlk60569876"/>
      <w:r>
        <w:t>Tillståndsförfarandet enligt MDR- och IVDR-förordningarna</w:t>
      </w:r>
    </w:p>
    <w:bookmarkEnd w:id="220"/>
    <w:p w14:paraId="79D8275A" w14:textId="77777777" w:rsidR="008539B5" w:rsidRDefault="008539B5" w:rsidP="008539B5">
      <w:pPr>
        <w:pStyle w:val="Brdtextmedindrag"/>
        <w:ind w:firstLine="0"/>
      </w:pPr>
      <w:r>
        <w:t xml:space="preserve">Av artikel 62.4 a i </w:t>
      </w:r>
      <w:r w:rsidRPr="00A3541E">
        <w:t>MDR-förordningen</w:t>
      </w:r>
      <w:r>
        <w:t xml:space="preserve"> framgår att en klin</w:t>
      </w:r>
      <w:r>
        <w:softHyphen/>
        <w:t>isk prövning endast får genom</w:t>
      </w:r>
      <w:r>
        <w:softHyphen/>
      </w:r>
      <w:r>
        <w:softHyphen/>
      </w:r>
      <w:r>
        <w:softHyphen/>
        <w:t>föras om den har godkänts av den medlemsstat där den klin</w:t>
      </w:r>
      <w:r>
        <w:softHyphen/>
        <w:t>iska pröv</w:t>
      </w:r>
      <w:r>
        <w:softHyphen/>
        <w:t>ning</w:t>
      </w:r>
      <w:r>
        <w:softHyphen/>
        <w:t>en ska genomföras. En liknande bestämmelse finns i artikel 58.5 a i IVDR-förordningen och avser sådana prestandastudier som anges i art</w:t>
      </w:r>
      <w:r>
        <w:softHyphen/>
        <w:t>ikel 58.1 i den för</w:t>
      </w:r>
      <w:r>
        <w:softHyphen/>
        <w:t>ord</w:t>
      </w:r>
      <w:r>
        <w:softHyphen/>
        <w:t>ning</w:t>
      </w:r>
      <w:r>
        <w:softHyphen/>
        <w:t>en. Det bör nämnas att det sannolikt finns ett stort an</w:t>
      </w:r>
      <w:r>
        <w:softHyphen/>
        <w:t>tal pre</w:t>
      </w:r>
      <w:r>
        <w:softHyphen/>
        <w:t>standa</w:t>
      </w:r>
      <w:r>
        <w:softHyphen/>
        <w:t>studi</w:t>
      </w:r>
      <w:r>
        <w:softHyphen/>
        <w:t xml:space="preserve">er som faller utanför regleringen i artikel 58.1. </w:t>
      </w:r>
    </w:p>
    <w:p w14:paraId="746A9935" w14:textId="77777777" w:rsidR="008539B5" w:rsidRDefault="008539B5" w:rsidP="008539B5">
      <w:pPr>
        <w:pStyle w:val="Brdtextmedindrag"/>
      </w:pPr>
      <w:r>
        <w:t xml:space="preserve">Av artikel 62.3 i </w:t>
      </w:r>
      <w:r w:rsidRPr="00A3541E">
        <w:t>MDR-förordningen</w:t>
      </w:r>
      <w:r>
        <w:t xml:space="preserve"> framgår att kliniska prövningar ska vara före</w:t>
      </w:r>
      <w:r>
        <w:softHyphen/>
      </w:r>
      <w:r>
        <w:softHyphen/>
        <w:t>mål för både vetenskaplig och etisk granskning. Den etiska gransk</w:t>
      </w:r>
      <w:r>
        <w:softHyphen/>
      </w:r>
      <w:r>
        <w:softHyphen/>
      </w:r>
      <w:r>
        <w:softHyphen/>
        <w:t>ningen ska genom</w:t>
      </w:r>
      <w:r>
        <w:softHyphen/>
        <w:t>föras av en etikkommitté i enlighet med nation</w:t>
      </w:r>
      <w:r>
        <w:softHyphen/>
        <w:t>ell rätt. Medlems</w:t>
      </w:r>
      <w:r>
        <w:softHyphen/>
        <w:t>stat</w:t>
      </w:r>
      <w:r>
        <w:softHyphen/>
        <w:t>er</w:t>
      </w:r>
      <w:r>
        <w:softHyphen/>
        <w:t>na ska säkerställa att förfarandena för etik</w:t>
      </w:r>
      <w:r>
        <w:softHyphen/>
      </w:r>
      <w:r>
        <w:softHyphen/>
      </w:r>
      <w:r>
        <w:softHyphen/>
        <w:t>kommitté</w:t>
      </w:r>
      <w:r>
        <w:softHyphen/>
        <w:t>er</w:t>
      </w:r>
      <w:r>
        <w:softHyphen/>
        <w:t>nas granskning är för</w:t>
      </w:r>
      <w:r>
        <w:softHyphen/>
        <w:t>enliga med de förfaranden som anges i MDR-för</w:t>
      </w:r>
      <w:r>
        <w:softHyphen/>
        <w:t>ord</w:t>
      </w:r>
      <w:r>
        <w:softHyphen/>
        <w:t>ningen för be</w:t>
      </w:r>
      <w:r>
        <w:softHyphen/>
        <w:t>döm</w:t>
      </w:r>
      <w:r>
        <w:softHyphen/>
        <w:t>ning</w:t>
      </w:r>
      <w:r>
        <w:softHyphen/>
        <w:t>en av ansökningar om god</w:t>
      </w:r>
      <w:r>
        <w:softHyphen/>
      </w:r>
      <w:r>
        <w:softHyphen/>
      </w:r>
      <w:r>
        <w:softHyphen/>
        <w:t xml:space="preserve">kännande av en klinisk prövning. Vidare anges det i artikel 62.4 b i </w:t>
      </w:r>
      <w:r w:rsidRPr="00A3541E">
        <w:t>MDR-förordningen</w:t>
      </w:r>
      <w:r>
        <w:t xml:space="preserve"> att en klinisk prövning endast får genom</w:t>
      </w:r>
      <w:r>
        <w:softHyphen/>
        <w:t>föras om en etikkommitté inte har avgett ett negativt yttrande avseende den klin</w:t>
      </w:r>
      <w:r>
        <w:softHyphen/>
        <w:t>iska prövningen.</w:t>
      </w:r>
      <w:r w:rsidRPr="006E252D">
        <w:t xml:space="preserve"> </w:t>
      </w:r>
      <w:r>
        <w:t>Liknande bestämmelser gällande prestanda</w:t>
      </w:r>
      <w:r>
        <w:softHyphen/>
        <w:t>studi</w:t>
      </w:r>
      <w:r>
        <w:softHyphen/>
        <w:t>er finns i artiklarna 58.3 och 58.5 b i IVDR-förordningen.</w:t>
      </w:r>
    </w:p>
    <w:p w14:paraId="38848DA6" w14:textId="77777777" w:rsidR="008539B5" w:rsidRDefault="008539B5" w:rsidP="008539B5">
      <w:pPr>
        <w:pStyle w:val="Brdtextmedindrag"/>
      </w:pPr>
      <w:r>
        <w:t xml:space="preserve">Av skäl 65 i ingressen till </w:t>
      </w:r>
      <w:r w:rsidRPr="00A3541E">
        <w:t>MDR-förordningen</w:t>
      </w:r>
      <w:r>
        <w:t xml:space="preserve"> och av skäl 67 i ingressen till IVDR-förordningen fram</w:t>
      </w:r>
      <w:r>
        <w:softHyphen/>
        <w:t xml:space="preserve">går att det är den </w:t>
      </w:r>
      <w:r w:rsidRPr="00C95CF7">
        <w:t xml:space="preserve">medlemsstat där en klinisk prövning </w:t>
      </w:r>
      <w:r>
        <w:t>res</w:t>
      </w:r>
      <w:r>
        <w:softHyphen/>
        <w:t>pek</w:t>
      </w:r>
      <w:r>
        <w:softHyphen/>
        <w:t>tive pre</w:t>
      </w:r>
      <w:r>
        <w:softHyphen/>
        <w:t xml:space="preserve">standastudie </w:t>
      </w:r>
      <w:r w:rsidRPr="00C95CF7">
        <w:t xml:space="preserve">genomförs </w:t>
      </w:r>
      <w:r>
        <w:t xml:space="preserve">som får </w:t>
      </w:r>
      <w:r w:rsidRPr="00C95CF7">
        <w:t xml:space="preserve">fastställa vilken </w:t>
      </w:r>
      <w:r>
        <w:t>mynd</w:t>
      </w:r>
      <w:r>
        <w:softHyphen/>
        <w:t>ig</w:t>
      </w:r>
      <w:r>
        <w:softHyphen/>
      </w:r>
      <w:r w:rsidRPr="00C95CF7">
        <w:t>het som lämp</w:t>
      </w:r>
      <w:r>
        <w:softHyphen/>
      </w:r>
      <w:r w:rsidRPr="00C95CF7">
        <w:t>lig</w:t>
      </w:r>
      <w:r>
        <w:softHyphen/>
      </w:r>
      <w:r w:rsidRPr="00C95CF7">
        <w:t>en bör delta i bedömningen av en ansökan om att få genomföra kliniska pröv</w:t>
      </w:r>
      <w:r>
        <w:softHyphen/>
      </w:r>
      <w:r w:rsidRPr="00C95CF7">
        <w:t>ningar</w:t>
      </w:r>
      <w:r>
        <w:t xml:space="preserve"> eller prestandastudier. Av dessa skäl och av artikel 62.3 i </w:t>
      </w:r>
      <w:r w:rsidRPr="00A3541E">
        <w:t>MDR-förordningen</w:t>
      </w:r>
      <w:r>
        <w:t xml:space="preserve"> och artikel 58.3 i IVDR-förordningen fram</w:t>
      </w:r>
      <w:r>
        <w:softHyphen/>
        <w:t xml:space="preserve">går även att det är medlemsstaten som får </w:t>
      </w:r>
      <w:r w:rsidRPr="00C95CF7">
        <w:t>organisera etik</w:t>
      </w:r>
      <w:r>
        <w:softHyphen/>
      </w:r>
      <w:r w:rsidRPr="00C95CF7">
        <w:t>kom</w:t>
      </w:r>
      <w:r>
        <w:softHyphen/>
      </w:r>
      <w:r w:rsidRPr="00C95CF7">
        <w:t>mitt</w:t>
      </w:r>
      <w:r>
        <w:softHyphen/>
      </w:r>
      <w:r w:rsidRPr="00C95CF7">
        <w:t>é</w:t>
      </w:r>
      <w:r>
        <w:softHyphen/>
      </w:r>
      <w:r w:rsidRPr="00C95CF7">
        <w:t xml:space="preserve">ers medverkan </w:t>
      </w:r>
      <w:r>
        <w:t>vid bedömningen av dessa ansök</w:t>
      </w:r>
      <w:r>
        <w:softHyphen/>
        <w:t xml:space="preserve">ningar </w:t>
      </w:r>
      <w:r w:rsidRPr="00C95CF7">
        <w:t xml:space="preserve">inom de tidsfrister som anges i </w:t>
      </w:r>
      <w:r>
        <w:t>respektive förordning</w:t>
      </w:r>
      <w:r w:rsidRPr="00C95CF7">
        <w:t xml:space="preserve">. </w:t>
      </w:r>
    </w:p>
    <w:p w14:paraId="503AFBD6" w14:textId="77777777" w:rsidR="008539B5" w:rsidRDefault="008539B5" w:rsidP="008539B5">
      <w:pPr>
        <w:pStyle w:val="Rubrik5utannumrering"/>
      </w:pPr>
      <w:r>
        <w:t>Samordnat bedömningsförfarande enligt MDR- och IVDR-förordningarna</w:t>
      </w:r>
    </w:p>
    <w:p w14:paraId="01DC151E" w14:textId="77777777" w:rsidR="008539B5" w:rsidRDefault="008539B5" w:rsidP="008539B5">
      <w:pPr>
        <w:pStyle w:val="Brdtextmedindrag"/>
        <w:ind w:firstLine="0"/>
      </w:pPr>
      <w:r>
        <w:t xml:space="preserve">I artikel 78 i </w:t>
      </w:r>
      <w:r w:rsidRPr="00A3541E">
        <w:t>MDR-förordningen</w:t>
      </w:r>
      <w:r>
        <w:t xml:space="preserve"> och artikel 74 i IVDR-förordningen finns be</w:t>
      </w:r>
      <w:r>
        <w:softHyphen/>
        <w:t>stäm</w:t>
      </w:r>
      <w:r>
        <w:softHyphen/>
        <w:t>melser om ett samordnat bedöm</w:t>
      </w:r>
      <w:r>
        <w:softHyphen/>
        <w:t>nings</w:t>
      </w:r>
      <w:r>
        <w:softHyphen/>
        <w:t>för</w:t>
      </w:r>
      <w:r>
        <w:softHyphen/>
        <w:t>farande för kliniska pröv</w:t>
      </w:r>
      <w:r>
        <w:softHyphen/>
        <w:t>ningar respek</w:t>
      </w:r>
      <w:r>
        <w:softHyphen/>
        <w:t>tive prest</w:t>
      </w:r>
      <w:r>
        <w:softHyphen/>
        <w:t>anda</w:t>
      </w:r>
      <w:r>
        <w:softHyphen/>
        <w:t>studier. Genom detta förfarande så krävs det endast en enda ansökan av sponsorn för att ansöka om att genom</w:t>
      </w:r>
      <w:r>
        <w:softHyphen/>
        <w:t xml:space="preserve">föra en prövning eller studie i flera medlemsstater. Ansökan ska lämnas in via det elektroniska systemet i artikel 73 i </w:t>
      </w:r>
      <w:r w:rsidRPr="00A3541E">
        <w:t>MDR-förordningen</w:t>
      </w:r>
      <w:r>
        <w:t xml:space="preserve"> res</w:t>
      </w:r>
      <w:r>
        <w:softHyphen/>
        <w:t>pek</w:t>
      </w:r>
      <w:r>
        <w:softHyphen/>
        <w:t>tive artikel 69 i IVDR-förordningen och samtliga berörda medlemsstater får samordna sin beslutsprocess i enlig</w:t>
      </w:r>
      <w:r>
        <w:softHyphen/>
        <w:t xml:space="preserve">het med artikel 78 i </w:t>
      </w:r>
      <w:r w:rsidRPr="00A3541E">
        <w:t>MDR-förordningen</w:t>
      </w:r>
      <w:r>
        <w:t xml:space="preserve"> och artikel 74 i IVDR-förordningen.</w:t>
      </w:r>
    </w:p>
    <w:p w14:paraId="7322C13D" w14:textId="77777777" w:rsidR="008539B5" w:rsidRDefault="008539B5" w:rsidP="008539B5">
      <w:pPr>
        <w:pStyle w:val="Brdtextmedindrag"/>
      </w:pPr>
      <w:r>
        <w:t>Efter det att medlemsstaterna har bedömt ansökan ska v</w:t>
      </w:r>
      <w:r w:rsidRPr="00FF0626">
        <w:t xml:space="preserve">arje </w:t>
      </w:r>
      <w:r>
        <w:t>med</w:t>
      </w:r>
      <w:r>
        <w:softHyphen/>
        <w:t>lems</w:t>
      </w:r>
      <w:r>
        <w:softHyphen/>
        <w:t xml:space="preserve">stat, </w:t>
      </w:r>
      <w:r w:rsidRPr="00FF0626">
        <w:t>via det elektroniska system</w:t>
      </w:r>
      <w:r>
        <w:t xml:space="preserve">et, </w:t>
      </w:r>
      <w:r w:rsidRPr="00FF0626">
        <w:t>underrätta sponsorn om den kliniska pröv</w:t>
      </w:r>
      <w:r>
        <w:softHyphen/>
      </w:r>
      <w:r w:rsidRPr="00FF0626">
        <w:t xml:space="preserve">ningen </w:t>
      </w:r>
      <w:r>
        <w:t>eller prestandastudien</w:t>
      </w:r>
      <w:r w:rsidRPr="00FF0626">
        <w:t xml:space="preserve"> har beviljats till</w:t>
      </w:r>
      <w:r>
        <w:softHyphen/>
      </w:r>
      <w:r w:rsidRPr="00FF0626">
        <w:t>stånd, om den har be</w:t>
      </w:r>
      <w:r>
        <w:softHyphen/>
      </w:r>
      <w:r w:rsidRPr="00FF0626">
        <w:t>viljats tillstånd på vissa villkor eller om ansök</w:t>
      </w:r>
      <w:r>
        <w:softHyphen/>
      </w:r>
      <w:r w:rsidRPr="00FF0626">
        <w:t>an om tillstånd har avslagits. Underrättelsen ska ske genom ett enda beslut</w:t>
      </w:r>
      <w:r>
        <w:t xml:space="preserve"> från respektive medlemsstat. Därmed kan inte Läke</w:t>
      </w:r>
      <w:r>
        <w:softHyphen/>
        <w:t>medels</w:t>
      </w:r>
      <w:r>
        <w:softHyphen/>
        <w:t>verket och Etikprövningsmyndigheten meddela var sitt be</w:t>
      </w:r>
      <w:r>
        <w:softHyphen/>
        <w:t>slut, som de gör i dag, utan det svenska besluts</w:t>
      </w:r>
      <w:r>
        <w:softHyphen/>
        <w:t>för</w:t>
      </w:r>
      <w:r>
        <w:softHyphen/>
        <w:t>farand</w:t>
      </w:r>
      <w:r>
        <w:softHyphen/>
        <w:t>et måste an</w:t>
      </w:r>
      <w:r>
        <w:softHyphen/>
        <w:t xml:space="preserve">passas. </w:t>
      </w:r>
    </w:p>
    <w:p w14:paraId="175C3AD9" w14:textId="77777777" w:rsidR="008539B5" w:rsidRDefault="008539B5" w:rsidP="008539B5">
      <w:pPr>
        <w:pStyle w:val="Brdtextmedindrag"/>
      </w:pPr>
      <w:r>
        <w:t>Fram till och med den 25 maj 2027 (ändrat genom r</w:t>
      </w:r>
      <w:r w:rsidRPr="00CA0FCF">
        <w:t>ättelse</w:t>
      </w:r>
      <w:r>
        <w:t xml:space="preserve"> i </w:t>
      </w:r>
      <w:r w:rsidRPr="00CA0FCF">
        <w:t>Europeiska unionens officiella tidning L 117 av den 5 maj 201</w:t>
      </w:r>
      <w:r>
        <w:t>9) är det fri</w:t>
      </w:r>
      <w:r>
        <w:softHyphen/>
        <w:t xml:space="preserve">villigt för </w:t>
      </w:r>
      <w:r w:rsidRPr="00A758E6">
        <w:t>medlemsstaterna att delta i den sam</w:t>
      </w:r>
      <w:r>
        <w:softHyphen/>
      </w:r>
      <w:r w:rsidRPr="00A758E6">
        <w:t>ordnade bedöm</w:t>
      </w:r>
      <w:r>
        <w:softHyphen/>
      </w:r>
      <w:r w:rsidRPr="00A758E6">
        <w:t>ning</w:t>
      </w:r>
      <w:r>
        <w:softHyphen/>
      </w:r>
      <w:r w:rsidRPr="00A758E6">
        <w:t>en</w:t>
      </w:r>
      <w:r>
        <w:t xml:space="preserve"> gällande kliniska prövningar</w:t>
      </w:r>
      <w:r w:rsidRPr="00A758E6">
        <w:t>.</w:t>
      </w:r>
      <w:r>
        <w:t xml:space="preserve"> </w:t>
      </w:r>
      <w:r w:rsidRPr="00A758E6">
        <w:t xml:space="preserve">Efter denna period </w:t>
      </w:r>
      <w:r>
        <w:t xml:space="preserve">är </w:t>
      </w:r>
      <w:r w:rsidRPr="00A758E6">
        <w:t>alla med</w:t>
      </w:r>
      <w:r>
        <w:softHyphen/>
      </w:r>
      <w:r w:rsidRPr="00A758E6">
        <w:t>lems</w:t>
      </w:r>
      <w:r>
        <w:softHyphen/>
      </w:r>
      <w:r w:rsidRPr="00A758E6">
        <w:t>stater skyldiga att delta i den sam</w:t>
      </w:r>
      <w:r>
        <w:softHyphen/>
      </w:r>
      <w:r w:rsidRPr="00A758E6">
        <w:t>ord</w:t>
      </w:r>
      <w:r>
        <w:softHyphen/>
      </w:r>
      <w:r w:rsidRPr="00A758E6">
        <w:t>nade bedöm</w:t>
      </w:r>
      <w:r>
        <w:softHyphen/>
      </w:r>
      <w:r w:rsidRPr="00A758E6">
        <w:t xml:space="preserve">ningen. </w:t>
      </w:r>
      <w:r>
        <w:t>Det</w:t>
      </w:r>
      <w:r>
        <w:softHyphen/>
        <w:t>samma gäller för prestanda</w:t>
      </w:r>
      <w:r>
        <w:softHyphen/>
        <w:t>studi</w:t>
      </w:r>
      <w:r>
        <w:softHyphen/>
        <w:t>er, men där är del</w:t>
      </w:r>
      <w:r>
        <w:softHyphen/>
        <w:t xml:space="preserve">tagandet frivilligt fram till och med den 25 maj 2029. </w:t>
      </w:r>
    </w:p>
    <w:p w14:paraId="484A60C9" w14:textId="77777777" w:rsidR="008539B5" w:rsidRDefault="008539B5" w:rsidP="008539B5">
      <w:pPr>
        <w:pStyle w:val="Rubrik5utannumrering"/>
      </w:pPr>
      <w:r>
        <w:t>Närmare om det samordnade bedömningsförfarandet</w:t>
      </w:r>
    </w:p>
    <w:p w14:paraId="686FE392" w14:textId="77777777" w:rsidR="008539B5" w:rsidRDefault="008539B5" w:rsidP="008539B5">
      <w:pPr>
        <w:pStyle w:val="Brdtextmedindrag"/>
        <w:ind w:firstLine="0"/>
      </w:pPr>
      <w:r>
        <w:t>Sedan ansökan lämnats in beslutar de berörda medlemsstaterna vilken stat som ska vara den samordnande medlemsstaten. Denna med</w:t>
      </w:r>
      <w:r>
        <w:softHyphen/>
        <w:t>lemsstat ska där</w:t>
      </w:r>
      <w:r>
        <w:softHyphen/>
        <w:t>efter samordna bedömningen av an</w:t>
      </w:r>
      <w:r>
        <w:softHyphen/>
        <w:t>sök</w:t>
      </w:r>
      <w:r>
        <w:softHyphen/>
        <w:t>an. Den sam</w:t>
      </w:r>
      <w:r>
        <w:softHyphen/>
        <w:t>ordnande medlems</w:t>
      </w:r>
      <w:r>
        <w:softHyphen/>
        <w:t>staten ska, med beaktande av över</w:t>
      </w:r>
      <w:r>
        <w:softHyphen/>
        <w:t>väg</w:t>
      </w:r>
      <w:r>
        <w:softHyphen/>
        <w:t>anden som berörda medlemsstater gett in, bedöma om den klin</w:t>
      </w:r>
      <w:r>
        <w:softHyphen/>
        <w:t>iska pröv</w:t>
      </w:r>
      <w:r>
        <w:softHyphen/>
        <w:t>ning</w:t>
      </w:r>
      <w:r>
        <w:softHyphen/>
        <w:t>en eller prestandastudien om</w:t>
      </w:r>
      <w:r>
        <w:softHyphen/>
        <w:t>fattas av någon av EU-för</w:t>
      </w:r>
      <w:r>
        <w:softHyphen/>
        <w:t>ord</w:t>
      </w:r>
      <w:r>
        <w:softHyphen/>
        <w:t>ning</w:t>
      </w:r>
      <w:r>
        <w:softHyphen/>
        <w:t>arna och om ansökan är fullständig.</w:t>
      </w:r>
    </w:p>
    <w:p w14:paraId="277A4F1A" w14:textId="77777777" w:rsidR="008539B5" w:rsidRDefault="008539B5" w:rsidP="008539B5">
      <w:pPr>
        <w:pStyle w:val="Brdtextmedindrag"/>
      </w:pPr>
      <w:r>
        <w:t>Under ledning av den samordnande medlemsstaten ska de be</w:t>
      </w:r>
      <w:r>
        <w:softHyphen/>
        <w:t>rör</w:t>
      </w:r>
      <w:r>
        <w:softHyphen/>
        <w:t>da med</w:t>
      </w:r>
      <w:r>
        <w:softHyphen/>
        <w:t>lems</w:t>
      </w:r>
      <w:r>
        <w:softHyphen/>
        <w:t>staterna därefter samordna sin bedömning av an</w:t>
      </w:r>
      <w:r>
        <w:softHyphen/>
        <w:t>sök</w:t>
      </w:r>
      <w:r>
        <w:softHyphen/>
        <w:t>an. Viss doku</w:t>
      </w:r>
      <w:r>
        <w:softHyphen/>
        <w:t>menta</w:t>
      </w:r>
      <w:r>
        <w:softHyphen/>
        <w:t>tion ska dock bedömas separat av varje berörd med</w:t>
      </w:r>
      <w:r>
        <w:softHyphen/>
      </w:r>
      <w:r>
        <w:softHyphen/>
        <w:t>lemsstat. Det gäller bland annat dokumentationen om inform</w:t>
      </w:r>
      <w:r>
        <w:softHyphen/>
        <w:t>er</w:t>
      </w:r>
      <w:r>
        <w:softHyphen/>
        <w:t>at samtycke och ersätt</w:t>
      </w:r>
      <w:r>
        <w:softHyphen/>
        <w:t>nings</w:t>
      </w:r>
      <w:r>
        <w:softHyphen/>
        <w:t xml:space="preserve">garantin för försökspersonerna. </w:t>
      </w:r>
    </w:p>
    <w:p w14:paraId="1A3963FA" w14:textId="77777777" w:rsidR="008539B5" w:rsidRDefault="008539B5" w:rsidP="008539B5">
      <w:pPr>
        <w:pStyle w:val="Brdtextmedindrag"/>
      </w:pPr>
      <w:r>
        <w:t>Om den samordnande medlemsstatens slutsats är att prövning</w:t>
      </w:r>
      <w:r>
        <w:softHyphen/>
        <w:t>en eller studien inte är godtagbar, så gäller den slutsatsen i alla be</w:t>
      </w:r>
      <w:r>
        <w:softHyphen/>
        <w:t>rör</w:t>
      </w:r>
      <w:r>
        <w:softHyphen/>
        <w:t>da medlems</w:t>
      </w:r>
      <w:r>
        <w:softHyphen/>
        <w:t>stater. Om den samordnande medlemsstaten i stället finner att an</w:t>
      </w:r>
      <w:r>
        <w:softHyphen/>
        <w:t>sök</w:t>
      </w:r>
      <w:r>
        <w:softHyphen/>
        <w:t>an är godtagbar eller godtagbar under förutsättning att särskilda vill</w:t>
      </w:r>
      <w:r>
        <w:softHyphen/>
        <w:t>kor uppfylls, så ska den slutsatsen betraktas som samt</w:t>
      </w:r>
      <w:r>
        <w:softHyphen/>
      </w:r>
      <w:r>
        <w:softHyphen/>
        <w:t>liga berörda med</w:t>
      </w:r>
      <w:r>
        <w:softHyphen/>
        <w:t>lems</w:t>
      </w:r>
      <w:r>
        <w:softHyphen/>
        <w:t>staters slutsats. En berörd medlemsstat kan endast invända mot den samordnande medlemsstatens slutsats gäll</w:t>
      </w:r>
      <w:r>
        <w:softHyphen/>
        <w:t>ande de delar som är föremål för samordnad bedömning på någon av följande grund</w:t>
      </w:r>
      <w:r>
        <w:softHyphen/>
        <w:t xml:space="preserve">er: </w:t>
      </w:r>
    </w:p>
    <w:p w14:paraId="26BD24E5" w14:textId="77777777" w:rsidR="008539B5" w:rsidRDefault="008539B5" w:rsidP="008539B5">
      <w:pPr>
        <w:pStyle w:val="Brdtextmedindrag"/>
      </w:pPr>
      <w:r>
        <w:t>a) Om den anser att deltagande i den kliniska prövningen eller pre</w:t>
      </w:r>
      <w:r>
        <w:softHyphen/>
      </w:r>
      <w:r>
        <w:softHyphen/>
        <w:t>standastudien skulle leda till att en försöksperson får sämre be</w:t>
      </w:r>
      <w:r>
        <w:softHyphen/>
        <w:t>hand</w:t>
      </w:r>
      <w:r>
        <w:softHyphen/>
      </w:r>
      <w:r>
        <w:softHyphen/>
        <w:t xml:space="preserve">ling än den personen skulle fått om man följt normal klinisk praxis i den berörda medlemsstaten, </w:t>
      </w:r>
    </w:p>
    <w:p w14:paraId="413D2C13" w14:textId="77777777" w:rsidR="008539B5" w:rsidRDefault="008539B5" w:rsidP="008539B5">
      <w:pPr>
        <w:pStyle w:val="Brdtextmedindrag"/>
      </w:pPr>
      <w:r>
        <w:t xml:space="preserve">b) vid överträdelse av nationell rätt, och </w:t>
      </w:r>
    </w:p>
    <w:p w14:paraId="62D0A84C" w14:textId="77777777" w:rsidR="008539B5" w:rsidRDefault="008539B5" w:rsidP="008539B5">
      <w:pPr>
        <w:pStyle w:val="Brdtextmedindrag"/>
      </w:pPr>
      <w:r>
        <w:t>c) överväganden avseende försökspersonernas säkerhet och till</w:t>
      </w:r>
      <w:r>
        <w:softHyphen/>
        <w:t>för</w:t>
      </w:r>
      <w:r>
        <w:softHyphen/>
        <w:t>litligheten och robustheten hos data som lämnats</w:t>
      </w:r>
      <w:r w:rsidRPr="0002437A">
        <w:t xml:space="preserve"> </w:t>
      </w:r>
      <w:r>
        <w:t>i samband med det samordnade bedömningsförfarandet.</w:t>
      </w:r>
    </w:p>
    <w:p w14:paraId="79D54BD0" w14:textId="77777777" w:rsidR="008539B5" w:rsidRDefault="008539B5" w:rsidP="008539B5">
      <w:pPr>
        <w:pStyle w:val="Brdtextmedindrag"/>
      </w:pPr>
      <w:r>
        <w:t>En berörd medlemsstat ska avslå en ansökan om tillstånd</w:t>
      </w:r>
      <w:r w:rsidRPr="00365147">
        <w:t xml:space="preserve"> om </w:t>
      </w:r>
      <w:r>
        <w:t>med</w:t>
      </w:r>
      <w:r>
        <w:softHyphen/>
        <w:t>lems</w:t>
      </w:r>
      <w:r>
        <w:softHyphen/>
        <w:t>stat</w:t>
      </w:r>
      <w:r>
        <w:softHyphen/>
        <w:t xml:space="preserve">en </w:t>
      </w:r>
      <w:r w:rsidRPr="00361EF1">
        <w:t>anser</w:t>
      </w:r>
      <w:r>
        <w:t xml:space="preserve"> att de aspekter som bedöms separat av varje be</w:t>
      </w:r>
      <w:r>
        <w:softHyphen/>
        <w:t>rörd medlems</w:t>
      </w:r>
      <w:r>
        <w:softHyphen/>
        <w:t xml:space="preserve">stat </w:t>
      </w:r>
      <w:r w:rsidRPr="00365147">
        <w:t>inte är uppfyllda, eller om en etikkommitté har av</w:t>
      </w:r>
      <w:r>
        <w:softHyphen/>
      </w:r>
      <w:r w:rsidRPr="00365147">
        <w:t>gett ett negativt yttr</w:t>
      </w:r>
      <w:r>
        <w:softHyphen/>
      </w:r>
      <w:r w:rsidRPr="00365147">
        <w:t>an</w:t>
      </w:r>
      <w:r>
        <w:softHyphen/>
      </w:r>
      <w:r w:rsidRPr="00365147">
        <w:t>de avseende den kliniska prövningen</w:t>
      </w:r>
      <w:r>
        <w:t xml:space="preserve"> eller pre</w:t>
      </w:r>
      <w:r>
        <w:softHyphen/>
        <w:t>standastudien</w:t>
      </w:r>
      <w:r w:rsidRPr="00365147">
        <w:t xml:space="preserve">. </w:t>
      </w:r>
      <w:r>
        <w:t>Ett avslags</w:t>
      </w:r>
      <w:r>
        <w:softHyphen/>
        <w:t xml:space="preserve">beslut ska kunna överklagas. I artikel 78 i </w:t>
      </w:r>
      <w:r w:rsidRPr="00A3541E">
        <w:t>MDR-förordningen</w:t>
      </w:r>
      <w:r>
        <w:t xml:space="preserve"> respektive artikel 74 i IVDR-förordningen anges också inom vilka tids</w:t>
      </w:r>
      <w:r>
        <w:softHyphen/>
        <w:t>ram</w:t>
      </w:r>
      <w:r>
        <w:softHyphen/>
        <w:t>ar varje bedömning ska ske och med hur många dagar som frist</w:t>
      </w:r>
      <w:r>
        <w:softHyphen/>
        <w:t>er</w:t>
      </w:r>
      <w:r>
        <w:softHyphen/>
        <w:t xml:space="preserve">na kan utökas. </w:t>
      </w:r>
    </w:p>
    <w:p w14:paraId="06CA7376" w14:textId="77777777" w:rsidR="008539B5" w:rsidRDefault="008539B5" w:rsidP="008539B5">
      <w:pPr>
        <w:pStyle w:val="Rubrik5utannumrering"/>
      </w:pPr>
      <w:r>
        <w:t>Krav på tillstånd enligt MDR- och IVDR-förordningarna</w:t>
      </w:r>
    </w:p>
    <w:p w14:paraId="1FBC23F3" w14:textId="2AAEA835" w:rsidR="008539B5" w:rsidRDefault="008539B5" w:rsidP="008539B5">
      <w:pPr>
        <w:pStyle w:val="Brdtextmedindrag"/>
        <w:ind w:firstLine="0"/>
      </w:pPr>
      <w:r>
        <w:t>Närmare reglering om hur en ansökan om klinisk prövning respek</w:t>
      </w:r>
      <w:r>
        <w:softHyphen/>
        <w:t>tive pre</w:t>
      </w:r>
      <w:r>
        <w:softHyphen/>
        <w:t>standa</w:t>
      </w:r>
      <w:r>
        <w:softHyphen/>
        <w:t xml:space="preserve">studie ska prövas finns i artikel 70 i </w:t>
      </w:r>
      <w:r w:rsidRPr="00A3541E">
        <w:t>MDR-förordningen</w:t>
      </w:r>
      <w:r>
        <w:t xml:space="preserve"> respektive 66 i IVDR-förordningen. An</w:t>
      </w:r>
      <w:r>
        <w:softHyphen/>
        <w:t>sökan om klinisk prövning respektive pre</w:t>
      </w:r>
      <w:r>
        <w:softHyphen/>
        <w:t>standa</w:t>
      </w:r>
      <w:r>
        <w:softHyphen/>
        <w:t xml:space="preserve">studie ska lämnas in via det elektroniska system som anges i artikel 73 i </w:t>
      </w:r>
      <w:r w:rsidRPr="00A3541E">
        <w:t>MDR-förordningen</w:t>
      </w:r>
      <w:r>
        <w:t xml:space="preserve"> respektive artikel 69 i IVDR-förordningen. All relevant kommunika</w:t>
      </w:r>
      <w:r>
        <w:softHyphen/>
        <w:t>tion ska där</w:t>
      </w:r>
      <w:r>
        <w:softHyphen/>
        <w:t>efter ske via det elektroniska system</w:t>
      </w:r>
      <w:r>
        <w:softHyphen/>
        <w:t>et. Berörda med</w:t>
      </w:r>
      <w:r>
        <w:softHyphen/>
        <w:t>lems</w:t>
      </w:r>
      <w:r>
        <w:softHyphen/>
        <w:t>stater ska senast tio dagar efter det att de fått an</w:t>
      </w:r>
      <w:r>
        <w:softHyphen/>
        <w:t>sökan med</w:t>
      </w:r>
      <w:r>
        <w:softHyphen/>
        <w:t>dela sponsorn om ansökan omfattas av relevant EU-för</w:t>
      </w:r>
      <w:r>
        <w:softHyphen/>
        <w:t>ord</w:t>
      </w:r>
      <w:r>
        <w:softHyphen/>
        <w:t>ning och om ansökan är full</w:t>
      </w:r>
      <w:r>
        <w:softHyphen/>
        <w:t>ständig. Sponsorn kan på begäran komplettera an</w:t>
      </w:r>
      <w:r>
        <w:softHyphen/>
        <w:t>sökan. Be</w:t>
      </w:r>
      <w:r>
        <w:softHyphen/>
        <w:t>dömningen om att den kliniska prövningen eller pre</w:t>
      </w:r>
      <w:r>
        <w:softHyphen/>
        <w:t>standa</w:t>
      </w:r>
      <w:r>
        <w:softHyphen/>
        <w:t>studien om</w:t>
      </w:r>
      <w:r>
        <w:softHyphen/>
        <w:t>fattas av EU-förordningarna och att ansökan är full</w:t>
      </w:r>
      <w:r>
        <w:softHyphen/>
        <w:t>ständig kallas valid</w:t>
      </w:r>
      <w:r>
        <w:softHyphen/>
        <w:t>er</w:t>
      </w:r>
      <w:r>
        <w:softHyphen/>
        <w:t>ing. Den dag som sponsorn underrättas om detta beslut kallas för valid</w:t>
      </w:r>
      <w:r>
        <w:softHyphen/>
        <w:t>er</w:t>
      </w:r>
      <w:r>
        <w:softHyphen/>
        <w:t>ings</w:t>
      </w:r>
      <w:r>
        <w:softHyphen/>
        <w:t>datum. Om sponsorn inte under</w:t>
      </w:r>
      <w:r>
        <w:softHyphen/>
        <w:t>rätt</w:t>
      </w:r>
      <w:r>
        <w:softHyphen/>
        <w:t>as är valideringsdatumet den dag som behörig myndighet skulle ha underrättat sponsorn om sitt ställnings</w:t>
      </w:r>
      <w:r>
        <w:softHyphen/>
        <w:t>tag</w:t>
      </w:r>
      <w:r>
        <w:softHyphen/>
        <w:t xml:space="preserve">ande (jfr artikel 70.5 i </w:t>
      </w:r>
      <w:r w:rsidRPr="00A3541E">
        <w:t>MDR-förordningen</w:t>
      </w:r>
      <w:r>
        <w:t xml:space="preserve"> och artikel 66.5 i IVDR-för</w:t>
      </w:r>
      <w:r>
        <w:softHyphen/>
        <w:t>ord</w:t>
      </w:r>
      <w:r>
        <w:softHyphen/>
        <w:t>ningen).</w:t>
      </w:r>
    </w:p>
    <w:p w14:paraId="0FBBEFF5" w14:textId="118C74B1" w:rsidR="008539B5" w:rsidRDefault="008539B5" w:rsidP="008539B5">
      <w:pPr>
        <w:pStyle w:val="Brdtextmedindrag"/>
      </w:pPr>
      <w:r>
        <w:t xml:space="preserve">Av artikel 70.7 b i </w:t>
      </w:r>
      <w:r w:rsidRPr="00A3541E">
        <w:t>MDR-förordningen</w:t>
      </w:r>
      <w:r>
        <w:t xml:space="preserve"> och artikel 66.7 b i IVDR-förord</w:t>
      </w:r>
      <w:r>
        <w:softHyphen/>
        <w:t>ning</w:t>
      </w:r>
      <w:r>
        <w:softHyphen/>
        <w:t>en framgår att pröv</w:t>
      </w:r>
      <w:r>
        <w:softHyphen/>
        <w:t>ning</w:t>
      </w:r>
      <w:r>
        <w:softHyphen/>
        <w:t>ar och prestandastudier får påbörjas efter det att den be</w:t>
      </w:r>
      <w:r>
        <w:softHyphen/>
        <w:t>rörda medlemsstat</w:t>
      </w:r>
      <w:r>
        <w:softHyphen/>
        <w:t>en har godkänt ansökan. Detta förutsätter att etik</w:t>
      </w:r>
      <w:r>
        <w:softHyphen/>
        <w:t>kommittén inte avgett ett negativt yttrande. Ett god</w:t>
      </w:r>
      <w:r>
        <w:softHyphen/>
        <w:t>kän</w:t>
      </w:r>
      <w:r>
        <w:softHyphen/>
        <w:t>nan</w:t>
      </w:r>
      <w:r>
        <w:softHyphen/>
        <w:t xml:space="preserve">de ska ges inom 45 dagar efter det att ansökan bedömts omfattas av EU-förordningen och vara fullständig, dvs. </w:t>
      </w:r>
      <w:r w:rsidRPr="00A30C5E">
        <w:t>inom 45 dagar efter ut</w:t>
      </w:r>
      <w:r>
        <w:softHyphen/>
      </w:r>
      <w:r w:rsidRPr="00A30C5E">
        <w:t>gång</w:t>
      </w:r>
      <w:r>
        <w:softHyphen/>
      </w:r>
      <w:r w:rsidRPr="00A30C5E">
        <w:t>en av validerings</w:t>
      </w:r>
      <w:r>
        <w:softHyphen/>
      </w:r>
      <w:r w:rsidRPr="00A30C5E">
        <w:t>datum</w:t>
      </w:r>
      <w:r>
        <w:t xml:space="preserve">et. </w:t>
      </w:r>
    </w:p>
    <w:p w14:paraId="37F132D7" w14:textId="77777777" w:rsidR="008539B5" w:rsidRPr="00753E85" w:rsidRDefault="008539B5" w:rsidP="008539B5">
      <w:pPr>
        <w:pStyle w:val="Rubrik2"/>
      </w:pPr>
      <w:bookmarkStart w:id="221" w:name="_Toc65132660"/>
      <w:bookmarkStart w:id="222" w:name="_Toc69367530"/>
      <w:r>
        <w:t>Prövningar av en ansökan om klinisk prövning eller prestandastudie</w:t>
      </w:r>
      <w:bookmarkEnd w:id="221"/>
      <w:bookmarkEnd w:id="222"/>
    </w:p>
    <w:p w14:paraId="3B383BB8" w14:textId="77777777" w:rsidR="008539B5" w:rsidRDefault="008539B5" w:rsidP="008539B5">
      <w:pPr>
        <w:pStyle w:val="Brdtextmedindragram"/>
        <w:ind w:firstLine="0"/>
      </w:pPr>
      <w:r>
        <w:rPr>
          <w:b/>
        </w:rPr>
        <w:t>Regeringens f</w:t>
      </w:r>
      <w:r w:rsidRPr="00420062">
        <w:rPr>
          <w:b/>
        </w:rPr>
        <w:t>örslag:</w:t>
      </w:r>
      <w:r>
        <w:t xml:space="preserve"> Den myndighet som regeringen bestämmer ska pröva fråg</w:t>
      </w:r>
      <w:r>
        <w:softHyphen/>
        <w:t>or om tillstånd att genomföra en klinisk prövning eller pre</w:t>
      </w:r>
      <w:r>
        <w:softHyphen/>
        <w:t>standa</w:t>
      </w:r>
      <w:r>
        <w:softHyphen/>
        <w:t>studie.</w:t>
      </w:r>
    </w:p>
    <w:p w14:paraId="7757E4F9" w14:textId="352F1E68" w:rsidR="008539B5" w:rsidRDefault="008539B5" w:rsidP="008539B5">
      <w:pPr>
        <w:pStyle w:val="Brdtextmedindragram"/>
      </w:pPr>
      <w:r>
        <w:rPr>
          <w:b/>
        </w:rPr>
        <w:t xml:space="preserve">Regeringens bedömning: </w:t>
      </w:r>
      <w:r>
        <w:t>Läkemedelsverket bör i förordning utses till den myndighet som ska pröva fråg</w:t>
      </w:r>
      <w:r>
        <w:softHyphen/>
        <w:t>or om tillstånd att genomföra en klin</w:t>
      </w:r>
      <w:r>
        <w:softHyphen/>
        <w:t>isk prövning eller pre</w:t>
      </w:r>
      <w:r>
        <w:softHyphen/>
        <w:t>standa</w:t>
      </w:r>
      <w:r>
        <w:softHyphen/>
        <w:t>studie. Vidare bör det i förordning anges att Läke</w:t>
      </w:r>
      <w:r>
        <w:softHyphen/>
      </w:r>
      <w:r>
        <w:softHyphen/>
        <w:t>medelsverket ska skicka ansökan och anmälan om klin</w:t>
      </w:r>
      <w:r>
        <w:softHyphen/>
        <w:t>iska pröv</w:t>
      </w:r>
      <w:r>
        <w:softHyphen/>
      </w:r>
      <w:r>
        <w:softHyphen/>
        <w:t>ningar eller prestandastudier till Etikprövnings</w:t>
      </w:r>
      <w:r>
        <w:softHyphen/>
        <w:t>mynd</w:t>
      </w:r>
      <w:r>
        <w:softHyphen/>
        <w:t>ig</w:t>
      </w:r>
      <w:r>
        <w:softHyphen/>
        <w:t>het</w:t>
      </w:r>
      <w:r>
        <w:softHyphen/>
        <w:t>en.</w:t>
      </w:r>
    </w:p>
    <w:p w14:paraId="01F80A37" w14:textId="77777777" w:rsidR="008539B5" w:rsidRDefault="008539B5" w:rsidP="008539B5">
      <w:pPr>
        <w:pStyle w:val="Brdtextmedindrag"/>
        <w:rPr>
          <w:b/>
        </w:rPr>
      </w:pPr>
    </w:p>
    <w:p w14:paraId="23AC86DF" w14:textId="6BAE412A"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r>
        <w:t xml:space="preserve"> och be</w:t>
      </w:r>
      <w:r>
        <w:softHyphen/>
        <w:t>dömning</w:t>
      </w:r>
      <w:r w:rsidRPr="00316DD4">
        <w:t>.</w:t>
      </w:r>
    </w:p>
    <w:p w14:paraId="2CBED6E8" w14:textId="7323BA8C" w:rsidR="008539B5" w:rsidRDefault="008539B5" w:rsidP="008539B5">
      <w:pPr>
        <w:pStyle w:val="Brdtextmedindrag"/>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9B4D75">
        <w:rPr>
          <w:bCs/>
          <w:i/>
          <w:iCs/>
        </w:rPr>
        <w:t>Vetenskaps</w:t>
      </w:r>
      <w:r>
        <w:rPr>
          <w:bCs/>
          <w:i/>
          <w:iCs/>
        </w:rPr>
        <w:softHyphen/>
      </w:r>
      <w:r w:rsidRPr="009B4D75">
        <w:rPr>
          <w:bCs/>
          <w:i/>
          <w:iCs/>
        </w:rPr>
        <w:t>råd</w:t>
      </w:r>
      <w:r>
        <w:rPr>
          <w:bCs/>
          <w:i/>
          <w:iCs/>
        </w:rPr>
        <w:softHyphen/>
      </w:r>
      <w:r w:rsidRPr="009B4D75">
        <w:rPr>
          <w:bCs/>
          <w:i/>
          <w:iCs/>
        </w:rPr>
        <w:t>et</w:t>
      </w:r>
      <w:r>
        <w:rPr>
          <w:bCs/>
        </w:rPr>
        <w:t xml:space="preserve"> anser att ett så enhetligt system som möjligt bör användas för Etik</w:t>
      </w:r>
      <w:r>
        <w:rPr>
          <w:bCs/>
        </w:rPr>
        <w:softHyphen/>
        <w:t>pröv</w:t>
      </w:r>
      <w:r>
        <w:rPr>
          <w:bCs/>
        </w:rPr>
        <w:softHyphen/>
        <w:t>nings</w:t>
      </w:r>
      <w:r>
        <w:rPr>
          <w:bCs/>
        </w:rPr>
        <w:softHyphen/>
        <w:t>myndighetens yttrande och man bör därmed se över den möjlighet som ges i bilaga XV till MDR-förordningen om att sökanden lämnar in yttr</w:t>
      </w:r>
      <w:r>
        <w:rPr>
          <w:bCs/>
        </w:rPr>
        <w:softHyphen/>
        <w:t xml:space="preserve">andet från etikprövningskommittén. </w:t>
      </w:r>
      <w:r w:rsidRPr="008D5DED">
        <w:rPr>
          <w:bCs/>
          <w:i/>
          <w:iCs/>
        </w:rPr>
        <w:t>Karolinska Institutet</w:t>
      </w:r>
      <w:r w:rsidRPr="008D5DED">
        <w:rPr>
          <w:bCs/>
        </w:rPr>
        <w:t xml:space="preserve"> ser positivt på </w:t>
      </w:r>
      <w:r>
        <w:rPr>
          <w:bCs/>
        </w:rPr>
        <w:t xml:space="preserve">att </w:t>
      </w:r>
      <w:r w:rsidRPr="008D5DED">
        <w:rPr>
          <w:bCs/>
        </w:rPr>
        <w:t xml:space="preserve">ett samordnat bedömningsförfarande </w:t>
      </w:r>
      <w:r>
        <w:rPr>
          <w:bCs/>
        </w:rPr>
        <w:t xml:space="preserve">införs </w:t>
      </w:r>
      <w:r w:rsidRPr="008D5DED">
        <w:rPr>
          <w:bCs/>
        </w:rPr>
        <w:t>där det endast krävs en an</w:t>
      </w:r>
      <w:r>
        <w:rPr>
          <w:bCs/>
        </w:rPr>
        <w:softHyphen/>
      </w:r>
      <w:r w:rsidRPr="008D5DED">
        <w:rPr>
          <w:bCs/>
        </w:rPr>
        <w:t>sökan av sponsor för att ansöka om att genomföra en prövning eller en studie i flera medlemsstater. Karolinska Institutet pekar på att det är av stor vikt att ansökningssystemet är på plats och att berörda myndigheter hinner an</w:t>
      </w:r>
      <w:r>
        <w:rPr>
          <w:bCs/>
        </w:rPr>
        <w:softHyphen/>
      </w:r>
      <w:r w:rsidRPr="008D5DED">
        <w:rPr>
          <w:bCs/>
        </w:rPr>
        <w:t xml:space="preserve">passa sig till det nya systemet innan </w:t>
      </w:r>
      <w:r>
        <w:rPr>
          <w:bCs/>
        </w:rPr>
        <w:t xml:space="preserve">detta beslutsförfarande </w:t>
      </w:r>
      <w:r w:rsidRPr="008D5DED">
        <w:rPr>
          <w:bCs/>
        </w:rPr>
        <w:t>träder i kraft</w:t>
      </w:r>
      <w:r>
        <w:rPr>
          <w:bCs/>
        </w:rPr>
        <w:t xml:space="preserve">. </w:t>
      </w:r>
      <w:r w:rsidRPr="007C08A7">
        <w:rPr>
          <w:bCs/>
          <w:i/>
          <w:iCs/>
        </w:rPr>
        <w:t>Integritetsskyddsmyndigheten</w:t>
      </w:r>
      <w:r w:rsidRPr="007C08A7">
        <w:rPr>
          <w:bCs/>
        </w:rPr>
        <w:t xml:space="preserve"> (IMY)</w:t>
      </w:r>
      <w:r>
        <w:rPr>
          <w:bCs/>
        </w:rPr>
        <w:t xml:space="preserve">, som tidigare hette </w:t>
      </w:r>
      <w:r w:rsidRPr="007C08A7">
        <w:t>Datainspektion</w:t>
      </w:r>
      <w:r>
        <w:softHyphen/>
      </w:r>
      <w:r w:rsidRPr="007C08A7">
        <w:t>en,</w:t>
      </w:r>
      <w:r>
        <w:t xml:space="preserve"> noterar att en an</w:t>
      </w:r>
      <w:r>
        <w:softHyphen/>
        <w:t>sökan om klinisk prövning eller pre</w:t>
      </w:r>
      <w:r>
        <w:softHyphen/>
        <w:t>standa</w:t>
      </w:r>
      <w:r>
        <w:softHyphen/>
        <w:t>studie där be</w:t>
      </w:r>
      <w:r>
        <w:softHyphen/>
        <w:t>handlingen av person</w:t>
      </w:r>
      <w:r>
        <w:softHyphen/>
        <w:t>uppgifter inte uppfyller kraven i EU:s data</w:t>
      </w:r>
      <w:r>
        <w:softHyphen/>
        <w:t>skydds</w:t>
      </w:r>
      <w:r>
        <w:softHyphen/>
        <w:t>förord</w:t>
      </w:r>
      <w:r>
        <w:softHyphen/>
        <w:t>ning kan avslås. Hur en sådan bedömning av data</w:t>
      </w:r>
      <w:r>
        <w:softHyphen/>
        <w:t>skydd</w:t>
      </w:r>
      <w:r>
        <w:softHyphen/>
        <w:t xml:space="preserve">et ska ske i praktiken anges dock inte i promemorian och IMY anser att en sådan ordning kan få konsekvenser som varken är avsedda eller önskvärda.  </w:t>
      </w:r>
    </w:p>
    <w:p w14:paraId="30474E1C" w14:textId="36DD7E06" w:rsidR="008539B5" w:rsidRDefault="008539B5" w:rsidP="008539B5">
      <w:pPr>
        <w:pStyle w:val="Brdtextmedindrag"/>
      </w:pPr>
      <w:r w:rsidRPr="00D77826">
        <w:rPr>
          <w:i/>
          <w:iCs/>
        </w:rPr>
        <w:t xml:space="preserve">Region </w:t>
      </w:r>
      <w:r w:rsidRPr="00B35D82">
        <w:rPr>
          <w:i/>
          <w:iCs/>
        </w:rPr>
        <w:t>Kalmar</w:t>
      </w:r>
      <w:r>
        <w:t xml:space="preserve"> </w:t>
      </w:r>
      <w:r w:rsidRPr="00D77826">
        <w:t>anser att begreppet ”prestandastudier” inte ska an</w:t>
      </w:r>
      <w:r>
        <w:softHyphen/>
      </w:r>
      <w:r w:rsidRPr="00D77826">
        <w:t>vänd</w:t>
      </w:r>
      <w:r>
        <w:softHyphen/>
      </w:r>
      <w:r w:rsidRPr="00D77826">
        <w:t>as efter</w:t>
      </w:r>
      <w:r>
        <w:softHyphen/>
      </w:r>
      <w:r w:rsidRPr="00D77826">
        <w:t>som det är onödigt och ingår i den kliniska prövningen.</w:t>
      </w:r>
      <w:r>
        <w:t xml:space="preserve"> Vidare önskar Region Kalmar </w:t>
      </w:r>
      <w:r w:rsidRPr="00031B30">
        <w:t xml:space="preserve">att begreppen </w:t>
      </w:r>
      <w:r w:rsidRPr="0060388B">
        <w:t>klinisk prövning, klinisk utvärdering och pre</w:t>
      </w:r>
      <w:r>
        <w:softHyphen/>
      </w:r>
      <w:r w:rsidRPr="0060388B">
        <w:t>standa</w:t>
      </w:r>
      <w:r>
        <w:softHyphen/>
      </w:r>
      <w:r w:rsidRPr="0060388B">
        <w:t>studier endast används när en produkts egenskaper och nytta ska doku</w:t>
      </w:r>
      <w:r>
        <w:softHyphen/>
      </w:r>
      <w:r w:rsidRPr="0060388B">
        <w:t>menteras innan den CE-märks eller vid förändrad CE-märkning.</w:t>
      </w:r>
      <w:r>
        <w:t xml:space="preserve"> F</w:t>
      </w:r>
      <w:r w:rsidRPr="009820E0">
        <w:t>rågor om tillstånd för kliniska prövningar eller prestandastudier</w:t>
      </w:r>
      <w:r>
        <w:t xml:space="preserve"> bör en</w:t>
      </w:r>
      <w:r>
        <w:softHyphen/>
        <w:t xml:space="preserve">ligt </w:t>
      </w:r>
      <w:r w:rsidRPr="008E4D76">
        <w:rPr>
          <w:i/>
          <w:iCs/>
        </w:rPr>
        <w:t>Sverige Kommuner och Regioner</w:t>
      </w:r>
      <w:r>
        <w:t xml:space="preserve"> </w:t>
      </w:r>
      <w:r w:rsidRPr="008E4D76">
        <w:t>(SKR)</w:t>
      </w:r>
      <w:r w:rsidRPr="009820E0">
        <w:t xml:space="preserve"> begränsas till att bara gälla när syftet är att produkterna ska CE-märkas enligt </w:t>
      </w:r>
      <w:r>
        <w:t>EU-förordning</w:t>
      </w:r>
      <w:r>
        <w:softHyphen/>
        <w:t xml:space="preserve">arna. </w:t>
      </w:r>
      <w:r w:rsidRPr="008D5DED">
        <w:rPr>
          <w:bCs/>
        </w:rPr>
        <w:t>Karolinska Institutet</w:t>
      </w:r>
      <w:r>
        <w:rPr>
          <w:bCs/>
        </w:rPr>
        <w:t xml:space="preserve"> anger att det föredrar att ordet ”forsknings</w:t>
      </w:r>
      <w:r>
        <w:rPr>
          <w:bCs/>
        </w:rPr>
        <w:softHyphen/>
        <w:t xml:space="preserve">person” används i den svensk lagstiftningen i stället för </w:t>
      </w:r>
      <w:r>
        <w:t>begreppet ”försöks</w:t>
      </w:r>
      <w:r>
        <w:softHyphen/>
        <w:t xml:space="preserve">person” som används i EU-förordningarna. </w:t>
      </w:r>
    </w:p>
    <w:p w14:paraId="3A8C5B1E" w14:textId="77777777" w:rsidR="008539B5" w:rsidRDefault="008539B5" w:rsidP="008539B5">
      <w:pPr>
        <w:pStyle w:val="Rubrik4utannumrering"/>
      </w:pPr>
      <w:r w:rsidRPr="00DC6D38">
        <w:t xml:space="preserve">Skälen för </w:t>
      </w:r>
      <w:r>
        <w:t xml:space="preserve">regeringens </w:t>
      </w:r>
      <w:r w:rsidRPr="00DC6D38">
        <w:t>förslag</w:t>
      </w:r>
      <w:r>
        <w:t xml:space="preserve"> och bedömning</w:t>
      </w:r>
    </w:p>
    <w:p w14:paraId="35906AA9" w14:textId="77777777" w:rsidR="008539B5" w:rsidRDefault="008539B5" w:rsidP="008539B5">
      <w:pPr>
        <w:pStyle w:val="Rubrik5utannumrering"/>
        <w:spacing w:before="0"/>
      </w:pPr>
      <w:r>
        <w:t>Dagens reglering</w:t>
      </w:r>
    </w:p>
    <w:p w14:paraId="0058AA4B" w14:textId="28D1F264" w:rsidR="008539B5" w:rsidRPr="004955E8" w:rsidRDefault="008539B5" w:rsidP="008539B5">
      <w:pPr>
        <w:pStyle w:val="Brdtext"/>
      </w:pPr>
      <w:r>
        <w:t>För att genomföra en klinisk prövning i Sverige i dag krävs det att en an</w:t>
      </w:r>
      <w:r>
        <w:softHyphen/>
        <w:t>mäl</w:t>
      </w:r>
      <w:r>
        <w:softHyphen/>
        <w:t>an har gjorts till Läkemedelsverket och att prövningen har god</w:t>
      </w:r>
      <w:r>
        <w:softHyphen/>
        <w:t>känts av Etik</w:t>
      </w:r>
      <w:r>
        <w:softHyphen/>
        <w:t>prövningsmyndigheten i de fall som det krävs.</w:t>
      </w:r>
      <w:r w:rsidRPr="004955E8">
        <w:t xml:space="preserve"> Av 8</w:t>
      </w:r>
      <w:r>
        <w:t> §</w:t>
      </w:r>
      <w:r w:rsidRPr="004955E8">
        <w:t xml:space="preserve"> lagen (1993:584) om medicin</w:t>
      </w:r>
      <w:r w:rsidRPr="004955E8">
        <w:softHyphen/>
        <w:t>tek</w:t>
      </w:r>
      <w:r w:rsidRPr="004955E8">
        <w:softHyphen/>
        <w:t>niska produkter och 10</w:t>
      </w:r>
      <w:r>
        <w:t> §</w:t>
      </w:r>
      <w:r w:rsidRPr="004955E8">
        <w:t xml:space="preserve"> Läke</w:t>
      </w:r>
      <w:r>
        <w:softHyphen/>
      </w:r>
      <w:r w:rsidRPr="004955E8">
        <w:t>medels</w:t>
      </w:r>
      <w:r>
        <w:softHyphen/>
      </w:r>
      <w:r w:rsidRPr="004955E8">
        <w:t>verkets föreskrifter (LVFS 2003:11) om medicin</w:t>
      </w:r>
      <w:r>
        <w:softHyphen/>
      </w:r>
      <w:r w:rsidRPr="004955E8">
        <w:t>tek</w:t>
      </w:r>
      <w:r>
        <w:softHyphen/>
      </w:r>
      <w:r w:rsidRPr="004955E8">
        <w:t>ni</w:t>
      </w:r>
      <w:r>
        <w:softHyphen/>
      </w:r>
      <w:r w:rsidRPr="004955E8">
        <w:t xml:space="preserve">ska produkter framgår </w:t>
      </w:r>
      <w:r>
        <w:t xml:space="preserve">det </w:t>
      </w:r>
      <w:r w:rsidRPr="004955E8">
        <w:t>att det i dag krävs att tillverkaren eller dennes auktoriserade representant an</w:t>
      </w:r>
      <w:r>
        <w:softHyphen/>
      </w:r>
      <w:r w:rsidRPr="004955E8">
        <w:t xml:space="preserve">mäler den kliniska prövningen till Läkemedelsverket. Tillverkaren får påbörja den kliniska </w:t>
      </w:r>
      <w:r w:rsidRPr="00AA2C76">
        <w:t>pröv</w:t>
      </w:r>
      <w:r w:rsidRPr="00AA2C76">
        <w:softHyphen/>
        <w:t>ningen</w:t>
      </w:r>
      <w:r w:rsidRPr="004955E8">
        <w:t xml:space="preserve"> 60 dagar efter anmälan till Läkemedels</w:t>
      </w:r>
      <w:r w:rsidRPr="004955E8">
        <w:softHyphen/>
        <w:t>verk</w:t>
      </w:r>
      <w:r>
        <w:softHyphen/>
      </w:r>
      <w:r w:rsidRPr="004955E8">
        <w:t>et om inte Läke</w:t>
      </w:r>
      <w:r>
        <w:softHyphen/>
      </w:r>
      <w:r w:rsidRPr="004955E8">
        <w:t>medels</w:t>
      </w:r>
      <w:r>
        <w:softHyphen/>
      </w:r>
      <w:r w:rsidRPr="004955E8">
        <w:t xml:space="preserve">verket </w:t>
      </w:r>
      <w:r>
        <w:t>före</w:t>
      </w:r>
      <w:r w:rsidRPr="004955E8">
        <w:t xml:space="preserve"> dessa 60 dagar har beslutat att pröv</w:t>
      </w:r>
      <w:r>
        <w:softHyphen/>
      </w:r>
      <w:r w:rsidRPr="004955E8">
        <w:t>ning</w:t>
      </w:r>
      <w:r>
        <w:softHyphen/>
      </w:r>
      <w:r w:rsidRPr="004955E8">
        <w:t>en inte får utföras med hänsyn till folkhälsan och den allmänna ord</w:t>
      </w:r>
      <w:r>
        <w:softHyphen/>
      </w:r>
      <w:r w:rsidRPr="004955E8">
        <w:t>ning</w:t>
      </w:r>
      <w:r>
        <w:softHyphen/>
      </w:r>
      <w:r w:rsidRPr="004955E8">
        <w:t>en. Läkemedelsverket får dock ge en tillverkare tillstånd att påbörja en klin</w:t>
      </w:r>
      <w:r>
        <w:softHyphen/>
      </w:r>
      <w:r w:rsidRPr="004955E8">
        <w:t>isk prövning innan tidsfristen om 60 dagar har löpt ut</w:t>
      </w:r>
      <w:bookmarkStart w:id="223" w:name="_Hlk24103670"/>
      <w:r w:rsidRPr="004955E8">
        <w:t>, om den etik</w:t>
      </w:r>
      <w:r>
        <w:softHyphen/>
      </w:r>
      <w:r w:rsidRPr="004955E8">
        <w:t>pröv</w:t>
      </w:r>
      <w:r>
        <w:softHyphen/>
      </w:r>
      <w:r w:rsidRPr="004955E8">
        <w:t>ningsnämnd som berörs har granskat och tillstyrkt den aktuella pröv</w:t>
      </w:r>
      <w:r>
        <w:softHyphen/>
      </w:r>
      <w:r w:rsidRPr="004955E8">
        <w:t>nings</w:t>
      </w:r>
      <w:r>
        <w:softHyphen/>
      </w:r>
      <w:r w:rsidRPr="004955E8">
        <w:t xml:space="preserve">planen. </w:t>
      </w:r>
      <w:r>
        <w:t xml:space="preserve">Det är numera </w:t>
      </w:r>
      <w:r w:rsidRPr="004955E8">
        <w:t>Etikprövnings</w:t>
      </w:r>
      <w:r>
        <w:softHyphen/>
        <w:t>mynd</w:t>
      </w:r>
      <w:r>
        <w:softHyphen/>
        <w:t>ig</w:t>
      </w:r>
      <w:r>
        <w:softHyphen/>
      </w:r>
      <w:r w:rsidRPr="004955E8">
        <w:t xml:space="preserve">heten </w:t>
      </w:r>
      <w:r>
        <w:t>som utför denna gransk</w:t>
      </w:r>
      <w:r>
        <w:softHyphen/>
        <w:t>ning. Myndigheten gör denna gransk</w:t>
      </w:r>
      <w:r>
        <w:softHyphen/>
        <w:t xml:space="preserve">ning i de fall </w:t>
      </w:r>
      <w:r w:rsidRPr="004955E8">
        <w:t>en prövning eller studie inne</w:t>
      </w:r>
      <w:r>
        <w:softHyphen/>
      </w:r>
      <w:r w:rsidRPr="004955E8">
        <w:t>bär ett fysiskt in</w:t>
      </w:r>
      <w:r>
        <w:softHyphen/>
      </w:r>
      <w:r w:rsidRPr="004955E8">
        <w:t>grepp på en forskningsperson eller utförs en</w:t>
      </w:r>
      <w:r>
        <w:softHyphen/>
      </w:r>
      <w:r w:rsidRPr="004955E8">
        <w:t>ligt en metod som syftar till att påverka forskningspersonen fysiskt eller psyk</w:t>
      </w:r>
      <w:r>
        <w:softHyphen/>
      </w:r>
      <w:r w:rsidRPr="004955E8">
        <w:t>iskt eller som inne</w:t>
      </w:r>
      <w:r>
        <w:softHyphen/>
      </w:r>
      <w:r w:rsidRPr="004955E8">
        <w:t>bär en uppenbar risk att skada forsk</w:t>
      </w:r>
      <w:r>
        <w:softHyphen/>
      </w:r>
      <w:r w:rsidRPr="004955E8">
        <w:t>nings</w:t>
      </w:r>
      <w:r>
        <w:softHyphen/>
      </w:r>
      <w:r w:rsidRPr="004955E8">
        <w:t>personen fysiskt eller psyk</w:t>
      </w:r>
      <w:r>
        <w:softHyphen/>
      </w:r>
      <w:r>
        <w:softHyphen/>
      </w:r>
      <w:r w:rsidRPr="004955E8">
        <w:t>iskt. Detta framgår av 6</w:t>
      </w:r>
      <w:r>
        <w:t> §</w:t>
      </w:r>
      <w:r w:rsidRPr="004955E8">
        <w:t xml:space="preserve"> lagen (2003:460) om etik</w:t>
      </w:r>
      <w:r>
        <w:softHyphen/>
      </w:r>
      <w:r w:rsidRPr="004955E8">
        <w:t>pröv</w:t>
      </w:r>
      <w:r>
        <w:softHyphen/>
      </w:r>
      <w:r w:rsidRPr="004955E8">
        <w:t>ning av forsk</w:t>
      </w:r>
      <w:r>
        <w:softHyphen/>
      </w:r>
      <w:r w:rsidRPr="004955E8">
        <w:t>ning som avser människor</w:t>
      </w:r>
      <w:r>
        <w:t xml:space="preserve"> (etikprövningslagen)</w:t>
      </w:r>
      <w:r w:rsidRPr="004955E8">
        <w:t xml:space="preserve">. </w:t>
      </w:r>
      <w:bookmarkEnd w:id="223"/>
    </w:p>
    <w:p w14:paraId="6489AB01" w14:textId="77777777" w:rsidR="008539B5" w:rsidRDefault="008539B5" w:rsidP="008539B5">
      <w:pPr>
        <w:pStyle w:val="Rubrik5utannumrering"/>
      </w:pPr>
      <w:r>
        <w:t xml:space="preserve">Yttrande och beslut </w:t>
      </w:r>
    </w:p>
    <w:p w14:paraId="10722234" w14:textId="6ABEC86B" w:rsidR="008539B5" w:rsidRDefault="008539B5" w:rsidP="008539B5">
      <w:pPr>
        <w:pStyle w:val="Brdtextmedindrag"/>
        <w:ind w:firstLine="0"/>
      </w:pPr>
      <w:r>
        <w:t>Som anges i det inledande avsnittet ska kliniska prövningar och pre</w:t>
      </w:r>
      <w:r>
        <w:softHyphen/>
        <w:t>standa</w:t>
      </w:r>
      <w:r>
        <w:softHyphen/>
        <w:t>studier vara före</w:t>
      </w:r>
      <w:r>
        <w:softHyphen/>
      </w:r>
      <w:r>
        <w:softHyphen/>
        <w:t xml:space="preserve">mål för både en vetenskaplig och en etisk granskning. Det är den </w:t>
      </w:r>
      <w:r w:rsidRPr="00C95CF7">
        <w:t xml:space="preserve">medlemsstat där en klinisk prövning </w:t>
      </w:r>
      <w:r>
        <w:t>respek</w:t>
      </w:r>
      <w:r>
        <w:softHyphen/>
        <w:t>tive pre</w:t>
      </w:r>
      <w:r>
        <w:softHyphen/>
        <w:t xml:space="preserve">standastudie </w:t>
      </w:r>
      <w:r w:rsidRPr="00C95CF7">
        <w:t xml:space="preserve">genomförs </w:t>
      </w:r>
      <w:r>
        <w:t xml:space="preserve">som ska </w:t>
      </w:r>
      <w:r w:rsidRPr="00C95CF7">
        <w:t xml:space="preserve">fastställa vilken </w:t>
      </w:r>
      <w:r>
        <w:t>mynd</w:t>
      </w:r>
      <w:r>
        <w:softHyphen/>
        <w:t>ig</w:t>
      </w:r>
      <w:r>
        <w:softHyphen/>
      </w:r>
      <w:r w:rsidRPr="00C95CF7">
        <w:t>het som lämp</w:t>
      </w:r>
      <w:r>
        <w:softHyphen/>
      </w:r>
      <w:r w:rsidRPr="00C95CF7">
        <w:t>lig</w:t>
      </w:r>
      <w:r>
        <w:softHyphen/>
      </w:r>
      <w:r w:rsidRPr="00C95CF7">
        <w:t>en bör delta i be</w:t>
      </w:r>
      <w:r>
        <w:softHyphen/>
      </w:r>
      <w:r w:rsidRPr="00C95CF7">
        <w:t>dömningen av en ansökan om att få genomföra kliniska pröv</w:t>
      </w:r>
      <w:r>
        <w:softHyphen/>
      </w:r>
      <w:r w:rsidRPr="00C95CF7">
        <w:t>ningar</w:t>
      </w:r>
      <w:r>
        <w:t xml:space="preserve"> eller pre</w:t>
      </w:r>
      <w:r>
        <w:softHyphen/>
        <w:t xml:space="preserve">standastudier. Vidare får varje medlemsstat </w:t>
      </w:r>
      <w:r w:rsidRPr="00C95CF7">
        <w:t xml:space="preserve">organisera </w:t>
      </w:r>
      <w:r>
        <w:t xml:space="preserve">sina </w:t>
      </w:r>
      <w:r w:rsidRPr="00C95CF7">
        <w:t>etik</w:t>
      </w:r>
      <w:r>
        <w:softHyphen/>
      </w:r>
      <w:r w:rsidRPr="00C95CF7">
        <w:t>kom</w:t>
      </w:r>
      <w:r>
        <w:softHyphen/>
      </w:r>
      <w:r w:rsidRPr="00C95CF7">
        <w:t>mit</w:t>
      </w:r>
      <w:r>
        <w:softHyphen/>
      </w:r>
      <w:r w:rsidRPr="00C95CF7">
        <w:t>téers med</w:t>
      </w:r>
      <w:r>
        <w:softHyphen/>
      </w:r>
      <w:r w:rsidRPr="00C95CF7">
        <w:t>verk</w:t>
      </w:r>
      <w:r>
        <w:softHyphen/>
      </w:r>
      <w:r>
        <w:softHyphen/>
      </w:r>
      <w:r w:rsidRPr="00C95CF7">
        <w:t xml:space="preserve">an </w:t>
      </w:r>
      <w:r>
        <w:t>vid bedömningen av dessa ansök</w:t>
      </w:r>
      <w:r>
        <w:softHyphen/>
        <w:t>ningar och se till att deras med</w:t>
      </w:r>
      <w:r>
        <w:softHyphen/>
      </w:r>
      <w:r>
        <w:softHyphen/>
        <w:t xml:space="preserve">verkan görs </w:t>
      </w:r>
      <w:r w:rsidRPr="00C95CF7">
        <w:t xml:space="preserve">inom de tidsfrister som anges i </w:t>
      </w:r>
      <w:r>
        <w:t>re</w:t>
      </w:r>
      <w:r>
        <w:softHyphen/>
        <w:t>spek</w:t>
      </w:r>
      <w:r>
        <w:softHyphen/>
        <w:t>tive för</w:t>
      </w:r>
      <w:r>
        <w:softHyphen/>
        <w:t>ord</w:t>
      </w:r>
      <w:r>
        <w:softHyphen/>
        <w:t>ning</w:t>
      </w:r>
      <w:r w:rsidRPr="00C95CF7">
        <w:t xml:space="preserve">. </w:t>
      </w:r>
      <w:r>
        <w:t>I Sverige bör det även fortsättningsvis vara Läkemedelsverket som utför den vetenskapliga granskningen av en an</w:t>
      </w:r>
      <w:r>
        <w:softHyphen/>
        <w:t>sökan och Etikpröv</w:t>
      </w:r>
      <w:r>
        <w:softHyphen/>
        <w:t>nings</w:t>
      </w:r>
      <w:r>
        <w:softHyphen/>
        <w:t>myndig</w:t>
      </w:r>
      <w:r>
        <w:softHyphen/>
        <w:t xml:space="preserve">heten som utför den etiska granskningen.  </w:t>
      </w:r>
    </w:p>
    <w:p w14:paraId="0596E8C8" w14:textId="341B9820" w:rsidR="008539B5" w:rsidRDefault="008539B5" w:rsidP="008539B5">
      <w:pPr>
        <w:pStyle w:val="Brdtextmedindrag"/>
      </w:pPr>
      <w:bookmarkStart w:id="224" w:name="_Hlk53131445"/>
      <w:r w:rsidRPr="00614FE5">
        <w:t>Sverige ska vara ett av världens främsta forsknings- och inno</w:t>
      </w:r>
      <w:r>
        <w:softHyphen/>
      </w:r>
      <w:r w:rsidRPr="00614FE5">
        <w:t>vations</w:t>
      </w:r>
      <w:r>
        <w:softHyphen/>
      </w:r>
      <w:r w:rsidRPr="00614FE5">
        <w:t>länder</w:t>
      </w:r>
      <w:r>
        <w:t xml:space="preserve">. För att </w:t>
      </w:r>
      <w:r w:rsidRPr="00614FE5">
        <w:t xml:space="preserve">Sverige ska vara ett attraktivt land för </w:t>
      </w:r>
      <w:r>
        <w:t>nu aktu</w:t>
      </w:r>
      <w:r>
        <w:softHyphen/>
        <w:t xml:space="preserve">ella </w:t>
      </w:r>
      <w:r w:rsidRPr="00614FE5">
        <w:t>pröv</w:t>
      </w:r>
      <w:r>
        <w:softHyphen/>
      </w:r>
      <w:r w:rsidRPr="00614FE5">
        <w:t>ning</w:t>
      </w:r>
      <w:r>
        <w:softHyphen/>
      </w:r>
      <w:r w:rsidRPr="00614FE5">
        <w:t>ar</w:t>
      </w:r>
      <w:r>
        <w:t xml:space="preserve"> och studier är det önskvärt att Sverige deltar i detta samordnade bedöm</w:t>
      </w:r>
      <w:r>
        <w:softHyphen/>
        <w:t>nings</w:t>
      </w:r>
      <w:r>
        <w:softHyphen/>
      </w:r>
      <w:r>
        <w:softHyphen/>
        <w:t>förfarande så snart det går. Därför bör svensk rätt anpassas till nämnda beslutsförfaranden. För samt</w:t>
      </w:r>
      <w:r>
        <w:softHyphen/>
        <w:t>liga tillståndsförfaranden som be</w:t>
      </w:r>
      <w:r>
        <w:softHyphen/>
        <w:t>hand</w:t>
      </w:r>
      <w:r>
        <w:softHyphen/>
        <w:t>las i detta avsnitt blir en ut</w:t>
      </w:r>
      <w:r>
        <w:softHyphen/>
        <w:t>gångs</w:t>
      </w:r>
      <w:r>
        <w:softHyphen/>
        <w:t>punkt därmed att slutsatserna av den veten</w:t>
      </w:r>
      <w:r>
        <w:softHyphen/>
        <w:t>skapliga och den etiska granskningen ska meddelas i ett enda be</w:t>
      </w:r>
      <w:r>
        <w:softHyphen/>
        <w:t>slut. Ett liknande för</w:t>
      </w:r>
      <w:r>
        <w:softHyphen/>
        <w:t>farande finns för kliniska läkemedelsprövningar när EU-för</w:t>
      </w:r>
      <w:r>
        <w:softHyphen/>
        <w:t>ord</w:t>
      </w:r>
      <w:r>
        <w:softHyphen/>
        <w:t xml:space="preserve">ningen om dessa prövningar börjar tillämpas. </w:t>
      </w:r>
    </w:p>
    <w:p w14:paraId="096CE380" w14:textId="4B47CFAB" w:rsidR="008539B5" w:rsidRDefault="008539B5" w:rsidP="008539B5">
      <w:pPr>
        <w:pStyle w:val="Brdtextmedindrag"/>
      </w:pPr>
      <w:r>
        <w:t>Sverige behöver således en effektiv samordning mellan berörda mynd</w:t>
      </w:r>
      <w:r>
        <w:softHyphen/>
        <w:t>ig</w:t>
      </w:r>
      <w:r>
        <w:softHyphen/>
        <w:t>heter för att den nationella beslutsprocessen ska vara effek</w:t>
      </w:r>
      <w:r>
        <w:softHyphen/>
        <w:t>tiv och upp</w:t>
      </w:r>
      <w:r>
        <w:softHyphen/>
        <w:t>fylla kraven på det internationellt samordnade besluts</w:t>
      </w:r>
      <w:r>
        <w:softHyphen/>
        <w:t>för</w:t>
      </w:r>
      <w:r>
        <w:softHyphen/>
      </w:r>
      <w:r>
        <w:softHyphen/>
        <w:t>farandet. R</w:t>
      </w:r>
      <w:r w:rsidRPr="00B72CB5">
        <w:t>eger</w:t>
      </w:r>
      <w:r>
        <w:softHyphen/>
      </w:r>
      <w:r w:rsidRPr="00B72CB5">
        <w:t>ing</w:t>
      </w:r>
      <w:r>
        <w:softHyphen/>
      </w:r>
      <w:r w:rsidRPr="00B72CB5">
        <w:t xml:space="preserve">en </w:t>
      </w:r>
      <w:r>
        <w:t xml:space="preserve">har därför </w:t>
      </w:r>
      <w:r w:rsidRPr="00B72CB5">
        <w:t xml:space="preserve">gett </w:t>
      </w:r>
      <w:r>
        <w:t>Läkemedelsverket och Etik</w:t>
      </w:r>
      <w:r>
        <w:softHyphen/>
      </w:r>
      <w:r>
        <w:softHyphen/>
        <w:t xml:space="preserve">prövningsmyndigheten </w:t>
      </w:r>
      <w:r w:rsidRPr="00B72CB5">
        <w:t>i upp</w:t>
      </w:r>
      <w:r>
        <w:softHyphen/>
      </w:r>
      <w:r w:rsidRPr="00B72CB5">
        <w:t>drag att gemensamt ta fram struk</w:t>
      </w:r>
      <w:r>
        <w:softHyphen/>
      </w:r>
      <w:r w:rsidRPr="00B72CB5">
        <w:t>tur</w:t>
      </w:r>
      <w:r>
        <w:softHyphen/>
      </w:r>
      <w:r w:rsidRPr="00B72CB5">
        <w:t>er och samarbetsformer för att säker</w:t>
      </w:r>
      <w:r>
        <w:softHyphen/>
      </w:r>
      <w:r w:rsidRPr="00B72CB5">
        <w:t xml:space="preserve">ställa att beslut om tillstånd till kliniska prövningar </w:t>
      </w:r>
      <w:r>
        <w:t>och prestanda</w:t>
      </w:r>
      <w:r>
        <w:softHyphen/>
        <w:t>studi</w:t>
      </w:r>
      <w:r>
        <w:softHyphen/>
        <w:t xml:space="preserve">er </w:t>
      </w:r>
      <w:r w:rsidRPr="00B72CB5">
        <w:t>ska kunna fattas i enlig</w:t>
      </w:r>
      <w:r>
        <w:softHyphen/>
      </w:r>
      <w:r w:rsidRPr="00B72CB5">
        <w:t>het med de förfara</w:t>
      </w:r>
      <w:r>
        <w:t>nden som anges i EU-förordningarna</w:t>
      </w:r>
      <w:r w:rsidRPr="00B72CB5">
        <w:t xml:space="preserve"> (</w:t>
      </w:r>
      <w:r w:rsidRPr="0025004C">
        <w:t>S2016/03981</w:t>
      </w:r>
      <w:r w:rsidRPr="00B72CB5">
        <w:t>).</w:t>
      </w:r>
    </w:p>
    <w:p w14:paraId="31606ABC" w14:textId="77777777" w:rsidR="008539B5" w:rsidRDefault="008539B5" w:rsidP="008539B5">
      <w:pPr>
        <w:pStyle w:val="Brdtextmedindrag"/>
      </w:pPr>
      <w:r w:rsidRPr="006E252D">
        <w:t xml:space="preserve">För </w:t>
      </w:r>
      <w:r w:rsidRPr="004A0626">
        <w:t>att</w:t>
      </w:r>
      <w:r w:rsidRPr="006E252D">
        <w:t xml:space="preserve"> anpassa </w:t>
      </w:r>
      <w:r>
        <w:t>svensk rätt till EU-förordningarna, och då spe</w:t>
      </w:r>
      <w:r>
        <w:softHyphen/>
        <w:t>ci</w:t>
      </w:r>
      <w:r>
        <w:softHyphen/>
        <w:t>ellt till dessa förordningars bestämmelser om samordnade be</w:t>
      </w:r>
      <w:r>
        <w:softHyphen/>
        <w:t>sluts</w:t>
      </w:r>
      <w:r>
        <w:softHyphen/>
        <w:t>för</w:t>
      </w:r>
      <w:r>
        <w:softHyphen/>
        <w:t xml:space="preserve">faranden, </w:t>
      </w:r>
      <w:r w:rsidRPr="006E252D">
        <w:t xml:space="preserve">bör </w:t>
      </w:r>
      <w:r>
        <w:t>Läke</w:t>
      </w:r>
      <w:r>
        <w:softHyphen/>
        <w:t xml:space="preserve">medelsverket och </w:t>
      </w:r>
      <w:r w:rsidRPr="006E252D">
        <w:t>Etikprövnings</w:t>
      </w:r>
      <w:r>
        <w:softHyphen/>
        <w:t>mynd</w:t>
      </w:r>
      <w:r>
        <w:softHyphen/>
        <w:t>ig</w:t>
      </w:r>
      <w:r>
        <w:softHyphen/>
      </w:r>
      <w:r w:rsidRPr="006E252D">
        <w:t xml:space="preserve">heten inte fatta </w:t>
      </w:r>
      <w:r>
        <w:t>var sitt eget</w:t>
      </w:r>
      <w:r w:rsidRPr="006E252D">
        <w:t xml:space="preserve"> beslut gällande kliniska prövningar</w:t>
      </w:r>
      <w:r>
        <w:t xml:space="preserve"> eller pre</w:t>
      </w:r>
      <w:r>
        <w:softHyphen/>
        <w:t>standa</w:t>
      </w:r>
      <w:r>
        <w:softHyphen/>
        <w:t>studier</w:t>
      </w:r>
      <w:r w:rsidRPr="006E252D">
        <w:t xml:space="preserve">. </w:t>
      </w:r>
      <w:r w:rsidRPr="001D07AB">
        <w:t>I Sverige bör en ansökan om att genomföra en klin</w:t>
      </w:r>
      <w:r>
        <w:softHyphen/>
      </w:r>
      <w:r w:rsidRPr="001D07AB">
        <w:t xml:space="preserve">isk prövning </w:t>
      </w:r>
      <w:r>
        <w:t xml:space="preserve">eller prestandastudie </w:t>
      </w:r>
      <w:r w:rsidRPr="001D07AB">
        <w:t>enligt EU-förordningarna be</w:t>
      </w:r>
      <w:r>
        <w:softHyphen/>
      </w:r>
      <w:r w:rsidRPr="001D07AB">
        <w:t>slut</w:t>
      </w:r>
      <w:r>
        <w:softHyphen/>
      </w:r>
      <w:r w:rsidRPr="001D07AB">
        <w:t>as av Läkemedelsverket. Läke</w:t>
      </w:r>
      <w:r>
        <w:softHyphen/>
      </w:r>
      <w:r w:rsidRPr="001D07AB">
        <w:t>medels</w:t>
      </w:r>
      <w:r>
        <w:softHyphen/>
      </w:r>
      <w:r w:rsidRPr="001D07AB">
        <w:t>verket är en central för</w:t>
      </w:r>
      <w:r>
        <w:softHyphen/>
      </w:r>
      <w:r w:rsidRPr="001D07AB">
        <w:t>valt</w:t>
      </w:r>
      <w:r>
        <w:softHyphen/>
      </w:r>
      <w:r w:rsidRPr="001D07AB">
        <w:t>nings</w:t>
      </w:r>
      <w:r>
        <w:softHyphen/>
      </w:r>
      <w:r w:rsidRPr="001D07AB">
        <w:t>myndighet för kontroll och tillsyn av medicin</w:t>
      </w:r>
      <w:r>
        <w:softHyphen/>
      </w:r>
      <w:r w:rsidRPr="001D07AB">
        <w:t>tek</w:t>
      </w:r>
      <w:r>
        <w:softHyphen/>
      </w:r>
      <w:r w:rsidRPr="001D07AB">
        <w:t>ni</w:t>
      </w:r>
      <w:r>
        <w:softHyphen/>
      </w:r>
      <w:r w:rsidRPr="001D07AB">
        <w:t>ska pro</w:t>
      </w:r>
      <w:r>
        <w:softHyphen/>
      </w:r>
      <w:r w:rsidRPr="001D07AB">
        <w:t>dukt</w:t>
      </w:r>
      <w:r>
        <w:softHyphen/>
      </w:r>
      <w:r w:rsidRPr="001D07AB">
        <w:t xml:space="preserve">er. Myndigheten har </w:t>
      </w:r>
      <w:r>
        <w:t>bland annat</w:t>
      </w:r>
      <w:r w:rsidRPr="001D07AB">
        <w:t xml:space="preserve"> som uppgift att bedöma och genom</w:t>
      </w:r>
      <w:r>
        <w:softHyphen/>
      </w:r>
      <w:r w:rsidRPr="001D07AB">
        <w:t xml:space="preserve">föra tillsyn över kliniska prövningar och </w:t>
      </w:r>
      <w:r>
        <w:t>prestandastudier,</w:t>
      </w:r>
      <w:r w:rsidRPr="001D07AB">
        <w:t xml:space="preserve"> och </w:t>
      </w:r>
      <w:r>
        <w:t>mynd</w:t>
      </w:r>
      <w:r>
        <w:softHyphen/>
        <w:t>ig</w:t>
      </w:r>
      <w:r w:rsidRPr="001D07AB">
        <w:t>heten har även utfärdat föreskrifter på området.</w:t>
      </w:r>
      <w:r>
        <w:t xml:space="preserve"> Genom att Läke</w:t>
      </w:r>
      <w:r>
        <w:softHyphen/>
        <w:t>medels</w:t>
      </w:r>
      <w:r>
        <w:softHyphen/>
        <w:t>verket utses till att meddela tillstånd till kliniska prövningar och prestanda</w:t>
      </w:r>
      <w:r>
        <w:softHyphen/>
        <w:t>studier anpassas beslutsprocessen i Sverige till det samordnade för</w:t>
      </w:r>
      <w:r>
        <w:softHyphen/>
        <w:t xml:space="preserve">farande som anges i artikel 78 i </w:t>
      </w:r>
      <w:r w:rsidRPr="00A3541E">
        <w:t>MDR-förordningen</w:t>
      </w:r>
      <w:r>
        <w:t xml:space="preserve"> och artikel 74 i IVDR-förordningen. Den vetenskapliga granskningen ska således utföras av Läkemedelsverket, som också fattar beslut i ärendet, och den etiska gransk</w:t>
      </w:r>
      <w:r>
        <w:softHyphen/>
        <w:t>ningen bör utföras av Etikprövningsmyndig</w:t>
      </w:r>
      <w:r>
        <w:softHyphen/>
        <w:t>het</w:t>
      </w:r>
      <w:r>
        <w:softHyphen/>
        <w:t>en. Besluts</w:t>
      </w:r>
      <w:r>
        <w:softHyphen/>
        <w:t>för</w:t>
      </w:r>
      <w:r>
        <w:softHyphen/>
        <w:t>far</w:t>
      </w:r>
      <w:r>
        <w:softHyphen/>
        <w:t>and</w:t>
      </w:r>
      <w:r>
        <w:softHyphen/>
        <w:t xml:space="preserve">et gällande </w:t>
      </w:r>
      <w:r w:rsidRPr="001D07AB">
        <w:t>kliniska</w:t>
      </w:r>
      <w:r>
        <w:t xml:space="preserve"> prövningar och prest</w:t>
      </w:r>
      <w:r>
        <w:softHyphen/>
        <w:t>anda</w:t>
      </w:r>
      <w:r>
        <w:softHyphen/>
      </w:r>
      <w:r>
        <w:softHyphen/>
        <w:t>studier bör vara att E</w:t>
      </w:r>
      <w:r w:rsidRPr="006E252D">
        <w:t>tik</w:t>
      </w:r>
      <w:r>
        <w:softHyphen/>
      </w:r>
      <w:r w:rsidRPr="006E252D">
        <w:t>pröv</w:t>
      </w:r>
      <w:r>
        <w:softHyphen/>
      </w:r>
      <w:r w:rsidRPr="006E252D">
        <w:t xml:space="preserve">ningsmyndigheten </w:t>
      </w:r>
      <w:r>
        <w:t>lämnar ett yttr</w:t>
      </w:r>
      <w:r>
        <w:softHyphen/>
        <w:t xml:space="preserve">ande över den etiska granskningen till </w:t>
      </w:r>
      <w:r w:rsidRPr="006E252D">
        <w:t xml:space="preserve">Läkemedelsverket. </w:t>
      </w:r>
      <w:r>
        <w:t>Detta yttrande ska därefter ligga till grund för Läke</w:t>
      </w:r>
      <w:r>
        <w:softHyphen/>
        <w:t>medels</w:t>
      </w:r>
      <w:r>
        <w:softHyphen/>
        <w:t>verkets beslut. Regleringar när det gäller den etiska granskningen behandlas i avsnitt 10.2–10.4.</w:t>
      </w:r>
    </w:p>
    <w:p w14:paraId="5AEB81D7" w14:textId="77777777" w:rsidR="008539B5" w:rsidRDefault="008539B5" w:rsidP="008539B5">
      <w:pPr>
        <w:pStyle w:val="Brdtextmedindrag"/>
      </w:pPr>
      <w:r>
        <w:t>EU-förordningarna innehåller flera bestämmelser om handläggningen av dessa ärenden. Det är ofta korta tidsfrister inom vilka kompletterande uppgifter får begäras in, validering ska ske och beslut ska fattas. Sam</w:t>
      </w:r>
      <w:r>
        <w:softHyphen/>
        <w:t xml:space="preserve">arbetet mellan myndigheterna måste därför fungera effektivt och smidigt. </w:t>
      </w:r>
    </w:p>
    <w:p w14:paraId="17E10341" w14:textId="54564F37" w:rsidR="008539B5" w:rsidRDefault="008539B5" w:rsidP="008539B5">
      <w:pPr>
        <w:pStyle w:val="Brdtextmedindrag"/>
      </w:pPr>
      <w:r w:rsidRPr="009B4D75">
        <w:rPr>
          <w:bCs/>
          <w:i/>
          <w:iCs/>
        </w:rPr>
        <w:t>Vetenskapsrådet</w:t>
      </w:r>
      <w:r>
        <w:rPr>
          <w:bCs/>
        </w:rPr>
        <w:t xml:space="preserve"> anser att ett så enhetligt system som möjligt bör an</w:t>
      </w:r>
      <w:r>
        <w:rPr>
          <w:bCs/>
        </w:rPr>
        <w:softHyphen/>
        <w:t>vänd</w:t>
      </w:r>
      <w:r>
        <w:rPr>
          <w:bCs/>
        </w:rPr>
        <w:softHyphen/>
        <w:t>as för Etikprövningsmyndighetens yttrande och rådet föreslår därför att man ser över den möjlighet som ges i punkt 4.2, kapitel II i bilaga XV till MDR-förordningen. Regeringen noterar att en liknande bestämmelse finns i punkt 4.2, kapitel I i bilaga XIV till IVDR-förordningen. I dessa be</w:t>
      </w:r>
      <w:r>
        <w:rPr>
          <w:bCs/>
        </w:rPr>
        <w:softHyphen/>
        <w:t>stämmelser anges det att o</w:t>
      </w:r>
      <w:r w:rsidRPr="007D115E">
        <w:rPr>
          <w:bCs/>
        </w:rPr>
        <w:t>m det krävs enligt nationell rätt</w:t>
      </w:r>
      <w:r>
        <w:rPr>
          <w:bCs/>
        </w:rPr>
        <w:t xml:space="preserve"> så ska </w:t>
      </w:r>
      <w:r w:rsidRPr="007D115E">
        <w:rPr>
          <w:bCs/>
        </w:rPr>
        <w:t>en kopia av den eller de berörda etikkommittéernas yttrande</w:t>
      </w:r>
      <w:r>
        <w:rPr>
          <w:bCs/>
        </w:rPr>
        <w:t xml:space="preserve"> eller </w:t>
      </w:r>
      <w:r w:rsidRPr="007D115E">
        <w:rPr>
          <w:bCs/>
        </w:rPr>
        <w:t>yttranden</w:t>
      </w:r>
      <w:r>
        <w:rPr>
          <w:bCs/>
        </w:rPr>
        <w:t xml:space="preserve"> bi</w:t>
      </w:r>
      <w:r>
        <w:rPr>
          <w:bCs/>
        </w:rPr>
        <w:softHyphen/>
        <w:t>fogas ansökan</w:t>
      </w:r>
      <w:r w:rsidRPr="007D115E">
        <w:rPr>
          <w:bCs/>
        </w:rPr>
        <w:t xml:space="preserve">. </w:t>
      </w:r>
      <w:r>
        <w:rPr>
          <w:bCs/>
        </w:rPr>
        <w:t>Regeringen förstår bestämmelsen som att sponsorn måste an</w:t>
      </w:r>
      <w:r>
        <w:rPr>
          <w:bCs/>
        </w:rPr>
        <w:softHyphen/>
        <w:t>söka om etisk granskning innan denne lämnar in ansökan enligt EU-för</w:t>
      </w:r>
      <w:r>
        <w:rPr>
          <w:bCs/>
        </w:rPr>
        <w:softHyphen/>
        <w:t xml:space="preserve">ordningarna. En sådan ordning skulle kunna innebära en särlösning för svenska prövningar och studier i förhållande till andra länder. Det skulle även innebära mer byråkrati och en längre handläggningstid för sponsorn än om en ansökan prövas samtidigt av de bägge myndigheterna. Detta vore negativt för sponsorn men även för Sverige som skulle framstå som ett mindre </w:t>
      </w:r>
      <w:r w:rsidRPr="00614FE5">
        <w:t xml:space="preserve">attraktivt land </w:t>
      </w:r>
      <w:r>
        <w:t xml:space="preserve">att ansöka om att genomföra </w:t>
      </w:r>
      <w:r w:rsidRPr="00614FE5">
        <w:t>pröv</w:t>
      </w:r>
      <w:r>
        <w:softHyphen/>
      </w:r>
      <w:r w:rsidRPr="00614FE5">
        <w:t>ning</w:t>
      </w:r>
      <w:r>
        <w:softHyphen/>
      </w:r>
      <w:r w:rsidRPr="00614FE5">
        <w:t>ar</w:t>
      </w:r>
      <w:r>
        <w:t xml:space="preserve"> och studier i. </w:t>
      </w:r>
      <w:bookmarkEnd w:id="224"/>
      <w:r>
        <w:t xml:space="preserve">En sådan ordning bedöms därför inte bra för Sveriges konkurrenskraft. Regeringen föreslår därför inte en sådan ordning. </w:t>
      </w:r>
    </w:p>
    <w:p w14:paraId="2E46888A" w14:textId="77777777" w:rsidR="008539B5" w:rsidRDefault="008539B5" w:rsidP="008539B5">
      <w:pPr>
        <w:pStyle w:val="Brdtextmedindrag"/>
        <w:rPr>
          <w:bCs/>
        </w:rPr>
      </w:pPr>
      <w:r>
        <w:rPr>
          <w:bCs/>
        </w:rPr>
        <w:t>En annan ordning enligt punkt 4.2, kapitel II i bilaga XV till MDR-för</w:t>
      </w:r>
      <w:r>
        <w:rPr>
          <w:bCs/>
        </w:rPr>
        <w:softHyphen/>
        <w:t>ord</w:t>
      </w:r>
      <w:r>
        <w:rPr>
          <w:bCs/>
        </w:rPr>
        <w:softHyphen/>
        <w:t xml:space="preserve">ningen är att </w:t>
      </w:r>
      <w:r w:rsidRPr="007D115E">
        <w:rPr>
          <w:bCs/>
        </w:rPr>
        <w:t>en kopia av etikkommitténs eller etikkommittéernas ytt</w:t>
      </w:r>
      <w:r>
        <w:rPr>
          <w:bCs/>
        </w:rPr>
        <w:softHyphen/>
      </w:r>
      <w:r w:rsidRPr="007D115E">
        <w:rPr>
          <w:bCs/>
        </w:rPr>
        <w:t>ran</w:t>
      </w:r>
      <w:r>
        <w:rPr>
          <w:bCs/>
        </w:rPr>
        <w:softHyphen/>
      </w:r>
      <w:r w:rsidRPr="007D115E">
        <w:rPr>
          <w:bCs/>
        </w:rPr>
        <w:t>de</w:t>
      </w:r>
      <w:r>
        <w:rPr>
          <w:bCs/>
        </w:rPr>
        <w:t xml:space="preserve"> eller yttranden </w:t>
      </w:r>
      <w:r w:rsidRPr="007D115E">
        <w:rPr>
          <w:bCs/>
        </w:rPr>
        <w:t xml:space="preserve">lämnas </w:t>
      </w:r>
      <w:r>
        <w:rPr>
          <w:bCs/>
        </w:rPr>
        <w:t xml:space="preserve">in </w:t>
      </w:r>
      <w:r w:rsidRPr="007D115E">
        <w:rPr>
          <w:bCs/>
        </w:rPr>
        <w:t>så snart detta</w:t>
      </w:r>
      <w:r>
        <w:rPr>
          <w:bCs/>
        </w:rPr>
        <w:t xml:space="preserve"> eller </w:t>
      </w:r>
      <w:r w:rsidRPr="007D115E">
        <w:rPr>
          <w:bCs/>
        </w:rPr>
        <w:t xml:space="preserve">dessa finns tillgängliga. </w:t>
      </w:r>
      <w:r>
        <w:rPr>
          <w:bCs/>
        </w:rPr>
        <w:t>Reger</w:t>
      </w:r>
      <w:r>
        <w:rPr>
          <w:bCs/>
        </w:rPr>
        <w:softHyphen/>
        <w:t>ingen bedömer att även en sådan ordning måste vara anpassad till vad som anges i artikel 62.3 i MDR-förordningen och artikel 58.3 i IVDR-förordningen, dvs. att etikkommittéernas granskning ska vara förenlig med de förfaranden som anges i EU-förordningarna. Samma tidsfrister måste således hållas. I detta fall kan det vara så att sponsorn får ansöka separat om etisk granskning till Etikprövningsmyndigheten, men ansökan måste vara förenlig med EU-förordningarna och Etikprövningsmyndigheten måste hålla tidsfristerna. Även detta beslutsförfarande framstår som mer byrå</w:t>
      </w:r>
      <w:r>
        <w:rPr>
          <w:bCs/>
        </w:rPr>
        <w:softHyphen/>
        <w:t>krat</w:t>
      </w:r>
      <w:r>
        <w:rPr>
          <w:bCs/>
        </w:rPr>
        <w:softHyphen/>
        <w:t>iskt för sponsorn och bör innebära att Sverige inte kommer att ses som ett attraktivt land att utföra den nämnda forskningen i. Regeringen anser att inte heller denna ordning ska råda.</w:t>
      </w:r>
    </w:p>
    <w:p w14:paraId="62F0EB40" w14:textId="16EEAC9A" w:rsidR="008539B5" w:rsidRDefault="008539B5" w:rsidP="008539B5">
      <w:pPr>
        <w:pStyle w:val="Brdtextmedindrag"/>
      </w:pPr>
      <w:r>
        <w:t>Det beslutsförfarande som ska gälla i Sverige är att sponsorn lämnar in en ansökan i enlighet med EU-förordningarna och att Läkemedelsverket och Etikprövningsmyndig</w:t>
      </w:r>
      <w:r>
        <w:softHyphen/>
        <w:t>het</w:t>
      </w:r>
      <w:r>
        <w:softHyphen/>
        <w:t>en granskar ansökan utifrån sina respektive sak</w:t>
      </w:r>
      <w:r>
        <w:softHyphen/>
        <w:t>områden. Etikprövningsmyndighetens skickar ett yttrande till Läke</w:t>
      </w:r>
      <w:r>
        <w:softHyphen/>
        <w:t>medels</w:t>
      </w:r>
      <w:r>
        <w:softHyphen/>
      </w:r>
      <w:r>
        <w:softHyphen/>
        <w:t xml:space="preserve">verket och Läkemedelsverket fattar beslut om tillstånd. </w:t>
      </w:r>
      <w:bookmarkStart w:id="225" w:name="_Hlk57990410"/>
      <w:r>
        <w:t>Detta besluts</w:t>
      </w:r>
      <w:r>
        <w:softHyphen/>
      </w:r>
      <w:r>
        <w:softHyphen/>
        <w:t>förfarande ska gälla i Sverige från det att den nya lagen med</w:t>
      </w:r>
      <w:r w:rsidRPr="00F8381B">
        <w:t xml:space="preserve"> kom</w:t>
      </w:r>
      <w:r>
        <w:softHyphen/>
      </w:r>
      <w:r w:rsidRPr="00F8381B">
        <w:t>plet</w:t>
      </w:r>
      <w:r>
        <w:softHyphen/>
      </w:r>
      <w:r w:rsidRPr="00F8381B">
        <w:t>t</w:t>
      </w:r>
      <w:r>
        <w:softHyphen/>
      </w:r>
      <w:r w:rsidRPr="00F8381B">
        <w:t>erande bestämmelser till EU</w:t>
      </w:r>
      <w:r>
        <w:t xml:space="preserve">:s </w:t>
      </w:r>
      <w:r w:rsidRPr="00F8381B">
        <w:t>förordningarna om medicintekniska pro</w:t>
      </w:r>
      <w:r>
        <w:softHyphen/>
      </w:r>
      <w:r>
        <w:softHyphen/>
      </w:r>
      <w:r w:rsidRPr="00F8381B">
        <w:t>dukter</w:t>
      </w:r>
      <w:r>
        <w:t xml:space="preserve"> börjar tillämpas. </w:t>
      </w:r>
      <w:bookmarkEnd w:id="225"/>
      <w:r>
        <w:t>Med andra ord ska detta besluts</w:t>
      </w:r>
      <w:r>
        <w:softHyphen/>
        <w:t>för</w:t>
      </w:r>
      <w:r>
        <w:softHyphen/>
        <w:t>far</w:t>
      </w:r>
      <w:r>
        <w:softHyphen/>
        <w:t>ande användas även om andra länder inte valt att delta i det sam</w:t>
      </w:r>
      <w:r>
        <w:softHyphen/>
        <w:t>ord</w:t>
      </w:r>
      <w:r>
        <w:softHyphen/>
        <w:t>nade för</w:t>
      </w:r>
      <w:r>
        <w:softHyphen/>
        <w:t>far</w:t>
      </w:r>
      <w:r>
        <w:softHyphen/>
        <w:t>and</w:t>
      </w:r>
      <w:r>
        <w:softHyphen/>
        <w:t xml:space="preserve">et enligt artikel 78 i </w:t>
      </w:r>
      <w:r w:rsidRPr="00A3541E">
        <w:t>MDR-förordningen</w:t>
      </w:r>
      <w:r>
        <w:t xml:space="preserve"> och artikel 74 i IVDR-för</w:t>
      </w:r>
      <w:r>
        <w:softHyphen/>
        <w:t>ord</w:t>
      </w:r>
      <w:r>
        <w:softHyphen/>
        <w:t>ning</w:t>
      </w:r>
      <w:r>
        <w:softHyphen/>
        <w:t>en. Beslutsförfarandet ska även tillämpas i ärenden som avser sådana kliniska prövningar och prestandastudier som endast ska genomföras i Sverige. Detta förfarande kommer att underlätta för forskare som endast be</w:t>
      </w:r>
      <w:r>
        <w:softHyphen/>
        <w:t xml:space="preserve">höver göra en ansökan som leder till ett samordnat beslut. </w:t>
      </w:r>
      <w:r w:rsidRPr="003E0C35">
        <w:rPr>
          <w:i/>
          <w:iCs/>
        </w:rPr>
        <w:t>Karolinska Institutet</w:t>
      </w:r>
      <w:r>
        <w:t xml:space="preserve"> </w:t>
      </w:r>
      <w:r w:rsidRPr="00780A5F">
        <w:t>ser positivt på ett samordnat bedömningsförfarande där det endast krävs en ansökan av sponsor</w:t>
      </w:r>
      <w:r>
        <w:t>n</w:t>
      </w:r>
      <w:r w:rsidRPr="00780A5F">
        <w:t xml:space="preserve"> för att ansöka om att genomföra en pröv</w:t>
      </w:r>
      <w:r>
        <w:softHyphen/>
      </w:r>
      <w:r w:rsidRPr="00780A5F">
        <w:t xml:space="preserve">ning eller en studie i flera medlemsstater. </w:t>
      </w:r>
      <w:r>
        <w:t xml:space="preserve">Karolinska Institutet pekar på att det är </w:t>
      </w:r>
      <w:r w:rsidRPr="00780A5F">
        <w:t>av stor vikt att ansökningssystemet är på plats och att berörda myndig</w:t>
      </w:r>
      <w:r>
        <w:softHyphen/>
      </w:r>
      <w:r w:rsidRPr="00780A5F">
        <w:t>heter hinner anpassa sig till det nya systemet innan bestäm</w:t>
      </w:r>
      <w:r>
        <w:softHyphen/>
      </w:r>
      <w:r w:rsidRPr="00780A5F">
        <w:t>melserna träder i kraft.</w:t>
      </w:r>
      <w:r>
        <w:t xml:space="preserve"> Karolinska Institutet pekar även på att det är </w:t>
      </w:r>
      <w:r w:rsidRPr="00780A5F">
        <w:t xml:space="preserve">av vikt att det finns ett effektivt samarbete mellan myndigheterna i Sverige så att de administrativa processerna och rutinerna i Sverige blir så effektiva som möjligt och att granskningen kan ske med hög kvalitet. </w:t>
      </w:r>
      <w:r>
        <w:t xml:space="preserve">För </w:t>
      </w:r>
      <w:r w:rsidRPr="00FE63D4">
        <w:t xml:space="preserve">att säkerställa den administrativa processen och rutinerna </w:t>
      </w:r>
      <w:r>
        <w:t>kring beslut om kliniska pröv</w:t>
      </w:r>
      <w:r>
        <w:softHyphen/>
        <w:t>ning</w:t>
      </w:r>
      <w:r>
        <w:softHyphen/>
        <w:t xml:space="preserve">ar och prestandastudier har regeringen gett </w:t>
      </w:r>
      <w:r w:rsidRPr="00FE63D4">
        <w:t xml:space="preserve">Läkemedelsverket och </w:t>
      </w:r>
      <w:r>
        <w:t>Etik</w:t>
      </w:r>
      <w:r>
        <w:softHyphen/>
        <w:t xml:space="preserve">prövningsmyndigheten </w:t>
      </w:r>
      <w:r w:rsidRPr="00FE63D4">
        <w:t>ett reger</w:t>
      </w:r>
      <w:r>
        <w:softHyphen/>
      </w:r>
      <w:r w:rsidRPr="00FE63D4">
        <w:t>ings</w:t>
      </w:r>
      <w:r>
        <w:softHyphen/>
      </w:r>
      <w:r w:rsidRPr="00FE63D4">
        <w:t>upp</w:t>
      </w:r>
      <w:r>
        <w:softHyphen/>
      </w:r>
      <w:r w:rsidRPr="00FE63D4">
        <w:t xml:space="preserve">drag </w:t>
      </w:r>
      <w:r>
        <w:t xml:space="preserve">om att ta </w:t>
      </w:r>
      <w:r w:rsidRPr="00FE63D4">
        <w:t xml:space="preserve">fram strukturer och samarbetsformer </w:t>
      </w:r>
      <w:r>
        <w:t xml:space="preserve">så att </w:t>
      </w:r>
      <w:r w:rsidRPr="00FE63D4">
        <w:t xml:space="preserve">beslut om tillstånd till kliniska </w:t>
      </w:r>
      <w:r>
        <w:t>pröv</w:t>
      </w:r>
      <w:r>
        <w:softHyphen/>
        <w:t>ningar och pre</w:t>
      </w:r>
      <w:r>
        <w:softHyphen/>
        <w:t xml:space="preserve">standastudier </w:t>
      </w:r>
      <w:r w:rsidRPr="00FE63D4">
        <w:t>ska kunna fattas i enlighet med vad som anges i EU-för</w:t>
      </w:r>
      <w:r>
        <w:softHyphen/>
      </w:r>
      <w:r w:rsidRPr="00FE63D4">
        <w:t>ord</w:t>
      </w:r>
      <w:r>
        <w:softHyphen/>
      </w:r>
      <w:r w:rsidRPr="00FE63D4">
        <w:t>ning</w:t>
      </w:r>
      <w:r>
        <w:t>arna</w:t>
      </w:r>
      <w:r w:rsidRPr="00FE63D4">
        <w:t xml:space="preserve"> (S2016/03981). </w:t>
      </w:r>
      <w:r>
        <w:t>Regeringsuppdraget är pågå</w:t>
      </w:r>
      <w:r>
        <w:softHyphen/>
        <w:t xml:space="preserve">ende. Det kan även nämnas att samma </w:t>
      </w:r>
      <w:r w:rsidRPr="00484CE4">
        <w:t>beslutsförfarande</w:t>
      </w:r>
      <w:r>
        <w:t xml:space="preserve"> finns vid be</w:t>
      </w:r>
      <w:r>
        <w:softHyphen/>
        <w:t>döm</w:t>
      </w:r>
      <w:r>
        <w:softHyphen/>
        <w:t>ning av en ansökan om tillstånd att genomföra kliniska läke</w:t>
      </w:r>
      <w:r>
        <w:softHyphen/>
        <w:t>medels</w:t>
      </w:r>
      <w:r>
        <w:softHyphen/>
        <w:t>pröv</w:t>
      </w:r>
      <w:r>
        <w:softHyphen/>
        <w:t>ningar enligt för</w:t>
      </w:r>
      <w:r>
        <w:softHyphen/>
        <w:t xml:space="preserve">ordning (EU) nr 536/2014 </w:t>
      </w:r>
      <w:r w:rsidRPr="00FB4022">
        <w:t>av den 16 april 2014 om kliniska prövningar av humanläkemedel och om upp</w:t>
      </w:r>
      <w:r>
        <w:softHyphen/>
      </w:r>
      <w:r w:rsidRPr="00FB4022">
        <w:t>häv</w:t>
      </w:r>
      <w:r>
        <w:softHyphen/>
      </w:r>
      <w:r w:rsidRPr="00FB4022">
        <w:t>ande av direktiv 2001/20/EG</w:t>
      </w:r>
      <w:r>
        <w:t>. Den EU-förordningen har dock inte börjat tillämpas ännu. Som nämnts i avsnitt 5.8 kommer den EU-för</w:t>
      </w:r>
      <w:r>
        <w:softHyphen/>
        <w:t>ord</w:t>
      </w:r>
      <w:r>
        <w:softHyphen/>
        <w:t>ning</w:t>
      </w:r>
      <w:r>
        <w:softHyphen/>
        <w:t xml:space="preserve">en att </w:t>
      </w:r>
      <w:r w:rsidRPr="008B327B">
        <w:t>börja tillämpas sex månader efter det att kommissionen offent</w:t>
      </w:r>
      <w:r>
        <w:softHyphen/>
      </w:r>
      <w:r w:rsidRPr="008B327B">
        <w:t xml:space="preserve">liggjort ett meddelande om att </w:t>
      </w:r>
      <w:r>
        <w:t xml:space="preserve">en </w:t>
      </w:r>
      <w:r w:rsidRPr="008B327B">
        <w:t xml:space="preserve">EU-portal och </w:t>
      </w:r>
      <w:r>
        <w:t xml:space="preserve">en </w:t>
      </w:r>
      <w:r w:rsidRPr="008B327B">
        <w:t xml:space="preserve">EU-databas bedömts vara fullt funktionsdugliga. Så har ännu inte skett. </w:t>
      </w:r>
    </w:p>
    <w:p w14:paraId="4F7DDD47" w14:textId="77777777" w:rsidR="008539B5" w:rsidRDefault="008539B5" w:rsidP="008539B5">
      <w:pPr>
        <w:pStyle w:val="Rubrik5utannumrering"/>
      </w:pPr>
      <w:r>
        <w:t>Reglering i svensk rätt av tillståndsgivningen</w:t>
      </w:r>
    </w:p>
    <w:p w14:paraId="2A9EBD45" w14:textId="77777777" w:rsidR="008539B5" w:rsidRDefault="008539B5" w:rsidP="008539B5">
      <w:pPr>
        <w:pStyle w:val="Brdtextmedindrag"/>
        <w:ind w:firstLine="0"/>
      </w:pPr>
      <w:r>
        <w:t>I den nya lagen med kompletterande bestämmelser till EU:s för</w:t>
      </w:r>
      <w:r>
        <w:softHyphen/>
        <w:t>ord</w:t>
      </w:r>
      <w:r>
        <w:softHyphen/>
      </w:r>
      <w:r>
        <w:softHyphen/>
        <w:t>ningar om medicintekniska produkter ska det anges att f</w:t>
      </w:r>
      <w:r w:rsidRPr="00813CC4">
        <w:t xml:space="preserve">rågor om </w:t>
      </w:r>
      <w:r>
        <w:t xml:space="preserve">tillstånd </w:t>
      </w:r>
      <w:r w:rsidRPr="00813CC4">
        <w:t>att genom</w:t>
      </w:r>
      <w:r>
        <w:softHyphen/>
      </w:r>
      <w:r w:rsidRPr="00813CC4">
        <w:t xml:space="preserve">föra en klinisk prövning </w:t>
      </w:r>
      <w:r>
        <w:t>eller pre</w:t>
      </w:r>
      <w:r>
        <w:softHyphen/>
        <w:t>standa</w:t>
      </w:r>
      <w:r>
        <w:softHyphen/>
        <w:t xml:space="preserve">studie </w:t>
      </w:r>
      <w:r w:rsidRPr="00813CC4">
        <w:t xml:space="preserve">enligt </w:t>
      </w:r>
      <w:r>
        <w:t xml:space="preserve">MDR- och IVDR-förordningarna </w:t>
      </w:r>
      <w:r w:rsidRPr="00813CC4">
        <w:t xml:space="preserve">ska prövas av </w:t>
      </w:r>
      <w:r>
        <w:t>den myndighet som reger</w:t>
      </w:r>
      <w:r>
        <w:softHyphen/>
      </w:r>
      <w:r>
        <w:softHyphen/>
        <w:t>ingen be</w:t>
      </w:r>
      <w:r>
        <w:softHyphen/>
        <w:t>stäm</w:t>
      </w:r>
      <w:r>
        <w:softHyphen/>
        <w:t>mer. I förordning bör Läkemedelsverket pekas ut som denna myndig</w:t>
      </w:r>
      <w:r>
        <w:softHyphen/>
        <w:t xml:space="preserve">het. Beslut om tillstånd fattas i enlighet med artiklarna 62.4 a och 78.11 i </w:t>
      </w:r>
      <w:r w:rsidRPr="00A3541E">
        <w:t>MDR-förordningen</w:t>
      </w:r>
      <w:r>
        <w:t xml:space="preserve"> och artiklarna 58.5 a och 74.11 i IVDR-för</w:t>
      </w:r>
      <w:r>
        <w:softHyphen/>
        <w:t>ord</w:t>
      </w:r>
      <w:r>
        <w:softHyphen/>
        <w:t>ning</w:t>
      </w:r>
      <w:r>
        <w:softHyphen/>
        <w:t xml:space="preserve">en. </w:t>
      </w:r>
    </w:p>
    <w:p w14:paraId="26CFB6B1" w14:textId="77777777" w:rsidR="008539B5" w:rsidRDefault="008539B5" w:rsidP="008539B5">
      <w:pPr>
        <w:pStyle w:val="Brdtextmedindrag"/>
        <w:rPr>
          <w:bCs/>
        </w:rPr>
      </w:pPr>
      <w:r w:rsidRPr="006F4208">
        <w:rPr>
          <w:i/>
          <w:iCs/>
        </w:rPr>
        <w:t>Region Kalmar</w:t>
      </w:r>
      <w:r w:rsidRPr="0060388B">
        <w:t xml:space="preserve"> anser att begreppet ”prestandastudier” inte ska användas </w:t>
      </w:r>
      <w:r>
        <w:t xml:space="preserve">i den svenska lagstiftningen </w:t>
      </w:r>
      <w:r w:rsidRPr="0060388B">
        <w:t xml:space="preserve">eftersom det </w:t>
      </w:r>
      <w:r>
        <w:t xml:space="preserve">begreppet </w:t>
      </w:r>
      <w:r w:rsidRPr="0060388B">
        <w:t xml:space="preserve">ingår i </w:t>
      </w:r>
      <w:r>
        <w:t>begreppet ”</w:t>
      </w:r>
      <w:r w:rsidRPr="0060388B">
        <w:t>klinisk prövning</w:t>
      </w:r>
      <w:r>
        <w:t>”</w:t>
      </w:r>
      <w:r w:rsidRPr="0060388B">
        <w:t>.</w:t>
      </w:r>
      <w:r w:rsidRPr="00031B30">
        <w:rPr>
          <w:b/>
        </w:rPr>
        <w:t xml:space="preserve"> </w:t>
      </w:r>
      <w:r>
        <w:rPr>
          <w:bCs/>
        </w:rPr>
        <w:t>S</w:t>
      </w:r>
      <w:r w:rsidRPr="006F4208">
        <w:rPr>
          <w:bCs/>
        </w:rPr>
        <w:t xml:space="preserve">om </w:t>
      </w:r>
      <w:r>
        <w:rPr>
          <w:bCs/>
        </w:rPr>
        <w:t>Region Kalmar även framhåller i sitt remissvar så är prestandastudier ett begrepp som tidigare endast avsåg produkter för in vitro-diagnostik (IVD-produkter). Så är det även enligt EU-för</w:t>
      </w:r>
      <w:r>
        <w:rPr>
          <w:bCs/>
        </w:rPr>
        <w:softHyphen/>
        <w:t>ord</w:t>
      </w:r>
      <w:r>
        <w:rPr>
          <w:bCs/>
        </w:rPr>
        <w:softHyphen/>
        <w:t>ning</w:t>
      </w:r>
      <w:r>
        <w:rPr>
          <w:bCs/>
        </w:rPr>
        <w:softHyphen/>
        <w:t>ar</w:t>
      </w:r>
      <w:r>
        <w:rPr>
          <w:bCs/>
        </w:rPr>
        <w:softHyphen/>
        <w:t>na, jämför artikel 2.42 i IVDR-förordningen. Eftersom nu aktuella lag</w:t>
      </w:r>
      <w:r>
        <w:rPr>
          <w:bCs/>
        </w:rPr>
        <w:softHyphen/>
        <w:t>för</w:t>
      </w:r>
      <w:r>
        <w:rPr>
          <w:bCs/>
        </w:rPr>
        <w:softHyphen/>
        <w:t>slag avser att anpassa svensk rätt även till IVDR-förordningen behöver be</w:t>
      </w:r>
      <w:r>
        <w:rPr>
          <w:bCs/>
        </w:rPr>
        <w:softHyphen/>
        <w:t xml:space="preserve">greppet ”prestandastudie” användas i svensk lagstiftning. </w:t>
      </w:r>
    </w:p>
    <w:p w14:paraId="09A067BD" w14:textId="77777777" w:rsidR="008539B5" w:rsidRDefault="008539B5" w:rsidP="008539B5">
      <w:pPr>
        <w:pStyle w:val="Brdtextmedindrag"/>
      </w:pPr>
      <w:r w:rsidRPr="005E1304">
        <w:t>Region Kalmar</w:t>
      </w:r>
      <w:r w:rsidRPr="00031B30">
        <w:t xml:space="preserve"> önskar </w:t>
      </w:r>
      <w:r>
        <w:t xml:space="preserve">även </w:t>
      </w:r>
      <w:r w:rsidRPr="00031B30">
        <w:t xml:space="preserve">att </w:t>
      </w:r>
      <w:bookmarkStart w:id="226" w:name="_Hlk54435606"/>
      <w:r w:rsidRPr="00031B30">
        <w:t xml:space="preserve">begreppen </w:t>
      </w:r>
      <w:r w:rsidRPr="0060388B">
        <w:t>klinisk prövning, klinisk utvärd</w:t>
      </w:r>
      <w:r>
        <w:softHyphen/>
      </w:r>
      <w:r w:rsidRPr="0060388B">
        <w:t>er</w:t>
      </w:r>
      <w:r>
        <w:softHyphen/>
      </w:r>
      <w:r w:rsidRPr="0060388B">
        <w:t xml:space="preserve">ing och prestandastudier </w:t>
      </w:r>
      <w:bookmarkEnd w:id="226"/>
      <w:r w:rsidRPr="0060388B">
        <w:t>endast används när en produkts egen</w:t>
      </w:r>
      <w:r>
        <w:softHyphen/>
      </w:r>
      <w:r w:rsidRPr="0060388B">
        <w:t>skap</w:t>
      </w:r>
      <w:r>
        <w:softHyphen/>
      </w:r>
      <w:r w:rsidRPr="0060388B">
        <w:t>er och nytta ska dokumenteras innan den CE-märks eller vid för</w:t>
      </w:r>
      <w:r>
        <w:softHyphen/>
      </w:r>
      <w:r w:rsidRPr="0060388B">
        <w:t>änd</w:t>
      </w:r>
      <w:r>
        <w:softHyphen/>
      </w:r>
      <w:r w:rsidRPr="0060388B">
        <w:t>rad CE-märkning.</w:t>
      </w:r>
      <w:r>
        <w:t xml:space="preserve"> Även </w:t>
      </w:r>
      <w:r w:rsidRPr="006F4208">
        <w:rPr>
          <w:i/>
          <w:iCs/>
        </w:rPr>
        <w:t>SKR</w:t>
      </w:r>
      <w:r w:rsidRPr="009820E0">
        <w:t xml:space="preserve"> </w:t>
      </w:r>
      <w:r>
        <w:t xml:space="preserve">anser att </w:t>
      </w:r>
      <w:r w:rsidRPr="009820E0">
        <w:t>frågor om tillstånd för kliniska pröv</w:t>
      </w:r>
      <w:r>
        <w:softHyphen/>
      </w:r>
      <w:r w:rsidRPr="009820E0">
        <w:t>ning</w:t>
      </w:r>
      <w:r>
        <w:softHyphen/>
      </w:r>
      <w:r w:rsidRPr="009820E0">
        <w:t>ar eller prestandastudier</w:t>
      </w:r>
      <w:r>
        <w:t xml:space="preserve"> bör </w:t>
      </w:r>
      <w:r w:rsidRPr="009820E0">
        <w:t xml:space="preserve">begränsas till att bara gälla när syftet är att produkterna ska CE-märkas enligt </w:t>
      </w:r>
      <w:r>
        <w:t xml:space="preserve">EU-förordningarna och enligt SKR bör detta </w:t>
      </w:r>
      <w:r w:rsidRPr="009820E0">
        <w:t xml:space="preserve">tydliggöras i regelverket. </w:t>
      </w:r>
      <w:r>
        <w:t>SKR anför vidare att h</w:t>
      </w:r>
      <w:r w:rsidRPr="009820E0">
        <w:t>älso- och sjuk</w:t>
      </w:r>
      <w:r>
        <w:softHyphen/>
      </w:r>
      <w:r w:rsidRPr="009820E0">
        <w:t>vård</w:t>
      </w:r>
      <w:r>
        <w:softHyphen/>
      </w:r>
      <w:r w:rsidRPr="009820E0">
        <w:t xml:space="preserve">en av tradition </w:t>
      </w:r>
      <w:r>
        <w:t>utför</w:t>
      </w:r>
      <w:r w:rsidRPr="009820E0">
        <w:t xml:space="preserve"> egna prestandastudier på medicintekniska pro</w:t>
      </w:r>
      <w:r>
        <w:softHyphen/>
      </w:r>
      <w:r w:rsidRPr="009820E0">
        <w:t>dukt</w:t>
      </w:r>
      <w:r>
        <w:softHyphen/>
      </w:r>
      <w:r w:rsidRPr="009820E0">
        <w:t>er som ett led i kvalitetssäkringen av den egna verksamheten. Syftet med dessa studier är inte att CE-märka produkterna, utan att utveckla verk</w:t>
      </w:r>
      <w:r>
        <w:softHyphen/>
      </w:r>
      <w:r w:rsidRPr="009820E0">
        <w:t>sam</w:t>
      </w:r>
      <w:r>
        <w:softHyphen/>
      </w:r>
      <w:r w:rsidRPr="009820E0">
        <w:t>hetens metoder och därmed säkra kvaliteten. SKR anser att det är vikt</w:t>
      </w:r>
      <w:r>
        <w:softHyphen/>
      </w:r>
      <w:r w:rsidRPr="009820E0">
        <w:t>igt att denna verksamhet inte påverkas.</w:t>
      </w:r>
    </w:p>
    <w:p w14:paraId="69B8836B" w14:textId="77777777" w:rsidR="008539B5" w:rsidRDefault="008539B5" w:rsidP="008539B5">
      <w:pPr>
        <w:pStyle w:val="Brdtextmedindrag"/>
      </w:pPr>
      <w:r>
        <w:t>Regeringen noterar att b</w:t>
      </w:r>
      <w:r w:rsidRPr="00031B30">
        <w:t xml:space="preserve">egreppen </w:t>
      </w:r>
      <w:r w:rsidRPr="0060388B">
        <w:t>klinisk prövning, klinisk utvärd</w:t>
      </w:r>
      <w:r>
        <w:softHyphen/>
      </w:r>
      <w:r w:rsidRPr="0060388B">
        <w:t>er</w:t>
      </w:r>
      <w:r>
        <w:softHyphen/>
      </w:r>
      <w:r w:rsidRPr="0060388B">
        <w:t>ing och prestandastudier</w:t>
      </w:r>
      <w:r>
        <w:t xml:space="preserve"> samtliga är definierade i EU-förordningarna och i vad mån kliniska prövningar och prestandastudier ska genomföras regleras i EU-förordningarna. Som anges i avsnitt 6.1 så är EU-förordningar direkt tillämp</w:t>
      </w:r>
      <w:r>
        <w:softHyphen/>
        <w:t>liga i alla medlems</w:t>
      </w:r>
      <w:r>
        <w:softHyphen/>
        <w:t>stater och de ska därför tillämpas direkt av dom</w:t>
      </w:r>
      <w:r>
        <w:softHyphen/>
        <w:t>stol</w:t>
      </w:r>
      <w:r>
        <w:softHyphen/>
        <w:t>ar och mynd</w:t>
      </w:r>
      <w:r>
        <w:softHyphen/>
        <w:t>igheter i medlemsstaterna som gällande rätt och kan åbe</w:t>
      </w:r>
      <w:r>
        <w:softHyphen/>
        <w:t>rop</w:t>
      </w:r>
      <w:r>
        <w:softHyphen/>
        <w:t>as av enskilda. Svensk lagstiftning måste förhålla sig till de regler som finns i EU-förordningarna och kan inte införa andra bestämmelser än de som EU-förordningarna tillåter. Om en klinisk prövning eller pre</w:t>
      </w:r>
      <w:r>
        <w:softHyphen/>
        <w:t>standa</w:t>
      </w:r>
      <w:r>
        <w:softHyphen/>
        <w:t>studie måste genomföras är en fråga om tillämpning av EU-för</w:t>
      </w:r>
      <w:r>
        <w:softHyphen/>
        <w:t>ord</w:t>
      </w:r>
      <w:r>
        <w:softHyphen/>
        <w:t>ning</w:t>
      </w:r>
      <w:r>
        <w:softHyphen/>
        <w:t>ar</w:t>
      </w:r>
      <w:r>
        <w:softHyphen/>
        <w:t xml:space="preserve">nas bestämmelser, och det lämnas till tillämpande aktörer att bedöma detta i aktuella fall. </w:t>
      </w:r>
    </w:p>
    <w:p w14:paraId="66967DD4" w14:textId="77777777" w:rsidR="008539B5" w:rsidRPr="006B2456" w:rsidRDefault="008539B5" w:rsidP="008539B5">
      <w:pPr>
        <w:pStyle w:val="Brdtextmedindrag"/>
        <w:rPr>
          <w:bCs/>
        </w:rPr>
      </w:pPr>
      <w:r w:rsidRPr="006F4208">
        <w:rPr>
          <w:bCs/>
          <w:i/>
          <w:iCs/>
        </w:rPr>
        <w:t>Karolinska Institutet</w:t>
      </w:r>
      <w:r>
        <w:rPr>
          <w:bCs/>
        </w:rPr>
        <w:t xml:space="preserve"> noterar att </w:t>
      </w:r>
      <w:r>
        <w:t>begreppet ”försöksperson” används i EU-för</w:t>
      </w:r>
      <w:r>
        <w:softHyphen/>
        <w:t>ordningarna för en person som deltar i klinisk prövning eller pre</w:t>
      </w:r>
      <w:r>
        <w:softHyphen/>
        <w:t>standa</w:t>
      </w:r>
      <w:r>
        <w:softHyphen/>
        <w:t>studie och att detta begrepp även används i den föreslagna lag</w:t>
      </w:r>
      <w:r>
        <w:softHyphen/>
        <w:t>stift</w:t>
      </w:r>
      <w:r>
        <w:softHyphen/>
        <w:t>ning</w:t>
      </w:r>
      <w:r>
        <w:softHyphen/>
        <w:t>en. Karolinska Institutet pekar på att begreppet ”forskningsperson” är det begrepp som används i etikprövningslagen och Karolinska Institutet anser att det begreppet är att föredra.</w:t>
      </w:r>
      <w:r w:rsidRPr="004A5A1E">
        <w:t xml:space="preserve"> </w:t>
      </w:r>
      <w:r>
        <w:t>B</w:t>
      </w:r>
      <w:r w:rsidRPr="004A5A1E">
        <w:t>enämningen ”försöksperson” är de</w:t>
      </w:r>
      <w:r>
        <w:softHyphen/>
      </w:r>
      <w:r w:rsidRPr="004A5A1E">
        <w:t>fini</w:t>
      </w:r>
      <w:r>
        <w:softHyphen/>
      </w:r>
      <w:r w:rsidRPr="004A5A1E">
        <w:t>erat i artikel 2.</w:t>
      </w:r>
      <w:r>
        <w:t>50 i MDR-förordningen och artikel 2.47 i IVDR-för</w:t>
      </w:r>
      <w:r>
        <w:softHyphen/>
        <w:t>ord</w:t>
      </w:r>
      <w:r>
        <w:softHyphen/>
        <w:t>ning</w:t>
      </w:r>
      <w:r>
        <w:softHyphen/>
        <w:t>en</w:t>
      </w:r>
      <w:r w:rsidRPr="004A5A1E">
        <w:t>. Regeringen finner att mot bakgrund av att EU-förordning</w:t>
      </w:r>
      <w:r>
        <w:t>arna</w:t>
      </w:r>
      <w:r w:rsidRPr="004A5A1E">
        <w:t xml:space="preserve"> genom</w:t>
      </w:r>
      <w:r>
        <w:softHyphen/>
      </w:r>
      <w:r w:rsidRPr="004A5A1E">
        <w:t>gå</w:t>
      </w:r>
      <w:r>
        <w:softHyphen/>
      </w:r>
      <w:r w:rsidRPr="004A5A1E">
        <w:t>en</w:t>
      </w:r>
      <w:r>
        <w:softHyphen/>
      </w:r>
      <w:r w:rsidRPr="004A5A1E">
        <w:t>de använder begrepp</w:t>
      </w:r>
      <w:r>
        <w:softHyphen/>
      </w:r>
      <w:r w:rsidRPr="004A5A1E">
        <w:t xml:space="preserve">et ”försöksperson” så bör detta begrepp användas i </w:t>
      </w:r>
      <w:r>
        <w:t xml:space="preserve">den nya lagen med kompletterande bestämmelser till EU:s förordningar om medicintekniska produkter </w:t>
      </w:r>
      <w:r w:rsidRPr="004A5A1E">
        <w:t xml:space="preserve">för att underlätta förståelsen. </w:t>
      </w:r>
    </w:p>
    <w:p w14:paraId="366625AD" w14:textId="06630947" w:rsidR="008539B5" w:rsidRDefault="008539B5" w:rsidP="008539B5">
      <w:pPr>
        <w:pStyle w:val="Brdtextmedindrag"/>
      </w:pPr>
      <w:r w:rsidRPr="0087733D">
        <w:rPr>
          <w:bCs/>
        </w:rPr>
        <w:t>Frågan om hur Etikprövningsmyndi</w:t>
      </w:r>
      <w:r w:rsidRPr="00B35D82">
        <w:rPr>
          <w:bCs/>
        </w:rPr>
        <w:t>gheten ska få</w:t>
      </w:r>
      <w:r>
        <w:t xml:space="preserve"> tillgång till en an</w:t>
      </w:r>
      <w:r>
        <w:softHyphen/>
        <w:t>sökan om klinisk prövning eller prestandastudie är ännu inte av</w:t>
      </w:r>
      <w:r>
        <w:softHyphen/>
        <w:t>gjord. Myndig</w:t>
      </w:r>
      <w:r>
        <w:softHyphen/>
        <w:t>het</w:t>
      </w:r>
      <w:r>
        <w:softHyphen/>
        <w:t>en kan komma att få ansökan genom direkt</w:t>
      </w:r>
      <w:r>
        <w:softHyphen/>
        <w:t>åt</w:t>
      </w:r>
      <w:r>
        <w:softHyphen/>
        <w:t>komst till databasen Euda</w:t>
      </w:r>
      <w:r>
        <w:softHyphen/>
        <w:t>med. Om Etik</w:t>
      </w:r>
      <w:r>
        <w:softHyphen/>
        <w:t>pröv</w:t>
      </w:r>
      <w:r>
        <w:softHyphen/>
        <w:t>nings</w:t>
      </w:r>
      <w:r>
        <w:softHyphen/>
        <w:t>mynd</w:t>
      </w:r>
      <w:r>
        <w:softHyphen/>
        <w:t>igheten inte får direkt</w:t>
      </w:r>
      <w:r>
        <w:softHyphen/>
        <w:t>åt</w:t>
      </w:r>
      <w:r>
        <w:softHyphen/>
        <w:t>kom</w:t>
      </w:r>
      <w:r>
        <w:softHyphen/>
        <w:t>st till Eudamed, så</w:t>
      </w:r>
      <w:bookmarkStart w:id="227" w:name="_Hlk4429270"/>
      <w:r>
        <w:t xml:space="preserve"> får Läkemedelsverket i stället skicka ansökan till Etikprövnings</w:t>
      </w:r>
      <w:r>
        <w:softHyphen/>
        <w:t>myndig</w:t>
      </w:r>
      <w:r>
        <w:softHyphen/>
        <w:t>het</w:t>
      </w:r>
      <w:r>
        <w:softHyphen/>
      </w:r>
      <w:r>
        <w:softHyphen/>
        <w:t>en för den etiska gransk</w:t>
      </w:r>
      <w:r>
        <w:softHyphen/>
        <w:t>ningen. För det fall Etik</w:t>
      </w:r>
      <w:r>
        <w:softHyphen/>
        <w:t>pröv</w:t>
      </w:r>
      <w:r>
        <w:softHyphen/>
        <w:t>nings</w:t>
      </w:r>
      <w:r>
        <w:softHyphen/>
        <w:t>myndig</w:t>
      </w:r>
      <w:r>
        <w:softHyphen/>
        <w:t>het</w:t>
      </w:r>
      <w:r>
        <w:softHyphen/>
        <w:t>en inte får direkt</w:t>
      </w:r>
      <w:r>
        <w:softHyphen/>
        <w:t>åtkomst måste det regleras att ansökan ska skickas till Etik</w:t>
      </w:r>
      <w:r>
        <w:softHyphen/>
        <w:t>pröv</w:t>
      </w:r>
      <w:r>
        <w:softHyphen/>
        <w:t>ningsmyndigheten. Detta kan ske i förordning. En sådan be</w:t>
      </w:r>
      <w:r>
        <w:softHyphen/>
        <w:t>stämmelse får sekretessbrytande verkan, jämför avsnitt 12.2. Frågan om Etikpröv</w:t>
      </w:r>
      <w:r>
        <w:softHyphen/>
        <w:t>nings</w:t>
      </w:r>
      <w:r>
        <w:softHyphen/>
        <w:t>myndighetens etiska granskning av ansökningar om kliniska pröv</w:t>
      </w:r>
      <w:r>
        <w:softHyphen/>
        <w:t>ning</w:t>
      </w:r>
      <w:r>
        <w:softHyphen/>
        <w:t xml:space="preserve">ar och prestandastudier behandlas i avsnitt 10.2–10.4. </w:t>
      </w:r>
    </w:p>
    <w:p w14:paraId="07C03AC3" w14:textId="77777777" w:rsidR="008539B5" w:rsidRDefault="008539B5" w:rsidP="008539B5">
      <w:pPr>
        <w:pStyle w:val="Rubrik5utannumrering"/>
      </w:pPr>
      <w:r>
        <w:t>Kraven i EU:s dataskyddsförordning</w:t>
      </w:r>
    </w:p>
    <w:p w14:paraId="749B074E" w14:textId="77777777" w:rsidR="008539B5" w:rsidRDefault="008539B5" w:rsidP="008539B5">
      <w:pPr>
        <w:pStyle w:val="Brdtextmedindrag"/>
        <w:ind w:firstLine="0"/>
      </w:pPr>
      <w:r>
        <w:t xml:space="preserve">Enligt artikel 62.4 h i </w:t>
      </w:r>
      <w:r w:rsidRPr="00A3541E">
        <w:t>MDR-förordningen</w:t>
      </w:r>
      <w:r>
        <w:t xml:space="preserve"> respek</w:t>
      </w:r>
      <w:r>
        <w:softHyphen/>
        <w:t>tive artikel 58.5 h i IVDR-förordningen ska en försökspersons rätt till skydd av de uppgifter som rör honom eller henne i enlighet med personuppgiftsdirektivet säker</w:t>
      </w:r>
      <w:r>
        <w:softHyphen/>
        <w:t xml:space="preserve">ställas. Direktiv 95/46/EG (dataskyddsdirektivet) ersattes den 25 maj 2018 av </w:t>
      </w:r>
      <w:r w:rsidRPr="00F46886">
        <w:t xml:space="preserve">Europaparlamentets och rådets förordning </w:t>
      </w:r>
      <w:r>
        <w:t>(</w:t>
      </w:r>
      <w:r w:rsidRPr="00F46886">
        <w:t>EU</w:t>
      </w:r>
      <w:r>
        <w:t>)</w:t>
      </w:r>
      <w:r w:rsidRPr="00F46886">
        <w:t xml:space="preserve"> 2016/679 om skydd för fysiska personer med avseende på behandling av personuppgifter och om det fria flödet av sådana uppgifter och om upphävande av direktiv 95/46/EG</w:t>
      </w:r>
      <w:r>
        <w:t xml:space="preserve"> (allmän dataskyddsförordning), här kallad EU:s data</w:t>
      </w:r>
      <w:r>
        <w:softHyphen/>
        <w:t>skydds</w:t>
      </w:r>
      <w:r>
        <w:softHyphen/>
        <w:t>för</w:t>
      </w:r>
      <w:r>
        <w:softHyphen/>
        <w:t>ord</w:t>
      </w:r>
      <w:r>
        <w:softHyphen/>
        <w:t xml:space="preserve">ning. Den förordningen är </w:t>
      </w:r>
      <w:r w:rsidRPr="00F46886">
        <w:t>direkt tillämplig och kompletteras i Sverige av lagen (2018:218) med kompletterande bestämmelser till EU:s data</w:t>
      </w:r>
      <w:r>
        <w:softHyphen/>
      </w:r>
      <w:r w:rsidRPr="00F46886">
        <w:t>skydds</w:t>
      </w:r>
      <w:r>
        <w:softHyphen/>
      </w:r>
      <w:r w:rsidRPr="00F46886">
        <w:t>förordning (dataskyddslagen</w:t>
      </w:r>
      <w:r>
        <w:t xml:space="preserve">). </w:t>
      </w:r>
      <w:r w:rsidRPr="003B50CC">
        <w:t xml:space="preserve">Av artikel 94.2 i </w:t>
      </w:r>
      <w:r>
        <w:t xml:space="preserve">EU:s </w:t>
      </w:r>
      <w:r w:rsidRPr="003B50CC">
        <w:t>dataskydds</w:t>
      </w:r>
      <w:r>
        <w:softHyphen/>
      </w:r>
      <w:r w:rsidRPr="003B50CC">
        <w:t>för</w:t>
      </w:r>
      <w:r>
        <w:softHyphen/>
      </w:r>
      <w:r w:rsidRPr="003B50CC">
        <w:t>ord</w:t>
      </w:r>
      <w:r>
        <w:softHyphen/>
      </w:r>
      <w:r w:rsidRPr="003B50CC">
        <w:t>ning framgår att hänvisningar till data</w:t>
      </w:r>
      <w:r>
        <w:softHyphen/>
      </w:r>
      <w:r w:rsidRPr="003B50CC">
        <w:t>skydds</w:t>
      </w:r>
      <w:r>
        <w:softHyphen/>
      </w:r>
      <w:r w:rsidRPr="003B50CC">
        <w:t>direktivet ska anses som hän</w:t>
      </w:r>
      <w:r>
        <w:softHyphen/>
      </w:r>
      <w:r w:rsidRPr="003B50CC">
        <w:t xml:space="preserve">visningar till </w:t>
      </w:r>
      <w:r>
        <w:t xml:space="preserve">EU:s </w:t>
      </w:r>
      <w:r w:rsidRPr="003B50CC">
        <w:t>data</w:t>
      </w:r>
      <w:r>
        <w:softHyphen/>
      </w:r>
      <w:r w:rsidRPr="003B50CC">
        <w:t>skydds</w:t>
      </w:r>
      <w:r>
        <w:softHyphen/>
      </w:r>
      <w:r w:rsidRPr="003B50CC">
        <w:t>förordning. Därmed kommer hän</w:t>
      </w:r>
      <w:r>
        <w:softHyphen/>
      </w:r>
      <w:r w:rsidRPr="003B50CC">
        <w:t>vis</w:t>
      </w:r>
      <w:r>
        <w:softHyphen/>
      </w:r>
      <w:r w:rsidRPr="003B50CC">
        <w:t xml:space="preserve">ningen till </w:t>
      </w:r>
      <w:r>
        <w:t>direktiv 95/46/EG i EU-förordningarna om medicintekniska pro</w:t>
      </w:r>
      <w:r>
        <w:softHyphen/>
        <w:t xml:space="preserve">dukter </w:t>
      </w:r>
      <w:r w:rsidRPr="003B50CC">
        <w:t xml:space="preserve">att vara en hänvisning till </w:t>
      </w:r>
      <w:r>
        <w:t xml:space="preserve">EU:s </w:t>
      </w:r>
      <w:r w:rsidRPr="003B50CC">
        <w:t xml:space="preserve">dataskyddsförordning. </w:t>
      </w:r>
    </w:p>
    <w:p w14:paraId="7A742B93" w14:textId="77777777" w:rsidR="008539B5" w:rsidRDefault="008539B5" w:rsidP="008539B5">
      <w:pPr>
        <w:pStyle w:val="Brdtextmedindrag"/>
      </w:pPr>
      <w:r>
        <w:t xml:space="preserve">Utöver villkoren i artikel 62.4 h i </w:t>
      </w:r>
      <w:r w:rsidRPr="00A3541E">
        <w:t>MDR-förordningen</w:t>
      </w:r>
      <w:r>
        <w:t xml:space="preserve"> respek</w:t>
      </w:r>
      <w:r>
        <w:softHyphen/>
        <w:t>tive artikel 58.5 h i IVDR-förordningen så anges det i punkt 3.8 i bilaga XV till MDR-för</w:t>
      </w:r>
      <w:r>
        <w:softHyphen/>
        <w:t>ord</w:t>
      </w:r>
      <w:r>
        <w:softHyphen/>
        <w:t>ningen och punkt 3 i bilaga IV till IVDR-förordningen att uppgifter om datahantering ska finnas med i ansökan om att få genomföra en klinisk pröv</w:t>
      </w:r>
      <w:r>
        <w:softHyphen/>
        <w:t xml:space="preserve">ning eller en prestandastudie. </w:t>
      </w:r>
    </w:p>
    <w:p w14:paraId="55B8AA80" w14:textId="77777777" w:rsidR="008539B5" w:rsidRDefault="008539B5" w:rsidP="008539B5">
      <w:pPr>
        <w:pStyle w:val="Brdtextmedindrag"/>
        <w:rPr>
          <w:rFonts w:ascii="Constantia" w:hAnsi="Constantia" w:cs="Constantia"/>
        </w:rPr>
      </w:pPr>
      <w:r>
        <w:t>Av EU-förordningarna följer det att om de uppgifter om person</w:t>
      </w:r>
      <w:r>
        <w:softHyphen/>
        <w:t>upp</w:t>
      </w:r>
      <w:r>
        <w:softHyphen/>
        <w:t>gifts</w:t>
      </w:r>
      <w:r>
        <w:softHyphen/>
        <w:t>be</w:t>
      </w:r>
      <w:r>
        <w:softHyphen/>
        <w:t>handl</w:t>
      </w:r>
      <w:r>
        <w:softHyphen/>
        <w:t>ing som ska lämnas in i en an</w:t>
      </w:r>
      <w:r>
        <w:softHyphen/>
        <w:t>sök</w:t>
      </w:r>
      <w:r>
        <w:softHyphen/>
        <w:t>an om klinisk prövning eller pre</w:t>
      </w:r>
      <w:r>
        <w:softHyphen/>
        <w:t>standa</w:t>
      </w:r>
      <w:r>
        <w:softHyphen/>
        <w:t>studie inte uppfyller krav</w:t>
      </w:r>
      <w:r>
        <w:softHyphen/>
        <w:t xml:space="preserve">en kan ansökan avslås med stöd av 62.4 h i </w:t>
      </w:r>
      <w:r w:rsidRPr="00A3541E">
        <w:t>MDR-förordningen</w:t>
      </w:r>
      <w:r>
        <w:t xml:space="preserve"> respek</w:t>
      </w:r>
      <w:r>
        <w:softHyphen/>
        <w:t xml:space="preserve">tive artikel 58.5 h i IVDR-förordningen. </w:t>
      </w:r>
    </w:p>
    <w:p w14:paraId="2871D355" w14:textId="77777777" w:rsidR="008539B5" w:rsidRDefault="008539B5" w:rsidP="008539B5">
      <w:pPr>
        <w:pStyle w:val="Brdtextmedindrag"/>
      </w:pPr>
      <w:r w:rsidRPr="00532F5B">
        <w:t xml:space="preserve">I Sverige är </w:t>
      </w:r>
      <w:r w:rsidRPr="004E37D6">
        <w:rPr>
          <w:bCs/>
        </w:rPr>
        <w:t>Integritetsskyddsmyndigheten (</w:t>
      </w:r>
      <w:r w:rsidRPr="007C08A7">
        <w:rPr>
          <w:bCs/>
        </w:rPr>
        <w:t>IMY)</w:t>
      </w:r>
      <w:r>
        <w:rPr>
          <w:bCs/>
        </w:rPr>
        <w:t xml:space="preserve">, som tidigare hette </w:t>
      </w:r>
      <w:r w:rsidRPr="00532F5B">
        <w:t>Datainspektionen</w:t>
      </w:r>
      <w:r>
        <w:t>,</w:t>
      </w:r>
      <w:r w:rsidRPr="00532F5B">
        <w:t xml:space="preserve"> den myndighet som har tillsynsansvaret för personuppgiftsbehandling</w:t>
      </w:r>
      <w:r>
        <w:t xml:space="preserve">. </w:t>
      </w:r>
      <w:r>
        <w:rPr>
          <w:i/>
          <w:iCs/>
        </w:rPr>
        <w:t xml:space="preserve">IMY </w:t>
      </w:r>
      <w:r>
        <w:t>har noterat att en ansökan om klinisk prövning eller prestandastudie där behandlingen av personupp</w:t>
      </w:r>
      <w:r>
        <w:softHyphen/>
        <w:t>gift</w:t>
      </w:r>
      <w:r>
        <w:softHyphen/>
        <w:t>er inte uppfyller kraven i EU:s dataskyddsförordning kan avslås enligt EU-förordningarna. Inspek</w:t>
      </w:r>
      <w:r>
        <w:softHyphen/>
        <w:t>tion</w:t>
      </w:r>
      <w:r>
        <w:softHyphen/>
        <w:t>en konstaterar att hur en sådan bedömning av dataskyddet ska ske i prak</w:t>
      </w:r>
      <w:r>
        <w:softHyphen/>
        <w:t>tiken dock inte anges i promemorian. IMY anser att en sådan ordning kan få konsekvenser som varken är avsedda eller önskvärda. En fråga som myndigheten ställer är om en godkänd ansökan om klinisk pröv</w:t>
      </w:r>
      <w:r>
        <w:softHyphen/>
        <w:t>ning skulle kunna uppfattas som ett godkännande även av person</w:t>
      </w:r>
      <w:r>
        <w:softHyphen/>
        <w:t>upp</w:t>
      </w:r>
      <w:r>
        <w:softHyphen/>
        <w:t>gifts</w:t>
      </w:r>
      <w:r>
        <w:softHyphen/>
        <w:t>behandlingen.</w:t>
      </w:r>
    </w:p>
    <w:p w14:paraId="31C52DC2" w14:textId="5E0B5D7C" w:rsidR="008539B5" w:rsidRDefault="008539B5" w:rsidP="008539B5">
      <w:pPr>
        <w:pStyle w:val="Brdtextmedindrag"/>
      </w:pPr>
      <w:r>
        <w:t>Som anges ovan ska viss information om datahanteringen finnas med i an</w:t>
      </w:r>
      <w:r>
        <w:softHyphen/>
        <w:t>sökan. Om detta inte finns med kan ansökan avslås. Om informationen be</w:t>
      </w:r>
      <w:r>
        <w:softHyphen/>
        <w:t>döms vara bristfällig kan kompletterande uppgifter krävas in och ett even</w:t>
      </w:r>
      <w:r>
        <w:softHyphen/>
        <w:t xml:space="preserve">tuellt godkännande av studien kan ges med villkor. Att en ansökan kan avslås om aktuell information saknas eller är bristfällig framgår av EU-förordningarna. </w:t>
      </w:r>
    </w:p>
    <w:p w14:paraId="7479490F" w14:textId="10B8B490" w:rsidR="008539B5" w:rsidRDefault="008539B5" w:rsidP="008539B5">
      <w:pPr>
        <w:pStyle w:val="Brdtextmedindrag"/>
      </w:pPr>
      <w:r>
        <w:t>Med tanke på IMY:s arbetsuppgifter skulle inspektionen kunna vara med i bedömningen av ansökningar om kliniska prövningar och prestanda</w:t>
      </w:r>
      <w:r>
        <w:softHyphen/>
        <w:t>studier och därvid bedöma om den avsedda person</w:t>
      </w:r>
      <w:r>
        <w:softHyphen/>
        <w:t>uppgifts</w:t>
      </w:r>
      <w:r>
        <w:softHyphen/>
        <w:t>hanter</w:t>
      </w:r>
      <w:r>
        <w:softHyphen/>
        <w:t>ingen</w:t>
      </w:r>
      <w:r>
        <w:softHyphen/>
        <w:t xml:space="preserve"> är lag</w:t>
      </w:r>
      <w:r>
        <w:softHyphen/>
        <w:t>enlig. I ett sådant förfarande skulle Läkemedelsverket kunna skicka an</w:t>
      </w:r>
      <w:r>
        <w:softHyphen/>
        <w:t>sök</w:t>
      </w:r>
      <w:r>
        <w:softHyphen/>
        <w:t>ning</w:t>
      </w:r>
      <w:r>
        <w:softHyphen/>
        <w:t>arna både till Etikprövningsmyndigheten och till IMY för yttrande. Därmed skulle IMY delta i god</w:t>
      </w:r>
      <w:r>
        <w:softHyphen/>
        <w:t>kännande</w:t>
      </w:r>
      <w:r>
        <w:softHyphen/>
        <w:t>processen. Detta skulle emellertid inne</w:t>
      </w:r>
      <w:r>
        <w:softHyphen/>
        <w:t>bära att IMY måste anpassa sin prövning till de korta tidsfrister som gäller enligt EU-förord</w:t>
      </w:r>
      <w:r>
        <w:softHyphen/>
        <w:t>ning</w:t>
      </w:r>
      <w:r>
        <w:softHyphen/>
        <w:t>arna. Ett sådan beslutsförfarande med samord</w:t>
      </w:r>
      <w:r>
        <w:softHyphen/>
        <w:t>ning även med IMY har inte föreslagits i promemorian. I dags</w:t>
      </w:r>
      <w:r>
        <w:softHyphen/>
        <w:t>läget be</w:t>
      </w:r>
      <w:r>
        <w:softHyphen/>
        <w:t>döm</w:t>
      </w:r>
      <w:r>
        <w:softHyphen/>
        <w:t>er regeringen inte att det är lämpligt att föreslå att även IMY rutin</w:t>
      </w:r>
      <w:r>
        <w:softHyphen/>
        <w:t>mässigt ska delta i granskningen av ansökningar om kliniska pröv</w:t>
      </w:r>
      <w:r>
        <w:softHyphen/>
        <w:t>ningar eller prestandastudier. Det kan noteras att om det finns tid så kan Läke</w:t>
      </w:r>
      <w:r>
        <w:softHyphen/>
        <w:t>medels</w:t>
      </w:r>
      <w:r>
        <w:softHyphen/>
        <w:t>verket eller Etikprövningsmyndigheten be IMY om yttrande över en ansökan med stöd av 8 § f</w:t>
      </w:r>
      <w:r w:rsidRPr="00A81C87">
        <w:t>örvaltningslag</w:t>
      </w:r>
      <w:r>
        <w:t>en</w:t>
      </w:r>
      <w:r w:rsidRPr="00A81C87">
        <w:t xml:space="preserve"> (2017:900)</w:t>
      </w:r>
      <w:r>
        <w:t>. I de situation</w:t>
      </w:r>
      <w:r>
        <w:softHyphen/>
        <w:t xml:space="preserve">erna bör dock gällande sekretessbestämmelser beaktas. </w:t>
      </w:r>
    </w:p>
    <w:p w14:paraId="6BF4BFA1" w14:textId="77777777" w:rsidR="008539B5" w:rsidRDefault="008539B5" w:rsidP="008539B5">
      <w:pPr>
        <w:pStyle w:val="Brdtextmedindrag"/>
      </w:pPr>
      <w:r>
        <w:t>Ett godkännande att genomföra en klinisk prövning eller prestandastudie inne</w:t>
      </w:r>
      <w:r>
        <w:softHyphen/>
        <w:t>bär att en sådan prövning eller studie får genomföras enligt EU-förord</w:t>
      </w:r>
      <w:r>
        <w:softHyphen/>
        <w:t>ning</w:t>
      </w:r>
      <w:r>
        <w:softHyphen/>
        <w:t>arna. Därutöver finns det även annan lagstiftning som ska vara upp</w:t>
      </w:r>
      <w:r>
        <w:softHyphen/>
        <w:t xml:space="preserve">fylld, bland annat regleringar om personuppgiftsbehandling. Ett </w:t>
      </w:r>
      <w:r w:rsidRPr="00E05CB3">
        <w:t xml:space="preserve">tillstånd </w:t>
      </w:r>
      <w:r>
        <w:t xml:space="preserve">att genomföra en klinisk prövning eller prestandastudie </w:t>
      </w:r>
      <w:r w:rsidRPr="00E05CB3">
        <w:t xml:space="preserve">kan </w:t>
      </w:r>
      <w:r>
        <w:t xml:space="preserve">således inte </w:t>
      </w:r>
      <w:r w:rsidRPr="00E05CB3">
        <w:t xml:space="preserve">ses som ett godkännande av personuppgiftsbehandlingen enligt reglerna i </w:t>
      </w:r>
      <w:r>
        <w:t xml:space="preserve">EU:s </w:t>
      </w:r>
      <w:r w:rsidRPr="00E05CB3">
        <w:t>data</w:t>
      </w:r>
      <w:r>
        <w:softHyphen/>
      </w:r>
      <w:r w:rsidRPr="00E05CB3">
        <w:t xml:space="preserve">skyddsförordning. </w:t>
      </w:r>
    </w:p>
    <w:p w14:paraId="27687502" w14:textId="3299E311" w:rsidR="008539B5" w:rsidRDefault="008539B5" w:rsidP="008539B5">
      <w:pPr>
        <w:pStyle w:val="Brdtextmedindrag"/>
      </w:pPr>
      <w:r>
        <w:t xml:space="preserve">Regeringen bedömer att även om Läkemedelsverket </w:t>
      </w:r>
      <w:r w:rsidRPr="00D77826">
        <w:t>har</w:t>
      </w:r>
      <w:r>
        <w:t xml:space="preserve"> tillsyn över kliniska prövningar och pre</w:t>
      </w:r>
      <w:r>
        <w:softHyphen/>
        <w:t>standa</w:t>
      </w:r>
      <w:r>
        <w:softHyphen/>
        <w:t>studier så begränsar inte det IMY:s tillsyn över personuppgiftsbehandlingen i dessa verksam</w:t>
      </w:r>
      <w:r>
        <w:softHyphen/>
        <w:t>heter. Trots ett god</w:t>
      </w:r>
      <w:r>
        <w:softHyphen/>
        <w:t>kännande av en ansökan om klinisk prövning eller pre</w:t>
      </w:r>
      <w:r>
        <w:softHyphen/>
        <w:t>standa</w:t>
      </w:r>
      <w:r>
        <w:softHyphen/>
        <w:t>studie så kan IMY förbjuda eller kräva ändringar av person</w:t>
      </w:r>
      <w:r>
        <w:softHyphen/>
        <w:t>upp</w:t>
      </w:r>
      <w:r>
        <w:softHyphen/>
        <w:t xml:space="preserve">giftsbehandlingen med stöd av dataskyddslagstiftningen. </w:t>
      </w:r>
      <w:r w:rsidRPr="00D77826">
        <w:t xml:space="preserve">För det fall </w:t>
      </w:r>
      <w:r>
        <w:t xml:space="preserve">IMY </w:t>
      </w:r>
      <w:r w:rsidRPr="00D77826">
        <w:t xml:space="preserve">vid sin tillsyn finner att personuppgiftsbehandlingen vid en </w:t>
      </w:r>
      <w:r>
        <w:t xml:space="preserve">prövning eller studie </w:t>
      </w:r>
      <w:r w:rsidRPr="00D77826">
        <w:t>inte upp</w:t>
      </w:r>
      <w:r>
        <w:softHyphen/>
      </w:r>
      <w:r w:rsidRPr="00D77826">
        <w:t xml:space="preserve">fyller </w:t>
      </w:r>
      <w:r>
        <w:t xml:space="preserve">kraven i </w:t>
      </w:r>
      <w:r w:rsidRPr="00D77826">
        <w:t xml:space="preserve">personuppgiftslagstiftningen kan </w:t>
      </w:r>
      <w:r>
        <w:t>myndig</w:t>
      </w:r>
      <w:r>
        <w:softHyphen/>
        <w:t>heten vidta de åt</w:t>
      </w:r>
      <w:r>
        <w:softHyphen/>
        <w:t>gärd</w:t>
      </w:r>
      <w:r>
        <w:softHyphen/>
        <w:t>er som framgår av dataskydds</w:t>
      </w:r>
      <w:r>
        <w:softHyphen/>
        <w:t>lag</w:t>
      </w:r>
      <w:r>
        <w:softHyphen/>
        <w:t>stift</w:t>
      </w:r>
      <w:r>
        <w:softHyphen/>
        <w:t>ning</w:t>
      </w:r>
      <w:r>
        <w:softHyphen/>
        <w:t xml:space="preserve">en. Om IMY informerar </w:t>
      </w:r>
      <w:r w:rsidRPr="00D77826">
        <w:t>Läke</w:t>
      </w:r>
      <w:r>
        <w:softHyphen/>
      </w:r>
      <w:r w:rsidRPr="00D77826">
        <w:t xml:space="preserve">medelsverket </w:t>
      </w:r>
      <w:r>
        <w:t>om sina slut</w:t>
      </w:r>
      <w:r>
        <w:softHyphen/>
        <w:t>sats</w:t>
      </w:r>
      <w:r>
        <w:softHyphen/>
        <w:t>er så kan Läkemedelsverket i sin tillsyns</w:t>
      </w:r>
      <w:r>
        <w:softHyphen/>
        <w:t xml:space="preserve">verksamhet </w:t>
      </w:r>
      <w:r w:rsidRPr="00D77826">
        <w:t>återkalla till</w:t>
      </w:r>
      <w:r>
        <w:softHyphen/>
      </w:r>
      <w:r w:rsidRPr="00D77826">
        <w:t>stånd</w:t>
      </w:r>
      <w:r>
        <w:softHyphen/>
      </w:r>
      <w:r w:rsidRPr="00D77826">
        <w:t xml:space="preserve">et </w:t>
      </w:r>
      <w:r>
        <w:t>att be</w:t>
      </w:r>
      <w:r>
        <w:softHyphen/>
        <w:t xml:space="preserve">driva den aktuella prövningen eller studien </w:t>
      </w:r>
      <w:r w:rsidRPr="00D77826">
        <w:t xml:space="preserve">eftersom </w:t>
      </w:r>
      <w:r>
        <w:t xml:space="preserve">den </w:t>
      </w:r>
      <w:r w:rsidRPr="00D77826">
        <w:t>inte uppfyller krav</w:t>
      </w:r>
      <w:r>
        <w:softHyphen/>
      </w:r>
      <w:r w:rsidRPr="00D77826">
        <w:t>en i artikel</w:t>
      </w:r>
      <w:r>
        <w:t xml:space="preserve"> 62.4 h i </w:t>
      </w:r>
      <w:r w:rsidRPr="00A3541E">
        <w:t>MDR-förord</w:t>
      </w:r>
      <w:r>
        <w:softHyphen/>
      </w:r>
      <w:r w:rsidRPr="00A3541E">
        <w:t>ningen</w:t>
      </w:r>
      <w:r>
        <w:t xml:space="preserve"> respek</w:t>
      </w:r>
      <w:r>
        <w:softHyphen/>
        <w:t>tive artikel 58.5 h i IVDR-för</w:t>
      </w:r>
      <w:r>
        <w:softHyphen/>
        <w:t>ord</w:t>
      </w:r>
      <w:r>
        <w:softHyphen/>
        <w:t xml:space="preserve">ningen. Regeringen </w:t>
      </w:r>
      <w:r w:rsidRPr="00532F5B">
        <w:t>förut</w:t>
      </w:r>
      <w:r>
        <w:softHyphen/>
      </w:r>
      <w:r w:rsidRPr="00532F5B">
        <w:t xml:space="preserve">sätter </w:t>
      </w:r>
      <w:r>
        <w:t xml:space="preserve">att </w:t>
      </w:r>
      <w:r w:rsidRPr="00532F5B">
        <w:t xml:space="preserve">myndigheterna </w:t>
      </w:r>
      <w:r>
        <w:t xml:space="preserve">vid behov </w:t>
      </w:r>
      <w:r w:rsidRPr="00532F5B">
        <w:t>sam</w:t>
      </w:r>
      <w:r>
        <w:softHyphen/>
      </w:r>
      <w:r w:rsidRPr="00532F5B">
        <w:t>verk</w:t>
      </w:r>
      <w:r>
        <w:softHyphen/>
      </w:r>
      <w:r w:rsidRPr="00532F5B">
        <w:t>ar i frågor om person</w:t>
      </w:r>
      <w:r>
        <w:softHyphen/>
      </w:r>
      <w:r w:rsidRPr="00532F5B">
        <w:t>upp</w:t>
      </w:r>
      <w:r>
        <w:softHyphen/>
      </w:r>
      <w:r w:rsidRPr="00532F5B">
        <w:t>gifts</w:t>
      </w:r>
      <w:r>
        <w:softHyphen/>
      </w:r>
      <w:r w:rsidRPr="00532F5B">
        <w:t>behandling i samband med genom</w:t>
      </w:r>
      <w:r>
        <w:softHyphen/>
      </w:r>
      <w:r w:rsidRPr="00532F5B">
        <w:t>för</w:t>
      </w:r>
      <w:r>
        <w:softHyphen/>
      </w:r>
      <w:r w:rsidRPr="00532F5B">
        <w:t xml:space="preserve">ande av kliniska </w:t>
      </w:r>
      <w:r>
        <w:t>pröv</w:t>
      </w:r>
      <w:r>
        <w:softHyphen/>
        <w:t>ningar och pre</w:t>
      </w:r>
      <w:r>
        <w:softHyphen/>
        <w:t xml:space="preserve">standastudier. </w:t>
      </w:r>
    </w:p>
    <w:p w14:paraId="6D5D8865" w14:textId="77777777" w:rsidR="008539B5" w:rsidRPr="00753E85" w:rsidRDefault="008539B5" w:rsidP="008539B5">
      <w:pPr>
        <w:pStyle w:val="Rubrik2"/>
      </w:pPr>
      <w:bookmarkStart w:id="228" w:name="_Toc65132661"/>
      <w:bookmarkStart w:id="229" w:name="_Toc69367531"/>
      <w:r>
        <w:t>Etikprövningsmyndighetens granskningar av ansökan om att genomföra en klinisk prövning eller en prestandastudie</w:t>
      </w:r>
      <w:bookmarkEnd w:id="228"/>
      <w:bookmarkEnd w:id="229"/>
    </w:p>
    <w:p w14:paraId="38466D26" w14:textId="50FEACD1" w:rsidR="008539B5" w:rsidRDefault="008539B5" w:rsidP="008539B5">
      <w:pPr>
        <w:pStyle w:val="Brdtextmedindragram"/>
        <w:ind w:firstLine="0"/>
      </w:pPr>
      <w:r>
        <w:rPr>
          <w:b/>
        </w:rPr>
        <w:t>Regeringens f</w:t>
      </w:r>
      <w:r w:rsidRPr="00483F05">
        <w:rPr>
          <w:b/>
        </w:rPr>
        <w:t>örslag:</w:t>
      </w:r>
      <w:r>
        <w:t xml:space="preserve"> En ny lag </w:t>
      </w:r>
      <w:r w:rsidRPr="00416F02">
        <w:t>med kompletterande bestämmelser om etisk gran</w:t>
      </w:r>
      <w:r>
        <w:softHyphen/>
      </w:r>
      <w:r w:rsidRPr="00416F02">
        <w:t>sk</w:t>
      </w:r>
      <w:r>
        <w:softHyphen/>
      </w:r>
      <w:r w:rsidRPr="00416F02">
        <w:t>ning till EU:s förordning</w:t>
      </w:r>
      <w:r>
        <w:t>ar</w:t>
      </w:r>
      <w:r w:rsidRPr="00416F02">
        <w:t xml:space="preserve"> om </w:t>
      </w:r>
      <w:r>
        <w:t>medicintekniska pro</w:t>
      </w:r>
      <w:r>
        <w:softHyphen/>
        <w:t>dukter ska införas. I den lagen ska det anges att den etiska gran</w:t>
      </w:r>
      <w:r>
        <w:softHyphen/>
        <w:t>sk</w:t>
      </w:r>
      <w:r>
        <w:softHyphen/>
        <w:t>ning</w:t>
      </w:r>
      <w:r>
        <w:softHyphen/>
        <w:t xml:space="preserve">en av </w:t>
      </w:r>
      <w:r w:rsidRPr="002606A5">
        <w:t>an</w:t>
      </w:r>
      <w:r>
        <w:softHyphen/>
      </w:r>
      <w:r w:rsidRPr="002606A5">
        <w:t>sökn</w:t>
      </w:r>
      <w:r>
        <w:t>ingar</w:t>
      </w:r>
      <w:r w:rsidRPr="002606A5">
        <w:t xml:space="preserve"> om att genomföra en klinisk prövning eller en prestanda</w:t>
      </w:r>
      <w:r>
        <w:softHyphen/>
      </w:r>
      <w:r w:rsidRPr="002606A5">
        <w:t xml:space="preserve">studie </w:t>
      </w:r>
      <w:r>
        <w:t>ska utföras av Etikpröv</w:t>
      </w:r>
      <w:r>
        <w:softHyphen/>
        <w:t>nings</w:t>
      </w:r>
      <w:r>
        <w:softHyphen/>
        <w:t>mynd</w:t>
      </w:r>
      <w:r>
        <w:softHyphen/>
        <w:t>ig</w:t>
      </w:r>
      <w:r>
        <w:softHyphen/>
        <w:t>het</w:t>
      </w:r>
      <w:r>
        <w:softHyphen/>
        <w:t>en. Vidare ska det fram</w:t>
      </w:r>
      <w:r>
        <w:softHyphen/>
        <w:t>gå att resultatet av den etiska gran</w:t>
      </w:r>
      <w:r>
        <w:softHyphen/>
        <w:t>sk</w:t>
      </w:r>
      <w:r>
        <w:softHyphen/>
        <w:t>ning</w:t>
      </w:r>
      <w:r>
        <w:softHyphen/>
        <w:t>en ska redovisas i ett yttrande som ska beslutas av Etikpröv</w:t>
      </w:r>
      <w:r>
        <w:softHyphen/>
        <w:t>nings</w:t>
      </w:r>
      <w:r>
        <w:softHyphen/>
        <w:t>myndigheten och lämnas till Läkemedels</w:t>
      </w:r>
      <w:r>
        <w:softHyphen/>
        <w:t>verket. Yttrandet ska innehålla en bedöm</w:t>
      </w:r>
      <w:r>
        <w:softHyphen/>
        <w:t>ning av om en ansökan om till</w:t>
      </w:r>
      <w:r>
        <w:softHyphen/>
        <w:t>stånd att genom</w:t>
      </w:r>
      <w:r>
        <w:softHyphen/>
        <w:t>föra klinisk pröv</w:t>
      </w:r>
      <w:r>
        <w:softHyphen/>
        <w:t>ning eller prestandastudie ska be</w:t>
      </w:r>
      <w:r>
        <w:softHyphen/>
        <w:t>viljas, beviljas på vissa villkor eller avslås. Vid den etiska gransk</w:t>
      </w:r>
      <w:r>
        <w:softHyphen/>
        <w:t xml:space="preserve">ningen ska vad som i </w:t>
      </w:r>
      <w:r w:rsidRPr="00A55789">
        <w:t>7–11</w:t>
      </w:r>
      <w:r>
        <w:t> §</w:t>
      </w:r>
      <w:r w:rsidRPr="00A55789">
        <w:t xml:space="preserve">§ </w:t>
      </w:r>
      <w:r>
        <w:t>lagen om etikprövning av forskning som av</w:t>
      </w:r>
      <w:r>
        <w:softHyphen/>
        <w:t>ser männ</w:t>
      </w:r>
      <w:r>
        <w:softHyphen/>
        <w:t>iskor (etikprövningslagen) anges om utgångspunkter för etik</w:t>
      </w:r>
      <w:r>
        <w:softHyphen/>
        <w:t>pröv</w:t>
      </w:r>
      <w:r>
        <w:softHyphen/>
        <w:t xml:space="preserve">ning av forskning ligga till grund för bedömningen. </w:t>
      </w:r>
    </w:p>
    <w:p w14:paraId="00D6185C" w14:textId="379D9036" w:rsidR="008539B5" w:rsidRDefault="008539B5" w:rsidP="008539B5">
      <w:pPr>
        <w:pStyle w:val="Brdtextmedindragram"/>
      </w:pPr>
      <w:r>
        <w:t>I den nya lagen med kompletterande bestämmelser till EU:s för</w:t>
      </w:r>
      <w:r>
        <w:softHyphen/>
        <w:t>ord</w:t>
      </w:r>
      <w:r>
        <w:softHyphen/>
        <w:t>ning</w:t>
      </w:r>
      <w:r>
        <w:softHyphen/>
        <w:t>ar om medicintekniska produkter ska det anges att b</w:t>
      </w:r>
      <w:r w:rsidRPr="00E53664">
        <w:t>estämmelser om den etiska granskningen av en ansök</w:t>
      </w:r>
      <w:r>
        <w:t xml:space="preserve">an eller anmälan </w:t>
      </w:r>
      <w:r w:rsidRPr="00E53664">
        <w:t xml:space="preserve">om en klinisk prövning eller </w:t>
      </w:r>
      <w:r>
        <w:t xml:space="preserve">en prestandastudie </w:t>
      </w:r>
      <w:r w:rsidRPr="00E53664">
        <w:t xml:space="preserve">finns </w:t>
      </w:r>
      <w:r>
        <w:t>i den nya lagen med kom</w:t>
      </w:r>
      <w:r>
        <w:softHyphen/>
        <w:t>plett</w:t>
      </w:r>
      <w:r>
        <w:softHyphen/>
        <w:t>er</w:t>
      </w:r>
      <w:r>
        <w:softHyphen/>
        <w:t>ande bestäm</w:t>
      </w:r>
      <w:r>
        <w:softHyphen/>
        <w:t>melser om etisk gransk</w:t>
      </w:r>
      <w:r>
        <w:softHyphen/>
        <w:t>ning till EU:s förord</w:t>
      </w:r>
      <w:r>
        <w:softHyphen/>
        <w:t>ning</w:t>
      </w:r>
      <w:r>
        <w:softHyphen/>
        <w:t>ar om medicin</w:t>
      </w:r>
      <w:r>
        <w:softHyphen/>
        <w:t xml:space="preserve">tekniska produkter. </w:t>
      </w:r>
    </w:p>
    <w:p w14:paraId="307134D3" w14:textId="649EBA8F" w:rsidR="008539B5" w:rsidRPr="00DB3C39" w:rsidRDefault="008539B5" w:rsidP="008539B5">
      <w:pPr>
        <w:pStyle w:val="Brdtextmedindragram"/>
      </w:pPr>
      <w:r>
        <w:t>Följdändringar ska göras i etikprövningslagen. Det ska framgå att den lagen inte ska tillämpas vid etisk granskning av kliniska prövningar, pre</w:t>
      </w:r>
      <w:r>
        <w:softHyphen/>
        <w:t>standa</w:t>
      </w:r>
      <w:r>
        <w:softHyphen/>
        <w:t>studier eller kliniska läke</w:t>
      </w:r>
      <w:r>
        <w:softHyphen/>
        <w:t>medelsprövningar utan att be</w:t>
      </w:r>
      <w:r>
        <w:softHyphen/>
        <w:t>stäm</w:t>
      </w:r>
      <w:r>
        <w:softHyphen/>
        <w:t xml:space="preserve">melser om etisk granskning i stället finns i den nya lagen </w:t>
      </w:r>
      <w:r w:rsidRPr="00416F02">
        <w:t>med kom</w:t>
      </w:r>
      <w:r>
        <w:softHyphen/>
      </w:r>
      <w:r w:rsidRPr="00416F02">
        <w:t>plett</w:t>
      </w:r>
      <w:r>
        <w:softHyphen/>
      </w:r>
      <w:r w:rsidRPr="00416F02">
        <w:t>er</w:t>
      </w:r>
      <w:r>
        <w:softHyphen/>
      </w:r>
      <w:r w:rsidRPr="00416F02">
        <w:t>ande bestämmelser om etisk gransk</w:t>
      </w:r>
      <w:r>
        <w:softHyphen/>
      </w:r>
      <w:r w:rsidRPr="00416F02">
        <w:t>ning till EU:s förordning</w:t>
      </w:r>
      <w:r>
        <w:t>ar</w:t>
      </w:r>
      <w:r w:rsidRPr="00416F02">
        <w:t xml:space="preserve"> om </w:t>
      </w:r>
      <w:r>
        <w:t>medicin</w:t>
      </w:r>
      <w:r>
        <w:softHyphen/>
        <w:t>tekniska produkter samt lagen med kompletterande be</w:t>
      </w:r>
      <w:r>
        <w:softHyphen/>
        <w:t>stäm</w:t>
      </w:r>
      <w:r>
        <w:softHyphen/>
        <w:t>melser om etisk granskning till EU:s för</w:t>
      </w:r>
      <w:r>
        <w:softHyphen/>
        <w:t>ord</w:t>
      </w:r>
      <w:r>
        <w:softHyphen/>
        <w:t xml:space="preserve">ning om kliniska prövningar av humanläkemedel. </w:t>
      </w:r>
    </w:p>
    <w:p w14:paraId="02044D5C" w14:textId="77777777" w:rsidR="008539B5" w:rsidRDefault="008539B5" w:rsidP="008539B5">
      <w:pPr>
        <w:pStyle w:val="Brdtextmedindrag"/>
        <w:rPr>
          <w:b/>
        </w:rPr>
      </w:pPr>
    </w:p>
    <w:p w14:paraId="7A188511" w14:textId="5DF4FFF1"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promemorians förslag till 2 kap. 4 §</w:t>
      </w:r>
      <w:r w:rsidRPr="00CA7F8C">
        <w:t xml:space="preserve"> lag</w:t>
      </w:r>
      <w:r>
        <w:t>en</w:t>
      </w:r>
      <w:r w:rsidRPr="00CA7F8C">
        <w:t xml:space="preserve"> med kompletterande bestämmelser till EU:s förordningar om medicintekniska produkter</w:t>
      </w:r>
      <w:r>
        <w:t xml:space="preserve"> anges det att det a</w:t>
      </w:r>
      <w:r w:rsidRPr="004449B0">
        <w:t>v artiklarna 62.4 b, 70.7</w:t>
      </w:r>
      <w:r>
        <w:t xml:space="preserve"> </w:t>
      </w:r>
      <w:r w:rsidRPr="004449B0">
        <w:t xml:space="preserve">och 78.10 i </w:t>
      </w:r>
      <w:r>
        <w:t>MDR-</w:t>
      </w:r>
      <w:r w:rsidRPr="004449B0">
        <w:t>förordning</w:t>
      </w:r>
      <w:r>
        <w:t xml:space="preserve">en och </w:t>
      </w:r>
      <w:r w:rsidRPr="001A51FA">
        <w:t>artiklarna 58.5</w:t>
      </w:r>
      <w:r>
        <w:t> </w:t>
      </w:r>
      <w:r w:rsidRPr="001A51FA">
        <w:t xml:space="preserve">b, 66.7 och 74.10 i </w:t>
      </w:r>
      <w:r>
        <w:t>IVDR-för</w:t>
      </w:r>
      <w:r>
        <w:softHyphen/>
        <w:t>ord</w:t>
      </w:r>
      <w:r>
        <w:softHyphen/>
        <w:t>ning</w:t>
      </w:r>
      <w:r>
        <w:softHyphen/>
        <w:t>en</w:t>
      </w:r>
      <w:r w:rsidRPr="001A51FA">
        <w:t xml:space="preserve"> </w:t>
      </w:r>
      <w:r>
        <w:t>följer att en klinisk prövning eller en pre</w:t>
      </w:r>
      <w:r>
        <w:softHyphen/>
        <w:t>standa</w:t>
      </w:r>
      <w:r>
        <w:softHyphen/>
        <w:t>studie får genom</w:t>
      </w:r>
      <w:r>
        <w:softHyphen/>
        <w:t>för</w:t>
      </w:r>
      <w:r>
        <w:softHyphen/>
        <w:t>as eller påbörjas endast om Etik</w:t>
      </w:r>
      <w:r>
        <w:softHyphen/>
        <w:t>pröv</w:t>
      </w:r>
      <w:r>
        <w:softHyphen/>
        <w:t>nings</w:t>
      </w:r>
      <w:r>
        <w:softHyphen/>
        <w:t>myndigheten vid sin etiska gransk</w:t>
      </w:r>
      <w:r>
        <w:softHyphen/>
        <w:t>ning enligt den nya lagen med kompletterande bestäm</w:t>
      </w:r>
      <w:r>
        <w:softHyphen/>
        <w:t>melser om etisk gransk</w:t>
      </w:r>
      <w:r>
        <w:softHyphen/>
        <w:t>ning till EU:s förord</w:t>
      </w:r>
      <w:r>
        <w:softHyphen/>
        <w:t>ning</w:t>
      </w:r>
      <w:r>
        <w:softHyphen/>
        <w:t>ar om medicin</w:t>
      </w:r>
      <w:r>
        <w:softHyphen/>
        <w:t>tekniska produkter inte har av</w:t>
      </w:r>
      <w:r>
        <w:softHyphen/>
        <w:t>gett något negativt yttrande avseende den kliniska pröv</w:t>
      </w:r>
      <w:r>
        <w:softHyphen/>
        <w:t>ning</w:t>
      </w:r>
      <w:r>
        <w:softHyphen/>
        <w:t>en eller pre</w:t>
      </w:r>
      <w:r>
        <w:softHyphen/>
        <w:t>standa</w:t>
      </w:r>
      <w:r>
        <w:softHyphen/>
        <w:t>studien. Av promemorians förslag till lagtext följer även att om Etik</w:t>
      </w:r>
      <w:r>
        <w:softHyphen/>
        <w:t>pröv</w:t>
      </w:r>
      <w:r>
        <w:softHyphen/>
        <w:t>nings</w:t>
      </w:r>
      <w:r>
        <w:softHyphen/>
        <w:t>myndigheten efter sin gransk</w:t>
      </w:r>
      <w:r>
        <w:softHyphen/>
        <w:t>ning har avgett ett yttrande med villkor för pröv</w:t>
      </w:r>
      <w:r>
        <w:softHyphen/>
        <w:t>ning</w:t>
      </w:r>
      <w:r>
        <w:softHyphen/>
        <w:t>ens eller studiens genomförande, ska vill</w:t>
      </w:r>
      <w:r>
        <w:softHyphen/>
        <w:t>koren beaktas vid tillstånds</w:t>
      </w:r>
      <w:r>
        <w:softHyphen/>
        <w:t>giv</w:t>
      </w:r>
      <w:r>
        <w:softHyphen/>
        <w:t xml:space="preserve">ningen. </w:t>
      </w:r>
    </w:p>
    <w:p w14:paraId="19B5E00B" w14:textId="2447581E" w:rsidR="008539B5" w:rsidRDefault="008539B5" w:rsidP="008539B5">
      <w:pPr>
        <w:pStyle w:val="Brdtextmedindrag"/>
      </w:pPr>
      <w:r w:rsidRPr="005A4F17">
        <w:rPr>
          <w:b/>
          <w:bCs/>
        </w:rPr>
        <w:t>Remissinstanserna</w:t>
      </w:r>
      <w:r>
        <w:rPr>
          <w:b/>
          <w:bCs/>
        </w:rPr>
        <w:t xml:space="preserve">: </w:t>
      </w:r>
      <w:r>
        <w:rPr>
          <w:bCs/>
        </w:rPr>
        <w:t>Flertalet av remissinstanserna är positiva till pro</w:t>
      </w:r>
      <w:r>
        <w:rPr>
          <w:bCs/>
        </w:rPr>
        <w:softHyphen/>
        <w:t>mem</w:t>
      </w:r>
      <w:r>
        <w:rPr>
          <w:bCs/>
        </w:rPr>
        <w:softHyphen/>
        <w:t>orians förslag eller har inte lämnat några synpunkter på promem</w:t>
      </w:r>
      <w:r>
        <w:rPr>
          <w:bCs/>
        </w:rPr>
        <w:softHyphen/>
        <w:t>ori</w:t>
      </w:r>
      <w:r>
        <w:rPr>
          <w:bCs/>
        </w:rPr>
        <w:softHyphen/>
        <w:t xml:space="preserve">ans förslag. </w:t>
      </w:r>
      <w:r w:rsidRPr="009B409F">
        <w:rPr>
          <w:i/>
          <w:iCs/>
        </w:rPr>
        <w:t>Kammarrätten i Stockholm</w:t>
      </w:r>
      <w:r>
        <w:t xml:space="preserve"> anser att frågan om den före</w:t>
      </w:r>
      <w:r>
        <w:softHyphen/>
        <w:t>slag</w:t>
      </w:r>
      <w:r>
        <w:softHyphen/>
        <w:t xml:space="preserve">na </w:t>
      </w:r>
      <w:r w:rsidRPr="005A4F17">
        <w:t>be</w:t>
      </w:r>
      <w:r>
        <w:softHyphen/>
      </w:r>
      <w:r w:rsidRPr="005A4F17">
        <w:t>sluts</w:t>
      </w:r>
      <w:r>
        <w:softHyphen/>
      </w:r>
      <w:r w:rsidRPr="005A4F17">
        <w:t>ord</w:t>
      </w:r>
      <w:r>
        <w:softHyphen/>
      </w:r>
      <w:r w:rsidRPr="005A4F17">
        <w:t>ning</w:t>
      </w:r>
      <w:r>
        <w:softHyphen/>
      </w:r>
      <w:r w:rsidRPr="005A4F17">
        <w:t xml:space="preserve">en </w:t>
      </w:r>
      <w:r>
        <w:t xml:space="preserve">om att </w:t>
      </w:r>
      <w:r w:rsidRPr="005A4F17">
        <w:t>en ansökan om tillstånd till klinisk prövning på männ</w:t>
      </w:r>
      <w:r>
        <w:softHyphen/>
      </w:r>
      <w:r w:rsidRPr="005A4F17">
        <w:t>iskor ska avslås om en etikkommitté har avgett ett negativt yttrande till beslutande mynd</w:t>
      </w:r>
      <w:r>
        <w:softHyphen/>
      </w:r>
      <w:r w:rsidRPr="005A4F17">
        <w:t>ig</w:t>
      </w:r>
      <w:r>
        <w:softHyphen/>
      </w:r>
      <w:r w:rsidRPr="005A4F17">
        <w:t>het</w:t>
      </w:r>
      <w:r>
        <w:t xml:space="preserve"> är </w:t>
      </w:r>
      <w:r w:rsidRPr="005A4F17">
        <w:t>förenlig med bestämmelsen i 12</w:t>
      </w:r>
      <w:r>
        <w:t> kap.</w:t>
      </w:r>
      <w:r w:rsidRPr="005A4F17">
        <w:t xml:space="preserve"> 2</w:t>
      </w:r>
      <w:r>
        <w:t> §</w:t>
      </w:r>
      <w:r w:rsidRPr="005A4F17">
        <w:t xml:space="preserve"> reger</w:t>
      </w:r>
      <w:r>
        <w:softHyphen/>
      </w:r>
      <w:r w:rsidRPr="005A4F17">
        <w:t>ings</w:t>
      </w:r>
      <w:r>
        <w:softHyphen/>
      </w:r>
      <w:r w:rsidRPr="005A4F17">
        <w:t xml:space="preserve">formen </w:t>
      </w:r>
      <w:r>
        <w:t>(RF) bör analyseras grundligt</w:t>
      </w:r>
      <w:r w:rsidRPr="005A4F17">
        <w:t>.</w:t>
      </w:r>
      <w:r>
        <w:t xml:space="preserve"> </w:t>
      </w:r>
      <w:r w:rsidRPr="00096E25">
        <w:rPr>
          <w:i/>
          <w:iCs/>
        </w:rPr>
        <w:t>Läkemedels</w:t>
      </w:r>
      <w:r>
        <w:rPr>
          <w:i/>
          <w:iCs/>
        </w:rPr>
        <w:softHyphen/>
      </w:r>
      <w:r w:rsidRPr="00096E25">
        <w:rPr>
          <w:i/>
          <w:iCs/>
        </w:rPr>
        <w:t>verket</w:t>
      </w:r>
      <w:r>
        <w:t xml:space="preserve"> anger att myndigheten tolkar bestämmelserna i EU-förordningarna som att Läke</w:t>
      </w:r>
      <w:r>
        <w:softHyphen/>
        <w:t>medels</w:t>
      </w:r>
      <w:r>
        <w:softHyphen/>
        <w:t>verket får fatta be</w:t>
      </w:r>
      <w:r>
        <w:softHyphen/>
        <w:t>slut om att en prövning eller pre</w:t>
      </w:r>
      <w:r>
        <w:softHyphen/>
        <w:t>standa</w:t>
      </w:r>
      <w:r>
        <w:softHyphen/>
        <w:t>studie får påbörjas om Etikprövnings</w:t>
      </w:r>
      <w:r>
        <w:softHyphen/>
        <w:t>myndig</w:t>
      </w:r>
      <w:r>
        <w:softHyphen/>
        <w:t>het</w:t>
      </w:r>
      <w:r>
        <w:softHyphen/>
        <w:t>en inte avgett något yttr</w:t>
      </w:r>
      <w:r>
        <w:softHyphen/>
        <w:t>ande alls inom de i förord</w:t>
      </w:r>
      <w:r>
        <w:softHyphen/>
        <w:t>ningarna eller lagen angiv</w:t>
      </w:r>
      <w:r>
        <w:softHyphen/>
        <w:t>na tidsfristerna. För det fall Läke</w:t>
      </w:r>
      <w:r>
        <w:softHyphen/>
        <w:t xml:space="preserve">medelsverkets tolkning inte är </w:t>
      </w:r>
      <w:r w:rsidRPr="00073A43">
        <w:t>korrekt eller ett annat förfar</w:t>
      </w:r>
      <w:r>
        <w:softHyphen/>
      </w:r>
      <w:r w:rsidRPr="00073A43">
        <w:t>an</w:t>
      </w:r>
      <w:r>
        <w:softHyphen/>
      </w:r>
      <w:r w:rsidRPr="00073A43">
        <w:t>de ska tillämp</w:t>
      </w:r>
      <w:r>
        <w:softHyphen/>
      </w:r>
      <w:r w:rsidRPr="00073A43">
        <w:t xml:space="preserve">as </w:t>
      </w:r>
      <w:r>
        <w:t>bör det förhåll</w:t>
      </w:r>
      <w:r>
        <w:softHyphen/>
        <w:t>an</w:t>
      </w:r>
      <w:r>
        <w:softHyphen/>
        <w:t xml:space="preserve">det </w:t>
      </w:r>
      <w:r w:rsidRPr="00073A43">
        <w:t>regleras tydligare</w:t>
      </w:r>
      <w:r>
        <w:t xml:space="preserve"> enligt Läkemedels</w:t>
      </w:r>
      <w:r>
        <w:softHyphen/>
        <w:t>verk</w:t>
      </w:r>
      <w:r>
        <w:softHyphen/>
        <w:t xml:space="preserve">ets mening. </w:t>
      </w:r>
      <w:r w:rsidRPr="009B4D75">
        <w:rPr>
          <w:bCs/>
          <w:i/>
          <w:iCs/>
        </w:rPr>
        <w:t>Etik</w:t>
      </w:r>
      <w:r>
        <w:rPr>
          <w:bCs/>
          <w:i/>
          <w:iCs/>
        </w:rPr>
        <w:softHyphen/>
      </w:r>
      <w:r w:rsidRPr="009B4D75">
        <w:rPr>
          <w:bCs/>
          <w:i/>
          <w:iCs/>
        </w:rPr>
        <w:t>pröv</w:t>
      </w:r>
      <w:r>
        <w:rPr>
          <w:bCs/>
          <w:i/>
          <w:iCs/>
        </w:rPr>
        <w:softHyphen/>
      </w:r>
      <w:r w:rsidRPr="009B4D75">
        <w:rPr>
          <w:bCs/>
          <w:i/>
          <w:iCs/>
        </w:rPr>
        <w:t>nings</w:t>
      </w:r>
      <w:r>
        <w:rPr>
          <w:bCs/>
          <w:i/>
          <w:iCs/>
        </w:rPr>
        <w:softHyphen/>
      </w:r>
      <w:r w:rsidRPr="009B4D75">
        <w:rPr>
          <w:bCs/>
          <w:i/>
          <w:iCs/>
        </w:rPr>
        <w:t>myndig</w:t>
      </w:r>
      <w:r>
        <w:rPr>
          <w:bCs/>
          <w:i/>
          <w:iCs/>
        </w:rPr>
        <w:softHyphen/>
      </w:r>
      <w:r w:rsidRPr="009B4D75">
        <w:rPr>
          <w:bCs/>
          <w:i/>
          <w:iCs/>
        </w:rPr>
        <w:t>heten</w:t>
      </w:r>
      <w:r>
        <w:rPr>
          <w:bCs/>
        </w:rPr>
        <w:t xml:space="preserve"> </w:t>
      </w:r>
      <w:r>
        <w:t>noterar att det i promemorian anges att en pröv</w:t>
      </w:r>
      <w:r>
        <w:softHyphen/>
        <w:t xml:space="preserve">ning eller studie får påbörjas oavsett om </w:t>
      </w:r>
      <w:r w:rsidRPr="00955FB8">
        <w:t>Etikpröv</w:t>
      </w:r>
      <w:r>
        <w:softHyphen/>
      </w:r>
      <w:r w:rsidRPr="00955FB8">
        <w:t>nings</w:t>
      </w:r>
      <w:r>
        <w:softHyphen/>
      </w:r>
      <w:r w:rsidRPr="00955FB8">
        <w:t>myndig</w:t>
      </w:r>
      <w:r>
        <w:softHyphen/>
      </w:r>
      <w:r w:rsidRPr="00955FB8">
        <w:t>het</w:t>
      </w:r>
      <w:r>
        <w:softHyphen/>
      </w:r>
      <w:r w:rsidRPr="00955FB8">
        <w:t>en hunnit lämna något yttrande eller inte, dvs. även i de fall då någon etisk gransk</w:t>
      </w:r>
      <w:r>
        <w:softHyphen/>
      </w:r>
      <w:r w:rsidRPr="00955FB8">
        <w:t xml:space="preserve">ning inte skett. </w:t>
      </w:r>
      <w:r>
        <w:t>Etikprövnings</w:t>
      </w:r>
      <w:r>
        <w:softHyphen/>
        <w:t>myndig</w:t>
      </w:r>
      <w:r>
        <w:softHyphen/>
        <w:t>het</w:t>
      </w:r>
      <w:r>
        <w:softHyphen/>
        <w:t>en finner att d</w:t>
      </w:r>
      <w:r w:rsidRPr="00955FB8">
        <w:t>etta är principi</w:t>
      </w:r>
      <w:r>
        <w:softHyphen/>
      </w:r>
      <w:r w:rsidRPr="00955FB8">
        <w:t>ellt oförenligt med forskningsetiska principer om att säker</w:t>
      </w:r>
      <w:r>
        <w:softHyphen/>
      </w:r>
      <w:r w:rsidRPr="00955FB8">
        <w:t>ställa ett full</w:t>
      </w:r>
      <w:r>
        <w:softHyphen/>
      </w:r>
      <w:r w:rsidRPr="00955FB8">
        <w:t>gott skydd för forsk</w:t>
      </w:r>
      <w:r>
        <w:softHyphen/>
      </w:r>
      <w:r w:rsidRPr="00955FB8">
        <w:t>ningspersonerna och respekten för männ</w:t>
      </w:r>
      <w:r>
        <w:softHyphen/>
      </w:r>
      <w:r w:rsidRPr="00955FB8">
        <w:t>isko</w:t>
      </w:r>
      <w:r>
        <w:softHyphen/>
      </w:r>
      <w:r w:rsidRPr="00955FB8">
        <w:t xml:space="preserve">värdet i forskningen. </w:t>
      </w:r>
      <w:r>
        <w:t>Mot denna bakgrund önskar myndigheten att det i det fort</w:t>
      </w:r>
      <w:r>
        <w:softHyphen/>
        <w:t>satta lagstift</w:t>
      </w:r>
      <w:r>
        <w:softHyphen/>
        <w:t>nings</w:t>
      </w:r>
      <w:r>
        <w:softHyphen/>
        <w:t>arbetet klargörs att sådana ansökningar om till</w:t>
      </w:r>
      <w:r>
        <w:softHyphen/>
        <w:t>stånd till klin</w:t>
      </w:r>
      <w:r>
        <w:softHyphen/>
        <w:t>isk pröv</w:t>
      </w:r>
      <w:r>
        <w:softHyphen/>
        <w:t>ning eller prestandastudie som ska etikgranskas enligt art</w:t>
      </w:r>
      <w:r>
        <w:softHyphen/>
        <w:t>ikl</w:t>
      </w:r>
      <w:r>
        <w:softHyphen/>
        <w:t>ar</w:t>
      </w:r>
      <w:r>
        <w:softHyphen/>
        <w:t>na 62.4 b och 78.10 i MDR-förordningen respektive enligt artikl</w:t>
      </w:r>
      <w:r>
        <w:softHyphen/>
        <w:t>arna 58.5 b och 74.10 i IVDR-förordningen inte får påbörjas innan den etiska gransk</w:t>
      </w:r>
      <w:r>
        <w:softHyphen/>
        <w:t>ning</w:t>
      </w:r>
      <w:r>
        <w:softHyphen/>
        <w:t>en har skett, oavsett om detta kan ske inom den regler</w:t>
      </w:r>
      <w:r>
        <w:softHyphen/>
        <w:t>ade hand</w:t>
      </w:r>
      <w:r>
        <w:softHyphen/>
        <w:t>lägg</w:t>
      </w:r>
      <w:r>
        <w:softHyphen/>
      </w:r>
      <w:r>
        <w:softHyphen/>
        <w:t>nings</w:t>
      </w:r>
      <w:r>
        <w:softHyphen/>
        <w:t xml:space="preserve">fristen eller inte. </w:t>
      </w:r>
      <w:r w:rsidRPr="002A197B">
        <w:rPr>
          <w:i/>
          <w:iCs/>
        </w:rPr>
        <w:t xml:space="preserve">Umeå </w:t>
      </w:r>
      <w:r>
        <w:rPr>
          <w:i/>
          <w:iCs/>
        </w:rPr>
        <w:t>u</w:t>
      </w:r>
      <w:r w:rsidRPr="002A197B">
        <w:rPr>
          <w:i/>
          <w:iCs/>
        </w:rPr>
        <w:t>niversitet</w:t>
      </w:r>
      <w:r>
        <w:t xml:space="preserve"> föreslår att det av lagtexten ska framgå att prövningar eller </w:t>
      </w:r>
      <w:r w:rsidRPr="00F606FA">
        <w:t>studier</w:t>
      </w:r>
      <w:r>
        <w:t xml:space="preserve"> inte får genomföras </w:t>
      </w:r>
      <w:r w:rsidRPr="00F606FA">
        <w:t>”om man inte har ett god</w:t>
      </w:r>
      <w:r>
        <w:softHyphen/>
      </w:r>
      <w:r w:rsidRPr="00F606FA">
        <w:t>kän</w:t>
      </w:r>
      <w:r>
        <w:softHyphen/>
      </w:r>
      <w:r w:rsidRPr="00F606FA">
        <w:t>nande från Etikprövnings</w:t>
      </w:r>
      <w:r>
        <w:softHyphen/>
      </w:r>
      <w:r w:rsidRPr="00F606FA">
        <w:t>myndig</w:t>
      </w:r>
      <w:r>
        <w:softHyphen/>
      </w:r>
      <w:r w:rsidRPr="00F606FA">
        <w:t>het</w:t>
      </w:r>
      <w:r>
        <w:softHyphen/>
      </w:r>
      <w:r w:rsidRPr="00F606FA">
        <w:t>en avse</w:t>
      </w:r>
      <w:r>
        <w:softHyphen/>
      </w:r>
      <w:r w:rsidRPr="00F606FA">
        <w:t>en</w:t>
      </w:r>
      <w:r>
        <w:softHyphen/>
      </w:r>
      <w:r w:rsidRPr="00F606FA">
        <w:t>de den klin</w:t>
      </w:r>
      <w:r>
        <w:softHyphen/>
      </w:r>
      <w:r w:rsidRPr="00F606FA">
        <w:t>iska pröv</w:t>
      </w:r>
      <w:r>
        <w:softHyphen/>
      </w:r>
      <w:r w:rsidRPr="00F606FA">
        <w:t>ning</w:t>
      </w:r>
      <w:r>
        <w:softHyphen/>
      </w:r>
      <w:r w:rsidRPr="00F606FA">
        <w:t>en eller prestandastudien.”</w:t>
      </w:r>
      <w:r>
        <w:t xml:space="preserve"> </w:t>
      </w:r>
    </w:p>
    <w:p w14:paraId="7160C65B" w14:textId="77777777" w:rsidR="008539B5" w:rsidRDefault="008539B5" w:rsidP="008539B5">
      <w:pPr>
        <w:pStyle w:val="Brdtextmedindrag"/>
      </w:pPr>
      <w:r w:rsidRPr="00D019F2">
        <w:rPr>
          <w:i/>
          <w:iCs/>
        </w:rPr>
        <w:t xml:space="preserve">Lunds </w:t>
      </w:r>
      <w:r>
        <w:rPr>
          <w:i/>
          <w:iCs/>
        </w:rPr>
        <w:t>u</w:t>
      </w:r>
      <w:r w:rsidRPr="00D019F2">
        <w:rPr>
          <w:i/>
          <w:iCs/>
        </w:rPr>
        <w:t>niversitet</w:t>
      </w:r>
      <w:r>
        <w:t xml:space="preserve"> noterar att lagen </w:t>
      </w:r>
      <w:r w:rsidRPr="00E749DA">
        <w:t>(2003:460) om etikprövning av forsk</w:t>
      </w:r>
      <w:r>
        <w:softHyphen/>
      </w:r>
      <w:r w:rsidRPr="00E749DA">
        <w:t>ning som avser människor</w:t>
      </w:r>
      <w:r>
        <w:t xml:space="preserve"> (</w:t>
      </w:r>
      <w:r w:rsidRPr="000E53E8">
        <w:t>etikprövningslagen</w:t>
      </w:r>
      <w:r>
        <w:t xml:space="preserve">) inte längre </w:t>
      </w:r>
      <w:r w:rsidRPr="000E53E8">
        <w:t xml:space="preserve">ska tillämpas på kliniska prövningar av medicintekniska produkter. </w:t>
      </w:r>
      <w:r>
        <w:t xml:space="preserve">Universitetet saknar en </w:t>
      </w:r>
      <w:r w:rsidRPr="000E53E8">
        <w:t>analys av vilka konsekvenser denna ändring får.</w:t>
      </w:r>
    </w:p>
    <w:p w14:paraId="28A69263" w14:textId="77777777" w:rsidR="008539B5" w:rsidRPr="00316DD4" w:rsidRDefault="008539B5" w:rsidP="008539B5">
      <w:pPr>
        <w:pStyle w:val="Brdtextmedindrag"/>
      </w:pPr>
      <w:r w:rsidRPr="009B4D75">
        <w:rPr>
          <w:bCs/>
          <w:i/>
          <w:iCs/>
        </w:rPr>
        <w:t>Karolinska Institutet</w:t>
      </w:r>
      <w:r>
        <w:rPr>
          <w:bCs/>
        </w:rPr>
        <w:t xml:space="preserve"> noterar att </w:t>
      </w:r>
      <w:r>
        <w:t>begreppet ”försöks</w:t>
      </w:r>
      <w:r>
        <w:softHyphen/>
        <w:t>person” används i EU-förordningarna men anser att begreppet ”forsknings</w:t>
      </w:r>
      <w:r>
        <w:softHyphen/>
        <w:t>person” är att före</w:t>
      </w:r>
      <w:r>
        <w:softHyphen/>
        <w:t>dra.</w:t>
      </w:r>
      <w:r w:rsidRPr="00031B30">
        <w:rPr>
          <w:b/>
        </w:rPr>
        <w:t xml:space="preserve"> </w:t>
      </w:r>
      <w:r>
        <w:t xml:space="preserve">Några regioner, däribland </w:t>
      </w:r>
      <w:r w:rsidRPr="006212AC">
        <w:rPr>
          <w:i/>
          <w:iCs/>
        </w:rPr>
        <w:t>Region Gävleborg</w:t>
      </w:r>
      <w:r>
        <w:t xml:space="preserve"> och </w:t>
      </w:r>
      <w:r w:rsidRPr="009B4D75">
        <w:rPr>
          <w:i/>
          <w:iCs/>
        </w:rPr>
        <w:t>Region</w:t>
      </w:r>
      <w:r>
        <w:t xml:space="preserve"> </w:t>
      </w:r>
      <w:r w:rsidRPr="009B4D75">
        <w:rPr>
          <w:i/>
          <w:iCs/>
        </w:rPr>
        <w:t>Örebro</w:t>
      </w:r>
      <w:r>
        <w:t>, yttr</w:t>
      </w:r>
      <w:r>
        <w:softHyphen/>
        <w:t>ar en oro över att de ökade kraven på led</w:t>
      </w:r>
      <w:r>
        <w:softHyphen/>
        <w:t>tider vid granskningar av an</w:t>
      </w:r>
      <w:r>
        <w:softHyphen/>
        <w:t>sök</w:t>
      </w:r>
      <w:r>
        <w:softHyphen/>
        <w:t>ning</w:t>
      </w:r>
      <w:r>
        <w:softHyphen/>
        <w:t>ar om läkemedelsprövningar och pröv</w:t>
      </w:r>
      <w:r>
        <w:softHyphen/>
        <w:t>ningar av medicin</w:t>
      </w:r>
      <w:r>
        <w:softHyphen/>
        <w:t>tekniska pro</w:t>
      </w:r>
      <w:r>
        <w:softHyphen/>
        <w:t>dukt</w:t>
      </w:r>
      <w:r>
        <w:softHyphen/>
        <w:t>er kan leda till undanträngnings</w:t>
      </w:r>
      <w:r>
        <w:softHyphen/>
        <w:t>effekter avseende de övriga ärenden som hanteras av Etik</w:t>
      </w:r>
      <w:r>
        <w:softHyphen/>
        <w:t>pröv</w:t>
      </w:r>
      <w:r>
        <w:softHyphen/>
        <w:t>nings</w:t>
      </w:r>
      <w:r>
        <w:softHyphen/>
        <w:t>myndig</w:t>
      </w:r>
      <w:r>
        <w:softHyphen/>
        <w:t>heten. Region</w:t>
      </w:r>
      <w:r>
        <w:softHyphen/>
        <w:t>er</w:t>
      </w:r>
      <w:r>
        <w:softHyphen/>
        <w:t>na lyfter också fram behovet av att Etikpröv</w:t>
      </w:r>
      <w:r>
        <w:softHyphen/>
        <w:t>nings</w:t>
      </w:r>
      <w:r>
        <w:softHyphen/>
        <w:t>myndig</w:t>
      </w:r>
      <w:r>
        <w:softHyphen/>
        <w:t>heten har ett elektr</w:t>
      </w:r>
      <w:r>
        <w:softHyphen/>
        <w:t>on</w:t>
      </w:r>
      <w:r>
        <w:softHyphen/>
        <w:t>iskt ärende</w:t>
      </w:r>
      <w:r>
        <w:softHyphen/>
        <w:t>hanterings</w:t>
      </w:r>
      <w:r>
        <w:softHyphen/>
        <w:t>system för att sam</w:t>
      </w:r>
      <w:r>
        <w:softHyphen/>
        <w:t>arbetet med Läkemedels</w:t>
      </w:r>
      <w:r>
        <w:softHyphen/>
        <w:t xml:space="preserve">verket ska fungera fullt ut. </w:t>
      </w:r>
    </w:p>
    <w:p w14:paraId="194AA739" w14:textId="77777777" w:rsidR="008539B5" w:rsidRDefault="008539B5" w:rsidP="008539B5">
      <w:pPr>
        <w:pStyle w:val="Rubrik4utannumrering"/>
      </w:pPr>
      <w:r>
        <w:t>Skälen</w:t>
      </w:r>
      <w:r w:rsidRPr="00483F05">
        <w:t xml:space="preserve"> för </w:t>
      </w:r>
      <w:r>
        <w:t xml:space="preserve">regeringens </w:t>
      </w:r>
      <w:r w:rsidRPr="00483F05">
        <w:t>förslag</w:t>
      </w:r>
    </w:p>
    <w:p w14:paraId="5FFE0594" w14:textId="77777777" w:rsidR="008539B5" w:rsidRDefault="008539B5" w:rsidP="008539B5">
      <w:pPr>
        <w:pStyle w:val="Rubrik5utannumrering"/>
        <w:spacing w:before="0"/>
      </w:pPr>
      <w:r>
        <w:t xml:space="preserve">Etikprövningslagen och en ny lag om den etiska granskningen </w:t>
      </w:r>
    </w:p>
    <w:bookmarkEnd w:id="227"/>
    <w:p w14:paraId="2F28F0BC" w14:textId="600C419A" w:rsidR="008539B5" w:rsidRDefault="008539B5" w:rsidP="008539B5">
      <w:pPr>
        <w:pStyle w:val="Brdtextmedindrag"/>
        <w:ind w:firstLine="0"/>
      </w:pPr>
      <w:r>
        <w:t>Enligt förslagen i avsnitt 10.1 så ska den etiska granskningen av en ansök</w:t>
      </w:r>
      <w:r>
        <w:softHyphen/>
        <w:t>an om att genomföra en klinisk prövning eller prestandastudie utföras av Etik</w:t>
      </w:r>
      <w:r>
        <w:softHyphen/>
        <w:t>pröv</w:t>
      </w:r>
      <w:r>
        <w:softHyphen/>
        <w:t>ningsmyndig</w:t>
      </w:r>
      <w:r>
        <w:softHyphen/>
        <w:t>het</w:t>
      </w:r>
      <w:r>
        <w:softHyphen/>
        <w:t>en, medan Läkemedelsverket utför den veten</w:t>
      </w:r>
      <w:r>
        <w:softHyphen/>
        <w:t>skap</w:t>
      </w:r>
      <w:r>
        <w:softHyphen/>
        <w:t>liga gransk</w:t>
      </w:r>
      <w:r>
        <w:softHyphen/>
        <w:t>ningen av ansökan. Vidare anges det att E</w:t>
      </w:r>
      <w:r w:rsidRPr="006E252D">
        <w:t>tik</w:t>
      </w:r>
      <w:r>
        <w:softHyphen/>
      </w:r>
      <w:r w:rsidRPr="006E252D">
        <w:t>pröv</w:t>
      </w:r>
      <w:r>
        <w:softHyphen/>
      </w:r>
      <w:r w:rsidRPr="006E252D">
        <w:t>nings</w:t>
      </w:r>
      <w:r>
        <w:softHyphen/>
      </w:r>
      <w:r w:rsidRPr="006E252D">
        <w:t>myndig</w:t>
      </w:r>
      <w:r>
        <w:softHyphen/>
      </w:r>
      <w:r w:rsidRPr="006E252D">
        <w:t xml:space="preserve">heten </w:t>
      </w:r>
      <w:r>
        <w:t>ska lämna ett yttr</w:t>
      </w:r>
      <w:r>
        <w:softHyphen/>
        <w:t xml:space="preserve">ande över den etiska granskningen till </w:t>
      </w:r>
      <w:r w:rsidRPr="006E252D">
        <w:t>Läke</w:t>
      </w:r>
      <w:r>
        <w:softHyphen/>
      </w:r>
      <w:r w:rsidRPr="006E252D">
        <w:t>medels</w:t>
      </w:r>
      <w:r>
        <w:softHyphen/>
      </w:r>
      <w:r>
        <w:softHyphen/>
      </w:r>
      <w:r w:rsidRPr="006E252D">
        <w:t xml:space="preserve">verket. </w:t>
      </w:r>
      <w:r>
        <w:t>Detta yttrande ska därefter ligga till grund för Läke</w:t>
      </w:r>
      <w:r>
        <w:softHyphen/>
        <w:t>medels</w:t>
      </w:r>
      <w:r>
        <w:softHyphen/>
        <w:t>verkets beslut. Ett liknande förfarande finns för kliniska läke</w:t>
      </w:r>
      <w:r>
        <w:softHyphen/>
        <w:t>medels</w:t>
      </w:r>
      <w:r>
        <w:softHyphen/>
        <w:t>prövningar. Detta beslutsförfarande ska gälla i Sverige från det att den nya lagen med</w:t>
      </w:r>
      <w:r w:rsidRPr="00F8381B">
        <w:t xml:space="preserve"> kompletterande bestämmelser till EU-förordningarna om medicintekniska produkter</w:t>
      </w:r>
      <w:r>
        <w:t xml:space="preserve"> börjar tillämpas.</w:t>
      </w:r>
    </w:p>
    <w:p w14:paraId="50A81A56" w14:textId="75E1B11A" w:rsidR="008539B5" w:rsidRDefault="008539B5" w:rsidP="008539B5">
      <w:pPr>
        <w:pStyle w:val="Brdtextmedindrag"/>
      </w:pPr>
      <w:r>
        <w:t xml:space="preserve">För </w:t>
      </w:r>
      <w:r w:rsidRPr="0014531E">
        <w:t>kliniska</w:t>
      </w:r>
      <w:r>
        <w:t xml:space="preserve"> läkemedelsprövningar är den etiska granskningen regler</w:t>
      </w:r>
      <w:r>
        <w:softHyphen/>
        <w:t>ad i lagen (2018:</w:t>
      </w:r>
      <w:r w:rsidRPr="003C66FC">
        <w:t>1091</w:t>
      </w:r>
      <w:r>
        <w:t>) med kompletterande bestämmelser om etisk gransk</w:t>
      </w:r>
      <w:r>
        <w:softHyphen/>
        <w:t>ning till EU:s förordning om kliniska prövningar av human</w:t>
      </w:r>
      <w:r>
        <w:softHyphen/>
        <w:t>läkemedel. Liknande bestämmelser kommer att behövas för den etiska granskningen av kliniska prövningar och prestanda</w:t>
      </w:r>
      <w:r>
        <w:softHyphen/>
        <w:t>studier. Det vore en fördel att samla alla bestämmelserna i lagen från 2018, men eftersom MDR- och IVDR-för</w:t>
      </w:r>
      <w:r>
        <w:softHyphen/>
        <w:t>ordningarna kan komma att tillämpas före den lagen är det inte möjligt att föra in ändringar av</w:t>
      </w:r>
      <w:r>
        <w:softHyphen/>
        <w:t>seende medicin</w:t>
      </w:r>
      <w:r>
        <w:softHyphen/>
        <w:t>tekniska produkt</w:t>
      </w:r>
      <w:r>
        <w:softHyphen/>
        <w:t>er i den. Det före</w:t>
      </w:r>
      <w:r>
        <w:softHyphen/>
        <w:t>slås där</w:t>
      </w:r>
      <w:r>
        <w:softHyphen/>
        <w:t>för att en ny lag införs med kompletterande bestämmelser om etisk gransk</w:t>
      </w:r>
      <w:r>
        <w:softHyphen/>
        <w:t>ning till EU:s förordningar om medicintekniska produkter. I den nya lagen med kompletterande bestämmelser om etisk gransk</w:t>
      </w:r>
      <w:r>
        <w:softHyphen/>
        <w:t>ning till EU:s för</w:t>
      </w:r>
      <w:r>
        <w:softHyphen/>
        <w:t>ordningar om medicintekniska produkter bör det anges att den lagen kom</w:t>
      </w:r>
      <w:r>
        <w:softHyphen/>
        <w:t>pletterar MDR- och IVDR-förordningarna. Det bör även anges att den etiska granskningen ska utföras av Etikpröv</w:t>
      </w:r>
      <w:r>
        <w:softHyphen/>
        <w:t>nings</w:t>
      </w:r>
      <w:r>
        <w:softHyphen/>
        <w:t>myndigheten. Det ska även anges i lagen att y</w:t>
      </w:r>
      <w:r w:rsidRPr="00A55789">
        <w:t>ttrandet ska innehålla en bedömning av om en an</w:t>
      </w:r>
      <w:r>
        <w:softHyphen/>
      </w:r>
      <w:r w:rsidRPr="00A55789">
        <w:t>sök</w:t>
      </w:r>
      <w:r>
        <w:softHyphen/>
      </w:r>
      <w:r w:rsidRPr="00A55789">
        <w:t xml:space="preserve">an om tillstånd att utföra en klinisk prövning </w:t>
      </w:r>
      <w:r>
        <w:t>eller prestanda</w:t>
      </w:r>
      <w:r>
        <w:softHyphen/>
        <w:t xml:space="preserve">studie </w:t>
      </w:r>
      <w:r w:rsidRPr="00A55789">
        <w:t xml:space="preserve">ska </w:t>
      </w:r>
      <w:r>
        <w:t>beviljas, beviljas på vissa vill</w:t>
      </w:r>
      <w:r w:rsidRPr="00A55789">
        <w:t>kor eller avslås.</w:t>
      </w:r>
    </w:p>
    <w:p w14:paraId="5C073E5D" w14:textId="230E2E56" w:rsidR="008539B5" w:rsidRDefault="008539B5" w:rsidP="008539B5">
      <w:pPr>
        <w:pStyle w:val="Brdtextmedindrag"/>
      </w:pPr>
      <w:r>
        <w:t>I dagsläget etikprövas ansökningar om kliniska prövningar och pre</w:t>
      </w:r>
      <w:r>
        <w:softHyphen/>
        <w:t>standa</w:t>
      </w:r>
      <w:r>
        <w:softHyphen/>
      </w:r>
      <w:r>
        <w:softHyphen/>
        <w:t>studier med stöd av etikprövningslagen. När den etiska gransk</w:t>
      </w:r>
      <w:r>
        <w:softHyphen/>
        <w:t>ning</w:t>
      </w:r>
      <w:r>
        <w:softHyphen/>
        <w:t>en nu ska regleras genom EU-förordningarna och en kompletterande lag till dessa EU-förordningar gällande den etiska granskningen bör det i etik</w:t>
      </w:r>
      <w:r>
        <w:softHyphen/>
        <w:t>pröv</w:t>
      </w:r>
      <w:r>
        <w:softHyphen/>
        <w:t>ningslagen anges att den lagen inte ska tillämpas på forskning som avser medicintekniska produkter eller medicin</w:t>
      </w:r>
      <w:r>
        <w:softHyphen/>
        <w:t>tek</w:t>
      </w:r>
      <w:r>
        <w:softHyphen/>
        <w:t>ni</w:t>
      </w:r>
      <w:r>
        <w:softHyphen/>
        <w:t>ska produkter för in vitro-diagnostik. Eftersom en liknande reglering finns i fråga om etisk gransk</w:t>
      </w:r>
      <w:r>
        <w:softHyphen/>
        <w:t>ning av ansökningar om kliniska läkemedelsprövningar bör det även fram</w:t>
      </w:r>
      <w:r>
        <w:softHyphen/>
        <w:t>gå att etikprövningslagen inte heller ska tillämpas på forskning som består i kliniska läke</w:t>
      </w:r>
      <w:r>
        <w:softHyphen/>
        <w:t>medels</w:t>
      </w:r>
      <w:r>
        <w:softHyphen/>
        <w:t xml:space="preserve">prövningar. </w:t>
      </w:r>
      <w:bookmarkStart w:id="230" w:name="_Hlk57211102"/>
      <w:r>
        <w:t>Etikprövnings</w:t>
      </w:r>
      <w:r>
        <w:softHyphen/>
        <w:t>lagen ska</w:t>
      </w:r>
      <w:r w:rsidRPr="00A30C5E">
        <w:t xml:space="preserve"> dock tillämpas på </w:t>
      </w:r>
      <w:r>
        <w:t>vissa</w:t>
      </w:r>
      <w:r w:rsidRPr="00A30C5E">
        <w:t xml:space="preserve"> klinisk</w:t>
      </w:r>
      <w:r>
        <w:t xml:space="preserve">a prövningar och prestandastudier avseende CE-märkta produkter </w:t>
      </w:r>
      <w:r w:rsidRPr="00A30C5E">
        <w:t xml:space="preserve">enligt artikel 74 i </w:t>
      </w:r>
      <w:r w:rsidRPr="00A3541E">
        <w:t>MDR-förordningen</w:t>
      </w:r>
      <w:r>
        <w:t xml:space="preserve"> </w:t>
      </w:r>
      <w:bookmarkStart w:id="231" w:name="_Hlk21004931"/>
      <w:r>
        <w:t>och 70 i IVDR-för</w:t>
      </w:r>
      <w:r>
        <w:softHyphen/>
        <w:t xml:space="preserve">ordningen. Artikel 74 i </w:t>
      </w:r>
      <w:r w:rsidRPr="00A3541E">
        <w:t>MDR-förordningen</w:t>
      </w:r>
      <w:r>
        <w:t xml:space="preserve"> och artikel 70 i IVDR-för</w:t>
      </w:r>
      <w:r>
        <w:softHyphen/>
        <w:t>ord</w:t>
      </w:r>
      <w:r>
        <w:softHyphen/>
        <w:t>ningen behandlas utförligare i avsnitt 10.4.</w:t>
      </w:r>
      <w:bookmarkEnd w:id="230"/>
      <w:bookmarkEnd w:id="231"/>
    </w:p>
    <w:p w14:paraId="1CF06FEC" w14:textId="77777777" w:rsidR="008539B5" w:rsidRDefault="008539B5" w:rsidP="008539B5">
      <w:pPr>
        <w:pStyle w:val="Rubrik5utannumrering"/>
      </w:pPr>
      <w:r>
        <w:t xml:space="preserve">Beslut av Läkemedelsverket </w:t>
      </w:r>
    </w:p>
    <w:p w14:paraId="4F02670F" w14:textId="6B9747D7" w:rsidR="008539B5" w:rsidRDefault="008539B5" w:rsidP="008539B5">
      <w:pPr>
        <w:pStyle w:val="Brdtextmedindrag"/>
        <w:ind w:firstLine="0"/>
      </w:pPr>
      <w:bookmarkStart w:id="232" w:name="_Hlk57197029"/>
      <w:r>
        <w:t>Som anges ovan ska Läkemedelsverket och Etikprövnings</w:t>
      </w:r>
      <w:r>
        <w:softHyphen/>
        <w:t>myndig</w:t>
      </w:r>
      <w:r>
        <w:softHyphen/>
        <w:t>het</w:t>
      </w:r>
      <w:r>
        <w:softHyphen/>
        <w:t>en granska ansökan utifrån sina respektive sakområden. Etikprövnings</w:t>
      </w:r>
      <w:r>
        <w:softHyphen/>
        <w:t>mynd</w:t>
      </w:r>
      <w:r>
        <w:softHyphen/>
        <w:t>ig</w:t>
      </w:r>
      <w:r>
        <w:softHyphen/>
        <w:t>heten skickar ett yttrande till Läke</w:t>
      </w:r>
      <w:r>
        <w:softHyphen/>
        <w:t>medels</w:t>
      </w:r>
      <w:r>
        <w:softHyphen/>
        <w:t>verket och Läkemedels</w:t>
      </w:r>
      <w:r>
        <w:softHyphen/>
        <w:t>verk</w:t>
      </w:r>
      <w:r>
        <w:softHyphen/>
        <w:t>et fattar beslut om tillstånd. Detta beslutsförfarande ska gälla för an</w:t>
      </w:r>
      <w:r>
        <w:softHyphen/>
        <w:t>sök</w:t>
      </w:r>
      <w:r>
        <w:softHyphen/>
        <w:t>ningar om att påbörja kliniska prövningar eller prestandastudier enligt artikel 70.7 b i MDR-förordningen eller artikel 66.7 b i IVDR-förord</w:t>
      </w:r>
      <w:r>
        <w:softHyphen/>
        <w:t>ning</w:t>
      </w:r>
      <w:r>
        <w:softHyphen/>
        <w:t xml:space="preserve">en. </w:t>
      </w:r>
      <w:bookmarkEnd w:id="232"/>
    </w:p>
    <w:p w14:paraId="2A387860" w14:textId="106F1B59" w:rsidR="008539B5" w:rsidRDefault="008539B5" w:rsidP="008539B5">
      <w:pPr>
        <w:pStyle w:val="Brdtextmedindrag"/>
      </w:pPr>
      <w:r>
        <w:t xml:space="preserve">När det gäller granskning av ansökningar om att </w:t>
      </w:r>
      <w:bookmarkStart w:id="233" w:name="_Hlk57197161"/>
      <w:r>
        <w:t>påbörja prövningar och studier för produkter med lägre risk</w:t>
      </w:r>
      <w:bookmarkEnd w:id="233"/>
      <w:r>
        <w:t>, anmälningar om att påbörja studier för klinisk prövning och prestandastudier av CE-märkta produkter och an</w:t>
      </w:r>
      <w:r>
        <w:softHyphen/>
        <w:t>mäl</w:t>
      </w:r>
      <w:r>
        <w:softHyphen/>
        <w:t>an om att genomföra en väsentlig ändring av en prövning eller studie i enlig</w:t>
      </w:r>
      <w:r>
        <w:softHyphen/>
        <w:t>het med artiklarna 70.7 a, 74.1 och 75 i MDR-förordningen och artikl</w:t>
      </w:r>
      <w:r>
        <w:softHyphen/>
        <w:t>arna 66.7 a, 70.1 och 71 i IVDR-förordningen så innebär dessa be</w:t>
      </w:r>
      <w:r>
        <w:softHyphen/>
        <w:t>stäm</w:t>
      </w:r>
      <w:r>
        <w:softHyphen/>
        <w:t xml:space="preserve">melser till viss del särregleringar när det gäller beslutsförfarandet. Dessa artiklar behandlas i avsnitt 10.3–10.4. </w:t>
      </w:r>
    </w:p>
    <w:p w14:paraId="26BB1C3A" w14:textId="2472E5F8" w:rsidR="008539B5" w:rsidRDefault="008539B5" w:rsidP="008539B5">
      <w:pPr>
        <w:pStyle w:val="Brdtextmedindrag"/>
        <w:rPr>
          <w:i/>
          <w:iCs/>
        </w:rPr>
      </w:pPr>
      <w:r>
        <w:t>Etikprövningsmyndigheten ska avge ett y</w:t>
      </w:r>
      <w:r w:rsidRPr="00A55789">
        <w:t xml:space="preserve">ttrande </w:t>
      </w:r>
      <w:r>
        <w:t xml:space="preserve">som </w:t>
      </w:r>
      <w:r w:rsidRPr="00A55789">
        <w:t>ska innehålla en be</w:t>
      </w:r>
      <w:r>
        <w:softHyphen/>
      </w:r>
      <w:r w:rsidRPr="00A55789">
        <w:t xml:space="preserve">dömning av om en ansökan om tillstånd att </w:t>
      </w:r>
      <w:r>
        <w:t>genom</w:t>
      </w:r>
      <w:r w:rsidRPr="00A55789">
        <w:t>föra en klinisk pröv</w:t>
      </w:r>
      <w:r>
        <w:softHyphen/>
      </w:r>
      <w:r w:rsidRPr="00A55789">
        <w:t xml:space="preserve">ning </w:t>
      </w:r>
      <w:r>
        <w:t>eller prestanda</w:t>
      </w:r>
      <w:r>
        <w:softHyphen/>
        <w:t xml:space="preserve">studie </w:t>
      </w:r>
      <w:r w:rsidRPr="00A55789">
        <w:t xml:space="preserve">ska </w:t>
      </w:r>
      <w:r>
        <w:t>beviljas, beviljas på vissa vill</w:t>
      </w:r>
      <w:r w:rsidRPr="00A55789">
        <w:t>kor eller av</w:t>
      </w:r>
      <w:r>
        <w:softHyphen/>
      </w:r>
      <w:r w:rsidRPr="00A55789">
        <w:t>slås.</w:t>
      </w:r>
      <w:r>
        <w:t xml:space="preserve"> Av a</w:t>
      </w:r>
      <w:r w:rsidRPr="001A51FA">
        <w:t>rti</w:t>
      </w:r>
      <w:r>
        <w:softHyphen/>
      </w:r>
      <w:r w:rsidRPr="001A51FA">
        <w:t>klarna 62.4 b, 70.7</w:t>
      </w:r>
      <w:r>
        <w:t xml:space="preserve"> </w:t>
      </w:r>
      <w:r w:rsidRPr="001A51FA">
        <w:t xml:space="preserve">och 78.10 i </w:t>
      </w:r>
      <w:r w:rsidRPr="00A3541E">
        <w:t>MDR-förordningen</w:t>
      </w:r>
      <w:r>
        <w:t xml:space="preserve"> </w:t>
      </w:r>
      <w:r w:rsidRPr="001A51FA">
        <w:t>och artiklarna 58.5</w:t>
      </w:r>
      <w:r>
        <w:t> </w:t>
      </w:r>
      <w:r w:rsidRPr="001A51FA">
        <w:t xml:space="preserve">b, 66.7 och 74.10 i </w:t>
      </w:r>
      <w:r>
        <w:t>IVDR-förordningen</w:t>
      </w:r>
      <w:r w:rsidRPr="001A51FA">
        <w:t xml:space="preserve"> </w:t>
      </w:r>
      <w:r>
        <w:t>fram</w:t>
      </w:r>
      <w:r>
        <w:softHyphen/>
        <w:t>går det att ett vill</w:t>
      </w:r>
      <w:r>
        <w:softHyphen/>
        <w:t>kor för att få genomföra en klinisk prövning eller prestanda</w:t>
      </w:r>
      <w:r>
        <w:softHyphen/>
        <w:t>studie är att en etikkommitté inte har avgett ett negativt yttrande. I promemorians och lagråds</w:t>
      </w:r>
      <w:r>
        <w:softHyphen/>
        <w:t>remissens förslag till lagtext föreslås att det i den nya lagen med kompletterande bestämmelser till EU:s för</w:t>
      </w:r>
      <w:r>
        <w:softHyphen/>
        <w:t>ord</w:t>
      </w:r>
      <w:r>
        <w:softHyphen/>
        <w:t>ning</w:t>
      </w:r>
      <w:r>
        <w:softHyphen/>
        <w:t>ar om medicintekniska produkter anges att det a</w:t>
      </w:r>
      <w:r w:rsidRPr="004449B0">
        <w:t>v artiklarna 62.4 b, 70.7</w:t>
      </w:r>
      <w:r>
        <w:t xml:space="preserve"> </w:t>
      </w:r>
      <w:r w:rsidRPr="004449B0">
        <w:t xml:space="preserve">och 78.10 i </w:t>
      </w:r>
      <w:r>
        <w:t>MDR-</w:t>
      </w:r>
      <w:r w:rsidRPr="004449B0">
        <w:t>förordning</w:t>
      </w:r>
      <w:r>
        <w:t xml:space="preserve">en och </w:t>
      </w:r>
      <w:r w:rsidRPr="001A51FA">
        <w:t>artiklarna 58.5</w:t>
      </w:r>
      <w:r>
        <w:t> </w:t>
      </w:r>
      <w:r w:rsidRPr="001A51FA">
        <w:t xml:space="preserve">b, 66.7 och 74.10 i </w:t>
      </w:r>
      <w:r>
        <w:t>IVDR-förordningen</w:t>
      </w:r>
      <w:r w:rsidRPr="001A51FA">
        <w:t xml:space="preserve"> </w:t>
      </w:r>
      <w:r>
        <w:t>följer att en klinisk prövning eller en pre</w:t>
      </w:r>
      <w:r>
        <w:softHyphen/>
        <w:t>standa</w:t>
      </w:r>
      <w:r>
        <w:softHyphen/>
        <w:t>studie får genom</w:t>
      </w:r>
      <w:r>
        <w:softHyphen/>
        <w:t>för</w:t>
      </w:r>
      <w:r>
        <w:softHyphen/>
        <w:t>as eller påbörjas endast om Etik</w:t>
      </w:r>
      <w:r>
        <w:softHyphen/>
        <w:t>pröv</w:t>
      </w:r>
      <w:r>
        <w:softHyphen/>
        <w:t>nings</w:t>
      </w:r>
      <w:r>
        <w:softHyphen/>
        <w:t>myndigheten vid sin etiska granskning enligt den nya lagen med kompletterande bestäm</w:t>
      </w:r>
      <w:r>
        <w:softHyphen/>
        <w:t>melser om etisk gransk</w:t>
      </w:r>
      <w:r>
        <w:softHyphen/>
        <w:t>ning till EU:s förord</w:t>
      </w:r>
      <w:r>
        <w:softHyphen/>
        <w:t>ning</w:t>
      </w:r>
      <w:r>
        <w:softHyphen/>
        <w:t>ar om medicin</w:t>
      </w:r>
      <w:r>
        <w:softHyphen/>
        <w:t>tekniska produkter inte har av</w:t>
      </w:r>
      <w:r>
        <w:softHyphen/>
        <w:t>gett något negativt yttr</w:t>
      </w:r>
      <w:r>
        <w:softHyphen/>
        <w:t>an</w:t>
      </w:r>
      <w:r>
        <w:softHyphen/>
        <w:t>de avseende den kliniska pröv</w:t>
      </w:r>
      <w:r>
        <w:softHyphen/>
        <w:t>ning</w:t>
      </w:r>
      <w:r>
        <w:softHyphen/>
        <w:t>en eller prestanda</w:t>
      </w:r>
      <w:r>
        <w:softHyphen/>
        <w:t>studien. I promemorians och lagrådsremissens förslag till lagtext föreslås det även att om Etik</w:t>
      </w:r>
      <w:r>
        <w:softHyphen/>
        <w:t>pröv</w:t>
      </w:r>
      <w:r>
        <w:softHyphen/>
        <w:t>nings</w:t>
      </w:r>
      <w:r>
        <w:softHyphen/>
        <w:t>myndigheten efter sin gransk</w:t>
      </w:r>
      <w:r>
        <w:softHyphen/>
        <w:t>ning har avgett ett yttrande med villkor för pröv</w:t>
      </w:r>
      <w:r>
        <w:softHyphen/>
        <w:t>ning</w:t>
      </w:r>
      <w:r>
        <w:softHyphen/>
        <w:t>ens eller studiens genomförande, ska vill</w:t>
      </w:r>
      <w:r>
        <w:softHyphen/>
        <w:t>koren beaktas vid tillstånds</w:t>
      </w:r>
      <w:r>
        <w:softHyphen/>
        <w:t>giv</w:t>
      </w:r>
      <w:r>
        <w:softHyphen/>
        <w:t>ningen. En lik</w:t>
      </w:r>
      <w:r>
        <w:softHyphen/>
        <w:t>nande be</w:t>
      </w:r>
      <w:r>
        <w:softHyphen/>
        <w:t>stäm</w:t>
      </w:r>
      <w:r>
        <w:softHyphen/>
        <w:t xml:space="preserve">melse finns i </w:t>
      </w:r>
      <w:bookmarkStart w:id="234" w:name="_Hlk57990616"/>
      <w:r>
        <w:t xml:space="preserve">7 kap. 7 § lagen (2018:1272) om ändring i </w:t>
      </w:r>
      <w:r w:rsidRPr="006215AC">
        <w:t>läke</w:t>
      </w:r>
      <w:r>
        <w:softHyphen/>
      </w:r>
      <w:r w:rsidRPr="006215AC">
        <w:t>medels</w:t>
      </w:r>
      <w:r>
        <w:softHyphen/>
      </w:r>
      <w:r w:rsidRPr="006215AC">
        <w:t>lagen (2015:315)</w:t>
      </w:r>
      <w:r>
        <w:t>, som träder i kraft den dag rege</w:t>
      </w:r>
      <w:r>
        <w:softHyphen/>
        <w:t>ringen be</w:t>
      </w:r>
      <w:r>
        <w:softHyphen/>
        <w:t>stämmer</w:t>
      </w:r>
      <w:bookmarkEnd w:id="234"/>
      <w:r>
        <w:t>.</w:t>
      </w:r>
      <w:bookmarkStart w:id="235" w:name="_Hlk57130012"/>
      <w:r>
        <w:t xml:space="preserve"> </w:t>
      </w:r>
      <w:r w:rsidRPr="00EB1A5D">
        <w:rPr>
          <w:i/>
          <w:iCs/>
        </w:rPr>
        <w:t>Lagrådet</w:t>
      </w:r>
      <w:r>
        <w:t xml:space="preserve"> anser emellertid att den i lagrådsremissen föreslagna bestäm</w:t>
      </w:r>
      <w:r>
        <w:softHyphen/>
        <w:t>mels</w:t>
      </w:r>
      <w:r>
        <w:softHyphen/>
        <w:t>en synes syfta till att klargöra att det är Etikprövningsmyndigheten som gör den relevanta granskningen, men att bestämmelsen närmast ger intryck av att reglera tillåtligheten av kliniska prövningar. Behovet av bestämmelsen i den nuvarande utformningen kan därför ifrågasättas enligt Lagrådet, som bedömer att det i bestämmelsen i huvud</w:t>
      </w:r>
      <w:r>
        <w:softHyphen/>
        <w:t>sak återges vad som följer av MDR-förordningen. Lagrådet finner även att be</w:t>
      </w:r>
      <w:r>
        <w:softHyphen/>
        <w:t>stämmelsen motsatsvis för</w:t>
      </w:r>
      <w:r>
        <w:softHyphen/>
        <w:t>medlar intrycket bl.a. av att en klinisk pröv</w:t>
      </w:r>
      <w:r>
        <w:softHyphen/>
        <w:t>ning eller en prestandastudie får genomföras om Etikprövnings</w:t>
      </w:r>
      <w:r>
        <w:softHyphen/>
        <w:t>myndig</w:t>
      </w:r>
      <w:r>
        <w:softHyphen/>
        <w:t>het</w:t>
      </w:r>
      <w:r>
        <w:softHyphen/>
        <w:t>en har avgett ett positivt yttrande. Motsvarande problem be</w:t>
      </w:r>
      <w:r>
        <w:softHyphen/>
        <w:t xml:space="preserve">dömer Lagrådet inte uppstår beträffande den likartade bestämmelsen i lagen (2018:1272) om ändring i </w:t>
      </w:r>
      <w:r w:rsidRPr="006215AC">
        <w:t>läkemedels</w:t>
      </w:r>
      <w:r>
        <w:softHyphen/>
      </w:r>
      <w:r w:rsidRPr="006215AC">
        <w:t>lagen (2015:315)</w:t>
      </w:r>
      <w:r>
        <w:t>, som i stället för att ange att en prövning i vissa fall inte får genomföras anger att till</w:t>
      </w:r>
      <w:r>
        <w:softHyphen/>
        <w:t>stånd i vissa fall inte får meddelas enligt de relevanta förordnings</w:t>
      </w:r>
      <w:r>
        <w:softHyphen/>
        <w:t>bestäm</w:t>
      </w:r>
      <w:r>
        <w:softHyphen/>
        <w:t>melserna. Mot denna bakgrund föreslår Lagrådet att bestämmelsen antingen byts ut mot en bestämmelse som anger att det är Etik</w:t>
      </w:r>
      <w:r>
        <w:softHyphen/>
        <w:t>pröv</w:t>
      </w:r>
      <w:r>
        <w:softHyphen/>
        <w:t>nings</w:t>
      </w:r>
      <w:r>
        <w:softHyphen/>
        <w:t>myndig</w:t>
      </w:r>
      <w:r>
        <w:softHyphen/>
        <w:t>heten som gör de relevanta pröv</w:t>
      </w:r>
      <w:r>
        <w:softHyphen/>
        <w:t>ning</w:t>
      </w:r>
      <w:r>
        <w:softHyphen/>
        <w:t>arna enligt EU-förordningen eller omformuleras så att oriktiga motsatsslut före</w:t>
      </w:r>
      <w:r>
        <w:softHyphen/>
        <w:t>byggs. Regeringen håller med om det Lagrådet anför. Regeringen kon</w:t>
      </w:r>
      <w:r>
        <w:softHyphen/>
        <w:t>stat</w:t>
      </w:r>
      <w:r>
        <w:softHyphen/>
        <w:t xml:space="preserve">erar att det </w:t>
      </w:r>
      <w:r w:rsidRPr="000E4194">
        <w:t>i den nya lagen med kompletterande bestämmelser om etisk granskning till EU:s för</w:t>
      </w:r>
      <w:r>
        <w:softHyphen/>
      </w:r>
      <w:r w:rsidRPr="000E4194">
        <w:t>ord</w:t>
      </w:r>
      <w:r>
        <w:softHyphen/>
      </w:r>
      <w:r w:rsidRPr="000E4194">
        <w:t>ning</w:t>
      </w:r>
      <w:r>
        <w:softHyphen/>
      </w:r>
      <w:r w:rsidRPr="000E4194">
        <w:t>ar om medicintekniska produkter</w:t>
      </w:r>
      <w:r>
        <w:t xml:space="preserve"> anges att den lagen inne</w:t>
      </w:r>
      <w:r>
        <w:softHyphen/>
        <w:t>håll</w:t>
      </w:r>
      <w:r>
        <w:softHyphen/>
        <w:t>er bestäm</w:t>
      </w:r>
      <w:r>
        <w:softHyphen/>
        <w:t>melser om den etiska granskningen av an</w:t>
      </w:r>
      <w:r>
        <w:softHyphen/>
        <w:t>sök</w:t>
      </w:r>
      <w:r>
        <w:softHyphen/>
        <w:t>ningar och an</w:t>
      </w:r>
      <w:r>
        <w:softHyphen/>
        <w:t>mäl</w:t>
      </w:r>
      <w:r>
        <w:softHyphen/>
        <w:t>ning</w:t>
      </w:r>
      <w:r>
        <w:softHyphen/>
        <w:t>ar för att få genomföra kliniska pröv</w:t>
      </w:r>
      <w:r>
        <w:softHyphen/>
        <w:t>ningar och pre</w:t>
      </w:r>
      <w:r>
        <w:softHyphen/>
        <w:t>standa</w:t>
      </w:r>
      <w:r>
        <w:softHyphen/>
        <w:t>studier enligt EU-för</w:t>
      </w:r>
      <w:r>
        <w:softHyphen/>
        <w:t>ordningarna. I den lagen utses även Etik</w:t>
      </w:r>
      <w:r>
        <w:softHyphen/>
        <w:t>pröv</w:t>
      </w:r>
      <w:r>
        <w:softHyphen/>
      </w:r>
      <w:r w:rsidRPr="00E12194">
        <w:t>nings</w:t>
      </w:r>
      <w:r>
        <w:softHyphen/>
      </w:r>
      <w:r w:rsidRPr="00E12194">
        <w:t>myndigheten att utföra den etiska granskningen.</w:t>
      </w:r>
      <w:r w:rsidRPr="00AF1525">
        <w:t xml:space="preserve"> </w:t>
      </w:r>
      <w:r>
        <w:t>R</w:t>
      </w:r>
      <w:r w:rsidRPr="00AF1525">
        <w:t>egeringen bedöm</w:t>
      </w:r>
      <w:r>
        <w:softHyphen/>
      </w:r>
      <w:r w:rsidRPr="00AF1525">
        <w:t xml:space="preserve">er att </w:t>
      </w:r>
      <w:r w:rsidRPr="00E12194">
        <w:t xml:space="preserve">det </w:t>
      </w:r>
      <w:r>
        <w:t xml:space="preserve">är tillräckligt att det </w:t>
      </w:r>
      <w:r w:rsidRPr="00E12194">
        <w:t>i den nya lagen med kompletterande bestämmelser till EU:s för</w:t>
      </w:r>
      <w:r>
        <w:softHyphen/>
      </w:r>
      <w:r w:rsidRPr="00E12194">
        <w:t>ord</w:t>
      </w:r>
      <w:r>
        <w:softHyphen/>
      </w:r>
      <w:r w:rsidRPr="00E12194">
        <w:t xml:space="preserve">ningar om medicintekniska produkter </w:t>
      </w:r>
      <w:r w:rsidRPr="003135A3">
        <w:t>anges att bestämmelser om den etiska granskningen av en ansökan eller anmälan av en klinisk prövning eller en prestandastudie finns i lagen med kompletterande bestäm</w:t>
      </w:r>
      <w:r w:rsidRPr="003135A3">
        <w:softHyphen/>
        <w:t>melser om etisk granskning till EU:s för</w:t>
      </w:r>
      <w:r w:rsidRPr="003135A3">
        <w:softHyphen/>
        <w:t>ord</w:t>
      </w:r>
      <w:r w:rsidRPr="003135A3">
        <w:softHyphen/>
        <w:t>ningar om medicin</w:t>
      </w:r>
      <w:r w:rsidRPr="003135A3">
        <w:softHyphen/>
        <w:t xml:space="preserve">tekniska produkter. </w:t>
      </w:r>
    </w:p>
    <w:p w14:paraId="49662F57" w14:textId="4EBC3E9E" w:rsidR="008539B5" w:rsidRDefault="008539B5" w:rsidP="008539B5">
      <w:pPr>
        <w:pStyle w:val="Brdtextmedindrag"/>
      </w:pPr>
      <w:r w:rsidRPr="00A23BFA">
        <w:rPr>
          <w:i/>
          <w:iCs/>
        </w:rPr>
        <w:t xml:space="preserve">Umeå </w:t>
      </w:r>
      <w:r>
        <w:rPr>
          <w:i/>
          <w:iCs/>
        </w:rPr>
        <w:t>u</w:t>
      </w:r>
      <w:r w:rsidRPr="00A23BFA">
        <w:rPr>
          <w:i/>
          <w:iCs/>
        </w:rPr>
        <w:t>niversitet</w:t>
      </w:r>
      <w:r>
        <w:t xml:space="preserve"> föreslår att lagtexten inte ska ange att prövningar eller studi</w:t>
      </w:r>
      <w:r>
        <w:softHyphen/>
        <w:t xml:space="preserve">er </w:t>
      </w:r>
      <w:r w:rsidRPr="00A23BFA">
        <w:t>inte får genomföra</w:t>
      </w:r>
      <w:r>
        <w:t>s</w:t>
      </w:r>
      <w:r w:rsidRPr="00A23BFA">
        <w:t xml:space="preserve"> om Etikprövningsmyndigheten ”har avgett ett nega</w:t>
      </w:r>
      <w:r>
        <w:softHyphen/>
      </w:r>
      <w:r w:rsidRPr="00A23BFA">
        <w:t>tivt yttrande avseende den kliniska prövningen eller pre</w:t>
      </w:r>
      <w:r>
        <w:softHyphen/>
      </w:r>
      <w:r w:rsidRPr="00A23BFA">
        <w:t>standa</w:t>
      </w:r>
      <w:r>
        <w:softHyphen/>
      </w:r>
      <w:r w:rsidRPr="00A23BFA">
        <w:t>studi</w:t>
      </w:r>
      <w:r>
        <w:softHyphen/>
      </w:r>
      <w:r w:rsidRPr="00A23BFA">
        <w:t xml:space="preserve">en”. </w:t>
      </w:r>
      <w:r>
        <w:t xml:space="preserve">Universitet bedömer att det </w:t>
      </w:r>
      <w:r w:rsidRPr="00A23BFA">
        <w:t xml:space="preserve">vore tydligare </w:t>
      </w:r>
      <w:r>
        <w:t>med en lydelse om att en pröv</w:t>
      </w:r>
      <w:r>
        <w:softHyphen/>
        <w:t xml:space="preserve">ning eller studie inte får genomföras </w:t>
      </w:r>
      <w:r w:rsidRPr="00A23BFA">
        <w:t>”om man inte har ett god</w:t>
      </w:r>
      <w:r>
        <w:softHyphen/>
      </w:r>
      <w:r w:rsidRPr="00A23BFA">
        <w:t>kän</w:t>
      </w:r>
      <w:r>
        <w:softHyphen/>
      </w:r>
      <w:r w:rsidRPr="00A23BFA">
        <w:t>nan</w:t>
      </w:r>
      <w:r>
        <w:softHyphen/>
      </w:r>
      <w:r w:rsidRPr="00A23BFA">
        <w:t>de från Etikprövningsmyndigheten avseende den kliniska prövningen eller pre</w:t>
      </w:r>
      <w:r>
        <w:softHyphen/>
      </w:r>
      <w:r w:rsidRPr="00A23BFA">
        <w:t>standastudien”</w:t>
      </w:r>
      <w:r>
        <w:t>. Regeringen noterar att denna fråga inte längre är aktuell med tanke på att en sådan bestämmelse inte ska införas. Frågan om betyd</w:t>
      </w:r>
      <w:r>
        <w:softHyphen/>
        <w:t xml:space="preserve">elsen av ett negativt yttrande behandlas ytterligare i avsnittet nedan under rubriken </w:t>
      </w:r>
      <w:r w:rsidRPr="007C7A98">
        <w:rPr>
          <w:i/>
          <w:iCs/>
        </w:rPr>
        <w:t>Närmare om betydelsen av att en etikkommitté inte har avgett ett negativt yttrande</w:t>
      </w:r>
      <w:r>
        <w:rPr>
          <w:i/>
          <w:iCs/>
        </w:rPr>
        <w:t xml:space="preserve">. </w:t>
      </w:r>
    </w:p>
    <w:p w14:paraId="5D59485C" w14:textId="3FF1AE74" w:rsidR="008539B5" w:rsidRDefault="008539B5" w:rsidP="008539B5">
      <w:pPr>
        <w:pStyle w:val="Brdtextmedindrag"/>
      </w:pPr>
      <w:r w:rsidRPr="000D45A6">
        <w:rPr>
          <w:i/>
          <w:iCs/>
        </w:rPr>
        <w:t>Kammarrätten i Stockholm</w:t>
      </w:r>
      <w:r>
        <w:t xml:space="preserve"> anser att </w:t>
      </w:r>
      <w:r w:rsidRPr="005A4F17">
        <w:t xml:space="preserve">frågan om </w:t>
      </w:r>
      <w:r>
        <w:t>huruvida</w:t>
      </w:r>
      <w:r w:rsidRPr="005A4F17">
        <w:t xml:space="preserve"> besluts</w:t>
      </w:r>
      <w:r>
        <w:softHyphen/>
      </w:r>
      <w:r w:rsidRPr="005A4F17">
        <w:t>ord</w:t>
      </w:r>
      <w:r>
        <w:softHyphen/>
      </w:r>
      <w:r w:rsidRPr="005A4F17">
        <w:t>ning</w:t>
      </w:r>
      <w:r>
        <w:softHyphen/>
      </w:r>
      <w:r w:rsidRPr="005A4F17">
        <w:t xml:space="preserve">en </w:t>
      </w:r>
      <w:r>
        <w:t xml:space="preserve">är </w:t>
      </w:r>
      <w:r w:rsidRPr="005A4F17">
        <w:t>fören</w:t>
      </w:r>
      <w:r>
        <w:softHyphen/>
      </w:r>
      <w:r w:rsidRPr="005A4F17">
        <w:t>lig med bestämmelsen i 12</w:t>
      </w:r>
      <w:r>
        <w:t> kap.</w:t>
      </w:r>
      <w:r w:rsidRPr="005A4F17">
        <w:t xml:space="preserve"> 2</w:t>
      </w:r>
      <w:r>
        <w:t> §</w:t>
      </w:r>
      <w:r w:rsidRPr="005A4F17">
        <w:t xml:space="preserve"> </w:t>
      </w:r>
      <w:r>
        <w:t xml:space="preserve">RF bör analyseras grundligt. Det gäller </w:t>
      </w:r>
      <w:r w:rsidRPr="005A4F17">
        <w:t xml:space="preserve">i </w:t>
      </w:r>
      <w:r>
        <w:t xml:space="preserve">de </w:t>
      </w:r>
      <w:r w:rsidRPr="005A4F17">
        <w:t>fall en ansökan om tillstånd till klinisk prövning på männ</w:t>
      </w:r>
      <w:r>
        <w:softHyphen/>
      </w:r>
      <w:r w:rsidRPr="005A4F17">
        <w:t>isk</w:t>
      </w:r>
      <w:r>
        <w:softHyphen/>
      </w:r>
      <w:r w:rsidRPr="005A4F17">
        <w:t xml:space="preserve">or ska avslås om en </w:t>
      </w:r>
      <w:r w:rsidRPr="00E47DBC">
        <w:t>etik</w:t>
      </w:r>
      <w:r w:rsidRPr="00E47DBC">
        <w:softHyphen/>
        <w:t>kom</w:t>
      </w:r>
      <w:r w:rsidRPr="00E47DBC">
        <w:softHyphen/>
        <w:t>mitté</w:t>
      </w:r>
      <w:r w:rsidRPr="005A4F17">
        <w:t xml:space="preserve"> har avgett ett negativt yttrande till be</w:t>
      </w:r>
      <w:r>
        <w:softHyphen/>
      </w:r>
      <w:r w:rsidRPr="005A4F17">
        <w:t xml:space="preserve">slutande myndighet. </w:t>
      </w:r>
      <w:r>
        <w:t>Kammar</w:t>
      </w:r>
      <w:r>
        <w:softHyphen/>
        <w:t xml:space="preserve">rätten har tagit upp denna fråga </w:t>
      </w:r>
      <w:r w:rsidRPr="005A4F17">
        <w:t xml:space="preserve">i </w:t>
      </w:r>
      <w:r>
        <w:t>det tidig</w:t>
      </w:r>
      <w:r>
        <w:softHyphen/>
        <w:t xml:space="preserve">are lagstiftningsärendet om kliniska läkemedelsprövningar </w:t>
      </w:r>
      <w:r w:rsidRPr="005A4F17">
        <w:t>(Ds 2016:11)</w:t>
      </w:r>
      <w:r>
        <w:t>.</w:t>
      </w:r>
      <w:r w:rsidRPr="005A4F17">
        <w:t xml:space="preserve"> Kammarrätten bedömde då att fråga</w:t>
      </w:r>
      <w:r>
        <w:t xml:space="preserve">n behövde </w:t>
      </w:r>
      <w:r w:rsidRPr="005A4F17">
        <w:t xml:space="preserve">analyseras grundligt i det fortsatta lagstiftningsarbetet. Kammarrätten noterar att frågan kvarstår. </w:t>
      </w:r>
    </w:p>
    <w:bookmarkEnd w:id="235"/>
    <w:p w14:paraId="4539D0CE" w14:textId="4073248B" w:rsidR="008539B5" w:rsidRDefault="008539B5" w:rsidP="008539B5">
      <w:pPr>
        <w:pStyle w:val="Brdtextmedindrag"/>
      </w:pPr>
      <w:r>
        <w:t xml:space="preserve">Av </w:t>
      </w:r>
      <w:r w:rsidRPr="005A4F17">
        <w:t>12</w:t>
      </w:r>
      <w:r>
        <w:t> kap.</w:t>
      </w:r>
      <w:r w:rsidRPr="005A4F17">
        <w:t xml:space="preserve"> 2</w:t>
      </w:r>
      <w:r>
        <w:t xml:space="preserve"> § RF följer att ingen </w:t>
      </w:r>
      <w:r w:rsidRPr="000D45A6">
        <w:t>myndighet</w:t>
      </w:r>
      <w:r>
        <w:t xml:space="preserve"> </w:t>
      </w:r>
      <w:r w:rsidRPr="000D45A6">
        <w:t>får bestämma hur en för</w:t>
      </w:r>
      <w:r>
        <w:softHyphen/>
      </w:r>
      <w:r w:rsidRPr="000D45A6">
        <w:t>valt</w:t>
      </w:r>
      <w:r>
        <w:softHyphen/>
      </w:r>
      <w:r w:rsidRPr="000D45A6">
        <w:t>nings</w:t>
      </w:r>
      <w:r>
        <w:softHyphen/>
      </w:r>
      <w:r w:rsidRPr="000D45A6">
        <w:t>myndighet i ett särskilt fall ska besluta i ett ärende som rör myndig</w:t>
      </w:r>
      <w:r>
        <w:softHyphen/>
      </w:r>
      <w:r w:rsidRPr="000D45A6">
        <w:t>hetsutövning mot en enskild eller mot en kommun eller som rör tillämp</w:t>
      </w:r>
      <w:r>
        <w:softHyphen/>
      </w:r>
      <w:r w:rsidRPr="000D45A6">
        <w:t>ningen av lag.</w:t>
      </w:r>
      <w:r>
        <w:t xml:space="preserve"> Bestämmelserna om godkännande i MDR- och IVDR-förordningarna liknar dem som finns i EU-förordningen om kliniska läkemedels</w:t>
      </w:r>
      <w:r>
        <w:softHyphen/>
        <w:t>pröv</w:t>
      </w:r>
      <w:r>
        <w:softHyphen/>
        <w:t>ning</w:t>
      </w:r>
      <w:r>
        <w:softHyphen/>
        <w:t>ar. Kliniska läkemedelsprövningar får inte påbörjas om en etik</w:t>
      </w:r>
      <w:r>
        <w:softHyphen/>
        <w:t>kommitté avgett ett negativt yttrande. För att an</w:t>
      </w:r>
      <w:r>
        <w:softHyphen/>
        <w:t>passa svensk rätt till EU-förordningarna om medicinteknik föreslås ett likn</w:t>
      </w:r>
      <w:r>
        <w:softHyphen/>
        <w:t>ande förfarings</w:t>
      </w:r>
      <w:r>
        <w:softHyphen/>
        <w:t xml:space="preserve">sätt, dvs. </w:t>
      </w:r>
      <w:r w:rsidRPr="000C2CD5">
        <w:t>Läkemedelsverket</w:t>
      </w:r>
      <w:r>
        <w:t xml:space="preserve"> ska fatta beslut om till</w:t>
      </w:r>
      <w:r>
        <w:softHyphen/>
        <w:t>stånd och Etik</w:t>
      </w:r>
      <w:r>
        <w:softHyphen/>
        <w:t>pröv</w:t>
      </w:r>
      <w:r>
        <w:softHyphen/>
        <w:t>nings</w:t>
      </w:r>
      <w:r>
        <w:softHyphen/>
        <w:t>myndigheten ska inkomma med yttrande till Läkemedelsverket.</w:t>
      </w:r>
    </w:p>
    <w:p w14:paraId="560C5171" w14:textId="7CAEE02E" w:rsidR="008539B5" w:rsidRDefault="008539B5" w:rsidP="008539B5">
      <w:pPr>
        <w:pStyle w:val="Brdtextmedindrag"/>
      </w:pPr>
      <w:r>
        <w:t>I propositionen Anpassningar av svensk rätt till EU-förordningen om kliniska läkemedelsprövningar anförde r</w:t>
      </w:r>
      <w:r w:rsidRPr="000D45A6">
        <w:t xml:space="preserve">egeringen att det av </w:t>
      </w:r>
      <w:r>
        <w:t>bestämmelser i den EU-förord</w:t>
      </w:r>
      <w:r>
        <w:softHyphen/>
        <w:t>ning</w:t>
      </w:r>
      <w:r>
        <w:softHyphen/>
        <w:t xml:space="preserve">en </w:t>
      </w:r>
      <w:r w:rsidRPr="000D45A6">
        <w:t>följer att Läkemedelsverket inte får bevilja tillstånd om Etik</w:t>
      </w:r>
      <w:r>
        <w:softHyphen/>
      </w:r>
      <w:r w:rsidRPr="000D45A6">
        <w:t>pröv</w:t>
      </w:r>
      <w:r>
        <w:softHyphen/>
      </w:r>
      <w:r w:rsidRPr="000D45A6">
        <w:t>nings</w:t>
      </w:r>
      <w:r>
        <w:softHyphen/>
      </w:r>
      <w:r w:rsidRPr="000D45A6">
        <w:t>myndigheten yttrat sig negativt</w:t>
      </w:r>
      <w:r>
        <w:t xml:space="preserve"> (prop. 2017/18:196 s. 59)</w:t>
      </w:r>
      <w:r w:rsidRPr="000D45A6">
        <w:t xml:space="preserve">. </w:t>
      </w:r>
      <w:r>
        <w:t>Detsamma gäller i nu aktuella fall. Av bestämmelser i EU-förordning</w:t>
      </w:r>
      <w:r>
        <w:softHyphen/>
        <w:t>arna om medicintekniska produkter framgår att en klinisk prövning eller prestanda</w:t>
      </w:r>
      <w:r>
        <w:softHyphen/>
        <w:t xml:space="preserve">studie får genomföras om en etikkommitté inte har avgett ett negativt yttrande. Läkemedelsverket får således inte bevilja tillstånd om Etikprövningsmyndigheten har yttrat sig negativt. </w:t>
      </w:r>
    </w:p>
    <w:p w14:paraId="319D3764" w14:textId="5F99DE50" w:rsidR="008539B5" w:rsidRDefault="008539B5" w:rsidP="008539B5">
      <w:pPr>
        <w:pStyle w:val="Brdtextmedindrag"/>
      </w:pPr>
      <w:r>
        <w:t xml:space="preserve">I likhet med vad regeringen anförde i propositionen Anpassningar av svensk rätt till EU-förordningen om kliniska läkemedelsprövningar får </w:t>
      </w:r>
      <w:r w:rsidRPr="000D45A6">
        <w:t>Etik</w:t>
      </w:r>
      <w:r>
        <w:softHyphen/>
      </w:r>
      <w:r w:rsidRPr="000D45A6">
        <w:t>prövningsmyndig</w:t>
      </w:r>
      <w:r>
        <w:softHyphen/>
      </w:r>
      <w:r w:rsidRPr="000D45A6">
        <w:t>hetens yttr</w:t>
      </w:r>
      <w:r>
        <w:softHyphen/>
      </w:r>
      <w:r w:rsidRPr="000D45A6">
        <w:t>an</w:t>
      </w:r>
      <w:r>
        <w:softHyphen/>
      </w:r>
      <w:r w:rsidRPr="000D45A6">
        <w:t>de anses ha prejudiciell verkan, och EU-förordning</w:t>
      </w:r>
      <w:r>
        <w:t>arna</w:t>
      </w:r>
      <w:r w:rsidRPr="000D45A6">
        <w:t>s be</w:t>
      </w:r>
      <w:r>
        <w:softHyphen/>
      </w:r>
      <w:r w:rsidRPr="000D45A6">
        <w:t>stäm</w:t>
      </w:r>
      <w:r>
        <w:softHyphen/>
      </w:r>
      <w:r w:rsidRPr="000D45A6">
        <w:t>melser anses inte stå i konflikt med bestäm</w:t>
      </w:r>
      <w:r>
        <w:softHyphen/>
      </w:r>
      <w:r w:rsidRPr="000D45A6">
        <w:t>mels</w:t>
      </w:r>
      <w:r>
        <w:softHyphen/>
      </w:r>
      <w:r w:rsidRPr="000D45A6">
        <w:t>en i 12</w:t>
      </w:r>
      <w:r>
        <w:t> kap.</w:t>
      </w:r>
      <w:r w:rsidRPr="000D45A6">
        <w:t xml:space="preserve"> 2</w:t>
      </w:r>
      <w:r>
        <w:t> §</w:t>
      </w:r>
      <w:r w:rsidRPr="000D45A6">
        <w:t xml:space="preserve"> </w:t>
      </w:r>
      <w:r>
        <w:t>RF</w:t>
      </w:r>
      <w:r w:rsidRPr="000D45A6">
        <w:t xml:space="preserve">. </w:t>
      </w:r>
      <w:r>
        <w:t xml:space="preserve">Därutöver har regeringen </w:t>
      </w:r>
      <w:r w:rsidRPr="000D45A6">
        <w:t>svårt att se att Läke</w:t>
      </w:r>
      <w:r>
        <w:softHyphen/>
      </w:r>
      <w:r w:rsidRPr="000D45A6">
        <w:t>medels</w:t>
      </w:r>
      <w:r>
        <w:softHyphen/>
      </w:r>
      <w:r w:rsidRPr="000D45A6">
        <w:t>verket kan frångå en expertmyndighets utlåt</w:t>
      </w:r>
      <w:r>
        <w:softHyphen/>
      </w:r>
      <w:r w:rsidRPr="000D45A6">
        <w:t>ande i anledning av den etiska granskningen. Detta gäller även eventuella vill</w:t>
      </w:r>
      <w:r>
        <w:softHyphen/>
      </w:r>
      <w:r w:rsidRPr="000D45A6">
        <w:t>kor vid ett positivt yttr</w:t>
      </w:r>
      <w:r>
        <w:softHyphen/>
      </w:r>
      <w:r w:rsidRPr="000D45A6">
        <w:t>ande från Etikprövningsmyndigheten. Samtidigt ska det be</w:t>
      </w:r>
      <w:r>
        <w:softHyphen/>
      </w:r>
      <w:r w:rsidRPr="000D45A6">
        <w:t>aktas att Etik</w:t>
      </w:r>
      <w:r>
        <w:softHyphen/>
      </w:r>
      <w:r w:rsidRPr="000D45A6">
        <w:t>prövningsmyndigheten ska göra en etisk gransk</w:t>
      </w:r>
      <w:r>
        <w:softHyphen/>
      </w:r>
      <w:r w:rsidRPr="000D45A6">
        <w:t xml:space="preserve">ning av </w:t>
      </w:r>
      <w:r>
        <w:t xml:space="preserve">en </w:t>
      </w:r>
      <w:r w:rsidRPr="000D45A6">
        <w:t>ansökan</w:t>
      </w:r>
      <w:r>
        <w:t xml:space="preserve"> eller en anmälan. O</w:t>
      </w:r>
      <w:r w:rsidRPr="000D45A6">
        <w:t>m Etik</w:t>
      </w:r>
      <w:r>
        <w:softHyphen/>
      </w:r>
      <w:r w:rsidRPr="000D45A6">
        <w:t>pröv</w:t>
      </w:r>
      <w:r>
        <w:softHyphen/>
      </w:r>
      <w:r w:rsidRPr="000D45A6">
        <w:t>nings</w:t>
      </w:r>
      <w:r>
        <w:softHyphen/>
      </w:r>
      <w:r w:rsidRPr="000D45A6">
        <w:t>myndig</w:t>
      </w:r>
      <w:r>
        <w:softHyphen/>
      </w:r>
      <w:r w:rsidRPr="000D45A6">
        <w:t>heten yttrar sig över aspekter som inte rör etik får Läkemedels</w:t>
      </w:r>
      <w:r>
        <w:softHyphen/>
      </w:r>
      <w:r w:rsidRPr="000D45A6">
        <w:t>verket beakta dessa synpunkter vid ut</w:t>
      </w:r>
      <w:r>
        <w:softHyphen/>
      </w:r>
      <w:r w:rsidRPr="000D45A6">
        <w:t>arbetande av sitt beslut, men dessa del</w:t>
      </w:r>
      <w:r>
        <w:softHyphen/>
      </w:r>
      <w:r w:rsidRPr="000D45A6">
        <w:t>ar av yttrandet kan dock inte anses om</w:t>
      </w:r>
      <w:r>
        <w:softHyphen/>
      </w:r>
      <w:r w:rsidRPr="000D45A6">
        <w:t xml:space="preserve">fattas av </w:t>
      </w:r>
      <w:r>
        <w:t>bestämmelsen i EU-förord</w:t>
      </w:r>
      <w:r>
        <w:softHyphen/>
        <w:t>ningen</w:t>
      </w:r>
      <w:r w:rsidRPr="000D45A6">
        <w:t>.</w:t>
      </w:r>
      <w:r>
        <w:t xml:space="preserve"> Liknande bedöm</w:t>
      </w:r>
      <w:r>
        <w:softHyphen/>
        <w:t>ning</w:t>
      </w:r>
      <w:r>
        <w:softHyphen/>
        <w:t>ar gjordes i propositionen Anpassningar av svensk rätt till EU-för</w:t>
      </w:r>
      <w:r>
        <w:softHyphen/>
        <w:t>ordning</w:t>
      </w:r>
      <w:r>
        <w:softHyphen/>
        <w:t xml:space="preserve">en om kliniska läkemedelsprövningar (prop. 2017/18:196 s. 59). </w:t>
      </w:r>
    </w:p>
    <w:p w14:paraId="7762BAE9" w14:textId="77777777" w:rsidR="008539B5" w:rsidRDefault="008539B5" w:rsidP="008539B5">
      <w:pPr>
        <w:pStyle w:val="Rubrik5utannumrering"/>
      </w:pPr>
      <w:r>
        <w:t>Närmare om betydelsen av att en etikkommitté inte har avgett ett negativt yttr</w:t>
      </w:r>
      <w:r>
        <w:softHyphen/>
        <w:t>ande</w:t>
      </w:r>
    </w:p>
    <w:p w14:paraId="21A976B4" w14:textId="77777777" w:rsidR="008539B5" w:rsidRDefault="008539B5" w:rsidP="008539B5">
      <w:pPr>
        <w:pStyle w:val="Brdtextmedindrag"/>
        <w:ind w:firstLine="0"/>
      </w:pPr>
      <w:r w:rsidRPr="00CA2F8B">
        <w:rPr>
          <w:i/>
          <w:iCs/>
        </w:rPr>
        <w:t>Läkemedelsverket</w:t>
      </w:r>
      <w:r>
        <w:t xml:space="preserve"> påpekar att mot bakgrund av EU-förordningarnas formul</w:t>
      </w:r>
      <w:r>
        <w:softHyphen/>
        <w:t>eringar om att ”en etikkommitté inte har avgett ett negativt ytt</w:t>
      </w:r>
      <w:r>
        <w:softHyphen/>
        <w:t>rande” är det Läkemedelsverkets tolkning att Läkemedelsverket får fatta be</w:t>
      </w:r>
      <w:r>
        <w:softHyphen/>
        <w:t xml:space="preserve">slut enligt artikel 70.7 b i </w:t>
      </w:r>
      <w:r w:rsidRPr="00A3541E">
        <w:t>MDR-förordningen</w:t>
      </w:r>
      <w:r>
        <w:t xml:space="preserve"> respektive artikel 66.7 b i IVDR-förordningen om att en prövning eller prestandastudie får påbörjas om Etikprövnings</w:t>
      </w:r>
      <w:r>
        <w:softHyphen/>
        <w:t>myndig</w:t>
      </w:r>
      <w:r>
        <w:softHyphen/>
        <w:t>het</w:t>
      </w:r>
      <w:r>
        <w:softHyphen/>
        <w:t>en inte avgett något yttrande alls inom den i förord</w:t>
      </w:r>
      <w:r>
        <w:softHyphen/>
        <w:t>ningarna eller lagen angiv</w:t>
      </w:r>
      <w:r>
        <w:softHyphen/>
        <w:t>na tidsfristen. Det är även Läke</w:t>
      </w:r>
      <w:r>
        <w:softHyphen/>
        <w:t>medels</w:t>
      </w:r>
      <w:r>
        <w:softHyphen/>
        <w:t>verk</w:t>
      </w:r>
      <w:r>
        <w:softHyphen/>
        <w:t>ets tolkning att en pröv</w:t>
      </w:r>
      <w:r>
        <w:softHyphen/>
        <w:t>ning eller prestandastudie som inte behöver till</w:t>
      </w:r>
      <w:r>
        <w:softHyphen/>
        <w:t>stånd från Läkemedels</w:t>
      </w:r>
      <w:r>
        <w:softHyphen/>
        <w:t>verk</w:t>
      </w:r>
      <w:r>
        <w:softHyphen/>
        <w:t xml:space="preserve">et (dvs. prövningar som faller under artikel 70.7 a eller 74.1 i </w:t>
      </w:r>
      <w:r w:rsidRPr="00A3541E">
        <w:t>MDR-förordningen</w:t>
      </w:r>
      <w:r>
        <w:t xml:space="preserve"> och pre</w:t>
      </w:r>
      <w:r>
        <w:softHyphen/>
        <w:t>standa</w:t>
      </w:r>
      <w:r>
        <w:softHyphen/>
        <w:t>studier som faller under artikel 66.7 a eller 70.1 i IVDR-förordningen) får på</w:t>
      </w:r>
      <w:r>
        <w:softHyphen/>
        <w:t>börjas om Etik</w:t>
      </w:r>
      <w:r>
        <w:softHyphen/>
        <w:t>pröv</w:t>
      </w:r>
      <w:r>
        <w:softHyphen/>
        <w:t>ningsmyndigheten inte avgett något yttrande alls inom de tidsfrister som anges i EU-förordningarna eller nationell lag (se avsnitt 10.4). Det</w:t>
      </w:r>
      <w:r>
        <w:softHyphen/>
        <w:t>samma gäller genomförande av väsentliga ändringar i förhåll</w:t>
      </w:r>
      <w:r>
        <w:softHyphen/>
        <w:t>an</w:t>
      </w:r>
      <w:r>
        <w:softHyphen/>
        <w:t>de till tids</w:t>
      </w:r>
      <w:r>
        <w:softHyphen/>
        <w:t xml:space="preserve">fristerna i artikel 75 i </w:t>
      </w:r>
      <w:r w:rsidRPr="00A3541E">
        <w:t>MDR-förordningen</w:t>
      </w:r>
      <w:r>
        <w:t xml:space="preserve"> och artikel 71 i IVDR-förord</w:t>
      </w:r>
      <w:r>
        <w:softHyphen/>
        <w:t>ning</w:t>
      </w:r>
      <w:r>
        <w:softHyphen/>
        <w:t>en (se avsnitt 10.3). Läkemedelsverket anför vidare att om Läke</w:t>
      </w:r>
      <w:r>
        <w:softHyphen/>
        <w:t>medels</w:t>
      </w:r>
      <w:r>
        <w:softHyphen/>
        <w:t xml:space="preserve">verkets tolkning inte är </w:t>
      </w:r>
      <w:r w:rsidRPr="00073A43">
        <w:t>korrekt eller ett annat förfarande ska tillämpas om Etik</w:t>
      </w:r>
      <w:r>
        <w:softHyphen/>
      </w:r>
      <w:r w:rsidRPr="00073A43">
        <w:t>pröv</w:t>
      </w:r>
      <w:r>
        <w:softHyphen/>
      </w:r>
      <w:r w:rsidRPr="00073A43">
        <w:t>nings</w:t>
      </w:r>
      <w:r>
        <w:softHyphen/>
      </w:r>
      <w:r w:rsidRPr="00073A43">
        <w:t>myndig</w:t>
      </w:r>
      <w:r>
        <w:softHyphen/>
      </w:r>
      <w:r w:rsidRPr="00073A43">
        <w:t>het</w:t>
      </w:r>
      <w:r>
        <w:softHyphen/>
      </w:r>
      <w:r w:rsidRPr="00073A43">
        <w:t>en inte avger något yttrande inom tids</w:t>
      </w:r>
      <w:r>
        <w:softHyphen/>
      </w:r>
      <w:r w:rsidRPr="00073A43">
        <w:t>fristerna behöver det</w:t>
      </w:r>
      <w:r>
        <w:t>ta</w:t>
      </w:r>
      <w:r w:rsidRPr="00073A43">
        <w:t xml:space="preserve"> </w:t>
      </w:r>
      <w:r>
        <w:t>förhåll</w:t>
      </w:r>
      <w:r>
        <w:softHyphen/>
        <w:t>an</w:t>
      </w:r>
      <w:r>
        <w:softHyphen/>
        <w:t xml:space="preserve">de </w:t>
      </w:r>
      <w:r w:rsidRPr="00073A43">
        <w:t>regleras tydligare.</w:t>
      </w:r>
      <w:r>
        <w:t xml:space="preserve"> </w:t>
      </w:r>
    </w:p>
    <w:p w14:paraId="7D3BAD2E" w14:textId="6021D08D" w:rsidR="008539B5" w:rsidRDefault="008539B5" w:rsidP="008539B5">
      <w:pPr>
        <w:pStyle w:val="Brdtextmedindrag"/>
      </w:pPr>
      <w:r w:rsidRPr="00A14092">
        <w:rPr>
          <w:i/>
          <w:iCs/>
        </w:rPr>
        <w:t>Etik</w:t>
      </w:r>
      <w:r>
        <w:rPr>
          <w:i/>
          <w:iCs/>
        </w:rPr>
        <w:softHyphen/>
      </w:r>
      <w:r w:rsidRPr="00A14092">
        <w:rPr>
          <w:i/>
          <w:iCs/>
        </w:rPr>
        <w:t>pröv</w:t>
      </w:r>
      <w:r>
        <w:rPr>
          <w:i/>
          <w:iCs/>
        </w:rPr>
        <w:softHyphen/>
      </w:r>
      <w:r w:rsidRPr="00A14092">
        <w:rPr>
          <w:i/>
          <w:iCs/>
        </w:rPr>
        <w:t>nings</w:t>
      </w:r>
      <w:r>
        <w:rPr>
          <w:i/>
          <w:iCs/>
        </w:rPr>
        <w:softHyphen/>
      </w:r>
      <w:r w:rsidRPr="00A14092">
        <w:rPr>
          <w:i/>
          <w:iCs/>
        </w:rPr>
        <w:t>myndigheten</w:t>
      </w:r>
      <w:r>
        <w:t xml:space="preserve"> anför å sin sida att d</w:t>
      </w:r>
      <w:r w:rsidRPr="00955FB8">
        <w:t xml:space="preserve">e aktuella EU-förordningarna anvisar olika procedurer och tidsfrister för prövningen av olika produkter. </w:t>
      </w:r>
      <w:r>
        <w:t xml:space="preserve">Myndigheten noterar att det i </w:t>
      </w:r>
      <w:r w:rsidRPr="00955FB8">
        <w:t>promemorian uttalas att väsentliga ändringar får genomföras samt att pröv</w:t>
      </w:r>
      <w:r>
        <w:softHyphen/>
      </w:r>
      <w:r w:rsidRPr="00955FB8">
        <w:t>ningar och studier för pro</w:t>
      </w:r>
      <w:r>
        <w:softHyphen/>
      </w:r>
      <w:r w:rsidRPr="00955FB8">
        <w:t>dukter med lägre risk och studier för klinisk upp</w:t>
      </w:r>
      <w:r>
        <w:softHyphen/>
      </w:r>
      <w:r w:rsidRPr="00955FB8">
        <w:t>följ</w:t>
      </w:r>
      <w:r>
        <w:softHyphen/>
      </w:r>
      <w:r w:rsidRPr="00955FB8">
        <w:t>ning eller pre</w:t>
      </w:r>
      <w:r>
        <w:softHyphen/>
      </w:r>
      <w:r w:rsidRPr="00955FB8">
        <w:t>standa</w:t>
      </w:r>
      <w:r>
        <w:softHyphen/>
      </w:r>
      <w:r w:rsidRPr="00955FB8">
        <w:t>studier efter utsläppandet på marknaden får på</w:t>
      </w:r>
      <w:r>
        <w:softHyphen/>
      </w:r>
      <w:r w:rsidRPr="00955FB8">
        <w:t>börjas så snart respektive tidsfrist löpt ut. Detta gäller oavsett om Etikpröv</w:t>
      </w:r>
      <w:r>
        <w:softHyphen/>
      </w:r>
      <w:r w:rsidRPr="00955FB8">
        <w:t>nings</w:t>
      </w:r>
      <w:r>
        <w:softHyphen/>
      </w:r>
      <w:r w:rsidRPr="00955FB8">
        <w:t>mynd</w:t>
      </w:r>
      <w:r>
        <w:softHyphen/>
      </w:r>
      <w:r w:rsidRPr="00955FB8">
        <w:t>ig</w:t>
      </w:r>
      <w:r>
        <w:softHyphen/>
      </w:r>
      <w:r w:rsidRPr="00955FB8">
        <w:t>het</w:t>
      </w:r>
      <w:r>
        <w:softHyphen/>
      </w:r>
      <w:r w:rsidRPr="00955FB8">
        <w:t xml:space="preserve">en hunnit lämna något yttrande eller inte, dvs. även i de fall då någon etisk granskning inte skett. </w:t>
      </w:r>
      <w:r>
        <w:t>Etikprövningsmyndigheten finner att d</w:t>
      </w:r>
      <w:r w:rsidRPr="00955FB8">
        <w:t>etta är principiellt oförenligt med forskningsetiska principer om att säker</w:t>
      </w:r>
      <w:r>
        <w:softHyphen/>
      </w:r>
      <w:r w:rsidRPr="00955FB8">
        <w:t>ställa ett full</w:t>
      </w:r>
      <w:r>
        <w:softHyphen/>
      </w:r>
      <w:r w:rsidRPr="00955FB8">
        <w:t>gott skydd för forskningspersonerna och respekten för män</w:t>
      </w:r>
      <w:r>
        <w:softHyphen/>
      </w:r>
      <w:r w:rsidRPr="00955FB8">
        <w:t>ni</w:t>
      </w:r>
      <w:r>
        <w:softHyphen/>
      </w:r>
      <w:r w:rsidRPr="00955FB8">
        <w:t>sko</w:t>
      </w:r>
      <w:r>
        <w:softHyphen/>
      </w:r>
      <w:r w:rsidRPr="00955FB8">
        <w:t xml:space="preserve">värdet i forskningen. </w:t>
      </w:r>
      <w:r>
        <w:t>Mot denna bakgrund önskar myndigheten att det i det fort</w:t>
      </w:r>
      <w:r>
        <w:softHyphen/>
        <w:t>satta lagstiftningsarbetet klargörs att sådana ansökningar om tillstånd till klin</w:t>
      </w:r>
      <w:r>
        <w:softHyphen/>
        <w:t>isk prövning eller prestandastudie som ska etik</w:t>
      </w:r>
      <w:r>
        <w:softHyphen/>
        <w:t>gransk</w:t>
      </w:r>
      <w:r>
        <w:softHyphen/>
        <w:t>as enligt artikl</w:t>
      </w:r>
      <w:r>
        <w:softHyphen/>
        <w:t>ar</w:t>
      </w:r>
      <w:r>
        <w:softHyphen/>
        <w:t>na 62.4 b, 75.3 b och 78.10 i MDR-förordningen respektive enligt artiklarna 58.5 b, 71.3 b och 74.10 i IVDR-förordningen inte får på</w:t>
      </w:r>
      <w:r>
        <w:softHyphen/>
        <w:t xml:space="preserve">börjas innan den etiska granskningen har skett, oavsett om detta kan ske inom den reglerade handläggningsfristen eller inte. </w:t>
      </w:r>
    </w:p>
    <w:p w14:paraId="756FBD16" w14:textId="0C4AAB5C" w:rsidR="008539B5" w:rsidRDefault="008539B5" w:rsidP="008539B5">
      <w:pPr>
        <w:pStyle w:val="Brdtextmedindrag"/>
      </w:pPr>
      <w:r>
        <w:t>Den svenska lagstiftaren har inte möjlighet att tolka hur EU-bestäm</w:t>
      </w:r>
      <w:r>
        <w:softHyphen/>
        <w:t>mels</w:t>
      </w:r>
      <w:r>
        <w:softHyphen/>
        <w:t>er ska tillämpas. Det får i stället göras av tillämpande aktörer och ytterst av dom</w:t>
      </w:r>
      <w:r>
        <w:softHyphen/>
        <w:t>stol. Regeringen noterar dock att det i berörda bestämmelser anges att pröv</w:t>
      </w:r>
      <w:r>
        <w:softHyphen/>
        <w:t>ning</w:t>
      </w:r>
      <w:r>
        <w:softHyphen/>
        <w:t>ar eller studier får påbörjas inom vissa tidsfrister om en etik</w:t>
      </w:r>
      <w:r>
        <w:softHyphen/>
        <w:t>pröv</w:t>
      </w:r>
      <w:r>
        <w:softHyphen/>
        <w:t>nings</w:t>
      </w:r>
      <w:r>
        <w:softHyphen/>
        <w:t>kommitté inte avgett ett negativt yttrande. Vidare anges det i artikel 62.3 i MDR-förordningen och 58.3 i IVDR-förordningen att m</w:t>
      </w:r>
      <w:r w:rsidRPr="004C0A9F">
        <w:t>ed</w:t>
      </w:r>
      <w:r>
        <w:softHyphen/>
      </w:r>
      <w:r w:rsidRPr="004C0A9F">
        <w:t>lems</w:t>
      </w:r>
      <w:r>
        <w:softHyphen/>
      </w:r>
      <w:r w:rsidRPr="004C0A9F">
        <w:t>staterna ska säkerställa att förfarandena för etikkommittéernas gransk</w:t>
      </w:r>
      <w:r>
        <w:softHyphen/>
      </w:r>
      <w:r w:rsidRPr="004C0A9F">
        <w:t>ning är för</w:t>
      </w:r>
      <w:r>
        <w:softHyphen/>
      </w:r>
      <w:r w:rsidRPr="004C0A9F">
        <w:t>en</w:t>
      </w:r>
      <w:r>
        <w:softHyphen/>
      </w:r>
      <w:r w:rsidRPr="004C0A9F">
        <w:t>liga med de förfaranden som anges i denna förordning för bedömningen av ansökningar om godkännande av en klinisk prövning.</w:t>
      </w:r>
      <w:r>
        <w:t xml:space="preserve"> Dessutom kan det noteras att det av artikel 78.11 i MDR-förordningen och artikel 74.11 i IVDR-förordningen framgår att i det samordnade förfarande ska varje berörd medlemsstat underrätta sponsorn om prövningen eller studi</w:t>
      </w:r>
      <w:r>
        <w:softHyphen/>
        <w:t>en beviljats tillstånd, beviljats tillstånd på vissa villkor eller om ansökan har avslagits. Denna underrättelse ska ges genom ett enda beslut. Ett koordinerat beslutsförfarande som omfattar både etisk och vetenskap</w:t>
      </w:r>
      <w:r>
        <w:softHyphen/>
        <w:t xml:space="preserve">lig granskning ska således göras inom de tidsfrister som anges i EU-förordningarna. </w:t>
      </w:r>
    </w:p>
    <w:p w14:paraId="5AB5ED1A" w14:textId="27571F62" w:rsidR="008539B5" w:rsidRDefault="008539B5" w:rsidP="008539B5">
      <w:pPr>
        <w:pStyle w:val="Brdtextmedindrag"/>
      </w:pPr>
      <w:r>
        <w:t>Som Etikprövningsmyndigheten noterar vore det orimligt att prövningar och studier påbörjas utan att Etikprövningsmyndigheten avgett yttrande. Sam</w:t>
      </w:r>
      <w:r>
        <w:softHyphen/>
        <w:t>tidigt ser regeringen inte att det finns någon möjlighet att i nationell rätt ange att prövningar eller studier inte får påbörjas eller genomföras innan en etisk granskning skett eller innan ett yttrande om etisk gransk</w:t>
      </w:r>
      <w:r>
        <w:softHyphen/>
        <w:t>ning lämnats från behörig myndighet. En sådan lagstiftning bedöms strida mot EU-rättens spärrverkan, dvs. att medlemsstaterna inte får meddela bestäm</w:t>
      </w:r>
      <w:r>
        <w:softHyphen/>
        <w:t>mels</w:t>
      </w:r>
      <w:r>
        <w:softHyphen/>
        <w:t xml:space="preserve">er inom ett område som regleras av EU-rätten. </w:t>
      </w:r>
    </w:p>
    <w:p w14:paraId="1055DEE2" w14:textId="77777777" w:rsidR="008539B5" w:rsidRDefault="008539B5" w:rsidP="008539B5">
      <w:pPr>
        <w:pStyle w:val="Brdtextmedindrag"/>
      </w:pPr>
      <w:r>
        <w:t>Etikprövnings</w:t>
      </w:r>
      <w:r>
        <w:softHyphen/>
        <w:t>myndig</w:t>
      </w:r>
      <w:r>
        <w:softHyphen/>
        <w:t>heten anför även att e</w:t>
      </w:r>
      <w:r w:rsidRPr="00955FB8">
        <w:t xml:space="preserve">n </w:t>
      </w:r>
      <w:r>
        <w:t xml:space="preserve">ordning där forskning skulle kunna påbörjas innan den etiska granskningen skett innebär en </w:t>
      </w:r>
      <w:r w:rsidRPr="00955FB8">
        <w:t xml:space="preserve">ordning </w:t>
      </w:r>
      <w:r>
        <w:t xml:space="preserve">som ställer </w:t>
      </w:r>
      <w:r w:rsidRPr="00955FB8">
        <w:t xml:space="preserve">stora krav på att den nationella reglering som beslutas verkligen är tydlig och ger förutsättningar för prövare och myndigheter att ha kontroll på att samtliga ärenden verkligen kommer under prövning så snart det är möjligt. I det fortsatta lagstiftningsarbetet behöver det </w:t>
      </w:r>
      <w:r>
        <w:t>därför enligt mynd</w:t>
      </w:r>
      <w:r>
        <w:softHyphen/>
        <w:t>ig</w:t>
      </w:r>
      <w:r>
        <w:softHyphen/>
        <w:t xml:space="preserve">heten </w:t>
      </w:r>
      <w:r w:rsidRPr="00955FB8">
        <w:t>noga utvärderas om den föreslagna ordningen verkligen lever upp till detta.</w:t>
      </w:r>
      <w:r>
        <w:t xml:space="preserve"> </w:t>
      </w:r>
    </w:p>
    <w:p w14:paraId="49542ECF" w14:textId="61C09FA6" w:rsidR="008539B5" w:rsidRDefault="008539B5" w:rsidP="008539B5">
      <w:pPr>
        <w:pStyle w:val="Brdtextmedindrag"/>
      </w:pPr>
      <w:r>
        <w:t xml:space="preserve">För </w:t>
      </w:r>
      <w:r w:rsidRPr="00FE63D4">
        <w:t xml:space="preserve">att säkerställa den administrativa processen och rutinerna så har </w:t>
      </w:r>
      <w:r>
        <w:t>reger</w:t>
      </w:r>
      <w:r>
        <w:softHyphen/>
        <w:t>ing</w:t>
      </w:r>
      <w:r>
        <w:softHyphen/>
        <w:t xml:space="preserve">en gett </w:t>
      </w:r>
      <w:r w:rsidRPr="00FE63D4">
        <w:t xml:space="preserve">Läkemedelsverket och </w:t>
      </w:r>
      <w:r>
        <w:t xml:space="preserve">Etikprövningsmyndigheten </w:t>
      </w:r>
      <w:r w:rsidRPr="00FE63D4">
        <w:t>ett reger</w:t>
      </w:r>
      <w:r>
        <w:softHyphen/>
      </w:r>
      <w:r w:rsidRPr="00FE63D4">
        <w:t>ings</w:t>
      </w:r>
      <w:r>
        <w:softHyphen/>
      </w:r>
      <w:r w:rsidRPr="00FE63D4">
        <w:t>upp</w:t>
      </w:r>
      <w:r>
        <w:softHyphen/>
      </w:r>
      <w:r w:rsidRPr="00FE63D4">
        <w:t xml:space="preserve">drag </w:t>
      </w:r>
      <w:r>
        <w:t xml:space="preserve">för att ta </w:t>
      </w:r>
      <w:r w:rsidRPr="00FE63D4">
        <w:t>fram strukturer och samarbetsformer för att säker</w:t>
      </w:r>
      <w:r>
        <w:softHyphen/>
      </w:r>
      <w:r w:rsidRPr="00FE63D4">
        <w:t xml:space="preserve">ställa att beslutsfattande som rör beslut om tillstånd till kliniska </w:t>
      </w:r>
      <w:r>
        <w:t>pröv</w:t>
      </w:r>
      <w:r>
        <w:softHyphen/>
        <w:t>ningar och pre</w:t>
      </w:r>
      <w:r>
        <w:softHyphen/>
        <w:t xml:space="preserve">standastudier </w:t>
      </w:r>
      <w:r w:rsidRPr="00FE63D4">
        <w:t xml:space="preserve">ska kunna </w:t>
      </w:r>
      <w:r>
        <w:t>ske</w:t>
      </w:r>
      <w:r w:rsidRPr="00FE63D4">
        <w:t xml:space="preserve"> i enlighet med vad som anges i EU-för</w:t>
      </w:r>
      <w:r>
        <w:softHyphen/>
      </w:r>
      <w:r w:rsidRPr="00FE63D4">
        <w:t>ord</w:t>
      </w:r>
      <w:r>
        <w:softHyphen/>
      </w:r>
      <w:r w:rsidRPr="00FE63D4">
        <w:t>ning</w:t>
      </w:r>
      <w:r>
        <w:t>arna</w:t>
      </w:r>
      <w:r w:rsidRPr="00FE63D4">
        <w:t xml:space="preserve"> (S2016/03981). </w:t>
      </w:r>
      <w:r>
        <w:t>Regeringsuppdraget är pågå</w:t>
      </w:r>
      <w:r>
        <w:softHyphen/>
        <w:t>ende. I detta sammanhang bör det beaktas att Sveriges vill vara ett attrak</w:t>
      </w:r>
      <w:r>
        <w:softHyphen/>
        <w:t>tivt forsk</w:t>
      </w:r>
      <w:r>
        <w:softHyphen/>
        <w:t>nings</w:t>
      </w:r>
      <w:r>
        <w:softHyphen/>
        <w:t>land och det är viktigt att beslut om tillstånd kan fattas inom de tider som gäller för alla EU-länder och att dessa beslut samtidigt upp</w:t>
      </w:r>
      <w:r>
        <w:softHyphen/>
        <w:t>fyll</w:t>
      </w:r>
      <w:r>
        <w:softHyphen/>
        <w:t>er de höga krav på vetenskaplig och etisk granskning som behövs för att forsk</w:t>
      </w:r>
      <w:r>
        <w:softHyphen/>
        <w:t>ning</w:t>
      </w:r>
      <w:r>
        <w:softHyphen/>
        <w:t>en ska vara säker.</w:t>
      </w:r>
      <w:r w:rsidRPr="00714D8A">
        <w:t xml:space="preserve"> </w:t>
      </w:r>
      <w:r>
        <w:t>De aktuella lagförslagen i denna proposition</w:t>
      </w:r>
      <w:r>
        <w:softHyphen/>
        <w:t xml:space="preserve"> har till syfte att säkerställa att etisk granskning kan göras inom de tidsfrister som anges i EU-förordningarna. </w:t>
      </w:r>
    </w:p>
    <w:p w14:paraId="3D94A992" w14:textId="35B9834A" w:rsidR="008539B5" w:rsidRDefault="008539B5" w:rsidP="008539B5">
      <w:pPr>
        <w:pStyle w:val="Brdtextmedindrag"/>
      </w:pPr>
      <w:r>
        <w:t xml:space="preserve">Som anges i avsnittet under rubriken </w:t>
      </w:r>
      <w:r w:rsidRPr="000A2676">
        <w:rPr>
          <w:i/>
          <w:iCs/>
        </w:rPr>
        <w:t xml:space="preserve">Beslut av </w:t>
      </w:r>
      <w:r>
        <w:rPr>
          <w:i/>
          <w:iCs/>
        </w:rPr>
        <w:t xml:space="preserve">Läkemedelsverket, </w:t>
      </w:r>
      <w:r>
        <w:t xml:space="preserve"> ska det i den nya lagen med kompletterande bestämmelser till EU:s för</w:t>
      </w:r>
      <w:r>
        <w:softHyphen/>
        <w:t>ord</w:t>
      </w:r>
      <w:r>
        <w:softHyphen/>
        <w:t>ning</w:t>
      </w:r>
      <w:r>
        <w:softHyphen/>
        <w:t xml:space="preserve">ar om medicintekniska produkter anges att det av </w:t>
      </w:r>
      <w:r w:rsidRPr="001A51FA">
        <w:t>artiklarna 62.4</w:t>
      </w:r>
      <w:r>
        <w:t> </w:t>
      </w:r>
      <w:r w:rsidRPr="001A51FA">
        <w:t>b, 70.7</w:t>
      </w:r>
      <w:r>
        <w:t xml:space="preserve"> </w:t>
      </w:r>
      <w:r w:rsidRPr="001A51FA">
        <w:t xml:space="preserve">och 78.10 i </w:t>
      </w:r>
      <w:r w:rsidRPr="00A3541E">
        <w:t>MDR-förordningen</w:t>
      </w:r>
      <w:r>
        <w:t xml:space="preserve"> </w:t>
      </w:r>
      <w:r w:rsidRPr="001A51FA">
        <w:t>och artiklarna 58.5</w:t>
      </w:r>
      <w:r>
        <w:t> </w:t>
      </w:r>
      <w:r w:rsidRPr="001A51FA">
        <w:t xml:space="preserve">b, 66.7 och 74.10 i </w:t>
      </w:r>
      <w:r>
        <w:t>IVDR-förordningen</w:t>
      </w:r>
      <w:r w:rsidRPr="001A51FA">
        <w:t xml:space="preserve"> </w:t>
      </w:r>
      <w:r>
        <w:t>följer att en klinisk prövning eller en pre</w:t>
      </w:r>
      <w:r>
        <w:softHyphen/>
        <w:t>standa</w:t>
      </w:r>
      <w:r>
        <w:softHyphen/>
        <w:t>studie får genom</w:t>
      </w:r>
      <w:r>
        <w:softHyphen/>
        <w:t>för</w:t>
      </w:r>
      <w:r>
        <w:softHyphen/>
        <w:t>as eller påbörjas endast om Etik</w:t>
      </w:r>
      <w:r>
        <w:softHyphen/>
        <w:t>pröv</w:t>
      </w:r>
      <w:r>
        <w:softHyphen/>
        <w:t>nings</w:t>
      </w:r>
      <w:r>
        <w:softHyphen/>
        <w:t>myndigheten vid sin etiska granskning enligt den nya lagen med kompletterande bestäm</w:t>
      </w:r>
      <w:r>
        <w:softHyphen/>
        <w:t>melser om etisk gransk</w:t>
      </w:r>
      <w:r>
        <w:softHyphen/>
        <w:t>ning till EU:s förord</w:t>
      </w:r>
      <w:r>
        <w:softHyphen/>
        <w:t>ning</w:t>
      </w:r>
      <w:r>
        <w:softHyphen/>
        <w:t>ar om medicin</w:t>
      </w:r>
      <w:r>
        <w:softHyphen/>
        <w:t>tekniska pro</w:t>
      </w:r>
      <w:r>
        <w:softHyphen/>
        <w:t>dukter inte har av</w:t>
      </w:r>
      <w:r>
        <w:softHyphen/>
        <w:t>gett något negativt yttr</w:t>
      </w:r>
      <w:r>
        <w:softHyphen/>
        <w:t>ande avseende den kliniska pröv</w:t>
      </w:r>
      <w:r>
        <w:softHyphen/>
        <w:t>ning</w:t>
      </w:r>
      <w:r>
        <w:softHyphen/>
        <w:t>en eller prestandastudien. Samma formulering finns i artikel 75.3 i MDR-förordningen och artikel 71.3 i IVDR-förordningen om väsentliga ändringar av en klinisk prövning eller prestandastudie (se avsnitt 10.3). Det är av största vikt att Etikpröv</w:t>
      </w:r>
      <w:r>
        <w:softHyphen/>
        <w:t>nings</w:t>
      </w:r>
      <w:r>
        <w:softHyphen/>
        <w:t>mynd</w:t>
      </w:r>
      <w:r>
        <w:softHyphen/>
        <w:t>igheten avger ett yttrande inom den tid som ges i EU-förordningarna och den nya lagen med kompletterande bestämmelser till EU:s förord</w:t>
      </w:r>
      <w:r>
        <w:softHyphen/>
        <w:t>ning</w:t>
      </w:r>
      <w:r>
        <w:softHyphen/>
        <w:t xml:space="preserve">ar om medicintekniska produkter. </w:t>
      </w:r>
    </w:p>
    <w:p w14:paraId="0B3A0EDF" w14:textId="1ED4C344" w:rsidR="008539B5" w:rsidRDefault="008539B5" w:rsidP="008539B5">
      <w:pPr>
        <w:pStyle w:val="Brdtextmedindrag"/>
      </w:pPr>
      <w:r>
        <w:t>Regeringen bedömer att den föreslagna beslutsprocessen bör innebära att det ges tid och möjlighet att meddela beslut inom de tidsfrister som anges i EU-förordningarna. Reger</w:t>
      </w:r>
      <w:r>
        <w:softHyphen/>
        <w:t>ingen kommer att följa situationen och se om beslutsprocesserna följer den nationella regleringen eller om ansök</w:t>
      </w:r>
      <w:r>
        <w:softHyphen/>
        <w:t>ning</w:t>
      </w:r>
      <w:r>
        <w:softHyphen/>
        <w:t>ar om väsentliga ändr</w:t>
      </w:r>
      <w:r>
        <w:softHyphen/>
        <w:t>ing</w:t>
      </w:r>
      <w:r>
        <w:softHyphen/>
        <w:t>ar i stället påbörjas utan sådant beslut men med stöd av be</w:t>
      </w:r>
      <w:r>
        <w:softHyphen/>
        <w:t>stäm</w:t>
      </w:r>
      <w:r>
        <w:softHyphen/>
        <w:t>melserna i EU-förordningarna.</w:t>
      </w:r>
    </w:p>
    <w:p w14:paraId="4D5949C4" w14:textId="77777777" w:rsidR="008539B5" w:rsidRDefault="008539B5" w:rsidP="008539B5">
      <w:pPr>
        <w:pStyle w:val="Rubrik5utannumrering"/>
      </w:pPr>
      <w:r>
        <w:t xml:space="preserve">Tyst godkännande </w:t>
      </w:r>
    </w:p>
    <w:p w14:paraId="756FCC5A" w14:textId="00DE67F2" w:rsidR="008539B5" w:rsidRDefault="008539B5" w:rsidP="008539B5">
      <w:pPr>
        <w:pStyle w:val="Brdtextmedindrag"/>
        <w:ind w:firstLine="0"/>
      </w:pPr>
      <w:r>
        <w:t>Som nämns ovan finns det ett liknande beslutssystem i EU-förordningen om kliniska läkemedelsprövningar (förordning [EU] 2014/536). I den förordningen anges det att begreppet tyst godkännande in</w:t>
      </w:r>
      <w:r>
        <w:softHyphen/>
        <w:t>fördes redan i det direktiv som föregick EU-förordningen och att det be</w:t>
      </w:r>
      <w:r>
        <w:softHyphen/>
        <w:t xml:space="preserve">greppet bibehölls i EU-förordningen för att säkerställa att tidsfristerna för beslut hålls. I EU-förordningen anges även att för det fall en medlemsstat inte </w:t>
      </w:r>
      <w:r w:rsidRPr="001252AA">
        <w:t xml:space="preserve">har meddelat sponsorn sitt beslut inom </w:t>
      </w:r>
      <w:r>
        <w:t xml:space="preserve">angivna frister så </w:t>
      </w:r>
      <w:r w:rsidRPr="001252AA">
        <w:t xml:space="preserve">ska slutsatsen </w:t>
      </w:r>
      <w:r>
        <w:t xml:space="preserve">i den del av ansökan som är gemensam för alla berörda medlemsstater </w:t>
      </w:r>
      <w:r w:rsidRPr="001252AA">
        <w:t>betraktas som den berörda medlemsstatens beslut om ansökan om tillstånd för den kliniska prövningen</w:t>
      </w:r>
      <w:r>
        <w:t>, dvs. om en ansökan godkänts eller godkänts med villkor av den samordnande medlemsstaten så blir ansökan godkänd även för en medlemsstat som inte meddelat ett eget beslut om prövningen. Be</w:t>
      </w:r>
      <w:r>
        <w:softHyphen/>
        <w:t>greppet tyst godkännande används inte i EU-förordningarna om medicin</w:t>
      </w:r>
      <w:r>
        <w:softHyphen/>
        <w:t>tekniska produkter och bestämmelserna om godkännande är till viss del annorlunda utformade. Hur dessa bestämmelser i EU-för</w:t>
      </w:r>
      <w:r>
        <w:softHyphen/>
        <w:t>ord</w:t>
      </w:r>
      <w:r>
        <w:softHyphen/>
        <w:t>ning</w:t>
      </w:r>
      <w:r>
        <w:softHyphen/>
        <w:t>ar</w:t>
      </w:r>
      <w:r>
        <w:softHyphen/>
        <w:t>na om medicintekniska produkter ska tolkas lämnas som ovan nämns till tillämp</w:t>
      </w:r>
      <w:r>
        <w:softHyphen/>
        <w:t>ande aktörer men regeringen framhåller att Sverige ska hålla tidsfrist</w:t>
      </w:r>
      <w:r>
        <w:softHyphen/>
        <w:t>er</w:t>
      </w:r>
      <w:r>
        <w:softHyphen/>
        <w:t>na så att all forskning är etiskt prövad och godkänd innan den påbörjas eller en ändring genomförs.</w:t>
      </w:r>
    </w:p>
    <w:p w14:paraId="519CE3B4" w14:textId="77777777" w:rsidR="008539B5" w:rsidRDefault="008539B5" w:rsidP="008539B5">
      <w:pPr>
        <w:pStyle w:val="Rubrik5utannumrering"/>
      </w:pPr>
      <w:r>
        <w:t>Försöksperson eller forskningsperson</w:t>
      </w:r>
    </w:p>
    <w:p w14:paraId="0AD8406B" w14:textId="10308059" w:rsidR="008539B5" w:rsidRDefault="008539B5" w:rsidP="008539B5">
      <w:pPr>
        <w:pStyle w:val="Brdtext"/>
      </w:pPr>
      <w:r w:rsidRPr="006F4208">
        <w:rPr>
          <w:bCs/>
        </w:rPr>
        <w:t>Som anges i avsnitt 10.1 så</w:t>
      </w:r>
      <w:r>
        <w:rPr>
          <w:bCs/>
          <w:i/>
          <w:iCs/>
        </w:rPr>
        <w:t xml:space="preserve"> </w:t>
      </w:r>
      <w:r w:rsidRPr="006F4208">
        <w:rPr>
          <w:bCs/>
        </w:rPr>
        <w:t>har</w:t>
      </w:r>
      <w:r>
        <w:rPr>
          <w:bCs/>
          <w:i/>
          <w:iCs/>
        </w:rPr>
        <w:t xml:space="preserve"> </w:t>
      </w:r>
      <w:r w:rsidRPr="009B4D75">
        <w:rPr>
          <w:bCs/>
          <w:i/>
          <w:iCs/>
        </w:rPr>
        <w:t>Karolinska Institutet</w:t>
      </w:r>
      <w:r>
        <w:rPr>
          <w:bCs/>
        </w:rPr>
        <w:t xml:space="preserve"> noterat att </w:t>
      </w:r>
      <w:r>
        <w:t>begreppet ”försöks</w:t>
      </w:r>
      <w:r>
        <w:softHyphen/>
        <w:t>person” används i EU-förordningarna medan begreppet ”forsk</w:t>
      </w:r>
      <w:r>
        <w:softHyphen/>
        <w:t>nings</w:t>
      </w:r>
      <w:r>
        <w:softHyphen/>
        <w:t>person” är det begrepp som används i etikprövningslagen. Karolin</w:t>
      </w:r>
      <w:r>
        <w:softHyphen/>
        <w:t>ska Institutet anser att det senare begreppet är att föredra.</w:t>
      </w:r>
      <w:r w:rsidRPr="004A5A1E">
        <w:t xml:space="preserve"> </w:t>
      </w:r>
      <w:r>
        <w:t>B</w:t>
      </w:r>
      <w:r w:rsidRPr="004A5A1E">
        <w:t>enämningen ”försöks</w:t>
      </w:r>
      <w:r>
        <w:softHyphen/>
      </w:r>
      <w:r w:rsidRPr="004A5A1E">
        <w:t>person” är definierat i artikel 2.</w:t>
      </w:r>
      <w:r>
        <w:t>50 i MDR-förordningen och artikel 2.47 i IVDR-för</w:t>
      </w:r>
      <w:r>
        <w:softHyphen/>
        <w:t>ordningen</w:t>
      </w:r>
      <w:r w:rsidRPr="004A5A1E">
        <w:t xml:space="preserve">. </w:t>
      </w:r>
      <w:r>
        <w:t>Enligt dessa definitioner är en försöksperson en person som deltar i en klinisk prövning eller en person som deltar i en pre</w:t>
      </w:r>
      <w:r>
        <w:softHyphen/>
        <w:t>standastudie och vars prover genomgår undersökningar in-vitro med en pro</w:t>
      </w:r>
      <w:r>
        <w:softHyphen/>
        <w:t>dukt avsedd för prestandastudie eller en produkt som används för kontroll</w:t>
      </w:r>
      <w:r>
        <w:softHyphen/>
        <w:t xml:space="preserve">ändamål. </w:t>
      </w:r>
      <w:r w:rsidRPr="000F65FE">
        <w:t>Med forskningsperson avses enligt 2</w:t>
      </w:r>
      <w:r>
        <w:t> §</w:t>
      </w:r>
      <w:r w:rsidRPr="000F65FE">
        <w:t xml:space="preserve"> etikprövnings</w:t>
      </w:r>
      <w:r>
        <w:softHyphen/>
      </w:r>
      <w:r w:rsidRPr="000F65FE">
        <w:t>lag</w:t>
      </w:r>
      <w:r>
        <w:softHyphen/>
      </w:r>
      <w:r w:rsidRPr="000F65FE">
        <w:t>en ”en levande människa som forskningen avser</w:t>
      </w:r>
      <w:r>
        <w:t>”.</w:t>
      </w:r>
      <w:r w:rsidRPr="000F65FE">
        <w:t xml:space="preserve"> </w:t>
      </w:r>
      <w:r w:rsidRPr="00E31071">
        <w:t>Regeringen finner att ordet forsk</w:t>
      </w:r>
      <w:r>
        <w:softHyphen/>
      </w:r>
      <w:r w:rsidRPr="00E31071">
        <w:t>ningsperson så som det definieras i etikprövningslagen är vidare och även innefattar ordet försöksperson så som det definieras i EU</w:t>
      </w:r>
      <w:r>
        <w:t>-</w:t>
      </w:r>
      <w:r w:rsidRPr="00E31071">
        <w:t>för</w:t>
      </w:r>
      <w:r>
        <w:softHyphen/>
      </w:r>
      <w:r w:rsidRPr="00E31071">
        <w:t>ord</w:t>
      </w:r>
      <w:r>
        <w:softHyphen/>
      </w:r>
      <w:r w:rsidRPr="00E31071">
        <w:t>ning</w:t>
      </w:r>
      <w:r>
        <w:softHyphen/>
        <w:t>arna</w:t>
      </w:r>
      <w:r w:rsidRPr="00E31071">
        <w:t>.</w:t>
      </w:r>
      <w:r w:rsidRPr="004A5A1E">
        <w:t xml:space="preserve"> Regeringen finner mot bakgrund av att EU-för</w:t>
      </w:r>
      <w:r>
        <w:softHyphen/>
      </w:r>
      <w:r w:rsidRPr="004A5A1E">
        <w:t>ord</w:t>
      </w:r>
      <w:r>
        <w:softHyphen/>
      </w:r>
      <w:r w:rsidRPr="004A5A1E">
        <w:t>ning</w:t>
      </w:r>
      <w:r>
        <w:softHyphen/>
        <w:t>ar</w:t>
      </w:r>
      <w:r>
        <w:softHyphen/>
        <w:t>na</w:t>
      </w:r>
      <w:r w:rsidRPr="004A5A1E">
        <w:t xml:space="preserve"> genom</w:t>
      </w:r>
      <w:r>
        <w:softHyphen/>
      </w:r>
      <w:r w:rsidRPr="004A5A1E">
        <w:t>gå</w:t>
      </w:r>
      <w:r>
        <w:softHyphen/>
      </w:r>
      <w:r w:rsidRPr="004A5A1E">
        <w:t xml:space="preserve">ende använder begreppet ”försöksperson” </w:t>
      </w:r>
      <w:r>
        <w:t>att</w:t>
      </w:r>
      <w:r w:rsidRPr="004A5A1E">
        <w:t xml:space="preserve"> detta begrepp </w:t>
      </w:r>
      <w:r>
        <w:t xml:space="preserve">bör </w:t>
      </w:r>
      <w:r w:rsidRPr="004A5A1E">
        <w:t>an</w:t>
      </w:r>
      <w:r>
        <w:softHyphen/>
      </w:r>
      <w:r w:rsidRPr="004A5A1E">
        <w:t xml:space="preserve">vändas i </w:t>
      </w:r>
      <w:r>
        <w:t>den svenska lagstiftningen som kompletterar dessa EU-för</w:t>
      </w:r>
      <w:r>
        <w:softHyphen/>
        <w:t>ord</w:t>
      </w:r>
      <w:r>
        <w:softHyphen/>
        <w:t>ning</w:t>
      </w:r>
      <w:r>
        <w:softHyphen/>
        <w:t>ar. Det bör bli enklare att förstå lagstiftningen om samma begrepp används. En liknande bedömning gjordes när det gäller etisk gransk</w:t>
      </w:r>
      <w:r>
        <w:softHyphen/>
        <w:t xml:space="preserve">ning av kliniska läkemedelsprövningar, jämför propositionen </w:t>
      </w:r>
      <w:r w:rsidRPr="000F65FE">
        <w:t>Komplett</w:t>
      </w:r>
      <w:r>
        <w:softHyphen/>
      </w:r>
      <w:r w:rsidRPr="000F65FE">
        <w:t>er</w:t>
      </w:r>
      <w:r>
        <w:softHyphen/>
      </w:r>
      <w:r w:rsidRPr="000F65FE">
        <w:t>ande be</w:t>
      </w:r>
      <w:r>
        <w:softHyphen/>
      </w:r>
      <w:r w:rsidRPr="000F65FE">
        <w:t>stämmelser om etisk granskning till EU-förordningen om kliniska läke</w:t>
      </w:r>
      <w:r>
        <w:softHyphen/>
      </w:r>
      <w:r w:rsidRPr="000F65FE">
        <w:t>medels</w:t>
      </w:r>
      <w:r>
        <w:softHyphen/>
      </w:r>
      <w:r w:rsidRPr="000F65FE">
        <w:t>prövningar</w:t>
      </w:r>
      <w:r>
        <w:t xml:space="preserve"> (prop. 2017/18:193 s. 33 f.).</w:t>
      </w:r>
    </w:p>
    <w:p w14:paraId="252BFC0D" w14:textId="77777777" w:rsidR="008539B5" w:rsidRDefault="008539B5" w:rsidP="008539B5">
      <w:pPr>
        <w:pStyle w:val="Rubrik5utannumrering"/>
      </w:pPr>
      <w:r>
        <w:t>Etikprövningsmyndighetens ärendehantering</w:t>
      </w:r>
    </w:p>
    <w:p w14:paraId="23713486" w14:textId="77777777" w:rsidR="008539B5" w:rsidRDefault="008539B5" w:rsidP="008539B5">
      <w:pPr>
        <w:pStyle w:val="Brdtextmedindrag"/>
        <w:ind w:firstLine="0"/>
      </w:pPr>
      <w:r>
        <w:t xml:space="preserve">Några regioner, däribland </w:t>
      </w:r>
      <w:r w:rsidRPr="006212AC">
        <w:rPr>
          <w:i/>
          <w:iCs/>
        </w:rPr>
        <w:t>Region Gävleborg</w:t>
      </w:r>
      <w:r>
        <w:t xml:space="preserve"> och </w:t>
      </w:r>
      <w:r w:rsidRPr="006F4208">
        <w:rPr>
          <w:i/>
          <w:iCs/>
        </w:rPr>
        <w:t>Region</w:t>
      </w:r>
      <w:r>
        <w:t xml:space="preserve"> </w:t>
      </w:r>
      <w:r w:rsidRPr="006F4208">
        <w:rPr>
          <w:i/>
          <w:iCs/>
        </w:rPr>
        <w:t>Örebro</w:t>
      </w:r>
      <w:r>
        <w:t>, yttrar en oro över att de ökade kraven på ledtider vid granskningar av ansökningar om läkemedelsprövningar och prövningar av medicintekniska produkter kan leda till undanträngnings</w:t>
      </w:r>
      <w:r>
        <w:softHyphen/>
        <w:t>effekter avseende de övriga ärenden som hant</w:t>
      </w:r>
      <w:r>
        <w:softHyphen/>
        <w:t xml:space="preserve">eras av Etikprövningsmyndigheten. Regeringen </w:t>
      </w:r>
      <w:r w:rsidRPr="00A43D49">
        <w:t>instämmer</w:t>
      </w:r>
      <w:r>
        <w:t xml:space="preserve"> i att det är viktigt att någon sådan effekt inte uppstår och kommer att följa denna fråga noga. </w:t>
      </w:r>
    </w:p>
    <w:p w14:paraId="48F8BC31" w14:textId="058B159B" w:rsidR="008539B5" w:rsidRDefault="008539B5" w:rsidP="008539B5">
      <w:pPr>
        <w:pStyle w:val="Brdtextmedindrag"/>
      </w:pPr>
      <w:r>
        <w:t>Samma regioner lyfter också fram att Etikprövnings</w:t>
      </w:r>
      <w:r>
        <w:softHyphen/>
        <w:t>myndig</w:t>
      </w:r>
      <w:r>
        <w:softHyphen/>
        <w:t>het</w:t>
      </w:r>
      <w:r>
        <w:softHyphen/>
        <w:t>en saknar ett elektroniskt ärende</w:t>
      </w:r>
      <w:r>
        <w:softHyphen/>
        <w:t>hanterings</w:t>
      </w:r>
      <w:r>
        <w:softHyphen/>
        <w:t>system, vilket de bedömer kunna försvåra ett samarbete med Läkemedelsverket. Regionerna pekar på att avsaknaden av ett sådant ärendehanteringssystem redan innebär en för</w:t>
      </w:r>
      <w:r>
        <w:softHyphen/>
        <w:t>svårad sam</w:t>
      </w:r>
      <w:r>
        <w:softHyphen/>
        <w:t>verk</w:t>
      </w:r>
      <w:r>
        <w:softHyphen/>
        <w:t>an mellan Etikprövningsmyndigheten och regioner. Regeringen har not</w:t>
      </w:r>
      <w:r>
        <w:softHyphen/>
        <w:t>er</w:t>
      </w:r>
      <w:r>
        <w:softHyphen/>
        <w:t xml:space="preserve">at att Etikprövningsmyndigheten för närvarande håller på att upphandla ett nytt ärendehanteringssystem. Regeringen följer även denna fråga. </w:t>
      </w:r>
    </w:p>
    <w:p w14:paraId="09587088" w14:textId="77777777" w:rsidR="008539B5" w:rsidRDefault="008539B5" w:rsidP="008539B5">
      <w:pPr>
        <w:pStyle w:val="Rubrik5utannumrering"/>
      </w:pPr>
      <w:r>
        <w:t>Grunder för den etiska bedömningen</w:t>
      </w:r>
    </w:p>
    <w:p w14:paraId="20E1C4E2" w14:textId="3CF85007" w:rsidR="008539B5" w:rsidRDefault="008539B5" w:rsidP="008539B5">
      <w:pPr>
        <w:pStyle w:val="Brdtextmedindrag"/>
        <w:ind w:firstLine="0"/>
      </w:pPr>
      <w:r>
        <w:t>I den nya lagen med kompletterande bestämmelser om etisk granskning till EU:s förordningar om medicintekniska produkter ska det även framgå att v</w:t>
      </w:r>
      <w:r w:rsidRPr="00A55789">
        <w:t>ad som anges i 7–11</w:t>
      </w:r>
      <w:r>
        <w:t> §</w:t>
      </w:r>
      <w:r w:rsidRPr="00A55789">
        <w:t xml:space="preserve">§ </w:t>
      </w:r>
      <w:r>
        <w:t>etik</w:t>
      </w:r>
      <w:r>
        <w:softHyphen/>
        <w:t>pröv</w:t>
      </w:r>
      <w:r>
        <w:softHyphen/>
        <w:t>nings</w:t>
      </w:r>
      <w:r>
        <w:softHyphen/>
        <w:t xml:space="preserve">lagen </w:t>
      </w:r>
      <w:r w:rsidRPr="00A55789">
        <w:t>ska ligga till grund för be</w:t>
      </w:r>
      <w:r>
        <w:softHyphen/>
      </w:r>
      <w:r w:rsidRPr="00A55789">
        <w:t>dömningen.</w:t>
      </w:r>
      <w:r>
        <w:t xml:space="preserve"> </w:t>
      </w:r>
      <w:r w:rsidRPr="00171E14">
        <w:t>De utgångs</w:t>
      </w:r>
      <w:r>
        <w:softHyphen/>
      </w:r>
      <w:r w:rsidRPr="00171E14">
        <w:t>punkt</w:t>
      </w:r>
      <w:r>
        <w:softHyphen/>
      </w:r>
      <w:r w:rsidRPr="00171E14">
        <w:t xml:space="preserve">er för etikprövningen som anges i </w:t>
      </w:r>
      <w:r>
        <w:t>dessa be</w:t>
      </w:r>
      <w:r>
        <w:softHyphen/>
        <w:t xml:space="preserve">stämmelser </w:t>
      </w:r>
      <w:r w:rsidRPr="00171E14">
        <w:t>är för det för</w:t>
      </w:r>
      <w:r>
        <w:softHyphen/>
      </w:r>
      <w:r w:rsidRPr="00171E14">
        <w:t>sta att forskning får godkännas endast om den kan utföras med re</w:t>
      </w:r>
      <w:r>
        <w:softHyphen/>
      </w:r>
      <w:r w:rsidRPr="00171E14">
        <w:t>spekt för människovärdet, och att mänskliga rättigheter och grund</w:t>
      </w:r>
      <w:r>
        <w:softHyphen/>
      </w:r>
      <w:r w:rsidRPr="00171E14">
        <w:t>läggande friheter alltid ska beaktas vid etikprövningen sam</w:t>
      </w:r>
      <w:r>
        <w:softHyphen/>
      </w:r>
      <w:r w:rsidRPr="00171E14">
        <w:t>tidigt som hänsyn ska tas till intresset av att ny kunskap kan ut</w:t>
      </w:r>
      <w:r>
        <w:softHyphen/>
      </w:r>
      <w:r w:rsidRPr="00171E14">
        <w:t>veck</w:t>
      </w:r>
      <w:r>
        <w:softHyphen/>
      </w:r>
      <w:r w:rsidRPr="00171E14">
        <w:t>las genom forskning. Vidare ska människors välfärd ges före</w:t>
      </w:r>
      <w:r>
        <w:softHyphen/>
      </w:r>
      <w:r w:rsidRPr="00171E14">
        <w:t>träde framför samhällets och vetenskapens behov. Forsk</w:t>
      </w:r>
      <w:r>
        <w:softHyphen/>
      </w:r>
      <w:r w:rsidRPr="00171E14">
        <w:t>ning får god</w:t>
      </w:r>
      <w:r>
        <w:softHyphen/>
      </w:r>
      <w:r w:rsidRPr="00171E14">
        <w:t>kännas bara om de risker som den kan medföra för forsk</w:t>
      </w:r>
      <w:r>
        <w:softHyphen/>
      </w:r>
      <w:r w:rsidRPr="00171E14">
        <w:t>nings</w:t>
      </w:r>
      <w:r>
        <w:softHyphen/>
      </w:r>
      <w:r w:rsidRPr="00171E14">
        <w:t>per</w:t>
      </w:r>
      <w:r>
        <w:softHyphen/>
      </w:r>
      <w:r w:rsidRPr="00171E14">
        <w:t>soners hälsa, säkerhet och personliga integritet upp</w:t>
      </w:r>
      <w:r>
        <w:softHyphen/>
      </w:r>
      <w:r w:rsidRPr="00171E14">
        <w:t>vägs av dess veten</w:t>
      </w:r>
      <w:r>
        <w:softHyphen/>
      </w:r>
      <w:r w:rsidRPr="00171E14">
        <w:t>skapliga värde. Forskning får däremot inte godkännas, om det för</w:t>
      </w:r>
      <w:r>
        <w:softHyphen/>
      </w:r>
      <w:r w:rsidRPr="00171E14">
        <w:t>väntade resultatet kan uppnås på ett annat sätt som inne</w:t>
      </w:r>
      <w:r>
        <w:softHyphen/>
      </w:r>
      <w:r w:rsidRPr="00171E14">
        <w:t>bär mindre risker för forskningspersoners hälsa, säkerhet och per</w:t>
      </w:r>
      <w:r>
        <w:softHyphen/>
      </w:r>
      <w:r w:rsidRPr="00171E14">
        <w:t>son</w:t>
      </w:r>
      <w:r>
        <w:softHyphen/>
      </w:r>
      <w:r w:rsidRPr="00171E14">
        <w:t>liga integritet. Vidare får forskning bara godkännas om den ska ut</w:t>
      </w:r>
      <w:r>
        <w:softHyphen/>
      </w:r>
      <w:r w:rsidRPr="00171E14">
        <w:t>för</w:t>
      </w:r>
      <w:r>
        <w:softHyphen/>
      </w:r>
      <w:r w:rsidRPr="00171E14">
        <w:t>as av eller under överinseende av en forskare som har den veten</w:t>
      </w:r>
      <w:r>
        <w:softHyphen/>
      </w:r>
      <w:r w:rsidRPr="00171E14">
        <w:t>skap</w:t>
      </w:r>
      <w:r>
        <w:softHyphen/>
      </w:r>
      <w:r w:rsidRPr="00171E14">
        <w:t>liga kom</w:t>
      </w:r>
      <w:r>
        <w:softHyphen/>
      </w:r>
      <w:r w:rsidRPr="00171E14">
        <w:t>pet</w:t>
      </w:r>
      <w:r>
        <w:softHyphen/>
      </w:r>
      <w:r w:rsidRPr="00171E14">
        <w:t>ens som behövs. Dessa utgångspunkter är etiska prin</w:t>
      </w:r>
      <w:r>
        <w:softHyphen/>
      </w:r>
      <w:r w:rsidRPr="00171E14">
        <w:t xml:space="preserve">ciper som </w:t>
      </w:r>
      <w:r>
        <w:t>även ligger till grund vid etisk granskning av klini</w:t>
      </w:r>
      <w:r>
        <w:softHyphen/>
        <w:t>ska läkemedels</w:t>
      </w:r>
      <w:r>
        <w:softHyphen/>
        <w:t>prövningar (jfr 3 § lagen [</w:t>
      </w:r>
      <w:r w:rsidRPr="00171E14">
        <w:t>2018:1091</w:t>
      </w:r>
      <w:r>
        <w:t>]</w:t>
      </w:r>
      <w:r w:rsidRPr="00171E14">
        <w:t xml:space="preserve"> med kom</w:t>
      </w:r>
      <w:r>
        <w:softHyphen/>
      </w:r>
      <w:r w:rsidRPr="00171E14">
        <w:t>plett</w:t>
      </w:r>
      <w:r>
        <w:softHyphen/>
      </w:r>
      <w:r w:rsidRPr="00171E14">
        <w:t>er</w:t>
      </w:r>
      <w:r>
        <w:softHyphen/>
      </w:r>
      <w:r w:rsidRPr="00171E14">
        <w:t>ande bestämmelser om etisk gransk</w:t>
      </w:r>
      <w:r>
        <w:softHyphen/>
      </w:r>
      <w:r w:rsidRPr="00171E14">
        <w:t>ning till EU:s förordning om klini</w:t>
      </w:r>
      <w:r>
        <w:softHyphen/>
      </w:r>
      <w:r w:rsidRPr="00171E14">
        <w:t>ska prövningar av humanläkemedel</w:t>
      </w:r>
      <w:r>
        <w:t xml:space="preserve">). </w:t>
      </w:r>
    </w:p>
    <w:p w14:paraId="104AE3C7" w14:textId="2E66E164" w:rsidR="008539B5" w:rsidRDefault="008539B5" w:rsidP="008539B5">
      <w:pPr>
        <w:pStyle w:val="Brdtextmedindrag"/>
      </w:pPr>
      <w:r w:rsidRPr="00D019F2">
        <w:rPr>
          <w:i/>
          <w:iCs/>
        </w:rPr>
        <w:t xml:space="preserve">Lunds </w:t>
      </w:r>
      <w:r>
        <w:rPr>
          <w:i/>
          <w:iCs/>
        </w:rPr>
        <w:t>u</w:t>
      </w:r>
      <w:r w:rsidRPr="00D019F2">
        <w:rPr>
          <w:i/>
          <w:iCs/>
        </w:rPr>
        <w:t>niversitet</w:t>
      </w:r>
      <w:r>
        <w:t xml:space="preserve"> noterar att </w:t>
      </w:r>
      <w:r w:rsidRPr="000E53E8">
        <w:t>etikprövningslagen</w:t>
      </w:r>
      <w:r>
        <w:t xml:space="preserve"> inte längre </w:t>
      </w:r>
      <w:r w:rsidRPr="000E53E8">
        <w:t>ska tillämp</w:t>
      </w:r>
      <w:r>
        <w:softHyphen/>
      </w:r>
      <w:r w:rsidRPr="000E53E8">
        <w:t>as på kliniska prövningar av medicintekniska produkter eller av human</w:t>
      </w:r>
      <w:r>
        <w:softHyphen/>
      </w:r>
      <w:r w:rsidRPr="000E53E8">
        <w:t xml:space="preserve">läkemedel. </w:t>
      </w:r>
      <w:r>
        <w:t xml:space="preserve">Universitetet saknar dock en </w:t>
      </w:r>
      <w:r w:rsidRPr="000E53E8">
        <w:t>analys av vilka kon</w:t>
      </w:r>
      <w:r>
        <w:softHyphen/>
      </w:r>
      <w:r w:rsidRPr="000E53E8">
        <w:t xml:space="preserve">sekvenser denna ändring får. </w:t>
      </w:r>
      <w:r>
        <w:t>Bland annat pekar universitetet på att formul</w:t>
      </w:r>
      <w:r>
        <w:softHyphen/>
        <w:t>er</w:t>
      </w:r>
      <w:r>
        <w:softHyphen/>
        <w:t>ingarna i EU-förordningarna om beslutsoförmögnas möjlighet att vägra delta i en klin</w:t>
      </w:r>
      <w:r>
        <w:softHyphen/>
        <w:t>isk prövning eller prestandastudie kan tolkas som att ett visst tvång är tillåtet. Vidare pekar universitet på att den straffskärpning som införts i etik</w:t>
      </w:r>
      <w:r>
        <w:softHyphen/>
        <w:t xml:space="preserve">prövningslagen inte återspeglas i promemorian förslag. </w:t>
      </w:r>
    </w:p>
    <w:p w14:paraId="2410FC52" w14:textId="3404C790" w:rsidR="008539B5" w:rsidRDefault="008539B5" w:rsidP="008539B5">
      <w:pPr>
        <w:pStyle w:val="Brdtextmedindrag"/>
      </w:pPr>
      <w:r>
        <w:t>I likhet med vad som gäller enligt etikprövningslagen så kommer Etik</w:t>
      </w:r>
      <w:r>
        <w:softHyphen/>
        <w:t>pröv</w:t>
      </w:r>
      <w:r>
        <w:softHyphen/>
        <w:t>ningsmyndigheten enligt den nya lagen med kompletterande bestäm</w:t>
      </w:r>
      <w:r>
        <w:softHyphen/>
        <w:t>mels</w:t>
      </w:r>
      <w:r>
        <w:softHyphen/>
        <w:t>er om etisk gransk</w:t>
      </w:r>
      <w:r>
        <w:softHyphen/>
        <w:t>ning till EU-förordningarna om medicintekniska pro</w:t>
      </w:r>
      <w:r>
        <w:softHyphen/>
        <w:t>dukter att granska an</w:t>
      </w:r>
      <w:r>
        <w:softHyphen/>
        <w:t>sök</w:t>
      </w:r>
      <w:r>
        <w:softHyphen/>
        <w:t>ningarna och bestämmelserna i 7–11 §§ etik</w:t>
      </w:r>
      <w:r>
        <w:softHyphen/>
        <w:t>pröv</w:t>
      </w:r>
      <w:r>
        <w:softHyphen/>
        <w:t>ningslagen ska ligga till grund för bedömningen vid den gransk</w:t>
      </w:r>
      <w:r>
        <w:softHyphen/>
        <w:t>ningen. Vid den etiska gransk</w:t>
      </w:r>
      <w:r>
        <w:softHyphen/>
        <w:t>ningen ska Etikprövningsmyndigheten även tillämpa v</w:t>
      </w:r>
      <w:r w:rsidRPr="00CF4E16">
        <w:t>issa av etik</w:t>
      </w:r>
      <w:r>
        <w:softHyphen/>
      </w:r>
      <w:r w:rsidRPr="00CF4E16">
        <w:t>pröv</w:t>
      </w:r>
      <w:r>
        <w:softHyphen/>
      </w:r>
      <w:r w:rsidRPr="00CF4E16">
        <w:t>ningslagens förfaranderegler</w:t>
      </w:r>
      <w:r>
        <w:t xml:space="preserve">. Dessa behandlas i avsnitt 10.7. </w:t>
      </w:r>
    </w:p>
    <w:p w14:paraId="3AACA404" w14:textId="24F18905" w:rsidR="008539B5" w:rsidRDefault="008539B5" w:rsidP="008539B5">
      <w:pPr>
        <w:pStyle w:val="Brdtextmedindrag"/>
      </w:pPr>
      <w:r>
        <w:t>I etikprövningslagen finns även bestämmelser om inhämtande av in</w:t>
      </w:r>
      <w:r>
        <w:softHyphen/>
        <w:t>form</w:t>
      </w:r>
      <w:r>
        <w:softHyphen/>
        <w:t xml:space="preserve">erat samtycke för att en person ska få delta i en prövning. Dock är dessa bestämmelser om informerat samtycke inte tillämpliga om det i en annan författning finns </w:t>
      </w:r>
      <w:r w:rsidRPr="00D019F2">
        <w:t xml:space="preserve">särskilda föreskrifter om information och samtycke vid forskning </w:t>
      </w:r>
      <w:r>
        <w:t>(13 §). Sådana särskilda föreskrifter finns i EU-för</w:t>
      </w:r>
      <w:r>
        <w:softHyphen/>
        <w:t>ord</w:t>
      </w:r>
      <w:r>
        <w:softHyphen/>
        <w:t>ning</w:t>
      </w:r>
      <w:r>
        <w:softHyphen/>
        <w:t>arna och ska därmed tillämpas. Frågan om beslutsoförmögna personers möjlig</w:t>
      </w:r>
      <w:r>
        <w:softHyphen/>
        <w:t xml:space="preserve">het att vägra delta i en prövning eller studie behandlas i avsnitt 10.10. I etikprövningslagen finns även straffbestämmelser. I avsnitt 15 föreslås straff med samma straffskala som den i etikprövningslagen. </w:t>
      </w:r>
    </w:p>
    <w:p w14:paraId="0C1CF936" w14:textId="659F7B25" w:rsidR="008539B5" w:rsidRDefault="008539B5" w:rsidP="008539B5">
      <w:pPr>
        <w:pStyle w:val="Brdtextmedindrag"/>
      </w:pPr>
      <w:r>
        <w:t>Sammanfattningsvis så kan bestämmelserna i EU-förordningarna inne</w:t>
      </w:r>
      <w:r>
        <w:softHyphen/>
        <w:t>bära nyheter när det gäller tillståndsprövning och möjligen avvikelser när det gäller inhämtande av informerat samtycke. Detta är dock inget som kan ändras genom svensk lagstiftning. I nu föreslagen svensk rätt kommer de huvudsakliga bestämmelserna i etikprövningslagen att beaktas vid klin</w:t>
      </w:r>
      <w:r>
        <w:softHyphen/>
        <w:t xml:space="preserve">iska prövningar och prestandastudier. </w:t>
      </w:r>
    </w:p>
    <w:p w14:paraId="4E91323B" w14:textId="77777777" w:rsidR="008539B5" w:rsidRDefault="008539B5" w:rsidP="008539B5">
      <w:pPr>
        <w:pStyle w:val="Rubrik2"/>
      </w:pPr>
      <w:bookmarkStart w:id="236" w:name="_Toc65132662"/>
      <w:bookmarkStart w:id="237" w:name="_Toc69367532"/>
      <w:r>
        <w:t>Väsentlig ändring</w:t>
      </w:r>
      <w:bookmarkEnd w:id="236"/>
      <w:bookmarkEnd w:id="237"/>
    </w:p>
    <w:p w14:paraId="3340E251" w14:textId="77777777" w:rsidR="008539B5" w:rsidRDefault="008539B5" w:rsidP="008539B5">
      <w:pPr>
        <w:pStyle w:val="Brdtextmedindragram"/>
        <w:ind w:firstLine="0"/>
      </w:pPr>
      <w:r>
        <w:rPr>
          <w:b/>
        </w:rPr>
        <w:t>Regeringens f</w:t>
      </w:r>
      <w:r w:rsidRPr="009F5D6B">
        <w:rPr>
          <w:b/>
        </w:rPr>
        <w:t>örslag</w:t>
      </w:r>
      <w:r>
        <w:t>: Den myndighet som regeringen bestämmer ska pröva frågor om väsentliga ändringar av en klinisk pröv</w:t>
      </w:r>
      <w:r>
        <w:softHyphen/>
        <w:t>ning eller en pre</w:t>
      </w:r>
      <w:r>
        <w:softHyphen/>
        <w:t xml:space="preserve">standastudie. </w:t>
      </w:r>
    </w:p>
    <w:p w14:paraId="6AB8468E" w14:textId="62683728" w:rsidR="008539B5" w:rsidRDefault="008539B5" w:rsidP="008539B5">
      <w:pPr>
        <w:pStyle w:val="Brdtextmedindragram"/>
      </w:pPr>
      <w:r w:rsidRPr="007355FE">
        <w:rPr>
          <w:b/>
          <w:bCs/>
        </w:rPr>
        <w:t>Regeringens bedömning</w:t>
      </w:r>
      <w:r>
        <w:t>: Läkemedelsverket bör i förord</w:t>
      </w:r>
      <w:r>
        <w:softHyphen/>
        <w:t>ning utses till den myndighet som ska pröva frågor om väsentliga ändringar av en klin</w:t>
      </w:r>
      <w:r>
        <w:softHyphen/>
        <w:t>isk pröv</w:t>
      </w:r>
      <w:r>
        <w:softHyphen/>
        <w:t>ning eller en pre</w:t>
      </w:r>
      <w:r>
        <w:softHyphen/>
        <w:t xml:space="preserve">standastudie. </w:t>
      </w:r>
    </w:p>
    <w:p w14:paraId="3A77A707" w14:textId="77777777" w:rsidR="008539B5" w:rsidRPr="00AC3491" w:rsidRDefault="008539B5" w:rsidP="008539B5">
      <w:pPr>
        <w:pStyle w:val="Brdtext"/>
      </w:pPr>
    </w:p>
    <w:p w14:paraId="1B4F9189" w14:textId="061CCB7C"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och bedömning</w:t>
      </w:r>
      <w:r w:rsidRPr="00316DD4">
        <w:t>.</w:t>
      </w:r>
      <w:r>
        <w:t xml:space="preserve"> I promemorians förslag till lagtext anges att det av artikel 75.3 i MDR-förordningen och artikel 71.3 i IVDR-förordningen följer att en väsentlig ändr</w:t>
      </w:r>
      <w:r>
        <w:softHyphen/>
        <w:t>ing inte får genomföras om Etikprövningsmyndigheten vid sin etiska gransk</w:t>
      </w:r>
      <w:r>
        <w:softHyphen/>
        <w:t>ning enligt den nya lagen med kompletterande be</w:t>
      </w:r>
      <w:r>
        <w:softHyphen/>
        <w:t>stäm</w:t>
      </w:r>
      <w:r>
        <w:softHyphen/>
        <w:t>melser om etisk granskning till EU:s förordningar om medicin</w:t>
      </w:r>
      <w:r>
        <w:softHyphen/>
        <w:t>tekn</w:t>
      </w:r>
      <w:r>
        <w:softHyphen/>
        <w:t>iska produkter har avgett något negativt yttrande avseende den kliniska pröv</w:t>
      </w:r>
      <w:r>
        <w:softHyphen/>
        <w:t>ningen eller pre</w:t>
      </w:r>
      <w:r>
        <w:softHyphen/>
        <w:t>standa</w:t>
      </w:r>
      <w:r>
        <w:softHyphen/>
        <w:t>studien. Av promemorians förslag till lagtext följer även att om Etik</w:t>
      </w:r>
      <w:r>
        <w:softHyphen/>
        <w:t>pröv</w:t>
      </w:r>
      <w:r>
        <w:softHyphen/>
        <w:t>nings</w:t>
      </w:r>
      <w:r>
        <w:softHyphen/>
        <w:t>myndigheten efter sin gransk</w:t>
      </w:r>
      <w:r>
        <w:softHyphen/>
        <w:t>ning har avgett ett yttrande med villkor, ska vill</w:t>
      </w:r>
      <w:r>
        <w:softHyphen/>
        <w:t>koren beaktas vid tillstånds</w:t>
      </w:r>
      <w:r>
        <w:softHyphen/>
        <w:t>giv</w:t>
      </w:r>
      <w:r>
        <w:softHyphen/>
        <w:t xml:space="preserve">ningen. </w:t>
      </w:r>
    </w:p>
    <w:p w14:paraId="568EEE04" w14:textId="1046503F" w:rsidR="008539B5"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096E25">
        <w:rPr>
          <w:i/>
          <w:iCs/>
        </w:rPr>
        <w:t>Läkemedels</w:t>
      </w:r>
      <w:r>
        <w:rPr>
          <w:i/>
          <w:iCs/>
        </w:rPr>
        <w:t>-</w:t>
      </w:r>
      <w:r w:rsidRPr="00096E25">
        <w:rPr>
          <w:i/>
          <w:iCs/>
        </w:rPr>
        <w:t>verk</w:t>
      </w:r>
      <w:r>
        <w:rPr>
          <w:i/>
          <w:iCs/>
        </w:rPr>
        <w:softHyphen/>
      </w:r>
      <w:r w:rsidRPr="00096E25">
        <w:rPr>
          <w:i/>
          <w:iCs/>
        </w:rPr>
        <w:t>et</w:t>
      </w:r>
      <w:r>
        <w:t xml:space="preserve"> anger att myndigheten tolkar bestämmelserna i EU-förordningarna som att en väsentlig ändring av en klinisk prövning eller prestandastudie får på</w:t>
      </w:r>
      <w:r>
        <w:softHyphen/>
        <w:t>börjas om Etik</w:t>
      </w:r>
      <w:r>
        <w:softHyphen/>
        <w:t>pröv</w:t>
      </w:r>
      <w:r>
        <w:softHyphen/>
        <w:t xml:space="preserve">ningsmyndigheten inte avgett något yttrande inom de tidsfrister som anges i EU-förordningarna eller nationell lag. För det fall Läkemedelsverkets tolkning inte är </w:t>
      </w:r>
      <w:r w:rsidRPr="00073A43">
        <w:t>korrekt eller ett annat förfar</w:t>
      </w:r>
      <w:r>
        <w:softHyphen/>
      </w:r>
      <w:r w:rsidRPr="00073A43">
        <w:t>an</w:t>
      </w:r>
      <w:r>
        <w:softHyphen/>
      </w:r>
      <w:r w:rsidRPr="00073A43">
        <w:t xml:space="preserve">de ska tillämpas </w:t>
      </w:r>
      <w:r>
        <w:t>bör det förhåll</w:t>
      </w:r>
      <w:r>
        <w:softHyphen/>
        <w:t>an</w:t>
      </w:r>
      <w:r>
        <w:softHyphen/>
        <w:t xml:space="preserve">det </w:t>
      </w:r>
      <w:r w:rsidRPr="00073A43">
        <w:t>regleras tydligare</w:t>
      </w:r>
      <w:r>
        <w:t xml:space="preserve"> enligt Läke</w:t>
      </w:r>
      <w:r>
        <w:softHyphen/>
        <w:t>medels</w:t>
      </w:r>
      <w:r>
        <w:softHyphen/>
        <w:t>verk</w:t>
      </w:r>
      <w:r>
        <w:softHyphen/>
        <w:t xml:space="preserve">ets mening. </w:t>
      </w:r>
      <w:r w:rsidRPr="009B4D75">
        <w:rPr>
          <w:i/>
          <w:iCs/>
        </w:rPr>
        <w:t>Etikprövnings</w:t>
      </w:r>
      <w:r>
        <w:rPr>
          <w:i/>
          <w:iCs/>
        </w:rPr>
        <w:softHyphen/>
      </w:r>
      <w:r w:rsidRPr="009B4D75">
        <w:rPr>
          <w:i/>
          <w:iCs/>
        </w:rPr>
        <w:t>myndig</w:t>
      </w:r>
      <w:r>
        <w:rPr>
          <w:i/>
          <w:iCs/>
        </w:rPr>
        <w:softHyphen/>
      </w:r>
      <w:r w:rsidRPr="009B4D75">
        <w:rPr>
          <w:i/>
          <w:iCs/>
        </w:rPr>
        <w:t>heten</w:t>
      </w:r>
      <w:r>
        <w:t xml:space="preserve"> anför att möjligheten att på</w:t>
      </w:r>
      <w:r>
        <w:softHyphen/>
        <w:t xml:space="preserve">börja en prövning eller studie med en väsentlig ändring </w:t>
      </w:r>
      <w:r w:rsidRPr="00955FB8">
        <w:t>även i de fall då någon etisk granskning inte skett</w:t>
      </w:r>
      <w:r>
        <w:t xml:space="preserve"> är principiellt oförenligt med forsk</w:t>
      </w:r>
      <w:r>
        <w:softHyphen/>
        <w:t>nings</w:t>
      </w:r>
      <w:r>
        <w:softHyphen/>
        <w:t>etiska principer om att säkerställa ett full</w:t>
      </w:r>
      <w:r>
        <w:softHyphen/>
        <w:t>gott skydd för försökspersonerna och respekten för människovärdet i forsk</w:t>
      </w:r>
      <w:r>
        <w:softHyphen/>
        <w:t xml:space="preserve">ningen. En sådan ordning ställer stora </w:t>
      </w:r>
      <w:r w:rsidRPr="00955FB8">
        <w:t>krav på att den nationella regler</w:t>
      </w:r>
      <w:r>
        <w:softHyphen/>
      </w:r>
      <w:r w:rsidRPr="00955FB8">
        <w:t>ingen verkligen är tydlig och ger för</w:t>
      </w:r>
      <w:r>
        <w:softHyphen/>
      </w:r>
      <w:r w:rsidRPr="00955FB8">
        <w:t>ut</w:t>
      </w:r>
      <w:r>
        <w:softHyphen/>
      </w:r>
      <w:r w:rsidRPr="00955FB8">
        <w:t>sätt</w:t>
      </w:r>
      <w:r>
        <w:softHyphen/>
      </w:r>
      <w:r w:rsidRPr="00955FB8">
        <w:t>ningar för prövare och myndig</w:t>
      </w:r>
      <w:r>
        <w:softHyphen/>
      </w:r>
      <w:r w:rsidRPr="00955FB8">
        <w:t>heter att ha kontroll på att samtliga ärend</w:t>
      </w:r>
      <w:r>
        <w:softHyphen/>
      </w:r>
      <w:r w:rsidRPr="00955FB8">
        <w:t>en verkligen kommer under prövning så snart det är möjligt. I det fort</w:t>
      </w:r>
      <w:r>
        <w:softHyphen/>
      </w:r>
      <w:r w:rsidRPr="00955FB8">
        <w:t xml:space="preserve">satta lagstiftningsarbetet behöver det </w:t>
      </w:r>
      <w:r>
        <w:t xml:space="preserve">därför enligt myndigheten </w:t>
      </w:r>
      <w:r w:rsidRPr="00955FB8">
        <w:t>noga utvärd</w:t>
      </w:r>
      <w:r>
        <w:softHyphen/>
      </w:r>
      <w:r w:rsidRPr="00955FB8">
        <w:t>eras om den före</w:t>
      </w:r>
      <w:r>
        <w:softHyphen/>
      </w:r>
      <w:r w:rsidRPr="00955FB8">
        <w:t>slagna ordningen verkligen lever upp till detta</w:t>
      </w:r>
      <w:r>
        <w:t>.</w:t>
      </w:r>
      <w:r w:rsidRPr="00AC3491">
        <w:rPr>
          <w:b/>
        </w:rPr>
        <w:t xml:space="preserve"> </w:t>
      </w:r>
    </w:p>
    <w:p w14:paraId="444DE09A" w14:textId="4161BE27" w:rsidR="008539B5" w:rsidRDefault="008539B5" w:rsidP="008539B5">
      <w:pPr>
        <w:pStyle w:val="Brdtextmedindrag"/>
      </w:pPr>
      <w:r w:rsidRPr="00AC3491">
        <w:rPr>
          <w:b/>
        </w:rPr>
        <w:t xml:space="preserve">Skälen för </w:t>
      </w:r>
      <w:r>
        <w:rPr>
          <w:b/>
        </w:rPr>
        <w:t xml:space="preserve">regeringens </w:t>
      </w:r>
      <w:r w:rsidRPr="00AC3491">
        <w:rPr>
          <w:b/>
        </w:rPr>
        <w:t>förslag</w:t>
      </w:r>
      <w:r>
        <w:rPr>
          <w:b/>
        </w:rPr>
        <w:t xml:space="preserve"> och bedömning</w:t>
      </w:r>
      <w:r w:rsidRPr="00AC3491">
        <w:rPr>
          <w:b/>
        </w:rPr>
        <w:t xml:space="preserve">: </w:t>
      </w:r>
      <w:r>
        <w:t xml:space="preserve">I artikel 75 i </w:t>
      </w:r>
      <w:r w:rsidRPr="00A3541E">
        <w:t>MDR-för</w:t>
      </w:r>
      <w:r>
        <w:softHyphen/>
      </w:r>
      <w:r w:rsidRPr="00A3541E">
        <w:t>ordningen</w:t>
      </w:r>
      <w:r>
        <w:t xml:space="preserve"> och artikel 71 i IVDR-förordningen regler</w:t>
      </w:r>
      <w:r>
        <w:softHyphen/>
        <w:t>as de fall då en sponsor vill införa ändringar i en klinisk pröv</w:t>
      </w:r>
      <w:r>
        <w:softHyphen/>
        <w:t>ning eller pre</w:t>
      </w:r>
      <w:r>
        <w:softHyphen/>
        <w:t>standa</w:t>
      </w:r>
      <w:r>
        <w:softHyphen/>
        <w:t>studie och dessa ändringar sannolikt kommer att väs</w:t>
      </w:r>
      <w:r>
        <w:softHyphen/>
        <w:t>entligt påverka för</w:t>
      </w:r>
      <w:r>
        <w:softHyphen/>
        <w:t>söks</w:t>
      </w:r>
      <w:r>
        <w:softHyphen/>
        <w:t>person</w:t>
      </w:r>
      <w:r>
        <w:softHyphen/>
        <w:t>ernas säkerhet, hälsa eller rätt</w:t>
      </w:r>
      <w:r>
        <w:softHyphen/>
        <w:t>ig</w:t>
      </w:r>
      <w:r>
        <w:softHyphen/>
        <w:t>heter eller tillförlit</w:t>
      </w:r>
      <w:r>
        <w:softHyphen/>
        <w:t>lig</w:t>
      </w:r>
      <w:r>
        <w:softHyphen/>
        <w:t>heten eller robust</w:t>
      </w:r>
      <w:r>
        <w:softHyphen/>
        <w:t>heten hos de kliniska data som genereras vid pröv</w:t>
      </w:r>
      <w:r>
        <w:softHyphen/>
        <w:t>ning</w:t>
      </w:r>
      <w:r>
        <w:softHyphen/>
        <w:t>en eller studien. I dessa fall ska spons</w:t>
      </w:r>
      <w:r>
        <w:softHyphen/>
        <w:t>orn underrätta den eller de medlemsstater där prövning</w:t>
      </w:r>
      <w:r>
        <w:softHyphen/>
        <w:t>en eller studi</w:t>
      </w:r>
      <w:r>
        <w:softHyphen/>
        <w:t>en utförs eller ska utföras. Spon</w:t>
      </w:r>
      <w:r>
        <w:softHyphen/>
        <w:t>sorn ska bland annat berätta om skälen till ändringarna och om änd</w:t>
      </w:r>
      <w:r>
        <w:softHyphen/>
        <w:t>ring</w:t>
      </w:r>
      <w:r>
        <w:softHyphen/>
        <w:t>arnas art.</w:t>
      </w:r>
    </w:p>
    <w:p w14:paraId="7AAE42EB" w14:textId="77777777" w:rsidR="008539B5" w:rsidRDefault="008539B5" w:rsidP="008539B5">
      <w:pPr>
        <w:pStyle w:val="Brdtextmedindrag"/>
      </w:pPr>
      <w:r>
        <w:t>Berörda medlemsstater ska bedöma de väsentliga ändring</w:t>
      </w:r>
      <w:r>
        <w:softHyphen/>
        <w:t>arna. Spons</w:t>
      </w:r>
      <w:r>
        <w:softHyphen/>
      </w:r>
      <w:r>
        <w:softHyphen/>
        <w:t>orn får genomföra ändringarna tidigast 38 dagar efter sin anmäl</w:t>
      </w:r>
      <w:r>
        <w:softHyphen/>
      </w:r>
      <w:r>
        <w:softHyphen/>
        <w:t xml:space="preserve">an, om inte berörd medlemsstat har underrättat sponsorn om sitt avslag på de grunder som anges i artikel 71.4 i </w:t>
      </w:r>
      <w:r w:rsidRPr="00A3541E">
        <w:t>MDR-förordningen</w:t>
      </w:r>
      <w:r>
        <w:t xml:space="preserve"> eller artikel 67.4 i IVDR-förordningen eller med hänsyn till folkhälsan, försöks</w:t>
      </w:r>
      <w:r>
        <w:softHyphen/>
        <w:t>personernas och användarnas säkerhet eller hälsa eller den allmänna ordningen. Av artikel 75.3 i MDR-förordningen och artikel 71.3 i IVDR-förordningen framgår det att spons</w:t>
      </w:r>
      <w:r>
        <w:softHyphen/>
        <w:t>orn inte heller får genomföra ändring</w:t>
      </w:r>
      <w:r>
        <w:softHyphen/>
        <w:t>arna om etikkommittén i den berörda medlemsstaten har avgett ett nega</w:t>
      </w:r>
      <w:r>
        <w:softHyphen/>
        <w:t>tivt yttrande avse</w:t>
      </w:r>
      <w:r>
        <w:softHyphen/>
        <w:t>ende den väsentliga ändringen. Det krävs således inte ett beslut för att få genomföra en väsentlig änd</w:t>
      </w:r>
      <w:r>
        <w:softHyphen/>
        <w:t>ring, men väl avsaknad av avslag från berörd myndighet och etikkommittén i den berörda medlems</w:t>
      </w:r>
      <w:r>
        <w:softHyphen/>
        <w:t>staten. Efter 38 dagar utan besked kan således den väsent</w:t>
      </w:r>
      <w:r>
        <w:softHyphen/>
        <w:t>liga ändr</w:t>
      </w:r>
      <w:r>
        <w:softHyphen/>
        <w:t>ing</w:t>
      </w:r>
      <w:r>
        <w:softHyphen/>
        <w:t xml:space="preserve">en införas i prövningen eller studien. </w:t>
      </w:r>
    </w:p>
    <w:p w14:paraId="0A4A1C72" w14:textId="1F565F41" w:rsidR="008539B5" w:rsidRDefault="008539B5" w:rsidP="008539B5">
      <w:pPr>
        <w:pStyle w:val="Brdtextmedindrag"/>
      </w:pPr>
      <w:r>
        <w:t>Det är av stor vikt att beslutsprocessen inte avviker i olika frågor utan att den är likadan för så många frågor som möjligt. Detta bör ock</w:t>
      </w:r>
      <w:r>
        <w:softHyphen/>
        <w:t>så vara en fördel för sponsorn. För sponsorn borde det även vara en fördel att ha ett skriftligt beslut på att den väsentliga änd</w:t>
      </w:r>
      <w:r>
        <w:softHyphen/>
        <w:t>ring</w:t>
      </w:r>
      <w:r>
        <w:softHyphen/>
        <w:t>en är godtagbar, i stället för att endast hänvisa till att man inte fått något avslagsbeslut i frågan. Det föreslås därför att Etik</w:t>
      </w:r>
      <w:r>
        <w:softHyphen/>
        <w:t>pröv</w:t>
      </w:r>
      <w:r>
        <w:softHyphen/>
        <w:t>nings</w:t>
      </w:r>
      <w:r>
        <w:softHyphen/>
        <w:t>mynd</w:t>
      </w:r>
      <w:r>
        <w:softHyphen/>
        <w:t>igheten ska lämna ett yttrande om sin etiska gransk</w:t>
      </w:r>
      <w:r>
        <w:softHyphen/>
        <w:t>ning till Läke</w:t>
      </w:r>
      <w:r>
        <w:softHyphen/>
        <w:t>medelsverket</w:t>
      </w:r>
      <w:r w:rsidRPr="0088105B">
        <w:t xml:space="preserve"> </w:t>
      </w:r>
      <w:r>
        <w:t xml:space="preserve">och att </w:t>
      </w:r>
      <w:r w:rsidRPr="0088105B">
        <w:t>Läkemedel</w:t>
      </w:r>
      <w:r>
        <w:t>s</w:t>
      </w:r>
      <w:r w:rsidRPr="0088105B">
        <w:t>verket</w:t>
      </w:r>
      <w:r>
        <w:t xml:space="preserve"> där</w:t>
      </w:r>
      <w:r>
        <w:softHyphen/>
        <w:t>efter ska fatta beslut i frågor om väsentlig ändring av en klinisk prövning eller en prestanda</w:t>
      </w:r>
      <w:r>
        <w:softHyphen/>
        <w:t>studie. Detta förfarande innebär även att ett beslut kan med</w:t>
      </w:r>
      <w:r>
        <w:softHyphen/>
        <w:t>delas innan de stipulerade 38 dagarna är till ända. Även detta är en för</w:t>
      </w:r>
      <w:r>
        <w:softHyphen/>
        <w:t>del för sponsorn. Läkemedelsverket kan å andra sidan fatta beslut om att avslå en anmälan om väsentlig ändring efter sin gransk</w:t>
      </w:r>
      <w:r>
        <w:softHyphen/>
        <w:t>ning av anmälan eller på grund av att Etik</w:t>
      </w:r>
      <w:r>
        <w:softHyphen/>
        <w:t>pröv</w:t>
      </w:r>
      <w:r>
        <w:softHyphen/>
        <w:t>nings</w:t>
      </w:r>
      <w:r>
        <w:softHyphen/>
        <w:t>mynd</w:t>
      </w:r>
      <w:r>
        <w:softHyphen/>
        <w:t>ig</w:t>
      </w:r>
      <w:r>
        <w:softHyphen/>
        <w:t>heten har avgett ett negativt yttrande. Genom nämnda förfarande an</w:t>
      </w:r>
      <w:r>
        <w:softHyphen/>
        <w:t xml:space="preserve">passas svensk rätt till </w:t>
      </w:r>
      <w:r w:rsidRPr="000E328B">
        <w:t xml:space="preserve">artikel 75 i </w:t>
      </w:r>
      <w:r w:rsidRPr="00A3541E">
        <w:t>MDR-förordningen</w:t>
      </w:r>
      <w:r>
        <w:t xml:space="preserve"> </w:t>
      </w:r>
      <w:r w:rsidRPr="000E328B">
        <w:t xml:space="preserve">och artikel 71 i </w:t>
      </w:r>
      <w:r>
        <w:t>IVDR-förordningen. I den nya lagen med kompletterande be</w:t>
      </w:r>
      <w:r>
        <w:softHyphen/>
        <w:t>stäm</w:t>
      </w:r>
      <w:r>
        <w:softHyphen/>
        <w:t>mels</w:t>
      </w:r>
      <w:r>
        <w:softHyphen/>
        <w:t>er till EU:s förordningar om medicin</w:t>
      </w:r>
      <w:r>
        <w:softHyphen/>
        <w:t>tekn</w:t>
      </w:r>
      <w:r>
        <w:softHyphen/>
        <w:t>iska produkter ska det anges att den myndighet som regeringen bestämmer ska pröva frågor om anmälan om väsentliga änd</w:t>
      </w:r>
      <w:r>
        <w:softHyphen/>
        <w:t>ringar av en klinisk pröv</w:t>
      </w:r>
      <w:r>
        <w:softHyphen/>
        <w:t xml:space="preserve">ning eller en prestandastudie. </w:t>
      </w:r>
    </w:p>
    <w:p w14:paraId="58320A9E" w14:textId="0B3F6C84" w:rsidR="008539B5" w:rsidRDefault="008539B5" w:rsidP="008539B5">
      <w:pPr>
        <w:pStyle w:val="Brdtextmedindrag"/>
      </w:pPr>
      <w:r>
        <w:t>Ovan nämnda beslutsförfarande är emellertid ett nation</w:t>
      </w:r>
      <w:r>
        <w:softHyphen/>
        <w:t>ellt för</w:t>
      </w:r>
      <w:r>
        <w:softHyphen/>
        <w:t>far</w:t>
      </w:r>
      <w:r>
        <w:softHyphen/>
        <w:t>ande för att tydliggöra beslutsfattandet. I de fall Läkemedels</w:t>
      </w:r>
      <w:r>
        <w:softHyphen/>
        <w:t>verk</w:t>
      </w:r>
      <w:r>
        <w:softHyphen/>
        <w:t>et eller Etik</w:t>
      </w:r>
      <w:r>
        <w:softHyphen/>
        <w:t>pröv</w:t>
      </w:r>
      <w:r>
        <w:softHyphen/>
        <w:t>ningsmyndigheten inte meddelar beslut inom an</w:t>
      </w:r>
      <w:r>
        <w:softHyphen/>
      </w:r>
      <w:r>
        <w:softHyphen/>
        <w:t xml:space="preserve">givna tidsperioder så gäller fortfarande </w:t>
      </w:r>
      <w:r w:rsidRPr="000E328B">
        <w:t xml:space="preserve">artikel 75 i </w:t>
      </w:r>
      <w:r w:rsidRPr="00A3541E">
        <w:t>MDR-förordningen</w:t>
      </w:r>
      <w:r>
        <w:t xml:space="preserve"> </w:t>
      </w:r>
      <w:r w:rsidRPr="000E328B">
        <w:t>och ar</w:t>
      </w:r>
      <w:r>
        <w:softHyphen/>
      </w:r>
      <w:r w:rsidRPr="000E328B">
        <w:t xml:space="preserve">tikel 71 i </w:t>
      </w:r>
      <w:r>
        <w:t>IVDR-för</w:t>
      </w:r>
      <w:r>
        <w:softHyphen/>
        <w:t>ord</w:t>
      </w:r>
      <w:r>
        <w:softHyphen/>
        <w:t>ningen. Det innebär att om myndigheterna inte med</w:t>
      </w:r>
      <w:r>
        <w:softHyphen/>
        <w:t>delar beslut inom angiven tid så är den väsentliga ändr</w:t>
      </w:r>
      <w:r>
        <w:softHyphen/>
        <w:t>ingen god</w:t>
      </w:r>
      <w:r>
        <w:softHyphen/>
        <w:t>tag</w:t>
      </w:r>
      <w:r>
        <w:softHyphen/>
        <w:t xml:space="preserve">bar. </w:t>
      </w:r>
    </w:p>
    <w:p w14:paraId="723F09B8" w14:textId="0A3F5789" w:rsidR="008539B5" w:rsidRDefault="008539B5" w:rsidP="008539B5">
      <w:pPr>
        <w:pStyle w:val="Brdtextmedindrag"/>
      </w:pPr>
      <w:r w:rsidRPr="00CA2F8B">
        <w:rPr>
          <w:i/>
          <w:iCs/>
        </w:rPr>
        <w:t>Läkemedelsverket</w:t>
      </w:r>
      <w:r>
        <w:t xml:space="preserve"> påpekar att mot bakgrund av EU-förordningarnas formul</w:t>
      </w:r>
      <w:r>
        <w:softHyphen/>
        <w:t>eringar om att ”en etikkommitté inte har avgett ett negativt ytt</w:t>
      </w:r>
      <w:r>
        <w:softHyphen/>
        <w:t>rande” är det Läkemedelsverkets tolkning att en väsentlig ändring av en klin</w:t>
      </w:r>
      <w:r>
        <w:softHyphen/>
        <w:t>isk prövning eller prestandastudie får genomföras om Etikpröv</w:t>
      </w:r>
      <w:r>
        <w:softHyphen/>
        <w:t>nings</w:t>
      </w:r>
      <w:r>
        <w:softHyphen/>
        <w:t>myndig</w:t>
      </w:r>
      <w:r>
        <w:softHyphen/>
        <w:t>heten inte avgett ett yttrande inom de tids</w:t>
      </w:r>
      <w:r>
        <w:softHyphen/>
        <w:t xml:space="preserve">frister som anges i artikel 75 i </w:t>
      </w:r>
      <w:r w:rsidRPr="00A3541E">
        <w:t>MDR-förordningen</w:t>
      </w:r>
      <w:r>
        <w:t xml:space="preserve"> och artikel 71 i IVDR-förord</w:t>
      </w:r>
      <w:r>
        <w:softHyphen/>
        <w:t>ning</w:t>
      </w:r>
      <w:r>
        <w:softHyphen/>
        <w:t>en. Läkemedels</w:t>
      </w:r>
      <w:r>
        <w:softHyphen/>
        <w:t>verk</w:t>
      </w:r>
      <w:r>
        <w:softHyphen/>
        <w:t xml:space="preserve">et anför vidare att om Läkemedelsverkets tolkning inte är </w:t>
      </w:r>
      <w:r w:rsidRPr="00073A43">
        <w:t>korrekt eller ett annat förfarande ska tillämpas om Etik</w:t>
      </w:r>
      <w:r>
        <w:softHyphen/>
      </w:r>
      <w:r w:rsidRPr="00073A43">
        <w:t>pröv</w:t>
      </w:r>
      <w:r>
        <w:softHyphen/>
      </w:r>
      <w:r w:rsidRPr="00073A43">
        <w:t>nings</w:t>
      </w:r>
      <w:r>
        <w:softHyphen/>
      </w:r>
      <w:r w:rsidRPr="00073A43">
        <w:t>myndig</w:t>
      </w:r>
      <w:r>
        <w:softHyphen/>
      </w:r>
      <w:r w:rsidRPr="00073A43">
        <w:t>het</w:t>
      </w:r>
      <w:r>
        <w:softHyphen/>
      </w:r>
      <w:r w:rsidRPr="00073A43">
        <w:t>en inte avger något yttrande inom tidsfristerna behöver det</w:t>
      </w:r>
      <w:r>
        <w:t>ta</w:t>
      </w:r>
      <w:r w:rsidRPr="00073A43">
        <w:t xml:space="preserve"> </w:t>
      </w:r>
      <w:r>
        <w:t>förhåll</w:t>
      </w:r>
      <w:r>
        <w:softHyphen/>
        <w:t>an</w:t>
      </w:r>
      <w:r>
        <w:softHyphen/>
        <w:t xml:space="preserve">de </w:t>
      </w:r>
      <w:r w:rsidRPr="00073A43">
        <w:t>regleras tydlig</w:t>
      </w:r>
      <w:r>
        <w:softHyphen/>
      </w:r>
      <w:r w:rsidRPr="00073A43">
        <w:t>are.</w:t>
      </w:r>
      <w:r>
        <w:t xml:space="preserve"> </w:t>
      </w:r>
      <w:r w:rsidRPr="006F4208">
        <w:rPr>
          <w:i/>
          <w:iCs/>
        </w:rPr>
        <w:t>Etikprövningsmyndigheten</w:t>
      </w:r>
      <w:r>
        <w:t xml:space="preserve"> anför att möjligheten att påbörja en pröv</w:t>
      </w:r>
      <w:r>
        <w:softHyphen/>
        <w:t xml:space="preserve">ning eller en studie trots att </w:t>
      </w:r>
      <w:r w:rsidRPr="00955FB8">
        <w:t>Etikprövnings</w:t>
      </w:r>
      <w:r>
        <w:softHyphen/>
      </w:r>
      <w:r w:rsidRPr="00955FB8">
        <w:t xml:space="preserve">myndigheten </w:t>
      </w:r>
      <w:r>
        <w:t xml:space="preserve">inte </w:t>
      </w:r>
      <w:r w:rsidRPr="00955FB8">
        <w:t>hunnit lämna något yttr</w:t>
      </w:r>
      <w:r>
        <w:softHyphen/>
      </w:r>
      <w:r w:rsidRPr="00955FB8">
        <w:t>ande, dvs. även i de fall då någon etisk granskning inte skett</w:t>
      </w:r>
      <w:r>
        <w:t xml:space="preserve">, </w:t>
      </w:r>
      <w:r w:rsidRPr="00955FB8">
        <w:t>är principiellt oförenlig med forskningsetiska principer om att säker</w:t>
      </w:r>
      <w:r>
        <w:softHyphen/>
      </w:r>
      <w:r w:rsidRPr="00955FB8">
        <w:t>ställa ett full</w:t>
      </w:r>
      <w:r>
        <w:softHyphen/>
      </w:r>
      <w:r w:rsidRPr="00955FB8">
        <w:t>gott skydd för forskningspersonerna och respekten för männ</w:t>
      </w:r>
      <w:r>
        <w:softHyphen/>
      </w:r>
      <w:r w:rsidRPr="00955FB8">
        <w:t>isko</w:t>
      </w:r>
      <w:r>
        <w:softHyphen/>
      </w:r>
      <w:r w:rsidRPr="00955FB8">
        <w:t xml:space="preserve">värdet i forskningen. </w:t>
      </w:r>
      <w:r>
        <w:t xml:space="preserve">Frågan behandlas i avsnitt 10.2 under rubriken </w:t>
      </w:r>
      <w:r w:rsidRPr="006F4208">
        <w:rPr>
          <w:i/>
          <w:iCs/>
        </w:rPr>
        <w:t>Närmare om betydelsen av att en etikkommitté inte har avgett ett negativt yttrande</w:t>
      </w:r>
      <w:r>
        <w:t xml:space="preserve">. </w:t>
      </w:r>
    </w:p>
    <w:p w14:paraId="12CE3B00" w14:textId="57BF8627" w:rsidR="008539B5" w:rsidRDefault="008539B5" w:rsidP="008539B5">
      <w:pPr>
        <w:pStyle w:val="Brdtextmedindrag"/>
      </w:pPr>
      <w:r>
        <w:t>I promemorians och lagrådsremissens förslag till lagtext förslås det att det i en bestämmelse i den nya lagen med kompletterande bestämmelser till EU:s förord</w:t>
      </w:r>
      <w:r>
        <w:softHyphen/>
        <w:t>ning</w:t>
      </w:r>
      <w:r>
        <w:softHyphen/>
        <w:t>ar</w:t>
      </w:r>
      <w:r>
        <w:softHyphen/>
        <w:t>na om medicintekniska produkter ska anges att det av artikel 75.3 i MDR-förordningen och artikel 71.3 i IVDR-förordningen följer att en väs</w:t>
      </w:r>
      <w:r>
        <w:softHyphen/>
        <w:t>ent</w:t>
      </w:r>
      <w:r>
        <w:softHyphen/>
        <w:t>lig ändr</w:t>
      </w:r>
      <w:r>
        <w:softHyphen/>
        <w:t>ing inte får genomföras om Etikprövnings</w:t>
      </w:r>
      <w:r>
        <w:softHyphen/>
        <w:t>mynd</w:t>
      </w:r>
      <w:r>
        <w:softHyphen/>
        <w:t>ig</w:t>
      </w:r>
      <w:r>
        <w:softHyphen/>
        <w:t>heten vid sin etiska gransk</w:t>
      </w:r>
      <w:r>
        <w:softHyphen/>
        <w:t>ning enligt den nya lagen med komplett</w:t>
      </w:r>
      <w:r>
        <w:softHyphen/>
        <w:t>er</w:t>
      </w:r>
      <w:r>
        <w:softHyphen/>
        <w:t>ande be</w:t>
      </w:r>
      <w:r>
        <w:softHyphen/>
        <w:t>stämmelser om etisk granskning till EU:s förordningar om medicin</w:t>
      </w:r>
      <w:r>
        <w:softHyphen/>
        <w:t>tekn</w:t>
      </w:r>
      <w:r>
        <w:softHyphen/>
        <w:t xml:space="preserve">iska produkter har avgett ett negativt yttrande. Som anges i avsnitt 10.2 så föreslås det att en bestämmelse i stället ska införas i </w:t>
      </w:r>
      <w:r w:rsidRPr="00447680">
        <w:t>den nya lagen med kompletterande bestämmelser till EU:s förordningar om medicin</w:t>
      </w:r>
      <w:r>
        <w:softHyphen/>
      </w:r>
      <w:r w:rsidRPr="00447680">
        <w:t>tekn</w:t>
      </w:r>
      <w:r>
        <w:softHyphen/>
      </w:r>
      <w:r w:rsidRPr="00447680">
        <w:t xml:space="preserve">iska produkter </w:t>
      </w:r>
      <w:r>
        <w:t xml:space="preserve">i vilken det anges </w:t>
      </w:r>
      <w:r w:rsidRPr="009D0249">
        <w:t>att bestämmelser om den etiska gransk</w:t>
      </w:r>
      <w:r w:rsidRPr="009D0249">
        <w:softHyphen/>
        <w:t>ning</w:t>
      </w:r>
      <w:r w:rsidRPr="009D0249">
        <w:softHyphen/>
        <w:t>en av en ansökan eller anmälan av en klinisk prövning eller en pre</w:t>
      </w:r>
      <w:r w:rsidRPr="009D0249">
        <w:softHyphen/>
        <w:t>standa</w:t>
      </w:r>
      <w:r w:rsidRPr="009D0249">
        <w:softHyphen/>
        <w:t>studie finns i lagen med kompletterande bestäm</w:t>
      </w:r>
      <w:r w:rsidRPr="009D0249">
        <w:softHyphen/>
        <w:t>melser om etisk gransk</w:t>
      </w:r>
      <w:r w:rsidRPr="009D0249">
        <w:softHyphen/>
        <w:t>ning till EU:s för</w:t>
      </w:r>
      <w:r w:rsidRPr="009D0249">
        <w:softHyphen/>
        <w:t>ord</w:t>
      </w:r>
      <w:r w:rsidRPr="009D0249">
        <w:softHyphen/>
        <w:t>ningar om medicin</w:t>
      </w:r>
      <w:r w:rsidRPr="009D0249">
        <w:softHyphen/>
        <w:t>tekniska produkter. Den bestämmelsen omfattar även anmälan om väsentliga ändringar enligt artikel 75 i MDR-för</w:t>
      </w:r>
      <w:r w:rsidRPr="009D0249">
        <w:softHyphen/>
        <w:t>ord</w:t>
      </w:r>
      <w:r>
        <w:softHyphen/>
      </w:r>
      <w:r w:rsidRPr="009D0249">
        <w:t>ningen och artikel 71 i IVDR-förordningen</w:t>
      </w:r>
      <w:r>
        <w:rPr>
          <w:sz w:val="18"/>
          <w:szCs w:val="18"/>
        </w:rPr>
        <w:t xml:space="preserve">. </w:t>
      </w:r>
    </w:p>
    <w:p w14:paraId="0CBA1C2F" w14:textId="77777777" w:rsidR="008539B5" w:rsidRDefault="008539B5" w:rsidP="008539B5">
      <w:pPr>
        <w:pStyle w:val="Rubrik2"/>
      </w:pPr>
      <w:bookmarkStart w:id="238" w:name="_Toc65132663"/>
      <w:bookmarkStart w:id="239" w:name="_Toc69367533"/>
      <w:r>
        <w:t>Andra beslutsförfaranden</w:t>
      </w:r>
      <w:bookmarkEnd w:id="238"/>
      <w:bookmarkEnd w:id="239"/>
    </w:p>
    <w:p w14:paraId="5AD7FEDB" w14:textId="6F841B1F" w:rsidR="008539B5" w:rsidRDefault="008539B5" w:rsidP="008539B5">
      <w:pPr>
        <w:pStyle w:val="Brdtextram"/>
        <w:pBdr>
          <w:bottom w:val="none" w:sz="0" w:space="0" w:color="auto"/>
        </w:pBdr>
      </w:pPr>
      <w:r>
        <w:rPr>
          <w:b/>
        </w:rPr>
        <w:t>Regeringens f</w:t>
      </w:r>
      <w:r w:rsidRPr="00D833CE">
        <w:rPr>
          <w:b/>
        </w:rPr>
        <w:t xml:space="preserve">örslag: </w:t>
      </w:r>
      <w:bookmarkStart w:id="240" w:name="_Hlk25764982"/>
      <w:r>
        <w:t xml:space="preserve">I den nya lagen </w:t>
      </w:r>
      <w:r w:rsidRPr="00416F02">
        <w:t>med kompletterande bestäm</w:t>
      </w:r>
      <w:r>
        <w:softHyphen/>
      </w:r>
      <w:r w:rsidRPr="00416F02">
        <w:t>mels</w:t>
      </w:r>
      <w:r>
        <w:softHyphen/>
      </w:r>
      <w:r w:rsidRPr="00416F02">
        <w:t>er om etisk granskning till EU:s förordning</w:t>
      </w:r>
      <w:r>
        <w:t>ar</w:t>
      </w:r>
      <w:r w:rsidRPr="00416F02">
        <w:t xml:space="preserve"> om </w:t>
      </w:r>
      <w:r>
        <w:t>medicintekniska pro</w:t>
      </w:r>
      <w:r>
        <w:softHyphen/>
        <w:t>dukter ska det framgå att resultatet av den etiska gransk</w:t>
      </w:r>
      <w:r>
        <w:softHyphen/>
        <w:t>ningen av en an</w:t>
      </w:r>
      <w:r>
        <w:softHyphen/>
        <w:t xml:space="preserve">sökan enligt artikel 70.7 a i </w:t>
      </w:r>
      <w:r w:rsidRPr="00A3541E">
        <w:t>MDR-förordningen</w:t>
      </w:r>
      <w:r>
        <w:t xml:space="preserve"> och artikel 66.7 a i IVDR-förordningen eller en anmälan</w:t>
      </w:r>
      <w:r w:rsidRPr="00E175E3">
        <w:t xml:space="preserve"> </w:t>
      </w:r>
      <w:r>
        <w:t xml:space="preserve">enligt artikel </w:t>
      </w:r>
      <w:r w:rsidRPr="00E175E3">
        <w:t>74</w:t>
      </w:r>
      <w:r>
        <w:t>.1</w:t>
      </w:r>
      <w:r w:rsidRPr="00E175E3">
        <w:t xml:space="preserve"> i </w:t>
      </w:r>
      <w:r w:rsidRPr="00A3541E">
        <w:t>MDR-för</w:t>
      </w:r>
      <w:r>
        <w:softHyphen/>
      </w:r>
      <w:r w:rsidRPr="00A3541E">
        <w:t>ord</w:t>
      </w:r>
      <w:r>
        <w:softHyphen/>
      </w:r>
      <w:r w:rsidRPr="00A3541E">
        <w:t>ning</w:t>
      </w:r>
      <w:r>
        <w:softHyphen/>
      </w:r>
      <w:r w:rsidRPr="00A3541E">
        <w:t>en</w:t>
      </w:r>
      <w:r>
        <w:t xml:space="preserve"> </w:t>
      </w:r>
      <w:r w:rsidRPr="00E175E3">
        <w:t xml:space="preserve">och </w:t>
      </w:r>
      <w:r>
        <w:t xml:space="preserve">artikel </w:t>
      </w:r>
      <w:r w:rsidRPr="00E175E3">
        <w:t xml:space="preserve">70.1 i </w:t>
      </w:r>
      <w:r>
        <w:t>IVDR-förordningen ska redovisas i ett beslut som ska fattas av Etik</w:t>
      </w:r>
      <w:r>
        <w:softHyphen/>
        <w:t xml:space="preserve">prövningsmyndigheten och ställas till sponsorn med kopia till Läkemedelsverket. </w:t>
      </w:r>
      <w:r w:rsidRPr="00890683">
        <w:t xml:space="preserve">Beslutet ska innehålla en bedömning av om den kliniska prövningen </w:t>
      </w:r>
      <w:r>
        <w:t>eller prestanda</w:t>
      </w:r>
      <w:r>
        <w:softHyphen/>
        <w:t xml:space="preserve">studien </w:t>
      </w:r>
      <w:r w:rsidRPr="00890683">
        <w:t>uti</w:t>
      </w:r>
      <w:r>
        <w:softHyphen/>
      </w:r>
      <w:r w:rsidRPr="00890683">
        <w:t>från den etiska granskningen får genomföras eller påbörjas, om den får genomföras eller påbörjas på vissa villkor eller om den inte får genom</w:t>
      </w:r>
      <w:r>
        <w:softHyphen/>
      </w:r>
      <w:r w:rsidRPr="00890683">
        <w:t>föras eller påbörjas.</w:t>
      </w:r>
    </w:p>
    <w:p w14:paraId="0E42E6F4" w14:textId="6A4CD823" w:rsidR="008539B5" w:rsidRDefault="008539B5" w:rsidP="008539B5">
      <w:pPr>
        <w:pStyle w:val="Brdtextmedindragram"/>
        <w:pBdr>
          <w:bottom w:val="none" w:sz="0" w:space="0" w:color="auto"/>
        </w:pBdr>
      </w:pPr>
      <w:r>
        <w:t>Vidare ska det anges att beslut i fråga om en klinisk prövning eller pre</w:t>
      </w:r>
      <w:r>
        <w:softHyphen/>
        <w:t>standa</w:t>
      </w:r>
      <w:r>
        <w:softHyphen/>
        <w:t xml:space="preserve">studie i enlighet med artikel 70.7 a i </w:t>
      </w:r>
      <w:r w:rsidRPr="00A3541E">
        <w:t>MDR-förordningen</w:t>
      </w:r>
      <w:r>
        <w:t xml:space="preserve"> och artikel 66.7 a i IVDR-förordningen ska med</w:t>
      </w:r>
      <w:r>
        <w:softHyphen/>
        <w:t xml:space="preserve">delas senast 40 dagar efter valideringsdatumet. </w:t>
      </w:r>
      <w:bookmarkStart w:id="241" w:name="_Hlk57212122"/>
    </w:p>
    <w:p w14:paraId="37A2DF4E" w14:textId="0FF1F353" w:rsidR="008539B5" w:rsidRPr="00D833CE" w:rsidRDefault="008539B5" w:rsidP="008539B5">
      <w:pPr>
        <w:pStyle w:val="Brdtextmedindragram"/>
        <w:pBdr>
          <w:top w:val="none" w:sz="0" w:space="0" w:color="auto"/>
        </w:pBdr>
        <w:rPr>
          <w:b/>
        </w:rPr>
      </w:pPr>
      <w:r>
        <w:t>I lagen om etikprövning av forskning som avser människor (etik</w:t>
      </w:r>
      <w:r>
        <w:softHyphen/>
        <w:t>pröv</w:t>
      </w:r>
      <w:r>
        <w:softHyphen/>
        <w:t>nings</w:t>
      </w:r>
      <w:r>
        <w:softHyphen/>
        <w:t>lag</w:t>
      </w:r>
      <w:r>
        <w:softHyphen/>
        <w:t>en) ska det framgå att den lagen ska</w:t>
      </w:r>
      <w:r w:rsidRPr="00A30C5E">
        <w:t xml:space="preserve"> </w:t>
      </w:r>
      <w:r>
        <w:t>t</w:t>
      </w:r>
      <w:r w:rsidRPr="00A30C5E">
        <w:t xml:space="preserve">illämpas på </w:t>
      </w:r>
      <w:r>
        <w:t>sådana klin</w:t>
      </w:r>
      <w:r>
        <w:softHyphen/>
        <w:t>iska prövningar och prestandastudier avseende CE-märkta pro</w:t>
      </w:r>
      <w:r>
        <w:softHyphen/>
        <w:t>dukt</w:t>
      </w:r>
      <w:r>
        <w:softHyphen/>
        <w:t xml:space="preserve">er </w:t>
      </w:r>
      <w:r w:rsidRPr="00A30C5E">
        <w:t>som inte kräver an</w:t>
      </w:r>
      <w:r>
        <w:softHyphen/>
      </w:r>
      <w:r w:rsidRPr="00A30C5E">
        <w:t xml:space="preserve">mälan enligt artikel 74 i </w:t>
      </w:r>
      <w:r w:rsidRPr="00A3541E">
        <w:t>MDR-förordningen</w:t>
      </w:r>
      <w:r>
        <w:t xml:space="preserve"> eller artikel 70 i IVDR-förordningen. Detta gäller dock under för</w:t>
      </w:r>
      <w:r>
        <w:softHyphen/>
        <w:t>ut</w:t>
      </w:r>
      <w:r>
        <w:softHyphen/>
        <w:t>sätt</w:t>
      </w:r>
      <w:r>
        <w:softHyphen/>
        <w:t xml:space="preserve">ning att dessa studier </w:t>
      </w:r>
      <w:r w:rsidRPr="00A30C5E">
        <w:t xml:space="preserve">i övrigt omfattas av </w:t>
      </w:r>
      <w:r>
        <w:t>etik</w:t>
      </w:r>
      <w:r>
        <w:softHyphen/>
        <w:t>pröv</w:t>
      </w:r>
      <w:r>
        <w:softHyphen/>
        <w:t>nings</w:t>
      </w:r>
      <w:r>
        <w:softHyphen/>
      </w:r>
      <w:r w:rsidRPr="00A30C5E">
        <w:t>lagens tillämp</w:t>
      </w:r>
      <w:r>
        <w:softHyphen/>
      </w:r>
      <w:r w:rsidRPr="00A30C5E">
        <w:t>nings</w:t>
      </w:r>
      <w:r>
        <w:softHyphen/>
      </w:r>
      <w:r w:rsidRPr="00A30C5E">
        <w:t>område</w:t>
      </w:r>
      <w:r>
        <w:t xml:space="preserve">. </w:t>
      </w:r>
    </w:p>
    <w:bookmarkEnd w:id="240"/>
    <w:bookmarkEnd w:id="241"/>
    <w:p w14:paraId="7E5D83CE" w14:textId="77777777" w:rsidR="008539B5" w:rsidRDefault="008539B5" w:rsidP="008539B5">
      <w:pPr>
        <w:pStyle w:val="Brdtextmedindrag"/>
        <w:rPr>
          <w:b/>
        </w:rPr>
      </w:pPr>
    </w:p>
    <w:p w14:paraId="2183EC67" w14:textId="078B3D7E"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promemorians förslag anges det att resultatet av den etiska pröv</w:t>
      </w:r>
      <w:r>
        <w:softHyphen/>
        <w:t>ning</w:t>
      </w:r>
      <w:r>
        <w:softHyphen/>
        <w:t>en ska redovisas i ett yttrande som beslutas av Etikpröv</w:t>
      </w:r>
      <w:r>
        <w:softHyphen/>
        <w:t>nings</w:t>
      </w:r>
      <w:r>
        <w:softHyphen/>
        <w:t>myndig</w:t>
      </w:r>
      <w:r>
        <w:softHyphen/>
        <w:t>het</w:t>
      </w:r>
      <w:r>
        <w:softHyphen/>
        <w:t>en. Vidare anges det inte att Etikprövningsmyndighetens b</w:t>
      </w:r>
      <w:r w:rsidRPr="00890683">
        <w:t>eslut ska inne</w:t>
      </w:r>
      <w:r>
        <w:softHyphen/>
      </w:r>
      <w:r w:rsidRPr="00890683">
        <w:t>hålla en bedömning av om den kliniska prövningen utifrån den etiska gransk</w:t>
      </w:r>
      <w:r>
        <w:softHyphen/>
      </w:r>
      <w:r w:rsidRPr="00890683">
        <w:t>ningen får genomföras eller påbörjas, om den får genomföras eller påbörjas på vissa villkor eller om den inte får genomföras eller påbörjas.</w:t>
      </w:r>
    </w:p>
    <w:p w14:paraId="7BB3E9F2" w14:textId="57F42707"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F74E21">
        <w:rPr>
          <w:bCs/>
          <w:i/>
          <w:iCs/>
        </w:rPr>
        <w:t>Göteborgs universitet</w:t>
      </w:r>
      <w:r w:rsidRPr="00F74E21">
        <w:rPr>
          <w:b/>
        </w:rPr>
        <w:t xml:space="preserve"> </w:t>
      </w:r>
      <w:r w:rsidRPr="002B550A">
        <w:rPr>
          <w:bCs/>
        </w:rPr>
        <w:t xml:space="preserve">anger att de olika beslutstider som Etikprövningsmyndigheten har för olika studier kan orsaka oklarheter. </w:t>
      </w:r>
      <w:r>
        <w:rPr>
          <w:bCs/>
        </w:rPr>
        <w:t>En l</w:t>
      </w:r>
      <w:r w:rsidRPr="002B550A">
        <w:rPr>
          <w:bCs/>
        </w:rPr>
        <w:t xml:space="preserve">iknande synpunkt framför även </w:t>
      </w:r>
      <w:r w:rsidRPr="00F74E21">
        <w:rPr>
          <w:bCs/>
          <w:i/>
          <w:iCs/>
        </w:rPr>
        <w:t>Sahlgrenska Universitetssjukhuset</w:t>
      </w:r>
      <w:r w:rsidRPr="002B550A">
        <w:rPr>
          <w:bCs/>
        </w:rPr>
        <w:t>. Vidare anser universitet att man kan anta att avsaknad av beslut efter 40 dagar är detsamma som ett god</w:t>
      </w:r>
      <w:r>
        <w:rPr>
          <w:bCs/>
        </w:rPr>
        <w:softHyphen/>
      </w:r>
      <w:r w:rsidRPr="002B550A">
        <w:rPr>
          <w:bCs/>
        </w:rPr>
        <w:t>kän</w:t>
      </w:r>
      <w:r>
        <w:rPr>
          <w:bCs/>
        </w:rPr>
        <w:softHyphen/>
      </w:r>
      <w:r w:rsidRPr="002B550A">
        <w:rPr>
          <w:bCs/>
        </w:rPr>
        <w:t>nande från Etikprövningsmyndigheten.</w:t>
      </w:r>
      <w:r>
        <w:rPr>
          <w:bCs/>
        </w:rPr>
        <w:t xml:space="preserve"> </w:t>
      </w:r>
    </w:p>
    <w:p w14:paraId="4022DC01" w14:textId="17A1821D" w:rsidR="008539B5" w:rsidRDefault="008539B5" w:rsidP="008539B5">
      <w:pPr>
        <w:pStyle w:val="Brdtextmedindrag"/>
        <w:rPr>
          <w:bCs/>
        </w:rPr>
      </w:pPr>
      <w:r w:rsidRPr="009B4D75">
        <w:rPr>
          <w:bCs/>
          <w:i/>
          <w:iCs/>
        </w:rPr>
        <w:t>Etikprövningsmyndigheten</w:t>
      </w:r>
      <w:r>
        <w:rPr>
          <w:bCs/>
        </w:rPr>
        <w:t xml:space="preserve"> </w:t>
      </w:r>
      <w:r>
        <w:t>önskar att det klargörs att ansökningar om klin</w:t>
      </w:r>
      <w:r>
        <w:softHyphen/>
        <w:t>iska prövningar eller prestandastudier som ska etikgranskas inte får på</w:t>
      </w:r>
      <w:r>
        <w:softHyphen/>
        <w:t>börjas innan den etiska granskningen har skett, oavsett om detta kan ske inom den reglerade handläggningsfristen eller inte.</w:t>
      </w:r>
    </w:p>
    <w:p w14:paraId="145EEC35" w14:textId="47E2979C" w:rsidR="008539B5" w:rsidRDefault="008539B5" w:rsidP="008539B5">
      <w:pPr>
        <w:pStyle w:val="Brdtextmedindrag"/>
        <w:rPr>
          <w:bCs/>
        </w:rPr>
      </w:pPr>
      <w:r w:rsidRPr="000A2676">
        <w:t xml:space="preserve">Som anges i avsnitt 10.2 </w:t>
      </w:r>
      <w:r>
        <w:t xml:space="preserve">så </w:t>
      </w:r>
      <w:r w:rsidRPr="000A2676">
        <w:t>anser</w:t>
      </w:r>
      <w:r>
        <w:rPr>
          <w:i/>
          <w:iCs/>
        </w:rPr>
        <w:t xml:space="preserve"> </w:t>
      </w:r>
      <w:r w:rsidRPr="0060388B">
        <w:rPr>
          <w:i/>
          <w:iCs/>
        </w:rPr>
        <w:t>Region Kalmar</w:t>
      </w:r>
      <w:r w:rsidRPr="00031B30">
        <w:t xml:space="preserve"> att begreppen </w:t>
      </w:r>
      <w:r w:rsidRPr="0060388B">
        <w:t>klinisk pröv</w:t>
      </w:r>
      <w:r>
        <w:softHyphen/>
      </w:r>
      <w:r w:rsidRPr="0060388B">
        <w:t xml:space="preserve">ning, klinisk utvärdering och prestandastudier endast </w:t>
      </w:r>
      <w:r>
        <w:t xml:space="preserve">ska </w:t>
      </w:r>
      <w:r w:rsidRPr="0060388B">
        <w:t>använd</w:t>
      </w:r>
      <w:r>
        <w:t>a</w:t>
      </w:r>
      <w:r w:rsidRPr="0060388B">
        <w:t>s när en produkts egenskaper och nytta ska dokumenteras innan den CE-märks eller vid förändrad CE-märkning.</w:t>
      </w:r>
      <w:r>
        <w:t xml:space="preserve"> Även </w:t>
      </w:r>
      <w:r w:rsidRPr="008E4D76">
        <w:rPr>
          <w:i/>
          <w:iCs/>
        </w:rPr>
        <w:t>Sverige</w:t>
      </w:r>
      <w:r>
        <w:rPr>
          <w:i/>
          <w:iCs/>
        </w:rPr>
        <w:t>s</w:t>
      </w:r>
      <w:r w:rsidRPr="008E4D76">
        <w:rPr>
          <w:i/>
          <w:iCs/>
        </w:rPr>
        <w:t xml:space="preserve"> Kommuner och Regioner</w:t>
      </w:r>
      <w:r>
        <w:t xml:space="preserve"> </w:t>
      </w:r>
      <w:r w:rsidRPr="008E4D76">
        <w:t>(SKR)</w:t>
      </w:r>
      <w:r w:rsidRPr="009820E0">
        <w:t xml:space="preserve"> </w:t>
      </w:r>
      <w:r>
        <w:t xml:space="preserve">anser att </w:t>
      </w:r>
      <w:r w:rsidRPr="009820E0">
        <w:t>frågor om tillstånd för kliniska prövningar eller pre</w:t>
      </w:r>
      <w:r>
        <w:softHyphen/>
      </w:r>
      <w:r w:rsidRPr="009820E0">
        <w:t>standastudier</w:t>
      </w:r>
      <w:r>
        <w:t xml:space="preserve"> bör </w:t>
      </w:r>
      <w:r w:rsidRPr="009820E0">
        <w:t>begränsas till att bara gälla när syftet är att pro</w:t>
      </w:r>
      <w:r>
        <w:softHyphen/>
      </w:r>
      <w:r w:rsidRPr="009820E0">
        <w:t xml:space="preserve">dukterna ska CE-märkas enligt </w:t>
      </w:r>
      <w:r>
        <w:t>EU-förordningarna.</w:t>
      </w:r>
    </w:p>
    <w:p w14:paraId="18985891" w14:textId="77777777" w:rsidR="008539B5" w:rsidRDefault="008539B5" w:rsidP="008539B5">
      <w:pPr>
        <w:pStyle w:val="Rubrik4utannumrering"/>
      </w:pPr>
      <w:r>
        <w:t>Skälen för regeringens förslag</w:t>
      </w:r>
    </w:p>
    <w:p w14:paraId="278A65B4" w14:textId="77777777" w:rsidR="008539B5" w:rsidRDefault="008539B5" w:rsidP="008539B5">
      <w:pPr>
        <w:pStyle w:val="Rubrik5utannumrering"/>
        <w:spacing w:before="0"/>
      </w:pPr>
      <w:r>
        <w:t>Påbörjan av prövningar och studier för produkter med lägre risk</w:t>
      </w:r>
    </w:p>
    <w:p w14:paraId="036C789F" w14:textId="21C5BA87" w:rsidR="008539B5" w:rsidRDefault="008539B5" w:rsidP="008539B5">
      <w:pPr>
        <w:pStyle w:val="Brdtextmedindrag"/>
        <w:ind w:firstLine="0"/>
      </w:pPr>
      <w:r>
        <w:t>En klinisk prövning för medicintekniska produkter som är av lägre risk</w:t>
      </w:r>
      <w:r>
        <w:softHyphen/>
        <w:t xml:space="preserve">klasser (klass I och icke-invasiva produkter i klass IIa och IIb) får påbörjas efter valideringsdatumet för ansökan (jfr artikel 70.7 a i </w:t>
      </w:r>
      <w:r w:rsidRPr="00A3541E">
        <w:t>MDR-förord</w:t>
      </w:r>
      <w:r>
        <w:softHyphen/>
      </w:r>
      <w:r w:rsidRPr="00A3541E">
        <w:t>ning</w:t>
      </w:r>
      <w:r>
        <w:softHyphen/>
      </w:r>
      <w:r w:rsidRPr="00A3541E">
        <w:t>en</w:t>
      </w:r>
      <w:r>
        <w:t>). Detsamma gäller för prestandastudier i de fall kirurgisk in</w:t>
      </w:r>
      <w:r>
        <w:softHyphen/>
        <w:t>va</w:t>
      </w:r>
      <w:r>
        <w:softHyphen/>
        <w:t>siv prov</w:t>
      </w:r>
      <w:r>
        <w:softHyphen/>
        <w:t>tag</w:t>
      </w:r>
      <w:r>
        <w:softHyphen/>
        <w:t>ning görs enbart för en prestandastudie där insamling av prov</w:t>
      </w:r>
      <w:r>
        <w:softHyphen/>
        <w:t>er inte ut</w:t>
      </w:r>
      <w:r>
        <w:softHyphen/>
        <w:t>gör en större klinisk risk för försökspersonen (jfr artikel 66.7 a i IVDR-för</w:t>
      </w:r>
      <w:r>
        <w:softHyphen/>
        <w:t>ordningen). Valideringen innebär att behörig myndighet gör en be</w:t>
      </w:r>
      <w:r>
        <w:softHyphen/>
        <w:t>döm</w:t>
      </w:r>
      <w:r>
        <w:softHyphen/>
        <w:t>ning av om prövningen eller studien omfattas av EU-för</w:t>
      </w:r>
      <w:r>
        <w:softHyphen/>
        <w:t>ord</w:t>
      </w:r>
      <w:r>
        <w:softHyphen/>
        <w:t>ningarna och att ansökan är fullständig. Enligt bestämm</w:t>
      </w:r>
      <w:r>
        <w:softHyphen/>
        <w:t>els</w:t>
      </w:r>
      <w:r>
        <w:softHyphen/>
        <w:t>er</w:t>
      </w:r>
      <w:r>
        <w:softHyphen/>
        <w:t>na krävs det således inte att en behörig myndighet har genomfört en vetenskaplig granskning av ansök</w:t>
      </w:r>
      <w:r>
        <w:softHyphen/>
        <w:t xml:space="preserve">an. Detta beslutsförfarande kallas ibland för ett förenklat förfarande. </w:t>
      </w:r>
    </w:p>
    <w:p w14:paraId="735C1126" w14:textId="2371D506" w:rsidR="008539B5" w:rsidRDefault="008539B5" w:rsidP="008539B5">
      <w:pPr>
        <w:pStyle w:val="Brdtextmedindrag"/>
        <w:rPr>
          <w:bCs/>
        </w:rPr>
      </w:pPr>
      <w:r>
        <w:t xml:space="preserve">Enligt bestämmelserna i </w:t>
      </w:r>
      <w:r w:rsidRPr="00A3541E">
        <w:t>MDR-förordningen</w:t>
      </w:r>
      <w:r>
        <w:t xml:space="preserve"> och i IVDR-förordningen krävs det att en etik</w:t>
      </w:r>
      <w:r>
        <w:softHyphen/>
        <w:t>kommitté inte har avgett ett negativt yttrande avseende den klin</w:t>
      </w:r>
      <w:r>
        <w:softHyphen/>
        <w:t>iska prövningen eller prestandastudien. Det innebär att dessa pröv</w:t>
      </w:r>
      <w:r>
        <w:softHyphen/>
        <w:t>ning</w:t>
      </w:r>
      <w:r>
        <w:softHyphen/>
        <w:t>ar och studier får påbörjas sedan ansökan validerats och en etisk gransk</w:t>
      </w:r>
      <w:r>
        <w:softHyphen/>
        <w:t xml:space="preserve">ning inte resulterat i ett negativt yttrande. </w:t>
      </w:r>
      <w:r>
        <w:rPr>
          <w:i/>
          <w:iCs/>
        </w:rPr>
        <w:t>Göteborgs</w:t>
      </w:r>
      <w:r w:rsidRPr="0003083D">
        <w:rPr>
          <w:i/>
          <w:iCs/>
        </w:rPr>
        <w:t xml:space="preserve"> </w:t>
      </w:r>
      <w:r w:rsidRPr="00D33768">
        <w:rPr>
          <w:i/>
          <w:iCs/>
        </w:rPr>
        <w:t>universitet</w:t>
      </w:r>
      <w:r w:rsidRPr="00D33768">
        <w:t xml:space="preserve"> </w:t>
      </w:r>
      <w:r w:rsidRPr="00D33768">
        <w:rPr>
          <w:bCs/>
        </w:rPr>
        <w:t>anför att man kan anta att avsaknad av beslut från Etikprövningsmyndig</w:t>
      </w:r>
      <w:r>
        <w:rPr>
          <w:bCs/>
        </w:rPr>
        <w:softHyphen/>
      </w:r>
      <w:r w:rsidRPr="00D33768">
        <w:rPr>
          <w:bCs/>
        </w:rPr>
        <w:t>het</w:t>
      </w:r>
      <w:r>
        <w:rPr>
          <w:bCs/>
        </w:rPr>
        <w:softHyphen/>
      </w:r>
      <w:r w:rsidRPr="00D33768">
        <w:rPr>
          <w:bCs/>
        </w:rPr>
        <w:t xml:space="preserve">ens inom tidsfristerna </w:t>
      </w:r>
      <w:r>
        <w:rPr>
          <w:bCs/>
        </w:rPr>
        <w:t xml:space="preserve">är </w:t>
      </w:r>
      <w:r w:rsidRPr="00D33768">
        <w:rPr>
          <w:bCs/>
        </w:rPr>
        <w:t>detsamma som ett godkännande från Etikpröv</w:t>
      </w:r>
      <w:r>
        <w:rPr>
          <w:bCs/>
        </w:rPr>
        <w:softHyphen/>
      </w:r>
      <w:r w:rsidRPr="00D33768">
        <w:rPr>
          <w:bCs/>
        </w:rPr>
        <w:t>nings</w:t>
      </w:r>
      <w:r>
        <w:rPr>
          <w:bCs/>
        </w:rPr>
        <w:softHyphen/>
      </w:r>
      <w:r w:rsidRPr="00D33768">
        <w:rPr>
          <w:bCs/>
        </w:rPr>
        <w:t>myndigheten.</w:t>
      </w:r>
      <w:r>
        <w:rPr>
          <w:bCs/>
        </w:rPr>
        <w:t xml:space="preserve"> Regeringen finner dock att avsaknaden av godkän</w:t>
      </w:r>
      <w:r>
        <w:rPr>
          <w:bCs/>
        </w:rPr>
        <w:softHyphen/>
        <w:t>nan</w:t>
      </w:r>
      <w:r>
        <w:rPr>
          <w:bCs/>
        </w:rPr>
        <w:softHyphen/>
        <w:t>de inte kan sägas vara ett godkännande av Etikprövningsmyndigheten utan endast att den myndigheten inte avgett ett negativt yttrande, varvid pröv</w:t>
      </w:r>
      <w:r>
        <w:rPr>
          <w:bCs/>
        </w:rPr>
        <w:softHyphen/>
        <w:t>ning</w:t>
      </w:r>
      <w:r>
        <w:rPr>
          <w:bCs/>
        </w:rPr>
        <w:softHyphen/>
        <w:t xml:space="preserve">en eller studien får påbörjas om inga andra hinder finns. </w:t>
      </w:r>
    </w:p>
    <w:p w14:paraId="2E0AD126" w14:textId="4BAFBD44" w:rsidR="008539B5" w:rsidRDefault="008539B5" w:rsidP="008539B5">
      <w:pPr>
        <w:pStyle w:val="Brdtextmedindrag"/>
      </w:pPr>
      <w:r w:rsidRPr="006C2055">
        <w:rPr>
          <w:bCs/>
        </w:rPr>
        <w:t xml:space="preserve">Som anges </w:t>
      </w:r>
      <w:r>
        <w:rPr>
          <w:bCs/>
        </w:rPr>
        <w:t xml:space="preserve">i avsnitt 10.2 så pekar </w:t>
      </w:r>
      <w:r w:rsidRPr="006C2055">
        <w:rPr>
          <w:bCs/>
          <w:i/>
          <w:iCs/>
        </w:rPr>
        <w:t>Etikprövningsmyndigheten</w:t>
      </w:r>
      <w:r>
        <w:t xml:space="preserve"> på att det finns principiella invändningar mot att ett överskridande av hand</w:t>
      </w:r>
      <w:r>
        <w:softHyphen/>
        <w:t>lägg</w:t>
      </w:r>
      <w:r>
        <w:softHyphen/>
        <w:t>nings</w:t>
      </w:r>
      <w:r>
        <w:softHyphen/>
        <w:t>fristerna ska innebära att en studie eller prövning får genomföras utan etik</w:t>
      </w:r>
      <w:r>
        <w:softHyphen/>
        <w:t>gransk</w:t>
      </w:r>
      <w:r>
        <w:softHyphen/>
        <w:t>ning. Etikprövningsmyndigheten finner att d</w:t>
      </w:r>
      <w:r w:rsidRPr="00955FB8">
        <w:t>etta är principiellt oför</w:t>
      </w:r>
      <w:r>
        <w:softHyphen/>
      </w:r>
      <w:r w:rsidRPr="00955FB8">
        <w:t>enligt med forskningsetiska principer om att säkerställa ett fullgott skydd för forskningspersonerna och respekten för människovärdet i forsk</w:t>
      </w:r>
      <w:r>
        <w:softHyphen/>
      </w:r>
      <w:r w:rsidRPr="00955FB8">
        <w:t>ning</w:t>
      </w:r>
      <w:r>
        <w:softHyphen/>
      </w:r>
      <w:r w:rsidRPr="00955FB8">
        <w:t xml:space="preserve">en. </w:t>
      </w:r>
      <w:r>
        <w:t xml:space="preserve">Denna fråga tas upp i avsnitt 10.2 under rubriken </w:t>
      </w:r>
      <w:r w:rsidRPr="006C2055">
        <w:rPr>
          <w:i/>
          <w:iCs/>
        </w:rPr>
        <w:t>Närmare om betydelsen av att en etikkommitté inte har avgett ett negativt yttrande</w:t>
      </w:r>
      <w:r>
        <w:t xml:space="preserve">. </w:t>
      </w:r>
      <w:r>
        <w:rPr>
          <w:bCs/>
        </w:rPr>
        <w:t xml:space="preserve">Vad som kan noteras är att </w:t>
      </w:r>
      <w:r>
        <w:t>förslagen i denna proposition har till syfte att säker</w:t>
      </w:r>
      <w:r>
        <w:softHyphen/>
        <w:t>ställa att etisk granskning görs inom de tidsfrister som anges i EU-för</w:t>
      </w:r>
      <w:r>
        <w:softHyphen/>
        <w:t>ord</w:t>
      </w:r>
      <w:r>
        <w:softHyphen/>
        <w:t xml:space="preserve">ningarna. Som anges i avsnitt 10.2 så har regeringen gett </w:t>
      </w:r>
      <w:r w:rsidRPr="00FE63D4">
        <w:t>Läke</w:t>
      </w:r>
      <w:r>
        <w:softHyphen/>
      </w:r>
      <w:r w:rsidRPr="00FE63D4">
        <w:t>medels</w:t>
      </w:r>
      <w:r>
        <w:softHyphen/>
      </w:r>
      <w:r w:rsidRPr="00FE63D4">
        <w:t xml:space="preserve">verket och </w:t>
      </w:r>
      <w:r>
        <w:t xml:space="preserve">Etikprövningsmyndigheten i </w:t>
      </w:r>
      <w:r w:rsidRPr="00FE63D4">
        <w:t>upp</w:t>
      </w:r>
      <w:r>
        <w:softHyphen/>
      </w:r>
      <w:r w:rsidRPr="00FE63D4">
        <w:t xml:space="preserve">drag </w:t>
      </w:r>
      <w:r>
        <w:t xml:space="preserve">att ta </w:t>
      </w:r>
      <w:r w:rsidRPr="00FE63D4">
        <w:t>fram struk</w:t>
      </w:r>
      <w:r>
        <w:softHyphen/>
      </w:r>
      <w:r w:rsidRPr="00FE63D4">
        <w:t>tur</w:t>
      </w:r>
      <w:r>
        <w:softHyphen/>
      </w:r>
      <w:r w:rsidRPr="00FE63D4">
        <w:t>er och samarbetsformer för att säkerställa att beslutsfattandet som rör be</w:t>
      </w:r>
      <w:r>
        <w:softHyphen/>
      </w:r>
      <w:r w:rsidRPr="00FE63D4">
        <w:t>slut om till</w:t>
      </w:r>
      <w:r>
        <w:softHyphen/>
      </w:r>
      <w:r w:rsidRPr="00FE63D4">
        <w:t xml:space="preserve">stånd till kliniska </w:t>
      </w:r>
      <w:r>
        <w:t>prövningar och pre</w:t>
      </w:r>
      <w:r>
        <w:softHyphen/>
        <w:t xml:space="preserve">standastudier </w:t>
      </w:r>
      <w:r w:rsidRPr="00FE63D4">
        <w:t>ska kunna fattas i enlig</w:t>
      </w:r>
      <w:r>
        <w:softHyphen/>
      </w:r>
      <w:r w:rsidRPr="00FE63D4">
        <w:t>het med vad som anges i EU-för</w:t>
      </w:r>
      <w:r>
        <w:softHyphen/>
      </w:r>
      <w:r w:rsidRPr="00FE63D4">
        <w:t>ord</w:t>
      </w:r>
      <w:r>
        <w:softHyphen/>
      </w:r>
      <w:r w:rsidRPr="00FE63D4">
        <w:t>ning</w:t>
      </w:r>
      <w:r>
        <w:t>arna</w:t>
      </w:r>
      <w:r w:rsidRPr="00FE63D4">
        <w:t xml:space="preserve"> (S2016/03981). </w:t>
      </w:r>
      <w:r>
        <w:t>Regerings</w:t>
      </w:r>
      <w:r>
        <w:softHyphen/>
        <w:t xml:space="preserve">uppdraget är pågående. </w:t>
      </w:r>
    </w:p>
    <w:p w14:paraId="70065979" w14:textId="77777777" w:rsidR="008539B5" w:rsidRDefault="008539B5" w:rsidP="008539B5">
      <w:pPr>
        <w:pStyle w:val="Brdtextmedindrag"/>
      </w:pPr>
      <w:r>
        <w:t>Det skulle vara en stor fördel om beslutsprocesserna i MDR- och IVDR-för</w:t>
      </w:r>
      <w:r>
        <w:softHyphen/>
        <w:t xml:space="preserve">ordningarna inte avviker beroende på vilka beslut som ska fattas utan att beslutsförfarandet är detsamma för så många frågor som möjligt. </w:t>
      </w:r>
    </w:p>
    <w:p w14:paraId="3EA3596A" w14:textId="0C1E6204" w:rsidR="008539B5" w:rsidRDefault="008539B5" w:rsidP="008539B5">
      <w:pPr>
        <w:pStyle w:val="Brdtextmedindrag"/>
      </w:pPr>
      <w:r>
        <w:t>I frågan om nu aktuellt beslutsförfarande får man tänka på att beslut en</w:t>
      </w:r>
      <w:r>
        <w:softHyphen/>
        <w:t xml:space="preserve">ligt artikel 70.7 a i </w:t>
      </w:r>
      <w:r w:rsidRPr="00A3541E">
        <w:t>MDR-förordningen</w:t>
      </w:r>
      <w:r>
        <w:t xml:space="preserve"> och artikel 66.7 a i IVDR-för</w:t>
      </w:r>
      <w:r>
        <w:softHyphen/>
        <w:t>ord</w:t>
      </w:r>
      <w:r>
        <w:softHyphen/>
        <w:t>ning</w:t>
      </w:r>
      <w:r>
        <w:softHyphen/>
        <w:t xml:space="preserve">en även ska fattas i det samordnade förfarande som anges i artikel 78 i </w:t>
      </w:r>
      <w:r w:rsidRPr="00A3541E">
        <w:t>MDR-förordningen</w:t>
      </w:r>
      <w:r>
        <w:t xml:space="preserve"> och artikel 74 i IVDR-förordningen. Därmed ska den veten</w:t>
      </w:r>
      <w:r>
        <w:softHyphen/>
        <w:t>skapliga gransk</w:t>
      </w:r>
      <w:r>
        <w:softHyphen/>
      </w:r>
      <w:r>
        <w:softHyphen/>
        <w:t>ningen bestå av valideringen och det beslutet ska ges inom de tidsfrister som förordningarna anger för sådana validerings</w:t>
      </w:r>
      <w:r>
        <w:softHyphen/>
        <w:t>beslut. Det innebär att om kompletterande frågor inte ställs så ska beslut om valid</w:t>
      </w:r>
      <w:r>
        <w:softHyphen/>
        <w:t>er</w:t>
      </w:r>
      <w:r>
        <w:softHyphen/>
        <w:t xml:space="preserve">ing ges efter tio dagar (artikel 70.1 i </w:t>
      </w:r>
      <w:r w:rsidRPr="00A3541E">
        <w:t>MDR-förordningen</w:t>
      </w:r>
      <w:r>
        <w:t xml:space="preserve"> och artikel 66.1 i IVDR-förordningen). </w:t>
      </w:r>
    </w:p>
    <w:p w14:paraId="1BAA0510" w14:textId="37BE99C2" w:rsidR="008539B5" w:rsidRDefault="008539B5" w:rsidP="008539B5">
      <w:pPr>
        <w:pStyle w:val="Brdtextmedindrag"/>
      </w:pPr>
      <w:r>
        <w:t>Etikprövningsmyndigheten anger att f</w:t>
      </w:r>
      <w:r w:rsidRPr="00992EB4">
        <w:t>ör prövningen av nya grund</w:t>
      </w:r>
      <w:r>
        <w:softHyphen/>
      </w:r>
      <w:r w:rsidRPr="00992EB4">
        <w:t>ansök</w:t>
      </w:r>
      <w:r>
        <w:softHyphen/>
      </w:r>
      <w:r w:rsidRPr="00992EB4">
        <w:t>ning</w:t>
      </w:r>
      <w:r>
        <w:softHyphen/>
      </w:r>
      <w:r w:rsidRPr="00992EB4">
        <w:t>ar finns bara ett förfarande och det är prövning av avdelning vid besluts</w:t>
      </w:r>
      <w:r>
        <w:softHyphen/>
      </w:r>
      <w:r w:rsidRPr="00992EB4">
        <w:t>sammanträde</w:t>
      </w:r>
      <w:r>
        <w:t>. För att klara av en etisk granskning på tio dagar skulle det enligt Etikprövningsmyndigheten behöva ske en genomgripande för</w:t>
      </w:r>
      <w:r>
        <w:softHyphen/>
        <w:t>ändr</w:t>
      </w:r>
      <w:r>
        <w:softHyphen/>
        <w:t>ing av organisation och prövning. Regeringen noterar att EU-för</w:t>
      </w:r>
      <w:r>
        <w:softHyphen/>
        <w:t>ord</w:t>
      </w:r>
      <w:r>
        <w:softHyphen/>
        <w:t>ningarnas bestämmelser i vissa avseenden innebär nya förfaranden och att svensk rätt och svenska myndigheter måste anpassas till dessa förfar</w:t>
      </w:r>
      <w:r>
        <w:softHyphen/>
        <w:t>anden. I nu aktuella fall gäller granskningarna ansökningar om prövningar och studier för produkter av lägre risk och ett för</w:t>
      </w:r>
      <w:r>
        <w:softHyphen/>
        <w:t>enklat beslutsförfarande ska genomföras. Det måste dock ges utrymme för att de etiska granskning</w:t>
      </w:r>
      <w:r>
        <w:softHyphen/>
        <w:t xml:space="preserve">arna tar längre tid än tio dagar. </w:t>
      </w:r>
    </w:p>
    <w:p w14:paraId="6490EA36" w14:textId="2ED1905A" w:rsidR="008539B5" w:rsidRDefault="008539B5" w:rsidP="008539B5">
      <w:pPr>
        <w:pStyle w:val="Brdtextmedindrag"/>
      </w:pPr>
      <w:r>
        <w:t xml:space="preserve">Här görs bedömningen att när det gäller beslutsförfarandena i artikel 70.7 a i </w:t>
      </w:r>
      <w:r w:rsidRPr="00A3541E">
        <w:t>MDR-förordningen</w:t>
      </w:r>
      <w:r>
        <w:t xml:space="preserve"> och artikel 66.7 a i IVDR-förordningen så får Läkemedels</w:t>
      </w:r>
      <w:r>
        <w:softHyphen/>
        <w:t>verk</w:t>
      </w:r>
      <w:r>
        <w:softHyphen/>
        <w:t>et fatta sitt valideringsbeslut inom den tidsram som anges i res</w:t>
      </w:r>
      <w:r>
        <w:softHyphen/>
        <w:t>pek</w:t>
      </w:r>
      <w:r>
        <w:softHyphen/>
        <w:t>tive EU-förordning, och Etikprövningsmyndigheten får fatta ett eget beslut efter den etiska granskningen. Frågan om den etiska gransk</w:t>
      </w:r>
      <w:r>
        <w:softHyphen/>
        <w:t xml:space="preserve">ningen behandlas i det efterföljande avsnittet.  </w:t>
      </w:r>
    </w:p>
    <w:p w14:paraId="26760AB0" w14:textId="2EB3A260" w:rsidR="008539B5" w:rsidRDefault="008539B5" w:rsidP="008539B5">
      <w:pPr>
        <w:pStyle w:val="Brdtextmedindrag"/>
      </w:pPr>
      <w:r>
        <w:t>En farhåga när det gäller detta förfarande skulle kunna vara att det blir otydligt för sponsorer och kanske även för Läke</w:t>
      </w:r>
      <w:r>
        <w:softHyphen/>
        <w:t>medels</w:t>
      </w:r>
      <w:r>
        <w:softHyphen/>
        <w:t>verk</w:t>
      </w:r>
      <w:r>
        <w:softHyphen/>
        <w:t>et och Etik</w:t>
      </w:r>
      <w:r>
        <w:softHyphen/>
        <w:t>pröv</w:t>
      </w:r>
      <w:r>
        <w:softHyphen/>
        <w:t>ningsmyndigheten inom vilken beslutsprocess som an</w:t>
      </w:r>
      <w:r>
        <w:softHyphen/>
        <w:t>sök</w:t>
      </w:r>
      <w:r>
        <w:softHyphen/>
        <w:t>an be</w:t>
      </w:r>
      <w:r>
        <w:softHyphen/>
        <w:t>handlas. En sådan osäkerhet bör kunna undvikas med tanke på att ansökan ska skickas till Läkemedelsverket som där</w:t>
      </w:r>
      <w:r>
        <w:softHyphen/>
        <w:t>efter får kontakta Etik</w:t>
      </w:r>
      <w:r>
        <w:softHyphen/>
        <w:t>pröv</w:t>
      </w:r>
      <w:r>
        <w:softHyphen/>
        <w:t>nings</w:t>
      </w:r>
      <w:r>
        <w:softHyphen/>
        <w:t>myndig</w:t>
      </w:r>
      <w:r>
        <w:softHyphen/>
        <w:t>heten för att denna mynd</w:t>
      </w:r>
      <w:r>
        <w:softHyphen/>
        <w:t>ighet ska utföra den etiska gransk</w:t>
      </w:r>
      <w:r>
        <w:softHyphen/>
        <w:t>ning</w:t>
      </w:r>
      <w:r>
        <w:softHyphen/>
        <w:t>en. Vid dessa kontakter kom</w:t>
      </w:r>
      <w:r>
        <w:softHyphen/>
        <w:t>mer det att vara klart vilken besluts</w:t>
      </w:r>
      <w:r>
        <w:softHyphen/>
        <w:t>pro</w:t>
      </w:r>
      <w:r>
        <w:softHyphen/>
        <w:t>cess som gäller.</w:t>
      </w:r>
    </w:p>
    <w:p w14:paraId="1984B916" w14:textId="77777777" w:rsidR="008539B5" w:rsidRPr="000A2676" w:rsidRDefault="008539B5" w:rsidP="008539B5">
      <w:pPr>
        <w:pStyle w:val="Rubrik5utannumrering"/>
        <w:rPr>
          <w:i w:val="0"/>
          <w:iCs/>
        </w:rPr>
      </w:pPr>
      <w:r w:rsidRPr="000A2676">
        <w:rPr>
          <w:i w:val="0"/>
          <w:iCs/>
        </w:rPr>
        <w:t xml:space="preserve">Den etiska granskningen av </w:t>
      </w:r>
      <w:bookmarkStart w:id="242" w:name="_Hlk51598931"/>
      <w:r w:rsidRPr="000A2676">
        <w:rPr>
          <w:i w:val="0"/>
          <w:iCs/>
        </w:rPr>
        <w:t>prövningar och studier för produkter med lägre risk</w:t>
      </w:r>
    </w:p>
    <w:bookmarkEnd w:id="242"/>
    <w:p w14:paraId="13BD4ED9" w14:textId="0890398D" w:rsidR="008539B5" w:rsidRDefault="008539B5" w:rsidP="008539B5">
      <w:pPr>
        <w:pStyle w:val="Brdtextmedindrag"/>
        <w:ind w:firstLine="0"/>
      </w:pPr>
      <w:r>
        <w:t xml:space="preserve">Enligt artikel 70.7 a i </w:t>
      </w:r>
      <w:r w:rsidRPr="00A3541E">
        <w:t>MDR-förordningen</w:t>
      </w:r>
      <w:r>
        <w:t xml:space="preserve"> och artikel 66.7 a i IVDR-för</w:t>
      </w:r>
      <w:r>
        <w:softHyphen/>
        <w:t>ordningen får pröv</w:t>
      </w:r>
      <w:r>
        <w:softHyphen/>
        <w:t>ning</w:t>
      </w:r>
      <w:r>
        <w:softHyphen/>
        <w:t>en eller studien inte påbörjas om den etiska gransk</w:t>
      </w:r>
      <w:r>
        <w:softHyphen/>
        <w:t>ningen resulterar i ett negativt yttrande. Därmed skulle det kunna räcka med att Etik</w:t>
      </w:r>
      <w:r>
        <w:softHyphen/>
        <w:t>prövningsmyndigheten meddelar beslut när myndigheten finner att prövningen eller studien inte får genomföras eller endast får genom</w:t>
      </w:r>
      <w:r>
        <w:softHyphen/>
        <w:t>föras med villkor. Om Etikprövningsmyndigheten end</w:t>
      </w:r>
      <w:r>
        <w:softHyphen/>
        <w:t>ast ska med</w:t>
      </w:r>
      <w:r>
        <w:softHyphen/>
        <w:t>dela beslut i de fall dessa är negativa, får sökanden inget beslut i de fall gransk</w:t>
      </w:r>
      <w:r>
        <w:softHyphen/>
        <w:t>ningen leder till en positiv bedömning. Sökanden kan i dessa fall även få vänta på besked till dess tidsperioden för beslut passerat. För att under</w:t>
      </w:r>
      <w:r>
        <w:softHyphen/>
        <w:t>lätta för sökanden föreslås det därför att Etikprövnings</w:t>
      </w:r>
      <w:r>
        <w:softHyphen/>
        <w:t>myndig</w:t>
      </w:r>
      <w:r>
        <w:softHyphen/>
        <w:t>heten ska fatta beslut oavsett vilken slutsats myndig</w:t>
      </w:r>
      <w:r>
        <w:softHyphen/>
        <w:t xml:space="preserve">heten kommer fram till. </w:t>
      </w:r>
    </w:p>
    <w:p w14:paraId="608683BE" w14:textId="4207909A" w:rsidR="008539B5" w:rsidRDefault="008539B5" w:rsidP="008539B5">
      <w:pPr>
        <w:pStyle w:val="Brdtextmedindrag"/>
      </w:pPr>
      <w:r>
        <w:t xml:space="preserve">Som nämns ovan torde en etisk granskning av en ansökan om </w:t>
      </w:r>
      <w:r w:rsidRPr="00440286">
        <w:t>prövningar och studier för produkter med lägre risk</w:t>
      </w:r>
      <w:r>
        <w:t xml:space="preserve"> ta längre tid än tio dagar, både för gransk</w:t>
      </w:r>
      <w:r>
        <w:softHyphen/>
        <w:t xml:space="preserve">ningen och med tanke på att ansökan kan behöva kompletteras. I artikel 70.7 a i </w:t>
      </w:r>
      <w:r w:rsidRPr="00A3541E">
        <w:t>MDR-förordningen</w:t>
      </w:r>
      <w:r>
        <w:t xml:space="preserve"> och artikel 66.7 a i IVDR-förord</w:t>
      </w:r>
      <w:r>
        <w:softHyphen/>
        <w:t>ning</w:t>
      </w:r>
      <w:r>
        <w:softHyphen/>
        <w:t>en ges med</w:t>
      </w:r>
      <w:r>
        <w:softHyphen/>
        <w:t>lems</w:t>
      </w:r>
      <w:r>
        <w:softHyphen/>
        <w:t>stat</w:t>
      </w:r>
      <w:r>
        <w:softHyphen/>
        <w:t xml:space="preserve">erna möjlighet att i sin nationella rätt ge </w:t>
      </w:r>
      <w:r w:rsidRPr="00F01BEA">
        <w:t>en längre tids</w:t>
      </w:r>
      <w:r>
        <w:softHyphen/>
      </w:r>
      <w:r w:rsidRPr="00F01BEA">
        <w:t xml:space="preserve">ram för </w:t>
      </w:r>
      <w:r>
        <w:t>be</w:t>
      </w:r>
      <w:r>
        <w:softHyphen/>
        <w:t>sluts</w:t>
      </w:r>
      <w:r>
        <w:softHyphen/>
        <w:t>förfarande innan prövningen eller studien får på</w:t>
      </w:r>
      <w:r>
        <w:softHyphen/>
        <w:t>börjas. Med tanke på det samordnade förfarandet bedöms denna möjlighet att ut</w:t>
      </w:r>
      <w:r>
        <w:softHyphen/>
        <w:t>vidga tids</w:t>
      </w:r>
      <w:r>
        <w:softHyphen/>
        <w:t>ramen inte innebära att tidpunkten för att validera en an</w:t>
      </w:r>
      <w:r>
        <w:softHyphen/>
        <w:t>sökan kan senare</w:t>
      </w:r>
      <w:r>
        <w:softHyphen/>
        <w:t>läggas i den nationella rätten. I stället görs be</w:t>
      </w:r>
      <w:r>
        <w:softHyphen/>
        <w:t>döm</w:t>
      </w:r>
      <w:r>
        <w:softHyphen/>
        <w:t>ningen att medlems</w:t>
      </w:r>
      <w:r>
        <w:softHyphen/>
        <w:t>staterna getts möjlighet att säkerställa att den etiska granskningen är slut</w:t>
      </w:r>
      <w:r>
        <w:softHyphen/>
        <w:t xml:space="preserve">förd innan prövningen eller studien får påbörjas. </w:t>
      </w:r>
      <w:r w:rsidRPr="00F01BEA">
        <w:t>En sådan förläng</w:t>
      </w:r>
      <w:r>
        <w:softHyphen/>
      </w:r>
      <w:r w:rsidRPr="00F01BEA">
        <w:t>ning måste dock vara propor</w:t>
      </w:r>
      <w:r>
        <w:softHyphen/>
      </w:r>
      <w:r w:rsidRPr="00F01BEA">
        <w:t>tion</w:t>
      </w:r>
      <w:r>
        <w:softHyphen/>
      </w:r>
      <w:r w:rsidRPr="00F01BEA">
        <w:t xml:space="preserve">erlig och inte strida mot </w:t>
      </w:r>
      <w:r>
        <w:t xml:space="preserve">förordningarnas syfte </w:t>
      </w:r>
      <w:r w:rsidRPr="00F01BEA">
        <w:t>att skapa en för</w:t>
      </w:r>
      <w:r>
        <w:softHyphen/>
      </w:r>
      <w:r w:rsidRPr="00F01BEA">
        <w:t>enk</w:t>
      </w:r>
      <w:r>
        <w:softHyphen/>
      </w:r>
      <w:r w:rsidRPr="00F01BEA">
        <w:t xml:space="preserve">lad väg och en kortare tidsram för kliniska </w:t>
      </w:r>
      <w:r>
        <w:t>pröv</w:t>
      </w:r>
      <w:r>
        <w:softHyphen/>
        <w:t>ning</w:t>
      </w:r>
      <w:r>
        <w:softHyphen/>
        <w:t>ar och pre</w:t>
      </w:r>
      <w:r>
        <w:softHyphen/>
        <w:t>standa</w:t>
      </w:r>
      <w:r>
        <w:softHyphen/>
        <w:t>studier för produkter med låg risk.</w:t>
      </w:r>
    </w:p>
    <w:p w14:paraId="2378F09C" w14:textId="694EDE13" w:rsidR="008539B5" w:rsidRDefault="008539B5" w:rsidP="008539B5">
      <w:pPr>
        <w:pStyle w:val="Brdtextmedindrag"/>
      </w:pPr>
      <w:r>
        <w:t>Som anges i avsnittet ovan ska Läkemedelsverket validera an</w:t>
      </w:r>
      <w:r>
        <w:softHyphen/>
        <w:t>sökan. Ett sådant beslut om validering ska meddelas inom tio dagar efter det att be</w:t>
      </w:r>
      <w:r>
        <w:softHyphen/>
        <w:t>hörig myndighet har fått ansökan. Om mynd</w:t>
      </w:r>
      <w:r>
        <w:softHyphen/>
        <w:t>ig</w:t>
      </w:r>
      <w:r>
        <w:softHyphen/>
        <w:t>heten inte anser att pröv</w:t>
      </w:r>
      <w:r>
        <w:softHyphen/>
        <w:t>ning</w:t>
      </w:r>
      <w:r>
        <w:softHyphen/>
        <w:t>en eller studien omfattas av EU-för</w:t>
      </w:r>
      <w:r>
        <w:softHyphen/>
        <w:t>ordningarna eller anser att ansökan inte är fullständig, så får spons</w:t>
      </w:r>
      <w:r>
        <w:softHyphen/>
        <w:t>orn tio till tjugo dagar på sig att lämna syn</w:t>
      </w:r>
      <w:r>
        <w:softHyphen/>
        <w:t>punkt</w:t>
      </w:r>
      <w:r>
        <w:softHyphen/>
        <w:t>er och kom</w:t>
      </w:r>
      <w:r>
        <w:softHyphen/>
        <w:t>plett</w:t>
      </w:r>
      <w:r>
        <w:softHyphen/>
        <w:t>era sin ansökan. Behörig myndighet har därefter fem dagar på sig att meddela sponsorn om sin slutsats, dvs. om prövningen eller studien omfattas av EU-förordningarna och om ansökan är komplett. Behörig myndighet får förlänga nämnda tidsfrister med ytter</w:t>
      </w:r>
      <w:r>
        <w:softHyphen/>
        <w:t>ligare fem dagar. Således kan ett beslut om validering ske senast 40 dagar efter det att ansökan kom in och kompletteringar gjorts. Den etiska gransk</w:t>
      </w:r>
      <w:r>
        <w:softHyphen/>
        <w:t>ningen bör ske skyndsamt, men i svensk rätt bör det anges att den etiska gransk</w:t>
      </w:r>
      <w:r>
        <w:softHyphen/>
        <w:t>ning</w:t>
      </w:r>
      <w:r>
        <w:softHyphen/>
        <w:t>en får ta 40 dagar vilket är den längre tidsfrist som gäller vid valider</w:t>
      </w:r>
      <w:r>
        <w:softHyphen/>
        <w:t>ing</w:t>
      </w:r>
      <w:r>
        <w:softHyphen/>
        <w:t>en av ansökan. En etisk granskning för pro</w:t>
      </w:r>
      <w:r>
        <w:softHyphen/>
        <w:t xml:space="preserve">dukter i enlighet med artikel 70.7 a i </w:t>
      </w:r>
      <w:r w:rsidRPr="00A3541E">
        <w:t>MDR-förordningen</w:t>
      </w:r>
      <w:r>
        <w:t xml:space="preserve"> och artikel 66.7 a i IVDR-förordningen bör därför slutföras senast 40 dagar efter validerings</w:t>
      </w:r>
      <w:r>
        <w:softHyphen/>
        <w:t>datum</w:t>
      </w:r>
      <w:r>
        <w:softHyphen/>
        <w:t>et. Detta är en kort</w:t>
      </w:r>
      <w:r>
        <w:softHyphen/>
        <w:t xml:space="preserve">are tidsperiod än den tidsram som anges i artikel 70.7 b i </w:t>
      </w:r>
      <w:r w:rsidRPr="00A3541E">
        <w:t>MDR-för</w:t>
      </w:r>
      <w:r>
        <w:softHyphen/>
      </w:r>
      <w:r w:rsidRPr="00A3541E">
        <w:t>ordning</w:t>
      </w:r>
      <w:r>
        <w:softHyphen/>
      </w:r>
      <w:r w:rsidRPr="00A3541E">
        <w:t>en</w:t>
      </w:r>
      <w:r>
        <w:t xml:space="preserve"> och artikel 66.7 b i IVDR-förordningen och som avser produkter i de högre riskklasserna. En tidsperiod på 40 dagar för etik</w:t>
      </w:r>
      <w:r>
        <w:softHyphen/>
        <w:t>gransk</w:t>
      </w:r>
      <w:r>
        <w:softHyphen/>
        <w:t>ning</w:t>
      </w:r>
      <w:r>
        <w:softHyphen/>
        <w:t xml:space="preserve">en får därför anses förenlig med artikel 70.7 a i </w:t>
      </w:r>
      <w:r w:rsidRPr="00A3541E">
        <w:t>MDR-förordningen</w:t>
      </w:r>
      <w:r>
        <w:t xml:space="preserve"> och artikel 66.7 a i IVDR-förordningen. Tids</w:t>
      </w:r>
      <w:r>
        <w:softHyphen/>
        <w:t>rymd</w:t>
      </w:r>
      <w:r>
        <w:softHyphen/>
        <w:t>en får anses vara proportionerlig och inte strida mot för</w:t>
      </w:r>
      <w:r>
        <w:softHyphen/>
        <w:t>ord</w:t>
      </w:r>
      <w:r>
        <w:softHyphen/>
        <w:t>ning</w:t>
      </w:r>
      <w:r>
        <w:softHyphen/>
        <w:t xml:space="preserve">arnas syfte. </w:t>
      </w:r>
    </w:p>
    <w:p w14:paraId="71B34951" w14:textId="0C0DB887" w:rsidR="008539B5" w:rsidRDefault="008539B5" w:rsidP="008539B5">
      <w:pPr>
        <w:pStyle w:val="Brdtextmedindrag"/>
      </w:pPr>
      <w:r>
        <w:t xml:space="preserve">Regeringen håller med </w:t>
      </w:r>
      <w:r w:rsidRPr="00094605">
        <w:rPr>
          <w:bCs/>
          <w:i/>
          <w:iCs/>
        </w:rPr>
        <w:t>Göteborgs universitet</w:t>
      </w:r>
      <w:r w:rsidRPr="00094605">
        <w:rPr>
          <w:b/>
        </w:rPr>
        <w:t xml:space="preserve"> </w:t>
      </w:r>
      <w:r w:rsidRPr="00675D4D">
        <w:rPr>
          <w:bCs/>
        </w:rPr>
        <w:t xml:space="preserve">och </w:t>
      </w:r>
      <w:r w:rsidRPr="00675D4D">
        <w:rPr>
          <w:bCs/>
          <w:i/>
          <w:iCs/>
        </w:rPr>
        <w:t>Sahlgrenska Univers</w:t>
      </w:r>
      <w:r>
        <w:rPr>
          <w:bCs/>
          <w:i/>
          <w:iCs/>
        </w:rPr>
        <w:softHyphen/>
      </w:r>
      <w:r w:rsidRPr="00675D4D">
        <w:rPr>
          <w:bCs/>
          <w:i/>
          <w:iCs/>
        </w:rPr>
        <w:t>it</w:t>
      </w:r>
      <w:r>
        <w:rPr>
          <w:bCs/>
          <w:i/>
          <w:iCs/>
        </w:rPr>
        <w:softHyphen/>
      </w:r>
      <w:r w:rsidRPr="00675D4D">
        <w:rPr>
          <w:bCs/>
          <w:i/>
          <w:iCs/>
        </w:rPr>
        <w:t>ets</w:t>
      </w:r>
      <w:r>
        <w:rPr>
          <w:bCs/>
          <w:i/>
          <w:iCs/>
        </w:rPr>
        <w:softHyphen/>
      </w:r>
      <w:r w:rsidRPr="00675D4D">
        <w:rPr>
          <w:bCs/>
          <w:i/>
          <w:iCs/>
        </w:rPr>
        <w:t>sjukhuset</w:t>
      </w:r>
      <w:r w:rsidRPr="00675D4D">
        <w:rPr>
          <w:bCs/>
        </w:rPr>
        <w:t xml:space="preserve"> om att</w:t>
      </w:r>
      <w:r w:rsidRPr="00675D4D">
        <w:rPr>
          <w:b/>
        </w:rPr>
        <w:t xml:space="preserve"> </w:t>
      </w:r>
      <w:r w:rsidRPr="00675D4D">
        <w:rPr>
          <w:bCs/>
        </w:rPr>
        <w:t>de olika beslutstider som Etik</w:t>
      </w:r>
      <w:r>
        <w:rPr>
          <w:bCs/>
        </w:rPr>
        <w:softHyphen/>
      </w:r>
      <w:r w:rsidRPr="00675D4D">
        <w:rPr>
          <w:bCs/>
        </w:rPr>
        <w:t>prövnings</w:t>
      </w:r>
      <w:r>
        <w:rPr>
          <w:bCs/>
        </w:rPr>
        <w:softHyphen/>
      </w:r>
      <w:r w:rsidRPr="00675D4D">
        <w:rPr>
          <w:bCs/>
        </w:rPr>
        <w:t>myndigheten har för olika studier kan orsaka oklarheter. Uti</w:t>
      </w:r>
      <w:r>
        <w:rPr>
          <w:bCs/>
        </w:rPr>
        <w:softHyphen/>
      </w:r>
      <w:r w:rsidRPr="00675D4D">
        <w:rPr>
          <w:bCs/>
        </w:rPr>
        <w:t>från EU-för</w:t>
      </w:r>
      <w:r>
        <w:rPr>
          <w:bCs/>
        </w:rPr>
        <w:softHyphen/>
      </w:r>
      <w:r w:rsidRPr="00675D4D">
        <w:rPr>
          <w:bCs/>
        </w:rPr>
        <w:t>ord</w:t>
      </w:r>
      <w:r>
        <w:rPr>
          <w:bCs/>
        </w:rPr>
        <w:softHyphen/>
      </w:r>
      <w:r w:rsidRPr="00675D4D">
        <w:rPr>
          <w:bCs/>
        </w:rPr>
        <w:t>ningarnas bestämmelser ser regeringen</w:t>
      </w:r>
      <w:r>
        <w:rPr>
          <w:bCs/>
        </w:rPr>
        <w:t xml:space="preserve"> dock</w:t>
      </w:r>
      <w:r w:rsidRPr="00675D4D">
        <w:rPr>
          <w:bCs/>
        </w:rPr>
        <w:t xml:space="preserve"> ingen möjlig</w:t>
      </w:r>
      <w:r>
        <w:rPr>
          <w:bCs/>
        </w:rPr>
        <w:softHyphen/>
      </w:r>
      <w:r w:rsidRPr="00675D4D">
        <w:rPr>
          <w:bCs/>
        </w:rPr>
        <w:t>het att</w:t>
      </w:r>
      <w:r>
        <w:rPr>
          <w:bCs/>
        </w:rPr>
        <w:t xml:space="preserve"> reglera att</w:t>
      </w:r>
      <w:r w:rsidRPr="00675D4D">
        <w:rPr>
          <w:bCs/>
        </w:rPr>
        <w:t xml:space="preserve"> samma tidsfrist</w:t>
      </w:r>
      <w:r>
        <w:rPr>
          <w:bCs/>
        </w:rPr>
        <w:t xml:space="preserve"> ska</w:t>
      </w:r>
      <w:r w:rsidRPr="00675D4D">
        <w:rPr>
          <w:bCs/>
        </w:rPr>
        <w:t xml:space="preserve"> gäll</w:t>
      </w:r>
      <w:r>
        <w:rPr>
          <w:bCs/>
        </w:rPr>
        <w:t>a</w:t>
      </w:r>
      <w:r w:rsidRPr="00675D4D">
        <w:rPr>
          <w:bCs/>
        </w:rPr>
        <w:t xml:space="preserve"> </w:t>
      </w:r>
      <w:r>
        <w:rPr>
          <w:bCs/>
        </w:rPr>
        <w:t xml:space="preserve">för </w:t>
      </w:r>
      <w:r w:rsidRPr="00675D4D">
        <w:rPr>
          <w:bCs/>
        </w:rPr>
        <w:t>de olika pröv</w:t>
      </w:r>
      <w:r>
        <w:rPr>
          <w:bCs/>
        </w:rPr>
        <w:softHyphen/>
      </w:r>
      <w:r w:rsidRPr="00675D4D">
        <w:rPr>
          <w:bCs/>
        </w:rPr>
        <w:t>nings</w:t>
      </w:r>
      <w:r>
        <w:rPr>
          <w:bCs/>
        </w:rPr>
        <w:softHyphen/>
      </w:r>
      <w:r w:rsidRPr="00675D4D">
        <w:rPr>
          <w:bCs/>
        </w:rPr>
        <w:t xml:space="preserve">områdena. </w:t>
      </w:r>
    </w:p>
    <w:p w14:paraId="06108E8F" w14:textId="77777777" w:rsidR="008539B5" w:rsidRPr="000A2676" w:rsidRDefault="008539B5" w:rsidP="008539B5">
      <w:pPr>
        <w:pStyle w:val="Rubrik5utannumrering"/>
        <w:rPr>
          <w:i w:val="0"/>
          <w:iCs/>
        </w:rPr>
      </w:pPr>
      <w:r w:rsidRPr="000A2676">
        <w:rPr>
          <w:i w:val="0"/>
          <w:iCs/>
        </w:rPr>
        <w:t>Förlängning av tidsfrist</w:t>
      </w:r>
    </w:p>
    <w:p w14:paraId="4439A73E" w14:textId="5AA3801B" w:rsidR="008539B5" w:rsidRDefault="008539B5" w:rsidP="008539B5">
      <w:pPr>
        <w:pStyle w:val="Brdtextmedindrag"/>
        <w:ind w:firstLine="0"/>
      </w:pPr>
      <w:r>
        <w:t>Etikprövningsmyndigheten anger även att enligt nuvarande ordning börjar hand</w:t>
      </w:r>
      <w:r>
        <w:softHyphen/>
        <w:t>läggningsfristen löpa när en ansökan är validerad. Om den första pröv</w:t>
      </w:r>
      <w:r>
        <w:softHyphen/>
        <w:t>ning</w:t>
      </w:r>
      <w:r>
        <w:softHyphen/>
        <w:t>en visar att sökanden behöver komplettera ansökan så ”stoppas klockan” tills kompletteringen har getts in. Granskningen får alltså enligt Etik</w:t>
      </w:r>
      <w:r>
        <w:softHyphen/>
        <w:t>prövningsmyndigheten ta lika lång tid oavsett om en komplettering sker eller inte. Regeringen framhåller att i detta lagstiftningsarbete så an</w:t>
      </w:r>
      <w:r>
        <w:softHyphen/>
        <w:t>passas svensk rätt till EU-förordningarna om medicintekniska produkter. M</w:t>
      </w:r>
      <w:r w:rsidRPr="004C0A9F">
        <w:t>edlems</w:t>
      </w:r>
      <w:r>
        <w:softHyphen/>
      </w:r>
      <w:r w:rsidRPr="004C0A9F">
        <w:t>staterna ska säkerställa att förfarandena för etikkommittéernas gransk</w:t>
      </w:r>
      <w:r>
        <w:softHyphen/>
      </w:r>
      <w:r w:rsidRPr="004C0A9F">
        <w:t xml:space="preserve">ning är förenliga med de förfaranden som anges i </w:t>
      </w:r>
      <w:r>
        <w:t>EU-förord</w:t>
      </w:r>
      <w:r>
        <w:softHyphen/>
        <w:t>ning</w:t>
      </w:r>
      <w:r>
        <w:softHyphen/>
        <w:t xml:space="preserve">arna. </w:t>
      </w:r>
    </w:p>
    <w:p w14:paraId="72D1BE33" w14:textId="4265953A" w:rsidR="008539B5" w:rsidRDefault="008539B5" w:rsidP="008539B5">
      <w:pPr>
        <w:pStyle w:val="Brdtextmedindrag"/>
      </w:pPr>
      <w:r>
        <w:t>Regeringen noterar att enligt artikel 70.6 i MDR-förordningen och artikel 66.6 i IVDR-förordningen anges det att u</w:t>
      </w:r>
      <w:r w:rsidRPr="007460E2">
        <w:t>nder den period då ansökan bedöms får medlemsstaten begära ytterligare information från sponsorn</w:t>
      </w:r>
      <w:r>
        <w:t xml:space="preserve"> och att den tidsfrist </w:t>
      </w:r>
      <w:r w:rsidRPr="007460E2">
        <w:t xml:space="preserve">som fastställs i </w:t>
      </w:r>
      <w:r>
        <w:t>artikel 70.7 b i MDR-förord</w:t>
      </w:r>
      <w:r>
        <w:softHyphen/>
        <w:t>ning</w:t>
      </w:r>
      <w:r>
        <w:softHyphen/>
        <w:t xml:space="preserve">en respektive artikel 66.7 b i IVDR-förordningen </w:t>
      </w:r>
      <w:r w:rsidRPr="007460E2">
        <w:t>ska tillfälligt upp</w:t>
      </w:r>
      <w:r>
        <w:softHyphen/>
      </w:r>
      <w:r w:rsidRPr="007460E2">
        <w:t>höra att löpa från och med den dag då den första begäran lämnades och fram till dess att de kompletterande upplysningarna har mottagits</w:t>
      </w:r>
      <w:r>
        <w:t>. Den tids</w:t>
      </w:r>
      <w:r>
        <w:softHyphen/>
        <w:t>frist som anges i artikel 70.7 b i MDR-förordningen respektive artikel 66.7 b i IVDR-förordningen är de 45 dagar som börjar löpa efter valid</w:t>
      </w:r>
      <w:r>
        <w:softHyphen/>
        <w:t>er</w:t>
      </w:r>
      <w:r>
        <w:softHyphen/>
        <w:t>ings</w:t>
      </w:r>
      <w:r>
        <w:softHyphen/>
        <w:t>datumet. En liknande bestämmelse finns inte för beslut enligt 70.7 a i MDR-förordningen respektive artikel 66.7 a i IVDR-förordningen. I detta samman</w:t>
      </w:r>
      <w:r>
        <w:softHyphen/>
        <w:t>hang måste bestämmelserna om det samordnade be</w:t>
      </w:r>
      <w:r>
        <w:softHyphen/>
        <w:t>döm</w:t>
      </w:r>
      <w:r>
        <w:softHyphen/>
        <w:t>nings</w:t>
      </w:r>
      <w:r>
        <w:softHyphen/>
        <w:t>för</w:t>
      </w:r>
      <w:r>
        <w:softHyphen/>
        <w:t>far</w:t>
      </w:r>
      <w:r>
        <w:softHyphen/>
        <w:t>andet i artikel 78 i MDR-förordningen och i artikel 74 i IVDR-förord</w:t>
      </w:r>
      <w:r>
        <w:softHyphen/>
        <w:t>ning</w:t>
      </w:r>
      <w:r>
        <w:softHyphen/>
        <w:t>en beaktas. I artikel 78.11 respektive artikel 74.11 anges det att varje berörd medlemsstats ska underrätta sponsorn om sin slutsats genom ett enda beslut. Således behöver den vetenskapliga granskningen och den etiska granskningen göras parallellt under en enhetlig tidsperiod. Med be</w:t>
      </w:r>
      <w:r>
        <w:softHyphen/>
        <w:t>akt</w:t>
      </w:r>
      <w:r>
        <w:softHyphen/>
        <w:t>ande av detta finner regeringen att det inte finns utrymme att i nationell rätt ange att tidsfristen för beslut får förlängas i avvaktan på en komplett</w:t>
      </w:r>
      <w:r>
        <w:softHyphen/>
        <w:t>er</w:t>
      </w:r>
      <w:r>
        <w:softHyphen/>
        <w:t xml:space="preserve">ing av en ansökan. </w:t>
      </w:r>
    </w:p>
    <w:p w14:paraId="737AB212" w14:textId="77777777" w:rsidR="008539B5" w:rsidRPr="000A2676" w:rsidRDefault="008539B5" w:rsidP="008539B5">
      <w:pPr>
        <w:pStyle w:val="Rubrik5utannumrering"/>
        <w:rPr>
          <w:i w:val="0"/>
          <w:iCs/>
        </w:rPr>
      </w:pPr>
      <w:bookmarkStart w:id="243" w:name="_Hlk66962950"/>
      <w:r w:rsidRPr="000A2676">
        <w:rPr>
          <w:i w:val="0"/>
          <w:iCs/>
        </w:rPr>
        <w:t>Reglering om beslut gällande prövningar och studier med lägre risk</w:t>
      </w:r>
    </w:p>
    <w:bookmarkEnd w:id="243"/>
    <w:p w14:paraId="450E4D02" w14:textId="77777777" w:rsidR="008539B5" w:rsidRDefault="008539B5" w:rsidP="008539B5">
      <w:pPr>
        <w:pStyle w:val="Brdtextmedindrag"/>
        <w:ind w:firstLine="0"/>
      </w:pPr>
      <w:r>
        <w:t xml:space="preserve">För </w:t>
      </w:r>
      <w:r w:rsidRPr="005053F9">
        <w:t>prövningar och studier för produkter med lägre risk</w:t>
      </w:r>
      <w:r>
        <w:t xml:space="preserve"> enligt artikel 70.7 a i </w:t>
      </w:r>
      <w:r w:rsidRPr="00A3541E">
        <w:t>MDR-förordningen</w:t>
      </w:r>
      <w:r>
        <w:t xml:space="preserve"> och artikel 66.7 a i IVDR-förordningen krävs således två beslut: ett valideringsbeslut av Läkemedelsverket i enlighet med nämnda artiklar i </w:t>
      </w:r>
      <w:r w:rsidRPr="00A3541E">
        <w:t>MDR-förordningen</w:t>
      </w:r>
      <w:r>
        <w:t xml:space="preserve"> och i IVDR-förordningen och ett beslut av Etik</w:t>
      </w:r>
      <w:r>
        <w:softHyphen/>
        <w:t>pröv</w:t>
      </w:r>
      <w:r>
        <w:softHyphen/>
        <w:t>nings</w:t>
      </w:r>
      <w:r>
        <w:softHyphen/>
        <w:t xml:space="preserve">myndigheten. </w:t>
      </w:r>
    </w:p>
    <w:p w14:paraId="50AD11EE" w14:textId="7A3E5635" w:rsidR="008539B5" w:rsidRDefault="008539B5" w:rsidP="008539B5">
      <w:pPr>
        <w:pStyle w:val="Brdtextmedindrag"/>
      </w:pPr>
      <w:r>
        <w:t xml:space="preserve">Som anges i avsnitt 10.1 </w:t>
      </w:r>
      <w:r w:rsidRPr="00DB3C39">
        <w:t>så ska det i</w:t>
      </w:r>
      <w:r>
        <w:t xml:space="preserve"> den nya lagen med kom</w:t>
      </w:r>
      <w:r>
        <w:softHyphen/>
        <w:t>plett</w:t>
      </w:r>
      <w:r>
        <w:softHyphen/>
        <w:t>erande be</w:t>
      </w:r>
      <w:r>
        <w:softHyphen/>
        <w:t>stämmelser till EU:s förordningar om med</w:t>
      </w:r>
      <w:r>
        <w:softHyphen/>
        <w:t>ic</w:t>
      </w:r>
      <w:r>
        <w:softHyphen/>
        <w:t>in</w:t>
      </w:r>
      <w:r>
        <w:softHyphen/>
        <w:t>tek</w:t>
      </w:r>
      <w:r>
        <w:softHyphen/>
        <w:t>ni</w:t>
      </w:r>
      <w:r>
        <w:softHyphen/>
        <w:t>ska pro</w:t>
      </w:r>
      <w:r>
        <w:softHyphen/>
        <w:t>dukter införas en bestämmelse om att frågor om tillstånd att genom</w:t>
      </w:r>
      <w:r>
        <w:softHyphen/>
        <w:t>föra en klinisk pröv</w:t>
      </w:r>
      <w:r>
        <w:softHyphen/>
        <w:t>ning eller prestandastudie enligt MDR- och IVDR-förordningarna ska pröv</w:t>
      </w:r>
      <w:r>
        <w:softHyphen/>
        <w:t>as av den myndighet som regeringen utser. I det avsnittet bedöms det även att Läkemedelsverket bör i förordning utses att vara den myndigheten som prövar dessa tillståndsfrågor. Att en prövning eller studie får påbörjas efter val</w:t>
      </w:r>
      <w:r>
        <w:softHyphen/>
        <w:t>id</w:t>
      </w:r>
      <w:r>
        <w:softHyphen/>
        <w:t>er</w:t>
      </w:r>
      <w:r>
        <w:softHyphen/>
        <w:t>ingsbeslut av den utsedda myndigheten fram</w:t>
      </w:r>
      <w:r>
        <w:softHyphen/>
        <w:t xml:space="preserve">går av artikel 70.7 a i </w:t>
      </w:r>
      <w:r w:rsidRPr="00A3541E">
        <w:t>MDR-för</w:t>
      </w:r>
      <w:r>
        <w:softHyphen/>
      </w:r>
      <w:r w:rsidRPr="00A3541E">
        <w:t>ordningen</w:t>
      </w:r>
      <w:r>
        <w:t xml:space="preserve"> och artikel 66.7 a i IVDR-förordningen. Detta för</w:t>
      </w:r>
      <w:r>
        <w:softHyphen/>
        <w:t>hållande be</w:t>
      </w:r>
      <w:r>
        <w:softHyphen/>
        <w:t>höver inte särskilt anges i svensk lag utan omfattas av den föreslagna be</w:t>
      </w:r>
      <w:r>
        <w:softHyphen/>
        <w:t>stäm</w:t>
      </w:r>
      <w:r>
        <w:softHyphen/>
        <w:t>melsen om att den myndighet som reger</w:t>
      </w:r>
      <w:r>
        <w:softHyphen/>
        <w:t>ing</w:t>
      </w:r>
      <w:r>
        <w:softHyphen/>
        <w:t>en bestäm</w:t>
      </w:r>
      <w:r>
        <w:softHyphen/>
        <w:t>mer ska pröva frågor om till</w:t>
      </w:r>
      <w:r>
        <w:softHyphen/>
        <w:t>stånd att genomföra en klin</w:t>
      </w:r>
      <w:r>
        <w:softHyphen/>
        <w:t>isk prövning eller pre</w:t>
      </w:r>
      <w:r>
        <w:softHyphen/>
        <w:t>standa</w:t>
      </w:r>
      <w:r>
        <w:softHyphen/>
        <w:t>studie.</w:t>
      </w:r>
    </w:p>
    <w:p w14:paraId="1A95A6E3" w14:textId="0350AB10" w:rsidR="008539B5" w:rsidRPr="004A5643" w:rsidRDefault="008539B5" w:rsidP="008539B5">
      <w:pPr>
        <w:pStyle w:val="Brdtextmedindrag"/>
      </w:pPr>
      <w:r>
        <w:t xml:space="preserve">I promemorian och i lagrådsremissen föreslås en bestämmelse i den nya lagen </w:t>
      </w:r>
      <w:r w:rsidRPr="00B45FF9">
        <w:t>med kompletterande bestämmelser om etisk granskning till EU:s för</w:t>
      </w:r>
      <w:r>
        <w:softHyphen/>
      </w:r>
      <w:r w:rsidRPr="00B45FF9">
        <w:t xml:space="preserve">ordningar om medicintekniska produkter </w:t>
      </w:r>
      <w:r>
        <w:t>som anger att resultatet av en etisk gransk</w:t>
      </w:r>
      <w:r>
        <w:softHyphen/>
        <w:t>ning a</w:t>
      </w:r>
      <w:r w:rsidRPr="0049714B">
        <w:t>v en ansökan en</w:t>
      </w:r>
      <w:r>
        <w:softHyphen/>
      </w:r>
      <w:r w:rsidRPr="0049714B">
        <w:t xml:space="preserve">ligt artikel 70.7 a i </w:t>
      </w:r>
      <w:r w:rsidRPr="00A3541E">
        <w:t>MDR-förordningen</w:t>
      </w:r>
      <w:r>
        <w:t xml:space="preserve"> </w:t>
      </w:r>
      <w:r w:rsidRPr="0049714B">
        <w:t xml:space="preserve">eller artikel 66.7 a i </w:t>
      </w:r>
      <w:r>
        <w:t>IVDR-förordningen</w:t>
      </w:r>
      <w:r>
        <w:rPr>
          <w:i/>
        </w:rPr>
        <w:t xml:space="preserve"> </w:t>
      </w:r>
      <w:r>
        <w:t>ska redovisas i ett yttrande som ska be</w:t>
      </w:r>
      <w:r>
        <w:softHyphen/>
        <w:t>slutas av Etik</w:t>
      </w:r>
      <w:r>
        <w:softHyphen/>
        <w:t>prövningsmynd</w:t>
      </w:r>
      <w:r>
        <w:softHyphen/>
        <w:t xml:space="preserve">igheten och ställas till sponsorn med kopia till Läkemedelsverket. </w:t>
      </w:r>
      <w:r w:rsidRPr="004A5643">
        <w:rPr>
          <w:i/>
          <w:iCs/>
        </w:rPr>
        <w:t>Lagrådet</w:t>
      </w:r>
      <w:r>
        <w:t xml:space="preserve"> anför att Etikprövnings</w:t>
      </w:r>
      <w:r>
        <w:softHyphen/>
        <w:t>myndig</w:t>
      </w:r>
      <w:r>
        <w:softHyphen/>
        <w:t>hetens yttrande i dessa ärenden inte är ett ”delbe</w:t>
      </w:r>
      <w:r>
        <w:softHyphen/>
        <w:t>slut” utan ett slutligt beslut som kan överklagas och anser att denna inne</w:t>
      </w:r>
      <w:r>
        <w:softHyphen/>
        <w:t>börd på ett tydligare sätt bör framgå av lagtextens orda</w:t>
      </w:r>
      <w:r>
        <w:softHyphen/>
        <w:t>lyd</w:t>
      </w:r>
      <w:r>
        <w:softHyphen/>
        <w:t>else. Enligt Lagrådet bör formuleringen av paragrafen bli föremål för ytterligare överväganden i det fortsatta lagstiftningsarbetet. Regeringen instämmer i Lagrådets syn</w:t>
      </w:r>
      <w:r>
        <w:softHyphen/>
        <w:t xml:space="preserve">punkt om att lagtexten bör förtydligas. Bestämmelsen bör ändras så att den anger att </w:t>
      </w:r>
      <w:r w:rsidRPr="00B45FF9">
        <w:t xml:space="preserve">resultatet av </w:t>
      </w:r>
      <w:r>
        <w:t>d</w:t>
      </w:r>
      <w:r w:rsidRPr="00B45FF9">
        <w:t>en etisk</w:t>
      </w:r>
      <w:r>
        <w:t>a</w:t>
      </w:r>
      <w:r w:rsidRPr="00B45FF9">
        <w:t xml:space="preserve"> granskning</w:t>
      </w:r>
      <w:r>
        <w:t>en ska redovisas i ett beslut, i stället för i ett yttrande, och att beslutet ska ställas till sponsorn med kopia till Läkemedelsverket. E</w:t>
      </w:r>
      <w:r w:rsidRPr="000F500A">
        <w:t>tikprövningsmyndig</w:t>
      </w:r>
      <w:r>
        <w:softHyphen/>
      </w:r>
      <w:r w:rsidRPr="000F500A">
        <w:t>het</w:t>
      </w:r>
      <w:r>
        <w:softHyphen/>
      </w:r>
      <w:r w:rsidRPr="000F500A">
        <w:t>ens beslut i dessa fall är således ett slutligt beslut som inte ska ingå som under</w:t>
      </w:r>
      <w:r>
        <w:softHyphen/>
      </w:r>
      <w:r w:rsidRPr="000F500A">
        <w:t>lag i Läkemedels</w:t>
      </w:r>
      <w:r>
        <w:softHyphen/>
      </w:r>
      <w:r w:rsidRPr="000F500A">
        <w:t>verk</w:t>
      </w:r>
      <w:r>
        <w:softHyphen/>
      </w:r>
      <w:r w:rsidRPr="000F500A">
        <w:t>ets prövning.</w:t>
      </w:r>
      <w:r>
        <w:t xml:space="preserve"> För att det ska vara tydligt bör det av lagtexten även fram</w:t>
      </w:r>
      <w:r>
        <w:softHyphen/>
        <w:t>gå att Etik</w:t>
      </w:r>
      <w:r>
        <w:softHyphen/>
        <w:t>pröv</w:t>
      </w:r>
      <w:r>
        <w:softHyphen/>
        <w:t xml:space="preserve">ningsmyndighetens beslut </w:t>
      </w:r>
      <w:r w:rsidRPr="00890683">
        <w:t>ska innehålla en bedömning av om den klin</w:t>
      </w:r>
      <w:r>
        <w:softHyphen/>
      </w:r>
      <w:r w:rsidRPr="00890683">
        <w:t>iska prövningen</w:t>
      </w:r>
      <w:r>
        <w:t xml:space="preserve"> eller prestandastudien </w:t>
      </w:r>
      <w:r w:rsidRPr="00890683">
        <w:t>utifrån den etiska gransk</w:t>
      </w:r>
      <w:r>
        <w:softHyphen/>
      </w:r>
      <w:r w:rsidRPr="00890683">
        <w:t>ningen får genomföras eller påbörjas, om den får genomföras eller påbörjas på vissa villkor eller om den inte får genomföras eller påbörjas.</w:t>
      </w:r>
      <w:r>
        <w:t xml:space="preserve"> Frågan om över</w:t>
      </w:r>
      <w:r>
        <w:softHyphen/>
        <w:t>klag</w:t>
      </w:r>
      <w:r>
        <w:softHyphen/>
        <w:t xml:space="preserve">ande av detta beslut behandlas i avsnitt 10.8. </w:t>
      </w:r>
    </w:p>
    <w:p w14:paraId="7A301A9E" w14:textId="2E3604A6" w:rsidR="008539B5" w:rsidRPr="0090010F" w:rsidRDefault="008539B5" w:rsidP="008539B5">
      <w:pPr>
        <w:pStyle w:val="Brdtextmedindrag"/>
      </w:pPr>
      <w:r>
        <w:t>I avsnitt 10.2 föreslås att det i den nya lagen med kom</w:t>
      </w:r>
      <w:r>
        <w:softHyphen/>
        <w:t>plett</w:t>
      </w:r>
      <w:r>
        <w:softHyphen/>
        <w:t>er</w:t>
      </w:r>
      <w:r>
        <w:softHyphen/>
        <w:t>an</w:t>
      </w:r>
      <w:r>
        <w:softHyphen/>
        <w:t xml:space="preserve">de bestämmelser </w:t>
      </w:r>
      <w:r w:rsidRPr="0090010F">
        <w:t>till EU:s för</w:t>
      </w:r>
      <w:r w:rsidRPr="0090010F">
        <w:softHyphen/>
        <w:t>ord</w:t>
      </w:r>
      <w:r w:rsidRPr="0090010F">
        <w:softHyphen/>
        <w:t>ning</w:t>
      </w:r>
      <w:r w:rsidRPr="0090010F">
        <w:softHyphen/>
        <w:t>ar om medicin</w:t>
      </w:r>
      <w:r w:rsidRPr="0090010F">
        <w:softHyphen/>
        <w:t>tekniska pro</w:t>
      </w:r>
      <w:r w:rsidRPr="0090010F">
        <w:softHyphen/>
        <w:t>dukt</w:t>
      </w:r>
      <w:r w:rsidRPr="0090010F">
        <w:softHyphen/>
        <w:t>er ska framgå att bestämmelser om den etiska granskningen av en ansökan eller anmälan av en klinisk prövning eller en prestandastudie finns i lagen med kompletterande bestäm</w:t>
      </w:r>
      <w:r w:rsidRPr="0090010F">
        <w:softHyphen/>
        <w:t>melser om etisk granskning till EU:s för</w:t>
      </w:r>
      <w:r w:rsidRPr="0090010F">
        <w:softHyphen/>
        <w:t>ord</w:t>
      </w:r>
      <w:r w:rsidRPr="0090010F">
        <w:softHyphen/>
        <w:t>ningar om medicin</w:t>
      </w:r>
      <w:r w:rsidRPr="0090010F">
        <w:softHyphen/>
        <w:t xml:space="preserve">tekniska produkter. Den bestämmelsen omfattar även kliniska prövningar och prestandastudier för produkter med lägre risk. </w:t>
      </w:r>
    </w:p>
    <w:p w14:paraId="227A1C88" w14:textId="77777777" w:rsidR="008539B5" w:rsidRDefault="008539B5" w:rsidP="008539B5">
      <w:pPr>
        <w:pStyle w:val="Brdtextmedindrag"/>
      </w:pPr>
      <w:r w:rsidRPr="0090010F">
        <w:t>I den nya lagen</w:t>
      </w:r>
      <w:r>
        <w:t xml:space="preserve"> med kompletterande bestämm</w:t>
      </w:r>
      <w:r>
        <w:softHyphen/>
        <w:t>elser om etisk gransk</w:t>
      </w:r>
      <w:r>
        <w:softHyphen/>
        <w:t>ning till EU:s förordningar om medicin</w:t>
      </w:r>
      <w:r>
        <w:softHyphen/>
        <w:t>tekni</w:t>
      </w:r>
      <w:r>
        <w:softHyphen/>
        <w:t>ska produkter ska det även anges att e</w:t>
      </w:r>
      <w:r w:rsidRPr="00EF0ADB">
        <w:t xml:space="preserve">tt beslut </w:t>
      </w:r>
      <w:r>
        <w:t xml:space="preserve">av Etikprövningsmyndigheten </w:t>
      </w:r>
      <w:r w:rsidRPr="00EF0ADB">
        <w:t>i fråga om en klinisk prövning eller prestandastudie i enlighet med artikel 70.7</w:t>
      </w:r>
      <w:r>
        <w:t> </w:t>
      </w:r>
      <w:r w:rsidRPr="00EF0ADB">
        <w:t xml:space="preserve">a i </w:t>
      </w:r>
      <w:r w:rsidRPr="00A3541E">
        <w:t>MDR-förordningen</w:t>
      </w:r>
      <w:r>
        <w:t xml:space="preserve"> </w:t>
      </w:r>
      <w:r w:rsidRPr="00EF0ADB">
        <w:t>eller artikel 66.7</w:t>
      </w:r>
      <w:r>
        <w:t> </w:t>
      </w:r>
      <w:r w:rsidRPr="00EF0ADB">
        <w:t xml:space="preserve">a i </w:t>
      </w:r>
      <w:r>
        <w:t>IVDR-förordningen</w:t>
      </w:r>
      <w:r w:rsidRPr="00EF0ADB">
        <w:t xml:space="preserve"> ska meddelas sen</w:t>
      </w:r>
      <w:r w:rsidRPr="00B63595">
        <w:t xml:space="preserve">ast 40 dagar efter valideringsdatumet. </w:t>
      </w:r>
    </w:p>
    <w:p w14:paraId="41A54E12" w14:textId="77777777" w:rsidR="008539B5" w:rsidRDefault="008539B5" w:rsidP="008539B5">
      <w:pPr>
        <w:pStyle w:val="Rubrik5utannumrering"/>
      </w:pPr>
      <w:r>
        <w:t>S</w:t>
      </w:r>
      <w:r w:rsidRPr="00346F28">
        <w:t xml:space="preserve">tudier för klinisk uppföljning </w:t>
      </w:r>
      <w:r>
        <w:t xml:space="preserve">eller prestandastudier </w:t>
      </w:r>
      <w:r w:rsidRPr="00346F28">
        <w:t>efter utsläppandet på marknaden</w:t>
      </w:r>
    </w:p>
    <w:p w14:paraId="7DB0D902" w14:textId="7E47675C" w:rsidR="008539B5" w:rsidRDefault="008539B5" w:rsidP="008539B5">
      <w:pPr>
        <w:pStyle w:val="Brdtext"/>
      </w:pPr>
      <w:r>
        <w:t xml:space="preserve">Artikel 74 i </w:t>
      </w:r>
      <w:r w:rsidRPr="00A3541E">
        <w:t>MDR-förordningen</w:t>
      </w:r>
      <w:r>
        <w:t xml:space="preserve"> reglerar beslutsförfarandet för </w:t>
      </w:r>
      <w:r w:rsidRPr="00F132B2">
        <w:t>klinisk</w:t>
      </w:r>
      <w:r>
        <w:t>a</w:t>
      </w:r>
      <w:r w:rsidRPr="00F132B2">
        <w:t xml:space="preserve"> pröv</w:t>
      </w:r>
      <w:r>
        <w:softHyphen/>
      </w:r>
      <w:r w:rsidRPr="00F132B2">
        <w:t>ning</w:t>
      </w:r>
      <w:r>
        <w:softHyphen/>
        <w:t>ar</w:t>
      </w:r>
      <w:r w:rsidRPr="00F132B2">
        <w:t xml:space="preserve"> som ska utföras för att ytterligare utvärdera en produkt som redan är CE-märkt och prövningen avser produktens avsedda ända</w:t>
      </w:r>
      <w:r>
        <w:softHyphen/>
      </w:r>
      <w:r w:rsidRPr="00F132B2">
        <w:t>mål</w:t>
      </w:r>
      <w:r>
        <w:t xml:space="preserve">. En sådan prövning </w:t>
      </w:r>
      <w:r w:rsidRPr="00F132B2">
        <w:t xml:space="preserve">kallas i </w:t>
      </w:r>
      <w:r w:rsidRPr="00A3541E">
        <w:t>MDR-förordningen</w:t>
      </w:r>
      <w:r>
        <w:t xml:space="preserve"> </w:t>
      </w:r>
      <w:r w:rsidRPr="00DD1A1B">
        <w:t>för studie för klinisk upp</w:t>
      </w:r>
      <w:r w:rsidRPr="00DD1A1B">
        <w:softHyphen/>
        <w:t>följ</w:t>
      </w:r>
      <w:r w:rsidRPr="00DD1A1B">
        <w:softHyphen/>
        <w:t>ning efter utsläppandet på marknaden</w:t>
      </w:r>
      <w:r>
        <w:rPr>
          <w:i/>
        </w:rPr>
        <w:t xml:space="preserve">. </w:t>
      </w:r>
      <w:r w:rsidRPr="00F132B2">
        <w:t xml:space="preserve">I de fall en sådan prövning </w:t>
      </w:r>
      <w:r>
        <w:t>inne</w:t>
      </w:r>
      <w:r>
        <w:softHyphen/>
      </w:r>
      <w:r>
        <w:softHyphen/>
        <w:t>bär</w:t>
      </w:r>
      <w:r w:rsidRPr="00F132B2">
        <w:t xml:space="preserve"> att försöks</w:t>
      </w:r>
      <w:r>
        <w:softHyphen/>
      </w:r>
      <w:r w:rsidRPr="00F132B2">
        <w:t>per</w:t>
      </w:r>
      <w:r>
        <w:softHyphen/>
      </w:r>
      <w:r w:rsidRPr="00F132B2">
        <w:t>sonerna utsätts för ytterligare förfaranden än dem som skulle ha genom</w:t>
      </w:r>
      <w:r>
        <w:softHyphen/>
      </w:r>
      <w:r w:rsidRPr="00F132B2">
        <w:t>förts vid normal användning av pro</w:t>
      </w:r>
      <w:r>
        <w:softHyphen/>
      </w:r>
      <w:r w:rsidRPr="00F132B2">
        <w:t>dukt</w:t>
      </w:r>
      <w:r>
        <w:softHyphen/>
      </w:r>
      <w:r w:rsidRPr="00F132B2">
        <w:t>en, och dessa ytter</w:t>
      </w:r>
      <w:r>
        <w:softHyphen/>
      </w:r>
      <w:r w:rsidRPr="00F132B2">
        <w:t>lig</w:t>
      </w:r>
      <w:r>
        <w:softHyphen/>
      </w:r>
      <w:r w:rsidRPr="00F132B2">
        <w:t>are för</w:t>
      </w:r>
      <w:r>
        <w:softHyphen/>
      </w:r>
      <w:r w:rsidRPr="00F132B2">
        <w:t>far</w:t>
      </w:r>
      <w:r>
        <w:softHyphen/>
      </w:r>
      <w:r w:rsidRPr="00F132B2">
        <w:t>anden är invasiva eller ansträngande, ska sponsorn senast 30 dagar innan prövningen påbörjas anmäla pröv</w:t>
      </w:r>
      <w:r>
        <w:softHyphen/>
      </w:r>
      <w:r>
        <w:softHyphen/>
      </w:r>
      <w:r w:rsidRPr="00F132B2">
        <w:t>ningen till de berörda medlems</w:t>
      </w:r>
      <w:r>
        <w:softHyphen/>
      </w:r>
      <w:r w:rsidRPr="00F132B2">
        <w:t>stat</w:t>
      </w:r>
      <w:r>
        <w:softHyphen/>
      </w:r>
      <w:r w:rsidRPr="00F132B2">
        <w:t xml:space="preserve">erna. </w:t>
      </w:r>
      <w:r>
        <w:t>De förfaranden som kan vara aktuella är exempelvis ytterligare operativa ingrepp, prov</w:t>
      </w:r>
      <w:r>
        <w:softHyphen/>
        <w:t>tag</w:t>
      </w:r>
      <w:r>
        <w:softHyphen/>
      </w:r>
      <w:r>
        <w:softHyphen/>
        <w:t>ningar, röntgen</w:t>
      </w:r>
      <w:r>
        <w:softHyphen/>
        <w:t>under</w:t>
      </w:r>
      <w:r>
        <w:softHyphen/>
        <w:t>sökningar, mät</w:t>
      </w:r>
      <w:r>
        <w:softHyphen/>
        <w:t xml:space="preserve">ningar och extra besök på kliniken. </w:t>
      </w:r>
    </w:p>
    <w:p w14:paraId="04822514" w14:textId="3F9909E8" w:rsidR="008539B5" w:rsidRDefault="008539B5" w:rsidP="008539B5">
      <w:pPr>
        <w:pStyle w:val="Brdtextmedindrag"/>
      </w:pPr>
      <w:r>
        <w:t xml:space="preserve">Anmälan ska innehålla den </w:t>
      </w:r>
      <w:r w:rsidRPr="00F132B2">
        <w:t xml:space="preserve">dokumentation som avses i kapitel </w:t>
      </w:r>
      <w:r>
        <w:t>II i bilaga XV. Artiklarna 62.4 </w:t>
      </w:r>
      <w:r w:rsidRPr="00F132B2">
        <w:t>b–k och m, 75, 76, 77</w:t>
      </w:r>
      <w:r>
        <w:t xml:space="preserve">, </w:t>
      </w:r>
      <w:r w:rsidRPr="00F132B2">
        <w:t>80.5</w:t>
      </w:r>
      <w:r>
        <w:t xml:space="preserve"> och 80.6 </w:t>
      </w:r>
      <w:r w:rsidRPr="00F132B2">
        <w:t>samt de rele</w:t>
      </w:r>
      <w:r>
        <w:softHyphen/>
      </w:r>
      <w:r w:rsidRPr="00F132B2">
        <w:t>vanta be</w:t>
      </w:r>
      <w:r>
        <w:softHyphen/>
      </w:r>
      <w:r w:rsidRPr="00F132B2">
        <w:t>stämmelserna i bilaga XV ska tillämpas på studier för klin</w:t>
      </w:r>
      <w:r>
        <w:softHyphen/>
      </w:r>
      <w:r w:rsidRPr="00F132B2">
        <w:t>isk upp</w:t>
      </w:r>
      <w:r>
        <w:softHyphen/>
      </w:r>
      <w:r w:rsidRPr="00F132B2">
        <w:t>följ</w:t>
      </w:r>
      <w:r>
        <w:softHyphen/>
      </w:r>
      <w:r w:rsidRPr="00F132B2">
        <w:t xml:space="preserve">ning efter utsläppande på marknaden. </w:t>
      </w:r>
      <w:r>
        <w:t>Detta inne</w:t>
      </w:r>
      <w:r>
        <w:softHyphen/>
        <w:t>bär bland annat att det inte krävs ett godkännande av berörd med</w:t>
      </w:r>
      <w:r>
        <w:softHyphen/>
        <w:t>lems</w:t>
      </w:r>
      <w:r>
        <w:softHyphen/>
        <w:t>stat i enlighet med artikel 62.4 a men väl att en etik</w:t>
      </w:r>
      <w:r>
        <w:softHyphen/>
        <w:t>kom</w:t>
      </w:r>
      <w:r>
        <w:softHyphen/>
        <w:t>mitté i medlemsstaten inte ska ha avgett ett negativt yttrande till pröv</w:t>
      </w:r>
      <w:r>
        <w:softHyphen/>
      </w:r>
      <w:r>
        <w:softHyphen/>
        <w:t xml:space="preserve">ningen. </w:t>
      </w:r>
    </w:p>
    <w:p w14:paraId="0FD533C7" w14:textId="786B022A" w:rsidR="008539B5" w:rsidRDefault="008539B5" w:rsidP="008539B5">
      <w:pPr>
        <w:pStyle w:val="Brdtextmedindrag"/>
      </w:pPr>
      <w:r>
        <w:t>Liknande bestämmelser finns för prestandastudier i artikel 70 i IVDR-för</w:t>
      </w:r>
      <w:r>
        <w:softHyphen/>
        <w:t xml:space="preserve">ordningen. Dessa prestandastudier kallas för </w:t>
      </w:r>
      <w:bookmarkStart w:id="244" w:name="_Hlk57112417"/>
      <w:r w:rsidRPr="00CB2EF4">
        <w:rPr>
          <w:iCs/>
        </w:rPr>
        <w:t>studie för pre</w:t>
      </w:r>
      <w:r>
        <w:rPr>
          <w:iCs/>
        </w:rPr>
        <w:softHyphen/>
      </w:r>
      <w:r w:rsidRPr="00CB2EF4">
        <w:rPr>
          <w:iCs/>
        </w:rPr>
        <w:t>standa</w:t>
      </w:r>
      <w:r>
        <w:rPr>
          <w:iCs/>
        </w:rPr>
        <w:softHyphen/>
      </w:r>
      <w:r w:rsidRPr="00CB2EF4">
        <w:rPr>
          <w:iCs/>
        </w:rPr>
        <w:t>upp</w:t>
      </w:r>
      <w:r>
        <w:rPr>
          <w:iCs/>
        </w:rPr>
        <w:softHyphen/>
      </w:r>
      <w:r w:rsidRPr="00CB2EF4">
        <w:rPr>
          <w:iCs/>
        </w:rPr>
        <w:t>följ</w:t>
      </w:r>
      <w:r w:rsidRPr="00CB2EF4">
        <w:rPr>
          <w:iCs/>
        </w:rPr>
        <w:softHyphen/>
        <w:t>ning av produkter som släppts ut på marknaden</w:t>
      </w:r>
      <w:bookmarkEnd w:id="244"/>
      <w:r w:rsidRPr="00CB2EF4">
        <w:rPr>
          <w:iCs/>
        </w:rPr>
        <w:t xml:space="preserve">. </w:t>
      </w:r>
      <w:r w:rsidRPr="00B203A3">
        <w:t>Inte heller i dessa fall behövs</w:t>
      </w:r>
      <w:r>
        <w:rPr>
          <w:i/>
        </w:rPr>
        <w:t xml:space="preserve"> </w:t>
      </w:r>
      <w:r>
        <w:t>tillstånd men väl en anmälan senast 30 dagar innan studien på</w:t>
      </w:r>
      <w:r>
        <w:softHyphen/>
        <w:t>börjas och att en etikkommitté inte ska ha avgett ett nega</w:t>
      </w:r>
      <w:r>
        <w:softHyphen/>
        <w:t xml:space="preserve">tivt yttrande till studien. </w:t>
      </w:r>
    </w:p>
    <w:p w14:paraId="01302606" w14:textId="7849260A" w:rsidR="008539B5" w:rsidRDefault="008539B5" w:rsidP="008539B5">
      <w:pPr>
        <w:pStyle w:val="Brdtextmedindrag"/>
      </w:pPr>
      <w:r w:rsidRPr="0060388B">
        <w:rPr>
          <w:i/>
          <w:iCs/>
        </w:rPr>
        <w:t>Region Kalmar</w:t>
      </w:r>
      <w:r w:rsidRPr="00031B30">
        <w:t xml:space="preserve"> </w:t>
      </w:r>
      <w:r>
        <w:t xml:space="preserve">anger att begreppet klinisk prövning har breddats till att även avse CE-märkta produkter. Regionen anser att </w:t>
      </w:r>
      <w:r w:rsidRPr="00031B30">
        <w:t xml:space="preserve">begreppen </w:t>
      </w:r>
      <w:r w:rsidRPr="0060388B">
        <w:t>klinisk pröv</w:t>
      </w:r>
      <w:r>
        <w:softHyphen/>
      </w:r>
      <w:r w:rsidRPr="0060388B">
        <w:t xml:space="preserve">ning, klinisk utvärdering och prestandastudier endast </w:t>
      </w:r>
      <w:r>
        <w:t xml:space="preserve">ska </w:t>
      </w:r>
      <w:r w:rsidRPr="0060388B">
        <w:t>använd</w:t>
      </w:r>
      <w:r>
        <w:t>a</w:t>
      </w:r>
      <w:r w:rsidRPr="0060388B">
        <w:t>s när en produkts egenskaper och nytta ska dokumenteras innan den CE-märks eller vid förändrad CE-märkning.</w:t>
      </w:r>
      <w:r>
        <w:t xml:space="preserve"> Även </w:t>
      </w:r>
      <w:r w:rsidRPr="000A2676">
        <w:rPr>
          <w:i/>
          <w:iCs/>
        </w:rPr>
        <w:t>SKR</w:t>
      </w:r>
      <w:r w:rsidRPr="009820E0">
        <w:t xml:space="preserve"> </w:t>
      </w:r>
      <w:r>
        <w:t xml:space="preserve">anser att </w:t>
      </w:r>
      <w:r w:rsidRPr="009820E0">
        <w:t>frågor om till</w:t>
      </w:r>
      <w:r>
        <w:softHyphen/>
      </w:r>
      <w:r w:rsidRPr="009820E0">
        <w:t>stånd för kliniska prövningar eller prestandastudier</w:t>
      </w:r>
      <w:r>
        <w:t xml:space="preserve"> bör </w:t>
      </w:r>
      <w:r w:rsidRPr="009820E0">
        <w:t xml:space="preserve">begränsas till att bara gälla när syftet är att produkterna ska CE-märkas enligt </w:t>
      </w:r>
      <w:r>
        <w:t>EU-förord</w:t>
      </w:r>
      <w:r>
        <w:softHyphen/>
        <w:t>ning</w:t>
      </w:r>
      <w:r>
        <w:softHyphen/>
        <w:t>arna. Regeringen noterar att regleringarna är införda i EU-för</w:t>
      </w:r>
      <w:r>
        <w:softHyphen/>
        <w:t>ord</w:t>
      </w:r>
      <w:r>
        <w:softHyphen/>
        <w:t>ning</w:t>
      </w:r>
      <w:r>
        <w:softHyphen/>
        <w:t xml:space="preserve">arna och det är bestämmelser som inte kan ändras i nationell rätt. Vidare kan det noteras att detta är regleringar som bland annat </w:t>
      </w:r>
      <w:r w:rsidRPr="000A2676">
        <w:rPr>
          <w:i/>
          <w:iCs/>
        </w:rPr>
        <w:t>Region Gävleborg</w:t>
      </w:r>
      <w:r>
        <w:t xml:space="preserve"> och </w:t>
      </w:r>
      <w:r w:rsidRPr="000A2676">
        <w:rPr>
          <w:i/>
          <w:iCs/>
        </w:rPr>
        <w:t>Region Värmland</w:t>
      </w:r>
      <w:r>
        <w:t xml:space="preserve"> ser positivt på.</w:t>
      </w:r>
    </w:p>
    <w:p w14:paraId="2F2F67A8" w14:textId="3C8FDC8F" w:rsidR="008539B5" w:rsidRDefault="008539B5" w:rsidP="008539B5">
      <w:pPr>
        <w:pStyle w:val="Brdtextmedindrag"/>
      </w:pPr>
      <w:r>
        <w:t xml:space="preserve">Det kan nämnas att i de fall </w:t>
      </w:r>
      <w:r w:rsidRPr="00F132B2">
        <w:t xml:space="preserve">en klinisk prövning </w:t>
      </w:r>
      <w:r>
        <w:t xml:space="preserve">eller prestandastudie </w:t>
      </w:r>
      <w:r w:rsidRPr="00F132B2">
        <w:t xml:space="preserve">ska utföras för att utvärdera en </w:t>
      </w:r>
      <w:r w:rsidRPr="007E29AE">
        <w:t xml:space="preserve">produkt som redan är CE-märkt </w:t>
      </w:r>
      <w:r>
        <w:t xml:space="preserve">men där </w:t>
      </w:r>
      <w:r w:rsidRPr="007E29AE">
        <w:t>pröv</w:t>
      </w:r>
      <w:r>
        <w:softHyphen/>
      </w:r>
      <w:r w:rsidRPr="007E29AE">
        <w:t>ning</w:t>
      </w:r>
      <w:r>
        <w:softHyphen/>
      </w:r>
      <w:r w:rsidRPr="007E29AE">
        <w:t xml:space="preserve">en </w:t>
      </w:r>
      <w:r>
        <w:t xml:space="preserve">eller studien inte </w:t>
      </w:r>
      <w:r w:rsidRPr="007E29AE">
        <w:t>avser produktens avsedda ändamål</w:t>
      </w:r>
      <w:r>
        <w:t xml:space="preserve"> så ska artikel 74.1 i MDR-förordningen eller artikel 70.1 i IVDR-förordningen inte tillämp</w:t>
      </w:r>
      <w:r>
        <w:softHyphen/>
        <w:t>as utan istället ska EU-förordningarnas bestämmelser om kliniska pröv</w:t>
      </w:r>
      <w:r>
        <w:softHyphen/>
        <w:t xml:space="preserve">ningar och prestandastudier tillämpas. Detta framgår av artikel 74.2 i </w:t>
      </w:r>
      <w:r w:rsidRPr="00A3541E">
        <w:t>MDR-förordningen</w:t>
      </w:r>
      <w:r>
        <w:t xml:space="preserve"> och artikel 70.2 i IVDR-förordningen.</w:t>
      </w:r>
    </w:p>
    <w:p w14:paraId="48A869B4" w14:textId="77777777" w:rsidR="008539B5" w:rsidRPr="000A2676" w:rsidRDefault="008539B5" w:rsidP="008539B5">
      <w:pPr>
        <w:pStyle w:val="Rubrik5utannumrering"/>
        <w:rPr>
          <w:i w:val="0"/>
          <w:iCs/>
        </w:rPr>
      </w:pPr>
      <w:r w:rsidRPr="000A2676">
        <w:rPr>
          <w:i w:val="0"/>
          <w:iCs/>
        </w:rPr>
        <w:t xml:space="preserve">Beslutsförfarandet </w:t>
      </w:r>
    </w:p>
    <w:p w14:paraId="7FEC0347" w14:textId="7C0B045E" w:rsidR="008539B5" w:rsidRDefault="008539B5" w:rsidP="008539B5">
      <w:pPr>
        <w:pStyle w:val="Brdtextmedindrag"/>
        <w:ind w:firstLine="0"/>
      </w:pPr>
      <w:r>
        <w:t xml:space="preserve">För att genomföra </w:t>
      </w:r>
      <w:r w:rsidRPr="00346F28">
        <w:t xml:space="preserve">studier för klinisk uppföljning </w:t>
      </w:r>
      <w:r>
        <w:t>eller prestanda</w:t>
      </w:r>
      <w:r>
        <w:softHyphen/>
        <w:t>studi</w:t>
      </w:r>
      <w:r>
        <w:softHyphen/>
        <w:t xml:space="preserve">er </w:t>
      </w:r>
      <w:r w:rsidRPr="00346F28">
        <w:t>efter utsläppandet på marknaden</w:t>
      </w:r>
      <w:r>
        <w:t xml:space="preserve"> enligt artikel 74.1 i </w:t>
      </w:r>
      <w:r w:rsidRPr="00A3541E">
        <w:t>MDR-förordningen</w:t>
      </w:r>
      <w:r>
        <w:t xml:space="preserve"> och artikel 70.1 i IVDR-förordningen behövs det inget tillstånd från be</w:t>
      </w:r>
      <w:r>
        <w:softHyphen/>
        <w:t>hörig myndighet men väl en an</w:t>
      </w:r>
      <w:r>
        <w:softHyphen/>
        <w:t>mäl</w:t>
      </w:r>
      <w:r>
        <w:softHyphen/>
        <w:t>an. Av dessa artiklar framgår det att pröv</w:t>
      </w:r>
      <w:r>
        <w:softHyphen/>
        <w:t>ningen eller studien inte får genomföras om en etikkommitté har avgett ett negativt yttr</w:t>
      </w:r>
      <w:r>
        <w:softHyphen/>
        <w:t>ande. Som konstaterats i avsnitt 10.3 bör det vara en för</w:t>
      </w:r>
      <w:r>
        <w:softHyphen/>
        <w:t>del för spons</w:t>
      </w:r>
      <w:r>
        <w:softHyphen/>
        <w:t>orn att ha ett skriftligt beslut på att studien är etiskt god</w:t>
      </w:r>
      <w:r>
        <w:softHyphen/>
        <w:t>tag</w:t>
      </w:r>
      <w:r>
        <w:softHyphen/>
        <w:t>bar, i stället för att endast hänvisa till att man inte fått något avslags</w:t>
      </w:r>
      <w:r>
        <w:softHyphen/>
        <w:t>beslut i fråg</w:t>
      </w:r>
      <w:r>
        <w:softHyphen/>
        <w:t xml:space="preserve">an. </w:t>
      </w:r>
    </w:p>
    <w:p w14:paraId="1C46BE12" w14:textId="1EFD6AF1" w:rsidR="008539B5" w:rsidRDefault="008539B5" w:rsidP="008539B5">
      <w:pPr>
        <w:pStyle w:val="Brdtextmedindrag"/>
      </w:pPr>
      <w:r>
        <w:t>I nu aktuella fall där det inte krävs att Läkemedelsverket med</w:t>
      </w:r>
      <w:r>
        <w:softHyphen/>
        <w:t>del</w:t>
      </w:r>
      <w:r>
        <w:softHyphen/>
        <w:t>ar beslut bör Etikprövningsmyndig</w:t>
      </w:r>
      <w:r>
        <w:softHyphen/>
        <w:t>heten fatta ett eget beslut och underrätta spons</w:t>
      </w:r>
      <w:r>
        <w:softHyphen/>
        <w:t>orn om beslutet med kopia till Läkemedels</w:t>
      </w:r>
      <w:r>
        <w:softHyphen/>
        <w:t>verk</w:t>
      </w:r>
      <w:r>
        <w:softHyphen/>
        <w:t>et. När en anmälan kommer in är det viktigt att det är tydligt vilket beslutsförfarande som ska användas. En anmälan skickas alltid in till Läkemedelsverket som därefter får kon</w:t>
      </w:r>
      <w:r>
        <w:softHyphen/>
        <w:t>takta Etik</w:t>
      </w:r>
      <w:r>
        <w:softHyphen/>
        <w:t>pröv</w:t>
      </w:r>
      <w:r>
        <w:softHyphen/>
        <w:t>nings</w:t>
      </w:r>
      <w:r>
        <w:softHyphen/>
        <w:t>myndigheten för att denna myndighet ska utföra den etiska gransk</w:t>
      </w:r>
      <w:r>
        <w:softHyphen/>
        <w:t xml:space="preserve">ningen. Vid dessa kontakter kommer det att bli klart vilken beslutsprocess som gäller. </w:t>
      </w:r>
    </w:p>
    <w:p w14:paraId="60F67501" w14:textId="77777777" w:rsidR="008539B5" w:rsidRPr="000A2676" w:rsidRDefault="008539B5" w:rsidP="008539B5">
      <w:pPr>
        <w:pStyle w:val="Rubrik5utannumrering"/>
        <w:rPr>
          <w:i w:val="0"/>
          <w:iCs/>
        </w:rPr>
      </w:pPr>
      <w:r w:rsidRPr="000A2676">
        <w:rPr>
          <w:i w:val="0"/>
          <w:iCs/>
        </w:rPr>
        <w:t xml:space="preserve">Reglering i svensk rätt </w:t>
      </w:r>
    </w:p>
    <w:p w14:paraId="69F3979B" w14:textId="553C0F67" w:rsidR="008539B5" w:rsidRDefault="008539B5" w:rsidP="008539B5">
      <w:pPr>
        <w:pStyle w:val="Brdtextmedindrag"/>
        <w:ind w:firstLine="0"/>
      </w:pPr>
      <w:r>
        <w:t xml:space="preserve">I fråga om den etiska </w:t>
      </w:r>
      <w:r w:rsidRPr="0017041F">
        <w:t>granskningen</w:t>
      </w:r>
      <w:r>
        <w:t xml:space="preserve"> ska det i den nya lagen </w:t>
      </w:r>
      <w:r w:rsidRPr="00997462">
        <w:t>med kom</w:t>
      </w:r>
      <w:r>
        <w:softHyphen/>
      </w:r>
      <w:r w:rsidRPr="00997462">
        <w:t>plett</w:t>
      </w:r>
      <w:r>
        <w:softHyphen/>
      </w:r>
      <w:r w:rsidRPr="00997462">
        <w:t>er</w:t>
      </w:r>
      <w:r>
        <w:softHyphen/>
      </w:r>
      <w:r w:rsidRPr="00997462">
        <w:t xml:space="preserve">ande bestämmelser </w:t>
      </w:r>
      <w:r>
        <w:t xml:space="preserve">om etisk granskning </w:t>
      </w:r>
      <w:r w:rsidRPr="00997462">
        <w:t>till EU:s för</w:t>
      </w:r>
      <w:r>
        <w:softHyphen/>
      </w:r>
      <w:r w:rsidRPr="00997462">
        <w:t>ord</w:t>
      </w:r>
      <w:r>
        <w:softHyphen/>
      </w:r>
      <w:r>
        <w:softHyphen/>
      </w:r>
      <w:r w:rsidRPr="00997462">
        <w:t>ningar om medicin</w:t>
      </w:r>
      <w:r>
        <w:softHyphen/>
      </w:r>
      <w:r w:rsidRPr="00997462">
        <w:t>tekniska produkter</w:t>
      </w:r>
      <w:r>
        <w:t xml:space="preserve"> anges att result</w:t>
      </w:r>
      <w:r>
        <w:softHyphen/>
        <w:t xml:space="preserve">atet av den etiska granskningen </w:t>
      </w:r>
      <w:r w:rsidRPr="0049714B">
        <w:t xml:space="preserve">enligt </w:t>
      </w:r>
      <w:r>
        <w:t xml:space="preserve">artikel 74.1 i </w:t>
      </w:r>
      <w:r w:rsidRPr="00A3541E">
        <w:t>MDR-förordningen</w:t>
      </w:r>
      <w:r>
        <w:t xml:space="preserve"> och artikel 70.1 i IVDR-förord</w:t>
      </w:r>
      <w:r>
        <w:softHyphen/>
        <w:t>ning</w:t>
      </w:r>
      <w:r>
        <w:softHyphen/>
        <w:t>en ska redovisas i ett beslut som fattas av Etik</w:t>
      </w:r>
      <w:r>
        <w:softHyphen/>
        <w:t>pröv</w:t>
      </w:r>
      <w:r>
        <w:softHyphen/>
        <w:t>nings</w:t>
      </w:r>
      <w:r>
        <w:softHyphen/>
        <w:t>mynd</w:t>
      </w:r>
      <w:r>
        <w:softHyphen/>
        <w:t>igheten och ställs till sponsorn med kopia till Läke</w:t>
      </w:r>
      <w:r>
        <w:softHyphen/>
        <w:t>medels</w:t>
      </w:r>
      <w:r>
        <w:softHyphen/>
        <w:t>verket. Etikprövnings</w:t>
      </w:r>
      <w:r>
        <w:softHyphen/>
        <w:t>myndig</w:t>
      </w:r>
      <w:r>
        <w:softHyphen/>
        <w:t xml:space="preserve">hetens beslut i dessa fall är ett slutligt beslut som inte ska ingå som underlag i Läkemedelsverkets prövning. I likhet med vad som anges under rubriken </w:t>
      </w:r>
      <w:r w:rsidRPr="001A07A5">
        <w:rPr>
          <w:i/>
          <w:iCs/>
        </w:rPr>
        <w:t>Reglering om beslut gällande pröv</w:t>
      </w:r>
      <w:r>
        <w:rPr>
          <w:i/>
          <w:iCs/>
        </w:rPr>
        <w:softHyphen/>
      </w:r>
      <w:r w:rsidRPr="001A07A5">
        <w:rPr>
          <w:i/>
          <w:iCs/>
        </w:rPr>
        <w:t>ning</w:t>
      </w:r>
      <w:r>
        <w:rPr>
          <w:i/>
          <w:iCs/>
        </w:rPr>
        <w:softHyphen/>
      </w:r>
      <w:r w:rsidRPr="001A07A5">
        <w:rPr>
          <w:i/>
          <w:iCs/>
        </w:rPr>
        <w:t>ar och studier med lägre risk</w:t>
      </w:r>
      <w:r>
        <w:rPr>
          <w:i/>
          <w:iCs/>
        </w:rPr>
        <w:t xml:space="preserve"> </w:t>
      </w:r>
      <w:r>
        <w:t>bör detta förhållande framgå av lag</w:t>
      </w:r>
      <w:r>
        <w:softHyphen/>
        <w:t>text</w:t>
      </w:r>
      <w:r>
        <w:softHyphen/>
        <w:t>en. Vidare bör det av lagtexten även framgå att Etikpröv</w:t>
      </w:r>
      <w:r>
        <w:softHyphen/>
        <w:t>nings</w:t>
      </w:r>
      <w:r>
        <w:softHyphen/>
        <w:t>myndig</w:t>
      </w:r>
      <w:r>
        <w:softHyphen/>
        <w:t xml:space="preserve">hetens beslut </w:t>
      </w:r>
      <w:r w:rsidRPr="00890683">
        <w:t>ska innehålla en bedömning av om den kliniska pröv</w:t>
      </w:r>
      <w:r>
        <w:softHyphen/>
      </w:r>
      <w:r w:rsidRPr="00890683">
        <w:t>ning</w:t>
      </w:r>
      <w:r>
        <w:softHyphen/>
      </w:r>
      <w:r w:rsidRPr="00890683">
        <w:t>en</w:t>
      </w:r>
      <w:r>
        <w:t xml:space="preserve"> eller prestandastudien </w:t>
      </w:r>
      <w:r w:rsidRPr="00890683">
        <w:t>utifrån den etiska granskningen får genom</w:t>
      </w:r>
      <w:r>
        <w:softHyphen/>
      </w:r>
      <w:r w:rsidRPr="00890683">
        <w:t>för</w:t>
      </w:r>
      <w:r>
        <w:softHyphen/>
      </w:r>
      <w:r w:rsidRPr="00890683">
        <w:t>as eller påbörjas, om den får genom</w:t>
      </w:r>
      <w:r>
        <w:softHyphen/>
      </w:r>
      <w:r w:rsidRPr="00890683">
        <w:t>för</w:t>
      </w:r>
      <w:r>
        <w:softHyphen/>
      </w:r>
      <w:r w:rsidRPr="00890683">
        <w:t>as eller påbörjas på vissa villkor eller om den inte får genomföras eller påbörjas.</w:t>
      </w:r>
    </w:p>
    <w:p w14:paraId="410BF2E5" w14:textId="569AFBBD" w:rsidR="008539B5" w:rsidRDefault="008539B5" w:rsidP="008539B5">
      <w:pPr>
        <w:pStyle w:val="Brdtextmedindrag"/>
      </w:pPr>
      <w:r>
        <w:t xml:space="preserve">En anmälan om att genomföra ovan nämnda </w:t>
      </w:r>
      <w:r w:rsidRPr="00346F28">
        <w:t xml:space="preserve">studier </w:t>
      </w:r>
      <w:r>
        <w:t>ska lämnas in senast 30 dagar innan studien påbörjas. Det innebär att om Etik</w:t>
      </w:r>
      <w:r>
        <w:softHyphen/>
        <w:t>pröv</w:t>
      </w:r>
      <w:r>
        <w:softHyphen/>
      </w:r>
      <w:r>
        <w:softHyphen/>
        <w:t>nings</w:t>
      </w:r>
      <w:r>
        <w:softHyphen/>
        <w:t>myndig</w:t>
      </w:r>
      <w:r>
        <w:softHyphen/>
        <w:t>heten inte fattat ett avslagsbeslut inom denna tids</w:t>
      </w:r>
      <w:r>
        <w:softHyphen/>
      </w:r>
      <w:r>
        <w:softHyphen/>
        <w:t>rymd får pröv</w:t>
      </w:r>
      <w:r>
        <w:softHyphen/>
        <w:t>ning</w:t>
      </w:r>
      <w:r>
        <w:softHyphen/>
        <w:t>en eller studien genomföras. Detta regleras i ar</w:t>
      </w:r>
      <w:r>
        <w:softHyphen/>
        <w:t xml:space="preserve">tikel 74.1 i </w:t>
      </w:r>
      <w:r w:rsidRPr="00A3541E">
        <w:t>MDR-för</w:t>
      </w:r>
      <w:r>
        <w:softHyphen/>
      </w:r>
      <w:r w:rsidRPr="00A3541E">
        <w:t>ord</w:t>
      </w:r>
      <w:r>
        <w:softHyphen/>
      </w:r>
      <w:r w:rsidRPr="00A3541E">
        <w:t>ningen</w:t>
      </w:r>
      <w:r>
        <w:t xml:space="preserve"> och artikel 70.1 i IVDR-förordningen och bör inte anges i nation</w:t>
      </w:r>
      <w:r>
        <w:softHyphen/>
        <w:t>ell lagstiftning.</w:t>
      </w:r>
    </w:p>
    <w:p w14:paraId="02721004" w14:textId="2754C2A3" w:rsidR="008539B5" w:rsidRDefault="008539B5" w:rsidP="008539B5">
      <w:pPr>
        <w:pStyle w:val="Brdtextmedindrag"/>
      </w:pPr>
      <w:r w:rsidRPr="00A6454F">
        <w:t>Om en klinisk prövning eller prestandastudie avseende CE-märkta pro</w:t>
      </w:r>
      <w:r w:rsidRPr="00A6454F">
        <w:softHyphen/>
        <w:t xml:space="preserve">dukter innebär att försökspersonerna utsätts för ytterligare förfaranden </w:t>
      </w:r>
      <w:r>
        <w:t>som inte är att anse som invasiva eller ansträngande, så om</w:t>
      </w:r>
      <w:r>
        <w:softHyphen/>
        <w:t>fattas inte pröv</w:t>
      </w:r>
      <w:r>
        <w:softHyphen/>
        <w:t>ning</w:t>
      </w:r>
      <w:r>
        <w:softHyphen/>
        <w:t xml:space="preserve">en eller studien av artikel 74.1 i </w:t>
      </w:r>
      <w:r w:rsidRPr="00A3541E">
        <w:t>MDR-förordningen</w:t>
      </w:r>
      <w:r>
        <w:t xml:space="preserve"> och artikel </w:t>
      </w:r>
      <w:r w:rsidRPr="00481477">
        <w:t>70</w:t>
      </w:r>
      <w:r>
        <w:t>.1 i IVDR-förordningen. Prövningarna eller studierna kan i dessa fall ändå om</w:t>
      </w:r>
      <w:r>
        <w:softHyphen/>
        <w:t>fattas av e</w:t>
      </w:r>
      <w:r w:rsidRPr="008806E4">
        <w:t>tikprövningslagen</w:t>
      </w:r>
      <w:r>
        <w:t xml:space="preserve">s </w:t>
      </w:r>
      <w:r w:rsidRPr="008806E4">
        <w:t xml:space="preserve">tillämpningsområde. </w:t>
      </w:r>
      <w:r>
        <w:t>Detta förhållande ska fram</w:t>
      </w:r>
      <w:r>
        <w:softHyphen/>
        <w:t>gå</w:t>
      </w:r>
      <w:r w:rsidRPr="00481477">
        <w:t xml:space="preserve"> av etikprövningslagen. I den lagen ska det anges att etikpröv</w:t>
      </w:r>
      <w:r>
        <w:softHyphen/>
      </w:r>
      <w:r w:rsidRPr="00481477">
        <w:t>nings</w:t>
      </w:r>
      <w:r>
        <w:softHyphen/>
      </w:r>
      <w:r w:rsidRPr="00481477">
        <w:t>lag</w:t>
      </w:r>
      <w:r>
        <w:softHyphen/>
      </w:r>
      <w:r w:rsidRPr="00481477">
        <w:t>en ska tillämpas på de prövningar och studier av CE-märkta produkter som inte kräv</w:t>
      </w:r>
      <w:r w:rsidRPr="00481477">
        <w:softHyphen/>
        <w:t>er anmälan enligt artikel 74 i MDR-förordningen eller artikel 71 i IVDR-förordningen om de i övrigt om</w:t>
      </w:r>
      <w:r w:rsidRPr="00481477">
        <w:softHyphen/>
        <w:t>fattas av lagens tillämp</w:t>
      </w:r>
      <w:r>
        <w:softHyphen/>
      </w:r>
      <w:r w:rsidRPr="00481477">
        <w:t>nings</w:t>
      </w:r>
      <w:r>
        <w:softHyphen/>
      </w:r>
      <w:r w:rsidRPr="00481477">
        <w:t xml:space="preserve">område. </w:t>
      </w:r>
    </w:p>
    <w:p w14:paraId="1C439532" w14:textId="3E2C31C2" w:rsidR="008539B5" w:rsidRPr="007204BC" w:rsidRDefault="008539B5" w:rsidP="008539B5">
      <w:pPr>
        <w:pStyle w:val="Brdtextmedindrag"/>
      </w:pPr>
      <w:r w:rsidRPr="007204BC">
        <w:t>I den nya lagen med kom</w:t>
      </w:r>
      <w:r w:rsidRPr="007204BC">
        <w:softHyphen/>
        <w:t>plett</w:t>
      </w:r>
      <w:r w:rsidRPr="007204BC">
        <w:softHyphen/>
        <w:t>er</w:t>
      </w:r>
      <w:r w:rsidRPr="007204BC">
        <w:softHyphen/>
        <w:t>an</w:t>
      </w:r>
      <w:r w:rsidRPr="007204BC">
        <w:softHyphen/>
        <w:t>de bestämmelser till EU:s för</w:t>
      </w:r>
      <w:r w:rsidRPr="007204BC">
        <w:softHyphen/>
        <w:t>ord</w:t>
      </w:r>
      <w:r w:rsidRPr="007204BC">
        <w:softHyphen/>
        <w:t>ning</w:t>
      </w:r>
      <w:r w:rsidRPr="007204BC">
        <w:softHyphen/>
        <w:t>ar om medicin</w:t>
      </w:r>
      <w:r w:rsidRPr="007204BC">
        <w:softHyphen/>
        <w:t>tekniska pro</w:t>
      </w:r>
      <w:r w:rsidRPr="007204BC">
        <w:softHyphen/>
        <w:t>dukt</w:t>
      </w:r>
      <w:r w:rsidRPr="007204BC">
        <w:softHyphen/>
        <w:t>er ska det framgå att bestämmelser om den etiska granskningen av en ansökan eller anmälan av en klinisk prövning eller en prestandastudie finns i lagen med kompletterande bestäm</w:t>
      </w:r>
      <w:r w:rsidRPr="007204BC">
        <w:softHyphen/>
        <w:t>melser om etisk granskning till EU:s för</w:t>
      </w:r>
      <w:r w:rsidRPr="007204BC">
        <w:softHyphen/>
        <w:t>ord</w:t>
      </w:r>
      <w:r w:rsidRPr="007204BC">
        <w:softHyphen/>
        <w:t>ningar om medicin</w:t>
      </w:r>
      <w:r w:rsidRPr="007204BC">
        <w:softHyphen/>
        <w:t>tekniska produkter (jfr avsnitt 10.2). Den bestämmelsen omfattar även den etiska gransk</w:t>
      </w:r>
      <w:r>
        <w:softHyphen/>
      </w:r>
      <w:r w:rsidRPr="007204BC">
        <w:t>ning</w:t>
      </w:r>
      <w:r>
        <w:softHyphen/>
      </w:r>
      <w:r w:rsidRPr="007204BC">
        <w:t>en av sådana kliniska prövningar och prestandastudie som ska anmälas en</w:t>
      </w:r>
      <w:r>
        <w:softHyphen/>
      </w:r>
      <w:r w:rsidRPr="007204BC">
        <w:t xml:space="preserve">ligt artikel 74 i MDR-förordningen och artikel 71 i IVDR-förordningen. </w:t>
      </w:r>
    </w:p>
    <w:p w14:paraId="6CDD0E3E" w14:textId="77777777" w:rsidR="008539B5" w:rsidRDefault="008539B5" w:rsidP="008539B5">
      <w:pPr>
        <w:pStyle w:val="Brdtextmedindrag"/>
      </w:pPr>
      <w:r w:rsidRPr="00481477">
        <w:t>F</w:t>
      </w:r>
      <w:r>
        <w:t>rågan om överklagande behandlas i avsnitt 10.8.</w:t>
      </w:r>
    </w:p>
    <w:p w14:paraId="7778417B" w14:textId="77777777" w:rsidR="008539B5" w:rsidRDefault="008539B5" w:rsidP="008539B5">
      <w:pPr>
        <w:pStyle w:val="Rubrik2"/>
      </w:pPr>
      <w:bookmarkStart w:id="245" w:name="_Toc65132664"/>
      <w:bookmarkStart w:id="246" w:name="_Toc69367534"/>
      <w:r>
        <w:t>Möjliga synpunkter från biobanker och Strålsäkerhetsmyndigheten</w:t>
      </w:r>
      <w:bookmarkEnd w:id="245"/>
      <w:bookmarkEnd w:id="246"/>
    </w:p>
    <w:p w14:paraId="5B74FE3F" w14:textId="77777777" w:rsidR="008539B5" w:rsidRPr="002F14FC" w:rsidRDefault="008539B5" w:rsidP="008539B5">
      <w:pPr>
        <w:pStyle w:val="Brdtextram"/>
      </w:pPr>
      <w:r>
        <w:rPr>
          <w:b/>
        </w:rPr>
        <w:t>Regeringens bedömning</w:t>
      </w:r>
      <w:r w:rsidRPr="00420062">
        <w:rPr>
          <w:b/>
        </w:rPr>
        <w:t>:</w:t>
      </w:r>
      <w:r>
        <w:t xml:space="preserve"> </w:t>
      </w:r>
      <w:bookmarkStart w:id="247" w:name="_Hlk63425948"/>
      <w:r>
        <w:t>Det krävs inga tillägg i lag om ett förfarande för att hämta in ett yttrande från biobanker över en ansökan om till</w:t>
      </w:r>
      <w:r>
        <w:softHyphen/>
        <w:t xml:space="preserve">stånd till en klinisk prövning eller en prestandastudie </w:t>
      </w:r>
      <w:bookmarkEnd w:id="247"/>
    </w:p>
    <w:p w14:paraId="324AACC0" w14:textId="77777777" w:rsidR="008539B5" w:rsidRDefault="008539B5" w:rsidP="008539B5">
      <w:pPr>
        <w:pStyle w:val="Brdtext"/>
      </w:pPr>
    </w:p>
    <w:p w14:paraId="75D210DF" w14:textId="1D88C70A"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med regeringens </w:t>
      </w:r>
      <w:r>
        <w:t>bedömning</w:t>
      </w:r>
      <w:r w:rsidRPr="00316DD4">
        <w:t>.</w:t>
      </w:r>
      <w:r>
        <w:t xml:space="preserve"> </w:t>
      </w:r>
      <w:bookmarkStart w:id="248" w:name="_Hlk63425963"/>
      <w:r>
        <w:t>I pro</w:t>
      </w:r>
      <w:r>
        <w:softHyphen/>
        <w:t>memorian föreslås det att Läkemedelsverket ska skicka ansökan om till</w:t>
      </w:r>
      <w:r>
        <w:softHyphen/>
        <w:t xml:space="preserve">stånd om klinisk prövning eller prestandastudie till berörd biobank för yttrande. Biobankens yttrande ska skickas till Läkemedelsverket och till Etikprövningsmyndigheten. Detta föreslås regleras i förordning. </w:t>
      </w:r>
    </w:p>
    <w:bookmarkEnd w:id="248"/>
    <w:p w14:paraId="16DE3406" w14:textId="0E4DCBB8" w:rsidR="008539B5" w:rsidRDefault="008539B5" w:rsidP="008539B5">
      <w:pPr>
        <w:pStyle w:val="Brdtextmedindrag"/>
      </w:pPr>
      <w:r w:rsidRPr="00316DD4">
        <w:rPr>
          <w:b/>
        </w:rPr>
        <w:t>Remissinstanser</w:t>
      </w:r>
      <w:r>
        <w:rPr>
          <w:b/>
        </w:rPr>
        <w:t>na</w:t>
      </w:r>
      <w:r w:rsidRPr="00316DD4">
        <w:rPr>
          <w:b/>
        </w:rPr>
        <w:t>:</w:t>
      </w:r>
      <w:r w:rsidRPr="008A627A">
        <w:t xml:space="preserve"> </w:t>
      </w:r>
      <w:r>
        <w:rPr>
          <w:bCs/>
        </w:rPr>
        <w:t xml:space="preserve">En majoritet av remissinstanserna är positiva till eller har inte lämnat synpunkter på promemorians förslag. </w:t>
      </w:r>
      <w:r w:rsidRPr="004D2310">
        <w:rPr>
          <w:bCs/>
          <w:i/>
          <w:iCs/>
        </w:rPr>
        <w:t xml:space="preserve">Linköpings </w:t>
      </w:r>
      <w:r>
        <w:rPr>
          <w:bCs/>
          <w:i/>
          <w:iCs/>
        </w:rPr>
        <w:t>u</w:t>
      </w:r>
      <w:r w:rsidRPr="004D2310">
        <w:rPr>
          <w:bCs/>
          <w:i/>
          <w:iCs/>
        </w:rPr>
        <w:t>ni</w:t>
      </w:r>
      <w:r>
        <w:rPr>
          <w:bCs/>
          <w:i/>
          <w:iCs/>
        </w:rPr>
        <w:softHyphen/>
      </w:r>
      <w:r w:rsidRPr="004D2310">
        <w:rPr>
          <w:bCs/>
          <w:i/>
          <w:iCs/>
        </w:rPr>
        <w:t>vers</w:t>
      </w:r>
      <w:r>
        <w:rPr>
          <w:bCs/>
          <w:i/>
          <w:iCs/>
        </w:rPr>
        <w:softHyphen/>
      </w:r>
      <w:r w:rsidRPr="004D2310">
        <w:rPr>
          <w:bCs/>
          <w:i/>
          <w:iCs/>
        </w:rPr>
        <w:t>itet</w:t>
      </w:r>
      <w:r>
        <w:rPr>
          <w:bCs/>
        </w:rPr>
        <w:t xml:space="preserve"> anser </w:t>
      </w:r>
      <w:r w:rsidRPr="0005673E">
        <w:rPr>
          <w:bCs/>
        </w:rPr>
        <w:t xml:space="preserve">att man bör utreda i vilka frågor </w:t>
      </w:r>
      <w:r>
        <w:rPr>
          <w:bCs/>
        </w:rPr>
        <w:t xml:space="preserve">som </w:t>
      </w:r>
      <w:r w:rsidRPr="0005673E">
        <w:rPr>
          <w:bCs/>
        </w:rPr>
        <w:t>berörd biobank re</w:t>
      </w:r>
      <w:r>
        <w:rPr>
          <w:bCs/>
        </w:rPr>
        <w:softHyphen/>
      </w:r>
      <w:r w:rsidRPr="0005673E">
        <w:rPr>
          <w:bCs/>
        </w:rPr>
        <w:t>spektive Etikprövningsmyndigheten har befogenhet att uppställa tving</w:t>
      </w:r>
      <w:r>
        <w:rPr>
          <w:bCs/>
        </w:rPr>
        <w:softHyphen/>
      </w:r>
      <w:r w:rsidRPr="0005673E">
        <w:rPr>
          <w:bCs/>
        </w:rPr>
        <w:t>an</w:t>
      </w:r>
      <w:r>
        <w:rPr>
          <w:bCs/>
        </w:rPr>
        <w:softHyphen/>
      </w:r>
      <w:r w:rsidRPr="0005673E">
        <w:rPr>
          <w:bCs/>
        </w:rPr>
        <w:t>de krav på sökanden i form av kompletteringar i ansökningsförfarandet.</w:t>
      </w:r>
      <w:r w:rsidRPr="0005673E">
        <w:rPr>
          <w:bCs/>
          <w:i/>
          <w:iCs/>
        </w:rPr>
        <w:t xml:space="preserve"> </w:t>
      </w:r>
      <w:r w:rsidRPr="008A627A">
        <w:rPr>
          <w:i/>
          <w:iCs/>
        </w:rPr>
        <w:t>Biobank Sverige</w:t>
      </w:r>
      <w:r>
        <w:t xml:space="preserve"> betonar behov</w:t>
      </w:r>
      <w:r>
        <w:softHyphen/>
        <w:t>et av ett elektroniskt ärende</w:t>
      </w:r>
      <w:r>
        <w:softHyphen/>
        <w:t>hanter</w:t>
      </w:r>
      <w:r>
        <w:softHyphen/>
        <w:t>ings</w:t>
      </w:r>
      <w:r>
        <w:softHyphen/>
        <w:t>system för att genomföra gransk</w:t>
      </w:r>
      <w:r>
        <w:softHyphen/>
        <w:t>ningar och kommunicera yttranden. Enligt Bio</w:t>
      </w:r>
      <w:r>
        <w:softHyphen/>
        <w:t>bank Sverige behöver biobanker, Etikprövningsmyndigheten och Läke</w:t>
      </w:r>
      <w:r>
        <w:softHyphen/>
        <w:t>medelsverket var för sig ett ärendehanteringssystem och en kom</w:t>
      </w:r>
      <w:r>
        <w:softHyphen/>
        <w:t>munika</w:t>
      </w:r>
      <w:r>
        <w:softHyphen/>
        <w:t>tionslösning mellan systemen. Även vissa regioner</w:t>
      </w:r>
      <w:r>
        <w:rPr>
          <w:bCs/>
        </w:rPr>
        <w:t xml:space="preserve">, </w:t>
      </w:r>
      <w:r w:rsidRPr="00C21BF3">
        <w:t>bland</w:t>
      </w:r>
      <w:r>
        <w:rPr>
          <w:bCs/>
        </w:rPr>
        <w:t xml:space="preserve"> annat </w:t>
      </w:r>
      <w:r w:rsidRPr="00C21BF3">
        <w:rPr>
          <w:bCs/>
          <w:i/>
          <w:iCs/>
        </w:rPr>
        <w:t>Region Gävle</w:t>
      </w:r>
      <w:r>
        <w:rPr>
          <w:bCs/>
          <w:i/>
          <w:iCs/>
        </w:rPr>
        <w:softHyphen/>
      </w:r>
      <w:r w:rsidRPr="00C21BF3">
        <w:rPr>
          <w:bCs/>
          <w:i/>
          <w:iCs/>
        </w:rPr>
        <w:t>borg</w:t>
      </w:r>
      <w:r>
        <w:rPr>
          <w:bCs/>
        </w:rPr>
        <w:t xml:space="preserve"> och </w:t>
      </w:r>
      <w:r w:rsidRPr="00C21BF3">
        <w:rPr>
          <w:bCs/>
          <w:i/>
          <w:iCs/>
        </w:rPr>
        <w:t>Region Värmland</w:t>
      </w:r>
      <w:r>
        <w:rPr>
          <w:bCs/>
          <w:i/>
          <w:iCs/>
        </w:rPr>
        <w:t>,</w:t>
      </w:r>
      <w:r>
        <w:rPr>
          <w:bCs/>
        </w:rPr>
        <w:t xml:space="preserve"> </w:t>
      </w:r>
      <w:r>
        <w:t>ser frågan om en integrering mellan EU-portal</w:t>
      </w:r>
      <w:r>
        <w:softHyphen/>
        <w:t>ens nationella ärende</w:t>
      </w:r>
      <w:r>
        <w:softHyphen/>
        <w:t>hanteringssystem och ett ärende</w:t>
      </w:r>
      <w:r>
        <w:softHyphen/>
        <w:t>hanterings</w:t>
      </w:r>
      <w:r>
        <w:softHyphen/>
        <w:t>system för biobanks</w:t>
      </w:r>
      <w:r>
        <w:softHyphen/>
        <w:t>ansök</w:t>
      </w:r>
      <w:r>
        <w:softHyphen/>
        <w:t>ningar som angelägen för att underlätta Läke</w:t>
      </w:r>
      <w:r>
        <w:softHyphen/>
        <w:t>medels</w:t>
      </w:r>
      <w:r>
        <w:softHyphen/>
        <w:t>verkets myndig</w:t>
      </w:r>
      <w:r>
        <w:softHyphen/>
        <w:t>hets</w:t>
      </w:r>
      <w:r>
        <w:softHyphen/>
        <w:t>utövning och samverkan med regionernas biobanks</w:t>
      </w:r>
      <w:r>
        <w:softHyphen/>
        <w:t xml:space="preserve">verksamhet. </w:t>
      </w:r>
    </w:p>
    <w:p w14:paraId="657E8B24" w14:textId="5C992B71" w:rsidR="008539B5" w:rsidRDefault="008539B5" w:rsidP="008539B5">
      <w:pPr>
        <w:pStyle w:val="Brdtextmedindrag"/>
        <w:rPr>
          <w:b/>
        </w:rPr>
      </w:pPr>
      <w:bookmarkStart w:id="249" w:name="_Hlk49936246"/>
      <w:bookmarkEnd w:id="249"/>
      <w:r w:rsidRPr="008607FE">
        <w:rPr>
          <w:i/>
          <w:iCs/>
        </w:rPr>
        <w:t>Strålsäkerhetsmyndigheten</w:t>
      </w:r>
      <w:r w:rsidRPr="008607FE">
        <w:t xml:space="preserve"> anser att det bör övervägas om inte både Läke</w:t>
      </w:r>
      <w:r>
        <w:softHyphen/>
      </w:r>
      <w:r w:rsidRPr="008607FE">
        <w:t>medelverket och Etikprövningsmyndigheten vid behov ska ha möjlig</w:t>
      </w:r>
      <w:r>
        <w:softHyphen/>
      </w:r>
      <w:r w:rsidRPr="008607FE">
        <w:t>het att inhämta yttrande från Strålsäkerhetsmyndigheten avseende strålskydds</w:t>
      </w:r>
      <w:r>
        <w:softHyphen/>
      </w:r>
      <w:r w:rsidRPr="008607FE">
        <w:t>frågor vid myndigheternas bedömning av kliniska prövningar och prestandastudier för verksamhet både med joniserande och med icke-joniserande strålning.</w:t>
      </w:r>
      <w:r w:rsidRPr="008607FE">
        <w:rPr>
          <w:i/>
          <w:iCs/>
        </w:rPr>
        <w:t xml:space="preserve"> </w:t>
      </w:r>
      <w:r>
        <w:rPr>
          <w:i/>
          <w:iCs/>
        </w:rPr>
        <w:t xml:space="preserve">Göteborgs universitet </w:t>
      </w:r>
      <w:r w:rsidRPr="007E5742">
        <w:t xml:space="preserve">anser </w:t>
      </w:r>
      <w:r>
        <w:t xml:space="preserve">att </w:t>
      </w:r>
      <w:r w:rsidRPr="007E5742">
        <w:t xml:space="preserve">det </w:t>
      </w:r>
      <w:r>
        <w:t xml:space="preserve">är </w:t>
      </w:r>
      <w:r w:rsidRPr="007E5742">
        <w:t>oklart om Etik</w:t>
      </w:r>
      <w:r>
        <w:softHyphen/>
      </w:r>
      <w:r w:rsidRPr="007E5742">
        <w:t>pröv</w:t>
      </w:r>
      <w:r>
        <w:softHyphen/>
      </w:r>
      <w:r w:rsidRPr="007E5742">
        <w:t>nings</w:t>
      </w:r>
      <w:r>
        <w:softHyphen/>
      </w:r>
      <w:r w:rsidRPr="007E5742">
        <w:t>myndig</w:t>
      </w:r>
      <w:r>
        <w:softHyphen/>
      </w:r>
      <w:r w:rsidRPr="007E5742">
        <w:t>heten ska eller kan inhämta remisser från andra myndig</w:t>
      </w:r>
      <w:r>
        <w:softHyphen/>
      </w:r>
      <w:r w:rsidRPr="007E5742">
        <w:t>heter vid etikansök</w:t>
      </w:r>
      <w:r>
        <w:softHyphen/>
      </w:r>
      <w:r w:rsidRPr="007E5742">
        <w:t>ning</w:t>
      </w:r>
      <w:r>
        <w:softHyphen/>
      </w:r>
      <w:r w:rsidRPr="007E5742">
        <w:t>ar</w:t>
      </w:r>
      <w:r>
        <w:t>.</w:t>
      </w:r>
    </w:p>
    <w:p w14:paraId="42ACD06D" w14:textId="77777777" w:rsidR="008539B5" w:rsidRDefault="008539B5" w:rsidP="008539B5">
      <w:pPr>
        <w:pStyle w:val="Rubrik4utannumrering"/>
      </w:pPr>
      <w:r w:rsidRPr="00DC5281">
        <w:t xml:space="preserve">Skälen för </w:t>
      </w:r>
      <w:r>
        <w:t>regeringens bedömning</w:t>
      </w:r>
    </w:p>
    <w:p w14:paraId="7AC4B219" w14:textId="1FBFD1F8" w:rsidR="008539B5" w:rsidRDefault="008539B5" w:rsidP="008539B5">
      <w:pPr>
        <w:pStyle w:val="Brdtextmedindrag"/>
        <w:ind w:firstLine="0"/>
      </w:pPr>
      <w:r w:rsidRPr="004F2EDE">
        <w:t>Sverige ska vara ett av världens främsta forsk</w:t>
      </w:r>
      <w:r>
        <w:softHyphen/>
      </w:r>
      <w:r w:rsidRPr="004F2EDE">
        <w:t xml:space="preserve">nings- och innovationsländer och en ledande kunskapsnation, där </w:t>
      </w:r>
      <w:r>
        <w:t>bland annat</w:t>
      </w:r>
      <w:r w:rsidRPr="004F2EDE">
        <w:t xml:space="preserve"> högkvalitativ forskning leder till samhällets utveckling och väl</w:t>
      </w:r>
      <w:r>
        <w:softHyphen/>
      </w:r>
      <w:r>
        <w:softHyphen/>
      </w:r>
      <w:r w:rsidRPr="004F2EDE">
        <w:t xml:space="preserve">färd. Att det bedrivs kliniska </w:t>
      </w:r>
      <w:r>
        <w:t>pröv</w:t>
      </w:r>
      <w:r>
        <w:softHyphen/>
        <w:t>ning</w:t>
      </w:r>
      <w:r>
        <w:softHyphen/>
        <w:t xml:space="preserve">ar och prestandastudier </w:t>
      </w:r>
      <w:r w:rsidRPr="004F2EDE">
        <w:t>i Sverige är en viktig del av detta mål och Sverige ska vara ett attrak</w:t>
      </w:r>
      <w:r>
        <w:softHyphen/>
      </w:r>
      <w:r w:rsidRPr="004F2EDE">
        <w:t xml:space="preserve">tivt land för sådana prövningar. </w:t>
      </w:r>
    </w:p>
    <w:p w14:paraId="66F15461" w14:textId="31299BEF" w:rsidR="008539B5" w:rsidRDefault="008539B5" w:rsidP="008539B5">
      <w:pPr>
        <w:pStyle w:val="Brdtextmedindrag"/>
      </w:pPr>
      <w:r w:rsidRPr="004F2EDE">
        <w:t xml:space="preserve">Det är således av vikt att </w:t>
      </w:r>
      <w:r>
        <w:t xml:space="preserve">det finns ett effektivt </w:t>
      </w:r>
      <w:r w:rsidRPr="004F2EDE">
        <w:t xml:space="preserve">samarbete mellan </w:t>
      </w:r>
      <w:r>
        <w:t>myndig</w:t>
      </w:r>
      <w:r>
        <w:softHyphen/>
      </w:r>
      <w:r w:rsidRPr="004F2EDE">
        <w:t>het</w:t>
      </w:r>
      <w:r>
        <w:softHyphen/>
      </w:r>
      <w:r w:rsidRPr="004F2EDE">
        <w:t xml:space="preserve">erna i Sverige </w:t>
      </w:r>
      <w:r>
        <w:t xml:space="preserve">så att </w:t>
      </w:r>
      <w:r w:rsidRPr="004F2EDE">
        <w:t>de administrativa processerna och rutinerna i Sverige blir så effek</w:t>
      </w:r>
      <w:r>
        <w:softHyphen/>
      </w:r>
      <w:r w:rsidRPr="004F2EDE">
        <w:t>tiva som möjligt och att gransk</w:t>
      </w:r>
      <w:r>
        <w:softHyphen/>
      </w:r>
      <w:r w:rsidRPr="004F2EDE">
        <w:t>ningen kan ske med hög kvalit</w:t>
      </w:r>
      <w:r>
        <w:softHyphen/>
      </w:r>
      <w:r w:rsidRPr="004F2EDE">
        <w:t>et.</w:t>
      </w:r>
    </w:p>
    <w:p w14:paraId="533EEB46" w14:textId="1A017EED" w:rsidR="008539B5" w:rsidRDefault="008539B5" w:rsidP="008539B5">
      <w:pPr>
        <w:pStyle w:val="Brdtextmedindrag"/>
      </w:pPr>
      <w:r>
        <w:t>I kliniska prövningar och prestandastudier kan vävnads</w:t>
      </w:r>
      <w:r>
        <w:softHyphen/>
        <w:t>prov</w:t>
      </w:r>
      <w:r>
        <w:softHyphen/>
        <w:t>er be</w:t>
      </w:r>
      <w:r>
        <w:softHyphen/>
        <w:t>höva hanteras. Dessa vävnadsprover kan omfattas av lagen (2002:297) om bio</w:t>
      </w:r>
      <w:r>
        <w:softHyphen/>
        <w:t>bank</w:t>
      </w:r>
      <w:r>
        <w:softHyphen/>
        <w:t>er i hälso- och sjukvården m.m. (biobanks</w:t>
      </w:r>
      <w:r>
        <w:softHyphen/>
        <w:t>lagen). Vävnadsprover kan hämtas från befintliga prov</w:t>
      </w:r>
      <w:r>
        <w:softHyphen/>
        <w:t>samlingar i biobanker, men det kan också vara aktuellt att samla in nya prover, i dessa fall behöver man inrätta en prov</w:t>
      </w:r>
      <w:r>
        <w:softHyphen/>
        <w:t>samling anting</w:t>
      </w:r>
      <w:r>
        <w:softHyphen/>
        <w:t xml:space="preserve">en i en befintlig biobank eller i en helt nyinrättad biobank. </w:t>
      </w:r>
    </w:p>
    <w:p w14:paraId="2FD4B4B2" w14:textId="77777777" w:rsidR="008539B5" w:rsidRDefault="008539B5" w:rsidP="008539B5">
      <w:pPr>
        <w:pStyle w:val="Brdtextmedindrag"/>
      </w:pPr>
      <w:r>
        <w:t>För att underlätta för sponsorerna vore det en fördel om bio</w:t>
      </w:r>
      <w:r>
        <w:softHyphen/>
        <w:t>bank</w:t>
      </w:r>
      <w:r>
        <w:softHyphen/>
        <w:t>er gavs möjlighet att yttra sig över en ansökan innan tillstånd be</w:t>
      </w:r>
      <w:r>
        <w:softHyphen/>
        <w:t>slutas. Därmed kan bio</w:t>
      </w:r>
      <w:r>
        <w:softHyphen/>
        <w:t>bank</w:t>
      </w:r>
      <w:r>
        <w:softHyphen/>
        <w:t>erna hjälpa till i tillståndsförfarandet så att ansökningen och till</w:t>
      </w:r>
      <w:r>
        <w:softHyphen/>
        <w:t>ståndet anpassas även till biobankernas verk</w:t>
      </w:r>
      <w:r>
        <w:softHyphen/>
        <w:t>samhet och regle</w:t>
      </w:r>
      <w:r>
        <w:softHyphen/>
        <w:t>ringar. En liknande administrativ process har före</w:t>
      </w:r>
      <w:r>
        <w:softHyphen/>
        <w:t>slagits när det gäller ansökningar om kliniska läke</w:t>
      </w:r>
      <w:r>
        <w:softHyphen/>
        <w:t>medels</w:t>
      </w:r>
      <w:r>
        <w:softHyphen/>
        <w:t>pröv</w:t>
      </w:r>
      <w:r>
        <w:softHyphen/>
        <w:t>ning</w:t>
      </w:r>
      <w:r>
        <w:softHyphen/>
        <w:t xml:space="preserve">ar enligt </w:t>
      </w:r>
      <w:r w:rsidRPr="00667F49">
        <w:t>Europa</w:t>
      </w:r>
      <w:r>
        <w:softHyphen/>
      </w:r>
      <w:r w:rsidRPr="00667F49">
        <w:t>parlamentets och rådets förordning (EU) nr 536/2014 om kliniska prövningar av humanläkemede</w:t>
      </w:r>
      <w:r>
        <w:t xml:space="preserve">l (jfr prop. 2017/18:196 </w:t>
      </w:r>
      <w:r w:rsidRPr="00667F49">
        <w:t>Anpass</w:t>
      </w:r>
      <w:r>
        <w:softHyphen/>
      </w:r>
      <w:r w:rsidRPr="00667F49">
        <w:t>ningar av svensk rätt till EU</w:t>
      </w:r>
      <w:r>
        <w:t>-</w:t>
      </w:r>
      <w:r w:rsidRPr="00667F49">
        <w:t>förordningen om klin</w:t>
      </w:r>
      <w:r>
        <w:softHyphen/>
      </w:r>
      <w:r w:rsidRPr="00667F49">
        <w:t>iska läke</w:t>
      </w:r>
      <w:r>
        <w:softHyphen/>
      </w:r>
      <w:r w:rsidRPr="00667F49">
        <w:t>medelsprövningar</w:t>
      </w:r>
      <w:r>
        <w:t>).</w:t>
      </w:r>
    </w:p>
    <w:p w14:paraId="0E24E975" w14:textId="007DD960" w:rsidR="008539B5" w:rsidRDefault="008539B5" w:rsidP="008539B5">
      <w:pPr>
        <w:pStyle w:val="Brdtextmedindrag"/>
      </w:pPr>
      <w:r w:rsidRPr="00B460E3">
        <w:t xml:space="preserve">I kliniska prövningar och prestandastudier kan </w:t>
      </w:r>
      <w:r>
        <w:t xml:space="preserve">det </w:t>
      </w:r>
      <w:r w:rsidRPr="00B460E3">
        <w:t xml:space="preserve">också </w:t>
      </w:r>
      <w:r>
        <w:t>förekomma</w:t>
      </w:r>
      <w:r w:rsidRPr="00B460E3">
        <w:t xml:space="preserve"> joniserande strålning, såsom röntgen, och icke-joniserande strålning, såsom laser </w:t>
      </w:r>
      <w:r>
        <w:t xml:space="preserve">och intensivt pulserande ljus </w:t>
      </w:r>
      <w:r w:rsidRPr="00B460E3">
        <w:t>(IPL)</w:t>
      </w:r>
      <w:r>
        <w:t xml:space="preserve">. </w:t>
      </w:r>
    </w:p>
    <w:p w14:paraId="391CEA59" w14:textId="77777777" w:rsidR="008539B5" w:rsidRPr="0077729A" w:rsidRDefault="008539B5" w:rsidP="008539B5">
      <w:pPr>
        <w:pStyle w:val="Brdtextmedindrag"/>
        <w:rPr>
          <w:i/>
        </w:rPr>
      </w:pPr>
      <w:r>
        <w:t>Nedan behandlas hur frågor om biobanker och strålning kan införlivas i beslutsprocessen.</w:t>
      </w:r>
    </w:p>
    <w:p w14:paraId="25571EB1" w14:textId="77777777" w:rsidR="008539B5" w:rsidRPr="0077729A" w:rsidRDefault="008539B5" w:rsidP="008539B5">
      <w:pPr>
        <w:pStyle w:val="Rubrik5utannumrering"/>
      </w:pPr>
      <w:r w:rsidRPr="0077729A">
        <w:t xml:space="preserve">Biobanker </w:t>
      </w:r>
    </w:p>
    <w:p w14:paraId="1A413549" w14:textId="77777777" w:rsidR="008539B5" w:rsidRDefault="008539B5" w:rsidP="008539B5">
      <w:pPr>
        <w:pStyle w:val="Brdtextmedindrag"/>
        <w:ind w:firstLine="0"/>
      </w:pPr>
      <w:r>
        <w:t>Som nämns ovan kan kliniska prövningar och prestandastudier innefatta hantering av vävnadsprover som finns i en biobank. I andra fall kan en biobank behöva inrättas för att möjliggöra pröv</w:t>
      </w:r>
      <w:r>
        <w:softHyphen/>
        <w:t>ningen eller studien. För att få inrätta en biobank för forsk</w:t>
      </w:r>
      <w:r>
        <w:softHyphen/>
        <w:t>nings</w:t>
      </w:r>
      <w:r>
        <w:softHyphen/>
        <w:t>ändamål eller använda en biobank för ett nytt ändamål ska ända</w:t>
      </w:r>
      <w:r>
        <w:softHyphen/>
        <w:t>målet ha godkänts av Etikprövningsmyndig</w:t>
      </w:r>
      <w:r>
        <w:softHyphen/>
        <w:t>heten eller Över</w:t>
      </w:r>
      <w:r>
        <w:softHyphen/>
        <w:t>klag</w:t>
      </w:r>
      <w:r>
        <w:softHyphen/>
        <w:t>ande</w:t>
      </w:r>
      <w:r>
        <w:softHyphen/>
        <w:t>nämnden för etikprövning (2 kap. 3 § och 3 kap. 5 § bio</w:t>
      </w:r>
      <w:r>
        <w:softHyphen/>
        <w:t>banks</w:t>
      </w:r>
      <w:r>
        <w:softHyphen/>
        <w:t>lagen). MDR- och IVDR-förordningarna innehåller inga regler om att en ansökan om tillstånd till en klinisk prövning eller en pre</w:t>
      </w:r>
      <w:r>
        <w:softHyphen/>
        <w:t>standa</w:t>
      </w:r>
      <w:r>
        <w:softHyphen/>
        <w:t>studie ska överens</w:t>
      </w:r>
      <w:r>
        <w:softHyphen/>
        <w:t>stämma med tillämpliga regler för insamling, lagring och framtida användning av biologiska prover från försöks</w:t>
      </w:r>
      <w:r>
        <w:softHyphen/>
        <w:t>person</w:t>
      </w:r>
      <w:r>
        <w:softHyphen/>
        <w:t>en. För att möjliggöra en effektiv administration i Sverige vore det ändå bra om berörda biobanker kan delta i beslutsprocessen. Deras gransk</w:t>
      </w:r>
      <w:r>
        <w:softHyphen/>
        <w:t xml:space="preserve">ning av en ansökan kan göra att ansökan tidigt i processen kan anpassas till de regler som gäller för biobanker. </w:t>
      </w:r>
      <w:r w:rsidRPr="009B297D">
        <w:rPr>
          <w:i/>
          <w:iCs/>
        </w:rPr>
        <w:t>Biobank Sverige</w:t>
      </w:r>
      <w:r>
        <w:t xml:space="preserve"> stöder denna bedömning och anger att det är av yttersta vikt för att biobanker ska kunna säkerställa en heltäckande bedömning av ansökan för att minska risken för ändrings</w:t>
      </w:r>
      <w:r>
        <w:softHyphen/>
        <w:t>an</w:t>
      </w:r>
      <w:r>
        <w:softHyphen/>
        <w:t>sök</w:t>
      </w:r>
      <w:r>
        <w:softHyphen/>
        <w:t>ningar och fördröjningar av kliniska prövningar och prestanda</w:t>
      </w:r>
      <w:r>
        <w:softHyphen/>
        <w:t xml:space="preserve">studier. </w:t>
      </w:r>
    </w:p>
    <w:p w14:paraId="52A5E1D9" w14:textId="45C8F899" w:rsidR="008539B5" w:rsidRDefault="008539B5" w:rsidP="008539B5">
      <w:pPr>
        <w:pStyle w:val="Brdtextmedindrag"/>
      </w:pPr>
      <w:r>
        <w:t>För närvarande pågår, som nämns i avsnitt 10.2 och 10.4, ett regerings</w:t>
      </w:r>
      <w:r>
        <w:softHyphen/>
        <w:t>uppdrag inom vilket Läkemedelsverket och Etikprövningsmyndigheten ska utveckla möjliga samarbetsformer och strukturer bl.a. för att inhämta yttr</w:t>
      </w:r>
      <w:r>
        <w:softHyphen/>
        <w:t>an</w:t>
      </w:r>
      <w:r>
        <w:softHyphen/>
        <w:t>de från berörda biobanker. I det uppdraget medverkar även regionala bio</w:t>
      </w:r>
      <w:r>
        <w:softHyphen/>
        <w:t>bankscentra. När sådana strukturer är utvecklade kan bestämmelser införas i förordning om att Läkemedelsverket ska skicka ansökan om klinisk prövning för yttrande till en biobank och att biobankens yttrande ska skickas till Läkemedelsverket eller Etikprövningsmyndigheten. En sådan bestämmelse får sekretessbrytande effekt (se av</w:t>
      </w:r>
      <w:r>
        <w:softHyphen/>
        <w:t xml:space="preserve">snitt 12.2). </w:t>
      </w:r>
    </w:p>
    <w:p w14:paraId="40D621BE" w14:textId="18E5F8B3" w:rsidR="008539B5" w:rsidRDefault="008539B5" w:rsidP="008539B5">
      <w:pPr>
        <w:pStyle w:val="Brdtextmedindrag"/>
        <w:rPr>
          <w:i/>
          <w:iCs/>
        </w:rPr>
      </w:pPr>
      <w:r w:rsidRPr="002F659F">
        <w:rPr>
          <w:i/>
          <w:iCs/>
        </w:rPr>
        <w:t xml:space="preserve">Linköpings </w:t>
      </w:r>
      <w:r>
        <w:rPr>
          <w:i/>
          <w:iCs/>
        </w:rPr>
        <w:t>u</w:t>
      </w:r>
      <w:r w:rsidRPr="002F659F">
        <w:rPr>
          <w:i/>
          <w:iCs/>
        </w:rPr>
        <w:t>niversitet</w:t>
      </w:r>
      <w:r>
        <w:t xml:space="preserve"> anser att det bör utredas i vilka frågor som en berörd biobank respektive Etikprövningsmyndigheten har befogenhet att upp</w:t>
      </w:r>
      <w:r>
        <w:softHyphen/>
        <w:t>ställa tvingande krav på sökanden i form av kompletteringar i ansök</w:t>
      </w:r>
      <w:r>
        <w:softHyphen/>
        <w:t>nings</w:t>
      </w:r>
      <w:r>
        <w:softHyphen/>
        <w:t>förfarandet. Regeringen finner att en biobank bör lämna de syn</w:t>
      </w:r>
      <w:r>
        <w:softHyphen/>
        <w:t>punkt</w:t>
      </w:r>
      <w:r>
        <w:softHyphen/>
        <w:t>er som biobanken anser behövas för att biologiskt material ska kunna hant</w:t>
      </w:r>
      <w:r>
        <w:softHyphen/>
        <w:t>eras enligt gällande lagstiftning. Avsikten med att även biobanker ska lämna yttrande är att sponsorn på ett tidigt stadium ska få kännedom om even</w:t>
      </w:r>
      <w:r>
        <w:softHyphen/>
        <w:t>tuella behov av att ändra ansökan för att möjliggöra en hantering av biolog</w:t>
      </w:r>
      <w:r>
        <w:softHyphen/>
        <w:t>iskt material i en biobank. Vidare framgår det av avsnitt 10.2 att Etik</w:t>
      </w:r>
      <w:r>
        <w:softHyphen/>
        <w:t>pröv</w:t>
      </w:r>
      <w:r>
        <w:softHyphen/>
        <w:t>ningsmyndigheten ska granska ansökningar utifrån de aspekt</w:t>
      </w:r>
      <w:r>
        <w:softHyphen/>
        <w:t xml:space="preserve">er </w:t>
      </w:r>
      <w:r w:rsidRPr="00A55789">
        <w:t>som anges i 7–11</w:t>
      </w:r>
      <w:r>
        <w:t> §</w:t>
      </w:r>
      <w:r w:rsidRPr="00A55789">
        <w:t xml:space="preserve">§ </w:t>
      </w:r>
      <w:r>
        <w:t>etik</w:t>
      </w:r>
      <w:r>
        <w:softHyphen/>
        <w:t>pröv</w:t>
      </w:r>
      <w:r>
        <w:softHyphen/>
        <w:t>nings</w:t>
      </w:r>
      <w:r>
        <w:softHyphen/>
        <w:t>lagen. Etikprövnings</w:t>
      </w:r>
      <w:r>
        <w:softHyphen/>
        <w:t>myndigheten kan avge ett negativt yttrande om myndigheten inte bedömer att prövningen eller studien bör få genomföras</w:t>
      </w:r>
      <w:bookmarkStart w:id="250" w:name="_Hlk63431830"/>
      <w:r>
        <w:t>. Varken Etikprövningsmyndigheten eller den berörda biobanken kan uppställa tvingande krav på sökanden att kom</w:t>
      </w:r>
      <w:r>
        <w:softHyphen/>
        <w:t>plett</w:t>
      </w:r>
      <w:r>
        <w:softHyphen/>
        <w:t xml:space="preserve">era ansökan. Om </w:t>
      </w:r>
      <w:r w:rsidRPr="00B91E27">
        <w:t>Etik</w:t>
      </w:r>
      <w:r>
        <w:softHyphen/>
      </w:r>
      <w:r w:rsidRPr="00B91E27">
        <w:t>pröv</w:t>
      </w:r>
      <w:r>
        <w:softHyphen/>
      </w:r>
      <w:r w:rsidRPr="00B91E27">
        <w:t>nings</w:t>
      </w:r>
      <w:r>
        <w:softHyphen/>
      </w:r>
      <w:r w:rsidRPr="00B91E27">
        <w:t>myndigheten efter sin granskning har avgett ett yttrande med villkor för prövningens eller studiens genom</w:t>
      </w:r>
      <w:r>
        <w:softHyphen/>
      </w:r>
      <w:r w:rsidRPr="00B91E27">
        <w:t xml:space="preserve">förande, </w:t>
      </w:r>
      <w:r>
        <w:t xml:space="preserve">ska dessa </w:t>
      </w:r>
      <w:r w:rsidRPr="00B91E27">
        <w:t xml:space="preserve">villkor </w:t>
      </w:r>
      <w:r>
        <w:t>beaktas</w:t>
      </w:r>
      <w:r w:rsidRPr="00B91E27">
        <w:t xml:space="preserve"> vid </w:t>
      </w:r>
      <w:r>
        <w:t>Läke</w:t>
      </w:r>
      <w:r>
        <w:softHyphen/>
        <w:t xml:space="preserve">medelsverkets </w:t>
      </w:r>
      <w:r w:rsidRPr="00B91E27">
        <w:t>tillståndsgivning</w:t>
      </w:r>
      <w:r>
        <w:t xml:space="preserve"> (jfr avsnitt 10.2).</w:t>
      </w:r>
      <w:bookmarkEnd w:id="250"/>
    </w:p>
    <w:p w14:paraId="71D93CAE" w14:textId="77777777" w:rsidR="008539B5" w:rsidRPr="00EC2C09" w:rsidRDefault="008539B5" w:rsidP="008539B5">
      <w:pPr>
        <w:pStyle w:val="Brdtextmedindrag"/>
        <w:rPr>
          <w:i/>
          <w:iCs/>
        </w:rPr>
      </w:pPr>
      <w:r w:rsidRPr="00661F6C">
        <w:rPr>
          <w:i/>
          <w:iCs/>
        </w:rPr>
        <w:t>Biobank Sverige</w:t>
      </w:r>
      <w:r>
        <w:t xml:space="preserve"> betonar att en lösning i fråga om elektroniska ärende</w:t>
      </w:r>
      <w:r>
        <w:softHyphen/>
        <w:t>hanter</w:t>
      </w:r>
      <w:r>
        <w:softHyphen/>
        <w:t>ings</w:t>
      </w:r>
      <w:r>
        <w:softHyphen/>
        <w:t>system är nödvändig för att kunna genomföra granskningar och kommunicera yttranden. Enligt Bio</w:t>
      </w:r>
      <w:r>
        <w:softHyphen/>
        <w:t>bank Sverige behöver biobanker, Etik</w:t>
      </w:r>
      <w:r>
        <w:softHyphen/>
        <w:t>pröv</w:t>
      </w:r>
      <w:r>
        <w:softHyphen/>
        <w:t>ningsmyndigheten och Läke</w:t>
      </w:r>
      <w:r>
        <w:softHyphen/>
        <w:t>medelsverket var för sig ett ärende</w:t>
      </w:r>
      <w:r>
        <w:softHyphen/>
        <w:t>hanterings</w:t>
      </w:r>
      <w:r>
        <w:softHyphen/>
        <w:t>system och en kom</w:t>
      </w:r>
      <w:r>
        <w:softHyphen/>
        <w:t>munika</w:t>
      </w:r>
      <w:r>
        <w:softHyphen/>
        <w:t>tionslösning mellan systemen. Några regioner</w:t>
      </w:r>
      <w:r>
        <w:rPr>
          <w:bCs/>
        </w:rPr>
        <w:t xml:space="preserve">, </w:t>
      </w:r>
      <w:r w:rsidRPr="00C21BF3">
        <w:t>bland</w:t>
      </w:r>
      <w:r>
        <w:rPr>
          <w:bCs/>
        </w:rPr>
        <w:t xml:space="preserve"> annat </w:t>
      </w:r>
      <w:r w:rsidRPr="00C21BF3">
        <w:rPr>
          <w:bCs/>
          <w:i/>
          <w:iCs/>
        </w:rPr>
        <w:t>Region Gävle</w:t>
      </w:r>
      <w:r>
        <w:rPr>
          <w:bCs/>
          <w:i/>
          <w:iCs/>
        </w:rPr>
        <w:softHyphen/>
      </w:r>
      <w:r w:rsidRPr="00C21BF3">
        <w:rPr>
          <w:bCs/>
          <w:i/>
          <w:iCs/>
        </w:rPr>
        <w:t>borg</w:t>
      </w:r>
      <w:r>
        <w:rPr>
          <w:bCs/>
        </w:rPr>
        <w:t xml:space="preserve"> och </w:t>
      </w:r>
      <w:r w:rsidRPr="00C21BF3">
        <w:rPr>
          <w:bCs/>
          <w:i/>
          <w:iCs/>
        </w:rPr>
        <w:t>Region Värmland</w:t>
      </w:r>
      <w:r>
        <w:rPr>
          <w:bCs/>
          <w:i/>
          <w:iCs/>
        </w:rPr>
        <w:t>,</w:t>
      </w:r>
      <w:r>
        <w:rPr>
          <w:bCs/>
        </w:rPr>
        <w:t xml:space="preserve"> </w:t>
      </w:r>
      <w:r>
        <w:t>ser frågan om en integrering mellan EU-portal</w:t>
      </w:r>
      <w:r>
        <w:softHyphen/>
        <w:t>ens nationella ärende</w:t>
      </w:r>
      <w:r>
        <w:softHyphen/>
        <w:t>hanteringssystem och ett ärende</w:t>
      </w:r>
      <w:r>
        <w:softHyphen/>
        <w:t>hanterings</w:t>
      </w:r>
      <w:r>
        <w:softHyphen/>
        <w:t>system för biobanks</w:t>
      </w:r>
      <w:r>
        <w:softHyphen/>
        <w:t>ansök</w:t>
      </w:r>
      <w:r>
        <w:softHyphen/>
        <w:t>ningar som angelägen för att underlätta Läke</w:t>
      </w:r>
      <w:r>
        <w:softHyphen/>
        <w:t>medels</w:t>
      </w:r>
      <w:r>
        <w:softHyphen/>
        <w:t>verkets myndig</w:t>
      </w:r>
      <w:r>
        <w:softHyphen/>
        <w:t>hets</w:t>
      </w:r>
      <w:r>
        <w:softHyphen/>
        <w:t>utövning och samverkan med regionernas biobanks</w:t>
      </w:r>
      <w:r>
        <w:softHyphen/>
        <w:t>verksamhet. Enligt remiss</w:t>
      </w:r>
      <w:r>
        <w:softHyphen/>
        <w:t>instanserna bör frågan snarast lösas på nationell nivå. Som anges i avsnitt 10.2 så håller Etikpröv</w:t>
      </w:r>
      <w:r>
        <w:softHyphen/>
        <w:t>nings</w:t>
      </w:r>
      <w:r>
        <w:softHyphen/>
        <w:t>myndigheten på att införa ett nytt ärende</w:t>
      </w:r>
      <w:r>
        <w:softHyphen/>
        <w:t>hanter</w:t>
      </w:r>
      <w:r>
        <w:softHyphen/>
        <w:t>ingssystem. Även EU-portalen för medicintekniska produkter och läke</w:t>
      </w:r>
      <w:r>
        <w:softHyphen/>
        <w:t xml:space="preserve">medelsprövningar är under utveckling. Regeringen kommer att följa frågan. </w:t>
      </w:r>
    </w:p>
    <w:p w14:paraId="35F9C411" w14:textId="77777777" w:rsidR="008539B5" w:rsidRPr="0077729A" w:rsidRDefault="008539B5" w:rsidP="008539B5">
      <w:pPr>
        <w:pStyle w:val="Rubrik5utannumrering"/>
      </w:pPr>
      <w:r>
        <w:t>Strålskydd</w:t>
      </w:r>
    </w:p>
    <w:p w14:paraId="38ACFEC0" w14:textId="228497D6" w:rsidR="008539B5" w:rsidRDefault="008539B5" w:rsidP="008539B5">
      <w:pPr>
        <w:pStyle w:val="Brdtextmedindrag"/>
        <w:ind w:firstLine="0"/>
      </w:pPr>
      <w:r w:rsidRPr="00B460E3">
        <w:t xml:space="preserve">Strålskydd är till för att skydda människors hälsa och miljön mot skadlig verkan av strålning. I begreppet strålskydd ingår dosgränser, berättigande och optimering. </w:t>
      </w:r>
      <w:r>
        <w:t>Av 3 kap. 3 § s</w:t>
      </w:r>
      <w:r w:rsidRPr="00D170CB">
        <w:t>trålskyddsförordning</w:t>
      </w:r>
      <w:r>
        <w:t>en</w:t>
      </w:r>
      <w:r w:rsidRPr="00D170CB">
        <w:t xml:space="preserve"> (2018:506)</w:t>
      </w:r>
      <w:r>
        <w:t xml:space="preserve"> </w:t>
      </w:r>
      <w:r w:rsidRPr="00D403DE">
        <w:t>framgår</w:t>
      </w:r>
      <w:r>
        <w:t xml:space="preserve"> att i</w:t>
      </w:r>
      <w:r w:rsidRPr="00D170CB">
        <w:t xml:space="preserve"> ärend</w:t>
      </w:r>
      <w:r>
        <w:softHyphen/>
      </w:r>
      <w:r w:rsidRPr="00D170CB">
        <w:t>en om etikprövning av medicinsk, biomedicinsk eller odon</w:t>
      </w:r>
      <w:r>
        <w:softHyphen/>
      </w:r>
      <w:r w:rsidRPr="00D170CB">
        <w:t>to</w:t>
      </w:r>
      <w:r>
        <w:softHyphen/>
      </w:r>
      <w:r w:rsidRPr="00D170CB">
        <w:t>log</w:t>
      </w:r>
      <w:r>
        <w:softHyphen/>
      </w:r>
      <w:r w:rsidRPr="00D170CB">
        <w:t>isk forskning som innebär exponering med joniserande strålning ska Etik</w:t>
      </w:r>
      <w:r>
        <w:softHyphen/>
      </w:r>
      <w:r w:rsidRPr="00D170CB">
        <w:t>pröv</w:t>
      </w:r>
      <w:r>
        <w:softHyphen/>
      </w:r>
      <w:r w:rsidRPr="00D170CB">
        <w:t>nings</w:t>
      </w:r>
      <w:r>
        <w:softHyphen/>
      </w:r>
      <w:r w:rsidRPr="00D170CB">
        <w:t>mynd</w:t>
      </w:r>
      <w:r>
        <w:softHyphen/>
      </w:r>
      <w:r w:rsidRPr="00D170CB">
        <w:t>ig</w:t>
      </w:r>
      <w:r>
        <w:softHyphen/>
      </w:r>
      <w:r>
        <w:softHyphen/>
      </w:r>
      <w:r w:rsidRPr="00D170CB">
        <w:t>heten fastställa dosrestriktioner för forsk</w:t>
      </w:r>
      <w:r>
        <w:softHyphen/>
      </w:r>
      <w:r>
        <w:softHyphen/>
      </w:r>
      <w:r w:rsidRPr="00D170CB">
        <w:t>ningspersoner som inte för</w:t>
      </w:r>
      <w:r>
        <w:softHyphen/>
      </w:r>
      <w:r>
        <w:softHyphen/>
      </w:r>
      <w:r w:rsidRPr="00D170CB">
        <w:t>väntas få någon direkt medicinsk för</w:t>
      </w:r>
      <w:r>
        <w:softHyphen/>
      </w:r>
      <w:r>
        <w:softHyphen/>
      </w:r>
      <w:r w:rsidRPr="00D170CB">
        <w:t xml:space="preserve">del av exponeringen. </w:t>
      </w:r>
      <w:r>
        <w:t>Av bestäm</w:t>
      </w:r>
      <w:r>
        <w:softHyphen/>
        <w:t>mels</w:t>
      </w:r>
      <w:r>
        <w:softHyphen/>
        <w:t xml:space="preserve">en framgår även att </w:t>
      </w:r>
      <w:r w:rsidRPr="00D170CB">
        <w:t>Strål</w:t>
      </w:r>
      <w:r>
        <w:softHyphen/>
      </w:r>
      <w:r w:rsidRPr="00D170CB">
        <w:t>säker</w:t>
      </w:r>
      <w:r>
        <w:softHyphen/>
      </w:r>
      <w:r>
        <w:softHyphen/>
      </w:r>
      <w:r w:rsidRPr="00D170CB">
        <w:t>hetsmyndigheten ska biträda Etikpröv</w:t>
      </w:r>
      <w:r>
        <w:softHyphen/>
      </w:r>
      <w:r w:rsidRPr="00D170CB">
        <w:t>nings</w:t>
      </w:r>
      <w:r>
        <w:softHyphen/>
      </w:r>
      <w:r w:rsidRPr="00D170CB">
        <w:t>myndigheten och före</w:t>
      </w:r>
      <w:r>
        <w:softHyphen/>
      </w:r>
      <w:r>
        <w:softHyphen/>
      </w:r>
      <w:r w:rsidRPr="00D170CB">
        <w:t>slå sådana dosrestriktioner.</w:t>
      </w:r>
      <w:r>
        <w:t xml:space="preserve"> Sedan den 1 januari 2021 ska dock Strålsäkerhetsmyndigheten inte längre bistå Etik</w:t>
      </w:r>
      <w:r>
        <w:softHyphen/>
        <w:t>pröv</w:t>
      </w:r>
      <w:r>
        <w:softHyphen/>
        <w:t>ningsmyndigheten med detta utan Etikprövningsmyndigheten kommer själv att ha den kompetensen. Kliniska prövningar och pre</w:t>
      </w:r>
      <w:r>
        <w:softHyphen/>
        <w:t>standa</w:t>
      </w:r>
      <w:r>
        <w:softHyphen/>
        <w:t>studier är verksamheter som ingår i ”</w:t>
      </w:r>
      <w:r w:rsidRPr="00D170CB">
        <w:t>medicinsk, biomedicinsk eller odon</w:t>
      </w:r>
      <w:r>
        <w:softHyphen/>
      </w:r>
      <w:r w:rsidRPr="00D170CB">
        <w:t>to</w:t>
      </w:r>
      <w:r>
        <w:softHyphen/>
      </w:r>
      <w:r w:rsidRPr="00D170CB">
        <w:t>log</w:t>
      </w:r>
      <w:r>
        <w:softHyphen/>
      </w:r>
      <w:r w:rsidRPr="00D170CB">
        <w:t>isk</w:t>
      </w:r>
      <w:r>
        <w:t xml:space="preserve"> forskning” i den bestäm</w:t>
      </w:r>
      <w:r>
        <w:softHyphen/>
        <w:t>melsen. Genom dessa be</w:t>
      </w:r>
      <w:r>
        <w:softHyphen/>
        <w:t>stäm</w:t>
      </w:r>
      <w:r>
        <w:softHyphen/>
      </w:r>
      <w:r>
        <w:softHyphen/>
        <w:t>melser kommer således strål</w:t>
      </w:r>
      <w:r>
        <w:softHyphen/>
        <w:t>skydd</w:t>
      </w:r>
      <w:r>
        <w:softHyphen/>
        <w:t>et att beaktas vid tillstånds</w:t>
      </w:r>
      <w:r>
        <w:softHyphen/>
        <w:t>giv</w:t>
      </w:r>
      <w:r>
        <w:softHyphen/>
        <w:t>ningen avseende kliniska pröv</w:t>
      </w:r>
      <w:r>
        <w:softHyphen/>
        <w:t>ning</w:t>
      </w:r>
      <w:r>
        <w:softHyphen/>
        <w:t xml:space="preserve">ar och prestandastudier gällande joniserande stålning. </w:t>
      </w:r>
    </w:p>
    <w:p w14:paraId="5FB5E271" w14:textId="77777777" w:rsidR="008539B5" w:rsidRDefault="008539B5" w:rsidP="008539B5">
      <w:pPr>
        <w:pStyle w:val="Brdtextmedindrag"/>
      </w:pPr>
      <w:r w:rsidRPr="008607FE">
        <w:rPr>
          <w:i/>
          <w:iCs/>
        </w:rPr>
        <w:t>Strålsäkerhetsmyndigheten</w:t>
      </w:r>
      <w:r w:rsidRPr="008607FE">
        <w:t xml:space="preserve"> </w:t>
      </w:r>
      <w:r>
        <w:t>bedömer att det även kan förekomma verk</w:t>
      </w:r>
      <w:r>
        <w:softHyphen/>
        <w:t>sam</w:t>
      </w:r>
      <w:r>
        <w:softHyphen/>
        <w:t>het med icke-joniserande strålning i vissa av de kliniska prövningar och prestandastudier som kan bli aktuella. Lasrar, intensivt pulserande ljus (IPL), infrarött ljus, synligt ljus, ultraviolett strålning och magnetiska eller elektro</w:t>
      </w:r>
      <w:r>
        <w:softHyphen/>
        <w:t>magnetiska fält är alla exempel på icke-joniserande strålning.</w:t>
      </w:r>
    </w:p>
    <w:p w14:paraId="5FBCE8F5" w14:textId="77777777" w:rsidR="008539B5" w:rsidRDefault="008539B5" w:rsidP="008539B5">
      <w:pPr>
        <w:pStyle w:val="Brdtextmedindrag"/>
      </w:pPr>
      <w:r>
        <w:t>Bestäm</w:t>
      </w:r>
      <w:r>
        <w:softHyphen/>
        <w:t>melsen i strålskyddsförordningen är begränsad till joniserande strål</w:t>
      </w:r>
      <w:r>
        <w:softHyphen/>
        <w:t>ning och dosrestriktioner. Därmed kan den föreslagna regleringen upp</w:t>
      </w:r>
      <w:r>
        <w:softHyphen/>
        <w:t>fylla kraven i rådets direktiv 2013/59/Euratom (strålskyddsdirektivet) av</w:t>
      </w:r>
      <w:r>
        <w:softHyphen/>
        <w:t>seende fastställda dosrestriktioner vid medicinsk exponering i forsk</w:t>
      </w:r>
      <w:r>
        <w:softHyphen/>
        <w:t>ning, eftersom strålskyddsdirektivet är begränsat till fastställande av grund</w:t>
      </w:r>
      <w:r>
        <w:softHyphen/>
        <w:t xml:space="preserve">läggande säkerhetsnormer för skydd mot de faror som uppstår till följd av exponering för joniserande strålning. </w:t>
      </w:r>
    </w:p>
    <w:p w14:paraId="6D41EC06" w14:textId="77777777" w:rsidR="008539B5" w:rsidRDefault="008539B5" w:rsidP="008539B5">
      <w:pPr>
        <w:pStyle w:val="Brdtextmedindrag"/>
      </w:pPr>
      <w:r>
        <w:t>Emellertid kan vissa av de produkter som anges i bilaga XVI till MDR-för</w:t>
      </w:r>
      <w:r>
        <w:softHyphen/>
        <w:t>ordningen och även andra produkter som omfattas av EU-för</w:t>
      </w:r>
      <w:r>
        <w:softHyphen/>
        <w:t>ord</w:t>
      </w:r>
      <w:r>
        <w:softHyphen/>
        <w:t>ning</w:t>
      </w:r>
      <w:r>
        <w:softHyphen/>
        <w:t>arna innebära icke-joniserande strål</w:t>
      </w:r>
      <w:r>
        <w:softHyphen/>
        <w:t xml:space="preserve">ning. Strålsäkerhetsmyndigheten </w:t>
      </w:r>
      <w:r w:rsidRPr="008607FE">
        <w:t>anser att det bör övervägas om inte både Läke</w:t>
      </w:r>
      <w:r>
        <w:softHyphen/>
      </w:r>
      <w:r w:rsidRPr="008607FE">
        <w:t>medel</w:t>
      </w:r>
      <w:r>
        <w:t>s</w:t>
      </w:r>
      <w:r w:rsidRPr="008607FE">
        <w:t>verket och Etikpröv</w:t>
      </w:r>
      <w:r>
        <w:softHyphen/>
      </w:r>
      <w:r w:rsidRPr="008607FE">
        <w:t>nings</w:t>
      </w:r>
      <w:r>
        <w:softHyphen/>
      </w:r>
      <w:r w:rsidRPr="008607FE">
        <w:t>myndigheten vid behov ska ha möj</w:t>
      </w:r>
      <w:r>
        <w:softHyphen/>
      </w:r>
      <w:r w:rsidRPr="008607FE">
        <w:t>lig</w:t>
      </w:r>
      <w:r>
        <w:softHyphen/>
      </w:r>
      <w:r w:rsidRPr="008607FE">
        <w:t>het att inhämta yttrande från Strål</w:t>
      </w:r>
      <w:r>
        <w:softHyphen/>
      </w:r>
      <w:r w:rsidRPr="008607FE">
        <w:t>säker</w:t>
      </w:r>
      <w:r>
        <w:softHyphen/>
      </w:r>
      <w:r w:rsidRPr="008607FE">
        <w:t>hetsmyndigheten avseende strål</w:t>
      </w:r>
      <w:r>
        <w:softHyphen/>
      </w:r>
      <w:r w:rsidRPr="008607FE">
        <w:t>skydds</w:t>
      </w:r>
      <w:r>
        <w:softHyphen/>
      </w:r>
      <w:r w:rsidRPr="008607FE">
        <w:t>frågor vid myndigheternas bedömning av kliniska prövningar och prestanda</w:t>
      </w:r>
      <w:r>
        <w:softHyphen/>
      </w:r>
      <w:r w:rsidRPr="008607FE">
        <w:t>studier för verksamhet både med joniserande och med icke-joniser</w:t>
      </w:r>
      <w:r>
        <w:softHyphen/>
      </w:r>
      <w:r w:rsidRPr="008607FE">
        <w:t>ande strålning</w:t>
      </w:r>
      <w:r>
        <w:t xml:space="preserve">. </w:t>
      </w:r>
    </w:p>
    <w:p w14:paraId="15088709" w14:textId="77777777" w:rsidR="008539B5" w:rsidRDefault="008539B5" w:rsidP="008539B5">
      <w:pPr>
        <w:pStyle w:val="Brdtextmedindrag"/>
      </w:pPr>
      <w:r>
        <w:t>Regeringen håller med Strålsäkerhetsmyndigheten om att yttranden även ska kunna inhämtas avseende icke-joniserande strål</w:t>
      </w:r>
      <w:r>
        <w:softHyphen/>
        <w:t>ning.</w:t>
      </w:r>
      <w:r w:rsidRPr="000A5247">
        <w:t xml:space="preserve"> </w:t>
      </w:r>
      <w:r>
        <w:t>Läke</w:t>
      </w:r>
      <w:r>
        <w:softHyphen/>
        <w:t>medels</w:t>
      </w:r>
      <w:r>
        <w:softHyphen/>
        <w:t xml:space="preserve">verket och Etikprövningsmyndigheten kan </w:t>
      </w:r>
      <w:r w:rsidRPr="00472099">
        <w:t>begära ett yttr</w:t>
      </w:r>
      <w:r>
        <w:softHyphen/>
      </w:r>
      <w:r w:rsidRPr="00472099">
        <w:t xml:space="preserve">ande från </w:t>
      </w:r>
      <w:r>
        <w:t>Strål</w:t>
      </w:r>
      <w:r>
        <w:softHyphen/>
        <w:t>säker</w:t>
      </w:r>
      <w:r>
        <w:softHyphen/>
        <w:t>hets</w:t>
      </w:r>
      <w:r>
        <w:softHyphen/>
        <w:t>myndigheten gällande såväl joniserande- som icke-joniserande strål</w:t>
      </w:r>
      <w:r>
        <w:softHyphen/>
        <w:t xml:space="preserve">ning med stöd av </w:t>
      </w:r>
      <w:r w:rsidRPr="00472099">
        <w:t>26</w:t>
      </w:r>
      <w:r>
        <w:t> §</w:t>
      </w:r>
      <w:r w:rsidRPr="00472099">
        <w:t xml:space="preserve"> förvaltningslagen (2017:900)</w:t>
      </w:r>
      <w:r>
        <w:t>. Av den be</w:t>
      </w:r>
      <w:r>
        <w:softHyphen/>
        <w:t>stäm</w:t>
      </w:r>
      <w:r>
        <w:softHyphen/>
        <w:t>mels</w:t>
      </w:r>
      <w:r>
        <w:softHyphen/>
        <w:t xml:space="preserve">en </w:t>
      </w:r>
      <w:r w:rsidRPr="00472099">
        <w:t xml:space="preserve">framgår </w:t>
      </w:r>
      <w:r>
        <w:t xml:space="preserve">det </w:t>
      </w:r>
      <w:r w:rsidRPr="00472099">
        <w:t>att en myndighet</w:t>
      </w:r>
      <w:r>
        <w:t xml:space="preserve"> </w:t>
      </w:r>
      <w:r w:rsidRPr="00472099">
        <w:t xml:space="preserve">inom ramen för sitt utredningsansvar </w:t>
      </w:r>
      <w:r>
        <w:t xml:space="preserve">kan begära ett yttrande från </w:t>
      </w:r>
      <w:r w:rsidRPr="00472099">
        <w:t>en annan myndighet eller från någon enskild. Vidare framgår av 8</w:t>
      </w:r>
      <w:r>
        <w:t> §</w:t>
      </w:r>
      <w:r w:rsidRPr="00472099">
        <w:t xml:space="preserve"> samma lag att en myndighet inom sitt verk</w:t>
      </w:r>
      <w:r>
        <w:softHyphen/>
      </w:r>
      <w:r w:rsidRPr="00472099">
        <w:t>sam</w:t>
      </w:r>
      <w:r>
        <w:softHyphen/>
      </w:r>
      <w:r w:rsidRPr="00472099">
        <w:t>hets</w:t>
      </w:r>
      <w:r>
        <w:softHyphen/>
      </w:r>
      <w:r w:rsidRPr="00472099">
        <w:t>område ska samverka med andra myndigheter. Det innebär att Etik</w:t>
      </w:r>
      <w:r>
        <w:softHyphen/>
      </w:r>
      <w:r w:rsidRPr="00472099">
        <w:t>pröv</w:t>
      </w:r>
      <w:r>
        <w:softHyphen/>
      </w:r>
      <w:r w:rsidRPr="00472099">
        <w:t>nings</w:t>
      </w:r>
      <w:r>
        <w:softHyphen/>
      </w:r>
      <w:r w:rsidRPr="00472099">
        <w:t>myndigheten och Läkemedelsverket vid sin pröv</w:t>
      </w:r>
      <w:r>
        <w:softHyphen/>
      </w:r>
      <w:r w:rsidRPr="00472099">
        <w:t>ning av en ansökan kan begära in synpunkter från Strål</w:t>
      </w:r>
      <w:r>
        <w:softHyphen/>
      </w:r>
      <w:r w:rsidRPr="00472099">
        <w:t>säker</w:t>
      </w:r>
      <w:r>
        <w:softHyphen/>
      </w:r>
      <w:r w:rsidRPr="00472099">
        <w:t>hets</w:t>
      </w:r>
      <w:r>
        <w:softHyphen/>
      </w:r>
      <w:r w:rsidRPr="00472099">
        <w:t>myndig</w:t>
      </w:r>
      <w:r>
        <w:softHyphen/>
      </w:r>
      <w:r w:rsidRPr="00472099">
        <w:t>heten.</w:t>
      </w:r>
      <w:r>
        <w:t xml:space="preserve"> </w:t>
      </w:r>
    </w:p>
    <w:p w14:paraId="03312AA2" w14:textId="13DB612D" w:rsidR="008539B5" w:rsidRDefault="008539B5" w:rsidP="008539B5">
      <w:pPr>
        <w:pStyle w:val="Brdtextmedindrag"/>
      </w:pPr>
      <w:r>
        <w:t>I avsnitt 12.2 föreslås det att en sekretessbestämmelse införs så att sekretess blir tillämp</w:t>
      </w:r>
      <w:r>
        <w:softHyphen/>
        <w:t xml:space="preserve">lig även vid den </w:t>
      </w:r>
      <w:r w:rsidRPr="009A36C9">
        <w:t xml:space="preserve">myndighet </w:t>
      </w:r>
      <w:r>
        <w:t xml:space="preserve">som får </w:t>
      </w:r>
      <w:r w:rsidRPr="009A36C9">
        <w:t>en sekret</w:t>
      </w:r>
      <w:r>
        <w:softHyphen/>
      </w:r>
      <w:r w:rsidRPr="009A36C9">
        <w:t>ess</w:t>
      </w:r>
      <w:r>
        <w:softHyphen/>
      </w:r>
      <w:r w:rsidRPr="009A36C9">
        <w:t>reglerad uppgift från Etik</w:t>
      </w:r>
      <w:r>
        <w:softHyphen/>
      </w:r>
      <w:r w:rsidRPr="009A36C9">
        <w:t>pröv</w:t>
      </w:r>
      <w:r>
        <w:softHyphen/>
      </w:r>
      <w:r>
        <w:softHyphen/>
      </w:r>
      <w:r w:rsidRPr="009A36C9">
        <w:t>nings</w:t>
      </w:r>
      <w:r>
        <w:softHyphen/>
      </w:r>
      <w:r w:rsidRPr="009A36C9">
        <w:t>myndigheten för att bistå i den etiska gransk</w:t>
      </w:r>
      <w:r>
        <w:softHyphen/>
      </w:r>
      <w:r w:rsidRPr="009A36C9">
        <w:t>ning</w:t>
      </w:r>
      <w:r>
        <w:softHyphen/>
      </w:r>
      <w:r w:rsidRPr="009A36C9">
        <w:t xml:space="preserve">en av </w:t>
      </w:r>
      <w:r>
        <w:t xml:space="preserve">en </w:t>
      </w:r>
      <w:r w:rsidRPr="009A36C9">
        <w:t>klin</w:t>
      </w:r>
      <w:r>
        <w:softHyphen/>
      </w:r>
      <w:r w:rsidRPr="009A36C9">
        <w:t xml:space="preserve">isk prövning </w:t>
      </w:r>
      <w:r>
        <w:t>eller en prestandastudie. Någon liknande reglering finns inte för uppgifter som kommer från Läke</w:t>
      </w:r>
      <w:r>
        <w:softHyphen/>
        <w:t>medels</w:t>
      </w:r>
      <w:r>
        <w:softHyphen/>
        <w:t>verket. Det saknas nödvändigt underlag för att reglera sekretessen vid en sådan inhämtning av yttrande från Läkemedelsverket. Om myndig</w:t>
      </w:r>
      <w:r>
        <w:softHyphen/>
        <w:t>heterna begär yttrande i nu aktuella fall, bör de beakta de gällande sekre</w:t>
      </w:r>
      <w:r>
        <w:softHyphen/>
        <w:t>tess</w:t>
      </w:r>
      <w:r>
        <w:softHyphen/>
        <w:t>be</w:t>
      </w:r>
      <w:r>
        <w:softHyphen/>
        <w:t>stämmelserna och de sekretess</w:t>
      </w:r>
      <w:r>
        <w:softHyphen/>
        <w:t>be</w:t>
      </w:r>
      <w:r>
        <w:softHyphen/>
        <w:t>stämmelser som föreslås i avsnitt 12.2. Reger</w:t>
      </w:r>
      <w:r>
        <w:softHyphen/>
        <w:t>ingen kommer att följa frågan och vid behov göra tillägg i lagstift</w:t>
      </w:r>
      <w:r>
        <w:softHyphen/>
        <w:t xml:space="preserve">ningen. </w:t>
      </w:r>
    </w:p>
    <w:p w14:paraId="103D2B79" w14:textId="622BAD06" w:rsidR="008539B5" w:rsidRPr="007458ED" w:rsidRDefault="008539B5" w:rsidP="008539B5">
      <w:pPr>
        <w:pStyle w:val="Brdtextmedindrag"/>
      </w:pPr>
      <w:r>
        <w:rPr>
          <w:i/>
          <w:iCs/>
        </w:rPr>
        <w:t xml:space="preserve">Göteborgs universitet </w:t>
      </w:r>
      <w:r w:rsidRPr="007E5742">
        <w:t xml:space="preserve">anser </w:t>
      </w:r>
      <w:r>
        <w:t xml:space="preserve">att </w:t>
      </w:r>
      <w:r w:rsidRPr="007E5742">
        <w:t xml:space="preserve">det </w:t>
      </w:r>
      <w:r>
        <w:t xml:space="preserve">är </w:t>
      </w:r>
      <w:r w:rsidRPr="007E5742">
        <w:t>oklart om Etikpröv</w:t>
      </w:r>
      <w:r>
        <w:softHyphen/>
      </w:r>
      <w:r w:rsidRPr="007E5742">
        <w:t>nings</w:t>
      </w:r>
      <w:r>
        <w:softHyphen/>
      </w:r>
      <w:r w:rsidRPr="007E5742">
        <w:t>myndig</w:t>
      </w:r>
      <w:r>
        <w:softHyphen/>
      </w:r>
      <w:r w:rsidRPr="007E5742">
        <w:t>het</w:t>
      </w:r>
      <w:r>
        <w:softHyphen/>
      </w:r>
      <w:r w:rsidRPr="007E5742">
        <w:t>ens ska eller kan inhämta remisser från andra myndigheter vid etik</w:t>
      </w:r>
      <w:r>
        <w:softHyphen/>
      </w:r>
      <w:r w:rsidRPr="007E5742">
        <w:t>an</w:t>
      </w:r>
      <w:r>
        <w:softHyphen/>
      </w:r>
      <w:r w:rsidRPr="007E5742">
        <w:t>sök</w:t>
      </w:r>
      <w:r>
        <w:softHyphen/>
      </w:r>
      <w:r w:rsidRPr="007E5742">
        <w:t>ning</w:t>
      </w:r>
      <w:r>
        <w:softHyphen/>
      </w:r>
      <w:r w:rsidRPr="007E5742">
        <w:t>ar</w:t>
      </w:r>
      <w:r>
        <w:t>. Regeringen bedömer att det finns en möjlighet för Läke</w:t>
      </w:r>
      <w:r>
        <w:softHyphen/>
        <w:t>medels</w:t>
      </w:r>
      <w:r>
        <w:softHyphen/>
        <w:t>verk</w:t>
      </w:r>
      <w:r>
        <w:softHyphen/>
        <w:t>et och Etikprövningsmyndigheten att inhämta yttr</w:t>
      </w:r>
      <w:r>
        <w:softHyphen/>
        <w:t>an</w:t>
      </w:r>
      <w:r>
        <w:softHyphen/>
        <w:t>den från Strål</w:t>
      </w:r>
      <w:r>
        <w:softHyphen/>
        <w:t>säker</w:t>
      </w:r>
      <w:r>
        <w:softHyphen/>
        <w:t>hets</w:t>
      </w:r>
      <w:r>
        <w:softHyphen/>
        <w:t>myndigheten eller annan myndighet om det bedöms lämp</w:t>
      </w:r>
      <w:r>
        <w:softHyphen/>
        <w:t xml:space="preserve">ligt. Ett sådant yttrande kan efterfrågas med stöd av </w:t>
      </w:r>
      <w:r w:rsidRPr="00472099">
        <w:t>26</w:t>
      </w:r>
      <w:r>
        <w:t> §</w:t>
      </w:r>
      <w:r w:rsidRPr="00472099">
        <w:t xml:space="preserve"> för</w:t>
      </w:r>
      <w:r>
        <w:softHyphen/>
      </w:r>
      <w:r w:rsidRPr="00472099">
        <w:t>valt</w:t>
      </w:r>
      <w:r>
        <w:softHyphen/>
      </w:r>
      <w:r w:rsidRPr="00472099">
        <w:t>nings</w:t>
      </w:r>
      <w:r>
        <w:softHyphen/>
      </w:r>
      <w:r w:rsidRPr="00472099">
        <w:t>lag</w:t>
      </w:r>
      <w:r>
        <w:softHyphen/>
      </w:r>
      <w:r w:rsidRPr="00472099">
        <w:t>en</w:t>
      </w:r>
      <w:r>
        <w:t xml:space="preserve"> men utlämnande myndighet bör i dessa fall beakta gällande sekre</w:t>
      </w:r>
      <w:r>
        <w:softHyphen/>
        <w:t>tess</w:t>
      </w:r>
      <w:r>
        <w:softHyphen/>
        <w:t>bestäm</w:t>
      </w:r>
      <w:r>
        <w:softHyphen/>
        <w:t>mels</w:t>
      </w:r>
      <w:r>
        <w:softHyphen/>
        <w:t>er innan sådant yttrande begärs. Sådana yttranden kan underlätta för sponsor</w:t>
      </w:r>
      <w:r>
        <w:softHyphen/>
        <w:t xml:space="preserve">erna och minska risken för att godkända ansökningar behöver ändras i ett senare skede. </w:t>
      </w:r>
    </w:p>
    <w:p w14:paraId="15B9714B" w14:textId="77777777" w:rsidR="008539B5" w:rsidRDefault="008539B5" w:rsidP="008539B5">
      <w:pPr>
        <w:pStyle w:val="Rubrik2"/>
      </w:pPr>
      <w:bookmarkStart w:id="251" w:name="_Toc65132665"/>
      <w:bookmarkStart w:id="252" w:name="_Toc69367535"/>
      <w:r>
        <w:t>Prövare, kontaktperson och ansvaret för sjukvård</w:t>
      </w:r>
      <w:bookmarkEnd w:id="251"/>
      <w:bookmarkEnd w:id="252"/>
    </w:p>
    <w:p w14:paraId="063BF46F" w14:textId="77777777" w:rsidR="008539B5" w:rsidRDefault="008539B5" w:rsidP="008539B5">
      <w:pPr>
        <w:pStyle w:val="Brdtextram"/>
      </w:pPr>
      <w:r>
        <w:rPr>
          <w:b/>
        </w:rPr>
        <w:t>Regeringens f</w:t>
      </w:r>
      <w:r w:rsidRPr="00420062">
        <w:rPr>
          <w:b/>
        </w:rPr>
        <w:t>örslag:</w:t>
      </w:r>
      <w:r>
        <w:t xml:space="preserve"> Regeringen eller den mynd</w:t>
      </w:r>
      <w:r>
        <w:softHyphen/>
        <w:t>ighet som regeringen be</w:t>
      </w:r>
      <w:r>
        <w:softHyphen/>
        <w:t>stäm</w:t>
      </w:r>
      <w:r>
        <w:softHyphen/>
        <w:t xml:space="preserve">mer ska få meddela föreskrifter om den behörighet som </w:t>
      </w:r>
    </w:p>
    <w:p w14:paraId="451D03EA" w14:textId="77777777" w:rsidR="008539B5" w:rsidRDefault="008539B5" w:rsidP="008539B5">
      <w:pPr>
        <w:pStyle w:val="Brdtextmedindragram"/>
      </w:pPr>
      <w:r w:rsidRPr="0069469B">
        <w:t>1.</w:t>
      </w:r>
      <w:r>
        <w:t> </w:t>
      </w:r>
      <w:r w:rsidRPr="007A470D">
        <w:t xml:space="preserve">krävs </w:t>
      </w:r>
      <w:r>
        <w:t>av den som ska hålla samtal med försökspersonen om den klin</w:t>
      </w:r>
      <w:r>
        <w:softHyphen/>
        <w:t>iska prövningen eller prestandastudien,</w:t>
      </w:r>
    </w:p>
    <w:p w14:paraId="052C0DB0" w14:textId="77777777" w:rsidR="008539B5" w:rsidRDefault="008539B5" w:rsidP="008539B5">
      <w:pPr>
        <w:pStyle w:val="Brdtextmedindragram"/>
      </w:pPr>
      <w:r w:rsidRPr="0069469B">
        <w:rPr>
          <w:bCs/>
        </w:rPr>
        <w:t>2.</w:t>
      </w:r>
      <w:r>
        <w:t> en per</w:t>
      </w:r>
      <w:r>
        <w:softHyphen/>
        <w:t xml:space="preserve">son ska ha för att </w:t>
      </w:r>
      <w:r w:rsidRPr="00397408">
        <w:t>tillhandahålla den aktuella sjukvården under de förhållanden som gäller för kliniska prövninga</w:t>
      </w:r>
      <w:r>
        <w:t>r eller pre</w:t>
      </w:r>
      <w:r>
        <w:softHyphen/>
        <w:t xml:space="preserve">standastudier i enlighet med artikel 62.4 j i </w:t>
      </w:r>
      <w:r w:rsidRPr="00A3541E">
        <w:t>MDR-förordningen</w:t>
      </w:r>
      <w:r>
        <w:t xml:space="preserve"> och artikel 58.5 j i IVDR-förordningen,</w:t>
      </w:r>
    </w:p>
    <w:p w14:paraId="0615DF13" w14:textId="77777777" w:rsidR="008539B5" w:rsidRDefault="008539B5" w:rsidP="008539B5">
      <w:pPr>
        <w:pStyle w:val="Brdtextmedindragram"/>
      </w:pPr>
      <w:r w:rsidRPr="0069469B">
        <w:rPr>
          <w:bCs/>
        </w:rPr>
        <w:t>3.</w:t>
      </w:r>
      <w:r>
        <w:t> en per</w:t>
      </w:r>
      <w:r>
        <w:softHyphen/>
        <w:t xml:space="preserve">son ska ha för att få vara prövare. </w:t>
      </w:r>
    </w:p>
    <w:p w14:paraId="101B8FFB" w14:textId="12AE13D9" w:rsidR="008539B5" w:rsidRPr="00620020" w:rsidRDefault="008539B5" w:rsidP="008539B5">
      <w:pPr>
        <w:pStyle w:val="Brdtextmedindragram"/>
      </w:pPr>
      <w:r>
        <w:t>Regeringen eller den myndighet som regeringen bestämmer ska även få meddela föreskrifter om att en sponsor som inte är etablerad i Europeiska ekonomiska samarbetsområdet (EES) inte behöver ha en rättslig företrädare utan i stället ska utse minst en kontaktperson i enlig</w:t>
      </w:r>
      <w:r>
        <w:softHyphen/>
        <w:t xml:space="preserve">het med artikel 62.2 i </w:t>
      </w:r>
      <w:r w:rsidRPr="00A3541E">
        <w:t>MDR-förordningen</w:t>
      </w:r>
      <w:r>
        <w:t xml:space="preserve"> eller artikel 58.4 i IVDR-för</w:t>
      </w:r>
      <w:r>
        <w:softHyphen/>
        <w:t>ord</w:t>
      </w:r>
      <w:r>
        <w:softHyphen/>
        <w:t xml:space="preserve">ningen. </w:t>
      </w:r>
    </w:p>
    <w:p w14:paraId="0C6F4CE1" w14:textId="77777777" w:rsidR="008539B5" w:rsidRDefault="008539B5" w:rsidP="008539B5">
      <w:pPr>
        <w:pStyle w:val="Brdtextmedindrag"/>
      </w:pPr>
    </w:p>
    <w:p w14:paraId="24E50C29"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 föreslås inte något bemyndigandet som gör det möjligt för regeringen eller den myndighet som regeringen bestämmer att meddela föreskrifter om att en sponsor som inte är etablerad i EES inte behöver ha en rättslig företrädare utan i stället ska utse minst en kontaktperson i enlighet med artikel 62.2 i </w:t>
      </w:r>
      <w:r w:rsidRPr="00A3541E">
        <w:t>MDR-förordningen</w:t>
      </w:r>
      <w:r>
        <w:t xml:space="preserve"> eller artikel 58.4 i IVDR-förordningen.</w:t>
      </w:r>
    </w:p>
    <w:p w14:paraId="0210521F" w14:textId="1D5AF744" w:rsidR="008539B5" w:rsidRDefault="008539B5" w:rsidP="008539B5">
      <w:pPr>
        <w:pStyle w:val="Brdtextmedindrag"/>
        <w:rPr>
          <w:bCs/>
        </w:rPr>
      </w:pPr>
      <w:r w:rsidRPr="004D2310">
        <w:rPr>
          <w:b/>
          <w:bCs/>
        </w:rPr>
        <w:t>Remissinstanserna</w:t>
      </w:r>
      <w:r w:rsidRPr="00316DD4">
        <w:t>:</w:t>
      </w:r>
      <w:r>
        <w:t xml:space="preserve"> </w:t>
      </w:r>
      <w:r>
        <w:rPr>
          <w:bCs/>
        </w:rPr>
        <w:t>En majoritet av remissinstanserna är positiva till pro</w:t>
      </w:r>
      <w:r>
        <w:rPr>
          <w:bCs/>
        </w:rPr>
        <w:softHyphen/>
        <w:t xml:space="preserve">memorians förslag eller har inte lämnat synpunkter. </w:t>
      </w:r>
      <w:r w:rsidRPr="004D2310">
        <w:rPr>
          <w:i/>
          <w:iCs/>
        </w:rPr>
        <w:t>Sveriges Kommuner och Regioner</w:t>
      </w:r>
      <w:r>
        <w:t xml:space="preserve"> (</w:t>
      </w:r>
      <w:r w:rsidRPr="0059595E">
        <w:t>SKR</w:t>
      </w:r>
      <w:r>
        <w:t>)</w:t>
      </w:r>
      <w:r w:rsidRPr="0059595E">
        <w:t xml:space="preserve"> </w:t>
      </w:r>
      <w:r>
        <w:t xml:space="preserve">anser inte att </w:t>
      </w:r>
      <w:r w:rsidRPr="0059595E">
        <w:t>frågan om de kvalifikationer</w:t>
      </w:r>
      <w:r>
        <w:t xml:space="preserve"> </w:t>
      </w:r>
      <w:r w:rsidRPr="0059595E">
        <w:t>som krävs för att ta ansvar för en försökspersons sjukvård och de pröv</w:t>
      </w:r>
      <w:r>
        <w:softHyphen/>
      </w:r>
      <w:r w:rsidRPr="0059595E">
        <w:t>ning</w:t>
      </w:r>
      <w:r>
        <w:softHyphen/>
      </w:r>
      <w:r w:rsidRPr="0059595E">
        <w:t>ar</w:t>
      </w:r>
      <w:r>
        <w:t xml:space="preserve"> </w:t>
      </w:r>
      <w:r w:rsidRPr="0059595E">
        <w:t>eller studier som denne ingår i</w:t>
      </w:r>
      <w:r>
        <w:t xml:space="preserve"> behöver regleras ytterligare utan att </w:t>
      </w:r>
      <w:r w:rsidRPr="004D2310">
        <w:t>regler</w:t>
      </w:r>
      <w:r>
        <w:softHyphen/>
      </w:r>
      <w:r w:rsidRPr="004D2310">
        <w:t>ing</w:t>
      </w:r>
      <w:r>
        <w:t xml:space="preserve">en </w:t>
      </w:r>
      <w:r w:rsidRPr="0059595E">
        <w:t xml:space="preserve">i patientsäkerhetslagen </w:t>
      </w:r>
      <w:r>
        <w:t xml:space="preserve">(2010:659) </w:t>
      </w:r>
      <w:r w:rsidRPr="0059595E">
        <w:t>och i Läkemedels</w:t>
      </w:r>
      <w:r>
        <w:softHyphen/>
      </w:r>
      <w:r w:rsidRPr="0059595E">
        <w:t>verkets</w:t>
      </w:r>
      <w:r>
        <w:t xml:space="preserve"> </w:t>
      </w:r>
      <w:r w:rsidRPr="0059595E">
        <w:t>före</w:t>
      </w:r>
      <w:r>
        <w:softHyphen/>
      </w:r>
      <w:r w:rsidRPr="0059595E">
        <w:t>skrifter är tillräcklig</w:t>
      </w:r>
      <w:r>
        <w:t>a</w:t>
      </w:r>
      <w:r w:rsidRPr="0059595E">
        <w:t>.</w:t>
      </w:r>
      <w:r>
        <w:t xml:space="preserve"> </w:t>
      </w:r>
      <w:r w:rsidRPr="005F7C54">
        <w:rPr>
          <w:bCs/>
          <w:i/>
          <w:iCs/>
        </w:rPr>
        <w:t>Läkemedelsverket</w:t>
      </w:r>
      <w:r w:rsidRPr="005F7C54">
        <w:rPr>
          <w:bCs/>
        </w:rPr>
        <w:t xml:space="preserve"> </w:t>
      </w:r>
      <w:r>
        <w:rPr>
          <w:bCs/>
        </w:rPr>
        <w:t>föreslår att myndigheten även ska kunna meddela föreskrifter om ett undantag från kravet att en sponsor som inte är etablerad i EES ska ha en rättslig företrädare.</w:t>
      </w:r>
    </w:p>
    <w:p w14:paraId="472B1ED7" w14:textId="77777777" w:rsidR="008539B5" w:rsidRPr="0072670F" w:rsidRDefault="008539B5" w:rsidP="008539B5">
      <w:pPr>
        <w:pStyle w:val="Rubrik4utannumrering"/>
      </w:pPr>
      <w:r w:rsidRPr="0072670F">
        <w:t>Skälen för regeringens förslag</w:t>
      </w:r>
    </w:p>
    <w:p w14:paraId="5C4B050F" w14:textId="77777777" w:rsidR="008539B5" w:rsidRDefault="008539B5" w:rsidP="008539B5">
      <w:pPr>
        <w:pStyle w:val="Rubrik5utannumrering"/>
        <w:spacing w:before="0"/>
      </w:pPr>
      <w:r>
        <w:t>Ansvar för försökspersonens sjukvård</w:t>
      </w:r>
    </w:p>
    <w:p w14:paraId="450DF0F5" w14:textId="77777777" w:rsidR="008539B5" w:rsidRDefault="008539B5" w:rsidP="008539B5">
      <w:pPr>
        <w:pStyle w:val="Brdtextmedindrag"/>
        <w:keepNext/>
        <w:ind w:firstLine="0"/>
      </w:pPr>
      <w:r>
        <w:t xml:space="preserve">Enligt artikel 62.4 j i </w:t>
      </w:r>
      <w:r w:rsidRPr="00A3541E">
        <w:t>MDR-förordningen</w:t>
      </w:r>
      <w:r>
        <w:t xml:space="preserve"> får en ansökan om att genomföra en klinisk prövning godkännas endast om an</w:t>
      </w:r>
      <w:r>
        <w:softHyphen/>
        <w:t>svaret för den sjukvård som till</w:t>
      </w:r>
      <w:r>
        <w:softHyphen/>
        <w:t>handahålls försökspersonerna åligg</w:t>
      </w:r>
      <w:r>
        <w:softHyphen/>
        <w:t>er en läkare med lämpliga kvalifikationer eller, i förekommande fall, en kvalificerad tandläkare eller annan person som enligt nationell rätt har behörighet att tillhandahålla den aktuella sjukvården under de förhållanden som gäller för klini</w:t>
      </w:r>
      <w:r>
        <w:softHyphen/>
        <w:t>ska pröv</w:t>
      </w:r>
      <w:r>
        <w:softHyphen/>
        <w:t>ningar. En liknande be</w:t>
      </w:r>
      <w:r>
        <w:softHyphen/>
        <w:t>stäm</w:t>
      </w:r>
      <w:r>
        <w:softHyphen/>
        <w:t>melse finns om prest</w:t>
      </w:r>
      <w:r>
        <w:softHyphen/>
        <w:t>anda</w:t>
      </w:r>
      <w:r>
        <w:softHyphen/>
        <w:t>studier i artikel 58.5 j i IVDR-förordningen men med den skillnaden att i den bestäm</w:t>
      </w:r>
      <w:r>
        <w:softHyphen/>
        <w:t xml:space="preserve">melsen anges inte tandläkare bland dem som kan bära nämnda ansvar. </w:t>
      </w:r>
    </w:p>
    <w:p w14:paraId="42E1BF0B" w14:textId="77777777" w:rsidR="008539B5" w:rsidRDefault="008539B5" w:rsidP="008539B5">
      <w:pPr>
        <w:pStyle w:val="Brdtextmedindrag"/>
      </w:pPr>
      <w:r>
        <w:t>Vilken yrkesgrupp som kan anses ha de kvalifikationer som krävs för att ta ansvar för en försökspersons sjukvård kan variera be</w:t>
      </w:r>
      <w:r>
        <w:softHyphen/>
        <w:t>ro</w:t>
      </w:r>
      <w:r>
        <w:softHyphen/>
        <w:t>ende på vilka prövningar eller studier som utförs. Exempelvis kan audionomer och fotvårds</w:t>
      </w:r>
      <w:r>
        <w:softHyphen/>
        <w:t>specialister vara ansvariga för viss sjuk</w:t>
      </w:r>
      <w:r>
        <w:softHyphen/>
        <w:t>vård. I promemorian bedömdes det mest lämpligt att införa ett bemyndigande för regeringen eller den myndighet regeringen bestämmer att med</w:t>
      </w:r>
      <w:r>
        <w:softHyphen/>
        <w:t>dela före</w:t>
      </w:r>
      <w:r>
        <w:softHyphen/>
        <w:t>skrifter i denna fråga och avsikten var att bemyndiga Läke</w:t>
      </w:r>
      <w:r>
        <w:softHyphen/>
        <w:t>medels</w:t>
      </w:r>
      <w:r>
        <w:softHyphen/>
        <w:t>verket att meddela sådana myndig</w:t>
      </w:r>
      <w:r>
        <w:softHyphen/>
        <w:t>hetsföreskrifter.</w:t>
      </w:r>
    </w:p>
    <w:p w14:paraId="696AF33E" w14:textId="77777777" w:rsidR="008539B5" w:rsidRDefault="008539B5" w:rsidP="008539B5">
      <w:pPr>
        <w:pStyle w:val="Brdtextmedindrag"/>
      </w:pPr>
      <w:r w:rsidRPr="002F659F">
        <w:rPr>
          <w:i/>
          <w:iCs/>
        </w:rPr>
        <w:t>SKR</w:t>
      </w:r>
      <w:r w:rsidRPr="0059595E">
        <w:t xml:space="preserve"> </w:t>
      </w:r>
      <w:r>
        <w:t xml:space="preserve">anser inte att </w:t>
      </w:r>
      <w:r w:rsidRPr="0059595E">
        <w:t>frågan om de kvalifikationer</w:t>
      </w:r>
      <w:r>
        <w:t xml:space="preserve"> </w:t>
      </w:r>
      <w:r w:rsidRPr="0059595E">
        <w:t>som krävs för att ta ansvar för en försökspersons sjukvård och de prövningar</w:t>
      </w:r>
      <w:r>
        <w:t xml:space="preserve"> </w:t>
      </w:r>
      <w:r w:rsidRPr="0059595E">
        <w:t>eller studier som denne ingår i</w:t>
      </w:r>
      <w:r>
        <w:t xml:space="preserve"> behöver regleras ytterligare utan att </w:t>
      </w:r>
      <w:r w:rsidRPr="004D0A8C">
        <w:t>reglering</w:t>
      </w:r>
      <w:r>
        <w:t xml:space="preserve">en </w:t>
      </w:r>
      <w:r w:rsidRPr="0059595E">
        <w:t>i patient</w:t>
      </w:r>
      <w:r>
        <w:softHyphen/>
      </w:r>
      <w:r w:rsidRPr="0059595E">
        <w:t>säkerhetslagen och i Läkemedelsverkets</w:t>
      </w:r>
      <w:r>
        <w:t xml:space="preserve"> </w:t>
      </w:r>
      <w:r w:rsidRPr="0059595E">
        <w:t>föreskrifter är tillräcklig</w:t>
      </w:r>
      <w:r>
        <w:t>a</w:t>
      </w:r>
      <w:r w:rsidRPr="0059595E">
        <w:t>.</w:t>
      </w:r>
      <w:r>
        <w:t xml:space="preserve"> SKR pekar på att det av </w:t>
      </w:r>
      <w:r w:rsidRPr="0059595E">
        <w:t>6</w:t>
      </w:r>
      <w:r>
        <w:t> kap.</w:t>
      </w:r>
      <w:r w:rsidRPr="0059595E">
        <w:t xml:space="preserve"> 1</w:t>
      </w:r>
      <w:r>
        <w:t> §</w:t>
      </w:r>
      <w:r w:rsidRPr="0059595E">
        <w:t xml:space="preserve"> patientsäkerhetslagen </w:t>
      </w:r>
      <w:r>
        <w:t xml:space="preserve">framgår att </w:t>
      </w:r>
      <w:r w:rsidRPr="0059595E">
        <w:t>hälso- och sjuk</w:t>
      </w:r>
      <w:r>
        <w:softHyphen/>
      </w:r>
      <w:r w:rsidRPr="0059595E">
        <w:t>vårdspersonal</w:t>
      </w:r>
      <w:r>
        <w:t xml:space="preserve"> ska </w:t>
      </w:r>
      <w:r w:rsidRPr="0059595E">
        <w:t>utföra sitt</w:t>
      </w:r>
      <w:r>
        <w:t xml:space="preserve"> </w:t>
      </w:r>
      <w:r w:rsidRPr="0059595E">
        <w:t>arbete i överensstämmelse med vetenskap och beprövad erfarenhet. En patient ska ges</w:t>
      </w:r>
      <w:r>
        <w:t xml:space="preserve"> </w:t>
      </w:r>
      <w:r w:rsidRPr="0059595E">
        <w:t>sakkunnig och omsorgsfull hälso- och sjukvård som uppfyller dessa krav</w:t>
      </w:r>
      <w:r>
        <w:t xml:space="preserve"> och v</w:t>
      </w:r>
      <w:r w:rsidRPr="0059595E">
        <w:t>ården ska</w:t>
      </w:r>
      <w:r>
        <w:t xml:space="preserve"> </w:t>
      </w:r>
      <w:r w:rsidRPr="0059595E">
        <w:t>så långt som möjligt utformas och genomföras i samråd med patienten. Patienten ska</w:t>
      </w:r>
      <w:r>
        <w:t xml:space="preserve"> </w:t>
      </w:r>
      <w:r w:rsidRPr="0059595E">
        <w:t xml:space="preserve">visas omtanke och respekt. </w:t>
      </w:r>
      <w:r>
        <w:t>SKR noterar att enligt 6 kap. 2 § patient</w:t>
      </w:r>
      <w:r>
        <w:softHyphen/>
        <w:t>säker</w:t>
      </w:r>
      <w:r>
        <w:softHyphen/>
        <w:t>hets</w:t>
      </w:r>
      <w:r>
        <w:softHyphen/>
        <w:t xml:space="preserve">lagen bär </w:t>
      </w:r>
      <w:r w:rsidRPr="0059595E">
        <w:t>den som tillhör hälso- och sjukvårdspersonalen</w:t>
      </w:r>
      <w:r>
        <w:t xml:space="preserve"> </w:t>
      </w:r>
      <w:r w:rsidRPr="0059595E">
        <w:t>själv ansvaret för hur han eller hon fullgör sina arbetsuppgifter, vilket innebär</w:t>
      </w:r>
      <w:r>
        <w:t xml:space="preserve"> </w:t>
      </w:r>
      <w:r w:rsidRPr="0059595E">
        <w:t>att personalen arbetar inom ramen för sin legitimation som tydliggör vilka kvalifikationer</w:t>
      </w:r>
      <w:r>
        <w:t xml:space="preserve"> </w:t>
      </w:r>
      <w:r w:rsidRPr="0059595E">
        <w:t xml:space="preserve">personalen besitter. </w:t>
      </w:r>
      <w:r>
        <w:t xml:space="preserve">Slutligen pekar SKR på att det därutöver finns bestämmelser i </w:t>
      </w:r>
      <w:r w:rsidRPr="0059595E">
        <w:t>Läkemedelsverkets föreskrifter</w:t>
      </w:r>
      <w:r>
        <w:t xml:space="preserve"> </w:t>
      </w:r>
      <w:r w:rsidRPr="0059595E">
        <w:t xml:space="preserve">(LVFS 2003:11) om medicintekniska produkter </w:t>
      </w:r>
      <w:r>
        <w:t xml:space="preserve">om </w:t>
      </w:r>
      <w:r w:rsidRPr="0059595E">
        <w:t>att prövningar ska utföras under ledning</w:t>
      </w:r>
      <w:r>
        <w:t xml:space="preserve"> </w:t>
      </w:r>
      <w:r w:rsidRPr="0059595E">
        <w:t xml:space="preserve">av läkare eller annan behörig person. </w:t>
      </w:r>
    </w:p>
    <w:p w14:paraId="47028117" w14:textId="3911B457" w:rsidR="008539B5" w:rsidRDefault="008539B5" w:rsidP="008539B5">
      <w:pPr>
        <w:pStyle w:val="Brdtextmedindrag"/>
      </w:pPr>
      <w:r>
        <w:t xml:space="preserve">Som framgår av artikel 62.4 j i </w:t>
      </w:r>
      <w:r w:rsidRPr="00A3541E">
        <w:t>MDR-förordningen</w:t>
      </w:r>
      <w:r>
        <w:t xml:space="preserve"> och artikel 58.5 j i IVDR-förordningen kan den ansvariga personen vara läkare eller tandläkare med lämplig kvalifikation.</w:t>
      </w:r>
      <w:r w:rsidRPr="000174D2">
        <w:t xml:space="preserve"> </w:t>
      </w:r>
      <w:r>
        <w:t>Enligt artiklarna kan även en annan person få ansvaret för den aktuella sjukvården om nationell rätt ger den personen behörigheten att tillhandahålla den. De myndig</w:t>
      </w:r>
      <w:r>
        <w:softHyphen/>
        <w:t>hets</w:t>
      </w:r>
      <w:r>
        <w:softHyphen/>
        <w:t>före</w:t>
      </w:r>
      <w:r>
        <w:softHyphen/>
        <w:t>skrift</w:t>
      </w:r>
      <w:r>
        <w:softHyphen/>
        <w:t>er som finns på området är meddelade med stöd av lagen (1993:584) om medicintekniska produkter, en lag som ska upphöra när EU-förord</w:t>
      </w:r>
      <w:r>
        <w:softHyphen/>
        <w:t>ning</w:t>
      </w:r>
      <w:r>
        <w:softHyphen/>
        <w:t>arna träder i kraft. Regeringen bedömer det som mest lämpligt att det ska fram</w:t>
      </w:r>
      <w:r>
        <w:softHyphen/>
        <w:t>gå av förordning eller myndighets</w:t>
      </w:r>
      <w:r>
        <w:softHyphen/>
        <w:t>föreskrifter vilka kvalifikationer den person ska ha som ansvarar för en försökspersons sjukvård. Ett be</w:t>
      </w:r>
      <w:r>
        <w:softHyphen/>
        <w:t>myndig</w:t>
      </w:r>
      <w:r>
        <w:softHyphen/>
        <w:t>ande ska därför införas i den nya lagen med kompletterande be</w:t>
      </w:r>
      <w:r>
        <w:softHyphen/>
        <w:t>stäm</w:t>
      </w:r>
      <w:r>
        <w:softHyphen/>
        <w:t xml:space="preserve">melser till EU:s förordningar om medicintekniska produkter. </w:t>
      </w:r>
    </w:p>
    <w:p w14:paraId="461F3AF4" w14:textId="77777777" w:rsidR="008539B5" w:rsidRDefault="008539B5" w:rsidP="008539B5">
      <w:pPr>
        <w:pStyle w:val="Rubrik5utannumrering"/>
      </w:pPr>
      <w:r>
        <w:t xml:space="preserve">Kontaktperson </w:t>
      </w:r>
    </w:p>
    <w:p w14:paraId="37257630" w14:textId="77777777" w:rsidR="008539B5" w:rsidRDefault="008539B5" w:rsidP="008539B5">
      <w:pPr>
        <w:pStyle w:val="Brdtext"/>
      </w:pPr>
      <w:r>
        <w:t xml:space="preserve">Av artikel 62.2 första stycket i </w:t>
      </w:r>
      <w:r w:rsidRPr="00A3541E">
        <w:t>MDR-förordningen</w:t>
      </w:r>
      <w:r>
        <w:t xml:space="preserve"> framgår att en sponsor för en klinisk prövning som inte är etablerad i unionen ska säkerställa att den har en fysisk eller juridisk person som är etablerad i unionen som sin rättsliga företrädare. Denna rättsliga företrädare ska säkerställa att sponsorns skyldigheter enligt MDR-förordningen fullgörs och vara mottagare för all kommunikation med sponsorn som föreskrivs i förordningen. All kommunikation med denna rättsliga företrädare ska anses vara kommunikation med sponsorn. Av bestämmelsens andra stycke framgår det dock att medlemsstaterna får välja att inte tillämpa första stycket på kliniska prövningar som ska genomföras enbart på deras territorium, eller på deras territorium och ett tredjelands territorium, förutsatt att de säkerställer att sponsorn för den kliniska prövningen har minst en kontaktperson på deras territorium, som ska vara mottagare för all kommunikation med sponsorn som föreskrivs i förordningen. En liknande bestämmelse finns i artikel 58.4 i IVDR-förordningen och rör prestanda</w:t>
      </w:r>
      <w:r>
        <w:softHyphen/>
        <w:t>studier. Vidare kan det nämnas att MDR- och IVDR-förordning</w:t>
      </w:r>
      <w:r>
        <w:softHyphen/>
        <w:t>ar</w:t>
      </w:r>
      <w:r>
        <w:softHyphen/>
        <w:t>na ska tillämpas inom Europiska ekonomiska samarbetsområdet (EES). Det innebär att EU-förordningarna även är tillämpliga i Island, Lichten</w:t>
      </w:r>
      <w:r>
        <w:softHyphen/>
        <w:t xml:space="preserve">stein och Norge.  </w:t>
      </w:r>
    </w:p>
    <w:p w14:paraId="3333D738" w14:textId="77777777" w:rsidR="008539B5" w:rsidRDefault="008539B5" w:rsidP="008539B5">
      <w:pPr>
        <w:pStyle w:val="Brdtextmedindrag"/>
      </w:pPr>
      <w:r>
        <w:t>Det kan finnas behov av att tillåta att en sponsor i stället för en rättslig före</w:t>
      </w:r>
      <w:r>
        <w:softHyphen/>
        <w:t xml:space="preserve">trädare utser en eller flera kontaktpersoner i Sverige. Ett beslut om undantag borde kunna tas i varje enskilt fall och Läkemedelsverket bör vara den myndighet som i förordning bemyndigas att i enskilda fall besluta att en sponsor som inte är etablerad inom EES inte behöver utse en rättslig företrädare utan i stället kan utse minst en kontaktperson i enlighet med artikel 62.2 i </w:t>
      </w:r>
      <w:r w:rsidRPr="00A3541E">
        <w:t>MDR-förordningen</w:t>
      </w:r>
      <w:r>
        <w:t xml:space="preserve"> eller artikel 58.4 i IVDR-förordningen. Ett sådant bemyndigande kan meddelas med stöd av 8 kap. 7 § regeringsformen.</w:t>
      </w:r>
    </w:p>
    <w:p w14:paraId="66D459A1" w14:textId="21A29311" w:rsidR="008539B5" w:rsidRDefault="008539B5" w:rsidP="008539B5">
      <w:pPr>
        <w:pStyle w:val="Brdtextmedindrag"/>
      </w:pPr>
      <w:r>
        <w:t xml:space="preserve">Enligt </w:t>
      </w:r>
      <w:r w:rsidRPr="00036510">
        <w:rPr>
          <w:i/>
          <w:iCs/>
        </w:rPr>
        <w:t>Läkemedelsverkets</w:t>
      </w:r>
      <w:r>
        <w:t xml:space="preserve"> bedömning innebär ett sådant bemyndigande en bra möjlighet att inte i onödan lägga administrativa och legala bördor på utförare av kliniska prövningar i de fall där mervärdet av en rättslig före</w:t>
      </w:r>
      <w:r>
        <w:softHyphen/>
        <w:t>trädare i unionen är ytterst begränsat eller helt saknas. Myndigheten finner dock att det i framtiden kan uppkomma behov där det av resurs</w:t>
      </w:r>
      <w:r>
        <w:softHyphen/>
        <w:t>mässiga skäl skulle kunna vara mer effektivt för myndigheten att hantera denna typ av beslut genom en föreskrift där ett mer generellt undantag från krav</w:t>
      </w:r>
      <w:r>
        <w:softHyphen/>
        <w:t>et på rättslig företrädare kan ges under vissa förutsättningar. Reger</w:t>
      </w:r>
      <w:r>
        <w:softHyphen/>
        <w:t>ing</w:t>
      </w:r>
      <w:r>
        <w:softHyphen/>
        <w:t>en delar Läkemedelsverkets syn och föreslår därför ett bemyndigande för regeringen eller den myndighet som regeringen bestämmer att meddela före</w:t>
      </w:r>
      <w:r>
        <w:softHyphen/>
        <w:t>skrifter om undantag från kravet att en sponsor ska ha en rättslig före</w:t>
      </w:r>
      <w:r>
        <w:softHyphen/>
        <w:t xml:space="preserve">trädare i unionen. </w:t>
      </w:r>
    </w:p>
    <w:p w14:paraId="7B7F70F8" w14:textId="77777777" w:rsidR="008539B5" w:rsidRDefault="008539B5" w:rsidP="008539B5">
      <w:pPr>
        <w:pStyle w:val="Rubrik5utannumrering"/>
      </w:pPr>
      <w:r>
        <w:t>Prövare</w:t>
      </w:r>
    </w:p>
    <w:p w14:paraId="631DC11E" w14:textId="77777777" w:rsidR="008539B5" w:rsidRDefault="008539B5" w:rsidP="008539B5">
      <w:pPr>
        <w:pStyle w:val="Brdtextmedindrag"/>
        <w:ind w:firstLine="0"/>
      </w:pPr>
      <w:bookmarkStart w:id="253" w:name="_Hlk12450447"/>
      <w:r>
        <w:t xml:space="preserve">Av artikel 62.6 i </w:t>
      </w:r>
      <w:r w:rsidRPr="00A3541E">
        <w:t>MDR-förordningen</w:t>
      </w:r>
      <w:r>
        <w:t xml:space="preserve"> framgår att p</w:t>
      </w:r>
      <w:r w:rsidRPr="00F625C7">
        <w:t>rövaren ska vara en person som utövar ett yrke som i den berörda medlemsstaten gör per</w:t>
      </w:r>
      <w:r>
        <w:softHyphen/>
      </w:r>
      <w:r w:rsidRPr="00F625C7">
        <w:t>sonen kvalificerad att inneha rollen som prövare mot bakgrund av att han eller hon har erforderlig vetenskaplig bakgrund och erfar</w:t>
      </w:r>
      <w:r>
        <w:softHyphen/>
      </w:r>
      <w:r w:rsidRPr="00F625C7">
        <w:t>en</w:t>
      </w:r>
      <w:r>
        <w:softHyphen/>
      </w:r>
      <w:r w:rsidRPr="00F625C7">
        <w:t>het av patientvård. A</w:t>
      </w:r>
      <w:bookmarkEnd w:id="253"/>
      <w:r w:rsidRPr="00F625C7">
        <w:t>nnan personal som deltar i genomförandet av en klinisk prövning ska ha lämp</w:t>
      </w:r>
      <w:r>
        <w:softHyphen/>
      </w:r>
      <w:r w:rsidRPr="00F625C7">
        <w:t>liga kvalifikationer för utför</w:t>
      </w:r>
      <w:r>
        <w:softHyphen/>
      </w:r>
      <w:r w:rsidRPr="00F625C7">
        <w:t>andet av sina uppgifter, i form av utbildning eller erfarenhet inom det medi</w:t>
      </w:r>
      <w:r>
        <w:softHyphen/>
      </w:r>
      <w:r w:rsidRPr="00F625C7">
        <w:t>cinska området i fråga och inom klinisk forsk</w:t>
      </w:r>
      <w:r>
        <w:softHyphen/>
      </w:r>
      <w:r w:rsidRPr="00F625C7">
        <w:t>nings</w:t>
      </w:r>
      <w:r>
        <w:softHyphen/>
      </w:r>
      <w:r w:rsidRPr="00F625C7">
        <w:t>metodik.</w:t>
      </w:r>
      <w:r>
        <w:t xml:space="preserve"> En liknande bestämmelse finns i artikel 58.7 i IVDR-förordningen. Även i denna fråga bedöms det lämpligast att införa ett bemyndigande i den nya lagen med kompletterande bestäm</w:t>
      </w:r>
      <w:r>
        <w:softHyphen/>
        <w:t>melser till EU:s förordningar om medicintekniska produkter om att regeringen eller den myndighet som regeringen bestämmer ska få meddela föreskrifter om vilka yrkes</w:t>
      </w:r>
      <w:r>
        <w:softHyphen/>
        <w:t>ut</w:t>
      </w:r>
      <w:r>
        <w:softHyphen/>
        <w:t xml:space="preserve">bildningar, kvalifikationer och erfarenheter i övrigt som personen ska ha för att få vara prövare. </w:t>
      </w:r>
    </w:p>
    <w:p w14:paraId="078692D0" w14:textId="77777777" w:rsidR="008539B5" w:rsidRDefault="008539B5" w:rsidP="008539B5">
      <w:pPr>
        <w:pStyle w:val="Brdtextmedindrag"/>
      </w:pPr>
      <w:r>
        <w:t xml:space="preserve">I artikel 63.2 c i </w:t>
      </w:r>
      <w:r w:rsidRPr="00A3541E">
        <w:t>MDR-förordningen</w:t>
      </w:r>
      <w:r>
        <w:t xml:space="preserve"> anges att den information som ges till för</w:t>
      </w:r>
      <w:r>
        <w:softHyphen/>
        <w:t>söks</w:t>
      </w:r>
      <w:r>
        <w:softHyphen/>
        <w:t>personen eller, om försökspersonen inte kan ge informerat sam</w:t>
      </w:r>
      <w:r>
        <w:softHyphen/>
        <w:t>tycke, hans eller hennes lagligen utsedda ställföreträdare, i syfte att inhämta informerat samtycke, bland annat ska tillhandahållas under ett samtal med en medlem av prövningsgruppen som har lämp</w:t>
      </w:r>
      <w:r>
        <w:softHyphen/>
        <w:t>liga kvalifikationer i enlighet med nationell rätt. En liknande bestäm</w:t>
      </w:r>
      <w:r>
        <w:softHyphen/>
        <w:t>melse finns i artikel 59.2 c i IVDR-förordningen. Detta bör regleras i förordning eller i myndighetsföreskrifter. Det bör därför införas ett be</w:t>
      </w:r>
      <w:r>
        <w:softHyphen/>
        <w:t>mynd</w:t>
      </w:r>
      <w:r>
        <w:softHyphen/>
        <w:t>igande i den nya lagen om att r</w:t>
      </w:r>
      <w:r w:rsidRPr="007A470D">
        <w:t>egeringen eller den myndighet som regeringen bestämmer får med</w:t>
      </w:r>
      <w:r>
        <w:softHyphen/>
      </w:r>
      <w:r w:rsidRPr="007A470D">
        <w:t xml:space="preserve">dela föreskrifter om den behörighet som krävs för att hålla </w:t>
      </w:r>
      <w:r>
        <w:t xml:space="preserve">dessa </w:t>
      </w:r>
      <w:r w:rsidRPr="007A470D">
        <w:t>samtal med försökspersonen</w:t>
      </w:r>
      <w:r>
        <w:t xml:space="preserve">. </w:t>
      </w:r>
    </w:p>
    <w:p w14:paraId="6E39BEF6" w14:textId="77777777" w:rsidR="008539B5" w:rsidRDefault="008539B5" w:rsidP="008539B5">
      <w:pPr>
        <w:pStyle w:val="Rubrik2"/>
      </w:pPr>
      <w:bookmarkStart w:id="254" w:name="_Toc65132666"/>
      <w:bookmarkStart w:id="255" w:name="_Toc69367536"/>
      <w:r>
        <w:t>Ledamöter, jävsbestämmelser och vissa förfarandebestämmelser</w:t>
      </w:r>
      <w:bookmarkEnd w:id="254"/>
      <w:bookmarkEnd w:id="255"/>
    </w:p>
    <w:p w14:paraId="385FE42B" w14:textId="77777777" w:rsidR="008539B5" w:rsidRPr="00EE4B09" w:rsidRDefault="008539B5" w:rsidP="008539B5">
      <w:pPr>
        <w:pStyle w:val="Brdtext"/>
      </w:pPr>
    </w:p>
    <w:p w14:paraId="51C128C0" w14:textId="77777777" w:rsidR="008539B5" w:rsidRDefault="008539B5" w:rsidP="008539B5">
      <w:pPr>
        <w:pStyle w:val="Brdtextram"/>
      </w:pPr>
      <w:r>
        <w:rPr>
          <w:b/>
        </w:rPr>
        <w:t>Regeringens f</w:t>
      </w:r>
      <w:r w:rsidRPr="00420062">
        <w:rPr>
          <w:b/>
        </w:rPr>
        <w:t>örslag:</w:t>
      </w:r>
      <w:r>
        <w:t xml:space="preserve"> I den nya lagen med kompletterande bestäm</w:t>
      </w:r>
      <w:r>
        <w:softHyphen/>
        <w:t>mels</w:t>
      </w:r>
      <w:r>
        <w:softHyphen/>
        <w:t>er om et</w:t>
      </w:r>
      <w:r>
        <w:softHyphen/>
        <w:t>isk gransk</w:t>
      </w:r>
      <w:r>
        <w:softHyphen/>
        <w:t>ning till EU:s för</w:t>
      </w:r>
      <w:r>
        <w:softHyphen/>
        <w:t>ordningar om medicintekniska pro</w:t>
      </w:r>
      <w:r>
        <w:softHyphen/>
        <w:t>dukt</w:t>
      </w:r>
      <w:r>
        <w:softHyphen/>
        <w:t>er ska det framgå att bestämmelserna om Etik</w:t>
      </w:r>
      <w:r>
        <w:softHyphen/>
        <w:t>pröv</w:t>
      </w:r>
      <w:r>
        <w:softHyphen/>
        <w:t>nings</w:t>
      </w:r>
      <w:r>
        <w:softHyphen/>
        <w:t>myndig</w:t>
      </w:r>
      <w:r>
        <w:softHyphen/>
        <w:t>hetens avdelningar, beslutsförhet och möjlighet att hämta in yttrande från andra mynd</w:t>
      </w:r>
      <w:r>
        <w:softHyphen/>
        <w:t>igheter (remiss) i lagen om etikprövning av forsk</w:t>
      </w:r>
      <w:r>
        <w:softHyphen/>
        <w:t>ning som avser människor (etikprövningslagen) ska tillämpas vid den etiska gransk</w:t>
      </w:r>
      <w:r>
        <w:softHyphen/>
        <w:t>ning</w:t>
      </w:r>
      <w:r>
        <w:softHyphen/>
        <w:t xml:space="preserve">en. </w:t>
      </w:r>
    </w:p>
    <w:p w14:paraId="7A453380" w14:textId="77777777" w:rsidR="008539B5" w:rsidRDefault="008539B5" w:rsidP="008539B5">
      <w:pPr>
        <w:pStyle w:val="Brdtextmedindragram"/>
      </w:pPr>
      <w:r>
        <w:rPr>
          <w:bCs/>
        </w:rPr>
        <w:t xml:space="preserve">I lagen med kompletterande bestämmelser om etisk granskning till EU:s förordning om kliniska prövningar av humanläkemedel ska ett tillägg göras så att det vid en </w:t>
      </w:r>
      <w:r>
        <w:t>etisk granskning av en ansökan om tillstånd till kli</w:t>
      </w:r>
      <w:r>
        <w:softHyphen/>
        <w:t>nisk läkemedelsprövning ska vara möjligt att en avdelning inom Etikprövningsmyndigheten får lämna över till ordföranden eller någon annan ledamot att efter prövning i sak avgöra ett visst ärende som är sådant att tidigare vägledande avgöranden kan tillämpas eller som annars är av sådant slag att det inte behöver avgöras av avdelningen.</w:t>
      </w:r>
    </w:p>
    <w:p w14:paraId="4BD5A8F7" w14:textId="77777777" w:rsidR="008539B5" w:rsidRPr="00B74481" w:rsidRDefault="008539B5" w:rsidP="008539B5">
      <w:pPr>
        <w:pStyle w:val="Brdtextmedindragram"/>
      </w:pPr>
      <w:r>
        <w:t>I etikprövningslagen ska det anges att Etikprövnings</w:t>
      </w:r>
      <w:r>
        <w:softHyphen/>
        <w:t>myndig</w:t>
      </w:r>
      <w:r>
        <w:softHyphen/>
        <w:t>het</w:t>
      </w:r>
      <w:r>
        <w:softHyphen/>
        <w:t>en har till uppgift att lämna sådana yttranden som anges i den nya lagen. Vidare ska det framgå att minst en av de ledamöter som före</w:t>
      </w:r>
      <w:r>
        <w:softHyphen/>
        <w:t>träder all</w:t>
      </w:r>
      <w:r>
        <w:softHyphen/>
        <w:t>männa intressen ska representera en eller flera patient</w:t>
      </w:r>
      <w:r>
        <w:softHyphen/>
        <w:t>organi</w:t>
      </w:r>
      <w:r>
        <w:softHyphen/>
        <w:t>sa</w:t>
      </w:r>
      <w:r>
        <w:softHyphen/>
        <w:t>tioner vid de avdelningar inom Etikpröv</w:t>
      </w:r>
      <w:r>
        <w:softHyphen/>
        <w:t>nings</w:t>
      </w:r>
      <w:r>
        <w:softHyphen/>
        <w:t>mynd</w:t>
      </w:r>
      <w:r>
        <w:softHyphen/>
        <w:t>ig</w:t>
      </w:r>
      <w:r>
        <w:softHyphen/>
        <w:t>heten som utför etisk granskning av kliniska pröv</w:t>
      </w:r>
      <w:r>
        <w:softHyphen/>
        <w:t>ningar eller pre</w:t>
      </w:r>
      <w:r>
        <w:softHyphen/>
        <w:t>standa</w:t>
      </w:r>
      <w:r>
        <w:softHyphen/>
        <w:t>studier.</w:t>
      </w:r>
    </w:p>
    <w:p w14:paraId="5EBFE21F" w14:textId="77777777" w:rsidR="008539B5" w:rsidRDefault="008539B5" w:rsidP="008539B5">
      <w:pPr>
        <w:pStyle w:val="Brdtext"/>
      </w:pPr>
    </w:p>
    <w:p w14:paraId="0252A9AA" w14:textId="3EF9F5B3"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 föreslås ingen ändring i </w:t>
      </w:r>
      <w:r w:rsidRPr="00D66CD6">
        <w:t>lagen (2018:1091) med kom</w:t>
      </w:r>
      <w:r>
        <w:softHyphen/>
      </w:r>
      <w:r w:rsidRPr="00D66CD6">
        <w:t>plett</w:t>
      </w:r>
      <w:r>
        <w:softHyphen/>
      </w:r>
      <w:r w:rsidRPr="00D66CD6">
        <w:t>erande bestämmelser om etisk granskning till EU:s förordning om kliniska prövningar av humanläkemedel</w:t>
      </w:r>
      <w:r>
        <w:t>.</w:t>
      </w:r>
    </w:p>
    <w:p w14:paraId="38438F89" w14:textId="38C2B416" w:rsidR="008539B5" w:rsidRPr="008766E5" w:rsidRDefault="008539B5" w:rsidP="008539B5">
      <w:pPr>
        <w:pStyle w:val="Brdtextmedindrag"/>
        <w:rPr>
          <w:bCs/>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Pr>
          <w:bCs/>
          <w:i/>
          <w:iCs/>
        </w:rPr>
        <w:t>Göteborgs</w:t>
      </w:r>
      <w:r w:rsidRPr="008766E5">
        <w:rPr>
          <w:bCs/>
          <w:i/>
          <w:iCs/>
        </w:rPr>
        <w:t xml:space="preserve"> uni</w:t>
      </w:r>
      <w:r>
        <w:rPr>
          <w:bCs/>
          <w:i/>
          <w:iCs/>
        </w:rPr>
        <w:softHyphen/>
      </w:r>
      <w:r w:rsidRPr="008766E5">
        <w:rPr>
          <w:bCs/>
          <w:i/>
          <w:iCs/>
        </w:rPr>
        <w:t>versitet</w:t>
      </w:r>
      <w:r w:rsidRPr="008766E5">
        <w:rPr>
          <w:bCs/>
        </w:rPr>
        <w:t xml:space="preserve"> finner att det är oklart om E</w:t>
      </w:r>
      <w:r>
        <w:rPr>
          <w:bCs/>
        </w:rPr>
        <w:t>tikprövningsmyndigheten</w:t>
      </w:r>
      <w:r w:rsidRPr="008766E5">
        <w:rPr>
          <w:bCs/>
        </w:rPr>
        <w:t xml:space="preserve"> ska eller kan inhämta remisser från andra myndigheter vid etikansökningar.</w:t>
      </w:r>
    </w:p>
    <w:p w14:paraId="12E65E21" w14:textId="2781E5BD" w:rsidR="008539B5" w:rsidRDefault="008539B5" w:rsidP="008539B5">
      <w:pPr>
        <w:pStyle w:val="Brdtextmedindrag"/>
      </w:pPr>
      <w:r w:rsidRPr="00924868">
        <w:rPr>
          <w:i/>
          <w:iCs/>
        </w:rPr>
        <w:t>Etikprövningsmyndigheten</w:t>
      </w:r>
      <w:r>
        <w:t xml:space="preserve"> noterar att en grundläggande förutsättning för att myndigheten ska klara de snäva tidsfristerna som sätts upp i de aktu</w:t>
      </w:r>
      <w:r>
        <w:softHyphen/>
        <w:t>ella EU-förordningarna är att myndigheten får tillämpa delegations</w:t>
      </w:r>
      <w:r>
        <w:softHyphen/>
        <w:t>möjlig</w:t>
      </w:r>
      <w:r>
        <w:softHyphen/>
        <w:t>het</w:t>
      </w:r>
      <w:r>
        <w:softHyphen/>
        <w:t xml:space="preserve">en i 27 § tredje stycket lagen (2003:460) om etikprövning av forskning som avser människor (etikprövningslagen). Även </w:t>
      </w:r>
      <w:r w:rsidRPr="002D5606">
        <w:rPr>
          <w:i/>
          <w:iCs/>
        </w:rPr>
        <w:t xml:space="preserve">Läkemedelsverket </w:t>
      </w:r>
      <w:r>
        <w:t>be</w:t>
      </w:r>
      <w:r>
        <w:softHyphen/>
        <w:t>döm</w:t>
      </w:r>
      <w:r>
        <w:softHyphen/>
        <w:t>er att det kommer att vara nödvändigt att en avdelning regelmässigt deleg</w:t>
      </w:r>
      <w:r>
        <w:softHyphen/>
        <w:t>erar uppgifter till ordföranden eller en föredragande enligt 27 § etik</w:t>
      </w:r>
      <w:r>
        <w:softHyphen/>
        <w:t>pröv</w:t>
      </w:r>
      <w:r>
        <w:softHyphen/>
        <w:t xml:space="preserve">ningslagen. </w:t>
      </w:r>
    </w:p>
    <w:p w14:paraId="2AB5DCED" w14:textId="77777777" w:rsidR="008539B5" w:rsidRPr="0072670F" w:rsidRDefault="008539B5" w:rsidP="008539B5">
      <w:pPr>
        <w:pStyle w:val="Rubrik4utannumrering"/>
      </w:pPr>
      <w:r w:rsidRPr="0072670F">
        <w:t>Skälen för regeringens förslag</w:t>
      </w:r>
    </w:p>
    <w:p w14:paraId="1DE927C6" w14:textId="77777777" w:rsidR="008539B5" w:rsidRDefault="008539B5" w:rsidP="008539B5">
      <w:pPr>
        <w:pStyle w:val="Rubrik5utannumrering"/>
        <w:spacing w:before="0"/>
      </w:pPr>
      <w:r>
        <w:t>Jävsbestämmelser</w:t>
      </w:r>
    </w:p>
    <w:p w14:paraId="14A788D6" w14:textId="77777777" w:rsidR="008539B5" w:rsidRDefault="008539B5" w:rsidP="008539B5">
      <w:pPr>
        <w:pStyle w:val="Brdtextmedindrag"/>
        <w:ind w:firstLine="0"/>
      </w:pPr>
      <w:r>
        <w:t xml:space="preserve">Av artikel 71.1 i </w:t>
      </w:r>
      <w:r w:rsidRPr="00A3541E">
        <w:t>MDR-förordningen</w:t>
      </w:r>
      <w:r>
        <w:t xml:space="preserve"> och artikel 67.1 i IVDR-förordningen framgår att medlemsstaterna ska säkerställa att de personer som valid</w:t>
      </w:r>
      <w:r>
        <w:softHyphen/>
        <w:t>erar och bedömer ansökan eller fattar beslut om den inte berörs av intresse</w:t>
      </w:r>
      <w:r>
        <w:softHyphen/>
        <w:t>konflikter och att de är oberoende av sponsorn, de prövare som del</w:t>
      </w:r>
      <w:r>
        <w:softHyphen/>
        <w:t>tar och de fysiska eller juridiska personer som fin</w:t>
      </w:r>
      <w:r>
        <w:softHyphen/>
        <w:t>ansierar den kliniska pröv</w:t>
      </w:r>
      <w:r>
        <w:softHyphen/>
        <w:t>ningen samt fria från varje annan otill</w:t>
      </w:r>
      <w:r>
        <w:softHyphen/>
        <w:t>bör</w:t>
      </w:r>
      <w:r>
        <w:softHyphen/>
        <w:t xml:space="preserve">lig påverkan. </w:t>
      </w:r>
    </w:p>
    <w:p w14:paraId="7A392C2A" w14:textId="1272A710" w:rsidR="008539B5" w:rsidRDefault="008539B5" w:rsidP="008539B5">
      <w:pPr>
        <w:pStyle w:val="Brdtextmedindrag"/>
      </w:pPr>
      <w:r w:rsidRPr="00193C33">
        <w:t xml:space="preserve">Samtliga ovan nämnda aspekter </w:t>
      </w:r>
      <w:r>
        <w:t xml:space="preserve">bedöms </w:t>
      </w:r>
      <w:r w:rsidRPr="00193C33">
        <w:t>omfattas av jävsbestämmelsen i 1</w:t>
      </w:r>
      <w:r>
        <w:t>6 §</w:t>
      </w:r>
      <w:r w:rsidRPr="00193C33">
        <w:t xml:space="preserve"> </w:t>
      </w:r>
      <w:r>
        <w:t>f</w:t>
      </w:r>
      <w:r w:rsidRPr="00193C33">
        <w:t>örvalt</w:t>
      </w:r>
      <w:r>
        <w:softHyphen/>
      </w:r>
      <w:r w:rsidRPr="00193C33">
        <w:t>ningslag</w:t>
      </w:r>
      <w:r>
        <w:t>en</w:t>
      </w:r>
      <w:r w:rsidRPr="00193C33">
        <w:t xml:space="preserve"> (2017:900). Den bestämmelsen är ett uttryck för den objektivitetsprincip som är grundlagsfäst och som innebär att myndig</w:t>
      </w:r>
      <w:r>
        <w:softHyphen/>
      </w:r>
      <w:r w:rsidRPr="00193C33">
        <w:t>het</w:t>
      </w:r>
      <w:r>
        <w:softHyphen/>
      </w:r>
      <w:r w:rsidRPr="00193C33">
        <w:t xml:space="preserve">erna ska iaktta saklighet och opartiskhet och beakta allas likhet inför lagen. Vidare kan nämnas att </w:t>
      </w:r>
      <w:r>
        <w:t xml:space="preserve">det </w:t>
      </w:r>
      <w:r w:rsidRPr="00193C33">
        <w:t>för arbetstagare finns förbud mot förtro</w:t>
      </w:r>
      <w:r>
        <w:softHyphen/>
      </w:r>
      <w:r w:rsidRPr="00193C33">
        <w:t>en</w:t>
      </w:r>
      <w:r>
        <w:t>de</w:t>
      </w:r>
      <w:r>
        <w:softHyphen/>
        <w:t>skadliga bisysslor m.m. i 7–7 c §</w:t>
      </w:r>
      <w:r w:rsidRPr="00193C33">
        <w:t xml:space="preserve">§ lagen (1994:260) om offentlig anställning. </w:t>
      </w:r>
      <w:bookmarkStart w:id="256" w:name="_Hlk56067856"/>
      <w:r>
        <w:t xml:space="preserve">Bestämmelserna i artikel 71.1 i </w:t>
      </w:r>
      <w:r w:rsidRPr="00A3541E">
        <w:t>MDR-förordningen</w:t>
      </w:r>
      <w:r>
        <w:t xml:space="preserve"> och artikel 67.1 i IVDR-förordningen är således säkerställda i svensk rätt. Tillägg i lag med</w:t>
      </w:r>
      <w:r w:rsidRPr="00193C33">
        <w:t xml:space="preserve"> anledning av artikel </w:t>
      </w:r>
      <w:r>
        <w:t xml:space="preserve">71.1 i </w:t>
      </w:r>
      <w:r w:rsidRPr="00A3541E">
        <w:t>MDR-förordningen</w:t>
      </w:r>
      <w:r>
        <w:t xml:space="preserve"> och artikel 67.1 i IVDR-förordningen bedöms därför inte behövas. </w:t>
      </w:r>
    </w:p>
    <w:bookmarkEnd w:id="256"/>
    <w:p w14:paraId="7E6050D3" w14:textId="77777777" w:rsidR="008539B5" w:rsidRDefault="008539B5" w:rsidP="008539B5">
      <w:pPr>
        <w:pStyle w:val="Rubrik5utannumrering"/>
      </w:pPr>
      <w:r>
        <w:t>Sammansättning och beslutsförhet</w:t>
      </w:r>
    </w:p>
    <w:p w14:paraId="50099B5F" w14:textId="537FC437" w:rsidR="008539B5" w:rsidRDefault="008539B5" w:rsidP="008539B5">
      <w:pPr>
        <w:pStyle w:val="Brdtextmedindrag"/>
        <w:ind w:firstLine="0"/>
      </w:pPr>
      <w:r>
        <w:t xml:space="preserve">Av artikel 71.2 i </w:t>
      </w:r>
      <w:r w:rsidRPr="00A3541E">
        <w:t>MDR-förordningen</w:t>
      </w:r>
      <w:r>
        <w:t xml:space="preserve"> och artikel 67.2 i IVDR-förordningen framgår att med</w:t>
      </w:r>
      <w:r>
        <w:softHyphen/>
        <w:t>lems</w:t>
      </w:r>
      <w:r>
        <w:softHyphen/>
        <w:t>staterna ska säkerställa att bedömningen görs gemen</w:t>
      </w:r>
      <w:r>
        <w:softHyphen/>
        <w:t>samt av ett rimligt antal personer som tillsammans har de kvalifikationer och den erfarenhet som krävs.</w:t>
      </w:r>
    </w:p>
    <w:p w14:paraId="1B9A7AEF" w14:textId="77777777" w:rsidR="008539B5" w:rsidRDefault="008539B5" w:rsidP="008539B5">
      <w:pPr>
        <w:pStyle w:val="Brdtextmedindrag"/>
      </w:pPr>
      <w:r>
        <w:t>För Läkemedelsverkets del bör myndigheten avgöra antalet per</w:t>
      </w:r>
      <w:r>
        <w:softHyphen/>
        <w:t>soner som bör bedöma en ansökan och deras kompetens och erfar</w:t>
      </w:r>
      <w:r>
        <w:softHyphen/>
        <w:t xml:space="preserve">enheter. </w:t>
      </w:r>
    </w:p>
    <w:p w14:paraId="106ADA20" w14:textId="6CC8CF98" w:rsidR="008539B5" w:rsidRDefault="008539B5" w:rsidP="008539B5">
      <w:pPr>
        <w:pStyle w:val="Brdtextmedindrag"/>
      </w:pPr>
      <w:r>
        <w:t>Etikprövningsmyndighetens sammansättning och beslutsförhet är regl</w:t>
      </w:r>
      <w:r>
        <w:softHyphen/>
        <w:t>er</w:t>
      </w:r>
      <w:r>
        <w:softHyphen/>
        <w:t>ad i 25–28 §§ etikprövningslagen. Av 25 § den lagen framgår att Etik</w:t>
      </w:r>
      <w:r>
        <w:softHyphen/>
        <w:t>pröv</w:t>
      </w:r>
      <w:r>
        <w:softHyphen/>
        <w:t>ningsmyndigheten ska vara uppdelad i verksamhetsregioner som ska ha en eller flera avdel</w:t>
      </w:r>
      <w:r>
        <w:softHyphen/>
        <w:t xml:space="preserve">ningar. Varje </w:t>
      </w:r>
      <w:r w:rsidRPr="003B07FE">
        <w:t>avdelning ska bestå av en ordförande och femton övriga ledamöter. Av de övriga ledamöterna ska tio ha veten</w:t>
      </w:r>
      <w:r>
        <w:softHyphen/>
      </w:r>
      <w:r w:rsidRPr="003B07FE">
        <w:t xml:space="preserve">skaplig kompetens och fem företräda allmänna intressen. </w:t>
      </w:r>
    </w:p>
    <w:p w14:paraId="6E3EB30C" w14:textId="77777777" w:rsidR="008539B5" w:rsidRDefault="008539B5" w:rsidP="008539B5">
      <w:pPr>
        <w:pStyle w:val="Brdtextmedindrag"/>
      </w:pPr>
      <w:r>
        <w:t xml:space="preserve">Enligt MDR- och IVDR-förordningarna ska den etiska granskningen utföras av </w:t>
      </w:r>
      <w:r w:rsidRPr="00DE61E3">
        <w:t>etik</w:t>
      </w:r>
      <w:r w:rsidRPr="00DE61E3">
        <w:softHyphen/>
        <w:t>kommittéer</w:t>
      </w:r>
      <w:r>
        <w:t xml:space="preserve">. Enligt artikel 2.56 i </w:t>
      </w:r>
      <w:r w:rsidRPr="00A3541E">
        <w:t>MDR-förordningen</w:t>
      </w:r>
      <w:r>
        <w:t xml:space="preserve"> är en sådan kommitté ett </w:t>
      </w:r>
      <w:r w:rsidRPr="009045C1">
        <w:t>oberoende organ i en medlemsstat som har befogenhet att avge yttr</w:t>
      </w:r>
      <w:r>
        <w:softHyphen/>
      </w:r>
      <w:r w:rsidRPr="009045C1">
        <w:t xml:space="preserve">anden i samband med tillämpningen av </w:t>
      </w:r>
      <w:r>
        <w:t>EU-</w:t>
      </w:r>
      <w:r w:rsidRPr="009045C1">
        <w:t>förordning</w:t>
      </w:r>
      <w:r>
        <w:t>en</w:t>
      </w:r>
      <w:r w:rsidRPr="009045C1">
        <w:t>, med beaktande av synpunkter från lekmän, i synnerhet patienter eller patient</w:t>
      </w:r>
      <w:r>
        <w:softHyphen/>
      </w:r>
      <w:r w:rsidRPr="009045C1">
        <w:t>organisationer</w:t>
      </w:r>
      <w:r>
        <w:t xml:space="preserve">. Samma definition finns i artikel 2.59 i IVDR-förordningen. </w:t>
      </w:r>
    </w:p>
    <w:p w14:paraId="7667C0C0" w14:textId="6ED0DFF8" w:rsidR="008539B5" w:rsidRDefault="008539B5" w:rsidP="008539B5">
      <w:pPr>
        <w:pStyle w:val="Brdtextmedindrag"/>
      </w:pPr>
      <w:r>
        <w:t>För att se till att lekmän, i synnerhet patienter eller patient</w:t>
      </w:r>
      <w:r>
        <w:softHyphen/>
        <w:t>organ</w:t>
      </w:r>
      <w:r>
        <w:softHyphen/>
        <w:t>isationer, ges möjlighet att ge synpunkter i enlighet med defini</w:t>
      </w:r>
      <w:r>
        <w:softHyphen/>
        <w:t>tion</w:t>
      </w:r>
      <w:r>
        <w:softHyphen/>
        <w:t>erna av etik</w:t>
      </w:r>
      <w:r>
        <w:softHyphen/>
        <w:t>kom</w:t>
      </w:r>
      <w:r>
        <w:softHyphen/>
        <w:t xml:space="preserve">mitté föreslås det att </w:t>
      </w:r>
      <w:r w:rsidRPr="00205820">
        <w:t>det i etik</w:t>
      </w:r>
      <w:r>
        <w:softHyphen/>
      </w:r>
      <w:r w:rsidRPr="00205820">
        <w:t>pröv</w:t>
      </w:r>
      <w:r>
        <w:softHyphen/>
      </w:r>
      <w:r w:rsidRPr="00205820">
        <w:t>nings</w:t>
      </w:r>
      <w:r>
        <w:softHyphen/>
      </w:r>
      <w:r w:rsidRPr="00205820">
        <w:t>lag</w:t>
      </w:r>
      <w:r>
        <w:softHyphen/>
      </w:r>
      <w:r w:rsidRPr="00205820">
        <w:t>en ska införas en bestämmelse om att minst en av de ledamöter som före</w:t>
      </w:r>
      <w:r>
        <w:softHyphen/>
      </w:r>
      <w:r w:rsidRPr="00205820">
        <w:t>träder allmänna intressen vid de av</w:t>
      </w:r>
      <w:r>
        <w:softHyphen/>
      </w:r>
      <w:r w:rsidRPr="00205820">
        <w:t>delningar som utför etisk gransk</w:t>
      </w:r>
      <w:r>
        <w:softHyphen/>
      </w:r>
      <w:r w:rsidRPr="00205820">
        <w:t xml:space="preserve">ning av </w:t>
      </w:r>
      <w:r>
        <w:t>en klinisk prövning eller en pre</w:t>
      </w:r>
      <w:r>
        <w:softHyphen/>
        <w:t>standa</w:t>
      </w:r>
      <w:r>
        <w:softHyphen/>
        <w:t xml:space="preserve">studie </w:t>
      </w:r>
      <w:r w:rsidRPr="00205820">
        <w:t>ska re</w:t>
      </w:r>
      <w:r>
        <w:softHyphen/>
      </w:r>
      <w:r w:rsidRPr="00205820">
        <w:t>pres</w:t>
      </w:r>
      <w:r>
        <w:softHyphen/>
      </w:r>
      <w:r w:rsidRPr="00205820">
        <w:t>ent</w:t>
      </w:r>
      <w:r>
        <w:softHyphen/>
      </w:r>
      <w:r w:rsidRPr="00205820">
        <w:t>era en eller flera patientorganisationer. Detsamma bör gälla minst en av ersättarna.</w:t>
      </w:r>
      <w:r>
        <w:t xml:space="preserve"> En liknande situation uppstod vid an</w:t>
      </w:r>
      <w:r>
        <w:softHyphen/>
        <w:t>pass</w:t>
      </w:r>
      <w:r>
        <w:softHyphen/>
        <w:t>ning</w:t>
      </w:r>
      <w:r>
        <w:softHyphen/>
        <w:t>en av svensk rätt till EU-förordningen om klinisk läke</w:t>
      </w:r>
      <w:r>
        <w:softHyphen/>
        <w:t>medels</w:t>
      </w:r>
      <w:r>
        <w:softHyphen/>
        <w:t>pröv</w:t>
      </w:r>
      <w:r>
        <w:softHyphen/>
        <w:t>ning. I det anpassningsarbetet gjordes en ändring i 25 § etik</w:t>
      </w:r>
      <w:r>
        <w:softHyphen/>
        <w:t>pröv</w:t>
      </w:r>
      <w:r>
        <w:softHyphen/>
        <w:t>ningslagen, se proposition Kompletterande bestämmelser om etisk gransk</w:t>
      </w:r>
      <w:r>
        <w:softHyphen/>
        <w:t>ning till EU-förordningen om kliniska läkemedelsprövningar (prop. 2017/18:193 s. 15 f och 64 f.). Av den ändringen fram</w:t>
      </w:r>
      <w:r>
        <w:softHyphen/>
        <w:t xml:space="preserve">går även att </w:t>
      </w:r>
      <w:r w:rsidRPr="00CD7C30">
        <w:t>minst en av de ledamöter som företräder allmän</w:t>
      </w:r>
      <w:r w:rsidRPr="00CD7C30">
        <w:softHyphen/>
        <w:t>na intr</w:t>
      </w:r>
      <w:r w:rsidRPr="00CD7C30">
        <w:softHyphen/>
        <w:t>ess</w:t>
      </w:r>
      <w:r w:rsidRPr="00CD7C30">
        <w:softHyphen/>
      </w:r>
      <w:r w:rsidRPr="00CD7C30">
        <w:softHyphen/>
        <w:t xml:space="preserve">en </w:t>
      </w:r>
      <w:r>
        <w:t xml:space="preserve">vid </w:t>
      </w:r>
      <w:r w:rsidRPr="00DE61E3">
        <w:t>de avdelningar som utför etisk granskning en</w:t>
      </w:r>
      <w:r>
        <w:softHyphen/>
      </w:r>
      <w:r w:rsidRPr="00DE61E3">
        <w:t>ligt lagen (2018:1091) med kompletterande bestäm</w:t>
      </w:r>
      <w:r>
        <w:softHyphen/>
      </w:r>
      <w:r w:rsidRPr="00DE61E3">
        <w:t>melser om etisk gransk</w:t>
      </w:r>
      <w:r>
        <w:softHyphen/>
      </w:r>
      <w:r w:rsidRPr="00DE61E3">
        <w:t>ning till EU:s förordning om kliniska pröv</w:t>
      </w:r>
      <w:r>
        <w:softHyphen/>
      </w:r>
      <w:r w:rsidRPr="00DE61E3">
        <w:t>ning</w:t>
      </w:r>
      <w:r>
        <w:softHyphen/>
      </w:r>
      <w:r w:rsidRPr="00DE61E3">
        <w:t>ar av human</w:t>
      </w:r>
      <w:r>
        <w:softHyphen/>
      </w:r>
      <w:r w:rsidRPr="00DE61E3">
        <w:t>läke</w:t>
      </w:r>
      <w:r>
        <w:softHyphen/>
      </w:r>
      <w:r w:rsidRPr="00DE61E3">
        <w:t>medel ska representera en eller flera patient</w:t>
      </w:r>
      <w:r>
        <w:softHyphen/>
      </w:r>
      <w:r w:rsidRPr="00DE61E3">
        <w:t>organisa</w:t>
      </w:r>
      <w:r>
        <w:softHyphen/>
      </w:r>
      <w:r w:rsidRPr="00DE61E3">
        <w:t>tioner.</w:t>
      </w:r>
      <w:r>
        <w:t xml:space="preserve"> Ändringen i 25 § etikprövningslagen ska träda i kraft den dag som reger</w:t>
      </w:r>
      <w:r>
        <w:softHyphen/>
        <w:t>ingen bestämmer, och det kommer att ske den dag som EU-förord</w:t>
      </w:r>
      <w:r>
        <w:softHyphen/>
        <w:t>ning</w:t>
      </w:r>
      <w:r>
        <w:softHyphen/>
        <w:t>en om kliniska läkemedelsprövningar ska börja tillämpas i medlems</w:t>
      </w:r>
      <w:r>
        <w:softHyphen/>
        <w:t>stat</w:t>
      </w:r>
      <w:r>
        <w:softHyphen/>
        <w:t xml:space="preserve">erna. </w:t>
      </w:r>
      <w:r w:rsidRPr="00FA1867">
        <w:t>En liknande bestämmelse om att minst en av ledamöterna ska representera en eller flera patientorganisationer bör även införas gällande etiska granskningar av kliniska prövningar och prestandastudier</w:t>
      </w:r>
      <w:r>
        <w:t>. Frågan om behovet av ikraft</w:t>
      </w:r>
      <w:r>
        <w:softHyphen/>
        <w:t>trädande- och över</w:t>
      </w:r>
      <w:r>
        <w:softHyphen/>
        <w:t>gångs</w:t>
      </w:r>
      <w:r>
        <w:softHyphen/>
        <w:t>be</w:t>
      </w:r>
      <w:r>
        <w:softHyphen/>
        <w:t>stämmelser när det gäller 25 § och andra bestäm</w:t>
      </w:r>
      <w:r>
        <w:softHyphen/>
        <w:t>melser i etikprövningslagen behandlas i författ</w:t>
      </w:r>
      <w:r>
        <w:softHyphen/>
        <w:t>nings</w:t>
      </w:r>
      <w:r>
        <w:softHyphen/>
        <w:t>kommentaren.</w:t>
      </w:r>
    </w:p>
    <w:p w14:paraId="055A8D73" w14:textId="77777777" w:rsidR="008539B5" w:rsidRDefault="008539B5" w:rsidP="008539B5">
      <w:pPr>
        <w:pStyle w:val="Rubrik5utannumrering"/>
      </w:pPr>
      <w:r>
        <w:t>Ytterligare om beslutsförhetsregler vid etisk granskning</w:t>
      </w:r>
    </w:p>
    <w:p w14:paraId="7DF12674" w14:textId="75D66C4C" w:rsidR="008539B5" w:rsidRDefault="008539B5" w:rsidP="008539B5">
      <w:pPr>
        <w:pStyle w:val="Brdtextmedindrag"/>
        <w:ind w:firstLine="0"/>
      </w:pPr>
      <w:r>
        <w:t>Av 26 § etikprövningslagen framgår att e</w:t>
      </w:r>
      <w:r w:rsidRPr="008D140A">
        <w:t>n avdelning inom Etik</w:t>
      </w:r>
      <w:r>
        <w:softHyphen/>
      </w:r>
      <w:r w:rsidRPr="008D140A">
        <w:t>pröv</w:t>
      </w:r>
      <w:r>
        <w:softHyphen/>
      </w:r>
      <w:r w:rsidRPr="008D140A">
        <w:t>nings</w:t>
      </w:r>
      <w:r>
        <w:softHyphen/>
      </w:r>
      <w:r>
        <w:softHyphen/>
      </w:r>
      <w:r w:rsidRPr="008D140A">
        <w:t xml:space="preserve">myndigheten är beslutsför när ordföranden och minst åtta övriga ledamöter är närvarande. </w:t>
      </w:r>
      <w:r>
        <w:t xml:space="preserve">Vidare anges det att utöver ordföranden ska </w:t>
      </w:r>
      <w:r w:rsidRPr="008D140A">
        <w:t xml:space="preserve">minst fem </w:t>
      </w:r>
      <w:r>
        <w:t>leda</w:t>
      </w:r>
      <w:r>
        <w:softHyphen/>
        <w:t>möt</w:t>
      </w:r>
      <w:r>
        <w:softHyphen/>
        <w:t xml:space="preserve">er </w:t>
      </w:r>
      <w:r w:rsidRPr="008D140A">
        <w:t>ha vetenskaplig kompetens och minst två företräda allmänna intress</w:t>
      </w:r>
      <w:r>
        <w:softHyphen/>
      </w:r>
      <w:r w:rsidRPr="008D140A">
        <w:t xml:space="preserve">en. Ledamöter med vetenskaplig kompetens ska alltid vara i flertal, när ett ärende avgörs. </w:t>
      </w:r>
      <w:r>
        <w:t>Även denna bestämmelse bör tillämpas vid Etikpröv</w:t>
      </w:r>
      <w:r>
        <w:softHyphen/>
        <w:t>nings</w:t>
      </w:r>
      <w:r>
        <w:softHyphen/>
        <w:t>myndig</w:t>
      </w:r>
      <w:r>
        <w:softHyphen/>
        <w:t xml:space="preserve">hetens etiska granskning av en ansökan eller anmälan. </w:t>
      </w:r>
    </w:p>
    <w:p w14:paraId="275D1A64" w14:textId="6EAD6FA5" w:rsidR="008539B5" w:rsidRDefault="008539B5" w:rsidP="008539B5">
      <w:pPr>
        <w:pStyle w:val="Brdtextmedindrag"/>
        <w:rPr>
          <w:bCs/>
        </w:rPr>
      </w:pPr>
      <w:r>
        <w:t>Enligt 27 § första stycket är en avdelning inom Etikprövnings</w:t>
      </w:r>
      <w:r>
        <w:softHyphen/>
        <w:t>myndig</w:t>
      </w:r>
      <w:r>
        <w:softHyphen/>
        <w:t>het</w:t>
      </w:r>
      <w:r>
        <w:softHyphen/>
        <w:t>en beslutsför med ord</w:t>
      </w:r>
      <w:r>
        <w:softHyphen/>
        <w:t>föranden ensam vid förberedande åtgärd, rättelse av skrivfel och lik</w:t>
      </w:r>
      <w:r>
        <w:softHyphen/>
        <w:t>nande, annat beslut som inte innebär något slutligt avgör</w:t>
      </w:r>
      <w:r>
        <w:softHyphen/>
        <w:t>ande av ett ärende och prövning av fråga om avvisning eller avskriv</w:t>
      </w:r>
      <w:r>
        <w:softHyphen/>
        <w:t>ning av ärende. Enligt andra stycket får ordföranden lämna över dessa upp</w:t>
      </w:r>
      <w:r>
        <w:softHyphen/>
        <w:t xml:space="preserve">gifter till en föredragande vid avdelningen. Även dessa bestämmelser ska tillämpas vid Etikprövningsmyndighetens etiska granskning av en ansökan eller anmälan. Frågan om delegationsmöjligheten enligt 27 § tredje stycket behandlas nedan. Slutligen anges det i 28 § att i de fall </w:t>
      </w:r>
      <w:r w:rsidRPr="000F570A">
        <w:t>Etikpröv</w:t>
      </w:r>
      <w:r>
        <w:softHyphen/>
      </w:r>
      <w:r w:rsidRPr="000F570A">
        <w:t>nings</w:t>
      </w:r>
      <w:r>
        <w:softHyphen/>
      </w:r>
      <w:r w:rsidRPr="000F570A">
        <w:t>myndig</w:t>
      </w:r>
      <w:r>
        <w:softHyphen/>
      </w:r>
      <w:r w:rsidRPr="000F570A">
        <w:t>heten finner att forskningen ger upphov till etiska frågor av ny och principiell karaktär, bör myndigheten inhämta yttranden från Vetenskaps</w:t>
      </w:r>
      <w:r>
        <w:softHyphen/>
      </w:r>
      <w:r w:rsidRPr="000F570A">
        <w:t>rådet och andra be</w:t>
      </w:r>
      <w:r>
        <w:softHyphen/>
      </w:r>
      <w:r w:rsidRPr="000F570A">
        <w:t>rörda myndigheter.</w:t>
      </w:r>
      <w:r>
        <w:t xml:space="preserve"> Även denna möjlighet att skicka en fråga på remiss bör kunna tillämpas vid den etiska granskningen av an</w:t>
      </w:r>
      <w:r>
        <w:softHyphen/>
        <w:t>mälan och ansökningar om att genomföra kliniska prövningar eller pre</w:t>
      </w:r>
      <w:r>
        <w:softHyphen/>
        <w:t>standa</w:t>
      </w:r>
      <w:r>
        <w:softHyphen/>
        <w:t xml:space="preserve">studier. </w:t>
      </w:r>
      <w:r>
        <w:rPr>
          <w:bCs/>
          <w:i/>
          <w:iCs/>
        </w:rPr>
        <w:t>Göteborgs</w:t>
      </w:r>
      <w:r w:rsidRPr="008766E5">
        <w:rPr>
          <w:bCs/>
          <w:i/>
          <w:iCs/>
        </w:rPr>
        <w:t xml:space="preserve"> universitet</w:t>
      </w:r>
      <w:r w:rsidRPr="008766E5">
        <w:rPr>
          <w:bCs/>
        </w:rPr>
        <w:t xml:space="preserve"> finner att det är oklart om E</w:t>
      </w:r>
      <w:r>
        <w:rPr>
          <w:bCs/>
        </w:rPr>
        <w:t>tikpröv</w:t>
      </w:r>
      <w:r>
        <w:rPr>
          <w:bCs/>
        </w:rPr>
        <w:softHyphen/>
        <w:t>nings</w:t>
      </w:r>
      <w:r>
        <w:rPr>
          <w:bCs/>
        </w:rPr>
        <w:softHyphen/>
        <w:t>myndigheten</w:t>
      </w:r>
      <w:r w:rsidRPr="008766E5">
        <w:rPr>
          <w:bCs/>
        </w:rPr>
        <w:t xml:space="preserve"> ska eller kan inhämta remisser från andra myndigheter vid etikansökningar.</w:t>
      </w:r>
      <w:r>
        <w:rPr>
          <w:bCs/>
        </w:rPr>
        <w:t xml:space="preserve"> Regering</w:t>
      </w:r>
      <w:r>
        <w:rPr>
          <w:bCs/>
        </w:rPr>
        <w:softHyphen/>
        <w:t xml:space="preserve">en noterar att med stöd av 28 § kommer </w:t>
      </w:r>
      <w:r w:rsidRPr="001A5693">
        <w:rPr>
          <w:bCs/>
        </w:rPr>
        <w:t>Etik</w:t>
      </w:r>
      <w:r>
        <w:rPr>
          <w:bCs/>
        </w:rPr>
        <w:softHyphen/>
      </w:r>
      <w:r w:rsidRPr="001A5693">
        <w:rPr>
          <w:bCs/>
        </w:rPr>
        <w:t xml:space="preserve">prövningsmyndigheten </w:t>
      </w:r>
      <w:r>
        <w:rPr>
          <w:bCs/>
        </w:rPr>
        <w:t xml:space="preserve">att kunna inhämta yttrande </w:t>
      </w:r>
      <w:r w:rsidRPr="001A5693">
        <w:rPr>
          <w:bCs/>
        </w:rPr>
        <w:t>från Veten</w:t>
      </w:r>
      <w:r>
        <w:rPr>
          <w:bCs/>
        </w:rPr>
        <w:softHyphen/>
      </w:r>
      <w:r w:rsidRPr="001A5693">
        <w:rPr>
          <w:bCs/>
        </w:rPr>
        <w:t>skaps</w:t>
      </w:r>
      <w:r>
        <w:rPr>
          <w:bCs/>
        </w:rPr>
        <w:softHyphen/>
      </w:r>
      <w:r w:rsidRPr="001A5693">
        <w:rPr>
          <w:bCs/>
        </w:rPr>
        <w:t>rådet och andra berörda myndigheter.</w:t>
      </w:r>
      <w:r>
        <w:rPr>
          <w:bCs/>
        </w:rPr>
        <w:t xml:space="preserve"> En farhåga är emellertid att Etik</w:t>
      </w:r>
      <w:r>
        <w:rPr>
          <w:bCs/>
        </w:rPr>
        <w:softHyphen/>
        <w:t>pröv</w:t>
      </w:r>
      <w:r>
        <w:rPr>
          <w:bCs/>
        </w:rPr>
        <w:softHyphen/>
        <w:t xml:space="preserve">ningsmyndigheten inte hinner att få yttranden från andra myndigheter innan tidsfristerna för beslut är till ända. Regeringen kommer att följa hur handläggningen av ansökningar fungerar. </w:t>
      </w:r>
    </w:p>
    <w:p w14:paraId="39CA37AF" w14:textId="77777777" w:rsidR="008539B5" w:rsidRDefault="008539B5" w:rsidP="008539B5">
      <w:pPr>
        <w:pStyle w:val="Rubrik5utannumrering"/>
      </w:pPr>
      <w:r>
        <w:t>Ytterligare möjligheter till delegation</w:t>
      </w:r>
    </w:p>
    <w:p w14:paraId="1DC707BF" w14:textId="1215DCFF" w:rsidR="008539B5" w:rsidRDefault="008539B5" w:rsidP="008539B5">
      <w:pPr>
        <w:pStyle w:val="Brdtextmedindrag"/>
        <w:ind w:firstLine="0"/>
      </w:pPr>
      <w:r>
        <w:t xml:space="preserve">Av 27 § tredje stycket </w:t>
      </w:r>
      <w:r w:rsidRPr="00503482">
        <w:t>etikprövningslagen</w:t>
      </w:r>
      <w:r>
        <w:t xml:space="preserve"> ges ytterligare en delega</w:t>
      </w:r>
      <w:r>
        <w:softHyphen/>
        <w:t>tions</w:t>
      </w:r>
      <w:r>
        <w:softHyphen/>
        <w:t>möjlighet. Enligt tredje stycket får en avdelning lämna över till ord</w:t>
      </w:r>
      <w:r>
        <w:softHyphen/>
        <w:t>för</w:t>
      </w:r>
      <w:r>
        <w:softHyphen/>
        <w:t>and</w:t>
      </w:r>
      <w:r>
        <w:softHyphen/>
        <w:t>en eller någon annan ledamot att efter prövning i sak avgöra ett visst ärende eller ärenden som är sådana att tidigare vägledande avgöranden kan tillämpas eller som annars är av sådant slag att de inte behöver avgö</w:t>
      </w:r>
      <w:r>
        <w:softHyphen/>
        <w:t>ras av avdelningen. I pro</w:t>
      </w:r>
      <w:r>
        <w:softHyphen/>
        <w:t>memorian föreslås att även denna möjlighet till delega</w:t>
      </w:r>
      <w:r>
        <w:softHyphen/>
        <w:t>tion ska få tillämpas vid den etiska granskningen av kliniska pröv</w:t>
      </w:r>
      <w:r>
        <w:softHyphen/>
        <w:t xml:space="preserve">ningar eller prestandastudier. </w:t>
      </w:r>
      <w:r w:rsidRPr="00924868">
        <w:rPr>
          <w:i/>
          <w:iCs/>
        </w:rPr>
        <w:t>Etik</w:t>
      </w:r>
      <w:r>
        <w:rPr>
          <w:i/>
          <w:iCs/>
        </w:rPr>
        <w:softHyphen/>
      </w:r>
      <w:r w:rsidRPr="00924868">
        <w:rPr>
          <w:i/>
          <w:iCs/>
        </w:rPr>
        <w:t>pröv</w:t>
      </w:r>
      <w:r>
        <w:rPr>
          <w:i/>
          <w:iCs/>
        </w:rPr>
        <w:softHyphen/>
      </w:r>
      <w:r w:rsidRPr="00924868">
        <w:rPr>
          <w:i/>
          <w:iCs/>
        </w:rPr>
        <w:t>ningsmyndigheten</w:t>
      </w:r>
      <w:r>
        <w:t xml:space="preserve"> anger att en grund</w:t>
      </w:r>
      <w:r>
        <w:softHyphen/>
        <w:t>lägg</w:t>
      </w:r>
      <w:r>
        <w:softHyphen/>
        <w:t>ande förutsättning för att myndig</w:t>
      </w:r>
      <w:r>
        <w:softHyphen/>
        <w:t>heten ska klara de snäva tids</w:t>
      </w:r>
      <w:r>
        <w:softHyphen/>
        <w:t>frister som sätts upp i de aktuella EU-förordningarna är den föreslagna möjlig</w:t>
      </w:r>
      <w:r>
        <w:softHyphen/>
        <w:t>heten att tillämpa regleringen i 27 § tredje stycket etik</w:t>
      </w:r>
      <w:r>
        <w:softHyphen/>
        <w:t>prövnings</w:t>
      </w:r>
      <w:r>
        <w:softHyphen/>
        <w:t xml:space="preserve">lagen om delegation. Även </w:t>
      </w:r>
      <w:r w:rsidRPr="00924868">
        <w:rPr>
          <w:i/>
          <w:iCs/>
        </w:rPr>
        <w:t>Läkemedels</w:t>
      </w:r>
      <w:r>
        <w:rPr>
          <w:i/>
          <w:iCs/>
        </w:rPr>
        <w:softHyphen/>
      </w:r>
      <w:r w:rsidRPr="00924868">
        <w:rPr>
          <w:i/>
          <w:iCs/>
        </w:rPr>
        <w:t>verket</w:t>
      </w:r>
      <w:r>
        <w:t xml:space="preserve"> tar upp Etikprövnings</w:t>
      </w:r>
      <w:r>
        <w:softHyphen/>
        <w:t>myndig</w:t>
      </w:r>
      <w:r>
        <w:softHyphen/>
        <w:t>hetens möjligheter att deleg</w:t>
      </w:r>
      <w:r>
        <w:softHyphen/>
        <w:t>era beslutsfattande enligt 27 § etik</w:t>
      </w:r>
      <w:r>
        <w:softHyphen/>
        <w:t>pröv</w:t>
      </w:r>
      <w:r>
        <w:softHyphen/>
        <w:t xml:space="preserve">ningslagen. </w:t>
      </w:r>
      <w:r w:rsidRPr="009F56AE">
        <w:t>Läkemedels</w:t>
      </w:r>
      <w:r>
        <w:softHyphen/>
      </w:r>
      <w:r w:rsidRPr="009F56AE">
        <w:t>verk</w:t>
      </w:r>
      <w:r>
        <w:softHyphen/>
      </w:r>
      <w:r w:rsidRPr="009F56AE">
        <w:t>et påpeka</w:t>
      </w:r>
      <w:r>
        <w:t>r</w:t>
      </w:r>
      <w:r w:rsidRPr="009F56AE">
        <w:t xml:space="preserve"> att handläggningsprocessen där myndigheterna ska samspela är komplex, och för att tidsfristerna i såväl förordningarna som förslaget till nation</w:t>
      </w:r>
      <w:r>
        <w:softHyphen/>
      </w:r>
      <w:r w:rsidRPr="009F56AE">
        <w:t>ell lagstiftning ska kunna hållas, kommer det att vara nödvändigt att av</w:t>
      </w:r>
      <w:r>
        <w:softHyphen/>
      </w:r>
      <w:r w:rsidRPr="009F56AE">
        <w:t>del</w:t>
      </w:r>
      <w:r>
        <w:softHyphen/>
      </w:r>
      <w:r w:rsidRPr="009F56AE">
        <w:t>ningen regelmässigt lämnar över uppgifter till ord</w:t>
      </w:r>
      <w:r>
        <w:softHyphen/>
      </w:r>
      <w:r w:rsidRPr="009F56AE">
        <w:t>förande eller före</w:t>
      </w:r>
      <w:r>
        <w:softHyphen/>
      </w:r>
      <w:r w:rsidRPr="009F56AE">
        <w:t>drag</w:t>
      </w:r>
      <w:r>
        <w:softHyphen/>
      </w:r>
      <w:r w:rsidRPr="009F56AE">
        <w:t>ande i enlighet med 27</w:t>
      </w:r>
      <w:r>
        <w:t> §</w:t>
      </w:r>
      <w:r w:rsidRPr="009F56AE">
        <w:t xml:space="preserve"> </w:t>
      </w:r>
      <w:r>
        <w:t xml:space="preserve">den </w:t>
      </w:r>
      <w:r w:rsidRPr="009F56AE">
        <w:t>lag</w:t>
      </w:r>
      <w:r>
        <w:t>en</w:t>
      </w:r>
      <w:r w:rsidRPr="009F56AE">
        <w:t xml:space="preserve"> för att myndig</w:t>
      </w:r>
      <w:r>
        <w:softHyphen/>
      </w:r>
      <w:r w:rsidRPr="009F56AE">
        <w:t>heten ska kunna hant</w:t>
      </w:r>
      <w:r>
        <w:softHyphen/>
      </w:r>
      <w:r w:rsidRPr="009F56AE">
        <w:t>era kompletterande informa</w:t>
      </w:r>
      <w:r>
        <w:softHyphen/>
      </w:r>
      <w:r w:rsidRPr="009F56AE">
        <w:t>tion eller upp</w:t>
      </w:r>
      <w:r>
        <w:softHyphen/>
      </w:r>
      <w:r w:rsidRPr="009F56AE">
        <w:t>dater</w:t>
      </w:r>
      <w:r>
        <w:softHyphen/>
      </w:r>
      <w:r w:rsidRPr="009F56AE">
        <w:t>ade ansöknings</w:t>
      </w:r>
      <w:r>
        <w:softHyphen/>
      </w:r>
      <w:r w:rsidRPr="009F56AE">
        <w:t>hand</w:t>
      </w:r>
      <w:r>
        <w:softHyphen/>
      </w:r>
      <w:r w:rsidRPr="009F56AE">
        <w:t>ling</w:t>
      </w:r>
      <w:r>
        <w:softHyphen/>
      </w:r>
      <w:r w:rsidRPr="009F56AE">
        <w:t>ar.</w:t>
      </w:r>
      <w:r>
        <w:t xml:space="preserve"> </w:t>
      </w:r>
      <w:r w:rsidRPr="004251D2">
        <w:t>Läkemedelsverkets be</w:t>
      </w:r>
      <w:r>
        <w:softHyphen/>
      </w:r>
      <w:r w:rsidRPr="004251D2">
        <w:t>dömning är att för</w:t>
      </w:r>
      <w:r>
        <w:softHyphen/>
      </w:r>
      <w:r w:rsidRPr="004251D2">
        <w:t>ord</w:t>
      </w:r>
      <w:r>
        <w:softHyphen/>
      </w:r>
      <w:r w:rsidRPr="004251D2">
        <w:t>ningarnas krav på att minst en lekman ska delta i den etiska gransk</w:t>
      </w:r>
      <w:r>
        <w:softHyphen/>
      </w:r>
      <w:r w:rsidRPr="004251D2">
        <w:t>ning</w:t>
      </w:r>
      <w:r>
        <w:softHyphen/>
      </w:r>
      <w:r w:rsidRPr="004251D2">
        <w:t>en är uppfyllt om Etik</w:t>
      </w:r>
      <w:r>
        <w:softHyphen/>
      </w:r>
      <w:r w:rsidRPr="004251D2">
        <w:t>pröv</w:t>
      </w:r>
      <w:r>
        <w:softHyphen/>
      </w:r>
      <w:r w:rsidRPr="004251D2">
        <w:t>ningsmyndighetens initiala prövning av en ansök</w:t>
      </w:r>
      <w:r>
        <w:softHyphen/>
      </w:r>
      <w:r w:rsidRPr="004251D2">
        <w:t>an om klinisk pröv</w:t>
      </w:r>
      <w:r>
        <w:softHyphen/>
      </w:r>
      <w:r w:rsidRPr="004251D2">
        <w:t>ning eller prestandastudie görs av en avdelning som är beslutsför i enlighet med 26</w:t>
      </w:r>
      <w:r>
        <w:t> §</w:t>
      </w:r>
      <w:r w:rsidRPr="004251D2">
        <w:t xml:space="preserve"> </w:t>
      </w:r>
      <w:r>
        <w:t>etikprövnings</w:t>
      </w:r>
      <w:r>
        <w:softHyphen/>
      </w:r>
      <w:r w:rsidRPr="004251D2">
        <w:t>lagen</w:t>
      </w:r>
      <w:r>
        <w:t xml:space="preserve">. </w:t>
      </w:r>
    </w:p>
    <w:p w14:paraId="7780F5B0" w14:textId="3CE6EC61" w:rsidR="008539B5" w:rsidRDefault="008539B5" w:rsidP="008539B5">
      <w:pPr>
        <w:pStyle w:val="Brdtextmedindrag"/>
      </w:pPr>
      <w:r>
        <w:t xml:space="preserve">I denna fråga bör även anpassningarna av svensk rätt till förordning (EU) </w:t>
      </w:r>
      <w:r w:rsidRPr="00C54418">
        <w:t>nr 536/2014 om kliniska prövningar av humanläkemedel och om upp</w:t>
      </w:r>
      <w:r>
        <w:softHyphen/>
      </w:r>
      <w:r w:rsidRPr="00C54418">
        <w:t>häv</w:t>
      </w:r>
      <w:r>
        <w:softHyphen/>
      </w:r>
      <w:r w:rsidRPr="00C54418">
        <w:t xml:space="preserve">ande av direktiv 2001/20/EG </w:t>
      </w:r>
      <w:r>
        <w:t>tas upp. I propositionen Kompletterande be</w:t>
      </w:r>
      <w:r>
        <w:softHyphen/>
        <w:t>stämmelser om etisk granskning till EU-förordningen om kliniska läke</w:t>
      </w:r>
      <w:r>
        <w:softHyphen/>
        <w:t>medels</w:t>
      </w:r>
      <w:r>
        <w:softHyphen/>
        <w:t>prövningar (prop. 2017/18:193) gjordes bedömningen att 27 § tredje stycket inte skulle tillämpas vid den etiska granskningen av en an</w:t>
      </w:r>
      <w:r>
        <w:softHyphen/>
        <w:t>sökan om att genomföra en klinisk läkemedelsprövning som dåvarande region</w:t>
      </w:r>
      <w:r>
        <w:softHyphen/>
        <w:t>ala etikprövningsnämnderna (nu Etikprövnings</w:t>
      </w:r>
      <w:r>
        <w:softHyphen/>
        <w:t xml:space="preserve">myndigheten) skulle utföra. Även i den EU-förordningen finns en bestämmelse om att när ett yttrande lämnas av en etikkommitté ska synpunkter beaktas från lekmän, i synnerhet patienter eller patientorganisationer (artikel 2.2.11). Vidare finns det en bestämmelse i den EU-förordningen som anger att </w:t>
      </w:r>
      <w:r w:rsidRPr="00C14420">
        <w:t>minst en lek</w:t>
      </w:r>
      <w:r>
        <w:softHyphen/>
      </w:r>
      <w:r w:rsidRPr="00C14420">
        <w:t xml:space="preserve">man </w:t>
      </w:r>
      <w:r>
        <w:t xml:space="preserve">ska </w:t>
      </w:r>
      <w:r w:rsidRPr="00C14420">
        <w:t>delta i bedömningen av en ansökan</w:t>
      </w:r>
      <w:r>
        <w:t xml:space="preserve"> om att få genomföra en klin</w:t>
      </w:r>
      <w:r>
        <w:softHyphen/>
        <w:t>isk läkemedelsprövning (artikel</w:t>
      </w:r>
      <w:r w:rsidRPr="00C14420">
        <w:t xml:space="preserve"> 9.3</w:t>
      </w:r>
      <w:r>
        <w:t>). I propositionen bedömde reger</w:t>
      </w:r>
      <w:r>
        <w:softHyphen/>
        <w:t>ing</w:t>
      </w:r>
      <w:r>
        <w:softHyphen/>
        <w:t>en att bestämmelsen i 27 § tredje stycket inte kunde tillämpas efter</w:t>
      </w:r>
      <w:r>
        <w:softHyphen/>
        <w:t>som den EU-förordningen kräver att när ett yttrande lämnas av en etik</w:t>
      </w:r>
      <w:r>
        <w:softHyphen/>
        <w:t>kommitté ska synpunkter beaktas från lekmän, i synnerhet patienter eller patient</w:t>
      </w:r>
      <w:r>
        <w:softHyphen/>
        <w:t>organisa</w:t>
      </w:r>
      <w:r>
        <w:softHyphen/>
        <w:t xml:space="preserve">tioner (prop. 2017/18:193 s. 36). </w:t>
      </w:r>
    </w:p>
    <w:p w14:paraId="295E4FD5" w14:textId="3D39A02F" w:rsidR="008539B5" w:rsidRDefault="008539B5" w:rsidP="008539B5">
      <w:pPr>
        <w:pStyle w:val="Brdtextmedindrag"/>
      </w:pPr>
      <w:r>
        <w:t>Regeringen noterar att det av skäl 18 i EU-förordningen om kliniska läke</w:t>
      </w:r>
      <w:r>
        <w:softHyphen/>
        <w:t>medelsprövningar framgår bland annat följande. D</w:t>
      </w:r>
      <w:r w:rsidRPr="002F520C">
        <w:t>en berörda medlems</w:t>
      </w:r>
      <w:r>
        <w:softHyphen/>
      </w:r>
      <w:r w:rsidRPr="002F520C">
        <w:t xml:space="preserve">staten </w:t>
      </w:r>
      <w:r>
        <w:t xml:space="preserve">bör </w:t>
      </w:r>
      <w:r w:rsidRPr="002F520C">
        <w:t xml:space="preserve">tillåtas </w:t>
      </w:r>
      <w:r>
        <w:t xml:space="preserve">att </w:t>
      </w:r>
      <w:r w:rsidRPr="002F520C">
        <w:t>fastställa vilket eller vilka organ som lämp</w:t>
      </w:r>
      <w:r>
        <w:softHyphen/>
      </w:r>
      <w:r w:rsidRPr="002F520C">
        <w:t>lig</w:t>
      </w:r>
      <w:r>
        <w:softHyphen/>
      </w:r>
      <w:r w:rsidRPr="002F520C">
        <w:t>en bör delta i bedömningen av en ansö</w:t>
      </w:r>
      <w:r>
        <w:softHyphen/>
      </w:r>
      <w:r w:rsidRPr="002F520C">
        <w:t>kan om att få genomföra kliniska pröv</w:t>
      </w:r>
      <w:r>
        <w:softHyphen/>
      </w:r>
      <w:r w:rsidRPr="002F520C">
        <w:t>ningar samt organisera etik</w:t>
      </w:r>
      <w:r>
        <w:softHyphen/>
      </w:r>
      <w:r w:rsidRPr="002F520C">
        <w:t>kommitténs medverkan inom de tidsfrister för tillståndet för den kliniska prövningen som anges i förordning</w:t>
      </w:r>
      <w:r>
        <w:t>en</w:t>
      </w:r>
      <w:r w:rsidRPr="002F520C">
        <w:t>. Dessa beslut rör den interna organisationen inom varje enskild medlemsstat. När med</w:t>
      </w:r>
      <w:r>
        <w:softHyphen/>
      </w:r>
      <w:r w:rsidRPr="002F520C">
        <w:t>lemsstaterna fastställer det eller de lämpliga organen bör de se till att lek</w:t>
      </w:r>
      <w:r>
        <w:softHyphen/>
      </w:r>
      <w:r w:rsidRPr="002F520C">
        <w:t>män, särskilt patienter eller patient</w:t>
      </w:r>
      <w:r>
        <w:softHyphen/>
      </w:r>
      <w:r w:rsidRPr="002F520C">
        <w:t>organisationer, bereds möjlig</w:t>
      </w:r>
      <w:r>
        <w:softHyphen/>
      </w:r>
      <w:r w:rsidRPr="002F520C">
        <w:t xml:space="preserve">het att delta. </w:t>
      </w:r>
    </w:p>
    <w:p w14:paraId="222971A0" w14:textId="3A8180C0" w:rsidR="008539B5" w:rsidRDefault="008539B5" w:rsidP="008539B5">
      <w:pPr>
        <w:pStyle w:val="Brdtextmedindrag"/>
      </w:pPr>
      <w:r>
        <w:t>Det kan även noteras att den 30 augusti 2019 publicerade Läkemedels</w:t>
      </w:r>
      <w:r>
        <w:softHyphen/>
        <w:t>verk</w:t>
      </w:r>
      <w:r>
        <w:softHyphen/>
        <w:t>et och Etikprövnings</w:t>
      </w:r>
      <w:r>
        <w:softHyphen/>
        <w:t>myndig</w:t>
      </w:r>
      <w:r>
        <w:softHyphen/>
        <w:t>heten i samverkan med Biobank Sverige en rapport om</w:t>
      </w:r>
      <w:r w:rsidRPr="003B5CEE">
        <w:t xml:space="preserve"> </w:t>
      </w:r>
      <w:r>
        <w:t>ändring av uppdrag om nytt tillståndsförfarande om kliniska pröv</w:t>
      </w:r>
      <w:r>
        <w:softHyphen/>
        <w:t>ningar av humanläkemedel och medicintekniska produkter (Läke</w:t>
      </w:r>
      <w:r>
        <w:softHyphen/>
        <w:t>medels</w:t>
      </w:r>
      <w:r>
        <w:softHyphen/>
        <w:t>verket dnr 4.3.1-2019-042666). I den rapporten anges det att Etik</w:t>
      </w:r>
      <w:r>
        <w:softHyphen/>
        <w:t>pröv</w:t>
      </w:r>
      <w:r>
        <w:softHyphen/>
        <w:t>ningsmyndigheten använder möjligheten att delegera frågor i ett relativt stort antal fall vid prövningen av grundansökningar. Berörd avdel</w:t>
      </w:r>
      <w:r>
        <w:softHyphen/>
        <w:t>ning gör då en vägledande bedömning vid ett sammanträde och delegerar till ordförande och vetenskaplig sekreterare att fatta beslut i ärendet efter att ansökan kompletterats i vissa punkter. Möjligheten till delegation används även generellt avseende ändringsansökningar.</w:t>
      </w:r>
    </w:p>
    <w:p w14:paraId="2AF8D966" w14:textId="77777777" w:rsidR="008539B5" w:rsidRDefault="008539B5" w:rsidP="008539B5">
      <w:pPr>
        <w:pStyle w:val="Brdtextmedindrag"/>
      </w:pPr>
      <w:r>
        <w:t>Regeringen gör bedömningen att möjligheten att delegera frågor till ord</w:t>
      </w:r>
      <w:r>
        <w:softHyphen/>
        <w:t>för</w:t>
      </w:r>
      <w:r>
        <w:softHyphen/>
        <w:t>anden eller annan ledamot av effektivitetsskäl skulle vara lämp</w:t>
      </w:r>
      <w:r>
        <w:softHyphen/>
        <w:t>lig när EU-förordningen om kliniska läkemedelsprövningar ska tillämpas. EU-förordningens krav på att minst en lekman måste delta i bedömningen av en ansökan och att en etikkommitté ska ha befogenhet att avge yttr</w:t>
      </w:r>
      <w:r>
        <w:softHyphen/>
        <w:t>and</w:t>
      </w:r>
      <w:r>
        <w:softHyphen/>
        <w:t>en med beak</w:t>
      </w:r>
      <w:r>
        <w:softHyphen/>
        <w:t>tande av synpunkter från lekmän, i synnerhet patienter eller patient</w:t>
      </w:r>
      <w:r>
        <w:softHyphen/>
        <w:t xml:space="preserve">organisationer, bör rimligen inte innebära att en lekman måste delta i varje moment i handläggningen av ärendet. En möjlighet till delegation enligt 27 § tredje stycket bedöms därför vara förenlig med kraven i EU-förordningen. </w:t>
      </w:r>
    </w:p>
    <w:p w14:paraId="27B8E277" w14:textId="77777777" w:rsidR="008539B5" w:rsidRDefault="008539B5" w:rsidP="008539B5">
      <w:pPr>
        <w:pStyle w:val="Brdtextmedindrag"/>
      </w:pPr>
      <w:r>
        <w:t>Mot bakgrund av ovanstående föreslås här att bestämmelsen i 27 § tredje stycket etikprövningslagen om att en avdelning får lämna över till ordför</w:t>
      </w:r>
      <w:r>
        <w:softHyphen/>
        <w:t>and</w:t>
      </w:r>
      <w:r>
        <w:softHyphen/>
        <w:t>en eller någon annan ledamot att efter prövning i sak avgöra ett visst ärende eller ärenden som är sådana att tidigare vägledande avgöranden kan tillämpas eller som annars är av sådant slag att de inte behöver avgöras av avdel</w:t>
      </w:r>
      <w:r>
        <w:softHyphen/>
        <w:t>ningen ska kunna tillämpas vid etisk granskning av kliniska läke</w:t>
      </w:r>
      <w:r>
        <w:softHyphen/>
        <w:t>medels</w:t>
      </w:r>
      <w:r>
        <w:softHyphen/>
        <w:t xml:space="preserve">prövningar. En ändring med det innehållet ska införas i </w:t>
      </w:r>
      <w:r w:rsidRPr="000F570A">
        <w:t>lagen (2018:1091) med kompletterande bestämmelser om etisk granskning till EU:s förordning om kliniska prövningar av human</w:t>
      </w:r>
      <w:r>
        <w:softHyphen/>
      </w:r>
      <w:r w:rsidRPr="000F570A">
        <w:t>läke</w:t>
      </w:r>
      <w:r>
        <w:softHyphen/>
      </w:r>
      <w:r w:rsidRPr="000F570A">
        <w:t>medel</w:t>
      </w:r>
      <w:r>
        <w:t>. Samma möjlig</w:t>
      </w:r>
      <w:r>
        <w:softHyphen/>
        <w:t xml:space="preserve">het till delegation ska även ges vid den etiska granskningen av kliniska prövningar och prestandastudier. </w:t>
      </w:r>
    </w:p>
    <w:p w14:paraId="7AD4C2D9" w14:textId="3550B597" w:rsidR="008539B5" w:rsidRDefault="008539B5" w:rsidP="008539B5">
      <w:pPr>
        <w:pStyle w:val="Brdtextmedindrag"/>
      </w:pPr>
      <w:r>
        <w:t>En möjlighet till delegation innebär inte att ordföranden eller någon an</w:t>
      </w:r>
      <w:r>
        <w:softHyphen/>
        <w:t>nan ledamot ensam kan avgöra varje moment i hela ärendet, vilket skulle strida mot EU-förordningens krav. Det blir upp till Etikpröv</w:t>
      </w:r>
      <w:r>
        <w:softHyphen/>
        <w:t>nings</w:t>
      </w:r>
      <w:r>
        <w:softHyphen/>
        <w:t>myndig</w:t>
      </w:r>
      <w:r>
        <w:softHyphen/>
        <w:t>heten att, med beaktande av EU-förordningens be</w:t>
      </w:r>
      <w:r>
        <w:softHyphen/>
        <w:t>stämmelser, avgöra i vilka fall möjligheten till delegation kan utnytt</w:t>
      </w:r>
      <w:r>
        <w:softHyphen/>
        <w:t xml:space="preserve">jas. Förslaget om ändring med anledning av kliniska läkemedelsprövningar har beretts under hand med </w:t>
      </w:r>
      <w:r w:rsidRPr="00E24975">
        <w:t>Etikprövningsmyndigheten som til</w:t>
      </w:r>
      <w:r>
        <w:t xml:space="preserve">lstyrkt förslaget. </w:t>
      </w:r>
      <w:r w:rsidRPr="003F6DAB">
        <w:t xml:space="preserve">Förslaget som lämnas i denna </w:t>
      </w:r>
      <w:r>
        <w:t>proposition</w:t>
      </w:r>
      <w:r w:rsidRPr="003F6DAB">
        <w:t xml:space="preserve"> överensstämmer med det förslag som har beretts under hand.</w:t>
      </w:r>
    </w:p>
    <w:p w14:paraId="4F43F3F2" w14:textId="77777777" w:rsidR="008539B5" w:rsidRDefault="008539B5" w:rsidP="008539B5">
      <w:pPr>
        <w:pStyle w:val="Rubrik5utannumrering"/>
      </w:pPr>
      <w:r>
        <w:t>Ändring i etikprövningslagen</w:t>
      </w:r>
    </w:p>
    <w:p w14:paraId="7CF26127" w14:textId="07DC5735" w:rsidR="008539B5" w:rsidRPr="00DB3C39" w:rsidRDefault="008539B5" w:rsidP="008539B5">
      <w:pPr>
        <w:pStyle w:val="Brdtextmedindrag"/>
        <w:ind w:firstLine="0"/>
      </w:pPr>
      <w:r>
        <w:t xml:space="preserve">I 24 § </w:t>
      </w:r>
      <w:r w:rsidRPr="00215A72">
        <w:t>etik</w:t>
      </w:r>
      <w:r w:rsidRPr="00215A72">
        <w:softHyphen/>
        <w:t>prövningslagen</w:t>
      </w:r>
      <w:r>
        <w:t xml:space="preserve"> anges det att Etikprövnings</w:t>
      </w:r>
      <w:r>
        <w:softHyphen/>
        <w:t>mynd</w:t>
      </w:r>
      <w:r>
        <w:softHyphen/>
        <w:t>ig</w:t>
      </w:r>
      <w:r>
        <w:softHyphen/>
        <w:t>het</w:t>
      </w:r>
      <w:r>
        <w:softHyphen/>
        <w:t>en ska pröva an</w:t>
      </w:r>
      <w:r>
        <w:softHyphen/>
        <w:t>sök</w:t>
      </w:r>
      <w:r>
        <w:softHyphen/>
        <w:t xml:space="preserve">ningar om </w:t>
      </w:r>
      <w:r w:rsidRPr="00997462">
        <w:t>etik</w:t>
      </w:r>
      <w:r>
        <w:softHyphen/>
      </w:r>
      <w:r w:rsidRPr="00997462">
        <w:t xml:space="preserve">prövning av forskning </w:t>
      </w:r>
      <w:r>
        <w:t>som forsknings</w:t>
      </w:r>
      <w:r>
        <w:softHyphen/>
        <w:t>huvud</w:t>
      </w:r>
      <w:r>
        <w:softHyphen/>
        <w:t xml:space="preserve">mannen har lämnat in. </w:t>
      </w:r>
      <w:r w:rsidRPr="000C20D0">
        <w:t xml:space="preserve">I </w:t>
      </w:r>
      <w:r>
        <w:t xml:space="preserve">den </w:t>
      </w:r>
      <w:r w:rsidRPr="000C20D0">
        <w:t>lagen bör det även framgå att Etik</w:t>
      </w:r>
      <w:r w:rsidRPr="000C20D0">
        <w:softHyphen/>
        <w:t>pröv</w:t>
      </w:r>
      <w:r w:rsidRPr="000C20D0">
        <w:softHyphen/>
        <w:t>nings</w:t>
      </w:r>
      <w:r w:rsidRPr="000C20D0">
        <w:softHyphen/>
      </w:r>
      <w:r>
        <w:t>mynd</w:t>
      </w:r>
      <w:r>
        <w:softHyphen/>
        <w:t>ig</w:t>
      </w:r>
      <w:r w:rsidRPr="000C20D0">
        <w:softHyphen/>
        <w:t>heten ska lämna ett yttrande</w:t>
      </w:r>
      <w:r>
        <w:t xml:space="preserve"> och i vissa fall fatta ett slutligt beslut</w:t>
      </w:r>
      <w:r w:rsidRPr="000C20D0">
        <w:t xml:space="preserve"> om etisk granskning av ansökningar </w:t>
      </w:r>
      <w:r>
        <w:t xml:space="preserve">och anmälningar i </w:t>
      </w:r>
      <w:r w:rsidRPr="000C20D0">
        <w:t>enlig</w:t>
      </w:r>
      <w:r>
        <w:t>he</w:t>
      </w:r>
      <w:r w:rsidRPr="000C20D0">
        <w:t>t</w:t>
      </w:r>
      <w:r>
        <w:t xml:space="preserve"> med</w:t>
      </w:r>
      <w:r w:rsidRPr="000C20D0">
        <w:t xml:space="preserve"> </w:t>
      </w:r>
      <w:r>
        <w:t>4 och 5 §§ den nya lagen med kompletterande bestämmelser om etisk gransk</w:t>
      </w:r>
      <w:r>
        <w:softHyphen/>
        <w:t>ning till EU:s förordningar om medicintekniska produkter (se avsnitt 10.2–10.4).</w:t>
      </w:r>
    </w:p>
    <w:p w14:paraId="798617FD" w14:textId="77777777" w:rsidR="008539B5" w:rsidRDefault="008539B5" w:rsidP="008539B5">
      <w:pPr>
        <w:pStyle w:val="Rubrik2"/>
      </w:pPr>
      <w:bookmarkStart w:id="257" w:name="_Toc65132667"/>
      <w:bookmarkStart w:id="258" w:name="_Toc69367537"/>
      <w:r>
        <w:t>Överklagande</w:t>
      </w:r>
      <w:bookmarkEnd w:id="257"/>
      <w:bookmarkEnd w:id="258"/>
    </w:p>
    <w:p w14:paraId="28534ACF" w14:textId="77777777" w:rsidR="008539B5" w:rsidRPr="00FA1867" w:rsidRDefault="008539B5" w:rsidP="008539B5">
      <w:pPr>
        <w:pStyle w:val="Brdtextram"/>
      </w:pPr>
      <w:r>
        <w:rPr>
          <w:b/>
        </w:rPr>
        <w:t>Regeringens f</w:t>
      </w:r>
      <w:r w:rsidRPr="00420062">
        <w:rPr>
          <w:b/>
        </w:rPr>
        <w:t>örslag:</w:t>
      </w:r>
      <w:r>
        <w:t xml:space="preserve"> Beslut om tillstånd till att genomföra en klinisk prövning eller en prestanda</w:t>
      </w:r>
      <w:r>
        <w:softHyphen/>
        <w:t xml:space="preserve">studie ska få överklagas till allmän förvaltningsdomstol. </w:t>
      </w:r>
    </w:p>
    <w:p w14:paraId="1E69B175" w14:textId="4D824675" w:rsidR="008539B5" w:rsidRPr="002F14FC" w:rsidRDefault="008539B5" w:rsidP="008539B5">
      <w:pPr>
        <w:pStyle w:val="Brdtextmedindragram"/>
      </w:pPr>
      <w:r>
        <w:t>Etikprövningsmyndighetens beslut om yttrande över en etisk gransk</w:t>
      </w:r>
      <w:r>
        <w:softHyphen/>
        <w:t xml:space="preserve">ning av en ansökan enligt artikel 70.7 a i </w:t>
      </w:r>
      <w:r w:rsidRPr="00A3541E">
        <w:t>MDR-förordningen</w:t>
      </w:r>
      <w:r>
        <w:t xml:space="preserve"> och artikel 66.7 a i IVDR-förordningen eller en anmälan</w:t>
      </w:r>
      <w:r w:rsidRPr="00E175E3">
        <w:t xml:space="preserve"> </w:t>
      </w:r>
      <w:r>
        <w:t xml:space="preserve">enligt artikel </w:t>
      </w:r>
      <w:r w:rsidRPr="00E175E3">
        <w:t xml:space="preserve">74.1 i </w:t>
      </w:r>
      <w:r w:rsidRPr="00A3541E">
        <w:t>MDR-för</w:t>
      </w:r>
      <w:r>
        <w:softHyphen/>
      </w:r>
      <w:r w:rsidRPr="00A3541E">
        <w:t>ordningen</w:t>
      </w:r>
      <w:r>
        <w:t xml:space="preserve"> </w:t>
      </w:r>
      <w:r w:rsidRPr="00E175E3">
        <w:t xml:space="preserve">och </w:t>
      </w:r>
      <w:r>
        <w:t xml:space="preserve">artikel </w:t>
      </w:r>
      <w:r w:rsidRPr="00E175E3">
        <w:t xml:space="preserve">70.1 i </w:t>
      </w:r>
      <w:r>
        <w:t>IVDR-förordningen ska få överklagas till Överklagandenämnden för etikprövning. Andra beslut som Etik</w:t>
      </w:r>
      <w:r>
        <w:softHyphen/>
        <w:t>pröv</w:t>
      </w:r>
      <w:r>
        <w:softHyphen/>
        <w:t xml:space="preserve">ningsmyndigheten meddelar ska inte få överklagas. </w:t>
      </w:r>
      <w:r w:rsidRPr="0086724F">
        <w:t>Beslut av Över</w:t>
      </w:r>
      <w:r>
        <w:softHyphen/>
      </w:r>
      <w:r w:rsidRPr="0086724F">
        <w:t xml:space="preserve">klagandenämnden för etikprövning </w:t>
      </w:r>
      <w:r>
        <w:t>ska</w:t>
      </w:r>
      <w:r w:rsidRPr="0086724F">
        <w:t xml:space="preserve"> inte </w:t>
      </w:r>
      <w:r>
        <w:t xml:space="preserve">få </w:t>
      </w:r>
      <w:r w:rsidRPr="0086724F">
        <w:t>överklagas.</w:t>
      </w:r>
      <w:r>
        <w:t xml:space="preserve"> </w:t>
      </w:r>
    </w:p>
    <w:p w14:paraId="57C98934" w14:textId="77777777" w:rsidR="008539B5" w:rsidRDefault="008539B5" w:rsidP="008539B5">
      <w:pPr>
        <w:pStyle w:val="Brdtextmedindrag"/>
        <w:rPr>
          <w:b/>
        </w:rPr>
      </w:pPr>
    </w:p>
    <w:p w14:paraId="69A17677" w14:textId="76464C8C"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w:t>
      </w:r>
      <w:bookmarkStart w:id="259" w:name="_Hlk56069710"/>
      <w:r>
        <w:t>I promemorian föreslås att Etikprövningsmyndighetens beslut får över</w:t>
      </w:r>
      <w:r>
        <w:softHyphen/>
        <w:t>klagas om den myndigheten har avgjort ärendet och beslutet har gått spons</w:t>
      </w:r>
      <w:r>
        <w:softHyphen/>
        <w:t>orn emot. I promemorians förslag anges inte att andra beslut som Etik</w:t>
      </w:r>
      <w:r>
        <w:softHyphen/>
        <w:t>prövningsmyndigheten meddelar inte ska få överklagas eller att ett b</w:t>
      </w:r>
      <w:r w:rsidRPr="0086724F">
        <w:t xml:space="preserve">eslut av Överklagandenämnden för etikprövning inte </w:t>
      </w:r>
      <w:r>
        <w:t xml:space="preserve">heller får </w:t>
      </w:r>
      <w:r w:rsidRPr="0086724F">
        <w:t>över</w:t>
      </w:r>
      <w:r>
        <w:softHyphen/>
      </w:r>
      <w:r w:rsidRPr="0086724F">
        <w:t>klagas</w:t>
      </w:r>
      <w:r>
        <w:t>.</w:t>
      </w:r>
      <w:bookmarkEnd w:id="259"/>
    </w:p>
    <w:p w14:paraId="724AA69E" w14:textId="01F37F50" w:rsidR="008539B5" w:rsidRPr="00316DD4" w:rsidRDefault="008539B5" w:rsidP="008539B5">
      <w:pPr>
        <w:pStyle w:val="Brdtextmedindrag"/>
        <w:rPr>
          <w:b/>
        </w:rPr>
      </w:pPr>
      <w:r w:rsidRPr="00316DD4">
        <w:rPr>
          <w:b/>
        </w:rPr>
        <w:t>Remissinstanser</w:t>
      </w:r>
      <w:r>
        <w:rPr>
          <w:b/>
        </w:rPr>
        <w:t>na</w:t>
      </w:r>
      <w:r w:rsidRPr="00316DD4">
        <w:rPr>
          <w:b/>
        </w:rPr>
        <w:t>:</w:t>
      </w:r>
      <w:r w:rsidRPr="006E57A1">
        <w:rPr>
          <w:bCs/>
        </w:rPr>
        <w:t xml:space="preserve"> </w:t>
      </w:r>
      <w:r>
        <w:rPr>
          <w:bCs/>
        </w:rPr>
        <w:t>Ingen remissinstans har yttrat sig särskilt över pro</w:t>
      </w:r>
      <w:r>
        <w:rPr>
          <w:bCs/>
        </w:rPr>
        <w:softHyphen/>
        <w:t xml:space="preserve">memorians förslag. </w:t>
      </w:r>
    </w:p>
    <w:p w14:paraId="34E6F11D" w14:textId="77777777" w:rsidR="008539B5" w:rsidRDefault="008539B5" w:rsidP="008539B5">
      <w:pPr>
        <w:pStyle w:val="Rubrik4utannumrering"/>
      </w:pPr>
      <w:r>
        <w:t>Skälen för regeringens förslag</w:t>
      </w:r>
    </w:p>
    <w:p w14:paraId="1ABCA6CD" w14:textId="77777777" w:rsidR="008539B5" w:rsidRDefault="008539B5" w:rsidP="008539B5">
      <w:pPr>
        <w:pStyle w:val="Brdtext"/>
      </w:pPr>
      <w:r>
        <w:t>För att genomföra en klinisk prövning i Sverige i dag krävs det att en an</w:t>
      </w:r>
      <w:r>
        <w:softHyphen/>
        <w:t>mäl</w:t>
      </w:r>
      <w:r>
        <w:softHyphen/>
        <w:t>an har gjorts till Läkemedelsverket och att prövningen har god</w:t>
      </w:r>
      <w:r>
        <w:softHyphen/>
        <w:t>känts av Etik</w:t>
      </w:r>
      <w:r>
        <w:softHyphen/>
        <w:t>prövningsmyndigheten i de fall som det krävs. Om Läkemedels</w:t>
      </w:r>
      <w:r>
        <w:softHyphen/>
        <w:t>verket inte ger tillstånd till pröv</w:t>
      </w:r>
      <w:r>
        <w:softHyphen/>
        <w:t>ningen eller om an</w:t>
      </w:r>
      <w:r>
        <w:softHyphen/>
        <w:t>sök</w:t>
      </w:r>
      <w:r>
        <w:softHyphen/>
        <w:t>an inte godkänns av Etik</w:t>
      </w:r>
      <w:r>
        <w:softHyphen/>
        <w:t>pröv</w:t>
      </w:r>
      <w:r>
        <w:softHyphen/>
        <w:t>nings</w:t>
      </w:r>
      <w:r>
        <w:softHyphen/>
        <w:t>myndigheten får respektive mynd</w:t>
      </w:r>
      <w:r>
        <w:softHyphen/>
        <w:t>ighetsbeslut överklagas. Läke</w:t>
      </w:r>
      <w:r>
        <w:softHyphen/>
        <w:t>medels</w:t>
      </w:r>
      <w:r>
        <w:softHyphen/>
        <w:t>verkets beslut får över</w:t>
      </w:r>
      <w:r>
        <w:softHyphen/>
        <w:t>klag</w:t>
      </w:r>
      <w:r>
        <w:softHyphen/>
        <w:t>as till allmän förvaltningsdomstol enligt 19 § lagen (1993:584) om medicintekniska produkter. Etik</w:t>
      </w:r>
      <w:r>
        <w:softHyphen/>
        <w:t>pröv</w:t>
      </w:r>
      <w:r>
        <w:softHyphen/>
      </w:r>
      <w:r>
        <w:softHyphen/>
        <w:t>nings</w:t>
      </w:r>
      <w:r>
        <w:softHyphen/>
        <w:t>mynd</w:t>
      </w:r>
      <w:r>
        <w:softHyphen/>
        <w:t>ig</w:t>
      </w:r>
      <w:r>
        <w:softHyphen/>
        <w:t xml:space="preserve">hetens beslut får i stället överklagas till </w:t>
      </w:r>
      <w:r w:rsidRPr="009639CE">
        <w:t>Över</w:t>
      </w:r>
      <w:r>
        <w:softHyphen/>
      </w:r>
      <w:r w:rsidRPr="009639CE">
        <w:t>klag</w:t>
      </w:r>
      <w:r>
        <w:softHyphen/>
      </w:r>
      <w:r w:rsidRPr="009639CE">
        <w:t>ande</w:t>
      </w:r>
      <w:r>
        <w:softHyphen/>
      </w:r>
      <w:r w:rsidRPr="009639CE">
        <w:t>nämnden för etik</w:t>
      </w:r>
      <w:r>
        <w:softHyphen/>
      </w:r>
      <w:r w:rsidRPr="009639CE">
        <w:t>pröv</w:t>
      </w:r>
      <w:r>
        <w:softHyphen/>
      </w:r>
      <w:r w:rsidRPr="009639CE">
        <w:t>ning av forsknings</w:t>
      </w:r>
      <w:r>
        <w:softHyphen/>
      </w:r>
      <w:r w:rsidRPr="009639CE">
        <w:t>huvudmannen</w:t>
      </w:r>
      <w:r>
        <w:t xml:space="preserve"> enligt 36 § lagen (2003:460) om etik</w:t>
      </w:r>
      <w:r>
        <w:softHyphen/>
        <w:t>pröv</w:t>
      </w:r>
      <w:r>
        <w:softHyphen/>
        <w:t>ning av forskning som avser människor (etikpröv</w:t>
      </w:r>
      <w:r>
        <w:softHyphen/>
        <w:t>nings</w:t>
      </w:r>
      <w:r>
        <w:softHyphen/>
        <w:t>lagen). Beslut av Överklagandenämnden i ärenden om etikprövning får enligt 37 § etik</w:t>
      </w:r>
      <w:r>
        <w:softHyphen/>
        <w:t>prövningslagen inte över</w:t>
      </w:r>
      <w:r>
        <w:softHyphen/>
        <w:t xml:space="preserve">klagas. </w:t>
      </w:r>
    </w:p>
    <w:p w14:paraId="5257C1F7" w14:textId="77777777" w:rsidR="008539B5" w:rsidRPr="00CC6A01" w:rsidRDefault="008539B5" w:rsidP="008539B5">
      <w:pPr>
        <w:pStyle w:val="Rubrik5utannumrering"/>
      </w:pPr>
      <w:bookmarkStart w:id="260" w:name="_Hlk57214229"/>
      <w:r>
        <w:t xml:space="preserve">Överklagande av beslut om tillstånd när det gäller kliniska läkemedelsprövningar </w:t>
      </w:r>
    </w:p>
    <w:bookmarkEnd w:id="260"/>
    <w:p w14:paraId="0BB9031D" w14:textId="77777777" w:rsidR="008539B5" w:rsidRDefault="008539B5" w:rsidP="008539B5">
      <w:pPr>
        <w:pStyle w:val="Brdtextmedindrag"/>
        <w:ind w:firstLine="0"/>
      </w:pPr>
      <w:r>
        <w:t>Möj</w:t>
      </w:r>
      <w:r>
        <w:softHyphen/>
        <w:t>ligheten att över</w:t>
      </w:r>
      <w:r>
        <w:softHyphen/>
        <w:t>klaga Etik</w:t>
      </w:r>
      <w:r>
        <w:softHyphen/>
        <w:t>pröv</w:t>
      </w:r>
      <w:r>
        <w:softHyphen/>
        <w:t>nings</w:t>
      </w:r>
      <w:r>
        <w:softHyphen/>
        <w:t>myndighetens beslut finns för de beslut som myndigheten fattar i fråga om etikprövning av forsk</w:t>
      </w:r>
      <w:r>
        <w:softHyphen/>
        <w:t>ning som avser människor. Dock kommer det att finnas ett undantag för klini</w:t>
      </w:r>
      <w:r>
        <w:softHyphen/>
        <w:t>ska läke</w:t>
      </w:r>
      <w:r>
        <w:softHyphen/>
        <w:t>medels</w:t>
      </w:r>
      <w:r>
        <w:softHyphen/>
        <w:t>pröv</w:t>
      </w:r>
      <w:r>
        <w:softHyphen/>
        <w:t xml:space="preserve">ningar när </w:t>
      </w:r>
      <w:r w:rsidRPr="009B5C86">
        <w:t>Europaparla</w:t>
      </w:r>
      <w:r>
        <w:softHyphen/>
      </w:r>
      <w:r w:rsidRPr="009B5C86">
        <w:t>ment</w:t>
      </w:r>
      <w:r>
        <w:softHyphen/>
      </w:r>
      <w:r w:rsidRPr="009B5C86">
        <w:t>ets och rådets förord</w:t>
      </w:r>
      <w:r>
        <w:softHyphen/>
      </w:r>
      <w:r w:rsidRPr="009B5C86">
        <w:t>ning (EU) nr 536/2014 av den 16 april 2014 om klini</w:t>
      </w:r>
      <w:r>
        <w:softHyphen/>
      </w:r>
      <w:r w:rsidRPr="009B5C86">
        <w:t>ska prövningar av human</w:t>
      </w:r>
      <w:r>
        <w:softHyphen/>
      </w:r>
      <w:r w:rsidRPr="009B5C86">
        <w:t>läke</w:t>
      </w:r>
      <w:r>
        <w:softHyphen/>
      </w:r>
      <w:r w:rsidRPr="009B5C86">
        <w:t>medel och om upp</w:t>
      </w:r>
      <w:r>
        <w:softHyphen/>
      </w:r>
      <w:r w:rsidRPr="009B5C86">
        <w:t>häv</w:t>
      </w:r>
      <w:r>
        <w:softHyphen/>
      </w:r>
      <w:r w:rsidRPr="009B5C86">
        <w:t>ande av direktiv 2001/20/EG</w:t>
      </w:r>
      <w:r>
        <w:t xml:space="preserve"> börjar till</w:t>
      </w:r>
      <w:r>
        <w:softHyphen/>
        <w:t>ämpas. När den EU-förordningen börjar tillämpas så kommer Etikprövnings</w:t>
      </w:r>
      <w:r>
        <w:softHyphen/>
        <w:t>mynd</w:t>
      </w:r>
      <w:r>
        <w:softHyphen/>
        <w:t>ig</w:t>
      </w:r>
      <w:r>
        <w:softHyphen/>
        <w:t>het</w:t>
      </w:r>
      <w:r>
        <w:softHyphen/>
        <w:t>en att göra en etisk gransk</w:t>
      </w:r>
      <w:r>
        <w:softHyphen/>
        <w:t>ning av en ansökan om att genomföra en klin</w:t>
      </w:r>
      <w:r>
        <w:softHyphen/>
        <w:t>isk läke</w:t>
      </w:r>
      <w:r>
        <w:softHyphen/>
        <w:t>medels</w:t>
      </w:r>
      <w:r>
        <w:softHyphen/>
        <w:t>pröv</w:t>
      </w:r>
      <w:r>
        <w:softHyphen/>
        <w:t>ning och därefter lämna ett yttrande till Läke</w:t>
      </w:r>
      <w:r>
        <w:softHyphen/>
        <w:t>medels</w:t>
      </w:r>
      <w:r>
        <w:softHyphen/>
        <w:t xml:space="preserve">verket. </w:t>
      </w:r>
      <w:bookmarkStart w:id="261" w:name="_Hlk57214254"/>
      <w:r>
        <w:t xml:space="preserve">Av 5 § lagen </w:t>
      </w:r>
      <w:r w:rsidRPr="00943B3D">
        <w:t>(2018:1091) med kompletterande bestämmelser om etisk granskning till EU:s förordning om kliniska prövningar av humanläkemedel</w:t>
      </w:r>
      <w:r>
        <w:t xml:space="preserve"> framgår det att</w:t>
      </w:r>
      <w:bookmarkEnd w:id="261"/>
      <w:r>
        <w:t xml:space="preserve"> Etikprövningsmyndighetens yttrande inte får överklagas</w:t>
      </w:r>
      <w:bookmarkStart w:id="262" w:name="_Hlk57214302"/>
      <w:r>
        <w:t>, se pro</w:t>
      </w:r>
      <w:r>
        <w:softHyphen/>
        <w:t>positionen Kompletterande bestämmelser om etisk gransk</w:t>
      </w:r>
      <w:r>
        <w:softHyphen/>
        <w:t>ning till EU-för</w:t>
      </w:r>
      <w:r>
        <w:softHyphen/>
        <w:t>ordningen om kliniska läkemedels</w:t>
      </w:r>
      <w:r>
        <w:softHyphen/>
        <w:t>pröv</w:t>
      </w:r>
      <w:r>
        <w:softHyphen/>
        <w:t>ning</w:t>
      </w:r>
      <w:r>
        <w:softHyphen/>
        <w:t xml:space="preserve">ar (prop. 2017/18:193 s. 37 och 64). </w:t>
      </w:r>
      <w:bookmarkEnd w:id="262"/>
      <w:r>
        <w:t>Läkemedelsverket, som gör en veten</w:t>
      </w:r>
      <w:r>
        <w:softHyphen/>
        <w:t>skap</w:t>
      </w:r>
      <w:r>
        <w:softHyphen/>
        <w:t>lig gransk</w:t>
      </w:r>
      <w:r>
        <w:softHyphen/>
        <w:t>ning av ansökan, fattar därefter ett slutligt beslut om huruvida ansök</w:t>
      </w:r>
      <w:r>
        <w:softHyphen/>
        <w:t>an ska god</w:t>
      </w:r>
      <w:r>
        <w:softHyphen/>
        <w:t>kännas eller inte</w:t>
      </w:r>
      <w:bookmarkStart w:id="263" w:name="_Hlk57991868"/>
      <w:r>
        <w:t xml:space="preserve">. </w:t>
      </w:r>
      <w:bookmarkStart w:id="264" w:name="_Hlk57214319"/>
      <w:r>
        <w:t xml:space="preserve">Etikprövningsmyndighetens yttrande ingår därmed i Läkemedelsverkets beslutsunderlag. </w:t>
      </w:r>
      <w:bookmarkEnd w:id="263"/>
      <w:bookmarkEnd w:id="264"/>
      <w:r>
        <w:t>Läkemedelsverkets beslut får över</w:t>
      </w:r>
      <w:r>
        <w:softHyphen/>
        <w:t>klagas till all</w:t>
      </w:r>
      <w:r>
        <w:softHyphen/>
        <w:t>män förvaltnings</w:t>
      </w:r>
      <w:r>
        <w:softHyphen/>
        <w:t xml:space="preserve">domstol. </w:t>
      </w:r>
    </w:p>
    <w:p w14:paraId="53B935F8" w14:textId="01084782" w:rsidR="008539B5" w:rsidRDefault="008539B5" w:rsidP="008539B5">
      <w:pPr>
        <w:pStyle w:val="Brdtextmedindrag"/>
      </w:pPr>
      <w:bookmarkStart w:id="265" w:name="_Hlk57991893"/>
      <w:bookmarkStart w:id="266" w:name="_Hlk57214379"/>
      <w:r w:rsidRPr="00E24975">
        <w:t>Nedan</w:t>
      </w:r>
      <w:r>
        <w:t xml:space="preserve"> behandlas överklagandemöjligheten för beslut om tillstånd i enlig</w:t>
      </w:r>
      <w:r>
        <w:softHyphen/>
        <w:t>het med artikel 70.7 b i MDR-förordningen och artikel 66.7 b i IVDR-förordningen och tillstånd att genomföra en väsentlig ändring i enlighet med artikel 75 i MDR-förordningen och artikel 71 i IVDR-förord</w:t>
      </w:r>
      <w:r>
        <w:softHyphen/>
        <w:t xml:space="preserve">ningen. Därefter kommer överklagandemöjligheten för granskningar i enlighet med artiklarna 70.7 a och 74.1 i </w:t>
      </w:r>
      <w:r w:rsidRPr="00A3541E">
        <w:t>MDR-förordningen</w:t>
      </w:r>
      <w:r>
        <w:t xml:space="preserve"> och artiklarna 66.7 a och 70.1 i IVDR-förordningen att tas upp. </w:t>
      </w:r>
    </w:p>
    <w:p w14:paraId="03583B0C" w14:textId="77777777" w:rsidR="008539B5" w:rsidRDefault="008539B5" w:rsidP="008539B5">
      <w:pPr>
        <w:pStyle w:val="Rubrik5utannumrering"/>
      </w:pPr>
      <w:r>
        <w:t xml:space="preserve">Överklagande av beslut om tillstånd när det gäller kliniska prövningar och prestandastudier </w:t>
      </w:r>
    </w:p>
    <w:p w14:paraId="6ADDE791" w14:textId="77777777" w:rsidR="008539B5" w:rsidRDefault="008539B5" w:rsidP="008539B5">
      <w:pPr>
        <w:pStyle w:val="Brdtextmedindrag"/>
        <w:ind w:firstLine="0"/>
      </w:pPr>
      <w:r>
        <w:t>För ansökningar som ska granskas i enlighet med artikel 70.7 b i MDR-förordningen eller artikel 66.7 b i IVDR-förordningen och för anmälningar om väsentlig ändring i enlighet med artikel 75 i MDR-förordningen och artikel 71 i IVDR-förordningen är besluts</w:t>
      </w:r>
      <w:r>
        <w:softHyphen/>
        <w:t>pro</w:t>
      </w:r>
      <w:r>
        <w:softHyphen/>
        <w:t>cess</w:t>
      </w:r>
      <w:r>
        <w:softHyphen/>
        <w:t>en densamma för kliniska prövningar eller prestandastudier som den för kliniska läke</w:t>
      </w:r>
      <w:r>
        <w:softHyphen/>
        <w:t>medels</w:t>
      </w:r>
      <w:r>
        <w:softHyphen/>
        <w:t>pröv</w:t>
      </w:r>
      <w:r>
        <w:softHyphen/>
        <w:t xml:space="preserve">ningar. Det innebär att Etikprövningsmyndigheten ska yttra sig över en ansökan om att genomföra en klinisk prövning eller prestandastudie. Yttrandet ska skickas till Läkemedelsverket och ligga till grund för det beslut som Läkemedelsverket fattar om huruvida prövningen eller studien tillåts, tillåts på vissa villkor eller om ansökan avslås. </w:t>
      </w:r>
    </w:p>
    <w:p w14:paraId="5E0985F5" w14:textId="35ABF98E" w:rsidR="008539B5" w:rsidRDefault="008539B5" w:rsidP="008539B5">
      <w:pPr>
        <w:pStyle w:val="Brdtextmedindrag"/>
      </w:pPr>
      <w:bookmarkStart w:id="267" w:name="_Hlk57213778"/>
      <w:bookmarkEnd w:id="265"/>
      <w:r>
        <w:t xml:space="preserve">Medlemsstaten ska enligt artiklarna 70.3 och 78.10 i </w:t>
      </w:r>
      <w:r w:rsidRPr="00A3541E">
        <w:t>MDR-förordningen</w:t>
      </w:r>
      <w:r>
        <w:t xml:space="preserve"> och artiklarna 66.3 och 74.10 i IVDR-förordningen erbjuda ett över</w:t>
      </w:r>
      <w:r>
        <w:softHyphen/>
        <w:t>klag</w:t>
      </w:r>
      <w:r>
        <w:softHyphen/>
        <w:t>ande</w:t>
      </w:r>
      <w:r>
        <w:softHyphen/>
        <w:t>förfarande för avslagsbeslut. Ett sådant avslagsbeslut kan komma att inne</w:t>
      </w:r>
      <w:r>
        <w:softHyphen/>
        <w:t>hålla frågor som för närvarande prövas av olika över</w:t>
      </w:r>
      <w:r>
        <w:softHyphen/>
        <w:t>klagande</w:t>
      </w:r>
      <w:r>
        <w:softHyphen/>
        <w:t xml:space="preserve">instanser. </w:t>
      </w:r>
    </w:p>
    <w:bookmarkEnd w:id="266"/>
    <w:bookmarkEnd w:id="267"/>
    <w:p w14:paraId="2E64F194" w14:textId="77777777" w:rsidR="008539B5" w:rsidRDefault="008539B5" w:rsidP="008539B5">
      <w:pPr>
        <w:pStyle w:val="Rubrik5utannumrering"/>
      </w:pPr>
      <w:r>
        <w:t xml:space="preserve">Överklagande ska ske till allmän förvaltningsdomstol </w:t>
      </w:r>
      <w:bookmarkStart w:id="268" w:name="_Hlk57991952"/>
      <w:r>
        <w:t>i fråga om tillståndsbeslut</w:t>
      </w:r>
    </w:p>
    <w:bookmarkEnd w:id="268"/>
    <w:p w14:paraId="719491FB" w14:textId="1003B3E1" w:rsidR="008539B5" w:rsidRDefault="008539B5" w:rsidP="008539B5">
      <w:pPr>
        <w:pStyle w:val="Brdtextmedindrag"/>
        <w:ind w:firstLine="0"/>
      </w:pPr>
      <w:r w:rsidRPr="003C74F9">
        <w:t>Huvudregeln enligt 40</w:t>
      </w:r>
      <w:r>
        <w:t> §</w:t>
      </w:r>
      <w:r w:rsidRPr="003C74F9">
        <w:t xml:space="preserve"> förvaltningslagen (2017:900) är att beslut över</w:t>
      </w:r>
      <w:r>
        <w:softHyphen/>
      </w:r>
      <w:r w:rsidRPr="003C74F9">
        <w:t xml:space="preserve">klagas till allmän förvaltningsdomstol. </w:t>
      </w:r>
      <w:r>
        <w:t xml:space="preserve">Denna huvudregel följs när det gäller Läkemedelsverkets beslut. </w:t>
      </w:r>
      <w:r w:rsidRPr="00B85E1D">
        <w:t>Under vissa särskilda för</w:t>
      </w:r>
      <w:r>
        <w:softHyphen/>
      </w:r>
      <w:r w:rsidRPr="00B85E1D">
        <w:t>ut</w:t>
      </w:r>
      <w:r>
        <w:softHyphen/>
      </w:r>
      <w:r w:rsidRPr="00B85E1D">
        <w:t>sättningar kan det dock finnas anledning att låta beslut över</w:t>
      </w:r>
      <w:r>
        <w:softHyphen/>
      </w:r>
      <w:r w:rsidRPr="00B85E1D">
        <w:t>klagas till en s.k. dom</w:t>
      </w:r>
      <w:r>
        <w:softHyphen/>
      </w:r>
      <w:r w:rsidRPr="00B85E1D">
        <w:t>stols</w:t>
      </w:r>
      <w:r>
        <w:softHyphen/>
      </w:r>
      <w:r w:rsidRPr="00B85E1D">
        <w:t>likn</w:t>
      </w:r>
      <w:r>
        <w:softHyphen/>
      </w:r>
      <w:r w:rsidRPr="00B85E1D">
        <w:t xml:space="preserve">ande nämnd i stället för </w:t>
      </w:r>
      <w:r>
        <w:t>till allmän för</w:t>
      </w:r>
      <w:r>
        <w:softHyphen/>
        <w:t>valtningsdomstol</w:t>
      </w:r>
      <w:r w:rsidRPr="00B85E1D">
        <w:t xml:space="preserve"> till exempel av effektivitets</w:t>
      </w:r>
      <w:r>
        <w:softHyphen/>
      </w:r>
      <w:r w:rsidRPr="00B85E1D">
        <w:t>skäl eller för att ett ärende för</w:t>
      </w:r>
      <w:r>
        <w:softHyphen/>
      </w:r>
      <w:r w:rsidRPr="00B85E1D">
        <w:t>ut</w:t>
      </w:r>
      <w:r>
        <w:softHyphen/>
      </w:r>
      <w:r w:rsidRPr="00B85E1D">
        <w:t>sätter en särskild sammansätt</w:t>
      </w:r>
      <w:r>
        <w:softHyphen/>
      </w:r>
      <w:r w:rsidRPr="00B85E1D">
        <w:t>ning i överklagandeinstansen.</w:t>
      </w:r>
      <w:r>
        <w:t xml:space="preserve"> Sådana speciella skäl ansågs föreligga gällande överprövningen av Etik</w:t>
      </w:r>
      <w:r>
        <w:softHyphen/>
        <w:t>prövnings</w:t>
      </w:r>
      <w:r>
        <w:softHyphen/>
        <w:t>myndighetens beslut. I pro</w:t>
      </w:r>
      <w:r>
        <w:softHyphen/>
        <w:t>posi</w:t>
      </w:r>
      <w:r>
        <w:softHyphen/>
        <w:t>tion</w:t>
      </w:r>
      <w:r>
        <w:softHyphen/>
        <w:t>en Etikprövning av forskning (prop. 2002/03:50) motiveras denna ordning med att ärend</w:t>
      </w:r>
      <w:r>
        <w:softHyphen/>
        <w:t>en om etikprövning av forskning bland annat skulle komma att inne</w:t>
      </w:r>
      <w:r>
        <w:softHyphen/>
        <w:t>fatta en prövning av forskningens vetenskapliga bärkraft, vilket för</w:t>
      </w:r>
      <w:r>
        <w:softHyphen/>
        <w:t>ut</w:t>
      </w:r>
      <w:r>
        <w:softHyphen/>
        <w:t>sätter en särskild sammansättning i överklagande</w:t>
      </w:r>
      <w:r>
        <w:softHyphen/>
        <w:t>instansen. I pro</w:t>
      </w:r>
      <w:r>
        <w:softHyphen/>
        <w:t>posi</w:t>
      </w:r>
      <w:r>
        <w:softHyphen/>
        <w:t>tion</w:t>
      </w:r>
      <w:r>
        <w:softHyphen/>
        <w:t>en anförs vidare att förutom juridisk kompetens och ledamöt</w:t>
      </w:r>
      <w:r>
        <w:softHyphen/>
        <w:t>er med vetenskaplig kompetens inom olika områden, behövs ledamöter som före</w:t>
      </w:r>
      <w:r>
        <w:softHyphen/>
        <w:t>träder det allmännas intresse. Den prövning som res</w:t>
      </w:r>
      <w:r>
        <w:softHyphen/>
        <w:t>pektive ärende förut</w:t>
      </w:r>
      <w:r>
        <w:softHyphen/>
        <w:t>sätter skulle komma att innefatta av</w:t>
      </w:r>
      <w:r>
        <w:softHyphen/>
        <w:t>väg</w:t>
      </w:r>
      <w:r>
        <w:softHyphen/>
        <w:t>ningar och lämplig</w:t>
      </w:r>
      <w:r>
        <w:softHyphen/>
        <w:t>hets</w:t>
      </w:r>
      <w:r>
        <w:softHyphen/>
        <w:t>över</w:t>
      </w:r>
      <w:r>
        <w:softHyphen/>
        <w:t>väg</w:t>
      </w:r>
      <w:r>
        <w:softHyphen/>
        <w:t>anden från olika utgångspunkter. De etiska bedömningar som skulle bli nödvändiga skulle vidare kom</w:t>
      </w:r>
      <w:r>
        <w:softHyphen/>
        <w:t>ma att vara en påtagligt integrerad del av den vetenskapliga be</w:t>
      </w:r>
      <w:r>
        <w:softHyphen/>
        <w:t>döm</w:t>
      </w:r>
      <w:r>
        <w:softHyphen/>
        <w:t>ningen som skulle göras i varje ärende. De fråge</w:t>
      </w:r>
      <w:r>
        <w:softHyphen/>
        <w:t>ställ</w:t>
      </w:r>
      <w:r>
        <w:softHyphen/>
        <w:t>ningar som en över</w:t>
      </w:r>
      <w:r>
        <w:softHyphen/>
        <w:t>prövningsinstans skulle komma att ställas inför och de ställ</w:t>
      </w:r>
      <w:r>
        <w:softHyphen/>
        <w:t>nings</w:t>
      </w:r>
      <w:r>
        <w:softHyphen/>
        <w:t>taganden som den skulle komma att göra anses således bygga på sådana överväganden som kan sägas ligga vid sidan av den form för tvist</w:t>
      </w:r>
      <w:r>
        <w:softHyphen/>
        <w:t>lösning och bevisvärdering som domstolarna erbjuder (s. 160). När svensk rätt anpassades till EU-förordningen om kliniska läke</w:t>
      </w:r>
      <w:r>
        <w:softHyphen/>
        <w:t>medels</w:t>
      </w:r>
      <w:r>
        <w:softHyphen/>
        <w:t>pröv</w:t>
      </w:r>
      <w:r>
        <w:softHyphen/>
        <w:t>ning</w:t>
      </w:r>
      <w:r>
        <w:softHyphen/>
        <w:t>ar gjordes bedömningen att Läke</w:t>
      </w:r>
      <w:r>
        <w:softHyphen/>
        <w:t>medels</w:t>
      </w:r>
      <w:r>
        <w:softHyphen/>
        <w:t>verkets beslut skulle över</w:t>
      </w:r>
      <w:r>
        <w:softHyphen/>
        <w:t>klag</w:t>
      </w:r>
      <w:r>
        <w:softHyphen/>
        <w:t>as till allmän förvaltnings</w:t>
      </w:r>
      <w:r>
        <w:softHyphen/>
        <w:t>dom</w:t>
      </w:r>
      <w:r>
        <w:softHyphen/>
        <w:t>stol och att bedömningen av Överklag</w:t>
      </w:r>
      <w:r>
        <w:softHyphen/>
        <w:t>ande</w:t>
      </w:r>
      <w:r>
        <w:softHyphen/>
        <w:t>nämnden för etik</w:t>
      </w:r>
      <w:r>
        <w:softHyphen/>
        <w:t>pröv</w:t>
      </w:r>
      <w:r>
        <w:softHyphen/>
        <w:t>ning kunde inkorporeras i den över</w:t>
      </w:r>
      <w:r>
        <w:softHyphen/>
        <w:t>klag</w:t>
      </w:r>
      <w:r>
        <w:softHyphen/>
        <w:t>ande</w:t>
      </w:r>
      <w:r>
        <w:softHyphen/>
        <w:t>process</w:t>
      </w:r>
      <w:r>
        <w:softHyphen/>
        <w:t>en genom att dom</w:t>
      </w:r>
      <w:r>
        <w:softHyphen/>
        <w:t>stolen får inhämta ett yttrande från Över</w:t>
      </w:r>
      <w:r>
        <w:softHyphen/>
        <w:t>klag</w:t>
      </w:r>
      <w:r>
        <w:softHyphen/>
        <w:t>ande</w:t>
      </w:r>
      <w:r>
        <w:softHyphen/>
        <w:t>nämnden om den etiska granskningen är aktuell i det över</w:t>
      </w:r>
      <w:r>
        <w:softHyphen/>
        <w:t>klagade målet. Genom detta förfarande säker</w:t>
      </w:r>
      <w:r>
        <w:softHyphen/>
        <w:t>ställs att den fort</w:t>
      </w:r>
      <w:r>
        <w:softHyphen/>
        <w:t>satta prövningen sker uti</w:t>
      </w:r>
      <w:r>
        <w:softHyphen/>
        <w:t>från de processrättsliga aspekter som råder inom den allmänna för</w:t>
      </w:r>
      <w:r>
        <w:softHyphen/>
        <w:t>valt</w:t>
      </w:r>
      <w:r>
        <w:softHyphen/>
        <w:t>nings</w:t>
      </w:r>
      <w:r>
        <w:softHyphen/>
        <w:t>rätten inklusive dess möjlig</w:t>
      </w:r>
      <w:r>
        <w:softHyphen/>
        <w:t>het</w:t>
      </w:r>
      <w:r>
        <w:softHyphen/>
        <w:t>er att överklaga beslut. Genom dom</w:t>
      </w:r>
      <w:r>
        <w:softHyphen/>
        <w:t>stols</w:t>
      </w:r>
      <w:r>
        <w:softHyphen/>
        <w:t>processen tillförsäkras den beredningsprocess som gäller för dessa mål när det gäller bered</w:t>
      </w:r>
      <w:r>
        <w:softHyphen/>
        <w:t>ning och möjligheten att ta upp bevisning genom bland annat att höra de vittnen och sakkunniga som kan behövas vid pröv</w:t>
      </w:r>
      <w:r>
        <w:softHyphen/>
        <w:t>ning</w:t>
      </w:r>
      <w:r>
        <w:softHyphen/>
        <w:t>en av ett överklagat beslut om till</w:t>
      </w:r>
      <w:r>
        <w:softHyphen/>
        <w:t>stånd till klinisk läke</w:t>
      </w:r>
      <w:r>
        <w:softHyphen/>
        <w:t>medels</w:t>
      </w:r>
      <w:r>
        <w:softHyphen/>
        <w:t>pröv</w:t>
      </w:r>
      <w:r>
        <w:softHyphen/>
        <w:t xml:space="preserve">ning. </w:t>
      </w:r>
    </w:p>
    <w:p w14:paraId="6BB13481" w14:textId="40AA497A" w:rsidR="008539B5" w:rsidRDefault="008539B5" w:rsidP="008539B5">
      <w:pPr>
        <w:pStyle w:val="Brdtextmedindrag"/>
      </w:pPr>
      <w:r>
        <w:t>Enligt uppgifter från Läkemedelsverket så kommer det in cirka 20–30 an</w:t>
      </w:r>
      <w:r>
        <w:softHyphen/>
        <w:t>mälningar per år om kliniska prövningar av medicin</w:t>
      </w:r>
      <w:r>
        <w:softHyphen/>
        <w:t>tek</w:t>
      </w:r>
      <w:r>
        <w:softHyphen/>
        <w:t>niska produkter. Under den senaste femårsperioden har Läke</w:t>
      </w:r>
      <w:r>
        <w:softHyphen/>
        <w:t>medels</w:t>
      </w:r>
      <w:r>
        <w:softHyphen/>
        <w:t>verket fattat sju avslags</w:t>
      </w:r>
      <w:r>
        <w:softHyphen/>
        <w:t xml:space="preserve">beslut: ett beslut år 2014, tre beslut år 2017 och tre beslut under 2019 (fram till juni 2019). </w:t>
      </w:r>
      <w:r w:rsidRPr="00192963">
        <w:t>Det rör sig inte heller om något större antal ansökningar om godkännande enligt etikprövningslagen.</w:t>
      </w:r>
    </w:p>
    <w:p w14:paraId="08382F7A" w14:textId="09339C5D" w:rsidR="008539B5" w:rsidRDefault="008539B5" w:rsidP="008539B5">
      <w:pPr>
        <w:pStyle w:val="Brdtextmedindrag"/>
      </w:pPr>
      <w:r>
        <w:t>En överprövning i Överklagandenämnden för etikprövning torde emeller</w:t>
      </w:r>
      <w:r>
        <w:softHyphen/>
        <w:t>tid innebära ett snabbare förfarande än ett överklag</w:t>
      </w:r>
      <w:r>
        <w:softHyphen/>
        <w:t>ande till en allmän förvaltningsdomstol. Det hänger naturligtvis sam</w:t>
      </w:r>
      <w:r>
        <w:softHyphen/>
      </w:r>
      <w:r>
        <w:softHyphen/>
        <w:t>man med att nämnden enbart handlägger en viss typ av ärenden. En snabb hand</w:t>
      </w:r>
      <w:r>
        <w:softHyphen/>
        <w:t>lägg</w:t>
      </w:r>
      <w:r>
        <w:softHyphen/>
        <w:t>ning är till stor fördel för sponsorn och i förlängningen därmed också för Sverige som prövningsland. Ef</w:t>
      </w:r>
      <w:r>
        <w:softHyphen/>
        <w:t>fekt</w:t>
      </w:r>
      <w:r>
        <w:softHyphen/>
        <w:t>ivitets</w:t>
      </w:r>
      <w:r>
        <w:softHyphen/>
        <w:t>vinsterna som ett snabbt besluts</w:t>
      </w:r>
      <w:r>
        <w:softHyphen/>
        <w:t>för</w:t>
      </w:r>
      <w:r>
        <w:softHyphen/>
        <w:t>farande ger talar så</w:t>
      </w:r>
      <w:r>
        <w:softHyphen/>
        <w:t>ledes för att överklaganden bör prövas av Över</w:t>
      </w:r>
      <w:r>
        <w:softHyphen/>
        <w:t>klag</w:t>
      </w:r>
      <w:r>
        <w:softHyphen/>
        <w:t>ande</w:t>
      </w:r>
      <w:r>
        <w:softHyphen/>
        <w:t>nämnden för etikprövning. Även om nämndens handläggning kan vara snabb</w:t>
      </w:r>
      <w:r>
        <w:softHyphen/>
      </w:r>
      <w:r>
        <w:softHyphen/>
        <w:t>are så bedöms den allmänna förvalt</w:t>
      </w:r>
      <w:r>
        <w:softHyphen/>
        <w:t>nings</w:t>
      </w:r>
      <w:r>
        <w:softHyphen/>
        <w:t>domstolens pro</w:t>
      </w:r>
      <w:r>
        <w:softHyphen/>
        <w:t>cess och möjlighet att överklaga målet till ytter</w:t>
      </w:r>
      <w:r>
        <w:softHyphen/>
        <w:t>ligare instans vara av sådan vikt att handläggningstiden i sig inte utgör tillräckligt skäl för att nämnden ska vara överprövningsinstans i nu aktu</w:t>
      </w:r>
      <w:r>
        <w:softHyphen/>
        <w:t xml:space="preserve">ella ärenden. </w:t>
      </w:r>
    </w:p>
    <w:p w14:paraId="6E822379" w14:textId="1C025C00" w:rsidR="008539B5" w:rsidRDefault="008539B5" w:rsidP="008539B5">
      <w:pPr>
        <w:pStyle w:val="Brdtextmedindrag"/>
      </w:pPr>
      <w:r>
        <w:t>Mot denna bakgrund föreslås det att det beslut som Läke</w:t>
      </w:r>
      <w:r>
        <w:softHyphen/>
        <w:t>medels</w:t>
      </w:r>
      <w:r>
        <w:softHyphen/>
        <w:t>verket fattar med anledning av en ansökan om klinisk pröv</w:t>
      </w:r>
      <w:r>
        <w:softHyphen/>
        <w:t>ning eller prestanda</w:t>
      </w:r>
      <w:r>
        <w:softHyphen/>
        <w:t>studie ska kunna överklagas till allmän för</w:t>
      </w:r>
      <w:r>
        <w:softHyphen/>
        <w:t>valt</w:t>
      </w:r>
      <w:r>
        <w:softHyphen/>
        <w:t>nings</w:t>
      </w:r>
      <w:r>
        <w:softHyphen/>
        <w:t>domstol. Därmed kommer beslutsprocessen att vara den</w:t>
      </w:r>
      <w:r>
        <w:softHyphen/>
        <w:t>samma som för kliniska läkemedels</w:t>
      </w:r>
      <w:r>
        <w:softHyphen/>
        <w:t>pröv</w:t>
      </w:r>
      <w:r>
        <w:softHyphen/>
        <w:t>ningar</w:t>
      </w:r>
    </w:p>
    <w:p w14:paraId="1197D617" w14:textId="117F2FE8" w:rsidR="008539B5" w:rsidRDefault="008539B5" w:rsidP="008539B5">
      <w:pPr>
        <w:pStyle w:val="Brdtextmedindrag"/>
      </w:pPr>
      <w:bookmarkStart w:id="269" w:name="_Hlk20905775"/>
      <w:r>
        <w:t>En</w:t>
      </w:r>
      <w:r w:rsidRPr="00BD7E64">
        <w:t xml:space="preserve"> allmän förvaltningsdomstol </w:t>
      </w:r>
      <w:r>
        <w:t>kan med stöd av 8 §</w:t>
      </w:r>
      <w:r w:rsidRPr="00BD7E64">
        <w:t xml:space="preserve"> förvalt</w:t>
      </w:r>
      <w:r>
        <w:softHyphen/>
      </w:r>
      <w:r w:rsidRPr="00BD7E64">
        <w:t>nings</w:t>
      </w:r>
      <w:r>
        <w:softHyphen/>
      </w:r>
      <w:r>
        <w:softHyphen/>
      </w:r>
      <w:r w:rsidRPr="00BD7E64">
        <w:t>process</w:t>
      </w:r>
      <w:r>
        <w:softHyphen/>
      </w:r>
      <w:r w:rsidRPr="00BD7E64">
        <w:t>lagen hämta in ett yttrande från Överklag</w:t>
      </w:r>
      <w:r>
        <w:t>a</w:t>
      </w:r>
      <w:r w:rsidRPr="00BD7E64">
        <w:t>nden</w:t>
      </w:r>
      <w:r>
        <w:t>ä</w:t>
      </w:r>
      <w:r w:rsidRPr="00BD7E64">
        <w:t>mnd</w:t>
      </w:r>
      <w:r>
        <w:softHyphen/>
      </w:r>
      <w:r w:rsidRPr="00BD7E64">
        <w:t>en för etik</w:t>
      </w:r>
      <w:r>
        <w:softHyphen/>
      </w:r>
      <w:r w:rsidRPr="00BD7E64">
        <w:t>prövning. Det ger förvaltningsrätten underlag för den etiska gransk</w:t>
      </w:r>
      <w:r>
        <w:softHyphen/>
      </w:r>
      <w:r w:rsidRPr="00BD7E64">
        <w:t>ningen från en annan instans än Etikpröv</w:t>
      </w:r>
      <w:r>
        <w:softHyphen/>
      </w:r>
      <w:r w:rsidRPr="00BD7E64">
        <w:t>nings</w:t>
      </w:r>
      <w:r>
        <w:softHyphen/>
        <w:t>mynd</w:t>
      </w:r>
      <w:r>
        <w:softHyphen/>
        <w:t>ig</w:t>
      </w:r>
      <w:r>
        <w:softHyphen/>
      </w:r>
      <w:r w:rsidRPr="00BD7E64">
        <w:t>heten, som lämnade sitt yttrande till Läke</w:t>
      </w:r>
      <w:r>
        <w:softHyphen/>
      </w:r>
      <w:r>
        <w:softHyphen/>
      </w:r>
      <w:r w:rsidRPr="00BD7E64">
        <w:t xml:space="preserve">medelsverket. </w:t>
      </w:r>
      <w:bookmarkEnd w:id="269"/>
      <w:r w:rsidRPr="00BD7E64">
        <w:t xml:space="preserve">I artikel </w:t>
      </w:r>
      <w:r>
        <w:t xml:space="preserve">78.10 i </w:t>
      </w:r>
      <w:r w:rsidRPr="00A3541E">
        <w:t>MDR-för</w:t>
      </w:r>
      <w:r>
        <w:softHyphen/>
      </w:r>
      <w:r w:rsidRPr="00A3541E">
        <w:t>ordningen</w:t>
      </w:r>
      <w:r>
        <w:t xml:space="preserve"> och i artikel 74.10 i IVDR-förordningen </w:t>
      </w:r>
      <w:r w:rsidRPr="00BD7E64">
        <w:t xml:space="preserve">anges att </w:t>
      </w:r>
      <w:r>
        <w:t>medlemsstaterna ska tillhandahålla ett över</w:t>
      </w:r>
      <w:r>
        <w:softHyphen/>
      </w:r>
      <w:r>
        <w:softHyphen/>
        <w:t>klagandeförfarande för ett avslagsbeslut</w:t>
      </w:r>
      <w:r w:rsidRPr="00BD7E64">
        <w:t>.</w:t>
      </w:r>
      <w:r>
        <w:t xml:space="preserve"> I ett överklagat mål får f</w:t>
      </w:r>
      <w:r w:rsidRPr="00BD7E64">
        <w:t>ör</w:t>
      </w:r>
      <w:r>
        <w:softHyphen/>
      </w:r>
      <w:r w:rsidRPr="00BD7E64">
        <w:t>valt</w:t>
      </w:r>
      <w:r>
        <w:softHyphen/>
      </w:r>
      <w:r w:rsidRPr="00BD7E64">
        <w:t>nings</w:t>
      </w:r>
      <w:r>
        <w:softHyphen/>
      </w:r>
      <w:r w:rsidRPr="00BD7E64">
        <w:t>rätten bedöma målet efter gängse regler inklusive principen om domstolens fria bevisvärdering.</w:t>
      </w:r>
    </w:p>
    <w:p w14:paraId="08FCF106" w14:textId="575D9F10" w:rsidR="008539B5" w:rsidRDefault="008539B5" w:rsidP="008539B5">
      <w:pPr>
        <w:pStyle w:val="Brdtextmedindrag"/>
      </w:pPr>
      <w:r w:rsidRPr="00E672DF">
        <w:t>Det</w:t>
      </w:r>
      <w:r>
        <w:t xml:space="preserve"> kan även nämnas att det genom EU-för</w:t>
      </w:r>
      <w:r>
        <w:softHyphen/>
        <w:t>ord</w:t>
      </w:r>
      <w:r>
        <w:softHyphen/>
        <w:t>ning</w:t>
      </w:r>
      <w:r>
        <w:softHyphen/>
        <w:t>arnas samordnade bedömnings</w:t>
      </w:r>
      <w:r>
        <w:softHyphen/>
        <w:t xml:space="preserve">förfarande för kliniska prövningar och prestandastudier i artikel 78 i </w:t>
      </w:r>
      <w:r w:rsidRPr="00A3541E">
        <w:t>MDR-förordningen</w:t>
      </w:r>
      <w:r>
        <w:t xml:space="preserve"> och artikel 74 i IVDR-förordningen ges möj</w:t>
      </w:r>
      <w:r>
        <w:softHyphen/>
        <w:t>lighet för sponsorn att ansöka om godkännande till prövningar och studier i flera länder samtidigt och att ett avslag i Sverige där</w:t>
      </w:r>
      <w:r>
        <w:softHyphen/>
        <w:t>med kan result</w:t>
      </w:r>
      <w:r>
        <w:softHyphen/>
        <w:t>era i att sponsorn inte överklagar beslutet utan i stället fullföljer pröv</w:t>
      </w:r>
      <w:r>
        <w:softHyphen/>
        <w:t>ning</w:t>
      </w:r>
      <w:r>
        <w:softHyphen/>
        <w:t>arna och studierna i de övriga länderna. Vidare kan ett beslut om av</w:t>
      </w:r>
      <w:r>
        <w:softHyphen/>
        <w:t>slag leda till att sponsorn väljer att lämna in en ny reviderad ansökan i stället för att överklaga avslags</w:t>
      </w:r>
      <w:r>
        <w:softHyphen/>
        <w:t>be</w:t>
      </w:r>
      <w:r>
        <w:softHyphen/>
        <w:t>slutet.</w:t>
      </w:r>
    </w:p>
    <w:p w14:paraId="6AB71D4A" w14:textId="77777777" w:rsidR="008539B5" w:rsidRDefault="008539B5" w:rsidP="008539B5">
      <w:pPr>
        <w:pStyle w:val="Rubrik5utannumrering"/>
      </w:pPr>
      <w:r>
        <w:t>Överklagande av Läkemedelsverkets beslut</w:t>
      </w:r>
    </w:p>
    <w:p w14:paraId="0DEB7CDF" w14:textId="4B067B7B" w:rsidR="008539B5" w:rsidRDefault="008539B5" w:rsidP="008539B5">
      <w:pPr>
        <w:pStyle w:val="Brdtextmedindrag"/>
        <w:ind w:firstLine="0"/>
      </w:pPr>
      <w:r>
        <w:t xml:space="preserve">Artiklarna 62, 70, 71 och 78 i </w:t>
      </w:r>
      <w:r w:rsidRPr="00A3541E">
        <w:t>MDR-förordningen</w:t>
      </w:r>
      <w:r>
        <w:t xml:space="preserve"> och artiklarna 57, 58, 66, 67 och 74 i IVDR-förordningen innehåller de bestämmelser som be</w:t>
      </w:r>
      <w:r>
        <w:softHyphen/>
        <w:t>slut</w:t>
      </w:r>
      <w:r>
        <w:softHyphen/>
      </w:r>
      <w:r>
        <w:softHyphen/>
        <w:t>ande mynd</w:t>
      </w:r>
      <w:r>
        <w:softHyphen/>
        <w:t>ig</w:t>
      </w:r>
      <w:r>
        <w:softHyphen/>
        <w:t>het ska beakta vid godkännandet av en ansökan om att genom</w:t>
      </w:r>
      <w:r>
        <w:softHyphen/>
      </w:r>
      <w:r>
        <w:softHyphen/>
        <w:t>föra en klinisk prövning respektive prestandastudie. Det är medlems</w:t>
      </w:r>
      <w:r>
        <w:softHyphen/>
        <w:t>stat</w:t>
      </w:r>
      <w:r>
        <w:softHyphen/>
        <w:t xml:space="preserve">en som ska </w:t>
      </w:r>
      <w:r w:rsidRPr="00644F97">
        <w:t xml:space="preserve">fastställa vilken myndighet som lämpligen bör delta i bedömningen av en ansökan </w:t>
      </w:r>
      <w:r>
        <w:t>och</w:t>
      </w:r>
      <w:r w:rsidRPr="00644F97">
        <w:t xml:space="preserve"> organisera etik</w:t>
      </w:r>
      <w:r>
        <w:softHyphen/>
      </w:r>
      <w:r w:rsidRPr="00644F97">
        <w:t>kommittéers med</w:t>
      </w:r>
      <w:r>
        <w:softHyphen/>
      </w:r>
      <w:r w:rsidRPr="00644F97">
        <w:t xml:space="preserve">verkan </w:t>
      </w:r>
      <w:r>
        <w:t xml:space="preserve">så att beslut kan fattas </w:t>
      </w:r>
      <w:r w:rsidRPr="00644F97">
        <w:t>inom de tidsfrister som anges i för</w:t>
      </w:r>
      <w:r>
        <w:softHyphen/>
      </w:r>
      <w:r w:rsidRPr="00644F97">
        <w:t>ord</w:t>
      </w:r>
      <w:r>
        <w:softHyphen/>
      </w:r>
      <w:r w:rsidRPr="00644F97">
        <w:t>ning</w:t>
      </w:r>
      <w:r>
        <w:softHyphen/>
        <w:t>ar</w:t>
      </w:r>
      <w:r>
        <w:softHyphen/>
        <w:t>na</w:t>
      </w:r>
      <w:r w:rsidRPr="00644F97">
        <w:t xml:space="preserve">. </w:t>
      </w:r>
      <w:r>
        <w:t xml:space="preserve">Av artiklarna 70, 71 och 78 i </w:t>
      </w:r>
      <w:r w:rsidRPr="00A3541E">
        <w:t>MDR-förordningen</w:t>
      </w:r>
      <w:r>
        <w:t xml:space="preserve"> och artiklarna 66, 67 och 74 i IVDR-förordningen framgår att berörd medlemsstat ska erbjuda respektive tillhandahålla ett överklagandeförfarande för ett beslut om avslag. Beslut om avslag kommer att meddelas med stöd av bestäm</w:t>
      </w:r>
      <w:r>
        <w:softHyphen/>
        <w:t>mels</w:t>
      </w:r>
      <w:r>
        <w:softHyphen/>
        <w:t>er i MDR- och IVDR-förordningarna. Att beslut med</w:t>
      </w:r>
      <w:r>
        <w:softHyphen/>
        <w:t>del</w:t>
      </w:r>
      <w:r>
        <w:softHyphen/>
        <w:t>ade med stöd av EU-förordningarna får överklagas följer av all</w:t>
      </w:r>
      <w:r>
        <w:softHyphen/>
        <w:t>män</w:t>
      </w:r>
      <w:r>
        <w:softHyphen/>
        <w:t>na för</w:t>
      </w:r>
      <w:r>
        <w:softHyphen/>
        <w:t>valt</w:t>
      </w:r>
      <w:r>
        <w:softHyphen/>
        <w:t>nings</w:t>
      </w:r>
      <w:r>
        <w:softHyphen/>
        <w:t>rätts</w:t>
      </w:r>
      <w:r>
        <w:softHyphen/>
        <w:t>liga principer och förvaltningslagens be</w:t>
      </w:r>
      <w:r>
        <w:softHyphen/>
        <w:t>stäm</w:t>
      </w:r>
      <w:r>
        <w:softHyphen/>
        <w:t>melser om överklagande och behöver inte anges särskilt i den nya lagen med kompletterande bestäm</w:t>
      </w:r>
      <w:r>
        <w:softHyphen/>
        <w:t xml:space="preserve">melser till EU:s förordningar om medicintekniska produkter (jfr prop. 2010/11:65 s. 84 och 114). </w:t>
      </w:r>
    </w:p>
    <w:p w14:paraId="1E223A73" w14:textId="77777777" w:rsidR="008539B5" w:rsidRDefault="008539B5" w:rsidP="008539B5">
      <w:pPr>
        <w:pStyle w:val="Rubrik5utannumrering"/>
      </w:pPr>
      <w:bookmarkStart w:id="270" w:name="_Hlk57113163"/>
      <w:bookmarkStart w:id="271" w:name="_Hlk57214140"/>
      <w:r>
        <w:t>Överklagande av Etikprövningsmyndighetens beslut i vissa fall</w:t>
      </w:r>
    </w:p>
    <w:p w14:paraId="2229138A" w14:textId="5C6FCD8E" w:rsidR="008539B5" w:rsidRDefault="008539B5" w:rsidP="008539B5">
      <w:pPr>
        <w:pStyle w:val="Brdtextmedindrag"/>
        <w:ind w:firstLine="0"/>
      </w:pPr>
      <w:r>
        <w:t>I avsnitt 10.4 föreslås det att Etikprövningsmyndigheten ska fatta ett slut</w:t>
      </w:r>
      <w:r>
        <w:softHyphen/>
        <w:t>ligt beslut efter sin etiska granskning. Vad som avses är att Etik</w:t>
      </w:r>
      <w:r>
        <w:softHyphen/>
        <w:t>pröv</w:t>
      </w:r>
      <w:r>
        <w:softHyphen/>
        <w:t>nings</w:t>
      </w:r>
      <w:r>
        <w:softHyphen/>
        <w:t>myndig</w:t>
      </w:r>
      <w:r>
        <w:softHyphen/>
        <w:t>hetens yttrande ska skickas till sponsorn och yttrandet kommer inte att ingå i underlaget till Läkemedelsverkets tillståndsbeslut. Detta förfar</w:t>
      </w:r>
      <w:r>
        <w:softHyphen/>
        <w:t>an</w:t>
      </w:r>
      <w:r>
        <w:softHyphen/>
        <w:t>de ska gälla vid granskning av en anmälan att påbörja en klinisk pröv</w:t>
      </w:r>
      <w:r>
        <w:softHyphen/>
        <w:t xml:space="preserve">ning eller prestandastudie för produkter med lägre risk i enlighet med artikel 70.7 a i </w:t>
      </w:r>
      <w:r w:rsidRPr="00A3541E">
        <w:t>MDR-förordningen</w:t>
      </w:r>
      <w:r>
        <w:t xml:space="preserve"> eller artikel 66.7 a i IVDR-för</w:t>
      </w:r>
      <w:r>
        <w:softHyphen/>
        <w:t>ord</w:t>
      </w:r>
      <w:r>
        <w:softHyphen/>
        <w:t>ning</w:t>
      </w:r>
      <w:r>
        <w:softHyphen/>
        <w:t xml:space="preserve">en. Det ska även gälla i fråga om anmälningar av </w:t>
      </w:r>
      <w:r>
        <w:rPr>
          <w:iCs/>
        </w:rPr>
        <w:t>studier för klinisk upp</w:t>
      </w:r>
      <w:r>
        <w:rPr>
          <w:iCs/>
        </w:rPr>
        <w:softHyphen/>
        <w:t>följ</w:t>
      </w:r>
      <w:r>
        <w:rPr>
          <w:iCs/>
        </w:rPr>
        <w:softHyphen/>
        <w:t>ning eller prestandastudier efter det att produkten har släppts ut på mark</w:t>
      </w:r>
      <w:r>
        <w:rPr>
          <w:iCs/>
        </w:rPr>
        <w:softHyphen/>
        <w:t>naden i enlighet med a</w:t>
      </w:r>
      <w:r>
        <w:t xml:space="preserve">rtikel 74.1 i MDR-förordningen och artikel 70.1 i IVDR-förordningen. Av </w:t>
      </w:r>
      <w:r w:rsidRPr="003A4D3D">
        <w:t>artiklarna 70.3, 71.4 och 78.10 i MDR-för</w:t>
      </w:r>
      <w:r>
        <w:softHyphen/>
      </w:r>
      <w:r w:rsidRPr="003A4D3D">
        <w:t>ord</w:t>
      </w:r>
      <w:r>
        <w:softHyphen/>
      </w:r>
      <w:r w:rsidRPr="003A4D3D">
        <w:t xml:space="preserve">ningen och artiklarna 66.3, 67.4 och 74.10 i IVDR-förordningen </w:t>
      </w:r>
      <w:r>
        <w:t>fram</w:t>
      </w:r>
      <w:r>
        <w:softHyphen/>
        <w:t xml:space="preserve">går att det ska vara möjligt att </w:t>
      </w:r>
      <w:r w:rsidRPr="003A4D3D">
        <w:t xml:space="preserve">överklaga </w:t>
      </w:r>
      <w:r>
        <w:t xml:space="preserve">ett </w:t>
      </w:r>
      <w:r w:rsidRPr="003A4D3D">
        <w:t xml:space="preserve">avslagsbeslut. </w:t>
      </w:r>
      <w:r>
        <w:t>Etik</w:t>
      </w:r>
      <w:r>
        <w:softHyphen/>
        <w:t>pröv</w:t>
      </w:r>
      <w:r>
        <w:softHyphen/>
        <w:t>nings</w:t>
      </w:r>
      <w:r>
        <w:softHyphen/>
        <w:t>myndig</w:t>
      </w:r>
      <w:r>
        <w:softHyphen/>
        <w:t xml:space="preserve">hetens beslut enligt artiklarna 70.7 a och 74.1 i </w:t>
      </w:r>
      <w:r w:rsidRPr="00A3541E">
        <w:t>MDR-förordningen</w:t>
      </w:r>
      <w:r>
        <w:t xml:space="preserve"> och artiklarna 66.7 a och 70 i IVDR-förordningen bör kunna överklagas och det över</w:t>
      </w:r>
      <w:r>
        <w:softHyphen/>
        <w:t>klag</w:t>
      </w:r>
      <w:r>
        <w:softHyphen/>
        <w:t>andet bör ske till Över</w:t>
      </w:r>
      <w:r>
        <w:softHyphen/>
        <w:t>klag</w:t>
      </w:r>
      <w:r>
        <w:softHyphen/>
        <w:t>ande</w:t>
      </w:r>
      <w:r>
        <w:softHyphen/>
      </w:r>
      <w:r>
        <w:softHyphen/>
        <w:t>nämnd</w:t>
      </w:r>
      <w:r>
        <w:softHyphen/>
        <w:t>en för etikprövning. Där</w:t>
      </w:r>
      <w:r>
        <w:softHyphen/>
        <w:t>med sker överklagandet till den myndighet som är överinstans enligt etik</w:t>
      </w:r>
      <w:r>
        <w:softHyphen/>
        <w:t>pröv</w:t>
      </w:r>
      <w:r>
        <w:softHyphen/>
        <w:t>ningslagen. En överklagandebestämmelse med det innehållet bör införas i den nya lagen med komplett</w:t>
      </w:r>
      <w:r>
        <w:softHyphen/>
        <w:t>er</w:t>
      </w:r>
      <w:r>
        <w:softHyphen/>
        <w:t>ande be</w:t>
      </w:r>
      <w:r>
        <w:softHyphen/>
        <w:t>stämmelser om etisk gransk</w:t>
      </w:r>
      <w:r>
        <w:softHyphen/>
        <w:t>ning till EU:s förordningar om med</w:t>
      </w:r>
      <w:r>
        <w:softHyphen/>
        <w:t>ic</w:t>
      </w:r>
      <w:r>
        <w:softHyphen/>
        <w:t>in</w:t>
      </w:r>
      <w:r>
        <w:softHyphen/>
        <w:t>tekniska produkter. I 37 § etik</w:t>
      </w:r>
      <w:r>
        <w:softHyphen/>
        <w:t>pröv</w:t>
      </w:r>
      <w:r>
        <w:softHyphen/>
        <w:t>ningslagen finns ett förbud mot att överklaga ett beslut som Över</w:t>
      </w:r>
      <w:r>
        <w:softHyphen/>
        <w:t>klag</w:t>
      </w:r>
      <w:r>
        <w:softHyphen/>
        <w:t>andenämnden för etikprövning fattat i ett ärende om etikprövning. En liknande bestämmelse bör införas i den nya lagen med kompletterande be</w:t>
      </w:r>
      <w:r>
        <w:softHyphen/>
        <w:t>stäm</w:t>
      </w:r>
      <w:r>
        <w:softHyphen/>
        <w:t>melser om etisk granskning till EU:s förordning om medicintekniska pro</w:t>
      </w:r>
      <w:r>
        <w:softHyphen/>
        <w:t>dukter. Överklagandenämndens beslut ska således inte kunna över</w:t>
      </w:r>
      <w:r>
        <w:softHyphen/>
        <w:t xml:space="preserve">klagas. </w:t>
      </w:r>
    </w:p>
    <w:bookmarkEnd w:id="270"/>
    <w:bookmarkEnd w:id="271"/>
    <w:p w14:paraId="1CDF4CBB" w14:textId="31521584" w:rsidR="008539B5" w:rsidRPr="009639CE" w:rsidRDefault="008539B5" w:rsidP="008539B5">
      <w:pPr>
        <w:pStyle w:val="Brdtextmedindrag"/>
      </w:pPr>
      <w:r>
        <w:t xml:space="preserve">I promemorian föreslogs det att Etikprövningsmyndighetens beslut skulle få överklagas i ärenden som den </w:t>
      </w:r>
      <w:r w:rsidRPr="001C5E22">
        <w:t xml:space="preserve">myndigheten har avgjort och </w:t>
      </w:r>
      <w:r>
        <w:t xml:space="preserve">om </w:t>
      </w:r>
      <w:r w:rsidRPr="001C5E22">
        <w:t>beslutet har gått sponsorn emot</w:t>
      </w:r>
      <w:r>
        <w:t>. En liknande bestämmelse finns i 36 § etik-pröv</w:t>
      </w:r>
      <w:r>
        <w:softHyphen/>
        <w:t>ningslagen. Bestämmelsen i etikprövningslagen är utformad utifrån möjlig</w:t>
      </w:r>
      <w:r>
        <w:softHyphen/>
        <w:t>heten för Etikprövningsmyndigheten att i enlighet med 29 § den lagen överlämna ett ärende till Överklagandenämnden för etikprövning. I för</w:t>
      </w:r>
      <w:r>
        <w:softHyphen/>
        <w:t>arbetena ansågs det att ett sådant beslut inte skulle kunna överklagas, eftersom den regionala nämnden (numera Etikprövningsmyndigheten) inte kunde anses ha avgjort ärendet, se pro</w:t>
      </w:r>
      <w:r>
        <w:softHyphen/>
        <w:t xml:space="preserve">positionen Etikprövning av forskning (prop. </w:t>
      </w:r>
      <w:r w:rsidRPr="00647E78">
        <w:t>2002/03:50</w:t>
      </w:r>
      <w:r>
        <w:t xml:space="preserve"> avsnitt 17.1 och författningskommentaren s. 206). I nu aktuell lagstiftning finns det ingen möjlighet för Etikprövnings</w:t>
      </w:r>
      <w:r>
        <w:softHyphen/>
        <w:t xml:space="preserve">myndigheten att överlämna ett ärende till Överklagandenämnden för etikprövning. Därmed bör det inte, såsom det föreslogs i promemorian, anges att överklagande får ske i ärenden som den </w:t>
      </w:r>
      <w:r w:rsidRPr="001C5E22">
        <w:t xml:space="preserve">myndigheten har avgjort och </w:t>
      </w:r>
      <w:r>
        <w:t xml:space="preserve">om </w:t>
      </w:r>
      <w:r w:rsidRPr="001C5E22">
        <w:t>beslutet har gått sponsorn emot</w:t>
      </w:r>
      <w:r>
        <w:t>.</w:t>
      </w:r>
    </w:p>
    <w:p w14:paraId="3D8F733B" w14:textId="77777777" w:rsidR="008539B5" w:rsidRDefault="008539B5" w:rsidP="008539B5">
      <w:pPr>
        <w:pStyle w:val="Rubrik2"/>
      </w:pPr>
      <w:bookmarkStart w:id="272" w:name="_Toc65132668"/>
      <w:bookmarkStart w:id="273" w:name="_Toc69367538"/>
      <w:r>
        <w:t>Underåriga som försökspersoner</w:t>
      </w:r>
      <w:bookmarkEnd w:id="272"/>
      <w:bookmarkEnd w:id="273"/>
    </w:p>
    <w:p w14:paraId="43447B58" w14:textId="77777777" w:rsidR="008539B5" w:rsidRDefault="008539B5" w:rsidP="008539B5">
      <w:pPr>
        <w:pStyle w:val="Brdtextram"/>
      </w:pPr>
      <w:r>
        <w:rPr>
          <w:b/>
        </w:rPr>
        <w:t>Regeringens f</w:t>
      </w:r>
      <w:r w:rsidRPr="00420062">
        <w:rPr>
          <w:b/>
        </w:rPr>
        <w:t>örslag:</w:t>
      </w:r>
      <w:r>
        <w:t xml:space="preserve"> För en försöksperson som är underårig ska vård</w:t>
      </w:r>
      <w:r>
        <w:softHyphen/>
        <w:t>nads</w:t>
      </w:r>
      <w:r>
        <w:softHyphen/>
        <w:t>hav</w:t>
      </w:r>
      <w:r>
        <w:softHyphen/>
        <w:t>ar</w:t>
      </w:r>
      <w:r>
        <w:softHyphen/>
      </w:r>
      <w:r>
        <w:softHyphen/>
        <w:t>na vara de lagligen utsedda ställföreträdarna som får ge in</w:t>
      </w:r>
      <w:r>
        <w:softHyphen/>
        <w:t>form</w:t>
      </w:r>
      <w:r>
        <w:softHyphen/>
        <w:t>erat sam</w:t>
      </w:r>
      <w:r>
        <w:softHyphen/>
        <w:t>tycke till en klinisk prövning eller prestandastudie på för</w:t>
      </w:r>
      <w:r>
        <w:softHyphen/>
        <w:t>söks</w:t>
      </w:r>
      <w:r>
        <w:softHyphen/>
        <w:t>personens vägnar. En underårig försöksperson som har fyllt 15 år ska också själv kunna ge sitt informerade sam</w:t>
      </w:r>
      <w:r>
        <w:softHyphen/>
        <w:t>tycke till att delta i den kliniska prövningen eller pre</w:t>
      </w:r>
      <w:r>
        <w:softHyphen/>
        <w:t>standa</w:t>
      </w:r>
      <w:r>
        <w:softHyphen/>
        <w:t>studi</w:t>
      </w:r>
      <w:r>
        <w:softHyphen/>
        <w:t>en, under förut</w:t>
      </w:r>
      <w:r>
        <w:softHyphen/>
        <w:t>sätt</w:t>
      </w:r>
      <w:r>
        <w:softHyphen/>
        <w:t>ning att den underårige inser vad prövningen inne</w:t>
      </w:r>
      <w:r>
        <w:softHyphen/>
        <w:t>bär för honom eller henne. Ett sådant informerat samtycke ska inhämtas i en</w:t>
      </w:r>
      <w:r>
        <w:softHyphen/>
        <w:t>lig</w:t>
      </w:r>
      <w:r>
        <w:softHyphen/>
        <w:t>het med vad som regleras om en försöks</w:t>
      </w:r>
      <w:r>
        <w:softHyphen/>
        <w:t xml:space="preserve">person i artikel 63.1 i </w:t>
      </w:r>
      <w:r w:rsidRPr="00A3541E">
        <w:t>MDR-förordningen</w:t>
      </w:r>
      <w:r>
        <w:t xml:space="preserve"> respektive artikel 59.1 i IVDR-förordningen. </w:t>
      </w:r>
    </w:p>
    <w:p w14:paraId="353CC1CD" w14:textId="77777777" w:rsidR="008539B5" w:rsidRDefault="008539B5" w:rsidP="008539B5">
      <w:pPr>
        <w:pStyle w:val="Brdtextmedindrag"/>
      </w:pPr>
    </w:p>
    <w:p w14:paraId="76E39F59"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15651D49" w14:textId="482DA943" w:rsidR="008539B5" w:rsidRPr="00316DD4" w:rsidRDefault="008539B5" w:rsidP="008539B5">
      <w:pPr>
        <w:pStyle w:val="Brdtextmedindrag"/>
      </w:pPr>
      <w:r w:rsidRPr="000801A0">
        <w:rPr>
          <w:b/>
          <w:bCs/>
        </w:rPr>
        <w:t>Remissinstanserna:</w:t>
      </w:r>
      <w:r>
        <w:t xml:space="preserve"> </w:t>
      </w:r>
      <w:r>
        <w:rPr>
          <w:bCs/>
        </w:rPr>
        <w:t xml:space="preserve">En majoritet av remissinstanserna är positiva till eller har inte lämnat synpunkter på promemorians förslag. </w:t>
      </w:r>
      <w:r w:rsidRPr="004D2310">
        <w:rPr>
          <w:i/>
          <w:iCs/>
        </w:rPr>
        <w:t>Sveriges Kommun</w:t>
      </w:r>
      <w:r>
        <w:rPr>
          <w:i/>
          <w:iCs/>
        </w:rPr>
        <w:softHyphen/>
      </w:r>
      <w:r w:rsidRPr="004D2310">
        <w:rPr>
          <w:i/>
          <w:iCs/>
        </w:rPr>
        <w:t>er och Regioner</w:t>
      </w:r>
      <w:r>
        <w:t xml:space="preserve"> (</w:t>
      </w:r>
      <w:r w:rsidRPr="00354035">
        <w:t>SKR</w:t>
      </w:r>
      <w:r>
        <w:t>)</w:t>
      </w:r>
      <w:r w:rsidRPr="00354035">
        <w:t xml:space="preserve"> tillstyrker förslaget att vårdnadshavare ska vara de lagligen utsedda ställföreträdarna</w:t>
      </w:r>
      <w:r>
        <w:t xml:space="preserve"> </w:t>
      </w:r>
      <w:r w:rsidRPr="00354035">
        <w:t>för en underårig person. Sam</w:t>
      </w:r>
      <w:r>
        <w:softHyphen/>
      </w:r>
      <w:r w:rsidRPr="00354035">
        <w:t>tidigt ser SKR det som en risk att barn vars vårdnadshavare</w:t>
      </w:r>
      <w:r>
        <w:t xml:space="preserve"> </w:t>
      </w:r>
      <w:r w:rsidRPr="00354035">
        <w:t>inte sam</w:t>
      </w:r>
      <w:r>
        <w:softHyphen/>
      </w:r>
      <w:r w:rsidRPr="00354035">
        <w:t>arbetar och som har olika uppfattningar utestängs från möjligheterna</w:t>
      </w:r>
      <w:r>
        <w:t xml:space="preserve"> </w:t>
      </w:r>
      <w:r w:rsidRPr="00354035">
        <w:t>att delta i kliniska prövningar eller prestandastudier.</w:t>
      </w:r>
    </w:p>
    <w:p w14:paraId="6321280C" w14:textId="77777777" w:rsidR="008539B5" w:rsidRPr="00DA4CC8" w:rsidRDefault="008539B5" w:rsidP="008539B5">
      <w:pPr>
        <w:pStyle w:val="Rubrik4utannumrering"/>
      </w:pPr>
      <w:r>
        <w:t xml:space="preserve">Skälen för regeringens förslag </w:t>
      </w:r>
    </w:p>
    <w:p w14:paraId="0A0A4CD9" w14:textId="77777777" w:rsidR="008539B5" w:rsidRDefault="008539B5" w:rsidP="008539B5">
      <w:pPr>
        <w:pStyle w:val="Rubrik5utannumrering"/>
        <w:spacing w:before="0"/>
      </w:pPr>
      <w:r>
        <w:t>Informerat samtycke</w:t>
      </w:r>
    </w:p>
    <w:p w14:paraId="4832D74E" w14:textId="0E6D4B7A" w:rsidR="008539B5" w:rsidRDefault="008539B5" w:rsidP="008539B5">
      <w:pPr>
        <w:pStyle w:val="Brdtextmedindrag"/>
        <w:ind w:firstLine="0"/>
      </w:pPr>
      <w:r>
        <w:t>För att delta i en klinisk prövning eller prestandastudie ska för</w:t>
      </w:r>
      <w:r>
        <w:softHyphen/>
        <w:t>söks</w:t>
      </w:r>
      <w:r>
        <w:softHyphen/>
        <w:t>personer få den informa</w:t>
      </w:r>
      <w:r>
        <w:softHyphen/>
        <w:t>tion som behövs för att för</w:t>
      </w:r>
      <w:r>
        <w:softHyphen/>
        <w:t>söks</w:t>
      </w:r>
      <w:r>
        <w:softHyphen/>
        <w:t>per</w:t>
      </w:r>
      <w:r>
        <w:softHyphen/>
        <w:t>son</w:t>
      </w:r>
      <w:r>
        <w:softHyphen/>
        <w:t>erna ska förstå den klini</w:t>
      </w:r>
      <w:r>
        <w:softHyphen/>
        <w:t>ska prövningens eller prestandastudiens karak</w:t>
      </w:r>
      <w:r>
        <w:softHyphen/>
        <w:t>tär, mål, nytta, möjliga konsekvenser, risker och olägenheter. Informationen ska också innehålla uppgifter om för</w:t>
      </w:r>
      <w:r>
        <w:softHyphen/>
        <w:t>söks</w:t>
      </w:r>
      <w:r>
        <w:softHyphen/>
        <w:t>personens rättig</w:t>
      </w:r>
      <w:r>
        <w:softHyphen/>
        <w:t>heter och garantier avseende skyddet av honom eller henne, särskilt försökspersonens rätt att vägra att delta och rätten att när som helst avsluta sitt deltagande i den kliniska pröv</w:t>
      </w:r>
      <w:r>
        <w:softHyphen/>
        <w:t>ningen eller pre</w:t>
      </w:r>
      <w:r>
        <w:softHyphen/>
        <w:t>standastudien utan negativa följder och utan att behöva motiv</w:t>
      </w:r>
      <w:r>
        <w:softHyphen/>
        <w:t xml:space="preserve">era sitt beslut. Ytterligare bestämmelser om den information som ska ges och det sätt som informationen ska ges på framgår av artikel 63 i </w:t>
      </w:r>
      <w:r w:rsidRPr="00A3541E">
        <w:t>MDR-för</w:t>
      </w:r>
      <w:r>
        <w:softHyphen/>
      </w:r>
      <w:r w:rsidRPr="00A3541E">
        <w:t>ord</w:t>
      </w:r>
      <w:r>
        <w:softHyphen/>
      </w:r>
      <w:r w:rsidRPr="00A3541E">
        <w:t>ningen</w:t>
      </w:r>
      <w:r>
        <w:t xml:space="preserve"> och artikel 59 i IVDR-förordningen. </w:t>
      </w:r>
    </w:p>
    <w:p w14:paraId="617AA732" w14:textId="32D1E4F2" w:rsidR="008539B5" w:rsidRDefault="008539B5" w:rsidP="008539B5">
      <w:pPr>
        <w:pStyle w:val="Brdtextmedindrag"/>
      </w:pPr>
      <w:r>
        <w:t>Om försökspersonen är underårig, ska det informerade sam</w:t>
      </w:r>
      <w:r>
        <w:softHyphen/>
        <w:t xml:space="preserve">tycket lämnas av den underåriges lagligen utsedda ställföreträdare. Detta framgår av artikel 65 a i </w:t>
      </w:r>
      <w:r w:rsidRPr="00A3541E">
        <w:t>MDR-förordningen</w:t>
      </w:r>
      <w:r>
        <w:t xml:space="preserve"> och artikel 61.1 a i IVDR-förordningen. </w:t>
      </w:r>
      <w:r w:rsidRPr="003A3C8E">
        <w:t>I svensk rätt innebär det att för en underårig</w:t>
      </w:r>
      <w:r>
        <w:t>, dvs. för en person under 18 år,</w:t>
      </w:r>
      <w:r w:rsidRPr="003A3C8E">
        <w:t xml:space="preserve"> är det dennes vård</w:t>
      </w:r>
      <w:r>
        <w:softHyphen/>
      </w:r>
      <w:r w:rsidRPr="003A3C8E">
        <w:t>nads</w:t>
      </w:r>
      <w:r>
        <w:softHyphen/>
      </w:r>
      <w:r w:rsidRPr="003A3C8E">
        <w:t>hav</w:t>
      </w:r>
      <w:r>
        <w:softHyphen/>
      </w:r>
      <w:r w:rsidRPr="003A3C8E">
        <w:t>are som kan lämna ett informerat samtycke. Om barnet står under vårdnad av två vårdnadshav</w:t>
      </w:r>
      <w:r>
        <w:t>are, bestämmer de till</w:t>
      </w:r>
      <w:r>
        <w:softHyphen/>
        <w:t>sammans (6 kap. 13 §</w:t>
      </w:r>
      <w:r w:rsidRPr="003A3C8E">
        <w:t xml:space="preserve"> föräldra</w:t>
      </w:r>
      <w:r>
        <w:softHyphen/>
      </w:r>
      <w:r w:rsidRPr="003A3C8E">
        <w:t>balk</w:t>
      </w:r>
      <w:r>
        <w:softHyphen/>
      </w:r>
      <w:r w:rsidRPr="003A3C8E">
        <w:t>en). Båda vårdnadshavarna ska då samtycka till den underåriges del</w:t>
      </w:r>
      <w:r>
        <w:softHyphen/>
      </w:r>
      <w:r w:rsidRPr="003A3C8E">
        <w:t>tag</w:t>
      </w:r>
      <w:r>
        <w:softHyphen/>
      </w:r>
      <w:r w:rsidRPr="003A3C8E">
        <w:t>an</w:t>
      </w:r>
      <w:r>
        <w:softHyphen/>
      </w:r>
      <w:r w:rsidRPr="003A3C8E">
        <w:t xml:space="preserve">de i den kliniska prövningen. </w:t>
      </w:r>
      <w:r>
        <w:t>Att vård</w:t>
      </w:r>
      <w:r>
        <w:softHyphen/>
        <w:t>nads</w:t>
      </w:r>
      <w:r>
        <w:softHyphen/>
        <w:t>havarna är de lagligen utsedda ställ</w:t>
      </w:r>
      <w:r>
        <w:softHyphen/>
        <w:t>företrädarna för en under</w:t>
      </w:r>
      <w:r>
        <w:softHyphen/>
        <w:t>årig bör anges i lagen med kompletterande bestäm</w:t>
      </w:r>
      <w:r>
        <w:softHyphen/>
        <w:t>melser till EU:s för</w:t>
      </w:r>
      <w:r>
        <w:softHyphen/>
        <w:t xml:space="preserve">ordningar om medicintekniska produkter. </w:t>
      </w:r>
    </w:p>
    <w:p w14:paraId="396D1D87" w14:textId="77777777" w:rsidR="008539B5" w:rsidRDefault="008539B5" w:rsidP="008539B5">
      <w:pPr>
        <w:pStyle w:val="Brdtextmedindrag"/>
      </w:pPr>
      <w:r>
        <w:rPr>
          <w:rFonts w:ascii="TimesNewRomanPS-ItalicMT" w:hAnsi="TimesNewRomanPS-ItalicMT" w:cs="TimesNewRomanPS-ItalicMT"/>
          <w:i/>
          <w:iCs/>
        </w:rPr>
        <w:t xml:space="preserve">SKR </w:t>
      </w:r>
      <w:r>
        <w:rPr>
          <w:rFonts w:ascii="TimesNewRomanPSMT" w:hAnsi="TimesNewRomanPSMT" w:cs="TimesNewRomanPSMT"/>
        </w:rPr>
        <w:t>pekar på att kravet att båda vårdnadshavares samtycke behövs kan inne</w:t>
      </w:r>
      <w:r>
        <w:rPr>
          <w:rFonts w:ascii="TimesNewRomanPSMT" w:hAnsi="TimesNewRomanPSMT" w:cs="TimesNewRomanPSMT"/>
        </w:rPr>
        <w:softHyphen/>
        <w:t xml:space="preserve">bära </w:t>
      </w:r>
      <w:r w:rsidRPr="00354035">
        <w:t>en risk att barn vars vårdnadshavare</w:t>
      </w:r>
      <w:r>
        <w:t xml:space="preserve"> </w:t>
      </w:r>
      <w:r w:rsidRPr="00354035">
        <w:t>inte samarbetar och som har olika uppfattningar utestängs från möjligheterna</w:t>
      </w:r>
      <w:r>
        <w:t xml:space="preserve"> </w:t>
      </w:r>
      <w:r w:rsidRPr="00354035">
        <w:t>att från delta i kliniska pröv</w:t>
      </w:r>
      <w:r>
        <w:softHyphen/>
      </w:r>
      <w:r w:rsidRPr="00354035">
        <w:t>ningar eller prestandastudier.</w:t>
      </w:r>
      <w:r>
        <w:t xml:space="preserve"> Regeringen finner att n</w:t>
      </w:r>
      <w:r>
        <w:rPr>
          <w:rFonts w:ascii="TimesNewRomanPSMT" w:hAnsi="TimesNewRomanPSMT" w:cs="TimesNewRomanPSMT"/>
        </w:rPr>
        <w:t>u aktuellt lag</w:t>
      </w:r>
      <w:r>
        <w:rPr>
          <w:rFonts w:ascii="TimesNewRomanPSMT" w:hAnsi="TimesNewRomanPSMT" w:cs="TimesNewRomanPSMT"/>
        </w:rPr>
        <w:softHyphen/>
        <w:t>stift</w:t>
      </w:r>
      <w:r>
        <w:rPr>
          <w:rFonts w:ascii="TimesNewRomanPSMT" w:hAnsi="TimesNewRomanPSMT" w:cs="TimesNewRomanPSMT"/>
        </w:rPr>
        <w:softHyphen/>
        <w:t>ningsärende avser att anpassa svensk rätt till EU-förordningarna om medicin</w:t>
      </w:r>
      <w:r>
        <w:rPr>
          <w:rFonts w:ascii="TimesNewRomanPSMT" w:hAnsi="TimesNewRomanPSMT" w:cs="TimesNewRomanPSMT"/>
        </w:rPr>
        <w:softHyphen/>
        <w:t>tekniska produkter och att den problematik som SKR belyser inte kan tas upp i detta lagstiftningsärende.</w:t>
      </w:r>
    </w:p>
    <w:p w14:paraId="2A12A141" w14:textId="77777777" w:rsidR="008539B5" w:rsidRPr="003C790D" w:rsidRDefault="008539B5" w:rsidP="008539B5">
      <w:pPr>
        <w:pStyle w:val="Brdtextmedindrag"/>
      </w:pPr>
      <w:r>
        <w:t xml:space="preserve">Det kan </w:t>
      </w:r>
      <w:r w:rsidRPr="003A3C8E">
        <w:t>nämnas att vid inhämtande av in</w:t>
      </w:r>
      <w:r>
        <w:softHyphen/>
      </w:r>
      <w:r w:rsidRPr="003A3C8E">
        <w:t>form</w:t>
      </w:r>
      <w:r>
        <w:softHyphen/>
      </w:r>
      <w:r w:rsidRPr="003A3C8E">
        <w:t>erat samtycke rörande en under</w:t>
      </w:r>
      <w:r>
        <w:softHyphen/>
      </w:r>
      <w:r w:rsidRPr="003A3C8E">
        <w:t>årigs deltagande i en klinisk pröv</w:t>
      </w:r>
      <w:r>
        <w:softHyphen/>
      </w:r>
      <w:r w:rsidRPr="003A3C8E">
        <w:t xml:space="preserve">ning </w:t>
      </w:r>
      <w:r>
        <w:t xml:space="preserve">eller prestandastudie </w:t>
      </w:r>
      <w:r w:rsidRPr="003A3C8E">
        <w:t xml:space="preserve">anges det i artikel </w:t>
      </w:r>
      <w:r>
        <w:t xml:space="preserve">65 h i </w:t>
      </w:r>
      <w:r w:rsidRPr="00A3541E">
        <w:t>MDR-förordningen</w:t>
      </w:r>
      <w:r>
        <w:t xml:space="preserve"> och artikel 61.1 h i IVDR-förordningen att </w:t>
      </w:r>
      <w:r w:rsidRPr="003A3C8E">
        <w:t>den underårige ska delta i den processen på ett sätt som är an</w:t>
      </w:r>
      <w:r>
        <w:softHyphen/>
      </w:r>
      <w:r w:rsidRPr="003A3C8E">
        <w:t xml:space="preserve">passat till hans eller hennes ålder och mentala mognad. I artikel </w:t>
      </w:r>
      <w:r>
        <w:t xml:space="preserve">65 b i </w:t>
      </w:r>
      <w:r w:rsidRPr="00A3541E">
        <w:t>MDR-förord</w:t>
      </w:r>
      <w:r>
        <w:softHyphen/>
      </w:r>
      <w:r w:rsidRPr="00A3541E">
        <w:t>ning</w:t>
      </w:r>
      <w:r>
        <w:softHyphen/>
      </w:r>
      <w:r w:rsidRPr="00A3541E">
        <w:t>en</w:t>
      </w:r>
      <w:r>
        <w:t xml:space="preserve"> och artikel 61.1 b i IVDR-förordningen </w:t>
      </w:r>
      <w:r w:rsidRPr="003A3C8E">
        <w:t>anges att pröv</w:t>
      </w:r>
      <w:r>
        <w:softHyphen/>
      </w:r>
      <w:r w:rsidRPr="003A3C8E">
        <w:t>arna, eller med</w:t>
      </w:r>
      <w:r>
        <w:softHyphen/>
      </w:r>
      <w:r w:rsidRPr="003A3C8E">
        <w:t>lemmar i prövningsgruppen som är utbildade för eller har er</w:t>
      </w:r>
      <w:r>
        <w:softHyphen/>
      </w:r>
      <w:r w:rsidRPr="003A3C8E">
        <w:t>far</w:t>
      </w:r>
      <w:r>
        <w:softHyphen/>
      </w:r>
      <w:r w:rsidRPr="003A3C8E">
        <w:t>enhet av att arbeta med barn</w:t>
      </w:r>
      <w:r>
        <w:t xml:space="preserve"> ska ge den </w:t>
      </w:r>
      <w:r w:rsidRPr="003A3C8E">
        <w:t>underårige in</w:t>
      </w:r>
      <w:r>
        <w:softHyphen/>
      </w:r>
      <w:r w:rsidRPr="003A3C8E">
        <w:t>forma</w:t>
      </w:r>
      <w:r>
        <w:softHyphen/>
      </w:r>
      <w:r w:rsidRPr="003A3C8E">
        <w:t>tion</w:t>
      </w:r>
      <w:r>
        <w:softHyphen/>
      </w:r>
      <w:r w:rsidRPr="003A3C8E">
        <w:t xml:space="preserve"> om prövningen </w:t>
      </w:r>
      <w:r>
        <w:t xml:space="preserve">eller studien </w:t>
      </w:r>
      <w:r w:rsidRPr="003A3C8E">
        <w:t>på ett sätt som anpassats till dennes ålder och mentala mognad.</w:t>
      </w:r>
    </w:p>
    <w:p w14:paraId="27C112F5" w14:textId="77777777" w:rsidR="008539B5" w:rsidRDefault="008539B5" w:rsidP="008539B5">
      <w:pPr>
        <w:pStyle w:val="Rubrik5utannumrering"/>
      </w:pPr>
      <w:r>
        <w:t xml:space="preserve">Samtycke från underåriga som är femton år eller äldre </w:t>
      </w:r>
    </w:p>
    <w:p w14:paraId="3500FA66" w14:textId="77777777" w:rsidR="008539B5" w:rsidRDefault="008539B5" w:rsidP="008539B5">
      <w:pPr>
        <w:pStyle w:val="Brdtextmedindrag"/>
        <w:ind w:firstLine="0"/>
      </w:pPr>
      <w:r>
        <w:t>Som ovan anges föreslås det att det av lag ska framgå att det är vård</w:t>
      </w:r>
      <w:r>
        <w:softHyphen/>
      </w:r>
      <w:r>
        <w:softHyphen/>
        <w:t xml:space="preserve">nadshavarna som ska lämna sitt samtycke till prövningen eller studien när en försöksperson är underårig. Av artikel 63.7 i </w:t>
      </w:r>
      <w:r w:rsidRPr="00A3541E">
        <w:t>MDR-förordningen</w:t>
      </w:r>
      <w:r>
        <w:t xml:space="preserve"> och artikel 59.7 i IVDR-förordningen framgår att EU-förordningen inte påverkar tillämp</w:t>
      </w:r>
      <w:r>
        <w:softHyphen/>
        <w:t>ning</w:t>
      </w:r>
      <w:r>
        <w:softHyphen/>
        <w:t>en av nationell rätt enligt vilken det krävs att den under</w:t>
      </w:r>
      <w:r>
        <w:softHyphen/>
        <w:t>årige, ut</w:t>
      </w:r>
      <w:r>
        <w:softHyphen/>
        <w:t>över den lagligen utsedda ställföreträdaren, ger sitt sam</w:t>
      </w:r>
      <w:r>
        <w:softHyphen/>
        <w:t>tycke till del</w:t>
      </w:r>
      <w:r>
        <w:softHyphen/>
        <w:t>tagandet. Den underårige ska då ha förmåga att inta en stånd</w:t>
      </w:r>
      <w:r>
        <w:softHyphen/>
        <w:t>punkt och bedöma den information som den underårige får om den klini</w:t>
      </w:r>
      <w:r>
        <w:softHyphen/>
        <w:t>ska prövningen eller prestandastudien. En liknande be</w:t>
      </w:r>
      <w:r>
        <w:softHyphen/>
        <w:t>stäm</w:t>
      </w:r>
      <w:r>
        <w:softHyphen/>
        <w:t>melse finns i artikel 29.8 i EU-förordningen om kliniska läke</w:t>
      </w:r>
      <w:r>
        <w:softHyphen/>
        <w:t>medels</w:t>
      </w:r>
      <w:r>
        <w:softHyphen/>
        <w:t xml:space="preserve">prövningar. </w:t>
      </w:r>
    </w:p>
    <w:p w14:paraId="0192FA25" w14:textId="559B370B" w:rsidR="008539B5" w:rsidRDefault="008539B5" w:rsidP="008539B5">
      <w:pPr>
        <w:pStyle w:val="Brdtextmedindrag"/>
      </w:pPr>
      <w:r>
        <w:t xml:space="preserve">Enligt 18 § lagen (2003:460) </w:t>
      </w:r>
      <w:r w:rsidRPr="00B02DD8">
        <w:t>om etikprövning av forskning som avser människor</w:t>
      </w:r>
      <w:r>
        <w:t xml:space="preserve"> (etikprövningslagen) ska samtycke till deltagande i forsk</w:t>
      </w:r>
      <w:r>
        <w:softHyphen/>
        <w:t>ning för underåriga som inte har fyllt femton år alltid lämnas av vårdnads</w:t>
      </w:r>
      <w:r>
        <w:softHyphen/>
        <w:t>hav</w:t>
      </w:r>
      <w:r>
        <w:softHyphen/>
        <w:t>ar</w:t>
      </w:r>
      <w:r>
        <w:softHyphen/>
        <w:t>na. Forskningen får dock inte utföras om den under</w:t>
      </w:r>
      <w:r>
        <w:softHyphen/>
        <w:t>årige inser vad forsk</w:t>
      </w:r>
      <w:r>
        <w:softHyphen/>
        <w:t>ning</w:t>
      </w:r>
      <w:r>
        <w:softHyphen/>
        <w:t>en innebär för hans eller hennes del och motsätter sig att den utförs. Om forskningspersonen har fyllt 15 år ska han eller hon själv lämna sam</w:t>
      </w:r>
      <w:r>
        <w:softHyphen/>
        <w:t>tycke, under förutsättning att han eller hon inser vad forskningen innebär för hans eller hennes del. I den situationen krävs alltså inte något samtycke från vård</w:t>
      </w:r>
      <w:r>
        <w:softHyphen/>
        <w:t>nadshavarna utan den underårige avgör själv om han eller hon vill delta i forskningen. Om forskarens bedömning är att den under</w:t>
      </w:r>
      <w:r>
        <w:softHyphen/>
        <w:t>årige inte inser vad forskningen innebär och därför inte kan sam</w:t>
      </w:r>
      <w:r>
        <w:softHyphen/>
        <w:t xml:space="preserve">tycka, ska forskaren vända sig till vårdnadshavarna för att fråga om samtycke. </w:t>
      </w:r>
    </w:p>
    <w:p w14:paraId="7E92FDCF" w14:textId="77777777" w:rsidR="008539B5" w:rsidRDefault="008539B5" w:rsidP="008539B5">
      <w:pPr>
        <w:pStyle w:val="Brdtextmedindrag"/>
      </w:pPr>
      <w:r>
        <w:t xml:space="preserve">Enligt artikel 63.7 i </w:t>
      </w:r>
      <w:r w:rsidRPr="00A3541E">
        <w:t>MDR-förordningen</w:t>
      </w:r>
      <w:r>
        <w:t xml:space="preserve"> </w:t>
      </w:r>
      <w:r w:rsidRPr="00DC6EAB">
        <w:t xml:space="preserve">och artikel 59.7 i </w:t>
      </w:r>
      <w:r>
        <w:t>IVDR-förord</w:t>
      </w:r>
      <w:r>
        <w:softHyphen/>
        <w:t>ning</w:t>
      </w:r>
      <w:r>
        <w:softHyphen/>
        <w:t>en</w:t>
      </w:r>
      <w:r w:rsidRPr="00DC6EAB">
        <w:t xml:space="preserve"> </w:t>
      </w:r>
      <w:r>
        <w:t>kan nationell rätt kräva att en underårig själv ska samtycka till del</w:t>
      </w:r>
      <w:r>
        <w:softHyphen/>
        <w:t>tag</w:t>
      </w:r>
      <w:r>
        <w:softHyphen/>
        <w:t>ande i den klini</w:t>
      </w:r>
      <w:r>
        <w:softHyphen/>
        <w:t>ska prövningen eller prestandastudien. Av bestäm</w:t>
      </w:r>
      <w:r>
        <w:softHyphen/>
        <w:t>mel</w:t>
      </w:r>
      <w:r>
        <w:softHyphen/>
        <w:t>sen fram</w:t>
      </w:r>
      <w:r>
        <w:softHyphen/>
        <w:t>går att även den lagligen utsedda ställföreträdaren i dessa fall ska ge sitt inform</w:t>
      </w:r>
      <w:r>
        <w:softHyphen/>
        <w:t>er</w:t>
      </w:r>
      <w:r>
        <w:softHyphen/>
        <w:t>ade samtycke. I detta avseende skiljer sig den möj</w:t>
      </w:r>
      <w:r>
        <w:softHyphen/>
        <w:t>lig</w:t>
      </w:r>
      <w:r>
        <w:softHyphen/>
        <w:t>het EU-för</w:t>
      </w:r>
      <w:r>
        <w:softHyphen/>
        <w:t>ord</w:t>
      </w:r>
      <w:r>
        <w:softHyphen/>
        <w:t>ningarna ger att reglera underårigas samtycke från etik</w:t>
      </w:r>
      <w:r>
        <w:softHyphen/>
        <w:t>pröv</w:t>
      </w:r>
      <w:r>
        <w:softHyphen/>
        <w:t>nings</w:t>
      </w:r>
      <w:r>
        <w:softHyphen/>
        <w:t>lagens bestämmelser, eftersom det i etik</w:t>
      </w:r>
      <w:r>
        <w:softHyphen/>
        <w:t>pröv</w:t>
      </w:r>
      <w:r>
        <w:softHyphen/>
        <w:t>nings</w:t>
      </w:r>
      <w:r>
        <w:softHyphen/>
        <w:t>lagen inte krävs att vårdnadshavarna ska lämna ett samtycke om den som fyllt fem</w:t>
      </w:r>
      <w:r>
        <w:softHyphen/>
        <w:t>ton år sam</w:t>
      </w:r>
      <w:r>
        <w:softHyphen/>
        <w:t>tycker till deltagande.</w:t>
      </w:r>
    </w:p>
    <w:p w14:paraId="681FDA05" w14:textId="0B417F00" w:rsidR="008539B5" w:rsidRDefault="008539B5" w:rsidP="008539B5">
      <w:pPr>
        <w:pStyle w:val="Brdtextmedindrag"/>
      </w:pPr>
      <w:r>
        <w:t>Vid införandet i etikprövningslagen av självbestämmanderätten för en person som fyllt femton år ansågs bestämmelsen utgöra en rim</w:t>
      </w:r>
      <w:r>
        <w:softHyphen/>
        <w:t>lig av</w:t>
      </w:r>
      <w:r>
        <w:softHyphen/>
        <w:t>väg</w:t>
      </w:r>
      <w:r>
        <w:softHyphen/>
        <w:t>ning mellan barnets och vårdnadshavarnas be</w:t>
      </w:r>
      <w:r>
        <w:softHyphen/>
        <w:t>stäm</w:t>
      </w:r>
      <w:r>
        <w:softHyphen/>
        <w:t>mande</w:t>
      </w:r>
      <w:r>
        <w:softHyphen/>
        <w:t>rätt och förslaget ansågs ligga i linje med vad som anges i FN:s konvention om barnets rättig</w:t>
      </w:r>
      <w:r>
        <w:softHyphen/>
        <w:t>heter och Europarådets kon</w:t>
      </w:r>
      <w:r>
        <w:softHyphen/>
        <w:t>ven</w:t>
      </w:r>
      <w:r>
        <w:softHyphen/>
        <w:t>tion om mänskliga rättigheter och bio</w:t>
      </w:r>
      <w:r>
        <w:softHyphen/>
        <w:t>medicin (prop. 2002/03:50 s. 137). Ur ett barnrättsperspektiv, med utgångs</w:t>
      </w:r>
      <w:r>
        <w:softHyphen/>
        <w:t>punkt i barn</w:t>
      </w:r>
      <w:r>
        <w:softHyphen/>
        <w:t>ets bästa, och utifrån mänskliga rättigheter bör en person som fyllt femton år och som har förmåga att inse vad forskningen inne</w:t>
      </w:r>
      <w:r>
        <w:softHyphen/>
        <w:t>bär för hans eller hennes del själv lämna sitt samtycke till att delta i en klinisk pröv</w:t>
      </w:r>
      <w:r>
        <w:softHyphen/>
        <w:t>ning eller prestandastudie, även om barnets vårdnadshavare också ska lämna samtycke i enlighet med EU-förordningarnas be</w:t>
      </w:r>
      <w:r>
        <w:softHyphen/>
        <w:t>stäm</w:t>
      </w:r>
      <w:r>
        <w:softHyphen/>
        <w:t>mels</w:t>
      </w:r>
      <w:r>
        <w:softHyphen/>
        <w:t>er. Det föreslås därför att en bestämmelse med detta innehåll införs i den nya lagen med kompletterande bestämmelser till EU:s för</w:t>
      </w:r>
      <w:r>
        <w:softHyphen/>
        <w:t>ord</w:t>
      </w:r>
      <w:r>
        <w:softHyphen/>
        <w:t>ning</w:t>
      </w:r>
      <w:r>
        <w:softHyphen/>
        <w:t>ar om medicintekniska produkter. I likhet med bedöm</w:t>
      </w:r>
      <w:r>
        <w:softHyphen/>
        <w:t>ning</w:t>
      </w:r>
      <w:r>
        <w:softHyphen/>
        <w:t>en vid införandet av samtyckesbestämmelsen i etikpröv</w:t>
      </w:r>
      <w:r>
        <w:softHyphen/>
        <w:t>nings</w:t>
      </w:r>
      <w:r>
        <w:softHyphen/>
        <w:t>lag</w:t>
      </w:r>
      <w:r>
        <w:softHyphen/>
        <w:t>en får den nu aktuella be</w:t>
      </w:r>
      <w:r>
        <w:softHyphen/>
        <w:t>stäm</w:t>
      </w:r>
      <w:r>
        <w:softHyphen/>
        <w:t>melsen anses vara förenlig med FN:s kon</w:t>
      </w:r>
      <w:r>
        <w:softHyphen/>
        <w:t>vention om barnets rättig</w:t>
      </w:r>
      <w:r>
        <w:softHyphen/>
        <w:t>het</w:t>
      </w:r>
      <w:r>
        <w:softHyphen/>
        <w:t>er och Europarådets konvention om män</w:t>
      </w:r>
      <w:r>
        <w:softHyphen/>
        <w:t>sk</w:t>
      </w:r>
      <w:r>
        <w:softHyphen/>
        <w:t>liga rättigheter och bio</w:t>
      </w:r>
      <w:r>
        <w:softHyphen/>
        <w:t>medicin. En liknade bedömning gjordes i pro</w:t>
      </w:r>
      <w:r>
        <w:softHyphen/>
        <w:t>positionen Anpassningar av svensk rätt till EU-förord</w:t>
      </w:r>
      <w:r>
        <w:softHyphen/>
        <w:t>ning</w:t>
      </w:r>
      <w:r>
        <w:softHyphen/>
        <w:t xml:space="preserve">en om kliniska läkemedelsprövningar (prop. 2017/18:196 s. 93 f.). </w:t>
      </w:r>
    </w:p>
    <w:p w14:paraId="28FBE5E2" w14:textId="3016CACE" w:rsidR="008539B5" w:rsidRDefault="008539B5" w:rsidP="008539B5">
      <w:pPr>
        <w:pStyle w:val="Brdtextmedindrag"/>
      </w:pPr>
      <w:r>
        <w:t>I bestämmelsen bör det även anges att den underåriges samtycke ska inhämtas i enlighet med vad som anges om informerat sam</w:t>
      </w:r>
      <w:r>
        <w:softHyphen/>
        <w:t xml:space="preserve">tycke i artikel 63.1 i </w:t>
      </w:r>
      <w:r w:rsidRPr="00A3541E">
        <w:t>MDR-förordningen</w:t>
      </w:r>
      <w:r>
        <w:t xml:space="preserve"> respektive artikel 59.1 i IVDR-förordningen. I detta sammanhang kan nämnas att det i arti</w:t>
      </w:r>
      <w:r>
        <w:softHyphen/>
        <w:t xml:space="preserve">kel 65 i i </w:t>
      </w:r>
      <w:r w:rsidRPr="00A3541E">
        <w:t>MDR-förordningen</w:t>
      </w:r>
      <w:r>
        <w:t xml:space="preserve"> och artikel 61.1 i i IVDR-förordningen anges att om en för</w:t>
      </w:r>
      <w:r>
        <w:softHyphen/>
        <w:t>söks</w:t>
      </w:r>
      <w:r>
        <w:softHyphen/>
        <w:t>person under loppet av en prövning eller studie blir myndig ska dennas inform</w:t>
      </w:r>
      <w:r>
        <w:softHyphen/>
        <w:t>erade samtycke inhämtas innan försökspersonen kan fort</w:t>
      </w:r>
      <w:r>
        <w:softHyphen/>
        <w:t>sätta sitt deltag</w:t>
      </w:r>
      <w:r>
        <w:softHyphen/>
        <w:t>an</w:t>
      </w:r>
      <w:r>
        <w:softHyphen/>
        <w:t>de i prövningen eller studien. För det fall en underårig har lämnat sitt sam</w:t>
      </w:r>
      <w:r>
        <w:softHyphen/>
        <w:t>tycke till att delta i prövningen eller studien enligt ovan före</w:t>
      </w:r>
      <w:r>
        <w:softHyphen/>
        <w:t>slagna bestäm</w:t>
      </w:r>
      <w:r>
        <w:softHyphen/>
        <w:t xml:space="preserve">melse torde ett nytt samtycke inte behöva inhämtas när personen blivit myndig utan tidigare samtycke fortsätter att gälla. </w:t>
      </w:r>
    </w:p>
    <w:p w14:paraId="62AED070" w14:textId="77777777" w:rsidR="008539B5" w:rsidRDefault="008539B5" w:rsidP="008539B5">
      <w:pPr>
        <w:pStyle w:val="Rubrik2"/>
      </w:pPr>
      <w:bookmarkStart w:id="274" w:name="_Toc65132669"/>
      <w:bookmarkStart w:id="275" w:name="_Toc69367539"/>
      <w:r>
        <w:t>Försökspersoner vars mening inte kan inhämtas</w:t>
      </w:r>
      <w:bookmarkEnd w:id="274"/>
      <w:bookmarkEnd w:id="275"/>
      <w:r>
        <w:t xml:space="preserve"> </w:t>
      </w:r>
    </w:p>
    <w:p w14:paraId="677F4183" w14:textId="7141CA6D" w:rsidR="008539B5" w:rsidRPr="00635D59" w:rsidRDefault="008539B5" w:rsidP="008539B5">
      <w:pPr>
        <w:pStyle w:val="Brdtextram"/>
      </w:pPr>
      <w:r>
        <w:rPr>
          <w:b/>
        </w:rPr>
        <w:t>Regeringens f</w:t>
      </w:r>
      <w:r w:rsidRPr="00420062">
        <w:rPr>
          <w:b/>
        </w:rPr>
        <w:t>örslag:</w:t>
      </w:r>
      <w:r>
        <w:rPr>
          <w:bCs/>
        </w:rPr>
        <w:t xml:space="preserve"> F</w:t>
      </w:r>
      <w:r w:rsidRPr="00741727">
        <w:t>ör en försöksperson som på grund av sjukdom, psykisk stör</w:t>
      </w:r>
      <w:r>
        <w:softHyphen/>
      </w:r>
      <w:r w:rsidRPr="00741727">
        <w:t>ning, försvagat hälso</w:t>
      </w:r>
      <w:r>
        <w:softHyphen/>
      </w:r>
      <w:r w:rsidRPr="00741727">
        <w:t>tillstånd eller något annat liknande för</w:t>
      </w:r>
      <w:r>
        <w:softHyphen/>
      </w:r>
      <w:r w:rsidRPr="00741727">
        <w:t>håll</w:t>
      </w:r>
      <w:r>
        <w:softHyphen/>
      </w:r>
      <w:r w:rsidRPr="00741727">
        <w:t>an</w:t>
      </w:r>
      <w:r>
        <w:softHyphen/>
      </w:r>
      <w:r w:rsidRPr="00741727">
        <w:t>de</w:t>
      </w:r>
      <w:r>
        <w:t xml:space="preserve"> </w:t>
      </w:r>
      <w:r w:rsidRPr="00741727">
        <w:t>inte är besluts</w:t>
      </w:r>
      <w:r>
        <w:softHyphen/>
      </w:r>
      <w:r w:rsidRPr="00741727">
        <w:t>kompet</w:t>
      </w:r>
      <w:r>
        <w:softHyphen/>
      </w:r>
      <w:r w:rsidRPr="00741727">
        <w:t>ent</w:t>
      </w:r>
      <w:r>
        <w:t>,</w:t>
      </w:r>
      <w:r w:rsidRPr="00741727">
        <w:t xml:space="preserve"> är en god man eller för</w:t>
      </w:r>
      <w:r>
        <w:softHyphen/>
      </w:r>
      <w:r w:rsidRPr="00741727">
        <w:t>valtare enligt</w:t>
      </w:r>
      <w:r>
        <w:t xml:space="preserve"> </w:t>
      </w:r>
      <w:r w:rsidRPr="00741727">
        <w:t>för</w:t>
      </w:r>
      <w:r>
        <w:softHyphen/>
      </w:r>
      <w:r w:rsidRPr="00741727">
        <w:t>äldra</w:t>
      </w:r>
      <w:r>
        <w:softHyphen/>
      </w:r>
      <w:r w:rsidRPr="00741727">
        <w:t>balken, med be</w:t>
      </w:r>
      <w:r>
        <w:softHyphen/>
      </w:r>
      <w:r w:rsidRPr="00741727">
        <w:t>hörig</w:t>
      </w:r>
      <w:r>
        <w:softHyphen/>
      </w:r>
      <w:r w:rsidRPr="00741727">
        <w:t>het att sörja för den en</w:t>
      </w:r>
      <w:r>
        <w:softHyphen/>
      </w:r>
      <w:r w:rsidRPr="00741727">
        <w:t>skildes per</w:t>
      </w:r>
      <w:r>
        <w:softHyphen/>
      </w:r>
      <w:r w:rsidRPr="00741727">
        <w:t>son, den lag</w:t>
      </w:r>
      <w:r>
        <w:softHyphen/>
      </w:r>
      <w:r w:rsidRPr="00741727">
        <w:t>lig</w:t>
      </w:r>
      <w:r>
        <w:softHyphen/>
      </w:r>
      <w:r w:rsidRPr="00741727">
        <w:t>en utsedda ställföreträdaren som får ge in</w:t>
      </w:r>
      <w:r>
        <w:softHyphen/>
      </w:r>
      <w:r w:rsidRPr="00741727">
        <w:t>form</w:t>
      </w:r>
      <w:r>
        <w:softHyphen/>
      </w:r>
      <w:r w:rsidRPr="00741727">
        <w:t>erat sam</w:t>
      </w:r>
      <w:r>
        <w:softHyphen/>
      </w:r>
      <w:r w:rsidRPr="00741727">
        <w:t xml:space="preserve">tycke till en klinisk prövning </w:t>
      </w:r>
      <w:r>
        <w:t>eller pre</w:t>
      </w:r>
      <w:r>
        <w:softHyphen/>
        <w:t>standa</w:t>
      </w:r>
      <w:r>
        <w:softHyphen/>
        <w:t xml:space="preserve">studie </w:t>
      </w:r>
      <w:r w:rsidRPr="00741727">
        <w:t>på för</w:t>
      </w:r>
      <w:r>
        <w:softHyphen/>
      </w:r>
      <w:r w:rsidRPr="00741727">
        <w:t>sökspersonens vägnar.</w:t>
      </w:r>
      <w:r>
        <w:t xml:space="preserve"> </w:t>
      </w:r>
      <w:bookmarkStart w:id="276" w:name="_Hlk52807293"/>
    </w:p>
    <w:bookmarkEnd w:id="276"/>
    <w:p w14:paraId="18011CDA" w14:textId="77777777" w:rsidR="008539B5" w:rsidRDefault="008539B5" w:rsidP="008539B5">
      <w:pPr>
        <w:pStyle w:val="Brdtext"/>
      </w:pPr>
    </w:p>
    <w:p w14:paraId="7DBC9E00" w14:textId="591B23C5"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sak </w:t>
      </w:r>
      <w:r w:rsidRPr="00316DD4">
        <w:t>med regeringens förslag.</w:t>
      </w:r>
      <w:r>
        <w:t xml:space="preserve"> </w:t>
      </w:r>
    </w:p>
    <w:p w14:paraId="480658CA" w14:textId="5B71D719" w:rsidR="008539B5" w:rsidRDefault="008539B5" w:rsidP="008539B5">
      <w:pPr>
        <w:pStyle w:val="Brdtextmedindrag"/>
      </w:pPr>
      <w:r w:rsidRPr="00316DD4">
        <w:rPr>
          <w:b/>
        </w:rPr>
        <w:t>Remissinstanser</w:t>
      </w:r>
      <w:r>
        <w:rPr>
          <w:b/>
        </w:rPr>
        <w:t>na</w:t>
      </w:r>
      <w:r w:rsidRPr="00316DD4">
        <w:rPr>
          <w:b/>
        </w:rPr>
        <w:t>:</w:t>
      </w:r>
      <w:r w:rsidRPr="00760E7C">
        <w:t xml:space="preserve"> </w:t>
      </w:r>
      <w:r>
        <w:rPr>
          <w:bCs/>
        </w:rPr>
        <w:t xml:space="preserve">En majoritet av remissinstanserna är positiva till eller har inte lämnat synpunkter på promemorians förslag. </w:t>
      </w:r>
      <w:r w:rsidRPr="005350B7">
        <w:rPr>
          <w:i/>
          <w:iCs/>
        </w:rPr>
        <w:t>Statens med</w:t>
      </w:r>
      <w:r>
        <w:rPr>
          <w:i/>
          <w:iCs/>
        </w:rPr>
        <w:t>i</w:t>
      </w:r>
      <w:r w:rsidRPr="005350B7">
        <w:rPr>
          <w:i/>
          <w:iCs/>
        </w:rPr>
        <w:t>cinsk</w:t>
      </w:r>
      <w:r>
        <w:rPr>
          <w:i/>
          <w:iCs/>
        </w:rPr>
        <w:t>-</w:t>
      </w:r>
      <w:r w:rsidRPr="005350B7">
        <w:rPr>
          <w:i/>
          <w:iCs/>
        </w:rPr>
        <w:t>etis</w:t>
      </w:r>
      <w:r>
        <w:rPr>
          <w:i/>
          <w:iCs/>
        </w:rPr>
        <w:t>ka</w:t>
      </w:r>
      <w:r w:rsidRPr="005350B7">
        <w:rPr>
          <w:i/>
          <w:iCs/>
        </w:rPr>
        <w:t xml:space="preserve"> råd </w:t>
      </w:r>
      <w:r w:rsidRPr="005350B7">
        <w:t>(Smer)</w:t>
      </w:r>
      <w:r w:rsidRPr="00D15246">
        <w:t xml:space="preserve"> </w:t>
      </w:r>
      <w:r>
        <w:t xml:space="preserve">och </w:t>
      </w:r>
      <w:r w:rsidRPr="00760E7C">
        <w:rPr>
          <w:i/>
          <w:iCs/>
        </w:rPr>
        <w:t>Lunds universitet</w:t>
      </w:r>
      <w:r>
        <w:t xml:space="preserve"> finner att det av EU-för</w:t>
      </w:r>
      <w:r>
        <w:softHyphen/>
        <w:t>ord</w:t>
      </w:r>
      <w:r>
        <w:softHyphen/>
        <w:t>ningarnas bestämmelser framstår som att en beslutsoförmögen för</w:t>
      </w:r>
      <w:r>
        <w:softHyphen/>
        <w:t>söks</w:t>
      </w:r>
      <w:r>
        <w:softHyphen/>
        <w:t>person, för att kunna vägra att delta i en klinisk prövning eller pre</w:t>
      </w:r>
      <w:r>
        <w:softHyphen/>
        <w:t>standa</w:t>
      </w:r>
      <w:r>
        <w:softHyphen/>
        <w:t>studie, måste ha en viss förmåga att förstå den information som lämnats. Enligt 2 kap. 6 § regeringsformen (RF) är dock var och en gent</w:t>
      </w:r>
      <w:r>
        <w:softHyphen/>
        <w:t xml:space="preserve">emot det allmänna skyddad mot bland annat påtvingat kroppsligt ingrepp om det inte finns stöd i lag. Smer och Lunds universitet anser att </w:t>
      </w:r>
      <w:r w:rsidRPr="00D15246">
        <w:t xml:space="preserve">det </w:t>
      </w:r>
      <w:r>
        <w:t xml:space="preserve">bör </w:t>
      </w:r>
      <w:r w:rsidRPr="00D15246">
        <w:t>klar</w:t>
      </w:r>
      <w:r>
        <w:softHyphen/>
      </w:r>
      <w:r w:rsidRPr="00D15246">
        <w:t>g</w:t>
      </w:r>
      <w:r>
        <w:t xml:space="preserve">öras i den svenska regleringen </w:t>
      </w:r>
      <w:r w:rsidRPr="00D15246">
        <w:t>att formulering</w:t>
      </w:r>
      <w:r>
        <w:t>arna</w:t>
      </w:r>
      <w:r w:rsidRPr="00D15246">
        <w:t xml:space="preserve"> i EU-förord</w:t>
      </w:r>
      <w:r>
        <w:softHyphen/>
      </w:r>
      <w:r w:rsidRPr="00D15246">
        <w:t>ning</w:t>
      </w:r>
      <w:r>
        <w:softHyphen/>
      </w:r>
      <w:r w:rsidRPr="00D15246">
        <w:t>arna inte avser att tillåta någon form av tvång när det gäller besluts</w:t>
      </w:r>
      <w:r>
        <w:softHyphen/>
      </w:r>
      <w:r w:rsidRPr="00D15246">
        <w:t>oförmögna försökspersoner</w:t>
      </w:r>
      <w:r>
        <w:t xml:space="preserve">. </w:t>
      </w:r>
    </w:p>
    <w:p w14:paraId="368921B6" w14:textId="0477CDBA" w:rsidR="008539B5" w:rsidRPr="00316DD4" w:rsidRDefault="008539B5" w:rsidP="008539B5">
      <w:pPr>
        <w:pStyle w:val="Brdtextmedindrag"/>
        <w:rPr>
          <w:b/>
        </w:rPr>
      </w:pPr>
      <w:r w:rsidRPr="00222A83">
        <w:t>Flera remissinstanser, bland annat</w:t>
      </w:r>
      <w:r>
        <w:rPr>
          <w:i/>
          <w:iCs/>
        </w:rPr>
        <w:t xml:space="preserve"> Läkemedelsverket, Smer, Lunds uni</w:t>
      </w:r>
      <w:r>
        <w:rPr>
          <w:i/>
          <w:iCs/>
        </w:rPr>
        <w:softHyphen/>
        <w:t xml:space="preserve">versitet, </w:t>
      </w:r>
      <w:r w:rsidRPr="004C7638">
        <w:rPr>
          <w:i/>
          <w:iCs/>
        </w:rPr>
        <w:t>Region Gävleborg,</w:t>
      </w:r>
      <w:r>
        <w:t xml:space="preserve"> </w:t>
      </w:r>
      <w:r w:rsidRPr="004F726B">
        <w:rPr>
          <w:i/>
          <w:iCs/>
        </w:rPr>
        <w:t>Läkemedelsindustriföreningen</w:t>
      </w:r>
      <w:r>
        <w:rPr>
          <w:i/>
          <w:iCs/>
        </w:rPr>
        <w:t xml:space="preserve"> </w:t>
      </w:r>
      <w:r w:rsidRPr="00DA53C8">
        <w:t>(LIF)</w:t>
      </w:r>
      <w:r>
        <w:t xml:space="preserve">, </w:t>
      </w:r>
      <w:r w:rsidRPr="00DA53C8">
        <w:rPr>
          <w:i/>
          <w:iCs/>
        </w:rPr>
        <w:t>Sveriges Kommuner och Regioner</w:t>
      </w:r>
      <w:r>
        <w:t xml:space="preserve"> (SKR) och </w:t>
      </w:r>
      <w:r w:rsidRPr="00E91656">
        <w:rPr>
          <w:i/>
          <w:iCs/>
        </w:rPr>
        <w:t>Apotekarsocieteten</w:t>
      </w:r>
      <w:r w:rsidRPr="000679B4">
        <w:t xml:space="preserve"> </w:t>
      </w:r>
      <w:r>
        <w:t xml:space="preserve">pekar på </w:t>
      </w:r>
      <w:r w:rsidRPr="000679B4">
        <w:t>att den nuvarande lagstiftningen kring utseende av god man eller förvaltare enligt föräldra</w:t>
      </w:r>
      <w:r>
        <w:softHyphen/>
      </w:r>
      <w:r w:rsidRPr="000679B4">
        <w:t>balken fortsatt utgör ett praktiskt problem för att kunna genom</w:t>
      </w:r>
      <w:r>
        <w:softHyphen/>
      </w:r>
      <w:r w:rsidRPr="000679B4">
        <w:t xml:space="preserve">föra kliniska prövningar </w:t>
      </w:r>
      <w:r>
        <w:t>i fråg</w:t>
      </w:r>
      <w:r w:rsidRPr="000679B4">
        <w:t>a om besluts</w:t>
      </w:r>
      <w:r>
        <w:t>oförmögna</w:t>
      </w:r>
      <w:r w:rsidRPr="000679B4">
        <w:t xml:space="preserve"> försöks</w:t>
      </w:r>
      <w:r>
        <w:softHyphen/>
      </w:r>
      <w:r w:rsidRPr="000679B4">
        <w:t>personer</w:t>
      </w:r>
      <w:r>
        <w:t xml:space="preserve"> och remiss</w:t>
      </w:r>
      <w:r>
        <w:softHyphen/>
        <w:t xml:space="preserve">instanserna finner det därför </w:t>
      </w:r>
      <w:r w:rsidRPr="000679B4">
        <w:t xml:space="preserve">angeläget att denna fråga får en lösning så att </w:t>
      </w:r>
      <w:r>
        <w:t xml:space="preserve">forskning kan ske på </w:t>
      </w:r>
      <w:r w:rsidRPr="000679B4">
        <w:t xml:space="preserve">nya behandlingsalternativ och komma patienter till godo. </w:t>
      </w:r>
    </w:p>
    <w:p w14:paraId="45DF2546" w14:textId="77777777" w:rsidR="008539B5" w:rsidRDefault="008539B5" w:rsidP="008539B5">
      <w:pPr>
        <w:pStyle w:val="Rubrik4utannumrering"/>
      </w:pPr>
      <w:r w:rsidRPr="005350B7">
        <w:rPr>
          <w:bCs/>
        </w:rPr>
        <w:t>Skälen</w:t>
      </w:r>
      <w:r w:rsidRPr="001D446F">
        <w:t xml:space="preserve"> för </w:t>
      </w:r>
      <w:r>
        <w:t xml:space="preserve">regeringens </w:t>
      </w:r>
      <w:r w:rsidRPr="001D446F">
        <w:t>förslag</w:t>
      </w:r>
    </w:p>
    <w:p w14:paraId="1CA5C653" w14:textId="342D9633" w:rsidR="008539B5" w:rsidRDefault="008539B5" w:rsidP="008539B5">
      <w:pPr>
        <w:pStyle w:val="Brdtextmedindrag"/>
        <w:ind w:firstLine="0"/>
      </w:pPr>
      <w:r>
        <w:t>För vuxna försökspersoner som inte är be</w:t>
      </w:r>
      <w:r>
        <w:softHyphen/>
        <w:t>sluts</w:t>
      </w:r>
      <w:r>
        <w:softHyphen/>
      </w:r>
      <w:r>
        <w:softHyphen/>
        <w:t>kompetenta ska det inform</w:t>
      </w:r>
      <w:r>
        <w:softHyphen/>
        <w:t>er</w:t>
      </w:r>
      <w:r>
        <w:softHyphen/>
        <w:t>ade samtycket till</w:t>
      </w:r>
      <w:r w:rsidRPr="00BC0BA4">
        <w:t xml:space="preserve"> att personen får ingå i den klini</w:t>
      </w:r>
      <w:r w:rsidRPr="00BC0BA4">
        <w:softHyphen/>
        <w:t>ska prövning</w:t>
      </w:r>
      <w:r w:rsidRPr="00BC0BA4">
        <w:softHyphen/>
        <w:t>en eller pre</w:t>
      </w:r>
      <w:r>
        <w:softHyphen/>
      </w:r>
      <w:r w:rsidRPr="00BC0BA4">
        <w:t xml:space="preserve">standastudien </w:t>
      </w:r>
      <w:r>
        <w:t>lämnas av den lag</w:t>
      </w:r>
      <w:r>
        <w:softHyphen/>
        <w:t>lig</w:t>
      </w:r>
      <w:r>
        <w:softHyphen/>
        <w:t>en ut</w:t>
      </w:r>
      <w:r>
        <w:softHyphen/>
        <w:t xml:space="preserve">sedda ställföreträdaren (jfr artiklarna 2.55, 62.4 och 64 a i </w:t>
      </w:r>
      <w:r w:rsidRPr="00A3541E">
        <w:t>MDR-för</w:t>
      </w:r>
      <w:r>
        <w:softHyphen/>
      </w:r>
      <w:r w:rsidRPr="00A3541E">
        <w:t>ord</w:t>
      </w:r>
      <w:r>
        <w:softHyphen/>
      </w:r>
      <w:r w:rsidRPr="00A3541E">
        <w:t>ning</w:t>
      </w:r>
      <w:r>
        <w:softHyphen/>
      </w:r>
      <w:r w:rsidRPr="00A3541E">
        <w:t>en</w:t>
      </w:r>
      <w:r>
        <w:t xml:space="preserve"> och artiklarna 2.58, 58.5 och 60.1 a i IVDR-förordningen). Med icke beslutskompetenta person</w:t>
      </w:r>
      <w:r>
        <w:softHyphen/>
        <w:t xml:space="preserve">er avses i detta sammanhang personer som saknar förmåga att fatta beslut i fråga om att delta i en klinisk prövning eller en prestandastudie. </w:t>
      </w:r>
    </w:p>
    <w:p w14:paraId="1EB6141A" w14:textId="30612B35" w:rsidR="008539B5" w:rsidRDefault="008539B5" w:rsidP="008539B5">
      <w:pPr>
        <w:pStyle w:val="Brdtextmedindrag"/>
      </w:pPr>
      <w:r>
        <w:t>För de per</w:t>
      </w:r>
      <w:r>
        <w:softHyphen/>
        <w:t>soner som är beslutsoförmögna till följd av ett plötsligt livs</w:t>
      </w:r>
      <w:r>
        <w:softHyphen/>
        <w:t>hot</w:t>
      </w:r>
      <w:r>
        <w:softHyphen/>
        <w:t>ande eller annat plötsligt allvarligt medicinskt tillstånd finns en sär</w:t>
      </w:r>
      <w:r>
        <w:softHyphen/>
        <w:t>regler</w:t>
      </w:r>
      <w:r>
        <w:softHyphen/>
        <w:t xml:space="preserve">ing i artikel 68 i </w:t>
      </w:r>
      <w:r w:rsidRPr="00A3541E">
        <w:t>MDR-förordningen</w:t>
      </w:r>
      <w:r>
        <w:t xml:space="preserve"> och i artikel 64 i IVDR-förord</w:t>
      </w:r>
      <w:r>
        <w:softHyphen/>
        <w:t>ning</w:t>
      </w:r>
      <w:r>
        <w:softHyphen/>
        <w:t xml:space="preserve">en. Dessa bestämmelser behandlas i avsnitt 10.12. </w:t>
      </w:r>
    </w:p>
    <w:p w14:paraId="4A2DFAE4" w14:textId="1AC37051" w:rsidR="008539B5" w:rsidRDefault="008539B5" w:rsidP="008539B5">
      <w:pPr>
        <w:pStyle w:val="Brdtextmedindrag"/>
      </w:pPr>
      <w:r>
        <w:t xml:space="preserve">När det gäller informerat samtycke kan artikel 63.5 i </w:t>
      </w:r>
      <w:r w:rsidRPr="00A3541E">
        <w:t>MDR-förordningen</w:t>
      </w:r>
      <w:r>
        <w:t xml:space="preserve"> och 59.5 i IVDR-förordningen noteras. Enligt dessa bestämmelser ska det kontroll</w:t>
      </w:r>
      <w:r>
        <w:softHyphen/>
        <w:t>er</w:t>
      </w:r>
      <w:r>
        <w:softHyphen/>
        <w:t>as att försöks</w:t>
      </w:r>
      <w:r>
        <w:softHyphen/>
        <w:t>per</w:t>
      </w:r>
      <w:r>
        <w:softHyphen/>
        <w:t>sonen har förstått informationen under den inter</w:t>
      </w:r>
      <w:r>
        <w:softHyphen/>
        <w:t>vju där in</w:t>
      </w:r>
      <w:r>
        <w:softHyphen/>
        <w:t>forma</w:t>
      </w:r>
      <w:r>
        <w:softHyphen/>
      </w:r>
      <w:r>
        <w:softHyphen/>
        <w:t>tion om prövningen respektive studien lämnas. Den slut</w:t>
      </w:r>
      <w:r>
        <w:softHyphen/>
      </w:r>
      <w:r>
        <w:softHyphen/>
        <w:t>sats</w:t>
      </w:r>
      <w:r>
        <w:softHyphen/>
        <w:t>en kan dras att en person som inte kan tillgodogöra sig informa</w:t>
      </w:r>
      <w:r>
        <w:softHyphen/>
        <w:t>tionen om prövningen eller studien inte heller kan samtycka till att del</w:t>
      </w:r>
      <w:r>
        <w:softHyphen/>
        <w:t>ta i den, om inte personen har en lagligen utsedd ställföreträdare som kan lämna samtycke eller om förutsättningarna för kliniska pröv</w:t>
      </w:r>
      <w:r>
        <w:softHyphen/>
        <w:t>ningar eller pre</w:t>
      </w:r>
      <w:r>
        <w:softHyphen/>
        <w:t xml:space="preserve">standastudier i nödsituationer enligt artikel 68 i </w:t>
      </w:r>
      <w:r w:rsidRPr="00A3541E">
        <w:t>MDR-förordningen</w:t>
      </w:r>
      <w:r>
        <w:t xml:space="preserve"> eller artikel 64 i IVDR-förordningen är tillämpliga. </w:t>
      </w:r>
    </w:p>
    <w:p w14:paraId="60FEE7AD" w14:textId="2A670EE6" w:rsidR="008539B5" w:rsidRDefault="008539B5" w:rsidP="008539B5">
      <w:pPr>
        <w:pStyle w:val="Brdtextmedindrag"/>
      </w:pPr>
      <w:r>
        <w:t>Vid kliniska läkemedelsprövningar ska samtycke för en person som inte är beslutskompetent på grund av sjukdom, psykisk stör</w:t>
      </w:r>
      <w:r>
        <w:softHyphen/>
        <w:t>ning, försvagat hälso</w:t>
      </w:r>
      <w:r>
        <w:softHyphen/>
        <w:t>tillstånd eller något annat liknande förhållande in</w:t>
      </w:r>
      <w:r>
        <w:softHyphen/>
        <w:t>hämtas från en god man eller förvaltare enligt 11 kap. 4 eller 7 § för</w:t>
      </w:r>
      <w:r>
        <w:softHyphen/>
        <w:t xml:space="preserve">äldrabalken. </w:t>
      </w:r>
      <w:r w:rsidRPr="006B3183">
        <w:t>Detta framgår av 7</w:t>
      </w:r>
      <w:r>
        <w:t> </w:t>
      </w:r>
      <w:r w:rsidRPr="006B3183">
        <w:t>kap. 2</w:t>
      </w:r>
      <w:r>
        <w:t> </w:t>
      </w:r>
      <w:r w:rsidRPr="006B3183">
        <w:t>§ andra stycket och 3</w:t>
      </w:r>
      <w:r>
        <w:t> </w:t>
      </w:r>
      <w:r w:rsidRPr="006B3183">
        <w:t>§ tredje stycket läkemedelslagen (2015:315). När EU-förordningen om kliniska läkemedelsprövningar börjar tillämpas kommer detta i stället att framgå av en ny lydelse av 7</w:t>
      </w:r>
      <w:r>
        <w:t> </w:t>
      </w:r>
      <w:r w:rsidRPr="006B3183">
        <w:t>kap. 3</w:t>
      </w:r>
      <w:r>
        <w:t> </w:t>
      </w:r>
      <w:r w:rsidRPr="006B3183">
        <w:t>§ läkemedelslagen (se propositionen Anpassningar av svensk rätt till EU-förordningen om kliniska läkemedelsprövningar [prop. 2017/18:196] s. 95</w:t>
      </w:r>
      <w:r>
        <w:t> </w:t>
      </w:r>
      <w:r w:rsidRPr="006B3183">
        <w:t>f. och 179</w:t>
      </w:r>
      <w:r>
        <w:t> </w:t>
      </w:r>
      <w:r w:rsidRPr="006B3183">
        <w:t>f.)</w:t>
      </w:r>
      <w:r>
        <w:t>. Vid forskning som prövas enligt etikprövningslagen ska sam</w:t>
      </w:r>
      <w:r>
        <w:softHyphen/>
        <w:t xml:space="preserve">råd ske med de närmaste anhöriga till en </w:t>
      </w:r>
      <w:r w:rsidRPr="00177F0A">
        <w:t>forsknings</w:t>
      </w:r>
      <w:r>
        <w:softHyphen/>
      </w:r>
      <w:r w:rsidRPr="00177F0A">
        <w:t>per</w:t>
      </w:r>
      <w:r>
        <w:softHyphen/>
      </w:r>
      <w:r w:rsidRPr="00177F0A">
        <w:t>son</w:t>
      </w:r>
      <w:r>
        <w:t xml:space="preserve"> som inte kan lämna samtycke på grund av sjukdom, </w:t>
      </w:r>
      <w:r w:rsidRPr="003B387C">
        <w:t>psykisk störning, försvagat hälso</w:t>
      </w:r>
      <w:r>
        <w:softHyphen/>
      </w:r>
      <w:r w:rsidRPr="003B387C">
        <w:t>tillstånd eller något annat liknande förhållande</w:t>
      </w:r>
      <w:r>
        <w:t>. Enligt den lagen ska sa</w:t>
      </w:r>
      <w:r w:rsidRPr="00177F0A">
        <w:t xml:space="preserve">mråd </w:t>
      </w:r>
      <w:r>
        <w:t xml:space="preserve">dessutom </w:t>
      </w:r>
      <w:r w:rsidRPr="00177F0A">
        <w:t>ske med god man eller förvaltare enligt 11</w:t>
      </w:r>
      <w:r>
        <w:t> kap.</w:t>
      </w:r>
      <w:r w:rsidRPr="00177F0A">
        <w:t xml:space="preserve"> föräldra</w:t>
      </w:r>
      <w:r>
        <w:softHyphen/>
      </w:r>
      <w:r w:rsidRPr="00177F0A">
        <w:t xml:space="preserve">balken, om frågan ingår i dennes uppdrag. </w:t>
      </w:r>
    </w:p>
    <w:p w14:paraId="2E0AB270" w14:textId="7EF0EC2F" w:rsidR="008539B5" w:rsidRDefault="008539B5" w:rsidP="008539B5">
      <w:pPr>
        <w:pStyle w:val="Brdtextmedindrag"/>
      </w:pPr>
      <w:r>
        <w:t>När det gäller bestämmelserna om inhämtande av samtycke för en per</w:t>
      </w:r>
      <w:r>
        <w:softHyphen/>
        <w:t>son som inte är beslutsförmögen i läkemedelslagen förutsågs det i förarbet</w:t>
      </w:r>
      <w:r>
        <w:softHyphen/>
        <w:t>ena att det skulle vara tillräckligt att en god man ut</w:t>
      </w:r>
      <w:r>
        <w:softHyphen/>
        <w:t>sågs (prop. 2003/04:32 s. 44 och 75). Vidare konstaterade reger</w:t>
      </w:r>
      <w:r>
        <w:softHyphen/>
        <w:t>ing</w:t>
      </w:r>
      <w:r>
        <w:softHyphen/>
        <w:t>en i den propositionen att om det inte finns någon god man eller för</w:t>
      </w:r>
      <w:r>
        <w:softHyphen/>
        <w:t>valtare förordnad med beslutanderätt i fråga om huvud</w:t>
      </w:r>
      <w:r>
        <w:softHyphen/>
        <w:t>mannens per</w:t>
      </w:r>
      <w:r>
        <w:softHyphen/>
        <w:t>sonliga angelägenheter måste anmälan om behov av förordnande göras av den ansvarige prövaren hos över</w:t>
      </w:r>
      <w:r>
        <w:softHyphen/>
        <w:t>för</w:t>
      </w:r>
      <w:r>
        <w:softHyphen/>
        <w:t>mynd</w:t>
      </w:r>
      <w:r>
        <w:softHyphen/>
        <w:t>aren, som gör ansök</w:t>
      </w:r>
      <w:r>
        <w:softHyphen/>
        <w:t>an till rätten. I förarbetena angavs dock att det saknades klara be</w:t>
      </w:r>
      <w:r>
        <w:softHyphen/>
        <w:t>stäm</w:t>
      </w:r>
      <w:r>
        <w:softHyphen/>
        <w:t>melser i svensk rätt om behörigheten i hälso- och sjuk</w:t>
      </w:r>
      <w:r>
        <w:softHyphen/>
        <w:t>vårds</w:t>
      </w:r>
      <w:r>
        <w:softHyphen/>
        <w:t>samman</w:t>
      </w:r>
      <w:r>
        <w:softHyphen/>
        <w:t>hang för legala ställföreträdare för personer som på grund av sjukdom, psykisk störning eller liknande för</w:t>
      </w:r>
      <w:r>
        <w:softHyphen/>
        <w:t>håll</w:t>
      </w:r>
      <w:r>
        <w:softHyphen/>
        <w:t>ande inte själva för</w:t>
      </w:r>
      <w:r>
        <w:softHyphen/>
        <w:t>mår ge samtycke till åtgärder eller forskning. Den föreslagna bestäm</w:t>
      </w:r>
      <w:r>
        <w:softHyphen/>
        <w:t>melsen i 7 kap. 3 § tredje stycket läke</w:t>
      </w:r>
      <w:r>
        <w:softHyphen/>
        <w:t>medels</w:t>
      </w:r>
      <w:r>
        <w:softHyphen/>
        <w:t>lagen fick där</w:t>
      </w:r>
      <w:r>
        <w:softHyphen/>
        <w:t>med anses vara av provisorisk karaktär i av</w:t>
      </w:r>
      <w:r>
        <w:softHyphen/>
        <w:t>vakt</w:t>
      </w:r>
      <w:r>
        <w:softHyphen/>
        <w:t>an på resultatet av en ut</w:t>
      </w:r>
      <w:r>
        <w:softHyphen/>
        <w:t>redning om förmyndare, gode män och för</w:t>
      </w:r>
      <w:r>
        <w:softHyphen/>
        <w:t>valtare (prop. 2003/04:32 s. 41 f.). Utredningen om för</w:t>
      </w:r>
      <w:r>
        <w:softHyphen/>
        <w:t>mynd</w:t>
      </w:r>
      <w:r>
        <w:softHyphen/>
        <w:t>are, gode män och för</w:t>
      </w:r>
      <w:r>
        <w:softHyphen/>
        <w:t>valtare presenterade sitt betänkande 2004 (SOU 2004:112). Betänk</w:t>
      </w:r>
      <w:r>
        <w:softHyphen/>
        <w:t>andet har emellertid inte lett till ändrad lag</w:t>
      </w:r>
      <w:r>
        <w:softHyphen/>
        <w:t xml:space="preserve">stiftning i den nu avsedda situationen. </w:t>
      </w:r>
    </w:p>
    <w:p w14:paraId="6B6C3D50" w14:textId="5D4553AE" w:rsidR="008539B5" w:rsidRDefault="008539B5" w:rsidP="008539B5">
      <w:pPr>
        <w:pStyle w:val="Brdtextmedindrag"/>
      </w:pPr>
      <w:r>
        <w:t>I september 2015 presenterades ett betänkande med förslag till en reglering avseende vuxna som, på grund av att de helt eller delvis inte kan fatta egna beslut, saknar möjlighet att fullt ut vara delaktiga eller på annat sätt utöva sitt självbestämmande i situationer då detta förutsätts inom bland annat hälso- och sjukvård och forskning (SOU 2015:80). I betänkandet lämnas lagförslag om hur en företrädare ska utses för en vuxen forsknings</w:t>
      </w:r>
      <w:r>
        <w:softHyphen/>
        <w:t>person som behöver en före</w:t>
      </w:r>
      <w:r>
        <w:softHyphen/>
        <w:t>träd</w:t>
      </w:r>
      <w:r>
        <w:softHyphen/>
        <w:t>are vid ställningstagande i en fråga om samtycke. Betänkandet har inte lett till lagändring. I avsaknad av annan reglering av ställ</w:t>
      </w:r>
      <w:r>
        <w:softHyphen/>
        <w:t>före</w:t>
      </w:r>
      <w:r>
        <w:softHyphen/>
        <w:t>trädar</w:t>
      </w:r>
      <w:r>
        <w:softHyphen/>
        <w:t>skap i svensk rätt bör det införas en be</w:t>
      </w:r>
      <w:r>
        <w:softHyphen/>
        <w:t>stäm</w:t>
      </w:r>
      <w:r>
        <w:softHyphen/>
        <w:t>melse i den nya lagen med kompletterande bestämmelser till EU:s för</w:t>
      </w:r>
      <w:r>
        <w:softHyphen/>
        <w:t>ord</w:t>
      </w:r>
      <w:r>
        <w:softHyphen/>
        <w:t>ning</w:t>
      </w:r>
      <w:r>
        <w:softHyphen/>
        <w:t>ar om medicin</w:t>
      </w:r>
      <w:r>
        <w:softHyphen/>
        <w:t>tekniska produkter om att f</w:t>
      </w:r>
      <w:r w:rsidRPr="00F60153">
        <w:t>ör en försöksperson som på grund av sjukdom, psykisk störning, för</w:t>
      </w:r>
      <w:r>
        <w:softHyphen/>
      </w:r>
      <w:r w:rsidRPr="00F60153">
        <w:t>svag</w:t>
      </w:r>
      <w:r>
        <w:softHyphen/>
      </w:r>
      <w:r w:rsidRPr="00F60153">
        <w:t>at hälsotillstånd eller något annat liknande förhållande</w:t>
      </w:r>
      <w:r w:rsidRPr="00B672C1">
        <w:t xml:space="preserve"> </w:t>
      </w:r>
      <w:r w:rsidRPr="00F60153">
        <w:t>inte är besluts</w:t>
      </w:r>
      <w:r>
        <w:softHyphen/>
      </w:r>
      <w:r w:rsidRPr="00F60153">
        <w:t>kompetent</w:t>
      </w:r>
      <w:r>
        <w:t>,</w:t>
      </w:r>
      <w:r w:rsidRPr="00F60153">
        <w:t xml:space="preserve"> är en god man eller för</w:t>
      </w:r>
      <w:r>
        <w:softHyphen/>
      </w:r>
      <w:r w:rsidRPr="00F60153">
        <w:t>v</w:t>
      </w:r>
      <w:r>
        <w:t>alt</w:t>
      </w:r>
      <w:r>
        <w:softHyphen/>
        <w:t>are enligt 11 kap. 4 eller 7 §</w:t>
      </w:r>
      <w:r w:rsidRPr="00F60153">
        <w:t xml:space="preserve"> föräldrabalken, med be</w:t>
      </w:r>
      <w:r>
        <w:softHyphen/>
      </w:r>
      <w:r w:rsidRPr="00F60153">
        <w:t>hörighet att sörja för den enskildes person, den lagligen utsedda ställ</w:t>
      </w:r>
      <w:r>
        <w:softHyphen/>
      </w:r>
      <w:r w:rsidRPr="00F60153">
        <w:t>företrädaren som får ge informerat samtycke till en klinisk pröv</w:t>
      </w:r>
      <w:r>
        <w:softHyphen/>
      </w:r>
      <w:r w:rsidRPr="00F60153">
        <w:t>ning</w:t>
      </w:r>
      <w:r>
        <w:t xml:space="preserve"> eller prestandastudie</w:t>
      </w:r>
      <w:r w:rsidRPr="00F60153">
        <w:t xml:space="preserve"> på för</w:t>
      </w:r>
      <w:r>
        <w:softHyphen/>
      </w:r>
      <w:r w:rsidRPr="00F60153">
        <w:t>söks</w:t>
      </w:r>
      <w:r>
        <w:softHyphen/>
      </w:r>
      <w:r w:rsidRPr="00F60153">
        <w:t>personens vägnar.</w:t>
      </w:r>
      <w:r>
        <w:t xml:space="preserve"> </w:t>
      </w:r>
      <w:bookmarkStart w:id="277" w:name="_Hlk56083706"/>
      <w:r>
        <w:t xml:space="preserve">Bestämmelsen utformas enligt </w:t>
      </w:r>
      <w:r w:rsidRPr="00B91126">
        <w:rPr>
          <w:i/>
          <w:iCs/>
        </w:rPr>
        <w:t xml:space="preserve">Lagrådets </w:t>
      </w:r>
      <w:r>
        <w:t>för</w:t>
      </w:r>
      <w:r>
        <w:softHyphen/>
        <w:t>slag och får således en annan utformning än i lagrådsremissens förslag. Ingen ändring i sak är dock avsedd. Bestämmelsen motsvarar vad som ska gälla enligt den bestämmelse som ska träda i kraft n</w:t>
      </w:r>
      <w:r w:rsidRPr="006B3183">
        <w:t>är EU-förordningen om kliniska läkemedelsprövningar börjar tillämpas</w:t>
      </w:r>
      <w:r>
        <w:t xml:space="preserve"> (se den nya lydelsen av </w:t>
      </w:r>
      <w:r w:rsidRPr="006B3183">
        <w:t>7</w:t>
      </w:r>
      <w:r>
        <w:t> </w:t>
      </w:r>
      <w:r w:rsidRPr="006B3183">
        <w:t>kap. 3</w:t>
      </w:r>
      <w:r>
        <w:t> </w:t>
      </w:r>
      <w:r w:rsidRPr="006B3183">
        <w:t xml:space="preserve">§ läkemedelslagen </w:t>
      </w:r>
      <w:r>
        <w:t xml:space="preserve">enligt </w:t>
      </w:r>
      <w:r w:rsidRPr="006B3183">
        <w:t>propositionen Anpassningar av svensk rätt till EU-förordningen om kliniska läkemedels</w:t>
      </w:r>
      <w:r>
        <w:softHyphen/>
      </w:r>
      <w:r w:rsidRPr="006B3183">
        <w:t>prövningar [prop. 2017/18:196])</w:t>
      </w:r>
      <w:r>
        <w:t xml:space="preserve">. </w:t>
      </w:r>
    </w:p>
    <w:p w14:paraId="327922F8" w14:textId="17E8BAFA" w:rsidR="008539B5" w:rsidRDefault="008539B5" w:rsidP="008539B5">
      <w:pPr>
        <w:pStyle w:val="Brdtextmedindrag"/>
      </w:pPr>
      <w:bookmarkStart w:id="278" w:name="_Hlk41639639"/>
      <w:bookmarkEnd w:id="277"/>
      <w:r w:rsidRPr="00D15246">
        <w:rPr>
          <w:i/>
          <w:iCs/>
        </w:rPr>
        <w:t>Smer</w:t>
      </w:r>
      <w:r>
        <w:t xml:space="preserve"> har i sitt remissyttrande </w:t>
      </w:r>
      <w:r w:rsidRPr="001E56E2">
        <w:t>uppmana</w:t>
      </w:r>
      <w:r>
        <w:t>t</w:t>
      </w:r>
      <w:r w:rsidRPr="001E56E2">
        <w:t xml:space="preserve"> regeringen att ta nödvändiga be</w:t>
      </w:r>
      <w:r>
        <w:softHyphen/>
      </w:r>
      <w:r w:rsidRPr="001E56E2">
        <w:t>slut för att komma vidare i frågan</w:t>
      </w:r>
      <w:r>
        <w:t xml:space="preserve"> om ställföreträdarskap</w:t>
      </w:r>
      <w:r w:rsidRPr="001E56E2">
        <w:t>, när nu ytter</w:t>
      </w:r>
      <w:r>
        <w:softHyphen/>
      </w:r>
      <w:r w:rsidRPr="001E56E2">
        <w:t>lig</w:t>
      </w:r>
      <w:r>
        <w:softHyphen/>
      </w:r>
      <w:r w:rsidRPr="001E56E2">
        <w:t>are provisoriska bestämmelser föreslås införas.</w:t>
      </w:r>
      <w:r>
        <w:t xml:space="preserve"> Även </w:t>
      </w:r>
      <w:r w:rsidRPr="00525FC3">
        <w:rPr>
          <w:i/>
          <w:iCs/>
        </w:rPr>
        <w:t>Lunds universitet</w:t>
      </w:r>
      <w:r>
        <w:t xml:space="preserve"> pekar på det stora behovet </w:t>
      </w:r>
      <w:r w:rsidRPr="00525FC3">
        <w:t>av en svensk sammanhållen och enhetlig reglering på områden som rör beslutso</w:t>
      </w:r>
      <w:r>
        <w:t>fö</w:t>
      </w:r>
      <w:r w:rsidRPr="00525FC3">
        <w:t>rmögnas skydd och rättigheter i det svenska samhället, inklusive inom svensk hälso- och sjukvård.</w:t>
      </w:r>
      <w:r>
        <w:t xml:space="preserve"> </w:t>
      </w:r>
      <w:r w:rsidRPr="007D0B82">
        <w:rPr>
          <w:i/>
          <w:iCs/>
        </w:rPr>
        <w:t>Läke</w:t>
      </w:r>
      <w:r>
        <w:rPr>
          <w:i/>
          <w:iCs/>
        </w:rPr>
        <w:softHyphen/>
      </w:r>
      <w:r w:rsidRPr="007D0B82">
        <w:rPr>
          <w:i/>
          <w:iCs/>
        </w:rPr>
        <w:t>medels</w:t>
      </w:r>
      <w:r>
        <w:rPr>
          <w:i/>
          <w:iCs/>
        </w:rPr>
        <w:softHyphen/>
      </w:r>
      <w:r w:rsidRPr="007D0B82">
        <w:rPr>
          <w:i/>
          <w:iCs/>
        </w:rPr>
        <w:t>verket</w:t>
      </w:r>
      <w:r w:rsidRPr="000679B4">
        <w:t xml:space="preserve"> </w:t>
      </w:r>
      <w:r>
        <w:t xml:space="preserve">anger </w:t>
      </w:r>
      <w:r w:rsidRPr="000679B4">
        <w:t xml:space="preserve">att den nuvarande lagstiftningen kring utseende av god man eller förvaltare enligt föräldrabalken </w:t>
      </w:r>
      <w:r>
        <w:t xml:space="preserve">är </w:t>
      </w:r>
      <w:r w:rsidRPr="000679B4">
        <w:t xml:space="preserve">ett praktiskt problem för att kunna genomföra kliniska prövningar </w:t>
      </w:r>
      <w:r>
        <w:t>i fråg</w:t>
      </w:r>
      <w:r w:rsidRPr="000679B4">
        <w:t>a om besluts</w:t>
      </w:r>
      <w:r>
        <w:t>oförmögna</w:t>
      </w:r>
      <w:r w:rsidRPr="000679B4">
        <w:t xml:space="preserve"> för</w:t>
      </w:r>
      <w:r>
        <w:softHyphen/>
      </w:r>
      <w:r w:rsidRPr="000679B4">
        <w:t>söks</w:t>
      </w:r>
      <w:r>
        <w:softHyphen/>
      </w:r>
      <w:r w:rsidRPr="000679B4">
        <w:t>personer</w:t>
      </w:r>
      <w:r>
        <w:t xml:space="preserve"> och myndigheten finner det därför </w:t>
      </w:r>
      <w:r w:rsidRPr="000679B4">
        <w:t xml:space="preserve">angeläget att denna fråga får en lösning så att </w:t>
      </w:r>
      <w:r>
        <w:t xml:space="preserve">forskning kan ske på </w:t>
      </w:r>
      <w:r w:rsidRPr="000679B4">
        <w:t xml:space="preserve">nya behandlingsalternativ och komma patienter till godo. </w:t>
      </w:r>
      <w:r>
        <w:t>Liknande synpunkt framför även flera remiss</w:t>
      </w:r>
      <w:r>
        <w:softHyphen/>
        <w:t>instans</w:t>
      </w:r>
      <w:r>
        <w:softHyphen/>
        <w:t xml:space="preserve">er, bland annat </w:t>
      </w:r>
      <w:r w:rsidRPr="004C7638">
        <w:rPr>
          <w:i/>
          <w:iCs/>
        </w:rPr>
        <w:t>Region Gävleborg,</w:t>
      </w:r>
      <w:r>
        <w:t xml:space="preserve"> </w:t>
      </w:r>
      <w:r w:rsidRPr="00832972">
        <w:rPr>
          <w:i/>
        </w:rPr>
        <w:t>SKR</w:t>
      </w:r>
      <w:r>
        <w:t xml:space="preserve">, </w:t>
      </w:r>
      <w:r w:rsidRPr="004F726B">
        <w:rPr>
          <w:i/>
          <w:iCs/>
        </w:rPr>
        <w:t>LIF</w:t>
      </w:r>
      <w:r>
        <w:t xml:space="preserve"> och </w:t>
      </w:r>
      <w:r w:rsidRPr="00E91656">
        <w:rPr>
          <w:i/>
          <w:iCs/>
        </w:rPr>
        <w:t>Apotekar</w:t>
      </w:r>
      <w:r>
        <w:rPr>
          <w:i/>
          <w:iCs/>
        </w:rPr>
        <w:softHyphen/>
      </w:r>
      <w:r w:rsidRPr="00E91656">
        <w:rPr>
          <w:i/>
          <w:iCs/>
        </w:rPr>
        <w:t>societeten</w:t>
      </w:r>
      <w:r>
        <w:t>.</w:t>
      </w:r>
      <w:r w:rsidRPr="000679B4">
        <w:t xml:space="preserve"> </w:t>
      </w:r>
    </w:p>
    <w:p w14:paraId="6C3F5623" w14:textId="030C61E7" w:rsidR="008539B5" w:rsidRDefault="008539B5" w:rsidP="008539B5">
      <w:pPr>
        <w:pStyle w:val="Brdtextmedindrag"/>
      </w:pPr>
      <w:r>
        <w:t>I likhet med vad som angavs i förarbetena till bestämmelserna i läke</w:t>
      </w:r>
      <w:r>
        <w:softHyphen/>
        <w:t>medels</w:t>
      </w:r>
      <w:r>
        <w:softHyphen/>
        <w:t>lagen om kliniska läkemedelsprövningar på beslutsoförmögna får den nu föreslagna regleringen anses vara provisorisk i väntan på en mer ända</w:t>
      </w:r>
      <w:r>
        <w:softHyphen/>
        <w:t xml:space="preserve">målsenlig reglering. </w:t>
      </w:r>
    </w:p>
    <w:bookmarkEnd w:id="278"/>
    <w:p w14:paraId="54D878F2" w14:textId="77777777" w:rsidR="008539B5" w:rsidRDefault="008539B5" w:rsidP="008539B5">
      <w:pPr>
        <w:pStyle w:val="Rubrik5utannumrering"/>
      </w:pPr>
      <w:r>
        <w:t xml:space="preserve">Samtyckesbestämmelserna enligt etikprövningslagen </w:t>
      </w:r>
    </w:p>
    <w:p w14:paraId="0FA4BC0D" w14:textId="02C57E7E" w:rsidR="008539B5" w:rsidRDefault="008539B5" w:rsidP="008539B5">
      <w:pPr>
        <w:pStyle w:val="Brdtextmedindrag"/>
        <w:ind w:firstLine="0"/>
      </w:pPr>
      <w:r>
        <w:t xml:space="preserve">Som ovan nämns så finns det bestämmelser i etikprövningslagen om när forskning får ske i de fall forskningspersonen inte kan lämna samtycke på grund av att sjukdom, </w:t>
      </w:r>
      <w:r w:rsidRPr="003B387C">
        <w:t>psykisk störning, försvagat hälso</w:t>
      </w:r>
      <w:r>
        <w:softHyphen/>
      </w:r>
      <w:r w:rsidRPr="003B387C">
        <w:t>tillstånd eller något annat liknande förhållande hos forsk</w:t>
      </w:r>
      <w:r>
        <w:softHyphen/>
      </w:r>
      <w:r w:rsidRPr="003B387C">
        <w:t>nings</w:t>
      </w:r>
      <w:r>
        <w:softHyphen/>
      </w:r>
      <w:r w:rsidRPr="003B387C">
        <w:t>personen hindrar att hans eller hennes mening inhämtas</w:t>
      </w:r>
      <w:r>
        <w:t>. Av 13 § etik</w:t>
      </w:r>
      <w:r>
        <w:softHyphen/>
        <w:t>pröv</w:t>
      </w:r>
      <w:r>
        <w:softHyphen/>
        <w:t>nings</w:t>
      </w:r>
      <w:r>
        <w:softHyphen/>
        <w:t>lagen fram</w:t>
      </w:r>
      <w:r>
        <w:softHyphen/>
        <w:t>går att i de fall det i en annan författ</w:t>
      </w:r>
      <w:r>
        <w:softHyphen/>
        <w:t>ning finns sär</w:t>
      </w:r>
      <w:r>
        <w:softHyphen/>
        <w:t>skilda före</w:t>
      </w:r>
      <w:r>
        <w:softHyphen/>
        <w:t>skrifter om information och sam</w:t>
      </w:r>
      <w:r>
        <w:softHyphen/>
        <w:t>tycke vid forsk</w:t>
      </w:r>
      <w:r>
        <w:softHyphen/>
        <w:t>ning ska de före</w:t>
      </w:r>
      <w:r>
        <w:softHyphen/>
        <w:t>skrift</w:t>
      </w:r>
      <w:r>
        <w:softHyphen/>
        <w:t>erna gälla i stället för bestäm</w:t>
      </w:r>
      <w:r>
        <w:softHyphen/>
        <w:t>mels</w:t>
      </w:r>
      <w:r>
        <w:softHyphen/>
        <w:t>er</w:t>
      </w:r>
      <w:r>
        <w:softHyphen/>
        <w:t>na i etik</w:t>
      </w:r>
      <w:r>
        <w:softHyphen/>
        <w:t>pröv</w:t>
      </w:r>
      <w:r>
        <w:softHyphen/>
        <w:t>nings</w:t>
      </w:r>
      <w:r>
        <w:softHyphen/>
        <w:t>lag</w:t>
      </w:r>
      <w:r>
        <w:softHyphen/>
        <w:t>en. De särskilda bestämmelserna om information och samtycke i EU-förord</w:t>
      </w:r>
      <w:r>
        <w:softHyphen/>
        <w:t>ningarna och den nya lagen med kom</w:t>
      </w:r>
      <w:r>
        <w:softHyphen/>
        <w:t>plett</w:t>
      </w:r>
      <w:r>
        <w:softHyphen/>
        <w:t>erande be</w:t>
      </w:r>
      <w:r>
        <w:softHyphen/>
        <w:t>stäm</w:t>
      </w:r>
      <w:r>
        <w:softHyphen/>
      </w:r>
      <w:r>
        <w:softHyphen/>
        <w:t>melser till EU:s förordningar om medicin</w:t>
      </w:r>
      <w:r>
        <w:softHyphen/>
        <w:t>tek</w:t>
      </w:r>
      <w:r>
        <w:softHyphen/>
        <w:t>ni</w:t>
      </w:r>
      <w:r>
        <w:softHyphen/>
        <w:t>ska pro</w:t>
      </w:r>
      <w:r>
        <w:softHyphen/>
        <w:t>dukt</w:t>
      </w:r>
      <w:r>
        <w:softHyphen/>
        <w:t>er har så</w:t>
      </w:r>
      <w:r>
        <w:softHyphen/>
        <w:t xml:space="preserve">ledes företräde framför bestämmelserna </w:t>
      </w:r>
      <w:r w:rsidRPr="00F61BFA">
        <w:t>om in</w:t>
      </w:r>
      <w:r>
        <w:softHyphen/>
      </w:r>
      <w:r w:rsidRPr="00F61BFA">
        <w:t>forma</w:t>
      </w:r>
      <w:r>
        <w:softHyphen/>
      </w:r>
      <w:r w:rsidRPr="00F61BFA">
        <w:t>tion och sam</w:t>
      </w:r>
      <w:r>
        <w:softHyphen/>
      </w:r>
      <w:r>
        <w:softHyphen/>
      </w:r>
      <w:r w:rsidRPr="00F61BFA">
        <w:t xml:space="preserve">tycke </w:t>
      </w:r>
      <w:r>
        <w:t>i etik</w:t>
      </w:r>
      <w:r>
        <w:softHyphen/>
        <w:t>prövningslagen. Därtill föreslås det att etisk granskning av kliniska pröv</w:t>
      </w:r>
      <w:r>
        <w:softHyphen/>
        <w:t>ningar av med</w:t>
      </w:r>
      <w:r>
        <w:softHyphen/>
        <w:t>icin</w:t>
      </w:r>
      <w:r>
        <w:softHyphen/>
        <w:t>tekniska pro</w:t>
      </w:r>
      <w:r>
        <w:softHyphen/>
        <w:t>dukter och prestandastudier ska regleras i den nya lagen med kom</w:t>
      </w:r>
      <w:r>
        <w:softHyphen/>
        <w:t>plett</w:t>
      </w:r>
      <w:r>
        <w:softHyphen/>
        <w:t>erande bestämmelser om etisk gransk</w:t>
      </w:r>
      <w:r>
        <w:softHyphen/>
        <w:t>ning till EU:s förord</w:t>
      </w:r>
      <w:r>
        <w:softHyphen/>
        <w:t>ning</w:t>
      </w:r>
      <w:r>
        <w:softHyphen/>
        <w:t xml:space="preserve">ar om medicintekniska produkter. </w:t>
      </w:r>
    </w:p>
    <w:p w14:paraId="3DCEF3EC" w14:textId="77777777" w:rsidR="008539B5" w:rsidRDefault="008539B5" w:rsidP="008539B5">
      <w:pPr>
        <w:pStyle w:val="Rubrik5utannumrering"/>
      </w:pPr>
      <w:r>
        <w:t>Skydd mot påtvingat kroppsligt ingrepp</w:t>
      </w:r>
    </w:p>
    <w:p w14:paraId="47707D39" w14:textId="20A61E95" w:rsidR="008539B5" w:rsidRPr="002C4F33" w:rsidRDefault="008539B5" w:rsidP="008539B5">
      <w:pPr>
        <w:pStyle w:val="Brdtextmedindrag"/>
        <w:ind w:firstLine="0"/>
      </w:pPr>
      <w:r w:rsidRPr="004A2DA5">
        <w:rPr>
          <w:iCs/>
        </w:rPr>
        <w:t xml:space="preserve">Enligt </w:t>
      </w:r>
      <w:r w:rsidRPr="002C4F33">
        <w:rPr>
          <w:iCs/>
        </w:rPr>
        <w:t>artikel 64.1 i MDR-förordningen respektive artikel 60.1 i IVDR-förordningen anges att prövaren ska respektera uttryckliga önskemål från en försöksperson som inte är beslutskompetent</w:t>
      </w:r>
      <w:r>
        <w:rPr>
          <w:iCs/>
        </w:rPr>
        <w:t>,</w:t>
      </w:r>
      <w:r w:rsidRPr="002C4F33">
        <w:rPr>
          <w:iCs/>
        </w:rPr>
        <w:t xml:space="preserve"> men som har förmåga att inta en ståndpunkt och bedöma den information som avses i artikel 63.2 i MDR-förordningen respektive artikel 59.2 i IVDR-förordningen</w:t>
      </w:r>
      <w:r>
        <w:rPr>
          <w:iCs/>
        </w:rPr>
        <w:t>,</w:t>
      </w:r>
      <w:r w:rsidRPr="002C4F33">
        <w:rPr>
          <w:iCs/>
        </w:rPr>
        <w:t xml:space="preserve"> att vägra att delta i eller när som helst avsluta sitt eget deltagande i den kliniska prövningen eller prestandastudien. </w:t>
      </w:r>
      <w:r w:rsidRPr="002C4F33">
        <w:rPr>
          <w:i/>
        </w:rPr>
        <w:t>Smer</w:t>
      </w:r>
      <w:r w:rsidRPr="002C4F33">
        <w:rPr>
          <w:iCs/>
        </w:rPr>
        <w:t xml:space="preserve"> noterar att det framstår som att en beslutsoförmögen försöksperson, för att kunna vägra att delta i en klinisk prövning eller prestandastudie, måste ha en viss förmåga att förstå den information som lämnats. I artikel 63.2 i MDR-förordningen respektive artikel 59.2 i IVDR-förordningen anges emellertid att informationen ska ges till försökspersonens lagligen utsedda ställföreträdare om försöks</w:t>
      </w:r>
      <w:r w:rsidRPr="002C4F33">
        <w:rPr>
          <w:iCs/>
        </w:rPr>
        <w:softHyphen/>
        <w:t>per</w:t>
      </w:r>
      <w:r w:rsidRPr="002C4F33">
        <w:rPr>
          <w:iCs/>
        </w:rPr>
        <w:softHyphen/>
        <w:t>son</w:t>
      </w:r>
      <w:r w:rsidRPr="002C4F33">
        <w:rPr>
          <w:iCs/>
        </w:rPr>
        <w:softHyphen/>
        <w:t>en inte kan ge ett informerat samtycke.</w:t>
      </w:r>
      <w:r w:rsidRPr="002C4F33">
        <w:t xml:space="preserve"> </w:t>
      </w:r>
      <w:r w:rsidRPr="002C4F33">
        <w:rPr>
          <w:iCs/>
        </w:rPr>
        <w:t xml:space="preserve">Smer </w:t>
      </w:r>
      <w:r>
        <w:rPr>
          <w:iCs/>
        </w:rPr>
        <w:t>anför att för det fall en per</w:t>
      </w:r>
      <w:r>
        <w:rPr>
          <w:iCs/>
        </w:rPr>
        <w:softHyphen/>
        <w:t xml:space="preserve">son bedöms vara beslutsoförmögen bedöms således </w:t>
      </w:r>
      <w:r w:rsidRPr="002C4F33">
        <w:rPr>
          <w:iCs/>
        </w:rPr>
        <w:t>denna information för svår för den beslutsoförmögna</w:t>
      </w:r>
      <w:r w:rsidRPr="002C4F33">
        <w:rPr>
          <w:i/>
        </w:rPr>
        <w:t xml:space="preserve"> </w:t>
      </w:r>
      <w:r w:rsidRPr="002C4F33">
        <w:t>försökspersonen att förstå. Försöks</w:t>
      </w:r>
      <w:r>
        <w:softHyphen/>
      </w:r>
      <w:r w:rsidRPr="002C4F33">
        <w:t>per</w:t>
      </w:r>
      <w:r>
        <w:softHyphen/>
      </w:r>
      <w:r w:rsidRPr="002C4F33">
        <w:t>son</w:t>
      </w:r>
      <w:r>
        <w:softHyphen/>
      </w:r>
      <w:r w:rsidRPr="002C4F33">
        <w:t xml:space="preserve">en riskerar således </w:t>
      </w:r>
      <w:r>
        <w:t xml:space="preserve">enligt Smer </w:t>
      </w:r>
      <w:r w:rsidRPr="002C4F33">
        <w:t>att hamna i ett moment 22 om personen inte vill delta i den kliniska prövningen alternativt prestandastudien. Enligt 22 §</w:t>
      </w:r>
      <w:r w:rsidRPr="004A3A6C">
        <w:t xml:space="preserve"> etikprövningslagen gäller att forskning inte får genomföras om en be</w:t>
      </w:r>
      <w:r>
        <w:softHyphen/>
      </w:r>
      <w:r w:rsidRPr="004A3A6C">
        <w:t>slutsoförmögen forskningsperson i någon form ger uttryck för att inte vilja delta. Smer konstaterar att etikprövnin</w:t>
      </w:r>
      <w:r w:rsidRPr="002C4F33">
        <w:t>gslagen inte ger något utrymme för att inkludera en beslutsoförmögen person i forskning om han eller hon på något sätt ger uttryck för att motsätta sig det. Skrivningarna i de nya EU-för</w:t>
      </w:r>
      <w:r>
        <w:softHyphen/>
      </w:r>
      <w:r w:rsidRPr="002C4F33">
        <w:t xml:space="preserve">ordningarna om medicinteknik är mer oklara. Även </w:t>
      </w:r>
      <w:r w:rsidRPr="002C4F33">
        <w:rPr>
          <w:i/>
          <w:iCs/>
        </w:rPr>
        <w:t>Lunds universitet</w:t>
      </w:r>
      <w:r w:rsidRPr="002C4F33">
        <w:t xml:space="preserve"> finner att bestämmelserna i EU-förordningarna kan tolkas som att det är tillåtet med viss form av tvång när det gäller beslutsoförmögna för</w:t>
      </w:r>
      <w:r w:rsidRPr="002C4F33">
        <w:softHyphen/>
        <w:t>söks</w:t>
      </w:r>
      <w:r w:rsidRPr="002C4F33">
        <w:softHyphen/>
        <w:t>personer. Universitet</w:t>
      </w:r>
      <w:r>
        <w:t>et</w:t>
      </w:r>
      <w:r w:rsidRPr="002C4F33">
        <w:t xml:space="preserve"> anger att det verkar som att en besluts</w:t>
      </w:r>
      <w:r w:rsidRPr="002C4F33">
        <w:softHyphen/>
        <w:t>oförmög</w:t>
      </w:r>
      <w:r w:rsidRPr="002C4F33">
        <w:softHyphen/>
        <w:t xml:space="preserve">en person i en sådan situation där information givits måste ha en viss förmåga att uppfatta denna information för att kunna hävda sin rätt </w:t>
      </w:r>
      <w:r>
        <w:t xml:space="preserve">att </w:t>
      </w:r>
      <w:r w:rsidRPr="002C4F33">
        <w:t>inte delta i en klinisk prövning. Både Smer och Lunds universitet pekar på att enligt svensk grundlag, 2 kap. 6 § RF, är var och en gentemot det allmänna skyddad mot bland annat påtvingat kroppsligt ingrepp om det inte finns stöd i lag. Smer och Lunds universitet anser att det vore bra om det klar</w:t>
      </w:r>
      <w:r>
        <w:softHyphen/>
      </w:r>
      <w:r w:rsidRPr="002C4F33">
        <w:t>gjordes i den svenska regleringen att formuleringarna i EU-förordningarna inte avser att tillåta någon form av tvång när det gäller beslutsoförmögna för</w:t>
      </w:r>
      <w:r>
        <w:softHyphen/>
      </w:r>
      <w:r w:rsidRPr="002C4F33">
        <w:t>sökspersoner. Ett sådant tillägg skulle se till att tillämpningen av för</w:t>
      </w:r>
      <w:r>
        <w:softHyphen/>
      </w:r>
      <w:r w:rsidRPr="002C4F33">
        <w:t>ord</w:t>
      </w:r>
      <w:r>
        <w:softHyphen/>
      </w:r>
      <w:r w:rsidRPr="002C4F33">
        <w:t xml:space="preserve">ningarna inte blir otydlig i detta avseende. </w:t>
      </w:r>
    </w:p>
    <w:p w14:paraId="4180E167" w14:textId="6B2D3EDE" w:rsidR="008539B5" w:rsidRPr="00453E4D" w:rsidRDefault="008539B5" w:rsidP="008539B5">
      <w:pPr>
        <w:pStyle w:val="Brdtextmedindrag"/>
      </w:pPr>
      <w:r w:rsidRPr="002C4F33">
        <w:t xml:space="preserve">I fråga om EU-förordningarnas bestämmelser kan det noteras att det i skäl 64 i ingressen till MDR-förordningen och i skäl </w:t>
      </w:r>
      <w:r w:rsidRPr="004A3A6C">
        <w:t>66</w:t>
      </w:r>
      <w:r w:rsidRPr="002C4F33">
        <w:t xml:space="preserve"> i ingressen till IVDR-förordningen anges att förordningsbestämmelserna bör vara i linje med den senaste versionen av Världsläkarorganisationens (World Medical Associa</w:t>
      </w:r>
      <w:r w:rsidRPr="002C4F33">
        <w:softHyphen/>
      </w:r>
      <w:r w:rsidRPr="004A3A6C">
        <w:t>tion) Helsingforsdeklaration</w:t>
      </w:r>
      <w:r w:rsidRPr="002C4F33">
        <w:t xml:space="preserve"> om etiska principer för medicinsk forsk</w:t>
      </w:r>
      <w:r>
        <w:softHyphen/>
      </w:r>
      <w:r w:rsidRPr="002C4F33">
        <w:t>ning som utförs på människor. I punkt 28 och 29 i Helsing</w:t>
      </w:r>
      <w:r w:rsidRPr="002C4F33">
        <w:softHyphen/>
      </w:r>
      <w:r w:rsidRPr="004A3A6C">
        <w:t>fors</w:t>
      </w:r>
      <w:r w:rsidRPr="002C4F33">
        <w:softHyphen/>
        <w:t>de</w:t>
      </w:r>
      <w:r>
        <w:softHyphen/>
      </w:r>
      <w:r w:rsidRPr="002C4F33">
        <w:t>klara</w:t>
      </w:r>
      <w:r w:rsidRPr="002C4F33">
        <w:softHyphen/>
        <w:t>tionen anges det att om en person kan ge uttryck för sin inställning till deltagande i forskning, måste läkaren, utöver den rättsligt behörige ställ</w:t>
      </w:r>
      <w:r w:rsidRPr="002C4F33">
        <w:softHyphen/>
        <w:t>före</w:t>
      </w:r>
      <w:r w:rsidRPr="002C4F33">
        <w:softHyphen/>
        <w:t xml:space="preserve">trädarens samtycke, även begära hans eller hennes medgivande. Hans eller hennes inställning ska respekteras. EU-bestämmelserna är således väldigt lika de som finns i Helsingforsdeklarationen. </w:t>
      </w:r>
      <w:bookmarkStart w:id="279" w:name="_Hlk58230210"/>
      <w:r w:rsidRPr="002C4F33">
        <w:t>Enligt Helsing</w:t>
      </w:r>
      <w:r>
        <w:softHyphen/>
      </w:r>
      <w:r w:rsidRPr="002C4F33">
        <w:t xml:space="preserve">forsdeklarationen ska en beslutsoförmögen person kunna ge uttryck för sin inställning medan i EU-förordningarna så ska en </w:t>
      </w:r>
      <w:r w:rsidRPr="00453E4D">
        <w:t>besluts</w:t>
      </w:r>
      <w:r>
        <w:softHyphen/>
      </w:r>
      <w:r w:rsidRPr="00453E4D">
        <w:t>oför</w:t>
      </w:r>
      <w:r>
        <w:softHyphen/>
      </w:r>
      <w:r w:rsidRPr="00453E4D">
        <w:t xml:space="preserve">mögen person även </w:t>
      </w:r>
      <w:r w:rsidRPr="00453E4D">
        <w:rPr>
          <w:iCs/>
        </w:rPr>
        <w:t xml:space="preserve">ha förmåga att inta en ståndpunkt och bedöma den information som getts om prövningen eller studien. </w:t>
      </w:r>
    </w:p>
    <w:bookmarkEnd w:id="279"/>
    <w:p w14:paraId="08540343" w14:textId="773CCFB8" w:rsidR="008539B5" w:rsidRDefault="008539B5" w:rsidP="008539B5">
      <w:pPr>
        <w:pStyle w:val="Brdtextmedindrag"/>
      </w:pPr>
      <w:r w:rsidRPr="00A828F3">
        <w:t>En annan konvention som det ofta hänvisas till är Europarådets kon</w:t>
      </w:r>
      <w:r w:rsidRPr="00A828F3">
        <w:softHyphen/>
        <w:t>ven</w:t>
      </w:r>
      <w:r w:rsidRPr="00A828F3">
        <w:softHyphen/>
        <w:t>tion om mänskliga rättigheter och biomedicin (Convention for the Protec</w:t>
      </w:r>
      <w:r w:rsidRPr="00A828F3">
        <w:softHyphen/>
        <w:t>tion of Human Rights and Dignity of the Human Being with regard to the Appli</w:t>
      </w:r>
      <w:r w:rsidRPr="00A828F3">
        <w:softHyphen/>
        <w:t>cation of Biology and Medicine: Convention on Human Rights and Bio</w:t>
      </w:r>
      <w:r w:rsidRPr="00A828F3">
        <w:softHyphen/>
        <w:t xml:space="preserve">medicine). </w:t>
      </w:r>
      <w:r w:rsidRPr="002C4F33">
        <w:t xml:space="preserve">Enligt artikel 17.1 i den konventionen gäller att forskning på en person som saknar </w:t>
      </w:r>
      <w:r w:rsidRPr="004A3A6C">
        <w:t>besluts</w:t>
      </w:r>
      <w:r w:rsidRPr="002C4F33">
        <w:t xml:space="preserve">förmåga får bedrivas </w:t>
      </w:r>
      <w:r>
        <w:t xml:space="preserve">endast </w:t>
      </w:r>
      <w:r w:rsidRPr="002C4F33">
        <w:t>om vissa villkor är uppfyllda. Ett av dessa villkor är att försökspersonen inte har några invändningar. När etikprövningslagen utformades så ansågs det att de särskilda villkoren i lagen skulle ansluta till de krav som ställs i Europa</w:t>
      </w:r>
      <w:r>
        <w:softHyphen/>
      </w:r>
      <w:r w:rsidRPr="002C4F33">
        <w:t>rådets konvention om mänskliga rättigheter och biomedicin. I etik</w:t>
      </w:r>
      <w:r>
        <w:softHyphen/>
      </w:r>
      <w:r w:rsidRPr="002C4F33">
        <w:t>pröv</w:t>
      </w:r>
      <w:r>
        <w:softHyphen/>
      </w:r>
      <w:r w:rsidRPr="002C4F33">
        <w:t>nings</w:t>
      </w:r>
      <w:r>
        <w:softHyphen/>
      </w:r>
      <w:r w:rsidRPr="002C4F33">
        <w:t>lagen anges det därför att forskningen aldrig får utföras om en besluts</w:t>
      </w:r>
      <w:r>
        <w:softHyphen/>
      </w:r>
      <w:r w:rsidRPr="002C4F33">
        <w:t xml:space="preserve">oförmögen forskningsperson på något sätt ger uttryck </w:t>
      </w:r>
      <w:r w:rsidRPr="004A3A6C">
        <w:t>för att inte vilja delta i forskningen.</w:t>
      </w:r>
      <w:r w:rsidRPr="002C4F33">
        <w:t xml:space="preserve"> </w:t>
      </w:r>
    </w:p>
    <w:p w14:paraId="1A0DE8D3" w14:textId="321F1B9A" w:rsidR="008539B5" w:rsidRDefault="008539B5" w:rsidP="008539B5">
      <w:pPr>
        <w:pStyle w:val="Brdtextmedindrag"/>
      </w:pPr>
      <w:r w:rsidRPr="002C4F33">
        <w:t>Enligt 2 kap. 6 § första stycket RF är var och en gentemot det allmänna skyddad mot påtvingat kroppsligt ingrepp. Skyddet mot påtvingat kropps</w:t>
      </w:r>
      <w:r>
        <w:softHyphen/>
      </w:r>
      <w:r w:rsidRPr="002C4F33">
        <w:t>ligt ingrepp omfattar en rad åtgärder mot en persons kropp. I förarbetena ut</w:t>
      </w:r>
      <w:r>
        <w:softHyphen/>
      </w:r>
      <w:r w:rsidRPr="002C4F33">
        <w:t>talas att uttrycket kroppsligt ingrepp främst avser våld mot människo</w:t>
      </w:r>
      <w:r>
        <w:softHyphen/>
      </w:r>
      <w:r w:rsidRPr="002C4F33">
        <w:t xml:space="preserve">kroppen. </w:t>
      </w:r>
      <w:r>
        <w:t>Dessutom hänförs hit läkarundersökningar</w:t>
      </w:r>
      <w:r w:rsidRPr="002C4F33">
        <w:t>, smärre ingrepp som vaccin</w:t>
      </w:r>
      <w:r>
        <w:softHyphen/>
      </w:r>
      <w:r w:rsidRPr="002C4F33">
        <w:t>ering och blodprovstagning samt liknande företeelser som brukar betecknas med ordet kroppsbesiktning (prop. 1975/76:209 s. 147). Begrepp</w:t>
      </w:r>
      <w:r>
        <w:softHyphen/>
      </w:r>
      <w:r w:rsidRPr="002C4F33">
        <w:t xml:space="preserve">et påtvingat har inte närmare definierats i förarbetena till </w:t>
      </w:r>
      <w:r>
        <w:t>RF</w:t>
      </w:r>
      <w:r w:rsidRPr="002C4F33">
        <w:t>, men en slutsats som kan dras är att åtgärder som görs mot någons vilja är på</w:t>
      </w:r>
      <w:r>
        <w:softHyphen/>
      </w:r>
      <w:r w:rsidRPr="002C4F33">
        <w:t>tvingade och att åtgärder som görs efter frivilligt medgivande från den en</w:t>
      </w:r>
      <w:r>
        <w:softHyphen/>
      </w:r>
      <w:r w:rsidRPr="002C4F33">
        <w:t xml:space="preserve">skilde inte är påtvingade. </w:t>
      </w:r>
    </w:p>
    <w:p w14:paraId="22A9A512" w14:textId="2CE6DF55" w:rsidR="008539B5" w:rsidRPr="002C4F33" w:rsidRDefault="008539B5" w:rsidP="008539B5">
      <w:pPr>
        <w:pStyle w:val="Brdtextmedindrag"/>
      </w:pPr>
      <w:r w:rsidRPr="002C4F33">
        <w:t xml:space="preserve">Att genomföra en </w:t>
      </w:r>
      <w:r w:rsidRPr="004A3A6C">
        <w:t>forskningsåtgärd</w:t>
      </w:r>
      <w:r w:rsidRPr="002C4F33">
        <w:t xml:space="preserve"> som innefattar ett kroppsligt ingrepp på en beslutsoförmögen person som inte vill vara med i forskningen eller vara med om ingreppet, även om denne inte kan ta ställning till att delta i forsk</w:t>
      </w:r>
      <w:r>
        <w:softHyphen/>
      </w:r>
      <w:r w:rsidRPr="002C4F33">
        <w:t xml:space="preserve">ningen, </w:t>
      </w:r>
      <w:r>
        <w:t>torde betraktas som</w:t>
      </w:r>
      <w:r w:rsidRPr="002C4F33">
        <w:t xml:space="preserve"> ett sådant påtvingat kroppsligt ingrepp som är i strid med 2</w:t>
      </w:r>
      <w:r>
        <w:t xml:space="preserve"> </w:t>
      </w:r>
      <w:r w:rsidRPr="002C4F33">
        <w:t>kap. 6</w:t>
      </w:r>
      <w:r>
        <w:t xml:space="preserve"> </w:t>
      </w:r>
      <w:r w:rsidRPr="002C4F33">
        <w:t xml:space="preserve">§ RF. </w:t>
      </w:r>
    </w:p>
    <w:p w14:paraId="612E62C7" w14:textId="77777777" w:rsidR="008539B5" w:rsidRPr="002C4F33" w:rsidRDefault="008539B5" w:rsidP="008539B5">
      <w:pPr>
        <w:pStyle w:val="Brdtextmedindrag"/>
        <w:rPr>
          <w:iCs/>
        </w:rPr>
      </w:pPr>
      <w:r w:rsidRPr="002C4F33">
        <w:t>Skyddet i 2</w:t>
      </w:r>
      <w:r>
        <w:t> </w:t>
      </w:r>
      <w:r w:rsidRPr="002C4F33">
        <w:t>kap. 6</w:t>
      </w:r>
      <w:r>
        <w:t> </w:t>
      </w:r>
      <w:r w:rsidRPr="002C4F33">
        <w:t xml:space="preserve">§ </w:t>
      </w:r>
      <w:r>
        <w:t xml:space="preserve">RF </w:t>
      </w:r>
      <w:r w:rsidRPr="002C4F33">
        <w:t>kan dock begränsas men för det krävs det enligt 2</w:t>
      </w:r>
      <w:r>
        <w:t> </w:t>
      </w:r>
      <w:r w:rsidRPr="002C4F33">
        <w:t xml:space="preserve">kap. 20 § </w:t>
      </w:r>
      <w:r>
        <w:t xml:space="preserve">RF </w:t>
      </w:r>
      <w:r w:rsidRPr="002C4F33">
        <w:t xml:space="preserve">att begränsningen sker genom lag. </w:t>
      </w:r>
      <w:bookmarkStart w:id="280" w:name="_Hlk61427154"/>
      <w:r w:rsidRPr="002C4F33">
        <w:t xml:space="preserve">En EU-förordning är att anse som en lag i Sverige </w:t>
      </w:r>
      <w:bookmarkEnd w:id="280"/>
      <w:r w:rsidRPr="002C4F33">
        <w:t xml:space="preserve">och således </w:t>
      </w:r>
      <w:r>
        <w:t>skulle</w:t>
      </w:r>
      <w:r w:rsidRPr="002C4F33">
        <w:t xml:space="preserve"> artikel </w:t>
      </w:r>
      <w:r w:rsidRPr="002C4F33">
        <w:rPr>
          <w:iCs/>
        </w:rPr>
        <w:t>63.2 i MDR-för</w:t>
      </w:r>
      <w:r>
        <w:rPr>
          <w:iCs/>
        </w:rPr>
        <w:softHyphen/>
      </w:r>
      <w:r w:rsidRPr="002C4F33">
        <w:rPr>
          <w:iCs/>
        </w:rPr>
        <w:t>ord</w:t>
      </w:r>
      <w:r>
        <w:rPr>
          <w:iCs/>
        </w:rPr>
        <w:softHyphen/>
      </w:r>
      <w:r w:rsidRPr="002C4F33">
        <w:rPr>
          <w:iCs/>
        </w:rPr>
        <w:t>ning</w:t>
      </w:r>
      <w:r>
        <w:rPr>
          <w:iCs/>
        </w:rPr>
        <w:softHyphen/>
      </w:r>
      <w:r w:rsidRPr="002C4F33">
        <w:rPr>
          <w:iCs/>
        </w:rPr>
        <w:t>en respektive artikel 59.2 i IVDR-förordningen kunna ses som en begräns</w:t>
      </w:r>
      <w:r>
        <w:rPr>
          <w:iCs/>
        </w:rPr>
        <w:softHyphen/>
      </w:r>
      <w:r w:rsidRPr="002C4F33">
        <w:rPr>
          <w:iCs/>
        </w:rPr>
        <w:t>ning av skyddet mot påtvingat kroppsligt ingrepp i 2 kap. 6</w:t>
      </w:r>
      <w:r>
        <w:rPr>
          <w:iCs/>
        </w:rPr>
        <w:t> </w:t>
      </w:r>
      <w:r w:rsidRPr="002C4F33">
        <w:rPr>
          <w:iCs/>
        </w:rPr>
        <w:t xml:space="preserve">§ </w:t>
      </w:r>
      <w:r>
        <w:rPr>
          <w:iCs/>
        </w:rPr>
        <w:t>RF</w:t>
      </w:r>
      <w:r w:rsidRPr="002C4F33">
        <w:rPr>
          <w:iCs/>
        </w:rPr>
        <w:t xml:space="preserve">. </w:t>
      </w:r>
    </w:p>
    <w:p w14:paraId="4B9051D2" w14:textId="4F67FB11" w:rsidR="008539B5" w:rsidRDefault="008539B5" w:rsidP="008539B5">
      <w:pPr>
        <w:pStyle w:val="Brdtextmedindrag"/>
      </w:pPr>
      <w:bookmarkStart w:id="281" w:name="_Hlk58230433"/>
      <w:r>
        <w:t>Enligt regeringens mening kan emellertid förordningen inte anses med</w:t>
      </w:r>
      <w:r>
        <w:softHyphen/>
        <w:t xml:space="preserve">ge något sådant. </w:t>
      </w:r>
      <w:r w:rsidRPr="00C30A22">
        <w:rPr>
          <w:iCs/>
        </w:rPr>
        <w:t xml:space="preserve">Av </w:t>
      </w:r>
      <w:r w:rsidRPr="002C4F33">
        <w:rPr>
          <w:iCs/>
        </w:rPr>
        <w:t xml:space="preserve">förordningen </w:t>
      </w:r>
      <w:r w:rsidRPr="00C30A22">
        <w:rPr>
          <w:iCs/>
        </w:rPr>
        <w:t xml:space="preserve">följer att </w:t>
      </w:r>
      <w:r>
        <w:rPr>
          <w:iCs/>
        </w:rPr>
        <w:t>p</w:t>
      </w:r>
      <w:r w:rsidRPr="002C4F33">
        <w:rPr>
          <w:iCs/>
        </w:rPr>
        <w:t>rövaren ska respektera ut</w:t>
      </w:r>
      <w:r>
        <w:rPr>
          <w:iCs/>
        </w:rPr>
        <w:softHyphen/>
      </w:r>
      <w:r w:rsidRPr="002C4F33">
        <w:rPr>
          <w:iCs/>
        </w:rPr>
        <w:t>tryck</w:t>
      </w:r>
      <w:r>
        <w:rPr>
          <w:iCs/>
        </w:rPr>
        <w:softHyphen/>
      </w:r>
      <w:r w:rsidRPr="002C4F33">
        <w:rPr>
          <w:iCs/>
        </w:rPr>
        <w:t>liga önskemål från en försöks</w:t>
      </w:r>
      <w:r>
        <w:rPr>
          <w:iCs/>
        </w:rPr>
        <w:softHyphen/>
      </w:r>
      <w:r w:rsidRPr="002C4F33">
        <w:rPr>
          <w:iCs/>
        </w:rPr>
        <w:t>person som inte är beslutskompetent men som har förmåga att inta en stånd</w:t>
      </w:r>
      <w:r>
        <w:rPr>
          <w:iCs/>
        </w:rPr>
        <w:softHyphen/>
      </w:r>
      <w:r w:rsidRPr="002C4F33">
        <w:rPr>
          <w:iCs/>
        </w:rPr>
        <w:t>punkt och bedöma information om pröv</w:t>
      </w:r>
      <w:r>
        <w:rPr>
          <w:iCs/>
        </w:rPr>
        <w:softHyphen/>
      </w:r>
      <w:r w:rsidRPr="002C4F33">
        <w:rPr>
          <w:iCs/>
        </w:rPr>
        <w:t>ningen och studien att vägra att delta i eller när som helst avsluta sitt eget deltagande i den klin</w:t>
      </w:r>
      <w:r>
        <w:rPr>
          <w:iCs/>
        </w:rPr>
        <w:softHyphen/>
      </w:r>
      <w:r w:rsidRPr="002C4F33">
        <w:rPr>
          <w:iCs/>
        </w:rPr>
        <w:t>iska prövningen eller prestandastudien. Det om</w:t>
      </w:r>
      <w:r>
        <w:rPr>
          <w:iCs/>
        </w:rPr>
        <w:softHyphen/>
      </w:r>
      <w:r w:rsidRPr="002C4F33">
        <w:rPr>
          <w:iCs/>
        </w:rPr>
        <w:t>fattar besluts</w:t>
      </w:r>
      <w:r>
        <w:rPr>
          <w:iCs/>
        </w:rPr>
        <w:softHyphen/>
      </w:r>
      <w:r w:rsidRPr="002C4F33">
        <w:rPr>
          <w:iCs/>
        </w:rPr>
        <w:t>oför</w:t>
      </w:r>
      <w:r>
        <w:rPr>
          <w:iCs/>
        </w:rPr>
        <w:softHyphen/>
      </w:r>
      <w:r w:rsidRPr="002C4F33">
        <w:rPr>
          <w:iCs/>
        </w:rPr>
        <w:t>mögna som har en förmåga att inta en ståndpunkt och bedöma informa</w:t>
      </w:r>
      <w:r>
        <w:rPr>
          <w:iCs/>
        </w:rPr>
        <w:softHyphen/>
      </w:r>
      <w:r w:rsidRPr="002C4F33">
        <w:rPr>
          <w:iCs/>
        </w:rPr>
        <w:t>tion</w:t>
      </w:r>
      <w:r>
        <w:rPr>
          <w:iCs/>
        </w:rPr>
        <w:softHyphen/>
      </w:r>
      <w:r w:rsidRPr="002C4F33">
        <w:rPr>
          <w:iCs/>
        </w:rPr>
        <w:t>en om pröv</w:t>
      </w:r>
      <w:r>
        <w:rPr>
          <w:iCs/>
        </w:rPr>
        <w:softHyphen/>
      </w:r>
      <w:r w:rsidRPr="002C4F33">
        <w:rPr>
          <w:iCs/>
        </w:rPr>
        <w:t>ningen eller studien. Därutöver ska prövare förhålla sig till grund</w:t>
      </w:r>
      <w:r>
        <w:rPr>
          <w:iCs/>
        </w:rPr>
        <w:softHyphen/>
      </w:r>
      <w:r w:rsidRPr="002C4F33">
        <w:rPr>
          <w:iCs/>
        </w:rPr>
        <w:t xml:space="preserve">lagen och förbudet mot påtvingat </w:t>
      </w:r>
      <w:r w:rsidRPr="001270A8">
        <w:rPr>
          <w:iCs/>
        </w:rPr>
        <w:t xml:space="preserve">kroppsligt </w:t>
      </w:r>
      <w:r w:rsidRPr="002C4F33">
        <w:rPr>
          <w:iCs/>
        </w:rPr>
        <w:t>ingrepp. En försöks</w:t>
      </w:r>
      <w:r>
        <w:rPr>
          <w:iCs/>
        </w:rPr>
        <w:softHyphen/>
      </w:r>
      <w:r w:rsidRPr="002C4F33">
        <w:rPr>
          <w:iCs/>
        </w:rPr>
        <w:t xml:space="preserve">person </w:t>
      </w:r>
      <w:bookmarkStart w:id="282" w:name="_Hlk57294632"/>
      <w:r w:rsidRPr="002C4F33">
        <w:rPr>
          <w:iCs/>
        </w:rPr>
        <w:t>som inte vill delta eller som vill avsluta sitt del</w:t>
      </w:r>
      <w:r>
        <w:rPr>
          <w:iCs/>
        </w:rPr>
        <w:softHyphen/>
      </w:r>
      <w:r w:rsidRPr="002C4F33">
        <w:rPr>
          <w:iCs/>
        </w:rPr>
        <w:t>tag</w:t>
      </w:r>
      <w:r>
        <w:rPr>
          <w:iCs/>
        </w:rPr>
        <w:softHyphen/>
      </w:r>
      <w:r w:rsidRPr="002C4F33">
        <w:rPr>
          <w:iCs/>
        </w:rPr>
        <w:t>ande kan göra det även om denne saknar förmåga att inta en ståndpunkt och bedöma in</w:t>
      </w:r>
      <w:r>
        <w:rPr>
          <w:iCs/>
        </w:rPr>
        <w:softHyphen/>
      </w:r>
      <w:r w:rsidRPr="002C4F33">
        <w:rPr>
          <w:iCs/>
        </w:rPr>
        <w:t>forma</w:t>
      </w:r>
      <w:r>
        <w:rPr>
          <w:iCs/>
        </w:rPr>
        <w:softHyphen/>
      </w:r>
      <w:r w:rsidRPr="002C4F33">
        <w:rPr>
          <w:iCs/>
        </w:rPr>
        <w:t>tionen om prövningen eller studien</w:t>
      </w:r>
      <w:bookmarkEnd w:id="282"/>
      <w:r w:rsidRPr="002C4F33">
        <w:rPr>
          <w:iCs/>
        </w:rPr>
        <w:t>. Detta överens</w:t>
      </w:r>
      <w:r>
        <w:rPr>
          <w:iCs/>
        </w:rPr>
        <w:softHyphen/>
      </w:r>
      <w:r w:rsidRPr="002C4F33">
        <w:rPr>
          <w:iCs/>
        </w:rPr>
        <w:t>stäm</w:t>
      </w:r>
      <w:r>
        <w:rPr>
          <w:iCs/>
        </w:rPr>
        <w:softHyphen/>
      </w:r>
      <w:r w:rsidRPr="002C4F33">
        <w:rPr>
          <w:iCs/>
        </w:rPr>
        <w:t xml:space="preserve">mer även med </w:t>
      </w:r>
      <w:r w:rsidRPr="002C4F33">
        <w:t>etik</w:t>
      </w:r>
      <w:r>
        <w:softHyphen/>
      </w:r>
      <w:r w:rsidRPr="002C4F33">
        <w:t>prövnings</w:t>
      </w:r>
      <w:r>
        <w:softHyphen/>
      </w:r>
      <w:r w:rsidRPr="002C4F33">
        <w:t>lagens bestämmelser om att forskningen aldrig får ut</w:t>
      </w:r>
      <w:r>
        <w:softHyphen/>
      </w:r>
      <w:r w:rsidRPr="002C4F33">
        <w:t>föras om den beslutsoförmögn</w:t>
      </w:r>
      <w:r>
        <w:t>a</w:t>
      </w:r>
      <w:r w:rsidRPr="002C4F33">
        <w:t xml:space="preserve"> forskningspersonen på något sätt ger ut</w:t>
      </w:r>
      <w:r>
        <w:softHyphen/>
      </w:r>
      <w:r w:rsidRPr="002C4F33">
        <w:t>tryck för att inte vilja delta i forskningen</w:t>
      </w:r>
      <w:r w:rsidRPr="002C4F33">
        <w:rPr>
          <w:iCs/>
        </w:rPr>
        <w:t>. Bedömningen ligger även i linje med Helsing</w:t>
      </w:r>
      <w:r>
        <w:rPr>
          <w:iCs/>
        </w:rPr>
        <w:softHyphen/>
      </w:r>
      <w:r w:rsidRPr="002C4F33">
        <w:rPr>
          <w:iCs/>
        </w:rPr>
        <w:t>forsdeklarationens bestämmelser</w:t>
      </w:r>
      <w:r>
        <w:rPr>
          <w:iCs/>
        </w:rPr>
        <w:t>. Någon ytter</w:t>
      </w:r>
      <w:r>
        <w:rPr>
          <w:iCs/>
        </w:rPr>
        <w:softHyphen/>
        <w:t>lig</w:t>
      </w:r>
      <w:r>
        <w:rPr>
          <w:iCs/>
        </w:rPr>
        <w:softHyphen/>
        <w:t xml:space="preserve">are reglering bedöms inte behöva införas.  </w:t>
      </w:r>
    </w:p>
    <w:bookmarkEnd w:id="281"/>
    <w:p w14:paraId="7A9FC3D8" w14:textId="77777777" w:rsidR="008539B5" w:rsidRDefault="008539B5" w:rsidP="008539B5">
      <w:pPr>
        <w:pStyle w:val="Rubrik5utannumrering"/>
      </w:pPr>
      <w:r>
        <w:t xml:space="preserve">Informerat samtycke till behandling av personuppgifter </w:t>
      </w:r>
    </w:p>
    <w:p w14:paraId="5E293E83" w14:textId="77777777" w:rsidR="008539B5" w:rsidRDefault="008539B5" w:rsidP="008539B5">
      <w:pPr>
        <w:pStyle w:val="Brdtextmedindrag"/>
        <w:ind w:firstLine="0"/>
      </w:pPr>
      <w:r>
        <w:t xml:space="preserve">En fråga som uppstår är vilken verkan en ställföreträdares samtycke får på dataskyddet för den behandling av personuppgifter som blir aktuell vid kliniska prövningar och prestandastudier. </w:t>
      </w:r>
    </w:p>
    <w:p w14:paraId="6F5009F8" w14:textId="77777777" w:rsidR="008539B5" w:rsidRDefault="008539B5" w:rsidP="008539B5">
      <w:pPr>
        <w:pStyle w:val="Brdtextmedindrag"/>
      </w:pPr>
      <w:r>
        <w:t xml:space="preserve">EU-förordningarna innehåller de krav på informerat samtycke som krävs för att en person ska få delta i en studie som syftar till att undersöka om en medicinteknisk produkt eller en produkt som anges i bilaga XVI till </w:t>
      </w:r>
      <w:r w:rsidRPr="00A3541E">
        <w:t>MDR-förordningen</w:t>
      </w:r>
      <w:r>
        <w:t xml:space="preserve"> är säker eller effektiv. Samtycke till att delta i en klin</w:t>
      </w:r>
      <w:r>
        <w:softHyphen/>
        <w:t>isk prövning eller prestandastudie regleras i MDR- och IVDR-förord</w:t>
      </w:r>
      <w:r>
        <w:softHyphen/>
        <w:t>ning</w:t>
      </w:r>
      <w:r>
        <w:softHyphen/>
        <w:t>ar</w:t>
      </w:r>
      <w:r>
        <w:softHyphen/>
        <w:t>na, medan regler om under vilka omständigheter försöks</w:t>
      </w:r>
      <w:r>
        <w:softHyphen/>
        <w:t>per</w:t>
      </w:r>
      <w:r>
        <w:softHyphen/>
        <w:t>son</w:t>
      </w:r>
      <w:r>
        <w:softHyphen/>
        <w:t>ers per</w:t>
      </w:r>
      <w:r>
        <w:softHyphen/>
        <w:t>son</w:t>
      </w:r>
      <w:r>
        <w:softHyphen/>
        <w:t>uppgifter får behandlas regleras i den lagstiftning om dataskydd som gäller för den aktuella prövningen eller studien. Om de uppgifter om per</w:t>
      </w:r>
      <w:r>
        <w:softHyphen/>
        <w:t>son</w:t>
      </w:r>
      <w:r>
        <w:softHyphen/>
        <w:t>upp</w:t>
      </w:r>
      <w:r>
        <w:softHyphen/>
        <w:t>gifts</w:t>
      </w:r>
      <w:r>
        <w:softHyphen/>
        <w:t>behandling som ska lämnas in i en an</w:t>
      </w:r>
      <w:r>
        <w:softHyphen/>
        <w:t>sök</w:t>
      </w:r>
      <w:r>
        <w:softHyphen/>
        <w:t>an om klinisk pröv</w:t>
      </w:r>
      <w:r>
        <w:softHyphen/>
        <w:t>ning eller prestandastudie inte uppfyller krav</w:t>
      </w:r>
      <w:r>
        <w:softHyphen/>
        <w:t xml:space="preserve">en kan ansökan avslås med stöd av artikel 62.4 h i </w:t>
      </w:r>
      <w:r w:rsidRPr="00A3541E">
        <w:t>MDR-förordningen</w:t>
      </w:r>
      <w:r>
        <w:t xml:space="preserve"> respek</w:t>
      </w:r>
      <w:r>
        <w:softHyphen/>
        <w:t>tive artikel 58.5 h i IVDR-förordningen. Därutöver är det den person</w:t>
      </w:r>
      <w:r>
        <w:softHyphen/>
        <w:t>upp</w:t>
      </w:r>
      <w:r>
        <w:softHyphen/>
        <w:t>gifts</w:t>
      </w:r>
      <w:r>
        <w:softHyphen/>
        <w:t>ansvarige eller person</w:t>
      </w:r>
      <w:r>
        <w:softHyphen/>
        <w:t>uppgiftsombudet som ansvarar för att personuppgiftsbehandlingen sker enligt gällande rätt.</w:t>
      </w:r>
    </w:p>
    <w:p w14:paraId="1F2109C7" w14:textId="27EE5F2B" w:rsidR="008539B5" w:rsidRDefault="008539B5" w:rsidP="008539B5">
      <w:pPr>
        <w:pStyle w:val="Brdtextmedindrag"/>
      </w:pPr>
      <w:r>
        <w:t>I avsnitt 10.2 föreslås det att en ansökan och anmälan om klinisk pröv</w:t>
      </w:r>
      <w:r>
        <w:softHyphen/>
        <w:t>ning och prestandastudie ska granskas utifrån ett etiskt per</w:t>
      </w:r>
      <w:r>
        <w:softHyphen/>
        <w:t>spek</w:t>
      </w:r>
      <w:r>
        <w:softHyphen/>
        <w:t>tiv och genom 6 § i förslaget till en ny lag med kom</w:t>
      </w:r>
      <w:r>
        <w:softHyphen/>
        <w:t>plett</w:t>
      </w:r>
      <w:r>
        <w:softHyphen/>
        <w:t>erande be</w:t>
      </w:r>
      <w:r>
        <w:softHyphen/>
        <w:t>stämmelser om etisk gransk</w:t>
      </w:r>
      <w:r>
        <w:softHyphen/>
        <w:t>ning till EU:s förordningar om medicin</w:t>
      </w:r>
      <w:r>
        <w:softHyphen/>
        <w:t>tekniska pro</w:t>
      </w:r>
      <w:r>
        <w:softHyphen/>
        <w:t>dukter ska vad som anges i 7–11 §§ etikpröv</w:t>
      </w:r>
      <w:r>
        <w:softHyphen/>
        <w:t>nings</w:t>
      </w:r>
      <w:r>
        <w:softHyphen/>
        <w:t>lagen ligga till grund för den etiska be</w:t>
      </w:r>
      <w:r>
        <w:softHyphen/>
        <w:t>döm</w:t>
      </w:r>
      <w:r>
        <w:softHyphen/>
        <w:t>ning</w:t>
      </w:r>
      <w:r>
        <w:softHyphen/>
        <w:t xml:space="preserve"> av en ansökan om klinisk prövning eller prestandastudie som ska göras av Etik</w:t>
      </w:r>
      <w:r>
        <w:softHyphen/>
        <w:t>prövningsmyndigheten. Den etiska granskningen av forskning som består i kliniska prövningar eller prestandastudier kommer där</w:t>
      </w:r>
      <w:r>
        <w:softHyphen/>
        <w:t>med att vila på samma etiska över</w:t>
      </w:r>
      <w:r>
        <w:softHyphen/>
        <w:t>väganden som ska göras vid etik</w:t>
      </w:r>
      <w:r>
        <w:softHyphen/>
        <w:t xml:space="preserve">prövning. </w:t>
      </w:r>
      <w:bookmarkStart w:id="283" w:name="_Hlk24967933"/>
      <w:r>
        <w:t>Etisk granskning är en sådan i svensk rätt fastställd lämp</w:t>
      </w:r>
      <w:r>
        <w:softHyphen/>
        <w:t>lig och särskild åtgärd som krävs enligt EU:s dataskydds</w:t>
      </w:r>
      <w:r>
        <w:softHyphen/>
        <w:t>för</w:t>
      </w:r>
      <w:r>
        <w:softHyphen/>
        <w:t>ord</w:t>
      </w:r>
      <w:r>
        <w:softHyphen/>
        <w:t>ning för behandling av känsliga person</w:t>
      </w:r>
      <w:r>
        <w:softHyphen/>
        <w:t>uppgifter för forsknings</w:t>
      </w:r>
      <w:r>
        <w:softHyphen/>
        <w:t>ända</w:t>
      </w:r>
      <w:r>
        <w:softHyphen/>
        <w:t>mål inom ramen för klinisk pröv</w:t>
      </w:r>
      <w:r>
        <w:softHyphen/>
        <w:t>ning och prestandastudier, jämför pro</w:t>
      </w:r>
      <w:r>
        <w:softHyphen/>
        <w:t xml:space="preserve">positionen </w:t>
      </w:r>
      <w:r w:rsidRPr="00C4445B">
        <w:t>Be</w:t>
      </w:r>
      <w:r>
        <w:softHyphen/>
      </w:r>
      <w:r w:rsidRPr="00C4445B">
        <w:t>hand</w:t>
      </w:r>
      <w:r>
        <w:softHyphen/>
      </w:r>
      <w:r w:rsidRPr="00C4445B">
        <w:t>ling av personuppgifter för forsknings</w:t>
      </w:r>
      <w:r>
        <w:softHyphen/>
      </w:r>
      <w:r w:rsidRPr="00C4445B">
        <w:t>ända</w:t>
      </w:r>
      <w:r>
        <w:softHyphen/>
      </w:r>
      <w:r w:rsidRPr="00C4445B">
        <w:t>mål</w:t>
      </w:r>
      <w:r>
        <w:t xml:space="preserve"> (p</w:t>
      </w:r>
      <w:r w:rsidRPr="00C4445B">
        <w:t>rop. 2017/18:29</w:t>
      </w:r>
      <w:r>
        <w:t xml:space="preserve">8 s. 84 f.). Frågan om dataskydd vid kliniska prövningar och prestandastudier behandlas ytterligare i avsnitt 19.1. </w:t>
      </w:r>
    </w:p>
    <w:p w14:paraId="5180E9F0" w14:textId="77777777" w:rsidR="008539B5" w:rsidRDefault="008539B5" w:rsidP="008539B5">
      <w:pPr>
        <w:pStyle w:val="Rubrik2"/>
      </w:pPr>
      <w:bookmarkStart w:id="284" w:name="_Toc65132670"/>
      <w:bookmarkStart w:id="285" w:name="_Toc69367540"/>
      <w:bookmarkEnd w:id="283"/>
      <w:r w:rsidRPr="003B1498">
        <w:t>Ytterligare</w:t>
      </w:r>
      <w:r>
        <w:t xml:space="preserve"> bestämmelser för underåriga och för försökspersoner vars mening inte kan inhämtas</w:t>
      </w:r>
      <w:bookmarkEnd w:id="284"/>
      <w:bookmarkEnd w:id="285"/>
    </w:p>
    <w:p w14:paraId="599B8370" w14:textId="77777777" w:rsidR="008539B5" w:rsidRPr="002F14FC" w:rsidRDefault="008539B5" w:rsidP="008539B5">
      <w:pPr>
        <w:pStyle w:val="Brdtextram"/>
      </w:pPr>
      <w:r>
        <w:rPr>
          <w:b/>
        </w:rPr>
        <w:t>Regeringens bedömning</w:t>
      </w:r>
      <w:r w:rsidRPr="00420062">
        <w:rPr>
          <w:b/>
        </w:rPr>
        <w:t>:</w:t>
      </w:r>
      <w:r>
        <w:t xml:space="preserve"> </w:t>
      </w:r>
      <w:r w:rsidRPr="0061438F">
        <w:t>Det bör inte införas något förbud mot att genom</w:t>
      </w:r>
      <w:r>
        <w:softHyphen/>
      </w:r>
      <w:r w:rsidRPr="0061438F">
        <w:t xml:space="preserve">föra prestandastudier på underåriga </w:t>
      </w:r>
      <w:r>
        <w:t>eller personer som är be</w:t>
      </w:r>
      <w:r>
        <w:softHyphen/>
        <w:t>sluts</w:t>
      </w:r>
      <w:r>
        <w:softHyphen/>
        <w:t xml:space="preserve">oförmögna </w:t>
      </w:r>
      <w:r w:rsidRPr="0061438F">
        <w:t>i de fall dessa studier kan antas medföra viss nytta för den population som den berörda försökspersonen re</w:t>
      </w:r>
      <w:r>
        <w:softHyphen/>
      </w:r>
      <w:r w:rsidRPr="0061438F">
        <w:t>pre</w:t>
      </w:r>
      <w:r>
        <w:softHyphen/>
      </w:r>
      <w:r w:rsidRPr="0061438F">
        <w:t>sent</w:t>
      </w:r>
      <w:r>
        <w:softHyphen/>
      </w:r>
      <w:r w:rsidRPr="0061438F">
        <w:t xml:space="preserve">erar. </w:t>
      </w:r>
    </w:p>
    <w:p w14:paraId="3E0E4511" w14:textId="77777777" w:rsidR="008539B5" w:rsidRDefault="008539B5" w:rsidP="008539B5">
      <w:pPr>
        <w:pStyle w:val="Brdtextmedindrag"/>
        <w:rPr>
          <w:b/>
        </w:rPr>
      </w:pPr>
    </w:p>
    <w:p w14:paraId="447C6DCC" w14:textId="01040E42" w:rsidR="008539B5" w:rsidRPr="00316DD4" w:rsidRDefault="008539B5" w:rsidP="008539B5">
      <w:pPr>
        <w:pStyle w:val="Brdtextmedindrag"/>
        <w:rPr>
          <w:b/>
        </w:rPr>
      </w:pPr>
      <w:r>
        <w:rPr>
          <w:b/>
        </w:rPr>
        <w:t xml:space="preserve">Promemorians bedömning </w:t>
      </w:r>
      <w:r w:rsidRPr="00316DD4">
        <w:t xml:space="preserve">överensstämmer med regeringens </w:t>
      </w:r>
      <w:r>
        <w:t>bedöm</w:t>
      </w:r>
      <w:r>
        <w:softHyphen/>
        <w:t>ning</w:t>
      </w:r>
      <w:r w:rsidRPr="00316DD4">
        <w:t>.</w:t>
      </w:r>
    </w:p>
    <w:p w14:paraId="748D1607" w14:textId="77777777"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bedömning. </w:t>
      </w:r>
      <w:r w:rsidRPr="00E562D1">
        <w:rPr>
          <w:bCs/>
          <w:i/>
          <w:iCs/>
        </w:rPr>
        <w:t xml:space="preserve">Sveriges Kommuner och Regioner </w:t>
      </w:r>
      <w:r w:rsidRPr="00E562D1">
        <w:rPr>
          <w:bCs/>
        </w:rPr>
        <w:t>(SKR)</w:t>
      </w:r>
      <w:r>
        <w:t xml:space="preserve"> </w:t>
      </w:r>
      <w:r w:rsidRPr="00E562D1">
        <w:t xml:space="preserve">stöder </w:t>
      </w:r>
      <w:r>
        <w:t xml:space="preserve">bedömningen </w:t>
      </w:r>
      <w:r w:rsidRPr="00E562D1">
        <w:t xml:space="preserve">att det för </w:t>
      </w:r>
      <w:r>
        <w:t>pröv</w:t>
      </w:r>
      <w:r>
        <w:softHyphen/>
        <w:t>ning</w:t>
      </w:r>
      <w:r>
        <w:softHyphen/>
        <w:t xml:space="preserve">ar enligt </w:t>
      </w:r>
      <w:r w:rsidRPr="00E562D1">
        <w:t>IVDR</w:t>
      </w:r>
      <w:r>
        <w:t xml:space="preserve">-förordningen </w:t>
      </w:r>
      <w:r w:rsidRPr="00E562D1">
        <w:t>inte ska införas något förbud</w:t>
      </w:r>
      <w:r>
        <w:t xml:space="preserve"> mot att genom</w:t>
      </w:r>
      <w:r>
        <w:softHyphen/>
        <w:t>föra prestandastudier på underåriga eller personer som är besluts</w:t>
      </w:r>
      <w:r>
        <w:softHyphen/>
        <w:t>oför</w:t>
      </w:r>
      <w:r>
        <w:softHyphen/>
        <w:t>mögna när dessa studier kan antas medföra nytta för den population som den berörda försöks</w:t>
      </w:r>
      <w:r>
        <w:softHyphen/>
        <w:t>personen representerar.</w:t>
      </w:r>
      <w:bookmarkStart w:id="286" w:name="_Hlk56087219"/>
      <w:r>
        <w:t xml:space="preserve"> SKR anser att en liknande reglering skulle gälla för prövningar enligt MDR-förordningen</w:t>
      </w:r>
      <w:bookmarkEnd w:id="286"/>
      <w:r>
        <w:t>.</w:t>
      </w:r>
    </w:p>
    <w:p w14:paraId="63931276" w14:textId="77777777" w:rsidR="008539B5" w:rsidRPr="0061438F" w:rsidRDefault="008539B5" w:rsidP="008539B5">
      <w:pPr>
        <w:pStyle w:val="Rubrik4utannumrering"/>
      </w:pPr>
      <w:r>
        <w:t>Skälen för regeringens bedömning</w:t>
      </w:r>
    </w:p>
    <w:p w14:paraId="1C3825E4" w14:textId="77777777" w:rsidR="008539B5" w:rsidRDefault="008539B5" w:rsidP="008539B5">
      <w:pPr>
        <w:pStyle w:val="Brdtext"/>
      </w:pPr>
      <w:r>
        <w:t>Förutom de allmänna förutsättningarna i artikel 57 och 58 i IVDR-förord</w:t>
      </w:r>
      <w:r>
        <w:softHyphen/>
        <w:t>ningen för att utföra prestandastudier, uppställer EU-förordningen ytter</w:t>
      </w:r>
      <w:r>
        <w:softHyphen/>
        <w:t>lig</w:t>
      </w:r>
      <w:r>
        <w:softHyphen/>
        <w:t>are villkor som måste vara uppfyllda för att prestandastudier ska få utföras på en underårig eller på en person som saknar besluts</w:t>
      </w:r>
      <w:r>
        <w:softHyphen/>
        <w:t>förmåga. I artiklarna 60 och 61 i IVDR-förordningen anges de villkor, utöver de som anges i artikel 58.5 som ska vara uppfyllda innan en prestandastudie kan utföras på en person som är underårig eller inte är besluts</w:t>
      </w:r>
      <w:r>
        <w:softHyphen/>
        <w:t>kom</w:t>
      </w:r>
      <w:r>
        <w:softHyphen/>
        <w:t>pet</w:t>
      </w:r>
      <w:r>
        <w:softHyphen/>
        <w:t>ent. Med icke beslutskompetenta personer avses i detta sammanhang personer som saknar förmåga att fatta be</w:t>
      </w:r>
      <w:r>
        <w:softHyphen/>
        <w:t xml:space="preserve">slut i fråga om att delta i en prestandastudie. </w:t>
      </w:r>
    </w:p>
    <w:p w14:paraId="31125A52" w14:textId="6CCF6601" w:rsidR="008539B5" w:rsidRDefault="008539B5" w:rsidP="008539B5">
      <w:pPr>
        <w:pStyle w:val="Brdtextmedindrag"/>
      </w:pPr>
      <w:r>
        <w:t>Förutom att den lagligen utsedda ställföreträdaren ska ha gett sitt in</w:t>
      </w:r>
      <w:r>
        <w:softHyphen/>
        <w:t>form</w:t>
      </w:r>
      <w:r>
        <w:softHyphen/>
        <w:t>erade samtycke ska underåriga försökspersoner och försöks</w:t>
      </w:r>
      <w:r>
        <w:softHyphen/>
        <w:t>person</w:t>
      </w:r>
      <w:r>
        <w:softHyphen/>
        <w:t>er som inte är beslutskompetenta ha fått information om pre</w:t>
      </w:r>
      <w:r>
        <w:softHyphen/>
        <w:t>standa</w:t>
      </w:r>
      <w:r>
        <w:softHyphen/>
        <w:t>studi</w:t>
      </w:r>
      <w:r>
        <w:softHyphen/>
        <w:t>en på ett sätt som är anpassat till deras förmåga att förstå den. Prövar</w:t>
      </w:r>
      <w:r>
        <w:softHyphen/>
        <w:t>en ska respekt</w:t>
      </w:r>
      <w:r>
        <w:softHyphen/>
        <w:t>era uttryckliga önskemål från en försöksperson som inte är besluts</w:t>
      </w:r>
      <w:r>
        <w:softHyphen/>
        <w:t>kompetent men som har förmåga att inta en ståndpunkt och bedöma in</w:t>
      </w:r>
      <w:r>
        <w:softHyphen/>
        <w:t>forma</w:t>
      </w:r>
      <w:r>
        <w:softHyphen/>
        <w:t>tionen om prestandastudien om att vägra att delta eller när som helst av</w:t>
      </w:r>
      <w:r>
        <w:softHyphen/>
        <w:t>sluta sitt deltagande i studien. I detta sammanhang kan det nämnas att enligt artikel 60.2 i IVDR-förordningen ska en försöksperson som är besluts</w:t>
      </w:r>
      <w:r>
        <w:softHyphen/>
        <w:t>oförmögen i möjligaste mån delta i förfarandet för inhämtande av inform</w:t>
      </w:r>
      <w:r>
        <w:softHyphen/>
        <w:t>erat samtycke. Vidare anges det i artiklarna 60.1 d och 61.1 d i IVDR-förordningen att inga incitament eller ekonomiska förmåner får ges till försökspersoner eller deras lagligen utsedda ställföreträdare, med undan</w:t>
      </w:r>
      <w:r>
        <w:softHyphen/>
        <w:t>tag för ersättning för utgifter och inkomstförluster med direkt koppl</w:t>
      </w:r>
      <w:r>
        <w:softHyphen/>
        <w:t>ing till deltagandet i prestandastudien. Enligt artikel 60.1 e i IVDR-för</w:t>
      </w:r>
      <w:r>
        <w:softHyphen/>
        <w:t>ord</w:t>
      </w:r>
      <w:r>
        <w:softHyphen/>
        <w:t>ning</w:t>
      </w:r>
      <w:r>
        <w:softHyphen/>
        <w:t>en ska prestandastudien vara avgörande för försökspersoner som inte är beslutskompetenta och data av motsvarande giltighet ska inte kunna erhåll</w:t>
      </w:r>
      <w:r>
        <w:softHyphen/>
        <w:t>as i pres</w:t>
      </w:r>
      <w:r>
        <w:softHyphen/>
        <w:t>tandastudier på personer som har förmåga att ge sitt inform</w:t>
      </w:r>
      <w:r>
        <w:softHyphen/>
        <w:t>er</w:t>
      </w:r>
      <w:r>
        <w:softHyphen/>
        <w:t>ade samtycke eller genom andra forskningsmetoder. Vidare anger artikel 60.1 f i IVDR-förordningen att studien ska ha ett direkt samband med ett medicinskt tillstånd som försökspersonen lider av. Liknande be</w:t>
      </w:r>
      <w:r>
        <w:softHyphen/>
        <w:t>stäm</w:t>
      </w:r>
      <w:r>
        <w:softHyphen/>
        <w:t>melser finns för underåriga i artikel 61.1 e och f i IVDR-förordningen. Där</w:t>
      </w:r>
      <w:r>
        <w:softHyphen/>
        <w:t>utöver ska det enligt artikel 60.1 g i IVDR-förordningen finnas veten</w:t>
      </w:r>
      <w:r>
        <w:softHyphen/>
        <w:t>skapliga skäl att anta att deltagande i prestandastudien antingen medför en direkt nytta som uppväger riskerna och bördorna för försöks</w:t>
      </w:r>
      <w:r>
        <w:softHyphen/>
        <w:t>personen som inte är beslutskompetent, eller viss nytta för den popu</w:t>
      </w:r>
      <w:r>
        <w:softHyphen/>
        <w:t>lation som den be</w:t>
      </w:r>
      <w:r>
        <w:softHyphen/>
        <w:t>rörda försökspersonen som inte är beslutskompetent representerar sam</w:t>
      </w:r>
      <w:r>
        <w:softHyphen/>
        <w:t xml:space="preserve">tidigt som prestandastudien enbart kommer att innebära minimala risker och bördor för den berörda försökspersonen som inte är beslutskompetent jämfört med standardbehandlingen av det tillstånd som han eller hon lider av. En liknande bestämmelse för underåriga finns i artikel 61.1 g. </w:t>
      </w:r>
    </w:p>
    <w:p w14:paraId="281FC200" w14:textId="77777777" w:rsidR="008539B5" w:rsidRDefault="008539B5" w:rsidP="008539B5">
      <w:pPr>
        <w:pStyle w:val="Brdtextmedindrag"/>
      </w:pPr>
      <w:r>
        <w:t>Enligt artiklarna 60.3 och 61.2 i IVDR-förordningen har medlems</w:t>
      </w:r>
      <w:r>
        <w:softHyphen/>
        <w:t>stat</w:t>
      </w:r>
      <w:r>
        <w:softHyphen/>
        <w:t>er</w:t>
      </w:r>
      <w:r>
        <w:softHyphen/>
        <w:t>na möjlig</w:t>
      </w:r>
      <w:r>
        <w:softHyphen/>
        <w:t>het att förbjuda prestandastudier på underåriga eller försöks</w:t>
      </w:r>
      <w:r>
        <w:softHyphen/>
        <w:t>per</w:t>
      </w:r>
      <w:r>
        <w:softHyphen/>
        <w:t>soner som inte är beslutskompetenta i de fall det inte finns veten</w:t>
      </w:r>
      <w:r>
        <w:softHyphen/>
        <w:t xml:space="preserve">skapliga skäl att anta att deltagande i prestandastudien kommer att medföra en direkt nytta som uppväger riskerna och bördorna för försökspersonen. </w:t>
      </w:r>
    </w:p>
    <w:p w14:paraId="6562350B" w14:textId="77777777" w:rsidR="008539B5" w:rsidRDefault="008539B5" w:rsidP="008539B5">
      <w:pPr>
        <w:pStyle w:val="Rubrik5utannumrering"/>
      </w:pPr>
      <w:r>
        <w:t xml:space="preserve">Behov av forskning på underåriga personer och personer som inte har beslutskompetens </w:t>
      </w:r>
    </w:p>
    <w:p w14:paraId="0399C5EF" w14:textId="6B8923DB" w:rsidR="008539B5" w:rsidRDefault="008539B5" w:rsidP="008539B5">
      <w:pPr>
        <w:pStyle w:val="Brdtext"/>
      </w:pPr>
      <w:r>
        <w:t>Bestämmelserna om prestandastudier på försökspersoner som inte är besluts</w:t>
      </w:r>
      <w:r>
        <w:softHyphen/>
        <w:t>kompetenta och på underåriga motsvarar bestämmelserna om kliniska läkemedelsprövningar på samma grupper enligt EU-för</w:t>
      </w:r>
      <w:r>
        <w:softHyphen/>
        <w:t>ord</w:t>
      </w:r>
      <w:r>
        <w:softHyphen/>
      </w:r>
      <w:r>
        <w:softHyphen/>
        <w:t>ningen om kliniska läkemedelsprövningar. I EU-förord</w:t>
      </w:r>
      <w:r>
        <w:softHyphen/>
        <w:t>ning</w:t>
      </w:r>
      <w:r>
        <w:softHyphen/>
        <w:t>en om kliniska läke</w:t>
      </w:r>
      <w:r>
        <w:softHyphen/>
        <w:t>medels</w:t>
      </w:r>
      <w:r>
        <w:softHyphen/>
        <w:t>prövningar gavs medlemsstaterna möj</w:t>
      </w:r>
      <w:r>
        <w:softHyphen/>
        <w:t>lig</w:t>
      </w:r>
      <w:r>
        <w:softHyphen/>
        <w:t>het att införa ett förbud mot att genomföra kliniska läkemedels</w:t>
      </w:r>
      <w:r>
        <w:softHyphen/>
        <w:t>pröv</w:t>
      </w:r>
      <w:r>
        <w:softHyphen/>
        <w:t xml:space="preserve">ningar med försökspersoner som är beslutsoförmögna i de fall dessa prövningar kan antas medföra viss nytta för den population som den berörda försökspersonen representerar. </w:t>
      </w:r>
    </w:p>
    <w:p w14:paraId="3D4B1A9F" w14:textId="266A307E" w:rsidR="008539B5" w:rsidRDefault="008539B5" w:rsidP="008539B5">
      <w:pPr>
        <w:pStyle w:val="Brdtextmedindrag"/>
      </w:pPr>
      <w:r>
        <w:t>I propositionen An</w:t>
      </w:r>
      <w:r>
        <w:softHyphen/>
        <w:t>passningar av svensk rätt till EU-förordningen om kliniska läke</w:t>
      </w:r>
      <w:r>
        <w:softHyphen/>
        <w:t>medels</w:t>
      </w:r>
      <w:r>
        <w:softHyphen/>
        <w:t>prövningar (prop. 2017/18:196) gör regeringen be</w:t>
      </w:r>
      <w:r>
        <w:softHyphen/>
        <w:t>döm</w:t>
      </w:r>
      <w:r>
        <w:softHyphen/>
        <w:t>ning</w:t>
      </w:r>
      <w:r>
        <w:softHyphen/>
        <w:t>en att d</w:t>
      </w:r>
      <w:r w:rsidRPr="0094118F">
        <w:t>et</w:t>
      </w:r>
      <w:r>
        <w:t xml:space="preserve"> inte</w:t>
      </w:r>
      <w:r w:rsidRPr="0094118F">
        <w:t xml:space="preserve"> bör införas något </w:t>
      </w:r>
      <w:r>
        <w:t xml:space="preserve">sådant </w:t>
      </w:r>
      <w:r w:rsidRPr="0094118F">
        <w:t>förbud</w:t>
      </w:r>
      <w:r>
        <w:t>. I propositionen hän</w:t>
      </w:r>
      <w:r>
        <w:softHyphen/>
        <w:t xml:space="preserve">visas till </w:t>
      </w:r>
      <w:r w:rsidRPr="00141473">
        <w:t>ingressen till direktiv 2001/20/EG om kliniska pröv</w:t>
      </w:r>
      <w:r>
        <w:softHyphen/>
      </w:r>
      <w:r w:rsidRPr="00141473">
        <w:t>ning</w:t>
      </w:r>
      <w:r>
        <w:softHyphen/>
      </w:r>
      <w:r w:rsidRPr="00141473">
        <w:t>ar av human</w:t>
      </w:r>
      <w:r>
        <w:softHyphen/>
      </w:r>
      <w:r w:rsidRPr="00141473">
        <w:t>läkemedel</w:t>
      </w:r>
      <w:r>
        <w:t xml:space="preserve">, som </w:t>
      </w:r>
      <w:r w:rsidRPr="00141473">
        <w:t>framhåll</w:t>
      </w:r>
      <w:r>
        <w:t>er att det finns ett behov av kliniska läke</w:t>
      </w:r>
      <w:r>
        <w:softHyphen/>
        <w:t>medels</w:t>
      </w:r>
      <w:r>
        <w:softHyphen/>
        <w:t>prövningar som gäller barn för att förbättra den behandling som finns tillgänglig för dem. Det anförs att barn utgör en sårbar befolknings</w:t>
      </w:r>
      <w:r>
        <w:softHyphen/>
        <w:t>grupp som skiljer sig utveck</w:t>
      </w:r>
      <w:r>
        <w:softHyphen/>
        <w:t>lings</w:t>
      </w:r>
      <w:r>
        <w:softHyphen/>
        <w:t>mässigt, fysiologiskt och psykologiskt från vuxna, vilket gör att ålders- och utvecklingsrelaterad forskning är till stor nytta för dem. Läke</w:t>
      </w:r>
      <w:r>
        <w:softHyphen/>
        <w:t>medel, inklusive vaccin, för barn måste prövas veten</w:t>
      </w:r>
      <w:r>
        <w:softHyphen/>
        <w:t>skapligt innan de kommer till allmän användning. Detta kan endast upp</w:t>
      </w:r>
      <w:r>
        <w:softHyphen/>
        <w:t>nås genom att man ser till att läkemedel som sannolikt kommer att få ett betydande kliniskt värde för barn undersöks fullständigt.</w:t>
      </w:r>
    </w:p>
    <w:p w14:paraId="05491377" w14:textId="4AD7CB4B" w:rsidR="008539B5" w:rsidRDefault="008539B5" w:rsidP="008539B5">
      <w:pPr>
        <w:pStyle w:val="Brdtextmedindrag"/>
      </w:pPr>
      <w:r>
        <w:t>I pro</w:t>
      </w:r>
      <w:r>
        <w:softHyphen/>
        <w:t>posi</w:t>
      </w:r>
      <w:r>
        <w:softHyphen/>
        <w:t>tionen bedöms också att gruppen äldre och dementa mycket väl bör kunna jämföras med underåriga</w:t>
      </w:r>
      <w:r w:rsidDel="00250907">
        <w:t xml:space="preserve"> </w:t>
      </w:r>
      <w:r>
        <w:t>i detta avseende, med ut</w:t>
      </w:r>
      <w:r>
        <w:softHyphen/>
        <w:t>gångs</w:t>
      </w:r>
      <w:r>
        <w:softHyphen/>
        <w:t xml:space="preserve">punkt i det man i dag känner till </w:t>
      </w:r>
      <w:r w:rsidDel="00250907">
        <w:t xml:space="preserve">om </w:t>
      </w:r>
      <w:r>
        <w:t>dessa personers förmåga att omsätta läke</w:t>
      </w:r>
      <w:r>
        <w:softHyphen/>
        <w:t>medel i kroppen (till exempel hur snabbt substanser bryts ner). Åldr</w:t>
      </w:r>
      <w:r>
        <w:softHyphen/>
        <w:t>and</w:t>
      </w:r>
      <w:r>
        <w:softHyphen/>
        <w:t>et leder till förändringar i såväl läke</w:t>
      </w:r>
      <w:r>
        <w:softHyphen/>
        <w:t>medels</w:t>
      </w:r>
      <w:r>
        <w:softHyphen/>
        <w:t>om</w:t>
      </w:r>
      <w:r>
        <w:softHyphen/>
        <w:t>sätt</w:t>
      </w:r>
      <w:r>
        <w:softHyphen/>
        <w:t>ning</w:t>
      </w:r>
      <w:r>
        <w:softHyphen/>
        <w:t>en som effekterna av läke</w:t>
      </w:r>
      <w:r>
        <w:softHyphen/>
        <w:t>medel på kroppen. Dessa förändr</w:t>
      </w:r>
      <w:r>
        <w:softHyphen/>
        <w:t>ing</w:t>
      </w:r>
      <w:r>
        <w:softHyphen/>
        <w:t>ar medför att många läkemedel har en annorlunda och ofta kraftig</w:t>
      </w:r>
      <w:r>
        <w:softHyphen/>
        <w:t>are verkan hos äldre jämfört med yngre personer. Dessutom är många läkemedel inte utprovade på äldre personer i kliniska läke</w:t>
      </w:r>
      <w:r>
        <w:softHyphen/>
        <w:t>medels</w:t>
      </w:r>
      <w:r>
        <w:softHyphen/>
        <w:t>prövningar när man tar fram nya läkemedel, vilket med</w:t>
      </w:r>
      <w:r>
        <w:softHyphen/>
        <w:t>för att den rekommenderade doseringen baseras på yngre människor och därför kan vara olämplig för den äldre människan. Till exempel har vissa antipsykotiska läkemedel, s.k. neuroleptika, visats öka risken för stroke hos äldre med demens. Äldre dementa personer är en grupp som kommer att öka de kommande decennierna och det kom</w:t>
      </w:r>
      <w:r>
        <w:softHyphen/>
        <w:t>mer därför att behövas många fler studier på läkemedels</w:t>
      </w:r>
      <w:r>
        <w:softHyphen/>
        <w:t>be</w:t>
      </w:r>
      <w:r>
        <w:softHyphen/>
        <w:t>hand</w:t>
      </w:r>
      <w:r>
        <w:softHyphen/>
        <w:t>ling av äldre och en ökad kun</w:t>
      </w:r>
      <w:r>
        <w:softHyphen/>
        <w:t>skap om hur demenssjuka re</w:t>
      </w:r>
      <w:r>
        <w:softHyphen/>
        <w:t xml:space="preserve">agerar på läkemedel. Det bedöms alltså finnas ett stort intresse av att läkemedel utvecklas för dessa grupper. </w:t>
      </w:r>
    </w:p>
    <w:p w14:paraId="5F7C7D91" w14:textId="20426E9A" w:rsidR="008539B5" w:rsidRDefault="008539B5" w:rsidP="008539B5">
      <w:pPr>
        <w:pStyle w:val="Brdtextmedindrag"/>
      </w:pPr>
      <w:r>
        <w:t>Nyttan med att utveckla särskilda medicintekniska produkter för in vitro-diagnostik för grupperna underåriga och personer med till exempel demens</w:t>
      </w:r>
      <w:r>
        <w:softHyphen/>
        <w:t>sjukdom har inte framhållits på samma sätt som nyttan med läke</w:t>
      </w:r>
      <w:r>
        <w:softHyphen/>
        <w:t>medel för dessa grupper, men det kan inte uteslutas att det kan finnas behov av sådana produkter. Prestandastudier för dessa ändamål innebär vanlig</w:t>
      </w:r>
      <w:r>
        <w:softHyphen/>
        <w:t>en inte några omfattande ingrepp eller större risker för försöks</w:t>
      </w:r>
      <w:r>
        <w:softHyphen/>
        <w:t xml:space="preserve">personerna. </w:t>
      </w:r>
    </w:p>
    <w:p w14:paraId="45EA0C80" w14:textId="3DFD5ADF" w:rsidR="008539B5" w:rsidRDefault="008539B5" w:rsidP="008539B5">
      <w:pPr>
        <w:pStyle w:val="Brdtextmedindrag"/>
      </w:pPr>
      <w:r>
        <w:t>På motsvarande sätt som för kliniska läkemedelsprövningar i proposi</w:t>
      </w:r>
      <w:r>
        <w:softHyphen/>
        <w:t>tion</w:t>
      </w:r>
      <w:r>
        <w:softHyphen/>
        <w:t>en Anpassningar av svensk rätt till EU-förordningen om kliniska läke</w:t>
      </w:r>
      <w:r>
        <w:softHyphen/>
        <w:t>medels</w:t>
      </w:r>
      <w:r>
        <w:softHyphen/>
        <w:t>prövningar (prop. 2017/18:196) görs här bedömningen att pre</w:t>
      </w:r>
      <w:r>
        <w:softHyphen/>
        <w:t>standastudierna av medicintekniska produkter för in vitro-diagnostik är kring</w:t>
      </w:r>
      <w:r>
        <w:softHyphen/>
        <w:t>gärdade av ett regelverk som i stort mot</w:t>
      </w:r>
      <w:r>
        <w:softHyphen/>
        <w:t>svarar den svenska etik</w:t>
      </w:r>
      <w:r>
        <w:softHyphen/>
        <w:t>pröv</w:t>
      </w:r>
      <w:r>
        <w:softHyphen/>
        <w:t>nings</w:t>
      </w:r>
      <w:r>
        <w:softHyphen/>
        <w:t>lagen och som ger försöks</w:t>
      </w:r>
      <w:r>
        <w:softHyphen/>
        <w:t>per</w:t>
      </w:r>
      <w:r>
        <w:softHyphen/>
        <w:t>son</w:t>
      </w:r>
      <w:r>
        <w:softHyphen/>
        <w:t>erna ett fullgott skydd.  De villkor som uppställs i EU-för</w:t>
      </w:r>
      <w:r>
        <w:softHyphen/>
        <w:t>ord</w:t>
      </w:r>
      <w:r>
        <w:softHyphen/>
        <w:t>ningen är liknande de som uppställs i den sven</w:t>
      </w:r>
      <w:r>
        <w:softHyphen/>
        <w:t>ska etik</w:t>
      </w:r>
      <w:r>
        <w:softHyphen/>
        <w:t>pröv</w:t>
      </w:r>
      <w:r>
        <w:softHyphen/>
        <w:t>nings</w:t>
      </w:r>
      <w:r>
        <w:softHyphen/>
        <w:t>lagen, som gäller för annan forskning på människor. Enligt EU-för</w:t>
      </w:r>
      <w:r>
        <w:softHyphen/>
        <w:t>ord</w:t>
      </w:r>
      <w:r>
        <w:softHyphen/>
        <w:t>ningen får forskningen utföras bara om den kan förväntas ge en kunskap som inte är möjlig att få genom forskning med samtycke. Dess</w:t>
      </w:r>
      <w:r>
        <w:softHyphen/>
        <w:t>utom krävs att forskningen kan förväntas leda till direkt nytta för forsk</w:t>
      </w:r>
      <w:r>
        <w:softHyphen/>
        <w:t>ningspersonen. I undantagsfall får forskning utföras även om kravet på direkt nytta för forskningspersonen inte kan upp</w:t>
      </w:r>
      <w:r>
        <w:softHyphen/>
        <w:t xml:space="preserve">fyllas. </w:t>
      </w:r>
    </w:p>
    <w:p w14:paraId="3EEE68C3" w14:textId="5951F069" w:rsidR="008539B5" w:rsidRDefault="008539B5" w:rsidP="008539B5">
      <w:pPr>
        <w:pStyle w:val="Brdtextmedindrag"/>
      </w:pPr>
      <w:r>
        <w:t>Enligt etikprövningslagen gäller detta endast om forskningen genom</w:t>
      </w:r>
      <w:r>
        <w:softHyphen/>
        <w:t>förs med syftet att bidra till ett resultat som kan vara till nytta för forsk</w:t>
      </w:r>
      <w:r>
        <w:softHyphen/>
        <w:t>nings</w:t>
      </w:r>
      <w:r>
        <w:softHyphen/>
        <w:t>personen eller någon annan som lider av samma eller liknande sjukdom eller störning. Forskningen får dess</w:t>
      </w:r>
      <w:r>
        <w:softHyphen/>
        <w:t>utom bara innebära en obetydlig risk för skada och ett obetydligt obe</w:t>
      </w:r>
      <w:r>
        <w:softHyphen/>
        <w:t>hag för forskningspersonen (21 §). I IVDR-för</w:t>
      </w:r>
      <w:r>
        <w:softHyphen/>
        <w:t>ordningen anges att sådan forskning endast får göras om studien har ett direkt samband med det medicinska tillstånd som försökspersonen lider av och studien innebär enbart minimala risker och bördor för den berörda för</w:t>
      </w:r>
      <w:r>
        <w:softHyphen/>
        <w:t>söks</w:t>
      </w:r>
      <w:r>
        <w:softHyphen/>
        <w:t>personen som inte är beslutskompetent eller underårig jämfört med standardbehandlingen av det tillstånd som han eller hon lider av. Utöver de nämnda bestämmelserna uppställer etik</w:t>
      </w:r>
      <w:r>
        <w:softHyphen/>
        <w:t>prövningslagen ett antal krav för att forskning ska kunna god</w:t>
      </w:r>
      <w:r>
        <w:softHyphen/>
        <w:t>kännas, bland annat får forskningen god</w:t>
      </w:r>
      <w:r>
        <w:softHyphen/>
        <w:t>kännas bara om den kan utföras med respekt för människovärdet och om de risker som den kan medföra för forsknings</w:t>
      </w:r>
      <w:r>
        <w:softHyphen/>
        <w:t>personers hälsa, säkerhet och person</w:t>
      </w:r>
      <w:r>
        <w:softHyphen/>
        <w:t>liga integritet uppvägs av dess vetenskapliga värde (7 och 9 §§ etik</w:t>
      </w:r>
      <w:r>
        <w:softHyphen/>
        <w:t>pröv</w:t>
      </w:r>
      <w:r>
        <w:softHyphen/>
        <w:t>ningslagen). Forskningen får inte utföras om det för</w:t>
      </w:r>
      <w:r>
        <w:softHyphen/>
        <w:t>vänt</w:t>
      </w:r>
      <w:r>
        <w:softHyphen/>
        <w:t>ade resultatet kan uppnås på ett annat sätt som innebär mindre risk</w:t>
      </w:r>
      <w:r>
        <w:softHyphen/>
        <w:t>er för forsk</w:t>
      </w:r>
      <w:r>
        <w:softHyphen/>
        <w:t>nings</w:t>
      </w:r>
      <w:r>
        <w:softHyphen/>
        <w:t>personers hälsa, säkerhet och personliga integritet (10 § etik</w:t>
      </w:r>
      <w:r>
        <w:softHyphen/>
        <w:t>pröv</w:t>
      </w:r>
      <w:r>
        <w:softHyphen/>
        <w:t>nings</w:t>
      </w:r>
      <w:r>
        <w:softHyphen/>
        <w:t>lagen). Vid etikprövningen ska männ</w:t>
      </w:r>
      <w:r>
        <w:softHyphen/>
        <w:t>isk</w:t>
      </w:r>
      <w:r>
        <w:softHyphen/>
        <w:t>ors välfärd ges företräde framför sam</w:t>
      </w:r>
      <w:r>
        <w:softHyphen/>
        <w:t>hällets och veten</w:t>
      </w:r>
      <w:r>
        <w:softHyphen/>
        <w:t>skap</w:t>
      </w:r>
      <w:r>
        <w:softHyphen/>
        <w:t>ens behov (8 § etikprövningslagen). I denna pro</w:t>
      </w:r>
      <w:r>
        <w:softHyphen/>
        <w:t>position före</w:t>
      </w:r>
      <w:r>
        <w:softHyphen/>
        <w:t>slås att dessa be</w:t>
      </w:r>
      <w:r>
        <w:softHyphen/>
        <w:t>stämmelser ska beaktas vid den etiska gransk</w:t>
      </w:r>
      <w:r>
        <w:softHyphen/>
        <w:t xml:space="preserve">ningen av en ansökan om prestandastudie. </w:t>
      </w:r>
    </w:p>
    <w:p w14:paraId="5B35C7A5" w14:textId="77777777" w:rsidR="008539B5" w:rsidRDefault="008539B5" w:rsidP="008539B5">
      <w:pPr>
        <w:pStyle w:val="Brdtextmedindrag"/>
      </w:pPr>
      <w:r>
        <w:t>Det kan här, som ovan påpekats, anmärkas att det redan i dag gäller enligt 21 § etikprövningslagen att forskning får utföras i undan</w:t>
      </w:r>
      <w:r>
        <w:softHyphen/>
        <w:t>tags</w:t>
      </w:r>
      <w:r>
        <w:softHyphen/>
        <w:t>fall även om kravet på direkt nytta för forsknings</w:t>
      </w:r>
      <w:r>
        <w:softHyphen/>
        <w:t>per</w:t>
      </w:r>
      <w:r>
        <w:softHyphen/>
        <w:t>son</w:t>
      </w:r>
      <w:r>
        <w:softHyphen/>
        <w:t>en inte kan upp</w:t>
      </w:r>
      <w:r>
        <w:softHyphen/>
        <w:t>fyllas. Det gäller om forskningen genomförs med syft</w:t>
      </w:r>
      <w:r>
        <w:softHyphen/>
        <w:t>et att bi</w:t>
      </w:r>
      <w:r>
        <w:softHyphen/>
        <w:t>dra till ett resultat som kan vara till nytta för forsk</w:t>
      </w:r>
      <w:r>
        <w:softHyphen/>
        <w:t>nings</w:t>
      </w:r>
      <w:r>
        <w:softHyphen/>
        <w:t>personen eller någon annan som lider av samma eller liknande sjuk</w:t>
      </w:r>
      <w:r>
        <w:softHyphen/>
        <w:t>dom eller stör</w:t>
      </w:r>
      <w:r>
        <w:softHyphen/>
      </w:r>
      <w:r>
        <w:softHyphen/>
        <w:t>ning. I dessa fall får forskning</w:t>
      </w:r>
      <w:r>
        <w:softHyphen/>
        <w:t>en endast innebära en obetydlig risk för skada eller ett obetydligt obehag för forsk</w:t>
      </w:r>
      <w:r>
        <w:softHyphen/>
        <w:t>nings</w:t>
      </w:r>
      <w:r>
        <w:softHyphen/>
        <w:t>personen. Med beaktande av att biomedicinkonventionen och etik</w:t>
      </w:r>
      <w:r>
        <w:softHyphen/>
        <w:t>pröv</w:t>
      </w:r>
      <w:r>
        <w:softHyphen/>
        <w:t>nings</w:t>
      </w:r>
      <w:r>
        <w:softHyphen/>
        <w:t>lagen har liknande bestämmelser, görs bedömningen att EU-för</w:t>
      </w:r>
      <w:r>
        <w:softHyphen/>
        <w:t>ord</w:t>
      </w:r>
      <w:r>
        <w:softHyphen/>
        <w:t>ningens krav är tillräckliga för att skydda försöks</w:t>
      </w:r>
      <w:r>
        <w:softHyphen/>
        <w:t>per</w:t>
      </w:r>
      <w:r>
        <w:softHyphen/>
        <w:t>son</w:t>
      </w:r>
      <w:r>
        <w:softHyphen/>
        <w:t>erna. Mot bakgrund av detta, och för att möjliggöra angelägen forsk</w:t>
      </w:r>
      <w:r>
        <w:softHyphen/>
        <w:t>ning bör det inte införas något sådant förbud som artikel 60.3 och 61.2 i IVDR-förordningen ger möjlighet till.</w:t>
      </w:r>
    </w:p>
    <w:p w14:paraId="3938F7BB" w14:textId="77777777" w:rsidR="008539B5" w:rsidRDefault="008539B5" w:rsidP="008539B5">
      <w:pPr>
        <w:pStyle w:val="Brdtextmedindrag"/>
      </w:pPr>
      <w:r>
        <w:t xml:space="preserve">I </w:t>
      </w:r>
      <w:r w:rsidRPr="00A3541E">
        <w:t>MDR-förordningen</w:t>
      </w:r>
      <w:r>
        <w:t xml:space="preserve"> finns inget motsvarande villkor om att d</w:t>
      </w:r>
      <w:r w:rsidRPr="00305D07">
        <w:t xml:space="preserve">et </w:t>
      </w:r>
      <w:r>
        <w:t xml:space="preserve">ska </w:t>
      </w:r>
      <w:r w:rsidRPr="00305D07">
        <w:t>finn</w:t>
      </w:r>
      <w:r>
        <w:t>a</w:t>
      </w:r>
      <w:r w:rsidRPr="00305D07">
        <w:t>s vet</w:t>
      </w:r>
      <w:r>
        <w:softHyphen/>
      </w:r>
      <w:r w:rsidRPr="00305D07">
        <w:t>en</w:t>
      </w:r>
      <w:r>
        <w:softHyphen/>
      </w:r>
      <w:r>
        <w:softHyphen/>
      </w:r>
      <w:r w:rsidRPr="00305D07">
        <w:t xml:space="preserve">skapliga skäl att anta att deltagande i </w:t>
      </w:r>
      <w:r>
        <w:t>den kliniska prövningen</w:t>
      </w:r>
      <w:r w:rsidRPr="00305D07">
        <w:t xml:space="preserve"> med</w:t>
      </w:r>
      <w:r>
        <w:softHyphen/>
      </w:r>
      <w:r w:rsidRPr="00305D07">
        <w:t>för viss nytta för den population som den berörda icke besluts</w:t>
      </w:r>
      <w:r>
        <w:softHyphen/>
      </w:r>
      <w:r w:rsidRPr="00305D07">
        <w:t>kom</w:t>
      </w:r>
      <w:r>
        <w:softHyphen/>
      </w:r>
      <w:r w:rsidRPr="00305D07">
        <w:t>petenta personen</w:t>
      </w:r>
      <w:r>
        <w:t xml:space="preserve"> eller den underåriga</w:t>
      </w:r>
      <w:r w:rsidRPr="00305D07">
        <w:t xml:space="preserve"> representerar.</w:t>
      </w:r>
      <w:r>
        <w:t xml:space="preserve"> </w:t>
      </w:r>
      <w:r w:rsidRPr="00E562D1">
        <w:rPr>
          <w:i/>
          <w:iCs/>
        </w:rPr>
        <w:t>SKR</w:t>
      </w:r>
      <w:r>
        <w:t xml:space="preserve"> anser att en sådan bestämmelse vore att föredra framför ett informerat samtycke utan bäring i en försökspersons egen vilja. Regeringen finner att det i MDR-för</w:t>
      </w:r>
      <w:r>
        <w:softHyphen/>
        <w:t>ord</w:t>
      </w:r>
      <w:r>
        <w:softHyphen/>
        <w:t>ning</w:t>
      </w:r>
      <w:r>
        <w:softHyphen/>
        <w:t>en inte lämnas utrymme för medlemsstater att reglera frågan. Som det är nu finns det i MDR-förordningen endast möjligheter att genomföra klin</w:t>
      </w:r>
      <w:r>
        <w:softHyphen/>
        <w:t xml:space="preserve">iska prövningar om det </w:t>
      </w:r>
      <w:r w:rsidRPr="00305D07">
        <w:t>finns vetenskapliga skäl att anta att del</w:t>
      </w:r>
      <w:r>
        <w:softHyphen/>
      </w:r>
      <w:r w:rsidRPr="00305D07">
        <w:t>tagande i den kliniska prövningen medför direkt nytta som upp</w:t>
      </w:r>
      <w:r>
        <w:softHyphen/>
      </w:r>
      <w:r w:rsidRPr="00305D07">
        <w:t>väger riskerna och börd</w:t>
      </w:r>
      <w:r>
        <w:softHyphen/>
      </w:r>
      <w:r w:rsidRPr="00305D07">
        <w:t>orna för en försöksperson som inte är beslutskompetent</w:t>
      </w:r>
      <w:r>
        <w:t xml:space="preserve"> eller som är underårig. </w:t>
      </w:r>
    </w:p>
    <w:p w14:paraId="5984A543" w14:textId="77777777" w:rsidR="008539B5" w:rsidRDefault="008539B5" w:rsidP="008539B5">
      <w:pPr>
        <w:pStyle w:val="Rubrik2"/>
      </w:pPr>
      <w:bookmarkStart w:id="287" w:name="_Toc65132671"/>
      <w:bookmarkStart w:id="288" w:name="_Toc69367541"/>
      <w:r w:rsidRPr="00745DA7">
        <w:t xml:space="preserve">Kliniska prövningar </w:t>
      </w:r>
      <w:r>
        <w:t xml:space="preserve">och prestandastudier </w:t>
      </w:r>
      <w:r w:rsidRPr="00745DA7">
        <w:t>avseende vissa grupper och situationer</w:t>
      </w:r>
      <w:bookmarkEnd w:id="287"/>
      <w:bookmarkEnd w:id="288"/>
    </w:p>
    <w:p w14:paraId="50C4DD7F" w14:textId="77777777" w:rsidR="008539B5" w:rsidRPr="002F14FC" w:rsidRDefault="008539B5" w:rsidP="008539B5">
      <w:pPr>
        <w:pStyle w:val="Brdtextmedindragram"/>
        <w:ind w:firstLine="0"/>
      </w:pPr>
      <w:r>
        <w:rPr>
          <w:b/>
        </w:rPr>
        <w:t>Regeringens bedömning</w:t>
      </w:r>
      <w:r w:rsidRPr="00420062">
        <w:rPr>
          <w:b/>
        </w:rPr>
        <w:t>:</w:t>
      </w:r>
      <w:r>
        <w:rPr>
          <w:b/>
        </w:rPr>
        <w:t xml:space="preserve"> </w:t>
      </w:r>
      <w:r w:rsidRPr="00075C84">
        <w:t xml:space="preserve">Ytterligare </w:t>
      </w:r>
      <w:r>
        <w:t xml:space="preserve">skyddsåtgärder för vissa grupper eller situationer vid en klinisk prövning eller prestandastudie bör inte införas. </w:t>
      </w:r>
    </w:p>
    <w:p w14:paraId="2B722907" w14:textId="77777777" w:rsidR="008539B5" w:rsidRDefault="008539B5" w:rsidP="008539B5">
      <w:pPr>
        <w:pStyle w:val="Brdtextmedindrag"/>
        <w:rPr>
          <w:b/>
        </w:rPr>
      </w:pPr>
    </w:p>
    <w:p w14:paraId="559CCDDB" w14:textId="6749132A" w:rsidR="008539B5" w:rsidRPr="00316DD4" w:rsidRDefault="008539B5" w:rsidP="008539B5">
      <w:pPr>
        <w:pStyle w:val="Brdtextmedindrag"/>
        <w:rPr>
          <w:b/>
        </w:rPr>
      </w:pPr>
      <w:r>
        <w:rPr>
          <w:b/>
        </w:rPr>
        <w:t xml:space="preserve">Promemorians bedömning </w:t>
      </w:r>
      <w:r w:rsidRPr="00316DD4">
        <w:t>överensstämmer med regeringens</w:t>
      </w:r>
      <w:r>
        <w:t xml:space="preserve"> bedöm</w:t>
      </w:r>
      <w:r>
        <w:softHyphen/>
        <w:t>ning</w:t>
      </w:r>
      <w:r w:rsidRPr="00316DD4">
        <w:t>.</w:t>
      </w:r>
    </w:p>
    <w:p w14:paraId="7B921C01" w14:textId="60F88D16"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w:t>
      </w:r>
      <w:r w:rsidRPr="009B07E1">
        <w:rPr>
          <w:i/>
        </w:rPr>
        <w:t xml:space="preserve"> </w:t>
      </w:r>
      <w:r w:rsidRPr="009B07E1">
        <w:rPr>
          <w:i/>
          <w:iCs/>
        </w:rPr>
        <w:t>S</w:t>
      </w:r>
      <w:r>
        <w:rPr>
          <w:i/>
          <w:iCs/>
        </w:rPr>
        <w:t xml:space="preserve">tatens medicinsk-etiska råd </w:t>
      </w:r>
      <w:r w:rsidRPr="004D2310">
        <w:t>(Smer)</w:t>
      </w:r>
      <w:r>
        <w:t xml:space="preserve"> pekar på att avsaknaden av en reglering av legala ställ</w:t>
      </w:r>
      <w:r>
        <w:softHyphen/>
        <w:t>före</w:t>
      </w:r>
      <w:r>
        <w:softHyphen/>
        <w:t>trädare inom forskning riskerar att skapa problem då vuxna personer som drabbas av plötsligt livshotande tillstånd ofta saknar god man eller för</w:t>
      </w:r>
      <w:r>
        <w:softHyphen/>
        <w:t xml:space="preserve">valtare. Liknande synpunkter framför även regionerna </w:t>
      </w:r>
      <w:r w:rsidRPr="002A4F99">
        <w:rPr>
          <w:i/>
          <w:iCs/>
        </w:rPr>
        <w:t>Gävle</w:t>
      </w:r>
      <w:r>
        <w:rPr>
          <w:i/>
          <w:iCs/>
        </w:rPr>
        <w:softHyphen/>
      </w:r>
      <w:r w:rsidRPr="002A4F99">
        <w:rPr>
          <w:i/>
          <w:iCs/>
        </w:rPr>
        <w:t>borg, Värmland, Västmanland</w:t>
      </w:r>
      <w:r w:rsidRPr="002A4F99">
        <w:t xml:space="preserve"> och </w:t>
      </w:r>
      <w:r w:rsidRPr="002A4F99">
        <w:rPr>
          <w:i/>
          <w:iCs/>
        </w:rPr>
        <w:t>Örebro</w:t>
      </w:r>
      <w:r w:rsidRPr="002A4F99">
        <w:t xml:space="preserve"> </w:t>
      </w:r>
      <w:r>
        <w:t xml:space="preserve">samt </w:t>
      </w:r>
      <w:r w:rsidRPr="00372875">
        <w:rPr>
          <w:i/>
          <w:iCs/>
        </w:rPr>
        <w:t>Läkemedels</w:t>
      </w:r>
      <w:r>
        <w:rPr>
          <w:i/>
          <w:iCs/>
        </w:rPr>
        <w:softHyphen/>
      </w:r>
      <w:r w:rsidRPr="00372875">
        <w:rPr>
          <w:i/>
          <w:iCs/>
        </w:rPr>
        <w:t>industri</w:t>
      </w:r>
      <w:r>
        <w:rPr>
          <w:i/>
          <w:iCs/>
        </w:rPr>
        <w:softHyphen/>
      </w:r>
      <w:r w:rsidRPr="00372875">
        <w:rPr>
          <w:i/>
          <w:iCs/>
        </w:rPr>
        <w:t>föreningen</w:t>
      </w:r>
      <w:r>
        <w:t xml:space="preserve"> (LIF) och </w:t>
      </w:r>
      <w:r w:rsidRPr="004D2310">
        <w:rPr>
          <w:i/>
          <w:iCs/>
        </w:rPr>
        <w:t>Swedish Medtech</w:t>
      </w:r>
      <w:r>
        <w:t xml:space="preserve">. </w:t>
      </w:r>
    </w:p>
    <w:p w14:paraId="2F493D36" w14:textId="77777777" w:rsidR="008539B5" w:rsidRDefault="008539B5" w:rsidP="008539B5">
      <w:pPr>
        <w:pStyle w:val="Rubrik4utannumrering"/>
      </w:pPr>
      <w:r>
        <w:t>Skälen</w:t>
      </w:r>
      <w:r w:rsidRPr="00883398">
        <w:t xml:space="preserve"> för </w:t>
      </w:r>
      <w:r>
        <w:t>regeringens bedömning</w:t>
      </w:r>
    </w:p>
    <w:p w14:paraId="27BE1B5B" w14:textId="77777777" w:rsidR="008539B5" w:rsidRPr="00331B96" w:rsidRDefault="008539B5" w:rsidP="008539B5">
      <w:pPr>
        <w:pStyle w:val="Rubrik5utannumrering"/>
        <w:spacing w:before="0"/>
      </w:pPr>
      <w:r>
        <w:t>Gravida och ammande kvinnor</w:t>
      </w:r>
    </w:p>
    <w:p w14:paraId="432C4AA0" w14:textId="5A9533EE" w:rsidR="008539B5" w:rsidRDefault="008539B5" w:rsidP="008539B5">
      <w:pPr>
        <w:pStyle w:val="Brdtext"/>
        <w:keepNext/>
      </w:pPr>
      <w:r>
        <w:t xml:space="preserve">I artiklarna 66 i </w:t>
      </w:r>
      <w:r w:rsidRPr="00A3541E">
        <w:t>MDR-förordningen</w:t>
      </w:r>
      <w:r>
        <w:t xml:space="preserve"> och 62 i IVDR-förordningen anges vissa ytterligare villkor som, utöver de som anges i artikel 62.4 i </w:t>
      </w:r>
      <w:r w:rsidRPr="00A3541E">
        <w:t>MDR-för</w:t>
      </w:r>
      <w:r>
        <w:softHyphen/>
      </w:r>
      <w:r w:rsidRPr="00A3541E">
        <w:t>ordningen</w:t>
      </w:r>
      <w:r>
        <w:t xml:space="preserve"> respektive artikel 58.5 i IVDR-förordningen, ska vara upp</w:t>
      </w:r>
      <w:r>
        <w:softHyphen/>
        <w:t>fyllda för att man ska få utföra en klinisk prövning eller en prestandastudie på gravida eller ammande kvinnor. Enligt be</w:t>
      </w:r>
      <w:r>
        <w:softHyphen/>
        <w:t xml:space="preserve">stämmelserna </w:t>
      </w:r>
      <w:r w:rsidRPr="006065F4">
        <w:t xml:space="preserve">får </w:t>
      </w:r>
      <w:r>
        <w:t xml:space="preserve">en prövning eller studie med dessa kvinnor </w:t>
      </w:r>
      <w:r w:rsidRPr="006065F4">
        <w:t>genom</w:t>
      </w:r>
      <w:r>
        <w:softHyphen/>
      </w:r>
      <w:r w:rsidRPr="006065F4">
        <w:t xml:space="preserve">föras endast </w:t>
      </w:r>
      <w:r>
        <w:t xml:space="preserve">om den </w:t>
      </w:r>
      <w:r w:rsidRPr="006065F4">
        <w:t>kliniska pröv</w:t>
      </w:r>
      <w:r>
        <w:softHyphen/>
      </w:r>
      <w:r w:rsidRPr="006065F4">
        <w:t>ning</w:t>
      </w:r>
      <w:r>
        <w:softHyphen/>
      </w:r>
      <w:r w:rsidRPr="006065F4">
        <w:t xml:space="preserve">en </w:t>
      </w:r>
      <w:r>
        <w:t>eller prestanda</w:t>
      </w:r>
      <w:r>
        <w:softHyphen/>
        <w:t>studi</w:t>
      </w:r>
      <w:r>
        <w:softHyphen/>
        <w:t>en kan medföra</w:t>
      </w:r>
      <w:r w:rsidRPr="006065F4">
        <w:t xml:space="preserve"> en direkt nytta för den berörda gravida eller am</w:t>
      </w:r>
      <w:r>
        <w:softHyphen/>
      </w:r>
      <w:r w:rsidRPr="006065F4">
        <w:t>man</w:t>
      </w:r>
      <w:r>
        <w:softHyphen/>
      </w:r>
      <w:r w:rsidRPr="006065F4">
        <w:t xml:space="preserve">de kvinnan eller hennes embryo, foster eller barn efter födseln som uppväger riskerna och bördorna. </w:t>
      </w:r>
      <w:r>
        <w:t>Dessutom ska s</w:t>
      </w:r>
      <w:r w:rsidRPr="006065F4">
        <w:t>är</w:t>
      </w:r>
      <w:r>
        <w:softHyphen/>
      </w:r>
      <w:r w:rsidRPr="006065F4">
        <w:t>skild om</w:t>
      </w:r>
      <w:r>
        <w:softHyphen/>
      </w:r>
      <w:r w:rsidRPr="006065F4">
        <w:t>sorg ägnas åt att förhindra all negativ påverkan på barnets hälsa vid forsk</w:t>
      </w:r>
      <w:r>
        <w:softHyphen/>
      </w:r>
      <w:r w:rsidRPr="006065F4">
        <w:t xml:space="preserve">ning som utförs på ammande kvinnor. </w:t>
      </w:r>
      <w:r>
        <w:t>Slutligen får i</w:t>
      </w:r>
      <w:r w:rsidRPr="006065F4">
        <w:t>nga incitament eller ekonomiska förmåner ges till försöks</w:t>
      </w:r>
      <w:r>
        <w:softHyphen/>
      </w:r>
      <w:r w:rsidRPr="006065F4">
        <w:t>person</w:t>
      </w:r>
      <w:r>
        <w:softHyphen/>
      </w:r>
      <w:r w:rsidRPr="006065F4">
        <w:t>en, med undantag för ersätt</w:t>
      </w:r>
      <w:r>
        <w:softHyphen/>
      </w:r>
      <w:r w:rsidRPr="006065F4">
        <w:t>ning för utgifter och inkomstförluster med direkt koppling till deltagandet i den kliniska prövningen</w:t>
      </w:r>
      <w:r>
        <w:t xml:space="preserve"> eller pre</w:t>
      </w:r>
      <w:r>
        <w:softHyphen/>
        <w:t>standastudien. Gällande prestanda</w:t>
      </w:r>
      <w:r>
        <w:softHyphen/>
        <w:t xml:space="preserve">studier får dock studier under vissa förutsättningar utföras även om studien inte medför direkt nytta för den berörda kvinnan eller ammande kvinnan eller hennes embryo, foster eller barn efter födelsen. Liknande reglering finns inte i svensk rätt och bestämmelsen föranleder därmed ingen ändring i lag. </w:t>
      </w:r>
    </w:p>
    <w:p w14:paraId="1537AA6E" w14:textId="77777777" w:rsidR="008539B5" w:rsidRDefault="008539B5" w:rsidP="008539B5">
      <w:pPr>
        <w:pStyle w:val="Rubrik5utannumrering"/>
      </w:pPr>
      <w:r>
        <w:t>Frihetsberövade personer m.fl.</w:t>
      </w:r>
    </w:p>
    <w:p w14:paraId="1391EA52" w14:textId="51D16F54" w:rsidR="008539B5" w:rsidRDefault="008539B5" w:rsidP="008539B5">
      <w:pPr>
        <w:pStyle w:val="Brdtextmedindrag"/>
        <w:ind w:firstLine="0"/>
      </w:pPr>
      <w:r>
        <w:t xml:space="preserve">I artikel 67 i </w:t>
      </w:r>
      <w:r w:rsidRPr="00A3541E">
        <w:t>MDR-förordningen</w:t>
      </w:r>
      <w:r>
        <w:t xml:space="preserve"> och artikel 63 i IVDR-förordningen anges att medlems</w:t>
      </w:r>
      <w:r>
        <w:softHyphen/>
        <w:t>stat</w:t>
      </w:r>
      <w:r>
        <w:softHyphen/>
        <w:t>er</w:t>
      </w:r>
      <w:r>
        <w:softHyphen/>
        <w:t>na får upprätthålla ytterligare åtgärder för personer som gör obliga</w:t>
      </w:r>
      <w:r>
        <w:softHyphen/>
        <w:t>tor</w:t>
      </w:r>
      <w:r>
        <w:softHyphen/>
        <w:t>isk militärtjänst, frihetsberövade personer eller personer som på grund av ett rättsligt beslut inte får delta i kliniska prövningar eller pre</w:t>
      </w:r>
      <w:r>
        <w:softHyphen/>
        <w:t>standa</w:t>
      </w:r>
      <w:r>
        <w:softHyphen/>
        <w:t>studier. Detta gäller även för personer som är bosatta i vård- och omsorgs</w:t>
      </w:r>
      <w:r>
        <w:softHyphen/>
        <w:t xml:space="preserve">boenden. Någon sådan bestämmelse gällande kliniska prövningar och prestandastudier finns inte i svensk lag. </w:t>
      </w:r>
    </w:p>
    <w:p w14:paraId="5FD713A5" w14:textId="36273A03" w:rsidR="008539B5" w:rsidRDefault="008539B5" w:rsidP="008539B5">
      <w:pPr>
        <w:pStyle w:val="Brdtextmedindrag"/>
      </w:pPr>
      <w:r>
        <w:t xml:space="preserve">När det kommer till kliniska läkemedelsprövningar så ansågs det vid </w:t>
      </w:r>
      <w:r w:rsidRPr="00455EEF">
        <w:t>läke</w:t>
      </w:r>
      <w:r>
        <w:softHyphen/>
      </w:r>
      <w:r w:rsidRPr="00455EEF">
        <w:t>medelslagens tillkomst att vissa grupper av personer inte alls b</w:t>
      </w:r>
      <w:r>
        <w:t xml:space="preserve">orde </w:t>
      </w:r>
      <w:r w:rsidRPr="00455EEF">
        <w:t xml:space="preserve">komma i fråga som deltagare i kliniska </w:t>
      </w:r>
      <w:r>
        <w:t>läke</w:t>
      </w:r>
      <w:r>
        <w:softHyphen/>
        <w:t>medels</w:t>
      </w:r>
      <w:r>
        <w:softHyphen/>
      </w:r>
      <w:r w:rsidRPr="00455EEF">
        <w:t>pröv</w:t>
      </w:r>
      <w:r>
        <w:softHyphen/>
      </w:r>
      <w:r w:rsidRPr="00455EEF">
        <w:t>ning</w:t>
      </w:r>
      <w:r>
        <w:softHyphen/>
      </w:r>
      <w:r w:rsidRPr="00455EEF">
        <w:t>ar</w:t>
      </w:r>
      <w:r>
        <w:t xml:space="preserve"> i de fall dessa prövningar inte hade </w:t>
      </w:r>
      <w:r w:rsidRPr="00455EEF">
        <w:t>samband med sjukdoms</w:t>
      </w:r>
      <w:r>
        <w:softHyphen/>
      </w:r>
      <w:r w:rsidRPr="00455EEF">
        <w:t xml:space="preserve">behandling. </w:t>
      </w:r>
      <w:r>
        <w:t>Det in</w:t>
      </w:r>
      <w:r>
        <w:softHyphen/>
        <w:t>fördes där</w:t>
      </w:r>
      <w:r>
        <w:softHyphen/>
        <w:t xml:space="preserve">för en bestämmelse om </w:t>
      </w:r>
      <w:r w:rsidRPr="00455EEF">
        <w:t>att en pröv</w:t>
      </w:r>
      <w:r>
        <w:softHyphen/>
      </w:r>
      <w:r w:rsidRPr="00455EEF">
        <w:t>ning utan samband med sjuk</w:t>
      </w:r>
      <w:r>
        <w:softHyphen/>
      </w:r>
      <w:r w:rsidRPr="00455EEF">
        <w:t>doms</w:t>
      </w:r>
      <w:r>
        <w:softHyphen/>
      </w:r>
      <w:r w:rsidRPr="00455EEF">
        <w:t xml:space="preserve">behandling inte får företas på </w:t>
      </w:r>
      <w:r>
        <w:t xml:space="preserve">bland annat </w:t>
      </w:r>
      <w:r w:rsidRPr="00455EEF">
        <w:t>den som får vård enligt lagen (1991:1128) om psykia</w:t>
      </w:r>
      <w:r>
        <w:softHyphen/>
      </w:r>
      <w:r w:rsidRPr="00455EEF">
        <w:t>trisk tvångsvård eller lagen (1991:1129) om rätts</w:t>
      </w:r>
      <w:r>
        <w:softHyphen/>
      </w:r>
      <w:r w:rsidRPr="00455EEF">
        <w:t>psykiatrisk vård (se prop. 1991/92:107</w:t>
      </w:r>
      <w:r>
        <w:t>,</w:t>
      </w:r>
      <w:r w:rsidRPr="00455EEF">
        <w:t xml:space="preserve"> s. 97).</w:t>
      </w:r>
      <w:r>
        <w:t xml:space="preserve"> Denna bestämmelse finns i 7 kap. 5 § läkemedelslagen (2015:315) och den kommer att, i nu an</w:t>
      </w:r>
      <w:r>
        <w:softHyphen/>
        <w:t>giv</w:t>
      </w:r>
      <w:r>
        <w:softHyphen/>
        <w:t>na del, överföras till 7 kap. 4 § samma lag när EU-förord</w:t>
      </w:r>
      <w:r>
        <w:softHyphen/>
        <w:t>ning</w:t>
      </w:r>
      <w:r>
        <w:softHyphen/>
        <w:t xml:space="preserve">en om kliniska läkemedelsprövningar börjar tillämpas i svensk rätt (jfr SFS </w:t>
      </w:r>
      <w:r w:rsidRPr="002D2094">
        <w:t>2018:1272)</w:t>
      </w:r>
      <w:r>
        <w:t xml:space="preserve">. </w:t>
      </w:r>
    </w:p>
    <w:p w14:paraId="59198232" w14:textId="77777777" w:rsidR="008539B5" w:rsidRDefault="008539B5" w:rsidP="008539B5">
      <w:pPr>
        <w:pStyle w:val="Brdtextmedindrag"/>
      </w:pPr>
      <w:r w:rsidRPr="00642FB8">
        <w:t xml:space="preserve">Frågan är om </w:t>
      </w:r>
      <w:r>
        <w:t xml:space="preserve">ett </w:t>
      </w:r>
      <w:r w:rsidRPr="00642FB8">
        <w:t>förbud</w:t>
      </w:r>
      <w:r>
        <w:t xml:space="preserve"> som det </w:t>
      </w:r>
      <w:r w:rsidRPr="00642FB8">
        <w:t xml:space="preserve">i läkemedelslagen även </w:t>
      </w:r>
      <w:r>
        <w:t xml:space="preserve">bör införas för </w:t>
      </w:r>
      <w:r w:rsidRPr="00642FB8">
        <w:t>kliniska prövningar av medicintekniska produkter</w:t>
      </w:r>
      <w:r>
        <w:t xml:space="preserve"> och prestandastudier. </w:t>
      </w:r>
    </w:p>
    <w:p w14:paraId="42A4AF86" w14:textId="28C399B8" w:rsidR="008539B5" w:rsidRDefault="008539B5" w:rsidP="008539B5">
      <w:pPr>
        <w:pStyle w:val="Brdtextmedindrag"/>
      </w:pPr>
      <w:r>
        <w:t>Det kan te sig rimligt att anse, i likhet med vad som anges om kliniska läke</w:t>
      </w:r>
      <w:r>
        <w:softHyphen/>
        <w:t xml:space="preserve">medelsprövningar, att </w:t>
      </w:r>
      <w:r w:rsidRPr="00455EEF">
        <w:t xml:space="preserve">personer </w:t>
      </w:r>
      <w:r>
        <w:t xml:space="preserve">som får </w:t>
      </w:r>
      <w:r w:rsidRPr="00455EEF">
        <w:t>vård enligt lagen om psykiat</w:t>
      </w:r>
      <w:r>
        <w:softHyphen/>
      </w:r>
      <w:r w:rsidRPr="00455EEF">
        <w:t xml:space="preserve">risk tvångsvård eller lagen om rättspsykiatrisk vård </w:t>
      </w:r>
      <w:r>
        <w:t xml:space="preserve">endast får </w:t>
      </w:r>
      <w:r w:rsidRPr="00455EEF">
        <w:t xml:space="preserve">komma i fråga som </w:t>
      </w:r>
      <w:r>
        <w:t xml:space="preserve">försökspersoner om prövningen eller studien har </w:t>
      </w:r>
      <w:r w:rsidRPr="00455EEF">
        <w:t>samband med sjuk</w:t>
      </w:r>
      <w:r>
        <w:softHyphen/>
      </w:r>
      <w:r w:rsidRPr="00455EEF">
        <w:t>domsbehandling</w:t>
      </w:r>
      <w:r>
        <w:t>. Å andra sidan är de prövnings</w:t>
      </w:r>
      <w:r>
        <w:softHyphen/>
        <w:t>produkter som kan komma att prövas av vitt skilda karaktär, och täcker många olika sorters pro</w:t>
      </w:r>
      <w:r>
        <w:softHyphen/>
        <w:t>dukter, från exempelvis bettskenor till pacemakers. I detta lag</w:t>
      </w:r>
      <w:r>
        <w:softHyphen/>
        <w:t>stift</w:t>
      </w:r>
      <w:r>
        <w:softHyphen/>
        <w:t>nings</w:t>
      </w:r>
      <w:r>
        <w:softHyphen/>
        <w:t>arbete som avser att anpassa svensk rätt till EU-förordningarna finns inte utrymme att närmare utreda fördelarna och nackdelarna med ett för</w:t>
      </w:r>
      <w:r>
        <w:softHyphen/>
        <w:t xml:space="preserve">bud likt det i </w:t>
      </w:r>
      <w:bookmarkStart w:id="289" w:name="_Hlk16155453"/>
      <w:r>
        <w:t xml:space="preserve">läkemedelslagen. Något förslag om att personer som får vård </w:t>
      </w:r>
      <w:r w:rsidRPr="00455EEF">
        <w:t>enligt lagen om psykiatr</w:t>
      </w:r>
      <w:r>
        <w:softHyphen/>
      </w:r>
      <w:r w:rsidRPr="00455EEF">
        <w:t xml:space="preserve">isk tvångsvård eller lagen om rättspsykiatrisk vård </w:t>
      </w:r>
      <w:r>
        <w:t>inte får delta i en klinisk prövning eller i en prestandastudie lämnas således inte i denna proposition.</w:t>
      </w:r>
    </w:p>
    <w:bookmarkEnd w:id="289"/>
    <w:p w14:paraId="42EE8F15" w14:textId="77777777" w:rsidR="008539B5" w:rsidRDefault="008539B5" w:rsidP="008539B5">
      <w:pPr>
        <w:pStyle w:val="Rubrik5utannumrering"/>
      </w:pPr>
      <w:r>
        <w:t xml:space="preserve">Kliniska prövningar och prestandastudier i nödsituationer </w:t>
      </w:r>
    </w:p>
    <w:p w14:paraId="54F3E594" w14:textId="137D902F" w:rsidR="008539B5" w:rsidRDefault="008539B5" w:rsidP="008539B5">
      <w:pPr>
        <w:pStyle w:val="Brdtextmedindrag"/>
        <w:ind w:firstLine="0"/>
      </w:pPr>
      <w:r>
        <w:t xml:space="preserve">I artikel 68 i </w:t>
      </w:r>
      <w:r w:rsidRPr="00A3541E">
        <w:t>MDR-förordningen</w:t>
      </w:r>
      <w:r>
        <w:t xml:space="preserve"> införs en bestämmelse om när klinisk pröv</w:t>
      </w:r>
      <w:r>
        <w:softHyphen/>
        <w:t>ning kan utföras på en person i nödsituation. En liknande bestämmelse om prestandastudier finns i artikel 64 i IVDR-förordningen. Bestäm</w:t>
      </w:r>
      <w:r>
        <w:softHyphen/>
        <w:t>mels</w:t>
      </w:r>
      <w:r>
        <w:softHyphen/>
        <w:t>er</w:t>
      </w:r>
      <w:r>
        <w:softHyphen/>
        <w:t xml:space="preserve">na blir tillämpliga om en person drabbas av ett plötsligt livshotande eller annat plötsligt allvarligt medicinskt tillstånd och behöver omedelbar medicinsk vård. I ett sådant fall kan situationen vara sådan att det inte är möjligt att inhämta ett informerat samtycke innan behandling behöver påbörjas. I MDR- och IVDR-förordningarna uppställs stränga regler för när en sådan prövning eller prestandastudie kan ske. </w:t>
      </w:r>
    </w:p>
    <w:p w14:paraId="2BBB4D83" w14:textId="77777777" w:rsidR="008539B5" w:rsidRDefault="008539B5" w:rsidP="008539B5">
      <w:pPr>
        <w:pStyle w:val="Brdtextmedindrag"/>
      </w:pPr>
      <w:r>
        <w:t xml:space="preserve">I svensk rätt förekommer </w:t>
      </w:r>
      <w:r w:rsidRPr="00331B96">
        <w:t>ingen</w:t>
      </w:r>
      <w:r>
        <w:t xml:space="preserve"> bestämmelse med detta innehåll gäll</w:t>
      </w:r>
      <w:r>
        <w:softHyphen/>
        <w:t>an</w:t>
      </w:r>
      <w:r>
        <w:softHyphen/>
        <w:t>de kliniska prövningar av medicintekniska produkter eller pre</w:t>
      </w:r>
      <w:r>
        <w:softHyphen/>
        <w:t>standa</w:t>
      </w:r>
      <w:r>
        <w:softHyphen/>
        <w:t>studi</w:t>
      </w:r>
      <w:r>
        <w:softHyphen/>
        <w:t>er. En liknande bestämmelse finns dock i EU-för</w:t>
      </w:r>
      <w:r>
        <w:softHyphen/>
        <w:t>ord</w:t>
      </w:r>
      <w:r>
        <w:softHyphen/>
        <w:t>ningen om kliniska läke</w:t>
      </w:r>
      <w:r>
        <w:softHyphen/>
        <w:t>medelsprövningar. Den EU-för</w:t>
      </w:r>
      <w:r>
        <w:softHyphen/>
        <w:t>ord</w:t>
      </w:r>
      <w:r>
        <w:softHyphen/>
        <w:t>ning</w:t>
      </w:r>
      <w:r>
        <w:softHyphen/>
        <w:t xml:space="preserve">en har emellertid inte börjat tillämpas än. </w:t>
      </w:r>
    </w:p>
    <w:p w14:paraId="4B995FE6" w14:textId="5BC31998" w:rsidR="008539B5" w:rsidRDefault="008539B5" w:rsidP="008539B5">
      <w:pPr>
        <w:pStyle w:val="Brdtextmedindrag"/>
      </w:pPr>
      <w:r>
        <w:t xml:space="preserve">I artikel 68.1 e i </w:t>
      </w:r>
      <w:r w:rsidRPr="00A3541E">
        <w:t>MDR-förordningen</w:t>
      </w:r>
      <w:r>
        <w:t xml:space="preserve"> anges det att den kliniska pröv</w:t>
      </w:r>
      <w:r>
        <w:softHyphen/>
        <w:t>ning</w:t>
      </w:r>
      <w:r>
        <w:softHyphen/>
        <w:t>en ska ha ett direkt samband med försökspersonens medicinska tillstånd som gör det omöjligt att inom behandlingsfönstret på förhand in</w:t>
      </w:r>
      <w:r>
        <w:softHyphen/>
        <w:t>hämta inform</w:t>
      </w:r>
      <w:r>
        <w:softHyphen/>
        <w:t>erat samtycke från försökspersonen eller från hans eller hennes lag</w:t>
      </w:r>
      <w:r>
        <w:softHyphen/>
        <w:t>ligen utsedda ställföreträdare eller att tillhandahålla in</w:t>
      </w:r>
      <w:r>
        <w:softHyphen/>
        <w:t>formation på för</w:t>
      </w:r>
      <w:r>
        <w:softHyphen/>
        <w:t>hand och den kliniska prövningen är av sådan karak</w:t>
      </w:r>
      <w:r>
        <w:softHyphen/>
        <w:t>tär att den enbart kan genom</w:t>
      </w:r>
      <w:r>
        <w:softHyphen/>
        <w:t>föras i nödsituationer. I de fall frågan är om en försöksperson ska fort</w:t>
      </w:r>
      <w:r>
        <w:softHyphen/>
        <w:t>sätta att delta i den kliniska pröv</w:t>
      </w:r>
      <w:r>
        <w:softHyphen/>
        <w:t>ningen framgår det av artikel 68.2 a att när det gäller försöks</w:t>
      </w:r>
      <w:r>
        <w:softHyphen/>
        <w:t>per</w:t>
      </w:r>
      <w:r>
        <w:softHyphen/>
        <w:t>soner som inte är beslutskompetenta samt under</w:t>
      </w:r>
      <w:r>
        <w:softHyphen/>
        <w:t>åriga ska pröv</w:t>
      </w:r>
      <w:r>
        <w:softHyphen/>
        <w:t>ar</w:t>
      </w:r>
      <w:r>
        <w:softHyphen/>
        <w:t>en utan oskäligt dröjsmål inhämta informerat sam</w:t>
      </w:r>
      <w:r>
        <w:softHyphen/>
        <w:t>tycke från hans eller hennes lagligen utsedda ställföreträdare, och den informa</w:t>
      </w:r>
      <w:r>
        <w:softHyphen/>
        <w:t>tion som avses i artikel 63.2 ska så fort som möjligt ges till försöks</w:t>
      </w:r>
      <w:r>
        <w:softHyphen/>
        <w:t>per</w:t>
      </w:r>
      <w:r>
        <w:softHyphen/>
        <w:t>son</w:t>
      </w:r>
      <w:r>
        <w:softHyphen/>
        <w:t>en och hans eller hennes lagligen utsedda ställföreträdare. I artikel 68.2 b anges att när det gäller andra försökspersoner ska det inform</w:t>
      </w:r>
      <w:r>
        <w:softHyphen/>
        <w:t>erade sam</w:t>
      </w:r>
      <w:r>
        <w:softHyphen/>
        <w:t>tycket inhämtas utan oskäligt dröjsmål från för</w:t>
      </w:r>
      <w:r>
        <w:softHyphen/>
        <w:t>söks</w:t>
      </w:r>
      <w:r>
        <w:softHyphen/>
        <w:t>personen eller hans eller hennes lagligen utsedda ställ</w:t>
      </w:r>
      <w:r>
        <w:softHyphen/>
        <w:t>före</w:t>
      </w:r>
      <w:r>
        <w:softHyphen/>
        <w:t>träd</w:t>
      </w:r>
      <w:r>
        <w:softHyphen/>
        <w:t>are, beroende på vilket som är snabbast, och den information som avses i artikel 63.2 ska ges så fort som möjligt till försökspersonen eller hans eller hennes lagligen utsedda ställ</w:t>
      </w:r>
      <w:r>
        <w:softHyphen/>
        <w:t>före</w:t>
      </w:r>
      <w:r>
        <w:softHyphen/>
        <w:t>trädare, beroende på vilket som är tillämpligt. Vidare anges det att om det inform</w:t>
      </w:r>
      <w:r>
        <w:softHyphen/>
        <w:t>er</w:t>
      </w:r>
      <w:r>
        <w:softHyphen/>
        <w:t>ade samtycket har inhämtats från den lagligen utsedda ställ</w:t>
      </w:r>
      <w:r>
        <w:softHyphen/>
        <w:t>före</w:t>
      </w:r>
      <w:r>
        <w:softHyphen/>
        <w:t>träd</w:t>
      </w:r>
      <w:r>
        <w:softHyphen/>
        <w:t xml:space="preserve">aren, ska ett informerat samtycke för att fortsätta deltagandet i den kliniska prövningen inhämtas från försökspersonen så fort han eller hon förmår ge sitt informerade samtycke. Bestämmelsen i artikel 64 i IVDR-förordningen har samma innehåll som den i artikel 68 i </w:t>
      </w:r>
      <w:r w:rsidRPr="00A3541E">
        <w:t>MDR-för</w:t>
      </w:r>
      <w:r>
        <w:softHyphen/>
      </w:r>
      <w:r w:rsidRPr="00A3541E">
        <w:t>ord</w:t>
      </w:r>
      <w:r>
        <w:softHyphen/>
      </w:r>
      <w:r w:rsidRPr="00A3541E">
        <w:t>ningen</w:t>
      </w:r>
      <w:r>
        <w:t xml:space="preserve">. </w:t>
      </w:r>
    </w:p>
    <w:p w14:paraId="5600D511" w14:textId="77777777" w:rsidR="008539B5" w:rsidRDefault="008539B5" w:rsidP="008539B5">
      <w:pPr>
        <w:pStyle w:val="Brdtextmedindrag"/>
      </w:pPr>
      <w:r>
        <w:t>I avsnitt 10.10 föreslås det att en bestämmelse ska införas i den nya lagen med kompletterande bestämmelser till EU:s förordningar om medicin</w:t>
      </w:r>
      <w:r>
        <w:softHyphen/>
        <w:t>tek</w:t>
      </w:r>
      <w:r>
        <w:softHyphen/>
        <w:t>niska produkter vari det anges att för en försöks</w:t>
      </w:r>
      <w:r>
        <w:softHyphen/>
        <w:t>per</w:t>
      </w:r>
      <w:r>
        <w:softHyphen/>
        <w:t>son som inte är besluts</w:t>
      </w:r>
      <w:r>
        <w:softHyphen/>
        <w:t>kompetent på grund av sjukdom, psykisk stör</w:t>
      </w:r>
      <w:r>
        <w:softHyphen/>
        <w:t>ning, försvagat hälsotillstånd eller något annat liknande för</w:t>
      </w:r>
      <w:r>
        <w:softHyphen/>
        <w:t>håll</w:t>
      </w:r>
      <w:r>
        <w:softHyphen/>
        <w:t>ande, är en god man eller förvaltare enligt 11 kap. 4 eller 7 § för</w:t>
      </w:r>
      <w:r>
        <w:softHyphen/>
        <w:t>äldra</w:t>
      </w:r>
      <w:r>
        <w:softHyphen/>
        <w:t>balken med behörighet att sörja för den en</w:t>
      </w:r>
      <w:r>
        <w:softHyphen/>
        <w:t>skildes person den lag</w:t>
      </w:r>
      <w:r>
        <w:softHyphen/>
        <w:t>ligen utsedda ställföreträdaren som har befogenhet att lämna in</w:t>
      </w:r>
      <w:r>
        <w:softHyphen/>
        <w:t>form</w:t>
      </w:r>
      <w:r>
        <w:softHyphen/>
        <w:t>erat samtycke till en klinisk prövning eller prestanda</w:t>
      </w:r>
      <w:r>
        <w:softHyphen/>
        <w:t>studie på försökspersonens vägnar. Denna bestämmelse omfattar även situa</w:t>
      </w:r>
      <w:r>
        <w:softHyphen/>
        <w:t xml:space="preserve">tioner i artikel 68 i </w:t>
      </w:r>
      <w:r w:rsidRPr="00A3541E">
        <w:t>MDR-förordningen</w:t>
      </w:r>
      <w:r>
        <w:t xml:space="preserve"> och artikel 64 i IVDR-för</w:t>
      </w:r>
      <w:r>
        <w:softHyphen/>
        <w:t>ord</w:t>
      </w:r>
      <w:r>
        <w:softHyphen/>
        <w:t>ning</w:t>
      </w:r>
      <w:r>
        <w:softHyphen/>
        <w:t xml:space="preserve">en. I artikel 68.2 b i </w:t>
      </w:r>
      <w:r w:rsidRPr="00A3541E">
        <w:t>MDR-förordningen</w:t>
      </w:r>
      <w:r>
        <w:t xml:space="preserve"> respektive artikel 64.2 b i IVDR-förordningen anges visserligen ”andra försökspersoner” än försöks</w:t>
      </w:r>
      <w:r>
        <w:softHyphen/>
        <w:t>person</w:t>
      </w:r>
      <w:r>
        <w:softHyphen/>
        <w:t>er som inte är besluts</w:t>
      </w:r>
      <w:r>
        <w:softHyphen/>
        <w:t>kom</w:t>
      </w:r>
      <w:r>
        <w:softHyphen/>
        <w:t>petenta eller underåriga. De försöks</w:t>
      </w:r>
      <w:r>
        <w:softHyphen/>
        <w:t>personer som avses får anses vara personer som tillfälligt befinner sig i en situa</w:t>
      </w:r>
      <w:r>
        <w:softHyphen/>
        <w:t>tion som gör att de inte är beslutskompetenta på grund av sjuk</w:t>
      </w:r>
      <w:r>
        <w:softHyphen/>
        <w:t>dom, psykisk störning, försvagat hälsotillstånd eller något annat lik</w:t>
      </w:r>
      <w:r>
        <w:softHyphen/>
        <w:t xml:space="preserve">nande förhållande. Artikel 68 i </w:t>
      </w:r>
      <w:r w:rsidRPr="00A3541E">
        <w:t>MDR-förordningen</w:t>
      </w:r>
      <w:r>
        <w:t xml:space="preserve"> och artikel 64 i IVDR-förord</w:t>
      </w:r>
      <w:r>
        <w:softHyphen/>
        <w:t>ningen är tillämpliga även i dessa fall och så även den ovan före</w:t>
      </w:r>
      <w:r>
        <w:softHyphen/>
        <w:t>slagna be</w:t>
      </w:r>
      <w:r>
        <w:softHyphen/>
        <w:t>stäm</w:t>
      </w:r>
      <w:r>
        <w:softHyphen/>
        <w:t>mels</w:t>
      </w:r>
      <w:r>
        <w:softHyphen/>
        <w:t>en avseende lagligen utsedd ställföreträdare i lagen med kom</w:t>
      </w:r>
      <w:r>
        <w:softHyphen/>
        <w:t>plett</w:t>
      </w:r>
      <w:r>
        <w:softHyphen/>
        <w:t>erande bestämmelser till EU:s förordningar om medicin</w:t>
      </w:r>
      <w:r>
        <w:softHyphen/>
        <w:t>tek</w:t>
      </w:r>
      <w:r>
        <w:softHyphen/>
        <w:t>niska pro</w:t>
      </w:r>
      <w:r>
        <w:softHyphen/>
        <w:t>dukter.</w:t>
      </w:r>
    </w:p>
    <w:p w14:paraId="78FAD732" w14:textId="0F402748" w:rsidR="008539B5" w:rsidRPr="002A4F99" w:rsidRDefault="008539B5" w:rsidP="008539B5">
      <w:pPr>
        <w:pStyle w:val="Brdtextmedindrag"/>
        <w:rPr>
          <w:b/>
        </w:rPr>
      </w:pPr>
      <w:r w:rsidRPr="009B07E1">
        <w:rPr>
          <w:i/>
          <w:iCs/>
        </w:rPr>
        <w:t>Smer</w:t>
      </w:r>
      <w:r>
        <w:t xml:space="preserve"> påpekar att avsaknaden av en reglering av legala ställföreträdare inom forskning riskerar att skapa problem då vuxna personer som drabbas av plötsligt livshotande tillstånd ofta saknar god man eller förvaltare. Det finns således en risk för att denna grupp även fortsättningsvis kommer att ute</w:t>
      </w:r>
      <w:r>
        <w:softHyphen/>
        <w:t>stängas från möjlighet till bättre behandling och framsteg i forskningen. Detta är enligt Smer ytterligare en anledning för regeringen att återuppta bered</w:t>
      </w:r>
      <w:r>
        <w:softHyphen/>
        <w:t>ningen av frågan om legala ställföreträdare.</w:t>
      </w:r>
      <w:r w:rsidRPr="00075F67">
        <w:t xml:space="preserve"> </w:t>
      </w:r>
      <w:r>
        <w:t>Liknande synpunkter fram</w:t>
      </w:r>
      <w:r>
        <w:softHyphen/>
        <w:t xml:space="preserve">för även regionerna </w:t>
      </w:r>
      <w:r w:rsidRPr="002A4F99">
        <w:rPr>
          <w:i/>
          <w:iCs/>
        </w:rPr>
        <w:t>Gävleborg, Värmland, Västmanland</w:t>
      </w:r>
      <w:r w:rsidRPr="002A4F99">
        <w:t xml:space="preserve"> och </w:t>
      </w:r>
      <w:r w:rsidRPr="002A4F99">
        <w:rPr>
          <w:i/>
          <w:iCs/>
        </w:rPr>
        <w:t>Örebro</w:t>
      </w:r>
      <w:r w:rsidRPr="002A4F99">
        <w:t xml:space="preserve"> </w:t>
      </w:r>
      <w:r>
        <w:t xml:space="preserve">samt </w:t>
      </w:r>
      <w:r w:rsidRPr="00372875">
        <w:rPr>
          <w:i/>
          <w:iCs/>
        </w:rPr>
        <w:t>LIF</w:t>
      </w:r>
      <w:r>
        <w:t xml:space="preserve"> och </w:t>
      </w:r>
      <w:r w:rsidRPr="004D2310">
        <w:rPr>
          <w:i/>
          <w:iCs/>
        </w:rPr>
        <w:t>Swedish Medtech</w:t>
      </w:r>
      <w:r>
        <w:t xml:space="preserve">. </w:t>
      </w:r>
      <w:r w:rsidRPr="00075F67">
        <w:t>Som nämns i avsnitt 10.</w:t>
      </w:r>
      <w:r>
        <w:t>10</w:t>
      </w:r>
      <w:r w:rsidRPr="00075F67">
        <w:t xml:space="preserve"> får </w:t>
      </w:r>
      <w:r>
        <w:t xml:space="preserve">den </w:t>
      </w:r>
      <w:r w:rsidRPr="00075F67">
        <w:t>nu</w:t>
      </w:r>
      <w:r>
        <w:rPr>
          <w:i/>
          <w:iCs/>
        </w:rPr>
        <w:t xml:space="preserve"> </w:t>
      </w:r>
      <w:r>
        <w:t>före</w:t>
      </w:r>
      <w:r>
        <w:softHyphen/>
        <w:t>slag</w:t>
      </w:r>
      <w:r>
        <w:softHyphen/>
        <w:t>na regleringen anses vara provisorisk i väntan på en mer ända</w:t>
      </w:r>
      <w:r>
        <w:softHyphen/>
        <w:t>måls</w:t>
      </w:r>
      <w:r>
        <w:softHyphen/>
        <w:t xml:space="preserve">enlig reglering. </w:t>
      </w:r>
    </w:p>
    <w:p w14:paraId="4A1E9A31" w14:textId="77777777" w:rsidR="008539B5" w:rsidRDefault="008539B5" w:rsidP="008539B5">
      <w:pPr>
        <w:pStyle w:val="Rubrik2"/>
      </w:pPr>
      <w:bookmarkStart w:id="290" w:name="_Toc65132672"/>
      <w:bookmarkStart w:id="291" w:name="_Toc69367542"/>
      <w:r>
        <w:t>Ersättningssystem vid skador</w:t>
      </w:r>
      <w:bookmarkEnd w:id="290"/>
      <w:bookmarkEnd w:id="291"/>
    </w:p>
    <w:p w14:paraId="130E1B8D" w14:textId="77777777" w:rsidR="008539B5" w:rsidRDefault="008539B5" w:rsidP="008539B5">
      <w:pPr>
        <w:pStyle w:val="Brdtextram"/>
      </w:pPr>
      <w:r>
        <w:rPr>
          <w:b/>
        </w:rPr>
        <w:t>Regeringens bedömning</w:t>
      </w:r>
      <w:r w:rsidRPr="00420062">
        <w:rPr>
          <w:b/>
        </w:rPr>
        <w:t>:</w:t>
      </w:r>
      <w:r>
        <w:t xml:space="preserve"> Sverige har ett fungerande ersättnings</w:t>
      </w:r>
      <w:r>
        <w:softHyphen/>
        <w:t>system för skad</w:t>
      </w:r>
      <w:r>
        <w:softHyphen/>
        <w:t>or till följd av deltagande i kliniska prövningar eller pre</w:t>
      </w:r>
      <w:r>
        <w:softHyphen/>
        <w:t>standa</w:t>
      </w:r>
      <w:r>
        <w:softHyphen/>
        <w:t xml:space="preserve">studier. </w:t>
      </w:r>
    </w:p>
    <w:p w14:paraId="1F43AA38" w14:textId="2B2FA5C9" w:rsidR="008539B5" w:rsidRPr="002F14FC" w:rsidRDefault="008539B5" w:rsidP="008539B5">
      <w:pPr>
        <w:pStyle w:val="Brdtextmedindragram"/>
      </w:pPr>
      <w:r>
        <w:rPr>
          <w:b/>
        </w:rPr>
        <w:t>Regeringens f</w:t>
      </w:r>
      <w:r w:rsidRPr="00336D2A">
        <w:rPr>
          <w:b/>
        </w:rPr>
        <w:t>örslag</w:t>
      </w:r>
      <w:r>
        <w:t>: I lagen med kompletterande bestämmelser till EU:s för</w:t>
      </w:r>
      <w:r>
        <w:softHyphen/>
      </w:r>
      <w:r>
        <w:softHyphen/>
        <w:t>ordningar om medicintekniska produkter ska det införas ett krav på att en sponsor för en klinisk prövning eller pre</w:t>
      </w:r>
      <w:r>
        <w:softHyphen/>
        <w:t>standa</w:t>
      </w:r>
      <w:r>
        <w:softHyphen/>
        <w:t>studie ska genom försäkring eller på annat sätt garant</w:t>
      </w:r>
      <w:r>
        <w:softHyphen/>
        <w:t>era att försöks</w:t>
      </w:r>
      <w:r>
        <w:softHyphen/>
        <w:t>per</w:t>
      </w:r>
      <w:r>
        <w:softHyphen/>
        <w:t>son</w:t>
      </w:r>
      <w:r>
        <w:softHyphen/>
        <w:t>en får ersätt</w:t>
      </w:r>
      <w:r>
        <w:softHyphen/>
        <w:t>ning för den händelse spons</w:t>
      </w:r>
      <w:r>
        <w:softHyphen/>
        <w:t>orn eller prövaren blir skyldig att betala sådan. Skade</w:t>
      </w:r>
      <w:r>
        <w:softHyphen/>
        <w:t>skydd</w:t>
      </w:r>
      <w:r>
        <w:softHyphen/>
        <w:t>et eller ersättnings</w:t>
      </w:r>
      <w:r>
        <w:softHyphen/>
        <w:t>garantin ska i dessa fall vara förenlig med riskens karaktär och omfatt</w:t>
      </w:r>
      <w:r>
        <w:softHyphen/>
        <w:t xml:space="preserve">ning. </w:t>
      </w:r>
      <w:r w:rsidRPr="007A470D">
        <w:t xml:space="preserve">Regeringen eller den </w:t>
      </w:r>
      <w:r>
        <w:t>mynd</w:t>
      </w:r>
      <w:r>
        <w:softHyphen/>
        <w:t>ig</w:t>
      </w:r>
      <w:r>
        <w:softHyphen/>
      </w:r>
      <w:r w:rsidRPr="007A470D">
        <w:t xml:space="preserve">het som regeringen bestämmer </w:t>
      </w:r>
      <w:r>
        <w:t xml:space="preserve">ska få meddela </w:t>
      </w:r>
      <w:r w:rsidRPr="007A470D">
        <w:t>före</w:t>
      </w:r>
      <w:r>
        <w:softHyphen/>
      </w:r>
      <w:r w:rsidRPr="007A470D">
        <w:t>skrifter om försäkringar eller andra garantier</w:t>
      </w:r>
      <w:r>
        <w:t xml:space="preserve">. </w:t>
      </w:r>
    </w:p>
    <w:p w14:paraId="01E5F074" w14:textId="77777777" w:rsidR="008539B5" w:rsidRDefault="008539B5" w:rsidP="008539B5">
      <w:pPr>
        <w:pStyle w:val="Brdtextmedindrag"/>
        <w:rPr>
          <w:b/>
        </w:rPr>
      </w:pPr>
    </w:p>
    <w:p w14:paraId="6D4637E7" w14:textId="77777777" w:rsidR="008539B5" w:rsidRPr="00316DD4" w:rsidRDefault="008539B5" w:rsidP="008539B5">
      <w:pPr>
        <w:pStyle w:val="Brdtextmedindrag"/>
        <w:rPr>
          <w:b/>
        </w:rPr>
      </w:pPr>
      <w:r>
        <w:rPr>
          <w:b/>
        </w:rPr>
        <w:t xml:space="preserve">Promemorians bedömning och förslag </w:t>
      </w:r>
      <w:r w:rsidRPr="00316DD4">
        <w:t>överensstämmer med regeringens</w:t>
      </w:r>
      <w:r>
        <w:t xml:space="preserve"> bedömning och förslag.</w:t>
      </w:r>
    </w:p>
    <w:p w14:paraId="39DB87BD" w14:textId="4D81911C" w:rsidR="008539B5" w:rsidRDefault="008539B5" w:rsidP="008539B5">
      <w:pPr>
        <w:pStyle w:val="Brdtextmedindrag"/>
      </w:pPr>
      <w:r w:rsidRPr="009B3391">
        <w:rPr>
          <w:b/>
          <w:bCs/>
        </w:rPr>
        <w:t>Remissinstanserna:</w:t>
      </w:r>
      <w:r>
        <w:t xml:space="preserve"> </w:t>
      </w:r>
      <w:r>
        <w:rPr>
          <w:bCs/>
        </w:rPr>
        <w:t xml:space="preserve">En majoritet av remissinstanserna är positiva till eller har inte lämnat synpunkter på promemorians bedömning och förslag. </w:t>
      </w:r>
      <w:r w:rsidRPr="00D27095">
        <w:rPr>
          <w:i/>
          <w:iCs/>
        </w:rPr>
        <w:t>Sveriges Kommuner och Regioner</w:t>
      </w:r>
      <w:r>
        <w:t xml:space="preserve"> (SKR) stöder förslaget att den kom</w:t>
      </w:r>
      <w:r>
        <w:softHyphen/>
        <w:t>plett</w:t>
      </w:r>
      <w:r>
        <w:softHyphen/>
        <w:t>erande förordningen ska innehålla krav på att en sponsor eller prövare för en klinisk prövning eller prestandastudie ska ha en försäkring som garant</w:t>
      </w:r>
      <w:r>
        <w:softHyphen/>
        <w:t>erar att försökspersonen får ersättning om sponsorn eller prövaren blir skyldig att betala en sådan. SKR ser dock att det finns risker för för</w:t>
      </w:r>
      <w:r>
        <w:softHyphen/>
        <w:t>söks</w:t>
      </w:r>
      <w:r>
        <w:softHyphen/>
        <w:t>personen med utredningens förslag att skadeskyddet ska vara förenligt med riskens karaktär och omfattning. Förslaget kan innebära att de belopp sponsorn eller prövaren behöver betala skulle kunna bli lägre än den ersätt</w:t>
      </w:r>
      <w:r>
        <w:softHyphen/>
        <w:t>ning som skulle kunna fastställas i en dom. SKR pekar även på att det för försöks</w:t>
      </w:r>
      <w:r>
        <w:softHyphen/>
        <w:t>personernas del är viktigt att kunna ansöka om eventuell ersättning genom etablerade administrativa rutiner i det egna landet, på det egna språk</w:t>
      </w:r>
      <w:r>
        <w:softHyphen/>
        <w:t>et. Försökspersonen ska inte behöva hänvisas till ett rättsligt för</w:t>
      </w:r>
      <w:r>
        <w:softHyphen/>
        <w:t>far</w:t>
      </w:r>
      <w:r>
        <w:softHyphen/>
        <w:t>an</w:t>
      </w:r>
      <w:r>
        <w:softHyphen/>
        <w:t xml:space="preserve">de i annat EU-land, eller i värsta fall råka ut för att det inte är möjligt att få någon ersättning. </w:t>
      </w:r>
    </w:p>
    <w:p w14:paraId="35F340F1" w14:textId="2A738095" w:rsidR="008539B5" w:rsidRPr="009B3391" w:rsidRDefault="008539B5" w:rsidP="008539B5">
      <w:pPr>
        <w:pStyle w:val="Brdtextmedindrag"/>
      </w:pPr>
      <w:r w:rsidRPr="009B3391">
        <w:rPr>
          <w:bCs/>
          <w:i/>
          <w:iCs/>
        </w:rPr>
        <w:t>Swedish Medtech</w:t>
      </w:r>
      <w:r>
        <w:t xml:space="preserve"> anser att k</w:t>
      </w:r>
      <w:r w:rsidRPr="009B3391">
        <w:t xml:space="preserve">ravet på försäkring bör begränsas så att det endast gäller studier som görs enligt </w:t>
      </w:r>
      <w:r>
        <w:t>a</w:t>
      </w:r>
      <w:r w:rsidRPr="009B3391">
        <w:t xml:space="preserve">rtikel 61 i </w:t>
      </w:r>
      <w:r w:rsidRPr="00A3541E">
        <w:t>MDR-förordningen</w:t>
      </w:r>
      <w:r w:rsidRPr="009B3391">
        <w:t xml:space="preserve">, dvs. före CE-märkning och innan en </w:t>
      </w:r>
      <w:r>
        <w:t xml:space="preserve">EU-försäkran om överensstämmelse har </w:t>
      </w:r>
      <w:r w:rsidRPr="009B3391">
        <w:t xml:space="preserve">kunnat </w:t>
      </w:r>
      <w:r>
        <w:t>signerats</w:t>
      </w:r>
      <w:r w:rsidRPr="009B3391">
        <w:t xml:space="preserve">. För en klinisk prövning av </w:t>
      </w:r>
      <w:r>
        <w:t xml:space="preserve">en </w:t>
      </w:r>
      <w:r w:rsidRPr="009B3391">
        <w:t>medicintekni</w:t>
      </w:r>
      <w:r>
        <w:t>s</w:t>
      </w:r>
      <w:r w:rsidRPr="009B3391">
        <w:t>k</w:t>
      </w:r>
      <w:r>
        <w:t xml:space="preserve"> produkt</w:t>
      </w:r>
      <w:r w:rsidRPr="009B3391">
        <w:t xml:space="preserve"> som redan är CE</w:t>
      </w:r>
      <w:r>
        <w:t>-</w:t>
      </w:r>
      <w:r w:rsidRPr="009B3391">
        <w:t>märkt och som är definierad som en icke-inter</w:t>
      </w:r>
      <w:r>
        <w:softHyphen/>
      </w:r>
      <w:r w:rsidRPr="009B3391">
        <w:t>ventions</w:t>
      </w:r>
      <w:r>
        <w:softHyphen/>
      </w:r>
      <w:r w:rsidRPr="009B3391">
        <w:t xml:space="preserve">studie och som måste genomföras enligt </w:t>
      </w:r>
      <w:r>
        <w:t xml:space="preserve">MDR-förordningen </w:t>
      </w:r>
      <w:r w:rsidRPr="009B3391">
        <w:t>(s.k. post market clinical follow</w:t>
      </w:r>
      <w:r>
        <w:softHyphen/>
      </w:r>
      <w:r w:rsidRPr="009B3391">
        <w:t xml:space="preserve">up study, PMCF) anser </w:t>
      </w:r>
      <w:r>
        <w:t xml:space="preserve">Swedish Medtech </w:t>
      </w:r>
      <w:r w:rsidRPr="009B3391">
        <w:t>att patient</w:t>
      </w:r>
      <w:r>
        <w:softHyphen/>
      </w:r>
      <w:r w:rsidRPr="009B3391">
        <w:t>skade</w:t>
      </w:r>
      <w:r>
        <w:softHyphen/>
      </w:r>
      <w:r w:rsidRPr="009B3391">
        <w:t>försäkr</w:t>
      </w:r>
      <w:r>
        <w:softHyphen/>
      </w:r>
      <w:r w:rsidRPr="009B3391">
        <w:t>ing</w:t>
      </w:r>
      <w:r>
        <w:softHyphen/>
      </w:r>
      <w:r w:rsidRPr="009B3391">
        <w:t xml:space="preserve">en ska täcka patienten och att tillverkaren inte ska behöva teckna ytterligare försäkring. </w:t>
      </w:r>
    </w:p>
    <w:p w14:paraId="500F2AE0" w14:textId="77777777" w:rsidR="008539B5" w:rsidRDefault="008539B5" w:rsidP="008539B5">
      <w:pPr>
        <w:pStyle w:val="Rubrik4utannumrering"/>
      </w:pPr>
      <w:r>
        <w:t>Skälen</w:t>
      </w:r>
      <w:r w:rsidRPr="000149AD">
        <w:t xml:space="preserve"> för </w:t>
      </w:r>
      <w:r>
        <w:t xml:space="preserve">regeringens </w:t>
      </w:r>
      <w:r w:rsidRPr="000149AD">
        <w:t>bedömning</w:t>
      </w:r>
      <w:r>
        <w:t xml:space="preserve"> </w:t>
      </w:r>
      <w:r w:rsidRPr="000149AD">
        <w:t xml:space="preserve">och </w:t>
      </w:r>
      <w:r>
        <w:t>förslag</w:t>
      </w:r>
    </w:p>
    <w:p w14:paraId="70ECBE98" w14:textId="77777777" w:rsidR="008539B5" w:rsidRPr="0069254C" w:rsidRDefault="008539B5" w:rsidP="008539B5">
      <w:pPr>
        <w:pStyle w:val="Brdtext"/>
      </w:pPr>
      <w:r>
        <w:t>För närvarande finns inga direktivsbestämmelser om att kliniska pröv</w:t>
      </w:r>
      <w:r>
        <w:softHyphen/>
        <w:t>ning</w:t>
      </w:r>
      <w:r>
        <w:softHyphen/>
        <w:t>ar endast får genomföras om det finns bevis på för</w:t>
      </w:r>
      <w:r>
        <w:softHyphen/>
        <w:t>säkr</w:t>
      </w:r>
      <w:r>
        <w:softHyphen/>
        <w:t>ings</w:t>
      </w:r>
      <w:r>
        <w:softHyphen/>
        <w:t>skydd eller ersätt</w:t>
      </w:r>
      <w:r>
        <w:softHyphen/>
        <w:t>nings</w:t>
      </w:r>
      <w:r>
        <w:softHyphen/>
        <w:t>garanti för försökspersonerna. Enligt Läke</w:t>
      </w:r>
      <w:r>
        <w:softHyphen/>
        <w:t>medelsverkets före</w:t>
      </w:r>
      <w:r>
        <w:softHyphen/>
        <w:t>skrift</w:t>
      </w:r>
      <w:r>
        <w:softHyphen/>
        <w:t>er ska den som vill utföra kliniska pröv</w:t>
      </w:r>
      <w:r>
        <w:softHyphen/>
        <w:t>ningar eller prestandastudier i anmälan även ge in u</w:t>
      </w:r>
      <w:r w:rsidRPr="002C03AF">
        <w:t>ppgifter om för</w:t>
      </w:r>
      <w:r>
        <w:softHyphen/>
      </w:r>
      <w:r w:rsidRPr="002C03AF">
        <w:t>säkringsskydd för försökspersonerna</w:t>
      </w:r>
      <w:r>
        <w:t xml:space="preserve"> (punkten 2.2 i bilaga 8 till Läke</w:t>
      </w:r>
      <w:r>
        <w:softHyphen/>
        <w:t>medelsverkets föreskrifter [LVFS 2003:11] om medicin</w:t>
      </w:r>
      <w:r>
        <w:softHyphen/>
        <w:t>tek</w:t>
      </w:r>
      <w:r>
        <w:softHyphen/>
        <w:t>ni</w:t>
      </w:r>
      <w:r>
        <w:softHyphen/>
        <w:t xml:space="preserve">ska produkter). I artikel 69 i </w:t>
      </w:r>
      <w:r w:rsidRPr="00A3541E">
        <w:t>MDR-förordningen</w:t>
      </w:r>
      <w:r>
        <w:t xml:space="preserve"> och artikel 65 i IVDR-förordningen anges att med</w:t>
      </w:r>
      <w:r>
        <w:softHyphen/>
        <w:t>lemsstaterna ska se till att det finns ersätt</w:t>
      </w:r>
      <w:r>
        <w:softHyphen/>
        <w:t>nings</w:t>
      </w:r>
      <w:r>
        <w:softHyphen/>
        <w:t>system för de skad</w:t>
      </w:r>
      <w:r>
        <w:softHyphen/>
        <w:t>or som drabbat en försöksperson till följd av deltagande i en klinisk prövning eller prestandastudie på med</w:t>
      </w:r>
      <w:r>
        <w:softHyphen/>
        <w:t>lems</w:t>
      </w:r>
      <w:r>
        <w:softHyphen/>
        <w:t>statens terri</w:t>
      </w:r>
      <w:r>
        <w:softHyphen/>
        <w:t>to</w:t>
      </w:r>
      <w:r>
        <w:softHyphen/>
        <w:t>rium. Ersättningssystem ska vara i form av en för</w:t>
      </w:r>
      <w:r>
        <w:softHyphen/>
        <w:t>säkring, en garanti eller ett liknande arrangemang som har mot</w:t>
      </w:r>
      <w:r>
        <w:softHyphen/>
        <w:t>svar</w:t>
      </w:r>
      <w:r>
        <w:softHyphen/>
        <w:t>ande syfte och är lämp</w:t>
      </w:r>
      <w:r>
        <w:softHyphen/>
        <w:t>ligt med tanke på riskens art och om</w:t>
      </w:r>
      <w:r>
        <w:softHyphen/>
        <w:t>fatt</w:t>
      </w:r>
      <w:r>
        <w:softHyphen/>
        <w:t>ning. Av bestäm</w:t>
      </w:r>
      <w:r>
        <w:softHyphen/>
        <w:t>mels</w:t>
      </w:r>
      <w:r>
        <w:softHyphen/>
        <w:t>en framgår även att sponsorn och prövaren ska använda ersätt</w:t>
      </w:r>
      <w:r>
        <w:softHyphen/>
        <w:t>nings</w:t>
      </w:r>
      <w:r>
        <w:softHyphen/>
        <w:t>systemet i den form som är tillämplig i den med</w:t>
      </w:r>
      <w:r>
        <w:softHyphen/>
        <w:t>lemsstat där den kliniska prövningen eller prestandastudien genom</w:t>
      </w:r>
      <w:r>
        <w:softHyphen/>
        <w:t>förs. Det kan även nämnas att en försöksperson ska få informa</w:t>
      </w:r>
      <w:r>
        <w:softHyphen/>
        <w:t>tion om det tillämp</w:t>
      </w:r>
      <w:r>
        <w:softHyphen/>
        <w:t xml:space="preserve">liga ersättningsystemet innan han eller hon samtycker till att delta i prövningen (jfr artikel 63.2 d i </w:t>
      </w:r>
      <w:r w:rsidRPr="00A3541E">
        <w:t>MDR-förordningen</w:t>
      </w:r>
      <w:r>
        <w:t xml:space="preserve"> respek</w:t>
      </w:r>
      <w:r>
        <w:softHyphen/>
        <w:t>tive artikel 59.2 d i IVDR-förordningen). Vidare anges det</w:t>
      </w:r>
      <w:r w:rsidRPr="00D81414">
        <w:t xml:space="preserve"> </w:t>
      </w:r>
      <w:r>
        <w:t xml:space="preserve">i kapitel II avsnitt </w:t>
      </w:r>
      <w:r w:rsidRPr="008D0B78">
        <w:t>4.3</w:t>
      </w:r>
      <w:r>
        <w:t xml:space="preserve"> i bilaga XV till </w:t>
      </w:r>
      <w:r w:rsidRPr="00A3541E">
        <w:t>MDR-förordningen</w:t>
      </w:r>
      <w:r>
        <w:t xml:space="preserve"> och i kapitel I avsnitt 4.3 i bilaga XIV till IVDR-förordningen att en an</w:t>
      </w:r>
      <w:r>
        <w:softHyphen/>
        <w:t>sök</w:t>
      </w:r>
      <w:r>
        <w:softHyphen/>
        <w:t>an att genomföra en klinisk prövning eller prestandastudie ska inne</w:t>
      </w:r>
      <w:r>
        <w:softHyphen/>
        <w:t xml:space="preserve">hålla ett bevis </w:t>
      </w:r>
      <w:r w:rsidRPr="008D0B78">
        <w:t>på försäkringsskydd eller skade</w:t>
      </w:r>
      <w:r>
        <w:softHyphen/>
      </w:r>
      <w:r w:rsidRPr="008D0B78">
        <w:t>er</w:t>
      </w:r>
      <w:r>
        <w:softHyphen/>
      </w:r>
      <w:r w:rsidRPr="008D0B78">
        <w:t>sätt</w:t>
      </w:r>
      <w:r>
        <w:softHyphen/>
      </w:r>
      <w:r w:rsidRPr="008D0B78">
        <w:t>nings</w:t>
      </w:r>
      <w:r>
        <w:softHyphen/>
      </w:r>
      <w:r w:rsidRPr="008D0B78">
        <w:t xml:space="preserve">garanti för försökspersonerna vid skada, enligt artikel 69 </w:t>
      </w:r>
      <w:r>
        <w:t xml:space="preserve">i </w:t>
      </w:r>
      <w:r w:rsidRPr="00A3541E">
        <w:t>MDR-förordningen</w:t>
      </w:r>
      <w:r>
        <w:t xml:space="preserve"> eller artikel 65 i IVDR-förordningen </w:t>
      </w:r>
      <w:r w:rsidRPr="008D0B78">
        <w:t>och motsvarande nationell rätt.</w:t>
      </w:r>
      <w:r>
        <w:t xml:space="preserve"> </w:t>
      </w:r>
    </w:p>
    <w:p w14:paraId="4558CAA6" w14:textId="77777777" w:rsidR="008539B5" w:rsidRDefault="008539B5" w:rsidP="008539B5">
      <w:pPr>
        <w:pStyle w:val="Rubrik5utannumrering"/>
      </w:pPr>
      <w:r>
        <w:t xml:space="preserve">Skadeståndslagen </w:t>
      </w:r>
    </w:p>
    <w:p w14:paraId="7A631ED6" w14:textId="49A396A5" w:rsidR="008539B5" w:rsidRPr="008D0B78" w:rsidRDefault="008539B5" w:rsidP="008539B5">
      <w:pPr>
        <w:pStyle w:val="Brdtext"/>
      </w:pPr>
      <w:r>
        <w:t>Enligt skadeståndslagen (1972:207) ska den som uppsåtligen eller av vårds</w:t>
      </w:r>
      <w:r>
        <w:softHyphen/>
        <w:t>löshet vållar personskada ersätta skadan. Den som har arbets</w:t>
      </w:r>
      <w:r>
        <w:softHyphen/>
        <w:t>tagare i sin tjänst ska ersätta personskada som arbetstagaren vållar genom fel eller för</w:t>
      </w:r>
      <w:r>
        <w:softHyphen/>
        <w:t>sum</w:t>
      </w:r>
      <w:r>
        <w:softHyphen/>
        <w:t>melse i tjänsten. Staten eller en kom</w:t>
      </w:r>
      <w:r>
        <w:softHyphen/>
        <w:t>mun ska ersätta personskada, som vållas genom fel eller för</w:t>
      </w:r>
      <w:r>
        <w:softHyphen/>
        <w:t>sum</w:t>
      </w:r>
      <w:r>
        <w:softHyphen/>
        <w:t>melse vid myndighetsutövning i verk</w:t>
      </w:r>
      <w:r>
        <w:softHyphen/>
        <w:t>sam</w:t>
      </w:r>
      <w:r>
        <w:softHyphen/>
        <w:t>het för vars full</w:t>
      </w:r>
      <w:r>
        <w:softHyphen/>
        <w:t>gör</w:t>
      </w:r>
      <w:r>
        <w:softHyphen/>
        <w:t>ande stat</w:t>
      </w:r>
      <w:r>
        <w:softHyphen/>
        <w:t>en eller kommunen svarar. Skadestånd till den som har till</w:t>
      </w:r>
      <w:r>
        <w:softHyphen/>
        <w:t>fogats person</w:t>
      </w:r>
      <w:r>
        <w:softHyphen/>
        <w:t>skada omfattar ersättning för bland annat sjuk</w:t>
      </w:r>
      <w:r>
        <w:softHyphen/>
        <w:t>vårds</w:t>
      </w:r>
      <w:r>
        <w:softHyphen/>
        <w:t>kostnad och andra kostnader för den skadelidande, in</w:t>
      </w:r>
      <w:r>
        <w:softHyphen/>
        <w:t>komst</w:t>
      </w:r>
      <w:r>
        <w:softHyphen/>
        <w:t>för</w:t>
      </w:r>
      <w:r>
        <w:softHyphen/>
        <w:t>lust samt fysiskt och psykiskt lidande. Har personskada lett till döden, ska ersätt</w:t>
      </w:r>
      <w:r>
        <w:softHyphen/>
        <w:t>ning betalas för bland annat begravningskostnad och förlust av under</w:t>
      </w:r>
      <w:r>
        <w:softHyphen/>
        <w:t>håll. Skade</w:t>
      </w:r>
      <w:r>
        <w:softHyphen/>
        <w:t>ståndslagen kan tillämpas vid skador i samband med kliniska pröv</w:t>
      </w:r>
      <w:r>
        <w:softHyphen/>
        <w:t>ningar. För att få ersättning enligt skade</w:t>
      </w:r>
      <w:r>
        <w:softHyphen/>
        <w:t>stånds</w:t>
      </w:r>
      <w:r>
        <w:softHyphen/>
        <w:t>lagen måste man kunna visa att det finns ett orsakssamband mellan skadan och den före</w:t>
      </w:r>
      <w:r>
        <w:softHyphen/>
        <w:t>teelse som man påstår har orsakat den. Man ska även visa att skad</w:t>
      </w:r>
      <w:r>
        <w:softHyphen/>
        <w:t xml:space="preserve">an inte är en känd eller förväntad följd av produkten i fråga, och att den som orsakat skadan har gjort det med uppsåt eller genom vårdslöshet. Slutligen ska man visa vilken skada man lidit. </w:t>
      </w:r>
    </w:p>
    <w:p w14:paraId="47A30475" w14:textId="77777777" w:rsidR="008539B5" w:rsidRDefault="008539B5" w:rsidP="008539B5">
      <w:pPr>
        <w:pStyle w:val="Rubrik5utannumrering"/>
      </w:pPr>
      <w:r>
        <w:t xml:space="preserve">Produktansvarslagen </w:t>
      </w:r>
    </w:p>
    <w:p w14:paraId="53EEDB23" w14:textId="54009783" w:rsidR="008539B5" w:rsidRDefault="008539B5" w:rsidP="008539B5">
      <w:pPr>
        <w:pStyle w:val="Brdtext"/>
      </w:pPr>
      <w:r>
        <w:t>Produktansvarslagen (1992:18) omfattar skador som en produkt har orsakat på grund av en säkerhetsbrist. Lagen är ett genom</w:t>
      </w:r>
      <w:r>
        <w:softHyphen/>
        <w:t>för</w:t>
      </w:r>
      <w:r>
        <w:softHyphen/>
        <w:t>ande i svensk rätt av ett EU-direktiv om produktansvar. Produkt</w:t>
      </w:r>
      <w:r>
        <w:softHyphen/>
        <w:t>ansvars</w:t>
      </w:r>
      <w:r>
        <w:softHyphen/>
        <w:t xml:space="preserve">lagen bygger på principen om strikt ansvar, vilket innebär att skadeståndsskyldighet inte förutsätter att skadan orsakats med uppsåt eller genom vårdslöshet. Medicintekniska produkter och produkter upptagna i bilaga XVI till </w:t>
      </w:r>
      <w:r w:rsidRPr="00A3541E">
        <w:t>MDR-för</w:t>
      </w:r>
      <w:r>
        <w:softHyphen/>
      </w:r>
      <w:r w:rsidRPr="00A3541E">
        <w:t>ordningen</w:t>
      </w:r>
      <w:r>
        <w:t xml:space="preserve"> omfattas av produkt</w:t>
      </w:r>
      <w:r>
        <w:softHyphen/>
        <w:t>ansvarslagen. Emellertid omfattas inte ut</w:t>
      </w:r>
      <w:r>
        <w:softHyphen/>
        <w:t>vecklingsskador av denna lag och därmed är kliniska prövningar och pre</w:t>
      </w:r>
      <w:r>
        <w:softHyphen/>
        <w:t>standastudier undan</w:t>
      </w:r>
      <w:r>
        <w:softHyphen/>
        <w:t xml:space="preserve">tagna från produktansvarslagens tillämpning. </w:t>
      </w:r>
    </w:p>
    <w:p w14:paraId="0D59B75E" w14:textId="77777777" w:rsidR="008539B5" w:rsidRDefault="008539B5" w:rsidP="008539B5">
      <w:pPr>
        <w:pStyle w:val="Rubrik5utannumrering"/>
      </w:pPr>
      <w:r>
        <w:t xml:space="preserve">Patientskadelagen </w:t>
      </w:r>
    </w:p>
    <w:p w14:paraId="45DC48F8" w14:textId="689A5A0C" w:rsidR="008539B5" w:rsidRPr="00C3480B" w:rsidRDefault="008539B5" w:rsidP="008539B5">
      <w:pPr>
        <w:pStyle w:val="Brdtext"/>
      </w:pPr>
      <w:r>
        <w:t>I patientskadelagen (1996:799) finns bestämmelser om rätt till patient</w:t>
      </w:r>
      <w:r>
        <w:softHyphen/>
        <w:t>skade</w:t>
      </w:r>
      <w:r>
        <w:softHyphen/>
        <w:t>ersättning och om skyldighet för vårdgivare att ha en försäkring som täcker sådan ersättning (patientförsäkring). Patientskade</w:t>
      </w:r>
      <w:r>
        <w:softHyphen/>
        <w:t>ersättning lämnas för personskador, såväl fysiska som psykiska, som drabbar en patient i sam</w:t>
      </w:r>
      <w:r>
        <w:softHyphen/>
        <w:t>band med hälso- och sjukvård i Sverige. Med patient jämställs den som frivilligt deltar som försöksperson i medicinsk forskning. När det gäller medicin</w:t>
      </w:r>
      <w:r>
        <w:softHyphen/>
        <w:t>tekniska produkter så lämnas p</w:t>
      </w:r>
      <w:r w:rsidRPr="00641F3E">
        <w:t>atientskadeersättning för person</w:t>
      </w:r>
      <w:r>
        <w:softHyphen/>
      </w:r>
      <w:r w:rsidRPr="00641F3E">
        <w:t>skada på patient om skadan är orsakad av</w:t>
      </w:r>
      <w:r>
        <w:t xml:space="preserve"> </w:t>
      </w:r>
      <w:r w:rsidRPr="00641F3E">
        <w:t xml:space="preserve">fel </w:t>
      </w:r>
      <w:r>
        <w:t xml:space="preserve">på en </w:t>
      </w:r>
      <w:r w:rsidRPr="00641F3E">
        <w:t xml:space="preserve">medicinteknisk produkt eller sjukvårdsutrustning </w:t>
      </w:r>
      <w:r>
        <w:t xml:space="preserve">som </w:t>
      </w:r>
      <w:r w:rsidRPr="00641F3E">
        <w:t>använ</w:t>
      </w:r>
      <w:r>
        <w:t>ts</w:t>
      </w:r>
      <w:r w:rsidRPr="00641F3E">
        <w:t xml:space="preserve"> vid undersökning, vård, behandling eller liknande åtgärd eller felaktig hantering av</w:t>
      </w:r>
      <w:r>
        <w:t xml:space="preserve"> produkten eller utrust</w:t>
      </w:r>
      <w:r>
        <w:softHyphen/>
        <w:t>ning</w:t>
      </w:r>
      <w:r>
        <w:softHyphen/>
        <w:t>en. Patientskadeersättning lämnas om det finns en övervägande sanno</w:t>
      </w:r>
      <w:r>
        <w:softHyphen/>
        <w:t>lik</w:t>
      </w:r>
      <w:r>
        <w:softHyphen/>
        <w:t>het att skadan är orsakad på detta sätt. En patient som skadas inom hälso- och sjukvården behöver inte bevisa att någon bland personalen gjort sig skyldig till fel eller försummelse för att ersättning ska kunna lämnas. Alla vård</w:t>
      </w:r>
      <w:r>
        <w:softHyphen/>
        <w:t>givare är skyldiga att ha en patientförsäkring som täcker ersättning för skador som omfattas av patientskadelagen. Med vårdgivare avses statlig mynd</w:t>
      </w:r>
      <w:r>
        <w:softHyphen/>
        <w:t>ighet, region eller kommun i fråga om sådan hälso- och sjukvård som mynd</w:t>
      </w:r>
      <w:r>
        <w:softHyphen/>
        <w:t>ig</w:t>
      </w:r>
      <w:r>
        <w:softHyphen/>
        <w:t>heten, regionen eller kommunen har ansvar för (offentlig verksam</w:t>
      </w:r>
      <w:r>
        <w:softHyphen/>
        <w:t>het) samt enskild som be</w:t>
      </w:r>
      <w:r>
        <w:softHyphen/>
        <w:t>driver hälso- och sjukvård (privat vård</w:t>
      </w:r>
      <w:r>
        <w:softHyphen/>
        <w:t>givare). Patient</w:t>
      </w:r>
      <w:r>
        <w:softHyphen/>
        <w:t>skadeersättning utges av försäkringsgivaren, dvs. det försäkrings</w:t>
      </w:r>
      <w:r>
        <w:softHyphen/>
        <w:t>bolag där försäkringen är tecknad. Saknas patient</w:t>
      </w:r>
      <w:r>
        <w:softHyphen/>
        <w:t>försäkring svarar de försäkringsgivare som ingår i patient</w:t>
      </w:r>
      <w:r>
        <w:softHyphen/>
        <w:t>försäkrings</w:t>
      </w:r>
      <w:r>
        <w:softHyphen/>
        <w:t>föreningen soli</w:t>
      </w:r>
      <w:r>
        <w:softHyphen/>
        <w:t>dar</w:t>
      </w:r>
      <w:r>
        <w:softHyphen/>
        <w:t>iskt för den ersättning som skulle lämnats om patientförsäkring hade funnits. Även när patient</w:t>
      </w:r>
      <w:r>
        <w:softHyphen/>
        <w:t>skade</w:t>
      </w:r>
      <w:r>
        <w:softHyphen/>
        <w:t>ersätt</w:t>
      </w:r>
      <w:r>
        <w:softHyphen/>
        <w:t>ning kan lämnas enligt pa</w:t>
      </w:r>
      <w:r>
        <w:softHyphen/>
        <w:t>tientskadelagen har den skade</w:t>
      </w:r>
      <w:r>
        <w:softHyphen/>
        <w:t>lidande möjlig</w:t>
      </w:r>
      <w:r>
        <w:softHyphen/>
        <w:t>het</w:t>
      </w:r>
      <w:r>
        <w:softHyphen/>
        <w:t>en att i stället vända sig till domstol och kräva skadestånd enligt skade</w:t>
      </w:r>
      <w:r>
        <w:softHyphen/>
        <w:t>stånds</w:t>
      </w:r>
      <w:r>
        <w:softHyphen/>
        <w:t xml:space="preserve">lagen. </w:t>
      </w:r>
    </w:p>
    <w:p w14:paraId="2EE8384C" w14:textId="77777777" w:rsidR="008539B5" w:rsidRDefault="008539B5" w:rsidP="008539B5">
      <w:pPr>
        <w:pStyle w:val="Rubrik5utannumrering"/>
      </w:pPr>
      <w:r>
        <w:t xml:space="preserve">Slutsats </w:t>
      </w:r>
    </w:p>
    <w:p w14:paraId="1DC48C29" w14:textId="77777777" w:rsidR="008539B5" w:rsidRDefault="008539B5" w:rsidP="008539B5">
      <w:pPr>
        <w:pStyle w:val="Brdtext"/>
      </w:pPr>
      <w:r>
        <w:t>I Sverige kan en person som skadas vid en klinisk prövning eller pre</w:t>
      </w:r>
      <w:r>
        <w:softHyphen/>
        <w:t>standa</w:t>
      </w:r>
      <w:r>
        <w:softHyphen/>
        <w:t>studie få ersättning enligt skadeståndslagen eller patient</w:t>
      </w:r>
      <w:r>
        <w:softHyphen/>
        <w:t>skade</w:t>
      </w:r>
      <w:r>
        <w:softHyphen/>
        <w:t>lagen. Det bedöms att Sverige har ett fungerande ersätt</w:t>
      </w:r>
      <w:r>
        <w:softHyphen/>
        <w:t>nings</w:t>
      </w:r>
      <w:r>
        <w:softHyphen/>
        <w:t>system för skador till följd av deltagande i kliniska prövningar och pre</w:t>
      </w:r>
      <w:r>
        <w:softHyphen/>
        <w:t>standastudier. Sponsorn bör vara skyldig att genom försäkring eller på annat sätt garantera försöks</w:t>
      </w:r>
      <w:r>
        <w:softHyphen/>
        <w:t>person</w:t>
      </w:r>
      <w:r>
        <w:softHyphen/>
        <w:t>ens rätt till ersättning om sponsorn eller prövaren blir skyldig att betala sådan ersättning. Denna skyldighet för sponsorn är en grund</w:t>
      </w:r>
      <w:r>
        <w:softHyphen/>
        <w:t>lägg</w:t>
      </w:r>
      <w:r>
        <w:softHyphen/>
        <w:t>an</w:t>
      </w:r>
      <w:r>
        <w:softHyphen/>
        <w:t>de förutsättning för att en ansökan att genomföra en klinisk prövning eller pre</w:t>
      </w:r>
      <w:r>
        <w:softHyphen/>
        <w:t>standa</w:t>
      </w:r>
      <w:r>
        <w:softHyphen/>
        <w:t>studie ska godkännas. Detta krav bör därför anges i lag. Möj</w:t>
      </w:r>
      <w:r>
        <w:softHyphen/>
        <w:t>lig</w:t>
      </w:r>
      <w:r>
        <w:softHyphen/>
        <w:t>heter att föreskriva om mer detaljerade krav i fråga om kravet på försäkring eller andra garantier bör ges i ett bemyndigande i lag till regeringen eller den mynd</w:t>
      </w:r>
      <w:r>
        <w:softHyphen/>
        <w:t>ighet regeringen be</w:t>
      </w:r>
      <w:r>
        <w:softHyphen/>
        <w:t xml:space="preserve">stämmer. </w:t>
      </w:r>
    </w:p>
    <w:p w14:paraId="1841BE7D" w14:textId="673AA159" w:rsidR="008539B5" w:rsidRDefault="008539B5" w:rsidP="008539B5">
      <w:pPr>
        <w:pStyle w:val="Brdtextmedindrag"/>
      </w:pPr>
      <w:r>
        <w:t>Liknande bedömningar har gjorts när det gäller kliniska läke</w:t>
      </w:r>
      <w:r>
        <w:softHyphen/>
        <w:t>medels</w:t>
      </w:r>
      <w:r>
        <w:softHyphen/>
        <w:t>pröv</w:t>
      </w:r>
      <w:r>
        <w:softHyphen/>
        <w:t>ningar i propositionen Anpassningar av sven</w:t>
      </w:r>
      <w:r>
        <w:softHyphen/>
        <w:t>sk rätt till EU-förord</w:t>
      </w:r>
      <w:r>
        <w:softHyphen/>
        <w:t>ning</w:t>
      </w:r>
      <w:r>
        <w:softHyphen/>
        <w:t>en om kliniska läkemedels</w:t>
      </w:r>
      <w:r>
        <w:softHyphen/>
        <w:t>pröv</w:t>
      </w:r>
      <w:r>
        <w:softHyphen/>
        <w:t>ning</w:t>
      </w:r>
      <w:r>
        <w:softHyphen/>
        <w:t xml:space="preserve">ar (prop. 2017/18:196 s. 130 f. och 180). </w:t>
      </w:r>
    </w:p>
    <w:p w14:paraId="2D3580BA" w14:textId="683ADB40" w:rsidR="008539B5" w:rsidRDefault="008539B5" w:rsidP="008539B5">
      <w:pPr>
        <w:pStyle w:val="Brdtextmedindrag"/>
      </w:pPr>
      <w:r w:rsidRPr="00D27095">
        <w:rPr>
          <w:bCs/>
          <w:i/>
          <w:iCs/>
        </w:rPr>
        <w:t>SKR</w:t>
      </w:r>
      <w:r>
        <w:rPr>
          <w:b/>
        </w:rPr>
        <w:t xml:space="preserve"> </w:t>
      </w:r>
      <w:r>
        <w:t>ser att det finns risker för försökspersonen med utredningens för</w:t>
      </w:r>
      <w:r>
        <w:softHyphen/>
        <w:t>slag att skadeskyddet ska vara förenligt med riskens karaktär och om</w:t>
      </w:r>
      <w:r>
        <w:softHyphen/>
        <w:t>fatt</w:t>
      </w:r>
      <w:r>
        <w:softHyphen/>
        <w:t xml:space="preserve">ning. Förslaget kan innebära att de belopp sponsorn eller prövaren behöver betala skulle kunna bli lägre är den ersättning som skulle kunna fastställas i en dom. Regeringen anser inte att en mer detaljrik bestämmelse krävs och finner att den myndighet som ger tillstånd till prövningen eller studien får bedöma om sponsorn har garantier för en rimlig ersättningsnivå beroende på prövning eller prestandastudie. </w:t>
      </w:r>
    </w:p>
    <w:p w14:paraId="789825B3" w14:textId="170418E8" w:rsidR="008539B5" w:rsidRDefault="008539B5" w:rsidP="008539B5">
      <w:pPr>
        <w:pStyle w:val="Brdtextmedindrag"/>
      </w:pPr>
      <w:r w:rsidRPr="00EF5BB7">
        <w:rPr>
          <w:i/>
          <w:iCs/>
        </w:rPr>
        <w:t>Swedish Medtech</w:t>
      </w:r>
      <w:r>
        <w:t xml:space="preserve"> anser att k</w:t>
      </w:r>
      <w:r w:rsidRPr="00EF5BB7">
        <w:t xml:space="preserve">ravet på försäkring bör begränsas så att det endast gäller studier som görs enligt </w:t>
      </w:r>
      <w:r>
        <w:t>a</w:t>
      </w:r>
      <w:r w:rsidRPr="00EF5BB7">
        <w:t xml:space="preserve">rtikel 61 i </w:t>
      </w:r>
      <w:r w:rsidRPr="00A3541E">
        <w:t>MDR-förordningen</w:t>
      </w:r>
      <w:r w:rsidRPr="00EF5BB7">
        <w:t xml:space="preserve">, dvs. före CE-märkning och innan en </w:t>
      </w:r>
      <w:r>
        <w:t xml:space="preserve">EU-försäkran om överensstämmelse har </w:t>
      </w:r>
      <w:r w:rsidRPr="00EF5BB7">
        <w:t>kunnat signeras. Dessa studier görs för att täcka den kunskapslucka som finns avseende säkerhet och prestanda och som bara kan inhämtas via en klinisk prövning av medicinteknik. Därmed utsätts de patienter som ingår i en sådan studie för en viss förhöjd risk. För en klinisk prövning av medicin</w:t>
      </w:r>
      <w:r>
        <w:softHyphen/>
      </w:r>
      <w:r w:rsidRPr="00EF5BB7">
        <w:t>teknik som redan är CE</w:t>
      </w:r>
      <w:r>
        <w:t>-</w:t>
      </w:r>
      <w:r w:rsidRPr="00EF5BB7">
        <w:t>märkt och som är definierad som en icke-inter</w:t>
      </w:r>
      <w:r>
        <w:softHyphen/>
      </w:r>
      <w:r w:rsidRPr="00EF5BB7">
        <w:t>ventions</w:t>
      </w:r>
      <w:r>
        <w:softHyphen/>
      </w:r>
      <w:r w:rsidRPr="00EF5BB7">
        <w:t>studie (ISO 14155: final draft 2020) och som måste genom</w:t>
      </w:r>
      <w:r>
        <w:softHyphen/>
      </w:r>
      <w:r w:rsidRPr="00EF5BB7">
        <w:t xml:space="preserve">föras enligt </w:t>
      </w:r>
      <w:r w:rsidRPr="00A3541E">
        <w:t>MDR-förordningen</w:t>
      </w:r>
      <w:r>
        <w:t xml:space="preserve"> </w:t>
      </w:r>
      <w:r w:rsidRPr="00EF5BB7">
        <w:t xml:space="preserve">(s.k. post market clinical followup study, PMCF) anser </w:t>
      </w:r>
      <w:r>
        <w:t xml:space="preserve">Swedish Medtech </w:t>
      </w:r>
      <w:r w:rsidRPr="00EF5BB7">
        <w:t>att patientskadeförsäkringen ska täcka patient</w:t>
      </w:r>
      <w:r>
        <w:softHyphen/>
      </w:r>
      <w:r w:rsidRPr="00EF5BB7">
        <w:t xml:space="preserve">en och att tillverkaren inte ska behöva teckna ytterligare försäkring. </w:t>
      </w:r>
      <w:r>
        <w:t xml:space="preserve">Regeringen finner att i de fall en ansökan om klinisk prövning avseende CE-märkta produkter (på engelska PMCF) enligt artikel 74 i </w:t>
      </w:r>
      <w:r w:rsidRPr="00A3541E">
        <w:t>MDR-förordningen</w:t>
      </w:r>
      <w:r>
        <w:t xml:space="preserve"> omfattas av patientskadelagen så kan sökanden hänvisa till den lagen. Därmed visar sökanden att denne på annat sätt garant</w:t>
      </w:r>
      <w:r>
        <w:softHyphen/>
        <w:t>erar att försöks</w:t>
      </w:r>
      <w:r>
        <w:softHyphen/>
        <w:t>per</w:t>
      </w:r>
      <w:r>
        <w:softHyphen/>
        <w:t>son</w:t>
      </w:r>
      <w:r>
        <w:softHyphen/>
        <w:t>en får ersättning för den händelse spons</w:t>
      </w:r>
      <w:r>
        <w:softHyphen/>
        <w:t>orn eller prövaren blir skyldig att betala sådan.</w:t>
      </w:r>
      <w:r w:rsidRPr="00EF5BB7">
        <w:t xml:space="preserve"> </w:t>
      </w:r>
    </w:p>
    <w:p w14:paraId="7FEB44D3" w14:textId="77777777" w:rsidR="008539B5" w:rsidRDefault="008539B5" w:rsidP="008539B5">
      <w:pPr>
        <w:pStyle w:val="Rubrik5utannumrering"/>
      </w:pPr>
      <w:r>
        <w:t>Ersättning för skador i andra länder</w:t>
      </w:r>
    </w:p>
    <w:p w14:paraId="7FBC5C24" w14:textId="47983AA9" w:rsidR="008539B5" w:rsidRDefault="008539B5" w:rsidP="008539B5">
      <w:pPr>
        <w:pStyle w:val="Brdtextmedindrag"/>
        <w:ind w:firstLine="0"/>
      </w:pPr>
      <w:r w:rsidRPr="00CF107A">
        <w:rPr>
          <w:i/>
          <w:iCs/>
        </w:rPr>
        <w:t>SKR</w:t>
      </w:r>
      <w:r>
        <w:t xml:space="preserve"> pekar på att det för försökspersonernas del är viktigt att kunna ansöka om eventuell ersättning genom etablerade administrativa rutiner i det egna landet, på det egna språket. Försökspersonen ska inte behöva hänvisas till ett rättsligt förfarande i annat EU-land, eller i värsta fall råka ut för att det inte är möjligt att få någon ersättning. SKR anser därför att informationen till försökspersoner måste vara tydlig inför en prövning eller studie, så att det är möjligt att väga in och bedöma möjligheten att få ersättning vid be</w:t>
      </w:r>
      <w:r>
        <w:softHyphen/>
        <w:t>hov. Det bör därför enligt SKR också framgå av underlaget vid en an</w:t>
      </w:r>
      <w:r>
        <w:softHyphen/>
        <w:t>sök</w:t>
      </w:r>
      <w:r>
        <w:softHyphen/>
        <w:t>an om att genomföra en klinisk prövning eller prestandastudie vilken in</w:t>
      </w:r>
      <w:r>
        <w:softHyphen/>
        <w:t>forma</w:t>
      </w:r>
      <w:r>
        <w:softHyphen/>
        <w:t>tion tilltänkta försökspersoner ska få om möjligheterna till ersätt</w:t>
      </w:r>
      <w:r>
        <w:softHyphen/>
        <w:t xml:space="preserve">ning. </w:t>
      </w:r>
    </w:p>
    <w:p w14:paraId="7827DD44" w14:textId="77777777" w:rsidR="008539B5" w:rsidRDefault="008539B5" w:rsidP="008539B5">
      <w:pPr>
        <w:pStyle w:val="Brdtextmedindrag"/>
      </w:pPr>
      <w:r w:rsidRPr="00464AD6">
        <w:t>Av</w:t>
      </w:r>
      <w:r>
        <w:t xml:space="preserve"> artikel 63.2 d i MDR-förordningen och artikel 59.</w:t>
      </w:r>
      <w:r w:rsidRPr="00464AD6">
        <w:t>2 d i IVDR-för</w:t>
      </w:r>
      <w:r>
        <w:softHyphen/>
      </w:r>
      <w:r w:rsidRPr="00464AD6">
        <w:t>ord</w:t>
      </w:r>
      <w:r>
        <w:softHyphen/>
      </w:r>
      <w:r w:rsidRPr="00464AD6">
        <w:t>ning</w:t>
      </w:r>
      <w:r>
        <w:softHyphen/>
      </w:r>
      <w:r w:rsidRPr="00464AD6">
        <w:t>en framgår det att den information som sk</w:t>
      </w:r>
      <w:r>
        <w:t>a lämnas till försöks</w:t>
      </w:r>
      <w:r>
        <w:softHyphen/>
        <w:t>person</w:t>
      </w:r>
      <w:r>
        <w:softHyphen/>
        <w:t>en, eller i tillämpliga fall dennes ställföreträdare, ska inbegripa informa</w:t>
      </w:r>
      <w:r>
        <w:softHyphen/>
        <w:t>tion om de tillämpliga ersättningssystemen för skador som avses i artikel 69 respektive artikel 65 i EU-förordningarna. Enligt punkt 4.3, kapitel II i bilaga XV till MDR-förordningen och punkt 4.3, kapitel I i bilaga XIV till IVDR-förordningen ska bevis på försäkringsskydd eller skade</w:t>
      </w:r>
      <w:r>
        <w:softHyphen/>
        <w:t>ersätt</w:t>
      </w:r>
      <w:r>
        <w:softHyphen/>
        <w:t>nings</w:t>
      </w:r>
      <w:r>
        <w:softHyphen/>
        <w:t>garanti lämnas in vid ansökan om tillstånd till klinisk prövning och pre</w:t>
      </w:r>
      <w:r>
        <w:softHyphen/>
        <w:t>standa</w:t>
      </w:r>
      <w:r>
        <w:softHyphen/>
        <w:t>studie. Ansökan ska även innehålla de handlingar som ska användas för att inhämta informerat samtycke, däribland patientinformationsblad (jfr punkt 4.4, kapitel II i bilaga XV till MDR-förordningen och punkt 4.4, kapitel I i bilaga XIV till IVDR-förordningen).</w:t>
      </w:r>
    </w:p>
    <w:p w14:paraId="2C607436" w14:textId="77777777" w:rsidR="008539B5" w:rsidRDefault="008539B5" w:rsidP="008539B5">
      <w:pPr>
        <w:pStyle w:val="Brdtextmedindrag"/>
      </w:pPr>
      <w:r>
        <w:t>Ansökan ska prövas av det land där prövningen eller studien ska utföras. Den som ansöker om tillstånd att genomföra en klinisk prövning eller pre</w:t>
      </w:r>
      <w:r>
        <w:softHyphen/>
        <w:t>standa</w:t>
      </w:r>
      <w:r>
        <w:softHyphen/>
        <w:t>studie i Sverige ska således lämna in information om de tillämpliga er</w:t>
      </w:r>
      <w:r>
        <w:softHyphen/>
        <w:t>sätt</w:t>
      </w:r>
      <w:r>
        <w:softHyphen/>
        <w:t>ningssystem som finns för prövningen i Sverige samt ange den information som ska lämnas till försökspersonen om de tillämpliga er</w:t>
      </w:r>
      <w:r>
        <w:softHyphen/>
        <w:t>sätt</w:t>
      </w:r>
      <w:r>
        <w:softHyphen/>
        <w:t>nings</w:t>
      </w:r>
      <w:r>
        <w:softHyphen/>
        <w:t>systemen.</w:t>
      </w:r>
    </w:p>
    <w:p w14:paraId="0B5714DC" w14:textId="77777777" w:rsidR="008539B5" w:rsidRDefault="008539B5" w:rsidP="008539B5">
      <w:pPr>
        <w:pStyle w:val="Brdtextmedindrag"/>
      </w:pPr>
      <w:r>
        <w:t xml:space="preserve">Om en sådan information saknas är ansökan inte fullständig och berörd medlemsstat kan därmed avslå ansökan (artikel 70.3 i MDR-förordningen och 66.3 i IVDR-förordningen). Ersättning för skada i samband med en klinisk prövning eller prestandastudie som genomförs i Sverige ska utgå från svenska regler och inte utifrån den lagstiftning som finns i det land som exempelvis sponsorn har sin hemvist i. Om en person önskar delta i en klinisk prövning eller prestandastudie i ett annat land inom EU eller Europeiska ekonomiska samarbetsområdet (EES) ska det landet, i enlighet med bestämmelserna i EU-förordningarna, ha ett ersättningssystem för skador. Vidare ska information om de tillämpliga ersättningssystemen för skador i det landet lämnas för att en person ska kunna ta ställning till om han eller hon vill delta i prövningen. </w:t>
      </w:r>
    </w:p>
    <w:p w14:paraId="26C7FC36" w14:textId="77777777" w:rsidR="008539B5" w:rsidRDefault="008539B5" w:rsidP="008539B5">
      <w:pPr>
        <w:pStyle w:val="Rubrik2"/>
      </w:pPr>
      <w:bookmarkStart w:id="292" w:name="_Toc65132673"/>
      <w:bookmarkStart w:id="293" w:name="_Toc69367543"/>
      <w:r>
        <w:t>Krav på andra kliniska prövningar</w:t>
      </w:r>
      <w:bookmarkEnd w:id="292"/>
      <w:bookmarkEnd w:id="293"/>
    </w:p>
    <w:p w14:paraId="6123779C" w14:textId="35492C4E" w:rsidR="008539B5" w:rsidRDefault="008539B5" w:rsidP="008539B5">
      <w:pPr>
        <w:pStyle w:val="Brdtextram"/>
      </w:pPr>
      <w:r>
        <w:rPr>
          <w:b/>
        </w:rPr>
        <w:t>Regeringens f</w:t>
      </w:r>
      <w:r w:rsidRPr="00420062">
        <w:rPr>
          <w:b/>
        </w:rPr>
        <w:t>örslag:</w:t>
      </w:r>
      <w:r>
        <w:t xml:space="preserve"> Bestämmelserna om kliniska prövningar i </w:t>
      </w:r>
      <w:r w:rsidRPr="00A3541E">
        <w:t>MDR-för</w:t>
      </w:r>
      <w:r>
        <w:softHyphen/>
      </w:r>
      <w:r w:rsidRPr="00A3541E">
        <w:t>ordningen</w:t>
      </w:r>
      <w:r>
        <w:t>, den nya lagen med kompletterande bestämmelser till EU:s förordningar om medicintekniska produkter och föreskrifter med</w:t>
      </w:r>
      <w:r>
        <w:softHyphen/>
        <w:t>del</w:t>
      </w:r>
      <w:r>
        <w:softHyphen/>
        <w:t>ade i anslutning till den lagen ska även gälla för en klinisk prövning</w:t>
      </w:r>
      <w:r w:rsidRPr="00672758">
        <w:t xml:space="preserve"> som inte genomförs i något av de syften som </w:t>
      </w:r>
      <w:r>
        <w:t xml:space="preserve">anges </w:t>
      </w:r>
      <w:r w:rsidRPr="00672758">
        <w:t>i artikel 62.1</w:t>
      </w:r>
      <w:r>
        <w:t xml:space="preserve"> i </w:t>
      </w:r>
      <w:r w:rsidRPr="00A3541E">
        <w:t>MDR-för</w:t>
      </w:r>
      <w:r>
        <w:softHyphen/>
      </w:r>
      <w:r w:rsidRPr="00A3541E">
        <w:t>ord</w:t>
      </w:r>
      <w:r>
        <w:softHyphen/>
      </w:r>
      <w:r w:rsidRPr="00A3541E">
        <w:t>ningen</w:t>
      </w:r>
      <w:r>
        <w:t>. Den kliniska prövningen får påbörjas efter det att tillstånd med</w:t>
      </w:r>
      <w:r>
        <w:softHyphen/>
        <w:t xml:space="preserve">delats i enlighet med artikel 70.7 b i MDR-förordningen. </w:t>
      </w:r>
    </w:p>
    <w:p w14:paraId="28B08D44" w14:textId="2C9520DF" w:rsidR="008539B5" w:rsidRDefault="008539B5" w:rsidP="008539B5">
      <w:pPr>
        <w:pStyle w:val="Brdtextmedindragram"/>
      </w:pPr>
      <w:r>
        <w:t>Regeringen eller den myndighet som regeringen bestämmer ska få med</w:t>
      </w:r>
      <w:r>
        <w:softHyphen/>
        <w:t xml:space="preserve">dela föreskrifter om undantag från kraven i </w:t>
      </w:r>
      <w:r w:rsidRPr="00A3541E">
        <w:t>MDR-förordningen</w:t>
      </w:r>
      <w:r>
        <w:t xml:space="preserve">, </w:t>
      </w:r>
      <w:r w:rsidRPr="00B87792">
        <w:t>lagen med kompletterande bestämmelser till EU:s förordningar om medicin</w:t>
      </w:r>
      <w:r>
        <w:softHyphen/>
      </w:r>
      <w:r w:rsidRPr="00B87792">
        <w:t>tekniska produkter</w:t>
      </w:r>
      <w:r>
        <w:t xml:space="preserve"> och i föreskrifter meddelade i anslutning till lag</w:t>
      </w:r>
      <w:r>
        <w:softHyphen/>
        <w:t xml:space="preserve">en när det gäller dessa prövningar. </w:t>
      </w:r>
      <w:bookmarkStart w:id="294" w:name="_Hlk51746060"/>
      <w:r>
        <w:t>Den myndighet som regeringen bestäm</w:t>
      </w:r>
      <w:r>
        <w:softHyphen/>
        <w:t xml:space="preserve">mer ska i enskilda fall få besluta om undantag från sådana krav. Beslut ska få förenas med villkor. </w:t>
      </w:r>
    </w:p>
    <w:bookmarkEnd w:id="294"/>
    <w:p w14:paraId="18282B45" w14:textId="77777777" w:rsidR="008539B5" w:rsidRDefault="008539B5" w:rsidP="008539B5">
      <w:pPr>
        <w:pStyle w:val="Brdtextmedindrag"/>
        <w:rPr>
          <w:b/>
        </w:rPr>
      </w:pPr>
    </w:p>
    <w:p w14:paraId="5810A712"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11E62F70" w14:textId="77777777"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p>
    <w:p w14:paraId="46B6A39E" w14:textId="6277F4AE" w:rsidR="008539B5" w:rsidRPr="00316DD4" w:rsidRDefault="008539B5" w:rsidP="008539B5">
      <w:pPr>
        <w:pStyle w:val="Brdtextmedindrag"/>
        <w:rPr>
          <w:b/>
        </w:rPr>
      </w:pPr>
      <w:r w:rsidRPr="00256E0A">
        <w:rPr>
          <w:iCs/>
        </w:rPr>
        <w:t>Genom att införa nationella krav</w:t>
      </w:r>
      <w:r>
        <w:rPr>
          <w:i/>
        </w:rPr>
        <w:t xml:space="preserve"> </w:t>
      </w:r>
      <w:r w:rsidRPr="00256E0A">
        <w:rPr>
          <w:iCs/>
        </w:rPr>
        <w:t>ser</w:t>
      </w:r>
      <w:r>
        <w:rPr>
          <w:i/>
        </w:rPr>
        <w:t xml:space="preserve"> </w:t>
      </w:r>
      <w:r w:rsidRPr="00404536">
        <w:rPr>
          <w:i/>
        </w:rPr>
        <w:t>Region Östergötland</w:t>
      </w:r>
      <w:r w:rsidRPr="00404536">
        <w:t xml:space="preserve"> </w:t>
      </w:r>
      <w:r>
        <w:t xml:space="preserve">och </w:t>
      </w:r>
      <w:r w:rsidRPr="00404536">
        <w:rPr>
          <w:i/>
        </w:rPr>
        <w:t>Lin</w:t>
      </w:r>
      <w:r>
        <w:rPr>
          <w:i/>
        </w:rPr>
        <w:softHyphen/>
      </w:r>
      <w:r w:rsidRPr="00404536">
        <w:rPr>
          <w:i/>
        </w:rPr>
        <w:t>köp</w:t>
      </w:r>
      <w:r>
        <w:rPr>
          <w:i/>
        </w:rPr>
        <w:softHyphen/>
      </w:r>
      <w:r w:rsidRPr="00404536">
        <w:rPr>
          <w:i/>
        </w:rPr>
        <w:t xml:space="preserve">ings </w:t>
      </w:r>
      <w:r>
        <w:rPr>
          <w:i/>
        </w:rPr>
        <w:t>u</w:t>
      </w:r>
      <w:r w:rsidRPr="00404536">
        <w:rPr>
          <w:i/>
        </w:rPr>
        <w:t>niversitet</w:t>
      </w:r>
      <w:r>
        <w:t xml:space="preserve"> </w:t>
      </w:r>
      <w:r w:rsidRPr="00404536">
        <w:t xml:space="preserve">en risk i att svensk </w:t>
      </w:r>
      <w:r>
        <w:t xml:space="preserve">rätt </w:t>
      </w:r>
      <w:r w:rsidRPr="00404536">
        <w:t xml:space="preserve">kommer i obalans med de i övriga Europa och att detta skulle medföra att </w:t>
      </w:r>
      <w:r>
        <w:t xml:space="preserve">Sverige </w:t>
      </w:r>
      <w:r w:rsidRPr="00404536">
        <w:t>inte kommer kunna erbjuda kon</w:t>
      </w:r>
      <w:r>
        <w:softHyphen/>
      </w:r>
      <w:r w:rsidRPr="00404536">
        <w:t>kurrensmässiga förhållanden för vare sig startup-företag eller forsk</w:t>
      </w:r>
      <w:r>
        <w:softHyphen/>
      </w:r>
      <w:r w:rsidRPr="00404536">
        <w:t xml:space="preserve">ning i stort. </w:t>
      </w:r>
      <w:r>
        <w:t xml:space="preserve">Regionen </w:t>
      </w:r>
      <w:r w:rsidRPr="00404536">
        <w:t>rekommenderar att behörig myndighet lättar på krav</w:t>
      </w:r>
      <w:r>
        <w:softHyphen/>
      </w:r>
      <w:r w:rsidRPr="00404536">
        <w:t xml:space="preserve">en när så är lämpligt </w:t>
      </w:r>
      <w:r>
        <w:t xml:space="preserve">utifrån säkerheten för forskningspersoner </w:t>
      </w:r>
      <w:r w:rsidRPr="00404536">
        <w:t>och att doku</w:t>
      </w:r>
      <w:r>
        <w:softHyphen/>
      </w:r>
      <w:r w:rsidRPr="00404536">
        <w:t>mentationskravet lättas för akademiska studier.</w:t>
      </w:r>
      <w:r>
        <w:t xml:space="preserve"> </w:t>
      </w:r>
      <w:r w:rsidRPr="00483677">
        <w:rPr>
          <w:i/>
          <w:iCs/>
        </w:rPr>
        <w:t>Sveriges Kommuner och Regioner</w:t>
      </w:r>
      <w:r>
        <w:t xml:space="preserve"> (SKR) stöder förslagen men anser att det är viktigt att kraven endast ska gälla aktiviteter hos tillverkare och leverantörer. Bestäm</w:t>
      </w:r>
      <w:r>
        <w:softHyphen/>
        <w:t>mel</w:t>
      </w:r>
      <w:r>
        <w:softHyphen/>
        <w:t>ser</w:t>
      </w:r>
      <w:r>
        <w:softHyphen/>
        <w:t>na får inte enligt SKR:s mening hindra vårdgivarnas utvärdering av medicin</w:t>
      </w:r>
      <w:r>
        <w:softHyphen/>
        <w:t>tekniska produkter och metoder inom ramen för kvalitets</w:t>
      </w:r>
      <w:r>
        <w:softHyphen/>
        <w:t xml:space="preserve">utveckling och kvalitetssäkring av sin verksamhet. </w:t>
      </w:r>
      <w:r>
        <w:rPr>
          <w:bCs/>
          <w:i/>
          <w:iCs/>
        </w:rPr>
        <w:t>Göteborgs</w:t>
      </w:r>
      <w:r w:rsidRPr="008766E5">
        <w:rPr>
          <w:bCs/>
          <w:i/>
          <w:iCs/>
        </w:rPr>
        <w:t xml:space="preserve"> universitet</w:t>
      </w:r>
      <w:r w:rsidRPr="008766E5">
        <w:rPr>
          <w:bCs/>
        </w:rPr>
        <w:t xml:space="preserve"> undrar om prövningar som undantas från kraven i </w:t>
      </w:r>
      <w:r w:rsidRPr="00A3541E">
        <w:rPr>
          <w:bCs/>
        </w:rPr>
        <w:t>MDR-förordningen</w:t>
      </w:r>
      <w:r>
        <w:rPr>
          <w:bCs/>
        </w:rPr>
        <w:t xml:space="preserve"> i en</w:t>
      </w:r>
      <w:r>
        <w:rPr>
          <w:bCs/>
        </w:rPr>
        <w:softHyphen/>
        <w:t xml:space="preserve">lighet med </w:t>
      </w:r>
      <w:r w:rsidRPr="008766E5">
        <w:rPr>
          <w:bCs/>
        </w:rPr>
        <w:t xml:space="preserve">artikel 82 i </w:t>
      </w:r>
      <w:r w:rsidRPr="00A3541E">
        <w:rPr>
          <w:bCs/>
        </w:rPr>
        <w:t>MDR-förordningen</w:t>
      </w:r>
      <w:r>
        <w:rPr>
          <w:bCs/>
        </w:rPr>
        <w:t xml:space="preserve"> </w:t>
      </w:r>
      <w:r w:rsidRPr="008766E5">
        <w:rPr>
          <w:bCs/>
        </w:rPr>
        <w:t>ändå kommer att omfattas av etik</w:t>
      </w:r>
      <w:r>
        <w:rPr>
          <w:bCs/>
        </w:rPr>
        <w:softHyphen/>
      </w:r>
      <w:r w:rsidRPr="008766E5">
        <w:rPr>
          <w:bCs/>
        </w:rPr>
        <w:t xml:space="preserve">prövningslagens bestämmelser. </w:t>
      </w:r>
      <w:r>
        <w:rPr>
          <w:bCs/>
        </w:rPr>
        <w:t xml:space="preserve">Liknande synpunkt framför även </w:t>
      </w:r>
      <w:r w:rsidRPr="00404536">
        <w:rPr>
          <w:i/>
        </w:rPr>
        <w:t>Sahl</w:t>
      </w:r>
      <w:r>
        <w:rPr>
          <w:i/>
        </w:rPr>
        <w:softHyphen/>
      </w:r>
      <w:r w:rsidRPr="00404536">
        <w:rPr>
          <w:i/>
        </w:rPr>
        <w:t>gren</w:t>
      </w:r>
      <w:r>
        <w:rPr>
          <w:i/>
        </w:rPr>
        <w:softHyphen/>
      </w:r>
      <w:r w:rsidRPr="00404536">
        <w:rPr>
          <w:i/>
        </w:rPr>
        <w:t>ska Universitetssjukhuset</w:t>
      </w:r>
      <w:r>
        <w:rPr>
          <w:bCs/>
        </w:rPr>
        <w:t xml:space="preserve">. </w:t>
      </w:r>
      <w:r w:rsidRPr="00404536">
        <w:rPr>
          <w:i/>
        </w:rPr>
        <w:t>Swedish Medtech</w:t>
      </w:r>
      <w:r>
        <w:rPr>
          <w:bCs/>
        </w:rPr>
        <w:t xml:space="preserve"> </w:t>
      </w:r>
      <w:r w:rsidRPr="00C041A1">
        <w:rPr>
          <w:bCs/>
        </w:rPr>
        <w:t>anser att det är bra att pröv</w:t>
      </w:r>
      <w:r>
        <w:rPr>
          <w:bCs/>
        </w:rPr>
        <w:softHyphen/>
      </w:r>
      <w:r w:rsidRPr="00C041A1">
        <w:rPr>
          <w:bCs/>
        </w:rPr>
        <w:t xml:space="preserve">ningar som inte </w:t>
      </w:r>
      <w:r>
        <w:rPr>
          <w:bCs/>
        </w:rPr>
        <w:t xml:space="preserve">utförs i de syften som anges i artikel </w:t>
      </w:r>
      <w:r w:rsidRPr="00C041A1">
        <w:rPr>
          <w:bCs/>
        </w:rPr>
        <w:t>62.1 endast behöv</w:t>
      </w:r>
      <w:r>
        <w:rPr>
          <w:bCs/>
        </w:rPr>
        <w:softHyphen/>
      </w:r>
      <w:r w:rsidRPr="00C041A1">
        <w:rPr>
          <w:bCs/>
        </w:rPr>
        <w:t>er ansöka om etiskt godkännande och inte godkännas av både Läke</w:t>
      </w:r>
      <w:r>
        <w:rPr>
          <w:bCs/>
        </w:rPr>
        <w:softHyphen/>
      </w:r>
      <w:r w:rsidRPr="00C041A1">
        <w:rPr>
          <w:bCs/>
        </w:rPr>
        <w:t>medels</w:t>
      </w:r>
      <w:r>
        <w:rPr>
          <w:bCs/>
        </w:rPr>
        <w:softHyphen/>
      </w:r>
      <w:r w:rsidRPr="00C041A1">
        <w:rPr>
          <w:bCs/>
        </w:rPr>
        <w:t xml:space="preserve">verket och </w:t>
      </w:r>
      <w:r>
        <w:rPr>
          <w:bCs/>
        </w:rPr>
        <w:t>Etikprövningsmyndighetens. Därutöver anser Swedish Medtech att k</w:t>
      </w:r>
      <w:r>
        <w:t>rav på registrering i Eudamed bör omfatta även de kliniska pröv</w:t>
      </w:r>
      <w:r>
        <w:softHyphen/>
        <w:t>ningar som inte kräver tillstånd från andra än Etik</w:t>
      </w:r>
      <w:r>
        <w:softHyphen/>
        <w:t>pröv</w:t>
      </w:r>
      <w:r>
        <w:softHyphen/>
        <w:t>nings</w:t>
      </w:r>
      <w:r>
        <w:softHyphen/>
        <w:t>mynd</w:t>
      </w:r>
      <w:r>
        <w:softHyphen/>
        <w:t>ig</w:t>
      </w:r>
      <w:r>
        <w:softHyphen/>
        <w:t>het</w:t>
      </w:r>
      <w:r>
        <w:softHyphen/>
        <w:t>en.</w:t>
      </w:r>
      <w:r w:rsidRPr="008F3CDD">
        <w:rPr>
          <w:bCs/>
          <w:i/>
          <w:iCs/>
        </w:rPr>
        <w:t xml:space="preserve"> Umeå </w:t>
      </w:r>
      <w:r>
        <w:rPr>
          <w:bCs/>
          <w:i/>
          <w:iCs/>
        </w:rPr>
        <w:t>u</w:t>
      </w:r>
      <w:r w:rsidRPr="008F3CDD">
        <w:rPr>
          <w:bCs/>
          <w:i/>
          <w:iCs/>
        </w:rPr>
        <w:t>niversitet</w:t>
      </w:r>
      <w:r>
        <w:rPr>
          <w:bCs/>
        </w:rPr>
        <w:t xml:space="preserve"> tar upp frågan om gränsdragningen mellan egen</w:t>
      </w:r>
      <w:r>
        <w:rPr>
          <w:bCs/>
        </w:rPr>
        <w:softHyphen/>
        <w:t>till</w:t>
      </w:r>
      <w:r>
        <w:rPr>
          <w:bCs/>
        </w:rPr>
        <w:softHyphen/>
        <w:t>verkade produkter i artikel 5.5 i MDR-förordningen och artikel 5.5 i IVDR-förordningen och studier med egentillverkad medicinteknisk utrust</w:t>
      </w:r>
      <w:r>
        <w:rPr>
          <w:bCs/>
        </w:rPr>
        <w:softHyphen/>
        <w:t>ning i samband med klinisk forskning med medicinska frågeställningar.</w:t>
      </w:r>
      <w:r w:rsidDel="00547CC8">
        <w:rPr>
          <w:bCs/>
        </w:rPr>
        <w:t xml:space="preserve"> </w:t>
      </w:r>
    </w:p>
    <w:p w14:paraId="67AFCC9F" w14:textId="77777777" w:rsidR="008539B5" w:rsidRDefault="008539B5" w:rsidP="008539B5">
      <w:pPr>
        <w:pStyle w:val="Rubrik4utannumrering"/>
      </w:pPr>
      <w:r>
        <w:t>Skälen</w:t>
      </w:r>
      <w:r w:rsidRPr="00A144A5">
        <w:t xml:space="preserve"> för </w:t>
      </w:r>
      <w:r>
        <w:t xml:space="preserve">regeringens </w:t>
      </w:r>
      <w:r w:rsidRPr="00A144A5">
        <w:t>förslag</w:t>
      </w:r>
    </w:p>
    <w:p w14:paraId="5E49E300" w14:textId="1E7B4F53" w:rsidR="008539B5" w:rsidRDefault="008539B5" w:rsidP="008539B5">
      <w:pPr>
        <w:pStyle w:val="Brdtextmedindrag"/>
        <w:ind w:firstLine="0"/>
      </w:pPr>
      <w:r>
        <w:t xml:space="preserve">I artikel 82.1 i </w:t>
      </w:r>
      <w:r w:rsidRPr="00A3541E">
        <w:t>MDR-förordningen</w:t>
      </w:r>
      <w:r>
        <w:t xml:space="preserve"> anges det att de kliniska prövningar som inte genomförs i något av de syften som förtecknas i artikel 62.1 ska följa be</w:t>
      </w:r>
      <w:r>
        <w:softHyphen/>
        <w:t>stämmelserna i artiklarna 62.2, 62.3, 62.4 b, c, d, f, h och l samt 62.6. Av artikel 82.1 följer att nu aktuella prövningar ska genomgå vetenskaplig och etisk granskning och får genomföras endast om den etiska gransk</w:t>
      </w:r>
      <w:r>
        <w:softHyphen/>
        <w:t>ning</w:t>
      </w:r>
      <w:r>
        <w:softHyphen/>
        <w:t>en inte resulterat i ett negativt yttrande (artiklarna 62.3 och 62.4 b). Där</w:t>
      </w:r>
      <w:r>
        <w:softHyphen/>
        <w:t>emot behöver inte prövningen godkännas av Läkemedelsverket (jfr artikel 62.4 a). Bland de ytterligare krav som inte behöver uppfyllas i dessa situa</w:t>
      </w:r>
      <w:r>
        <w:softHyphen/>
        <w:t>tion</w:t>
      </w:r>
      <w:r>
        <w:softHyphen/>
        <w:t xml:space="preserve">er kan följande nämnas. </w:t>
      </w:r>
    </w:p>
    <w:p w14:paraId="53965EC6" w14:textId="76CB9710" w:rsidR="008539B5" w:rsidRDefault="008539B5" w:rsidP="008539B5">
      <w:pPr>
        <w:pStyle w:val="Brdtextmedindrag"/>
      </w:pPr>
      <w:r>
        <w:t>– Artikel 62.4 e: Den förväntade nyttan för försökspersonerna eller för folk</w:t>
      </w:r>
      <w:r>
        <w:softHyphen/>
        <w:t>hälsan rättfärdigar de förutsebara riskerna och olägenheterna, och det över</w:t>
      </w:r>
      <w:r>
        <w:softHyphen/>
        <w:t xml:space="preserve">vakas ständigt att detta villkor uppfylls. </w:t>
      </w:r>
    </w:p>
    <w:p w14:paraId="4ABEC1B9" w14:textId="672CA6F0" w:rsidR="008539B5" w:rsidRDefault="008539B5" w:rsidP="008539B5">
      <w:pPr>
        <w:pStyle w:val="Brdtextmedindrag"/>
      </w:pPr>
      <w:r>
        <w:t>– Artikel 62.4 i: Den kliniska prövningen har utformats för att medföra minsta möjliga smärta, obehag, rädsla och andra förutsebara risker för för</w:t>
      </w:r>
      <w:r>
        <w:softHyphen/>
        <w:t>söks</w:t>
      </w:r>
      <w:r>
        <w:softHyphen/>
        <w:t>personerna, och både risknivån och graden av lidande har särskilt de</w:t>
      </w:r>
      <w:r>
        <w:softHyphen/>
        <w:t>fini</w:t>
      </w:r>
      <w:r>
        <w:softHyphen/>
        <w:t xml:space="preserve">erats i den kliniska prövningsplanen och övervakas ständigt. </w:t>
      </w:r>
    </w:p>
    <w:p w14:paraId="131AB059" w14:textId="54994C98" w:rsidR="008539B5" w:rsidRDefault="008539B5" w:rsidP="008539B5">
      <w:pPr>
        <w:pStyle w:val="Brdtextmedindrag"/>
      </w:pPr>
      <w:r>
        <w:t>– Artikel 62.4 j: Ansvaret för den sjukvård som tillhandahålls försöks</w:t>
      </w:r>
      <w:r>
        <w:softHyphen/>
        <w:t>per</w:t>
      </w:r>
      <w:r>
        <w:softHyphen/>
        <w:t>sonerna åligger en läkare med lämpliga kvalifikationer eller, i före</w:t>
      </w:r>
      <w:r>
        <w:softHyphen/>
        <w:t>kom</w:t>
      </w:r>
      <w:r>
        <w:softHyphen/>
        <w:t>man</w:t>
      </w:r>
      <w:r>
        <w:softHyphen/>
        <w:t xml:space="preserve">de fall, en kvalificerad tandläkare eller annan person som enligt nationell rätt har behörighet att tillhandahålla den aktuella sjukvården under de förhållanden som gäller för kliniska prövningar. </w:t>
      </w:r>
    </w:p>
    <w:p w14:paraId="01EC0D85" w14:textId="1D4C9A6C" w:rsidR="008539B5" w:rsidRDefault="008539B5" w:rsidP="008539B5">
      <w:pPr>
        <w:pStyle w:val="Brdtextmedindrag"/>
      </w:pPr>
      <w:r>
        <w:t>– Artikel 62.4 k: Ingen otillbörlig påverkan, inklusive ekonomisk sådan, får utövas gentemot försökspersonen eller, i förekommande fall, dennes lag</w:t>
      </w:r>
      <w:r>
        <w:softHyphen/>
        <w:t>lig</w:t>
      </w:r>
      <w:r>
        <w:softHyphen/>
        <w:t>en utsedda ställföreträdare avseende deltagande i den kliniska pröv</w:t>
      </w:r>
      <w:r>
        <w:softHyphen/>
        <w:t xml:space="preserve">ningen. </w:t>
      </w:r>
    </w:p>
    <w:p w14:paraId="57CF49DB" w14:textId="69A78984" w:rsidR="008539B5" w:rsidRDefault="008539B5" w:rsidP="008539B5">
      <w:pPr>
        <w:pStyle w:val="Brdtextmedindrag"/>
      </w:pPr>
      <w:r>
        <w:t>Därutöver behöver inte heller kravet om att försökspersonen, eller om försöks</w:t>
      </w:r>
      <w:r>
        <w:softHyphen/>
        <w:t>personen inte kan ge ett informerat samtycke, hans eller hennes lag</w:t>
      </w:r>
      <w:r>
        <w:softHyphen/>
        <w:t>lig</w:t>
      </w:r>
      <w:r>
        <w:softHyphen/>
        <w:t>en utsedda ställföreträdare, får när som helst utan negativa följder och utan att behöva motivera sitt beslut avsluta deltagandet i en klinisk pröv</w:t>
      </w:r>
      <w:r>
        <w:softHyphen/>
        <w:t xml:space="preserve">ning genom att återkalla sitt informerade samtycke (artikel 62.5 i </w:t>
      </w:r>
      <w:r w:rsidRPr="00A3541E">
        <w:t>MDR-förordningen</w:t>
      </w:r>
      <w:r>
        <w:t xml:space="preserve">) beaktas. Inte heller kravet i artikel 62.7 i </w:t>
      </w:r>
      <w:r w:rsidRPr="00A3541E">
        <w:t>MDR-för</w:t>
      </w:r>
      <w:r>
        <w:softHyphen/>
      </w:r>
      <w:r w:rsidRPr="00A3541E">
        <w:t>ord</w:t>
      </w:r>
      <w:r>
        <w:softHyphen/>
      </w:r>
      <w:r w:rsidRPr="00A3541E">
        <w:t>ningen</w:t>
      </w:r>
      <w:r>
        <w:t xml:space="preserve"> om att de anläggningar där den kliniska prövningen genomförs ska vara lämpliga för den kliniska prövningen och ska likna anläggningar där produkten är avsedd att användas behöver beaktas i nu aktuella prövningar.</w:t>
      </w:r>
    </w:p>
    <w:p w14:paraId="46514CA6" w14:textId="77777777" w:rsidR="008539B5" w:rsidRDefault="008539B5" w:rsidP="008539B5">
      <w:pPr>
        <w:pStyle w:val="Rubrik5utannumrering"/>
      </w:pPr>
      <w:r>
        <w:t>Vilka prövningar kan det gälla?</w:t>
      </w:r>
    </w:p>
    <w:p w14:paraId="37F650F9" w14:textId="1D6E41AF" w:rsidR="008539B5" w:rsidRDefault="008539B5" w:rsidP="008539B5">
      <w:pPr>
        <w:pStyle w:val="Brdtextmedindrag"/>
        <w:ind w:firstLine="0"/>
      </w:pPr>
      <w:r>
        <w:t>Det kan finnas prövningar som görs utan att syftena är de som anges i artikel 62.1. Det är således prövningar som inte syftar till att fastställa och kon</w:t>
      </w:r>
      <w:r>
        <w:softHyphen/>
        <w:t>trollera att en produkt konstrueras, tillverkas och förpackas på ett sådant sätt att den under normala användningsförhållanden är lämplig för ett eller flera av de specifika ändamål som anges i artikel 2.1 och uppnår de avsedda prestanda som anges av dess tillverkare</w:t>
      </w:r>
      <w:bookmarkStart w:id="295" w:name="_Hlk24997433"/>
      <w:r>
        <w:t>. Det är inte heller pröv</w:t>
      </w:r>
      <w:r>
        <w:softHyphen/>
        <w:t>ning</w:t>
      </w:r>
      <w:r>
        <w:softHyphen/>
        <w:t>ar för att fastställa och kontrollera att en produkt har de kliniska för</w:t>
      </w:r>
      <w:r>
        <w:softHyphen/>
        <w:t>del</w:t>
      </w:r>
      <w:r>
        <w:softHyphen/>
        <w:t>ar som dess tillverkare angett eller för att fastställa och kontrollera pro</w:t>
      </w:r>
      <w:r>
        <w:softHyphen/>
        <w:t>dukt</w:t>
      </w:r>
      <w:r>
        <w:softHyphen/>
        <w:t>ens kliniska säkerhet och dokumentera oönskade bieffekter under en pro</w:t>
      </w:r>
      <w:r>
        <w:softHyphen/>
        <w:t>dukts normala användningsförhållanden och bedöma om de risker som dessa innebär är acceptabla när de vägs mot de fördelar som ska uppnås med produkten.</w:t>
      </w:r>
    </w:p>
    <w:bookmarkEnd w:id="295"/>
    <w:p w14:paraId="7F8D4408" w14:textId="77777777" w:rsidR="008539B5" w:rsidRDefault="008539B5" w:rsidP="008539B5">
      <w:pPr>
        <w:pStyle w:val="Brdtextmedindrag"/>
      </w:pPr>
      <w:r>
        <w:t xml:space="preserve">Artikel 82 i </w:t>
      </w:r>
      <w:r w:rsidRPr="00A3541E">
        <w:t>MDR-förordningen</w:t>
      </w:r>
      <w:r>
        <w:t xml:space="preserve"> kan komma att omfatta flera situationer. Här följer exempel på de situationer som kan komma att omfattas av denna artikel. </w:t>
      </w:r>
    </w:p>
    <w:p w14:paraId="6977F677" w14:textId="39AF153E" w:rsidR="008539B5" w:rsidRDefault="008539B5" w:rsidP="008539B5">
      <w:pPr>
        <w:pStyle w:val="Brdtextmedindrag"/>
      </w:pPr>
      <w:r>
        <w:t>Det kan handla om en studie med en tidig prototyp, där man vet att det inte är den produkten som ska CE-märkas och släppas på marknaden, men man gör studier på människa för att komma vidare med produkt</w:t>
      </w:r>
      <w:r>
        <w:softHyphen/>
        <w:t>utveck</w:t>
      </w:r>
      <w:r>
        <w:softHyphen/>
        <w:t>ling</w:t>
      </w:r>
      <w:r>
        <w:softHyphen/>
        <w:t>en. Därmed är produkten inte färdigutvecklad och de säker</w:t>
      </w:r>
      <w:r>
        <w:softHyphen/>
        <w:t>hets</w:t>
      </w:r>
      <w:r>
        <w:softHyphen/>
        <w:t>lösning</w:t>
      </w:r>
      <w:r>
        <w:softHyphen/>
        <w:t>ar och riskminimeringar man förväntar sig hos en färdig produkt är möjlig</w:t>
      </w:r>
      <w:r>
        <w:softHyphen/>
        <w:t xml:space="preserve">en inte på plats. </w:t>
      </w:r>
    </w:p>
    <w:p w14:paraId="3A373455" w14:textId="77777777" w:rsidR="008539B5" w:rsidRDefault="008539B5" w:rsidP="008539B5">
      <w:pPr>
        <w:pStyle w:val="Brdtextmedindrag"/>
      </w:pPr>
      <w:r>
        <w:t>Ett annat exempel är studier som testar en kombination av produkter (till exempel internationella forskningskonsortier med universitet, startup-bolag, stora företag som bidrar med olika komponenter) som tillsammans bildar ett system där ingen tydlig tillverkare med ansvar för helheten finns.</w:t>
      </w:r>
    </w:p>
    <w:p w14:paraId="72DF7971" w14:textId="77777777" w:rsidR="008539B5" w:rsidRDefault="008539B5" w:rsidP="008539B5">
      <w:pPr>
        <w:pStyle w:val="Brdtextmedindrag"/>
      </w:pPr>
      <w:r>
        <w:t xml:space="preserve">Det kan röra sig om studier där en produkt som inte är CE-märkt används för forskningsändamål i sammanhang där man egentligen inte studerar den medicintekniska produktens funktioner, prestanda och säkerhet utan den används för att till exempel underlätta administrering av läkemedel eller mätning av vissa parametrar. Det kan även vara aktuellt med CE-märkta medicintekniska produkter som används utanför avsedd användning på detta sätt. </w:t>
      </w:r>
    </w:p>
    <w:p w14:paraId="0242D8B8" w14:textId="293E776E" w:rsidR="008539B5" w:rsidRDefault="008539B5" w:rsidP="008539B5">
      <w:pPr>
        <w:pStyle w:val="Brdtextmedindrag"/>
      </w:pPr>
      <w:r>
        <w:t>Studier kan göras av någon annan än tillverkaren, där produkten ännu inte är CE-märkt eller där produkten är CE-märkt men används utanför av</w:t>
      </w:r>
      <w:r>
        <w:softHyphen/>
        <w:t>sedd användning, och syftet är något annat än att samla in data för be</w:t>
      </w:r>
      <w:r>
        <w:softHyphen/>
        <w:t>döm</w:t>
      </w:r>
      <w:r>
        <w:softHyphen/>
        <w:t xml:space="preserve">ning om överensstämmelse. Dessa typer av studier kan förekomma både med och utan tillverkarens medverkan. </w:t>
      </w:r>
    </w:p>
    <w:p w14:paraId="5980B746" w14:textId="77777777" w:rsidR="008539B5" w:rsidRDefault="008539B5" w:rsidP="008539B5">
      <w:pPr>
        <w:pStyle w:val="Brdtextmedindrag"/>
      </w:pPr>
      <w:r>
        <w:t xml:space="preserve">Det kan vara frågan om studier med vissa specialanpassade produkter för att jämföra om de är bättre eller sämre än andra alternativ. Det kan även vara studier med konsumentprodukter som används för ett medicinskt syfte fastän produkten inte saluförs som en medicinteknisk produkt eller är avsedd av tillverkaren som en medicinteknisk produkt. Ett exempel skulle kunna vara om man prövar att använda vanlig kontorstejp för att försluta operationssår. </w:t>
      </w:r>
    </w:p>
    <w:p w14:paraId="3A03ED9F" w14:textId="5C786FFB" w:rsidR="008539B5" w:rsidRDefault="008539B5" w:rsidP="008539B5">
      <w:pPr>
        <w:pStyle w:val="Brdtextmedindrag"/>
      </w:pPr>
      <w:r>
        <w:t>Ytterligare exempel är studier som görs i forskningssyfte utan att det är tänkt att leda till en kommersiell produkt samt prövningar med egentill</w:t>
      </w:r>
      <w:r>
        <w:softHyphen/>
        <w:t>verkade produkter.</w:t>
      </w:r>
    </w:p>
    <w:p w14:paraId="43BFBA8A" w14:textId="77777777" w:rsidR="008539B5" w:rsidRDefault="008539B5" w:rsidP="008539B5">
      <w:pPr>
        <w:pStyle w:val="Rubrik5utannumrering"/>
      </w:pPr>
      <w:r>
        <w:t>Ytterligare bestämmelser i nationell rätt</w:t>
      </w:r>
    </w:p>
    <w:p w14:paraId="2D640871" w14:textId="46E6E4FA" w:rsidR="008539B5" w:rsidRDefault="008539B5" w:rsidP="008539B5">
      <w:pPr>
        <w:pStyle w:val="Brdtextmedindrag"/>
        <w:ind w:firstLine="0"/>
      </w:pPr>
      <w:r>
        <w:t>För att skydda försökspersonernas rättigheter, säkerhet, värdighet och väl</w:t>
      </w:r>
      <w:r>
        <w:softHyphen/>
        <w:t>be</w:t>
      </w:r>
      <w:r>
        <w:softHyphen/>
        <w:t>finnande samt den vetenskapliga och etiska integriteten hos kliniska pröv</w:t>
      </w:r>
      <w:r>
        <w:softHyphen/>
        <w:t xml:space="preserve">ningar som inte genomförs i något av de syften som förtecknas i artikel 62.1, ska varje medlemsstat, enligt artikel 82.2 i </w:t>
      </w:r>
      <w:r w:rsidRPr="00A3541E">
        <w:t>MDR-förord</w:t>
      </w:r>
      <w:r>
        <w:softHyphen/>
      </w:r>
      <w:r w:rsidRPr="00A3541E">
        <w:t>ning</w:t>
      </w:r>
      <w:r>
        <w:softHyphen/>
      </w:r>
      <w:r w:rsidRPr="00A3541E">
        <w:t>en</w:t>
      </w:r>
      <w:r>
        <w:t xml:space="preserve">, fastställa eventuella ytterligare krav på sådana prövningar som är lämpliga för den berörda medlemsstaten. I många av de exempel som anges ovan kan riskerna för försökspersonerna vara lika stora eller kanske större än i studier som görs i de syften som anges i artikel 62.1. </w:t>
      </w:r>
    </w:p>
    <w:p w14:paraId="71A49563" w14:textId="2EF22F8D" w:rsidR="008539B5" w:rsidRDefault="008539B5" w:rsidP="008539B5">
      <w:pPr>
        <w:pStyle w:val="Brdtextmedindrag"/>
      </w:pPr>
      <w:r>
        <w:t>De krav som uppställs i artikel 82.1 är inte så rigorösa som de som gäller kliniska prövningar i övrigt. Kraven i artikel 82.1 kan mer ses som mini</w:t>
      </w:r>
      <w:r>
        <w:softHyphen/>
        <w:t>mi</w:t>
      </w:r>
      <w:r>
        <w:softHyphen/>
        <w:t xml:space="preserve">krav. </w:t>
      </w:r>
      <w:r w:rsidRPr="00B15CAC">
        <w:rPr>
          <w:i/>
          <w:iCs/>
        </w:rPr>
        <w:t xml:space="preserve">Umeå </w:t>
      </w:r>
      <w:r>
        <w:rPr>
          <w:i/>
          <w:iCs/>
        </w:rPr>
        <w:t>u</w:t>
      </w:r>
      <w:r w:rsidRPr="00B15CAC">
        <w:rPr>
          <w:i/>
          <w:iCs/>
        </w:rPr>
        <w:t>niversitet</w:t>
      </w:r>
      <w:r>
        <w:t xml:space="preserve"> anser att flera av de krav som inte behöver upp</w:t>
      </w:r>
      <w:r>
        <w:softHyphen/>
        <w:t xml:space="preserve">fyllas enligt artikel 82.1 är viktiga patientsäkerhets- och forskningsetiska krav. </w:t>
      </w:r>
      <w:bookmarkStart w:id="296" w:name="_Hlk51746509"/>
      <w:r>
        <w:t xml:space="preserve">För att skydda försökspersonernas rättigheter, säkerhet, värdighet och välbefinnande </w:t>
      </w:r>
      <w:bookmarkEnd w:id="296"/>
      <w:r>
        <w:t>bedömer regeringen att det i den nya lagen med kom</w:t>
      </w:r>
      <w:r>
        <w:softHyphen/>
        <w:t>plett</w:t>
      </w:r>
      <w:r>
        <w:softHyphen/>
        <w:t>erande bestämmelser till EU:s förordningar om medicintekniska pro</w:t>
      </w:r>
      <w:r>
        <w:softHyphen/>
        <w:t>dukt</w:t>
      </w:r>
      <w:r>
        <w:softHyphen/>
        <w:t xml:space="preserve">er bör anges att bestämmelserna om kliniska prövningar i </w:t>
      </w:r>
      <w:r w:rsidRPr="00A3541E">
        <w:t>MDR-för</w:t>
      </w:r>
      <w:r>
        <w:softHyphen/>
      </w:r>
      <w:r w:rsidRPr="00A3541E">
        <w:t>ord</w:t>
      </w:r>
      <w:r>
        <w:softHyphen/>
      </w:r>
      <w:r w:rsidRPr="00A3541E">
        <w:t>ningen</w:t>
      </w:r>
      <w:r>
        <w:t>, nämnda lag och föreskrifter meddelade i anslutning till nämnda lag även ska gälla för en klinisk prövning</w:t>
      </w:r>
      <w:r w:rsidRPr="00672758">
        <w:t xml:space="preserve"> som inte genomförs i något av de syften som förtecknas i artikel 62.1</w:t>
      </w:r>
      <w:r>
        <w:t xml:space="preserve"> i </w:t>
      </w:r>
      <w:r w:rsidRPr="00A3541E">
        <w:t>MDR-förordningen</w:t>
      </w:r>
      <w:r>
        <w:t>. Det innebär att en ansökan ska göras även gällande dessa prövningar och den ansökan ska vara föremål för en vetenskaplig och en etisk granskning enligt den besluts</w:t>
      </w:r>
      <w:r>
        <w:softHyphen/>
        <w:t xml:space="preserve">process som anges i </w:t>
      </w:r>
      <w:r w:rsidRPr="00A3541E">
        <w:t>MDR-förordningen</w:t>
      </w:r>
      <w:r>
        <w:t>, den nya lagen och före</w:t>
      </w:r>
      <w:r>
        <w:softHyphen/>
        <w:t>skrift</w:t>
      </w:r>
      <w:r>
        <w:softHyphen/>
        <w:t xml:space="preserve">er meddelande i anslutning till den lagen. </w:t>
      </w:r>
      <w:r w:rsidRPr="00A15C99">
        <w:rPr>
          <w:i/>
          <w:iCs/>
        </w:rPr>
        <w:t>Linköpings universitet</w:t>
      </w:r>
      <w:r>
        <w:t xml:space="preserve"> </w:t>
      </w:r>
      <w:r w:rsidRPr="00A15C99">
        <w:t>väl</w:t>
      </w:r>
      <w:r>
        <w:softHyphen/>
      </w:r>
      <w:r w:rsidRPr="00A15C99">
        <w:t>komnar förtydligande</w:t>
      </w:r>
      <w:r>
        <w:t>t</w:t>
      </w:r>
      <w:r w:rsidRPr="00A15C99">
        <w:t xml:space="preserve"> i lagstiftningen då det länge har funnits en dis</w:t>
      </w:r>
      <w:r>
        <w:softHyphen/>
      </w:r>
      <w:r w:rsidRPr="00A15C99">
        <w:t>kus</w:t>
      </w:r>
      <w:r>
        <w:softHyphen/>
      </w:r>
      <w:r w:rsidRPr="00A15C99">
        <w:t>sion om vilka studier som ska kräva tillstånd från Läkemedelsverket och vilka krav som då ska ställas på den dokumentation som ska ingå i en an</w:t>
      </w:r>
      <w:r>
        <w:softHyphen/>
      </w:r>
      <w:r w:rsidRPr="00A15C99">
        <w:t xml:space="preserve">sökan om klinisk prövning. </w:t>
      </w:r>
      <w:r>
        <w:t>Enligt universitet</w:t>
      </w:r>
      <w:r w:rsidRPr="00A15C99">
        <w:t xml:space="preserve"> har </w:t>
      </w:r>
      <w:r>
        <w:t xml:space="preserve">det </w:t>
      </w:r>
      <w:r w:rsidRPr="00A15C99">
        <w:t>upplevts som otydligt både för forskaren och för de stödfunktioner som ska ge vägledning på om</w:t>
      </w:r>
      <w:r>
        <w:softHyphen/>
      </w:r>
      <w:r w:rsidRPr="00A15C99">
        <w:t>rådet. Linköpings universitet</w:t>
      </w:r>
      <w:r>
        <w:rPr>
          <w:i/>
          <w:iCs/>
        </w:rPr>
        <w:t xml:space="preserve"> </w:t>
      </w:r>
      <w:r>
        <w:t xml:space="preserve">och </w:t>
      </w:r>
      <w:r w:rsidRPr="00A2317F">
        <w:rPr>
          <w:i/>
          <w:iCs/>
        </w:rPr>
        <w:t>Region Östergötland</w:t>
      </w:r>
      <w:r w:rsidRPr="00A2317F">
        <w:t xml:space="preserve"> ser en risk </w:t>
      </w:r>
      <w:r>
        <w:t>med regleringen och ställer frågan om</w:t>
      </w:r>
      <w:r w:rsidRPr="00A2317F">
        <w:t xml:space="preserve"> svensk </w:t>
      </w:r>
      <w:r>
        <w:t xml:space="preserve">rätt kan </w:t>
      </w:r>
      <w:r w:rsidRPr="00A2317F">
        <w:t xml:space="preserve">kommer i obalans med övriga Europa </w:t>
      </w:r>
      <w:r>
        <w:t xml:space="preserve">som skulle </w:t>
      </w:r>
      <w:r w:rsidRPr="00A2317F">
        <w:t xml:space="preserve">medföra att </w:t>
      </w:r>
      <w:r>
        <w:t xml:space="preserve">Sverige </w:t>
      </w:r>
      <w:r w:rsidRPr="00A2317F">
        <w:t xml:space="preserve">inte kommer </w:t>
      </w:r>
      <w:r>
        <w:t xml:space="preserve">att </w:t>
      </w:r>
      <w:r w:rsidRPr="00A2317F">
        <w:t>kunna erbjuda konkurrensmässiga förhållanden för vare sig startup-företag eller forsk</w:t>
      </w:r>
      <w:r>
        <w:softHyphen/>
      </w:r>
      <w:r w:rsidRPr="00A2317F">
        <w:t xml:space="preserve">ning i stort. </w:t>
      </w:r>
      <w:r>
        <w:t xml:space="preserve">Remissinstanserna </w:t>
      </w:r>
      <w:r w:rsidRPr="00A2317F">
        <w:t xml:space="preserve">rekommenderar att kraven </w:t>
      </w:r>
      <w:r>
        <w:t xml:space="preserve">lättas </w:t>
      </w:r>
      <w:r w:rsidRPr="00A2317F">
        <w:t xml:space="preserve">när så är lämpligt </w:t>
      </w:r>
      <w:r>
        <w:t xml:space="preserve">utifrån säkerheten för forskningspersoner </w:t>
      </w:r>
      <w:r w:rsidRPr="00A2317F">
        <w:t>och att doku</w:t>
      </w:r>
      <w:r>
        <w:softHyphen/>
      </w:r>
      <w:r w:rsidRPr="00A2317F">
        <w:t>menta</w:t>
      </w:r>
      <w:r>
        <w:softHyphen/>
      </w:r>
      <w:r w:rsidRPr="00A2317F">
        <w:t>tions</w:t>
      </w:r>
      <w:r>
        <w:softHyphen/>
      </w:r>
      <w:r w:rsidRPr="00A2317F">
        <w:t>kravet lättas för akademiska studier</w:t>
      </w:r>
      <w:r>
        <w:t>. Regeringen håller med remiss</w:t>
      </w:r>
      <w:r>
        <w:softHyphen/>
        <w:t>instanserna i vad de anför. Undantag får beslutas efter en avvägning av konkurrens</w:t>
      </w:r>
      <w:r>
        <w:softHyphen/>
        <w:t>förhållanden, forskning och företagens behov. Men som remiss</w:t>
      </w:r>
      <w:r>
        <w:softHyphen/>
        <w:t>instanserna också påpekar så är säkerheten för forskningspersoner över</w:t>
      </w:r>
      <w:r>
        <w:softHyphen/>
        <w:t>ordnad och beslut om undantag från krav får tas när så är motiverat ur risk</w:t>
      </w:r>
      <w:r>
        <w:softHyphen/>
        <w:t xml:space="preserve">synpunkt och i ljuset av patientsäkerhet och människors värde. Enligt artikel 70.7 i </w:t>
      </w:r>
      <w:r w:rsidRPr="00A3541E">
        <w:t>MDR-förordningen</w:t>
      </w:r>
      <w:r>
        <w:t xml:space="preserve"> får vissa prövningar påbörjas efter det att ansökan validerats (artikel 70.7 a) och i andra fall efter det att tillstånd med</w:t>
      </w:r>
      <w:r>
        <w:softHyphen/>
        <w:t>delats (artikel 70.7 b). I bägge fallen får prövningen inte påbörjas om den etiska granskningen resulterat i ett negativt yttrande. Nu aktuella pröv</w:t>
      </w:r>
      <w:r>
        <w:softHyphen/>
        <w:t>ning</w:t>
      </w:r>
      <w:r>
        <w:softHyphen/>
        <w:t>ar bör endast få påbörjas efter det att tillstånd meddelats. Det innebär att Läkemedelsverket får meddela beslut och att Etikpröv</w:t>
      </w:r>
      <w:r>
        <w:softHyphen/>
        <w:t>nings</w:t>
      </w:r>
      <w:r>
        <w:softHyphen/>
        <w:t>myndig</w:t>
      </w:r>
      <w:r>
        <w:softHyphen/>
        <w:t>het</w:t>
      </w:r>
      <w:r>
        <w:softHyphen/>
        <w:t xml:space="preserve">en lämnar ett yttrande om den etiska granskningen till Läkemedelsverket. </w:t>
      </w:r>
    </w:p>
    <w:p w14:paraId="5203FBF6" w14:textId="77777777" w:rsidR="008539B5" w:rsidRDefault="008539B5" w:rsidP="008539B5">
      <w:pPr>
        <w:pStyle w:val="Rubrik5utannumrering"/>
      </w:pPr>
      <w:r>
        <w:t>Möjlighet till undantag</w:t>
      </w:r>
    </w:p>
    <w:p w14:paraId="7DE5F616" w14:textId="3D6221E7" w:rsidR="008539B5" w:rsidRDefault="008539B5" w:rsidP="008539B5">
      <w:pPr>
        <w:pStyle w:val="Brdtextmedindrag"/>
        <w:ind w:firstLine="0"/>
      </w:pPr>
      <w:bookmarkStart w:id="297" w:name="_Hlk51746573"/>
      <w:r>
        <w:t>Det kan dock finnas prövningar som inte behöver uppfylla alla de krav som uppställs i EU-förordningen och nationell rätt</w:t>
      </w:r>
      <w:bookmarkEnd w:id="297"/>
      <w:r>
        <w:t>. Regeringen eller den mynd</w:t>
      </w:r>
      <w:r>
        <w:softHyphen/>
        <w:t>ighet som regeringen bestämmer bör få meddela föreskrifter om att krav</w:t>
      </w:r>
      <w:r>
        <w:softHyphen/>
        <w:t>en i EU-förordningen, den nya lagen och i föreskrifter meddelade i an</w:t>
      </w:r>
      <w:r>
        <w:softHyphen/>
        <w:t>slut</w:t>
      </w:r>
      <w:r>
        <w:softHyphen/>
        <w:t xml:space="preserve">ning till den lagen inte ska gälla vissa prövningar. Att regeringen eller myndigheten inte får undanta kraven i artiklarna </w:t>
      </w:r>
      <w:r w:rsidRPr="00F219D3">
        <w:t>62.2, 62.3, 62.4 b, c, d</w:t>
      </w:r>
      <w:r>
        <w:t xml:space="preserve">, f, h och l samt 62.6 i </w:t>
      </w:r>
      <w:r w:rsidRPr="00A3541E">
        <w:t>MDR-förordningen</w:t>
      </w:r>
      <w:r>
        <w:t xml:space="preserve"> framgår av artikel 82.1 och behöver inte ytterligare preciseras i bemyndigandet</w:t>
      </w:r>
      <w:bookmarkStart w:id="298" w:name="_Hlk58230668"/>
      <w:r>
        <w:t xml:space="preserve">. </w:t>
      </w:r>
      <w:bookmarkStart w:id="299" w:name="_Hlk58243449"/>
      <w:r>
        <w:t>Detta innebär bland annat att prövningar endast får genomföras om den etiska granskningen inte resulterat i ett negativt yttrande (artikel 62.4 b). Kravet på att Läke</w:t>
      </w:r>
      <w:r>
        <w:softHyphen/>
        <w:t>medels</w:t>
      </w:r>
      <w:r>
        <w:softHyphen/>
        <w:t>verket ska godkänna prövningen finns inte uppräknat i artikel 82.1 och det kravet kan därför undantas i förordning eller i myndig</w:t>
      </w:r>
      <w:r>
        <w:softHyphen/>
        <w:t>hets</w:t>
      </w:r>
      <w:r>
        <w:softHyphen/>
        <w:t>före</w:t>
      </w:r>
      <w:r>
        <w:softHyphen/>
        <w:t>skrift</w:t>
      </w:r>
      <w:r>
        <w:softHyphen/>
        <w:t xml:space="preserve">er (jfr artikel 62.4 a). </w:t>
      </w:r>
      <w:bookmarkEnd w:id="298"/>
      <w:bookmarkEnd w:id="299"/>
      <w:r>
        <w:t>Den myndighet som regeringen bestämmer bör även i enskilda fall få besluta om undantag från krav som anges i EU-för</w:t>
      </w:r>
      <w:r>
        <w:softHyphen/>
        <w:t>ord</w:t>
      </w:r>
      <w:r>
        <w:softHyphen/>
        <w:t xml:space="preserve">ningen eller i nationell rätt. Ett sådant beslut ska få förenas med villkor. </w:t>
      </w:r>
      <w:bookmarkStart w:id="300" w:name="_Hlk9518124"/>
      <w:r>
        <w:t xml:space="preserve">Vilken myndighet som kommer att utses till den myndighet som får meddela föreskrifter och i enskilda fall fatta beslut om undantag från nämnda krav kommer att beslutas i förordning. </w:t>
      </w:r>
      <w:bookmarkEnd w:id="300"/>
    </w:p>
    <w:p w14:paraId="7A1EB581" w14:textId="0CCEBCF9" w:rsidR="008539B5" w:rsidRDefault="008539B5" w:rsidP="008539B5">
      <w:pPr>
        <w:pStyle w:val="Brdtextmedindrag"/>
        <w:rPr>
          <w:bCs/>
        </w:rPr>
      </w:pPr>
      <w:r w:rsidRPr="00404536">
        <w:rPr>
          <w:i/>
        </w:rPr>
        <w:t>Göteborgs universitet</w:t>
      </w:r>
      <w:r w:rsidRPr="00404536">
        <w:t xml:space="preserve"> undrar om prövningar som undantas från kraven i MDR-förordningen i enlighet med artikel 82 i MDR-förordningen ändå kommer att omfattas av etikprövningslagens bestämmelser.</w:t>
      </w:r>
      <w:r>
        <w:rPr>
          <w:bCs/>
        </w:rPr>
        <w:t xml:space="preserve"> Liknande syn</w:t>
      </w:r>
      <w:r>
        <w:rPr>
          <w:bCs/>
        </w:rPr>
        <w:softHyphen/>
        <w:t xml:space="preserve">punkt framför även </w:t>
      </w:r>
      <w:r w:rsidRPr="00404536">
        <w:rPr>
          <w:i/>
        </w:rPr>
        <w:t>Sahlgrenska Universitetssjukhuset</w:t>
      </w:r>
      <w:r>
        <w:rPr>
          <w:bCs/>
        </w:rPr>
        <w:t>. Sverige har valt att in</w:t>
      </w:r>
      <w:r>
        <w:rPr>
          <w:bCs/>
        </w:rPr>
        <w:softHyphen/>
        <w:t xml:space="preserve">kludera samtliga krav i </w:t>
      </w:r>
      <w:r w:rsidRPr="00A3541E">
        <w:rPr>
          <w:bCs/>
        </w:rPr>
        <w:t>MDR-förordningen</w:t>
      </w:r>
      <w:r>
        <w:rPr>
          <w:bCs/>
        </w:rPr>
        <w:t xml:space="preserve"> på dessa prövningar som om</w:t>
      </w:r>
      <w:r>
        <w:rPr>
          <w:bCs/>
        </w:rPr>
        <w:softHyphen/>
        <w:t>fattas av artikel 82, inklusive Läkemedelsverkets tillstånd. Om regeringen eller den myndighet som regeringen bestämmer föreskriver att Läke</w:t>
      </w:r>
      <w:r>
        <w:rPr>
          <w:bCs/>
        </w:rPr>
        <w:softHyphen/>
        <w:t>medelverkets tillstånd inte krävs, så ändrar det inte vad som anges i artikel 82.1, dvs. att prövning inte får ske om en etikkommitté har avgett ett negativt yttrande avseende prövningen. Etikprövningsmyndighetens ska således granska alla prövningar som omfattas av artikel 82. Etikpröv</w:t>
      </w:r>
      <w:r>
        <w:rPr>
          <w:bCs/>
        </w:rPr>
        <w:softHyphen/>
        <w:t>nings</w:t>
      </w:r>
      <w:r>
        <w:rPr>
          <w:bCs/>
        </w:rPr>
        <w:softHyphen/>
        <w:t>myndighetens granskning kommer att baseras på lagen med kom</w:t>
      </w:r>
      <w:r>
        <w:rPr>
          <w:bCs/>
        </w:rPr>
        <w:softHyphen/>
        <w:t>pletter</w:t>
      </w:r>
      <w:r>
        <w:rPr>
          <w:bCs/>
        </w:rPr>
        <w:softHyphen/>
        <w:t>ande bestämmelser om etisk granskning till EU:s förordning om medicin</w:t>
      </w:r>
      <w:r>
        <w:rPr>
          <w:bCs/>
        </w:rPr>
        <w:softHyphen/>
        <w:t xml:space="preserve">tekniska produkter, se avsnitt under rubriken </w:t>
      </w:r>
      <w:r w:rsidRPr="00B36C21">
        <w:rPr>
          <w:bCs/>
          <w:i/>
          <w:iCs/>
        </w:rPr>
        <w:t>Handläggningen när endast Etikprövningsmyndigheten ska granska ansökan</w:t>
      </w:r>
      <w:r>
        <w:rPr>
          <w:bCs/>
          <w:i/>
          <w:iCs/>
        </w:rPr>
        <w:t>.</w:t>
      </w:r>
    </w:p>
    <w:p w14:paraId="07261E76" w14:textId="54A978F5" w:rsidR="008539B5" w:rsidRDefault="008539B5" w:rsidP="008539B5">
      <w:pPr>
        <w:pStyle w:val="Brdtextmedindrag"/>
      </w:pPr>
      <w:r w:rsidRPr="00404536">
        <w:rPr>
          <w:i/>
        </w:rPr>
        <w:t>Swedish Medtech</w:t>
      </w:r>
      <w:r>
        <w:t xml:space="preserve"> anser att det är bra att prövningar som inte omfattas av 62.1 endast behöver ansöka om etiskt godkännande och inte godkännas av både Läkemedelsverket och Etikprövningsmyndigheten, samt att man tar hänsyn till alla de olika typer av studier och tester som kan vara relevanta för olika medicintekniska produkter och deras olika användningsområden. I detta sammanhang noterar dock regeringen att huvudregeln kommer att inne</w:t>
      </w:r>
      <w:r>
        <w:softHyphen/>
        <w:t>bära att en klinisk prövning som omfattas av artikel 82 ska ha tillstånd av Läkemedelsverket och att Etikprövningsmyndigheten ska granska pröv</w:t>
      </w:r>
      <w:r>
        <w:softHyphen/>
        <w:t>ningen, men att föreskrifter om exempelvis undantag från Läke</w:t>
      </w:r>
      <w:r>
        <w:softHyphen/>
        <w:t>medels</w:t>
      </w:r>
      <w:r>
        <w:softHyphen/>
        <w:t xml:space="preserve">verkets godkännande ska kunna meddelas. </w:t>
      </w:r>
    </w:p>
    <w:p w14:paraId="5C6B4D70" w14:textId="77777777" w:rsidR="008539B5" w:rsidRDefault="008539B5" w:rsidP="008539B5">
      <w:pPr>
        <w:pStyle w:val="Rubrik5utannumrering"/>
      </w:pPr>
      <w:bookmarkStart w:id="301" w:name="_Hlk53557648"/>
      <w:r>
        <w:t>Handläggningen när endast Etikprövningsmyndigheten ska granska ansökan</w:t>
      </w:r>
    </w:p>
    <w:bookmarkEnd w:id="301"/>
    <w:p w14:paraId="1B86A0D9" w14:textId="04177E59" w:rsidR="008539B5" w:rsidRDefault="008539B5" w:rsidP="008539B5">
      <w:pPr>
        <w:pStyle w:val="Brdtextmedindrag"/>
        <w:ind w:firstLine="0"/>
      </w:pPr>
      <w:r>
        <w:t>I de fall som regeringen eller den myndighet som regeringen bestämmer beslutar om undantag från krav på tillstånd från Läkemedelsverket är det endast Etikprövningsmyndigheten som kommer att pröva ansökan. Frågan är då om ansökan ska skickas till Etikprövningsmyndigheten eller till Läke</w:t>
      </w:r>
      <w:r>
        <w:softHyphen/>
        <w:t>medelsverket. Regeringen finner att det är en fördel att ansökan lämnas in till Läkemedelsverket även om den myndigheten inte kommer att meddela tillstånd. Fördelen med att Läkemedelsverket tar emot ansökan är att myndigheten kan se om ansökan verkligen avser en prövning som undantas från kraven om tillstånd från Läkemedelsverket. Det blir även lättare för sökanden att det inte finns olika mottagande myndigheter utan att ansökningar om prövningar och studier om medicintekniska produkter alltid ges in till Läkemedelsverket. I samband med ansökan betalar sök</w:t>
      </w:r>
      <w:r>
        <w:softHyphen/>
        <w:t>an</w:t>
      </w:r>
      <w:r>
        <w:softHyphen/>
        <w:t xml:space="preserve">de ansökningsavgift till Läkemedelsverket med stöd av det förslag som lämnas i avsnitt 14. </w:t>
      </w:r>
    </w:p>
    <w:p w14:paraId="16D57289" w14:textId="4DA19E07" w:rsidR="008539B5" w:rsidRDefault="008539B5" w:rsidP="008539B5">
      <w:pPr>
        <w:pStyle w:val="Brdtextmedindrag"/>
      </w:pPr>
      <w:r>
        <w:t>Läkemedelsverket skickar därefter ansökan till Etikprövnings</w:t>
      </w:r>
      <w:r>
        <w:softHyphen/>
        <w:t>myndig</w:t>
      </w:r>
      <w:r>
        <w:softHyphen/>
        <w:t>heten för dess etiska granskning. Ansökan kan skickas till Etikprövnings</w:t>
      </w:r>
      <w:r>
        <w:softHyphen/>
        <w:t>myndig</w:t>
      </w:r>
      <w:r>
        <w:softHyphen/>
        <w:t>heten med stöd av en bestämmelse i förordning. En sådan bestäm</w:t>
      </w:r>
      <w:r>
        <w:softHyphen/>
        <w:t>melse får sekretessbrytande effekt, se avsnitt 12.2.</w:t>
      </w:r>
    </w:p>
    <w:p w14:paraId="1597B31C" w14:textId="75CFD72C" w:rsidR="008539B5" w:rsidRDefault="008539B5" w:rsidP="008539B5">
      <w:pPr>
        <w:pStyle w:val="Brdtextmedindrag"/>
      </w:pPr>
      <w:r>
        <w:rPr>
          <w:bCs/>
        </w:rPr>
        <w:t>Som anges i avsnitt 10.2–10.4 så föreslås det att det i den nya lagen med kom</w:t>
      </w:r>
      <w:r>
        <w:rPr>
          <w:bCs/>
        </w:rPr>
        <w:softHyphen/>
        <w:t>pletterande bestämmelser om etisk granskning till EU:s förordningar om medicintekniska produkter ska anges att r</w:t>
      </w:r>
      <w:r>
        <w:t>esultatet av en etisk gransk</w:t>
      </w:r>
      <w:r>
        <w:softHyphen/>
        <w:t>ning enligt artiklarna 62.4 b, 75.3 b och 78.10 i EU-förordningen ska redo</w:t>
      </w:r>
      <w:r>
        <w:softHyphen/>
        <w:t>visas i ett yttrande som beslutas av Etikprövningsmyndigheten och lämnas till Läkemedelsverket. Etisk granskning ska således utföras av Etikpröv</w:t>
      </w:r>
      <w:r>
        <w:softHyphen/>
        <w:t>nings</w:t>
      </w:r>
      <w:r>
        <w:softHyphen/>
        <w:t xml:space="preserve">myndigheten enligt den föreslagna lagen. </w:t>
      </w:r>
    </w:p>
    <w:p w14:paraId="77BEFBA1" w14:textId="67EEAEF9" w:rsidR="008539B5" w:rsidRDefault="008539B5" w:rsidP="008539B5">
      <w:pPr>
        <w:pStyle w:val="Brdtextmedindrag"/>
        <w:rPr>
          <w:i/>
        </w:rPr>
      </w:pPr>
      <w:r>
        <w:t>Att Läkemedelsverket får Etikprövningsmyndighetens yttrande även i de fall som Läkemedelsverket inte behöver godkänna prövningen kan vara av godo så att den myndigheten kan följa utvecklingen på området. Därtill kan Läkemedelsverket rapportera in Etikprövningsmyndighetens beslut i Eudamed. Detta leder till att uppgifter om samtliga kliniska prövningar och prestandastudier kommer att finnas upptagna i Eudamed. Att alla klin</w:t>
      </w:r>
      <w:r>
        <w:softHyphen/>
        <w:t xml:space="preserve">iska prövningar och prestandastudier, även sådana som inte kräver tillstånd från andra än Etikprövningsmyndigheten, ska registreras i Eudamed är något som </w:t>
      </w:r>
      <w:r w:rsidRPr="00DC1E7C">
        <w:rPr>
          <w:i/>
          <w:iCs/>
        </w:rPr>
        <w:t>Swedish Medtech</w:t>
      </w:r>
      <w:r>
        <w:t xml:space="preserve"> anser vara en fördel och ligga i alla berörda parters intresse. Enligt Swedish Medtech ökar en sådan transparens möjlig</w:t>
      </w:r>
      <w:r>
        <w:softHyphen/>
        <w:t>heten för tillverkaren att hålla sig bättre informerad om prövningar och studier som initieras med de egna produkterna. Därmed underlättas efter</w:t>
      </w:r>
      <w:r>
        <w:softHyphen/>
        <w:t>marknadskontroll och övervakning av nytta/riskförhållandet, samt in</w:t>
      </w:r>
      <w:r>
        <w:softHyphen/>
        <w:t>hämt</w:t>
      </w:r>
      <w:r>
        <w:softHyphen/>
        <w:t>andet av eventuella nya relevanta kliniska data, för studier som till</w:t>
      </w:r>
      <w:r>
        <w:softHyphen/>
        <w:t>verkar</w:t>
      </w:r>
      <w:r>
        <w:softHyphen/>
        <w:t>en inte är involverad i som sponsor eller på annat sätt stöder eller är in</w:t>
      </w:r>
      <w:r>
        <w:softHyphen/>
        <w:t xml:space="preserve">formerad om. Regeringen noterar emellertid att Eudamed håller på att byggas upp och att dess innehåll således inte är helt bestämt. Regeringen kommer därför att fortsätta att följa frågan. </w:t>
      </w:r>
    </w:p>
    <w:p w14:paraId="74C8541C" w14:textId="77777777" w:rsidR="008539B5" w:rsidRDefault="008539B5" w:rsidP="008539B5">
      <w:pPr>
        <w:pStyle w:val="Rubrik5utannumrering"/>
      </w:pPr>
      <w:r>
        <w:t>Ytterligare synpunkter om kraven på kliniska prövningar enligt artikel 82</w:t>
      </w:r>
    </w:p>
    <w:p w14:paraId="444FA37E" w14:textId="07BCB254" w:rsidR="008539B5" w:rsidRDefault="008539B5" w:rsidP="008539B5">
      <w:pPr>
        <w:pStyle w:val="Brdtextmedindrag"/>
        <w:ind w:firstLine="0"/>
      </w:pPr>
      <w:r w:rsidRPr="004D0A8C">
        <w:rPr>
          <w:i/>
          <w:iCs/>
        </w:rPr>
        <w:t>SKR</w:t>
      </w:r>
      <w:r>
        <w:t xml:space="preserve"> anser det viktigt att kraven </w:t>
      </w:r>
      <w:r w:rsidRPr="00483677">
        <w:t>endast</w:t>
      </w:r>
      <w:r>
        <w:t xml:space="preserve"> ska gälla aktiviteter hos tillverkare och leverantörer och anför att bestämmelserna inte får hindra vårdgivarnas ut</w:t>
      </w:r>
      <w:r>
        <w:softHyphen/>
        <w:t>värdering av medicintekniska produkter och metoder inom ramen för kvalitets</w:t>
      </w:r>
      <w:r>
        <w:softHyphen/>
        <w:t>utveckling och kvalitetssäkring av sin verksamhet. Regeringen not</w:t>
      </w:r>
      <w:r>
        <w:softHyphen/>
        <w:t>erar att det av artikel 61 i MDR-förordningen och artikel 56 i IVDR-för</w:t>
      </w:r>
      <w:r>
        <w:softHyphen/>
        <w:t>ord</w:t>
      </w:r>
      <w:r>
        <w:softHyphen/>
        <w:t>ningen framgår under vilka förutsättningar som kliniska prövningar och prestandastudier ska göras vid en klinisk utvärdering eller prestanda</w:t>
      </w:r>
      <w:r>
        <w:softHyphen/>
        <w:t>utvärdering. Huruvida de utvärderingar som SKR pekar på kommer att om</w:t>
      </w:r>
      <w:r>
        <w:softHyphen/>
        <w:t>fattas av bestämmelserna om kliniska prövningar eller prestandastudier i EU-förordningarna eller av föreslagen nationell bestämmelse lämnas åt tillämpande myndigheter att bedöma.</w:t>
      </w:r>
      <w:r w:rsidRPr="0083084E">
        <w:t xml:space="preserve"> </w:t>
      </w:r>
      <w:r>
        <w:t>I de fall en klinisk prövning bedöms omfatta artikel 82 kan undantag från kraven i MDR-förordningen, den nya lagen och föreskrifter meddelade med stöd av den lagen, meddelas eller beslutas med stöd av det ovan föreslagna bemyndigandet.</w:t>
      </w:r>
    </w:p>
    <w:p w14:paraId="3F4F827C" w14:textId="74D0DE4F" w:rsidR="00920097" w:rsidRPr="005378EF" w:rsidRDefault="008539B5" w:rsidP="008539B5">
      <w:pPr>
        <w:pStyle w:val="Brdtextmedindrag"/>
        <w:sectPr w:rsidR="00920097" w:rsidRPr="005378EF" w:rsidSect="00155500">
          <w:headerReference w:type="even" r:id="rId185"/>
          <w:headerReference w:type="default" r:id="rId186"/>
          <w:footerReference w:type="even" r:id="rId187"/>
          <w:footerReference w:type="default" r:id="rId188"/>
          <w:headerReference w:type="first" r:id="rId189"/>
          <w:footerReference w:type="first" r:id="rId190"/>
          <w:type w:val="continuous"/>
          <w:pgSz w:w="9356" w:h="13721" w:code="9"/>
          <w:pgMar w:top="794" w:right="2438" w:bottom="1191" w:left="1021" w:header="0" w:footer="709" w:gutter="0"/>
          <w:cols w:space="708"/>
          <w:docGrid w:linePitch="360"/>
        </w:sectPr>
      </w:pPr>
      <w:r w:rsidRPr="008F3CDD">
        <w:rPr>
          <w:i/>
          <w:iCs/>
        </w:rPr>
        <w:t xml:space="preserve">Umeå </w:t>
      </w:r>
      <w:r>
        <w:rPr>
          <w:i/>
          <w:iCs/>
        </w:rPr>
        <w:t>u</w:t>
      </w:r>
      <w:r w:rsidRPr="008F3CDD">
        <w:rPr>
          <w:i/>
          <w:iCs/>
        </w:rPr>
        <w:t>niversitet</w:t>
      </w:r>
      <w:r>
        <w:t xml:space="preserve"> tar upp frågan om gränsdragningen mellan egen</w:t>
      </w:r>
      <w:r>
        <w:softHyphen/>
        <w:t>till</w:t>
      </w:r>
      <w:r>
        <w:softHyphen/>
        <w:t>verk</w:t>
      </w:r>
      <w:r>
        <w:softHyphen/>
        <w:t>ade produkter i artikel 5.5 i MDR-förordningen och artikel 5.5 i IVDR-förordningen och studier med egentillverkad medicinteknisk utrust</w:t>
      </w:r>
      <w:r>
        <w:softHyphen/>
        <w:t>ning i samband med klinisk forskning med medicinska frågeställningar. Enligt regeringen är detta en fråga om tillämpningen av EU-för</w:t>
      </w:r>
      <w:r>
        <w:softHyphen/>
        <w:t>ord</w:t>
      </w:r>
      <w:r>
        <w:softHyphen/>
        <w:t>ning</w:t>
      </w:r>
      <w:r>
        <w:softHyphen/>
        <w:t>ar</w:t>
      </w:r>
      <w:r>
        <w:softHyphen/>
        <w:t>nas bestämmelser och frågan lämnas till tillämpande aktörer att bedöma.</w:t>
      </w:r>
    </w:p>
    <w:p w14:paraId="3E4CF94E" w14:textId="77777777" w:rsidR="008539B5" w:rsidRDefault="008539B5" w:rsidP="00DA5201">
      <w:pPr>
        <w:pStyle w:val="Rubrik1"/>
        <w:spacing w:before="0"/>
      </w:pPr>
      <w:bookmarkStart w:id="302" w:name="_Toc62640887"/>
      <w:bookmarkStart w:id="303" w:name="_Toc65132674"/>
      <w:bookmarkStart w:id="304" w:name="_Toc69367544"/>
      <w:r>
        <w:t>T</w:t>
      </w:r>
      <w:r w:rsidRPr="00FC63C3">
        <w:t>illsyn</w:t>
      </w:r>
      <w:r>
        <w:t xml:space="preserve"> inklusive marknadskontroll</w:t>
      </w:r>
      <w:bookmarkEnd w:id="302"/>
      <w:bookmarkEnd w:id="303"/>
      <w:bookmarkEnd w:id="304"/>
    </w:p>
    <w:p w14:paraId="2A04F8CF" w14:textId="77777777" w:rsidR="008539B5" w:rsidRPr="008F0C2C" w:rsidRDefault="008539B5" w:rsidP="008539B5">
      <w:pPr>
        <w:pStyle w:val="Rubrik2"/>
        <w:spacing w:before="0"/>
      </w:pPr>
      <w:bookmarkStart w:id="305" w:name="_Toc62640888"/>
      <w:bookmarkStart w:id="306" w:name="_Toc65132675"/>
      <w:bookmarkStart w:id="307" w:name="_Toc69367545"/>
      <w:r>
        <w:t>Tillsyn över EU-förordningarna och den nya lagen</w:t>
      </w:r>
      <w:bookmarkEnd w:id="305"/>
      <w:bookmarkEnd w:id="306"/>
      <w:bookmarkEnd w:id="307"/>
    </w:p>
    <w:p w14:paraId="1BC9DE04" w14:textId="178705DA" w:rsidR="008539B5" w:rsidRPr="00BD39FE" w:rsidRDefault="008539B5" w:rsidP="008539B5">
      <w:pPr>
        <w:pStyle w:val="Brdtextram"/>
      </w:pPr>
      <w:r>
        <w:rPr>
          <w:b/>
        </w:rPr>
        <w:t>Regeringens f</w:t>
      </w:r>
      <w:r w:rsidRPr="00420062">
        <w:rPr>
          <w:b/>
        </w:rPr>
        <w:t>örslag:</w:t>
      </w:r>
      <w:r>
        <w:t xml:space="preserve"> Tillsyn över efterlevnaden av EU-förord</w:t>
      </w:r>
      <w:r>
        <w:softHyphen/>
        <w:t>ning</w:t>
      </w:r>
      <w:r>
        <w:softHyphen/>
        <w:t>ar</w:t>
      </w:r>
      <w:r>
        <w:softHyphen/>
        <w:t>na, den nya lagen med kompletterande bestämmelser till EU:s för</w:t>
      </w:r>
      <w:r>
        <w:softHyphen/>
        <w:t>ord</w:t>
      </w:r>
      <w:r>
        <w:softHyphen/>
        <w:t>ning</w:t>
      </w:r>
      <w:r>
        <w:softHyphen/>
        <w:t>ar om medicintekniska produkter samt de föreskrifter som med</w:t>
      </w:r>
      <w:r>
        <w:softHyphen/>
        <w:t xml:space="preserve">delas med stöd av lagen ska utövas av den eller de myndigheter som regeringen bestämmer. </w:t>
      </w:r>
    </w:p>
    <w:p w14:paraId="2A56F780" w14:textId="7BD800EF" w:rsidR="008539B5" w:rsidRDefault="008539B5" w:rsidP="008539B5">
      <w:pPr>
        <w:pStyle w:val="Brdtextmedindragram"/>
      </w:pPr>
      <w:r>
        <w:t>En tillsynsmyndighet ska ha rätt att för tillsynen på begäran få de upp</w:t>
      </w:r>
      <w:r>
        <w:softHyphen/>
        <w:t>lysningar och handlingar som behövs och få tillträde till områden, lokal</w:t>
      </w:r>
      <w:r>
        <w:softHyphen/>
        <w:t>er och andra utrymmen, dock inte bostäder, där produkter hanteras eller där kliniska prövningar eller prestandastudier utförs. Om det behövs för tillsynen, ska myndigheten få göra undersökningar och ta prov</w:t>
      </w:r>
      <w:r>
        <w:softHyphen/>
        <w:t xml:space="preserve">er. För kostnader på grund av undersökningar eller för uttagna prov ska det inte betalas ersättning. </w:t>
      </w:r>
    </w:p>
    <w:p w14:paraId="6561BE3E" w14:textId="5773E368" w:rsidR="008539B5" w:rsidRDefault="008539B5" w:rsidP="008539B5">
      <w:pPr>
        <w:pStyle w:val="Brdtextmedindragram"/>
      </w:pPr>
      <w:r>
        <w:t>En tillsynsmyndighet ska få besluta de förelägganden som behövs för att MDR- och IVDR-förordningarna, den nya kompletterande lagen och de föreskrifter som har meddelats med stöd av den lagen ska följas. Tillsynsmyndigheten ska också få besluta om föreläggande om tillträde vägras. Ett beslut om föreläggande ska få förenas med vite.</w:t>
      </w:r>
    </w:p>
    <w:p w14:paraId="71CC3B12" w14:textId="77777777" w:rsidR="008539B5" w:rsidRDefault="008539B5" w:rsidP="008539B5">
      <w:pPr>
        <w:pStyle w:val="Brdtextmedindrag"/>
        <w:rPr>
          <w:b/>
        </w:rPr>
      </w:pPr>
    </w:p>
    <w:p w14:paraId="4303069E" w14:textId="31B1377A"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promemorians förslag anges det också att tillsyns</w:t>
      </w:r>
      <w:r>
        <w:softHyphen/>
        <w:t>mynd</w:t>
      </w:r>
      <w:r>
        <w:softHyphen/>
        <w:t>ig</w:t>
      </w:r>
      <w:r>
        <w:softHyphen/>
        <w:t>heten ska få besluta om föreläggande om myndigheten vägras hjälp.</w:t>
      </w:r>
    </w:p>
    <w:p w14:paraId="6621B696" w14:textId="2CB92061"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B75415">
        <w:rPr>
          <w:bCs/>
          <w:i/>
          <w:iCs/>
        </w:rPr>
        <w:t>Läkemedels</w:t>
      </w:r>
      <w:r>
        <w:rPr>
          <w:bCs/>
          <w:i/>
          <w:iCs/>
        </w:rPr>
        <w:softHyphen/>
      </w:r>
      <w:r w:rsidRPr="00B75415">
        <w:rPr>
          <w:bCs/>
          <w:i/>
          <w:iCs/>
        </w:rPr>
        <w:t>verket</w:t>
      </w:r>
      <w:r w:rsidRPr="00B75415">
        <w:rPr>
          <w:bCs/>
        </w:rPr>
        <w:t xml:space="preserve"> </w:t>
      </w:r>
      <w:r>
        <w:rPr>
          <w:bCs/>
        </w:rPr>
        <w:t xml:space="preserve">har en synpunkt på lagtextens utformning. Myndigheten </w:t>
      </w:r>
      <w:r w:rsidRPr="00B75415">
        <w:rPr>
          <w:bCs/>
        </w:rPr>
        <w:t xml:space="preserve">anser att det i </w:t>
      </w:r>
      <w:r>
        <w:rPr>
          <w:bCs/>
        </w:rPr>
        <w:t xml:space="preserve">lagtexten </w:t>
      </w:r>
      <w:r w:rsidRPr="00B75415">
        <w:rPr>
          <w:bCs/>
        </w:rPr>
        <w:t>bör anges att tillsynsmyndigheten både får besluta om före</w:t>
      </w:r>
      <w:r>
        <w:rPr>
          <w:bCs/>
        </w:rPr>
        <w:softHyphen/>
      </w:r>
      <w:r w:rsidRPr="00B75415">
        <w:rPr>
          <w:bCs/>
        </w:rPr>
        <w:t>lägg</w:t>
      </w:r>
      <w:r>
        <w:rPr>
          <w:bCs/>
        </w:rPr>
        <w:softHyphen/>
      </w:r>
      <w:r w:rsidRPr="00B75415">
        <w:rPr>
          <w:bCs/>
        </w:rPr>
        <w:t>anden och förbud.</w:t>
      </w:r>
      <w:r>
        <w:rPr>
          <w:b/>
        </w:rPr>
        <w:t xml:space="preserve"> </w:t>
      </w:r>
    </w:p>
    <w:p w14:paraId="36667481" w14:textId="7A910A37" w:rsidR="008539B5" w:rsidRDefault="008539B5" w:rsidP="008539B5">
      <w:pPr>
        <w:pStyle w:val="Brdtextmedindrag"/>
      </w:pPr>
      <w:r w:rsidRPr="00200BB3">
        <w:rPr>
          <w:bCs/>
          <w:i/>
          <w:iCs/>
        </w:rPr>
        <w:t>E-hälsomyndigheten</w:t>
      </w:r>
      <w:r>
        <w:rPr>
          <w:bCs/>
        </w:rPr>
        <w:t xml:space="preserve"> efterlyser förtydligande </w:t>
      </w:r>
      <w:r w:rsidRPr="00200BB3">
        <w:rPr>
          <w:bCs/>
        </w:rPr>
        <w:t>avseende tillsynsansvaret mellan Läkemedelsverket, M</w:t>
      </w:r>
      <w:r>
        <w:rPr>
          <w:bCs/>
        </w:rPr>
        <w:t>yndigheten för Samhällsskydd och beredskap (M</w:t>
      </w:r>
      <w:r w:rsidRPr="00200BB3">
        <w:rPr>
          <w:bCs/>
        </w:rPr>
        <w:t>SB</w:t>
      </w:r>
      <w:r>
        <w:rPr>
          <w:bCs/>
        </w:rPr>
        <w:t xml:space="preserve">) och </w:t>
      </w:r>
      <w:r w:rsidRPr="007C08A7">
        <w:rPr>
          <w:bCs/>
        </w:rPr>
        <w:t>Integritetsskyddsmyndigheten (IMY)</w:t>
      </w:r>
      <w:r>
        <w:rPr>
          <w:bCs/>
        </w:rPr>
        <w:t xml:space="preserve"> </w:t>
      </w:r>
      <w:r w:rsidRPr="00200BB3">
        <w:rPr>
          <w:bCs/>
        </w:rPr>
        <w:t xml:space="preserve">för </w:t>
      </w:r>
      <w:r>
        <w:rPr>
          <w:bCs/>
        </w:rPr>
        <w:t xml:space="preserve">medicintekniska </w:t>
      </w:r>
      <w:r w:rsidRPr="00200BB3">
        <w:rPr>
          <w:bCs/>
        </w:rPr>
        <w:t>pro</w:t>
      </w:r>
      <w:r>
        <w:rPr>
          <w:bCs/>
        </w:rPr>
        <w:softHyphen/>
      </w:r>
      <w:r w:rsidRPr="00200BB3">
        <w:rPr>
          <w:bCs/>
        </w:rPr>
        <w:t>dukt</w:t>
      </w:r>
      <w:r>
        <w:rPr>
          <w:bCs/>
        </w:rPr>
        <w:softHyphen/>
      </w:r>
      <w:r w:rsidRPr="00200BB3">
        <w:rPr>
          <w:bCs/>
        </w:rPr>
        <w:t>er</w:t>
      </w:r>
      <w:r>
        <w:rPr>
          <w:bCs/>
        </w:rPr>
        <w:t xml:space="preserve"> som innehåller eller består av programvara eller it-system. E-hälso</w:t>
      </w:r>
      <w:r>
        <w:rPr>
          <w:bCs/>
        </w:rPr>
        <w:softHyphen/>
        <w:t>myndigheten ser även ett behov av i</w:t>
      </w:r>
      <w:r w:rsidRPr="00200BB3">
        <w:rPr>
          <w:bCs/>
        </w:rPr>
        <w:t>nformationsutbyte mellan myndig</w:t>
      </w:r>
      <w:r>
        <w:rPr>
          <w:bCs/>
        </w:rPr>
        <w:softHyphen/>
      </w:r>
      <w:r w:rsidRPr="00200BB3">
        <w:rPr>
          <w:bCs/>
        </w:rPr>
        <w:t>het</w:t>
      </w:r>
      <w:r>
        <w:rPr>
          <w:bCs/>
        </w:rPr>
        <w:softHyphen/>
      </w:r>
      <w:r w:rsidRPr="00200BB3">
        <w:rPr>
          <w:bCs/>
        </w:rPr>
        <w:t>er</w:t>
      </w:r>
      <w:r>
        <w:rPr>
          <w:bCs/>
        </w:rPr>
        <w:softHyphen/>
      </w:r>
      <w:r w:rsidRPr="00200BB3">
        <w:rPr>
          <w:bCs/>
        </w:rPr>
        <w:t>na gällande incidenter för vissa produktkategorier</w:t>
      </w:r>
      <w:r>
        <w:rPr>
          <w:bCs/>
        </w:rPr>
        <w:t xml:space="preserve"> och v</w:t>
      </w:r>
      <w:r w:rsidRPr="00200BB3">
        <w:rPr>
          <w:bCs/>
        </w:rPr>
        <w:t xml:space="preserve">ägledning kring hur incidentrapporteringen för </w:t>
      </w:r>
      <w:r>
        <w:rPr>
          <w:bCs/>
        </w:rPr>
        <w:t xml:space="preserve">sådana </w:t>
      </w:r>
      <w:r w:rsidRPr="00200BB3">
        <w:rPr>
          <w:bCs/>
        </w:rPr>
        <w:t xml:space="preserve">produkter ska gå till. </w:t>
      </w:r>
      <w:bookmarkStart w:id="308" w:name="_Hlk50037648"/>
      <w:r w:rsidRPr="00785740">
        <w:rPr>
          <w:i/>
          <w:iCs/>
        </w:rPr>
        <w:t>Region Stock</w:t>
      </w:r>
      <w:r>
        <w:rPr>
          <w:i/>
          <w:iCs/>
        </w:rPr>
        <w:softHyphen/>
      </w:r>
      <w:r w:rsidRPr="00785740">
        <w:rPr>
          <w:i/>
          <w:iCs/>
        </w:rPr>
        <w:t>holm</w:t>
      </w:r>
      <w:r w:rsidRPr="00785740">
        <w:t xml:space="preserve"> </w:t>
      </w:r>
      <w:r>
        <w:t xml:space="preserve">anser att </w:t>
      </w:r>
      <w:r w:rsidRPr="00785740">
        <w:t>ansvarsfördelningen mellan Läkemedelsverket, Inspek</w:t>
      </w:r>
      <w:r>
        <w:softHyphen/>
      </w:r>
      <w:r w:rsidRPr="00785740">
        <w:t>tion</w:t>
      </w:r>
      <w:r>
        <w:softHyphen/>
      </w:r>
      <w:r w:rsidRPr="00785740">
        <w:t>en för vård och omsorg</w:t>
      </w:r>
      <w:r>
        <w:t xml:space="preserve"> (IVO)</w:t>
      </w:r>
      <w:r w:rsidRPr="00785740">
        <w:t xml:space="preserve"> samt Socialstyrelsen vad gäller ansvar och be</w:t>
      </w:r>
      <w:r>
        <w:softHyphen/>
      </w:r>
      <w:r w:rsidRPr="00785740">
        <w:t xml:space="preserve">fogenheter inom området medicintekniska komponenter av avancerade terapier behöver tydliggöras ytterligare. </w:t>
      </w:r>
      <w:r>
        <w:t xml:space="preserve">Enligt </w:t>
      </w:r>
      <w:r w:rsidRPr="00785740">
        <w:t>Region Stockholm</w:t>
      </w:r>
      <w:r>
        <w:t>s</w:t>
      </w:r>
      <w:r w:rsidRPr="00785740">
        <w:t xml:space="preserve"> </w:t>
      </w:r>
      <w:r>
        <w:t xml:space="preserve">mening bör </w:t>
      </w:r>
      <w:r w:rsidRPr="00785740">
        <w:t>Läkemedelsverket vara ansvarig tillsynsmyndighet för dessa om</w:t>
      </w:r>
      <w:r>
        <w:softHyphen/>
      </w:r>
      <w:r w:rsidRPr="00785740">
        <w:t>råden</w:t>
      </w:r>
      <w:r>
        <w:t xml:space="preserve"> och över </w:t>
      </w:r>
      <w:r w:rsidRPr="00785740">
        <w:t>verksamheter där kirurgiska ingrepp och injektions</w:t>
      </w:r>
      <w:r>
        <w:softHyphen/>
      </w:r>
      <w:r w:rsidRPr="00785740">
        <w:t xml:space="preserve">behandlingar i estetiskt syfte utförs. </w:t>
      </w:r>
      <w:r>
        <w:t xml:space="preserve">Däremot tillstyrker </w:t>
      </w:r>
      <w:r w:rsidRPr="00785740">
        <w:t xml:space="preserve">Region Stockholm att </w:t>
      </w:r>
      <w:r>
        <w:t>IVO</w:t>
      </w:r>
      <w:r w:rsidRPr="00785740">
        <w:t xml:space="preserve"> är ansvarig tillsynsmyndighet för anmälningar om negativa händ</w:t>
      </w:r>
      <w:r>
        <w:softHyphen/>
      </w:r>
      <w:r w:rsidRPr="00785740">
        <w:t>els</w:t>
      </w:r>
      <w:r>
        <w:softHyphen/>
      </w:r>
      <w:r w:rsidRPr="00785740">
        <w:t xml:space="preserve">er inom det medicintekniska området. </w:t>
      </w:r>
      <w:r w:rsidRPr="001A0700">
        <w:rPr>
          <w:i/>
          <w:iCs/>
        </w:rPr>
        <w:t>Sveriges Kommuner och Region</w:t>
      </w:r>
      <w:r>
        <w:rPr>
          <w:i/>
          <w:iCs/>
        </w:rPr>
        <w:softHyphen/>
      </w:r>
      <w:r w:rsidRPr="001A0700">
        <w:rPr>
          <w:i/>
          <w:iCs/>
        </w:rPr>
        <w:t>er</w:t>
      </w:r>
      <w:r>
        <w:t xml:space="preserve"> (</w:t>
      </w:r>
      <w:r w:rsidRPr="007910DF">
        <w:t>SKR</w:t>
      </w:r>
      <w:r>
        <w:t>)</w:t>
      </w:r>
      <w:r w:rsidRPr="007910DF">
        <w:t xml:space="preserve"> är tveksamt till om kommuners arbete med tillsyn över miljö</w:t>
      </w:r>
      <w:r>
        <w:softHyphen/>
      </w:r>
      <w:r w:rsidRPr="007910DF">
        <w:t>farlig verksamhet</w:t>
      </w:r>
      <w:r>
        <w:t xml:space="preserve"> </w:t>
      </w:r>
      <w:r w:rsidRPr="007910DF">
        <w:t>bör utökas med information om implantat. Denna tvek</w:t>
      </w:r>
      <w:r>
        <w:softHyphen/>
      </w:r>
      <w:r w:rsidRPr="007910DF">
        <w:t>sam</w:t>
      </w:r>
      <w:r>
        <w:softHyphen/>
      </w:r>
      <w:r w:rsidRPr="007910DF">
        <w:t xml:space="preserve">het gäller </w:t>
      </w:r>
      <w:r>
        <w:t xml:space="preserve">enligt SKR </w:t>
      </w:r>
      <w:r w:rsidRPr="007910DF">
        <w:t xml:space="preserve">trots förslaget </w:t>
      </w:r>
      <w:r>
        <w:t xml:space="preserve">i departementspromemorian </w:t>
      </w:r>
      <w:r w:rsidRPr="00165CE3">
        <w:t xml:space="preserve">Stärkt skydd för den enskilde vid estetiska behandlingar </w:t>
      </w:r>
      <w:r>
        <w:t xml:space="preserve">(Ds 2019:20) </w:t>
      </w:r>
      <w:r w:rsidRPr="007910DF">
        <w:t>där sådana uppgifter föreslås ingå och</w:t>
      </w:r>
      <w:r>
        <w:t xml:space="preserve"> </w:t>
      </w:r>
      <w:r w:rsidRPr="007910DF">
        <w:t xml:space="preserve">där tillsynsansvaret föreslås övergå till </w:t>
      </w:r>
      <w:r>
        <w:t>IVO.</w:t>
      </w:r>
      <w:bookmarkEnd w:id="308"/>
    </w:p>
    <w:p w14:paraId="139054CE" w14:textId="77777777" w:rsidR="008539B5" w:rsidRPr="005C5BF4" w:rsidRDefault="008539B5" w:rsidP="008539B5">
      <w:pPr>
        <w:pStyle w:val="Rubrik4utannumrering"/>
      </w:pPr>
      <w:r>
        <w:t>Skälen för</w:t>
      </w:r>
      <w:r w:rsidRPr="009A44B5">
        <w:t xml:space="preserve"> </w:t>
      </w:r>
      <w:r>
        <w:t xml:space="preserve">regeringens </w:t>
      </w:r>
      <w:r w:rsidRPr="009A44B5">
        <w:t>förslag</w:t>
      </w:r>
    </w:p>
    <w:p w14:paraId="23121172" w14:textId="77777777" w:rsidR="008539B5" w:rsidRDefault="008539B5" w:rsidP="008539B5">
      <w:pPr>
        <w:pStyle w:val="Rubrik5utannumrering"/>
        <w:spacing w:before="0"/>
      </w:pPr>
      <w:r>
        <w:t>Berörda tillsynsmyndigheter och nuvarande ansvarsfördelning</w:t>
      </w:r>
    </w:p>
    <w:p w14:paraId="0733F525" w14:textId="52A1EF99" w:rsidR="008539B5" w:rsidRDefault="008539B5" w:rsidP="008539B5">
      <w:pPr>
        <w:pStyle w:val="Brdtextmedindrag"/>
        <w:ind w:firstLine="0"/>
      </w:pPr>
      <w:bookmarkStart w:id="309" w:name="_Hlk34161569"/>
      <w:r w:rsidRPr="005C5BF4">
        <w:t>Läkemedelsverket utövar tillsyn över medicintekniska produkter och deras till</w:t>
      </w:r>
      <w:r>
        <w:softHyphen/>
      </w:r>
      <w:r w:rsidRPr="005C5BF4">
        <w:t>verkare och är den myndighet som får utfärda föreskrifter om medicin</w:t>
      </w:r>
      <w:r>
        <w:softHyphen/>
      </w:r>
      <w:r w:rsidRPr="005C5BF4">
        <w:t>tekniska produkter. Läkemedelsverket tar emot och hanterar rapporter om nega</w:t>
      </w:r>
      <w:r>
        <w:softHyphen/>
      </w:r>
      <w:r w:rsidRPr="005C5BF4">
        <w:t>tiva händelser och tillbud med CE-märkta medicintekniska produkter från hälso- och sjukvården samt från tillverkare</w:t>
      </w:r>
      <w:r>
        <w:t xml:space="preserve"> och från allmänheten</w:t>
      </w:r>
      <w:r w:rsidRPr="005C5BF4">
        <w:t>. Läke</w:t>
      </w:r>
      <w:r>
        <w:softHyphen/>
      </w:r>
      <w:r w:rsidRPr="005C5BF4">
        <w:t>medelsverket är också marknads</w:t>
      </w:r>
      <w:r>
        <w:softHyphen/>
      </w:r>
      <w:r w:rsidRPr="005C5BF4">
        <w:t>kontrollmyndighet för medicin</w:t>
      </w:r>
      <w:r>
        <w:softHyphen/>
      </w:r>
      <w:r w:rsidRPr="005C5BF4">
        <w:t>tekniska produkter.</w:t>
      </w:r>
    </w:p>
    <w:p w14:paraId="6F503ECA" w14:textId="2971ADE7" w:rsidR="008539B5" w:rsidRPr="005C5BF4" w:rsidRDefault="008539B5" w:rsidP="008539B5">
      <w:pPr>
        <w:pStyle w:val="Brdtextmedindrag"/>
      </w:pPr>
      <w:r>
        <w:t>IVO</w:t>
      </w:r>
      <w:r w:rsidRPr="005C5BF4">
        <w:t xml:space="preserve"> utövar tillsyn över hälso- och sjukvårdens samt tandvårdens an</w:t>
      </w:r>
      <w:r>
        <w:softHyphen/>
      </w:r>
      <w:r w:rsidRPr="005C5BF4">
        <w:t>vänd</w:t>
      </w:r>
      <w:r>
        <w:softHyphen/>
      </w:r>
      <w:r w:rsidRPr="005C5BF4">
        <w:t>ning av medicintekniska produkter och egentillverkning av medicin</w:t>
      </w:r>
      <w:r>
        <w:softHyphen/>
      </w:r>
      <w:r w:rsidRPr="005C5BF4">
        <w:t xml:space="preserve">tekniska produkter. </w:t>
      </w:r>
      <w:r>
        <w:t>IVO</w:t>
      </w:r>
      <w:r w:rsidRPr="005C5BF4">
        <w:t xml:space="preserve"> hanterar anmälningar om negativa händelser och till</w:t>
      </w:r>
      <w:r>
        <w:softHyphen/>
      </w:r>
      <w:r w:rsidRPr="005C5BF4">
        <w:t>bud med egentillverkade medicintekniska produkter och tar även emot rapport</w:t>
      </w:r>
      <w:r>
        <w:softHyphen/>
      </w:r>
      <w:r w:rsidRPr="005C5BF4">
        <w:t xml:space="preserve">er om </w:t>
      </w:r>
      <w:r>
        <w:t xml:space="preserve">negativa </w:t>
      </w:r>
      <w:r w:rsidRPr="005C5BF4">
        <w:t xml:space="preserve">händelser </w:t>
      </w:r>
      <w:r>
        <w:t xml:space="preserve">och tillbud </w:t>
      </w:r>
      <w:r w:rsidRPr="005C5BF4">
        <w:t>med CE-märkta medicin</w:t>
      </w:r>
      <w:r>
        <w:softHyphen/>
      </w:r>
      <w:r w:rsidRPr="005C5BF4">
        <w:t>tekn</w:t>
      </w:r>
      <w:r>
        <w:softHyphen/>
      </w:r>
      <w:r w:rsidRPr="005C5BF4">
        <w:t xml:space="preserve">iska produkter. </w:t>
      </w:r>
      <w:r>
        <w:t>IVO</w:t>
      </w:r>
      <w:r w:rsidRPr="005C5BF4">
        <w:t xml:space="preserve"> är marknadskontroll</w:t>
      </w:r>
      <w:r>
        <w:t>myndig</w:t>
      </w:r>
      <w:r w:rsidRPr="005C5BF4">
        <w:t>het för egentillverkade medicin</w:t>
      </w:r>
      <w:r>
        <w:softHyphen/>
      </w:r>
      <w:r w:rsidRPr="005C5BF4">
        <w:t>tekniska produkter.</w:t>
      </w:r>
    </w:p>
    <w:p w14:paraId="7485CDFB" w14:textId="77777777" w:rsidR="008539B5" w:rsidRPr="005C5BF4" w:rsidRDefault="008539B5" w:rsidP="008539B5">
      <w:pPr>
        <w:pStyle w:val="Brdtextmedindrag"/>
      </w:pPr>
      <w:r w:rsidRPr="005C5BF4">
        <w:t>Socialstyrelsen är den myndighet som får utfärda föreskrifter för hälso- och sjukvård</w:t>
      </w:r>
      <w:r>
        <w:t xml:space="preserve">, bland annat </w:t>
      </w:r>
      <w:r w:rsidRPr="005C5BF4">
        <w:t>om användning av medicintekniska produkter i hälso- och sjukvården</w:t>
      </w:r>
      <w:r>
        <w:t>.</w:t>
      </w:r>
      <w:r w:rsidRPr="005C5BF4">
        <w:t xml:space="preserve"> </w:t>
      </w:r>
    </w:p>
    <w:bookmarkEnd w:id="309"/>
    <w:p w14:paraId="4C3C071A" w14:textId="30302ED6" w:rsidR="008539B5" w:rsidRDefault="008539B5" w:rsidP="008539B5">
      <w:pPr>
        <w:pStyle w:val="Brdtextmedindrag"/>
      </w:pPr>
      <w:r w:rsidRPr="005C5BF4">
        <w:t>Strålsäkerhetsmyndigheten</w:t>
      </w:r>
      <w:r>
        <w:t xml:space="preserve"> (SSM)</w:t>
      </w:r>
      <w:r w:rsidRPr="005C5BF4">
        <w:t xml:space="preserve"> har tillsyn över all verksamhet med strål</w:t>
      </w:r>
      <w:r>
        <w:softHyphen/>
      </w:r>
      <w:r w:rsidRPr="005C5BF4">
        <w:t>ning i den svenska vården. SSM utfärdar föreskrifter om strålsäkerhet, pröv</w:t>
      </w:r>
      <w:r>
        <w:softHyphen/>
      </w:r>
      <w:r w:rsidRPr="005C5BF4">
        <w:t>ar tillståndsansökningar och följer upp så att de som bedriver sjukvård och tandvård följer de regler som gäller. S</w:t>
      </w:r>
      <w:r>
        <w:t>SM</w:t>
      </w:r>
      <w:r w:rsidRPr="005C5BF4">
        <w:t xml:space="preserve"> är marknads</w:t>
      </w:r>
      <w:r>
        <w:softHyphen/>
      </w:r>
      <w:r w:rsidRPr="005C5BF4">
        <w:t>kontroll</w:t>
      </w:r>
      <w:r>
        <w:softHyphen/>
      </w:r>
      <w:r w:rsidRPr="005C5BF4">
        <w:t>mynd</w:t>
      </w:r>
      <w:r>
        <w:softHyphen/>
      </w:r>
      <w:r w:rsidRPr="005C5BF4">
        <w:t>ig</w:t>
      </w:r>
      <w:r>
        <w:softHyphen/>
      </w:r>
      <w:r w:rsidRPr="005C5BF4">
        <w:t>het för tekniska anordningar och ämnen som alstrar strålning.</w:t>
      </w:r>
    </w:p>
    <w:p w14:paraId="35E94018" w14:textId="5EB35180" w:rsidR="008539B5" w:rsidRDefault="008539B5" w:rsidP="008539B5">
      <w:pPr>
        <w:pStyle w:val="Brdtextmedindrag"/>
      </w:pPr>
      <w:r w:rsidRPr="003E3730">
        <w:rPr>
          <w:i/>
          <w:iCs/>
        </w:rPr>
        <w:t>E-</w:t>
      </w:r>
      <w:r w:rsidRPr="00870A48">
        <w:rPr>
          <w:i/>
          <w:iCs/>
        </w:rPr>
        <w:t>hälsomyndigheten</w:t>
      </w:r>
      <w:r w:rsidRPr="001C231E">
        <w:t xml:space="preserve"> noterar att antalet medicintekniska produkter som inne</w:t>
      </w:r>
      <w:r>
        <w:softHyphen/>
      </w:r>
      <w:r w:rsidRPr="001C231E">
        <w:t>håll</w:t>
      </w:r>
      <w:r>
        <w:softHyphen/>
      </w:r>
      <w:r w:rsidRPr="001C231E">
        <w:t>er eller består av programvaror eller it-system ökar. Dessa pro</w:t>
      </w:r>
      <w:r>
        <w:softHyphen/>
      </w:r>
      <w:r w:rsidRPr="001C231E">
        <w:t>dukt</w:t>
      </w:r>
      <w:r>
        <w:softHyphen/>
      </w:r>
      <w:r w:rsidRPr="001C231E">
        <w:t>er behöver uppfylla flera olika regelverk med olika syften och per</w:t>
      </w:r>
      <w:r>
        <w:softHyphen/>
      </w:r>
      <w:r w:rsidRPr="001C231E">
        <w:t>spek</w:t>
      </w:r>
      <w:r>
        <w:softHyphen/>
      </w:r>
      <w:r w:rsidRPr="001C231E">
        <w:t>tiv och tillsynsansvaret faller därför på flera olika myndigheter. Detta gäller exempelvis när ett informationssystem som uppfyller definitionen av medicinteknisk produkt inte har utvecklats med tillräckligt skydd i design</w:t>
      </w:r>
      <w:r>
        <w:softHyphen/>
      </w:r>
      <w:r w:rsidRPr="001C231E">
        <w:t>en av produkten för att förhindra att obehöriga får tillgång till data. Brist</w:t>
      </w:r>
      <w:r>
        <w:softHyphen/>
      </w:r>
      <w:r w:rsidRPr="001C231E">
        <w:t>ande skydd kan enligt E-hälsomyndigheten leda till risker avseende patient</w:t>
      </w:r>
      <w:r>
        <w:softHyphen/>
      </w:r>
      <w:r w:rsidRPr="001C231E">
        <w:t>säkerhet, personuppgiftshantering och säkerhetsskydd. E-hälso</w:t>
      </w:r>
      <w:r>
        <w:softHyphen/>
      </w:r>
      <w:r w:rsidRPr="001C231E">
        <w:t>mynd</w:t>
      </w:r>
      <w:r>
        <w:softHyphen/>
      </w:r>
      <w:r w:rsidRPr="001C231E">
        <w:t>igheten ser därför ett behov av en reglerad samverkan, informa</w:t>
      </w:r>
      <w:r>
        <w:softHyphen/>
      </w:r>
      <w:r w:rsidRPr="001C231E">
        <w:t>tions</w:t>
      </w:r>
      <w:r>
        <w:softHyphen/>
      </w:r>
      <w:r w:rsidRPr="001C231E">
        <w:t>ut</w:t>
      </w:r>
      <w:r>
        <w:softHyphen/>
      </w:r>
      <w:r w:rsidRPr="001C231E">
        <w:t>byte och vägledning mellan Läkemedelsverket, MSB</w:t>
      </w:r>
      <w:r>
        <w:t xml:space="preserve"> och IMY</w:t>
      </w:r>
      <w:r w:rsidRPr="001C231E">
        <w:t>, för medicin</w:t>
      </w:r>
      <w:r>
        <w:softHyphen/>
      </w:r>
      <w:r w:rsidRPr="001C231E">
        <w:t xml:space="preserve">tekniska produkter som innehåller eller består av programvaror eller it-system. </w:t>
      </w:r>
      <w:r>
        <w:t>Det kan här nämnas att IMY hette Datainspektionen före den 1 januari 2021. E-hälsomyndigheten bedömer att s</w:t>
      </w:r>
      <w:r w:rsidRPr="001C231E">
        <w:t xml:space="preserve">amverkan </w:t>
      </w:r>
      <w:r>
        <w:t>mellan mynd</w:t>
      </w:r>
      <w:r>
        <w:softHyphen/>
        <w:t xml:space="preserve">igheterna </w:t>
      </w:r>
      <w:r w:rsidRPr="001C231E">
        <w:t>behövs för att kunna vägleda berörda företag och organisa</w:t>
      </w:r>
      <w:r>
        <w:softHyphen/>
      </w:r>
      <w:r w:rsidRPr="001C231E">
        <w:t xml:space="preserve">tioner </w:t>
      </w:r>
      <w:r>
        <w:t xml:space="preserve">om </w:t>
      </w:r>
      <w:r w:rsidRPr="001C231E">
        <w:t>vad som ska rapporteras som en incident till de olika mynd</w:t>
      </w:r>
      <w:r>
        <w:softHyphen/>
      </w:r>
      <w:r w:rsidRPr="001C231E">
        <w:t>ig</w:t>
      </w:r>
      <w:r>
        <w:softHyphen/>
      </w:r>
      <w:r w:rsidRPr="001C231E">
        <w:t>het</w:t>
      </w:r>
      <w:r>
        <w:softHyphen/>
      </w:r>
      <w:r w:rsidRPr="001C231E">
        <w:t xml:space="preserve">erna. E-hälsomyndigheten anser även att </w:t>
      </w:r>
      <w:r>
        <w:t xml:space="preserve">vägledning för </w:t>
      </w:r>
      <w:r w:rsidRPr="001C231E">
        <w:t>en sådan incident</w:t>
      </w:r>
      <w:r>
        <w:softHyphen/>
      </w:r>
      <w:r w:rsidRPr="001C231E">
        <w:t>rapportering behöver beakta säkerhet</w:t>
      </w:r>
      <w:r>
        <w:t>s</w:t>
      </w:r>
      <w:r w:rsidRPr="001C231E">
        <w:t>- och krypteringsbehov vid över</w:t>
      </w:r>
      <w:r>
        <w:softHyphen/>
      </w:r>
      <w:r w:rsidRPr="001C231E">
        <w:t>för</w:t>
      </w:r>
      <w:r>
        <w:softHyphen/>
      </w:r>
      <w:r w:rsidRPr="001C231E">
        <w:t xml:space="preserve">ing och tillgängliggörandet av incidentrapporterna så att </w:t>
      </w:r>
      <w:r>
        <w:t xml:space="preserve">en </w:t>
      </w:r>
      <w:r w:rsidRPr="001C231E">
        <w:t>incid</w:t>
      </w:r>
      <w:r>
        <w:softHyphen/>
      </w:r>
      <w:r w:rsidRPr="001C231E">
        <w:t>ent kopplad till cybersäkerhet inte resulterar i ökad risk vid spridning av in</w:t>
      </w:r>
      <w:r>
        <w:softHyphen/>
      </w:r>
      <w:r w:rsidRPr="001C231E">
        <w:t xml:space="preserve">formation. </w:t>
      </w:r>
      <w:r>
        <w:t>Regeringen noterar att dessa frågor inte kan tas upp i detta lag</w:t>
      </w:r>
      <w:r>
        <w:softHyphen/>
        <w:t>stiftningsarbete. Regeringen kommer att följa utvecklingen i dessa fråg</w:t>
      </w:r>
      <w:r>
        <w:softHyphen/>
        <w:t>or och om reglering behövs så kommer det att föreslås i ett separat lag</w:t>
      </w:r>
      <w:r>
        <w:softHyphen/>
        <w:t>stift</w:t>
      </w:r>
      <w:r>
        <w:softHyphen/>
        <w:t>nings</w:t>
      </w:r>
      <w:r>
        <w:softHyphen/>
        <w:t>arbete.</w:t>
      </w:r>
    </w:p>
    <w:p w14:paraId="504CB5C7" w14:textId="77777777" w:rsidR="008539B5" w:rsidRDefault="008539B5" w:rsidP="008539B5">
      <w:pPr>
        <w:pStyle w:val="Rubrik5utannumrering"/>
      </w:pPr>
      <w:r>
        <w:t>Bestämmelser i EU-förordningarna</w:t>
      </w:r>
    </w:p>
    <w:p w14:paraId="29E68410" w14:textId="3C213DF4" w:rsidR="008539B5" w:rsidRDefault="008539B5" w:rsidP="008539B5">
      <w:pPr>
        <w:pStyle w:val="Brdtextmedindrag"/>
        <w:ind w:firstLine="0"/>
      </w:pPr>
      <w:r>
        <w:t xml:space="preserve">I </w:t>
      </w:r>
      <w:r w:rsidRPr="00A3541E">
        <w:t>MDR-förordningen</w:t>
      </w:r>
      <w:r>
        <w:t xml:space="preserve"> finns bestämmelser som ger behörig myndighet rätt att begära att tillverkare, den auktoriserade representanten, importören och distributören ska ge myndigheten all information och dokumentation som är nödvändig för att visa produktens överensstämmelse med kraven, jäm</w:t>
      </w:r>
      <w:r>
        <w:softHyphen/>
        <w:t>för exempelvis artiklarna 10–11, 13–14 och 16. Den behöriga myndig</w:t>
      </w:r>
      <w:r>
        <w:softHyphen/>
        <w:t>het</w:t>
      </w:r>
      <w:r>
        <w:softHyphen/>
        <w:t>en får även begära att tillverkaren, importören och distributören utan kost</w:t>
      </w:r>
      <w:r>
        <w:softHyphen/>
        <w:t>nad ger myndigheten provexemplar av produkten eller tillgång till pro</w:t>
      </w:r>
      <w:r>
        <w:softHyphen/>
        <w:t>dukt</w:t>
      </w:r>
      <w:r>
        <w:softHyphen/>
        <w:t>en. Dessa aktörer ska även på en behörig myndighets begäran sam</w:t>
      </w:r>
      <w:r>
        <w:softHyphen/>
        <w:t>arbeta med denna om de korrigerande åtgärder som vidtagits för att undan</w:t>
      </w:r>
      <w:r>
        <w:softHyphen/>
        <w:t xml:space="preserve">röja eller, om det inte är möjligt, minska riskerna med de produkter som de har släppt ut på marknaden eller tagit i bruk. </w:t>
      </w:r>
    </w:p>
    <w:p w14:paraId="0B651B74" w14:textId="65791757" w:rsidR="008539B5" w:rsidRDefault="008539B5" w:rsidP="008539B5">
      <w:pPr>
        <w:pStyle w:val="Brdtextmedindrag"/>
      </w:pPr>
      <w:r>
        <w:t xml:space="preserve">Av artikel 10.14 i </w:t>
      </w:r>
      <w:r w:rsidRPr="00A3541E">
        <w:t>MDR-förordningen</w:t>
      </w:r>
      <w:r>
        <w:t xml:space="preserve"> framgår att om tillverkaren inte sam</w:t>
      </w:r>
      <w:r>
        <w:softHyphen/>
        <w:t>arbetar eller om den information och dokumentation som lämnats är ofull</w:t>
      </w:r>
      <w:r>
        <w:softHyphen/>
        <w:t>ständig eller felaktig, får den behöriga myndigheten, i syfte att säker</w:t>
      </w:r>
      <w:r>
        <w:softHyphen/>
        <w:t>ställa skydd av folkhälsan och patientsäkerheten, vidta alla lämpliga åt</w:t>
      </w:r>
      <w:r>
        <w:softHyphen/>
        <w:t>gärder för att förbjuda, begränsa eller förena med särskilda krav till</w:t>
      </w:r>
      <w:r>
        <w:softHyphen/>
        <w:t>handa</w:t>
      </w:r>
      <w:r>
        <w:softHyphen/>
        <w:t>håll</w:t>
      </w:r>
      <w:r>
        <w:softHyphen/>
        <w:t xml:space="preserve">andet av produkten på sin nationella marknad, dra tillbaka produkten från den marknaden eller återkalla den till dess att tillverkaren samarbetar eller lämnar fullständig och korrekt information. </w:t>
      </w:r>
    </w:p>
    <w:p w14:paraId="40DAE91D" w14:textId="79536209" w:rsidR="008539B5" w:rsidRDefault="008539B5" w:rsidP="008539B5">
      <w:pPr>
        <w:pStyle w:val="Brdtextmedindrag"/>
      </w:pPr>
      <w:r>
        <w:t xml:space="preserve">I artikel 76 i </w:t>
      </w:r>
      <w:r w:rsidRPr="00A3541E">
        <w:t>MDR-förordningen</w:t>
      </w:r>
      <w:r>
        <w:t xml:space="preserve"> anges de korrigerande åtgärder som medlems</w:t>
      </w:r>
      <w:r>
        <w:softHyphen/>
        <w:t>staten får vidta om en klinisk prövning inte motsvarar de krav som uppställs i förordningen. Bland de korrigerande åtgärder som får vid</w:t>
      </w:r>
      <w:r>
        <w:softHyphen/>
        <w:t>tas är återkallelse av tillståndet för den kliniska prövningen och beslut att till</w:t>
      </w:r>
      <w:r>
        <w:softHyphen/>
        <w:t xml:space="preserve">fälligt avbryta eller avsluta den kliniska prövningen. </w:t>
      </w:r>
    </w:p>
    <w:p w14:paraId="292DCB50" w14:textId="21149994" w:rsidR="008539B5" w:rsidRPr="00851209" w:rsidRDefault="008539B5" w:rsidP="008539B5">
      <w:pPr>
        <w:pStyle w:val="Brdtextmedindrag"/>
      </w:pPr>
      <w:r>
        <w:t>Tillverkare ska, enligt artikel 86, även skriva periodiska säker</w:t>
      </w:r>
      <w:r>
        <w:softHyphen/>
        <w:t>hets</w:t>
      </w:r>
      <w:r>
        <w:softHyphen/>
        <w:t>rapporter för produkter. För produkter i klass IIb och III ska dessa rapport</w:t>
      </w:r>
      <w:r>
        <w:softHyphen/>
        <w:t>er uppdateras årligen och lämnas till behörig myndighet om den begär det. För klass IIa ska uppdatering göras vid behov och minst vartannat år. Till</w:t>
      </w:r>
      <w:r>
        <w:softHyphen/>
        <w:t>verk</w:t>
      </w:r>
      <w:r>
        <w:softHyphen/>
        <w:t xml:space="preserve">aren ska anmäla allvarliga tillbud och korrigerande säkerhetsåtgärder på marknaden till behörig myndighet. </w:t>
      </w:r>
      <w:r w:rsidRPr="00851209">
        <w:t>När behörig myndighet får vetskap om ett allvarligt tillbud av hälso- och sjukvårdspersonal, användare eller patient</w:t>
      </w:r>
      <w:r>
        <w:softHyphen/>
      </w:r>
      <w:r w:rsidRPr="00851209">
        <w:t>er ska den vidta nödvändiga åtgärder för att säkerställa att den be</w:t>
      </w:r>
      <w:r>
        <w:softHyphen/>
      </w:r>
      <w:r w:rsidRPr="00851209">
        <w:t xml:space="preserve">rörda produktens tillverkare utan dröjsmål underrättas om det misstänkta allvarliga tillbudet. </w:t>
      </w:r>
    </w:p>
    <w:p w14:paraId="5CDD845E" w14:textId="1D05E880" w:rsidR="008539B5" w:rsidRDefault="008539B5" w:rsidP="008539B5">
      <w:pPr>
        <w:pStyle w:val="Brdtextmedindrag"/>
      </w:pPr>
      <w:r>
        <w:t>Därtill ska tillverkarna, enligt artikel 89, samarbeta med behöriga mynd</w:t>
      </w:r>
      <w:r>
        <w:softHyphen/>
        <w:t>ig</w:t>
      </w:r>
      <w:r>
        <w:softHyphen/>
        <w:t>heter vid analysen av de allvarliga tillbud som inträffat och de korrig</w:t>
      </w:r>
      <w:r>
        <w:softHyphen/>
        <w:t>er</w:t>
      </w:r>
      <w:r>
        <w:softHyphen/>
        <w:t>an</w:t>
      </w:r>
      <w:r>
        <w:softHyphen/>
        <w:t xml:space="preserve">de säkerhetsåtgärder som tillverkaren har vidtagit, planerat eller ålagts att utföra. Gällande kliniska prövningar är det sponsorn som är ansvarig för att registrera och rapportera negativa händelser som inträffat </w:t>
      </w:r>
      <w:r w:rsidRPr="00851209">
        <w:t>med på</w:t>
      </w:r>
      <w:r>
        <w:softHyphen/>
      </w:r>
      <w:r w:rsidRPr="00851209">
        <w:t>följ</w:t>
      </w:r>
      <w:r>
        <w:softHyphen/>
      </w:r>
      <w:r w:rsidRPr="00851209">
        <w:t>ande korrigerande åtgärder</w:t>
      </w:r>
      <w:r>
        <w:t xml:space="preserve"> och de korrigerande säkerhets</w:t>
      </w:r>
      <w:r>
        <w:softHyphen/>
        <w:t>åtgärder på mark</w:t>
      </w:r>
      <w:r>
        <w:softHyphen/>
        <w:t>naden som vidtagits. På begäran av medlemsstaten där den kliniska pröv</w:t>
      </w:r>
      <w:r>
        <w:softHyphen/>
        <w:t xml:space="preserve">ningen utförs ska sponsorn tillhandahålla information om dessa händelser. </w:t>
      </w:r>
    </w:p>
    <w:p w14:paraId="392BEEDA" w14:textId="06B54062" w:rsidR="008539B5" w:rsidRDefault="008539B5" w:rsidP="008539B5">
      <w:pPr>
        <w:pStyle w:val="Brdtextmedindrag"/>
      </w:pPr>
      <w:r>
        <w:t>Liknande bestämmelser finns i IVDR-förordningen för medicintekniska pro</w:t>
      </w:r>
      <w:r>
        <w:softHyphen/>
        <w:t>dukter för in vitro-diagnostik och prestandastudier.</w:t>
      </w:r>
    </w:p>
    <w:p w14:paraId="6576FFD4" w14:textId="77777777" w:rsidR="008539B5" w:rsidRDefault="008539B5" w:rsidP="008539B5">
      <w:pPr>
        <w:pStyle w:val="Rubrik5utannumrering"/>
      </w:pPr>
      <w:r>
        <w:t>Anpassning av svensk rätt</w:t>
      </w:r>
    </w:p>
    <w:p w14:paraId="214151AB" w14:textId="5B7C588F" w:rsidR="008539B5" w:rsidRDefault="008539B5" w:rsidP="008539B5">
      <w:pPr>
        <w:pStyle w:val="Brdtextmedindrag"/>
        <w:ind w:firstLine="0"/>
      </w:pPr>
      <w:r>
        <w:t>Av 11 §</w:t>
      </w:r>
      <w:r w:rsidRPr="0067245C">
        <w:t xml:space="preserve"> lagen (1993:584) om medicintekniska produkter </w:t>
      </w:r>
      <w:r>
        <w:t xml:space="preserve">framgår det </w:t>
      </w:r>
      <w:r w:rsidRPr="0067245C">
        <w:t>att till</w:t>
      </w:r>
      <w:r>
        <w:softHyphen/>
      </w:r>
      <w:r w:rsidRPr="0067245C">
        <w:t>synen över efterlevnaden av lagen samt de föreskrifter som har med</w:t>
      </w:r>
      <w:r>
        <w:softHyphen/>
      </w:r>
      <w:r w:rsidRPr="0067245C">
        <w:t>del</w:t>
      </w:r>
      <w:r>
        <w:softHyphen/>
      </w:r>
      <w:r w:rsidRPr="0067245C">
        <w:t xml:space="preserve">ats med stöd av lagen utövas av den eller de </w:t>
      </w:r>
      <w:r>
        <w:t>myndig</w:t>
      </w:r>
      <w:r w:rsidRPr="0067245C">
        <w:t>heter som regeringen be</w:t>
      </w:r>
      <w:r>
        <w:softHyphen/>
      </w:r>
      <w:r w:rsidRPr="0067245C">
        <w:t xml:space="preserve">stämmer. </w:t>
      </w:r>
      <w:r>
        <w:t>Denna bestämmelse bör föras över till den nya lagen med kom</w:t>
      </w:r>
      <w:r>
        <w:softHyphen/>
        <w:t>pletteringar till EU:s förordningar om medicintekniska produkter. Bestäm</w:t>
      </w:r>
      <w:r>
        <w:softHyphen/>
        <w:t>melsen bör dock kompletteras med att tillsynen även ska omfatta efter</w:t>
      </w:r>
      <w:r>
        <w:softHyphen/>
        <w:t xml:space="preserve">levnaden av EU-förordningarna. </w:t>
      </w:r>
    </w:p>
    <w:p w14:paraId="61E6C4F1" w14:textId="6FDD434B" w:rsidR="008539B5" w:rsidRDefault="008539B5" w:rsidP="008539B5">
      <w:pPr>
        <w:pStyle w:val="Brdtextmedindrag"/>
      </w:pPr>
      <w:r>
        <w:t xml:space="preserve">Vidare anges det i 12 § </w:t>
      </w:r>
      <w:r w:rsidRPr="0067245C">
        <w:t xml:space="preserve">lagen om medicintekniska produkter </w:t>
      </w:r>
      <w:r>
        <w:t>att en tillsyns</w:t>
      </w:r>
      <w:r>
        <w:softHyphen/>
        <w:t>myndighet har rätt att för tillsynen på begäran få de upplysningar och handlingar som behövs och få tillträde till områden, lokaler och andra utrym</w:t>
      </w:r>
      <w:r>
        <w:softHyphen/>
        <w:t>men, dock inte bostäder, där medicintekniska produkter hanteras. Om det behövs för tillsynen får myndigheten göra undersökningar och ta prov</w:t>
      </w:r>
      <w:r>
        <w:softHyphen/>
        <w:t>er. För kostnader på grund av undersökningar eller för uttagna prov lämnas inte ersättning. En tillsynsmyndighet får begära handräckning av Krono</w:t>
      </w:r>
      <w:r>
        <w:softHyphen/>
        <w:t>fogdemyndigheten för att genomföra åtgärderna. Av 13 § framgår att en tillsynsmyndighet får meddela de förelägganden och förbud som behövs för att lagen och de föreskrifter som har meddelats med stöd av lagen ska efterlevas. Vidare får tillsynsmyndigheter enligt 14 § förena en begäran, ett föreläggande och förbud med vite. Det betyder att den ansvarige aktören</w:t>
      </w:r>
      <w:r w:rsidRPr="00873D60">
        <w:t xml:space="preserve"> </w:t>
      </w:r>
      <w:r>
        <w:t xml:space="preserve">kan tvingas att betala ett penningbelopp (vite) om en begäran, ett föreläggande eller ett förbud inte följs. </w:t>
      </w:r>
    </w:p>
    <w:p w14:paraId="6D1E37C0" w14:textId="1A4FC7BC" w:rsidR="008539B5" w:rsidRDefault="008539B5" w:rsidP="008539B5">
      <w:pPr>
        <w:pStyle w:val="Brdtextmedindrag"/>
      </w:pPr>
      <w:r>
        <w:t>I de fall det i EU-förordningarna regleras att en behörig myndighet får be</w:t>
      </w:r>
      <w:r>
        <w:softHyphen/>
        <w:t>gära information och handlingar, tillgång till lokaler eller att berörd aktör vidtar åtgärder ska detta grundas på relevant bestämmelse i EU-för</w:t>
      </w:r>
      <w:r>
        <w:softHyphen/>
        <w:t>ord</w:t>
      </w:r>
      <w:r>
        <w:softHyphen/>
        <w:t>ning och nationella bestämmelser kommer inte att tillämpas. Det</w:t>
      </w:r>
      <w:r>
        <w:softHyphen/>
        <w:t xml:space="preserve">samma gäller de korrigerande åtgärder som en medlemsstat får vidta enligt artikel 76 i </w:t>
      </w:r>
      <w:r w:rsidRPr="00A3541E">
        <w:t>MDR-förordningen</w:t>
      </w:r>
      <w:r>
        <w:t xml:space="preserve"> eller artikel 72 i IVDR-förordningen. </w:t>
      </w:r>
      <w:r w:rsidRPr="000B7289">
        <w:t xml:space="preserve">För att den tillsyn och de åtgärder som anges i </w:t>
      </w:r>
      <w:r>
        <w:t>EU-förordningarna</w:t>
      </w:r>
      <w:r w:rsidRPr="000B7289">
        <w:t xml:space="preserve"> ska bli verk</w:t>
      </w:r>
      <w:r>
        <w:softHyphen/>
      </w:r>
      <w:r w:rsidRPr="000B7289">
        <w:t>nings</w:t>
      </w:r>
      <w:r>
        <w:softHyphen/>
      </w:r>
      <w:r w:rsidRPr="000B7289">
        <w:t xml:space="preserve">fulla </w:t>
      </w:r>
      <w:r>
        <w:t xml:space="preserve">bör emellertid </w:t>
      </w:r>
      <w:r w:rsidRPr="000B7289">
        <w:t>tillsyn</w:t>
      </w:r>
      <w:r>
        <w:t>sbestämmelserna i 11–14 §</w:t>
      </w:r>
      <w:r w:rsidRPr="000B7289">
        <w:t xml:space="preserve">§ </w:t>
      </w:r>
      <w:r>
        <w:t>lagen om medicin</w:t>
      </w:r>
      <w:r>
        <w:softHyphen/>
        <w:t xml:space="preserve">tekniska produkter </w:t>
      </w:r>
      <w:r w:rsidRPr="000B7289">
        <w:t>även omfatta tillsyn av EU-förordning</w:t>
      </w:r>
      <w:r>
        <w:t xml:space="preserve">arna och föras över till den nya lagen. Således </w:t>
      </w:r>
      <w:r w:rsidRPr="000B7289">
        <w:t xml:space="preserve">får </w:t>
      </w:r>
      <w:r>
        <w:t xml:space="preserve">en tillsynsmyndighet </w:t>
      </w:r>
      <w:r w:rsidRPr="000B7289">
        <w:t xml:space="preserve">befogenhet att vidta de åtgärder </w:t>
      </w:r>
      <w:r>
        <w:t>som i dag anges i 11–14 §§ lagen om medicintekniska pro</w:t>
      </w:r>
      <w:r>
        <w:softHyphen/>
        <w:t>dukt</w:t>
      </w:r>
      <w:r>
        <w:softHyphen/>
        <w:t>er och därmed även förena förelägganden med vite. Ett beslut om före</w:t>
      </w:r>
      <w:r>
        <w:softHyphen/>
        <w:t xml:space="preserve">läggande kan innebära krav på att adressaten ska vidta en viss åtgärd (påbud) eller avstå från att vidta en viss åtgärd (förbud). Frågan om möjlighet till hjälp av Polismyndigheten eller Kronofogdemyndigheten behandlas i avsnitt 11.2. </w:t>
      </w:r>
    </w:p>
    <w:p w14:paraId="3B4DB7A9" w14:textId="30F37DE0" w:rsidR="008539B5" w:rsidRDefault="008539B5" w:rsidP="008539B5">
      <w:pPr>
        <w:pStyle w:val="Brdtextmedindrag"/>
      </w:pPr>
      <w:r w:rsidRPr="00B75415">
        <w:rPr>
          <w:i/>
          <w:iCs/>
        </w:rPr>
        <w:t>Läkemedelsverket</w:t>
      </w:r>
      <w:r w:rsidRPr="00B75415">
        <w:t xml:space="preserve"> anser att det i </w:t>
      </w:r>
      <w:r>
        <w:t xml:space="preserve">författningstexten </w:t>
      </w:r>
      <w:r w:rsidRPr="00B75415">
        <w:t xml:space="preserve">bör anges att </w:t>
      </w:r>
      <w:r w:rsidRPr="00E64F81">
        <w:t>tillsyns</w:t>
      </w:r>
      <w:r>
        <w:softHyphen/>
      </w:r>
      <w:r w:rsidRPr="00E64F81">
        <w:t>myndig</w:t>
      </w:r>
      <w:r>
        <w:softHyphen/>
      </w:r>
      <w:r w:rsidRPr="00E64F81">
        <w:t>heten</w:t>
      </w:r>
      <w:r w:rsidRPr="00B75415">
        <w:t xml:space="preserve"> får besluta om </w:t>
      </w:r>
      <w:r>
        <w:t xml:space="preserve">både </w:t>
      </w:r>
      <w:r w:rsidRPr="00B75415">
        <w:t>förelägganden och förbud</w:t>
      </w:r>
      <w:r w:rsidRPr="00F54F20">
        <w:t xml:space="preserve">. Detta för att få tydlighet och </w:t>
      </w:r>
      <w:r>
        <w:t xml:space="preserve">att lagtexten ska överensstämma med lydelsen i </w:t>
      </w:r>
      <w:r w:rsidRPr="00F54F20">
        <w:t>nuvarande 13</w:t>
      </w:r>
      <w:r>
        <w:t> §</w:t>
      </w:r>
      <w:r w:rsidRPr="00F54F20">
        <w:t xml:space="preserve"> lagen om medicintekniska produkter</w:t>
      </w:r>
      <w:r>
        <w:t>. En</w:t>
      </w:r>
      <w:r w:rsidRPr="00F54F20">
        <w:t xml:space="preserve"> sådan skrivning ligger också i linje med den motsvarande bestämmelsen i 14</w:t>
      </w:r>
      <w:r>
        <w:t> kap.</w:t>
      </w:r>
      <w:r w:rsidRPr="00F54F20">
        <w:t xml:space="preserve"> 3</w:t>
      </w:r>
      <w:r>
        <w:t> §</w:t>
      </w:r>
      <w:r w:rsidRPr="00F54F20">
        <w:t xml:space="preserve"> läkemedelslagen (2015:315).</w:t>
      </w:r>
      <w:r>
        <w:t xml:space="preserve"> Regering bedömer dock att ordet förelägga innebär att adress</w:t>
      </w:r>
      <w:r>
        <w:softHyphen/>
        <w:t>at</w:t>
      </w:r>
      <w:r>
        <w:softHyphen/>
        <w:t>en ska vidta en viss åtgärd (påbud) eller avstå från att vidta en viss åtgärd (förbud). Det är därför konsekvent att i lagtexten endast ange att tillsyns</w:t>
      </w:r>
      <w:r>
        <w:softHyphen/>
        <w:t xml:space="preserve">myndigheten får besluta om förelägganden. </w:t>
      </w:r>
    </w:p>
    <w:p w14:paraId="2F8BB26D" w14:textId="66282101" w:rsidR="008539B5" w:rsidRDefault="008539B5" w:rsidP="008539B5">
      <w:pPr>
        <w:pStyle w:val="Brdtextmedindrag"/>
      </w:pPr>
      <w:r w:rsidRPr="000B7289">
        <w:t xml:space="preserve">I viss utsträckning får </w:t>
      </w:r>
      <w:r>
        <w:t>tillsyns</w:t>
      </w:r>
      <w:r w:rsidRPr="000B7289">
        <w:t>bestämmelse</w:t>
      </w:r>
      <w:r>
        <w:t xml:space="preserve">rna i lagen </w:t>
      </w:r>
      <w:r w:rsidRPr="000B7289">
        <w:t>karaktären av dele</w:t>
      </w:r>
      <w:r>
        <w:softHyphen/>
      </w:r>
      <w:r w:rsidRPr="000B7289">
        <w:t>ga</w:t>
      </w:r>
      <w:r>
        <w:softHyphen/>
      </w:r>
      <w:r w:rsidRPr="000B7289">
        <w:t>tion, eftersom det i ett flertal bestämmelser i EU-förordningen är regler</w:t>
      </w:r>
      <w:r>
        <w:softHyphen/>
      </w:r>
      <w:r w:rsidRPr="000B7289">
        <w:t>at hur den berörda medlemsstaten ska agera. Det får dock anses vara en god</w:t>
      </w:r>
      <w:r>
        <w:softHyphen/>
      </w:r>
      <w:r w:rsidRPr="000B7289">
        <w:t xml:space="preserve">tagbar lösning att även reglera tillsynsansvaret i </w:t>
      </w:r>
      <w:r>
        <w:t xml:space="preserve">den nya lagen </w:t>
      </w:r>
      <w:r w:rsidRPr="000B7289">
        <w:t>för att till</w:t>
      </w:r>
      <w:r>
        <w:softHyphen/>
      </w:r>
      <w:r w:rsidRPr="000B7289">
        <w:t>syns</w:t>
      </w:r>
      <w:r>
        <w:softHyphen/>
      </w:r>
      <w:r w:rsidRPr="000B7289">
        <w:t>myndigheten därmed ska få tillgång till verkningsfulla åtgärder. Samma bedömning gjordes vid anpassning av svensk rätt till förordning (EG) nr 726/2004 (prop. 2005/06:70 s.</w:t>
      </w:r>
      <w:r>
        <w:t> </w:t>
      </w:r>
      <w:r w:rsidRPr="000B7289">
        <w:t>155)</w:t>
      </w:r>
      <w:r>
        <w:t xml:space="preserve"> och anpassningar av svensk rätt till EU-förordningen om kliniska läkemedelsprövningar (prop. 2017/18:197 s. 138)</w:t>
      </w:r>
      <w:r w:rsidRPr="000B7289">
        <w:t>.</w:t>
      </w:r>
      <w:r>
        <w:t xml:space="preserve"> </w:t>
      </w:r>
    </w:p>
    <w:p w14:paraId="1D48C5E2" w14:textId="2BA1A0D4" w:rsidR="008539B5" w:rsidRDefault="008539B5" w:rsidP="008539B5">
      <w:pPr>
        <w:pStyle w:val="Brdtextmedindrag"/>
      </w:pPr>
      <w:r>
        <w:t xml:space="preserve">Av 11 § förordningen </w:t>
      </w:r>
      <w:r w:rsidRPr="006F6F85">
        <w:t>(1993:876)</w:t>
      </w:r>
      <w:r>
        <w:t xml:space="preserve"> om medicintekniska produkter fram</w:t>
      </w:r>
      <w:r>
        <w:softHyphen/>
        <w:t xml:space="preserve">går att </w:t>
      </w:r>
      <w:r w:rsidRPr="006F6F85">
        <w:t>Läkemedelsverket utövar tillsyn över att lagen om medicintekniska pro</w:t>
      </w:r>
      <w:r>
        <w:softHyphen/>
      </w:r>
      <w:r w:rsidRPr="006F6F85">
        <w:t>dukter och föreskrifter som har meddelats i anslutning till lagen följs. I fråga om de produkter som tillverkas inom hälso- och sjukvården samt tand</w:t>
      </w:r>
      <w:r>
        <w:softHyphen/>
      </w:r>
      <w:r w:rsidRPr="006F6F85">
        <w:t>vården och som endast ska användas i den egna verksamheten</w:t>
      </w:r>
      <w:r>
        <w:t xml:space="preserve"> (egentillverkade produkter) </w:t>
      </w:r>
      <w:r w:rsidRPr="006F6F85">
        <w:t xml:space="preserve">utövas tillsynen </w:t>
      </w:r>
      <w:r>
        <w:t xml:space="preserve">emellertid </w:t>
      </w:r>
      <w:r w:rsidRPr="006F6F85">
        <w:t xml:space="preserve">av </w:t>
      </w:r>
      <w:r>
        <w:t>IVO</w:t>
      </w:r>
      <w:r w:rsidRPr="006F6F85">
        <w:t>.</w:t>
      </w:r>
      <w:r>
        <w:t xml:space="preserve"> </w:t>
      </w:r>
    </w:p>
    <w:p w14:paraId="0BDC311E" w14:textId="0337B0AB" w:rsidR="008539B5" w:rsidRDefault="008539B5" w:rsidP="008539B5">
      <w:pPr>
        <w:pStyle w:val="Brdtextmedindrag"/>
      </w:pPr>
      <w:r>
        <w:t xml:space="preserve">I promemorian föreslogs det att Läkemedelsverket ska ha </w:t>
      </w:r>
      <w:r w:rsidRPr="006F6F85">
        <w:t>tillsyn över efter</w:t>
      </w:r>
      <w:r>
        <w:softHyphen/>
      </w:r>
      <w:r w:rsidRPr="006F6F85">
        <w:t xml:space="preserve">levnaden </w:t>
      </w:r>
      <w:r>
        <w:t xml:space="preserve">av EU-förordningarna, den nya lagen </w:t>
      </w:r>
      <w:r w:rsidRPr="006F6F85">
        <w:t>med kompletterande be</w:t>
      </w:r>
      <w:r>
        <w:softHyphen/>
      </w:r>
      <w:r w:rsidRPr="006F6F85">
        <w:t>stäm</w:t>
      </w:r>
      <w:r>
        <w:softHyphen/>
      </w:r>
      <w:r w:rsidRPr="006F6F85">
        <w:t>melser till EU:s förordningar om medicintekniska produkter och före</w:t>
      </w:r>
      <w:r>
        <w:softHyphen/>
      </w:r>
      <w:r w:rsidRPr="006F6F85">
        <w:t xml:space="preserve">skrifter som har meddelats i anslutning till </w:t>
      </w:r>
      <w:r>
        <w:t xml:space="preserve">den </w:t>
      </w:r>
      <w:r w:rsidRPr="006F6F85">
        <w:t>lagen.</w:t>
      </w:r>
      <w:r>
        <w:t xml:space="preserve"> Läkemedels</w:t>
      </w:r>
      <w:r>
        <w:softHyphen/>
        <w:t>verk</w:t>
      </w:r>
      <w:r>
        <w:softHyphen/>
        <w:t>ets tillsyn ska dock begränsas i den mån som tillsyns</w:t>
      </w:r>
      <w:r>
        <w:softHyphen/>
        <w:t xml:space="preserve">ansvar ges till IVO. </w:t>
      </w:r>
    </w:p>
    <w:p w14:paraId="1955005A" w14:textId="20927909" w:rsidR="008539B5" w:rsidRDefault="008539B5" w:rsidP="008539B5">
      <w:pPr>
        <w:pStyle w:val="Brdtextmedindrag"/>
      </w:pPr>
      <w:r w:rsidRPr="00A4700B">
        <w:rPr>
          <w:bCs/>
          <w:i/>
          <w:iCs/>
        </w:rPr>
        <w:t>Region Stockholm</w:t>
      </w:r>
      <w:r w:rsidRPr="007D3C85">
        <w:rPr>
          <w:bCs/>
        </w:rPr>
        <w:t xml:space="preserve"> anser att ansvarsfördelningen mellan Läkemedels</w:t>
      </w:r>
      <w:r>
        <w:rPr>
          <w:bCs/>
        </w:rPr>
        <w:softHyphen/>
      </w:r>
      <w:r w:rsidRPr="007D3C85">
        <w:rPr>
          <w:bCs/>
        </w:rPr>
        <w:t xml:space="preserve">verket, </w:t>
      </w:r>
      <w:r>
        <w:rPr>
          <w:bCs/>
        </w:rPr>
        <w:t>IVO</w:t>
      </w:r>
      <w:r w:rsidRPr="007D3C85">
        <w:rPr>
          <w:bCs/>
        </w:rPr>
        <w:t xml:space="preserve"> </w:t>
      </w:r>
      <w:r>
        <w:rPr>
          <w:bCs/>
        </w:rPr>
        <w:t>och</w:t>
      </w:r>
      <w:r w:rsidRPr="007D3C85">
        <w:rPr>
          <w:bCs/>
        </w:rPr>
        <w:t xml:space="preserve"> Socialstyrelsen vad gäller ansvar och befogenheter inom området medicintekniska komponenter av avancerade terapier behöver tydlig</w:t>
      </w:r>
      <w:r>
        <w:rPr>
          <w:bCs/>
        </w:rPr>
        <w:softHyphen/>
      </w:r>
      <w:r w:rsidRPr="007D3C85">
        <w:rPr>
          <w:bCs/>
        </w:rPr>
        <w:t xml:space="preserve">göras ytterligare. Region Stockholm anser att Läkemedelsverket ska vara ansvarig tillsynsmyndighet för </w:t>
      </w:r>
      <w:r>
        <w:rPr>
          <w:bCs/>
        </w:rPr>
        <w:t>EU-förordningarna</w:t>
      </w:r>
      <w:r w:rsidRPr="007D3C85">
        <w:rPr>
          <w:bCs/>
        </w:rPr>
        <w:t>.</w:t>
      </w:r>
      <w:r>
        <w:rPr>
          <w:bCs/>
        </w:rPr>
        <w:t xml:space="preserve"> </w:t>
      </w:r>
      <w:r w:rsidRPr="00734365">
        <w:rPr>
          <w:bCs/>
        </w:rPr>
        <w:t>Genom att samla ansvaret hos en myndighet minska</w:t>
      </w:r>
      <w:r>
        <w:rPr>
          <w:bCs/>
        </w:rPr>
        <w:t xml:space="preserve">s </w:t>
      </w:r>
      <w:r w:rsidRPr="00734365">
        <w:rPr>
          <w:bCs/>
        </w:rPr>
        <w:t xml:space="preserve">risken </w:t>
      </w:r>
      <w:r>
        <w:rPr>
          <w:bCs/>
        </w:rPr>
        <w:t xml:space="preserve">enligt regionen </w:t>
      </w:r>
      <w:r w:rsidRPr="00734365">
        <w:rPr>
          <w:bCs/>
        </w:rPr>
        <w:t xml:space="preserve">för att olika myndigheter gör skilda bedömningar. </w:t>
      </w:r>
      <w:r w:rsidRPr="007D3C85">
        <w:rPr>
          <w:bCs/>
        </w:rPr>
        <w:t xml:space="preserve">Region Stockholm tillstyrker </w:t>
      </w:r>
      <w:r>
        <w:rPr>
          <w:bCs/>
        </w:rPr>
        <w:t xml:space="preserve">dock förslaget om </w:t>
      </w:r>
      <w:r w:rsidRPr="007D3C85">
        <w:rPr>
          <w:bCs/>
        </w:rPr>
        <w:t xml:space="preserve">att </w:t>
      </w:r>
      <w:r>
        <w:rPr>
          <w:bCs/>
        </w:rPr>
        <w:t xml:space="preserve">IVO </w:t>
      </w:r>
      <w:r w:rsidRPr="007D3C85">
        <w:rPr>
          <w:bCs/>
        </w:rPr>
        <w:t>är ansvarig tillsynsmyndighet för anmälningar om nega</w:t>
      </w:r>
      <w:r>
        <w:rPr>
          <w:bCs/>
        </w:rPr>
        <w:softHyphen/>
      </w:r>
      <w:r w:rsidRPr="007D3C85">
        <w:rPr>
          <w:bCs/>
        </w:rPr>
        <w:t>tiva händelser inom det medicintekniska området.</w:t>
      </w:r>
      <w:r>
        <w:rPr>
          <w:bCs/>
        </w:rPr>
        <w:t xml:space="preserve"> </w:t>
      </w:r>
      <w:r>
        <w:t>Regeringen kom</w:t>
      </w:r>
      <w:r>
        <w:softHyphen/>
        <w:t>mer i förordning att bestämma vilka myndigheter som ska utöva tillsyn. Även om flera tillsyns</w:t>
      </w:r>
      <w:r>
        <w:softHyphen/>
        <w:t>myndigheter utses så kommer deras ansvar vara fast</w:t>
      </w:r>
      <w:r>
        <w:softHyphen/>
        <w:t>ställt och avgränsat till olika områden och utifrån deras kompetens. I de fall flera myndigheter utses till tillsynsmyndigheter i olika områden så ska de samverka med varandra för att säkerställa enhetliga bedömningar. Sådan samverkan görs med stöd av 8 § f</w:t>
      </w:r>
      <w:r w:rsidRPr="00734365">
        <w:t>örvaltningslag</w:t>
      </w:r>
      <w:r>
        <w:t>en</w:t>
      </w:r>
      <w:r w:rsidRPr="00734365">
        <w:t xml:space="preserve"> (2017:900)</w:t>
      </w:r>
      <w:r>
        <w:t>.</w:t>
      </w:r>
    </w:p>
    <w:p w14:paraId="6CFB35DD" w14:textId="77777777" w:rsidR="008539B5" w:rsidRDefault="008539B5" w:rsidP="008539B5">
      <w:pPr>
        <w:pStyle w:val="Rubrik5utannumrering"/>
      </w:pPr>
      <w:r>
        <w:t xml:space="preserve">Tillsyn över externa reprocessare </w:t>
      </w:r>
    </w:p>
    <w:p w14:paraId="7C4E4FD3" w14:textId="166B7CEC" w:rsidR="008539B5" w:rsidRPr="00DA7811" w:rsidRDefault="008539B5" w:rsidP="008539B5">
      <w:pPr>
        <w:pStyle w:val="Brdtext"/>
      </w:pPr>
      <w:r>
        <w:t>Som framgår av avsnitt 9.5 så kan det komma att införas bestämmelser i svensk rätt som innebär att reprocessing och återanvändning av engångs</w:t>
      </w:r>
      <w:r>
        <w:softHyphen/>
        <w:t xml:space="preserve">produkter ska vara tillåten. Om sådan hantering tillåts, kommer regeringen att i förordning utse tillsynsmyndigheter för denna verksamhet. </w:t>
      </w:r>
      <w:bookmarkStart w:id="310" w:name="_Hlk34161873"/>
    </w:p>
    <w:bookmarkEnd w:id="310"/>
    <w:p w14:paraId="63594B42" w14:textId="77777777" w:rsidR="008539B5" w:rsidRDefault="008539B5" w:rsidP="008539B5">
      <w:pPr>
        <w:pStyle w:val="Rubrik5utannumrering"/>
      </w:pPr>
      <w:r>
        <w:t xml:space="preserve">Tillsyn över kliniska prövningar och </w:t>
      </w:r>
      <w:r w:rsidRPr="00E00E43">
        <w:t>prestandastudier</w:t>
      </w:r>
    </w:p>
    <w:p w14:paraId="73A91BAF" w14:textId="09A1827A" w:rsidR="008539B5" w:rsidRDefault="008539B5" w:rsidP="008539B5">
      <w:pPr>
        <w:pStyle w:val="Brdtextmedindrag"/>
        <w:ind w:firstLine="0"/>
      </w:pPr>
      <w:r>
        <w:t>I dag har Läkemedelsverket tillsyn över kliniska prövningar och pre</w:t>
      </w:r>
      <w:r>
        <w:softHyphen/>
        <w:t>standa</w:t>
      </w:r>
      <w:r>
        <w:softHyphen/>
        <w:t xml:space="preserve">studier. </w:t>
      </w:r>
      <w:r w:rsidRPr="00C7107C">
        <w:t xml:space="preserve">Överklagandenämnden för etikprövning </w:t>
      </w:r>
      <w:r>
        <w:t>har från och med den 1 januari 2020</w:t>
      </w:r>
      <w:r w:rsidRPr="00C7107C">
        <w:t xml:space="preserve"> tillsyn över att etikprövningslagen, föreskrifter som har meddelats med stöd av lagen och villkor som har meddelats i samband med godkännande vid etikprövning följs. </w:t>
      </w:r>
      <w:r>
        <w:t>Den etiska granskningen kom</w:t>
      </w:r>
      <w:r>
        <w:softHyphen/>
        <w:t>mer att regleras i den nya lagen med kompletterande bestämmelser om etisk granskning till EU:s förordningar om medicintekniska produkter (jfr avsnitt 10.2–10.4). Beslutsprocessen för att få tillstånd att genomföra klin</w:t>
      </w:r>
      <w:r>
        <w:softHyphen/>
        <w:t>iska prövningar och prestandastudier kommer att ändras när EU-för</w:t>
      </w:r>
      <w:r>
        <w:softHyphen/>
        <w:t>ord</w:t>
      </w:r>
      <w:r>
        <w:softHyphen/>
        <w:t>ning</w:t>
      </w:r>
      <w:r>
        <w:softHyphen/>
        <w:t>arna börjar tillämpas. Ansökningar om att få genomföra en prövning och studie ska granskas ur ett etiskt per</w:t>
      </w:r>
      <w:r>
        <w:softHyphen/>
        <w:t>spektiv av Etikpröv</w:t>
      </w:r>
      <w:r>
        <w:softHyphen/>
        <w:t>nings</w:t>
      </w:r>
      <w:r>
        <w:softHyphen/>
        <w:t>myndig</w:t>
      </w:r>
      <w:r>
        <w:softHyphen/>
        <w:t>het</w:t>
      </w:r>
      <w:r>
        <w:softHyphen/>
        <w:t>en. I huvuddelen av dessa an</w:t>
      </w:r>
      <w:r>
        <w:softHyphen/>
        <w:t>sökningar ska Etikprövningsmyndigheten lämna ett yttrande om slut</w:t>
      </w:r>
      <w:r>
        <w:softHyphen/>
        <w:t>satsen av den etiska bedömningen till Läke</w:t>
      </w:r>
      <w:r>
        <w:softHyphen/>
        <w:t>medels</w:t>
      </w:r>
      <w:r>
        <w:softHyphen/>
        <w:t>verket. Läkemedels</w:t>
      </w:r>
      <w:r>
        <w:softHyphen/>
        <w:t>verket fattar i dessa fall ett slutligt beslut för vilket Etikprövningsmyndighetens yttrande ligger till grund. I vissa fall fattar Etikprövningsmyndigheten ett själv</w:t>
      </w:r>
      <w:r>
        <w:softHyphen/>
        <w:t>ständigt beslut om att en pröv</w:t>
      </w:r>
      <w:r>
        <w:softHyphen/>
        <w:t xml:space="preserve">ning eller studie är etiskt godtagbar. </w:t>
      </w:r>
    </w:p>
    <w:p w14:paraId="3997FA51" w14:textId="32841E27" w:rsidR="008539B5" w:rsidRDefault="008539B5" w:rsidP="008539B5">
      <w:pPr>
        <w:pStyle w:val="Brdtextmedindrag"/>
      </w:pPr>
      <w:r>
        <w:t>Tillsyn ska även i fortsättningen utövas över kliniska prövningar och pre</w:t>
      </w:r>
      <w:r>
        <w:softHyphen/>
        <w:t>standastudier. Läkemedelsverket bör vara den myndighet som utövar tillsyn över EU-förordningarnas efterlevnad. Eftersom etikprövningslagen inte kommer att tillämpas på kliniska prövningar och prestandastudier så kom</w:t>
      </w:r>
      <w:r>
        <w:softHyphen/>
        <w:t>mer Överklagandenämnden för etikprövnings tillsynsansvar inte att om</w:t>
      </w:r>
      <w:r>
        <w:softHyphen/>
        <w:t>fatta kliniska prövningar och prestandastudier. Av 26 § förvalt</w:t>
      </w:r>
      <w:r>
        <w:softHyphen/>
        <w:t>nings</w:t>
      </w:r>
      <w:r>
        <w:softHyphen/>
        <w:t>lag</w:t>
      </w:r>
      <w:r>
        <w:softHyphen/>
        <w:t>en framgår att en myndighet inom ramen för sitt utredningsansvar kan begära ett yttrande från en annan myndighet eller från någon enskild. Vidare framgår av 8 § samma lag att en myndighet inom sitt verk</w:t>
      </w:r>
      <w:r>
        <w:softHyphen/>
        <w:t>sam</w:t>
      </w:r>
      <w:r>
        <w:softHyphen/>
        <w:t>hets</w:t>
      </w:r>
      <w:r>
        <w:softHyphen/>
        <w:t>område ska samverka med andra myndigheter. Det innebär att Läke</w:t>
      </w:r>
      <w:r>
        <w:softHyphen/>
        <w:t>medels</w:t>
      </w:r>
      <w:r>
        <w:softHyphen/>
        <w:t>verket kan begära in synpunkter från till exempel Etikpröv</w:t>
      </w:r>
      <w:r>
        <w:softHyphen/>
        <w:t>nings</w:t>
      </w:r>
      <w:r>
        <w:softHyphen/>
        <w:t>myndig</w:t>
      </w:r>
      <w:r>
        <w:softHyphen/>
        <w:t>heten eller Överklagandenämnden för etikprövning om en etisk fråga som uppstått inom ramen för tillsynen behöver utredas. Frågan om tillsyn av etiska frågor i kliniska prövningar och prestandastudier bör dock analyseras noggrannare.</w:t>
      </w:r>
    </w:p>
    <w:p w14:paraId="166AC514" w14:textId="77777777" w:rsidR="008539B5" w:rsidRDefault="008539B5" w:rsidP="008539B5">
      <w:pPr>
        <w:pStyle w:val="Rubrik5utannumrering"/>
      </w:pPr>
      <w:r>
        <w:t>Tillsyn över bestämmelser om unik produktidentifiering (UDI) och information om implantat vid estetiska behandlingar</w:t>
      </w:r>
    </w:p>
    <w:p w14:paraId="191746F7" w14:textId="72A3A05B" w:rsidR="008539B5" w:rsidRDefault="008539B5" w:rsidP="008539B5">
      <w:pPr>
        <w:pStyle w:val="Brdtextmedindrag"/>
        <w:ind w:firstLine="0"/>
      </w:pPr>
      <w:r>
        <w:t>Estetiska behandlingar omfattar flera olika typer av ingrepp och injek</w:t>
      </w:r>
      <w:r>
        <w:softHyphen/>
        <w:t>tion</w:t>
      </w:r>
      <w:r>
        <w:softHyphen/>
        <w:t>er. Bland de kirurgiska behandlingarna kan nämnas operativa lyft av mage, bål, armar, panna och ögonbryn samt ansikts- och halslyft. Kirurgiska ingrepp på öron, näsa och bröst är ytterligare exempel, liksom fettsugning och insättningar av implantat. Bland de icke-kirurgiska be</w:t>
      </w:r>
      <w:r>
        <w:softHyphen/>
        <w:t>handlingarna kan nämnas fillers, laserbehandlingar, kemiska peelingbehandlingar m.m. EU-förordningarna reglera flera av de produkter som används vid dessa in</w:t>
      </w:r>
      <w:r>
        <w:softHyphen/>
        <w:t>grepp, men förordningarna reglerar inte användningen av dessa pro</w:t>
      </w:r>
      <w:r>
        <w:softHyphen/>
        <w:t>dukt</w:t>
      </w:r>
      <w:r>
        <w:softHyphen/>
        <w:t>er. Emellertid bör det regleras vilken myndighet som ska ha tillsyn över att en person som får ett implantat inopererat i sig får information om im</w:t>
      </w:r>
      <w:r>
        <w:softHyphen/>
        <w:t>plantat</w:t>
      </w:r>
      <w:r>
        <w:softHyphen/>
        <w:t>et i enlighet med artikel 18 i MDR-förordningen (jfr avsnitt 9.7) och att den unika produktidentifieringen (UDI) gällande implantat i klass III lagras och förvaras i enlighet med MDR-förordningen (jfr avsnitt 9.11). För</w:t>
      </w:r>
      <w:r>
        <w:softHyphen/>
        <w:t>utom implantat kan fillers komma att klassificeras som implantat i klass III. I dagsläget kan estetiska behandlingar exempel</w:t>
      </w:r>
      <w:r>
        <w:softHyphen/>
        <w:t>vis med filler ske inom verksamhet som inte är att anse som hälso- och sjukvård och behandlingarna kan utföras av personal som inte har legiti</w:t>
      </w:r>
      <w:r>
        <w:softHyphen/>
        <w:t>ma</w:t>
      </w:r>
      <w:r>
        <w:softHyphen/>
        <w:t xml:space="preserve">tion för ett yrke inom hälso- och sjukvården. Det innebär att i dagsläget kan fillers hanteras i verksamheter som inte omfattas av det tillsynsansvar som IVO har, eftersom inspektionens tillsynsansvar omfattar just hälso- och sjukvården och dess personal, jämför 7 kap. 1 § patientsäkerhetslagen (2010:659). Lagändringar om estetiska behandlingar bland annat med filler har föreslagits i propositionen Lag </w:t>
      </w:r>
      <w:r w:rsidRPr="001911B6">
        <w:t>om estetiska kirurgiska ingrepp och estetiska injektionsbehandlingar</w:t>
      </w:r>
      <w:r>
        <w:t xml:space="preserve"> </w:t>
      </w:r>
      <w:r w:rsidRPr="00B63628">
        <w:t>(prop. 2020/21:57)</w:t>
      </w:r>
      <w:r>
        <w:t xml:space="preserve">. Innebörden av dessa ändringar behandlas nedan. </w:t>
      </w:r>
    </w:p>
    <w:p w14:paraId="2D0A3C23" w14:textId="0D356399" w:rsidR="008539B5" w:rsidRDefault="008539B5" w:rsidP="008539B5">
      <w:pPr>
        <w:pStyle w:val="Brdtextmedindrag"/>
      </w:pPr>
      <w:r>
        <w:t>Förordningen (1998:899) om miljöfarlig verksamhet och hälsoskydd inne</w:t>
      </w:r>
      <w:r>
        <w:softHyphen/>
        <w:t>håller kompletterande bestämmelser till miljöbalkens kapitel om miljö</w:t>
      </w:r>
      <w:r>
        <w:softHyphen/>
        <w:t>farlig verksamhet och hälsoskydd. Av 38 § den förordningen framgår en anmälningsskyldighet för bland annat verksamhet där allmänheten yrkes</w:t>
      </w:r>
      <w:r>
        <w:softHyphen/>
        <w:t>mässigt erbjuds hygienisk behandling som innebär risk för blod</w:t>
      </w:r>
      <w:r>
        <w:softHyphen/>
        <w:t>smitta genom användning av skalpeller, akupunkturnålar, piercings</w:t>
      </w:r>
      <w:r>
        <w:softHyphen/>
        <w:t>verk</w:t>
      </w:r>
      <w:r>
        <w:softHyphen/>
        <w:t xml:space="preserve">tyg eller andra liknande skärande eller stickande verktyg. Anmälan ska göras till den kommun där verksamheten ska bedrivas. </w:t>
      </w:r>
    </w:p>
    <w:p w14:paraId="7CB1CC59" w14:textId="038AC45E" w:rsidR="008539B5" w:rsidRDefault="008539B5" w:rsidP="008539B5">
      <w:pPr>
        <w:pStyle w:val="Brdtextmedindrag"/>
      </w:pPr>
      <w:r>
        <w:t>Kommuner har ett generellt tillsynsansvar för lokaler för allmänna ända</w:t>
      </w:r>
      <w:r>
        <w:softHyphen/>
        <w:t>mål och att de brukas på ett sådant sätt att olägenheter för människors hälsa inte uppkommer m.m., jfr 9 kap. 3 och 9 §§ och 26 kap. 3 § miljöbalken. I 45 § förordningen om miljöfarlig verksamhet och hälsoskydd anges att kom</w:t>
      </w:r>
      <w:r>
        <w:softHyphen/>
        <w:t>munen vid sin tillsyn bland annat ska prioritera lokaler som allmän</w:t>
      </w:r>
      <w:r>
        <w:softHyphen/>
        <w:t xml:space="preserve">heten har tillgång till, däribland lokaler för vård och där yrkesmässig hygienisk behandling erbjuds. </w:t>
      </w:r>
    </w:p>
    <w:p w14:paraId="4BF97708" w14:textId="29293022" w:rsidR="008539B5" w:rsidRDefault="008539B5" w:rsidP="008539B5">
      <w:pPr>
        <w:pStyle w:val="Brdtextmedindrag"/>
      </w:pPr>
      <w:r w:rsidRPr="001911B6">
        <w:t xml:space="preserve">Som nämns i avsnitt </w:t>
      </w:r>
      <w:r>
        <w:t>6.</w:t>
      </w:r>
      <w:r w:rsidRPr="001911B6">
        <w:t>3</w:t>
      </w:r>
      <w:r>
        <w:t xml:space="preserve"> så har en ny lag </w:t>
      </w:r>
      <w:r w:rsidRPr="001911B6">
        <w:t>om estetiska kirurgiska ingrepp och estetiska injektionsbehandlingar</w:t>
      </w:r>
      <w:r>
        <w:t xml:space="preserve"> föreslagits i en proposition som be</w:t>
      </w:r>
      <w:r>
        <w:softHyphen/>
        <w:t xml:space="preserve">slutades av regeringen den 3 december 2020. </w:t>
      </w:r>
      <w:r w:rsidRPr="001911B6">
        <w:t xml:space="preserve">Förslagen </w:t>
      </w:r>
      <w:r>
        <w:t>i den pro</w:t>
      </w:r>
      <w:r>
        <w:softHyphen/>
        <w:t>positionen innebär bland annat</w:t>
      </w:r>
      <w:r w:rsidRPr="001911B6">
        <w:t xml:space="preserve"> att behandlingar med filler</w:t>
      </w:r>
      <w:r>
        <w:t>s</w:t>
      </w:r>
      <w:r w:rsidRPr="001911B6">
        <w:t xml:space="preserve"> kommer at</w:t>
      </w:r>
      <w:r>
        <w:t>t</w:t>
      </w:r>
      <w:r w:rsidRPr="001911B6">
        <w:t xml:space="preserve"> om</w:t>
      </w:r>
      <w:r>
        <w:softHyphen/>
      </w:r>
      <w:r w:rsidRPr="001911B6">
        <w:t>fattas av den nya lagen</w:t>
      </w:r>
      <w:r>
        <w:t xml:space="preserve"> </w:t>
      </w:r>
      <w:r w:rsidRPr="00E41AB7">
        <w:t>om estetiska kirurgiska ingrepp och estetiska injektions</w:t>
      </w:r>
      <w:r>
        <w:softHyphen/>
      </w:r>
      <w:r w:rsidRPr="00E41AB7">
        <w:t>behandlingar</w:t>
      </w:r>
      <w:r>
        <w:t>. Sådana behandlingar kommer enligt förslaget i departements</w:t>
      </w:r>
      <w:r>
        <w:softHyphen/>
        <w:t>promemorian Stärkt skydd för den enskilde vid estetiska be</w:t>
      </w:r>
      <w:r>
        <w:softHyphen/>
        <w:t>handl</w:t>
      </w:r>
      <w:r>
        <w:softHyphen/>
        <w:t>ingar (Ds 2019:20) inte längre vara anmälningspliktiga enligt för</w:t>
      </w:r>
      <w:r>
        <w:softHyphen/>
        <w:t>ord</w:t>
      </w:r>
      <w:r>
        <w:softHyphen/>
        <w:t>ning</w:t>
      </w:r>
      <w:r>
        <w:softHyphen/>
        <w:t xml:space="preserve">en om miljöfarlig verksamhet och hälsoskydd. </w:t>
      </w:r>
      <w:r w:rsidRPr="001911B6">
        <w:t xml:space="preserve">Enligt förslagen i </w:t>
      </w:r>
      <w:r>
        <w:t>pro</w:t>
      </w:r>
      <w:r>
        <w:softHyphen/>
        <w:t>posi</w:t>
      </w:r>
      <w:r>
        <w:softHyphen/>
        <w:t xml:space="preserve">tionen </w:t>
      </w:r>
      <w:r w:rsidRPr="001911B6">
        <w:t xml:space="preserve">kommer </w:t>
      </w:r>
      <w:r>
        <w:t>IVO</w:t>
      </w:r>
      <w:r w:rsidRPr="001911B6">
        <w:t xml:space="preserve"> vara tillsyns</w:t>
      </w:r>
      <w:r>
        <w:t>myndig</w:t>
      </w:r>
      <w:r w:rsidRPr="001911B6">
        <w:t>het för de verksamheter som om</w:t>
      </w:r>
      <w:r>
        <w:softHyphen/>
      </w:r>
      <w:r w:rsidRPr="001911B6">
        <w:t>fattas av den nya lagen</w:t>
      </w:r>
      <w:r w:rsidRPr="00E41AB7">
        <w:t xml:space="preserve"> om estetiska kirurgiska ingrepp och estetiska injek</w:t>
      </w:r>
      <w:r>
        <w:softHyphen/>
      </w:r>
      <w:r w:rsidRPr="00E41AB7">
        <w:t>tions</w:t>
      </w:r>
      <w:r>
        <w:softHyphen/>
      </w:r>
      <w:r w:rsidRPr="00E41AB7">
        <w:t>behandlingar</w:t>
      </w:r>
      <w:r>
        <w:t xml:space="preserve">. Kommunens tillsynsansvar </w:t>
      </w:r>
      <w:r w:rsidRPr="00E41AB7">
        <w:t>över lokaler där all</w:t>
      </w:r>
      <w:r>
        <w:softHyphen/>
      </w:r>
      <w:r w:rsidRPr="00E41AB7">
        <w:t>män</w:t>
      </w:r>
      <w:r>
        <w:softHyphen/>
      </w:r>
      <w:r w:rsidRPr="00E41AB7">
        <w:t xml:space="preserve">heten yrkesmässigt erbjuds hygienisk behandling </w:t>
      </w:r>
      <w:r>
        <w:t>föreslås samtidigt begränsas så att den</w:t>
      </w:r>
      <w:r w:rsidRPr="00E41AB7">
        <w:t xml:space="preserve"> inte avser verksamheter som endast omfattas av </w:t>
      </w:r>
      <w:r>
        <w:t xml:space="preserve">den nya </w:t>
      </w:r>
      <w:r w:rsidRPr="00E41AB7">
        <w:t>lagen om estetiska kirurgiska ingrepp och estetiska injektions</w:t>
      </w:r>
      <w:r>
        <w:softHyphen/>
      </w:r>
      <w:r w:rsidRPr="00E41AB7">
        <w:t>behandlingar.</w:t>
      </w:r>
      <w:r>
        <w:t xml:space="preserve"> Ändringarna och den nya lagen </w:t>
      </w:r>
      <w:r w:rsidRPr="00E41AB7">
        <w:t>om estetiska kirurgiska ingrepp och estetiska injektionsbehandlingar</w:t>
      </w:r>
      <w:r w:rsidRPr="001911B6">
        <w:t xml:space="preserve"> föreslås träda i kraft den 1 </w:t>
      </w:r>
      <w:r>
        <w:t xml:space="preserve">juli </w:t>
      </w:r>
      <w:r w:rsidRPr="001911B6">
        <w:t>2021</w:t>
      </w:r>
      <w:r>
        <w:t>.</w:t>
      </w:r>
      <w:r w:rsidRPr="00E41AB7">
        <w:t xml:space="preserve"> </w:t>
      </w:r>
    </w:p>
    <w:p w14:paraId="3C583BC2" w14:textId="17079FE0" w:rsidR="008539B5" w:rsidRDefault="008539B5" w:rsidP="008539B5">
      <w:pPr>
        <w:pStyle w:val="Brdtextmedindrag"/>
      </w:pPr>
      <w:r>
        <w:t>I departementspromemorian Anpassningar till EU:s förordningar om medicin</w:t>
      </w:r>
      <w:r>
        <w:softHyphen/>
        <w:t>teknik – del 2 (Ds 2019:32) gjordes bedömningen att dessa be</w:t>
      </w:r>
      <w:r>
        <w:softHyphen/>
        <w:t>stäm</w:t>
      </w:r>
      <w:r>
        <w:softHyphen/>
        <w:t>melser är tillräckliga i och med förslagen i den nya lagen om estetiska kirurg</w:t>
      </w:r>
      <w:r>
        <w:softHyphen/>
        <w:t>iska ingrepp och estetiska injektionsbehandlingar och att ytterligare bestäm</w:t>
      </w:r>
      <w:r>
        <w:softHyphen/>
        <w:t xml:space="preserve">melser med anledning av den kommunala tillsynen inte behövdes. </w:t>
      </w:r>
      <w:r w:rsidRPr="00BD5851">
        <w:rPr>
          <w:i/>
          <w:iCs/>
        </w:rPr>
        <w:t>SKR</w:t>
      </w:r>
      <w:r>
        <w:t xml:space="preserve"> är dock tveksamt till om kommuners arbete med tillsyn över miljö</w:t>
      </w:r>
      <w:r>
        <w:softHyphen/>
        <w:t>farlig verksamhet bör utökas med information om implantat. Denna tvek</w:t>
      </w:r>
      <w:r>
        <w:softHyphen/>
        <w:t>sam</w:t>
      </w:r>
      <w:r>
        <w:softHyphen/>
        <w:t>het gäller enligt SKR trots förslaget om en ny lag om estetiska kirurg</w:t>
      </w:r>
      <w:r>
        <w:softHyphen/>
        <w:t>iska ingrepp och estetiska injektionsbehandlingar där sådana uppgifter före</w:t>
      </w:r>
      <w:r>
        <w:softHyphen/>
        <w:t>slås ingå och där tillsynsansvaret föreslås övergå till IVO. Regeringen be</w:t>
      </w:r>
      <w:r>
        <w:softHyphen/>
        <w:t>dömer dock att regleringarna i den nya lagen om estetiska kirurgiska ingrepp och estetiska injektionsbehandlingar innebär en tillsyn av IVO som i sin omfattning är tillräcklig, men regeringen kommer att följa utvecklingen.</w:t>
      </w:r>
    </w:p>
    <w:p w14:paraId="1FF950C1" w14:textId="77777777" w:rsidR="008539B5" w:rsidRDefault="008539B5" w:rsidP="008539B5">
      <w:pPr>
        <w:pStyle w:val="Rubrik5utannumrering"/>
      </w:pPr>
      <w:r>
        <w:t>När en medlemsstat ska vidta lämpliga korrigerande åtgärder</w:t>
      </w:r>
    </w:p>
    <w:p w14:paraId="3A9BB655" w14:textId="6C5B7975" w:rsidR="008539B5" w:rsidRDefault="008539B5" w:rsidP="008539B5">
      <w:pPr>
        <w:pStyle w:val="Brdtext"/>
      </w:pPr>
      <w:r>
        <w:t xml:space="preserve">Enligt artikel 31 i </w:t>
      </w:r>
      <w:r w:rsidRPr="00A3541E">
        <w:t>MDR-förordningen</w:t>
      </w:r>
      <w:r>
        <w:t xml:space="preserve"> och artikel 28 i IVDR-förordningen ska tillverkare, auktoriserade representanter och importörer föra in den information om aktören som är specificerad i bilaga VI del A avsnitt 1 i det elektroniska systemet (Eudamed). När aktören är validerad av behörig myndig</w:t>
      </w:r>
      <w:r>
        <w:softHyphen/>
        <w:t>het rapporteras detta till Eudamed som skapar ett Eudamed-registrerings</w:t>
      </w:r>
      <w:r>
        <w:softHyphen/>
        <w:t xml:space="preserve">nummer (SRN) som är unikt för varje aktör. </w:t>
      </w:r>
      <w:r w:rsidRPr="00073D9A">
        <w:t xml:space="preserve">Senast ett år efter registreringen av informationen och </w:t>
      </w:r>
      <w:r>
        <w:t xml:space="preserve">därefter </w:t>
      </w:r>
      <w:r w:rsidRPr="00073D9A">
        <w:t>vartannat år ska den ekonom</w:t>
      </w:r>
      <w:r>
        <w:softHyphen/>
      </w:r>
      <w:r w:rsidRPr="00073D9A">
        <w:t>iska aktören bekräfta att uppgifterna är korrekta. Om ingen bekräftelse har lämnats inom sex månader från dessa tidsfrister, får en medlemsstat vidta lämpliga korrigerande åtgärder på sitt territorium fram till dess att den ekonom</w:t>
      </w:r>
      <w:r>
        <w:softHyphen/>
      </w:r>
      <w:r w:rsidRPr="00073D9A">
        <w:t>iska aktören fullgör den skyldigheten.</w:t>
      </w:r>
      <w:r>
        <w:t xml:space="preserve"> Det är således en medlems</w:t>
      </w:r>
      <w:r>
        <w:softHyphen/>
        <w:t>stat och inte behörig myndighet som enligt bestäm</w:t>
      </w:r>
      <w:r>
        <w:softHyphen/>
        <w:t xml:space="preserve">melserna får vidta korrigerande åtgärder. </w:t>
      </w:r>
    </w:p>
    <w:p w14:paraId="02AEB9E4" w14:textId="261F2069" w:rsidR="008539B5" w:rsidRPr="00AA08F5" w:rsidRDefault="008539B5" w:rsidP="008539B5">
      <w:pPr>
        <w:pStyle w:val="Brdtextmedindrag"/>
      </w:pPr>
      <w:r>
        <w:t>I tillsynsbestämmelserna i den nya lagen med kompletterande be</w:t>
      </w:r>
      <w:r>
        <w:softHyphen/>
        <w:t>stäm</w:t>
      </w:r>
      <w:r>
        <w:softHyphen/>
        <w:t>melser till EU:s förordningar om medicintekniska produkter ska det fram</w:t>
      </w:r>
      <w:r>
        <w:softHyphen/>
        <w:t xml:space="preserve">gå att tillsynen över att bestämmelserna i EU-förordningarna, nämnda lag och föreskrifter meddelade med stöd av lagen ska utövas regeringen eller den myndighet som regeringen bestämmer. Den myndighet som utses till tillsynsmyndighet kan därvid vidta lämpliga åtgärder för att se till att de ekonomiska aktörerna uppfyller sina skyldigheter. Det innebär att om en ekonomisk aktör inte bekräftar uppgifterna i enlighet med bestämmelsen i artikel 31.5 i </w:t>
      </w:r>
      <w:r w:rsidRPr="00A3541E">
        <w:t>MDR-förordningen</w:t>
      </w:r>
      <w:r>
        <w:t xml:space="preserve"> eller artikel 28.5 i IVDR-förordningen så kan tillsynsmyndigheten förelägga den ekonomiska aktören att, eventuellt vid vite, bekräfta uppgifterna. Att förelägganden som meddelas med stöd av MDR- och IVDR-förordningarna kan förenas med vite föreslås framgå av en bestämmelse i den nya lagen med kompletterande bestämmelser till EU:s förordningar om medicintekniska produkter (se avsnittet ovan under rubriken </w:t>
      </w:r>
      <w:r w:rsidRPr="004344CD">
        <w:rPr>
          <w:i/>
        </w:rPr>
        <w:t>Anpassning av svensk rätt</w:t>
      </w:r>
      <w:r>
        <w:t xml:space="preserve">). Ytterligare bestämmelser i lag utöver ovan nämnda tillsynsbestämmelser behöver inte införas. </w:t>
      </w:r>
    </w:p>
    <w:p w14:paraId="041E1F99" w14:textId="77777777" w:rsidR="008539B5" w:rsidRDefault="008539B5" w:rsidP="008539B5">
      <w:pPr>
        <w:pStyle w:val="Rubrik5utannumrering"/>
      </w:pPr>
      <w:bookmarkStart w:id="311" w:name="_Hlk20398113"/>
      <w:r>
        <w:t>Anmälda organ</w:t>
      </w:r>
    </w:p>
    <w:bookmarkEnd w:id="311"/>
    <w:p w14:paraId="12AED3CE" w14:textId="4F89F396" w:rsidR="008539B5" w:rsidRDefault="008539B5" w:rsidP="008539B5">
      <w:pPr>
        <w:pStyle w:val="Brdtext"/>
      </w:pPr>
      <w:r w:rsidRPr="002C0AC8">
        <w:t xml:space="preserve">Av artikel 44 i </w:t>
      </w:r>
      <w:r w:rsidRPr="00A3541E">
        <w:t>MDR-förordningen</w:t>
      </w:r>
      <w:r>
        <w:t xml:space="preserve"> </w:t>
      </w:r>
      <w:r w:rsidRPr="002C0AC8">
        <w:t xml:space="preserve">och artikel 40 i </w:t>
      </w:r>
      <w:r>
        <w:t>IVDR-förordningen</w:t>
      </w:r>
      <w:r w:rsidRPr="002C0AC8">
        <w:t xml:space="preserve"> framgår att den nationella </w:t>
      </w:r>
      <w:r>
        <w:t>myndig</w:t>
      </w:r>
      <w:r w:rsidRPr="002C0AC8">
        <w:t>heten med ansvar för anmälda organ fortlöpande ska övervaka de anmälda organen</w:t>
      </w:r>
      <w:r>
        <w:t xml:space="preserve"> på sitt territorium </w:t>
      </w:r>
      <w:r w:rsidRPr="002C0AC8">
        <w:t>för att säkerställa att de uppfyller kraven i bilaga VII. Enligt EU-förordningarna ska alltså myndighet</w:t>
      </w:r>
      <w:r>
        <w:t xml:space="preserve">en med ansvar </w:t>
      </w:r>
      <w:r w:rsidRPr="002C0AC8">
        <w:t xml:space="preserve">för anmälda organ också vara tillsynsmyndighet. I tillsyns- och övervakningsuppgiften ingår enligt artiklarna 44.4 i </w:t>
      </w:r>
      <w:r w:rsidRPr="00A3541E">
        <w:t>MDR-förordningen</w:t>
      </w:r>
      <w:r>
        <w:t xml:space="preserve"> </w:t>
      </w:r>
      <w:r w:rsidRPr="002C0AC8">
        <w:t xml:space="preserve">och 40.4 i </w:t>
      </w:r>
      <w:r>
        <w:t>IVDR-förordningen</w:t>
      </w:r>
      <w:r w:rsidRPr="002C0AC8">
        <w:t xml:space="preserve"> att minst en gång om året bedöma om varje anmält organ under </w:t>
      </w:r>
      <w:r>
        <w:t>myndig</w:t>
      </w:r>
      <w:r w:rsidRPr="002C0AC8">
        <w:t xml:space="preserve">hetens ansvar fortfarande uppfyller kraven i bilaga VII. Tre år efter att ett anmält organ har anmälts och återigen vart fjärde år därefter ska en fullständig ny bedömning för att fastställa om det anmälda organet fortfarande uppfyller kraven i bilaga VII göras av myndigheten </w:t>
      </w:r>
      <w:r>
        <w:t xml:space="preserve">med ansvar för anmälda organ </w:t>
      </w:r>
      <w:r w:rsidRPr="002C0AC8">
        <w:t xml:space="preserve">(artikel 44.10 i </w:t>
      </w:r>
      <w:r w:rsidRPr="00A3541E">
        <w:t>MDR-förordningen</w:t>
      </w:r>
      <w:r>
        <w:t xml:space="preserve"> </w:t>
      </w:r>
      <w:r w:rsidRPr="002C0AC8">
        <w:t xml:space="preserve">och artikel 40.10 i </w:t>
      </w:r>
      <w:r>
        <w:t>IVDR-förord</w:t>
      </w:r>
      <w:r>
        <w:softHyphen/>
        <w:t>ning</w:t>
      </w:r>
      <w:r>
        <w:softHyphen/>
        <w:t>en</w:t>
      </w:r>
      <w:r w:rsidRPr="002C0AC8">
        <w:t>). Kommissionen får också meddela delegerade akter för att ändra frekvensen för fullständiga nya sådana bedömningar.</w:t>
      </w:r>
      <w:r>
        <w:t xml:space="preserve"> </w:t>
      </w:r>
    </w:p>
    <w:p w14:paraId="5800382D" w14:textId="5C1E5BB2" w:rsidR="008539B5" w:rsidRDefault="008539B5" w:rsidP="008539B5">
      <w:pPr>
        <w:pStyle w:val="Brdtextmedindrag"/>
      </w:pPr>
      <w:r w:rsidRPr="00F127C1">
        <w:t xml:space="preserve">I de fall företag </w:t>
      </w:r>
      <w:r>
        <w:t xml:space="preserve">har </w:t>
      </w:r>
      <w:r w:rsidRPr="00F127C1">
        <w:t>ackreditera</w:t>
      </w:r>
      <w:r>
        <w:t xml:space="preserve">ts </w:t>
      </w:r>
      <w:r w:rsidRPr="00F127C1">
        <w:t>av</w:t>
      </w:r>
      <w:r>
        <w:t xml:space="preserve"> Styrelsen för ackreditering och tekn</w:t>
      </w:r>
      <w:r>
        <w:softHyphen/>
        <w:t xml:space="preserve">isk kontroll (Swedac) </w:t>
      </w:r>
      <w:r w:rsidRPr="00F127C1">
        <w:t>och valt att åberopa ackrediteringsintyg utfärdade av Swedac, ansvarar Swedac för tillsynen av ackrediterings</w:t>
      </w:r>
      <w:r>
        <w:softHyphen/>
      </w:r>
      <w:r w:rsidRPr="00F127C1">
        <w:t>intyget. Detta är också ett krav enligt artikel 5.3 i Europaparlamentets och rådets förordning (EG) nr 765/2008 av den 9 juli 2008 om krav för ackreditering och marknadskontroll i samband med saluföring av produkter och upphävande av förordning (EEG) nr</w:t>
      </w:r>
      <w:r>
        <w:t> </w:t>
      </w:r>
      <w:r w:rsidRPr="00F127C1">
        <w:t>339/93. Enligt denna artikel ska nationella ackredit</w:t>
      </w:r>
      <w:r>
        <w:softHyphen/>
      </w:r>
      <w:r w:rsidRPr="00F127C1">
        <w:t>eringsorgan utöva tillsyn över de organ för bedömning av överens</w:t>
      </w:r>
      <w:r>
        <w:softHyphen/>
      </w:r>
      <w:r w:rsidRPr="00F127C1">
        <w:t>stäm</w:t>
      </w:r>
      <w:r>
        <w:softHyphen/>
      </w:r>
      <w:r w:rsidRPr="00F127C1">
        <w:t>melse som de har utfärdat ackrediteringsintyg för</w:t>
      </w:r>
      <w:r>
        <w:t>.</w:t>
      </w:r>
    </w:p>
    <w:p w14:paraId="1B7809B4" w14:textId="5D7FEC24" w:rsidR="008539B5" w:rsidRDefault="008539B5" w:rsidP="008539B5">
      <w:pPr>
        <w:pStyle w:val="Brdtextmedindrag"/>
      </w:pPr>
      <w:r>
        <w:t>I frågan om tillsyn över anmälda organ görs det samma bedömning i denna proposition som gjordes i propositionen Anpassningar till EU:s nya för</w:t>
      </w:r>
      <w:r>
        <w:softHyphen/>
        <w:t>ordningar om medicintekniska produkter – del 1 (prop. 2016/17:197). Det innebär att Swedac utövar tillsyn över de anmälda organ som ackredit</w:t>
      </w:r>
      <w:r>
        <w:softHyphen/>
        <w:t>er</w:t>
      </w:r>
      <w:r>
        <w:softHyphen/>
        <w:t>ats av Swedac och att den ansvariga myndigheten för anmälda organ ut</w:t>
      </w:r>
      <w:r>
        <w:softHyphen/>
        <w:t xml:space="preserve">övar tillsyn över de anmälda organ som utsetts i enlighet med </w:t>
      </w:r>
      <w:r w:rsidRPr="00A3541E">
        <w:t>MDR-</w:t>
      </w:r>
      <w:r>
        <w:t xml:space="preserve"> och IVDR-förordningarna. Som anges i avsnitt 7 föreslås det att Läke</w:t>
      </w:r>
      <w:r>
        <w:softHyphen/>
        <w:t>medels</w:t>
      </w:r>
      <w:r>
        <w:softHyphen/>
        <w:t xml:space="preserve">verket även fortsättningsvis är ansvarig myndighet för anmälda organ. </w:t>
      </w:r>
    </w:p>
    <w:p w14:paraId="6718F709" w14:textId="77777777" w:rsidR="008539B5" w:rsidRDefault="008539B5" w:rsidP="008539B5">
      <w:pPr>
        <w:pStyle w:val="Rubrik5utannumrering"/>
      </w:pPr>
      <w:r>
        <w:t>Marknadskontroll</w:t>
      </w:r>
    </w:p>
    <w:p w14:paraId="43C9FA66" w14:textId="36C6E968" w:rsidR="008539B5" w:rsidRDefault="008539B5" w:rsidP="008539B5">
      <w:pPr>
        <w:pStyle w:val="Brdtext"/>
      </w:pPr>
      <w:r>
        <w:t xml:space="preserve">I artiklarna 93–100 i </w:t>
      </w:r>
      <w:r w:rsidRPr="00A3541E">
        <w:t>MDR-förordningen</w:t>
      </w:r>
      <w:r>
        <w:t xml:space="preserve"> och 88–95 i IVDR-förordningen finns bestämmelser om marknadskontroll. </w:t>
      </w:r>
      <w:bookmarkStart w:id="312" w:name="_Hlk54250033"/>
      <w:r>
        <w:t>Marknadskontroll kan ses som en form av tillsyn. Marknadskontrollen är inriktad på att granska de pro</w:t>
      </w:r>
      <w:r>
        <w:softHyphen/>
        <w:t>dukt</w:t>
      </w:r>
      <w:r>
        <w:softHyphen/>
        <w:t>er som släppts ut på marknaden för att se om dessa uppfyller gällande krav. Genom marknadskontrollen kontrollerar behörig myndighet att de pro</w:t>
      </w:r>
      <w:r>
        <w:softHyphen/>
        <w:t>dukter som släpps ut på marknaden överensstämmer med unions</w:t>
      </w:r>
      <w:r>
        <w:softHyphen/>
        <w:t>lag</w:t>
      </w:r>
      <w:r>
        <w:softHyphen/>
        <w:t>stift</w:t>
      </w:r>
      <w:r>
        <w:softHyphen/>
        <w:t xml:space="preserve">ningen och att produkterna inte utgör ett hot mot hälsa, säkerheten eller andra aspekter av skyddet av allmänintresse </w:t>
      </w:r>
      <w:bookmarkEnd w:id="312"/>
      <w:r>
        <w:t xml:space="preserve">(jfr artiklarna 2.61 och 93.1 i </w:t>
      </w:r>
      <w:r w:rsidRPr="00A3541E">
        <w:t>MDR-förordningen</w:t>
      </w:r>
      <w:r>
        <w:t xml:space="preserve"> och artiklarna 2.64 och 88.1 i IVDR-förordningen).</w:t>
      </w:r>
    </w:p>
    <w:p w14:paraId="3697E4A3" w14:textId="3BB5B856" w:rsidR="008539B5" w:rsidRDefault="008539B5" w:rsidP="008539B5">
      <w:pPr>
        <w:pStyle w:val="Brdtextmedindrag"/>
      </w:pPr>
      <w:r>
        <w:t xml:space="preserve">Av skäl 26 i ingressen till </w:t>
      </w:r>
      <w:r w:rsidRPr="00A3541E">
        <w:t>MDR-förordningen</w:t>
      </w:r>
      <w:r>
        <w:t xml:space="preserve"> och skäl 24 i ingressen till IVDR-förordningen framgår att </w:t>
      </w:r>
      <w:r w:rsidRPr="001707A3">
        <w:t xml:space="preserve">de produkter som omfattas av </w:t>
      </w:r>
      <w:r>
        <w:t>förord</w:t>
      </w:r>
      <w:r>
        <w:softHyphen/>
        <w:t>ning</w:t>
      </w:r>
      <w:r>
        <w:softHyphen/>
        <w:t>ar</w:t>
      </w:r>
      <w:r>
        <w:softHyphen/>
        <w:t xml:space="preserve">na även omfattas av de </w:t>
      </w:r>
      <w:r w:rsidRPr="001707A3">
        <w:t xml:space="preserve">bestämmelser om marknadskontroll i unionen och kontroll av produkter som förs in på unionsmarknaden </w:t>
      </w:r>
      <w:r>
        <w:t>som anges i Europa</w:t>
      </w:r>
      <w:r>
        <w:softHyphen/>
        <w:t>parlamentets och rådets förordning (EU) nr 765/2008 av den 9 juli 2008 om krav för ackreditering och marknadskontroll i samband med salu</w:t>
      </w:r>
      <w:r>
        <w:softHyphen/>
        <w:t>för</w:t>
      </w:r>
      <w:r>
        <w:softHyphen/>
        <w:t xml:space="preserve">ing av produkter och upphävande av förordning (EEG) nr 339/93. I svensk rätt finns kompletterande bestämmelser till den EU-förordningen i </w:t>
      </w:r>
      <w:r w:rsidRPr="004E7CA5">
        <w:t>förord</w:t>
      </w:r>
      <w:r>
        <w:softHyphen/>
      </w:r>
      <w:r w:rsidRPr="004E7CA5">
        <w:t>ningen (2014:1039) om marknadskontroll av varo</w:t>
      </w:r>
      <w:r>
        <w:t>r och annan när</w:t>
      </w:r>
      <w:r>
        <w:softHyphen/>
        <w:t>ligg</w:t>
      </w:r>
      <w:r>
        <w:softHyphen/>
        <w:t xml:space="preserve">ande tillsyn. </w:t>
      </w:r>
      <w:r w:rsidRPr="004125A3">
        <w:t>I den förordningen finns en förteckning över mark</w:t>
      </w:r>
      <w:r>
        <w:softHyphen/>
      </w:r>
      <w:r w:rsidRPr="004125A3">
        <w:t>nads</w:t>
      </w:r>
      <w:r>
        <w:softHyphen/>
      </w:r>
      <w:r w:rsidRPr="004125A3">
        <w:t>kontroll</w:t>
      </w:r>
      <w:r>
        <w:softHyphen/>
      </w:r>
      <w:r w:rsidRPr="004125A3">
        <w:t>myndigheter som ingår i Marknadskontrollrådet</w:t>
      </w:r>
      <w:r>
        <w:t>. Bland dessa marknads</w:t>
      </w:r>
      <w:r>
        <w:softHyphen/>
        <w:t>kontrollmyndigheter finns Läkemedelsverket. Av</w:t>
      </w:r>
      <w:r w:rsidRPr="008B7A01">
        <w:t xml:space="preserve"> </w:t>
      </w:r>
      <w:r>
        <w:t>skäl 27 i ingress</w:t>
      </w:r>
      <w:r>
        <w:softHyphen/>
        <w:t xml:space="preserve">en till </w:t>
      </w:r>
      <w:r w:rsidRPr="00A3541E">
        <w:t>MDR-förordningen</w:t>
      </w:r>
      <w:r>
        <w:t xml:space="preserve"> och skäl 25 i ingressen till IVDR-förord</w:t>
      </w:r>
      <w:r>
        <w:softHyphen/>
        <w:t>ning</w:t>
      </w:r>
      <w:r>
        <w:softHyphen/>
        <w:t>en</w:t>
      </w:r>
      <w:r w:rsidRPr="004E7CA5">
        <w:t xml:space="preserve"> </w:t>
      </w:r>
      <w:r>
        <w:t>anges det dock att f</w:t>
      </w:r>
      <w:r w:rsidRPr="004E7CA5">
        <w:t xml:space="preserve">ör att de relevanta aktörerna lättare ska förstå de krav som fastställs i </w:t>
      </w:r>
      <w:r>
        <w:t xml:space="preserve">MDR- och IVDR-förordningarna </w:t>
      </w:r>
      <w:r w:rsidRPr="004E7CA5">
        <w:t xml:space="preserve">och därmed följa dem i större utsträckning </w:t>
      </w:r>
      <w:r>
        <w:t xml:space="preserve">anges det i MDR- och IVDR-förordningarna </w:t>
      </w:r>
      <w:r w:rsidRPr="004E7CA5">
        <w:t>vilka allmänna skyldigheter som de olika ekonomiska aktörerna</w:t>
      </w:r>
      <w:r>
        <w:t xml:space="preserve"> har vid </w:t>
      </w:r>
      <w:r w:rsidRPr="004E7CA5">
        <w:t>saluföring av produkter</w:t>
      </w:r>
      <w:r>
        <w:t xml:space="preserve">. </w:t>
      </w:r>
    </w:p>
    <w:p w14:paraId="7C2B02EC" w14:textId="30FE429F" w:rsidR="008539B5" w:rsidRDefault="008539B5" w:rsidP="008539B5">
      <w:pPr>
        <w:pStyle w:val="Brdtextmedindrag"/>
      </w:pPr>
      <w:r>
        <w:t>Bestämmelserna om marknadskontroll i förordning (EU) nr 765/2008 upp</w:t>
      </w:r>
      <w:r>
        <w:softHyphen/>
        <w:t xml:space="preserve">hävs i samband med att </w:t>
      </w:r>
      <w:r w:rsidRPr="004C4A6F">
        <w:t>Europaparlamentets och rådets förordning (EU) 2019/1020 om marknadskontroll och överensstämmelse för pro</w:t>
      </w:r>
      <w:r>
        <w:softHyphen/>
      </w:r>
      <w:r w:rsidRPr="004C4A6F">
        <w:t>dukt</w:t>
      </w:r>
      <w:r>
        <w:softHyphen/>
      </w:r>
      <w:r w:rsidRPr="004C4A6F">
        <w:t>er och om ändring av direktiv 2004/42/EG och förordningarna (EG) nr 765/2008 och (EU) nr 305/2011</w:t>
      </w:r>
      <w:r>
        <w:t xml:space="preserve"> blir fullt tillämpligt den </w:t>
      </w:r>
      <w:r w:rsidRPr="00987A15">
        <w:t>16 juli 202</w:t>
      </w:r>
      <w:r>
        <w:t>1. Bestäm</w:t>
      </w:r>
      <w:r>
        <w:softHyphen/>
        <w:t>melser om marknadskontroll kommer således att finnas i den nya EU-förordningen, EU:s marknadskontrollförordning. Emellertid ska EU:s mark</w:t>
      </w:r>
      <w:r>
        <w:softHyphen/>
        <w:t>nads</w:t>
      </w:r>
      <w:r>
        <w:softHyphen/>
        <w:t xml:space="preserve">kontrollförordning inte tillämpas </w:t>
      </w:r>
      <w:r w:rsidRPr="004C4A6F">
        <w:t xml:space="preserve">i den mån det </w:t>
      </w:r>
      <w:r>
        <w:t xml:space="preserve">finns </w:t>
      </w:r>
      <w:r w:rsidRPr="004C4A6F">
        <w:t>särskilda bestäm</w:t>
      </w:r>
      <w:r>
        <w:softHyphen/>
      </w:r>
      <w:r w:rsidRPr="004C4A6F">
        <w:t>melser med samma syfte i harmoniserad unionslagstiftning som på ett mer specifikt sätt reglerar särskilda aspekter av marknadskontroll och till</w:t>
      </w:r>
      <w:r>
        <w:softHyphen/>
      </w:r>
      <w:r w:rsidRPr="004C4A6F">
        <w:t>syn</w:t>
      </w:r>
      <w:r>
        <w:t xml:space="preserve"> (artikel 2.1)</w:t>
      </w:r>
      <w:r w:rsidRPr="004C4A6F">
        <w:t>.</w:t>
      </w:r>
      <w:r>
        <w:t xml:space="preserve"> Sådana bestämmelser </w:t>
      </w:r>
      <w:r w:rsidRPr="004C4A6F">
        <w:t>som mer specifikt reglerar sär</w:t>
      </w:r>
      <w:r>
        <w:softHyphen/>
      </w:r>
      <w:r w:rsidRPr="004C4A6F">
        <w:t>skilda aspekter av marknadskontroll och tillsyn</w:t>
      </w:r>
      <w:r>
        <w:t xml:space="preserve"> får anses finnas i MDR- och IVDR-förordningarna. Dessa bestämmelser i MDR- och IVDR-för</w:t>
      </w:r>
      <w:r>
        <w:softHyphen/>
        <w:t>ord</w:t>
      </w:r>
      <w:r>
        <w:softHyphen/>
        <w:t>ningarna gäller således framför EU:s marknadskontrollförordning. För</w:t>
      </w:r>
      <w:r>
        <w:softHyphen/>
        <w:t>slag till anpassningar av svensk rätt till EU:s mark</w:t>
      </w:r>
      <w:r>
        <w:softHyphen/>
        <w:t>nads</w:t>
      </w:r>
      <w:r>
        <w:softHyphen/>
        <w:t>kon</w:t>
      </w:r>
      <w:r>
        <w:softHyphen/>
        <w:t>troll</w:t>
      </w:r>
      <w:r>
        <w:softHyphen/>
        <w:t xml:space="preserve">förordning har lämnats i betänkandet </w:t>
      </w:r>
      <w:r w:rsidRPr="00EB0CBA">
        <w:t>Enhetlig och effektiv marknads</w:t>
      </w:r>
      <w:r>
        <w:softHyphen/>
      </w:r>
      <w:r w:rsidRPr="00EB0CBA">
        <w:t>kontroll</w:t>
      </w:r>
      <w:r>
        <w:t xml:space="preserve"> (SOU 2020:49). Eventuella lagändringar som den EU-förordningen föranleder kom</w:t>
      </w:r>
      <w:r>
        <w:softHyphen/>
        <w:t xml:space="preserve">mer att behandlas i det lagstiftningsarbetet. </w:t>
      </w:r>
    </w:p>
    <w:p w14:paraId="191C2367" w14:textId="6058DE15" w:rsidR="008539B5" w:rsidRDefault="008539B5" w:rsidP="008539B5">
      <w:pPr>
        <w:pStyle w:val="Brdtextmedindrag"/>
      </w:pPr>
      <w:r>
        <w:t>När det kommer till marknadskontrollsbestämmelserna i EU-förord</w:t>
      </w:r>
      <w:r>
        <w:softHyphen/>
        <w:t>ning</w:t>
      </w:r>
      <w:r>
        <w:softHyphen/>
        <w:t>arna om medicintekniska produkter så är det inte endast tillverkare och auktoriserade representanter som kan kontaktas av behöriga myndig</w:t>
      </w:r>
      <w:r>
        <w:softHyphen/>
        <w:t>het</w:t>
      </w:r>
      <w:r>
        <w:softHyphen/>
        <w:t>er, såsom var fallet i EU-direktiven, utan även distributörer och importör</w:t>
      </w:r>
      <w:r>
        <w:softHyphen/>
        <w:t xml:space="preserve">er kan kontaktas av de behöriga myndigheterna. </w:t>
      </w:r>
    </w:p>
    <w:p w14:paraId="6786F012" w14:textId="77777777" w:rsidR="008539B5" w:rsidRPr="004E7CA5" w:rsidRDefault="008539B5" w:rsidP="008539B5">
      <w:pPr>
        <w:pStyle w:val="Brdtextmedindrag"/>
      </w:pPr>
      <w:r>
        <w:t xml:space="preserve">Behöriga myndigheter ska göra lämpliga kontroller av produkterna. Dessa kontroller görs genom granskning av dokument, fysiska kontroller och laboratoriekontroller. </w:t>
      </w:r>
    </w:p>
    <w:p w14:paraId="3EB4D195" w14:textId="5DCDC178" w:rsidR="008539B5" w:rsidRDefault="008539B5" w:rsidP="008539B5">
      <w:pPr>
        <w:pStyle w:val="Brdtextmedindrag"/>
      </w:pPr>
      <w:r>
        <w:t xml:space="preserve">Behöriga myndigheter ska under vissa förutsättningar vidta åtgärder med stöd av bestämmelserna i artiklarna 93–98 i </w:t>
      </w:r>
      <w:r w:rsidRPr="00A3541E">
        <w:t>MDR-förordningen</w:t>
      </w:r>
      <w:r>
        <w:t xml:space="preserve"> och artiklarna 88–93 i IVDR-förordningen. Dessa åtgärder består i att kräva doku</w:t>
      </w:r>
      <w:r>
        <w:softHyphen/>
        <w:t>mentation och information, att kräva att utan kostnad få provexemplar eller tillgång till produkten och att göra anmälda och, om det behövs, oan</w:t>
      </w:r>
      <w:r>
        <w:softHyphen/>
        <w:t xml:space="preserve">mälda inspektioner av lokaler (artikel 93.3 i </w:t>
      </w:r>
      <w:r w:rsidRPr="00A3541E">
        <w:t>MDR-förordningen</w:t>
      </w:r>
      <w:r>
        <w:t xml:space="preserve"> och artikel 88.3 i IVDR-förordningen).</w:t>
      </w:r>
    </w:p>
    <w:p w14:paraId="39D92250" w14:textId="259B41D4" w:rsidR="008539B5" w:rsidRDefault="008539B5" w:rsidP="008539B5">
      <w:pPr>
        <w:pStyle w:val="Brdtextmedindrag"/>
      </w:pPr>
      <w:r>
        <w:t>De berörda myndigheterna får begära att ekonomiska aktörer vidtar korrigerande åtgärder eller drar tillbaka en produkt från marknaden. Myndig</w:t>
      </w:r>
      <w:r>
        <w:softHyphen/>
        <w:t xml:space="preserve">heterna får även begära att ekonomiska aktörer </w:t>
      </w:r>
      <w:r w:rsidRPr="00FC070E">
        <w:t>begränsa</w:t>
      </w:r>
      <w:r>
        <w:t>r</w:t>
      </w:r>
      <w:r w:rsidRPr="00FC070E">
        <w:t xml:space="preserve"> till</w:t>
      </w:r>
      <w:r>
        <w:softHyphen/>
      </w:r>
      <w:r w:rsidRPr="00FC070E">
        <w:t>handa</w:t>
      </w:r>
      <w:r>
        <w:softHyphen/>
      </w:r>
      <w:r w:rsidRPr="00FC070E">
        <w:t>hållandet av produkten på marknaden, förena</w:t>
      </w:r>
      <w:r>
        <w:t>r</w:t>
      </w:r>
      <w:r w:rsidRPr="00FC070E">
        <w:t xml:space="preserve"> tillhandahållandet av produkten med vissa krav</w:t>
      </w:r>
      <w:r>
        <w:t xml:space="preserve"> eller återkallar produkten. Behöriga myndigheter får även beslagta, förstöra eller på annat sätt göra produkter obrukbara om produkten utgör en oacceptabel risk eller är förfalskad. Myndigheterna får även vidta dessa åtgärder för att skydda folkhälsan. </w:t>
      </w:r>
    </w:p>
    <w:p w14:paraId="5A062117" w14:textId="2A1825F3" w:rsidR="008539B5" w:rsidRDefault="008539B5" w:rsidP="008539B5">
      <w:pPr>
        <w:pStyle w:val="Brdtextmedindrag"/>
      </w:pPr>
      <w:r>
        <w:t>I Sverige har Läkemedelsverket utsetts till den behöriga myndigheten som ansvarar för genomförandet av bestämmelserna i MDR- och IVDR-för</w:t>
      </w:r>
      <w:r>
        <w:softHyphen/>
        <w:t>ordningarna. Detta anges i 1 a § förordningen (2007:1205) med instruk</w:t>
      </w:r>
      <w:r>
        <w:softHyphen/>
        <w:t xml:space="preserve">tion för Läkemedelsverket. Läkemedelsverket är således den myndighet som ska vidta de åtgärder som anges i artiklarna 93–98 i </w:t>
      </w:r>
      <w:r w:rsidRPr="00A3541E">
        <w:t>MDR-för</w:t>
      </w:r>
      <w:r>
        <w:softHyphen/>
      </w:r>
      <w:r w:rsidRPr="00A3541E">
        <w:t>ord</w:t>
      </w:r>
      <w:r>
        <w:softHyphen/>
      </w:r>
      <w:r w:rsidRPr="00A3541E">
        <w:t>ning</w:t>
      </w:r>
      <w:r>
        <w:softHyphen/>
      </w:r>
      <w:r w:rsidRPr="00A3541E">
        <w:t>en</w:t>
      </w:r>
      <w:r>
        <w:t xml:space="preserve"> respektive 88–93 IVDR-förordningen och myndigheten ska då åberopa rele</w:t>
      </w:r>
      <w:r>
        <w:softHyphen/>
        <w:t xml:space="preserve">vant artikel i sitt beslut. Som anges i avsnittet ovan under rubriken </w:t>
      </w:r>
      <w:r w:rsidRPr="00404536">
        <w:rPr>
          <w:i/>
        </w:rPr>
        <w:t>Anpass</w:t>
      </w:r>
      <w:r>
        <w:rPr>
          <w:i/>
        </w:rPr>
        <w:softHyphen/>
      </w:r>
      <w:r w:rsidRPr="00404536">
        <w:rPr>
          <w:i/>
        </w:rPr>
        <w:t>ning av svensk rätt</w:t>
      </w:r>
      <w:r>
        <w:t xml:space="preserve"> får den myndighet som regeringen utser till tillsyns</w:t>
      </w:r>
      <w:r>
        <w:softHyphen/>
        <w:t>myndighet även besluta om föreläggande med vite. Sådana beslut kan tillsynsmyndigheten fatta med stöd av tillsynsreglerna i den nya lagen med kompletterande bestämmelser till EU:s förordningar om medicin</w:t>
      </w:r>
      <w:r>
        <w:softHyphen/>
        <w:t>tekn</w:t>
      </w:r>
      <w:r>
        <w:softHyphen/>
        <w:t>iska produkter. Tillsynsbestämmelserna gör det därmed möjligt att besluta om administrativa sanktioner som är effektiva, proportionella och avskräck</w:t>
      </w:r>
      <w:r>
        <w:softHyphen/>
        <w:t xml:space="preserve">ande (jfr artikel 113 i </w:t>
      </w:r>
      <w:r w:rsidRPr="00A3541E">
        <w:t>MDR-förordningen</w:t>
      </w:r>
      <w:r>
        <w:t xml:space="preserve">, artikel 106 i IVDR-förordningen och avsnitt 15). </w:t>
      </w:r>
    </w:p>
    <w:p w14:paraId="38305AE1" w14:textId="77777777" w:rsidR="008539B5" w:rsidRDefault="008539B5" w:rsidP="008539B5">
      <w:pPr>
        <w:pStyle w:val="Rubrik5utannumrering"/>
      </w:pPr>
      <w:bookmarkStart w:id="313" w:name="_Hlk20398250"/>
      <w:bookmarkStart w:id="314" w:name="_Hlk18599532"/>
      <w:r>
        <w:t>Samarbete med Tullverket</w:t>
      </w:r>
    </w:p>
    <w:bookmarkEnd w:id="313"/>
    <w:p w14:paraId="321B3651" w14:textId="0B9492B4" w:rsidR="008539B5" w:rsidRDefault="008539B5" w:rsidP="008539B5">
      <w:pPr>
        <w:pStyle w:val="Brdtextmedindrag"/>
        <w:ind w:firstLine="0"/>
      </w:pPr>
      <w:r>
        <w:t>Marknadskontroll omfattar även kontroll av produkter som förs in till Sverige från tredjeländer. I</w:t>
      </w:r>
      <w:r w:rsidRPr="004666D7">
        <w:t xml:space="preserve"> Sverige </w:t>
      </w:r>
      <w:r>
        <w:t xml:space="preserve">är det Tullverket </w:t>
      </w:r>
      <w:r w:rsidRPr="004666D7">
        <w:t>som utför kontroller</w:t>
      </w:r>
      <w:r>
        <w:t xml:space="preserve"> av varor som förs in i och ut ur landet</w:t>
      </w:r>
      <w:r w:rsidRPr="004666D7">
        <w:t xml:space="preserve">. Tullverket </w:t>
      </w:r>
      <w:r>
        <w:t xml:space="preserve">har således en viktig </w:t>
      </w:r>
      <w:r w:rsidRPr="004666D7">
        <w:t xml:space="preserve">roll i marknadskontrollarbetet </w:t>
      </w:r>
      <w:r>
        <w:t xml:space="preserve">även om myndigheten inte </w:t>
      </w:r>
      <w:r w:rsidRPr="004666D7">
        <w:t>utför marknads</w:t>
      </w:r>
      <w:r>
        <w:softHyphen/>
      </w:r>
      <w:r w:rsidRPr="004666D7">
        <w:t>kontroll i egentlig mening eftersom myndigheten inte har de specifika kun</w:t>
      </w:r>
      <w:r>
        <w:softHyphen/>
      </w:r>
      <w:r w:rsidRPr="004666D7">
        <w:t>skap</w:t>
      </w:r>
      <w:r>
        <w:softHyphen/>
      </w:r>
      <w:r w:rsidRPr="004666D7">
        <w:t>er som krävs för att på ett säkert sätt kunna avgöra om produkt</w:t>
      </w:r>
      <w:r>
        <w:softHyphen/>
      </w:r>
      <w:r w:rsidRPr="004666D7">
        <w:t>säker</w:t>
      </w:r>
      <w:r>
        <w:softHyphen/>
      </w:r>
      <w:r w:rsidRPr="004666D7">
        <w:t>hets</w:t>
      </w:r>
      <w:r>
        <w:softHyphen/>
      </w:r>
      <w:r w:rsidRPr="004666D7">
        <w:t xml:space="preserve">kraven är uppfyllda. Tullverket </w:t>
      </w:r>
      <w:r>
        <w:t xml:space="preserve">har emellertid </w:t>
      </w:r>
      <w:r w:rsidRPr="004666D7">
        <w:t>ett gott samarbete med respek</w:t>
      </w:r>
      <w:r>
        <w:softHyphen/>
      </w:r>
      <w:r w:rsidRPr="004666D7">
        <w:t xml:space="preserve">tive marknadskontrollmyndighet. </w:t>
      </w:r>
    </w:p>
    <w:p w14:paraId="58FF8D54" w14:textId="304EF2E5" w:rsidR="008539B5" w:rsidRPr="001E3C79" w:rsidRDefault="008539B5" w:rsidP="008539B5">
      <w:pPr>
        <w:pStyle w:val="Brdtextmedindrag"/>
      </w:pPr>
      <w:bookmarkStart w:id="315" w:name="_Hlk20382731"/>
      <w:bookmarkStart w:id="316" w:name="_Hlk18599603"/>
      <w:r>
        <w:t xml:space="preserve">Av artikel 93.10 i </w:t>
      </w:r>
      <w:r w:rsidRPr="00A3541E">
        <w:t>MDR-förordningen</w:t>
      </w:r>
      <w:r>
        <w:t xml:space="preserve"> och artikel 88.10 i IVDR-förord</w:t>
      </w:r>
      <w:r>
        <w:softHyphen/>
        <w:t>ning</w:t>
      </w:r>
      <w:r>
        <w:softHyphen/>
        <w:t>en framgår det att o</w:t>
      </w:r>
      <w:r w:rsidRPr="004666D7">
        <w:t>m mer än en myndighet ansvarar för marknads</w:t>
      </w:r>
      <w:r>
        <w:softHyphen/>
      </w:r>
      <w:r w:rsidRPr="004666D7">
        <w:t>kontroll och yttre gränskontroll i en medlemsstat, ska dessa myndigheter sam</w:t>
      </w:r>
      <w:r>
        <w:softHyphen/>
      </w:r>
      <w:r w:rsidRPr="004666D7">
        <w:t>arbeta med varandra genom att sinsemellan dela med sig av informa</w:t>
      </w:r>
      <w:r>
        <w:softHyphen/>
      </w:r>
      <w:r w:rsidRPr="004666D7">
        <w:t>tion som är relevant för deras roll och uppgifter</w:t>
      </w:r>
      <w:bookmarkEnd w:id="315"/>
      <w:r w:rsidRPr="004666D7">
        <w:t>.</w:t>
      </w:r>
      <w:r>
        <w:t xml:space="preserve"> </w:t>
      </w:r>
      <w:bookmarkEnd w:id="316"/>
      <w:r>
        <w:t xml:space="preserve">Som anges i avsnittet ovan under rubriken </w:t>
      </w:r>
      <w:r w:rsidRPr="007D555E">
        <w:rPr>
          <w:i/>
          <w:iCs/>
        </w:rPr>
        <w:t>Marknadskontroll</w:t>
      </w:r>
      <w:r>
        <w:t xml:space="preserve"> så framgår det av skäl 26 i ingressen till </w:t>
      </w:r>
      <w:r w:rsidRPr="00A3541E">
        <w:t>MDR-förordningen</w:t>
      </w:r>
      <w:r>
        <w:t xml:space="preserve"> och skäl 24 i ingressen till IVDR-förordningen att d</w:t>
      </w:r>
      <w:r w:rsidRPr="001707A3">
        <w:t>e be</w:t>
      </w:r>
      <w:r>
        <w:softHyphen/>
      </w:r>
      <w:r w:rsidRPr="001707A3">
        <w:t xml:space="preserve">stämmelser om marknadskontroll i unionen och kontroll av produkter som förs in på unionsmarknaden som fastställs i </w:t>
      </w:r>
      <w:r>
        <w:t>förordning (EU) nr 765/2008 om krav för ackreditering och marknadskontroll i samband med salu</w:t>
      </w:r>
      <w:r>
        <w:softHyphen/>
        <w:t>föring av produkter ska tillämpas på de produkter som omfattas av MDR- och IVDR-förordningarna. Samarbetet mellan myndigheter som ansvar</w:t>
      </w:r>
      <w:r>
        <w:softHyphen/>
        <w:t>ar för marknadskontroll och yttre gränskontroll regleras i bestäm</w:t>
      </w:r>
      <w:r>
        <w:softHyphen/>
        <w:t>mels</w:t>
      </w:r>
      <w:r>
        <w:softHyphen/>
        <w:t xml:space="preserve">erna i </w:t>
      </w:r>
      <w:r w:rsidRPr="001707A3">
        <w:t xml:space="preserve">förordning (EG) nr 765/2008 </w:t>
      </w:r>
      <w:r>
        <w:t>och i Europaparlamentets och rådets förordning (EG) nr 764/2008 av den 9 juli 2008 om förfaranden för tillämp</w:t>
      </w:r>
      <w:r>
        <w:softHyphen/>
        <w:t>ning av vissa nationella tekniska regler på produkter som lagligen salu</w:t>
      </w:r>
      <w:r>
        <w:softHyphen/>
        <w:t>förts i en annan medlemsstat och om upphävande av beslut nr 3052/98/EG. Därtill finns kompletterande bestämmelser i förordningen om marknadskontroll av varor och annan närliggande tillsyn och i t</w:t>
      </w:r>
      <w:r w:rsidRPr="00B72D70">
        <w:t>ull</w:t>
      </w:r>
      <w:r>
        <w:softHyphen/>
      </w:r>
      <w:r w:rsidRPr="00B72D70">
        <w:t>för</w:t>
      </w:r>
      <w:r>
        <w:softHyphen/>
      </w:r>
      <w:r w:rsidRPr="00B72D70">
        <w:t>ord</w:t>
      </w:r>
      <w:r>
        <w:softHyphen/>
      </w:r>
      <w:r w:rsidRPr="00B72D70">
        <w:t>ning</w:t>
      </w:r>
      <w:r>
        <w:t>en</w:t>
      </w:r>
      <w:r w:rsidRPr="00B72D70">
        <w:t xml:space="preserve"> (2016:287)</w:t>
      </w:r>
      <w:r>
        <w:t xml:space="preserve">. Ytterligare bestämmelser med anledning av artikel 93.10 i </w:t>
      </w:r>
      <w:r w:rsidRPr="00A3541E">
        <w:t>MDR-förordningen</w:t>
      </w:r>
      <w:r>
        <w:t xml:space="preserve"> och artikel 88.10 i IVDR-förordningen be</w:t>
      </w:r>
      <w:r>
        <w:softHyphen/>
        <w:t xml:space="preserve">döms inte behövas. Eventuella bestämmelser kan dock komma att införas vid anpassningen av svensk rätt till EU:s marknadskontrollförordning. De anpassningarna kommer att göras i ett separat lagstiftningsarbete.  </w:t>
      </w:r>
    </w:p>
    <w:bookmarkEnd w:id="314"/>
    <w:p w14:paraId="5EDDA96E" w14:textId="54AB6B39" w:rsidR="008539B5" w:rsidRDefault="008539B5" w:rsidP="008539B5">
      <w:pPr>
        <w:pStyle w:val="Rubrik5utannumrering"/>
      </w:pPr>
      <w:r>
        <w:t>Åtgärder som ska vidtas av en medlemsstat med anledning av marknads</w:t>
      </w:r>
      <w:r>
        <w:softHyphen/>
        <w:t>kontroll</w:t>
      </w:r>
    </w:p>
    <w:p w14:paraId="78B9B999" w14:textId="2B495FA2" w:rsidR="008539B5" w:rsidRDefault="008539B5" w:rsidP="008539B5">
      <w:pPr>
        <w:pStyle w:val="Brdtextmedindrag"/>
        <w:ind w:firstLine="0"/>
      </w:pPr>
      <w:r>
        <w:t xml:space="preserve">I artiklarna 95.6, 95.7 och 96–98 i </w:t>
      </w:r>
      <w:r w:rsidRPr="00A3541E">
        <w:t>MDR-förordningen</w:t>
      </w:r>
      <w:r>
        <w:t xml:space="preserve"> </w:t>
      </w:r>
      <w:bookmarkStart w:id="317" w:name="_Hlk788640"/>
      <w:r>
        <w:t xml:space="preserve">och artiklarna 90.6, 90.7 och 91–93 i IVDR-förordningen </w:t>
      </w:r>
      <w:bookmarkEnd w:id="317"/>
      <w:r>
        <w:t>anges åtgärder som medlemsstaterna kan vidta. I dessa bestämmelser är det således medlemsstaterna, och inte be</w:t>
      </w:r>
      <w:r>
        <w:softHyphen/>
        <w:t>höriga myndigheter, som pekas ut att vidta åtgärderna. Bland de åtgärder som ska vidtas är att informera kommissionen och de andra medlems</w:t>
      </w:r>
      <w:r>
        <w:softHyphen/>
        <w:t>stat</w:t>
      </w:r>
      <w:r>
        <w:softHyphen/>
        <w:t>er</w:t>
      </w:r>
      <w:r>
        <w:softHyphen/>
        <w:t>na om relevanta kompletterande uppgifter som de har tillgång till med avse</w:t>
      </w:r>
      <w:r>
        <w:softHyphen/>
        <w:t>ende på den berörda produktens bristande överensstämmelse med krav</w:t>
      </w:r>
      <w:r>
        <w:softHyphen/>
        <w:t>en och om eventuella åtgärder som de vidtagit rörande produkten. Ett annat exempel är att en berörd medlemsstat under vissa villkor ska vidta lämp</w:t>
      </w:r>
      <w:r>
        <w:softHyphen/>
        <w:t>liga åtgärder för att begränsa eller förbjuda tillhandahållandet av pro</w:t>
      </w:r>
      <w:r>
        <w:softHyphen/>
        <w:t>dukt</w:t>
      </w:r>
      <w:r>
        <w:softHyphen/>
        <w:t>en på marknaden eller säkerställa att den återkallas eller dras tillbaka från marknaden.</w:t>
      </w:r>
      <w:bookmarkStart w:id="318" w:name="_Hlk24998266"/>
      <w:r w:rsidRPr="00BA4CEA">
        <w:t xml:space="preserve"> </w:t>
      </w:r>
      <w:bookmarkEnd w:id="318"/>
      <w:r>
        <w:t xml:space="preserve">Medlemsstaten ska också underrätta kommissionen och de andra medlemsstaterna om dessa åtgärder. </w:t>
      </w:r>
    </w:p>
    <w:p w14:paraId="08121E38" w14:textId="1AA7A6F8" w:rsidR="008539B5" w:rsidRDefault="008539B5" w:rsidP="008539B5">
      <w:pPr>
        <w:pStyle w:val="Brdtextmedindrag"/>
      </w:pPr>
      <w:r>
        <w:t xml:space="preserve">Regeringen bör ge relevant myndighet i uppgift att vidta de åtgärder som en medlemsstat kan vidta enligt artiklarna 95.6, 95.7 och 96–98 i </w:t>
      </w:r>
      <w:r w:rsidRPr="00A3541E">
        <w:t>MDR-för</w:t>
      </w:r>
      <w:r>
        <w:softHyphen/>
      </w:r>
      <w:r w:rsidRPr="00A3541E">
        <w:t>ordningen</w:t>
      </w:r>
      <w:r>
        <w:t xml:space="preserve"> och artiklarna 90.6, 90.7 och 91–93 i IVDR-förordningen. Den myndigheten bör även vara mottagare för den information som den Europe</w:t>
      </w:r>
      <w:r>
        <w:softHyphen/>
        <w:t>iska kommissionen ska vidarebefordra till eller göra tillgänglig för medlems</w:t>
      </w:r>
      <w:r>
        <w:softHyphen/>
        <w:t xml:space="preserve">stater enligt ovan nämnda artiklar. Regeringen kan utse relevant myndighet i förordning med stöd av 8 kap. 7 § regeringsformen. </w:t>
      </w:r>
    </w:p>
    <w:p w14:paraId="3A1DF2BB" w14:textId="77777777" w:rsidR="008539B5" w:rsidRDefault="008539B5" w:rsidP="008539B5">
      <w:pPr>
        <w:pStyle w:val="Rubrik5utannumrering"/>
      </w:pPr>
      <w:r>
        <w:t xml:space="preserve">God administrativ praxis </w:t>
      </w:r>
    </w:p>
    <w:p w14:paraId="29F5C61A" w14:textId="478FCE3F" w:rsidR="008539B5" w:rsidRDefault="008539B5" w:rsidP="008539B5">
      <w:pPr>
        <w:pStyle w:val="Brdtextmedindrag"/>
        <w:ind w:firstLine="0"/>
      </w:pPr>
      <w:r>
        <w:t xml:space="preserve">Av artikel 99 i </w:t>
      </w:r>
      <w:r w:rsidRPr="00A3541E">
        <w:t>MDR-förordningen</w:t>
      </w:r>
      <w:r>
        <w:t xml:space="preserve"> och artikel 94 i IVDR-förordningen fram</w:t>
      </w:r>
      <w:r>
        <w:softHyphen/>
        <w:t xml:space="preserve">går det att behöriga myndigheter ska ange vilka bestämmelser i </w:t>
      </w:r>
      <w:r w:rsidRPr="00A3541E">
        <w:t>MDR-förord</w:t>
      </w:r>
      <w:r>
        <w:softHyphen/>
      </w:r>
      <w:r w:rsidRPr="00A3541E">
        <w:t>ningen</w:t>
      </w:r>
      <w:r>
        <w:t xml:space="preserve"> respektive IVDR-förordningen som åtgärderna grundas på. Om en åtgärd riktar sig till en specifik ekonomisk aktör ska den behöriga myndig</w:t>
      </w:r>
      <w:r>
        <w:softHyphen/>
        <w:t>heten utan dröjsmål underrätta den berörda ekonomiska aktören om den åtgärden, och ska samtidigt informera den ekonomiska aktören om vilka rättsmedel som står till förfogande enligt den berörda medlems</w:t>
      </w:r>
      <w:r>
        <w:softHyphen/>
        <w:t>stat</w:t>
      </w:r>
      <w:r>
        <w:softHyphen/>
        <w:t>ens lagstiftning eller administrativa praxis och vilka tidsfrister som gäller för sådana rättsmedel. Om åtgärderna är allmänt tillämpliga, ska de offent</w:t>
      </w:r>
      <w:r>
        <w:softHyphen/>
        <w:t>lig</w:t>
      </w:r>
      <w:r>
        <w:softHyphen/>
        <w:t>göras på lämpligt sätt. Med undantag för de fall då det krävs omedelbara åtgärd</w:t>
      </w:r>
      <w:r>
        <w:softHyphen/>
        <w:t>er vid oacceptabel risk för människors hälsa eller säkerhet, ska den berörda ekonomiska aktören innan några åtgärder antas ges tillfälle att lägga fram sina synpunkter för den behöriga myndigheten inom en lämplig tids</w:t>
      </w:r>
      <w:r>
        <w:softHyphen/>
        <w:t>frist som anges tydligt. Om åtgärder vidtagits utan att den ekonomiska aktör</w:t>
      </w:r>
      <w:r>
        <w:softHyphen/>
        <w:t>en har fått möjlighet att lägga fram sina synpunkter ska denne ges möjlig</w:t>
      </w:r>
      <w:r>
        <w:softHyphen/>
        <w:t>het att göra detta så snart som möjligt, och den vidtagna åtgärden ska ses över omedelbart därefter. Alla åtgärder som antagits ska omedel</w:t>
      </w:r>
      <w:r>
        <w:softHyphen/>
        <w:t xml:space="preserve">bart upphävas eller ändras när den ekonomiska aktören har kunnat visa att den vidtagit effektiva korrigerande åtgärder och att produkten uppfyller kraven i denna förordning. </w:t>
      </w:r>
    </w:p>
    <w:p w14:paraId="54BDA8F0" w14:textId="72E826B8" w:rsidR="008539B5" w:rsidRPr="00CE73E4" w:rsidRDefault="008539B5" w:rsidP="008539B5">
      <w:pPr>
        <w:pStyle w:val="Brdtextmedindrag"/>
      </w:pPr>
      <w:r w:rsidRPr="00CE73E4">
        <w:t>De behöriga myndigheterna ska via det elektroniska system</w:t>
      </w:r>
      <w:r>
        <w:t>et</w:t>
      </w:r>
      <w:r w:rsidRPr="00CE73E4">
        <w:t xml:space="preserve"> underrätta det berörda anmälda organet och myndigheten med ansvar för det anmälda organ</w:t>
      </w:r>
      <w:r>
        <w:softHyphen/>
      </w:r>
      <w:r w:rsidRPr="00CE73E4">
        <w:t>et om den vidtagna åtgärden.</w:t>
      </w:r>
    </w:p>
    <w:p w14:paraId="0B06E2B2" w14:textId="13D2186A" w:rsidR="008539B5" w:rsidRPr="00A510F5" w:rsidRDefault="008539B5" w:rsidP="008539B5">
      <w:pPr>
        <w:pStyle w:val="Brdtextmedindrag"/>
      </w:pPr>
      <w:r>
        <w:t>Det kan nämnas att b</w:t>
      </w:r>
      <w:r w:rsidRPr="00C853F5">
        <w:t xml:space="preserve">eslut som fattas av </w:t>
      </w:r>
      <w:r>
        <w:t xml:space="preserve">en </w:t>
      </w:r>
      <w:r w:rsidRPr="00C853F5">
        <w:t xml:space="preserve">tillsynsmyndighet </w:t>
      </w:r>
      <w:r>
        <w:t>eller marknads</w:t>
      </w:r>
      <w:r>
        <w:softHyphen/>
        <w:t>kontrollmyndighet och åtgärder som vidtas av dessa myndig</w:t>
      </w:r>
      <w:r>
        <w:softHyphen/>
        <w:t xml:space="preserve">heter </w:t>
      </w:r>
      <w:r w:rsidRPr="00C853F5">
        <w:t>omfattas av förvaltningslagen. Denna lag uppfyller de åtagande</w:t>
      </w:r>
      <w:r>
        <w:t>n</w:t>
      </w:r>
      <w:r w:rsidRPr="00C853F5">
        <w:t xml:space="preserve"> som anges i artikel </w:t>
      </w:r>
      <w:r>
        <w:t xml:space="preserve">99 i </w:t>
      </w:r>
      <w:r w:rsidRPr="00A3541E">
        <w:t>MDR-förordningen</w:t>
      </w:r>
      <w:r>
        <w:t xml:space="preserve"> och artikel 94 i IVDR-förord</w:t>
      </w:r>
      <w:r>
        <w:softHyphen/>
        <w:t>ning</w:t>
      </w:r>
      <w:r>
        <w:softHyphen/>
        <w:t>en</w:t>
      </w:r>
      <w:r w:rsidRPr="00C853F5">
        <w:t xml:space="preserve">. </w:t>
      </w:r>
      <w:r>
        <w:t>Bland annat anges det i 32–33 §§ förvaltningslagen att beslut ska vara motiv</w:t>
      </w:r>
      <w:r>
        <w:softHyphen/>
        <w:t xml:space="preserve">erade och att parten så snart som möjligt ska underrättas om beslutet och om eventuella möjligheter att överklaga det. </w:t>
      </w:r>
      <w:r w:rsidRPr="00C853F5">
        <w:t xml:space="preserve">Några </w:t>
      </w:r>
      <w:r>
        <w:t>ytterligare bestäm</w:t>
      </w:r>
      <w:r>
        <w:softHyphen/>
        <w:t>mels</w:t>
      </w:r>
      <w:r>
        <w:softHyphen/>
        <w:t xml:space="preserve">er i lag eller förordning </w:t>
      </w:r>
      <w:r w:rsidRPr="00C853F5">
        <w:t>bedöms inte behövas för att anp</w:t>
      </w:r>
      <w:r>
        <w:t>assa svensk rätt till dessa artiklar.</w:t>
      </w:r>
    </w:p>
    <w:p w14:paraId="22338289" w14:textId="77777777" w:rsidR="008539B5" w:rsidRDefault="008539B5" w:rsidP="008539B5">
      <w:pPr>
        <w:pStyle w:val="Rubrik2"/>
      </w:pPr>
      <w:bookmarkStart w:id="319" w:name="_Toc62640889"/>
      <w:bookmarkStart w:id="320" w:name="_Toc65132676"/>
      <w:bookmarkStart w:id="321" w:name="_Toc69367546"/>
      <w:r>
        <w:t>Polismyndigheten eller Kronofogdemyndigheten</w:t>
      </w:r>
      <w:bookmarkEnd w:id="319"/>
      <w:bookmarkEnd w:id="320"/>
      <w:bookmarkEnd w:id="321"/>
    </w:p>
    <w:p w14:paraId="2D237A44" w14:textId="63BB9153" w:rsidR="008539B5" w:rsidRPr="00784B60" w:rsidRDefault="008539B5" w:rsidP="008539B5">
      <w:pPr>
        <w:pStyle w:val="Brdtextram"/>
      </w:pPr>
      <w:r>
        <w:rPr>
          <w:b/>
        </w:rPr>
        <w:t>Regeringens f</w:t>
      </w:r>
      <w:r w:rsidRPr="00823505">
        <w:rPr>
          <w:b/>
        </w:rPr>
        <w:t>örslag:</w:t>
      </w:r>
      <w:r>
        <w:t xml:space="preserve"> </w:t>
      </w:r>
      <w:r w:rsidRPr="00784B60">
        <w:t xml:space="preserve">Polismyndigheten </w:t>
      </w:r>
      <w:r>
        <w:t>ska på</w:t>
      </w:r>
      <w:r w:rsidRPr="00784B60">
        <w:t xml:space="preserve"> begäran av </w:t>
      </w:r>
      <w:r>
        <w:t>en tillsyns</w:t>
      </w:r>
      <w:r>
        <w:softHyphen/>
        <w:t>myndig</w:t>
      </w:r>
      <w:r>
        <w:softHyphen/>
        <w:t xml:space="preserve">het </w:t>
      </w:r>
      <w:r w:rsidRPr="00784B60">
        <w:t xml:space="preserve">lämna den hjälp som behövs när </w:t>
      </w:r>
      <w:r>
        <w:t>tillsynsmyndigheten</w:t>
      </w:r>
      <w:r w:rsidRPr="00784B60">
        <w:t xml:space="preserve"> vidtar åt</w:t>
      </w:r>
      <w:r>
        <w:softHyphen/>
      </w:r>
      <w:r w:rsidRPr="00784B60">
        <w:t>gärder eller verkställ</w:t>
      </w:r>
      <w:r>
        <w:t>er</w:t>
      </w:r>
      <w:r w:rsidRPr="00784B60">
        <w:t xml:space="preserve"> beslut som har meddelats med stöd av </w:t>
      </w:r>
      <w:r>
        <w:t>EU-för</w:t>
      </w:r>
      <w:r>
        <w:softHyphen/>
        <w:t>ordningarna, den nya lagen med kompletterande bestämmelser till EU-förordningarna och de föreskrifter som har meddelats med stöd av den lagen</w:t>
      </w:r>
      <w:r w:rsidRPr="00784B60">
        <w:t>, om</w:t>
      </w:r>
    </w:p>
    <w:p w14:paraId="45165AE5" w14:textId="2DC31989" w:rsidR="008539B5" w:rsidRPr="002670DE" w:rsidRDefault="008539B5" w:rsidP="008539B5">
      <w:pPr>
        <w:pStyle w:val="Brdtextmedindragram"/>
      </w:pPr>
      <w:r>
        <w:t>1. </w:t>
      </w:r>
      <w:r w:rsidRPr="002670DE">
        <w:t>det på grund av särskilda omständigheter kan befaras att åtgärden inte kan utföras utan att en polismans s</w:t>
      </w:r>
      <w:r>
        <w:t>ärskilda befogenheter enligt 10 §</w:t>
      </w:r>
      <w:r w:rsidRPr="002670DE">
        <w:t xml:space="preserve"> polis</w:t>
      </w:r>
      <w:r>
        <w:softHyphen/>
      </w:r>
      <w:r w:rsidRPr="002670DE">
        <w:t>lagen behöver tillgripas, eller</w:t>
      </w:r>
    </w:p>
    <w:p w14:paraId="05A9D504" w14:textId="77777777" w:rsidR="008539B5" w:rsidRDefault="008539B5" w:rsidP="008539B5">
      <w:pPr>
        <w:pStyle w:val="Brdtextmedindragram"/>
      </w:pPr>
      <w:r>
        <w:t>2. </w:t>
      </w:r>
      <w:r w:rsidRPr="002670DE">
        <w:t>det annars finns synnerliga skäl.</w:t>
      </w:r>
    </w:p>
    <w:p w14:paraId="5F5DBB6A" w14:textId="14747F87" w:rsidR="008539B5" w:rsidRDefault="008539B5" w:rsidP="008539B5">
      <w:pPr>
        <w:pStyle w:val="Brdtextmedindragram"/>
      </w:pPr>
      <w:r>
        <w:t>E</w:t>
      </w:r>
      <w:r w:rsidRPr="00092E45">
        <w:t xml:space="preserve">n </w:t>
      </w:r>
      <w:r>
        <w:t xml:space="preserve">tillsynsmyndighet ska även få begära </w:t>
      </w:r>
      <w:r w:rsidRPr="00092E45">
        <w:t>handräckning av Krono</w:t>
      </w:r>
      <w:r>
        <w:softHyphen/>
      </w:r>
      <w:r w:rsidRPr="00092E45">
        <w:t>fogde</w:t>
      </w:r>
      <w:r>
        <w:softHyphen/>
      </w:r>
      <w:r w:rsidRPr="00092E45">
        <w:t>myndigheten för att genomföra åtgärder</w:t>
      </w:r>
      <w:r>
        <w:t>na eller verkställa be</w:t>
      </w:r>
      <w:r>
        <w:softHyphen/>
        <w:t>slut</w:t>
      </w:r>
      <w:r>
        <w:softHyphen/>
        <w:t>en. Vid handräckning ska bestämmelserna i utsökningsbalken om verk</w:t>
      </w:r>
      <w:r>
        <w:softHyphen/>
        <w:t>ställig</w:t>
      </w:r>
      <w:r>
        <w:softHyphen/>
        <w:t>het av förpliktelser som inte avser betalningsskyldighet, avhys</w:t>
      </w:r>
      <w:r>
        <w:softHyphen/>
        <w:t xml:space="preserve">ning eller avlägsnande gälla. </w:t>
      </w:r>
    </w:p>
    <w:p w14:paraId="29EBBDDB" w14:textId="77777777" w:rsidR="008539B5" w:rsidRPr="0077542E" w:rsidRDefault="008539B5" w:rsidP="008539B5">
      <w:pPr>
        <w:pStyle w:val="Brdtextmedindrag"/>
      </w:pPr>
    </w:p>
    <w:p w14:paraId="53DF470F" w14:textId="0575A2FB"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w:t>
      </w:r>
      <w:r>
        <w:softHyphen/>
      </w:r>
      <w:r w:rsidRPr="00316DD4">
        <w:t>slag.</w:t>
      </w:r>
      <w:r>
        <w:t xml:space="preserve"> Enligt promemorians förslag kan biträde lämnas för åtgärder och be</w:t>
      </w:r>
      <w:r>
        <w:softHyphen/>
        <w:t xml:space="preserve">slut som meddelats med stöd av </w:t>
      </w:r>
      <w:r w:rsidRPr="00784B60">
        <w:t>lagen</w:t>
      </w:r>
      <w:r>
        <w:t xml:space="preserve"> eller</w:t>
      </w:r>
      <w:r w:rsidRPr="00784B60">
        <w:t xml:space="preserve"> de EU-bestämmelser som lag</w:t>
      </w:r>
      <w:r>
        <w:softHyphen/>
      </w:r>
      <w:r w:rsidRPr="00784B60">
        <w:t>en kompletterar</w:t>
      </w:r>
      <w:r>
        <w:t>. Vidare anges det inte i promemorians förslag att utsök</w:t>
      </w:r>
      <w:r>
        <w:softHyphen/>
        <w:t>nings</w:t>
      </w:r>
      <w:r>
        <w:softHyphen/>
        <w:t>balkens regler för handräckning ska gälla och i vilken omfattning de bestäm</w:t>
      </w:r>
      <w:r>
        <w:softHyphen/>
        <w:t xml:space="preserve">melserna ska tillämpas. </w:t>
      </w:r>
    </w:p>
    <w:p w14:paraId="37B5F5BF" w14:textId="76468F34" w:rsidR="008539B5" w:rsidRPr="00404536" w:rsidRDefault="008539B5" w:rsidP="008539B5">
      <w:pPr>
        <w:pStyle w:val="Brdtextmedindrag"/>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404536">
        <w:rPr>
          <w:i/>
        </w:rPr>
        <w:t>Kronofogde</w:t>
      </w:r>
      <w:r>
        <w:rPr>
          <w:i/>
        </w:rPr>
        <w:softHyphen/>
      </w:r>
      <w:r w:rsidRPr="00404536">
        <w:rPr>
          <w:i/>
        </w:rPr>
        <w:t>myndig</w:t>
      </w:r>
      <w:r>
        <w:rPr>
          <w:i/>
        </w:rPr>
        <w:softHyphen/>
      </w:r>
      <w:r w:rsidRPr="00404536">
        <w:rPr>
          <w:i/>
        </w:rPr>
        <w:t>heten</w:t>
      </w:r>
      <w:r>
        <w:rPr>
          <w:b/>
        </w:rPr>
        <w:t xml:space="preserve"> </w:t>
      </w:r>
      <w:r w:rsidRPr="00404536">
        <w:t>anser att det i lagen ska framgå</w:t>
      </w:r>
      <w:r>
        <w:rPr>
          <w:b/>
        </w:rPr>
        <w:t xml:space="preserve"> </w:t>
      </w:r>
      <w:r w:rsidRPr="00404536">
        <w:t>vilka bestämmelser som ska gälla vid handräckning</w:t>
      </w:r>
      <w:r>
        <w:t xml:space="preserve"> och att det bör övervägas om grundavgift ska få tas ut även när handräckning sker utan en exekutionstitel.</w:t>
      </w:r>
    </w:p>
    <w:p w14:paraId="5AA17E6C" w14:textId="783C22AF" w:rsidR="008539B5" w:rsidRPr="00823505" w:rsidRDefault="008539B5" w:rsidP="008539B5">
      <w:pPr>
        <w:pStyle w:val="Brdtextmedindrag"/>
        <w:rPr>
          <w:b/>
        </w:rPr>
      </w:pPr>
      <w:r>
        <w:rPr>
          <w:b/>
        </w:rPr>
        <w:t>Skälen</w:t>
      </w:r>
      <w:r w:rsidRPr="00823505">
        <w:rPr>
          <w:b/>
        </w:rPr>
        <w:t xml:space="preserve"> för </w:t>
      </w:r>
      <w:r>
        <w:rPr>
          <w:b/>
        </w:rPr>
        <w:t xml:space="preserve">regeringens </w:t>
      </w:r>
      <w:r w:rsidRPr="00823505">
        <w:rPr>
          <w:b/>
        </w:rPr>
        <w:t>förslag</w:t>
      </w:r>
      <w:r>
        <w:rPr>
          <w:b/>
        </w:rPr>
        <w:t>: </w:t>
      </w:r>
      <w:r>
        <w:t>Enligt 12 § lagen om medicintekniska pro</w:t>
      </w:r>
      <w:r>
        <w:softHyphen/>
        <w:t>dukt</w:t>
      </w:r>
      <w:r>
        <w:softHyphen/>
        <w:t>er har en tillsynsmyndighet rätt att få handräckning av Krono</w:t>
      </w:r>
      <w:r>
        <w:softHyphen/>
        <w:t>fogde</w:t>
      </w:r>
      <w:r>
        <w:softHyphen/>
        <w:t>myndigheten för att genomföra åtgärder som behövs för att få upp</w:t>
      </w:r>
      <w:r>
        <w:softHyphen/>
        <w:t>lys</w:t>
      </w:r>
      <w:r>
        <w:softHyphen/>
        <w:t xml:space="preserve">ningar och handlingar samt tillgång till områden, lokaler och andra utrymmen. </w:t>
      </w:r>
    </w:p>
    <w:p w14:paraId="007BCD81" w14:textId="2E670957" w:rsidR="008539B5" w:rsidRDefault="008539B5" w:rsidP="008539B5">
      <w:pPr>
        <w:pStyle w:val="Brdtextmedindrag"/>
      </w:pPr>
      <w:r>
        <w:t>Frågan är om denna bestämmelse bör överföras till den nya lagen med kom</w:t>
      </w:r>
      <w:r>
        <w:softHyphen/>
        <w:t>pletterande bestämmelser till EU:s förordningar om medicintekniska pro</w:t>
      </w:r>
      <w:r>
        <w:softHyphen/>
        <w:t>dukter. Det noteras att en majoritet av de marknadskontroll</w:t>
      </w:r>
      <w:r>
        <w:softHyphen/>
        <w:t>myndig</w:t>
      </w:r>
      <w:r>
        <w:softHyphen/>
        <w:t>het</w:t>
      </w:r>
      <w:r>
        <w:softHyphen/>
        <w:t>er som omfattas av Europaparlamentets och rådets förordning (EU) nr 765/2008 av den 9 juli 2008 om krav för ackreditering och mark</w:t>
      </w:r>
      <w:r>
        <w:softHyphen/>
        <w:t>nads</w:t>
      </w:r>
      <w:r>
        <w:softHyphen/>
        <w:t>kontroll i samband med saluföring av produkter och upphävande av för</w:t>
      </w:r>
      <w:r>
        <w:softHyphen/>
        <w:t>ord</w:t>
      </w:r>
      <w:r>
        <w:softHyphen/>
        <w:t>ning (EEG) nr 339/93 har rätt till biträde av Polismyndigheten i sin kontroll</w:t>
      </w:r>
      <w:r>
        <w:softHyphen/>
        <w:t>verksamhet. Några myndigheter får begära handräckning av Krono</w:t>
      </w:r>
      <w:r>
        <w:softHyphen/>
        <w:t xml:space="preserve">fogdemyndigheten för detta ändamål. </w:t>
      </w:r>
    </w:p>
    <w:p w14:paraId="2887804B" w14:textId="021C8985" w:rsidR="008539B5" w:rsidRDefault="008539B5" w:rsidP="008539B5">
      <w:pPr>
        <w:pStyle w:val="Brdtextmedindrag"/>
      </w:pPr>
      <w:r>
        <w:t>När det finns risk för hot eller handgripligheter i samband med utövandet av kontrollen bör det vara möjligt att begära biträde av Polismyndigheten. Biträde bör dock endast kunna begäras i sådana situationer där det finns ett verkligt behov av Polismyndighetens särskilda befogenheter att använda våld. Det finns därför anledning att närmare ange förutsätt</w:t>
      </w:r>
      <w:r>
        <w:softHyphen/>
        <w:t>ning</w:t>
      </w:r>
      <w:r>
        <w:softHyphen/>
        <w:t>ar</w:t>
      </w:r>
      <w:r>
        <w:softHyphen/>
        <w:t>na för en sådan begäran på det sätt som i dag förekommer i ett flertal lag</w:t>
      </w:r>
      <w:r>
        <w:softHyphen/>
        <w:t xml:space="preserve">stiftningar, t.ex. i 3 § </w:t>
      </w:r>
      <w:r w:rsidRPr="00ED7C7D">
        <w:t>lag</w:t>
      </w:r>
      <w:r>
        <w:t>en (2018:125)</w:t>
      </w:r>
      <w:r w:rsidRPr="00ED7C7D">
        <w:t xml:space="preserve"> med kompletterande bestäm</w:t>
      </w:r>
      <w:r>
        <w:softHyphen/>
      </w:r>
      <w:r w:rsidRPr="00ED7C7D">
        <w:t>melser till EU:s förordning om personlig skyddsutrustning</w:t>
      </w:r>
      <w:r>
        <w:t>. Enligt dessa be</w:t>
      </w:r>
      <w:r>
        <w:softHyphen/>
        <w:t>stämmelser får hjälp begäras av Polismyndigheten endast om det på grund av särskilda omständigheter kan befaras att åtgärden inte kan utföras utan att en polismans särskilda befogenheter enligt 10 § polislagen (1984:387) behöver tillgripas eller om det annars finns synnerliga skäl. En mark</w:t>
      </w:r>
      <w:r>
        <w:softHyphen/>
        <w:t>nadskontrollmyndighet kan t.ex. begära hjälp av Polismyndigheten om den ekonomiska aktören vägrar tillträde till lokalerna. Det kan vara fråga om synnerliga skäl om det finns en överhängande risk för att pro</w:t>
      </w:r>
      <w:r>
        <w:softHyphen/>
        <w:t>dukt</w:t>
      </w:r>
      <w:r>
        <w:softHyphen/>
        <w:t>er eller handlingar kommer att förstöras och det inte finns möjlighet att avvakta tills verkställigheten löses på annat sätt. Om det finns behov av att avlägsna fysiska hinder för att kunna genomföra en kontroll, kan det vara mer ändamålsenligt att myndigheterna – i stället för att begära hjälp av Polismyndigheten – har möjlighet att begära handräckning av Krono</w:t>
      </w:r>
      <w:r>
        <w:softHyphen/>
        <w:t>fogde</w:t>
      </w:r>
      <w:r>
        <w:softHyphen/>
        <w:t>myndigheten. Eftersom behovet av biträde alltså kan variera bör mynd</w:t>
      </w:r>
      <w:r>
        <w:softHyphen/>
        <w:t>ig</w:t>
      </w:r>
      <w:r>
        <w:softHyphen/>
        <w:t>heterna ha möjlighet att vända sig antingen till Polismyndigheten eller till Kronofogdemyndigheten beroende på omständigheterna i det en</w:t>
      </w:r>
      <w:r>
        <w:softHyphen/>
        <w:t>skilda fallet.</w:t>
      </w:r>
      <w:r w:rsidRPr="00D15A55">
        <w:t xml:space="preserve"> </w:t>
      </w:r>
      <w:r>
        <w:t>Bestämmelsen bör även omfatta en möjlighet att ansöka om bi</w:t>
      </w:r>
      <w:r>
        <w:softHyphen/>
        <w:t xml:space="preserve">träde av Kronofogdemyndigheten i enlighet med resonemanget ovan. Biträde kan lämnas om det </w:t>
      </w:r>
      <w:r w:rsidRPr="00784B60">
        <w:t xml:space="preserve">behövs när </w:t>
      </w:r>
      <w:r>
        <w:t>myndigheten</w:t>
      </w:r>
      <w:r w:rsidRPr="00784B60">
        <w:t xml:space="preserve"> </w:t>
      </w:r>
      <w:r w:rsidRPr="003B387C">
        <w:t>vidtar åtgärder eller verk</w:t>
      </w:r>
      <w:r>
        <w:softHyphen/>
      </w:r>
      <w:r w:rsidRPr="003B387C">
        <w:t xml:space="preserve">ställer beslut enligt </w:t>
      </w:r>
      <w:r>
        <w:t xml:space="preserve">EU-förordningarna, den nya </w:t>
      </w:r>
      <w:r w:rsidRPr="003B387C">
        <w:t>lag</w:t>
      </w:r>
      <w:r>
        <w:t>en med kom</w:t>
      </w:r>
      <w:r>
        <w:softHyphen/>
        <w:t>plett</w:t>
      </w:r>
      <w:r>
        <w:softHyphen/>
        <w:t>er</w:t>
      </w:r>
      <w:r>
        <w:softHyphen/>
        <w:t>ande bestämmelser till EU:s förordningar om medicintekniska produkter eller de föreskrifter som har meddelats med stöd av lagen.</w:t>
      </w:r>
      <w:r w:rsidRPr="00243777">
        <w:t xml:space="preserve"> </w:t>
      </w:r>
      <w:r>
        <w:t>I promemorian före</w:t>
      </w:r>
      <w:r>
        <w:softHyphen/>
        <w:t>slogs det att biträde kunde lämnas vid åtgärder och beslut som med</w:t>
      </w:r>
      <w:r>
        <w:softHyphen/>
        <w:t>del</w:t>
      </w:r>
      <w:r>
        <w:softHyphen/>
        <w:t>ats enligt den nya lagen eller</w:t>
      </w:r>
      <w:r w:rsidRPr="00784B60">
        <w:t xml:space="preserve"> de EU-bestämmelser som </w:t>
      </w:r>
      <w:r>
        <w:t xml:space="preserve">den </w:t>
      </w:r>
      <w:r w:rsidRPr="00784B60">
        <w:t>lagen kom</w:t>
      </w:r>
      <w:r>
        <w:softHyphen/>
      </w:r>
      <w:r w:rsidRPr="00784B60">
        <w:t>plett</w:t>
      </w:r>
      <w:r>
        <w:softHyphen/>
      </w:r>
      <w:r w:rsidRPr="00784B60">
        <w:t>erar</w:t>
      </w:r>
      <w:r>
        <w:t>. I jämförelse med lagförslaget i promemorian ska lagbestämmels</w:t>
      </w:r>
      <w:r>
        <w:softHyphen/>
        <w:t>en utformas så att biträde kan ges i samma omfattning som det till</w:t>
      </w:r>
      <w:r>
        <w:softHyphen/>
        <w:t>syns</w:t>
      </w:r>
      <w:r>
        <w:softHyphen/>
        <w:t>an</w:t>
      </w:r>
      <w:r>
        <w:softHyphen/>
        <w:t xml:space="preserve">svar tillsynsmyndigheten har, dvs. även gällande åtgärder och beslut som har meddelats med stöd av de föreskrifter som har meddelats med stöd av den nya lagen. </w:t>
      </w:r>
    </w:p>
    <w:p w14:paraId="71517A16" w14:textId="64C6A37B" w:rsidR="008539B5" w:rsidRDefault="008539B5" w:rsidP="008539B5">
      <w:pPr>
        <w:pStyle w:val="Brdtextmedindrag"/>
      </w:pPr>
      <w:r>
        <w:t>När det gäller utformningen av bestämmelsen om Kronofogde</w:t>
      </w:r>
      <w:r>
        <w:softHyphen/>
        <w:t>myndig</w:t>
      </w:r>
      <w:r>
        <w:softHyphen/>
        <w:t>het</w:t>
      </w:r>
      <w:r>
        <w:softHyphen/>
        <w:t xml:space="preserve">ens biträde så efterlyser </w:t>
      </w:r>
      <w:r w:rsidRPr="00873C5F">
        <w:rPr>
          <w:i/>
          <w:iCs/>
        </w:rPr>
        <w:t>Kronofogdemyndigheten</w:t>
      </w:r>
      <w:r>
        <w:t xml:space="preserve"> ett förtydligande om vilka bestämmelser om handräckning som ska tillämpas. Regeringen anser att det i bestämmelsen bör framgå att vid handräckning ska bestäm</w:t>
      </w:r>
      <w:r>
        <w:softHyphen/>
        <w:t>mels</w:t>
      </w:r>
      <w:r>
        <w:softHyphen/>
        <w:t>er</w:t>
      </w:r>
      <w:r>
        <w:softHyphen/>
        <w:t>na i utsökningsbalken om verkställighet av förpliktelser som inte avser betal</w:t>
      </w:r>
      <w:r>
        <w:softHyphen/>
        <w:t>ningsskyldighet, avhysning eller avlägsnande gälla. Bestämmelsen ut</w:t>
      </w:r>
      <w:r>
        <w:softHyphen/>
        <w:t>form</w:t>
      </w:r>
      <w:r>
        <w:softHyphen/>
        <w:t>as i enlighet med handräcknings</w:t>
      </w:r>
      <w:r>
        <w:softHyphen/>
        <w:t>bestämmelsen i 2 kap. 2 § lagen (2019:277) med kompletterande bestämmelser till EU:s förordning om transparens i transaktioner för värdepappersfinansiering och om åter</w:t>
      </w:r>
      <w:r>
        <w:softHyphen/>
        <w:t>använd</w:t>
      </w:r>
      <w:r>
        <w:softHyphen/>
        <w:t>ning.</w:t>
      </w:r>
    </w:p>
    <w:p w14:paraId="4B1212B9" w14:textId="02891CDC" w:rsidR="00920097" w:rsidRPr="00B937F4" w:rsidRDefault="008539B5" w:rsidP="008539B5">
      <w:pPr>
        <w:pStyle w:val="Brdtextmedindrag"/>
        <w:sectPr w:rsidR="00920097" w:rsidRPr="00B937F4" w:rsidSect="00155500">
          <w:headerReference w:type="even" r:id="rId191"/>
          <w:headerReference w:type="default" r:id="rId192"/>
          <w:footerReference w:type="even" r:id="rId193"/>
          <w:footerReference w:type="default" r:id="rId194"/>
          <w:headerReference w:type="first" r:id="rId195"/>
          <w:footerReference w:type="first" r:id="rId196"/>
          <w:type w:val="continuous"/>
          <w:pgSz w:w="9356" w:h="13721" w:code="9"/>
          <w:pgMar w:top="794" w:right="2438" w:bottom="1191" w:left="1021" w:header="0" w:footer="709" w:gutter="0"/>
          <w:cols w:space="708"/>
          <w:docGrid w:linePitch="360"/>
        </w:sectPr>
      </w:pPr>
      <w:r w:rsidRPr="00E27C60">
        <w:t>Kronofogdemyndigheten</w:t>
      </w:r>
      <w:r>
        <w:t xml:space="preserve"> påpekar att det bör övervägas om grundavgift ska få tas ut även när handräckning sker utan att det finns en exekutions</w:t>
      </w:r>
      <w:r>
        <w:softHyphen/>
        <w:t>titel. Myndigheten anser att den bör få täckning för kostnaden som är för</w:t>
      </w:r>
      <w:r>
        <w:softHyphen/>
        <w:t>knipp</w:t>
      </w:r>
      <w:r>
        <w:softHyphen/>
        <w:t>ad med handläggningen av målet. Enligt förslaget ska tillsyns</w:t>
      </w:r>
      <w:r>
        <w:softHyphen/>
        <w:t>myndig</w:t>
      </w:r>
      <w:r>
        <w:softHyphen/>
        <w:t>heten få begära handräckning av Kronofogdemyndigheten. Det innebär att det inte är fråga om verkställighet av ett beslut om handräck</w:t>
      </w:r>
      <w:r>
        <w:softHyphen/>
        <w:t>ning och verkställigheten grundar sig då inte på en exekutionstitel. Krono</w:t>
      </w:r>
      <w:r>
        <w:softHyphen/>
        <w:t>fogde</w:t>
      </w:r>
      <w:r>
        <w:softHyphen/>
        <w:t>myndigheten har i sådana fall inget stöd att påföra grundavgift i ärendet (5–6 §§ förordningen [1992:1094] om avgifter vid Kronofogde</w:t>
      </w:r>
      <w:r>
        <w:softHyphen/>
        <w:t>myndig</w:t>
      </w:r>
      <w:r>
        <w:softHyphen/>
        <w:t>heten). Handräckning på begäran av en tillsynsmyndighet bedöms endast komma att ske i sällsynta undantagsfall. Det bedöms därmed inte nödvändigt att i dagsläget införa avgifter för de aktuella ärendena.</w:t>
      </w:r>
    </w:p>
    <w:p w14:paraId="29680761" w14:textId="77777777" w:rsidR="008539B5" w:rsidRDefault="008539B5" w:rsidP="00DA5201">
      <w:pPr>
        <w:pStyle w:val="Rubrik1"/>
        <w:spacing w:before="0"/>
      </w:pPr>
      <w:bookmarkStart w:id="322" w:name="_Toc62640890"/>
      <w:bookmarkStart w:id="323" w:name="_Toc65132677"/>
      <w:bookmarkStart w:id="324" w:name="_Toc69367547"/>
      <w:r>
        <w:t>Sekretess och tystnadsplikt</w:t>
      </w:r>
      <w:bookmarkEnd w:id="322"/>
      <w:bookmarkEnd w:id="323"/>
      <w:bookmarkEnd w:id="324"/>
    </w:p>
    <w:p w14:paraId="16EFEE4E" w14:textId="77777777" w:rsidR="008539B5" w:rsidRPr="00D964B0" w:rsidRDefault="008539B5" w:rsidP="008539B5">
      <w:pPr>
        <w:pStyle w:val="Rubrik2"/>
        <w:spacing w:before="0"/>
      </w:pPr>
      <w:bookmarkStart w:id="325" w:name="_Toc62640891"/>
      <w:bookmarkStart w:id="326" w:name="_Toc65132678"/>
      <w:bookmarkStart w:id="327" w:name="_Toc69367548"/>
      <w:r>
        <w:t>Sekretess för uppgifter som ska hanteras i enlighet med MDR- och IVDR-förordningarna</w:t>
      </w:r>
      <w:bookmarkEnd w:id="325"/>
      <w:bookmarkEnd w:id="326"/>
      <w:bookmarkEnd w:id="327"/>
    </w:p>
    <w:p w14:paraId="0D95E68E" w14:textId="77777777" w:rsidR="008539B5" w:rsidRDefault="008539B5" w:rsidP="008539B5">
      <w:pPr>
        <w:pStyle w:val="Brdtextmedindragram"/>
        <w:ind w:firstLine="0"/>
      </w:pPr>
      <w:r>
        <w:rPr>
          <w:b/>
        </w:rPr>
        <w:t>Regeringens b</w:t>
      </w:r>
      <w:r w:rsidRPr="003553FE">
        <w:rPr>
          <w:b/>
        </w:rPr>
        <w:t>edömning:</w:t>
      </w:r>
      <w:r w:rsidRPr="003553FE">
        <w:t xml:space="preserve"> </w:t>
      </w:r>
      <w:r>
        <w:t xml:space="preserve">Med undantag av vad som anges i avsnitt 12.2. och 12.3 så krävs det inga lagändringar för den sekretess som ska gälla för uppgifter som hanteras i enlighet med MDR-och IVDR-förordningarna. </w:t>
      </w:r>
    </w:p>
    <w:p w14:paraId="4ABA7C40" w14:textId="77777777" w:rsidR="008539B5" w:rsidRDefault="008539B5" w:rsidP="008539B5">
      <w:pPr>
        <w:pStyle w:val="Brdtextmedindrag"/>
        <w:rPr>
          <w:b/>
        </w:rPr>
      </w:pPr>
    </w:p>
    <w:p w14:paraId="6F3D7299" w14:textId="77777777" w:rsidR="008539B5" w:rsidRPr="00316DD4" w:rsidRDefault="008539B5" w:rsidP="008539B5">
      <w:pPr>
        <w:pStyle w:val="Brdtextmedindrag"/>
        <w:rPr>
          <w:b/>
        </w:rPr>
      </w:pPr>
      <w:r>
        <w:rPr>
          <w:b/>
        </w:rPr>
        <w:t>Promemorians f</w:t>
      </w:r>
      <w:r w:rsidRPr="00316DD4">
        <w:rPr>
          <w:b/>
        </w:rPr>
        <w:t>örslag</w:t>
      </w:r>
      <w:r>
        <w:rPr>
          <w:b/>
        </w:rPr>
        <w:t xml:space="preserve"> och bedömning </w:t>
      </w:r>
      <w:r w:rsidRPr="00316DD4">
        <w:t>överensstämmer med regeringens</w:t>
      </w:r>
      <w:r>
        <w:t xml:space="preserve"> </w:t>
      </w:r>
      <w:r w:rsidRPr="001B026D">
        <w:rPr>
          <w:bCs/>
        </w:rPr>
        <w:t>bedömning</w:t>
      </w:r>
      <w:r w:rsidRPr="00316DD4">
        <w:t>.</w:t>
      </w:r>
    </w:p>
    <w:p w14:paraId="23623F23" w14:textId="77777777" w:rsidR="008539B5" w:rsidRPr="00DA79D3" w:rsidRDefault="008539B5" w:rsidP="008539B5">
      <w:pPr>
        <w:pStyle w:val="Brdtextmedindrag"/>
      </w:pPr>
      <w:r w:rsidRPr="00F73C50">
        <w:rPr>
          <w:b/>
          <w:bCs/>
        </w:rPr>
        <w:t>Remissinstanserna</w:t>
      </w:r>
      <w:r w:rsidRPr="00316DD4">
        <w:t>:</w:t>
      </w:r>
      <w:r>
        <w:t xml:space="preserve"> </w:t>
      </w:r>
      <w:r w:rsidRPr="00973E0A">
        <w:t xml:space="preserve">Ingen remissinstans har yttrat sig </w:t>
      </w:r>
      <w:r>
        <w:t xml:space="preserve">särskilt över </w:t>
      </w:r>
      <w:r w:rsidRPr="00973E0A">
        <w:t xml:space="preserve">promemorians </w:t>
      </w:r>
      <w:r>
        <w:t>bedömning</w:t>
      </w:r>
      <w:r w:rsidRPr="00973E0A">
        <w:t xml:space="preserve">. </w:t>
      </w:r>
    </w:p>
    <w:p w14:paraId="0B1CD665" w14:textId="77777777" w:rsidR="008539B5" w:rsidRDefault="008539B5" w:rsidP="008539B5">
      <w:pPr>
        <w:pStyle w:val="Rubrik4utannumrering"/>
      </w:pPr>
      <w:r>
        <w:t>Skälen</w:t>
      </w:r>
      <w:r w:rsidRPr="00007714">
        <w:t xml:space="preserve"> för </w:t>
      </w:r>
      <w:r>
        <w:t>regeringens bedömning</w:t>
      </w:r>
    </w:p>
    <w:p w14:paraId="6C598867" w14:textId="025D033F" w:rsidR="008539B5" w:rsidRPr="00295764" w:rsidRDefault="008539B5" w:rsidP="008539B5">
      <w:pPr>
        <w:pStyle w:val="Brdtext"/>
        <w:rPr>
          <w:b/>
        </w:rPr>
      </w:pPr>
      <w:r>
        <w:t>I MDR- och IVDR-förordningarna regleras den information, de uppgifter och de data som ska skickas mellan de ekonomiska aktörerna, de behöriga myndigheterna, medlemsstaterna och kommissionen. I vissa fall, exempel</w:t>
      </w:r>
      <w:r>
        <w:softHyphen/>
        <w:t xml:space="preserve">vis gällande egentillverkade produkter i artikel 5.5 i </w:t>
      </w:r>
      <w:r w:rsidRPr="00A3541E">
        <w:t>MDR-förordningen</w:t>
      </w:r>
      <w:r>
        <w:t xml:space="preserve"> och artikel 5.5 i IVDR-förordningen ska uppgifter lämnas av hälso- och sjuk</w:t>
      </w:r>
      <w:r>
        <w:softHyphen/>
        <w:t>vårdsinstitutioner. I många fall ska informationen lämnas genom de elektroniska system som EU-databasen för medicintekniska produkter ska inne</w:t>
      </w:r>
      <w:r>
        <w:softHyphen/>
        <w:t xml:space="preserve">hålla (artikel 33 i </w:t>
      </w:r>
      <w:r w:rsidRPr="00A3541E">
        <w:t>MDR-förordningen</w:t>
      </w:r>
      <w:r>
        <w:t xml:space="preserve"> och artikel 30 i IVDR-för</w:t>
      </w:r>
      <w:r>
        <w:softHyphen/>
        <w:t>ord</w:t>
      </w:r>
      <w:r>
        <w:softHyphen/>
        <w:t>ning</w:t>
      </w:r>
      <w:r>
        <w:softHyphen/>
        <w:t xml:space="preserve">en). Denna databas kallas för </w:t>
      </w:r>
      <w:r w:rsidRPr="0075154E">
        <w:rPr>
          <w:iCs/>
        </w:rPr>
        <w:t>Eudamed</w:t>
      </w:r>
      <w:r>
        <w:t xml:space="preserve"> och det är sju elektroniska system som ska ingå i den databasen. Dessa elektroniska system är följande:</w:t>
      </w:r>
    </w:p>
    <w:p w14:paraId="41D2BB99" w14:textId="77777777" w:rsidR="008539B5" w:rsidRDefault="008539B5" w:rsidP="008539B5">
      <w:pPr>
        <w:pStyle w:val="Brdtextmedindrag"/>
      </w:pPr>
      <w:r>
        <w:t xml:space="preserve">a) Det elektroniska system för registrering av produkter som avses i artikel 29.4 i </w:t>
      </w:r>
      <w:r w:rsidRPr="00A3541E">
        <w:t>MDR-förordningen</w:t>
      </w:r>
      <w:r>
        <w:t xml:space="preserve"> och artikel 26 i IVDR-förordningen. </w:t>
      </w:r>
    </w:p>
    <w:p w14:paraId="4C73B0E0" w14:textId="77777777" w:rsidR="008539B5" w:rsidRDefault="008539B5" w:rsidP="008539B5">
      <w:pPr>
        <w:pStyle w:val="Brdtextmedindrag"/>
      </w:pPr>
      <w:r>
        <w:t xml:space="preserve">b) Den UDI-databas som avses i artikel 28 i </w:t>
      </w:r>
      <w:r w:rsidRPr="00A3541E">
        <w:t>MDR-förordningen</w:t>
      </w:r>
      <w:r>
        <w:t xml:space="preserve"> och artikel 25 i IVDR-förordningen.</w:t>
      </w:r>
    </w:p>
    <w:p w14:paraId="0D55687B" w14:textId="2634359B" w:rsidR="008539B5" w:rsidRDefault="008539B5" w:rsidP="008539B5">
      <w:pPr>
        <w:pStyle w:val="Brdtextmedindrag"/>
      </w:pPr>
      <w:r>
        <w:t>c) Det elektroniska system för registrering av ekonomiska aktörer som av</w:t>
      </w:r>
      <w:r>
        <w:softHyphen/>
        <w:t xml:space="preserve">ses i artikel 30 i </w:t>
      </w:r>
      <w:r w:rsidRPr="00A3541E">
        <w:t>MDR-förordningen</w:t>
      </w:r>
      <w:r>
        <w:t xml:space="preserve"> och artikel 27 i IVDR-förord</w:t>
      </w:r>
      <w:r>
        <w:softHyphen/>
        <w:t>ning</w:t>
      </w:r>
      <w:r>
        <w:softHyphen/>
        <w:t>en.</w:t>
      </w:r>
    </w:p>
    <w:p w14:paraId="2095E7C4" w14:textId="77777777" w:rsidR="008539B5" w:rsidRDefault="008539B5" w:rsidP="008539B5">
      <w:pPr>
        <w:pStyle w:val="Brdtextmedindrag"/>
      </w:pPr>
      <w:r>
        <w:t xml:space="preserve">d) Det elektroniska system för anmälda organ och intyg som avses i artikel 57 i </w:t>
      </w:r>
      <w:r w:rsidRPr="00A3541E">
        <w:t>MDR-förordningen</w:t>
      </w:r>
      <w:r>
        <w:t xml:space="preserve"> och artikel 52 i IVDR-förordningen.</w:t>
      </w:r>
    </w:p>
    <w:p w14:paraId="31E8FCB5" w14:textId="3BF943FD" w:rsidR="008539B5" w:rsidRDefault="008539B5" w:rsidP="008539B5">
      <w:pPr>
        <w:pStyle w:val="Brdtextmedindrag"/>
      </w:pPr>
      <w:r>
        <w:t xml:space="preserve">e) Det elektroniska system för kliniska prövningar och prestandastudier som avses i artikel 73 i </w:t>
      </w:r>
      <w:r w:rsidRPr="00A3541E">
        <w:t>MDR-förordningen</w:t>
      </w:r>
      <w:r>
        <w:t xml:space="preserve"> respektive artikel 69 i IVDR-förord</w:t>
      </w:r>
      <w:r>
        <w:softHyphen/>
        <w:t>ningen.</w:t>
      </w:r>
    </w:p>
    <w:p w14:paraId="52336F90" w14:textId="77777777" w:rsidR="008539B5" w:rsidRDefault="008539B5" w:rsidP="008539B5">
      <w:pPr>
        <w:pStyle w:val="Brdtextmedindrag"/>
      </w:pPr>
      <w:r>
        <w:t xml:space="preserve">f) Det elektroniska systemet för säkerhetsövervakning och för övervakning av produkter som släppts ut på marknaden som avses i artikel 92 i </w:t>
      </w:r>
      <w:r w:rsidRPr="00A3541E">
        <w:t>MDR-förordningen</w:t>
      </w:r>
      <w:r>
        <w:t xml:space="preserve"> och artikel 87 i IVDR-förordningen. </w:t>
      </w:r>
    </w:p>
    <w:p w14:paraId="1A4BCFEA" w14:textId="77777777" w:rsidR="008539B5" w:rsidRDefault="008539B5" w:rsidP="008539B5">
      <w:pPr>
        <w:pStyle w:val="Brdtextmedindrag"/>
      </w:pPr>
      <w:r>
        <w:t xml:space="preserve">g) Det elektroniska system för marknadskontroll som avses i artikel 100 i </w:t>
      </w:r>
      <w:r w:rsidRPr="00A3541E">
        <w:t>MDR-förordningen</w:t>
      </w:r>
      <w:r>
        <w:t xml:space="preserve"> och artikel 95 i IVDR-förordningen.</w:t>
      </w:r>
    </w:p>
    <w:p w14:paraId="69740D5C" w14:textId="77777777" w:rsidR="008539B5" w:rsidRPr="00837F82" w:rsidRDefault="008539B5" w:rsidP="008539B5">
      <w:pPr>
        <w:pStyle w:val="Rubrik5utannumrering"/>
      </w:pPr>
      <w:r w:rsidRPr="00837F82">
        <w:t>EU-förordningarnas bestämmelser om att hålla vissa uppgifter hemliga</w:t>
      </w:r>
    </w:p>
    <w:p w14:paraId="24317BF5" w14:textId="5CBF760F" w:rsidR="008539B5" w:rsidRDefault="008539B5" w:rsidP="008539B5">
      <w:pPr>
        <w:pStyle w:val="Brdtextmedindrag"/>
        <w:ind w:firstLine="0"/>
      </w:pPr>
      <w:r>
        <w:t xml:space="preserve">Artikel 109 i </w:t>
      </w:r>
      <w:r w:rsidRPr="00A3541E">
        <w:t>MDR-förordningen</w:t>
      </w:r>
      <w:r>
        <w:t xml:space="preserve"> och artikel 102 i IVDR-förordningen inne</w:t>
      </w:r>
      <w:r>
        <w:softHyphen/>
        <w:t xml:space="preserve">håller bestämmelser om sekretess. Av artikel 109.1 i </w:t>
      </w:r>
      <w:r w:rsidRPr="00A3541E">
        <w:t>MDR-förord</w:t>
      </w:r>
      <w:r>
        <w:softHyphen/>
      </w:r>
      <w:r w:rsidRPr="00A3541E">
        <w:t>ning</w:t>
      </w:r>
      <w:r>
        <w:softHyphen/>
      </w:r>
      <w:r w:rsidRPr="00A3541E">
        <w:t>en</w:t>
      </w:r>
      <w:r>
        <w:t xml:space="preserve"> och artikel 102.1 i IVDR-förordningen framgår att de </w:t>
      </w:r>
      <w:r w:rsidRPr="00673981">
        <w:t>parter som be</w:t>
      </w:r>
      <w:r>
        <w:softHyphen/>
      </w:r>
      <w:r w:rsidRPr="00673981">
        <w:t xml:space="preserve">rörs av tillämpningen </w:t>
      </w:r>
      <w:r>
        <w:t xml:space="preserve">av EU-förordningarna ska respektera </w:t>
      </w:r>
      <w:r w:rsidRPr="00180480">
        <w:t>kon</w:t>
      </w:r>
      <w:r>
        <w:softHyphen/>
      </w:r>
      <w:r w:rsidRPr="00180480">
        <w:t>fiden</w:t>
      </w:r>
      <w:r>
        <w:softHyphen/>
      </w:r>
      <w:r w:rsidRPr="00180480">
        <w:t>tialitet</w:t>
      </w:r>
      <w:r>
        <w:t xml:space="preserve"> när det gäller den information och de uppgifter som de får när de full</w:t>
      </w:r>
      <w:r>
        <w:softHyphen/>
        <w:t xml:space="preserve">gör sina uppgifter och som avser </w:t>
      </w:r>
    </w:p>
    <w:p w14:paraId="196D314F" w14:textId="77777777" w:rsidR="008539B5" w:rsidRDefault="008539B5" w:rsidP="008539B5">
      <w:pPr>
        <w:pStyle w:val="Brdtextmedindrag"/>
      </w:pPr>
      <w:r>
        <w:t xml:space="preserve">a) personuppgifter i enlighet med </w:t>
      </w:r>
      <w:r w:rsidRPr="009B1305">
        <w:t>direktiv 95/46/E</w:t>
      </w:r>
      <w:r>
        <w:t>G,</w:t>
      </w:r>
    </w:p>
    <w:p w14:paraId="0D096C3C" w14:textId="0157F687" w:rsidR="008539B5" w:rsidRDefault="008539B5" w:rsidP="008539B5">
      <w:pPr>
        <w:pStyle w:val="Brdtextmedindrag"/>
      </w:pPr>
      <w:r>
        <w:t>b) fysiska eller juridiska personers affärshemligheter och företags</w:t>
      </w:r>
      <w:r>
        <w:softHyphen/>
        <w:t>hem</w:t>
      </w:r>
      <w:r>
        <w:softHyphen/>
        <w:t>lig</w:t>
      </w:r>
      <w:r>
        <w:softHyphen/>
        <w:t>heter, inklusive immateriella rättigheter, om det inte föreligger ett all</w:t>
      </w:r>
      <w:r>
        <w:softHyphen/>
        <w:t>män</w:t>
      </w:r>
      <w:r>
        <w:softHyphen/>
        <w:t xml:space="preserve">intresse av att uppgifterna utlämnas, och </w:t>
      </w:r>
    </w:p>
    <w:p w14:paraId="3D89E6AE" w14:textId="33655E6C" w:rsidR="008539B5" w:rsidRDefault="008539B5" w:rsidP="008539B5">
      <w:pPr>
        <w:pStyle w:val="Brdtextmedindrag"/>
      </w:pPr>
      <w:r>
        <w:t xml:space="preserve">c) ett effektivt genomförande av </w:t>
      </w:r>
      <w:r w:rsidRPr="00A3541E">
        <w:t>MDR-förordningen</w:t>
      </w:r>
      <w:r>
        <w:t xml:space="preserve"> respektive IVDR-för</w:t>
      </w:r>
      <w:r>
        <w:softHyphen/>
        <w:t>ord</w:t>
      </w:r>
      <w:r>
        <w:softHyphen/>
        <w:t xml:space="preserve">ningen, särskilt med avseende på inspektioner, utredningar eller revisioner. </w:t>
      </w:r>
    </w:p>
    <w:p w14:paraId="6E63737B" w14:textId="1966D416" w:rsidR="008539B5" w:rsidRDefault="008539B5" w:rsidP="008539B5">
      <w:pPr>
        <w:pStyle w:val="Brdtextmedindrag"/>
      </w:pPr>
      <w:r>
        <w:t xml:space="preserve">Direktiv 95/46/EG (dataskyddsdirektivet) ersattes den 25 maj 2018 av </w:t>
      </w:r>
      <w:r w:rsidRPr="009B1305">
        <w:t>Europa</w:t>
      </w:r>
      <w:r>
        <w:softHyphen/>
      </w:r>
      <w:r w:rsidRPr="009B1305">
        <w:t>parlamentets och rådets förordning (EU) 2016/679 av den 27 april 2016 om skydd för fysiska personer med avseende på behandling av person</w:t>
      </w:r>
      <w:r>
        <w:softHyphen/>
      </w:r>
      <w:r w:rsidRPr="009B1305">
        <w:t>uppgifter och om det fria flödet av sådana uppgifter och om upp</w:t>
      </w:r>
      <w:r>
        <w:softHyphen/>
      </w:r>
      <w:r w:rsidRPr="009B1305">
        <w:t>häv</w:t>
      </w:r>
      <w:r>
        <w:t>-</w:t>
      </w:r>
      <w:r w:rsidRPr="009B1305">
        <w:t>ande av direktiv 95/46/E</w:t>
      </w:r>
      <w:r>
        <w:t>G (allmän dataskyddsförordning), nedan be</w:t>
      </w:r>
      <w:r>
        <w:softHyphen/>
        <w:t xml:space="preserve">nämnd EU:s dataskyddsförordning. </w:t>
      </w:r>
      <w:r w:rsidRPr="003B50CC">
        <w:t xml:space="preserve">Av artikel 94.2 i </w:t>
      </w:r>
      <w:r>
        <w:t xml:space="preserve">EU:s </w:t>
      </w:r>
      <w:r w:rsidRPr="003B50CC">
        <w:t>data</w:t>
      </w:r>
      <w:r>
        <w:t>-</w:t>
      </w:r>
      <w:r w:rsidRPr="003B50CC">
        <w:t>skydds</w:t>
      </w:r>
      <w:r>
        <w:softHyphen/>
      </w:r>
      <w:r w:rsidRPr="003B50CC">
        <w:t>för</w:t>
      </w:r>
      <w:r>
        <w:softHyphen/>
      </w:r>
      <w:r w:rsidRPr="003B50CC">
        <w:t>ord</w:t>
      </w:r>
      <w:r>
        <w:softHyphen/>
      </w:r>
      <w:r w:rsidRPr="003B50CC">
        <w:t>ning framgår att hänvisningar till dataskyddsdirektivet ska anses som hän</w:t>
      </w:r>
      <w:r>
        <w:softHyphen/>
      </w:r>
      <w:r w:rsidRPr="003B50CC">
        <w:t xml:space="preserve">visningar till </w:t>
      </w:r>
      <w:r>
        <w:t xml:space="preserve">EU:s nya </w:t>
      </w:r>
      <w:r w:rsidRPr="003B50CC">
        <w:t>dataskyddsförordning. Därmed kommer hän</w:t>
      </w:r>
      <w:r>
        <w:softHyphen/>
      </w:r>
      <w:r w:rsidRPr="003B50CC">
        <w:t xml:space="preserve">visningen till </w:t>
      </w:r>
      <w:r>
        <w:t xml:space="preserve">direktiv 95/46/EG i EU-förordningarna om medicintekniska produkter </w:t>
      </w:r>
      <w:r w:rsidRPr="003B50CC">
        <w:t xml:space="preserve">att vara en hänvisning till </w:t>
      </w:r>
      <w:r>
        <w:t>EU:s</w:t>
      </w:r>
      <w:r w:rsidRPr="003B50CC">
        <w:t xml:space="preserve"> </w:t>
      </w:r>
      <w:r>
        <w:t xml:space="preserve">nya </w:t>
      </w:r>
      <w:r w:rsidRPr="003B50CC">
        <w:t>dataskyddsförordning.</w:t>
      </w:r>
    </w:p>
    <w:p w14:paraId="78522074" w14:textId="4681265F" w:rsidR="008539B5" w:rsidRDefault="008539B5" w:rsidP="008539B5">
      <w:pPr>
        <w:pStyle w:val="Brdtextmedindrag"/>
      </w:pPr>
      <w:r>
        <w:t xml:space="preserve">I artikel 109.2 i </w:t>
      </w:r>
      <w:r w:rsidRPr="00A3541E">
        <w:t>MDR-förordningen</w:t>
      </w:r>
      <w:r>
        <w:t xml:space="preserve"> och artikel 102.2 i IVDR-förord</w:t>
      </w:r>
      <w:r>
        <w:softHyphen/>
        <w:t>ning</w:t>
      </w:r>
      <w:r>
        <w:softHyphen/>
        <w:t xml:space="preserve">en framgår det att, utan att det påverkar tillämpningen av artikel 109.1 i </w:t>
      </w:r>
      <w:r w:rsidRPr="00A3541E">
        <w:t>MDR-förordningen</w:t>
      </w:r>
      <w:r>
        <w:t xml:space="preserve"> respektive artikel 102.1 i IVDR-förordningen, ska sådan information som på konfidentiell basis utbyts mellan behöriga myndig</w:t>
      </w:r>
      <w:r>
        <w:softHyphen/>
        <w:t xml:space="preserve">heter och mellan behöriga myndigheter och kommissionen inte lämnas ut utan föregående överenskommelse med den myndighet som lämnade informationen. </w:t>
      </w:r>
    </w:p>
    <w:p w14:paraId="01B3FC34" w14:textId="0643AE99" w:rsidR="008539B5" w:rsidRDefault="008539B5" w:rsidP="008539B5">
      <w:pPr>
        <w:pStyle w:val="Brdtextmedindrag"/>
      </w:pPr>
      <w:r>
        <w:t xml:space="preserve">Av artikel 109.3 i </w:t>
      </w:r>
      <w:r w:rsidRPr="00A3541E">
        <w:t>MDR-förordningen</w:t>
      </w:r>
      <w:r>
        <w:t xml:space="preserve"> och artikel 102.3 i IVDR-förord</w:t>
      </w:r>
      <w:r>
        <w:softHyphen/>
        <w:t>ning</w:t>
      </w:r>
      <w:r>
        <w:softHyphen/>
        <w:t>en framgår att sekretessbestämmelserna inte påverkar kom</w:t>
      </w:r>
      <w:r>
        <w:softHyphen/>
        <w:t>mis</w:t>
      </w:r>
      <w:r>
        <w:softHyphen/>
        <w:t>sion</w:t>
      </w:r>
      <w:r>
        <w:softHyphen/>
        <w:t>ens, medlemsstaternas och de anmälda organens rättigheter och skyldig</w:t>
      </w:r>
      <w:r>
        <w:softHyphen/>
        <w:t>het</w:t>
      </w:r>
      <w:r>
        <w:softHyphen/>
        <w:t>er när det gäller att utbyta information och utfärda varningar och inte heller de berörda personernas straffrättsliga skyldighet att lämna informa</w:t>
      </w:r>
      <w:r>
        <w:softHyphen/>
        <w:t xml:space="preserve">tion. Därtill får kommissionen och medlemsstaterna i enlighet med artikel 109.4 i </w:t>
      </w:r>
      <w:r w:rsidRPr="00A3541E">
        <w:t>MDR-förordningen</w:t>
      </w:r>
      <w:r>
        <w:t xml:space="preserve"> och artikel 102.4 i IVDR-förordningen utbyta kon</w:t>
      </w:r>
      <w:r>
        <w:softHyphen/>
        <w:t>fidentiell information med de tillsynsmyndigheter i tredjeländer med vilka de har slutit bilaterala eller multilaterala avtal om konfidentialitet.</w:t>
      </w:r>
    </w:p>
    <w:p w14:paraId="70DF0651" w14:textId="419AE651" w:rsidR="008539B5" w:rsidRDefault="008539B5" w:rsidP="008539B5">
      <w:pPr>
        <w:pStyle w:val="Brdtextmedindrag"/>
      </w:pPr>
      <w:r>
        <w:t xml:space="preserve">Bestämmelserna om konfidentialitet i artikel 109 i </w:t>
      </w:r>
      <w:r w:rsidRPr="00A3541E">
        <w:t>MDR-förordningen</w:t>
      </w:r>
      <w:r>
        <w:t xml:space="preserve"> och artikel 102 i IVDR-förordningen gäller i den omfattning inget annat anges i förordningarna eller i nationell rätt rörande sekretess. Eftersom det finns särskilda bestämmelser om sekretess för kliniska prövningar och pre</w:t>
      </w:r>
      <w:r>
        <w:softHyphen/>
        <w:t>standa</w:t>
      </w:r>
      <w:r>
        <w:softHyphen/>
        <w:t xml:space="preserve">studier i artikel 73.3 i </w:t>
      </w:r>
      <w:r w:rsidRPr="00A3541E">
        <w:t>MDR-förordningen</w:t>
      </w:r>
      <w:r>
        <w:t xml:space="preserve"> och</w:t>
      </w:r>
      <w:r w:rsidRPr="00CB2A0C">
        <w:t xml:space="preserve"> </w:t>
      </w:r>
      <w:r>
        <w:t>artikel 69.3 i IVDR-för</w:t>
      </w:r>
      <w:r>
        <w:softHyphen/>
        <w:t xml:space="preserve">ordningen så gäller inte artikel 109 i </w:t>
      </w:r>
      <w:r w:rsidRPr="00A3541E">
        <w:t>MDR-förordningen</w:t>
      </w:r>
      <w:r>
        <w:t xml:space="preserve"> och artikel 102 i IVDR-förordningen på dessa områden. Den sekretess som gäller enligt artikel 73.3 i </w:t>
      </w:r>
      <w:r w:rsidRPr="00A3541E">
        <w:t>MDR-förordningen</w:t>
      </w:r>
      <w:r>
        <w:t xml:space="preserve"> och artikel 69.3 i IVDR-förordningen be</w:t>
      </w:r>
      <w:r>
        <w:softHyphen/>
        <w:t>handlas nedan i avsnitt 12.2.</w:t>
      </w:r>
    </w:p>
    <w:p w14:paraId="370250CF" w14:textId="77777777" w:rsidR="008539B5" w:rsidRPr="00ED3FCA" w:rsidRDefault="008539B5" w:rsidP="008539B5">
      <w:pPr>
        <w:pStyle w:val="Rubrik5utannumrering"/>
      </w:pPr>
      <w:r w:rsidRPr="00ED3FCA">
        <w:t>Ytterligare en bestämmelse om konfidentialitet</w:t>
      </w:r>
    </w:p>
    <w:p w14:paraId="6EE2D7A8" w14:textId="15119F53" w:rsidR="008539B5" w:rsidRDefault="008539B5" w:rsidP="008539B5">
      <w:pPr>
        <w:pStyle w:val="Brdtext"/>
      </w:pPr>
      <w:r>
        <w:t xml:space="preserve">Enligt artikel 44.12 i </w:t>
      </w:r>
      <w:r w:rsidRPr="00A3541E">
        <w:t>MDR-förordningen</w:t>
      </w:r>
      <w:r>
        <w:t xml:space="preserve"> och artikel 40.12 i IVDR-förord</w:t>
      </w:r>
      <w:r>
        <w:softHyphen/>
        <w:t>ning</w:t>
      </w:r>
      <w:r>
        <w:softHyphen/>
        <w:t>en ska en medlemsstat minst en gång om året lämna en rapport till kom</w:t>
      </w:r>
      <w:r>
        <w:softHyphen/>
        <w:t>missionen och samordningsgruppen för medicintekniska produkter om sin övervakning och bedömning på plats av anmälda organ och, i tillämp</w:t>
      </w:r>
      <w:r>
        <w:softHyphen/>
        <w:t>liga fall, dotterbolag och underleverantörer. Rapporten ska inne</w:t>
      </w:r>
      <w:r>
        <w:softHyphen/>
        <w:t>hålla närmare uppgifter om resultatet av denna verksamhet och ska be</w:t>
      </w:r>
      <w:r>
        <w:softHyphen/>
        <w:t>handlas konfidentiellt av samordningsgruppen för medicintekniska pro</w:t>
      </w:r>
      <w:r>
        <w:softHyphen/>
        <w:t xml:space="preserve">dukter och kommissionen, men ska innehålla en sammanfattning som ska göras allmänt tillgänglig. Sammanfattningen av rapporten ska läggas in i det elektroniska system som avses i artikel 57 i </w:t>
      </w:r>
      <w:r w:rsidRPr="00A3541E">
        <w:t>MDR-förordningen</w:t>
      </w:r>
      <w:r>
        <w:t xml:space="preserve"> och artikel 52 i IVDR-förordningen.</w:t>
      </w:r>
    </w:p>
    <w:p w14:paraId="0F784CA8" w14:textId="77777777" w:rsidR="008539B5" w:rsidRDefault="008539B5" w:rsidP="008539B5">
      <w:pPr>
        <w:pStyle w:val="Rubrik5utannumrering"/>
      </w:pPr>
      <w:r>
        <w:t xml:space="preserve">Sekretess för uppgifter i EU-databasen </w:t>
      </w:r>
    </w:p>
    <w:p w14:paraId="15218FFE" w14:textId="77777777" w:rsidR="008539B5" w:rsidRDefault="008539B5" w:rsidP="008539B5">
      <w:pPr>
        <w:pStyle w:val="Brdtext"/>
        <w:spacing w:after="120"/>
      </w:pPr>
      <w:r>
        <w:t xml:space="preserve">Direktåtkomst och allmän handling </w:t>
      </w:r>
    </w:p>
    <w:p w14:paraId="439DB746" w14:textId="7FE850A1" w:rsidR="008539B5" w:rsidRDefault="008539B5" w:rsidP="008539B5">
      <w:pPr>
        <w:pStyle w:val="Brdtextmedindrag"/>
        <w:ind w:firstLine="0"/>
      </w:pPr>
      <w:r>
        <w:t>Läkemedelsverket kommer att få tillgång genom direktåtkomst till de upp</w:t>
      </w:r>
      <w:r>
        <w:softHyphen/>
        <w:t>gift</w:t>
      </w:r>
      <w:r>
        <w:softHyphen/>
        <w:t>er som finns i Eudamed. Uppgifter i utländska databaser som en svensk mynd</w:t>
      </w:r>
      <w:r>
        <w:softHyphen/>
        <w:t>ighet har direktåtkomst till utgör allmänna handlingar hos myndigheten, om uppgifterna ingår i en s.k. färdig elektronisk handling eller om de kan sammanställas med rutinbetonade åtgärder och utan an</w:t>
      </w:r>
      <w:r>
        <w:softHyphen/>
        <w:t>vänd</w:t>
      </w:r>
      <w:r>
        <w:softHyphen/>
        <w:t>ning av förbjudna sökbegrepp (jfr prop. 2011/12:157 s. 8). Därmed kan uppgifter i Eudamed anses inkomna till och förvarade hos Läke</w:t>
      </w:r>
      <w:r>
        <w:softHyphen/>
        <w:t>medels</w:t>
      </w:r>
      <w:r>
        <w:softHyphen/>
        <w:t>verket i tryckfrihetsförordningens mening och ska på begäran lämnas ut om någon sekretessbestämmelse inte är tillämplig. Det bör dock nämnas att det i 2 kap. 14 § tryckfrihetsförordningen finns undantag från vad som är en allmän handling. Ett av dessa undantag är den s.k. biblio</w:t>
      </w:r>
      <w:r>
        <w:softHyphen/>
        <w:t>teks</w:t>
      </w:r>
      <w:r>
        <w:softHyphen/>
        <w:t>regeln. Biblioteksregeln syftar till att undanta en viss kategori av handl</w:t>
      </w:r>
      <w:r>
        <w:softHyphen/>
        <w:t xml:space="preserve">ingar från de hos myndigheten förvarade allmänna handlingarna, nämligen sådana som ska anses ingå i myndighetens bibliotek. Med ett bibliotek avses en samling handlingar som är organiserade på ett sådant sätt att samlingen enligt vanligt språkbruk är att betrakta som ett bibliotek (prop. 1975/76:160 s. 179 f.). Även upptagningar i form av databaser omfattas av biblioteksregeln. Kravet är att myndigheten använder upptagningen på samma sätt som man använder litteratur i ett bibliotek, dvs. för att söka information (se RÅ 1986 not. 290). Det är möjligt att uppgifter som kommer att finnas i Eudamed kan komma att omfattas av biblioteksregeln och därmed inte anses utgöra allmänna handlingar. </w:t>
      </w:r>
    </w:p>
    <w:p w14:paraId="148CD485" w14:textId="0E6A227F" w:rsidR="008539B5" w:rsidRDefault="008539B5" w:rsidP="008539B5">
      <w:pPr>
        <w:pStyle w:val="Brdtextmedindrag"/>
      </w:pPr>
      <w:r>
        <w:t>I de fall uppgifterna i databasen är att anse som allmänna handlingar kan följande anföras. De uppgifter som enligt EU-förordningarna ska omfattas av konfidentialitet ska inte lämnas ut av svenska myndigheter. Således bör sådana uppgifter i allmänna handlingar omfattas av sekretess. Även om en EU-förordning är direkt tillämplig i Sverige ska en sekretessbestämmelse i en EU-rättsakt motsvaras av en tillämplig bestämmelse eller hänvisning i</w:t>
      </w:r>
      <w:r w:rsidRPr="00774C13">
        <w:t xml:space="preserve"> </w:t>
      </w:r>
      <w:r>
        <w:t>offentlighets- och sekretesslagen (2009:400, förkortad OSL). Detta med be</w:t>
      </w:r>
      <w:r>
        <w:softHyphen/>
        <w:t xml:space="preserve">aktande av att det i 2 kap. 2 § tryckfrihetsförordningen anges att en begränsning av offentlighetsprincipen ska anges i särskild lag eller, om det i vissa fall är lämpligare, i en annan lag vartill den särskilda lagen hänvisar. Därmed uppstår fråga om svensk rätt behöver anpassas till vad som anges i artikel 109 i </w:t>
      </w:r>
      <w:r w:rsidRPr="00A3541E">
        <w:t>MDR-förordningen</w:t>
      </w:r>
      <w:r>
        <w:t xml:space="preserve"> och artikel 102 i IVDR-förordningen. </w:t>
      </w:r>
    </w:p>
    <w:p w14:paraId="79C1AEDB" w14:textId="77777777" w:rsidR="008539B5" w:rsidRDefault="008539B5" w:rsidP="008539B5">
      <w:pPr>
        <w:pStyle w:val="Brdtextmedindrag"/>
      </w:pPr>
    </w:p>
    <w:p w14:paraId="165DFEC6" w14:textId="77777777" w:rsidR="008539B5" w:rsidRDefault="008539B5" w:rsidP="008539B5">
      <w:pPr>
        <w:pStyle w:val="Brdtext"/>
        <w:spacing w:after="120"/>
        <w:jc w:val="left"/>
      </w:pPr>
      <w:r>
        <w:t xml:space="preserve">Sekretess för uppgifter vid Läkemedelsverkets utredning, tillståndsgivning och tillsyn </w:t>
      </w:r>
    </w:p>
    <w:p w14:paraId="2F03A51B" w14:textId="3C0D7DCA" w:rsidR="008539B5" w:rsidRDefault="008539B5" w:rsidP="008539B5">
      <w:pPr>
        <w:pStyle w:val="Brdtextmedindrag"/>
        <w:ind w:firstLine="0"/>
      </w:pPr>
      <w:r>
        <w:t xml:space="preserve">Enligt artikel 109.1 b och c i </w:t>
      </w:r>
      <w:r w:rsidRPr="00A3541E">
        <w:t>MDR-förordningen</w:t>
      </w:r>
      <w:r>
        <w:t xml:space="preserve"> och artikel 102.1 b och c i IVDR-förordningen ska uppgifter kunna hållas hemliga för att skydda informa</w:t>
      </w:r>
      <w:r>
        <w:softHyphen/>
        <w:t>tion som rör affärs- och företagshemligheter och för att säkerställa ett effektivt genomförande av respektive förordning, särskilt med avse</w:t>
      </w:r>
      <w:r>
        <w:softHyphen/>
        <w:t xml:space="preserve">ende på inspektioner, utredningar eller revisioner. </w:t>
      </w:r>
    </w:p>
    <w:p w14:paraId="39E1D8F9" w14:textId="68DD6078" w:rsidR="008539B5" w:rsidRDefault="008539B5" w:rsidP="008539B5">
      <w:pPr>
        <w:pStyle w:val="Brdtextmedindrag"/>
      </w:pPr>
      <w:r>
        <w:t>Sekretess gäller enligt 30 kap. 23 § OSL, i den utsträckning regeringen med</w:t>
      </w:r>
      <w:r>
        <w:softHyphen/>
        <w:t>delar föreskrifter om det, i en statlig myndighets verksamhet som består i bland annat utredning, tillståndsgivning eller tillsyn med avseende på produktion, handel eller näringslivet i övrigt för uppgift om en enskilds affärs- eller driftförhållanden, om det kan antas att den enskilde lider skada om uppgiften röjs. Detsamma gäller för uppgift om andra ekonomiska eller personliga förhållanden för den som har trätt i affärsförbindelse eller liknande förbindelse med den som är föremål för myndighetens verksamhet. Det sistnämnda skyddet är emellertid starkare i och med att det här inte uppställs något skaderekvisit. I stället råder absolut sekretess. Att sekretess även kan gälla för den som trätt i affärsförbindelse eller likn</w:t>
      </w:r>
      <w:r>
        <w:softHyphen/>
        <w:t>an</w:t>
      </w:r>
      <w:r>
        <w:softHyphen/>
        <w:t>de förbindelse har ansetts behövas eftersom verksamhet av det slag som av</w:t>
      </w:r>
      <w:r>
        <w:softHyphen/>
        <w:t>ses i paragrafen kan ge en myndighet kännedom också om andra för</w:t>
      </w:r>
      <w:r>
        <w:softHyphen/>
        <w:t>håll</w:t>
      </w:r>
      <w:r>
        <w:softHyphen/>
        <w:t>anden hos tredje man än sådana som kan betecknas som affärs- eller drift</w:t>
      </w:r>
      <w:r>
        <w:softHyphen/>
        <w:t>förhållanden m.m. Som exempel kan Läkemedelsverkets till</w:t>
      </w:r>
      <w:r>
        <w:softHyphen/>
        <w:t>syns</w:t>
      </w:r>
      <w:r>
        <w:softHyphen/>
        <w:t>verk</w:t>
      </w:r>
      <w:r>
        <w:softHyphen/>
        <w:t>sam</w:t>
      </w:r>
      <w:r>
        <w:softHyphen/>
        <w:t>het enligt läkemedels- och narkotikaförfattningarna tänkas medföra känne</w:t>
      </w:r>
      <w:r>
        <w:softHyphen/>
        <w:t>dom om mycket ömtåliga personliga förhållanden rörande personer som står i kontakt med den som inspekteras (jfr Offentlighets- och sekretess</w:t>
      </w:r>
      <w:r>
        <w:softHyphen/>
        <w:t>lagen – En kommentar, Lenberg m.fl.). Som nämnts gäller sekretessen enligt 30 kap. 23 § OSL endast i den utsträckning som regeringen föreskrivit det. Regeringen har i 9 § offentlighets- och sekretess</w:t>
      </w:r>
      <w:r>
        <w:softHyphen/>
        <w:t>förordningen (2009:641, förkortad OSF), och punkt 33 i dess bilaga föreskrivit att uppgifter inom ramen för statliga myndigheters verk</w:t>
      </w:r>
      <w:r>
        <w:softHyphen/>
        <w:t xml:space="preserve">samhet som består i utredning, tillståndsgivning och tillsyn enligt </w:t>
      </w:r>
      <w:r w:rsidRPr="008761D9">
        <w:t>lagen (1993:584) om</w:t>
      </w:r>
      <w:r>
        <w:t xml:space="preserve"> </w:t>
      </w:r>
      <w:r w:rsidRPr="008761D9">
        <w:t>medicintekniska produkter</w:t>
      </w:r>
      <w:r>
        <w:t xml:space="preserve"> kan bli föremål för sekretess. Enligt punkt 33 gäller dock inte sekretess för enskilds affärs- eller drift</w:t>
      </w:r>
      <w:r>
        <w:softHyphen/>
        <w:t>för</w:t>
      </w:r>
      <w:r>
        <w:softHyphen/>
        <w:t>håll</w:t>
      </w:r>
      <w:r>
        <w:softHyphen/>
        <w:t>anden, uppfinningar eller forskningsresultat vid tillsyn över pro</w:t>
      </w:r>
      <w:r>
        <w:softHyphen/>
        <w:t>dukt</w:t>
      </w:r>
      <w:r>
        <w:softHyphen/>
        <w:t>säker</w:t>
      </w:r>
      <w:r>
        <w:softHyphen/>
        <w:t>heten hos varor som är avsedda för konsumenter eller kan antas komma att användas av konsumenter, om intresset av allmän kännedom om förhållande som rör risk för skada på person har sådan vikt att upp</w:t>
      </w:r>
      <w:r>
        <w:softHyphen/>
        <w:t>gift</w:t>
      </w:r>
      <w:r>
        <w:softHyphen/>
        <w:t>en bör lämnas ut. Sekretessen gäller inte heller för uppgifter i tillsyns</w:t>
      </w:r>
      <w:r>
        <w:softHyphen/>
        <w:t>verk</w:t>
      </w:r>
      <w:r>
        <w:softHyphen/>
        <w:t>sam</w:t>
      </w:r>
      <w:r>
        <w:softHyphen/>
        <w:t>heten vad gäller anmälda organ som avses i 9 a § första stycket lagen om medicintekniska produkter om intresset av allmän kännedom om för</w:t>
      </w:r>
      <w:r>
        <w:softHyphen/>
        <w:t>håll</w:t>
      </w:r>
      <w:r>
        <w:softHyphen/>
        <w:t xml:space="preserve">ande som rör människors hälsa, miljön eller redligheten i handeln eller ett liknande allmänintresse har sådan vikt att de bör lämnas ut. Sekretessen gäller inte heller för uppgifter som ska offentliggöras enligt </w:t>
      </w:r>
      <w:bookmarkStart w:id="328" w:name="_Hlk530390349"/>
      <w:r>
        <w:t>2 kap. 18 § läkemedelsförordningen (2015:458)</w:t>
      </w:r>
      <w:bookmarkEnd w:id="328"/>
      <w:r>
        <w:t xml:space="preserve">. </w:t>
      </w:r>
    </w:p>
    <w:p w14:paraId="284D8BF8" w14:textId="6A569DF2" w:rsidR="008539B5" w:rsidRDefault="008539B5" w:rsidP="008539B5">
      <w:pPr>
        <w:pStyle w:val="Brdtextmedindrag"/>
      </w:pPr>
      <w:r>
        <w:t xml:space="preserve">Regler om medicintekniska produkter finns i </w:t>
      </w:r>
      <w:r w:rsidRPr="008761D9">
        <w:t>lagen om</w:t>
      </w:r>
      <w:r>
        <w:t xml:space="preserve"> </w:t>
      </w:r>
      <w:r w:rsidRPr="008761D9">
        <w:t>medicintekniska pro</w:t>
      </w:r>
      <w:r>
        <w:softHyphen/>
      </w:r>
      <w:r w:rsidRPr="008761D9">
        <w:t>dukter</w:t>
      </w:r>
      <w:r>
        <w:t xml:space="preserve"> och sekretess finns därmed i ärenden som rör utredning, till</w:t>
      </w:r>
      <w:r>
        <w:softHyphen/>
        <w:t>stånds</w:t>
      </w:r>
      <w:r>
        <w:softHyphen/>
        <w:t xml:space="preserve">givning och tillsyn enligt den lagen. </w:t>
      </w:r>
    </w:p>
    <w:p w14:paraId="41FF75D2" w14:textId="3B23A51B" w:rsidR="008539B5" w:rsidRDefault="008539B5" w:rsidP="008539B5">
      <w:pPr>
        <w:pStyle w:val="Brdtextmedindrag"/>
      </w:pPr>
      <w:r>
        <w:t xml:space="preserve">När regleringen i </w:t>
      </w:r>
      <w:r w:rsidRPr="00A3541E">
        <w:t>MDR-förordningen</w:t>
      </w:r>
      <w:r>
        <w:t xml:space="preserve"> ska börja tillämpas bör bestäm</w:t>
      </w:r>
      <w:r>
        <w:softHyphen/>
        <w:t>mels</w:t>
      </w:r>
      <w:r>
        <w:softHyphen/>
        <w:t>erna i OSF ses över så att uppgifter vid Läkemedelsverkets utredning, tillstånds</w:t>
      </w:r>
      <w:r>
        <w:softHyphen/>
        <w:t xml:space="preserve">givning och tillsyn kan omfattas av sekretess i den omfattning som anges i EU-förordningarna. Enligt artikel 109.1 b i </w:t>
      </w:r>
      <w:r w:rsidRPr="00A3541E">
        <w:t>MDR-förord</w:t>
      </w:r>
      <w:r>
        <w:softHyphen/>
      </w:r>
      <w:r w:rsidRPr="00A3541E">
        <w:t>ning</w:t>
      </w:r>
      <w:r>
        <w:softHyphen/>
      </w:r>
      <w:r w:rsidRPr="00A3541E">
        <w:t>en</w:t>
      </w:r>
      <w:r>
        <w:t xml:space="preserve"> och artikel 102.1 b i IVDR-förordningen ska sekretess om information som rör affärs- och företagshemligheter inte gälla om det finns ett allmänt intresse av att lämna ut uppgifterna. Dessa begränsningar får beaktas när bestäm</w:t>
      </w:r>
      <w:r>
        <w:softHyphen/>
        <w:t xml:space="preserve">melserna i OSF ses över. </w:t>
      </w:r>
    </w:p>
    <w:p w14:paraId="0057D322" w14:textId="77777777" w:rsidR="008539B5" w:rsidRPr="007A71D8" w:rsidRDefault="008539B5" w:rsidP="008539B5">
      <w:pPr>
        <w:pStyle w:val="Brdtextmedindrag"/>
      </w:pPr>
    </w:p>
    <w:p w14:paraId="444B6AA9" w14:textId="77777777" w:rsidR="008539B5" w:rsidRDefault="008539B5" w:rsidP="008539B5">
      <w:pPr>
        <w:pStyle w:val="Brdtext"/>
        <w:spacing w:after="120"/>
      </w:pPr>
      <w:r>
        <w:t>Sekretess vid revision eller annan granskning</w:t>
      </w:r>
    </w:p>
    <w:p w14:paraId="1C47AECA" w14:textId="57B88E1A" w:rsidR="008539B5" w:rsidRDefault="008539B5" w:rsidP="008539B5">
      <w:pPr>
        <w:pStyle w:val="Brdtext"/>
      </w:pPr>
      <w:r>
        <w:t xml:space="preserve">Av artikel 109.1 c i </w:t>
      </w:r>
      <w:r w:rsidRPr="00A3541E">
        <w:t>MDR-förordningen</w:t>
      </w:r>
      <w:r>
        <w:t xml:space="preserve"> och artikel 102.1 c i IVDR-förord</w:t>
      </w:r>
      <w:r>
        <w:softHyphen/>
        <w:t>ning</w:t>
      </w:r>
      <w:r>
        <w:softHyphen/>
        <w:t xml:space="preserve">en framgår att uppgifter ska kunna hållas hemliga vid revision. I </w:t>
      </w:r>
      <w:r w:rsidRPr="00891182">
        <w:t>17</w:t>
      </w:r>
      <w:r>
        <w:t> kap.</w:t>
      </w:r>
      <w:r w:rsidRPr="00891182">
        <w:t xml:space="preserve"> 1</w:t>
      </w:r>
      <w:r>
        <w:t> §</w:t>
      </w:r>
      <w:r w:rsidRPr="00891182">
        <w:t xml:space="preserve"> OSL </w:t>
      </w:r>
      <w:r>
        <w:t>anges</w:t>
      </w:r>
      <w:r w:rsidRPr="00891182">
        <w:t xml:space="preserve"> att sekretess gäller för uppgift om planläggning eller andra förberedelser för sådan inspektion, revision eller annan gransk</w:t>
      </w:r>
      <w:r>
        <w:softHyphen/>
      </w:r>
      <w:r w:rsidRPr="00891182">
        <w:t xml:space="preserve">ning som en </w:t>
      </w:r>
      <w:r>
        <w:t>myndig</w:t>
      </w:r>
      <w:r w:rsidRPr="00891182">
        <w:t>het ska göra, om det kan antas att syftet med gransk</w:t>
      </w:r>
      <w:r>
        <w:softHyphen/>
      </w:r>
      <w:r w:rsidRPr="00891182">
        <w:t>nings</w:t>
      </w:r>
      <w:r>
        <w:softHyphen/>
      </w:r>
      <w:r w:rsidRPr="00891182">
        <w:t>verksamheten motverkas om uppgiften röjs. Bestämmelsen syftar till att skydda uppgifter om planläggning eller annan förberedelse för gransk</w:t>
      </w:r>
      <w:r>
        <w:softHyphen/>
      </w:r>
      <w:r w:rsidRPr="00891182">
        <w:t>ning av olika slag såsom exempelvis uppgifter som rör de personer eller myndig</w:t>
      </w:r>
      <w:r>
        <w:softHyphen/>
      </w:r>
      <w:r w:rsidRPr="00891182">
        <w:t>heter som ska bli föremål för granskning, tiden för granskningen och granskningsplaner. Bestämmelsen har i praxis inte ansetts generellt tillämp</w:t>
      </w:r>
      <w:r>
        <w:softHyphen/>
      </w:r>
      <w:r w:rsidRPr="00891182">
        <w:t>lig på allt material i ett granskningsärende utan endast på uppgifter som angår förberedelser inför en förestående granskning (Kammarrätten i Stock</w:t>
      </w:r>
      <w:r>
        <w:softHyphen/>
      </w:r>
      <w:r w:rsidRPr="00891182">
        <w:t xml:space="preserve">holm, </w:t>
      </w:r>
      <w:r>
        <w:t xml:space="preserve">dom den 24 maj 2000, </w:t>
      </w:r>
      <w:r w:rsidRPr="00891182">
        <w:t>mål nr 2303–2000).</w:t>
      </w:r>
      <w:r>
        <w:t xml:space="preserve"> Denna bestäm</w:t>
      </w:r>
      <w:r>
        <w:softHyphen/>
        <w:t xml:space="preserve">melse motsvarar således endast till vissa delar den sekretess som krävs enligt artikel 109 i </w:t>
      </w:r>
      <w:r w:rsidRPr="00A3541E">
        <w:t>MDR-förordningen</w:t>
      </w:r>
      <w:r>
        <w:t xml:space="preserve"> och artikel 102 i IVDR-förordningen. </w:t>
      </w:r>
    </w:p>
    <w:p w14:paraId="050931A3" w14:textId="77777777" w:rsidR="008539B5" w:rsidRPr="00ED3FCA" w:rsidRDefault="008539B5" w:rsidP="008539B5">
      <w:pPr>
        <w:pStyle w:val="Brdtextmedindrag"/>
      </w:pPr>
    </w:p>
    <w:p w14:paraId="4CC1DACF" w14:textId="77777777" w:rsidR="008539B5" w:rsidRDefault="008539B5" w:rsidP="008539B5">
      <w:pPr>
        <w:pStyle w:val="Brdtext"/>
        <w:keepNext/>
        <w:spacing w:after="120"/>
      </w:pPr>
      <w:r>
        <w:t xml:space="preserve">Sekretess för övriga uppgifter i databasen </w:t>
      </w:r>
    </w:p>
    <w:p w14:paraId="43F41190" w14:textId="1C51D336" w:rsidR="008539B5" w:rsidRDefault="008539B5" w:rsidP="008539B5">
      <w:pPr>
        <w:pStyle w:val="Brdtext"/>
      </w:pPr>
      <w:r>
        <w:t xml:space="preserve">Som ovan nämns anges det i artikel 109.1 c i </w:t>
      </w:r>
      <w:r w:rsidRPr="00A3541E">
        <w:t>MDR-förordningen</w:t>
      </w:r>
      <w:r>
        <w:t xml:space="preserve"> och artikel 102.1 c i IVDR-förordningen att uppgifter ska vara konfidentiella för ett effektivt genomförande av respektive förordning, särskilt med avse</w:t>
      </w:r>
      <w:r>
        <w:softHyphen/>
        <w:t>ende på inspektioner, utredningar eller revisioner. Uppgifter med anled</w:t>
      </w:r>
      <w:r>
        <w:softHyphen/>
        <w:t>ning av inspektioner, utredningar och revisioner framkommer under till</w:t>
      </w:r>
      <w:r>
        <w:softHyphen/>
        <w:t>stånds</w:t>
      </w:r>
      <w:r>
        <w:softHyphen/>
        <w:t>prövningar, tillsyn och marknadskontroller och bör i stora delar inne</w:t>
      </w:r>
      <w:r>
        <w:softHyphen/>
        <w:t>hålla affärshemligheter som kan sekretessbeläggas enligt 30 kap. 23 § OSL. Emellertid kan den aktuella kommunikationen även omfatta informa</w:t>
      </w:r>
      <w:r>
        <w:softHyphen/>
        <w:t xml:space="preserve">tion om myndigheters beredningsunderlag, tidsplaner m.m. Därtill kan det komma att finnas uppgifter i Eudamed om utredningar och tillsyn av produkter som inte ska tillhandahållas i Sverige. </w:t>
      </w:r>
    </w:p>
    <w:p w14:paraId="05529D67" w14:textId="77777777" w:rsidR="008539B5" w:rsidRDefault="008539B5" w:rsidP="008539B5">
      <w:pPr>
        <w:pStyle w:val="Brdtextmedindrag"/>
      </w:pPr>
      <w:r>
        <w:t xml:space="preserve">Arbete pågår om databasens utformning. För det fall Läkemedelsverket kan komma att få direkttillgång även till ovan nämnda uppgifter kan dessa uppgifter, beroende på deras karaktär, komma att anses vara undantagna från vad som är en allmän handling i enlighet med den s.k. biblioteksregeln i 2 kap. 14 § tryckfrihetsförordningen. Som ovan anförs syftar denna regel till att undanta en viss kategori av handlingar från de hos myndigheten förvarade allmänna handlingarna, nämligen sådana som ska anses ingå i myndighetens bibliotek. Med ett bibliotek avses en samling handlingar som är organiserade på ett sådant sätt att samlingen enligt vanligt språkbruk är att betrakta som ett bibliotek (prop. 1975/76:160 s. 179 f.). Om denna regel inte kan anses tillämpbar på en viss handling kan den handlingen anses vara en allmän handling. </w:t>
      </w:r>
    </w:p>
    <w:p w14:paraId="4D6D34F6" w14:textId="77777777" w:rsidR="008539B5" w:rsidRDefault="008539B5" w:rsidP="008539B5">
      <w:pPr>
        <w:pStyle w:val="Brdtextmedindrag"/>
      </w:pPr>
      <w:r>
        <w:t xml:space="preserve">Sekretess kan i vissa delar gälla enligt 17 kap. 1 § OSL men bedöms inte omfatta alla uppgifter som ska vara konfidentiella enligt MDR- och IVDR-förordningarna.  </w:t>
      </w:r>
    </w:p>
    <w:p w14:paraId="71959236" w14:textId="1447C892" w:rsidR="008539B5" w:rsidRDefault="008539B5" w:rsidP="008539B5">
      <w:pPr>
        <w:pStyle w:val="Brdtextmedindrag"/>
      </w:pPr>
      <w:r>
        <w:t>Enligt 15 kap. 1 a § OSL gäller sekretess för uppgift som en myndighet har fått från ett utländskt organ på grund av en bindande EU-rättsakt om det kan antas att Sveriges möjlighet att delta i det internationella samarbete som avses i rättsakten försämras om uppgiften röjs. Vidare gäller mots</w:t>
      </w:r>
      <w:r>
        <w:softHyphen/>
        <w:t>var</w:t>
      </w:r>
      <w:r>
        <w:softHyphen/>
        <w:t>an</w:t>
      </w:r>
      <w:r>
        <w:softHyphen/>
        <w:t>de sekretess för uppgift som en myndighet har inhämtat i syfte att över</w:t>
      </w:r>
      <w:r>
        <w:softHyphen/>
        <w:t xml:space="preserve">lämna den till ett utländskt organ i enlighet med en sådan rättsakt. </w:t>
      </w:r>
    </w:p>
    <w:p w14:paraId="12172173" w14:textId="60E75097" w:rsidR="008539B5" w:rsidRDefault="008539B5" w:rsidP="008539B5">
      <w:pPr>
        <w:pStyle w:val="Brdtextmedindrag"/>
      </w:pPr>
      <w:r>
        <w:t>Sekretessregleringen enligt 15 kap. 1 a § OSL kan t.ex. omfatta kon</w:t>
      </w:r>
      <w:r>
        <w:softHyphen/>
        <w:t>fidentiella uppgifter mellan medlemsstaterna vid utarbetandet av utred</w:t>
      </w:r>
      <w:r>
        <w:softHyphen/>
        <w:t>nings</w:t>
      </w:r>
      <w:r>
        <w:softHyphen/>
        <w:t xml:space="preserve">rapporter och uppgifter om produkter som berör andra länder än Sverige men som Läkemedelsverket kommer att få tillgång till genom Eudamed. Regeringen bedömer att 15 kap. 1 a § OSL kan tillämpas när det gäller de uppgifter som ska hållas hemliga enligt artikel 109 i </w:t>
      </w:r>
      <w:r w:rsidRPr="00A3541E">
        <w:t>MDR-förordningen</w:t>
      </w:r>
      <w:r>
        <w:t xml:space="preserve"> och artikel 102 i IVDR-förordningen, men som inte omfattas av 17 kap. 1 § eller 30 kap. 23 § OSL. </w:t>
      </w:r>
    </w:p>
    <w:p w14:paraId="1C6AE7C3" w14:textId="77777777" w:rsidR="008539B5" w:rsidRDefault="008539B5" w:rsidP="008539B5">
      <w:pPr>
        <w:pStyle w:val="Brdtextmedindrag"/>
      </w:pPr>
    </w:p>
    <w:p w14:paraId="4C49D30B" w14:textId="77777777" w:rsidR="008539B5" w:rsidRPr="0094084A" w:rsidRDefault="008539B5" w:rsidP="008539B5">
      <w:pPr>
        <w:pStyle w:val="Brdtext"/>
        <w:keepNext/>
        <w:spacing w:after="120"/>
        <w:jc w:val="left"/>
      </w:pPr>
      <w:r>
        <w:t>Ytterligare om utbyte av information mellan medlemsstater och kommissionen</w:t>
      </w:r>
    </w:p>
    <w:p w14:paraId="47323778" w14:textId="2CE237C0" w:rsidR="008539B5" w:rsidRDefault="008539B5" w:rsidP="008539B5">
      <w:pPr>
        <w:pStyle w:val="Brdtextmedindrag"/>
        <w:ind w:firstLine="0"/>
      </w:pPr>
      <w:r>
        <w:t xml:space="preserve">Av artikel 109.2 i </w:t>
      </w:r>
      <w:r w:rsidRPr="00A3541E">
        <w:t>MDR-förordningen</w:t>
      </w:r>
      <w:r>
        <w:t xml:space="preserve"> och artikel 102.2 i IVDR-för</w:t>
      </w:r>
      <w:r>
        <w:softHyphen/>
        <w:t>ord</w:t>
      </w:r>
      <w:r>
        <w:softHyphen/>
        <w:t>ning</w:t>
      </w:r>
      <w:r>
        <w:softHyphen/>
        <w:t>en framgår att information som utbyts på konfidentiell basis mellan be</w:t>
      </w:r>
      <w:r>
        <w:softHyphen/>
        <w:t>höriga myndigheter och mellan behöriga myndigheter och kom</w:t>
      </w:r>
      <w:r>
        <w:softHyphen/>
        <w:t>mis</w:t>
      </w:r>
      <w:r>
        <w:softHyphen/>
        <w:t>sion</w:t>
      </w:r>
      <w:r>
        <w:softHyphen/>
        <w:t>en inte ska lämnas ut utan föregående överenskommelse med den mynd</w:t>
      </w:r>
      <w:r>
        <w:softHyphen/>
        <w:t>ig</w:t>
      </w:r>
      <w:r>
        <w:softHyphen/>
        <w:t>het som lämnade informationen. Dessa begränsningar för att lämna ut upp</w:t>
      </w:r>
      <w:r>
        <w:softHyphen/>
        <w:t>gifter ska dock inte påverka tillämpningen av bestämmelserna om kon</w:t>
      </w:r>
      <w:r>
        <w:softHyphen/>
        <w:t xml:space="preserve">fidentialitet i artikel 109.1 i </w:t>
      </w:r>
      <w:r w:rsidRPr="00A3541E">
        <w:t>MDR-förordningen</w:t>
      </w:r>
      <w:r>
        <w:t xml:space="preserve"> och artikel 102.1 i IVDR-för</w:t>
      </w:r>
      <w:r>
        <w:softHyphen/>
        <w:t>ordningen.</w:t>
      </w:r>
    </w:p>
    <w:p w14:paraId="6C86D4B4" w14:textId="1D81D2D8" w:rsidR="008539B5" w:rsidRDefault="008539B5" w:rsidP="008539B5">
      <w:pPr>
        <w:pStyle w:val="Brdtextmedindrag"/>
      </w:pPr>
      <w:r>
        <w:t xml:space="preserve">Artikel 109.2 i </w:t>
      </w:r>
      <w:r w:rsidRPr="00A3541E">
        <w:t>MDR-förordningen</w:t>
      </w:r>
      <w:r>
        <w:t xml:space="preserve"> och artikel 102.2 i IVDR-för</w:t>
      </w:r>
      <w:r>
        <w:softHyphen/>
        <w:t>ord</w:t>
      </w:r>
      <w:r>
        <w:softHyphen/>
        <w:t>ning</w:t>
      </w:r>
      <w:r>
        <w:softHyphen/>
        <w:t>en innebär att i det fall en medlemsstat avser att lämna ut konfidentiella upp</w:t>
      </w:r>
      <w:r>
        <w:softHyphen/>
        <w:t>gifter som den fått från en annan medlemsstat så ska den första med</w:t>
      </w:r>
      <w:r>
        <w:softHyphen/>
        <w:t>lems</w:t>
      </w:r>
      <w:r>
        <w:softHyphen/>
        <w:t xml:space="preserve">staten fråga den andra medlemsstaten om informationen får lämnas ut. </w:t>
      </w:r>
    </w:p>
    <w:p w14:paraId="0B9ADCA1" w14:textId="3D884594" w:rsidR="008539B5" w:rsidRDefault="008539B5" w:rsidP="008539B5">
      <w:pPr>
        <w:pStyle w:val="Brdtextmedindrag"/>
      </w:pPr>
      <w:r>
        <w:t xml:space="preserve">I OSL finns sekretessbestämmelser där hänsyn tas till viljan hos den som lämnat uppgifterna, exempelvis 17 kap. 7 och 7 a §§ och 29 kap. 13 § OSL. Detta talar för att en liknande bestämmelse bör införas i OSL även gällande artikel 109.2 i </w:t>
      </w:r>
      <w:r w:rsidRPr="00A3541E">
        <w:t>MDR-förordningen</w:t>
      </w:r>
      <w:r>
        <w:t xml:space="preserve"> och artikel 102.2 i IVDR-för</w:t>
      </w:r>
      <w:r>
        <w:softHyphen/>
        <w:t>ord</w:t>
      </w:r>
      <w:r>
        <w:softHyphen/>
        <w:t xml:space="preserve">ningen. </w:t>
      </w:r>
    </w:p>
    <w:p w14:paraId="4F0EBADE" w14:textId="77C5EEC4" w:rsidR="008539B5" w:rsidRDefault="008539B5" w:rsidP="008539B5">
      <w:pPr>
        <w:pStyle w:val="Brdtextmedindrag"/>
      </w:pPr>
      <w:r>
        <w:t>Bestämmelsen i 15 kap. 1 a § OSL tillkom efter det att ovan nämnda be</w:t>
      </w:r>
      <w:r>
        <w:softHyphen/>
        <w:t>stämmelser beslutats. Syftet med bestämmelsen är att säkerställa att sven</w:t>
      </w:r>
      <w:r>
        <w:softHyphen/>
        <w:t>ska myndigheter kan uppfylla internationella förpliktelser om sekretess och tystnadsplikt, i den utsträckning detta krävs för att Sverige ska kunna delta i det internationella samarbetet. Av propositionen Sekretess i det internationella samarbetet (prop. 2012/13:192) framgår bland annat att vid bedömningen om Sveriges möjligheter att delta i det inter</w:t>
      </w:r>
      <w:r>
        <w:softHyphen/>
        <w:t>nationella samarbetet försämras om uppgiften röjs, så kan en svensk mynd</w:t>
      </w:r>
      <w:r>
        <w:softHyphen/>
        <w:t>ighet skyndsamt ta kontakt med den utlämnande myndigheten för att ut</w:t>
      </w:r>
      <w:r>
        <w:softHyphen/>
        <w:t>reda förhållandena i det enskilda fallet. Gäller sekretess för uppgifterna hos den utländska myndigheten eller det mellanstatliga organet är utgångs</w:t>
      </w:r>
      <w:r>
        <w:softHyphen/>
        <w:t>punkt</w:t>
      </w:r>
      <w:r>
        <w:softHyphen/>
        <w:t>en typiskt sett att skaderekvisitet är uppfyllt, dvs. att det kan antas att Sveriges möjlighet att delta i internationella samarbeten som avses i rätts</w:t>
      </w:r>
      <w:r>
        <w:softHyphen/>
        <w:t xml:space="preserve">akten försämras om uppgiften röjs. </w:t>
      </w:r>
    </w:p>
    <w:p w14:paraId="0323C133" w14:textId="77777777" w:rsidR="008539B5" w:rsidRDefault="008539B5" w:rsidP="008539B5">
      <w:pPr>
        <w:pStyle w:val="Brdtextmedindrag"/>
      </w:pPr>
      <w:r>
        <w:t xml:space="preserve">Det bedöms att kraven på en föregående avstämning innan uppgifter lämnas ut kan beaktas inom ramen för en tillämpning av 15 kap. 1 a § OSL. Ytterligare bestämmelser bedöms inte behövas avseende artikel 109.2 i </w:t>
      </w:r>
      <w:r w:rsidRPr="00A3541E">
        <w:t>MDR-förordningen</w:t>
      </w:r>
      <w:r>
        <w:t xml:space="preserve"> och artikel 102.2 i IVDR-förordningen. </w:t>
      </w:r>
    </w:p>
    <w:p w14:paraId="0DB7803F" w14:textId="77777777" w:rsidR="008539B5" w:rsidRDefault="008539B5" w:rsidP="008539B5">
      <w:pPr>
        <w:pStyle w:val="Brdtextmedindrag"/>
      </w:pPr>
    </w:p>
    <w:p w14:paraId="53BFA5A3" w14:textId="77777777" w:rsidR="008539B5" w:rsidRDefault="008539B5" w:rsidP="008539B5">
      <w:pPr>
        <w:pStyle w:val="Brdtext"/>
        <w:keepNext/>
        <w:spacing w:after="120"/>
      </w:pPr>
      <w:r>
        <w:t>Sekretess för uppgifter i rapport om anmälda organ</w:t>
      </w:r>
    </w:p>
    <w:p w14:paraId="7A424A42" w14:textId="4F74CDEE" w:rsidR="008539B5" w:rsidRDefault="008539B5" w:rsidP="008539B5">
      <w:pPr>
        <w:pStyle w:val="Brdtext"/>
      </w:pPr>
      <w:r>
        <w:t xml:space="preserve">Som anges ovan framgår det av artikel 44.12 i </w:t>
      </w:r>
      <w:r w:rsidRPr="00A3541E">
        <w:t>MDR-förordningen</w:t>
      </w:r>
      <w:r>
        <w:t xml:space="preserve"> och artikel 40.12 i IVDR-förordningen att den årliga rapporten om över</w:t>
      </w:r>
      <w:r>
        <w:softHyphen/>
        <w:t>vak</w:t>
      </w:r>
      <w:r>
        <w:softHyphen/>
        <w:t>ning och bedömning på plats av anmälda organ ska behandlas kon</w:t>
      </w:r>
      <w:r>
        <w:softHyphen/>
        <w:t>fidentiellt av samordningsgruppen för medicintekniska produkter och kom</w:t>
      </w:r>
      <w:r>
        <w:softHyphen/>
        <w:t>missionen. Emellertid ska sammanfattningen av rapporten göras all</w:t>
      </w:r>
      <w:r>
        <w:softHyphen/>
        <w:t xml:space="preserve">mänt tillgänglig och läggas in i det elektroniska system som avses i artikel 57 i </w:t>
      </w:r>
      <w:r w:rsidRPr="00A3541E">
        <w:t>MDR-förordningen</w:t>
      </w:r>
      <w:r>
        <w:t xml:space="preserve"> respektive artikel 52 i IVDR-förordningen. </w:t>
      </w:r>
    </w:p>
    <w:p w14:paraId="5C27C355" w14:textId="77777777" w:rsidR="008539B5" w:rsidRPr="0062082C" w:rsidRDefault="008539B5" w:rsidP="008539B5">
      <w:pPr>
        <w:pStyle w:val="Brdtextmedindrag"/>
      </w:pPr>
      <w:r>
        <w:t xml:space="preserve">I de fall Läkemedelsverket har upprättat nämnda rapport eller får del av andra medlemsstaters rapport bör ovan angivna konfidentialitet omfattas av sekretess enligt OSL. Uppgifterna i dessa rapporter kan omfattas av sekretess med stöd av 15 kap. 1 a §, 17 kap. 1 § och 30 kap. 23 § OSL. Ytterligare bestämmelser bedöms inte behövas. </w:t>
      </w:r>
    </w:p>
    <w:p w14:paraId="7C7D695E" w14:textId="77777777" w:rsidR="008539B5" w:rsidRDefault="008539B5" w:rsidP="008539B5">
      <w:pPr>
        <w:pStyle w:val="Rubrik5utannumrering"/>
      </w:pPr>
      <w:r w:rsidRPr="00ED3FCA">
        <w:t>Sekretessgenombrott</w:t>
      </w:r>
      <w:r w:rsidRPr="00742607">
        <w:t xml:space="preserve"> </w:t>
      </w:r>
    </w:p>
    <w:p w14:paraId="72404504" w14:textId="77777777" w:rsidR="008539B5" w:rsidRDefault="008539B5" w:rsidP="005B61DF">
      <w:pPr>
        <w:pStyle w:val="Brdtext"/>
        <w:keepNext/>
        <w:spacing w:after="120"/>
        <w:jc w:val="left"/>
      </w:pPr>
      <w:r w:rsidRPr="00742607">
        <w:t xml:space="preserve">Uppgiftslämnande till utländsk myndighet eller mellanstatlig organisation </w:t>
      </w:r>
    </w:p>
    <w:p w14:paraId="26A48CB0" w14:textId="37C95846" w:rsidR="008539B5" w:rsidRDefault="008539B5" w:rsidP="008539B5">
      <w:pPr>
        <w:pStyle w:val="Brdtext"/>
      </w:pPr>
      <w:r w:rsidRPr="00742607">
        <w:t xml:space="preserve">Sekretessen i </w:t>
      </w:r>
      <w:r>
        <w:t xml:space="preserve">30 kap. 23 § OSL, 9 § OSF och </w:t>
      </w:r>
      <w:r w:rsidRPr="00742607">
        <w:t>punkt 33 i bilagan till OSF kom</w:t>
      </w:r>
      <w:r>
        <w:softHyphen/>
      </w:r>
      <w:r w:rsidRPr="00742607">
        <w:t xml:space="preserve">mer inte att hindra Läkemedelsverket att lämna ut uppgifter via </w:t>
      </w:r>
      <w:r>
        <w:t>Euda</w:t>
      </w:r>
      <w:r>
        <w:softHyphen/>
        <w:t xml:space="preserve">med </w:t>
      </w:r>
      <w:r w:rsidRPr="00742607">
        <w:t xml:space="preserve">i enlighet med bestämmelserna i </w:t>
      </w:r>
      <w:r>
        <w:t>MDR- och IVDR-förordningarna</w:t>
      </w:r>
      <w:r w:rsidRPr="00742607">
        <w:t>. Dett</w:t>
      </w:r>
      <w:r>
        <w:t>a till följd av regleringen i 8 kap. 3 §</w:t>
      </w:r>
      <w:r w:rsidRPr="00742607">
        <w:t xml:space="preserve"> OSL vari det anges att sekretess</w:t>
      </w:r>
      <w:r>
        <w:softHyphen/>
      </w:r>
      <w:r w:rsidRPr="00742607">
        <w:t>be</w:t>
      </w:r>
      <w:r>
        <w:softHyphen/>
      </w:r>
      <w:r w:rsidRPr="00742607">
        <w:t>lagda uppgifter får röjas för en utländsk myndighet eller en mellanstatlig organisation om utlämnandet sker i enlighet med särskild föreskrift i lag eller förordning. Med lag likställs EU-förordningar (se prop. 1998/99:18 s.</w:t>
      </w:r>
      <w:r>
        <w:t> </w:t>
      </w:r>
      <w:r w:rsidRPr="00742607">
        <w:t xml:space="preserve">41 och 75 samt prop. 1999/2000:126 s. 160 och 283). Några ändringar i OSL bedöms därmed inte behövas för att behörig myndighet ska få lämna ut uppgifter via </w:t>
      </w:r>
      <w:r>
        <w:t xml:space="preserve">Eudamed </w:t>
      </w:r>
      <w:r w:rsidRPr="00742607">
        <w:t>i enlighet med bestämmelser i EU-förord</w:t>
      </w:r>
      <w:r>
        <w:softHyphen/>
      </w:r>
      <w:r w:rsidRPr="00742607">
        <w:t>ni</w:t>
      </w:r>
      <w:r>
        <w:t>ng</w:t>
      </w:r>
      <w:r>
        <w:softHyphen/>
        <w:t>arna. Gällande sekretessen i 15 kap. 1 </w:t>
      </w:r>
      <w:r w:rsidRPr="00742607">
        <w:t>a</w:t>
      </w:r>
      <w:r>
        <w:t> §</w:t>
      </w:r>
      <w:r w:rsidRPr="00742607">
        <w:t xml:space="preserve"> OSL gäller den endast om det kan antas att Sveriges möjlighet att delta i det internationella sam</w:t>
      </w:r>
      <w:r>
        <w:softHyphen/>
      </w:r>
      <w:r w:rsidRPr="00742607">
        <w:t>arbete som avses i rättsakten försämras om uppgiften röjs. Detta skaderekvisit är inte uppfyllt i de fall Läkemedelsverket lämnar uppgifter till andra utländ</w:t>
      </w:r>
      <w:r>
        <w:softHyphen/>
      </w:r>
      <w:r w:rsidRPr="00742607">
        <w:t xml:space="preserve">ska myndigheter och </w:t>
      </w:r>
      <w:r>
        <w:t xml:space="preserve">kommissionen </w:t>
      </w:r>
      <w:r w:rsidRPr="00742607">
        <w:t xml:space="preserve">genom </w:t>
      </w:r>
      <w:r>
        <w:t xml:space="preserve">Eudamed </w:t>
      </w:r>
      <w:r w:rsidRPr="00742607">
        <w:t xml:space="preserve">i enlighet med vad som anges i </w:t>
      </w:r>
      <w:r>
        <w:t>bestämmelser i MDR- och IVDR-förordningarna. Sekretessbestämmelsen i 15 kap. 1 </w:t>
      </w:r>
      <w:r w:rsidRPr="00742607">
        <w:t>a</w:t>
      </w:r>
      <w:r>
        <w:t> §</w:t>
      </w:r>
      <w:r w:rsidRPr="00742607">
        <w:t xml:space="preserve"> OSL hindrar således inte ett sådant utlämnande. </w:t>
      </w:r>
    </w:p>
    <w:p w14:paraId="11B5F483" w14:textId="50E7125B" w:rsidR="008539B5" w:rsidRDefault="008539B5" w:rsidP="008539B5">
      <w:pPr>
        <w:pStyle w:val="Brdtextmedindrag"/>
      </w:pPr>
      <w:r>
        <w:t xml:space="preserve">I fråga om </w:t>
      </w:r>
      <w:r w:rsidRPr="007A3F3B">
        <w:t>sekretess</w:t>
      </w:r>
      <w:r>
        <w:t xml:space="preserve"> med stöd av 17 kap. 1 § OSL så gäller den </w:t>
      </w:r>
      <w:r w:rsidRPr="007A3F3B">
        <w:t>om det kan antas att syftet med granskningsverksamheten motverkas om upp</w:t>
      </w:r>
      <w:r>
        <w:softHyphen/>
      </w:r>
      <w:r w:rsidRPr="007A3F3B">
        <w:t>gift</w:t>
      </w:r>
      <w:r>
        <w:softHyphen/>
      </w:r>
      <w:r w:rsidRPr="007A3F3B">
        <w:t>en röjs</w:t>
      </w:r>
      <w:r>
        <w:t>. Detta skaderekvisit uppfylls inte om myndigheter överför informa</w:t>
      </w:r>
      <w:r>
        <w:softHyphen/>
        <w:t xml:space="preserve">tion i enlighet med bestämmelser i </w:t>
      </w:r>
      <w:r w:rsidRPr="00A3541E">
        <w:t>MDR-</w:t>
      </w:r>
      <w:r>
        <w:t xml:space="preserve"> eller IVDR-förordningen. Sekretess enligt 17 kap. 1 § OSL hindrar inte heller utlämnande av upp</w:t>
      </w:r>
      <w:r>
        <w:softHyphen/>
        <w:t xml:space="preserve">gifter enligt dessa EU-förordningar. </w:t>
      </w:r>
    </w:p>
    <w:p w14:paraId="0C71FE64" w14:textId="789886B2" w:rsidR="008539B5" w:rsidRDefault="008539B5" w:rsidP="008539B5">
      <w:pPr>
        <w:pStyle w:val="Brdtextmedindrag"/>
      </w:pPr>
      <w:r>
        <w:t xml:space="preserve">I detta sammanhang ska artikel 109.2 i </w:t>
      </w:r>
      <w:r w:rsidRPr="00A3541E">
        <w:t>MDR-förordningen</w:t>
      </w:r>
      <w:r>
        <w:t xml:space="preserve"> och artikel 102.2 i IVDR-förordningen uppmärksammas. Av dessa bestämmelser fram</w:t>
      </w:r>
      <w:r>
        <w:softHyphen/>
        <w:t xml:space="preserve">går att </w:t>
      </w:r>
      <w:r w:rsidRPr="00444BF3">
        <w:t>sådan information som på konfidentiell basis utbyts mellan be</w:t>
      </w:r>
      <w:r>
        <w:softHyphen/>
      </w:r>
      <w:r w:rsidRPr="00444BF3">
        <w:t xml:space="preserve">höriga </w:t>
      </w:r>
      <w:r>
        <w:t>myndig</w:t>
      </w:r>
      <w:r w:rsidRPr="00444BF3">
        <w:t>heter och mellan behöriga myndigheter och kommissionen inte lämnas ut utan föregående överenskommelse med den myndighet som lämnade informationen</w:t>
      </w:r>
      <w:r>
        <w:t xml:space="preserve">. Av artikel 109.3 i </w:t>
      </w:r>
      <w:r w:rsidRPr="00A3541E">
        <w:t>MDR-förordningen</w:t>
      </w:r>
      <w:r>
        <w:t xml:space="preserve"> och artikel 102.3 i IVDR-förordningen framgår att bestämmelserna om kon</w:t>
      </w:r>
      <w:r>
        <w:softHyphen/>
        <w:t xml:space="preserve">fidentialitet i artikel 109.1 i </w:t>
      </w:r>
      <w:r w:rsidRPr="00A3541E">
        <w:t>MDR-förordningen</w:t>
      </w:r>
      <w:r>
        <w:t xml:space="preserve"> och artikel 102.1 i IVDR-för</w:t>
      </w:r>
      <w:r>
        <w:softHyphen/>
        <w:t xml:space="preserve">ordningen inte </w:t>
      </w:r>
      <w:r w:rsidRPr="00444BF3">
        <w:t>påverkar kommissionens, medlemsstaternas och de an</w:t>
      </w:r>
      <w:r>
        <w:softHyphen/>
      </w:r>
      <w:r w:rsidRPr="00444BF3">
        <w:t>mälda organens rättigheter och skyldigheter när det gäller att utbyta information och utfärda varningar och inte heller de berörda personernas straffrättsliga skyldighet att lämna information.</w:t>
      </w:r>
      <w:r>
        <w:t xml:space="preserve"> Bestämmelserna i artikel 109.2 och 109.3 i </w:t>
      </w:r>
      <w:r w:rsidRPr="00A3541E">
        <w:t>MDR-förordningen</w:t>
      </w:r>
      <w:r>
        <w:t xml:space="preserve"> och artikel 102.2 och 102.3 i IVDR-förordningen får beaktas vid en sekretessprövning enligt 15 kap. 1 a § och 30 kap. 23 § OSL. </w:t>
      </w:r>
    </w:p>
    <w:p w14:paraId="0C38E9AB" w14:textId="77777777" w:rsidR="008539B5" w:rsidRDefault="008539B5" w:rsidP="008539B5">
      <w:pPr>
        <w:pStyle w:val="Brdtextmedindrag"/>
      </w:pPr>
    </w:p>
    <w:p w14:paraId="7E690675" w14:textId="77777777" w:rsidR="008539B5" w:rsidRDefault="008539B5" w:rsidP="008539B5">
      <w:pPr>
        <w:pStyle w:val="Brdtext"/>
        <w:keepNext/>
        <w:spacing w:after="120"/>
      </w:pPr>
      <w:r>
        <w:t>Konfidentiell information till tredjeland</w:t>
      </w:r>
    </w:p>
    <w:p w14:paraId="1E299F55" w14:textId="4B37E2D1" w:rsidR="008539B5" w:rsidRDefault="008539B5" w:rsidP="008539B5">
      <w:pPr>
        <w:pStyle w:val="Brdtext"/>
      </w:pPr>
      <w:r>
        <w:t xml:space="preserve">Av artikel 109.4 i </w:t>
      </w:r>
      <w:r w:rsidRPr="00A3541E">
        <w:t>MDR-förordningen</w:t>
      </w:r>
      <w:r>
        <w:t xml:space="preserve"> och artikel 102.4 i IVDR-förord</w:t>
      </w:r>
      <w:r>
        <w:softHyphen/>
        <w:t>ning</w:t>
      </w:r>
      <w:r>
        <w:softHyphen/>
        <w:t>en framgår att k</w:t>
      </w:r>
      <w:r w:rsidRPr="008B0CD6">
        <w:t>ommissionen och medlemsstaterna får utbyta kon</w:t>
      </w:r>
      <w:r>
        <w:softHyphen/>
      </w:r>
      <w:r w:rsidRPr="008B0CD6">
        <w:t>fidentiell information med de tillsynsmyndigheter i tredjeländer med vilka de har slutit bilaterala eller multilaterala avtal om konfidentialitet.</w:t>
      </w:r>
      <w:r>
        <w:t xml:space="preserve"> De upp</w:t>
      </w:r>
      <w:r>
        <w:softHyphen/>
        <w:t>gift</w:t>
      </w:r>
      <w:r>
        <w:softHyphen/>
        <w:t>er som kan behöva lämnas ut är sådana uppgifter som är att anse som affärs</w:t>
      </w:r>
      <w:r>
        <w:softHyphen/>
        <w:t xml:space="preserve">hemligheter och som kan sekretessbeläggas enligt 30 kap. 23 § OSL. </w:t>
      </w:r>
      <w:bookmarkStart w:id="329" w:name="_Hlk25235245"/>
      <w:r>
        <w:t>Möjlig</w:t>
      </w:r>
      <w:r>
        <w:softHyphen/>
        <w:t>heten att utbyta konfidentiell information framgår av EU-förord</w:t>
      </w:r>
      <w:r>
        <w:softHyphen/>
        <w:t>ning</w:t>
      </w:r>
      <w:r>
        <w:softHyphen/>
        <w:t>arna. Som nämns ovan framgår det av 8 kap. 3 §</w:t>
      </w:r>
      <w:r w:rsidRPr="00742607">
        <w:t xml:space="preserve"> OSL att </w:t>
      </w:r>
      <w:r>
        <w:t xml:space="preserve">uppgifter som omfattas av </w:t>
      </w:r>
      <w:r w:rsidRPr="00742607">
        <w:t>sekretess</w:t>
      </w:r>
      <w:r>
        <w:t xml:space="preserve"> </w:t>
      </w:r>
      <w:r w:rsidRPr="00742607">
        <w:t>får röjas för en utländsk myndighet eller en mellan</w:t>
      </w:r>
      <w:r>
        <w:softHyphen/>
      </w:r>
      <w:r w:rsidRPr="00742607">
        <w:t>statlig organisation om utlämnandet sker i enlighet med särskild före</w:t>
      </w:r>
      <w:r>
        <w:softHyphen/>
      </w:r>
      <w:r w:rsidRPr="00742607">
        <w:t>skrift i lag eller förordning</w:t>
      </w:r>
      <w:r>
        <w:t xml:space="preserve">. </w:t>
      </w:r>
      <w:r w:rsidRPr="00742607">
        <w:t>Med lag likställs EU-förordningar</w:t>
      </w:r>
      <w:r>
        <w:t xml:space="preserve">. Således får uppgifter som omfattas av sekretess överlämnas i enlighet med artikel 109.4 i </w:t>
      </w:r>
      <w:r w:rsidRPr="00A3541E">
        <w:t>MDR-förordningen</w:t>
      </w:r>
      <w:r>
        <w:t xml:space="preserve"> och artikel 102.4 i IVDR-förordningen. Ytterligare regleringar i lag eller förordning krävs inte. </w:t>
      </w:r>
      <w:bookmarkEnd w:id="329"/>
    </w:p>
    <w:p w14:paraId="3DD237DA" w14:textId="77777777" w:rsidR="008539B5" w:rsidRDefault="008539B5" w:rsidP="008539B5">
      <w:pPr>
        <w:pStyle w:val="Rubrik5utannumrering"/>
      </w:pPr>
      <w:r w:rsidRPr="00742607">
        <w:t xml:space="preserve">Sekretesstiden </w:t>
      </w:r>
    </w:p>
    <w:p w14:paraId="44B573F9" w14:textId="42226486" w:rsidR="008539B5" w:rsidRDefault="008539B5" w:rsidP="008539B5">
      <w:pPr>
        <w:pStyle w:val="Brdtextmedindrag"/>
        <w:ind w:firstLine="0"/>
      </w:pPr>
      <w:r>
        <w:t>I artiklarna</w:t>
      </w:r>
      <w:r w:rsidRPr="00742607">
        <w:t xml:space="preserve"> </w:t>
      </w:r>
      <w:r>
        <w:t xml:space="preserve">109 </w:t>
      </w:r>
      <w:r w:rsidRPr="00742607">
        <w:t xml:space="preserve">i </w:t>
      </w:r>
      <w:r w:rsidRPr="00A3541E">
        <w:t>MDR-förordningen</w:t>
      </w:r>
      <w:r>
        <w:t xml:space="preserve"> och artikel 102 i IVDR-förordningen </w:t>
      </w:r>
      <w:r w:rsidRPr="00742607">
        <w:t>ange</w:t>
      </w:r>
      <w:r>
        <w:t>s ingen sekretesstid. Enligt 30 kap. 23 §</w:t>
      </w:r>
      <w:r w:rsidRPr="00742607">
        <w:t xml:space="preserve"> OSL gäller däremot sekretessen i högst tjugo år för de uppgifter som en statlig myndighet får till</w:t>
      </w:r>
      <w:r>
        <w:softHyphen/>
      </w:r>
      <w:r w:rsidRPr="00742607">
        <w:t>gång till under sin utredning, tillståndsgivning och tillsyn gällande en en</w:t>
      </w:r>
      <w:r>
        <w:softHyphen/>
      </w:r>
      <w:r w:rsidRPr="00742607">
        <w:t>skilds affärs- eller driftförhållanden, uppfinningar eller forsknings</w:t>
      </w:r>
      <w:r>
        <w:softHyphen/>
      </w:r>
      <w:r w:rsidRPr="00742607">
        <w:t xml:space="preserve">resultat samt om tredje man. </w:t>
      </w:r>
      <w:r>
        <w:t>För uppgifter enligt 15 kap. 1 a §</w:t>
      </w:r>
      <w:r w:rsidRPr="00742607">
        <w:t xml:space="preserve"> OSL gäller sekretessen i högst</w:t>
      </w:r>
      <w:r>
        <w:t xml:space="preserve"> 40 </w:t>
      </w:r>
      <w:r w:rsidRPr="00742607">
        <w:t xml:space="preserve">år. </w:t>
      </w:r>
      <w:r>
        <w:t>När det gäller</w:t>
      </w:r>
      <w:r w:rsidRPr="00742607">
        <w:t xml:space="preserve"> sekretess enligt den sistnämnda be</w:t>
      </w:r>
      <w:r>
        <w:softHyphen/>
      </w:r>
      <w:r w:rsidRPr="00742607">
        <w:t>stäm</w:t>
      </w:r>
      <w:r>
        <w:softHyphen/>
      </w:r>
      <w:r w:rsidRPr="00742607">
        <w:t>melsen får dock regeringen, om det finns särskilda skäl, meddela före</w:t>
      </w:r>
      <w:r>
        <w:softHyphen/>
      </w:r>
      <w:r w:rsidRPr="00742607">
        <w:t>skrifter om att sekretessen ska gälla under längre tid än 40 år. Ett sådant skäl kan vara att en bestämmelse om sekretess i en EU</w:t>
      </w:r>
      <w:r>
        <w:t>-</w:t>
      </w:r>
      <w:r w:rsidRPr="00742607">
        <w:t>rättsakt saknar begränsning i fråga om sekretesstid (prop. 2012/13:192 s. 36 och 45). Som anges i förarbetena till OSL ska sekretess endast omfatta upp</w:t>
      </w:r>
      <w:r>
        <w:softHyphen/>
      </w:r>
      <w:r w:rsidRPr="00742607">
        <w:t>gift</w:t>
      </w:r>
      <w:r>
        <w:softHyphen/>
      </w:r>
      <w:r w:rsidRPr="00742607">
        <w:t>er där det verkligen medför en skaderisk att röja uppgiften. Denna risk minskar normalt med tiden. I OSL har gränsen för sekretess gällande ekonomiska intressen i huvudsak satts till tjugo år (prop. 1979/80:2 Del A s. 86). Däremot är s</w:t>
      </w:r>
      <w:r>
        <w:t>ekretesstiden på fyrtio år i 15 kap. 1 a §</w:t>
      </w:r>
      <w:r w:rsidRPr="00742607">
        <w:t xml:space="preserve"> OSL, lika lång som</w:t>
      </w:r>
      <w:r>
        <w:t xml:space="preserve"> den som gäller enligt bland annat 15 kap. 1 §</w:t>
      </w:r>
      <w:r w:rsidRPr="00742607">
        <w:t xml:space="preserve"> OSL (utrikessekretess). Det har inte framkommit att dessa sekretesstider anses vara för korta. En ändring av den sekretesstid som anges i 1</w:t>
      </w:r>
      <w:r>
        <w:t>5 kap. 1 a §</w:t>
      </w:r>
      <w:r w:rsidRPr="00742607">
        <w:t xml:space="preserve"> föreslås därför inte. </w:t>
      </w:r>
      <w:r>
        <w:t xml:space="preserve">En liknande bedömning gjordes i propositionen Anpassningar av svensk rätt till EU-förordningen om kliniska läkemedelsprövningar (prop. 2017/18:196 s. 154). </w:t>
      </w:r>
    </w:p>
    <w:p w14:paraId="002EDFC4" w14:textId="77777777" w:rsidR="008539B5" w:rsidRDefault="008539B5" w:rsidP="008539B5">
      <w:pPr>
        <w:pStyle w:val="Rubrik5utannumrering"/>
      </w:pPr>
      <w:r>
        <w:t xml:space="preserve">Rätten att meddela och offentliggöra uppgifter </w:t>
      </w:r>
    </w:p>
    <w:p w14:paraId="214B208C" w14:textId="6530102C" w:rsidR="008539B5" w:rsidRDefault="008539B5" w:rsidP="008539B5">
      <w:pPr>
        <w:pStyle w:val="Brdtextmedindrag"/>
        <w:ind w:firstLine="0"/>
      </w:pPr>
      <w:r>
        <w:t>Sekretess innebär både tystnadsplikt och handlingssekretess (3 kap. 1 § OSL). Den tystnadsplikt som följer av en sekretessbestämmelse inskränker inte rätten enligt 1 kap. 7 § tryckfrihetsgrundlagen (TF) och 1 kap. 10 § yttrande</w:t>
      </w:r>
      <w:r>
        <w:softHyphen/>
        <w:t>frihetsgrundlagen (YGL) att meddela och offentliggöra uppgifter, om inte annat anges i TF, YGL eller OSL. Rätten att meddela och offent</w:t>
      </w:r>
      <w:r>
        <w:softHyphen/>
        <w:t>lig</w:t>
      </w:r>
      <w:r>
        <w:softHyphen/>
        <w:t>göra uppgifter har dock aldrig företräde framför handlingssekretessen. Den tystnadsplikt som följer av 30 kap. 23 § OSL inskränker rätten att med</w:t>
      </w:r>
      <w:r>
        <w:softHyphen/>
        <w:t xml:space="preserve">dela och offentliggöra uppgifter, när det är fråga om uppgift om andra ekonomiska eller personliga förhållanden än affärs- och driftförhållanden för den som trätt i affärsförbindelse eller liknande förbindelse med den som är föremål för myndighetens verksamhet. Den tystnadsplikt som följer av sekretessbestämmelserna i 15 kap. 1 a § och 17 kap. 1 § OSL inskränker inte rätten att meddela och offentliggöra uppgifter. Det saknas skäl att göra någon annan bedömning i frågan om rätten att meddela och offentliggöra uppgifter än den som gäller. </w:t>
      </w:r>
    </w:p>
    <w:p w14:paraId="5A2C5321" w14:textId="77777777" w:rsidR="008539B5" w:rsidRDefault="008539B5" w:rsidP="008539B5">
      <w:pPr>
        <w:pStyle w:val="Rubrik2"/>
      </w:pPr>
      <w:bookmarkStart w:id="330" w:name="_Toc62640892"/>
      <w:bookmarkStart w:id="331" w:name="_Toc65132679"/>
      <w:bookmarkStart w:id="332" w:name="_Toc69367549"/>
      <w:r>
        <w:t>Sekretess vid kliniska prövningar och prestandastudier</w:t>
      </w:r>
      <w:bookmarkEnd w:id="330"/>
      <w:bookmarkEnd w:id="331"/>
      <w:bookmarkEnd w:id="332"/>
    </w:p>
    <w:p w14:paraId="717E1105" w14:textId="77777777" w:rsidR="008539B5" w:rsidRDefault="008539B5" w:rsidP="008539B5">
      <w:pPr>
        <w:pStyle w:val="Brdtextram"/>
      </w:pPr>
      <w:r>
        <w:rPr>
          <w:b/>
        </w:rPr>
        <w:t>Regeringens f</w:t>
      </w:r>
      <w:r w:rsidRPr="00420062">
        <w:rPr>
          <w:b/>
        </w:rPr>
        <w:t>örslag:</w:t>
      </w:r>
      <w:r>
        <w:t xml:space="preserve"> </w:t>
      </w:r>
      <w:r w:rsidRPr="009A36C9">
        <w:t>I verksamhet som består i etisk granskning av en ansökan om tillstånd</w:t>
      </w:r>
      <w:r>
        <w:t xml:space="preserve"> eller en anmälan om</w:t>
      </w:r>
      <w:r w:rsidRPr="009A36C9">
        <w:t xml:space="preserve"> att utföra klinisk prövning </w:t>
      </w:r>
      <w:r>
        <w:t xml:space="preserve">eller prestandastudie </w:t>
      </w:r>
      <w:r w:rsidRPr="009A36C9">
        <w:t>ska sekretess gälla för uppgift om en enskilds personliga förhållanden, om det inte står klart att uppgiften kan röjas utan att den enskilde eller någon närstående till denne lider men. I sådan verk</w:t>
      </w:r>
      <w:r>
        <w:softHyphen/>
      </w:r>
      <w:r w:rsidRPr="009A36C9">
        <w:t>samhet ska sekretess också gälla för uppgift om en enskilds ekonomiska förhållanden, om det kan antas att den enskilde lider skada om uppgiften röjs. För uppgift i en allmän handling ska sekretessen gälla i högst sjuttio år för uppgift om en enskilds personliga förhållanden och i högst tjugo år för uppgift om en enskilds ekonomiska förhållanden.</w:t>
      </w:r>
    </w:p>
    <w:p w14:paraId="0C5FEC93" w14:textId="77777777" w:rsidR="008539B5" w:rsidRPr="007A54FA" w:rsidRDefault="008539B5" w:rsidP="008539B5">
      <w:pPr>
        <w:pStyle w:val="Brdtextmedindragram"/>
      </w:pPr>
      <w:r>
        <w:t xml:space="preserve">En sekretessbrytande bestämmelse ska införas för att en ansökan eller anmälan om att genomföra en klinisk prövning eller en prestandastudie ska kunna skickas till biobanker som inrättats i enskild verksamhet. </w:t>
      </w:r>
    </w:p>
    <w:p w14:paraId="57036B57" w14:textId="7B91A99A" w:rsidR="008539B5" w:rsidRDefault="008539B5" w:rsidP="008539B5">
      <w:pPr>
        <w:pStyle w:val="Brdtextmedindragram"/>
      </w:pPr>
      <w:r w:rsidRPr="009A36C9">
        <w:t>Sekretess ska även gälla för beslut i ärenden som avser yttrande om etisk granskning av en ansökan om klinisk prövning eller pre</w:t>
      </w:r>
      <w:r>
        <w:softHyphen/>
      </w:r>
      <w:r w:rsidRPr="009A36C9">
        <w:t>standa</w:t>
      </w:r>
      <w:r>
        <w:softHyphen/>
      </w:r>
      <w:r w:rsidRPr="009A36C9">
        <w:t>studie. Sekretessen för uppgifter i ett sådant yttrande ska dock upphöra att gälla när Läkemedelsverket fattat beslut i fråga om tills</w:t>
      </w:r>
      <w:r w:rsidRPr="006376B6">
        <w:t xml:space="preserve">tånd till </w:t>
      </w:r>
      <w:r>
        <w:t xml:space="preserve">en </w:t>
      </w:r>
      <w:r w:rsidRPr="006376B6">
        <w:t>klin</w:t>
      </w:r>
      <w:r>
        <w:softHyphen/>
      </w:r>
      <w:r w:rsidRPr="006376B6">
        <w:t xml:space="preserve">isk prövning eller prestandastudie. </w:t>
      </w:r>
      <w:r w:rsidRPr="00EF2211">
        <w:t>Om Läkemedelsverket inte fattar beslut i ett ärende om väsentlig ändring av en klinisk prövning eller pre</w:t>
      </w:r>
      <w:r>
        <w:softHyphen/>
      </w:r>
      <w:r w:rsidRPr="00EF2211">
        <w:t>standastudie upphör sekretessen för Etikprövnings</w:t>
      </w:r>
      <w:r>
        <w:softHyphen/>
        <w:t>myndig</w:t>
      </w:r>
      <w:r>
        <w:softHyphen/>
      </w:r>
      <w:r w:rsidRPr="00EF2211">
        <w:t>het</w:t>
      </w:r>
      <w:r>
        <w:softHyphen/>
      </w:r>
      <w:r w:rsidRPr="00EF2211">
        <w:t>ens be</w:t>
      </w:r>
      <w:r>
        <w:softHyphen/>
      </w:r>
      <w:r w:rsidRPr="00EF2211">
        <w:t xml:space="preserve">slut om yttrande vid den tidpunkt som anges i </w:t>
      </w:r>
      <w:r>
        <w:t>artikel</w:t>
      </w:r>
      <w:r w:rsidRPr="00EF2211">
        <w:t xml:space="preserve"> 75.3</w:t>
      </w:r>
      <w:r>
        <w:t xml:space="preserve"> och 75.4</w:t>
      </w:r>
      <w:r w:rsidRPr="00EF2211">
        <w:t xml:space="preserve"> i </w:t>
      </w:r>
      <w:r w:rsidRPr="00A3541E">
        <w:t>MDR-förordningen</w:t>
      </w:r>
      <w:r>
        <w:t xml:space="preserve"> </w:t>
      </w:r>
      <w:r w:rsidRPr="00EF2211">
        <w:t xml:space="preserve">respektive </w:t>
      </w:r>
      <w:r>
        <w:t>artikel</w:t>
      </w:r>
      <w:r w:rsidRPr="00EF2211">
        <w:t xml:space="preserve"> 71.3 </w:t>
      </w:r>
      <w:r>
        <w:t xml:space="preserve">och 71.4 </w:t>
      </w:r>
      <w:r w:rsidRPr="00EF2211">
        <w:t xml:space="preserve">i </w:t>
      </w:r>
      <w:r>
        <w:t xml:space="preserve">IVDR-förordningen. </w:t>
      </w:r>
    </w:p>
    <w:p w14:paraId="3939BB54" w14:textId="77777777" w:rsidR="008539B5" w:rsidRPr="002F14FC" w:rsidRDefault="008539B5" w:rsidP="008539B5">
      <w:pPr>
        <w:pStyle w:val="Brdtextmedindragram"/>
      </w:pPr>
      <w:r w:rsidRPr="009A36C9">
        <w:t>Om en myndighet får en sekretessreglerad uppgift från Etik</w:t>
      </w:r>
      <w:r>
        <w:softHyphen/>
      </w:r>
      <w:r w:rsidRPr="009A36C9">
        <w:t>pröv</w:t>
      </w:r>
      <w:r>
        <w:softHyphen/>
      </w:r>
      <w:r w:rsidRPr="009A36C9">
        <w:t>nings</w:t>
      </w:r>
      <w:r>
        <w:softHyphen/>
      </w:r>
      <w:r w:rsidRPr="009A36C9">
        <w:t xml:space="preserve">myndigheten för att bistå i den etiska granskningen av </w:t>
      </w:r>
      <w:r>
        <w:t xml:space="preserve">en </w:t>
      </w:r>
      <w:r w:rsidRPr="009A36C9">
        <w:t>klinisk pröv</w:t>
      </w:r>
      <w:r>
        <w:softHyphen/>
      </w:r>
      <w:r w:rsidRPr="009A36C9">
        <w:t xml:space="preserve">ning </w:t>
      </w:r>
      <w:r>
        <w:t>eller en prestandastudie</w:t>
      </w:r>
      <w:r w:rsidRPr="009A36C9">
        <w:t>, ska sekretessbestämmelsen bli tillämplig på uppgiften även h</w:t>
      </w:r>
      <w:r>
        <w:t>os den mottagande myndigheten.</w:t>
      </w:r>
    </w:p>
    <w:p w14:paraId="76D44D5E" w14:textId="77777777" w:rsidR="008539B5" w:rsidRPr="003553FE" w:rsidRDefault="008539B5" w:rsidP="008539B5">
      <w:pPr>
        <w:pStyle w:val="Brdtextmedindragram"/>
      </w:pPr>
      <w:r>
        <w:rPr>
          <w:b/>
        </w:rPr>
        <w:t>Regeringens b</w:t>
      </w:r>
      <w:r w:rsidRPr="003553FE">
        <w:rPr>
          <w:b/>
        </w:rPr>
        <w:t>edömning:</w:t>
      </w:r>
      <w:r w:rsidRPr="003553FE">
        <w:t xml:space="preserve"> Rätten att meddela och offentliggöra uppgifter bör inte inskränkas.</w:t>
      </w:r>
    </w:p>
    <w:p w14:paraId="49A916C5" w14:textId="77777777" w:rsidR="008539B5" w:rsidRDefault="008539B5" w:rsidP="008539B5">
      <w:pPr>
        <w:pStyle w:val="Brdtextmedindrag"/>
        <w:rPr>
          <w:b/>
        </w:rPr>
      </w:pPr>
    </w:p>
    <w:p w14:paraId="76DB54B6" w14:textId="77777777" w:rsidR="008539B5" w:rsidRPr="00316DD4" w:rsidRDefault="008539B5" w:rsidP="008539B5">
      <w:pPr>
        <w:pStyle w:val="Brdtextmedindrag"/>
        <w:rPr>
          <w:b/>
        </w:rPr>
      </w:pPr>
      <w:r>
        <w:rPr>
          <w:b/>
        </w:rPr>
        <w:t>Promemorians f</w:t>
      </w:r>
      <w:r w:rsidRPr="00316DD4">
        <w:rPr>
          <w:b/>
        </w:rPr>
        <w:t>örslag</w:t>
      </w:r>
      <w:r>
        <w:rPr>
          <w:b/>
        </w:rPr>
        <w:t xml:space="preserve"> och bedömning </w:t>
      </w:r>
      <w:r w:rsidRPr="00316DD4">
        <w:t>överensstämmer med regeringens</w:t>
      </w:r>
      <w:r>
        <w:t xml:space="preserve"> </w:t>
      </w:r>
      <w:r w:rsidRPr="001B026D">
        <w:rPr>
          <w:bCs/>
        </w:rPr>
        <w:t>förslag och bedömning</w:t>
      </w:r>
      <w:r w:rsidRPr="00316DD4">
        <w:t>.</w:t>
      </w:r>
    </w:p>
    <w:p w14:paraId="574DBF74" w14:textId="66DA60C3"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och bedömning. </w:t>
      </w:r>
      <w:r w:rsidRPr="00706F36">
        <w:rPr>
          <w:i/>
          <w:iCs/>
        </w:rPr>
        <w:t>TU Medier i Sverige</w:t>
      </w:r>
      <w:r>
        <w:t xml:space="preserve"> har ingen invändning mot förslagen, men anser att det bör tydliggöras att vissa sekretessbestämmelser för Etikprövnings</w:t>
      </w:r>
      <w:r>
        <w:softHyphen/>
        <w:t>mynd</w:t>
      </w:r>
      <w:r>
        <w:softHyphen/>
        <w:t>ig</w:t>
      </w:r>
      <w:r>
        <w:softHyphen/>
        <w:t>heten inte behöver införas för det fall myndigheten får direkt</w:t>
      </w:r>
      <w:r>
        <w:softHyphen/>
        <w:t>åt</w:t>
      </w:r>
      <w:r>
        <w:softHyphen/>
        <w:t>komst till EU-portalen. TU Medier i Sverige finner även att sekretess</w:t>
      </w:r>
      <w:r>
        <w:softHyphen/>
        <w:t>bestäm</w:t>
      </w:r>
      <w:r>
        <w:softHyphen/>
        <w:t xml:space="preserve">melserna </w:t>
      </w:r>
      <w:r w:rsidRPr="001D1161">
        <w:t>är synnerligen svårtillgängliga</w:t>
      </w:r>
      <w:r>
        <w:t>.</w:t>
      </w:r>
      <w:r w:rsidRPr="001306FC">
        <w:rPr>
          <w:i/>
          <w:iCs/>
        </w:rPr>
        <w:t xml:space="preserve"> </w:t>
      </w:r>
      <w:r w:rsidRPr="00873C5F">
        <w:rPr>
          <w:i/>
          <w:iCs/>
        </w:rPr>
        <w:t>Journalistförbundet</w:t>
      </w:r>
      <w:r>
        <w:t xml:space="preserve"> anser att de tidsfrister som anges i artikel 75.3 och 75.4 i MDR-förordningen kan skrivas ut i bestämmelsen i offentlighets- och sekretesslagen (2009:400), förkortad OSL. Detta skulle enligt förbundet öka förståelsen för bestämmelsens innebörd. </w:t>
      </w:r>
    </w:p>
    <w:p w14:paraId="5CB6B05D" w14:textId="77777777" w:rsidR="008539B5" w:rsidRDefault="008539B5" w:rsidP="008539B5">
      <w:pPr>
        <w:pStyle w:val="Rubrik4utannumrering"/>
      </w:pPr>
      <w:r>
        <w:t>Skälen</w:t>
      </w:r>
      <w:r w:rsidRPr="00D964B0">
        <w:t xml:space="preserve"> för </w:t>
      </w:r>
      <w:r w:rsidRPr="006E313C">
        <w:t>regeringens</w:t>
      </w:r>
      <w:r>
        <w:t xml:space="preserve"> </w:t>
      </w:r>
      <w:r w:rsidRPr="00D964B0">
        <w:t>förslag</w:t>
      </w:r>
      <w:r>
        <w:t xml:space="preserve"> </w:t>
      </w:r>
      <w:r w:rsidRPr="00D964B0">
        <w:t>och bedömning</w:t>
      </w:r>
    </w:p>
    <w:p w14:paraId="6798B6DA" w14:textId="77777777" w:rsidR="008539B5" w:rsidRDefault="008539B5" w:rsidP="008539B5">
      <w:pPr>
        <w:pStyle w:val="Brdtextmedindrag"/>
        <w:ind w:firstLine="0"/>
      </w:pPr>
      <w:r>
        <w:t>Två av de elektroniska system som ska ingå i Eudamed är de elektroniska system</w:t>
      </w:r>
      <w:r>
        <w:softHyphen/>
        <w:t xml:space="preserve">en för kliniska prövningar respektive prestandastudier. Av artikel 73.1 i </w:t>
      </w:r>
      <w:r w:rsidRPr="00A3541E">
        <w:t>MDR-förordningen</w:t>
      </w:r>
      <w:r>
        <w:t xml:space="preserve"> och artikel 69.1 i IVDR-förordningen framgår att dessa elektroniska system ska användas för att skapa identifierings</w:t>
      </w:r>
      <w:r>
        <w:softHyphen/>
        <w:t>nummer för kliniska prövningar och prestandastudier, för användning som portal för inlämning av alla ansökningar och anmälningar om kliniska pröv</w:t>
      </w:r>
      <w:r>
        <w:softHyphen/>
        <w:t>ningar och prestandastudier och för all annan inlämning av data eller be</w:t>
      </w:r>
      <w:r>
        <w:softHyphen/>
        <w:t>handling av data i dessa sammanhang. De elektroniska systemen ska också användas för utbyte av information om kliniska prövningar och pre</w:t>
      </w:r>
      <w:r>
        <w:softHyphen/>
        <w:t>standa</w:t>
      </w:r>
      <w:r>
        <w:softHyphen/>
        <w:t>studier i enlighet med förordningarna mellan medlemsstater och mellan dem och kommissionen. Vidare ska viss information bland annat om att en prövning eller studie avslutas, avbryts tillfälligt eller avslutas i förtid också lämnas in via dessa system. De elektroniska systemen ska också användas för rapportering om allvarliga negativa händelser, produktfel och relaterade uppdateringar.</w:t>
      </w:r>
    </w:p>
    <w:p w14:paraId="68ABA594" w14:textId="77777777" w:rsidR="008539B5" w:rsidRDefault="008539B5" w:rsidP="008539B5">
      <w:pPr>
        <w:pStyle w:val="Brdtextmedindrag"/>
      </w:pPr>
      <w:r>
        <w:t xml:space="preserve">Av artikel 73.3 i </w:t>
      </w:r>
      <w:r w:rsidRPr="00A3541E">
        <w:t>MDR-förordningen</w:t>
      </w:r>
      <w:r>
        <w:t xml:space="preserve"> och artikel 69.3 i IVDR-förordningen framgår att den information som omfattas av det utbyte av information om kliniska prövningar och prestandastudier som sker mellan medlemsstater och mellan dessa och kommissionen (artikel 73.1 c i </w:t>
      </w:r>
      <w:r w:rsidRPr="00A3541E">
        <w:t>MDR-förordningen</w:t>
      </w:r>
      <w:r>
        <w:t xml:space="preserve"> och artikel 69.1 c i IVDR-förordningen) endast ska vara tillgänglig för medlemsstaterna och kommissionen. Övrig information ska däremot vara tillgänglig för allmänheten. Den informationen ska dock vara konfidentiell om det finns skäl för det enligt någon av följande tre grunder: </w:t>
      </w:r>
    </w:p>
    <w:p w14:paraId="1BFC1D8C" w14:textId="69CE746D" w:rsidR="008539B5" w:rsidRDefault="008539B5" w:rsidP="008539B5">
      <w:pPr>
        <w:pStyle w:val="Brdtextmedindrag"/>
      </w:pPr>
      <w:r>
        <w:t xml:space="preserve">a) skydd av personuppgifter i enlighet med förordning (EG) nr 45/2001, </w:t>
      </w:r>
    </w:p>
    <w:p w14:paraId="32064439" w14:textId="77777777" w:rsidR="008539B5" w:rsidRDefault="008539B5" w:rsidP="008539B5">
      <w:pPr>
        <w:pStyle w:val="Brdtextmedindrag"/>
      </w:pPr>
      <w:r>
        <w:t>b) skydd av uppgifter som rör affärshemligheter, särskilt i prövarhandboken, i synnerhet genom att hänsyn tas till statusen för bedömningen av produktens överensstämmelse, om det inte föreligger ett övervägande allmänintresse av att uppgifterna lämnas ut, eller</w:t>
      </w:r>
    </w:p>
    <w:p w14:paraId="357419AC" w14:textId="77777777" w:rsidR="008539B5" w:rsidRDefault="008539B5" w:rsidP="008539B5">
      <w:pPr>
        <w:pStyle w:val="Brdtextmedindrag"/>
      </w:pPr>
      <w:r>
        <w:t>c) </w:t>
      </w:r>
      <w:bookmarkStart w:id="333" w:name="_Hlk530407866"/>
      <w:r>
        <w:t>säkerställande av att den eller de berörda medlemsstaterna effektivt kan övervaka genomförandet av den kliniska prövningen</w:t>
      </w:r>
      <w:bookmarkEnd w:id="333"/>
      <w:r>
        <w:t xml:space="preserve"> respektive prestandastudien. </w:t>
      </w:r>
    </w:p>
    <w:p w14:paraId="4209A297" w14:textId="77777777" w:rsidR="008539B5" w:rsidRDefault="008539B5" w:rsidP="008539B5">
      <w:pPr>
        <w:pStyle w:val="Brdtextmedindrag"/>
      </w:pPr>
      <w:r>
        <w:t xml:space="preserve">Därutöver anges det i artikel 73.4 i </w:t>
      </w:r>
      <w:r w:rsidRPr="00A3541E">
        <w:t>MDR-förordningen</w:t>
      </w:r>
      <w:r>
        <w:t xml:space="preserve"> och artikel 69.4 i IVDR-förordningen att inga personuppgifter rörande försökspersonerna får offentliggöras.</w:t>
      </w:r>
    </w:p>
    <w:p w14:paraId="06AF6329" w14:textId="77777777" w:rsidR="008539B5" w:rsidRDefault="008539B5" w:rsidP="008539B5">
      <w:pPr>
        <w:pStyle w:val="Rubrik5utannumrering"/>
      </w:pPr>
      <w:r>
        <w:t xml:space="preserve">Sekretess för uppgifter vid Läkemedelsverkets utredning, tillståndsgivning och tillsyn </w:t>
      </w:r>
    </w:p>
    <w:p w14:paraId="117BC961" w14:textId="77777777" w:rsidR="008539B5" w:rsidRDefault="008539B5" w:rsidP="008539B5">
      <w:pPr>
        <w:pStyle w:val="Brdtextmedindrag"/>
        <w:ind w:firstLine="0"/>
      </w:pPr>
      <w:r>
        <w:t>I likhet med vad som anges i avsnitt 12.1 så kan uppgifter vid Läkemedels</w:t>
      </w:r>
      <w:r>
        <w:softHyphen/>
        <w:t xml:space="preserve">verket omfattas av sekretess vad gäller </w:t>
      </w:r>
      <w:r w:rsidRPr="00944A36">
        <w:t>utredning</w:t>
      </w:r>
      <w:r>
        <w:t>, tillståndsgivning och tillsyn. Denna sekretess finns reglerad i 30 kap. 23 § OSL, 9 § OSF och punkt 33 i bilagan till OSF. Sekretessen omfattar utredning, tillstånds</w:t>
      </w:r>
      <w:r>
        <w:softHyphen/>
        <w:t>giv</w:t>
      </w:r>
      <w:r>
        <w:softHyphen/>
        <w:t xml:space="preserve">ning eller tillsyn med avseende på produktion, handel eller näringslivet i övrigt för uppgift om en enskilds affärs- eller driftförhållanden, om det kan antas att den enskilde lider skada om uppgiften röjs. Sekretess gäller även för uppgifter om andra ekonomiska eller personliga förhållanden för den som har trätt i affärsförbindelse eller liknande förbindelse med den som är föremål för myndighetens verksamhet. Den sistnämnda sekretessen är absolut. </w:t>
      </w:r>
    </w:p>
    <w:p w14:paraId="54E94B87" w14:textId="77777777" w:rsidR="008539B5" w:rsidRDefault="008539B5" w:rsidP="008539B5">
      <w:pPr>
        <w:pStyle w:val="Brdtextmedindrag"/>
      </w:pPr>
      <w:r>
        <w:t xml:space="preserve">Det kan tänkas att det finns fler uppgifter såsom information om andra myndigheters beredningsunderlag, tidplaner m.m. som enligt artikel 73.3 c i </w:t>
      </w:r>
      <w:r w:rsidRPr="00A3541E">
        <w:t>MDR-förordningen</w:t>
      </w:r>
      <w:r>
        <w:t xml:space="preserve"> respektive artikel 69.3 c i IVDR-förordningen ska om</w:t>
      </w:r>
      <w:r>
        <w:softHyphen/>
        <w:t>fattas av konfidentialitet för att säkerställa</w:t>
      </w:r>
      <w:r w:rsidRPr="00156C77">
        <w:t xml:space="preserve"> att den eller de berörda medlems</w:t>
      </w:r>
      <w:r>
        <w:softHyphen/>
      </w:r>
      <w:r w:rsidRPr="00156C77">
        <w:t xml:space="preserve">staterna effektivt kan övervaka genomförandet av den kliniska prövningen </w:t>
      </w:r>
      <w:r>
        <w:t>eller prestandastudien. I likhet med bedömningen i avsnitt 12.1 kan dessa uppgifter omfattas av sekretess med stöd av 15 kap. 1 a § och 17 kap. 1 § OSL.</w:t>
      </w:r>
    </w:p>
    <w:p w14:paraId="15036A37" w14:textId="77777777" w:rsidR="008539B5" w:rsidRDefault="008539B5" w:rsidP="008539B5">
      <w:pPr>
        <w:pStyle w:val="Rubrik5utannumrering"/>
      </w:pPr>
      <w:r>
        <w:t>Sekretess hos Etikprövningsmyndigheten</w:t>
      </w:r>
    </w:p>
    <w:p w14:paraId="3F0E703C" w14:textId="77777777" w:rsidR="008539B5" w:rsidRDefault="008539B5" w:rsidP="008539B5">
      <w:pPr>
        <w:pStyle w:val="Brdtextmedindrag"/>
        <w:ind w:firstLine="0"/>
      </w:pPr>
      <w:r w:rsidRPr="00D32541">
        <w:t>Läkemedelsverket kommer att få tillgång till de uppgifter som ska finnas i E</w:t>
      </w:r>
      <w:r>
        <w:t xml:space="preserve">udamed </w:t>
      </w:r>
      <w:r w:rsidRPr="00D32541">
        <w:t>genom direktåtkomst. Det är dock ännu inte avgjort om Etik</w:t>
      </w:r>
      <w:r>
        <w:softHyphen/>
      </w:r>
      <w:r w:rsidRPr="00D32541">
        <w:t>pröv</w:t>
      </w:r>
      <w:r>
        <w:softHyphen/>
      </w:r>
      <w:r w:rsidRPr="00D32541">
        <w:t xml:space="preserve">ningsmyndigheten kommer att få direktåtkomst till uppgifterna i EU-databasen. </w:t>
      </w:r>
    </w:p>
    <w:p w14:paraId="27F486BD" w14:textId="77777777" w:rsidR="008539B5" w:rsidRDefault="008539B5" w:rsidP="008539B5">
      <w:pPr>
        <w:pStyle w:val="Brdtextmedindrag"/>
      </w:pPr>
      <w:r w:rsidRPr="00D32541">
        <w:t>Om Etikprövningsmyndighe</w:t>
      </w:r>
      <w:r>
        <w:t>ten får direktåtkomst kommer 15 kap. 1 a §</w:t>
      </w:r>
      <w:r w:rsidRPr="00D32541">
        <w:t xml:space="preserve"> OSL att vara tillämplig på samtliga uppgifter som </w:t>
      </w:r>
      <w:r>
        <w:t>myndig</w:t>
      </w:r>
      <w:r w:rsidRPr="00D32541">
        <w:t>heten får via data</w:t>
      </w:r>
      <w:r>
        <w:softHyphen/>
      </w:r>
      <w:r w:rsidRPr="00D32541">
        <w:t xml:space="preserve">basen </w:t>
      </w:r>
      <w:r>
        <w:t>och som enligt EU-förordningarna</w:t>
      </w:r>
      <w:r w:rsidRPr="0020305E">
        <w:t xml:space="preserve"> inte ska vara offentliga. Om Etik</w:t>
      </w:r>
      <w:r>
        <w:softHyphen/>
      </w:r>
      <w:r w:rsidRPr="0020305E">
        <w:t>prövningsmyndigheten inte får direktåtkomst till uppgifterna i EU</w:t>
      </w:r>
      <w:r>
        <w:t>-databasen utan myndigheten får dessa uppgifter av Läkemedelsverket i stället kan inte 15 kap. 1 a §</w:t>
      </w:r>
      <w:r w:rsidRPr="0020305E">
        <w:t xml:space="preserve"> OSL tillämpas</w:t>
      </w:r>
      <w:r>
        <w:t xml:space="preserve">, eftersom sekretess enligt den bestämmelsen endast omfattar uppgifter som tagits emot från, eller inhämtats i syfte att lämnas till, ett utländskt organ. </w:t>
      </w:r>
    </w:p>
    <w:p w14:paraId="6AE1CB70" w14:textId="77777777" w:rsidR="008539B5" w:rsidRDefault="008539B5" w:rsidP="008539B5">
      <w:pPr>
        <w:pStyle w:val="Brdtextmedindrag"/>
      </w:pPr>
      <w:r>
        <w:t>I 24 kap. 3 §</w:t>
      </w:r>
      <w:r w:rsidRPr="00742607">
        <w:t xml:space="preserve"> OSL finns det en s</w:t>
      </w:r>
      <w:r>
        <w:t xml:space="preserve">ekretessbestämmelse </w:t>
      </w:r>
      <w:r w:rsidRPr="00742607">
        <w:t>för etikprövning. Enligt den bestämmelsen gäller sekretessen i verksamhet som består i etik</w:t>
      </w:r>
      <w:r>
        <w:softHyphen/>
      </w:r>
      <w:r w:rsidRPr="00742607">
        <w:t>pröv</w:t>
      </w:r>
      <w:r>
        <w:softHyphen/>
      </w:r>
      <w:r w:rsidRPr="00742607">
        <w:t xml:space="preserve">ning och tillsyn enligt lagen </w:t>
      </w:r>
      <w:r>
        <w:t xml:space="preserve">(2003:460) </w:t>
      </w:r>
      <w:r w:rsidRPr="00742607">
        <w:t>om etikprövning av forskning som avser människor. Sekretessen omfattar uppgift om en enskilds person</w:t>
      </w:r>
      <w:r>
        <w:softHyphen/>
      </w:r>
      <w:r w:rsidRPr="00742607">
        <w:t>liga förhållanden, om det inte står klart att uppgiften kan röjas utan att den enskilde eller någon närstående till denne lider men, och om uppgift om en enskilds ekonomiska förhållanden, om det kan antas att den enskilde lider skada om uppgiften röjs. Sekretessen om en enskilds personliga för</w:t>
      </w:r>
      <w:r>
        <w:softHyphen/>
      </w:r>
      <w:r w:rsidRPr="00742607">
        <w:t xml:space="preserve">hållanden gäller i högst sjuttio år och i övrigt </w:t>
      </w:r>
      <w:r>
        <w:t xml:space="preserve">gäller sekretessen </w:t>
      </w:r>
      <w:r w:rsidRPr="00742607">
        <w:t xml:space="preserve">i högst tjugo år. </w:t>
      </w:r>
    </w:p>
    <w:p w14:paraId="73466C2A" w14:textId="77777777" w:rsidR="008539B5" w:rsidRDefault="008539B5" w:rsidP="008539B5">
      <w:pPr>
        <w:pStyle w:val="Brdtextmedindrag"/>
      </w:pPr>
      <w:r>
        <w:t>Efter förslag i propositionen Kompletterande bestämmelser om etisk granskning till EU-förordningen om kliniska läkemedelsprövningar (prop. 2017/18:193) har det gjorts ett tillägg i 24 kap. 3 §</w:t>
      </w:r>
      <w:r w:rsidRPr="00A12428">
        <w:t xml:space="preserve"> första stycket OSL</w:t>
      </w:r>
      <w:r>
        <w:t xml:space="preserve">. Genom det tillägget </w:t>
      </w:r>
      <w:r w:rsidRPr="00A12428">
        <w:t xml:space="preserve">framgår </w:t>
      </w:r>
      <w:r>
        <w:t xml:space="preserve">det </w:t>
      </w:r>
      <w:r w:rsidRPr="00A12428">
        <w:t xml:space="preserve">att </w:t>
      </w:r>
      <w:r>
        <w:t>sekretess</w:t>
      </w:r>
      <w:r w:rsidRPr="00A12428">
        <w:t>, på motsvarande sätt som gäller</w:t>
      </w:r>
      <w:r>
        <w:t xml:space="preserve"> i </w:t>
      </w:r>
      <w:r w:rsidRPr="00BB509C">
        <w:t xml:space="preserve">verksamhet </w:t>
      </w:r>
      <w:r w:rsidRPr="00A12428">
        <w:t xml:space="preserve">som består i etikprövning, också gäller för verksamhet som består i etisk granskning av en ansökan om tillstånd till klinisk läkemedelsprövning </w:t>
      </w:r>
      <w:r w:rsidRPr="00BB509C">
        <w:t>enligt lagen (2018:1091) med kompletterande bestämmelser om etisk granskning till EU:s förordning om kliniska prövningar av humanläkemedel</w:t>
      </w:r>
      <w:r>
        <w:t xml:space="preserve">. Bestämmelsen med det tillägget kommer att </w:t>
      </w:r>
      <w:bookmarkStart w:id="334" w:name="_Hlk530495667"/>
      <w:r>
        <w:t>träda i kraft</w:t>
      </w:r>
      <w:r w:rsidRPr="00BB509C">
        <w:t xml:space="preserve"> </w:t>
      </w:r>
      <w:r>
        <w:t xml:space="preserve">när den EU-förordningen </w:t>
      </w:r>
      <w:bookmarkEnd w:id="334"/>
      <w:r>
        <w:t xml:space="preserve">börjar tillämpas (jfr SFS </w:t>
      </w:r>
      <w:r w:rsidRPr="00BB509C">
        <w:t>2018:1093)</w:t>
      </w:r>
      <w:r>
        <w:t>.</w:t>
      </w:r>
    </w:p>
    <w:p w14:paraId="6FB0776C" w14:textId="77777777" w:rsidR="008539B5" w:rsidRDefault="008539B5" w:rsidP="008539B5">
      <w:pPr>
        <w:pStyle w:val="Brdtextmedindrag"/>
      </w:pPr>
      <w:r>
        <w:t>I avsnitt 10.1–10.4 föreslås det att i likhet med anpassningar av svensk rätt till EU-förordningen om kliniska läkemedelsprövningar ska Etikpröv</w:t>
      </w:r>
      <w:r>
        <w:softHyphen/>
        <w:t>nings</w:t>
      </w:r>
      <w:r>
        <w:softHyphen/>
        <w:t>myndigheten granska ansökningar och anmälningar om kliniska pröv</w:t>
      </w:r>
      <w:r>
        <w:softHyphen/>
        <w:t>ningar och prestandastudier utifrån ett etiskt perspektiv. Etik</w:t>
      </w:r>
      <w:r>
        <w:softHyphen/>
        <w:t>pröv</w:t>
      </w:r>
      <w:r>
        <w:softHyphen/>
        <w:t>nings</w:t>
      </w:r>
      <w:r>
        <w:softHyphen/>
        <w:t>myndigheten ska därefter lämna ett yttrande med sina slutsatser till Läke</w:t>
      </w:r>
      <w:r>
        <w:softHyphen/>
        <w:t xml:space="preserve">medelsverket som fattar det slutliga beslutet för Sveriges räkning. </w:t>
      </w:r>
    </w:p>
    <w:p w14:paraId="5FE2674A" w14:textId="30163042" w:rsidR="008539B5" w:rsidRDefault="008539B5" w:rsidP="008539B5">
      <w:pPr>
        <w:pStyle w:val="Brdtextmedindrag"/>
      </w:pPr>
      <w:r>
        <w:t xml:space="preserve">Samma sekretessbestämmelser behövs för den etiska granskningen av kliniska prövningar och prestandastudier som för den granskning som gäller kliniska läkemedelsprövningar. Bestämmelsen i 24 kap. 3 § OSL bör därför ändras så att det framgår. Som </w:t>
      </w:r>
      <w:r w:rsidRPr="00706F36">
        <w:rPr>
          <w:bCs/>
          <w:i/>
          <w:iCs/>
        </w:rPr>
        <w:t>TU Medier i Sverige</w:t>
      </w:r>
      <w:r>
        <w:rPr>
          <w:bCs/>
        </w:rPr>
        <w:t xml:space="preserve"> noterar behöver denna sekretessbestämmelse inte införas om Etikprövnings</w:t>
      </w:r>
      <w:r>
        <w:rPr>
          <w:bCs/>
        </w:rPr>
        <w:softHyphen/>
        <w:t>myndig</w:t>
      </w:r>
      <w:r>
        <w:rPr>
          <w:bCs/>
        </w:rPr>
        <w:softHyphen/>
        <w:t xml:space="preserve">heten får direktåtkomst till EU-portalen. Som ovan anges kommer 15 kap. 1 a § OSL då att vara tillämplig på uppgifterna. Regeringen noterar dock att det i ett följande avsnitt med rubriken </w:t>
      </w:r>
      <w:r w:rsidRPr="007A37FC">
        <w:rPr>
          <w:bCs/>
          <w:i/>
          <w:iCs/>
        </w:rPr>
        <w:t>Överföring av sekretess</w:t>
      </w:r>
      <w:r>
        <w:rPr>
          <w:bCs/>
        </w:rPr>
        <w:t xml:space="preserve"> fram</w:t>
      </w:r>
      <w:r>
        <w:rPr>
          <w:bCs/>
        </w:rPr>
        <w:softHyphen/>
        <w:t>går att om Etikprövningsmyndigheten vill inhämta yttrande från andra myndigheter så behöver sekretessen överföras. Detta är inte möjligt med stöd av 15 kap. 1 a § OSL men kan ske med stöd av 24 kap. 3</w:t>
      </w:r>
      <w:r>
        <w:t> </w:t>
      </w:r>
      <w:r>
        <w:rPr>
          <w:bCs/>
        </w:rPr>
        <w:t xml:space="preserve">§ OSL. Regeringen bedömer därför att tilläggen i 24 kap. 3 § OSL behöver införas även om Etikprövningsmyndigheten får direktåtkomst till EU-portalen. </w:t>
      </w:r>
    </w:p>
    <w:p w14:paraId="0BA161DF" w14:textId="5C04ECBF" w:rsidR="008539B5" w:rsidRDefault="008539B5" w:rsidP="008539B5">
      <w:pPr>
        <w:pStyle w:val="Brdtextmedindrag"/>
      </w:pPr>
      <w:r>
        <w:t>Enligt 24 kap. 3 § andra stycket OSL gäller sekretessen inte beslut i ärenden. När EU-förordningen om kliniska läkemedelsprövningar börjar tillämp</w:t>
      </w:r>
      <w:r>
        <w:softHyphen/>
        <w:t>as så kommer det av bestämmelsen att framgå att sekretessen för upp</w:t>
      </w:r>
      <w:r>
        <w:softHyphen/>
        <w:t>gifter i ett yttrande om etisk granskning av en ansökan om tillstånd att ut</w:t>
      </w:r>
      <w:r>
        <w:softHyphen/>
        <w:t>föra klinisk läkemedelsprövning upphör först efter det att Läkemedels</w:t>
      </w:r>
      <w:r>
        <w:softHyphen/>
        <w:t xml:space="preserve">verket fattat beslut i fråga om tillstånd till klinisk läkemedelsprövning eller när tillstånd till sådan prövning ska anses beviljat enligt bestämmelser i EU-förordningen om klinisk läkemedelsprövning. </w:t>
      </w:r>
    </w:p>
    <w:p w14:paraId="49344F46" w14:textId="77777777" w:rsidR="008539B5" w:rsidRDefault="008539B5" w:rsidP="008539B5">
      <w:pPr>
        <w:pStyle w:val="Brdtextmedindrag"/>
      </w:pPr>
      <w:r>
        <w:t>Även när det gäller kliniska prövningar och prestandastudier kommer Etik</w:t>
      </w:r>
      <w:r>
        <w:softHyphen/>
        <w:t>prövningsmyndigheten att besluta att lämna ett yttrande till Läke</w:t>
      </w:r>
      <w:r>
        <w:softHyphen/>
        <w:t>medels</w:t>
      </w:r>
      <w:r>
        <w:softHyphen/>
        <w:t xml:space="preserve">verket. I promemorian angavs det att uppgifterna i ansökan eller anmälan skulle bli offentliga först efter det att Läkemedelsverket fattat beslut i ärendet. Detta har uppmärksammats av </w:t>
      </w:r>
      <w:r w:rsidRPr="00EB06BD">
        <w:rPr>
          <w:i/>
          <w:iCs/>
        </w:rPr>
        <w:t>Swedish Medtech</w:t>
      </w:r>
      <w:r>
        <w:t>. Rätte</w:t>
      </w:r>
      <w:r>
        <w:softHyphen/>
        <w:t>ligen är det uppgifterna i Etikprövningsmyndighetens yttrande som ska offent</w:t>
      </w:r>
      <w:r>
        <w:softHyphen/>
        <w:t>liggöras först efter det att Läkemedelsverket har fattat beslut om den kliniska prövningen eller prestandastudien. Uppgifterna i ansökan om</w:t>
      </w:r>
      <w:r>
        <w:softHyphen/>
        <w:t>fattas fortfarande av sekretess. När det gäller anmälningar om väsent</w:t>
      </w:r>
      <w:r>
        <w:softHyphen/>
        <w:t xml:space="preserve">liga ändringar enligt artikel 75 i </w:t>
      </w:r>
      <w:r w:rsidRPr="00A3541E">
        <w:t>MDR-förordningen</w:t>
      </w:r>
      <w:r>
        <w:t xml:space="preserve"> och artikel 71 i IVDR-för</w:t>
      </w:r>
      <w:r>
        <w:softHyphen/>
        <w:t>ordningen så föreslås det i avsnitt 10.3 att Läkemedelsverket ska fatta ett beslut om att ändringen är godtagbar. När det beslutet tas ska Etik</w:t>
      </w:r>
      <w:r>
        <w:softHyphen/>
        <w:t>pröv</w:t>
      </w:r>
      <w:r>
        <w:softHyphen/>
        <w:t>nings</w:t>
      </w:r>
      <w:r>
        <w:softHyphen/>
        <w:t xml:space="preserve">myndighetens etiska granskning beaktas. Om ett sådant beslut inte fattas så gäller EU-förordningarnas regler. Det innebär att en väsentlig ändring är godtagbar om anmälan inte har avslagits och en etikkommitté inte har avgett ett negativt yttrande. </w:t>
      </w:r>
    </w:p>
    <w:p w14:paraId="76D21129" w14:textId="554296EE" w:rsidR="008539B5" w:rsidRDefault="008539B5" w:rsidP="008539B5">
      <w:pPr>
        <w:pStyle w:val="Brdtextmedindrag"/>
      </w:pPr>
      <w:r>
        <w:t>Det föreslås att det av bestämmelsen i 24 kap. 3 § andra stycket OSL ska framgå att sekretess ska gälla beslut som avser yttrande om etisk gransk</w:t>
      </w:r>
      <w:r>
        <w:softHyphen/>
        <w:t>ning av en ansökan eller anmälan om klinisk prövning eller prestanda</w:t>
      </w:r>
      <w:r>
        <w:softHyphen/>
        <w:t xml:space="preserve">studie. Sekretessen för uppgifter i ett sådant beslut ska dock upphöra att gälla när Läkemedelsverket fattat beslut i fråga om tillstånd till den kliniska prövningen eller prestandastudien enligt den nya </w:t>
      </w:r>
      <w:r w:rsidRPr="00B01444">
        <w:t>lagen med kompletterand</w:t>
      </w:r>
      <w:r>
        <w:t>e bestämmelser till EU:s förord</w:t>
      </w:r>
      <w:r w:rsidRPr="00B01444">
        <w:t>ningar om medicintekniska pro</w:t>
      </w:r>
      <w:r>
        <w:softHyphen/>
      </w:r>
      <w:r w:rsidRPr="00B01444">
        <w:t>dukter</w:t>
      </w:r>
      <w:r>
        <w:t>. Ett scenario är dock att Etikprövningsmyndigheten har avgett ett yttrande över en ansökan om väsentlig ändring men att Läkemedels</w:t>
      </w:r>
      <w:r>
        <w:softHyphen/>
        <w:t>verk</w:t>
      </w:r>
      <w:r>
        <w:softHyphen/>
        <w:t>et inte meddelar beslut. I ett sådant fall ska sekretessen för Etik</w:t>
      </w:r>
      <w:r>
        <w:softHyphen/>
        <w:t>pröv</w:t>
      </w:r>
      <w:r>
        <w:softHyphen/>
        <w:t>nings</w:t>
      </w:r>
      <w:r>
        <w:softHyphen/>
        <w:t xml:space="preserve">myndighetens yttrande upphöra när tiden som anges i artikel 75.3 och 75.4 i </w:t>
      </w:r>
      <w:r w:rsidRPr="00A3541E">
        <w:t>MDR-förordningen</w:t>
      </w:r>
      <w:r>
        <w:t xml:space="preserve"> eller artikel 71.3 och 71.4 i IVDR-förordningen har gått ut. Ett annat scenario är att Etikprövningsmyndigheten inte har beslut</w:t>
      </w:r>
      <w:r>
        <w:softHyphen/>
        <w:t xml:space="preserve">at om yttrande gällande en anmälan om väsentlig ändring. I det fallet finns det inget beslut och följaktligen finns det inga uppgifter som kan omfattas av sekretess. </w:t>
      </w:r>
    </w:p>
    <w:p w14:paraId="73E93ED6" w14:textId="77777777" w:rsidR="008539B5" w:rsidRDefault="008539B5" w:rsidP="008539B5">
      <w:pPr>
        <w:pStyle w:val="Brdtextmedindrag"/>
      </w:pPr>
      <w:r w:rsidRPr="001306FC">
        <w:rPr>
          <w:i/>
        </w:rPr>
        <w:t>Journalistförbundet</w:t>
      </w:r>
      <w:r>
        <w:t xml:space="preserve"> anser att de tidsfrister som anges i artikel 75.3 och 75.4 i MDR-förordningen bör skrivas ut i OSL så att tidpunkten för när sekretessen upphör framgår direkt av lagtexten. Detta skulle enligt för</w:t>
      </w:r>
      <w:r>
        <w:softHyphen/>
        <w:t>bund</w:t>
      </w:r>
      <w:r>
        <w:softHyphen/>
        <w:t xml:space="preserve">et öka förståelsen för bestämmelsens innebörd. I likhet med vad </w:t>
      </w:r>
      <w:r w:rsidRPr="00F36B95">
        <w:t>Journalist</w:t>
      </w:r>
      <w:r>
        <w:softHyphen/>
      </w:r>
      <w:r w:rsidRPr="00F36B95">
        <w:t xml:space="preserve">förbundet </w:t>
      </w:r>
      <w:r>
        <w:t xml:space="preserve">även </w:t>
      </w:r>
      <w:r w:rsidRPr="00F36B95">
        <w:t xml:space="preserve">anför </w:t>
      </w:r>
      <w:r>
        <w:t xml:space="preserve">i sitt remissyttrande </w:t>
      </w:r>
      <w:r w:rsidRPr="00F36B95">
        <w:t xml:space="preserve">så ska lagregler vara utformade så att de i största möjliga mån </w:t>
      </w:r>
      <w:r>
        <w:t>kan</w:t>
      </w:r>
      <w:r w:rsidRPr="00F36B95">
        <w:t xml:space="preserve"> förstås av alla medborgare. Inte minst när det gäller rätten att ta del av allmänna handlingar är det viktigt att det är tydligt vilka sekretessbestämmelser som gäller. De tids</w:t>
      </w:r>
      <w:r>
        <w:softHyphen/>
      </w:r>
      <w:r w:rsidRPr="00F36B95">
        <w:t xml:space="preserve">frister som anges i artikel 75.3 och 75.4 i MDR-förordningen </w:t>
      </w:r>
      <w:r>
        <w:t xml:space="preserve">och </w:t>
      </w:r>
      <w:r w:rsidRPr="00F36B95">
        <w:t xml:space="preserve">artikel 71.3 och 71.4 i IVDR-förordningen är beroende på om tillstånd </w:t>
      </w:r>
      <w:r>
        <w:t>meddelats</w:t>
      </w:r>
      <w:r w:rsidRPr="00F36B95">
        <w:t xml:space="preserve">, </w:t>
      </w:r>
      <w:r>
        <w:t>Etik</w:t>
      </w:r>
      <w:r>
        <w:softHyphen/>
        <w:t xml:space="preserve">prövningsmyndigheten inte har </w:t>
      </w:r>
      <w:r w:rsidRPr="00F36B95">
        <w:t xml:space="preserve">avgett ett negativt yttrande och om berörd medlemsstat har förlängt tidsfristen. Att skriva in </w:t>
      </w:r>
      <w:r>
        <w:t>alla förut</w:t>
      </w:r>
      <w:r>
        <w:softHyphen/>
        <w:t>sätt</w:t>
      </w:r>
      <w:r>
        <w:softHyphen/>
        <w:t xml:space="preserve">ningar för när tidsfristerna är till ända </w:t>
      </w:r>
      <w:r w:rsidRPr="00F36B95">
        <w:t xml:space="preserve">skulle göra </w:t>
      </w:r>
      <w:r>
        <w:t>sekretess</w:t>
      </w:r>
      <w:r w:rsidRPr="00F36B95">
        <w:t>bestämmelsen än längre och enligt regeringens mening än svårare att förstå. Därför kommer hänvis</w:t>
      </w:r>
      <w:r>
        <w:t xml:space="preserve">ningar att ske </w:t>
      </w:r>
      <w:r w:rsidRPr="00F36B95">
        <w:t xml:space="preserve">till EU-förordningarnas bestämmelser. </w:t>
      </w:r>
    </w:p>
    <w:p w14:paraId="561C9C24" w14:textId="77777777" w:rsidR="008539B5" w:rsidRDefault="008539B5" w:rsidP="008539B5">
      <w:pPr>
        <w:pStyle w:val="Brdtextmedindrag"/>
      </w:pPr>
      <w:r>
        <w:t>De beslut Etikprövningsmyndigheten meddelar med hänvisning till artiklarna 70.7 </w:t>
      </w:r>
      <w:r w:rsidRPr="00153DF8">
        <w:t xml:space="preserve">a </w:t>
      </w:r>
      <w:r>
        <w:t xml:space="preserve">och </w:t>
      </w:r>
      <w:r w:rsidRPr="00153DF8">
        <w:t>74.1</w:t>
      </w:r>
      <w:r>
        <w:t xml:space="preserve"> </w:t>
      </w:r>
      <w:r w:rsidRPr="00153DF8">
        <w:t>i</w:t>
      </w:r>
      <w:r>
        <w:t xml:space="preserve"> </w:t>
      </w:r>
      <w:r w:rsidRPr="00A3541E">
        <w:t>MDR-förordningen</w:t>
      </w:r>
      <w:r>
        <w:t xml:space="preserve"> eller artiklarna 66.7 a och 70.1 i IVDR-förordningen är slutliga och därmed omfattas besluten inte av sekretess. </w:t>
      </w:r>
    </w:p>
    <w:p w14:paraId="229EE96C" w14:textId="77777777" w:rsidR="008539B5" w:rsidRDefault="008539B5" w:rsidP="008539B5">
      <w:pPr>
        <w:pStyle w:val="Rubrik5utannumrering"/>
      </w:pPr>
      <w:r>
        <w:t>Överföring av sekretess</w:t>
      </w:r>
    </w:p>
    <w:p w14:paraId="456D8DA1" w14:textId="77777777" w:rsidR="008539B5" w:rsidRDefault="008539B5" w:rsidP="008539B5">
      <w:pPr>
        <w:pStyle w:val="Brdtextmedindrag"/>
        <w:ind w:firstLine="0"/>
      </w:pPr>
      <w:r>
        <w:t>I 28 §</w:t>
      </w:r>
      <w:r w:rsidRPr="000C4D1E">
        <w:t xml:space="preserve"> etikprövningslagen anges att om </w:t>
      </w:r>
      <w:r>
        <w:t xml:space="preserve">Etikprövningsmyndigheten </w:t>
      </w:r>
      <w:r w:rsidRPr="000C4D1E">
        <w:t xml:space="preserve">finner att forskningen ger upphov till etiska frågor av ny och principiell karaktär, bör </w:t>
      </w:r>
      <w:r>
        <w:t xml:space="preserve">myndigheten </w:t>
      </w:r>
      <w:r w:rsidRPr="000C4D1E">
        <w:t>inhämta yttranden från Vetenskapsrådet och andra be</w:t>
      </w:r>
      <w:r>
        <w:softHyphen/>
      </w:r>
      <w:r w:rsidRPr="000C4D1E">
        <w:t xml:space="preserve">rörda myndigheter. Om </w:t>
      </w:r>
      <w:r>
        <w:t>Etikprövnings</w:t>
      </w:r>
      <w:r w:rsidRPr="000C4D1E">
        <w:t>myndigheten skulle finna att forsk</w:t>
      </w:r>
      <w:r>
        <w:softHyphen/>
      </w:r>
      <w:r w:rsidRPr="000C4D1E">
        <w:t xml:space="preserve">ningen ger upphov till etiska frågor av ny och principiell karaktär kan således uppgifter </w:t>
      </w:r>
      <w:r>
        <w:t>i en ansökan</w:t>
      </w:r>
      <w:r w:rsidRPr="000C4D1E">
        <w:t xml:space="preserve"> behöva lämnas v</w:t>
      </w:r>
      <w:r>
        <w:t>idare till en annan myndig</w:t>
      </w:r>
      <w:r>
        <w:softHyphen/>
        <w:t>het. Enligt förslag i avsnitt 10.7 ska denna bestämmelse även tillämpas vid etiska granskningar av kliniska prövningar och prestanda</w:t>
      </w:r>
      <w:r>
        <w:softHyphen/>
        <w:t>studier.</w:t>
      </w:r>
    </w:p>
    <w:p w14:paraId="16DF3893" w14:textId="77777777" w:rsidR="008539B5" w:rsidRDefault="008539B5" w:rsidP="008539B5">
      <w:pPr>
        <w:pStyle w:val="Brdtextmedindrag"/>
      </w:pPr>
      <w:r>
        <w:t>Enligt 15 kap. 1 a §</w:t>
      </w:r>
      <w:r w:rsidRPr="003737D8">
        <w:t xml:space="preserve"> OSL gäller sekretess för uppgifter som en </w:t>
      </w:r>
      <w:r>
        <w:t>myndig</w:t>
      </w:r>
      <w:r>
        <w:softHyphen/>
      </w:r>
      <w:r w:rsidRPr="003737D8">
        <w:t>het har fått från ett utländskt organ på grund av en bindande EU-rättsakt eller ett av EU ingånget eller av riksdagen godkänt avtal med en annan stat eller med en mellanfolklig organisation, om det kan antas att Sveriges möjlig</w:t>
      </w:r>
      <w:r>
        <w:softHyphen/>
      </w:r>
      <w:r w:rsidRPr="003737D8">
        <w:t xml:space="preserve">het att delta i det internationella samarbete som avses i rättsakten eller avtalet försämras om uppgiften röjs. Motsvarande sekretess gäller för uppgift som en </w:t>
      </w:r>
      <w:r>
        <w:t>myndig</w:t>
      </w:r>
      <w:r w:rsidRPr="003737D8">
        <w:t>het har inhämtat i syfte att överlämna den till ett utländskt organ i enlighet med en sådan rättsakt eller ett sådant avtal. Om Etikprövningsmyndigheten får tillgång till de uppgifter som finns i EU-databasen genom direktåtkomst</w:t>
      </w:r>
      <w:r>
        <w:t xml:space="preserve"> bör sekretessbestämmelsen i 15 kap. 1 a §</w:t>
      </w:r>
      <w:r w:rsidRPr="003737D8">
        <w:t xml:space="preserve"> OSL inte hindra att myndigheten lämnar uppgifter till en annan myndighet för synpunkter, då ett utlämnande av uppgifter inte kan anses försämra det internationella samarbetet, under förutsättning att uppgifterna är skyddade även hos mottagaren (jfr prop. 2012/13:192 s. 37).</w:t>
      </w:r>
      <w:r>
        <w:t xml:space="preserve"> En bedömning av om uppgifterna omfattas av sekretess enligt 15 kap 1 a § ska dock göras i varje enskilt fall.</w:t>
      </w:r>
    </w:p>
    <w:p w14:paraId="0C8A2623" w14:textId="77777777" w:rsidR="008539B5" w:rsidRDefault="008539B5" w:rsidP="008539B5">
      <w:pPr>
        <w:pStyle w:val="Brdtextmedindrag"/>
      </w:pPr>
      <w:r>
        <w:t xml:space="preserve">Sekretess enligt 15 kap. 1 a § OSL följer dock inte med en uppgift när den lämnas vidare till en annan myndighet. För att sekretess ska kunna gälla för en uppgift hos en mottagande myndighet krävs att det finns en bestämmelse om sekretess som är direkt tillämplig på uppgiften, s.k. primär sekretess, eller att det finns en bestämmelse om överföring av sekretess. För exempelvis Vetenskapsrådet finns i dag inte någon primär sekretessbestämmelse för de uppgifter som ska finnas i en ansökan. </w:t>
      </w:r>
    </w:p>
    <w:p w14:paraId="2AE5D22D" w14:textId="77777777" w:rsidR="008539B5" w:rsidRDefault="008539B5" w:rsidP="008539B5">
      <w:pPr>
        <w:pStyle w:val="Brdtextmedindrag"/>
      </w:pPr>
      <w:r>
        <w:t xml:space="preserve">Med anledning av EU-förordningen om kliniska läkemedelsprövningar infördes en bestämmelse om överföring av sekretess i 24 kap. 3 a § OSL. Den bestämmelsen innebär att om en myndighet får en uppgift som är sekretessreglerad enligt 24 kap. 3 § första stycket OSL för att bistå i den etiska granskningen av en klinisk läkemedelsprövning, blir sekretessbestämmelsen tillämplig på uppgiften även hos den mottagande myndigheten. Denna bestämmelse bör utökas till att även avse bistånd vid etiska granskningar av kliniska prövningar och prestandastudier. </w:t>
      </w:r>
    </w:p>
    <w:p w14:paraId="4DBCCA6F" w14:textId="77777777" w:rsidR="008539B5" w:rsidRDefault="008539B5" w:rsidP="008539B5">
      <w:pPr>
        <w:pStyle w:val="Rubrik5utannumrering"/>
      </w:pPr>
      <w:r>
        <w:t xml:space="preserve">Sekretessgenombrott </w:t>
      </w:r>
    </w:p>
    <w:p w14:paraId="5EAEE61B" w14:textId="77777777" w:rsidR="008539B5" w:rsidRPr="00B67A5E" w:rsidRDefault="008539B5" w:rsidP="008539B5">
      <w:pPr>
        <w:pStyle w:val="Rubrik5utannumrering"/>
        <w:spacing w:before="0" w:after="120"/>
        <w:rPr>
          <w:i w:val="0"/>
        </w:rPr>
      </w:pPr>
      <w:r w:rsidRPr="00B67A5E">
        <w:rPr>
          <w:i w:val="0"/>
        </w:rPr>
        <w:t xml:space="preserve">Uppgiftslämnande till utländsk myndighet eller mellanstatlig organisation </w:t>
      </w:r>
    </w:p>
    <w:p w14:paraId="76BE7538" w14:textId="5C589D78" w:rsidR="008539B5" w:rsidRDefault="008539B5" w:rsidP="008539B5">
      <w:pPr>
        <w:pStyle w:val="Brdtextmedindrag"/>
        <w:ind w:firstLine="0"/>
      </w:pPr>
      <w:r>
        <w:t>Som anförs i avsnitt 12.1 hindrar inte sekretessen i punkt 33 i bilagan till OSF att Läkemedelsverket lämnar ut uppgifter via Eudamed i enlighet med bestämmelserna i MDR- och IVDR-förordningarna. Detta följer av regleringen i 8 kap. 3 § OSL vari det anges att sekretessbelagda uppgifter får röjas för en utländsk myndighet eller en mellanstatlig organisation om utlämnandet sker i enlighet med särskild föreskrift i lag eller förordning. Med lag likställs EU-förordningar (se prop. 1998/99:18 s. 41 och 75 samt prop. 1999/2000:126 s. 160 och 283). Några ändringar i OSL bedöms där</w:t>
      </w:r>
      <w:r>
        <w:softHyphen/>
        <w:t>med inte behövas för att behörig myndighet ska få lämna ut uppgifter via Euda</w:t>
      </w:r>
      <w:r>
        <w:softHyphen/>
        <w:t xml:space="preserve">med i enlighet med bestämmelser i EU-förordningen. </w:t>
      </w:r>
    </w:p>
    <w:p w14:paraId="03A3D644" w14:textId="5988E9CE" w:rsidR="008539B5" w:rsidRDefault="008539B5" w:rsidP="008539B5">
      <w:pPr>
        <w:pStyle w:val="Brdtextmedindrag"/>
      </w:pPr>
      <w:r>
        <w:t xml:space="preserve">Gällande sekretessen i 15 kap. 1 a § OSL gäller den endast om det kan antas att Sveriges </w:t>
      </w:r>
      <w:r w:rsidRPr="00F33625">
        <w:t>möjlighet</w:t>
      </w:r>
      <w:r>
        <w:t xml:space="preserve"> att delta i det internationella samarbete som avses i rättsakten försämras om uppgiften röjs. Detta skaderekvisit är inte upp</w:t>
      </w:r>
      <w:r>
        <w:softHyphen/>
        <w:t>fyllt i de fall Läkemedelsverket lämnar uppgifter till andra utländska myndigheter och kommissionen genom Eudamed i enlighet med vad som anges i bestämmelser i MDR- och IVDR-förordningarna. Sekretess</w:t>
      </w:r>
      <w:r>
        <w:softHyphen/>
        <w:t>bestäm</w:t>
      </w:r>
      <w:r>
        <w:softHyphen/>
        <w:t xml:space="preserve">melsen i 15 kap. 1 a § OSL hindrar således inte ett sådant utlämnande. </w:t>
      </w:r>
    </w:p>
    <w:p w14:paraId="3F5F97FD" w14:textId="77777777" w:rsidR="008539B5" w:rsidRPr="00B67A5E" w:rsidRDefault="008539B5" w:rsidP="008539B5">
      <w:pPr>
        <w:pStyle w:val="Rubrik5utannumrering"/>
        <w:spacing w:after="120"/>
        <w:rPr>
          <w:i w:val="0"/>
        </w:rPr>
      </w:pPr>
      <w:r w:rsidRPr="00B67A5E">
        <w:rPr>
          <w:i w:val="0"/>
        </w:rPr>
        <w:t xml:space="preserve">Uppgiftslämnande till Etikprövningsmyndigheten och Strålsäkerhetsmyndigheten  </w:t>
      </w:r>
    </w:p>
    <w:p w14:paraId="5156A1F8" w14:textId="28450F13" w:rsidR="008539B5" w:rsidRDefault="008539B5" w:rsidP="008539B5">
      <w:pPr>
        <w:pStyle w:val="Brdtextmedindrag"/>
        <w:ind w:firstLine="0"/>
      </w:pPr>
      <w:r>
        <w:t>I avsnitt 10.1 görs bedömningen att Läkemedelsverket ska med stöd av bestäm</w:t>
      </w:r>
      <w:r>
        <w:softHyphen/>
        <w:t>melser i förordning kunna skicka en ansökan om klinisk prövning eller prestandastudie till Etikprövningsmyndigheten för det fall denna myndig</w:t>
      </w:r>
      <w:r>
        <w:softHyphen/>
        <w:t>het inte får egen direktåtkomst till EU-databasen. Enligt 10 kap. 28 § OSL hindrar sekretess inte att en uppgift lämnas till en annan myndig</w:t>
      </w:r>
      <w:r>
        <w:softHyphen/>
        <w:t>het om uppgiftsskyldigheten följer av lag eller förordning. Be</w:t>
      </w:r>
      <w:r>
        <w:softHyphen/>
        <w:t>stäm</w:t>
      </w:r>
      <w:r>
        <w:softHyphen/>
        <w:t>mel</w:t>
      </w:r>
      <w:r>
        <w:softHyphen/>
        <w:t>serna i förordning får därmed sekretessbrytande effekt för att Läke</w:t>
      </w:r>
      <w:r>
        <w:softHyphen/>
        <w:t>medels</w:t>
      </w:r>
      <w:r>
        <w:softHyphen/>
        <w:t>verket ska kunna skicka uppgifter till Etikprövningsmyndig</w:t>
      </w:r>
      <w:r>
        <w:softHyphen/>
        <w:t xml:space="preserve">heten. </w:t>
      </w:r>
    </w:p>
    <w:p w14:paraId="039097DD" w14:textId="70BF49AE" w:rsidR="008539B5" w:rsidRDefault="008539B5" w:rsidP="008539B5">
      <w:pPr>
        <w:pStyle w:val="Brdtextmedindrag"/>
      </w:pPr>
      <w:r>
        <w:t>Sekretess kommer enligt den föreslagna 24 kap. 3 § OSL att gälla för uppgifterna hos Etikprövningsmyndigheten. Som anges i avsnitt 10.5 kan Etikprövningsmyndigheten be Strålsäkerhetsmyndigheten om yttrande i ett ärende med stöd av 26 § förvaltningslagen (2017:900). S</w:t>
      </w:r>
      <w:r w:rsidRPr="00F33625">
        <w:t xml:space="preserve">ekretessen </w:t>
      </w:r>
      <w:r>
        <w:t xml:space="preserve">gäller </w:t>
      </w:r>
      <w:r w:rsidRPr="00F33625">
        <w:t xml:space="preserve">som huvudregel både mot enskilda och mot andra myndigheter samt mellan olika verksamhetsgrenar inom en myndighet när de är att betrakta som självständiga i förhållande till varandra. </w:t>
      </w:r>
      <w:r w:rsidRPr="00347FD5">
        <w:t>Mot denna bakgrund föreslås att en ny bestämmelse förs in i OSL, som innebär att om en myndighet får en uppgift som är sekretessreglerad enligt 24</w:t>
      </w:r>
      <w:r>
        <w:t> kap.</w:t>
      </w:r>
      <w:r w:rsidRPr="00347FD5">
        <w:t xml:space="preserve"> 3</w:t>
      </w:r>
      <w:r>
        <w:t> §</w:t>
      </w:r>
      <w:r w:rsidRPr="00347FD5">
        <w:t xml:space="preserve"> första stycket OSL för att bistå i den etiska granskningen av </w:t>
      </w:r>
      <w:r>
        <w:t>en klinisk prövning eller pre</w:t>
      </w:r>
      <w:r>
        <w:softHyphen/>
        <w:t>standa</w:t>
      </w:r>
      <w:r>
        <w:softHyphen/>
        <w:t>studie</w:t>
      </w:r>
      <w:r w:rsidRPr="00347FD5">
        <w:t xml:space="preserve">, blir sekretessbestämmelsen tillämplig på uppgiften även hos den mottagande myndigheten. Med den föreslagna ändringen bedöms de krav på sekretess </w:t>
      </w:r>
      <w:r>
        <w:t xml:space="preserve">som ställs i MDR- och IVDR-förordningarna </w:t>
      </w:r>
      <w:r w:rsidRPr="00347FD5">
        <w:t>vara upp</w:t>
      </w:r>
      <w:r>
        <w:softHyphen/>
      </w:r>
      <w:r w:rsidRPr="00347FD5">
        <w:t>fyllda för verksamhet som består i etisk granskning av ansök</w:t>
      </w:r>
      <w:r>
        <w:t>ningar</w:t>
      </w:r>
      <w:r w:rsidRPr="00347FD5">
        <w:t xml:space="preserve"> om </w:t>
      </w:r>
      <w:r>
        <w:t xml:space="preserve">kliniska prövningar och prestandastudier </w:t>
      </w:r>
      <w:r w:rsidRPr="00347FD5">
        <w:t>också om Etikprövnings</w:t>
      </w:r>
      <w:r>
        <w:softHyphen/>
      </w:r>
      <w:r w:rsidRPr="00347FD5">
        <w:t>myndig</w:t>
      </w:r>
      <w:r>
        <w:softHyphen/>
      </w:r>
      <w:r w:rsidRPr="00347FD5">
        <w:t>het</w:t>
      </w:r>
      <w:r>
        <w:softHyphen/>
      </w:r>
      <w:r w:rsidRPr="00347FD5">
        <w:t>en behöver inhämta ett yttrande.</w:t>
      </w:r>
      <w:r>
        <w:t xml:space="preserve"> En liknande bestämmelse föreslogs i pro</w:t>
      </w:r>
      <w:r>
        <w:softHyphen/>
        <w:t xml:space="preserve">positionen </w:t>
      </w:r>
      <w:r w:rsidRPr="00347FD5">
        <w:t>Kompletterande bestämmelser om etisk granskning till EU-för</w:t>
      </w:r>
      <w:r>
        <w:softHyphen/>
      </w:r>
      <w:r w:rsidRPr="00347FD5">
        <w:t>ordningen om kliniska läkemedelsprövningar</w:t>
      </w:r>
      <w:r>
        <w:t xml:space="preserve"> (prop. 2017/18:193 s. 55 f.). </w:t>
      </w:r>
    </w:p>
    <w:p w14:paraId="5D1EBAEC" w14:textId="77777777" w:rsidR="008539B5" w:rsidRDefault="008539B5" w:rsidP="008539B5">
      <w:pPr>
        <w:pStyle w:val="Brdtextmedindrag"/>
      </w:pPr>
      <w:r>
        <w:t>Som framgår ovan är sekretessbestämmelsen i 15 kap. 1 a § OSL inte absolut, utan gäller endast om ett utlämnande av uppgiften skulle riskera att försämra det samarbete som regleras av EU-akten i fråga. Att Läke</w:t>
      </w:r>
      <w:r>
        <w:softHyphen/>
        <w:t>medels</w:t>
      </w:r>
      <w:r>
        <w:softHyphen/>
        <w:t xml:space="preserve">verket lämnar ut uppgifter för att få synpunkter eller yttranden av berörda aktörer innebär inte att det internationella samarbetet försämras. 15 kap. 1 a § OSL bedöms därmed inte hindra ett sådant utlämnande. </w:t>
      </w:r>
    </w:p>
    <w:p w14:paraId="7EF5CE11" w14:textId="77777777" w:rsidR="008539B5" w:rsidRPr="00B67A5E" w:rsidRDefault="008539B5" w:rsidP="008539B5">
      <w:pPr>
        <w:pStyle w:val="Rubrik5utannumrering"/>
        <w:spacing w:after="120"/>
        <w:rPr>
          <w:i w:val="0"/>
        </w:rPr>
      </w:pPr>
      <w:r w:rsidRPr="00B67A5E">
        <w:rPr>
          <w:i w:val="0"/>
        </w:rPr>
        <w:t xml:space="preserve">Uppgiftslämnande till biobanker från Läkemedelsverket </w:t>
      </w:r>
    </w:p>
    <w:p w14:paraId="36EF5651" w14:textId="1B02BDC8" w:rsidR="008539B5" w:rsidRDefault="008539B5" w:rsidP="008539B5">
      <w:pPr>
        <w:pStyle w:val="Brdtextmedindrag"/>
        <w:ind w:firstLine="0"/>
      </w:pPr>
      <w:r>
        <w:t>I avsnitt 10.5 föreslås det att det att Läkemedelsverket med stöd av bestämmelser i förordning ska kunna skicka en ansökan om klinisk pröv</w:t>
      </w:r>
      <w:r>
        <w:softHyphen/>
        <w:t>ning eller prestandastudie till berörd biobank för yttrande. Sekretess hindrar inte att en uppgift lämnas till en annan myndighet om upp</w:t>
      </w:r>
      <w:r>
        <w:softHyphen/>
        <w:t>gifts</w:t>
      </w:r>
      <w:r>
        <w:softHyphen/>
        <w:t>skyldigheten följer av lag eller förordning. Detta framgår av bestämmelsen i 10 kap. 28 § OSL. En bestämmelse i förordning får därmed sekretess</w:t>
      </w:r>
      <w:r>
        <w:softHyphen/>
        <w:t>bryt</w:t>
      </w:r>
      <w:r>
        <w:softHyphen/>
        <w:t xml:space="preserve">ande effekt så att Läkemedelsverket kan skicka uppgifter till den berörda biobanken. </w:t>
      </w:r>
    </w:p>
    <w:p w14:paraId="16CF29E2" w14:textId="77777777" w:rsidR="008539B5" w:rsidRDefault="008539B5" w:rsidP="008539B5">
      <w:pPr>
        <w:pStyle w:val="Brdtextmedindrag"/>
      </w:pPr>
      <w:r>
        <w:t>De flesta biobanker är del av en region och omfattas därmed av bestäm</w:t>
      </w:r>
      <w:r>
        <w:softHyphen/>
        <w:t>mels</w:t>
      </w:r>
      <w:r>
        <w:softHyphen/>
        <w:t>erna i OSL. Emellertid finns det ett flertal biobanker som inrättats i enskild verksamhet. För att Läkemedelsverket ska kunna skicka uppgifter till dessa biobanker krävs en sekretessbrytande bestämmelse. En sådan bestäm</w:t>
      </w:r>
      <w:r>
        <w:softHyphen/>
        <w:t xml:space="preserve">melse bör därför införas i 30 kap. OSL. Som nämns ovan hindrar inte sekretessbestämmelsen i 15 kap. 1 a § OSL att Läkemedelsverket lämnar ut uppgifter för att få synpunkter av berörda aktörer eftersom det inte innebär att det internationella samarbetet försämras. </w:t>
      </w:r>
    </w:p>
    <w:p w14:paraId="24868F61" w14:textId="77777777" w:rsidR="008539B5" w:rsidRPr="00B67A5E" w:rsidRDefault="008539B5" w:rsidP="008539B5">
      <w:pPr>
        <w:pStyle w:val="Rubrik5utannumrering"/>
        <w:spacing w:after="120"/>
        <w:rPr>
          <w:i w:val="0"/>
        </w:rPr>
      </w:pPr>
      <w:r w:rsidRPr="00B67A5E">
        <w:rPr>
          <w:i w:val="0"/>
        </w:rPr>
        <w:t xml:space="preserve">Uppgiftslämnande till Läkemedelsverket </w:t>
      </w:r>
    </w:p>
    <w:p w14:paraId="593752A1" w14:textId="77777777" w:rsidR="008539B5" w:rsidRDefault="008539B5" w:rsidP="008539B5">
      <w:pPr>
        <w:pStyle w:val="Brdtextmedindrag"/>
        <w:ind w:firstLine="0"/>
      </w:pPr>
      <w:r>
        <w:t>Som anges i avsnitt 10.5 görs det en bedömning om att berörd biobank ska kunna skicka sitt yttrande över en ansökan om klinisk prövning eller prestandastudie till Läkemedelsverket eller Etikprövningsmyndigheten. Denna uppgiftsskyldighet bedöms kunna införas i förordning. Som ovan anges följer det av 10 kap. 28 § OSL att sekretess inte hindrar att en uppgift lämnas till en annan myndighet om uppgiftsskyldigheten följer av lag eller förordning. Med stöd av en sådan förordningsbestämmelse som det redogörs för i avsnitt 10.5 kan de biobanker som är del av en region, lämna ett yttrande till Läkemedelsverket eller Etikprövningsmyndigheten trots sekretess. Vad som gäller för biobanker som inrättats i enskild verksamhet behandlas i avsnittet 12.3 om tystnadsplikt vid enskild verksamhet. I den nya lagen med kompletterande bestämmelser om etisk granskning till EU:s för</w:t>
      </w:r>
      <w:r>
        <w:softHyphen/>
        <w:t xml:space="preserve">ordningar om </w:t>
      </w:r>
      <w:r w:rsidRPr="00D45DDB">
        <w:t xml:space="preserve">medicintekniska produkter </w:t>
      </w:r>
      <w:r>
        <w:t>ska det framgå att Etikpröv</w:t>
      </w:r>
      <w:r>
        <w:softHyphen/>
        <w:t>nings</w:t>
      </w:r>
      <w:r>
        <w:softHyphen/>
        <w:t>myndigheten ska lämna ett yttrande till Läkemedelsverket, se avsnitt 10.2. Denna bestämmelse får en sekretessbrytande effekt och ett ut</w:t>
      </w:r>
      <w:r>
        <w:softHyphen/>
        <w:t xml:space="preserve">lämnande är därmed möjligt. </w:t>
      </w:r>
    </w:p>
    <w:p w14:paraId="3A69D4E3" w14:textId="77777777" w:rsidR="008539B5" w:rsidRDefault="008539B5" w:rsidP="008539B5">
      <w:pPr>
        <w:pStyle w:val="Rubrik5utannumrering"/>
      </w:pPr>
      <w:r w:rsidRPr="006E313C">
        <w:t>Sekretesstid</w:t>
      </w:r>
    </w:p>
    <w:p w14:paraId="0918DF9C" w14:textId="32DDA7D5" w:rsidR="008539B5" w:rsidRPr="003E727C" w:rsidRDefault="008539B5" w:rsidP="008539B5">
      <w:pPr>
        <w:pStyle w:val="Brdtext"/>
      </w:pPr>
      <w:r w:rsidRPr="003E727C">
        <w:t xml:space="preserve">I artiklarna 73 i </w:t>
      </w:r>
      <w:r w:rsidRPr="00A3541E">
        <w:t>MDR-förordningen</w:t>
      </w:r>
      <w:r>
        <w:t xml:space="preserve"> </w:t>
      </w:r>
      <w:r w:rsidRPr="003E727C">
        <w:t xml:space="preserve">och 69 i </w:t>
      </w:r>
      <w:r>
        <w:t>IVDR-förordningen</w:t>
      </w:r>
      <w:r w:rsidRPr="003E727C">
        <w:t xml:space="preserve"> anges ingen sekretesstid. Som anges i avsnitt </w:t>
      </w:r>
      <w:r>
        <w:t>12</w:t>
      </w:r>
      <w:r w:rsidRPr="003E727C">
        <w:t>.1 så gäller sekretessen enligt 30</w:t>
      </w:r>
      <w:r>
        <w:t> kap.</w:t>
      </w:r>
      <w:r w:rsidRPr="003E727C">
        <w:t xml:space="preserve"> 23</w:t>
      </w:r>
      <w:r>
        <w:t> §</w:t>
      </w:r>
      <w:r w:rsidRPr="003E727C">
        <w:t xml:space="preserve"> OSL i högst tjugo år för de uppgifter som en statlig myndighet får tillgång till under sin utredning, tillståndsgivning och tillsyn gällande en enskilds affärs- eller driftförhållanden, uppfinningar eller forsknings</w:t>
      </w:r>
      <w:r>
        <w:softHyphen/>
      </w:r>
      <w:r w:rsidRPr="003E727C">
        <w:t>resultat samt om tredje man. Det är samma sekretesstid som finns för uppgifter om en enskilds ekonomiska förhållanden i verksamhet som avser etik</w:t>
      </w:r>
      <w:r>
        <w:softHyphen/>
      </w:r>
      <w:r w:rsidRPr="003E727C">
        <w:t>prövning i 24</w:t>
      </w:r>
      <w:r>
        <w:t> kap.</w:t>
      </w:r>
      <w:r w:rsidRPr="003E727C">
        <w:t xml:space="preserve"> 3</w:t>
      </w:r>
      <w:r>
        <w:t> § OSL</w:t>
      </w:r>
      <w:r w:rsidRPr="003E727C">
        <w:t>. För uppgifter om en enskilds personliga för</w:t>
      </w:r>
      <w:r>
        <w:softHyphen/>
      </w:r>
      <w:r w:rsidRPr="003E727C">
        <w:t>hållanden i sådan verksamhet är sekretesstiden i stället 70 år. För upp</w:t>
      </w:r>
      <w:r>
        <w:softHyphen/>
      </w:r>
      <w:r w:rsidRPr="003E727C">
        <w:t>gift</w:t>
      </w:r>
      <w:r>
        <w:softHyphen/>
      </w:r>
      <w:r w:rsidRPr="003E727C">
        <w:t>er enligt 15</w:t>
      </w:r>
      <w:r>
        <w:t> kap.</w:t>
      </w:r>
      <w:r w:rsidRPr="003E727C">
        <w:t xml:space="preserve"> 1 a</w:t>
      </w:r>
      <w:r>
        <w:t> §</w:t>
      </w:r>
      <w:r w:rsidRPr="003E727C">
        <w:t xml:space="preserve"> OSL gäller sekretessen i högst 40 år. </w:t>
      </w:r>
      <w:r>
        <w:t>I fråga om</w:t>
      </w:r>
      <w:r w:rsidRPr="003E727C">
        <w:t xml:space="preserve"> sekretess enligt den sistnämnda bestämmelsen får dock regeringen, om det finns särskilda skäl, meddela föreskrifter om att sekretessen ska gälla under längre tid än 40 år. Ett sådant skäl kan vara att en bestämmelse om sekretess i en EU-rättsakt saknar begränsning i fråga om sekretesstid (prop. 2012/13:192 s.</w:t>
      </w:r>
      <w:r>
        <w:t> </w:t>
      </w:r>
      <w:r w:rsidRPr="003E727C">
        <w:t>36 och 45). Som anges i förarbetena till OSL ska sekretess endast omfatta uppgifter där det verkligen medför en skaderisk att röja uppgiften. Denna risk minskar normalt med tiden. I OSL har gräns</w:t>
      </w:r>
      <w:r>
        <w:softHyphen/>
      </w:r>
      <w:r w:rsidRPr="003E727C">
        <w:t>en för sekretess gällande ekonomiska intressen i huvudsak satts till tjugo år (prop. 1979/80:2 Del A s.</w:t>
      </w:r>
      <w:r>
        <w:t> </w:t>
      </w:r>
      <w:r w:rsidRPr="003E727C">
        <w:t xml:space="preserve">86). Däremot är sekretesstiden på </w:t>
      </w:r>
      <w:r>
        <w:t>40</w:t>
      </w:r>
      <w:r w:rsidRPr="003E727C">
        <w:t xml:space="preserve"> år i 15</w:t>
      </w:r>
      <w:r>
        <w:t> kap. 1 a §</w:t>
      </w:r>
      <w:r w:rsidRPr="003E727C">
        <w:t xml:space="preserve"> OSL lika lång som den so</w:t>
      </w:r>
      <w:r>
        <w:t>m gäller enligt bland annat 15 kap. 1 §</w:t>
      </w:r>
      <w:r w:rsidRPr="003E727C">
        <w:t xml:space="preserve"> OSL (utrikessekretess). Det har inte framkommit att dessa sekretesstider anses vara för korta. En ändring av den sekretesstid som anges i ovan nämnda bestämmelser föreslås därför inte. </w:t>
      </w:r>
    </w:p>
    <w:p w14:paraId="1A4720AB" w14:textId="77777777" w:rsidR="008539B5" w:rsidRDefault="008539B5" w:rsidP="008539B5">
      <w:pPr>
        <w:pStyle w:val="Rubrik5utannumrering"/>
      </w:pPr>
      <w:r w:rsidRPr="000A3ECA">
        <w:t xml:space="preserve">Sekretess för </w:t>
      </w:r>
      <w:r w:rsidRPr="0023515B">
        <w:t>försökspersoners</w:t>
      </w:r>
      <w:r w:rsidRPr="000A3ECA">
        <w:t xml:space="preserve"> personuppgifter </w:t>
      </w:r>
    </w:p>
    <w:p w14:paraId="35BCEE0E" w14:textId="58433588" w:rsidR="008539B5" w:rsidRPr="003E727C" w:rsidRDefault="008539B5" w:rsidP="008539B5">
      <w:pPr>
        <w:pStyle w:val="Brdtext"/>
      </w:pPr>
      <w:r>
        <w:t>I artiklarna</w:t>
      </w:r>
      <w:r w:rsidRPr="000A3ECA">
        <w:t xml:space="preserve"> </w:t>
      </w:r>
      <w:r>
        <w:t xml:space="preserve">73.4 i </w:t>
      </w:r>
      <w:r w:rsidRPr="00A3541E">
        <w:t>MDR-förordningen</w:t>
      </w:r>
      <w:r>
        <w:t xml:space="preserve"> och 69.4 i IVDR-förordningen </w:t>
      </w:r>
      <w:r w:rsidRPr="000A3ECA">
        <w:t xml:space="preserve">anges att </w:t>
      </w:r>
      <w:r>
        <w:t>inga personuppgifter rörande försökspersoner får offentliggöras.</w:t>
      </w:r>
      <w:r w:rsidRPr="000A3ECA">
        <w:t xml:space="preserve"> I den mån sådana uppgifter finns i </w:t>
      </w:r>
      <w:r>
        <w:t xml:space="preserve">databasen gällande kliniska prövningar och prestandastudier </w:t>
      </w:r>
      <w:r w:rsidRPr="000A3ECA">
        <w:t>kan de s</w:t>
      </w:r>
      <w:r>
        <w:t>ekretessbeläggas med stöd av 15 kap. 1 a §</w:t>
      </w:r>
      <w:r w:rsidRPr="000A3ECA">
        <w:t xml:space="preserve"> OSL. </w:t>
      </w:r>
      <w:r>
        <w:t>O</w:t>
      </w:r>
      <w:r w:rsidRPr="000A3ECA">
        <w:t xml:space="preserve">m uppgifter om försökspersoner inkommer till Läkemedelsverket från en annan myndighet eller enskild kan dessa uppgifter skyddas av sekretess med stöd av det ovan föreslagna tillägget i punkt 33 i bilagan till OSF. </w:t>
      </w:r>
      <w:r>
        <w:t>Vid etik</w:t>
      </w:r>
      <w:r>
        <w:softHyphen/>
        <w:t xml:space="preserve">prövning kan dessa personuppgifter även skyddas med stöd av 24 kap. 3 § OSL. Strålsäkerhetsmyndigheten </w:t>
      </w:r>
      <w:r w:rsidRPr="000A3ECA">
        <w:t xml:space="preserve">kommer inte </w:t>
      </w:r>
      <w:r>
        <w:t xml:space="preserve">att </w:t>
      </w:r>
      <w:r w:rsidRPr="000A3ECA">
        <w:t>ta del av försöks</w:t>
      </w:r>
      <w:r>
        <w:softHyphen/>
      </w:r>
      <w:r w:rsidRPr="000A3ECA">
        <w:t>person</w:t>
      </w:r>
      <w:r>
        <w:softHyphen/>
      </w:r>
      <w:r w:rsidRPr="000A3ECA">
        <w:t xml:space="preserve">ers personuppgifter. </w:t>
      </w:r>
      <w:r>
        <w:t>Utöver dessa bestämmelser kan person</w:t>
      </w:r>
      <w:r>
        <w:softHyphen/>
        <w:t>upp</w:t>
      </w:r>
      <w:r>
        <w:softHyphen/>
        <w:t>gift</w:t>
      </w:r>
      <w:r>
        <w:softHyphen/>
        <w:t xml:space="preserve">er om försökspersoner </w:t>
      </w:r>
      <w:r w:rsidRPr="000A3ECA">
        <w:t>sekretessbeläggas me</w:t>
      </w:r>
      <w:r>
        <w:t>d stöd av t.ex. 21 kap. 1 §, 25 kap. 1 § eller 30 kap. 23 §</w:t>
      </w:r>
      <w:r w:rsidRPr="000A3ECA">
        <w:t xml:space="preserve"> första stycket 2 OSL. Vilka av ovanstående sekretessbestämmelser som kan tillämpas beror på vilka uppgifterna är och i vilket sammanhang de förekommer.</w:t>
      </w:r>
      <w:r w:rsidRPr="003E727C">
        <w:t xml:space="preserve"> I de fall flera sekretessbestämmelser kan tillämpas får bedömningen om vilken bestämmelse som har företräde göras enligt sekretessrättsliga regler. Frågan om vilken eller vilka sekretessbestämmelser som är tillämpliga i de olika sammanhangen lämnas till behörig </w:t>
      </w:r>
      <w:r>
        <w:t>myndig</w:t>
      </w:r>
      <w:r w:rsidRPr="003E727C">
        <w:t>het och, i förekommande fall, domstol att bedöma.</w:t>
      </w:r>
    </w:p>
    <w:p w14:paraId="2C054FD3" w14:textId="77777777" w:rsidR="008539B5" w:rsidRDefault="008539B5" w:rsidP="008539B5">
      <w:pPr>
        <w:pStyle w:val="Rubrik5utannumrering"/>
      </w:pPr>
      <w:r w:rsidRPr="000A3ECA">
        <w:t xml:space="preserve">Rätten att meddela och </w:t>
      </w:r>
      <w:r w:rsidRPr="003E727C">
        <w:t>offentliggöra</w:t>
      </w:r>
      <w:r w:rsidRPr="000A3ECA">
        <w:t xml:space="preserve"> uppgifter </w:t>
      </w:r>
    </w:p>
    <w:p w14:paraId="62D42918" w14:textId="06C05DA8" w:rsidR="008539B5" w:rsidRDefault="008539B5" w:rsidP="008539B5">
      <w:pPr>
        <w:pStyle w:val="Brdtext"/>
      </w:pPr>
      <w:r w:rsidRPr="003E727C">
        <w:t xml:space="preserve">Som nämns i avsnitt </w:t>
      </w:r>
      <w:r>
        <w:t>12</w:t>
      </w:r>
      <w:r w:rsidRPr="003E727C">
        <w:t>.1 så innebär sekretess både tystnadsplikt och handlings</w:t>
      </w:r>
      <w:r>
        <w:softHyphen/>
      </w:r>
      <w:r w:rsidRPr="003E727C">
        <w:t>sekretess (3</w:t>
      </w:r>
      <w:r>
        <w:t> kap.</w:t>
      </w:r>
      <w:r w:rsidRPr="003E727C">
        <w:t xml:space="preserve"> 1</w:t>
      </w:r>
      <w:r>
        <w:t> §</w:t>
      </w:r>
      <w:r w:rsidRPr="003E727C">
        <w:t xml:space="preserve"> OSL). Den tystnadsplikt som följer av en sekretess</w:t>
      </w:r>
      <w:r>
        <w:softHyphen/>
      </w:r>
      <w:r w:rsidRPr="003E727C">
        <w:t>bestämmelse inskränker inte rätten enligt 1</w:t>
      </w:r>
      <w:r>
        <w:t> kap.</w:t>
      </w:r>
      <w:r w:rsidRPr="003E727C">
        <w:t xml:space="preserve"> </w:t>
      </w:r>
      <w:r>
        <w:t>7 §</w:t>
      </w:r>
      <w:r w:rsidRPr="003E727C">
        <w:t xml:space="preserve"> tryck</w:t>
      </w:r>
      <w:r>
        <w:softHyphen/>
      </w:r>
      <w:r w:rsidRPr="003E727C">
        <w:t>frihets</w:t>
      </w:r>
      <w:r>
        <w:softHyphen/>
      </w:r>
      <w:r w:rsidRPr="003E727C">
        <w:t>grund</w:t>
      </w:r>
      <w:r>
        <w:softHyphen/>
      </w:r>
      <w:r w:rsidRPr="003E727C">
        <w:t>lagen</w:t>
      </w:r>
      <w:r>
        <w:t xml:space="preserve">, förkortad </w:t>
      </w:r>
      <w:r w:rsidRPr="003E727C">
        <w:t>TF</w:t>
      </w:r>
      <w:r>
        <w:t>,</w:t>
      </w:r>
      <w:r w:rsidRPr="003E727C">
        <w:t xml:space="preserve"> och 1</w:t>
      </w:r>
      <w:r>
        <w:t> kap.</w:t>
      </w:r>
      <w:r w:rsidRPr="003E727C">
        <w:t xml:space="preserve"> 1</w:t>
      </w:r>
      <w:r>
        <w:t>0 §</w:t>
      </w:r>
      <w:r w:rsidRPr="003E727C">
        <w:t xml:space="preserve"> yttrandefrihets</w:t>
      </w:r>
      <w:r>
        <w:softHyphen/>
      </w:r>
      <w:r w:rsidRPr="003E727C">
        <w:t>grundlagen</w:t>
      </w:r>
      <w:r>
        <w:t>, för</w:t>
      </w:r>
      <w:r>
        <w:softHyphen/>
        <w:t xml:space="preserve">kortad </w:t>
      </w:r>
      <w:r w:rsidRPr="003E727C">
        <w:t>YGL</w:t>
      </w:r>
      <w:r>
        <w:t>,</w:t>
      </w:r>
      <w:r w:rsidRPr="003E727C">
        <w:t xml:space="preserve"> att meddela och offentliggöra uppgifter, om inte annat anges i TF, YGL eller OSL. Rätten att meddela och offentliggöra uppgifter har dock aldrig företräde framför handlings</w:t>
      </w:r>
      <w:r>
        <w:softHyphen/>
      </w:r>
      <w:r w:rsidRPr="003E727C">
        <w:t>sekretessen. Den tystnadsplikt som följer av 30</w:t>
      </w:r>
      <w:r>
        <w:t> kap. 23 §</w:t>
      </w:r>
      <w:r w:rsidRPr="003E727C">
        <w:t xml:space="preserve"> inskränker rätten att meddela och offentliggöra upp</w:t>
      </w:r>
      <w:r>
        <w:softHyphen/>
      </w:r>
      <w:r w:rsidRPr="003E727C">
        <w:t>gift</w:t>
      </w:r>
      <w:r>
        <w:softHyphen/>
      </w:r>
      <w:r w:rsidRPr="003E727C">
        <w:t>er, när det är fråga om uppgift om andra ekonomiska eller personliga förhåll</w:t>
      </w:r>
      <w:r>
        <w:softHyphen/>
      </w:r>
      <w:r w:rsidRPr="003E727C">
        <w:t>anden än affärs- och driftförhållanden för den som trätt i affärs</w:t>
      </w:r>
      <w:r>
        <w:softHyphen/>
      </w:r>
      <w:r w:rsidRPr="003E727C">
        <w:t>förbind</w:t>
      </w:r>
      <w:r>
        <w:softHyphen/>
      </w:r>
      <w:r w:rsidRPr="003E727C">
        <w:t xml:space="preserve">else eller liknande förbindelse med den som är föremål för </w:t>
      </w:r>
      <w:r>
        <w:t>myndig</w:t>
      </w:r>
      <w:r>
        <w:softHyphen/>
      </w:r>
      <w:r w:rsidRPr="003E727C">
        <w:t>het</w:t>
      </w:r>
      <w:r>
        <w:softHyphen/>
      </w:r>
      <w:r w:rsidRPr="003E727C">
        <w:t>ens verksamhet. Den tystnadsplikt som följer av sekret</w:t>
      </w:r>
      <w:r>
        <w:t>ess</w:t>
      </w:r>
      <w:r>
        <w:softHyphen/>
        <w:t>bestäm</w:t>
      </w:r>
      <w:r>
        <w:softHyphen/>
        <w:t>mels</w:t>
      </w:r>
      <w:r>
        <w:softHyphen/>
        <w:t>er</w:t>
      </w:r>
      <w:r>
        <w:softHyphen/>
        <w:t>na i 15 kap. 1 a §</w:t>
      </w:r>
      <w:r w:rsidRPr="003E727C">
        <w:t xml:space="preserve"> och 24</w:t>
      </w:r>
      <w:r>
        <w:t> kap.</w:t>
      </w:r>
      <w:r w:rsidRPr="003E727C">
        <w:t xml:space="preserve"> 3</w:t>
      </w:r>
      <w:r>
        <w:t> §</w:t>
      </w:r>
      <w:r w:rsidRPr="003E727C">
        <w:t xml:space="preserve"> OSL inskränker inte rätten att meddela och offentliggöra uppgifter. </w:t>
      </w:r>
      <w:r w:rsidRPr="008F7DAE">
        <w:t>Det saknas skäl att göra någon annan be</w:t>
      </w:r>
      <w:r>
        <w:softHyphen/>
      </w:r>
      <w:r w:rsidRPr="008F7DAE">
        <w:t>döm</w:t>
      </w:r>
      <w:r>
        <w:softHyphen/>
      </w:r>
      <w:r w:rsidRPr="008F7DAE">
        <w:t>ning i frågan om den tystnadsplikt som komm</w:t>
      </w:r>
      <w:r>
        <w:t>er att följa av de tillägg i 24 kap.</w:t>
      </w:r>
      <w:r w:rsidRPr="008F7DAE">
        <w:t xml:space="preserve"> 3</w:t>
      </w:r>
      <w:r>
        <w:t> §</w:t>
      </w:r>
      <w:r w:rsidRPr="008F7DAE">
        <w:t xml:space="preserve"> OSL som föreslås i denna </w:t>
      </w:r>
      <w:r>
        <w:t xml:space="preserve">proposition. </w:t>
      </w:r>
    </w:p>
    <w:p w14:paraId="00395697" w14:textId="77777777" w:rsidR="008539B5" w:rsidRDefault="008539B5" w:rsidP="008539B5">
      <w:pPr>
        <w:pStyle w:val="Rubrik2"/>
      </w:pPr>
      <w:bookmarkStart w:id="335" w:name="_Toc62640893"/>
      <w:bookmarkStart w:id="336" w:name="_Toc65132680"/>
      <w:bookmarkStart w:id="337" w:name="_Toc69367550"/>
      <w:r>
        <w:t>Tystnadsplikt vid enskild verksamhet</w:t>
      </w:r>
      <w:bookmarkEnd w:id="335"/>
      <w:bookmarkEnd w:id="336"/>
      <w:bookmarkEnd w:id="337"/>
    </w:p>
    <w:p w14:paraId="32BB7C4E" w14:textId="77777777" w:rsidR="008539B5" w:rsidRDefault="008539B5" w:rsidP="008539B5">
      <w:pPr>
        <w:pStyle w:val="Brdtextram"/>
      </w:pPr>
      <w:r>
        <w:rPr>
          <w:b/>
        </w:rPr>
        <w:t>Regeringens f</w:t>
      </w:r>
      <w:r w:rsidRPr="0085616B">
        <w:rPr>
          <w:b/>
        </w:rPr>
        <w:t>örslag:</w:t>
      </w:r>
      <w:r>
        <w:t xml:space="preserve"> En bestämmelse om tystnadsplikt ska införas som innebär att den som har tagit befattning med något ärende enligt EU-förordningarna eller den nya lagen med kompletterande bestäm</w:t>
      </w:r>
      <w:r>
        <w:softHyphen/>
        <w:t>mels</w:t>
      </w:r>
      <w:r>
        <w:softHyphen/>
        <w:t>er till EU:s förordningar om medicintekniska produkter inte obe</w:t>
      </w:r>
      <w:r>
        <w:softHyphen/>
        <w:t>hörig</w:t>
      </w:r>
      <w:r>
        <w:softHyphen/>
        <w:t>en ska få röja eller på något annat sätt utnyttja vad han eller hon då har fått veta om någons affärs- eller driftförhållanden. Av bestäm</w:t>
      </w:r>
      <w:r>
        <w:softHyphen/>
        <w:t>melsen ska det även framgå att som obehörigt röjande anses inte att någon fullgör sådan uppgiftsskyldighet som följer av lag eller förord</w:t>
      </w:r>
      <w:r>
        <w:softHyphen/>
        <w:t xml:space="preserve">ning. </w:t>
      </w:r>
    </w:p>
    <w:p w14:paraId="5D9C7E93" w14:textId="77777777" w:rsidR="008539B5" w:rsidRDefault="008539B5" w:rsidP="008539B5">
      <w:pPr>
        <w:pStyle w:val="Brdtextmedindragram"/>
      </w:pPr>
      <w:r>
        <w:t>I lagen om biobanker i hälso- och sjukvården m.m. ska bestämmelsen om tystnadsplikt vid en biobank som inrättats i enskild verksamhet utvidgas till att även avse uppgifter om ansökan och anmälan om kliniska prövningar och prestandastudier.</w:t>
      </w:r>
    </w:p>
    <w:p w14:paraId="57B0A524" w14:textId="77777777" w:rsidR="008539B5" w:rsidRDefault="008539B5" w:rsidP="008539B5">
      <w:pPr>
        <w:pStyle w:val="Brdtextmedindrag"/>
        <w:rPr>
          <w:b/>
        </w:rPr>
      </w:pPr>
    </w:p>
    <w:p w14:paraId="2EBC4AD1"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w:t>
      </w:r>
      <w:r>
        <w:t xml:space="preserve"> i huvudsak </w:t>
      </w:r>
      <w:r w:rsidRPr="00316DD4">
        <w:t>med regeringens förslag.</w:t>
      </w:r>
      <w:r>
        <w:t xml:space="preserve"> P</w:t>
      </w:r>
      <w:r w:rsidRPr="00560091">
        <w:t>romemorian</w:t>
      </w:r>
      <w:r>
        <w:t>s</w:t>
      </w:r>
      <w:r w:rsidRPr="00560091">
        <w:t xml:space="preserve"> </w:t>
      </w:r>
      <w:r>
        <w:t xml:space="preserve">förslag har en annan språklig utformning. </w:t>
      </w:r>
    </w:p>
    <w:p w14:paraId="088F0D9E" w14:textId="77777777"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Ingen remissinstans har yttrat sig särskilt över förslagen i promemorian. </w:t>
      </w:r>
    </w:p>
    <w:p w14:paraId="730A2A21" w14:textId="77777777" w:rsidR="008539B5" w:rsidRDefault="008539B5" w:rsidP="008539B5">
      <w:pPr>
        <w:pStyle w:val="Rubrik4utannumrering"/>
      </w:pPr>
      <w:r>
        <w:t>Skälen</w:t>
      </w:r>
      <w:r w:rsidRPr="00523D09">
        <w:t xml:space="preserve"> för </w:t>
      </w:r>
      <w:r>
        <w:t xml:space="preserve">regeringens </w:t>
      </w:r>
      <w:r w:rsidRPr="00523D09">
        <w:t>förslag</w:t>
      </w:r>
    </w:p>
    <w:p w14:paraId="67FF3BFB" w14:textId="77777777" w:rsidR="008539B5" w:rsidRDefault="008539B5" w:rsidP="008539B5">
      <w:pPr>
        <w:pStyle w:val="Rubrik5utannumrering"/>
        <w:spacing w:before="0"/>
      </w:pPr>
      <w:r>
        <w:t xml:space="preserve">Tystnadsplikt i ärenden om medicintekniska produkter </w:t>
      </w:r>
    </w:p>
    <w:p w14:paraId="45AD0019" w14:textId="77777777" w:rsidR="008539B5" w:rsidRDefault="008539B5" w:rsidP="008539B5">
      <w:pPr>
        <w:pStyle w:val="Brdtextmedindrag"/>
        <w:ind w:firstLine="0"/>
      </w:pPr>
      <w:r>
        <w:t>I det allmännas verksamhet gäller offentlighets- och sekretesslagen (2009:400, förkortad OSL) men för verksamhet i enskild regi gäller bestämmelser om tystnadsplikt. I 16 § lagen (1993:854) om medicin</w:t>
      </w:r>
      <w:r>
        <w:softHyphen/>
        <w:t>tekniska produkter finns en bestämmelse om tystnadsplikt för den som tagit befattning med ett ärende enligt den lagen</w:t>
      </w:r>
      <w:bookmarkStart w:id="338" w:name="_Hlk61889674"/>
      <w:r>
        <w:t>. I förarbetena till bestämmelsen (prop. 1992/93:175. s. 53) anförs att det vid bedömning av medicintekniska produkters överensstämmelse med föreskrivna krav och i samband med tillsyn kommer att inhämtas känsliga uppgifter om affärsförhållanden. I förarbetena drogs slutsatsen att i den verksamheten måste personer med fullgod teknisk och annan kompetens utnyttjas och oftast torde anlitade personer få sådan anknytning till tillsynsmyndigheten att sekretesslagen blir tillämplig. Enligt förarbetena kan det dock inte uteslutas att i verksamheten måste delta personer som inte har en sådan anknytning. Det ansågs därför behövligt med en särskild bestämmelse om tystnadsplikt för sådana fall. Samma slutsats dras i detta lagstiftnings</w:t>
      </w:r>
      <w:r>
        <w:softHyphen/>
        <w:t>arbete. Eftersom lagen om medicintekniska produkter föreslås upphävas bör nämnda bestämmelse överföras till den nya lagen med kompletterande bestämmelser till EU:s förordningar om medicintekniska produkter.</w:t>
      </w:r>
      <w:r w:rsidRPr="0032078C">
        <w:t xml:space="preserve"> </w:t>
      </w:r>
    </w:p>
    <w:bookmarkEnd w:id="338"/>
    <w:p w14:paraId="18E998D9" w14:textId="77777777" w:rsidR="008539B5" w:rsidRDefault="008539B5" w:rsidP="008539B5">
      <w:pPr>
        <w:pStyle w:val="Brdtextmedindrag"/>
      </w:pPr>
      <w:r>
        <w:t xml:space="preserve">I den nya bestämmelsen om tystnadsplikt ska det även framgå att det inte anses som obehörigt röjande </w:t>
      </w:r>
      <w:r w:rsidRPr="00B135E5">
        <w:t>att någon fullgör sådan uppgiftsskyldig</w:t>
      </w:r>
      <w:r>
        <w:softHyphen/>
      </w:r>
      <w:r w:rsidRPr="00B135E5">
        <w:t>het som följer av lag eller förordning.</w:t>
      </w:r>
      <w:r>
        <w:t xml:space="preserve"> En liknande reglering finns i </w:t>
      </w:r>
      <w:r w:rsidRPr="00B135E5">
        <w:t xml:space="preserve">patientsäkerhetslagen </w:t>
      </w:r>
      <w:r>
        <w:t>(2010:659).</w:t>
      </w:r>
    </w:p>
    <w:p w14:paraId="54998789" w14:textId="77777777" w:rsidR="008539B5" w:rsidRDefault="008539B5" w:rsidP="008539B5">
      <w:pPr>
        <w:pStyle w:val="Rubrik5utannumrering"/>
      </w:pPr>
      <w:r>
        <w:t>Tystnadsplikt för anmälda organ</w:t>
      </w:r>
    </w:p>
    <w:p w14:paraId="20F17048" w14:textId="77777777" w:rsidR="008539B5" w:rsidRDefault="008539B5" w:rsidP="008539B5">
      <w:pPr>
        <w:pStyle w:val="Brdtextmedindrag"/>
        <w:ind w:firstLine="0"/>
      </w:pPr>
      <w:r>
        <w:t xml:space="preserve">I 16 § andra stycket lagen om medicintekniska produkter finns även en upplysningsbestämmelse om tystnadsplikt för anmälda organ. Dessa organ drivs i enskild verksamhet och omfattas därför inte av OSL. Av 16 § andra stycket framgår att bestämmelser om tystnadsplikt som gäller för anmälda organ finns i avsnitt 1.3 i bilaga VII till </w:t>
      </w:r>
      <w:r w:rsidRPr="00A3541E">
        <w:t>MDR-förordningen</w:t>
      </w:r>
      <w:r>
        <w:t xml:space="preserve"> och avsnitt 1.3 i bilaga VII till IVDR-förordningen. Av dessa bestämmelser i MDR- och IVDR-förordningarna framgår att det anmälda organet ska ha infört doku</w:t>
      </w:r>
      <w:r>
        <w:softHyphen/>
        <w:t>ment</w:t>
      </w:r>
      <w:r>
        <w:softHyphen/>
        <w:t>erade förfaranden som ska säkerställa att dess personal, kommittéer, dotter</w:t>
      </w:r>
      <w:r>
        <w:softHyphen/>
        <w:t>bolag, underleverantörer, andra associerade organ eller personal vid externa organ respekterar konfidentialitet i fråga om den information som organet får kännedom om i samband med aktiviteter avseende bedömning av överensstämmelse. Ett undantag från denna konfidentialitet ges och det är när informationen måste lämnas ut enligt lag. Vidare anges det att personal</w:t>
      </w:r>
      <w:r>
        <w:softHyphen/>
        <w:t xml:space="preserve">en vid ett anmält organ ska iaktta tystnadsplikt vid utförandet av sina uppgifter enligt bestämmelser i </w:t>
      </w:r>
      <w:r w:rsidRPr="00A3541E">
        <w:t>MDR-förordningen</w:t>
      </w:r>
      <w:r>
        <w:t xml:space="preserve"> respektive IVDR-förord</w:t>
      </w:r>
      <w:r>
        <w:softHyphen/>
        <w:t>ning</w:t>
      </w:r>
      <w:r>
        <w:softHyphen/>
        <w:t>en eller enligt bestämmelser i nationell rätt. Denna kon</w:t>
      </w:r>
      <w:r>
        <w:softHyphen/>
        <w:t>fidentialitet gäller dock inte gentemot myndigheterna med ansvar för an</w:t>
      </w:r>
      <w:r>
        <w:softHyphen/>
        <w:t>mälda organ, behöriga myndigheter för medicintekniska produkter i med</w:t>
      </w:r>
      <w:r>
        <w:softHyphen/>
        <w:t>lems</w:t>
      </w:r>
      <w:r>
        <w:softHyphen/>
        <w:t>staterna och kommissionen. I bestämmelserna anges även att ägande</w:t>
      </w:r>
      <w:r>
        <w:softHyphen/>
        <w:t>rättig</w:t>
      </w:r>
      <w:r>
        <w:softHyphen/>
        <w:t xml:space="preserve">heter ska skyddas. Det anmälda organet ska, enligt bestämmelserna, ha infört dokumenterade förfaranden i fråga om de krav som avses i detta avsnitt. </w:t>
      </w:r>
    </w:p>
    <w:p w14:paraId="696D4801" w14:textId="77777777" w:rsidR="008539B5" w:rsidRDefault="008539B5" w:rsidP="008539B5">
      <w:pPr>
        <w:pStyle w:val="Brdtextmedindrag"/>
      </w:pPr>
      <w:r>
        <w:t>Bestämmelserna i MDR- och IVDR-förordningarna om tystnadsplikt för anmälda organ har redan börjat tillämpas.</w:t>
      </w:r>
      <w:r w:rsidRPr="00C749C6">
        <w:t xml:space="preserve"> </w:t>
      </w:r>
      <w:r>
        <w:t>EU-förordningarnas bestäm</w:t>
      </w:r>
      <w:r>
        <w:softHyphen/>
        <w:t>melser om konfidentialitet är direkt tillämpliga för inrättningar i enskild verk</w:t>
      </w:r>
      <w:r>
        <w:softHyphen/>
        <w:t xml:space="preserve">samhet. Upplysningsbestämmelsen om tystnadsplikt för enskilda organ infördes för att undvika risken att det skulle bli otydligt för de anmälda organen vad som gäller (se prop. 2016/17:197 s. 35 f.). </w:t>
      </w:r>
    </w:p>
    <w:p w14:paraId="20704401" w14:textId="3461C6BC" w:rsidR="008539B5" w:rsidRDefault="008539B5" w:rsidP="008539B5">
      <w:pPr>
        <w:pStyle w:val="Brdtextmedindrag"/>
      </w:pPr>
      <w:r>
        <w:t xml:space="preserve">I EU-förordningarna finns ytterligare bestämmelser om konfidentialitet. Som framgår av avsnitt 12.1 så innehåller även artiklarna 109 i </w:t>
      </w:r>
      <w:r w:rsidRPr="00A3541E">
        <w:t>MDR-för</w:t>
      </w:r>
      <w:r>
        <w:softHyphen/>
      </w:r>
      <w:r w:rsidRPr="00A3541E">
        <w:t>ord</w:t>
      </w:r>
      <w:r>
        <w:softHyphen/>
      </w:r>
      <w:r w:rsidRPr="00A3541E">
        <w:t>ningen</w:t>
      </w:r>
      <w:r>
        <w:t xml:space="preserve"> och 102 i IVDR-förordningen bestämmelser om kon</w:t>
      </w:r>
      <w:r>
        <w:softHyphen/>
        <w:t xml:space="preserve">fidentialitet. Av dessa bestämmelser framgår att de </w:t>
      </w:r>
      <w:r w:rsidRPr="00673981">
        <w:t>parter som berörs av tillämp</w:t>
      </w:r>
      <w:r>
        <w:softHyphen/>
      </w:r>
      <w:r w:rsidRPr="00673981">
        <w:t xml:space="preserve">ningen </w:t>
      </w:r>
      <w:r>
        <w:t xml:space="preserve">av EU-förordningarna ska respektera </w:t>
      </w:r>
      <w:r w:rsidRPr="00180480">
        <w:t>konfidentialitet</w:t>
      </w:r>
      <w:r>
        <w:t xml:space="preserve"> när det gäller den information och de uppgifter som de får när de fullgör vissa upp</w:t>
      </w:r>
      <w:r>
        <w:softHyphen/>
        <w:t>gifter. Med tanke på att det finns flera bestämmelser om kon</w:t>
      </w:r>
      <w:r>
        <w:softHyphen/>
        <w:t>fidentialitet i EU-förordningarna och att den nya lagen innehåller just kom</w:t>
      </w:r>
      <w:r>
        <w:softHyphen/>
        <w:t>plett</w:t>
      </w:r>
      <w:r>
        <w:softHyphen/>
        <w:t>erande bestämmelser till EU-förordningarna görs bedömningen att det inte behövs en upplysningsbestämmelse om att dessa förordningar inne</w:t>
      </w:r>
      <w:r>
        <w:softHyphen/>
        <w:t>håller bestämmelser om konfidentialitet. Bestämmelsen i 16 § andra styck</w:t>
      </w:r>
      <w:r>
        <w:softHyphen/>
        <w:t>et behöver därför inte föras över till den nya lagen med kompletterande bestämmelser till EU:s förordningar om medicintekniska produkter.</w:t>
      </w:r>
    </w:p>
    <w:p w14:paraId="0DED9496" w14:textId="481B956B" w:rsidR="008539B5" w:rsidRPr="00CB2EDD" w:rsidRDefault="008539B5" w:rsidP="008539B5">
      <w:pPr>
        <w:pStyle w:val="Brdtextmedindrag"/>
      </w:pPr>
      <w:r>
        <w:t>I 16 § tredje stycket framgår att tystnadsplikten inte ska omfatta sådan informa</w:t>
      </w:r>
      <w:r>
        <w:softHyphen/>
        <w:t>tion som avser att identifiera tillverkaren, tillverkarens ombud i Sverige och de produkter som släpps ut på marknaden. Tystnadsplikten ska inte heller omfatta information som tillverkaren, tillverkarens ombud i Sverige eller en distributör sänt till en användare om åtgärder som vid</w:t>
      </w:r>
      <w:r>
        <w:softHyphen/>
        <w:t>tagits eller slutsatser som dragits efter en olycka eller ett tillbud med en medicin</w:t>
      </w:r>
      <w:r>
        <w:softHyphen/>
        <w:t>teknisk produkt. Därtill ska tystnadsplikten inte omfatta in</w:t>
      </w:r>
      <w:r>
        <w:softHyphen/>
        <w:t>forma</w:t>
      </w:r>
      <w:r>
        <w:softHyphen/>
        <w:t>tion som lämnas enligt föreskrifter meddelade med stöd av 10 § 2 lag</w:t>
      </w:r>
      <w:r>
        <w:softHyphen/>
        <w:t>en om medicintekniska produkter. Dessa undantag är ett genomförande av artikel 15 i direktiv 90/385/EEG och artikel 20 i direktiv 93/42/EG. Dessa artiklar är nu ersatta av bland annat bestämmelsen om konfidentialitet i artikel 109 i MDR-förordningen. Bestämmelsen i 16 § tredje stycket be</w:t>
      </w:r>
      <w:r>
        <w:softHyphen/>
        <w:t xml:space="preserve">höver således inte heller överföras till den nya lagen med kompletterande bestämmelser till EU:s förordningar om medicintekniska produkter. </w:t>
      </w:r>
    </w:p>
    <w:p w14:paraId="6E69F723" w14:textId="77777777" w:rsidR="008539B5" w:rsidRDefault="008539B5" w:rsidP="008539B5">
      <w:pPr>
        <w:pStyle w:val="Rubrik5utannumrering"/>
      </w:pPr>
      <w:r>
        <w:t>Tystnadsplikt vid biobank som inrättats i enskild verksamhet</w:t>
      </w:r>
    </w:p>
    <w:p w14:paraId="723ADFD7" w14:textId="77777777" w:rsidR="008539B5" w:rsidRDefault="008539B5" w:rsidP="008539B5">
      <w:pPr>
        <w:pStyle w:val="Brdtext"/>
      </w:pPr>
      <w:r>
        <w:t>I avsnitt 10.5 föreslås det att Läkemedelsverket ska kunna skicka en ansökan om tillstånd eller anmälan om klinisk prövning eller prestanda</w:t>
      </w:r>
      <w:r>
        <w:softHyphen/>
        <w:t>studie till berörd biobank för yttrande. Biobankens yttrande ska därefter kunna skicka sitt yttrande till Läkemedelsverket och till Etik</w:t>
      </w:r>
      <w:r>
        <w:softHyphen/>
        <w:t>pröv</w:t>
      </w:r>
      <w:r>
        <w:softHyphen/>
        <w:t>nings</w:t>
      </w:r>
      <w:r>
        <w:softHyphen/>
        <w:t>myndig</w:t>
      </w:r>
      <w:r>
        <w:softHyphen/>
        <w:t xml:space="preserve">heten. Detta förfarande föreslås regleras i förordning. Som framgår av avsnitt 12.2 får detta förslag sekretessbrytande effekt. </w:t>
      </w:r>
    </w:p>
    <w:p w14:paraId="57AA2B1F" w14:textId="0D07906C" w:rsidR="008539B5" w:rsidRDefault="008539B5" w:rsidP="008539B5">
      <w:pPr>
        <w:pStyle w:val="Brdtextmedindrag"/>
      </w:pPr>
      <w:r>
        <w:t>Även om många biobanker drivs i offentlig regi så finns det även biobanker som inrättats i enskild verksamhet. Dessa omfattas inte av OSL. Det innebär att om Läkemedelsverket skickar en ansökan eller anmälan om klinisk prövning eller prestandastudie för yttrande till en biobank som inrättats i enskild verksamhet är reglerna i OSL inte tillämpliga. För att ge upp</w:t>
      </w:r>
      <w:r>
        <w:softHyphen/>
        <w:t>gifterna motsvarande skydd krävs bestämmelser om tystnadsplikt. Enskilda biobanker omfattas av den tystnadsplikt som anges i 6 kap. 14 § patient</w:t>
      </w:r>
      <w:r>
        <w:softHyphen/>
        <w:t>säkerhetslagen (2010:659). Enligt den bestämmelsen får den som till</w:t>
      </w:r>
      <w:r>
        <w:softHyphen/>
        <w:t>hör eller har tillhört hälso- och sjukvårdspersonalen inom den enskilda hälso- och sjukvården inte obehörigen röja eller utnyttja sådana uppgifter om en viss varas tillverkning eller innehåll, som han eller hon har fått känne</w:t>
      </w:r>
      <w:r>
        <w:softHyphen/>
        <w:t>dom om i verksamheten och som har lämnats dit för att användas som upplysning om eller underlag för behandling eller annan liknande åtgärd. Bestämmelsen infördes med tanke på personal vid Giftin</w:t>
      </w:r>
      <w:r>
        <w:softHyphen/>
        <w:t>forma</w:t>
      </w:r>
      <w:r>
        <w:softHyphen/>
        <w:t>tions</w:t>
      </w:r>
      <w:r>
        <w:softHyphen/>
        <w:t>centralen. Det är emellertid osäkert om uppgifter i en ansökan eller an</w:t>
      </w:r>
      <w:r>
        <w:softHyphen/>
        <w:t>mälan om klinisk prövning eller prestandastudie kan anses vara en upp</w:t>
      </w:r>
      <w:r>
        <w:softHyphen/>
        <w:t xml:space="preserve">lysning eller underlag för behandling eller annan liknande åtgärd. </w:t>
      </w:r>
    </w:p>
    <w:p w14:paraId="345DE7E0" w14:textId="36453362" w:rsidR="00920097" w:rsidRPr="00B937F4" w:rsidRDefault="008539B5" w:rsidP="008539B5">
      <w:pPr>
        <w:pStyle w:val="Brdtextmedindrag"/>
        <w:sectPr w:rsidR="00920097" w:rsidRPr="00B937F4" w:rsidSect="00155500">
          <w:headerReference w:type="even" r:id="rId197"/>
          <w:headerReference w:type="default" r:id="rId198"/>
          <w:footerReference w:type="even" r:id="rId199"/>
          <w:footerReference w:type="default" r:id="rId200"/>
          <w:headerReference w:type="first" r:id="rId201"/>
          <w:footerReference w:type="first" r:id="rId202"/>
          <w:type w:val="continuous"/>
          <w:pgSz w:w="9356" w:h="13721" w:code="9"/>
          <w:pgMar w:top="794" w:right="2438" w:bottom="1191" w:left="1021" w:header="0" w:footer="709" w:gutter="0"/>
          <w:cols w:space="708"/>
          <w:docGrid w:linePitch="360"/>
        </w:sectPr>
      </w:pPr>
      <w:r>
        <w:t>I 1 kap. 5 § lagen (2002:297) om biobanker i hälso- och sjukvården m.m. har det införts en ny bestämmelse om att den som är eller har varit anställd eller uppdragstagare vid en biobank som inrättats i enskild verksamhet inte får obehörigen röja eller utnyttja uppgifter i en ansökan om tillstånd till en klinisk läkemedelsprövning (SFS 2018:1273). I likhet med bestämmelsen om tystnadsplikt i patientsäkerhetslagen ska obehörigt röjande inte anses vara att någon fullgör sådan uppgiftsskyldighet som följer av lag eller förordning. Bestämmelsen kommer att träda i kraft när förordning (EU) 536/2014 om kliniska läkemedelsprövningar ska börja tillämpas. Bestäm</w:t>
      </w:r>
      <w:r>
        <w:softHyphen/>
        <w:t>mels</w:t>
      </w:r>
      <w:r>
        <w:softHyphen/>
        <w:t>en om tystnadsplikt i lagen om biobanker bör ändras så att den även om</w:t>
      </w:r>
      <w:r>
        <w:softHyphen/>
        <w:t>fattar ansökningar och anmälningar om kliniska prövningar och pre</w:t>
      </w:r>
      <w:r>
        <w:softHyphen/>
        <w:t>standa</w:t>
      </w:r>
      <w:r>
        <w:softHyphen/>
        <w:t>studier. Ändringen i bestämmelsen innebär även att det är möjligt för en biobank som inrättats i enskild verksamhet att yttra sig till Läke</w:t>
      </w:r>
      <w:r>
        <w:softHyphen/>
        <w:t>medels</w:t>
      </w:r>
      <w:r>
        <w:softHyphen/>
        <w:t>verket eller Etikprövningsmyndigheten i enlighet med bestäm</w:t>
      </w:r>
      <w:r>
        <w:softHyphen/>
        <w:t>melser i förordning om att avge yttrande.</w:t>
      </w:r>
    </w:p>
    <w:p w14:paraId="4197C73E" w14:textId="77777777" w:rsidR="005B61DF" w:rsidRDefault="005B61DF" w:rsidP="005B61DF">
      <w:pPr>
        <w:pStyle w:val="Brdtext"/>
      </w:pPr>
      <w:bookmarkStart w:id="339" w:name="_Toc65132681"/>
    </w:p>
    <w:p w14:paraId="3BA389EC" w14:textId="1EE13AC1" w:rsidR="008539B5" w:rsidRDefault="008539B5" w:rsidP="005B61DF">
      <w:pPr>
        <w:pStyle w:val="Rubrik1"/>
        <w:spacing w:before="0"/>
      </w:pPr>
      <w:bookmarkStart w:id="340" w:name="_Toc69367551"/>
      <w:r>
        <w:t xml:space="preserve">Följdändringar </w:t>
      </w:r>
      <w:bookmarkStart w:id="341" w:name="_Hlk56096347"/>
      <w:r>
        <w:t>och tillägg i den nya lagen</w:t>
      </w:r>
      <w:bookmarkEnd w:id="339"/>
      <w:bookmarkEnd w:id="341"/>
      <w:bookmarkEnd w:id="340"/>
    </w:p>
    <w:p w14:paraId="0BEF0558" w14:textId="77777777" w:rsidR="008539B5" w:rsidRDefault="008539B5" w:rsidP="008539B5">
      <w:pPr>
        <w:pStyle w:val="Rubrik2"/>
        <w:spacing w:before="0"/>
      </w:pPr>
      <w:bookmarkStart w:id="342" w:name="_Toc65132682"/>
      <w:bookmarkStart w:id="343" w:name="_Toc69367552"/>
      <w:r>
        <w:t>Produktsäkerhetslagen</w:t>
      </w:r>
      <w:bookmarkEnd w:id="342"/>
      <w:bookmarkEnd w:id="343"/>
      <w:r>
        <w:t xml:space="preserve"> </w:t>
      </w:r>
    </w:p>
    <w:p w14:paraId="6BACB5F1" w14:textId="75B811EE" w:rsidR="008539B5" w:rsidRDefault="008539B5" w:rsidP="008539B5">
      <w:pPr>
        <w:pStyle w:val="Brdtextram"/>
      </w:pPr>
      <w:r>
        <w:rPr>
          <w:b/>
        </w:rPr>
        <w:t>Regeringens förslag</w:t>
      </w:r>
      <w:r w:rsidRPr="007D53B6">
        <w:rPr>
          <w:b/>
        </w:rPr>
        <w:t>:</w:t>
      </w:r>
      <w:r>
        <w:t xml:space="preserve"> </w:t>
      </w:r>
      <w:bookmarkStart w:id="344" w:name="_Hlk56096467"/>
      <w:bookmarkStart w:id="345" w:name="_Hlk23761704"/>
      <w:r>
        <w:t xml:space="preserve">I fråga om produkter som </w:t>
      </w:r>
      <w:bookmarkStart w:id="346" w:name="_Hlk63415431"/>
      <w:r>
        <w:t>omfattas av den nya lag</w:t>
      </w:r>
      <w:r>
        <w:softHyphen/>
        <w:t>en med kompletterande bestämmelser till EU:s förordningar om medicin</w:t>
      </w:r>
      <w:r>
        <w:softHyphen/>
        <w:t xml:space="preserve">tekniska produkter och </w:t>
      </w:r>
      <w:bookmarkEnd w:id="346"/>
      <w:r>
        <w:t>som är avsedda för konsumenter eller som kan antas komma att användas av konsumenter gäller också produkt</w:t>
      </w:r>
      <w:r>
        <w:softHyphen/>
        <w:t>säkerhetslagen.</w:t>
      </w:r>
    </w:p>
    <w:bookmarkEnd w:id="344"/>
    <w:bookmarkEnd w:id="345"/>
    <w:p w14:paraId="5BCCC87F" w14:textId="77777777" w:rsidR="008539B5" w:rsidRDefault="008539B5" w:rsidP="008539B5">
      <w:pPr>
        <w:pStyle w:val="Brdtextmedindrag"/>
      </w:pPr>
    </w:p>
    <w:p w14:paraId="5A34AA58" w14:textId="6B1BAB1E"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förslag.</w:t>
      </w:r>
      <w:r>
        <w:t xml:space="preserve"> I promemorians förslag </w:t>
      </w:r>
      <w:bookmarkStart w:id="347" w:name="_Hlk56096493"/>
      <w:r>
        <w:t xml:space="preserve">anges det att om inget annat följer av </w:t>
      </w:r>
      <w:r w:rsidRPr="00A3541E">
        <w:t>MDR-förordningen</w:t>
      </w:r>
      <w:r>
        <w:t>, IVDR-förordningen eller den nya lagen med kom</w:t>
      </w:r>
      <w:r>
        <w:softHyphen/>
        <w:t>plett</w:t>
      </w:r>
      <w:r>
        <w:softHyphen/>
        <w:t>erande bestämmelser till EU:s förordningar om medicintekniska pro</w:t>
      </w:r>
      <w:r>
        <w:softHyphen/>
        <w:t>dukt</w:t>
      </w:r>
      <w:r>
        <w:softHyphen/>
        <w:t>er så gäller p</w:t>
      </w:r>
      <w:r w:rsidRPr="007D53B6">
        <w:t xml:space="preserve">roduktsäkerhetslagen </w:t>
      </w:r>
      <w:r>
        <w:t xml:space="preserve">för </w:t>
      </w:r>
      <w:r w:rsidRPr="007D53B6">
        <w:t>medicintekniska produkter</w:t>
      </w:r>
      <w:r>
        <w:t xml:space="preserve"> och </w:t>
      </w:r>
      <w:r w:rsidRPr="007D53B6">
        <w:t>medicin</w:t>
      </w:r>
      <w:r>
        <w:softHyphen/>
      </w:r>
      <w:r w:rsidRPr="007D53B6">
        <w:t xml:space="preserve">tekniska produkter </w:t>
      </w:r>
      <w:r>
        <w:t xml:space="preserve">för in vitro-diagnostik </w:t>
      </w:r>
      <w:r w:rsidRPr="007D53B6">
        <w:t>som är avsedda för kon</w:t>
      </w:r>
      <w:r>
        <w:softHyphen/>
      </w:r>
      <w:r w:rsidRPr="007D53B6">
        <w:t>sumenter eller som kan antas komma att användas av konsumenter</w:t>
      </w:r>
      <w:r>
        <w:t>.</w:t>
      </w:r>
      <w:bookmarkEnd w:id="347"/>
    </w:p>
    <w:p w14:paraId="3177D5A0" w14:textId="27272FEF" w:rsidR="008539B5" w:rsidRPr="00316DD4" w:rsidRDefault="008539B5" w:rsidP="008539B5">
      <w:pPr>
        <w:pStyle w:val="Brdtextmedindrag"/>
        <w:rPr>
          <w:b/>
        </w:rPr>
      </w:pPr>
      <w:r w:rsidRPr="00316DD4">
        <w:rPr>
          <w:b/>
        </w:rPr>
        <w:t>Remissinstanser</w:t>
      </w:r>
      <w:r>
        <w:rPr>
          <w:b/>
        </w:rPr>
        <w:t>na</w:t>
      </w:r>
      <w:r w:rsidRPr="00316DD4">
        <w:rPr>
          <w:b/>
        </w:rPr>
        <w:t>:</w:t>
      </w:r>
      <w:r w:rsidRPr="003665DB">
        <w:t xml:space="preserve"> </w:t>
      </w:r>
      <w:r>
        <w:rPr>
          <w:bCs/>
        </w:rPr>
        <w:t xml:space="preserve">En majoritet av remissinstanserna är positiva till eller har inte lämnat synpunkter på promemorians förslag. Enligt </w:t>
      </w:r>
      <w:r w:rsidRPr="003665DB">
        <w:rPr>
          <w:i/>
          <w:iCs/>
        </w:rPr>
        <w:t>Läke</w:t>
      </w:r>
      <w:r>
        <w:rPr>
          <w:i/>
          <w:iCs/>
        </w:rPr>
        <w:softHyphen/>
      </w:r>
      <w:r w:rsidRPr="003665DB">
        <w:rPr>
          <w:i/>
          <w:iCs/>
        </w:rPr>
        <w:t>medel</w:t>
      </w:r>
      <w:r>
        <w:rPr>
          <w:i/>
          <w:iCs/>
        </w:rPr>
        <w:t>s</w:t>
      </w:r>
      <w:r>
        <w:rPr>
          <w:i/>
          <w:iCs/>
        </w:rPr>
        <w:softHyphen/>
      </w:r>
      <w:r w:rsidRPr="003665DB">
        <w:rPr>
          <w:i/>
          <w:iCs/>
        </w:rPr>
        <w:t>verket</w:t>
      </w:r>
      <w:r>
        <w:t xml:space="preserve"> kan det övervägas att i författningstexten även införa en hän</w:t>
      </w:r>
      <w:r>
        <w:softHyphen/>
        <w:t xml:space="preserve">visning till </w:t>
      </w:r>
      <w:r w:rsidRPr="00EB0CBA">
        <w:t>Europaparlamentets och rådets förordning (EU) 2019/1020 av den 20 juni 2019 om marknadskontroll och överensstämmelse för pro</w:t>
      </w:r>
      <w:r>
        <w:softHyphen/>
      </w:r>
      <w:r w:rsidRPr="00EB0CBA">
        <w:t>dukt</w:t>
      </w:r>
      <w:r>
        <w:softHyphen/>
      </w:r>
      <w:r w:rsidRPr="00EB0CBA">
        <w:t>er och om ändring av direktiv 2004/42/EG och förordningarna (EG) nr 765/2008 och (EU) nr 305/2011</w:t>
      </w:r>
      <w:r w:rsidRPr="003665DB">
        <w:t xml:space="preserve"> </w:t>
      </w:r>
      <w:r>
        <w:t>(</w:t>
      </w:r>
      <w:r w:rsidRPr="003665DB">
        <w:rPr>
          <w:bCs/>
        </w:rPr>
        <w:t>EU:s marknadskontrollförordning</w:t>
      </w:r>
      <w:r>
        <w:rPr>
          <w:bCs/>
        </w:rPr>
        <w:t>)</w:t>
      </w:r>
      <w:r w:rsidRPr="003665DB">
        <w:rPr>
          <w:bCs/>
        </w:rPr>
        <w:t>.</w:t>
      </w:r>
    </w:p>
    <w:p w14:paraId="5D4B24EE" w14:textId="5C9F4A78" w:rsidR="008539B5" w:rsidRDefault="008539B5" w:rsidP="008539B5">
      <w:pPr>
        <w:pStyle w:val="Brdtextmedindrag"/>
      </w:pPr>
      <w:r>
        <w:rPr>
          <w:b/>
        </w:rPr>
        <w:t>Skälen</w:t>
      </w:r>
      <w:r w:rsidRPr="00D136DE">
        <w:rPr>
          <w:b/>
        </w:rPr>
        <w:t xml:space="preserve"> för </w:t>
      </w:r>
      <w:r>
        <w:rPr>
          <w:b/>
        </w:rPr>
        <w:t>regeringens förslag</w:t>
      </w:r>
      <w:r>
        <w:t>: I 1 § lagen</w:t>
      </w:r>
      <w:r w:rsidRPr="00850A65">
        <w:t xml:space="preserve"> (1993:584) om medicin</w:t>
      </w:r>
      <w:r>
        <w:softHyphen/>
      </w:r>
      <w:r w:rsidRPr="00850A65">
        <w:t>tekniska produkter</w:t>
      </w:r>
      <w:r>
        <w:t xml:space="preserve"> anges att </w:t>
      </w:r>
      <w:r w:rsidRPr="00850A65">
        <w:t>lag</w:t>
      </w:r>
      <w:r>
        <w:t>en</w:t>
      </w:r>
      <w:r w:rsidRPr="00850A65">
        <w:t xml:space="preserve"> innehåller allmänna bestämmelser om medicintekniska produkter</w:t>
      </w:r>
      <w:r>
        <w:t xml:space="preserve"> och att det för</w:t>
      </w:r>
      <w:r w:rsidRPr="00850A65">
        <w:t xml:space="preserve"> vissa sådana produkter </w:t>
      </w:r>
      <w:r>
        <w:t xml:space="preserve">även </w:t>
      </w:r>
      <w:r w:rsidRPr="00850A65">
        <w:t xml:space="preserve">finns bestämmelser i annan lagstiftning. </w:t>
      </w:r>
      <w:r>
        <w:t>Vidare framgår det av bestäm</w:t>
      </w:r>
      <w:r>
        <w:softHyphen/>
        <w:t>mels</w:t>
      </w:r>
      <w:r>
        <w:softHyphen/>
        <w:t xml:space="preserve">en att i </w:t>
      </w:r>
      <w:r w:rsidRPr="00850A65">
        <w:t>fråga om medicintekniska produkter som är avsedda för kon</w:t>
      </w:r>
      <w:r>
        <w:softHyphen/>
      </w:r>
      <w:r w:rsidRPr="00850A65">
        <w:t>sument</w:t>
      </w:r>
      <w:r>
        <w:softHyphen/>
      </w:r>
      <w:r w:rsidRPr="00850A65">
        <w:t xml:space="preserve">er eller som kan antas komma att användas av konsumenter gäller också produktsäkerhetslagen </w:t>
      </w:r>
      <w:bookmarkStart w:id="348" w:name="_Hlk23763219"/>
      <w:r w:rsidRPr="00850A65">
        <w:t>(2004:451)</w:t>
      </w:r>
      <w:bookmarkEnd w:id="348"/>
      <w:r w:rsidRPr="00850A65">
        <w:t>.</w:t>
      </w:r>
    </w:p>
    <w:p w14:paraId="26D49514" w14:textId="65F8CE35" w:rsidR="008539B5" w:rsidRDefault="008539B5" w:rsidP="008539B5">
      <w:pPr>
        <w:pStyle w:val="Brdtextmedindrag"/>
      </w:pPr>
      <w:r>
        <w:t>Frågan är om denna bestämmelse ska överföras till den nya lagen med kom</w:t>
      </w:r>
      <w:r>
        <w:softHyphen/>
        <w:t xml:space="preserve">pletterande bestämmelser till EU:s förordningar om medicintekniska produkter. </w:t>
      </w:r>
    </w:p>
    <w:p w14:paraId="4467F935" w14:textId="6D2275C4" w:rsidR="008539B5" w:rsidRDefault="008539B5" w:rsidP="008539B5">
      <w:pPr>
        <w:pStyle w:val="Brdtextmedindrag"/>
      </w:pPr>
      <w:r>
        <w:t xml:space="preserve">Flera av de produkter som omfattas av </w:t>
      </w:r>
      <w:r w:rsidRPr="00A3541E">
        <w:t>MDR-förordningen</w:t>
      </w:r>
      <w:r>
        <w:t xml:space="preserve"> är produkter som säljs till konsumenter, exempelvis automatiska blodtrycksmätare, plåst</w:t>
      </w:r>
      <w:r>
        <w:softHyphen/>
        <w:t>er, förband, nässpray, ögondroppar, kondomer, inkontinensskydd och hjälp</w:t>
      </w:r>
      <w:r>
        <w:softHyphen/>
        <w:t xml:space="preserve">medel såsom kryckor och rullatorer. Vidare omfattar bestämmelserna i </w:t>
      </w:r>
      <w:r w:rsidRPr="00A3541E">
        <w:t>MDR-förordningen</w:t>
      </w:r>
      <w:r>
        <w:t xml:space="preserve"> även de produkter som anges i bilaga XVI till </w:t>
      </w:r>
      <w:r w:rsidRPr="00A3541E">
        <w:t>MDR-för</w:t>
      </w:r>
      <w:r>
        <w:softHyphen/>
      </w:r>
      <w:r w:rsidRPr="00A3541E">
        <w:t>ordningen</w:t>
      </w:r>
      <w:r>
        <w:t>. Som nämnts i avsnitt 6.3 så är det exempelvis kontaktlinser för estetisk användning, olika implantat, exempelvis bröstimplantat, medel för att fylla ut huden i ansiktet eller övrig hud eller slemhinnor, utrustning för fettsugning, lasrar för hudförbättring, lasrar för tatuerings- eller hår</w:t>
      </w:r>
      <w:r>
        <w:softHyphen/>
        <w:t>bort</w:t>
      </w:r>
      <w:r>
        <w:softHyphen/>
        <w:t xml:space="preserve">tagning samt utrustning för elektromagnetisk hjärnstimulering. I vissa fall kommer dessa produkter att användas av konsumenter. </w:t>
      </w:r>
    </w:p>
    <w:p w14:paraId="63D03108" w14:textId="328F4CFF" w:rsidR="008539B5" w:rsidRDefault="008539B5" w:rsidP="008539B5">
      <w:pPr>
        <w:pStyle w:val="Brdtextmedindrag"/>
      </w:pPr>
      <w:r>
        <w:t xml:space="preserve">Produktsäkerhetslagen är ett genomförande i svensk rätt av </w:t>
      </w:r>
      <w:r w:rsidRPr="00B44692">
        <w:t>Europa</w:t>
      </w:r>
      <w:r>
        <w:softHyphen/>
      </w:r>
      <w:r w:rsidRPr="00B44692">
        <w:t>parla</w:t>
      </w:r>
      <w:r>
        <w:softHyphen/>
      </w:r>
      <w:r w:rsidRPr="00B44692">
        <w:t>ment</w:t>
      </w:r>
      <w:r>
        <w:softHyphen/>
      </w:r>
      <w:r w:rsidRPr="00B44692">
        <w:t>ets och rådets direktiv 2001/95/EG av den 3</w:t>
      </w:r>
      <w:r>
        <w:t> </w:t>
      </w:r>
      <w:r w:rsidRPr="00B44692">
        <w:t>december 2001 om all</w:t>
      </w:r>
      <w:r>
        <w:softHyphen/>
      </w:r>
      <w:r w:rsidRPr="00B44692">
        <w:t>män produktsäkerhet</w:t>
      </w:r>
      <w:r>
        <w:t xml:space="preserve">. </w:t>
      </w:r>
      <w:bookmarkStart w:id="349" w:name="_Hlk23764497"/>
      <w:r>
        <w:t>Av 4 § produktsäkerhetslagen framgår det att den lag</w:t>
      </w:r>
      <w:r>
        <w:softHyphen/>
        <w:t>ens</w:t>
      </w:r>
      <w:r w:rsidRPr="00B206D0">
        <w:t xml:space="preserve"> bestämmelser om säkerhetskrav, presumtion för uppfyllande av säker</w:t>
      </w:r>
      <w:r>
        <w:softHyphen/>
      </w:r>
      <w:r w:rsidRPr="00B206D0">
        <w:t>hetskrav</w:t>
      </w:r>
      <w:r>
        <w:t xml:space="preserve">en och bedömningskriterier </w:t>
      </w:r>
      <w:r w:rsidRPr="00B206D0">
        <w:t xml:space="preserve">inte </w:t>
      </w:r>
      <w:r>
        <w:t xml:space="preserve">ska </w:t>
      </w:r>
      <w:r w:rsidRPr="00B206D0">
        <w:t>tillämpas på varor när det gäller risker som omfattas av särskilda säkerhetskrav i någon annan för</w:t>
      </w:r>
      <w:r>
        <w:softHyphen/>
      </w:r>
      <w:r w:rsidRPr="00B206D0">
        <w:t xml:space="preserve">fattning eller i en </w:t>
      </w:r>
      <w:r>
        <w:t>EU</w:t>
      </w:r>
      <w:r w:rsidRPr="00B206D0">
        <w:t xml:space="preserve">-förordning. </w:t>
      </w:r>
      <w:bookmarkEnd w:id="349"/>
      <w:r>
        <w:t>Vidare anges det att pro</w:t>
      </w:r>
      <w:r>
        <w:softHyphen/>
        <w:t xml:space="preserve">duktsäkerhetslagens övriga bestämmelser </w:t>
      </w:r>
      <w:r w:rsidRPr="00B206D0">
        <w:t xml:space="preserve">inte </w:t>
      </w:r>
      <w:r>
        <w:t xml:space="preserve">heller ska </w:t>
      </w:r>
      <w:r w:rsidRPr="00B206D0">
        <w:t>tillämpas på var</w:t>
      </w:r>
      <w:r>
        <w:softHyphen/>
      </w:r>
      <w:r w:rsidRPr="00B206D0">
        <w:t xml:space="preserve">or, om det i någon annan författning som genomför ett </w:t>
      </w:r>
      <w:r>
        <w:t>EU</w:t>
      </w:r>
      <w:r w:rsidRPr="00B206D0">
        <w:t xml:space="preserve">-direktiv eller i en </w:t>
      </w:r>
      <w:r>
        <w:t>EU-</w:t>
      </w:r>
      <w:r w:rsidRPr="00B206D0">
        <w:t xml:space="preserve">förordning finns bestämmelser som reglerar samma fråga och som har samma syfte. </w:t>
      </w:r>
      <w:r>
        <w:t>I MDR- och IVDR-förordningarna finns det bestäm</w:t>
      </w:r>
      <w:r>
        <w:softHyphen/>
        <w:t>mels</w:t>
      </w:r>
      <w:r>
        <w:softHyphen/>
        <w:t xml:space="preserve">er om </w:t>
      </w:r>
      <w:r w:rsidRPr="00B206D0">
        <w:t>säkerhetskrav, presumtion för uppfyllande av säkerhetskrav</w:t>
      </w:r>
      <w:r>
        <w:t>en och be</w:t>
      </w:r>
      <w:r>
        <w:softHyphen/>
        <w:t>dömningskriterier. Vidare är syftet med EU-förordningarna att säker</w:t>
      </w:r>
      <w:r>
        <w:softHyphen/>
        <w:t>ställa en hög hälsoskyddsnivå för dessa produkter. Förordningarna har således samma syfte som produktsäkerhetslagen. Således har EU-förord</w:t>
      </w:r>
      <w:r>
        <w:softHyphen/>
        <w:t>ning</w:t>
      </w:r>
      <w:r>
        <w:softHyphen/>
        <w:t>arnas bestämmelser företräde framför produktsäkerhetslagens. Produkt</w:t>
      </w:r>
      <w:r>
        <w:softHyphen/>
        <w:t xml:space="preserve">säkerhetslagen </w:t>
      </w:r>
      <w:r w:rsidRPr="004B554F">
        <w:t xml:space="preserve">(och det bakomliggande EU-direktivet) är </w:t>
      </w:r>
      <w:r>
        <w:t>en säker</w:t>
      </w:r>
      <w:r>
        <w:softHyphen/>
        <w:t>hets</w:t>
      </w:r>
      <w:r>
        <w:softHyphen/>
        <w:t xml:space="preserve">ventil och är </w:t>
      </w:r>
      <w:r w:rsidRPr="004B554F">
        <w:t>alltid tillämplig</w:t>
      </w:r>
      <w:r>
        <w:t>,</w:t>
      </w:r>
      <w:r w:rsidRPr="004B554F">
        <w:t xml:space="preserve"> </w:t>
      </w:r>
      <w:r>
        <w:t xml:space="preserve">när </w:t>
      </w:r>
      <w:r w:rsidRPr="004B554F">
        <w:t>det rör konsumentprodukter</w:t>
      </w:r>
      <w:r>
        <w:t>, på even</w:t>
      </w:r>
      <w:r>
        <w:softHyphen/>
        <w:t>tuella risker som inte täcks av säkerhetskraven i speciallagstiftning</w:t>
      </w:r>
      <w:r w:rsidRPr="004B554F">
        <w:t xml:space="preserve">. </w:t>
      </w:r>
      <w:bookmarkStart w:id="350" w:name="_Hlk56096437"/>
      <w:r>
        <w:t>I den nya lagen med kompletterande bestämmelser till EU:s förordningar om medicintekniska produkter ska det därför införas en liknande bestäm</w:t>
      </w:r>
      <w:r>
        <w:softHyphen/>
        <w:t>melse som den som finns i 1 § lagen om medicintekniska produkter. Av be</w:t>
      </w:r>
      <w:r>
        <w:softHyphen/>
        <w:t>stäm</w:t>
      </w:r>
      <w:r>
        <w:softHyphen/>
        <w:t>melsen ska det framgå att i fråga om produkter som är avsedda för kon</w:t>
      </w:r>
      <w:r>
        <w:softHyphen/>
        <w:t>su</w:t>
      </w:r>
      <w:r>
        <w:softHyphen/>
        <w:t xml:space="preserve">menter eller som kan antas komma att användas av konsumenter gäller också produktsäkerhetslagen. En liknande bestämmelse finns i 3 kap. 7 § läkemedelslagen (2015:315). </w:t>
      </w:r>
      <w:bookmarkEnd w:id="350"/>
      <w:r>
        <w:t xml:space="preserve">Begreppet produkter är definierat i den nya lagen med kompletterande bestämmelser till EU:s förordningar om medicintekniska produkter som </w:t>
      </w:r>
      <w:r w:rsidRPr="00D044FB">
        <w:t>medicintekniska produkter, tillbehö</w:t>
      </w:r>
      <w:r>
        <w:t>r till medicintekniska produkt</w:t>
      </w:r>
      <w:r w:rsidRPr="00D044FB">
        <w:t xml:space="preserve">er och produkter som förtecknas i bilaga XVI </w:t>
      </w:r>
      <w:r>
        <w:t>till</w:t>
      </w:r>
      <w:r w:rsidRPr="00D044FB">
        <w:t xml:space="preserve"> </w:t>
      </w:r>
      <w:r w:rsidRPr="00A3541E">
        <w:t>MDR-förordningen</w:t>
      </w:r>
      <w:r>
        <w:t xml:space="preserve"> samt </w:t>
      </w:r>
      <w:r w:rsidRPr="00D044FB">
        <w:t xml:space="preserve">medicintekniska produkter för in vitro-diagnostik </w:t>
      </w:r>
      <w:r>
        <w:t xml:space="preserve">och </w:t>
      </w:r>
      <w:r w:rsidRPr="00D044FB">
        <w:t>tillbehör</w:t>
      </w:r>
      <w:r>
        <w:t xml:space="preserve"> till </w:t>
      </w:r>
      <w:r w:rsidRPr="00D044FB">
        <w:t>medicintekniska produkter för in vitro-diagnostik</w:t>
      </w:r>
      <w:r>
        <w:t>, jämför avsnitt 6.2.</w:t>
      </w:r>
    </w:p>
    <w:p w14:paraId="44F5E463" w14:textId="77777777" w:rsidR="008539B5" w:rsidRDefault="008539B5" w:rsidP="008539B5">
      <w:pPr>
        <w:pStyle w:val="Brdtextmedindrag"/>
      </w:pPr>
      <w:r w:rsidRPr="003665DB">
        <w:rPr>
          <w:i/>
          <w:iCs/>
        </w:rPr>
        <w:t>Läkemedelsverket</w:t>
      </w:r>
      <w:r>
        <w:t xml:space="preserve"> anser att det bör övervägas att </w:t>
      </w:r>
      <w:r w:rsidRPr="003665DB">
        <w:t>det</w:t>
      </w:r>
      <w:r>
        <w:t>,</w:t>
      </w:r>
      <w:r w:rsidRPr="003665DB">
        <w:t xml:space="preserve"> </w:t>
      </w:r>
      <w:r>
        <w:t xml:space="preserve">förutom en </w:t>
      </w:r>
      <w:r w:rsidRPr="003665DB">
        <w:t>hän</w:t>
      </w:r>
      <w:r>
        <w:softHyphen/>
      </w:r>
      <w:r w:rsidRPr="003665DB">
        <w:t>vis</w:t>
      </w:r>
      <w:r>
        <w:softHyphen/>
      </w:r>
      <w:r w:rsidRPr="003665DB">
        <w:t>ning till produktsäkerhetslagen</w:t>
      </w:r>
      <w:r>
        <w:t xml:space="preserve">, ska finnas en </w:t>
      </w:r>
      <w:r w:rsidRPr="003665DB">
        <w:t xml:space="preserve">hänvisning till </w:t>
      </w:r>
      <w:r>
        <w:t xml:space="preserve">EU:s </w:t>
      </w:r>
      <w:r w:rsidRPr="00EB0CBA">
        <w:t>mark</w:t>
      </w:r>
      <w:r>
        <w:softHyphen/>
      </w:r>
      <w:r w:rsidRPr="00EB0CBA">
        <w:t>nads</w:t>
      </w:r>
      <w:r>
        <w:softHyphen/>
      </w:r>
      <w:r w:rsidRPr="00EB0CBA">
        <w:t>kontroll</w:t>
      </w:r>
      <w:r>
        <w:t xml:space="preserve">förordning </w:t>
      </w:r>
      <w:r w:rsidRPr="003665DB">
        <w:t>i föreslagna 1</w:t>
      </w:r>
      <w:r>
        <w:t> kap.</w:t>
      </w:r>
      <w:r w:rsidRPr="003665DB">
        <w:t xml:space="preserve"> 3</w:t>
      </w:r>
      <w:r>
        <w:t> §</w:t>
      </w:r>
      <w:r w:rsidRPr="003665DB">
        <w:t xml:space="preserve"> lagen med kompletterande bestämmelser till EU:s förordningar om medicintekniska produkter</w:t>
      </w:r>
      <w:r>
        <w:t>.</w:t>
      </w:r>
    </w:p>
    <w:p w14:paraId="284773B2" w14:textId="77777777" w:rsidR="008539B5" w:rsidRDefault="008539B5" w:rsidP="008539B5">
      <w:pPr>
        <w:pStyle w:val="Brdtextmedindrag"/>
      </w:pPr>
      <w:r>
        <w:t>Förslag till anpassningar av svensk rätt till EU:s mark</w:t>
      </w:r>
      <w:r>
        <w:softHyphen/>
        <w:t>nads</w:t>
      </w:r>
      <w:r>
        <w:softHyphen/>
        <w:t>kon</w:t>
      </w:r>
      <w:r>
        <w:softHyphen/>
        <w:t>troll</w:t>
      </w:r>
      <w:r>
        <w:softHyphen/>
        <w:t>förord</w:t>
      </w:r>
      <w:r>
        <w:softHyphen/>
        <w:t xml:space="preserve">ning har lämnats i betänkandet </w:t>
      </w:r>
      <w:r w:rsidRPr="00EB0CBA">
        <w:t>Enhetlig och effektiv marknads</w:t>
      </w:r>
      <w:r>
        <w:softHyphen/>
      </w:r>
      <w:r w:rsidRPr="00EB0CBA">
        <w:t>kontroll</w:t>
      </w:r>
      <w:r>
        <w:t xml:space="preserve"> (SOU 2020:49). Eventuella lagändringar som den EU-förord</w:t>
      </w:r>
      <w:r>
        <w:softHyphen/>
        <w:t>ning</w:t>
      </w:r>
      <w:r>
        <w:softHyphen/>
        <w:t xml:space="preserve">en föranleder får behandlas i det lagstiftningsarbetet. </w:t>
      </w:r>
    </w:p>
    <w:p w14:paraId="582E4350" w14:textId="77777777" w:rsidR="008539B5" w:rsidRDefault="008539B5" w:rsidP="008539B5">
      <w:pPr>
        <w:pStyle w:val="Rubrik2"/>
      </w:pPr>
      <w:bookmarkStart w:id="351" w:name="_Toc65132683"/>
      <w:bookmarkStart w:id="352" w:name="_Toc69367553"/>
      <w:r>
        <w:t>Bestämmelser om blodsäkerhet</w:t>
      </w:r>
      <w:bookmarkEnd w:id="351"/>
      <w:bookmarkEnd w:id="352"/>
    </w:p>
    <w:p w14:paraId="01D93121" w14:textId="3B517458" w:rsidR="008539B5" w:rsidRDefault="008539B5" w:rsidP="008539B5">
      <w:pPr>
        <w:pStyle w:val="Brdtextram"/>
        <w:rPr>
          <w:b/>
        </w:rPr>
      </w:pPr>
      <w:r>
        <w:rPr>
          <w:b/>
        </w:rPr>
        <w:t>Regeringens f</w:t>
      </w:r>
      <w:r w:rsidRPr="00BE5D47">
        <w:rPr>
          <w:b/>
        </w:rPr>
        <w:t xml:space="preserve">örslag: </w:t>
      </w:r>
      <w:r w:rsidRPr="00097DA7">
        <w:t>Bestämmelserna i lagen om blodsäkerhet ska också tillämpas vid insamling och kontroll av blod och blod</w:t>
      </w:r>
      <w:r>
        <w:softHyphen/>
      </w:r>
      <w:r w:rsidRPr="00097DA7">
        <w:t>kom</w:t>
      </w:r>
      <w:r>
        <w:softHyphen/>
      </w:r>
      <w:r w:rsidRPr="00097DA7">
        <w:t>ponent</w:t>
      </w:r>
      <w:r>
        <w:softHyphen/>
      </w:r>
      <w:r w:rsidRPr="00097DA7">
        <w:t xml:space="preserve">er avsedda att användas </w:t>
      </w:r>
      <w:r>
        <w:t xml:space="preserve">vid tillverkning av </w:t>
      </w:r>
      <w:r w:rsidRPr="00097DA7">
        <w:t xml:space="preserve">produkter som omfattas av </w:t>
      </w:r>
      <w:r w:rsidRPr="00A3541E">
        <w:t>MDR-förordningen</w:t>
      </w:r>
      <w:r w:rsidRPr="00097DA7">
        <w:t xml:space="preserve">. Den tystnadsplikt som </w:t>
      </w:r>
      <w:r>
        <w:t xml:space="preserve">gäller för </w:t>
      </w:r>
      <w:r w:rsidRPr="00097DA7">
        <w:t>personal vid en</w:t>
      </w:r>
      <w:r>
        <w:softHyphen/>
      </w:r>
      <w:r w:rsidRPr="00097DA7">
        <w:t xml:space="preserve">skilt bedriven blodverksamhet ska även omfatta </w:t>
      </w:r>
      <w:r>
        <w:t xml:space="preserve">uppgifter om </w:t>
      </w:r>
      <w:r w:rsidRPr="00097DA7">
        <w:t>insamling och kontroll av blod och blodkomponenter avsedda att användas vid tillverkning av dessa produkter.</w:t>
      </w:r>
      <w:r>
        <w:rPr>
          <w:b/>
        </w:rPr>
        <w:t xml:space="preserve"> </w:t>
      </w:r>
    </w:p>
    <w:p w14:paraId="043E6308" w14:textId="04B87418" w:rsidR="008539B5" w:rsidRPr="00AC5721" w:rsidRDefault="008539B5" w:rsidP="008539B5">
      <w:pPr>
        <w:pStyle w:val="Brdtextmedindragram"/>
      </w:pPr>
      <w:r>
        <w:t>Regeringen eller den myndighet regeringen bestämmer ska även få med</w:t>
      </w:r>
      <w:r>
        <w:softHyphen/>
        <w:t>dela föreskrifter om framställning, förvaring och distribution av blod och blodkomponenter avsedda att användas som råvara vid till</w:t>
      </w:r>
      <w:r>
        <w:softHyphen/>
        <w:t>verk</w:t>
      </w:r>
      <w:r>
        <w:softHyphen/>
        <w:t xml:space="preserve">ning av produkter som omfattas av </w:t>
      </w:r>
      <w:r w:rsidRPr="00A3541E">
        <w:t>MDR-</w:t>
      </w:r>
      <w:r>
        <w:t xml:space="preserve"> eller IVDR-</w:t>
      </w:r>
      <w:r w:rsidRPr="00A3541E">
        <w:t>förordningen</w:t>
      </w:r>
      <w:r>
        <w:t xml:space="preserve">. </w:t>
      </w:r>
    </w:p>
    <w:p w14:paraId="6869EB8B" w14:textId="77777777" w:rsidR="008539B5" w:rsidRDefault="008539B5" w:rsidP="008539B5">
      <w:pPr>
        <w:pStyle w:val="Brdtextmedindrag"/>
      </w:pPr>
    </w:p>
    <w:p w14:paraId="427E28D3" w14:textId="273D0643"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 föreslås det att bemyndigandet att meddela före</w:t>
      </w:r>
      <w:r>
        <w:softHyphen/>
        <w:t>skrifter om framställning, förvaring och distribution av blod och blod</w:t>
      </w:r>
      <w:r>
        <w:softHyphen/>
        <w:t xml:space="preserve">komponenter ska avse de fall då blod och blodkomponenter är avsedda att användas som råvara vid tillverkning av medicintekniska produkter. </w:t>
      </w:r>
    </w:p>
    <w:p w14:paraId="7CF10270" w14:textId="77777777" w:rsidR="008539B5" w:rsidRPr="00316DD4" w:rsidRDefault="008539B5" w:rsidP="008539B5">
      <w:pPr>
        <w:pStyle w:val="Brdtextmedindrag"/>
        <w:rPr>
          <w:b/>
        </w:rPr>
      </w:pPr>
      <w:r w:rsidRPr="00316DD4">
        <w:rPr>
          <w:b/>
        </w:rPr>
        <w:t>Remissinstanser</w:t>
      </w:r>
      <w:r>
        <w:rPr>
          <w:b/>
        </w:rPr>
        <w:t>na</w:t>
      </w:r>
      <w:r w:rsidRPr="00316DD4">
        <w:rPr>
          <w:b/>
        </w:rPr>
        <w:t>:</w:t>
      </w:r>
      <w:r w:rsidRPr="006E57A1">
        <w:rPr>
          <w:bCs/>
        </w:rPr>
        <w:t xml:space="preserve"> </w:t>
      </w:r>
      <w:r w:rsidRPr="00973E0A">
        <w:t xml:space="preserve">Ingen remissinstans har yttrat sig </w:t>
      </w:r>
      <w:r>
        <w:t xml:space="preserve">särskilt över </w:t>
      </w:r>
      <w:r w:rsidRPr="00973E0A">
        <w:t xml:space="preserve">promemorians lagförslag. </w:t>
      </w:r>
    </w:p>
    <w:p w14:paraId="44F77015" w14:textId="77777777" w:rsidR="008539B5" w:rsidRDefault="008539B5" w:rsidP="008539B5">
      <w:pPr>
        <w:pStyle w:val="Rubrik4utannumrering"/>
      </w:pPr>
      <w:r w:rsidRPr="007329EC">
        <w:t>S</w:t>
      </w:r>
      <w:r>
        <w:t>kälen för regeringens förslag</w:t>
      </w:r>
    </w:p>
    <w:p w14:paraId="6393B6F5" w14:textId="77777777" w:rsidR="008539B5" w:rsidRDefault="008539B5" w:rsidP="008539B5">
      <w:pPr>
        <w:pStyle w:val="Rubrik5utannumrering"/>
        <w:spacing w:before="0"/>
      </w:pPr>
      <w:r>
        <w:t>Lagen om blodsäkerhet</w:t>
      </w:r>
    </w:p>
    <w:p w14:paraId="34DED356" w14:textId="7E36465E" w:rsidR="008539B5" w:rsidRDefault="008539B5" w:rsidP="008539B5">
      <w:pPr>
        <w:pStyle w:val="Brdtextmedindrag"/>
        <w:ind w:firstLine="0"/>
      </w:pPr>
      <w:r>
        <w:t xml:space="preserve">Lagen </w:t>
      </w:r>
      <w:r w:rsidRPr="00BE5D47">
        <w:t>(2006:496) om blodsäkerhet</w:t>
      </w:r>
      <w:r>
        <w:t xml:space="preserve"> är </w:t>
      </w:r>
      <w:r w:rsidRPr="00BE5D47">
        <w:t>tillämplig på blodverksamhet vid blod</w:t>
      </w:r>
      <w:r>
        <w:softHyphen/>
      </w:r>
      <w:r w:rsidRPr="00BE5D47">
        <w:t>centraler.</w:t>
      </w:r>
      <w:r w:rsidRPr="00CD217E">
        <w:t xml:space="preserve"> </w:t>
      </w:r>
      <w:r>
        <w:t xml:space="preserve">Lagen </w:t>
      </w:r>
      <w:r w:rsidRPr="00CD217E">
        <w:t>syftar till att skydda människors hälsa när blod och blod</w:t>
      </w:r>
      <w:r>
        <w:softHyphen/>
      </w:r>
      <w:r w:rsidRPr="00CD217E">
        <w:t>komponenter från människor hanteras för att användas vid transfusion eller tillverkning av läkemedel eller medicintekniska produkter</w:t>
      </w:r>
      <w:r>
        <w:t xml:space="preserve"> (1 §)</w:t>
      </w:r>
      <w:r w:rsidRPr="00CD217E">
        <w:t>.</w:t>
      </w:r>
      <w:r>
        <w:t xml:space="preserve"> Lag</w:t>
      </w:r>
      <w:r>
        <w:softHyphen/>
        <w:t xml:space="preserve">en är tillämplig vid insamling och kontroll av </w:t>
      </w:r>
      <w:r w:rsidRPr="00CD217E">
        <w:t>blod och blodkomponenter som är avsedda att användas som råvara vid tillverkning av medicin</w:t>
      </w:r>
      <w:r>
        <w:softHyphen/>
      </w:r>
      <w:r w:rsidRPr="00CD217E">
        <w:t>tek</w:t>
      </w:r>
      <w:r>
        <w:softHyphen/>
      </w:r>
      <w:r w:rsidRPr="00CD217E">
        <w:t>niska produkter</w:t>
      </w:r>
      <w:r>
        <w:t xml:space="preserve"> (2 och 3 §§). När det gäller den efterföljande hanteringen av blod och blodkomponenter, dvs. v</w:t>
      </w:r>
      <w:r w:rsidRPr="00CD217E">
        <w:t>id framställning, förvaring och distri</w:t>
      </w:r>
      <w:r>
        <w:softHyphen/>
      </w:r>
      <w:r w:rsidRPr="00CD217E">
        <w:t>bu</w:t>
      </w:r>
      <w:r>
        <w:softHyphen/>
      </w:r>
      <w:r w:rsidRPr="00CD217E">
        <w:t xml:space="preserve">tion av </w:t>
      </w:r>
      <w:r>
        <w:t xml:space="preserve">blod och blodkomponenter avsedda att använda vid tillverkning av medicintekniska produkter </w:t>
      </w:r>
      <w:r w:rsidRPr="00CD217E">
        <w:t>gäller i stället lagen (1993:584) om medicin</w:t>
      </w:r>
      <w:r>
        <w:softHyphen/>
      </w:r>
      <w:r w:rsidRPr="00CD217E">
        <w:t>tekniska produkter</w:t>
      </w:r>
      <w:r>
        <w:t xml:space="preserve"> (4 §)</w:t>
      </w:r>
      <w:r w:rsidRPr="00CD217E">
        <w:t>.</w:t>
      </w:r>
    </w:p>
    <w:p w14:paraId="635E4728" w14:textId="0545BFB6" w:rsidR="008539B5" w:rsidRDefault="008539B5" w:rsidP="008539B5">
      <w:pPr>
        <w:pStyle w:val="Brdtextmedindrag"/>
      </w:pPr>
      <w:r>
        <w:t xml:space="preserve">Lagen är ett genomförande i svensk rätt av </w:t>
      </w:r>
      <w:r w:rsidRPr="00CD217E">
        <w:t>Europaparlamentets och råd</w:t>
      </w:r>
      <w:r>
        <w:softHyphen/>
      </w:r>
      <w:r w:rsidRPr="00CD217E">
        <w:t>ets direktiv 2002/98/EG av den 27 januari 2003 om fastställande av kvalitets- och säkerhetsnormer för insamling, kontroll, framställning, för</w:t>
      </w:r>
      <w:r>
        <w:softHyphen/>
      </w:r>
      <w:r w:rsidRPr="00CD217E">
        <w:t>var</w:t>
      </w:r>
      <w:r>
        <w:softHyphen/>
      </w:r>
      <w:r w:rsidRPr="00CD217E">
        <w:t>ing och distribution av humanblod o</w:t>
      </w:r>
      <w:r>
        <w:t xml:space="preserve">ch blodkomponenter. Detta direktiv ska gälla även sedan </w:t>
      </w:r>
      <w:r w:rsidRPr="00A3541E">
        <w:t>MDR-förordningen</w:t>
      </w:r>
      <w:r>
        <w:t xml:space="preserve"> börjat tillämpas (jfr skäl 14 i ingressen till </w:t>
      </w:r>
      <w:r w:rsidRPr="00A3541E">
        <w:t>MDR-förordningen</w:t>
      </w:r>
      <w:r>
        <w:t>). Det innebär att insamling och kon</w:t>
      </w:r>
      <w:r>
        <w:softHyphen/>
        <w:t>troll av blod och blodkomponenter även fortsättningsvis ska omfattas av de bestämmelser som anges i direktiv 2002/98/EG och av lagen om blod</w:t>
      </w:r>
      <w:r>
        <w:softHyphen/>
        <w:t xml:space="preserve">säkerhet. </w:t>
      </w:r>
    </w:p>
    <w:p w14:paraId="32DCBD39" w14:textId="5DCF9665" w:rsidR="008539B5" w:rsidRDefault="008539B5" w:rsidP="008539B5">
      <w:pPr>
        <w:pStyle w:val="Brdtextmedindrag"/>
      </w:pPr>
      <w:r>
        <w:t xml:space="preserve">Som nämns i avsnitt 6.3 så omfattar bestämmelserna i </w:t>
      </w:r>
      <w:r w:rsidRPr="00A3541E">
        <w:t>MDR-för</w:t>
      </w:r>
      <w:r>
        <w:softHyphen/>
      </w:r>
      <w:r w:rsidRPr="00A3541E">
        <w:t>ord</w:t>
      </w:r>
      <w:r>
        <w:softHyphen/>
      </w:r>
      <w:r w:rsidRPr="00A3541E">
        <w:t>ningen</w:t>
      </w:r>
      <w:r>
        <w:t xml:space="preserve"> även </w:t>
      </w:r>
      <w:bookmarkStart w:id="353" w:name="_Hlk21012278"/>
      <w:r>
        <w:t>vissa produkter som enligt tillverkaren är avsedda för estet</w:t>
      </w:r>
      <w:r>
        <w:softHyphen/>
        <w:t>iska eller andra icke-medicinska ändamål, men som liknar medicin</w:t>
      </w:r>
      <w:r>
        <w:softHyphen/>
        <w:t>tek</w:t>
      </w:r>
      <w:r>
        <w:softHyphen/>
        <w:t>niska produkter i fråga om funktion och riskprofil. Dessa grupper av pro</w:t>
      </w:r>
      <w:r>
        <w:softHyphen/>
        <w:t>dukt</w:t>
      </w:r>
      <w:r>
        <w:softHyphen/>
        <w:t xml:space="preserve">er finns förtecknade i bilaga XVI till </w:t>
      </w:r>
      <w:r w:rsidRPr="00A3541E">
        <w:t>MDR-förordningen</w:t>
      </w:r>
      <w:r>
        <w:t xml:space="preserve">. </w:t>
      </w:r>
    </w:p>
    <w:bookmarkEnd w:id="353"/>
    <w:p w14:paraId="5953F891" w14:textId="7B6DA380" w:rsidR="008539B5" w:rsidRDefault="008539B5" w:rsidP="008539B5">
      <w:pPr>
        <w:pStyle w:val="Brdtextmedindrag"/>
      </w:pPr>
      <w:r>
        <w:t>De krav som ställs i blodsäkerhetslagen är till för att skydda givare och mot</w:t>
      </w:r>
      <w:r>
        <w:softHyphen/>
        <w:t xml:space="preserve">tagare. </w:t>
      </w:r>
      <w:bookmarkStart w:id="354" w:name="_Hlk21012220"/>
      <w:r>
        <w:t>Samma skydd bör uppställas i de fall blod eller blod</w:t>
      </w:r>
      <w:r>
        <w:softHyphen/>
        <w:t>kom</w:t>
      </w:r>
      <w:r>
        <w:softHyphen/>
        <w:t>ponent</w:t>
      </w:r>
      <w:r>
        <w:softHyphen/>
        <w:t xml:space="preserve">er ska användas vid tillverkning av medicintekniska produkter som vid tillverkning av produkter som omfattas av bilaga XVI till </w:t>
      </w:r>
      <w:r w:rsidRPr="00A3541E">
        <w:t>MDR-för</w:t>
      </w:r>
      <w:r>
        <w:softHyphen/>
      </w:r>
      <w:r w:rsidRPr="00A3541E">
        <w:t>ord</w:t>
      </w:r>
      <w:r>
        <w:softHyphen/>
      </w:r>
      <w:r w:rsidRPr="00A3541E">
        <w:t>ningen</w:t>
      </w:r>
      <w:r>
        <w:t>. Detta förhållande ska framgå av bestämmelserna i lagen om blod</w:t>
      </w:r>
      <w:r>
        <w:softHyphen/>
        <w:t xml:space="preserve">säkerhet. </w:t>
      </w:r>
      <w:bookmarkEnd w:id="354"/>
    </w:p>
    <w:p w14:paraId="0573A9BF" w14:textId="382659B7" w:rsidR="008539B5" w:rsidRDefault="008539B5" w:rsidP="008539B5">
      <w:pPr>
        <w:pStyle w:val="Brdtextmedindrag"/>
      </w:pPr>
      <w:r>
        <w:t>Enligt 22 § lagen om blodsäkerhet omfattas d</w:t>
      </w:r>
      <w:r w:rsidRPr="00E4348D">
        <w:t xml:space="preserve">en som tillhör eller har tillhört personal inom enskilt bedriven blodverksamhet </w:t>
      </w:r>
      <w:r>
        <w:t xml:space="preserve">av tystnadsplikt när det </w:t>
      </w:r>
      <w:r w:rsidRPr="00E4348D">
        <w:t xml:space="preserve">rör insamling och kontroll av blod och blodkomponenter avsedda att användas vid tillverkning </w:t>
      </w:r>
      <w:r>
        <w:t xml:space="preserve">av </w:t>
      </w:r>
      <w:r w:rsidRPr="00E4348D">
        <w:t>medicintekniska produkter</w:t>
      </w:r>
      <w:r>
        <w:t>. Denna tystnads</w:t>
      </w:r>
      <w:r>
        <w:softHyphen/>
        <w:t xml:space="preserve">plikt bör även omfatta de produkter som anges i bilaga XVI till </w:t>
      </w:r>
      <w:r w:rsidRPr="00A3541E">
        <w:t>MDR-förordningen</w:t>
      </w:r>
      <w:r>
        <w:t xml:space="preserve">. </w:t>
      </w:r>
    </w:p>
    <w:p w14:paraId="4143BA69" w14:textId="77777777" w:rsidR="008539B5" w:rsidRDefault="008539B5" w:rsidP="008539B5">
      <w:pPr>
        <w:pStyle w:val="Rubrik5utannumrering"/>
      </w:pPr>
      <w:r>
        <w:t>Bemyndigandet om blodsäkerhet och medicintekniska produkter</w:t>
      </w:r>
    </w:p>
    <w:p w14:paraId="5E53268F" w14:textId="12D89B4E" w:rsidR="008539B5" w:rsidRDefault="008539B5" w:rsidP="008539B5">
      <w:pPr>
        <w:pStyle w:val="Brdtext"/>
      </w:pPr>
      <w:r>
        <w:t>I 6 § 6 lagen (1993:584) om medicintekniska produkter anges att regering</w:t>
      </w:r>
      <w:r>
        <w:softHyphen/>
        <w:t>en, eller den myndighet som regeringen bestämmer, får meddela före</w:t>
      </w:r>
      <w:r>
        <w:softHyphen/>
        <w:t>skrift</w:t>
      </w:r>
      <w:r>
        <w:softHyphen/>
        <w:t>er om framställning, förvaring och distribution av blod och blod</w:t>
      </w:r>
      <w:r>
        <w:softHyphen/>
        <w:t>kom</w:t>
      </w:r>
      <w:r>
        <w:softHyphen/>
        <w:t>ponenter avsedda att användas som råvara vid tillverkning av medicin</w:t>
      </w:r>
      <w:r>
        <w:softHyphen/>
        <w:t>tekniska produkter. I promemorian föreslås det att det bemyndigandet ska över</w:t>
      </w:r>
      <w:r>
        <w:softHyphen/>
        <w:t>föras till den nya lagen med kompletterande bestämmelser till EU:s fö</w:t>
      </w:r>
      <w:r>
        <w:softHyphen/>
        <w:t xml:space="preserve">rordningar om medicintekniska produkter. </w:t>
      </w:r>
    </w:p>
    <w:p w14:paraId="36FB22AD" w14:textId="7FC99640" w:rsidR="008539B5" w:rsidRPr="00D720FD" w:rsidRDefault="008539B5" w:rsidP="008539B5">
      <w:pPr>
        <w:pStyle w:val="Brdtextmedindrag"/>
      </w:pPr>
      <w:r>
        <w:t>Bemyndigandet bör överföras till den nya lagen men det bör preciseras så att det framgår att det bemyndigandet avser framställning, förvaring och distri</w:t>
      </w:r>
      <w:r>
        <w:softHyphen/>
        <w:t>bution av blod och blodkomponenter avsedda att användas som rå</w:t>
      </w:r>
      <w:r>
        <w:softHyphen/>
        <w:t xml:space="preserve">vara vid tillverkning av produkter som omfattas av MDR-förordningen. Därmed kommer bemyndigandet även att omfatta de produkter som anges i bilaga XVI till </w:t>
      </w:r>
      <w:r w:rsidRPr="00A3541E">
        <w:t>MDR-förordningen</w:t>
      </w:r>
      <w:r>
        <w:t xml:space="preserve">. </w:t>
      </w:r>
    </w:p>
    <w:p w14:paraId="5B6E21CF" w14:textId="77777777" w:rsidR="008539B5" w:rsidRPr="005A6FF3" w:rsidRDefault="008539B5" w:rsidP="008539B5">
      <w:pPr>
        <w:pStyle w:val="Rubrik2"/>
      </w:pPr>
      <w:bookmarkStart w:id="355" w:name="_Toc65132684"/>
      <w:bookmarkStart w:id="356" w:name="_Toc69367554"/>
      <w:r w:rsidRPr="002E27DD">
        <w:t>Läkemedelslagen</w:t>
      </w:r>
      <w:bookmarkEnd w:id="355"/>
      <w:bookmarkEnd w:id="356"/>
    </w:p>
    <w:p w14:paraId="2B13EFAC" w14:textId="71475BA4" w:rsidR="008539B5" w:rsidRPr="00081A20" w:rsidRDefault="008539B5" w:rsidP="008539B5">
      <w:pPr>
        <w:pStyle w:val="Brdtextram"/>
        <w:rPr>
          <w:b/>
        </w:rPr>
      </w:pPr>
      <w:r>
        <w:rPr>
          <w:b/>
        </w:rPr>
        <w:t>Regeringens f</w:t>
      </w:r>
      <w:r w:rsidRPr="00145227">
        <w:rPr>
          <w:b/>
        </w:rPr>
        <w:t xml:space="preserve">örslag: </w:t>
      </w:r>
      <w:r>
        <w:t>O</w:t>
      </w:r>
      <w:r w:rsidRPr="009A601C">
        <w:t>m ett läkemedel som omfattas av sjukhus</w:t>
      </w:r>
      <w:r>
        <w:softHyphen/>
      </w:r>
      <w:r w:rsidRPr="009A601C">
        <w:t>undan</w:t>
      </w:r>
      <w:r>
        <w:softHyphen/>
      </w:r>
      <w:r w:rsidRPr="009A601C">
        <w:t xml:space="preserve">tag innehåller en </w:t>
      </w:r>
      <w:r>
        <w:t xml:space="preserve">produkt som omfattas av </w:t>
      </w:r>
      <w:r w:rsidRPr="00A3541E">
        <w:t>MDR-förordningen</w:t>
      </w:r>
      <w:r>
        <w:t xml:space="preserve"> så </w:t>
      </w:r>
      <w:r w:rsidRPr="009A601C">
        <w:t xml:space="preserve">ska den produkten uppfylla de </w:t>
      </w:r>
      <w:r>
        <w:t xml:space="preserve">allmänna krav på säkerhet och prestanda </w:t>
      </w:r>
      <w:r w:rsidRPr="009A601C">
        <w:t>som av</w:t>
      </w:r>
      <w:r>
        <w:t>s</w:t>
      </w:r>
      <w:r w:rsidRPr="009A601C">
        <w:t xml:space="preserve">es i artikel 5.2 i </w:t>
      </w:r>
      <w:r w:rsidRPr="00A3541E">
        <w:t>MDR-förordningen</w:t>
      </w:r>
      <w:r w:rsidRPr="009A601C">
        <w:t>.</w:t>
      </w:r>
      <w:r>
        <w:rPr>
          <w:b/>
        </w:rPr>
        <w:t xml:space="preserve"> </w:t>
      </w:r>
    </w:p>
    <w:p w14:paraId="36DE5B6C" w14:textId="77777777" w:rsidR="008539B5" w:rsidRDefault="008539B5" w:rsidP="008539B5">
      <w:pPr>
        <w:pStyle w:val="Brdtextmedindrag"/>
      </w:pPr>
    </w:p>
    <w:p w14:paraId="0B661215"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65D06CEB" w14:textId="77777777" w:rsidR="008539B5" w:rsidRPr="00DA79D3" w:rsidRDefault="008539B5" w:rsidP="008539B5">
      <w:pPr>
        <w:pStyle w:val="Brdtextmedindrag"/>
      </w:pPr>
      <w:r w:rsidRPr="00316DD4">
        <w:rPr>
          <w:b/>
        </w:rPr>
        <w:t>Remissinstanser</w:t>
      </w:r>
      <w:r>
        <w:rPr>
          <w:b/>
        </w:rPr>
        <w:t>na</w:t>
      </w:r>
      <w:r w:rsidRPr="00316DD4">
        <w:rPr>
          <w:b/>
        </w:rPr>
        <w:t>:</w:t>
      </w:r>
      <w:r w:rsidRPr="006E57A1">
        <w:rPr>
          <w:bCs/>
        </w:rPr>
        <w:t xml:space="preserve"> </w:t>
      </w:r>
      <w:r w:rsidRPr="00973E0A">
        <w:t xml:space="preserve">Ingen remissinstans har yttrat sig </w:t>
      </w:r>
      <w:r>
        <w:t xml:space="preserve">särskilt över </w:t>
      </w:r>
      <w:r w:rsidRPr="00973E0A">
        <w:t xml:space="preserve">promemorians lagförslag. </w:t>
      </w:r>
    </w:p>
    <w:p w14:paraId="07EF638B" w14:textId="4C33404A" w:rsidR="008539B5" w:rsidRPr="00096B18" w:rsidRDefault="008539B5" w:rsidP="008539B5">
      <w:pPr>
        <w:pStyle w:val="Brdtextmedindrag"/>
        <w:rPr>
          <w:b/>
        </w:rPr>
      </w:pPr>
      <w:r w:rsidRPr="009A601C">
        <w:rPr>
          <w:b/>
        </w:rPr>
        <w:t xml:space="preserve">Skälen för </w:t>
      </w:r>
      <w:r>
        <w:rPr>
          <w:b/>
        </w:rPr>
        <w:t xml:space="preserve">regeringens </w:t>
      </w:r>
      <w:r w:rsidRPr="009A601C">
        <w:rPr>
          <w:b/>
        </w:rPr>
        <w:t>förslag</w:t>
      </w:r>
      <w:r>
        <w:rPr>
          <w:b/>
        </w:rPr>
        <w:t xml:space="preserve">: </w:t>
      </w:r>
      <w:r>
        <w:t>I 4 kap. 3 § läkemedelslagen (2015:315) finns en bestämmelse om de</w:t>
      </w:r>
      <w:r w:rsidRPr="00145227">
        <w:t xml:space="preserve"> läkemedel som omfattas av sjukhus</w:t>
      </w:r>
      <w:r>
        <w:softHyphen/>
      </w:r>
      <w:r w:rsidRPr="00145227">
        <w:t>undantag</w:t>
      </w:r>
      <w:r>
        <w:t xml:space="preserve"> och som har en medicinteknisk produkt som en integrerad del av läkemedlet. Om ett sådant läkemedel </w:t>
      </w:r>
      <w:r w:rsidRPr="00145227">
        <w:t xml:space="preserve">innehåller en </w:t>
      </w:r>
      <w:r>
        <w:t>medicin</w:t>
      </w:r>
      <w:r>
        <w:softHyphen/>
        <w:t>teknisk produkt enligt 2 §</w:t>
      </w:r>
      <w:r w:rsidRPr="00145227">
        <w:t xml:space="preserve"> lagen (1993:584) om medicintekniska pro</w:t>
      </w:r>
      <w:r>
        <w:softHyphen/>
      </w:r>
      <w:r w:rsidRPr="00145227">
        <w:t>dukter, ska denna produkt uppfylla de väsentliga krav som avses i före</w:t>
      </w:r>
      <w:r>
        <w:softHyphen/>
      </w:r>
      <w:r w:rsidRPr="00145227">
        <w:t xml:space="preserve">skrifter </w:t>
      </w:r>
      <w:r>
        <w:t>som har meddelats med stöd av 6 §</w:t>
      </w:r>
      <w:r w:rsidRPr="00145227">
        <w:t xml:space="preserve"> samma lag.</w:t>
      </w:r>
      <w:r>
        <w:t xml:space="preserve"> Bestämmelsen är ett genomförande i svensk rätt i fråga om bestämmelsen om sjukhus</w:t>
      </w:r>
      <w:r>
        <w:softHyphen/>
        <w:t>undan</w:t>
      </w:r>
      <w:r>
        <w:softHyphen/>
        <w:t xml:space="preserve">tag i artikel 3.7 andra stycket i </w:t>
      </w:r>
      <w:r w:rsidRPr="00145227">
        <w:t>direktiv 2001/83/EG om upprättande av gemenskapsregler för humanläkemedel</w:t>
      </w:r>
      <w:r>
        <w:t xml:space="preserve"> och bestämmelsen är även an</w:t>
      </w:r>
      <w:r>
        <w:softHyphen/>
        <w:t>pass</w:t>
      </w:r>
      <w:r>
        <w:softHyphen/>
        <w:t xml:space="preserve">ad till kraven i artikel 6 i Europaparlamentets och rådets förordning </w:t>
      </w:r>
      <w:r w:rsidRPr="00145227">
        <w:t>(EG) nr 1394/2007 av den 13 november 2007 om läkemedel för avancerad terapi och om ändring av direktiv 2001/83/EG och förordning (EG) nr 726/2004</w:t>
      </w:r>
      <w:r>
        <w:t xml:space="preserve">. </w:t>
      </w:r>
    </w:p>
    <w:p w14:paraId="05CA7BC1" w14:textId="65363331" w:rsidR="008539B5" w:rsidRDefault="008539B5" w:rsidP="008539B5">
      <w:pPr>
        <w:pStyle w:val="Brdtextmedindrag"/>
      </w:pPr>
      <w:r w:rsidRPr="00416C72">
        <w:t>I artikel 6 i förordning (EG) nr 1394/2007 anges att en medicinteknisk pro</w:t>
      </w:r>
      <w:r>
        <w:softHyphen/>
      </w:r>
      <w:r w:rsidRPr="00416C72">
        <w:t>dukt eller en aktiv medicinteknisk produkt för implantation som ingår i ett läkemedel för avancerad terapi ska uppfylla de väsentliga kraven i bilaga 1 till direktiv 93/42/EEG om medicintekniska produkter respektive bilaga 1 till direktiv 90/385/EEG om aktiva medicintekniska produkter för implantation</w:t>
      </w:r>
      <w:r>
        <w:t>.</w:t>
      </w:r>
    </w:p>
    <w:p w14:paraId="43FA4DB1" w14:textId="333E0AAF" w:rsidR="008539B5" w:rsidRDefault="008539B5" w:rsidP="008539B5">
      <w:pPr>
        <w:pStyle w:val="Brdtextmedindrag"/>
      </w:pPr>
      <w:r>
        <w:t>I propositionen Vissa ändringar i läkemedelslagen (prop. 2010/11:44) an</w:t>
      </w:r>
      <w:r>
        <w:softHyphen/>
        <w:t>fördes att läkemedel som omfattas av bestämmelsen om sjukhus</w:t>
      </w:r>
      <w:r>
        <w:softHyphen/>
        <w:t>undan</w:t>
      </w:r>
      <w:r>
        <w:softHyphen/>
        <w:t>tag inte bör omfattas av förordning (EG) nr 1394/2007, samtidigt som det är viktigt att se till att tillämpliga unionsbestämmelser om bland annat kvalitet inte undergrävs. I förarbetena konstaterades att de krav som upp</w:t>
      </w:r>
      <w:r>
        <w:softHyphen/>
        <w:t>ställs i artikel 6 i förordning (EG) nr 1394/2007 avser kvalitet och således bör upprätthållas även för läkemedel som omfattas av bestämmelsen om sjuk</w:t>
      </w:r>
      <w:r>
        <w:softHyphen/>
        <w:t>husundantag. Vidare noterades det att direktiv 93/42/EEG om medicintekniska produkter och direktiv 90/385/EEG om aktiva medicin</w:t>
      </w:r>
      <w:r>
        <w:softHyphen/>
        <w:t>tekn</w:t>
      </w:r>
      <w:r>
        <w:softHyphen/>
        <w:t>iska produkter för implantation genomfördes i svensk rätt genom lag</w:t>
      </w:r>
      <w:r>
        <w:softHyphen/>
        <w:t>en (1993:584) om medicintekniska produkter. Därmed föreslogs ett tillägg i läkemedelslagen om att när ett läkemedel som omfattas av bestämmelsen om sjukhusundantag innehåller en medicinteknisk produkt ska denna pro</w:t>
      </w:r>
      <w:r>
        <w:softHyphen/>
        <w:t>dukt uppfylla de väsentliga krav som anges i föreskrifter som med</w:t>
      </w:r>
      <w:r>
        <w:softHyphen/>
        <w:t xml:space="preserve">delats med stöd av bemyndigande i 6 § lagen om medicintekniska produkter. </w:t>
      </w:r>
    </w:p>
    <w:p w14:paraId="74834A14" w14:textId="222EE1CF" w:rsidR="008539B5" w:rsidRDefault="008539B5" w:rsidP="008539B5">
      <w:pPr>
        <w:pStyle w:val="Brdtextmedindrag"/>
      </w:pPr>
      <w:r>
        <w:t>Ovan nämnda direktiv upphör att gälla när MDR- och IVDR-för</w:t>
      </w:r>
      <w:r>
        <w:softHyphen/>
        <w:t>ord</w:t>
      </w:r>
      <w:r>
        <w:softHyphen/>
        <w:t>ning</w:t>
      </w:r>
      <w:r>
        <w:softHyphen/>
        <w:t>ar</w:t>
      </w:r>
      <w:r>
        <w:softHyphen/>
        <w:t>na börjar tillämpas. När det gäller övergångsbestämmelser så be</w:t>
      </w:r>
      <w:r>
        <w:softHyphen/>
        <w:t>handlas dessa i avsnitt 18.</w:t>
      </w:r>
    </w:p>
    <w:p w14:paraId="6BBDC5BE" w14:textId="18027525" w:rsidR="008539B5" w:rsidRDefault="008539B5" w:rsidP="008539B5">
      <w:pPr>
        <w:pStyle w:val="Brdtextmedindrag"/>
      </w:pPr>
      <w:r>
        <w:t xml:space="preserve">Av artikel 122 i </w:t>
      </w:r>
      <w:r w:rsidRPr="00A3541E">
        <w:t>MDR-förordningen</w:t>
      </w:r>
      <w:r>
        <w:t xml:space="preserve"> framgår att h</w:t>
      </w:r>
      <w:r w:rsidRPr="00DA3FF7">
        <w:t>änvisningar till de upp</w:t>
      </w:r>
      <w:r>
        <w:softHyphen/>
      </w:r>
      <w:r w:rsidRPr="00DA3FF7">
        <w:t>häv</w:t>
      </w:r>
      <w:r>
        <w:softHyphen/>
      </w:r>
      <w:r w:rsidRPr="00DA3FF7">
        <w:t xml:space="preserve">da direktiven ska betraktas som hänvisningar till </w:t>
      </w:r>
      <w:r w:rsidRPr="00A3541E">
        <w:t>MDR-förordningen</w:t>
      </w:r>
      <w:r>
        <w:t xml:space="preserve"> </w:t>
      </w:r>
      <w:r w:rsidRPr="00DA3FF7">
        <w:t xml:space="preserve">och ska läsas i enlighet med jämförelsetabellen i bilaga XVII till </w:t>
      </w:r>
      <w:r w:rsidRPr="00A3541E">
        <w:t>MDR-förordningen</w:t>
      </w:r>
      <w:r w:rsidRPr="00DA3FF7">
        <w:t>.</w:t>
      </w:r>
    </w:p>
    <w:p w14:paraId="6A57FA30" w14:textId="77777777" w:rsidR="008539B5" w:rsidRDefault="008539B5" w:rsidP="008539B5">
      <w:pPr>
        <w:pStyle w:val="Brdtextmedindrag"/>
      </w:pPr>
      <w:r>
        <w:t>Enligt artikel 3 i direktiv 93/42/EEG och artikel 3 i direktiv 90/385/EEG ska medicintekniska produkter uppfylla de väsentliga krav som fastställs i bilaga I</w:t>
      </w:r>
      <w:r w:rsidDel="003D18D3">
        <w:t xml:space="preserve"> </w:t>
      </w:r>
      <w:r>
        <w:t xml:space="preserve">till respektive direktiv. Dessa artiklar ersätts med artikel 5.2 i </w:t>
      </w:r>
      <w:r w:rsidRPr="00A3541E">
        <w:t>MDR-förordningen</w:t>
      </w:r>
      <w:r>
        <w:t xml:space="preserve">. </w:t>
      </w:r>
    </w:p>
    <w:p w14:paraId="4C26007E" w14:textId="7A2BBF4C" w:rsidR="008539B5" w:rsidRDefault="008539B5" w:rsidP="008539B5">
      <w:pPr>
        <w:pStyle w:val="Brdtextmedindrag"/>
      </w:pPr>
      <w:r>
        <w:t xml:space="preserve">I </w:t>
      </w:r>
      <w:r w:rsidRPr="00A3541E">
        <w:t>MDR-förordningen</w:t>
      </w:r>
      <w:r>
        <w:t xml:space="preserve"> anges inte ”väsentliga krav” utan i stället anges det att produkterna ska uppfylla allmänna krav på säkerhet och prestanda, jäm</w:t>
      </w:r>
      <w:r>
        <w:softHyphen/>
        <w:t xml:space="preserve">för artikel 5.2 i </w:t>
      </w:r>
      <w:r w:rsidRPr="00A3541E">
        <w:t>MDR-förordningen</w:t>
      </w:r>
      <w:r>
        <w:t xml:space="preserve">. Bestämmelserna i </w:t>
      </w:r>
      <w:r w:rsidRPr="00A3541E">
        <w:t>MDR-förordningen</w:t>
      </w:r>
      <w:r>
        <w:t xml:space="preserve"> och därmed även artikel 5.2 omfattar även vissa grupper av produkter som enligt tillverkare endast har estetiska eller icke-medicinska ändamål (se avsnitt 6.3). Dessa grupper av produkter finns förtecknade i bilaga XVI till </w:t>
      </w:r>
      <w:r w:rsidRPr="00A3541E">
        <w:t>MDR-förordningen</w:t>
      </w:r>
      <w:r>
        <w:t>. Det förefaller inte troligt att dessa produkter kommer att användas som en integrerad del av ett läkemedel som omfattas av sjuk</w:t>
      </w:r>
      <w:r>
        <w:softHyphen/>
        <w:t>hus</w:t>
      </w:r>
      <w:r>
        <w:softHyphen/>
        <w:t>undantag men det kan inte uteslutas.</w:t>
      </w:r>
    </w:p>
    <w:p w14:paraId="68EDC1AE" w14:textId="61F4D3A7" w:rsidR="008539B5" w:rsidRDefault="008539B5" w:rsidP="008539B5">
      <w:pPr>
        <w:pStyle w:val="Brdtextmedindrag"/>
      </w:pPr>
      <w:r>
        <w:t>Bestämmelsen i 4 kap. 3 § läkemedelslagen ska således ändras. Av be</w:t>
      </w:r>
      <w:r>
        <w:softHyphen/>
        <w:t xml:space="preserve">stämmelsen ska det framgå att </w:t>
      </w:r>
      <w:r w:rsidRPr="00427B23">
        <w:t xml:space="preserve">en produkt </w:t>
      </w:r>
      <w:r>
        <w:t xml:space="preserve">som omfattas av </w:t>
      </w:r>
      <w:r w:rsidRPr="00A3541E">
        <w:t>MDR-för</w:t>
      </w:r>
      <w:r>
        <w:softHyphen/>
      </w:r>
      <w:r w:rsidRPr="00A3541E">
        <w:t>ord</w:t>
      </w:r>
      <w:r>
        <w:softHyphen/>
      </w:r>
      <w:r w:rsidRPr="00A3541E">
        <w:t>ning</w:t>
      </w:r>
      <w:r>
        <w:softHyphen/>
      </w:r>
      <w:r w:rsidRPr="00A3541E">
        <w:t>en</w:t>
      </w:r>
      <w:r>
        <w:t xml:space="preserve"> </w:t>
      </w:r>
      <w:r w:rsidRPr="00427B23">
        <w:t xml:space="preserve">ska uppfylla de </w:t>
      </w:r>
      <w:r>
        <w:t xml:space="preserve">allmänna krav på säkerhet och prestanda </w:t>
      </w:r>
      <w:r w:rsidRPr="00427B23">
        <w:t xml:space="preserve">som avses i artikel 5.2 i </w:t>
      </w:r>
      <w:r w:rsidRPr="00A3541E">
        <w:t>MDR-förordningen</w:t>
      </w:r>
      <w:r>
        <w:t xml:space="preserve"> i de fall den produkten ska vara en integrerad del av ett läkemedel som omfattas av sjukhusundantag. </w:t>
      </w:r>
    </w:p>
    <w:p w14:paraId="042C1D3C" w14:textId="77777777" w:rsidR="008539B5" w:rsidRDefault="008539B5" w:rsidP="008539B5">
      <w:pPr>
        <w:pStyle w:val="Rubrik2"/>
      </w:pPr>
      <w:bookmarkStart w:id="357" w:name="_Hlk22031997"/>
      <w:bookmarkStart w:id="358" w:name="_Toc65132685"/>
      <w:bookmarkStart w:id="359" w:name="_Toc69367555"/>
      <w:r>
        <w:t xml:space="preserve">Lagen </w:t>
      </w:r>
      <w:r w:rsidRPr="00C42103">
        <w:t>om</w:t>
      </w:r>
      <w:r>
        <w:t xml:space="preserve"> tobak och liknande produkter </w:t>
      </w:r>
      <w:bookmarkEnd w:id="357"/>
      <w:r>
        <w:t xml:space="preserve">och lagen om </w:t>
      </w:r>
      <w:r w:rsidRPr="00C42103">
        <w:t>skatt på vissa nikotinhaltiga produkter</w:t>
      </w:r>
      <w:bookmarkEnd w:id="358"/>
      <w:bookmarkEnd w:id="359"/>
    </w:p>
    <w:p w14:paraId="2B6A454A" w14:textId="77777777" w:rsidR="008539B5" w:rsidRDefault="008539B5" w:rsidP="008539B5">
      <w:pPr>
        <w:pStyle w:val="Brdtextram"/>
      </w:pPr>
      <w:r>
        <w:rPr>
          <w:b/>
        </w:rPr>
        <w:t>Regeringens f</w:t>
      </w:r>
      <w:r w:rsidRPr="006749AB">
        <w:rPr>
          <w:b/>
        </w:rPr>
        <w:t>örslag:</w:t>
      </w:r>
      <w:r>
        <w:t xml:space="preserve"> Lagen om tobak och liknande produkter ska inte tillämpas på </w:t>
      </w:r>
      <w:r w:rsidRPr="005B6E5E">
        <w:t>medicintekniska produkter och andra produkter som omfattas</w:t>
      </w:r>
      <w:r>
        <w:t xml:space="preserve"> av </w:t>
      </w:r>
      <w:r w:rsidRPr="00A3541E">
        <w:t>MDR-förordningen</w:t>
      </w:r>
      <w:r>
        <w:t xml:space="preserve"> </w:t>
      </w:r>
      <w:bookmarkStart w:id="360" w:name="_Hlk63416001"/>
      <w:bookmarkStart w:id="361" w:name="_Hlk64209914"/>
      <w:r>
        <w:t xml:space="preserve">i de fall sådana produkter finns i </w:t>
      </w:r>
      <w:r w:rsidRPr="00C91A03">
        <w:t>elektroniska cigaretter och påfyllningsbehållare</w:t>
      </w:r>
      <w:bookmarkEnd w:id="360"/>
      <w:r>
        <w:t xml:space="preserve">. </w:t>
      </w:r>
      <w:bookmarkEnd w:id="361"/>
    </w:p>
    <w:p w14:paraId="26F0EE18" w14:textId="77777777" w:rsidR="008539B5" w:rsidRDefault="008539B5" w:rsidP="008539B5">
      <w:pPr>
        <w:pStyle w:val="Brdtextmedindragram"/>
      </w:pPr>
      <w:r>
        <w:t xml:space="preserve">Undantaget från </w:t>
      </w:r>
      <w:r w:rsidRPr="001D48D7">
        <w:t xml:space="preserve">skatt </w:t>
      </w:r>
      <w:r>
        <w:t xml:space="preserve">för </w:t>
      </w:r>
      <w:r w:rsidRPr="001D48D7">
        <w:t>e-vätskor och</w:t>
      </w:r>
      <w:r>
        <w:t xml:space="preserve"> andra nikotinhaltiga produkter i lagen </w:t>
      </w:r>
      <w:r w:rsidRPr="001D48D7">
        <w:t xml:space="preserve">om skatt på vissa nikotinhaltiga produkter </w:t>
      </w:r>
      <w:r>
        <w:t xml:space="preserve">ska ändras så att sådan skatt inte ska tas ut på medicintekniska produkter </w:t>
      </w:r>
      <w:bookmarkStart w:id="362" w:name="_Hlk2259293"/>
      <w:r w:rsidRPr="006749AB">
        <w:t xml:space="preserve">och andra produkter </w:t>
      </w:r>
      <w:bookmarkEnd w:id="362"/>
      <w:r>
        <w:t xml:space="preserve">som får släppas ut på marknaden eller tas i bruk i Sverige enligt </w:t>
      </w:r>
      <w:r w:rsidRPr="00A3541E">
        <w:t>MDR-förordningen</w:t>
      </w:r>
      <w:r>
        <w:t xml:space="preserve">. </w:t>
      </w:r>
    </w:p>
    <w:p w14:paraId="03EAC9C4" w14:textId="77777777" w:rsidR="008539B5" w:rsidRDefault="008539B5" w:rsidP="008539B5">
      <w:pPr>
        <w:pStyle w:val="Brdtextmedindrag"/>
      </w:pPr>
    </w:p>
    <w:p w14:paraId="614B1CC6" w14:textId="77777777" w:rsidR="008539B5" w:rsidRPr="00316DD4" w:rsidRDefault="008539B5" w:rsidP="008539B5">
      <w:pPr>
        <w:pStyle w:val="Brdtextmedindrag"/>
        <w:rPr>
          <w:b/>
        </w:rPr>
      </w:pPr>
      <w:r>
        <w:rPr>
          <w:b/>
        </w:rPr>
        <w:t>Promemorians f</w:t>
      </w:r>
      <w:r w:rsidRPr="00316DD4">
        <w:rPr>
          <w:b/>
        </w:rPr>
        <w:t>örslag</w:t>
      </w:r>
      <w:r>
        <w:rPr>
          <w:b/>
        </w:rPr>
        <w:t xml:space="preserve"> </w:t>
      </w:r>
      <w:bookmarkStart w:id="363" w:name="_Hlk64209934"/>
      <w:r w:rsidRPr="00316DD4">
        <w:t xml:space="preserve">överensstämmer </w:t>
      </w:r>
      <w:r>
        <w:t xml:space="preserve">i huvudsak </w:t>
      </w:r>
      <w:r w:rsidRPr="00316DD4">
        <w:t>med regeringens förslag.</w:t>
      </w:r>
      <w:r>
        <w:t xml:space="preserve"> </w:t>
      </w:r>
      <w:bookmarkStart w:id="364" w:name="_Hlk63427286"/>
      <w:r>
        <w:t xml:space="preserve">I promemorians förslag anges det att lagen (2018:2088) om tobak och liknande produkter inte ska tillämpas på </w:t>
      </w:r>
      <w:r w:rsidRPr="005B6E5E">
        <w:t>medicintekniska produkter och andra produkter som omfattas</w:t>
      </w:r>
      <w:r>
        <w:t xml:space="preserve"> av </w:t>
      </w:r>
      <w:r w:rsidRPr="00A3541E">
        <w:t>MDR-förordningen</w:t>
      </w:r>
      <w:bookmarkEnd w:id="363"/>
      <w:r>
        <w:t>.</w:t>
      </w:r>
    </w:p>
    <w:bookmarkEnd w:id="364"/>
    <w:p w14:paraId="199BB717" w14:textId="77777777" w:rsidR="008539B5" w:rsidRPr="00DA79D3" w:rsidRDefault="008539B5" w:rsidP="008539B5">
      <w:pPr>
        <w:pStyle w:val="Brdtextmedindrag"/>
      </w:pPr>
      <w:r w:rsidRPr="00316DD4">
        <w:rPr>
          <w:b/>
        </w:rPr>
        <w:t>Remissinstanser</w:t>
      </w:r>
      <w:r>
        <w:rPr>
          <w:b/>
        </w:rPr>
        <w:t>na</w:t>
      </w:r>
      <w:r w:rsidRPr="00316DD4">
        <w:rPr>
          <w:b/>
        </w:rPr>
        <w:t>:</w:t>
      </w:r>
      <w:r w:rsidRPr="006E57A1">
        <w:rPr>
          <w:bCs/>
        </w:rPr>
        <w:t xml:space="preserve"> </w:t>
      </w:r>
      <w:r w:rsidRPr="00973E0A">
        <w:t xml:space="preserve">Ingen remissinstans har yttrat sig </w:t>
      </w:r>
      <w:r>
        <w:t xml:space="preserve">särskilt över </w:t>
      </w:r>
      <w:r w:rsidRPr="00973E0A">
        <w:t xml:space="preserve">promemorians lagförslag. </w:t>
      </w:r>
    </w:p>
    <w:p w14:paraId="05CBBB0F" w14:textId="77777777" w:rsidR="008539B5" w:rsidRDefault="008539B5" w:rsidP="008539B5">
      <w:pPr>
        <w:pStyle w:val="Rubrik4utannumrering"/>
      </w:pPr>
      <w:r w:rsidRPr="006749AB">
        <w:t xml:space="preserve">Skälen för </w:t>
      </w:r>
      <w:r>
        <w:t xml:space="preserve">regeringens </w:t>
      </w:r>
      <w:r w:rsidRPr="006749AB">
        <w:t>förslag</w:t>
      </w:r>
      <w:r>
        <w:t xml:space="preserve"> </w:t>
      </w:r>
    </w:p>
    <w:p w14:paraId="73D3EFC9" w14:textId="372BB46E" w:rsidR="008539B5" w:rsidRDefault="008539B5" w:rsidP="008539B5">
      <w:pPr>
        <w:pStyle w:val="Brdtext"/>
      </w:pPr>
      <w:r>
        <w:t xml:space="preserve">Den 3 april 2014 antog </w:t>
      </w:r>
      <w:r w:rsidRPr="00D52E3C">
        <w:t xml:space="preserve">Europaparlamentet och </w:t>
      </w:r>
      <w:r>
        <w:t xml:space="preserve">Europeiska </w:t>
      </w:r>
      <w:r w:rsidRPr="00D52E3C">
        <w:t>råd</w:t>
      </w:r>
      <w:r>
        <w:t xml:space="preserve">et </w:t>
      </w:r>
      <w:r w:rsidRPr="00D52E3C">
        <w:t>direktiv 2014/40/EU om tillnärmning av medlemsstaternas lagar och andra för</w:t>
      </w:r>
      <w:r>
        <w:softHyphen/>
      </w:r>
      <w:r w:rsidRPr="00D52E3C">
        <w:t>fatt</w:t>
      </w:r>
      <w:r>
        <w:softHyphen/>
      </w:r>
      <w:r w:rsidRPr="00D52E3C">
        <w:t>ning</w:t>
      </w:r>
      <w:r>
        <w:softHyphen/>
      </w:r>
      <w:r w:rsidRPr="00D52E3C">
        <w:t>ar om tillverkning, presentation och försäljning av tobaksvaror och relaterade produkter och om upphävande av direktiv 2001/37/EG, nedan kallat tobaksproduktdirektivet.</w:t>
      </w:r>
      <w:r w:rsidRPr="00C93866">
        <w:t xml:space="preserve"> </w:t>
      </w:r>
      <w:r w:rsidRPr="00D52E3C">
        <w:t>Förutom regler om tobaksprodukter inne</w:t>
      </w:r>
      <w:r>
        <w:softHyphen/>
      </w:r>
      <w:r w:rsidRPr="00D52E3C">
        <w:t xml:space="preserve">håller direktivet även regler om elektroniska cigaretter, nedan kallade e-cigaretter, och påfyllningsbehållare. Direktivets regler </w:t>
      </w:r>
      <w:r>
        <w:t xml:space="preserve">omfattar dock inte produkter som avses i </w:t>
      </w:r>
      <w:r w:rsidRPr="00D52E3C">
        <w:t>rådets direktiv 93/42/EEG av den 14 juni 1993 om medicintekniska produkter.</w:t>
      </w:r>
    </w:p>
    <w:p w14:paraId="24A2DAD9" w14:textId="54BAA698" w:rsidR="008539B5" w:rsidRDefault="008539B5" w:rsidP="008539B5">
      <w:pPr>
        <w:pStyle w:val="Brdtextmedindrag"/>
      </w:pPr>
      <w:r>
        <w:t>Tobaksproduktdirektivet genomfördes i svensk rätt genom ändringar i tobaks</w:t>
      </w:r>
      <w:r>
        <w:softHyphen/>
        <w:t>lagen (1993:581) och genom lagen (2017:425) om elektroniska cigarretter och påfyllningsbehållare. Dessa två lagar har nu ersatts av lagen om tobak och liknande produkter. Bestämmelserna i lagen om elektroniska cigaretter och påfyllningsbehållare fördes över i sak oförändrade till den nya lagen. Av 1 kap. 4 § den nya lagen framgår att i fråga om elektroniska cigarretter och påfyllningsbehållare ska lagen inte tillämpas på medicin</w:t>
      </w:r>
      <w:r>
        <w:softHyphen/>
        <w:t>tekniska produkter som omfattas av lagen (1993:584) om medicintekniska produkter.</w:t>
      </w:r>
    </w:p>
    <w:p w14:paraId="16B26ECE" w14:textId="1795F774" w:rsidR="008539B5" w:rsidRDefault="008539B5" w:rsidP="008539B5">
      <w:pPr>
        <w:pStyle w:val="Brdtextmedindrag"/>
      </w:pPr>
      <w:r>
        <w:t>Enligt lagen (2018:696) om skatt på vissa nikotinhaltiga produkter ska skatt betalas till staten för e-vätskor och andra nikotinhaltiga produkter. Emellertid framgår det av 5 § 2 den lagen att skatt inte ska tas ut för medicin</w:t>
      </w:r>
      <w:r>
        <w:softHyphen/>
        <w:t>tekniska produkter som får släppas ut på marknaden eller tas i bruk i Sverige enligt 9 § lagen (1993:584) om medicintekniska produkter.</w:t>
      </w:r>
    </w:p>
    <w:p w14:paraId="5651A29C" w14:textId="7190F2C0" w:rsidR="008539B5" w:rsidRDefault="008539B5" w:rsidP="008539B5">
      <w:pPr>
        <w:pStyle w:val="Brdtextmedindrag"/>
      </w:pPr>
      <w:r>
        <w:t>Som angetts ovan så är tobaksproduktdirektivet inte tillämpligt på pro</w:t>
      </w:r>
      <w:r>
        <w:softHyphen/>
        <w:t>dukter som avses i direktiv 93/42/EEG. Folkhälsa är det huvudsakliga skälet till regleringen i tobaksproduktdirektivet och därmed be</w:t>
      </w:r>
      <w:r>
        <w:softHyphen/>
        <w:t>stäm</w:t>
      </w:r>
      <w:r>
        <w:softHyphen/>
        <w:t>mels</w:t>
      </w:r>
      <w:r>
        <w:softHyphen/>
        <w:t>er</w:t>
      </w:r>
      <w:r>
        <w:softHyphen/>
        <w:t xml:space="preserve">na i lagen om tobak och liknande produkter som är del av genomförandet av tobaksproduktdirektivet. När </w:t>
      </w:r>
      <w:r w:rsidRPr="00D52E3C">
        <w:t>direktiv 93/42/EEG</w:t>
      </w:r>
      <w:r>
        <w:t xml:space="preserve"> ersätts med </w:t>
      </w:r>
      <w:r w:rsidRPr="00A3541E">
        <w:t>MDR-för</w:t>
      </w:r>
      <w:r>
        <w:softHyphen/>
      </w:r>
      <w:r w:rsidRPr="00A3541E">
        <w:t>ordningen</w:t>
      </w:r>
      <w:r>
        <w:t xml:space="preserve"> bör det framgå att </w:t>
      </w:r>
      <w:r w:rsidRPr="00C219C5">
        <w:t>denna lag inte heller omfatta</w:t>
      </w:r>
      <w:r>
        <w:t>r</w:t>
      </w:r>
      <w:r w:rsidRPr="00C219C5">
        <w:t xml:space="preserve"> de produkter som enligt </w:t>
      </w:r>
      <w:r w:rsidRPr="00A3541E">
        <w:t>MDR-förordningen</w:t>
      </w:r>
      <w:r>
        <w:t xml:space="preserve"> </w:t>
      </w:r>
      <w:r w:rsidRPr="00C219C5">
        <w:t xml:space="preserve">får släppas ut på marknaden eller tas i bruk i Sverige. Detsamma gäller lagen om skatt på vissa nikotinhaltiga produkter. </w:t>
      </w:r>
    </w:p>
    <w:p w14:paraId="14D82958" w14:textId="08AFC99A" w:rsidR="008539B5" w:rsidRDefault="008539B5" w:rsidP="008539B5">
      <w:pPr>
        <w:pStyle w:val="Brdtextmedindrag"/>
      </w:pPr>
      <w:r>
        <w:t>Som nämns i avsnitt 6.3 omfattar b</w:t>
      </w:r>
      <w:r w:rsidRPr="00916151">
        <w:t>estämmelserna</w:t>
      </w:r>
      <w:r>
        <w:t xml:space="preserve"> i </w:t>
      </w:r>
      <w:r w:rsidRPr="00A3541E">
        <w:t>MDR-förordningen</w:t>
      </w:r>
      <w:r>
        <w:t xml:space="preserve"> även vissa produkter som enligt tillverkaren är avsedda för estetiska eller andra icke-medicinska ändamål men som liknar medicintekniska pro</w:t>
      </w:r>
      <w:r>
        <w:softHyphen/>
        <w:t xml:space="preserve">dukter i fråga om funktion och riskprofil. De produkter som också kommer att omfattas av </w:t>
      </w:r>
      <w:r w:rsidRPr="00A3541E">
        <w:t>MDR-förordningen</w:t>
      </w:r>
      <w:r>
        <w:t xml:space="preserve"> framgår av bilaga XVI till den förord</w:t>
      </w:r>
      <w:r>
        <w:softHyphen/>
        <w:t>ning</w:t>
      </w:r>
      <w:r>
        <w:softHyphen/>
        <w:t>en. Bland de grupper av produkter som därmed kommer att omfattas av förordningen är kontaktlinser för estetisk användning, olika implantat, exempel</w:t>
      </w:r>
      <w:r>
        <w:softHyphen/>
        <w:t>vis bröstimplantat, medel för att fylla ut huden i ansiktet eller övrig hud eller slemhinnor, utrustning för fettsugning, lasrar för hud</w:t>
      </w:r>
      <w:r>
        <w:softHyphen/>
        <w:t>åter</w:t>
      </w:r>
      <w:r>
        <w:softHyphen/>
        <w:t>vinning, lasrar för tatuerings- eller hårborttagning samt utrustning för elektro</w:t>
      </w:r>
      <w:r>
        <w:softHyphen/>
        <w:t xml:space="preserve">magnetisk hjärnstimulering. </w:t>
      </w:r>
      <w:r w:rsidRPr="0096233B">
        <w:t>Anledningen till att produkterna i bilaga XVI omfattas av bestämmelserna i MDR-förordningen är att dessa pro</w:t>
      </w:r>
      <w:r>
        <w:softHyphen/>
      </w:r>
      <w:r w:rsidRPr="0096233B">
        <w:t>dukter liknar medicintekniska produkter i fråga om funktion och risk</w:t>
      </w:r>
      <w:r>
        <w:softHyphen/>
      </w:r>
      <w:r w:rsidRPr="0096233B">
        <w:t>profil. Genom att lägga till dessa produkter kommer det att säkerställas att även dessa produkter uppfyller kraven i förordningen och är lämpliga för sitt avsedda syfte och inte äventyrar användarens säkerhet. Även om det är svårt att se att produkter som omfattas av bilaga XVI i praktiken kan komma att uppfylla definitionerna för e-vätskor eller andra nikotinhaltiga pro</w:t>
      </w:r>
      <w:r>
        <w:softHyphen/>
      </w:r>
      <w:r w:rsidRPr="0096233B">
        <w:t>dukter i lagen om skatt på vissa nikotinhaltiga produkter bör de be</w:t>
      </w:r>
      <w:r>
        <w:softHyphen/>
      </w:r>
      <w:r w:rsidRPr="0096233B">
        <w:t>handlas som övriga produkter som omfattas av MDR-förordningen och undantas från beskattning.</w:t>
      </w:r>
      <w:r>
        <w:t xml:space="preserve"> </w:t>
      </w:r>
    </w:p>
    <w:p w14:paraId="43B6D34F" w14:textId="7268A5DB" w:rsidR="008539B5" w:rsidRDefault="008539B5" w:rsidP="008539B5">
      <w:pPr>
        <w:pStyle w:val="Brdtextmedindrag"/>
      </w:pPr>
      <w:r w:rsidRPr="00916151">
        <w:t xml:space="preserve">Som angetts ovan </w:t>
      </w:r>
      <w:r>
        <w:t>så är tobaksprodukts</w:t>
      </w:r>
      <w:r w:rsidRPr="00C77329">
        <w:t>direktiv</w:t>
      </w:r>
      <w:r>
        <w:t>et</w:t>
      </w:r>
      <w:r w:rsidRPr="00C77329">
        <w:t xml:space="preserve"> inte tillämpligt på elektron</w:t>
      </w:r>
      <w:r>
        <w:softHyphen/>
      </w:r>
      <w:r w:rsidRPr="00C77329">
        <w:t xml:space="preserve">iska cigaretter och påfyllningsbehållare som omfattas av kraven som anges i direktiv 93/42/EEG. </w:t>
      </w:r>
      <w:r w:rsidRPr="00916151">
        <w:t xml:space="preserve">Eftersom </w:t>
      </w:r>
      <w:r>
        <w:t xml:space="preserve">folkhälsa är det </w:t>
      </w:r>
      <w:r w:rsidRPr="00916151">
        <w:t>huvudsakliga skäl</w:t>
      </w:r>
      <w:r>
        <w:softHyphen/>
      </w:r>
      <w:r w:rsidRPr="00916151">
        <w:t xml:space="preserve">et </w:t>
      </w:r>
      <w:r>
        <w:t xml:space="preserve">till regleringen i tobaksproduktsdirektivet och därmed de svenska lagar som är del av genomförandet av det direktivet bör dessa lagar inte heller omfatta de produkter </w:t>
      </w:r>
      <w:r w:rsidRPr="00916151">
        <w:t xml:space="preserve">som </w:t>
      </w:r>
      <w:r>
        <w:t xml:space="preserve">enligt bilaga XVI till </w:t>
      </w:r>
      <w:r w:rsidRPr="00A3541E">
        <w:t>MDR-förordningen</w:t>
      </w:r>
      <w:r>
        <w:t xml:space="preserve"> </w:t>
      </w:r>
      <w:r w:rsidRPr="00916151">
        <w:t>får släppas ut på marknaden eller tas i bruk i Sverige.</w:t>
      </w:r>
    </w:p>
    <w:p w14:paraId="57D55C55" w14:textId="77777777" w:rsidR="008539B5" w:rsidRDefault="008539B5" w:rsidP="008539B5">
      <w:pPr>
        <w:pStyle w:val="Rubrik5utannumrering"/>
      </w:pPr>
      <w:r>
        <w:t>Hänvisning till EU-förordningen</w:t>
      </w:r>
    </w:p>
    <w:p w14:paraId="534EC389" w14:textId="77777777" w:rsidR="00DA5201" w:rsidRDefault="008539B5" w:rsidP="00DA5201">
      <w:pPr>
        <w:pStyle w:val="Brdtextmedindrag"/>
        <w:ind w:firstLine="0"/>
      </w:pPr>
      <w:r>
        <w:t>H</w:t>
      </w:r>
      <w:r w:rsidRPr="007D6F6D">
        <w:t xml:space="preserve">änvisningen till EU-förordningen i lagen om skatt på vissa nikotinhaltiga produkter </w:t>
      </w:r>
      <w:r>
        <w:t>är utformad så att den avser förordningen i en viss angiven lydelse, s.k. statisk hänvisning</w:t>
      </w:r>
      <w:r w:rsidRPr="007D6F6D">
        <w:t>. Eftersom paragrafen reglerar vissa fall då skatt inte tas ut skulle en dynamisk hänvisning medföra att en ändring i en EU-förordning på hälsoområdet direkt skulle påverka vad som beskattas en</w:t>
      </w:r>
      <w:r>
        <w:softHyphen/>
      </w:r>
      <w:r w:rsidRPr="007D6F6D">
        <w:t>ligt en svensk nationell skatt. För att undvika detta och se till att skattens om</w:t>
      </w:r>
      <w:r>
        <w:softHyphen/>
      </w:r>
      <w:r w:rsidRPr="007D6F6D">
        <w:t>fattning även fortsättningsvis beslutas av riksdag</w:t>
      </w:r>
      <w:r>
        <w:t>en</w:t>
      </w:r>
      <w:r w:rsidRPr="007D6F6D">
        <w:t xml:space="preserve"> måste hän</w:t>
      </w:r>
      <w:r>
        <w:softHyphen/>
      </w:r>
      <w:r w:rsidRPr="007D6F6D">
        <w:t>visningen vara statisk</w:t>
      </w:r>
      <w:r>
        <w:t xml:space="preserve"> och avse MDR-</w:t>
      </w:r>
      <w:r w:rsidRPr="00930D43">
        <w:t xml:space="preserve">förordningen </w:t>
      </w:r>
      <w:r>
        <w:t xml:space="preserve">i lydelsen </w:t>
      </w:r>
      <w:r w:rsidRPr="00A708A8">
        <w:t>enligt Europa</w:t>
      </w:r>
      <w:r>
        <w:softHyphen/>
      </w:r>
      <w:r w:rsidRPr="00A708A8">
        <w:t>parla</w:t>
      </w:r>
      <w:r>
        <w:softHyphen/>
      </w:r>
      <w:r w:rsidRPr="00A708A8">
        <w:t>men</w:t>
      </w:r>
      <w:r>
        <w:softHyphen/>
      </w:r>
      <w:r w:rsidRPr="00A708A8">
        <w:t>tets och rådets förordning (EU) 2020/561 om ändring av förord</w:t>
      </w:r>
      <w:r>
        <w:softHyphen/>
      </w:r>
      <w:r w:rsidRPr="00A708A8">
        <w:t>ning (EU) 2017/745 om medicintekniska produkter vad gäller tillämpnings</w:t>
      </w:r>
      <w:r w:rsidR="00D045A2">
        <w:softHyphen/>
      </w:r>
      <w:r w:rsidRPr="00A708A8">
        <w:t>datum för vissa bestämmelser.</w:t>
      </w:r>
      <w:r w:rsidR="00DA5201">
        <w:t xml:space="preserve"> </w:t>
      </w:r>
      <w:bookmarkStart w:id="365" w:name="_Toc65132686"/>
    </w:p>
    <w:p w14:paraId="16B4D109" w14:textId="38D15FA3" w:rsidR="008539B5" w:rsidRDefault="008539B5" w:rsidP="00DA5201">
      <w:pPr>
        <w:pStyle w:val="Rubrik1"/>
      </w:pPr>
      <w:bookmarkStart w:id="366" w:name="_Toc69367556"/>
      <w:r>
        <w:t>Avgifter</w:t>
      </w:r>
      <w:bookmarkEnd w:id="365"/>
      <w:bookmarkEnd w:id="366"/>
    </w:p>
    <w:p w14:paraId="31C401C4" w14:textId="77777777" w:rsidR="008539B5" w:rsidRDefault="008539B5" w:rsidP="008539B5">
      <w:pPr>
        <w:pStyle w:val="Brdtextram"/>
      </w:pPr>
      <w:r>
        <w:rPr>
          <w:b/>
        </w:rPr>
        <w:t>Regeringens f</w:t>
      </w:r>
      <w:r w:rsidRPr="00420062">
        <w:rPr>
          <w:b/>
        </w:rPr>
        <w:t>örslag:</w:t>
      </w:r>
      <w:r>
        <w:t xml:space="preserve"> En avgift ska betalas av den som </w:t>
      </w:r>
    </w:p>
    <w:p w14:paraId="47847838" w14:textId="77777777" w:rsidR="008539B5" w:rsidRDefault="008539B5" w:rsidP="008539B5">
      <w:pPr>
        <w:pStyle w:val="Brdtextmedindragram"/>
      </w:pPr>
      <w:r>
        <w:t xml:space="preserve">1. ansöker i Sverige om att utses till anmält </w:t>
      </w:r>
      <w:bookmarkStart w:id="367" w:name="_Hlk59030588"/>
      <w:r>
        <w:t>organ eller som ansöker om utvidgning eller andra ändringar beträffande utseendet av ett anmält organ och anmälan till kommissionen av sådana ändringar</w:t>
      </w:r>
      <w:bookmarkEnd w:id="367"/>
      <w:r>
        <w:t xml:space="preserve">, </w:t>
      </w:r>
    </w:p>
    <w:p w14:paraId="4004E924" w14:textId="77777777" w:rsidR="008539B5" w:rsidRDefault="008539B5" w:rsidP="008539B5">
      <w:pPr>
        <w:pStyle w:val="Brdtextmedindragram"/>
      </w:pPr>
      <w:r>
        <w:t>2. ansöker om att få genomföra en klinisk prövning eller en prestandastudie,</w:t>
      </w:r>
    </w:p>
    <w:p w14:paraId="1770DA08" w14:textId="5E0AC35E" w:rsidR="008539B5" w:rsidRDefault="008539B5" w:rsidP="008539B5">
      <w:pPr>
        <w:pStyle w:val="Brdtextmedindragram"/>
      </w:pPr>
      <w:r>
        <w:t>3. anmäler att en klinisk prövning eller en prestandastudie ska utföras för att ytterligare utvärdera en CE-märkt produkt inom ramen för pro</w:t>
      </w:r>
      <w:r>
        <w:softHyphen/>
        <w:t>dukt</w:t>
      </w:r>
      <w:r>
        <w:softHyphen/>
        <w:t>ens avsedda ändamål,</w:t>
      </w:r>
    </w:p>
    <w:p w14:paraId="5F69111D" w14:textId="5C27A22C" w:rsidR="008539B5" w:rsidRDefault="008539B5" w:rsidP="008539B5">
      <w:pPr>
        <w:pStyle w:val="Brdtextmedindragram"/>
      </w:pPr>
      <w:r>
        <w:t>4. anmäler väsentliga ändringar av en klinisk prövning eller en pre</w:t>
      </w:r>
      <w:r>
        <w:softHyphen/>
        <w:t>standa</w:t>
      </w:r>
      <w:r>
        <w:softHyphen/>
        <w:t>studie, eller</w:t>
      </w:r>
    </w:p>
    <w:p w14:paraId="5CC265D1" w14:textId="77855AE2" w:rsidR="008539B5" w:rsidRDefault="008539B5" w:rsidP="008539B5">
      <w:pPr>
        <w:pStyle w:val="Brdtextmedindragram"/>
      </w:pPr>
      <w:r>
        <w:t>5. </w:t>
      </w:r>
      <w:bookmarkStart w:id="368" w:name="_Hlk11312629"/>
      <w:r>
        <w:t>ansöker om tillstånd enligt artikel 59 i</w:t>
      </w:r>
      <w:r w:rsidRPr="003C3468">
        <w:t xml:space="preserve"> </w:t>
      </w:r>
      <w:r w:rsidRPr="00A3541E">
        <w:t>MDR-förordningen</w:t>
      </w:r>
      <w:r>
        <w:t xml:space="preserve"> </w:t>
      </w:r>
      <w:r w:rsidRPr="003C3468">
        <w:t xml:space="preserve">eller artikel 54 </w:t>
      </w:r>
      <w:r>
        <w:t>i IVDR-förordningen till att specifika produkter får släppas ut på marknaden eller tas i bruk i Sverige trots att de förfaranden som avses i artikel 52 respektive 48 nämnda förordningar inte är genom</w:t>
      </w:r>
      <w:r>
        <w:softHyphen/>
        <w:t>förda.</w:t>
      </w:r>
      <w:bookmarkEnd w:id="368"/>
    </w:p>
    <w:p w14:paraId="28C8EC6D" w14:textId="77777777" w:rsidR="008539B5" w:rsidRDefault="008539B5" w:rsidP="008539B5">
      <w:pPr>
        <w:pStyle w:val="Brdtextmedindragram"/>
      </w:pPr>
      <w:r>
        <w:t xml:space="preserve">En årsavgift ska betalas av </w:t>
      </w:r>
    </w:p>
    <w:p w14:paraId="3F22E1D9" w14:textId="77777777" w:rsidR="008539B5" w:rsidRDefault="008539B5" w:rsidP="008539B5">
      <w:pPr>
        <w:pStyle w:val="Brdtextmedindragram"/>
      </w:pPr>
      <w:r>
        <w:t>1. </w:t>
      </w:r>
      <w:bookmarkStart w:id="369" w:name="_Hlk54604939"/>
      <w:r>
        <w:t>en ekonomisk aktör som registrerar verksamhet i Sverige</w:t>
      </w:r>
      <w:bookmarkEnd w:id="369"/>
      <w:r>
        <w:t xml:space="preserve"> och som är en sådan aktör som anges i föreskrifter meddelade av regeringen eller den myndighet som regeringen bestämmer, </w:t>
      </w:r>
    </w:p>
    <w:p w14:paraId="383F09EA" w14:textId="77777777" w:rsidR="008539B5" w:rsidRDefault="008539B5" w:rsidP="008539B5">
      <w:pPr>
        <w:pStyle w:val="Brdtextmedindragram"/>
      </w:pPr>
      <w:r>
        <w:t xml:space="preserve">2. en </w:t>
      </w:r>
      <w:r w:rsidDel="00AD1B14">
        <w:t xml:space="preserve">tillverkare av sådana </w:t>
      </w:r>
      <w:r>
        <w:t>produkter som i fråga om användningen står medicintekniska produkter nära</w:t>
      </w:r>
      <w:r w:rsidDel="00AD1B14">
        <w:t xml:space="preserve"> </w:t>
      </w:r>
      <w:r>
        <w:t xml:space="preserve">enligt </w:t>
      </w:r>
      <w:r w:rsidDel="00AD1B14">
        <w:t>föreskrifter</w:t>
      </w:r>
      <w:r>
        <w:t xml:space="preserve"> meddelade med stöd av 7 kap. 1 §, </w:t>
      </w:r>
    </w:p>
    <w:p w14:paraId="656C25CE" w14:textId="1639A9A5" w:rsidR="008539B5" w:rsidRDefault="008539B5" w:rsidP="008539B5">
      <w:pPr>
        <w:pStyle w:val="Brdtextmedindragram"/>
      </w:pPr>
      <w:r>
        <w:t xml:space="preserve">3. en reprocessare av en engångsprodukt i Sverige </w:t>
      </w:r>
      <w:bookmarkStart w:id="370" w:name="_Hlk49933917"/>
      <w:r>
        <w:t>om denna verk</w:t>
      </w:r>
      <w:r>
        <w:softHyphen/>
        <w:t>sam</w:t>
      </w:r>
      <w:r>
        <w:softHyphen/>
        <w:t>het inte sker inom hälso- och sjukvården eller av hälso- och sjuk</w:t>
      </w:r>
      <w:r>
        <w:softHyphen/>
        <w:t>vårds</w:t>
      </w:r>
      <w:r>
        <w:softHyphen/>
        <w:t xml:space="preserve">personal, </w:t>
      </w:r>
      <w:bookmarkEnd w:id="370"/>
      <w:r>
        <w:t xml:space="preserve">och </w:t>
      </w:r>
    </w:p>
    <w:p w14:paraId="00F33AD6" w14:textId="77777777" w:rsidR="008539B5" w:rsidRDefault="008539B5" w:rsidP="008539B5">
      <w:pPr>
        <w:pStyle w:val="Brdtextmedindragram"/>
      </w:pPr>
      <w:r>
        <w:t xml:space="preserve">4. ett </w:t>
      </w:r>
      <w:r w:rsidRPr="000423E9">
        <w:t xml:space="preserve">anmält organ </w:t>
      </w:r>
      <w:r>
        <w:t xml:space="preserve">som har utsetts </w:t>
      </w:r>
      <w:r w:rsidRPr="000423E9">
        <w:t xml:space="preserve">av </w:t>
      </w:r>
      <w:r>
        <w:t xml:space="preserve">myndigheten med ansvar för anmälda organ i Sverige. </w:t>
      </w:r>
    </w:p>
    <w:p w14:paraId="0E24E5E8" w14:textId="77777777" w:rsidR="008539B5" w:rsidRDefault="008539B5" w:rsidP="008539B5">
      <w:pPr>
        <w:pStyle w:val="Brdtextmedindragram"/>
      </w:pPr>
      <w:r>
        <w:t xml:space="preserve">En avgift ska även betalas av </w:t>
      </w:r>
    </w:p>
    <w:p w14:paraId="3894B7AB" w14:textId="4887976A" w:rsidR="008539B5" w:rsidRDefault="008539B5" w:rsidP="008539B5">
      <w:pPr>
        <w:pStyle w:val="Brdtextmedindragram"/>
      </w:pPr>
      <w:r>
        <w:t>1. en ekonomisk aktör som begär att få ett exportintyg utfärdat av den be</w:t>
      </w:r>
      <w:r>
        <w:softHyphen/>
        <w:t>hör</w:t>
      </w:r>
      <w:r>
        <w:softHyphen/>
        <w:t>iga myndigheten,</w:t>
      </w:r>
    </w:p>
    <w:p w14:paraId="3C56FDEA" w14:textId="6DC4EA1D" w:rsidR="008539B5" w:rsidRDefault="008539B5" w:rsidP="008539B5">
      <w:pPr>
        <w:pStyle w:val="Brdtextmedindragram"/>
      </w:pPr>
      <w:r>
        <w:t>2. en ekonomisk aktör med anledning av provtagning och under</w:t>
      </w:r>
      <w:r>
        <w:softHyphen/>
        <w:t>sök</w:t>
      </w:r>
      <w:r>
        <w:softHyphen/>
        <w:t>ning av prover i aktörens verksamhet, och</w:t>
      </w:r>
    </w:p>
    <w:p w14:paraId="7057D39F" w14:textId="3047E254" w:rsidR="008539B5" w:rsidRDefault="008539B5" w:rsidP="008539B5">
      <w:pPr>
        <w:pStyle w:val="Brdtextmedindragram"/>
      </w:pPr>
      <w:r>
        <w:t>3. ett anmält organ som begär yttranden eller rådgivning av den an</w:t>
      </w:r>
      <w:r>
        <w:softHyphen/>
        <w:t>svar</w:t>
      </w:r>
      <w:r>
        <w:softHyphen/>
        <w:t xml:space="preserve">iga myndigheten i Sverige. </w:t>
      </w:r>
    </w:p>
    <w:p w14:paraId="745E5DE4" w14:textId="708213EC" w:rsidR="008539B5" w:rsidRDefault="008539B5" w:rsidP="008539B5">
      <w:pPr>
        <w:pStyle w:val="Brdtextmedindragram"/>
      </w:pPr>
      <w:r>
        <w:t>Regeringen eller den myndighet som regeringen bestämmer får med</w:t>
      </w:r>
      <w:r>
        <w:softHyphen/>
        <w:t>dela föreskrifter om vilka ekonomiska aktörer som ska betala årsavgift. Regering</w:t>
      </w:r>
      <w:r>
        <w:softHyphen/>
        <w:t>en eller den myndighet som regeringen bestämmer ska även få med</w:t>
      </w:r>
      <w:r>
        <w:softHyphen/>
        <w:t>dela föreskrifter om storleken på avgifterna och om betalning av sådana avgifter.</w:t>
      </w:r>
    </w:p>
    <w:p w14:paraId="6344D9A7" w14:textId="77777777" w:rsidR="008539B5" w:rsidRDefault="008539B5" w:rsidP="008539B5">
      <w:pPr>
        <w:pStyle w:val="Brdtextmedindrag"/>
        <w:rPr>
          <w:b/>
        </w:rPr>
      </w:pPr>
    </w:p>
    <w:p w14:paraId="635ED62D" w14:textId="11C77624"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 föreslås det att en avgift ska tas ut av den som ansöker om att utses till anmält organ, men det föreslås inte att en avgift även ska tas ut av den som ansöker om utvidgning eller andra ändringar be</w:t>
      </w:r>
      <w:r>
        <w:softHyphen/>
        <w:t>träff</w:t>
      </w:r>
      <w:r>
        <w:softHyphen/>
        <w:t>ande utseendet eller anmälan av det anmälda organets utseende. I pro</w:t>
      </w:r>
      <w:r>
        <w:softHyphen/>
        <w:t>memorians förslag anges det att årsavgift ska betalas av ekonomiska aktör</w:t>
      </w:r>
      <w:r>
        <w:softHyphen/>
        <w:t>er som har verksamhet i Sverige. I promemorian finns det inte något för</w:t>
      </w:r>
      <w:r>
        <w:softHyphen/>
        <w:t>slag om att endast de ekonomiska aktörer som r</w:t>
      </w:r>
      <w:r w:rsidRPr="0015768B">
        <w:t>egeringen eller den myndig</w:t>
      </w:r>
      <w:r>
        <w:softHyphen/>
      </w:r>
      <w:r w:rsidRPr="0015768B">
        <w:t xml:space="preserve">het som regeringen bestämmer </w:t>
      </w:r>
      <w:r>
        <w:t>har angett i föreskrifter ska betala årsavgift. Inte heller föreslås det något bemyndigande i detta avseende. Vidare föreslås det i promemorian att en årsavgift ska tas ut av den som re</w:t>
      </w:r>
      <w:r>
        <w:softHyphen/>
        <w:t>process</w:t>
      </w:r>
      <w:r>
        <w:softHyphen/>
        <w:t>ar en engångsprodukt i Sverige och i förslaget finns inget undan</w:t>
      </w:r>
      <w:r>
        <w:softHyphen/>
        <w:t xml:space="preserve">tag för den verksamhet som sker inom hälso- och sjukvården eller av hälso- och sjukvårdspersonal. </w:t>
      </w:r>
    </w:p>
    <w:p w14:paraId="484B5583" w14:textId="5C5F09FF" w:rsidR="008539B5" w:rsidRPr="00FB6E93" w:rsidRDefault="008539B5" w:rsidP="008539B5">
      <w:pPr>
        <w:pStyle w:val="Brdtextmedindrag"/>
        <w:rPr>
          <w:bCs/>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FB6E93">
        <w:rPr>
          <w:bCs/>
          <w:i/>
          <w:iCs/>
        </w:rPr>
        <w:t>Ekonomistyr</w:t>
      </w:r>
      <w:r>
        <w:rPr>
          <w:bCs/>
          <w:i/>
          <w:iCs/>
        </w:rPr>
        <w:softHyphen/>
      </w:r>
      <w:r w:rsidRPr="00FB6E93">
        <w:rPr>
          <w:bCs/>
          <w:i/>
          <w:iCs/>
        </w:rPr>
        <w:t>nings</w:t>
      </w:r>
      <w:r>
        <w:rPr>
          <w:bCs/>
          <w:i/>
          <w:iCs/>
        </w:rPr>
        <w:softHyphen/>
      </w:r>
      <w:r w:rsidRPr="00FB6E93">
        <w:rPr>
          <w:bCs/>
          <w:i/>
          <w:iCs/>
        </w:rPr>
        <w:t>verket</w:t>
      </w:r>
      <w:r w:rsidRPr="00FB6E93">
        <w:rPr>
          <w:bCs/>
        </w:rPr>
        <w:t xml:space="preserve"> (ESV) tolkar </w:t>
      </w:r>
      <w:r>
        <w:rPr>
          <w:bCs/>
        </w:rPr>
        <w:t xml:space="preserve">förslaget i promemorian </w:t>
      </w:r>
      <w:r w:rsidRPr="00FB6E93">
        <w:rPr>
          <w:bCs/>
        </w:rPr>
        <w:t xml:space="preserve">som att avsikten är att de avgiftsintäkter som ska finansiera verksamhet hos Läkemedelsverket ska disponeras av myndigheten. ESV kan av promemorian inte utläsa om tanken är att riksdagen ska fatta beslut om att dessa avgiftsintäkter ska få disponeras för de aktuella ändamålen eller om de anses rymmas inom ramen för tidigare riksdagsbeslut om specialdestination. </w:t>
      </w:r>
      <w:r>
        <w:rPr>
          <w:bCs/>
        </w:rPr>
        <w:t xml:space="preserve">Myndigheten </w:t>
      </w:r>
      <w:r w:rsidRPr="00FB6E93">
        <w:rPr>
          <w:bCs/>
        </w:rPr>
        <w:t>peka</w:t>
      </w:r>
      <w:r>
        <w:rPr>
          <w:bCs/>
        </w:rPr>
        <w:t>r på</w:t>
      </w:r>
      <w:r w:rsidRPr="00FB6E93">
        <w:rPr>
          <w:bCs/>
        </w:rPr>
        <w:t xml:space="preserve"> att det är viktigt att säkerställa att alla de avgiftsintäkter som ska disponeras omfattas av beslut om specialdestination. </w:t>
      </w:r>
      <w:r>
        <w:rPr>
          <w:bCs/>
        </w:rPr>
        <w:t xml:space="preserve">Vidare saknar </w:t>
      </w:r>
      <w:r w:rsidRPr="002F659F">
        <w:rPr>
          <w:rFonts w:ascii="TimesNewRomanPS-ItalicMT" w:hAnsi="TimesNewRomanPS-ItalicMT" w:cs="TimesNewRomanPS-ItalicMT"/>
        </w:rPr>
        <w:t>ESV</w:t>
      </w:r>
      <w:r>
        <w:rPr>
          <w:rFonts w:ascii="TimesNewRomanPS-ItalicMT" w:hAnsi="TimesNewRomanPS-ItalicMT" w:cs="TimesNewRomanPS-ItalicMT"/>
          <w:i/>
          <w:iCs/>
        </w:rPr>
        <w:t xml:space="preserve"> </w:t>
      </w:r>
      <w:r>
        <w:t>motivering och konsekvensanalys av valet att låta Läkemedelsverket disponera avgifterna, samtidigt som den del av ansökningsavgifterna som avser Etikprövningsmyndighetens granskning ska redovisas mot inkomst</w:t>
      </w:r>
      <w:r>
        <w:softHyphen/>
        <w:t xml:space="preserve">titel. Med tanke på att en myndighet ska ta ut avgift och därefter överföra medel till en annan myndighet är det enligt ESV </w:t>
      </w:r>
      <w:r w:rsidRPr="009B4D75">
        <w:rPr>
          <w:bCs/>
        </w:rPr>
        <w:t xml:space="preserve">viktigt att utforma en transparent modell för uppföljning av intäkter och kostnader för de olika verksamheterna. </w:t>
      </w:r>
    </w:p>
    <w:p w14:paraId="0D1C6247" w14:textId="079072F8" w:rsidR="008539B5" w:rsidRPr="00EB5E9D" w:rsidRDefault="008539B5" w:rsidP="008539B5">
      <w:pPr>
        <w:pStyle w:val="Brdtextmedindrag"/>
        <w:rPr>
          <w:bCs/>
        </w:rPr>
      </w:pPr>
      <w:r w:rsidRPr="005F28BC">
        <w:rPr>
          <w:bCs/>
          <w:i/>
          <w:iCs/>
        </w:rPr>
        <w:t>Swedish Medtech</w:t>
      </w:r>
      <w:r>
        <w:rPr>
          <w:bCs/>
        </w:rPr>
        <w:t xml:space="preserve"> </w:t>
      </w:r>
      <w:r w:rsidRPr="006D0865">
        <w:rPr>
          <w:bCs/>
        </w:rPr>
        <w:t>anser att Läkemedelsverkets tillsynsverksamhet bör finansieras genom anslag i stället för genom höjda avgifter.</w:t>
      </w:r>
      <w:r>
        <w:rPr>
          <w:bCs/>
        </w:rPr>
        <w:t xml:space="preserve"> Vidare betonar </w:t>
      </w:r>
      <w:r w:rsidRPr="005F28BC">
        <w:rPr>
          <w:bCs/>
        </w:rPr>
        <w:t>Swedish Medtech</w:t>
      </w:r>
      <w:r w:rsidRPr="006D0865">
        <w:rPr>
          <w:bCs/>
        </w:rPr>
        <w:t xml:space="preserve"> </w:t>
      </w:r>
      <w:r>
        <w:rPr>
          <w:bCs/>
        </w:rPr>
        <w:t xml:space="preserve">att storleken på avgifterna bör sättas med hänsyn till avgiftsstrukturen i andra länder så att konkurrensen inte snedvrids och att </w:t>
      </w:r>
      <w:r w:rsidRPr="00EB5E9D">
        <w:rPr>
          <w:bCs/>
        </w:rPr>
        <w:t xml:space="preserve">en ekonomisk aktör </w:t>
      </w:r>
      <w:r>
        <w:rPr>
          <w:bCs/>
        </w:rPr>
        <w:t>inte ska behöva betala flera årsavgifter i olika roller så</w:t>
      </w:r>
      <w:r>
        <w:rPr>
          <w:bCs/>
        </w:rPr>
        <w:softHyphen/>
        <w:t xml:space="preserve">som </w:t>
      </w:r>
      <w:r w:rsidRPr="00EB5E9D">
        <w:rPr>
          <w:bCs/>
        </w:rPr>
        <w:t xml:space="preserve">exempelvis tillverkare, importör och distributör. </w:t>
      </w:r>
      <w:r w:rsidRPr="00FB6E93">
        <w:rPr>
          <w:bCs/>
          <w:i/>
          <w:iCs/>
        </w:rPr>
        <w:t>Sahlgrenska Universit</w:t>
      </w:r>
      <w:r>
        <w:rPr>
          <w:bCs/>
          <w:i/>
          <w:iCs/>
        </w:rPr>
        <w:softHyphen/>
      </w:r>
      <w:r w:rsidRPr="00FB6E93">
        <w:rPr>
          <w:bCs/>
          <w:i/>
          <w:iCs/>
        </w:rPr>
        <w:t>etssjukhuset</w:t>
      </w:r>
      <w:r>
        <w:rPr>
          <w:bCs/>
        </w:rPr>
        <w:t xml:space="preserve"> anser att det </w:t>
      </w:r>
      <w:r w:rsidRPr="00A952F5">
        <w:rPr>
          <w:bCs/>
        </w:rPr>
        <w:t>är oklart om årsavgift ska tas ut av alla som reprocessar, företag såväl som vårdgivare, eller om det endast är före</w:t>
      </w:r>
      <w:r>
        <w:rPr>
          <w:bCs/>
        </w:rPr>
        <w:softHyphen/>
      </w:r>
      <w:r w:rsidRPr="00A952F5">
        <w:rPr>
          <w:bCs/>
        </w:rPr>
        <w:t xml:space="preserve">tag som ska betala årsavgift. </w:t>
      </w:r>
      <w:r w:rsidRPr="001460BF">
        <w:rPr>
          <w:i/>
          <w:iCs/>
        </w:rPr>
        <w:t>Apotekarsocieteten</w:t>
      </w:r>
      <w:r>
        <w:t xml:space="preserve"> ställer frågan om avgift ska erläggas både till Etikprövningsmyndigheten och Läkemedelsverket när det gäller prövningar enligt artikel 74 i </w:t>
      </w:r>
      <w:r w:rsidRPr="00A3541E">
        <w:t>MDR-förordningen</w:t>
      </w:r>
      <w:r>
        <w:t>. Apotekar</w:t>
      </w:r>
      <w:r>
        <w:softHyphen/>
        <w:t>societ</w:t>
      </w:r>
      <w:r>
        <w:softHyphen/>
        <w:t>eten frågar även vilken myndighet som är den ansvariga myndig</w:t>
      </w:r>
      <w:r>
        <w:softHyphen/>
        <w:t>het</w:t>
      </w:r>
      <w:r>
        <w:softHyphen/>
        <w:t xml:space="preserve">en som på begäran kan ge yttrande eller rådgivning till ett anmält organ. </w:t>
      </w:r>
    </w:p>
    <w:p w14:paraId="14F2EF8C" w14:textId="4B9754D5" w:rsidR="008539B5" w:rsidRDefault="008539B5" w:rsidP="008539B5">
      <w:pPr>
        <w:pStyle w:val="Brdtextmedindrag"/>
      </w:pPr>
      <w:r w:rsidRPr="00F0652F">
        <w:rPr>
          <w:bCs/>
        </w:rPr>
        <w:t xml:space="preserve">I fråga om avgift för reprocessing anser </w:t>
      </w:r>
      <w:r w:rsidRPr="003665DB">
        <w:rPr>
          <w:bCs/>
          <w:i/>
          <w:iCs/>
        </w:rPr>
        <w:t>Läkemedelsverket</w:t>
      </w:r>
      <w:r w:rsidRPr="003665DB">
        <w:rPr>
          <w:bCs/>
        </w:rPr>
        <w:t xml:space="preserve"> </w:t>
      </w:r>
      <w:r>
        <w:rPr>
          <w:bCs/>
        </w:rPr>
        <w:t>det lämpligt att det förtydligas i bestämmelsen att avgifter endast ska tas ut för sådan verk</w:t>
      </w:r>
      <w:r>
        <w:rPr>
          <w:bCs/>
        </w:rPr>
        <w:softHyphen/>
        <w:t xml:space="preserve">samhet som bedrivs i Sverige. </w:t>
      </w:r>
    </w:p>
    <w:p w14:paraId="46DC98B6" w14:textId="77777777" w:rsidR="008539B5" w:rsidRPr="003665DB" w:rsidRDefault="008539B5" w:rsidP="008539B5">
      <w:pPr>
        <w:pStyle w:val="Brdtextmedindrag"/>
        <w:rPr>
          <w:bCs/>
        </w:rPr>
      </w:pPr>
      <w:r w:rsidRPr="00F467C1">
        <w:t>Bestämmelsen om att en årsavgift ska</w:t>
      </w:r>
      <w:r>
        <w:rPr>
          <w:i/>
          <w:iCs/>
        </w:rPr>
        <w:t xml:space="preserve"> </w:t>
      </w:r>
      <w:r w:rsidRPr="00E45895">
        <w:t>betalas av en ekonomisk aktör som registrerar verksamhet i Sverige</w:t>
      </w:r>
      <w:r w:rsidRPr="00E45895">
        <w:rPr>
          <w:i/>
          <w:iCs/>
        </w:rPr>
        <w:t xml:space="preserve"> </w:t>
      </w:r>
      <w:r>
        <w:t xml:space="preserve">anser </w:t>
      </w:r>
      <w:r w:rsidRPr="00E45895">
        <w:rPr>
          <w:i/>
          <w:iCs/>
        </w:rPr>
        <w:t xml:space="preserve">Umeå </w:t>
      </w:r>
      <w:r>
        <w:rPr>
          <w:i/>
          <w:iCs/>
        </w:rPr>
        <w:t>u</w:t>
      </w:r>
      <w:r w:rsidRPr="00E45895">
        <w:rPr>
          <w:i/>
          <w:iCs/>
        </w:rPr>
        <w:t>niversitet</w:t>
      </w:r>
      <w:r>
        <w:t xml:space="preserve"> vara lite oklar eftersom lydelsen i sig inte kopplar ihop aktören med medicintekniska produkter. Även definitionen om reprocessare skulle enligt universitetet kunna förtydligas. </w:t>
      </w:r>
      <w:r w:rsidRPr="00FF711C">
        <w:rPr>
          <w:i/>
          <w:iCs/>
        </w:rPr>
        <w:t>Region Skåne</w:t>
      </w:r>
      <w:r>
        <w:t xml:space="preserve"> anser att b</w:t>
      </w:r>
      <w:r w:rsidRPr="00FF711C">
        <w:t xml:space="preserve">egreppet </w:t>
      </w:r>
      <w:r>
        <w:t>e</w:t>
      </w:r>
      <w:r w:rsidRPr="00FF711C">
        <w:t>konomisk aktör behöver förtydligas med hänsyn till hälso- och sjukvårdens organisation</w:t>
      </w:r>
      <w:r>
        <w:t>.</w:t>
      </w:r>
    </w:p>
    <w:p w14:paraId="17DB6991" w14:textId="77777777" w:rsidR="008539B5" w:rsidRDefault="008539B5" w:rsidP="008539B5">
      <w:pPr>
        <w:pStyle w:val="Rubrik4utannumrering"/>
      </w:pPr>
      <w:r>
        <w:t>Skälen för regeringens förslag</w:t>
      </w:r>
    </w:p>
    <w:p w14:paraId="576DA548" w14:textId="537A6865" w:rsidR="008539B5" w:rsidRDefault="008539B5" w:rsidP="008539B5">
      <w:pPr>
        <w:pStyle w:val="Brdtextmedindrag"/>
        <w:ind w:firstLine="0"/>
      </w:pPr>
      <w:r>
        <w:t xml:space="preserve">Av artikel 111 i </w:t>
      </w:r>
      <w:r w:rsidRPr="00A3541E">
        <w:t>MDR-förordningen</w:t>
      </w:r>
      <w:r>
        <w:t xml:space="preserve"> och artikel 104 i IVDR-förordningen följ</w:t>
      </w:r>
      <w:r>
        <w:softHyphen/>
        <w:t>er att medlemsstaterna får ta ut avgifter för de verksamheter som fast</w:t>
      </w:r>
      <w:r>
        <w:softHyphen/>
        <w:t>ställs i förordningarna. Av bestämmelserna framgår det att storleken på av</w:t>
      </w:r>
      <w:r>
        <w:softHyphen/>
        <w:t xml:space="preserve">gifterna måste fastställas på ett öppet sätt och enligt principen om full kostnadstäckning. </w:t>
      </w:r>
    </w:p>
    <w:p w14:paraId="246AB18C" w14:textId="40B5361E" w:rsidR="008539B5" w:rsidRDefault="008539B5" w:rsidP="008539B5">
      <w:pPr>
        <w:pStyle w:val="Brdtextmedindrag"/>
      </w:pPr>
      <w:r>
        <w:t xml:space="preserve">I denna proposition kommer endast utformning av bestämmelser gällande avgifter, inte avgifternas storlek, att behandlas. Storleken på avgifterna </w:t>
      </w:r>
      <w:bookmarkStart w:id="371" w:name="_Hlk56107188"/>
      <w:r>
        <w:t xml:space="preserve">kommer att regleras i en förordning och </w:t>
      </w:r>
      <w:bookmarkEnd w:id="371"/>
      <w:r>
        <w:t xml:space="preserve">frågan kommer därför att behandlas i en separat process.    </w:t>
      </w:r>
    </w:p>
    <w:p w14:paraId="2C29FB09" w14:textId="77777777" w:rsidR="008539B5" w:rsidRDefault="008539B5" w:rsidP="008539B5">
      <w:pPr>
        <w:pStyle w:val="Rubrik5utannumrering"/>
      </w:pPr>
      <w:r>
        <w:t>Dagens finansiering</w:t>
      </w:r>
    </w:p>
    <w:p w14:paraId="6190646E" w14:textId="117AA61C" w:rsidR="008539B5" w:rsidRDefault="008539B5" w:rsidP="008539B5">
      <w:pPr>
        <w:pStyle w:val="Brdtextmedindrag"/>
        <w:ind w:firstLine="0"/>
      </w:pPr>
      <w:r>
        <w:t>I 15 § lagen (1993:584) om medicintekniska produkter finns bestämmelser om avgifter som ger regeringen eller den myndighet regeringen bestämmer rätt att meddela föreskrifter om skyldighet att betala avgift vid en anmälan om klinisk prövning och i samband med registrering, provtagning och under</w:t>
      </w:r>
      <w:r>
        <w:softHyphen/>
        <w:t>sökning av prover i en näringsidkares verksamhet (första stycket), avgift vid kontroll av särskilda produkter (andra stycket), samt avgift för anmälda organ och den som ansöker om att utses till anmält organ (tredje stycket). Bestämmelsen i tredje stycket om anmälda organ infördes i sam</w:t>
      </w:r>
      <w:r>
        <w:softHyphen/>
        <w:t xml:space="preserve">band med den första översynen med anledning av EU-förordningarna (se prop. 2016/17:197). Regeringen har därefter meddelat sådana föreskrifter i </w:t>
      </w:r>
      <w:bookmarkStart w:id="372" w:name="_Hlk30599285"/>
      <w:r>
        <w:t>f</w:t>
      </w:r>
      <w:r w:rsidRPr="0045533C">
        <w:t>örordning</w:t>
      </w:r>
      <w:r>
        <w:t>en</w:t>
      </w:r>
      <w:r w:rsidRPr="0045533C">
        <w:t xml:space="preserve"> (2017:932) om avgifter för anmälda organ</w:t>
      </w:r>
      <w:bookmarkEnd w:id="372"/>
      <w:r>
        <w:t>. Den 1 juni 2019 trädde en ändring av denna förordning i kraft, vilken innebär att Läke</w:t>
      </w:r>
      <w:r>
        <w:softHyphen/>
        <w:t>medels</w:t>
      </w:r>
      <w:r>
        <w:softHyphen/>
        <w:t>verket även kan ta ut avgifter från anmälda organ vid s.k. särskilda förfar</w:t>
      </w:r>
      <w:r>
        <w:softHyphen/>
        <w:t xml:space="preserve">anden när anmälda organ begär yttranden från Läkemedelsverket i fråga om vissa produkter som t.ex. innehåller icke-viabla humana celler och vävnader eller läkemedel. </w:t>
      </w:r>
    </w:p>
    <w:p w14:paraId="7B69B9D5" w14:textId="2E5443F2" w:rsidR="008539B5" w:rsidRDefault="008539B5" w:rsidP="008539B5">
      <w:pPr>
        <w:pStyle w:val="Brdtextmedindrag"/>
        <w:rPr>
          <w:bCs/>
        </w:rPr>
      </w:pPr>
      <w:r>
        <w:t>Regeringen har även i förordningen (1993:876) om medicintekniska pro</w:t>
      </w:r>
      <w:r>
        <w:softHyphen/>
        <w:t>dukter föreskrivit en anmälningsavgift för en klinisk prövning (12 §), av</w:t>
      </w:r>
      <w:r>
        <w:softHyphen/>
        <w:t>gifter med anledning av registrering av uppgifter om tillverkare och pro</w:t>
      </w:r>
      <w:r>
        <w:softHyphen/>
        <w:t>dukt</w:t>
      </w:r>
      <w:r>
        <w:softHyphen/>
        <w:t>er (13 § första stycket) och ett bemyndigande till Läkemedelsverket att meddela föreskrifter om skyldighet för en näringsidkare att betala av</w:t>
      </w:r>
      <w:r>
        <w:softHyphen/>
        <w:t>gifter vid provtagning och undersökning av prover (13 § andra stycket).</w:t>
      </w:r>
      <w:bookmarkStart w:id="373" w:name="_Hlk52808814"/>
    </w:p>
    <w:p w14:paraId="220B1379" w14:textId="7918FD34" w:rsidR="008539B5" w:rsidRPr="008E47F0" w:rsidRDefault="008539B5" w:rsidP="008539B5">
      <w:pPr>
        <w:pStyle w:val="Brdtextmedindrag"/>
        <w:rPr>
          <w:bCs/>
        </w:rPr>
      </w:pPr>
      <w:r w:rsidRPr="004B3597">
        <w:rPr>
          <w:bCs/>
          <w:i/>
          <w:iCs/>
        </w:rPr>
        <w:t>Sw</w:t>
      </w:r>
      <w:r w:rsidRPr="006D0865">
        <w:rPr>
          <w:bCs/>
          <w:i/>
          <w:iCs/>
        </w:rPr>
        <w:t>edish Medtech</w:t>
      </w:r>
      <w:r w:rsidRPr="006D0865">
        <w:rPr>
          <w:bCs/>
        </w:rPr>
        <w:t xml:space="preserve"> anser att Läkemedelsverkets tillsynsverksamhet bör finansieras genom anslag i stället för genom höjda avgifter.</w:t>
      </w:r>
      <w:r>
        <w:rPr>
          <w:bCs/>
        </w:rPr>
        <w:t xml:space="preserve"> Organisa</w:t>
      </w:r>
      <w:r>
        <w:rPr>
          <w:bCs/>
        </w:rPr>
        <w:softHyphen/>
        <w:t>tion</w:t>
      </w:r>
      <w:r>
        <w:rPr>
          <w:bCs/>
        </w:rPr>
        <w:softHyphen/>
        <w:t xml:space="preserve">en noterar att </w:t>
      </w:r>
      <w:r w:rsidRPr="006D0865">
        <w:rPr>
          <w:bCs/>
        </w:rPr>
        <w:t>Läkemedelsverket kommer att få både nya och ut</w:t>
      </w:r>
      <w:r>
        <w:rPr>
          <w:bCs/>
        </w:rPr>
        <w:softHyphen/>
      </w:r>
      <w:r w:rsidRPr="006D0865">
        <w:rPr>
          <w:bCs/>
        </w:rPr>
        <w:t>ökade arbets</w:t>
      </w:r>
      <w:r>
        <w:rPr>
          <w:bCs/>
        </w:rPr>
        <w:softHyphen/>
      </w:r>
      <w:r w:rsidRPr="006D0865">
        <w:rPr>
          <w:bCs/>
        </w:rPr>
        <w:t>uppgifter även inom tillsynsverksamheten</w:t>
      </w:r>
      <w:r>
        <w:rPr>
          <w:bCs/>
        </w:rPr>
        <w:t xml:space="preserve">. </w:t>
      </w:r>
      <w:r w:rsidRPr="008E47F0">
        <w:rPr>
          <w:bCs/>
        </w:rPr>
        <w:t xml:space="preserve">Om dessa </w:t>
      </w:r>
      <w:r>
        <w:rPr>
          <w:bCs/>
        </w:rPr>
        <w:t>för</w:t>
      </w:r>
      <w:r>
        <w:rPr>
          <w:bCs/>
        </w:rPr>
        <w:softHyphen/>
        <w:t>ändr</w:t>
      </w:r>
      <w:r>
        <w:rPr>
          <w:bCs/>
        </w:rPr>
        <w:softHyphen/>
        <w:t xml:space="preserve">ingar ska finansieras genom avgifter </w:t>
      </w:r>
      <w:r w:rsidRPr="00FB6F80">
        <w:rPr>
          <w:bCs/>
        </w:rPr>
        <w:t xml:space="preserve">innebär detta </w:t>
      </w:r>
      <w:r w:rsidRPr="006D0865">
        <w:rPr>
          <w:bCs/>
        </w:rPr>
        <w:t>en ökad ekonomisk börda för före</w:t>
      </w:r>
      <w:r>
        <w:rPr>
          <w:bCs/>
        </w:rPr>
        <w:softHyphen/>
      </w:r>
      <w:r w:rsidRPr="006D0865">
        <w:rPr>
          <w:bCs/>
        </w:rPr>
        <w:t>tagen</w:t>
      </w:r>
      <w:r>
        <w:rPr>
          <w:bCs/>
        </w:rPr>
        <w:t xml:space="preserve"> –</w:t>
      </w:r>
      <w:r w:rsidRPr="00FB6F80">
        <w:rPr>
          <w:bCs/>
        </w:rPr>
        <w:t xml:space="preserve"> utöver andra MDR-relaterade kostnadsökningar.</w:t>
      </w:r>
      <w:r w:rsidRPr="008E47F0">
        <w:rPr>
          <w:bCs/>
        </w:rPr>
        <w:t xml:space="preserve"> </w:t>
      </w:r>
      <w:r>
        <w:rPr>
          <w:bCs/>
        </w:rPr>
        <w:t>Enligt Swed</w:t>
      </w:r>
      <w:r>
        <w:rPr>
          <w:bCs/>
        </w:rPr>
        <w:softHyphen/>
        <w:t>ish Medtech kommer priserna för</w:t>
      </w:r>
      <w:r w:rsidRPr="006D0865">
        <w:rPr>
          <w:bCs/>
        </w:rPr>
        <w:t xml:space="preserve"> medicintekniska produkter att behöva öka i motsvarande utsträckning </w:t>
      </w:r>
      <w:r>
        <w:rPr>
          <w:bCs/>
        </w:rPr>
        <w:t xml:space="preserve">vilket kommer att leda till </w:t>
      </w:r>
      <w:r w:rsidRPr="006D0865">
        <w:rPr>
          <w:bCs/>
        </w:rPr>
        <w:t>ökade kost</w:t>
      </w:r>
      <w:r>
        <w:rPr>
          <w:bCs/>
        </w:rPr>
        <w:softHyphen/>
      </w:r>
      <w:r w:rsidRPr="006D0865">
        <w:rPr>
          <w:bCs/>
        </w:rPr>
        <w:t>nader för vården och skattebetalarna</w:t>
      </w:r>
      <w:r>
        <w:rPr>
          <w:bCs/>
        </w:rPr>
        <w:t xml:space="preserve"> och </w:t>
      </w:r>
      <w:r w:rsidRPr="006D0865">
        <w:rPr>
          <w:bCs/>
        </w:rPr>
        <w:t>i förlängningen även kan result</w:t>
      </w:r>
      <w:r>
        <w:rPr>
          <w:bCs/>
        </w:rPr>
        <w:softHyphen/>
      </w:r>
      <w:r w:rsidRPr="006D0865">
        <w:rPr>
          <w:bCs/>
        </w:rPr>
        <w:t>era i ett be</w:t>
      </w:r>
      <w:r>
        <w:rPr>
          <w:bCs/>
        </w:rPr>
        <w:softHyphen/>
      </w:r>
      <w:r w:rsidRPr="006D0865">
        <w:rPr>
          <w:bCs/>
        </w:rPr>
        <w:t xml:space="preserve">gränsat utbud av tillgängliga produkter. </w:t>
      </w:r>
      <w:r>
        <w:rPr>
          <w:bCs/>
        </w:rPr>
        <w:t>Därtill bör avgift</w:t>
      </w:r>
      <w:r>
        <w:rPr>
          <w:bCs/>
        </w:rPr>
        <w:softHyphen/>
        <w:t>er</w:t>
      </w:r>
      <w:r>
        <w:rPr>
          <w:bCs/>
        </w:rPr>
        <w:softHyphen/>
        <w:t>na sättas med hän</w:t>
      </w:r>
      <w:r>
        <w:rPr>
          <w:bCs/>
        </w:rPr>
        <w:softHyphen/>
        <w:t>syn till avgiftsstrukturen i andra länder så att kon</w:t>
      </w:r>
      <w:r>
        <w:rPr>
          <w:bCs/>
        </w:rPr>
        <w:softHyphen/>
        <w:t>kur</w:t>
      </w:r>
      <w:r>
        <w:rPr>
          <w:bCs/>
        </w:rPr>
        <w:softHyphen/>
        <w:t>rens</w:t>
      </w:r>
      <w:r>
        <w:rPr>
          <w:bCs/>
        </w:rPr>
        <w:softHyphen/>
        <w:t>en inte sned</w:t>
      </w:r>
      <w:r>
        <w:rPr>
          <w:bCs/>
        </w:rPr>
        <w:softHyphen/>
        <w:t>vrids.</w:t>
      </w:r>
      <w:r w:rsidRPr="006D0865">
        <w:rPr>
          <w:bCs/>
        </w:rPr>
        <w:t xml:space="preserve"> </w:t>
      </w:r>
      <w:r>
        <w:rPr>
          <w:bCs/>
        </w:rPr>
        <w:t xml:space="preserve">Swedish Medtech anför även att </w:t>
      </w:r>
      <w:r w:rsidRPr="006D0865">
        <w:rPr>
          <w:bCs/>
        </w:rPr>
        <w:t>det är de anmälda organ</w:t>
      </w:r>
      <w:r>
        <w:rPr>
          <w:bCs/>
        </w:rPr>
        <w:softHyphen/>
      </w:r>
      <w:r w:rsidRPr="006D0865">
        <w:rPr>
          <w:bCs/>
        </w:rPr>
        <w:t xml:space="preserve">en – och inte </w:t>
      </w:r>
      <w:r>
        <w:rPr>
          <w:bCs/>
        </w:rPr>
        <w:t>Läkemedelsverket –</w:t>
      </w:r>
      <w:r w:rsidRPr="006D0865">
        <w:rPr>
          <w:bCs/>
        </w:rPr>
        <w:t xml:space="preserve"> som granskar </w:t>
      </w:r>
      <w:r>
        <w:rPr>
          <w:bCs/>
        </w:rPr>
        <w:t xml:space="preserve">de medicintekniska </w:t>
      </w:r>
      <w:r w:rsidRPr="006D0865">
        <w:rPr>
          <w:bCs/>
        </w:rPr>
        <w:t>produkter inför CE-märkning</w:t>
      </w:r>
      <w:r>
        <w:rPr>
          <w:bCs/>
        </w:rPr>
        <w:t xml:space="preserve"> varför det vore</w:t>
      </w:r>
      <w:r w:rsidRPr="006D0865">
        <w:rPr>
          <w:bCs/>
        </w:rPr>
        <w:t xml:space="preserve"> rimligare att behålla den tidigare modellen med anslagsfinansiering på det medicintekniska området</w:t>
      </w:r>
      <w:r>
        <w:rPr>
          <w:bCs/>
        </w:rPr>
        <w:t xml:space="preserve">. </w:t>
      </w:r>
    </w:p>
    <w:p w14:paraId="1DF6BC6F" w14:textId="3A3F06E4" w:rsidR="008539B5" w:rsidRDefault="008539B5" w:rsidP="008539B5">
      <w:pPr>
        <w:pStyle w:val="Brdtextmedindrag"/>
        <w:rPr>
          <w:bCs/>
        </w:rPr>
      </w:pPr>
      <w:r>
        <w:rPr>
          <w:bCs/>
        </w:rPr>
        <w:t xml:space="preserve">Vidare framhåller Swedish Medtech </w:t>
      </w:r>
      <w:r w:rsidRPr="006D0865">
        <w:rPr>
          <w:bCs/>
        </w:rPr>
        <w:t xml:space="preserve">att den avgift som </w:t>
      </w:r>
      <w:r>
        <w:rPr>
          <w:bCs/>
        </w:rPr>
        <w:t>Läke</w:t>
      </w:r>
      <w:r>
        <w:rPr>
          <w:bCs/>
        </w:rPr>
        <w:softHyphen/>
        <w:t>medels</w:t>
      </w:r>
      <w:r>
        <w:rPr>
          <w:bCs/>
        </w:rPr>
        <w:softHyphen/>
        <w:t xml:space="preserve">verket </w:t>
      </w:r>
      <w:r w:rsidRPr="006D0865">
        <w:rPr>
          <w:bCs/>
        </w:rPr>
        <w:t>föreslås ta ut för sin tillsyn bör ses som en offentlig</w:t>
      </w:r>
      <w:r>
        <w:rPr>
          <w:bCs/>
        </w:rPr>
        <w:softHyphen/>
      </w:r>
      <w:r w:rsidRPr="006D0865">
        <w:rPr>
          <w:bCs/>
        </w:rPr>
        <w:t>rättslig avgift efter</w:t>
      </w:r>
      <w:r>
        <w:rPr>
          <w:bCs/>
        </w:rPr>
        <w:softHyphen/>
      </w:r>
      <w:r w:rsidRPr="006D0865">
        <w:rPr>
          <w:bCs/>
        </w:rPr>
        <w:t>som företagen i en tillsynssituation står i beroende</w:t>
      </w:r>
      <w:r>
        <w:rPr>
          <w:bCs/>
        </w:rPr>
        <w:softHyphen/>
      </w:r>
      <w:r w:rsidRPr="006D0865">
        <w:rPr>
          <w:bCs/>
        </w:rPr>
        <w:t>ställning gentemot myndig</w:t>
      </w:r>
      <w:r>
        <w:rPr>
          <w:bCs/>
        </w:rPr>
        <w:softHyphen/>
      </w:r>
      <w:r w:rsidRPr="006D0865">
        <w:rPr>
          <w:bCs/>
        </w:rPr>
        <w:t xml:space="preserve">heten. </w:t>
      </w:r>
      <w:r>
        <w:rPr>
          <w:bCs/>
        </w:rPr>
        <w:t>Organisationen</w:t>
      </w:r>
      <w:r w:rsidRPr="006D0865">
        <w:rPr>
          <w:bCs/>
        </w:rPr>
        <w:t xml:space="preserve"> ser en betydande risk för att grunden för tillsynen inte uppfattas som saklig och opartisk.  </w:t>
      </w:r>
    </w:p>
    <w:p w14:paraId="1DA7C000" w14:textId="36396FD9" w:rsidR="008539B5" w:rsidRPr="00FB6F80" w:rsidRDefault="008539B5" w:rsidP="008539B5">
      <w:pPr>
        <w:pStyle w:val="Brdtextmedindrag"/>
        <w:rPr>
          <w:bCs/>
        </w:rPr>
      </w:pPr>
      <w:r w:rsidRPr="00FB6F80">
        <w:rPr>
          <w:bCs/>
        </w:rPr>
        <w:t>De uppgifter som Läkemedelsverket ska ägna sig åt kommer att kräva re</w:t>
      </w:r>
      <w:r>
        <w:rPr>
          <w:bCs/>
        </w:rPr>
        <w:softHyphen/>
      </w:r>
      <w:r w:rsidRPr="00FB6F80">
        <w:rPr>
          <w:bCs/>
        </w:rPr>
        <w:t>surs</w:t>
      </w:r>
      <w:r>
        <w:rPr>
          <w:bCs/>
        </w:rPr>
        <w:softHyphen/>
      </w:r>
      <w:r w:rsidRPr="00FB6F80">
        <w:rPr>
          <w:bCs/>
        </w:rPr>
        <w:t xml:space="preserve">er. I dag finansieras </w:t>
      </w:r>
      <w:r>
        <w:rPr>
          <w:bCs/>
        </w:rPr>
        <w:t xml:space="preserve">Läkemedelsverkets verksamhet som rör </w:t>
      </w:r>
      <w:r w:rsidRPr="00FB6F80">
        <w:rPr>
          <w:bCs/>
        </w:rPr>
        <w:t>medicin</w:t>
      </w:r>
      <w:r>
        <w:rPr>
          <w:bCs/>
        </w:rPr>
        <w:softHyphen/>
      </w:r>
      <w:r w:rsidRPr="00FB6F80">
        <w:rPr>
          <w:bCs/>
        </w:rPr>
        <w:t>tekni</w:t>
      </w:r>
      <w:r>
        <w:rPr>
          <w:bCs/>
        </w:rPr>
        <w:t>k</w:t>
      </w:r>
      <w:r w:rsidRPr="00FB6F80">
        <w:rPr>
          <w:bCs/>
        </w:rPr>
        <w:t xml:space="preserve"> genom anslag, bidrag och avgifter. I </w:t>
      </w:r>
      <w:r>
        <w:rPr>
          <w:bCs/>
        </w:rPr>
        <w:t xml:space="preserve">promemorian </w:t>
      </w:r>
      <w:r w:rsidRPr="00FB6F80">
        <w:rPr>
          <w:bCs/>
        </w:rPr>
        <w:t>föreslås Läke</w:t>
      </w:r>
      <w:r>
        <w:rPr>
          <w:bCs/>
        </w:rPr>
        <w:softHyphen/>
      </w:r>
      <w:r w:rsidRPr="00FB6F80">
        <w:rPr>
          <w:bCs/>
        </w:rPr>
        <w:t xml:space="preserve">medelsverket </w:t>
      </w:r>
      <w:r>
        <w:rPr>
          <w:bCs/>
        </w:rPr>
        <w:t xml:space="preserve">ge tillstånd och </w:t>
      </w:r>
      <w:r w:rsidRPr="00FB6F80">
        <w:rPr>
          <w:bCs/>
        </w:rPr>
        <w:t>ha tillsyn över regelverket. Även om Läke</w:t>
      </w:r>
      <w:r>
        <w:rPr>
          <w:bCs/>
        </w:rPr>
        <w:softHyphen/>
      </w:r>
      <w:r w:rsidRPr="00FB6F80">
        <w:rPr>
          <w:bCs/>
        </w:rPr>
        <w:t xml:space="preserve">medelsverket redan i dag är tillsynsmyndighet så innebär det en stor skillnad. Den allra viktigaste skillnaden är att </w:t>
      </w:r>
      <w:r>
        <w:rPr>
          <w:bCs/>
        </w:rPr>
        <w:t>EU-</w:t>
      </w:r>
      <w:r w:rsidRPr="00FB6F80">
        <w:rPr>
          <w:bCs/>
        </w:rPr>
        <w:t>förordningarna inne</w:t>
      </w:r>
      <w:r>
        <w:rPr>
          <w:bCs/>
        </w:rPr>
        <w:softHyphen/>
      </w:r>
      <w:r w:rsidRPr="00FB6F80">
        <w:rPr>
          <w:bCs/>
        </w:rPr>
        <w:t>håll</w:t>
      </w:r>
      <w:r>
        <w:rPr>
          <w:bCs/>
        </w:rPr>
        <w:softHyphen/>
      </w:r>
      <w:r w:rsidRPr="00FB6F80">
        <w:rPr>
          <w:bCs/>
        </w:rPr>
        <w:t>er mycket mer detaljerade krav än direktiven</w:t>
      </w:r>
      <w:r>
        <w:rPr>
          <w:bCs/>
        </w:rPr>
        <w:t>,</w:t>
      </w:r>
      <w:r w:rsidRPr="00FB6F80">
        <w:rPr>
          <w:bCs/>
        </w:rPr>
        <w:t xml:space="preserve"> vilket får till följd att verkets till</w:t>
      </w:r>
      <w:r>
        <w:rPr>
          <w:bCs/>
        </w:rPr>
        <w:softHyphen/>
      </w:r>
      <w:r w:rsidRPr="00FB6F80">
        <w:rPr>
          <w:bCs/>
        </w:rPr>
        <w:t xml:space="preserve">syn </w:t>
      </w:r>
      <w:r>
        <w:rPr>
          <w:bCs/>
        </w:rPr>
        <w:t xml:space="preserve">och övriga arbete </w:t>
      </w:r>
      <w:r w:rsidRPr="00FB6F80">
        <w:rPr>
          <w:bCs/>
        </w:rPr>
        <w:t>blir mer omfattande.</w:t>
      </w:r>
      <w:r>
        <w:rPr>
          <w:bCs/>
        </w:rPr>
        <w:t xml:space="preserve"> </w:t>
      </w:r>
      <w:bookmarkStart w:id="374" w:name="_Hlk53067104"/>
      <w:r>
        <w:rPr>
          <w:bCs/>
        </w:rPr>
        <w:t>Läkemedels</w:t>
      </w:r>
      <w:r>
        <w:rPr>
          <w:bCs/>
        </w:rPr>
        <w:softHyphen/>
        <w:t>verket verk</w:t>
      </w:r>
      <w:r>
        <w:rPr>
          <w:bCs/>
        </w:rPr>
        <w:softHyphen/>
        <w:t>sam</w:t>
      </w:r>
      <w:r>
        <w:rPr>
          <w:bCs/>
        </w:rPr>
        <w:softHyphen/>
        <w:t>het är i hög grad avgiftsfinansierad. Det krävs en separat utredning om myndig</w:t>
      </w:r>
      <w:r>
        <w:rPr>
          <w:bCs/>
        </w:rPr>
        <w:softHyphen/>
        <w:t>hetens verksamhet i stället ska bli anslags</w:t>
      </w:r>
      <w:r>
        <w:rPr>
          <w:bCs/>
        </w:rPr>
        <w:softHyphen/>
        <w:t>finansierad. Denna pro</w:t>
      </w:r>
      <w:r>
        <w:rPr>
          <w:bCs/>
        </w:rPr>
        <w:softHyphen/>
        <w:t>posi</w:t>
      </w:r>
      <w:r>
        <w:rPr>
          <w:bCs/>
        </w:rPr>
        <w:softHyphen/>
        <w:t>tion avser att anpassa svensk rätt till EU-för</w:t>
      </w:r>
      <w:r>
        <w:rPr>
          <w:bCs/>
        </w:rPr>
        <w:softHyphen/>
        <w:t>ordningarna och en ut</w:t>
      </w:r>
      <w:r>
        <w:rPr>
          <w:bCs/>
        </w:rPr>
        <w:softHyphen/>
        <w:t>red</w:t>
      </w:r>
      <w:r>
        <w:rPr>
          <w:bCs/>
        </w:rPr>
        <w:softHyphen/>
        <w:t>ning om Läkemedelsverkets avgiftsstruktur har därför inte gjorts i detta lag</w:t>
      </w:r>
      <w:r>
        <w:rPr>
          <w:bCs/>
        </w:rPr>
        <w:softHyphen/>
        <w:t xml:space="preserve">stiftningsarbete. </w:t>
      </w:r>
      <w:bookmarkEnd w:id="374"/>
    </w:p>
    <w:bookmarkEnd w:id="373"/>
    <w:p w14:paraId="477D7307" w14:textId="77777777" w:rsidR="008539B5" w:rsidRDefault="008539B5" w:rsidP="008539B5">
      <w:pPr>
        <w:pStyle w:val="Rubrik5utannumrering"/>
      </w:pPr>
      <w:r>
        <w:t>Förslag till lagbestämmelser</w:t>
      </w:r>
    </w:p>
    <w:p w14:paraId="32B2A1C5" w14:textId="5CF02F30" w:rsidR="008539B5" w:rsidRDefault="008539B5" w:rsidP="008539B5">
      <w:pPr>
        <w:pStyle w:val="Brdtextmedindrag"/>
        <w:ind w:firstLine="0"/>
      </w:pPr>
      <w:r>
        <w:t xml:space="preserve">Bestämmelser om avgifter föreslås föras in i den nya </w:t>
      </w:r>
      <w:r w:rsidRPr="00C11507">
        <w:t>lag</w:t>
      </w:r>
      <w:r>
        <w:t>en</w:t>
      </w:r>
      <w:r w:rsidRPr="00C11507">
        <w:t xml:space="preserve"> med kom</w:t>
      </w:r>
      <w:r>
        <w:softHyphen/>
      </w:r>
      <w:r w:rsidRPr="00C11507">
        <w:t>plett</w:t>
      </w:r>
      <w:r>
        <w:softHyphen/>
      </w:r>
      <w:r w:rsidRPr="00C11507">
        <w:t>er</w:t>
      </w:r>
      <w:r>
        <w:softHyphen/>
      </w:r>
      <w:r w:rsidRPr="00C11507">
        <w:t>ande bestämmelser till EU:s förordningar om medicintekniska pro</w:t>
      </w:r>
      <w:r>
        <w:softHyphen/>
      </w:r>
      <w:r w:rsidRPr="00C11507">
        <w:t>dukt</w:t>
      </w:r>
      <w:r>
        <w:softHyphen/>
      </w:r>
      <w:r w:rsidRPr="00C11507">
        <w:t>er</w:t>
      </w:r>
      <w:r>
        <w:t>. Denna lag kommer att ersätta den nu gällande lagen om medicin</w:t>
      </w:r>
      <w:r>
        <w:softHyphen/>
        <w:t>tekn</w:t>
      </w:r>
      <w:r>
        <w:softHyphen/>
        <w:t>iska produkter. De bestämmelser om avgifter i den lagen som bedöms ha fort</w:t>
      </w:r>
      <w:r>
        <w:softHyphen/>
        <w:t>satt relevans behöver därför föras över till den nya kompletterande lag</w:t>
      </w:r>
      <w:r>
        <w:softHyphen/>
        <w:t>en. Avgifter om s.k. ”särskilda produkter” i 15 § andra stycket lagen om medicin</w:t>
      </w:r>
      <w:r>
        <w:softHyphen/>
        <w:t>tekniska produkter bedöms inte längre fylla något behov. Övriga av</w:t>
      </w:r>
      <w:r>
        <w:softHyphen/>
        <w:t>gifter bedöms dock fortsatt aktuella och behöver därför regleras i den före</w:t>
      </w:r>
      <w:r>
        <w:softHyphen/>
        <w:t>slagna nya kompletterande lagen. Att i högre utsträckning än i dag regl</w:t>
      </w:r>
      <w:r>
        <w:softHyphen/>
        <w:t xml:space="preserve">era avgiftsskyldigheten i lagen är ett sätt att öka tydligheten i vilka avgifter som kan bli aktuella. </w:t>
      </w:r>
    </w:p>
    <w:p w14:paraId="09F4CE53" w14:textId="77777777" w:rsidR="008539B5" w:rsidRPr="00000929" w:rsidRDefault="008539B5" w:rsidP="008539B5">
      <w:pPr>
        <w:pStyle w:val="Brdtextmedindrag"/>
        <w:ind w:firstLine="0"/>
      </w:pPr>
    </w:p>
    <w:p w14:paraId="0F9BEBC5" w14:textId="77777777" w:rsidR="008539B5" w:rsidRPr="00B94EA2" w:rsidRDefault="008539B5" w:rsidP="008539B5">
      <w:pPr>
        <w:pStyle w:val="Brdtext"/>
        <w:keepNext/>
        <w:spacing w:after="120"/>
      </w:pPr>
      <w:r w:rsidRPr="00B94EA2">
        <w:t xml:space="preserve">Avgift för ansökan och anmälan </w:t>
      </w:r>
    </w:p>
    <w:p w14:paraId="6BB09F15" w14:textId="77777777" w:rsidR="008539B5" w:rsidRDefault="008539B5" w:rsidP="008539B5">
      <w:pPr>
        <w:pStyle w:val="Brdtext"/>
      </w:pPr>
      <w:r>
        <w:t xml:space="preserve">Regeringen får i dag enligt 15 § sista stycket lagen om medicintekniska produkter meddela föreskrifter om att anmälda organ eller den som ansöker om att utses till anmält organ ska betala avgift till den ansvariga myndigheten. Möjligheten att ta ut den här typen av avgifter från anmälda organ föreslås finnas kvar. För att tydliggöra vilka typer av avgifter det kan bli fråga om för anmälda organ föreslås att det anges mer detaljerat i lagen vad avgiften rör. </w:t>
      </w:r>
    </w:p>
    <w:p w14:paraId="71D3E382" w14:textId="72F7C901" w:rsidR="008539B5" w:rsidRDefault="008539B5" w:rsidP="008539B5">
      <w:pPr>
        <w:pStyle w:val="Brdtextmedindrag"/>
      </w:pPr>
      <w:r>
        <w:t>Den myndighet som är behörig myndighet med ansvar för anmälda organ i Sverige kommer i sitt uppdrag att ta hand om ansökningar om att utses till anmält organ. I det arbetet behöver myndigheten ta ut en ansök</w:t>
      </w:r>
      <w:r>
        <w:softHyphen/>
        <w:t>nings</w:t>
      </w:r>
      <w:r>
        <w:softHyphen/>
        <w:t xml:space="preserve">avgift som täcker handläggningsförfarandet. Därför föreslås en fortsatt avgiftsskyldighet för den som ansöker om att utses till anmält organ. En avgift ska även tas ut i de fall som ett anmält organ </w:t>
      </w:r>
      <w:r w:rsidRPr="002E0706">
        <w:t>ansök</w:t>
      </w:r>
      <w:r>
        <w:t>er</w:t>
      </w:r>
      <w:r w:rsidRPr="002E0706">
        <w:t xml:space="preserve"> om ut</w:t>
      </w:r>
      <w:r>
        <w:softHyphen/>
      </w:r>
      <w:r w:rsidRPr="002E0706">
        <w:t>vidg</w:t>
      </w:r>
      <w:r>
        <w:softHyphen/>
      </w:r>
      <w:r w:rsidRPr="002E0706">
        <w:t>ning</w:t>
      </w:r>
      <w:r>
        <w:t xml:space="preserve"> av utseendets omfattning och när ett anmält organ ansöker om ändr</w:t>
      </w:r>
      <w:r>
        <w:softHyphen/>
        <w:t>ingar av utseendet och att anmälan av dessa ändringar ska göras till kom</w:t>
      </w:r>
      <w:r>
        <w:softHyphen/>
        <w:t>missionen. Sådana avgifter tas ut i dag. Dessa avgifter har med stöd av 15 § lagen om medicintekniska produkter föreskrivits i 6–7 §§ f</w:t>
      </w:r>
      <w:r w:rsidRPr="002E0706">
        <w:t>ör</w:t>
      </w:r>
      <w:r>
        <w:softHyphen/>
      </w:r>
      <w:r w:rsidRPr="002E0706">
        <w:t>ord</w:t>
      </w:r>
      <w:r>
        <w:softHyphen/>
      </w:r>
      <w:r w:rsidRPr="002E0706">
        <w:t>ning</w:t>
      </w:r>
      <w:r>
        <w:softHyphen/>
        <w:t>en</w:t>
      </w:r>
      <w:r w:rsidRPr="002E0706">
        <w:t xml:space="preserve"> (2017:932) om avgifter för anmälda organ för medicintekniska produkter</w:t>
      </w:r>
      <w:r>
        <w:t>. I promemorian finns det inget förslag om att avgifter ska få tas ut av anmälda organ när det gäller utvidgning eller andra ändringar beträff</w:t>
      </w:r>
      <w:r>
        <w:softHyphen/>
        <w:t xml:space="preserve">ande utseendet av ett anmält organ och anmälan till kommissionen av sådana ändringar. Synpunkter på förslaget har inhämtats under hand från </w:t>
      </w:r>
      <w:r>
        <w:rPr>
          <w:i/>
          <w:iCs/>
        </w:rPr>
        <w:t>Läke</w:t>
      </w:r>
      <w:r>
        <w:rPr>
          <w:i/>
          <w:iCs/>
        </w:rPr>
        <w:softHyphen/>
        <w:t xml:space="preserve">medelsverket. </w:t>
      </w:r>
      <w:r w:rsidRPr="00C755DC">
        <w:t>Myndigheten</w:t>
      </w:r>
      <w:r>
        <w:rPr>
          <w:i/>
          <w:iCs/>
        </w:rPr>
        <w:t xml:space="preserve"> </w:t>
      </w:r>
      <w:r>
        <w:t>har int</w:t>
      </w:r>
      <w:r w:rsidRPr="003F6DAB">
        <w:t>e haft några synpunkter på förslag</w:t>
      </w:r>
      <w:r>
        <w:softHyphen/>
      </w:r>
      <w:r w:rsidRPr="003F6DAB">
        <w:t xml:space="preserve">et. Förslaget som lämnas i denna </w:t>
      </w:r>
      <w:r>
        <w:t>proposition</w:t>
      </w:r>
      <w:r w:rsidRPr="003F6DAB">
        <w:t xml:space="preserve"> överensstämmer med det förslag som har beretts under hand.</w:t>
      </w:r>
    </w:p>
    <w:p w14:paraId="68CBEE3B" w14:textId="77777777" w:rsidR="008539B5" w:rsidRDefault="008539B5" w:rsidP="008539B5">
      <w:pPr>
        <w:pStyle w:val="Brdtextmedindrag"/>
      </w:pPr>
      <w:r>
        <w:t xml:space="preserve">Enligt artikel 59 i </w:t>
      </w:r>
      <w:r w:rsidRPr="00A3541E">
        <w:t>MDR-förordningen</w:t>
      </w:r>
      <w:r>
        <w:t xml:space="preserve"> och 54 i IVDR-förordningen får en behörig myndighet på en vederbörligen motiverad begäran tillåta att en specifik produkt släpps ut på marknaden eller tas i bruk inom den berörda medlemsstatens territorium trots att något förfarande för bedömning av överensstämmelse inte har genomförts, om användningen av produkten är befogad av skäl som rör folkhälsan eller patienters säkerhet och hälsa. En ansökan om sådant tillstånd kräver också handläggning och resurser av den behöriga myndigheten och föreslås därför avgiftsbeläggas. </w:t>
      </w:r>
    </w:p>
    <w:p w14:paraId="727F3EF2" w14:textId="1A03CAAD" w:rsidR="008539B5" w:rsidRDefault="008539B5" w:rsidP="008539B5">
      <w:pPr>
        <w:pStyle w:val="Brdtextmedindrag"/>
      </w:pPr>
      <w:r>
        <w:t xml:space="preserve">I </w:t>
      </w:r>
      <w:r w:rsidRPr="00A3541E">
        <w:t>MDR-förordningen</w:t>
      </w:r>
      <w:r>
        <w:t xml:space="preserve"> är huvudregeln att en klinisk utvärdering ska utföras innan en medicinteknisk produkt sätts på marknaden. Som en del av den kliniska utvärderingen kan en eller flera kliniska prövningar behöva göras. Liknande regleringar finns vad gäller prestandautvärdering, klinisk evidens och prestandastudier för medicintekniska produkter för in vitro-diagnostik i IVDR-förordningen. </w:t>
      </w:r>
      <w:r w:rsidRPr="00CE7150">
        <w:t>Av</w:t>
      </w:r>
      <w:r>
        <w:t xml:space="preserve"> artikel </w:t>
      </w:r>
      <w:bookmarkStart w:id="375" w:name="_Hlk25666436"/>
      <w:r>
        <w:t xml:space="preserve">62.4 a i </w:t>
      </w:r>
      <w:r w:rsidRPr="00A3541E">
        <w:t>MDR-förordningen</w:t>
      </w:r>
      <w:r>
        <w:t xml:space="preserve"> och artikel 58.5 a </w:t>
      </w:r>
      <w:bookmarkEnd w:id="375"/>
      <w:r>
        <w:t>i IVDR-förordningen framgår att en klinisk prövning respektive en prestandastudie endast får genomföras om den har godkänts av den medlemsstat där den kliniska prövningen eller prestandastudien ska genom</w:t>
      </w:r>
      <w:r>
        <w:softHyphen/>
        <w:t>föras. För att den behöriga myndigheten och Etikprövningsmyndig</w:t>
      </w:r>
      <w:r>
        <w:softHyphen/>
        <w:t>het</w:t>
      </w:r>
      <w:r>
        <w:softHyphen/>
        <w:t>en ska ha resurser att granska ansökan om tillstånd att utföra en klinisk pröv</w:t>
      </w:r>
      <w:r>
        <w:softHyphen/>
        <w:t>ning eller prestandastudie föreslås också att en avgift får tas ut av den som ansöker om att få genomföra en klinisk prövning eller prestanda</w:t>
      </w:r>
      <w:r>
        <w:softHyphen/>
        <w:t xml:space="preserve">studie. </w:t>
      </w:r>
    </w:p>
    <w:p w14:paraId="169ED13D" w14:textId="681A461E" w:rsidR="008539B5" w:rsidRDefault="008539B5" w:rsidP="008539B5">
      <w:pPr>
        <w:pStyle w:val="Brdtextmedindrag"/>
      </w:pPr>
      <w:bookmarkStart w:id="376" w:name="_Hlk21435449"/>
      <w:r w:rsidRPr="009D15B7">
        <w:t xml:space="preserve">Med tanke på att Läkemedelsverket i vissa fall ska fatta beslut med stöd av yttrande från Etikprövningsmyndigheten </w:t>
      </w:r>
      <w:r>
        <w:t>(se avsnitt 10.1</w:t>
      </w:r>
      <w:r w:rsidRPr="009D15B7">
        <w:t xml:space="preserve">) föreslås </w:t>
      </w:r>
      <w:r>
        <w:t xml:space="preserve">det </w:t>
      </w:r>
      <w:r w:rsidRPr="009D15B7">
        <w:t>att Läkemedel</w:t>
      </w:r>
      <w:r>
        <w:t>s</w:t>
      </w:r>
      <w:r w:rsidRPr="009D15B7">
        <w:t xml:space="preserve">verkets avgiftsnivå ökas så att avgiften även omfattar den </w:t>
      </w:r>
      <w:r>
        <w:t xml:space="preserve">granskning </w:t>
      </w:r>
      <w:r w:rsidRPr="009D15B7">
        <w:t>som Etikprövningsmyndigheten gjort. Läkemedelsverket före</w:t>
      </w:r>
      <w:r>
        <w:softHyphen/>
      </w:r>
      <w:r w:rsidRPr="009D15B7">
        <w:t>slås därefter överföra de medel som avser etikgranskningen till inkomst</w:t>
      </w:r>
      <w:r>
        <w:softHyphen/>
      </w:r>
      <w:r w:rsidRPr="009D15B7">
        <w:t xml:space="preserve">titel </w:t>
      </w:r>
      <w:r>
        <w:t>2559</w:t>
      </w:r>
      <w:r w:rsidRPr="009D15B7">
        <w:t xml:space="preserve"> Etikprövnings</w:t>
      </w:r>
      <w:r>
        <w:t>myndig</w:t>
      </w:r>
      <w:r w:rsidRPr="009D15B7">
        <w:t>heten.</w:t>
      </w:r>
      <w:bookmarkEnd w:id="376"/>
    </w:p>
    <w:p w14:paraId="65CDC66F" w14:textId="61C03DFF" w:rsidR="008539B5" w:rsidRDefault="008539B5" w:rsidP="008539B5">
      <w:pPr>
        <w:pStyle w:val="Brdtextmedindrag"/>
      </w:pPr>
      <w:r>
        <w:t>Den avgift som kommer att omfatta en ansökan om tillstånd att utföra en klinisk prövning eller prestandastudie kommer även att omfatta sådana klin</w:t>
      </w:r>
      <w:r>
        <w:softHyphen/>
        <w:t xml:space="preserve">iska prövningar som avses i artikel 82.1 i </w:t>
      </w:r>
      <w:r w:rsidRPr="00A3541E">
        <w:t>MDR-förordningen</w:t>
      </w:r>
      <w:r>
        <w:t xml:space="preserve">. Detta är kliniska prövningar som inte utförs </w:t>
      </w:r>
      <w:r w:rsidRPr="00672758">
        <w:t>i något av de syften som förtecknas i artikel 62.1</w:t>
      </w:r>
      <w:r>
        <w:t xml:space="preserve"> i </w:t>
      </w:r>
      <w:r w:rsidRPr="00A3541E">
        <w:t>MDR-förordningen</w:t>
      </w:r>
      <w:r>
        <w:t xml:space="preserve">. Enligt avsnitt 10.14 ska bestämmelserna om kliniska prövningar i </w:t>
      </w:r>
      <w:r w:rsidRPr="00A3541E">
        <w:t>MDR-förordningen</w:t>
      </w:r>
      <w:r>
        <w:t>, den nya lagen med kom</w:t>
      </w:r>
      <w:r>
        <w:softHyphen/>
        <w:t>plett</w:t>
      </w:r>
      <w:r>
        <w:softHyphen/>
        <w:t>erande bestämmelser till EU:s förordningar om medicintekniska pro</w:t>
      </w:r>
      <w:r>
        <w:softHyphen/>
        <w:t>dukt</w:t>
      </w:r>
      <w:r>
        <w:softHyphen/>
        <w:t>er och föreskrifter meddelade i anslutning till den lagen även gälla för en klinisk prövning</w:t>
      </w:r>
      <w:r w:rsidRPr="00672758">
        <w:t xml:space="preserve"> som </w:t>
      </w:r>
      <w:r>
        <w:t>avses i artikel 82.1. Tillstånd till sådana pröv</w:t>
      </w:r>
      <w:r>
        <w:softHyphen/>
        <w:t xml:space="preserve">ningar ska ges i enlighet med artikel 70.7 b i </w:t>
      </w:r>
      <w:r w:rsidRPr="00A3541E">
        <w:t>MDR-förordningen</w:t>
      </w:r>
      <w:r>
        <w:t>. Regeringen noterar att följden av den svenska regleringen av artikel 82 är att avgift ska betalas till Läkemedelsverket men avse en avgift till både Etik</w:t>
      </w:r>
      <w:r>
        <w:softHyphen/>
        <w:t>prövningsmyndigheten och Läkemedelsverket. Det kan dock noteras att enligt förslagen i avsnitt 10.14 så ska en utsedd myndighet få föreskriva om undantag från kraven på exempelvis godkännande av Läkemedels</w:t>
      </w:r>
      <w:r>
        <w:softHyphen/>
        <w:t>verket. Om ett sådant undantag innebär att ansökan inte behöver god</w:t>
      </w:r>
      <w:r>
        <w:softHyphen/>
        <w:t>kännas av Läkemedelsverket utan endast av Etikprövningsmyndigheten, före</w:t>
      </w:r>
      <w:r>
        <w:softHyphen/>
        <w:t>slås det att ansökan trots det ska lämnas in till Läkemedelsverket och att sökanden därmed kommer att betala ansökningsavgift till Läkemedels</w:t>
      </w:r>
      <w:r>
        <w:softHyphen/>
        <w:t xml:space="preserve">verket. Av den avgiften kommer Läkemedelsverket att överföra det belopp som ska till Etikprövningsmyndigheten och en mindre del kommer att gå till Läkemedelsverket för dess handläggning och eventuella validering och för registrering av ansökan. </w:t>
      </w:r>
    </w:p>
    <w:p w14:paraId="22426FC9" w14:textId="77777777" w:rsidR="008539B5" w:rsidRDefault="008539B5" w:rsidP="008539B5">
      <w:pPr>
        <w:pStyle w:val="Brdtextmedindrag"/>
      </w:pPr>
      <w:r>
        <w:t xml:space="preserve">En avgift föreslås även för den som ansöker om att genomföra en klinisk prövning eller prestandastudie enligt artikel 70.7 a i </w:t>
      </w:r>
      <w:r w:rsidRPr="00A3541E">
        <w:t>MDR-förordningen</w:t>
      </w:r>
      <w:r>
        <w:t xml:space="preserve"> respektive artikel 66.7 a i IVDR-förordningen. </w:t>
      </w:r>
    </w:p>
    <w:p w14:paraId="69C7353A" w14:textId="345402E2" w:rsidR="008539B5" w:rsidRDefault="008539B5" w:rsidP="008539B5">
      <w:pPr>
        <w:pStyle w:val="Brdtextmedindrag"/>
      </w:pPr>
      <w:r>
        <w:t xml:space="preserve">Vidare föreslås att en avgift ska betalas av den som anmäler att en klinisk prövning eller prestandastudie ska utföras för att ytterligare utvärdera en CE-märkt produkt inom ramen för produktens avsedda ändamål (se artikel 74 i </w:t>
      </w:r>
      <w:r w:rsidRPr="00A3541E">
        <w:t>MDR-förordningen</w:t>
      </w:r>
      <w:r>
        <w:t xml:space="preserve"> och artikel 70 i IVDR-förordningen). Även dessa ärenden kräver handläggning och resurser av den behöriga myndigheten och Etikprövningsmyndigheten. </w:t>
      </w:r>
      <w:r w:rsidRPr="001460BF">
        <w:rPr>
          <w:i/>
          <w:iCs/>
        </w:rPr>
        <w:t>Apotekarsocieteten</w:t>
      </w:r>
      <w:r>
        <w:t xml:space="preserve"> ställer frågan om avgift ska erläggas både till Etikprövningsmyndigheten och Läkemedels</w:t>
      </w:r>
      <w:r>
        <w:softHyphen/>
        <w:t>verk</w:t>
      </w:r>
      <w:r>
        <w:softHyphen/>
        <w:t xml:space="preserve">et när det gäller prövningar enligt artikel 74 i </w:t>
      </w:r>
      <w:r w:rsidRPr="00A3541E">
        <w:t>MDR-förordningen</w:t>
      </w:r>
      <w:r>
        <w:t xml:space="preserve">. Även i detta fall är avsikten enligt regeringens mening att endast en avgift ska betalas och det till Läkemedelsverket. Läkemedelsverket får därefter föra över det belopp som ska till Etikprövningsmyndigheten. </w:t>
      </w:r>
    </w:p>
    <w:p w14:paraId="1A51EFA7" w14:textId="77777777" w:rsidR="008539B5" w:rsidRDefault="008539B5" w:rsidP="008539B5">
      <w:pPr>
        <w:pStyle w:val="Brdtextmedindrag"/>
      </w:pPr>
      <w:r>
        <w:t xml:space="preserve">En avgift föreslås också betalas av den som anmäler väsentliga ändringar av en klinisk prövning eller en prestandastudie (se artikel 75 i </w:t>
      </w:r>
      <w:r w:rsidRPr="00A3541E">
        <w:t>MDR-förordningen</w:t>
      </w:r>
      <w:r>
        <w:t xml:space="preserve"> och artikel 71 i IVDR-förordningen). När sponsorer </w:t>
      </w:r>
      <w:r w:rsidRPr="00F15A8C">
        <w:t>anmäler</w:t>
      </w:r>
      <w:r>
        <w:t xml:space="preserve"> ändringar av kliniska prövningar eller prestandastudier innebär det också viss administration för den behöriga myndigheten som kräver resurser. I de fall där det rör sig om</w:t>
      </w:r>
      <w:r w:rsidRPr="00F15A8C">
        <w:t xml:space="preserve"> väsentliga ändringar av </w:t>
      </w:r>
      <w:r>
        <w:t xml:space="preserve">en </w:t>
      </w:r>
      <w:r w:rsidRPr="00F15A8C">
        <w:t xml:space="preserve">klinisk prövning eller </w:t>
      </w:r>
      <w:r>
        <w:t xml:space="preserve">en </w:t>
      </w:r>
      <w:r w:rsidRPr="00F15A8C">
        <w:t>prestandastudie</w:t>
      </w:r>
      <w:r>
        <w:t xml:space="preserve"> bör det vara möjligt för myndigheten att ta ut en avgift.</w:t>
      </w:r>
    </w:p>
    <w:p w14:paraId="54639DA1" w14:textId="77777777" w:rsidR="008539B5" w:rsidRDefault="008539B5" w:rsidP="008539B5">
      <w:pPr>
        <w:pStyle w:val="Brdtextmedindrag"/>
      </w:pPr>
      <w:r>
        <w:t>I samtliga fall krävs handläggning av den behöriga myndigheten eller Etikprövningsmyndigheten och resurser för arbetet.</w:t>
      </w:r>
    </w:p>
    <w:p w14:paraId="0CA2F9AA" w14:textId="448BB555" w:rsidR="008539B5" w:rsidRPr="00D26326" w:rsidRDefault="008539B5" w:rsidP="008539B5">
      <w:pPr>
        <w:pStyle w:val="Brdtextmedindrag"/>
      </w:pPr>
      <w:r>
        <w:rPr>
          <w:rFonts w:ascii="TimesNewRomanPS-ItalicMT" w:hAnsi="TimesNewRomanPS-ItalicMT" w:cs="TimesNewRomanPS-ItalicMT"/>
          <w:i/>
          <w:iCs/>
        </w:rPr>
        <w:t xml:space="preserve">ESV </w:t>
      </w:r>
      <w:r w:rsidRPr="00B709F1">
        <w:rPr>
          <w:rFonts w:ascii="TimesNewRomanPS-ItalicMT" w:hAnsi="TimesNewRomanPS-ItalicMT" w:cs="TimesNewRomanPS-ItalicMT"/>
        </w:rPr>
        <w:t>efterlyser</w:t>
      </w:r>
      <w:r>
        <w:rPr>
          <w:rFonts w:ascii="TimesNewRomanPS-ItalicMT" w:hAnsi="TimesNewRomanPS-ItalicMT" w:cs="TimesNewRomanPS-ItalicMT"/>
          <w:i/>
          <w:iCs/>
        </w:rPr>
        <w:t xml:space="preserve"> </w:t>
      </w:r>
      <w:r w:rsidRPr="00420346">
        <w:rPr>
          <w:rFonts w:ascii="TimesNewRomanPS-ItalicMT" w:hAnsi="TimesNewRomanPS-ItalicMT" w:cs="TimesNewRomanPS-ItalicMT"/>
        </w:rPr>
        <w:t>en</w:t>
      </w:r>
      <w:r>
        <w:rPr>
          <w:rFonts w:ascii="TimesNewRomanPS-ItalicMT" w:hAnsi="TimesNewRomanPS-ItalicMT" w:cs="TimesNewRomanPS-ItalicMT"/>
          <w:i/>
          <w:iCs/>
        </w:rPr>
        <w:t xml:space="preserve"> </w:t>
      </w:r>
      <w:r>
        <w:t xml:space="preserve">motivering och konsekvensanalys av valet att låta Läkemedelsverket disponera avgifterna, samtidigt som den del av ansökningsavgifterna som avser Etikprövningsmyndighetens granskning ska redovisas mot inkomsttitel. I denna fråga noterar regeringen att </w:t>
      </w:r>
      <w:r>
        <w:rPr>
          <w:bCs/>
        </w:rPr>
        <w:t>Läke</w:t>
      </w:r>
      <w:r>
        <w:rPr>
          <w:bCs/>
        </w:rPr>
        <w:softHyphen/>
        <w:t>medels</w:t>
      </w:r>
      <w:r>
        <w:rPr>
          <w:bCs/>
        </w:rPr>
        <w:softHyphen/>
        <w:t>verkets verksamhet i hög grad är avgiftsfinansierad medan Etik</w:t>
      </w:r>
      <w:r>
        <w:rPr>
          <w:bCs/>
        </w:rPr>
        <w:softHyphen/>
        <w:t>pröv</w:t>
      </w:r>
      <w:r>
        <w:rPr>
          <w:bCs/>
        </w:rPr>
        <w:softHyphen/>
        <w:t xml:space="preserve">ningsmyndighetens är anslagsfinansierad. </w:t>
      </w:r>
      <w:r>
        <w:t>Att ändra en myndighets avgifts</w:t>
      </w:r>
      <w:r>
        <w:softHyphen/>
        <w:t>struktur kräver en utredning som inte har kunnat göras inom ramen för det nu aktuella lagstiftningsarbetet. Syftet med detta lagstiftningsarbete är att anpassa svensk rätt till EU-förordningarna om medicintekniska pro</w:t>
      </w:r>
      <w:r>
        <w:softHyphen/>
        <w:t>dukt</w:t>
      </w:r>
      <w:r>
        <w:softHyphen/>
        <w:t>er och i det arbetet behöver anpassning göras så att endast en avgift betalas av den som ansöker om att få genomföra kliniska prövningar eller pre</w:t>
      </w:r>
      <w:r>
        <w:softHyphen/>
        <w:t>standastudier. Det saknas möjlighet att göra ytterligare ändringar i myndig</w:t>
      </w:r>
      <w:r>
        <w:softHyphen/>
        <w:t xml:space="preserve">heternas avgiftsstrukturer i detta arbete. </w:t>
      </w:r>
    </w:p>
    <w:p w14:paraId="6350AFDE" w14:textId="77777777" w:rsidR="008539B5" w:rsidRDefault="008539B5" w:rsidP="008539B5">
      <w:pPr>
        <w:pStyle w:val="Brdtext"/>
      </w:pPr>
    </w:p>
    <w:p w14:paraId="2977D1EF" w14:textId="77777777" w:rsidR="008539B5" w:rsidRPr="00B94EA2" w:rsidRDefault="008539B5" w:rsidP="008539B5">
      <w:pPr>
        <w:pStyle w:val="Brdtext"/>
        <w:keepNext/>
        <w:spacing w:after="120"/>
      </w:pPr>
      <w:r w:rsidRPr="00B94EA2">
        <w:t>Årsavgift</w:t>
      </w:r>
    </w:p>
    <w:p w14:paraId="74BD8215" w14:textId="77777777" w:rsidR="008539B5" w:rsidRDefault="008539B5" w:rsidP="008539B5">
      <w:pPr>
        <w:pStyle w:val="Brdtext"/>
      </w:pPr>
      <w:r>
        <w:t xml:space="preserve">Läkemedelsverket kommer att ha tillsyn över </w:t>
      </w:r>
      <w:r w:rsidRPr="00180D0D">
        <w:t xml:space="preserve">efterlevnaden av </w:t>
      </w:r>
      <w:r w:rsidRPr="00A3541E">
        <w:t>MDR-förordningen</w:t>
      </w:r>
      <w:r w:rsidRPr="00180D0D">
        <w:t xml:space="preserve">, </w:t>
      </w:r>
      <w:r>
        <w:t>IVDR-förordningen</w:t>
      </w:r>
      <w:r w:rsidRPr="00180D0D">
        <w:t xml:space="preserve">, </w:t>
      </w:r>
      <w:r>
        <w:t xml:space="preserve">den nya </w:t>
      </w:r>
      <w:r w:rsidRPr="00180D0D">
        <w:t xml:space="preserve">lagen med kompletterande bestämmelser till EU:s förordningar om medicintekniska produkter och föreskrifter som har meddelats i anslutning till </w:t>
      </w:r>
      <w:r>
        <w:t xml:space="preserve">den </w:t>
      </w:r>
      <w:r w:rsidRPr="00180D0D">
        <w:t xml:space="preserve">lagen. </w:t>
      </w:r>
    </w:p>
    <w:p w14:paraId="25344BAD" w14:textId="1CD3309F" w:rsidR="008539B5" w:rsidRDefault="008539B5" w:rsidP="008539B5">
      <w:pPr>
        <w:pStyle w:val="Brdtextmedindrag"/>
      </w:pPr>
      <w:r>
        <w:t>De arbetsinsatser som Läkemedelsverket utför inom ramen för myndig</w:t>
      </w:r>
      <w:r>
        <w:softHyphen/>
        <w:t>het</w:t>
      </w:r>
      <w:r>
        <w:softHyphen/>
        <w:t>ens löpande tillsyn kräver resurser och finansiering. En skyldighet att betala årsavgift föreslås därför för de aktörer som är föremål för tillsyn, dvs. ekonomiska aktörer som registrerar verksamhet i Sverige av pro</w:t>
      </w:r>
      <w:r>
        <w:softHyphen/>
        <w:t>dukt</w:t>
      </w:r>
      <w:r>
        <w:softHyphen/>
        <w:t>er som omfattas av MDR- och IVDR-förordningarna, inklusive an</w:t>
      </w:r>
      <w:r>
        <w:softHyphen/>
        <w:t>gräns</w:t>
      </w:r>
      <w:r>
        <w:softHyphen/>
        <w:t>an</w:t>
      </w:r>
      <w:r>
        <w:softHyphen/>
        <w:t>de produkter, samt den som är utsedd till anmält organ av myndig</w:t>
      </w:r>
      <w:r>
        <w:softHyphen/>
        <w:t>heten med ansvar för anmälda organ i Sverige. Skyldigheten att betala årsavgift ska gälla så länge som en aktör kan sägas rymmas i någon av dessa tre kate</w:t>
      </w:r>
      <w:r>
        <w:softHyphen/>
        <w:t>gorier. Det är inte uteslutet att det kan finnas ekonomiska aktör</w:t>
      </w:r>
      <w:r>
        <w:softHyphen/>
        <w:t>er som inte bör betala årsavgift. Det kan vara sådana ekonomiska aktörer där en löpande tillsyn inte utförs. Regeringen bedömer att de ekonom</w:t>
      </w:r>
      <w:r>
        <w:softHyphen/>
        <w:t>iska aktörer som ska betala årsavgift ska anges i förordning eller mynd</w:t>
      </w:r>
      <w:r>
        <w:softHyphen/>
        <w:t>ighets</w:t>
      </w:r>
      <w:r>
        <w:softHyphen/>
        <w:t>föreskrift. Det föreslås därför att ett bemyndigande införs med den innebörden. För</w:t>
      </w:r>
      <w:r>
        <w:softHyphen/>
        <w:t>slaget om att endast de ekonomiska aktörer som r</w:t>
      </w:r>
      <w:r w:rsidRPr="0015768B">
        <w:t>eger</w:t>
      </w:r>
      <w:r>
        <w:softHyphen/>
      </w:r>
      <w:r w:rsidRPr="0015768B">
        <w:t>ing</w:t>
      </w:r>
      <w:r>
        <w:softHyphen/>
      </w:r>
      <w:r w:rsidRPr="0015768B">
        <w:t>en eller den myndig</w:t>
      </w:r>
      <w:r>
        <w:softHyphen/>
      </w:r>
      <w:r w:rsidRPr="0015768B">
        <w:t xml:space="preserve">het som regeringen bestämmer </w:t>
      </w:r>
      <w:r>
        <w:t>har angett i före</w:t>
      </w:r>
      <w:r>
        <w:softHyphen/>
        <w:t>skrift</w:t>
      </w:r>
      <w:r>
        <w:softHyphen/>
        <w:t>er ska betala års</w:t>
      </w:r>
      <w:r>
        <w:softHyphen/>
        <w:t xml:space="preserve">avgift har beretts under hand med </w:t>
      </w:r>
      <w:r>
        <w:rPr>
          <w:i/>
        </w:rPr>
        <w:t xml:space="preserve">Läkemedelsverket. </w:t>
      </w:r>
      <w:r>
        <w:t>Mynd</w:t>
      </w:r>
      <w:r>
        <w:softHyphen/>
        <w:t>ig</w:t>
      </w:r>
      <w:r>
        <w:softHyphen/>
        <w:t xml:space="preserve">heten har inte haft några synpunkter på förslaget. </w:t>
      </w:r>
      <w:r w:rsidRPr="003F6DAB">
        <w:t xml:space="preserve">Förslaget som lämnas i denna </w:t>
      </w:r>
      <w:r>
        <w:t>pro</w:t>
      </w:r>
      <w:r>
        <w:softHyphen/>
        <w:t>position</w:t>
      </w:r>
      <w:r w:rsidRPr="003F6DAB">
        <w:t xml:space="preserve"> överensstämmer med det förslag som har beretts under hand.</w:t>
      </w:r>
    </w:p>
    <w:p w14:paraId="624802FD" w14:textId="6CFCFB0E" w:rsidR="008539B5" w:rsidRDefault="008539B5" w:rsidP="008539B5">
      <w:pPr>
        <w:pStyle w:val="Brdtextmedindrag"/>
      </w:pPr>
      <w:r w:rsidRPr="00FF711C">
        <w:rPr>
          <w:i/>
          <w:iCs/>
        </w:rPr>
        <w:t>Region Skåne</w:t>
      </w:r>
      <w:r>
        <w:t xml:space="preserve"> anser att b</w:t>
      </w:r>
      <w:r w:rsidRPr="00FF711C">
        <w:t>egreppet ”</w:t>
      </w:r>
      <w:r>
        <w:t>e</w:t>
      </w:r>
      <w:r w:rsidRPr="00FF711C">
        <w:t>konomisk aktör” behöver för</w:t>
      </w:r>
      <w:r>
        <w:softHyphen/>
      </w:r>
      <w:r w:rsidRPr="00FF711C">
        <w:t>tyd</w:t>
      </w:r>
      <w:r>
        <w:softHyphen/>
      </w:r>
      <w:r w:rsidRPr="00FF711C">
        <w:t>lig</w:t>
      </w:r>
      <w:r>
        <w:softHyphen/>
      </w:r>
      <w:r w:rsidRPr="00FF711C">
        <w:t>as med hänsyn till hälso- och sjukvårdens organisation</w:t>
      </w:r>
      <w:r>
        <w:t>. Regeringen noter</w:t>
      </w:r>
      <w:r>
        <w:softHyphen/>
        <w:t>ar att den föreslagna avgiftsbestämmelsen ska införas i den nya lagen med kom</w:t>
      </w:r>
      <w:r>
        <w:softHyphen/>
        <w:t>pletterande bestämmelser till EU:s förordningar om medicin</w:t>
      </w:r>
      <w:r>
        <w:softHyphen/>
        <w:t>tekn</w:t>
      </w:r>
      <w:r>
        <w:softHyphen/>
        <w:t>iska pro</w:t>
      </w:r>
      <w:r>
        <w:softHyphen/>
        <w:t xml:space="preserve">dukter. Begreppet ekonomiska aktörer finns definierat i artikel 2.35 i </w:t>
      </w:r>
      <w:r w:rsidRPr="00A3541E">
        <w:t>MDR-förordningen</w:t>
      </w:r>
      <w:r>
        <w:t xml:space="preserve"> </w:t>
      </w:r>
      <w:r w:rsidRPr="00372465">
        <w:t>och artikel 2.</w:t>
      </w:r>
      <w:r>
        <w:t>28</w:t>
      </w:r>
      <w:r w:rsidRPr="00372465">
        <w:t xml:space="preserve"> i </w:t>
      </w:r>
      <w:r>
        <w:t>IVDR-förordningen. Av dessa de</w:t>
      </w:r>
      <w:r>
        <w:softHyphen/>
        <w:t>finition</w:t>
      </w:r>
      <w:r>
        <w:softHyphen/>
        <w:t>er framgår det att med ekonomisk aktör avses en tillverkare av en pro</w:t>
      </w:r>
      <w:r>
        <w:softHyphen/>
        <w:t>dukt, en auktoriserad representant, en importör, en distributör av en pro</w:t>
      </w:r>
      <w:r>
        <w:softHyphen/>
        <w:t xml:space="preserve">dukt eller, såvitt avser en produkt som omfattas av </w:t>
      </w:r>
      <w:r w:rsidRPr="00A3541E">
        <w:t>MDR-förordningen</w:t>
      </w:r>
      <w:r>
        <w:t xml:space="preserve">, den person som avses i artikel 22.1 och 22.3 i </w:t>
      </w:r>
      <w:r w:rsidRPr="00A3541E">
        <w:t>MDR-förordningen</w:t>
      </w:r>
      <w:r>
        <w:t>. Det lämnas till tillämpande myndigheter och domstolar att bedöma i vilken egen</w:t>
      </w:r>
      <w:r>
        <w:softHyphen/>
        <w:t>skap en fysisk eller juridisk person agerar, dvs. om den är en till</w:t>
      </w:r>
      <w:r>
        <w:softHyphen/>
        <w:t>verk</w:t>
      </w:r>
      <w:r>
        <w:softHyphen/>
        <w:t xml:space="preserve">are, en auktoriserad representant, en importör, en distributör eller den person som avses i artikel 22.1 och 22.3 i </w:t>
      </w:r>
      <w:r w:rsidRPr="00A3541E">
        <w:t>MDR-förordningen</w:t>
      </w:r>
      <w:r>
        <w:t xml:space="preserve">. </w:t>
      </w:r>
      <w:r w:rsidRPr="00E45895">
        <w:rPr>
          <w:i/>
          <w:iCs/>
        </w:rPr>
        <w:t xml:space="preserve">Umeå </w:t>
      </w:r>
      <w:r>
        <w:rPr>
          <w:i/>
          <w:iCs/>
        </w:rPr>
        <w:t>u</w:t>
      </w:r>
      <w:r w:rsidRPr="00E45895">
        <w:rPr>
          <w:i/>
          <w:iCs/>
        </w:rPr>
        <w:t>ni</w:t>
      </w:r>
      <w:r>
        <w:rPr>
          <w:i/>
          <w:iCs/>
        </w:rPr>
        <w:softHyphen/>
      </w:r>
      <w:r w:rsidRPr="00E45895">
        <w:rPr>
          <w:i/>
          <w:iCs/>
        </w:rPr>
        <w:t>versit</w:t>
      </w:r>
      <w:r>
        <w:rPr>
          <w:i/>
          <w:iCs/>
        </w:rPr>
        <w:softHyphen/>
      </w:r>
      <w:r w:rsidRPr="00E45895">
        <w:rPr>
          <w:i/>
          <w:iCs/>
        </w:rPr>
        <w:t>et</w:t>
      </w:r>
      <w:r>
        <w:t xml:space="preserve"> anser att lagtexten bör tydliggöras så att den inte endast hän</w:t>
      </w:r>
      <w:r>
        <w:softHyphen/>
        <w:t xml:space="preserve">visar till </w:t>
      </w:r>
      <w:r w:rsidRPr="00E45895">
        <w:t>en ekonomisk aktör som registrerar verksamhet i Sverige</w:t>
      </w:r>
      <w:r>
        <w:t xml:space="preserve"> utan att lyd</w:t>
      </w:r>
      <w:r>
        <w:softHyphen/>
        <w:t>els</w:t>
      </w:r>
      <w:r>
        <w:softHyphen/>
        <w:t xml:space="preserve">en i stället </w:t>
      </w:r>
      <w:r w:rsidRPr="00E45895">
        <w:t>koppla</w:t>
      </w:r>
      <w:r>
        <w:t>r</w:t>
      </w:r>
      <w:r w:rsidRPr="00E45895">
        <w:t xml:space="preserve"> ihop aktören med medicintekniska produkter. </w:t>
      </w:r>
      <w:r>
        <w:t>Reger</w:t>
      </w:r>
      <w:r>
        <w:softHyphen/>
        <w:t>ing</w:t>
      </w:r>
      <w:r>
        <w:softHyphen/>
        <w:t xml:space="preserve">en bedömer dock att det av EU-förordningen framgår vilka som är ekonomiska aktörer och att det därigenom finns en tillräckligt tydlig koppling till att det är en aktör som hanterar en medicinteknisk produkt som ska betala årsavgift. </w:t>
      </w:r>
    </w:p>
    <w:p w14:paraId="7FA78743" w14:textId="493BFADD" w:rsidR="008539B5" w:rsidRDefault="008539B5" w:rsidP="008539B5">
      <w:pPr>
        <w:pStyle w:val="Brdtextmedindrag"/>
      </w:pPr>
      <w:r w:rsidRPr="000A2676">
        <w:t>Enligt</w:t>
      </w:r>
      <w:r>
        <w:rPr>
          <w:i/>
          <w:iCs/>
        </w:rPr>
        <w:t xml:space="preserve"> </w:t>
      </w:r>
      <w:r w:rsidRPr="008411DB">
        <w:rPr>
          <w:i/>
          <w:iCs/>
        </w:rPr>
        <w:t>Swedish Medtech</w:t>
      </w:r>
      <w:r>
        <w:t xml:space="preserve"> måste bestämmelsen förtydligas så att det fram</w:t>
      </w:r>
      <w:r>
        <w:softHyphen/>
        <w:t>går hur detta påverkar en aktör som agerar i flera roller, exempelvis som till</w:t>
      </w:r>
      <w:r>
        <w:softHyphen/>
        <w:t>verkare, importör och distributör. Organisationen anser inte att det är rimligt att årsavgiften tredubblas om ett företag har verksamhet som inne</w:t>
      </w:r>
      <w:r>
        <w:softHyphen/>
        <w:t>bär att det agerar i alla tre rollerna. Regeringen bedömer att tillsynen över de olika verksamheter som de olika aktörerna utför är så skild att en års</w:t>
      </w:r>
      <w:r>
        <w:softHyphen/>
        <w:t>avgift ska betalas för varje funktion. Om ett företag är tillverkare och dis</w:t>
      </w:r>
      <w:r>
        <w:softHyphen/>
        <w:t>tri</w:t>
      </w:r>
      <w:r>
        <w:softHyphen/>
        <w:t xml:space="preserve">butör kan alltså två årsavgifter komma att tas ut. </w:t>
      </w:r>
    </w:p>
    <w:p w14:paraId="58FD0FFF" w14:textId="2CA3ACA9" w:rsidR="008539B5" w:rsidRDefault="008539B5" w:rsidP="008539B5">
      <w:pPr>
        <w:pStyle w:val="Brdtextmedindrag"/>
      </w:pPr>
      <w:r>
        <w:t>Som framgår av avsnitt 9.5 utreds det om det ska tillåtas att reprocessa och återanvända begagnade engångsprodukter i Sverige. För det fall en sådan hantering kommer att bli tillåten kommer det att tillåtas genom föreskrifter meddelade av regeringen eller den myndighet som regeringen be</w:t>
      </w:r>
      <w:r>
        <w:softHyphen/>
        <w:t>stämmer. I avsnitt 9.12 föreslås det att den som reprocessar eller åter</w:t>
      </w:r>
      <w:r>
        <w:softHyphen/>
        <w:t xml:space="preserve">använder engångsprodukter </w:t>
      </w:r>
      <w:r w:rsidRPr="00A05243">
        <w:t>i Sverige</w:t>
      </w:r>
      <w:r w:rsidRPr="003403E0">
        <w:t xml:space="preserve"> </w:t>
      </w:r>
      <w:r>
        <w:t>ska registrera uppgifter hos en myndig</w:t>
      </w:r>
      <w:r>
        <w:softHyphen/>
        <w:t xml:space="preserve">het om sin verksamhet och sina produkter. </w:t>
      </w:r>
      <w:bookmarkStart w:id="377" w:name="_Hlk25134536"/>
      <w:r>
        <w:t xml:space="preserve">Även reprocessing kräver tillsyn. För det fall reprocessing blir tillåten föreslås </w:t>
      </w:r>
      <w:r w:rsidRPr="00EC0926">
        <w:t xml:space="preserve">det att en avgift ska kunna tas ut av den som reprocessar engångsprodukter. </w:t>
      </w:r>
    </w:p>
    <w:p w14:paraId="7F5B90CF" w14:textId="5441CE00" w:rsidR="008539B5" w:rsidRDefault="008539B5" w:rsidP="008539B5">
      <w:pPr>
        <w:pStyle w:val="Brdtextmedindrag"/>
      </w:pPr>
      <w:r w:rsidRPr="00EC0926">
        <w:t xml:space="preserve">I promemorian föreslogs en lagbestämmelse som innebär att </w:t>
      </w:r>
      <w:r w:rsidRPr="00EC0926">
        <w:rPr>
          <w:bCs/>
        </w:rPr>
        <w:t>den som</w:t>
      </w:r>
      <w:r w:rsidRPr="00A952F5">
        <w:rPr>
          <w:bCs/>
        </w:rPr>
        <w:t xml:space="preserve"> reprocess</w:t>
      </w:r>
      <w:r>
        <w:rPr>
          <w:bCs/>
        </w:rPr>
        <w:softHyphen/>
      </w:r>
      <w:r w:rsidRPr="00A952F5">
        <w:rPr>
          <w:bCs/>
        </w:rPr>
        <w:t xml:space="preserve">ar </w:t>
      </w:r>
      <w:r>
        <w:rPr>
          <w:bCs/>
        </w:rPr>
        <w:t xml:space="preserve">en engångsprodukt ska </w:t>
      </w:r>
      <w:r w:rsidRPr="00A952F5">
        <w:rPr>
          <w:bCs/>
        </w:rPr>
        <w:t>betala en årsavgift</w:t>
      </w:r>
      <w:r>
        <w:rPr>
          <w:bCs/>
        </w:rPr>
        <w:t xml:space="preserve">. </w:t>
      </w:r>
      <w:r w:rsidRPr="00FB6E93">
        <w:t xml:space="preserve">Så som </w:t>
      </w:r>
      <w:r w:rsidRPr="00FB6E93">
        <w:rPr>
          <w:i/>
          <w:iCs/>
        </w:rPr>
        <w:t>Läke</w:t>
      </w:r>
      <w:r>
        <w:rPr>
          <w:i/>
          <w:iCs/>
        </w:rPr>
        <w:softHyphen/>
      </w:r>
      <w:r w:rsidRPr="00FB6E93">
        <w:rPr>
          <w:i/>
          <w:iCs/>
        </w:rPr>
        <w:t>medels</w:t>
      </w:r>
      <w:r>
        <w:rPr>
          <w:i/>
          <w:iCs/>
        </w:rPr>
        <w:softHyphen/>
      </w:r>
      <w:r w:rsidRPr="00FB6E93">
        <w:rPr>
          <w:i/>
          <w:iCs/>
        </w:rPr>
        <w:t>verket</w:t>
      </w:r>
      <w:r w:rsidRPr="00FB6E93">
        <w:t xml:space="preserve"> noterar </w:t>
      </w:r>
      <w:r>
        <w:t xml:space="preserve">bör </w:t>
      </w:r>
      <w:r>
        <w:rPr>
          <w:bCs/>
        </w:rPr>
        <w:t>det förtydligas i bestämmelsen att avgifter endast ska tas ut för sådan verksamhet som bedrivs i Sverige. I promemorian an</w:t>
      </w:r>
      <w:r>
        <w:rPr>
          <w:bCs/>
        </w:rPr>
        <w:softHyphen/>
        <w:t xml:space="preserve">ges det även att </w:t>
      </w:r>
      <w:r w:rsidRPr="00A952F5">
        <w:rPr>
          <w:bCs/>
        </w:rPr>
        <w:t xml:space="preserve">en avgift inte </w:t>
      </w:r>
      <w:r>
        <w:rPr>
          <w:bCs/>
        </w:rPr>
        <w:t xml:space="preserve">ska </w:t>
      </w:r>
      <w:r w:rsidRPr="00A952F5">
        <w:rPr>
          <w:bCs/>
        </w:rPr>
        <w:t>tas ut för tillsyn som genomförs av</w:t>
      </w:r>
      <w:r>
        <w:rPr>
          <w:bCs/>
        </w:rPr>
        <w:t xml:space="preserve"> Inspektionen för vård och omsorg </w:t>
      </w:r>
      <w:r w:rsidRPr="00DA0D3A">
        <w:rPr>
          <w:bCs/>
        </w:rPr>
        <w:t xml:space="preserve">(IVO), </w:t>
      </w:r>
      <w:r>
        <w:rPr>
          <w:bCs/>
        </w:rPr>
        <w:t>jämför departements</w:t>
      </w:r>
      <w:r>
        <w:rPr>
          <w:bCs/>
        </w:rPr>
        <w:softHyphen/>
        <w:t>pro</w:t>
      </w:r>
      <w:r>
        <w:rPr>
          <w:bCs/>
        </w:rPr>
        <w:softHyphen/>
        <w:t>memorian Anpassningar till EU:s förordningar om medicinteknik – del 2 (</w:t>
      </w:r>
      <w:r w:rsidRPr="00DA0D3A">
        <w:rPr>
          <w:bCs/>
        </w:rPr>
        <w:t>Ds 2019:32</w:t>
      </w:r>
      <w:r>
        <w:rPr>
          <w:bCs/>
        </w:rPr>
        <w:t>)</w:t>
      </w:r>
      <w:r w:rsidRPr="00DA0D3A">
        <w:rPr>
          <w:bCs/>
        </w:rPr>
        <w:t xml:space="preserve"> s. 285 och 347.</w:t>
      </w:r>
      <w:r w:rsidRPr="00A952F5">
        <w:rPr>
          <w:bCs/>
        </w:rPr>
        <w:t xml:space="preserve"> </w:t>
      </w:r>
      <w:r w:rsidRPr="00FB6E93">
        <w:rPr>
          <w:bCs/>
          <w:i/>
          <w:iCs/>
        </w:rPr>
        <w:t>Sahlgrenska Universitetssjukhuset</w:t>
      </w:r>
      <w:r>
        <w:rPr>
          <w:bCs/>
        </w:rPr>
        <w:t xml:space="preserve"> anser att det är </w:t>
      </w:r>
      <w:r w:rsidRPr="00A952F5">
        <w:rPr>
          <w:bCs/>
        </w:rPr>
        <w:t>oklart om detta betyder att årsavgiften ska tas ut av alla som re</w:t>
      </w:r>
      <w:r>
        <w:rPr>
          <w:bCs/>
        </w:rPr>
        <w:softHyphen/>
      </w:r>
      <w:r w:rsidRPr="00A952F5">
        <w:rPr>
          <w:bCs/>
        </w:rPr>
        <w:t xml:space="preserve">processar, företag såväl som vårdgivare, eller om det endast är företag som ska betala årsavgift. </w:t>
      </w:r>
      <w:r>
        <w:rPr>
          <w:bCs/>
        </w:rPr>
        <w:t xml:space="preserve">Som anges i promemorian är tanken att om </w:t>
      </w:r>
      <w:r>
        <w:t>reprocess</w:t>
      </w:r>
      <w:r>
        <w:softHyphen/>
        <w:t>ing och återanvändning av engångsprodukter blir tillåten så bör IVO få till</w:t>
      </w:r>
      <w:r>
        <w:softHyphen/>
        <w:t xml:space="preserve">syn över den </w:t>
      </w:r>
      <w:bookmarkStart w:id="378" w:name="_Hlk49933818"/>
      <w:r>
        <w:t>reprocessing och återanvändning som sker inom hälso- och sjukvården eller av hälso- och sjukvårdspersonal</w:t>
      </w:r>
      <w:bookmarkEnd w:id="378"/>
      <w:r>
        <w:t>. Reprocessing av andra aktörer kommer därmed att falla under Läkemedelsverkets tillsyn. En årsavgift ska således inte betalas av den som omfattas av den tillsyn som IVO kan komma att utföra eftersom inspektionens tillsyn inte är avgifts</w:t>
      </w:r>
      <w:r>
        <w:softHyphen/>
        <w:t xml:space="preserve">belagd. Det bör därför framgå av bestämmelsen att årsavgift endast ska betalas av den som reprocessar och vars verksamhet inte </w:t>
      </w:r>
      <w:r w:rsidRPr="00EC67F7">
        <w:t>sker inom hälso- och sjukvården eller av hälso- och sjukvårdspersonal</w:t>
      </w:r>
      <w:r>
        <w:t xml:space="preserve">. </w:t>
      </w:r>
    </w:p>
    <w:p w14:paraId="76CF59F8" w14:textId="04A66768" w:rsidR="008539B5" w:rsidRPr="00083C3A" w:rsidRDefault="008539B5" w:rsidP="008539B5">
      <w:pPr>
        <w:pStyle w:val="Brdtextmedindrag"/>
      </w:pPr>
      <w:r w:rsidRPr="00083C3A">
        <w:rPr>
          <w:i/>
          <w:iCs/>
        </w:rPr>
        <w:t xml:space="preserve">Umeå </w:t>
      </w:r>
      <w:r>
        <w:rPr>
          <w:i/>
          <w:iCs/>
        </w:rPr>
        <w:t>u</w:t>
      </w:r>
      <w:r w:rsidRPr="00083C3A">
        <w:rPr>
          <w:i/>
          <w:iCs/>
        </w:rPr>
        <w:t>niversitet</w:t>
      </w:r>
      <w:r w:rsidRPr="00083C3A">
        <w:t xml:space="preserve"> bedömer att lagtexten bör förtydligas så definitionen av reprocessare tydligare koppla</w:t>
      </w:r>
      <w:r>
        <w:t>r</w:t>
      </w:r>
      <w:r w:rsidRPr="00083C3A">
        <w:t xml:space="preserve"> ihop aktören med medicintekniska pro</w:t>
      </w:r>
      <w:r>
        <w:softHyphen/>
      </w:r>
      <w:r w:rsidRPr="00083C3A">
        <w:t>dukt</w:t>
      </w:r>
      <w:r>
        <w:softHyphen/>
      </w:r>
      <w:r w:rsidRPr="00083C3A">
        <w:t xml:space="preserve">er. </w:t>
      </w:r>
      <w:r>
        <w:t xml:space="preserve">Regeringen finner att begreppet reprocessing är definierat i artikel 2.39 i MDR-förordningen och att begreppet reprocessare används i artikel 17.4 i den förordningen. Med tanke på att den svenska lagen kompletterar denna EU-förordning så bedöms uttrycket vara tillräckligt tydligt. </w:t>
      </w:r>
    </w:p>
    <w:bookmarkEnd w:id="377"/>
    <w:p w14:paraId="0BBB7A34" w14:textId="0D393141" w:rsidR="008539B5" w:rsidRDefault="008539B5" w:rsidP="008539B5">
      <w:pPr>
        <w:pStyle w:val="Brdtextmedindrag"/>
      </w:pPr>
      <w:r w:rsidRPr="00D53048">
        <w:t xml:space="preserve">Årsavgiften </w:t>
      </w:r>
      <w:r>
        <w:t xml:space="preserve">av ovan nämnda aktörer </w:t>
      </w:r>
      <w:r w:rsidRPr="00D53048">
        <w:t>syftar t.ex. till att täcka mynd</w:t>
      </w:r>
      <w:r>
        <w:softHyphen/>
      </w:r>
      <w:r w:rsidRPr="00D53048">
        <w:t>ig</w:t>
      </w:r>
      <w:r>
        <w:softHyphen/>
      </w:r>
      <w:r w:rsidRPr="00D53048">
        <w:t>het</w:t>
      </w:r>
      <w:r>
        <w:softHyphen/>
      </w:r>
      <w:r w:rsidRPr="00D53048">
        <w:t>ens arbete med marknadskontroll</w:t>
      </w:r>
      <w:r>
        <w:t xml:space="preserve">, </w:t>
      </w:r>
      <w:r w:rsidRPr="00D53048">
        <w:t>tillsyn, informationsgivning och register</w:t>
      </w:r>
      <w:r>
        <w:softHyphen/>
      </w:r>
      <w:r w:rsidRPr="00D53048">
        <w:t xml:space="preserve">hantering. </w:t>
      </w:r>
    </w:p>
    <w:p w14:paraId="324BE127" w14:textId="77777777" w:rsidR="008539B5" w:rsidRDefault="008539B5" w:rsidP="008539B5">
      <w:pPr>
        <w:pStyle w:val="Brdtext"/>
        <w:rPr>
          <w:u w:val="single"/>
        </w:rPr>
      </w:pPr>
    </w:p>
    <w:p w14:paraId="24095ADA" w14:textId="77777777" w:rsidR="008539B5" w:rsidRPr="00B94EA2" w:rsidRDefault="008539B5" w:rsidP="008539B5">
      <w:pPr>
        <w:pStyle w:val="Brdtext"/>
        <w:keepNext/>
        <w:spacing w:after="120"/>
      </w:pPr>
      <w:r w:rsidRPr="00B94EA2">
        <w:t xml:space="preserve">Avgift för intyg, yttranden och rådgivning </w:t>
      </w:r>
    </w:p>
    <w:p w14:paraId="15EF3431" w14:textId="7B88AEF0" w:rsidR="008539B5" w:rsidRDefault="008539B5" w:rsidP="008539B5">
      <w:pPr>
        <w:pStyle w:val="Brdtext"/>
      </w:pPr>
      <w:r>
        <w:t>Enligt nuvarande 15 § lagen om medicintekniska produkter får avgift tas ut för att täcka kostnaderna för åtgärder i samband med provtagning och under</w:t>
      </w:r>
      <w:r>
        <w:softHyphen/>
        <w:t xml:space="preserve">sökning av prover. Denna möjlighet föreslås kvarstå då dessa åtgärder kräver resurser av myndigheten.  </w:t>
      </w:r>
    </w:p>
    <w:p w14:paraId="14B1EADC" w14:textId="6697957C" w:rsidR="008539B5" w:rsidRDefault="008539B5" w:rsidP="008539B5">
      <w:pPr>
        <w:pStyle w:val="Brdtextmedindrag"/>
      </w:pPr>
      <w:r>
        <w:t>En nyhet i EU-förordningarna i förhållande till dagens reglering är krav</w:t>
      </w:r>
      <w:r>
        <w:softHyphen/>
        <w:t>et på medlemsstaterna att på begäran utfärda exportintyg. För att myndig</w:t>
      </w:r>
      <w:r>
        <w:softHyphen/>
        <w:t>het</w:t>
      </w:r>
      <w:r>
        <w:softHyphen/>
        <w:t>en ska kunna finansiera sitt arbete med framtagande av exportintyg före</w:t>
      </w:r>
      <w:r>
        <w:softHyphen/>
        <w:t>slås även möjlighet att ta ut en avgift för sådana intyg. I promemorian före</w:t>
      </w:r>
      <w:r>
        <w:softHyphen/>
        <w:t>slås det att en avgift ska betala av en ekonomisk aktör som får ett export</w:t>
      </w:r>
      <w:r>
        <w:softHyphen/>
        <w:t xml:space="preserve">intyg utfärdat av den behöriga myndigheten. Regeringen bedömer dock att avgift ska betalas redan när en ekonomisk aktör begär att få ett sådant intyg. Därmed kommer en sökande att få betala avgift även om ett intyg inte utfärdas, exempelvis till följd av att sökanden återkallar sin begäran. Genom ändringen får ansvarig myndighet betalning för den tid som lagts ner i ärendet även om något exportintyg inte utfärdas. </w:t>
      </w:r>
    </w:p>
    <w:p w14:paraId="088BB019" w14:textId="63DFA01B" w:rsidR="008539B5" w:rsidRDefault="008539B5" w:rsidP="008539B5">
      <w:pPr>
        <w:pStyle w:val="Brdtextmedindrag"/>
      </w:pPr>
      <w:r>
        <w:t xml:space="preserve">Avseende vissa produkter behöver anmälda organ inhämta yttranden från behörig myndighet genom s.k. särskilda förfaranden. Det gäller t.ex. produkter som innehåller en läkemedelssubstans eller mänskliga icke-viabla celler eller vävnader. </w:t>
      </w:r>
      <w:r w:rsidRPr="002D0911">
        <w:t xml:space="preserve">För vissa produkttyper krävs att </w:t>
      </w:r>
      <w:r>
        <w:t xml:space="preserve">det </w:t>
      </w:r>
      <w:r w:rsidRPr="002D0911">
        <w:t>a</w:t>
      </w:r>
      <w:r>
        <w:t>nmälda</w:t>
      </w:r>
      <w:r w:rsidRPr="002D0911">
        <w:t xml:space="preserve"> organ</w:t>
      </w:r>
      <w:r>
        <w:t>et</w:t>
      </w:r>
      <w:r w:rsidRPr="002D0911">
        <w:t xml:space="preserve"> begär ett vetenskapligt yttrande från behörig myndighet</w:t>
      </w:r>
      <w:r>
        <w:t xml:space="preserve"> eller Europeiska läkemedelsmyndigheten innan </w:t>
      </w:r>
      <w:r w:rsidRPr="002D0911">
        <w:t>ett intyg om överensstämmelse</w:t>
      </w:r>
      <w:r>
        <w:t xml:space="preserve"> kan utfärdas</w:t>
      </w:r>
      <w:r w:rsidRPr="002D0911">
        <w:t>. Detta gäller för medicintekniska produkter som innehåller en läke</w:t>
      </w:r>
      <w:r>
        <w:softHyphen/>
      </w:r>
      <w:r w:rsidRPr="002D0911">
        <w:t>medelssubstans, medicintekniska produkter som består av substanser eller kombinationer av substanser som absorberas av eller spr</w:t>
      </w:r>
      <w:r>
        <w:t>ids lokalt i människokroppen samt</w:t>
      </w:r>
      <w:r w:rsidRPr="002D0911">
        <w:t xml:space="preserve"> behandlingsvägledande diagnostik. För medicin</w:t>
      </w:r>
      <w:r>
        <w:softHyphen/>
      </w:r>
      <w:r w:rsidRPr="002D0911">
        <w:t xml:space="preserve">tekniska produkter som tillverkas med användning eller genom integrering av vävnader eller celler av mänskligt ursprung eller derivat därav som är icke-viabla ska ett vetenskapligt yttrande inhämtas från behörig myndighet för mänskliga vävnader och celler. </w:t>
      </w:r>
      <w:r w:rsidRPr="00E23694">
        <w:rPr>
          <w:i/>
          <w:iCs/>
        </w:rPr>
        <w:t>Apotekarsocieteten</w:t>
      </w:r>
      <w:r w:rsidRPr="00E23694">
        <w:t xml:space="preserve"> </w:t>
      </w:r>
      <w:r>
        <w:t>noterar att man i tidig</w:t>
      </w:r>
      <w:r>
        <w:softHyphen/>
        <w:t>are lagstiftning gjort skillnad mellan ”competent authority”, som i Sverige var Läkemedelsverket, och ”designating authority”, som var Styrels</w:t>
      </w:r>
      <w:r>
        <w:softHyphen/>
        <w:t>en för ackreditering och teknisk kontroll (Swedac). Apotekar</w:t>
      </w:r>
      <w:r>
        <w:softHyphen/>
        <w:t>societet</w:t>
      </w:r>
      <w:r>
        <w:softHyphen/>
        <w:t xml:space="preserve">en </w:t>
      </w:r>
      <w:r w:rsidRPr="00E23694">
        <w:t xml:space="preserve">frågar vilken myndighet som </w:t>
      </w:r>
      <w:r>
        <w:t xml:space="preserve">är </w:t>
      </w:r>
      <w:r w:rsidRPr="00E23694">
        <w:t>den ansvariga myndigheten som på begäran kan ge yttrande eller rådgivning till ett anmält organ.</w:t>
      </w:r>
      <w:r>
        <w:t xml:space="preserve"> Regering</w:t>
      </w:r>
      <w:r>
        <w:softHyphen/>
        <w:t>en noterar att den myndighet som kommer att lämna yttrande och råd</w:t>
      </w:r>
      <w:r>
        <w:softHyphen/>
        <w:t>giv</w:t>
      </w:r>
      <w:r>
        <w:softHyphen/>
        <w:t>ning till anmälda organ kommer att framgå av förordning som regeringen beslutar. Det kan dock noteras att i avsnitt 8 görs bedömningen att Läke</w:t>
      </w:r>
      <w:r>
        <w:softHyphen/>
        <w:t xml:space="preserve">medelsverket även fortsättningsvis bör vara den behöriga myndigheten </w:t>
      </w:r>
      <w:r w:rsidRPr="00933C3F">
        <w:t>för mänskliga vävnader och celler</w:t>
      </w:r>
      <w:r>
        <w:t xml:space="preserve"> som </w:t>
      </w:r>
      <w:r w:rsidRPr="00F94B78">
        <w:t xml:space="preserve">avses i kapitel II avsnitt 5.3.1 a i bilaga IX till </w:t>
      </w:r>
      <w:r w:rsidRPr="00A3541E">
        <w:t>MDR-förordningen</w:t>
      </w:r>
      <w:r>
        <w:t xml:space="preserve">. </w:t>
      </w:r>
      <w:bookmarkStart w:id="379" w:name="_Hlk535512930"/>
      <w:r>
        <w:t>Regeringen har meddelat föreskrifter om den här typen av avgifter i f</w:t>
      </w:r>
      <w:r w:rsidRPr="00646CE6">
        <w:t>örordning</w:t>
      </w:r>
      <w:r>
        <w:t>en</w:t>
      </w:r>
      <w:r w:rsidRPr="00646CE6">
        <w:t xml:space="preserve"> (2017:932) om avgifter för anmälda organ för medicintekniska produkter</w:t>
      </w:r>
      <w:r>
        <w:t>. Dessa föreskrifter har meddelats med stöd av nu gällande författning. Eftersom lagen om medicintekniska pro</w:t>
      </w:r>
      <w:r>
        <w:softHyphen/>
        <w:t>dukter kommer att upphävas bör det i den nya kompletterande lagen inför</w:t>
      </w:r>
      <w:r>
        <w:softHyphen/>
        <w:t xml:space="preserve">as en ny bestämmelse om att ett anmält organ ska betala en avgift till den ansvariga myndigheten vid begäran av yttranden. </w:t>
      </w:r>
    </w:p>
    <w:p w14:paraId="71EF6F11" w14:textId="7AF31043" w:rsidR="008539B5" w:rsidRDefault="008539B5" w:rsidP="008539B5">
      <w:pPr>
        <w:pStyle w:val="Brdtextmedindrag"/>
      </w:pPr>
      <w:r>
        <w:t>De yttranden som avses är i första hand yttranden vid särskilda för</w:t>
      </w:r>
      <w:r>
        <w:softHyphen/>
        <w:t>far</w:t>
      </w:r>
      <w:r>
        <w:softHyphen/>
        <w:t>and</w:t>
      </w:r>
      <w:r>
        <w:softHyphen/>
        <w:t xml:space="preserve">en. Det kan emellertid inte uteslutas att det på sikt kan bli fråga om andra yttranden. I samma bestämmelse föreslås även att myndigheten får ta ut avgifter för rådgivning till anmälda organ då detta också tar resurser i anspråk. För enklare frågor som inte tar några större resurser i anspråk bör dock inte någon avgift tas ut. </w:t>
      </w:r>
      <w:bookmarkEnd w:id="379"/>
      <w:r>
        <w:t xml:space="preserve"> </w:t>
      </w:r>
    </w:p>
    <w:p w14:paraId="0984E407" w14:textId="77777777" w:rsidR="008539B5" w:rsidRDefault="008539B5" w:rsidP="008539B5">
      <w:pPr>
        <w:pStyle w:val="Rubrik5utannumrering"/>
      </w:pPr>
      <w:r>
        <w:t>Bemyndigande</w:t>
      </w:r>
    </w:p>
    <w:p w14:paraId="4A2C95F7" w14:textId="3DDD83CB" w:rsidR="008539B5" w:rsidRDefault="008539B5" w:rsidP="008539B5">
      <w:pPr>
        <w:pStyle w:val="Brdtextmedindrag"/>
        <w:ind w:firstLine="0"/>
      </w:pPr>
      <w:r>
        <w:t>R</w:t>
      </w:r>
      <w:r w:rsidRPr="0003401D">
        <w:t xml:space="preserve">egeringen </w:t>
      </w:r>
      <w:r>
        <w:t>eller den myndighet som regeringen bestämmer föreslås få ett bemyndigande att</w:t>
      </w:r>
      <w:r w:rsidRPr="0003401D">
        <w:t xml:space="preserve"> meddela föreskrifter om storleken </w:t>
      </w:r>
      <w:r>
        <w:t xml:space="preserve">på avgifterna </w:t>
      </w:r>
      <w:r w:rsidRPr="0003401D">
        <w:t>samt om betalning</w:t>
      </w:r>
      <w:r>
        <w:t>en</w:t>
      </w:r>
      <w:r w:rsidRPr="0003401D">
        <w:t xml:space="preserve"> av avgifter</w:t>
      </w:r>
      <w:r>
        <w:t>na</w:t>
      </w:r>
      <w:r w:rsidRPr="0003401D">
        <w:t>.</w:t>
      </w:r>
      <w:r>
        <w:t xml:space="preserve"> Avgifternas storlek och bestämmelser som rör betalningen kommer att preciseras närmare i förordning eller myndig</w:t>
      </w:r>
      <w:r>
        <w:softHyphen/>
        <w:t>hets</w:t>
      </w:r>
      <w:r>
        <w:softHyphen/>
        <w:t xml:space="preserve">föreskrifter och bereds i särskild ordning vid en senare tidpunkt. Inom ramen för bemyndigandet finns det </w:t>
      </w:r>
      <w:r w:rsidRPr="004C0BB3">
        <w:t>möjlighet att sätta ned en avgift eller medge avgiftsbefrielse på samma sätt som</w:t>
      </w:r>
      <w:r>
        <w:t xml:space="preserve"> det finns</w:t>
      </w:r>
      <w:r w:rsidRPr="004C0BB3">
        <w:t xml:space="preserve"> i</w:t>
      </w:r>
      <w:r>
        <w:t xml:space="preserve"> </w:t>
      </w:r>
      <w:r w:rsidRPr="004C0BB3">
        <w:t xml:space="preserve">dag, </w:t>
      </w:r>
      <w:r>
        <w:t xml:space="preserve">jämför nuvarande </w:t>
      </w:r>
      <w:r w:rsidRPr="004C0BB3">
        <w:t>16</w:t>
      </w:r>
      <w:r>
        <w:t> §</w:t>
      </w:r>
      <w:r w:rsidRPr="004C0BB3">
        <w:t xml:space="preserve"> </w:t>
      </w:r>
      <w:r>
        <w:t xml:space="preserve">4 </w:t>
      </w:r>
      <w:r w:rsidRPr="004C0BB3">
        <w:t>förordningen om medicintekniska produkter</w:t>
      </w:r>
      <w:r>
        <w:t>.</w:t>
      </w:r>
    </w:p>
    <w:p w14:paraId="2B821221" w14:textId="2FDA4D5E" w:rsidR="008539B5" w:rsidRPr="009B4D75" w:rsidRDefault="008539B5" w:rsidP="008539B5">
      <w:pPr>
        <w:pStyle w:val="Brdtextmedindrag"/>
        <w:rPr>
          <w:bCs/>
        </w:rPr>
      </w:pPr>
      <w:r w:rsidRPr="000178E0">
        <w:rPr>
          <w:bCs/>
          <w:i/>
          <w:iCs/>
        </w:rPr>
        <w:t>ESV</w:t>
      </w:r>
      <w:r w:rsidRPr="009B4D75">
        <w:rPr>
          <w:bCs/>
        </w:rPr>
        <w:t xml:space="preserve"> </w:t>
      </w:r>
      <w:r>
        <w:rPr>
          <w:bCs/>
        </w:rPr>
        <w:t>anför att det av</w:t>
      </w:r>
      <w:r w:rsidRPr="009B4D75">
        <w:rPr>
          <w:bCs/>
        </w:rPr>
        <w:t xml:space="preserve"> promemorian framgår att avsikten är att avgifts</w:t>
      </w:r>
      <w:r>
        <w:rPr>
          <w:bCs/>
        </w:rPr>
        <w:softHyphen/>
      </w:r>
      <w:r w:rsidRPr="009B4D75">
        <w:rPr>
          <w:bCs/>
        </w:rPr>
        <w:t>nivån för ansökningsavgifter som Läkemedelsverket ska ta ut ska ökas så att avgiften även omfattar granskning som görs av Etikprövnings</w:t>
      </w:r>
      <w:r>
        <w:rPr>
          <w:bCs/>
        </w:rPr>
        <w:softHyphen/>
      </w:r>
      <w:r w:rsidRPr="009B4D75">
        <w:rPr>
          <w:bCs/>
        </w:rPr>
        <w:t xml:space="preserve">myndigheten. ESV vill uppmärksamma att det med en sådan lösning blir viktigt att utforma en transparent modell för uppföljning av intäkter och kostnader för de olika verksamheterna.  </w:t>
      </w:r>
    </w:p>
    <w:p w14:paraId="37FE36F5" w14:textId="69DD6701" w:rsidR="008539B5" w:rsidRDefault="008539B5" w:rsidP="008539B5">
      <w:pPr>
        <w:pStyle w:val="Brdtextmedindrag"/>
        <w:rPr>
          <w:bCs/>
        </w:rPr>
      </w:pPr>
      <w:r>
        <w:t xml:space="preserve">Av artiklarna 111 i </w:t>
      </w:r>
      <w:r w:rsidRPr="00A3541E">
        <w:t>MDR-förordningen</w:t>
      </w:r>
      <w:r>
        <w:t xml:space="preserve"> och 104 i IVDR-förordningen följer att medlemsstaterna får ta ut avgifter för de verksamheter som fast</w:t>
      </w:r>
      <w:r>
        <w:softHyphen/>
        <w:t xml:space="preserve">ställs i förordningarna, </w:t>
      </w:r>
      <w:r w:rsidRPr="00134847">
        <w:rPr>
          <w:bCs/>
        </w:rPr>
        <w:t>förutsatt att storleken på avgifterna fastställs på ett öppet sätt och i enlighet med principen om full kostnadstäckning.</w:t>
      </w:r>
      <w:r>
        <w:rPr>
          <w:bCs/>
        </w:rPr>
        <w:t xml:space="preserve"> Vidare anges det i</w:t>
      </w:r>
      <w:r w:rsidRPr="00164A8E">
        <w:rPr>
          <w:bCs/>
        </w:rPr>
        <w:t xml:space="preserve"> skäl 88 i MDR</w:t>
      </w:r>
      <w:r>
        <w:rPr>
          <w:bCs/>
        </w:rPr>
        <w:t xml:space="preserve">-förordningen och IVDR-förordningen att </w:t>
      </w:r>
      <w:r w:rsidRPr="00164A8E">
        <w:rPr>
          <w:bCs/>
        </w:rPr>
        <w:t>för</w:t>
      </w:r>
      <w:r>
        <w:rPr>
          <w:bCs/>
        </w:rPr>
        <w:softHyphen/>
      </w:r>
      <w:r w:rsidRPr="00164A8E">
        <w:rPr>
          <w:bCs/>
        </w:rPr>
        <w:t>ord</w:t>
      </w:r>
      <w:r>
        <w:rPr>
          <w:bCs/>
        </w:rPr>
        <w:softHyphen/>
      </w:r>
      <w:r w:rsidRPr="00164A8E">
        <w:rPr>
          <w:bCs/>
        </w:rPr>
        <w:t>ning</w:t>
      </w:r>
      <w:r>
        <w:rPr>
          <w:bCs/>
        </w:rPr>
        <w:t>arna</w:t>
      </w:r>
      <w:r w:rsidRPr="00164A8E">
        <w:rPr>
          <w:bCs/>
        </w:rPr>
        <w:t xml:space="preserve"> visserligen inte bör inverka på medlemsstaternas rätt att ta ut avgifter för verksamhet på nationell nivå, men för att säkerställa öppenhet och insyn bör medlemsstaterna informera kommissionen och de andra medlemsstaterna innan de beslutar om sådana avgifters struktur och storlek. För att ytterligare säkerställa öppenhet och insyn bör information om avgifternas struktur och storlek finnas allmänt tillgänglig på begäran. </w:t>
      </w:r>
      <w:r>
        <w:rPr>
          <w:bCs/>
        </w:rPr>
        <w:t>R</w:t>
      </w:r>
      <w:r w:rsidRPr="00164A8E">
        <w:rPr>
          <w:bCs/>
        </w:rPr>
        <w:t>eger</w:t>
      </w:r>
      <w:r>
        <w:rPr>
          <w:bCs/>
        </w:rPr>
        <w:softHyphen/>
      </w:r>
      <w:r w:rsidRPr="00164A8E">
        <w:rPr>
          <w:bCs/>
        </w:rPr>
        <w:t xml:space="preserve">ingens avsikt är att modellen </w:t>
      </w:r>
      <w:r>
        <w:rPr>
          <w:bCs/>
        </w:rPr>
        <w:t xml:space="preserve">för att fastställa storleken på avgifterna </w:t>
      </w:r>
      <w:r w:rsidRPr="00164A8E">
        <w:rPr>
          <w:bCs/>
        </w:rPr>
        <w:t xml:space="preserve">ska vara transparent och </w:t>
      </w:r>
      <w:r>
        <w:rPr>
          <w:bCs/>
        </w:rPr>
        <w:t xml:space="preserve">regeringen </w:t>
      </w:r>
      <w:r w:rsidRPr="00164A8E">
        <w:rPr>
          <w:bCs/>
        </w:rPr>
        <w:t>kommer att noga följa utvecklingen i det kommande arbetet med</w:t>
      </w:r>
      <w:r>
        <w:rPr>
          <w:bCs/>
        </w:rPr>
        <w:t xml:space="preserve"> att utforma</w:t>
      </w:r>
      <w:r w:rsidRPr="00164A8E">
        <w:rPr>
          <w:bCs/>
        </w:rPr>
        <w:t xml:space="preserve"> avgiftsmodell</w:t>
      </w:r>
      <w:r>
        <w:rPr>
          <w:bCs/>
        </w:rPr>
        <w:t>.</w:t>
      </w:r>
    </w:p>
    <w:p w14:paraId="708D82A3" w14:textId="77777777" w:rsidR="004362DF" w:rsidRDefault="008539B5" w:rsidP="00DA5201">
      <w:pPr>
        <w:pStyle w:val="Brdtextmedindrag"/>
      </w:pPr>
      <w:r w:rsidRPr="009B4D75">
        <w:rPr>
          <w:bCs/>
        </w:rPr>
        <w:t>ESV tolkar det som att avsikten är att de avgiftsintäkter som ska finansi</w:t>
      </w:r>
      <w:r>
        <w:rPr>
          <w:bCs/>
        </w:rPr>
        <w:softHyphen/>
      </w:r>
      <w:r w:rsidRPr="009B4D75">
        <w:rPr>
          <w:bCs/>
        </w:rPr>
        <w:t>era verksamhet hos Läkemedelsverket ska disponeras av myndig</w:t>
      </w:r>
      <w:r>
        <w:rPr>
          <w:bCs/>
        </w:rPr>
        <w:softHyphen/>
      </w:r>
      <w:r w:rsidRPr="009B4D75">
        <w:rPr>
          <w:bCs/>
        </w:rPr>
        <w:t>het</w:t>
      </w:r>
      <w:r>
        <w:rPr>
          <w:bCs/>
        </w:rPr>
        <w:softHyphen/>
      </w:r>
      <w:r w:rsidRPr="009B4D75">
        <w:rPr>
          <w:bCs/>
        </w:rPr>
        <w:t>en. ESV kan av promemorian inte utläsa om tanken är att riksdagen ska fatta beslut om att dessa avgiftsintäkter ska få disponeras för de aktuella ända</w:t>
      </w:r>
      <w:r>
        <w:rPr>
          <w:bCs/>
        </w:rPr>
        <w:softHyphen/>
      </w:r>
      <w:r w:rsidRPr="009B4D75">
        <w:rPr>
          <w:bCs/>
        </w:rPr>
        <w:t>mål</w:t>
      </w:r>
      <w:r>
        <w:rPr>
          <w:bCs/>
        </w:rPr>
        <w:softHyphen/>
      </w:r>
      <w:r w:rsidRPr="009B4D75">
        <w:rPr>
          <w:bCs/>
        </w:rPr>
        <w:t>en eller om de anses rymmas inom ramen för tidigare riksdags</w:t>
      </w:r>
      <w:r>
        <w:rPr>
          <w:bCs/>
        </w:rPr>
        <w:softHyphen/>
      </w:r>
      <w:r w:rsidRPr="009B4D75">
        <w:rPr>
          <w:bCs/>
        </w:rPr>
        <w:t xml:space="preserve">beslut om specialdestination. </w:t>
      </w:r>
      <w:r>
        <w:t>Grundprincipen för Läkemedelsverkets avgifter är att myndigheten behåller avgifterna för att finansiera delar av sin verk</w:t>
      </w:r>
      <w:r>
        <w:softHyphen/>
        <w:t>sam</w:t>
      </w:r>
      <w:r>
        <w:softHyphen/>
        <w:t xml:space="preserve">het. </w:t>
      </w:r>
      <w:r>
        <w:rPr>
          <w:bCs/>
        </w:rPr>
        <w:t>R</w:t>
      </w:r>
      <w:r>
        <w:t>egeringen föreslår att riksdagen bemyndigar regeringen eller den mynd</w:t>
      </w:r>
      <w:r>
        <w:softHyphen/>
        <w:t>ig</w:t>
      </w:r>
      <w:r>
        <w:softHyphen/>
        <w:t>het som regeringen bestämmer att disponera de avgifter som före</w:t>
      </w:r>
      <w:r>
        <w:softHyphen/>
        <w:t>slås i detta avsnitt.</w:t>
      </w:r>
      <w:r w:rsidR="00DA5201">
        <w:t xml:space="preserve"> </w:t>
      </w:r>
      <w:bookmarkStart w:id="380" w:name="_Toc65132687"/>
    </w:p>
    <w:p w14:paraId="233BD354" w14:textId="3BD4DF76" w:rsidR="008539B5" w:rsidRDefault="008539B5" w:rsidP="004362DF">
      <w:pPr>
        <w:pStyle w:val="Rubrik1"/>
      </w:pPr>
      <w:bookmarkStart w:id="381" w:name="_Toc69367557"/>
      <w:r w:rsidRPr="00FC63C3">
        <w:t>Sanktioner</w:t>
      </w:r>
      <w:bookmarkEnd w:id="380"/>
      <w:bookmarkEnd w:id="381"/>
    </w:p>
    <w:p w14:paraId="49270479" w14:textId="77777777" w:rsidR="008539B5" w:rsidRDefault="008539B5" w:rsidP="008539B5">
      <w:pPr>
        <w:pStyle w:val="Brdtext"/>
      </w:pPr>
      <w:r>
        <w:t xml:space="preserve">Av artikel 113 i </w:t>
      </w:r>
      <w:r w:rsidRPr="00A3541E">
        <w:t>MDR-förordningen</w:t>
      </w:r>
      <w:r>
        <w:t xml:space="preserve"> och artikel 106 i IVDR-förordningen framgår att m</w:t>
      </w:r>
      <w:r w:rsidRPr="003F3E3C">
        <w:t>edlemsstaterna ska föreskriva sanktioner för överträdelser av bestämmelserna i förordning</w:t>
      </w:r>
      <w:r>
        <w:t>arna</w:t>
      </w:r>
      <w:r w:rsidRPr="003F3E3C">
        <w:t xml:space="preserve"> och vidta de åtgärder som krävs för att säkerställa att dessa sanktioner tillämpas. Sanktionerna ska vara effektiva, proportionella och avskräckande. De sanktioner som kan bli aktuella är såväl straffrättsliga som administrativa.</w:t>
      </w:r>
    </w:p>
    <w:p w14:paraId="78E37051" w14:textId="77777777" w:rsidR="008539B5" w:rsidRDefault="008539B5" w:rsidP="008539B5">
      <w:pPr>
        <w:pStyle w:val="Rubrik2"/>
      </w:pPr>
      <w:bookmarkStart w:id="382" w:name="_Toc65132688"/>
      <w:bookmarkStart w:id="383" w:name="_Toc69367558"/>
      <w:r>
        <w:t>Straffrättsliga sanktioner</w:t>
      </w:r>
      <w:bookmarkEnd w:id="382"/>
      <w:bookmarkEnd w:id="383"/>
    </w:p>
    <w:p w14:paraId="4858D5E0" w14:textId="77777777" w:rsidR="008539B5" w:rsidRPr="00713B6C" w:rsidRDefault="008539B5" w:rsidP="008539B5">
      <w:pPr>
        <w:pStyle w:val="Rubrik3"/>
        <w:spacing w:before="0"/>
      </w:pPr>
      <w:bookmarkStart w:id="384" w:name="_Toc65132689"/>
      <w:bookmarkStart w:id="385" w:name="_Toc69367559"/>
      <w:r>
        <w:t>Straffbestämmelse</w:t>
      </w:r>
      <w:bookmarkEnd w:id="384"/>
      <w:bookmarkEnd w:id="385"/>
    </w:p>
    <w:p w14:paraId="1311D55C" w14:textId="20B79CAF" w:rsidR="008539B5" w:rsidRDefault="008539B5" w:rsidP="008539B5">
      <w:pPr>
        <w:pStyle w:val="Brdtextmedindragram"/>
        <w:ind w:firstLine="0"/>
      </w:pPr>
      <w:r>
        <w:rPr>
          <w:b/>
        </w:rPr>
        <w:t>Regeringens f</w:t>
      </w:r>
      <w:r w:rsidRPr="00713B6C">
        <w:rPr>
          <w:b/>
        </w:rPr>
        <w:t>örslag</w:t>
      </w:r>
      <w:r>
        <w:t xml:space="preserve">: Det införs en straffbestämmelse som omfattar den som med uppsåt eller av oaktsamhet släpper ut en produkt på marknaden eller tillhandahåller en produkt i Sverige utan att </w:t>
      </w:r>
    </w:p>
    <w:p w14:paraId="2E32DBE0" w14:textId="4821A2B2" w:rsidR="008539B5" w:rsidRDefault="008539B5" w:rsidP="008539B5">
      <w:pPr>
        <w:pStyle w:val="Brdtextmedindragram"/>
      </w:pPr>
      <w:r>
        <w:t>1</w:t>
      </w:r>
      <w:r w:rsidRPr="00E03CB0">
        <w:t>.</w:t>
      </w:r>
      <w:r>
        <w:t xml:space="preserve"> produkten uppfyller de krav och villkor som gäller enligt artikel 5 i </w:t>
      </w:r>
      <w:r w:rsidRPr="00A3541E">
        <w:t>MDR-förordningen</w:t>
      </w:r>
      <w:r>
        <w:t xml:space="preserve"> eller artikel 5 i IVDR-förordningen, eller</w:t>
      </w:r>
    </w:p>
    <w:p w14:paraId="7029F5B7" w14:textId="588D7CE4" w:rsidR="008539B5" w:rsidRDefault="008539B5" w:rsidP="008539B5">
      <w:pPr>
        <w:pStyle w:val="Brdtextmedindragram"/>
      </w:pPr>
      <w:r>
        <w:t>2. </w:t>
      </w:r>
      <w:r w:rsidRPr="00E03CB0">
        <w:t xml:space="preserve">de språkkrav </w:t>
      </w:r>
      <w:r>
        <w:t xml:space="preserve">uppfylls </w:t>
      </w:r>
      <w:r w:rsidRPr="00E03CB0">
        <w:t xml:space="preserve">som </w:t>
      </w:r>
      <w:r w:rsidRPr="00561701">
        <w:t xml:space="preserve">gäller enligt föreskrifter som </w:t>
      </w:r>
      <w:r>
        <w:t xml:space="preserve">meddelats </w:t>
      </w:r>
      <w:r w:rsidRPr="00561701">
        <w:t>av regeringen med stöd av 7</w:t>
      </w:r>
      <w:r>
        <w:t> </w:t>
      </w:r>
      <w:r w:rsidRPr="00561701">
        <w:t>kap</w:t>
      </w:r>
      <w:r>
        <w:t>.</w:t>
      </w:r>
      <w:r w:rsidRPr="00561701">
        <w:t xml:space="preserve"> 8</w:t>
      </w:r>
      <w:r>
        <w:t> </w:t>
      </w:r>
      <w:r w:rsidRPr="00561701">
        <w:t>§</w:t>
      </w:r>
      <w:r>
        <w:t xml:space="preserve"> den nya lagen med kompletterande bestäm</w:t>
      </w:r>
      <w:r>
        <w:softHyphen/>
        <w:t xml:space="preserve">melser till EU:s förordningar om medicintekniska produkter och </w:t>
      </w:r>
      <w:bookmarkStart w:id="386" w:name="_Hlk58488583"/>
      <w:r>
        <w:t xml:space="preserve">som avser </w:t>
      </w:r>
      <w:r w:rsidDel="00561701">
        <w:t xml:space="preserve">den </w:t>
      </w:r>
      <w:r w:rsidRPr="00E03CB0" w:rsidDel="00561701">
        <w:t xml:space="preserve">information </w:t>
      </w:r>
      <w:r w:rsidDel="00561701">
        <w:t xml:space="preserve">om en produkt som ska </w:t>
      </w:r>
      <w:r w:rsidRPr="00E03CB0" w:rsidDel="00561701">
        <w:t>tillhandahåll</w:t>
      </w:r>
      <w:r w:rsidDel="00561701">
        <w:t>a</w:t>
      </w:r>
      <w:r w:rsidRPr="00E03CB0" w:rsidDel="00561701">
        <w:t>s använd</w:t>
      </w:r>
      <w:r>
        <w:softHyphen/>
      </w:r>
      <w:r w:rsidRPr="00E03CB0" w:rsidDel="00561701">
        <w:t xml:space="preserve">are eller </w:t>
      </w:r>
      <w:r w:rsidRPr="00E03CB0">
        <w:t>patient</w:t>
      </w:r>
      <w:r>
        <w:t>er</w:t>
      </w:r>
      <w:r w:rsidRPr="00E03CB0" w:rsidDel="00561701">
        <w:t xml:space="preserve"> i Sverige</w:t>
      </w:r>
      <w:r w:rsidRPr="00E03CB0">
        <w:t>.</w:t>
      </w:r>
      <w:bookmarkEnd w:id="386"/>
    </w:p>
    <w:p w14:paraId="14C4696A" w14:textId="77777777" w:rsidR="008539B5" w:rsidRDefault="008539B5" w:rsidP="008539B5">
      <w:pPr>
        <w:pStyle w:val="Brdtextmedindragram"/>
      </w:pPr>
      <w:r>
        <w:t xml:space="preserve">Straffet ska vara böter eller fängelse i högst ett år. </w:t>
      </w:r>
    </w:p>
    <w:p w14:paraId="4E0CCBC4" w14:textId="46FD232D" w:rsidR="008539B5" w:rsidRDefault="008539B5" w:rsidP="008539B5">
      <w:pPr>
        <w:pStyle w:val="Brdtextmedindragram"/>
      </w:pPr>
      <w:r>
        <w:t xml:space="preserve">Till böter eller fängelse i högst två år ska den dömas som med uppsåt eller av oaktsamhet påbörjar eller genomför en </w:t>
      </w:r>
      <w:r w:rsidRPr="00D35A37">
        <w:t xml:space="preserve">klinisk prövning </w:t>
      </w:r>
      <w:r>
        <w:t>eller prestanda</w:t>
      </w:r>
      <w:r>
        <w:softHyphen/>
        <w:t xml:space="preserve">studie </w:t>
      </w:r>
    </w:p>
    <w:p w14:paraId="5BF20A40" w14:textId="77777777" w:rsidR="008539B5" w:rsidRDefault="008539B5" w:rsidP="008539B5">
      <w:pPr>
        <w:pStyle w:val="Brdtextmedindragram"/>
      </w:pPr>
      <w:r>
        <w:t>1. </w:t>
      </w:r>
      <w:r w:rsidRPr="00D35A37">
        <w:t>utan tillstånd</w:t>
      </w:r>
      <w:r>
        <w:t xml:space="preserve">, </w:t>
      </w:r>
    </w:p>
    <w:p w14:paraId="6F80103D" w14:textId="0D52BDB7" w:rsidR="008539B5" w:rsidRDefault="008539B5" w:rsidP="008539B5">
      <w:pPr>
        <w:pStyle w:val="Brdtextmedindragram"/>
      </w:pPr>
      <w:r>
        <w:t>2. utan att ha lämnat in en ansökan eller anmälan</w:t>
      </w:r>
      <w:r w:rsidRPr="00F77DB6">
        <w:t xml:space="preserve"> </w:t>
      </w:r>
      <w:r w:rsidRPr="007923ED">
        <w:t xml:space="preserve">enligt artikel 70.1, 74, 75 eller 82.1 i </w:t>
      </w:r>
      <w:r>
        <w:t>MDR-</w:t>
      </w:r>
      <w:r w:rsidRPr="007923ED">
        <w:t>förordning</w:t>
      </w:r>
      <w:r>
        <w:t xml:space="preserve">en </w:t>
      </w:r>
      <w:r w:rsidRPr="00F77DB6">
        <w:t xml:space="preserve">eller artikel 66.1, 70 eller 71 i </w:t>
      </w:r>
      <w:r>
        <w:t>IVDR-</w:t>
      </w:r>
      <w:r w:rsidRPr="00F77DB6">
        <w:t>förordning</w:t>
      </w:r>
      <w:r>
        <w:t xml:space="preserve">en, </w:t>
      </w:r>
    </w:p>
    <w:p w14:paraId="02758CFD" w14:textId="77777777" w:rsidR="008539B5" w:rsidRDefault="008539B5" w:rsidP="008539B5">
      <w:pPr>
        <w:pStyle w:val="Brdtextmedindragram"/>
      </w:pPr>
      <w:r>
        <w:t>3. </w:t>
      </w:r>
      <w:r w:rsidRPr="00F25D26">
        <w:t xml:space="preserve">i strid med villkor som anges i beslut om tillstånd, beslut avseende etisk granskning i enlighet med artikel 70.7 a eller 74 i MDR-förordningen eller artikel 66.7 a eller 70 i IVDR-förordningen, eller i ett yttrande avseende etisk granskning i enlighet med artikel 75 eller 82.1 i MDR-förordningen eller artikel 71 i IVDR-förordningen i det fall den myndighet som regeringen utsett att pröva frågor om kliniska prövningar och prestandastudier inte har fattat beslut i frågan, eller </w:t>
      </w:r>
    </w:p>
    <w:p w14:paraId="4230CD16" w14:textId="3F718E86" w:rsidR="008539B5" w:rsidRDefault="008539B5" w:rsidP="008539B5">
      <w:pPr>
        <w:pStyle w:val="Brdtextmedindragram"/>
      </w:pPr>
      <w:r w:rsidRPr="00F25D26">
        <w:t>4. i strid med ett negativt yttrande avseende den etiska granskningen</w:t>
      </w:r>
      <w:r>
        <w:t xml:space="preserve"> av en ansökan eller anmälan i enlighet med artikel 70.7 a, 74 eller 75 i MDR-förordningen och artikel 66.7 a, 70 eller 71 i IVDR-förordningen</w:t>
      </w:r>
      <w:r w:rsidRPr="00702E8F">
        <w:t xml:space="preserve"> </w:t>
      </w:r>
      <w:r>
        <w:t>i det fall den myndighet som regeringen utsett att pröva frågor om kliniska prövningar och prestandastudier inte har fattat beslut i frågan.</w:t>
      </w:r>
    </w:p>
    <w:p w14:paraId="6538AB58" w14:textId="77777777" w:rsidR="008539B5" w:rsidRDefault="008539B5" w:rsidP="008539B5">
      <w:pPr>
        <w:pStyle w:val="Brdtextmedindragram"/>
      </w:pPr>
      <w:r>
        <w:t>I ringa fall ska det inte dömas till ansvar.</w:t>
      </w:r>
    </w:p>
    <w:p w14:paraId="4A122D74" w14:textId="77777777" w:rsidR="008539B5" w:rsidRDefault="008539B5" w:rsidP="008539B5">
      <w:pPr>
        <w:pStyle w:val="Brdtextmedindrag"/>
        <w:rPr>
          <w:b/>
        </w:rPr>
      </w:pPr>
    </w:p>
    <w:p w14:paraId="366696DB" w14:textId="644AA9A6" w:rsidR="008539B5" w:rsidRPr="003E4F95" w:rsidRDefault="008539B5" w:rsidP="008539B5">
      <w:pPr>
        <w:pStyle w:val="Brdtextmedindrag"/>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promemorians förslag omfattar straffansvaret den som släpper ut en produkt på marknaden eller använder en produkt som inte uppfyller krav</w:t>
      </w:r>
      <w:r>
        <w:softHyphen/>
        <w:t>en. I promemorian anges det inte i bestämmelsen att straffansvar även ska omfatta den som inte uppfyller de språkkrav som föreskrivs i för</w:t>
      </w:r>
      <w:r>
        <w:softHyphen/>
        <w:t>ord</w:t>
      </w:r>
      <w:r>
        <w:softHyphen/>
        <w:t>ning när det gäller den information om en produkt som ska tillhandahållas användare eller patient. I promemorian föreslås att straffet för den som påbörjar eller genomför en klinisk prövning eller prestanda</w:t>
      </w:r>
      <w:r>
        <w:softHyphen/>
        <w:t>studie utan tillstånd, utan att ha lämnat in en anmälan eller i strid med ett negativt yttrande avseende den etiska granskningen av en anmälan i enlighet med bestämmelser i MDR- och IVDR-förordningarna är böter eller fängelse i högst ett år. I promemorian föreslås inte att den straffbestämmelsen ska omfatta den som påbörjar eller genomför en klinisk prövning eller pre</w:t>
      </w:r>
      <w:r>
        <w:softHyphen/>
        <w:t>standa</w:t>
      </w:r>
      <w:r>
        <w:softHyphen/>
        <w:t>studie i strid med meddelade villkor. I straffbestämmelsen görs det inga hänvisningar till EU-förordningarnas artiklar när det gäller den som inte har lämnat in en ansökan eller anmälan</w:t>
      </w:r>
      <w:r w:rsidRPr="00F77DB6">
        <w:t xml:space="preserve"> </w:t>
      </w:r>
      <w:r>
        <w:t>eller den som har påbörjat eller genom</w:t>
      </w:r>
      <w:r>
        <w:softHyphen/>
        <w:t>fört en prövning eller studie i strid med villkor som anges i beslut och inte heller någon hänvisning till ett yttrande avseende etisk gransk</w:t>
      </w:r>
      <w:r>
        <w:softHyphen/>
        <w:t>ning. I promemorian är hän</w:t>
      </w:r>
      <w:r>
        <w:softHyphen/>
        <w:t>visning</w:t>
      </w:r>
      <w:r>
        <w:softHyphen/>
        <w:t>arna till EU-förordningarna statiska, dvs. avser förordningarna i en viss angiven lydelse.</w:t>
      </w:r>
    </w:p>
    <w:p w14:paraId="18B60FA0" w14:textId="4C5927A7" w:rsidR="008539B5" w:rsidRDefault="008539B5" w:rsidP="008539B5">
      <w:pPr>
        <w:pStyle w:val="Brdtextmedindrag"/>
      </w:pPr>
      <w:r w:rsidRPr="00316DD4">
        <w:rPr>
          <w:b/>
        </w:rPr>
        <w:t>Remissinstanser</w:t>
      </w:r>
      <w:r>
        <w:rPr>
          <w:b/>
        </w:rPr>
        <w:t>na</w:t>
      </w:r>
      <w:r w:rsidRPr="00316DD4">
        <w:rPr>
          <w:b/>
        </w:rPr>
        <w:t>:</w:t>
      </w:r>
      <w:r w:rsidRPr="007B586B">
        <w:t xml:space="preserve"> </w:t>
      </w:r>
      <w:r>
        <w:rPr>
          <w:bCs/>
        </w:rPr>
        <w:t xml:space="preserve">En majoritet av remissinstanserna är positiva till eller har inte lämnat synpunkter på promemorians förslag. </w:t>
      </w:r>
      <w:r w:rsidRPr="002F659F">
        <w:rPr>
          <w:i/>
          <w:iCs/>
        </w:rPr>
        <w:t>Region Öster</w:t>
      </w:r>
      <w:r>
        <w:rPr>
          <w:i/>
          <w:iCs/>
        </w:rPr>
        <w:softHyphen/>
      </w:r>
      <w:r w:rsidRPr="002F659F">
        <w:rPr>
          <w:i/>
          <w:iCs/>
        </w:rPr>
        <w:t>götland</w:t>
      </w:r>
      <w:r w:rsidRPr="002775A5">
        <w:t xml:space="preserve"> ställer </w:t>
      </w:r>
      <w:r>
        <w:t>sig</w:t>
      </w:r>
      <w:r w:rsidRPr="002775A5">
        <w:t xml:space="preserve"> frågande till hur bestämmelsen om att den som använder en produkt som inte uppfyller kraven i </w:t>
      </w:r>
      <w:r>
        <w:t>EU-förordningarna</w:t>
      </w:r>
      <w:r w:rsidRPr="002775A5">
        <w:t xml:space="preserve"> </w:t>
      </w:r>
      <w:r w:rsidRPr="00EA5CB1">
        <w:t>ska kunna straffas</w:t>
      </w:r>
      <w:r>
        <w:t xml:space="preserve"> ska implementeras</w:t>
      </w:r>
      <w:r w:rsidRPr="00EA5CB1">
        <w:t xml:space="preserve">. </w:t>
      </w:r>
      <w:r w:rsidRPr="00327E17">
        <w:t xml:space="preserve">Regionen anser att berörd juridisk person ska se </w:t>
      </w:r>
      <w:r w:rsidRPr="002E2DE1">
        <w:t xml:space="preserve">till att vårdpersonalen har adekvata medicintekniska produkter att tillgå och detta kan inte läggas på den enskilda användaren. </w:t>
      </w:r>
      <w:r w:rsidRPr="002F659F">
        <w:rPr>
          <w:i/>
          <w:iCs/>
        </w:rPr>
        <w:t>Region Skåne</w:t>
      </w:r>
      <w:r w:rsidRPr="002775A5">
        <w:t xml:space="preserve"> anför att </w:t>
      </w:r>
      <w:r w:rsidRPr="002F659F">
        <w:t xml:space="preserve">lydelsen av straffbestämmelsen kan tolkas som att </w:t>
      </w:r>
      <w:r>
        <w:t xml:space="preserve">en </w:t>
      </w:r>
      <w:r w:rsidRPr="002F659F">
        <w:t>enskild vård</w:t>
      </w:r>
      <w:r>
        <w:softHyphen/>
      </w:r>
      <w:r w:rsidRPr="002F659F">
        <w:t>arbetare kan bli straffad för beslut tagna av personer i överordnad ställning eller genom tecknade avtal. Texten bör enligt regionen förtydligas med av</w:t>
      </w:r>
      <w:r>
        <w:softHyphen/>
      </w:r>
      <w:r w:rsidRPr="002F659F">
        <w:t>se</w:t>
      </w:r>
      <w:r>
        <w:softHyphen/>
      </w:r>
      <w:r w:rsidRPr="002F659F">
        <w:t xml:space="preserve">ende </w:t>
      </w:r>
      <w:r>
        <w:t>på</w:t>
      </w:r>
      <w:r w:rsidRPr="002F659F">
        <w:t xml:space="preserve"> ansvarsfördelning mellan </w:t>
      </w:r>
      <w:r>
        <w:t xml:space="preserve">en </w:t>
      </w:r>
      <w:r w:rsidRPr="002F659F">
        <w:t>enskild medarbetare och person</w:t>
      </w:r>
      <w:r>
        <w:softHyphen/>
      </w:r>
      <w:r w:rsidRPr="002F659F">
        <w:t>er i överordnad ställning samt organisation i sin helhet.</w:t>
      </w:r>
      <w:r w:rsidRPr="000D123E">
        <w:rPr>
          <w:bCs/>
          <w:i/>
          <w:iCs/>
        </w:rPr>
        <w:t xml:space="preserve"> </w:t>
      </w:r>
      <w:r w:rsidRPr="00874681">
        <w:rPr>
          <w:bCs/>
          <w:i/>
          <w:iCs/>
        </w:rPr>
        <w:t>Swedish Medtech</w:t>
      </w:r>
      <w:r w:rsidRPr="00874681">
        <w:rPr>
          <w:bCs/>
        </w:rPr>
        <w:t xml:space="preserve"> anser att ansvaret för den person </w:t>
      </w:r>
      <w:r>
        <w:rPr>
          <w:bCs/>
        </w:rPr>
        <w:t xml:space="preserve">som har </w:t>
      </w:r>
      <w:r w:rsidRPr="00874681">
        <w:rPr>
          <w:bCs/>
        </w:rPr>
        <w:t>ansvar för att regelverket följs behöver förtydligas, bland annat med avseende på eventuellt straffansvar.</w:t>
      </w:r>
    </w:p>
    <w:p w14:paraId="1B822C38" w14:textId="22838F72" w:rsidR="008539B5" w:rsidRDefault="008539B5" w:rsidP="008539B5">
      <w:pPr>
        <w:pStyle w:val="Brdtextmedindrag"/>
      </w:pPr>
      <w:r w:rsidRPr="002F659F">
        <w:rPr>
          <w:i/>
          <w:iCs/>
        </w:rPr>
        <w:t>Läkemedelsverket</w:t>
      </w:r>
      <w:r>
        <w:t xml:space="preserve"> anger att enligt den nuvarande straffbestämmelsen i lag</w:t>
      </w:r>
      <w:r>
        <w:softHyphen/>
        <w:t xml:space="preserve">en om medicintekniska produkter kan även den som bryter mot </w:t>
      </w:r>
      <w:r w:rsidRPr="00923BBC">
        <w:t>före</w:t>
      </w:r>
      <w:r>
        <w:softHyphen/>
      </w:r>
      <w:r w:rsidRPr="00923BBC">
        <w:t>skrift</w:t>
      </w:r>
      <w:r>
        <w:softHyphen/>
      </w:r>
      <w:r w:rsidRPr="00923BBC">
        <w:t xml:space="preserve">er som beslutats av regeringen </w:t>
      </w:r>
      <w:r>
        <w:t>dömas till påföljd men att en liknande regler</w:t>
      </w:r>
      <w:r>
        <w:softHyphen/>
        <w:t xml:space="preserve">ing inte föreslås i promemorian. </w:t>
      </w:r>
      <w:r w:rsidRPr="00923BBC">
        <w:t xml:space="preserve">Läkemedelsverket noterar att det inte finns några närmare överväganden i </w:t>
      </w:r>
      <w:r>
        <w:t>p</w:t>
      </w:r>
      <w:r w:rsidRPr="00923BBC">
        <w:t>romemorian rörande behovet av sank</w:t>
      </w:r>
      <w:r>
        <w:softHyphen/>
      </w:r>
      <w:r w:rsidRPr="00923BBC">
        <w:t>tion för överträdelser av regeringens föreskrifter och varför det krim</w:t>
      </w:r>
      <w:r>
        <w:softHyphen/>
      </w:r>
      <w:r w:rsidRPr="00923BBC">
        <w:t>in</w:t>
      </w:r>
      <w:r>
        <w:softHyphen/>
      </w:r>
      <w:r w:rsidRPr="00923BBC">
        <w:t>alis</w:t>
      </w:r>
      <w:r>
        <w:softHyphen/>
      </w:r>
      <w:r w:rsidRPr="00923BBC">
        <w:t>erade området snävas in i detta avseende.</w:t>
      </w:r>
    </w:p>
    <w:p w14:paraId="6BE71192" w14:textId="3812771D" w:rsidR="008539B5" w:rsidRDefault="008539B5" w:rsidP="008539B5">
      <w:pPr>
        <w:pStyle w:val="Brdtextmedindrag"/>
        <w:rPr>
          <w:bCs/>
        </w:rPr>
      </w:pPr>
      <w:r w:rsidRPr="007B586B">
        <w:rPr>
          <w:i/>
          <w:iCs/>
        </w:rPr>
        <w:t>Lunds universitet</w:t>
      </w:r>
      <w:r>
        <w:t xml:space="preserve"> föreslår att straffskalan höjs för </w:t>
      </w:r>
      <w:r w:rsidRPr="007B586B">
        <w:rPr>
          <w:bCs/>
        </w:rPr>
        <w:t>den som påbörjar en klin</w:t>
      </w:r>
      <w:r>
        <w:rPr>
          <w:bCs/>
        </w:rPr>
        <w:softHyphen/>
      </w:r>
      <w:r w:rsidRPr="007B586B">
        <w:rPr>
          <w:bCs/>
        </w:rPr>
        <w:t>isk prövning utan tillstånd</w:t>
      </w:r>
      <w:r>
        <w:rPr>
          <w:bCs/>
        </w:rPr>
        <w:t xml:space="preserve"> eller </w:t>
      </w:r>
      <w:r w:rsidRPr="007B586B">
        <w:rPr>
          <w:bCs/>
        </w:rPr>
        <w:t>anmälan eller i strid med ett negativt yttr</w:t>
      </w:r>
      <w:r>
        <w:rPr>
          <w:bCs/>
        </w:rPr>
        <w:softHyphen/>
      </w:r>
      <w:r w:rsidRPr="007B586B">
        <w:rPr>
          <w:bCs/>
        </w:rPr>
        <w:t>ande avseende etisk granskning till böter eller f</w:t>
      </w:r>
      <w:r>
        <w:rPr>
          <w:bCs/>
        </w:rPr>
        <w:t>ä</w:t>
      </w:r>
      <w:r w:rsidRPr="007B586B">
        <w:rPr>
          <w:bCs/>
        </w:rPr>
        <w:t xml:space="preserve">ngelse i högst </w:t>
      </w:r>
      <w:r>
        <w:rPr>
          <w:bCs/>
        </w:rPr>
        <w:t xml:space="preserve">två </w:t>
      </w:r>
      <w:r w:rsidRPr="007B586B">
        <w:rPr>
          <w:bCs/>
        </w:rPr>
        <w:t>år</w:t>
      </w:r>
      <w:r>
        <w:rPr>
          <w:bCs/>
        </w:rPr>
        <w:t>, i stället för den straffskala med böter och fängelse i högst ett år som föreslås i departementspromemorian. Universitet pekar även på att straffansvaret enligt lagen (2003:460) om etikprövning av forskning som avser männ</w:t>
      </w:r>
      <w:r>
        <w:rPr>
          <w:bCs/>
        </w:rPr>
        <w:softHyphen/>
        <w:t xml:space="preserve">iskor (etikprövningslagen) också omfattar </w:t>
      </w:r>
      <w:r w:rsidRPr="007B586B">
        <w:rPr>
          <w:bCs/>
        </w:rPr>
        <w:t>den som bryter mot villkor i ett etiskt godkännande, något som saknar motsvarighet i bestämmelsen i den f</w:t>
      </w:r>
      <w:r>
        <w:rPr>
          <w:bCs/>
        </w:rPr>
        <w:t>ö</w:t>
      </w:r>
      <w:r w:rsidRPr="007B586B">
        <w:rPr>
          <w:bCs/>
        </w:rPr>
        <w:t>re</w:t>
      </w:r>
      <w:r>
        <w:rPr>
          <w:bCs/>
        </w:rPr>
        <w:softHyphen/>
      </w:r>
      <w:r w:rsidRPr="007B586B">
        <w:rPr>
          <w:bCs/>
        </w:rPr>
        <w:t xml:space="preserve">slagna lagen om </w:t>
      </w:r>
      <w:r>
        <w:rPr>
          <w:bCs/>
        </w:rPr>
        <w:t>anpassningar av svensk rätt till EU-för</w:t>
      </w:r>
      <w:r>
        <w:rPr>
          <w:bCs/>
        </w:rPr>
        <w:softHyphen/>
        <w:t>ord</w:t>
      </w:r>
      <w:r>
        <w:rPr>
          <w:bCs/>
        </w:rPr>
        <w:softHyphen/>
        <w:t>ning</w:t>
      </w:r>
      <w:r>
        <w:rPr>
          <w:bCs/>
        </w:rPr>
        <w:softHyphen/>
        <w:t>ar</w:t>
      </w:r>
      <w:r>
        <w:rPr>
          <w:bCs/>
        </w:rPr>
        <w:softHyphen/>
        <w:t xml:space="preserve">na om </w:t>
      </w:r>
      <w:r w:rsidRPr="007B586B">
        <w:rPr>
          <w:bCs/>
        </w:rPr>
        <w:t xml:space="preserve">medicintekniska produkter, trots att </w:t>
      </w:r>
      <w:r>
        <w:rPr>
          <w:bCs/>
        </w:rPr>
        <w:t>sådana villkor även kan med</w:t>
      </w:r>
      <w:r>
        <w:rPr>
          <w:bCs/>
        </w:rPr>
        <w:softHyphen/>
        <w:t>delas när det gäller tillstånd att utföra klinisk prövning eller pre</w:t>
      </w:r>
      <w:r>
        <w:rPr>
          <w:bCs/>
        </w:rPr>
        <w:softHyphen/>
        <w:t>standa</w:t>
      </w:r>
      <w:r>
        <w:rPr>
          <w:bCs/>
        </w:rPr>
        <w:softHyphen/>
        <w:t xml:space="preserve">studier. Även </w:t>
      </w:r>
      <w:r w:rsidRPr="00062808">
        <w:rPr>
          <w:bCs/>
          <w:i/>
          <w:iCs/>
        </w:rPr>
        <w:t>Läkemedelsverket</w:t>
      </w:r>
      <w:r>
        <w:rPr>
          <w:bCs/>
        </w:rPr>
        <w:t xml:space="preserve"> föreslår att straffskalan ska justeras till högst två års fängelse och då för överträdelser som orsakar eller kan orsaka en fara för människors liv eller hälsa. </w:t>
      </w:r>
    </w:p>
    <w:p w14:paraId="1A99F4D8" w14:textId="2BA670C4" w:rsidR="008539B5" w:rsidRDefault="008539B5" w:rsidP="008539B5">
      <w:pPr>
        <w:pStyle w:val="Brdtextmedindrag"/>
        <w:rPr>
          <w:bCs/>
        </w:rPr>
      </w:pPr>
      <w:r w:rsidRPr="002F659F">
        <w:rPr>
          <w:bCs/>
          <w:i/>
          <w:iCs/>
        </w:rPr>
        <w:t>Åklagarmyndigheten</w:t>
      </w:r>
      <w:r w:rsidRPr="005A5E3C">
        <w:rPr>
          <w:bCs/>
        </w:rPr>
        <w:t xml:space="preserve"> </w:t>
      </w:r>
      <w:r>
        <w:rPr>
          <w:bCs/>
        </w:rPr>
        <w:t xml:space="preserve">föreslår </w:t>
      </w:r>
      <w:r w:rsidRPr="005A5E3C">
        <w:rPr>
          <w:bCs/>
        </w:rPr>
        <w:t xml:space="preserve">att </w:t>
      </w:r>
      <w:r>
        <w:rPr>
          <w:bCs/>
        </w:rPr>
        <w:t xml:space="preserve">det övervägs att ha </w:t>
      </w:r>
      <w:r w:rsidRPr="005A5E3C">
        <w:rPr>
          <w:bCs/>
        </w:rPr>
        <w:t>en dynamisk hän</w:t>
      </w:r>
      <w:r>
        <w:rPr>
          <w:bCs/>
        </w:rPr>
        <w:softHyphen/>
      </w:r>
      <w:r w:rsidRPr="005A5E3C">
        <w:rPr>
          <w:bCs/>
        </w:rPr>
        <w:t>vis</w:t>
      </w:r>
      <w:r>
        <w:rPr>
          <w:bCs/>
        </w:rPr>
        <w:softHyphen/>
      </w:r>
      <w:r w:rsidRPr="005A5E3C">
        <w:rPr>
          <w:bCs/>
        </w:rPr>
        <w:t xml:space="preserve">ning </w:t>
      </w:r>
      <w:r>
        <w:rPr>
          <w:bCs/>
        </w:rPr>
        <w:t xml:space="preserve">till EU-förordningarna i straffbestämmelsen. </w:t>
      </w:r>
    </w:p>
    <w:p w14:paraId="1F52BE0A" w14:textId="77777777" w:rsidR="008539B5" w:rsidRDefault="008539B5" w:rsidP="008539B5">
      <w:pPr>
        <w:pStyle w:val="Rubrik4utannumrering"/>
      </w:pPr>
      <w:r>
        <w:t>Skälen för regeringens förslag</w:t>
      </w:r>
    </w:p>
    <w:p w14:paraId="4451489E" w14:textId="77777777" w:rsidR="008539B5" w:rsidRPr="00A82945" w:rsidRDefault="008539B5" w:rsidP="008539B5">
      <w:pPr>
        <w:pStyle w:val="Rubrik5utannumrering"/>
        <w:spacing w:before="0"/>
      </w:pPr>
      <w:r>
        <w:t>Nuvarande bestämmelser om straff och förverkande</w:t>
      </w:r>
    </w:p>
    <w:p w14:paraId="7D5BBE12" w14:textId="31AED576" w:rsidR="008539B5" w:rsidRDefault="008539B5" w:rsidP="008539B5">
      <w:pPr>
        <w:pStyle w:val="Numreradlista"/>
        <w:numPr>
          <w:ilvl w:val="0"/>
          <w:numId w:val="0"/>
        </w:numPr>
      </w:pPr>
      <w:r>
        <w:t>L</w:t>
      </w:r>
      <w:r w:rsidRPr="00323453">
        <w:t xml:space="preserve">agen (1993:584) om medicintekniska produkter </w:t>
      </w:r>
      <w:r>
        <w:t xml:space="preserve">är </w:t>
      </w:r>
      <w:r w:rsidRPr="007545A9">
        <w:t>huvudsakligen en pro</w:t>
      </w:r>
      <w:r>
        <w:softHyphen/>
      </w:r>
      <w:r w:rsidRPr="007545A9">
        <w:t>dukt</w:t>
      </w:r>
      <w:r>
        <w:softHyphen/>
        <w:t>säkerhets</w:t>
      </w:r>
      <w:r w:rsidRPr="007545A9">
        <w:t xml:space="preserve">lag. I lagen finns </w:t>
      </w:r>
      <w:r>
        <w:t>bland annat</w:t>
      </w:r>
      <w:r w:rsidRPr="007545A9">
        <w:t xml:space="preserve"> bestämmelser om vilka krav som gäller för medicintekniska produkter och under vilka förutsättningar</w:t>
      </w:r>
      <w:r>
        <w:t xml:space="preserve"> </w:t>
      </w:r>
      <w:r w:rsidRPr="007545A9">
        <w:t>sådan</w:t>
      </w:r>
      <w:r>
        <w:t>a</w:t>
      </w:r>
      <w:r w:rsidRPr="007545A9">
        <w:t xml:space="preserve"> produkt</w:t>
      </w:r>
      <w:r>
        <w:t>er</w:t>
      </w:r>
      <w:r w:rsidRPr="007545A9">
        <w:t xml:space="preserve"> får släppas ut på marknaden eller tas i bruk i Sverige</w:t>
      </w:r>
      <w:r>
        <w:t>.</w:t>
      </w:r>
    </w:p>
    <w:p w14:paraId="4397AF3A" w14:textId="3500919E" w:rsidR="008539B5" w:rsidRDefault="008539B5" w:rsidP="008539B5">
      <w:pPr>
        <w:pStyle w:val="Brdtextmedindrag"/>
      </w:pPr>
      <w:r w:rsidRPr="00323453">
        <w:t>I 17</w:t>
      </w:r>
      <w:r>
        <w:t> §</w:t>
      </w:r>
      <w:r w:rsidRPr="00323453">
        <w:t xml:space="preserve"> lagen om medicintekniska produkter framgår det att den som med uppsåt eller av oaktsamhet släpper ut en medicinteknisk produkt på mark</w:t>
      </w:r>
      <w:r>
        <w:softHyphen/>
      </w:r>
      <w:r w:rsidRPr="00323453">
        <w:t>naden eller använder en sådan produkt i Sverige utan att produkten upp</w:t>
      </w:r>
      <w:r>
        <w:softHyphen/>
      </w:r>
      <w:r w:rsidRPr="00323453">
        <w:t>fyll</w:t>
      </w:r>
      <w:r>
        <w:softHyphen/>
      </w:r>
      <w:r w:rsidRPr="00323453">
        <w:t>er de krav och villkor som gäller enligt 5</w:t>
      </w:r>
      <w:r>
        <w:t> §</w:t>
      </w:r>
      <w:r w:rsidRPr="00323453">
        <w:t xml:space="preserve"> den lagen eller enligt före</w:t>
      </w:r>
      <w:r>
        <w:softHyphen/>
      </w:r>
      <w:r w:rsidRPr="00323453">
        <w:t>skrift</w:t>
      </w:r>
      <w:r>
        <w:softHyphen/>
      </w:r>
      <w:r w:rsidRPr="00323453">
        <w:t>er som beslut</w:t>
      </w:r>
      <w:r>
        <w:t>ats av regeringen med stöd av 6 §</w:t>
      </w:r>
      <w:r w:rsidRPr="00323453">
        <w:t xml:space="preserve"> den lagen döms till böter eller fängelse i högst ett år. Detsamma gäller den som med uppsåt eller av oaktsamhet bryter mot föreskrifter som beslutats av regeringen. I ringa fall ska det dock inte dömas till ansvar. Av tredje stycket framgår att den som överträder ett vitesföreläggande eller vitesförbud enligt lagen om medicin</w:t>
      </w:r>
      <w:r>
        <w:softHyphen/>
      </w:r>
      <w:r w:rsidRPr="00323453">
        <w:t>tekniska produkter inte ska dömas till ansvar enligt ovan för en gärn</w:t>
      </w:r>
      <w:r>
        <w:softHyphen/>
      </w:r>
      <w:r w:rsidRPr="00323453">
        <w:t>ing som omfattas av föreläggandet eller förbudet. I 18</w:t>
      </w:r>
      <w:r>
        <w:t> §</w:t>
      </w:r>
      <w:r w:rsidRPr="00323453">
        <w:t xml:space="preserve"> anges att en medicin</w:t>
      </w:r>
      <w:r>
        <w:softHyphen/>
      </w:r>
      <w:r w:rsidRPr="00323453">
        <w:t>teknisk produkt som varit föremål för brott enligt lagen ska för</w:t>
      </w:r>
      <w:r>
        <w:softHyphen/>
      </w:r>
      <w:r w:rsidRPr="00323453">
        <w:t>klaras förverka</w:t>
      </w:r>
      <w:r>
        <w:t>d</w:t>
      </w:r>
      <w:r w:rsidRPr="00323453">
        <w:t xml:space="preserve">, om det inte är uppenbart oskäligt. Detsamma gäller </w:t>
      </w:r>
      <w:r>
        <w:t xml:space="preserve">för </w:t>
      </w:r>
      <w:r w:rsidRPr="00323453">
        <w:t xml:space="preserve">värdet av produkten </w:t>
      </w:r>
      <w:r>
        <w:t xml:space="preserve">och </w:t>
      </w:r>
      <w:r w:rsidRPr="00323453">
        <w:t>vinningen av brottet.</w:t>
      </w:r>
    </w:p>
    <w:p w14:paraId="2D2A131F" w14:textId="77777777" w:rsidR="008539B5" w:rsidRDefault="008539B5" w:rsidP="008539B5">
      <w:pPr>
        <w:pStyle w:val="Rubrik5utannumrering"/>
      </w:pPr>
      <w:r>
        <w:t xml:space="preserve">Ny straffbestämmelse </w:t>
      </w:r>
    </w:p>
    <w:p w14:paraId="422C57F1" w14:textId="47B668D0" w:rsidR="008539B5" w:rsidRDefault="008539B5" w:rsidP="008539B5">
      <w:pPr>
        <w:pStyle w:val="Brdtextmedindrag"/>
        <w:ind w:firstLine="0"/>
      </w:pPr>
      <w:r>
        <w:t xml:space="preserve">Av artiklarna 5 i </w:t>
      </w:r>
      <w:r w:rsidRPr="00A3541E">
        <w:t>MDR-förordningen</w:t>
      </w:r>
      <w:r>
        <w:t xml:space="preserve"> och 5 i IVDR-förordningen framgår att en produkt endast får släppas ut på marknaden eller tas i bruk om den upp</w:t>
      </w:r>
      <w:r>
        <w:softHyphen/>
        <w:t>fyller kraven i respektive förordning, om den på vederbörligt sätt lever</w:t>
      </w:r>
      <w:r>
        <w:softHyphen/>
        <w:t>er</w:t>
      </w:r>
      <w:r>
        <w:softHyphen/>
        <w:t>ats och installerats samt om den underhålls och används för avsett ända</w:t>
      </w:r>
      <w:r>
        <w:softHyphen/>
        <w:t xml:space="preserve">mål. Av artiklarna 5.2 i </w:t>
      </w:r>
      <w:r w:rsidRPr="00A3541E">
        <w:t>MDR-förordningen</w:t>
      </w:r>
      <w:r>
        <w:t xml:space="preserve"> och 5.2 i IVDR-förord</w:t>
      </w:r>
      <w:r>
        <w:softHyphen/>
        <w:t>ningen fram</w:t>
      </w:r>
      <w:r>
        <w:softHyphen/>
        <w:t>går att en produkt ska uppfylla de allmänna krav på säkerhet och pre</w:t>
      </w:r>
      <w:r>
        <w:softHyphen/>
        <w:t>standa som fastställs i bilaga I till vardera förordningen. Av artikl</w:t>
      </w:r>
      <w:r>
        <w:softHyphen/>
        <w:t>ar</w:t>
      </w:r>
      <w:r>
        <w:softHyphen/>
        <w:t xml:space="preserve">na 5.3 i </w:t>
      </w:r>
      <w:r w:rsidRPr="00A3541E">
        <w:t>MDR-förordningen</w:t>
      </w:r>
      <w:r>
        <w:t xml:space="preserve"> och 5.3 i IVDR-förordningen framgår att det ska finnas belägg för att produkten uppfyller de allmänna kraven på säker</w:t>
      </w:r>
      <w:r>
        <w:softHyphen/>
        <w:t xml:space="preserve">het och prestanda och detta sker genom en </w:t>
      </w:r>
      <w:r w:rsidRPr="00C34C95">
        <w:t>klinisk utvärdering enligt artik</w:t>
      </w:r>
      <w:r>
        <w:t>el</w:t>
      </w:r>
      <w:r w:rsidRPr="00C34C95">
        <w:t xml:space="preserve"> 61 i </w:t>
      </w:r>
      <w:r w:rsidRPr="00A3541E">
        <w:t>MDR-förordningen</w:t>
      </w:r>
      <w:r>
        <w:t xml:space="preserve"> </w:t>
      </w:r>
      <w:r w:rsidRPr="00C34C95">
        <w:t xml:space="preserve">respektive en prestandautvärdering enligt artikel 56 i </w:t>
      </w:r>
      <w:r>
        <w:t>IVDR-förordningen</w:t>
      </w:r>
      <w:r w:rsidRPr="00C34C95">
        <w:t xml:space="preserve">.  </w:t>
      </w:r>
    </w:p>
    <w:p w14:paraId="3A367D8F" w14:textId="72A54F3A" w:rsidR="008539B5" w:rsidRDefault="008539B5" w:rsidP="008539B5">
      <w:pPr>
        <w:pStyle w:val="Brdtextmedindrag"/>
      </w:pPr>
      <w:r>
        <w:t xml:space="preserve">Undantag från bestämmelserna i artiklarna 5.1–5.3 i </w:t>
      </w:r>
      <w:r w:rsidRPr="00A3541E">
        <w:t>MDR-förordningen</w:t>
      </w:r>
      <w:r>
        <w:t xml:space="preserve"> och 5.1–5.3 i IVDR-förordningen finns i artikel 5.5 i </w:t>
      </w:r>
      <w:r w:rsidRPr="00A3541E">
        <w:t>MDR-förordningen</w:t>
      </w:r>
      <w:r>
        <w:t xml:space="preserve"> respektive artikel 5.5 i IVDR-förordningen. Dessa undantag gäller för egen</w:t>
      </w:r>
      <w:r>
        <w:softHyphen/>
        <w:t>tillverkade produkter, dvs. produkter som endast används och till</w:t>
      </w:r>
      <w:r>
        <w:softHyphen/>
        <w:t xml:space="preserve">verkas inom hälso- och sjukvårdinstitutioner under förutsättning att ett antal specificerade villkor är uppfyllda. För närmare information om dessa produkter hänvisas till avsnitt 9.4. </w:t>
      </w:r>
    </w:p>
    <w:p w14:paraId="577BBBF4" w14:textId="715CDE82" w:rsidR="008539B5" w:rsidRDefault="008539B5" w:rsidP="008539B5">
      <w:pPr>
        <w:pStyle w:val="Brdtextmedindrag"/>
      </w:pPr>
      <w:r w:rsidRPr="001C10A1">
        <w:t>Det</w:t>
      </w:r>
      <w:r w:rsidRPr="00323453">
        <w:t xml:space="preserve"> </w:t>
      </w:r>
      <w:r>
        <w:t xml:space="preserve">saknas </w:t>
      </w:r>
      <w:r w:rsidRPr="00323453">
        <w:t>anledning</w:t>
      </w:r>
      <w:r>
        <w:t xml:space="preserve"> att </w:t>
      </w:r>
      <w:r w:rsidRPr="00323453">
        <w:t xml:space="preserve">i </w:t>
      </w:r>
      <w:r>
        <w:t xml:space="preserve">det </w:t>
      </w:r>
      <w:r w:rsidRPr="00323453">
        <w:t>nu aktuell</w:t>
      </w:r>
      <w:r>
        <w:t>a</w:t>
      </w:r>
      <w:r w:rsidRPr="00323453">
        <w:t xml:space="preserve"> lagstiftningsarbete</w:t>
      </w:r>
      <w:r>
        <w:t>t,</w:t>
      </w:r>
      <w:r w:rsidRPr="00323453">
        <w:t xml:space="preserve"> som avser att anpassa svensk rätt till nya EU-förordning</w:t>
      </w:r>
      <w:r>
        <w:t xml:space="preserve">ar, </w:t>
      </w:r>
      <w:r w:rsidRPr="00323453">
        <w:t>bedöma valet av sank</w:t>
      </w:r>
      <w:r>
        <w:softHyphen/>
      </w:r>
      <w:r w:rsidRPr="00323453">
        <w:t>tion</w:t>
      </w:r>
      <w:r>
        <w:softHyphen/>
      </w:r>
      <w:r w:rsidRPr="00323453">
        <w:t>er annorlunda endast för att bestämmelser</w:t>
      </w:r>
      <w:r>
        <w:t xml:space="preserve">na </w:t>
      </w:r>
      <w:r w:rsidRPr="00323453">
        <w:t xml:space="preserve">kommer att </w:t>
      </w:r>
      <w:r>
        <w:t xml:space="preserve">finnas </w:t>
      </w:r>
      <w:r w:rsidRPr="00323453">
        <w:t>i EU-för</w:t>
      </w:r>
      <w:r>
        <w:softHyphen/>
      </w:r>
      <w:r w:rsidRPr="00323453">
        <w:t>ord</w:t>
      </w:r>
      <w:r>
        <w:softHyphen/>
      </w:r>
      <w:r w:rsidRPr="00323453">
        <w:t>ning</w:t>
      </w:r>
      <w:r>
        <w:t>ar</w:t>
      </w:r>
      <w:r w:rsidRPr="00323453">
        <w:t xml:space="preserve">. </w:t>
      </w:r>
      <w:r>
        <w:t xml:space="preserve">Den som </w:t>
      </w:r>
      <w:r w:rsidRPr="00323453">
        <w:t xml:space="preserve">med uppsåt eller av oaktsamhet </w:t>
      </w:r>
      <w:r>
        <w:t>släpper ut en produkt på marknaden eller tar en sådan produkt i bruk i Sverige utan att den upp</w:t>
      </w:r>
      <w:r>
        <w:softHyphen/>
        <w:t xml:space="preserve">fyller de krav som anges i EU-förordningarna bör </w:t>
      </w:r>
      <w:r w:rsidRPr="00323453">
        <w:t xml:space="preserve">även fortsättningsvis </w:t>
      </w:r>
      <w:r>
        <w:t xml:space="preserve">kunna </w:t>
      </w:r>
      <w:r w:rsidRPr="00323453">
        <w:t>dömas till</w:t>
      </w:r>
      <w:r>
        <w:t xml:space="preserve"> böter eller fängelse </w:t>
      </w:r>
      <w:r w:rsidRPr="00323453">
        <w:t xml:space="preserve">i </w:t>
      </w:r>
      <w:r>
        <w:t xml:space="preserve">högst ett år. </w:t>
      </w:r>
    </w:p>
    <w:p w14:paraId="40E653C9" w14:textId="760113F8" w:rsidR="008539B5" w:rsidRDefault="008539B5" w:rsidP="008539B5">
      <w:pPr>
        <w:pStyle w:val="Brdtextmedindrag"/>
      </w:pPr>
      <w:r>
        <w:t xml:space="preserve">I promemorian föreslogs det att straffansvar skulle omfatta den som släpper ut eller använder en medicinteknisk produkt. </w:t>
      </w:r>
      <w:r w:rsidRPr="002F659F">
        <w:rPr>
          <w:i/>
          <w:iCs/>
        </w:rPr>
        <w:t>Region Östergötland</w:t>
      </w:r>
      <w:r>
        <w:t xml:space="preserve"> ställer </w:t>
      </w:r>
      <w:r w:rsidRPr="002775A5">
        <w:t>sig frågande till att även den som med uppsåt eller av oaktsamhet an</w:t>
      </w:r>
      <w:r>
        <w:softHyphen/>
      </w:r>
      <w:r w:rsidRPr="002775A5">
        <w:t>vänd</w:t>
      </w:r>
      <w:r>
        <w:softHyphen/>
      </w:r>
      <w:r w:rsidRPr="002775A5">
        <w:t xml:space="preserve">er en produkt som inte uppfyller gällande krav ska kunna dömas till </w:t>
      </w:r>
      <w:r w:rsidRPr="00EA5CB1">
        <w:t>på</w:t>
      </w:r>
      <w:r>
        <w:softHyphen/>
      </w:r>
      <w:r w:rsidRPr="00EA5CB1">
        <w:t xml:space="preserve">följd. Regionens inställning är att det ansvaret bör </w:t>
      </w:r>
      <w:r>
        <w:t>å</w:t>
      </w:r>
      <w:r w:rsidRPr="00EA5CB1">
        <w:t>ligg</w:t>
      </w:r>
      <w:r>
        <w:t>a</w:t>
      </w:r>
      <w:r w:rsidRPr="00EA5CB1">
        <w:t xml:space="preserve"> berörd juridisk person </w:t>
      </w:r>
      <w:r w:rsidRPr="00327E17">
        <w:t xml:space="preserve">som har att se till </w:t>
      </w:r>
      <w:r w:rsidRPr="002E2DE1">
        <w:t>att vårdpersonalen har adekvata medicintekniska pro</w:t>
      </w:r>
      <w:r>
        <w:softHyphen/>
      </w:r>
      <w:r w:rsidRPr="002E2DE1">
        <w:t xml:space="preserve">dukter att tillgå och detta </w:t>
      </w:r>
      <w:r w:rsidRPr="00FF711C">
        <w:t>straffansvar bör inte läggas på den enskilda an</w:t>
      </w:r>
      <w:r>
        <w:softHyphen/>
      </w:r>
      <w:r w:rsidRPr="00FF711C">
        <w:t>vändaren. I de fall som a</w:t>
      </w:r>
      <w:r w:rsidRPr="00A55A73">
        <w:t xml:space="preserve">nvändaren med uppsåt använder produkter med annan avsedd användning bör ansvaret enligt regionen </w:t>
      </w:r>
      <w:r w:rsidRPr="00842156">
        <w:t>ligga på den fysiska person</w:t>
      </w:r>
      <w:r>
        <w:softHyphen/>
      </w:r>
      <w:r w:rsidRPr="00842156">
        <w:t xml:space="preserve">en. Även </w:t>
      </w:r>
      <w:r w:rsidRPr="002F659F">
        <w:rPr>
          <w:i/>
          <w:iCs/>
        </w:rPr>
        <w:t>Region Skåne</w:t>
      </w:r>
      <w:r w:rsidRPr="00327E17">
        <w:t xml:space="preserve"> finner att bestämmelsen i </w:t>
      </w:r>
      <w:r w:rsidRPr="002E2DE1">
        <w:t>promemorian</w:t>
      </w:r>
      <w:r w:rsidRPr="00FF711C">
        <w:t xml:space="preserve"> kan tolkas som att </w:t>
      </w:r>
      <w:r>
        <w:t xml:space="preserve">en </w:t>
      </w:r>
      <w:r w:rsidRPr="00FF711C">
        <w:t>enskild vårdarbetare kan bli straffad för beslut tagna av per</w:t>
      </w:r>
      <w:r>
        <w:softHyphen/>
      </w:r>
      <w:r w:rsidRPr="00FF711C">
        <w:t xml:space="preserve">soner i överordnad ställning eller genom tecknade avtal. </w:t>
      </w:r>
      <w:r>
        <w:t>Regionen an</w:t>
      </w:r>
      <w:r>
        <w:softHyphen/>
        <w:t>ser att t</w:t>
      </w:r>
      <w:r w:rsidRPr="00FF711C">
        <w:t xml:space="preserve">exten bör förtydligas med avseende </w:t>
      </w:r>
      <w:r>
        <w:t xml:space="preserve">på </w:t>
      </w:r>
      <w:r w:rsidRPr="00FF711C">
        <w:t>ansvarsfördelning mellan en</w:t>
      </w:r>
      <w:r>
        <w:softHyphen/>
      </w:r>
      <w:r w:rsidRPr="00FF711C">
        <w:t>skild medarbetare och personer i överordnad ställning samt organisation i sin helhet.</w:t>
      </w:r>
      <w:r w:rsidRPr="002775A5">
        <w:t xml:space="preserve"> </w:t>
      </w:r>
    </w:p>
    <w:p w14:paraId="5F291F2F" w14:textId="408041D4" w:rsidR="008539B5" w:rsidRDefault="008539B5" w:rsidP="008539B5">
      <w:pPr>
        <w:pStyle w:val="Brdtextmedindrag"/>
      </w:pPr>
      <w:r>
        <w:t>Regeringen instämmer i regionernas synpunkter och anser att straff</w:t>
      </w:r>
      <w:r>
        <w:softHyphen/>
        <w:t>be</w:t>
      </w:r>
      <w:r>
        <w:softHyphen/>
        <w:t>stäm</w:t>
      </w:r>
      <w:r>
        <w:softHyphen/>
        <w:t>melsen inte ska omfatta den som ”använder” en medicinteknisk pro</w:t>
      </w:r>
      <w:r>
        <w:softHyphen/>
        <w:t>dukt utan i stället den som ”tillhandahåller” en produkt i strid med gällande be</w:t>
      </w:r>
      <w:r>
        <w:softHyphen/>
        <w:t xml:space="preserve">stämmelser. I artikel 2.27 i </w:t>
      </w:r>
      <w:r w:rsidRPr="00A3541E">
        <w:t>MDR-förordningen</w:t>
      </w:r>
      <w:r>
        <w:t xml:space="preserve"> och artikel 2.20 i IVDR-förord</w:t>
      </w:r>
      <w:r>
        <w:softHyphen/>
        <w:t>ningen definieras begreppet ”tillhandahållande” som tillhanda</w:t>
      </w:r>
      <w:r>
        <w:softHyphen/>
        <w:t>håll</w:t>
      </w:r>
      <w:r>
        <w:softHyphen/>
        <w:t>an</w:t>
      </w:r>
      <w:r>
        <w:softHyphen/>
        <w:t>de av en produkt, utom prövningsprodukter, för distribution, förbruk</w:t>
      </w:r>
      <w:r>
        <w:softHyphen/>
        <w:t>ning eller användning på unionsmarknaden i samband med kommersiell verk</w:t>
      </w:r>
      <w:r>
        <w:softHyphen/>
        <w:t>samhet, antingen mot betalning eller kostnadsfritt. Därmed blir inte en använd</w:t>
      </w:r>
      <w:r>
        <w:softHyphen/>
        <w:t>are straffrättsligt ansvarig utan i stället den som tillhandhåller en pro</w:t>
      </w:r>
      <w:r>
        <w:softHyphen/>
        <w:t xml:space="preserve">dukt som strider mot angivna bestämmelser. När det gäller begreppet att släppa ut på marknaden eller utsläppande på marknaden så innebär det enligt artikel 2.28 i </w:t>
      </w:r>
      <w:r w:rsidRPr="00A3541E">
        <w:t>MDR-förordningen</w:t>
      </w:r>
      <w:r>
        <w:t xml:space="preserve"> och artikel 2.21 i IVDR-förord</w:t>
      </w:r>
      <w:r>
        <w:softHyphen/>
        <w:t>ning</w:t>
      </w:r>
      <w:r>
        <w:softHyphen/>
        <w:t xml:space="preserve">en att en produkt tillhandahålls första gången på unionsmarknaden. </w:t>
      </w:r>
    </w:p>
    <w:p w14:paraId="479E2DC2" w14:textId="6A4B0CDD" w:rsidR="008539B5" w:rsidRDefault="008539B5" w:rsidP="008539B5">
      <w:pPr>
        <w:pStyle w:val="Brdtextmedindrag"/>
      </w:pPr>
      <w:r>
        <w:t>I avsnitt 6.2 föreslås det att en definition införs i den nya lagen med kompletterande bestämmelser till EU:s förordningar om medicintekniska pro</w:t>
      </w:r>
      <w:r>
        <w:softHyphen/>
        <w:t>dukter, vilken innebär att med uttrycket produkt avses medicintekniska pro</w:t>
      </w:r>
      <w:r>
        <w:softHyphen/>
        <w:t xml:space="preserve">dukter, </w:t>
      </w:r>
      <w:r w:rsidRPr="002E5B28">
        <w:t>tillbehör till medicintekniska produkter och produkter som för</w:t>
      </w:r>
      <w:r>
        <w:softHyphen/>
      </w:r>
      <w:r w:rsidRPr="002E5B28">
        <w:t>teck</w:t>
      </w:r>
      <w:r>
        <w:softHyphen/>
      </w:r>
      <w:r w:rsidRPr="002E5B28">
        <w:t xml:space="preserve">nas i bilaga XVI </w:t>
      </w:r>
      <w:r>
        <w:t xml:space="preserve">till </w:t>
      </w:r>
      <w:r w:rsidRPr="00A3541E">
        <w:t>MDR-förordningen</w:t>
      </w:r>
      <w:r>
        <w:t xml:space="preserve"> </w:t>
      </w:r>
      <w:r w:rsidRPr="002E5B28">
        <w:t>samt medicintekniska pro</w:t>
      </w:r>
      <w:r>
        <w:softHyphen/>
      </w:r>
      <w:r w:rsidRPr="002E5B28">
        <w:t>dukt</w:t>
      </w:r>
      <w:r>
        <w:softHyphen/>
      </w:r>
      <w:r w:rsidRPr="002E5B28">
        <w:t>er för in vitro-diagnostik och t</w:t>
      </w:r>
      <w:r>
        <w:t>illbehör till sådana produkter. Den straff</w:t>
      </w:r>
      <w:r>
        <w:softHyphen/>
        <w:t>rättsliga bestämmelsen kommer att omfatta samtliga dessa produkt</w:t>
      </w:r>
      <w:r>
        <w:softHyphen/>
        <w:t>grupper. Det straffrättsliga området kommer därmed att omfatta fler pro</w:t>
      </w:r>
      <w:r>
        <w:softHyphen/>
        <w:t>dukt</w:t>
      </w:r>
      <w:r>
        <w:softHyphen/>
        <w:t>er än hitintills. EU-förordningarnas syfte är att säkerställa en hög skydds</w:t>
      </w:r>
      <w:r>
        <w:softHyphen/>
        <w:t>nivå för patienter och användare och det har bedömts att kraven i för</w:t>
      </w:r>
      <w:r>
        <w:softHyphen/>
        <w:t>ord</w:t>
      </w:r>
      <w:r>
        <w:softHyphen/>
        <w:t>ningarna ska omfatta dessa produkter. Straffansvaret bör därmed om</w:t>
      </w:r>
      <w:r>
        <w:softHyphen/>
        <w:t xml:space="preserve">fatta samtliga produkter som omfattas av bestämmelserna i EU-förordningarna. </w:t>
      </w:r>
    </w:p>
    <w:p w14:paraId="1A4E4398" w14:textId="77777777" w:rsidR="008539B5" w:rsidRDefault="008539B5" w:rsidP="008539B5">
      <w:pPr>
        <w:pStyle w:val="Rubrik5utannumrering"/>
      </w:pPr>
      <w:r>
        <w:t>CE-märkning om överensstämmelse</w:t>
      </w:r>
    </w:p>
    <w:p w14:paraId="4783E912" w14:textId="6A682F3A" w:rsidR="008539B5" w:rsidRDefault="008539B5" w:rsidP="008539B5">
      <w:pPr>
        <w:pStyle w:val="Brdtext"/>
      </w:pPr>
      <w:r>
        <w:t>Enligt förarbetena till lagen om medicintekniska produkter omfattar straff</w:t>
      </w:r>
      <w:r>
        <w:softHyphen/>
        <w:t>bestäm</w:t>
      </w:r>
      <w:r>
        <w:softHyphen/>
        <w:t xml:space="preserve">melsen i 17 § även ”underlåtenhet att märka en medicinteknisk produkt med EG-märket enligt föreskrivet sätt” (prop. 1992/93:175 s. 54). </w:t>
      </w:r>
      <w:r w:rsidRPr="00AC4C60">
        <w:t>EG-märket</w:t>
      </w:r>
      <w:r>
        <w:t xml:space="preserve"> har därefter ersatts med CE-märket.</w:t>
      </w:r>
    </w:p>
    <w:p w14:paraId="2A9142FD" w14:textId="73400A43" w:rsidR="008539B5" w:rsidRDefault="008539B5" w:rsidP="008539B5">
      <w:pPr>
        <w:pStyle w:val="Brdtextmedindrag"/>
      </w:pPr>
      <w:r>
        <w:t>B</w:t>
      </w:r>
      <w:r w:rsidRPr="00255129">
        <w:t>estämmelser om CE-märkning</w:t>
      </w:r>
      <w:r>
        <w:t xml:space="preserve"> av medicintekniska produkter </w:t>
      </w:r>
      <w:r w:rsidRPr="00255129">
        <w:t>regleras i myndighetsföreskrifter (</w:t>
      </w:r>
      <w:r>
        <w:t>Läkemedelsverkets föreskrifter [LVFS 2003:11] om medicintekniska produkter). I 8 kap. 3 § regeringsformen anges att riks</w:t>
      </w:r>
      <w:r>
        <w:softHyphen/>
        <w:t>dagen får bemyndiga regeringen att meddela föreskrifter, men dessa före</w:t>
      </w:r>
      <w:r>
        <w:softHyphen/>
        <w:t>skrifter inte får avse annan rättsverkan av brott än böter (jfr även NJA 2005 s. 33). I detta fall krävs därför att straffbestämmelserna framgår av lag.</w:t>
      </w:r>
    </w:p>
    <w:p w14:paraId="21C3A985" w14:textId="0CF16AF1" w:rsidR="008539B5" w:rsidRDefault="008539B5" w:rsidP="008539B5">
      <w:pPr>
        <w:pStyle w:val="Brdtextmedindrag"/>
      </w:pPr>
      <w:r>
        <w:t>Frågan är vilka sanktioner som kan anses vara lämpliga för en över</w:t>
      </w:r>
      <w:r>
        <w:softHyphen/>
        <w:t>träd</w:t>
      </w:r>
      <w:r>
        <w:softHyphen/>
        <w:t xml:space="preserve">else av CE-märkning när det gäller medicintekniska produkter. Det kan noteras att bestämmelser om CE-märkning även finns i </w:t>
      </w:r>
      <w:r w:rsidRPr="009A6210">
        <w:t>Europaparla</w:t>
      </w:r>
      <w:r>
        <w:softHyphen/>
      </w:r>
      <w:r w:rsidRPr="009A6210">
        <w:t>ment</w:t>
      </w:r>
      <w:r>
        <w:softHyphen/>
      </w:r>
      <w:r w:rsidRPr="009A6210">
        <w:t>ets och rådets föror</w:t>
      </w:r>
      <w:r>
        <w:t>dning (EG) nr 765/2008 av den 9 </w:t>
      </w:r>
      <w:r w:rsidRPr="009A6210">
        <w:t>juli 2008 om krav för ackreditering och marknadskontroll i samband med saluföring av pro</w:t>
      </w:r>
      <w:r>
        <w:softHyphen/>
      </w:r>
      <w:r w:rsidRPr="009A6210">
        <w:t>dukt</w:t>
      </w:r>
      <w:r>
        <w:softHyphen/>
      </w:r>
      <w:r w:rsidRPr="009A6210">
        <w:t>er</w:t>
      </w:r>
      <w:r>
        <w:t xml:space="preserve"> och i andra EU-rättsakter såsom de om medicintekniska produkter. Som komplement till dessa rättsakter finns lagen (2011:791) om ackreditering och teknisk kontroll. I den lagen anges under vilka förutsättningar som CE-märkning ska göras. Enligt 17 § den lagen ska den som med uppsåt eller av oaktsamhet bryter mot de </w:t>
      </w:r>
      <w:r w:rsidRPr="00956BA0">
        <w:t xml:space="preserve">grundläggande förutsättningar </w:t>
      </w:r>
      <w:r>
        <w:t>som gäller för att CE-märka en produkt dömas till böter. Detta gäller dock endast om gärningen inte är belagd med straff enligt annan författning. En straff</w:t>
      </w:r>
      <w:r>
        <w:softHyphen/>
        <w:t xml:space="preserve">bestämmelse i den nya lagen med kompletterande bestämmelser till EU:s förordningar om medicintekniska produkter kommer således att gälla i stället för den straffbestämmelse som finns i lagen om ackreditering och teknisk kontroll. </w:t>
      </w:r>
    </w:p>
    <w:p w14:paraId="6A4B2356" w14:textId="768ED11D" w:rsidR="008539B5" w:rsidRDefault="008539B5" w:rsidP="008539B5">
      <w:pPr>
        <w:pStyle w:val="Brdtextmedindrag"/>
      </w:pPr>
      <w:r>
        <w:t xml:space="preserve">Av artikel 20 i </w:t>
      </w:r>
      <w:r w:rsidRPr="00A3541E">
        <w:t>MDR-förordningen</w:t>
      </w:r>
      <w:r>
        <w:t xml:space="preserve"> och artikel 18 i IVDR-förordningen fram</w:t>
      </w:r>
      <w:r>
        <w:softHyphen/>
        <w:t>går att produkter som anses överensstämma med kraven i respektive förord</w:t>
      </w:r>
      <w:r>
        <w:softHyphen/>
        <w:t>ning ska vara försedda med CE-märkning om överensstämmelse. Att felaktigt märka medicintekniska produkter som inte överensstämmer med de krav som uppställs i förordningarna kan leda till mycket allvarliga kon</w:t>
      </w:r>
      <w:r>
        <w:softHyphen/>
        <w:t>sekvenser för människors liv och hälsa. Detta talar för att fängelse bör kunna följa vid överträdelse av bestämmelserna om CE-märkning. Den som bryter mot bestämmelserna om CE-märkning ska således kunna straff</w:t>
      </w:r>
      <w:r>
        <w:softHyphen/>
        <w:t xml:space="preserve">as med böter eller fängelse i högst ett år, i likhet med vad som idag gäller enligt förarbetena till 17 § lagen om medicintekniska produkter. </w:t>
      </w:r>
    </w:p>
    <w:p w14:paraId="5F979A25" w14:textId="5FF92D76" w:rsidR="008539B5" w:rsidRDefault="008539B5" w:rsidP="008539B5">
      <w:pPr>
        <w:pStyle w:val="Brdtextmedindrag"/>
      </w:pPr>
      <w:r>
        <w:rPr>
          <w:i/>
          <w:iCs/>
        </w:rPr>
        <w:t>Swedish Medtech</w:t>
      </w:r>
      <w:r>
        <w:t xml:space="preserve"> anser att det ansvar som en person med ansvar för att regelverket följs enligt artikel 15 i MDR-förordningen och artikel 15 i IVDR-förordningen behöver förtydligas, bland annat med avseende på even</w:t>
      </w:r>
      <w:r>
        <w:softHyphen/>
        <w:t xml:space="preserve">tuellt straffansvar. Av EU-förordningarna framgår de olika aktörernas ansvar. I artikel 15 i </w:t>
      </w:r>
      <w:r w:rsidRPr="00A3541E">
        <w:t>MDR-förordningen</w:t>
      </w:r>
      <w:r>
        <w:t xml:space="preserve"> och artikel 15 i IVDR-förord</w:t>
      </w:r>
      <w:r>
        <w:softHyphen/>
        <w:t>ning</w:t>
      </w:r>
      <w:r>
        <w:softHyphen/>
        <w:t xml:space="preserve">en anges det att tillverkarna ska ha tillgång till minst en person med ansvar för att regelverket efterlevs. Vem som har det straffrättsliga ansvaret hos en juridisk person beror på flera faktorer och får bedömas på samma sätt som inom övrig straffrätt. </w:t>
      </w:r>
    </w:p>
    <w:p w14:paraId="5601599A" w14:textId="77777777" w:rsidR="008539B5" w:rsidRDefault="008539B5" w:rsidP="008539B5">
      <w:pPr>
        <w:pStyle w:val="Rubrik5utannumrering"/>
      </w:pPr>
      <w:r>
        <w:t>Straff även för överträdelser av bestämmelser i regeringens förordningar</w:t>
      </w:r>
    </w:p>
    <w:p w14:paraId="0CD752D3" w14:textId="6EE5C273" w:rsidR="008539B5" w:rsidRDefault="008539B5" w:rsidP="008539B5">
      <w:pPr>
        <w:pStyle w:val="Brdtextmedindrag"/>
        <w:ind w:firstLine="0"/>
        <w:rPr>
          <w:bCs/>
        </w:rPr>
      </w:pPr>
      <w:r w:rsidRPr="002C4CF2">
        <w:t>Enligt 17</w:t>
      </w:r>
      <w:r>
        <w:t> §</w:t>
      </w:r>
      <w:r w:rsidRPr="002C4CF2">
        <w:t xml:space="preserve"> lagen om medicintekniska produkter kan även överträdelser av föreskrifter som beslutats av regeringen med stöd av 6 och 8</w:t>
      </w:r>
      <w:r>
        <w:t> §</w:t>
      </w:r>
      <w:r w:rsidRPr="002C4CF2">
        <w:t xml:space="preserve">§ </w:t>
      </w:r>
      <w:r w:rsidRPr="00ED2692">
        <w:t xml:space="preserve">leda till böter eller fängelse i högst ett år. </w:t>
      </w:r>
      <w:r w:rsidRPr="009D2B50">
        <w:t>Således kan straffansvar även följa över</w:t>
      </w:r>
      <w:r>
        <w:softHyphen/>
      </w:r>
      <w:r w:rsidRPr="009D2B50">
        <w:t>träd</w:t>
      </w:r>
      <w:r>
        <w:softHyphen/>
      </w:r>
      <w:r w:rsidRPr="009D2B50">
        <w:t>else av regeringens förordningar när det gäller föreskrifter om exempel</w:t>
      </w:r>
      <w:r>
        <w:softHyphen/>
      </w:r>
      <w:r w:rsidRPr="009D2B50">
        <w:t>vis de väsentliga krav som ställs på produkterna, märkning av pro</w:t>
      </w:r>
      <w:r>
        <w:softHyphen/>
      </w:r>
      <w:r w:rsidRPr="009D2B50">
        <w:t>dukt</w:t>
      </w:r>
      <w:r>
        <w:softHyphen/>
      </w:r>
      <w:r w:rsidRPr="009D2B50">
        <w:t>er eller deras förpackningar, indelning i produktklasser eller produkt</w:t>
      </w:r>
      <w:r>
        <w:softHyphen/>
      </w:r>
      <w:r w:rsidRPr="009D2B50">
        <w:t>grupper och bestämmelser om klinisk</w:t>
      </w:r>
      <w:r>
        <w:t>a</w:t>
      </w:r>
      <w:r w:rsidRPr="009D2B50">
        <w:t xml:space="preserve"> prövningar och prestandastudier. </w:t>
      </w:r>
      <w:r>
        <w:rPr>
          <w:bCs/>
        </w:rPr>
        <w:t>Den föreslagna straffbestämmelsen i promemorian innehåller dock inte straff</w:t>
      </w:r>
      <w:r>
        <w:rPr>
          <w:bCs/>
        </w:rPr>
        <w:softHyphen/>
        <w:t>barhet för överträdelser av regeringens föreskrifter. Förordningen (1993:876) om medicintekniska produkter</w:t>
      </w:r>
      <w:r w:rsidRPr="00ED2692">
        <w:rPr>
          <w:bCs/>
        </w:rPr>
        <w:t xml:space="preserve"> </w:t>
      </w:r>
      <w:r>
        <w:rPr>
          <w:bCs/>
        </w:rPr>
        <w:t xml:space="preserve">innehåller </w:t>
      </w:r>
      <w:r w:rsidRPr="00ED2692">
        <w:rPr>
          <w:bCs/>
        </w:rPr>
        <w:t>inte några materiella bestämmelser som är handlingsreglerande för enskild</w:t>
      </w:r>
      <w:r>
        <w:rPr>
          <w:bCs/>
        </w:rPr>
        <w:t>, förutom bestäm</w:t>
      </w:r>
      <w:r>
        <w:rPr>
          <w:bCs/>
        </w:rPr>
        <w:softHyphen/>
        <w:t>mels</w:t>
      </w:r>
      <w:r>
        <w:rPr>
          <w:bCs/>
        </w:rPr>
        <w:softHyphen/>
        <w:t xml:space="preserve">erna i 4 a–4 c §§ om informations- och dokumentationsskyldighet. Dessa bestämmelser trädde i kraft den 26 maj 2020 och är en anpassning av svensk rätt till EU-förordningarna. </w:t>
      </w:r>
      <w:r w:rsidRPr="002F659F">
        <w:rPr>
          <w:bCs/>
          <w:i/>
          <w:iCs/>
        </w:rPr>
        <w:t>Läkemedelsverket</w:t>
      </w:r>
      <w:r w:rsidRPr="00C91AB8">
        <w:rPr>
          <w:bCs/>
        </w:rPr>
        <w:t xml:space="preserve"> noterar att det inte finns några närmare överväganden i </w:t>
      </w:r>
      <w:r>
        <w:rPr>
          <w:bCs/>
        </w:rPr>
        <w:t>p</w:t>
      </w:r>
      <w:r w:rsidRPr="00C91AB8">
        <w:rPr>
          <w:bCs/>
        </w:rPr>
        <w:t>romemorian rörande behovet av sank</w:t>
      </w:r>
      <w:r>
        <w:rPr>
          <w:bCs/>
        </w:rPr>
        <w:softHyphen/>
      </w:r>
      <w:r w:rsidRPr="00C91AB8">
        <w:rPr>
          <w:bCs/>
        </w:rPr>
        <w:t>tion för överträdelser av regeringens föreskrifter och varför det krim</w:t>
      </w:r>
      <w:r>
        <w:rPr>
          <w:bCs/>
        </w:rPr>
        <w:softHyphen/>
      </w:r>
      <w:r w:rsidRPr="00C91AB8">
        <w:rPr>
          <w:bCs/>
        </w:rPr>
        <w:t>inalis</w:t>
      </w:r>
      <w:r>
        <w:rPr>
          <w:bCs/>
        </w:rPr>
        <w:softHyphen/>
      </w:r>
      <w:r w:rsidRPr="00C91AB8">
        <w:rPr>
          <w:bCs/>
        </w:rPr>
        <w:t>erade området snävas in i detta avseende.</w:t>
      </w:r>
      <w:r>
        <w:rPr>
          <w:bCs/>
        </w:rPr>
        <w:t xml:space="preserve"> Läkemedelsverket pek</w:t>
      </w:r>
      <w:r>
        <w:rPr>
          <w:bCs/>
        </w:rPr>
        <w:softHyphen/>
        <w:t>ar på att p</w:t>
      </w:r>
      <w:r w:rsidRPr="00C91AB8">
        <w:rPr>
          <w:bCs/>
        </w:rPr>
        <w:t>romemorians förslag till förordning med kompletterande be</w:t>
      </w:r>
      <w:r>
        <w:rPr>
          <w:bCs/>
        </w:rPr>
        <w:softHyphen/>
      </w:r>
      <w:r w:rsidRPr="00C91AB8">
        <w:rPr>
          <w:bCs/>
        </w:rPr>
        <w:t>stäm</w:t>
      </w:r>
      <w:r>
        <w:rPr>
          <w:bCs/>
        </w:rPr>
        <w:softHyphen/>
      </w:r>
      <w:r w:rsidRPr="00C91AB8">
        <w:rPr>
          <w:bCs/>
        </w:rPr>
        <w:t>mels</w:t>
      </w:r>
      <w:r>
        <w:rPr>
          <w:bCs/>
        </w:rPr>
        <w:softHyphen/>
      </w:r>
      <w:r w:rsidRPr="00C91AB8">
        <w:rPr>
          <w:bCs/>
        </w:rPr>
        <w:t>er till EU:s förordningar om medicintekniska produkter inne</w:t>
      </w:r>
      <w:r>
        <w:rPr>
          <w:bCs/>
        </w:rPr>
        <w:softHyphen/>
      </w:r>
      <w:r w:rsidRPr="00C91AB8">
        <w:rPr>
          <w:bCs/>
        </w:rPr>
        <w:t>håller be</w:t>
      </w:r>
      <w:r>
        <w:rPr>
          <w:bCs/>
        </w:rPr>
        <w:softHyphen/>
      </w:r>
      <w:r w:rsidRPr="00C91AB8">
        <w:rPr>
          <w:bCs/>
        </w:rPr>
        <w:t>stäm</w:t>
      </w:r>
      <w:r>
        <w:rPr>
          <w:bCs/>
        </w:rPr>
        <w:softHyphen/>
      </w:r>
      <w:r w:rsidRPr="00C91AB8">
        <w:rPr>
          <w:bCs/>
        </w:rPr>
        <w:t>melser som i viss mån kan vara handlingsreglerande för en</w:t>
      </w:r>
      <w:r>
        <w:rPr>
          <w:bCs/>
        </w:rPr>
        <w:softHyphen/>
      </w:r>
      <w:r w:rsidRPr="00C91AB8">
        <w:rPr>
          <w:bCs/>
        </w:rPr>
        <w:t>skild, främst kravet på att information ska anges på svenska. Då den nya för</w:t>
      </w:r>
      <w:r>
        <w:rPr>
          <w:bCs/>
        </w:rPr>
        <w:softHyphen/>
      </w:r>
      <w:r w:rsidRPr="00C91AB8">
        <w:rPr>
          <w:bCs/>
        </w:rPr>
        <w:t>ord</w:t>
      </w:r>
      <w:r>
        <w:rPr>
          <w:bCs/>
        </w:rPr>
        <w:softHyphen/>
      </w:r>
      <w:r w:rsidRPr="00C91AB8">
        <w:rPr>
          <w:bCs/>
        </w:rPr>
        <w:t>ning</w:t>
      </w:r>
      <w:r>
        <w:rPr>
          <w:bCs/>
        </w:rPr>
        <w:softHyphen/>
      </w:r>
      <w:r w:rsidRPr="00C91AB8">
        <w:rPr>
          <w:bCs/>
        </w:rPr>
        <w:t xml:space="preserve">en kan komma att ändras över tid är det </w:t>
      </w:r>
      <w:r>
        <w:rPr>
          <w:bCs/>
        </w:rPr>
        <w:t>enligt Läkemedels</w:t>
      </w:r>
      <w:r>
        <w:rPr>
          <w:bCs/>
        </w:rPr>
        <w:softHyphen/>
        <w:t>verk</w:t>
      </w:r>
      <w:r>
        <w:rPr>
          <w:bCs/>
        </w:rPr>
        <w:softHyphen/>
        <w:t xml:space="preserve">et </w:t>
      </w:r>
      <w:r w:rsidRPr="00C91AB8">
        <w:rPr>
          <w:bCs/>
        </w:rPr>
        <w:t>möjligt att nya bestämmelser som är handlingsreglerande för enskild läggs till</w:t>
      </w:r>
      <w:r>
        <w:rPr>
          <w:bCs/>
        </w:rPr>
        <w:t xml:space="preserve"> i förordningen</w:t>
      </w:r>
      <w:r w:rsidRPr="00C91AB8">
        <w:rPr>
          <w:bCs/>
        </w:rPr>
        <w:t xml:space="preserve">. </w:t>
      </w:r>
    </w:p>
    <w:p w14:paraId="3B910F04" w14:textId="05CACEC5" w:rsidR="008539B5" w:rsidRPr="000D0267" w:rsidRDefault="008539B5" w:rsidP="008539B5">
      <w:pPr>
        <w:pStyle w:val="Brdtextmedindrag"/>
      </w:pPr>
      <w:r w:rsidRPr="001D261E">
        <w:t>Bestämmelser</w:t>
      </w:r>
      <w:r>
        <w:t xml:space="preserve"> om språkkrav när det gäller information om medicin</w:t>
      </w:r>
      <w:r>
        <w:softHyphen/>
        <w:t>tekn</w:t>
      </w:r>
      <w:r>
        <w:softHyphen/>
        <w:t>iska produkterna kommer att regleras i förordning eller myndig</w:t>
      </w:r>
      <w:r>
        <w:softHyphen/>
        <w:t>hets</w:t>
      </w:r>
      <w:r>
        <w:softHyphen/>
        <w:t>före</w:t>
      </w:r>
      <w:r>
        <w:softHyphen/>
        <w:t>skrift</w:t>
      </w:r>
      <w:r>
        <w:softHyphen/>
        <w:t>er (jfr avsnitt 9.8). I fråga om språkkrav kan bestämmelserna delas upp i två grupper. Den första gruppen består av bestämmelser om vilka språk som en produkt ska vara märkt med och vilka språk som information till patienter och användare, bruksanvisningar och säkerhetsmeddelande till marknaden ska vara skrivna på. När det gäller denna grupp bedömer reger</w:t>
      </w:r>
      <w:r>
        <w:softHyphen/>
        <w:t>ing</w:t>
      </w:r>
      <w:r>
        <w:softHyphen/>
        <w:t>en att det är av största vikt för patientsäkerheten att patienter och an</w:t>
      </w:r>
      <w:r>
        <w:softHyphen/>
        <w:t>vänd</w:t>
      </w:r>
      <w:r>
        <w:softHyphen/>
        <w:t>are av dessa produkter kan tillgodogöra sig informationen. Patient</w:t>
      </w:r>
      <w:r>
        <w:softHyphen/>
        <w:t>ers och användares hälsa kan riskeras om denna information inte lämnas på ett språk som patienter och användare behärskar. Det språk som in</w:t>
      </w:r>
      <w:r>
        <w:softHyphen/>
        <w:t>forma</w:t>
      </w:r>
      <w:r>
        <w:softHyphen/>
        <w:t>tionen ska lämnas på bör fastställas av regeringen i förordning. Be</w:t>
      </w:r>
      <w:r>
        <w:softHyphen/>
        <w:t>stäm</w:t>
      </w:r>
      <w:r>
        <w:softHyphen/>
        <w:t>melser om språkkrav ska kunna omfattas av straffbestämmelsen som inne</w:t>
      </w:r>
      <w:r>
        <w:softHyphen/>
        <w:t>bär att den som med uppsåt eller av oaktsamhet släpper ut en pro</w:t>
      </w:r>
      <w:r>
        <w:softHyphen/>
        <w:t>dukt på marknaden eller tillhandahåller en produkt i Sverige, utan att den upp</w:t>
      </w:r>
      <w:r>
        <w:softHyphen/>
        <w:t xml:space="preserve">fyller de språkkrav som anges i förordning och </w:t>
      </w:r>
      <w:r w:rsidRPr="000D0267">
        <w:t xml:space="preserve">som </w:t>
      </w:r>
      <w:r>
        <w:t>avser den informa</w:t>
      </w:r>
      <w:r>
        <w:softHyphen/>
        <w:t xml:space="preserve">tion som </w:t>
      </w:r>
      <w:r w:rsidRPr="000D0267">
        <w:t xml:space="preserve">ska lämnas till </w:t>
      </w:r>
      <w:r w:rsidRPr="00E03CB0">
        <w:t>patienter och användare</w:t>
      </w:r>
      <w:r>
        <w:t>,</w:t>
      </w:r>
      <w:r w:rsidRPr="00E03CB0">
        <w:t xml:space="preserve"> ska kunna </w:t>
      </w:r>
      <w:r>
        <w:t>dömas</w:t>
      </w:r>
      <w:r w:rsidRPr="00E03CB0">
        <w:t xml:space="preserve"> till böter eller fängelse i högst ett år. I </w:t>
      </w:r>
      <w:r>
        <w:t xml:space="preserve">avsnitt 9.8 </w:t>
      </w:r>
      <w:r w:rsidRPr="00E03CB0">
        <w:t>föreslås det även att en myndig</w:t>
      </w:r>
      <w:r>
        <w:softHyphen/>
      </w:r>
      <w:r w:rsidRPr="00E03CB0">
        <w:t xml:space="preserve">het som regeringen utser ska få meddela </w:t>
      </w:r>
      <w:r w:rsidRPr="000D0267">
        <w:t>föreskrifter om undantag från språk</w:t>
      </w:r>
      <w:r>
        <w:softHyphen/>
      </w:r>
      <w:r w:rsidRPr="000D0267">
        <w:t>krav</w:t>
      </w:r>
      <w:r>
        <w:softHyphen/>
      </w:r>
      <w:r w:rsidRPr="000D0267">
        <w:t xml:space="preserve">en </w:t>
      </w:r>
      <w:r>
        <w:t xml:space="preserve">och även i enskilda fall fatta beslut om undantag från </w:t>
      </w:r>
      <w:r w:rsidRPr="000D0267">
        <w:t>språk</w:t>
      </w:r>
      <w:r>
        <w:softHyphen/>
      </w:r>
      <w:r w:rsidRPr="000D0267">
        <w:t xml:space="preserve">kraven. Om undantag </w:t>
      </w:r>
      <w:r>
        <w:t>från språkkraven i en förordning</w:t>
      </w:r>
      <w:r w:rsidRPr="000D0267">
        <w:t xml:space="preserve"> meddelats </w:t>
      </w:r>
      <w:r>
        <w:t xml:space="preserve">av en myndighet i myndighetsföreskrifter eller i enskilt beslut </w:t>
      </w:r>
      <w:r w:rsidRPr="000D0267">
        <w:t xml:space="preserve">så </w:t>
      </w:r>
      <w:r>
        <w:t>gäller den före</w:t>
      </w:r>
      <w:r>
        <w:softHyphen/>
        <w:t xml:space="preserve">skriften eller </w:t>
      </w:r>
      <w:r w:rsidRPr="000D0267">
        <w:t>det beslutet i stället för förordningsbestämmelsernas språk</w:t>
      </w:r>
      <w:r>
        <w:softHyphen/>
      </w:r>
      <w:r w:rsidRPr="000D0267">
        <w:t xml:space="preserve">krav. </w:t>
      </w:r>
      <w:r>
        <w:t>Undantag från språkkraven som meddelats av en myndighet kom</w:t>
      </w:r>
      <w:r>
        <w:softHyphen/>
        <w:t>mer således inte att omfattas av straffansvar. Som anges nedan</w:t>
      </w:r>
      <w:r w:rsidDel="00A6442C">
        <w:t xml:space="preserve"> </w:t>
      </w:r>
      <w:r>
        <w:t xml:space="preserve">ska gärningar som bedöms som ringa inte leda till ansvar. </w:t>
      </w:r>
      <w:bookmarkStart w:id="387" w:name="_Hlk64367271"/>
      <w:r>
        <w:t>Ordet användare är definierat i artikel 2.37 i MDR-förordningen och artikel 2.30 i IVDR-förordningen. Av de</w:t>
      </w:r>
      <w:r>
        <w:softHyphen/>
        <w:t>fini</w:t>
      </w:r>
      <w:r>
        <w:softHyphen/>
        <w:t>tion</w:t>
      </w:r>
      <w:r>
        <w:softHyphen/>
        <w:t>erna framgår att med användare avses hälso- och sjukvårds</w:t>
      </w:r>
      <w:r>
        <w:softHyphen/>
        <w:t xml:space="preserve">personal eller lekman som använder en produkt. </w:t>
      </w:r>
      <w:bookmarkEnd w:id="387"/>
    </w:p>
    <w:p w14:paraId="46F9E64B" w14:textId="6B27E638" w:rsidR="008539B5" w:rsidRDefault="008539B5" w:rsidP="008539B5">
      <w:pPr>
        <w:pStyle w:val="Brdtextmedindrag"/>
      </w:pPr>
      <w:r w:rsidRPr="000D0267">
        <w:t xml:space="preserve">I den andra gruppen av språkkrav finns </w:t>
      </w:r>
      <w:r>
        <w:t xml:space="preserve">krav som gäller </w:t>
      </w:r>
      <w:r w:rsidRPr="000D0267">
        <w:t>för de handlingar och dokument so</w:t>
      </w:r>
      <w:r w:rsidRPr="00160AD5">
        <w:t xml:space="preserve">m </w:t>
      </w:r>
      <w:r>
        <w:t xml:space="preserve">ekonomiska aktörer </w:t>
      </w:r>
      <w:r w:rsidRPr="00160AD5">
        <w:t xml:space="preserve">ska lämnas till behörig myndighet. Även i dessa fall är det viktigt att </w:t>
      </w:r>
      <w:r w:rsidRPr="00E03CB0">
        <w:t>information lämnas på ett språk som be</w:t>
      </w:r>
      <w:r>
        <w:softHyphen/>
      </w:r>
      <w:r w:rsidRPr="00E03CB0">
        <w:t>hörig myndighet i Sverige förstår</w:t>
      </w:r>
      <w:r>
        <w:t xml:space="preserve">. Emellertid kan </w:t>
      </w:r>
      <w:r w:rsidRPr="000D0267">
        <w:t>dessa myndigheter före</w:t>
      </w:r>
      <w:r>
        <w:softHyphen/>
      </w:r>
      <w:r w:rsidRPr="000D0267">
        <w:t>lägga en ekonomisk aktör att inkomma</w:t>
      </w:r>
      <w:r>
        <w:t xml:space="preserve"> med handlingarna på ett språk som anges i förordning eller myndighetsföreskrift. De språkkrav som anges i förordning men som avser dokumentation till behöriga myndig</w:t>
      </w:r>
      <w:r>
        <w:softHyphen/>
        <w:t>het</w:t>
      </w:r>
      <w:r>
        <w:softHyphen/>
        <w:t xml:space="preserve">er ska inte omfattas av straffansvar. </w:t>
      </w:r>
    </w:p>
    <w:p w14:paraId="7C049CEA" w14:textId="77777777" w:rsidR="008539B5" w:rsidRDefault="008539B5" w:rsidP="008539B5">
      <w:pPr>
        <w:pStyle w:val="Rubrik5utannumrering"/>
      </w:pPr>
      <w:r>
        <w:t>Straffskalan för överträdelser vid utsläppande och tillhandahållande av medicintekniska produkter</w:t>
      </w:r>
    </w:p>
    <w:p w14:paraId="5804BCC2" w14:textId="7EBF056B" w:rsidR="008539B5" w:rsidRPr="0061653E" w:rsidRDefault="008539B5" w:rsidP="008539B5">
      <w:pPr>
        <w:pStyle w:val="Brdtextmedindrag"/>
        <w:ind w:firstLine="0"/>
      </w:pPr>
      <w:r w:rsidRPr="0061653E">
        <w:rPr>
          <w:i/>
          <w:iCs/>
        </w:rPr>
        <w:t>Läkemedelsverket</w:t>
      </w:r>
      <w:r w:rsidRPr="0061653E">
        <w:t xml:space="preserve"> </w:t>
      </w:r>
      <w:r>
        <w:t>framhåller att v</w:t>
      </w:r>
      <w:r w:rsidRPr="0061653E">
        <w:t xml:space="preserve">issa </w:t>
      </w:r>
      <w:r w:rsidRPr="000801A0">
        <w:t>överträdelser</w:t>
      </w:r>
      <w:r w:rsidRPr="0061653E">
        <w:t xml:space="preserve"> mot de aktuella regel</w:t>
      </w:r>
      <w:r>
        <w:softHyphen/>
      </w:r>
      <w:r w:rsidRPr="0061653E">
        <w:t>verk</w:t>
      </w:r>
      <w:r>
        <w:softHyphen/>
      </w:r>
      <w:r w:rsidRPr="0061653E">
        <w:t>en kan få långtgående negativa konsekvenser för ett stort antal männ</w:t>
      </w:r>
      <w:r>
        <w:softHyphen/>
      </w:r>
      <w:r w:rsidRPr="0061653E">
        <w:t>isk</w:t>
      </w:r>
      <w:r>
        <w:softHyphen/>
      </w:r>
      <w:r w:rsidRPr="0061653E">
        <w:t>or. Överträdelser som äventyrar människors liv och hälsa bör enligt myndig</w:t>
      </w:r>
      <w:r>
        <w:softHyphen/>
      </w:r>
      <w:r w:rsidRPr="0061653E">
        <w:t>heten kunna bedömas som allvarliga och det bör därför över</w:t>
      </w:r>
      <w:r>
        <w:softHyphen/>
      </w:r>
      <w:r w:rsidRPr="0061653E">
        <w:t>vägas om straffskalan behöver justeras upp för de allvarligaste över</w:t>
      </w:r>
      <w:r>
        <w:softHyphen/>
      </w:r>
      <w:r w:rsidRPr="0061653E">
        <w:t>träd</w:t>
      </w:r>
      <w:r>
        <w:softHyphen/>
      </w:r>
      <w:r w:rsidRPr="0061653E">
        <w:t>els</w:t>
      </w:r>
      <w:r>
        <w:softHyphen/>
      </w:r>
      <w:r w:rsidRPr="0061653E">
        <w:t xml:space="preserve">erna till två år. I sådana fall </w:t>
      </w:r>
      <w:r>
        <w:t xml:space="preserve">föreslår Läkemedelsverket att </w:t>
      </w:r>
      <w:r w:rsidRPr="0061653E">
        <w:t>ansvars</w:t>
      </w:r>
      <w:r>
        <w:softHyphen/>
      </w:r>
      <w:r w:rsidRPr="0061653E">
        <w:t>bestäm</w:t>
      </w:r>
      <w:r>
        <w:softHyphen/>
      </w:r>
      <w:r w:rsidRPr="0061653E">
        <w:t>melsen delas upp i två paragrafer där den första</w:t>
      </w:r>
      <w:r>
        <w:t>,</w:t>
      </w:r>
      <w:r w:rsidRPr="0061653E">
        <w:t xml:space="preserve"> som avser de mer allvar</w:t>
      </w:r>
      <w:r>
        <w:softHyphen/>
      </w:r>
      <w:r w:rsidRPr="0061653E">
        <w:t>liga över</w:t>
      </w:r>
      <w:r>
        <w:softHyphen/>
      </w:r>
      <w:r w:rsidRPr="0061653E">
        <w:t>trädelserna</w:t>
      </w:r>
      <w:r>
        <w:t>,</w:t>
      </w:r>
      <w:r w:rsidRPr="0061653E">
        <w:t xml:space="preserve"> bör kompletteras av ett rekvisit som avgränsar bestäm</w:t>
      </w:r>
      <w:r>
        <w:softHyphen/>
      </w:r>
      <w:r w:rsidRPr="0061653E">
        <w:t>melsen till överträdelser som orsakar eller kan orsaka en fara för människors liv eller hälsa (j</w:t>
      </w:r>
      <w:r>
        <w:t>fr</w:t>
      </w:r>
      <w:r w:rsidRPr="0061653E">
        <w:t xml:space="preserve"> 28</w:t>
      </w:r>
      <w:r>
        <w:t> §</w:t>
      </w:r>
      <w:r w:rsidRPr="0061653E">
        <w:t xml:space="preserve"> a och 29</w:t>
      </w:r>
      <w:r>
        <w:t> §</w:t>
      </w:r>
      <w:r w:rsidRPr="0061653E">
        <w:t xml:space="preserve"> livsmedelslagen [2006:804]). </w:t>
      </w:r>
    </w:p>
    <w:p w14:paraId="48CA5324" w14:textId="013FC7F2" w:rsidR="008539B5" w:rsidRDefault="008539B5" w:rsidP="008539B5">
      <w:pPr>
        <w:pStyle w:val="Brdtextmedindrag"/>
        <w:rPr>
          <w:bCs/>
        </w:rPr>
      </w:pPr>
      <w:r w:rsidRPr="0061653E">
        <w:rPr>
          <w:bCs/>
        </w:rPr>
        <w:t>Läkemedelsverket anför vidare att en påföljd måste kunna sägas mot</w:t>
      </w:r>
      <w:r>
        <w:rPr>
          <w:bCs/>
        </w:rPr>
        <w:softHyphen/>
      </w:r>
      <w:r w:rsidRPr="0061653E">
        <w:rPr>
          <w:bCs/>
        </w:rPr>
        <w:t>svara överträdelsens allvar. För att straffbestämmelser ska ha legitimitet krävs också att straffet överensstämmer med hur lagstiftaren och samhället i stort ser på överträdelser. Allvarliga brister i hanteringen i av medicin</w:t>
      </w:r>
      <w:r>
        <w:rPr>
          <w:bCs/>
        </w:rPr>
        <w:softHyphen/>
      </w:r>
      <w:r w:rsidRPr="0061653E">
        <w:rPr>
          <w:bCs/>
        </w:rPr>
        <w:t>tekn</w:t>
      </w:r>
      <w:r>
        <w:rPr>
          <w:bCs/>
        </w:rPr>
        <w:softHyphen/>
      </w:r>
      <w:r w:rsidRPr="0061653E">
        <w:rPr>
          <w:bCs/>
        </w:rPr>
        <w:t xml:space="preserve">iska produkter betraktas sannolikt som mycket straffvärt av de flesta. </w:t>
      </w:r>
      <w:r>
        <w:rPr>
          <w:bCs/>
        </w:rPr>
        <w:t>Läke</w:t>
      </w:r>
      <w:r>
        <w:rPr>
          <w:bCs/>
        </w:rPr>
        <w:softHyphen/>
        <w:t>medelsverket tillägger att o</w:t>
      </w:r>
      <w:r w:rsidRPr="0061653E">
        <w:rPr>
          <w:bCs/>
        </w:rPr>
        <w:t>m allvarliga förfaranden inte kan straffas på ett sätt som upplevs som tillräckligt ingripande riskerar allmänhetens för</w:t>
      </w:r>
      <w:r>
        <w:rPr>
          <w:bCs/>
        </w:rPr>
        <w:softHyphen/>
      </w:r>
      <w:r w:rsidRPr="0061653E">
        <w:rPr>
          <w:bCs/>
        </w:rPr>
        <w:t>troende för rättsväsendet att urholkas.</w:t>
      </w:r>
    </w:p>
    <w:p w14:paraId="14E45ECD" w14:textId="3096FA4C" w:rsidR="008539B5" w:rsidRDefault="008539B5" w:rsidP="008539B5">
      <w:pPr>
        <w:pStyle w:val="Brdtextmedindrag"/>
        <w:rPr>
          <w:i/>
          <w:iCs/>
        </w:rPr>
      </w:pPr>
      <w:bookmarkStart w:id="388" w:name="_Hlk52191666"/>
      <w:r>
        <w:t>Regeringen bedömer att frågan om en straffskärpning av överträdelser av regelverket vid utsläppande och tillhandahållande av medicintekniska pro</w:t>
      </w:r>
      <w:r>
        <w:softHyphen/>
        <w:t>dukter är en fråga som kräver ytterligare utredning och att en sådan ut</w:t>
      </w:r>
      <w:r>
        <w:softHyphen/>
        <w:t>red</w:t>
      </w:r>
      <w:r>
        <w:softHyphen/>
        <w:t>ning inte kan</w:t>
      </w:r>
      <w:r w:rsidDel="004B036E">
        <w:t xml:space="preserve"> </w:t>
      </w:r>
      <w:r>
        <w:t>göras i detta lagstiftningsarbete.</w:t>
      </w:r>
      <w:bookmarkEnd w:id="388"/>
      <w:r>
        <w:t xml:space="preserve"> Det kan dock noteras att nedan föreslås en straffskärpning vid otillåtna kliniska prövningar och pre</w:t>
      </w:r>
      <w:r>
        <w:softHyphen/>
        <w:t>standa</w:t>
      </w:r>
      <w:r>
        <w:softHyphen/>
        <w:t>studier. Den straffskärpningen är emellertid baserad på den lag</w:t>
      </w:r>
      <w:r>
        <w:softHyphen/>
        <w:t xml:space="preserve">stiftning som infördes i svensk rätt 2019, jämför avsnittet under rubriken </w:t>
      </w:r>
      <w:r w:rsidRPr="0054306F">
        <w:rPr>
          <w:i/>
          <w:iCs/>
        </w:rPr>
        <w:t>Straffskalan för otillåtna kliniska prövningar och prestandastudier.</w:t>
      </w:r>
      <w:r>
        <w:rPr>
          <w:i/>
          <w:iCs/>
        </w:rPr>
        <w:t xml:space="preserve"> </w:t>
      </w:r>
    </w:p>
    <w:p w14:paraId="1815A655" w14:textId="77777777" w:rsidR="008539B5" w:rsidRDefault="008539B5" w:rsidP="008539B5">
      <w:pPr>
        <w:pStyle w:val="Rubrik5utannumrering"/>
      </w:pPr>
      <w:r>
        <w:t>Straffbestämmelse om klinisk prövning och prestandastudie</w:t>
      </w:r>
    </w:p>
    <w:p w14:paraId="119AC5C7" w14:textId="7107E5FE" w:rsidR="008539B5" w:rsidRDefault="008539B5" w:rsidP="008539B5">
      <w:pPr>
        <w:pStyle w:val="Brdtextmedindrag"/>
        <w:ind w:firstLine="0"/>
      </w:pPr>
      <w:r>
        <w:t>I förarbetena till 17 § lagen om medicintekniska produkter anges att även den som inte anmäler en klinisk prövning ska dömas till ansvar enligt be</w:t>
      </w:r>
      <w:r>
        <w:softHyphen/>
        <w:t>stäm</w:t>
      </w:r>
      <w:r>
        <w:softHyphen/>
        <w:t>melsen (prop. 1992/93:175 s. 53 f.). Att påbörja eller utföra en klinisk pröv</w:t>
      </w:r>
      <w:r>
        <w:softHyphen/>
        <w:t>ning eller en prestandastudie utan att ha uppfyllt de krav på till</w:t>
      </w:r>
      <w:r>
        <w:softHyphen/>
        <w:t>stånd eller anmälan som gäller enligt EU-förordningar bör även fort</w:t>
      </w:r>
      <w:r>
        <w:softHyphen/>
        <w:t>sätt</w:t>
      </w:r>
      <w:r>
        <w:softHyphen/>
        <w:t xml:space="preserve">ningsvis leda till straffansvar. </w:t>
      </w:r>
      <w:bookmarkStart w:id="389" w:name="_Hlk56109659"/>
      <w:r>
        <w:t>Vid utformningen av straffbestämmelsen bör de olika besluts</w:t>
      </w:r>
      <w:r>
        <w:softHyphen/>
        <w:t>förfarandena noteras.</w:t>
      </w:r>
      <w:bookmarkEnd w:id="389"/>
      <w:r>
        <w:t xml:space="preserve"> </w:t>
      </w:r>
    </w:p>
    <w:p w14:paraId="79A20DED" w14:textId="1451CC9E" w:rsidR="008539B5" w:rsidRDefault="008539B5" w:rsidP="008539B5">
      <w:pPr>
        <w:pStyle w:val="Brdtextmedindrag"/>
      </w:pPr>
      <w:r>
        <w:t xml:space="preserve">I artikel 62.4 i </w:t>
      </w:r>
      <w:r w:rsidRPr="00A3541E">
        <w:t>MDR-förordningen</w:t>
      </w:r>
      <w:r>
        <w:t xml:space="preserve"> och artikel 58.5 i IVDR-förordningen finns bestämmelser som innebär att kliniska prövningar och prestanda</w:t>
      </w:r>
      <w:r>
        <w:softHyphen/>
        <w:t>studi</w:t>
      </w:r>
      <w:r>
        <w:softHyphen/>
        <w:t>er endast får genomföras om bland annat berörd medlemsstat har god</w:t>
      </w:r>
      <w:r>
        <w:softHyphen/>
        <w:t>känt prövningen eller studien och en etikkommitté inte har avgett ett nega</w:t>
      </w:r>
      <w:r>
        <w:softHyphen/>
        <w:t>tivt yttrande. I de fall en prövning eller studie ska genomföras i flera medlems</w:t>
      </w:r>
      <w:r>
        <w:softHyphen/>
        <w:t>stater kan godkännandeprocessen genomföras genom det sam</w:t>
      </w:r>
      <w:r>
        <w:softHyphen/>
        <w:t xml:space="preserve">ordnade förfarande som anges i artikel 78 i </w:t>
      </w:r>
      <w:r w:rsidRPr="00A3541E">
        <w:t>MDR-förordningen</w:t>
      </w:r>
      <w:r>
        <w:t xml:space="preserve"> och artikel 74 i IVDR-förordningen. </w:t>
      </w:r>
    </w:p>
    <w:p w14:paraId="58FD247F" w14:textId="61AC05B0" w:rsidR="008539B5" w:rsidRDefault="008539B5" w:rsidP="008539B5">
      <w:pPr>
        <w:pStyle w:val="Brdtextmedindrag"/>
      </w:pPr>
      <w:r>
        <w:t>Beslutsförfarandena för att få påbörja och genomföra en klinisk pröv</w:t>
      </w:r>
      <w:r>
        <w:softHyphen/>
        <w:t xml:space="preserve">ning eller prestandastudie skiljer sig åt i vissa delar. Av artikel 70.7 b i </w:t>
      </w:r>
      <w:r w:rsidRPr="00A3541E">
        <w:t>MDR-förordningen</w:t>
      </w:r>
      <w:r>
        <w:t xml:space="preserve"> och 66.7 b i IVDR-förordningen framgår att en klinisk pröv</w:t>
      </w:r>
      <w:r>
        <w:softHyphen/>
        <w:t>ning eller prestandastudie endast får påbörjas om prövningen eller studien godkänts och den etiska granskningen inte resulterat i ett negativt yttr</w:t>
      </w:r>
      <w:r>
        <w:softHyphen/>
        <w:t xml:space="preserve">ande. När det samordnade bedömningsförfarandet enligt artikel 78 i </w:t>
      </w:r>
      <w:r w:rsidRPr="00A3541E">
        <w:t>MDR-förordningen</w:t>
      </w:r>
      <w:r>
        <w:t xml:space="preserve"> och 74 i IVDR-förordningen börjar användas ska god</w:t>
      </w:r>
      <w:r>
        <w:softHyphen/>
        <w:t>kän</w:t>
      </w:r>
      <w:r>
        <w:softHyphen/>
        <w:t xml:space="preserve">nandet och den etiska granskningen redovisas i ett enda beslut av den berörda medlemsstaten (jfr artikel 78.11 i </w:t>
      </w:r>
      <w:r w:rsidRPr="00A3541E">
        <w:t>MDR-förordningen</w:t>
      </w:r>
      <w:r>
        <w:t xml:space="preserve"> och artikel 74.11 i IVDR-förordningen). I denna</w:t>
      </w:r>
      <w:r w:rsidDel="004F2D40">
        <w:t xml:space="preserve"> </w:t>
      </w:r>
      <w:r>
        <w:t>proposition föreslås det att till</w:t>
      </w:r>
      <w:r>
        <w:softHyphen/>
        <w:t xml:space="preserve">stånd enligt artikel 70.7 b i </w:t>
      </w:r>
      <w:r w:rsidRPr="00A3541E">
        <w:t>MDR-förordningen</w:t>
      </w:r>
      <w:r>
        <w:t xml:space="preserve"> ska beslutas av en myndighet som regeringen utser. I avsnitt 10.1 görs bedömningen att det är Läke</w:t>
      </w:r>
      <w:r>
        <w:softHyphen/>
        <w:t>medels</w:t>
      </w:r>
      <w:r>
        <w:softHyphen/>
        <w:t>verket som bör utses till denna myndighet. I tillståndsbeslutet ska Läke</w:t>
      </w:r>
      <w:r>
        <w:softHyphen/>
        <w:t>medels</w:t>
      </w:r>
      <w:r>
        <w:softHyphen/>
        <w:t>verket beakta den etisk granskning som Etikpröv</w:t>
      </w:r>
      <w:r>
        <w:softHyphen/>
        <w:t>nings</w:t>
      </w:r>
      <w:r>
        <w:softHyphen/>
        <w:t>myndig</w:t>
      </w:r>
      <w:r>
        <w:softHyphen/>
        <w:t>het</w:t>
      </w:r>
      <w:r>
        <w:softHyphen/>
        <w:t>en har redovisat i ett yttrande till Läkemedelsverket (jfr avsnitt 10.1). Detta för</w:t>
      </w:r>
      <w:r>
        <w:softHyphen/>
        <w:t>farande ska tillämpas i Sverige när de föreslagna lagarna träd</w:t>
      </w:r>
      <w:r>
        <w:softHyphen/>
        <w:t>er i kraft och det även om pröv</w:t>
      </w:r>
      <w:r>
        <w:softHyphen/>
        <w:t>ning</w:t>
      </w:r>
      <w:r>
        <w:softHyphen/>
        <w:t>en eller studien endast ska utföras i Sverige eller om andra länder ännu inte börjat tillämpa det samordnade för</w:t>
      </w:r>
      <w:r>
        <w:softHyphen/>
        <w:t>far</w:t>
      </w:r>
      <w:r>
        <w:softHyphen/>
        <w:t xml:space="preserve">andet enligt artikel 78 i </w:t>
      </w:r>
      <w:r w:rsidRPr="00A3541E">
        <w:t>MDR-förord</w:t>
      </w:r>
      <w:r>
        <w:softHyphen/>
      </w:r>
      <w:r w:rsidRPr="00A3541E">
        <w:t>ningen</w:t>
      </w:r>
      <w:r>
        <w:t xml:space="preserve"> och artikel 74 i IVDR-förordningen.</w:t>
      </w:r>
    </w:p>
    <w:p w14:paraId="026E0F75" w14:textId="46F18F52" w:rsidR="008539B5" w:rsidRDefault="008539B5" w:rsidP="008539B5">
      <w:pPr>
        <w:pStyle w:val="Brdtextmedindrag"/>
      </w:pPr>
      <w:r>
        <w:t xml:space="preserve">Ett något annorlunda beslutsförfarande finns i artikel 70.7 a i </w:t>
      </w:r>
      <w:r w:rsidRPr="00A3541E">
        <w:t>MDR-för</w:t>
      </w:r>
      <w:r>
        <w:softHyphen/>
      </w:r>
      <w:r w:rsidRPr="00A3541E">
        <w:t>ord</w:t>
      </w:r>
      <w:r>
        <w:softHyphen/>
      </w:r>
      <w:r w:rsidRPr="00A3541E">
        <w:t>ningen</w:t>
      </w:r>
      <w:r>
        <w:t xml:space="preserve"> och gäller för en klinisk prövning av produkter i de lägre risk</w:t>
      </w:r>
      <w:r>
        <w:softHyphen/>
        <w:t>klass</w:t>
      </w:r>
      <w:r>
        <w:softHyphen/>
        <w:t>erna. En sådan prövning får påbörjas efter det att ansökan har valider</w:t>
      </w:r>
      <w:r>
        <w:softHyphen/>
        <w:t>ats och den etiska granskningen inte resulterat i ett negativt yttrande. I det sam</w:t>
      </w:r>
      <w:r>
        <w:softHyphen/>
        <w:t>ordnade bedömningsförfarandet leder det till beslut om att validering och beslut om den etiska granskningen sker var för sig. Med andra ord är avsikten att Läkemedelsverket ska fatta beslut om validering och Etikpröv</w:t>
      </w:r>
      <w:r>
        <w:softHyphen/>
        <w:t>nings</w:t>
      </w:r>
      <w:r>
        <w:softHyphen/>
        <w:t xml:space="preserve">myndigheten ska redovisa sin etiska granskning till sponsorn (jfr avsnitt 10.4). </w:t>
      </w:r>
    </w:p>
    <w:p w14:paraId="53539D85" w14:textId="4C295251" w:rsidR="008539B5" w:rsidRDefault="008539B5" w:rsidP="008539B5">
      <w:pPr>
        <w:pStyle w:val="Brdtextmedindrag"/>
      </w:pPr>
      <w:r>
        <w:t xml:space="preserve">Ytterligare ett beslutsförfarande finns i artiklarna 74 och 75 i </w:t>
      </w:r>
      <w:r w:rsidRPr="00A3541E">
        <w:t>MDR-för</w:t>
      </w:r>
      <w:r>
        <w:softHyphen/>
      </w:r>
      <w:r w:rsidRPr="00A3541E">
        <w:t>ord</w:t>
      </w:r>
      <w:r>
        <w:softHyphen/>
      </w:r>
      <w:r w:rsidRPr="00A3541E">
        <w:t>ningen</w:t>
      </w:r>
      <w:r>
        <w:t>. Av artikel 74 framgår att en klinisk prövning som görs för att ytter</w:t>
      </w:r>
      <w:r>
        <w:softHyphen/>
        <w:t xml:space="preserve">ligare utvärdera en produkt som redan är CE-märkt, s.k. </w:t>
      </w:r>
      <w:r w:rsidRPr="004F2D40">
        <w:rPr>
          <w:iCs/>
        </w:rPr>
        <w:t>studie för klin</w:t>
      </w:r>
      <w:r>
        <w:rPr>
          <w:iCs/>
        </w:rPr>
        <w:softHyphen/>
      </w:r>
      <w:r w:rsidRPr="004F2D40">
        <w:rPr>
          <w:iCs/>
        </w:rPr>
        <w:t>isk uppföljning efter utsläppandet</w:t>
      </w:r>
      <w:r>
        <w:t>, får göras efter det att anmälan lämnats in och den etiska granskningen inte resulterar i ett negativt yttr</w:t>
      </w:r>
      <w:r>
        <w:softHyphen/>
        <w:t>an</w:t>
      </w:r>
      <w:r>
        <w:softHyphen/>
        <w:t>de. Detsamma gäller i de fall anmälan görs för att genomföra en väsentlig ändr</w:t>
      </w:r>
      <w:r>
        <w:softHyphen/>
        <w:t>ing av en befintlig klinisk prövning. I denna proposition föreslås dock att beslut avseende artikel 75 ska fattas av Läkemedelsverket och att Etik</w:t>
      </w:r>
      <w:r>
        <w:softHyphen/>
        <w:t>pröv</w:t>
      </w:r>
      <w:r>
        <w:softHyphen/>
        <w:t>ningsmyndighetens etiska granskning ska ingå i beslutsunderlaget för det beslutet. Om Läkemedelsverket avslår anmälan om ändring är det ett av</w:t>
      </w:r>
      <w:r>
        <w:softHyphen/>
        <w:t xml:space="preserve">slag om tillstånd att genomföra prövningen i enlighet med ändringen. Som anges i avsnitt 10.3 så är detta beslutsförfarande reglerat endast i svensk rätt. Om beslut inte meddelas inom de tidsperioder som anges i artikel 75 i </w:t>
      </w:r>
      <w:r w:rsidRPr="00A3541E">
        <w:t>MDR-förordningen</w:t>
      </w:r>
      <w:r>
        <w:t xml:space="preserve"> så inne</w:t>
      </w:r>
      <w:r>
        <w:softHyphen/>
        <w:t xml:space="preserve">bär det att den väsentliga ändringen är godtagbar i enlighet med artikel 75. </w:t>
      </w:r>
    </w:p>
    <w:p w14:paraId="49CEE2FE" w14:textId="77777777" w:rsidR="008539B5" w:rsidRDefault="008539B5" w:rsidP="008539B5">
      <w:pPr>
        <w:pStyle w:val="Brdtextmedindrag"/>
      </w:pPr>
      <w:r>
        <w:t xml:space="preserve">Liknande bestämmelser finns för prestandastudier i artiklarna 66.7, 70, 71 och 74 i IVDR-förordningen. </w:t>
      </w:r>
    </w:p>
    <w:p w14:paraId="20E6F56E" w14:textId="36B50192" w:rsidR="008539B5" w:rsidRDefault="008539B5" w:rsidP="008539B5">
      <w:pPr>
        <w:pStyle w:val="Brdtextmedindrag"/>
      </w:pPr>
      <w:bookmarkStart w:id="390" w:name="_Hlk12284457"/>
      <w:r>
        <w:t xml:space="preserve">I avsnitt 10.14 </w:t>
      </w:r>
      <w:r w:rsidRPr="0060205E">
        <w:t>föreslås</w:t>
      </w:r>
      <w:r>
        <w:t xml:space="preserve"> det att </w:t>
      </w:r>
      <w:r w:rsidRPr="00797F6F">
        <w:t>ett</w:t>
      </w:r>
      <w:r>
        <w:t xml:space="preserve"> krav på tillstånd ska införas även för kliniska prövningar </w:t>
      </w:r>
      <w:r w:rsidRPr="00672758">
        <w:t>som inte genomförs i något av de syften som för</w:t>
      </w:r>
      <w:r>
        <w:softHyphen/>
      </w:r>
      <w:r w:rsidRPr="00672758">
        <w:t>tecknas i artikel 62.1</w:t>
      </w:r>
      <w:r>
        <w:t xml:space="preserve"> i </w:t>
      </w:r>
      <w:r w:rsidRPr="00A3541E">
        <w:t>MDR-förordningen</w:t>
      </w:r>
      <w:r>
        <w:t>. Krav på tillstånd i dessa fall har samma grund som för övriga kliniska prövningar, dvs. att skydda för</w:t>
      </w:r>
      <w:r>
        <w:softHyphen/>
        <w:t>söks</w:t>
      </w:r>
      <w:r>
        <w:softHyphen/>
        <w:t>personers rättigheter, säkerhet, värdighet och välbefinnande. Att genom</w:t>
      </w:r>
      <w:r>
        <w:softHyphen/>
        <w:t>föra en sådan prövning utan nödvändigt tillstånd bör således leda till straffansvar i likhet med övriga kliniska prövningar.</w:t>
      </w:r>
      <w:r w:rsidRPr="00F91583">
        <w:t xml:space="preserve"> </w:t>
      </w:r>
      <w:r>
        <w:t>Regeringen eller den myndighet regeringen bestämmer ska enligt förslaget i avsnitt 10.14 få meddela undantag bland annat från kravet på tillstånd. Även om ansök</w:t>
      </w:r>
      <w:r>
        <w:softHyphen/>
        <w:t>an inte behöver genomgå en vetenskaplig granskning, måste den granskas ur ett etiskt perspektiv och den granskningen får inte resultera i ett negativt yttr</w:t>
      </w:r>
      <w:r>
        <w:softHyphen/>
        <w:t>ande (jfr artikel 82.1 som hänvisar till artikel 62.4 b i MDR-för</w:t>
      </w:r>
      <w:r>
        <w:softHyphen/>
        <w:t>ord</w:t>
      </w:r>
      <w:r>
        <w:softHyphen/>
        <w:t>ning</w:t>
      </w:r>
      <w:r>
        <w:softHyphen/>
        <w:t>en). Straffansvar</w:t>
      </w:r>
      <w:r w:rsidDel="005034CD">
        <w:t xml:space="preserve"> </w:t>
      </w:r>
      <w:r>
        <w:t>ska således omfatta även dessa prövningar om de på</w:t>
      </w:r>
      <w:r>
        <w:softHyphen/>
        <w:t xml:space="preserve">börjas eller genomförs i strid med ett negativt yttrande avseende etisk granskning. </w:t>
      </w:r>
    </w:p>
    <w:p w14:paraId="5762378E" w14:textId="1B702A0A" w:rsidR="008539B5" w:rsidRDefault="008539B5" w:rsidP="008539B5">
      <w:pPr>
        <w:pStyle w:val="Brdtextmedindrag"/>
      </w:pPr>
      <w:r w:rsidRPr="00F91583">
        <w:rPr>
          <w:i/>
          <w:iCs/>
        </w:rPr>
        <w:t>Lunds universitet</w:t>
      </w:r>
      <w:r>
        <w:t xml:space="preserve"> pekar på att enligt etikprövningslagen så omfattar straff</w:t>
      </w:r>
      <w:r>
        <w:softHyphen/>
        <w:t>bestämmelsen också den som bryter mot villkor i ett etiskt god</w:t>
      </w:r>
      <w:r>
        <w:softHyphen/>
        <w:t>känn</w:t>
      </w:r>
      <w:r>
        <w:softHyphen/>
        <w:t>an</w:t>
      </w:r>
      <w:r>
        <w:softHyphen/>
        <w:t>de. I departementspromemorians förslag saknas motsvarighet, trots att ett sådant tillstånd ska kunna innehålla ett beviljande med villkor som Etik</w:t>
      </w:r>
      <w:r>
        <w:softHyphen/>
        <w:t>prövningsmyndigheten angett. Regeringen håller med Lunds univers</w:t>
      </w:r>
      <w:r>
        <w:softHyphen/>
        <w:t>it</w:t>
      </w:r>
      <w:r>
        <w:softHyphen/>
        <w:t>et och bedömer att, i likhet med etikprövningslagens straff</w:t>
      </w:r>
      <w:r>
        <w:softHyphen/>
        <w:t xml:space="preserve">bestämmelse, även överträdelser av meddelade villkor ska leda till straffansvar. </w:t>
      </w:r>
    </w:p>
    <w:p w14:paraId="6DFA1E12" w14:textId="09F49C24" w:rsidR="008539B5" w:rsidRDefault="008539B5" w:rsidP="008539B5">
      <w:pPr>
        <w:pStyle w:val="Brdtextmedindrag"/>
      </w:pPr>
      <w:r>
        <w:t xml:space="preserve">Av straffbestämmelsen bör det således framgå att den som med uppsåt eller av oaktsamhet genomför en klinisk prövning eller prestandastudie utan att </w:t>
      </w:r>
      <w:r w:rsidRPr="00A54071">
        <w:t xml:space="preserve">tillstånd </w:t>
      </w:r>
      <w:r>
        <w:t>meddelats i enlighet med bestämmelser i MDR-för</w:t>
      </w:r>
      <w:r>
        <w:softHyphen/>
        <w:t>ord</w:t>
      </w:r>
      <w:r>
        <w:softHyphen/>
        <w:t>ning</w:t>
      </w:r>
      <w:r>
        <w:softHyphen/>
        <w:t>en, IVDR-förordningen eller nationell rätt</w:t>
      </w:r>
      <w:r w:rsidRPr="00A54071">
        <w:t xml:space="preserve"> ska kunna dömas till </w:t>
      </w:r>
      <w:r>
        <w:t>straff. Det</w:t>
      </w:r>
      <w:r>
        <w:softHyphen/>
        <w:t xml:space="preserve">samma ska gälla den som påbörjar eller genomför en klinisk prövning eller prestandastudie utan att ha lämnat in en ansökan eller anmälan eller i strid med villkor som anges i beslut. Straffbestämmelsen ska även omfatta den som påbörjar eller genomför en klinisk prövning eller prestandastudie i strid med ett negativt yttrande </w:t>
      </w:r>
      <w:r w:rsidRPr="00CA21E6">
        <w:t>avseende eti</w:t>
      </w:r>
      <w:r>
        <w:t>s</w:t>
      </w:r>
      <w:r w:rsidRPr="00CA21E6">
        <w:t>k granskning i enlighet med artik</w:t>
      </w:r>
      <w:r>
        <w:t>el</w:t>
      </w:r>
      <w:r w:rsidRPr="00CA21E6">
        <w:t xml:space="preserve"> 70.7</w:t>
      </w:r>
      <w:r>
        <w:t> </w:t>
      </w:r>
      <w:r w:rsidRPr="00CA21E6">
        <w:t>a, 74</w:t>
      </w:r>
      <w:r>
        <w:t xml:space="preserve">, </w:t>
      </w:r>
      <w:r w:rsidRPr="00CA21E6">
        <w:t xml:space="preserve">75 </w:t>
      </w:r>
      <w:r>
        <w:t xml:space="preserve">eller 82 </w:t>
      </w:r>
      <w:r w:rsidRPr="00CA21E6">
        <w:t xml:space="preserve">i </w:t>
      </w:r>
      <w:r>
        <w:t xml:space="preserve">MDR-förordningen eller </w:t>
      </w:r>
      <w:r w:rsidRPr="00CA21E6">
        <w:t>artik</w:t>
      </w:r>
      <w:r>
        <w:t>e</w:t>
      </w:r>
      <w:r w:rsidRPr="00CA21E6">
        <w:t>l 66.7</w:t>
      </w:r>
      <w:r>
        <w:t> a</w:t>
      </w:r>
      <w:r w:rsidRPr="00CA21E6">
        <w:t>, 7</w:t>
      </w:r>
      <w:r>
        <w:t>0</w:t>
      </w:r>
      <w:r w:rsidRPr="00CA21E6">
        <w:t xml:space="preserve"> </w:t>
      </w:r>
      <w:r>
        <w:t xml:space="preserve">eller </w:t>
      </w:r>
      <w:r w:rsidRPr="00CA21E6">
        <w:t>7</w:t>
      </w:r>
      <w:r>
        <w:t>1</w:t>
      </w:r>
      <w:r w:rsidRPr="00CA21E6">
        <w:t xml:space="preserve"> i </w:t>
      </w:r>
      <w:r>
        <w:t xml:space="preserve">IVDR-förordningen i det fall den myndighet som regeringen utsett att pröva frågor om kliniska prövningar och prestandastudier inte har fattat beslut i frågan. </w:t>
      </w:r>
    </w:p>
    <w:p w14:paraId="238AE19A" w14:textId="25D457E2" w:rsidR="008539B5" w:rsidRPr="00D305AB" w:rsidRDefault="008539B5" w:rsidP="008539B5">
      <w:pPr>
        <w:pStyle w:val="Brdtextmedindrag"/>
      </w:pPr>
      <w:r>
        <w:t xml:space="preserve">När det gäller straffbestämmelsen som omfattar den som påbörjar eller genomför en prövning eller studie i strid med ett villkor så anför </w:t>
      </w:r>
      <w:r w:rsidRPr="006F58D0">
        <w:rPr>
          <w:i/>
          <w:iCs/>
        </w:rPr>
        <w:t>Lagrådet</w:t>
      </w:r>
      <w:r>
        <w:t xml:space="preserve"> att det även i den punkten måste anges vilka beslut som avses. Regeringen noterar att ett villkor kan anges i det till</w:t>
      </w:r>
      <w:r>
        <w:softHyphen/>
        <w:t>stånd som meddelats enligt artikel 70.7 b av den myndighet som regeringen utsett att pröva frågor om kliniska pröv</w:t>
      </w:r>
      <w:r>
        <w:softHyphen/>
        <w:t>ning</w:t>
      </w:r>
      <w:r>
        <w:softHyphen/>
        <w:t>ar och prestandastudier. I avsnitt 10.1 görs bedömningen att Läke</w:t>
      </w:r>
      <w:r>
        <w:softHyphen/>
        <w:t>medels</w:t>
      </w:r>
      <w:r>
        <w:softHyphen/>
        <w:t>verket bör vara den myndighet som utses att pröva dessa frågor om till</w:t>
      </w:r>
      <w:r>
        <w:softHyphen/>
        <w:t>stånd. Straffbestämmelsen omfattar även villkor som Etik</w:t>
      </w:r>
      <w:r>
        <w:softHyphen/>
        <w:t>pröv</w:t>
      </w:r>
      <w:r>
        <w:softHyphen/>
        <w:t>nings</w:t>
      </w:r>
      <w:r>
        <w:softHyphen/>
        <w:t>myndig</w:t>
      </w:r>
      <w:r>
        <w:softHyphen/>
        <w:t>heten har med</w:t>
      </w:r>
      <w:r>
        <w:softHyphen/>
        <w:t>delat efter sin etiska granskning och där den myndig</w:t>
      </w:r>
      <w:r>
        <w:softHyphen/>
        <w:t>het som regeringen utsett att pröva frågor om kliniska pröv</w:t>
      </w:r>
      <w:r>
        <w:softHyphen/>
        <w:t>ning</w:t>
      </w:r>
      <w:r>
        <w:softHyphen/>
        <w:t>ar inte med</w:t>
      </w:r>
      <w:r>
        <w:softHyphen/>
        <w:t>delat ett beslut som omfattar den etiska granskningen. Det kan således vara villkor som Etikprövnings</w:t>
      </w:r>
      <w:r>
        <w:softHyphen/>
        <w:t>myndigheten meddelat efter en etisk gransk</w:t>
      </w:r>
      <w:r>
        <w:softHyphen/>
        <w:t>ning av en ansökan eller anmälan om klinisk prövning eller prestandastudie i enlighet med artikel 70.7 a eller 74 i MDR-förordningen eller artikel 66.7 a eller 70 i IVDR-förordningen. Det kan även vara villkor som Etikprövningsmyndigheten meddelar i ett yttrande av</w:t>
      </w:r>
      <w:r>
        <w:softHyphen/>
        <w:t>se</w:t>
      </w:r>
      <w:r>
        <w:softHyphen/>
        <w:t>en</w:t>
      </w:r>
      <w:r>
        <w:softHyphen/>
        <w:t>de etisk granskning i enlighet med artikel 75 eller 82.1 i MDR-förord</w:t>
      </w:r>
      <w:r>
        <w:softHyphen/>
        <w:t xml:space="preserve">ningen eller artikel 71 i IVDR-förordningen. </w:t>
      </w:r>
    </w:p>
    <w:p w14:paraId="2F60906D" w14:textId="77777777" w:rsidR="008539B5" w:rsidRDefault="008539B5" w:rsidP="008539B5">
      <w:pPr>
        <w:pStyle w:val="Rubrik5utannumrering"/>
      </w:pPr>
      <w:r>
        <w:t>Straffskalan för otillåtna kliniska prövningar och prestandastudier</w:t>
      </w:r>
    </w:p>
    <w:p w14:paraId="2691710D" w14:textId="77777777" w:rsidR="008539B5" w:rsidRDefault="008539B5" w:rsidP="008539B5">
      <w:pPr>
        <w:pStyle w:val="Brdtext"/>
      </w:pPr>
      <w:r>
        <w:t xml:space="preserve">I departementspromemorian föreslås det att påföljden för den som utan erforderliga godkännande och tillstånd påbörjar eller genomför en klinisk prövning eller prestandastudie ska vara böter eller fängelse högst ett år, vilket är detsamma som i nuvarande lagstiftning. </w:t>
      </w:r>
    </w:p>
    <w:p w14:paraId="34AAD631" w14:textId="4439DDC6" w:rsidR="008539B5" w:rsidRDefault="008539B5" w:rsidP="008539B5">
      <w:pPr>
        <w:pStyle w:val="Brdtextmedindrag"/>
      </w:pPr>
      <w:r w:rsidRPr="00FB3050">
        <w:rPr>
          <w:i/>
          <w:iCs/>
        </w:rPr>
        <w:t>Lunds universitet</w:t>
      </w:r>
      <w:r>
        <w:t xml:space="preserve"> jämför den föreslagna </w:t>
      </w:r>
      <w:bookmarkStart w:id="391" w:name="_Hlk52191817"/>
      <w:r>
        <w:t>straffbestämmelsen med 38 § etik</w:t>
      </w:r>
      <w:r>
        <w:softHyphen/>
        <w:t>prövningslagen, som efter en straffskärpning den 1 januari 2020 före</w:t>
      </w:r>
      <w:r>
        <w:softHyphen/>
        <w:t>skriv</w:t>
      </w:r>
      <w:r>
        <w:softHyphen/>
        <w:t xml:space="preserve">er böter eller fängelse i högst två år för </w:t>
      </w:r>
      <w:bookmarkEnd w:id="391"/>
      <w:r>
        <w:t>den som bedriver forskning utan etiskt godkännande eller i strid med villkor i sådant godkännande. Universitetet finner att samma överväganden som ligger till grund för straff</w:t>
      </w:r>
      <w:r>
        <w:softHyphen/>
        <w:t>skärpningen i etikprövningslagen gör sig gällande också vid otillåten klinisk prövning av medicintekniska produkter.</w:t>
      </w:r>
    </w:p>
    <w:p w14:paraId="18E7E0CF" w14:textId="5E3C3D0F" w:rsidR="008539B5" w:rsidRDefault="008539B5" w:rsidP="008539B5">
      <w:pPr>
        <w:pStyle w:val="Brdtextmedindrag"/>
      </w:pPr>
      <w:r>
        <w:t>Nämnda straffskärpning diskuteras i</w:t>
      </w:r>
      <w:r w:rsidDel="005034CD">
        <w:t xml:space="preserve"> </w:t>
      </w:r>
      <w:r>
        <w:t>propositionen Etikprövning av forsk</w:t>
      </w:r>
      <w:r>
        <w:softHyphen/>
        <w:t>ning – tydligare regler och skärpta straff (prop. 2018/19:165 s. 54 f.). Där anges att syftet med etikprövningslagen är att skydda den enskilda männ</w:t>
      </w:r>
      <w:r>
        <w:softHyphen/>
        <w:t>iskan och respekten för människovärdet vid forskning. Brott mot etik</w:t>
      </w:r>
      <w:r>
        <w:softHyphen/>
        <w:t>pröv</w:t>
      </w:r>
      <w:r>
        <w:softHyphen/>
        <w:t>ningslagen kan vara av varierande art och svårhetsgrad. Reger</w:t>
      </w:r>
      <w:r>
        <w:softHyphen/>
        <w:t>ing</w:t>
      </w:r>
      <w:r>
        <w:softHyphen/>
        <w:t>en fann att vissa brott mot etikprövningslagen är så pass allvarliga att på</w:t>
      </w:r>
      <w:r>
        <w:softHyphen/>
        <w:t>följd</w:t>
      </w:r>
      <w:r>
        <w:softHyphen/>
        <w:t>en bör vara böter eller fängelse i högst två år. Av propositionen fram</w:t>
      </w:r>
      <w:r>
        <w:softHyphen/>
        <w:t>går att exempel på företeelser som har ett högre straffvärde är att forskningen har utförts under lång tid eller vid upprepade tillfällen utan etik</w:t>
      </w:r>
      <w:r>
        <w:softHyphen/>
        <w:t>till</w:t>
      </w:r>
      <w:r>
        <w:softHyphen/>
        <w:t>stånd eller att ett stort antal forskningspersoner har varit inblandade. Andra omständigheter som tas upp i propositionen är</w:t>
      </w:r>
      <w:r w:rsidDel="005A081B">
        <w:t xml:space="preserve"> </w:t>
      </w:r>
      <w:r>
        <w:t>att forskning som har bedrivits utan etiktillstånd har medfört att forskningspersonerna utsatts för stora risker att skadas fysiskt, psykiskt eller integritetsmässigt. Ännu all</w:t>
      </w:r>
      <w:r>
        <w:softHyphen/>
        <w:t>var</w:t>
      </w:r>
      <w:r>
        <w:softHyphen/>
        <w:t>ligare är forskningsverksamhet som medför att forskningspersonerna utsätts för grova och långvariga kränkningar av den personliga integriteten eller som leder till skador, sjukdomar eller att forskningspersonen avlider. Enligt propositionen är det särskilt allvarligt om överträdelser sker vid upp</w:t>
      </w:r>
      <w:r>
        <w:softHyphen/>
      </w:r>
      <w:r>
        <w:softHyphen/>
        <w:t>repade tillfällen. Samma argument och slutsats gör sig gällande även fort</w:t>
      </w:r>
      <w:r>
        <w:softHyphen/>
        <w:t>sättningsvis för forskning som avser kliniska prövningar av medicin</w:t>
      </w:r>
      <w:r>
        <w:softHyphen/>
        <w:t>tekniska produkter och prestandastudier. Att ett slutligt beslut om tillstånd, med eller utan villkor, kommer att meddelas av Läkemedelsverket ändrar inte den bedömningen eftersom Etikprövningsmyndighetens etiska gransk</w:t>
      </w:r>
      <w:r>
        <w:softHyphen/>
        <w:t>ning ska beaktas vid beslutet. I andra fall får prövningar och pre</w:t>
      </w:r>
      <w:r>
        <w:softHyphen/>
        <w:t>standa</w:t>
      </w:r>
      <w:r>
        <w:softHyphen/>
        <w:t>studier utföras efter Etikprövningsmyndighetens granskning enligt den nya lagen med kompletterande bestämmelser om etisk granskning till EU:s förordningar om medicintekniska produkter.</w:t>
      </w:r>
    </w:p>
    <w:p w14:paraId="12A811DC" w14:textId="0E5BC7EA" w:rsidR="008539B5" w:rsidRDefault="008539B5" w:rsidP="008539B5">
      <w:pPr>
        <w:pStyle w:val="Brdtextmedindrag"/>
      </w:pPr>
      <w:r>
        <w:t>Mot bakgrund av det ovan anförda anser regeringen, till skillnad från pro</w:t>
      </w:r>
      <w:r>
        <w:softHyphen/>
        <w:t>memorians förslag, att den som med uppsåt eller av oaktsamhet på</w:t>
      </w:r>
      <w:r>
        <w:softHyphen/>
        <w:t xml:space="preserve">börjar eller genomför en </w:t>
      </w:r>
      <w:r w:rsidRPr="00D35A37">
        <w:t xml:space="preserve">klinisk prövning </w:t>
      </w:r>
      <w:r>
        <w:t xml:space="preserve">eller prestandastudie </w:t>
      </w:r>
      <w:r w:rsidRPr="00D35A37">
        <w:t>utan till</w:t>
      </w:r>
      <w:r>
        <w:softHyphen/>
      </w:r>
      <w:r w:rsidRPr="00D35A37">
        <w:t>stånd</w:t>
      </w:r>
      <w:r>
        <w:t>, utan att ha lämnat in en ansökan eller en anmälan eller i strid med med</w:t>
      </w:r>
      <w:r>
        <w:softHyphen/>
        <w:t>delade villkor eller i strid med ett negativt yttrande avseende den etiska granskningen av en ansökan eller anmälan i enlighet med bestäm</w:t>
      </w:r>
      <w:r>
        <w:softHyphen/>
        <w:t>mels</w:t>
      </w:r>
      <w:r>
        <w:softHyphen/>
        <w:t xml:space="preserve">er i MDR- och IVDR-förordningarna ska dömas till böter eller fängelse i högst två år. </w:t>
      </w:r>
    </w:p>
    <w:p w14:paraId="54C1E24A" w14:textId="77777777" w:rsidR="008539B5" w:rsidRPr="00FB3050" w:rsidRDefault="008539B5" w:rsidP="008539B5">
      <w:pPr>
        <w:pStyle w:val="Rubrik5utannumrering"/>
      </w:pPr>
      <w:r>
        <w:t>Preskriptionstid</w:t>
      </w:r>
    </w:p>
    <w:p w14:paraId="2D1301A8" w14:textId="77777777" w:rsidR="008539B5" w:rsidRDefault="008539B5" w:rsidP="008539B5">
      <w:pPr>
        <w:pStyle w:val="Brdtext"/>
      </w:pPr>
      <w:r>
        <w:t xml:space="preserve">Straffet för den som släpper ut en produkt på marknaden eller använder en sådan produkt i Sverige utan att produkten uppfyller de krav och villkor som gäller enligt EU-förordningarna kommer även fortsättningsvis att vara böter eller fängelse i högst ett år. Av 35 kap. 1 § brottsbalken framgår att det för brott med ett sådant maximistraff inte får dömas till påföljd om den misstänkte inte har häktats eller erhållit del av åtal för brottet inom två år. Samma preskriptionstid kommer att följa av de överträdelser som endast har böter som påföljd. </w:t>
      </w:r>
    </w:p>
    <w:p w14:paraId="4D335C87" w14:textId="77777777" w:rsidR="008539B5" w:rsidRDefault="008539B5" w:rsidP="008539B5">
      <w:pPr>
        <w:pStyle w:val="Brdtextmedindrag"/>
      </w:pPr>
      <w:r>
        <w:t xml:space="preserve">Straffskärpningen om kliniska prövningar och prestandastudier från högst ett till högst två års fängelse innebär att tiden för åtalspreskription för brott mot lagen förlängs från två till fem år (35 kap. 1 § brottsbalken). </w:t>
      </w:r>
    </w:p>
    <w:bookmarkEnd w:id="390"/>
    <w:p w14:paraId="4671805C" w14:textId="77777777" w:rsidR="008539B5" w:rsidRDefault="008539B5" w:rsidP="008539B5">
      <w:pPr>
        <w:pStyle w:val="Rubrik5utannumrering"/>
      </w:pPr>
      <w:r>
        <w:t>Hänvisningar till EU-förordningarna</w:t>
      </w:r>
    </w:p>
    <w:p w14:paraId="0B5610AF" w14:textId="64D76706" w:rsidR="008539B5" w:rsidRDefault="008539B5" w:rsidP="008539B5">
      <w:pPr>
        <w:pStyle w:val="Brdtextmedindrag"/>
        <w:ind w:firstLine="0"/>
      </w:pPr>
      <w:r>
        <w:t>Straffbestämmelsen kommer att hänvisa till bestämmelser i EU-för</w:t>
      </w:r>
      <w:r>
        <w:softHyphen/>
        <w:t>ord</w:t>
      </w:r>
      <w:r>
        <w:softHyphen/>
        <w:t>ning</w:t>
      </w:r>
      <w:r>
        <w:softHyphen/>
        <w:t>arna. Hänvisningar till EU-förordningar kan vara dynamiska, vilket inne</w:t>
      </w:r>
      <w:r>
        <w:softHyphen/>
        <w:t>bär att hänvisningarna avser den vid varje tidpunkt gällande lydelsen av förordningarna. Hänvisningarna kommer därmed att omfatta även ändr</w:t>
      </w:r>
      <w:r>
        <w:softHyphen/>
        <w:t>ing</w:t>
      </w:r>
      <w:r>
        <w:softHyphen/>
        <w:t xml:space="preserve">ar i dessa EU-förordningar som görs efter det att dessa har trätt i kraft. </w:t>
      </w:r>
      <w:r w:rsidRPr="00CC52E1">
        <w:t>Hän</w:t>
      </w:r>
      <w:r>
        <w:softHyphen/>
      </w:r>
      <w:r w:rsidRPr="00CC52E1">
        <w:t xml:space="preserve">visningar till EU-rättsakter kan </w:t>
      </w:r>
      <w:r>
        <w:t>även utformas så att de avser EU-rätts</w:t>
      </w:r>
      <w:r>
        <w:softHyphen/>
        <w:t>akt</w:t>
      </w:r>
      <w:r>
        <w:softHyphen/>
        <w:t>en i en viss angiven lydelse, s.k. statisk hänvisning.</w:t>
      </w:r>
      <w:r w:rsidRPr="00CC52E1">
        <w:t xml:space="preserve"> </w:t>
      </w:r>
    </w:p>
    <w:p w14:paraId="7FCAB315" w14:textId="74A957AD" w:rsidR="008539B5" w:rsidRDefault="008539B5" w:rsidP="008539B5">
      <w:pPr>
        <w:pStyle w:val="Brdtextmedindrag"/>
      </w:pPr>
      <w:r>
        <w:t>I promemorian gjordes bedömningen att, med hänsyn till behovet av för</w:t>
      </w:r>
      <w:r>
        <w:softHyphen/>
        <w:t>ut</w:t>
      </w:r>
      <w:r>
        <w:softHyphen/>
        <w:t>sebarhet i fråga om vilka straff som kan bli följden av en överträdelse, hän</w:t>
      </w:r>
      <w:r>
        <w:softHyphen/>
        <w:t>visningarna till EU-förordningarna i straffbestämmelsen skulle avse för</w:t>
      </w:r>
      <w:r>
        <w:softHyphen/>
        <w:t xml:space="preserve">ordningen i den ursprungliga lydelsen, en s.k. statisk hänvisning. </w:t>
      </w:r>
      <w:r w:rsidRPr="005A5E3C">
        <w:rPr>
          <w:i/>
          <w:iCs/>
        </w:rPr>
        <w:t>Åklagar</w:t>
      </w:r>
      <w:r>
        <w:rPr>
          <w:i/>
          <w:iCs/>
        </w:rPr>
        <w:softHyphen/>
      </w:r>
      <w:r w:rsidRPr="005A5E3C">
        <w:rPr>
          <w:i/>
          <w:iCs/>
        </w:rPr>
        <w:t>myndigheten</w:t>
      </w:r>
      <w:r w:rsidRPr="005A5E3C">
        <w:t xml:space="preserve"> ser svårigheter med den föreslagna hänvisningen till berörda EU-förordningar och föreslå</w:t>
      </w:r>
      <w:r>
        <w:t>r</w:t>
      </w:r>
      <w:r w:rsidRPr="005A5E3C">
        <w:t xml:space="preserve"> </w:t>
      </w:r>
      <w:r>
        <w:t xml:space="preserve">i stället </w:t>
      </w:r>
      <w:r w:rsidRPr="005A5E3C">
        <w:t>att en dynamisk hänvisning övervägs i det fortsatta lagstiftningsarbetet</w:t>
      </w:r>
      <w:r>
        <w:t xml:space="preserve">. </w:t>
      </w:r>
    </w:p>
    <w:p w14:paraId="1E451E99" w14:textId="22A4C4AE" w:rsidR="008539B5" w:rsidRDefault="008539B5" w:rsidP="008539B5">
      <w:pPr>
        <w:pStyle w:val="Brdtextmedindrag"/>
      </w:pPr>
      <w:r>
        <w:t>För att säkerställa att ändringar i EU-förordningarna får omedelbart genom</w:t>
      </w:r>
      <w:r>
        <w:softHyphen/>
        <w:t>slag vid tillämpningen av straffbestämmelserna är det ändamåls</w:t>
      </w:r>
      <w:r>
        <w:softHyphen/>
        <w:t>enligt att hänvisningarna till EU-förordningarna är dynamiska. En sådan hän</w:t>
      </w:r>
      <w:r>
        <w:softHyphen/>
        <w:t>visningsteknik innebär en tillräcklig avgränsning av straff</w:t>
      </w:r>
      <w:r>
        <w:softHyphen/>
        <w:t>bestäm</w:t>
      </w:r>
      <w:r>
        <w:softHyphen/>
        <w:t>mel</w:t>
      </w:r>
      <w:r>
        <w:softHyphen/>
        <w:t>ser</w:t>
      </w:r>
      <w:r>
        <w:softHyphen/>
        <w:t>nas räckvidd om den kombineras med en ram inom vilken det straffbara om</w:t>
      </w:r>
      <w:r>
        <w:softHyphen/>
        <w:t>rådet anges. En sådan ram finns i IVDR- och MDR-förordningarna. Den valda tekniken innebär således att en ändring i EU-reglerna behöver under</w:t>
      </w:r>
      <w:r>
        <w:softHyphen/>
        <w:t>ställas riksdagens prövning endast om ändringen tillför någon handlings</w:t>
      </w:r>
      <w:r>
        <w:softHyphen/>
        <w:t>regel som går utanför den angivna s</w:t>
      </w:r>
      <w:r w:rsidRPr="00FE76AF">
        <w:t>traffbestämmelsens ram</w:t>
      </w:r>
      <w:r>
        <w:t xml:space="preserve">. </w:t>
      </w:r>
    </w:p>
    <w:p w14:paraId="5CB391B2" w14:textId="77777777" w:rsidR="008539B5" w:rsidRDefault="008539B5" w:rsidP="008539B5">
      <w:pPr>
        <w:pStyle w:val="Rubrik5utannumrering"/>
      </w:pPr>
      <w:r>
        <w:t>I ringa fall ska det inte dömas till ansvar</w:t>
      </w:r>
    </w:p>
    <w:p w14:paraId="6FE949C1" w14:textId="77777777" w:rsidR="008539B5" w:rsidRDefault="008539B5" w:rsidP="008539B5">
      <w:pPr>
        <w:pStyle w:val="Brdtextmedindrag"/>
        <w:ind w:firstLine="0"/>
      </w:pPr>
      <w:r>
        <w:t xml:space="preserve">Straffbestämmelsen i 17 § lagen om medicintekniska produkter begränsas också på så sätt att om gärningen bedöms vara ringa så döms det inte till ansvar. En motsvarande begränsning av det straffbara området finns även i etikprövningslagen. </w:t>
      </w:r>
      <w:r w:rsidDel="00B633F3">
        <w:t>Samma begränsningar bör överföras till den nya lagen.</w:t>
      </w:r>
    </w:p>
    <w:p w14:paraId="63BF6720" w14:textId="77777777" w:rsidR="008539B5" w:rsidRDefault="008539B5" w:rsidP="008539B5">
      <w:pPr>
        <w:pStyle w:val="Rubrik3"/>
      </w:pPr>
      <w:bookmarkStart w:id="392" w:name="_Toc65132690"/>
      <w:bookmarkStart w:id="393" w:name="_Toc69367560"/>
      <w:r>
        <w:t>Begränsningar av straffansvaret och förverkande</w:t>
      </w:r>
      <w:bookmarkEnd w:id="392"/>
      <w:bookmarkEnd w:id="393"/>
    </w:p>
    <w:p w14:paraId="40E413C3" w14:textId="7DA5D2ED" w:rsidR="008539B5" w:rsidRPr="00AA34E9" w:rsidRDefault="008539B5" w:rsidP="008539B5">
      <w:pPr>
        <w:pStyle w:val="Brdtextram"/>
      </w:pPr>
      <w:r>
        <w:rPr>
          <w:b/>
        </w:rPr>
        <w:t>Regeringens f</w:t>
      </w:r>
      <w:r w:rsidRPr="00422DF4">
        <w:rPr>
          <w:b/>
        </w:rPr>
        <w:t xml:space="preserve">örslag: </w:t>
      </w:r>
      <w:r w:rsidRPr="00280F0A">
        <w:t xml:space="preserve">Det ska inte dömas till </w:t>
      </w:r>
      <w:r>
        <w:t xml:space="preserve">straffrättsligt </w:t>
      </w:r>
      <w:r w:rsidRPr="00280F0A">
        <w:t>ansvar för en överträdelse som omfattas av ett föreläggande om vite om över</w:t>
      </w:r>
      <w:r>
        <w:softHyphen/>
      </w:r>
      <w:r w:rsidRPr="00280F0A">
        <w:t>träd</w:t>
      </w:r>
      <w:r>
        <w:softHyphen/>
      </w:r>
      <w:r w:rsidRPr="00280F0A">
        <w:t>els</w:t>
      </w:r>
      <w:r>
        <w:softHyphen/>
      </w:r>
      <w:r w:rsidRPr="00280F0A">
        <w:t xml:space="preserve">en ligger till grund för en ansökan om utdömande av vitet. </w:t>
      </w:r>
    </w:p>
    <w:p w14:paraId="08D6F137" w14:textId="4DBA36F1" w:rsidR="008539B5" w:rsidRPr="00422DF4" w:rsidRDefault="008539B5" w:rsidP="008539B5">
      <w:pPr>
        <w:pStyle w:val="Brdtextmedindragram"/>
        <w:rPr>
          <w:b/>
        </w:rPr>
      </w:pPr>
      <w:r>
        <w:t>En produkt s</w:t>
      </w:r>
      <w:r w:rsidRPr="00D37C11">
        <w:t>o</w:t>
      </w:r>
      <w:r>
        <w:t>m varit föremål för brott enligt den nya lagen med kom</w:t>
      </w:r>
      <w:r>
        <w:softHyphen/>
        <w:t>plett</w:t>
      </w:r>
      <w:r>
        <w:softHyphen/>
        <w:t>erande bestämmelser till EU:s förordningar om medicin</w:t>
      </w:r>
      <w:r>
        <w:softHyphen/>
        <w:t>tekniska pro</w:t>
      </w:r>
      <w:r>
        <w:softHyphen/>
        <w:t>dukter ska förklaras förverkad, om det inte är uppenbart oskäligt. I</w:t>
      </w:r>
      <w:r w:rsidRPr="00E61EED">
        <w:t xml:space="preserve"> stället för produkten får dess värde förklaras förverkat. Även utbyte av sådant brott ska förklaras förverkat, om det inte är uppenbart oskäligt</w:t>
      </w:r>
      <w:r>
        <w:t>.</w:t>
      </w:r>
    </w:p>
    <w:p w14:paraId="38F0887F" w14:textId="77777777" w:rsidR="008539B5" w:rsidRDefault="008539B5" w:rsidP="008539B5">
      <w:pPr>
        <w:pStyle w:val="Brdtextmedindrag"/>
      </w:pPr>
    </w:p>
    <w:p w14:paraId="7EB14ED8" w14:textId="77777777" w:rsidR="008539B5" w:rsidRDefault="008539B5" w:rsidP="008539B5">
      <w:pPr>
        <w:pStyle w:val="Brdtextmedindrag"/>
      </w:pPr>
      <w:r w:rsidRPr="00D73929">
        <w:rPr>
          <w:b/>
          <w:bCs/>
        </w:rPr>
        <w:t>Promemorians förslag</w:t>
      </w:r>
      <w:r>
        <w:t xml:space="preserve"> överensstämmer med regeringens förslag. </w:t>
      </w:r>
    </w:p>
    <w:p w14:paraId="732AA515" w14:textId="6DB3883D" w:rsidR="008539B5" w:rsidRPr="00DA79D3" w:rsidRDefault="008539B5" w:rsidP="008539B5">
      <w:pPr>
        <w:pStyle w:val="Brdtextmedindrag"/>
      </w:pPr>
      <w:r w:rsidRPr="00D73929">
        <w:rPr>
          <w:b/>
          <w:bCs/>
        </w:rPr>
        <w:t xml:space="preserve">Remissinstanserna: </w:t>
      </w:r>
      <w:r w:rsidRPr="00973E0A">
        <w:t xml:space="preserve">Ingen remissinstans har yttrat sig </w:t>
      </w:r>
      <w:r>
        <w:t xml:space="preserve">särskilt över </w:t>
      </w:r>
      <w:r w:rsidRPr="00973E0A">
        <w:t>pro</w:t>
      </w:r>
      <w:r>
        <w:softHyphen/>
      </w:r>
      <w:r w:rsidRPr="00973E0A">
        <w:t xml:space="preserve">memorians förslag. </w:t>
      </w:r>
    </w:p>
    <w:p w14:paraId="460C1722" w14:textId="77777777" w:rsidR="008539B5" w:rsidRDefault="008539B5" w:rsidP="008539B5">
      <w:pPr>
        <w:pStyle w:val="Rubrik4utannumrering"/>
      </w:pPr>
      <w:r w:rsidRPr="00D73929">
        <w:t xml:space="preserve">Skälen för </w:t>
      </w:r>
      <w:r>
        <w:t xml:space="preserve">regeringens </w:t>
      </w:r>
      <w:r w:rsidRPr="00D73929">
        <w:t>förslag</w:t>
      </w:r>
    </w:p>
    <w:p w14:paraId="58E03A9B" w14:textId="77777777" w:rsidR="008539B5" w:rsidRPr="00D73929" w:rsidRDefault="008539B5" w:rsidP="008539B5">
      <w:pPr>
        <w:pStyle w:val="Rubrik5utannumrering"/>
        <w:spacing w:before="0"/>
        <w:rPr>
          <w:b/>
          <w:bCs/>
        </w:rPr>
      </w:pPr>
      <w:r>
        <w:t>Begränsningar av straffansvaret</w:t>
      </w:r>
    </w:p>
    <w:p w14:paraId="2D35428C" w14:textId="73A2D915" w:rsidR="008539B5" w:rsidRDefault="008539B5" w:rsidP="008539B5">
      <w:pPr>
        <w:pStyle w:val="Brdtextmedindrag"/>
        <w:ind w:firstLine="0"/>
      </w:pPr>
      <w:r>
        <w:t>Rätten att inte bli lagförd eller straffad två gånger för samma brott regleras i artikel 4 i sjunde tilläggsprotokollet till den europe</w:t>
      </w:r>
      <w:r>
        <w:softHyphen/>
        <w:t>iska konventionen om skydd för de mänskliga rättigheterna och de grund</w:t>
      </w:r>
      <w:r>
        <w:softHyphen/>
        <w:t>lägg</w:t>
      </w:r>
      <w:r>
        <w:softHyphen/>
        <w:t>ande friheterna (Europakonventionen). I avsnitt 11.1 föreslås att i det fall en produkt inte uppfyller gällande krav kan tillsynsmyndigheter begränsa eller förbjuda produkten. Förelägganden som beslutas av myndigheterna kan förenas med vite. I avsnitt 15.1.1 föreslås att straff ska kunna följa för vissa överträdelse av de krav som uppställs i MDR-förordningen och IVDR-förordningen. Det skulle kunna leda till att en överträdelse kan resultera i både straff och vite. I 17 § lagen om medicintekniska produkter har denna risk för dubbla sanktioner hanterats genom en bestämmelse om att den som överträder ett vitesföreläggande eller vites</w:t>
      </w:r>
      <w:r>
        <w:softHyphen/>
        <w:t>förbud enligt den lagen inte ska dömas till ansvar för en gärning som om</w:t>
      </w:r>
      <w:r>
        <w:softHyphen/>
        <w:t xml:space="preserve">fattas av föreläggandet eller förbudet. En sådan bestämmelse bör även finnas i den nya lagen med kompletterande bestämmelser till EU:s förordningar om medicintekniska produkter. Tidpunkten för när vite utesluter straff bör dock justeras på så sätt att det inte </w:t>
      </w:r>
      <w:r w:rsidRPr="005E4134">
        <w:t xml:space="preserve">får dömas till ansvar för en gärning </w:t>
      </w:r>
      <w:r w:rsidRPr="00893B7B">
        <w:t>som omfattas av ett före</w:t>
      </w:r>
      <w:r>
        <w:softHyphen/>
      </w:r>
      <w:r w:rsidRPr="00893B7B">
        <w:t xml:space="preserve">läggande som har förenats med vite </w:t>
      </w:r>
      <w:r>
        <w:t>om</w:t>
      </w:r>
      <w:r w:rsidRPr="00893B7B">
        <w:t xml:space="preserve"> en ansökan om utdömande av vit</w:t>
      </w:r>
      <w:r>
        <w:softHyphen/>
      </w:r>
      <w:r w:rsidRPr="00893B7B">
        <w:t>et har gjorts</w:t>
      </w:r>
      <w:r>
        <w:t>, jämför 5 kap. 13 § lagen (2016:1306) med komplett</w:t>
      </w:r>
      <w:r>
        <w:softHyphen/>
        <w:t>er</w:t>
      </w:r>
      <w:r>
        <w:softHyphen/>
        <w:t>an</w:t>
      </w:r>
      <w:r>
        <w:softHyphen/>
        <w:t>de be</w:t>
      </w:r>
      <w:r>
        <w:softHyphen/>
        <w:t>stämmelser till EU:s marknads</w:t>
      </w:r>
      <w:r>
        <w:softHyphen/>
        <w:t>miss</w:t>
      </w:r>
      <w:r>
        <w:softHyphen/>
        <w:t>bruks</w:t>
      </w:r>
      <w:r>
        <w:softHyphen/>
        <w:t>för</w:t>
      </w:r>
      <w:r>
        <w:softHyphen/>
        <w:t>ord</w:t>
      </w:r>
      <w:r>
        <w:softHyphen/>
        <w:t>ning och därtill hörande motiv</w:t>
      </w:r>
      <w:r>
        <w:softHyphen/>
        <w:t>uttalanden i propositionen Effektiv bekämpning av marknads</w:t>
      </w:r>
      <w:r>
        <w:softHyphen/>
        <w:t>miss</w:t>
      </w:r>
      <w:r>
        <w:softHyphen/>
        <w:t xml:space="preserve">bruk (prop. 2016/17:22 s. 227 f. och 389). </w:t>
      </w:r>
    </w:p>
    <w:p w14:paraId="5EC7B9D0" w14:textId="6816AE8F" w:rsidR="008539B5" w:rsidRDefault="008539B5" w:rsidP="008539B5">
      <w:pPr>
        <w:pStyle w:val="Brdtextmedindrag"/>
      </w:pPr>
      <w:r w:rsidRPr="00EE1C2F">
        <w:rPr>
          <w:i/>
          <w:iCs/>
        </w:rPr>
        <w:t>Lagrådet</w:t>
      </w:r>
      <w:r>
        <w:t xml:space="preserve"> noterar att bestämmelsen, samtidigt som den gör det möjligt att döma ut straff för en viss gärning också om den omfattas av ett före</w:t>
      </w:r>
      <w:r>
        <w:softHyphen/>
        <w:t>lägg</w:t>
      </w:r>
      <w:r>
        <w:softHyphen/>
        <w:t>ande som har förenats med vite (så länge ansökan om utdömande av vite inte har gjorts), inte anger att ett sådant straffrättsligt förfarande hindrar en efterföljande ansökan om utdömande av vite. Lagrådet är med</w:t>
      </w:r>
      <w:r>
        <w:softHyphen/>
        <w:t>vetet om att bestämmelser utformade på detta sätt förekommer, men vill i samman</w:t>
      </w:r>
      <w:r>
        <w:softHyphen/>
        <w:t>hanget ändå väcka den mer principiella frågan om reglering</w:t>
      </w:r>
      <w:r>
        <w:softHyphen/>
        <w:t>en inte borde täcka också den sist nämnda situationen. Lagrådet noterar vidare att be</w:t>
      </w:r>
      <w:r>
        <w:softHyphen/>
        <w:t>stämmelsen reglerar frågan om när vite utgör hinder mot utdömande av straff. Med hänsyn till att bestämmelsen motiveras med hänvisning till princip</w:t>
      </w:r>
      <w:r>
        <w:softHyphen/>
        <w:t xml:space="preserve">en om </w:t>
      </w:r>
      <w:r w:rsidRPr="00452F65">
        <w:t>ne bis in idem</w:t>
      </w:r>
      <w:r>
        <w:t xml:space="preserve"> vore det (jfr NJA 2013 s. 502 p. 67 f.) enligt Lagrådet mer följdriktigt om den också reglerade frågan om när vite utgör hinder mot att ett straffrättsligt förfarande inleds, dvs. att åtal väcks.</w:t>
      </w:r>
    </w:p>
    <w:p w14:paraId="28A29456" w14:textId="20F91656" w:rsidR="008539B5" w:rsidRDefault="008539B5" w:rsidP="008539B5">
      <w:pPr>
        <w:pStyle w:val="Brdtextmedindrag"/>
      </w:pPr>
      <w:r>
        <w:t xml:space="preserve">Det har inte framkommit behov av att införa förbud mot att meddela förelägganden vid vite mot en aktör efter det att ett straffrättslig förfarande inletts. </w:t>
      </w:r>
      <w:r w:rsidRPr="00EB29F5">
        <w:t>Enligt regeringens mening motiverar den eventuella risken för en sådan tillämpning av det nu aktuella regelverket inte att innebörden av dubbelbestraffningsförbudet enligt Europakonventionen i en sådan situation behöver komma till särskilt uttryck i lagtexten</w:t>
      </w:r>
      <w:r>
        <w:t>.</w:t>
      </w:r>
    </w:p>
    <w:p w14:paraId="22A2590B" w14:textId="25647A07" w:rsidR="008539B5" w:rsidRDefault="008539B5" w:rsidP="008539B5">
      <w:pPr>
        <w:pStyle w:val="Brdtextmedindrag"/>
      </w:pPr>
      <w:r>
        <w:t xml:space="preserve">I denna proposition föreslås att vissa </w:t>
      </w:r>
      <w:r w:rsidRPr="00D37C11">
        <w:t>överträdelser</w:t>
      </w:r>
      <w:r>
        <w:t xml:space="preserve"> ska kunna leda till sanktionsavgifter. För att även i dessa situationer undvika dubbla förfar</w:t>
      </w:r>
      <w:r>
        <w:softHyphen/>
        <w:t>anden i strid med rätten att inte bli dömd eller straffad två gånger för sam</w:t>
      </w:r>
      <w:r>
        <w:softHyphen/>
        <w:t xml:space="preserve">ma brott enligt Europakonventionen och EU-stadgan föreslås det i avsnitt 15.2.6 att det införs en bestämmelse om att man inte ska kunna döma någon till straff för en gärning som omfattas av ett beslut om </w:t>
      </w:r>
      <w:r w:rsidRPr="00C142CE">
        <w:t>sank</w:t>
      </w:r>
      <w:r w:rsidRPr="00C142CE">
        <w:softHyphen/>
        <w:t>tions</w:t>
      </w:r>
      <w:r>
        <w:softHyphen/>
      </w:r>
      <w:r w:rsidRPr="00C142CE">
        <w:t>avgift</w:t>
      </w:r>
      <w:r>
        <w:t xml:space="preserve">. </w:t>
      </w:r>
    </w:p>
    <w:p w14:paraId="08525346" w14:textId="77777777" w:rsidR="008539B5" w:rsidRDefault="008539B5" w:rsidP="008539B5">
      <w:pPr>
        <w:pStyle w:val="Rubrik5utannumrering"/>
      </w:pPr>
      <w:r>
        <w:t>Förverkande</w:t>
      </w:r>
    </w:p>
    <w:p w14:paraId="59516731" w14:textId="1135D195" w:rsidR="008539B5" w:rsidRDefault="008539B5" w:rsidP="008539B5">
      <w:pPr>
        <w:pStyle w:val="Brdtextmedindrag"/>
        <w:ind w:firstLine="0"/>
      </w:pPr>
      <w:r>
        <w:t>Av 18 § lagen om medicintekniska produkter framgår att e</w:t>
      </w:r>
      <w:r w:rsidRPr="00D57B30">
        <w:t>n medicin</w:t>
      </w:r>
      <w:r>
        <w:softHyphen/>
      </w:r>
      <w:r w:rsidRPr="00D57B30">
        <w:t>tekn</w:t>
      </w:r>
      <w:r>
        <w:softHyphen/>
      </w:r>
      <w:r w:rsidRPr="00D57B30">
        <w:t xml:space="preserve">isk produkt som varit föremål för brott enligt </w:t>
      </w:r>
      <w:r>
        <w:t>den lagen ska</w:t>
      </w:r>
      <w:r w:rsidRPr="00D57B30">
        <w:t xml:space="preserve"> förklaras för</w:t>
      </w:r>
      <w:r>
        <w:softHyphen/>
      </w:r>
      <w:r w:rsidRPr="00D57B30">
        <w:t>verk</w:t>
      </w:r>
      <w:r>
        <w:softHyphen/>
      </w:r>
      <w:r w:rsidRPr="00D57B30">
        <w:t>a</w:t>
      </w:r>
      <w:r>
        <w:t>d</w:t>
      </w:r>
      <w:r w:rsidRPr="00D57B30">
        <w:t xml:space="preserve">, om det inte är uppenbart oskäligt. </w:t>
      </w:r>
      <w:r>
        <w:t>I</w:t>
      </w:r>
      <w:r w:rsidRPr="00E61EED">
        <w:t xml:space="preserve"> stället för produkten får dess värde förklaras förverkat. Även utbyte av sådant brott ska förklaras för</w:t>
      </w:r>
      <w:r>
        <w:softHyphen/>
      </w:r>
      <w:r w:rsidRPr="00E61EED">
        <w:t>verk</w:t>
      </w:r>
      <w:r>
        <w:softHyphen/>
      </w:r>
      <w:r w:rsidRPr="00E61EED">
        <w:t>at, om det inte är uppenbart oskäligt</w:t>
      </w:r>
      <w:r>
        <w:t>. Denna reglering bör överföras till den nya lagen och avse alla de produkter som omfattas av EU-förord</w:t>
      </w:r>
      <w:r>
        <w:softHyphen/>
        <w:t>ning</w:t>
      </w:r>
      <w:r>
        <w:softHyphen/>
        <w:t>arna. För att anpassa terminologin till vad som gäller enligt brotts</w:t>
      </w:r>
      <w:r>
        <w:softHyphen/>
        <w:t>balk</w:t>
      </w:r>
      <w:r>
        <w:softHyphen/>
        <w:t xml:space="preserve">en bör bestämmelsen dock ändras så att den avser utbyte i stället för vinning. </w:t>
      </w:r>
    </w:p>
    <w:p w14:paraId="22F09693" w14:textId="77777777" w:rsidR="008539B5" w:rsidRDefault="008539B5" w:rsidP="008539B5">
      <w:pPr>
        <w:pStyle w:val="Rubrik2"/>
      </w:pPr>
      <w:bookmarkStart w:id="394" w:name="_Toc65132691"/>
      <w:bookmarkStart w:id="395" w:name="_Toc69367561"/>
      <w:r>
        <w:t>Administrativa sanktioner</w:t>
      </w:r>
      <w:bookmarkEnd w:id="394"/>
      <w:bookmarkEnd w:id="395"/>
    </w:p>
    <w:p w14:paraId="02CD3BBB" w14:textId="77777777" w:rsidR="008539B5" w:rsidRDefault="008539B5" w:rsidP="008539B5">
      <w:pPr>
        <w:pStyle w:val="Rubrik3"/>
        <w:spacing w:before="0"/>
      </w:pPr>
      <w:bookmarkStart w:id="396" w:name="_Toc65132692"/>
      <w:bookmarkStart w:id="397" w:name="_Toc69367562"/>
      <w:r>
        <w:t>Förelägganden vid tillsyn</w:t>
      </w:r>
      <w:bookmarkEnd w:id="396"/>
      <w:bookmarkEnd w:id="397"/>
    </w:p>
    <w:p w14:paraId="16791C80" w14:textId="3ABE62A8" w:rsidR="008539B5" w:rsidRDefault="008539B5" w:rsidP="008539B5">
      <w:pPr>
        <w:pStyle w:val="Brdtextram"/>
      </w:pPr>
      <w:r>
        <w:rPr>
          <w:b/>
        </w:rPr>
        <w:t xml:space="preserve">Regeringens bedömning: </w:t>
      </w:r>
      <w:r w:rsidRPr="004126AD">
        <w:t>Bestämmelser om f</w:t>
      </w:r>
      <w:r>
        <w:t xml:space="preserve">örelägganden som även kan förenas med vite är åtgärder som bedöms vara </w:t>
      </w:r>
      <w:r w:rsidRPr="003F3E3C">
        <w:t>effektiva, pro</w:t>
      </w:r>
      <w:r>
        <w:softHyphen/>
      </w:r>
      <w:r w:rsidRPr="003F3E3C">
        <w:t>portion</w:t>
      </w:r>
      <w:r>
        <w:softHyphen/>
      </w:r>
      <w:r w:rsidRPr="003F3E3C">
        <w:t>ella och avskräckande</w:t>
      </w:r>
      <w:r>
        <w:t xml:space="preserve"> för att se till att EU-förordningarnas bestäm</w:t>
      </w:r>
      <w:r>
        <w:softHyphen/>
        <w:t>melser uppfylls.</w:t>
      </w:r>
    </w:p>
    <w:p w14:paraId="3F470A62" w14:textId="77777777" w:rsidR="008539B5" w:rsidRDefault="008539B5" w:rsidP="008539B5">
      <w:pPr>
        <w:pStyle w:val="Brdtextmedindrag"/>
        <w:rPr>
          <w:b/>
        </w:rPr>
      </w:pPr>
    </w:p>
    <w:p w14:paraId="23661EB4" w14:textId="4B63F133" w:rsidR="008539B5" w:rsidRPr="00316DD4" w:rsidRDefault="008539B5" w:rsidP="008539B5">
      <w:pPr>
        <w:pStyle w:val="Brdtextmedindrag"/>
        <w:rPr>
          <w:b/>
        </w:rPr>
      </w:pPr>
      <w:r>
        <w:rPr>
          <w:b/>
        </w:rPr>
        <w:t xml:space="preserve">Promemorians bedömning </w:t>
      </w:r>
      <w:r w:rsidRPr="00316DD4">
        <w:t>överensstämmer med regeringens</w:t>
      </w:r>
      <w:r>
        <w:t xml:space="preserve"> bedöm</w:t>
      </w:r>
      <w:r>
        <w:softHyphen/>
        <w:t>ning</w:t>
      </w:r>
      <w:r w:rsidRPr="00316DD4">
        <w:t>.</w:t>
      </w:r>
    </w:p>
    <w:p w14:paraId="1FB4B5B6" w14:textId="07288B94" w:rsidR="008539B5" w:rsidRPr="000D123E" w:rsidRDefault="008539B5" w:rsidP="008539B5">
      <w:pPr>
        <w:pStyle w:val="Brdtextmedindrag"/>
      </w:pPr>
      <w:r w:rsidRPr="00316DD4">
        <w:rPr>
          <w:b/>
        </w:rPr>
        <w:t>Remissinstanser</w:t>
      </w:r>
      <w:r>
        <w:rPr>
          <w:b/>
        </w:rPr>
        <w:t>na:</w:t>
      </w:r>
      <w:r w:rsidRPr="00781A31">
        <w:rPr>
          <w:bCs/>
        </w:rPr>
        <w:t xml:space="preserve"> </w:t>
      </w:r>
      <w:r w:rsidRPr="00973E0A">
        <w:t xml:space="preserve">Ingen remissinstans har yttrat sig </w:t>
      </w:r>
      <w:r>
        <w:t xml:space="preserve">särskilt över </w:t>
      </w:r>
      <w:r w:rsidRPr="00973E0A">
        <w:t>pro</w:t>
      </w:r>
      <w:r>
        <w:softHyphen/>
      </w:r>
      <w:r w:rsidRPr="00973E0A">
        <w:t>memori</w:t>
      </w:r>
      <w:r>
        <w:softHyphen/>
      </w:r>
      <w:r w:rsidRPr="00973E0A">
        <w:t xml:space="preserve">ans </w:t>
      </w:r>
      <w:r>
        <w:t>bedömning.</w:t>
      </w:r>
    </w:p>
    <w:p w14:paraId="72ABC42E" w14:textId="206E3C1C" w:rsidR="008539B5" w:rsidRDefault="008539B5" w:rsidP="008539B5">
      <w:pPr>
        <w:pStyle w:val="Brdtextmedindrag"/>
      </w:pPr>
      <w:r w:rsidRPr="00572F15">
        <w:rPr>
          <w:b/>
        </w:rPr>
        <w:t>Skälen för regeringens bedömning:</w:t>
      </w:r>
      <w:r>
        <w:t xml:space="preserve"> </w:t>
      </w:r>
      <w:r w:rsidRPr="00525970">
        <w:t>På samma sätt som tidigare är tank</w:t>
      </w:r>
      <w:r>
        <w:softHyphen/>
      </w:r>
      <w:r>
        <w:softHyphen/>
      </w:r>
      <w:r w:rsidRPr="00525970">
        <w:t xml:space="preserve">en att </w:t>
      </w:r>
      <w:r>
        <w:t>tillsynsmyndigheter ska ha rätt att meddela förelägganden för att se till att EU-förordningarnas bestämmelser uppfylls. Som framgår av för</w:t>
      </w:r>
      <w:r>
        <w:softHyphen/>
      </w:r>
      <w:r>
        <w:softHyphen/>
        <w:t xml:space="preserve">slagen i avsnitt 11.1 ska förelägganden även kunna förenas med vite. Dessa åtgärder bedöms vara </w:t>
      </w:r>
      <w:r w:rsidRPr="003F3E3C">
        <w:t>effektiva, proportionella och avskräckande</w:t>
      </w:r>
      <w:r>
        <w:t xml:space="preserve">. </w:t>
      </w:r>
    </w:p>
    <w:p w14:paraId="42921A56" w14:textId="77777777" w:rsidR="008539B5" w:rsidRDefault="008539B5" w:rsidP="008539B5">
      <w:pPr>
        <w:pStyle w:val="Rubrik3"/>
      </w:pPr>
      <w:bookmarkStart w:id="398" w:name="_Toc65132693"/>
      <w:bookmarkStart w:id="399" w:name="_Toc69367563"/>
      <w:r>
        <w:t>Sanktionsavgift</w:t>
      </w:r>
      <w:bookmarkEnd w:id="398"/>
      <w:bookmarkEnd w:id="399"/>
    </w:p>
    <w:p w14:paraId="7A09385E" w14:textId="77777777" w:rsidR="008539B5" w:rsidRDefault="008539B5" w:rsidP="008539B5">
      <w:pPr>
        <w:pStyle w:val="Brdtextram"/>
      </w:pPr>
      <w:r>
        <w:rPr>
          <w:b/>
        </w:rPr>
        <w:t>Regeringens f</w:t>
      </w:r>
      <w:r w:rsidRPr="007525DD">
        <w:rPr>
          <w:b/>
        </w:rPr>
        <w:t>örslag</w:t>
      </w:r>
      <w:r>
        <w:t xml:space="preserve">: </w:t>
      </w:r>
      <w:r w:rsidRPr="00B34696">
        <w:t xml:space="preserve">Regeringen eller den myndighet som regeringen bestämmer </w:t>
      </w:r>
      <w:r>
        <w:t>ska få</w:t>
      </w:r>
      <w:r w:rsidRPr="00B34696">
        <w:t xml:space="preserve"> meddela föreskrifter om att en sanktionsavgift ska </w:t>
      </w:r>
      <w:r>
        <w:t xml:space="preserve">få </w:t>
      </w:r>
      <w:r w:rsidRPr="00B34696">
        <w:t xml:space="preserve">tas ut </w:t>
      </w:r>
    </w:p>
    <w:p w14:paraId="4EC47A44" w14:textId="77777777" w:rsidR="008539B5" w:rsidRPr="00F610C3" w:rsidRDefault="008539B5" w:rsidP="008539B5">
      <w:pPr>
        <w:pStyle w:val="Brdtextmedindragram"/>
      </w:pPr>
      <w:r>
        <w:t>1. om en överträdelse har skett av artikel 7 i MDR-förordningen eller artikel 7 i IVDR-förordningen,</w:t>
      </w:r>
    </w:p>
    <w:p w14:paraId="62934FF4" w14:textId="34EEDD68" w:rsidR="008539B5" w:rsidRDefault="008539B5" w:rsidP="008539B5">
      <w:pPr>
        <w:pStyle w:val="Brdtextmedindragram"/>
      </w:pPr>
      <w:r>
        <w:t xml:space="preserve">2. om </w:t>
      </w:r>
      <w:r w:rsidRPr="00B34696">
        <w:t xml:space="preserve">en överträdelse har skett av </w:t>
      </w:r>
      <w:r>
        <w:t>artiklarna 10–16 i MDR-för</w:t>
      </w:r>
      <w:r>
        <w:softHyphen/>
        <w:t>ord</w:t>
      </w:r>
      <w:r>
        <w:softHyphen/>
        <w:t>ning</w:t>
      </w:r>
      <w:r>
        <w:softHyphen/>
        <w:t xml:space="preserve">en eller artiklarna 10–16 i IVDR-förordningen, </w:t>
      </w:r>
    </w:p>
    <w:p w14:paraId="486F27E5" w14:textId="27CB32FA" w:rsidR="008539B5" w:rsidRDefault="008539B5" w:rsidP="008539B5">
      <w:pPr>
        <w:pStyle w:val="Brdtextmedindragram"/>
      </w:pPr>
      <w:r>
        <w:t>3. om en klinisk prövning eller prestandastudie påbörjas eller genom</w:t>
      </w:r>
      <w:r>
        <w:softHyphen/>
        <w:t xml:space="preserve">förs </w:t>
      </w:r>
      <w:r w:rsidRPr="00265E4C">
        <w:t xml:space="preserve">utan tillstånd eller utan att </w:t>
      </w:r>
      <w:r>
        <w:t xml:space="preserve">en ansökan eller en </w:t>
      </w:r>
      <w:r w:rsidRPr="00265E4C">
        <w:t xml:space="preserve">anmälan </w:t>
      </w:r>
      <w:r>
        <w:t xml:space="preserve">har lämnats in </w:t>
      </w:r>
      <w:r w:rsidRPr="00265E4C">
        <w:t>eller</w:t>
      </w:r>
      <w:r>
        <w:t xml:space="preserve"> </w:t>
      </w:r>
      <w:r w:rsidRPr="00431468">
        <w:t>i strid med villkor som anges i beslut</w:t>
      </w:r>
      <w:r>
        <w:t xml:space="preserve">, </w:t>
      </w:r>
    </w:p>
    <w:p w14:paraId="6B5A5760" w14:textId="0279FEAE" w:rsidR="008539B5" w:rsidRDefault="008539B5" w:rsidP="008539B5">
      <w:pPr>
        <w:pStyle w:val="Brdtextmedindragram"/>
      </w:pPr>
      <w:r>
        <w:t>4. om en klinisk prövning eller prestandastudie påbörjas eller genom</w:t>
      </w:r>
      <w:r>
        <w:softHyphen/>
        <w:t xml:space="preserve">förs </w:t>
      </w:r>
      <w:r w:rsidRPr="00265E4C">
        <w:t xml:space="preserve">i strid med ett negativt yttrande avseende </w:t>
      </w:r>
      <w:r>
        <w:t xml:space="preserve">den </w:t>
      </w:r>
      <w:r w:rsidRPr="00265E4C">
        <w:t>eti</w:t>
      </w:r>
      <w:r>
        <w:t>s</w:t>
      </w:r>
      <w:r w:rsidRPr="00265E4C">
        <w:t>k</w:t>
      </w:r>
      <w:r>
        <w:t>a</w:t>
      </w:r>
      <w:r w:rsidRPr="00265E4C">
        <w:t xml:space="preserve"> gransknin</w:t>
      </w:r>
      <w:r>
        <w:t>gen i enlighet med artikel 70.7 a, 74 eller 75 i MDR-förordningen eller artikel 66.7 a, 70 eller 71 i IVDR-förordningen</w:t>
      </w:r>
      <w:r w:rsidRPr="00702E8F">
        <w:t xml:space="preserve"> </w:t>
      </w:r>
      <w:r>
        <w:t>i det fall den myndighet som regeringen utsett att pröva frågor om kliniska prövningar och pre</w:t>
      </w:r>
      <w:r>
        <w:softHyphen/>
        <w:t>standa</w:t>
      </w:r>
      <w:r>
        <w:softHyphen/>
        <w:t>studier inte har fattat beslut i frågan, eller</w:t>
      </w:r>
    </w:p>
    <w:p w14:paraId="03D70041" w14:textId="34404ED2" w:rsidR="008539B5" w:rsidRPr="00E2267C" w:rsidRDefault="008539B5" w:rsidP="008539B5">
      <w:pPr>
        <w:pStyle w:val="Brdtextmedindragram"/>
      </w:pPr>
      <w:r>
        <w:t>5. av den som oriktigt har uppgett sig vara ett anmält organ i enlighet med bestämmelser i MDR-förordningen eller IVDR-förordningen.</w:t>
      </w:r>
    </w:p>
    <w:p w14:paraId="6A31732F" w14:textId="77777777" w:rsidR="008539B5" w:rsidRDefault="008539B5" w:rsidP="008539B5">
      <w:pPr>
        <w:pStyle w:val="Brdtextmedindrag"/>
        <w:rPr>
          <w:b/>
        </w:rPr>
      </w:pPr>
    </w:p>
    <w:p w14:paraId="061CCD69" w14:textId="0607540B"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w:t>
      </w:r>
      <w:r>
        <w:softHyphen/>
      </w:r>
      <w:r w:rsidRPr="00316DD4">
        <w:t>slag.</w:t>
      </w:r>
      <w:r>
        <w:t xml:space="preserve"> </w:t>
      </w:r>
      <w:bookmarkStart w:id="400" w:name="_Hlk63433291"/>
      <w:r>
        <w:t>I promemorians förslag görs emellertid h</w:t>
      </w:r>
      <w:r w:rsidRPr="00CC52E1">
        <w:t xml:space="preserve">änvisningar till </w:t>
      </w:r>
      <w:r>
        <w:t xml:space="preserve">artiklarna i </w:t>
      </w:r>
      <w:r w:rsidRPr="00CC52E1">
        <w:t>EU-</w:t>
      </w:r>
      <w:r>
        <w:t xml:space="preserve">förordningarna </w:t>
      </w:r>
      <w:bookmarkStart w:id="401" w:name="_Hlk63432793"/>
      <w:r>
        <w:t>så att de avser EU-rättsakten i en viss angiven lydelse, s.k. statisk hänvisning</w:t>
      </w:r>
      <w:bookmarkEnd w:id="401"/>
      <w:r>
        <w:t>.</w:t>
      </w:r>
      <w:bookmarkEnd w:id="400"/>
      <w:r>
        <w:t xml:space="preserve"> I promemorian föreslås det inte att sanktionsavgift även ska kunna tas ut </w:t>
      </w:r>
      <w:r w:rsidRPr="00431468">
        <w:t>i strid med villkor som anges i beslut</w:t>
      </w:r>
      <w:r>
        <w:t xml:space="preserve">. Vidare anges det inte att en sanktionsavgift </w:t>
      </w:r>
      <w:r w:rsidRPr="00702E8F">
        <w:t xml:space="preserve">i strid med ett negativt yttrande avseende den etiska granskningen </w:t>
      </w:r>
      <w:r>
        <w:t xml:space="preserve">endast ska få tas ut </w:t>
      </w:r>
      <w:r w:rsidRPr="00702E8F">
        <w:t>i det fall den myndighet som reger</w:t>
      </w:r>
      <w:r>
        <w:softHyphen/>
      </w:r>
      <w:r w:rsidRPr="00702E8F">
        <w:t>ingen utsett att pröva frågor om kliniska prövningar och prestanda</w:t>
      </w:r>
      <w:r>
        <w:softHyphen/>
      </w:r>
      <w:r w:rsidRPr="00702E8F">
        <w:t>studi</w:t>
      </w:r>
      <w:r>
        <w:softHyphen/>
      </w:r>
      <w:r w:rsidRPr="00702E8F">
        <w:t>er inte har fattat beslut i frågan</w:t>
      </w:r>
      <w:r>
        <w:t>.</w:t>
      </w:r>
    </w:p>
    <w:p w14:paraId="1A00E7E0" w14:textId="727E011E" w:rsidR="008539B5" w:rsidRDefault="008539B5" w:rsidP="008539B5">
      <w:pPr>
        <w:pStyle w:val="Brdtextmedindrag"/>
        <w:rPr>
          <w:b/>
        </w:rPr>
      </w:pPr>
      <w:r w:rsidRPr="00316DD4">
        <w:rPr>
          <w:b/>
        </w:rPr>
        <w:t>Remissinstanser</w:t>
      </w:r>
      <w:r>
        <w:rPr>
          <w:b/>
        </w:rPr>
        <w:t>na</w:t>
      </w:r>
      <w:r w:rsidRPr="00316DD4">
        <w:rPr>
          <w:b/>
        </w:rPr>
        <w:t>:</w:t>
      </w:r>
      <w:r w:rsidRPr="00581A60">
        <w:rPr>
          <w:bCs/>
        </w:rPr>
        <w:t xml:space="preserve"> </w:t>
      </w:r>
      <w:r>
        <w:rPr>
          <w:bCs/>
        </w:rPr>
        <w:t xml:space="preserve">En majoritet av remissinstanserna är positiva till eller har inte lämnat synpunkter på promemorians förslag. </w:t>
      </w:r>
    </w:p>
    <w:p w14:paraId="2FCC2EBA" w14:textId="77777777" w:rsidR="008539B5" w:rsidRDefault="008539B5" w:rsidP="008539B5">
      <w:pPr>
        <w:pStyle w:val="Rubrik4utannumrering"/>
      </w:pPr>
      <w:r>
        <w:t>Skälen</w:t>
      </w:r>
      <w:r w:rsidRPr="006450CA">
        <w:t xml:space="preserve"> för </w:t>
      </w:r>
      <w:r>
        <w:t xml:space="preserve">regeringens </w:t>
      </w:r>
      <w:r w:rsidRPr="00560A09">
        <w:t>förslag</w:t>
      </w:r>
    </w:p>
    <w:p w14:paraId="472971CF" w14:textId="43241E29" w:rsidR="008539B5" w:rsidRDefault="008539B5" w:rsidP="008539B5">
      <w:pPr>
        <w:pStyle w:val="Brdtextmedindrag"/>
        <w:ind w:firstLine="0"/>
      </w:pPr>
      <w:r>
        <w:t xml:space="preserve">De aktörer som ska uppfylla kraven i MDR- och IVDR-förordningarna är i praktiken nästan uteslutande juridiska personer. Till skillnad från böter kan en sanktionsavgift riktas direkt mot den juridiska personen utan krav på att det kan visas att det finns en fysisk person som uppfyller objektiva och subjektiva rekvisit för ansvar. En sanktionsavgift kan därmed ha en mer effektiv avhållande verkan än böter eller fängelse för överträdelser som begås inom ramen för en juridisk persons verksamhet. </w:t>
      </w:r>
      <w:r w:rsidRPr="00E41FA0">
        <w:t>Vidare har en all</w:t>
      </w:r>
      <w:r>
        <w:softHyphen/>
      </w:r>
      <w:r w:rsidRPr="00E41FA0">
        <w:t>män strävan mot avkriminalisering de senaste decennierna lett till ett ökat användande av sanktionsavgifter som reaktion mot överträdelser. Detta gäller framför allt inom ramen för näringsverksamhet där det ansetts sär</w:t>
      </w:r>
      <w:r>
        <w:softHyphen/>
      </w:r>
      <w:r w:rsidRPr="00E41FA0">
        <w:t>skilt lämpligt att införa sanktionsavgifter i stället för straff</w:t>
      </w:r>
      <w:r>
        <w:t>. Som exempel där det gäller genomförandet av produktdirektiv kan nämnas att t.ex. lagen (2011:579) om leksakers säkerhet och lagen (2016:96) om fritids</w:t>
      </w:r>
      <w:r>
        <w:softHyphen/>
        <w:t>båtar och vattenskotrar innehåller möjligheter att påföra sanktions</w:t>
      </w:r>
      <w:r>
        <w:softHyphen/>
        <w:t>av</w:t>
      </w:r>
      <w:r>
        <w:softHyphen/>
        <w:t>gifter. Inom arbetsmiljöområdet kan sanktionsavgift tas ut om en maskin inte är CE-märkt, jämför 8 kap. arbetsmiljölagen (1977:1160). I likhet med medicintekniska produkter kan maskiner som inte uppfyller säker</w:t>
      </w:r>
      <w:r>
        <w:softHyphen/>
        <w:t>hetskraven orsaka stora skador och eventuella dödsfall. Med tanke på de områden som för närvarande är sanktionerade med sanktionsavgift be</w:t>
      </w:r>
      <w:r>
        <w:softHyphen/>
        <w:t>döms det lämpligt att det även vid överträdelser av bland annat CE-märk</w:t>
      </w:r>
      <w:r>
        <w:softHyphen/>
        <w:t>ning av produkter inom det medicintekniska området ska finnas en möjlig</w:t>
      </w:r>
      <w:r>
        <w:softHyphen/>
        <w:t xml:space="preserve">het att påföra den ekonomiska aktören en sanktionsavgift. </w:t>
      </w:r>
    </w:p>
    <w:p w14:paraId="1BFFDCAE" w14:textId="1343B34C" w:rsidR="008539B5" w:rsidRPr="00474BEF" w:rsidRDefault="008539B5" w:rsidP="008539B5">
      <w:pPr>
        <w:pStyle w:val="Brdtextmedindrag"/>
      </w:pPr>
      <w:r>
        <w:t xml:space="preserve">Sanktionsavgifter är s.k. administrativa sanktioner och kommer som sådana vara en viktig del av de </w:t>
      </w:r>
      <w:r w:rsidRPr="003F3E3C">
        <w:t>effektiva, proportionella och avskräckande</w:t>
      </w:r>
      <w:r>
        <w:t xml:space="preserve"> sank</w:t>
      </w:r>
      <w:r>
        <w:softHyphen/>
        <w:t xml:space="preserve">tioner som medlemsstaterna ska föreskriva om enligt artikel 113 i </w:t>
      </w:r>
      <w:r w:rsidRPr="00A3541E">
        <w:t>MDR-förordningen</w:t>
      </w:r>
      <w:r>
        <w:t xml:space="preserve"> och artikel 106 i IVDR-förordningen. </w:t>
      </w:r>
    </w:p>
    <w:p w14:paraId="41C1C7D1" w14:textId="77777777" w:rsidR="008539B5" w:rsidRDefault="008539B5" w:rsidP="008539B5">
      <w:pPr>
        <w:pStyle w:val="Rubrik5utannumrering"/>
      </w:pPr>
      <w:r>
        <w:t>Överträdelser som bör kunna leda till sanktionsavgift</w:t>
      </w:r>
    </w:p>
    <w:p w14:paraId="421B7724" w14:textId="4E993486" w:rsidR="008539B5" w:rsidRDefault="008539B5" w:rsidP="008539B5">
      <w:pPr>
        <w:pStyle w:val="Brdtextmedindrag"/>
        <w:ind w:firstLine="0"/>
      </w:pPr>
      <w:r>
        <w:t>I artiklarna 10–16 i MDR-förordningen och artiklarna 10–16 i IVDR-för</w:t>
      </w:r>
      <w:r>
        <w:softHyphen/>
        <w:t>ordningen anges flera av de skyldigheter som de ekonomiska aktörerna ska utföra. Som exempel på dessa skyldigheter kan nämnas att det av artikel 10.6 i MDR-förordningen och artikel 10.5 i IVDR-förordningen framgår att en tillverkare ska upprätta en EU-försäkran om överensstämmelse i enlig</w:t>
      </w:r>
      <w:r>
        <w:softHyphen/>
        <w:t>het med artikel 19 i MDR-förordningen respektive artikel 17 i IVDR-för</w:t>
      </w:r>
      <w:r>
        <w:softHyphen/>
        <w:t>ord</w:t>
      </w:r>
      <w:r>
        <w:softHyphen/>
        <w:t>ningen. I artikel 13.2 första stycket i MDR-förordningen anges att en importör,</w:t>
      </w:r>
      <w:r w:rsidRPr="001A4EEB">
        <w:t xml:space="preserve"> för att få släppa ut en produkt på marknaden</w:t>
      </w:r>
      <w:r>
        <w:t>,</w:t>
      </w:r>
      <w:r w:rsidRPr="001A4EEB">
        <w:t xml:space="preserve"> </w:t>
      </w:r>
      <w:r>
        <w:t xml:space="preserve">ska </w:t>
      </w:r>
      <w:r w:rsidRPr="001A4EEB">
        <w:t>kontrollera att EU-försäkran om överensstämmelse avseende produkten har upp</w:t>
      </w:r>
      <w:r>
        <w:softHyphen/>
      </w:r>
      <w:r w:rsidRPr="001A4EEB">
        <w:t>rätt</w:t>
      </w:r>
      <w:r>
        <w:softHyphen/>
      </w:r>
      <w:r w:rsidRPr="001A4EEB">
        <w:t xml:space="preserve">ats, </w:t>
      </w:r>
      <w:r>
        <w:t xml:space="preserve">att </w:t>
      </w:r>
      <w:r w:rsidRPr="001A4EEB">
        <w:t>en tillverkare har identifierats och att en auktoriserad representant har utsetts av tillverkaren i enlighet med artikel 11</w:t>
      </w:r>
      <w:r>
        <w:t xml:space="preserve"> i MDR-förordningen, att </w:t>
      </w:r>
      <w:r w:rsidRPr="001A4EEB">
        <w:t xml:space="preserve">produkten är märkt i enlighet med </w:t>
      </w:r>
      <w:r>
        <w:t>bestämmelserna i MDR-för</w:t>
      </w:r>
      <w:r>
        <w:softHyphen/>
        <w:t>ord</w:t>
      </w:r>
      <w:r>
        <w:softHyphen/>
        <w:t>ning</w:t>
      </w:r>
      <w:r>
        <w:softHyphen/>
        <w:t xml:space="preserve">en </w:t>
      </w:r>
      <w:r w:rsidRPr="001A4EEB">
        <w:t>och åtföljs av erforderlig bruk</w:t>
      </w:r>
      <w:r>
        <w:t xml:space="preserve">sanvisning samt att </w:t>
      </w:r>
      <w:r w:rsidRPr="001A4EEB">
        <w:t>produkten i för</w:t>
      </w:r>
      <w:r>
        <w:t>e</w:t>
      </w:r>
      <w:r>
        <w:softHyphen/>
      </w:r>
      <w:r w:rsidRPr="001A4EEB">
        <w:t>kom</w:t>
      </w:r>
      <w:r>
        <w:softHyphen/>
      </w:r>
      <w:r w:rsidRPr="001A4EEB">
        <w:t>man</w:t>
      </w:r>
      <w:r>
        <w:softHyphen/>
      </w:r>
      <w:r w:rsidRPr="001A4EEB">
        <w:t xml:space="preserve">de fall har tilldelats en </w:t>
      </w:r>
      <w:r>
        <w:t>unik produktidentifiering (</w:t>
      </w:r>
      <w:r w:rsidRPr="001A4EEB">
        <w:t>UDI</w:t>
      </w:r>
      <w:r>
        <w:t>)</w:t>
      </w:r>
      <w:r w:rsidRPr="001A4EEB">
        <w:t xml:space="preserve"> av tillverkaren i enlighet med artikel 27</w:t>
      </w:r>
      <w:r>
        <w:t>. Likn</w:t>
      </w:r>
      <w:r>
        <w:softHyphen/>
        <w:t>ande bestämmelse finns i artikel 13.2 första stycket i IVDR-förord</w:t>
      </w:r>
      <w:r>
        <w:softHyphen/>
        <w:t>ning</w:t>
      </w:r>
      <w:r>
        <w:softHyphen/>
        <w:t xml:space="preserve">en. </w:t>
      </w:r>
    </w:p>
    <w:p w14:paraId="32B66E3B" w14:textId="60FDC4C7" w:rsidR="008539B5" w:rsidRDefault="008539B5" w:rsidP="008539B5">
      <w:pPr>
        <w:pStyle w:val="Brdtextmedindrag"/>
      </w:pPr>
      <w:r>
        <w:t>För distributörer finns skyldigheter i artikel 14.2 första stycket i MDR-för</w:t>
      </w:r>
      <w:r>
        <w:softHyphen/>
        <w:t>ord</w:t>
      </w:r>
      <w:r>
        <w:softHyphen/>
        <w:t>ningen. Enligt den bestämmelsen ska distributörer, innan de till</w:t>
      </w:r>
      <w:r>
        <w:softHyphen/>
        <w:t>handa</w:t>
      </w:r>
      <w:r>
        <w:softHyphen/>
        <w:t>håller en produkt på marknaden, kontrollera att EU-försäkran om överens</w:t>
      </w:r>
      <w:r>
        <w:softHyphen/>
        <w:t>stämmelse avseende produkten har upprättats, produkten åtföljs av den information som tillverkaren ska lämna i enlighet med artikel 10.11 i MDR-förordningen, att importören har angett sitt namn och vissa kontakt</w:t>
      </w:r>
      <w:r>
        <w:softHyphen/>
        <w:t>upp</w:t>
      </w:r>
      <w:r>
        <w:softHyphen/>
        <w:t xml:space="preserve">gifter på produkten i enlighet med artikel 13.3 i MDR-förordningen och att produkten i förekommande fall har tilldelats en </w:t>
      </w:r>
      <w:bookmarkStart w:id="402" w:name="_Hlk56160515"/>
      <w:r>
        <w:t>unik produkt</w:t>
      </w:r>
      <w:r>
        <w:softHyphen/>
        <w:t>identifi</w:t>
      </w:r>
      <w:r>
        <w:softHyphen/>
        <w:t xml:space="preserve">ering (UDI) </w:t>
      </w:r>
      <w:bookmarkEnd w:id="402"/>
      <w:r>
        <w:t xml:space="preserve">av tillverkaren. Liknande bestämmelser finns i artikel 14.2 första stycket i IVDR-förordningen.  </w:t>
      </w:r>
    </w:p>
    <w:p w14:paraId="1BAF9238" w14:textId="1F80B60D" w:rsidR="008539B5" w:rsidRDefault="008539B5" w:rsidP="008539B5">
      <w:pPr>
        <w:pStyle w:val="Brdtextmedindrag"/>
      </w:pPr>
      <w:r>
        <w:t>Att de ekonomiska aktörerna uppfyller de skyldigheter som de har enligt artiklarna 10–16 i MDR-förordningen och artiklarna 10–16 i IVDR-för</w:t>
      </w:r>
      <w:r>
        <w:softHyphen/>
        <w:t>ord</w:t>
      </w:r>
      <w:r>
        <w:softHyphen/>
        <w:t>ningen är utifrån produktsäkerhetssynpunkt av största vikt. Vidare be</w:t>
      </w:r>
      <w:r>
        <w:softHyphen/>
        <w:t>döms överträdelser av skyldigheterna enkla att kontrollera och skyldig</w:t>
      </w:r>
      <w:r>
        <w:softHyphen/>
        <w:t>het</w:t>
      </w:r>
      <w:r>
        <w:softHyphen/>
        <w:t>er</w:t>
      </w:r>
      <w:r>
        <w:softHyphen/>
        <w:t>na lämpar sig därför för sanktionsavgift. I avsnitt 15.1.1 föreslås emeller</w:t>
      </w:r>
      <w:r>
        <w:softHyphen/>
        <w:t>tid att överträdelser av artikel 5 i MDR-förordningen och artikel 5 i IVDR-för</w:t>
      </w:r>
      <w:r>
        <w:softHyphen/>
        <w:t>ordningen ska kunna leda till böter eller fängelse i högst ett år. Med tanke på att de produkter som omfattas av EU-förordningarna skiljer sig åt i hög grad, allt från pacemakers och analysutrustning till enklare plåster, och att överträdelserna av ovan redogjorda bestämmelser kan göras av olika aktörer i distributionskedjan bör överträdelser kunna leda till sank</w:t>
      </w:r>
      <w:r>
        <w:softHyphen/>
        <w:t>tions</w:t>
      </w:r>
      <w:r>
        <w:softHyphen/>
        <w:t>avgifter. I det fall en gärning omfattas av ett beslut om sanktionsavgift får det inte dömas till straffansvar. Frågor om be</w:t>
      </w:r>
      <w:r>
        <w:softHyphen/>
        <w:t>gräns</w:t>
      </w:r>
      <w:r>
        <w:softHyphen/>
        <w:t>ningar av möjlig</w:t>
      </w:r>
      <w:r>
        <w:softHyphen/>
        <w:t>het</w:t>
      </w:r>
      <w:r>
        <w:softHyphen/>
        <w:t>er</w:t>
      </w:r>
      <w:r>
        <w:softHyphen/>
        <w:t>na att döma till straff för att und</w:t>
      </w:r>
      <w:r>
        <w:softHyphen/>
        <w:t>vika dubbla sanktioner behandlas i avsnitt 15.2.6.</w:t>
      </w:r>
    </w:p>
    <w:p w14:paraId="39893E71" w14:textId="77777777" w:rsidR="008539B5" w:rsidRDefault="008539B5" w:rsidP="008539B5">
      <w:pPr>
        <w:pStyle w:val="Rubrik5utannumrering"/>
      </w:pPr>
      <w:r>
        <w:t>Överträdelser av bestämmelser om vilseledande påståenden</w:t>
      </w:r>
    </w:p>
    <w:p w14:paraId="612D558F" w14:textId="4BC76FD2" w:rsidR="008539B5" w:rsidRDefault="008539B5" w:rsidP="008539B5">
      <w:pPr>
        <w:pStyle w:val="Brdtextmedindrag"/>
        <w:ind w:firstLine="0"/>
      </w:pPr>
      <w:r>
        <w:t>Enligt artikel 7 i MDR-förordningen och artikel 7 i IVDR-förordningen är det förbjudet att på märkningen, i bruksanvisningen eller vid tillhanda</w:t>
      </w:r>
      <w:r>
        <w:softHyphen/>
        <w:t>håll</w:t>
      </w:r>
      <w:r>
        <w:softHyphen/>
        <w:t>andet, ibruktagandet eller marknadsföringen av produkter använda text, namn, varumärken, bilder och figurativa eller icke figurativa symboler som kan vilseleda användaren eller patienten vad gäller produktens av</w:t>
      </w:r>
      <w:r>
        <w:softHyphen/>
        <w:t>sedda ändamål, säkerhet och prestanda. Detta vilseledande kan enligt be</w:t>
      </w:r>
      <w:r>
        <w:softHyphen/>
        <w:t>stäm</w:t>
      </w:r>
      <w:r>
        <w:softHyphen/>
        <w:t xml:space="preserve">melsen ske genom att </w:t>
      </w:r>
    </w:p>
    <w:p w14:paraId="233826FE" w14:textId="77777777" w:rsidR="008539B5" w:rsidRDefault="008539B5" w:rsidP="008539B5">
      <w:pPr>
        <w:pStyle w:val="Brdtextmedindrag"/>
      </w:pPr>
      <w:r>
        <w:t xml:space="preserve">a) tillskriva produkten egenskaper och funktioner som den inte har, </w:t>
      </w:r>
    </w:p>
    <w:p w14:paraId="3C3CA229" w14:textId="65DA10A7" w:rsidR="008539B5" w:rsidRDefault="008539B5" w:rsidP="008539B5">
      <w:pPr>
        <w:pStyle w:val="Brdtextmedindrag"/>
      </w:pPr>
      <w:r>
        <w:t>b) inge en oriktig föreställning avseende behandling eller diagnos, funk</w:t>
      </w:r>
      <w:r>
        <w:softHyphen/>
        <w:t>tion</w:t>
      </w:r>
      <w:r>
        <w:softHyphen/>
        <w:t xml:space="preserve">er eller egenskaper som produkten inte har, </w:t>
      </w:r>
    </w:p>
    <w:p w14:paraId="7D25C819" w14:textId="6E923410" w:rsidR="008539B5" w:rsidRDefault="008539B5" w:rsidP="008539B5">
      <w:pPr>
        <w:pStyle w:val="Brdtextmedindrag"/>
      </w:pPr>
      <w:r>
        <w:t>c) underlåta att informera användaren eller patienten om en sannolik risk i samband med användning av produkten i enlighet med dess avsedda ända</w:t>
      </w:r>
      <w:r>
        <w:softHyphen/>
        <w:t xml:space="preserve">mål, eller </w:t>
      </w:r>
    </w:p>
    <w:p w14:paraId="2D7A52AE" w14:textId="58120CA9" w:rsidR="008539B5" w:rsidRDefault="008539B5" w:rsidP="008539B5">
      <w:pPr>
        <w:pStyle w:val="Brdtextmedindrag"/>
      </w:pPr>
      <w:r>
        <w:t>d) föreslå andra användningsområden för produkten än de som uppgavs som en del av det avsedda ändamål för vilket bedömningen av överens</w:t>
      </w:r>
      <w:r>
        <w:softHyphen/>
        <w:t>stäm</w:t>
      </w:r>
      <w:r>
        <w:softHyphen/>
        <w:t>melse genomfördes.</w:t>
      </w:r>
    </w:p>
    <w:p w14:paraId="48C2B0C1" w14:textId="75CE367E" w:rsidR="008539B5" w:rsidRDefault="008539B5" w:rsidP="008539B5">
      <w:pPr>
        <w:pStyle w:val="Brdtextmedindrag"/>
      </w:pPr>
      <w:r>
        <w:t>När det gäller medicintekniska produkter och medicintekniska pro</w:t>
      </w:r>
      <w:r>
        <w:softHyphen/>
        <w:t>dukt</w:t>
      </w:r>
      <w:r>
        <w:softHyphen/>
        <w:t>er för in vitro-diagnostik föreslås det i avsnitt 11.1 att det ska utses tillsyns</w:t>
      </w:r>
      <w:r>
        <w:softHyphen/>
        <w:t>myndig</w:t>
      </w:r>
      <w:r>
        <w:softHyphen/>
        <w:t xml:space="preserve">heter som ska utöva tillsyn över EU-förordningarna. Som anges ovan under rubriken </w:t>
      </w:r>
      <w:r w:rsidRPr="00A6671A">
        <w:rPr>
          <w:i/>
        </w:rPr>
        <w:t>Förelägganden vid tillsyn</w:t>
      </w:r>
      <w:r>
        <w:t xml:space="preserve"> kan tillsynsmyndighet med</w:t>
      </w:r>
      <w:r>
        <w:softHyphen/>
        <w:t xml:space="preserve">dela förelägganden för att kraven i EU-förordningarna ska uppfyllas. Detta omfattar även kraven i artikel 7 i MDR-förordningen och artikel 7 i IVDR-förordningen. Föreläggandena kan förenas med vite. </w:t>
      </w:r>
    </w:p>
    <w:p w14:paraId="7003CA41" w14:textId="4C873E39" w:rsidR="008539B5" w:rsidRDefault="008539B5" w:rsidP="008539B5">
      <w:pPr>
        <w:pStyle w:val="Brdtextmedindrag"/>
      </w:pPr>
      <w:r>
        <w:t>Den som bryter mot kraven i artikel 7 i MDR-förordningen och artikel 7 i IVDR-förordningen bör även kunna åläggas att betala en sanktions</w:t>
      </w:r>
      <w:r>
        <w:softHyphen/>
        <w:t>av</w:t>
      </w:r>
      <w:r>
        <w:softHyphen/>
        <w:t>gift. Regeringen eller den myndighet som regering bestämmer ska således få meddela föreskrifter om att en sanktionsavgift får tas ut av den som över</w:t>
      </w:r>
      <w:r>
        <w:softHyphen/>
        <w:t>träder dessa bestämmelser.</w:t>
      </w:r>
    </w:p>
    <w:p w14:paraId="5C732044" w14:textId="4D2BB35B" w:rsidR="008539B5" w:rsidRDefault="008539B5" w:rsidP="008539B5">
      <w:pPr>
        <w:pStyle w:val="Rubrik5utannumrering"/>
      </w:pPr>
      <w:r>
        <w:t>Överträdelser av bestämmelser om kliniska prövningar och prestanda</w:t>
      </w:r>
      <w:r>
        <w:softHyphen/>
        <w:t>studier</w:t>
      </w:r>
    </w:p>
    <w:p w14:paraId="524E302F" w14:textId="2373D1F4" w:rsidR="008539B5" w:rsidRDefault="008539B5" w:rsidP="008539B5">
      <w:pPr>
        <w:pStyle w:val="Brdtextmedindrag"/>
        <w:ind w:firstLine="0"/>
      </w:pPr>
      <w:r>
        <w:t>Innan en klinisk prövning eller prestandastudie får påbörjas eller genom</w:t>
      </w:r>
      <w:r>
        <w:softHyphen/>
        <w:t>föras ska prövningen och studien granskas både vetenskapligt och etiskt. Den vetenskapliga och etiska granskningen av prövningar och studier görs för att minska riskerna för försökspersonerna vid utveckling av nya pro</w:t>
      </w:r>
      <w:r>
        <w:softHyphen/>
        <w:t>dukt</w:t>
      </w:r>
      <w:r>
        <w:softHyphen/>
        <w:t xml:space="preserve">er. I avsnitt 15.1.1 föreslås det att den som </w:t>
      </w:r>
      <w:r w:rsidRPr="00B4724F">
        <w:t xml:space="preserve">påbörjar eller genomför en klinisk prövning eller prestandastudie utan </w:t>
      </w:r>
      <w:r>
        <w:t xml:space="preserve">erforderligt </w:t>
      </w:r>
      <w:r w:rsidRPr="00B4724F">
        <w:t xml:space="preserve">tillstånd </w:t>
      </w:r>
      <w:r>
        <w:t>ska kunna dömas till böter eller fängelse i högst två år. Kliniska prövningar och pre</w:t>
      </w:r>
      <w:r>
        <w:softHyphen/>
        <w:t>standa</w:t>
      </w:r>
      <w:r>
        <w:softHyphen/>
        <w:t>studier omfattar vitt skilda prövningar och allvaret för överträdelser av bestämmelserna om tillstånd kan därför variera. Att påbörja eller genom</w:t>
      </w:r>
      <w:r>
        <w:softHyphen/>
        <w:t>föra en klinisk prövning eller prestandastudie utan erforderligt till</w:t>
      </w:r>
      <w:r>
        <w:softHyphen/>
        <w:t xml:space="preserve">stånd eller i strid med ett negativt yttrande från den etiska granskningen bör således kunna leda till sanktionsavgift. </w:t>
      </w:r>
    </w:p>
    <w:p w14:paraId="1C9B6DCB" w14:textId="7E4B1719" w:rsidR="008539B5" w:rsidRDefault="008539B5" w:rsidP="008539B5">
      <w:pPr>
        <w:pStyle w:val="Brdtextmedindrag"/>
      </w:pPr>
      <w:r>
        <w:t>Som framgår av avsnitt 10.4 skiljer sig beslutsförfarandena för att få påbörja och genomföra en klinisk prövning åt i vissa delar. Enligt artikel 70.7 b i MDR-förordningen får en klinisk prövning endast påbörjas om pröv</w:t>
      </w:r>
      <w:r>
        <w:softHyphen/>
        <w:t xml:space="preserve">ningen godkänts och den etiska granskningen inte resulterat i ett negativt yttrande. </w:t>
      </w:r>
    </w:p>
    <w:p w14:paraId="11CFBBBF" w14:textId="1735BF19" w:rsidR="008539B5" w:rsidRDefault="008539B5" w:rsidP="008539B5">
      <w:pPr>
        <w:pStyle w:val="Brdtextmedindrag"/>
      </w:pPr>
      <w:r>
        <w:t>Ett något annat beslutsförfarande gäller för en klinisk prövning av pro</w:t>
      </w:r>
      <w:r>
        <w:softHyphen/>
        <w:t>dukt</w:t>
      </w:r>
      <w:r>
        <w:softHyphen/>
        <w:t>er i de lägre riskklasserna. En sådan prövning får påbörjas efter det att an</w:t>
      </w:r>
      <w:r>
        <w:softHyphen/>
        <w:t xml:space="preserve">sökan har validerats och den etiska granskningen inte resulterat i ett negativt yttrande. </w:t>
      </w:r>
    </w:p>
    <w:p w14:paraId="69624E4C" w14:textId="03F0EFC9" w:rsidR="008539B5" w:rsidRDefault="008539B5" w:rsidP="008539B5">
      <w:pPr>
        <w:pStyle w:val="Brdtextmedindrag"/>
      </w:pPr>
      <w:r>
        <w:t xml:space="preserve">Ytterligare ett beslutsförfarande finns när det gäller en klinisk prövning som görs för att ytterligare utvärdera en produkt som redan är CE-märkt, s.k. </w:t>
      </w:r>
      <w:r w:rsidRPr="00BC0549">
        <w:rPr>
          <w:iCs/>
        </w:rPr>
        <w:t>studie för klinisk uppföljning efter utsläppandet</w:t>
      </w:r>
      <w:r>
        <w:rPr>
          <w:i/>
        </w:rPr>
        <w:t>.</w:t>
      </w:r>
      <w:r>
        <w:t xml:space="preserve"> En sådan prövning får påbörjas en viss tid efter att en anmälan lämnats in under förutsättning att den etiska granskningen inte resulterar i ett negativt yttrande. Det</w:t>
      </w:r>
      <w:r>
        <w:softHyphen/>
        <w:t>samma gäller i de fall anmälan görs för att genomföra en väsentlig ändring av en befintlig klinisk prövning. Om beslut inte meddelas inom de tids</w:t>
      </w:r>
      <w:r>
        <w:softHyphen/>
        <w:t>period</w:t>
      </w:r>
      <w:r>
        <w:softHyphen/>
        <w:t>er som anges i artikel 75 i MDR-förordningen så innebär det att den väs</w:t>
      </w:r>
      <w:r>
        <w:softHyphen/>
        <w:t xml:space="preserve">entliga ändringen är godtagbar i enlighet med artikel 75. </w:t>
      </w:r>
    </w:p>
    <w:p w14:paraId="7B62B77C" w14:textId="77777777" w:rsidR="008539B5" w:rsidRDefault="008539B5" w:rsidP="008539B5">
      <w:pPr>
        <w:pStyle w:val="Brdtextmedindrag"/>
      </w:pPr>
      <w:r>
        <w:t xml:space="preserve">Liknande bestämmelser finns för prestandastudier i artiklarna 66.7, 70, 71 och 74 i IVDR-förordningen. </w:t>
      </w:r>
    </w:p>
    <w:p w14:paraId="1526163F" w14:textId="65C73F21" w:rsidR="008539B5" w:rsidRDefault="008539B5" w:rsidP="008539B5">
      <w:pPr>
        <w:pStyle w:val="Brdtextmedindrag"/>
      </w:pPr>
      <w:r>
        <w:t>Regeringen eller den myndighet som regeringen best</w:t>
      </w:r>
      <w:r w:rsidRPr="00A60E2A">
        <w:t>ämmer bör få före</w:t>
      </w:r>
      <w:r>
        <w:softHyphen/>
      </w:r>
      <w:r w:rsidRPr="00A60E2A">
        <w:t>skriva om sanktionsavgift i de fall en klinisk prövning eller pre</w:t>
      </w:r>
      <w:r>
        <w:softHyphen/>
      </w:r>
      <w:r w:rsidRPr="00A60E2A">
        <w:t>standa</w:t>
      </w:r>
      <w:r>
        <w:softHyphen/>
      </w:r>
      <w:r w:rsidRPr="00A60E2A">
        <w:t>studie genomförs utan tillstånd eller utan att en ansökan eller anmälan har lämnats in eller i strid med ett negativt yttrande avseende den etiska gransk</w:t>
      </w:r>
      <w:r>
        <w:softHyphen/>
      </w:r>
      <w:r w:rsidRPr="00A60E2A">
        <w:t>ningen i enlighet med artikel 70.7 a, 74 eller 75 i MDR-förord</w:t>
      </w:r>
      <w:r>
        <w:softHyphen/>
      </w:r>
      <w:r w:rsidRPr="00A60E2A">
        <w:t>ning</w:t>
      </w:r>
      <w:r>
        <w:softHyphen/>
      </w:r>
      <w:r w:rsidRPr="00A60E2A">
        <w:t>en och artikel 66.7 a, 70 eller 71 i IVDR-förordningen i det fall den mynd</w:t>
      </w:r>
      <w:r>
        <w:softHyphen/>
      </w:r>
      <w:r w:rsidRPr="00A60E2A">
        <w:t>ig</w:t>
      </w:r>
      <w:r>
        <w:softHyphen/>
      </w:r>
      <w:r w:rsidRPr="00A60E2A">
        <w:t>het som regeringen utsett att pröva frågor om kliniska prövningar och pre</w:t>
      </w:r>
      <w:r>
        <w:softHyphen/>
      </w:r>
      <w:r w:rsidRPr="00A60E2A">
        <w:t>standastudier inte har fattat beslut i frågan. I avsnitt 15.1.1 framgår det att även överträdelser av villkor i ett beslut ska leda till straffansvar. Reger</w:t>
      </w:r>
      <w:r>
        <w:softHyphen/>
      </w:r>
      <w:r w:rsidRPr="00A60E2A">
        <w:t>ing</w:t>
      </w:r>
      <w:r>
        <w:softHyphen/>
      </w:r>
      <w:r w:rsidRPr="00A60E2A">
        <w:t>en bedömer att sådana över</w:t>
      </w:r>
      <w:r>
        <w:softHyphen/>
      </w:r>
      <w:r w:rsidRPr="00A60E2A">
        <w:t>trädelser ska kunna leda till sanktions</w:t>
      </w:r>
      <w:r>
        <w:softHyphen/>
      </w:r>
      <w:r w:rsidRPr="00A60E2A">
        <w:t xml:space="preserve">avgifter. </w:t>
      </w:r>
      <w:r>
        <w:t xml:space="preserve">Som anges ovan </w:t>
      </w:r>
      <w:r w:rsidRPr="00A60E2A">
        <w:t xml:space="preserve">föreslås </w:t>
      </w:r>
      <w:r>
        <w:t xml:space="preserve">det i avsnitt 15.2.6 att ett </w:t>
      </w:r>
      <w:r w:rsidRPr="00A60E2A">
        <w:t xml:space="preserve">förbud </w:t>
      </w:r>
      <w:r>
        <w:t xml:space="preserve">införs </w:t>
      </w:r>
      <w:r w:rsidRPr="00A60E2A">
        <w:t xml:space="preserve">mot att döma till straff </w:t>
      </w:r>
      <w:r>
        <w:t xml:space="preserve">för en </w:t>
      </w:r>
      <w:r w:rsidRPr="00A60E2A">
        <w:t xml:space="preserve">gärning </w:t>
      </w:r>
      <w:r>
        <w:t xml:space="preserve">som omfattas av ett beslut om </w:t>
      </w:r>
      <w:r w:rsidRPr="00A60E2A">
        <w:t xml:space="preserve">sanktionsavgift. Som anges i det avsnittet så </w:t>
      </w:r>
      <w:r>
        <w:t xml:space="preserve">utgör ett beslut om sanktionsavgift </w:t>
      </w:r>
      <w:r w:rsidRPr="00A60E2A">
        <w:t>hinder mot ett straff</w:t>
      </w:r>
      <w:r>
        <w:softHyphen/>
      </w:r>
      <w:r w:rsidRPr="00A60E2A">
        <w:t>rätts</w:t>
      </w:r>
      <w:r>
        <w:softHyphen/>
      </w:r>
      <w:r w:rsidRPr="00A60E2A">
        <w:t>ligt förfarande</w:t>
      </w:r>
      <w:r>
        <w:t xml:space="preserve">. </w:t>
      </w:r>
    </w:p>
    <w:p w14:paraId="71302EA6" w14:textId="77777777" w:rsidR="008539B5" w:rsidRDefault="008539B5" w:rsidP="008539B5">
      <w:pPr>
        <w:pStyle w:val="Rubrik5utannumrering"/>
      </w:pPr>
      <w:r>
        <w:t>Anmält organ</w:t>
      </w:r>
    </w:p>
    <w:p w14:paraId="607A863F" w14:textId="7C163F7A" w:rsidR="008539B5" w:rsidRDefault="008539B5" w:rsidP="008539B5">
      <w:pPr>
        <w:pStyle w:val="Brdtextmedindrag"/>
        <w:ind w:firstLine="0"/>
      </w:pPr>
      <w:r>
        <w:t>I artiklarna 35–50 i MDR-förordningen och artiklarna 31–46 i IVDR-för</w:t>
      </w:r>
      <w:r>
        <w:softHyphen/>
        <w:t>ord</w:t>
      </w:r>
      <w:r>
        <w:softHyphen/>
        <w:t>ningen finns bestämmelser om anmälda organ. Anmälda organ är obero</w:t>
      </w:r>
      <w:r>
        <w:softHyphen/>
        <w:t>ende organisationer som ska bistå och övervaka tillverkarnas arbete med att kontrollera och säkerställa att de produkter som släpps ut på mark</w:t>
      </w:r>
      <w:r>
        <w:softHyphen/>
        <w:t>nad</w:t>
      </w:r>
      <w:r>
        <w:softHyphen/>
        <w:t>en uppfyller gällande regler. Bland annat ska de anmälda organen granska</w:t>
      </w:r>
      <w:r w:rsidRPr="00B757CF">
        <w:t xml:space="preserve"> tillverkarens kvalitetsledningssystem </w:t>
      </w:r>
      <w:r>
        <w:t>och bedöma</w:t>
      </w:r>
      <w:r w:rsidRPr="00B757CF">
        <w:t xml:space="preserve"> tillverkarens tekn</w:t>
      </w:r>
      <w:r>
        <w:softHyphen/>
      </w:r>
      <w:r w:rsidRPr="00B757CF">
        <w:t>iska dokumentation, särskilt dokumentation om klinisk utvärderin</w:t>
      </w:r>
      <w:r>
        <w:t>g.</w:t>
      </w:r>
    </w:p>
    <w:p w14:paraId="577D071C" w14:textId="77777777" w:rsidR="008539B5" w:rsidRDefault="008539B5" w:rsidP="008539B5">
      <w:pPr>
        <w:pStyle w:val="Brdtextmedindrag"/>
      </w:pPr>
      <w:r>
        <w:t>De anmälda organen utses av myndigheter med ansvar för anmälda organ.</w:t>
      </w:r>
      <w:r w:rsidRPr="00B757CF">
        <w:t xml:space="preserve"> </w:t>
      </w:r>
      <w:r>
        <w:t xml:space="preserve">I Sverige är det Läkemedelsverket som utser anmälda organ. </w:t>
      </w:r>
    </w:p>
    <w:p w14:paraId="7286B069" w14:textId="4FA1B08F" w:rsidR="008539B5" w:rsidRDefault="008539B5" w:rsidP="008539B5">
      <w:pPr>
        <w:pStyle w:val="Brdtextmedindrag"/>
      </w:pPr>
      <w:r>
        <w:t>Att oriktigt åberopa att man är ackrediterad eller har ställning som anmält organ kan medföra ett antal negativa konsekvenser. Om ett företag inte utsetts till anmält organ, innebär detta att kontrollen av en produkt inte har utförts i enlighet med gällande rätt. Därmed följer en risk för att kontroll</w:t>
      </w:r>
      <w:r>
        <w:softHyphen/>
        <w:t>erade produkter inte lever upp till föreskrivna säkerhetskrav. Att oriktigt åberopa ackreditering, eller ställning såsom anmält organ, riskerar även att skada tilltron till ackrediteringssystemet och förfarandet för utse</w:t>
      </w:r>
      <w:r>
        <w:softHyphen/>
        <w:t>en</w:t>
      </w:r>
      <w:r>
        <w:softHyphen/>
        <w:t xml:space="preserve">de och övervakning av anmälda organ. </w:t>
      </w:r>
    </w:p>
    <w:p w14:paraId="342A93EC" w14:textId="08FF3399" w:rsidR="008539B5" w:rsidRDefault="008539B5" w:rsidP="008539B5">
      <w:pPr>
        <w:pStyle w:val="Brdtextmedindrag"/>
      </w:pPr>
      <w:r>
        <w:t>Att olovligen åberopa att en verksamhet är ackrediterad eller anmäld kan också påverka konkurrensförhållandena mellan organ som utför provning och teknisk kontroll på ett negativt sätt. Det öppna systemet är en marknad, där de anmälda organen utför sina uppgifter på uppdragsbasis och på eget ansvar gentemot kunden. För att denna marknad ska fungera sunt och effek</w:t>
      </w:r>
      <w:r>
        <w:softHyphen/>
        <w:t xml:space="preserve">tivt krävs att konkurrensen sker på lika villkor. Så blir dock inte fallet om företag som inte är ackrediterade eller anmälda agerar på marknaden som om de vore det. Det finns därför starka skäl för att sanktioner ska kunna vidtas gentemot den som oriktigt har uppgett sig vara ackrediterad eller anmäld. För sådana överträdelser följer sanktionsavgifter enligt lagen </w:t>
      </w:r>
      <w:r w:rsidRPr="00A11101">
        <w:t>(2011:791) om ackreditering och teknisk kontroll</w:t>
      </w:r>
      <w:r>
        <w:t xml:space="preserve">. Samma sanktion bör även följa </w:t>
      </w:r>
      <w:r w:rsidRPr="00A11101">
        <w:t>den som oriktigt har uppgett sig vara</w:t>
      </w:r>
      <w:r>
        <w:t xml:space="preserve"> ett anmält organ i enlighet med MDR- och IVDR-förordningarna. </w:t>
      </w:r>
    </w:p>
    <w:p w14:paraId="60798E3D" w14:textId="77777777" w:rsidR="008539B5" w:rsidRDefault="008539B5" w:rsidP="008539B5">
      <w:pPr>
        <w:pStyle w:val="Rubrik5utannumrering"/>
      </w:pPr>
      <w:r>
        <w:t>Myndighet som föreskriver om sanktionsavgifter</w:t>
      </w:r>
    </w:p>
    <w:p w14:paraId="32529B45" w14:textId="1E50A4CC" w:rsidR="008539B5" w:rsidRPr="005350ED" w:rsidRDefault="008539B5" w:rsidP="008539B5">
      <w:pPr>
        <w:pStyle w:val="Brdtextmedindrag"/>
        <w:ind w:firstLine="0"/>
        <w:rPr>
          <w:bCs/>
        </w:rPr>
      </w:pPr>
      <w:r>
        <w:t>Som konstateras ovan gör regeringen bedömningen att regeringen eller den myndighet som regeringen bestämmer ska få föreskriva om sanktions</w:t>
      </w:r>
      <w:r>
        <w:softHyphen/>
        <w:t>avgift</w:t>
      </w:r>
      <w:r>
        <w:softHyphen/>
        <w:t xml:space="preserve">er. Som </w:t>
      </w:r>
      <w:r w:rsidRPr="002E5398">
        <w:rPr>
          <w:bCs/>
          <w:i/>
          <w:iCs/>
        </w:rPr>
        <w:t>Läkemedelsverket</w:t>
      </w:r>
      <w:r w:rsidRPr="005350ED">
        <w:rPr>
          <w:bCs/>
        </w:rPr>
        <w:t xml:space="preserve"> noterar </w:t>
      </w:r>
      <w:r>
        <w:rPr>
          <w:bCs/>
        </w:rPr>
        <w:t xml:space="preserve">är </w:t>
      </w:r>
      <w:r w:rsidRPr="005350ED">
        <w:rPr>
          <w:bCs/>
        </w:rPr>
        <w:t xml:space="preserve">delegation till </w:t>
      </w:r>
      <w:r>
        <w:rPr>
          <w:bCs/>
        </w:rPr>
        <w:t xml:space="preserve">en </w:t>
      </w:r>
      <w:r w:rsidRPr="005350ED">
        <w:rPr>
          <w:bCs/>
        </w:rPr>
        <w:t xml:space="preserve">myndighet </w:t>
      </w:r>
      <w:r>
        <w:rPr>
          <w:bCs/>
        </w:rPr>
        <w:t>att före</w:t>
      </w:r>
      <w:r>
        <w:rPr>
          <w:bCs/>
        </w:rPr>
        <w:softHyphen/>
        <w:t xml:space="preserve">skriva om sanktionsavgifter </w:t>
      </w:r>
      <w:r w:rsidRPr="005350ED">
        <w:rPr>
          <w:bCs/>
        </w:rPr>
        <w:t>ovanlig</w:t>
      </w:r>
      <w:r>
        <w:rPr>
          <w:bCs/>
        </w:rPr>
        <w:t>,</w:t>
      </w:r>
      <w:r w:rsidRPr="005350ED">
        <w:rPr>
          <w:bCs/>
        </w:rPr>
        <w:t xml:space="preserve"> men ett exempel finns i 8</w:t>
      </w:r>
      <w:r>
        <w:rPr>
          <w:bCs/>
        </w:rPr>
        <w:t> kap.</w:t>
      </w:r>
      <w:r w:rsidRPr="005350ED">
        <w:rPr>
          <w:bCs/>
        </w:rPr>
        <w:t xml:space="preserve"> </w:t>
      </w:r>
      <w:r>
        <w:rPr>
          <w:bCs/>
        </w:rPr>
        <w:t>5 §</w:t>
      </w:r>
      <w:r w:rsidRPr="005350ED">
        <w:rPr>
          <w:bCs/>
        </w:rPr>
        <w:t xml:space="preserve"> arbetsmiljölagen (1977:1160). Delegationen till myndighet i den be</w:t>
      </w:r>
      <w:r>
        <w:rPr>
          <w:bCs/>
        </w:rPr>
        <w:softHyphen/>
      </w:r>
      <w:r w:rsidRPr="005350ED">
        <w:rPr>
          <w:bCs/>
        </w:rPr>
        <w:t>stäm</w:t>
      </w:r>
      <w:r>
        <w:rPr>
          <w:bCs/>
        </w:rPr>
        <w:softHyphen/>
      </w:r>
      <w:r w:rsidRPr="005350ED">
        <w:rPr>
          <w:bCs/>
        </w:rPr>
        <w:t>melsen motiveras av det arbetsmiljörättsliga regelverkets utform</w:t>
      </w:r>
      <w:r>
        <w:rPr>
          <w:bCs/>
        </w:rPr>
        <w:softHyphen/>
      </w:r>
      <w:r w:rsidRPr="005350ED">
        <w:rPr>
          <w:bCs/>
        </w:rPr>
        <w:t>ning där arbetsmiljölagen är en utpräglad ramlag och de materiella reglerna i stor utsträckning beslutas av förvaltnings</w:t>
      </w:r>
      <w:r>
        <w:rPr>
          <w:bCs/>
        </w:rPr>
        <w:softHyphen/>
      </w:r>
      <w:r w:rsidRPr="005350ED">
        <w:rPr>
          <w:bCs/>
        </w:rPr>
        <w:t>myndighet</w:t>
      </w:r>
      <w:r>
        <w:rPr>
          <w:bCs/>
        </w:rPr>
        <w:t xml:space="preserve"> (</w:t>
      </w:r>
      <w:r w:rsidRPr="005350ED">
        <w:rPr>
          <w:bCs/>
        </w:rPr>
        <w:t>se prop. 2012/13:143 s</w:t>
      </w:r>
      <w:r>
        <w:rPr>
          <w:bCs/>
        </w:rPr>
        <w:t> </w:t>
      </w:r>
      <w:r w:rsidRPr="005350ED">
        <w:rPr>
          <w:bCs/>
        </w:rPr>
        <w:t>63</w:t>
      </w:r>
      <w:r>
        <w:rPr>
          <w:bCs/>
        </w:rPr>
        <w:t> </w:t>
      </w:r>
      <w:r w:rsidRPr="005350ED">
        <w:rPr>
          <w:bCs/>
        </w:rPr>
        <w:t>f.</w:t>
      </w:r>
      <w:r>
        <w:rPr>
          <w:bCs/>
        </w:rPr>
        <w:t>).</w:t>
      </w:r>
      <w:r w:rsidRPr="005350ED">
        <w:rPr>
          <w:bCs/>
        </w:rPr>
        <w:t xml:space="preserve"> För det medicintekniska regelverket </w:t>
      </w:r>
      <w:r>
        <w:rPr>
          <w:bCs/>
        </w:rPr>
        <w:t xml:space="preserve">kommer </w:t>
      </w:r>
      <w:r w:rsidRPr="005350ED">
        <w:rPr>
          <w:bCs/>
        </w:rPr>
        <w:t>de materiella be</w:t>
      </w:r>
      <w:r>
        <w:rPr>
          <w:bCs/>
        </w:rPr>
        <w:softHyphen/>
      </w:r>
      <w:r w:rsidRPr="005350ED">
        <w:rPr>
          <w:bCs/>
        </w:rPr>
        <w:t>stäm</w:t>
      </w:r>
      <w:r>
        <w:rPr>
          <w:bCs/>
        </w:rPr>
        <w:softHyphen/>
      </w:r>
      <w:r w:rsidRPr="005350ED">
        <w:rPr>
          <w:bCs/>
        </w:rPr>
        <w:t>melserna som är handlingsreglerande för enskild</w:t>
      </w:r>
      <w:r>
        <w:rPr>
          <w:bCs/>
        </w:rPr>
        <w:t>a</w:t>
      </w:r>
      <w:r w:rsidRPr="005350ED">
        <w:rPr>
          <w:bCs/>
        </w:rPr>
        <w:t xml:space="preserve"> i mycket stor ut</w:t>
      </w:r>
      <w:r>
        <w:rPr>
          <w:bCs/>
        </w:rPr>
        <w:softHyphen/>
      </w:r>
      <w:r w:rsidRPr="005350ED">
        <w:rPr>
          <w:bCs/>
        </w:rPr>
        <w:t>sträck</w:t>
      </w:r>
      <w:r>
        <w:rPr>
          <w:bCs/>
        </w:rPr>
        <w:softHyphen/>
      </w:r>
      <w:r w:rsidRPr="005350ED">
        <w:rPr>
          <w:bCs/>
        </w:rPr>
        <w:t xml:space="preserve">ning att finnas i EU-författningar. </w:t>
      </w:r>
      <w:r>
        <w:rPr>
          <w:bCs/>
        </w:rPr>
        <w:t>Med tanke på att regel</w:t>
      </w:r>
      <w:r>
        <w:rPr>
          <w:bCs/>
        </w:rPr>
        <w:softHyphen/>
        <w:t>verket över medicin</w:t>
      </w:r>
      <w:r>
        <w:rPr>
          <w:bCs/>
        </w:rPr>
        <w:softHyphen/>
        <w:t>tekniska produkter omfattar komplicerade och detalj</w:t>
      </w:r>
      <w:r>
        <w:rPr>
          <w:bCs/>
        </w:rPr>
        <w:softHyphen/>
        <w:t>er</w:t>
      </w:r>
      <w:r>
        <w:rPr>
          <w:bCs/>
        </w:rPr>
        <w:softHyphen/>
        <w:t>ade bestäm</w:t>
      </w:r>
      <w:r>
        <w:rPr>
          <w:bCs/>
        </w:rPr>
        <w:softHyphen/>
        <w:t>mels</w:t>
      </w:r>
      <w:r>
        <w:rPr>
          <w:bCs/>
        </w:rPr>
        <w:softHyphen/>
        <w:t>er rörande hela livscykeln för ett mycket stort antal pro</w:t>
      </w:r>
      <w:r>
        <w:rPr>
          <w:bCs/>
        </w:rPr>
        <w:softHyphen/>
        <w:t>dukter be</w:t>
      </w:r>
      <w:r>
        <w:rPr>
          <w:bCs/>
        </w:rPr>
        <w:softHyphen/>
        <w:t>döm</w:t>
      </w:r>
      <w:r>
        <w:rPr>
          <w:bCs/>
        </w:rPr>
        <w:softHyphen/>
        <w:t xml:space="preserve">er regeringen det mest lämpligt att det finns en möjlighet för en myndighet att föreskriva om sanktionsavgifterna. </w:t>
      </w:r>
    </w:p>
    <w:p w14:paraId="261B6921" w14:textId="3969A3FE" w:rsidR="008539B5" w:rsidRDefault="008539B5" w:rsidP="008539B5">
      <w:pPr>
        <w:pStyle w:val="Brdtextmedindrag"/>
      </w:pPr>
      <w:r>
        <w:rPr>
          <w:bCs/>
        </w:rPr>
        <w:t xml:space="preserve">I likhet med vad Läkemedelverket anför i sitt remissyttrande är det viktigt att </w:t>
      </w:r>
      <w:r w:rsidRPr="005350ED">
        <w:rPr>
          <w:bCs/>
        </w:rPr>
        <w:t>sanktionsavgiftssystemet endast omfattar sådana överträdelser där utrymmet för kontrollmyndigheten att göra skönsmässiga bedöm</w:t>
      </w:r>
      <w:r>
        <w:rPr>
          <w:bCs/>
        </w:rPr>
        <w:softHyphen/>
      </w:r>
      <w:r w:rsidRPr="005350ED">
        <w:rPr>
          <w:bCs/>
        </w:rPr>
        <w:t>ning</w:t>
      </w:r>
      <w:r>
        <w:rPr>
          <w:bCs/>
        </w:rPr>
        <w:softHyphen/>
      </w:r>
      <w:r w:rsidRPr="005350ED">
        <w:rPr>
          <w:bCs/>
        </w:rPr>
        <w:t>ar är begränsat. Systemet bör därför utformas på ett enkelt sätt och genom att de bestämmelser som omfattas av systemet inte medför krav på in</w:t>
      </w:r>
      <w:r>
        <w:rPr>
          <w:bCs/>
        </w:rPr>
        <w:softHyphen/>
      </w:r>
      <w:r w:rsidRPr="005350ED">
        <w:rPr>
          <w:bCs/>
        </w:rPr>
        <w:t>gå</w:t>
      </w:r>
      <w:r>
        <w:rPr>
          <w:bCs/>
        </w:rPr>
        <w:softHyphen/>
      </w:r>
      <w:r w:rsidRPr="005350ED">
        <w:rPr>
          <w:bCs/>
        </w:rPr>
        <w:t>en</w:t>
      </w:r>
      <w:r>
        <w:rPr>
          <w:bCs/>
        </w:rPr>
        <w:softHyphen/>
      </w:r>
      <w:r w:rsidRPr="005350ED">
        <w:rPr>
          <w:bCs/>
        </w:rPr>
        <w:t xml:space="preserve">de bedömningar. </w:t>
      </w:r>
      <w:r>
        <w:rPr>
          <w:bCs/>
        </w:rPr>
        <w:t xml:space="preserve">Läkemedelsverket bedömer att </w:t>
      </w:r>
      <w:r w:rsidRPr="005350ED">
        <w:rPr>
          <w:bCs/>
        </w:rPr>
        <w:t xml:space="preserve">artikel 7 </w:t>
      </w:r>
      <w:r>
        <w:rPr>
          <w:bCs/>
        </w:rPr>
        <w:t>i MDR-för</w:t>
      </w:r>
      <w:r>
        <w:rPr>
          <w:bCs/>
        </w:rPr>
        <w:softHyphen/>
        <w:t>ord</w:t>
      </w:r>
      <w:r>
        <w:rPr>
          <w:bCs/>
        </w:rPr>
        <w:softHyphen/>
        <w:t xml:space="preserve">ningen och artikel 7 i IVDR-förordningen, som reglerar </w:t>
      </w:r>
      <w:r w:rsidRPr="005350ED">
        <w:rPr>
          <w:bCs/>
        </w:rPr>
        <w:t xml:space="preserve">ett förbud mot att </w:t>
      </w:r>
      <w:r>
        <w:rPr>
          <w:bCs/>
        </w:rPr>
        <w:t>bland annat</w:t>
      </w:r>
      <w:r w:rsidRPr="005350ED">
        <w:rPr>
          <w:bCs/>
        </w:rPr>
        <w:t xml:space="preserve"> i märkning och marknadsföring använda text, bilder eller dylikt som kan vilseleda användaren eller patienten om produktens ända</w:t>
      </w:r>
      <w:r>
        <w:rPr>
          <w:bCs/>
        </w:rPr>
        <w:softHyphen/>
      </w:r>
      <w:r w:rsidRPr="005350ED">
        <w:rPr>
          <w:bCs/>
        </w:rPr>
        <w:t>mål, säkerhet och prestanda</w:t>
      </w:r>
      <w:r>
        <w:rPr>
          <w:bCs/>
        </w:rPr>
        <w:t>,</w:t>
      </w:r>
      <w:r w:rsidRPr="005350ED">
        <w:rPr>
          <w:bCs/>
        </w:rPr>
        <w:t xml:space="preserve"> är en bestämmelse som i vissa delar typiskt sett kräver att ingående bedömningar görs </w:t>
      </w:r>
      <w:r>
        <w:rPr>
          <w:bCs/>
        </w:rPr>
        <w:t xml:space="preserve">vid överträdelser </w:t>
      </w:r>
      <w:r w:rsidRPr="005350ED">
        <w:rPr>
          <w:bCs/>
        </w:rPr>
        <w:t>(j</w:t>
      </w:r>
      <w:r>
        <w:rPr>
          <w:bCs/>
        </w:rPr>
        <w:t>fr</w:t>
      </w:r>
      <w:r w:rsidRPr="005350ED">
        <w:rPr>
          <w:bCs/>
        </w:rPr>
        <w:t xml:space="preserve"> </w:t>
      </w:r>
      <w:r>
        <w:rPr>
          <w:bCs/>
        </w:rPr>
        <w:t>exempel</w:t>
      </w:r>
      <w:r>
        <w:rPr>
          <w:bCs/>
        </w:rPr>
        <w:softHyphen/>
        <w:t xml:space="preserve">vis </w:t>
      </w:r>
      <w:r w:rsidRPr="005350ED">
        <w:rPr>
          <w:bCs/>
        </w:rPr>
        <w:t>artikel 7</w:t>
      </w:r>
      <w:r>
        <w:rPr>
          <w:bCs/>
        </w:rPr>
        <w:t> </w:t>
      </w:r>
      <w:r w:rsidRPr="005350ED">
        <w:rPr>
          <w:bCs/>
        </w:rPr>
        <w:t>c</w:t>
      </w:r>
      <w:r>
        <w:rPr>
          <w:bCs/>
        </w:rPr>
        <w:t xml:space="preserve"> i MDR-förordningen</w:t>
      </w:r>
      <w:r w:rsidRPr="005350ED">
        <w:rPr>
          <w:bCs/>
        </w:rPr>
        <w:t>). När det gäller bestämmelserna i artikl</w:t>
      </w:r>
      <w:r>
        <w:rPr>
          <w:bCs/>
        </w:rPr>
        <w:softHyphen/>
      </w:r>
      <w:r w:rsidRPr="005350ED">
        <w:rPr>
          <w:bCs/>
        </w:rPr>
        <w:t xml:space="preserve">arna 10–16 </w:t>
      </w:r>
      <w:r>
        <w:rPr>
          <w:bCs/>
        </w:rPr>
        <w:t xml:space="preserve">i respektive EU-förordning </w:t>
      </w:r>
      <w:r w:rsidRPr="005350ED">
        <w:rPr>
          <w:bCs/>
        </w:rPr>
        <w:t>kan Läkemedelsverket kon</w:t>
      </w:r>
      <w:r>
        <w:rPr>
          <w:bCs/>
        </w:rPr>
        <w:softHyphen/>
      </w:r>
      <w:r w:rsidRPr="005350ED">
        <w:rPr>
          <w:bCs/>
        </w:rPr>
        <w:t>stat</w:t>
      </w:r>
      <w:r>
        <w:rPr>
          <w:bCs/>
        </w:rPr>
        <w:softHyphen/>
      </w:r>
      <w:r w:rsidRPr="005350ED">
        <w:rPr>
          <w:bCs/>
        </w:rPr>
        <w:t>era att dessa artiklar innehåller ett flertal olika detaljerade bestäm</w:t>
      </w:r>
      <w:r>
        <w:rPr>
          <w:bCs/>
        </w:rPr>
        <w:softHyphen/>
      </w:r>
      <w:r w:rsidRPr="005350ED">
        <w:rPr>
          <w:bCs/>
        </w:rPr>
        <w:t>mels</w:t>
      </w:r>
      <w:r>
        <w:rPr>
          <w:bCs/>
        </w:rPr>
        <w:softHyphen/>
      </w:r>
      <w:r w:rsidRPr="005350ED">
        <w:rPr>
          <w:bCs/>
        </w:rPr>
        <w:t>er varav det för vissa delartiklar skulle kunna uppstå mer omfattande be</w:t>
      </w:r>
      <w:r>
        <w:rPr>
          <w:bCs/>
        </w:rPr>
        <w:softHyphen/>
      </w:r>
      <w:r w:rsidRPr="005350ED">
        <w:rPr>
          <w:bCs/>
        </w:rPr>
        <w:t>döm</w:t>
      </w:r>
      <w:r>
        <w:rPr>
          <w:bCs/>
        </w:rPr>
        <w:softHyphen/>
      </w:r>
      <w:r w:rsidRPr="005350ED">
        <w:rPr>
          <w:bCs/>
        </w:rPr>
        <w:t xml:space="preserve">ningsfrågor. Läkemedelsverket </w:t>
      </w:r>
      <w:r>
        <w:rPr>
          <w:bCs/>
        </w:rPr>
        <w:t xml:space="preserve">delar dock </w:t>
      </w:r>
      <w:r w:rsidRPr="005350ED">
        <w:rPr>
          <w:bCs/>
        </w:rPr>
        <w:t>bedömningen i pro</w:t>
      </w:r>
      <w:r>
        <w:rPr>
          <w:bCs/>
        </w:rPr>
        <w:softHyphen/>
      </w:r>
      <w:r w:rsidRPr="005350ED">
        <w:rPr>
          <w:bCs/>
        </w:rPr>
        <w:t xml:space="preserve">memorian </w:t>
      </w:r>
      <w:r>
        <w:rPr>
          <w:bCs/>
        </w:rPr>
        <w:t xml:space="preserve">om att vissa delar av nämnda bestämmelser </w:t>
      </w:r>
      <w:r w:rsidRPr="005350ED">
        <w:rPr>
          <w:bCs/>
        </w:rPr>
        <w:t xml:space="preserve">rör överträdelser som är lätta att konstatera. </w:t>
      </w:r>
      <w:r>
        <w:rPr>
          <w:bCs/>
        </w:rPr>
        <w:t xml:space="preserve">Såsom Läkemedelsverket konstaterar </w:t>
      </w:r>
      <w:r w:rsidRPr="005350ED">
        <w:rPr>
          <w:bCs/>
        </w:rPr>
        <w:t xml:space="preserve">bör </w:t>
      </w:r>
      <w:r>
        <w:rPr>
          <w:bCs/>
        </w:rPr>
        <w:t>före</w:t>
      </w:r>
      <w:r>
        <w:rPr>
          <w:bCs/>
        </w:rPr>
        <w:softHyphen/>
        <w:t>skriv</w:t>
      </w:r>
      <w:r>
        <w:rPr>
          <w:bCs/>
        </w:rPr>
        <w:softHyphen/>
        <w:t xml:space="preserve">ande myndighet </w:t>
      </w:r>
      <w:r w:rsidRPr="005350ED">
        <w:rPr>
          <w:bCs/>
        </w:rPr>
        <w:t xml:space="preserve">analysera varje enskild bestämmelse </w:t>
      </w:r>
      <w:r>
        <w:rPr>
          <w:bCs/>
        </w:rPr>
        <w:t xml:space="preserve">för att se om </w:t>
      </w:r>
      <w:r w:rsidRPr="005350ED">
        <w:rPr>
          <w:bCs/>
        </w:rPr>
        <w:t>en över</w:t>
      </w:r>
      <w:r>
        <w:rPr>
          <w:bCs/>
        </w:rPr>
        <w:softHyphen/>
      </w:r>
      <w:r w:rsidRPr="005350ED">
        <w:rPr>
          <w:bCs/>
        </w:rPr>
        <w:t xml:space="preserve">trädelse av bestämmelsen är tillräckligt enkel att konstatera. </w:t>
      </w:r>
      <w:r>
        <w:rPr>
          <w:bCs/>
        </w:rPr>
        <w:t>I enlighet med vad Läkemedelsverket vidare konstaterar bör u</w:t>
      </w:r>
      <w:r w:rsidRPr="005350ED">
        <w:rPr>
          <w:bCs/>
        </w:rPr>
        <w:t>rvalet av be</w:t>
      </w:r>
      <w:r>
        <w:rPr>
          <w:bCs/>
        </w:rPr>
        <w:softHyphen/>
      </w:r>
      <w:r w:rsidRPr="005350ED">
        <w:rPr>
          <w:bCs/>
        </w:rPr>
        <w:t>stäm</w:t>
      </w:r>
      <w:r>
        <w:rPr>
          <w:bCs/>
        </w:rPr>
        <w:softHyphen/>
      </w:r>
      <w:r w:rsidRPr="005350ED">
        <w:rPr>
          <w:bCs/>
        </w:rPr>
        <w:t>mels</w:t>
      </w:r>
      <w:r>
        <w:rPr>
          <w:bCs/>
        </w:rPr>
        <w:softHyphen/>
      </w:r>
      <w:r w:rsidRPr="005350ED">
        <w:rPr>
          <w:bCs/>
        </w:rPr>
        <w:t>er ske med beaktande av att gränsdragningen mellan straff och sanktions</w:t>
      </w:r>
      <w:r>
        <w:rPr>
          <w:bCs/>
        </w:rPr>
        <w:softHyphen/>
      </w:r>
      <w:r w:rsidRPr="005350ED">
        <w:rPr>
          <w:bCs/>
        </w:rPr>
        <w:t>av</w:t>
      </w:r>
      <w:r>
        <w:rPr>
          <w:bCs/>
        </w:rPr>
        <w:softHyphen/>
      </w:r>
      <w:r w:rsidRPr="005350ED">
        <w:rPr>
          <w:bCs/>
        </w:rPr>
        <w:t>gift inte får uppfattas som godtycklig. Om en viss överträdelse som gett all</w:t>
      </w:r>
      <w:r>
        <w:rPr>
          <w:bCs/>
        </w:rPr>
        <w:softHyphen/>
      </w:r>
      <w:r w:rsidRPr="005350ED">
        <w:rPr>
          <w:bCs/>
        </w:rPr>
        <w:t>varliga konsekvenser kan straffas, medan en liknande överträdelse i ställ</w:t>
      </w:r>
      <w:r>
        <w:rPr>
          <w:bCs/>
        </w:rPr>
        <w:softHyphen/>
      </w:r>
      <w:r w:rsidRPr="005350ED">
        <w:rPr>
          <w:bCs/>
        </w:rPr>
        <w:t xml:space="preserve">et faller inom sanktionsavgiftssystemet, finns </w:t>
      </w:r>
      <w:r>
        <w:rPr>
          <w:bCs/>
        </w:rPr>
        <w:t xml:space="preserve">det </w:t>
      </w:r>
      <w:r w:rsidRPr="005350ED">
        <w:rPr>
          <w:bCs/>
        </w:rPr>
        <w:t>risk för att allmän</w:t>
      </w:r>
      <w:r>
        <w:rPr>
          <w:bCs/>
        </w:rPr>
        <w:softHyphen/>
      </w:r>
      <w:r w:rsidRPr="005350ED">
        <w:rPr>
          <w:bCs/>
        </w:rPr>
        <w:t xml:space="preserve">heten kommer sakna förtroende för regelverken. </w:t>
      </w:r>
    </w:p>
    <w:p w14:paraId="049CE046" w14:textId="77777777" w:rsidR="008539B5" w:rsidRDefault="008539B5" w:rsidP="008539B5">
      <w:pPr>
        <w:pStyle w:val="Rubrik5utannumrering"/>
      </w:pPr>
      <w:r w:rsidRPr="00BD58B7">
        <w:t xml:space="preserve">Avgiftsskyldigheten ska grundas på strikt ansvar </w:t>
      </w:r>
    </w:p>
    <w:p w14:paraId="11548346" w14:textId="074E5499" w:rsidR="008539B5" w:rsidRDefault="008539B5" w:rsidP="008539B5">
      <w:pPr>
        <w:pStyle w:val="Brdtextmedindrag"/>
        <w:ind w:firstLine="0"/>
      </w:pPr>
      <w:r>
        <w:t>S</w:t>
      </w:r>
      <w:r w:rsidRPr="004A2FA2">
        <w:t xml:space="preserve">anktionsavgifter grundas </w:t>
      </w:r>
      <w:r>
        <w:t xml:space="preserve">ofta </w:t>
      </w:r>
      <w:r w:rsidRPr="004A2FA2">
        <w:t>på ett strikt ansvar</w:t>
      </w:r>
      <w:r>
        <w:t xml:space="preserve">, det vill säga </w:t>
      </w:r>
      <w:r w:rsidRPr="0041112E">
        <w:t xml:space="preserve">att </w:t>
      </w:r>
      <w:r>
        <w:t xml:space="preserve">ansvar </w:t>
      </w:r>
      <w:r w:rsidRPr="0041112E">
        <w:t xml:space="preserve">för </w:t>
      </w:r>
      <w:r>
        <w:t xml:space="preserve">överträdelser kan föreligga oavsett om </w:t>
      </w:r>
      <w:r w:rsidRPr="0041112E">
        <w:t xml:space="preserve">det finns </w:t>
      </w:r>
      <w:r>
        <w:t xml:space="preserve">oaktsamt eller </w:t>
      </w:r>
      <w:r w:rsidRPr="0041112E">
        <w:t>upp</w:t>
      </w:r>
      <w:r>
        <w:softHyphen/>
      </w:r>
      <w:r w:rsidRPr="0041112E">
        <w:t>såt</w:t>
      </w:r>
      <w:r>
        <w:softHyphen/>
      </w:r>
      <w:r w:rsidRPr="0041112E">
        <w:t>li</w:t>
      </w:r>
      <w:r>
        <w:t>gt</w:t>
      </w:r>
      <w:r w:rsidRPr="0041112E">
        <w:t xml:space="preserve"> handlande i grunden</w:t>
      </w:r>
      <w:r w:rsidRPr="004A2FA2">
        <w:t xml:space="preserve">. </w:t>
      </w:r>
      <w:r w:rsidRPr="006E67B0">
        <w:t>En avgiftsskyldighet som bygger på strikt ansvar bidrar till en förenkling och effektivisering av sanktionssystemet. Vidare blir utrymmet för bedömningar mindre vid en konstruktion med strikt an</w:t>
      </w:r>
      <w:r>
        <w:softHyphen/>
      </w:r>
      <w:r w:rsidRPr="006E67B0">
        <w:t xml:space="preserve">svar än om det för ansvar krävs uppsåt eller oaktsamhet. </w:t>
      </w:r>
      <w:r>
        <w:t xml:space="preserve">När </w:t>
      </w:r>
      <w:r w:rsidRPr="006E67B0">
        <w:t>ansvaret är strikt behöver kontrollmyndigheterna endast kontrollera att en över</w:t>
      </w:r>
      <w:r>
        <w:softHyphen/>
      </w:r>
      <w:r w:rsidRPr="006E67B0">
        <w:t>träd</w:t>
      </w:r>
      <w:r>
        <w:softHyphen/>
      </w:r>
      <w:r w:rsidRPr="006E67B0">
        <w:t>else har skett objektivt och fastställa avgiften enligt den angivna be</w:t>
      </w:r>
      <w:r>
        <w:softHyphen/>
      </w:r>
      <w:r w:rsidRPr="006E67B0">
        <w:t>räk</w:t>
      </w:r>
      <w:r>
        <w:softHyphen/>
      </w:r>
      <w:r w:rsidRPr="006E67B0">
        <w:t>nings</w:t>
      </w:r>
      <w:r>
        <w:softHyphen/>
      </w:r>
      <w:r w:rsidRPr="006E67B0">
        <w:t>grunden med beaktande av förutsättningarna för befrielse från avgift.</w:t>
      </w:r>
      <w:r>
        <w:t xml:space="preserve"> </w:t>
      </w:r>
    </w:p>
    <w:p w14:paraId="723CBD7D" w14:textId="5FEBAEFA" w:rsidR="008539B5" w:rsidRDefault="008539B5" w:rsidP="008539B5">
      <w:pPr>
        <w:pStyle w:val="Brdtextmedindrag"/>
      </w:pPr>
      <w:r w:rsidRPr="00AD5FFC">
        <w:t xml:space="preserve">Bedömningsinslaget blir betydligt mindre med ett </w:t>
      </w:r>
      <w:r>
        <w:t>strikt</w:t>
      </w:r>
      <w:r w:rsidRPr="00AD5FFC">
        <w:t xml:space="preserve"> ansvar än om det för ansvar skulle krävas oaktsamhet eller uppsåt. Dessutom kan över</w:t>
      </w:r>
      <w:r>
        <w:softHyphen/>
      </w:r>
      <w:r w:rsidRPr="00AD5FFC">
        <w:t>träd</w:t>
      </w:r>
      <w:r>
        <w:softHyphen/>
      </w:r>
      <w:r w:rsidRPr="00AD5FFC">
        <w:t xml:space="preserve">elser beivras i större utsträckning än vad som är fallet i dag. </w:t>
      </w:r>
      <w:r>
        <w:t xml:space="preserve">Det bör även framhållas att i avsnittet nedan med rubriken </w:t>
      </w:r>
      <w:r w:rsidRPr="00A6671A">
        <w:rPr>
          <w:i/>
        </w:rPr>
        <w:t>Nedsättning av sank</w:t>
      </w:r>
      <w:r>
        <w:rPr>
          <w:i/>
        </w:rPr>
        <w:softHyphen/>
      </w:r>
      <w:r w:rsidRPr="00A6671A">
        <w:rPr>
          <w:i/>
        </w:rPr>
        <w:t>tions</w:t>
      </w:r>
      <w:r>
        <w:rPr>
          <w:i/>
        </w:rPr>
        <w:softHyphen/>
      </w:r>
      <w:r w:rsidRPr="00A6671A">
        <w:rPr>
          <w:i/>
        </w:rPr>
        <w:t>avgift helt eller delvis</w:t>
      </w:r>
      <w:r>
        <w:t xml:space="preserve"> föreslås det att avgiften ska kunna sättas ned</w:t>
      </w:r>
      <w:r w:rsidRPr="00861BFB">
        <w:t xml:space="preserve"> helt eller delvis om överträdelsen är ringa eller ursäktlig eller om det annars med hänsyn till omständigheterna skulle vara oskäligt att ta ut sank</w:t>
      </w:r>
      <w:r>
        <w:softHyphen/>
      </w:r>
      <w:r w:rsidRPr="00861BFB">
        <w:t>tions</w:t>
      </w:r>
      <w:r>
        <w:softHyphen/>
      </w:r>
      <w:r w:rsidRPr="00861BFB">
        <w:t>avgiften.</w:t>
      </w:r>
      <w:r>
        <w:t xml:space="preserve"> M</w:t>
      </w:r>
      <w:r w:rsidRPr="00AD5FFC">
        <w:t xml:space="preserve">ot </w:t>
      </w:r>
      <w:r>
        <w:t xml:space="preserve">denna </w:t>
      </w:r>
      <w:r w:rsidRPr="00AD5FFC">
        <w:t xml:space="preserve">bakgrund </w:t>
      </w:r>
      <w:r>
        <w:t>är det lämpligt att sanktionsavgiften</w:t>
      </w:r>
      <w:r w:rsidRPr="00AD5FFC">
        <w:t xml:space="preserve"> </w:t>
      </w:r>
      <w:r>
        <w:t>bygger på strikt</w:t>
      </w:r>
      <w:r w:rsidRPr="00AD5FFC">
        <w:t xml:space="preserve"> ansvar.</w:t>
      </w:r>
    </w:p>
    <w:p w14:paraId="1F3E52EF" w14:textId="77777777" w:rsidR="008539B5" w:rsidRDefault="008539B5" w:rsidP="008539B5">
      <w:pPr>
        <w:pStyle w:val="Rubrik5utannumrering"/>
      </w:pPr>
      <w:r>
        <w:t>Hänvisningar till EU-förordningarna</w:t>
      </w:r>
    </w:p>
    <w:p w14:paraId="35004B4E" w14:textId="75ABFA1D" w:rsidR="008539B5" w:rsidRDefault="008539B5" w:rsidP="008539B5">
      <w:pPr>
        <w:pStyle w:val="Brdtextmedindrag"/>
        <w:ind w:firstLine="0"/>
      </w:pPr>
      <w:r>
        <w:t>Bestämmelsen om sanktionsavgifter kommer att hänvisa till bestämmelser i EU-förordningarna. Hänvisningar till EU-förordningar kan vara dynam</w:t>
      </w:r>
      <w:r>
        <w:softHyphen/>
        <w:t>iska till sin karaktär och det innebär att hänvisningarna avser den vid varje tid</w:t>
      </w:r>
      <w:r>
        <w:softHyphen/>
        <w:t>punkt gällande lydelsen av förordningarna. I dessa fall kommer hänvis</w:t>
      </w:r>
      <w:r>
        <w:softHyphen/>
        <w:t>ning</w:t>
      </w:r>
      <w:r>
        <w:softHyphen/>
        <w:t>ar</w:t>
      </w:r>
      <w:r>
        <w:softHyphen/>
        <w:t xml:space="preserve">na även att omfatta senare ändringar i dessa EU-förordningar. I annat fall kan hänvisningarna utformas så att de avser EU-förordningen i en viss angiven lydelse, s.k. statisk hänvisning. </w:t>
      </w:r>
    </w:p>
    <w:p w14:paraId="6755B6D1" w14:textId="6D7F06EF" w:rsidR="008539B5" w:rsidRDefault="008539B5" w:rsidP="008539B5">
      <w:pPr>
        <w:pStyle w:val="Brdtextmedindrag"/>
      </w:pPr>
      <w:bookmarkStart w:id="403" w:name="_Hlk64210074"/>
      <w:r>
        <w:t>I promemorian görs bedömningen att med hänsyn till behovet av förut</w:t>
      </w:r>
      <w:r>
        <w:softHyphen/>
        <w:t>se</w:t>
      </w:r>
      <w:r>
        <w:softHyphen/>
        <w:t>barhet i fråga om vilka sanktionsavgifter som kan bli följden av en över</w:t>
      </w:r>
      <w:r>
        <w:softHyphen/>
        <w:t>träd</w:t>
      </w:r>
      <w:r>
        <w:softHyphen/>
        <w:t xml:space="preserve">else, ska hänvisningarna till EU-förordningarna vara statiska. </w:t>
      </w:r>
    </w:p>
    <w:p w14:paraId="5E5354B4" w14:textId="2E99DC0F" w:rsidR="008539B5" w:rsidRDefault="008539B5" w:rsidP="008539B5">
      <w:pPr>
        <w:pStyle w:val="Brdtextmedindrag"/>
      </w:pPr>
      <w:bookmarkStart w:id="404" w:name="_Hlk63433819"/>
      <w:r w:rsidRPr="000B2925">
        <w:t>För att säkerställa att ändringar i EU-förordning</w:t>
      </w:r>
      <w:r>
        <w:t>arna</w:t>
      </w:r>
      <w:r w:rsidRPr="000B2925">
        <w:t xml:space="preserve"> får omedelbart genom</w:t>
      </w:r>
      <w:r>
        <w:softHyphen/>
      </w:r>
      <w:r w:rsidRPr="000B2925">
        <w:t xml:space="preserve">slag vid tillämpningen, </w:t>
      </w:r>
      <w:r>
        <w:t xml:space="preserve">bedöms det i avsnitt 15.1.1 vara </w:t>
      </w:r>
      <w:r w:rsidRPr="000B2925">
        <w:t>ändamåls</w:t>
      </w:r>
      <w:r>
        <w:softHyphen/>
      </w:r>
      <w:r w:rsidRPr="000B2925">
        <w:t>enligt att hänvisning</w:t>
      </w:r>
      <w:r>
        <w:t>arna</w:t>
      </w:r>
      <w:r w:rsidRPr="000B2925">
        <w:t xml:space="preserve"> till förordning</w:t>
      </w:r>
      <w:r>
        <w:t>arna</w:t>
      </w:r>
      <w:r w:rsidRPr="000B2925">
        <w:t xml:space="preserve"> </w:t>
      </w:r>
      <w:r>
        <w:t>i straff</w:t>
      </w:r>
      <w:r>
        <w:softHyphen/>
        <w:t xml:space="preserve">bestämmelserna </w:t>
      </w:r>
      <w:r w:rsidRPr="000B2925">
        <w:t>är dynam</w:t>
      </w:r>
      <w:r>
        <w:softHyphen/>
      </w:r>
      <w:r w:rsidRPr="000B2925">
        <w:t>isk</w:t>
      </w:r>
      <w:r>
        <w:t>a</w:t>
      </w:r>
      <w:r w:rsidRPr="000B2925">
        <w:t xml:space="preserve">. </w:t>
      </w:r>
      <w:r>
        <w:t>När det kommer till bestämmelserna om sanktionsavgifter anser regeringen att samma skäl för att välja dynamiska hänvisningar finns även för dessa bestämmelser. Därför bör h</w:t>
      </w:r>
      <w:r w:rsidRPr="002428DF">
        <w:t xml:space="preserve">änvisningarna till </w:t>
      </w:r>
      <w:r>
        <w:t>EU-förord</w:t>
      </w:r>
      <w:r>
        <w:softHyphen/>
        <w:t>ning</w:t>
      </w:r>
      <w:r>
        <w:softHyphen/>
        <w:t xml:space="preserve">arna </w:t>
      </w:r>
      <w:r w:rsidRPr="002428DF">
        <w:t xml:space="preserve">i de nu föreslagna bestämmelserna </w:t>
      </w:r>
      <w:r>
        <w:t xml:space="preserve">om sanktionsavgifter </w:t>
      </w:r>
      <w:r w:rsidRPr="002428DF">
        <w:t>vara dynamiska.</w:t>
      </w:r>
    </w:p>
    <w:p w14:paraId="3DE562FE" w14:textId="77777777" w:rsidR="008539B5" w:rsidRDefault="008539B5" w:rsidP="008539B5">
      <w:pPr>
        <w:pStyle w:val="Rubrik3"/>
      </w:pPr>
      <w:bookmarkStart w:id="405" w:name="_Toc65132694"/>
      <w:bookmarkStart w:id="406" w:name="_Toc69367564"/>
      <w:bookmarkEnd w:id="403"/>
      <w:bookmarkEnd w:id="404"/>
      <w:r>
        <w:t>Sanktionsavgiftens storlek</w:t>
      </w:r>
      <w:bookmarkEnd w:id="405"/>
      <w:bookmarkEnd w:id="406"/>
    </w:p>
    <w:p w14:paraId="24138FCE" w14:textId="77777777" w:rsidR="008539B5" w:rsidRPr="00F67BC2" w:rsidRDefault="008539B5" w:rsidP="008539B5">
      <w:pPr>
        <w:pStyle w:val="Brdtext"/>
      </w:pPr>
    </w:p>
    <w:p w14:paraId="1D808A09" w14:textId="3E7FEAE3" w:rsidR="008539B5" w:rsidRDefault="008539B5" w:rsidP="008539B5">
      <w:pPr>
        <w:pStyle w:val="Brdtextram"/>
      </w:pPr>
      <w:r>
        <w:rPr>
          <w:b/>
        </w:rPr>
        <w:t>Regeringens f</w:t>
      </w:r>
      <w:r w:rsidRPr="00BD58B7">
        <w:rPr>
          <w:b/>
        </w:rPr>
        <w:t>örslag</w:t>
      </w:r>
      <w:r>
        <w:rPr>
          <w:b/>
        </w:rPr>
        <w:t xml:space="preserve">: </w:t>
      </w:r>
      <w:r w:rsidRPr="00452F65">
        <w:rPr>
          <w:bCs/>
        </w:rPr>
        <w:t>En s</w:t>
      </w:r>
      <w:r w:rsidRPr="00B70862">
        <w:t xml:space="preserve">anktionsavgift </w:t>
      </w:r>
      <w:r>
        <w:t xml:space="preserve">ska få </w:t>
      </w:r>
      <w:r w:rsidRPr="00B70862">
        <w:t xml:space="preserve">tas ut med ett belopp som bestäms med hänsyn till överträdelsens </w:t>
      </w:r>
      <w:r>
        <w:t>allvar, betydelsen av den be</w:t>
      </w:r>
      <w:r>
        <w:softHyphen/>
        <w:t>stämmelse som överträdelsen avser och omständigheterna i övrigt</w:t>
      </w:r>
      <w:r w:rsidRPr="00B70862">
        <w:t xml:space="preserve">. </w:t>
      </w:r>
    </w:p>
    <w:p w14:paraId="673C3796" w14:textId="4F957B4A" w:rsidR="008539B5" w:rsidRDefault="008539B5" w:rsidP="008539B5">
      <w:pPr>
        <w:pStyle w:val="Brdtextmedindragram"/>
      </w:pPr>
      <w:r w:rsidRPr="00B70862">
        <w:t>Sanktionsavgiften</w:t>
      </w:r>
      <w:r w:rsidRPr="00746FBB">
        <w:t xml:space="preserve"> ska uppgå till </w:t>
      </w:r>
      <w:r>
        <w:t xml:space="preserve">högst 100 miljoner </w:t>
      </w:r>
      <w:r w:rsidRPr="00746FBB">
        <w:t>kronor.</w:t>
      </w:r>
      <w:r w:rsidRPr="00093843">
        <w:t xml:space="preserve"> </w:t>
      </w:r>
      <w:bookmarkStart w:id="407" w:name="_Hlk60665411"/>
      <w:r>
        <w:t>För en stat</w:t>
      </w:r>
      <w:r>
        <w:softHyphen/>
        <w:t>lig myndighet, en region eller en kommun ska s</w:t>
      </w:r>
      <w:r w:rsidRPr="00B70862">
        <w:t>anktionsavgiften</w:t>
      </w:r>
      <w:r w:rsidRPr="00746FBB">
        <w:t xml:space="preserve"> upp</w:t>
      </w:r>
      <w:r>
        <w:softHyphen/>
      </w:r>
      <w:r w:rsidRPr="00746FBB">
        <w:t xml:space="preserve">gå till </w:t>
      </w:r>
      <w:r>
        <w:t xml:space="preserve">högst 10 miljoner kronor. </w:t>
      </w:r>
    </w:p>
    <w:bookmarkEnd w:id="407"/>
    <w:p w14:paraId="0C2D57CD" w14:textId="77777777" w:rsidR="008539B5" w:rsidRDefault="008539B5" w:rsidP="008539B5">
      <w:pPr>
        <w:pStyle w:val="Brdtextmedindrag"/>
        <w:rPr>
          <w:b/>
          <w:bCs/>
        </w:rPr>
      </w:pPr>
    </w:p>
    <w:p w14:paraId="428E12F0" w14:textId="2EE6BA90" w:rsidR="008539B5" w:rsidRDefault="008539B5" w:rsidP="008539B5">
      <w:pPr>
        <w:pStyle w:val="Brdtextmedindrag"/>
      </w:pPr>
      <w:r w:rsidRPr="00192647">
        <w:rPr>
          <w:b/>
          <w:bCs/>
        </w:rPr>
        <w:t>Promemorians förslag</w:t>
      </w:r>
      <w:r>
        <w:t xml:space="preserve"> överensstämmer i huvudsak med regeringens för</w:t>
      </w:r>
      <w:r>
        <w:softHyphen/>
        <w:t xml:space="preserve">slag. I promemorians förslag anges det inte att sanktionsavgiftens storlek även ska bestämmas med hänsyn till omständigheterna i övrigt. </w:t>
      </w:r>
    </w:p>
    <w:p w14:paraId="5F795541" w14:textId="2ECE8F47" w:rsidR="008539B5" w:rsidRDefault="008539B5" w:rsidP="008539B5">
      <w:pPr>
        <w:pStyle w:val="Brdtextmedindrag"/>
      </w:pPr>
      <w:r w:rsidRPr="00192647">
        <w:rPr>
          <w:b/>
          <w:bCs/>
        </w:rPr>
        <w:t>Remissinstanserna</w:t>
      </w:r>
      <w:r>
        <w:t>: </w:t>
      </w:r>
      <w:r>
        <w:rPr>
          <w:bCs/>
        </w:rPr>
        <w:t xml:space="preserve">En majoritet av remissinstanserna är positiva till eller har inte lämnat synpunkter på promemorians förslag. </w:t>
      </w:r>
      <w:r w:rsidRPr="00192647">
        <w:rPr>
          <w:i/>
          <w:iCs/>
        </w:rPr>
        <w:t>Sveriges Kom</w:t>
      </w:r>
      <w:r>
        <w:rPr>
          <w:i/>
          <w:iCs/>
        </w:rPr>
        <w:softHyphen/>
      </w:r>
      <w:r w:rsidRPr="00192647">
        <w:rPr>
          <w:i/>
          <w:iCs/>
        </w:rPr>
        <w:t>mun</w:t>
      </w:r>
      <w:r>
        <w:rPr>
          <w:i/>
          <w:iCs/>
        </w:rPr>
        <w:softHyphen/>
      </w:r>
      <w:r w:rsidRPr="00192647">
        <w:rPr>
          <w:i/>
          <w:iCs/>
        </w:rPr>
        <w:t>er och Regioner</w:t>
      </w:r>
      <w:r>
        <w:t xml:space="preserve"> (SKR) bedömer att en sanktionsavgift på högst 100 miljon</w:t>
      </w:r>
      <w:r>
        <w:softHyphen/>
        <w:t>er kronor är skäligt när gäller tillverkare och leverantörer av medicin</w:t>
      </w:r>
      <w:r>
        <w:softHyphen/>
        <w:t>tekniska produkter och produkter som släpps på marknaden. Däremot anser SKR inte att beloppet är skäligt när det gäller till exempel egen</w:t>
      </w:r>
      <w:r>
        <w:softHyphen/>
        <w:t xml:space="preserve">tillverkning av medicintekniska produkter som endast ska användas inom en vårdgivares verksamhet. SKR anser därför att sanktionsavgiftens högsta belopp bör begränsas i de fallen. </w:t>
      </w:r>
    </w:p>
    <w:p w14:paraId="4CC8972C" w14:textId="0339E343" w:rsidR="008539B5" w:rsidRDefault="008539B5" w:rsidP="008539B5">
      <w:pPr>
        <w:pStyle w:val="Brdtextmedindrag"/>
      </w:pPr>
      <w:r w:rsidRPr="005F7A5D">
        <w:rPr>
          <w:b/>
          <w:bCs/>
        </w:rPr>
        <w:t>Skälen för regeringens förslag:</w:t>
      </w:r>
      <w:r>
        <w:t xml:space="preserve"> </w:t>
      </w:r>
      <w:bookmarkStart w:id="408" w:name="_Hlk60665337"/>
      <w:r w:rsidRPr="004A2866">
        <w:t xml:space="preserve">En överträdelse kan självfallet vara mer eller mindre allvarlig. Ansvaret för överträdelsen kan </w:t>
      </w:r>
      <w:r>
        <w:t xml:space="preserve">ligga </w:t>
      </w:r>
      <w:r w:rsidRPr="004A2866">
        <w:t xml:space="preserve">både </w:t>
      </w:r>
      <w:r>
        <w:t xml:space="preserve">på </w:t>
      </w:r>
      <w:r w:rsidRPr="004A2866">
        <w:t xml:space="preserve">fysiska och juridiska personer, vilka bedriver verksamhet i olika former, av varierande omfattning och under olika ekonomiska förutsättningar. </w:t>
      </w:r>
      <w:bookmarkStart w:id="409" w:name="_Hlk12286695"/>
      <w:r>
        <w:t xml:space="preserve">Vid </w:t>
      </w:r>
      <w:r w:rsidRPr="004A2866">
        <w:t>belopps</w:t>
      </w:r>
      <w:r>
        <w:softHyphen/>
      </w:r>
      <w:r w:rsidRPr="004A2866">
        <w:t xml:space="preserve">bestämningen </w:t>
      </w:r>
      <w:r>
        <w:t xml:space="preserve">är det därför lämpligt att en </w:t>
      </w:r>
      <w:r w:rsidRPr="004A2866">
        <w:t xml:space="preserve">utgångspunkt </w:t>
      </w:r>
      <w:r>
        <w:t xml:space="preserve">är </w:t>
      </w:r>
      <w:r w:rsidRPr="004A2866">
        <w:t>över</w:t>
      </w:r>
      <w:r>
        <w:softHyphen/>
      </w:r>
      <w:r w:rsidRPr="004A2866">
        <w:t>träd</w:t>
      </w:r>
      <w:r>
        <w:softHyphen/>
      </w:r>
      <w:r w:rsidRPr="004A2866">
        <w:t xml:space="preserve">elsens </w:t>
      </w:r>
      <w:r>
        <w:t>allvar. Med detta avses överträdelsens omfattning och den typiska faran som överträdelsen medför. Aspekter att beakta är hur lång tid överträdelsen har pågått (t.ex. under kort eller lång tid) och över</w:t>
      </w:r>
      <w:r>
        <w:softHyphen/>
        <w:t>träd</w:t>
      </w:r>
      <w:r>
        <w:softHyphen/>
        <w:t>els</w:t>
      </w:r>
      <w:r>
        <w:softHyphen/>
        <w:t>ens omfattning. Ett annat kriterium bör vara betydelsen av den be</w:t>
      </w:r>
      <w:r>
        <w:softHyphen/>
        <w:t>stäm</w:t>
      </w:r>
      <w:r>
        <w:softHyphen/>
        <w:t xml:space="preserve">melse som överträdelsen avser. Det kriteriet tar sikte på bestämmelsen som sådan och dess skyddsintresse. </w:t>
      </w:r>
      <w:bookmarkStart w:id="410" w:name="_Hlk20215056"/>
    </w:p>
    <w:bookmarkEnd w:id="409"/>
    <w:bookmarkEnd w:id="410"/>
    <w:p w14:paraId="465C56CA" w14:textId="45ACE422" w:rsidR="008539B5" w:rsidRDefault="008539B5" w:rsidP="008539B5">
      <w:pPr>
        <w:pStyle w:val="Brdtextmedindrag"/>
      </w:pPr>
      <w:r>
        <w:t>Det måste även beaktas att det finns en stor variation i fråga om verk</w:t>
      </w:r>
      <w:r>
        <w:softHyphen/>
        <w:t>sam</w:t>
      </w:r>
      <w:r>
        <w:softHyphen/>
        <w:t>hets</w:t>
      </w:r>
      <w:r>
        <w:softHyphen/>
        <w:t>ut</w:t>
      </w:r>
      <w:r>
        <w:softHyphen/>
        <w:t>övarnas storlek. För ett effektivt och rättssäkert sank</w:t>
      </w:r>
      <w:r>
        <w:softHyphen/>
        <w:t>tions</w:t>
      </w:r>
      <w:r>
        <w:softHyphen/>
        <w:t>avgifts</w:t>
      </w:r>
      <w:r>
        <w:softHyphen/>
        <w:t>system krävs bl.a. att avgifterna är proportionella, rättvisa och har en handlings</w:t>
      </w:r>
      <w:r>
        <w:softHyphen/>
        <w:t>diriger</w:t>
      </w:r>
      <w:r>
        <w:softHyphen/>
        <w:t>ande verkan för såväl små som stora aktörer. Därför bör, utöver över</w:t>
      </w:r>
      <w:r>
        <w:softHyphen/>
        <w:t>trädelsens allvar och betydelsen av den bestämmelse som över</w:t>
      </w:r>
      <w:r>
        <w:softHyphen/>
        <w:t>träd</w:t>
      </w:r>
      <w:r>
        <w:softHyphen/>
        <w:t>els</w:t>
      </w:r>
      <w:r>
        <w:softHyphen/>
        <w:t>en avser, den ekonomiska förmågan hos den som ska påföras en avgift kunna beaktas vid bestämmande av avgiftens storlek. För att sank</w:t>
      </w:r>
      <w:r>
        <w:softHyphen/>
        <w:t>tions</w:t>
      </w:r>
      <w:r>
        <w:softHyphen/>
        <w:t>avgift</w:t>
      </w:r>
      <w:r>
        <w:softHyphen/>
        <w:t>en ska vara tillräckligt ingripande även i förhållande till stora verk</w:t>
      </w:r>
      <w:r>
        <w:softHyphen/>
        <w:t>sam</w:t>
      </w:r>
      <w:r>
        <w:softHyphen/>
        <w:t>hetsutövare bör den kunna differentieras exempelvis utifrån års</w:t>
      </w:r>
      <w:r>
        <w:softHyphen/>
        <w:t>omsätt</w:t>
      </w:r>
      <w:r>
        <w:softHyphen/>
        <w:t xml:space="preserve">ning eller liknande kriterier. </w:t>
      </w:r>
      <w:bookmarkStart w:id="411" w:name="_Hlk67928570"/>
      <w:r w:rsidRPr="00EF4381">
        <w:t>Enligt lagrådsremissens förslag ska avgift</w:t>
      </w:r>
      <w:r>
        <w:softHyphen/>
      </w:r>
      <w:r w:rsidRPr="00EF4381">
        <w:t>ens stor</w:t>
      </w:r>
      <w:r>
        <w:softHyphen/>
      </w:r>
      <w:r w:rsidRPr="00EF4381">
        <w:t>lek bestämmas med hänsyn till överträdelsens allvar och be</w:t>
      </w:r>
      <w:r>
        <w:softHyphen/>
      </w:r>
      <w:r w:rsidRPr="00EF4381">
        <w:t>tyd</w:t>
      </w:r>
      <w:r>
        <w:softHyphen/>
      </w:r>
      <w:r w:rsidRPr="00EF4381">
        <w:t xml:space="preserve">elsen av den bestämmelse som överträdelsen avser. Enligt </w:t>
      </w:r>
      <w:r w:rsidRPr="00573224">
        <w:rPr>
          <w:i/>
          <w:iCs/>
        </w:rPr>
        <w:t>Lagrådet</w:t>
      </w:r>
      <w:r w:rsidRPr="00EF4381">
        <w:t xml:space="preserve"> ger den före</w:t>
      </w:r>
      <w:r>
        <w:softHyphen/>
      </w:r>
      <w:r w:rsidRPr="00EF4381">
        <w:t>slagna lydelsen av paragrafen knappast utrymme för att också be</w:t>
      </w:r>
      <w:r>
        <w:softHyphen/>
      </w:r>
      <w:r w:rsidRPr="00EF4381">
        <w:t>akta den ekonomiska förmågan hos verksamhetsutövaren när avgiften be</w:t>
      </w:r>
      <w:r>
        <w:softHyphen/>
      </w:r>
      <w:r w:rsidRPr="00EF4381">
        <w:t>stäms. Vidare konstaterar Lagrådet att även andra förhållanden kan behöva vägas in vid bedömningen av sanktionens storlek, och föreslår att orden ”och omständigheterna i övrigt” läggs till i paragrafen. Regeringen in</w:t>
      </w:r>
      <w:r>
        <w:softHyphen/>
      </w:r>
      <w:r w:rsidRPr="00EF4381">
        <w:t>stäm</w:t>
      </w:r>
      <w:r>
        <w:softHyphen/>
      </w:r>
      <w:r w:rsidRPr="00EF4381">
        <w:t>mer i att ett tillägg bör göras i lagtexten i enlighet med Lagrådets förslag. Para</w:t>
      </w:r>
      <w:r>
        <w:softHyphen/>
      </w:r>
      <w:r w:rsidRPr="00EF4381">
        <w:t>grafen omformuleras därför så att det av den framgår att utöver över</w:t>
      </w:r>
      <w:r>
        <w:softHyphen/>
      </w:r>
      <w:r w:rsidRPr="00EF4381">
        <w:t>träd</w:t>
      </w:r>
      <w:r>
        <w:softHyphen/>
      </w:r>
      <w:r w:rsidRPr="00EF4381">
        <w:t>elsens allvar och betydelsen av den bestämmelse som överträdelsen av</w:t>
      </w:r>
      <w:r>
        <w:softHyphen/>
      </w:r>
      <w:r w:rsidRPr="00EF4381">
        <w:t>ser ska omständigheterna i övrigt beaktas när sanktions</w:t>
      </w:r>
      <w:r>
        <w:softHyphen/>
      </w:r>
      <w:r w:rsidRPr="00EF4381">
        <w:t>avgiftens storlek be</w:t>
      </w:r>
      <w:r>
        <w:softHyphen/>
      </w:r>
      <w:r w:rsidRPr="00EF4381">
        <w:t>stäms. På så sätt blir det tydligt att t.ex. den ekonomiska förmågan hos verk</w:t>
      </w:r>
      <w:r>
        <w:softHyphen/>
      </w:r>
      <w:r w:rsidRPr="00EF4381">
        <w:t xml:space="preserve">samhetsutövaren kan beaktas vid bedömningen. </w:t>
      </w:r>
    </w:p>
    <w:bookmarkEnd w:id="411"/>
    <w:p w14:paraId="5F7A5B1F" w14:textId="7909CEF6" w:rsidR="008539B5" w:rsidRDefault="008539B5" w:rsidP="008539B5">
      <w:pPr>
        <w:pStyle w:val="Brdtextmedindrag"/>
      </w:pPr>
      <w:r>
        <w:t>Vid bestämmandet av max- och minimibelopp för avgiften bör det noter</w:t>
      </w:r>
      <w:r>
        <w:softHyphen/>
        <w:t>as att de största medicintekniska företagen kan ha en årsomsättning på miljard</w:t>
      </w:r>
      <w:r>
        <w:softHyphen/>
        <w:t xml:space="preserve">er kronor. För att sanktionen ska vara effektiv föreslås det att </w:t>
      </w:r>
      <w:r w:rsidRPr="00E86F80">
        <w:t>sank</w:t>
      </w:r>
      <w:r>
        <w:softHyphen/>
      </w:r>
      <w:r w:rsidRPr="00E86F80">
        <w:t>tions</w:t>
      </w:r>
      <w:r>
        <w:softHyphen/>
      </w:r>
      <w:r w:rsidRPr="00E86F80">
        <w:t xml:space="preserve">avgiften </w:t>
      </w:r>
      <w:r>
        <w:t xml:space="preserve">får vara högst 100 miljoner </w:t>
      </w:r>
      <w:r w:rsidRPr="00E86F80">
        <w:t>kronor</w:t>
      </w:r>
      <w:r>
        <w:t xml:space="preserve">. </w:t>
      </w:r>
    </w:p>
    <w:bookmarkEnd w:id="408"/>
    <w:p w14:paraId="7406A8FF" w14:textId="78E07F79" w:rsidR="008539B5" w:rsidRDefault="008539B5" w:rsidP="008539B5">
      <w:pPr>
        <w:pStyle w:val="Brdtextmedindrag"/>
      </w:pPr>
      <w:r w:rsidRPr="00D73929">
        <w:rPr>
          <w:i/>
          <w:iCs/>
        </w:rPr>
        <w:t>SKR</w:t>
      </w:r>
      <w:r>
        <w:t xml:space="preserve"> bedömer beloppet om 100 miljoner kronor som skäligt när gäller till</w:t>
      </w:r>
      <w:r>
        <w:softHyphen/>
        <w:t>verkare och leverantörer av medicintekniska produkter och produkter som släpps på marknaden. Däremot anser SKR inte att beloppet är skäligt när det gäller till exempel egentillverkning av medicintekniska produkter som endast ska användas inom en vårdgivare verksamhet. SKR anser där</w:t>
      </w:r>
      <w:r>
        <w:softHyphen/>
        <w:t>för att sanktionsavgiftens högsta belopp behöver begränsas på samma sätt som i 6 kap. 2 § lagen (2018:218) med kompletterande bestämmelser till EU:s dataskyddsförordning (dataskyddslagen) när det gäller sanktion mot myndig</w:t>
      </w:r>
      <w:r>
        <w:softHyphen/>
        <w:t>heter. Enligt den lagen får t</w:t>
      </w:r>
      <w:r w:rsidRPr="00BC2C36">
        <w:t>illsynsmyndigheten ta ut sanktions</w:t>
      </w:r>
      <w:r>
        <w:softHyphen/>
      </w:r>
      <w:r w:rsidRPr="00BC2C36">
        <w:t>avgifter även av statliga och kommunala myndigheter vid överträdelser av bestäm</w:t>
      </w:r>
      <w:r>
        <w:softHyphen/>
      </w:r>
      <w:r w:rsidRPr="00BC2C36">
        <w:t>melserna i EU:s dataskyddsförordning. För mindre allvarliga över</w:t>
      </w:r>
      <w:r>
        <w:softHyphen/>
      </w:r>
      <w:r w:rsidRPr="00BC2C36">
        <w:t>träd</w:t>
      </w:r>
      <w:r>
        <w:softHyphen/>
      </w:r>
      <w:r w:rsidRPr="00BC2C36">
        <w:t xml:space="preserve">elser ska avgiften uppgå till högst 5 </w:t>
      </w:r>
      <w:r>
        <w:t xml:space="preserve">miljoner </w:t>
      </w:r>
      <w:r w:rsidRPr="00BC2C36">
        <w:t>kronor och för allvar</w:t>
      </w:r>
      <w:r>
        <w:softHyphen/>
      </w:r>
      <w:r w:rsidRPr="00BC2C36">
        <w:t>lig</w:t>
      </w:r>
      <w:r>
        <w:softHyphen/>
      </w:r>
      <w:r w:rsidRPr="00BC2C36">
        <w:t xml:space="preserve">are överträdelser till högst 10 </w:t>
      </w:r>
      <w:r>
        <w:t xml:space="preserve">miljoner </w:t>
      </w:r>
      <w:r w:rsidRPr="00BC2C36">
        <w:t xml:space="preserve">kronor. </w:t>
      </w:r>
    </w:p>
    <w:p w14:paraId="3E8E3EB1" w14:textId="578732F3" w:rsidR="008539B5" w:rsidRDefault="008539B5" w:rsidP="008539B5">
      <w:pPr>
        <w:pStyle w:val="Brdtextmedindrag"/>
      </w:pPr>
      <w:r>
        <w:t>Regeringen noterar att skälet till det differentierade taket på sanktions</w:t>
      </w:r>
      <w:r>
        <w:softHyphen/>
        <w:t>av</w:t>
      </w:r>
      <w:r>
        <w:softHyphen/>
        <w:t xml:space="preserve">gifter när det gäller statliga och kommunala myndigheter i 6 kap. 2 § dataskyddslagen var att EU-förordningen gav </w:t>
      </w:r>
      <w:r w:rsidRPr="00B64A77">
        <w:t>medlemsstaterna möjlig</w:t>
      </w:r>
      <w:r>
        <w:softHyphen/>
      </w:r>
      <w:r w:rsidRPr="00B64A77">
        <w:t>heter att bestämma i vilken utsträckning myndigheter sk</w:t>
      </w:r>
      <w:r>
        <w:t xml:space="preserve">ulle </w:t>
      </w:r>
      <w:r w:rsidRPr="00B64A77">
        <w:t>kunna påföras avgifter</w:t>
      </w:r>
      <w:r>
        <w:t xml:space="preserve"> och detta</w:t>
      </w:r>
      <w:r w:rsidRPr="00B64A77">
        <w:t xml:space="preserve"> inneb</w:t>
      </w:r>
      <w:r>
        <w:t>a</w:t>
      </w:r>
      <w:r w:rsidRPr="00B64A77">
        <w:t>r att medlemsstaterna ha</w:t>
      </w:r>
      <w:r>
        <w:t xml:space="preserve">de </w:t>
      </w:r>
      <w:r w:rsidRPr="00B64A77">
        <w:t xml:space="preserve">utrymme att bestämma ett tak för de belopp som kan påföras </w:t>
      </w:r>
      <w:r>
        <w:t xml:space="preserve">en </w:t>
      </w:r>
      <w:r w:rsidRPr="00B64A77">
        <w:t>myndig</w:t>
      </w:r>
      <w:r>
        <w:t>het. I MDR- och IVDR-för</w:t>
      </w:r>
      <w:r>
        <w:softHyphen/>
        <w:t>ordningarna finns det inget som uttryckligen hindrar differentierade belopps</w:t>
      </w:r>
      <w:r>
        <w:softHyphen/>
        <w:t>nivåer och att ett högsta belopp begränsas för offentliga aktörer</w:t>
      </w:r>
      <w:bookmarkStart w:id="412" w:name="_Hlk60665492"/>
      <w:r>
        <w:t>.</w:t>
      </w:r>
    </w:p>
    <w:p w14:paraId="7207D01C" w14:textId="11A72A8F" w:rsidR="008539B5" w:rsidRDefault="008539B5" w:rsidP="008539B5">
      <w:pPr>
        <w:pStyle w:val="Brdtextmedindrag"/>
      </w:pPr>
      <w:r>
        <w:t>Bestämmelserna om sanktionsavgift kommer att träffa viss verksamhet som bedrivs av regioner eller kommuner. Viss verksamhet kan möjligen även bedrivas av statliga myndigheter. Den offentliga verksamheten är dock i hög grad obligatorisk och finansierad av allmänna medel. Ett skäl för att ge den finansiella ställningen betydelse när sanktionsavgifters stor</w:t>
      </w:r>
      <w:r>
        <w:softHyphen/>
        <w:t>lek bestäms är att det ökar förutsättningarna för att motverka de vinst</w:t>
      </w:r>
      <w:r>
        <w:softHyphen/>
        <w:t>intressen som kan ligga bakom överträdelser av bestämmelser. Några egentliga vinstintressen förekommer emellertid inte inom den verksamhet som statliga myndigheter, regioner eller kommuner bedriver, även om det alltid ska finnas ett intresse av att hålla nere kostnaderna i verksamheten. Det framstår därför inte som skäligt, såsom SKR framhåller, att sådan verk</w:t>
      </w:r>
      <w:r>
        <w:softHyphen/>
        <w:t>samhet kan bli skyldig att betala samma högsta belopp som en privat aktör. Därtill kommer att maximibeloppet är bestämts för att beakta verk</w:t>
      </w:r>
      <w:r>
        <w:softHyphen/>
        <w:t>sam</w:t>
      </w:r>
      <w:r>
        <w:softHyphen/>
        <w:t>hetsutövarnas storlek, bland annat utifrån årsomsättning. Eftersom sed</w:t>
      </w:r>
      <w:r>
        <w:softHyphen/>
        <w:t>vanliga företagsekonomiska överväganden inte låter sig göras i den offent</w:t>
      </w:r>
      <w:r>
        <w:softHyphen/>
        <w:t>liga verksamheten skulle det enligt regeringen vara förenat med betyd</w:t>
      </w:r>
      <w:r>
        <w:softHyphen/>
        <w:t>ande svårigheter att bedöma den finansiella ställningen för statliga myndigheter, regionerna eller kommunerna.</w:t>
      </w:r>
    </w:p>
    <w:p w14:paraId="30C7AAC6" w14:textId="5263C35B" w:rsidR="008539B5" w:rsidRDefault="008539B5" w:rsidP="008539B5">
      <w:pPr>
        <w:pStyle w:val="Brdtextmedindrag"/>
      </w:pPr>
      <w:r>
        <w:t>Regeringen anser vid en sammantagen bedömning att en begränsning av sank</w:t>
      </w:r>
      <w:r>
        <w:softHyphen/>
        <w:t xml:space="preserve">tionsavgiftens högsta belopp bör införas för verksamhet som bedrivs av statliga myndigheter, regioner och kommuner. </w:t>
      </w:r>
      <w:r w:rsidRPr="00470B75">
        <w:t>Enligt regeringens be</w:t>
      </w:r>
      <w:r>
        <w:softHyphen/>
      </w:r>
      <w:r w:rsidRPr="00470B75">
        <w:t>döm</w:t>
      </w:r>
      <w:r>
        <w:softHyphen/>
      </w:r>
      <w:r w:rsidRPr="00470B75">
        <w:t>ning skulle en avgift om</w:t>
      </w:r>
      <w:r>
        <w:t xml:space="preserve"> högst</w:t>
      </w:r>
      <w:r w:rsidRPr="00470B75">
        <w:t xml:space="preserve"> </w:t>
      </w:r>
      <w:r>
        <w:t>10 miljoner</w:t>
      </w:r>
      <w:r w:rsidRPr="00470B75">
        <w:t xml:space="preserve"> kronor utgöra en effektiv, proportionell och avskräckande sanktion också mot allvarliga över</w:t>
      </w:r>
      <w:r>
        <w:softHyphen/>
      </w:r>
      <w:r w:rsidRPr="00470B75">
        <w:t>träd</w:t>
      </w:r>
      <w:r>
        <w:softHyphen/>
      </w:r>
      <w:r w:rsidRPr="00470B75">
        <w:t>els</w:t>
      </w:r>
      <w:r>
        <w:softHyphen/>
      </w:r>
      <w:r w:rsidRPr="00470B75">
        <w:t>er</w:t>
      </w:r>
      <w:r>
        <w:t xml:space="preserve"> som begåtts av en statlig myndighet, en region eller en kommun. Detta maxi</w:t>
      </w:r>
      <w:r>
        <w:softHyphen/>
        <w:t>mibelopp ligger också väl i linje med nivåerna på de belopp som kan påföras myndigheter i upphandlingsskadeavgift och vid allvarligare över</w:t>
      </w:r>
      <w:r>
        <w:softHyphen/>
        <w:t>träd</w:t>
      </w:r>
      <w:r>
        <w:softHyphen/>
        <w:t>elser av EU:s dataskyddsförordning.</w:t>
      </w:r>
    </w:p>
    <w:bookmarkEnd w:id="412"/>
    <w:p w14:paraId="76EF3748" w14:textId="38645A80" w:rsidR="008539B5" w:rsidRDefault="008539B5" w:rsidP="008539B5">
      <w:pPr>
        <w:pStyle w:val="Brdtextmedindrag"/>
      </w:pPr>
      <w:r w:rsidRPr="00B64A77">
        <w:t>Som ovan anges ska en sanktionsavgift påföras med beaktande bland annat av överträdelsens omfattning, den typiska faran som överträdelsen med</w:t>
      </w:r>
      <w:r>
        <w:softHyphen/>
      </w:r>
      <w:r w:rsidRPr="00B64A77">
        <w:t xml:space="preserve">för och hur lång tid överträdelsen har pågått. </w:t>
      </w:r>
      <w:r>
        <w:t>Om man ser till e</w:t>
      </w:r>
      <w:r w:rsidRPr="00B64A77">
        <w:t>gen</w:t>
      </w:r>
      <w:r>
        <w:softHyphen/>
      </w:r>
      <w:r w:rsidRPr="00B64A77">
        <w:t>till</w:t>
      </w:r>
      <w:r>
        <w:softHyphen/>
      </w:r>
      <w:r w:rsidRPr="00B64A77">
        <w:t>verk</w:t>
      </w:r>
      <w:r>
        <w:softHyphen/>
      </w:r>
      <w:r w:rsidRPr="00B64A77">
        <w:t xml:space="preserve">ade produkter </w:t>
      </w:r>
      <w:r>
        <w:t xml:space="preserve">så kan det konstateras att dessa inte </w:t>
      </w:r>
      <w:r w:rsidRPr="00B64A77">
        <w:t>släpps ut på mark</w:t>
      </w:r>
      <w:r>
        <w:softHyphen/>
      </w:r>
      <w:r w:rsidRPr="00B64A77">
        <w:t>nad</w:t>
      </w:r>
      <w:r>
        <w:softHyphen/>
      </w:r>
      <w:r w:rsidRPr="00B64A77">
        <w:t xml:space="preserve">en och </w:t>
      </w:r>
      <w:r>
        <w:t>deras</w:t>
      </w:r>
      <w:r w:rsidRPr="00B64A77">
        <w:t xml:space="preserve"> spridning är således begränsa</w:t>
      </w:r>
      <w:r>
        <w:t xml:space="preserve">d. Detta kan således </w:t>
      </w:r>
      <w:r w:rsidRPr="00B64A77">
        <w:t>beaktas vid bestämmandet av en sanktionsavgift.</w:t>
      </w:r>
    </w:p>
    <w:p w14:paraId="5228BEB0" w14:textId="77777777" w:rsidR="008539B5" w:rsidRDefault="008539B5" w:rsidP="008539B5">
      <w:pPr>
        <w:pStyle w:val="Rubrik3"/>
      </w:pPr>
      <w:bookmarkStart w:id="413" w:name="_Toc65132695"/>
      <w:bookmarkStart w:id="414" w:name="_Toc69367565"/>
      <w:bookmarkStart w:id="415" w:name="_Hlk27140814"/>
      <w:r>
        <w:t>Nedsättning av sanktionsavgift helt eller delvis</w:t>
      </w:r>
      <w:bookmarkEnd w:id="413"/>
      <w:bookmarkEnd w:id="414"/>
    </w:p>
    <w:bookmarkEnd w:id="415"/>
    <w:p w14:paraId="002857C2" w14:textId="213C227B" w:rsidR="008539B5" w:rsidRDefault="008539B5" w:rsidP="008539B5">
      <w:pPr>
        <w:pStyle w:val="Brdtextram"/>
      </w:pPr>
      <w:r>
        <w:rPr>
          <w:b/>
        </w:rPr>
        <w:t>Regeringens f</w:t>
      </w:r>
      <w:r w:rsidRPr="00897D9B">
        <w:rPr>
          <w:b/>
        </w:rPr>
        <w:t>örslag:</w:t>
      </w:r>
      <w:r>
        <w:rPr>
          <w:b/>
        </w:rPr>
        <w:t> </w:t>
      </w:r>
      <w:r w:rsidRPr="004E3039">
        <w:rPr>
          <w:bCs/>
        </w:rPr>
        <w:t>En</w:t>
      </w:r>
      <w:r>
        <w:rPr>
          <w:b/>
        </w:rPr>
        <w:t xml:space="preserve"> </w:t>
      </w:r>
      <w:r>
        <w:t>s</w:t>
      </w:r>
      <w:r w:rsidRPr="009C3A54">
        <w:t>anktionsa</w:t>
      </w:r>
      <w:r w:rsidRPr="00F55114">
        <w:t xml:space="preserve">vgift </w:t>
      </w:r>
      <w:r>
        <w:t>ska få</w:t>
      </w:r>
      <w:r w:rsidRPr="00F55114">
        <w:t xml:space="preserve"> sättas ned helt eller delvis om överträdelsen är ringa eller ursäktlig eller om det annars med hänsyn till </w:t>
      </w:r>
      <w:r>
        <w:t>omständigh</w:t>
      </w:r>
      <w:r w:rsidRPr="00F55114">
        <w:t>eterna skulle vara oskäligt att ta ut</w:t>
      </w:r>
      <w:r>
        <w:t xml:space="preserve"> </w:t>
      </w:r>
      <w:r w:rsidRPr="00F55114">
        <w:t>avgiften</w:t>
      </w:r>
      <w:r>
        <w:t>.</w:t>
      </w:r>
    </w:p>
    <w:p w14:paraId="26BB5D95" w14:textId="77777777" w:rsidR="008539B5" w:rsidRDefault="008539B5" w:rsidP="008539B5">
      <w:pPr>
        <w:pStyle w:val="Brdtextmedindrag"/>
      </w:pPr>
    </w:p>
    <w:p w14:paraId="7D01E821" w14:textId="5B6A851F"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r>
        <w:t xml:space="preserve"> </w:t>
      </w:r>
    </w:p>
    <w:p w14:paraId="4D3341C2" w14:textId="77777777"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192647">
        <w:rPr>
          <w:bCs/>
          <w:i/>
          <w:iCs/>
        </w:rPr>
        <w:t>Läkemedels</w:t>
      </w:r>
      <w:r>
        <w:rPr>
          <w:bCs/>
          <w:i/>
          <w:iCs/>
        </w:rPr>
        <w:softHyphen/>
      </w:r>
      <w:r w:rsidRPr="00192647">
        <w:rPr>
          <w:bCs/>
          <w:i/>
          <w:iCs/>
        </w:rPr>
        <w:t xml:space="preserve">verket </w:t>
      </w:r>
      <w:r w:rsidRPr="00192647">
        <w:rPr>
          <w:bCs/>
        </w:rPr>
        <w:t>an</w:t>
      </w:r>
      <w:r>
        <w:rPr>
          <w:bCs/>
        </w:rPr>
        <w:t>s</w:t>
      </w:r>
      <w:r w:rsidRPr="00192647">
        <w:rPr>
          <w:bCs/>
        </w:rPr>
        <w:t>er det</w:t>
      </w:r>
      <w:r>
        <w:rPr>
          <w:b/>
        </w:rPr>
        <w:t xml:space="preserve"> </w:t>
      </w:r>
      <w:r w:rsidRPr="005350ED">
        <w:rPr>
          <w:bCs/>
        </w:rPr>
        <w:t xml:space="preserve">önskvärt </w:t>
      </w:r>
      <w:r>
        <w:rPr>
          <w:bCs/>
        </w:rPr>
        <w:t xml:space="preserve">med </w:t>
      </w:r>
      <w:r w:rsidRPr="005350ED">
        <w:rPr>
          <w:bCs/>
        </w:rPr>
        <w:t>en exemplifiering av vilka omständigheter som särskilt ska beaktas vid bedömning</w:t>
      </w:r>
      <w:r>
        <w:rPr>
          <w:bCs/>
        </w:rPr>
        <w:t xml:space="preserve">en om en överträdelse är </w:t>
      </w:r>
      <w:r w:rsidRPr="00F55114">
        <w:t xml:space="preserve">ringa eller ursäktlig eller om det annars med hänsyn till </w:t>
      </w:r>
      <w:r>
        <w:t>omständigh</w:t>
      </w:r>
      <w:r w:rsidRPr="00F55114">
        <w:t>eterna skulle vara oskäligt att ta ut</w:t>
      </w:r>
      <w:r>
        <w:t xml:space="preserve"> </w:t>
      </w:r>
      <w:r w:rsidRPr="00F55114">
        <w:t>avgiften</w:t>
      </w:r>
      <w:r>
        <w:t xml:space="preserve">. </w:t>
      </w:r>
    </w:p>
    <w:p w14:paraId="426E8E69" w14:textId="0E036AB0" w:rsidR="008539B5" w:rsidRDefault="008539B5" w:rsidP="008539B5">
      <w:pPr>
        <w:pStyle w:val="Brdtextmedindrag"/>
      </w:pPr>
      <w:r w:rsidRPr="00897D9B">
        <w:rPr>
          <w:b/>
        </w:rPr>
        <w:t xml:space="preserve">Skälen för </w:t>
      </w:r>
      <w:r>
        <w:rPr>
          <w:b/>
        </w:rPr>
        <w:t xml:space="preserve">regeringens </w:t>
      </w:r>
      <w:r w:rsidRPr="00897D9B">
        <w:rPr>
          <w:b/>
        </w:rPr>
        <w:t xml:space="preserve">förslag: </w:t>
      </w:r>
      <w:r>
        <w:t>Sanktionsavgiften bygger på ett objek</w:t>
      </w:r>
      <w:r>
        <w:softHyphen/>
        <w:t>tivt ansvar och för att ett sådant inte ska komma i konflikt med oskyldig</w:t>
      </w:r>
      <w:r>
        <w:softHyphen/>
        <w:t>hets</w:t>
      </w:r>
      <w:r>
        <w:softHyphen/>
        <w:t>presumtionen bör det enligt praxis från Europadomstolen finnas möjlig</w:t>
      </w:r>
      <w:r>
        <w:softHyphen/>
        <w:t>het till en nyanserad och inte alltför restriktiv prövning av förutsätt</w:t>
      </w:r>
      <w:r>
        <w:softHyphen/>
        <w:t>ning</w:t>
      </w:r>
      <w:r>
        <w:softHyphen/>
        <w:t>arna för att undgå avgift i varje enskilt fall. Möjlighet ska därmed finnas för jämkning och eftergift när det finns omständigheter som på ett eller annat sätt får ett påförande av sanktionsavgift att framstå som oskälig. Frågan är då hur en regel om hel eller delvis nedsättning ska utformas. Det finns åtskilliga exempel på motsvarande regler i olika lagar från senare tid, t.ex. brottsdatalagen (2018:1177). Förutsättningarna för nedsättning bör klart preciseras i lagtexten eftersom detta innebär att de blir lättare att tillämpa och främjar förutsebarheten för den enskilde. Det kan dock vara svårt att i lagen ange riktlinjer, hur önskvärt det än är att ge en sådan led</w:t>
      </w:r>
      <w:r>
        <w:softHyphen/>
        <w:t>ning, eftersom det är svårt att förutse alla tänkbara situationer där ned</w:t>
      </w:r>
      <w:r>
        <w:softHyphen/>
        <w:t>sätt</w:t>
      </w:r>
      <w:r>
        <w:softHyphen/>
        <w:t>ning bör kunna komma i fråga och det dessutom kan riskera att urholka den önskvärda effektiviteten i systemet. Med alltför detaljerade regler i detta avseende finns det risk för att resultatet blir stelt och orättvist. Vid ut</w:t>
      </w:r>
      <w:r>
        <w:softHyphen/>
        <w:t xml:space="preserve">formningen av reglerna är det nödvändigt att hitta en balans mellan å ena sidan långtgående och generösa regler om nedsättning som riskerar att onödigt komplicera systemet och göra det ineffektivt, och å andra sidan oacceptabla resultat ur rättssäkerhetssynpunkt som följer av ett objektivt ansvar. </w:t>
      </w:r>
    </w:p>
    <w:p w14:paraId="265A314E" w14:textId="1024EA5F" w:rsidR="008539B5" w:rsidRDefault="008539B5" w:rsidP="008539B5">
      <w:pPr>
        <w:pStyle w:val="Brdtextmedindrag"/>
      </w:pPr>
      <w:r>
        <w:t>I fråga om nu aktuella överträdelser bör en sanktionsavgift kunna sättas ned helt eller delvis om överträdelsen framstår som ursäktlig. Dessutom bör nedsättning kunna ske om en sanktionsavgift inte står i rimlig propor</w:t>
      </w:r>
      <w:r>
        <w:softHyphen/>
        <w:t>tion till överträdelsen. Det föreslås därför att det av lagtexten ska framgå att sanktionsavgiften bör kunna sättas ned helt eller delvis om över</w:t>
      </w:r>
      <w:r>
        <w:softHyphen/>
        <w:t>träd</w:t>
      </w:r>
      <w:r>
        <w:softHyphen/>
        <w:t>elsen är ringa eller ursäktlig eller det annars med hänsyn till omständig</w:t>
      </w:r>
      <w:r>
        <w:softHyphen/>
        <w:t>heterna skulle vara oskäligt att ta ut hela avgiften.</w:t>
      </w:r>
      <w:r w:rsidRPr="001564D6">
        <w:t xml:space="preserve"> </w:t>
      </w:r>
      <w:r>
        <w:t>Det ankommer på besluts</w:t>
      </w:r>
      <w:r>
        <w:softHyphen/>
        <w:t>fattande myndighet att vid beslut om sanktionsavgift i ett enskilt fall även beakta omständigheter som kan leda till nedsättning av avgiften. Frågor om nedsättning kommer dock också efter överklagande att prövas inom ramen för en talan om sanktionsavgift i förvaltningsdomstolen.</w:t>
      </w:r>
    </w:p>
    <w:p w14:paraId="1F6CE89E" w14:textId="3DBEB6D4" w:rsidR="008539B5" w:rsidRDefault="008539B5" w:rsidP="008539B5">
      <w:pPr>
        <w:pStyle w:val="Brdtextmedindrag"/>
      </w:pPr>
      <w:r w:rsidRPr="008568E4">
        <w:rPr>
          <w:i/>
          <w:iCs/>
        </w:rPr>
        <w:t>Lagrådet</w:t>
      </w:r>
      <w:r>
        <w:t xml:space="preserve"> anger att det i lagrådsremissen föreslås att det i en paragraf ska finnas regler om hur av</w:t>
      </w:r>
      <w:r>
        <w:softHyphen/>
        <w:t>gift</w:t>
      </w:r>
      <w:r>
        <w:softHyphen/>
        <w:t xml:space="preserve">ens storlek ska bestämmas (jfr avsnitt 15.2.3) och att en annan paragraf ska innehålla en bestämmelse som ger möjlighet att sätta ned sanktionsavgiften helt eller delvis. Enligt </w:t>
      </w:r>
      <w:r w:rsidRPr="008568E4">
        <w:t>Lagrådet</w:t>
      </w:r>
      <w:r>
        <w:t xml:space="preserve"> är para</w:t>
      </w:r>
      <w:r>
        <w:softHyphen/>
        <w:t>graferna delvis överlappande och Lagrådet före</w:t>
      </w:r>
      <w:r>
        <w:softHyphen/>
        <w:t>slår att bestämmelserna ska placeras i en och samma paragraf. Lag</w:t>
      </w:r>
      <w:r>
        <w:softHyphen/>
        <w:t>råd</w:t>
      </w:r>
      <w:r>
        <w:softHyphen/>
        <w:t>et föreslår vidare att det i para</w:t>
      </w:r>
      <w:r>
        <w:softHyphen/>
        <w:t>graf</w:t>
      </w:r>
      <w:r>
        <w:softHyphen/>
        <w:t>en ska klar</w:t>
      </w:r>
      <w:r>
        <w:softHyphen/>
        <w:t xml:space="preserve">göras </w:t>
      </w:r>
      <w:r w:rsidRPr="002E074A">
        <w:t>dels</w:t>
      </w:r>
      <w:r>
        <w:t xml:space="preserve"> att sanktionsavgift inte behöver beslutas om över</w:t>
      </w:r>
      <w:r>
        <w:softHyphen/>
        <w:t>träd</w:t>
      </w:r>
      <w:r>
        <w:softHyphen/>
        <w:t>elsen är ringa eller ursäktlig, dels att sank</w:t>
      </w:r>
      <w:r>
        <w:softHyphen/>
        <w:t>tionsavgift inte ska be</w:t>
      </w:r>
      <w:r>
        <w:softHyphen/>
        <w:t>slutas om det skulle vara oskäligt att ta ut avgift</w:t>
      </w:r>
      <w:r>
        <w:softHyphen/>
        <w:t>en. Lagrådet anför vidare att vid oskälig</w:t>
      </w:r>
      <w:r>
        <w:softHyphen/>
        <w:t>hets</w:t>
      </w:r>
      <w:r>
        <w:softHyphen/>
        <w:t>be</w:t>
      </w:r>
      <w:r>
        <w:softHyphen/>
        <w:t>dömningen bör hänsyn kunna tas till även andra för</w:t>
      </w:r>
      <w:r>
        <w:softHyphen/>
        <w:t>hållanden än sådana som har samband med själva överträdelsen. Regeringen instämmer i att Lagrådets förslag onekligen har vissa fördelar från ett principiellt perspektiv. Regeringen, som noterar att liknande bestämmelser finns i 8 kap. 6 § arbetsmiljölagen (1977:1160) och 6 kap. 5 § brotts</w:t>
      </w:r>
      <w:r>
        <w:softHyphen/>
        <w:t>datalagen (2018:1177), anser dock att den föreslagna lösningen är tydlig och klar. Ingen remissinstans har heller invänt att förslaget kan förväntas leda till tillämpningsproblem. Vid en samlad bedömning anser regeringen därför att det saknas tillräckliga skäl att ändra utformningen i enlighet med Lagrådets synpunkt. Om det framkommer att regleringen behöver ändras, kom</w:t>
      </w:r>
      <w:r>
        <w:softHyphen/>
        <w:t xml:space="preserve">mer regeringen att återkomma i frågan. </w:t>
      </w:r>
    </w:p>
    <w:p w14:paraId="6D224B09" w14:textId="2FCDEDB5" w:rsidR="008539B5" w:rsidRDefault="008539B5" w:rsidP="008539B5">
      <w:pPr>
        <w:pStyle w:val="Brdtextmedindrag"/>
      </w:pPr>
      <w:r w:rsidRPr="00F6198E">
        <w:rPr>
          <w:bCs/>
          <w:i/>
          <w:iCs/>
        </w:rPr>
        <w:t xml:space="preserve">Läkemedelsverket </w:t>
      </w:r>
      <w:r w:rsidRPr="00F6198E">
        <w:rPr>
          <w:bCs/>
        </w:rPr>
        <w:t>an</w:t>
      </w:r>
      <w:r>
        <w:rPr>
          <w:bCs/>
        </w:rPr>
        <w:t>s</w:t>
      </w:r>
      <w:r w:rsidRPr="00F6198E">
        <w:rPr>
          <w:bCs/>
        </w:rPr>
        <w:t>er det</w:t>
      </w:r>
      <w:r>
        <w:rPr>
          <w:b/>
        </w:rPr>
        <w:t xml:space="preserve"> </w:t>
      </w:r>
      <w:r w:rsidRPr="005350ED">
        <w:rPr>
          <w:bCs/>
        </w:rPr>
        <w:t xml:space="preserve">önskvärt </w:t>
      </w:r>
      <w:r>
        <w:rPr>
          <w:bCs/>
        </w:rPr>
        <w:t xml:space="preserve">med </w:t>
      </w:r>
      <w:r w:rsidRPr="005350ED">
        <w:rPr>
          <w:bCs/>
        </w:rPr>
        <w:t xml:space="preserve">en exemplifiering av vilka </w:t>
      </w:r>
      <w:r>
        <w:rPr>
          <w:bCs/>
        </w:rPr>
        <w:t>omständig</w:t>
      </w:r>
      <w:r w:rsidRPr="005350ED">
        <w:rPr>
          <w:bCs/>
        </w:rPr>
        <w:t>heter som särskilt ska beaktas vid bedömning</w:t>
      </w:r>
      <w:r>
        <w:rPr>
          <w:bCs/>
        </w:rPr>
        <w:t xml:space="preserve">en av huruvida en överträdelse är </w:t>
      </w:r>
      <w:r w:rsidRPr="00F55114">
        <w:t xml:space="preserve">ringa eller ursäktlig eller om det annars med hänsyn till </w:t>
      </w:r>
      <w:r>
        <w:t>omständigh</w:t>
      </w:r>
      <w:r w:rsidRPr="00F55114">
        <w:t>eterna skulle vara oskäligt att ta ut</w:t>
      </w:r>
      <w:r>
        <w:t xml:space="preserve"> </w:t>
      </w:r>
      <w:r w:rsidRPr="00F55114">
        <w:t>avgiften</w:t>
      </w:r>
      <w:r>
        <w:t xml:space="preserve">. </w:t>
      </w:r>
    </w:p>
    <w:p w14:paraId="57A57FF8" w14:textId="218BB8B9" w:rsidR="008539B5" w:rsidRPr="00B3328A" w:rsidRDefault="008539B5" w:rsidP="008539B5">
      <w:pPr>
        <w:pStyle w:val="Brdtextmedindrag"/>
      </w:pPr>
      <w:r>
        <w:t xml:space="preserve">Av 30 b § livsmedelslagen (2006:804) och 19 § </w:t>
      </w:r>
      <w:r w:rsidRPr="005350ED">
        <w:rPr>
          <w:bCs/>
        </w:rPr>
        <w:t>lagen (2013:363)</w:t>
      </w:r>
      <w:r>
        <w:rPr>
          <w:bCs/>
        </w:rPr>
        <w:t xml:space="preserve"> </w:t>
      </w:r>
      <w:r w:rsidRPr="005350ED">
        <w:rPr>
          <w:bCs/>
        </w:rPr>
        <w:t>om kontroll av ekologisk produktion</w:t>
      </w:r>
      <w:r>
        <w:rPr>
          <w:bCs/>
        </w:rPr>
        <w:t xml:space="preserve"> framgår det vilka aspekter som ska be</w:t>
      </w:r>
      <w:r>
        <w:rPr>
          <w:bCs/>
        </w:rPr>
        <w:softHyphen/>
        <w:t xml:space="preserve">aktas vid bedömningen av huruvida en </w:t>
      </w:r>
      <w:r>
        <w:t>avgift kan anses vara oskälig. I andra lagar där nedsättning även kan medges på grund av att överträdelsen anses vara ringa eller ursäktlig anges skälen i förarbetena, se exempelvis pro</w:t>
      </w:r>
      <w:r>
        <w:softHyphen/>
        <w:t xml:space="preserve">positionen </w:t>
      </w:r>
      <w:r w:rsidRPr="00177BA5">
        <w:t xml:space="preserve">Informationssäkerhet för samhällsviktiga och digitala tjänster </w:t>
      </w:r>
      <w:r>
        <w:t xml:space="preserve">(prop. 2017/18:205 s. 72 och 100). Regeringen bedömer att de aspekter som ska beaktas vid en eventuell nedsättning och jämkning inte bör anges i lagtexten. Nedsättning eller jämkning kan enligt regeringens mening göras om exempelvis överträdelsen berott på sjukdom </w:t>
      </w:r>
      <w:r w:rsidRPr="00B3328A">
        <w:t>som medfört att den avgiftsskyldige inte förmått att på egen hand göra det som han eller hon varit skyldig att göra och inte heller förmått att uppdra åt någon annan att göra det,</w:t>
      </w:r>
      <w:r w:rsidRPr="004E671E">
        <w:t xml:space="preserve"> om överträdelsen annars berott på en om</w:t>
      </w:r>
      <w:r>
        <w:softHyphen/>
      </w:r>
      <w:r w:rsidRPr="004E671E">
        <w:t>ständig</w:t>
      </w:r>
      <w:r>
        <w:softHyphen/>
      </w:r>
      <w:r w:rsidRPr="004E671E">
        <w:t>het som den avgiftsskyldige varken kunnat förutse eller borde ha föru</w:t>
      </w:r>
      <w:r w:rsidRPr="005420C2">
        <w:t xml:space="preserve">tsett och inte heller kunnat påverka, eller </w:t>
      </w:r>
      <w:r>
        <w:t xml:space="preserve">med hänsyn till </w:t>
      </w:r>
      <w:r w:rsidRPr="005420C2">
        <w:t>vad den av</w:t>
      </w:r>
      <w:r>
        <w:softHyphen/>
      </w:r>
      <w:r w:rsidRPr="005420C2">
        <w:t>gifts</w:t>
      </w:r>
      <w:r>
        <w:softHyphen/>
      </w:r>
      <w:r w:rsidRPr="005420C2">
        <w:t>skyldige gjort för att undvika överträdelsen.</w:t>
      </w:r>
      <w:r w:rsidRPr="003A18E2">
        <w:t xml:space="preserve"> En s</w:t>
      </w:r>
      <w:r w:rsidRPr="00B3328A">
        <w:t>anktionsavgift bör också kunna sättas ned helt eller delvis om exempelvis en aktör drabbas av sank</w:t>
      </w:r>
      <w:r>
        <w:softHyphen/>
      </w:r>
      <w:r w:rsidRPr="00B3328A">
        <w:t>tions</w:t>
      </w:r>
      <w:r>
        <w:softHyphen/>
      </w:r>
      <w:r w:rsidRPr="00B3328A">
        <w:t>avgifter och där den samlade reaktionen skulle, beroende på över</w:t>
      </w:r>
      <w:r>
        <w:softHyphen/>
      </w:r>
      <w:r w:rsidRPr="00B3328A">
        <w:t>träd</w:t>
      </w:r>
      <w:r>
        <w:softHyphen/>
      </w:r>
      <w:r w:rsidRPr="00B3328A">
        <w:t>els</w:t>
      </w:r>
      <w:r>
        <w:softHyphen/>
      </w:r>
      <w:r w:rsidRPr="00B3328A">
        <w:t xml:space="preserve">ens art, totalt sett kunna bli alltför betungande. En annan situation som kan innebära att </w:t>
      </w:r>
      <w:r>
        <w:t>överträdelsen</w:t>
      </w:r>
      <w:r w:rsidRPr="00B3328A">
        <w:t xml:space="preserve"> framstår som ursäktlig</w:t>
      </w:r>
      <w:r>
        <w:t>,</w:t>
      </w:r>
      <w:r w:rsidRPr="00B3328A">
        <w:t xml:space="preserve"> och </w:t>
      </w:r>
      <w:r>
        <w:t xml:space="preserve">att det </w:t>
      </w:r>
      <w:r w:rsidRPr="00B3328A">
        <w:t xml:space="preserve">därmed </w:t>
      </w:r>
      <w:r>
        <w:t xml:space="preserve">kan </w:t>
      </w:r>
      <w:r w:rsidRPr="00B3328A">
        <w:t>finnas grund för jämkning</w:t>
      </w:r>
      <w:r>
        <w:t>,</w:t>
      </w:r>
      <w:r w:rsidRPr="00B3328A">
        <w:t xml:space="preserve"> är om regelverket </w:t>
      </w:r>
      <w:r>
        <w:t xml:space="preserve">har </w:t>
      </w:r>
      <w:r w:rsidRPr="00B3328A">
        <w:t>överträtts på ett sådant sätt att det har varit närmast omöjligt för den ekonomiska aktören att upptäcka överträdelsen. Möjligheten att sätta ner avgiften bör tillämpas re</w:t>
      </w:r>
      <w:r>
        <w:softHyphen/>
      </w:r>
      <w:r w:rsidRPr="00B3328A">
        <w:t>strik</w:t>
      </w:r>
      <w:r>
        <w:softHyphen/>
      </w:r>
      <w:r w:rsidRPr="00B3328A">
        <w:t>tivt och endast när det skulle te sig oskäligt att ta ut avgiften</w:t>
      </w:r>
      <w:r>
        <w:t>.</w:t>
      </w:r>
    </w:p>
    <w:p w14:paraId="032B35EC" w14:textId="12749665" w:rsidR="008539B5" w:rsidRPr="00B3328A" w:rsidRDefault="008539B5" w:rsidP="008539B5">
      <w:pPr>
        <w:pStyle w:val="Brdtextmedindrag"/>
      </w:pPr>
      <w:r w:rsidRPr="00B3328A">
        <w:t>Det är däremot inte oskäligt att ta ut en sanktionsavgift när överträdelsen exempel</w:t>
      </w:r>
      <w:r>
        <w:softHyphen/>
      </w:r>
      <w:r w:rsidRPr="00B3328A">
        <w:t>vis berott på att en ekonomisk aktör inte känt till reglerna eller överträd</w:t>
      </w:r>
      <w:r>
        <w:softHyphen/>
      </w:r>
      <w:r w:rsidRPr="00B3328A">
        <w:t>elsen berott på dålig ekonomi, tidsbrist eller bristande rutiner.</w:t>
      </w:r>
    </w:p>
    <w:p w14:paraId="2BC056A2" w14:textId="77777777" w:rsidR="008539B5" w:rsidRDefault="008539B5" w:rsidP="008539B5">
      <w:pPr>
        <w:pStyle w:val="Rubrik3"/>
      </w:pPr>
      <w:bookmarkStart w:id="416" w:name="_Toc65132696"/>
      <w:bookmarkStart w:id="417" w:name="_Toc69367566"/>
      <w:r>
        <w:t>Beslutsfattande myndighet</w:t>
      </w:r>
      <w:bookmarkEnd w:id="416"/>
      <w:bookmarkEnd w:id="417"/>
    </w:p>
    <w:p w14:paraId="0CC84BAA" w14:textId="77777777" w:rsidR="008539B5" w:rsidRPr="00032BDB" w:rsidRDefault="008539B5" w:rsidP="008539B5">
      <w:pPr>
        <w:pStyle w:val="Brdtextram"/>
      </w:pPr>
      <w:r>
        <w:rPr>
          <w:b/>
        </w:rPr>
        <w:t>Regeringens f</w:t>
      </w:r>
      <w:r w:rsidRPr="00F1560C">
        <w:rPr>
          <w:b/>
        </w:rPr>
        <w:t>örslag:</w:t>
      </w:r>
      <w:r>
        <w:t xml:space="preserve"> Den myndighet som regeringen bestämmer ges rätt att besluta om sanktionsavgifter. </w:t>
      </w:r>
    </w:p>
    <w:p w14:paraId="7B0B75D2" w14:textId="77777777" w:rsidR="008539B5" w:rsidRDefault="008539B5" w:rsidP="008539B5">
      <w:pPr>
        <w:pStyle w:val="Brdtextmedindrag"/>
        <w:ind w:firstLine="0"/>
        <w:rPr>
          <w:b/>
        </w:rPr>
      </w:pPr>
    </w:p>
    <w:p w14:paraId="01B3FAEB"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70ADC623" w14:textId="77777777"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p>
    <w:p w14:paraId="55971278" w14:textId="5F31FDFD" w:rsidR="008539B5" w:rsidRDefault="008539B5" w:rsidP="008539B5">
      <w:pPr>
        <w:pStyle w:val="Brdtextmedindrag"/>
      </w:pPr>
      <w:r w:rsidRPr="00A30BA9">
        <w:rPr>
          <w:b/>
        </w:rPr>
        <w:t xml:space="preserve">Skälen för </w:t>
      </w:r>
      <w:r>
        <w:rPr>
          <w:b/>
        </w:rPr>
        <w:t xml:space="preserve">regeringens </w:t>
      </w:r>
      <w:r w:rsidRPr="00A30BA9">
        <w:rPr>
          <w:b/>
        </w:rPr>
        <w:t>förslag:</w:t>
      </w:r>
      <w:r>
        <w:t xml:space="preserve"> Av den nya lagen ska det framgå att den myndighet som regeringen bestämmer ska få besluta om sanktions</w:t>
      </w:r>
      <w:r>
        <w:softHyphen/>
        <w:t xml:space="preserve">avgift. </w:t>
      </w:r>
    </w:p>
    <w:p w14:paraId="1FAC69C6" w14:textId="617A4577" w:rsidR="008539B5" w:rsidRPr="008D3414" w:rsidRDefault="008539B5" w:rsidP="008539B5">
      <w:pPr>
        <w:pStyle w:val="Brdtextmedindrag"/>
      </w:pPr>
      <w:r>
        <w:t xml:space="preserve">För att sanktionsavgiftssystemet ska vara effektivt krävs att det beslutas om en sanktionsavgift i nära anslutning till att överträdelsen upptäcks. Om kontrollmyndigheten i stället måste ansöka hos domstol om att en avgift ska dömas ut kan det bli mycket svårt att uppnå en effektivisering. Det är även </w:t>
      </w:r>
      <w:r w:rsidRPr="00E373E0">
        <w:t xml:space="preserve">naturligt att den första prövningen av huruvida sanktionsavgift ska tas ut bör göras av </w:t>
      </w:r>
      <w:r>
        <w:t xml:space="preserve">tillsynsmyndigheten. Därmed </w:t>
      </w:r>
      <w:r w:rsidRPr="00E373E0">
        <w:t xml:space="preserve">kan </w:t>
      </w:r>
      <w:r>
        <w:t xml:space="preserve">det undvikas att ett ärende drar ut på tiden i onödan till följd av att </w:t>
      </w:r>
      <w:r w:rsidRPr="00E373E0">
        <w:t xml:space="preserve">handläggare vid flera myndigheter ska sätta sig in i ett och samma ärende. Vidare </w:t>
      </w:r>
      <w:r>
        <w:t xml:space="preserve">bör det ofta vara </w:t>
      </w:r>
      <w:r w:rsidRPr="00E373E0">
        <w:t>tillsynsmyndighet</w:t>
      </w:r>
      <w:r>
        <w:t xml:space="preserve">en som är </w:t>
      </w:r>
      <w:r w:rsidRPr="00E373E0">
        <w:t xml:space="preserve">den instans som först uppmärksammas på överträdelser. Sammantaget är det lämpligt att beslut </w:t>
      </w:r>
      <w:r>
        <w:t xml:space="preserve">om </w:t>
      </w:r>
      <w:r w:rsidRPr="00E373E0">
        <w:t>sanktions</w:t>
      </w:r>
      <w:r>
        <w:softHyphen/>
      </w:r>
      <w:r w:rsidRPr="00E373E0">
        <w:t>av</w:t>
      </w:r>
      <w:r>
        <w:softHyphen/>
      </w:r>
      <w:r w:rsidRPr="00E373E0">
        <w:t xml:space="preserve">gift fattas av </w:t>
      </w:r>
      <w:r>
        <w:t>den myndighet som regeringen utser i förordning. Myndig</w:t>
      </w:r>
      <w:r>
        <w:softHyphen/>
        <w:t>het</w:t>
      </w:r>
      <w:r>
        <w:softHyphen/>
        <w:t xml:space="preserve">ens </w:t>
      </w:r>
      <w:r w:rsidRPr="00E373E0">
        <w:t>beslut får överklagas i förvaltningsrättslig ordning</w:t>
      </w:r>
      <w:r>
        <w:t>.</w:t>
      </w:r>
    </w:p>
    <w:p w14:paraId="3462A526" w14:textId="728B29E7" w:rsidR="008539B5" w:rsidRDefault="008539B5" w:rsidP="008539B5">
      <w:pPr>
        <w:pStyle w:val="Brdtextmedindrag"/>
      </w:pPr>
      <w:r>
        <w:t>I detta sammanhang kan noteras att Inspektionen för vård och omsorg (IVO) har tillsynsansvar för sådana egentillverkade produkter som avses i artikel 5.5 i MDR-förordningen och artikel 5.5 i IVDR-förordningen. Detta är produkter som inte omfattas av artiklarna 10, 13 och 14 i MDR-förordningen eller artiklarna 10, 13 och 14 i IVDR-förordningen. IVO har inte heller tillsyn över anmälda organ. Slutsatsen är att inspektionen inte kom</w:t>
      </w:r>
      <w:r>
        <w:softHyphen/>
        <w:t>mer att behöva utfärda eventuella sanktionsavgifter i sin tillsyns</w:t>
      </w:r>
      <w:r>
        <w:softHyphen/>
        <w:t>verk</w:t>
      </w:r>
      <w:r>
        <w:softHyphen/>
        <w:t>sam</w:t>
      </w:r>
      <w:r>
        <w:softHyphen/>
        <w:t>het inom det medicintekniska området. Regeringen kommer i förord</w:t>
      </w:r>
      <w:r>
        <w:softHyphen/>
        <w:t>ning senare i lagstiftningsprocessen att utse den myndighet som ska be</w:t>
      </w:r>
      <w:r>
        <w:softHyphen/>
        <w:t>sluta om sanktionsavgift.</w:t>
      </w:r>
    </w:p>
    <w:p w14:paraId="476682F0" w14:textId="77777777" w:rsidR="008539B5" w:rsidRDefault="008539B5" w:rsidP="008539B5">
      <w:pPr>
        <w:pStyle w:val="Rubrik3"/>
      </w:pPr>
      <w:bookmarkStart w:id="418" w:name="_Toc65132697"/>
      <w:bookmarkStart w:id="419" w:name="_Toc69367567"/>
      <w:bookmarkStart w:id="420" w:name="_Hlk27140638"/>
      <w:r>
        <w:t>Begränsning av sanktionsavgift</w:t>
      </w:r>
      <w:bookmarkEnd w:id="418"/>
      <w:bookmarkEnd w:id="419"/>
    </w:p>
    <w:bookmarkEnd w:id="420"/>
    <w:p w14:paraId="42BA0CC0" w14:textId="4166EB82" w:rsidR="008539B5" w:rsidRDefault="008539B5" w:rsidP="008539B5">
      <w:pPr>
        <w:pStyle w:val="Brdtextram"/>
      </w:pPr>
      <w:r>
        <w:rPr>
          <w:rStyle w:val="BrdtextmedindragramChar"/>
          <w:b/>
        </w:rPr>
        <w:t>Regeringens f</w:t>
      </w:r>
      <w:r w:rsidRPr="00356B9A">
        <w:rPr>
          <w:rStyle w:val="BrdtextmedindragramChar"/>
          <w:b/>
        </w:rPr>
        <w:t>örslag:</w:t>
      </w:r>
      <w:r>
        <w:rPr>
          <w:rStyle w:val="BrdtextmedindragramChar"/>
          <w:b/>
        </w:rPr>
        <w:t xml:space="preserve"> </w:t>
      </w:r>
      <w:bookmarkStart w:id="421" w:name="_Hlk57127734"/>
      <w:r>
        <w:t>S</w:t>
      </w:r>
      <w:r w:rsidRPr="00F55114">
        <w:t>anktionsa</w:t>
      </w:r>
      <w:r w:rsidRPr="005E4134">
        <w:t xml:space="preserve">vgift får inte tas ut för </w:t>
      </w:r>
      <w:bookmarkStart w:id="422" w:name="_Hlk26443336"/>
      <w:r w:rsidRPr="005E4134">
        <w:t xml:space="preserve">en överträdelse som omfattas av ett </w:t>
      </w:r>
      <w:r w:rsidRPr="00893B7B">
        <w:t xml:space="preserve">föreläggande som har förenats med vite </w:t>
      </w:r>
      <w:r>
        <w:t>om</w:t>
      </w:r>
      <w:r w:rsidRPr="00893B7B">
        <w:t xml:space="preserve"> en an</w:t>
      </w:r>
      <w:r>
        <w:softHyphen/>
      </w:r>
      <w:r w:rsidRPr="00893B7B">
        <w:t>sökan om utdömande av vitet har gjorts</w:t>
      </w:r>
      <w:bookmarkEnd w:id="421"/>
      <w:bookmarkEnd w:id="422"/>
      <w:r>
        <w:t xml:space="preserve">. </w:t>
      </w:r>
      <w:bookmarkStart w:id="423" w:name="_Hlk15996267"/>
      <w:r>
        <w:t xml:space="preserve">Inte heller ska det få dömas till straff för en gärning som omfattas av ett beslut om </w:t>
      </w:r>
      <w:r w:rsidRPr="00C142CE">
        <w:t>sank</w:t>
      </w:r>
      <w:r w:rsidRPr="00C142CE">
        <w:softHyphen/>
        <w:t>tionsavgift</w:t>
      </w:r>
      <w:r>
        <w:t xml:space="preserve">. </w:t>
      </w:r>
      <w:bookmarkEnd w:id="423"/>
    </w:p>
    <w:p w14:paraId="7687FA3D" w14:textId="77777777" w:rsidR="008539B5" w:rsidRDefault="008539B5" w:rsidP="008539B5">
      <w:pPr>
        <w:pStyle w:val="Brdtextmedindrag"/>
        <w:ind w:firstLine="0"/>
      </w:pPr>
    </w:p>
    <w:p w14:paraId="5997E3DB" w14:textId="14B8BD80"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 föreslås det att det inte får dömas till straff om gärningen kan leda till en sanktionsavgift enligt före</w:t>
      </w:r>
      <w:r>
        <w:softHyphen/>
        <w:t>skrifter som har med</w:t>
      </w:r>
      <w:r>
        <w:softHyphen/>
        <w:t>del</w:t>
      </w:r>
      <w:r>
        <w:softHyphen/>
        <w:t xml:space="preserve">ats med stöd av den nya lagen med kompletterande bestämmelser till EU:s förordningar om medicintekniska produkter. </w:t>
      </w:r>
    </w:p>
    <w:p w14:paraId="330D1F67" w14:textId="3F2BF216" w:rsidR="008539B5" w:rsidRDefault="008539B5" w:rsidP="008539B5">
      <w:pPr>
        <w:pStyle w:val="Brdtextmedindrag"/>
        <w:rPr>
          <w:bCs/>
        </w:rPr>
      </w:pPr>
      <w:r w:rsidRPr="00316DD4">
        <w:rPr>
          <w:b/>
        </w:rPr>
        <w:t>Remissinstanser</w:t>
      </w:r>
      <w:r>
        <w:rPr>
          <w:b/>
        </w:rPr>
        <w:t>na</w:t>
      </w:r>
      <w:r w:rsidRPr="00316DD4">
        <w:rPr>
          <w:b/>
        </w:rPr>
        <w:t>:</w:t>
      </w:r>
      <w:r w:rsidRPr="006E57A1">
        <w:rPr>
          <w:bCs/>
        </w:rPr>
        <w:t xml:space="preserve"> </w:t>
      </w:r>
      <w:r>
        <w:rPr>
          <w:bCs/>
        </w:rPr>
        <w:t>En majoritet av remissinstanserna är positiva till eller har inte lämnat synpunkter på promemorians förslag.</w:t>
      </w:r>
      <w:r w:rsidRPr="00266760">
        <w:t xml:space="preserve"> </w:t>
      </w:r>
      <w:r w:rsidRPr="00573224">
        <w:rPr>
          <w:i/>
          <w:iCs/>
        </w:rPr>
        <w:t>Läkemedels</w:t>
      </w:r>
      <w:r>
        <w:rPr>
          <w:i/>
          <w:iCs/>
        </w:rPr>
        <w:softHyphen/>
      </w:r>
      <w:r w:rsidRPr="00573224">
        <w:rPr>
          <w:i/>
          <w:iCs/>
        </w:rPr>
        <w:t>verk</w:t>
      </w:r>
      <w:r>
        <w:rPr>
          <w:i/>
          <w:iCs/>
        </w:rPr>
        <w:softHyphen/>
      </w:r>
      <w:r w:rsidRPr="00573224">
        <w:rPr>
          <w:i/>
          <w:iCs/>
        </w:rPr>
        <w:t>et</w:t>
      </w:r>
      <w:r>
        <w:t xml:space="preserve"> anser att </w:t>
      </w:r>
      <w:r w:rsidRPr="00254A3B">
        <w:t>gärningar som kan leda till en sanktions</w:t>
      </w:r>
      <w:r>
        <w:softHyphen/>
      </w:r>
      <w:r w:rsidRPr="00254A3B">
        <w:t xml:space="preserve">avgift enligt kommande reglering inte bör kunna leda till straffrättsligt ansvar. Det bör </w:t>
      </w:r>
      <w:r>
        <w:t xml:space="preserve">enligt Läkemedelsverket </w:t>
      </w:r>
      <w:r w:rsidRPr="00254A3B">
        <w:t xml:space="preserve">inte vara möjligt för myndigheten att välja mellan att besluta om sanktionsavgift eller åtalsanmäla för samma gärning. </w:t>
      </w:r>
      <w:r>
        <w:t>E</w:t>
      </w:r>
      <w:r w:rsidRPr="00254A3B">
        <w:t xml:space="preserve">nligt Läkemedelsverket </w:t>
      </w:r>
      <w:r>
        <w:t xml:space="preserve">är det därför </w:t>
      </w:r>
      <w:r w:rsidRPr="00254A3B">
        <w:t>viktigt att det i kommande kom</w:t>
      </w:r>
      <w:r>
        <w:softHyphen/>
      </w:r>
      <w:r w:rsidRPr="00254A3B">
        <w:t>pletterande reglering tydliggörs vilka typer av överträdelser som ska kunna leda till sanktionsavgift i denna del.</w:t>
      </w:r>
    </w:p>
    <w:p w14:paraId="7017B614" w14:textId="77777777" w:rsidR="008539B5" w:rsidRDefault="008539B5" w:rsidP="008539B5">
      <w:pPr>
        <w:pStyle w:val="Rubrik4utannumrering"/>
      </w:pPr>
      <w:r w:rsidRPr="00356B9A">
        <w:t xml:space="preserve">Skälen för </w:t>
      </w:r>
      <w:r>
        <w:t xml:space="preserve">regeringens </w:t>
      </w:r>
      <w:r w:rsidRPr="00356B9A">
        <w:t>förslag</w:t>
      </w:r>
    </w:p>
    <w:p w14:paraId="76C7169C" w14:textId="58B1106E" w:rsidR="008539B5" w:rsidRDefault="008539B5" w:rsidP="008539B5">
      <w:pPr>
        <w:pStyle w:val="Brdtextmedindrag"/>
        <w:ind w:firstLine="0"/>
      </w:pPr>
      <w:r>
        <w:t>Som anges i avsnitt 15.1.2 regleras rätten att inte bli lagförd eller straffad två gånger för samma brott i artikel 4 i sjunde tilläggsprotokollet till Europakonventionen. I denna proposition före</w:t>
      </w:r>
      <w:r>
        <w:softHyphen/>
        <w:t>slås det att sank</w:t>
      </w:r>
      <w:r>
        <w:softHyphen/>
        <w:t>tions</w:t>
      </w:r>
      <w:r>
        <w:softHyphen/>
        <w:t>avgifter ska kunna införas för vissa överträdelser i EU-för</w:t>
      </w:r>
      <w:r>
        <w:softHyphen/>
        <w:t>ord</w:t>
      </w:r>
      <w:r>
        <w:softHyphen/>
        <w:t>ning</w:t>
      </w:r>
      <w:r>
        <w:softHyphen/>
        <w:t>arna. Sanktionsavgift ska även kunna beslutas för den som på</w:t>
      </w:r>
      <w:r>
        <w:softHyphen/>
      </w:r>
      <w:r>
        <w:softHyphen/>
        <w:t>börjar eller genomför en klinisk prövning eller en prestandastudie i strid med bestäm</w:t>
      </w:r>
      <w:r>
        <w:softHyphen/>
        <w:t>melserna i EU-förordningarna. Detta innebär att såväl straff som sank</w:t>
      </w:r>
      <w:r>
        <w:softHyphen/>
        <w:t>tions</w:t>
      </w:r>
      <w:r>
        <w:softHyphen/>
        <w:t>avgift finns föreskrivet för samma typ av överträdelser. Vidare kan till</w:t>
      </w:r>
      <w:r>
        <w:softHyphen/>
        <w:t>syns</w:t>
      </w:r>
      <w:r>
        <w:softHyphen/>
        <w:t>myndig</w:t>
      </w:r>
      <w:r>
        <w:softHyphen/>
        <w:t>heten begränsa eller förbjuda produkten om den inte uppfyller gällande krav. Förelägganden som beslutas av myndig</w:t>
      </w:r>
      <w:r>
        <w:softHyphen/>
        <w:t>het</w:t>
      </w:r>
      <w:r>
        <w:softHyphen/>
        <w:t>er</w:t>
      </w:r>
      <w:r>
        <w:softHyphen/>
        <w:t xml:space="preserve">na kan förenas med vite (jfr avsnitt 11.1). Lagen bör utformas så att </w:t>
      </w:r>
      <w:bookmarkStart w:id="424" w:name="_Hlk57127809"/>
      <w:bookmarkStart w:id="425" w:name="_Hlk61884965"/>
      <w:r>
        <w:t>dubbla sank</w:t>
      </w:r>
      <w:r>
        <w:softHyphen/>
        <w:t xml:space="preserve">tioner för samma gärning och </w:t>
      </w:r>
      <w:r w:rsidRPr="00402EF2">
        <w:t>parallell</w:t>
      </w:r>
      <w:r>
        <w:t xml:space="preserve"> tillämpning av olika </w:t>
      </w:r>
      <w:r w:rsidRPr="00402EF2">
        <w:t>sank</w:t>
      </w:r>
      <w:r>
        <w:softHyphen/>
      </w:r>
      <w:r w:rsidRPr="00402EF2">
        <w:t>tions</w:t>
      </w:r>
      <w:r>
        <w:softHyphen/>
      </w:r>
      <w:r w:rsidRPr="00402EF2">
        <w:t>system</w:t>
      </w:r>
      <w:r>
        <w:t xml:space="preserve"> föregrips. I avsnitt 15.1.2 föreslås i det hänseendet att ett förbud införs som innebär att en person inte får </w:t>
      </w:r>
      <w:r w:rsidRPr="00280F0A">
        <w:t xml:space="preserve">dömas till </w:t>
      </w:r>
      <w:r>
        <w:t xml:space="preserve">straffrättsligt </w:t>
      </w:r>
      <w:r w:rsidRPr="00280F0A">
        <w:t>ansvar för en överträdelse som om</w:t>
      </w:r>
      <w:r>
        <w:softHyphen/>
      </w:r>
      <w:r w:rsidRPr="00280F0A">
        <w:t>fattas av ett föreläggande om vite om överträdelsen ligger till grund för en an</w:t>
      </w:r>
      <w:r>
        <w:softHyphen/>
      </w:r>
      <w:r w:rsidRPr="00280F0A">
        <w:t>sökan om utdömande av vitet.</w:t>
      </w:r>
      <w:r>
        <w:t xml:space="preserve"> Nedan behandlas frågan om förbud mot att ta ut sanktionsavgift i relation till straff och vite. </w:t>
      </w:r>
    </w:p>
    <w:p w14:paraId="046A522E" w14:textId="2FFF5AA6" w:rsidR="008539B5" w:rsidRDefault="008539B5" w:rsidP="008539B5">
      <w:pPr>
        <w:pStyle w:val="Rubrik5utannumrering"/>
      </w:pPr>
      <w:r>
        <w:t xml:space="preserve">Straff och sanktionsavgift </w:t>
      </w:r>
    </w:p>
    <w:bookmarkEnd w:id="424"/>
    <w:p w14:paraId="41513620" w14:textId="27C0D1A1" w:rsidR="008539B5" w:rsidRDefault="008539B5" w:rsidP="008539B5">
      <w:pPr>
        <w:pStyle w:val="Brdtextmedindrag"/>
        <w:ind w:firstLine="0"/>
      </w:pPr>
      <w:r>
        <w:t>När det gäller förhållandet mellan straff och sanktionsavgift är en fråga vid vilken tidpunkt i handläggningen av ett ärende som ett förbud mot straff</w:t>
      </w:r>
      <w:r>
        <w:softHyphen/>
        <w:t>rätts</w:t>
      </w:r>
      <w:r>
        <w:softHyphen/>
        <w:t xml:space="preserve">ligt ansvar bör inträda. I promemorian och lagrådsremissen föreslås att hinder mot ett straffrättsligt förfarande ska infalla när en gärning kan leda till sanktionsavgift </w:t>
      </w:r>
      <w:r w:rsidRPr="00AD0FB2">
        <w:t xml:space="preserve">enligt föreskrifter som har meddelats med stöd </w:t>
      </w:r>
      <w:r>
        <w:t>av den nya lagen. Innebörden är att en gärning som omfattas av sanktions</w:t>
      </w:r>
      <w:r>
        <w:softHyphen/>
        <w:t xml:space="preserve">avgift enligt föreskrifter som behörig myndighet beslutat inte kan leda till straff. Som anges i promemorian och i lagrådsremissen finns det därmed ingen möjlighet för behörig myndighet att välja mellan att påföra en sanktionsavgift eller göra en åtalsanmälan som kan resultera i ett straff, utan sanktionsavgift är den enda möjliga följden.  </w:t>
      </w:r>
    </w:p>
    <w:p w14:paraId="639651C6" w14:textId="2D8862D7" w:rsidR="008539B5" w:rsidRDefault="008539B5" w:rsidP="008539B5">
      <w:pPr>
        <w:pStyle w:val="Brdtextmedindrag"/>
      </w:pPr>
      <w:r w:rsidRPr="005A3C38">
        <w:rPr>
          <w:i/>
          <w:iCs/>
        </w:rPr>
        <w:t>Lagrådet</w:t>
      </w:r>
      <w:r>
        <w:t xml:space="preserve"> anför att en sådan </w:t>
      </w:r>
      <w:r w:rsidRPr="00F92EB3">
        <w:t>reglering</w:t>
      </w:r>
      <w:r>
        <w:t xml:space="preserve"> i praktiken innebär en av</w:t>
      </w:r>
      <w:r>
        <w:softHyphen/>
        <w:t>krim</w:t>
      </w:r>
      <w:r>
        <w:softHyphen/>
        <w:t>in</w:t>
      </w:r>
      <w:r>
        <w:softHyphen/>
        <w:t>al</w:t>
      </w:r>
      <w:r>
        <w:softHyphen/>
        <w:t>is</w:t>
      </w:r>
      <w:r>
        <w:softHyphen/>
        <w:t>er</w:t>
      </w:r>
      <w:r>
        <w:softHyphen/>
        <w:t>ing inom det område som, enligt de föreskrifter som regeringen med</w:t>
      </w:r>
      <w:r>
        <w:softHyphen/>
        <w:t>delar, träffas av sanktionsavgifter. Val</w:t>
      </w:r>
      <w:r>
        <w:softHyphen/>
        <w:t>et av reglerings</w:t>
      </w:r>
      <w:r>
        <w:softHyphen/>
        <w:t>sätt är enligt Lagrådet inte närmare motiverat i lag</w:t>
      </w:r>
      <w:r>
        <w:softHyphen/>
        <w:t>råds</w:t>
      </w:r>
      <w:r>
        <w:softHyphen/>
        <w:t>remiss</w:t>
      </w:r>
      <w:r>
        <w:softHyphen/>
        <w:t>en eller pro</w:t>
      </w:r>
      <w:r>
        <w:softHyphen/>
        <w:t>memorian. Lagrådet konstaterar att det finns liknande regler</w:t>
      </w:r>
      <w:r>
        <w:softHyphen/>
        <w:t>ing</w:t>
      </w:r>
      <w:r>
        <w:softHyphen/>
        <w:t>ar i andra lag</w:t>
      </w:r>
      <w:r>
        <w:softHyphen/>
        <w:t>ar men anför att i de fall där frågan har varit föremål för någon analys av betydelse har emellertid reglerna om sanktionsavgifternas före</w:t>
      </w:r>
      <w:r>
        <w:softHyphen/>
        <w:t>träde an</w:t>
      </w:r>
      <w:r>
        <w:softHyphen/>
        <w:t>ting</w:t>
      </w:r>
      <w:r>
        <w:softHyphen/>
        <w:t>en begränsats till att gälla bötesbrott (se prop. 2017/18:165 s. 58 f. an</w:t>
      </w:r>
      <w:r>
        <w:softHyphen/>
        <w:t>gående regleringen i livsmedelslagen [2006:804] och lagen [2006:805] om foder och animaliska biprodukter), gällt överträdelser som normalt be</w:t>
      </w:r>
      <w:r>
        <w:softHyphen/>
        <w:t>straffas med normerade böter (se SOU 2007:20 s. 114 f. och prop. 2007/08:107 s. 23 f. angående regleringen i fiskelagen [1993:787]) eller så har det redan i förarbetena gjorts klart att systemet med sanktions</w:t>
      </w:r>
      <w:r>
        <w:softHyphen/>
        <w:t>avgift</w:t>
      </w:r>
      <w:r>
        <w:softHyphen/>
        <w:t>er ska träffa en viss typ av mindre allvarliga överträdelser (jfr prop. 2015/16:118 s. 23 f. angående lagen [1994:1709] om EG:s förordningar om den gemensamma fiskeripolitiken). Lagrådet noterar att en mot</w:t>
      </w:r>
      <w:r>
        <w:softHyphen/>
        <w:t>svar</w:t>
      </w:r>
      <w:r>
        <w:softHyphen/>
        <w:t>an</w:t>
      </w:r>
      <w:r>
        <w:softHyphen/>
        <w:t>de reglering dock finns i lagen (1992:1512) om elektro</w:t>
      </w:r>
      <w:r>
        <w:softHyphen/>
        <w:t>magnetisk kompat</w:t>
      </w:r>
      <w:r>
        <w:softHyphen/>
        <w:t>ibil</w:t>
      </w:r>
      <w:r>
        <w:softHyphen/>
        <w:t>itet och att den bestämmelsen föreslogs och senare infördes utan någon mer utförlig motivering (prop. 2015/16:116 s. 16.). Enligt Lagrådets men</w:t>
      </w:r>
      <w:r>
        <w:softHyphen/>
        <w:t>ing kan frågan om regleringssättet är ända</w:t>
      </w:r>
      <w:r>
        <w:softHyphen/>
        <w:t>måls</w:t>
      </w:r>
      <w:r>
        <w:softHyphen/>
        <w:t>en</w:t>
      </w:r>
      <w:r>
        <w:softHyphen/>
        <w:t>ligt även ifrågasättas med tanke på att en av de straffbestämmelser som kan komma att spärras har en straffskala som sträcker sig upp till fängelse i två år.</w:t>
      </w:r>
    </w:p>
    <w:p w14:paraId="18CC0534" w14:textId="3BB39915" w:rsidR="008539B5" w:rsidRDefault="008539B5" w:rsidP="008539B5">
      <w:pPr>
        <w:pStyle w:val="Brdtextmedindrag"/>
      </w:pPr>
      <w:r w:rsidRPr="001839BE">
        <w:t>Lagrådet</w:t>
      </w:r>
      <w:r>
        <w:t xml:space="preserve"> anför vidare att det på ett generellt plan också kan noteras att regleringssättet synes kunna leda till tillämpningsproblem. Bland annat kan det ifråga</w:t>
      </w:r>
      <w:r>
        <w:softHyphen/>
        <w:t>sättas om det är lämpligt att bygga upp regelverket så att den som har att använda de straffrättsliga reglerna – t.ex. en åklagare men också dom</w:t>
      </w:r>
      <w:r>
        <w:softHyphen/>
        <w:t>stolen om åtal väcks – innan de straffrättsliga reglerna kan tillämp</w:t>
      </w:r>
      <w:r>
        <w:softHyphen/>
        <w:t>as, först måste ta ställning till omfattningen av ett annat regelverk som ska tillämp</w:t>
      </w:r>
      <w:r>
        <w:softHyphen/>
        <w:t>as av andra (nämligen regelverket avseende sanktions</w:t>
      </w:r>
      <w:r>
        <w:softHyphen/>
        <w:t>avgift</w:t>
      </w:r>
      <w:r>
        <w:softHyphen/>
        <w:t>er). Lagrådet pekar på Högsta domstolens uttalanden om en likartad situa</w:t>
      </w:r>
      <w:r>
        <w:softHyphen/>
        <w:t>tion, när det finns en s.k. konkurrensklausul som ger en straff</w:t>
      </w:r>
      <w:r>
        <w:softHyphen/>
        <w:t>be</w:t>
      </w:r>
      <w:r>
        <w:softHyphen/>
        <w:t>stäm</w:t>
      </w:r>
      <w:r>
        <w:softHyphen/>
        <w:t>melse före</w:t>
      </w:r>
      <w:r>
        <w:softHyphen/>
        <w:t>träde framför en annan, i NJA 2016 s. 129 p. 5 f. Lagrådet före</w:t>
      </w:r>
      <w:r>
        <w:softHyphen/>
        <w:t>slår därför att det i den fortsatta beredningen noga övervägs om reglerings</w:t>
      </w:r>
      <w:r>
        <w:softHyphen/>
        <w:t>sättet är lämpligt att använda i detta sammanhang eller om det finns anled</w:t>
      </w:r>
      <w:r>
        <w:softHyphen/>
        <w:t>ning att utforma regleringen på annat sätt, t.ex. så att användningen av de straff</w:t>
      </w:r>
      <w:r>
        <w:softHyphen/>
      </w:r>
      <w:r>
        <w:softHyphen/>
        <w:t>rätts</w:t>
      </w:r>
      <w:r>
        <w:softHyphen/>
        <w:t>liga reglerna spärras först när ett beslut om påförande av sank</w:t>
      </w:r>
      <w:r>
        <w:softHyphen/>
        <w:t>tions</w:t>
      </w:r>
      <w:r>
        <w:softHyphen/>
      </w:r>
      <w:r>
        <w:softHyphen/>
        <w:t>avgift har fattats i det enskilda fallet. De fördelar som kan vara för</w:t>
      </w:r>
      <w:r>
        <w:softHyphen/>
        <w:t>en</w:t>
      </w:r>
      <w:r>
        <w:softHyphen/>
        <w:t>ade med sanktionsavgift som påföljd framför straff bör enligt Lagrådets men</w:t>
      </w:r>
      <w:r>
        <w:softHyphen/>
        <w:t>ing kunna vinnas genom en koordinerad informell handläggning.</w:t>
      </w:r>
    </w:p>
    <w:p w14:paraId="026B1871" w14:textId="5E8968E4" w:rsidR="008539B5" w:rsidRDefault="008539B5" w:rsidP="008539B5">
      <w:pPr>
        <w:pStyle w:val="Brdtextmedindrag"/>
      </w:pPr>
      <w:r>
        <w:t>Som anges i avsnitt 15.2.2 så bör systemet med sanktionsavgifter endast om</w:t>
      </w:r>
      <w:r>
        <w:softHyphen/>
        <w:t xml:space="preserve">fatta </w:t>
      </w:r>
      <w:r w:rsidRPr="005350ED">
        <w:t xml:space="preserve">sådana överträdelser </w:t>
      </w:r>
      <w:r>
        <w:t>som är enkla att konstatera och där krav på in</w:t>
      </w:r>
      <w:r>
        <w:softHyphen/>
        <w:t xml:space="preserve">gående, omfattande eller </w:t>
      </w:r>
      <w:r w:rsidRPr="005350ED">
        <w:t>skönsmässiga bedömningar är begränsat.</w:t>
      </w:r>
      <w:r>
        <w:t xml:space="preserve"> Lagrådet har emellertid pekat på att förslaget innebär att en före</w:t>
      </w:r>
      <w:r>
        <w:softHyphen/>
        <w:t>skrift om sanktionsavgift spärrar möjligheten att döma ut till straff och att vissa av dessa överträdelser omfattas av straffbestämmelser med en straff</w:t>
      </w:r>
      <w:r>
        <w:softHyphen/>
        <w:t>skala på upp till två års fängelse. Lagrådet har även ifrågasatt regleringssättet och an</w:t>
      </w:r>
      <w:r>
        <w:softHyphen/>
        <w:t xml:space="preserve">fört att det kan leda till tillämpningsproblem. </w:t>
      </w:r>
      <w:bookmarkStart w:id="426" w:name="_Hlk69138368"/>
      <w:r>
        <w:t>Även om det inte finns några direkta hinder mot en ordning i linje med den som föreslås i lagråds</w:t>
      </w:r>
      <w:r>
        <w:softHyphen/>
        <w:t>remiss</w:t>
      </w:r>
      <w:r>
        <w:softHyphen/>
        <w:t>en instämmer regeringen i Lagrådets bedömning att lagråds</w:t>
      </w:r>
      <w:r>
        <w:softHyphen/>
        <w:t>remiss</w:t>
      </w:r>
      <w:r>
        <w:softHyphen/>
        <w:t>ens förslag riskerar att leda till tillämpningsproblem. Vidare är straff sam</w:t>
      </w:r>
      <w:r>
        <w:softHyphen/>
        <w:t>häll</w:t>
      </w:r>
      <w:r>
        <w:softHyphen/>
        <w:t>ets yttersta medel för att motverka oönskade beteenden och bör som sådant vara förbehållet de allvarligaste fallen. Det kan mot den bakgrunden diskuteras om det är lämpligt med en ordning där sanktionsavgifter – som lag</w:t>
      </w:r>
      <w:r>
        <w:softHyphen/>
        <w:t>tekniskt får anses vara en mindre ingripande sanktion än straff – har före</w:t>
      </w:r>
      <w:r>
        <w:softHyphen/>
        <w:t>träde framför straff även vid gärningar som är så pass allvarliga att de kan föranleda upp till två års fängelse. Vid en samlad bedömning anser regeringen därför att övervägande skäl talar för att Lag</w:t>
      </w:r>
      <w:r>
        <w:softHyphen/>
        <w:t>rådets synpunkter bör följas och att det bör in</w:t>
      </w:r>
      <w:r>
        <w:softHyphen/>
        <w:t xml:space="preserve">föras en bestämmelse om att straff inte får dömas </w:t>
      </w:r>
      <w:r w:rsidRPr="00713B74">
        <w:t>för en gärning som om</w:t>
      </w:r>
      <w:r>
        <w:softHyphen/>
      </w:r>
      <w:r w:rsidRPr="00713B74">
        <w:t>fattas av ett beslut om sanktionsavgift</w:t>
      </w:r>
      <w:r>
        <w:t xml:space="preserve">. </w:t>
      </w:r>
    </w:p>
    <w:bookmarkEnd w:id="426"/>
    <w:p w14:paraId="2610FF31" w14:textId="34CC6896" w:rsidR="008539B5" w:rsidRDefault="008539B5" w:rsidP="008539B5">
      <w:pPr>
        <w:pStyle w:val="Rubrik5utannumrering"/>
      </w:pPr>
      <w:r>
        <w:t>Sanktionsavgift och vite</w:t>
      </w:r>
    </w:p>
    <w:p w14:paraId="0AA35156" w14:textId="0408F46A" w:rsidR="008539B5" w:rsidRDefault="008539B5" w:rsidP="008539B5">
      <w:pPr>
        <w:pStyle w:val="Brdtextmedindrag"/>
        <w:ind w:firstLine="0"/>
      </w:pPr>
      <w:r>
        <w:t>För att undvika dubbla sanktioner i form av både sanktionsavgift och vite bör det införas ett förbud i lagen mot att en sanktionsavgift tas ut för en</w:t>
      </w:r>
      <w:r w:rsidRPr="00280F0A">
        <w:t xml:space="preserve"> över</w:t>
      </w:r>
      <w:r>
        <w:softHyphen/>
      </w:r>
      <w:r w:rsidRPr="00280F0A">
        <w:t xml:space="preserve">trädelse som omfattas av ett föreläggande som har förenats med vite </w:t>
      </w:r>
      <w:r>
        <w:t>om</w:t>
      </w:r>
      <w:r w:rsidRPr="00280F0A">
        <w:t xml:space="preserve"> en ansökan om utdömande av vitet har gjorts</w:t>
      </w:r>
      <w:r>
        <w:t xml:space="preserve">. </w:t>
      </w:r>
      <w:r w:rsidRPr="00280F0A">
        <w:t>Den avgörande tidpunkt</w:t>
      </w:r>
      <w:r>
        <w:softHyphen/>
      </w:r>
      <w:r w:rsidRPr="00280F0A">
        <w:t xml:space="preserve">en för när </w:t>
      </w:r>
      <w:r>
        <w:t xml:space="preserve">sanktionsavgift kan tas ut är </w:t>
      </w:r>
      <w:r w:rsidRPr="00280F0A">
        <w:t>när det inleds en domstolsprocess an</w:t>
      </w:r>
      <w:r>
        <w:softHyphen/>
      </w:r>
      <w:r w:rsidRPr="00280F0A">
        <w:t xml:space="preserve">gående frågan om utdömande av vite. Ett föreläggande om vite bör inte hindra ett senare ingripande så länge som </w:t>
      </w:r>
      <w:r>
        <w:t xml:space="preserve">tillsynsmyndigheten </w:t>
      </w:r>
      <w:r w:rsidRPr="00280F0A">
        <w:t xml:space="preserve">inte har ansökt om utdömande av vitet. </w:t>
      </w:r>
    </w:p>
    <w:p w14:paraId="2F777AD4" w14:textId="77777777" w:rsidR="008539B5" w:rsidRDefault="008539B5" w:rsidP="008539B5">
      <w:pPr>
        <w:pStyle w:val="Rubrik5utannumrering"/>
      </w:pPr>
      <w:r>
        <w:t>Behövs ytterligare förbud införas för att undvika dubbla sanktioner?</w:t>
      </w:r>
    </w:p>
    <w:p w14:paraId="15AFD7FB" w14:textId="02B3449A" w:rsidR="008539B5" w:rsidRDefault="008539B5" w:rsidP="008539B5">
      <w:pPr>
        <w:pStyle w:val="Brdtextmedindrag"/>
        <w:ind w:firstLine="0"/>
      </w:pPr>
      <w:r w:rsidRPr="00EE1C2F">
        <w:rPr>
          <w:i/>
          <w:iCs/>
        </w:rPr>
        <w:t>Lagrådet</w:t>
      </w:r>
      <w:r>
        <w:t xml:space="preserve"> har tagit upp frågan om det även bör införas bestämmelser om för</w:t>
      </w:r>
      <w:r>
        <w:softHyphen/>
        <w:t>bud mot att väcka åtal eller ansöka om att utdöma vite efter det att en sank</w:t>
      </w:r>
      <w:r>
        <w:softHyphen/>
        <w:t>tions</w:t>
      </w:r>
      <w:r>
        <w:softHyphen/>
        <w:t>avgift har beslutats. Enligt Lagrådet vore det följdriktigt att också reglera denna fråga för att förhindra att en situation med dubbla sanktioner uppstår.</w:t>
      </w:r>
    </w:p>
    <w:p w14:paraId="1FD4F54B" w14:textId="32FBC3DD" w:rsidR="008539B5" w:rsidRDefault="008539B5" w:rsidP="008539B5">
      <w:pPr>
        <w:pStyle w:val="Brdtextmedindrag"/>
      </w:pPr>
      <w:r>
        <w:t>Det har inte framkommit behov av att införa förbud mot att väcka talan eller ansöka om att utdöma vite efter det att en sanktionsavgift har beslutats. R</w:t>
      </w:r>
      <w:r w:rsidRPr="00EB29F5">
        <w:t>egeringen</w:t>
      </w:r>
      <w:r>
        <w:t xml:space="preserve"> bedömer att den eventuella </w:t>
      </w:r>
      <w:r w:rsidRPr="00EB29F5">
        <w:t>risk</w:t>
      </w:r>
      <w:r>
        <w:t>en</w:t>
      </w:r>
      <w:r w:rsidRPr="00EB29F5">
        <w:t xml:space="preserve"> för en sådan tillämpning av det nu aktuella regelverket inte </w:t>
      </w:r>
      <w:r>
        <w:t xml:space="preserve">motiverar </w:t>
      </w:r>
      <w:r w:rsidRPr="00EB29F5">
        <w:t>att innebörden av dubbelbestraffningsförbudet enligt Europakonventionen i en sådan situa</w:t>
      </w:r>
      <w:r>
        <w:softHyphen/>
      </w:r>
      <w:r w:rsidRPr="00EB29F5">
        <w:t>tion behöver komma till särskilt uttryck i lagtexten</w:t>
      </w:r>
      <w:r>
        <w:t>.</w:t>
      </w:r>
    </w:p>
    <w:p w14:paraId="36740F7C" w14:textId="77777777" w:rsidR="008539B5" w:rsidRDefault="008539B5" w:rsidP="008539B5">
      <w:pPr>
        <w:pStyle w:val="Rubrik3"/>
      </w:pPr>
      <w:bookmarkStart w:id="427" w:name="_Toc65132698"/>
      <w:bookmarkStart w:id="428" w:name="_Toc69367568"/>
      <w:bookmarkStart w:id="429" w:name="_Hlk18932993"/>
      <w:bookmarkEnd w:id="425"/>
      <w:r>
        <w:t>Förfarandet vid beslut om sanktionsavgift</w:t>
      </w:r>
      <w:bookmarkEnd w:id="427"/>
      <w:bookmarkEnd w:id="428"/>
    </w:p>
    <w:bookmarkEnd w:id="429"/>
    <w:p w14:paraId="1D82C737" w14:textId="77777777" w:rsidR="008539B5" w:rsidRDefault="008539B5" w:rsidP="008539B5">
      <w:pPr>
        <w:pStyle w:val="Brdtextram"/>
      </w:pPr>
      <w:r>
        <w:rPr>
          <w:b/>
        </w:rPr>
        <w:t>Regeringens f</w:t>
      </w:r>
      <w:r w:rsidRPr="00BE1056">
        <w:rPr>
          <w:b/>
        </w:rPr>
        <w:t>örslag</w:t>
      </w:r>
      <w:bookmarkStart w:id="430" w:name="_Hlk18932797"/>
      <w:r w:rsidRPr="00BE1056">
        <w:rPr>
          <w:b/>
        </w:rPr>
        <w:t>:</w:t>
      </w:r>
      <w:r>
        <w:t xml:space="preserve"> En sanktionsavgift ska endast få beslutas om den som avgiften ska tas ut av har fått tillfälle att yttra sig inom fem år från den dag då överträdelsen ägde rum.</w:t>
      </w:r>
    </w:p>
    <w:bookmarkEnd w:id="430"/>
    <w:p w14:paraId="3D21412D" w14:textId="77777777" w:rsidR="008539B5" w:rsidRDefault="008539B5" w:rsidP="008539B5">
      <w:pPr>
        <w:pStyle w:val="Brdtextmedindrag"/>
        <w:ind w:firstLine="0"/>
      </w:pPr>
    </w:p>
    <w:p w14:paraId="3FCE3E07"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662E74D9" w14:textId="1F6A03D3"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2F659F">
        <w:rPr>
          <w:i/>
          <w:iCs/>
        </w:rPr>
        <w:t>Läkemedels</w:t>
      </w:r>
      <w:r>
        <w:rPr>
          <w:i/>
          <w:iCs/>
        </w:rPr>
        <w:softHyphen/>
      </w:r>
      <w:r w:rsidRPr="002F659F">
        <w:rPr>
          <w:i/>
          <w:iCs/>
        </w:rPr>
        <w:t>verk</w:t>
      </w:r>
      <w:r>
        <w:rPr>
          <w:i/>
          <w:iCs/>
        </w:rPr>
        <w:softHyphen/>
      </w:r>
      <w:r w:rsidRPr="002F659F">
        <w:rPr>
          <w:i/>
          <w:iCs/>
        </w:rPr>
        <w:t>et</w:t>
      </w:r>
      <w:r w:rsidRPr="00741B77">
        <w:t xml:space="preserve"> anser att uttrycket ”från den dag då överträdelsen ägde rum” kan fram</w:t>
      </w:r>
      <w:r>
        <w:softHyphen/>
      </w:r>
      <w:r w:rsidRPr="00741B77">
        <w:t>stå som otydligt när det gäller perdurerande</w:t>
      </w:r>
      <w:r>
        <w:t>, dvs. pågående,</w:t>
      </w:r>
      <w:r w:rsidRPr="00741B77">
        <w:t xml:space="preserve"> över</w:t>
      </w:r>
      <w:r>
        <w:softHyphen/>
      </w:r>
      <w:r w:rsidRPr="00741B77">
        <w:t>träd</w:t>
      </w:r>
      <w:r>
        <w:softHyphen/>
      </w:r>
      <w:r w:rsidRPr="00741B77">
        <w:t>els</w:t>
      </w:r>
      <w:r>
        <w:softHyphen/>
      </w:r>
      <w:r w:rsidRPr="00741B77">
        <w:t>er</w:t>
      </w:r>
      <w:r>
        <w:t>.</w:t>
      </w:r>
    </w:p>
    <w:p w14:paraId="1F458EA9" w14:textId="32631E08" w:rsidR="008539B5" w:rsidRDefault="008539B5" w:rsidP="008539B5">
      <w:pPr>
        <w:pStyle w:val="Brdtextmedindrag"/>
      </w:pPr>
      <w:r w:rsidRPr="00BE1056">
        <w:rPr>
          <w:b/>
        </w:rPr>
        <w:t xml:space="preserve">Skälen för </w:t>
      </w:r>
      <w:r>
        <w:rPr>
          <w:b/>
        </w:rPr>
        <w:t xml:space="preserve">regeringens </w:t>
      </w:r>
      <w:r w:rsidRPr="00A30BA9">
        <w:rPr>
          <w:b/>
        </w:rPr>
        <w:t>förslag:</w:t>
      </w:r>
      <w:r>
        <w:t> Innan Läkemedelsverket beslutar om sanktionsavgift ska den som sanktionsavgiften ska tas ut av ges tillfälle att yttra sig. Det ger denne möjlighet att anföra omständigheter som kan på</w:t>
      </w:r>
      <w:r>
        <w:softHyphen/>
        <w:t>verka både frågan om sanktionsavgift ska tas ut och frågan om sank</w:t>
      </w:r>
      <w:r>
        <w:softHyphen/>
        <w:t>tions</w:t>
      </w:r>
      <w:r>
        <w:softHyphen/>
        <w:t>avgiftens storlek. Denna möjlighet att komma till tals innan beslut fattas är en förutsättning för att avgöranden ska bli materiellt riktiga och det är även en viktig rättssäkerhetsfråga. Av 25 § första stycket förvaltningslagen fram</w:t>
      </w:r>
      <w:r>
        <w:softHyphen/>
        <w:t>går att i</w:t>
      </w:r>
      <w:r w:rsidRPr="00770FE6">
        <w:t>nnan en myndighet fattar ett beslut i ett ärende ska den, om det inte är uppenbart obehövligt, underrätta den som är part om allt material av betydelse för beslutet och ge parten tillfälle att inom en be</w:t>
      </w:r>
      <w:r>
        <w:softHyphen/>
      </w:r>
      <w:r w:rsidRPr="00770FE6">
        <w:t>stämd tid yttra sig över materialet. Myndigheten får dock avstå från sådan kom</w:t>
      </w:r>
      <w:r>
        <w:softHyphen/>
      </w:r>
      <w:r w:rsidRPr="00770FE6">
        <w:t>munikation</w:t>
      </w:r>
      <w:r>
        <w:t xml:space="preserve"> i vissa uppräknade fall. Regeringen bedömer att b</w:t>
      </w:r>
      <w:r w:rsidRPr="008A1067">
        <w:t>estäm</w:t>
      </w:r>
      <w:r>
        <w:softHyphen/>
      </w:r>
      <w:r w:rsidRPr="008A1067">
        <w:t>mels</w:t>
      </w:r>
      <w:r>
        <w:softHyphen/>
      </w:r>
      <w:r w:rsidRPr="008A1067">
        <w:t>en om en myndighets kommunikationsskyldighet i 25</w:t>
      </w:r>
      <w:r>
        <w:t> §</w:t>
      </w:r>
      <w:r w:rsidRPr="008A1067">
        <w:t xml:space="preserve"> förvalt</w:t>
      </w:r>
      <w:r>
        <w:softHyphen/>
      </w:r>
      <w:r w:rsidRPr="008A1067">
        <w:t>nings</w:t>
      </w:r>
      <w:r>
        <w:softHyphen/>
      </w:r>
      <w:r w:rsidRPr="008A1067">
        <w:t xml:space="preserve">lagen (2017:900) inte </w:t>
      </w:r>
      <w:r>
        <w:t xml:space="preserve">ger </w:t>
      </w:r>
      <w:r w:rsidRPr="008A1067">
        <w:t>den avgiftsskyldige en sådan ovillkorlig rätt då det i vissa uppräknade undantagssituationer är möjligt att avgöra ett ärende utan att en part fått tillfälle att yttra sig. En bestämmelse om att den som be</w:t>
      </w:r>
      <w:r>
        <w:softHyphen/>
      </w:r>
      <w:r w:rsidRPr="008A1067">
        <w:t>slutet riktar sig mot ska ha fått tillfälle att yttra sig bör därför, utan undan</w:t>
      </w:r>
      <w:r>
        <w:softHyphen/>
      </w:r>
      <w:r w:rsidRPr="008A1067">
        <w:t xml:space="preserve">tag, föras in i </w:t>
      </w:r>
      <w:r>
        <w:t>den nya lagen</w:t>
      </w:r>
      <w:r w:rsidRPr="008A1067">
        <w:t xml:space="preserve">. </w:t>
      </w:r>
    </w:p>
    <w:p w14:paraId="4A7EBD77" w14:textId="34745EB0" w:rsidR="008539B5" w:rsidRDefault="008539B5" w:rsidP="008539B5">
      <w:pPr>
        <w:pStyle w:val="Brdtextmedindrag"/>
      </w:pPr>
      <w:r>
        <w:t>I den nya lagen behöver det inte anges att ett beslut om sanktionsavgifter ska delges. En part i ett ärende som avser myndighetsutövning ska enligt 33 § förvaltningslagen underrättas om innehållet i det beslut varigenom myndigheten avgör ärendet. Myndigheten bestämmer om dessa under</w:t>
      </w:r>
      <w:r>
        <w:softHyphen/>
        <w:t>rätt</w:t>
      </w:r>
      <w:r>
        <w:softHyphen/>
        <w:t>els</w:t>
      </w:r>
      <w:r>
        <w:softHyphen/>
        <w:t>er ska ske muntligt, genom vanligt brev, genom delgivning eller på något annat sätt. Förvaltningslagen innehåller inte något krav på delgiv</w:t>
      </w:r>
      <w:r>
        <w:softHyphen/>
        <w:t>ning. Frågan om delgivning av beslut om sanktionsavgift hänger samman med frågan om verkställighet av sådana beslut. Ett beslut ska kunna verk</w:t>
      </w:r>
      <w:r>
        <w:softHyphen/>
        <w:t>ställas när det har fått laga kraft (se avsnitt15.2.8). Tidpunkten för när be</w:t>
      </w:r>
      <w:r>
        <w:softHyphen/>
        <w:t>slutet får laga kraft är knuten till den tidpunkt då den avgiftsskyldige fick del av beslutet. Det finns därför inte något behov av en uttrycklig be</w:t>
      </w:r>
      <w:r>
        <w:softHyphen/>
        <w:t>stäm</w:t>
      </w:r>
      <w:r>
        <w:softHyphen/>
        <w:t>melse i lagen om att den avgiftsskyldige ska delges beslutet (jfr prop. 2017/18:165 s. 71 f.).</w:t>
      </w:r>
    </w:p>
    <w:p w14:paraId="7B37506C" w14:textId="6F6147A6" w:rsidR="008539B5" w:rsidRDefault="008539B5" w:rsidP="008539B5">
      <w:pPr>
        <w:pStyle w:val="Brdtextmedindrag"/>
      </w:pPr>
      <w:r w:rsidRPr="001A43F4">
        <w:t>Ett beslut om sanktionsavgift kan få ingripande följder</w:t>
      </w:r>
      <w:r>
        <w:t>. Det bör därför finnas en bortre gräns för när en sanktionsavgift får beslutas. I den nya lag</w:t>
      </w:r>
      <w:r>
        <w:softHyphen/>
        <w:t>en ska det anges när en avgift senast får beslutas. Den bestämmelsen får därmed formen av en preskriptionsregel. Möjligheten att besluta om sank</w:t>
      </w:r>
      <w:r>
        <w:softHyphen/>
        <w:t>tions</w:t>
      </w:r>
      <w:r>
        <w:softHyphen/>
        <w:t xml:space="preserve">avgift får dock inte vara för begränsad om systemet ska bli effektivt och avskräckande. </w:t>
      </w:r>
    </w:p>
    <w:p w14:paraId="14154968" w14:textId="47830875" w:rsidR="008539B5" w:rsidRDefault="008539B5" w:rsidP="008539B5">
      <w:pPr>
        <w:pStyle w:val="Brdtextmedindrag"/>
      </w:pPr>
      <w:r>
        <w:t>Preskriptionsregler finns för sanktionsavgifter inom andra lagstiftnings</w:t>
      </w:r>
      <w:r>
        <w:softHyphen/>
        <w:t>om</w:t>
      </w:r>
      <w:r>
        <w:softHyphen/>
        <w:t>råd</w:t>
      </w:r>
      <w:r>
        <w:softHyphen/>
        <w:t>en. Inom produktsäkerhetslagstiftningen finns flera exempel på att den tiden har satts till fem år, jämför 42 § produkt</w:t>
      </w:r>
      <w:r>
        <w:softHyphen/>
        <w:t>säker</w:t>
      </w:r>
      <w:r>
        <w:softHyphen/>
        <w:t>hets</w:t>
      </w:r>
      <w:r>
        <w:softHyphen/>
        <w:t>lagen (2004:451) och 24 § lagen</w:t>
      </w:r>
      <w:r w:rsidRPr="00D313DF">
        <w:t xml:space="preserve"> (2011:791) om ackreditering och teknisk kontroll</w:t>
      </w:r>
      <w:r>
        <w:t>. Det föreslås därför att preskriptionstiden för sanktions</w:t>
      </w:r>
      <w:r>
        <w:softHyphen/>
        <w:t xml:space="preserve">avgifter även för medicintekniska produkter ska vara fem år. </w:t>
      </w:r>
    </w:p>
    <w:p w14:paraId="0FADCC2A" w14:textId="0D28397C" w:rsidR="008539B5" w:rsidRDefault="008539B5" w:rsidP="008539B5">
      <w:pPr>
        <w:pStyle w:val="Brdtextmedindrag"/>
      </w:pPr>
      <w:r w:rsidRPr="00312AB9">
        <w:rPr>
          <w:i/>
          <w:iCs/>
        </w:rPr>
        <w:t>Läkemedelsverket</w:t>
      </w:r>
      <w:r w:rsidRPr="00741B77">
        <w:t xml:space="preserve"> anser att uttrycket ”från den dag då överträdelsen ägde rum” </w:t>
      </w:r>
      <w:r>
        <w:t xml:space="preserve">i den </w:t>
      </w:r>
      <w:r w:rsidRPr="00741B77">
        <w:t>förslag</w:t>
      </w:r>
      <w:r>
        <w:t xml:space="preserve">na bestämmelsen </w:t>
      </w:r>
      <w:r w:rsidRPr="00741B77">
        <w:t>kan framstå som otydligt när det gäller perdurerande</w:t>
      </w:r>
      <w:r>
        <w:t>, dvs. pågående,</w:t>
      </w:r>
      <w:r w:rsidRPr="00741B77">
        <w:t xml:space="preserve"> överträdelser. En konsekvens av be</w:t>
      </w:r>
      <w:r>
        <w:softHyphen/>
      </w:r>
      <w:r w:rsidRPr="00741B77">
        <w:t>stäm</w:t>
      </w:r>
      <w:r>
        <w:softHyphen/>
      </w:r>
      <w:r w:rsidRPr="00741B77">
        <w:t>melsens utformning är att överträdelsen fortfarande kan pågå när pre</w:t>
      </w:r>
      <w:r>
        <w:softHyphen/>
      </w:r>
      <w:r w:rsidRPr="00741B77">
        <w:t>skrip</w:t>
      </w:r>
      <w:r>
        <w:softHyphen/>
      </w:r>
      <w:r w:rsidRPr="00741B77">
        <w:t>tionsfristen går ut. Ett exempel på överträdelser för vilka sanktions</w:t>
      </w:r>
      <w:r>
        <w:softHyphen/>
      </w:r>
      <w:r w:rsidRPr="00741B77">
        <w:t>avgift skulle kunna vara lämpliga är kraven på kvalitetsledningssystem i artikel 10.9 MDR</w:t>
      </w:r>
      <w:r>
        <w:t>-förordningen</w:t>
      </w:r>
      <w:r w:rsidRPr="00741B77">
        <w:t>. Att en tillverkare systematiskt brister i sitt kvalitets</w:t>
      </w:r>
      <w:r>
        <w:softHyphen/>
      </w:r>
      <w:r w:rsidRPr="00741B77">
        <w:t>ledningssystem är något som kan pågå under lång tid före det att myndigheten får en signal som föranleder inledning av ett tillsynsärende.</w:t>
      </w:r>
    </w:p>
    <w:p w14:paraId="197E0F46" w14:textId="5CC83C12" w:rsidR="008539B5" w:rsidRDefault="008539B5" w:rsidP="008539B5">
      <w:pPr>
        <w:pStyle w:val="Brdtextmedindrag"/>
      </w:pPr>
      <w:r>
        <w:t>I likhet med vad regeringen anförde i propositionen Effektivare sank</w:t>
      </w:r>
      <w:r>
        <w:softHyphen/>
        <w:t>tioner i livsmedelskedjan (prop. 2017/18:165 s. 75) konstaterar regeringen att det faktum att tiden ska räknas från det att överträdelsen skedde i prin</w:t>
      </w:r>
      <w:r>
        <w:softHyphen/>
        <w:t>cip betyder att fristen inte börjar löpa så länge överträdelsen kan anses pågå. Det innebär således att det är först när överträdelsen har upphört som pre</w:t>
      </w:r>
      <w:r>
        <w:softHyphen/>
        <w:t>skriptionstiden börjar löpa. Sannolikt är det inte möjligt att helt undvika problem med tillämpningen av preskriptions</w:t>
      </w:r>
      <w:r>
        <w:softHyphen/>
        <w:t>bestämmelser, oavsett hur ut</w:t>
      </w:r>
      <w:r>
        <w:softHyphen/>
        <w:t>gångs</w:t>
      </w:r>
      <w:r>
        <w:softHyphen/>
        <w:t>punkten för beräkningen av preskriptionstiden anges. Vid sådana problem bör de principer som har utformats inom straffrätten för bedöm</w:t>
      </w:r>
      <w:r>
        <w:softHyphen/>
        <w:t>ning av preskriptionsfrågor kunna användas som ledning (se t.ex. NJA 2013 s. 467 om simultan preskription, dvs. att hela brottet är antingen pre</w:t>
      </w:r>
      <w:r>
        <w:softHyphen/>
        <w:t>skrib</w:t>
      </w:r>
      <w:r>
        <w:softHyphen/>
        <w:t>erat eller inte, och successiv preskription, dvs. att det endast döms till på</w:t>
      </w:r>
      <w:r>
        <w:softHyphen/>
        <w:t>följd för den del av brottet som ligger inom den tillämpliga pre</w:t>
      </w:r>
      <w:r>
        <w:softHyphen/>
        <w:t>skrip</w:t>
      </w:r>
      <w:r>
        <w:softHyphen/>
        <w:t>tions</w:t>
      </w:r>
      <w:r>
        <w:softHyphen/>
        <w:t>tiden). Mot den bakgrunden anser regeringen att det är lämpligt att utgångspunkten för femårsfristen är den tidpunkt då överträdelsen skedde.</w:t>
      </w:r>
    </w:p>
    <w:p w14:paraId="141CA3C2" w14:textId="77777777" w:rsidR="008539B5" w:rsidRDefault="008539B5" w:rsidP="008539B5">
      <w:pPr>
        <w:pStyle w:val="Rubrik3"/>
      </w:pPr>
      <w:bookmarkStart w:id="431" w:name="_Toc65132699"/>
      <w:bookmarkStart w:id="432" w:name="_Toc69367569"/>
      <w:r>
        <w:t>Betalning och verkställighet</w:t>
      </w:r>
      <w:bookmarkEnd w:id="431"/>
      <w:bookmarkEnd w:id="432"/>
    </w:p>
    <w:p w14:paraId="29C30D37" w14:textId="77777777" w:rsidR="008539B5" w:rsidRPr="002C6089" w:rsidRDefault="008539B5" w:rsidP="00FA603C">
      <w:pPr>
        <w:pStyle w:val="Brdtextram"/>
        <w:pBdr>
          <w:bottom w:val="none" w:sz="0" w:space="0" w:color="auto"/>
        </w:pBdr>
      </w:pPr>
      <w:r>
        <w:rPr>
          <w:b/>
        </w:rPr>
        <w:t>Regeringens f</w:t>
      </w:r>
      <w:r w:rsidRPr="00780DFD">
        <w:rPr>
          <w:b/>
        </w:rPr>
        <w:t>örslag:</w:t>
      </w:r>
      <w:r>
        <w:rPr>
          <w:b/>
        </w:rPr>
        <w:t> </w:t>
      </w:r>
      <w:r>
        <w:t>S</w:t>
      </w:r>
      <w:r w:rsidRPr="002C6089">
        <w:t>anktionsavgift</w:t>
      </w:r>
      <w:r>
        <w:t>en</w:t>
      </w:r>
      <w:r w:rsidRPr="002C6089">
        <w:t xml:space="preserve"> ska betalas till den myndighet som regeringen bestämmer inom 30 dagar från det att beslutet om att ta ut avgiften har fått laga kraft eller inom den längre tid som anges i beslutet.</w:t>
      </w:r>
    </w:p>
    <w:p w14:paraId="3566C85E" w14:textId="0013D0D3" w:rsidR="008539B5" w:rsidRPr="002C6089" w:rsidRDefault="008539B5" w:rsidP="00FA603C">
      <w:pPr>
        <w:pStyle w:val="Brdtextmedindragram"/>
        <w:pBdr>
          <w:bottom w:val="none" w:sz="0" w:space="0" w:color="auto"/>
        </w:pBdr>
      </w:pPr>
      <w:r w:rsidRPr="002C6089">
        <w:t xml:space="preserve">Om sanktionsavgiften inte betalas inom </w:t>
      </w:r>
      <w:r>
        <w:t xml:space="preserve">angiven </w:t>
      </w:r>
      <w:r w:rsidRPr="002C6089">
        <w:t xml:space="preserve">tid, ska myndigheten </w:t>
      </w:r>
      <w:r>
        <w:t xml:space="preserve">få </w:t>
      </w:r>
      <w:r w:rsidRPr="002C6089">
        <w:t>lämna den obetalda avgiften för indrivning</w:t>
      </w:r>
      <w:r>
        <w:t xml:space="preserve"> i enlighet med lagen </w:t>
      </w:r>
      <w:r w:rsidRPr="002C6089">
        <w:t xml:space="preserve">om indrivning av statliga fordringar m.m. </w:t>
      </w:r>
      <w:r>
        <w:t xml:space="preserve">Verkställighet ska få ske </w:t>
      </w:r>
      <w:r w:rsidRPr="002C6089">
        <w:t>enligt utsökningsbalken.</w:t>
      </w:r>
      <w:r>
        <w:t>En sanktionsavgift faller bort i den utsträckning verk</w:t>
      </w:r>
      <w:r>
        <w:softHyphen/>
        <w:t>ställighet inte har skett inom fem år från det att beslutet om att ta ut avgiften fick laga kraft.</w:t>
      </w:r>
    </w:p>
    <w:p w14:paraId="43218CF9" w14:textId="77777777" w:rsidR="008539B5" w:rsidRDefault="008539B5" w:rsidP="00FA603C">
      <w:pPr>
        <w:pStyle w:val="Brdtextmedindragram"/>
        <w:pBdr>
          <w:top w:val="none" w:sz="0" w:space="0" w:color="auto"/>
        </w:pBdr>
      </w:pPr>
      <w:r w:rsidRPr="002C6089">
        <w:t xml:space="preserve">Sanktionsavgiften </w:t>
      </w:r>
      <w:r>
        <w:t xml:space="preserve">ska </w:t>
      </w:r>
      <w:r w:rsidRPr="002C6089">
        <w:t>tillfall</w:t>
      </w:r>
      <w:r>
        <w:t>a</w:t>
      </w:r>
      <w:r w:rsidRPr="002C6089">
        <w:t xml:space="preserve"> staten.</w:t>
      </w:r>
    </w:p>
    <w:p w14:paraId="792A0997" w14:textId="08B56BCA" w:rsidR="008539B5" w:rsidRPr="0095005F" w:rsidRDefault="008539B5" w:rsidP="00FA603C">
      <w:pPr>
        <w:pStyle w:val="Brdtextmedindragram"/>
        <w:pBdr>
          <w:top w:val="none" w:sz="0" w:space="0" w:color="auto"/>
        </w:pBdr>
        <w:tabs>
          <w:tab w:val="left" w:pos="1701"/>
        </w:tabs>
      </w:pPr>
      <w:r>
        <w:t>Regeringen ska få meddela ytterligare föreskrifter om sanktions</w:t>
      </w:r>
      <w:r>
        <w:softHyphen/>
        <w:t xml:space="preserve">avgifter. </w:t>
      </w:r>
    </w:p>
    <w:p w14:paraId="5CBEDD97" w14:textId="77777777" w:rsidR="008539B5" w:rsidRDefault="008539B5" w:rsidP="008539B5">
      <w:pPr>
        <w:pStyle w:val="Brdtextmedindrag"/>
      </w:pPr>
    </w:p>
    <w:p w14:paraId="2147CDE3" w14:textId="133FB5DF"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delvis </w:t>
      </w:r>
      <w:r w:rsidRPr="00316DD4">
        <w:t>med regeringens för</w:t>
      </w:r>
      <w:r>
        <w:softHyphen/>
      </w:r>
      <w:r w:rsidRPr="00316DD4">
        <w:t>slag.</w:t>
      </w:r>
      <w:r>
        <w:t xml:space="preserve"> I promemorian föreslås att preskriptionstiden på fem år även ska börja löpa från det att domen om att ta ut avgiften fick laga kraft eller att sank</w:t>
      </w:r>
      <w:r>
        <w:softHyphen/>
      </w:r>
      <w:r>
        <w:softHyphen/>
        <w:t>tions</w:t>
      </w:r>
      <w:r>
        <w:softHyphen/>
      </w:r>
      <w:r>
        <w:softHyphen/>
        <w:t xml:space="preserve">förläggandet godkändes. I övrigt har vissa redaktionella ändringar införts. </w:t>
      </w:r>
    </w:p>
    <w:p w14:paraId="5AB243BF" w14:textId="77777777" w:rsidR="008539B5" w:rsidRDefault="008539B5" w:rsidP="008539B5">
      <w:pPr>
        <w:pStyle w:val="Brdtextmedindrag"/>
        <w:rPr>
          <w:bCs/>
        </w:rPr>
      </w:pPr>
      <w:r w:rsidRPr="00316DD4">
        <w:rPr>
          <w:b/>
        </w:rPr>
        <w:t>Remissinstanser</w:t>
      </w:r>
      <w:r>
        <w:rPr>
          <w:b/>
        </w:rPr>
        <w:t>na</w:t>
      </w:r>
      <w:r w:rsidRPr="00316DD4">
        <w:rPr>
          <w:b/>
        </w:rPr>
        <w:t>:</w:t>
      </w:r>
      <w:r w:rsidRPr="006E57A1">
        <w:rPr>
          <w:bCs/>
        </w:rPr>
        <w:t xml:space="preserve"> </w:t>
      </w:r>
      <w:r>
        <w:rPr>
          <w:bCs/>
        </w:rPr>
        <w:t>En majoritet av remissinstanserna är positiva till eller har inte lämnat synpunkter på promemorians förslag.</w:t>
      </w:r>
    </w:p>
    <w:p w14:paraId="03DDDEC4" w14:textId="4D5415FF" w:rsidR="008539B5" w:rsidRPr="00DB45BC" w:rsidRDefault="008539B5" w:rsidP="008539B5">
      <w:pPr>
        <w:pStyle w:val="Brdtextmedindrag"/>
        <w:rPr>
          <w:b/>
        </w:rPr>
      </w:pPr>
      <w:r w:rsidRPr="00DB45BC">
        <w:rPr>
          <w:b/>
        </w:rPr>
        <w:t xml:space="preserve">Skälen för </w:t>
      </w:r>
      <w:r>
        <w:rPr>
          <w:b/>
        </w:rPr>
        <w:t xml:space="preserve">regeringens </w:t>
      </w:r>
      <w:r w:rsidRPr="00DB45BC">
        <w:rPr>
          <w:b/>
        </w:rPr>
        <w:t>förslag</w:t>
      </w:r>
      <w:r>
        <w:rPr>
          <w:b/>
        </w:rPr>
        <w:t>:</w:t>
      </w:r>
      <w:r>
        <w:t> Ett beslut om sanktionsavgift bör gälla som en dom och vara verkställbart. Genom den lösningen blir också sank</w:t>
      </w:r>
      <w:r>
        <w:softHyphen/>
        <w:t>tions</w:t>
      </w:r>
      <w:r>
        <w:softHyphen/>
        <w:t xml:space="preserve">avgiftssystemet effektivare. </w:t>
      </w:r>
    </w:p>
    <w:p w14:paraId="71B7B9A6" w14:textId="0601AD76" w:rsidR="008539B5" w:rsidRPr="00F341A8" w:rsidRDefault="008539B5" w:rsidP="008539B5">
      <w:pPr>
        <w:pStyle w:val="Brdtextmedindrag"/>
      </w:pPr>
      <w:r w:rsidRPr="00A83F81">
        <w:t xml:space="preserve">Sanktionsavgiften ska tillfalla </w:t>
      </w:r>
      <w:r w:rsidRPr="00191E3A">
        <w:t>staten</w:t>
      </w:r>
      <w:r w:rsidRPr="00A83F81">
        <w:t>. Det är brukligt att sanktions</w:t>
      </w:r>
      <w:r>
        <w:softHyphen/>
      </w:r>
      <w:r w:rsidRPr="00A83F81">
        <w:t>av</w:t>
      </w:r>
      <w:r>
        <w:softHyphen/>
      </w:r>
      <w:r w:rsidRPr="00A83F81">
        <w:t>gift</w:t>
      </w:r>
      <w:r>
        <w:softHyphen/>
      </w:r>
      <w:r w:rsidRPr="00A83F81">
        <w:t xml:space="preserve">er tillfaller det allmänna och då som huvudregel i form av staten. Det finns inte skäl att göra avsteg från huvudregeln att sanktionsavgift ska tillfalla staten. </w:t>
      </w:r>
    </w:p>
    <w:p w14:paraId="4F9A6BF6" w14:textId="77777777" w:rsidR="008539B5" w:rsidRDefault="008539B5" w:rsidP="008539B5">
      <w:pPr>
        <w:pStyle w:val="Brdtextmedindrag"/>
      </w:pPr>
      <w:r>
        <w:t>Betalning bör normalt göras inom 30 dagar från det att beslutet fick laga kraft. Det bör också finnas möjlighet för Läkemedelsverket att i det en</w:t>
      </w:r>
      <w:r>
        <w:softHyphen/>
        <w:t>skilda fallet bestämma en längre betalningsfrist. Det kan t.ex. bli aktuellt vid mycket höga belopp. Om en individuellt bestämd betalningsfrist inte kopplas till när beslutet får laga kraft kan betalningsskyldighet således in</w:t>
      </w:r>
      <w:r>
        <w:softHyphen/>
        <w:t>träda trots att beslutet har överklagats. Ett beslut om sanktionsavgift bör få lämnas till indrivning efter sista betalningsdagen. Bestämmelser om in</w:t>
      </w:r>
      <w:r>
        <w:softHyphen/>
        <w:t>driv</w:t>
      </w:r>
      <w:r>
        <w:softHyphen/>
      </w:r>
      <w:r>
        <w:softHyphen/>
        <w:t>ning finns i lagen (1993:891) om indrivning av statliga fordringar m.m. Vid indrivning tillämpas utsökningsbalken.</w:t>
      </w:r>
    </w:p>
    <w:p w14:paraId="7F391998" w14:textId="4D89EDB8" w:rsidR="00920097" w:rsidRPr="00B937F4" w:rsidRDefault="008539B5" w:rsidP="008539B5">
      <w:pPr>
        <w:pStyle w:val="Brdtextmedindrag"/>
        <w:sectPr w:rsidR="00920097" w:rsidRPr="00B937F4" w:rsidSect="00D045A2">
          <w:headerReference w:type="even" r:id="rId203"/>
          <w:headerReference w:type="default" r:id="rId204"/>
          <w:footerReference w:type="even" r:id="rId205"/>
          <w:footerReference w:type="default" r:id="rId206"/>
          <w:headerReference w:type="first" r:id="rId207"/>
          <w:footerReference w:type="first" r:id="rId208"/>
          <w:pgSz w:w="9356" w:h="13721" w:code="9"/>
          <w:pgMar w:top="794" w:right="2438" w:bottom="1191" w:left="1021" w:header="0" w:footer="709" w:gutter="0"/>
          <w:cols w:space="708"/>
          <w:docGrid w:linePitch="360"/>
        </w:sectPr>
      </w:pPr>
      <w:r>
        <w:t>Vidare ska det finnas en preskriptionstid vad gäller verkställighet av en be</w:t>
      </w:r>
      <w:r>
        <w:softHyphen/>
        <w:t xml:space="preserve">slutad sanktionsavgift. I lagrådsremissen föreslås det att en </w:t>
      </w:r>
      <w:r w:rsidRPr="007439D0">
        <w:t>sanktions</w:t>
      </w:r>
      <w:r>
        <w:softHyphen/>
      </w:r>
      <w:r w:rsidRPr="007439D0">
        <w:t xml:space="preserve">avgift som har beslutats </w:t>
      </w:r>
      <w:r>
        <w:t xml:space="preserve">ska </w:t>
      </w:r>
      <w:r w:rsidRPr="007439D0">
        <w:t>fall</w:t>
      </w:r>
      <w:r>
        <w:t>a</w:t>
      </w:r>
      <w:r w:rsidRPr="007439D0">
        <w:t xml:space="preserve"> bort i den utsträckning verkställighet inte har skett inom fem år från det att be</w:t>
      </w:r>
      <w:r>
        <w:softHyphen/>
      </w:r>
      <w:r w:rsidRPr="007439D0">
        <w:t>slut</w:t>
      </w:r>
      <w:r>
        <w:softHyphen/>
      </w:r>
      <w:r>
        <w:softHyphen/>
      </w:r>
      <w:r w:rsidRPr="007439D0">
        <w:t>et eller domen om att ta ut avgiften fick laga kraft eller sank</w:t>
      </w:r>
      <w:r>
        <w:softHyphen/>
      </w:r>
      <w:r w:rsidRPr="007439D0">
        <w:t>tions</w:t>
      </w:r>
      <w:r>
        <w:softHyphen/>
      </w:r>
      <w:r w:rsidRPr="007439D0">
        <w:t>före</w:t>
      </w:r>
      <w:r>
        <w:softHyphen/>
      </w:r>
      <w:r w:rsidRPr="007439D0">
        <w:t>lägg</w:t>
      </w:r>
      <w:r>
        <w:softHyphen/>
      </w:r>
      <w:r w:rsidRPr="007439D0">
        <w:t xml:space="preserve">andet godkändes. </w:t>
      </w:r>
      <w:r w:rsidRPr="00177457">
        <w:rPr>
          <w:i/>
          <w:iCs/>
        </w:rPr>
        <w:t>Lagrådet</w:t>
      </w:r>
      <w:r>
        <w:t xml:space="preserve"> an</w:t>
      </w:r>
      <w:r>
        <w:softHyphen/>
        <w:t>för att be</w:t>
      </w:r>
      <w:r>
        <w:softHyphen/>
        <w:t>stämmelsen uppenbarligen har fått ett fel</w:t>
      </w:r>
      <w:r>
        <w:softHyphen/>
        <w:t>aktigt innehåll och före</w:t>
      </w:r>
      <w:r>
        <w:softHyphen/>
        <w:t>slår att det i bestämmelsen endast anges att en sank</w:t>
      </w:r>
      <w:r>
        <w:softHyphen/>
        <w:t>tions</w:t>
      </w:r>
      <w:r>
        <w:softHyphen/>
        <w:t>avgift faller bort i den ut</w:t>
      </w:r>
      <w:r>
        <w:softHyphen/>
      </w:r>
      <w:r>
        <w:softHyphen/>
        <w:t>sträckning verkställighet inte har skett inom fem år från det att beslutet fick laga kraft. Regeringen noterar att lagen inte inne</w:t>
      </w:r>
      <w:r>
        <w:softHyphen/>
        <w:t>håller bestämmelser om sanktionsföreläggande och att bestämmelsen därför inte ska innehålla en hänvisning till sanktionsförelägganden eller att preskriptionstiden ska börja löpa från det att en dom om att ta ut avgiften fått laga kraft. Be</w:t>
      </w:r>
      <w:r>
        <w:softHyphen/>
        <w:t>stäm</w:t>
      </w:r>
      <w:r>
        <w:softHyphen/>
        <w:t>mels</w:t>
      </w:r>
      <w:r>
        <w:softHyphen/>
      </w:r>
      <w:r>
        <w:softHyphen/>
        <w:t>en ska i stället ut</w:t>
      </w:r>
      <w:r>
        <w:softHyphen/>
        <w:t>form</w:t>
      </w:r>
      <w:r>
        <w:softHyphen/>
        <w:t>as enligt Lagrådets förslag. Ytterligare bestäm</w:t>
      </w:r>
      <w:r>
        <w:softHyphen/>
        <w:t>mels</w:t>
      </w:r>
      <w:r>
        <w:softHyphen/>
        <w:t>er om verkställighet och återbetalning av sank</w:t>
      </w:r>
      <w:r>
        <w:softHyphen/>
        <w:t>tions</w:t>
      </w:r>
      <w:r>
        <w:softHyphen/>
      </w:r>
      <w:r>
        <w:softHyphen/>
        <w:t>avgifter kan med</w:t>
      </w:r>
      <w:r>
        <w:softHyphen/>
        <w:t>delas av regeringen eller den myndighet regeringen be</w:t>
      </w:r>
      <w:r>
        <w:softHyphen/>
        <w:t>stäm</w:t>
      </w:r>
      <w:r>
        <w:softHyphen/>
        <w:t>mer med stöd av 8 kap. 7 § regeringsformen. Regeringen anser dock att det sannolikt kom</w:t>
      </w:r>
      <w:r>
        <w:softHyphen/>
        <w:t>mer att behövas föreskrifter om sanktions</w:t>
      </w:r>
      <w:r>
        <w:softHyphen/>
        <w:t>avgift</w:t>
      </w:r>
      <w:r>
        <w:softHyphen/>
        <w:t>er som går utöver vad som omfattas av denna normgivningskompetens. Det behövs därför inför</w:t>
      </w:r>
      <w:r>
        <w:softHyphen/>
        <w:t>as ett bemyndigande som gör det möjligt för regeringen att meddela ytter</w:t>
      </w:r>
      <w:r>
        <w:softHyphen/>
        <w:t xml:space="preserve">ligare föreskrifter om sanktionsavgifter. </w:t>
      </w:r>
    </w:p>
    <w:p w14:paraId="231852CB" w14:textId="4EF5AA2B" w:rsidR="00E078CA" w:rsidRDefault="00E078CA" w:rsidP="00E078CA">
      <w:pPr>
        <w:pStyle w:val="Brdtext"/>
      </w:pPr>
      <w:bookmarkStart w:id="433" w:name="_Toc65132700"/>
      <w:bookmarkStart w:id="434" w:name="_Toc69367570"/>
    </w:p>
    <w:p w14:paraId="418E0FDC" w14:textId="02033568" w:rsidR="00E078CA" w:rsidRDefault="00E078CA" w:rsidP="00E078CA">
      <w:pPr>
        <w:pStyle w:val="Brdtextmedindrag"/>
      </w:pPr>
    </w:p>
    <w:p w14:paraId="50247906" w14:textId="77777777" w:rsidR="00E078CA" w:rsidRPr="00E078CA" w:rsidRDefault="00E078CA" w:rsidP="00E078CA">
      <w:pPr>
        <w:pStyle w:val="Brdtextmedindrag"/>
      </w:pPr>
    </w:p>
    <w:p w14:paraId="714CBE34" w14:textId="59761BE0" w:rsidR="008539B5" w:rsidRDefault="008539B5" w:rsidP="00E078CA">
      <w:pPr>
        <w:pStyle w:val="Rubrik1"/>
        <w:spacing w:before="120"/>
      </w:pPr>
      <w:r w:rsidRPr="00BC5731">
        <w:t>Ytterligare</w:t>
      </w:r>
      <w:r>
        <w:t xml:space="preserve"> bemyndiganden</w:t>
      </w:r>
      <w:bookmarkEnd w:id="433"/>
      <w:bookmarkEnd w:id="434"/>
      <w:r>
        <w:t xml:space="preserve"> </w:t>
      </w:r>
    </w:p>
    <w:p w14:paraId="2829BDFD" w14:textId="60E7F18E" w:rsidR="008539B5" w:rsidRPr="002F14FC" w:rsidRDefault="008539B5" w:rsidP="008539B5">
      <w:pPr>
        <w:pStyle w:val="Brdtextram"/>
      </w:pPr>
      <w:r>
        <w:rPr>
          <w:b/>
        </w:rPr>
        <w:t>Regeringens f</w:t>
      </w:r>
      <w:r w:rsidRPr="00420062">
        <w:rPr>
          <w:b/>
        </w:rPr>
        <w:t>örslag:</w:t>
      </w:r>
      <w:r>
        <w:t xml:space="preserve"> R</w:t>
      </w:r>
      <w:r w:rsidRPr="00F16A29">
        <w:t xml:space="preserve">egeringen eller den myndighet som regeringen bestämmer </w:t>
      </w:r>
      <w:r>
        <w:t>ska få</w:t>
      </w:r>
      <w:r w:rsidRPr="00F16A29">
        <w:t xml:space="preserve"> meddela</w:t>
      </w:r>
      <w:r>
        <w:t xml:space="preserve"> ytterligare </w:t>
      </w:r>
      <w:r w:rsidRPr="00F16A29">
        <w:t>föreskrifter</w:t>
      </w:r>
      <w:r>
        <w:t xml:space="preserve"> i frågor som rör den nya lagen med kompletterande bestämmelser till EU:s förordningar om medicintekniska produkter och EU-förordningarna och som behövs för att skydda människors hälsa och säkerhet. </w:t>
      </w:r>
    </w:p>
    <w:p w14:paraId="646A585E" w14:textId="0D49DEE3" w:rsidR="008539B5" w:rsidRPr="00CB2DA4" w:rsidRDefault="008539B5" w:rsidP="008539B5">
      <w:pPr>
        <w:pStyle w:val="Brdtextmedindragram"/>
      </w:pPr>
      <w:r>
        <w:t>Regeringen eller den myndighet som regeringen bestämmer ska även få meddela föreskrifter om användning av produkter i verksamhet som om</w:t>
      </w:r>
      <w:r>
        <w:softHyphen/>
        <w:t>fattas av hälso- och sjukvårdslagen, tandvårdslagen, patient</w:t>
      </w:r>
      <w:r>
        <w:softHyphen/>
        <w:t>säker</w:t>
      </w:r>
      <w:r>
        <w:softHyphen/>
        <w:t>hets</w:t>
      </w:r>
      <w:r>
        <w:softHyphen/>
        <w:t>lagen och den nya lagen om estetiska kirurgiska ingrepp och estet</w:t>
      </w:r>
      <w:r>
        <w:softHyphen/>
        <w:t xml:space="preserve">iska injektionsbehandlingar. </w:t>
      </w:r>
    </w:p>
    <w:p w14:paraId="5ECCF699" w14:textId="77777777" w:rsidR="008539B5" w:rsidRDefault="008539B5" w:rsidP="008539B5">
      <w:pPr>
        <w:pStyle w:val="Brdtext"/>
      </w:pPr>
    </w:p>
    <w:p w14:paraId="781D2D5C"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12622433" w14:textId="77777777" w:rsidR="008539B5" w:rsidRPr="00B07972" w:rsidRDefault="008539B5" w:rsidP="008539B5">
      <w:pPr>
        <w:pStyle w:val="Brdtextmedindrag"/>
      </w:pPr>
      <w:r w:rsidRPr="00316DD4">
        <w:rPr>
          <w:b/>
        </w:rPr>
        <w:t>Remissinstanser</w:t>
      </w:r>
      <w:r>
        <w:rPr>
          <w:b/>
        </w:rPr>
        <w:t>na</w:t>
      </w:r>
      <w:r w:rsidRPr="00316DD4">
        <w:rPr>
          <w:b/>
        </w:rPr>
        <w:t>:</w:t>
      </w:r>
      <w:r w:rsidRPr="00B64A77">
        <w:t xml:space="preserve"> </w:t>
      </w:r>
      <w:r>
        <w:rPr>
          <w:bCs/>
        </w:rPr>
        <w:t xml:space="preserve">En majoritet av remissinstanserna är positiva till eller har inte lämnat synpunkter på promemorians förslag. </w:t>
      </w:r>
    </w:p>
    <w:p w14:paraId="5A138314" w14:textId="3B8EB9BE" w:rsidR="008539B5" w:rsidRDefault="008539B5" w:rsidP="008539B5">
      <w:pPr>
        <w:pStyle w:val="Brdtextmedindrag"/>
      </w:pPr>
      <w:r w:rsidRPr="00DA550E">
        <w:rPr>
          <w:b/>
        </w:rPr>
        <w:t xml:space="preserve">Skälen för </w:t>
      </w:r>
      <w:r>
        <w:rPr>
          <w:b/>
        </w:rPr>
        <w:t xml:space="preserve">regeringens </w:t>
      </w:r>
      <w:r w:rsidRPr="00DA550E">
        <w:rPr>
          <w:b/>
        </w:rPr>
        <w:t>förslag</w:t>
      </w:r>
      <w:r>
        <w:t>: Föreskrifter behövs när det gäller användning av medicintekniska produkter inom hälso- och sjukvården och tandvården. Sådana föreskrifter kan innehålla regleringar om exempelvis led</w:t>
      </w:r>
      <w:r>
        <w:softHyphen/>
        <w:t>ningssystem, rutiner, vårdgivares ansvar och h</w:t>
      </w:r>
      <w:r w:rsidRPr="00390BC3">
        <w:t>älso- och sjukvårds</w:t>
      </w:r>
      <w:r>
        <w:softHyphen/>
      </w:r>
      <w:r w:rsidRPr="00390BC3">
        <w:t>personal</w:t>
      </w:r>
      <w:r>
        <w:softHyphen/>
      </w:r>
      <w:r w:rsidRPr="00390BC3">
        <w:t>ens kompetens och ansvar</w:t>
      </w:r>
      <w:r>
        <w:t>. Det finns därför ett behov av ett be</w:t>
      </w:r>
      <w:r>
        <w:softHyphen/>
        <w:t>myndig</w:t>
      </w:r>
      <w:r>
        <w:softHyphen/>
        <w:t xml:space="preserve">ande om </w:t>
      </w:r>
      <w:r w:rsidRPr="00BF5005">
        <w:t>användningen av sådana produkter som omfattas av lag</w:t>
      </w:r>
      <w:r>
        <w:softHyphen/>
      </w:r>
      <w:r w:rsidRPr="00BF5005">
        <w:t>en</w:t>
      </w:r>
      <w:r>
        <w:t>. Ett bemyndigande bör införas som ger regeringen eller den myndig</w:t>
      </w:r>
      <w:r>
        <w:softHyphen/>
        <w:t xml:space="preserve">het som regeringen bestämmer rätt att meddela </w:t>
      </w:r>
      <w:r w:rsidRPr="000553D2">
        <w:t>föreskrifter om användning av medicin</w:t>
      </w:r>
      <w:r>
        <w:softHyphen/>
      </w:r>
      <w:r w:rsidRPr="000553D2">
        <w:t>tekniska produkter i verksamhet som omfattas av hälso- och sjuk</w:t>
      </w:r>
      <w:r>
        <w:softHyphen/>
      </w:r>
      <w:r w:rsidRPr="000553D2">
        <w:t>vårds</w:t>
      </w:r>
      <w:r>
        <w:softHyphen/>
      </w:r>
      <w:r w:rsidRPr="000553D2">
        <w:t>lagen (2017:30)</w:t>
      </w:r>
      <w:r>
        <w:t>,</w:t>
      </w:r>
      <w:r w:rsidRPr="000553D2">
        <w:t xml:space="preserve"> tandvårdslagen (1985:125)</w:t>
      </w:r>
      <w:r>
        <w:t xml:space="preserve"> och patient</w:t>
      </w:r>
      <w:r>
        <w:softHyphen/>
        <w:t>säker</w:t>
      </w:r>
      <w:r>
        <w:softHyphen/>
        <w:t>hets</w:t>
      </w:r>
      <w:r>
        <w:softHyphen/>
        <w:t>lagen (2010:659)</w:t>
      </w:r>
      <w:r w:rsidRPr="000553D2">
        <w:t>.</w:t>
      </w:r>
      <w:r>
        <w:t xml:space="preserve"> Som nämns i avsnitt 6.3 föreslås det i propositionen Lag om estetiska kirurgiska ingrepp och estetiska injektionsbehandlingar (prop. 2020/21:57) att en ny lag om sådana ingrepp och injek</w:t>
      </w:r>
      <w:r>
        <w:softHyphen/>
        <w:t>tions</w:t>
      </w:r>
      <w:r>
        <w:softHyphen/>
        <w:t>behandl</w:t>
      </w:r>
      <w:r>
        <w:softHyphen/>
        <w:t>ing</w:t>
      </w:r>
      <w:r>
        <w:softHyphen/>
        <w:t>ar ska införas. Det lagförslaget kommer att omfatta an</w:t>
      </w:r>
      <w:r>
        <w:softHyphen/>
        <w:t>vänd</w:t>
      </w:r>
      <w:r>
        <w:softHyphen/>
        <w:t>ning</w:t>
      </w:r>
      <w:r>
        <w:softHyphen/>
        <w:t>en av vissa av de produkter som enligt tillverkaren är avsedda för estetiska eller andra icke-medicinska ändamål och som anges i bilaga XVI till MDR-för</w:t>
      </w:r>
      <w:r>
        <w:softHyphen/>
        <w:t>ordningen. Regeringen ser en fördel med att be</w:t>
      </w:r>
      <w:r>
        <w:softHyphen/>
        <w:t>myndig</w:t>
      </w:r>
      <w:r>
        <w:softHyphen/>
        <w:t>and</w:t>
      </w:r>
      <w:r>
        <w:softHyphen/>
        <w:t>et införs i lag</w:t>
      </w:r>
      <w:r>
        <w:softHyphen/>
        <w:t>en med kompletterande bestämmelser till EU:s förord</w:t>
      </w:r>
      <w:r>
        <w:softHyphen/>
        <w:t>ning</w:t>
      </w:r>
      <w:r>
        <w:softHyphen/>
        <w:t>ar om medicin</w:t>
      </w:r>
      <w:r>
        <w:softHyphen/>
        <w:t>tekniska produkter. Därmed kommer bemyndiganden som gäller pro</w:t>
      </w:r>
      <w:r>
        <w:softHyphen/>
        <w:t>dukter som omfattas av EU-förordningarna att samlas i den kom</w:t>
      </w:r>
      <w:r>
        <w:softHyphen/>
        <w:t>plett</w:t>
      </w:r>
      <w:r>
        <w:softHyphen/>
        <w:t>er</w:t>
      </w:r>
      <w:r>
        <w:softHyphen/>
        <w:t xml:space="preserve">ande lagen. </w:t>
      </w:r>
      <w:bookmarkStart w:id="435" w:name="_Hlk24032571"/>
      <w:r>
        <w:t>Som framgår av avsnitt 6.1 får nationella före</w:t>
      </w:r>
      <w:r>
        <w:softHyphen/>
        <w:t>skrifter inte med</w:t>
      </w:r>
      <w:r>
        <w:softHyphen/>
        <w:t>delas på ett område som EU-förordningarna redan reglerat, enligt princip</w:t>
      </w:r>
      <w:r>
        <w:softHyphen/>
        <w:t>en om spärrverkan. Detta bör givetvis beaktas vid utarbetande av den materiella föreskriften.</w:t>
      </w:r>
    </w:p>
    <w:p w14:paraId="39988C34" w14:textId="42BF1C4B" w:rsidR="008539B5" w:rsidRPr="003021E9" w:rsidRDefault="008539B5" w:rsidP="008539B5">
      <w:pPr>
        <w:pStyle w:val="Brdtextmedindrag"/>
      </w:pPr>
      <w:bookmarkStart w:id="436" w:name="_Hlk24032518"/>
      <w:bookmarkEnd w:id="435"/>
      <w:r>
        <w:t>EU-förordningarna rör ett stort och komplext område och är även ett område med stora utvecklingsmöjligheter. För att säkerställa ett högt hälso</w:t>
      </w:r>
      <w:r>
        <w:softHyphen/>
        <w:t>skydd för den enskilde ska r</w:t>
      </w:r>
      <w:r w:rsidRPr="003021E9">
        <w:t xml:space="preserve">egeringen eller den </w:t>
      </w:r>
      <w:r>
        <w:t>myndig</w:t>
      </w:r>
      <w:r w:rsidRPr="003021E9">
        <w:t>het som reger</w:t>
      </w:r>
      <w:r>
        <w:softHyphen/>
      </w:r>
      <w:r w:rsidRPr="003021E9">
        <w:t>ing</w:t>
      </w:r>
      <w:r>
        <w:softHyphen/>
      </w:r>
      <w:r w:rsidRPr="003021E9">
        <w:t xml:space="preserve">en bestämmer få meddela ytterligare föreskrifter i frågor som rör </w:t>
      </w:r>
      <w:r>
        <w:t>EU-för</w:t>
      </w:r>
      <w:r>
        <w:softHyphen/>
        <w:t xml:space="preserve">ordningarna och </w:t>
      </w:r>
      <w:r w:rsidRPr="003021E9">
        <w:t xml:space="preserve">den nya lagen med kompletterande bestämmelser till EU:s förordningar om medicintekniska produkter och som behövs för att skydda människors hälsa och säkerhet. </w:t>
      </w:r>
    </w:p>
    <w:bookmarkEnd w:id="436"/>
    <w:p w14:paraId="5035DDFA" w14:textId="77777777" w:rsidR="00920097" w:rsidRPr="00B937F4" w:rsidRDefault="00920097" w:rsidP="003D6631">
      <w:pPr>
        <w:pStyle w:val="Brdtextmedindrag"/>
        <w:sectPr w:rsidR="00920097" w:rsidRPr="00B937F4" w:rsidSect="00155500">
          <w:headerReference w:type="even" r:id="rId209"/>
          <w:headerReference w:type="default" r:id="rId210"/>
          <w:footerReference w:type="even" r:id="rId211"/>
          <w:footerReference w:type="default" r:id="rId212"/>
          <w:headerReference w:type="first" r:id="rId213"/>
          <w:footerReference w:type="first" r:id="rId214"/>
          <w:type w:val="continuous"/>
          <w:pgSz w:w="9356" w:h="13721" w:code="9"/>
          <w:pgMar w:top="794" w:right="2438" w:bottom="1191" w:left="1021" w:header="0" w:footer="709" w:gutter="0"/>
          <w:cols w:space="708"/>
          <w:docGrid w:linePitch="360"/>
        </w:sectPr>
      </w:pPr>
    </w:p>
    <w:p w14:paraId="71D12949" w14:textId="77777777" w:rsidR="008539B5" w:rsidRDefault="008539B5" w:rsidP="00E078CA">
      <w:pPr>
        <w:pStyle w:val="Rubrik1"/>
        <w:spacing w:before="0"/>
      </w:pPr>
      <w:bookmarkStart w:id="437" w:name="_Toc65132701"/>
      <w:bookmarkStart w:id="438" w:name="_Toc69367571"/>
      <w:r>
        <w:t>Överklagande</w:t>
      </w:r>
      <w:bookmarkEnd w:id="437"/>
      <w:bookmarkEnd w:id="438"/>
    </w:p>
    <w:p w14:paraId="0029DB32" w14:textId="49874A2E" w:rsidR="008539B5" w:rsidRDefault="008539B5" w:rsidP="008539B5">
      <w:pPr>
        <w:pStyle w:val="Brdtextram"/>
      </w:pPr>
      <w:r>
        <w:rPr>
          <w:b/>
        </w:rPr>
        <w:t>Regeringens f</w:t>
      </w:r>
      <w:r w:rsidRPr="00420062">
        <w:rPr>
          <w:b/>
        </w:rPr>
        <w:t>örslag:</w:t>
      </w:r>
      <w:r>
        <w:t xml:space="preserve"> </w:t>
      </w:r>
      <w:bookmarkStart w:id="439" w:name="_Hlk56163764"/>
      <w:r>
        <w:t>Ett beslut enligt den nya lagen med kom</w:t>
      </w:r>
      <w:r>
        <w:softHyphen/>
        <w:t>plett</w:t>
      </w:r>
      <w:r>
        <w:softHyphen/>
        <w:t>er</w:t>
      </w:r>
      <w:r>
        <w:softHyphen/>
        <w:t>an</w:t>
      </w:r>
      <w:r>
        <w:softHyphen/>
        <w:t>de bestämmelser till EU:s förordningar om medicintekniska pro</w:t>
      </w:r>
      <w:r>
        <w:softHyphen/>
        <w:t>dukt</w:t>
      </w:r>
      <w:r>
        <w:softHyphen/>
        <w:t>er ska få överklagas till allmän förvaltningsdomstol.</w:t>
      </w:r>
    </w:p>
    <w:bookmarkEnd w:id="439"/>
    <w:p w14:paraId="60CAC270" w14:textId="77777777" w:rsidR="008539B5" w:rsidRDefault="008539B5" w:rsidP="008539B5">
      <w:pPr>
        <w:pStyle w:val="Brdtextmedindragram"/>
      </w:pPr>
      <w:r>
        <w:t>Prövningstillstånd ska krävas vid överklagande till kammarrätten.</w:t>
      </w:r>
    </w:p>
    <w:p w14:paraId="5D922225" w14:textId="77777777" w:rsidR="008539B5" w:rsidRDefault="008539B5" w:rsidP="008539B5">
      <w:pPr>
        <w:pStyle w:val="Brdtextmedindrag"/>
      </w:pPr>
    </w:p>
    <w:p w14:paraId="4A34DD67" w14:textId="16E4E10D"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promemorians föreslås att även beslut enligt en föreskrift som med</w:t>
      </w:r>
      <w:r>
        <w:softHyphen/>
        <w:t>del</w:t>
      </w:r>
      <w:r>
        <w:softHyphen/>
        <w:t>ats med stöd av den nya lagen med kompletterande bestämmelser till EU:s förordningar om medicintekniska produkter får överklagas.</w:t>
      </w:r>
    </w:p>
    <w:p w14:paraId="691E8AD6" w14:textId="77777777" w:rsidR="008539B5" w:rsidRPr="00DA79D3" w:rsidRDefault="008539B5" w:rsidP="008539B5">
      <w:pPr>
        <w:pStyle w:val="Brdtextmedindrag"/>
      </w:pPr>
      <w:r w:rsidRPr="00316DD4">
        <w:rPr>
          <w:b/>
        </w:rPr>
        <w:t>Remissinstanser</w:t>
      </w:r>
      <w:r>
        <w:rPr>
          <w:b/>
        </w:rPr>
        <w:t>na</w:t>
      </w:r>
      <w:r w:rsidRPr="00316DD4">
        <w:rPr>
          <w:b/>
        </w:rPr>
        <w:t>:</w:t>
      </w:r>
      <w:r w:rsidRPr="00E61DD0">
        <w:t xml:space="preserve"> </w:t>
      </w:r>
      <w:r w:rsidRPr="00973E0A">
        <w:t xml:space="preserve">Ingen remissinstans har yttrat sig </w:t>
      </w:r>
      <w:r>
        <w:t xml:space="preserve">särskilt över </w:t>
      </w:r>
      <w:r w:rsidRPr="00973E0A">
        <w:t xml:space="preserve">promemorians förslag. </w:t>
      </w:r>
    </w:p>
    <w:p w14:paraId="53C12C73" w14:textId="19D144F9" w:rsidR="008539B5" w:rsidRDefault="008539B5" w:rsidP="008539B5">
      <w:pPr>
        <w:pStyle w:val="Brdtextmedindrag"/>
      </w:pPr>
      <w:r w:rsidRPr="00BD5CED">
        <w:rPr>
          <w:b/>
        </w:rPr>
        <w:t xml:space="preserve">Skälen för </w:t>
      </w:r>
      <w:r>
        <w:rPr>
          <w:b/>
        </w:rPr>
        <w:t xml:space="preserve">regeringens </w:t>
      </w:r>
      <w:r w:rsidRPr="00BD5CED">
        <w:rPr>
          <w:b/>
        </w:rPr>
        <w:t>förslag</w:t>
      </w:r>
      <w:r w:rsidRPr="00F57BAA">
        <w:t>:</w:t>
      </w:r>
      <w:r>
        <w:t xml:space="preserve"> I 19 § lagen (1993:584) om medicin</w:t>
      </w:r>
      <w:r>
        <w:softHyphen/>
        <w:t>tekniska produkter finns en bestämmelse om att beslut i enskilda fall enligt den lagen eller enligt en föreskrift som har meddelats med stöd av den lag</w:t>
      </w:r>
      <w:r>
        <w:softHyphen/>
        <w:t>en får överklagas hos allmän förvaltningsdomstol. Vidare anges det att pröv</w:t>
      </w:r>
      <w:r>
        <w:softHyphen/>
        <w:t>ningstillstånd krävs vid överklagande till kammarrätten och att beslut enligt lagen gäller omedelbart, om inte annat anges i beslutet.</w:t>
      </w:r>
    </w:p>
    <w:p w14:paraId="34D32985" w14:textId="6A7F8338" w:rsidR="008539B5" w:rsidRDefault="008539B5" w:rsidP="008539B5">
      <w:pPr>
        <w:pStyle w:val="Brdtextmedindrag"/>
      </w:pPr>
      <w:r w:rsidRPr="00F57BAA">
        <w:t xml:space="preserve">I denna </w:t>
      </w:r>
      <w:r>
        <w:t xml:space="preserve">proposition </w:t>
      </w:r>
      <w:r w:rsidRPr="00F57BAA">
        <w:t xml:space="preserve">föreslås det att </w:t>
      </w:r>
      <w:r>
        <w:t>myndigheter ska få rätt att fatta ett fler</w:t>
      </w:r>
      <w:r>
        <w:softHyphen/>
        <w:t>tal enskilda beslut som rör bland annat ekonomiska aktörer och sök</w:t>
      </w:r>
      <w:r>
        <w:softHyphen/>
        <w:t>and</w:t>
      </w:r>
      <w:r>
        <w:softHyphen/>
        <w:t>en om tillstånd. Bestämmelsen om överklagande ska således överföras till den nya lagen med kompletterande bestämmelser till EU:s förordningar om medicintekniska produkter. Det ska även anges att prövningstillstånd krävs vid överklagande till kammarrätten. I promemorian föreslås att även beslut som fattas enligt föreskrifter meddelade med stöd av den nya lagen med kompletterande bestämmelser till EU:s förordningar om medicin</w:t>
      </w:r>
      <w:r>
        <w:softHyphen/>
        <w:t>tekn</w:t>
      </w:r>
      <w:r>
        <w:softHyphen/>
        <w:t xml:space="preserve">iska produkter ska få överklagas. Regeringen bedömer att det är lämpligare att eventuella överklagandebestämmelser förs in i de förordningar som meddelas och inte i lag. </w:t>
      </w:r>
    </w:p>
    <w:p w14:paraId="23ECA2D1" w14:textId="04C5A208" w:rsidR="008539B5" w:rsidRDefault="008539B5" w:rsidP="008539B5">
      <w:pPr>
        <w:pStyle w:val="Brdtextmedindrag"/>
      </w:pPr>
      <w:r>
        <w:t>Bestämmelsen om att beslut ska gälla omedelbart, om inget annat be</w:t>
      </w:r>
      <w:r>
        <w:softHyphen/>
        <w:t>slut</w:t>
      </w:r>
      <w:r>
        <w:softHyphen/>
        <w:t>ats, bör inte överföras till den nya lagen med kompletterande be</w:t>
      </w:r>
      <w:r>
        <w:softHyphen/>
        <w:t>stäm</w:t>
      </w:r>
      <w:r>
        <w:softHyphen/>
        <w:t>mels</w:t>
      </w:r>
      <w:r>
        <w:softHyphen/>
        <w:t>er till EU:s förordningar om medicintekniska produkter. Anledningen till det är att det finns en bestämmelse om när beslut får verkställas i 35 § för</w:t>
      </w:r>
      <w:r>
        <w:softHyphen/>
        <w:t>valt</w:t>
      </w:r>
      <w:r>
        <w:softHyphen/>
        <w:t>ningslagen (2017:900). Huvudregeln enligt den bestämmelsen är att ett beslut får verkställas när överklagandetiden gått ut, dvs. när beslutet vunnit laga kraft. Det finns undantag från denna huvudregel. Ett av dessa undan</w:t>
      </w:r>
      <w:r>
        <w:softHyphen/>
        <w:t>tag finns i 35 § andra stycket där det anges att ett beslut får verk</w:t>
      </w:r>
      <w:r>
        <w:softHyphen/>
        <w:t xml:space="preserve">ställas omedelbart om </w:t>
      </w:r>
      <w:r w:rsidRPr="00607EF5">
        <w:t>beslutet gäller endast tillfälligt</w:t>
      </w:r>
      <w:r>
        <w:t>. Ett annat undantag är att ett beslut får verkställas omedelbart om ett väsentligt allmänt eller en</w:t>
      </w:r>
      <w:r>
        <w:softHyphen/>
        <w:t>skilt intresse kräver det. Myndigheten ska då först noga överväga om det finns skäl att avvakta med att verkställa beslutet på grund av att beslutet medför mycket ingripande verkningar för någon enskild, att verk</w:t>
      </w:r>
      <w:r>
        <w:softHyphen/>
        <w:t>ställig</w:t>
      </w:r>
      <w:r>
        <w:softHyphen/>
        <w:t>het</w:t>
      </w:r>
      <w:r>
        <w:softHyphen/>
        <w:t>en inte kan återgå om ett överklagande av beslutet leder till att det upp</w:t>
      </w:r>
      <w:r>
        <w:softHyphen/>
        <w:t xml:space="preserve">hävs, eller någon annan omständighet. Ytterligare regleringar än de som finns i 35 § förvaltningslagen bedöms således inte behövas. </w:t>
      </w:r>
    </w:p>
    <w:p w14:paraId="78483C33" w14:textId="243F9197" w:rsidR="00920097" w:rsidRPr="00B937F4" w:rsidRDefault="008539B5" w:rsidP="008539B5">
      <w:pPr>
        <w:pStyle w:val="Brdtextmedindrag"/>
        <w:sectPr w:rsidR="00920097" w:rsidRPr="00B937F4" w:rsidSect="00155500">
          <w:headerReference w:type="even" r:id="rId215"/>
          <w:headerReference w:type="default" r:id="rId216"/>
          <w:footerReference w:type="even" r:id="rId217"/>
          <w:footerReference w:type="default" r:id="rId218"/>
          <w:headerReference w:type="first" r:id="rId219"/>
          <w:footerReference w:type="first" r:id="rId220"/>
          <w:type w:val="continuous"/>
          <w:pgSz w:w="9356" w:h="13721" w:code="9"/>
          <w:pgMar w:top="794" w:right="2438" w:bottom="1191" w:left="1021" w:header="0" w:footer="709" w:gutter="0"/>
          <w:cols w:space="708"/>
          <w:docGrid w:linePitch="360"/>
        </w:sectPr>
      </w:pPr>
      <w:r>
        <w:t>I vissa fall grundas en utsedd myndighets b</w:t>
      </w:r>
      <w:r w:rsidRPr="00BD5CED">
        <w:t>eslut på befogenheter som anges i EU-förordning</w:t>
      </w:r>
      <w:r>
        <w:t xml:space="preserve">arna. </w:t>
      </w:r>
      <w:r w:rsidRPr="00BD5CED">
        <w:t xml:space="preserve">Att ett beslut meddelat med stöd av </w:t>
      </w:r>
      <w:r>
        <w:t xml:space="preserve">en </w:t>
      </w:r>
      <w:r w:rsidRPr="00BD5CED">
        <w:t>EU-för</w:t>
      </w:r>
      <w:r>
        <w:softHyphen/>
      </w:r>
      <w:r w:rsidRPr="00BD5CED">
        <w:t xml:space="preserve">ordning får överklagas följer av allmänna förvaltningsrättsliga principer och förvaltningslagens bestämmelser om överklagande och behöver inte anges särskilt i </w:t>
      </w:r>
      <w:r>
        <w:t>den nya lagen med kompletterande bestämmelser till EU:s för</w:t>
      </w:r>
      <w:r>
        <w:softHyphen/>
        <w:t xml:space="preserve">ordningar om medicintekniska produkter </w:t>
      </w:r>
      <w:r w:rsidRPr="00BD5CED">
        <w:t>(jfr prop. 2010/11:65 s.</w:t>
      </w:r>
      <w:r>
        <w:t> </w:t>
      </w:r>
      <w:r w:rsidRPr="00BD5CED">
        <w:t xml:space="preserve">84 och 114). Ytterligare tillägg </w:t>
      </w:r>
      <w:r>
        <w:t xml:space="preserve">som rör den överklagandemöjligheten behöver inte införas </w:t>
      </w:r>
      <w:r w:rsidRPr="00BD5CED">
        <w:t xml:space="preserve">i </w:t>
      </w:r>
      <w:r>
        <w:t>den nya lagen.</w:t>
      </w:r>
    </w:p>
    <w:p w14:paraId="2582621A" w14:textId="77777777" w:rsidR="008539B5" w:rsidRDefault="008539B5" w:rsidP="008539B5">
      <w:pPr>
        <w:pStyle w:val="Rubrik1"/>
      </w:pPr>
      <w:bookmarkStart w:id="440" w:name="_Toc65132702"/>
      <w:bookmarkStart w:id="441" w:name="_Toc69367572"/>
      <w:r>
        <w:t>Ikraftträdande- och övergångsbestämmelser</w:t>
      </w:r>
      <w:bookmarkEnd w:id="440"/>
      <w:bookmarkEnd w:id="441"/>
    </w:p>
    <w:p w14:paraId="15FA49ED" w14:textId="77777777" w:rsidR="008539B5" w:rsidRDefault="008539B5" w:rsidP="008539B5">
      <w:pPr>
        <w:pStyle w:val="Rubrik2"/>
        <w:spacing w:before="0"/>
      </w:pPr>
      <w:bookmarkStart w:id="442" w:name="_Toc65132703"/>
      <w:bookmarkStart w:id="443" w:name="_Toc69367573"/>
      <w:r>
        <w:t>Inledning</w:t>
      </w:r>
      <w:bookmarkEnd w:id="442"/>
      <w:bookmarkEnd w:id="443"/>
      <w:r>
        <w:t xml:space="preserve"> </w:t>
      </w:r>
    </w:p>
    <w:p w14:paraId="3DF2D1B4" w14:textId="4B53EC5D" w:rsidR="008539B5" w:rsidRDefault="008539B5" w:rsidP="008539B5">
      <w:pPr>
        <w:pStyle w:val="Brdtext"/>
      </w:pPr>
      <w:bookmarkStart w:id="444" w:name="_Hlk34159798"/>
      <w:r>
        <w:t>Det svenska regelverket om medicintekniska produkter bygger sedan år 1993 på de gemensamma säkerhets- och funktionskraven i direktiv 93/42/EEG om medicintekniska produkter, direktiv 90/385/EEG om medicin</w:t>
      </w:r>
      <w:r>
        <w:softHyphen/>
        <w:t>tekniska produkter för implantation och direktiv 98/79/EG om medicin</w:t>
      </w:r>
      <w:r>
        <w:softHyphen/>
        <w:t>tekniska produkter för in vitro-diagnostik. Samtliga direktiv är genom</w:t>
      </w:r>
      <w:r>
        <w:softHyphen/>
        <w:t>förda i svensk rätt genom lagen (1993:584) om medicintekniska pro</w:t>
      </w:r>
      <w:r>
        <w:softHyphen/>
        <w:t>dukter, förordningen (1993:876) om medicintekniska produkter och Läke</w:t>
      </w:r>
      <w:r>
        <w:softHyphen/>
        <w:t>medelsverkets föreskrifter (LVFS 2003:11) om medicintekniska pro</w:t>
      </w:r>
      <w:r>
        <w:softHyphen/>
        <w:t xml:space="preserve">dukter, Läkemedelsverkets föreskrifter </w:t>
      </w:r>
      <w:r w:rsidRPr="00F10247">
        <w:t>(LVFS 2001:5) om aktiva medicin</w:t>
      </w:r>
      <w:r>
        <w:softHyphen/>
      </w:r>
      <w:r w:rsidRPr="00F10247">
        <w:t>tekniska produkter för im</w:t>
      </w:r>
      <w:r>
        <w:t xml:space="preserve">plantation, och </w:t>
      </w:r>
      <w:r w:rsidRPr="00F10247">
        <w:t>Läkemedelsverkets före</w:t>
      </w:r>
      <w:r>
        <w:softHyphen/>
      </w:r>
      <w:r w:rsidRPr="00F10247">
        <w:t>skrift</w:t>
      </w:r>
      <w:r>
        <w:softHyphen/>
      </w:r>
      <w:r w:rsidRPr="00F10247">
        <w:t>er (LVFS 2001:7) om medicintekniska produkter för in vitro</w:t>
      </w:r>
      <w:r>
        <w:t>-</w:t>
      </w:r>
      <w:r w:rsidRPr="00F10247">
        <w:t>diagnostik</w:t>
      </w:r>
      <w:r>
        <w:t xml:space="preserve">. </w:t>
      </w:r>
    </w:p>
    <w:p w14:paraId="2763C09B" w14:textId="6D9F7A62" w:rsidR="008539B5" w:rsidRDefault="008539B5" w:rsidP="008539B5">
      <w:pPr>
        <w:pStyle w:val="Brdtextmedindrag"/>
      </w:pPr>
      <w:r>
        <w:t>De nya EU-förordningarna ska ersätta EU-direktiven. Ikraftträdande- och tillämpningsdatum framgår av artikel 123 i MDR-förordningen och artikel 113 i IVDR-förordningen. Därutöver finns övergångsbestämmelser i artikel 120 i MDR-förordningen och 110 i IVDR-förordningen och be</w:t>
      </w:r>
      <w:r>
        <w:softHyphen/>
        <w:t>stäm</w:t>
      </w:r>
      <w:r>
        <w:softHyphen/>
        <w:t>melser om upphävande i artikel 122 i MDR-förordningen och artikel 112 i IVDR-förordningen. Vidare ska MDR-förordningens bestämmelser börja tillämpas på de grupper av produkter som anges i bilaga XVI sex månader efter det att kommissionen beslutat genomförandeakter om gemen</w:t>
      </w:r>
      <w:r>
        <w:softHyphen/>
        <w:t>samma specifikationer när det gäller krav på säkerhet och prestanda, teknisk dokumentation och klinisk utvärdering och uppföljning. Dessa genom</w:t>
      </w:r>
      <w:r>
        <w:softHyphen/>
        <w:t xml:space="preserve">förandeakter har ännu inte beslutats. </w:t>
      </w:r>
    </w:p>
    <w:p w14:paraId="38E0C876" w14:textId="717435D4" w:rsidR="008539B5" w:rsidRDefault="008539B5" w:rsidP="008539B5">
      <w:pPr>
        <w:pStyle w:val="Brdtextmedindrag"/>
      </w:pPr>
      <w:r>
        <w:t>Den 23 april 2020 beslutades Europaparlamentets och rådets förordning (EU) 2020/561 om ändring av förordning (EU) 2017/745 om medicin</w:t>
      </w:r>
      <w:r>
        <w:softHyphen/>
        <w:t xml:space="preserve">tekniska produkter vad gäller tillämpningsdatum för vissa bestämmelser. Genom den förordningen flyttas den dag som </w:t>
      </w:r>
      <w:r w:rsidRPr="00A3541E">
        <w:t>MDR-förordningen</w:t>
      </w:r>
      <w:r>
        <w:t xml:space="preserve"> ska börja tillämpas fram. I stället för den 26 maj 2020 ska </w:t>
      </w:r>
      <w:r w:rsidRPr="00A3541E">
        <w:t>MDR-förordningen</w:t>
      </w:r>
      <w:r>
        <w:t xml:space="preserve"> börja tillämpas den 26 maj 2021. Även datumen i övergångs-, upp</w:t>
      </w:r>
      <w:r>
        <w:softHyphen/>
        <w:t>hävande- och ikraftträdandebestämmelserna i artiklarna 120, 122 och 123 i MDR-förordningen ändrades till den 26 maj 2021.</w:t>
      </w:r>
    </w:p>
    <w:p w14:paraId="22771BA7" w14:textId="1A26F033" w:rsidR="008539B5" w:rsidRDefault="008539B5" w:rsidP="008539B5">
      <w:pPr>
        <w:pStyle w:val="Brdtextmedindrag"/>
      </w:pPr>
      <w:r>
        <w:t>I avsnitten nedan kommer bestämmelserna i dessa tre EU-förordningar att behandlas i den mån de ger upphov till behov av ikraftträdande- och över</w:t>
      </w:r>
      <w:r>
        <w:softHyphen/>
        <w:t xml:space="preserve">gångsbestämmelser i lagarna. </w:t>
      </w:r>
    </w:p>
    <w:p w14:paraId="4E6CA5C4" w14:textId="77777777" w:rsidR="008539B5" w:rsidRDefault="008539B5" w:rsidP="008539B5">
      <w:pPr>
        <w:pStyle w:val="Rubrik2"/>
      </w:pPr>
      <w:bookmarkStart w:id="445" w:name="_Toc65132704"/>
      <w:bookmarkStart w:id="446" w:name="_Toc69367574"/>
      <w:bookmarkEnd w:id="444"/>
      <w:r>
        <w:t>Ikraftträdande- och upphävandebestämmelser</w:t>
      </w:r>
      <w:bookmarkEnd w:id="445"/>
      <w:bookmarkEnd w:id="446"/>
    </w:p>
    <w:p w14:paraId="392030B6" w14:textId="701594F9" w:rsidR="008539B5" w:rsidRDefault="008539B5" w:rsidP="008539B5">
      <w:pPr>
        <w:pStyle w:val="Brdtextram"/>
      </w:pPr>
      <w:r>
        <w:rPr>
          <w:b/>
        </w:rPr>
        <w:t>Regeringens f</w:t>
      </w:r>
      <w:r w:rsidRPr="00B227F5">
        <w:rPr>
          <w:b/>
        </w:rPr>
        <w:t>örslag:</w:t>
      </w:r>
      <w:r>
        <w:t xml:space="preserve"> Den nya lagen med kompletterande bestäm</w:t>
      </w:r>
      <w:r>
        <w:softHyphen/>
        <w:t>mels</w:t>
      </w:r>
      <w:r>
        <w:softHyphen/>
        <w:t>er till EU:s förordningar om medicintekniska produkter och lagen med kom</w:t>
      </w:r>
      <w:r>
        <w:softHyphen/>
        <w:t>pletterande bestämmelser om etisk granskning till EU:s för</w:t>
      </w:r>
      <w:r>
        <w:softHyphen/>
        <w:t>ord</w:t>
      </w:r>
      <w:r>
        <w:softHyphen/>
        <w:t>ning</w:t>
      </w:r>
      <w:r>
        <w:softHyphen/>
        <w:t>ar om medicintekniska produkter ska träda i kraft den 15 juli 2021. Samma dag ska den nuvarande lagen om medicin</w:t>
      </w:r>
      <w:r>
        <w:softHyphen/>
        <w:t xml:space="preserve">tekniska produkter upphöra att gälla. </w:t>
      </w:r>
    </w:p>
    <w:p w14:paraId="22F98E29" w14:textId="064E2861" w:rsidR="008539B5" w:rsidRDefault="008539B5" w:rsidP="008539B5">
      <w:pPr>
        <w:pStyle w:val="Brdtextmedindragram"/>
      </w:pPr>
      <w:r>
        <w:t xml:space="preserve">Vid samma tidpunkt ska ändringarna i lagen om biobanker i hälso- och sjukvården m.m., lagen </w:t>
      </w:r>
      <w:r w:rsidRPr="00BC2142">
        <w:t>om etikprövning av forskning som avser människor</w:t>
      </w:r>
      <w:r>
        <w:t xml:space="preserve">, lagen om blodsäkerhet, offentlighets- och sekretesslagen, </w:t>
      </w:r>
      <w:r w:rsidRPr="00DB6CED">
        <w:t>lagen om ackreditering och teknisk kontroll</w:t>
      </w:r>
      <w:r>
        <w:t>, läkemedelslagen, lagen</w:t>
      </w:r>
      <w:r w:rsidRPr="0085567C">
        <w:t xml:space="preserve"> om skatt på vissa nikotinhaltiga produkter</w:t>
      </w:r>
      <w:r>
        <w:t xml:space="preserve"> och lagen om tobak och liknande produkter träda i kraft. </w:t>
      </w:r>
    </w:p>
    <w:p w14:paraId="5ACF7EC7" w14:textId="60423354" w:rsidR="008539B5" w:rsidRDefault="008539B5" w:rsidP="008539B5">
      <w:pPr>
        <w:pStyle w:val="Brdtextmedindragram"/>
      </w:pPr>
      <w:r>
        <w:t>Lagen om medicintekniska produkter ska dock fortsätta gälla för medicin</w:t>
      </w:r>
      <w:r>
        <w:softHyphen/>
        <w:t xml:space="preserve">tekniska produkter för in vitro-diagnostik fram till den 26 maj 2022 när IVDR-förordningen börjar tillämpas. </w:t>
      </w:r>
    </w:p>
    <w:p w14:paraId="653F87DC" w14:textId="3CC69F10" w:rsidR="008539B5" w:rsidRDefault="008539B5" w:rsidP="008539B5">
      <w:pPr>
        <w:pStyle w:val="Brdtextmedindragram"/>
      </w:pPr>
      <w:r>
        <w:t xml:space="preserve">För att anpassa regelverket till att </w:t>
      </w:r>
      <w:r w:rsidRPr="00B73046">
        <w:t>IVDR-förordningen börjar tillämp</w:t>
      </w:r>
      <w:r>
        <w:softHyphen/>
      </w:r>
      <w:r w:rsidRPr="00B73046">
        <w:t xml:space="preserve">as </w:t>
      </w:r>
      <w:r>
        <w:t>ska ändringar göras i lagen med kompletterande bestäm</w:t>
      </w:r>
      <w:r>
        <w:softHyphen/>
        <w:t>mels</w:t>
      </w:r>
      <w:r>
        <w:softHyphen/>
        <w:t xml:space="preserve">er till EU:s förordningar om medicintekniska produkter, </w:t>
      </w:r>
      <w:r w:rsidRPr="004101AD">
        <w:t>lag</w:t>
      </w:r>
      <w:r>
        <w:t>en</w:t>
      </w:r>
      <w:r w:rsidRPr="004101AD">
        <w:t xml:space="preserve"> med kom</w:t>
      </w:r>
      <w:r>
        <w:softHyphen/>
      </w:r>
      <w:r w:rsidRPr="004101AD">
        <w:t>plett</w:t>
      </w:r>
      <w:r>
        <w:softHyphen/>
      </w:r>
      <w:r w:rsidRPr="004101AD">
        <w:t>er</w:t>
      </w:r>
      <w:r>
        <w:softHyphen/>
      </w:r>
      <w:r w:rsidRPr="004101AD">
        <w:t xml:space="preserve">ande </w:t>
      </w:r>
      <w:r w:rsidRPr="002070A2">
        <w:t>bestämmelser</w:t>
      </w:r>
      <w:r w:rsidRPr="004101AD">
        <w:t xml:space="preserve"> om etisk granskning till EU:s förord</w:t>
      </w:r>
      <w:r>
        <w:softHyphen/>
      </w:r>
      <w:r w:rsidRPr="004101AD">
        <w:t>ning</w:t>
      </w:r>
      <w:r>
        <w:t>ar</w:t>
      </w:r>
      <w:r w:rsidRPr="004101AD">
        <w:t xml:space="preserve"> om medicin</w:t>
      </w:r>
      <w:r>
        <w:softHyphen/>
      </w:r>
      <w:r w:rsidRPr="004101AD">
        <w:t>tekniska produkter</w:t>
      </w:r>
      <w:r>
        <w:t>, offentlighets- och sekret</w:t>
      </w:r>
      <w:r>
        <w:softHyphen/>
        <w:t>ess</w:t>
      </w:r>
      <w:r>
        <w:softHyphen/>
        <w:t>lagen, lagen om bio</w:t>
      </w:r>
      <w:r>
        <w:softHyphen/>
        <w:t xml:space="preserve">banker i hälso- och sjukvården m.m. och lagen </w:t>
      </w:r>
      <w:r w:rsidRPr="00BC2142">
        <w:t>om etik</w:t>
      </w:r>
      <w:r>
        <w:softHyphen/>
      </w:r>
      <w:r w:rsidRPr="00BC2142">
        <w:t>prövning av forsk</w:t>
      </w:r>
      <w:r>
        <w:softHyphen/>
      </w:r>
      <w:r w:rsidRPr="00BC2142">
        <w:t>ning som avser människor</w:t>
      </w:r>
      <w:r>
        <w:t>. Dessa lagändringar ska träda i kraft den 26 maj 2022.</w:t>
      </w:r>
    </w:p>
    <w:p w14:paraId="514BEE85" w14:textId="7453F347" w:rsidR="008539B5" w:rsidRDefault="008539B5" w:rsidP="008539B5">
      <w:pPr>
        <w:pStyle w:val="Brdtextmedindragram"/>
      </w:pPr>
      <w:r>
        <w:t>Den dag som regeringen bestämmer ska den nya lagen med komplett</w:t>
      </w:r>
      <w:r>
        <w:softHyphen/>
        <w:t>er</w:t>
      </w:r>
      <w:r>
        <w:softHyphen/>
        <w:t>ande bestämmelser till EU:s förordningar om medicintekniska pro</w:t>
      </w:r>
      <w:r>
        <w:softHyphen/>
        <w:t xml:space="preserve">dukter börja tillämpas även på de grupper av produkter som anges i bilaga XVI till MDR-förordningen. </w:t>
      </w:r>
    </w:p>
    <w:p w14:paraId="690A37DC" w14:textId="77777777" w:rsidR="008539B5" w:rsidRDefault="008539B5" w:rsidP="008539B5">
      <w:pPr>
        <w:pStyle w:val="Brdtextmedindrag"/>
        <w:rPr>
          <w:b/>
        </w:rPr>
      </w:pPr>
      <w:bookmarkStart w:id="447" w:name="_Hlk34162051"/>
    </w:p>
    <w:p w14:paraId="480DE111" w14:textId="0F9D4FFA" w:rsidR="008539B5" w:rsidRDefault="008539B5" w:rsidP="008539B5">
      <w:pPr>
        <w:pStyle w:val="Brdtextmedindrag"/>
      </w:pPr>
      <w:r>
        <w:rPr>
          <w:b/>
        </w:rPr>
        <w:t>Promemorians f</w:t>
      </w:r>
      <w:r w:rsidRPr="00316DD4">
        <w:rPr>
          <w:b/>
        </w:rPr>
        <w:t>örslag</w:t>
      </w:r>
      <w:r>
        <w:rPr>
          <w:b/>
        </w:rPr>
        <w:t xml:space="preserve"> </w:t>
      </w:r>
      <w:r w:rsidRPr="00316DD4">
        <w:t xml:space="preserve">överensstämmer </w:t>
      </w:r>
      <w:r>
        <w:t xml:space="preserve">delvis </w:t>
      </w:r>
      <w:r w:rsidRPr="00316DD4">
        <w:t>med regeringens förslag.</w:t>
      </w:r>
      <w:r>
        <w:t xml:space="preserve"> I promemorian föreslås det att lagförslagen som avser anpass</w:t>
      </w:r>
      <w:r>
        <w:softHyphen/>
        <w:t>ning</w:t>
      </w:r>
      <w:r>
        <w:softHyphen/>
        <w:t xml:space="preserve">ar till </w:t>
      </w:r>
      <w:r w:rsidRPr="00A3541E">
        <w:t>MDR-förordningen</w:t>
      </w:r>
      <w:r>
        <w:t xml:space="preserve"> skulle träda i kraft den 26 maj 2020. </w:t>
      </w:r>
      <w:bookmarkStart w:id="448" w:name="_Hlk56167386"/>
      <w:r>
        <w:t>Vidare före</w:t>
      </w:r>
      <w:r>
        <w:softHyphen/>
        <w:t xml:space="preserve">slås det ett tillägg i den nya </w:t>
      </w:r>
      <w:r w:rsidRPr="0081069E">
        <w:t xml:space="preserve">lagen med kompletterande bestämmelser till EU:s förordningar om medicintekniska produkter för att anpassa reglerna till lagen </w:t>
      </w:r>
      <w:r>
        <w:t xml:space="preserve">(2021:000) </w:t>
      </w:r>
      <w:r w:rsidRPr="0081069E">
        <w:t>om estetiska kirurgiska ingrepp och estetiska injek</w:t>
      </w:r>
      <w:r>
        <w:softHyphen/>
      </w:r>
      <w:r w:rsidRPr="0081069E">
        <w:t>tions</w:t>
      </w:r>
      <w:r>
        <w:softHyphen/>
      </w:r>
      <w:r w:rsidRPr="0081069E">
        <w:t xml:space="preserve">behandlingar </w:t>
      </w:r>
      <w:r>
        <w:t>som ska träda i kraft den 1 januari 2021. I promemorian anges inte att den nya lagen med kompletterande bestämmelser till EU:s för</w:t>
      </w:r>
      <w:r>
        <w:softHyphen/>
        <w:t>ordningar om medicintekniska produkter ska börja tillämpas även på de grupper av produkter som anges i bilaga XVI till MDR-förordningen den dag som regeringen bestämmer.</w:t>
      </w:r>
    </w:p>
    <w:bookmarkEnd w:id="448"/>
    <w:p w14:paraId="57802377" w14:textId="17804CD5"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342A34">
        <w:rPr>
          <w:bCs/>
          <w:i/>
          <w:iCs/>
        </w:rPr>
        <w:t>Lunds universit</w:t>
      </w:r>
      <w:r>
        <w:rPr>
          <w:bCs/>
          <w:i/>
          <w:iCs/>
        </w:rPr>
        <w:softHyphen/>
      </w:r>
      <w:r w:rsidRPr="00342A34">
        <w:rPr>
          <w:bCs/>
          <w:i/>
          <w:iCs/>
        </w:rPr>
        <w:t>et</w:t>
      </w:r>
      <w:r w:rsidRPr="00342A34">
        <w:rPr>
          <w:bCs/>
        </w:rPr>
        <w:t xml:space="preserve"> </w:t>
      </w:r>
      <w:r>
        <w:rPr>
          <w:bCs/>
        </w:rPr>
        <w:t>ifråg</w:t>
      </w:r>
      <w:r w:rsidRPr="00342A34">
        <w:rPr>
          <w:bCs/>
        </w:rPr>
        <w:t>asätter att den svenska lagstiftningen gällande MDR-för</w:t>
      </w:r>
      <w:r>
        <w:rPr>
          <w:bCs/>
        </w:rPr>
        <w:softHyphen/>
      </w:r>
      <w:r w:rsidRPr="00342A34">
        <w:rPr>
          <w:bCs/>
        </w:rPr>
        <w:t>ord</w:t>
      </w:r>
      <w:r>
        <w:rPr>
          <w:bCs/>
        </w:rPr>
        <w:softHyphen/>
      </w:r>
      <w:r w:rsidRPr="00342A34">
        <w:rPr>
          <w:bCs/>
        </w:rPr>
        <w:t>ningen ska börja gälla den 26 maj 2020.</w:t>
      </w:r>
      <w:r w:rsidRPr="00342A34">
        <w:rPr>
          <w:b/>
        </w:rPr>
        <w:t xml:space="preserve"> </w:t>
      </w:r>
      <w:r w:rsidRPr="00F47EE4">
        <w:rPr>
          <w:bCs/>
          <w:i/>
          <w:iCs/>
        </w:rPr>
        <w:t xml:space="preserve">Sahlgrenska </w:t>
      </w:r>
      <w:r>
        <w:rPr>
          <w:bCs/>
          <w:i/>
          <w:iCs/>
        </w:rPr>
        <w:t>U</w:t>
      </w:r>
      <w:r w:rsidRPr="00F47EE4">
        <w:rPr>
          <w:bCs/>
          <w:i/>
          <w:iCs/>
        </w:rPr>
        <w:t>niversitets</w:t>
      </w:r>
      <w:r>
        <w:rPr>
          <w:bCs/>
          <w:i/>
          <w:iCs/>
        </w:rPr>
        <w:softHyphen/>
      </w:r>
      <w:r w:rsidRPr="00F47EE4">
        <w:rPr>
          <w:bCs/>
          <w:i/>
          <w:iCs/>
        </w:rPr>
        <w:t>sjuk</w:t>
      </w:r>
      <w:r>
        <w:rPr>
          <w:bCs/>
          <w:i/>
          <w:iCs/>
        </w:rPr>
        <w:softHyphen/>
      </w:r>
      <w:r w:rsidRPr="00F47EE4">
        <w:rPr>
          <w:bCs/>
          <w:i/>
          <w:iCs/>
        </w:rPr>
        <w:t>huset</w:t>
      </w:r>
      <w:r>
        <w:rPr>
          <w:b/>
        </w:rPr>
        <w:t xml:space="preserve"> </w:t>
      </w:r>
      <w:r w:rsidRPr="00F47EE4">
        <w:rPr>
          <w:bCs/>
        </w:rPr>
        <w:t>anger</w:t>
      </w:r>
      <w:r>
        <w:rPr>
          <w:b/>
        </w:rPr>
        <w:t xml:space="preserve"> </w:t>
      </w:r>
      <w:r w:rsidRPr="000E42FD">
        <w:rPr>
          <w:bCs/>
        </w:rPr>
        <w:t>att</w:t>
      </w:r>
      <w:r>
        <w:rPr>
          <w:b/>
        </w:rPr>
        <w:t xml:space="preserve"> </w:t>
      </w:r>
      <w:r w:rsidRPr="000E42FD">
        <w:rPr>
          <w:bCs/>
        </w:rPr>
        <w:t>förf</w:t>
      </w:r>
      <w:r>
        <w:rPr>
          <w:bCs/>
        </w:rPr>
        <w:t>a</w:t>
      </w:r>
      <w:r w:rsidRPr="000E42FD">
        <w:rPr>
          <w:bCs/>
        </w:rPr>
        <w:t>ttningsförslagen</w:t>
      </w:r>
      <w:r>
        <w:rPr>
          <w:b/>
        </w:rPr>
        <w:t xml:space="preserve"> </w:t>
      </w:r>
      <w:r w:rsidRPr="000E42FD">
        <w:rPr>
          <w:bCs/>
        </w:rPr>
        <w:t>inklusive</w:t>
      </w:r>
      <w:r>
        <w:rPr>
          <w:b/>
        </w:rPr>
        <w:t xml:space="preserve"> </w:t>
      </w:r>
      <w:r>
        <w:t>föreskrifter från Social</w:t>
      </w:r>
      <w:r>
        <w:softHyphen/>
        <w:t>styrels</w:t>
      </w:r>
      <w:r>
        <w:softHyphen/>
        <w:t>en och Läke</w:t>
      </w:r>
      <w:r>
        <w:softHyphen/>
        <w:t>medelsverket riskerar att beslutas tätt inpå datumet för ikraft</w:t>
      </w:r>
      <w:r>
        <w:softHyphen/>
        <w:t>trädande och att det kommer vara mycket svårt för sjukvården att anpassa sin verksamhet i tid.</w:t>
      </w:r>
    </w:p>
    <w:p w14:paraId="69DD6159" w14:textId="77777777" w:rsidR="008539B5" w:rsidRDefault="008539B5" w:rsidP="008539B5">
      <w:pPr>
        <w:pStyle w:val="Rubrik4utannumrering"/>
      </w:pPr>
      <w:r w:rsidRPr="008D43EB">
        <w:t xml:space="preserve">Skälen för </w:t>
      </w:r>
      <w:r>
        <w:t>regeringens förslag</w:t>
      </w:r>
    </w:p>
    <w:p w14:paraId="6CEC7A5B" w14:textId="77777777" w:rsidR="008539B5" w:rsidRPr="00DF273F" w:rsidRDefault="008539B5" w:rsidP="008539B5">
      <w:pPr>
        <w:pStyle w:val="Rubrik5utannumrering"/>
        <w:spacing w:before="0"/>
      </w:pPr>
      <w:r>
        <w:t>MDR-förordningen</w:t>
      </w:r>
    </w:p>
    <w:p w14:paraId="471EEBE5" w14:textId="3FC3F6E7" w:rsidR="008539B5" w:rsidRPr="008D43EB" w:rsidRDefault="008539B5" w:rsidP="008539B5">
      <w:pPr>
        <w:pStyle w:val="Brdtextmedindrag"/>
        <w:ind w:firstLine="0"/>
        <w:rPr>
          <w:b/>
        </w:rPr>
      </w:pPr>
      <w:r>
        <w:t>EU-förordningarnas ikraftträdande och tillämpningsdatum framgår av artikel 123 i MDR-förordningen och artikel 113 i IVDR-förordningen. Enligt 123.1 i MDR-förordningen och artikel 113.1 i IVDR-förordningen ska förordningarna träda i kraft den tjugonde dagen efter det att de har offentliggjorts i Europeiska unionens officiella tidning. Det innebär att EU-förordningarna trädde i kraft den 26 maj 2017. Av artikel 123.2 i MDR-förordningen och artikel 113.2 i IVDR-förordningen framgår att för</w:t>
      </w:r>
      <w:r>
        <w:softHyphen/>
        <w:t>ordningarna ska tillämpas från och med den 26 maj 2020 (MDR-för</w:t>
      </w:r>
      <w:r>
        <w:softHyphen/>
        <w:t>ord</w:t>
      </w:r>
      <w:r>
        <w:softHyphen/>
        <w:t>ningen) respektive 26 maj 2022 (IVDR-förordningen). Genom ändr</w:t>
      </w:r>
      <w:r>
        <w:softHyphen/>
        <w:t>ingarna i förordning (EU) 2020/561 sköts den dag som MDR-förordningen ska börja tillämpas fram till den 26 maj 2021.</w:t>
      </w:r>
    </w:p>
    <w:bookmarkEnd w:id="447"/>
    <w:p w14:paraId="084C8D55" w14:textId="6D3EC001" w:rsidR="008539B5" w:rsidRDefault="008539B5" w:rsidP="008539B5">
      <w:pPr>
        <w:pStyle w:val="Brdtextmedindrag"/>
      </w:pPr>
      <w:r>
        <w:t>Bestämmelserna i MDR- och IVDR-förordningarna om anmälda organ, an</w:t>
      </w:r>
      <w:r>
        <w:softHyphen/>
        <w:t>svarig myndighet, behörig myndighet, samordningsgrupp för medicin</w:t>
      </w:r>
      <w:r>
        <w:softHyphen/>
        <w:t>tekniska produkter och vissa språkkrav i EU-förordningarna började dock tillämpas redan sex månader efter ikraftträdandet. Det framgår av artikel 123.3 a i MDR-förordningen och artikel 113.3 b i IVDR-förordningen, en</w:t>
      </w:r>
      <w:r>
        <w:softHyphen/>
        <w:t>ligt vilka bestämmelser bland annat kapitel IV (om anmälda organ) i EU-för</w:t>
      </w:r>
      <w:r>
        <w:softHyphen/>
        <w:t>ord</w:t>
      </w:r>
      <w:r>
        <w:softHyphen/>
        <w:t>ningarna ska börja tillämpas vid denna tidpunkt. Ändringar i lagen (1993:584) om medicintekniska produkter och lagen (2011:791) om ackrediter</w:t>
      </w:r>
      <w:r>
        <w:softHyphen/>
        <w:t>ing och teknisk kontroll som var en följd av dessa bestämmelser trädde i kraft den 26 november 2017, dvs. sex månader efter att EU-för</w:t>
      </w:r>
      <w:r>
        <w:softHyphen/>
        <w:t>ord</w:t>
      </w:r>
      <w:r>
        <w:softHyphen/>
        <w:t>ningarna hade publicerats i Europeiska unionens officiella tidning. An</w:t>
      </w:r>
      <w:r>
        <w:softHyphen/>
        <w:t>pass</w:t>
      </w:r>
      <w:r>
        <w:softHyphen/>
        <w:t>ningar av svensk rätt till dessa bestämmelser behandlas i pro</w:t>
      </w:r>
      <w:r>
        <w:softHyphen/>
        <w:t>posi</w:t>
      </w:r>
      <w:r>
        <w:softHyphen/>
        <w:t>tion</w:t>
      </w:r>
      <w:r>
        <w:softHyphen/>
        <w:t>en Anpassningar till EU:s nya förordningar om medicinteknik – del 1 (prop. 2016/17:197).</w:t>
      </w:r>
    </w:p>
    <w:p w14:paraId="4CB651BE" w14:textId="2ACAF9C5" w:rsidR="008539B5" w:rsidRDefault="008539B5" w:rsidP="008539B5">
      <w:pPr>
        <w:pStyle w:val="Brdtextmedindrag"/>
      </w:pPr>
      <w:r>
        <w:t>I denna proposition föreslås det att en ny lag med kompletterande be</w:t>
      </w:r>
      <w:r>
        <w:softHyphen/>
        <w:t>stäm</w:t>
      </w:r>
      <w:r>
        <w:softHyphen/>
        <w:t>melser till EU:s förordningar om medicintekniska produkter ska in</w:t>
      </w:r>
      <w:r>
        <w:softHyphen/>
        <w:t>för</w:t>
      </w:r>
      <w:r>
        <w:softHyphen/>
        <w:t xml:space="preserve">as i svensk rätt. Denna lag bör träda i kraft så snart som möjligt efter det att MDR-förordningen börjar tillämpas den 26 maj 2021. </w:t>
      </w:r>
      <w:bookmarkStart w:id="449" w:name="_Hlk67985549"/>
      <w:bookmarkStart w:id="450" w:name="_Hlk67985150"/>
      <w:r>
        <w:t>Med be</w:t>
      </w:r>
      <w:r>
        <w:softHyphen/>
        <w:t>akt</w:t>
      </w:r>
      <w:r>
        <w:softHyphen/>
        <w:t xml:space="preserve">ande av den tid som behövs för riksdagsbehandlingen av </w:t>
      </w:r>
      <w:bookmarkEnd w:id="449"/>
      <w:r>
        <w:t>propositionen och den tid som bör förflyta efter det att lagen kungjorts till dess att den träd</w:t>
      </w:r>
      <w:r>
        <w:softHyphen/>
        <w:t xml:space="preserve">er i kraft bedömer regeringen att lagen kan träda i kraft den 15 juli 2021. </w:t>
      </w:r>
      <w:bookmarkEnd w:id="450"/>
      <w:r>
        <w:t>Samtidigt bör den nuvarande lagen (1993:584) om medicintekniska pro</w:t>
      </w:r>
      <w:r>
        <w:softHyphen/>
        <w:t>dukter upphöra att gälla. Ett år efter att MDR-förordningen börjar tillämpas, dvs. den 26 maj 2022, kommer IVDR-förordningen att börja tillämpas. Fram till dess ska bestämmelserna i lagen om medicin</w:t>
      </w:r>
      <w:r>
        <w:softHyphen/>
        <w:t>tekniska pro</w:t>
      </w:r>
      <w:r>
        <w:softHyphen/>
        <w:t>dukter fortsätta att gälla för medicintekniska produkter för in vitro-diagnostik. Flera ytterligare övergångsbestämmelser behöver införas till följd av EU-förordningarna. Förslag till sådana övergångs</w:t>
      </w:r>
      <w:r>
        <w:softHyphen/>
        <w:t>bestäm</w:t>
      </w:r>
      <w:r>
        <w:softHyphen/>
        <w:t>mels</w:t>
      </w:r>
      <w:r>
        <w:softHyphen/>
        <w:t xml:space="preserve">er finns i </w:t>
      </w:r>
      <w:bookmarkStart w:id="451" w:name="_Hlk56168915"/>
      <w:r>
        <w:t>avsnitt 18.3–18.13</w:t>
      </w:r>
      <w:bookmarkEnd w:id="451"/>
      <w:r>
        <w:t xml:space="preserve">. Den 15 juli 2021 bör även </w:t>
      </w:r>
      <w:r w:rsidRPr="004101AD">
        <w:t>lag</w:t>
      </w:r>
      <w:r>
        <w:t>en</w:t>
      </w:r>
      <w:r w:rsidRPr="004101AD">
        <w:t xml:space="preserve"> med komplett</w:t>
      </w:r>
      <w:r>
        <w:softHyphen/>
      </w:r>
      <w:r w:rsidRPr="004101AD">
        <w:t>er</w:t>
      </w:r>
      <w:r>
        <w:softHyphen/>
      </w:r>
      <w:r w:rsidRPr="004101AD">
        <w:t xml:space="preserve">ande </w:t>
      </w:r>
      <w:r w:rsidRPr="002070A2">
        <w:t>be</w:t>
      </w:r>
      <w:r>
        <w:softHyphen/>
      </w:r>
      <w:r w:rsidRPr="002070A2">
        <w:t>stäm</w:t>
      </w:r>
      <w:r>
        <w:softHyphen/>
      </w:r>
      <w:r w:rsidRPr="002070A2">
        <w:t>melser</w:t>
      </w:r>
      <w:r w:rsidRPr="004101AD">
        <w:t xml:space="preserve"> om etisk granskning till EU:s förordning</w:t>
      </w:r>
      <w:r>
        <w:t>ar</w:t>
      </w:r>
      <w:r w:rsidRPr="004101AD">
        <w:t xml:space="preserve"> om medicin</w:t>
      </w:r>
      <w:r>
        <w:softHyphen/>
      </w:r>
      <w:r w:rsidRPr="004101AD">
        <w:t>tekn</w:t>
      </w:r>
      <w:r>
        <w:softHyphen/>
      </w:r>
      <w:r w:rsidRPr="004101AD">
        <w:t>iska produkter</w:t>
      </w:r>
      <w:r>
        <w:t xml:space="preserve"> träda i kraft samt ändringar i lagen (2002:297) om bio</w:t>
      </w:r>
      <w:r>
        <w:softHyphen/>
        <w:t>bank</w:t>
      </w:r>
      <w:r>
        <w:softHyphen/>
        <w:t>er i hälso- och sjukvården m.m., lagen (</w:t>
      </w:r>
      <w:r w:rsidRPr="00BC2142">
        <w:t>2003:460) om etik</w:t>
      </w:r>
      <w:r>
        <w:softHyphen/>
      </w:r>
      <w:r w:rsidRPr="00BC2142">
        <w:t>pröv</w:t>
      </w:r>
      <w:r>
        <w:softHyphen/>
      </w:r>
      <w:r w:rsidRPr="00BC2142">
        <w:t>ning av forsk</w:t>
      </w:r>
      <w:r>
        <w:softHyphen/>
      </w:r>
      <w:r w:rsidRPr="00BC2142">
        <w:t>ning som avser människor</w:t>
      </w:r>
      <w:r>
        <w:t>, lagen (2006:496) om blod</w:t>
      </w:r>
      <w:r>
        <w:softHyphen/>
        <w:t>säker</w:t>
      </w:r>
      <w:r>
        <w:softHyphen/>
        <w:t>het, offent</w:t>
      </w:r>
      <w:r>
        <w:softHyphen/>
        <w:t xml:space="preserve">lighets- och sekretesslagen (2009:400), </w:t>
      </w:r>
      <w:r w:rsidRPr="00DB6CED">
        <w:t>lagen (2011:791) om ackreditering och teknisk kontroll</w:t>
      </w:r>
      <w:r>
        <w:t>, läkemedelslagen (2015:315), lagen</w:t>
      </w:r>
      <w:r w:rsidRPr="0085567C">
        <w:t xml:space="preserve"> (2018:696) om skatt på vissa nikotinhaltiga produkter</w:t>
      </w:r>
      <w:r>
        <w:t xml:space="preserve"> och lagen (2018:2088) om tobak och liknande produkter. </w:t>
      </w:r>
    </w:p>
    <w:p w14:paraId="0137F6C2" w14:textId="457A5695" w:rsidR="008539B5" w:rsidRPr="002601E5" w:rsidRDefault="008539B5" w:rsidP="008539B5">
      <w:pPr>
        <w:pStyle w:val="Brdtextmedindrag"/>
        <w:rPr>
          <w:bCs/>
        </w:rPr>
      </w:pPr>
      <w:r w:rsidRPr="00843B0B">
        <w:t xml:space="preserve">I sitt remissvar </w:t>
      </w:r>
      <w:r>
        <w:t>ifrå</w:t>
      </w:r>
      <w:r w:rsidRPr="00843B0B">
        <w:t>gasätter</w:t>
      </w:r>
      <w:r>
        <w:rPr>
          <w:i/>
          <w:iCs/>
        </w:rPr>
        <w:t xml:space="preserve"> </w:t>
      </w:r>
      <w:r w:rsidRPr="002601E5">
        <w:rPr>
          <w:i/>
          <w:iCs/>
        </w:rPr>
        <w:t>Lunds universitet</w:t>
      </w:r>
      <w:r>
        <w:t xml:space="preserve"> promemorians förslag om ikraft</w:t>
      </w:r>
      <w:r>
        <w:softHyphen/>
        <w:t>trädande den 26 maj 2020. Detta mot bakgrund av att det finns många funk</w:t>
      </w:r>
      <w:r>
        <w:softHyphen/>
        <w:t>tioner som inte är genomförda på ett sådant sätt att den praktiska verk</w:t>
      </w:r>
      <w:r>
        <w:softHyphen/>
        <w:t>sam</w:t>
      </w:r>
      <w:r>
        <w:softHyphen/>
        <w:t>heten kan fungera enligt lagförslaget. Lunds universitet pekar på att exempel</w:t>
      </w:r>
      <w:r>
        <w:softHyphen/>
        <w:t>vis dokumentationskraven är väsentligt högre liksom kraven på kom</w:t>
      </w:r>
      <w:r>
        <w:softHyphen/>
        <w:t>petens hos de anmälda organen och tillgång till godkända anmälda organ. Detta sammantaget innebär att industrin kommer att ha stora svårig</w:t>
      </w:r>
      <w:r>
        <w:softHyphen/>
        <w:t>het</w:t>
      </w:r>
      <w:r>
        <w:softHyphen/>
        <w:t>er att uppfylla de nya högre kraven enligt detta lagförslag inom den tillgängliga tiden fram till maj i 2020. Universitet noterar att med den senaste tidens förlamning i samhället till följd av covid-19-pandemin har detta ytterligare försvårats och ikraftträdandet bör skjutas upp, alternativt bör det införas lämpliga övergångsbestämmelser. Lunds universitet noter</w:t>
      </w:r>
      <w:r>
        <w:softHyphen/>
        <w:t>ar att utan övergångsbestämmelser blir vissa verksamheter olagliga över en natt. Lunds universitet ser därför svårigheter med att hantera detta på ett rättssäkert sätt så att alla verksamheter som bryter mot lagen får en straff</w:t>
      </w:r>
      <w:r>
        <w:softHyphen/>
        <w:t xml:space="preserve">rättslig påföljd. Även </w:t>
      </w:r>
      <w:r w:rsidRPr="00F47EE4">
        <w:rPr>
          <w:bCs/>
          <w:i/>
          <w:iCs/>
        </w:rPr>
        <w:t xml:space="preserve">Sahlgrenska </w:t>
      </w:r>
      <w:r>
        <w:rPr>
          <w:bCs/>
          <w:i/>
          <w:iCs/>
        </w:rPr>
        <w:t>U</w:t>
      </w:r>
      <w:r w:rsidRPr="00F47EE4">
        <w:rPr>
          <w:bCs/>
          <w:i/>
          <w:iCs/>
        </w:rPr>
        <w:t>niversitetssjukhuset</w:t>
      </w:r>
      <w:r>
        <w:rPr>
          <w:b/>
        </w:rPr>
        <w:t xml:space="preserve"> </w:t>
      </w:r>
      <w:r w:rsidRPr="00F47EE4">
        <w:rPr>
          <w:bCs/>
        </w:rPr>
        <w:t>anger</w:t>
      </w:r>
      <w:r>
        <w:rPr>
          <w:b/>
        </w:rPr>
        <w:t xml:space="preserve"> </w:t>
      </w:r>
      <w:r w:rsidRPr="000E42FD">
        <w:rPr>
          <w:bCs/>
        </w:rPr>
        <w:t>att</w:t>
      </w:r>
      <w:r>
        <w:rPr>
          <w:b/>
        </w:rPr>
        <w:t xml:space="preserve"> </w:t>
      </w:r>
      <w:r w:rsidRPr="000E42FD">
        <w:rPr>
          <w:bCs/>
        </w:rPr>
        <w:t>för</w:t>
      </w:r>
      <w:r>
        <w:rPr>
          <w:bCs/>
        </w:rPr>
        <w:softHyphen/>
      </w:r>
      <w:r w:rsidRPr="000E42FD">
        <w:rPr>
          <w:bCs/>
        </w:rPr>
        <w:t>f</w:t>
      </w:r>
      <w:r>
        <w:rPr>
          <w:bCs/>
        </w:rPr>
        <w:t>a</w:t>
      </w:r>
      <w:r w:rsidRPr="000E42FD">
        <w:rPr>
          <w:bCs/>
        </w:rPr>
        <w:t>tt</w:t>
      </w:r>
      <w:r>
        <w:rPr>
          <w:bCs/>
        </w:rPr>
        <w:softHyphen/>
      </w:r>
      <w:r w:rsidRPr="000E42FD">
        <w:rPr>
          <w:bCs/>
        </w:rPr>
        <w:t>ningsförslagen</w:t>
      </w:r>
      <w:r>
        <w:rPr>
          <w:b/>
        </w:rPr>
        <w:t xml:space="preserve"> </w:t>
      </w:r>
      <w:r w:rsidRPr="000E42FD">
        <w:rPr>
          <w:bCs/>
        </w:rPr>
        <w:t>inklusive</w:t>
      </w:r>
      <w:r>
        <w:rPr>
          <w:b/>
        </w:rPr>
        <w:t xml:space="preserve"> </w:t>
      </w:r>
      <w:r>
        <w:t>föreskrifter från Socialstyrelsen och Läke</w:t>
      </w:r>
      <w:r>
        <w:softHyphen/>
        <w:t>medels</w:t>
      </w:r>
      <w:r>
        <w:softHyphen/>
        <w:t>verket riskerar att beslutas tätt inpå datumet för ikraftträdande och att det kommer vara mycket svårt för sjukvården att anpassa sin verk</w:t>
      </w:r>
      <w:r>
        <w:softHyphen/>
        <w:t>sam</w:t>
      </w:r>
      <w:r>
        <w:softHyphen/>
        <w:t>het i tid.</w:t>
      </w:r>
    </w:p>
    <w:p w14:paraId="5B021B69" w14:textId="32915C27" w:rsidR="008539B5" w:rsidRDefault="008539B5" w:rsidP="008539B5">
      <w:pPr>
        <w:pStyle w:val="Brdtextmedindrag"/>
      </w:pPr>
      <w:r w:rsidRPr="002601E5">
        <w:t xml:space="preserve">Som ovan anges så har </w:t>
      </w:r>
      <w:r w:rsidRPr="00607BCC">
        <w:t>tillämpningsdatumet</w:t>
      </w:r>
      <w:r w:rsidRPr="002601E5">
        <w:t xml:space="preserve"> för MDR-förordningen skjutits fram ett år till den 26 maj 2021. </w:t>
      </w:r>
      <w:r>
        <w:t>Det är inte är möjligt för Sverige att skjuta upp tillämpningsdatumet. MDR-förordningen innehåller inte heller bestämmelser som gör det möjligt för Sverige att meddela över</w:t>
      </w:r>
      <w:r>
        <w:softHyphen/>
        <w:t>gångs</w:t>
      </w:r>
      <w:r>
        <w:softHyphen/>
        <w:t>bestäm</w:t>
      </w:r>
      <w:r>
        <w:softHyphen/>
        <w:t>melser som innebär att svenska bestämmelser ska gälla i stället för bestämmelser i MDR-förordningen. MDR-förordningen börjar således att tillämpas den 26 maj 2021 och IVDR-förordningen den 26 maj 2022. EU-förordningarnas krav är omfattande men har varit kända för aktör</w:t>
      </w:r>
      <w:r>
        <w:softHyphen/>
        <w:t>erna sedan 2017 även om vissa bestämmelser i nationell rätt beslutas först 2021. Frågor om övergångsregleringar behandlas i avsnitt 18.3–18.13.</w:t>
      </w:r>
    </w:p>
    <w:p w14:paraId="7AE2680E" w14:textId="77777777" w:rsidR="008539B5" w:rsidRDefault="008539B5" w:rsidP="008539B5">
      <w:pPr>
        <w:pStyle w:val="Rubrik5utannumrering"/>
      </w:pPr>
      <w:r>
        <w:t xml:space="preserve">Produkter som anges i bilaga XVI till MDR-förordningen </w:t>
      </w:r>
    </w:p>
    <w:p w14:paraId="5ABECF61" w14:textId="26AF6EFD" w:rsidR="008539B5" w:rsidRDefault="008539B5" w:rsidP="008539B5">
      <w:pPr>
        <w:pStyle w:val="Brdtextmedindrag"/>
        <w:ind w:firstLine="0"/>
      </w:pPr>
      <w:r>
        <w:t>Av artikel 1.2 i MDR-förordningen framgår det att den förordningens be</w:t>
      </w:r>
      <w:r>
        <w:softHyphen/>
        <w:t>stäm</w:t>
      </w:r>
      <w:r>
        <w:softHyphen/>
        <w:t>melser ska börja tillämpas på de grupper av produkter som anges i bilaga XVI sex månader efter det att kommissionen beslutat genom</w:t>
      </w:r>
      <w:r>
        <w:softHyphen/>
        <w:t>för</w:t>
      </w:r>
      <w:r>
        <w:softHyphen/>
        <w:t>ande</w:t>
      </w:r>
      <w:r>
        <w:softHyphen/>
        <w:t>akter om gemensamma specifikationer när det bland annat gäller krav på säkerhet och prestanda och teknisk dokumentation. Några sådana genom</w:t>
      </w:r>
      <w:r>
        <w:softHyphen/>
        <w:t>förandeakter har ännu inte beslutats. Bestämmelser om att den nya lag</w:t>
      </w:r>
      <w:r>
        <w:softHyphen/>
        <w:t xml:space="preserve">en även ska omfatta dessa produkter bör därför träda i kraft den dag som regeringen bestämmer. </w:t>
      </w:r>
      <w:bookmarkStart w:id="452" w:name="_Hlk63434993"/>
      <w:bookmarkStart w:id="453" w:name="_Hlk64210534"/>
      <w:r>
        <w:t>I samband med denna ändring ska även ett tillägg göras i bemyndigandet i 7 kap. 14 § lagen med kompletterande be</w:t>
      </w:r>
      <w:r>
        <w:softHyphen/>
        <w:t>stäm</w:t>
      </w:r>
      <w:r>
        <w:softHyphen/>
        <w:t>melser till EU:s förordningar om medicintekniska produkter. I den be</w:t>
      </w:r>
      <w:r>
        <w:softHyphen/>
        <w:t xml:space="preserve">stämmelsen anges det att </w:t>
      </w:r>
      <w:bookmarkEnd w:id="452"/>
      <w:r>
        <w:t>regeringen eller den myndig</w:t>
      </w:r>
      <w:r>
        <w:softHyphen/>
        <w:t>het som reger</w:t>
      </w:r>
      <w:r>
        <w:softHyphen/>
        <w:t>ing</w:t>
      </w:r>
      <w:r>
        <w:softHyphen/>
        <w:t xml:space="preserve">en bestämmelser får meddela föreskrifter om </w:t>
      </w:r>
      <w:r w:rsidRPr="007A470D">
        <w:t>an</w:t>
      </w:r>
      <w:r>
        <w:softHyphen/>
      </w:r>
      <w:r w:rsidRPr="007A470D">
        <w:t>vänd</w:t>
      </w:r>
      <w:r>
        <w:softHyphen/>
      </w:r>
      <w:r w:rsidRPr="007A470D">
        <w:t>ning av produkter i verk</w:t>
      </w:r>
      <w:r>
        <w:softHyphen/>
      </w:r>
      <w:r w:rsidRPr="007A470D">
        <w:t>samhet som omfattas av hälso- och sjuk</w:t>
      </w:r>
      <w:r>
        <w:softHyphen/>
      </w:r>
      <w:r w:rsidRPr="007A470D">
        <w:t>vårds</w:t>
      </w:r>
      <w:r>
        <w:softHyphen/>
      </w:r>
      <w:r w:rsidRPr="007A470D">
        <w:t xml:space="preserve">lagen </w:t>
      </w:r>
      <w:bookmarkEnd w:id="453"/>
      <w:r w:rsidRPr="007A470D">
        <w:t>(2017:30)</w:t>
      </w:r>
      <w:r>
        <w:t xml:space="preserve">, </w:t>
      </w:r>
      <w:r w:rsidRPr="007A470D">
        <w:t>tand</w:t>
      </w:r>
      <w:r>
        <w:softHyphen/>
      </w:r>
      <w:r w:rsidRPr="007A470D">
        <w:t>vårds</w:t>
      </w:r>
      <w:r>
        <w:softHyphen/>
      </w:r>
      <w:r w:rsidRPr="007A470D">
        <w:t>lagen (1985:125)</w:t>
      </w:r>
      <w:r>
        <w:t>, patientsäkerhetslagen (2010:659</w:t>
      </w:r>
      <w:r w:rsidRPr="007A470D">
        <w:t>)</w:t>
      </w:r>
      <w:r>
        <w:t xml:space="preserve">. Bemyndigandet ska också ge möjlighet att meddela sådana föreskrifter när det gäller en ny lag </w:t>
      </w:r>
      <w:r w:rsidRPr="00DE1B04">
        <w:t>om estetiska kirurgiska ingrepp och estetiska injektions</w:t>
      </w:r>
      <w:r>
        <w:softHyphen/>
      </w:r>
      <w:r w:rsidRPr="00DE1B04">
        <w:t>behandlingar</w:t>
      </w:r>
      <w:r>
        <w:t xml:space="preserve">. Den lagen föreslås i propositionen Lag </w:t>
      </w:r>
      <w:r w:rsidRPr="00DE1B04">
        <w:t>om estetiska kirurgiska ingrepp och estetiska injektionsbehandlingar</w:t>
      </w:r>
      <w:bookmarkStart w:id="454" w:name="_Hlk56169278"/>
      <w:r>
        <w:t xml:space="preserve"> (prop. 2020/21:57). Enligt propositionen ska den lagen träda i kraft den 1 juli 2021. </w:t>
      </w:r>
      <w:bookmarkStart w:id="455" w:name="_Hlk56169395"/>
      <w:bookmarkEnd w:id="454"/>
    </w:p>
    <w:p w14:paraId="6526A476" w14:textId="77777777" w:rsidR="008539B5" w:rsidRDefault="008539B5" w:rsidP="008539B5">
      <w:pPr>
        <w:pStyle w:val="Rubrik5utannumrering"/>
      </w:pPr>
      <w:r>
        <w:t xml:space="preserve">IVDR-förordningen </w:t>
      </w:r>
    </w:p>
    <w:p w14:paraId="1680361C" w14:textId="364716D3" w:rsidR="008539B5" w:rsidRDefault="008539B5" w:rsidP="008539B5">
      <w:pPr>
        <w:pStyle w:val="Brdtextmedindrag"/>
        <w:ind w:firstLine="0"/>
      </w:pPr>
      <w:r>
        <w:t>De lagändringar som görs för att anpassa svensk rätt till IVDR-förord</w:t>
      </w:r>
      <w:r>
        <w:softHyphen/>
        <w:t>ning</w:t>
      </w:r>
      <w:r>
        <w:softHyphen/>
        <w:t xml:space="preserve">en ska träda i kraft den 26 maj 2022. </w:t>
      </w:r>
      <w:bookmarkEnd w:id="455"/>
      <w:r>
        <w:t>Dessa ändringar ska införas i lagen med kompletterande bestämmelser till EU:s förordningar om medicin</w:t>
      </w:r>
      <w:r>
        <w:softHyphen/>
        <w:t>tek</w:t>
      </w:r>
      <w:r>
        <w:softHyphen/>
        <w:t xml:space="preserve">niska produkter och i </w:t>
      </w:r>
      <w:r w:rsidRPr="004101AD">
        <w:t>lag</w:t>
      </w:r>
      <w:r>
        <w:t>en</w:t>
      </w:r>
      <w:r w:rsidRPr="004101AD">
        <w:t xml:space="preserve"> med kompletterande </w:t>
      </w:r>
      <w:r w:rsidRPr="002070A2">
        <w:t>bestämmelser</w:t>
      </w:r>
      <w:r w:rsidRPr="004101AD">
        <w:t xml:space="preserve"> om etisk gransk</w:t>
      </w:r>
      <w:r>
        <w:softHyphen/>
      </w:r>
      <w:r w:rsidRPr="004101AD">
        <w:t>ning till EU:s förordning</w:t>
      </w:r>
      <w:r>
        <w:t>ar</w:t>
      </w:r>
      <w:r w:rsidRPr="004101AD">
        <w:t xml:space="preserve"> om medicintekniska produkter</w:t>
      </w:r>
      <w:r>
        <w:t>. Vidare ska ändringar införas i offentlighets- och sekretesslagen, lagen om bio</w:t>
      </w:r>
      <w:r>
        <w:softHyphen/>
        <w:t>bank</w:t>
      </w:r>
      <w:r>
        <w:softHyphen/>
        <w:t xml:space="preserve">er i hälso- och sjukvården m.m. och lagen </w:t>
      </w:r>
      <w:r w:rsidRPr="00BC2142">
        <w:t>om etikprövning av forsk</w:t>
      </w:r>
      <w:r>
        <w:softHyphen/>
      </w:r>
      <w:r w:rsidRPr="00BC2142">
        <w:t>ning som avser människor</w:t>
      </w:r>
      <w:r>
        <w:t xml:space="preserve">. </w:t>
      </w:r>
    </w:p>
    <w:p w14:paraId="4FA89195" w14:textId="77777777" w:rsidR="008539B5" w:rsidRDefault="008539B5" w:rsidP="008539B5">
      <w:pPr>
        <w:pStyle w:val="Rubrik5utannumrering"/>
      </w:pPr>
      <w:bookmarkStart w:id="456" w:name="_Hlk58240772"/>
      <w:r>
        <w:t xml:space="preserve">Osäkerhet om när vissa bestämmelser ska träda i kraft </w:t>
      </w:r>
    </w:p>
    <w:p w14:paraId="10E5F0ED" w14:textId="168A0895" w:rsidR="008539B5" w:rsidRDefault="008539B5" w:rsidP="008539B5">
      <w:pPr>
        <w:pStyle w:val="Brdtextmedindrag"/>
        <w:ind w:firstLine="0"/>
      </w:pPr>
      <w:bookmarkStart w:id="457" w:name="_Hlk63435714"/>
      <w:bookmarkStart w:id="458" w:name="_Hlk64211080"/>
      <w:r>
        <w:t>Det är oklart när vissa av de föreslagna lagarna ska träda i kraft eftersom ikraft</w:t>
      </w:r>
      <w:r>
        <w:softHyphen/>
        <w:t>trädandet beror på kommissionens agerande. Detta leder till osäker</w:t>
      </w:r>
      <w:r>
        <w:softHyphen/>
        <w:t>het om huruvida vissa av dessa lagar ska träda i kraft före eller efter det att före</w:t>
      </w:r>
      <w:r>
        <w:softHyphen/>
        <w:t xml:space="preserve">slagna lagändringar med anledning av IVDR-förordningen ska träda i kraft den 26 maj 2022. </w:t>
      </w:r>
    </w:p>
    <w:p w14:paraId="605867DF" w14:textId="4251B3D9" w:rsidR="008539B5" w:rsidRDefault="008539B5" w:rsidP="008539B5">
      <w:pPr>
        <w:pStyle w:val="Brdtextmedindrag"/>
      </w:pPr>
      <w:r>
        <w:t xml:space="preserve">En sådan oklarhet föreligger när det gäller frågan om när </w:t>
      </w:r>
      <w:bookmarkEnd w:id="457"/>
      <w:r>
        <w:t>MDR-förord</w:t>
      </w:r>
      <w:r>
        <w:softHyphen/>
        <w:t>ning</w:t>
      </w:r>
      <w:r>
        <w:softHyphen/>
        <w:t>ens bestämmelser även ska omfatta de grupper av produkter som anges i bilaga XVI till den förordningen</w:t>
      </w:r>
      <w:bookmarkEnd w:id="458"/>
      <w:r>
        <w:t>. Som anges ovan ska dessa pro</w:t>
      </w:r>
      <w:r>
        <w:softHyphen/>
        <w:t>dukt</w:t>
      </w:r>
      <w:r>
        <w:softHyphen/>
        <w:t xml:space="preserve">er omfattas av MDR-förordningens bestämmelser sex månader efter det att kommissionen beslutat genomförandeakter om dessa produkter. Några sådana rättsakter har inte beslutats ännu. Regeringen bedömer att det troligaste är att detta kommer att ske innan IVDR-förordningen ska börja tillämpas den 26 maj 2022. Regeringen har lämnat lagförslag utifrån denna utgångspunkt. Om så inte blir fallet får regeringen återkomma i ett separat lagstiftningsarbete med ändringar av lagförslagen. </w:t>
      </w:r>
    </w:p>
    <w:p w14:paraId="3A95C38F" w14:textId="6E5E61B5" w:rsidR="008539B5" w:rsidRDefault="008539B5" w:rsidP="008539B5">
      <w:pPr>
        <w:pStyle w:val="Brdtextmedindrag"/>
      </w:pPr>
      <w:r>
        <w:t xml:space="preserve">När det gäller lagförslagen i lagen om biobanker i hälso- och sjukvården m.m., lagen </w:t>
      </w:r>
      <w:r w:rsidRPr="00BC2142">
        <w:t>om etikprövning av forskning som avser människor</w:t>
      </w:r>
      <w:r>
        <w:t xml:space="preserve"> och offent</w:t>
      </w:r>
      <w:r>
        <w:softHyphen/>
        <w:t>lighets- och sekretesslagen så är dessa förslag anpassade till de lag</w:t>
      </w:r>
      <w:r>
        <w:softHyphen/>
        <w:t>för</w:t>
      </w:r>
      <w:r>
        <w:softHyphen/>
        <w:t>slag som beslutats med anledning av EU:s förordning om kliniska läke</w:t>
      </w:r>
      <w:r>
        <w:softHyphen/>
        <w:t>medels</w:t>
      </w:r>
      <w:r>
        <w:softHyphen/>
        <w:t>prövningar, jämför propositionen Anpassningar av svensk rätt till EU-förordning om kliniska läkemedelsprövningar (prop. 2017/18:196). De bestämmelser som avser EU-förordningen om kliniska läkemedels</w:t>
      </w:r>
      <w:r>
        <w:softHyphen/>
        <w:t>pröv</w:t>
      </w:r>
      <w:r>
        <w:softHyphen/>
        <w:t xml:space="preserve">ningar har ännu inte trätt i kraft. Detta beror på att </w:t>
      </w:r>
      <w:r w:rsidRPr="008B327B">
        <w:t xml:space="preserve">något datum ännu inte kan anges </w:t>
      </w:r>
      <w:r>
        <w:t xml:space="preserve">eftersom den förordningen ska </w:t>
      </w:r>
      <w:r w:rsidRPr="008B327B">
        <w:t xml:space="preserve">börja tillämpas sex månader efter det att kommissionen offentliggjort ett meddelande om att </w:t>
      </w:r>
      <w:r>
        <w:t xml:space="preserve">en </w:t>
      </w:r>
      <w:r w:rsidRPr="008B327B">
        <w:t xml:space="preserve">EU-portal och </w:t>
      </w:r>
      <w:r>
        <w:t xml:space="preserve">en </w:t>
      </w:r>
      <w:r w:rsidRPr="008B327B">
        <w:t>EU-databas bedömts vara fullt funktionsdugliga</w:t>
      </w:r>
      <w:r>
        <w:t>, jämför</w:t>
      </w:r>
      <w:r w:rsidRPr="008B327B">
        <w:t xml:space="preserve"> artikel 99 i </w:t>
      </w:r>
      <w:r w:rsidRPr="00A41F91">
        <w:t>förordning (EU) nr 536/2014</w:t>
      </w:r>
      <w:r w:rsidRPr="008B327B">
        <w:t>. Så har ännu inte skett</w:t>
      </w:r>
      <w:r>
        <w:t>. Reger</w:t>
      </w:r>
      <w:r>
        <w:softHyphen/>
        <w:t>ing</w:t>
      </w:r>
      <w:r>
        <w:softHyphen/>
        <w:t>en finner att det troligaste är att lagbestämmelserna till denna EU-för</w:t>
      </w:r>
      <w:r>
        <w:softHyphen/>
        <w:t>ord</w:t>
      </w:r>
      <w:r>
        <w:softHyphen/>
        <w:t>ning kommer att träda i kraft efter det att MDR-förordningen börjar tillämpas men innan IVDR-förordningen börjar tillämpas. Om det blir en annan följd då dessa EU-förordningar ska börja tillämpas får regeringen även i detta fall återkomma i ett separat lagstiftningsarbete med ändringar av lagförslagen.</w:t>
      </w:r>
    </w:p>
    <w:p w14:paraId="1E7C0DDB" w14:textId="77777777" w:rsidR="008539B5" w:rsidRDefault="008539B5" w:rsidP="008539B5">
      <w:pPr>
        <w:pStyle w:val="Rubrik2"/>
      </w:pPr>
      <w:bookmarkStart w:id="459" w:name="_Toc65132705"/>
      <w:bookmarkStart w:id="460" w:name="_Toc69367575"/>
      <w:bookmarkEnd w:id="456"/>
      <w:r>
        <w:t>Övergångsbestämmelse om utsläppta produkter</w:t>
      </w:r>
      <w:bookmarkEnd w:id="459"/>
      <w:bookmarkEnd w:id="460"/>
    </w:p>
    <w:p w14:paraId="182C5A49" w14:textId="72318F82" w:rsidR="008539B5" w:rsidRPr="002F14FC" w:rsidRDefault="008539B5" w:rsidP="008539B5">
      <w:pPr>
        <w:pStyle w:val="Brdtextram"/>
      </w:pPr>
      <w:r>
        <w:rPr>
          <w:b/>
        </w:rPr>
        <w:t>Regeringens f</w:t>
      </w:r>
      <w:r w:rsidRPr="00420062">
        <w:rPr>
          <w:b/>
        </w:rPr>
        <w:t>örslag:</w:t>
      </w:r>
      <w:r>
        <w:t xml:space="preserve"> </w:t>
      </w:r>
      <w:bookmarkStart w:id="461" w:name="_Hlk56170458"/>
      <w:r>
        <w:t>Den upphävda lagen om medicintekniska pro</w:t>
      </w:r>
      <w:r>
        <w:softHyphen/>
        <w:t xml:space="preserve">dukter </w:t>
      </w:r>
      <w:bookmarkEnd w:id="461"/>
      <w:r>
        <w:t xml:space="preserve">ska fortsätta att gälla för medicintekniska produkter </w:t>
      </w:r>
      <w:r w:rsidRPr="00D742CA">
        <w:t>som inte är medicinteknisk</w:t>
      </w:r>
      <w:r>
        <w:t>a</w:t>
      </w:r>
      <w:r w:rsidRPr="00D742CA">
        <w:t xml:space="preserve"> produkt</w:t>
      </w:r>
      <w:r>
        <w:t>er</w:t>
      </w:r>
      <w:r w:rsidRPr="00D742CA">
        <w:t xml:space="preserve"> för in vitro-diagnostik </w:t>
      </w:r>
      <w:r>
        <w:t xml:space="preserve">som har släppts ut på marknaden eller har tagits i bruk före den 26 maj 2021. Den upphävda lagen ska också gälla för de medicintekniska produkter för in vitro-diagnostik som har släppts ut på marknaden eller har tagits i bruk före den 26 maj 2022. </w:t>
      </w:r>
      <w:bookmarkStart w:id="462" w:name="_Hlk56178964"/>
      <w:r>
        <w:t>Övergångsbestämmelsen ska dock inte omfatta de produkter som behandlas i avsnitt 18.6 och 18.7 eller de produkter som har släppts ut på marknaden såsom förenliga med MDR- eller IVDR-förordning</w:t>
      </w:r>
      <w:bookmarkEnd w:id="462"/>
      <w:r>
        <w:t>arna.</w:t>
      </w:r>
    </w:p>
    <w:p w14:paraId="7890602F" w14:textId="77777777" w:rsidR="008539B5" w:rsidRDefault="008539B5" w:rsidP="008539B5">
      <w:pPr>
        <w:pStyle w:val="Brdtext"/>
      </w:pPr>
    </w:p>
    <w:p w14:paraId="55C6D7B8" w14:textId="67B9165C" w:rsidR="008539B5" w:rsidRPr="006036DA" w:rsidRDefault="008539B5" w:rsidP="008539B5">
      <w:pPr>
        <w:pStyle w:val="Brdtextmedindrag"/>
      </w:pPr>
      <w:r>
        <w:rPr>
          <w:b/>
        </w:rPr>
        <w:t>Promemorians f</w:t>
      </w:r>
      <w:r w:rsidRPr="00316DD4">
        <w:rPr>
          <w:b/>
        </w:rPr>
        <w:t>örslag</w:t>
      </w:r>
      <w:r>
        <w:rPr>
          <w:b/>
        </w:rPr>
        <w:t xml:space="preserve"> </w:t>
      </w:r>
      <w:r w:rsidRPr="00316DD4">
        <w:t xml:space="preserve">överensstämmer </w:t>
      </w:r>
      <w:r>
        <w:t xml:space="preserve">i huvudsak </w:t>
      </w:r>
      <w:r w:rsidRPr="00316DD4">
        <w:t>med regeringens för</w:t>
      </w:r>
      <w:r>
        <w:softHyphen/>
      </w:r>
      <w:r w:rsidRPr="00316DD4">
        <w:t>slag.</w:t>
      </w:r>
      <w:r>
        <w:t xml:space="preserve"> I promemorian föreslås det att äldre föreskrifter skulle gälla för medicin</w:t>
      </w:r>
      <w:r>
        <w:softHyphen/>
        <w:t>tekniska produkter som har släppts ut på marknaden eller har tagits i bruk före den 26 maj 2020 i stället för den 26 maj 2021 när det gäller pro</w:t>
      </w:r>
      <w:r>
        <w:softHyphen/>
        <w:t>dukt</w:t>
      </w:r>
      <w:r>
        <w:softHyphen/>
        <w:t xml:space="preserve">er som omfattas av MDR-förordningen. </w:t>
      </w:r>
    </w:p>
    <w:p w14:paraId="484E965E" w14:textId="2CF1364A" w:rsidR="008539B5" w:rsidRDefault="008539B5" w:rsidP="008539B5">
      <w:pPr>
        <w:pStyle w:val="Brdtextmedindrag"/>
      </w:pPr>
      <w:r w:rsidRPr="00984EEE">
        <w:rPr>
          <w:b/>
          <w:bCs/>
        </w:rPr>
        <w:t>Remissinstanserna:</w:t>
      </w:r>
      <w:r>
        <w:t xml:space="preserve"> </w:t>
      </w:r>
      <w:r>
        <w:rPr>
          <w:bCs/>
        </w:rPr>
        <w:t xml:space="preserve">En majoritet av remissinstanserna är positiva till eller har inte lämnat synpunkter på promemorians förslag. </w:t>
      </w:r>
      <w:r w:rsidRPr="00984EEE">
        <w:rPr>
          <w:i/>
          <w:iCs/>
        </w:rPr>
        <w:t>Sveriges Tand</w:t>
      </w:r>
      <w:r>
        <w:rPr>
          <w:i/>
          <w:iCs/>
        </w:rPr>
        <w:softHyphen/>
      </w:r>
      <w:r w:rsidRPr="00984EEE">
        <w:rPr>
          <w:i/>
          <w:iCs/>
        </w:rPr>
        <w:t>läkar</w:t>
      </w:r>
      <w:r>
        <w:rPr>
          <w:i/>
          <w:iCs/>
        </w:rPr>
        <w:softHyphen/>
      </w:r>
      <w:r w:rsidRPr="00984EEE">
        <w:rPr>
          <w:i/>
          <w:iCs/>
        </w:rPr>
        <w:t>förbund</w:t>
      </w:r>
      <w:r w:rsidRPr="00984EEE">
        <w:t xml:space="preserve"> anser att </w:t>
      </w:r>
      <w:r>
        <w:t xml:space="preserve">samma krav som ställs i EU-förordningarna även bör ställas på vissa </w:t>
      </w:r>
      <w:r w:rsidRPr="00984EEE">
        <w:t xml:space="preserve">produkter </w:t>
      </w:r>
      <w:r>
        <w:t xml:space="preserve">som redan har släppts ut på marknaden. </w:t>
      </w:r>
      <w:bookmarkStart w:id="463" w:name="_Hlk63437434"/>
      <w:bookmarkStart w:id="464" w:name="_Hlk64211212"/>
      <w:r w:rsidRPr="009911FD">
        <w:rPr>
          <w:i/>
          <w:iCs/>
        </w:rPr>
        <w:t>Kommers</w:t>
      </w:r>
      <w:r>
        <w:rPr>
          <w:i/>
          <w:iCs/>
        </w:rPr>
        <w:softHyphen/>
      </w:r>
      <w:r w:rsidRPr="009911FD">
        <w:rPr>
          <w:i/>
          <w:iCs/>
        </w:rPr>
        <w:t>kollegium</w:t>
      </w:r>
      <w:r>
        <w:t xml:space="preserve"> anför att i promemorian </w:t>
      </w:r>
      <w:r w:rsidRPr="00DE5685">
        <w:t xml:space="preserve">framgår </w:t>
      </w:r>
      <w:r>
        <w:t xml:space="preserve">det </w:t>
      </w:r>
      <w:r w:rsidRPr="00DE5685">
        <w:t xml:space="preserve">att </w:t>
      </w:r>
      <w:r>
        <w:t>EU-förord</w:t>
      </w:r>
      <w:r>
        <w:softHyphen/>
        <w:t>ning</w:t>
      </w:r>
      <w:r>
        <w:softHyphen/>
        <w:t xml:space="preserve">arna </w:t>
      </w:r>
      <w:r w:rsidRPr="00DE5685">
        <w:t>inte reglerar vilka bestämmelser som ska gälla för produkter som redan finns på marknaden när förordningen börjar tillämpas.</w:t>
      </w:r>
      <w:r>
        <w:t xml:space="preserve"> Kommers</w:t>
      </w:r>
      <w:r>
        <w:softHyphen/>
        <w:t>kollegium noterar att o</w:t>
      </w:r>
      <w:r w:rsidRPr="00DE5685">
        <w:t>m den föreslagna övergångsbestämmelsen inte är ett strikt genomförande av förordningarnas övergångs- och upphävande</w:t>
      </w:r>
      <w:r>
        <w:softHyphen/>
      </w:r>
      <w:r w:rsidRPr="00DE5685">
        <w:t>be</w:t>
      </w:r>
      <w:r>
        <w:softHyphen/>
      </w:r>
      <w:r w:rsidRPr="00DE5685">
        <w:t>stäm</w:t>
      </w:r>
      <w:r>
        <w:softHyphen/>
      </w:r>
      <w:r w:rsidRPr="00DE5685">
        <w:t>melser kan den betraktas som en nationell teknisk regel som medför an</w:t>
      </w:r>
      <w:r>
        <w:softHyphen/>
      </w:r>
      <w:r w:rsidRPr="00DE5685">
        <w:t>mälningsplikt</w:t>
      </w:r>
      <w:r>
        <w:t xml:space="preserve"> </w:t>
      </w:r>
      <w:bookmarkStart w:id="465" w:name="_Hlk64365724"/>
      <w:r w:rsidRPr="00381C3E">
        <w:t xml:space="preserve">enligt direktiv (EU) 2015/1535 </w:t>
      </w:r>
      <w:bookmarkEnd w:id="465"/>
      <w:r w:rsidRPr="00381C3E">
        <w:t>av den 9 september 2015 om ett informationsförfarande beträffande tekniska föreskrifter och be</w:t>
      </w:r>
      <w:r>
        <w:softHyphen/>
      </w:r>
      <w:r w:rsidRPr="00381C3E">
        <w:t>träff</w:t>
      </w:r>
      <w:r>
        <w:softHyphen/>
      </w:r>
      <w:r w:rsidRPr="00381C3E">
        <w:t>ande föreskrifter för informationssamhällets tjänster</w:t>
      </w:r>
      <w:r>
        <w:t>.</w:t>
      </w:r>
      <w:bookmarkEnd w:id="463"/>
    </w:p>
    <w:bookmarkEnd w:id="464"/>
    <w:p w14:paraId="09EB7CE7" w14:textId="6EA2849D" w:rsidR="008539B5" w:rsidRDefault="008539B5" w:rsidP="008539B5">
      <w:pPr>
        <w:pStyle w:val="Brdtextmedindrag"/>
      </w:pPr>
      <w:r w:rsidRPr="007C0460">
        <w:rPr>
          <w:b/>
          <w:bCs/>
        </w:rPr>
        <w:t>Skälen</w:t>
      </w:r>
      <w:r w:rsidRPr="00526313">
        <w:rPr>
          <w:b/>
        </w:rPr>
        <w:t xml:space="preserve"> för </w:t>
      </w:r>
      <w:r>
        <w:rPr>
          <w:b/>
        </w:rPr>
        <w:t xml:space="preserve">regeringens </w:t>
      </w:r>
      <w:r w:rsidRPr="00526313">
        <w:rPr>
          <w:b/>
        </w:rPr>
        <w:t>förslag</w:t>
      </w:r>
      <w:bookmarkStart w:id="466" w:name="_Hlk56171976"/>
      <w:r w:rsidRPr="00526313">
        <w:rPr>
          <w:b/>
        </w:rPr>
        <w:t>:</w:t>
      </w:r>
      <w:r>
        <w:t xml:space="preserve"> Av skäl 98 i </w:t>
      </w:r>
      <w:r w:rsidRPr="00A3541E">
        <w:t>MDR-förordningen</w:t>
      </w:r>
      <w:r>
        <w:t xml:space="preserve"> och skäl 98 i IVDR-förordningen framgår att direktiven 90/385/EEG, 93/42/EEG och 98/79/EG bör upphävas så att det bara finns ett regelverk för utsläppande på marknaden av medicintekniska produkter samt andra där</w:t>
      </w:r>
      <w:r>
        <w:softHyphen/>
        <w:t>med sammanhängande aspekter som omfattas av denna förordning. Enligt skälen i förordningarna bör tillverkarnas skyldigheter att till</w:t>
      </w:r>
      <w:r>
        <w:softHyphen/>
        <w:t>handa</w:t>
      </w:r>
      <w:r>
        <w:softHyphen/>
        <w:t>hålla dokumentation i fråga om produkter som de släppt ut på marknaden samt tillverkarnas och medlemsstaternas skyldigheter i fråga om säker</w:t>
      </w:r>
      <w:r>
        <w:softHyphen/>
        <w:t>hets</w:t>
      </w:r>
      <w:r>
        <w:softHyphen/>
        <w:t>övervakning när det gäller produkter som släppts ut på marknaden i enlig</w:t>
      </w:r>
      <w:r>
        <w:softHyphen/>
        <w:t>het med de direktiven dock fortsätta att gälla och det bör vara upp till medlems</w:t>
      </w:r>
      <w:r>
        <w:softHyphen/>
        <w:t>staterna att besluta om hur de organiserar säkerhets</w:t>
      </w:r>
      <w:r>
        <w:softHyphen/>
        <w:t>över</w:t>
      </w:r>
      <w:r>
        <w:softHyphen/>
        <w:t>vak</w:t>
      </w:r>
      <w:r>
        <w:softHyphen/>
        <w:t>ning</w:t>
      </w:r>
      <w:r>
        <w:softHyphen/>
        <w:t>en, men det är önskvärt att det finns möjlighet att rapportera om händelser avseende produkter som släppts ut på marknaden i enlighet med direktiven med hjälp av samma verktyg för att rapportera om pro</w:t>
      </w:r>
      <w:r>
        <w:softHyphen/>
        <w:t>dukt</w:t>
      </w:r>
      <w:r>
        <w:softHyphen/>
        <w:t>er som släpps ut på marknaden i enlighet med förordningarna.</w:t>
      </w:r>
    </w:p>
    <w:p w14:paraId="2A235AD9" w14:textId="53859BF8" w:rsidR="008539B5" w:rsidRDefault="008539B5" w:rsidP="008539B5">
      <w:pPr>
        <w:pStyle w:val="Brdtextmedindrag"/>
      </w:pPr>
      <w:r>
        <w:t>Vad som anges i skäl 98 i MDR-förordningarna framgår av upp</w:t>
      </w:r>
      <w:r>
        <w:softHyphen/>
        <w:t>hävande</w:t>
      </w:r>
      <w:r>
        <w:softHyphen/>
        <w:t>be</w:t>
      </w:r>
      <w:r>
        <w:softHyphen/>
        <w:t>stämmelsen i artikel 122</w:t>
      </w:r>
      <w:bookmarkEnd w:id="466"/>
      <w:r>
        <w:t>. I den anges det att direktiven 90/385/EEG och 93/42/EEG ska upphöra att gälla den 26 maj 2020 med vissa undantag. Genom ändringarna i förordning (EU) 2020/561 kommer dessa direktiv att upp</w:t>
      </w:r>
      <w:r>
        <w:softHyphen/>
        <w:t>höra den 26 maj 2021. Ett undantag enligt artikel 122 i MDR-förord</w:t>
      </w:r>
      <w:r>
        <w:softHyphen/>
        <w:t>ning</w:t>
      </w:r>
      <w:r>
        <w:softHyphen/>
        <w:t xml:space="preserve">en är att direktivens bestämmelser ska gälla vid tillämpningen av artikel 120.3 och 120.4. Genomförande av dessa artiklar behandlas i avsnitt 18.6 och 18.7. </w:t>
      </w:r>
      <w:bookmarkStart w:id="467" w:name="_Hlk63439130"/>
      <w:r>
        <w:t>Ett annat undantag är att direktivens bestämmelser ska fortsätt att gälla under en övergångsperiod när det gäller registrering av produkter och ekonomiska aktörer samt anmälan av intyg. Detta undan</w:t>
      </w:r>
      <w:r>
        <w:softHyphen/>
        <w:t>tag behandlas i avsnitt 18.8. Ett ytterligare undantag innebär att direktivens be</w:t>
      </w:r>
      <w:r>
        <w:softHyphen/>
        <w:t xml:space="preserve">stämmelser inte upphävs vad gäller </w:t>
      </w:r>
      <w:r w:rsidRPr="00526313">
        <w:t>medlemsstaternas och tillverkarnas skyldig</w:t>
      </w:r>
      <w:r>
        <w:softHyphen/>
      </w:r>
      <w:r w:rsidRPr="00526313">
        <w:t>heter i fråga om säkerhetsövervakning och tillverkarnas skyldig</w:t>
      </w:r>
      <w:r>
        <w:softHyphen/>
      </w:r>
      <w:r w:rsidRPr="00526313">
        <w:t>heter i fråga om att tillhandahålla dokumentation i enlighet med direktiven 90/385/EEG och 93/42/EEG</w:t>
      </w:r>
      <w:r>
        <w:t xml:space="preserve">. </w:t>
      </w:r>
      <w:bookmarkStart w:id="468" w:name="_Hlk56172391"/>
      <w:r>
        <w:t xml:space="preserve">Detta undantag behandlas i avsnitt 18.9. </w:t>
      </w:r>
    </w:p>
    <w:p w14:paraId="296101C3" w14:textId="0D63603E" w:rsidR="008539B5" w:rsidRDefault="008539B5" w:rsidP="008539B5">
      <w:pPr>
        <w:pStyle w:val="Brdtextmedindrag"/>
      </w:pPr>
      <w:bookmarkStart w:id="469" w:name="_Hlk56172965"/>
      <w:bookmarkEnd w:id="467"/>
      <w:bookmarkEnd w:id="468"/>
      <w:r w:rsidRPr="006058F1">
        <w:t>Vad</w:t>
      </w:r>
      <w:r>
        <w:t xml:space="preserve"> som inte regleras i EU-förordningarna är vilka bestämmelser som ska gälla för </w:t>
      </w:r>
      <w:bookmarkStart w:id="470" w:name="_Hlk54604288"/>
      <w:r>
        <w:t>produkter som redan finns på marknaden</w:t>
      </w:r>
      <w:bookmarkEnd w:id="470"/>
      <w:r>
        <w:t xml:space="preserve">. </w:t>
      </w:r>
      <w:bookmarkEnd w:id="469"/>
      <w:r>
        <w:t xml:space="preserve">När det gäller de produkter som har släppts ut på marknaden eller tagits i bruk före den 26 maj 2021, </w:t>
      </w:r>
      <w:bookmarkStart w:id="471" w:name="_Hlk51746845"/>
      <w:r>
        <w:t xml:space="preserve">m.a.o. alla de produkter som redan finns på marknaden, är </w:t>
      </w:r>
      <w:bookmarkStart w:id="472" w:name="_Hlk56173053"/>
      <w:bookmarkEnd w:id="471"/>
      <w:r>
        <w:t>slutsatsen att direktivens bestämmelser bör gälla</w:t>
      </w:r>
      <w:bookmarkEnd w:id="472"/>
      <w:r>
        <w:t>. En liknande bestäm</w:t>
      </w:r>
      <w:r>
        <w:softHyphen/>
        <w:t xml:space="preserve">melse som den i artikel 122 i MDR-förordningen finns i artikel 112 i IVDR-förordningen och avser medicintekniska produkter för in vitro-diagnostik. I artikel 112 anges dock att berört direktiv ska upphävas den 26 maj 2022. </w:t>
      </w:r>
    </w:p>
    <w:p w14:paraId="0FF14FAF" w14:textId="5F688C2C" w:rsidR="008539B5" w:rsidRDefault="008539B5" w:rsidP="008539B5">
      <w:pPr>
        <w:pStyle w:val="Brdtextmedindrag"/>
      </w:pPr>
      <w:bookmarkStart w:id="473" w:name="_Hlk56173621"/>
      <w:bookmarkStart w:id="474" w:name="_Hlk56173928"/>
      <w:r>
        <w:t xml:space="preserve">Direktivens bestämmelser är genomförda i svensk rätt genom lagen om medicintekniska produkter. </w:t>
      </w:r>
      <w:bookmarkStart w:id="475" w:name="_Hlk54604166"/>
      <w:bookmarkEnd w:id="473"/>
      <w:r w:rsidRPr="005E7069">
        <w:t xml:space="preserve">Den upphävda lagen om medicintekniska produkter ska således fortsätta att gälla för </w:t>
      </w:r>
      <w:r>
        <w:t>de produkter som har släppts ut på marknaden, tillhandahållits eller tagits i bruk före den 26 maj 2021 respektive 26 maj 2022</w:t>
      </w:r>
      <w:r w:rsidRPr="005E7069">
        <w:t>.</w:t>
      </w:r>
      <w:r>
        <w:t xml:space="preserve"> Detta ska framgå av en övergångsbestämmelse. De bestämmelser i svensk rätt som kan vara aktuella att tillämpa är exempel</w:t>
      </w:r>
      <w:r>
        <w:softHyphen/>
        <w:t xml:space="preserve">vis </w:t>
      </w:r>
      <w:r w:rsidRPr="00526313">
        <w:t xml:space="preserve">tillverkarnas skyldigheter i fråga om säkerhetsövervakning och </w:t>
      </w:r>
      <w:r w:rsidRPr="005E7069">
        <w:t>att tillhandahålla dokumentation</w:t>
      </w:r>
      <w:r>
        <w:t xml:space="preserve">. Vidare finns det fortfarande behov av att kunna fatta beslut om att </w:t>
      </w:r>
      <w:r w:rsidRPr="00330E18">
        <w:t>t.ex.</w:t>
      </w:r>
      <w:r w:rsidRPr="00C51945">
        <w:t xml:space="preserve"> återkalla produkter</w:t>
      </w:r>
      <w:r w:rsidRPr="00761B0A">
        <w:t xml:space="preserve"> </w:t>
      </w:r>
      <w:r w:rsidRPr="00C51945">
        <w:t xml:space="preserve">som släppts ut i enlighet med </w:t>
      </w:r>
      <w:r>
        <w:t>den upphävda lagen</w:t>
      </w:r>
      <w:r w:rsidRPr="00C51945">
        <w:t xml:space="preserve">, </w:t>
      </w:r>
      <w:r>
        <w:t xml:space="preserve">bland annat </w:t>
      </w:r>
      <w:r w:rsidRPr="00C51945">
        <w:t>om det framkommer brister i produkterna</w:t>
      </w:r>
      <w:r>
        <w:t>.</w:t>
      </w:r>
      <w:r w:rsidRPr="00C51945">
        <w:t xml:space="preserve"> </w:t>
      </w:r>
      <w:r>
        <w:t xml:space="preserve">Även </w:t>
      </w:r>
      <w:r w:rsidRPr="005E7069">
        <w:t xml:space="preserve">bestämmelser om tillsyn, </w:t>
      </w:r>
      <w:r>
        <w:t xml:space="preserve">sanktioner, förverkande, tystnadsplikt och </w:t>
      </w:r>
      <w:r w:rsidRPr="005E7069">
        <w:t>avgifter</w:t>
      </w:r>
      <w:r>
        <w:t xml:space="preserve"> behöver </w:t>
      </w:r>
      <w:r w:rsidRPr="005E7069">
        <w:t>fortfarande gälla för dessa produkter.</w:t>
      </w:r>
      <w:r>
        <w:t xml:space="preserve"> Denna fråga behandlas i avsnitt 18.13. </w:t>
      </w:r>
      <w:bookmarkStart w:id="476" w:name="_Hlk56178793"/>
      <w:r>
        <w:t xml:space="preserve">I avsnitt 18.6 och 18.7 föreslås det att den </w:t>
      </w:r>
      <w:r w:rsidRPr="005E7069">
        <w:t>upphävda lagen om medicin</w:t>
      </w:r>
      <w:r>
        <w:softHyphen/>
      </w:r>
      <w:r w:rsidRPr="005E7069">
        <w:t>tekniska produkter ska fortsätta att gälla</w:t>
      </w:r>
      <w:r>
        <w:t xml:space="preserve"> i vissa avseenden för produkter som släpps ut, tillhandhålls eller tas i bruk även efter det att EU-förord</w:t>
      </w:r>
      <w:r>
        <w:softHyphen/>
        <w:t>ning</w:t>
      </w:r>
      <w:r>
        <w:softHyphen/>
        <w:t>arna börjat tillämpas. Det gäller de pro</w:t>
      </w:r>
      <w:r>
        <w:softHyphen/>
        <w:t>dukter som i enlighet med artikel 120.3 och 120.4 i MDR-förordningen eller artikel 110.3 och 110.4 i IVDR-förordningen släpps ut eller tas i bruk under åberopande av intyg som utfärdats i enlighet med direktiven. Den föreslagna ö</w:t>
      </w:r>
      <w:r w:rsidRPr="004F7D6A">
        <w:t>vergångs</w:t>
      </w:r>
      <w:r>
        <w:softHyphen/>
      </w:r>
      <w:r w:rsidRPr="004F7D6A">
        <w:t>bestäm</w:t>
      </w:r>
      <w:r>
        <w:softHyphen/>
      </w:r>
      <w:r w:rsidRPr="004F7D6A">
        <w:t>mels</w:t>
      </w:r>
      <w:r>
        <w:softHyphen/>
      </w:r>
      <w:r w:rsidRPr="004F7D6A">
        <w:t xml:space="preserve">en </w:t>
      </w:r>
      <w:r>
        <w:t>i den nya lagen med kompletterande bestämmelser till EU:s förord</w:t>
      </w:r>
      <w:r>
        <w:softHyphen/>
        <w:t>ning</w:t>
      </w:r>
      <w:r>
        <w:softHyphen/>
        <w:t>ar om medicintekniska produkter om produkter som har släppts ut på marknad</w:t>
      </w:r>
      <w:r>
        <w:softHyphen/>
        <w:t xml:space="preserve">en eller har tagits i bruk redan innan EU-förordningarna börjar tillämpas </w:t>
      </w:r>
      <w:r w:rsidRPr="004F7D6A">
        <w:t xml:space="preserve">ska </w:t>
      </w:r>
      <w:r>
        <w:t xml:space="preserve">därmed </w:t>
      </w:r>
      <w:r w:rsidRPr="004F7D6A">
        <w:t xml:space="preserve">inte omfatta de produkter som </w:t>
      </w:r>
      <w:r>
        <w:t>behandlas</w:t>
      </w:r>
      <w:r w:rsidRPr="004F7D6A">
        <w:t xml:space="preserve"> i avsnitt 18.</w:t>
      </w:r>
      <w:r>
        <w:t>6</w:t>
      </w:r>
      <w:r w:rsidRPr="004F7D6A">
        <w:t xml:space="preserve"> och 18.</w:t>
      </w:r>
      <w:r>
        <w:t>7.</w:t>
      </w:r>
    </w:p>
    <w:bookmarkEnd w:id="474"/>
    <w:bookmarkEnd w:id="475"/>
    <w:bookmarkEnd w:id="476"/>
    <w:p w14:paraId="378A969C" w14:textId="4D28F4AF" w:rsidR="008539B5" w:rsidRDefault="008539B5" w:rsidP="008539B5">
      <w:pPr>
        <w:pStyle w:val="Brdtextmedindrag"/>
        <w:rPr>
          <w:i/>
          <w:iCs/>
        </w:rPr>
      </w:pPr>
      <w:r>
        <w:t>I detta sammanhang bör artikel 120.5 i MDR-förordningen nämnas. Enligt den bestämmelsen får produkter som är förenliga med MDR-förord</w:t>
      </w:r>
      <w:r>
        <w:softHyphen/>
        <w:t>ningen släppas ut på marknaden redan före den 26 maj 2021. En liknande bestäm</w:t>
      </w:r>
      <w:r>
        <w:softHyphen/>
        <w:t xml:space="preserve">melse finns i artikel 110.5 i IVDR-förordningen när det gäller produkter som är förenliga med den förordningen. Dessa produkter får enligt bestämmelsen släppas ut på marknaden före den 26 maj 2022. Även dessa produkter </w:t>
      </w:r>
      <w:r w:rsidRPr="004F7D6A">
        <w:t>som har släppts ut på marknaden såsom förenliga med MDR- eller IVDR-förordningen</w:t>
      </w:r>
      <w:r>
        <w:t xml:space="preserve"> ska undantas i övergångsbestämmelsen.</w:t>
      </w:r>
    </w:p>
    <w:p w14:paraId="60725884" w14:textId="52564A0A" w:rsidR="008539B5" w:rsidRDefault="008539B5" w:rsidP="008539B5">
      <w:pPr>
        <w:pStyle w:val="Brdtextmedindrag"/>
      </w:pPr>
      <w:r w:rsidRPr="009911FD">
        <w:rPr>
          <w:i/>
          <w:iCs/>
        </w:rPr>
        <w:t>Kommerskollegium</w:t>
      </w:r>
      <w:r>
        <w:t xml:space="preserve"> anför att i promemorian </w:t>
      </w:r>
      <w:r w:rsidRPr="00DE5685">
        <w:t xml:space="preserve">framgår </w:t>
      </w:r>
      <w:r>
        <w:t xml:space="preserve">det </w:t>
      </w:r>
      <w:r w:rsidRPr="00DE5685">
        <w:t>att äldre föreskrifter ska gälla för produkter som har släppts ut på marknaden eller tagits i bruk före det att MDR</w:t>
      </w:r>
      <w:r>
        <w:t>-</w:t>
      </w:r>
      <w:r w:rsidRPr="00DE5685">
        <w:t xml:space="preserve"> och IVDR</w:t>
      </w:r>
      <w:r>
        <w:t>-förordningarna</w:t>
      </w:r>
      <w:r w:rsidRPr="00DE5685">
        <w:t xml:space="preserve"> börjar tillämpas. Det framgår vidare att </w:t>
      </w:r>
      <w:r>
        <w:t xml:space="preserve">EU-förordningarna </w:t>
      </w:r>
      <w:r w:rsidRPr="00DE5685">
        <w:t>inte reglerar vilka bestämmelser som ska gälla för produkter som redan finns på marknaden när förord</w:t>
      </w:r>
      <w:r>
        <w:softHyphen/>
      </w:r>
      <w:r w:rsidRPr="00DE5685">
        <w:t>ning</w:t>
      </w:r>
      <w:r>
        <w:softHyphen/>
      </w:r>
      <w:r w:rsidRPr="00DE5685">
        <w:t>en börjar tillämpas.</w:t>
      </w:r>
      <w:r>
        <w:t xml:space="preserve"> Kommerskollegium noterar att o</w:t>
      </w:r>
      <w:r w:rsidRPr="00DE5685">
        <w:t>m den föreslagna över</w:t>
      </w:r>
      <w:r>
        <w:softHyphen/>
      </w:r>
      <w:r w:rsidRPr="00DE5685">
        <w:t>gångs</w:t>
      </w:r>
      <w:r>
        <w:softHyphen/>
      </w:r>
      <w:r w:rsidRPr="00DE5685">
        <w:t>bestämmelsen inte är ett strikt genomförande av förord</w:t>
      </w:r>
      <w:r>
        <w:softHyphen/>
      </w:r>
      <w:r w:rsidRPr="00DE5685">
        <w:t>ning</w:t>
      </w:r>
      <w:r>
        <w:softHyphen/>
      </w:r>
      <w:r w:rsidRPr="00DE5685">
        <w:t>ar</w:t>
      </w:r>
      <w:r>
        <w:softHyphen/>
      </w:r>
      <w:r w:rsidRPr="00DE5685">
        <w:t>nas övergångs- och upphävandebestämmelser kan den betraktas som en nation</w:t>
      </w:r>
      <w:r>
        <w:softHyphen/>
      </w:r>
      <w:r w:rsidRPr="00DE5685">
        <w:t>ell teknisk regel som medför anmälningsplikt</w:t>
      </w:r>
      <w:r>
        <w:t xml:space="preserve"> </w:t>
      </w:r>
      <w:r w:rsidRPr="00381C3E">
        <w:t>enligt direktiv (EU) 2015/1535</w:t>
      </w:r>
      <w:r>
        <w:t>. Regeringen anser dock inte att övergångsbestämmelsen kan anses innebära en teknisk föreskrift som på ett väsentligt sätt kan påverka pro</w:t>
      </w:r>
      <w:r>
        <w:softHyphen/>
        <w:t>duktens sammanansättning eller saluföring. Övergångsbestämmelsen inne</w:t>
      </w:r>
      <w:r>
        <w:softHyphen/>
        <w:t xml:space="preserve">bär inte att </w:t>
      </w:r>
      <w:r w:rsidRPr="00C51945">
        <w:t>några nya krav på produkternas sammansättning eller salu</w:t>
      </w:r>
      <w:r>
        <w:softHyphen/>
      </w:r>
      <w:r w:rsidRPr="00C51945">
        <w:t>för</w:t>
      </w:r>
      <w:r>
        <w:softHyphen/>
      </w:r>
      <w:r w:rsidRPr="00C51945">
        <w:t>ing</w:t>
      </w:r>
      <w:r>
        <w:t xml:space="preserve"> kommer att ställas</w:t>
      </w:r>
      <w:r w:rsidRPr="00C51945">
        <w:t xml:space="preserve">, </w:t>
      </w:r>
      <w:r>
        <w:t xml:space="preserve">jämfört med </w:t>
      </w:r>
      <w:r w:rsidRPr="00C51945">
        <w:t>vad som gäller idag</w:t>
      </w:r>
      <w:r>
        <w:t>. Utifrån trans</w:t>
      </w:r>
      <w:r>
        <w:softHyphen/>
        <w:t>par</w:t>
      </w:r>
      <w:r>
        <w:softHyphen/>
        <w:t>ens</w:t>
      </w:r>
      <w:r>
        <w:softHyphen/>
        <w:t>skäl har dock Sverige anmält övergångsbestämmelsen till kom</w:t>
      </w:r>
      <w:r>
        <w:softHyphen/>
        <w:t>mis</w:t>
      </w:r>
      <w:r>
        <w:softHyphen/>
        <w:t>sion</w:t>
      </w:r>
      <w:r>
        <w:softHyphen/>
        <w:t>en.</w:t>
      </w:r>
    </w:p>
    <w:p w14:paraId="2DE0B1DC" w14:textId="3583687E" w:rsidR="008539B5" w:rsidRPr="00935587" w:rsidRDefault="008539B5" w:rsidP="008539B5">
      <w:pPr>
        <w:pStyle w:val="Brdtextmedindrag"/>
      </w:pPr>
      <w:r w:rsidRPr="00984EEE">
        <w:rPr>
          <w:i/>
          <w:iCs/>
        </w:rPr>
        <w:t>Sveriges Tandläkarförbund</w:t>
      </w:r>
      <w:r w:rsidRPr="00984EEE">
        <w:t xml:space="preserve"> </w:t>
      </w:r>
      <w:r>
        <w:t xml:space="preserve">anger att de </w:t>
      </w:r>
      <w:r w:rsidRPr="00984EEE">
        <w:t>produkter som redan finns på marknad</w:t>
      </w:r>
      <w:r>
        <w:softHyphen/>
      </w:r>
      <w:r w:rsidRPr="00984EEE">
        <w:t>en är välkända och hanterbara ur patientsäkerhetssynpunkt</w:t>
      </w:r>
      <w:r>
        <w:t xml:space="preserve"> och att det </w:t>
      </w:r>
      <w:r w:rsidRPr="00984EEE">
        <w:t xml:space="preserve">därför </w:t>
      </w:r>
      <w:r>
        <w:t xml:space="preserve">saknas </w:t>
      </w:r>
      <w:r w:rsidRPr="00984EEE">
        <w:t xml:space="preserve">anledning till recertifiering. </w:t>
      </w:r>
      <w:r>
        <w:t xml:space="preserve">Förbundet anser dock att det ur </w:t>
      </w:r>
      <w:r w:rsidRPr="00984EEE">
        <w:t xml:space="preserve">trovärdighetssynpunkt måste </w:t>
      </w:r>
      <w:r>
        <w:t xml:space="preserve">ställas </w:t>
      </w:r>
      <w:r w:rsidRPr="00984EEE">
        <w:t>samma krav på de tidigare pro</w:t>
      </w:r>
      <w:r>
        <w:softHyphen/>
      </w:r>
      <w:r w:rsidRPr="00984EEE">
        <w:t xml:space="preserve">dukterna när det gäller innehåll som till exempel är reproduktionstoxiskt eller carcinogent. </w:t>
      </w:r>
      <w:r>
        <w:t>Förbundet anför att d</w:t>
      </w:r>
      <w:r w:rsidRPr="00984EEE">
        <w:t xml:space="preserve">e gamla föreskrifterna innehöll i princip inga krav i detta hänseende, varför det finns ett antal produkter som har för höga halter av carcinogener i förhållande till </w:t>
      </w:r>
      <w:r>
        <w:t>de nya EU-förord</w:t>
      </w:r>
      <w:r>
        <w:softHyphen/>
        <w:t>ningarna</w:t>
      </w:r>
      <w:r w:rsidRPr="00984EEE">
        <w:t>.</w:t>
      </w:r>
      <w:r>
        <w:t xml:space="preserve"> Regeringen finner att det nu aktuella lagstiftningsarbetet avser att anpassa svensk lagstiftning till de nya EU-förordningarna och att det inte ges möjlighet att införa andra övergångsbestämmelser än de som finns i EU-rättsakterna. En sådan fråga kan dock tas upp inom EU-samarbetet. </w:t>
      </w:r>
    </w:p>
    <w:p w14:paraId="20140A4F" w14:textId="77777777" w:rsidR="008539B5" w:rsidRDefault="008539B5" w:rsidP="008539B5">
      <w:pPr>
        <w:pStyle w:val="Rubrik2"/>
      </w:pPr>
      <w:bookmarkStart w:id="477" w:name="_Toc65132706"/>
      <w:bookmarkStart w:id="478" w:name="_Toc69367576"/>
      <w:r>
        <w:t>Övergångsbestämmelser om rapportering av händelser</w:t>
      </w:r>
      <w:bookmarkEnd w:id="477"/>
      <w:bookmarkEnd w:id="478"/>
      <w:r>
        <w:t xml:space="preserve"> </w:t>
      </w:r>
    </w:p>
    <w:p w14:paraId="3BDC33D1" w14:textId="77777777" w:rsidR="008539B5" w:rsidRDefault="008539B5" w:rsidP="008539B5">
      <w:pPr>
        <w:pStyle w:val="Brdtextram"/>
      </w:pPr>
      <w:r w:rsidRPr="008D0C1C">
        <w:rPr>
          <w:b/>
          <w:bCs/>
        </w:rPr>
        <w:t>Regeringens förslag</w:t>
      </w:r>
      <w:r>
        <w:t>: Regeringen eller den myndighet som regeringen bestämmer ska få meddela föreskrifter om rapportering av händelser när det gäller produkter som har släppts ut på marknaden i enlighet med lagen om</w:t>
      </w:r>
      <w:r w:rsidRPr="00334BE6">
        <w:t xml:space="preserve"> </w:t>
      </w:r>
      <w:r>
        <w:t>medicintekniska produkter.</w:t>
      </w:r>
    </w:p>
    <w:p w14:paraId="09BCBED5" w14:textId="77777777" w:rsidR="008539B5" w:rsidRDefault="008539B5" w:rsidP="008539B5">
      <w:pPr>
        <w:pStyle w:val="Brdtextmedindrag"/>
        <w:rPr>
          <w:b/>
          <w:bCs/>
        </w:rPr>
      </w:pPr>
    </w:p>
    <w:p w14:paraId="28F1A60E" w14:textId="77777777" w:rsidR="008539B5" w:rsidRDefault="008539B5" w:rsidP="008539B5">
      <w:pPr>
        <w:pStyle w:val="Brdtextmedindrag"/>
      </w:pPr>
      <w:r w:rsidRPr="00D949AA">
        <w:rPr>
          <w:b/>
          <w:bCs/>
        </w:rPr>
        <w:t>Promemorians förslag</w:t>
      </w:r>
      <w:r>
        <w:t xml:space="preserve">: Promemorian innehöll inte ett sådant förslag som regeringen presenterar. </w:t>
      </w:r>
    </w:p>
    <w:p w14:paraId="597C3529" w14:textId="3EAC7704" w:rsidR="008539B5" w:rsidRDefault="008539B5" w:rsidP="008539B5">
      <w:pPr>
        <w:pStyle w:val="Brdtextmedindrag"/>
        <w:rPr>
          <w:b/>
        </w:rPr>
      </w:pPr>
      <w:r w:rsidRPr="00D949AA">
        <w:rPr>
          <w:b/>
        </w:rPr>
        <w:t>Remissinstanser</w:t>
      </w:r>
      <w:r>
        <w:t>:</w:t>
      </w:r>
      <w:r>
        <w:rPr>
          <w:bCs/>
        </w:rPr>
        <w:t xml:space="preserve"> </w:t>
      </w:r>
      <w:r w:rsidRPr="00D949AA">
        <w:rPr>
          <w:i/>
          <w:iCs/>
        </w:rPr>
        <w:t>Läkemedelsverket</w:t>
      </w:r>
      <w:r>
        <w:t xml:space="preserve"> anser att det bör tydliggöras vad som gäller för rapportering av händelser med direktivsprodukter i för</w:t>
      </w:r>
      <w:r>
        <w:softHyphen/>
        <w:t>håll</w:t>
      </w:r>
      <w:r>
        <w:softHyphen/>
        <w:t>an</w:t>
      </w:r>
      <w:r>
        <w:softHyphen/>
        <w:t>de till Eudamed, till exempel genom tillägg i föreslagna punkt 4 i ikraft</w:t>
      </w:r>
      <w:r>
        <w:softHyphen/>
        <w:t>träd</w:t>
      </w:r>
      <w:r>
        <w:softHyphen/>
        <w:t xml:space="preserve">ande- och övergångsbestämmelserna om äldre föreskrifters giltighet, eller genom ett bemyndigande till Läkemedelsverket att föreskriva om vad som gäller i fråga om denna rapportering. </w:t>
      </w:r>
    </w:p>
    <w:p w14:paraId="0D104A14" w14:textId="0D992ECA" w:rsidR="008539B5" w:rsidRDefault="008539B5" w:rsidP="008539B5">
      <w:pPr>
        <w:pStyle w:val="Brdtextmedindrag"/>
      </w:pPr>
      <w:r w:rsidRPr="00D949AA">
        <w:rPr>
          <w:b/>
          <w:bCs/>
        </w:rPr>
        <w:t xml:space="preserve">Skälen för </w:t>
      </w:r>
      <w:r>
        <w:rPr>
          <w:b/>
          <w:bCs/>
        </w:rPr>
        <w:t xml:space="preserve">regeringens </w:t>
      </w:r>
      <w:r w:rsidRPr="00D949AA">
        <w:rPr>
          <w:b/>
          <w:bCs/>
        </w:rPr>
        <w:t>förslag</w:t>
      </w:r>
      <w:r>
        <w:t xml:space="preserve">: Som anges i avsnitt 18.3 framgår det av skäl 98 i </w:t>
      </w:r>
      <w:r w:rsidRPr="00A3541E">
        <w:t>MDR-förordningen</w:t>
      </w:r>
      <w:r>
        <w:t xml:space="preserve"> och skäl 98 i IVDR-förordningen att direkt</w:t>
      </w:r>
      <w:r>
        <w:softHyphen/>
        <w:t>iv</w:t>
      </w:r>
      <w:r>
        <w:softHyphen/>
        <w:t>en 90/385/EEG, 93/42/EEG och 98/79/EG bör upphävas så att det bara finns ett regelverk för utsläppande på marknaden av medicintekniska pro</w:t>
      </w:r>
      <w:r>
        <w:softHyphen/>
        <w:t>dukt</w:t>
      </w:r>
      <w:r>
        <w:softHyphen/>
        <w:t>er samt andra därmed sammanhängande aspekter som omfattas av denna förordning. Tillverkarnas och medlemsstaternas skyldigheter i fråga om säkerhetsövervakning när det gäller produkter som släppts ut på mark</w:t>
      </w:r>
      <w:r>
        <w:softHyphen/>
        <w:t>naden i enlighet med de direktiven bör dock fortsätta att gälla och det bör vara upp till medlemsstaterna att besluta om hur de organiserar säkerhets</w:t>
      </w:r>
      <w:r>
        <w:softHyphen/>
        <w:t>över</w:t>
      </w:r>
      <w:r>
        <w:softHyphen/>
        <w:t>vakningen, men det är önskvärt för dem att möjligheten finns att rap</w:t>
      </w:r>
      <w:r>
        <w:softHyphen/>
        <w:t>port</w:t>
      </w:r>
      <w:r>
        <w:softHyphen/>
        <w:t>era om händelser avseende produkter som släppts ut på marknaden i en</w:t>
      </w:r>
      <w:r>
        <w:softHyphen/>
        <w:t>lighet med direktiven med hjälp av samma verktyg för att rapportera om pro</w:t>
      </w:r>
      <w:r>
        <w:softHyphen/>
        <w:t>dukter som släpps ut på marknaden i enlighet med den här förord</w:t>
      </w:r>
      <w:r>
        <w:softHyphen/>
        <w:t>ning</w:t>
      </w:r>
      <w:r>
        <w:softHyphen/>
        <w:t xml:space="preserve">en. </w:t>
      </w:r>
    </w:p>
    <w:p w14:paraId="77D7808B" w14:textId="37029482" w:rsidR="008539B5" w:rsidRDefault="008539B5" w:rsidP="008539B5">
      <w:pPr>
        <w:pStyle w:val="Brdtextmedindrag"/>
      </w:pPr>
      <w:r w:rsidRPr="00E64F81">
        <w:rPr>
          <w:i/>
          <w:iCs/>
        </w:rPr>
        <w:t>Läkemedelsverket</w:t>
      </w:r>
      <w:r>
        <w:t xml:space="preserve"> ser fördelar med att händelser med produkter som har släppts ut på marknaden i enlighet med direktiven, så kallade allvarliga till</w:t>
      </w:r>
      <w:r>
        <w:softHyphen/>
        <w:t>bud och korrigerande säkerhetsåtgärder på marknaden, rapporteras direkt till Eudamed. Myndigheten pekar på att ett införande av rapport</w:t>
      </w:r>
      <w:r>
        <w:softHyphen/>
        <w:t>er</w:t>
      </w:r>
      <w:r>
        <w:softHyphen/>
        <w:t>ing till Eudamed för direktivsprodukter släppta på marknaden före tillämp</w:t>
      </w:r>
      <w:r>
        <w:softHyphen/>
        <w:t>nings</w:t>
      </w:r>
      <w:r>
        <w:softHyphen/>
        <w:t>datum för respektive EU</w:t>
      </w:r>
      <w:r w:rsidRPr="00A3541E">
        <w:t>-förordning</w:t>
      </w:r>
      <w:r>
        <w:t>, dvs. den 26 maj 2021 och den 26 maj 2022, medför att tillverkare av medicintekniska produkter kan rap</w:t>
      </w:r>
      <w:r>
        <w:softHyphen/>
        <w:t>port</w:t>
      </w:r>
      <w:r>
        <w:softHyphen/>
        <w:t>era i samma system oavsett om det allvarliga tillbudet eller den kor</w:t>
      </w:r>
      <w:r>
        <w:softHyphen/>
        <w:t>rig</w:t>
      </w:r>
      <w:r>
        <w:softHyphen/>
        <w:t xml:space="preserve">erande säkerhetsåtgärden på marknaden gäller en produkt som släppts ut på marknaden i enlighet med </w:t>
      </w:r>
      <w:bookmarkStart w:id="479" w:name="_Hlk56179252"/>
      <w:r>
        <w:t xml:space="preserve">lagen om medicintekniska produkter </w:t>
      </w:r>
      <w:bookmarkEnd w:id="479"/>
      <w:r>
        <w:t>eller en produkt som släppts ut på marknaden i enlighet med EU-förord</w:t>
      </w:r>
      <w:r>
        <w:softHyphen/>
        <w:t>ning</w:t>
      </w:r>
      <w:r>
        <w:softHyphen/>
        <w:t>ar</w:t>
      </w:r>
      <w:r>
        <w:softHyphen/>
        <w:t>na. Rapportering i samma system skapar också bättre förutsättningar enligt Läke</w:t>
      </w:r>
      <w:r>
        <w:softHyphen/>
        <w:t xml:space="preserve">medelsverket att utföra den analys av säkerhetsövervakningsdata som anges i artikel 90 i </w:t>
      </w:r>
      <w:r w:rsidRPr="00A3541E">
        <w:t>MDR-förordningen</w:t>
      </w:r>
      <w:r>
        <w:t xml:space="preserve"> och artikel 85 i IVDR-förord</w:t>
      </w:r>
      <w:r>
        <w:softHyphen/>
        <w:t>ning</w:t>
      </w:r>
      <w:r>
        <w:softHyphen/>
        <w:t>en. Det bör tydliggöras vad som gäller för rapportering av händelser med direktivsprodukter i förhållande till Eudamed. Regeringen håller med om vad Läkemedelsverket anför och anser att det i övergångsbestämmelserna bör införas ett bemyndigande i för regeringen eller den myndighet som regeringen bestämmer att meddela föreskrifter om vad som gäller i fråga om denna rapportering.</w:t>
      </w:r>
    </w:p>
    <w:p w14:paraId="41DD7865" w14:textId="77777777" w:rsidR="008539B5" w:rsidRDefault="008539B5" w:rsidP="008539B5">
      <w:pPr>
        <w:pStyle w:val="Rubrik2"/>
      </w:pPr>
      <w:bookmarkStart w:id="480" w:name="_Toc65132707"/>
      <w:bookmarkStart w:id="481" w:name="_Toc69367577"/>
      <w:r>
        <w:t>Övergångsbestämmelser för intyg utfärdade av anmälda organ</w:t>
      </w:r>
      <w:bookmarkEnd w:id="480"/>
      <w:bookmarkEnd w:id="481"/>
    </w:p>
    <w:p w14:paraId="68609640" w14:textId="77777777" w:rsidR="008539B5" w:rsidRDefault="008539B5" w:rsidP="008539B5">
      <w:pPr>
        <w:pStyle w:val="Brdtextram"/>
      </w:pPr>
      <w:r>
        <w:rPr>
          <w:b/>
        </w:rPr>
        <w:t>Regeringens f</w:t>
      </w:r>
      <w:r w:rsidRPr="00581320">
        <w:rPr>
          <w:b/>
        </w:rPr>
        <w:t>örslag:</w:t>
      </w:r>
      <w:r>
        <w:t xml:space="preserve"> Ett intyg om en medicinteknisk produkt som inte är en medicinteknisk produkt för in vitro-diagnostik och som ett anmält organ har utfärdat före den 25 maj 2017 ska fortsätta att gälla under den tid som är angiven i intyget. Ett intyg som har utfärdats i </w:t>
      </w:r>
      <w:bookmarkStart w:id="482" w:name="_Hlk9608526"/>
      <w:r>
        <w:t xml:space="preserve">enlighet med bilaga 4 till direktiv 90/385/EEG eller bilaga 4 till direktiv 93/42/EEG ska dock bli ogiltigt senast den 27 maj 2022. </w:t>
      </w:r>
    </w:p>
    <w:bookmarkEnd w:id="482"/>
    <w:p w14:paraId="5C71141A" w14:textId="77777777" w:rsidR="008539B5" w:rsidRPr="00D416B5" w:rsidRDefault="008539B5" w:rsidP="008539B5">
      <w:pPr>
        <w:pStyle w:val="Brdtextmedindragram"/>
      </w:pPr>
      <w:r>
        <w:t xml:space="preserve">Ett intyg </w:t>
      </w:r>
      <w:r w:rsidRPr="003F4E1B">
        <w:t>som</w:t>
      </w:r>
      <w:r>
        <w:t xml:space="preserve"> ett anmält organ har utfärdat om en medicinteknisk produkt som inte är en medicinteknisk produkt för in vitro-diagnostik från och med den 25 maj 2017 ska förbli giltigt fram till och med utgången av den period som anges i intyget, vilken inte </w:t>
      </w:r>
      <w:r w:rsidRPr="00D416B5">
        <w:t xml:space="preserve">får överstiga fem år från intygets utfärdande. Det </w:t>
      </w:r>
      <w:r>
        <w:t xml:space="preserve">intyget </w:t>
      </w:r>
      <w:r w:rsidRPr="00D416B5">
        <w:t xml:space="preserve">ska dock bli ogiltigt senast den 27 maj 2024. </w:t>
      </w:r>
    </w:p>
    <w:p w14:paraId="791D1723" w14:textId="77777777" w:rsidR="008539B5" w:rsidRPr="00D416B5" w:rsidRDefault="008539B5" w:rsidP="008539B5">
      <w:pPr>
        <w:pStyle w:val="Brdtextmedindragram"/>
      </w:pPr>
      <w:bookmarkStart w:id="483" w:name="_Hlk7698912"/>
      <w:r w:rsidRPr="00D416B5">
        <w:t xml:space="preserve">Ett intyg </w:t>
      </w:r>
      <w:bookmarkStart w:id="484" w:name="_Hlk8204786"/>
      <w:r w:rsidRPr="00D416B5">
        <w:t xml:space="preserve">om en medicinteknisk produkt för in vitro-diagnostik </w:t>
      </w:r>
      <w:bookmarkEnd w:id="484"/>
      <w:r w:rsidRPr="00D416B5">
        <w:t>som ett anmält organ har utfärdat före den 25 maj 2017 ska fortsätta att gälla under den tid som är angiven i intyget, dock ska ett intyg som har utfärdats i enlighet med bilaga VI till direktiv 98/79/EG bli</w:t>
      </w:r>
      <w:r>
        <w:t xml:space="preserve"> ogiltigt senast den 27 maj 2024</w:t>
      </w:r>
      <w:r w:rsidRPr="00D416B5">
        <w:t xml:space="preserve">. </w:t>
      </w:r>
    </w:p>
    <w:p w14:paraId="6C0D96EB" w14:textId="77777777" w:rsidR="008539B5" w:rsidRDefault="008539B5" w:rsidP="008539B5">
      <w:pPr>
        <w:pStyle w:val="Brdtextmedindragram"/>
      </w:pPr>
      <w:r w:rsidRPr="00D416B5">
        <w:t>Ett intyg om en medicinteknisk</w:t>
      </w:r>
      <w:r>
        <w:t xml:space="preserve"> produkt för in vitro-diagnostik som ett anmält organ har utfärdat från och med den 25 maj 2017 ska förbli giltigt fram till och med utgången av den period som anges på intyget. Det intyget ska dock bli ogiltigt senast den 27 maj 2024</w:t>
      </w:r>
      <w:bookmarkEnd w:id="483"/>
      <w:r>
        <w:t>.</w:t>
      </w:r>
    </w:p>
    <w:p w14:paraId="6063A34A" w14:textId="77777777" w:rsidR="008539B5" w:rsidRDefault="008539B5" w:rsidP="008539B5">
      <w:pPr>
        <w:pStyle w:val="Brdtextmedindrag"/>
        <w:rPr>
          <w:b/>
        </w:rPr>
      </w:pPr>
    </w:p>
    <w:p w14:paraId="697C39B4"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överensstämmer med regeringens förslag.</w:t>
      </w:r>
    </w:p>
    <w:p w14:paraId="5DBE96D7" w14:textId="77777777" w:rsidR="008539B5" w:rsidRPr="00316DD4" w:rsidRDefault="008539B5" w:rsidP="008539B5">
      <w:pPr>
        <w:pStyle w:val="Brdtextmedindrag"/>
      </w:pPr>
      <w:r w:rsidRPr="00057598">
        <w:rPr>
          <w:b/>
          <w:bCs/>
        </w:rPr>
        <w:t>Remissinstanserna:</w:t>
      </w:r>
      <w:r>
        <w:t xml:space="preserve"> </w:t>
      </w:r>
      <w:r>
        <w:rPr>
          <w:bCs/>
        </w:rPr>
        <w:t>En majoritet av remissinstanserna är positiva till eller har inte lämnat synpunkter på promemorians förslag.</w:t>
      </w:r>
    </w:p>
    <w:p w14:paraId="73AD97E2" w14:textId="7E3F9C6C" w:rsidR="008539B5" w:rsidRDefault="008539B5" w:rsidP="008539B5">
      <w:pPr>
        <w:pStyle w:val="Brdtextmedindrag"/>
      </w:pPr>
      <w:r w:rsidRPr="00581320">
        <w:rPr>
          <w:b/>
        </w:rPr>
        <w:t xml:space="preserve">Skälen för </w:t>
      </w:r>
      <w:r>
        <w:rPr>
          <w:b/>
        </w:rPr>
        <w:t xml:space="preserve">regeringens </w:t>
      </w:r>
      <w:r w:rsidRPr="00581320">
        <w:rPr>
          <w:b/>
        </w:rPr>
        <w:t>förslag:</w:t>
      </w:r>
      <w:r>
        <w:t xml:space="preserve"> Av artikel 123.3 i MDR-förordningen framgår att förordningens bestämmelser om anmälda organ började tillämpas redan den 26 november 2017. </w:t>
      </w:r>
    </w:p>
    <w:p w14:paraId="65A8BAE0" w14:textId="77777777" w:rsidR="008539B5" w:rsidRDefault="008539B5" w:rsidP="008539B5">
      <w:pPr>
        <w:pStyle w:val="Brdtextmedindrag"/>
      </w:pPr>
      <w:r>
        <w:t xml:space="preserve">Enligt övergångsbestämmelsen i artikel 120.2 i MDR-förordningen ska ett </w:t>
      </w:r>
      <w:r w:rsidRPr="00D61CCA">
        <w:t xml:space="preserve">intyg som </w:t>
      </w:r>
      <w:r>
        <w:t xml:space="preserve">ett </w:t>
      </w:r>
      <w:r w:rsidRPr="00D61CCA">
        <w:t>anmäl</w:t>
      </w:r>
      <w:r>
        <w:t xml:space="preserve">t organ har </w:t>
      </w:r>
      <w:r w:rsidRPr="00D61CCA">
        <w:t>utfärda</w:t>
      </w:r>
      <w:r>
        <w:t>t</w:t>
      </w:r>
      <w:r w:rsidRPr="00D61CCA">
        <w:t xml:space="preserve"> i enlighet med direktiven 90/385/EEG och 93/42/EEG före den 25 maj 2017 fortsätta att gälla under den tid som är angiven i intyget</w:t>
      </w:r>
      <w:r>
        <w:t xml:space="preserve">. Dock ska ett </w:t>
      </w:r>
      <w:r w:rsidRPr="00D61CCA">
        <w:t>intyg som utfärdats i enlighet med bilaga 4 till direktiv 90/385/EEG eller bilaga 4 till direktiv 93/42/EEG</w:t>
      </w:r>
      <w:r>
        <w:t xml:space="preserve"> gälla som längst till </w:t>
      </w:r>
      <w:r w:rsidRPr="00D61CCA">
        <w:t>den 27 maj 2022.</w:t>
      </w:r>
    </w:p>
    <w:p w14:paraId="1516144B" w14:textId="1D69918D" w:rsidR="008539B5" w:rsidRDefault="008539B5" w:rsidP="008539B5">
      <w:pPr>
        <w:pStyle w:val="Brdtextmedindrag"/>
      </w:pPr>
      <w:r>
        <w:t>Av artikel 120.2 framgår även att ett intyg som ett anmält organ har ut</w:t>
      </w:r>
      <w:r>
        <w:softHyphen/>
        <w:t>färdat i enlighet med direktiven 90/385/EEG och 93/42/EEG från och med den 25 maj 2017 ska förbli giltigt fram till och med utgången av den period som anges på intyget, vilken inte får överstiga fem år från intygets ut</w:t>
      </w:r>
      <w:r>
        <w:softHyphen/>
        <w:t>färd</w:t>
      </w:r>
      <w:r>
        <w:softHyphen/>
        <w:t xml:space="preserve">ande. Intygen blir dock ogiltiga senast den 27 maj 2024. </w:t>
      </w:r>
    </w:p>
    <w:p w14:paraId="0B1550D3" w14:textId="5A8EE253" w:rsidR="008539B5" w:rsidRDefault="008539B5" w:rsidP="008539B5">
      <w:pPr>
        <w:pStyle w:val="Brdtextmedindrag"/>
      </w:pPr>
      <w:r>
        <w:t>I artikel 110.2 i IVDR-förordningen finns en liknande reglering rörande medicin</w:t>
      </w:r>
      <w:r>
        <w:softHyphen/>
        <w:t>tekniska produkter för in vitro-diagnostik. Enligt den bestäm</w:t>
      </w:r>
      <w:r>
        <w:softHyphen/>
        <w:t>melsen ska ett intyg som ett anmält organ har utfärdat före den 25 maj 2017 i enlighet med direktiv 98/79/EG fortsätta att gälla under den tid som är angiven i intyget. Detta gäller dock inte ett intyg som har utfärdats i enlig</w:t>
      </w:r>
      <w:r>
        <w:softHyphen/>
        <w:t xml:space="preserve">het med bilaga VI till direktiv 98/79/EG. Ett sådant intyg ska bli ogiltigt senast den 27 maj 2024. Ett intyg som ett anmält organ har utfärdat den 25 maj 2017 eller därefter i enlighet med direktiv 98/79/EG ska bli ogiltigt senast den 27 maj 2024. </w:t>
      </w:r>
    </w:p>
    <w:p w14:paraId="4BCA5E62" w14:textId="08387DE1" w:rsidR="008539B5" w:rsidRDefault="008539B5" w:rsidP="008539B5">
      <w:pPr>
        <w:pStyle w:val="Brdtextmedindrag"/>
      </w:pPr>
      <w:r w:rsidRPr="002746FE">
        <w:t>Reglering</w:t>
      </w:r>
      <w:r>
        <w:t xml:space="preserve">arna i artikel 120.2 i </w:t>
      </w:r>
      <w:r w:rsidRPr="00A3541E">
        <w:t>MDR-</w:t>
      </w:r>
      <w:r>
        <w:t xml:space="preserve">förordningen och artikel 110.2 i IVDR-förordningen ska införas i en övergångsbestämmelse till lagen med kompletterande bestämmelser till EU:s förordningar om medicintekniska produkter. </w:t>
      </w:r>
    </w:p>
    <w:p w14:paraId="7A41CB72" w14:textId="22B890D3" w:rsidR="00E078CA" w:rsidRDefault="00E078CA" w:rsidP="008539B5">
      <w:pPr>
        <w:pStyle w:val="Brdtextmedindrag"/>
      </w:pPr>
    </w:p>
    <w:p w14:paraId="1D98AC52" w14:textId="77777777" w:rsidR="00E078CA" w:rsidRDefault="00E078CA" w:rsidP="008539B5">
      <w:pPr>
        <w:pStyle w:val="Brdtextmedindrag"/>
      </w:pPr>
    </w:p>
    <w:p w14:paraId="2D93A421" w14:textId="77777777" w:rsidR="008539B5" w:rsidRDefault="008539B5" w:rsidP="008539B5">
      <w:pPr>
        <w:pStyle w:val="Rubrik2"/>
      </w:pPr>
      <w:bookmarkStart w:id="485" w:name="_Toc65132708"/>
      <w:bookmarkStart w:id="486" w:name="_Toc69367578"/>
      <w:r>
        <w:t>Övergångsbestämmelser för produkt med intyg utfärdat enligt äldre bestämmelser</w:t>
      </w:r>
      <w:bookmarkEnd w:id="485"/>
      <w:bookmarkEnd w:id="486"/>
    </w:p>
    <w:p w14:paraId="140C4741" w14:textId="77777777" w:rsidR="008539B5" w:rsidRPr="00EE6FA5" w:rsidRDefault="008539B5" w:rsidP="008539B5">
      <w:pPr>
        <w:pStyle w:val="Rubrik3"/>
        <w:spacing w:before="0"/>
      </w:pPr>
      <w:bookmarkStart w:id="487" w:name="_Toc65132709"/>
      <w:bookmarkStart w:id="488" w:name="_Toc69367579"/>
      <w:r w:rsidRPr="00A3541E">
        <w:t>MDR-</w:t>
      </w:r>
      <w:r>
        <w:t>förordningen</w:t>
      </w:r>
      <w:bookmarkEnd w:id="487"/>
      <w:bookmarkEnd w:id="488"/>
    </w:p>
    <w:p w14:paraId="3616441B" w14:textId="307BF2A3" w:rsidR="008539B5" w:rsidRDefault="008539B5" w:rsidP="008539B5">
      <w:pPr>
        <w:pStyle w:val="Brdtextram"/>
      </w:pPr>
      <w:r>
        <w:rPr>
          <w:b/>
        </w:rPr>
        <w:t>Regeringens f</w:t>
      </w:r>
      <w:r w:rsidRPr="004133BB">
        <w:rPr>
          <w:b/>
        </w:rPr>
        <w:t>örslag:</w:t>
      </w:r>
      <w:r>
        <w:t> En medicinteknisk produkt som inte är en medicin</w:t>
      </w:r>
      <w:r>
        <w:softHyphen/>
        <w:t>teknisk produkt för in vitro-diagnostik får släppas ut på mark</w:t>
      </w:r>
      <w:r>
        <w:softHyphen/>
        <w:t>nad</w:t>
      </w:r>
      <w:r>
        <w:softHyphen/>
        <w:t>en eller tas i bruk från och med den 26 maj 2021 till och med den 26 maj 2024 om</w:t>
      </w:r>
    </w:p>
    <w:p w14:paraId="0F3FA231" w14:textId="1E1816C2" w:rsidR="008539B5" w:rsidRDefault="008539B5" w:rsidP="008539B5">
      <w:pPr>
        <w:pStyle w:val="Brdtextmedindragram"/>
      </w:pPr>
      <w:r>
        <w:t>a) ett intyg om överensstämmelse har utfärdats för den produkten enligt den upphävda lagen och det intyget är giltigt i enlighet med den över</w:t>
      </w:r>
      <w:r>
        <w:softHyphen/>
        <w:t xml:space="preserve">gångsbestämmelse som behandlas i avsnitt 18.5, eller  </w:t>
      </w:r>
    </w:p>
    <w:p w14:paraId="173DF83C" w14:textId="096070FF" w:rsidR="008539B5" w:rsidRDefault="008539B5" w:rsidP="008539B5">
      <w:pPr>
        <w:pStyle w:val="Brdtextmedindragram"/>
      </w:pPr>
      <w:r>
        <w:t>b) produkten är klassificerad i klass I i enlighet med den upphävda lagen och en försäkran om överensstämmelse har upprättats före den 26 maj 2021 och det för produkten vid förfarandet för bedömning av över</w:t>
      </w:r>
      <w:r>
        <w:softHyphen/>
        <w:t>ens</w:t>
      </w:r>
      <w:r>
        <w:softHyphen/>
        <w:t xml:space="preserve">stämmelse enligt MDR-förordningen krävs medverkan av ett anmält organ. </w:t>
      </w:r>
    </w:p>
    <w:p w14:paraId="3F68E5BF" w14:textId="77777777" w:rsidR="008539B5" w:rsidRDefault="008539B5" w:rsidP="008539B5">
      <w:pPr>
        <w:pStyle w:val="Brdtextmedindragram"/>
      </w:pPr>
      <w:r>
        <w:t>Övergångsbestämmelsen gäller endast om produkten från och med den 26 maj 2021 fortsätter att uppfylla kraven i den upphävda lagen, och under förutsättning att det inte har gjorts några väsentliga ändringar i produktens konstruktion och avsedda ändamål.</w:t>
      </w:r>
    </w:p>
    <w:p w14:paraId="3642A2F5" w14:textId="15AA66A4" w:rsidR="008539B5" w:rsidRDefault="008539B5" w:rsidP="008539B5">
      <w:pPr>
        <w:pStyle w:val="Brdtextmedindragram"/>
      </w:pPr>
      <w:r>
        <w:t xml:space="preserve">Kraven i </w:t>
      </w:r>
      <w:r w:rsidRPr="00A3541E">
        <w:t>MDR-</w:t>
      </w:r>
      <w:r>
        <w:t>förordningen och den nya lagen med kompletterande be</w:t>
      </w:r>
      <w:r>
        <w:softHyphen/>
        <w:t>stäm</w:t>
      </w:r>
      <w:r>
        <w:softHyphen/>
        <w:t>melser till EU:s förordningar om medicintekniska produkter i fråga om övervakning av produkter som släppts ut på marknaden, mark</w:t>
      </w:r>
      <w:r>
        <w:softHyphen/>
        <w:t>nads</w:t>
      </w:r>
      <w:r>
        <w:softHyphen/>
        <w:t>kontroll, säkerhetsövervakning, registrering av ekonomiska aktör</w:t>
      </w:r>
      <w:r>
        <w:softHyphen/>
        <w:t>er och av produkter ska dock tillämpas i stället för de motsvarande krav</w:t>
      </w:r>
      <w:r>
        <w:softHyphen/>
        <w:t xml:space="preserve">en i den upphävda lagen.  </w:t>
      </w:r>
    </w:p>
    <w:p w14:paraId="3572714A" w14:textId="77777777" w:rsidR="008539B5" w:rsidRDefault="008539B5" w:rsidP="008539B5">
      <w:pPr>
        <w:pStyle w:val="Brdtextmedindragram"/>
      </w:pPr>
      <w:r>
        <w:t xml:space="preserve">Tillsyn över ett anmält organ som utfärdat ett sådant intyg som avses i avsnitt 18.5 ska fortsätta i enlighet med lagen om ackreditering och teknisk kontroll. </w:t>
      </w:r>
    </w:p>
    <w:p w14:paraId="0270E706" w14:textId="77777777" w:rsidR="008539B5" w:rsidRDefault="008539B5" w:rsidP="008539B5">
      <w:pPr>
        <w:pStyle w:val="Brdtextmedindrag"/>
      </w:pPr>
    </w:p>
    <w:p w14:paraId="405B7B11" w14:textId="41E0CF50"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den övergångsbestämmelse som föreslås i promemorian anges inte de produkter som är klassificerade i klass I i enlighet med den upp</w:t>
      </w:r>
      <w:r>
        <w:softHyphen/>
        <w:t>häv</w:t>
      </w:r>
      <w:r>
        <w:softHyphen/>
        <w:t xml:space="preserve">da lagen. I promemorian föreslås det att övergångsbestämmelsen skulle hänvisa till den 26 maj 2020 i stället för den 26 maj 2021 när det gäller produkter som omfattas av MDR-förordningen. </w:t>
      </w:r>
      <w:bookmarkStart w:id="489" w:name="_Hlk56181731"/>
      <w:r>
        <w:t xml:space="preserve">Vidare hänvisas det till äldre föreskrifter för de krav som ska uppfyllas och tillämpas. </w:t>
      </w:r>
      <w:bookmarkEnd w:id="489"/>
    </w:p>
    <w:p w14:paraId="108D0343" w14:textId="52414198" w:rsidR="008539B5" w:rsidRPr="001A74FC" w:rsidRDefault="008539B5" w:rsidP="008539B5">
      <w:pPr>
        <w:pStyle w:val="Brdtextmedindrag"/>
        <w:rPr>
          <w:bCs/>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 Några regioner</w:t>
      </w:r>
      <w:r w:rsidRPr="001A74FC">
        <w:rPr>
          <w:bCs/>
        </w:rPr>
        <w:t>, bland annat</w:t>
      </w:r>
      <w:r>
        <w:rPr>
          <w:b/>
        </w:rPr>
        <w:t xml:space="preserve"> </w:t>
      </w:r>
      <w:r w:rsidRPr="002E2DE1">
        <w:rPr>
          <w:bCs/>
          <w:i/>
          <w:iCs/>
        </w:rPr>
        <w:t>Region Gävleborg</w:t>
      </w:r>
      <w:r>
        <w:rPr>
          <w:bCs/>
        </w:rPr>
        <w:t xml:space="preserve"> och </w:t>
      </w:r>
      <w:r w:rsidRPr="002E2DE1">
        <w:rPr>
          <w:bCs/>
          <w:i/>
          <w:iCs/>
        </w:rPr>
        <w:t>Region Värmland</w:t>
      </w:r>
      <w:r w:rsidRPr="001A74FC">
        <w:rPr>
          <w:bCs/>
        </w:rPr>
        <w:t xml:space="preserve"> ser ett behov av ett förtydligande kring hur hanteringen av säkerhetsrelaterade ändringar</w:t>
      </w:r>
      <w:r>
        <w:rPr>
          <w:bCs/>
        </w:rPr>
        <w:t xml:space="preserve"> som rapporteras genom </w:t>
      </w:r>
      <w:r w:rsidRPr="001A74FC">
        <w:rPr>
          <w:bCs/>
        </w:rPr>
        <w:t>säkerhetsmeddelande</w:t>
      </w:r>
      <w:r>
        <w:rPr>
          <w:bCs/>
        </w:rPr>
        <w:t xml:space="preserve"> (</w:t>
      </w:r>
      <w:r w:rsidRPr="001A74FC">
        <w:rPr>
          <w:bCs/>
        </w:rPr>
        <w:t>FSN</w:t>
      </w:r>
      <w:r>
        <w:rPr>
          <w:bCs/>
        </w:rPr>
        <w:t xml:space="preserve">) </w:t>
      </w:r>
      <w:r w:rsidRPr="001A74FC">
        <w:rPr>
          <w:bCs/>
        </w:rPr>
        <w:t xml:space="preserve">får ske om dessa </w:t>
      </w:r>
      <w:r>
        <w:rPr>
          <w:bCs/>
        </w:rPr>
        <w:t xml:space="preserve">ändringar innebär en </w:t>
      </w:r>
      <w:r w:rsidRPr="001A74FC">
        <w:rPr>
          <w:bCs/>
        </w:rPr>
        <w:t>väsentlig ändring</w:t>
      </w:r>
      <w:r>
        <w:rPr>
          <w:bCs/>
        </w:rPr>
        <w:t>.</w:t>
      </w:r>
    </w:p>
    <w:p w14:paraId="0CC2E1C8" w14:textId="29218006" w:rsidR="008539B5" w:rsidRDefault="008539B5" w:rsidP="008539B5">
      <w:pPr>
        <w:pStyle w:val="Brdtextmedindrag"/>
      </w:pPr>
      <w:r w:rsidRPr="004133BB">
        <w:rPr>
          <w:b/>
        </w:rPr>
        <w:t>Skäl</w:t>
      </w:r>
      <w:r>
        <w:rPr>
          <w:b/>
        </w:rPr>
        <w:t>en</w:t>
      </w:r>
      <w:r w:rsidRPr="004133BB">
        <w:rPr>
          <w:b/>
        </w:rPr>
        <w:t xml:space="preserve"> för </w:t>
      </w:r>
      <w:r>
        <w:rPr>
          <w:b/>
        </w:rPr>
        <w:t xml:space="preserve">regeringens </w:t>
      </w:r>
      <w:r w:rsidRPr="004133BB">
        <w:rPr>
          <w:b/>
        </w:rPr>
        <w:t>förslag:</w:t>
      </w:r>
      <w:r>
        <w:t xml:space="preserve"> I artikel 120.3 första stycket i </w:t>
      </w:r>
      <w:r w:rsidRPr="00A3541E">
        <w:t>MDR-</w:t>
      </w:r>
      <w:r>
        <w:t xml:space="preserve">förordningen finns en övergångsbestämmelse som anger att en produkt med ett intyg som utfärdats i enlighet med direktiv 90/385/EEG eller 93/42/EEG och som är giltigt i enlighet med artikel 120.2 i </w:t>
      </w:r>
      <w:r w:rsidRPr="00A3541E">
        <w:t>MDR-</w:t>
      </w:r>
      <w:r w:rsidRPr="000D4459">
        <w:t xml:space="preserve"> </w:t>
      </w:r>
      <w:r>
        <w:t>förord</w:t>
      </w:r>
      <w:r>
        <w:softHyphen/>
        <w:t>ningen</w:t>
      </w:r>
      <w:r w:rsidRPr="00A3541E">
        <w:t xml:space="preserve"> </w:t>
      </w:r>
      <w:r>
        <w:t>(se avsnittet 18.5) får släppas ut på marknaden eller tas i bruk under för</w:t>
      </w:r>
      <w:r>
        <w:softHyphen/>
        <w:t>ut</w:t>
      </w:r>
      <w:r>
        <w:softHyphen/>
        <w:t>sättning att den, från och med den 26 maj 2020, fortsätter att uppfylla krav</w:t>
      </w:r>
      <w:r>
        <w:softHyphen/>
        <w:t>en i något av de direktiven, och under förutsättning att det inte har gjorts några väsentliga ändringar i produktens konstruktion och avsedda ända</w:t>
      </w:r>
      <w:r>
        <w:softHyphen/>
        <w:t>mål. Artikel 120.3 ändrades genom förordning (EU) 2020/561 av den 23 april 2020 om ändring av förordning (EU) 2017/745 om medicintek</w:t>
      </w:r>
      <w:r>
        <w:softHyphen/>
        <w:t xml:space="preserve">niska produkter vad gäller tillämpningsdatum för vissa bestämmelser. Genom den ändringen så framgår det att ovan nämnda produkter får släppas ut på marknaden eller tas i bruk från och med den 26 maj 2021 till och med den 26 maj 2024. </w:t>
      </w:r>
    </w:p>
    <w:p w14:paraId="2B5C713A" w14:textId="49143AF2" w:rsidR="008539B5" w:rsidRDefault="008539B5" w:rsidP="008539B5">
      <w:pPr>
        <w:pStyle w:val="Brdtextmedindrag"/>
      </w:pPr>
      <w:r>
        <w:t>Genom förordning (EU) 2020/561 omfattas ytterligare en kategori pro</w:t>
      </w:r>
      <w:r>
        <w:softHyphen/>
        <w:t xml:space="preserve">dukter av övergångsbestämmelsen i artikel 120.3. Det är produkter i klass I enligt direktiv 93/42/EEG </w:t>
      </w:r>
      <w:r w:rsidRPr="00526E1D">
        <w:t>som har en försäkran om överensstämmelse upp</w:t>
      </w:r>
      <w:r>
        <w:softHyphen/>
      </w:r>
      <w:r w:rsidRPr="00526E1D">
        <w:t>rättad före den 26 maj 2021 och där försäkran om överensstämmelse enligt förordningen (EU) 2017/745 kräver medverkan av ett anmält organ</w:t>
      </w:r>
      <w:r>
        <w:t>.</w:t>
      </w:r>
    </w:p>
    <w:p w14:paraId="1470810F" w14:textId="65E1B2D0" w:rsidR="008539B5" w:rsidRDefault="008539B5" w:rsidP="008539B5">
      <w:pPr>
        <w:pStyle w:val="Brdtextmedindrag"/>
      </w:pPr>
      <w:r>
        <w:t>Av artikel 120.3 framgår även att en produkt som omfattas av bestäm</w:t>
      </w:r>
      <w:r>
        <w:softHyphen/>
        <w:t>mels</w:t>
      </w:r>
      <w:r>
        <w:softHyphen/>
        <w:t xml:space="preserve">en får släppas ut på marknaden eller tas i bruk till och med den 26 maj 2024 under förutsättning att den, från och med den 26 maj 2021, fortsätter att uppfylla kraven i något av de direktiven, och under förutsättning att det inte har gjorts några väsentliga ändringar i produktens konstruktion och avsedda ändamål. Emellertid ska kraven i </w:t>
      </w:r>
      <w:r w:rsidRPr="00A3541E">
        <w:t>MDR-</w:t>
      </w:r>
      <w:r>
        <w:t>förordningen med av</w:t>
      </w:r>
      <w:r>
        <w:softHyphen/>
        <w:t>se</w:t>
      </w:r>
      <w:r>
        <w:softHyphen/>
        <w:t>ende på övervakning av produkter som släppts ut på marknaden, mark</w:t>
      </w:r>
      <w:r>
        <w:softHyphen/>
        <w:t>nads</w:t>
      </w:r>
      <w:r>
        <w:softHyphen/>
        <w:t xml:space="preserve">kontroll, säkerhetsövervakning, registrering av ekonomiska aktörer och av produkter tillämpas i stället för de motsvarande kraven i de direktiven. </w:t>
      </w:r>
    </w:p>
    <w:p w14:paraId="3B13DEC3" w14:textId="1BABB689" w:rsidR="008539B5" w:rsidRDefault="008539B5" w:rsidP="008539B5">
      <w:pPr>
        <w:pStyle w:val="Brdtextmedindrag"/>
      </w:pPr>
      <w:r>
        <w:t>Av artikel 120.3 andra stycket framgår att det anmälda organ som utfärd</w:t>
      </w:r>
      <w:r>
        <w:softHyphen/>
        <w:t>ade det intyg som avses i första stycket ska fortsätta att ansvara för lämplig över</w:t>
      </w:r>
      <w:r>
        <w:softHyphen/>
        <w:t xml:space="preserve">vakning med avseende på samtliga tillämpliga krav för de produkter för vilka de har utfärdat intyg. </w:t>
      </w:r>
    </w:p>
    <w:p w14:paraId="0455AF2B" w14:textId="77777777" w:rsidR="008539B5" w:rsidRDefault="008539B5" w:rsidP="008539B5">
      <w:pPr>
        <w:pStyle w:val="Brdtextmedindrag"/>
      </w:pPr>
      <w:r>
        <w:t xml:space="preserve">I artikel 122 andra stycket i </w:t>
      </w:r>
      <w:r w:rsidRPr="00A3541E">
        <w:t>MDR-</w:t>
      </w:r>
      <w:r>
        <w:t>förordningen anges att direktiven 90/385/EEG och 93/42/EEG</w:t>
      </w:r>
      <w:r w:rsidRPr="00F27B32">
        <w:t xml:space="preserve"> </w:t>
      </w:r>
      <w:r>
        <w:t xml:space="preserve">ska </w:t>
      </w:r>
      <w:r w:rsidRPr="00F27B32">
        <w:t>fortsätta att tillämpas till och med den 27</w:t>
      </w:r>
      <w:r>
        <w:t> </w:t>
      </w:r>
      <w:r w:rsidRPr="00F27B32">
        <w:t>maj 2025 i den utsträckning det är nödvändigt för tillämpningen av artikel 120.3.</w:t>
      </w:r>
    </w:p>
    <w:p w14:paraId="662DAD4E" w14:textId="66442E78" w:rsidR="008539B5" w:rsidRDefault="008539B5" w:rsidP="008539B5">
      <w:pPr>
        <w:pStyle w:val="Brdtextmedindrag"/>
      </w:pPr>
      <w:r>
        <w:t xml:space="preserve">Direktivens krav är genomförda i svensk rätt genom lagen (1993:584) om medicintekniska produkter. Innehållet i artikel 120.3 i </w:t>
      </w:r>
      <w:r w:rsidRPr="00A3541E">
        <w:t>MDR-</w:t>
      </w:r>
      <w:r>
        <w:t>förord</w:t>
      </w:r>
      <w:r>
        <w:softHyphen/>
        <w:t>ning</w:t>
      </w:r>
      <w:r>
        <w:softHyphen/>
        <w:t>en bör införas i en övergångsbestämmelse till den nya lagen med kom</w:t>
      </w:r>
      <w:r>
        <w:softHyphen/>
        <w:t>plett</w:t>
      </w:r>
      <w:r>
        <w:softHyphen/>
        <w:t>erande bestämmelser till EU:s förordningar om medicintekniska pro</w:t>
      </w:r>
      <w:r>
        <w:softHyphen/>
        <w:t>dukter så att det framgår att den lagen ska fortsätta att gälla i den om</w:t>
      </w:r>
      <w:r>
        <w:softHyphen/>
        <w:t xml:space="preserve">fattning som anges i den artikeln. </w:t>
      </w:r>
    </w:p>
    <w:p w14:paraId="015E7B62" w14:textId="77777777" w:rsidR="008539B5" w:rsidRDefault="008539B5" w:rsidP="008539B5">
      <w:pPr>
        <w:pStyle w:val="Brdtextmedindrag"/>
      </w:pPr>
      <w:r>
        <w:t xml:space="preserve">Övergångsbestämmelsen leder även till frågan om tillsyn över dessa anmälda organ som ska fortsätta att ansvara för lämplig övervakning för de produkter för vilka de har utfärdat intyg. </w:t>
      </w:r>
    </w:p>
    <w:p w14:paraId="20AFFD40" w14:textId="603806D0" w:rsidR="008539B5" w:rsidRDefault="008539B5" w:rsidP="008539B5">
      <w:pPr>
        <w:pStyle w:val="Brdtextmedindrag"/>
      </w:pPr>
      <w:bookmarkStart w:id="490" w:name="_Hlk53478069"/>
      <w:r>
        <w:t xml:space="preserve">Det är </w:t>
      </w:r>
      <w:r w:rsidRPr="004B4A52">
        <w:t>Styrelsen för ackreditering och teknisk kontroll</w:t>
      </w:r>
      <w:r>
        <w:t xml:space="preserve"> (Swedac) som utsett anmälda organ enligt direktiven och i de fall organ för bedömning av överensstämmelse har valt att åberopa ackrediteringsintyg utfärdade av Swedac, </w:t>
      </w:r>
      <w:bookmarkEnd w:id="490"/>
      <w:r>
        <w:t>ansvarar Swedac för tillsynen av ackrediteringsintyget. Detta är också ett krav enligt artikel 5.3 i Europaparlamentets och rådets förordning (EG) nr 765/2008 av den 9 juli 2008 om krav för ackreditering och mark</w:t>
      </w:r>
      <w:r>
        <w:softHyphen/>
        <w:t>nads</w:t>
      </w:r>
      <w:r>
        <w:softHyphen/>
        <w:t>kontroll i samband med saluföring av produkter och upphävande av för</w:t>
      </w:r>
      <w:r>
        <w:softHyphen/>
        <w:t>ord</w:t>
      </w:r>
      <w:r>
        <w:softHyphen/>
        <w:t>ning (EEG) nr 339/93. Swedacs tillsyn följer av 18 § lagen (2011:791) om ackreditering och teknisk kontroll. Denna tillsyn ska fort</w:t>
      </w:r>
      <w:r>
        <w:softHyphen/>
        <w:t>sätta att utövas under övergångstiden. Någon övergångsbestämmelse i lag</w:t>
      </w:r>
      <w:r>
        <w:softHyphen/>
        <w:t xml:space="preserve">en om ackreditering och teknisk kontroll bedöms inte behövas. </w:t>
      </w:r>
      <w:bookmarkStart w:id="491" w:name="_Hlk25138767"/>
      <w:r>
        <w:t xml:space="preserve">I de fall </w:t>
      </w:r>
      <w:r w:rsidRPr="00E6072C">
        <w:t xml:space="preserve">ackrediteringen </w:t>
      </w:r>
      <w:r>
        <w:t xml:space="preserve">upphör </w:t>
      </w:r>
      <w:r w:rsidRPr="00E6072C">
        <w:t xml:space="preserve">behöver </w:t>
      </w:r>
      <w:r>
        <w:t xml:space="preserve">de anmälda </w:t>
      </w:r>
      <w:r w:rsidRPr="00E6072C">
        <w:t xml:space="preserve">organen återkalla </w:t>
      </w:r>
      <w:r>
        <w:t>utställda certifierings</w:t>
      </w:r>
      <w:r w:rsidRPr="00E6072C">
        <w:t>intyg, vilket gör att det då inte längre finns behov av någon tillsyn av Swedac.</w:t>
      </w:r>
      <w:bookmarkEnd w:id="491"/>
      <w:r>
        <w:t xml:space="preserve"> Det kan nämnas att artikel 5 i förordning (EG) nr 765/2008 och 18 § lagen om ackreditering och teknisk kontroll inte kommer att ändras när Europaparlamentets och rådets förordning (EU) 2019/1020 av den 20 juni 2019 om marknadskontroll och överens</w:t>
      </w:r>
      <w:r>
        <w:softHyphen/>
        <w:t>stäm</w:t>
      </w:r>
      <w:r>
        <w:softHyphen/>
        <w:t>melse för produkter och om ändring av direktiv 2004/42/EG och för</w:t>
      </w:r>
      <w:r>
        <w:softHyphen/>
        <w:t>ord</w:t>
      </w:r>
      <w:r>
        <w:softHyphen/>
        <w:t>ningarna (EG) nr 765/2008 och (EU) nr 305/2011 träder i kraft den 16 juli 2021. Det framgår av artikel 39 i förordning (EU) 2019/1020. Förslag till anpass</w:t>
      </w:r>
      <w:r>
        <w:softHyphen/>
        <w:t>ningar av svensk rätt till EU:s mark</w:t>
      </w:r>
      <w:r>
        <w:softHyphen/>
        <w:t>nads</w:t>
      </w:r>
      <w:r>
        <w:softHyphen/>
        <w:t>kon</w:t>
      </w:r>
      <w:r>
        <w:softHyphen/>
        <w:t>troll</w:t>
      </w:r>
      <w:r>
        <w:softHyphen/>
        <w:t xml:space="preserve">förordning har lämnats i betänkandet </w:t>
      </w:r>
      <w:r w:rsidRPr="00EB0CBA">
        <w:t>Enhetlig och effektiv marknads</w:t>
      </w:r>
      <w:r>
        <w:softHyphen/>
      </w:r>
      <w:r w:rsidRPr="00EB0CBA">
        <w:t>kontroll</w:t>
      </w:r>
      <w:r>
        <w:t xml:space="preserve"> (SOU 2020:49). Eventuella lagändringar som den EU-förordningen föranleder får behandlas i det lagstiftningsarbetet. </w:t>
      </w:r>
    </w:p>
    <w:p w14:paraId="1A933EE5" w14:textId="4E9AD186" w:rsidR="008539B5" w:rsidRDefault="008539B5" w:rsidP="008539B5">
      <w:pPr>
        <w:pStyle w:val="Brdtextmedindrag"/>
      </w:pPr>
      <w:r>
        <w:t>I detta sammanhang kan även nämnas att i det fall ett anmält organ har ackrediterats av Swedac och åberopar ackrediteringsintyg från den mynd</w:t>
      </w:r>
      <w:r>
        <w:softHyphen/>
        <w:t>ig</w:t>
      </w:r>
      <w:r>
        <w:softHyphen/>
        <w:t>heten samtidigt som företaget även är utsett till anmält organ av Läke</w:t>
      </w:r>
      <w:r>
        <w:softHyphen/>
        <w:t>medels</w:t>
      </w:r>
      <w:r>
        <w:softHyphen/>
        <w:t xml:space="preserve">verket enligt bestämmelser i </w:t>
      </w:r>
      <w:r w:rsidRPr="00A3541E">
        <w:t>MDR-</w:t>
      </w:r>
      <w:r>
        <w:t xml:space="preserve"> eller IVDR-förordningen så kommer tillsynen att utövas av både Swedac och Läkemedelsverket.</w:t>
      </w:r>
    </w:p>
    <w:p w14:paraId="1DE0907A" w14:textId="77777777" w:rsidR="008539B5" w:rsidRDefault="008539B5" w:rsidP="008539B5">
      <w:pPr>
        <w:pStyle w:val="Brdtextmedindrag"/>
      </w:pPr>
      <w:r>
        <w:t xml:space="preserve">Några regioner, bland annat </w:t>
      </w:r>
      <w:r w:rsidRPr="002E2DE1">
        <w:rPr>
          <w:i/>
          <w:iCs/>
        </w:rPr>
        <w:t>Region Gävleborg</w:t>
      </w:r>
      <w:r>
        <w:t xml:space="preserve"> och </w:t>
      </w:r>
      <w:r w:rsidRPr="002E2DE1">
        <w:rPr>
          <w:i/>
          <w:iCs/>
        </w:rPr>
        <w:t>Region Värmland</w:t>
      </w:r>
      <w:r w:rsidRPr="001A74FC">
        <w:t xml:space="preserve"> </w:t>
      </w:r>
      <w:r>
        <w:t xml:space="preserve">ställer frågan </w:t>
      </w:r>
      <w:r w:rsidRPr="001A74FC">
        <w:t xml:space="preserve">hur hanteringen av säkerhetsrelaterade ändringar </w:t>
      </w:r>
      <w:r>
        <w:rPr>
          <w:bCs/>
        </w:rPr>
        <w:t xml:space="preserve">genom </w:t>
      </w:r>
      <w:r w:rsidRPr="001A74FC">
        <w:rPr>
          <w:bCs/>
        </w:rPr>
        <w:t>säker</w:t>
      </w:r>
      <w:r>
        <w:rPr>
          <w:bCs/>
        </w:rPr>
        <w:softHyphen/>
      </w:r>
      <w:r w:rsidRPr="001A74FC">
        <w:rPr>
          <w:bCs/>
        </w:rPr>
        <w:t>hetsmeddelande</w:t>
      </w:r>
      <w:r>
        <w:rPr>
          <w:bCs/>
        </w:rPr>
        <w:t xml:space="preserve"> (</w:t>
      </w:r>
      <w:r w:rsidRPr="001A74FC">
        <w:rPr>
          <w:bCs/>
        </w:rPr>
        <w:t>FSN</w:t>
      </w:r>
      <w:r>
        <w:rPr>
          <w:bCs/>
        </w:rPr>
        <w:t>)</w:t>
      </w:r>
      <w:r w:rsidRPr="001A74FC">
        <w:t xml:space="preserve"> får ske om </w:t>
      </w:r>
      <w:r>
        <w:t xml:space="preserve">ändringar innebär </w:t>
      </w:r>
      <w:r w:rsidRPr="001A74FC">
        <w:t>en väsentlig ändring</w:t>
      </w:r>
      <w:r>
        <w:t xml:space="preserve">. Regionerna pekar på att en sådan ändring sker </w:t>
      </w:r>
      <w:r w:rsidRPr="001A74FC">
        <w:t xml:space="preserve">för att upprätthålla produktens säkerhet och prestanda även på produkter som inte har anpassats </w:t>
      </w:r>
      <w:r>
        <w:t xml:space="preserve">till </w:t>
      </w:r>
      <w:r w:rsidRPr="001A74FC">
        <w:t>MDR</w:t>
      </w:r>
      <w:r>
        <w:t>-förordningen. Regeringen noterar att detta är en av många frågor som tas upp i de vägledningar som samordningsgruppen för medicintekniska produkter har publicerat.</w:t>
      </w:r>
    </w:p>
    <w:p w14:paraId="4B1359C5" w14:textId="77777777" w:rsidR="008539B5" w:rsidRPr="00EE6FA5" w:rsidRDefault="008539B5" w:rsidP="008539B5">
      <w:pPr>
        <w:pStyle w:val="Rubrik3"/>
      </w:pPr>
      <w:bookmarkStart w:id="492" w:name="_Toc65132710"/>
      <w:bookmarkStart w:id="493" w:name="_Toc69367580"/>
      <w:r>
        <w:t>IVDR-förordningen</w:t>
      </w:r>
      <w:bookmarkEnd w:id="492"/>
      <w:bookmarkEnd w:id="493"/>
    </w:p>
    <w:p w14:paraId="4067BAAA" w14:textId="77777777" w:rsidR="008539B5" w:rsidRDefault="008539B5" w:rsidP="008539B5">
      <w:pPr>
        <w:pStyle w:val="Brdtextram"/>
      </w:pPr>
      <w:r>
        <w:rPr>
          <w:b/>
        </w:rPr>
        <w:t>Regeringens f</w:t>
      </w:r>
      <w:r w:rsidRPr="004133BB">
        <w:rPr>
          <w:b/>
        </w:rPr>
        <w:t>örslag:</w:t>
      </w:r>
      <w:r>
        <w:t xml:space="preserve"> </w:t>
      </w:r>
      <w:bookmarkStart w:id="494" w:name="_Hlk56182694"/>
      <w:r>
        <w:t>En medicinteknisk produkt för in vitro-diagnostik med ett intyg som utfärdats i enlighet med den upphävda lagen om medicintekniska produkter och som är giltigt i enlighet med övergångsbestämmelsen i avsnitt 18.5 ska få släppas ut på marknaden eller tas i bruk under förutsättning att produkten, från och med den 26 maj 2022, fortsätter att uppfylla kraven i den upphävda lagen, och under för</w:t>
      </w:r>
      <w:r>
        <w:softHyphen/>
        <w:t>ut</w:t>
      </w:r>
      <w:r>
        <w:softHyphen/>
        <w:t>sättning att det inte har gjorts några väsentliga ändringar i pro</w:t>
      </w:r>
      <w:r>
        <w:softHyphen/>
        <w:t>dukt</w:t>
      </w:r>
      <w:r>
        <w:softHyphen/>
        <w:t>ens konstruktion och avsedda ändamål. Kraven i IVDR-förordningen och den nya lagen med kompletterande bestämmelser till EU:s för</w:t>
      </w:r>
      <w:r>
        <w:softHyphen/>
        <w:t>ord</w:t>
      </w:r>
      <w:r>
        <w:softHyphen/>
        <w:t>ning</w:t>
      </w:r>
      <w:r>
        <w:softHyphen/>
        <w:t>ar om medicintekniska produkter i fråga om övervakning av pro</w:t>
      </w:r>
      <w:r>
        <w:softHyphen/>
        <w:t>dukt</w:t>
      </w:r>
      <w:r>
        <w:softHyphen/>
        <w:t>er som släppts ut på marknaden, marknadskontroll, säker</w:t>
      </w:r>
      <w:r>
        <w:softHyphen/>
        <w:t>hets</w:t>
      </w:r>
      <w:r>
        <w:softHyphen/>
        <w:t>över</w:t>
      </w:r>
      <w:r>
        <w:softHyphen/>
        <w:t>vak</w:t>
      </w:r>
      <w:r>
        <w:softHyphen/>
        <w:t xml:space="preserve">ning, registrering av ekonomiska aktörer och av produkter ska dock tillämpas i stället för de motsvarande kraven i den upphävda lagen.  </w:t>
      </w:r>
    </w:p>
    <w:p w14:paraId="6670D0B1" w14:textId="77777777" w:rsidR="008539B5" w:rsidRDefault="008539B5" w:rsidP="008539B5">
      <w:pPr>
        <w:pStyle w:val="Brdtextmedindragram"/>
      </w:pPr>
      <w:r>
        <w:t xml:space="preserve">Tillsyn över ett anmält organ som utfärdat ett sådant intyg som avses i avsnitt 18.5 ska fortsätta i enlighet med lagen om ackreditering och teknisk kontroll. </w:t>
      </w:r>
    </w:p>
    <w:bookmarkEnd w:id="494"/>
    <w:p w14:paraId="1102F457" w14:textId="77777777" w:rsidR="008539B5" w:rsidRDefault="008539B5" w:rsidP="008539B5">
      <w:pPr>
        <w:pStyle w:val="Brdtextmedindrag"/>
      </w:pPr>
    </w:p>
    <w:p w14:paraId="39645F82"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w:t>
      </w:r>
      <w:r>
        <w:t xml:space="preserve"> </w:t>
      </w:r>
      <w:r w:rsidRPr="00316DD4">
        <w:t>regeringens förslag.</w:t>
      </w:r>
      <w:r>
        <w:t xml:space="preserve"> </w:t>
      </w:r>
      <w:bookmarkStart w:id="495" w:name="_Hlk56586332"/>
      <w:r>
        <w:t>I promemorian hänvisas det till äldre föreskrifter, och inte till den upphävda lagen, för de krav som ska uppfyllas och tillämpas enligt bestämmelsen.</w:t>
      </w:r>
      <w:bookmarkEnd w:id="495"/>
    </w:p>
    <w:p w14:paraId="5AB0D704" w14:textId="77777777"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 N</w:t>
      </w:r>
      <w:r>
        <w:t xml:space="preserve">ågra regioner, bland annat </w:t>
      </w:r>
      <w:r w:rsidRPr="002E2DE1">
        <w:rPr>
          <w:i/>
          <w:iCs/>
        </w:rPr>
        <w:t>Region Gävleborg</w:t>
      </w:r>
      <w:r>
        <w:t xml:space="preserve"> och </w:t>
      </w:r>
      <w:r w:rsidRPr="002E2DE1">
        <w:rPr>
          <w:i/>
          <w:iCs/>
        </w:rPr>
        <w:t>Region Värmland</w:t>
      </w:r>
      <w:r w:rsidRPr="001A74FC">
        <w:t xml:space="preserve"> </w:t>
      </w:r>
      <w:r>
        <w:t xml:space="preserve">ställer frågan </w:t>
      </w:r>
      <w:r w:rsidRPr="001A74FC">
        <w:t xml:space="preserve">hur hanteringen av säkerhetsrelaterade ändringar </w:t>
      </w:r>
      <w:r>
        <w:rPr>
          <w:bCs/>
        </w:rPr>
        <w:t xml:space="preserve">genom </w:t>
      </w:r>
      <w:r w:rsidRPr="001A74FC">
        <w:rPr>
          <w:bCs/>
        </w:rPr>
        <w:t>säkerhetsmeddelande</w:t>
      </w:r>
      <w:r>
        <w:rPr>
          <w:bCs/>
        </w:rPr>
        <w:t xml:space="preserve"> (</w:t>
      </w:r>
      <w:r w:rsidRPr="001A74FC">
        <w:rPr>
          <w:bCs/>
        </w:rPr>
        <w:t>FSN</w:t>
      </w:r>
      <w:r>
        <w:rPr>
          <w:bCs/>
        </w:rPr>
        <w:t>)</w:t>
      </w:r>
      <w:r w:rsidRPr="001A74FC">
        <w:t xml:space="preserve"> får ske om </w:t>
      </w:r>
      <w:r>
        <w:t xml:space="preserve">ändringar innebär </w:t>
      </w:r>
      <w:r w:rsidRPr="001A74FC">
        <w:t>en väsentlig ändring</w:t>
      </w:r>
      <w:r>
        <w:t>.</w:t>
      </w:r>
    </w:p>
    <w:p w14:paraId="4D3597A8" w14:textId="77777777" w:rsidR="008539B5" w:rsidRDefault="008539B5" w:rsidP="008539B5">
      <w:pPr>
        <w:pStyle w:val="Brdtextmedindrag"/>
      </w:pPr>
      <w:r w:rsidRPr="00EE6FA5">
        <w:rPr>
          <w:b/>
        </w:rPr>
        <w:t>Skäl</w:t>
      </w:r>
      <w:r>
        <w:rPr>
          <w:b/>
        </w:rPr>
        <w:t>en</w:t>
      </w:r>
      <w:r w:rsidRPr="00EE6FA5">
        <w:rPr>
          <w:b/>
        </w:rPr>
        <w:t xml:space="preserve"> för </w:t>
      </w:r>
      <w:r>
        <w:rPr>
          <w:b/>
        </w:rPr>
        <w:t xml:space="preserve">regeringens </w:t>
      </w:r>
      <w:r w:rsidRPr="00EE6FA5">
        <w:rPr>
          <w:b/>
        </w:rPr>
        <w:t>förslag:</w:t>
      </w:r>
      <w:r w:rsidRPr="00EE6FA5">
        <w:t xml:space="preserve"> </w:t>
      </w:r>
      <w:r>
        <w:t>En något liknande övergångs</w:t>
      </w:r>
      <w:r>
        <w:softHyphen/>
        <w:t>bestäm</w:t>
      </w:r>
      <w:r>
        <w:softHyphen/>
        <w:t xml:space="preserve">melse som den </w:t>
      </w:r>
      <w:r w:rsidRPr="00EE6FA5">
        <w:t xml:space="preserve">i artikel 120.3 i </w:t>
      </w:r>
      <w:r w:rsidRPr="00A3541E">
        <w:t>MDR-</w:t>
      </w:r>
      <w:r>
        <w:t xml:space="preserve">förordningen finns i </w:t>
      </w:r>
      <w:r w:rsidRPr="00EE6FA5">
        <w:t xml:space="preserve">artikel 110.2 </w:t>
      </w:r>
      <w:r>
        <w:t>i IVDR-förordningen och avser då medicintekniska produkter för in vitro-diagnostik. Artikel 110.3 anger att en produkt med ett intyg som utfärdats i enlighet med direktiv 98/79/EG och som är giltigt i enlighet med artikel 110.2 i IVDR-förordningen endast får släppas ut på marknaden eller tas i bruk under förutsättning att den, från och med den 26 maj 2022, fortsätter att uppfylla kraven i det direktivet, och under förutsättning att det inte har gjorts några väsentliga ändringar i produktens konstruktion eller avsedda ändamål. Kraven i IVDR-förordningen med avseende på övervakning av pro</w:t>
      </w:r>
      <w:r>
        <w:softHyphen/>
        <w:t>dukter som släpps ut på marknaden, marknadskontroll, säker</w:t>
      </w:r>
      <w:r>
        <w:softHyphen/>
        <w:t>hets</w:t>
      </w:r>
      <w:r>
        <w:softHyphen/>
        <w:t>över</w:t>
      </w:r>
      <w:r>
        <w:softHyphen/>
        <w:t>vakning, registrering av ekonomiska aktörer och av produkter ska dock tillämpas och ersätta de motsvarande kraven i det direktivet. Vidare anges det i artikel 110.3 att det anmälda organ som utfärdade intyget ska fort</w:t>
      </w:r>
      <w:r>
        <w:softHyphen/>
        <w:t xml:space="preserve">sätta att ansvara för lämplig övervakning med avseende på samtliga tillämpliga krav för de produkter för vilka det har utfärdat intyg. </w:t>
      </w:r>
      <w:bookmarkStart w:id="496" w:name="_Hlk8227896"/>
      <w:r>
        <w:t xml:space="preserve">I artikel 112 andra stycket i IVDR-förordningen framgår det att </w:t>
      </w:r>
      <w:r w:rsidRPr="003542BC">
        <w:t>direktiv</w:t>
      </w:r>
      <w:r>
        <w:t>et</w:t>
      </w:r>
      <w:r w:rsidRPr="003542BC">
        <w:t xml:space="preserve"> 98/79/EG </w:t>
      </w:r>
      <w:r>
        <w:t xml:space="preserve">ska </w:t>
      </w:r>
      <w:r w:rsidRPr="003542BC">
        <w:t xml:space="preserve">fortsätta att tillämpas </w:t>
      </w:r>
      <w:r>
        <w:t xml:space="preserve">på dessa produkter </w:t>
      </w:r>
      <w:r w:rsidRPr="003542BC">
        <w:t xml:space="preserve">till och med den 27 maj 2025 i den utsträckning det är nödvändigt för tillämpningen av </w:t>
      </w:r>
      <w:r>
        <w:t xml:space="preserve">artikel 110.3. </w:t>
      </w:r>
      <w:bookmarkEnd w:id="496"/>
    </w:p>
    <w:p w14:paraId="1C07F4C1" w14:textId="7598D62B" w:rsidR="008539B5" w:rsidRDefault="008539B5" w:rsidP="008539B5">
      <w:pPr>
        <w:pStyle w:val="Brdtextmedindrag"/>
      </w:pPr>
      <w:bookmarkStart w:id="497" w:name="_Hlk56586356"/>
      <w:r>
        <w:t>I likhet med vad som anförs när det gäller MDR-förordningen så är direktiv 98/79/EG om medicintekniska produkter för in vitro-diagnostik genom</w:t>
      </w:r>
      <w:r>
        <w:softHyphen/>
        <w:t>fört i svensk rätt genom lagen (1993:584) om medicintekniska pro</w:t>
      </w:r>
      <w:r>
        <w:softHyphen/>
        <w:t>dukt</w:t>
      </w:r>
      <w:r>
        <w:softHyphen/>
        <w:t>er. Innehållet i artikel 110.3 i IVDR</w:t>
      </w:r>
      <w:r w:rsidRPr="00A3541E">
        <w:t>-</w:t>
      </w:r>
      <w:r>
        <w:t>förordningen bör införas i en över</w:t>
      </w:r>
      <w:r>
        <w:softHyphen/>
        <w:t>gångsbestämmelse till den nya lagen med kompletterande bestäm</w:t>
      </w:r>
      <w:r>
        <w:softHyphen/>
        <w:t>mels</w:t>
      </w:r>
      <w:r>
        <w:softHyphen/>
        <w:t>er till EU:s förordningar om medicintekniska produkter så att det fram</w:t>
      </w:r>
      <w:r>
        <w:softHyphen/>
        <w:t>går att den lagen ska fortsätta att gälla i den omfattning som anges i den artikeln.</w:t>
      </w:r>
    </w:p>
    <w:bookmarkEnd w:id="497"/>
    <w:p w14:paraId="78455917" w14:textId="30BE4D0D" w:rsidR="008539B5" w:rsidRDefault="008539B5" w:rsidP="008539B5">
      <w:pPr>
        <w:pStyle w:val="Brdtextmedindrag"/>
      </w:pPr>
      <w:r>
        <w:t xml:space="preserve">Även i IVDR-bestämmelsen framgår det att övervakning ska ske av det anmälda organ som utfärdat ett åberopat intyg. Detta leder till fråga om tillsynen över dessa anmälda organ. </w:t>
      </w:r>
      <w:bookmarkStart w:id="498" w:name="_Hlk25139005"/>
      <w:r w:rsidRPr="000413C7">
        <w:t xml:space="preserve">Det är Styrelsen för ackreditering och teknisk kontroll (Swedac) som utsett anmälda organ enligt direktiven och i de fall </w:t>
      </w:r>
      <w:r>
        <w:t>organ för bedömning av överensstämmelse</w:t>
      </w:r>
      <w:r w:rsidRPr="000413C7">
        <w:t xml:space="preserve"> har valt att åberopa ackrediteringsintyg utfärdade av Swedac, ansvarar Swedac för tillsynen av ackrediteringsintyget. </w:t>
      </w:r>
      <w:bookmarkEnd w:id="498"/>
      <w:r>
        <w:t>Som nämns i avsnitt 18.6.1 så är denna tillsyn även ett krav enligt artikel 5.3 i Europaparlamentets och rådets förordning (EG) nr 765/2008 av den 9 juli 2008 om krav för ackreditering och mark</w:t>
      </w:r>
      <w:r>
        <w:softHyphen/>
        <w:t>nads</w:t>
      </w:r>
      <w:r>
        <w:softHyphen/>
        <w:t>kontroll i samband med saluföring av produkter och upphävande av för</w:t>
      </w:r>
      <w:r>
        <w:softHyphen/>
        <w:t>ord</w:t>
      </w:r>
      <w:r>
        <w:softHyphen/>
        <w:t>ning (EEG) nr 339/93. Swedacs tillsyn följer av 18 § lagen (2011:791) om ackreditering och teknisk kontroll. Även denna tillsyn ska fortsätta att utövas under övergångstiden. Någon övergångsbestämmelse i lagen om ackredit</w:t>
      </w:r>
      <w:r>
        <w:softHyphen/>
        <w:t>ering och teknisk kontroll bedöms inte behövas. Som anförs i avsnitt 18.6.1 så leder bestämmelserna till att Swedac kommer att utöva tillsyn över ett anmält organ som har ackrediterats av Swedac och som åbe</w:t>
      </w:r>
      <w:r>
        <w:softHyphen/>
        <w:t>ropar ackrediteringsintyg från den myndigheten. Om företaget även har ut</w:t>
      </w:r>
      <w:r>
        <w:softHyphen/>
        <w:t>setts till anmält organ av Läkemedelsverket enligt bestämmelser i MDR-för</w:t>
      </w:r>
      <w:r>
        <w:softHyphen/>
        <w:t>ordningen eller IVDR-förordningen kommer tillsynen att även utövas av Läkemedelsverket.</w:t>
      </w:r>
    </w:p>
    <w:p w14:paraId="1777C46A" w14:textId="0A137995" w:rsidR="008539B5" w:rsidRDefault="008539B5" w:rsidP="008539B5">
      <w:pPr>
        <w:pStyle w:val="Brdtextmedindrag"/>
      </w:pPr>
      <w:r>
        <w:t xml:space="preserve">Som anges i avsnitt 18.6.1 ställer några regioner, bland annat </w:t>
      </w:r>
      <w:r w:rsidRPr="002E2DE1">
        <w:rPr>
          <w:i/>
          <w:iCs/>
        </w:rPr>
        <w:t>Region Gävleborg</w:t>
      </w:r>
      <w:r>
        <w:t xml:space="preserve"> och </w:t>
      </w:r>
      <w:r w:rsidRPr="002E2DE1">
        <w:rPr>
          <w:i/>
          <w:iCs/>
        </w:rPr>
        <w:t>Region Värmland</w:t>
      </w:r>
      <w:r w:rsidRPr="001A74FC">
        <w:t xml:space="preserve"> </w:t>
      </w:r>
      <w:r>
        <w:t xml:space="preserve">frågan </w:t>
      </w:r>
      <w:r w:rsidRPr="001A74FC">
        <w:t>hur hanteringen av säkerhets</w:t>
      </w:r>
      <w:r>
        <w:softHyphen/>
      </w:r>
      <w:r w:rsidRPr="001A74FC">
        <w:t>relat</w:t>
      </w:r>
      <w:r>
        <w:softHyphen/>
      </w:r>
      <w:r w:rsidRPr="001A74FC">
        <w:t>er</w:t>
      </w:r>
      <w:r>
        <w:softHyphen/>
      </w:r>
      <w:r w:rsidRPr="001A74FC">
        <w:t xml:space="preserve">ade ändringar </w:t>
      </w:r>
      <w:r>
        <w:rPr>
          <w:bCs/>
        </w:rPr>
        <w:t xml:space="preserve">genom </w:t>
      </w:r>
      <w:r w:rsidRPr="001A74FC">
        <w:rPr>
          <w:bCs/>
        </w:rPr>
        <w:t>säkerhetsmeddelande</w:t>
      </w:r>
      <w:r>
        <w:rPr>
          <w:bCs/>
        </w:rPr>
        <w:t xml:space="preserve"> (</w:t>
      </w:r>
      <w:r w:rsidRPr="001A74FC">
        <w:rPr>
          <w:bCs/>
        </w:rPr>
        <w:t>FSN</w:t>
      </w:r>
      <w:r>
        <w:rPr>
          <w:bCs/>
        </w:rPr>
        <w:t>)</w:t>
      </w:r>
      <w:r>
        <w:t xml:space="preserve"> </w:t>
      </w:r>
      <w:r w:rsidRPr="001A74FC">
        <w:t xml:space="preserve">får ske om </w:t>
      </w:r>
      <w:r>
        <w:t>ändringar inne</w:t>
      </w:r>
      <w:r>
        <w:softHyphen/>
        <w:t xml:space="preserve">bär </w:t>
      </w:r>
      <w:r w:rsidRPr="001A74FC">
        <w:t>en väsentlig ändring</w:t>
      </w:r>
      <w:r>
        <w:t>. Som noteras i det avsnittet så är detta en fråga som tas upp i de vägledningar som samordningsgruppen för medicin</w:t>
      </w:r>
      <w:r>
        <w:softHyphen/>
        <w:t>tek</w:t>
      </w:r>
      <w:r>
        <w:softHyphen/>
        <w:t xml:space="preserve">niska produkter har publicerat. </w:t>
      </w:r>
    </w:p>
    <w:p w14:paraId="68B6D020" w14:textId="77777777" w:rsidR="008539B5" w:rsidRDefault="008539B5" w:rsidP="008539B5">
      <w:pPr>
        <w:pStyle w:val="Rubrik2"/>
      </w:pPr>
      <w:bookmarkStart w:id="499" w:name="_Toc65132711"/>
      <w:bookmarkStart w:id="500" w:name="_Toc69367581"/>
      <w:r>
        <w:t>Fortsatt tillhandahållande av medicintekniska produkter</w:t>
      </w:r>
      <w:bookmarkEnd w:id="499"/>
      <w:bookmarkEnd w:id="500"/>
    </w:p>
    <w:p w14:paraId="485B4F9D" w14:textId="2AD327C5" w:rsidR="008539B5" w:rsidRDefault="008539B5" w:rsidP="008539B5">
      <w:pPr>
        <w:pStyle w:val="Brdtextram"/>
      </w:pPr>
      <w:r>
        <w:rPr>
          <w:b/>
        </w:rPr>
        <w:t>Regeringens f</w:t>
      </w:r>
      <w:r w:rsidRPr="00651D0F">
        <w:rPr>
          <w:b/>
        </w:rPr>
        <w:t>örslag</w:t>
      </w:r>
      <w:bookmarkStart w:id="501" w:name="_Hlk19543622"/>
      <w:r w:rsidRPr="00651D0F">
        <w:rPr>
          <w:b/>
        </w:rPr>
        <w:t>:</w:t>
      </w:r>
      <w:bookmarkStart w:id="502" w:name="_Hlk7770133"/>
      <w:r>
        <w:t> En medicinteknisk produkt som inte är en medicinteknisk produkt för in vitro-diagnostik får fortsätta att tillhanda</w:t>
      </w:r>
      <w:r>
        <w:softHyphen/>
        <w:t xml:space="preserve">hållas på marknaden eller tas i bruk till och med den 26 maj 2025 om </w:t>
      </w:r>
    </w:p>
    <w:p w14:paraId="720A1AC4" w14:textId="77777777" w:rsidR="008539B5" w:rsidRDefault="008539B5" w:rsidP="008539B5">
      <w:pPr>
        <w:pStyle w:val="Brdtextmedindragram"/>
      </w:pPr>
      <w:r>
        <w:t xml:space="preserve">a) den lagligen har släppts ut på marknaden före den 26 maj 2021, </w:t>
      </w:r>
    </w:p>
    <w:p w14:paraId="08B1BE27" w14:textId="77777777" w:rsidR="008539B5" w:rsidRDefault="008539B5" w:rsidP="008539B5">
      <w:pPr>
        <w:pStyle w:val="Brdtextmedindragram"/>
      </w:pPr>
      <w:r>
        <w:t xml:space="preserve">b) den har släppts ut på marknaden från och med den 26 maj 2021 och det för produkten har utfärdats ett intyg som avses i avsnitt 18.5, eller </w:t>
      </w:r>
    </w:p>
    <w:p w14:paraId="25D895D7" w14:textId="4582EFFE" w:rsidR="008539B5" w:rsidRDefault="008539B5" w:rsidP="008539B5">
      <w:pPr>
        <w:pStyle w:val="Brdtextmedindragram"/>
      </w:pPr>
      <w:r>
        <w:t>c) den är klassificerad i klass I i enlighet med lagen om medicin</w:t>
      </w:r>
      <w:r>
        <w:softHyphen/>
        <w:t>tekn</w:t>
      </w:r>
      <w:r>
        <w:softHyphen/>
        <w:t>iska produkter och en försäkran om överensstämmelse har upprättats före den 26 maj 2021 och det för produkten vid förfarandet för be</w:t>
      </w:r>
      <w:r>
        <w:softHyphen/>
        <w:t>döm</w:t>
      </w:r>
      <w:r>
        <w:softHyphen/>
        <w:t xml:space="preserve">ning av överensstämmelse enligt MDR-förordningen krävs medverkan av ett anmält organ. </w:t>
      </w:r>
    </w:p>
    <w:bookmarkEnd w:id="501"/>
    <w:p w14:paraId="00F93160" w14:textId="0F77215B" w:rsidR="008539B5" w:rsidRDefault="008539B5" w:rsidP="008539B5">
      <w:pPr>
        <w:pStyle w:val="Brdtextmedindragram"/>
      </w:pPr>
      <w:r>
        <w:t>En medicinteknisk produkt för in vitro-diagnostik får fortsätta att till</w:t>
      </w:r>
      <w:r>
        <w:softHyphen/>
        <w:t>handa</w:t>
      </w:r>
      <w:r>
        <w:softHyphen/>
        <w:t xml:space="preserve">hållas på marknaden eller tas i bruk till och med den 27 maj 2025 om </w:t>
      </w:r>
    </w:p>
    <w:p w14:paraId="72E7E24D" w14:textId="77777777" w:rsidR="008539B5" w:rsidRDefault="008539B5" w:rsidP="008539B5">
      <w:pPr>
        <w:pStyle w:val="Brdtextmedindragram"/>
      </w:pPr>
      <w:r>
        <w:t xml:space="preserve">a) den lagligen har släppts ut på marknaden före den 26 maj 2022, eller </w:t>
      </w:r>
    </w:p>
    <w:p w14:paraId="44E1872E" w14:textId="77777777" w:rsidR="008539B5" w:rsidRDefault="008539B5" w:rsidP="008539B5">
      <w:pPr>
        <w:pStyle w:val="Brdtextmedindragram"/>
      </w:pPr>
      <w:r>
        <w:t xml:space="preserve">b) den har släppts ut på marknaden från och med den 26 maj 2022 och det för produkten har utfärdats ett intyg som avses i avsnitt 18.5. </w:t>
      </w:r>
    </w:p>
    <w:p w14:paraId="1B0BC19C" w14:textId="77777777" w:rsidR="008539B5" w:rsidRDefault="008539B5" w:rsidP="008539B5">
      <w:pPr>
        <w:pStyle w:val="Brdtextmedindragram"/>
      </w:pPr>
      <w:r>
        <w:t xml:space="preserve">Den upphävda lagen om medicintekniska produkter ska gälla för dessa produkter. </w:t>
      </w:r>
    </w:p>
    <w:bookmarkEnd w:id="502"/>
    <w:p w14:paraId="2D0F459B" w14:textId="77777777" w:rsidR="008539B5" w:rsidRDefault="008539B5" w:rsidP="008539B5"/>
    <w:p w14:paraId="3DEE0D2C"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 föreslås ingen övergångsbestämmelsen gällande de produkter som är klassificerade i klass I i enlighet med den upphävda lagen. I promemorian föreslås det att övergångsbestämmelsen skulle hänvisa till den 26 maj 2020 i stället för 26 maj 2021 när det gäller produkter som omfattas av MDR-förordningen. I promemorian föreslås även en medicinteknisk produkt som inte är en medicinteknisk produkt för in vitro-diagnostik ska få fortsätta att tillhandahållas på marknaden eller tas i bruk till och med den 27 maj 2025. Vidare anges det i promemorians förslag att äldre föreskrifter ska gälla för de produkter som omfattas av övergångsbestämmelsen.  </w:t>
      </w:r>
    </w:p>
    <w:p w14:paraId="707C1DDC" w14:textId="77777777"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w:t>
      </w:r>
    </w:p>
    <w:p w14:paraId="649268B2" w14:textId="7E7162CE" w:rsidR="008539B5" w:rsidRPr="008D43EB" w:rsidRDefault="008539B5" w:rsidP="008539B5">
      <w:pPr>
        <w:pStyle w:val="Brdtextmedindrag"/>
        <w:rPr>
          <w:b/>
        </w:rPr>
      </w:pPr>
      <w:r w:rsidRPr="00090451">
        <w:rPr>
          <w:b/>
        </w:rPr>
        <w:t xml:space="preserve">Skälen för </w:t>
      </w:r>
      <w:r>
        <w:rPr>
          <w:b/>
        </w:rPr>
        <w:t xml:space="preserve">regeringens </w:t>
      </w:r>
      <w:r w:rsidRPr="00090451">
        <w:rPr>
          <w:b/>
        </w:rPr>
        <w:t>förslag:</w:t>
      </w:r>
      <w:r>
        <w:t xml:space="preserve"> Enligt övergångsbestämmelsen i artikel 120.4 i </w:t>
      </w:r>
      <w:r w:rsidRPr="00A3541E">
        <w:t>MDR-</w:t>
      </w:r>
      <w:r>
        <w:t xml:space="preserve">förordningen får produkter som lagligen släppts ut på marknaden i enlighet med direktiven 90/385/EEG och 93/42/EEG före den 26 maj 2020, och produkter som släppts ut på marknaden från och med den 27 maj 2020 för vilka ett intyg som avses i artikel 120.2 har utfärdats, fortsätta att tillhandahållas på marknaden eller tas i bruk till och med den 26 maj 2025. </w:t>
      </w:r>
      <w:bookmarkStart w:id="503" w:name="_Hlk64284789"/>
      <w:r>
        <w:t xml:space="preserve">Genom förordning (EU) 2020/561 ändrades datumet den 26 maj 2020 till den 26 maj 2021 och datumet den 27 maj 2025 ändrades till 26 maj 2025. </w:t>
      </w:r>
      <w:bookmarkEnd w:id="503"/>
      <w:r>
        <w:t>Genom samma förordning gjordes en ändring i artikel 120.4. Den ändringen innebär att en medicinteknisk produkt som har släppts ut på marknaden från och med den 26 maj 2021 och det för produkten har ut</w:t>
      </w:r>
      <w:r>
        <w:softHyphen/>
        <w:t>färdats ett intyg som avses i avsnitt 18.5 får fortsätta att tillhandahållas på marknaden eller tas i bruk till och med den 26 maj 2025. Detsamma gäller för en medicinteknisk produkt som är klassificerad i klass I enligt lag</w:t>
      </w:r>
      <w:r>
        <w:softHyphen/>
        <w:t>en om medicintekniska produkter och en försäkran om överens</w:t>
      </w:r>
      <w:r>
        <w:softHyphen/>
        <w:t>stäm</w:t>
      </w:r>
      <w:r>
        <w:softHyphen/>
        <w:t>melse har upprättats före den 26 maj 2021 och att förfarandet för bedöm</w:t>
      </w:r>
      <w:r>
        <w:softHyphen/>
        <w:t xml:space="preserve">ning av överensstämmelse enligt MDR-förordningen kräver medverkan av ett anmält organ. </w:t>
      </w:r>
    </w:p>
    <w:p w14:paraId="5FC76488" w14:textId="37CB5F44" w:rsidR="008539B5" w:rsidRPr="000A2676" w:rsidRDefault="008539B5" w:rsidP="008539B5">
      <w:pPr>
        <w:pStyle w:val="Brdtextmedindrag"/>
      </w:pPr>
      <w:r>
        <w:t xml:space="preserve">I artikel 122 andra stycket i </w:t>
      </w:r>
      <w:r w:rsidRPr="00A3541E">
        <w:t>MDR-</w:t>
      </w:r>
      <w:r>
        <w:t xml:space="preserve">förordningen finns en bestämmelse om att direktiven 90/385/EEG och 93/42/EEG ska </w:t>
      </w:r>
      <w:r w:rsidRPr="00090451">
        <w:t>fortsätta att tillämpas till och med den 27 maj 2025 i den utsträckning det är nödvändigt för tillämp</w:t>
      </w:r>
      <w:r>
        <w:softHyphen/>
      </w:r>
      <w:r w:rsidRPr="00090451">
        <w:t>ningen av artikel 120.4.</w:t>
      </w:r>
      <w:r>
        <w:t xml:space="preserve"> Direktiven är genomförda i svensk rätt bland annat genom lagen (1993:584) om medicintekniska produkter. I en övergångs</w:t>
      </w:r>
      <w:r>
        <w:softHyphen/>
        <w:t>bestäm</w:t>
      </w:r>
      <w:r>
        <w:softHyphen/>
        <w:t xml:space="preserve">melse ska det därför framgå att medicintekniska </w:t>
      </w:r>
      <w:r w:rsidRPr="00651D0F">
        <w:t>produkter som lag</w:t>
      </w:r>
      <w:r>
        <w:softHyphen/>
      </w:r>
      <w:r w:rsidRPr="00651D0F">
        <w:t>lig</w:t>
      </w:r>
      <w:r>
        <w:softHyphen/>
      </w:r>
      <w:r w:rsidRPr="00651D0F">
        <w:t xml:space="preserve">en släppts ut på marknaden före den 26 </w:t>
      </w:r>
      <w:r>
        <w:t>maj 2021 får fortsätta att till</w:t>
      </w:r>
      <w:r>
        <w:softHyphen/>
      </w:r>
      <w:r w:rsidRPr="00651D0F">
        <w:t>handa</w:t>
      </w:r>
      <w:r>
        <w:softHyphen/>
      </w:r>
      <w:r w:rsidRPr="00651D0F">
        <w:t>hållas på marknaden eller tas i bruk till och med den 2</w:t>
      </w:r>
      <w:r>
        <w:t>6</w:t>
      </w:r>
      <w:r w:rsidRPr="00651D0F">
        <w:t xml:space="preserve"> maj 2025. Detsamma gäller </w:t>
      </w:r>
      <w:r>
        <w:t xml:space="preserve">för </w:t>
      </w:r>
      <w:r w:rsidRPr="00651D0F">
        <w:t xml:space="preserve">de </w:t>
      </w:r>
      <w:r>
        <w:t xml:space="preserve">medicintekniska </w:t>
      </w:r>
      <w:r w:rsidRPr="00651D0F">
        <w:t xml:space="preserve">produkter som </w:t>
      </w:r>
      <w:r>
        <w:t xml:space="preserve">har </w:t>
      </w:r>
      <w:r w:rsidRPr="00651D0F">
        <w:t>släppts ut på mark</w:t>
      </w:r>
      <w:r>
        <w:softHyphen/>
      </w:r>
      <w:r w:rsidRPr="00651D0F">
        <w:t>naden från och med den 26 maj 202</w:t>
      </w:r>
      <w:r>
        <w:t>1</w:t>
      </w:r>
      <w:r w:rsidRPr="00651D0F">
        <w:t xml:space="preserve"> för vilka ett intyg </w:t>
      </w:r>
      <w:r>
        <w:t xml:space="preserve">som omfattas av övergångsbestämmelsen i artikel 120.2 har utfärdats </w:t>
      </w:r>
      <w:bookmarkStart w:id="504" w:name="_Hlk56189725"/>
      <w:r>
        <w:t>(jfr avsnitt 18.5)</w:t>
      </w:r>
      <w:bookmarkEnd w:id="504"/>
      <w:r>
        <w:t xml:space="preserve"> eller att produkten är klassificerad i klass I i enlighet med lagen om medicin</w:t>
      </w:r>
      <w:r>
        <w:softHyphen/>
        <w:t>tekniska produkter</w:t>
      </w:r>
      <w:r w:rsidRPr="00526E1D">
        <w:t xml:space="preserve"> </w:t>
      </w:r>
      <w:r>
        <w:t xml:space="preserve">och </w:t>
      </w:r>
      <w:r w:rsidRPr="00526E1D">
        <w:t>har en försäkran om överens</w:t>
      </w:r>
      <w:r>
        <w:softHyphen/>
      </w:r>
      <w:r w:rsidRPr="00526E1D">
        <w:t>stäm</w:t>
      </w:r>
      <w:r>
        <w:softHyphen/>
      </w:r>
      <w:r w:rsidRPr="00526E1D">
        <w:t>melse upprättad före den 26 maj 2021 och där försäkran om överens</w:t>
      </w:r>
      <w:r>
        <w:softHyphen/>
      </w:r>
      <w:r w:rsidRPr="00526E1D">
        <w:t>stäm</w:t>
      </w:r>
      <w:r>
        <w:softHyphen/>
      </w:r>
      <w:r w:rsidRPr="00526E1D">
        <w:t>melse enligt förordningen (EU) 2017/745 kräver medverkan av ett anmält organ</w:t>
      </w:r>
      <w:r>
        <w:t xml:space="preserve">. </w:t>
      </w:r>
      <w:bookmarkStart w:id="505" w:name="_Hlk56190270"/>
      <w:r>
        <w:t xml:space="preserve">Av övergångsbestämmelsen ska det även framgå att den upphävda lagen om medicintekniska produkter gäller för de produkter som omfattas av övergångsbestämmelsen. </w:t>
      </w:r>
    </w:p>
    <w:bookmarkEnd w:id="505"/>
    <w:p w14:paraId="7F689683" w14:textId="00AEF4E0" w:rsidR="008539B5" w:rsidRDefault="008539B5" w:rsidP="008539B5">
      <w:pPr>
        <w:pStyle w:val="Brdtextmedindrag"/>
      </w:pPr>
      <w:r>
        <w:t>En liknande övergångsbestämmelse finns för medicintekniska produkter för in vitro-diagnostik i artiklarna</w:t>
      </w:r>
      <w:bookmarkStart w:id="506" w:name="_Hlk20250106"/>
      <w:r>
        <w:t xml:space="preserve"> 110.4 och 112 andra stycket i IVDR-för</w:t>
      </w:r>
      <w:r>
        <w:softHyphen/>
        <w:t>ord</w:t>
      </w:r>
      <w:r>
        <w:softHyphen/>
        <w:t>ningen</w:t>
      </w:r>
      <w:bookmarkEnd w:id="506"/>
      <w:r>
        <w:t>. Artikel 110.4 i IVDR-förordningen anger att p</w:t>
      </w:r>
      <w:r w:rsidRPr="00EE75F8">
        <w:t>rodukter som lag</w:t>
      </w:r>
      <w:r>
        <w:softHyphen/>
      </w:r>
      <w:r w:rsidRPr="00EE75F8">
        <w:t>lig</w:t>
      </w:r>
      <w:r>
        <w:softHyphen/>
      </w:r>
      <w:r w:rsidRPr="00EE75F8">
        <w:t xml:space="preserve">en släppts ut på marknaden i enlighet med direktiv 98/79/EG före den 26 maj 2022, eller efter den 26 maj 2022 och för vilka ett intyg, som avses i punkt </w:t>
      </w:r>
      <w:r>
        <w:t>110.2 i IVDR-förordningen</w:t>
      </w:r>
      <w:r w:rsidRPr="00EE75F8">
        <w:t>, har utfärdats, får fortsätta att till</w:t>
      </w:r>
      <w:r>
        <w:softHyphen/>
      </w:r>
      <w:r w:rsidRPr="00EE75F8">
        <w:t>handa</w:t>
      </w:r>
      <w:r>
        <w:softHyphen/>
      </w:r>
      <w:r w:rsidRPr="00EE75F8">
        <w:t>hållas på marknaden eller tas i bruk fram till och med den 27 maj 2025.</w:t>
      </w:r>
      <w:r>
        <w:t xml:space="preserve"> I artikel 112 andra stycket i IVDR-förordningen finns en bestäm</w:t>
      </w:r>
      <w:r>
        <w:softHyphen/>
        <w:t xml:space="preserve">melse om att </w:t>
      </w:r>
      <w:r w:rsidRPr="00EE75F8">
        <w:t xml:space="preserve">direktiv 98/79/EG </w:t>
      </w:r>
      <w:r>
        <w:t xml:space="preserve">ska </w:t>
      </w:r>
      <w:r w:rsidRPr="00090451">
        <w:t>fortsätta att tillämpas till och med den 27 maj 2025 i den utsträckning det är nödvändigt för tillämpningen av artikel 1</w:t>
      </w:r>
      <w:r>
        <w:t>1</w:t>
      </w:r>
      <w:r w:rsidRPr="00090451">
        <w:t>0.4</w:t>
      </w:r>
      <w:r>
        <w:t xml:space="preserve"> (jfr avsnitt 18.5)</w:t>
      </w:r>
      <w:r w:rsidRPr="00090451">
        <w:t>.</w:t>
      </w:r>
      <w:r>
        <w:t xml:space="preserve"> Även direktiv </w:t>
      </w:r>
      <w:r w:rsidRPr="00EE75F8">
        <w:t xml:space="preserve">98/79/EG </w:t>
      </w:r>
      <w:r>
        <w:t>är genomfört i svensk rätt bland annat genom lagen om medicintekniska produkter. En över</w:t>
      </w:r>
      <w:r>
        <w:softHyphen/>
        <w:t>gångsbestämmelse bör införas som anger att en medicinteknisk pro</w:t>
      </w:r>
      <w:r>
        <w:softHyphen/>
        <w:t xml:space="preserve">dukt för in vitro-diagnostik som lagligen har släppts ut på marknaden före den 26 maj 2022 får fortsätta att tillhandahållas på marknaden eller tas i bruk till och med den 27 maj 2025. Detsamma gäller de medicintekniska produkter för in vitro-diagnostik som släppts ut på marknaden från och med den 26 maj 2022 för vilka ett intyg som avses i artikel 110.2 har utfärdats. Det ska framgå av övergångsbestämmelsen att den upphävda lagen om medicintekniska produkter även ska gälla för dessa produkter. </w:t>
      </w:r>
    </w:p>
    <w:p w14:paraId="6A630903" w14:textId="77777777" w:rsidR="008539B5" w:rsidRDefault="008539B5" w:rsidP="008539B5">
      <w:pPr>
        <w:pStyle w:val="Rubrik2"/>
      </w:pPr>
      <w:bookmarkStart w:id="507" w:name="_Toc65132712"/>
      <w:bookmarkStart w:id="508" w:name="_Toc69367582"/>
      <w:r>
        <w:t>Övergångsbestämmelse om registreringskrav</w:t>
      </w:r>
      <w:bookmarkEnd w:id="507"/>
      <w:bookmarkEnd w:id="508"/>
    </w:p>
    <w:p w14:paraId="745DA7CE" w14:textId="057577F6" w:rsidR="008539B5" w:rsidRDefault="008539B5" w:rsidP="008539B5">
      <w:pPr>
        <w:pStyle w:val="Brdtextram"/>
      </w:pPr>
      <w:r>
        <w:rPr>
          <w:b/>
        </w:rPr>
        <w:t>Regeringens f</w:t>
      </w:r>
      <w:r w:rsidRPr="00922E83">
        <w:rPr>
          <w:b/>
        </w:rPr>
        <w:t>örslag:</w:t>
      </w:r>
      <w:r>
        <w:t xml:space="preserve"> </w:t>
      </w:r>
      <w:bookmarkStart w:id="509" w:name="_Hlk56192055"/>
      <w:r>
        <w:t>Bestämmelser i den upphävda lagen om medicin</w:t>
      </w:r>
      <w:r>
        <w:softHyphen/>
        <w:t>tekn</w:t>
      </w:r>
      <w:r>
        <w:softHyphen/>
        <w:t>iska produkter</w:t>
      </w:r>
      <w:bookmarkEnd w:id="509"/>
      <w:r>
        <w:t xml:space="preserve"> </w:t>
      </w:r>
      <w:r w:rsidRPr="005D7E1C">
        <w:t xml:space="preserve">om registrering av produkter och ekonomiska aktörer samt anmälan av intyg ska fortsätta att gälla fram till den dag som </w:t>
      </w:r>
      <w:r>
        <w:t xml:space="preserve">inträffar </w:t>
      </w:r>
      <w:r w:rsidRPr="005D7E1C">
        <w:t>tjugofyra månader efter det att meddelandet om Euda</w:t>
      </w:r>
      <w:r>
        <w:softHyphen/>
      </w:r>
      <w:r w:rsidRPr="005D7E1C">
        <w:t>meds funktionalitet</w:t>
      </w:r>
      <w:r>
        <w:t xml:space="preserve"> </w:t>
      </w:r>
      <w:r w:rsidRPr="005D7E1C">
        <w:t xml:space="preserve">har offentliggjorts. </w:t>
      </w:r>
      <w:r>
        <w:t xml:space="preserve"> </w:t>
      </w:r>
    </w:p>
    <w:p w14:paraId="47FB835F" w14:textId="489E9752" w:rsidR="008539B5" w:rsidRPr="00571137" w:rsidRDefault="008539B5" w:rsidP="008539B5">
      <w:pPr>
        <w:pStyle w:val="Brdtextmedindragram"/>
      </w:pPr>
      <w:bookmarkStart w:id="510" w:name="_Hlk64211499"/>
      <w:r>
        <w:t>Detta ska dock inte gälla för de</w:t>
      </w:r>
      <w:r w:rsidRPr="002E1620">
        <w:t xml:space="preserve"> medicintekniska produkter </w:t>
      </w:r>
      <w:r w:rsidRPr="009F0A79">
        <w:t xml:space="preserve">som inte är medicintekniska produkter för in vitro-diagnostik </w:t>
      </w:r>
      <w:r w:rsidRPr="002E1620">
        <w:t>som har släppts ut på marknaden eller har tagits i bruk före den 26 maj 202</w:t>
      </w:r>
      <w:r>
        <w:t>1</w:t>
      </w:r>
      <w:r w:rsidRPr="002E1620">
        <w:t xml:space="preserve"> och för de medicin</w:t>
      </w:r>
      <w:r>
        <w:softHyphen/>
      </w:r>
      <w:r w:rsidRPr="002E1620">
        <w:t>tekniska produkter för in vitro-diagnostik som har släppts ut på mark</w:t>
      </w:r>
      <w:r>
        <w:softHyphen/>
      </w:r>
      <w:r w:rsidRPr="002E1620">
        <w:t>naden eller har tagits i bruk före den 26 maj 2022.</w:t>
      </w:r>
      <w:r>
        <w:t xml:space="preserve"> För dessa pro</w:t>
      </w:r>
      <w:r>
        <w:softHyphen/>
        <w:t>dukt</w:t>
      </w:r>
      <w:r>
        <w:softHyphen/>
        <w:t xml:space="preserve">er gäller upphävda lagen om medicintekniska produkter enligt den </w:t>
      </w:r>
      <w:r w:rsidRPr="002E1620">
        <w:t>över</w:t>
      </w:r>
      <w:r>
        <w:softHyphen/>
      </w:r>
      <w:r w:rsidRPr="002E1620">
        <w:t xml:space="preserve">gångsbestämmelse </w:t>
      </w:r>
      <w:r>
        <w:t>som anges i avsnitt 18.3.</w:t>
      </w:r>
    </w:p>
    <w:bookmarkEnd w:id="510"/>
    <w:p w14:paraId="16EB9EF8" w14:textId="77777777" w:rsidR="008539B5" w:rsidRDefault="008539B5" w:rsidP="008539B5">
      <w:pPr>
        <w:pStyle w:val="Brdtext"/>
      </w:pPr>
    </w:p>
    <w:p w14:paraId="683E4032" w14:textId="10C74830"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rsidRPr="00363F5F">
        <w:t xml:space="preserve"> </w:t>
      </w:r>
      <w:bookmarkStart w:id="511" w:name="_Hlk56192074"/>
      <w:r>
        <w:t>I promemorian föreslås det att äldre föreskrifter ska gälla för de pro</w:t>
      </w:r>
      <w:r>
        <w:softHyphen/>
        <w:t xml:space="preserve">dukter som omfattas av övergångsbestämmelsen. Vidare föreslås det att för </w:t>
      </w:r>
      <w:r w:rsidRPr="005D7E1C">
        <w:t xml:space="preserve">medicintekniska produkter för in vitro-diagnostik </w:t>
      </w:r>
      <w:r>
        <w:t>ska övergångs</w:t>
      </w:r>
      <w:r>
        <w:softHyphen/>
        <w:t>be</w:t>
      </w:r>
      <w:r>
        <w:softHyphen/>
        <w:t>stäm</w:t>
      </w:r>
      <w:r>
        <w:softHyphen/>
        <w:t xml:space="preserve">melsen börja gälla endast </w:t>
      </w:r>
      <w:r w:rsidRPr="005D7E1C">
        <w:t>om meddelandet om Eudameds funk</w:t>
      </w:r>
      <w:r>
        <w:softHyphen/>
      </w:r>
      <w:r w:rsidRPr="005D7E1C">
        <w:t>tiona</w:t>
      </w:r>
      <w:r>
        <w:softHyphen/>
      </w:r>
      <w:r w:rsidRPr="005D7E1C">
        <w:t>litet offentliggörs efter den 26 maj 202</w:t>
      </w:r>
      <w:r>
        <w:t>0</w:t>
      </w:r>
      <w:r w:rsidRPr="005D7E1C">
        <w:t xml:space="preserve">. </w:t>
      </w:r>
      <w:bookmarkStart w:id="512" w:name="_Hlk64211682"/>
      <w:bookmarkEnd w:id="511"/>
      <w:r>
        <w:t>I promemorian föreslås det inte några undantag i övergångsbestämmelsen.</w:t>
      </w:r>
      <w:bookmarkEnd w:id="512"/>
      <w:r>
        <w:t xml:space="preserve"> </w:t>
      </w:r>
    </w:p>
    <w:p w14:paraId="3731AF88" w14:textId="77777777"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w:t>
      </w:r>
    </w:p>
    <w:p w14:paraId="0827C76E" w14:textId="77777777" w:rsidR="008539B5" w:rsidRDefault="008539B5" w:rsidP="008539B5">
      <w:pPr>
        <w:pStyle w:val="Brdtextmedindrag"/>
      </w:pPr>
      <w:r w:rsidRPr="00512425">
        <w:rPr>
          <w:b/>
        </w:rPr>
        <w:t xml:space="preserve">Skälen för </w:t>
      </w:r>
      <w:r>
        <w:rPr>
          <w:b/>
        </w:rPr>
        <w:t xml:space="preserve">regeringens </w:t>
      </w:r>
      <w:r w:rsidRPr="00512425">
        <w:rPr>
          <w:b/>
        </w:rPr>
        <w:t>förslag</w:t>
      </w:r>
      <w:bookmarkStart w:id="513" w:name="_Hlk20238084"/>
      <w:r w:rsidRPr="00512425">
        <w:rPr>
          <w:b/>
        </w:rPr>
        <w:t>:</w:t>
      </w:r>
      <w:r>
        <w:t xml:space="preserve"> I artikel 120.8 i MDR-förordningen finns övergångsbestämmelser gällande </w:t>
      </w:r>
    </w:p>
    <w:p w14:paraId="791A8453" w14:textId="77777777" w:rsidR="008539B5" w:rsidRDefault="008539B5" w:rsidP="008539B5">
      <w:pPr>
        <w:pStyle w:val="Brdtextmedindrag"/>
      </w:pPr>
      <w:r>
        <w:t xml:space="preserve">1. en tillverkares skyldigheter enligt artikel 29.4 i </w:t>
      </w:r>
      <w:r w:rsidRPr="00A3541E">
        <w:t>MDR-</w:t>
      </w:r>
      <w:r>
        <w:t>förordningen om att registrera sin produkt och hålla informationen om den uppdaterad i Eudamed, och</w:t>
      </w:r>
    </w:p>
    <w:p w14:paraId="09535B4B" w14:textId="4829165B" w:rsidR="008539B5" w:rsidRDefault="008539B5" w:rsidP="008539B5">
      <w:pPr>
        <w:pStyle w:val="Brdtextmedindrag"/>
      </w:pPr>
      <w:r>
        <w:t>2. det anmälda organets skyldigheter att lägga in information om utfärd</w:t>
      </w:r>
      <w:r>
        <w:softHyphen/>
        <w:t xml:space="preserve">ade intyg, ändrade intyg och om tillägg i intyg i enlighet med artikel 56.5. </w:t>
      </w:r>
    </w:p>
    <w:p w14:paraId="5DE1F887" w14:textId="0C3AB106" w:rsidR="008539B5" w:rsidRDefault="008539B5" w:rsidP="008539B5">
      <w:pPr>
        <w:pStyle w:val="Brdtextmedindrag"/>
      </w:pPr>
      <w:r>
        <w:t>Övergångsbestämmelsen innebär att dessa skyldigheter kan uppfyllas genom att registrering av informationen görs i enlighet med de lagar och andra författningar som medlemsstaterna antagit i enlighet med artikel 10a och artikel 10b.1 a i direktiv 90/385/EEG och artiklarna 14.1, 14.2 och 14a.1 a och b i direktiv 93/42/EEG. Övergångsperioden inleds det senaste av de datum som avses i artikel 123.3 d och avslutas 18 månader senare. Av skäl 96 framgår att under denna tid kan de ekonomiska aktörerna och anmälda organ välja att uppfylla registreringskraven antingen genom nation</w:t>
      </w:r>
      <w:r>
        <w:softHyphen/>
        <w:t>ella bestämmelser som medlemsstaterna har antagit för att genom</w:t>
      </w:r>
      <w:r>
        <w:softHyphen/>
        <w:t>föra direktiven eller genom bestämmelser i EU-förordningen. Bestäm</w:t>
      </w:r>
      <w:r>
        <w:softHyphen/>
        <w:t>mels</w:t>
      </w:r>
      <w:r>
        <w:softHyphen/>
        <w:t xml:space="preserve">en är en anpassning till en situation där MDR-förordningen börjar tillämpas fastän Eudamed inte fungerar fullt ut. </w:t>
      </w:r>
    </w:p>
    <w:p w14:paraId="41083A4B" w14:textId="42EC6FA0" w:rsidR="008539B5" w:rsidRDefault="008539B5" w:rsidP="008539B5">
      <w:pPr>
        <w:pStyle w:val="Brdtextmedindrag"/>
      </w:pPr>
      <w:r>
        <w:t>Det kan vidare noteras att det finns en upphävandebestämmelse i artikel 122. I den bestämmelsens andra och fjärde strecksatser framgår att artik</w:t>
      </w:r>
      <w:r>
        <w:softHyphen/>
        <w:t>lar</w:t>
      </w:r>
      <w:r>
        <w:softHyphen/>
        <w:t>na 10a och 10b.1 a i direktiv 90/385/EEG och artiklarna 14.1, 14.2 och 14a.1 a och b i direktiv 93/42/EEG, och de krav med avseende på säker</w:t>
      </w:r>
      <w:r>
        <w:softHyphen/>
        <w:t>hets</w:t>
      </w:r>
      <w:r>
        <w:softHyphen/>
        <w:t xml:space="preserve">övervakning och kliniska prövningar som avses i motsvarande bilagor, ska upphöra att gälla 18 månader efter det senare av de datum som avses i artikel 123.3 d i denna förordning. </w:t>
      </w:r>
      <w:bookmarkEnd w:id="513"/>
      <w:r>
        <w:t>Den svenska lydelsen av artikel 122 över</w:t>
      </w:r>
      <w:r>
        <w:softHyphen/>
        <w:t>ens</w:t>
      </w:r>
      <w:r>
        <w:softHyphen/>
        <w:t>stämmer emellertid inte med övriga språkversioner eller med innehållet i de åberopade artiklarna. Nu angivna strecksatser och artiklar ska rätteligen avse registrering av produkter och ekonomiska aktörer och om anmälan av intyg som avses i motsvarande bilagor till bestämmelserna. Upp</w:t>
      </w:r>
      <w:r>
        <w:softHyphen/>
        <w:t>hävandebestämmelsen korresponderar med övergångsbestämmelsen i artikel 120.8</w:t>
      </w:r>
      <w:bookmarkStart w:id="514" w:name="_Hlk20239631"/>
      <w:r>
        <w:t>. Vidare så anges det i artikel 123.3 e i MDR-förordningen att artiklarna 29.4 och 56.5 ska tillämpas 18 månader efter det senare datumet av de som avses i artikel 123.3 d.</w:t>
      </w:r>
    </w:p>
    <w:p w14:paraId="73B1349F" w14:textId="654B027B" w:rsidR="008539B5" w:rsidRDefault="008539B5" w:rsidP="008539B5">
      <w:pPr>
        <w:pStyle w:val="Brdtextmedindrag"/>
      </w:pPr>
      <w:r>
        <w:t>I artiklarna 110.8, 112 b och 113.3 f i IVDR-förordningen finns mot</w:t>
      </w:r>
      <w:r>
        <w:softHyphen/>
        <w:t>svar</w:t>
      </w:r>
      <w:r>
        <w:softHyphen/>
        <w:t>ande övergångs- och upphävandebestämmelser som de i artiklarna 120.8, 122 och 123.3 d i MDR-förordningen.</w:t>
      </w:r>
    </w:p>
    <w:p w14:paraId="703CAEBF" w14:textId="7D018B54" w:rsidR="008539B5" w:rsidRDefault="008539B5" w:rsidP="008539B5">
      <w:pPr>
        <w:pStyle w:val="Brdtextmedindrag"/>
      </w:pPr>
      <w:bookmarkStart w:id="515" w:name="_Hlk20239553"/>
      <w:bookmarkEnd w:id="514"/>
      <w:r>
        <w:t>Direktivens registreringsskyldigheter har genomförts i svensk rätt genom bemyndiganden i 10 § lagen (1993:584) om medicin</w:t>
      </w:r>
      <w:r>
        <w:softHyphen/>
        <w:t xml:space="preserve">tekniska produkter. Det är således denna lag som ska fortsätta att gälla under övergångsperioden. </w:t>
      </w:r>
    </w:p>
    <w:p w14:paraId="6308C04F" w14:textId="4FC40A29" w:rsidR="008539B5" w:rsidRDefault="008539B5" w:rsidP="008539B5">
      <w:pPr>
        <w:pStyle w:val="Brdtextmedindrag"/>
      </w:pPr>
      <w:r>
        <w:t>Som ovan anges inleds övergångsperioden enligt MDR-förordningen vid det senaste av de datum som avses i artikel 123.3 d i MDR-förordning</w:t>
      </w:r>
      <w:r>
        <w:softHyphen/>
        <w:t xml:space="preserve">en och avslutas 18 månader senare. Av artikel 123.3 d framgår att om Eudamed inte fungerar </w:t>
      </w:r>
      <w:r w:rsidRPr="00942ED5">
        <w:t>fullt ut den 26 maj 202</w:t>
      </w:r>
      <w:r>
        <w:t>0</w:t>
      </w:r>
      <w:r w:rsidRPr="00942ED5">
        <w:t xml:space="preserve"> ska skyldigheterna och kraven med avseende på Eudamed tillämpas från och med den dag som mot</w:t>
      </w:r>
      <w:r>
        <w:softHyphen/>
      </w:r>
      <w:r w:rsidRPr="00942ED5">
        <w:t xml:space="preserve">svarar sex månader efter det att det meddelande </w:t>
      </w:r>
      <w:r>
        <w:t>om Eudameds funk</w:t>
      </w:r>
      <w:r>
        <w:softHyphen/>
        <w:t>tiona</w:t>
      </w:r>
      <w:r>
        <w:softHyphen/>
        <w:t xml:space="preserve">litet </w:t>
      </w:r>
      <w:r w:rsidRPr="00942ED5">
        <w:t>offentlig</w:t>
      </w:r>
      <w:r>
        <w:t xml:space="preserve">gjordes i </w:t>
      </w:r>
      <w:r w:rsidRPr="00942ED5">
        <w:t>Europeiska unionens officiella tidnin</w:t>
      </w:r>
      <w:r>
        <w:t>g. Datumet den 26 maj 2020 ändrades dock till den 26 maj 2021 genom förord</w:t>
      </w:r>
      <w:r>
        <w:softHyphen/>
        <w:t xml:space="preserve">ning (EU) 2020/561. </w:t>
      </w:r>
    </w:p>
    <w:p w14:paraId="61C67854" w14:textId="7263CE90" w:rsidR="008539B5" w:rsidRDefault="008539B5" w:rsidP="008539B5">
      <w:pPr>
        <w:pStyle w:val="Brdtextmedindrag"/>
      </w:pPr>
      <w:r>
        <w:t>Något meddelande om Eudameds funktionalitet har ännu inte offentlig</w:t>
      </w:r>
      <w:r>
        <w:softHyphen/>
        <w:t xml:space="preserve">gjorts. </w:t>
      </w:r>
      <w:bookmarkStart w:id="516" w:name="_Hlk25141254"/>
      <w:r>
        <w:t xml:space="preserve">Kommissionen har meddelat att Eudamed inte kommer att vara funktionsduglig till den 26 maj 2021. </w:t>
      </w:r>
    </w:p>
    <w:bookmarkEnd w:id="516"/>
    <w:p w14:paraId="5D78B693" w14:textId="3507D960" w:rsidR="008539B5" w:rsidRDefault="008539B5" w:rsidP="008539B5">
      <w:pPr>
        <w:pStyle w:val="Brdtextmedindrag"/>
      </w:pPr>
      <w:r>
        <w:t xml:space="preserve">I nu aktuella fall kommer övergångsperioden att sluta 24 månader efter det att meddelandet om Eudameds funktionalitet </w:t>
      </w:r>
      <w:r w:rsidRPr="00137ED9">
        <w:t>offentligg</w:t>
      </w:r>
      <w:r>
        <w:t>jorts. Under denna tid ska nämnda bemyndigande i den upphävda lagen om medicin</w:t>
      </w:r>
      <w:r>
        <w:softHyphen/>
        <w:t>tekn</w:t>
      </w:r>
      <w:r>
        <w:softHyphen/>
        <w:t>iska produkter fortsätta att gälla. Det bör således framgå av en över</w:t>
      </w:r>
      <w:r>
        <w:softHyphen/>
        <w:t>gångs</w:t>
      </w:r>
      <w:r>
        <w:softHyphen/>
        <w:t xml:space="preserve">bestämmelse till den nya lagen med kompletterande bestämmelser till EU:s förordningar om medicintekniska produkter att </w:t>
      </w:r>
      <w:bookmarkStart w:id="517" w:name="_Hlk20239680"/>
      <w:bookmarkEnd w:id="515"/>
      <w:r>
        <w:t>den upphävda lagen ska fortsätta att gälla i fråga om registrering av produkter och ekonomiska aktörer samt anmälan av intyg fram till den dag som inträffar tjugofyra månader efter det att med</w:t>
      </w:r>
      <w:r>
        <w:softHyphen/>
        <w:t>del</w:t>
      </w:r>
      <w:r>
        <w:softHyphen/>
        <w:t>and</w:t>
      </w:r>
      <w:r>
        <w:softHyphen/>
        <w:t xml:space="preserve">et om Eudameds funktionalitet har offentliggjorts. </w:t>
      </w:r>
    </w:p>
    <w:p w14:paraId="1149CFDC" w14:textId="6066A945" w:rsidR="008539B5" w:rsidRDefault="008539B5" w:rsidP="008539B5">
      <w:pPr>
        <w:pStyle w:val="Brdtextmedindrag"/>
      </w:pPr>
      <w:r>
        <w:t>De aktuella bestämmelserna i IVDR-förordningen ska börja tillämpas den 26 maj 2022 eller 24 månader efter det att meddelandet om Eudameds funk</w:t>
      </w:r>
      <w:r>
        <w:softHyphen/>
        <w:t>tionalitet offentliggjordes, beroende vilket datum som inträffar sist. Efter</w:t>
      </w:r>
      <w:r>
        <w:softHyphen/>
        <w:t>som ett offentliggörande av Eudameds funktionalitet inte har gjorts ännu, kommer aktuella bestämmelser i IVDR-förordningen att börja tillämpas 24 månader efter det att meddelandet offentliggjorts. Detta för</w:t>
      </w:r>
      <w:r>
        <w:softHyphen/>
        <w:t>håll</w:t>
      </w:r>
      <w:r>
        <w:softHyphen/>
        <w:t xml:space="preserve">ande ska framgå av övergångsbestämmelsen. </w:t>
      </w:r>
    </w:p>
    <w:p w14:paraId="57B7D362" w14:textId="4E6D60AA" w:rsidR="008539B5" w:rsidRDefault="008539B5" w:rsidP="008539B5">
      <w:pPr>
        <w:pStyle w:val="Brdtextmedindrag"/>
      </w:pPr>
      <w:bookmarkStart w:id="518" w:name="_Hlk63439446"/>
      <w:r>
        <w:t xml:space="preserve">Som anges i avsnitt 18.3 regleras det inte i EU-förordningarna </w:t>
      </w:r>
      <w:r w:rsidRPr="00AD3311">
        <w:t>vilka be</w:t>
      </w:r>
      <w:r>
        <w:softHyphen/>
      </w:r>
      <w:r w:rsidRPr="00AD3311">
        <w:t>stäm</w:t>
      </w:r>
      <w:r>
        <w:softHyphen/>
      </w:r>
      <w:r w:rsidRPr="00AD3311">
        <w:t>melser som ska gälla för produkter som redan finns på marknaden. När det gäller de produkter som har släppts ut på marknaden och tagits i bruk före den 26 maj 202</w:t>
      </w:r>
      <w:r>
        <w:t>1</w:t>
      </w:r>
      <w:r w:rsidRPr="00AD3311">
        <w:t>, m.a.o. alla de produkter som redan finns på mark</w:t>
      </w:r>
      <w:r>
        <w:softHyphen/>
      </w:r>
      <w:r w:rsidRPr="00AD3311">
        <w:t xml:space="preserve">naden, </w:t>
      </w:r>
      <w:r>
        <w:t xml:space="preserve">föreslås det i avsnitt 18.3 att den upphävda lagen ska fortsätt att gälla för dessa produkter. De produkter som </w:t>
      </w:r>
      <w:r w:rsidRPr="00AD3311">
        <w:t>har släppts ut på mark</w:t>
      </w:r>
      <w:r>
        <w:softHyphen/>
      </w:r>
      <w:r w:rsidRPr="00AD3311">
        <w:t>nad</w:t>
      </w:r>
      <w:r>
        <w:softHyphen/>
      </w:r>
      <w:r w:rsidRPr="00AD3311">
        <w:t>en och tagits i bruk före den 26 maj 202</w:t>
      </w:r>
      <w:r>
        <w:t>1 respektive 26 maj 2022 ska så</w:t>
      </w:r>
      <w:r>
        <w:softHyphen/>
        <w:t>ledes även fortsättningsvis uppfylla kraven i den upphävda lagen om medicin</w:t>
      </w:r>
      <w:r>
        <w:softHyphen/>
        <w:t>tekniska produkter vad gäller registrering av produkter och eko</w:t>
      </w:r>
      <w:r>
        <w:softHyphen/>
        <w:t>nom</w:t>
      </w:r>
      <w:r>
        <w:softHyphen/>
        <w:t xml:space="preserve">iska aktörer och om anmälan av intyg. Även </w:t>
      </w:r>
      <w:r w:rsidRPr="005E7069">
        <w:t>bestämmelser om tillsyn, av</w:t>
      </w:r>
      <w:r>
        <w:softHyphen/>
      </w:r>
      <w:r w:rsidRPr="005E7069">
        <w:t xml:space="preserve">gifter och sanktioner </w:t>
      </w:r>
      <w:r>
        <w:t xml:space="preserve">behöver </w:t>
      </w:r>
      <w:r w:rsidRPr="005E7069">
        <w:t>fortfarande gälla för dessa produkter.</w:t>
      </w:r>
      <w:r>
        <w:t xml:space="preserve"> En pro</w:t>
      </w:r>
      <w:r>
        <w:softHyphen/>
        <w:t xml:space="preserve">dukt som inte uppfyller kraven kan exempelvis återkallas med stöd av den upphävda lagen. Denna fråga behandlas i avsnitt 18.13. </w:t>
      </w:r>
    </w:p>
    <w:p w14:paraId="423533BD" w14:textId="77777777" w:rsidR="008539B5" w:rsidRDefault="008539B5" w:rsidP="008539B5">
      <w:pPr>
        <w:pStyle w:val="Rubrik2"/>
      </w:pPr>
      <w:bookmarkStart w:id="519" w:name="_Toc65132713"/>
      <w:bookmarkStart w:id="520" w:name="_Toc69367583"/>
      <w:bookmarkEnd w:id="517"/>
      <w:bookmarkEnd w:id="518"/>
      <w:r>
        <w:t xml:space="preserve">Övergångsbestämmelse om säkerhetsövervakning, kliniska prövningar </w:t>
      </w:r>
      <w:r>
        <w:br/>
        <w:t>och prestandastudier</w:t>
      </w:r>
      <w:bookmarkEnd w:id="519"/>
      <w:bookmarkEnd w:id="520"/>
    </w:p>
    <w:p w14:paraId="0E0EAB09" w14:textId="18D1A068" w:rsidR="008539B5" w:rsidRDefault="008539B5" w:rsidP="008539B5">
      <w:pPr>
        <w:pStyle w:val="Brdtextram"/>
      </w:pPr>
      <w:r>
        <w:rPr>
          <w:b/>
        </w:rPr>
        <w:t>Regeringens f</w:t>
      </w:r>
      <w:r w:rsidRPr="00C92EA3">
        <w:rPr>
          <w:b/>
        </w:rPr>
        <w:t>örslag:</w:t>
      </w:r>
      <w:r>
        <w:t xml:space="preserve"> </w:t>
      </w:r>
      <w:bookmarkStart w:id="521" w:name="_Hlk26346853"/>
      <w:r>
        <w:t>Bestämmelser i den upphävda lagen om medicin</w:t>
      </w:r>
      <w:r>
        <w:softHyphen/>
        <w:t>tekn</w:t>
      </w:r>
      <w:r>
        <w:softHyphen/>
        <w:t xml:space="preserve">iska produkter </w:t>
      </w:r>
      <w:r w:rsidRPr="003E68C8">
        <w:t xml:space="preserve">om </w:t>
      </w:r>
      <w:r w:rsidRPr="00FE7AEA">
        <w:t>tillverkarnas skyldigheter i fråga om säker</w:t>
      </w:r>
      <w:r>
        <w:softHyphen/>
      </w:r>
      <w:r w:rsidRPr="00FE7AEA">
        <w:t>hets</w:t>
      </w:r>
      <w:r>
        <w:softHyphen/>
      </w:r>
      <w:r w:rsidRPr="00FE7AEA">
        <w:t>över</w:t>
      </w:r>
      <w:r>
        <w:softHyphen/>
      </w:r>
      <w:r w:rsidRPr="00FE7AEA">
        <w:t xml:space="preserve">vakning </w:t>
      </w:r>
      <w:r>
        <w:t xml:space="preserve">och </w:t>
      </w:r>
      <w:r w:rsidRPr="00FE7AEA">
        <w:t xml:space="preserve">att tillhandahålla dokumentation </w:t>
      </w:r>
      <w:r>
        <w:t xml:space="preserve">i fråga om </w:t>
      </w:r>
      <w:r w:rsidRPr="003E68C8">
        <w:t>kliniska pröv</w:t>
      </w:r>
      <w:r>
        <w:softHyphen/>
      </w:r>
      <w:r w:rsidRPr="003E68C8">
        <w:t xml:space="preserve">ningar och prestandastudier ska gälla </w:t>
      </w:r>
      <w:bookmarkEnd w:id="521"/>
      <w:r w:rsidRPr="003E68C8">
        <w:t xml:space="preserve">fram till den dag som </w:t>
      </w:r>
      <w:r>
        <w:t xml:space="preserve">inträffar </w:t>
      </w:r>
      <w:r w:rsidRPr="003E68C8">
        <w:t>sex månader efter det att meddelandet om</w:t>
      </w:r>
      <w:r>
        <w:t xml:space="preserve"> Eudameds </w:t>
      </w:r>
      <w:r w:rsidRPr="003E68C8">
        <w:t>funk</w:t>
      </w:r>
      <w:r>
        <w:softHyphen/>
      </w:r>
      <w:r w:rsidRPr="003E68C8">
        <w:t>tiona</w:t>
      </w:r>
      <w:r>
        <w:softHyphen/>
      </w:r>
      <w:r w:rsidRPr="003E68C8">
        <w:t>lit</w:t>
      </w:r>
      <w:r>
        <w:softHyphen/>
      </w:r>
      <w:r w:rsidRPr="003E68C8">
        <w:t>et</w:t>
      </w:r>
      <w:r>
        <w:t xml:space="preserve"> har </w:t>
      </w:r>
      <w:r w:rsidRPr="003E68C8">
        <w:t>offentliggjorts. För medicintekniska produkter för in vitro-diagnos</w:t>
      </w:r>
      <w:r>
        <w:softHyphen/>
      </w:r>
      <w:r w:rsidRPr="003E68C8">
        <w:t xml:space="preserve">tik </w:t>
      </w:r>
      <w:r>
        <w:t xml:space="preserve">ska detta </w:t>
      </w:r>
      <w:r w:rsidRPr="003E68C8">
        <w:t>gäll</w:t>
      </w:r>
      <w:r>
        <w:t>a</w:t>
      </w:r>
      <w:r w:rsidRPr="003E68C8">
        <w:t xml:space="preserve"> endast om meddelandet om Eudameds funktionalitet offentliggörs efter den 26 november 2021.</w:t>
      </w:r>
      <w:r>
        <w:t xml:space="preserve"> </w:t>
      </w:r>
    </w:p>
    <w:p w14:paraId="63C435C9" w14:textId="495F35E0" w:rsidR="008539B5" w:rsidRDefault="008539B5" w:rsidP="008539B5">
      <w:pPr>
        <w:pStyle w:val="Brdtextmedindragram"/>
      </w:pPr>
      <w:bookmarkStart w:id="522" w:name="_Hlk51939580"/>
      <w:bookmarkStart w:id="523" w:name="_Hlk63436767"/>
      <w:r>
        <w:t>Detta ska dock inte gälla för de</w:t>
      </w:r>
      <w:r w:rsidRPr="002E1620">
        <w:t xml:space="preserve"> medicintekniska produkter </w:t>
      </w:r>
      <w:r w:rsidRPr="009F0A79">
        <w:t xml:space="preserve">som inte är medicintekniska produkter för in vitro-diagnostik </w:t>
      </w:r>
      <w:r w:rsidRPr="002E1620">
        <w:t>som har släppts ut på marknaden eller har tagits i bruk före den 26 maj 202</w:t>
      </w:r>
      <w:r>
        <w:t>1</w:t>
      </w:r>
      <w:r w:rsidRPr="002E1620">
        <w:t xml:space="preserve"> och för de medicin</w:t>
      </w:r>
      <w:r>
        <w:softHyphen/>
      </w:r>
      <w:r w:rsidRPr="002E1620">
        <w:t>tekniska produkter för in vitro-diagnostik som har släppts ut på mark</w:t>
      </w:r>
      <w:r>
        <w:softHyphen/>
      </w:r>
      <w:r w:rsidRPr="002E1620">
        <w:t>naden eller har tagits i bruk före den 26 maj 2022.</w:t>
      </w:r>
      <w:r>
        <w:t xml:space="preserve"> För dessa pro</w:t>
      </w:r>
      <w:r>
        <w:softHyphen/>
        <w:t>dukt</w:t>
      </w:r>
      <w:r>
        <w:softHyphen/>
        <w:t xml:space="preserve">er gäller </w:t>
      </w:r>
      <w:r w:rsidRPr="002E1620">
        <w:t xml:space="preserve">äldre föreskrifter </w:t>
      </w:r>
      <w:r>
        <w:t xml:space="preserve">enligt den </w:t>
      </w:r>
      <w:r w:rsidRPr="002E1620">
        <w:t xml:space="preserve">övergångsbestämmelse </w:t>
      </w:r>
      <w:r>
        <w:t>som anges i avsnitt 18.3.</w:t>
      </w:r>
      <w:bookmarkEnd w:id="522"/>
    </w:p>
    <w:bookmarkEnd w:id="523"/>
    <w:p w14:paraId="79503EBA" w14:textId="77777777" w:rsidR="008539B5" w:rsidRDefault="008539B5" w:rsidP="008539B5">
      <w:pPr>
        <w:pStyle w:val="Brdtextmedindrag"/>
        <w:ind w:firstLine="0"/>
        <w:rPr>
          <w:b/>
        </w:rPr>
      </w:pPr>
    </w:p>
    <w:p w14:paraId="16835631" w14:textId="48586E59"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förslag.</w:t>
      </w:r>
      <w:r>
        <w:t xml:space="preserve"> I promemorian föreslås det inte något undantag till övergångs</w:t>
      </w:r>
      <w:r>
        <w:softHyphen/>
        <w:t>be</w:t>
      </w:r>
      <w:r>
        <w:softHyphen/>
        <w:t>stäm</w:t>
      </w:r>
      <w:r>
        <w:softHyphen/>
        <w:t xml:space="preserve">melsen när det gäller produkter som har </w:t>
      </w:r>
      <w:r w:rsidRPr="002E1620">
        <w:t xml:space="preserve">släppts ut på marknaden eller har tagits i bruk </w:t>
      </w:r>
      <w:r>
        <w:t>före det att EU-förordningarna börjar tillämpas (jfr avsnitt 18.3). I promemorian föreslås det att äldre föreskrifter ska gälla för de pro</w:t>
      </w:r>
      <w:r>
        <w:softHyphen/>
        <w:t xml:space="preserve">dukter som omfattas av övergångsbestämmelsen.  </w:t>
      </w:r>
    </w:p>
    <w:p w14:paraId="478E4993" w14:textId="0F08CB1C"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 xml:space="preserve">En majoritet av remissinstanserna är positiva till eller har inte lämnat synpunkter på promemorians förslag. </w:t>
      </w:r>
      <w:r w:rsidRPr="008C7B5F">
        <w:rPr>
          <w:bCs/>
          <w:i/>
          <w:iCs/>
        </w:rPr>
        <w:t>Läkemedels</w:t>
      </w:r>
      <w:r>
        <w:rPr>
          <w:bCs/>
          <w:i/>
          <w:iCs/>
        </w:rPr>
        <w:softHyphen/>
      </w:r>
      <w:r w:rsidRPr="008C7B5F">
        <w:rPr>
          <w:bCs/>
          <w:i/>
          <w:iCs/>
        </w:rPr>
        <w:t>verk</w:t>
      </w:r>
      <w:r>
        <w:rPr>
          <w:bCs/>
          <w:i/>
          <w:iCs/>
        </w:rPr>
        <w:softHyphen/>
      </w:r>
      <w:r w:rsidRPr="008C7B5F">
        <w:rPr>
          <w:bCs/>
          <w:i/>
          <w:iCs/>
        </w:rPr>
        <w:t>et</w:t>
      </w:r>
      <w:r w:rsidRPr="008C7B5F">
        <w:rPr>
          <w:bCs/>
        </w:rPr>
        <w:t xml:space="preserve"> anser det önskvärt att </w:t>
      </w:r>
      <w:r>
        <w:rPr>
          <w:bCs/>
        </w:rPr>
        <w:t xml:space="preserve">det </w:t>
      </w:r>
      <w:r w:rsidRPr="008C7B5F">
        <w:rPr>
          <w:bCs/>
        </w:rPr>
        <w:t>tydliggör</w:t>
      </w:r>
      <w:r>
        <w:rPr>
          <w:bCs/>
        </w:rPr>
        <w:t>s</w:t>
      </w:r>
      <w:r w:rsidRPr="008C7B5F">
        <w:rPr>
          <w:bCs/>
        </w:rPr>
        <w:t xml:space="preserve"> vad som gäller för produkter som enligt direktiven kommer att fortsätta att finnas på marknaden när äldre föreskrifter om säkerhetsövervakning upphör att gälla sex månader efter att meddelandet om Eudameds funktionalitet har publicerats. </w:t>
      </w:r>
    </w:p>
    <w:p w14:paraId="38A979F3" w14:textId="14FE8882" w:rsidR="008539B5" w:rsidRDefault="008539B5" w:rsidP="008539B5">
      <w:pPr>
        <w:pStyle w:val="Brdtextmedindrag"/>
      </w:pPr>
      <w:r w:rsidRPr="00512425">
        <w:rPr>
          <w:b/>
        </w:rPr>
        <w:t xml:space="preserve">Skälen för </w:t>
      </w:r>
      <w:r>
        <w:rPr>
          <w:b/>
        </w:rPr>
        <w:t xml:space="preserve">regeringens </w:t>
      </w:r>
      <w:r w:rsidRPr="00512425">
        <w:rPr>
          <w:b/>
        </w:rPr>
        <w:t>förslag</w:t>
      </w:r>
      <w:r>
        <w:t>: I flera fall ska uppgifter registreras i EU-databasen, Eudamed. Exempel på information som ska registreras där är uppgifter om produkter, tillverkare, auktoriserade representanter och im</w:t>
      </w:r>
      <w:r>
        <w:softHyphen/>
        <w:t>portörer, anmälda organ, kliniska utvärderingar och kliniska pröv</w:t>
      </w:r>
      <w:r>
        <w:softHyphen/>
        <w:t>ning</w:t>
      </w:r>
      <w:r>
        <w:softHyphen/>
        <w:t xml:space="preserve">ar, rapporter och vissa uppgifter om marknadskontroll. </w:t>
      </w:r>
    </w:p>
    <w:p w14:paraId="58B8282E" w14:textId="03C79907" w:rsidR="008539B5" w:rsidRDefault="008539B5" w:rsidP="008539B5">
      <w:pPr>
        <w:pStyle w:val="Brdtextmedindrag"/>
      </w:pPr>
      <w:bookmarkStart w:id="524" w:name="_Hlk20233616"/>
      <w:r>
        <w:t>I artikel 123.3 d i MDR-förordningen anges att förordningens krav på att uppgifter ska registreras i Eudamed inte ska börja tillämpas förrän sex månad</w:t>
      </w:r>
      <w:r>
        <w:softHyphen/>
        <w:t>er efter det att kommissionen i enlighet med artikel 34.3 i MDR-förordningen har offentliggjort ett meddelande i Europeiska unionens officiella tidning om att databasen fungerar fullt ut. Dessförinnan ska förordningens krav om att registrera uppgifter i Eudamed inte tillämpas.</w:t>
      </w:r>
    </w:p>
    <w:p w14:paraId="2BEA62CD" w14:textId="687A85C4" w:rsidR="008539B5" w:rsidRDefault="008539B5" w:rsidP="008539B5">
      <w:pPr>
        <w:pStyle w:val="Brdtextmedindrag"/>
      </w:pPr>
      <w:bookmarkStart w:id="525" w:name="_Hlk20236623"/>
      <w:bookmarkEnd w:id="524"/>
      <w:r>
        <w:t>Av artikel 122 i MDR-förordningen framgår att direktiven 90/385/EEG och 93/42/EEG ska upphöra att gälla från och med den 26 maj 2020. Genom förordning (EU) 2020/561 ändrades det datumet till 26 maj 2021. I artikel 122 stadgas det emellertid också undantag</w:t>
      </w:r>
      <w:bookmarkEnd w:id="525"/>
      <w:r>
        <w:t xml:space="preserve"> från att direktiven ska upp</w:t>
      </w:r>
      <w:r>
        <w:softHyphen/>
        <w:t xml:space="preserve">höra den 26 maj 2021. Av bestämmelsens första och tredje strecksatser framgår att skyldigheterna i fråga om </w:t>
      </w:r>
      <w:bookmarkStart w:id="526" w:name="_Hlk16854156"/>
      <w:r>
        <w:t>säkerhetsövervakning, att anmäla en klinisk prövning och att lagra uppgifter om säkerhetsövervakning och under</w:t>
      </w:r>
      <w:r>
        <w:softHyphen/>
        <w:t xml:space="preserve">sökningar i en databas </w:t>
      </w:r>
      <w:bookmarkEnd w:id="526"/>
      <w:r>
        <w:t>(artiklarna 8, 10, 10b.1 b och c, 10b.2 och 10b.3 i direktiv 90/385/EEG och artiklarna 10, 14a.1 c och d, 14a.2, 14a.3 och 15 i direktiv 93/42/EEG) ska upphöra att gälla sex månader efter det att meddelandet om Eudameds funktionalitet offentliggjorts i Europeiska union</w:t>
      </w:r>
      <w:r>
        <w:softHyphen/>
        <w:t>ens officiella tidning i enlighet med artikel 34.3 i MDR-förord</w:t>
      </w:r>
      <w:r>
        <w:softHyphen/>
        <w:t>ning</w:t>
      </w:r>
      <w:r>
        <w:softHyphen/>
        <w:t>en. Detsamma gäller de krav med avseende på säkerhetsövervakning och klin</w:t>
      </w:r>
      <w:r>
        <w:softHyphen/>
        <w:t xml:space="preserve">iska prövningar som avses i motsvarande bilagor i direktiven. </w:t>
      </w:r>
      <w:bookmarkStart w:id="527" w:name="_Hlk20237164"/>
      <w:r>
        <w:t>Direkt</w:t>
      </w:r>
      <w:r>
        <w:softHyphen/>
        <w:t>iv</w:t>
      </w:r>
      <w:r>
        <w:softHyphen/>
        <w:t>ens bestämmelser är genomförda i svensk rätt genom bemyndiganden i 6, 8 och 10 §§ lagen om medicintekniska produkter och 4, 6 och 10 §§ för</w:t>
      </w:r>
      <w:r>
        <w:softHyphen/>
        <w:t>ordningen om medicintekniska produkter samt Läkemedelsverket före</w:t>
      </w:r>
      <w:r>
        <w:softHyphen/>
        <w:t xml:space="preserve">skrifter. </w:t>
      </w:r>
      <w:bookmarkEnd w:id="527"/>
    </w:p>
    <w:p w14:paraId="59DD1023" w14:textId="57EC040B" w:rsidR="008539B5" w:rsidRDefault="008539B5" w:rsidP="008539B5">
      <w:pPr>
        <w:pStyle w:val="Brdtextmedindrag"/>
      </w:pPr>
      <w:r>
        <w:t>Liknande upphävandebestämmelser finns i artikel 112 i IVDR-förord</w:t>
      </w:r>
      <w:r>
        <w:softHyphen/>
        <w:t>ning</w:t>
      </w:r>
      <w:r>
        <w:softHyphen/>
        <w:t>en. I den bestämmelsen anges att direktiv 98/79/EG ska upphöra att gälla men att det finns undantag. Av artikel 112 a med dess hänvisning till artiklarna 113.2 och 113.3 f i IVDR-förordningen framgår att skyldigheter om säkerhetsövervakning och prestandastudier som avses i motsvarande bilagor till direktivet i artiklarna 11, 12.1 c, 12.2 och 12.3 i direktiv 98/79/EG ska upphöra att gälla den 26 maj 2022 eller sex månader efter det att meddelandet om Eudameds funktionalitet offentliggjorts i Europe</w:t>
      </w:r>
      <w:r>
        <w:softHyphen/>
        <w:t>iska unionens officiella tidning om den senare tidpunkten infaller efter den 26 maj 2022. Även dessa artiklar är genomförda i svensk rätt genom be</w:t>
      </w:r>
      <w:r>
        <w:softHyphen/>
        <w:t>mynd</w:t>
      </w:r>
      <w:r>
        <w:softHyphen/>
        <w:t xml:space="preserve">igandena i 6, 8 och 10 §§ lagen om medicintekniska produkter. </w:t>
      </w:r>
    </w:p>
    <w:p w14:paraId="10C0FB5D" w14:textId="16BDEF47" w:rsidR="008539B5" w:rsidRDefault="008539B5" w:rsidP="008539B5">
      <w:pPr>
        <w:pStyle w:val="Brdtextmedindrag"/>
      </w:pPr>
      <w:r>
        <w:t>En övergångsbestämmelse bör införas i den nya lagen med komplett</w:t>
      </w:r>
      <w:r>
        <w:softHyphen/>
        <w:t>er</w:t>
      </w:r>
      <w:r>
        <w:softHyphen/>
        <w:t>ande bestämmelser till EU:s förordningar om medicintekniska produkter. Av den bestämmelsen ska det framgå att bestämmelser i den upphävda lag</w:t>
      </w:r>
      <w:r>
        <w:softHyphen/>
        <w:t xml:space="preserve">en </w:t>
      </w:r>
      <w:r w:rsidRPr="00A03083">
        <w:t xml:space="preserve">om </w:t>
      </w:r>
      <w:r w:rsidRPr="00FE7AEA">
        <w:t xml:space="preserve">tillverkarnas skyldigheter i fråga om säkerhetsövervakning </w:t>
      </w:r>
      <w:r>
        <w:t xml:space="preserve">och </w:t>
      </w:r>
      <w:r w:rsidRPr="00FE7AEA">
        <w:t xml:space="preserve">att tillhandahålla dokumentation </w:t>
      </w:r>
      <w:r>
        <w:t xml:space="preserve">i fråga om </w:t>
      </w:r>
      <w:r w:rsidRPr="00A03083">
        <w:t>kliniska prövningar och pre</w:t>
      </w:r>
      <w:r>
        <w:softHyphen/>
      </w:r>
      <w:r w:rsidRPr="00A03083">
        <w:t>standa</w:t>
      </w:r>
      <w:r>
        <w:softHyphen/>
      </w:r>
      <w:r w:rsidRPr="00A03083">
        <w:t xml:space="preserve">studier ska fortsätta att gälla fram till den dag som motsvarar sex månader efter det att meddelandet om </w:t>
      </w:r>
      <w:r>
        <w:t xml:space="preserve">Eudameds </w:t>
      </w:r>
      <w:r w:rsidRPr="00A03083">
        <w:t>funktionalitet</w:t>
      </w:r>
      <w:r>
        <w:t xml:space="preserve"> har offentliggjorts. </w:t>
      </w:r>
    </w:p>
    <w:p w14:paraId="5677E0CC" w14:textId="62CD52A7" w:rsidR="008539B5" w:rsidRDefault="008539B5" w:rsidP="008539B5">
      <w:pPr>
        <w:pStyle w:val="Brdtextmedindrag"/>
      </w:pPr>
      <w:r>
        <w:t>De aktuella bestämmelserna i MDR-förordningen ska börja tillämpas den 26 maj 2021 eller sex månader efter det att meddelandet om Eudameds funk</w:t>
      </w:r>
      <w:r>
        <w:softHyphen/>
        <w:t>tionalitet offentliggjordes, beroende vilket datum som inträffar sist. Det innebär att om offentliggörandet av Eudameds funktionalitet inte gjorts före den 26 november 2020 så kommer aktuella bestämmelser i MDR-förordningen att börja tillämpas sex månader efter det att med</w:t>
      </w:r>
      <w:r>
        <w:softHyphen/>
        <w:t>del</w:t>
      </w:r>
      <w:r>
        <w:softHyphen/>
        <w:t>and</w:t>
      </w:r>
      <w:r>
        <w:softHyphen/>
        <w:t>et offentliggjorts. Något sådant meddelande har inte offentliggjorts. Som anges i avsnitt 18.8 har kommissionen meddelat att Eudamed inte kom</w:t>
      </w:r>
      <w:r>
        <w:softHyphen/>
        <w:t>mer att vara funktionsduglig till den 26 maj 2021. I över</w:t>
      </w:r>
      <w:r>
        <w:softHyphen/>
        <w:t>gångs</w:t>
      </w:r>
      <w:r>
        <w:softHyphen/>
        <w:t>bestäm</w:t>
      </w:r>
      <w:r>
        <w:softHyphen/>
        <w:t>mels</w:t>
      </w:r>
      <w:r>
        <w:softHyphen/>
        <w:t>en ska det därför anges att äldre föreskrifter ska gälla fram till sex månad</w:t>
      </w:r>
      <w:r>
        <w:softHyphen/>
        <w:t>er efter det att meddelandet om Eudameds funktionalitet har offent</w:t>
      </w:r>
      <w:r>
        <w:softHyphen/>
        <w:t>lig</w:t>
      </w:r>
      <w:r>
        <w:softHyphen/>
        <w:t xml:space="preserve">gjorts. Liknande övergångsbestämmelser finns i IVDR-förordningen, men med den avvikelsen att bestämmelserna i IVDR-förordningen som tidigast kan börja tillämpas den 26 maj 2022. Det innebär att meddelandet om Eudameds funktionalitet ska ha offentliggjorts före den 26 november 2021. Detta förhållande ska framgå av övergångsbestämmelsen. </w:t>
      </w:r>
    </w:p>
    <w:p w14:paraId="4FF7CCEC" w14:textId="7CF38543" w:rsidR="008539B5" w:rsidRDefault="008539B5" w:rsidP="008539B5">
      <w:pPr>
        <w:pStyle w:val="Brdtextmedindrag"/>
      </w:pPr>
      <w:r w:rsidRPr="00F62DAA">
        <w:rPr>
          <w:i/>
          <w:iCs/>
        </w:rPr>
        <w:t>Läkemedelsverket</w:t>
      </w:r>
      <w:r w:rsidRPr="00D04DA9">
        <w:t xml:space="preserve"> </w:t>
      </w:r>
      <w:r>
        <w:t xml:space="preserve">önskar att det </w:t>
      </w:r>
      <w:r w:rsidRPr="00D04DA9">
        <w:t>tydliggör</w:t>
      </w:r>
      <w:r>
        <w:t>s</w:t>
      </w:r>
      <w:r w:rsidRPr="00D04DA9">
        <w:t xml:space="preserve"> vad som gäller för produkter som enligt direktiven kommer att fortsätta att finnas på marknaden när äldre föreskrifter om säkerhetsövervakning upphör att gälla sex månader efter att meddelandet om Eudameds funktionalitet har publicerats. </w:t>
      </w:r>
      <w:r>
        <w:t>Läke</w:t>
      </w:r>
      <w:r>
        <w:softHyphen/>
        <w:t>medels</w:t>
      </w:r>
      <w:r>
        <w:softHyphen/>
        <w:t xml:space="preserve">verket frågar även om </w:t>
      </w:r>
      <w:r w:rsidRPr="00D04DA9">
        <w:t xml:space="preserve">Läkemedelsverkets föreskrifter </w:t>
      </w:r>
      <w:r>
        <w:t xml:space="preserve">kommer att </w:t>
      </w:r>
      <w:r w:rsidRPr="00D04DA9">
        <w:t>fortsätt</w:t>
      </w:r>
      <w:r>
        <w:t>a</w:t>
      </w:r>
      <w:r w:rsidRPr="00D04DA9">
        <w:t xml:space="preserve"> att gälla.</w:t>
      </w:r>
    </w:p>
    <w:p w14:paraId="3CE21EF6" w14:textId="68D63327" w:rsidR="008539B5" w:rsidRDefault="008539B5" w:rsidP="008539B5">
      <w:pPr>
        <w:pStyle w:val="Brdtextmedindrag"/>
      </w:pPr>
      <w:bookmarkStart w:id="528" w:name="_Hlk63439603"/>
      <w:r>
        <w:t xml:space="preserve">I avsnitt 18.3 och 18.8 anges det att EU-förordningarna inte reglerar </w:t>
      </w:r>
      <w:r w:rsidRPr="00AD3311">
        <w:t>vilka bestämmelser som ska gälla för produkter som redan finns på mark</w:t>
      </w:r>
      <w:r>
        <w:softHyphen/>
      </w:r>
      <w:r w:rsidRPr="00AD3311">
        <w:t>nad</w:t>
      </w:r>
      <w:r>
        <w:softHyphen/>
      </w:r>
      <w:r w:rsidRPr="00AD3311">
        <w:t>en.</w:t>
      </w:r>
      <w:bookmarkEnd w:id="528"/>
      <w:r w:rsidRPr="00AD3311">
        <w:t xml:space="preserve"> När det gäller de produkter som har släppts ut på marknaden och tagits i bruk före den 26 maj 202</w:t>
      </w:r>
      <w:r>
        <w:t>1</w:t>
      </w:r>
      <w:r w:rsidRPr="00AD3311">
        <w:t>, m.a.o. alla de produkter som redan finns på marknaden, ska direktivens bestämmelser gälla. En liknande bestäm</w:t>
      </w:r>
      <w:r>
        <w:softHyphen/>
      </w:r>
      <w:r w:rsidRPr="00AD3311">
        <w:t>melse som den i artikel 122 i MDR-förordningen finns i artikel 112 i IVDR-förordningen och avser medicintekniska produkter för in vitro-diagnostik.</w:t>
      </w:r>
      <w:r>
        <w:t xml:space="preserve"> Bestämmelserna i MDR- och IVDR-förordningarna om säker</w:t>
      </w:r>
      <w:r>
        <w:softHyphen/>
        <w:t>hets</w:t>
      </w:r>
      <w:r>
        <w:softHyphen/>
        <w:t>övervakning och att tillhandahålla dokumentation i fråga om kliniska pröv</w:t>
      </w:r>
      <w:r>
        <w:softHyphen/>
        <w:t>ningar och prestandastudier regleras av övergångs</w:t>
      </w:r>
      <w:r>
        <w:softHyphen/>
        <w:t xml:space="preserve">bestämmelsen som anges i avsnitt 18.3 och ska inte omfattas av den övergångsbestämmelse som föreslås ovan. </w:t>
      </w:r>
      <w:r w:rsidRPr="005E7069">
        <w:t>Den upphävda lagen om medicintekniska produkter ska således fortsätta att gälla för dessa produkter.</w:t>
      </w:r>
      <w:r>
        <w:t xml:space="preserve"> Detta ska framgå av en över</w:t>
      </w:r>
      <w:r>
        <w:softHyphen/>
        <w:t>gångs</w:t>
      </w:r>
      <w:r>
        <w:softHyphen/>
        <w:t xml:space="preserve">bestämmelse till den nya lagen med kompletterande bestämmelse till EU:s förordningar om medicintekniska produkter. De produkter som </w:t>
      </w:r>
      <w:r w:rsidRPr="00AD3311">
        <w:t>har släppts ut på marknaden och tagits i bruk före den 26 maj 202</w:t>
      </w:r>
      <w:r>
        <w:t>1 respektive 26 maj 2022 ska således även fort</w:t>
      </w:r>
      <w:r>
        <w:softHyphen/>
        <w:t>sätt</w:t>
      </w:r>
      <w:r>
        <w:softHyphen/>
        <w:t>ningsvis uppfylla kraven i den upp</w:t>
      </w:r>
      <w:r>
        <w:softHyphen/>
        <w:t>hävda lagen om medicintekniska pro</w:t>
      </w:r>
      <w:r>
        <w:softHyphen/>
        <w:t xml:space="preserve">dukter </w:t>
      </w:r>
      <w:bookmarkStart w:id="529" w:name="_Hlk57645994"/>
      <w:r>
        <w:t>vad gäller säker</w:t>
      </w:r>
      <w:r>
        <w:softHyphen/>
        <w:t>hets</w:t>
      </w:r>
      <w:r>
        <w:softHyphen/>
        <w:t>över</w:t>
      </w:r>
      <w:r>
        <w:softHyphen/>
        <w:t>vak</w:t>
      </w:r>
      <w:r>
        <w:softHyphen/>
        <w:t>ning, kliniska prövningar och pre</w:t>
      </w:r>
      <w:r>
        <w:softHyphen/>
        <w:t>standa</w:t>
      </w:r>
      <w:r>
        <w:softHyphen/>
        <w:t xml:space="preserve">studier. </w:t>
      </w:r>
      <w:bookmarkStart w:id="530" w:name="_Hlk58248959"/>
      <w:bookmarkStart w:id="531" w:name="_Hlk57645958"/>
      <w:r>
        <w:t xml:space="preserve">Även </w:t>
      </w:r>
      <w:r w:rsidRPr="005E7069">
        <w:t xml:space="preserve">bestämmelser om tillsyn, avgifter och sanktioner </w:t>
      </w:r>
      <w:r>
        <w:t>be</w:t>
      </w:r>
      <w:r>
        <w:softHyphen/>
        <w:t xml:space="preserve">höver </w:t>
      </w:r>
      <w:r w:rsidRPr="005E7069">
        <w:t>fortfarande gälla för dessa pro</w:t>
      </w:r>
      <w:r>
        <w:softHyphen/>
      </w:r>
      <w:r w:rsidRPr="005E7069">
        <w:t>dukter.</w:t>
      </w:r>
      <w:r>
        <w:t xml:space="preserve"> En produkt som inte uppfyller kraven kan exempelvis återkallas med stöd av den upphävda lagen. Denna fråga behandlas i avsnitt 18.13.</w:t>
      </w:r>
      <w:bookmarkEnd w:id="530"/>
      <w:r>
        <w:t xml:space="preserve"> Dessutom införs ett bemyndigande för reger</w:t>
      </w:r>
      <w:r>
        <w:softHyphen/>
        <w:t>ingen eller den myndighet som regeringen bestämmer att meddela före</w:t>
      </w:r>
      <w:r>
        <w:softHyphen/>
        <w:t>skrifter om rapportering av händelser när det gäller produkter som har släppts ut på marknaden i enlighet med lagen om</w:t>
      </w:r>
      <w:r w:rsidRPr="00334BE6">
        <w:t xml:space="preserve"> </w:t>
      </w:r>
      <w:r>
        <w:t>medicintekniska pro</w:t>
      </w:r>
      <w:r>
        <w:softHyphen/>
        <w:t>dukter (jfr avsnitt 18.4). Därmed kan föreskrifter meddelas om att all</w:t>
      </w:r>
      <w:r>
        <w:softHyphen/>
        <w:t>var</w:t>
      </w:r>
      <w:r>
        <w:softHyphen/>
        <w:t>liga tillbud och korrigerande säkerhetsåtgärder på marknaden ska rap</w:t>
      </w:r>
      <w:r>
        <w:softHyphen/>
        <w:t>port</w:t>
      </w:r>
      <w:r>
        <w:softHyphen/>
        <w:t>er</w:t>
      </w:r>
      <w:r>
        <w:softHyphen/>
        <w:t xml:space="preserve">as till Eudamed. </w:t>
      </w:r>
    </w:p>
    <w:p w14:paraId="13D67640" w14:textId="77777777" w:rsidR="008539B5" w:rsidRDefault="008539B5" w:rsidP="008539B5">
      <w:pPr>
        <w:pStyle w:val="Rubrik2"/>
      </w:pPr>
      <w:bookmarkStart w:id="532" w:name="_Toc65132714"/>
      <w:bookmarkStart w:id="533" w:name="_Toc69367584"/>
      <w:bookmarkEnd w:id="529"/>
      <w:bookmarkEnd w:id="531"/>
      <w:r>
        <w:t>Övergångsbestämmelser om dispenser och angränsande produkter</w:t>
      </w:r>
      <w:bookmarkEnd w:id="532"/>
      <w:bookmarkEnd w:id="533"/>
    </w:p>
    <w:p w14:paraId="25832222" w14:textId="68477B03" w:rsidR="008539B5" w:rsidRDefault="008539B5" w:rsidP="008539B5">
      <w:pPr>
        <w:pStyle w:val="Brdtextram"/>
      </w:pPr>
      <w:r>
        <w:rPr>
          <w:b/>
        </w:rPr>
        <w:t>Regeringens f</w:t>
      </w:r>
      <w:r w:rsidRPr="001E5686">
        <w:rPr>
          <w:b/>
        </w:rPr>
        <w:t xml:space="preserve">örslag: </w:t>
      </w:r>
      <w:r>
        <w:t xml:space="preserve">En medicinteknisk </w:t>
      </w:r>
      <w:bookmarkStart w:id="534" w:name="_Hlk58500615"/>
      <w:r>
        <w:t xml:space="preserve">produkt </w:t>
      </w:r>
      <w:r w:rsidRPr="006A15D5">
        <w:t>som inte är en medicin</w:t>
      </w:r>
      <w:r>
        <w:softHyphen/>
      </w:r>
      <w:r w:rsidRPr="006A15D5">
        <w:t>teknisk produkt för in vitro-diagnostik</w:t>
      </w:r>
      <w:bookmarkEnd w:id="534"/>
      <w:r>
        <w:t xml:space="preserve"> och som i enlighet med ett tillstånd meddelat med stöd av föreskrifter i 4 § lagen om medicin</w:t>
      </w:r>
      <w:r>
        <w:softHyphen/>
        <w:t>tekn</w:t>
      </w:r>
      <w:r>
        <w:softHyphen/>
        <w:t>iska produkter om att den lagen helt eller delvis inte ska gälla för pro</w:t>
      </w:r>
      <w:r>
        <w:softHyphen/>
        <w:t>dukten och som har släppts ut på marknaden eller tagits i bruk före den 26 maj 2021 får fortsätta att tillhandahållas så länge det tillståndet gäller. Detsamma ska gälla för en medicinteknisk produkt för in vitro-diagnostik som har släppts ut på marknaden eller tagits i bruk före den 26 maj 2022.</w:t>
      </w:r>
    </w:p>
    <w:p w14:paraId="32C144A0" w14:textId="74C584A6" w:rsidR="008539B5" w:rsidRPr="005938A7" w:rsidRDefault="008539B5" w:rsidP="008539B5">
      <w:pPr>
        <w:pStyle w:val="Brdtextmedindragram"/>
      </w:pPr>
      <w:r>
        <w:t>Bestämmelsen i 4 § lagen om medicintekniska produkter ska också fort</w:t>
      </w:r>
      <w:r>
        <w:softHyphen/>
        <w:t>sätta att gälla fram till den 26 maj 2022 när det gäller möjligheten att meddela föreskrifter om att lagen om medicintekniska produkter ska gälla även för produkter som i fråga om användningen står nära medicin</w:t>
      </w:r>
      <w:r>
        <w:softHyphen/>
        <w:t xml:space="preserve">tekniska produkter. </w:t>
      </w:r>
    </w:p>
    <w:p w14:paraId="3B727289" w14:textId="77777777" w:rsidR="008539B5" w:rsidRDefault="008539B5" w:rsidP="008539B5">
      <w:pPr>
        <w:pStyle w:val="Brdtextmedindrag"/>
      </w:pPr>
    </w:p>
    <w:p w14:paraId="30A0C564" w14:textId="34C20009"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delvis </w:t>
      </w:r>
      <w:r w:rsidRPr="00316DD4">
        <w:t>med regeringens för</w:t>
      </w:r>
      <w:r>
        <w:softHyphen/>
      </w:r>
      <w:r w:rsidRPr="00316DD4">
        <w:t>slag.</w:t>
      </w:r>
      <w:r>
        <w:t xml:space="preserve"> I promemorian anges det i övergångsbestämmelsen att produkter som om</w:t>
      </w:r>
      <w:r>
        <w:softHyphen/>
        <w:t>fattas av undantag meddelat med stöd av 4 § i den upphävda lagen om medicin</w:t>
      </w:r>
      <w:r>
        <w:softHyphen/>
        <w:t xml:space="preserve">tekniska produkter och som har släppts ut på marknaden eller tagits i bruk före den 26 maj 2020 får fortsätta att tillhandahållas så länge beslut om undantag för produkten gäller. </w:t>
      </w:r>
    </w:p>
    <w:p w14:paraId="22C15C14" w14:textId="6ADD287E" w:rsidR="008539B5" w:rsidRDefault="008539B5" w:rsidP="008539B5">
      <w:pPr>
        <w:pStyle w:val="Brdtextmedindrag"/>
      </w:pPr>
      <w:r w:rsidRPr="00316DD4">
        <w:rPr>
          <w:b/>
        </w:rPr>
        <w:t>Remissinstanser</w:t>
      </w:r>
      <w:r>
        <w:rPr>
          <w:b/>
        </w:rPr>
        <w:t>na</w:t>
      </w:r>
      <w:r w:rsidRPr="00316DD4">
        <w:rPr>
          <w:b/>
        </w:rPr>
        <w:t>:</w:t>
      </w:r>
      <w:r w:rsidRPr="00961ECC">
        <w:rPr>
          <w:i/>
          <w:iCs/>
        </w:rPr>
        <w:t xml:space="preserve"> </w:t>
      </w:r>
      <w:r>
        <w:rPr>
          <w:bCs/>
        </w:rPr>
        <w:t xml:space="preserve">En majoritet av remissinstanserna är positiva till eller har inte lämnat synpunkter på promemorians förslag. </w:t>
      </w:r>
      <w:r>
        <w:rPr>
          <w:i/>
          <w:iCs/>
        </w:rPr>
        <w:t>Sveriges Kom</w:t>
      </w:r>
      <w:r>
        <w:rPr>
          <w:i/>
          <w:iCs/>
        </w:rPr>
        <w:softHyphen/>
        <w:t>mun</w:t>
      </w:r>
      <w:r>
        <w:rPr>
          <w:i/>
          <w:iCs/>
        </w:rPr>
        <w:softHyphen/>
        <w:t xml:space="preserve">er och Regioner </w:t>
      </w:r>
      <w:r w:rsidRPr="00F62DAA">
        <w:t>(</w:t>
      </w:r>
      <w:r w:rsidRPr="00025161">
        <w:t>SKR)</w:t>
      </w:r>
      <w:r w:rsidRPr="003F1199">
        <w:t xml:space="preserve"> efterlyser ett förtydligande om </w:t>
      </w:r>
      <w:r>
        <w:t xml:space="preserve">bemyndigandet om </w:t>
      </w:r>
      <w:r w:rsidRPr="003F1199">
        <w:t xml:space="preserve">angränsande produkter som </w:t>
      </w:r>
      <w:r>
        <w:t>föreslås i avsnitt 9.3 och den föreslagna över</w:t>
      </w:r>
      <w:r>
        <w:softHyphen/>
        <w:t xml:space="preserve">gångsbestämmelsen i 4 § lagen om medicintekniska produkter. </w:t>
      </w:r>
      <w:r w:rsidRPr="00961ECC">
        <w:rPr>
          <w:i/>
          <w:iCs/>
        </w:rPr>
        <w:t>E-hälso</w:t>
      </w:r>
      <w:r>
        <w:rPr>
          <w:i/>
          <w:iCs/>
        </w:rPr>
        <w:softHyphen/>
      </w:r>
      <w:r w:rsidRPr="00961ECC">
        <w:rPr>
          <w:i/>
          <w:iCs/>
        </w:rPr>
        <w:t>myndigheten</w:t>
      </w:r>
      <w:r>
        <w:t xml:space="preserve"> tillstyrker förslaget om att möjligheten att meddela före</w:t>
      </w:r>
      <w:r>
        <w:softHyphen/>
        <w:t>skrifter avseende produkter som i fråga om användningen står nära medicin</w:t>
      </w:r>
      <w:r>
        <w:softHyphen/>
        <w:t>tekniska produkter ska fortsätta att gälla fram till den 26 maj 2022. Mynd</w:t>
      </w:r>
      <w:r>
        <w:softHyphen/>
        <w:t>ig</w:t>
      </w:r>
      <w:r>
        <w:softHyphen/>
        <w:t>heten understryker dock att det behövs tid för anpassa verksam</w:t>
      </w:r>
      <w:r>
        <w:softHyphen/>
        <w:t>heten till regelverket på minst två år.</w:t>
      </w:r>
      <w:r w:rsidRPr="005B7462">
        <w:t xml:space="preserve"> </w:t>
      </w:r>
    </w:p>
    <w:p w14:paraId="6EF6416E" w14:textId="09E40A8C" w:rsidR="008539B5" w:rsidRPr="00316DD4" w:rsidRDefault="008539B5" w:rsidP="008539B5">
      <w:pPr>
        <w:pStyle w:val="Brdtextmedindrag"/>
        <w:rPr>
          <w:b/>
        </w:rPr>
      </w:pPr>
      <w:r w:rsidRPr="00327E17">
        <w:rPr>
          <w:i/>
          <w:iCs/>
        </w:rPr>
        <w:t>Region Skåne</w:t>
      </w:r>
      <w:r w:rsidRPr="00327E17">
        <w:t xml:space="preserve"> pekar på den begränsade kapaciteten hos anmälda organ inom EU och att det finns en risk att produkter inte kan certifieras enligt MDR</w:t>
      </w:r>
      <w:r>
        <w:t>-förordningen</w:t>
      </w:r>
      <w:r w:rsidRPr="00327E17">
        <w:t xml:space="preserve"> i tid. Regionen </w:t>
      </w:r>
      <w:r>
        <w:t xml:space="preserve">anför att </w:t>
      </w:r>
      <w:r w:rsidRPr="00327E17">
        <w:t>problematiken skulle kunna hant</w:t>
      </w:r>
      <w:r>
        <w:softHyphen/>
      </w:r>
      <w:r w:rsidRPr="00327E17">
        <w:t>er</w:t>
      </w:r>
      <w:r>
        <w:softHyphen/>
      </w:r>
      <w:r w:rsidRPr="00327E17">
        <w:t>as genom lämpliga övergångsbestämmelser, t</w:t>
      </w:r>
      <w:r>
        <w:t>.</w:t>
      </w:r>
      <w:r w:rsidRPr="00327E17">
        <w:t>ex</w:t>
      </w:r>
      <w:r>
        <w:t>.</w:t>
      </w:r>
      <w:r w:rsidRPr="00327E17">
        <w:t xml:space="preserve"> genom </w:t>
      </w:r>
      <w:r>
        <w:t xml:space="preserve">att företag skulle kunna ansöka om </w:t>
      </w:r>
      <w:r w:rsidRPr="00327E17">
        <w:t>en dispensmöjlighet.</w:t>
      </w:r>
    </w:p>
    <w:p w14:paraId="783914D0" w14:textId="28DD8D05" w:rsidR="008539B5" w:rsidRDefault="008539B5" w:rsidP="008539B5">
      <w:pPr>
        <w:pStyle w:val="Brdtextmedindrag"/>
      </w:pPr>
      <w:r w:rsidRPr="001E5686">
        <w:rPr>
          <w:b/>
        </w:rPr>
        <w:t xml:space="preserve">Skälen för </w:t>
      </w:r>
      <w:r>
        <w:rPr>
          <w:b/>
        </w:rPr>
        <w:t xml:space="preserve">regeringens </w:t>
      </w:r>
      <w:r w:rsidRPr="001E5686">
        <w:rPr>
          <w:b/>
        </w:rPr>
        <w:t>förslag:</w:t>
      </w:r>
      <w:r>
        <w:t xml:space="preserve"> </w:t>
      </w:r>
      <w:bookmarkStart w:id="535" w:name="_Hlk20231673"/>
      <w:r>
        <w:t>Av artikel 120.9 i MDR-förordningen fram</w:t>
      </w:r>
      <w:r>
        <w:softHyphen/>
        <w:t>går att t</w:t>
      </w:r>
      <w:r w:rsidRPr="001E5686">
        <w:t>illstånd som medlemsstaternas behöriga myndigheter beviljat i enlighet med artikel 9.9 i direktiv 90/385/EEG eller artikel 11.13 i direktiv 93/42/EEG ska ha den giltighet som anges i tillståndet</w:t>
      </w:r>
      <w:r>
        <w:t>. Nämnda direktivs</w:t>
      </w:r>
      <w:r>
        <w:softHyphen/>
        <w:t>bestämmelser ger behöriga myndigheter möjlighet att tillåta att pro</w:t>
      </w:r>
      <w:r>
        <w:softHyphen/>
        <w:t>dukter släpps ut på marknaden eller tas i bruk trots att procedurer för EU-försäkran eller andra förfarande avseende bedömningar om överens</w:t>
      </w:r>
      <w:r>
        <w:softHyphen/>
        <w:t>stäm</w:t>
      </w:r>
      <w:r>
        <w:softHyphen/>
        <w:t>melse inte utförts. Ett sådant tillstånd får meddelas om användningen av produkten skyddar människors hälsa. Direktivs</w:t>
      </w:r>
      <w:r>
        <w:softHyphen/>
        <w:t>bestämmelserna är genom</w:t>
      </w:r>
      <w:r>
        <w:softHyphen/>
        <w:t>förda i svensk rätt genom bemyndigandet i 4 § lagen (1993:584) om medicin</w:t>
      </w:r>
      <w:r>
        <w:softHyphen/>
        <w:t>tekniska produkter där det anges att regeringen eller den mynd</w:t>
      </w:r>
      <w:r>
        <w:softHyphen/>
        <w:t>ig</w:t>
      </w:r>
      <w:r>
        <w:softHyphen/>
        <w:t xml:space="preserve">het som regeringen bestämmer få föreskriva att lagen helt eller delvis inte ska gälla i fråga om vissa medicintekniska produkter. Läkemedelsverket har med stöd av 2 § förordningen om medicintekniska produkter meddelat sådana föreskrifter i 7 § 12 Läkemedelsverkets föreskrifter (LVFS 2003:11) om medicintekniska produkter. </w:t>
      </w:r>
    </w:p>
    <w:p w14:paraId="40E07981" w14:textId="58549C20" w:rsidR="008539B5" w:rsidRDefault="008539B5" w:rsidP="008539B5">
      <w:pPr>
        <w:pStyle w:val="Brdtextmedindrag"/>
      </w:pPr>
      <w:r>
        <w:t xml:space="preserve">En </w:t>
      </w:r>
      <w:r w:rsidRPr="00BC1080">
        <w:t>övergångsbestämmelse</w:t>
      </w:r>
      <w:r>
        <w:t xml:space="preserve"> med samma innehåll som den i artikel 120.9 i MDR-förordningen finns i artikel 110.9 i IVDR-förordningen och rör medicin</w:t>
      </w:r>
      <w:r>
        <w:softHyphen/>
        <w:t>tekniska produkter för in vitro-diagnostik. Artikel 110.9 hänvisar till artikel 9.12 i direktiv 98/79/EG. Även denna direktivsbestämmelse är genom</w:t>
      </w:r>
      <w:r>
        <w:softHyphen/>
        <w:t xml:space="preserve">förd i svensk rätt genom 4 § lagen om medicintekniska produkter. </w:t>
      </w:r>
    </w:p>
    <w:p w14:paraId="702203ED" w14:textId="5B565350" w:rsidR="008539B5" w:rsidRDefault="008539B5" w:rsidP="008539B5">
      <w:pPr>
        <w:pStyle w:val="Brdtextmedindrag"/>
      </w:pPr>
      <w:r>
        <w:t>En övergångsbestämmelse bör införas i lagen med kompletterande be</w:t>
      </w:r>
      <w:r>
        <w:softHyphen/>
        <w:t>stäm</w:t>
      </w:r>
      <w:r>
        <w:softHyphen/>
        <w:t>melser till EU:s förordningar om medicintekniska produkter som inne</w:t>
      </w:r>
      <w:r>
        <w:softHyphen/>
        <w:t>bär att e</w:t>
      </w:r>
      <w:r w:rsidRPr="006D20F9">
        <w:t xml:space="preserve">n medicinteknisk produkt som i enlighet med </w:t>
      </w:r>
      <w:r>
        <w:t xml:space="preserve">ett tillstånd </w:t>
      </w:r>
      <w:r w:rsidRPr="006D20F9">
        <w:t>har släppts ut på marknaden eller tagits i bruk före den 26 maj 202</w:t>
      </w:r>
      <w:r>
        <w:t>1</w:t>
      </w:r>
      <w:r w:rsidRPr="006D20F9">
        <w:t xml:space="preserve"> får fort</w:t>
      </w:r>
      <w:r>
        <w:softHyphen/>
      </w:r>
      <w:r w:rsidRPr="006D20F9">
        <w:t xml:space="preserve">sätta att tillhandahållas så länge </w:t>
      </w:r>
      <w:r>
        <w:t xml:space="preserve">det tillståndet </w:t>
      </w:r>
      <w:r w:rsidRPr="006D20F9">
        <w:t xml:space="preserve">gäller. Detsamma gäller för en medicinteknisk produkt för in vitro-diagnostik som har släppts ut på marknaden eller tagits i bruk före den 26 maj 2022. </w:t>
      </w:r>
      <w:r>
        <w:t>Det tillstånd som avses är ett tillstånd som har meddelats med stöd av föreskrifter</w:t>
      </w:r>
      <w:r w:rsidRPr="006D20F9">
        <w:t xml:space="preserve"> </w:t>
      </w:r>
      <w:r>
        <w:t xml:space="preserve">i </w:t>
      </w:r>
      <w:r w:rsidRPr="006D20F9">
        <w:t>4</w:t>
      </w:r>
      <w:r>
        <w:t> §</w:t>
      </w:r>
      <w:r w:rsidRPr="006D20F9">
        <w:t xml:space="preserve"> lagen om medicintekniska produkter</w:t>
      </w:r>
      <w:r>
        <w:t xml:space="preserve"> om att den lagen helt eller delvis inte ska gälla för produkten.</w:t>
      </w:r>
    </w:p>
    <w:p w14:paraId="2F90A76C" w14:textId="26212338" w:rsidR="008539B5" w:rsidRDefault="008539B5" w:rsidP="008539B5">
      <w:pPr>
        <w:pStyle w:val="Brdtextmedindrag"/>
      </w:pPr>
      <w:bookmarkStart w:id="536" w:name="_Hlk20231039"/>
      <w:bookmarkEnd w:id="535"/>
      <w:r>
        <w:t>I 4 § lagen om medicintekniska produkter finns även ett bemyndigande om att regeringen eller den myndighet som regeringen bestämmer får före</w:t>
      </w:r>
      <w:r>
        <w:softHyphen/>
        <w:t>skriva att lagen ska gälla även andra produkter som i fråga om använd</w:t>
      </w:r>
      <w:r>
        <w:softHyphen/>
        <w:t>ning</w:t>
      </w:r>
      <w:r>
        <w:softHyphen/>
        <w:t xml:space="preserve">en står nära medicintekniska produkter. Läkemedelsverket har med stöd av 2 § förordningen med samma titel meddelat sådana föreskrifter i </w:t>
      </w:r>
      <w:r w:rsidRPr="00031CD0">
        <w:t>Läke</w:t>
      </w:r>
      <w:r>
        <w:softHyphen/>
      </w:r>
      <w:r w:rsidRPr="00031CD0">
        <w:t>medels</w:t>
      </w:r>
      <w:r>
        <w:softHyphen/>
      </w:r>
      <w:r w:rsidRPr="00031CD0">
        <w:t>verk</w:t>
      </w:r>
      <w:r>
        <w:softHyphen/>
      </w:r>
      <w:r w:rsidRPr="00031CD0">
        <w:t xml:space="preserve">ets föreskrifter </w:t>
      </w:r>
      <w:r>
        <w:t xml:space="preserve">(LVFS 2014:7) </w:t>
      </w:r>
      <w:r w:rsidRPr="00031CD0">
        <w:t>om tillämpning av lagen om medicintekniska produkter på nationella medicinska informations</w:t>
      </w:r>
      <w:r>
        <w:softHyphen/>
      </w:r>
      <w:r w:rsidRPr="00031CD0">
        <w:t>system</w:t>
      </w:r>
      <w:r>
        <w:t xml:space="preserve"> (NMI). Föreskrifter om att lagen ska gälla även andra produkter som </w:t>
      </w:r>
      <w:r w:rsidRPr="001907AD">
        <w:t>i fråga om användningen står nära medicintekniska produkter</w:t>
      </w:r>
      <w:r>
        <w:t xml:space="preserve"> är en nation</w:t>
      </w:r>
      <w:r>
        <w:softHyphen/>
        <w:t>ell lagstiftning. Man skulle kunna tänka sig att bemyndigandet upp</w:t>
      </w:r>
      <w:r>
        <w:softHyphen/>
        <w:t>hävs den 26 maj 2021 i fråga om sådana produkter som i sin användning står nära sådana medicintekniska produkter som avses i MDR-förord</w:t>
      </w:r>
      <w:r>
        <w:softHyphen/>
        <w:t>ning</w:t>
      </w:r>
      <w:r>
        <w:softHyphen/>
        <w:t>en och att bemyndigandet är kvar avseende medicintekniska produkter för in vitro-diagnostik fram till den 26 maj 2022 då IVDR-förordningen börjar tillämpas. En sådan reglering kan emellertid leda till problem och det före</w:t>
      </w:r>
      <w:r>
        <w:softHyphen/>
        <w:t>slås i stället att bemyndigandet ska fortsätta att gälla i sin helhet fram till den 26 maj 2022, vilket är den tidpunkt som båda EU-förordningarna har börjat att tillämpas. Detta innebär att bemyndigandet i nuvarande lag</w:t>
      </w:r>
      <w:r>
        <w:softHyphen/>
        <w:t>stift</w:t>
      </w:r>
      <w:r>
        <w:softHyphen/>
        <w:t xml:space="preserve">ning ska fortsätta att gälla till den 26 maj 2022. </w:t>
      </w:r>
      <w:r w:rsidRPr="002E2DE1">
        <w:rPr>
          <w:i/>
          <w:iCs/>
        </w:rPr>
        <w:t>SKR</w:t>
      </w:r>
      <w:r w:rsidRPr="003F1199">
        <w:t xml:space="preserve"> efterlyser ett för</w:t>
      </w:r>
      <w:r>
        <w:softHyphen/>
      </w:r>
      <w:r w:rsidRPr="003F1199">
        <w:t>tydlig</w:t>
      </w:r>
      <w:r>
        <w:softHyphen/>
      </w:r>
      <w:r w:rsidRPr="003F1199">
        <w:t xml:space="preserve">ande </w:t>
      </w:r>
      <w:r>
        <w:t xml:space="preserve">av förhållandet mellan bemyndigandet om </w:t>
      </w:r>
      <w:r w:rsidRPr="003F1199">
        <w:t>angränsande pro</w:t>
      </w:r>
      <w:r>
        <w:softHyphen/>
      </w:r>
      <w:r w:rsidRPr="003F1199">
        <w:t>dukt</w:t>
      </w:r>
      <w:r>
        <w:softHyphen/>
      </w:r>
      <w:r w:rsidRPr="003F1199">
        <w:t xml:space="preserve">er som </w:t>
      </w:r>
      <w:r>
        <w:t>föreslås i avsnitt 9.3 och den föreslagna övergångs</w:t>
      </w:r>
      <w:r>
        <w:softHyphen/>
        <w:t>be</w:t>
      </w:r>
      <w:r>
        <w:softHyphen/>
        <w:t>stäm</w:t>
      </w:r>
      <w:r>
        <w:softHyphen/>
        <w:t>mels</w:t>
      </w:r>
      <w:r>
        <w:softHyphen/>
        <w:t>en om 4 § lagen om medicintekniska produkter. Det är reger</w:t>
      </w:r>
      <w:r>
        <w:softHyphen/>
        <w:t>ing</w:t>
      </w:r>
      <w:r>
        <w:softHyphen/>
        <w:t>ens avsikt med regleringarna att fram till den 26 maj 2022 ska föreskrifter om an</w:t>
      </w:r>
      <w:r>
        <w:softHyphen/>
        <w:t>gräns</w:t>
      </w:r>
      <w:r>
        <w:softHyphen/>
        <w:t>ande produkter kunna meddelas med stöd av 4 § lagen om medicin</w:t>
      </w:r>
      <w:r>
        <w:softHyphen/>
        <w:t>tekn</w:t>
      </w:r>
      <w:r>
        <w:softHyphen/>
        <w:t>iska produkter till följd av den nu aktuella övergångsbestämmelsen. Där</w:t>
      </w:r>
      <w:r>
        <w:softHyphen/>
        <w:t>efter kan bestämmelser i förordning och myndighetsföreskrifter med</w:t>
      </w:r>
      <w:r>
        <w:softHyphen/>
        <w:t>delas med stöd av det bemyndigande som införs i den nya lagen med kom</w:t>
      </w:r>
      <w:r>
        <w:softHyphen/>
        <w:t>pletterande bestämmelser till EU:s förordningar om medicintekniska pro</w:t>
      </w:r>
      <w:r>
        <w:softHyphen/>
        <w:t>dukter, se avsnitt 9.3.</w:t>
      </w:r>
    </w:p>
    <w:bookmarkEnd w:id="536"/>
    <w:p w14:paraId="5B73AEAD" w14:textId="55FA3F66" w:rsidR="008539B5" w:rsidRDefault="008539B5" w:rsidP="008539B5">
      <w:pPr>
        <w:pStyle w:val="Brdtextmedindrag"/>
      </w:pPr>
      <w:r w:rsidRPr="00D04A6B">
        <w:rPr>
          <w:rFonts w:eastAsiaTheme="minorHAnsi"/>
          <w:i/>
          <w:iCs/>
        </w:rPr>
        <w:t>E-hälsomyndigheten</w:t>
      </w:r>
      <w:r w:rsidRPr="002E2DE1">
        <w:rPr>
          <w:rStyle w:val="BrdtextmedindragChar"/>
        </w:rPr>
        <w:t xml:space="preserve"> tillstyrker förslaget om </w:t>
      </w:r>
      <w:bookmarkStart w:id="537" w:name="_Hlk56193985"/>
      <w:r w:rsidRPr="002E2DE1">
        <w:rPr>
          <w:rStyle w:val="BrdtextmedindragChar"/>
        </w:rPr>
        <w:t xml:space="preserve">att </w:t>
      </w:r>
      <w:r>
        <w:rPr>
          <w:rStyle w:val="BrdtextmedindragChar"/>
        </w:rPr>
        <w:t xml:space="preserve">det även </w:t>
      </w:r>
      <w:r w:rsidRPr="002E2DE1">
        <w:rPr>
          <w:rStyle w:val="BrdtextmedindragChar"/>
        </w:rPr>
        <w:t xml:space="preserve">i fortsättningen </w:t>
      </w:r>
      <w:r>
        <w:rPr>
          <w:rStyle w:val="BrdtextmedindragChar"/>
        </w:rPr>
        <w:t xml:space="preserve">ska kunna </w:t>
      </w:r>
      <w:r w:rsidRPr="002E2DE1">
        <w:rPr>
          <w:rStyle w:val="BrdtextmedindragChar"/>
        </w:rPr>
        <w:t>meddela</w:t>
      </w:r>
      <w:r>
        <w:rPr>
          <w:rStyle w:val="BrdtextmedindragChar"/>
        </w:rPr>
        <w:t>s</w:t>
      </w:r>
      <w:r w:rsidRPr="002E2DE1">
        <w:rPr>
          <w:rStyle w:val="BrdtextmedindragChar"/>
        </w:rPr>
        <w:t xml:space="preserve"> föreskrifter för </w:t>
      </w:r>
      <w:r>
        <w:rPr>
          <w:rStyle w:val="BrdtextmedindragChar"/>
        </w:rPr>
        <w:t xml:space="preserve">angränsande </w:t>
      </w:r>
      <w:r w:rsidRPr="002E2DE1">
        <w:rPr>
          <w:rStyle w:val="BrdtextmedindragChar"/>
        </w:rPr>
        <w:t>produkter</w:t>
      </w:r>
      <w:bookmarkEnd w:id="537"/>
      <w:r w:rsidRPr="002E2DE1">
        <w:rPr>
          <w:rStyle w:val="BrdtextmedindragChar"/>
        </w:rPr>
        <w:t>. E-hälso</w:t>
      </w:r>
      <w:r>
        <w:rPr>
          <w:rStyle w:val="BrdtextmedindragChar"/>
        </w:rPr>
        <w:softHyphen/>
      </w:r>
      <w:r w:rsidRPr="002E2DE1">
        <w:rPr>
          <w:rStyle w:val="BrdtextmedindragChar"/>
        </w:rPr>
        <w:t>mynd</w:t>
      </w:r>
      <w:r>
        <w:rPr>
          <w:rStyle w:val="BrdtextmedindragChar"/>
        </w:rPr>
        <w:softHyphen/>
      </w:r>
      <w:r w:rsidRPr="002E2DE1">
        <w:rPr>
          <w:rStyle w:val="BrdtextmedindragChar"/>
        </w:rPr>
        <w:t>ig</w:t>
      </w:r>
      <w:r>
        <w:rPr>
          <w:rStyle w:val="BrdtextmedindragChar"/>
        </w:rPr>
        <w:softHyphen/>
      </w:r>
      <w:r w:rsidRPr="002E2DE1">
        <w:rPr>
          <w:rStyle w:val="BrdtextmedindragChar"/>
        </w:rPr>
        <w:t xml:space="preserve">heten anser även att förslaget </w:t>
      </w:r>
      <w:r>
        <w:rPr>
          <w:rStyle w:val="BrdtextmedindragChar"/>
        </w:rPr>
        <w:t xml:space="preserve">om den fortsatta möjligheten </w:t>
      </w:r>
      <w:r w:rsidRPr="002E2DE1">
        <w:rPr>
          <w:rStyle w:val="BrdtextmedindragChar"/>
        </w:rPr>
        <w:t>att meddela före</w:t>
      </w:r>
      <w:r>
        <w:rPr>
          <w:rStyle w:val="BrdtextmedindragChar"/>
        </w:rPr>
        <w:softHyphen/>
      </w:r>
      <w:r w:rsidRPr="002E2DE1">
        <w:rPr>
          <w:rStyle w:val="BrdtextmedindragChar"/>
        </w:rPr>
        <w:t xml:space="preserve">skrifter avseende </w:t>
      </w:r>
      <w:r>
        <w:rPr>
          <w:rStyle w:val="BrdtextmedindragChar"/>
        </w:rPr>
        <w:t xml:space="preserve">angränsande </w:t>
      </w:r>
      <w:r w:rsidRPr="002E2DE1">
        <w:rPr>
          <w:rStyle w:val="BrdtextmedindragChar"/>
        </w:rPr>
        <w:t xml:space="preserve">produkter fram till </w:t>
      </w:r>
      <w:r>
        <w:rPr>
          <w:rStyle w:val="BrdtextmedindragChar"/>
        </w:rPr>
        <w:t xml:space="preserve">den </w:t>
      </w:r>
      <w:r w:rsidRPr="002E2DE1">
        <w:rPr>
          <w:rStyle w:val="BrdtextmedindragChar"/>
        </w:rPr>
        <w:t xml:space="preserve">26 maj 2022 är bra och rimligt. Dock vill </w:t>
      </w:r>
      <w:r w:rsidRPr="002E2DE1">
        <w:t>myndigheten understryka att en implementer</w:t>
      </w:r>
      <w:r>
        <w:softHyphen/>
      </w:r>
      <w:r w:rsidRPr="002E2DE1">
        <w:t>ings</w:t>
      </w:r>
      <w:r>
        <w:softHyphen/>
      </w:r>
      <w:r w:rsidRPr="002E2DE1">
        <w:t xml:space="preserve">tid för tillämning av regelverket behövs efter att ny föreskrift är fastställt om minst två år. </w:t>
      </w:r>
      <w:r>
        <w:t xml:space="preserve">Regeringen noterar att nu föreslagna möjligheter att meddela föreskrifter om angränsande produkter är desamma som i den nuvarande lagstiftningen. De föreskrifter som bedöms behövas efter det att bemyndigandet överförts till den nya lagen bör meddelas i vanlig ordning och med de tidsaspekter som bedöms lämpliga i varje aktuellt fall. </w:t>
      </w:r>
      <w:r w:rsidRPr="002E2DE1">
        <w:rPr>
          <w:i/>
          <w:iCs/>
        </w:rPr>
        <w:t>Region Skåne</w:t>
      </w:r>
      <w:r>
        <w:t xml:space="preserve"> finner att </w:t>
      </w:r>
      <w:r w:rsidRPr="002E2DE1">
        <w:t xml:space="preserve">den begränsade kapaciteten hos anmälda organ inom EU </w:t>
      </w:r>
      <w:r>
        <w:t>inne</w:t>
      </w:r>
      <w:r>
        <w:softHyphen/>
        <w:t xml:space="preserve">bär </w:t>
      </w:r>
      <w:r w:rsidRPr="002E2DE1">
        <w:t>en risk att produkter inte kan certifieras enligt MDR</w:t>
      </w:r>
      <w:r>
        <w:t>-förordningen</w:t>
      </w:r>
      <w:r w:rsidRPr="002E2DE1">
        <w:t xml:space="preserve"> i tid. Därmed ser </w:t>
      </w:r>
      <w:r>
        <w:t xml:space="preserve">regionen </w:t>
      </w:r>
      <w:r w:rsidRPr="002E2DE1">
        <w:t>en risk för en bristande tillgång på medicin</w:t>
      </w:r>
      <w:r>
        <w:softHyphen/>
      </w:r>
      <w:r w:rsidRPr="002E2DE1">
        <w:t>tekn</w:t>
      </w:r>
      <w:r>
        <w:softHyphen/>
      </w:r>
      <w:r w:rsidRPr="002E2DE1">
        <w:t xml:space="preserve">iska produkter </w:t>
      </w:r>
      <w:r>
        <w:t xml:space="preserve">eller </w:t>
      </w:r>
      <w:r w:rsidRPr="002E2DE1">
        <w:t xml:space="preserve">en monopolsituation </w:t>
      </w:r>
      <w:r>
        <w:t xml:space="preserve">när </w:t>
      </w:r>
      <w:r w:rsidRPr="002E2DE1">
        <w:t>tillverkare ska gå över till MDR</w:t>
      </w:r>
      <w:r>
        <w:t>-förordningen</w:t>
      </w:r>
      <w:r w:rsidRPr="002E2DE1">
        <w:t xml:space="preserve">. </w:t>
      </w:r>
      <w:r>
        <w:t>Regionen anför att problematiken skulle kunna hant</w:t>
      </w:r>
      <w:r>
        <w:softHyphen/>
        <w:t>er</w:t>
      </w:r>
      <w:r>
        <w:softHyphen/>
        <w:t>as genom lämpliga övergångsbestämmelser, t.ex. genom en möjlighet för företag att söka dispens. Regeringen noterar att tillgången till anmälda organ är en fråga som nogsamt följs av EU och regeringen. Det är mycket viktigt att detta inte blir en trång sektor som gör att medicintekniska pro</w:t>
      </w:r>
      <w:r>
        <w:softHyphen/>
        <w:t>dukter inte kommer ut på marknaden. Emellertid ges det ingen möjlighet att i nationell rätt meddela andra dispenser från bestämmelserna i MDR-förordningen än vad som tillåts i den EU-förordningen.</w:t>
      </w:r>
    </w:p>
    <w:p w14:paraId="000117E4" w14:textId="77777777" w:rsidR="008539B5" w:rsidRDefault="008539B5" w:rsidP="008539B5">
      <w:pPr>
        <w:pStyle w:val="Rubrik2"/>
      </w:pPr>
      <w:bookmarkStart w:id="538" w:name="_Toc65132715"/>
      <w:bookmarkStart w:id="539" w:name="_Toc69367585"/>
      <w:r>
        <w:t>Övergångsbestämmelser om produkter som har tillverkats av derivat av vävnader och celler från människa</w:t>
      </w:r>
      <w:bookmarkEnd w:id="538"/>
      <w:bookmarkEnd w:id="539"/>
    </w:p>
    <w:p w14:paraId="44FE2EAA" w14:textId="77777777" w:rsidR="008539B5" w:rsidRDefault="008539B5" w:rsidP="008539B5">
      <w:pPr>
        <w:pStyle w:val="Brdtextram"/>
      </w:pPr>
      <w:r>
        <w:rPr>
          <w:b/>
        </w:rPr>
        <w:t>Regeringens f</w:t>
      </w:r>
      <w:r w:rsidRPr="00EE0F76">
        <w:rPr>
          <w:b/>
        </w:rPr>
        <w:t>örslag:</w:t>
      </w:r>
      <w:r>
        <w:t xml:space="preserve"> En medicinteknisk p</w:t>
      </w:r>
      <w:r w:rsidRPr="00535EAF">
        <w:t xml:space="preserve">rodukt </w:t>
      </w:r>
      <w:r w:rsidRPr="00D742CA">
        <w:t xml:space="preserve">som inte </w:t>
      </w:r>
      <w:r>
        <w:t xml:space="preserve">är en </w:t>
      </w:r>
      <w:r w:rsidRPr="00D742CA">
        <w:t>medicinteknisk produkt för in vitro-diagnostik och</w:t>
      </w:r>
      <w:r>
        <w:t xml:space="preserve"> som är</w:t>
      </w:r>
      <w:r w:rsidRPr="00535EAF">
        <w:t xml:space="preserve"> tillverkad av derivat av vävnader eller celler från människa och där derivaten är icke-viabla eller har gjorts icke-viabla</w:t>
      </w:r>
      <w:r>
        <w:t xml:space="preserve">, och </w:t>
      </w:r>
      <w:r w:rsidRPr="00535EAF">
        <w:t>som har släppts ut på marknaden eller tagits i bruk före den 26 maj</w:t>
      </w:r>
      <w:r>
        <w:t xml:space="preserve"> 2021 ska även i fortsättning</w:t>
      </w:r>
      <w:r w:rsidRPr="00535EAF">
        <w:t xml:space="preserve">en </w:t>
      </w:r>
      <w:r>
        <w:t xml:space="preserve">få </w:t>
      </w:r>
      <w:r w:rsidRPr="00535EAF">
        <w:t>släppas ut på marknaden eller tas i bruk.</w:t>
      </w:r>
      <w:r>
        <w:t xml:space="preserve"> </w:t>
      </w:r>
    </w:p>
    <w:p w14:paraId="6651095F" w14:textId="77777777" w:rsidR="008539B5" w:rsidRDefault="008539B5" w:rsidP="008539B5">
      <w:pPr>
        <w:pStyle w:val="Brdtextmedindrag"/>
        <w:rPr>
          <w:b/>
        </w:rPr>
      </w:pPr>
    </w:p>
    <w:p w14:paraId="4DE17281" w14:textId="77777777" w:rsidR="008539B5" w:rsidRDefault="008539B5" w:rsidP="008539B5">
      <w:pPr>
        <w:pStyle w:val="Brdtextmedindrag"/>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 föreslås det att aktuella medicintekniska p</w:t>
      </w:r>
      <w:r w:rsidRPr="00535EAF">
        <w:t xml:space="preserve">rodukter tillverkade av derivat av vävnader eller celler från människa </w:t>
      </w:r>
      <w:r>
        <w:t xml:space="preserve">ska få </w:t>
      </w:r>
      <w:r w:rsidRPr="00535EAF">
        <w:t>släppas ut på marknaden eller tas i bruk</w:t>
      </w:r>
      <w:r>
        <w:t xml:space="preserve"> om produkten har </w:t>
      </w:r>
      <w:r w:rsidRPr="00535EAF">
        <w:t>släppts ut på marknaden eller tagits i bruk före den 26 maj</w:t>
      </w:r>
      <w:r>
        <w:t xml:space="preserve"> 2020, i stället för den 26 maj 2021</w:t>
      </w:r>
      <w:r w:rsidRPr="00535EAF">
        <w:t>.</w:t>
      </w:r>
      <w:r>
        <w:t xml:space="preserve"> </w:t>
      </w:r>
    </w:p>
    <w:p w14:paraId="5CF29567" w14:textId="77777777"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w:t>
      </w:r>
    </w:p>
    <w:p w14:paraId="615A88C0" w14:textId="5384DD50" w:rsidR="008539B5" w:rsidRDefault="008539B5" w:rsidP="008539B5">
      <w:pPr>
        <w:pStyle w:val="Brdtextmedindrag"/>
      </w:pPr>
      <w:r w:rsidRPr="00EE0F76">
        <w:rPr>
          <w:b/>
        </w:rPr>
        <w:t xml:space="preserve">Skälen för </w:t>
      </w:r>
      <w:r>
        <w:rPr>
          <w:b/>
        </w:rPr>
        <w:t xml:space="preserve">regeringens </w:t>
      </w:r>
      <w:r w:rsidRPr="00EE0F76">
        <w:rPr>
          <w:b/>
        </w:rPr>
        <w:t>förslag:</w:t>
      </w:r>
      <w:r>
        <w:t xml:space="preserve"> </w:t>
      </w:r>
      <w:bookmarkStart w:id="540" w:name="_Hlk20250238"/>
      <w:r>
        <w:t xml:space="preserve">Övergångsbestämmelsen i artikel 120.10 i MDR-förordningen avser produkter som tillverkats av derivat av vävnader och celler från människa. </w:t>
      </w:r>
      <w:bookmarkEnd w:id="540"/>
      <w:r>
        <w:t>Som anges i artikel 1.6 g i MDR-för</w:t>
      </w:r>
      <w:r>
        <w:softHyphen/>
        <w:t>ord</w:t>
      </w:r>
      <w:r>
        <w:softHyphen/>
        <w:t>ningen ska MDR-förordningen inte tillämpas på t</w:t>
      </w:r>
      <w:r w:rsidRPr="00C25ECF">
        <w:t xml:space="preserve">ransplantat, vävnader eller celler från människa eller derivat därav </w:t>
      </w:r>
      <w:r>
        <w:t xml:space="preserve">som omfattas av </w:t>
      </w:r>
      <w:r w:rsidRPr="00C25ECF">
        <w:t>direktiv 2004/23/EG om fastställande av kvalitets- och säkerhetsnormer för dona</w:t>
      </w:r>
      <w:r>
        <w:softHyphen/>
      </w:r>
      <w:r w:rsidRPr="00C25ECF">
        <w:t>tion, tillvaratagande, kontroll, bearbetning, konservering, förvaring och distri</w:t>
      </w:r>
      <w:r>
        <w:softHyphen/>
      </w:r>
      <w:r w:rsidRPr="00C25ECF">
        <w:t>bution a</w:t>
      </w:r>
      <w:r>
        <w:t xml:space="preserve">v mänskliga vävnader och celler. MDR-förordningen ska inte heller tillämpas på artiklar </w:t>
      </w:r>
      <w:r w:rsidRPr="00C25ECF">
        <w:t xml:space="preserve">som innehåller eller består av </w:t>
      </w:r>
      <w:r>
        <w:t>sådana t</w:t>
      </w:r>
      <w:r w:rsidRPr="00C25ECF">
        <w:t>rans</w:t>
      </w:r>
      <w:r>
        <w:softHyphen/>
      </w:r>
      <w:r w:rsidRPr="00C25ECF">
        <w:t>plant</w:t>
      </w:r>
      <w:r>
        <w:softHyphen/>
      </w:r>
      <w:r w:rsidRPr="00C25ECF">
        <w:t>at, vävnader eller celler från människa eller derivat därav</w:t>
      </w:r>
      <w:r>
        <w:t>. MDR-förord</w:t>
      </w:r>
      <w:r>
        <w:softHyphen/>
        <w:t>ning</w:t>
      </w:r>
      <w:r>
        <w:softHyphen/>
        <w:t xml:space="preserve">en ska dock tillämpas på </w:t>
      </w:r>
      <w:bookmarkStart w:id="541" w:name="_Hlk7439329"/>
      <w:r>
        <w:t>produkter som har tillverkats med hjälp av derivat av vävnader och celler från människa som är icke-viabla eller som har gjorts icke-viabla</w:t>
      </w:r>
      <w:bookmarkEnd w:id="541"/>
      <w:r>
        <w:t xml:space="preserve">. Enligt artikel 120.10 ska sådana produkter som </w:t>
      </w:r>
      <w:r w:rsidRPr="00AF1A1B">
        <w:t>i enlig</w:t>
      </w:r>
      <w:r>
        <w:softHyphen/>
      </w:r>
      <w:r w:rsidRPr="00AF1A1B">
        <w:t>het med gällande bestämmelser i medlemsstaterna lagligen har släppts ut på marknaden eller tagits i bruk före den 26 maj 2020 även i fort</w:t>
      </w:r>
      <w:r>
        <w:softHyphen/>
      </w:r>
      <w:r w:rsidRPr="00AF1A1B">
        <w:t xml:space="preserve">sättningen </w:t>
      </w:r>
      <w:r>
        <w:t xml:space="preserve">få </w:t>
      </w:r>
      <w:r w:rsidRPr="00AF1A1B">
        <w:t>släppas ut på marknaden och tas i bruk i de berörda med</w:t>
      </w:r>
      <w:r>
        <w:softHyphen/>
      </w:r>
      <w:r w:rsidRPr="00AF1A1B">
        <w:t>lems</w:t>
      </w:r>
      <w:r>
        <w:softHyphen/>
      </w:r>
      <w:r w:rsidRPr="00AF1A1B">
        <w:t>staterna.</w:t>
      </w:r>
      <w:r>
        <w:t xml:space="preserve"> Genom förordning (EU) 2020/561 så ändrades datumet den 26 maj 2020 till den 26 maj 2021. </w:t>
      </w:r>
    </w:p>
    <w:p w14:paraId="693D2303" w14:textId="083F5373" w:rsidR="008539B5" w:rsidRDefault="008539B5" w:rsidP="008539B5">
      <w:pPr>
        <w:pStyle w:val="Brdtextmedindrag"/>
      </w:pPr>
      <w:r>
        <w:t>Några bestämmelser om produkter som har tillverkats av derivat av vävnader och celler från människa som är icke-viabla eller som har gjorts icke-viabla finns inte i svensk rätt men om sådana produkter har släppts ut eller tagits i bruk bör vad som anges i artikel 120.10 framgå av en över</w:t>
      </w:r>
      <w:r>
        <w:softHyphen/>
        <w:t>gångs</w:t>
      </w:r>
      <w:r>
        <w:softHyphen/>
        <w:t xml:space="preserve">bestämmelse till lagen med kompletterande bestämmelser till EU:s förordningar om medicintekniska produkter. </w:t>
      </w:r>
    </w:p>
    <w:p w14:paraId="00710EC4" w14:textId="77777777" w:rsidR="00BC5731" w:rsidRDefault="00BC5731" w:rsidP="008539B5">
      <w:pPr>
        <w:pStyle w:val="Brdtextmedindrag"/>
      </w:pPr>
    </w:p>
    <w:p w14:paraId="69750E31" w14:textId="77777777" w:rsidR="008539B5" w:rsidDel="005E59CC" w:rsidRDefault="008539B5" w:rsidP="008539B5">
      <w:pPr>
        <w:pStyle w:val="Rubrik2"/>
      </w:pPr>
      <w:bookmarkStart w:id="542" w:name="_Toc65132716"/>
      <w:bookmarkStart w:id="543" w:name="_Toc69367586"/>
      <w:r w:rsidDel="005E59CC">
        <w:t>Övergångsbestämmelse om att kliniska prövningar får fortsätta att genomföras</w:t>
      </w:r>
      <w:bookmarkEnd w:id="542"/>
      <w:bookmarkEnd w:id="543"/>
    </w:p>
    <w:p w14:paraId="4AAE616A" w14:textId="77777777" w:rsidR="008539B5" w:rsidDel="005E59CC" w:rsidRDefault="008539B5" w:rsidP="008539B5">
      <w:pPr>
        <w:pStyle w:val="Brdtextram"/>
      </w:pPr>
      <w:r>
        <w:rPr>
          <w:b/>
        </w:rPr>
        <w:t>Regeringens f</w:t>
      </w:r>
      <w:r w:rsidRPr="00605BE0" w:rsidDel="005E59CC">
        <w:rPr>
          <w:b/>
        </w:rPr>
        <w:t>örslag</w:t>
      </w:r>
      <w:r w:rsidRPr="008505B7" w:rsidDel="005E59CC">
        <w:t xml:space="preserve">: </w:t>
      </w:r>
      <w:r>
        <w:t>E</w:t>
      </w:r>
      <w:r w:rsidDel="005E59CC">
        <w:t>n k</w:t>
      </w:r>
      <w:r w:rsidRPr="00605BE0" w:rsidDel="005E59CC">
        <w:t>linisk prövning som har inletts före den 26 maj 202</w:t>
      </w:r>
      <w:r>
        <w:t>1</w:t>
      </w:r>
      <w:r w:rsidRPr="00605BE0" w:rsidDel="005E59CC">
        <w:t xml:space="preserve"> får fortsätta att genomföras enligt </w:t>
      </w:r>
      <w:r>
        <w:t>den upphävda lagen</w:t>
      </w:r>
      <w:r w:rsidRPr="00605BE0" w:rsidDel="005E59CC">
        <w:t>. Från och med den 26 maj 202</w:t>
      </w:r>
      <w:r>
        <w:t>1</w:t>
      </w:r>
      <w:r w:rsidRPr="00605BE0" w:rsidDel="005E59CC">
        <w:t xml:space="preserve"> ska dock allvarliga negativa händelser och produktfel rapporteras i enlighet med </w:t>
      </w:r>
      <w:r>
        <w:t>MDR-förordningen</w:t>
      </w:r>
      <w:r w:rsidDel="005E59CC">
        <w:t>.</w:t>
      </w:r>
    </w:p>
    <w:p w14:paraId="1EDC03C4" w14:textId="77777777" w:rsidR="008539B5" w:rsidDel="005E59CC" w:rsidRDefault="008539B5" w:rsidP="008539B5">
      <w:pPr>
        <w:pStyle w:val="Brdtextmedindrag"/>
      </w:pPr>
    </w:p>
    <w:p w14:paraId="79892B06" w14:textId="77777777"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förslag.</w:t>
      </w:r>
      <w:r>
        <w:t xml:space="preserve"> I promemorian föreslås det att </w:t>
      </w:r>
      <w:r w:rsidDel="005E59CC">
        <w:t xml:space="preserve">övergångsbestämmelse </w:t>
      </w:r>
      <w:r>
        <w:t xml:space="preserve">ska avse </w:t>
      </w:r>
      <w:r w:rsidDel="005E59CC">
        <w:t>k</w:t>
      </w:r>
      <w:r w:rsidRPr="00605BE0" w:rsidDel="005E59CC">
        <w:t>linisk</w:t>
      </w:r>
      <w:r>
        <w:t>a</w:t>
      </w:r>
      <w:r w:rsidRPr="00605BE0" w:rsidDel="005E59CC">
        <w:t xml:space="preserve"> prövning</w:t>
      </w:r>
      <w:r>
        <w:t>ar</w:t>
      </w:r>
      <w:r w:rsidRPr="00605BE0" w:rsidDel="005E59CC">
        <w:t xml:space="preserve"> som inletts före den 26 maj 202</w:t>
      </w:r>
      <w:r>
        <w:t>0, i stället för den 26 maj 2021.</w:t>
      </w:r>
      <w:r w:rsidRPr="00605BE0" w:rsidDel="005E59CC">
        <w:t xml:space="preserve"> </w:t>
      </w:r>
    </w:p>
    <w:p w14:paraId="1E44878F" w14:textId="77777777" w:rsidR="008539B5" w:rsidRPr="00316DD4" w:rsidRDefault="008539B5" w:rsidP="008539B5">
      <w:pPr>
        <w:pStyle w:val="Brdtextmedindrag"/>
        <w:rPr>
          <w:b/>
        </w:rPr>
      </w:pPr>
      <w:r w:rsidRPr="00316DD4">
        <w:rPr>
          <w:b/>
        </w:rPr>
        <w:t>Remissinstanser</w:t>
      </w:r>
      <w:r>
        <w:rPr>
          <w:b/>
        </w:rPr>
        <w:t>na</w:t>
      </w:r>
      <w:r w:rsidRPr="00316DD4">
        <w:rPr>
          <w:b/>
        </w:rPr>
        <w:t>:</w:t>
      </w:r>
      <w:r w:rsidRPr="00906B11">
        <w:rPr>
          <w:bCs/>
        </w:rPr>
        <w:t xml:space="preserve"> </w:t>
      </w:r>
      <w:r>
        <w:rPr>
          <w:bCs/>
        </w:rPr>
        <w:t>En majoritet av remissinstanserna är positiva till eller har inte lämnat synpunkter på promemorians förslag.</w:t>
      </w:r>
      <w:bookmarkStart w:id="544" w:name="_Hlk35437029"/>
      <w:r>
        <w:rPr>
          <w:bCs/>
        </w:rPr>
        <w:t xml:space="preserve"> </w:t>
      </w:r>
      <w:r>
        <w:rPr>
          <w:bCs/>
          <w:i/>
          <w:iCs/>
        </w:rPr>
        <w:t>Göteborgs</w:t>
      </w:r>
      <w:r w:rsidRPr="008766E5">
        <w:rPr>
          <w:bCs/>
          <w:i/>
          <w:iCs/>
        </w:rPr>
        <w:t xml:space="preserve"> universitet</w:t>
      </w:r>
      <w:r w:rsidRPr="008766E5">
        <w:rPr>
          <w:bCs/>
        </w:rPr>
        <w:t xml:space="preserve"> </w:t>
      </w:r>
      <w:r>
        <w:rPr>
          <w:bCs/>
        </w:rPr>
        <w:t xml:space="preserve">och </w:t>
      </w:r>
      <w:r w:rsidRPr="00964B2D">
        <w:rPr>
          <w:bCs/>
          <w:i/>
          <w:iCs/>
        </w:rPr>
        <w:t>Sahlgrenska Universitetssjukhuset</w:t>
      </w:r>
      <w:r>
        <w:rPr>
          <w:bCs/>
        </w:rPr>
        <w:t xml:space="preserve"> </w:t>
      </w:r>
      <w:r w:rsidRPr="008766E5">
        <w:rPr>
          <w:bCs/>
        </w:rPr>
        <w:t>önskar ett</w:t>
      </w:r>
      <w:r>
        <w:rPr>
          <w:b/>
        </w:rPr>
        <w:t xml:space="preserve"> </w:t>
      </w:r>
      <w:r>
        <w:t>förtydligande om rapporterna om produktfel avser produktfel eller allvarliga produktfel</w:t>
      </w:r>
      <w:bookmarkEnd w:id="544"/>
      <w:r>
        <w:t>.</w:t>
      </w:r>
    </w:p>
    <w:p w14:paraId="12141389" w14:textId="1A4B1597" w:rsidR="008539B5" w:rsidRDefault="008539B5" w:rsidP="008539B5">
      <w:pPr>
        <w:pStyle w:val="Brdtextmedindrag"/>
      </w:pPr>
      <w:r w:rsidRPr="008505B7" w:rsidDel="005E59CC">
        <w:rPr>
          <w:b/>
        </w:rPr>
        <w:t xml:space="preserve">Skälen för </w:t>
      </w:r>
      <w:r>
        <w:rPr>
          <w:b/>
        </w:rPr>
        <w:t xml:space="preserve">regeringens </w:t>
      </w:r>
      <w:r w:rsidRPr="008505B7" w:rsidDel="005E59CC">
        <w:rPr>
          <w:b/>
        </w:rPr>
        <w:t xml:space="preserve">förslag: </w:t>
      </w:r>
      <w:r w:rsidRPr="008712BD" w:rsidDel="005E59CC">
        <w:t xml:space="preserve">Enligt övergångsbestämmelsen i artikel </w:t>
      </w:r>
      <w:bookmarkStart w:id="545" w:name="_Hlk20250473"/>
      <w:r w:rsidRPr="008712BD" w:rsidDel="005E59CC">
        <w:t xml:space="preserve">120.11 i </w:t>
      </w:r>
      <w:r>
        <w:t xml:space="preserve">MDR-förordningen </w:t>
      </w:r>
      <w:r w:rsidRPr="008712BD" w:rsidDel="005E59CC">
        <w:t xml:space="preserve">får kliniska prövningar som </w:t>
      </w:r>
      <w:r w:rsidDel="005E59CC">
        <w:t xml:space="preserve">har </w:t>
      </w:r>
      <w:r w:rsidRPr="008712BD" w:rsidDel="005E59CC">
        <w:t>inletts före den 26 maj 2020 fortsätta att genomföras</w:t>
      </w:r>
      <w:bookmarkEnd w:id="545"/>
      <w:r w:rsidRPr="008712BD" w:rsidDel="005E59CC">
        <w:t xml:space="preserve">. </w:t>
      </w:r>
      <w:r w:rsidDel="005E59CC">
        <w:t xml:space="preserve">Emellertid ska </w:t>
      </w:r>
      <w:r w:rsidRPr="008712BD" w:rsidDel="005E59CC">
        <w:t>allvarliga nega</w:t>
      </w:r>
      <w:r>
        <w:softHyphen/>
      </w:r>
      <w:r w:rsidRPr="008712BD" w:rsidDel="005E59CC">
        <w:t xml:space="preserve">tiva händelser och produktfel </w:t>
      </w:r>
      <w:r w:rsidDel="005E59CC">
        <w:t>f</w:t>
      </w:r>
      <w:r w:rsidRPr="008712BD" w:rsidDel="005E59CC">
        <w:t>rån och med den 26 maj 2020</w:t>
      </w:r>
      <w:r w:rsidDel="005E59CC">
        <w:t xml:space="preserve"> </w:t>
      </w:r>
      <w:r w:rsidRPr="008712BD" w:rsidDel="005E59CC">
        <w:t>rapport</w:t>
      </w:r>
      <w:r>
        <w:softHyphen/>
      </w:r>
      <w:r w:rsidRPr="008712BD" w:rsidDel="005E59CC">
        <w:t>er</w:t>
      </w:r>
      <w:r>
        <w:softHyphen/>
      </w:r>
      <w:r w:rsidRPr="008712BD" w:rsidDel="005E59CC">
        <w:t xml:space="preserve">as i enlighet med </w:t>
      </w:r>
      <w:r>
        <w:t>MDR-förordningen</w:t>
      </w:r>
      <w:r w:rsidRPr="008712BD" w:rsidDel="005E59CC">
        <w:t>.</w:t>
      </w:r>
      <w:r w:rsidDel="005E59CC">
        <w:t xml:space="preserve"> Bestämmelser om kliniska pröv</w:t>
      </w:r>
      <w:r>
        <w:softHyphen/>
      </w:r>
      <w:r w:rsidDel="005E59CC">
        <w:t>ning</w:t>
      </w:r>
      <w:r>
        <w:softHyphen/>
      </w:r>
      <w:r w:rsidDel="005E59CC">
        <w:t xml:space="preserve">ar finns i artikel 10 i direktiv 90/385/EEG och artikel 15 i direktiven 93/42/90/385 EEG. </w:t>
      </w:r>
      <w:r>
        <w:t>Genom förordning (EU) 2020/561 ändrades datumet den 26 maj 2020 till den 26 maj 2021. B</w:t>
      </w:r>
      <w:r w:rsidDel="005E59CC">
        <w:t>estämmelser</w:t>
      </w:r>
      <w:r>
        <w:t>na</w:t>
      </w:r>
      <w:r w:rsidDel="005E59CC">
        <w:t xml:space="preserve"> har genomförts i sven</w:t>
      </w:r>
      <w:r>
        <w:softHyphen/>
      </w:r>
      <w:r w:rsidDel="005E59CC">
        <w:t>sk rätt genom bemyndigande</w:t>
      </w:r>
      <w:r>
        <w:t>t</w:t>
      </w:r>
      <w:r w:rsidDel="005E59CC">
        <w:t xml:space="preserve"> i 8</w:t>
      </w:r>
      <w:r>
        <w:t> §</w:t>
      </w:r>
      <w:r w:rsidDel="005E59CC">
        <w:t xml:space="preserve"> lagen om medicintekniska pro</w:t>
      </w:r>
      <w:r>
        <w:softHyphen/>
      </w:r>
      <w:r w:rsidDel="005E59CC">
        <w:t>dukt</w:t>
      </w:r>
      <w:r>
        <w:softHyphen/>
      </w:r>
      <w:r w:rsidDel="005E59CC">
        <w:t>er. I en övergångsbestämmelse bör det anges att en k</w:t>
      </w:r>
      <w:r w:rsidRPr="008712BD" w:rsidDel="005E59CC">
        <w:t>linisk prövning som har inletts före den 26 maj 202</w:t>
      </w:r>
      <w:r>
        <w:t>1</w:t>
      </w:r>
      <w:r w:rsidRPr="008712BD" w:rsidDel="005E59CC">
        <w:t xml:space="preserve"> får fortsätta att genomföras enligt </w:t>
      </w:r>
      <w:r>
        <w:t>den upp</w:t>
      </w:r>
      <w:r>
        <w:softHyphen/>
        <w:t>hävda lagen om medicintekniska produkter</w:t>
      </w:r>
      <w:r w:rsidRPr="008712BD" w:rsidDel="005E59CC">
        <w:t xml:space="preserve">. </w:t>
      </w:r>
      <w:r w:rsidDel="005E59CC">
        <w:t>I övergångsbestämmelsen bör det dock anges att f</w:t>
      </w:r>
      <w:r w:rsidRPr="008712BD" w:rsidDel="005E59CC">
        <w:t>rån och med den 26</w:t>
      </w:r>
      <w:r>
        <w:t> </w:t>
      </w:r>
      <w:r w:rsidRPr="008712BD" w:rsidDel="005E59CC">
        <w:t>maj 202</w:t>
      </w:r>
      <w:r>
        <w:t>1</w:t>
      </w:r>
      <w:r w:rsidRPr="008712BD" w:rsidDel="005E59CC">
        <w:t xml:space="preserve"> ska allvarliga nega</w:t>
      </w:r>
      <w:r>
        <w:softHyphen/>
      </w:r>
      <w:r w:rsidRPr="008712BD" w:rsidDel="005E59CC">
        <w:t xml:space="preserve">tiva händelser och produktfel rapporteras i enlighet med </w:t>
      </w:r>
      <w:r>
        <w:t>MDR-för</w:t>
      </w:r>
      <w:r>
        <w:softHyphen/>
        <w:t>ord</w:t>
      </w:r>
      <w:r>
        <w:softHyphen/>
        <w:t>ning</w:t>
      </w:r>
      <w:r>
        <w:softHyphen/>
        <w:t>en</w:t>
      </w:r>
      <w:r w:rsidDel="005E59CC">
        <w:t xml:space="preserve">. </w:t>
      </w:r>
    </w:p>
    <w:p w14:paraId="46112E86" w14:textId="4653A5FF" w:rsidR="008539B5" w:rsidRPr="005813D7" w:rsidDel="005E59CC" w:rsidRDefault="008539B5" w:rsidP="008539B5">
      <w:pPr>
        <w:pStyle w:val="Brdtextmedindrag"/>
        <w:rPr>
          <w:b/>
        </w:rPr>
      </w:pPr>
      <w:r>
        <w:rPr>
          <w:bCs/>
          <w:i/>
          <w:iCs/>
        </w:rPr>
        <w:t>Göteborgs</w:t>
      </w:r>
      <w:r w:rsidRPr="008766E5">
        <w:rPr>
          <w:bCs/>
          <w:i/>
          <w:iCs/>
        </w:rPr>
        <w:t xml:space="preserve"> universitet</w:t>
      </w:r>
      <w:r w:rsidRPr="008766E5">
        <w:rPr>
          <w:bCs/>
        </w:rPr>
        <w:t xml:space="preserve"> </w:t>
      </w:r>
      <w:r>
        <w:rPr>
          <w:bCs/>
        </w:rPr>
        <w:t xml:space="preserve">och </w:t>
      </w:r>
      <w:r w:rsidRPr="00964B2D">
        <w:rPr>
          <w:bCs/>
          <w:i/>
          <w:iCs/>
        </w:rPr>
        <w:t>Sahlgrenska Universitetssjukhuset</w:t>
      </w:r>
      <w:r>
        <w:rPr>
          <w:bCs/>
        </w:rPr>
        <w:t xml:space="preserve"> </w:t>
      </w:r>
      <w:r w:rsidRPr="008766E5">
        <w:rPr>
          <w:bCs/>
        </w:rPr>
        <w:t>önskar ett</w:t>
      </w:r>
      <w:r>
        <w:rPr>
          <w:b/>
        </w:rPr>
        <w:t xml:space="preserve"> </w:t>
      </w:r>
      <w:r>
        <w:t>förtydligande om dessa rapporter gäller produktfel eller om det gäller all</w:t>
      </w:r>
      <w:r>
        <w:softHyphen/>
        <w:t xml:space="preserve">varliga produktfel. </w:t>
      </w:r>
      <w:r w:rsidRPr="00E079B0">
        <w:t xml:space="preserve">Regeringen finner att ett sådant </w:t>
      </w:r>
      <w:r>
        <w:t xml:space="preserve">förtydligande </w:t>
      </w:r>
      <w:r w:rsidRPr="00E079B0">
        <w:t>inte kan göras i nationell rätt</w:t>
      </w:r>
      <w:r>
        <w:t>.  Det är i</w:t>
      </w:r>
      <w:r w:rsidRPr="00E079B0">
        <w:t xml:space="preserve"> stället rättstillämparna </w:t>
      </w:r>
      <w:r>
        <w:t xml:space="preserve">som får </w:t>
      </w:r>
      <w:r w:rsidRPr="00E079B0">
        <w:t xml:space="preserve">tolka hur bestämmelsen ska uppfyllas. </w:t>
      </w:r>
      <w:r>
        <w:t xml:space="preserve">Regeringen noterar dock att det i artikel 2 i </w:t>
      </w:r>
      <w:r w:rsidRPr="00A3541E">
        <w:t>MDR-förordningen</w:t>
      </w:r>
      <w:r>
        <w:t xml:space="preserve"> finns definitioner på ”allvarlig negativ händelse” (artikel 2.58) och ”produktfel” (artikel 2.59) och att begreppet ”allvarliga produktfel” inte används i EU-förordningen. </w:t>
      </w:r>
    </w:p>
    <w:p w14:paraId="1C329FA7" w14:textId="77777777" w:rsidR="008539B5" w:rsidRDefault="008539B5" w:rsidP="008539B5">
      <w:pPr>
        <w:pStyle w:val="Rubrik2"/>
      </w:pPr>
      <w:bookmarkStart w:id="546" w:name="_Toc65132717"/>
      <w:bookmarkStart w:id="547" w:name="_Toc69367587"/>
      <w:r>
        <w:t>Övergångsbestämmelse gällande tillsyn, straff, förverkande, tystnadsplikt och avgifter</w:t>
      </w:r>
      <w:bookmarkEnd w:id="546"/>
      <w:bookmarkEnd w:id="547"/>
    </w:p>
    <w:p w14:paraId="5D237C65" w14:textId="10970A13" w:rsidR="008539B5" w:rsidRDefault="008539B5" w:rsidP="008539B5">
      <w:pPr>
        <w:pStyle w:val="Brdtextram"/>
      </w:pPr>
      <w:r>
        <w:rPr>
          <w:b/>
        </w:rPr>
        <w:t>Regeringens f</w:t>
      </w:r>
      <w:r w:rsidRPr="00192A2D">
        <w:rPr>
          <w:b/>
        </w:rPr>
        <w:t>örslag:</w:t>
      </w:r>
      <w:r>
        <w:t xml:space="preserve"> </w:t>
      </w:r>
      <w:bookmarkStart w:id="548" w:name="_Hlk11065742"/>
      <w:r>
        <w:t xml:space="preserve">Bestämmelser om tillsyn, straff, förverkande, tystnadsplikt och avgifter i lagen om medicintekniska produkter </w:t>
      </w:r>
      <w:bookmarkStart w:id="549" w:name="_Hlk21617583"/>
      <w:r>
        <w:t>ska fortsätta att tillämpas i de avseenden och så länge som bestämmelser i den lagen ska tillämpas</w:t>
      </w:r>
      <w:bookmarkEnd w:id="549"/>
      <w:r>
        <w:t>.</w:t>
      </w:r>
    </w:p>
    <w:bookmarkEnd w:id="548"/>
    <w:p w14:paraId="35680768" w14:textId="77777777" w:rsidR="008539B5" w:rsidRDefault="008539B5" w:rsidP="008539B5">
      <w:pPr>
        <w:pStyle w:val="Brdtextmedindrag"/>
      </w:pPr>
    </w:p>
    <w:p w14:paraId="72F0FD04" w14:textId="773CAE50" w:rsidR="008539B5" w:rsidRPr="00316DD4" w:rsidRDefault="008539B5" w:rsidP="008539B5">
      <w:pPr>
        <w:pStyle w:val="Brdtextmedindrag"/>
        <w:rPr>
          <w:b/>
        </w:rPr>
      </w:pPr>
      <w:r>
        <w:rPr>
          <w:b/>
        </w:rPr>
        <w:t>Promemorians f</w:t>
      </w:r>
      <w:r w:rsidRPr="00316DD4">
        <w:rPr>
          <w:b/>
        </w:rPr>
        <w:t>örslag</w:t>
      </w:r>
      <w:r>
        <w:rPr>
          <w:b/>
        </w:rPr>
        <w:t xml:space="preserve"> </w:t>
      </w:r>
      <w:r w:rsidRPr="00316DD4">
        <w:t xml:space="preserve">överensstämmer </w:t>
      </w:r>
      <w:r>
        <w:t xml:space="preserve">i huvudsak </w:t>
      </w:r>
      <w:r w:rsidRPr="00316DD4">
        <w:t>med regeringens för</w:t>
      </w:r>
      <w:r>
        <w:softHyphen/>
      </w:r>
      <w:r w:rsidRPr="00316DD4">
        <w:t>slag.</w:t>
      </w:r>
      <w:r>
        <w:t xml:space="preserve"> I promemorian anges inte att även bestämmelser om tystnads</w:t>
      </w:r>
      <w:r>
        <w:softHyphen/>
        <w:t>plikt ska fortsätta att tillämpas så länge som bestämmelser i lagen om medicin</w:t>
      </w:r>
      <w:r>
        <w:softHyphen/>
        <w:t>tekniska produkter ska tillämpas. Inte heller anges det att lagen om medicin</w:t>
      </w:r>
      <w:r>
        <w:softHyphen/>
        <w:t xml:space="preserve">tekniska produkter ska tillämpas ”i de avseenden” som bestämmelser i den lagen ska tillämpas. </w:t>
      </w:r>
    </w:p>
    <w:p w14:paraId="2227734C" w14:textId="77777777" w:rsidR="008539B5" w:rsidRDefault="008539B5" w:rsidP="008539B5">
      <w:pPr>
        <w:pStyle w:val="Brdtextmedindrag"/>
        <w:rPr>
          <w:bCs/>
        </w:rPr>
      </w:pPr>
      <w:r w:rsidRPr="00316DD4">
        <w:rPr>
          <w:b/>
        </w:rPr>
        <w:t>Remissinstanser</w:t>
      </w:r>
      <w:r>
        <w:rPr>
          <w:b/>
        </w:rPr>
        <w:t>na</w:t>
      </w:r>
      <w:r w:rsidRPr="00316DD4">
        <w:rPr>
          <w:b/>
        </w:rPr>
        <w:t>:</w:t>
      </w:r>
      <w:r>
        <w:rPr>
          <w:b/>
        </w:rPr>
        <w:t xml:space="preserve"> </w:t>
      </w:r>
      <w:r>
        <w:rPr>
          <w:bCs/>
        </w:rPr>
        <w:t>En majoritet av remissinstanserna är positiva till eller har inte lämnat synpunkter på promemorians förslag.</w:t>
      </w:r>
    </w:p>
    <w:p w14:paraId="5E7EF35D" w14:textId="42433298" w:rsidR="008539B5" w:rsidRDefault="008539B5" w:rsidP="008539B5">
      <w:pPr>
        <w:pStyle w:val="Brdtextmedindrag"/>
      </w:pPr>
      <w:r w:rsidRPr="00D04155">
        <w:rPr>
          <w:b/>
        </w:rPr>
        <w:t xml:space="preserve">Skälen för </w:t>
      </w:r>
      <w:r>
        <w:rPr>
          <w:b/>
        </w:rPr>
        <w:t xml:space="preserve">regeringens </w:t>
      </w:r>
      <w:r w:rsidRPr="00D04155">
        <w:rPr>
          <w:b/>
        </w:rPr>
        <w:t>förslag</w:t>
      </w:r>
      <w:r>
        <w:t xml:space="preserve">: Enligt 11–14 §§ </w:t>
      </w:r>
      <w:r w:rsidRPr="00192A2D">
        <w:t>lagen</w:t>
      </w:r>
      <w:r>
        <w:t xml:space="preserve"> om medicin</w:t>
      </w:r>
      <w:r>
        <w:softHyphen/>
        <w:t>tekniska produkter ska tillsyn utövas av den myndighet som regeringen bestämmer. Tillsynsmyndigheten har därvid rätt att begära att få upp</w:t>
      </w:r>
      <w:r>
        <w:softHyphen/>
        <w:t>lys</w:t>
      </w:r>
      <w:r>
        <w:softHyphen/>
        <w:t>ningar och handlingar samt tillgång till lokaler för tillsynen. Tillsyns</w:t>
      </w:r>
      <w:r>
        <w:softHyphen/>
        <w:t>myndig</w:t>
      </w:r>
      <w:r>
        <w:softHyphen/>
        <w:t xml:space="preserve">heten får </w:t>
      </w:r>
      <w:r w:rsidRPr="00192A2D">
        <w:t xml:space="preserve">även meddela de förelägganden som behövs för att lagen och de föreskrifter som har meddelats med stöd av lagen ska efterlevas. Dessa </w:t>
      </w:r>
      <w:r>
        <w:t>förelägganden</w:t>
      </w:r>
      <w:r w:rsidRPr="00192A2D">
        <w:t xml:space="preserve"> får förenas med vite.</w:t>
      </w:r>
    </w:p>
    <w:p w14:paraId="474B1EEF" w14:textId="77777777" w:rsidR="008539B5" w:rsidRDefault="008539B5" w:rsidP="008539B5">
      <w:pPr>
        <w:pStyle w:val="Brdtextmedindrag"/>
      </w:pPr>
      <w:r>
        <w:t xml:space="preserve">I 15 § lagen om medicintekniska produkter bemyndigas regeringen eller den myndighet som regeringen bestämmer att meddela föreskrifter om skyldighet för en näringsidkare att betala avgift som täcker kostnader för myndighetens åtgärder med anledning av en anmälan om klinisk prövning samt i samband med registrering, provtagning och undersökning av prover som gäller i hans eller hennes verksamhet. Enligt samma bestämmelse får regeringen även meddela föreskrifter om att näringsidkare vars produkter kontrollen gäller ska betala avgift som bestäms av regeringen. Dessutom får regeringen meddela föreskrifter om att anmälda organ eller den som ansöker om att utses till anmält organ ska betala avgift till den ansvariga myndigheten. </w:t>
      </w:r>
    </w:p>
    <w:p w14:paraId="27EEA319" w14:textId="77777777" w:rsidR="008539B5" w:rsidRDefault="008539B5" w:rsidP="008539B5">
      <w:pPr>
        <w:pStyle w:val="Brdtextmedindrag"/>
      </w:pPr>
      <w:r>
        <w:t xml:space="preserve">Av 16 § följer en tystnadsplikt för den som har tagit befattning med ett ärende enligt lagen om medicintekniska produkter. Tystnadsplikten omfattar även anmälda organ. </w:t>
      </w:r>
    </w:p>
    <w:p w14:paraId="08F3BB9F" w14:textId="77777777" w:rsidR="008539B5" w:rsidRPr="000E0DDD" w:rsidRDefault="008539B5" w:rsidP="008539B5">
      <w:pPr>
        <w:pStyle w:val="Brdtextmedindrag"/>
      </w:pPr>
      <w:r>
        <w:t>Vidare anges det i 17–18 §§ lagen om medicintekniska produkter att den som med uppsåt eller av oaktsamhet släpper ut en medicinteknisk produkt på marknaden eller använder en sådan produkt i Sverige utan att produkten uppfyller de krav och villkor som gäller enligt den lagen eller enligt föreskrifter som beslutats av regeringen med stöd av den lagen döms till böter eller fängelse i högst ett år. Detsamma gäller den som med uppsåt eller av oaktsamhet bryter mot föreskrifter som beslutats av regeringen med stöd av 8 §. I ringa fall ska inte dömas till ansvar. Vidare kan e</w:t>
      </w:r>
      <w:r w:rsidRPr="000E0DDD">
        <w:t xml:space="preserve">n medicinteknisk produkt som varit föremål för brott enligt </w:t>
      </w:r>
      <w:r>
        <w:t>lagen</w:t>
      </w:r>
      <w:r w:rsidRPr="000E0DDD">
        <w:t xml:space="preserve"> eller värdet av produkten förklaras förverkat, om det inte är uppenbart oskäligt. Detsamma gäller vinningen av brottet.</w:t>
      </w:r>
    </w:p>
    <w:p w14:paraId="09716575" w14:textId="5C810193" w:rsidR="008539B5" w:rsidRDefault="008539B5" w:rsidP="008539B5">
      <w:pPr>
        <w:pStyle w:val="Brdtextmedindrag"/>
      </w:pPr>
      <w:r>
        <w:t>I tidigare avsnitt föreslås det att lagen om medicintekniska produkter i viss mån ska fortsätta att gälla även efter det att MDR-förordningen och därefter IVDR-förordningen har börjat tillämpas. I avsnitt 18.3 föreslås det att äldre föreskrifter ska gälla för medicintekniska produkter som har släppts ut på marknaden eller har tagits i bruk före den 26 maj 2021 och för de medicintekniska produkter för in vitro-diagnostik som har släppts ut på marknaden eller har tagits i bruk före den 26 maj 2022. I avsnitt 18.7 föreslås det att medicintekniska produkter</w:t>
      </w:r>
      <w:r w:rsidRPr="00651D0F">
        <w:t xml:space="preserve"> </w:t>
      </w:r>
      <w:r>
        <w:t xml:space="preserve">som </w:t>
      </w:r>
      <w:r w:rsidRPr="00651D0F">
        <w:t xml:space="preserve">släppts ut på marknaden före den 26 </w:t>
      </w:r>
      <w:r>
        <w:t>maj 2021 ska få fortsätta att till</w:t>
      </w:r>
      <w:r w:rsidRPr="00651D0F">
        <w:t>handahållas på marknaden eller tas i bruk till och med den 2</w:t>
      </w:r>
      <w:r>
        <w:t>6</w:t>
      </w:r>
      <w:r w:rsidRPr="00651D0F">
        <w:t xml:space="preserve"> maj 2025. Detsamma gäller </w:t>
      </w:r>
      <w:r>
        <w:t>en medicin</w:t>
      </w:r>
      <w:r>
        <w:softHyphen/>
        <w:t>tekn</w:t>
      </w:r>
      <w:r>
        <w:softHyphen/>
        <w:t xml:space="preserve">isk produkt </w:t>
      </w:r>
      <w:r w:rsidRPr="00651D0F">
        <w:t xml:space="preserve">som </w:t>
      </w:r>
      <w:r>
        <w:t xml:space="preserve">har </w:t>
      </w:r>
      <w:r w:rsidRPr="00651D0F">
        <w:t>släppts ut på marknaden från och med den 26 maj 202</w:t>
      </w:r>
      <w:r>
        <w:t>1</w:t>
      </w:r>
      <w:r w:rsidRPr="00651D0F">
        <w:t xml:space="preserve"> för vilka ett intyg </w:t>
      </w:r>
      <w:r>
        <w:t>som omfattas av övergångsbestämmelsen i artikel 120.2 i MDR-förordningen har utfärdats</w:t>
      </w:r>
      <w:r w:rsidRPr="00651D0F">
        <w:t>.</w:t>
      </w:r>
      <w:r>
        <w:t xml:space="preserve"> Liknande bestämmelser finns för medicintekniska produkter för in vitro-diagnostik. För dessa produkter ska äldre föreskrifter gälla. </w:t>
      </w:r>
    </w:p>
    <w:p w14:paraId="5E4DF0CD" w14:textId="366EA6C2" w:rsidR="008539B5" w:rsidRPr="00571137" w:rsidRDefault="008539B5" w:rsidP="008539B5">
      <w:pPr>
        <w:pStyle w:val="Brdtextmedindrag"/>
      </w:pPr>
      <w:r>
        <w:t xml:space="preserve">I avsnitt 18.8 och 18.9 föreslås det att äldre föreskrifter </w:t>
      </w:r>
      <w:r w:rsidRPr="005D7E1C">
        <w:t xml:space="preserve">om </w:t>
      </w:r>
      <w:r>
        <w:t>säkerhets</w:t>
      </w:r>
      <w:r>
        <w:softHyphen/>
        <w:t>över</w:t>
      </w:r>
      <w:r>
        <w:softHyphen/>
        <w:t xml:space="preserve">vakning, kliniska prövningar, prestandastudier, </w:t>
      </w:r>
      <w:r w:rsidRPr="005D7E1C">
        <w:t>registrering av pro</w:t>
      </w:r>
      <w:r>
        <w:softHyphen/>
      </w:r>
      <w:r w:rsidRPr="005D7E1C">
        <w:t xml:space="preserve">dukter och ekonomiska aktörer samt anmälan av intyg ska fortsätta att gälla fram till den dag som motsvarar </w:t>
      </w:r>
      <w:r>
        <w:t xml:space="preserve">sex eller </w:t>
      </w:r>
      <w:r w:rsidRPr="005D7E1C">
        <w:t>tjugofyra månader efter det att meddelandet om Eudameds funktionalitet</w:t>
      </w:r>
      <w:r>
        <w:t xml:space="preserve"> </w:t>
      </w:r>
      <w:r w:rsidRPr="005D7E1C">
        <w:t>har offentliggjorts. För medicin</w:t>
      </w:r>
      <w:r>
        <w:softHyphen/>
      </w:r>
      <w:r w:rsidRPr="005D7E1C">
        <w:t>tekniska produkter för in vitro-diagnostik gäller detta endast om med</w:t>
      </w:r>
      <w:r>
        <w:softHyphen/>
      </w:r>
      <w:r w:rsidRPr="005D7E1C">
        <w:t>delandet om Eudameds funktionalitet offentliggörs efter den 26 maj 202</w:t>
      </w:r>
      <w:r>
        <w:t>1</w:t>
      </w:r>
      <w:r w:rsidRPr="005D7E1C">
        <w:t xml:space="preserve">. </w:t>
      </w:r>
      <w:r>
        <w:t>När meddelandet om Eudameds funktionalitet kommer att offent</w:t>
      </w:r>
      <w:r>
        <w:softHyphen/>
        <w:t>lig</w:t>
      </w:r>
      <w:r>
        <w:softHyphen/>
        <w:t>göras är inte säkert. Som anges i avsnitt 18.8 och 18.9 har kommissionen med</w:t>
      </w:r>
      <w:r>
        <w:softHyphen/>
        <w:t>delat att Eudamed inte kommer att vara funktionsduglig till den 26 maj 2021.</w:t>
      </w:r>
    </w:p>
    <w:p w14:paraId="6F1BC442" w14:textId="4E0028EF" w:rsidR="008539B5" w:rsidRDefault="008539B5" w:rsidP="008539B5">
      <w:pPr>
        <w:pStyle w:val="Brdtextmedindrag"/>
      </w:pPr>
      <w:r>
        <w:t xml:space="preserve">I avsnitt 18.10 föreslås även att beslut och föreskrifter meddelade med stöd av 4 § lagen om medicintekniska produkter ska fortsätta att gälla, att </w:t>
      </w:r>
      <w:r w:rsidRPr="00E843F8">
        <w:t>medicin</w:t>
      </w:r>
      <w:r>
        <w:softHyphen/>
      </w:r>
      <w:r w:rsidRPr="00E843F8">
        <w:t>tekniska produkter tillverkade av derivat av vävnader eller celler från människa och där derivaten är icke-viabla eller har gjorts icke-viabla, som har släppts ut på marknaden eller tagits i bruk före den 26 maj 202</w:t>
      </w:r>
      <w:r>
        <w:t>1</w:t>
      </w:r>
      <w:r w:rsidRPr="00E843F8">
        <w:t xml:space="preserve"> även i fortsättningen </w:t>
      </w:r>
      <w:r>
        <w:t xml:space="preserve">får </w:t>
      </w:r>
      <w:r w:rsidRPr="00E843F8">
        <w:t>släppas ut på marknaden eller tas i bruk</w:t>
      </w:r>
      <w:r>
        <w:t xml:space="preserve"> och att </w:t>
      </w:r>
      <w:r w:rsidRPr="00E843F8">
        <w:t>en klinisk prövning som har inletts före den 26 maj 202</w:t>
      </w:r>
      <w:r>
        <w:t>1</w:t>
      </w:r>
      <w:r w:rsidRPr="00E843F8">
        <w:t xml:space="preserve"> </w:t>
      </w:r>
      <w:r>
        <w:t xml:space="preserve">ska få </w:t>
      </w:r>
      <w:r w:rsidRPr="00E843F8">
        <w:t xml:space="preserve">fortsätta att genomföras enligt äldre föreskrifter. </w:t>
      </w:r>
      <w:r>
        <w:t xml:space="preserve">Ytterligare övergångsbestämmelser föreslås om att de anmälda organ som har utfärdat intyg ska fortsätta att ansvara för lämplig övervakning med avseende på samtliga tillämpliga krav för de produkter för vilka de har utfärdat intyg. Äldre föreskrifter om tillsyn över anmälda organ ska därför fortsätta att gälla. </w:t>
      </w:r>
    </w:p>
    <w:p w14:paraId="19EC7862" w14:textId="16754A9E" w:rsidR="008539B5" w:rsidRPr="00B937F4" w:rsidRDefault="008539B5" w:rsidP="008539B5">
      <w:pPr>
        <w:pStyle w:val="Brdtextmedindrag"/>
      </w:pPr>
      <w:r>
        <w:t>För att behörig myndighet ska kunna utöva tillsyn och ta ut avgifter för sin verksamhet föreslås det att det i en övergångsbestämmelse anges att be</w:t>
      </w:r>
      <w:r>
        <w:softHyphen/>
        <w:t>stämmelser om avgifter och tillsyn i lagen om medicintekniska pro</w:t>
      </w:r>
      <w:r>
        <w:softHyphen/>
        <w:t>dukt</w:t>
      </w:r>
      <w:r>
        <w:softHyphen/>
        <w:t>er ska fortsätta att tillämpas i de avseenden och så länge som bestämmelser i lagen om medicintekniska produkter ska tillämpas. Övergångs</w:t>
      </w:r>
      <w:r>
        <w:softHyphen/>
        <w:t>bestäm</w:t>
      </w:r>
      <w:r>
        <w:softHyphen/>
        <w:t>mels</w:t>
      </w:r>
      <w:r>
        <w:softHyphen/>
        <w:t>en ska även omfatta bestämmelserna i lagen om medicintekniska pro</w:t>
      </w:r>
      <w:r>
        <w:softHyphen/>
        <w:t>dukter när det gäller om straffansvar, förverkande och tystnadsplikt.</w:t>
      </w:r>
    </w:p>
    <w:p w14:paraId="6B5F47B3" w14:textId="4D3592A8" w:rsidR="008539B5" w:rsidRDefault="008539B5" w:rsidP="008539B5">
      <w:pPr>
        <w:pStyle w:val="Brdtextmedindrag"/>
      </w:pPr>
      <w:r>
        <w:t>Att den upphävda lagen endast ska tillämpas i de avseenden som bestäm</w:t>
      </w:r>
      <w:r>
        <w:softHyphen/>
        <w:t>mels</w:t>
      </w:r>
      <w:r>
        <w:softHyphen/>
        <w:t xml:space="preserve">erna i den lagen ska tillämpas är ett tillägg enligt </w:t>
      </w:r>
      <w:r w:rsidRPr="007A63E3">
        <w:rPr>
          <w:i/>
          <w:iCs/>
        </w:rPr>
        <w:t>Lagrådets</w:t>
      </w:r>
      <w:r>
        <w:t xml:space="preserve"> förslag. Tillägg</w:t>
      </w:r>
      <w:r>
        <w:softHyphen/>
        <w:t xml:space="preserve">et införs för att övergångsbestämmelsen inte ska få en vidare innebörd än vad som är avsikten. </w:t>
      </w:r>
    </w:p>
    <w:p w14:paraId="270FEC1F" w14:textId="67CC3008" w:rsidR="00920097" w:rsidRPr="00B937F4" w:rsidRDefault="00920097" w:rsidP="008539B5">
      <w:pPr>
        <w:pStyle w:val="Brdtextmedindrag"/>
        <w:sectPr w:rsidR="00920097" w:rsidRPr="00B937F4" w:rsidSect="00155500">
          <w:headerReference w:type="even" r:id="rId221"/>
          <w:headerReference w:type="default" r:id="rId222"/>
          <w:footerReference w:type="even" r:id="rId223"/>
          <w:footerReference w:type="default" r:id="rId224"/>
          <w:headerReference w:type="first" r:id="rId225"/>
          <w:footerReference w:type="first" r:id="rId226"/>
          <w:type w:val="continuous"/>
          <w:pgSz w:w="9356" w:h="13721" w:code="9"/>
          <w:pgMar w:top="794" w:right="2438" w:bottom="1191" w:left="1021" w:header="0" w:footer="709" w:gutter="0"/>
          <w:cols w:space="708"/>
          <w:docGrid w:linePitch="360"/>
        </w:sectPr>
      </w:pPr>
    </w:p>
    <w:p w14:paraId="3865C69C" w14:textId="77777777" w:rsidR="008539B5" w:rsidRDefault="008539B5" w:rsidP="008539B5">
      <w:pPr>
        <w:pStyle w:val="Rubrik1"/>
      </w:pPr>
      <w:bookmarkStart w:id="550" w:name="_Toc65132718"/>
      <w:bookmarkStart w:id="551" w:name="_Toc69367588"/>
      <w:r w:rsidRPr="005D7E1C">
        <w:t>Integritets</w:t>
      </w:r>
      <w:r>
        <w:t>aspekter och EU-rättsliga aspekter</w:t>
      </w:r>
      <w:bookmarkEnd w:id="550"/>
      <w:bookmarkEnd w:id="551"/>
    </w:p>
    <w:p w14:paraId="338118B4" w14:textId="77777777" w:rsidR="008539B5" w:rsidRDefault="008539B5" w:rsidP="008539B5">
      <w:pPr>
        <w:pStyle w:val="Rubrik2"/>
        <w:spacing w:before="0"/>
      </w:pPr>
      <w:bookmarkStart w:id="552" w:name="_Toc65132719"/>
      <w:bookmarkStart w:id="553" w:name="_Toc69367589"/>
      <w:r>
        <w:t>Personuppgiftsbehandling</w:t>
      </w:r>
      <w:bookmarkEnd w:id="552"/>
      <w:bookmarkEnd w:id="553"/>
    </w:p>
    <w:p w14:paraId="7A9D768C" w14:textId="77777777" w:rsidR="008539B5" w:rsidRPr="002F14FC" w:rsidRDefault="008539B5" w:rsidP="008539B5">
      <w:pPr>
        <w:pStyle w:val="Brdtextram"/>
      </w:pPr>
      <w:r>
        <w:rPr>
          <w:b/>
        </w:rPr>
        <w:t>Regeringens bedömning:</w:t>
      </w:r>
      <w:r w:rsidRPr="0072269B">
        <w:t xml:space="preserve"> </w:t>
      </w:r>
      <w:r>
        <w:t xml:space="preserve">Det behöver inte införas några särskilda bestämmelser när det gäller behandlingen av personuppgifter. </w:t>
      </w:r>
    </w:p>
    <w:p w14:paraId="05D9CBCE" w14:textId="77777777" w:rsidR="008539B5" w:rsidRDefault="008539B5" w:rsidP="008539B5">
      <w:pPr>
        <w:pStyle w:val="Brdtext"/>
      </w:pPr>
    </w:p>
    <w:p w14:paraId="0F6C4387" w14:textId="26F06B4C" w:rsidR="008539B5" w:rsidRPr="002F14FC" w:rsidRDefault="008539B5" w:rsidP="008539B5">
      <w:pPr>
        <w:pStyle w:val="Brdtextmedindrag"/>
      </w:pPr>
      <w:r>
        <w:rPr>
          <w:b/>
        </w:rPr>
        <w:t>Promemorians bedömning</w:t>
      </w:r>
      <w:r w:rsidRPr="000603C6">
        <w:rPr>
          <w:bCs/>
        </w:rPr>
        <w:t xml:space="preserve"> överensstämmer delvis med regeringens</w:t>
      </w:r>
      <w:r>
        <w:rPr>
          <w:bCs/>
        </w:rPr>
        <w:t xml:space="preserve"> be</w:t>
      </w:r>
      <w:r>
        <w:rPr>
          <w:bCs/>
        </w:rPr>
        <w:softHyphen/>
        <w:t xml:space="preserve">dömning. </w:t>
      </w:r>
      <w:r w:rsidRPr="000E0406">
        <w:rPr>
          <w:bCs/>
        </w:rPr>
        <w:t>I pr</w:t>
      </w:r>
      <w:r>
        <w:rPr>
          <w:bCs/>
        </w:rPr>
        <w:t>o</w:t>
      </w:r>
      <w:r w:rsidRPr="000E0406">
        <w:rPr>
          <w:bCs/>
        </w:rPr>
        <w:t xml:space="preserve">memorian </w:t>
      </w:r>
      <w:r>
        <w:rPr>
          <w:bCs/>
        </w:rPr>
        <w:t>görs bedömningen att y</w:t>
      </w:r>
      <w:r w:rsidRPr="00C348FE">
        <w:rPr>
          <w:bCs/>
        </w:rPr>
        <w:t>tterligare lag- eller för</w:t>
      </w:r>
      <w:r>
        <w:rPr>
          <w:bCs/>
        </w:rPr>
        <w:softHyphen/>
      </w:r>
      <w:r w:rsidRPr="00C348FE">
        <w:rPr>
          <w:bCs/>
        </w:rPr>
        <w:t>ord</w:t>
      </w:r>
      <w:r>
        <w:rPr>
          <w:bCs/>
        </w:rPr>
        <w:softHyphen/>
      </w:r>
      <w:r w:rsidRPr="00C348FE">
        <w:rPr>
          <w:bCs/>
        </w:rPr>
        <w:t>ningsbestämmelser</w:t>
      </w:r>
      <w:r>
        <w:rPr>
          <w:bCs/>
        </w:rPr>
        <w:t xml:space="preserve"> inte </w:t>
      </w:r>
      <w:r w:rsidRPr="00C348FE">
        <w:rPr>
          <w:bCs/>
        </w:rPr>
        <w:t>behövs med anledning av artikel 33.7 i MDR om rättigheter</w:t>
      </w:r>
      <w:r>
        <w:rPr>
          <w:bCs/>
        </w:rPr>
        <w:t xml:space="preserve"> </w:t>
      </w:r>
      <w:r w:rsidRPr="00C348FE">
        <w:rPr>
          <w:bCs/>
        </w:rPr>
        <w:t>för registrerade i Europeiska databasen för medicintekniska</w:t>
      </w:r>
      <w:r>
        <w:rPr>
          <w:bCs/>
        </w:rPr>
        <w:t xml:space="preserve"> </w:t>
      </w:r>
      <w:r w:rsidRPr="00C348FE">
        <w:rPr>
          <w:bCs/>
        </w:rPr>
        <w:t xml:space="preserve">produkter. </w:t>
      </w:r>
    </w:p>
    <w:p w14:paraId="47675388" w14:textId="5AC98242" w:rsidR="008539B5" w:rsidRDefault="008539B5" w:rsidP="008539B5">
      <w:pPr>
        <w:pStyle w:val="Brdtextmedindrag"/>
      </w:pPr>
      <w:r w:rsidRPr="00316DD4">
        <w:rPr>
          <w:b/>
        </w:rPr>
        <w:t>Remissinstanser</w:t>
      </w:r>
      <w:r>
        <w:rPr>
          <w:b/>
        </w:rPr>
        <w:t>na</w:t>
      </w:r>
      <w:r w:rsidRPr="00316DD4">
        <w:rPr>
          <w:b/>
        </w:rPr>
        <w:t>:</w:t>
      </w:r>
      <w:r>
        <w:rPr>
          <w:b/>
        </w:rPr>
        <w:t xml:space="preserve"> </w:t>
      </w:r>
      <w:bookmarkStart w:id="554" w:name="_Hlk52193364"/>
      <w:r>
        <w:rPr>
          <w:bCs/>
        </w:rPr>
        <w:t>En majoritet av remissinstanserna är positiva till pro</w:t>
      </w:r>
      <w:r>
        <w:rPr>
          <w:bCs/>
        </w:rPr>
        <w:softHyphen/>
        <w:t xml:space="preserve">memorians förslag eller har inte lämnat synpunkter. </w:t>
      </w:r>
      <w:r w:rsidRPr="00C71B37">
        <w:rPr>
          <w:bCs/>
          <w:i/>
          <w:iCs/>
        </w:rPr>
        <w:t>Integritetsskyddsmyndigheten</w:t>
      </w:r>
      <w:r w:rsidRPr="007C08A7">
        <w:rPr>
          <w:bCs/>
        </w:rPr>
        <w:t xml:space="preserve"> (IMY)</w:t>
      </w:r>
      <w:r>
        <w:rPr>
          <w:bCs/>
        </w:rPr>
        <w:t>, som tidigare hette Data</w:t>
      </w:r>
      <w:r>
        <w:rPr>
          <w:bCs/>
        </w:rPr>
        <w:softHyphen/>
        <w:t>inspek</w:t>
      </w:r>
      <w:r>
        <w:rPr>
          <w:bCs/>
        </w:rPr>
        <w:softHyphen/>
        <w:t>tion</w:t>
      </w:r>
      <w:r>
        <w:rPr>
          <w:bCs/>
        </w:rPr>
        <w:softHyphen/>
        <w:t xml:space="preserve">en, </w:t>
      </w:r>
      <w:r>
        <w:t>finner att promemorian inte innehåller någon utredning av den be</w:t>
      </w:r>
      <w:r>
        <w:softHyphen/>
        <w:t>handl</w:t>
      </w:r>
      <w:r>
        <w:softHyphen/>
        <w:t>ing av personuppgifter som kommer att utföras som en följd av regler</w:t>
      </w:r>
      <w:r>
        <w:softHyphen/>
        <w:t>ingen i förordningarna om medicinteknik. Enligt IMY medför denna brist att det inte går att ta ställning till dels om personuppgiftsbehandlingen upp</w:t>
      </w:r>
      <w:r>
        <w:softHyphen/>
        <w:t xml:space="preserve">fyller kraven i </w:t>
      </w:r>
      <w:r w:rsidRPr="00F46886">
        <w:t xml:space="preserve">Europaparlamentets och rådets förordning </w:t>
      </w:r>
      <w:r>
        <w:t>(</w:t>
      </w:r>
      <w:r w:rsidRPr="00F46886">
        <w:t>EU</w:t>
      </w:r>
      <w:r>
        <w:t>)</w:t>
      </w:r>
      <w:r w:rsidRPr="00F46886">
        <w:t xml:space="preserve"> 2016/679 om skydd för fysiska personer med avseende på behandling av person</w:t>
      </w:r>
      <w:r>
        <w:softHyphen/>
      </w:r>
      <w:r w:rsidRPr="00F46886">
        <w:t>uppgifter och om det fria flödet av sådana uppgifter och om upp</w:t>
      </w:r>
      <w:r>
        <w:softHyphen/>
      </w:r>
      <w:r w:rsidRPr="00F46886">
        <w:t>hävande av direktiv 95/46/EG</w:t>
      </w:r>
      <w:r>
        <w:t xml:space="preserve"> (allmän dataskyddsförordning), nedan kallad EU:s dataskyddsförordning, dels om det behövs kompletterande nationell dataskyddslagstiftning. Myndigheten kan därför inte tillstyrka pro</w:t>
      </w:r>
      <w:r>
        <w:softHyphen/>
        <w:t>memorian. IMY pekar även på kravet på konsekvensbedömning i artikel 35 i EU:s dataskyddsförordning</w:t>
      </w:r>
      <w:bookmarkEnd w:id="554"/>
      <w:r>
        <w:t>.</w:t>
      </w:r>
    </w:p>
    <w:p w14:paraId="61FC58CD" w14:textId="77777777" w:rsidR="008539B5" w:rsidRDefault="008539B5" w:rsidP="008539B5">
      <w:pPr>
        <w:pStyle w:val="Rubrik4utannumrering"/>
      </w:pPr>
      <w:r w:rsidRPr="00ED4A7E">
        <w:t xml:space="preserve">Skälen för </w:t>
      </w:r>
      <w:r>
        <w:t>regeringens bedömning</w:t>
      </w:r>
    </w:p>
    <w:p w14:paraId="28E7ACDB" w14:textId="143BC231" w:rsidR="008539B5" w:rsidRDefault="008539B5" w:rsidP="008539B5">
      <w:pPr>
        <w:pStyle w:val="Brdtextmedindrag"/>
        <w:ind w:firstLine="0"/>
      </w:pPr>
      <w:r>
        <w:t>EU-förordningarna om medicintekniska produkter är s.k. pro</w:t>
      </w:r>
      <w:r>
        <w:softHyphen/>
        <w:t>dukt</w:t>
      </w:r>
      <w:r>
        <w:softHyphen/>
        <w:t>lag</w:t>
      </w:r>
      <w:r>
        <w:softHyphen/>
        <w:t>stift</w:t>
      </w:r>
      <w:r>
        <w:softHyphen/>
        <w:t>ning</w:t>
      </w:r>
      <w:r>
        <w:softHyphen/>
        <w:t>ar som syftar till att säkerställa den inre marknaden men med en utgångs</w:t>
      </w:r>
      <w:r>
        <w:softHyphen/>
        <w:t>punkt i en hög hälsoskyddsnivå för patienter och användare. Hur medicin</w:t>
      </w:r>
      <w:r>
        <w:softHyphen/>
        <w:t>tekniska produkter ska användas av hälso- och sjukvården eller andra användare regleras inte i EU-förordningarna utan av den lagstiftning som gäller för hälso- och sjukvårdsverksamhet eller annan verksamhet. I detta sammanhang kan nämnas att regeringen den 3 december 2020 beslut</w:t>
      </w:r>
      <w:r>
        <w:softHyphen/>
        <w:t xml:space="preserve">ade propositionen </w:t>
      </w:r>
      <w:r w:rsidRPr="006A0407">
        <w:t xml:space="preserve">Lag </w:t>
      </w:r>
      <w:bookmarkStart w:id="555" w:name="_Hlk57362509"/>
      <w:r w:rsidRPr="006A0407">
        <w:t>om estetiska kirurgiska ingrepp och estetiska injek</w:t>
      </w:r>
      <w:r>
        <w:softHyphen/>
      </w:r>
      <w:r w:rsidRPr="006A0407">
        <w:t>tions</w:t>
      </w:r>
      <w:r>
        <w:softHyphen/>
      </w:r>
      <w:r w:rsidRPr="006A0407">
        <w:t>behandlingar</w:t>
      </w:r>
      <w:bookmarkEnd w:id="555"/>
      <w:r>
        <w:t xml:space="preserve"> (prop. 2020/21:57). I den propositionen föreslås lag</w:t>
      </w:r>
      <w:r>
        <w:softHyphen/>
        <w:t>stöd för användning av vissa medicintekniska produkter som inte används för medicin</w:t>
      </w:r>
      <w:r>
        <w:softHyphen/>
        <w:t>ska ändamål. I den propositionen behandlas också person</w:t>
      </w:r>
      <w:r>
        <w:softHyphen/>
        <w:t>uppgifts</w:t>
      </w:r>
      <w:r>
        <w:softHyphen/>
        <w:t>behandl</w:t>
      </w:r>
      <w:r>
        <w:softHyphen/>
        <w:t xml:space="preserve">ingen vid </w:t>
      </w:r>
      <w:r w:rsidRPr="006A0407">
        <w:t>estetiska kirurgiska ingrepp och estetiska injektions</w:t>
      </w:r>
      <w:r>
        <w:softHyphen/>
      </w:r>
      <w:r w:rsidRPr="006A0407">
        <w:t>behandlingar</w:t>
      </w:r>
      <w:r>
        <w:t>.</w:t>
      </w:r>
    </w:p>
    <w:p w14:paraId="5ADF151D" w14:textId="77777777" w:rsidR="008539B5" w:rsidRDefault="008539B5" w:rsidP="008539B5">
      <w:pPr>
        <w:pStyle w:val="Rubrik5utannumrering"/>
      </w:pPr>
      <w:r>
        <w:t xml:space="preserve">EU:s dataskyddsförordning </w:t>
      </w:r>
    </w:p>
    <w:p w14:paraId="3B39E548" w14:textId="56B0B6E9" w:rsidR="008539B5" w:rsidRDefault="008539B5" w:rsidP="008539B5">
      <w:pPr>
        <w:pStyle w:val="Brdtextmedindrag"/>
        <w:ind w:firstLine="0"/>
      </w:pPr>
      <w:r>
        <w:t>EU:s dataskyddsförordning är i alla delar bindande och direkt tillämplig i samt</w:t>
      </w:r>
      <w:r>
        <w:softHyphen/>
        <w:t>liga EU:s medlemsländer. Förordningen, som utgör den generella regleringen av personuppgiftsbehandling inom EU, tillåter och ibland för</w:t>
      </w:r>
      <w:r>
        <w:softHyphen/>
        <w:t>ut</w:t>
      </w:r>
      <w:r>
        <w:softHyphen/>
        <w:t>sätter att medlemsstaterna kompletterar förordningen med nationell lag</w:t>
      </w:r>
      <w:r>
        <w:softHyphen/>
        <w:t>stiftning. För att personuppgiftsbehandling rörande medicintekniska pro</w:t>
      </w:r>
      <w:r>
        <w:softHyphen/>
        <w:t>dukt</w:t>
      </w:r>
      <w:r>
        <w:softHyphen/>
        <w:t>er ska vara tillåten måste den uppfylla de krav som ställs i data</w:t>
      </w:r>
      <w:r>
        <w:softHyphen/>
        <w:t xml:space="preserve">skyddsregelverket. </w:t>
      </w:r>
      <w:r w:rsidRPr="00F46886">
        <w:t>EU:s dataskyddsförordning är direkt tillämplig och kom</w:t>
      </w:r>
      <w:r>
        <w:softHyphen/>
      </w:r>
      <w:r w:rsidRPr="00F46886">
        <w:t>pletteras i Sverige av lagen (2018:218) med kompletterande bestäm</w:t>
      </w:r>
      <w:r>
        <w:softHyphen/>
      </w:r>
      <w:r w:rsidRPr="00F46886">
        <w:t>melser till EU:s dataskyddsförordning (dataskyddslagen). Enligt 1</w:t>
      </w:r>
      <w:r>
        <w:t> kap.</w:t>
      </w:r>
      <w:r w:rsidRPr="00F46886">
        <w:t xml:space="preserve"> 6</w:t>
      </w:r>
      <w:r>
        <w:t> §</w:t>
      </w:r>
      <w:r w:rsidRPr="00F46886">
        <w:t xml:space="preserve"> data</w:t>
      </w:r>
      <w:r>
        <w:softHyphen/>
      </w:r>
      <w:r w:rsidRPr="00F46886">
        <w:t>skyddslagen gäller att om en annan lag eller förordning innehåller någon bestämmelse som avviker från dataskyddslagen, ska den bestäm</w:t>
      </w:r>
      <w:r>
        <w:softHyphen/>
      </w:r>
      <w:r w:rsidRPr="00F46886">
        <w:t>mels</w:t>
      </w:r>
      <w:r>
        <w:softHyphen/>
      </w:r>
      <w:r w:rsidRPr="00F46886">
        <w:t xml:space="preserve">en tillämpas. </w:t>
      </w:r>
    </w:p>
    <w:p w14:paraId="371DDCA4" w14:textId="4D1812BB" w:rsidR="008539B5" w:rsidRDefault="008539B5" w:rsidP="008539B5">
      <w:pPr>
        <w:pStyle w:val="Brdtextmedindrag"/>
      </w:pPr>
      <w:r>
        <w:t>De verksamheter som hanterar medicintekniska produkter och andra pro</w:t>
      </w:r>
      <w:r>
        <w:softHyphen/>
        <w:t>dukt</w:t>
      </w:r>
      <w:r>
        <w:softHyphen/>
        <w:t>er som omfattas av EU-förordningarna och de kompletterande lag</w:t>
      </w:r>
      <w:r>
        <w:softHyphen/>
        <w:t xml:space="preserve">arna </w:t>
      </w:r>
      <w:r w:rsidRPr="00F46886">
        <w:t>kommer att vara personuppgiftsansvariga för personuppgifts</w:t>
      </w:r>
      <w:r>
        <w:softHyphen/>
      </w:r>
      <w:r w:rsidRPr="00F46886">
        <w:t>behandl</w:t>
      </w:r>
      <w:r>
        <w:softHyphen/>
      </w:r>
      <w:r w:rsidRPr="00F46886">
        <w:t>ing</w:t>
      </w:r>
      <w:r>
        <w:softHyphen/>
      </w:r>
      <w:r w:rsidRPr="00F46886">
        <w:t>en och kommer i den egenskapen att behöva bevaka att den person</w:t>
      </w:r>
      <w:r>
        <w:softHyphen/>
      </w:r>
      <w:r w:rsidRPr="00F46886">
        <w:t>uppgifts</w:t>
      </w:r>
      <w:r>
        <w:softHyphen/>
      </w:r>
      <w:r w:rsidRPr="00F46886">
        <w:t xml:space="preserve">behandling som sker är laglig och korrekt utifrån bestämmelserna i </w:t>
      </w:r>
      <w:r>
        <w:t xml:space="preserve">EU:s </w:t>
      </w:r>
      <w:r w:rsidRPr="00F46886">
        <w:t>dataskyddsförordning och i nationell lag</w:t>
      </w:r>
      <w:r>
        <w:t>.</w:t>
      </w:r>
    </w:p>
    <w:p w14:paraId="0FA63F1F" w14:textId="7A9B233F" w:rsidR="008539B5" w:rsidRDefault="008539B5" w:rsidP="008539B5">
      <w:pPr>
        <w:pStyle w:val="Brdtextmedindrag"/>
      </w:pPr>
      <w:r w:rsidRPr="001504B0">
        <w:t xml:space="preserve">För att personuppgiftsbehandling ska vara tillåten enligt </w:t>
      </w:r>
      <w:r>
        <w:t xml:space="preserve">EU:s </w:t>
      </w:r>
      <w:r w:rsidRPr="001504B0">
        <w:t>data</w:t>
      </w:r>
      <w:r>
        <w:softHyphen/>
      </w:r>
      <w:r w:rsidRPr="001504B0">
        <w:t>skydds</w:t>
      </w:r>
      <w:r>
        <w:softHyphen/>
      </w:r>
      <w:r w:rsidRPr="001504B0">
        <w:t xml:space="preserve">förordning krävs att behandlingen omfattas av någon av de rättsliga grunder som anges i förordningen (artikel 6). En av de rättsliga grunderna är att personuppgiftsbehandlingen är nödvändig för att </w:t>
      </w:r>
      <w:r>
        <w:t>fullgöra en rättslig för</w:t>
      </w:r>
      <w:r>
        <w:softHyphen/>
        <w:t>pliktelse som åvilar den personuppgiftsansvarige</w:t>
      </w:r>
      <w:r w:rsidRPr="001504B0">
        <w:t xml:space="preserve"> (artikel 6.1</w:t>
      </w:r>
      <w:r>
        <w:t> c</w:t>
      </w:r>
      <w:r w:rsidRPr="001504B0">
        <w:t>).</w:t>
      </w:r>
      <w:r>
        <w:t xml:space="preserve"> En annan av de rättsliga grunderna är att b</w:t>
      </w:r>
      <w:r w:rsidRPr="009B2A30">
        <w:t>ehandlingen är nödvändig för att utföra en uppgift av allmänt intresse eller som ett led i den personupp</w:t>
      </w:r>
      <w:r>
        <w:softHyphen/>
      </w:r>
      <w:r w:rsidRPr="009B2A30">
        <w:t>gifts</w:t>
      </w:r>
      <w:r>
        <w:softHyphen/>
      </w:r>
      <w:r w:rsidRPr="009B2A30">
        <w:t>ansvariges myndighetsutövning</w:t>
      </w:r>
      <w:r>
        <w:t xml:space="preserve"> (artikel 6.1 e). </w:t>
      </w:r>
    </w:p>
    <w:p w14:paraId="77D03CEF" w14:textId="1890981E" w:rsidR="008539B5" w:rsidRDefault="008539B5" w:rsidP="008539B5">
      <w:pPr>
        <w:pStyle w:val="Brdtextmedindrag"/>
      </w:pPr>
      <w:r w:rsidRPr="005C7BE7">
        <w:t>Grunden för behandlingen ska vara fastställd i enlighet med nationell rätt eller i unionsrätten, och syftet med behandlingen ska fastställas i den rätts</w:t>
      </w:r>
      <w:r>
        <w:softHyphen/>
      </w:r>
      <w:r w:rsidRPr="005C7BE7">
        <w:t>liga grunden. Unionsrätten eller medlemsstaternas nationella rätt ska upp</w:t>
      </w:r>
      <w:r>
        <w:softHyphen/>
      </w:r>
      <w:r w:rsidRPr="005C7BE7">
        <w:t>fylla ett mål av allmänt intresse och vara proportionell mot det legitima mål som eftersträvas (artikel 6.3).</w:t>
      </w:r>
      <w:r>
        <w:t xml:space="preserve"> </w:t>
      </w:r>
    </w:p>
    <w:p w14:paraId="0ABE9144" w14:textId="73707B43" w:rsidR="008539B5" w:rsidRDefault="008539B5" w:rsidP="008539B5">
      <w:pPr>
        <w:pStyle w:val="Brdtextmedindrag"/>
      </w:pPr>
      <w:r>
        <w:t>Utöver att laglig behandling av personuppgifter endast kan ske om be</w:t>
      </w:r>
      <w:r>
        <w:softHyphen/>
        <w:t>handl</w:t>
      </w:r>
      <w:r>
        <w:softHyphen/>
        <w:t>ingen är förenlig med något av de villkor som uppställs i artikel 6, måste all behandling även uppfylla förordningens principer om laglig be</w:t>
      </w:r>
      <w:r>
        <w:softHyphen/>
        <w:t>handling enligt artikel 5, exempelvis att uppgifterna behandlas på ett korrekt och öppet sätt i förhållande till den registrerade samt att de samlas in för särskilda, uttryckligt angivna och berättigade ändamål och inte senare behandlas på ett sätt som är oförenligt med dessa ändamål.</w:t>
      </w:r>
    </w:p>
    <w:p w14:paraId="4BD79BAB" w14:textId="2EE1F13E" w:rsidR="008539B5" w:rsidRDefault="008539B5" w:rsidP="008539B5">
      <w:pPr>
        <w:pStyle w:val="Brdtextmedindrag"/>
      </w:pPr>
      <w:r>
        <w:t>Av artikel 9.1 i EU:s dataskyddsförordning framgår att behandling av person</w:t>
      </w:r>
      <w:r>
        <w:softHyphen/>
        <w:t>uppgifter som avslöjar bl.a. uppgifter om hälsa ska vara förbjuden. Huvud</w:t>
      </w:r>
      <w:r>
        <w:softHyphen/>
        <w:t xml:space="preserve">regeln i artikel 9.1 i EU:s dataskyddsförordning kompletteras med ett antal undantag i artikel 9.2, som anger att förbudet i artikel 9.1 inte ska tillämpas i vissa fall. </w:t>
      </w:r>
      <w:r w:rsidRPr="00FE113A">
        <w:t>Tröskeln för att den personuppgiftsansvarige ska få be</w:t>
      </w:r>
      <w:r>
        <w:softHyphen/>
      </w:r>
      <w:r w:rsidRPr="00FE113A">
        <w:t>handla känsliga personuppgifter är således högre än den som gäller för be</w:t>
      </w:r>
      <w:r>
        <w:softHyphen/>
      </w:r>
      <w:r w:rsidRPr="00FE113A">
        <w:t xml:space="preserve">handling av personuppgifter </w:t>
      </w:r>
      <w:r>
        <w:t xml:space="preserve">som inte anses vara känsliga. </w:t>
      </w:r>
      <w:r w:rsidRPr="003B46F7">
        <w:t>I artikel 9.2 j finns ett undantag från förbudet mot behandling av känsliga person</w:t>
      </w:r>
      <w:r>
        <w:softHyphen/>
      </w:r>
      <w:r w:rsidRPr="003B46F7">
        <w:t>upp</w:t>
      </w:r>
      <w:r>
        <w:softHyphen/>
      </w:r>
      <w:r w:rsidRPr="003B46F7">
        <w:t xml:space="preserve">gifter om behandlingen är nödvändig för </w:t>
      </w:r>
      <w:r>
        <w:t xml:space="preserve">bland annat </w:t>
      </w:r>
      <w:r w:rsidRPr="003B46F7">
        <w:t>forskningsändamål i enlig</w:t>
      </w:r>
      <w:r>
        <w:softHyphen/>
      </w:r>
      <w:r w:rsidRPr="003B46F7">
        <w:t>het med artikel 89.1</w:t>
      </w:r>
      <w:r>
        <w:t xml:space="preserve">. Ett annat undantag finns i </w:t>
      </w:r>
      <w:r w:rsidRPr="006E2480">
        <w:t>artikel 9.2</w:t>
      </w:r>
      <w:r>
        <w:t> </w:t>
      </w:r>
      <w:r w:rsidRPr="006E2480">
        <w:t>i</w:t>
      </w:r>
      <w:r>
        <w:t xml:space="preserve">. Enligt den artikeln kan </w:t>
      </w:r>
      <w:r w:rsidRPr="006E2480">
        <w:t xml:space="preserve">behandling </w:t>
      </w:r>
      <w:r>
        <w:t xml:space="preserve">ske om det </w:t>
      </w:r>
      <w:r w:rsidRPr="006E2480">
        <w:t>är nödvändig</w:t>
      </w:r>
      <w:r>
        <w:t>t</w:t>
      </w:r>
      <w:r w:rsidRPr="006E2480">
        <w:t xml:space="preserve"> av allmänt intresse på folkhälsoområdet, såsom behovet av att säkerställa ett skydd mot all</w:t>
      </w:r>
      <w:r>
        <w:softHyphen/>
      </w:r>
      <w:r w:rsidRPr="006E2480">
        <w:t>var</w:t>
      </w:r>
      <w:r>
        <w:softHyphen/>
      </w:r>
      <w:r w:rsidRPr="006E2480">
        <w:t>liga gränsöverskridande hot mot hälsan eller säkerställa höga kvalitets- och säkerhetsnormer för vård och läkemedel eller medicintekniska produkter</w:t>
      </w:r>
      <w:r>
        <w:t xml:space="preserve">. </w:t>
      </w:r>
    </w:p>
    <w:p w14:paraId="297BD147" w14:textId="77777777" w:rsidR="008539B5" w:rsidRDefault="008539B5" w:rsidP="008539B5">
      <w:pPr>
        <w:pStyle w:val="Rubrik5utannumrering"/>
      </w:pPr>
      <w:r>
        <w:t>Eudamed</w:t>
      </w:r>
    </w:p>
    <w:p w14:paraId="0E1868B0" w14:textId="4EE42D36" w:rsidR="008539B5" w:rsidRPr="005813D7" w:rsidRDefault="008539B5" w:rsidP="008539B5">
      <w:pPr>
        <w:pStyle w:val="Brdtextmedindrag"/>
        <w:ind w:firstLine="0"/>
        <w:rPr>
          <w:b/>
        </w:rPr>
      </w:pPr>
      <w:r w:rsidRPr="00ED4A7E">
        <w:t xml:space="preserve">Enligt artikel </w:t>
      </w:r>
      <w:r>
        <w:t xml:space="preserve">33 i </w:t>
      </w:r>
      <w:r w:rsidRPr="00A3541E">
        <w:t>MDR-förordningen</w:t>
      </w:r>
      <w:r>
        <w:t xml:space="preserve"> och artikel 30 IVDR-förordningen ska k</w:t>
      </w:r>
      <w:r w:rsidRPr="003B50CC">
        <w:t xml:space="preserve">ommissionen upprätta, underhålla och förvalta </w:t>
      </w:r>
      <w:r>
        <w:t xml:space="preserve">den </w:t>
      </w:r>
      <w:r w:rsidRPr="003B50CC">
        <w:t>Europeiska data</w:t>
      </w:r>
      <w:r>
        <w:softHyphen/>
      </w:r>
      <w:r w:rsidRPr="003B50CC">
        <w:t>bas</w:t>
      </w:r>
      <w:r>
        <w:softHyphen/>
      </w:r>
      <w:r w:rsidRPr="003B50CC">
        <w:t>en för medicintekniska produkter (Eudamed)</w:t>
      </w:r>
      <w:r>
        <w:t>. I Eudamed ska följande elektron</w:t>
      </w:r>
      <w:r>
        <w:softHyphen/>
        <w:t xml:space="preserve">iska system ingå: </w:t>
      </w:r>
    </w:p>
    <w:p w14:paraId="5974DDE2" w14:textId="77777777" w:rsidR="008539B5" w:rsidRDefault="008539B5" w:rsidP="008539B5">
      <w:pPr>
        <w:pStyle w:val="Brdtextmedindrag"/>
      </w:pPr>
      <w:r>
        <w:t xml:space="preserve">a) Det elektroniska system för registrering av produkter som avses i artikel 29.4 i MDR-förordningen och 26 i IVDR-förordningen, </w:t>
      </w:r>
    </w:p>
    <w:p w14:paraId="73711EE9" w14:textId="77777777" w:rsidR="008539B5" w:rsidRDefault="008539B5" w:rsidP="008539B5">
      <w:pPr>
        <w:pStyle w:val="Brdtextmedindrag"/>
      </w:pPr>
      <w:r>
        <w:t>b) den UDI-databas som avses i artikel 28</w:t>
      </w:r>
      <w:r w:rsidRPr="00A53A22">
        <w:t xml:space="preserve"> </w:t>
      </w:r>
      <w:r>
        <w:t>i MDR-förordningen och 25 IVDR-förordningen</w:t>
      </w:r>
      <w:r>
        <w:rPr>
          <w:rFonts w:asciiTheme="minorHAnsi" w:eastAsiaTheme="minorHAnsi" w:hAnsiTheme="minorHAnsi" w:cstheme="minorBidi"/>
        </w:rPr>
        <w:t>,</w:t>
      </w:r>
    </w:p>
    <w:p w14:paraId="55BBBB7E" w14:textId="22A757A5" w:rsidR="008539B5" w:rsidRDefault="008539B5" w:rsidP="008539B5">
      <w:pPr>
        <w:pStyle w:val="Brdtextmedindrag"/>
      </w:pPr>
      <w:r>
        <w:t>c) det elektroniska system för registrering av ekonomiska aktörer som av</w:t>
      </w:r>
      <w:r>
        <w:softHyphen/>
        <w:t>ses i artikel 30</w:t>
      </w:r>
      <w:r w:rsidRPr="00A53A22">
        <w:t xml:space="preserve"> </w:t>
      </w:r>
      <w:r>
        <w:t xml:space="preserve">i MDR-förordningen och 27 i IVDR-förordningen, </w:t>
      </w:r>
    </w:p>
    <w:p w14:paraId="1E14AB84" w14:textId="77777777" w:rsidR="008539B5" w:rsidRDefault="008539B5" w:rsidP="008539B5">
      <w:pPr>
        <w:pStyle w:val="Brdtextmedindrag"/>
      </w:pPr>
      <w:r>
        <w:t>d) det elektroniska system för anmälda organ och intyg som avses i artikel 57</w:t>
      </w:r>
      <w:r w:rsidRPr="00A53A22">
        <w:t xml:space="preserve"> </w:t>
      </w:r>
      <w:r>
        <w:t xml:space="preserve">i </w:t>
      </w:r>
      <w:r w:rsidRPr="00A3541E">
        <w:t>MDR-förordningen</w:t>
      </w:r>
      <w:r>
        <w:t xml:space="preserve"> och 52 i IVDR-förordningen, </w:t>
      </w:r>
    </w:p>
    <w:p w14:paraId="1A049928" w14:textId="77777777" w:rsidR="008539B5" w:rsidRDefault="008539B5" w:rsidP="008539B5">
      <w:pPr>
        <w:pStyle w:val="Brdtextmedindrag"/>
      </w:pPr>
      <w:r>
        <w:t>e) det elektroniska system för kliniska prövningar som avses i artikel 73</w:t>
      </w:r>
      <w:r w:rsidRPr="00A53A22">
        <w:t xml:space="preserve"> </w:t>
      </w:r>
      <w:r>
        <w:t xml:space="preserve">i MDR-förordningen och 69 i IVDR-förordningen, </w:t>
      </w:r>
    </w:p>
    <w:p w14:paraId="3D7461D5" w14:textId="54833B92" w:rsidR="008539B5" w:rsidRDefault="008539B5" w:rsidP="008539B5">
      <w:pPr>
        <w:pStyle w:val="Brdtextmedindrag"/>
      </w:pPr>
      <w:r>
        <w:t>f) det elektroniska system för säkerhetsövervakning och för övervakning av produkter som släppts ut på marknaden som avses i artikel 92</w:t>
      </w:r>
      <w:r w:rsidRPr="00A53A22">
        <w:t xml:space="preserve"> </w:t>
      </w:r>
      <w:r>
        <w:t>i MDR-för</w:t>
      </w:r>
      <w:r>
        <w:softHyphen/>
        <w:t xml:space="preserve">ordningen och 87 i IVDR-förordningen, och </w:t>
      </w:r>
    </w:p>
    <w:p w14:paraId="34D9FB1A" w14:textId="77777777" w:rsidR="008539B5" w:rsidRDefault="008539B5" w:rsidP="008539B5">
      <w:pPr>
        <w:pStyle w:val="Brdtextmedindrag"/>
      </w:pPr>
      <w:r>
        <w:t>g) det elektroniska system för marknadskontroll som avses i artikel 100</w:t>
      </w:r>
      <w:r w:rsidRPr="00A53A22">
        <w:t xml:space="preserve"> </w:t>
      </w:r>
      <w:r>
        <w:t xml:space="preserve">i MDR-förordningen och 95 i IVDR-förordningen. </w:t>
      </w:r>
    </w:p>
    <w:p w14:paraId="2982DC4E" w14:textId="2CE6BB7A" w:rsidR="008539B5" w:rsidRDefault="008539B5" w:rsidP="008539B5">
      <w:pPr>
        <w:pStyle w:val="Brdtextmedindrag"/>
      </w:pPr>
      <w:r>
        <w:t>I artikel 33.4 i MDR-förordningen anges det att medlemsstaterna, de an</w:t>
      </w:r>
      <w:r>
        <w:softHyphen/>
        <w:t xml:space="preserve">mälda organen, de ekonomiska aktörerna och sponsorerna ska lägga in data i Eudamed i enlighet med bestämmelserna i MDR-förordningen. Denna fråga tas upp i avsnittet under rubriken </w:t>
      </w:r>
      <w:r w:rsidRPr="00C348FE">
        <w:rPr>
          <w:i/>
          <w:iCs/>
        </w:rPr>
        <w:t>Tillhandahållande av medicin</w:t>
      </w:r>
      <w:r>
        <w:rPr>
          <w:i/>
          <w:iCs/>
        </w:rPr>
        <w:softHyphen/>
      </w:r>
      <w:r w:rsidRPr="00C348FE">
        <w:rPr>
          <w:i/>
          <w:iCs/>
        </w:rPr>
        <w:t>tekniska produkter</w:t>
      </w:r>
      <w:r>
        <w:rPr>
          <w:i/>
          <w:iCs/>
        </w:rPr>
        <w:t>.</w:t>
      </w:r>
    </w:p>
    <w:p w14:paraId="1C4A573B" w14:textId="276D8FF7" w:rsidR="008539B5" w:rsidRDefault="008539B5" w:rsidP="008539B5">
      <w:pPr>
        <w:pStyle w:val="Brdtextmedindrag"/>
      </w:pPr>
      <w:r>
        <w:t>I artikel 33.7 i MDR-förordningen anges det att medlemsstaterna ska säker</w:t>
      </w:r>
      <w:r>
        <w:softHyphen/>
        <w:t>ställa att de registrerade effektivt kan utöva sina rättigheter i fråga om informa</w:t>
      </w:r>
      <w:r>
        <w:softHyphen/>
        <w:t>tion, tillgång, korrigering och att göra invändningar i enlighet med direk</w:t>
      </w:r>
      <w:r>
        <w:softHyphen/>
        <w:t>tiv 95/46/EG. De ska också säkerställa att de registrerade effektivt kan utöva rätten att få tillgång till uppgifter som gäller dem och rätten att få inkorrekta eller ofullständiga uppgifter korrigerade och raderade. Inom ramen för sina respektive skyldigheter ska kommissionen och medlems</w:t>
      </w:r>
      <w:r>
        <w:softHyphen/>
        <w:t>stat</w:t>
      </w:r>
      <w:r>
        <w:softHyphen/>
        <w:t>erna säkerställa att inkorrekta och olagligt behandlade uppgifter rad</w:t>
      </w:r>
      <w:r>
        <w:softHyphen/>
        <w:t>er</w:t>
      </w:r>
      <w:r>
        <w:softHyphen/>
        <w:t>as, i enlighet med tillämplig lagstiftning. Uppgifterna ska korrigeras eller rad</w:t>
      </w:r>
      <w:r>
        <w:softHyphen/>
        <w:t>eras så fort som möjligt, dock senast 60 dagar efter att en registrerad har lämnat en begäran om detta. Direktiv 95/46/EG (data</w:t>
      </w:r>
      <w:r>
        <w:softHyphen/>
        <w:t>skydds</w:t>
      </w:r>
      <w:r>
        <w:softHyphen/>
        <w:t>direktivet) er</w:t>
      </w:r>
      <w:r>
        <w:softHyphen/>
        <w:t xml:space="preserve">sattes den 25 maj 2018 av EU:s dataskyddsförordning. </w:t>
      </w:r>
      <w:r w:rsidRPr="003B50CC">
        <w:t xml:space="preserve">Av artikel 94.2 i </w:t>
      </w:r>
      <w:r>
        <w:t xml:space="preserve">EU:s </w:t>
      </w:r>
      <w:r w:rsidRPr="003B50CC">
        <w:t>dataskyddsförordning framgår att hänvisningar till data</w:t>
      </w:r>
      <w:r>
        <w:softHyphen/>
      </w:r>
      <w:r w:rsidRPr="003B50CC">
        <w:t>skydds</w:t>
      </w:r>
      <w:r>
        <w:softHyphen/>
      </w:r>
      <w:r w:rsidRPr="003B50CC">
        <w:t>direk</w:t>
      </w:r>
      <w:r>
        <w:softHyphen/>
      </w:r>
      <w:r w:rsidRPr="003B50CC">
        <w:t>tiv</w:t>
      </w:r>
      <w:r>
        <w:softHyphen/>
      </w:r>
      <w:r w:rsidRPr="003B50CC">
        <w:t xml:space="preserve">et ska anses som hänvisningar till </w:t>
      </w:r>
      <w:r>
        <w:t xml:space="preserve">EU:s </w:t>
      </w:r>
      <w:r w:rsidRPr="003B50CC">
        <w:t>nya data</w:t>
      </w:r>
      <w:r>
        <w:softHyphen/>
      </w:r>
      <w:r w:rsidRPr="003B50CC">
        <w:t>skyddsförordning. Där</w:t>
      </w:r>
      <w:r>
        <w:softHyphen/>
      </w:r>
      <w:r w:rsidRPr="003B50CC">
        <w:t xml:space="preserve">med kommer hänvisningen till </w:t>
      </w:r>
      <w:r>
        <w:t>direktiv 95/46/EG i EU-förordningarna om medicin</w:t>
      </w:r>
      <w:r>
        <w:softHyphen/>
        <w:t xml:space="preserve">tekniska produkter </w:t>
      </w:r>
      <w:r w:rsidRPr="003B50CC">
        <w:t xml:space="preserve">att vara en hänvisning till </w:t>
      </w:r>
      <w:r>
        <w:t xml:space="preserve">EU:s </w:t>
      </w:r>
      <w:r w:rsidRPr="003B50CC">
        <w:t>nya data</w:t>
      </w:r>
      <w:r>
        <w:softHyphen/>
      </w:r>
      <w:r w:rsidRPr="003B50CC">
        <w:t>skydds</w:t>
      </w:r>
      <w:r>
        <w:softHyphen/>
      </w:r>
      <w:r w:rsidRPr="003B50CC">
        <w:t xml:space="preserve">förordning. </w:t>
      </w:r>
      <w:r>
        <w:t>De uppgifter som en medlemsstat ska säkerställa enligt artikel 33.7 i MDR-förordningen är reglerade i EU:s dataskydds</w:t>
      </w:r>
      <w:r>
        <w:softHyphen/>
        <w:t>förord</w:t>
      </w:r>
      <w:r>
        <w:softHyphen/>
        <w:t>ning. I den EU-förordningen finns bestämmelser om den reg</w:t>
      </w:r>
      <w:r>
        <w:softHyphen/>
        <w:t>istrerades rätt</w:t>
      </w:r>
      <w:r>
        <w:softHyphen/>
        <w:t>ig</w:t>
      </w:r>
      <w:r>
        <w:softHyphen/>
        <w:t>heter. I artikel 12 anges det att den registrerade ska få klar och tydlig in</w:t>
      </w:r>
      <w:r>
        <w:softHyphen/>
        <w:t>forma</w:t>
      </w:r>
      <w:r>
        <w:softHyphen/>
        <w:t>tion om personuppgiftsbehandling och om de villkor som gäller för behandlingen (artikel 12). Den registrerade har enligt EU:s data</w:t>
      </w:r>
      <w:r>
        <w:softHyphen/>
        <w:t>skydds</w:t>
      </w:r>
      <w:r>
        <w:softHyphen/>
        <w:t>förord</w:t>
      </w:r>
      <w:r>
        <w:softHyphen/>
        <w:t>ning rätt till rättelse och rätt till radering i vissa fall (artiklarna 16 och 17). Vidare har den registrerade rätt att kräva att person</w:t>
      </w:r>
      <w:r>
        <w:softHyphen/>
        <w:t>uppgifts</w:t>
      </w:r>
      <w:r>
        <w:softHyphen/>
        <w:t>be</w:t>
      </w:r>
      <w:r>
        <w:softHyphen/>
        <w:t>handl</w:t>
      </w:r>
      <w:r>
        <w:softHyphen/>
        <w:t>ingen begränsas (artikel 18). I EU-förordningen ges den reg</w:t>
      </w:r>
      <w:r>
        <w:softHyphen/>
        <w:t>istrerade även rätt att göra invändningar mot behandlingen av person</w:t>
      </w:r>
      <w:r>
        <w:softHyphen/>
        <w:t>upp</w:t>
      </w:r>
      <w:r>
        <w:softHyphen/>
        <w:t>gifter om honom eller henne (artikel 21). EU:s d</w:t>
      </w:r>
      <w:r w:rsidRPr="003B50CC">
        <w:t xml:space="preserve">ataskyddsförordning </w:t>
      </w:r>
      <w:r>
        <w:t xml:space="preserve">är </w:t>
      </w:r>
      <w:r w:rsidRPr="003B50CC">
        <w:t>direkt tillämplig i Sverige</w:t>
      </w:r>
      <w:r>
        <w:t>. De krav som anges i artikel 33.7 i MDR-för</w:t>
      </w:r>
      <w:r>
        <w:softHyphen/>
        <w:t>ord</w:t>
      </w:r>
      <w:r>
        <w:softHyphen/>
        <w:t>ningen till</w:t>
      </w:r>
      <w:r>
        <w:softHyphen/>
        <w:t>godoses således genom de krav som uppställs i EU:s data</w:t>
      </w:r>
      <w:r>
        <w:softHyphen/>
        <w:t>skydds</w:t>
      </w:r>
      <w:r>
        <w:softHyphen/>
        <w:t>för</w:t>
      </w:r>
      <w:r>
        <w:softHyphen/>
        <w:t xml:space="preserve">ordning. </w:t>
      </w:r>
    </w:p>
    <w:p w14:paraId="6B01436E" w14:textId="4326E725" w:rsidR="008539B5" w:rsidRDefault="008539B5" w:rsidP="008539B5">
      <w:pPr>
        <w:pStyle w:val="Brdtextmedindrag"/>
      </w:pPr>
      <w:r>
        <w:t>Av artikel 33.7 i MDR-förordningen framgår även att inkorrekta och olag</w:t>
      </w:r>
      <w:r>
        <w:softHyphen/>
        <w:t>ligt behandlade uppgifter ska korrigeras eller raderas så fort som möjligt, dock senast 60 dagar efter det att en registrerad har lämnat en be</w:t>
      </w:r>
      <w:r>
        <w:softHyphen/>
        <w:t>gär</w:t>
      </w:r>
      <w:r>
        <w:softHyphen/>
        <w:t>an om detta. I artiklarna 16 och 17 i EU:s dataskyddsförordning anges det i stället att rättelse eller radering ska göras utan onödigt dröjsmål.  Av båda EU-förordningarna framgår att rättelse och radering ske så fort som möjl</w:t>
      </w:r>
      <w:r>
        <w:softHyphen/>
        <w:t>igt eller utan dröjsmål. Att detta ska ske senast 60 dagar efter det att be</w:t>
      </w:r>
      <w:r>
        <w:softHyphen/>
        <w:t>gäran har lämnats framgår av MDR-förordningen och får anses gälla som lex specialis i de fall rättelser eller raderingar ska ske i personuppgifts</w:t>
      </w:r>
      <w:r>
        <w:softHyphen/>
        <w:t>be</w:t>
      </w:r>
      <w:r>
        <w:softHyphen/>
        <w:t>handl</w:t>
      </w:r>
      <w:r>
        <w:softHyphen/>
        <w:t>ing enligt MDR-förordningen.</w:t>
      </w:r>
    </w:p>
    <w:p w14:paraId="2A84BA5D" w14:textId="467E4AD0" w:rsidR="008539B5" w:rsidRDefault="008539B5" w:rsidP="008539B5">
      <w:pPr>
        <w:pStyle w:val="Brdtextmedindrag"/>
      </w:pPr>
      <w:r>
        <w:t>Vidare kan det noteras att det av artikel 33.9 i MDR-förordningen fram</w:t>
      </w:r>
      <w:r>
        <w:softHyphen/>
        <w:t>går att kommissionen är, med avseende på sina skyldigheter i artikel 33 och behandlingen av personuppgifter i samband med dessa, ansvarig för Euda</w:t>
      </w:r>
      <w:r>
        <w:softHyphen/>
        <w:t>med och dess elektroniska system. Mot denna bakgrund bedöms några bestämmelser med anledning av artikel 33.7 inte behövas. De reg</w:t>
      </w:r>
      <w:r>
        <w:softHyphen/>
        <w:t>istr</w:t>
      </w:r>
      <w:r>
        <w:softHyphen/>
        <w:t>er</w:t>
      </w:r>
      <w:r>
        <w:softHyphen/>
        <w:t>ade kan effektivt utöva sina rättigheter i fråga om information, till</w:t>
      </w:r>
      <w:r>
        <w:softHyphen/>
        <w:t>gång, korrigering och att göra invändningar gällande personupp</w:t>
      </w:r>
      <w:r>
        <w:softHyphen/>
        <w:t>gifts</w:t>
      </w:r>
      <w:r>
        <w:softHyphen/>
        <w:t>behandling.</w:t>
      </w:r>
    </w:p>
    <w:p w14:paraId="40EE4EBD" w14:textId="77777777" w:rsidR="008539B5" w:rsidRDefault="008539B5" w:rsidP="008539B5">
      <w:pPr>
        <w:pStyle w:val="Rubrik5utannumrering"/>
      </w:pPr>
      <w:r>
        <w:t>Tillhandahållande av medicintekniska produkter</w:t>
      </w:r>
    </w:p>
    <w:p w14:paraId="114F710B" w14:textId="0C5B1AE0" w:rsidR="008539B5" w:rsidRDefault="008539B5" w:rsidP="008539B5">
      <w:pPr>
        <w:pStyle w:val="Brdtextmedindrag"/>
        <w:ind w:firstLine="0"/>
      </w:pPr>
      <w:r>
        <w:t>Enligt EU-förordningarna ska ekonomiska aktörer lämna uppgifter om de pro</w:t>
      </w:r>
      <w:r>
        <w:softHyphen/>
        <w:t>dukter som de tillverkar, importerar och tillhandahåller till behöriga mynd</w:t>
      </w:r>
      <w:r>
        <w:softHyphen/>
        <w:t xml:space="preserve">igheter och till </w:t>
      </w:r>
      <w:r w:rsidRPr="003B50CC">
        <w:t>Eudamed</w:t>
      </w:r>
      <w:r>
        <w:t>. De personuppgifter som kan förekomma är namn på den ekonomiska aktören eller kontaktpersoner för den ekonom</w:t>
      </w:r>
      <w:r>
        <w:softHyphen/>
        <w:t>iska aktören. Dessa uppgifter kommer således att behandlas av svenska myndig</w:t>
      </w:r>
      <w:r>
        <w:softHyphen/>
        <w:t xml:space="preserve">heter, främst Läkemedelsverket. </w:t>
      </w:r>
    </w:p>
    <w:p w14:paraId="2FB0784E" w14:textId="73C3AF05" w:rsidR="008539B5" w:rsidRDefault="008539B5" w:rsidP="008539B5">
      <w:pPr>
        <w:pStyle w:val="Brdtextmedindrag"/>
      </w:pPr>
      <w:r>
        <w:t xml:space="preserve">I </w:t>
      </w:r>
      <w:r w:rsidRPr="004A7CCE">
        <w:t>avsnitt</w:t>
      </w:r>
      <w:r>
        <w:t xml:space="preserve"> 9.12 införs en skyldighet för ekonomiska aktörer att registrera sin verksamhet. De ska lämna uppgifter om sin produkt och sin verksamhet till de myndigheter som utsetts av regeringen. Även den som reprocessar eller återanvänder engångsprodukter </w:t>
      </w:r>
      <w:r w:rsidRPr="00A05243">
        <w:t>i Sverige</w:t>
      </w:r>
      <w:r w:rsidRPr="003403E0">
        <w:t xml:space="preserve"> </w:t>
      </w:r>
      <w:r>
        <w:t>ska lämna uppgifter om sin verk</w:t>
      </w:r>
      <w:r>
        <w:softHyphen/>
        <w:t>samhet och sina produkter till myndigheter som regeringen utser. Hos mynd</w:t>
      </w:r>
      <w:r>
        <w:softHyphen/>
        <w:t>ig</w:t>
      </w:r>
      <w:r>
        <w:softHyphen/>
        <w:t>heterna kommer uppgifterna att utgöra ett register över de ekonom</w:t>
      </w:r>
      <w:r>
        <w:softHyphen/>
        <w:t xml:space="preserve">iska aktörerna och den som </w:t>
      </w:r>
      <w:r w:rsidRPr="00F339F1">
        <w:t xml:space="preserve">reprocessar eller </w:t>
      </w:r>
      <w:r>
        <w:t>åter</w:t>
      </w:r>
      <w:r w:rsidRPr="00F339F1">
        <w:t>använder</w:t>
      </w:r>
      <w:r>
        <w:t xml:space="preserve"> pro</w:t>
      </w:r>
      <w:r>
        <w:softHyphen/>
        <w:t>dukter. I registren kommer det att finnas uppgifter om berörda aktörer, deras pro</w:t>
      </w:r>
      <w:r>
        <w:softHyphen/>
        <w:t>dukt</w:t>
      </w:r>
      <w:r>
        <w:softHyphen/>
        <w:t>er och deras verksamhet. Denna uppgiftsbeh</w:t>
      </w:r>
      <w:r w:rsidRPr="00893374">
        <w:t>andling får anses vara nöd</w:t>
      </w:r>
      <w:r>
        <w:softHyphen/>
      </w:r>
      <w:r w:rsidRPr="00893374">
        <w:t xml:space="preserve">vändig för att </w:t>
      </w:r>
      <w:r w:rsidRPr="000A7184">
        <w:t>kunna utöva tillsyn vilket är en uppgift av all</w:t>
      </w:r>
      <w:r>
        <w:softHyphen/>
      </w:r>
      <w:r w:rsidRPr="000A7184">
        <w:t xml:space="preserve">mänt intresse </w:t>
      </w:r>
      <w:r>
        <w:t xml:space="preserve">och behandlingen får även anses vara </w:t>
      </w:r>
      <w:r w:rsidRPr="00DE4FAE">
        <w:t xml:space="preserve">ett led i </w:t>
      </w:r>
      <w:r>
        <w:t>myndig</w:t>
      </w:r>
      <w:r>
        <w:softHyphen/>
        <w:t>het</w:t>
      </w:r>
      <w:r>
        <w:softHyphen/>
        <w:t>er</w:t>
      </w:r>
      <w:r>
        <w:softHyphen/>
        <w:t xml:space="preserve">nas </w:t>
      </w:r>
      <w:r w:rsidRPr="00DE4FAE">
        <w:t>myndig</w:t>
      </w:r>
      <w:r>
        <w:softHyphen/>
      </w:r>
      <w:r w:rsidRPr="00DE4FAE">
        <w:t>hetsutövning</w:t>
      </w:r>
      <w:r>
        <w:t xml:space="preserve">. </w:t>
      </w:r>
      <w:r w:rsidRPr="0068270F">
        <w:t>För att säkerställa en hög hälsoskyddsnivå för patient</w:t>
      </w:r>
      <w:r>
        <w:softHyphen/>
      </w:r>
      <w:r w:rsidRPr="0068270F">
        <w:t>er och de som använder medicintekniska produkter och medicin</w:t>
      </w:r>
      <w:r>
        <w:softHyphen/>
      </w:r>
      <w:r w:rsidRPr="0068270F">
        <w:t>tekn</w:t>
      </w:r>
      <w:r>
        <w:softHyphen/>
      </w:r>
      <w:r w:rsidRPr="0068270F">
        <w:t>iska produkter för in</w:t>
      </w:r>
      <w:r>
        <w:t xml:space="preserve"> </w:t>
      </w:r>
      <w:r w:rsidRPr="0068270F">
        <w:t>vitro</w:t>
      </w:r>
      <w:r>
        <w:t>-</w:t>
      </w:r>
      <w:r w:rsidRPr="0068270F">
        <w:t xml:space="preserve">diagnostik får det </w:t>
      </w:r>
      <w:r>
        <w:t xml:space="preserve">även </w:t>
      </w:r>
      <w:r w:rsidRPr="0068270F">
        <w:t xml:space="preserve">anses </w:t>
      </w:r>
      <w:r>
        <w:t xml:space="preserve">vara </w:t>
      </w:r>
      <w:r w:rsidRPr="0068270F">
        <w:t>pro</w:t>
      </w:r>
      <w:r>
        <w:softHyphen/>
      </w:r>
      <w:r w:rsidRPr="0068270F">
        <w:t>portion</w:t>
      </w:r>
      <w:r>
        <w:softHyphen/>
      </w:r>
      <w:r w:rsidRPr="0068270F">
        <w:t xml:space="preserve">ellt att myndigheten får behandla </w:t>
      </w:r>
      <w:r>
        <w:t xml:space="preserve">dessa </w:t>
      </w:r>
      <w:r w:rsidRPr="0068270F">
        <w:t>uppgifter i sin tillsyn.</w:t>
      </w:r>
      <w:r>
        <w:rPr>
          <w:rFonts w:ascii="Trebuchet MS" w:hAnsi="Trebuchet MS"/>
          <w:color w:val="0D0D0D"/>
          <w:sz w:val="21"/>
          <w:szCs w:val="21"/>
          <w:shd w:val="clear" w:color="auto" w:fill="FFFFFF"/>
        </w:rPr>
        <w:t xml:space="preserve"> </w:t>
      </w:r>
      <w:r>
        <w:t>Upp</w:t>
      </w:r>
      <w:r>
        <w:softHyphen/>
        <w:t>gifts</w:t>
      </w:r>
      <w:r>
        <w:softHyphen/>
        <w:t xml:space="preserve">behandlingen i de register som dessa myndigheter kan föra till följd av ovan nämnda anmälningsskyldigheter kan göras med stöd av artikel 6.1 e och 6.3 i EU:s </w:t>
      </w:r>
      <w:r w:rsidRPr="00DE4FAE">
        <w:t>dataskyddsförordning</w:t>
      </w:r>
      <w:r>
        <w:t>. Ytterligare bestäm</w:t>
      </w:r>
      <w:r>
        <w:softHyphen/>
        <w:t>mels</w:t>
      </w:r>
      <w:r>
        <w:softHyphen/>
        <w:t xml:space="preserve">er i detta avseende bedöms inte behövas. </w:t>
      </w:r>
    </w:p>
    <w:p w14:paraId="200422DA" w14:textId="77777777" w:rsidR="008539B5" w:rsidRPr="003F6AF5" w:rsidRDefault="008539B5" w:rsidP="008539B5">
      <w:pPr>
        <w:pStyle w:val="Rubrik5utannumrering"/>
        <w:rPr>
          <w:b/>
        </w:rPr>
      </w:pPr>
      <w:r>
        <w:t>Unik produktidentifiering (UDI)</w:t>
      </w:r>
    </w:p>
    <w:p w14:paraId="59B9C8DB" w14:textId="093AB297" w:rsidR="008539B5" w:rsidRDefault="008539B5" w:rsidP="008539B5">
      <w:pPr>
        <w:pStyle w:val="Brdtextmedindrag"/>
        <w:ind w:firstLine="0"/>
      </w:pPr>
      <w:r w:rsidRPr="00BF6D1A">
        <w:t xml:space="preserve">För </w:t>
      </w:r>
      <w:r>
        <w:t xml:space="preserve">en effektiv </w:t>
      </w:r>
      <w:r w:rsidRPr="00BF6D1A">
        <w:t>spår</w:t>
      </w:r>
      <w:r>
        <w:t xml:space="preserve">ning av </w:t>
      </w:r>
      <w:r w:rsidRPr="00BF6D1A">
        <w:t>medicintekniska produkter</w:t>
      </w:r>
      <w:r>
        <w:rPr>
          <w:b/>
        </w:rPr>
        <w:t xml:space="preserve"> </w:t>
      </w:r>
      <w:r>
        <w:t>införs ett system med unik produktidentifiering (UDI). Alla produkter, med undantag av special</w:t>
      </w:r>
      <w:r>
        <w:softHyphen/>
        <w:t xml:space="preserve">anpassade produkter, prövningsprodukter och produkter avsedda för prestandastudier, ska märkas med UDI. Enligt artikel 27.7 i </w:t>
      </w:r>
      <w:r w:rsidRPr="00A3541E">
        <w:t>MDR-för</w:t>
      </w:r>
      <w:r>
        <w:softHyphen/>
      </w:r>
      <w:r w:rsidRPr="00A3541E">
        <w:t>ord</w:t>
      </w:r>
      <w:r>
        <w:softHyphen/>
      </w:r>
      <w:r w:rsidRPr="00A3541E">
        <w:t>ningen</w:t>
      </w:r>
      <w:r>
        <w:t xml:space="preserve"> och artikel 24.7 i IVDR-förordningen ska t</w:t>
      </w:r>
      <w:r w:rsidRPr="00086894">
        <w:t xml:space="preserve">illverkaren </w:t>
      </w:r>
      <w:r>
        <w:t xml:space="preserve">ha </w:t>
      </w:r>
      <w:r w:rsidRPr="00086894">
        <w:t>en upp</w:t>
      </w:r>
      <w:r>
        <w:softHyphen/>
      </w:r>
      <w:r w:rsidRPr="00086894">
        <w:t>daterad förteckning över alla tilldelade UDI.</w:t>
      </w:r>
      <w:r>
        <w:t xml:space="preserve"> Av artikel 27.8 i </w:t>
      </w:r>
      <w:r w:rsidRPr="00A3541E">
        <w:t>MDR-för</w:t>
      </w:r>
      <w:r>
        <w:softHyphen/>
      </w:r>
      <w:r w:rsidRPr="00A3541E">
        <w:t>ordningen</w:t>
      </w:r>
      <w:r>
        <w:t xml:space="preserve"> och artikel 24.8 i IVDR-förordningen framgår att de eko</w:t>
      </w:r>
      <w:r>
        <w:softHyphen/>
        <w:t>nom</w:t>
      </w:r>
      <w:r>
        <w:softHyphen/>
        <w:t>iska aktörerna ska, företrädesvis på elektronisk väg, lagra och för</w:t>
      </w:r>
      <w:r>
        <w:softHyphen/>
        <w:t>vara UDI för de produkter som de har levererat eller som har levererats till dem. Detta gäller implantat i den högsta riskklassen (klass III) och de pro</w:t>
      </w:r>
      <w:r>
        <w:softHyphen/>
        <w:t>dukter som kommissionen kan komma att fastställa igenom</w:t>
      </w:r>
      <w:r>
        <w:softHyphen/>
        <w:t>för</w:t>
      </w:r>
      <w:r>
        <w:softHyphen/>
        <w:t>ande</w:t>
      </w:r>
      <w:r>
        <w:softHyphen/>
        <w:t xml:space="preserve">akter. </w:t>
      </w:r>
    </w:p>
    <w:p w14:paraId="475B5439" w14:textId="2BE1FA23" w:rsidR="008539B5" w:rsidRDefault="008539B5" w:rsidP="008539B5">
      <w:pPr>
        <w:pStyle w:val="Brdtextmedindrag"/>
      </w:pPr>
      <w:r>
        <w:t>Även h</w:t>
      </w:r>
      <w:r w:rsidRPr="006422E5">
        <w:t>älso- och sjukvårdsinstitutioner ska lagra och förvara UDI för de pro</w:t>
      </w:r>
      <w:r>
        <w:softHyphen/>
      </w:r>
      <w:r w:rsidRPr="006422E5">
        <w:t>dukter som de har levererat eller som har levererats till dem</w:t>
      </w:r>
      <w:r>
        <w:t>. Detta gäller för</w:t>
      </w:r>
      <w:r w:rsidRPr="006422E5">
        <w:t xml:space="preserve"> produkter</w:t>
      </w:r>
      <w:r>
        <w:t xml:space="preserve"> som </w:t>
      </w:r>
      <w:r w:rsidRPr="006422E5">
        <w:t>tillhör implantat i klass III</w:t>
      </w:r>
      <w:r>
        <w:t>. I avsnitt 9.11 föreslås det att ett bemyndigande införs om att regeringen eller den myndighet som reger</w:t>
      </w:r>
      <w:r>
        <w:softHyphen/>
        <w:t>ingen bestämmer ska få meddela föreskrifter om att lagra och förvara UDI även för andra produkter än implantat i klass III.</w:t>
      </w:r>
    </w:p>
    <w:p w14:paraId="15BAE04F" w14:textId="77777777" w:rsidR="008539B5" w:rsidRDefault="008539B5" w:rsidP="008539B5">
      <w:pPr>
        <w:pStyle w:val="Brdtextmedindrag"/>
      </w:pPr>
      <w:r>
        <w:t xml:space="preserve">Det förfarande med UDI som regleras i MDR-förordningen innebär inte någon personuppgiftsbehandling. Spårbarheten går från tillverkare till hälso- och sjukvårdsinstitutioner för implantat III. </w:t>
      </w:r>
    </w:p>
    <w:p w14:paraId="3D3BE2C2" w14:textId="0528E5E7" w:rsidR="008539B5" w:rsidRDefault="008539B5" w:rsidP="008539B5">
      <w:pPr>
        <w:pStyle w:val="Brdtextmedindrag"/>
      </w:pPr>
      <w:r>
        <w:t xml:space="preserve">UDI skulle även kunna registreras i patientjournalen när ett implantat i klass III inopererats i en person. </w:t>
      </w:r>
      <w:r w:rsidRPr="0087624E">
        <w:t>Inom hälso- och sjukvården reglerar patient</w:t>
      </w:r>
      <w:r>
        <w:softHyphen/>
      </w:r>
      <w:r w:rsidRPr="0087624E">
        <w:t>data</w:t>
      </w:r>
      <w:r>
        <w:softHyphen/>
      </w:r>
      <w:r w:rsidRPr="0087624E">
        <w:t>lagen den personuppgiftsbehandling och journalföring som görs. Lagen gäller för alla vårdgivare oavsett om verksamheten bedrivs i privat eller offentlig regi och anger vilka grundläggande principer som ska gälla för informations</w:t>
      </w:r>
      <w:r>
        <w:t>behandling</w:t>
      </w:r>
      <w:r w:rsidRPr="0087624E">
        <w:t>en avseende uppgifter om patienter inom hälso- och sjukvården. Lagen anger vilken behandling av personuppgifter som är tillåten och innehåller övergripande krav rörande informations</w:t>
      </w:r>
      <w:r>
        <w:softHyphen/>
        <w:t>be</w:t>
      </w:r>
      <w:r>
        <w:softHyphen/>
        <w:t>handl</w:t>
      </w:r>
      <w:r>
        <w:softHyphen/>
        <w:t>ing</w:t>
      </w:r>
      <w:r w:rsidRPr="0087624E">
        <w:t>. Enligt 3</w:t>
      </w:r>
      <w:r>
        <w:t> kap.</w:t>
      </w:r>
      <w:r w:rsidRPr="0087624E">
        <w:t xml:space="preserve"> 1</w:t>
      </w:r>
      <w:r>
        <w:t> §</w:t>
      </w:r>
      <w:r w:rsidRPr="0087624E">
        <w:t xml:space="preserve"> patientdatalagen ska det föras patientjournal vid vård av patienter. Syftet med att föra journal är i första hand att bidra till en god och säker vård av patienten (3</w:t>
      </w:r>
      <w:r>
        <w:t> kap.</w:t>
      </w:r>
      <w:r w:rsidRPr="0087624E">
        <w:t xml:space="preserve"> 2</w:t>
      </w:r>
      <w:r>
        <w:t> §</w:t>
      </w:r>
      <w:r w:rsidRPr="0087624E">
        <w:t xml:space="preserve"> patientdatalagen). </w:t>
      </w:r>
      <w:r>
        <w:t xml:space="preserve">I </w:t>
      </w:r>
      <w:r w:rsidRPr="00E40DAC">
        <w:t>5</w:t>
      </w:r>
      <w:r>
        <w:t> kap.</w:t>
      </w:r>
      <w:r w:rsidRPr="00E40DAC">
        <w:t xml:space="preserve"> 5</w:t>
      </w:r>
      <w:r>
        <w:t> §</w:t>
      </w:r>
      <w:r w:rsidRPr="00E40DAC">
        <w:t xml:space="preserve"> Socialstyrelsen</w:t>
      </w:r>
      <w:r>
        <w:t>s</w:t>
      </w:r>
      <w:r w:rsidRPr="00E40DAC">
        <w:t xml:space="preserve"> föreskrifter och allmänna råd (</w:t>
      </w:r>
      <w:r>
        <w:t xml:space="preserve">HSLF-FS </w:t>
      </w:r>
      <w:r w:rsidRPr="00E40DAC">
        <w:t>2016:40) om journalföring och behandling av personuppgifter i hälso- och sjuk</w:t>
      </w:r>
      <w:r>
        <w:softHyphen/>
      </w:r>
      <w:r w:rsidRPr="00E40DAC">
        <w:t>vården</w:t>
      </w:r>
      <w:r>
        <w:t xml:space="preserve"> framgår det </w:t>
      </w:r>
      <w:r w:rsidRPr="00E40DAC">
        <w:t>att vårdgivaren ska säkerställa att en patient</w:t>
      </w:r>
      <w:r>
        <w:softHyphen/>
      </w:r>
      <w:r w:rsidRPr="00E40DAC">
        <w:t>journal, i förekommande fall, ska innehålla uppgifter om bland annat de medicin</w:t>
      </w:r>
      <w:r>
        <w:softHyphen/>
      </w:r>
      <w:r w:rsidRPr="00E40DAC">
        <w:t>tekniska produkter som har förskrivits till, utlämnats till eller till</w:t>
      </w:r>
      <w:r>
        <w:softHyphen/>
      </w:r>
      <w:r w:rsidRPr="00E40DAC">
        <w:t xml:space="preserve">förts en patient på ett sådant sätt att de kan spåras. </w:t>
      </w:r>
    </w:p>
    <w:p w14:paraId="3D76FED3" w14:textId="61C1CADE" w:rsidR="008539B5" w:rsidRDefault="008539B5" w:rsidP="008539B5">
      <w:pPr>
        <w:pStyle w:val="Brdtextmedindrag"/>
      </w:pPr>
      <w:r>
        <w:t>Implantat av klass III kan även användas utan medicinskt syfte, dvs. vid est</w:t>
      </w:r>
      <w:r>
        <w:softHyphen/>
        <w:t>et</w:t>
      </w:r>
      <w:r>
        <w:softHyphen/>
        <w:t>iska kirurgiska ingrepp. Sådana ingrepp utförs av legitimerad hälso- och sjukvårdspersonal. I propositionen Lag om estetiska kirurgiska in</w:t>
      </w:r>
      <w:r>
        <w:softHyphen/>
        <w:t xml:space="preserve">grepp och estetiska injektionsbehandlingar </w:t>
      </w:r>
      <w:r w:rsidRPr="00223AB5">
        <w:t>(</w:t>
      </w:r>
      <w:r>
        <w:t xml:space="preserve">prop. </w:t>
      </w:r>
      <w:r w:rsidRPr="00223AB5">
        <w:t xml:space="preserve">2020/21:57) </w:t>
      </w:r>
      <w:r>
        <w:t>som beslut</w:t>
      </w:r>
      <w:r>
        <w:softHyphen/>
        <w:t>ad</w:t>
      </w:r>
      <w:r>
        <w:softHyphen/>
        <w:t>es den 3 december 2020 föreslås det att patientdatalagen blir tillämplig på estetiska kirurgiska ingrepp och estetiska injektions</w:t>
      </w:r>
      <w:r>
        <w:softHyphen/>
        <w:t xml:space="preserve">behandlingar. </w:t>
      </w:r>
    </w:p>
    <w:p w14:paraId="191AB008" w14:textId="77777777" w:rsidR="008539B5" w:rsidRDefault="008539B5" w:rsidP="008539B5">
      <w:pPr>
        <w:pStyle w:val="Brdtextmedindrag"/>
      </w:pPr>
      <w:r>
        <w:t>Personuppgiftsbehandlingar för spårbarhet av medicintekniska pro</w:t>
      </w:r>
      <w:r>
        <w:softHyphen/>
        <w:t>dukt</w:t>
      </w:r>
      <w:r>
        <w:softHyphen/>
        <w:t>er regleras således i separata lagstiftningar och frågan kommer inte ytter</w:t>
      </w:r>
      <w:r>
        <w:softHyphen/>
        <w:t>lig</w:t>
      </w:r>
      <w:r>
        <w:softHyphen/>
        <w:t xml:space="preserve">are behandlas i detta lagstiftningsarbete. </w:t>
      </w:r>
    </w:p>
    <w:p w14:paraId="2FDFF268" w14:textId="77777777" w:rsidR="008539B5" w:rsidRDefault="008539B5" w:rsidP="008539B5">
      <w:pPr>
        <w:pStyle w:val="Rubrik5utannumrering"/>
      </w:pPr>
      <w:r w:rsidRPr="00761BDD">
        <w:t>Ansökan om kliniska prövningar och prestandastudier</w:t>
      </w:r>
    </w:p>
    <w:p w14:paraId="3D634EE8" w14:textId="7E754532" w:rsidR="008539B5" w:rsidRDefault="008539B5" w:rsidP="008539B5">
      <w:pPr>
        <w:pStyle w:val="Brdtextmedindrag"/>
        <w:ind w:firstLine="0"/>
      </w:pPr>
      <w:r>
        <w:t>En sponsor ska ansöka om godkännande för att få genomföra en klinisk pröv</w:t>
      </w:r>
      <w:r>
        <w:softHyphen/>
        <w:t>ning eller prestandastudie. I vissa fall ska en anmälan lämnas in. Av EU-förordningarna framgår det att ansökningar och anmälningar även ska genom</w:t>
      </w:r>
      <w:r>
        <w:softHyphen/>
        <w:t>gå en etisk granskning. Etikprövningsmyndigheten har i lagen med kom</w:t>
      </w:r>
      <w:r>
        <w:softHyphen/>
        <w:t>pletterande bestämmelser om etisk granskning till EU:s förordningar om medicintekniska produkter utsetts till den myndighet som ska utföra den granskningen, se avsnitt 10.2–10.4. Ansökan eller anmälan om att genom</w:t>
      </w:r>
      <w:r>
        <w:softHyphen/>
        <w:t>föra en klinisk prövning eller prestandastudie ska även skickas till be</w:t>
      </w:r>
      <w:r>
        <w:softHyphen/>
        <w:t xml:space="preserve">rörd biobank om det finns skäl för det. </w:t>
      </w:r>
    </w:p>
    <w:p w14:paraId="25D6ECEE" w14:textId="092B3ABE" w:rsidR="008539B5" w:rsidRDefault="008539B5" w:rsidP="008539B5">
      <w:pPr>
        <w:pStyle w:val="Brdtextmedindrag"/>
      </w:pPr>
      <w:r>
        <w:t>En ansökan och anmälan om klinisk prövning eller prestandastudie görs innan det finns försökspersoner i projektet. De personuppgifter som före</w:t>
      </w:r>
      <w:r>
        <w:softHyphen/>
        <w:t>kom</w:t>
      </w:r>
      <w:r>
        <w:softHyphen/>
        <w:t>mer i ansökningarna respektive anmälningarna är de om sponsorn och pröv</w:t>
      </w:r>
      <w:r>
        <w:softHyphen/>
        <w:t>arna. Inte heller kommer personuppgifter på försökspersoner att finnas i en ansökan om ändring av en redan godkänd prövning eller studie. Person</w:t>
      </w:r>
      <w:r>
        <w:softHyphen/>
        <w:t>uppgiftsbehandlingarna vid ansökan om kliniska prövningar och pre</w:t>
      </w:r>
      <w:r>
        <w:softHyphen/>
        <w:t>standa</w:t>
      </w:r>
      <w:r>
        <w:softHyphen/>
        <w:t>studier, inklusive ansökan om väsentlig ändring av sådan forsk</w:t>
      </w:r>
      <w:r>
        <w:softHyphen/>
        <w:t>ning, är reglerad i EU-förordningarna och i svensk kompletterande lag</w:t>
      </w:r>
      <w:r>
        <w:softHyphen/>
        <w:t>stift</w:t>
      </w:r>
      <w:r>
        <w:softHyphen/>
        <w:t>ning till dessa EU-förordningar. Uppgiftsbehandlingen får anses vara nöd</w:t>
      </w:r>
      <w:r>
        <w:softHyphen/>
        <w:t>vändig behandling för att fullgöra en rättslig förpliktelse i enlighet med artikel 6.1 c i EU:s dataskyddsförordning. Uppgiftsbeh</w:t>
      </w:r>
      <w:r w:rsidRPr="00893374">
        <w:t>andling</w:t>
      </w:r>
      <w:r>
        <w:t>en</w:t>
      </w:r>
      <w:r w:rsidRPr="00893374">
        <w:t xml:space="preserve"> får </w:t>
      </w:r>
      <w:r>
        <w:t xml:space="preserve">även </w:t>
      </w:r>
      <w:r w:rsidRPr="00893374">
        <w:t>an</w:t>
      </w:r>
      <w:r>
        <w:softHyphen/>
      </w:r>
      <w:r w:rsidRPr="00893374">
        <w:t xml:space="preserve">ses vara nödvändig för att </w:t>
      </w:r>
      <w:r w:rsidRPr="000A7184">
        <w:t xml:space="preserve">kunna </w:t>
      </w:r>
      <w:r>
        <w:t xml:space="preserve">ge tillstånd och </w:t>
      </w:r>
      <w:r w:rsidRPr="000A7184">
        <w:t>utöva tillsyn vilket är upp</w:t>
      </w:r>
      <w:r>
        <w:softHyphen/>
      </w:r>
      <w:r w:rsidRPr="000A7184">
        <w:t>gift</w:t>
      </w:r>
      <w:r>
        <w:t>er</w:t>
      </w:r>
      <w:r w:rsidRPr="000A7184">
        <w:t xml:space="preserve"> av allmänt intresse </w:t>
      </w:r>
      <w:r>
        <w:t xml:space="preserve">och behandlingen får även anses vara </w:t>
      </w:r>
      <w:r w:rsidRPr="00DE4FAE">
        <w:t xml:space="preserve">ett led i </w:t>
      </w:r>
      <w:r>
        <w:t xml:space="preserve">myndigheternas </w:t>
      </w:r>
      <w:r w:rsidRPr="00DE4FAE">
        <w:t>myndighetsutövning</w:t>
      </w:r>
      <w:r>
        <w:t xml:space="preserve">.  </w:t>
      </w:r>
    </w:p>
    <w:p w14:paraId="414C2759" w14:textId="55DDFB14" w:rsidR="008539B5" w:rsidRDefault="008539B5" w:rsidP="008539B5">
      <w:pPr>
        <w:pStyle w:val="Brdtextmedindrag"/>
      </w:pPr>
      <w:r>
        <w:t xml:space="preserve">Åtgärderna utförs för att </w:t>
      </w:r>
      <w:r w:rsidRPr="0068270F">
        <w:t xml:space="preserve">säkerställa en hög hälsoskyddsnivå för </w:t>
      </w:r>
      <w:r>
        <w:t>försöks</w:t>
      </w:r>
      <w:r>
        <w:softHyphen/>
        <w:t>per</w:t>
      </w:r>
      <w:r>
        <w:softHyphen/>
        <w:t xml:space="preserve">soner och behandlingen av personuppgifter </w:t>
      </w:r>
      <w:r w:rsidRPr="0068270F">
        <w:t xml:space="preserve">får anses </w:t>
      </w:r>
      <w:r>
        <w:t xml:space="preserve">vara </w:t>
      </w:r>
      <w:r w:rsidRPr="0068270F">
        <w:t>pro</w:t>
      </w:r>
      <w:r>
        <w:softHyphen/>
      </w:r>
      <w:r w:rsidRPr="0068270F">
        <w:t>portionell</w:t>
      </w:r>
      <w:r>
        <w:t xml:space="preserve"> för att trygga försökspersonernas hälsa.</w:t>
      </w:r>
      <w:r>
        <w:rPr>
          <w:rFonts w:ascii="Trebuchet MS" w:hAnsi="Trebuchet MS"/>
          <w:color w:val="0D0D0D"/>
          <w:sz w:val="21"/>
          <w:szCs w:val="21"/>
          <w:shd w:val="clear" w:color="auto" w:fill="FFFFFF"/>
        </w:rPr>
        <w:t xml:space="preserve"> </w:t>
      </w:r>
      <w:r>
        <w:t>Uppgiftsbehandlingen i de register som dessa myndigheter kan föra till följd av ovan nämnda anmälnings</w:t>
      </w:r>
      <w:r>
        <w:softHyphen/>
        <w:t>skyldig</w:t>
      </w:r>
      <w:r>
        <w:softHyphen/>
        <w:t xml:space="preserve">heter kan göras med stöd av artikel 6.1 c, 6.1 e och 6.3 i EU:s </w:t>
      </w:r>
      <w:r w:rsidRPr="00DE4FAE">
        <w:t>data</w:t>
      </w:r>
      <w:r>
        <w:softHyphen/>
      </w:r>
      <w:r w:rsidRPr="00DE4FAE">
        <w:t>skydds</w:t>
      </w:r>
      <w:r>
        <w:softHyphen/>
      </w:r>
      <w:r w:rsidRPr="00DE4FAE">
        <w:t>förordning</w:t>
      </w:r>
      <w:r>
        <w:t xml:space="preserve">. </w:t>
      </w:r>
      <w:bookmarkStart w:id="556" w:name="_Hlk60997103"/>
    </w:p>
    <w:p w14:paraId="218E66B6" w14:textId="77777777" w:rsidR="008539B5" w:rsidRDefault="008539B5" w:rsidP="008539B5">
      <w:pPr>
        <w:pStyle w:val="Rubrik5utannumrering"/>
      </w:pPr>
      <w:r>
        <w:t>Personuppgiftsbehandling vid genomförande av kliniska prövningar och prestandastudier</w:t>
      </w:r>
    </w:p>
    <w:bookmarkEnd w:id="556"/>
    <w:p w14:paraId="6F0724BD" w14:textId="39660982" w:rsidR="008539B5" w:rsidRDefault="008539B5" w:rsidP="008539B5">
      <w:pPr>
        <w:pStyle w:val="Brdtextmedindrag"/>
        <w:ind w:firstLine="0"/>
      </w:pPr>
      <w:r>
        <w:t>Av artikel 72.3 och 72.4 i MDR-förordningen och artikel 68.3 och 68.4 i IVDR-förordningen framgår att a</w:t>
      </w:r>
      <w:r w:rsidRPr="007F3C43">
        <w:t>ll information som rör den kliniska pröv</w:t>
      </w:r>
      <w:r>
        <w:softHyphen/>
      </w:r>
      <w:r w:rsidRPr="007F3C43">
        <w:t>ning</w:t>
      </w:r>
      <w:r>
        <w:softHyphen/>
      </w:r>
      <w:r w:rsidRPr="007F3C43">
        <w:t xml:space="preserve">en </w:t>
      </w:r>
      <w:r>
        <w:t xml:space="preserve">eller prestandastudien </w:t>
      </w:r>
      <w:r w:rsidRPr="007F3C43">
        <w:t>ska</w:t>
      </w:r>
      <w:r>
        <w:t>,</w:t>
      </w:r>
      <w:r w:rsidRPr="007F3C43">
        <w:t xml:space="preserve"> beroende på vad som är tillämpligt</w:t>
      </w:r>
      <w:r>
        <w:t>,</w:t>
      </w:r>
      <w:r w:rsidRPr="007F3C43">
        <w:t xml:space="preserve"> registreras, behandlas, hanteras och lagras av sponsorn eller prövaren på ett sådant sätt att den kan rapporteras, tolkas och kontrolleras på ett korrekt sätt, samtidigt som konfidentialitet</w:t>
      </w:r>
      <w:r>
        <w:t>en</w:t>
      </w:r>
      <w:r w:rsidRPr="007F3C43">
        <w:t xml:space="preserve"> när det gäller försökspersonernas jour</w:t>
      </w:r>
      <w:r>
        <w:softHyphen/>
      </w:r>
      <w:r w:rsidRPr="007F3C43">
        <w:t>naler och personuppgifter skyddas i enlighet med gällande rätt avse</w:t>
      </w:r>
      <w:r>
        <w:softHyphen/>
      </w:r>
      <w:r w:rsidRPr="007F3C43">
        <w:t>en</w:t>
      </w:r>
      <w:r>
        <w:softHyphen/>
      </w:r>
      <w:r w:rsidRPr="007F3C43">
        <w:t>de skydd av personuppgifter. Lämpliga tekniska och organisatoriska åt</w:t>
      </w:r>
      <w:r>
        <w:softHyphen/>
      </w:r>
      <w:r w:rsidRPr="007F3C43">
        <w:t>gärder ska vidtas för att skydda de personuppgifter och den information som behandlas från obehörig åtkomst, obehörigt röjande, obehörig sprid</w:t>
      </w:r>
      <w:r>
        <w:softHyphen/>
      </w:r>
      <w:r w:rsidRPr="007F3C43">
        <w:t>ning, ändring eller förstöring samt från förlust genom olyckshändelse, sär</w:t>
      </w:r>
      <w:r>
        <w:softHyphen/>
      </w:r>
      <w:r w:rsidRPr="007F3C43">
        <w:t>skilt om behandlingen innefattar överföring av uppgifter i ett nätverk.</w:t>
      </w:r>
    </w:p>
    <w:p w14:paraId="00195196" w14:textId="2270A722" w:rsidR="008539B5" w:rsidRDefault="008539B5" w:rsidP="008539B5">
      <w:pPr>
        <w:pStyle w:val="Brdtextmedindrag"/>
      </w:pPr>
      <w:r>
        <w:t>EU-förordningarna reglerar således inte personuppgiftsbehandlingar vid pröv</w:t>
      </w:r>
      <w:r>
        <w:softHyphen/>
        <w:t>ningarna och studierna utan det anges där att uppgifterna om försöks</w:t>
      </w:r>
      <w:r>
        <w:softHyphen/>
        <w:t>per</w:t>
      </w:r>
      <w:r>
        <w:softHyphen/>
        <w:t>son</w:t>
      </w:r>
      <w:r>
        <w:softHyphen/>
        <w:t>erna ska vara korrekta och skyddade enligt gällande data</w:t>
      </w:r>
      <w:r>
        <w:softHyphen/>
        <w:t xml:space="preserve">skyddslagstiftning. </w:t>
      </w:r>
    </w:p>
    <w:p w14:paraId="665BA2C2" w14:textId="504CC715" w:rsidR="008539B5" w:rsidRDefault="008539B5" w:rsidP="008539B5">
      <w:pPr>
        <w:pStyle w:val="Brdtextmedindrag"/>
      </w:pPr>
      <w:r>
        <w:t>EU:s dataskyddsförordning reglerar personuppgiftsbehandling för vet</w:t>
      </w:r>
      <w:r>
        <w:softHyphen/>
        <w:t>en</w:t>
      </w:r>
      <w:r>
        <w:softHyphen/>
        <w:t>skapliga forskningsändamål. Till ledning för tolkningen av detta be</w:t>
      </w:r>
      <w:r>
        <w:softHyphen/>
        <w:t>grepp anges det att begreppet vetenskapliga forskningsändamål i EU-för</w:t>
      </w:r>
      <w:r>
        <w:softHyphen/>
        <w:t>ord</w:t>
      </w:r>
      <w:r>
        <w:softHyphen/>
        <w:t>ningen bör ges en vid tolkning och omfatta t.ex. teknisk utveckling och demon</w:t>
      </w:r>
      <w:r>
        <w:softHyphen/>
        <w:t>stration, grundforskning, tillämpad forskning och privat</w:t>
      </w:r>
      <w:r>
        <w:softHyphen/>
        <w:t>finansierad forsk</w:t>
      </w:r>
      <w:r>
        <w:softHyphen/>
        <w:t>ning. Även studier som utförs av ett allmänt intresse inom folk</w:t>
      </w:r>
      <w:r>
        <w:softHyphen/>
        <w:t>hälso</w:t>
      </w:r>
      <w:r>
        <w:softHyphen/>
        <w:t>områd</w:t>
      </w:r>
      <w:r>
        <w:softHyphen/>
        <w:t>et bör omfattas av begreppet (skäl 159 i EU:s data</w:t>
      </w:r>
      <w:r>
        <w:softHyphen/>
        <w:t>skydds</w:t>
      </w:r>
      <w:r>
        <w:softHyphen/>
        <w:t>för</w:t>
      </w:r>
      <w:r>
        <w:softHyphen/>
        <w:t>ord</w:t>
      </w:r>
      <w:r>
        <w:softHyphen/>
        <w:t>ning). Kliniska prövningar och prestandastudier är verksamheter som till stor del faller under begreppet forskningsändamål i EU:s data</w:t>
      </w:r>
      <w:r>
        <w:softHyphen/>
        <w:t>skydds</w:t>
      </w:r>
      <w:r>
        <w:softHyphen/>
        <w:t>för</w:t>
      </w:r>
      <w:r>
        <w:softHyphen/>
        <w:t>ord</w:t>
      </w:r>
      <w:r>
        <w:softHyphen/>
        <w:t xml:space="preserve">ning. I propositionen </w:t>
      </w:r>
      <w:r w:rsidRPr="000F3228">
        <w:t>Behandling av personuppgifter för forsk</w:t>
      </w:r>
      <w:r>
        <w:softHyphen/>
      </w:r>
      <w:r w:rsidRPr="000F3228">
        <w:t>nings</w:t>
      </w:r>
      <w:r>
        <w:softHyphen/>
      </w:r>
      <w:r w:rsidRPr="000F3228">
        <w:t>ända</w:t>
      </w:r>
      <w:r>
        <w:softHyphen/>
      </w:r>
      <w:r w:rsidRPr="000F3228">
        <w:t xml:space="preserve">mål </w:t>
      </w:r>
      <w:r>
        <w:t>(prop. 2017/18:298) bedömdes det att de rättsliga grunder som är relevanta när det gäller behandling av personuppgifter för forsk</w:t>
      </w:r>
      <w:r>
        <w:softHyphen/>
        <w:t>nings</w:t>
      </w:r>
      <w:r>
        <w:softHyphen/>
        <w:t>ända</w:t>
      </w:r>
      <w:r>
        <w:softHyphen/>
        <w:t>mål är främst att den registrerade har lämnat sitt samtycke till att dennes person</w:t>
      </w:r>
      <w:r>
        <w:softHyphen/>
        <w:t>uppgifter behandlas för ett eller flera specifika ända</w:t>
      </w:r>
      <w:r>
        <w:softHyphen/>
        <w:t>mål (samtycke, artikel 6.1 a), att behandlingen är nödvändig för att utföra en uppgift av all</w:t>
      </w:r>
      <w:r>
        <w:softHyphen/>
        <w:t>mänt intresse (uppgift av allmänt intresse, artikel 6.1 e) och att behandl</w:t>
      </w:r>
      <w:r>
        <w:softHyphen/>
        <w:t>ing</w:t>
      </w:r>
      <w:r>
        <w:softHyphen/>
        <w:t>en är nödvändig för ändamål som rör den person</w:t>
      </w:r>
      <w:r>
        <w:softHyphen/>
        <w:t>upp</w:t>
      </w:r>
      <w:r>
        <w:softHyphen/>
        <w:t>gifts</w:t>
      </w:r>
      <w:r>
        <w:softHyphen/>
        <w:t>ansvariges eller en tredje parts berättigade intressen, om inte den reg</w:t>
      </w:r>
      <w:r>
        <w:softHyphen/>
        <w:t>istrerades intress</w:t>
      </w:r>
      <w:r>
        <w:softHyphen/>
        <w:t>en eller grundläggande rättigheter och friheter väger tyngre och kräver skydd av personuppgifter, särskilt när den registrerade är ett barn (intresse</w:t>
      </w:r>
      <w:r>
        <w:softHyphen/>
        <w:t>avväg</w:t>
      </w:r>
      <w:r>
        <w:softHyphen/>
        <w:t>ning, artikel 6.1 f). Enligt propositionen kan också den rättsliga grund</w:t>
      </w:r>
      <w:r>
        <w:softHyphen/>
        <w:t>en att behandlingen är nödvändig för att fullgöra en rättslig för</w:t>
      </w:r>
      <w:r>
        <w:softHyphen/>
        <w:t>plikt</w:t>
      </w:r>
      <w:r>
        <w:softHyphen/>
        <w:t>else som åvilar den personuppgiftsansvarige (rättslig förpliktelse, artikel 6.1 c) vara aktuell. Europeiska dataskyddsstyrelsen har den 23 januari 2019 publicerat ett yttrande 3/2019 om frågor och svar angående samspelet mellan förordningen om kliniska prövningar och den allmänna data</w:t>
      </w:r>
      <w:r>
        <w:softHyphen/>
        <w:t>skydds</w:t>
      </w:r>
      <w:r>
        <w:softHyphen/>
        <w:t>förordningen (artikel 70.1 b). Den förordning om kliniska pröv</w:t>
      </w:r>
      <w:r>
        <w:softHyphen/>
        <w:t>ning</w:t>
      </w:r>
      <w:r>
        <w:softHyphen/>
        <w:t xml:space="preserve">ar som avses i det yttrandet är </w:t>
      </w:r>
      <w:r w:rsidRPr="00E329E7">
        <w:t>Europaparlamentets och rådets förord</w:t>
      </w:r>
      <w:r>
        <w:softHyphen/>
      </w:r>
      <w:r w:rsidRPr="00E329E7">
        <w:t>ning (EU) nr 536/2014 av den 16 april 2014 om kliniska pröv</w:t>
      </w:r>
      <w:r>
        <w:softHyphen/>
      </w:r>
      <w:r w:rsidRPr="00E329E7">
        <w:t>ning</w:t>
      </w:r>
      <w:r>
        <w:softHyphen/>
      </w:r>
      <w:r w:rsidRPr="00E329E7">
        <w:t>ar av humanläkemedel och om upphävande av direktiv 2001/20/EG</w:t>
      </w:r>
      <w:r>
        <w:t>. I yttrandet anför Europeiska dataskyddsstyrelsen att sådan behandling som uttryck</w:t>
      </w:r>
      <w:r>
        <w:softHyphen/>
        <w:t>lig</w:t>
      </w:r>
      <w:r>
        <w:softHyphen/>
        <w:t>en anges i EU-förordningen om kliniska prövningar och i rele</w:t>
      </w:r>
      <w:r>
        <w:softHyphen/>
        <w:t>vanta nation</w:t>
      </w:r>
      <w:r>
        <w:softHyphen/>
        <w:t>ella bestämmelser, och som gäller ändamål som avser till</w:t>
      </w:r>
      <w:r>
        <w:softHyphen/>
        <w:t>för</w:t>
      </w:r>
      <w:r>
        <w:softHyphen/>
        <w:t>lit</w:t>
      </w:r>
      <w:r>
        <w:softHyphen/>
        <w:t>lighet och säkerhet, kan anses omfattas av en ”rättslig förpliktelse som åvilar den person</w:t>
      </w:r>
      <w:r>
        <w:softHyphen/>
        <w:t>uppgiftsansvarige” enligt artikel 6.1 c i EU:s data</w:t>
      </w:r>
      <w:r>
        <w:softHyphen/>
        <w:t>skydds</w:t>
      </w:r>
      <w:r>
        <w:softHyphen/>
        <w:t>för</w:t>
      </w:r>
      <w:r>
        <w:softHyphen/>
        <w:t>ordning. Detta yttrande har bäring även på kliniska prövningar av medicin</w:t>
      </w:r>
      <w:r>
        <w:softHyphen/>
        <w:t>tekniska pro</w:t>
      </w:r>
      <w:r>
        <w:softHyphen/>
        <w:t>dukter och prestandastudier eftersom liknande bestäm</w:t>
      </w:r>
      <w:r>
        <w:softHyphen/>
        <w:t xml:space="preserve">melser som de som finns i EU-förordningen om kliniska prövningar finns i MDR-och IVDR-förordningarna. </w:t>
      </w:r>
    </w:p>
    <w:p w14:paraId="647FE051" w14:textId="1BA763C2" w:rsidR="008539B5" w:rsidRDefault="008539B5" w:rsidP="008539B5">
      <w:pPr>
        <w:pStyle w:val="Brdtextmedindrag"/>
      </w:pPr>
      <w:r>
        <w:t xml:space="preserve">Vid kliniska prövningar och prestandastudier kommer personuppgifter om hälsa att behandlas och i vissa fall kan </w:t>
      </w:r>
      <w:r w:rsidRPr="00477A78">
        <w:t xml:space="preserve">behandling </w:t>
      </w:r>
      <w:r>
        <w:t xml:space="preserve">omfatta </w:t>
      </w:r>
      <w:r w:rsidRPr="00477A78">
        <w:t xml:space="preserve">genetiska </w:t>
      </w:r>
      <w:r>
        <w:t>och</w:t>
      </w:r>
      <w:r w:rsidRPr="00477A78">
        <w:t xml:space="preserve"> biometriska uppgifter</w:t>
      </w:r>
      <w:r>
        <w:t xml:space="preserve">. I artikel 9.1 i EU:s dataskyddsförordning anges att behandling av sådana uppgifter, som i svensk rätt benämns som känsliga personuppgifter, är förbjuden. </w:t>
      </w:r>
      <w:r w:rsidRPr="003B46F7">
        <w:t xml:space="preserve">I artikel 9.2 j finns </w:t>
      </w:r>
      <w:r>
        <w:t xml:space="preserve">emellertid </w:t>
      </w:r>
      <w:r w:rsidRPr="003B46F7">
        <w:t>ett ut</w:t>
      </w:r>
      <w:r>
        <w:softHyphen/>
      </w:r>
      <w:r w:rsidRPr="003B46F7">
        <w:t>tryckligt undantag från förbudet mot behandling av känsliga person</w:t>
      </w:r>
      <w:r>
        <w:softHyphen/>
      </w:r>
      <w:r w:rsidRPr="003B46F7">
        <w:t>uppgift</w:t>
      </w:r>
      <w:r>
        <w:softHyphen/>
      </w:r>
      <w:r w:rsidRPr="003B46F7">
        <w:t>er, som anger att förbudet inte gäller om behandlingen är nöd</w:t>
      </w:r>
      <w:r>
        <w:softHyphen/>
      </w:r>
      <w:r w:rsidRPr="003B46F7">
        <w:t xml:space="preserve">vändig för </w:t>
      </w:r>
      <w:r>
        <w:t xml:space="preserve">bland annat </w:t>
      </w:r>
      <w:r w:rsidRPr="003B46F7">
        <w:t>forskningsändamål i enlighet med artikel 89.1, på grund</w:t>
      </w:r>
      <w:r>
        <w:softHyphen/>
      </w:r>
      <w:r w:rsidRPr="003B46F7">
        <w:t>val av unionsrätten eller medlemsstaternas nationella rätt, vilken ska stå i proportion till det eftersträvade syftet, vara förenlig med det väsent</w:t>
      </w:r>
      <w:r>
        <w:softHyphen/>
      </w:r>
      <w:r w:rsidRPr="003B46F7">
        <w:t>liga innehållet i rätten till dataskydd och innehålla bestämmelser om lämp</w:t>
      </w:r>
      <w:r>
        <w:softHyphen/>
      </w:r>
      <w:r w:rsidRPr="003B46F7">
        <w:t>liga och särskilda åtgärder för att säkerställa den registrerades grund</w:t>
      </w:r>
      <w:r>
        <w:softHyphen/>
      </w:r>
      <w:r w:rsidRPr="003B46F7">
        <w:t>lägg</w:t>
      </w:r>
      <w:r>
        <w:softHyphen/>
      </w:r>
      <w:r w:rsidRPr="003B46F7">
        <w:t>an</w:t>
      </w:r>
      <w:r>
        <w:softHyphen/>
      </w:r>
      <w:r w:rsidRPr="003B46F7">
        <w:t>de rättigheter och intressen. Av artikel 89.1 följer att all person</w:t>
      </w:r>
      <w:r>
        <w:softHyphen/>
      </w:r>
      <w:r w:rsidRPr="003B46F7">
        <w:t>uppgifts</w:t>
      </w:r>
      <w:r>
        <w:softHyphen/>
      </w:r>
      <w:r w:rsidRPr="003B46F7">
        <w:t>behandl</w:t>
      </w:r>
      <w:r>
        <w:softHyphen/>
      </w:r>
      <w:r w:rsidRPr="003B46F7">
        <w:t xml:space="preserve">ing för </w:t>
      </w:r>
      <w:r>
        <w:t>bland annat</w:t>
      </w:r>
      <w:r w:rsidRPr="003B46F7">
        <w:t xml:space="preserve"> forskningsändamål ska omfattas av lämpliga skydds</w:t>
      </w:r>
      <w:r>
        <w:softHyphen/>
      </w:r>
      <w:r w:rsidRPr="003B46F7">
        <w:t>åtgärder för den registrerades rättigheter och friheter. Skydds</w:t>
      </w:r>
      <w:r>
        <w:softHyphen/>
      </w:r>
      <w:r w:rsidRPr="003B46F7">
        <w:t>åtgärd</w:t>
      </w:r>
      <w:r>
        <w:softHyphen/>
      </w:r>
      <w:r w:rsidRPr="003B46F7">
        <w:t xml:space="preserve">erna ska säkerställa att tekniska och organisatoriska åtgärder har införts för att se till att särskilt principen om uppgiftsminimering iakttas. </w:t>
      </w:r>
      <w:r>
        <w:t>EU:s d</w:t>
      </w:r>
      <w:r w:rsidRPr="003B46F7">
        <w:t>ataskyddsförordning ger därmed en explicit möjlighet till behandl</w:t>
      </w:r>
      <w:r>
        <w:softHyphen/>
      </w:r>
      <w:r w:rsidRPr="003B46F7">
        <w:t>ing av känsliga personuppgifter för forskningsändamål</w:t>
      </w:r>
      <w:r>
        <w:t xml:space="preserve"> och i det avseendet </w:t>
      </w:r>
      <w:r w:rsidRPr="005C26F8">
        <w:t>både förutsätter och möjliggör förordningen en kompletterande nationell reglering (artiklarna 9.2 j och 89).</w:t>
      </w:r>
    </w:p>
    <w:p w14:paraId="18CD63DC" w14:textId="7FAADAFF" w:rsidR="008539B5" w:rsidRDefault="008539B5" w:rsidP="008539B5">
      <w:pPr>
        <w:pStyle w:val="Brdtextmedindrag"/>
      </w:pPr>
      <w:r w:rsidRPr="00242B6C">
        <w:t>Syftet med de skyddsåtgärder som enligt artikel 9.2</w:t>
      </w:r>
      <w:r>
        <w:t> </w:t>
      </w:r>
      <w:r w:rsidRPr="00242B6C">
        <w:t xml:space="preserve">j i </w:t>
      </w:r>
      <w:r>
        <w:t xml:space="preserve">EU:s </w:t>
      </w:r>
      <w:r w:rsidRPr="00242B6C">
        <w:t>data</w:t>
      </w:r>
      <w:r>
        <w:softHyphen/>
      </w:r>
      <w:r w:rsidRPr="00242B6C">
        <w:t>skydds</w:t>
      </w:r>
      <w:r>
        <w:softHyphen/>
      </w:r>
      <w:r w:rsidRPr="00242B6C">
        <w:t>för</w:t>
      </w:r>
      <w:r>
        <w:softHyphen/>
      </w:r>
      <w:r w:rsidRPr="00242B6C">
        <w:t>ordning ska omfatta behandling av känsliga personuppgifter för forsk</w:t>
      </w:r>
      <w:r>
        <w:softHyphen/>
      </w:r>
      <w:r w:rsidRPr="00242B6C">
        <w:t>nings</w:t>
      </w:r>
      <w:r>
        <w:softHyphen/>
      </w:r>
      <w:r w:rsidRPr="00242B6C">
        <w:t>ändamål ska vara att säkerställa den registrerades grundläggande rättig</w:t>
      </w:r>
      <w:r>
        <w:softHyphen/>
      </w:r>
      <w:r w:rsidRPr="00242B6C">
        <w:t>heter och intressen.</w:t>
      </w:r>
      <w:r>
        <w:t xml:space="preserve"> Detta görs genom att säkerställa lämpliga och särskilda åtgärder. I propositionen </w:t>
      </w:r>
      <w:r w:rsidRPr="000F3228">
        <w:t>Behandling av personuppgifter för forsk</w:t>
      </w:r>
      <w:r>
        <w:softHyphen/>
      </w:r>
      <w:r w:rsidRPr="000F3228">
        <w:t>nings</w:t>
      </w:r>
      <w:r>
        <w:softHyphen/>
      </w:r>
      <w:r w:rsidRPr="000F3228">
        <w:t xml:space="preserve">ändamål </w:t>
      </w:r>
      <w:r>
        <w:t>(prop. 2017/18:298) bedömer regeringen att e</w:t>
      </w:r>
      <w:r w:rsidRPr="003B46F7">
        <w:t>tik</w:t>
      </w:r>
      <w:r>
        <w:softHyphen/>
      </w:r>
      <w:r w:rsidRPr="003B46F7">
        <w:t>pröv</w:t>
      </w:r>
      <w:r>
        <w:softHyphen/>
      </w:r>
      <w:r w:rsidRPr="003B46F7">
        <w:t xml:space="preserve">ning </w:t>
      </w:r>
      <w:r>
        <w:t xml:space="preserve">av forskning </w:t>
      </w:r>
      <w:r w:rsidRPr="003B46F7">
        <w:t xml:space="preserve">enligt </w:t>
      </w:r>
      <w:r>
        <w:t xml:space="preserve">lagen </w:t>
      </w:r>
      <w:r w:rsidRPr="003B46F7">
        <w:t>(2003:460) om etikprövning av forskning som avser människor</w:t>
      </w:r>
      <w:r>
        <w:t xml:space="preserve"> </w:t>
      </w:r>
      <w:r w:rsidRPr="003B46F7">
        <w:t>är en sådan lämplig och särskild åtgärd, fastställd i svensk rätt, som krävs för behandling av känsliga personuppgifter för forsk</w:t>
      </w:r>
      <w:r>
        <w:softHyphen/>
      </w:r>
      <w:r w:rsidRPr="003B46F7">
        <w:t>ningsändamål</w:t>
      </w:r>
      <w:r>
        <w:t>. För forskning som innebär kliniska läke</w:t>
      </w:r>
      <w:r>
        <w:softHyphen/>
        <w:t>medels</w:t>
      </w:r>
      <w:r>
        <w:softHyphen/>
        <w:t>pröv</w:t>
      </w:r>
      <w:r>
        <w:softHyphen/>
        <w:t>ning</w:t>
      </w:r>
      <w:r>
        <w:softHyphen/>
        <w:t xml:space="preserve">ar enligt </w:t>
      </w:r>
      <w:r w:rsidRPr="00E329E7">
        <w:t>Europaparlamentets och rådets förordning (EU) nr 536/2014 av den 16 april 2014 om kliniska prövningar av humanläkemedel och om upp</w:t>
      </w:r>
      <w:r>
        <w:softHyphen/>
      </w:r>
      <w:r w:rsidRPr="00E329E7">
        <w:t xml:space="preserve">hävande av direktiv 2001/20/EG </w:t>
      </w:r>
      <w:r>
        <w:t xml:space="preserve">kommer den etiska granskningen göras </w:t>
      </w:r>
      <w:r w:rsidRPr="00E329E7">
        <w:t xml:space="preserve">enligt lagen </w:t>
      </w:r>
      <w:r>
        <w:t xml:space="preserve">(2018:1091) </w:t>
      </w:r>
      <w:r w:rsidRPr="00E329E7">
        <w:t>med kompletterande bestämmelser om etisk granskning till EU:s förordning om kliniska prövningar av human</w:t>
      </w:r>
      <w:r>
        <w:softHyphen/>
      </w:r>
      <w:r w:rsidRPr="00E329E7">
        <w:t>läke</w:t>
      </w:r>
      <w:r>
        <w:softHyphen/>
      </w:r>
      <w:r w:rsidRPr="00E329E7">
        <w:t>medel</w:t>
      </w:r>
      <w:r>
        <w:t xml:space="preserve">. Denna etiska granskning bedömdes av regeringen vara </w:t>
      </w:r>
      <w:r w:rsidRPr="00E329E7">
        <w:t>en sådan lämplig och särskild åtgärd, fastställd i svensk rätt, som krävs enligt EU:s dataskyddsförordning för behandling av känsliga personuppgifter för forsknings</w:t>
      </w:r>
      <w:r>
        <w:softHyphen/>
      </w:r>
      <w:r w:rsidRPr="00E329E7">
        <w:t>ändamål inom ramen för klinisk läkemedelsprövning.</w:t>
      </w:r>
    </w:p>
    <w:p w14:paraId="1A7CBFFF" w14:textId="67B4980B" w:rsidR="008539B5" w:rsidRDefault="008539B5" w:rsidP="008539B5">
      <w:pPr>
        <w:pStyle w:val="Brdtextmedindrag"/>
      </w:pPr>
      <w:r>
        <w:t>I nu aktuella EU-förordningar och kompletterande svenska lagstift</w:t>
      </w:r>
      <w:r>
        <w:softHyphen/>
        <w:t>ning</w:t>
      </w:r>
      <w:r>
        <w:softHyphen/>
        <w:t>ar fastställs samma godkännandeförfarande för kliniska prövningar och pre</w:t>
      </w:r>
      <w:r>
        <w:softHyphen/>
        <w:t>standastudier som för de granskningar som ska göras enligt EU-för</w:t>
      </w:r>
      <w:r>
        <w:softHyphen/>
        <w:t>ord</w:t>
      </w:r>
      <w:r>
        <w:softHyphen/>
        <w:t>ning</w:t>
      </w:r>
      <w:r>
        <w:softHyphen/>
        <w:t>en om kliniska läkemedelsprövningar och kompletterande svenska lag</w:t>
      </w:r>
      <w:r>
        <w:softHyphen/>
        <w:t xml:space="preserve">ar. Regeringen gör således bedömningen att den etiska granskning som ska göras enligt lagen </w:t>
      </w:r>
      <w:r w:rsidRPr="00E329E7">
        <w:t>med kompletterande bestämmelser om etisk gransk</w:t>
      </w:r>
      <w:r>
        <w:softHyphen/>
      </w:r>
      <w:r w:rsidRPr="00E329E7">
        <w:t>ning till EU:s förordning</w:t>
      </w:r>
      <w:r>
        <w:t>ar</w:t>
      </w:r>
      <w:r w:rsidRPr="00E329E7">
        <w:t xml:space="preserve"> om medicintekniska produkter </w:t>
      </w:r>
      <w:r>
        <w:t xml:space="preserve">är en sådan </w:t>
      </w:r>
      <w:r w:rsidRPr="00E329E7">
        <w:t>lämp</w:t>
      </w:r>
      <w:r>
        <w:softHyphen/>
      </w:r>
      <w:r w:rsidRPr="00E329E7">
        <w:t>lig och särskild åtgärd</w:t>
      </w:r>
      <w:r>
        <w:t xml:space="preserve"> </w:t>
      </w:r>
      <w:r w:rsidRPr="00E329E7">
        <w:t>som krävs enligt EU:s dataskyddsförordning för behandling av känsliga personuppgifter för forskningsändamål inom ram</w:t>
      </w:r>
      <w:r>
        <w:softHyphen/>
      </w:r>
      <w:r w:rsidRPr="00E329E7">
        <w:t>en för klinisk</w:t>
      </w:r>
      <w:r>
        <w:t>a</w:t>
      </w:r>
      <w:r w:rsidRPr="00E329E7">
        <w:t xml:space="preserve"> prövning</w:t>
      </w:r>
      <w:r>
        <w:t>ar och prestandastudier.</w:t>
      </w:r>
    </w:p>
    <w:p w14:paraId="3EDE61A5" w14:textId="3A7F0155" w:rsidR="008539B5" w:rsidRDefault="008539B5" w:rsidP="008539B5">
      <w:pPr>
        <w:pStyle w:val="Brdtextmedindrag"/>
      </w:pPr>
      <w:bookmarkStart w:id="557" w:name="_Hlk60997068"/>
      <w:r>
        <w:t>Frågan om personuppgiftsbehandling när kliniska prövningar och pre</w:t>
      </w:r>
      <w:r>
        <w:softHyphen/>
        <w:t>standa</w:t>
      </w:r>
      <w:r>
        <w:softHyphen/>
        <w:t>studier genomförs och hur den är reglerad har inte ytterligare ana</w:t>
      </w:r>
      <w:r>
        <w:softHyphen/>
        <w:t>lyser</w:t>
      </w:r>
      <w:r>
        <w:softHyphen/>
        <w:t>ats i detta lagstiftningsarbete. Personuppgiftsbehandling vid forsk</w:t>
      </w:r>
      <w:r>
        <w:softHyphen/>
        <w:t>ning har bland annat behandlats i propositionen Behandling av person</w:t>
      </w:r>
      <w:r>
        <w:softHyphen/>
        <w:t>uppgift</w:t>
      </w:r>
      <w:r>
        <w:softHyphen/>
        <w:t>er för forskningsändamål (prop. 2017/18:298). Om det fram</w:t>
      </w:r>
      <w:r>
        <w:softHyphen/>
        <w:t>kommer behov av ytterligare regleringar utöver de som föreslås i denna pro</w:t>
      </w:r>
      <w:r>
        <w:softHyphen/>
        <w:t>position kommer regeringen att återkomma i frågan.</w:t>
      </w:r>
    </w:p>
    <w:bookmarkEnd w:id="557"/>
    <w:p w14:paraId="7454BFC5" w14:textId="77777777" w:rsidR="008539B5" w:rsidRDefault="008539B5" w:rsidP="008539B5">
      <w:pPr>
        <w:pStyle w:val="Rubrik5utannumrering"/>
      </w:pPr>
      <w:r>
        <w:t>Personuppgiftsbehandling vid rapportering av allvarliga tillbud samt negativa händelser</w:t>
      </w:r>
    </w:p>
    <w:p w14:paraId="724DD7AF" w14:textId="48806858" w:rsidR="008539B5" w:rsidRDefault="008539B5" w:rsidP="008539B5">
      <w:pPr>
        <w:pStyle w:val="Brdtextmedindrag"/>
        <w:ind w:firstLine="0"/>
      </w:pPr>
      <w:r>
        <w:t>I artikel 87 i MDR-förordningen och artikel 82 i IVDR-förordningen anges det att tillverkare ska rapportera allvarliga tillbud till behöriga myndig</w:t>
      </w:r>
      <w:r>
        <w:softHyphen/>
        <w:t>het</w:t>
      </w:r>
      <w:r>
        <w:softHyphen/>
        <w:t xml:space="preserve">er. I de fall det har </w:t>
      </w:r>
      <w:r w:rsidRPr="006E2480">
        <w:t xml:space="preserve">inträffat </w:t>
      </w:r>
      <w:r>
        <w:t xml:space="preserve">ett </w:t>
      </w:r>
      <w:r w:rsidRPr="006E2480">
        <w:t>dödsfall eller en oväntad och allvarlig för</w:t>
      </w:r>
      <w:r>
        <w:softHyphen/>
      </w:r>
      <w:r w:rsidRPr="006E2480">
        <w:t>sämr</w:t>
      </w:r>
      <w:r>
        <w:softHyphen/>
      </w:r>
      <w:r w:rsidRPr="006E2480">
        <w:t xml:space="preserve">ing av en persons hälsotillstånd </w:t>
      </w:r>
      <w:r>
        <w:t xml:space="preserve">ska tillverkaren rapportera detta </w:t>
      </w:r>
      <w:r w:rsidRPr="006E2480">
        <w:t>omedel</w:t>
      </w:r>
      <w:r>
        <w:softHyphen/>
      </w:r>
      <w:r w:rsidRPr="006E2480">
        <w:t xml:space="preserve">bart efter det att </w:t>
      </w:r>
      <w:r>
        <w:t xml:space="preserve">den </w:t>
      </w:r>
      <w:r w:rsidRPr="006E2480">
        <w:t>har fastställt eller så snart den misstänker ett orsaks</w:t>
      </w:r>
      <w:r>
        <w:softHyphen/>
      </w:r>
      <w:r w:rsidRPr="006E2480">
        <w:t>samband mellan produkten och det allvarliga tillbudet</w:t>
      </w:r>
      <w:r>
        <w:t xml:space="preserve">. </w:t>
      </w:r>
    </w:p>
    <w:p w14:paraId="2F583CCD" w14:textId="1E027FA2" w:rsidR="008539B5" w:rsidRDefault="008539B5" w:rsidP="008539B5">
      <w:pPr>
        <w:pStyle w:val="Brdtextmedindrag"/>
      </w:pPr>
      <w:r w:rsidRPr="001E49BF">
        <w:t>Enligt</w:t>
      </w:r>
      <w:r>
        <w:t xml:space="preserve"> artikel 80 i MDR-förordningen och artikel 76 i IVDR-förord</w:t>
      </w:r>
      <w:r>
        <w:softHyphen/>
        <w:t>ning</w:t>
      </w:r>
      <w:r>
        <w:softHyphen/>
        <w:t>en ska bland annat negativa händelser och allvarliga negativa händelser som inträffar under en klinisk prövning eller prestandastudie rapporteras till berörda medlemsstater via databasen Eudamed. Av definitionerna i EU-förordningarna framgår att en negativ händelse innebär bland annat en ogynn</w:t>
      </w:r>
      <w:r>
        <w:softHyphen/>
        <w:t>sam medicinsk händelse, oavsiktlig sjukdom eller skada eller ogynn</w:t>
      </w:r>
      <w:r>
        <w:softHyphen/>
        <w:t>samma kliniska tecken hos försökspersoner, användare eller andra personer, i samband med en klinisk prövning eller prestadstudie oberoende av om det finns ett samband eller inte med prövningsprodukten. Även all</w:t>
      </w:r>
      <w:r>
        <w:softHyphen/>
        <w:t>var</w:t>
      </w:r>
      <w:r>
        <w:softHyphen/>
        <w:t>liga negativa händelser ska rapporteras till berörda medlemsstater. En all</w:t>
      </w:r>
      <w:r>
        <w:softHyphen/>
        <w:t>varlig negativ händelse är en negativ händelse som leder exempelvis till döds</w:t>
      </w:r>
      <w:r>
        <w:softHyphen/>
        <w:t>fall, livshotande sjukdom eller skada eller sjukhusvård för patienten (jfr artikel 2.57 och 2.58 i MDR-förordningen och artikel 2.60 och 2.61 i IVDR-förordningen).</w:t>
      </w:r>
    </w:p>
    <w:p w14:paraId="6721516C" w14:textId="0F744120" w:rsidR="008539B5" w:rsidRDefault="008539B5" w:rsidP="008539B5">
      <w:pPr>
        <w:pStyle w:val="Brdtextmedindrag"/>
      </w:pPr>
      <w:r>
        <w:t>Uppgifterna i rapporterna är pseudonymiserade så att det inte går att här</w:t>
      </w:r>
      <w:r>
        <w:softHyphen/>
        <w:t>leda uppgifterna till patienten eller försökspersonen. I undantagsfall kan dock uppgifterna i rapporterna leda till en indirekt identifikation av patient</w:t>
      </w:r>
      <w:r>
        <w:softHyphen/>
        <w:t>en eller försökspersonen. Rapporten kan således innehålla uppgifter om en persons hälsa. Sådana känsliga personuppgifter får inte behandlas om undantag enligt artikel 9.2 i EU:s dataskyddsförordning inte är upp</w:t>
      </w:r>
      <w:r>
        <w:softHyphen/>
        <w:t xml:space="preserve">fyllda. </w:t>
      </w:r>
    </w:p>
    <w:p w14:paraId="043D8AFB" w14:textId="2B04D59E" w:rsidR="008539B5" w:rsidRDefault="008539B5" w:rsidP="008539B5">
      <w:pPr>
        <w:pStyle w:val="Brdtextmedindrag"/>
      </w:pPr>
      <w:r>
        <w:t>Först kan det konstateras att personuppgiftsbehandlingen är reglerad i EU-förordningarna och personuppgiftsbehandlingen bedöms därmed vara nöd</w:t>
      </w:r>
      <w:r>
        <w:softHyphen/>
        <w:t>vändig för att uppfylla en rättslig förpliktelse i enlighet med artikel 6.1 c i EU:s dataskyddsförordning. Behandlingen hos myndigheter är även att anse av som en uppgift av allmänt intresse och som ett led i myndig</w:t>
      </w:r>
      <w:r>
        <w:softHyphen/>
        <w:t>hets</w:t>
      </w:r>
      <w:r>
        <w:softHyphen/>
        <w:t>utövningen och därmed tillåten i enlighet med artikel 6.1 e i den EU-för</w:t>
      </w:r>
      <w:r>
        <w:softHyphen/>
        <w:t xml:space="preserve">ordningen. </w:t>
      </w:r>
    </w:p>
    <w:p w14:paraId="4809847E" w14:textId="39E946EF" w:rsidR="008539B5" w:rsidRDefault="008539B5" w:rsidP="008539B5">
      <w:pPr>
        <w:pStyle w:val="Brdtextmedindrag"/>
      </w:pPr>
      <w:r>
        <w:t xml:space="preserve">När det gäller förbudet mot att behandla känsliga personuppgifter </w:t>
      </w:r>
      <w:r w:rsidRPr="006E2480">
        <w:t xml:space="preserve">finns ett särskilt undantag </w:t>
      </w:r>
      <w:r>
        <w:t xml:space="preserve">i </w:t>
      </w:r>
      <w:r w:rsidRPr="006E2480">
        <w:t>artikel 9.2</w:t>
      </w:r>
      <w:r>
        <w:t> </w:t>
      </w:r>
      <w:r w:rsidRPr="006E2480">
        <w:t>i</w:t>
      </w:r>
      <w:r>
        <w:t xml:space="preserve">. Enligt den artikeln kan </w:t>
      </w:r>
      <w:r w:rsidRPr="006E2480">
        <w:t xml:space="preserve">behandling </w:t>
      </w:r>
      <w:r>
        <w:t xml:space="preserve">ske om det </w:t>
      </w:r>
      <w:r w:rsidRPr="006E2480">
        <w:t>är nödvändig</w:t>
      </w:r>
      <w:r>
        <w:t>t</w:t>
      </w:r>
      <w:r w:rsidRPr="006E2480">
        <w:t xml:space="preserve"> av allmänt intresse på folkhälsoområdet, såsom be</w:t>
      </w:r>
      <w:r>
        <w:softHyphen/>
      </w:r>
      <w:r w:rsidRPr="006E2480">
        <w:t>hov</w:t>
      </w:r>
      <w:r>
        <w:softHyphen/>
      </w:r>
      <w:r w:rsidRPr="006E2480">
        <w:t>et av att säkerställa ett skydd mot allvarliga gränsöverskridande hot mot hälsan eller säkerställa höga kvalitets- och säkerhetsnormer för vård och läkemedel eller medicintekniska produkter.</w:t>
      </w:r>
      <w:r>
        <w:t xml:space="preserve"> I propositionen Ny data</w:t>
      </w:r>
      <w:r>
        <w:softHyphen/>
        <w:t>skydds</w:t>
      </w:r>
      <w:r>
        <w:softHyphen/>
        <w:t>lag (p</w:t>
      </w:r>
      <w:r w:rsidRPr="00163F23">
        <w:t>rop. 2017/18:105</w:t>
      </w:r>
      <w:r>
        <w:t xml:space="preserve">) bedömde regeringen att </w:t>
      </w:r>
      <w:r w:rsidRPr="00163F23">
        <w:t>förutsättningarna för att behandling ska få ske enligt artikel 9.2</w:t>
      </w:r>
      <w:r>
        <w:t> </w:t>
      </w:r>
      <w:r w:rsidRPr="00163F23">
        <w:t xml:space="preserve">i </w:t>
      </w:r>
      <w:r>
        <w:t xml:space="preserve">är </w:t>
      </w:r>
      <w:r w:rsidRPr="00163F23">
        <w:t>uppfyllda om de känsliga person</w:t>
      </w:r>
      <w:r>
        <w:softHyphen/>
      </w:r>
      <w:r w:rsidRPr="00163F23">
        <w:t>uppgifterna är sekretessreglerade i verksamheten. Om sekretess</w:t>
      </w:r>
      <w:r>
        <w:softHyphen/>
      </w:r>
      <w:r w:rsidRPr="00163F23">
        <w:t>regler</w:t>
      </w:r>
      <w:r>
        <w:softHyphen/>
      </w:r>
      <w:r w:rsidRPr="00163F23">
        <w:t xml:space="preserve">ing saknas kan det däremot inte tas för givet att </w:t>
      </w:r>
      <w:r>
        <w:t xml:space="preserve">kraven i EU:s </w:t>
      </w:r>
      <w:r w:rsidRPr="00163F23">
        <w:t>data</w:t>
      </w:r>
      <w:r>
        <w:softHyphen/>
      </w:r>
      <w:r w:rsidRPr="00163F23">
        <w:t>skydds</w:t>
      </w:r>
      <w:r>
        <w:softHyphen/>
      </w:r>
      <w:r w:rsidRPr="00163F23">
        <w:t>förordning på lämpliga och specifika åtgärder för att skydda den registr</w:t>
      </w:r>
      <w:r>
        <w:softHyphen/>
      </w:r>
      <w:r w:rsidRPr="00163F23">
        <w:t>er</w:t>
      </w:r>
      <w:r>
        <w:softHyphen/>
      </w:r>
      <w:r w:rsidRPr="00163F23">
        <w:t>ades rättigheter och friheter är uppfyllda.</w:t>
      </w:r>
    </w:p>
    <w:p w14:paraId="302CB04A" w14:textId="01E9277D" w:rsidR="008539B5" w:rsidRDefault="008539B5" w:rsidP="008539B5">
      <w:pPr>
        <w:pStyle w:val="Brdtextmedindrag"/>
      </w:pPr>
      <w:r>
        <w:t>Uppgifter om allvarliga tillbud ingår i tillsynsverksamheten och upp</w:t>
      </w:r>
      <w:r>
        <w:softHyphen/>
        <w:t>gift</w:t>
      </w:r>
      <w:r>
        <w:softHyphen/>
        <w:t>er om en patient eller försöksperson kommer således att omfattas av absolut sekretess hos Läkemedelsverket med stöd av 30 kap. 23 § 2 offent</w:t>
      </w:r>
      <w:r>
        <w:softHyphen/>
        <w:t>lig</w:t>
      </w:r>
      <w:r>
        <w:softHyphen/>
        <w:t xml:space="preserve">hets- och sekretesslagen (2009:400), förkortad OSL, jämfört med 9 § offentlighets- och sekretessförordningen (2009:641) samt bilagan till den förordningen (jfr avsnitt 12.2). Inom </w:t>
      </w:r>
      <w:r w:rsidRPr="00CA6E8E">
        <w:t>h</w:t>
      </w:r>
      <w:r w:rsidRPr="0051404F">
        <w:t>älso- och sjukvården omfattas upp</w:t>
      </w:r>
      <w:r>
        <w:softHyphen/>
      </w:r>
      <w:r w:rsidRPr="0051404F">
        <w:t>gifterna av sekretess enligt 25</w:t>
      </w:r>
      <w:r>
        <w:t> kap.</w:t>
      </w:r>
      <w:r w:rsidRPr="0051404F">
        <w:t xml:space="preserve"> 1</w:t>
      </w:r>
      <w:r>
        <w:t> §</w:t>
      </w:r>
      <w:r w:rsidRPr="0051404F">
        <w:t xml:space="preserve"> OSL. Vidare kan </w:t>
      </w:r>
      <w:r>
        <w:t>det</w:t>
      </w:r>
      <w:r w:rsidRPr="0051404F">
        <w:t xml:space="preserve"> noteras att det i 21</w:t>
      </w:r>
      <w:r>
        <w:t> kap.</w:t>
      </w:r>
      <w:r w:rsidRPr="0051404F">
        <w:t xml:space="preserve"> 1</w:t>
      </w:r>
      <w:r>
        <w:t> §</w:t>
      </w:r>
      <w:r w:rsidRPr="0051404F">
        <w:t xml:space="preserve"> OSL finns ytterligare en sekretessbestämmelse </w:t>
      </w:r>
      <w:r w:rsidRPr="00F62DAA">
        <w:t>f</w:t>
      </w:r>
      <w:r w:rsidRPr="00F62DAA">
        <w:rPr>
          <w:rFonts w:hint="eastAsia"/>
        </w:rPr>
        <w:t>ö</w:t>
      </w:r>
      <w:r w:rsidRPr="00F62DAA">
        <w:t>r uppgift som r</w:t>
      </w:r>
      <w:r w:rsidRPr="00F62DAA">
        <w:rPr>
          <w:rFonts w:hint="eastAsia"/>
        </w:rPr>
        <w:t>ö</w:t>
      </w:r>
      <w:r w:rsidRPr="00F62DAA">
        <w:t>r en enskilds h</w:t>
      </w:r>
      <w:r w:rsidRPr="00F62DAA">
        <w:rPr>
          <w:rFonts w:hint="eastAsia"/>
        </w:rPr>
        <w:t>ä</w:t>
      </w:r>
      <w:r w:rsidRPr="00F62DAA">
        <w:t>lsa om det m</w:t>
      </w:r>
      <w:r w:rsidRPr="00F62DAA">
        <w:rPr>
          <w:rFonts w:hint="eastAsia"/>
        </w:rPr>
        <w:t>å</w:t>
      </w:r>
      <w:r w:rsidRPr="00F62DAA">
        <w:t>ste antas att den enskilde eller n</w:t>
      </w:r>
      <w:r w:rsidRPr="00F62DAA">
        <w:rPr>
          <w:rFonts w:hint="eastAsia"/>
        </w:rPr>
        <w:t>å</w:t>
      </w:r>
      <w:r w:rsidRPr="00F62DAA">
        <w:t>gon n</w:t>
      </w:r>
      <w:r w:rsidRPr="00F62DAA">
        <w:rPr>
          <w:rFonts w:hint="eastAsia"/>
        </w:rPr>
        <w:t>ä</w:t>
      </w:r>
      <w:r w:rsidRPr="00F62DAA">
        <w:t>r</w:t>
      </w:r>
      <w:r>
        <w:softHyphen/>
      </w:r>
      <w:r w:rsidRPr="00F62DAA">
        <w:t>st</w:t>
      </w:r>
      <w:r w:rsidRPr="00F62DAA">
        <w:rPr>
          <w:rFonts w:hint="eastAsia"/>
        </w:rPr>
        <w:t>å</w:t>
      </w:r>
      <w:r w:rsidRPr="00F62DAA">
        <w:t>ende till denne kommer att lida betydande men om uppgiften r</w:t>
      </w:r>
      <w:r w:rsidRPr="00F62DAA">
        <w:rPr>
          <w:rFonts w:hint="eastAsia"/>
        </w:rPr>
        <w:t>ö</w:t>
      </w:r>
      <w:r w:rsidRPr="00F62DAA">
        <w:t>js.</w:t>
      </w:r>
      <w:r>
        <w:t xml:space="preserve"> Uppgiftsbehandlingen är således möjlig i enlighet med EU-förordningarna om medicintekniska produkter. </w:t>
      </w:r>
    </w:p>
    <w:p w14:paraId="3D73CA8B" w14:textId="77777777" w:rsidR="008539B5" w:rsidRDefault="008539B5" w:rsidP="008539B5">
      <w:pPr>
        <w:pStyle w:val="Rubrik5utannumrering"/>
      </w:pPr>
      <w:r>
        <w:t>Konsekvensbedömning</w:t>
      </w:r>
    </w:p>
    <w:p w14:paraId="1E2E1129" w14:textId="4ADC96B0" w:rsidR="008539B5" w:rsidRDefault="008539B5" w:rsidP="008539B5">
      <w:pPr>
        <w:pStyle w:val="Brdtextmedindrag"/>
        <w:ind w:firstLine="0"/>
      </w:pPr>
      <w:r>
        <w:rPr>
          <w:i/>
          <w:iCs/>
        </w:rPr>
        <w:t xml:space="preserve">IMY </w:t>
      </w:r>
      <w:r>
        <w:t>pekar på kravet på konsekvensbedömning i artikel 35 i EU:s data</w:t>
      </w:r>
      <w:r>
        <w:softHyphen/>
        <w:t>skydds</w:t>
      </w:r>
      <w:r>
        <w:softHyphen/>
        <w:t>förordning. Enligt den bestämmelsen kan de person</w:t>
      </w:r>
      <w:r>
        <w:softHyphen/>
        <w:t>uppgifts</w:t>
      </w:r>
      <w:r>
        <w:softHyphen/>
        <w:t>ansvar</w:t>
      </w:r>
      <w:r>
        <w:softHyphen/>
        <w:t>iga komma att behöva göra en sådan bedömning vid sin behandling av person</w:t>
      </w:r>
      <w:r>
        <w:softHyphen/>
        <w:t>uppgifter enligt EU-förordningarna. En sådan bedömning kan även med</w:t>
      </w:r>
      <w:r>
        <w:softHyphen/>
        <w:t>föra krav på samråd med IMY.</w:t>
      </w:r>
    </w:p>
    <w:p w14:paraId="253F6B32" w14:textId="0234A647" w:rsidR="008539B5" w:rsidRDefault="008539B5" w:rsidP="00D045A2">
      <w:pPr>
        <w:pStyle w:val="Brdtextmedindrag"/>
      </w:pPr>
      <w:r w:rsidRPr="005C5A75">
        <w:t>En</w:t>
      </w:r>
      <w:r w:rsidRPr="002C4173">
        <w:rPr>
          <w:lang w:eastAsia="sv-SE"/>
        </w:rPr>
        <w:t xml:space="preserve"> konsekvensbedömning enligt artikel 35.10 i </w:t>
      </w:r>
      <w:r>
        <w:rPr>
          <w:lang w:eastAsia="sv-SE"/>
        </w:rPr>
        <w:t xml:space="preserve">EU:s </w:t>
      </w:r>
      <w:r w:rsidRPr="002C4173">
        <w:rPr>
          <w:lang w:eastAsia="sv-SE"/>
        </w:rPr>
        <w:t>dataskydds</w:t>
      </w:r>
      <w:r>
        <w:rPr>
          <w:lang w:eastAsia="sv-SE"/>
        </w:rPr>
        <w:softHyphen/>
      </w:r>
      <w:r w:rsidRPr="002C4173">
        <w:rPr>
          <w:lang w:eastAsia="sv-SE"/>
        </w:rPr>
        <w:t>förord</w:t>
      </w:r>
      <w:r>
        <w:rPr>
          <w:lang w:eastAsia="sv-SE"/>
        </w:rPr>
        <w:softHyphen/>
      </w:r>
      <w:r w:rsidRPr="002C4173">
        <w:rPr>
          <w:lang w:eastAsia="sv-SE"/>
        </w:rPr>
        <w:t>ning behöver som regel inte göras vid behandling som utförs med stöd av artikel 6.1</w:t>
      </w:r>
      <w:r>
        <w:rPr>
          <w:lang w:eastAsia="sv-SE"/>
        </w:rPr>
        <w:t> </w:t>
      </w:r>
      <w:r w:rsidRPr="002C4173">
        <w:rPr>
          <w:lang w:eastAsia="sv-SE"/>
        </w:rPr>
        <w:t xml:space="preserve">c eller e i </w:t>
      </w:r>
      <w:r>
        <w:rPr>
          <w:lang w:eastAsia="sv-SE"/>
        </w:rPr>
        <w:t xml:space="preserve">EU:s </w:t>
      </w:r>
      <w:r w:rsidRPr="002C4173">
        <w:rPr>
          <w:lang w:eastAsia="sv-SE"/>
        </w:rPr>
        <w:t>dataskyddsförordning (rättslig förpliktelse, all</w:t>
      </w:r>
      <w:r>
        <w:rPr>
          <w:lang w:eastAsia="sv-SE"/>
        </w:rPr>
        <w:softHyphen/>
      </w:r>
      <w:r w:rsidRPr="002C4173">
        <w:rPr>
          <w:lang w:eastAsia="sv-SE"/>
        </w:rPr>
        <w:t>mänt intresse eller myndighetsutövning) när en konsekvensutredning redan har genomförts vid antagandet av den reglering som utgör den rätts</w:t>
      </w:r>
      <w:r>
        <w:rPr>
          <w:lang w:eastAsia="sv-SE"/>
        </w:rPr>
        <w:softHyphen/>
      </w:r>
      <w:r w:rsidRPr="002C4173">
        <w:rPr>
          <w:lang w:eastAsia="sv-SE"/>
        </w:rPr>
        <w:t>liga grunden för behandlingen.</w:t>
      </w:r>
      <w:r>
        <w:rPr>
          <w:lang w:eastAsia="sv-SE"/>
        </w:rPr>
        <w:t xml:space="preserve"> Det saknas emellertid möjlighet att i detta lag</w:t>
      </w:r>
      <w:r>
        <w:rPr>
          <w:lang w:eastAsia="sv-SE"/>
        </w:rPr>
        <w:softHyphen/>
        <w:t xml:space="preserve">stiftningsarbete utföra en sådan allmän konsekvensutredning. Det är således </w:t>
      </w:r>
      <w:r>
        <w:t>den personuppgiftsansvarige som har ansvaret att göra en kon</w:t>
      </w:r>
      <w:r>
        <w:softHyphen/>
        <w:t>sekvens</w:t>
      </w:r>
      <w:r>
        <w:softHyphen/>
        <w:t>bedömning om dataskydd enligt artikel 35 när så krävs.</w:t>
      </w:r>
    </w:p>
    <w:p w14:paraId="5B2B7FF7" w14:textId="77777777" w:rsidR="008539B5" w:rsidRPr="004A37DA" w:rsidRDefault="008539B5" w:rsidP="008539B5">
      <w:pPr>
        <w:pStyle w:val="Rubrik2"/>
      </w:pPr>
      <w:bookmarkStart w:id="558" w:name="_Toc65132720"/>
      <w:bookmarkStart w:id="559" w:name="_Toc69367590"/>
      <w:r>
        <w:t>Andra EU-rättsliga aspekter</w:t>
      </w:r>
      <w:bookmarkEnd w:id="558"/>
      <w:bookmarkEnd w:id="559"/>
    </w:p>
    <w:p w14:paraId="2ED91C98" w14:textId="74CE8EAF" w:rsidR="008539B5" w:rsidRDefault="008539B5" w:rsidP="008539B5">
      <w:pPr>
        <w:pStyle w:val="Brdtextram"/>
      </w:pPr>
      <w:r>
        <w:rPr>
          <w:b/>
        </w:rPr>
        <w:t>Regeringens b</w:t>
      </w:r>
      <w:r w:rsidRPr="00841FDB">
        <w:rPr>
          <w:b/>
        </w:rPr>
        <w:t>edömning:</w:t>
      </w:r>
      <w:r>
        <w:t xml:space="preserve"> Förslagen i propositionen är inte anmäl</w:t>
      </w:r>
      <w:r>
        <w:softHyphen/>
        <w:t>nings</w:t>
      </w:r>
      <w:r>
        <w:softHyphen/>
        <w:t xml:space="preserve">pliktiga enligt tjänstedirektivet 2006/123/EG. Två lagförslag har anmälts till Europeiska kommissionen enligt direktiv (EU) 2015/1535. </w:t>
      </w:r>
    </w:p>
    <w:p w14:paraId="5A2AC257" w14:textId="221B1D26" w:rsidR="008539B5" w:rsidRDefault="008539B5" w:rsidP="008539B5">
      <w:pPr>
        <w:pStyle w:val="Brdtextmedindragram"/>
      </w:pPr>
      <w:r>
        <w:t>Regeringen bör anmäla förslag till avgifter till kommissionen och övriga medlemsstater och anmäla eventuella kommande föreskrifter om re</w:t>
      </w:r>
      <w:r>
        <w:softHyphen/>
        <w:t>processing till kommissionen. Regeringen bör också anmäla före</w:t>
      </w:r>
      <w:r>
        <w:softHyphen/>
        <w:t>skrift</w:t>
      </w:r>
      <w:r>
        <w:softHyphen/>
        <w:t>er om sanktioner i form av förelägganden samt sanktioner till kommissionen.</w:t>
      </w:r>
    </w:p>
    <w:p w14:paraId="356E7C9E" w14:textId="77777777" w:rsidR="008539B5" w:rsidRDefault="008539B5" w:rsidP="008539B5">
      <w:pPr>
        <w:pStyle w:val="Brdtextmedindrag"/>
        <w:ind w:firstLine="0"/>
        <w:rPr>
          <w:rStyle w:val="Rubrik4utannumreringChar"/>
        </w:rPr>
      </w:pPr>
    </w:p>
    <w:p w14:paraId="6AAF7A49" w14:textId="0A07094E" w:rsidR="008539B5" w:rsidRPr="00316DD4" w:rsidRDefault="008539B5" w:rsidP="008539B5">
      <w:pPr>
        <w:pStyle w:val="Brdtextmedindrag"/>
        <w:rPr>
          <w:b/>
        </w:rPr>
      </w:pPr>
      <w:r>
        <w:rPr>
          <w:b/>
        </w:rPr>
        <w:t xml:space="preserve">Promemorians bedömning </w:t>
      </w:r>
      <w:r w:rsidRPr="00316DD4">
        <w:t xml:space="preserve">överensstämmer </w:t>
      </w:r>
      <w:r>
        <w:t xml:space="preserve">delvis </w:t>
      </w:r>
      <w:r w:rsidRPr="00316DD4">
        <w:t>med regeringens</w:t>
      </w:r>
      <w:r>
        <w:t xml:space="preserve"> be</w:t>
      </w:r>
      <w:r>
        <w:softHyphen/>
        <w:t>dömning</w:t>
      </w:r>
      <w:r w:rsidRPr="00316DD4">
        <w:t>.</w:t>
      </w:r>
      <w:r>
        <w:t xml:space="preserve"> I promemorian bedömdes förslagen inte vara anmäl</w:t>
      </w:r>
      <w:r>
        <w:softHyphen/>
        <w:t>nings</w:t>
      </w:r>
      <w:r>
        <w:softHyphen/>
        <w:t>pliktiga enligt direktiv (EU) 2015/1535.</w:t>
      </w:r>
    </w:p>
    <w:p w14:paraId="68F327E5" w14:textId="3019C55C" w:rsidR="008539B5" w:rsidRPr="00316DD4" w:rsidRDefault="008539B5" w:rsidP="008539B5">
      <w:pPr>
        <w:pStyle w:val="Brdtextmedindrag"/>
        <w:rPr>
          <w:b/>
        </w:rPr>
      </w:pPr>
      <w:r w:rsidRPr="00316DD4">
        <w:rPr>
          <w:b/>
        </w:rPr>
        <w:t>Remissinstanser</w:t>
      </w:r>
      <w:r>
        <w:rPr>
          <w:b/>
        </w:rPr>
        <w:t>na</w:t>
      </w:r>
      <w:r w:rsidRPr="00316DD4">
        <w:rPr>
          <w:b/>
        </w:rPr>
        <w:t>:</w:t>
      </w:r>
      <w:r>
        <w:rPr>
          <w:b/>
        </w:rPr>
        <w:t xml:space="preserve"> </w:t>
      </w:r>
      <w:r>
        <w:rPr>
          <w:bCs/>
        </w:rPr>
        <w:t>En majoritet av remissinstanserna är positiva till pro</w:t>
      </w:r>
      <w:r>
        <w:rPr>
          <w:bCs/>
        </w:rPr>
        <w:softHyphen/>
        <w:t xml:space="preserve">memorians bedömning eller har inte lämnat synpunkter. </w:t>
      </w:r>
      <w:r w:rsidRPr="00F62DAA">
        <w:rPr>
          <w:bCs/>
          <w:i/>
          <w:iCs/>
        </w:rPr>
        <w:t>Kom</w:t>
      </w:r>
      <w:r>
        <w:rPr>
          <w:bCs/>
          <w:i/>
          <w:iCs/>
        </w:rPr>
        <w:softHyphen/>
      </w:r>
      <w:r w:rsidRPr="00F62DAA">
        <w:rPr>
          <w:bCs/>
          <w:i/>
          <w:iCs/>
        </w:rPr>
        <w:t>mers</w:t>
      </w:r>
      <w:r>
        <w:rPr>
          <w:bCs/>
          <w:i/>
          <w:iCs/>
        </w:rPr>
        <w:softHyphen/>
      </w:r>
      <w:r w:rsidRPr="00F62DAA">
        <w:rPr>
          <w:bCs/>
          <w:i/>
          <w:iCs/>
        </w:rPr>
        <w:t>kolle</w:t>
      </w:r>
      <w:r>
        <w:rPr>
          <w:bCs/>
          <w:i/>
          <w:iCs/>
        </w:rPr>
        <w:softHyphen/>
      </w:r>
      <w:r w:rsidRPr="00F62DAA">
        <w:rPr>
          <w:bCs/>
          <w:i/>
          <w:iCs/>
        </w:rPr>
        <w:t>gi</w:t>
      </w:r>
      <w:r>
        <w:rPr>
          <w:bCs/>
          <w:i/>
          <w:iCs/>
        </w:rPr>
        <w:t>um</w:t>
      </w:r>
      <w:r>
        <w:rPr>
          <w:b/>
        </w:rPr>
        <w:t xml:space="preserve"> </w:t>
      </w:r>
      <w:r w:rsidRPr="00F62DAA">
        <w:rPr>
          <w:bCs/>
        </w:rPr>
        <w:t xml:space="preserve">pekar på </w:t>
      </w:r>
      <w:r>
        <w:rPr>
          <w:bCs/>
        </w:rPr>
        <w:t xml:space="preserve">kravet om att </w:t>
      </w:r>
      <w:r w:rsidRPr="00F62DAA">
        <w:rPr>
          <w:bCs/>
        </w:rPr>
        <w:t>b</w:t>
      </w:r>
      <w:r w:rsidRPr="00887669">
        <w:rPr>
          <w:bCs/>
        </w:rPr>
        <w:t>estämmelserna</w:t>
      </w:r>
      <w:r>
        <w:t xml:space="preserve"> om kliniska prövningar i </w:t>
      </w:r>
      <w:r w:rsidRPr="00A3541E">
        <w:t>MDR-förordningen</w:t>
      </w:r>
      <w:r>
        <w:t xml:space="preserve"> och den svenska lagstiftningen ska gälla även för en klin</w:t>
      </w:r>
      <w:r>
        <w:softHyphen/>
        <w:t>isk prövning</w:t>
      </w:r>
      <w:r w:rsidRPr="00672758">
        <w:t xml:space="preserve"> som inte genomförs i något av de syften som förtecknas i artikel 62.1</w:t>
      </w:r>
      <w:r>
        <w:t xml:space="preserve"> i </w:t>
      </w:r>
      <w:r w:rsidRPr="00A3541E">
        <w:t>MDR-förordningen</w:t>
      </w:r>
      <w:r>
        <w:t>. Kommerskollegium bedömer att denna be</w:t>
      </w:r>
      <w:r>
        <w:softHyphen/>
        <w:t>stäm</w:t>
      </w:r>
      <w:r>
        <w:softHyphen/>
        <w:t>melse kan vara anmälningspliktig enligt direktiv 2015/1535. Även för</w:t>
      </w:r>
      <w:r>
        <w:softHyphen/>
        <w:t>slaget om övergångsregler om att äldre föreskrifter ska gälla för pro</w:t>
      </w:r>
      <w:r>
        <w:softHyphen/>
        <w:t>dukt</w:t>
      </w:r>
      <w:r>
        <w:softHyphen/>
        <w:t>er som släppts ut på marknaden eller tagits i bruk före det att EU-för</w:t>
      </w:r>
      <w:r>
        <w:softHyphen/>
        <w:t>ord</w:t>
      </w:r>
      <w:r>
        <w:softHyphen/>
        <w:t>ningarna börj</w:t>
      </w:r>
      <w:r>
        <w:softHyphen/>
        <w:t>ade tillämpas kan vara anmälningspliktig. Kommers</w:t>
      </w:r>
      <w:r>
        <w:softHyphen/>
        <w:t>kollegium noterar även att läkemedelslagen (2015:315) ändras och över</w:t>
      </w:r>
      <w:r>
        <w:softHyphen/>
        <w:t>låt</w:t>
      </w:r>
      <w:r>
        <w:softHyphen/>
        <w:t>er till Regerings</w:t>
      </w:r>
      <w:r>
        <w:softHyphen/>
        <w:t>kansli</w:t>
      </w:r>
      <w:r>
        <w:softHyphen/>
        <w:t>et att bedöma om den ändringen är anmälnings</w:t>
      </w:r>
      <w:r>
        <w:softHyphen/>
        <w:t xml:space="preserve">pliktig. </w:t>
      </w:r>
    </w:p>
    <w:p w14:paraId="534E732D" w14:textId="050FF7E7" w:rsidR="008539B5" w:rsidRDefault="008539B5" w:rsidP="008539B5">
      <w:pPr>
        <w:pStyle w:val="Brdtextmedindrag"/>
      </w:pPr>
      <w:r w:rsidRPr="001E6D9B">
        <w:rPr>
          <w:rStyle w:val="Rubrik4utannumreringChar"/>
        </w:rPr>
        <w:t xml:space="preserve">Skälen för </w:t>
      </w:r>
      <w:r>
        <w:rPr>
          <w:rStyle w:val="Rubrik4utannumreringChar"/>
        </w:rPr>
        <w:t xml:space="preserve">regeringens </w:t>
      </w:r>
      <w:r w:rsidRPr="001E6D9B">
        <w:rPr>
          <w:rStyle w:val="Rubrik4utannumreringChar"/>
        </w:rPr>
        <w:t>bedömning:</w:t>
      </w:r>
      <w:r>
        <w:t xml:space="preserve"> </w:t>
      </w:r>
      <w:r w:rsidRPr="001E6D9B">
        <w:rPr>
          <w:rStyle w:val="BrdtextChar"/>
        </w:rPr>
        <w:t xml:space="preserve">Enligt </w:t>
      </w:r>
      <w:r>
        <w:t>Europaparlamentets och råd</w:t>
      </w:r>
      <w:r>
        <w:softHyphen/>
        <w:t>ets direktiv (EU) 2015/1535 av den 9 september 2015 om ett informa</w:t>
      </w:r>
      <w:r>
        <w:softHyphen/>
        <w:t>tions</w:t>
      </w:r>
      <w:r>
        <w:softHyphen/>
        <w:t>förfarande beträffande tekniska föreskrifter och beträffande före</w:t>
      </w:r>
      <w:r>
        <w:softHyphen/>
        <w:t>skrift</w:t>
      </w:r>
      <w:r>
        <w:softHyphen/>
        <w:t xml:space="preserve">er för informationssamhällets tjänster </w:t>
      </w:r>
      <w:r w:rsidRPr="001E6D9B">
        <w:rPr>
          <w:rStyle w:val="BrdtextChar"/>
        </w:rPr>
        <w:t>är medlemsstaterna skyldiga att anmäla förslag till tekniska föreskrifter till Europeiska kommissionen. Tekniska föreskrifter utgörs av faktiskt eller rättsligt tvingande krav som inne</w:t>
      </w:r>
      <w:r>
        <w:rPr>
          <w:rStyle w:val="BrdtextChar"/>
        </w:rPr>
        <w:softHyphen/>
      </w:r>
      <w:r w:rsidRPr="001E6D9B">
        <w:rPr>
          <w:rStyle w:val="BrdtextChar"/>
        </w:rPr>
        <w:t>håller tekniska specifikationer eller andra livscykelrelaterade före</w:t>
      </w:r>
      <w:r>
        <w:rPr>
          <w:rStyle w:val="BrdtextChar"/>
        </w:rPr>
        <w:softHyphen/>
      </w:r>
      <w:r w:rsidRPr="001E6D9B">
        <w:rPr>
          <w:rStyle w:val="BrdtextChar"/>
        </w:rPr>
        <w:t>skrift</w:t>
      </w:r>
      <w:r>
        <w:rPr>
          <w:rStyle w:val="BrdtextChar"/>
        </w:rPr>
        <w:softHyphen/>
      </w:r>
      <w:r w:rsidRPr="001E6D9B">
        <w:rPr>
          <w:rStyle w:val="BrdtextChar"/>
        </w:rPr>
        <w:t>er. Exempel på sådana produktkrav är prestanda</w:t>
      </w:r>
      <w:r>
        <w:rPr>
          <w:rStyle w:val="BrdtextChar"/>
        </w:rPr>
        <w:t>, u</w:t>
      </w:r>
      <w:r w:rsidRPr="001E6D9B">
        <w:rPr>
          <w:rStyle w:val="BrdtextChar"/>
        </w:rPr>
        <w:t>tformnings</w:t>
      </w:r>
      <w:r>
        <w:rPr>
          <w:rStyle w:val="BrdtextChar"/>
        </w:rPr>
        <w:t>-</w:t>
      </w:r>
      <w:r w:rsidRPr="001E6D9B">
        <w:rPr>
          <w:rStyle w:val="BrdtextChar"/>
        </w:rPr>
        <w:t xml:space="preserve"> och kvalit</w:t>
      </w:r>
      <w:r>
        <w:rPr>
          <w:rStyle w:val="BrdtextChar"/>
        </w:rPr>
        <w:softHyphen/>
      </w:r>
      <w:r w:rsidRPr="001E6D9B">
        <w:rPr>
          <w:rStyle w:val="BrdtextChar"/>
        </w:rPr>
        <w:t>ets</w:t>
      </w:r>
      <w:r>
        <w:rPr>
          <w:rStyle w:val="BrdtextChar"/>
        </w:rPr>
        <w:softHyphen/>
      </w:r>
      <w:r w:rsidRPr="001E6D9B">
        <w:rPr>
          <w:rStyle w:val="BrdtextChar"/>
        </w:rPr>
        <w:t xml:space="preserve">krav, begränsning av tillåten halt av ett ämne, krav på märkning och krav på provning. Skyldigheten att anmäla förslag till tekniska </w:t>
      </w:r>
      <w:r>
        <w:rPr>
          <w:rStyle w:val="BrdtextChar"/>
        </w:rPr>
        <w:t>för</w:t>
      </w:r>
      <w:r w:rsidRPr="001E6D9B">
        <w:rPr>
          <w:rStyle w:val="BrdtextChar"/>
        </w:rPr>
        <w:t>e</w:t>
      </w:r>
      <w:r>
        <w:rPr>
          <w:rStyle w:val="BrdtextChar"/>
        </w:rPr>
        <w:softHyphen/>
      </w:r>
      <w:r w:rsidRPr="001E6D9B">
        <w:rPr>
          <w:rStyle w:val="BrdtextChar"/>
        </w:rPr>
        <w:t>skrift</w:t>
      </w:r>
      <w:r>
        <w:rPr>
          <w:rStyle w:val="BrdtextChar"/>
        </w:rPr>
        <w:softHyphen/>
      </w:r>
      <w:r w:rsidRPr="001E6D9B">
        <w:rPr>
          <w:rStyle w:val="BrdtextChar"/>
        </w:rPr>
        <w:t>er omfattar inte föreskrifter som endast</w:t>
      </w:r>
      <w:r w:rsidRPr="001E6D9B">
        <w:rPr>
          <w:rStyle w:val="BrdtextChar"/>
          <w:b/>
        </w:rPr>
        <w:t xml:space="preserve"> </w:t>
      </w:r>
      <w:r w:rsidRPr="001E6D9B">
        <w:t>genomför en bindande rätts</w:t>
      </w:r>
      <w:r>
        <w:softHyphen/>
      </w:r>
      <w:r w:rsidRPr="001E6D9B">
        <w:t>akt från EU.</w:t>
      </w:r>
      <w:r>
        <w:t xml:space="preserve"> </w:t>
      </w:r>
      <w:r w:rsidRPr="001E6D9B">
        <w:t xml:space="preserve">Anmälningsplikten gäller däremot om föreskrifterna skiljer sig eller går utöver vad som gäller enligt rättsakten. </w:t>
      </w:r>
    </w:p>
    <w:p w14:paraId="03A57046" w14:textId="3C43BDB0" w:rsidR="008539B5" w:rsidRDefault="008539B5" w:rsidP="008539B5">
      <w:pPr>
        <w:pStyle w:val="Brdtextmedindrag"/>
      </w:pPr>
      <w:r w:rsidRPr="000F6412">
        <w:rPr>
          <w:bCs/>
          <w:i/>
          <w:iCs/>
        </w:rPr>
        <w:t>Kommerskollegi</w:t>
      </w:r>
      <w:r>
        <w:rPr>
          <w:bCs/>
          <w:i/>
          <w:iCs/>
        </w:rPr>
        <w:t>um</w:t>
      </w:r>
      <w:r>
        <w:rPr>
          <w:b/>
        </w:rPr>
        <w:t xml:space="preserve"> </w:t>
      </w:r>
      <w:r>
        <w:rPr>
          <w:bCs/>
        </w:rPr>
        <w:t xml:space="preserve">menar att kravet om att </w:t>
      </w:r>
      <w:r w:rsidRPr="000F6412">
        <w:rPr>
          <w:bCs/>
        </w:rPr>
        <w:t>b</w:t>
      </w:r>
      <w:r w:rsidRPr="00887669">
        <w:rPr>
          <w:bCs/>
        </w:rPr>
        <w:t>estämmelserna</w:t>
      </w:r>
      <w:r>
        <w:t xml:space="preserve"> om kliniska pröv</w:t>
      </w:r>
      <w:r>
        <w:softHyphen/>
        <w:t xml:space="preserve">ningar i </w:t>
      </w:r>
      <w:r w:rsidRPr="00A3541E">
        <w:t>MDR-förordningen</w:t>
      </w:r>
      <w:r>
        <w:t xml:space="preserve"> och den svenska lagstiftningen ska gälla även för en klinisk prövning</w:t>
      </w:r>
      <w:r w:rsidRPr="00672758">
        <w:t xml:space="preserve"> som inte genomförs i något av de syften som för</w:t>
      </w:r>
      <w:r>
        <w:softHyphen/>
      </w:r>
      <w:r w:rsidRPr="00672758">
        <w:t>tecknas i artikel 62.1</w:t>
      </w:r>
      <w:r>
        <w:t xml:space="preserve"> i </w:t>
      </w:r>
      <w:r w:rsidRPr="00A3541E">
        <w:t>MDR-förordningen</w:t>
      </w:r>
      <w:r>
        <w:t xml:space="preserve"> skulle kunna vara an</w:t>
      </w:r>
      <w:r>
        <w:softHyphen/>
        <w:t>mäl</w:t>
      </w:r>
      <w:r>
        <w:softHyphen/>
        <w:t>nings</w:t>
      </w:r>
      <w:r>
        <w:softHyphen/>
        <w:t>pliktigt enligt direktiv (EU) 2015/1535. Även förslaget om över</w:t>
      </w:r>
      <w:r>
        <w:softHyphen/>
        <w:t>gångs</w:t>
      </w:r>
      <w:r>
        <w:softHyphen/>
        <w:t>regler om att äldre föreskrifter ska gälla för produkter som släppts ut på mark</w:t>
      </w:r>
      <w:r>
        <w:softHyphen/>
        <w:t>naden eller tagits i bruk före det att EU-förord</w:t>
      </w:r>
      <w:r w:rsidRPr="005D0A5A">
        <w:t>ningarna började tillämp</w:t>
      </w:r>
      <w:r>
        <w:softHyphen/>
      </w:r>
      <w:r w:rsidRPr="005D0A5A">
        <w:t xml:space="preserve">as </w:t>
      </w:r>
      <w:r>
        <w:t xml:space="preserve">kan enligt Kommerskollegium </w:t>
      </w:r>
      <w:r w:rsidRPr="005D0A5A">
        <w:t>vara anmälningspliktig</w:t>
      </w:r>
      <w:r>
        <w:t>t</w:t>
      </w:r>
      <w:r w:rsidRPr="005D0A5A">
        <w:t xml:space="preserve">. </w:t>
      </w:r>
      <w:r>
        <w:t xml:space="preserve">Dessa två lagförslag har anmälts till </w:t>
      </w:r>
      <w:r w:rsidRPr="00B70E5E">
        <w:t>Europeiska</w:t>
      </w:r>
      <w:r>
        <w:t xml:space="preserve"> kommissionen enligt</w:t>
      </w:r>
      <w:r w:rsidRPr="008D241E">
        <w:rPr>
          <w:rStyle w:val="BrdtextChar"/>
        </w:rPr>
        <w:t xml:space="preserve"> </w:t>
      </w:r>
      <w:r w:rsidRPr="001E6D9B">
        <w:rPr>
          <w:rStyle w:val="BrdtextChar"/>
        </w:rPr>
        <w:t>direktiv (EU) 2015/1535</w:t>
      </w:r>
      <w:r>
        <w:t>. Anmälningsproceduren är avslutad utan att några syn-punkt</w:t>
      </w:r>
      <w:r>
        <w:softHyphen/>
        <w:t>er inkommit. Lagförslagen behandlas i avsnitt 10.15, 18.3 och 18.12.</w:t>
      </w:r>
    </w:p>
    <w:p w14:paraId="7CD0E89F" w14:textId="489D852F" w:rsidR="008539B5" w:rsidRPr="00F62DAA" w:rsidRDefault="008539B5" w:rsidP="008539B5">
      <w:pPr>
        <w:pStyle w:val="Brdtextmedindrag"/>
      </w:pPr>
      <w:r>
        <w:t>Kommerskollegium noterar även att läkemedelslagen (2015:315) ändras på så sätt att om ett läkemedel som omfattas av sjukhusundantag innehåller en produkt som omfattas av MDR-förordningen, ska den produkten upp</w:t>
      </w:r>
      <w:r>
        <w:softHyphen/>
        <w:t>fylla de allmänna krav på säkerhet och prestanda som avses i artikel 5.2 i MDR-förordningen. I promemorian anges det att bestämmelsen i läke</w:t>
      </w:r>
      <w:r>
        <w:softHyphen/>
        <w:t>medels</w:t>
      </w:r>
      <w:r>
        <w:softHyphen/>
        <w:t>lagen är en nationell reglering, som har sin bakgrund i EU-rätts</w:t>
      </w:r>
      <w:r>
        <w:softHyphen/>
        <w:t>akter. Kommerskollegium anför att om bestämmelsen är en strikt imple</w:t>
      </w:r>
      <w:r>
        <w:softHyphen/>
        <w:t>ment</w:t>
      </w:r>
      <w:r>
        <w:softHyphen/>
        <w:t>ering av bakomliggande EU-rätt behöver inte förslaget anmälas. Utgör däremot bestämmelsen en nationell reglering bör däremot förslaget an</w:t>
      </w:r>
      <w:r>
        <w:softHyphen/>
        <w:t>mälas enligt anmälningsdirektivet. Regeringens bedömning är att det i pro</w:t>
      </w:r>
      <w:r>
        <w:softHyphen/>
        <w:t>memorian tydligare borde ha framgått att bestämmelsen i läke</w:t>
      </w:r>
      <w:r>
        <w:softHyphen/>
        <w:t>medels</w:t>
      </w:r>
      <w:r>
        <w:softHyphen/>
        <w:t>lag</w:t>
      </w:r>
      <w:r>
        <w:softHyphen/>
        <w:t xml:space="preserve">en är ett genomförande i svensk rätt av artikel 3.7 andra stycket i </w:t>
      </w:r>
      <w:r w:rsidRPr="00145227">
        <w:t>direk</w:t>
      </w:r>
      <w:r>
        <w:softHyphen/>
      </w:r>
      <w:r w:rsidRPr="00145227">
        <w:t>tiv 2001/83/EG om upprättande av gemenskapsregler för human</w:t>
      </w:r>
      <w:r>
        <w:softHyphen/>
      </w:r>
      <w:r w:rsidRPr="00145227">
        <w:t>läkemedel</w:t>
      </w:r>
      <w:r>
        <w:t xml:space="preserve"> och när nu bestämmelserna om medicintekniska produkter överförs till EU-förordningarna så ska hänvisningarna i svensk rätt ändras till gällande EU-rätt. Regeringen bedömer inte att ändringen är anmälningspliktig. </w:t>
      </w:r>
    </w:p>
    <w:p w14:paraId="67A10433" w14:textId="7A847CE5" w:rsidR="008539B5" w:rsidRDefault="008539B5" w:rsidP="008539B5">
      <w:pPr>
        <w:pStyle w:val="Brdtextmedindrag"/>
      </w:pPr>
      <w:r>
        <w:t xml:space="preserve">Enligt artiklarna 15.7 och 39.5 i </w:t>
      </w:r>
      <w:r w:rsidRPr="00D267AA">
        <w:t xml:space="preserve">Europaparlamentets och rådets direktiv 2006/123/EG av den 12 december 2006 om tjänster på den inre marknaden </w:t>
      </w:r>
      <w:r>
        <w:t>(tjänste</w:t>
      </w:r>
      <w:r>
        <w:softHyphen/>
        <w:t>direktivet) är medlemsstaterna i vissa fall skyldiga att anmäla nya för</w:t>
      </w:r>
      <w:r>
        <w:softHyphen/>
        <w:t>fatt</w:t>
      </w:r>
      <w:r>
        <w:softHyphen/>
        <w:t>nings</w:t>
      </w:r>
      <w:r>
        <w:softHyphen/>
        <w:t>förslag eller ändringar av be</w:t>
      </w:r>
      <w:r>
        <w:softHyphen/>
        <w:t>fint</w:t>
      </w:r>
      <w:r>
        <w:softHyphen/>
        <w:t>liga författningar till kom</w:t>
      </w:r>
      <w:r>
        <w:softHyphen/>
        <w:t>mis</w:t>
      </w:r>
      <w:r>
        <w:softHyphen/>
        <w:t>sion</w:t>
      </w:r>
      <w:r>
        <w:softHyphen/>
        <w:t>en när dessa faller inom tjänste</w:t>
      </w:r>
      <w:r>
        <w:softHyphen/>
        <w:t>direk</w:t>
      </w:r>
      <w:r>
        <w:softHyphen/>
        <w:t>tiv</w:t>
      </w:r>
      <w:r>
        <w:softHyphen/>
        <w:t>ets tillämpningsområde. För</w:t>
      </w:r>
      <w:r>
        <w:softHyphen/>
        <w:t>far</w:t>
      </w:r>
      <w:r>
        <w:softHyphen/>
        <w:t>andet enligt artikel 15.7 avser krav som ställs på tjänsteleverantörer som vill etablera sig i Sverige, medan för</w:t>
      </w:r>
      <w:r>
        <w:softHyphen/>
        <w:t>far</w:t>
      </w:r>
      <w:r>
        <w:softHyphen/>
        <w:t>and</w:t>
      </w:r>
      <w:r>
        <w:softHyphen/>
        <w:t xml:space="preserve">et enligt artikel 39.5 avser krav som ställs på tjänsteleverantörer som är etablerade i ett annat land inom EU eller </w:t>
      </w:r>
      <w:r w:rsidRPr="008443F1">
        <w:rPr>
          <w:rStyle w:val="BrdtextramChar"/>
        </w:rPr>
        <w:t>Europeiska ekonomiska sam</w:t>
      </w:r>
      <w:r>
        <w:rPr>
          <w:rStyle w:val="BrdtextramChar"/>
        </w:rPr>
        <w:softHyphen/>
      </w:r>
      <w:r w:rsidRPr="008443F1">
        <w:rPr>
          <w:rStyle w:val="BrdtextramChar"/>
        </w:rPr>
        <w:t>arbets</w:t>
      </w:r>
      <w:r>
        <w:rPr>
          <w:rStyle w:val="BrdtextramChar"/>
        </w:rPr>
        <w:softHyphen/>
      </w:r>
      <w:r w:rsidRPr="008443F1">
        <w:rPr>
          <w:rStyle w:val="BrdtextramChar"/>
        </w:rPr>
        <w:t>området (EES) och som vill till</w:t>
      </w:r>
      <w:r>
        <w:rPr>
          <w:rStyle w:val="BrdtextramChar"/>
        </w:rPr>
        <w:softHyphen/>
      </w:r>
      <w:r w:rsidRPr="008443F1">
        <w:rPr>
          <w:rStyle w:val="BrdtextramChar"/>
        </w:rPr>
        <w:t>handahålla tjänster i Sverige utan att etabl</w:t>
      </w:r>
      <w:r>
        <w:rPr>
          <w:rStyle w:val="BrdtextramChar"/>
        </w:rPr>
        <w:softHyphen/>
      </w:r>
      <w:r w:rsidRPr="008443F1">
        <w:rPr>
          <w:rStyle w:val="BrdtextramChar"/>
        </w:rPr>
        <w:t>era sig här.</w:t>
      </w:r>
      <w:r>
        <w:t xml:space="preserve"> Tjänstedirektivet är tillämpligt på reglering av tjänsteverksamhet, såsom certifiering och test</w:t>
      </w:r>
      <w:r>
        <w:softHyphen/>
        <w:t>ning, men ska inte tillämpas på exempelvis hälso- och sjukvårds</w:t>
      </w:r>
      <w:r>
        <w:softHyphen/>
        <w:t>tjänst</w:t>
      </w:r>
      <w:r>
        <w:softHyphen/>
        <w:t>er som är förbehållna ett reglerat vårdyrke, i Sverige legitimerad hälso- och sjukvårdspersonal (se närmare artikel 2 f och skäl 22 i tjänste</w:t>
      </w:r>
      <w:r>
        <w:softHyphen/>
        <w:t>direk</w:t>
      </w:r>
      <w:r>
        <w:softHyphen/>
        <w:t>tiv</w:t>
      </w:r>
      <w:r>
        <w:softHyphen/>
        <w:t xml:space="preserve">et). Kommerskollegiums bedömning är att förslagen inte alls innebär några nya eller förändrade krav på tjänsteverksamhet, varför direktivet inte är tillämpligt. </w:t>
      </w:r>
    </w:p>
    <w:p w14:paraId="757908A1" w14:textId="2C948091" w:rsidR="008539B5" w:rsidRDefault="008539B5" w:rsidP="008539B5">
      <w:pPr>
        <w:pStyle w:val="Brdtextmedindrag"/>
      </w:pPr>
      <w:r>
        <w:t>Tjänstedirektivet ska inte tillämpas på hälso- och sjuk</w:t>
      </w:r>
      <w:r>
        <w:softHyphen/>
        <w:t>vårds</w:t>
      </w:r>
      <w:r>
        <w:softHyphen/>
        <w:t>tjänster som är förbehållna ett reglerat vårdyrke, i Sverige legitim</w:t>
      </w:r>
      <w:r>
        <w:softHyphen/>
        <w:t>er</w:t>
      </w:r>
      <w:r>
        <w:softHyphen/>
        <w:t>ad hälso- och sjuk</w:t>
      </w:r>
      <w:r>
        <w:softHyphen/>
        <w:t>vårds</w:t>
      </w:r>
      <w:r>
        <w:softHyphen/>
        <w:t>personal (se närmare artikel 2 f och skäl 22 i tjänste</w:t>
      </w:r>
      <w:r>
        <w:softHyphen/>
        <w:t xml:space="preserve">direktivet). </w:t>
      </w:r>
    </w:p>
    <w:p w14:paraId="3F4D05D8" w14:textId="48D74B8F" w:rsidR="008539B5" w:rsidRDefault="008539B5" w:rsidP="008539B5">
      <w:pPr>
        <w:pStyle w:val="Brdtextmedindrag"/>
      </w:pPr>
      <w:r>
        <w:t>Förslagen och bedömningarna i propositionen har sin bakgrund i EU-för</w:t>
      </w:r>
      <w:r>
        <w:softHyphen/>
        <w:t>ord</w:t>
      </w:r>
      <w:r>
        <w:softHyphen/>
        <w:t>ningarna och syftar till att anpassa svensk rätt till det nya EU-regel</w:t>
      </w:r>
      <w:r>
        <w:softHyphen/>
        <w:t>verk</w:t>
      </w:r>
      <w:r>
        <w:softHyphen/>
        <w:t>et. I den mån det är tillåtet enligt EU-förordningarna att införa nation</w:t>
      </w:r>
      <w:r>
        <w:softHyphen/>
        <w:t>ella lösningar och sådana föreslås, utgör dessa inte några krav med faktiska rätts</w:t>
      </w:r>
      <w:r>
        <w:softHyphen/>
        <w:t>verkningar för enskilda. Förslagen består endast i bemyndiganden. Där</w:t>
      </w:r>
      <w:r>
        <w:softHyphen/>
        <w:t>emot behöver regeringen och berörda myndigheter givetvis undersöka om tjänstedirektivet och direktiv 2015/1535 är tillämpliga när mer detalj</w:t>
      </w:r>
      <w:r>
        <w:softHyphen/>
        <w:t>er</w:t>
      </w:r>
      <w:r>
        <w:softHyphen/>
        <w:t>ade föreskrifter utarbetas i ett senare skede med stöd av de nu föreslagna bemyndigandena, och i så fall göra anmälningar enligt direktiven.</w:t>
      </w:r>
    </w:p>
    <w:p w14:paraId="08E604F7" w14:textId="4B230313" w:rsidR="008539B5" w:rsidRDefault="008539B5" w:rsidP="008539B5">
      <w:pPr>
        <w:pStyle w:val="Brdtextmedindrag"/>
      </w:pPr>
      <w:r>
        <w:t>EU-förordningarna i sig innehåller också flera bestämmelser om att med</w:t>
      </w:r>
      <w:r>
        <w:softHyphen/>
        <w:t>lemsstaterna ska anmäla nationella bestämmelser till kommissionen. Med</w:t>
      </w:r>
      <w:r>
        <w:softHyphen/>
        <w:t>lemsstaterna ska t.ex. anmäla förslag om reprocessing enligt artikel 17.3 andra stycket och 17.9 andra och tredje stycket MDR-förordningen. Några sådana förslag med rättsverkningar innehåller inte propositionen.</w:t>
      </w:r>
      <w:r w:rsidRPr="00702A8E">
        <w:t xml:space="preserve"> </w:t>
      </w:r>
      <w:r>
        <w:t>Om sådana utarbetas längre fram bör regeringen anmäla förslagen i enlig</w:t>
      </w:r>
      <w:r>
        <w:softHyphen/>
        <w:t>het med nämnda bestämmelser.</w:t>
      </w:r>
    </w:p>
    <w:p w14:paraId="7B5934DE" w14:textId="6AF682C7" w:rsidR="008539B5" w:rsidRDefault="008539B5" w:rsidP="008539B5">
      <w:pPr>
        <w:pStyle w:val="Brdtextmedindrag"/>
      </w:pPr>
      <w:r>
        <w:t xml:space="preserve">EU-förordningarna </w:t>
      </w:r>
      <w:r w:rsidRPr="00702A8E">
        <w:t>påverkar inte medlemsstaternas möjlighet att ta ut av</w:t>
      </w:r>
      <w:r>
        <w:softHyphen/>
      </w:r>
      <w:r w:rsidRPr="00702A8E">
        <w:t xml:space="preserve">gifter för de verksamheter som fastställs i </w:t>
      </w:r>
      <w:r>
        <w:t>EU-</w:t>
      </w:r>
      <w:r w:rsidRPr="00702A8E">
        <w:t>förordning</w:t>
      </w:r>
      <w:r>
        <w:t>arna</w:t>
      </w:r>
      <w:r w:rsidRPr="00702A8E">
        <w:t>, förutsatt att storleken på avgifterna fastställs på ett öppet sätt och i enlighet med princip</w:t>
      </w:r>
      <w:r>
        <w:softHyphen/>
      </w:r>
      <w:r w:rsidRPr="00702A8E">
        <w:t>en om full kostnadstäckning. Medlemsstaterna ska</w:t>
      </w:r>
      <w:r>
        <w:t xml:space="preserve"> enligt artiklarna 111 MDR-förordningen och 104 IVDR-förordningen</w:t>
      </w:r>
      <w:r w:rsidRPr="00702A8E">
        <w:t xml:space="preserve"> underrätta kom</w:t>
      </w:r>
      <w:r>
        <w:softHyphen/>
      </w:r>
      <w:r w:rsidRPr="00702A8E">
        <w:t>mis</w:t>
      </w:r>
      <w:r>
        <w:softHyphen/>
      </w:r>
      <w:r w:rsidRPr="00702A8E">
        <w:t>sion</w:t>
      </w:r>
      <w:r>
        <w:softHyphen/>
      </w:r>
      <w:r w:rsidRPr="00702A8E">
        <w:t>en och de andra medlemsstaterna senast tre månader innan strukturen för och storleken på avgifterna ska antas.</w:t>
      </w:r>
      <w:r>
        <w:t xml:space="preserve"> Avgifterna föreslås preciseras i en förordning. I samband med att dessa förslag utarbetas bör regeringen anmäla förslagen till kommissionen.</w:t>
      </w:r>
    </w:p>
    <w:p w14:paraId="5EEE24A9" w14:textId="38B4E48E" w:rsidR="00920097" w:rsidRPr="00B937F4" w:rsidRDefault="008539B5" w:rsidP="008539B5">
      <w:pPr>
        <w:pStyle w:val="Brdtextmedindrag"/>
        <w:sectPr w:rsidR="00920097" w:rsidRPr="00B937F4" w:rsidSect="00155500">
          <w:headerReference w:type="even" r:id="rId227"/>
          <w:headerReference w:type="default" r:id="rId228"/>
          <w:footerReference w:type="even" r:id="rId229"/>
          <w:footerReference w:type="default" r:id="rId230"/>
          <w:headerReference w:type="first" r:id="rId231"/>
          <w:footerReference w:type="first" r:id="rId232"/>
          <w:type w:val="continuous"/>
          <w:pgSz w:w="9356" w:h="13721" w:code="9"/>
          <w:pgMar w:top="794" w:right="2438" w:bottom="1191" w:left="1021" w:header="0" w:footer="709" w:gutter="0"/>
          <w:cols w:space="708"/>
          <w:docGrid w:linePitch="360"/>
        </w:sectPr>
      </w:pPr>
      <w:r w:rsidRPr="00702A8E">
        <w:t xml:space="preserve">Medlemsstaterna ska </w:t>
      </w:r>
      <w:r>
        <w:t xml:space="preserve">vidare enligt artikel 113 i MDR-förordningen och artikel 106 i IVDR-förordningen </w:t>
      </w:r>
      <w:r w:rsidRPr="00702A8E">
        <w:t xml:space="preserve">anmäla bestämmelser </w:t>
      </w:r>
      <w:r>
        <w:t>om sanktioner till ko</w:t>
      </w:r>
      <w:r w:rsidRPr="00702A8E">
        <w:t>m</w:t>
      </w:r>
      <w:r>
        <w:softHyphen/>
        <w:t>m</w:t>
      </w:r>
      <w:r w:rsidRPr="00702A8E">
        <w:t>issionen senast den 25 februari 2020 och utan dröjsmål anmäla alla senare ändringar som påverkar dem.</w:t>
      </w:r>
      <w:r>
        <w:t xml:space="preserve"> Regeringen bör även göra en sådan an</w:t>
      </w:r>
      <w:r>
        <w:softHyphen/>
        <w:t>mälan av bestämmelser om förelägganden samt sanktionsavgifter.</w:t>
      </w:r>
    </w:p>
    <w:p w14:paraId="0F0E8284" w14:textId="77777777" w:rsidR="008539B5" w:rsidRDefault="008539B5" w:rsidP="00E078CA">
      <w:pPr>
        <w:pStyle w:val="Rubrik1"/>
        <w:spacing w:before="0"/>
      </w:pPr>
      <w:bookmarkStart w:id="560" w:name="_Toc65132721"/>
      <w:bookmarkStart w:id="561" w:name="_Toc69367591"/>
      <w:r>
        <w:t>Konsekvenser</w:t>
      </w:r>
      <w:bookmarkEnd w:id="560"/>
      <w:bookmarkEnd w:id="561"/>
    </w:p>
    <w:p w14:paraId="3AB1CAEF" w14:textId="77777777" w:rsidR="008539B5" w:rsidRDefault="008539B5" w:rsidP="008539B5">
      <w:pPr>
        <w:pStyle w:val="Rubrik2"/>
        <w:spacing w:before="0"/>
      </w:pPr>
      <w:bookmarkStart w:id="562" w:name="_Toc65132722"/>
      <w:bookmarkStart w:id="563" w:name="_Toc69367592"/>
      <w:r w:rsidRPr="00EF0E35">
        <w:t>Inledning</w:t>
      </w:r>
      <w:bookmarkEnd w:id="562"/>
      <w:bookmarkEnd w:id="563"/>
    </w:p>
    <w:p w14:paraId="51C30984" w14:textId="3F4CC8CA" w:rsidR="008539B5" w:rsidRDefault="008539B5" w:rsidP="008539B5">
      <w:pPr>
        <w:pStyle w:val="Brdtextmedindrag"/>
        <w:ind w:firstLine="0"/>
      </w:pPr>
      <w:r>
        <w:t>Denna konsekvensanalys avser förslagen i propositionen och inte kon</w:t>
      </w:r>
      <w:r>
        <w:softHyphen/>
        <w:t>sekvens</w:t>
      </w:r>
      <w:r>
        <w:softHyphen/>
        <w:t>erna av bestämmelserna i EU-förordningarna. Eftersom proposi</w:t>
      </w:r>
      <w:r>
        <w:softHyphen/>
        <w:t>tion</w:t>
      </w:r>
      <w:r>
        <w:softHyphen/>
        <w:t>en föreslår anpassningar till EU-förordningarna är de dock inte helt enkla att särskilja varför vissa konsekvenser av EU-förordningarna ändå kommenteras.</w:t>
      </w:r>
    </w:p>
    <w:p w14:paraId="4250ECDD" w14:textId="7FBFD3E2" w:rsidR="008539B5" w:rsidRDefault="008539B5" w:rsidP="008539B5">
      <w:pPr>
        <w:pStyle w:val="Brdtextmedindrag"/>
      </w:pPr>
      <w:r>
        <w:t>När det gäller avgifter så kan det noteras att propositionen visserligen före</w:t>
      </w:r>
      <w:r>
        <w:softHyphen/>
        <w:t>slår rättsliga grunder för olika aktörer att ta ut avgifter. Några belopp föreslås dock inte i propositionen utan detta kommer att beredas i särskild ordning.</w:t>
      </w:r>
    </w:p>
    <w:p w14:paraId="359BA0F2" w14:textId="77777777" w:rsidR="008539B5" w:rsidRDefault="008539B5" w:rsidP="008539B5">
      <w:pPr>
        <w:pStyle w:val="Rubrik2"/>
      </w:pPr>
      <w:bookmarkStart w:id="564" w:name="_Toc65132723"/>
      <w:bookmarkStart w:id="565" w:name="_Toc69367593"/>
      <w:r>
        <w:t>Syftet med förslagen</w:t>
      </w:r>
      <w:bookmarkEnd w:id="564"/>
      <w:bookmarkEnd w:id="565"/>
      <w:r>
        <w:t xml:space="preserve"> </w:t>
      </w:r>
    </w:p>
    <w:p w14:paraId="2E7A2268" w14:textId="77777777" w:rsidR="008539B5" w:rsidRPr="006C2716" w:rsidRDefault="008539B5" w:rsidP="008539B5">
      <w:pPr>
        <w:pStyle w:val="Brdtext"/>
      </w:pPr>
      <w:r>
        <w:t xml:space="preserve">Syftet med förslagen är att anpassa svensk rätt till två EU-förordningar som redan antagits av Sverige i egenskap av medlemsstat i den Europeiska unionen. EU-förordningarna är direkt tillämpliga i svensk rätt men för att underlätta tillämpningen så föreslår regeringen vissa anpassningar. EU-förordningarna innehåller även en del fakultativa bestämmelser, dvs. bestämmelser som ger medlemsstaterna utrymme att välja hur de vill reglera vissa frågor. Ett sådant område är t.ex. reprocessing (återanvändning) av engångsprodukter (se avsnitt 9.5). Andra områden är t.ex. ansvarsbestämmelser och avgiftsbestämmelser. </w:t>
      </w:r>
    </w:p>
    <w:p w14:paraId="1E86B5FE" w14:textId="77777777" w:rsidR="008539B5" w:rsidRPr="004C31D0" w:rsidRDefault="008539B5" w:rsidP="008539B5">
      <w:pPr>
        <w:pStyle w:val="Rubrik2"/>
      </w:pPr>
      <w:bookmarkStart w:id="566" w:name="_Toc65132724"/>
      <w:bookmarkStart w:id="567" w:name="_Toc69367594"/>
      <w:r>
        <w:t>Alternativa lösningar</w:t>
      </w:r>
      <w:bookmarkEnd w:id="566"/>
      <w:bookmarkEnd w:id="567"/>
    </w:p>
    <w:p w14:paraId="31008C51" w14:textId="77777777" w:rsidR="008539B5" w:rsidRDefault="008539B5" w:rsidP="008539B5">
      <w:pPr>
        <w:pStyle w:val="Brdtextmedindrag"/>
        <w:ind w:firstLine="0"/>
      </w:pPr>
      <w:r>
        <w:t xml:space="preserve">Avseende de tvingande bestämmelserna i EU-förordningarna finns inget alternativ. De är direkt tillämpliga och ett resultat av tidigare EU-förhandlingar. I de delar som Sverige väljer (eller inte väljer) att tillämpa en bestämmelse som lämnar utrymme för nationell reglering redovisas för- och nackdelar och eventuella alternativa lösningar närmare i respektive avsnitt. </w:t>
      </w:r>
    </w:p>
    <w:p w14:paraId="7D13DE5B" w14:textId="77777777" w:rsidR="008539B5" w:rsidRDefault="008539B5" w:rsidP="008539B5">
      <w:pPr>
        <w:pStyle w:val="Rubrik2"/>
      </w:pPr>
      <w:bookmarkStart w:id="568" w:name="_Toc65132725"/>
      <w:bookmarkStart w:id="569" w:name="_Toc69367595"/>
      <w:r>
        <w:t>Vilka berörs av regleringen?</w:t>
      </w:r>
      <w:bookmarkEnd w:id="568"/>
      <w:bookmarkEnd w:id="569"/>
    </w:p>
    <w:p w14:paraId="7E464E94" w14:textId="77777777" w:rsidR="008539B5" w:rsidRDefault="008539B5" w:rsidP="008539B5">
      <w:pPr>
        <w:pStyle w:val="Brdtext"/>
      </w:pPr>
      <w:r w:rsidRPr="00C25DEE">
        <w:t>Läkemedelsverket</w:t>
      </w:r>
      <w:r>
        <w:t xml:space="preserve">, </w:t>
      </w:r>
      <w:r w:rsidRPr="00C25DEE">
        <w:t>Inspektionen för vård och omsorg</w:t>
      </w:r>
      <w:r>
        <w:t xml:space="preserve"> (IVO), </w:t>
      </w:r>
      <w:r w:rsidRPr="00C25DEE">
        <w:t>Socialstyrelsen</w:t>
      </w:r>
      <w:r>
        <w:t xml:space="preserve">, Styrelsen för ackreditering och teknisk kontroll (Swedac) och Etikprövningsmyndigheten är myndigheter som berörs av förslagen. Tandvårds- och läkemedelsförmånsverket (TLV) kan även beröras av regleringen. Domstolar kan beröras i begränsad omfattning. </w:t>
      </w:r>
    </w:p>
    <w:p w14:paraId="6A4177FA" w14:textId="77777777" w:rsidR="008539B5" w:rsidRPr="00DF72A4" w:rsidRDefault="008539B5" w:rsidP="008539B5">
      <w:pPr>
        <w:pStyle w:val="Brdtextmedindrag"/>
      </w:pPr>
      <w:r>
        <w:t xml:space="preserve">Därutöver berörs regioner och aktörer som omfattas av begreppet hälso- och sjukvårdsinstitution. </w:t>
      </w:r>
      <w:r w:rsidRPr="007427CE">
        <w:t>Med hälso- och sjukvårdsinstitution avses</w:t>
      </w:r>
      <w:r>
        <w:t xml:space="preserve"> enligt EU-förordningarna</w:t>
      </w:r>
      <w:r w:rsidRPr="007427CE">
        <w:t xml:space="preserve"> en organisation vars primära syfte är att ge vård eller behandling till patienter eller att främja folkhälsan. Av skäl 30 </w:t>
      </w:r>
      <w:r>
        <w:t xml:space="preserve">i ingressen till MDR-förordningen och skäl 29 i ingressen till IVDR-förordningen framgår </w:t>
      </w:r>
      <w:r w:rsidRPr="007427CE">
        <w:t>att begreppet hälso- och sjukvårdsinstitution inte omfattar inrättningar som i första hand har som syfte att främja hälsofrågor eller en hälsosam livsstil, såsom gym, spa, friskvårds- och träningsanläggningar.</w:t>
      </w:r>
      <w:r>
        <w:t xml:space="preserve"> I begreppet bedöms vårdgivare ingå, jämför avsnitt 6.2.</w:t>
      </w:r>
    </w:p>
    <w:p w14:paraId="6CA4A788" w14:textId="77777777" w:rsidR="008539B5" w:rsidRDefault="008539B5" w:rsidP="008539B5">
      <w:pPr>
        <w:pStyle w:val="Brdtextmedindrag"/>
      </w:pPr>
      <w:r w:rsidRPr="00DF72A4">
        <w:t>Andra aktörer som berörs är anmälda</w:t>
      </w:r>
      <w:r w:rsidRPr="00C25DEE">
        <w:t xml:space="preserve"> organ</w:t>
      </w:r>
      <w:r>
        <w:t>, i</w:t>
      </w:r>
      <w:r w:rsidRPr="00C25DEE">
        <w:t>mportörer</w:t>
      </w:r>
      <w:r>
        <w:t>, e</w:t>
      </w:r>
      <w:r w:rsidRPr="00C25DEE">
        <w:t>xportörer</w:t>
      </w:r>
      <w:r>
        <w:t>, tillverkare och d</w:t>
      </w:r>
      <w:r w:rsidRPr="00C25DEE">
        <w:t>istributörer</w:t>
      </w:r>
      <w:r>
        <w:t xml:space="preserve"> såsom t.ex. apotek som säljer medicintekniska produkter. Patienter och andra användare av produkterna berörs också av regelverket.</w:t>
      </w:r>
    </w:p>
    <w:p w14:paraId="03BBF3F6" w14:textId="77777777" w:rsidR="008539B5" w:rsidRDefault="008539B5" w:rsidP="008539B5">
      <w:pPr>
        <w:pStyle w:val="Rubrik2"/>
      </w:pPr>
      <w:bookmarkStart w:id="570" w:name="_Toc65132726"/>
      <w:bookmarkStart w:id="571" w:name="_Toc69367596"/>
      <w:r>
        <w:t>Kostnader och andra konsekvenser</w:t>
      </w:r>
      <w:bookmarkEnd w:id="570"/>
      <w:bookmarkEnd w:id="571"/>
    </w:p>
    <w:p w14:paraId="5C8AD90A" w14:textId="77777777" w:rsidR="008539B5" w:rsidRDefault="008539B5" w:rsidP="008539B5">
      <w:pPr>
        <w:pStyle w:val="Brdtext"/>
      </w:pPr>
      <w:r>
        <w:t xml:space="preserve">Kostnader för ökad tillsyn, inklusive ökade kostnader för att besluta sanktionsavgifter, för den behöriga myndigheten bör i första hand finansieras genom de avgifter som debiteras de olika aktörerna. Kostnader för olika aktörer bedöms också bli högre initialt än på sikt eftersom det kan ta tid innan olika rutiner och system är fullt fungerande. </w:t>
      </w:r>
    </w:p>
    <w:p w14:paraId="55B54912" w14:textId="77777777" w:rsidR="008539B5" w:rsidRDefault="008539B5" w:rsidP="008539B5">
      <w:pPr>
        <w:pStyle w:val="Rubrik3"/>
      </w:pPr>
      <w:bookmarkStart w:id="572" w:name="_Toc65132727"/>
      <w:bookmarkStart w:id="573" w:name="_Toc69367597"/>
      <w:r>
        <w:t>Remissinstansernas generella synpunkter på konsekvensanalysen i promemorian</w:t>
      </w:r>
      <w:bookmarkEnd w:id="572"/>
      <w:bookmarkEnd w:id="573"/>
    </w:p>
    <w:p w14:paraId="26C11BB8" w14:textId="7C43E2C4" w:rsidR="008539B5" w:rsidRDefault="008539B5" w:rsidP="008539B5">
      <w:pPr>
        <w:pStyle w:val="Brdtextmedindrag"/>
        <w:ind w:firstLine="0"/>
      </w:pPr>
      <w:r w:rsidRPr="00662FCD">
        <w:rPr>
          <w:bCs/>
          <w:i/>
          <w:iCs/>
        </w:rPr>
        <w:t>Ekonomistyrningsverket</w:t>
      </w:r>
      <w:r w:rsidRPr="00433797">
        <w:rPr>
          <w:bCs/>
          <w:i/>
          <w:iCs/>
        </w:rPr>
        <w:t xml:space="preserve"> </w:t>
      </w:r>
      <w:r w:rsidRPr="00661DAD">
        <w:rPr>
          <w:bCs/>
        </w:rPr>
        <w:t>(ESV)</w:t>
      </w:r>
      <w:r w:rsidRPr="00D74DFC">
        <w:t xml:space="preserve"> anser att det är en brist att </w:t>
      </w:r>
      <w:r w:rsidRPr="00576ABD">
        <w:t>konsekvens</w:t>
      </w:r>
      <w:r>
        <w:softHyphen/>
      </w:r>
      <w:r w:rsidRPr="00576ABD">
        <w:t>analysen inte behandlar konsekvenserna av avgifterna för de olika aktörer som ska betala dem.</w:t>
      </w:r>
      <w:r>
        <w:t xml:space="preserve"> </w:t>
      </w:r>
      <w:r w:rsidRPr="009611AE">
        <w:rPr>
          <w:bCs/>
          <w:i/>
          <w:iCs/>
        </w:rPr>
        <w:t xml:space="preserve">Sveriges kommuner och regioner </w:t>
      </w:r>
      <w:r w:rsidRPr="00661DAD">
        <w:rPr>
          <w:bCs/>
        </w:rPr>
        <w:t>(SKR)</w:t>
      </w:r>
      <w:r w:rsidRPr="009611AE">
        <w:rPr>
          <w:bCs/>
          <w:i/>
          <w:iCs/>
        </w:rPr>
        <w:t xml:space="preserve"> </w:t>
      </w:r>
      <w:r w:rsidRPr="009611AE">
        <w:rPr>
          <w:bCs/>
        </w:rPr>
        <w:t>saknar en be</w:t>
      </w:r>
      <w:r>
        <w:rPr>
          <w:bCs/>
        </w:rPr>
        <w:softHyphen/>
      </w:r>
      <w:r w:rsidRPr="009611AE">
        <w:rPr>
          <w:bCs/>
        </w:rPr>
        <w:t>dömning av vad det kan innebära i praktiken om alla de omfattande för</w:t>
      </w:r>
      <w:r>
        <w:rPr>
          <w:bCs/>
        </w:rPr>
        <w:softHyphen/>
      </w:r>
      <w:r w:rsidRPr="009611AE">
        <w:rPr>
          <w:bCs/>
        </w:rPr>
        <w:t>slag</w:t>
      </w:r>
      <w:r>
        <w:rPr>
          <w:bCs/>
        </w:rPr>
        <w:softHyphen/>
      </w:r>
      <w:r w:rsidRPr="009611AE">
        <w:rPr>
          <w:bCs/>
        </w:rPr>
        <w:t>en genomförs fullt ut.</w:t>
      </w:r>
      <w:r>
        <w:rPr>
          <w:bCs/>
        </w:rPr>
        <w:t xml:space="preserve"> Även </w:t>
      </w:r>
      <w:r w:rsidRPr="00DE2AC4">
        <w:rPr>
          <w:bCs/>
          <w:i/>
          <w:iCs/>
        </w:rPr>
        <w:t>Region Kalmar</w:t>
      </w:r>
      <w:r>
        <w:rPr>
          <w:bCs/>
        </w:rPr>
        <w:t xml:space="preserve"> framför liknande syn</w:t>
      </w:r>
      <w:r>
        <w:rPr>
          <w:bCs/>
        </w:rPr>
        <w:softHyphen/>
        <w:t>punkter.</w:t>
      </w:r>
      <w:r w:rsidRPr="009611AE">
        <w:rPr>
          <w:bCs/>
        </w:rPr>
        <w:t xml:space="preserve"> SKR ser ett särskilt behov av att regeringen mer ingående analys</w:t>
      </w:r>
      <w:r>
        <w:rPr>
          <w:bCs/>
        </w:rPr>
        <w:softHyphen/>
      </w:r>
      <w:r w:rsidRPr="009611AE">
        <w:rPr>
          <w:bCs/>
        </w:rPr>
        <w:t>er</w:t>
      </w:r>
      <w:r>
        <w:rPr>
          <w:bCs/>
        </w:rPr>
        <w:softHyphen/>
      </w:r>
      <w:r w:rsidRPr="009611AE">
        <w:rPr>
          <w:bCs/>
        </w:rPr>
        <w:t>ar de kostnader som utredningens förslag medför för regioner och kom</w:t>
      </w:r>
      <w:r>
        <w:rPr>
          <w:bCs/>
        </w:rPr>
        <w:softHyphen/>
      </w:r>
      <w:r w:rsidRPr="009611AE">
        <w:rPr>
          <w:bCs/>
        </w:rPr>
        <w:t>mun</w:t>
      </w:r>
      <w:r>
        <w:rPr>
          <w:bCs/>
        </w:rPr>
        <w:softHyphen/>
      </w:r>
      <w:r w:rsidRPr="009611AE">
        <w:rPr>
          <w:bCs/>
        </w:rPr>
        <w:t xml:space="preserve">er. </w:t>
      </w:r>
      <w:r>
        <w:rPr>
          <w:bCs/>
        </w:rPr>
        <w:t>Ett antal remissinstanser (</w:t>
      </w:r>
      <w:r w:rsidRPr="00C41E0F">
        <w:rPr>
          <w:bCs/>
          <w:i/>
          <w:iCs/>
        </w:rPr>
        <w:t xml:space="preserve">Göteborgs </w:t>
      </w:r>
      <w:r>
        <w:rPr>
          <w:bCs/>
          <w:i/>
          <w:iCs/>
        </w:rPr>
        <w:t>u</w:t>
      </w:r>
      <w:r w:rsidRPr="00C41E0F">
        <w:rPr>
          <w:bCs/>
          <w:i/>
          <w:iCs/>
        </w:rPr>
        <w:t xml:space="preserve">niversitet, </w:t>
      </w:r>
      <w:r w:rsidRPr="003848EE">
        <w:t>regionerna</w:t>
      </w:r>
      <w:r w:rsidRPr="009611AE">
        <w:rPr>
          <w:bCs/>
          <w:i/>
          <w:iCs/>
        </w:rPr>
        <w:t xml:space="preserve"> Gävle</w:t>
      </w:r>
      <w:r>
        <w:rPr>
          <w:bCs/>
          <w:i/>
          <w:iCs/>
        </w:rPr>
        <w:softHyphen/>
      </w:r>
      <w:r w:rsidRPr="009611AE">
        <w:rPr>
          <w:bCs/>
          <w:i/>
          <w:iCs/>
        </w:rPr>
        <w:t>borg, Värmland, Västmanland, Stockholm och Örebro</w:t>
      </w:r>
      <w:r>
        <w:rPr>
          <w:bCs/>
          <w:i/>
          <w:iCs/>
        </w:rPr>
        <w:t>)</w:t>
      </w:r>
      <w:r>
        <w:rPr>
          <w:bCs/>
        </w:rPr>
        <w:t xml:space="preserve"> framför att de ut</w:t>
      </w:r>
      <w:r>
        <w:rPr>
          <w:bCs/>
        </w:rPr>
        <w:softHyphen/>
        <w:t>ökade kraven till följd av MDR-förordningen samt de utökade arbets</w:t>
      </w:r>
      <w:r>
        <w:rPr>
          <w:bCs/>
        </w:rPr>
        <w:softHyphen/>
        <w:t>upp</w:t>
      </w:r>
      <w:r>
        <w:rPr>
          <w:bCs/>
        </w:rPr>
        <w:softHyphen/>
        <w:t>gift</w:t>
      </w:r>
      <w:r>
        <w:rPr>
          <w:bCs/>
        </w:rPr>
        <w:softHyphen/>
        <w:t xml:space="preserve">erna för Läkemedelsverket kommer att leda till högre avgifter och kostnader för de olika aktörerna. </w:t>
      </w:r>
      <w:r w:rsidRPr="00C41E0F">
        <w:rPr>
          <w:bCs/>
          <w:i/>
          <w:iCs/>
        </w:rPr>
        <w:t xml:space="preserve">Göteborgs </w:t>
      </w:r>
      <w:r>
        <w:rPr>
          <w:bCs/>
          <w:i/>
          <w:iCs/>
        </w:rPr>
        <w:t>u</w:t>
      </w:r>
      <w:r w:rsidRPr="00C41E0F">
        <w:rPr>
          <w:bCs/>
          <w:i/>
          <w:iCs/>
        </w:rPr>
        <w:t>niversitet</w:t>
      </w:r>
      <w:r>
        <w:rPr>
          <w:bCs/>
          <w:i/>
          <w:iCs/>
        </w:rPr>
        <w:t xml:space="preserve"> </w:t>
      </w:r>
      <w:r>
        <w:t xml:space="preserve">anför att </w:t>
      </w:r>
      <w:r w:rsidRPr="00680702">
        <w:t>hand</w:t>
      </w:r>
      <w:r>
        <w:softHyphen/>
      </w:r>
      <w:r w:rsidRPr="00680702">
        <w:t>lägg</w:t>
      </w:r>
      <w:r>
        <w:softHyphen/>
      </w:r>
      <w:r w:rsidRPr="00680702">
        <w:t>nings</w:t>
      </w:r>
      <w:r>
        <w:softHyphen/>
      </w:r>
      <w:r w:rsidRPr="00680702">
        <w:t>tider</w:t>
      </w:r>
      <w:r>
        <w:t xml:space="preserve">na dessutom bedöms bli </w:t>
      </w:r>
      <w:r w:rsidRPr="00680702">
        <w:t xml:space="preserve">längre </w:t>
      </w:r>
      <w:r>
        <w:t xml:space="preserve">under en övergångsperiod vilket kan bli ett problem. </w:t>
      </w:r>
      <w:r w:rsidRPr="009611AE">
        <w:rPr>
          <w:bCs/>
        </w:rPr>
        <w:t>Flera regioner (</w:t>
      </w:r>
      <w:r w:rsidRPr="009611AE">
        <w:rPr>
          <w:bCs/>
          <w:i/>
          <w:iCs/>
        </w:rPr>
        <w:t>Gävleborg, Värmland, Västmanland, Stock</w:t>
      </w:r>
      <w:r>
        <w:rPr>
          <w:bCs/>
          <w:i/>
          <w:iCs/>
        </w:rPr>
        <w:softHyphen/>
      </w:r>
      <w:r w:rsidRPr="009611AE">
        <w:rPr>
          <w:bCs/>
          <w:i/>
          <w:iCs/>
        </w:rPr>
        <w:t>holm och Örebro</w:t>
      </w:r>
      <w:r w:rsidRPr="009611AE">
        <w:rPr>
          <w:bCs/>
        </w:rPr>
        <w:t xml:space="preserve">) framför att regionernas och kommunernas kostnader kommer att öka på grund av ökade krav. </w:t>
      </w:r>
      <w:r>
        <w:rPr>
          <w:bCs/>
        </w:rPr>
        <w:t xml:space="preserve">Även </w:t>
      </w:r>
      <w:r w:rsidRPr="007A7D02">
        <w:rPr>
          <w:bCs/>
          <w:i/>
          <w:iCs/>
        </w:rPr>
        <w:t xml:space="preserve">Sahlgrenska </w:t>
      </w:r>
      <w:r>
        <w:rPr>
          <w:bCs/>
          <w:i/>
          <w:iCs/>
        </w:rPr>
        <w:t>U</w:t>
      </w:r>
      <w:r w:rsidRPr="007A7D02">
        <w:rPr>
          <w:bCs/>
          <w:i/>
          <w:iCs/>
        </w:rPr>
        <w:t>niversitets</w:t>
      </w:r>
      <w:r>
        <w:rPr>
          <w:bCs/>
          <w:i/>
          <w:iCs/>
        </w:rPr>
        <w:softHyphen/>
      </w:r>
      <w:r w:rsidRPr="007A7D02">
        <w:rPr>
          <w:bCs/>
          <w:i/>
          <w:iCs/>
        </w:rPr>
        <w:t>sjukhuset</w:t>
      </w:r>
      <w:r>
        <w:rPr>
          <w:bCs/>
        </w:rPr>
        <w:t xml:space="preserve"> framför liknande synpunkter. </w:t>
      </w:r>
      <w:r w:rsidRPr="00F71226">
        <w:rPr>
          <w:i/>
          <w:iCs/>
        </w:rPr>
        <w:t>Swedish Medtech</w:t>
      </w:r>
      <w:r w:rsidRPr="00F71226">
        <w:t xml:space="preserve"> efter</w:t>
      </w:r>
      <w:r>
        <w:softHyphen/>
      </w:r>
      <w:r w:rsidRPr="00F71226">
        <w:t>lyser en mer djupgående analys av konsekvenserna av att Läke</w:t>
      </w:r>
      <w:r>
        <w:softHyphen/>
      </w:r>
      <w:r w:rsidRPr="00F71226">
        <w:t>medels</w:t>
      </w:r>
      <w:r>
        <w:softHyphen/>
      </w:r>
      <w:r w:rsidRPr="00F71226">
        <w:t>verkets verksamhet ska finansieras genom höjda avgifter. Organisa</w:t>
      </w:r>
      <w:r>
        <w:softHyphen/>
      </w:r>
      <w:r w:rsidRPr="00F71226">
        <w:t xml:space="preserve">tionen ser frågan om finansieringsmodell som central och menar att den både påverkar vilken typ av företag som kommer att finnas på den svenska marknaden samt vilket produktutbud som kommer att vara tillgängligt. </w:t>
      </w:r>
    </w:p>
    <w:p w14:paraId="59513610" w14:textId="06D0A080" w:rsidR="008539B5" w:rsidRDefault="008539B5" w:rsidP="008539B5">
      <w:pPr>
        <w:pStyle w:val="Brdtextmedindrag"/>
      </w:pPr>
      <w:r w:rsidRPr="00703900">
        <w:rPr>
          <w:i/>
          <w:iCs/>
        </w:rPr>
        <w:t>Lunds universitet</w:t>
      </w:r>
      <w:r w:rsidRPr="00703900">
        <w:t xml:space="preserve"> </w:t>
      </w:r>
      <w:r>
        <w:t>fram</w:t>
      </w:r>
      <w:r w:rsidRPr="00703900">
        <w:t>för att f</w:t>
      </w:r>
      <w:r>
        <w:t>örslaget att det är Läkemedelsverket som ska vara den myndighet som utfärdar tillstånd för kliniska studier är positivt då det förenklar processen, samtidigt som detta med stor sanno</w:t>
      </w:r>
      <w:r>
        <w:softHyphen/>
        <w:t>lik</w:t>
      </w:r>
      <w:r>
        <w:softHyphen/>
        <w:t xml:space="preserve">het kommer </w:t>
      </w:r>
      <w:r w:rsidRPr="00703900">
        <w:t>försvåra och fördyra oberoende kliniska studier inom akademin.</w:t>
      </w:r>
      <w:r>
        <w:t xml:space="preserve"> Även r</w:t>
      </w:r>
      <w:r w:rsidRPr="00237494">
        <w:t>egionerna</w:t>
      </w:r>
      <w:r w:rsidRPr="0064679F">
        <w:rPr>
          <w:i/>
          <w:iCs/>
        </w:rPr>
        <w:t xml:space="preserve"> Gävleborg, Värmland, Västmanland </w:t>
      </w:r>
      <w:r w:rsidRPr="003848EE">
        <w:t>och</w:t>
      </w:r>
      <w:r w:rsidRPr="0064679F">
        <w:rPr>
          <w:i/>
          <w:iCs/>
        </w:rPr>
        <w:t xml:space="preserve"> Öre</w:t>
      </w:r>
      <w:r>
        <w:rPr>
          <w:i/>
          <w:iCs/>
        </w:rPr>
        <w:softHyphen/>
      </w:r>
      <w:r w:rsidRPr="0064679F">
        <w:rPr>
          <w:i/>
          <w:iCs/>
        </w:rPr>
        <w:t>bro</w:t>
      </w:r>
      <w:r>
        <w:rPr>
          <w:i/>
          <w:iCs/>
        </w:rPr>
        <w:t xml:space="preserve"> </w:t>
      </w:r>
      <w:r w:rsidRPr="0064679F">
        <w:t>anför att forskningsbudgetar vid universitet</w:t>
      </w:r>
      <w:r>
        <w:t xml:space="preserve">, </w:t>
      </w:r>
      <w:r w:rsidRPr="0064679F">
        <w:t>men även</w:t>
      </w:r>
      <w:r>
        <w:t xml:space="preserve"> i</w:t>
      </w:r>
      <w:r w:rsidRPr="0064679F">
        <w:t xml:space="preserve"> regioner</w:t>
      </w:r>
      <w:r>
        <w:t xml:space="preserve">, </w:t>
      </w:r>
      <w:r w:rsidRPr="0064679F">
        <w:t>kan komma att</w:t>
      </w:r>
      <w:r>
        <w:t xml:space="preserve"> belastas mer med de sannolikt </w:t>
      </w:r>
      <w:r w:rsidRPr="0064679F">
        <w:t>ökade kostnader</w:t>
      </w:r>
      <w:r w:rsidRPr="00346A4E">
        <w:t xml:space="preserve"> som kommer att komma med det nya regelverket</w:t>
      </w:r>
      <w:r w:rsidRPr="0064679F">
        <w:t>.</w:t>
      </w:r>
      <w:r>
        <w:t xml:space="preserve"> </w:t>
      </w:r>
      <w:r w:rsidRPr="00433797">
        <w:rPr>
          <w:i/>
          <w:iCs/>
        </w:rPr>
        <w:t xml:space="preserve">Swedish Medtech </w:t>
      </w:r>
      <w:r>
        <w:t>anför att de saknar</w:t>
      </w:r>
      <w:r w:rsidRPr="00F71226">
        <w:t xml:space="preserve"> en analys av hur den föreslagna regleringen av kliniska prövningar kom</w:t>
      </w:r>
      <w:r>
        <w:softHyphen/>
      </w:r>
      <w:r w:rsidRPr="00F71226">
        <w:t>mer att påverka företag, produktutveckling och innovationskraft.</w:t>
      </w:r>
      <w:r>
        <w:t xml:space="preserve"> </w:t>
      </w:r>
      <w:r w:rsidRPr="00433797">
        <w:rPr>
          <w:i/>
          <w:iCs/>
        </w:rPr>
        <w:t>Göte</w:t>
      </w:r>
      <w:r>
        <w:rPr>
          <w:i/>
          <w:iCs/>
        </w:rPr>
        <w:softHyphen/>
      </w:r>
      <w:r w:rsidRPr="00433797">
        <w:rPr>
          <w:i/>
          <w:iCs/>
        </w:rPr>
        <w:t>borgs universitet</w:t>
      </w:r>
      <w:r>
        <w:t xml:space="preserve"> framför att Etikprövningsmyndigheten vid huvuddelen av ansökningarna kommer att samarbeta med Läkemedelsverket i högre grad vilket kan innebära utökade kostnader även för Etikprövnings</w:t>
      </w:r>
      <w:r>
        <w:softHyphen/>
        <w:t>myndig</w:t>
      </w:r>
      <w:r>
        <w:softHyphen/>
        <w:t xml:space="preserve">heten och därmed </w:t>
      </w:r>
      <w:r w:rsidRPr="00680702">
        <w:t>högre avgifter.</w:t>
      </w:r>
      <w:r>
        <w:t xml:space="preserve"> </w:t>
      </w:r>
    </w:p>
    <w:p w14:paraId="1B93E3F3" w14:textId="3841BF04" w:rsidR="008539B5" w:rsidRPr="003C3DB7" w:rsidRDefault="008539B5" w:rsidP="008539B5">
      <w:pPr>
        <w:pStyle w:val="Brdtextmedindrag"/>
      </w:pPr>
      <w:r w:rsidRPr="00662FCD">
        <w:rPr>
          <w:i/>
          <w:iCs/>
        </w:rPr>
        <w:t xml:space="preserve">Tandvårds- och läkemedelsförmånsverket </w:t>
      </w:r>
      <w:r w:rsidRPr="00661DAD">
        <w:t>(TLV)</w:t>
      </w:r>
      <w:r>
        <w:rPr>
          <w:rFonts w:ascii="TimesNewRomanPS-ItalicMT" w:hAnsi="TimesNewRomanPS-ItalicMT" w:cs="TimesNewRomanPS-ItalicMT"/>
          <w:i/>
          <w:iCs/>
        </w:rPr>
        <w:t xml:space="preserve"> </w:t>
      </w:r>
      <w:r w:rsidRPr="00A57D0D">
        <w:t>instämmer i pro</w:t>
      </w:r>
      <w:r>
        <w:softHyphen/>
      </w:r>
      <w:r w:rsidRPr="00A57D0D">
        <w:t>memorians konsekvensanalys, där produkter med ett högre ansökt pris</w:t>
      </w:r>
      <w:r>
        <w:t xml:space="preserve"> anting</w:t>
      </w:r>
      <w:r>
        <w:softHyphen/>
        <w:t xml:space="preserve">en kan medföra ett </w:t>
      </w:r>
      <w:r w:rsidRPr="00D719C0">
        <w:t>mindre sortiment</w:t>
      </w:r>
      <w:r w:rsidRPr="00A57D0D">
        <w:t xml:space="preserve"> av förmånsprodukter</w:t>
      </w:r>
      <w:r>
        <w:t xml:space="preserve"> eller</w:t>
      </w:r>
      <w:r w:rsidRPr="00A57D0D">
        <w:t xml:space="preserve"> </w:t>
      </w:r>
      <w:r w:rsidRPr="00D719C0">
        <w:t>högre priser på förmånsprodukter</w:t>
      </w:r>
      <w:r>
        <w:t>, beroende på TLV:s bedömning vid beslut om pris och subvention</w:t>
      </w:r>
      <w:r w:rsidRPr="00A57D0D">
        <w:t>.</w:t>
      </w:r>
      <w:r>
        <w:t xml:space="preserve"> TLV anför att ytterligare ett tänkbart scenario är att företagen </w:t>
      </w:r>
      <w:r w:rsidRPr="00A57D0D">
        <w:t>ser över sina produktportföljer</w:t>
      </w:r>
      <w:r>
        <w:t xml:space="preserve"> vilket</w:t>
      </w:r>
      <w:r w:rsidRPr="00A57D0D">
        <w:t xml:space="preserve"> skulle kunna få till följd ett </w:t>
      </w:r>
      <w:r>
        <w:t xml:space="preserve">mindre sortiment på </w:t>
      </w:r>
      <w:r w:rsidRPr="00A57D0D">
        <w:t>den svenska marknaden</w:t>
      </w:r>
      <w:r>
        <w:t xml:space="preserve"> och</w:t>
      </w:r>
      <w:r w:rsidRPr="00D719C0">
        <w:t xml:space="preserve"> </w:t>
      </w:r>
      <w:r w:rsidRPr="00A57D0D">
        <w:t>eventuellt också med högre priser på grund av minskad konkurrens.</w:t>
      </w:r>
      <w:r>
        <w:t xml:space="preserve"> Även </w:t>
      </w:r>
      <w:r w:rsidRPr="003C3DB7">
        <w:rPr>
          <w:i/>
          <w:iCs/>
        </w:rPr>
        <w:t>Region Stockholm</w:t>
      </w:r>
      <w:r>
        <w:t xml:space="preserve">, </w:t>
      </w:r>
      <w:r w:rsidRPr="00DE2AC4">
        <w:rPr>
          <w:i/>
          <w:iCs/>
        </w:rPr>
        <w:t>Göteborgs universite</w:t>
      </w:r>
      <w:r>
        <w:rPr>
          <w:i/>
          <w:iCs/>
        </w:rPr>
        <w:t xml:space="preserve">t </w:t>
      </w:r>
      <w:r>
        <w:t xml:space="preserve">och </w:t>
      </w:r>
      <w:r w:rsidRPr="00DE2AC4">
        <w:rPr>
          <w:i/>
          <w:iCs/>
        </w:rPr>
        <w:t>Swedish Medtech</w:t>
      </w:r>
      <w:r>
        <w:t xml:space="preserve"> anför att mark</w:t>
      </w:r>
      <w:r>
        <w:softHyphen/>
        <w:t>nads</w:t>
      </w:r>
      <w:r>
        <w:softHyphen/>
        <w:t>utbudet kan minska eller att introduktionen av produkter kan senareläggas.</w:t>
      </w:r>
    </w:p>
    <w:p w14:paraId="139C967B" w14:textId="374B86EC" w:rsidR="008539B5" w:rsidRDefault="008539B5" w:rsidP="008539B5">
      <w:pPr>
        <w:pStyle w:val="Brdtextmedindrag"/>
      </w:pPr>
      <w:r w:rsidRPr="003C3DB7">
        <w:rPr>
          <w:i/>
          <w:iCs/>
        </w:rPr>
        <w:t>Göteborgs universitet</w:t>
      </w:r>
      <w:r>
        <w:t xml:space="preserve"> påpekar att kravet på sjukvården och apoteken att registrera unik produktidentifiering (UDI) för medicintekniska produkter som till exempel implantat nog kan </w:t>
      </w:r>
      <w:r w:rsidRPr="00B51820">
        <w:t>underlätta för alla parter vid registrering av personskada</w:t>
      </w:r>
      <w:r>
        <w:t xml:space="preserve"> eller </w:t>
      </w:r>
      <w:r w:rsidRPr="00B51820">
        <w:t>biverkningar</w:t>
      </w:r>
      <w:r>
        <w:t xml:space="preserve"> orsakat av dessa produkter. </w:t>
      </w:r>
      <w:r w:rsidRPr="001157F6">
        <w:rPr>
          <w:i/>
          <w:iCs/>
        </w:rPr>
        <w:t>Region</w:t>
      </w:r>
      <w:r>
        <w:rPr>
          <w:i/>
          <w:iCs/>
        </w:rPr>
        <w:softHyphen/>
      </w:r>
      <w:r w:rsidRPr="001157F6">
        <w:rPr>
          <w:i/>
          <w:iCs/>
        </w:rPr>
        <w:t>erna Gävleborg, Värmland, Västmanland och Örebro och Sahl</w:t>
      </w:r>
      <w:r>
        <w:rPr>
          <w:i/>
          <w:iCs/>
        </w:rPr>
        <w:softHyphen/>
      </w:r>
      <w:r w:rsidRPr="001157F6">
        <w:rPr>
          <w:i/>
          <w:iCs/>
        </w:rPr>
        <w:t>gren</w:t>
      </w:r>
      <w:r>
        <w:rPr>
          <w:i/>
          <w:iCs/>
        </w:rPr>
        <w:softHyphen/>
      </w:r>
      <w:r w:rsidRPr="001157F6">
        <w:rPr>
          <w:i/>
          <w:iCs/>
        </w:rPr>
        <w:t xml:space="preserve">ska </w:t>
      </w:r>
      <w:r>
        <w:rPr>
          <w:i/>
          <w:iCs/>
        </w:rPr>
        <w:t>U</w:t>
      </w:r>
      <w:r w:rsidRPr="001157F6">
        <w:rPr>
          <w:i/>
          <w:iCs/>
        </w:rPr>
        <w:t>niversitetssjukhuset</w:t>
      </w:r>
      <w:r>
        <w:t xml:space="preserve"> framför att det finns ett behov av ökad till</w:t>
      </w:r>
      <w:r>
        <w:softHyphen/>
        <w:t>syn från</w:t>
      </w:r>
      <w:r w:rsidRPr="001157F6">
        <w:t xml:space="preserve"> </w:t>
      </w:r>
      <w:r>
        <w:t>Inspektionen för vård och omsorg (IVO) gällande de nya och skärpta kraven för vårdgivarna kring t.ex. lagring av UDI, egentillverkning och reprocessing om det skulle bli tillåtet. De anser att denna ökade tillsyn behöver ökade resurser.</w:t>
      </w:r>
    </w:p>
    <w:p w14:paraId="79459ECF" w14:textId="787B463E" w:rsidR="008539B5" w:rsidRDefault="008539B5" w:rsidP="008539B5">
      <w:pPr>
        <w:pStyle w:val="Brdtextmedindrag"/>
      </w:pPr>
      <w:bookmarkStart w:id="574" w:name="_Hlk54704145"/>
      <w:r w:rsidRPr="00696DA4">
        <w:rPr>
          <w:i/>
          <w:iCs/>
        </w:rPr>
        <w:t>Kammarrätten i Stockholm</w:t>
      </w:r>
      <w:r w:rsidRPr="00F71226">
        <w:t xml:space="preserve"> </w:t>
      </w:r>
      <w:r w:rsidRPr="00A65CF1">
        <w:t>noterar att det har gjorts en konsekvens</w:t>
      </w:r>
      <w:r>
        <w:softHyphen/>
      </w:r>
      <w:r w:rsidRPr="00A65CF1">
        <w:t>utred</w:t>
      </w:r>
      <w:r>
        <w:softHyphen/>
      </w:r>
      <w:r w:rsidRPr="00A65CF1">
        <w:t>ning där förslagen i promemorian endast bedöms leda till marginella ökning</w:t>
      </w:r>
      <w:r>
        <w:softHyphen/>
      </w:r>
      <w:r w:rsidRPr="00A65CF1">
        <w:t>ar av antalet mål och ärenden och endast till en försumbar kostnads</w:t>
      </w:r>
      <w:r>
        <w:softHyphen/>
      </w:r>
      <w:r w:rsidRPr="00A65CF1">
        <w:t>ökning för domstolarna. Enligt kammarrätten förefaller det rimligt att anta att utfallet blir som utredningen förutspår men</w:t>
      </w:r>
      <w:r>
        <w:t xml:space="preserve"> kammarrätten</w:t>
      </w:r>
      <w:r w:rsidRPr="00A65CF1">
        <w:t xml:space="preserve"> förutsätter att domstolarna vid behov tillförsäkras erforderliga resurser.</w:t>
      </w:r>
    </w:p>
    <w:p w14:paraId="7EEA58E4" w14:textId="77777777" w:rsidR="008539B5" w:rsidRDefault="008539B5" w:rsidP="008539B5">
      <w:pPr>
        <w:pStyle w:val="Rubrik3"/>
      </w:pPr>
      <w:bookmarkStart w:id="575" w:name="_Toc65132728"/>
      <w:bookmarkStart w:id="576" w:name="_Toc69367598"/>
      <w:bookmarkEnd w:id="574"/>
      <w:r>
        <w:t>Läkemedelsverket</w:t>
      </w:r>
      <w:bookmarkEnd w:id="575"/>
      <w:bookmarkEnd w:id="576"/>
    </w:p>
    <w:p w14:paraId="7F612008" w14:textId="29E3B0F0" w:rsidR="008539B5" w:rsidRDefault="008539B5" w:rsidP="008539B5">
      <w:pPr>
        <w:pStyle w:val="Brdtextmedindrag"/>
        <w:ind w:firstLine="0"/>
      </w:pPr>
      <w:bookmarkStart w:id="577" w:name="_Hlk52810317"/>
      <w:r>
        <w:t>Läkemedelsverket är utsett till att vara behörig myndighet enligt förord</w:t>
      </w:r>
      <w:r>
        <w:softHyphen/>
        <w:t>ning</w:t>
      </w:r>
      <w:r>
        <w:softHyphen/>
        <w:t>arna och även ansvarig myndighet för anmälda organ. Läke</w:t>
      </w:r>
      <w:r>
        <w:softHyphen/>
        <w:t>medels</w:t>
      </w:r>
      <w:r>
        <w:softHyphen/>
        <w:t>verket föreslås i promemorian ha tillsyn över regelverket. Även om Läke</w:t>
      </w:r>
      <w:r>
        <w:softHyphen/>
        <w:t>medelsverket redan i dag är tillsynsmyndighet så innebär det en stor skillnad. Den viktigaste förändringen är att förordningarna innehåller mycket mer detaljerade krav än direktiven, vilket får till följd att verkets tillsyn blir mer omfattande.</w:t>
      </w:r>
      <w:bookmarkEnd w:id="577"/>
      <w:r>
        <w:t xml:space="preserve"> Läkemedelsverket har på uppdrag av reger</w:t>
      </w:r>
      <w:r>
        <w:softHyphen/>
        <w:t>ing</w:t>
      </w:r>
      <w:r>
        <w:softHyphen/>
        <w:t>en utarbetat en rapport om vilka avgifter som måste införas till följd av de nya EU-förordningarna (S2018/06058). Av rapporten framgår t.ex. att en mer omfattande handläggning av ansökan, uppföljning och kontroll av kliniska prövningar medför nya arbetsuppgifter för verket. Det framgår också av rapporten att EU-förordningarna innebär ökade arbetsuppgifter vad gäller redan existerande ansvarsområden som inte kan ses som helt nya i förhållande till direktiven. Som exempel kan nämnas marknads</w:t>
      </w:r>
      <w:r>
        <w:softHyphen/>
        <w:t>kontroll (inklusive inspektioner), hantering av rapporter om olyckor och tillbud, reglerande och normerande arbete, utformande och givande av information, registerhantering och EU-samarbeten.</w:t>
      </w:r>
    </w:p>
    <w:p w14:paraId="4C16C0D3" w14:textId="16EF5EF1" w:rsidR="008539B5" w:rsidRDefault="008539B5" w:rsidP="008539B5">
      <w:pPr>
        <w:pStyle w:val="Brdtextmedindrag"/>
      </w:pPr>
      <w:r>
        <w:t xml:space="preserve">Läkemedelsverket beskriver vidare i den nämnda rapporten att kraven på </w:t>
      </w:r>
      <w:r w:rsidRPr="00BD7F8B">
        <w:t>internationell såväl som nationell koordinering vid utredning av klin</w:t>
      </w:r>
      <w:r>
        <w:softHyphen/>
      </w:r>
      <w:r w:rsidRPr="00BD7F8B">
        <w:t xml:space="preserve">iska prövningar </w:t>
      </w:r>
      <w:r>
        <w:t>kommer att öka. För att möta dessa krav och underlätta sam</w:t>
      </w:r>
      <w:r>
        <w:softHyphen/>
        <w:t>ordningen med</w:t>
      </w:r>
      <w:r w:rsidRPr="00FF367C">
        <w:t xml:space="preserve"> </w:t>
      </w:r>
      <w:r>
        <w:t>E</w:t>
      </w:r>
      <w:r w:rsidRPr="00BD7F8B">
        <w:t>tikprövningsmyndighet</w:t>
      </w:r>
      <w:r>
        <w:t>en</w:t>
      </w:r>
      <w:r w:rsidRPr="00BD7F8B">
        <w:t>, Regionala Biobanks</w:t>
      </w:r>
      <w:r>
        <w:softHyphen/>
      </w:r>
      <w:r w:rsidRPr="00BD7F8B">
        <w:t>centra och andra medlemsstaters behöriga myndigheter</w:t>
      </w:r>
      <w:r>
        <w:t xml:space="preserve"> kommer myndig</w:t>
      </w:r>
      <w:r>
        <w:softHyphen/>
        <w:t>het</w:t>
      </w:r>
      <w:r>
        <w:softHyphen/>
        <w:t>en utveckla sitt ärendehanteringssystem med en it</w:t>
      </w:r>
      <w:r w:rsidRPr="00BD7F8B">
        <w:t>-lösning som ska fung</w:t>
      </w:r>
      <w:r>
        <w:softHyphen/>
      </w:r>
      <w:r w:rsidRPr="00BD7F8B">
        <w:t xml:space="preserve">era som en brygga mellan Eudamed och </w:t>
      </w:r>
      <w:r>
        <w:t>det nationella</w:t>
      </w:r>
      <w:r w:rsidRPr="00BD7F8B">
        <w:t xml:space="preserve"> ärende</w:t>
      </w:r>
      <w:r>
        <w:softHyphen/>
      </w:r>
      <w:r w:rsidRPr="00BD7F8B">
        <w:t>hanter</w:t>
      </w:r>
      <w:r>
        <w:softHyphen/>
      </w:r>
      <w:r w:rsidRPr="00BD7F8B">
        <w:t>ingssystem</w:t>
      </w:r>
      <w:r>
        <w:t xml:space="preserve">et. </w:t>
      </w:r>
    </w:p>
    <w:p w14:paraId="1FF04A7A" w14:textId="299ACAFC" w:rsidR="008539B5" w:rsidRDefault="008539B5" w:rsidP="008539B5">
      <w:pPr>
        <w:pStyle w:val="Brdtextmedindrag"/>
      </w:pPr>
      <w:bookmarkStart w:id="578" w:name="_Hlk25656850"/>
      <w:r>
        <w:t>För myndigheten innebär MDR- och IVDR-förordningarna således ett mer detaljerat och omfattande arbete. Det innebär också att myndigheten kommer att behöva mer resurser för sina utökade arbetsuppgifter. Enligt Läke</w:t>
      </w:r>
      <w:r>
        <w:softHyphen/>
        <w:t>medelsverkets rapport Avgiftsförändringar till följd av nya förord</w:t>
      </w:r>
      <w:r>
        <w:softHyphen/>
        <w:t>ning</w:t>
      </w:r>
      <w:r>
        <w:softHyphen/>
        <w:t xml:space="preserve">ar för medicinteknik </w:t>
      </w:r>
      <w:r w:rsidRPr="00EA1504">
        <w:t>bedöms</w:t>
      </w:r>
      <w:r>
        <w:t xml:space="preserve"> </w:t>
      </w:r>
      <w:r w:rsidRPr="00EA1504">
        <w:t>arbetsuppgifter</w:t>
      </w:r>
      <w:r>
        <w:t>na,</w:t>
      </w:r>
      <w:r w:rsidRPr="00EA1504">
        <w:t xml:space="preserve"> </w:t>
      </w:r>
      <w:r>
        <w:t>med undantag för klin</w:t>
      </w:r>
      <w:r>
        <w:softHyphen/>
        <w:t>iska prövningar och prestandastudier, kräva totalt 43 årsarbetskrafter och innebära en total kostnad på cirka</w:t>
      </w:r>
      <w:r w:rsidRPr="00EA1504">
        <w:t xml:space="preserve"> </w:t>
      </w:r>
      <w:r>
        <w:t xml:space="preserve">76 </w:t>
      </w:r>
      <w:r w:rsidRPr="00EA1504">
        <w:t>m</w:t>
      </w:r>
      <w:r>
        <w:t>iljoner kronor per år. Enligt Läke</w:t>
      </w:r>
      <w:r>
        <w:softHyphen/>
        <w:t>medelsverket innebär det, om befintliga anslag och bidrag finns kvar, att det kommer att behövas ytterligare totalt cirka 40 miljoner kronor i avgift</w:t>
      </w:r>
      <w:r>
        <w:softHyphen/>
        <w:t xml:space="preserve">er per år. Under 2019 inkom </w:t>
      </w:r>
      <w:r w:rsidRPr="0005547C">
        <w:t>22 ärenden gällande kliniska prövningar för medicintekniska produkter och 25 ändringsansökningar</w:t>
      </w:r>
      <w:r>
        <w:t>. Det saknas dock</w:t>
      </w:r>
      <w:r w:rsidRPr="0005547C">
        <w:t xml:space="preserve"> statistik gällande prestandastudier för medicintekniska produkter</w:t>
      </w:r>
      <w:r>
        <w:t xml:space="preserve">. </w:t>
      </w:r>
      <w:r w:rsidRPr="0005547C">
        <w:t xml:space="preserve">Detta skulle </w:t>
      </w:r>
      <w:r>
        <w:t xml:space="preserve">också </w:t>
      </w:r>
      <w:r w:rsidRPr="0005547C">
        <w:t>kunna innebära vissa merkostnader för myndigheten, vilka i dagsläget inte är möjliga att beräkna.</w:t>
      </w:r>
      <w:r>
        <w:t xml:space="preserve"> Eftersom myndigheten i huvud</w:t>
      </w:r>
      <w:r>
        <w:softHyphen/>
        <w:t xml:space="preserve">sak är avgiftsfinansierad kommer det främst att innebära höjda avgifter. </w:t>
      </w:r>
    </w:p>
    <w:p w14:paraId="6065EC68" w14:textId="77777777" w:rsidR="008539B5" w:rsidRDefault="008539B5" w:rsidP="008539B5">
      <w:pPr>
        <w:pStyle w:val="Brdtextmedindrag"/>
        <w:rPr>
          <w:bCs/>
        </w:rPr>
      </w:pPr>
      <w:r>
        <w:rPr>
          <w:bCs/>
        </w:rPr>
        <w:t>Ett antal remissinstanser (</w:t>
      </w:r>
      <w:r w:rsidRPr="00C41E0F">
        <w:rPr>
          <w:bCs/>
          <w:i/>
          <w:iCs/>
        </w:rPr>
        <w:t xml:space="preserve">Göteborgs </w:t>
      </w:r>
      <w:r>
        <w:rPr>
          <w:bCs/>
          <w:i/>
          <w:iCs/>
        </w:rPr>
        <w:t>u</w:t>
      </w:r>
      <w:r w:rsidRPr="00C41E0F">
        <w:rPr>
          <w:bCs/>
          <w:i/>
          <w:iCs/>
        </w:rPr>
        <w:t xml:space="preserve">niversitet, </w:t>
      </w:r>
      <w:r>
        <w:rPr>
          <w:bCs/>
        </w:rPr>
        <w:t>r</w:t>
      </w:r>
      <w:r w:rsidRPr="002C4F33">
        <w:t>egionerna</w:t>
      </w:r>
      <w:r w:rsidRPr="009611AE">
        <w:rPr>
          <w:bCs/>
          <w:i/>
          <w:iCs/>
        </w:rPr>
        <w:t xml:space="preserve"> Gävleborg, Värmland, Västmanland, Stockholm och Örebro</w:t>
      </w:r>
      <w:r>
        <w:rPr>
          <w:bCs/>
          <w:i/>
          <w:iCs/>
        </w:rPr>
        <w:t>)</w:t>
      </w:r>
      <w:r>
        <w:rPr>
          <w:bCs/>
        </w:rPr>
        <w:t xml:space="preserve"> anför att de utökade arbetsuppgifterna för Läkemedelsverket kommer att leda till högre avgifter och kostnader för de olika aktörerna. </w:t>
      </w:r>
      <w:r w:rsidRPr="00BF5BDD">
        <w:t>ESV</w:t>
      </w:r>
      <w:r w:rsidRPr="00785740">
        <w:rPr>
          <w:bCs/>
        </w:rPr>
        <w:t xml:space="preserve"> anser att det är en brist att </w:t>
      </w:r>
      <w:r w:rsidRPr="0029189F">
        <w:t>konsekvensanalysen inte behandlar konsekvenserna av avgifterna för de olika aktörer som ska betala dem.</w:t>
      </w:r>
      <w:r w:rsidRPr="00785740">
        <w:rPr>
          <w:bCs/>
        </w:rPr>
        <w:t xml:space="preserve"> </w:t>
      </w:r>
      <w:r w:rsidRPr="0029189F">
        <w:rPr>
          <w:i/>
        </w:rPr>
        <w:t>Swedish Medtech</w:t>
      </w:r>
      <w:r>
        <w:rPr>
          <w:bCs/>
        </w:rPr>
        <w:t xml:space="preserve"> lyfter fram anslagsfinansiering som en alternativ lösning till ökade avgifter. </w:t>
      </w:r>
    </w:p>
    <w:p w14:paraId="412B3390" w14:textId="36EFFB69" w:rsidR="008539B5" w:rsidRDefault="008539B5" w:rsidP="008539B5">
      <w:pPr>
        <w:pStyle w:val="Brdtextmedindrag"/>
      </w:pPr>
      <w:r>
        <w:t xml:space="preserve">Propositionen innehåller förtydliganden av vilka avgifter som får tas ut vilket torde underlätta för myndigheten. Avgifternas storlek </w:t>
      </w:r>
      <w:r w:rsidRPr="00FD4ED2">
        <w:t>kommer att be</w:t>
      </w:r>
      <w:r>
        <w:softHyphen/>
      </w:r>
      <w:r w:rsidRPr="00FD4ED2">
        <w:t>redas i ett senare skede</w:t>
      </w:r>
      <w:r>
        <w:t xml:space="preserve"> och det är därför svårt att i dagsläget närmare analys</w:t>
      </w:r>
      <w:r>
        <w:softHyphen/>
        <w:t>era vilka konsekvenser avgifterna kommer att innebära</w:t>
      </w:r>
      <w:r w:rsidRPr="00FD4ED2">
        <w:t>.</w:t>
      </w:r>
      <w:r>
        <w:t xml:space="preserve"> V</w:t>
      </w:r>
      <w:r w:rsidRPr="00555842">
        <w:t>id bered</w:t>
      </w:r>
      <w:r>
        <w:softHyphen/>
      </w:r>
      <w:r w:rsidRPr="00555842">
        <w:t>ning</w:t>
      </w:r>
      <w:r>
        <w:softHyphen/>
      </w:r>
      <w:r w:rsidRPr="00555842">
        <w:t xml:space="preserve">en kommer </w:t>
      </w:r>
      <w:r>
        <w:t>remissinstansernas synpunkter</w:t>
      </w:r>
      <w:r w:rsidRPr="00555842">
        <w:t xml:space="preserve"> att beaktas</w:t>
      </w:r>
      <w:r w:rsidRPr="00980390">
        <w:t xml:space="preserve"> </w:t>
      </w:r>
      <w:r>
        <w:t>och r</w:t>
      </w:r>
      <w:r w:rsidRPr="00555842">
        <w:t>egeringen kommer att noga följa utvecklingen och se vad som händer på marknaden.</w:t>
      </w:r>
      <w:r>
        <w:t xml:space="preserve"> </w:t>
      </w:r>
    </w:p>
    <w:p w14:paraId="3165F6BA" w14:textId="04D9E839" w:rsidR="008539B5" w:rsidRDefault="008539B5" w:rsidP="008539B5">
      <w:pPr>
        <w:pStyle w:val="Brdtextmedindrag"/>
      </w:pPr>
      <w:r w:rsidRPr="00C41E0F">
        <w:rPr>
          <w:bCs/>
          <w:i/>
          <w:iCs/>
        </w:rPr>
        <w:t xml:space="preserve">Göteborgs </w:t>
      </w:r>
      <w:r>
        <w:rPr>
          <w:bCs/>
          <w:i/>
          <w:iCs/>
        </w:rPr>
        <w:t>u</w:t>
      </w:r>
      <w:r w:rsidRPr="00C41E0F">
        <w:rPr>
          <w:bCs/>
          <w:i/>
          <w:iCs/>
        </w:rPr>
        <w:t>niversitet</w:t>
      </w:r>
      <w:r>
        <w:rPr>
          <w:bCs/>
          <w:i/>
          <w:iCs/>
        </w:rPr>
        <w:t xml:space="preserve"> </w:t>
      </w:r>
      <w:r>
        <w:t xml:space="preserve">anför att </w:t>
      </w:r>
      <w:r w:rsidRPr="00680702">
        <w:t>handläggningstider</w:t>
      </w:r>
      <w:r>
        <w:t>na hos Läkemedels</w:t>
      </w:r>
      <w:r>
        <w:softHyphen/>
        <w:t xml:space="preserve">verket bedöms bli </w:t>
      </w:r>
      <w:r w:rsidRPr="00680702">
        <w:t xml:space="preserve">längre </w:t>
      </w:r>
      <w:r>
        <w:t xml:space="preserve">under en övergångsperiod vilket kan bli ett problem. Regeringen bedömer att handläggningstiderna möjligen kan påverkas </w:t>
      </w:r>
      <w:r w:rsidRPr="00B93350">
        <w:t xml:space="preserve">av de ökade kraven </w:t>
      </w:r>
      <w:r>
        <w:t xml:space="preserve">under en övergångsperiod, men regeringen och Läkemedelsverket kommer att sträva efter att handläggningstiderna ska hållas nere. </w:t>
      </w:r>
    </w:p>
    <w:bookmarkEnd w:id="578"/>
    <w:p w14:paraId="2FB70820" w14:textId="0F3B9E63" w:rsidR="008539B5" w:rsidRDefault="008539B5" w:rsidP="008539B5">
      <w:pPr>
        <w:pStyle w:val="Brdtextmedindrag"/>
      </w:pPr>
      <w:r>
        <w:t>För att underlätta för Läkemedelsverket föreslås också att Polis</w:t>
      </w:r>
      <w:r>
        <w:softHyphen/>
        <w:t>myndig</w:t>
      </w:r>
      <w:r>
        <w:softHyphen/>
        <w:t>het</w:t>
      </w:r>
      <w:r>
        <w:softHyphen/>
        <w:t>en och Kronofogdemyndigheten på begäran ska lämna den hjälp som behövs när myndigheten vidtar åtgärder eller verkställer beslut.</w:t>
      </w:r>
    </w:p>
    <w:p w14:paraId="1BBF8334" w14:textId="428662CB" w:rsidR="008539B5" w:rsidRDefault="008539B5" w:rsidP="008539B5">
      <w:pPr>
        <w:pStyle w:val="Brdtextmedindrag"/>
      </w:pPr>
      <w:r>
        <w:t>Propositionen innehåller även förslag till bemyndigande att meddela före</w:t>
      </w:r>
      <w:r>
        <w:softHyphen/>
        <w:t>skrifter på flera områden, vilket innebär ett omfattande före</w:t>
      </w:r>
      <w:r>
        <w:softHyphen/>
        <w:t>skrifts</w:t>
      </w:r>
      <w:r>
        <w:softHyphen/>
        <w:t>arbete. Som exempel kan nämnas föreskrifter om registring av ekonomiska aktör</w:t>
      </w:r>
      <w:r>
        <w:softHyphen/>
        <w:t>er i den mån det inte redan finns registreringskrav enligt EU-förord</w:t>
      </w:r>
      <w:r>
        <w:softHyphen/>
        <w:t>ning</w:t>
      </w:r>
      <w:r>
        <w:softHyphen/>
        <w:t>arna (se avsnitt 9.12). I den mån som verket behandlar personuppgifter till följd av olika registreringar blir verket också personuppgiftsansvarig.</w:t>
      </w:r>
    </w:p>
    <w:p w14:paraId="1D19119F" w14:textId="3888D7B8" w:rsidR="008539B5" w:rsidRDefault="008539B5" w:rsidP="008539B5">
      <w:pPr>
        <w:pStyle w:val="Brdtextmedindrag"/>
      </w:pPr>
      <w:r>
        <w:t>Det föreslås också att Läkemedelsverket ska utfärda exportintyg på begär</w:t>
      </w:r>
      <w:r>
        <w:softHyphen/>
        <w:t>an. Även om myndigheten redan gör det i dag så blir det tydligare reglerat att den som behöver exportintyg kan vända sig till myndigheten och inte behöver gå via något annat organ. Verket föreslås också få ta ut en särskild avgift för utfärdande av exportintyg.</w:t>
      </w:r>
    </w:p>
    <w:p w14:paraId="65C5CF49" w14:textId="41BEC1A8" w:rsidR="008539B5" w:rsidRDefault="008539B5" w:rsidP="008539B5">
      <w:pPr>
        <w:pStyle w:val="Brdtextmedindrag"/>
      </w:pPr>
      <w:r>
        <w:t>Det föreslås vidare att Läkemedelsverket ska bedriva informations</w:t>
      </w:r>
      <w:r>
        <w:softHyphen/>
        <w:t>kampanjer för att uppmuntra och göra det möjligt för hälso- och sjukvårds</w:t>
      </w:r>
      <w:r>
        <w:softHyphen/>
        <w:t>personal, användare och patienter att rapportera misstänkta allvarliga till</w:t>
      </w:r>
      <w:r>
        <w:softHyphen/>
        <w:t>bud till de behöriga myndigheterna.</w:t>
      </w:r>
    </w:p>
    <w:p w14:paraId="70AE0B25" w14:textId="77777777" w:rsidR="008539B5" w:rsidRDefault="008539B5" w:rsidP="008539B5">
      <w:pPr>
        <w:pStyle w:val="Brdtextmedindrag"/>
      </w:pPr>
      <w:r>
        <w:t>Möjligheten att besluta om sanktionsavgifter på upp till 100 miljoner kronor vid överträdelser av regelverket ger verket ett nytt verktyg i sin tillsyn, men också en ökad administration.</w:t>
      </w:r>
    </w:p>
    <w:p w14:paraId="5FEE6C4C" w14:textId="77777777" w:rsidR="008539B5" w:rsidRPr="003A2BED" w:rsidRDefault="008539B5" w:rsidP="008539B5">
      <w:pPr>
        <w:pStyle w:val="Brdtextmedindrag"/>
      </w:pPr>
      <w:r>
        <w:t xml:space="preserve">Det föreslås också att myndigheten ska få ta ut avgifter för olika typer av ärenden. Det anges tydligare i lagen vilka typer av avgifter som får tas ut. Genom avgifterna kan myndigheten finansiera sin handläggning men det innebär också en viss ökad administration för myndigheten. </w:t>
      </w:r>
    </w:p>
    <w:p w14:paraId="58BD8224" w14:textId="4E181AE1" w:rsidR="008539B5" w:rsidRPr="003A2BED" w:rsidRDefault="008539B5" w:rsidP="008539B5">
      <w:pPr>
        <w:pStyle w:val="Brdtextmedindrag"/>
      </w:pPr>
      <w:r w:rsidRPr="00B349D7">
        <w:t>Mot denna bakgrund bedömer regeringen att Läkemedelsverkets ut</w:t>
      </w:r>
      <w:r>
        <w:softHyphen/>
      </w:r>
      <w:r w:rsidRPr="00B349D7">
        <w:t>ökad</w:t>
      </w:r>
      <w:r>
        <w:t>e</w:t>
      </w:r>
      <w:r w:rsidRPr="00B349D7">
        <w:t xml:space="preserve"> arbetsuppgifter inte föranleder några ökade kostnader för statsbudgeten.</w:t>
      </w:r>
    </w:p>
    <w:p w14:paraId="79367372" w14:textId="77777777" w:rsidR="008539B5" w:rsidRPr="003A2BED" w:rsidRDefault="008539B5" w:rsidP="008539B5">
      <w:pPr>
        <w:pStyle w:val="Rubrik3"/>
      </w:pPr>
      <w:bookmarkStart w:id="579" w:name="_Toc65132729"/>
      <w:bookmarkStart w:id="580" w:name="_Toc69367599"/>
      <w:r w:rsidRPr="00C25DEE">
        <w:t>Socialstyrelsen</w:t>
      </w:r>
      <w:bookmarkEnd w:id="579"/>
      <w:bookmarkEnd w:id="580"/>
    </w:p>
    <w:p w14:paraId="38F7CA7C" w14:textId="0E74A67E" w:rsidR="008539B5" w:rsidRPr="003A2BED" w:rsidRDefault="008539B5" w:rsidP="008539B5">
      <w:pPr>
        <w:pStyle w:val="Brdtextmedindrag"/>
        <w:ind w:firstLine="0"/>
      </w:pPr>
      <w:r w:rsidRPr="0076629E">
        <w:t xml:space="preserve">Förändringarna för </w:t>
      </w:r>
      <w:r>
        <w:t>Socialstyrelsen</w:t>
      </w:r>
      <w:r w:rsidRPr="0076629E">
        <w:t xml:space="preserve"> blir </w:t>
      </w:r>
      <w:r>
        <w:t>främst</w:t>
      </w:r>
      <w:r w:rsidRPr="0076629E">
        <w:t xml:space="preserve"> att upphäva de nuvarande bestäm</w:t>
      </w:r>
      <w:r>
        <w:softHyphen/>
      </w:r>
      <w:r w:rsidRPr="0076629E">
        <w:t xml:space="preserve">melserna om processen för egentillverkning och göra anpassningar till artikel 18.2 </w:t>
      </w:r>
      <w:r>
        <w:t xml:space="preserve">MDR-förordningen </w:t>
      </w:r>
      <w:r w:rsidRPr="0076629E">
        <w:t>och ev</w:t>
      </w:r>
      <w:r>
        <w:t xml:space="preserve">entuellt artikel </w:t>
      </w:r>
      <w:r w:rsidRPr="0076629E">
        <w:t>4</w:t>
      </w:r>
      <w:r>
        <w:t xml:space="preserve"> i</w:t>
      </w:r>
      <w:r w:rsidRPr="0076629E">
        <w:t xml:space="preserve"> </w:t>
      </w:r>
      <w:r>
        <w:t>IVDR-förord</w:t>
      </w:r>
      <w:r>
        <w:softHyphen/>
        <w:t xml:space="preserve">ningen. </w:t>
      </w:r>
    </w:p>
    <w:p w14:paraId="151FCA72" w14:textId="77777777" w:rsidR="008539B5" w:rsidRPr="00622922" w:rsidRDefault="008539B5" w:rsidP="008539B5">
      <w:pPr>
        <w:pStyle w:val="Rubrik3"/>
      </w:pPr>
      <w:bookmarkStart w:id="581" w:name="_Toc65132730"/>
      <w:bookmarkStart w:id="582" w:name="_Toc69367600"/>
      <w:r>
        <w:t>Inspektionen för vård och omsorg</w:t>
      </w:r>
      <w:bookmarkEnd w:id="581"/>
      <w:bookmarkEnd w:id="582"/>
    </w:p>
    <w:p w14:paraId="7FA63141" w14:textId="2C23E101" w:rsidR="008539B5" w:rsidRDefault="008539B5" w:rsidP="008539B5">
      <w:pPr>
        <w:pStyle w:val="Brdtextmedindrag"/>
        <w:ind w:firstLine="0"/>
      </w:pPr>
      <w:r>
        <w:t>I propositionen föreslås det att IVO</w:t>
      </w:r>
      <w:r w:rsidRPr="00361DF1">
        <w:t xml:space="preserve"> ska utöva tillsyn över de produkter som kallas för egentillverkade produkter, över informationskraven i artikel 18.2 i </w:t>
      </w:r>
      <w:r>
        <w:t xml:space="preserve">MDR-förordningen </w:t>
      </w:r>
      <w:r w:rsidRPr="00361DF1">
        <w:t xml:space="preserve">och över den genetiska information, rådgivning och informerat samtycke om genetiska tester som anges i artikel 4 i </w:t>
      </w:r>
      <w:r>
        <w:t>IVDR-förordningen</w:t>
      </w:r>
      <w:r w:rsidRPr="00361DF1">
        <w:t xml:space="preserve">. </w:t>
      </w:r>
      <w:r>
        <w:t xml:space="preserve">I huvudsak är det inga större förändringar i förhållande till vad som gäller i dag men IVO har t.ex. uppmärksammats på att en följd av artikel </w:t>
      </w:r>
      <w:r w:rsidRPr="00A17E48">
        <w:t>5.5</w:t>
      </w:r>
      <w:r>
        <w:t xml:space="preserve"> </w:t>
      </w:r>
      <w:r w:rsidRPr="00A17E48">
        <w:t xml:space="preserve">c </w:t>
      </w:r>
      <w:r>
        <w:t xml:space="preserve">MDR-förordningen </w:t>
      </w:r>
      <w:r w:rsidRPr="00A17E48">
        <w:t xml:space="preserve">och artikel 5.5 d i </w:t>
      </w:r>
      <w:r>
        <w:t>IVDR-förordningen</w:t>
      </w:r>
      <w:r w:rsidRPr="00A17E48">
        <w:t xml:space="preserve"> </w:t>
      </w:r>
      <w:r>
        <w:t xml:space="preserve">är att </w:t>
      </w:r>
      <w:r w:rsidRPr="00A17E48">
        <w:t>hälso- och sjukvårdsinstitutionen</w:t>
      </w:r>
      <w:r>
        <w:t xml:space="preserve"> inte får</w:t>
      </w:r>
      <w:r w:rsidRPr="00A17E48">
        <w:t xml:space="preserve"> </w:t>
      </w:r>
      <w:r>
        <w:t xml:space="preserve">utföra s.k. </w:t>
      </w:r>
      <w:r w:rsidRPr="00A17E48">
        <w:t>egentillverk</w:t>
      </w:r>
      <w:r>
        <w:t>ning</w:t>
      </w:r>
      <w:r w:rsidRPr="00A17E48">
        <w:t xml:space="preserve"> av annan</w:t>
      </w:r>
      <w:r>
        <w:t xml:space="preserve"> anledning än patientbehov samt att det behovet inte ska kunna upp</w:t>
      </w:r>
      <w:r>
        <w:softHyphen/>
        <w:t xml:space="preserve">fyllas av någon annan produkt på marknaden. Inspektionen kommer att behöva anpassa sin tillsyn till de nya kraven och till nya föreskrifter. </w:t>
      </w:r>
    </w:p>
    <w:p w14:paraId="25BC9382" w14:textId="77777777" w:rsidR="008539B5" w:rsidRDefault="008539B5" w:rsidP="008539B5">
      <w:pPr>
        <w:pStyle w:val="Brdtextmedindrag"/>
      </w:pPr>
      <w:r>
        <w:t xml:space="preserve">En konsekvens av den nu rådande tillsynsordningen är att, för det fall reprocessing ska tillåtas i Sverige, sådan reprocessing som utförs inom hälso- och sjukvården eller av dess personal i dagsläget faller under inspektionens tillsynsområde. </w:t>
      </w:r>
    </w:p>
    <w:p w14:paraId="4E73B6AC" w14:textId="77777777" w:rsidR="008539B5" w:rsidRPr="00F95D47" w:rsidRDefault="008539B5" w:rsidP="008539B5">
      <w:pPr>
        <w:pStyle w:val="Brdtextmedindrag"/>
      </w:pPr>
      <w:r w:rsidRPr="00CC67CC">
        <w:rPr>
          <w:i/>
          <w:iCs/>
        </w:rPr>
        <w:t xml:space="preserve">Sahlgrenska </w:t>
      </w:r>
      <w:r>
        <w:rPr>
          <w:i/>
          <w:iCs/>
        </w:rPr>
        <w:t>U</w:t>
      </w:r>
      <w:r w:rsidRPr="00CC67CC">
        <w:rPr>
          <w:i/>
          <w:iCs/>
        </w:rPr>
        <w:t>niversitetssjukhuset</w:t>
      </w:r>
      <w:r>
        <w:t xml:space="preserve"> och </w:t>
      </w:r>
      <w:r w:rsidRPr="007B3F70">
        <w:rPr>
          <w:i/>
          <w:iCs/>
        </w:rPr>
        <w:t>Swedish Medtech</w:t>
      </w:r>
      <w:r>
        <w:t xml:space="preserve"> anför att det</w:t>
      </w:r>
      <w:r w:rsidRPr="00CC67CC">
        <w:t xml:space="preserve"> finns ett behov av ökad tillsyn från inspektionen gällande de nya och skärpta kraven för vårdgivarna kring t.ex. lagring av UDI, egentillverkning och reprocessing om det skulle bli tillåtet. Denna ökade tillsyn </w:t>
      </w:r>
      <w:r>
        <w:t xml:space="preserve">kan därmed </w:t>
      </w:r>
      <w:r w:rsidRPr="00CC67CC">
        <w:t>behöv</w:t>
      </w:r>
      <w:r>
        <w:t>a</w:t>
      </w:r>
      <w:r w:rsidRPr="00CC67CC">
        <w:t xml:space="preserve"> ökade resurser.</w:t>
      </w:r>
      <w:r>
        <w:t xml:space="preserve"> Regeringen kommer att följa utvecklingen.</w:t>
      </w:r>
    </w:p>
    <w:p w14:paraId="4833B329" w14:textId="77777777" w:rsidR="008539B5" w:rsidRPr="00F95D47" w:rsidRDefault="008539B5" w:rsidP="008539B5">
      <w:pPr>
        <w:pStyle w:val="Rubrik3"/>
      </w:pPr>
      <w:bookmarkStart w:id="583" w:name="_Toc65132731"/>
      <w:bookmarkStart w:id="584" w:name="_Toc69367601"/>
      <w:r>
        <w:t>Tandvårds- och läkemedelsförmånsverket</w:t>
      </w:r>
      <w:bookmarkEnd w:id="583"/>
      <w:bookmarkEnd w:id="584"/>
    </w:p>
    <w:p w14:paraId="026CFB19" w14:textId="45A514D1" w:rsidR="008539B5" w:rsidRDefault="008539B5" w:rsidP="008539B5">
      <w:pPr>
        <w:pStyle w:val="Brdtext"/>
      </w:pPr>
      <w:r>
        <w:t>Tandvårds- och läkemedelsförmånsverket (TLV) kan påverkas indirekt i fråga om vissa medicintekniska produkter som ingår i förmånen (förbrukningsartiklar). För det fall att tillverkare höjer priserna på dessa produkter till följd av de nya kraven och avgifter som föreslås i pro</w:t>
      </w:r>
      <w:r>
        <w:softHyphen/>
        <w:t>positionen så behöver TLV beakta det när de utvärderar produktens kostnads</w:t>
      </w:r>
      <w:r>
        <w:softHyphen/>
        <w:t>effektivitet. Detta kan i sin tur leda till att myndigheten inte längre bedömer produkterna som kostnadseffektiva samt att produkterna därför faller ur förmånen. Det kan också vara så att myndigheten kommer fram till att en kostsam men högkvalitativ produkt kan vara mer kostnads</w:t>
      </w:r>
      <w:r>
        <w:softHyphen/>
        <w:t>effek</w:t>
      </w:r>
      <w:r>
        <w:softHyphen/>
        <w:t>tiv och därmed bör ingå i förmånen vilket kan leda till ökade förmåns</w:t>
      </w:r>
      <w:r>
        <w:softHyphen/>
        <w:t xml:space="preserve">kostnader. Det blir upp till TLV att avgöra huruvida en produkt ska ingå i förmånen även i fortsättningen. </w:t>
      </w:r>
    </w:p>
    <w:p w14:paraId="29E9A156" w14:textId="2245E5A8" w:rsidR="008539B5" w:rsidRPr="006C3F2D" w:rsidRDefault="008539B5" w:rsidP="008539B5">
      <w:pPr>
        <w:pStyle w:val="Brdtextmedindrag"/>
      </w:pPr>
      <w:r w:rsidRPr="00371AED">
        <w:t>TLV</w:t>
      </w:r>
      <w:r>
        <w:t xml:space="preserve"> framför att prisökningar skulle kunna tas med</w:t>
      </w:r>
      <w:r w:rsidRPr="00A57D0D">
        <w:t xml:space="preserve"> i </w:t>
      </w:r>
      <w:r>
        <w:t xml:space="preserve">företagens </w:t>
      </w:r>
      <w:r w:rsidRPr="00A57D0D">
        <w:t>anbud vid upphandlingar hos regionerna</w:t>
      </w:r>
      <w:r>
        <w:t xml:space="preserve">, vilket </w:t>
      </w:r>
      <w:r w:rsidRPr="00A57D0D">
        <w:t>skulle kunna resultera i en ökad efter</w:t>
      </w:r>
      <w:r>
        <w:softHyphen/>
      </w:r>
      <w:r w:rsidRPr="00A57D0D">
        <w:t>frågan från regionerna på hälsoekonomiska bedömningar av medicin</w:t>
      </w:r>
      <w:r>
        <w:softHyphen/>
      </w:r>
      <w:r w:rsidRPr="00A57D0D">
        <w:t>tekniska produkter, som en konsekvens av att deras utgifter för nämnda pro</w:t>
      </w:r>
      <w:r>
        <w:softHyphen/>
      </w:r>
      <w:r w:rsidRPr="00A57D0D">
        <w:t>dukter förväntas öka. En ökad efterfrågan på hälsoekonomiska be</w:t>
      </w:r>
      <w:r>
        <w:softHyphen/>
      </w:r>
      <w:r w:rsidRPr="00A57D0D">
        <w:t xml:space="preserve">dömningar av medicintekniska produkter skulle i sin tur kunna medföra ett </w:t>
      </w:r>
      <w:r w:rsidRPr="006C3F2D">
        <w:t>ökat resursbehov hos TLV</w:t>
      </w:r>
      <w:r w:rsidRPr="00A57D0D">
        <w:t>.</w:t>
      </w:r>
      <w:r>
        <w:t xml:space="preserve"> Regeringen ser att detta eventuellt skulle kunna bli en konsekvens av de ökade kraven och avser att följa den fortsatta utvecklingen.</w:t>
      </w:r>
    </w:p>
    <w:p w14:paraId="02DF1D04" w14:textId="7822666E" w:rsidR="008539B5" w:rsidRPr="008D2757" w:rsidRDefault="008539B5" w:rsidP="008539B5">
      <w:pPr>
        <w:pStyle w:val="Brdtextmedindrag"/>
      </w:pPr>
      <w:bookmarkStart w:id="585" w:name="_Hlk26452194"/>
      <w:r w:rsidRPr="00371AED">
        <w:t>TLV</w:t>
      </w:r>
      <w:r w:rsidRPr="008D2757">
        <w:t xml:space="preserve"> framför att en väsentlig förändring är att apoteken i egenskap av distributörer av medicintekniska produkter blir ålagda allmänna skyldig</w:t>
      </w:r>
      <w:r>
        <w:softHyphen/>
      </w:r>
      <w:r w:rsidRPr="008D2757">
        <w:t>het</w:t>
      </w:r>
      <w:r>
        <w:softHyphen/>
      </w:r>
      <w:r w:rsidRPr="008D2757">
        <w:t>er genom EU-förordningarna. Därtill lämnar EU-för</w:t>
      </w:r>
      <w:r>
        <w:softHyphen/>
      </w:r>
      <w:r w:rsidRPr="008D2757">
        <w:t>ordningarna möjlig</w:t>
      </w:r>
      <w:r>
        <w:softHyphen/>
      </w:r>
      <w:r w:rsidRPr="008D2757">
        <w:t>het att, på nationell nivå, införa registrering av distributörer. Ökade krav medför generellt ökade kostnader. TLV ser att EU-förordningarna och de nationella anpassningarna till desamma skulle kunna bidra till ökade kostnader på apoteksmarknaden</w:t>
      </w:r>
      <w:r>
        <w:t xml:space="preserve"> och </w:t>
      </w:r>
      <w:r w:rsidRPr="008D2757">
        <w:t>att myndigheten skulle behöva beakta och ta ställning till dessa vid framtida översyn av apotekens reglerade handelsmarginal</w:t>
      </w:r>
      <w:r>
        <w:t xml:space="preserve">.  </w:t>
      </w:r>
    </w:p>
    <w:p w14:paraId="4468D27B" w14:textId="77777777" w:rsidR="008539B5" w:rsidRPr="008156E1" w:rsidRDefault="008539B5" w:rsidP="008539B5">
      <w:pPr>
        <w:pStyle w:val="Rubrik3"/>
      </w:pPr>
      <w:bookmarkStart w:id="586" w:name="_Toc65132732"/>
      <w:bookmarkStart w:id="587" w:name="_Toc69367602"/>
      <w:r w:rsidRPr="00A20EDA">
        <w:t>Etikprövningsmyndigheten</w:t>
      </w:r>
      <w:bookmarkEnd w:id="586"/>
      <w:bookmarkEnd w:id="587"/>
      <w:r w:rsidRPr="00A20EDA">
        <w:t xml:space="preserve"> </w:t>
      </w:r>
    </w:p>
    <w:p w14:paraId="045FA317" w14:textId="50FC4B8F" w:rsidR="008539B5" w:rsidRPr="002E6F80" w:rsidRDefault="008539B5" w:rsidP="008539B5">
      <w:pPr>
        <w:pStyle w:val="Brdtextmedindrag"/>
        <w:ind w:firstLine="0"/>
      </w:pPr>
      <w:r>
        <w:t>I propositionen föreslås att Etikprövningsmyndigheten ska utföra den etiska granskningen vid ansökan om tillstånd till kliniska prövningar och pre</w:t>
      </w:r>
      <w:r>
        <w:softHyphen/>
        <w:t>standastudier. Vid sådan forskning ska etikprövningslagen inte gälla. Det förändrade beslutsförfarandet ställer högre krav på snabbt besluts</w:t>
      </w:r>
      <w:r>
        <w:softHyphen/>
        <w:t>fatt</w:t>
      </w:r>
      <w:r>
        <w:softHyphen/>
        <w:t>an</w:t>
      </w:r>
      <w:r>
        <w:softHyphen/>
        <w:t xml:space="preserve">de och samordning med Läkemedelsverket. </w:t>
      </w:r>
      <w:r w:rsidRPr="002E6F80">
        <w:rPr>
          <w:i/>
          <w:iCs/>
        </w:rPr>
        <w:t>Göteborgs universitet</w:t>
      </w:r>
      <w:r>
        <w:t xml:space="preserve"> fram</w:t>
      </w:r>
      <w:r>
        <w:softHyphen/>
        <w:t>för att den utökade samordningen med Läkemedelsverket kan innebära ut</w:t>
      </w:r>
      <w:r>
        <w:softHyphen/>
        <w:t>ök</w:t>
      </w:r>
      <w:r>
        <w:softHyphen/>
        <w:t xml:space="preserve">ade kostnader även för Etikprövningsmyndigheten och därmed </w:t>
      </w:r>
      <w:r w:rsidRPr="002E6F80">
        <w:t>högre avgifter.</w:t>
      </w:r>
    </w:p>
    <w:p w14:paraId="64004AC6" w14:textId="79EB9D0A" w:rsidR="008539B5" w:rsidRDefault="008539B5" w:rsidP="008539B5">
      <w:pPr>
        <w:pStyle w:val="Brdtextmedindrag"/>
      </w:pPr>
      <w:r>
        <w:t xml:space="preserve">Dessutom kan anpassningar av myndighetens it-system behöva göras. </w:t>
      </w:r>
      <w:bookmarkStart w:id="588" w:name="_Hlk26542199"/>
      <w:r w:rsidRPr="00E87C41">
        <w:t>De</w:t>
      </w:r>
      <w:r>
        <w:t>nna anpassning och den utökade samordningen med Läkemedelsverket</w:t>
      </w:r>
      <w:r w:rsidRPr="00E87C41">
        <w:t xml:space="preserve"> skulle kunna innebära vissa merkostnader för myndigheten, vilka i dags</w:t>
      </w:r>
      <w:r>
        <w:softHyphen/>
      </w:r>
      <w:r w:rsidRPr="00E87C41">
        <w:t>läget inte är möjliga att beräkna.</w:t>
      </w:r>
      <w:bookmarkEnd w:id="588"/>
      <w:r w:rsidRPr="00E87C41">
        <w:t xml:space="preserve"> Läkemedelsverket har </w:t>
      </w:r>
      <w:r>
        <w:t>informerat om</w:t>
      </w:r>
      <w:r w:rsidRPr="00E87C41">
        <w:t xml:space="preserve"> att de har haft </w:t>
      </w:r>
      <w:bookmarkStart w:id="589" w:name="_Hlk26542115"/>
      <w:r w:rsidRPr="00E87C41">
        <w:t xml:space="preserve">22 ärenden gällande kliniska prövningar </w:t>
      </w:r>
      <w:r>
        <w:t>för medicintekniska produkter</w:t>
      </w:r>
      <w:r w:rsidRPr="00E87C41">
        <w:t xml:space="preserve"> och 25 ändringsansökningar</w:t>
      </w:r>
      <w:r>
        <w:t xml:space="preserve"> under 2019</w:t>
      </w:r>
      <w:r w:rsidRPr="00E87C41">
        <w:t xml:space="preserve">, men </w:t>
      </w:r>
      <w:r>
        <w:t>verket</w:t>
      </w:r>
      <w:r w:rsidRPr="00E87C41">
        <w:t xml:space="preserve"> har ingen statistik gällande prestandastudier</w:t>
      </w:r>
      <w:r>
        <w:t xml:space="preserve"> för medicintekniska produkter för in vitro-diagnostik</w:t>
      </w:r>
      <w:r w:rsidRPr="00E87C41">
        <w:t xml:space="preserve">. </w:t>
      </w:r>
      <w:bookmarkEnd w:id="589"/>
    </w:p>
    <w:p w14:paraId="7A416837" w14:textId="77777777" w:rsidR="008539B5" w:rsidRDefault="008539B5" w:rsidP="008539B5">
      <w:pPr>
        <w:pStyle w:val="Rubrik3"/>
      </w:pPr>
      <w:bookmarkStart w:id="590" w:name="_Toc65132733"/>
      <w:bookmarkStart w:id="591" w:name="_Toc69367603"/>
      <w:bookmarkStart w:id="592" w:name="_Hlk21616886"/>
      <w:r w:rsidRPr="001C50B6">
        <w:t>S</w:t>
      </w:r>
      <w:r>
        <w:t xml:space="preserve">tyrelsen för ackreditering och teknisk </w:t>
      </w:r>
      <w:bookmarkEnd w:id="585"/>
      <w:r>
        <w:t>kontroll (Swedac)</w:t>
      </w:r>
      <w:bookmarkEnd w:id="590"/>
      <w:bookmarkEnd w:id="591"/>
    </w:p>
    <w:p w14:paraId="3A480177" w14:textId="2570730C" w:rsidR="008539B5" w:rsidRDefault="008539B5" w:rsidP="008539B5">
      <w:pPr>
        <w:pStyle w:val="Brdtextmedindrag"/>
        <w:ind w:firstLine="0"/>
      </w:pPr>
      <w:r w:rsidRPr="000201E2">
        <w:t xml:space="preserve">I de fall ett </w:t>
      </w:r>
      <w:r>
        <w:t xml:space="preserve">anmält </w:t>
      </w:r>
      <w:r w:rsidRPr="000201E2">
        <w:t xml:space="preserve">organ åberopar ett ackrediteringsintyg </w:t>
      </w:r>
      <w:r>
        <w:t xml:space="preserve">utfärdat av Swedac </w:t>
      </w:r>
      <w:r w:rsidRPr="000201E2">
        <w:t xml:space="preserve">kommer Swedac att även fortsättningsvis utöva tillsyn över </w:t>
      </w:r>
      <w:r>
        <w:t xml:space="preserve">det anmälda organet. </w:t>
      </w:r>
      <w:r w:rsidRPr="0069721F">
        <w:t>Detta</w:t>
      </w:r>
      <w:r w:rsidRPr="00D238CD">
        <w:t xml:space="preserve"> är inte en direkt följd av förslagen i denna </w:t>
      </w:r>
      <w:r>
        <w:t>pro</w:t>
      </w:r>
      <w:r>
        <w:softHyphen/>
        <w:t xml:space="preserve">position utan </w:t>
      </w:r>
      <w:r w:rsidDel="00D238CD">
        <w:t>av artikel 5.3 i Europaparlamentets och rådets förordning (EG) nr 765/2008</w:t>
      </w:r>
      <w:r>
        <w:t xml:space="preserve">. </w:t>
      </w:r>
      <w:r w:rsidRPr="00BA5356">
        <w:t xml:space="preserve">Tillsynsansvaret gäller så länge som </w:t>
      </w:r>
      <w:r>
        <w:t>ackrediterings</w:t>
      </w:r>
      <w:r>
        <w:softHyphen/>
        <w:t>intyg</w:t>
      </w:r>
      <w:r>
        <w:softHyphen/>
        <w:t xml:space="preserve">en för de anmälda organen </w:t>
      </w:r>
      <w:r w:rsidRPr="00BA5356">
        <w:t xml:space="preserve">är giltiga. </w:t>
      </w:r>
    </w:p>
    <w:p w14:paraId="776CF2E4" w14:textId="77777777" w:rsidR="008539B5" w:rsidRDefault="008539B5" w:rsidP="008539B5">
      <w:pPr>
        <w:pStyle w:val="Brdtextmedindrag"/>
      </w:pPr>
      <w:r>
        <w:t>Kostnaden för tillsynen bedöms inte som alltför betungande och är begränsad i tid. Den bedöms därför rymmas inom myndighetens ram.</w:t>
      </w:r>
    </w:p>
    <w:p w14:paraId="29AF0BAB" w14:textId="77777777" w:rsidR="008539B5" w:rsidRPr="00C9031A" w:rsidRDefault="008539B5" w:rsidP="008539B5">
      <w:pPr>
        <w:pStyle w:val="Rubrik3"/>
      </w:pPr>
      <w:bookmarkStart w:id="593" w:name="_Toc65132734"/>
      <w:bookmarkStart w:id="594" w:name="_Toc69367604"/>
      <w:bookmarkEnd w:id="592"/>
      <w:r>
        <w:t>Regioner och privata vårdgivare</w:t>
      </w:r>
      <w:bookmarkEnd w:id="593"/>
      <w:bookmarkEnd w:id="594"/>
    </w:p>
    <w:p w14:paraId="3B5F55E5" w14:textId="29D21DE6" w:rsidR="008539B5" w:rsidRDefault="008539B5" w:rsidP="008539B5">
      <w:pPr>
        <w:pStyle w:val="Brdtext"/>
      </w:pPr>
      <w:r>
        <w:t xml:space="preserve">Av EU-förordningarna följer att hälso- och sjukvårdsinstitutioner ska lagra och förvara </w:t>
      </w:r>
      <w:r w:rsidRPr="0073434B">
        <w:t xml:space="preserve">unik produktidentifiering </w:t>
      </w:r>
      <w:r>
        <w:t>(</w:t>
      </w:r>
      <w:r w:rsidRPr="0073434B">
        <w:t>UDI</w:t>
      </w:r>
      <w:r>
        <w:t>) för implantat i klass III. I pro</w:t>
      </w:r>
      <w:r>
        <w:softHyphen/>
        <w:t>position</w:t>
      </w:r>
      <w:r>
        <w:softHyphen/>
        <w:t>en föreslås även att r</w:t>
      </w:r>
      <w:r w:rsidRPr="004F4691">
        <w:t xml:space="preserve">egeringen eller </w:t>
      </w:r>
      <w:r>
        <w:t>den myndighet som reger</w:t>
      </w:r>
      <w:r>
        <w:softHyphen/>
        <w:t>ing</w:t>
      </w:r>
      <w:r>
        <w:softHyphen/>
        <w:t>en be</w:t>
      </w:r>
      <w:r w:rsidRPr="004F4691">
        <w:t>stämmer ska få meddela före</w:t>
      </w:r>
      <w:r>
        <w:t>skrifter om att hälso- och sjukvårds</w:t>
      </w:r>
      <w:r>
        <w:softHyphen/>
      </w:r>
      <w:r w:rsidRPr="004F4691">
        <w:t>institutioner ska lagra och förv</w:t>
      </w:r>
      <w:r>
        <w:t>ara UDI även för andra produkt</w:t>
      </w:r>
      <w:r w:rsidRPr="004F4691">
        <w:t>er än im</w:t>
      </w:r>
      <w:r>
        <w:softHyphen/>
      </w:r>
      <w:r w:rsidRPr="004F4691">
        <w:t>plantat i klass III och som har levererats till dem. Regeringen eller den myndig</w:t>
      </w:r>
      <w:r>
        <w:softHyphen/>
      </w:r>
      <w:r w:rsidRPr="004F4691">
        <w:t>het s</w:t>
      </w:r>
      <w:r>
        <w:t>om regeringen bestämmer föreslås även</w:t>
      </w:r>
      <w:r w:rsidRPr="004F4691">
        <w:t xml:space="preserve"> få meddela före</w:t>
      </w:r>
      <w:r>
        <w:softHyphen/>
      </w:r>
      <w:r w:rsidRPr="004F4691">
        <w:t>skrift</w:t>
      </w:r>
      <w:r>
        <w:softHyphen/>
      </w:r>
      <w:r w:rsidRPr="004F4691">
        <w:t>er om att hälso- och sjukvårdspersonal ska lagra och förvara UDI för pro</w:t>
      </w:r>
      <w:r>
        <w:softHyphen/>
      </w:r>
      <w:r w:rsidRPr="004F4691">
        <w:t>dukte</w:t>
      </w:r>
      <w:r>
        <w:softHyphen/>
      </w:r>
      <w:r w:rsidRPr="004F4691">
        <w:t>r som har levererats till dem.</w:t>
      </w:r>
      <w:r>
        <w:t xml:space="preserve"> Ett sådant krav föreslås alltså inte nu men föreskrifter kan komma att meddelas senare. Om sådana krav införs inne</w:t>
      </w:r>
      <w:r>
        <w:softHyphen/>
        <w:t xml:space="preserve">bär det en ökad administration för regionerna men det kan också förbättra spårbarheten och förebygga att patienter kommer till skada. Det skulle också kunna innebära en ekonomisk vinst för regionerna eftersom det kan ge god översikt över lager och eventuellt logistiska fördelar. På så sätt kan det även gynna regionerna. </w:t>
      </w:r>
      <w:r w:rsidRPr="003D3275">
        <w:rPr>
          <w:i/>
          <w:iCs/>
        </w:rPr>
        <w:t>Göteborgs universitet</w:t>
      </w:r>
      <w:r>
        <w:t xml:space="preserve"> anför att regist</w:t>
      </w:r>
      <w:r>
        <w:softHyphen/>
        <w:t>rer</w:t>
      </w:r>
      <w:r>
        <w:softHyphen/>
        <w:t xml:space="preserve">ing av unik produktidentifiering (UDI) för medicintekniska produkter som t.ex. implantat nog kan </w:t>
      </w:r>
      <w:r w:rsidRPr="008F4D8C">
        <w:t>underlätta för alla parter vid registrering av person</w:t>
      </w:r>
      <w:r>
        <w:softHyphen/>
      </w:r>
      <w:r w:rsidRPr="008F4D8C">
        <w:t>skad</w:t>
      </w:r>
      <w:r>
        <w:t xml:space="preserve">or eller </w:t>
      </w:r>
      <w:r w:rsidRPr="008F4D8C">
        <w:t>biverkningar</w:t>
      </w:r>
      <w:r>
        <w:t xml:space="preserve"> orsakat av dessa produkter.</w:t>
      </w:r>
    </w:p>
    <w:p w14:paraId="536F0390" w14:textId="6E92AF64" w:rsidR="008539B5" w:rsidRDefault="008539B5" w:rsidP="008539B5">
      <w:pPr>
        <w:pStyle w:val="Brdtextmedindrag"/>
      </w:pPr>
      <w:r>
        <w:t>Av propositionen framgår även att vårdgivare kan ingå i begreppet hälso- och sjukvårdsinstitution. Eftersom regionerna är huvudmän för vård</w:t>
      </w:r>
      <w:r>
        <w:softHyphen/>
        <w:t>givare så påverkas de av detta förslag. Regionerna behöver utöver att in</w:t>
      </w:r>
      <w:r>
        <w:softHyphen/>
        <w:t>formera sig om vad som står i EU-förordningarna också bevaka vilka förordningar och myndighetsföreskrifter som antas med stöd av nämnda bemyndiganden.</w:t>
      </w:r>
    </w:p>
    <w:p w14:paraId="64E88F31" w14:textId="470EBEE9" w:rsidR="008539B5" w:rsidRPr="00020694" w:rsidRDefault="008539B5" w:rsidP="008539B5">
      <w:pPr>
        <w:pStyle w:val="Brdtextmedindrag"/>
      </w:pPr>
      <w:r>
        <w:t>Om det blir dyrare med medicintekniska produkter så påverkar detta också regionerna i den utsträckning som de köper in medicintekniska pro</w:t>
      </w:r>
      <w:r>
        <w:softHyphen/>
        <w:t>dukt</w:t>
      </w:r>
      <w:r>
        <w:softHyphen/>
        <w:t>er. Samtidigt kan den förbättrade patientsäkerheten förväntas leda till färre komplikationer och därmed lägre kostnader för behandling av kom</w:t>
      </w:r>
      <w:r>
        <w:softHyphen/>
        <w:t>plika</w:t>
      </w:r>
      <w:r>
        <w:softHyphen/>
        <w:t xml:space="preserve">tioner. </w:t>
      </w:r>
      <w:r w:rsidRPr="009611AE">
        <w:rPr>
          <w:bCs/>
        </w:rPr>
        <w:t>Flera regioner (</w:t>
      </w:r>
      <w:r w:rsidRPr="009611AE">
        <w:rPr>
          <w:bCs/>
          <w:i/>
          <w:iCs/>
        </w:rPr>
        <w:t>Gävleborg, Värmland, Västmanland, Stockholm och Örebro</w:t>
      </w:r>
      <w:r w:rsidRPr="009611AE">
        <w:rPr>
          <w:bCs/>
        </w:rPr>
        <w:t xml:space="preserve">) framför att regionernas och kommunernas kostnader kommer att öka på grund av ökade krav. </w:t>
      </w:r>
      <w:r w:rsidRPr="009611AE">
        <w:rPr>
          <w:bCs/>
          <w:i/>
          <w:iCs/>
        </w:rPr>
        <w:t>Region Stockholm</w:t>
      </w:r>
      <w:r w:rsidRPr="009611AE">
        <w:rPr>
          <w:bCs/>
        </w:rPr>
        <w:t xml:space="preserve"> anför att de skärpta krav på klinisk prövning av medicinteknisk utrustning som förord</w:t>
      </w:r>
      <w:r>
        <w:rPr>
          <w:bCs/>
        </w:rPr>
        <w:softHyphen/>
      </w:r>
      <w:r w:rsidRPr="009611AE">
        <w:rPr>
          <w:bCs/>
        </w:rPr>
        <w:t>ningen ställer kommer att leda till högre kostnader för de förvalt</w:t>
      </w:r>
      <w:r>
        <w:rPr>
          <w:bCs/>
        </w:rPr>
        <w:softHyphen/>
      </w:r>
      <w:r w:rsidRPr="009611AE">
        <w:rPr>
          <w:bCs/>
        </w:rPr>
        <w:t>ning</w:t>
      </w:r>
      <w:r>
        <w:rPr>
          <w:bCs/>
        </w:rPr>
        <w:softHyphen/>
      </w:r>
      <w:r w:rsidRPr="009611AE">
        <w:rPr>
          <w:bCs/>
        </w:rPr>
        <w:t>ar och bolag som använder medicinteknisk utrustning i sin verk</w:t>
      </w:r>
      <w:r>
        <w:rPr>
          <w:bCs/>
        </w:rPr>
        <w:softHyphen/>
      </w:r>
      <w:r w:rsidRPr="009611AE">
        <w:rPr>
          <w:bCs/>
        </w:rPr>
        <w:t>sam</w:t>
      </w:r>
      <w:r>
        <w:rPr>
          <w:bCs/>
        </w:rPr>
        <w:softHyphen/>
      </w:r>
      <w:r w:rsidRPr="009611AE">
        <w:rPr>
          <w:bCs/>
        </w:rPr>
        <w:t xml:space="preserve">het. Dessa fördyringar kan leda till </w:t>
      </w:r>
      <w:r>
        <w:rPr>
          <w:bCs/>
        </w:rPr>
        <w:t xml:space="preserve">att </w:t>
      </w:r>
      <w:r w:rsidRPr="009611AE">
        <w:rPr>
          <w:bCs/>
        </w:rPr>
        <w:t>marknadsutbudet kan minska samt att de medicintekniska företagens ökade kostnader kommer att belasta hälso- och sjukvården genom höjda priser. Region Stockholm anför att det dock är svårt att göra en sammanvägd bedömning av förslagets ekonom</w:t>
      </w:r>
      <w:r>
        <w:rPr>
          <w:bCs/>
        </w:rPr>
        <w:softHyphen/>
      </w:r>
      <w:r w:rsidRPr="009611AE">
        <w:rPr>
          <w:bCs/>
        </w:rPr>
        <w:t>iska konsekvenser då en förväntad ökad patientsäkerhet och färre kom</w:t>
      </w:r>
      <w:r>
        <w:rPr>
          <w:bCs/>
        </w:rPr>
        <w:softHyphen/>
      </w:r>
      <w:r w:rsidRPr="009611AE">
        <w:rPr>
          <w:bCs/>
        </w:rPr>
        <w:t>plika</w:t>
      </w:r>
      <w:r>
        <w:rPr>
          <w:bCs/>
        </w:rPr>
        <w:softHyphen/>
      </w:r>
      <w:r w:rsidRPr="009611AE">
        <w:rPr>
          <w:bCs/>
        </w:rPr>
        <w:t>tioner även bedöms leda till viss ekonomiskt vinst.</w:t>
      </w:r>
      <w:r>
        <w:rPr>
          <w:bCs/>
        </w:rPr>
        <w:t xml:space="preserve"> </w:t>
      </w:r>
      <w:r>
        <w:t xml:space="preserve"> </w:t>
      </w:r>
      <w:r w:rsidRPr="00771020">
        <w:rPr>
          <w:i/>
          <w:iCs/>
        </w:rPr>
        <w:t>Sahlgrenska Universitetssjukhuset</w:t>
      </w:r>
      <w:r w:rsidRPr="00771020">
        <w:t xml:space="preserve"> </w:t>
      </w:r>
      <w:r>
        <w:t>fram</w:t>
      </w:r>
      <w:r w:rsidRPr="00771020">
        <w:t>för att för laboratoriernas del kommer den stora ekonom</w:t>
      </w:r>
      <w:r>
        <w:softHyphen/>
      </w:r>
      <w:r w:rsidRPr="00771020">
        <w:t>iska effekten av detta direktiv antagligen bli att sjukhuset måste börja använda CE-märkta reagens och material i mycket större utsträck</w:t>
      </w:r>
      <w:r>
        <w:softHyphen/>
      </w:r>
      <w:r w:rsidRPr="00771020">
        <w:t>ning, vilket riskerar att bli mycket dyrare utan uppenbar ökad kvalitet eller patient</w:t>
      </w:r>
      <w:r>
        <w:softHyphen/>
      </w:r>
      <w:r w:rsidRPr="00771020">
        <w:t xml:space="preserve">säkerhet. </w:t>
      </w:r>
      <w:r>
        <w:t>Sjukhuset framför att ä</w:t>
      </w:r>
      <w:r w:rsidRPr="00771020">
        <w:t>ven en lite</w:t>
      </w:r>
      <w:r>
        <w:t>n</w:t>
      </w:r>
      <w:r w:rsidRPr="00771020">
        <w:t xml:space="preserve"> procentuell ökning kan få stora ekonomiska effekter med tanke på storleksordningen </w:t>
      </w:r>
      <w:r>
        <w:t xml:space="preserve">på </w:t>
      </w:r>
      <w:r w:rsidRPr="00771020">
        <w:t>det som sjuk</w:t>
      </w:r>
      <w:r>
        <w:softHyphen/>
      </w:r>
      <w:r w:rsidRPr="00771020">
        <w:t>huset beställer.</w:t>
      </w:r>
      <w:r>
        <w:t xml:space="preserve"> Regeringen bedömer att eventuella ökade kostnader för regionerna bör leda ökad patientsäkerhet. De ökade kostnaderna är emellertid inte en direkt följd av denna proposition utan av EU-förordningarna. </w:t>
      </w:r>
    </w:p>
    <w:p w14:paraId="48CA2983" w14:textId="2530078B" w:rsidR="008539B5" w:rsidRDefault="008539B5" w:rsidP="008539B5">
      <w:pPr>
        <w:pStyle w:val="Brdtextmedindrag"/>
      </w:pPr>
      <w:r>
        <w:t xml:space="preserve">Det ökade behovet av samordning kring ärendehantering av kliniska prövningar kan påverka regioner och regionala biobankscentra. </w:t>
      </w:r>
      <w:r w:rsidRPr="005C7D8E">
        <w:rPr>
          <w:i/>
        </w:rPr>
        <w:t>Biobank Sverige</w:t>
      </w:r>
      <w:r w:rsidRPr="00EF0E35">
        <w:t xml:space="preserve"> anger att en lösning med elektronisk ärendehantering är nödvändig för att kunna genomföra granskningarna och kommunicera yttranden. </w:t>
      </w:r>
      <w:r>
        <w:t>Regionala biobankscentra</w:t>
      </w:r>
      <w:r w:rsidRPr="00EF0E35">
        <w:t>, Etikprövningsmyndigheten och Läkemedels</w:t>
      </w:r>
      <w:r>
        <w:softHyphen/>
      </w:r>
      <w:r w:rsidRPr="00EF0E35">
        <w:t>verk</w:t>
      </w:r>
      <w:r>
        <w:softHyphen/>
      </w:r>
      <w:r w:rsidRPr="00EF0E35">
        <w:t>et behöver var för sig ett ärendehanteringssystem samt en kom</w:t>
      </w:r>
      <w:r>
        <w:softHyphen/>
      </w:r>
      <w:r w:rsidRPr="00EF0E35">
        <w:t>munika</w:t>
      </w:r>
      <w:r>
        <w:softHyphen/>
      </w:r>
      <w:r w:rsidRPr="00EF0E35">
        <w:t>tions</w:t>
      </w:r>
      <w:r>
        <w:softHyphen/>
      </w:r>
      <w:r w:rsidRPr="00EF0E35">
        <w:t>lösning mellan systemen.</w:t>
      </w:r>
      <w:r>
        <w:t xml:space="preserve"> </w:t>
      </w:r>
      <w:r w:rsidRPr="00EF0E35">
        <w:t>För att R</w:t>
      </w:r>
      <w:r>
        <w:t>egionala biobankscentra</w:t>
      </w:r>
      <w:r w:rsidRPr="00EF0E35">
        <w:t xml:space="preserve"> ska kunna utveckla ett ärendehanteringssystem för ändamålet krävs finan</w:t>
      </w:r>
      <w:r>
        <w:softHyphen/>
      </w:r>
      <w:r w:rsidRPr="00EF0E35">
        <w:t>si</w:t>
      </w:r>
      <w:r>
        <w:softHyphen/>
      </w:r>
      <w:r w:rsidRPr="00EF0E35">
        <w:t>ering</w:t>
      </w:r>
      <w:r>
        <w:t xml:space="preserve"> enligt Biobank Sverige</w:t>
      </w:r>
      <w:r w:rsidRPr="00EF0E35">
        <w:t>.</w:t>
      </w:r>
      <w:r>
        <w:t xml:space="preserve"> Regionala biobankscentra ligger under region</w:t>
      </w:r>
      <w:r>
        <w:softHyphen/>
        <w:t>erna och därför är det viktigt att deras ärendehanteringssystem fung</w:t>
      </w:r>
      <w:r>
        <w:softHyphen/>
        <w:t>er</w:t>
      </w:r>
      <w:r>
        <w:softHyphen/>
        <w:t>ar, men naturligtvis ser regeringen ett behov av nationell ko</w:t>
      </w:r>
      <w:r>
        <w:softHyphen/>
        <w:t>ordiner</w:t>
      </w:r>
      <w:r>
        <w:softHyphen/>
        <w:t>ing. Frågan om finansiering av biobankerna ligger dock utanför denna pro</w:t>
      </w:r>
      <w:r>
        <w:softHyphen/>
        <w:t>position.</w:t>
      </w:r>
    </w:p>
    <w:p w14:paraId="0EA750D9" w14:textId="123485DD" w:rsidR="008539B5" w:rsidRDefault="008539B5" w:rsidP="008539B5">
      <w:pPr>
        <w:pStyle w:val="Brdtextmedindrag"/>
      </w:pPr>
      <w:r>
        <w:t>Propositionens bedömningar i fråga om den som reprocessar engångs</w:t>
      </w:r>
      <w:r>
        <w:softHyphen/>
        <w:t>produkt</w:t>
      </w:r>
      <w:r>
        <w:softHyphen/>
        <w:t>er är också relevant för regioner och privata vårdgivare som re</w:t>
      </w:r>
      <w:r>
        <w:softHyphen/>
        <w:t xml:space="preserve">processar och återanvänder engångsprodukter. </w:t>
      </w:r>
      <w:bookmarkStart w:id="595" w:name="_Hlk58584968"/>
      <w:r>
        <w:t>I dagsläget finns det olika upp</w:t>
      </w:r>
      <w:r>
        <w:softHyphen/>
        <w:t>fattningar om huruvida det är tillåtet eller förbjudet att reprocessa och åter</w:t>
      </w:r>
      <w:r>
        <w:softHyphen/>
        <w:t>använda engångsprodukter</w:t>
      </w:r>
      <w:bookmarkEnd w:id="595"/>
      <w:r>
        <w:t>. Oavsett hur de tillämpande myndigheterna ser på verksamheten så följer det av MDR-förordningen, som ska börja tillämp</w:t>
      </w:r>
      <w:r>
        <w:softHyphen/>
        <w:t xml:space="preserve">as den 26 maj 2021, att så länge som det inte är tillåtet enligt nationell rätt så är verksamheten förbjuden enligt MDR-förordningen. </w:t>
      </w:r>
      <w:bookmarkStart w:id="596" w:name="_Hlk58585063"/>
      <w:r>
        <w:t>Social</w:t>
      </w:r>
      <w:r>
        <w:softHyphen/>
        <w:t>styrelsen har haft i uppdrag att</w:t>
      </w:r>
      <w:r w:rsidRPr="00D33B21">
        <w:t xml:space="preserve"> utreda</w:t>
      </w:r>
      <w:r>
        <w:t xml:space="preserve"> om </w:t>
      </w:r>
      <w:r w:rsidRPr="00D33B21">
        <w:t>det – ur ett patient</w:t>
      </w:r>
      <w:r>
        <w:softHyphen/>
      </w:r>
      <w:r w:rsidRPr="00D33B21">
        <w:t>säker</w:t>
      </w:r>
      <w:r>
        <w:softHyphen/>
      </w:r>
      <w:r w:rsidRPr="00D33B21">
        <w:t>hets</w:t>
      </w:r>
      <w:r>
        <w:softHyphen/>
      </w:r>
      <w:r w:rsidRPr="00D33B21">
        <w:t>perspektiv – finns förutsättningar att tillåta att medicintekniska engångs</w:t>
      </w:r>
      <w:r>
        <w:softHyphen/>
      </w:r>
      <w:r w:rsidRPr="00D33B21">
        <w:t>produkter reprocessas och återanvänds</w:t>
      </w:r>
      <w:r>
        <w:t xml:space="preserve"> i Sverige</w:t>
      </w:r>
      <w:r w:rsidRPr="0010744D">
        <w:t xml:space="preserve"> </w:t>
      </w:r>
      <w:r>
        <w:t>(</w:t>
      </w:r>
      <w:r w:rsidRPr="0010744D">
        <w:t>S2019/05187</w:t>
      </w:r>
      <w:r>
        <w:t>)</w:t>
      </w:r>
      <w:r w:rsidRPr="00D33B21">
        <w:t>.</w:t>
      </w:r>
      <w:r>
        <w:t xml:space="preserve"> Upp</w:t>
      </w:r>
      <w:r>
        <w:softHyphen/>
        <w:t>draget</w:t>
      </w:r>
      <w:r w:rsidDel="000E43F6">
        <w:t xml:space="preserve"> </w:t>
      </w:r>
      <w:r>
        <w:t xml:space="preserve">redovisades till regeringen i december 2020. </w:t>
      </w:r>
      <w:bookmarkEnd w:id="596"/>
      <w:r w:rsidRPr="000E43F6">
        <w:t xml:space="preserve"> Socialstyrelsens huvud</w:t>
      </w:r>
      <w:r>
        <w:softHyphen/>
      </w:r>
      <w:r w:rsidRPr="000E43F6">
        <w:t>sakliga slutsats är att det finns förutsättningar för att på ett patient</w:t>
      </w:r>
      <w:r>
        <w:softHyphen/>
      </w:r>
      <w:r w:rsidRPr="000E43F6">
        <w:t>säkert sätt reprocessa och återanvända medicintekniska engångsprodukter i Sverige</w:t>
      </w:r>
      <w:r>
        <w:t>, se även avsnitt 9.5 där re</w:t>
      </w:r>
      <w:r w:rsidRPr="000E43F6">
        <w:t>geringen mot bakgrund av Socialstyr</w:t>
      </w:r>
      <w:r>
        <w:softHyphen/>
      </w:r>
      <w:r w:rsidRPr="000E43F6">
        <w:t>els</w:t>
      </w:r>
      <w:r>
        <w:softHyphen/>
      </w:r>
      <w:r w:rsidRPr="000E43F6">
        <w:t>en rapport konstatera</w:t>
      </w:r>
      <w:r>
        <w:t>r</w:t>
      </w:r>
      <w:r w:rsidRPr="000E43F6">
        <w:t xml:space="preserve"> att det kan finnas ett behov av att tillåta reprocess</w:t>
      </w:r>
      <w:r>
        <w:softHyphen/>
      </w:r>
      <w:r w:rsidRPr="000E43F6">
        <w:t>ing.</w:t>
      </w:r>
      <w:r>
        <w:t xml:space="preserve"> Genom MDR-förordningen blir det dock tydligt att regioner som ägnar sig åt reprocessing och återanvändning av engångsprodukter i dag kommer att behöva upphöra med verksamheten. Det innebär i sin tur att regionerna behöver köpa in nya produkter i stället vilket medför kostnader. Som anges i avsnitt 9.5 så anför </w:t>
      </w:r>
      <w:bookmarkStart w:id="597" w:name="_Hlk58585529"/>
      <w:r>
        <w:t>r</w:t>
      </w:r>
      <w:r w:rsidRPr="004F42FE">
        <w:rPr>
          <w:bCs/>
        </w:rPr>
        <w:t xml:space="preserve">egionerna </w:t>
      </w:r>
      <w:bookmarkStart w:id="598" w:name="_Hlk58585155"/>
      <w:r w:rsidRPr="000A6A8E">
        <w:rPr>
          <w:bCs/>
          <w:i/>
          <w:iCs/>
        </w:rPr>
        <w:t>Jämtland Härje</w:t>
      </w:r>
      <w:r>
        <w:rPr>
          <w:bCs/>
          <w:i/>
          <w:iCs/>
        </w:rPr>
        <w:softHyphen/>
      </w:r>
      <w:r w:rsidRPr="000A6A8E">
        <w:rPr>
          <w:bCs/>
          <w:i/>
          <w:iCs/>
        </w:rPr>
        <w:t>dal</w:t>
      </w:r>
      <w:r>
        <w:rPr>
          <w:bCs/>
          <w:i/>
          <w:iCs/>
        </w:rPr>
        <w:softHyphen/>
      </w:r>
      <w:r w:rsidRPr="000A6A8E">
        <w:rPr>
          <w:bCs/>
          <w:i/>
          <w:iCs/>
        </w:rPr>
        <w:t>en,</w:t>
      </w:r>
      <w:r w:rsidRPr="004F42FE">
        <w:rPr>
          <w:bCs/>
        </w:rPr>
        <w:t xml:space="preserve"> </w:t>
      </w:r>
      <w:r w:rsidRPr="004F42FE">
        <w:rPr>
          <w:bCs/>
          <w:i/>
          <w:iCs/>
        </w:rPr>
        <w:t>Gävleborg, Värmland, Västmanland</w:t>
      </w:r>
      <w:r w:rsidRPr="004F42FE">
        <w:rPr>
          <w:bCs/>
        </w:rPr>
        <w:t xml:space="preserve"> och </w:t>
      </w:r>
      <w:r w:rsidRPr="004F42FE">
        <w:rPr>
          <w:bCs/>
          <w:i/>
          <w:iCs/>
        </w:rPr>
        <w:t>Örebro</w:t>
      </w:r>
      <w:r w:rsidRPr="004F42FE">
        <w:rPr>
          <w:bCs/>
        </w:rPr>
        <w:t xml:space="preserve"> att</w:t>
      </w:r>
      <w:r w:rsidRPr="00AB5D78">
        <w:rPr>
          <w:bCs/>
        </w:rPr>
        <w:t xml:space="preserve"> </w:t>
      </w:r>
      <w:r w:rsidRPr="004F42FE">
        <w:rPr>
          <w:bCs/>
        </w:rPr>
        <w:t>hälso- och sjuk</w:t>
      </w:r>
      <w:r>
        <w:rPr>
          <w:bCs/>
        </w:rPr>
        <w:softHyphen/>
      </w:r>
      <w:r w:rsidRPr="004F42FE">
        <w:rPr>
          <w:bCs/>
        </w:rPr>
        <w:t>vård</w:t>
      </w:r>
      <w:r>
        <w:rPr>
          <w:bCs/>
        </w:rPr>
        <w:softHyphen/>
      </w:r>
      <w:r w:rsidRPr="004F42FE">
        <w:rPr>
          <w:bCs/>
        </w:rPr>
        <w:t xml:space="preserve">en kommer att få ökade </w:t>
      </w:r>
      <w:r>
        <w:rPr>
          <w:bCs/>
        </w:rPr>
        <w:t xml:space="preserve">kostnader </w:t>
      </w:r>
      <w:r w:rsidRPr="004F42FE">
        <w:rPr>
          <w:bCs/>
        </w:rPr>
        <w:t>om reprocessing och åter</w:t>
      </w:r>
      <w:r>
        <w:rPr>
          <w:bCs/>
        </w:rPr>
        <w:softHyphen/>
      </w:r>
      <w:r w:rsidRPr="004F42FE">
        <w:rPr>
          <w:bCs/>
        </w:rPr>
        <w:t>använd</w:t>
      </w:r>
      <w:r>
        <w:rPr>
          <w:bCs/>
        </w:rPr>
        <w:softHyphen/>
      </w:r>
      <w:r w:rsidRPr="004F42FE">
        <w:rPr>
          <w:bCs/>
        </w:rPr>
        <w:t>ning av engångsprodukter inte tillåts</w:t>
      </w:r>
      <w:bookmarkStart w:id="599" w:name="_Hlk58585478"/>
      <w:bookmarkEnd w:id="598"/>
      <w:r>
        <w:rPr>
          <w:b/>
        </w:rPr>
        <w:t xml:space="preserve">. </w:t>
      </w:r>
      <w:bookmarkEnd w:id="597"/>
      <w:r w:rsidRPr="003848EE">
        <w:t xml:space="preserve">Socialstyrelsen bedömer </w:t>
      </w:r>
      <w:r>
        <w:rPr>
          <w:bCs/>
        </w:rPr>
        <w:t xml:space="preserve">i sin rapport </w:t>
      </w:r>
      <w:r w:rsidRPr="003848EE">
        <w:t>att reprocessing och återanvändning av medicintekniska engångs</w:t>
      </w:r>
      <w:r>
        <w:softHyphen/>
      </w:r>
      <w:r w:rsidRPr="003848EE">
        <w:t>produkter i det fall produkter återanvänds medför betydande kostnadsbesparingar, cirka 65</w:t>
      </w:r>
      <w:r>
        <w:rPr>
          <w:bCs/>
        </w:rPr>
        <w:t>–</w:t>
      </w:r>
      <w:r w:rsidRPr="003848EE">
        <w:t>70 miljoner kronor per år endast för elektrofysiologiska katetrar. För produkter som reprocessas, men inte återanvänds är de ekonomiska kon</w:t>
      </w:r>
      <w:r>
        <w:softHyphen/>
      </w:r>
      <w:r w:rsidRPr="003848EE">
        <w:t>sekvenserna betydligt mindre och svårare att bedöma.</w:t>
      </w:r>
      <w:r>
        <w:t xml:space="preserve"> </w:t>
      </w:r>
    </w:p>
    <w:p w14:paraId="43D54888" w14:textId="7FA2C4D0" w:rsidR="008539B5" w:rsidRDefault="008539B5" w:rsidP="008539B5">
      <w:pPr>
        <w:pStyle w:val="Brdtextmedindrag"/>
      </w:pPr>
      <w:r>
        <w:t>Att ställa om en verksamhets rutiner till att endast använda berörda engångs</w:t>
      </w:r>
      <w:r>
        <w:softHyphen/>
        <w:t>produkter en gång eller upphandla produkter som också är av</w:t>
      </w:r>
      <w:r>
        <w:softHyphen/>
        <w:t>sedda att användas fler gånger är troligtvis möjligt, men kan ta tid. Flera engångs</w:t>
      </w:r>
      <w:r>
        <w:softHyphen/>
        <w:t xml:space="preserve">produkter kan kräva större lager eller bättre materialförsörjning. Nya upphandlingar tar också tid att genomföra. </w:t>
      </w:r>
    </w:p>
    <w:p w14:paraId="684C6FFB" w14:textId="77777777" w:rsidR="008539B5" w:rsidRDefault="008539B5" w:rsidP="008539B5">
      <w:pPr>
        <w:pStyle w:val="Rubrik3"/>
      </w:pPr>
      <w:bookmarkStart w:id="600" w:name="_Toc65132735"/>
      <w:bookmarkStart w:id="601" w:name="_Toc69367605"/>
      <w:bookmarkEnd w:id="599"/>
      <w:r>
        <w:t>Den som r</w:t>
      </w:r>
      <w:r w:rsidRPr="00693521">
        <w:t>eprocessar engångsprodukter</w:t>
      </w:r>
      <w:bookmarkEnd w:id="600"/>
      <w:bookmarkEnd w:id="601"/>
      <w:r w:rsidRPr="00693521">
        <w:t xml:space="preserve"> </w:t>
      </w:r>
    </w:p>
    <w:p w14:paraId="5770E392" w14:textId="4E0754E5" w:rsidR="008539B5" w:rsidRDefault="008539B5" w:rsidP="008539B5">
      <w:pPr>
        <w:pStyle w:val="Brdtextmedindrag"/>
        <w:ind w:firstLine="0"/>
      </w:pPr>
      <w:r>
        <w:t>Som framgår av avsnitt 20.5.8 blir det från och med den 26 maj 2021 förbjudet att reprocessa engångsprodukter enligt MDR-förordningen, o</w:t>
      </w:r>
      <w:r w:rsidRPr="00736C76">
        <w:t>m det inte framgår av nationell rätt att reprocessing är tillåtet</w:t>
      </w:r>
      <w:r>
        <w:t>. Om regeringen be</w:t>
      </w:r>
      <w:r>
        <w:softHyphen/>
        <w:t>slutar att reprocessing ska vara tillåtet i Sverige enligt EU-förord</w:t>
      </w:r>
      <w:r>
        <w:softHyphen/>
        <w:t>ning</w:t>
      </w:r>
      <w:r>
        <w:softHyphen/>
        <w:t>arna innehåller propositionen förslag som berör reprocessare av engångs</w:t>
      </w:r>
      <w:r>
        <w:softHyphen/>
        <w:t>produkter. Villkor för reprocessing, återanvändning och tillhandahållande samt krav på reprocessing och överföring av en engångsprodukt till ett annat land föreslås kunna preciseras i förordning eller myndighets</w:t>
      </w:r>
      <w:r>
        <w:softHyphen/>
        <w:t xml:space="preserve">föreskrifter. </w:t>
      </w:r>
    </w:p>
    <w:p w14:paraId="20D74DC1" w14:textId="42A7EFA9" w:rsidR="008539B5" w:rsidRDefault="008539B5" w:rsidP="008539B5">
      <w:pPr>
        <w:pStyle w:val="Brdtextmedindrag"/>
      </w:pPr>
      <w:r>
        <w:t>Förslaget berör företag som kan komma att reprocessa. Förslaget berör även regionerna och andra aktörer som omfattas av begreppet hälso- och sjuk</w:t>
      </w:r>
      <w:r>
        <w:softHyphen/>
        <w:t>vårds</w:t>
      </w:r>
      <w:r>
        <w:softHyphen/>
        <w:t xml:space="preserve">institution som reprocessar och återanvänder produkter i dag eller har för avsikt att göra det i framtiden. </w:t>
      </w:r>
    </w:p>
    <w:p w14:paraId="7ECEA64C" w14:textId="3FA1FA51" w:rsidR="008539B5" w:rsidRPr="00CE7282" w:rsidRDefault="008539B5" w:rsidP="008539B5">
      <w:pPr>
        <w:pStyle w:val="Brdtextmedindrag"/>
      </w:pPr>
      <w:r>
        <w:t>För det fall reprocessing ska tillåtas i Sverige enligt EU-förordningarna kan förslaget innebära en ökning i administration för berörda aktörer. Verk</w:t>
      </w:r>
      <w:r>
        <w:softHyphen/>
        <w:t xml:space="preserve">samheten föreslås även bli avgiftsbelagd för de fall denna verksamhet inte sker inom hälso- och sjukvården eller av hälso- och sjukvårdspersonal. </w:t>
      </w:r>
    </w:p>
    <w:p w14:paraId="58CEB2DC" w14:textId="77777777" w:rsidR="008539B5" w:rsidRDefault="008539B5" w:rsidP="008539B5">
      <w:pPr>
        <w:pStyle w:val="Rubrik3"/>
      </w:pPr>
      <w:bookmarkStart w:id="602" w:name="_Toc65132736"/>
      <w:bookmarkStart w:id="603" w:name="_Toc69367606"/>
      <w:r w:rsidRPr="006D05F3">
        <w:t>Apotek</w:t>
      </w:r>
      <w:bookmarkEnd w:id="602"/>
      <w:bookmarkEnd w:id="603"/>
      <w:r w:rsidRPr="006D05F3">
        <w:t xml:space="preserve"> </w:t>
      </w:r>
    </w:p>
    <w:p w14:paraId="0CB08881" w14:textId="40206792" w:rsidR="008539B5" w:rsidRPr="006D05F3" w:rsidRDefault="008539B5" w:rsidP="008539B5">
      <w:pPr>
        <w:pStyle w:val="Brdtext"/>
      </w:pPr>
      <w:r w:rsidRPr="006D05F3">
        <w:t>Apoteken säljer många olika medicintekniska produkter. Utöver försälj</w:t>
      </w:r>
      <w:r>
        <w:softHyphen/>
      </w:r>
      <w:r w:rsidRPr="006D05F3">
        <w:t>ning av medicintekniska produkter så erbjuder apoteken i allt större ut</w:t>
      </w:r>
      <w:r>
        <w:softHyphen/>
      </w:r>
      <w:r w:rsidRPr="006D05F3">
        <w:t>sträck</w:t>
      </w:r>
      <w:r>
        <w:softHyphen/>
      </w:r>
      <w:r w:rsidRPr="006D05F3">
        <w:t xml:space="preserve">ning tjänster inom hälso- och sjukvårdens område och många av dessa tjänster innebär användning av medicintekniska produkter. De tjänster som faller inom begreppet hälso- och sjukvård omfattas av det tillsynsansvar som </w:t>
      </w:r>
      <w:r>
        <w:t>IVO</w:t>
      </w:r>
      <w:r w:rsidRPr="006D05F3">
        <w:t xml:space="preserve"> har enligt patientsäkerhetslagen</w:t>
      </w:r>
      <w:r>
        <w:t xml:space="preserve"> (2010:659)</w:t>
      </w:r>
      <w:r w:rsidRPr="006D05F3">
        <w:t xml:space="preserve">. </w:t>
      </w:r>
      <w:r>
        <w:t>Apo</w:t>
      </w:r>
      <w:r>
        <w:softHyphen/>
        <w:t>tek</w:t>
      </w:r>
      <w:r>
        <w:softHyphen/>
        <w:t>en är i den bemärkelsen vårdgivare och omfattas då också av begrepp</w:t>
      </w:r>
      <w:r>
        <w:softHyphen/>
        <w:t xml:space="preserve">et hälso- och sjukvårdsinstitution enligt EU-förordningarna. </w:t>
      </w:r>
      <w:r w:rsidRPr="006D05F3">
        <w:t xml:space="preserve">Apoteken kan </w:t>
      </w:r>
      <w:r>
        <w:t xml:space="preserve">därför </w:t>
      </w:r>
      <w:r w:rsidRPr="006D05F3">
        <w:t>komma att bli skyldiga att lagra och förvara UDI för produ</w:t>
      </w:r>
      <w:r>
        <w:t>kter, pro</w:t>
      </w:r>
      <w:r>
        <w:softHyphen/>
        <w:t>dukt</w:t>
      </w:r>
      <w:r w:rsidRPr="006D05F3">
        <w:t>kategorier eller pro</w:t>
      </w:r>
      <w:r>
        <w:t>dukt</w:t>
      </w:r>
      <w:r w:rsidRPr="006D05F3">
        <w:t>grupper i den mån regeringen eller den myndig</w:t>
      </w:r>
      <w:r>
        <w:softHyphen/>
      </w:r>
      <w:r w:rsidRPr="006D05F3">
        <w:t>het regeringen bestämmer meddelar föreskrift</w:t>
      </w:r>
      <w:r>
        <w:t>er om att lagra UDI för produkter som apoteken säljer (se avsnitt 9.11</w:t>
      </w:r>
      <w:r w:rsidRPr="006D05F3">
        <w:t xml:space="preserve">). </w:t>
      </w:r>
    </w:p>
    <w:p w14:paraId="6B716386" w14:textId="019DD464" w:rsidR="008539B5" w:rsidRDefault="008539B5" w:rsidP="008539B5">
      <w:pPr>
        <w:pStyle w:val="Brdtextmedindrag"/>
      </w:pPr>
      <w:r w:rsidRPr="006D05F3">
        <w:t xml:space="preserve">För de flesta </w:t>
      </w:r>
      <w:r>
        <w:t xml:space="preserve">av dessa </w:t>
      </w:r>
      <w:r w:rsidRPr="006D05F3">
        <w:t>produkter kommer apoteken, precis som i dag, att vara distributörer för</w:t>
      </w:r>
      <w:r>
        <w:t xml:space="preserve"> medicintekniska produkter</w:t>
      </w:r>
      <w:r w:rsidRPr="006D05F3">
        <w:t>, dvs. de kommer att till</w:t>
      </w:r>
      <w:r>
        <w:softHyphen/>
      </w:r>
      <w:r w:rsidRPr="006D05F3">
        <w:t>handa</w:t>
      </w:r>
      <w:r>
        <w:softHyphen/>
      </w:r>
      <w:r w:rsidRPr="006D05F3">
        <w:t>hålla produkter på mar</w:t>
      </w:r>
      <w:r>
        <w:t>knaden fram till dess att de tas i bruk</w:t>
      </w:r>
      <w:r w:rsidRPr="006D05F3">
        <w:t>. I dessa fall är det Läkem</w:t>
      </w:r>
      <w:r>
        <w:t xml:space="preserve">edelsverket som utövar tillsyn över apoteken. </w:t>
      </w:r>
    </w:p>
    <w:p w14:paraId="78040164" w14:textId="3F7E58EE" w:rsidR="008539B5" w:rsidRPr="0039581A" w:rsidRDefault="008539B5" w:rsidP="008539B5">
      <w:pPr>
        <w:pStyle w:val="Brdtextmedindrag"/>
      </w:pPr>
      <w:r>
        <w:t>I propositionen föreslås ett bemyndigande för regeringen eller den myndig</w:t>
      </w:r>
      <w:r>
        <w:softHyphen/>
        <w:t>het som regeringen bestämmer att meddela föreskrifter om registrer</w:t>
      </w:r>
      <w:r>
        <w:softHyphen/>
        <w:t xml:space="preserve">ing för olika ekonomiska aktörer. Som exempel på ekonomisk aktör nämns distributörer. Eftersom apoteken distribuerar medicintekniska produkter kan de komma att omfattas av föreskrifter om att lämna uppgifter till Läkemedelsverket.  </w:t>
      </w:r>
    </w:p>
    <w:p w14:paraId="4CB640F4" w14:textId="77777777" w:rsidR="008539B5" w:rsidRPr="0039581A" w:rsidRDefault="008539B5" w:rsidP="008539B5">
      <w:pPr>
        <w:pStyle w:val="Rubrik3"/>
      </w:pPr>
      <w:bookmarkStart w:id="604" w:name="_Toc65132737"/>
      <w:bookmarkStart w:id="605" w:name="_Toc69367607"/>
      <w:r w:rsidRPr="00C25DEE">
        <w:t>Anmälda organ</w:t>
      </w:r>
      <w:bookmarkEnd w:id="604"/>
      <w:bookmarkEnd w:id="605"/>
    </w:p>
    <w:p w14:paraId="06E6B293" w14:textId="0B39A4FF" w:rsidR="008539B5" w:rsidRDefault="008539B5" w:rsidP="008539B5">
      <w:pPr>
        <w:pStyle w:val="Brdtextmedindrag"/>
        <w:ind w:firstLine="0"/>
      </w:pPr>
      <w:r>
        <w:t>I propositionen föreslås bl.a. nya rättsliga grunder för att ta ut avgifter från an</w:t>
      </w:r>
      <w:r>
        <w:softHyphen/>
        <w:t>mälda organ. Några ändringar i sak är emellertid inte avsedda här i för</w:t>
      </w:r>
      <w:r>
        <w:softHyphen/>
        <w:t>håll</w:t>
      </w:r>
      <w:r>
        <w:softHyphen/>
        <w:t>ande till den första översynen med anledning av EU-förordningarna (</w:t>
      </w:r>
      <w:r w:rsidRPr="00A66977">
        <w:t>prop. 2016/17:197</w:t>
      </w:r>
      <w:r>
        <w:t xml:space="preserve">). </w:t>
      </w:r>
    </w:p>
    <w:p w14:paraId="5B5D7463" w14:textId="6D267195" w:rsidR="008539B5" w:rsidRDefault="008539B5" w:rsidP="008539B5">
      <w:pPr>
        <w:pStyle w:val="Brdtextmedindrag"/>
      </w:pPr>
      <w:r>
        <w:t>När de nya bestämmelserna om krav på produkter i EU-förordningarna ska börja tillämpas 2021 och 2022 kommer detta också att få en effekt på anmälda organ eftersom de måste vara väl insatta i det nya regelverket och de föreskrifter som meddelas med stöd av förslagen i denna proposition för att kunna utfärda intyg om att produkter är i överenstämmelse med regel</w:t>
      </w:r>
      <w:r>
        <w:softHyphen/>
        <w:t xml:space="preserve">verket. </w:t>
      </w:r>
    </w:p>
    <w:p w14:paraId="2B46E2A4" w14:textId="521F8ABC" w:rsidR="008539B5" w:rsidRDefault="008539B5" w:rsidP="008539B5">
      <w:pPr>
        <w:pStyle w:val="Brdtextmedindrag"/>
      </w:pPr>
      <w:r>
        <w:t xml:space="preserve">Den som </w:t>
      </w:r>
      <w:r w:rsidRPr="00CE3CE6">
        <w:t>oriktigt har uppgett sig vara ett anmält organ i enlighet med bestäm</w:t>
      </w:r>
      <w:r>
        <w:softHyphen/>
      </w:r>
      <w:r w:rsidRPr="00CE3CE6">
        <w:t>melser i</w:t>
      </w:r>
      <w:r>
        <w:t xml:space="preserve"> MDR- och IVDR-förordningarna kan få betala sank</w:t>
      </w:r>
      <w:r>
        <w:softHyphen/>
        <w:t>tions</w:t>
      </w:r>
      <w:r>
        <w:softHyphen/>
        <w:t xml:space="preserve">avgift enligt förslagen i propositionen. </w:t>
      </w:r>
    </w:p>
    <w:p w14:paraId="59717DE6" w14:textId="4309A738" w:rsidR="008539B5" w:rsidRDefault="008539B5" w:rsidP="008539B5">
      <w:pPr>
        <w:pStyle w:val="Brdtextmedindrag"/>
      </w:pPr>
      <w:r>
        <w:t>I propositionen föreslås också övergångsbestämmelser för anmälda organ som utfärdat intyg enligt äldre föreskrifter, dvs. EU-direktiven och nation</w:t>
      </w:r>
      <w:r>
        <w:softHyphen/>
        <w:t>ell rätt som genomför dessa, och som är fortsatt giltiga enligt artikel 120.2 i MDR-förordningen respektive artikel 110.2 i IVDR-förordningen. Det föreslås också att anmälda organ som utfärdat sådana intyg ska fort</w:t>
      </w:r>
      <w:r>
        <w:softHyphen/>
        <w:t>sätta att ansvara för lämplig övervakning med avseende på samtliga tillämp</w:t>
      </w:r>
      <w:r>
        <w:softHyphen/>
        <w:t>liga krav för de produkter för vilka de utfärdat intyg. Förslagen till över</w:t>
      </w:r>
      <w:r>
        <w:softHyphen/>
        <w:t>gångs</w:t>
      </w:r>
      <w:r>
        <w:softHyphen/>
        <w:t>bestämmelser i propositionen utgör dock främst anpassningar till EU-förordningarna.</w:t>
      </w:r>
    </w:p>
    <w:p w14:paraId="71F7D5F7" w14:textId="77777777" w:rsidR="008539B5" w:rsidRPr="00CF77CD" w:rsidRDefault="008539B5" w:rsidP="008539B5">
      <w:pPr>
        <w:pStyle w:val="Rubrik3"/>
      </w:pPr>
      <w:bookmarkStart w:id="606" w:name="_Toc65132738"/>
      <w:bookmarkStart w:id="607" w:name="_Toc69367608"/>
      <w:r w:rsidRPr="00C25DEE">
        <w:t>Importörer</w:t>
      </w:r>
      <w:bookmarkEnd w:id="606"/>
      <w:bookmarkEnd w:id="607"/>
    </w:p>
    <w:p w14:paraId="4BD856C5" w14:textId="050F0D69" w:rsidR="008539B5" w:rsidRPr="00CF77CD" w:rsidRDefault="008539B5" w:rsidP="008539B5">
      <w:pPr>
        <w:pStyle w:val="Brdtext"/>
      </w:pPr>
      <w:r>
        <w:t>Genom EU-förordningarna regleras även importörer. Detta är nytt i förhåll</w:t>
      </w:r>
      <w:r>
        <w:softHyphen/>
        <w:t>ande till tidigare. Med importörer avses enligt MDR- och IVDR-förord</w:t>
      </w:r>
      <w:r>
        <w:softHyphen/>
        <w:t xml:space="preserve">ningarna en </w:t>
      </w:r>
      <w:r w:rsidRPr="00356CED">
        <w:t>fysisk eller juridisk person som är etablerad inom unionen och släpper ut en produkt från ett tredjeland på unionsmarknaden</w:t>
      </w:r>
      <w:r>
        <w:t>. EU-förordningarna förtydligar importörernas skyldigheter och när en importör ska anses som tillverkare (se särskilt artikel 13 i MDR-förord</w:t>
      </w:r>
      <w:r>
        <w:softHyphen/>
        <w:t>ning</w:t>
      </w:r>
      <w:r>
        <w:softHyphen/>
        <w:t>en och artikel 13 i IVDR-förordningen). Genom att kraven på import</w:t>
      </w:r>
      <w:r>
        <w:softHyphen/>
        <w:t>ör</w:t>
      </w:r>
      <w:r>
        <w:softHyphen/>
        <w:t>erna regleras kan de även bli föremål för ökad tillsyn av och måste också sam</w:t>
      </w:r>
      <w:r>
        <w:softHyphen/>
        <w:t xml:space="preserve">arbeta </w:t>
      </w:r>
      <w:r w:rsidRPr="002C49CF">
        <w:t>med de behöriga myndigheterna enligt EU-förord</w:t>
      </w:r>
      <w:r>
        <w:softHyphen/>
      </w:r>
      <w:r w:rsidRPr="002C49CF">
        <w:t xml:space="preserve">ningarna. </w:t>
      </w:r>
      <w:r>
        <w:t>I dagsläget bedöms avgifter för importörer innebära en alltför stor administrativ börda för Läkemedelsverket.</w:t>
      </w:r>
    </w:p>
    <w:p w14:paraId="4585AF17" w14:textId="77777777" w:rsidR="008539B5" w:rsidRPr="000D303B" w:rsidRDefault="008539B5" w:rsidP="008539B5">
      <w:pPr>
        <w:pStyle w:val="Rubrik3"/>
      </w:pPr>
      <w:bookmarkStart w:id="608" w:name="_Toc65132739"/>
      <w:bookmarkStart w:id="609" w:name="_Toc69367609"/>
      <w:r w:rsidRPr="00C25DEE">
        <w:t>Exportörer</w:t>
      </w:r>
      <w:bookmarkEnd w:id="608"/>
      <w:bookmarkEnd w:id="609"/>
    </w:p>
    <w:p w14:paraId="349AD1EF" w14:textId="308D8C24" w:rsidR="008539B5" w:rsidRPr="00C25DEE" w:rsidRDefault="008539B5" w:rsidP="008539B5">
      <w:pPr>
        <w:pStyle w:val="Brdtext"/>
      </w:pPr>
      <w:r>
        <w:t xml:space="preserve">Exportörer av medicintekniska produkter regleras inte specifikt i EU-förordningarna. De omfattas inte heller av definitionen ekonomisk aktör. En nyhet i EU-förordningarna är att de ställer krav på </w:t>
      </w:r>
      <w:r w:rsidRPr="00F2275B">
        <w:t xml:space="preserve">medlemsstaterna att utfärda exportintyg på begäran. I </w:t>
      </w:r>
      <w:r>
        <w:t xml:space="preserve">promemorian </w:t>
      </w:r>
      <w:r w:rsidRPr="00F2275B">
        <w:t>föreslås att Läkemedels</w:t>
      </w:r>
      <w:r>
        <w:softHyphen/>
      </w:r>
      <w:r w:rsidRPr="00F2275B">
        <w:t>verket ska utfärda exportintyg.</w:t>
      </w:r>
      <w:r>
        <w:t xml:space="preserve"> Detta är något som ofta efterfrågas från exportörer och borde underlätta för exportörerna. I avsnitt 14 föreslås det att en avgift ska betalas av en ekonomisk aktör som begär att få ett exportintyg utfärdat av den behöriga myndigheten. </w:t>
      </w:r>
    </w:p>
    <w:p w14:paraId="327489BA" w14:textId="77777777" w:rsidR="008539B5" w:rsidRPr="0080641B" w:rsidRDefault="008539B5" w:rsidP="008539B5">
      <w:pPr>
        <w:pStyle w:val="Rubrik3"/>
      </w:pPr>
      <w:bookmarkStart w:id="610" w:name="_Toc65132740"/>
      <w:bookmarkStart w:id="611" w:name="_Toc69367610"/>
      <w:r w:rsidRPr="00C25DEE">
        <w:t>Distributörer</w:t>
      </w:r>
      <w:bookmarkEnd w:id="610"/>
      <w:bookmarkEnd w:id="611"/>
    </w:p>
    <w:p w14:paraId="3BD47E7C" w14:textId="475AACB2" w:rsidR="008539B5" w:rsidRPr="0053588C" w:rsidRDefault="008539B5" w:rsidP="008539B5">
      <w:pPr>
        <w:pStyle w:val="Brdtext"/>
      </w:pPr>
      <w:r>
        <w:t>Med distributör avses fysisk eller juridisk person i leveranskedjan, utöver till</w:t>
      </w:r>
      <w:r>
        <w:softHyphen/>
        <w:t>verkaren eller importören, som tillhandahåller en produkt på marknaden fram till ibruktagande. Distributörer har i likhet med importörer inte tidigare reglerats i EU-förordningarna. Distributörernas skyldigheter reg</w:t>
      </w:r>
      <w:r>
        <w:softHyphen/>
        <w:t>ler</w:t>
      </w:r>
      <w:r>
        <w:softHyphen/>
        <w:t>as i artikel 14 i MDR-förordningen och artikel 14 i IVDR-förordningen. I propositionen föreslås ett bemyndigande för regeringen eller den mynd</w:t>
      </w:r>
      <w:r>
        <w:softHyphen/>
        <w:t>ig</w:t>
      </w:r>
      <w:r>
        <w:softHyphen/>
        <w:t>het som regeringen bestämmer att meddela föreskrifter om registrerings</w:t>
      </w:r>
      <w:r>
        <w:softHyphen/>
        <w:t>skyldig</w:t>
      </w:r>
      <w:r>
        <w:softHyphen/>
        <w:t>het för ekonomiska aktörer. Som framgår av avsnitt 9.12 är distri</w:t>
      </w:r>
      <w:r>
        <w:softHyphen/>
        <w:t>but</w:t>
      </w:r>
      <w:r>
        <w:softHyphen/>
        <w:t>örerna ett exempel på ekonomisk aktör som skulle kunna bli föremål för denna skyldighet att lämna uppgifter. Avgifter kan då tillkomma.</w:t>
      </w:r>
    </w:p>
    <w:p w14:paraId="620533AF" w14:textId="77777777" w:rsidR="008539B5" w:rsidRPr="0053588C" w:rsidRDefault="008539B5" w:rsidP="008539B5">
      <w:pPr>
        <w:pStyle w:val="Rubrik3"/>
      </w:pPr>
      <w:bookmarkStart w:id="612" w:name="_Toc65132741"/>
      <w:bookmarkStart w:id="613" w:name="_Toc69367611"/>
      <w:r w:rsidRPr="00C25DEE">
        <w:t>Tillverkare</w:t>
      </w:r>
      <w:bookmarkEnd w:id="612"/>
      <w:bookmarkEnd w:id="613"/>
      <w:r>
        <w:t xml:space="preserve"> </w:t>
      </w:r>
    </w:p>
    <w:p w14:paraId="7C9CBC34" w14:textId="158029BD" w:rsidR="008539B5" w:rsidRDefault="008539B5" w:rsidP="008539B5">
      <w:pPr>
        <w:pStyle w:val="Brdtextmedindrag"/>
        <w:ind w:firstLine="0"/>
      </w:pPr>
      <w:r>
        <w:t>Merparten av kraven på tillverkarna framgår av EU-förordningarna varför konsekvenserna av dessa inte kommer att redovisas i propositionen. Pro</w:t>
      </w:r>
      <w:r>
        <w:softHyphen/>
        <w:t>posi</w:t>
      </w:r>
      <w:r>
        <w:softHyphen/>
        <w:t xml:space="preserve">tionen föreslår i övrigt främst bemyndiganden att meddela föreskrifter. Det är först när föreskrifter antagits och kraven preciserats som det går att analysera konsekvenserna. </w:t>
      </w:r>
    </w:p>
    <w:p w14:paraId="23ED0BDB" w14:textId="34BBAF56" w:rsidR="008539B5" w:rsidRDefault="008539B5" w:rsidP="008539B5">
      <w:pPr>
        <w:pStyle w:val="Brdtextmedindrag"/>
      </w:pPr>
      <w:r>
        <w:t>Vissa undantag finns, t.ex. i fråga om tillverkare av specialanpassade medicin</w:t>
      </w:r>
      <w:r>
        <w:softHyphen/>
        <w:t>tekniska produkter. Eftersom registrering av tillverkare av special</w:t>
      </w:r>
      <w:r>
        <w:softHyphen/>
        <w:t>anpassade produkter inte regleras i EU-förordningarna har medlems</w:t>
      </w:r>
      <w:r>
        <w:softHyphen/>
        <w:t>staterna rätt att vidta åtgärder avseende detta. I propositionen föreslås att reger</w:t>
      </w:r>
      <w:r>
        <w:softHyphen/>
        <w:t>ingen eller den myndighet som regeringen bestämmer ska få meddela före</w:t>
      </w:r>
      <w:r>
        <w:softHyphen/>
        <w:t>skrifter om registrering för vissa ekonomiska aktörer. Som exempel nämns just tillverkare av specialanpassade produkter. Andra exempel på till</w:t>
      </w:r>
      <w:r>
        <w:softHyphen/>
        <w:t>verk</w:t>
      </w:r>
      <w:r>
        <w:softHyphen/>
        <w:t>are som kan omfattas av registreringsskyldigheten är tillverkare av nation</w:t>
      </w:r>
      <w:r>
        <w:softHyphen/>
        <w:t>ella medicinska informationssystem som omfattas av lagen (1993:584) om medicintekniska produkter enligt föreskrifter som med</w:t>
      </w:r>
      <w:r>
        <w:softHyphen/>
        <w:t>del</w:t>
      </w:r>
      <w:r>
        <w:softHyphen/>
        <w:t>ats med stöd av 4 § nämnda lag eller motsvarande bemyndigande i för</w:t>
      </w:r>
      <w:r>
        <w:softHyphen/>
        <w:t>slag</w:t>
      </w:r>
      <w:r>
        <w:softHyphen/>
        <w:t xml:space="preserve">et till ny lag om kompletterande bestämmelser till EU-förordningarna. </w:t>
      </w:r>
    </w:p>
    <w:p w14:paraId="57EC98DD" w14:textId="5CCC35CD" w:rsidR="008539B5" w:rsidRDefault="008539B5" w:rsidP="008539B5">
      <w:pPr>
        <w:pStyle w:val="Brdtextmedindrag"/>
      </w:pPr>
      <w:r>
        <w:t>Läkemedelsverket föreslås även fortsättningsvis utöva tillsyn över pro</w:t>
      </w:r>
      <w:r>
        <w:softHyphen/>
        <w:t>dukterna. Tillverkarna ska</w:t>
      </w:r>
      <w:r w:rsidRPr="00EF0C85">
        <w:t xml:space="preserve"> på begäran av en behörig myndighet</w:t>
      </w:r>
      <w:r>
        <w:t xml:space="preserve"> (dvs. Läkemedelsverket)</w:t>
      </w:r>
      <w:r w:rsidRPr="00EF0C85">
        <w:t>, på ett av unionens officiella språk som fastställs av den berörda medlemsstaten, ge myndigheten all information och doku</w:t>
      </w:r>
      <w:r>
        <w:softHyphen/>
      </w:r>
      <w:r w:rsidRPr="00EF0C85">
        <w:t>menta</w:t>
      </w:r>
      <w:r>
        <w:softHyphen/>
      </w:r>
      <w:r w:rsidRPr="00EF0C85">
        <w:t>tion som är nödvändig för att visa produktens överens</w:t>
      </w:r>
      <w:r>
        <w:softHyphen/>
      </w:r>
      <w:r w:rsidRPr="00EF0C85">
        <w:t>stämmelse med kraven.</w:t>
      </w:r>
    </w:p>
    <w:p w14:paraId="2AB13AFE" w14:textId="293A0528" w:rsidR="008539B5" w:rsidRDefault="008539B5" w:rsidP="008539B5">
      <w:pPr>
        <w:pStyle w:val="Brdtextmedindrag"/>
      </w:pPr>
      <w:r>
        <w:t xml:space="preserve">Tillverkare ska också få betala avgift enligt förslagen i propositionen. </w:t>
      </w:r>
    </w:p>
    <w:p w14:paraId="6C30DA8B" w14:textId="66B25DC8" w:rsidR="008539B5" w:rsidRDefault="008539B5" w:rsidP="008539B5">
      <w:pPr>
        <w:pStyle w:val="Brdtextmedindrag"/>
      </w:pPr>
      <w:r>
        <w:t>För det fall som regeringen väljer att gå vidare med förslaget om re</w:t>
      </w:r>
      <w:r>
        <w:softHyphen/>
        <w:t>process</w:t>
      </w:r>
      <w:r>
        <w:softHyphen/>
        <w:t xml:space="preserve">ing så innebär det att tillverkaren inte kan sälja produkten i lika stor utsträckning (eftersom den går att återanvända) och därmed en minskad intäkt. </w:t>
      </w:r>
    </w:p>
    <w:p w14:paraId="293CF026" w14:textId="6D4C9A5A" w:rsidR="008539B5" w:rsidRDefault="008539B5" w:rsidP="008539B5">
      <w:pPr>
        <w:pStyle w:val="Brdtextmedindrag"/>
      </w:pPr>
      <w:r>
        <w:t>I propositionen lämnas vidare förslag till olika typer av sanktioner vid överträdelser av EU-förordningarna. Förutom att straff kan utdömas i form av böter och fängelse så kan tillverkare även tvingas betala sanktions</w:t>
      </w:r>
      <w:r>
        <w:softHyphen/>
        <w:t>avgift</w:t>
      </w:r>
      <w:r>
        <w:softHyphen/>
        <w:t xml:space="preserve">er på höga belopp enligt den nya lagen (se avsnitt 15.2.2). Att sanktionsavgifter kan utdömas är nytt för tillverkarna. </w:t>
      </w:r>
    </w:p>
    <w:p w14:paraId="21D599C7" w14:textId="77777777" w:rsidR="008539B5" w:rsidRPr="0053588C" w:rsidRDefault="008539B5" w:rsidP="008539B5">
      <w:pPr>
        <w:pStyle w:val="Rubrik3"/>
      </w:pPr>
      <w:bookmarkStart w:id="614" w:name="_Toc65132742"/>
      <w:bookmarkStart w:id="615" w:name="_Toc69367612"/>
      <w:r>
        <w:t xml:space="preserve">Den som bedriver </w:t>
      </w:r>
      <w:r w:rsidRPr="00985C45">
        <w:t>kliniska prövningar</w:t>
      </w:r>
      <w:r>
        <w:t xml:space="preserve"> eller prestandastudier</w:t>
      </w:r>
      <w:bookmarkEnd w:id="614"/>
      <w:bookmarkEnd w:id="615"/>
    </w:p>
    <w:p w14:paraId="1A793512" w14:textId="3CF2D0A9" w:rsidR="008539B5" w:rsidRPr="00B9798E" w:rsidRDefault="008539B5" w:rsidP="008539B5">
      <w:pPr>
        <w:pStyle w:val="Brdtextmedindrag"/>
        <w:ind w:firstLine="0"/>
      </w:pPr>
      <w:bookmarkStart w:id="616" w:name="_Hlk53131480"/>
      <w:r>
        <w:t>I propositionen föreslås att motsvarande nationella regler som finns på läke</w:t>
      </w:r>
      <w:r>
        <w:softHyphen/>
        <w:t xml:space="preserve">medelssidan ska gälla för medicintekniska produkter. </w:t>
      </w:r>
      <w:r w:rsidRPr="00E829D2">
        <w:t>Det innebär att Läke</w:t>
      </w:r>
      <w:r>
        <w:softHyphen/>
      </w:r>
      <w:r w:rsidRPr="00E829D2">
        <w:t>medelsverket och Etikpröv</w:t>
      </w:r>
      <w:r>
        <w:t>n</w:t>
      </w:r>
      <w:r w:rsidRPr="00E829D2">
        <w:t xml:space="preserve">ingsmyndigheten </w:t>
      </w:r>
      <w:r>
        <w:t>vid huvuddelen av ansök</w:t>
      </w:r>
      <w:r>
        <w:softHyphen/>
        <w:t xml:space="preserve">ningarna </w:t>
      </w:r>
      <w:r w:rsidRPr="00E829D2">
        <w:t>ska samarbeta och att ett beslut kommer att fattas</w:t>
      </w:r>
      <w:r>
        <w:t xml:space="preserve"> av Läke</w:t>
      </w:r>
      <w:r>
        <w:softHyphen/>
        <w:t>medels</w:t>
      </w:r>
      <w:r>
        <w:softHyphen/>
        <w:t>verket i stället för att myndigheterna fattar var sitt beslut</w:t>
      </w:r>
      <w:r w:rsidRPr="00E829D2">
        <w:t xml:space="preserve">. </w:t>
      </w:r>
    </w:p>
    <w:p w14:paraId="36F5BBD9" w14:textId="77777777" w:rsidR="008539B5" w:rsidRDefault="008539B5" w:rsidP="008539B5">
      <w:pPr>
        <w:pStyle w:val="Brdtextmedindrag"/>
      </w:pPr>
      <w:r>
        <w:t xml:space="preserve">Det föreslås även att avgifter ska betalas till Läkemedelsverket för de olika prövningar och studier som möjliggörs genom EU-förordningarna. </w:t>
      </w:r>
    </w:p>
    <w:p w14:paraId="0C34322D" w14:textId="23C0EFE3" w:rsidR="008539B5" w:rsidRDefault="008539B5" w:rsidP="008539B5">
      <w:pPr>
        <w:pStyle w:val="Brdtextmedindrag"/>
      </w:pPr>
      <w:r w:rsidRPr="00703900">
        <w:rPr>
          <w:i/>
          <w:iCs/>
        </w:rPr>
        <w:t>Lunds universitet</w:t>
      </w:r>
      <w:r w:rsidRPr="00703900">
        <w:t xml:space="preserve"> </w:t>
      </w:r>
      <w:r>
        <w:t>fram</w:t>
      </w:r>
      <w:r w:rsidRPr="00703900">
        <w:t>för att f</w:t>
      </w:r>
      <w:r>
        <w:t>örslaget att det är Läkemedelsverket som ska vara den myndighet som utfärdar tillstånd för kliniska studier är positivt då det förenklar processen, samtidigt som detta med stor sanno</w:t>
      </w:r>
      <w:r>
        <w:softHyphen/>
        <w:t>lik</w:t>
      </w:r>
      <w:r>
        <w:softHyphen/>
        <w:t xml:space="preserve">het kommer att </w:t>
      </w:r>
      <w:r w:rsidRPr="00703900">
        <w:t>försvåra och fördyra oberoende kliniska studier inom akademin.</w:t>
      </w:r>
      <w:r>
        <w:t xml:space="preserve"> Även r</w:t>
      </w:r>
      <w:r w:rsidRPr="003A3903">
        <w:t>egionerna</w:t>
      </w:r>
      <w:r w:rsidRPr="0064679F">
        <w:rPr>
          <w:i/>
          <w:iCs/>
        </w:rPr>
        <w:t xml:space="preserve"> Gävleborg, Värmland, Västmanland och Örebro</w:t>
      </w:r>
      <w:r>
        <w:rPr>
          <w:i/>
          <w:iCs/>
        </w:rPr>
        <w:t xml:space="preserve"> </w:t>
      </w:r>
      <w:r w:rsidRPr="0064679F">
        <w:t>anför att forskningsbudgetar vid universitet</w:t>
      </w:r>
      <w:r>
        <w:t xml:space="preserve">, </w:t>
      </w:r>
      <w:r w:rsidRPr="0064679F">
        <w:t>men även</w:t>
      </w:r>
      <w:r>
        <w:t xml:space="preserve"> i</w:t>
      </w:r>
      <w:r w:rsidRPr="0064679F">
        <w:t xml:space="preserve"> regioner</w:t>
      </w:r>
      <w:r>
        <w:t xml:space="preserve">, </w:t>
      </w:r>
      <w:r w:rsidRPr="0064679F">
        <w:t>kan komma att</w:t>
      </w:r>
      <w:r>
        <w:t xml:space="preserve"> belastas mer med de sannolikt </w:t>
      </w:r>
      <w:r w:rsidRPr="0064679F">
        <w:t>ökade kostnader</w:t>
      </w:r>
      <w:r w:rsidRPr="00346A4E">
        <w:t xml:space="preserve"> som kommer att komma med det nya regelverket</w:t>
      </w:r>
      <w:r w:rsidRPr="0064679F">
        <w:t>.</w:t>
      </w:r>
      <w:r>
        <w:t xml:space="preserve"> </w:t>
      </w:r>
      <w:r w:rsidRPr="00433797">
        <w:rPr>
          <w:i/>
          <w:iCs/>
        </w:rPr>
        <w:t xml:space="preserve">Swedish Medtech </w:t>
      </w:r>
      <w:r>
        <w:t>anför att de saknar</w:t>
      </w:r>
      <w:r w:rsidRPr="00F71226">
        <w:t xml:space="preserve"> en analys av hur den föreslagna regleringen av kliniska pröv</w:t>
      </w:r>
      <w:r>
        <w:softHyphen/>
      </w:r>
      <w:r w:rsidRPr="00F71226">
        <w:t>ning</w:t>
      </w:r>
      <w:r>
        <w:softHyphen/>
      </w:r>
      <w:r w:rsidRPr="00F71226">
        <w:t>ar kommer att påverka företag, produktutveckling och innovations</w:t>
      </w:r>
      <w:r>
        <w:softHyphen/>
      </w:r>
      <w:r w:rsidRPr="00F71226">
        <w:t>kraft.</w:t>
      </w:r>
      <w:bookmarkEnd w:id="616"/>
    </w:p>
    <w:p w14:paraId="4975A09E" w14:textId="144AF3E4" w:rsidR="008539B5" w:rsidRDefault="008539B5" w:rsidP="008539B5">
      <w:pPr>
        <w:pStyle w:val="Brdtextmedindrag"/>
      </w:pPr>
      <w:r>
        <w:t>När</w:t>
      </w:r>
      <w:r w:rsidRPr="006E252D">
        <w:t xml:space="preserve"> </w:t>
      </w:r>
      <w:r>
        <w:t>svensk rätt anpassats till EU-förordningarna, och då speciellt till dessa förordningars bestämmelser om samordnade beslutsförfaranden för klin</w:t>
      </w:r>
      <w:r>
        <w:softHyphen/>
        <w:t xml:space="preserve">iska prövningar, kommer processen för </w:t>
      </w:r>
      <w:r w:rsidRPr="001D07AB">
        <w:t>ansökan om att genomföra en klin</w:t>
      </w:r>
      <w:r>
        <w:softHyphen/>
      </w:r>
      <w:r w:rsidRPr="001D07AB">
        <w:t xml:space="preserve">isk prövning </w:t>
      </w:r>
      <w:r>
        <w:t>eller prestandastudie att förenklas. Det samordnade besluts</w:t>
      </w:r>
      <w:r>
        <w:softHyphen/>
        <w:t>förfarandet torde vara positivt för sponsorn men även för Sveriges attrak</w:t>
      </w:r>
      <w:r>
        <w:softHyphen/>
        <w:t xml:space="preserve">tivitet som land att ansöka om att genomföra </w:t>
      </w:r>
      <w:r w:rsidRPr="00614FE5">
        <w:t>prövningar</w:t>
      </w:r>
      <w:r>
        <w:t xml:space="preserve"> och studier i.</w:t>
      </w:r>
    </w:p>
    <w:p w14:paraId="409FB70C" w14:textId="5D0C22EB" w:rsidR="008539B5" w:rsidRDefault="008539B5" w:rsidP="008539B5">
      <w:pPr>
        <w:pStyle w:val="Brdtextmedindrag"/>
      </w:pPr>
      <w:r w:rsidRPr="007D6D90">
        <w:t>Regeringen</w:t>
      </w:r>
      <w:r w:rsidRPr="00555842">
        <w:t xml:space="preserve"> har beaktat remissinstansernas synpunkter vad gäller </w:t>
      </w:r>
      <w:r>
        <w:t>avgifter</w:t>
      </w:r>
      <w:r w:rsidRPr="00555842">
        <w:t>.</w:t>
      </w:r>
      <w:r>
        <w:t xml:space="preserve"> Avgifternas storlek </w:t>
      </w:r>
      <w:r w:rsidRPr="00FD4ED2">
        <w:t>kommer att beredas i ett senare skede</w:t>
      </w:r>
      <w:r>
        <w:t xml:space="preserve"> och det är därför svårt att i dagsläget göra en mer ingående analys av vilka konsek</w:t>
      </w:r>
      <w:r>
        <w:softHyphen/>
        <w:t>vens</w:t>
      </w:r>
      <w:r>
        <w:softHyphen/>
        <w:t>er avgifterna kommer att innebära</w:t>
      </w:r>
      <w:r w:rsidRPr="00FD4ED2">
        <w:t>.</w:t>
      </w:r>
      <w:r>
        <w:t xml:space="preserve"> </w:t>
      </w:r>
    </w:p>
    <w:p w14:paraId="4A3E258B" w14:textId="3B9D39AB" w:rsidR="008539B5" w:rsidRDefault="008539B5" w:rsidP="008539B5">
      <w:pPr>
        <w:pStyle w:val="Brdtextmedindrag"/>
      </w:pPr>
      <w:r w:rsidRPr="007D6D90">
        <w:rPr>
          <w:i/>
          <w:iCs/>
        </w:rPr>
        <w:t>Swedish Medtech</w:t>
      </w:r>
      <w:r>
        <w:t xml:space="preserve"> framför även att f</w:t>
      </w:r>
      <w:r w:rsidRPr="00E6691D">
        <w:t>ör att företag ska klara att uppfylla krav</w:t>
      </w:r>
      <w:r>
        <w:softHyphen/>
      </w:r>
      <w:r w:rsidRPr="00E6691D">
        <w:t>en i förordningen måste möjligheten att genomföra kliniska pröv</w:t>
      </w:r>
      <w:r>
        <w:softHyphen/>
      </w:r>
      <w:r w:rsidRPr="00E6691D">
        <w:t>ning</w:t>
      </w:r>
      <w:r>
        <w:softHyphen/>
      </w:r>
      <w:r w:rsidRPr="00E6691D">
        <w:t xml:space="preserve">ar i samverkan med vård och omsorg förbättras i Sverige. </w:t>
      </w:r>
      <w:r>
        <w:t>Organisa</w:t>
      </w:r>
      <w:r>
        <w:softHyphen/>
        <w:t>tion</w:t>
      </w:r>
      <w:r>
        <w:softHyphen/>
        <w:t>en anser att</w:t>
      </w:r>
      <w:r w:rsidRPr="00E6691D">
        <w:t xml:space="preserve"> hänsyn </w:t>
      </w:r>
      <w:r>
        <w:t xml:space="preserve">också måste </w:t>
      </w:r>
      <w:r w:rsidRPr="00E6691D">
        <w:t>tas till att systemet idag är uppbyggt före</w:t>
      </w:r>
      <w:r>
        <w:softHyphen/>
      </w:r>
      <w:r w:rsidRPr="00E6691D">
        <w:t>trädes</w:t>
      </w:r>
      <w:r>
        <w:softHyphen/>
      </w:r>
      <w:r w:rsidRPr="00E6691D">
        <w:t>vis för kliniska läkemedelsprövningar och att utveckling och pröv</w:t>
      </w:r>
      <w:r>
        <w:softHyphen/>
      </w:r>
      <w:r w:rsidRPr="00E6691D">
        <w:t>ning av medicinteknik och läkemedel i stor utsträckning är väsensskilda.</w:t>
      </w:r>
      <w:r>
        <w:t xml:space="preserve"> </w:t>
      </w:r>
      <w:r w:rsidRPr="002063CD">
        <w:t>Regeringen presenterar varje mandatperiod en samlad proposition för att peka ut den forskningspolitiska inriktningen.</w:t>
      </w:r>
      <w:r>
        <w:t xml:space="preserve"> S</w:t>
      </w:r>
      <w:r w:rsidRPr="002063CD">
        <w:t xml:space="preserve">verige är och ska fortsatt vara en ledande forskningsnation. </w:t>
      </w:r>
      <w:r>
        <w:t>I december 2020 presenterade reger</w:t>
      </w:r>
      <w:r>
        <w:softHyphen/>
        <w:t>ing</w:t>
      </w:r>
      <w:r>
        <w:softHyphen/>
        <w:t xml:space="preserve">en den senaste forskningspolitiska propositionen Forskning, frihet, framtid </w:t>
      </w:r>
      <w:r w:rsidRPr="008612EC">
        <w:t>–</w:t>
      </w:r>
      <w:r>
        <w:t xml:space="preserve"> kunskap och innovation för Sverige (prop. 2020/21:60).</w:t>
      </w:r>
    </w:p>
    <w:p w14:paraId="4D332BB3" w14:textId="271EBACC" w:rsidR="008539B5" w:rsidRDefault="008539B5" w:rsidP="008539B5">
      <w:pPr>
        <w:pStyle w:val="Brdtextmedindrag"/>
      </w:pPr>
      <w:r w:rsidRPr="001F5AF8">
        <w:t>De som utför sådana kliniska prövningar som inte genomförs i de syften som förtecknas i artikel 62</w:t>
      </w:r>
      <w:r>
        <w:t>.1 i MDR-förordningen kommer att få ökade kost</w:t>
      </w:r>
      <w:r>
        <w:softHyphen/>
        <w:t>nader till följd av att ansökan även ska granskas vetenskapligt och upp</w:t>
      </w:r>
      <w:r>
        <w:softHyphen/>
        <w:t>fylla samtliga krav som ställs på kliniska prövningar. Avgifterna för gransk</w:t>
      </w:r>
      <w:r>
        <w:softHyphen/>
        <w:t>ningarna är ännu inte fastställda. Undantag från kraven kan med</w:t>
      </w:r>
      <w:r>
        <w:softHyphen/>
        <w:t>del</w:t>
      </w:r>
      <w:r>
        <w:softHyphen/>
        <w:t>as genom nationella föreskrifter eller beslut i enskilda fall. Kostnaderna för de som vill genomföra dessa prövningar bedöms vara relevanta i för</w:t>
      </w:r>
      <w:r>
        <w:softHyphen/>
        <w:t>håll</w:t>
      </w:r>
      <w:r>
        <w:softHyphen/>
        <w:t>ande till syftet, dvs. skydd för försökspersonernas rättigheter, säkerhet, värdighet och välbefinnande.</w:t>
      </w:r>
    </w:p>
    <w:p w14:paraId="3F204293" w14:textId="77777777" w:rsidR="008539B5" w:rsidRPr="009C6B0D" w:rsidRDefault="008539B5" w:rsidP="008539B5">
      <w:pPr>
        <w:pStyle w:val="Rubrik3"/>
      </w:pPr>
      <w:bookmarkStart w:id="617" w:name="_Toc65132743"/>
      <w:bookmarkStart w:id="618" w:name="_Toc69367613"/>
      <w:r>
        <w:t>Kommuner</w:t>
      </w:r>
      <w:bookmarkEnd w:id="617"/>
      <w:bookmarkEnd w:id="618"/>
    </w:p>
    <w:p w14:paraId="53A6E55B" w14:textId="77777777" w:rsidR="008539B5" w:rsidRDefault="008539B5" w:rsidP="008539B5">
      <w:pPr>
        <w:pStyle w:val="Brdtextmedindrag"/>
        <w:ind w:firstLine="0"/>
      </w:pPr>
      <w:r>
        <w:t xml:space="preserve">Det föreslås ingen ändring i sak vad gäller kommunernas tillsynsansvar. Det kan noteras att en ny ordning föreslås införas från och med den 1 juli 2021 som innebär </w:t>
      </w:r>
      <w:r w:rsidRPr="00247240">
        <w:t>en begränsning av vilken yrkesmässig hygienisk verk</w:t>
      </w:r>
      <w:r>
        <w:softHyphen/>
      </w:r>
      <w:r w:rsidRPr="00247240">
        <w:t>sam</w:t>
      </w:r>
      <w:r>
        <w:softHyphen/>
      </w:r>
      <w:r w:rsidRPr="00247240">
        <w:t xml:space="preserve">het som ska anmälas till kommunen enligt förordningen (1998:899) om miljöfarlig verksamhet och hälsoskydd. Det tydliggörs </w:t>
      </w:r>
      <w:r>
        <w:t xml:space="preserve">där </w:t>
      </w:r>
      <w:r w:rsidRPr="00247240">
        <w:t>att kom</w:t>
      </w:r>
      <w:r>
        <w:softHyphen/>
      </w:r>
      <w:r w:rsidRPr="00247240">
        <w:t>mun</w:t>
      </w:r>
      <w:r>
        <w:softHyphen/>
      </w:r>
      <w:r w:rsidRPr="00247240">
        <w:t>ens tillsyn över lokaler där allmänheten yrkesmässigt erbjuds hygien</w:t>
      </w:r>
      <w:r>
        <w:softHyphen/>
      </w:r>
      <w:r w:rsidRPr="00247240">
        <w:t xml:space="preserve">isk behandling inte avser verksamheter som omfattas av </w:t>
      </w:r>
      <w:r>
        <w:t xml:space="preserve">den nya </w:t>
      </w:r>
      <w:r w:rsidRPr="00247240">
        <w:t>lagen om estetiska kirurgiska ingrepp och estetiska injektions</w:t>
      </w:r>
      <w:r>
        <w:softHyphen/>
      </w:r>
      <w:r w:rsidRPr="00247240">
        <w:t>behandl</w:t>
      </w:r>
      <w:r>
        <w:softHyphen/>
      </w:r>
      <w:r w:rsidRPr="00247240">
        <w:t>ing</w:t>
      </w:r>
      <w:r>
        <w:softHyphen/>
      </w:r>
      <w:r w:rsidRPr="00247240">
        <w:t xml:space="preserve">ar. </w:t>
      </w:r>
      <w:r>
        <w:t>Det innebär att</w:t>
      </w:r>
      <w:r w:rsidRPr="00247240">
        <w:t xml:space="preserve"> kommunerna inte längre kommer att behöva </w:t>
      </w:r>
      <w:r>
        <w:t>utföra till</w:t>
      </w:r>
      <w:r>
        <w:softHyphen/>
        <w:t xml:space="preserve">syn över </w:t>
      </w:r>
      <w:r w:rsidRPr="00247240">
        <w:t>vissa verksamheter, samtidigt som sådana verksamheter inte längre behöver betala en tillsynsavgift till kommunerna.</w:t>
      </w:r>
    </w:p>
    <w:p w14:paraId="44B9B9BC" w14:textId="77777777" w:rsidR="008539B5" w:rsidRPr="00AA678A" w:rsidRDefault="008539B5" w:rsidP="008539B5">
      <w:pPr>
        <w:pStyle w:val="Rubrik3"/>
      </w:pPr>
      <w:bookmarkStart w:id="619" w:name="_Toc65132744"/>
      <w:bookmarkStart w:id="620" w:name="_Toc69367614"/>
      <w:r w:rsidRPr="00F92D9D">
        <w:t>Polis</w:t>
      </w:r>
      <w:r>
        <w:t>myndighet</w:t>
      </w:r>
      <w:r w:rsidRPr="00F92D9D">
        <w:t>en och Kronofogdemyndigheten</w:t>
      </w:r>
      <w:bookmarkEnd w:id="619"/>
      <w:bookmarkEnd w:id="620"/>
    </w:p>
    <w:p w14:paraId="24174DCC" w14:textId="4E215663" w:rsidR="008539B5" w:rsidRDefault="008539B5" w:rsidP="008539B5">
      <w:pPr>
        <w:pStyle w:val="Brdtext"/>
      </w:pPr>
      <w:r>
        <w:t>Polismyndigheten ska på begäran av tillsynsmyndigheter lämna den hjälp som behövs när tillsynsmyndigheten vidtar åtgärder eller verkställer beslut en</w:t>
      </w:r>
      <w:r>
        <w:softHyphen/>
        <w:t>ligt den nya lagen med kompletterande bestämmelser till EU:s för</w:t>
      </w:r>
      <w:r>
        <w:softHyphen/>
        <w:t>ord</w:t>
      </w:r>
      <w:r>
        <w:softHyphen/>
        <w:t xml:space="preserve">ning om medicintekniska produkter. </w:t>
      </w:r>
    </w:p>
    <w:p w14:paraId="2D103F30" w14:textId="77777777" w:rsidR="008539B5" w:rsidRDefault="008539B5" w:rsidP="008539B5">
      <w:pPr>
        <w:pStyle w:val="Brdtextmedindrag"/>
      </w:pPr>
      <w:r>
        <w:t xml:space="preserve">Kronofogdemyndigheten kan också bistå med handräckning vid nämnda åtgärder. </w:t>
      </w:r>
    </w:p>
    <w:p w14:paraId="6354D121" w14:textId="413E5AC2" w:rsidR="008539B5" w:rsidRDefault="008539B5" w:rsidP="008539B5">
      <w:pPr>
        <w:pStyle w:val="Brdtextmedindrag"/>
      </w:pPr>
      <w:r>
        <w:t>Den här typen av bistånd från Polismyndigheten eller Kronofogde</w:t>
      </w:r>
      <w:r>
        <w:softHyphen/>
        <w:t>mynd</w:t>
      </w:r>
      <w:r>
        <w:softHyphen/>
        <w:t>igheten kommer sannolikt endast att behövas i sällsynta fall. Eftersom antalet ärenden kan förväntas bli litet, bedömer regeringen att arbets</w:t>
      </w:r>
      <w:r>
        <w:softHyphen/>
        <w:t>uppgift</w:t>
      </w:r>
      <w:r>
        <w:softHyphen/>
        <w:t>en kan tas om hand inom befintliga anslagsramar.</w:t>
      </w:r>
    </w:p>
    <w:p w14:paraId="47E7BDC6" w14:textId="77777777" w:rsidR="008539B5" w:rsidRDefault="008539B5" w:rsidP="008539B5">
      <w:pPr>
        <w:pStyle w:val="Rubrik3"/>
      </w:pPr>
      <w:bookmarkStart w:id="621" w:name="_Toc65132745"/>
      <w:bookmarkStart w:id="622" w:name="_Toc69367615"/>
      <w:r w:rsidRPr="00231F52">
        <w:t>Patienter</w:t>
      </w:r>
      <w:bookmarkEnd w:id="621"/>
      <w:bookmarkEnd w:id="622"/>
    </w:p>
    <w:p w14:paraId="20682627" w14:textId="27565397" w:rsidR="008539B5" w:rsidRDefault="008539B5" w:rsidP="008539B5">
      <w:pPr>
        <w:pStyle w:val="Brdtextmedindrag"/>
        <w:ind w:firstLine="0"/>
      </w:pPr>
      <w:r>
        <w:t>Den största påverkan på patienterna beror precis som för många andra aktörer givetvis på EU-förordningarna i sig. Genom att högre krav ställs på produkterna och berörda aktörer och myndigheter bidrar det till en ökad säker</w:t>
      </w:r>
      <w:r>
        <w:softHyphen/>
        <w:t>het för patienterna, i vart fall när hela EU-regelverket är fullt funger</w:t>
      </w:r>
      <w:r>
        <w:softHyphen/>
        <w:t xml:space="preserve">ande. Produkterna kan dock också komma att bli dyrare eftersom det kostar mer att sätta produkterna på marknaden till följd av de höjda kraven. Ytterligare en konsekvens kan bli ett minskat sortiment, att </w:t>
      </w:r>
      <w:r w:rsidRPr="00A57D0D">
        <w:t>färre nya pro</w:t>
      </w:r>
      <w:r>
        <w:softHyphen/>
      </w:r>
      <w:r w:rsidRPr="00A57D0D">
        <w:t>dukt</w:t>
      </w:r>
      <w:r>
        <w:softHyphen/>
      </w:r>
      <w:r w:rsidRPr="00A57D0D">
        <w:t xml:space="preserve">er kommer ut på </w:t>
      </w:r>
      <w:r>
        <w:t>marknaden</w:t>
      </w:r>
      <w:r w:rsidRPr="00A57D0D">
        <w:t xml:space="preserve"> eller att befintliga produkter tas bort från den svenska marknaden</w:t>
      </w:r>
      <w:r>
        <w:t xml:space="preserve">, vilket bland annat </w:t>
      </w:r>
      <w:r w:rsidRPr="00EC71B4">
        <w:rPr>
          <w:i/>
        </w:rPr>
        <w:t>TLV</w:t>
      </w:r>
      <w:r>
        <w:rPr>
          <w:i/>
          <w:iCs/>
        </w:rPr>
        <w:t>, Region Stockholm och Göteborgs universitet</w:t>
      </w:r>
      <w:r w:rsidRPr="00EC71B4">
        <w:rPr>
          <w:i/>
        </w:rPr>
        <w:t xml:space="preserve"> </w:t>
      </w:r>
      <w:r>
        <w:t>har anfört</w:t>
      </w:r>
      <w:r w:rsidRPr="00A57D0D">
        <w:t>.</w:t>
      </w:r>
      <w:r>
        <w:t xml:space="preserve"> Detta kan i slutändan drabba patient</w:t>
      </w:r>
      <w:r>
        <w:softHyphen/>
        <w:t>erna till viss del. Förhoppningen är dock att den nytta som är förenad med ökad patient</w:t>
      </w:r>
      <w:r>
        <w:softHyphen/>
        <w:t>säkerhet väger tyngre. Regeringen avser att följa utvecklingen på marknaden och ta upp eventuella kraftiga förändringar inom EU.</w:t>
      </w:r>
    </w:p>
    <w:p w14:paraId="568C7C1C" w14:textId="565A9702" w:rsidR="008539B5" w:rsidRDefault="008539B5" w:rsidP="008539B5">
      <w:pPr>
        <w:pStyle w:val="Brdtextmedindrag"/>
      </w:pPr>
      <w:r>
        <w:t>När det gäller förslagen i propositionen så utgör de, som nämnts tidigare, främst anpassningar i svensk rätt men några kan vara av intresse att nämna. Det föreslås t.ex. att den information som ska ges i samband med bland annat implantatkort ska anges på svenska när en produkt tillhandahålls använd</w:t>
      </w:r>
      <w:r>
        <w:softHyphen/>
        <w:t>are eller patient i Sverige (artikel 18.1 i MDR-förordningen). Det före</w:t>
      </w:r>
      <w:r>
        <w:softHyphen/>
        <w:t>slås även att svenska ska användas av tillverkare i samband med korrigerande säkerhetsåtgärder (artikel 89.8 i MDR-förordningen). Förslagen underlättar för svenska patienter vid hanteringen av produkterna. Det föreslås också att Läkemedelsverket ska kunna besluta om undantag i enskilda fall.</w:t>
      </w:r>
    </w:p>
    <w:p w14:paraId="6682251F" w14:textId="2A35D8FC" w:rsidR="008539B5" w:rsidRDefault="008539B5" w:rsidP="008539B5">
      <w:pPr>
        <w:pStyle w:val="Brdtextmedindrag"/>
      </w:pPr>
      <w:r>
        <w:t xml:space="preserve">I promemorian föreslås också att Läkemedelsverket ska vidta lämpliga åtgärder för att uppmuntra och göra det möjligt för bland annat patienter att rapportera misstänkta allvarliga tillbud till myndigheten. Detta syftar till att underlätta rapporteringen för patienterna. </w:t>
      </w:r>
    </w:p>
    <w:p w14:paraId="29D70622" w14:textId="0713B716" w:rsidR="008539B5" w:rsidRDefault="008539B5" w:rsidP="008539B5">
      <w:pPr>
        <w:pStyle w:val="Brdtextmedindrag"/>
      </w:pPr>
      <w:r>
        <w:t>Det föreslås också ett bemyndigande om möjlighet att meddela ytter</w:t>
      </w:r>
      <w:r>
        <w:softHyphen/>
        <w:t>lig</w:t>
      </w:r>
      <w:r>
        <w:softHyphen/>
        <w:t>are föreskrifter för att skydda människors liv och hälsa. I den mån EU-för</w:t>
      </w:r>
      <w:r>
        <w:softHyphen/>
        <w:t>ord</w:t>
      </w:r>
      <w:r>
        <w:softHyphen/>
        <w:t>ningarna inte reglerat ett visst område kan svenska föreskrifter med</w:t>
      </w:r>
      <w:r>
        <w:softHyphen/>
        <w:t>delas som skyddar patienter i Sverige.</w:t>
      </w:r>
    </w:p>
    <w:p w14:paraId="39130119" w14:textId="6C5FFBDE" w:rsidR="008539B5" w:rsidRDefault="008539B5" w:rsidP="008539B5">
      <w:pPr>
        <w:pStyle w:val="Brdtextmedindrag"/>
      </w:pPr>
      <w:r>
        <w:t>Oavsett vad som gäller i dag så blir det genom MDR-förordningen tydligt att reprocessing är förbjudet så länge som det inte är tillåtet enligt nation</w:t>
      </w:r>
      <w:r>
        <w:softHyphen/>
        <w:t>ell rätt. Tänkbara konsekvenser för patienterna skulle på sikt kunna vara en något dyrare vård och i värsta fall utebliven vård till följd av vård</w:t>
      </w:r>
      <w:r>
        <w:softHyphen/>
        <w:t>giv</w:t>
      </w:r>
      <w:r>
        <w:softHyphen/>
        <w:t>arnas ökade kostnader. Samtidigt kan patienterna eventuellt uppleva en ökad trygghet genom vetskapen att produkterna används i enlighet med till</w:t>
      </w:r>
      <w:r>
        <w:softHyphen/>
        <w:t xml:space="preserve">verkarens syfte. Som nämnts i avsnitt 20.5.8 drar </w:t>
      </w:r>
      <w:r w:rsidRPr="00D81663">
        <w:t>Socialstyrelsen</w:t>
      </w:r>
      <w:r>
        <w:t xml:space="preserve"> i en rapport den </w:t>
      </w:r>
      <w:r w:rsidRPr="00D81663">
        <w:t>huvudsakliga slutsats</w:t>
      </w:r>
      <w:r>
        <w:t>en</w:t>
      </w:r>
      <w:r w:rsidRPr="00D81663">
        <w:t xml:space="preserve"> att det finns förutsättningar för att på ett patientsäkert sätt reprocessa och återanvända medicintekniska engångs</w:t>
      </w:r>
      <w:r>
        <w:softHyphen/>
      </w:r>
      <w:r w:rsidRPr="00D81663">
        <w:t>produkter i Sverige</w:t>
      </w:r>
      <w:r>
        <w:t>.</w:t>
      </w:r>
    </w:p>
    <w:p w14:paraId="291DDF25" w14:textId="77777777" w:rsidR="008539B5" w:rsidRPr="00204BAE" w:rsidRDefault="008539B5" w:rsidP="008539B5">
      <w:pPr>
        <w:pStyle w:val="Rubrik3"/>
      </w:pPr>
      <w:bookmarkStart w:id="623" w:name="_Toc65132746"/>
      <w:bookmarkStart w:id="624" w:name="_Toc69367616"/>
      <w:bookmarkStart w:id="625" w:name="_Hlk25655489"/>
      <w:r w:rsidRPr="00CE159B">
        <w:t>Domstolar</w:t>
      </w:r>
      <w:r>
        <w:t xml:space="preserve"> och rättsväsendet i övrigt</w:t>
      </w:r>
      <w:bookmarkEnd w:id="623"/>
      <w:bookmarkEnd w:id="624"/>
      <w:r>
        <w:t xml:space="preserve"> </w:t>
      </w:r>
    </w:p>
    <w:p w14:paraId="7A0657B8" w14:textId="21E6A268" w:rsidR="008539B5" w:rsidRDefault="008539B5" w:rsidP="008539B5">
      <w:pPr>
        <w:pStyle w:val="Brdtextmedindrag"/>
        <w:ind w:firstLine="0"/>
      </w:pPr>
      <w:bookmarkStart w:id="626" w:name="_Hlk55218263"/>
      <w:r>
        <w:t>I likhet med vad som gäller enligt nuvarande lagstiftning föreslås att beslut enligt förslaget till ny lag får överklagas till allmän förvaltningsdomstol. Eftersom EU-förordningarna innehåller fler krav och reglerar fler aktörer och produkter kan det leda till en viss ökning av mål. Därtill ska Läke</w:t>
      </w:r>
      <w:r>
        <w:softHyphen/>
        <w:t>medels</w:t>
      </w:r>
      <w:r>
        <w:softHyphen/>
        <w:t>verket kunna besluta om sanktionsavgifter och även det kan leda till en viss ökning av mål i allmän förvaltningsdomstol.  </w:t>
      </w:r>
    </w:p>
    <w:p w14:paraId="60602068" w14:textId="1413F171" w:rsidR="008539B5" w:rsidRDefault="008539B5" w:rsidP="008539B5">
      <w:pPr>
        <w:pStyle w:val="Brdtextmedindrag"/>
      </w:pPr>
      <w:r>
        <w:t>Vad gäller de allmänna domstolarna bedöms förslagen till ansvars</w:t>
      </w:r>
      <w:r>
        <w:softHyphen/>
        <w:t>bestäm</w:t>
      </w:r>
      <w:r>
        <w:softHyphen/>
        <w:t>melser inte leda till någon väsentlig ökning av mål eller ärenden.</w:t>
      </w:r>
    </w:p>
    <w:p w14:paraId="62C82BA4" w14:textId="66DB8596" w:rsidR="008539B5" w:rsidRDefault="008539B5" w:rsidP="008539B5">
      <w:pPr>
        <w:pStyle w:val="Brdtextmedindrag"/>
      </w:pPr>
      <w:r>
        <w:t>Förslagen i propositionen bedöms sammantaget endast leda till margin</w:t>
      </w:r>
      <w:r>
        <w:softHyphen/>
        <w:t>ella ökningar av antalet mål och ärenden och endast till en försumbar kostnads</w:t>
      </w:r>
      <w:r>
        <w:softHyphen/>
        <w:t xml:space="preserve">ökning för domstolarna. Denna slutsats bedöms som rimlig av </w:t>
      </w:r>
      <w:r>
        <w:rPr>
          <w:i/>
          <w:iCs/>
        </w:rPr>
        <w:t>Kammarrätten i Stockholm</w:t>
      </w:r>
      <w:r w:rsidRPr="003848EE">
        <w:t>, som dock förutsätter att domstolarna vid behov tillförsäkras erforderliga resurser</w:t>
      </w:r>
      <w:r>
        <w:rPr>
          <w:i/>
          <w:iCs/>
        </w:rPr>
        <w:t>.</w:t>
      </w:r>
      <w:r>
        <w:t xml:space="preserve"> Det bedöms inte heller att arbets</w:t>
      </w:r>
      <w:r>
        <w:softHyphen/>
        <w:t>bördan för rättsväsendet i övrigt kommer att öka i stor utsträckning.</w:t>
      </w:r>
    </w:p>
    <w:bookmarkEnd w:id="626"/>
    <w:p w14:paraId="343F2811" w14:textId="77777777" w:rsidR="008539B5" w:rsidRDefault="008539B5" w:rsidP="008539B5">
      <w:pPr>
        <w:pStyle w:val="Rubrik3"/>
      </w:pPr>
      <w:r w:rsidDel="00B45E9E">
        <w:t xml:space="preserve"> </w:t>
      </w:r>
      <w:bookmarkStart w:id="627" w:name="_Toc65132747"/>
      <w:bookmarkStart w:id="628" w:name="_Toc69367617"/>
      <w:bookmarkEnd w:id="625"/>
      <w:r w:rsidRPr="00E829D2">
        <w:t>Sveriges medlemskap i Europeiska unionen</w:t>
      </w:r>
      <w:bookmarkEnd w:id="627"/>
      <w:bookmarkEnd w:id="628"/>
    </w:p>
    <w:p w14:paraId="75F0E6D2" w14:textId="77777777" w:rsidR="008539B5" w:rsidRPr="004C31D0" w:rsidRDefault="008539B5" w:rsidP="008539B5">
      <w:pPr>
        <w:pStyle w:val="Brdtext"/>
      </w:pPr>
      <w:r w:rsidRPr="004C31D0">
        <w:t xml:space="preserve">Förslagen är </w:t>
      </w:r>
      <w:r>
        <w:t xml:space="preserve">en </w:t>
      </w:r>
      <w:r w:rsidRPr="004C31D0">
        <w:t xml:space="preserve">följd av Sveriges medlemskap i den Europeiska unionen och nödvändiga anpassningar med anledning av EU-förordningar. </w:t>
      </w:r>
    </w:p>
    <w:p w14:paraId="35D3ED8B" w14:textId="77777777" w:rsidR="008539B5" w:rsidRDefault="008539B5" w:rsidP="008539B5">
      <w:pPr>
        <w:pStyle w:val="Rubrik3"/>
      </w:pPr>
      <w:bookmarkStart w:id="629" w:name="_Toc65132748"/>
      <w:bookmarkStart w:id="630" w:name="_Toc69367618"/>
      <w:r>
        <w:t>Särskilt om konsekvenserna för b</w:t>
      </w:r>
      <w:r w:rsidRPr="004C31D0">
        <w:t>erörda företag</w:t>
      </w:r>
      <w:bookmarkEnd w:id="629"/>
      <w:bookmarkEnd w:id="630"/>
    </w:p>
    <w:p w14:paraId="1E4CACAA" w14:textId="77777777" w:rsidR="008539B5" w:rsidRPr="0084215E" w:rsidRDefault="008539B5" w:rsidP="008539B5">
      <w:pPr>
        <w:pStyle w:val="Rubrik4utannumrering"/>
      </w:pPr>
      <w:r>
        <w:t xml:space="preserve">Berörda företag </w:t>
      </w:r>
    </w:p>
    <w:p w14:paraId="7E88ADF3" w14:textId="3A63E5B5" w:rsidR="008539B5" w:rsidRDefault="008539B5" w:rsidP="008539B5">
      <w:pPr>
        <w:pStyle w:val="Brdtextmedindrag"/>
        <w:ind w:firstLine="0"/>
      </w:pPr>
      <w:r>
        <w:t>Företag som berörs är samma typ av företag inom medicinteknik som berörs av EU-förordningarna. Det är företag som faller under definitionen för en ekonomisk aktör t.ex. tillverkare, importörer, auktoriserade re</w:t>
      </w:r>
      <w:r>
        <w:softHyphen/>
        <w:t>presentanter och distributörer (t.ex. apoteksbolag). Även läke</w:t>
      </w:r>
      <w:r>
        <w:softHyphen/>
        <w:t>medels</w:t>
      </w:r>
      <w:r>
        <w:softHyphen/>
        <w:t>före</w:t>
      </w:r>
      <w:r>
        <w:softHyphen/>
        <w:t>tag som tillverkar produkter som både består av medicinteknik och läke</w:t>
      </w:r>
      <w:r>
        <w:softHyphen/>
        <w:t>medel kan påverkas. Exportföretag berörs också även om de inte är en ekonom</w:t>
      </w:r>
      <w:r>
        <w:softHyphen/>
        <w:t xml:space="preserve">isk aktör enligt definitionen. Företag som faller under definitionen för en hälso- och sjukvårdsinstitution berörs också. </w:t>
      </w:r>
    </w:p>
    <w:p w14:paraId="5C864C52" w14:textId="77777777" w:rsidR="008539B5" w:rsidRDefault="008539B5" w:rsidP="008539B5">
      <w:pPr>
        <w:pStyle w:val="Rubrik4utannumrering"/>
      </w:pPr>
      <w:r>
        <w:t>Tidsåtgång och företagens administrativa kostnader</w:t>
      </w:r>
    </w:p>
    <w:p w14:paraId="272AC82C" w14:textId="27611BFC" w:rsidR="008539B5" w:rsidRDefault="008539B5" w:rsidP="008539B5">
      <w:pPr>
        <w:pStyle w:val="Brdtext"/>
      </w:pPr>
      <w:r>
        <w:t>D</w:t>
      </w:r>
      <w:r w:rsidRPr="0027170E">
        <w:t>et</w:t>
      </w:r>
      <w:r>
        <w:t xml:space="preserve"> är</w:t>
      </w:r>
      <w:r w:rsidRPr="0027170E">
        <w:t xml:space="preserve"> först när föreskrifter meddela</w:t>
      </w:r>
      <w:r>
        <w:t>t</w:t>
      </w:r>
      <w:r w:rsidRPr="0027170E">
        <w:t xml:space="preserve">s med stöd av bemyndigandena i </w:t>
      </w:r>
      <w:r>
        <w:t>den nya lagen med kompletterande bestämmelser till EU:s förordningar om medicin</w:t>
      </w:r>
      <w:r>
        <w:softHyphen/>
        <w:t xml:space="preserve">tekniska produkter </w:t>
      </w:r>
      <w:r w:rsidRPr="0027170E">
        <w:t xml:space="preserve">som kraven </w:t>
      </w:r>
      <w:r>
        <w:t xml:space="preserve">på företagen </w:t>
      </w:r>
      <w:r w:rsidRPr="0027170E">
        <w:t>kommer att framgå full</w:t>
      </w:r>
      <w:r>
        <w:softHyphen/>
      </w:r>
      <w:r w:rsidRPr="0027170E">
        <w:t xml:space="preserve">ständigt. </w:t>
      </w:r>
      <w:r>
        <w:t>Det är därför svårt att i dagsläget bedöma hur stora företagens admini</w:t>
      </w:r>
      <w:r>
        <w:softHyphen/>
        <w:t xml:space="preserve">strativa kostnader </w:t>
      </w:r>
      <w:r w:rsidRPr="0027170E">
        <w:t xml:space="preserve">till följd av förslagen </w:t>
      </w:r>
      <w:r>
        <w:t>kommer att bli. Klart är att mer</w:t>
      </w:r>
      <w:r>
        <w:softHyphen/>
        <w:t>parten av företagens ökade administrativa kostnader kommer att bero på EU-förordningarnas krav i sig och inte på förslagen i denna proposition.</w:t>
      </w:r>
    </w:p>
    <w:p w14:paraId="2F4E066B" w14:textId="77777777" w:rsidR="008539B5" w:rsidRPr="004C31D0" w:rsidRDefault="008539B5" w:rsidP="008539B5">
      <w:pPr>
        <w:pStyle w:val="Rubrik4utannumrering"/>
      </w:pPr>
      <w:r w:rsidRPr="004C31D0">
        <w:t>Påverkan på konkurrensförhållanden</w:t>
      </w:r>
    </w:p>
    <w:p w14:paraId="5F5906D1" w14:textId="6A0B9922" w:rsidR="008539B5" w:rsidRDefault="008539B5" w:rsidP="008539B5">
      <w:pPr>
        <w:pStyle w:val="Brdtext"/>
      </w:pPr>
      <w:r>
        <w:t xml:space="preserve">För det fall Sverige föreskriver högre avgifter än andra länder skulle detta kunna utgöra en konkurrensnackdel för de svenska företagen. Samtliga avgifter ska anmälas till kommissionen. Som tidigare nämnts lämnas inga förslag till belopp i propositionen. </w:t>
      </w:r>
    </w:p>
    <w:p w14:paraId="756778DB" w14:textId="3DB9B3F9" w:rsidR="008539B5" w:rsidRPr="00B13B74" w:rsidRDefault="008539B5" w:rsidP="008539B5">
      <w:pPr>
        <w:pStyle w:val="Brdtextmedindrag"/>
      </w:pPr>
      <w:r>
        <w:t>Det föreslås sanktionsavgifter som en form av administrativ sanktion vid över</w:t>
      </w:r>
      <w:r>
        <w:softHyphen/>
        <w:t>trädelser av regelverket. För det fall andra länder inte väljer att införa sanktions</w:t>
      </w:r>
      <w:r>
        <w:softHyphen/>
        <w:t>avgifter eller sätter andra nivåer skulle detta kunna påverka konkurrens</w:t>
      </w:r>
      <w:r>
        <w:softHyphen/>
        <w:t xml:space="preserve">förhållandena. Medlemsstaterna är skyldiga att anmäla bestämmelser om sanktioner till kommissionen senast den 25 februari 2021 och utan dröjsmål alla senare ändringar som påverkar dem. </w:t>
      </w:r>
    </w:p>
    <w:p w14:paraId="1D947035" w14:textId="0A98E217" w:rsidR="008539B5" w:rsidRDefault="008539B5" w:rsidP="008539B5">
      <w:pPr>
        <w:pStyle w:val="Brdtextmedindrag"/>
      </w:pPr>
      <w:r>
        <w:t>Anmälda organ i Sverige måste betala avgifter för att utses och för den tillsyn som Läkemedelsverket utövar över dem. För det fall de begär yttranden från Läkemedelsverket aktualiseras också en avgift enligt för</w:t>
      </w:r>
      <w:r>
        <w:softHyphen/>
        <w:t>ord</w:t>
      </w:r>
      <w:r>
        <w:softHyphen/>
        <w:t>ningen (</w:t>
      </w:r>
      <w:r w:rsidRPr="00C86903">
        <w:t>2017:932</w:t>
      </w:r>
      <w:r>
        <w:t>)</w:t>
      </w:r>
      <w:r w:rsidRPr="00C86903">
        <w:t xml:space="preserve"> </w:t>
      </w:r>
      <w:r>
        <w:t>om avgifter för anmälda organ för medicintekniska pro</w:t>
      </w:r>
      <w:r>
        <w:softHyphen/>
        <w:t>dukter. Om andra länder inte inför avgifter eller lika höga avgifter kan före</w:t>
      </w:r>
      <w:r>
        <w:softHyphen/>
        <w:t xml:space="preserve">tag som hanterar medicintekniska produkter i de länderna få lägre kostnader vilket kan ge en konkurrensfördel. </w:t>
      </w:r>
    </w:p>
    <w:p w14:paraId="62A16476" w14:textId="77777777" w:rsidR="008539B5" w:rsidRDefault="008539B5" w:rsidP="008539B5">
      <w:pPr>
        <w:pStyle w:val="Rubrik3"/>
      </w:pPr>
      <w:bookmarkStart w:id="631" w:name="_Toc65132749"/>
      <w:bookmarkStart w:id="632" w:name="_Toc69367619"/>
      <w:r w:rsidRPr="00795BBC">
        <w:t>Övrig</w:t>
      </w:r>
      <w:r>
        <w:t>a konsekvenser</w:t>
      </w:r>
      <w:bookmarkEnd w:id="631"/>
      <w:bookmarkEnd w:id="632"/>
      <w:r w:rsidRPr="00795BBC">
        <w:t xml:space="preserve"> </w:t>
      </w:r>
    </w:p>
    <w:p w14:paraId="64980072" w14:textId="1610A368" w:rsidR="008539B5" w:rsidRDefault="008539B5" w:rsidP="008539B5">
      <w:pPr>
        <w:pStyle w:val="Brdtextmedindrag"/>
        <w:ind w:firstLine="0"/>
      </w:pPr>
      <w:r>
        <w:t>Propositionens</w:t>
      </w:r>
      <w:r w:rsidRPr="00BE0856">
        <w:t xml:space="preserve"> bedömningar och förslag bedöms inte ha konsekvenser för det kommunala självstyret, jäms</w:t>
      </w:r>
      <w:r>
        <w:t xml:space="preserve">tälldheten, </w:t>
      </w:r>
      <w:r w:rsidRPr="00BE0856">
        <w:t>offentlig service i olika delar av landet eller för möjligheterna att nå de integrationspolitiska målen.</w:t>
      </w:r>
    </w:p>
    <w:p w14:paraId="3655FFBD" w14:textId="15CABABE" w:rsidR="008539B5" w:rsidRDefault="008539B5" w:rsidP="008539B5">
      <w:pPr>
        <w:pStyle w:val="Brdtextmedindrag"/>
      </w:pPr>
      <w:r>
        <w:t>Propositionens förslag kan ha påverkan på brottsligheten och det brotts</w:t>
      </w:r>
      <w:r>
        <w:softHyphen/>
        <w:t>före</w:t>
      </w:r>
      <w:r>
        <w:softHyphen/>
        <w:t>byggande arbetet såtillvida att tillsynen blir mer detaljerad och om</w:t>
      </w:r>
      <w:r>
        <w:softHyphen/>
        <w:t>fatt</w:t>
      </w:r>
      <w:r>
        <w:softHyphen/>
        <w:t>an</w:t>
      </w:r>
      <w:r>
        <w:softHyphen/>
        <w:t>de, vilket i vart fall i viss mån borde kunna förebygga brottsliga handl</w:t>
      </w:r>
      <w:r>
        <w:softHyphen/>
        <w:t>ing</w:t>
      </w:r>
      <w:r>
        <w:softHyphen/>
        <w:t>ar och även gynna brottsförebyggande arbete.</w:t>
      </w:r>
    </w:p>
    <w:p w14:paraId="1C40C5D6" w14:textId="4723205B" w:rsidR="008539B5" w:rsidRDefault="008539B5" w:rsidP="008539B5">
      <w:pPr>
        <w:pStyle w:val="Brdtextmedindrag"/>
      </w:pPr>
      <w:r>
        <w:t>Propositionens förslag kan även främja sysselsättning eftersom såväl mynd</w:t>
      </w:r>
      <w:r>
        <w:softHyphen/>
        <w:t xml:space="preserve">igheter som företag kan vara i behov av fler anställda som kan tolka och tillämpa det nya regelverket. </w:t>
      </w:r>
    </w:p>
    <w:p w14:paraId="59F04EC1" w14:textId="4D89F0BF" w:rsidR="00920097" w:rsidRPr="00B937F4" w:rsidRDefault="008539B5" w:rsidP="008539B5">
      <w:pPr>
        <w:pStyle w:val="Brdtextmedindrag"/>
        <w:sectPr w:rsidR="00920097" w:rsidRPr="00B937F4" w:rsidSect="00155500">
          <w:headerReference w:type="even" r:id="rId233"/>
          <w:headerReference w:type="default" r:id="rId234"/>
          <w:footerReference w:type="even" r:id="rId235"/>
          <w:footerReference w:type="default" r:id="rId236"/>
          <w:headerReference w:type="first" r:id="rId237"/>
          <w:footerReference w:type="first" r:id="rId238"/>
          <w:type w:val="continuous"/>
          <w:pgSz w:w="9356" w:h="13721" w:code="9"/>
          <w:pgMar w:top="794" w:right="2438" w:bottom="1191" w:left="1021" w:header="0" w:footer="709" w:gutter="0"/>
          <w:cols w:space="708"/>
          <w:docGrid w:linePitch="360"/>
        </w:sectPr>
      </w:pPr>
      <w:r>
        <w:t>För det fall regeringen väljer att gå vidare med förslaget om reprocessing så kan det ha en positiv effekt på miljön eftersom det innebär att engångs</w:t>
      </w:r>
      <w:r>
        <w:softHyphen/>
        <w:t>produkter går att återanvända i vården.</w:t>
      </w:r>
    </w:p>
    <w:p w14:paraId="7D275E46" w14:textId="77777777" w:rsidR="008539B5" w:rsidRDefault="008539B5" w:rsidP="008539B5">
      <w:pPr>
        <w:pStyle w:val="Rubrik1"/>
      </w:pPr>
      <w:bookmarkStart w:id="633" w:name="_Toc65132750"/>
      <w:bookmarkStart w:id="634" w:name="_Toc69367620"/>
      <w:r>
        <w:t>Författningskommentar</w:t>
      </w:r>
      <w:bookmarkEnd w:id="633"/>
      <w:bookmarkEnd w:id="634"/>
    </w:p>
    <w:p w14:paraId="6A589DDC" w14:textId="77777777" w:rsidR="008539B5" w:rsidRDefault="008539B5" w:rsidP="008539B5">
      <w:pPr>
        <w:pStyle w:val="Rubrik2"/>
        <w:spacing w:before="0"/>
      </w:pPr>
      <w:bookmarkStart w:id="635" w:name="_Toc65132751"/>
      <w:bookmarkStart w:id="636" w:name="_Toc69367621"/>
      <w:r>
        <w:t>Förslaget till lag med kompletterande bestämmelser till EU:s förordning om medicintekniska produkter</w:t>
      </w:r>
      <w:bookmarkEnd w:id="635"/>
      <w:bookmarkEnd w:id="636"/>
    </w:p>
    <w:p w14:paraId="64ACF9A1" w14:textId="77777777" w:rsidR="008539B5" w:rsidRDefault="008539B5" w:rsidP="008539B5">
      <w:pPr>
        <w:pStyle w:val="Rubrik3utannumrering"/>
      </w:pPr>
      <w:bookmarkStart w:id="637" w:name="_Toc65132752"/>
      <w:r>
        <w:t>1</w:t>
      </w:r>
      <w:r>
        <w:rPr>
          <w:rFonts w:ascii="Cambria" w:hAnsi="Cambria" w:cs="Cambria"/>
        </w:rPr>
        <w:t> kap.</w:t>
      </w:r>
      <w:r>
        <w:t xml:space="preserve"> Inledande best</w:t>
      </w:r>
      <w:r>
        <w:rPr>
          <w:rFonts w:cs="TradeGothic"/>
        </w:rPr>
        <w:t>ä</w:t>
      </w:r>
      <w:r>
        <w:t>mmelser</w:t>
      </w:r>
      <w:bookmarkEnd w:id="637"/>
    </w:p>
    <w:p w14:paraId="5AF1873A" w14:textId="1546B9FF" w:rsidR="008539B5" w:rsidRDefault="008539B5" w:rsidP="008539B5">
      <w:pPr>
        <w:pStyle w:val="Brdtext"/>
        <w:rPr>
          <w:sz w:val="18"/>
          <w:szCs w:val="18"/>
        </w:rPr>
      </w:pPr>
      <w:r>
        <w:rPr>
          <w:b/>
          <w:sz w:val="18"/>
          <w:szCs w:val="18"/>
        </w:rPr>
        <w:t>1 §</w:t>
      </w:r>
      <w:r>
        <w:rPr>
          <w:sz w:val="18"/>
          <w:szCs w:val="18"/>
        </w:rPr>
        <w:t>    Denna lag kompletterar Europaparlamentets och rådets förordning (EU) 2017/745 av den 5 april 2017 om medicintekniska produkter, om ändring av direktiv 2001/83/EG, förordning (EG) nr 178/2002 och förordning (EG) nr 1223/2009 och om upphävande av rådets direktiv 90/385/EEG och 93/42/EEG.</w:t>
      </w:r>
    </w:p>
    <w:p w14:paraId="7EDDB1EE" w14:textId="77777777" w:rsidR="008539B5" w:rsidRDefault="008539B5" w:rsidP="008539B5">
      <w:pPr>
        <w:pStyle w:val="Brdtextmedindrag"/>
        <w:rPr>
          <w:sz w:val="18"/>
          <w:szCs w:val="18"/>
        </w:rPr>
      </w:pPr>
      <w:r>
        <w:rPr>
          <w:sz w:val="18"/>
          <w:szCs w:val="18"/>
        </w:rPr>
        <w:t>I lagen regleras även frågor som inte omfattas av EU-förordningen.</w:t>
      </w:r>
    </w:p>
    <w:p w14:paraId="19FFECF3" w14:textId="77777777" w:rsidR="008539B5" w:rsidRDefault="008539B5" w:rsidP="008539B5">
      <w:pPr>
        <w:pStyle w:val="Brdtextmedindrag"/>
      </w:pPr>
    </w:p>
    <w:p w14:paraId="0A31F8ED" w14:textId="77777777" w:rsidR="008539B5" w:rsidRDefault="008539B5" w:rsidP="008539B5">
      <w:pPr>
        <w:pStyle w:val="Brdtextmedindrag"/>
        <w:ind w:firstLine="0"/>
      </w:pPr>
      <w:r>
        <w:t xml:space="preserve">Paragrafen anger lagens innehåll. I </w:t>
      </w:r>
      <w:r>
        <w:rPr>
          <w:i/>
        </w:rPr>
        <w:t>första stycket</w:t>
      </w:r>
      <w:r>
        <w:t xml:space="preserve"> anges att lagen innehåller kompletterande bestämmelser till EU-förordningen om medicintekniska produkter (MDR-förordningen). </w:t>
      </w:r>
      <w:bookmarkStart w:id="638" w:name="_Hlk63521157"/>
      <w:r>
        <w:t>Hänvisningarna i lagen till MDR-förordningen är dynamiska och avser alltså förordningen i den vid varje tidpunkt gällande lydelsen.</w:t>
      </w:r>
    </w:p>
    <w:bookmarkEnd w:id="638"/>
    <w:p w14:paraId="3A275CFC" w14:textId="77777777" w:rsidR="008539B5" w:rsidRDefault="008539B5" w:rsidP="008539B5">
      <w:pPr>
        <w:pStyle w:val="Brdtextmedindrag"/>
      </w:pPr>
      <w:r>
        <w:t xml:space="preserve">I </w:t>
      </w:r>
      <w:r>
        <w:rPr>
          <w:i/>
        </w:rPr>
        <w:t>andra stycket</w:t>
      </w:r>
      <w:r>
        <w:t xml:space="preserve"> finns en upplysning om att det i lagen även finns bestämmelser som inte omfattas av EU-förordningen. Till exempel finns det bestämmelser om tillsyn och sanktioner i 3 kap. och 5 kap. </w:t>
      </w:r>
    </w:p>
    <w:p w14:paraId="132714EE" w14:textId="77777777" w:rsidR="008539B5" w:rsidRDefault="008539B5" w:rsidP="008539B5">
      <w:pPr>
        <w:pStyle w:val="Brdtextmedindrag"/>
      </w:pPr>
      <w:r>
        <w:t>Övervägandena finns i avsnitt 6.1.</w:t>
      </w:r>
    </w:p>
    <w:p w14:paraId="5D5A98B8" w14:textId="77777777" w:rsidR="008539B5" w:rsidRDefault="008539B5" w:rsidP="008539B5">
      <w:pPr>
        <w:pStyle w:val="Brdtextmedindrag"/>
      </w:pPr>
    </w:p>
    <w:p w14:paraId="77A1B5C3" w14:textId="018A3D9F" w:rsidR="008539B5" w:rsidRDefault="008539B5" w:rsidP="008539B5">
      <w:pPr>
        <w:pStyle w:val="Brdtext"/>
        <w:rPr>
          <w:sz w:val="18"/>
          <w:szCs w:val="18"/>
        </w:rPr>
      </w:pPr>
      <w:bookmarkStart w:id="639" w:name="_Hlk61876230"/>
      <w:r>
        <w:rPr>
          <w:b/>
          <w:sz w:val="18"/>
          <w:szCs w:val="18"/>
        </w:rPr>
        <w:t>2 §    </w:t>
      </w:r>
      <w:r>
        <w:rPr>
          <w:sz w:val="18"/>
          <w:szCs w:val="18"/>
        </w:rPr>
        <w:t>Termer och uttryck i denna lag har samma betydelse som i förordning (EU) 2017/745.</w:t>
      </w:r>
    </w:p>
    <w:p w14:paraId="11C701C3" w14:textId="77777777" w:rsidR="008539B5" w:rsidRDefault="008539B5" w:rsidP="008539B5">
      <w:pPr>
        <w:pStyle w:val="Brdtextmedindrag"/>
        <w:rPr>
          <w:sz w:val="18"/>
          <w:szCs w:val="18"/>
        </w:rPr>
      </w:pPr>
      <w:r>
        <w:rPr>
          <w:sz w:val="18"/>
          <w:szCs w:val="18"/>
        </w:rPr>
        <w:t xml:space="preserve">Med produkter avses i denna lag, om inte annat anges, </w:t>
      </w:r>
    </w:p>
    <w:p w14:paraId="1A9B5C80" w14:textId="77777777" w:rsidR="008539B5" w:rsidRDefault="008539B5" w:rsidP="008539B5">
      <w:pPr>
        <w:pStyle w:val="Brdtextmedindrag"/>
        <w:rPr>
          <w:sz w:val="18"/>
          <w:szCs w:val="18"/>
        </w:rPr>
      </w:pPr>
      <w:r>
        <w:rPr>
          <w:sz w:val="18"/>
          <w:szCs w:val="18"/>
        </w:rPr>
        <w:t>– medicintekniska produkter, och</w:t>
      </w:r>
    </w:p>
    <w:p w14:paraId="553858FD" w14:textId="77777777" w:rsidR="008539B5" w:rsidRDefault="008539B5" w:rsidP="008539B5">
      <w:pPr>
        <w:pStyle w:val="Brdtextmedindrag"/>
        <w:rPr>
          <w:sz w:val="18"/>
          <w:szCs w:val="18"/>
        </w:rPr>
      </w:pPr>
      <w:r>
        <w:rPr>
          <w:sz w:val="18"/>
          <w:szCs w:val="18"/>
        </w:rPr>
        <w:t xml:space="preserve">– tillbehör till medicintekniska produkter. </w:t>
      </w:r>
    </w:p>
    <w:p w14:paraId="6DBACE7B" w14:textId="77777777" w:rsidR="008539B5" w:rsidRDefault="008539B5" w:rsidP="008539B5">
      <w:pPr>
        <w:pStyle w:val="Brdtextmedindrag"/>
        <w:ind w:firstLine="0"/>
      </w:pPr>
    </w:p>
    <w:p w14:paraId="32902617" w14:textId="77777777" w:rsidR="008539B5" w:rsidRDefault="008539B5" w:rsidP="008539B5">
      <w:pPr>
        <w:pStyle w:val="Brdtext"/>
      </w:pPr>
      <w:bookmarkStart w:id="640" w:name="_Hlk56685718"/>
      <w:r>
        <w:t xml:space="preserve">I paragrafen anges de termer och uttryck som används i lagen. </w:t>
      </w:r>
      <w:bookmarkEnd w:id="640"/>
      <w:r>
        <w:t xml:space="preserve">I </w:t>
      </w:r>
      <w:r>
        <w:rPr>
          <w:i/>
        </w:rPr>
        <w:t>första stycket</w:t>
      </w:r>
      <w:r>
        <w:t xml:space="preserve"> anges att de termer och uttryck som används i lagen ska förstås på samma sätt som i MDR-förordningen. </w:t>
      </w:r>
      <w:bookmarkStart w:id="641" w:name="_Hlk56685744"/>
      <w:r>
        <w:t>Det innebär bland annat att defini</w:t>
      </w:r>
      <w:r>
        <w:softHyphen/>
        <w:t>tionerna i artikel 2 i MDR-förordningen även gäller vid tillämpningen av lagen. Bland de termer som definieras i artikel 2 finns medicintekniska produkter, ekonomiska aktörer, unik produktidentifiering (UDI) och klinisk prövning.</w:t>
      </w:r>
      <w:bookmarkEnd w:id="641"/>
      <w:r>
        <w:t xml:space="preserve"> Också sådana termer och uttryck som används i MDR-förordningen utan att definieras där, ska tolkas och tillämpas på samma sätt när de förekommer i lagen. </w:t>
      </w:r>
      <w:bookmarkStart w:id="642" w:name="_Hlk61876212"/>
    </w:p>
    <w:bookmarkEnd w:id="642"/>
    <w:p w14:paraId="5F121F4A" w14:textId="3A5575B5" w:rsidR="008539B5" w:rsidRDefault="008539B5" w:rsidP="008539B5">
      <w:pPr>
        <w:pStyle w:val="Brdtextmedindrag"/>
      </w:pPr>
      <w:r>
        <w:t xml:space="preserve">I </w:t>
      </w:r>
      <w:r>
        <w:rPr>
          <w:i/>
        </w:rPr>
        <w:t>andra stycket</w:t>
      </w:r>
      <w:r>
        <w:t xml:space="preserve"> framgår det att med produkter avses medicintekniska produkter och tillbehör till medicintekniska produkter. Definitioner på medicintekniska produkter och tillbehör till sådana produkter finns i artikel 2.1 och 2.2 i MDR-förordningen. </w:t>
      </w:r>
    </w:p>
    <w:p w14:paraId="5547390A" w14:textId="77777777" w:rsidR="008539B5" w:rsidRDefault="008539B5" w:rsidP="008539B5">
      <w:pPr>
        <w:pStyle w:val="Brdtextmedindrag"/>
      </w:pPr>
      <w:r>
        <w:t>Övervägandena finns i avsnitt 6.2.</w:t>
      </w:r>
    </w:p>
    <w:bookmarkEnd w:id="639"/>
    <w:p w14:paraId="286428B3" w14:textId="77777777" w:rsidR="008539B5" w:rsidRDefault="008539B5" w:rsidP="008539B5">
      <w:pPr>
        <w:pStyle w:val="Brdtextmedindrag"/>
      </w:pPr>
    </w:p>
    <w:p w14:paraId="257A1C5E" w14:textId="27D8C9CA" w:rsidR="008539B5" w:rsidRDefault="008539B5" w:rsidP="008539B5">
      <w:pPr>
        <w:pStyle w:val="Brdtextmedindrag"/>
        <w:ind w:firstLine="0"/>
        <w:rPr>
          <w:b/>
          <w:sz w:val="18"/>
          <w:szCs w:val="18"/>
        </w:rPr>
      </w:pPr>
      <w:r>
        <w:rPr>
          <w:b/>
          <w:sz w:val="18"/>
          <w:szCs w:val="18"/>
        </w:rPr>
        <w:t>3 §    </w:t>
      </w:r>
      <w:r>
        <w:rPr>
          <w:sz w:val="18"/>
          <w:szCs w:val="18"/>
        </w:rPr>
        <w:t>I fråga om produkter som är avsedda för konsumenter eller som kan antas komma att användas av konsumenter gäller också produktsäkerhetslagen (2004:451).</w:t>
      </w:r>
    </w:p>
    <w:p w14:paraId="589F049C" w14:textId="77777777" w:rsidR="008539B5" w:rsidRDefault="008539B5" w:rsidP="008539B5">
      <w:pPr>
        <w:pStyle w:val="Brdtextmedindrag"/>
        <w:ind w:firstLine="0"/>
      </w:pPr>
    </w:p>
    <w:p w14:paraId="6780B2EE" w14:textId="43ABE55F" w:rsidR="008539B5" w:rsidRDefault="008539B5" w:rsidP="008539B5">
      <w:pPr>
        <w:pStyle w:val="Brdtextmedindrag"/>
        <w:ind w:firstLine="0"/>
      </w:pPr>
      <w:bookmarkStart w:id="643" w:name="_Hlk57823348"/>
      <w:r>
        <w:t>Paragrafen innehåller en bestämmelse som upplyser om att för konsument</w:t>
      </w:r>
      <w:r>
        <w:softHyphen/>
        <w:t>produkter som omfattas av den nya lagen gäller även produkt</w:t>
      </w:r>
      <w:r>
        <w:softHyphen/>
        <w:t>säker</w:t>
      </w:r>
      <w:r>
        <w:softHyphen/>
        <w:t>hets</w:t>
      </w:r>
      <w:r>
        <w:softHyphen/>
        <w:t>lag</w:t>
      </w:r>
      <w:r>
        <w:softHyphen/>
        <w:t>en. Ordet produkt är definierat i 2 §. Paragrafen motsvarar den som finns i 1 § lagen (1993:584) om medicintekniska produkter. Förarbetena till den para</w:t>
      </w:r>
      <w:r>
        <w:softHyphen/>
        <w:t xml:space="preserve">grafen finns i propositionen Ny produktsäkerhetslag (prop. 2003/04:121) avsnitt 6.1.5 och 6.12 samt i författningskommentaren s. 205. </w:t>
      </w:r>
    </w:p>
    <w:bookmarkEnd w:id="643"/>
    <w:p w14:paraId="4F5D41A1" w14:textId="77777777" w:rsidR="008539B5" w:rsidRDefault="008539B5" w:rsidP="008539B5">
      <w:pPr>
        <w:pStyle w:val="Brdtextmedindrag"/>
      </w:pPr>
      <w:r>
        <w:t>Övervägandena finns i avsnitt 13.1.</w:t>
      </w:r>
    </w:p>
    <w:p w14:paraId="47ABB047" w14:textId="77777777" w:rsidR="008539B5" w:rsidRDefault="008539B5" w:rsidP="008539B5">
      <w:pPr>
        <w:pStyle w:val="Rubrik3utannumrering"/>
      </w:pPr>
      <w:r>
        <w:rPr>
          <w:rFonts w:ascii="Cambria" w:hAnsi="Cambria" w:cs="Cambria"/>
        </w:rPr>
        <w:t>2 kap.</w:t>
      </w:r>
      <w:r>
        <w:t xml:space="preserve"> Kliniska prövningar </w:t>
      </w:r>
    </w:p>
    <w:p w14:paraId="20967820" w14:textId="77777777" w:rsidR="008539B5" w:rsidRDefault="008539B5" w:rsidP="008539B5">
      <w:pPr>
        <w:pStyle w:val="Rubrik4utannumrering"/>
        <w:spacing w:before="0"/>
        <w:rPr>
          <w:sz w:val="18"/>
          <w:szCs w:val="18"/>
        </w:rPr>
      </w:pPr>
      <w:r>
        <w:rPr>
          <w:sz w:val="18"/>
          <w:szCs w:val="18"/>
        </w:rPr>
        <w:t>Informerat samtycke för försökspersoner vars mening inte kan inhämtas</w:t>
      </w:r>
      <w:r>
        <w:rPr>
          <w:i/>
          <w:sz w:val="18"/>
          <w:szCs w:val="18"/>
        </w:rPr>
        <w:t xml:space="preserve"> </w:t>
      </w:r>
    </w:p>
    <w:p w14:paraId="478B1F6B" w14:textId="18CE83F3" w:rsidR="008539B5" w:rsidRDefault="008539B5" w:rsidP="008539B5">
      <w:pPr>
        <w:pStyle w:val="Brdtext"/>
      </w:pPr>
      <w:r>
        <w:rPr>
          <w:b/>
          <w:sz w:val="18"/>
          <w:szCs w:val="18"/>
        </w:rPr>
        <w:t>1 §</w:t>
      </w:r>
      <w:r>
        <w:rPr>
          <w:sz w:val="18"/>
          <w:szCs w:val="18"/>
        </w:rPr>
        <w:t>    För en försöksperson som, på grund av sjukdom, psykisk störning, försvagat hälsotillstånd eller något annat liknande förhållande, inte är beslutskompetent, är en god man eller förvaltare enligt 11 kap. 4 eller 7 § föräldrabalken, med behörighet att sörja för den enskildes person, den lagligen utsedda ställföreträdare som får ge informerat samtycke till en klinisk prövning på försökspersonens vägnar.</w:t>
      </w:r>
      <w:r>
        <w:t xml:space="preserve"> </w:t>
      </w:r>
    </w:p>
    <w:p w14:paraId="3F4123C3" w14:textId="77777777" w:rsidR="008539B5" w:rsidRDefault="008539B5" w:rsidP="008539B5">
      <w:pPr>
        <w:pStyle w:val="Brdtext"/>
      </w:pPr>
    </w:p>
    <w:p w14:paraId="4105CC27" w14:textId="11E92E8A" w:rsidR="008539B5" w:rsidRDefault="008539B5" w:rsidP="008539B5">
      <w:pPr>
        <w:pStyle w:val="Brdtext"/>
      </w:pPr>
      <w:r>
        <w:t>Paragrafen innehåller kompletterande bestämmelser till MDR-förord</w:t>
      </w:r>
      <w:r>
        <w:softHyphen/>
        <w:t>ningen om informerat samtycke för personer vars mening inte kan inhämtas på grund av sjukdom, psykisk störning, försvagat hälsotillstånd eller något annat liknande förhållande.</w:t>
      </w:r>
    </w:p>
    <w:p w14:paraId="1675C59E" w14:textId="77777777" w:rsidR="008539B5" w:rsidRDefault="008539B5" w:rsidP="008539B5">
      <w:pPr>
        <w:pStyle w:val="Brdtextmedindrag"/>
      </w:pPr>
      <w:bookmarkStart w:id="644" w:name="_Hlk56686404"/>
      <w:r>
        <w:t xml:space="preserve">Bestämmelser om information till försökspersoner och samtycke till att delta i en klinisk prövning finns i kapitel VI i MDR-förordningen. Av bestämmelserna i det kapitlet framgår att i de fall en försöksperson inte kan ge informerat samtycke till att delta i en klinisk prövning ska hans eller hennes lagligen utsedda ställföreträdare ge sitt informerade samtycke. </w:t>
      </w:r>
    </w:p>
    <w:p w14:paraId="3F2B02E2" w14:textId="7F3C9F8B" w:rsidR="008539B5" w:rsidRDefault="008539B5" w:rsidP="008539B5">
      <w:pPr>
        <w:pStyle w:val="Brdtextmedindrag"/>
        <w:rPr>
          <w:iCs/>
        </w:rPr>
      </w:pPr>
      <w:r>
        <w:t>Paragrafen anger att för den försöksperson som saknar besluts</w:t>
      </w:r>
      <w:r>
        <w:softHyphen/>
        <w:t xml:space="preserve">kompetens på grund av sjukdom, psykisk störning, försvagat hälsotillstånd eller något annat liknande förhållande så är en god man eller förvaltare enligt 11 kap. 4 eller 7 § föräldrabalken, med behörighet att sörja för den enskildes person, den lagligen utsedda ställföreträdare som får ge informerat samtycke till prövningen på försökspersonens vägnar. Med icke beslutskompetenta personer avses personer som saknar förmåga att fatta beslut i fråga om att delta i en klinisk prövning. </w:t>
      </w:r>
      <w:r>
        <w:rPr>
          <w:iCs/>
        </w:rPr>
        <w:t xml:space="preserve">Enligt artikel 64.1 i MDR-förordningen ska prövaren, dvs. den </w:t>
      </w:r>
      <w:r>
        <w:t>person som ansvarar för genomförandet av en klinisk prövning på ett prövningsställe,</w:t>
      </w:r>
      <w:r>
        <w:rPr>
          <w:iCs/>
        </w:rPr>
        <w:t xml:space="preserve"> respektera uttryckliga önskemål från en försöksperson som inte är beslutskompetent att vägra att delta i eller när som helst avsluta sitt eget deltagande i den kliniska prövningen. Detta under förutsättning att den beslutsoförmögne har förmåga att inta en ståndpunkt och bedöma den information om prövningen som avses i artikel 63.2 i MDR-förordningen. </w:t>
      </w:r>
    </w:p>
    <w:p w14:paraId="701A72B0" w14:textId="7D9CFB7B" w:rsidR="008539B5" w:rsidRDefault="008539B5" w:rsidP="008539B5">
      <w:pPr>
        <w:pStyle w:val="Brdtextmedindrag"/>
      </w:pPr>
      <w:bookmarkStart w:id="645" w:name="_Hlk64289592"/>
      <w:r>
        <w:rPr>
          <w:iCs/>
        </w:rPr>
        <w:t>Paragrafen medger dock inte att en klinisk prövning utförs om en beslutsoförmögen person ger uttryck för att inte vilja delta i en sådan pröv</w:t>
      </w:r>
      <w:r>
        <w:rPr>
          <w:iCs/>
        </w:rPr>
        <w:softHyphen/>
        <w:t>ning. Detta gäller även en beslutsoförmögen person som inte har förmåga att inta en ståndpunkt eller bedöma informationen om prövningen. Prövare ska således alltid beakta den beslutsoförmögnas inställning till prövningen om sådan kan uttryckas.</w:t>
      </w:r>
    </w:p>
    <w:bookmarkEnd w:id="645"/>
    <w:p w14:paraId="326D9D3C" w14:textId="77777777" w:rsidR="008539B5" w:rsidRDefault="008539B5" w:rsidP="008539B5">
      <w:pPr>
        <w:pStyle w:val="Brdtextmedindrag"/>
      </w:pPr>
      <w:r>
        <w:t>Av 1 kap. 1 § framgår att nu aktuella lag kompletterar MDR-förordning</w:t>
      </w:r>
      <w:r>
        <w:softHyphen/>
        <w:t xml:space="preserve">en. Det är således en god man eller förvaltare som är den lagligen utsedda ställföreträdaren som enligt nämnda förordning ska ge det informerade samtycket. </w:t>
      </w:r>
      <w:bookmarkEnd w:id="644"/>
    </w:p>
    <w:p w14:paraId="657C20FA" w14:textId="2EE56C04" w:rsidR="008539B5" w:rsidRDefault="008539B5" w:rsidP="008539B5">
      <w:pPr>
        <w:pStyle w:val="Brdtextmedindrag"/>
      </w:pPr>
      <w:r>
        <w:t xml:space="preserve">Paragrafen utformas enligt </w:t>
      </w:r>
      <w:r w:rsidRPr="00842DEE">
        <w:rPr>
          <w:i/>
          <w:iCs/>
        </w:rPr>
        <w:t>Lagrådets</w:t>
      </w:r>
      <w:r>
        <w:t xml:space="preserve"> förslag. Regleringen motsvarar vad som ska gälla enligt 7 kap. 3 § lagen (2018:1272) om ändring i läkemedelslagen (2015:315).  </w:t>
      </w:r>
    </w:p>
    <w:p w14:paraId="67461300" w14:textId="6609F47B" w:rsidR="008539B5" w:rsidRDefault="008539B5" w:rsidP="008539B5">
      <w:pPr>
        <w:pStyle w:val="Brdtextmedindrag"/>
      </w:pPr>
      <w:r>
        <w:t>Övervägandena finns i avsnitt 10.10.</w:t>
      </w:r>
    </w:p>
    <w:p w14:paraId="0653DF57" w14:textId="77777777" w:rsidR="008539B5" w:rsidRDefault="008539B5" w:rsidP="008539B5">
      <w:pPr>
        <w:pStyle w:val="Rubrik4utannumrering"/>
        <w:rPr>
          <w:sz w:val="18"/>
          <w:szCs w:val="18"/>
        </w:rPr>
      </w:pPr>
      <w:r>
        <w:rPr>
          <w:sz w:val="18"/>
          <w:szCs w:val="18"/>
        </w:rPr>
        <w:t>Informerat samtycke för försökspersoner som är underåriga</w:t>
      </w:r>
    </w:p>
    <w:p w14:paraId="5AABB524" w14:textId="7E37E8AC" w:rsidR="008539B5" w:rsidRDefault="008539B5" w:rsidP="008539B5">
      <w:pPr>
        <w:pStyle w:val="Brdtextmedindrag"/>
        <w:ind w:firstLine="0"/>
        <w:rPr>
          <w:sz w:val="18"/>
          <w:szCs w:val="18"/>
        </w:rPr>
      </w:pPr>
      <w:r>
        <w:rPr>
          <w:b/>
          <w:sz w:val="18"/>
          <w:szCs w:val="18"/>
        </w:rPr>
        <w:t>2 §</w:t>
      </w:r>
      <w:r>
        <w:rPr>
          <w:sz w:val="18"/>
          <w:szCs w:val="18"/>
        </w:rPr>
        <w:t>    För en försöksperson som är underårig är vårdnadshavarna de lagligen utsedda ställföreträdare som får ge informerat samtycke till en klinisk prövning på försökspersonens vägnar. En underårig försöksperson som har fyllt 15 år ska också själv ge sitt informerade samtycke till att delta i den kliniska prövningen, under förutsättning att den underårige inser vad prövningen innebär för honom eller henne. Ett sådant informerat samtycke ska inhämtas i enlighet med vad som regleras om en försöksperson i artikel 63.1 i förordning (EU) 2017/745.</w:t>
      </w:r>
    </w:p>
    <w:p w14:paraId="08510A30" w14:textId="77777777" w:rsidR="008539B5" w:rsidRDefault="008539B5" w:rsidP="008539B5">
      <w:pPr>
        <w:pStyle w:val="Brdtextmedindrag"/>
      </w:pPr>
    </w:p>
    <w:p w14:paraId="28007A54" w14:textId="77777777" w:rsidR="008539B5" w:rsidRDefault="008539B5" w:rsidP="008539B5">
      <w:pPr>
        <w:pStyle w:val="Brdtextmedindrag"/>
        <w:ind w:firstLine="0"/>
      </w:pPr>
      <w:bookmarkStart w:id="646" w:name="_Hlk56686078"/>
      <w:r>
        <w:t>Paragrafen innehåller kompletterande bestämmelser till MDR-förord</w:t>
      </w:r>
      <w:r>
        <w:softHyphen/>
        <w:t xml:space="preserve">ningen om informerat samtycke för försökspersoner som är underåriga. </w:t>
      </w:r>
    </w:p>
    <w:p w14:paraId="3561A668" w14:textId="28789629" w:rsidR="008539B5" w:rsidRDefault="008539B5" w:rsidP="008539B5">
      <w:pPr>
        <w:pStyle w:val="Brdtextmedindrag"/>
      </w:pPr>
      <w:bookmarkStart w:id="647" w:name="_Hlk56688295"/>
      <w:bookmarkEnd w:id="646"/>
      <w:r>
        <w:t>I bestämmelsen föreskrivs det att för en underårig försöksperson är det vårdnadshavarna som är de lagligen utsedda ställföreträdarna som får lämna informerat samtycke till att den underårige får delta i en klinisk prövning. Om den underårige försökspersonen har två vårdnadshavare ska vårdnadshavarna bestämma tillsammans (6 kap. 13 § föräldrabalken). Båda vårdnadshavarna ska då samtycka till den underåriges deltagande i den kliniska prövningen. Av 6 kap. 11 § föräldrabalken följer att vårdnads</w:t>
      </w:r>
      <w:r>
        <w:softHyphen/>
        <w:t>havaren vid utövandet av sin bestämmanderätt i takt med barnets stigande ålder och utveckling ska ta allt större hänsyn till barnets synpunkter och önskemål. Det följer av artikel 65 c i MDR-förordningen att prövaren ska respektera uttryckliga önskemål från en underårig om att vägra delta eller avsluta sitt deltagande i den kliniska prövningen. Detta under förutsättning att den underårige har förmåga att inta en ståndpunkt och bedöma informa</w:t>
      </w:r>
      <w:r>
        <w:softHyphen/>
        <w:t xml:space="preserve">tionen om prövningen. </w:t>
      </w:r>
    </w:p>
    <w:p w14:paraId="7E39BEF7" w14:textId="762740FA" w:rsidR="008539B5" w:rsidRDefault="008539B5" w:rsidP="008539B5">
      <w:pPr>
        <w:pStyle w:val="Brdtextmedindrag"/>
      </w:pPr>
      <w:r>
        <w:t>Det är vårdnadshavarna som är de lagligen utsedda ställföreträdare som enligt MDR-förordningen ska ge det informerade samtycket. Enligt be</w:t>
      </w:r>
      <w:r>
        <w:softHyphen/>
        <w:t>stämmelsen ska den som fyllt 15 år men inte 18 år och som inser vad den kliniska prövningen innebär för hans eller hennes del, lämna sitt in</w:t>
      </w:r>
      <w:r>
        <w:softHyphen/>
        <w:t>formerade samtycke till att delta i en klinisk prövning.</w:t>
      </w:r>
      <w:r w:rsidRPr="00E72C62">
        <w:t xml:space="preserve"> </w:t>
      </w:r>
      <w:r>
        <w:t>Det är alltså endast i de fall då personen inte inser vad den kliniska prövningen innebär för hans eller hennes del som hans eller hennes samtycke inte behövs. Det informerade samtycket ska inhämtas i enlighet med artikel 63.1 i MDR-förordningen. Om en försöksperson under loppet av en prövning blir myndig ska denne, enligt artikel 65 i, lämna sitt informerade samtycke innan han eller hon kan fort</w:t>
      </w:r>
      <w:r>
        <w:softHyphen/>
        <w:t>sätta sitt deltagande i prövningen. I de fall en underårig har lämnat sitt inform</w:t>
      </w:r>
      <w:r>
        <w:softHyphen/>
        <w:t>erade samtycke till att delta i prövningen behöver inte ett nytt sam</w:t>
      </w:r>
      <w:r>
        <w:softHyphen/>
        <w:t>tycke inhämtas när personen blivit myndig utan det tidigare lämnade sam</w:t>
      </w:r>
      <w:r>
        <w:softHyphen/>
        <w:t>tycket fortsätter att gälla.</w:t>
      </w:r>
    </w:p>
    <w:bookmarkEnd w:id="647"/>
    <w:p w14:paraId="08600C1C" w14:textId="77777777" w:rsidR="008539B5" w:rsidRDefault="008539B5" w:rsidP="008539B5">
      <w:pPr>
        <w:pStyle w:val="Brdtextmedindrag"/>
      </w:pPr>
      <w:r>
        <w:t>Övervägandena finns i avsnitt 10.9.</w:t>
      </w:r>
    </w:p>
    <w:p w14:paraId="67BD43BE" w14:textId="77777777" w:rsidR="008539B5" w:rsidRDefault="008539B5" w:rsidP="008539B5">
      <w:pPr>
        <w:pStyle w:val="Rubrik4utannumrering"/>
        <w:rPr>
          <w:sz w:val="18"/>
          <w:szCs w:val="18"/>
        </w:rPr>
      </w:pPr>
      <w:r>
        <w:rPr>
          <w:sz w:val="18"/>
          <w:szCs w:val="18"/>
        </w:rPr>
        <w:t>Ersättningsgarantier</w:t>
      </w:r>
    </w:p>
    <w:p w14:paraId="62DCCB5B" w14:textId="3238A2D3" w:rsidR="008539B5" w:rsidRDefault="008539B5" w:rsidP="008539B5">
      <w:pPr>
        <w:pStyle w:val="Brdtext"/>
      </w:pPr>
      <w:r>
        <w:rPr>
          <w:b/>
          <w:sz w:val="18"/>
          <w:szCs w:val="18"/>
        </w:rPr>
        <w:t>3 §</w:t>
      </w:r>
      <w:r>
        <w:rPr>
          <w:sz w:val="18"/>
          <w:szCs w:val="18"/>
        </w:rPr>
        <w:t xml:space="preserve">    Sponsorn för en klinisk prövning är skyldig att genom försäkring eller på annat sätt garantera att försökspersonen får ersättning om sponsorn eller prövaren blir skyldig att betala sådan. </w:t>
      </w:r>
      <w:bookmarkStart w:id="648" w:name="_Hlk63513840"/>
      <w:r>
        <w:rPr>
          <w:sz w:val="18"/>
          <w:szCs w:val="18"/>
        </w:rPr>
        <w:t>Skadeskyddet eller ersättningsgarantin ska vara förenlig med riskens karaktär och omfattning</w:t>
      </w:r>
      <w:bookmarkEnd w:id="648"/>
      <w:r>
        <w:rPr>
          <w:sz w:val="18"/>
          <w:szCs w:val="18"/>
        </w:rPr>
        <w:t>.</w:t>
      </w:r>
    </w:p>
    <w:p w14:paraId="4B723B26" w14:textId="77777777" w:rsidR="008539B5" w:rsidRDefault="008539B5" w:rsidP="008539B5">
      <w:pPr>
        <w:pStyle w:val="Brdtextmedindrag"/>
      </w:pPr>
    </w:p>
    <w:p w14:paraId="7853F984" w14:textId="4E32AEDD" w:rsidR="008539B5" w:rsidRDefault="008539B5" w:rsidP="008539B5">
      <w:pPr>
        <w:pStyle w:val="Brdtext"/>
      </w:pPr>
      <w:bookmarkStart w:id="649" w:name="_Hlk56688739"/>
      <w:r>
        <w:t xml:space="preserve">Paragrafen innehåller ett krav på att sponsorn, dvs. den person, företag, institution eller organisation som ansvarar för att inleda, genomföra och ordna finansieringen av en klinisk prövning, ska vara skyldig att genom försäkring eller på annat sätt garantera att försökspersonen får ersättning om sponsorn eller prövaren blir skyldig att betala sådan. Skadeskyddet eller ersättningsgarantin ska vara förenlig med riskens karaktär och omfattning. Bestämmelsen är en anpassning av svensk rätt till artikel 69 i MDR-förordningen. Frågan om skadeskyddet eller ersättningsgarantin är förenlig med riskens karaktär och omfattning i det enskilda fallet är en fråga som får bedömas vid tillståndsprövningen av en ansökan om att få genomföra en klinisk prövning. </w:t>
      </w:r>
      <w:bookmarkStart w:id="650" w:name="_Hlk56592673"/>
    </w:p>
    <w:p w14:paraId="48983F8E" w14:textId="51EAB560" w:rsidR="008539B5" w:rsidRDefault="008539B5" w:rsidP="008539B5">
      <w:pPr>
        <w:pStyle w:val="Brdtextmedindrag"/>
      </w:pPr>
      <w:r>
        <w:t xml:space="preserve">Ordet sponsor är definierat i artikel 2.49 i samma förordning. </w:t>
      </w:r>
      <w:bookmarkStart w:id="651" w:name="_Hlk63514238"/>
      <w:bookmarkEnd w:id="650"/>
      <w:r>
        <w:t>En liknan</w:t>
      </w:r>
      <w:r>
        <w:softHyphen/>
        <w:t>de bestämmelse om ersättningsgarantier vid kliniska läkemedels</w:t>
      </w:r>
      <w:r>
        <w:softHyphen/>
        <w:t>pröv</w:t>
      </w:r>
      <w:r>
        <w:softHyphen/>
        <w:t>ning</w:t>
      </w:r>
      <w:r>
        <w:softHyphen/>
        <w:t xml:space="preserve">ar finns i 7 kap. 6 § lagen (2018:1272) om ändringar i läkemedelslagen (2015:315). Den bestämmelsen ska träda i kraft den dag som regeringen bestämmer. </w:t>
      </w:r>
      <w:bookmarkEnd w:id="651"/>
    </w:p>
    <w:p w14:paraId="13CAF525" w14:textId="215A189D" w:rsidR="008539B5" w:rsidRDefault="008539B5" w:rsidP="008539B5">
      <w:pPr>
        <w:pStyle w:val="Brdtextmedindrag"/>
      </w:pPr>
      <w:r>
        <w:t>I 7 kap. 13 § denna lag finns ett bemyndigade som ger regeringen eller den myndighet som regeringen bestämmer möjlighet att meddela före</w:t>
      </w:r>
      <w:r>
        <w:softHyphen/>
        <w:t xml:space="preserve">skrifter om kravet i denna bestämmelse. </w:t>
      </w:r>
    </w:p>
    <w:bookmarkEnd w:id="649"/>
    <w:p w14:paraId="6C2B35A6" w14:textId="77777777" w:rsidR="008539B5" w:rsidRDefault="008539B5" w:rsidP="008539B5">
      <w:pPr>
        <w:pStyle w:val="Brdtextmedindrag"/>
      </w:pPr>
      <w:r>
        <w:t>Övervägandena finns i avsnitt 10.13.</w:t>
      </w:r>
    </w:p>
    <w:p w14:paraId="50B61DC3" w14:textId="77777777" w:rsidR="008539B5" w:rsidRDefault="008539B5" w:rsidP="008539B5">
      <w:pPr>
        <w:pStyle w:val="Rubrik4utannumrering"/>
      </w:pPr>
      <w:r>
        <w:t xml:space="preserve">Tillstånd att genomföra en klinisk prövning </w:t>
      </w:r>
    </w:p>
    <w:p w14:paraId="75A09070" w14:textId="303C9C8B" w:rsidR="008539B5" w:rsidRDefault="008539B5" w:rsidP="008539B5">
      <w:pPr>
        <w:pStyle w:val="Brdtext"/>
        <w:rPr>
          <w:sz w:val="18"/>
          <w:szCs w:val="18"/>
        </w:rPr>
      </w:pPr>
      <w:r>
        <w:rPr>
          <w:b/>
          <w:sz w:val="18"/>
          <w:szCs w:val="18"/>
        </w:rPr>
        <w:t>4 §</w:t>
      </w:r>
      <w:r>
        <w:rPr>
          <w:sz w:val="18"/>
          <w:szCs w:val="18"/>
        </w:rPr>
        <w:t xml:space="preserve">    Den myndighet som regeringen bestämmer prövar frågor om </w:t>
      </w:r>
    </w:p>
    <w:p w14:paraId="2BD20749" w14:textId="77777777" w:rsidR="008539B5" w:rsidRDefault="008539B5" w:rsidP="008539B5">
      <w:pPr>
        <w:pStyle w:val="Brdtextmedindrag"/>
        <w:rPr>
          <w:sz w:val="18"/>
          <w:szCs w:val="18"/>
        </w:rPr>
      </w:pPr>
      <w:r>
        <w:rPr>
          <w:sz w:val="18"/>
          <w:szCs w:val="18"/>
        </w:rPr>
        <w:t>1. tillstånd att genomföra en klinisk prövning, och</w:t>
      </w:r>
    </w:p>
    <w:p w14:paraId="336E32E5" w14:textId="77777777" w:rsidR="008539B5" w:rsidRDefault="008539B5" w:rsidP="008539B5">
      <w:pPr>
        <w:pStyle w:val="Brdtextmedindrag"/>
        <w:rPr>
          <w:sz w:val="18"/>
          <w:szCs w:val="18"/>
        </w:rPr>
      </w:pPr>
      <w:r>
        <w:rPr>
          <w:sz w:val="18"/>
          <w:szCs w:val="18"/>
        </w:rPr>
        <w:t>2. väsentliga ändringar av en sådan prövning.</w:t>
      </w:r>
    </w:p>
    <w:p w14:paraId="330BE53D" w14:textId="00DE55BD" w:rsidR="008539B5" w:rsidRPr="00AE7C56" w:rsidRDefault="008539B5" w:rsidP="008539B5">
      <w:pPr>
        <w:pStyle w:val="Brdtextmedindrag"/>
        <w:rPr>
          <w:sz w:val="18"/>
          <w:szCs w:val="18"/>
        </w:rPr>
      </w:pPr>
      <w:bookmarkStart w:id="652" w:name="_Hlk68074213"/>
      <w:bookmarkStart w:id="653" w:name="_Hlk66282411"/>
      <w:bookmarkStart w:id="654" w:name="_Hlk66282732"/>
      <w:r w:rsidRPr="001255D5">
        <w:rPr>
          <w:sz w:val="18"/>
          <w:szCs w:val="18"/>
        </w:rPr>
        <w:t>Bestämmelser om den etiska granskningen av en ansökan eller anmälan av en klinisk prövning finns i lagen (2021:000) med kompletterande bestäm</w:t>
      </w:r>
      <w:r w:rsidRPr="001255D5">
        <w:rPr>
          <w:sz w:val="18"/>
          <w:szCs w:val="18"/>
        </w:rPr>
        <w:softHyphen/>
        <w:t>melser om etisk granskning till EU:s för</w:t>
      </w:r>
      <w:r w:rsidRPr="001255D5">
        <w:rPr>
          <w:sz w:val="18"/>
          <w:szCs w:val="18"/>
        </w:rPr>
        <w:softHyphen/>
        <w:t>ord</w:t>
      </w:r>
      <w:r w:rsidRPr="001255D5">
        <w:rPr>
          <w:sz w:val="18"/>
          <w:szCs w:val="18"/>
        </w:rPr>
        <w:softHyphen/>
        <w:t>ning om medicin</w:t>
      </w:r>
      <w:r w:rsidRPr="001255D5">
        <w:rPr>
          <w:sz w:val="18"/>
          <w:szCs w:val="18"/>
        </w:rPr>
        <w:softHyphen/>
        <w:t xml:space="preserve">tekniska produkter. </w:t>
      </w:r>
      <w:bookmarkEnd w:id="652"/>
      <w:bookmarkEnd w:id="653"/>
    </w:p>
    <w:bookmarkEnd w:id="654"/>
    <w:p w14:paraId="01983868" w14:textId="77777777" w:rsidR="008539B5" w:rsidRDefault="008539B5" w:rsidP="008539B5">
      <w:pPr>
        <w:pStyle w:val="Brdtextmedindrag"/>
        <w:ind w:firstLine="0"/>
      </w:pPr>
    </w:p>
    <w:p w14:paraId="47B8A920" w14:textId="77777777" w:rsidR="008539B5" w:rsidRDefault="008539B5" w:rsidP="008539B5">
      <w:pPr>
        <w:pStyle w:val="Brdtextmedindrag"/>
        <w:ind w:firstLine="0"/>
      </w:pPr>
      <w:bookmarkStart w:id="655" w:name="_Hlk56592936"/>
      <w:bookmarkStart w:id="656" w:name="_Hlk56688901"/>
      <w:r>
        <w:t>I paragrafen ges regeringen möjlighet att utse en myndighet som ska pröva frågor om tillstånd att genomföra en klinisk prövning.</w:t>
      </w:r>
      <w:bookmarkEnd w:id="655"/>
      <w:r>
        <w:t xml:space="preserve"> </w:t>
      </w:r>
      <w:bookmarkEnd w:id="656"/>
      <w:r>
        <w:t xml:space="preserve">I paragrafens </w:t>
      </w:r>
      <w:r>
        <w:rPr>
          <w:i/>
        </w:rPr>
        <w:t>första stycke</w:t>
      </w:r>
      <w:r>
        <w:t xml:space="preserve"> anges att frågor om tillstånd att genomföra en klinisk prövning och frågor om väsentlig ändring av redan meddelat tillstånd ska prövas av den myndighet som regeringen bestämmer.  </w:t>
      </w:r>
    </w:p>
    <w:p w14:paraId="123D0513" w14:textId="2998D200" w:rsidR="008539B5" w:rsidRDefault="008539B5" w:rsidP="008539B5">
      <w:pPr>
        <w:pStyle w:val="Brdtextmedindrag"/>
      </w:pPr>
      <w:r>
        <w:t xml:space="preserve">Med tillstånd till att genomföra en klinisk prövning avses förfarande om godkännande av en ansökan enligt artikel 70.7 b i MDR-förordningen. </w:t>
      </w:r>
      <w:bookmarkStart w:id="657" w:name="_Hlk63514483"/>
      <w:r>
        <w:t>Det avser även valideringsbeslut enligt artikel 70.7 a samma förordning. Under vilka förutsättningar en väsentlig ändring får införas i en klinisk prövning regleras i artikel 75 i MDR-förordningen.</w:t>
      </w:r>
    </w:p>
    <w:bookmarkEnd w:id="657"/>
    <w:p w14:paraId="0BDBD79A" w14:textId="3B453C0C" w:rsidR="008539B5" w:rsidRPr="005A316C" w:rsidRDefault="008539B5" w:rsidP="008539B5">
      <w:pPr>
        <w:pStyle w:val="Brdtextmedindrag"/>
      </w:pPr>
      <w:r>
        <w:t xml:space="preserve">I </w:t>
      </w:r>
      <w:r w:rsidRPr="00390772">
        <w:rPr>
          <w:i/>
          <w:iCs/>
        </w:rPr>
        <w:t>andra stycket</w:t>
      </w:r>
      <w:r w:rsidRPr="005A107D">
        <w:rPr>
          <w:i/>
          <w:iCs/>
        </w:rPr>
        <w:t xml:space="preserve">, </w:t>
      </w:r>
      <w:r w:rsidRPr="005A107D">
        <w:t>som utformas efter synpunkter från</w:t>
      </w:r>
      <w:r w:rsidRPr="005A107D">
        <w:rPr>
          <w:i/>
          <w:iCs/>
        </w:rPr>
        <w:t xml:space="preserve"> Lagrådet</w:t>
      </w:r>
      <w:r>
        <w:rPr>
          <w:i/>
          <w:iCs/>
        </w:rPr>
        <w:t>,</w:t>
      </w:r>
      <w:r>
        <w:t xml:space="preserve"> finns det en </w:t>
      </w:r>
      <w:r w:rsidRPr="008708FA">
        <w:t>upplysning om att b</w:t>
      </w:r>
      <w:r w:rsidRPr="005A316C">
        <w:t>estämmelser om den etiska granskningen av en ansök</w:t>
      </w:r>
      <w:r>
        <w:t>an</w:t>
      </w:r>
      <w:r w:rsidRPr="005A316C">
        <w:t xml:space="preserve"> </w:t>
      </w:r>
      <w:r>
        <w:t xml:space="preserve">eller anmälan </w:t>
      </w:r>
      <w:r w:rsidRPr="005A316C">
        <w:t>av en klinisk prövning finns i lagen med kom</w:t>
      </w:r>
      <w:r>
        <w:softHyphen/>
      </w:r>
      <w:r w:rsidRPr="005A316C">
        <w:t>plett</w:t>
      </w:r>
      <w:r>
        <w:softHyphen/>
      </w:r>
      <w:r w:rsidRPr="005A316C">
        <w:t>er</w:t>
      </w:r>
      <w:r>
        <w:softHyphen/>
      </w:r>
      <w:r w:rsidRPr="005A316C">
        <w:t>ande bestäm</w:t>
      </w:r>
      <w:r w:rsidRPr="005A316C">
        <w:softHyphen/>
        <w:t>melser om etisk granskning till EU:s för</w:t>
      </w:r>
      <w:r w:rsidRPr="005A316C">
        <w:softHyphen/>
        <w:t>ord</w:t>
      </w:r>
      <w:r w:rsidRPr="005A316C">
        <w:softHyphen/>
        <w:t>ning om medicin</w:t>
      </w:r>
      <w:r w:rsidRPr="005A316C">
        <w:softHyphen/>
        <w:t xml:space="preserve">tekniska produkter. </w:t>
      </w:r>
    </w:p>
    <w:p w14:paraId="582EA364" w14:textId="0FAB6F9B" w:rsidR="008539B5" w:rsidRDefault="008539B5" w:rsidP="008539B5">
      <w:pPr>
        <w:pStyle w:val="Brdtextmedindrag"/>
      </w:pPr>
      <w:r>
        <w:t>Att Etikprövningsmyndigheten ska utföra den etiska granskningen av ansökningar om kliniska prövningar och därefter besluta om yttrande framgår av 4 och 5 §§ den lag</w:t>
      </w:r>
      <w:r>
        <w:softHyphen/>
        <w:t>en, se avsnitt 2.4 och för</w:t>
      </w:r>
      <w:r>
        <w:softHyphen/>
        <w:t>fattnings</w:t>
      </w:r>
      <w:r>
        <w:softHyphen/>
        <w:t>kom</w:t>
      </w:r>
      <w:r>
        <w:softHyphen/>
        <w:t xml:space="preserve">mentaren till den lagen i avsnitt 21.4. </w:t>
      </w:r>
    </w:p>
    <w:p w14:paraId="103F229A" w14:textId="77777777" w:rsidR="008539B5" w:rsidRDefault="008539B5" w:rsidP="008539B5">
      <w:pPr>
        <w:pStyle w:val="Brdtextmedindrag"/>
      </w:pPr>
      <w:r>
        <w:t>Övervägandena finns i avsnitt 10.1–10.4.</w:t>
      </w:r>
    </w:p>
    <w:p w14:paraId="611F174E" w14:textId="77777777" w:rsidR="008539B5" w:rsidRDefault="008539B5" w:rsidP="008539B5">
      <w:pPr>
        <w:pStyle w:val="Rubrik4utannumrering"/>
        <w:rPr>
          <w:sz w:val="18"/>
          <w:szCs w:val="18"/>
        </w:rPr>
      </w:pPr>
      <w:r>
        <w:rPr>
          <w:sz w:val="18"/>
          <w:szCs w:val="18"/>
        </w:rPr>
        <w:t xml:space="preserve">Bevarande av dokumentation </w:t>
      </w:r>
    </w:p>
    <w:p w14:paraId="00CDEF5F" w14:textId="7488797A" w:rsidR="008539B5" w:rsidRDefault="008539B5" w:rsidP="008539B5">
      <w:pPr>
        <w:pStyle w:val="Brdtextmedindrag"/>
        <w:ind w:firstLine="0"/>
        <w:rPr>
          <w:sz w:val="18"/>
          <w:szCs w:val="18"/>
        </w:rPr>
      </w:pPr>
      <w:r>
        <w:rPr>
          <w:b/>
          <w:sz w:val="18"/>
          <w:szCs w:val="18"/>
        </w:rPr>
        <w:t>5 §    </w:t>
      </w:r>
      <w:r>
        <w:rPr>
          <w:sz w:val="18"/>
          <w:szCs w:val="18"/>
        </w:rPr>
        <w:t>Den dokumentation som avses i kapitel III avsnitt 3 i bilaga XV till förordning (EU) 2017/745 ska hållas tillgänglig för de behöriga myndigheterna under den tid som anges i bilagan även om sponsorn, dennes kontaktperson eller den rättsliga företrädaren försätts i konkurs, går i likvidation eller upphör med sin verksamhet. Sponsorn, dennes kontaktperson eller den rättsliga företrädaren ska i sådana fall anmäla till den myndighet som regeringen bestämmer vem som ansvarar för arkiveringen av handlingarna och var de förvaras.</w:t>
      </w:r>
    </w:p>
    <w:p w14:paraId="7764AF6E" w14:textId="77777777" w:rsidR="008539B5" w:rsidRDefault="008539B5" w:rsidP="008539B5">
      <w:pPr>
        <w:pStyle w:val="Brdtextmedindrag"/>
        <w:ind w:firstLine="0"/>
      </w:pPr>
    </w:p>
    <w:p w14:paraId="6CAAF756" w14:textId="1DAB021F" w:rsidR="008539B5" w:rsidRDefault="008539B5" w:rsidP="008539B5">
      <w:pPr>
        <w:pStyle w:val="Brdtext"/>
      </w:pPr>
      <w:bookmarkStart w:id="658" w:name="_Hlk56689122"/>
      <w:r>
        <w:t xml:space="preserve">Paragrafen innehåller bestämmelser om att viss dokumentation ska hållas tillgänglig för behöriga myndigheter om sponsorn, dennes kontaktperson eller den rättsliga företrädaren försätts i konkurs, går i likvidation eller upphör med sin verksamhet. Bestämmelsen är en anpassning av svensk rätt till kapitel III avsnitt 3 i bilaga XV till MDR-förordningen. </w:t>
      </w:r>
      <w:bookmarkStart w:id="659" w:name="_Hlk56593378"/>
      <w:r>
        <w:t>Behöriga myndig</w:t>
      </w:r>
      <w:r>
        <w:softHyphen/>
        <w:t>heter är de myndigheter som medlemsstaterna utser enligt artikel 101 i MDR-förordningen. Dessa myndigheter ska ansvara för genom</w:t>
      </w:r>
      <w:r>
        <w:softHyphen/>
        <w:t>för</w:t>
      </w:r>
      <w:r>
        <w:softHyphen/>
        <w:t xml:space="preserve">andet av den förordningen. </w:t>
      </w:r>
      <w:bookmarkStart w:id="660" w:name="_Hlk58249889"/>
      <w:r>
        <w:t>I Sverige utses behörig myndighet i förordning</w:t>
      </w:r>
      <w:bookmarkEnd w:id="660"/>
      <w:r>
        <w:t>. Begreppet sponsor behandlas i författningskommentaren till 2 kap. 3 §.</w:t>
      </w:r>
      <w:bookmarkEnd w:id="659"/>
      <w:r>
        <w:t xml:space="preserve"> Bestämmelser om kontaktpersoner och rättsliga företrädare finns i artikel 62.2 i MDR-förordningen. Ytterligare regleringar om rättsliga företrädare och kontaktpersoner finns i 7 kap. 13 §, se författningskommentaren till den bestämmelsen. </w:t>
      </w:r>
    </w:p>
    <w:bookmarkEnd w:id="658"/>
    <w:p w14:paraId="75DF84AB" w14:textId="77777777" w:rsidR="008539B5" w:rsidRDefault="008539B5" w:rsidP="008539B5">
      <w:pPr>
        <w:pStyle w:val="Brdtextmedindrag"/>
      </w:pPr>
      <w:r>
        <w:t>Övervägandena finns i avsnitt 9.9.</w:t>
      </w:r>
    </w:p>
    <w:p w14:paraId="1AF179A7" w14:textId="77777777" w:rsidR="008539B5" w:rsidRDefault="008539B5" w:rsidP="008539B5">
      <w:pPr>
        <w:pStyle w:val="Rubrik4utannumrering"/>
        <w:rPr>
          <w:sz w:val="18"/>
          <w:szCs w:val="18"/>
        </w:rPr>
      </w:pPr>
      <w:r>
        <w:rPr>
          <w:sz w:val="18"/>
          <w:szCs w:val="18"/>
        </w:rPr>
        <w:t>Krav för andra kliniska prövningar</w:t>
      </w:r>
    </w:p>
    <w:p w14:paraId="3CD4B3F1" w14:textId="219BB026" w:rsidR="008539B5" w:rsidRDefault="008539B5" w:rsidP="008539B5">
      <w:pPr>
        <w:pStyle w:val="Brdtext"/>
        <w:rPr>
          <w:sz w:val="18"/>
          <w:szCs w:val="18"/>
        </w:rPr>
      </w:pPr>
      <w:r>
        <w:rPr>
          <w:b/>
          <w:sz w:val="18"/>
          <w:szCs w:val="18"/>
        </w:rPr>
        <w:t>6 §</w:t>
      </w:r>
      <w:r>
        <w:rPr>
          <w:sz w:val="18"/>
          <w:szCs w:val="18"/>
        </w:rPr>
        <w:t xml:space="preserve">    Bestämmelserna om kliniska prövningar i förordning (EU) 2017/745, denna lag och föreskrifter som har meddelats i anslutning till lagen ska även gälla för en klinisk prövning som inte genomförs i något av de syften som anges i artikel 62.1 i förordning (EU) 2017/745. För dessa prövningar krävs tillstånd i enlighet med artikel 70.7 b i förordningen. </w:t>
      </w:r>
    </w:p>
    <w:p w14:paraId="4707E7D6" w14:textId="77777777" w:rsidR="008539B5" w:rsidRDefault="008539B5" w:rsidP="008539B5">
      <w:pPr>
        <w:pStyle w:val="Brdtextmedindrag"/>
        <w:rPr>
          <w:sz w:val="18"/>
          <w:szCs w:val="18"/>
        </w:rPr>
      </w:pPr>
      <w:r>
        <w:rPr>
          <w:sz w:val="18"/>
          <w:szCs w:val="18"/>
        </w:rPr>
        <w:t xml:space="preserve">Regeringen eller den myndighet som regeringen bestämmer får meddela föreskrifter om undantag från kraven som följer av första stycket. </w:t>
      </w:r>
    </w:p>
    <w:p w14:paraId="1555DAEE" w14:textId="28DD3558" w:rsidR="008539B5" w:rsidRDefault="008539B5" w:rsidP="008539B5">
      <w:pPr>
        <w:pStyle w:val="Brdtextmedindrag"/>
        <w:rPr>
          <w:sz w:val="18"/>
          <w:szCs w:val="18"/>
        </w:rPr>
      </w:pPr>
      <w:r>
        <w:rPr>
          <w:sz w:val="18"/>
          <w:szCs w:val="18"/>
        </w:rPr>
        <w:t>Den myndighet som regeringen bestämmer får i en</w:t>
      </w:r>
      <w:r>
        <w:rPr>
          <w:sz w:val="18"/>
          <w:szCs w:val="18"/>
        </w:rPr>
        <w:softHyphen/>
        <w:t>skilda fall besluta om undantag från kraven som följer av första stycket. Ett sådant beslut får förenas med villkor.</w:t>
      </w:r>
    </w:p>
    <w:p w14:paraId="19BC9C4D" w14:textId="77777777" w:rsidR="008539B5" w:rsidRDefault="008539B5" w:rsidP="008539B5">
      <w:pPr>
        <w:pStyle w:val="Brdtextmedindrag"/>
      </w:pPr>
    </w:p>
    <w:p w14:paraId="73C50685" w14:textId="77777777" w:rsidR="008539B5" w:rsidRDefault="008539B5" w:rsidP="008539B5">
      <w:pPr>
        <w:pStyle w:val="Brdtextmedindrag"/>
        <w:ind w:firstLine="0"/>
      </w:pPr>
      <w:r>
        <w:t xml:space="preserve">Paragrafen innehåller bestämmelser om sådana prövningar som inte genomförs i de syften som anges i artikel 62.1 i MDR-förordningen. </w:t>
      </w:r>
    </w:p>
    <w:p w14:paraId="68980045" w14:textId="77777777" w:rsidR="008539B5" w:rsidRDefault="008539B5" w:rsidP="008539B5">
      <w:pPr>
        <w:pStyle w:val="Brdtextmedindrag"/>
      </w:pPr>
      <w:r>
        <w:t xml:space="preserve">I artikel 82.1 i MDR-förordningen anges det att de kliniska prövningar som inte genomförs i något av de syften som förtecknas i artikel 62.1 ska följa bestämmelserna i artikel 62.2, 62.3, 62.4 b, c, d, f, h och l samt 62.6. Därmed ska dessa prövningar genomgå vetenskaplig och etisk granskning och får genomföras endast om etikprövningen inte resulterat i ett negativt yttrande (artikel 62.3 och 62.4 b). I </w:t>
      </w:r>
      <w:r>
        <w:rPr>
          <w:i/>
          <w:iCs/>
        </w:rPr>
        <w:t>första stycket</w:t>
      </w:r>
      <w:r>
        <w:t xml:space="preserve"> anges det att även dessa prövningar ska uppfylla de krav som ställs på kliniska prövningar i </w:t>
      </w:r>
      <w:bookmarkStart w:id="661" w:name="_Hlk64216118"/>
      <w:r>
        <w:t>MDR-förordningen</w:t>
      </w:r>
      <w:bookmarkStart w:id="662" w:name="_Hlk63514989"/>
      <w:r>
        <w:t xml:space="preserve">, denna lag och föreskrifter som har meddelats i anslutning till lagen </w:t>
      </w:r>
      <w:bookmarkEnd w:id="661"/>
      <w:bookmarkEnd w:id="662"/>
      <w:r>
        <w:t xml:space="preserve">och att tillstånd ska meddelas i enlighet med artikel 70.7 b i MDR-förordningen innan en klinisk prövning får påbörjas. </w:t>
      </w:r>
    </w:p>
    <w:p w14:paraId="2A4F3CE5" w14:textId="77777777" w:rsidR="008539B5" w:rsidRDefault="008539B5" w:rsidP="008539B5">
      <w:pPr>
        <w:pStyle w:val="Brdtextmedindrag"/>
      </w:pPr>
      <w:r>
        <w:t xml:space="preserve">I </w:t>
      </w:r>
      <w:r>
        <w:rPr>
          <w:i/>
        </w:rPr>
        <w:t>andra stycket</w:t>
      </w:r>
      <w:r>
        <w:t xml:space="preserve"> bemyndigas regeringen eller den myndighet som regeringen bestämmer att meddela föreskrifter om undantag från kraven i första stycket. </w:t>
      </w:r>
      <w:bookmarkStart w:id="663" w:name="_Hlk58249929"/>
      <w:r>
        <w:t xml:space="preserve">Sådana undantag kan därmed föreskrivas för vissa typer av prövningar. </w:t>
      </w:r>
      <w:bookmarkEnd w:id="663"/>
    </w:p>
    <w:p w14:paraId="3CDFF143" w14:textId="77777777" w:rsidR="008539B5" w:rsidRDefault="008539B5" w:rsidP="008539B5">
      <w:pPr>
        <w:pStyle w:val="Brdtextmedindrag"/>
      </w:pPr>
      <w:r>
        <w:t xml:space="preserve">I </w:t>
      </w:r>
      <w:r>
        <w:rPr>
          <w:i/>
          <w:iCs/>
        </w:rPr>
        <w:t>tredje stycket</w:t>
      </w:r>
      <w:r>
        <w:t xml:space="preserve"> regleras att den myndighet som regeringen bestämmer i enskilda fall ska få besluta om undantag från kraven i första stycket. Ett sådant beslut ska få förenas med villkor. Sådana villkor kan t.ex. gälla krav på spårbarhet eller distribution.  </w:t>
      </w:r>
    </w:p>
    <w:p w14:paraId="76376988" w14:textId="77777777" w:rsidR="008539B5" w:rsidRDefault="008539B5" w:rsidP="008539B5">
      <w:pPr>
        <w:pStyle w:val="Brdtextmedindrag"/>
        <w:ind w:left="360" w:firstLine="0"/>
      </w:pPr>
      <w:r>
        <w:t>Övervägandena finns i avsnitt 10.14.</w:t>
      </w:r>
    </w:p>
    <w:p w14:paraId="46D89093" w14:textId="77777777" w:rsidR="008539B5" w:rsidRDefault="008539B5" w:rsidP="008539B5">
      <w:pPr>
        <w:pStyle w:val="Rubrik3utannumrering"/>
      </w:pPr>
      <w:r>
        <w:rPr>
          <w:rFonts w:ascii="Cambria" w:hAnsi="Cambria" w:cs="Cambria"/>
        </w:rPr>
        <w:t>3 kap.</w:t>
      </w:r>
      <w:r>
        <w:t xml:space="preserve"> Tillsyn</w:t>
      </w:r>
    </w:p>
    <w:p w14:paraId="7D2F2F24" w14:textId="550D61FC" w:rsidR="008539B5" w:rsidRDefault="008539B5" w:rsidP="008539B5">
      <w:pPr>
        <w:pStyle w:val="Brdtextmedindrag"/>
        <w:ind w:firstLine="0"/>
        <w:rPr>
          <w:sz w:val="18"/>
          <w:szCs w:val="18"/>
        </w:rPr>
      </w:pPr>
      <w:r>
        <w:rPr>
          <w:b/>
          <w:sz w:val="18"/>
          <w:szCs w:val="18"/>
        </w:rPr>
        <w:t>1 §</w:t>
      </w:r>
      <w:r>
        <w:rPr>
          <w:sz w:val="18"/>
          <w:szCs w:val="18"/>
        </w:rPr>
        <w:t>    Tillsyn över efterlevnaden av förordning (EU) 2017/745, denna lag och de föreskrifter som har meddelats med stöd av lagen utövas av den eller de myndigheter som regeringen bestämmer.</w:t>
      </w:r>
    </w:p>
    <w:p w14:paraId="16306CD2" w14:textId="77777777" w:rsidR="008539B5" w:rsidRDefault="008539B5" w:rsidP="008539B5">
      <w:pPr>
        <w:pStyle w:val="Brdtextmedindrag"/>
        <w:ind w:firstLine="0"/>
      </w:pPr>
    </w:p>
    <w:p w14:paraId="5ACB67C3" w14:textId="77777777" w:rsidR="008539B5" w:rsidRDefault="008539B5" w:rsidP="008539B5">
      <w:pPr>
        <w:pStyle w:val="Brdtextmedindrag"/>
        <w:ind w:firstLine="0"/>
      </w:pPr>
      <w:bookmarkStart w:id="664" w:name="_Hlk56689710"/>
      <w:r>
        <w:t xml:space="preserve">Bestämmelsen innebär att tillsyn över MDR-förordningen, denna lag och de föreskrifter som meddelas med stöd av lagen utövas av den eller de myndigheter som regeringen bestämmer. </w:t>
      </w:r>
    </w:p>
    <w:bookmarkEnd w:id="664"/>
    <w:p w14:paraId="48589BE0" w14:textId="77777777" w:rsidR="008539B5" w:rsidRDefault="008539B5" w:rsidP="008539B5">
      <w:pPr>
        <w:pStyle w:val="Brdtextmedindrag"/>
      </w:pPr>
      <w:r>
        <w:t xml:space="preserve">Övervägandena finns i avsnitt 11.1. </w:t>
      </w:r>
    </w:p>
    <w:p w14:paraId="0A60B9C5" w14:textId="77777777" w:rsidR="008539B5" w:rsidRDefault="008539B5" w:rsidP="008539B5">
      <w:pPr>
        <w:pStyle w:val="Brdtextmedindrag"/>
        <w:ind w:firstLine="0"/>
      </w:pPr>
    </w:p>
    <w:p w14:paraId="3BC3626E" w14:textId="32DE3F5F" w:rsidR="008539B5" w:rsidRDefault="008539B5" w:rsidP="008539B5">
      <w:pPr>
        <w:pStyle w:val="Brdtext"/>
        <w:rPr>
          <w:sz w:val="18"/>
          <w:szCs w:val="18"/>
        </w:rPr>
      </w:pPr>
      <w:r>
        <w:rPr>
          <w:b/>
          <w:sz w:val="18"/>
          <w:szCs w:val="18"/>
        </w:rPr>
        <w:t>2 §</w:t>
      </w:r>
      <w:r>
        <w:rPr>
          <w:sz w:val="18"/>
          <w:szCs w:val="18"/>
        </w:rPr>
        <w:t xml:space="preserve">    En tillsynsmyndighet har rätt att för tillsynen på begäran få de upplysningar och handlingar som behövs och få tillträde till områden, lokaler och andra utrymmen, dock inte bostäder, där produkter hanteras eller där kliniska prövningar utförs. Om det behövs för tillsynen, får myndigheten göra undersökningar och ta prover. För kostnader på grund av undersökningar eller för uttagna prover betalas inte ersättning. </w:t>
      </w:r>
    </w:p>
    <w:p w14:paraId="51A3E1B6" w14:textId="77777777" w:rsidR="008539B5" w:rsidRDefault="008539B5" w:rsidP="008539B5">
      <w:pPr>
        <w:pStyle w:val="Brdtextmedindrag"/>
      </w:pPr>
    </w:p>
    <w:p w14:paraId="1716F576" w14:textId="0E17BCDE" w:rsidR="008539B5" w:rsidRDefault="008539B5" w:rsidP="008539B5">
      <w:pPr>
        <w:pStyle w:val="Brdtextmedindrag"/>
        <w:ind w:firstLine="0"/>
      </w:pPr>
      <w:bookmarkStart w:id="665" w:name="_Hlk56689758"/>
      <w:r>
        <w:t>I paragrafen finns bestämmelser om de befogenheter som en tillsyns</w:t>
      </w:r>
      <w:r>
        <w:softHyphen/>
        <w:t>myndighet kan utnyttja i tillsynsarbetet. Paragrafen motsvarar 12 § lagen om medicintekniska produkter. Förarbeten till den bestämmelsen finns i prop. 1992/93:175 s. 52.</w:t>
      </w:r>
    </w:p>
    <w:bookmarkEnd w:id="665"/>
    <w:p w14:paraId="66D36A62" w14:textId="77777777" w:rsidR="008539B5" w:rsidRDefault="008539B5" w:rsidP="008539B5">
      <w:pPr>
        <w:pStyle w:val="Brdtextmedindrag"/>
      </w:pPr>
      <w:r>
        <w:t>Övervägandena finns i avsnitt 11.1.</w:t>
      </w:r>
    </w:p>
    <w:p w14:paraId="57A52C7C" w14:textId="77777777" w:rsidR="008539B5" w:rsidRDefault="008539B5" w:rsidP="008539B5">
      <w:pPr>
        <w:pStyle w:val="Brdtextmedindrag"/>
        <w:ind w:firstLine="0"/>
      </w:pPr>
    </w:p>
    <w:p w14:paraId="76A866B0" w14:textId="0424BFA0" w:rsidR="008539B5" w:rsidRDefault="008539B5" w:rsidP="008539B5">
      <w:pPr>
        <w:pStyle w:val="Brdtext"/>
        <w:rPr>
          <w:sz w:val="18"/>
          <w:szCs w:val="18"/>
        </w:rPr>
      </w:pPr>
      <w:r>
        <w:rPr>
          <w:b/>
          <w:sz w:val="18"/>
          <w:szCs w:val="18"/>
        </w:rPr>
        <w:t>3 §</w:t>
      </w:r>
      <w:r>
        <w:rPr>
          <w:sz w:val="18"/>
          <w:szCs w:val="18"/>
        </w:rPr>
        <w:t xml:space="preserve">    En tillsynsmyndighet får besluta de förelägganden som behövs för att förordning (EU) 2017/745, denna lag och de föreskrifter som har meddelats med stöd av lagen ska följas. </w:t>
      </w:r>
      <w:bookmarkStart w:id="666" w:name="_Hlk63515105"/>
      <w:r w:rsidRPr="00740AF3">
        <w:rPr>
          <w:sz w:val="18"/>
          <w:szCs w:val="18"/>
        </w:rPr>
        <w:t>En tillsyns</w:t>
      </w:r>
      <w:r w:rsidRPr="00740AF3">
        <w:rPr>
          <w:sz w:val="18"/>
          <w:szCs w:val="18"/>
        </w:rPr>
        <w:softHyphen/>
        <w:t>myn</w:t>
      </w:r>
      <w:r w:rsidRPr="00740AF3">
        <w:rPr>
          <w:sz w:val="18"/>
          <w:szCs w:val="18"/>
        </w:rPr>
        <w:softHyphen/>
        <w:t>dig</w:t>
      </w:r>
      <w:r w:rsidRPr="00740AF3">
        <w:rPr>
          <w:sz w:val="18"/>
          <w:szCs w:val="18"/>
        </w:rPr>
        <w:softHyphen/>
        <w:t>het får också besluta om förelägganden om tillträde till områden, lokaler och andra utrymmen enligt 2 § vägras.</w:t>
      </w:r>
    </w:p>
    <w:bookmarkEnd w:id="666"/>
    <w:p w14:paraId="35785F61" w14:textId="77777777" w:rsidR="008539B5" w:rsidRDefault="008539B5" w:rsidP="008539B5">
      <w:pPr>
        <w:pStyle w:val="Brdtextmedindrag"/>
        <w:rPr>
          <w:sz w:val="18"/>
          <w:szCs w:val="18"/>
        </w:rPr>
      </w:pPr>
      <w:r>
        <w:rPr>
          <w:sz w:val="18"/>
          <w:szCs w:val="18"/>
        </w:rPr>
        <w:t xml:space="preserve">Ett beslut om föreläggande får förenas med vite. </w:t>
      </w:r>
    </w:p>
    <w:p w14:paraId="65EFE660" w14:textId="77777777" w:rsidR="008539B5" w:rsidRDefault="008539B5" w:rsidP="008539B5">
      <w:pPr>
        <w:pStyle w:val="Brdtext"/>
      </w:pPr>
      <w:r>
        <w:t xml:space="preserve"> </w:t>
      </w:r>
    </w:p>
    <w:p w14:paraId="3F65DE6C" w14:textId="799E3541" w:rsidR="008539B5" w:rsidRDefault="008539B5" w:rsidP="008539B5">
      <w:pPr>
        <w:pStyle w:val="Brdtext"/>
      </w:pPr>
      <w:bookmarkStart w:id="667" w:name="_Hlk56689828"/>
      <w:r>
        <w:t>Med stöd av paragrafen får en tillsynsmyndighet meddela de före</w:t>
      </w:r>
      <w:r>
        <w:softHyphen/>
        <w:t>lägg</w:t>
      </w:r>
      <w:r>
        <w:softHyphen/>
        <w:t>and</w:t>
      </w:r>
      <w:r>
        <w:softHyphen/>
        <w:t>en som behövs för att EU-förordningen, lagen och de föreskrifter som har med</w:t>
      </w:r>
      <w:r>
        <w:softHyphen/>
        <w:t>delats med stöd av lagen ska följas. Ett beslut om före</w:t>
      </w:r>
      <w:r>
        <w:softHyphen/>
        <w:t>läggande kan inne</w:t>
      </w:r>
      <w:r>
        <w:softHyphen/>
        <w:t xml:space="preserve">bära att adressaten ska vidta en viss åtgärd (påbud) eller avstå från att vidta en viss åtgärd (förbud). </w:t>
      </w:r>
      <w:bookmarkStart w:id="668" w:name="_Hlk63515196"/>
      <w:bookmarkStart w:id="669" w:name="_Hlk64216163"/>
      <w:r>
        <w:t>Tillsynsmyndigheten får också besluta om förelägganden om myndigheten vägras tillträde till områden, lokaler och andra utrymmen enligt 2 §.</w:t>
      </w:r>
      <w:bookmarkEnd w:id="668"/>
      <w:r>
        <w:t xml:space="preserve"> </w:t>
      </w:r>
    </w:p>
    <w:bookmarkEnd w:id="669"/>
    <w:p w14:paraId="42129E24" w14:textId="6D275C0C" w:rsidR="008539B5" w:rsidRDefault="008539B5" w:rsidP="008539B5">
      <w:pPr>
        <w:pStyle w:val="Brdtextmedindrag"/>
      </w:pPr>
      <w:r>
        <w:t xml:space="preserve">För att sanktionera sina beslut får tillsynsmyndigheten enligt </w:t>
      </w:r>
      <w:r>
        <w:rPr>
          <w:i/>
        </w:rPr>
        <w:t>andra stycket</w:t>
      </w:r>
      <w:r>
        <w:t xml:space="preserve"> förena beslut om föreläggande med vite. Allmänna bestämmelser om vite finns i lagen (1985:206) om viten. Att myndighetens beslut får överklagas följer av 6 kap. 2 §. </w:t>
      </w:r>
    </w:p>
    <w:bookmarkEnd w:id="667"/>
    <w:p w14:paraId="5F499ACD" w14:textId="77777777" w:rsidR="008539B5" w:rsidRDefault="008539B5" w:rsidP="008539B5">
      <w:pPr>
        <w:pStyle w:val="Brdtextmedindrag"/>
      </w:pPr>
      <w:r>
        <w:t>Övervägandena finns i avsnitt 11.1.</w:t>
      </w:r>
    </w:p>
    <w:p w14:paraId="25C48E81" w14:textId="77777777" w:rsidR="008539B5" w:rsidRDefault="008539B5" w:rsidP="008539B5">
      <w:pPr>
        <w:pStyle w:val="Rubrik4utannumrering"/>
        <w:rPr>
          <w:sz w:val="18"/>
          <w:szCs w:val="18"/>
        </w:rPr>
      </w:pPr>
      <w:r>
        <w:rPr>
          <w:sz w:val="18"/>
          <w:szCs w:val="18"/>
        </w:rPr>
        <w:t>Hjälp av Polismyndigheten eller Kronofogdemyndigheten</w:t>
      </w:r>
    </w:p>
    <w:p w14:paraId="009BB126" w14:textId="04DDA942" w:rsidR="008539B5" w:rsidRDefault="008539B5" w:rsidP="008539B5">
      <w:pPr>
        <w:pStyle w:val="Brdtext"/>
        <w:rPr>
          <w:sz w:val="18"/>
          <w:szCs w:val="18"/>
        </w:rPr>
      </w:pPr>
      <w:r>
        <w:rPr>
          <w:b/>
          <w:sz w:val="18"/>
          <w:szCs w:val="18"/>
        </w:rPr>
        <w:t>4 §   </w:t>
      </w:r>
      <w:r>
        <w:rPr>
          <w:sz w:val="18"/>
          <w:szCs w:val="18"/>
        </w:rPr>
        <w:t>På begäran av en tillsynsmyndighet ska Polismyndigheten lämna den hjälp som behövs när tillsynsmyndigheten vidtar åtgärder eller verkställer beslut som har meddelats med stöd av förordning (EU) 2017/745 eller denna lag eller de föreskrifter som har meddelats med stöd av lagen, om</w:t>
      </w:r>
    </w:p>
    <w:p w14:paraId="6FE7C0D0" w14:textId="5BD39C94" w:rsidR="008539B5" w:rsidRDefault="008539B5" w:rsidP="008539B5">
      <w:pPr>
        <w:pStyle w:val="Brdtextmedindrag"/>
        <w:rPr>
          <w:sz w:val="18"/>
          <w:szCs w:val="18"/>
        </w:rPr>
      </w:pPr>
      <w:r>
        <w:rPr>
          <w:sz w:val="18"/>
          <w:szCs w:val="18"/>
        </w:rPr>
        <w:t>1. det på grund av särskilda omständigheter kan befaras att åtgärden inte kan utföras utan att en polismans särskilda befogenheter enligt 10 § polislagen (1984:387) behöver tillgripas, eller</w:t>
      </w:r>
    </w:p>
    <w:p w14:paraId="28DCECBE" w14:textId="77777777" w:rsidR="008539B5" w:rsidRDefault="008539B5" w:rsidP="008539B5">
      <w:pPr>
        <w:pStyle w:val="Brdtextmedindrag"/>
        <w:rPr>
          <w:sz w:val="18"/>
          <w:szCs w:val="18"/>
        </w:rPr>
      </w:pPr>
      <w:r>
        <w:rPr>
          <w:sz w:val="18"/>
          <w:szCs w:val="18"/>
        </w:rPr>
        <w:t>2. det annars finns synnerliga skäl.</w:t>
      </w:r>
    </w:p>
    <w:p w14:paraId="3E72F9BC" w14:textId="77777777" w:rsidR="008539B5" w:rsidRDefault="008539B5" w:rsidP="008539B5">
      <w:pPr>
        <w:pStyle w:val="Brdtextmedindrag"/>
        <w:ind w:firstLine="0"/>
      </w:pPr>
    </w:p>
    <w:p w14:paraId="5BE36A6D" w14:textId="77777777" w:rsidR="008539B5" w:rsidRDefault="008539B5" w:rsidP="008539B5">
      <w:pPr>
        <w:pStyle w:val="Brdtextmedindrag"/>
        <w:ind w:firstLine="0"/>
      </w:pPr>
      <w:bookmarkStart w:id="670" w:name="_Hlk56690081"/>
      <w:r>
        <w:t>I paragrafen finns bestämmelser om tillsynsmyndighetens rätt att begära biträde av Polismyndigheten i sin tillsyn.</w:t>
      </w:r>
    </w:p>
    <w:p w14:paraId="3E76BC3A" w14:textId="2036DD23" w:rsidR="008539B5" w:rsidRDefault="008539B5" w:rsidP="008539B5">
      <w:pPr>
        <w:pStyle w:val="Brdtextmedindrag"/>
      </w:pPr>
      <w:r>
        <w:t>I bestämmelsen anges det att på begäran av tillsynsmyndigheten ska Polis</w:t>
      </w:r>
      <w:r>
        <w:softHyphen/>
        <w:t>myndigheten lämna den hjälp som tillsynsmyndigheten behöver för att vidta åtgärder eller verkställa beslut som myndigheten fattat. Hjälp från Polis</w:t>
      </w:r>
      <w:r>
        <w:softHyphen/>
        <w:t xml:space="preserve">myndigheten får begäras i situationer där det finns ett verkligt behov av polismans särskilda befogenheter att använda våld. Det är den begärande tillsynsmyndigheten som ska pröva om förutsättningar finns att begära hjälp av Polismyndigheten. Av </w:t>
      </w:r>
      <w:r>
        <w:rPr>
          <w:i/>
        </w:rPr>
        <w:t>punkt 1</w:t>
      </w:r>
      <w:r>
        <w:t xml:space="preserve"> följer att hjälp av Polis</w:t>
      </w:r>
      <w:r>
        <w:softHyphen/>
        <w:t>myndig</w:t>
      </w:r>
      <w:r>
        <w:softHyphen/>
        <w:t>heten får begäras om sådana särskilda omständigheter finns som gör att det kan befaras att åtgärden inte kan utföras utan att polismans sär</w:t>
      </w:r>
      <w:r>
        <w:softHyphen/>
        <w:t>skilda befogenheter att använda våld enligt 10 § polislagen (1984:387) behöver tillgripas. Tillsynsmyndigheten kan t.ex. begära hjälp av Polis</w:t>
      </w:r>
      <w:r>
        <w:softHyphen/>
        <w:t>myndig</w:t>
      </w:r>
      <w:r>
        <w:softHyphen/>
        <w:t xml:space="preserve">heten när aktören vägrar tillträde till lokalerna. Enligt </w:t>
      </w:r>
      <w:r>
        <w:rPr>
          <w:i/>
        </w:rPr>
        <w:t>punkt 2</w:t>
      </w:r>
      <w:r>
        <w:t xml:space="preserve"> kan tillsyns</w:t>
      </w:r>
      <w:r>
        <w:softHyphen/>
        <w:t>myndigheten begära hjälp av Polismyndigheten om det annars finns synnerliga skäl. Synnerliga skäl kan föreligga om det finns en över</w:t>
      </w:r>
      <w:r>
        <w:softHyphen/>
        <w:t xml:space="preserve">hängande risk för att produkter eller handlingar kommer att förstöras och det inte är möjligt att avvakta tills att verkställigheten löses på annat sätt. </w:t>
      </w:r>
    </w:p>
    <w:bookmarkEnd w:id="670"/>
    <w:p w14:paraId="6C1FD4BC" w14:textId="77777777" w:rsidR="008539B5" w:rsidRDefault="008539B5" w:rsidP="008539B5">
      <w:pPr>
        <w:pStyle w:val="Brdtextmedindrag"/>
      </w:pPr>
      <w:r>
        <w:t>Övervägandena finns i avsnitt 11.2.</w:t>
      </w:r>
    </w:p>
    <w:p w14:paraId="1C311E12" w14:textId="77777777" w:rsidR="008539B5" w:rsidRDefault="008539B5" w:rsidP="008539B5">
      <w:pPr>
        <w:pStyle w:val="Brdtextmedindrag"/>
      </w:pPr>
    </w:p>
    <w:p w14:paraId="235B5010" w14:textId="4C65BF0C" w:rsidR="008539B5" w:rsidRDefault="008539B5" w:rsidP="008539B5">
      <w:pPr>
        <w:pStyle w:val="Brdtext"/>
        <w:rPr>
          <w:sz w:val="18"/>
          <w:szCs w:val="18"/>
        </w:rPr>
      </w:pPr>
      <w:r>
        <w:rPr>
          <w:b/>
          <w:sz w:val="18"/>
          <w:szCs w:val="18"/>
        </w:rPr>
        <w:t>5 §</w:t>
      </w:r>
      <w:r>
        <w:rPr>
          <w:sz w:val="18"/>
          <w:szCs w:val="18"/>
        </w:rPr>
        <w:t>    En tillsynsmyndighet får begära sådan handräckning av Kronofogde</w:t>
      </w:r>
      <w:r>
        <w:rPr>
          <w:sz w:val="18"/>
          <w:szCs w:val="18"/>
        </w:rPr>
        <w:softHyphen/>
        <w:t>myndig</w:t>
      </w:r>
      <w:r>
        <w:rPr>
          <w:sz w:val="18"/>
          <w:szCs w:val="18"/>
        </w:rPr>
        <w:softHyphen/>
        <w:t>heten som behövs när tillsynsmyndigheten vidtar åtgärder eller verkställer beslut som har meddelats med stöd av förordning (EU) 2017/745 eller denna lag eller de föreskrifter som har meddelats med stöd av lagen.</w:t>
      </w:r>
    </w:p>
    <w:p w14:paraId="011B4025" w14:textId="77777777" w:rsidR="008539B5" w:rsidRDefault="008539B5" w:rsidP="008539B5">
      <w:pPr>
        <w:pStyle w:val="Brdtextmedindrag"/>
        <w:rPr>
          <w:sz w:val="18"/>
          <w:szCs w:val="18"/>
        </w:rPr>
      </w:pPr>
      <w:r>
        <w:rPr>
          <w:sz w:val="18"/>
          <w:szCs w:val="18"/>
        </w:rPr>
        <w:t>Vid handräckning gäller bestämmelserna i utsökningsbalken om verkställighet av förpliktelser som inte avser betalningsskyldighet, avhysning eller avlägsnande.</w:t>
      </w:r>
    </w:p>
    <w:p w14:paraId="0D78861D" w14:textId="77777777" w:rsidR="008539B5" w:rsidRDefault="008539B5" w:rsidP="008539B5">
      <w:pPr>
        <w:pStyle w:val="Brdtextmedindrag"/>
      </w:pPr>
    </w:p>
    <w:p w14:paraId="63BDC2A1" w14:textId="2B606885" w:rsidR="008539B5" w:rsidRDefault="008539B5" w:rsidP="008539B5">
      <w:pPr>
        <w:pStyle w:val="Brdtextmedindrag"/>
        <w:ind w:firstLine="0"/>
      </w:pPr>
      <w:bookmarkStart w:id="671" w:name="_Hlk56690235"/>
      <w:r>
        <w:t>I paragrafen finns bestämmelser om att tillsynsmyndigheten får begära biträde av Kronofogdemyndigheten i sin tillsyn.</w:t>
      </w:r>
    </w:p>
    <w:p w14:paraId="01E07365" w14:textId="77777777" w:rsidR="008539B5" w:rsidRDefault="008539B5" w:rsidP="008539B5">
      <w:pPr>
        <w:pStyle w:val="Brdtextmedindrag"/>
      </w:pPr>
      <w:r>
        <w:t xml:space="preserve">Av </w:t>
      </w:r>
      <w:r>
        <w:rPr>
          <w:i/>
        </w:rPr>
        <w:t>första stycket</w:t>
      </w:r>
      <w:r>
        <w:t xml:space="preserve"> följer att tillsynsmyndigheten i stället för att begära hjälp av Polismyndigheten kan begära handräckning av Kronofogde</w:t>
      </w:r>
      <w:r>
        <w:softHyphen/>
        <w:t xml:space="preserve">myndigheten. Det kan t.ex. bli aktuellt om myndigheten behöver avlägsna fysiska hinder för att kunna genomföra en kontroll. </w:t>
      </w:r>
    </w:p>
    <w:p w14:paraId="1AB79DD8" w14:textId="7DDB7133" w:rsidR="008539B5" w:rsidRDefault="008539B5" w:rsidP="008539B5">
      <w:pPr>
        <w:pStyle w:val="Brdtextmedindrag"/>
      </w:pPr>
      <w:r>
        <w:t xml:space="preserve">Vid handräckning gäller enligt </w:t>
      </w:r>
      <w:r>
        <w:rPr>
          <w:i/>
          <w:iCs/>
        </w:rPr>
        <w:t>andra stycket</w:t>
      </w:r>
      <w:r>
        <w:t xml:space="preserve"> bestämmelserna i utsök</w:t>
      </w:r>
      <w:r>
        <w:softHyphen/>
        <w:t>nings</w:t>
      </w:r>
      <w:r>
        <w:softHyphen/>
        <w:t>balken om verkställighet av förpliktelser som inte avser betal</w:t>
      </w:r>
      <w:r>
        <w:softHyphen/>
        <w:t>nings</w:t>
      </w:r>
      <w:r>
        <w:softHyphen/>
        <w:t>skyldighet, avhysning eller avlägsnande. Det innebär att bestämmelserna i 16 kap. 11–12 a §§ utsökningsbalken ska tillämpas, men också fler be</w:t>
      </w:r>
      <w:r>
        <w:softHyphen/>
        <w:t>stäm</w:t>
      </w:r>
      <w:r>
        <w:softHyphen/>
        <w:t>melser i samma balk, som t.ex. 2 kap. 17 §, där det anges bl.a. vilka befogen</w:t>
      </w:r>
      <w:r>
        <w:softHyphen/>
        <w:t>heter en förrättningsman har.</w:t>
      </w:r>
    </w:p>
    <w:bookmarkEnd w:id="671"/>
    <w:p w14:paraId="112F2B22" w14:textId="77777777" w:rsidR="008539B5" w:rsidRDefault="008539B5" w:rsidP="008539B5">
      <w:pPr>
        <w:pStyle w:val="Brdtextmedindrag"/>
      </w:pPr>
      <w:r>
        <w:t>Övervägandena finns i avsnitt 11.2.</w:t>
      </w:r>
    </w:p>
    <w:p w14:paraId="599682A7" w14:textId="77777777" w:rsidR="008539B5" w:rsidRDefault="008539B5" w:rsidP="008539B5">
      <w:pPr>
        <w:pStyle w:val="Rubrik3utannumrering"/>
      </w:pPr>
      <w:r>
        <w:t>4 kap. Avgifter</w:t>
      </w:r>
    </w:p>
    <w:p w14:paraId="7E1F2F8F" w14:textId="77777777" w:rsidR="008539B5" w:rsidRDefault="008539B5" w:rsidP="008539B5">
      <w:pPr>
        <w:pStyle w:val="Rubrik4utannumrering"/>
        <w:spacing w:before="0"/>
        <w:rPr>
          <w:sz w:val="18"/>
          <w:szCs w:val="18"/>
        </w:rPr>
      </w:pPr>
      <w:r>
        <w:rPr>
          <w:sz w:val="18"/>
          <w:szCs w:val="18"/>
        </w:rPr>
        <w:t>Avgifter för ansökan och anmälan</w:t>
      </w:r>
    </w:p>
    <w:p w14:paraId="0D707A90" w14:textId="36D6DC5D" w:rsidR="008539B5" w:rsidRDefault="008539B5" w:rsidP="008539B5">
      <w:pPr>
        <w:pStyle w:val="Brdtextmedindrag"/>
        <w:ind w:firstLine="0"/>
        <w:rPr>
          <w:sz w:val="18"/>
          <w:szCs w:val="18"/>
        </w:rPr>
      </w:pPr>
      <w:r>
        <w:rPr>
          <w:b/>
          <w:sz w:val="18"/>
          <w:szCs w:val="18"/>
        </w:rPr>
        <w:t>1 §    </w:t>
      </w:r>
      <w:r>
        <w:rPr>
          <w:sz w:val="18"/>
          <w:szCs w:val="18"/>
        </w:rPr>
        <w:t xml:space="preserve">En avgift ska betalas av den som  </w:t>
      </w:r>
    </w:p>
    <w:p w14:paraId="2F1A924C" w14:textId="77777777" w:rsidR="008539B5" w:rsidRDefault="008539B5" w:rsidP="008539B5">
      <w:pPr>
        <w:pStyle w:val="Brdtextmedindrag"/>
        <w:rPr>
          <w:sz w:val="18"/>
          <w:szCs w:val="18"/>
        </w:rPr>
      </w:pPr>
      <w:r>
        <w:rPr>
          <w:sz w:val="18"/>
          <w:szCs w:val="18"/>
        </w:rPr>
        <w:t xml:space="preserve">1. ansöker i Sverige om att utses till anmält </w:t>
      </w:r>
      <w:bookmarkStart w:id="672" w:name="_Hlk61352796"/>
      <w:r>
        <w:rPr>
          <w:sz w:val="18"/>
          <w:szCs w:val="18"/>
        </w:rPr>
        <w:t xml:space="preserve">organ eller som ansöker om utvidgning eller andra ändringar beträffande utseendet av ett anmält organ och anmälan till Europeiska kommissionen av sådana ändringar, </w:t>
      </w:r>
      <w:bookmarkEnd w:id="672"/>
    </w:p>
    <w:p w14:paraId="296B38FD" w14:textId="77777777" w:rsidR="008539B5" w:rsidRDefault="008539B5" w:rsidP="008539B5">
      <w:pPr>
        <w:pStyle w:val="Brdtextmedindrag"/>
        <w:rPr>
          <w:sz w:val="18"/>
          <w:szCs w:val="18"/>
        </w:rPr>
      </w:pPr>
      <w:r>
        <w:rPr>
          <w:sz w:val="18"/>
          <w:szCs w:val="18"/>
        </w:rPr>
        <w:t>2. ansöker om att få genomföra en klinisk prövning,</w:t>
      </w:r>
    </w:p>
    <w:p w14:paraId="1176116A" w14:textId="77777777" w:rsidR="008539B5" w:rsidRDefault="008539B5" w:rsidP="008539B5">
      <w:pPr>
        <w:pStyle w:val="Brdtextmedindrag"/>
        <w:rPr>
          <w:sz w:val="18"/>
          <w:szCs w:val="18"/>
        </w:rPr>
      </w:pPr>
      <w:r>
        <w:rPr>
          <w:sz w:val="18"/>
          <w:szCs w:val="18"/>
        </w:rPr>
        <w:t xml:space="preserve">3. anmäler att en klinisk prövning ska utföras för att ytterligare utvärdera en CE-märkt produkt inom ramen för produktens avsedda ändamål, </w:t>
      </w:r>
    </w:p>
    <w:p w14:paraId="7986B844" w14:textId="77777777" w:rsidR="008539B5" w:rsidRDefault="008539B5" w:rsidP="008539B5">
      <w:pPr>
        <w:pStyle w:val="Brdtextmedindrag"/>
        <w:rPr>
          <w:sz w:val="18"/>
          <w:szCs w:val="18"/>
        </w:rPr>
      </w:pPr>
      <w:r>
        <w:rPr>
          <w:sz w:val="18"/>
          <w:szCs w:val="18"/>
        </w:rPr>
        <w:t>4. anmäler väsentliga ändringar av en klinisk prövning, eller</w:t>
      </w:r>
    </w:p>
    <w:p w14:paraId="405801B6" w14:textId="77777777" w:rsidR="008539B5" w:rsidRDefault="008539B5" w:rsidP="008539B5">
      <w:pPr>
        <w:pStyle w:val="Brdtextmedindrag"/>
        <w:rPr>
          <w:sz w:val="18"/>
          <w:szCs w:val="18"/>
        </w:rPr>
      </w:pPr>
      <w:r>
        <w:rPr>
          <w:sz w:val="18"/>
          <w:szCs w:val="18"/>
        </w:rPr>
        <w:t>5. ansöker om tillstånd att enligt artikel 59 i förordning (EU) 2017/745 i Sverige släppa ut en specifik produkt på marknaden eller ta den i bruk trots att de förfaranden som avses i artikel 52 i förordningen inte har genomförts.</w:t>
      </w:r>
    </w:p>
    <w:p w14:paraId="0B468A72" w14:textId="77777777" w:rsidR="008539B5" w:rsidRDefault="008539B5" w:rsidP="008539B5">
      <w:pPr>
        <w:pStyle w:val="Brdtextmedindrag"/>
        <w:ind w:firstLine="0"/>
        <w:rPr>
          <w:b/>
        </w:rPr>
      </w:pPr>
    </w:p>
    <w:p w14:paraId="2C39FD66" w14:textId="77777777" w:rsidR="008539B5" w:rsidRDefault="008539B5" w:rsidP="008539B5">
      <w:pPr>
        <w:pStyle w:val="Brdtextmedindrag"/>
        <w:ind w:firstLine="0"/>
      </w:pPr>
      <w:bookmarkStart w:id="673" w:name="_Hlk56690394"/>
      <w:r>
        <w:t xml:space="preserve">I paragrafen regleras när ansöknings- och anmälningsavgift ska betalas. </w:t>
      </w:r>
    </w:p>
    <w:bookmarkEnd w:id="673"/>
    <w:p w14:paraId="47BAFE8E" w14:textId="31C85742" w:rsidR="008539B5" w:rsidRDefault="008539B5" w:rsidP="008539B5">
      <w:pPr>
        <w:pStyle w:val="Brdtextmedindrag"/>
      </w:pPr>
      <w:r>
        <w:t xml:space="preserve">Enligt </w:t>
      </w:r>
      <w:r>
        <w:rPr>
          <w:i/>
        </w:rPr>
        <w:t>punkt</w:t>
      </w:r>
      <w:r>
        <w:t xml:space="preserve"> </w:t>
      </w:r>
      <w:r>
        <w:rPr>
          <w:i/>
        </w:rPr>
        <w:t xml:space="preserve">1 </w:t>
      </w:r>
      <w:r>
        <w:t>ska den som i enlighet med artikel 38 i MDR-förord</w:t>
      </w:r>
      <w:r>
        <w:softHyphen/>
        <w:t>ning</w:t>
      </w:r>
      <w:r>
        <w:softHyphen/>
        <w:t>en ansöker om att utses till anmält organ betala en avgift. Ett anmält organ är en oberoende organisation som kan vara såväl statlig som privat. An</w:t>
      </w:r>
      <w:r>
        <w:softHyphen/>
        <w:t>mälda organ granskar och utvärderar medicintekniska produkter åt till</w:t>
      </w:r>
      <w:r>
        <w:softHyphen/>
        <w:t>verk</w:t>
      </w:r>
      <w:r>
        <w:softHyphen/>
        <w:t>are och utfärdar intyg om produkten i fråga uppfyller de krav organet har att granska. I Sverige är Läkemedelsverket i dag ansvarig myndighet för anmälda organ. Organisationer som önskar utses till anmälda organ an</w:t>
      </w:r>
      <w:r>
        <w:softHyphen/>
        <w:t>sök</w:t>
      </w:r>
      <w:r>
        <w:softHyphen/>
        <w:t>er om detta hos myndigheten och får enligt punkt 1 betala en ansök</w:t>
      </w:r>
      <w:r>
        <w:softHyphen/>
        <w:t>nings</w:t>
      </w:r>
      <w:r>
        <w:softHyphen/>
        <w:t>avgift. Avgift ska även betalas om ett anmält organ ansöker om ut</w:t>
      </w:r>
      <w:r>
        <w:softHyphen/>
        <w:t>vidg</w:t>
      </w:r>
      <w:r>
        <w:softHyphen/>
        <w:t>ning av utseendet eller ändringar beträffande utseendet av ett anmält organ. Avgift ska även betalas för anmälan till kommissionen av sådana ändr</w:t>
      </w:r>
      <w:r>
        <w:softHyphen/>
        <w:t>ingar (jfr artikel 46 i MDR-förordningen). Ordet utseende är vanligt före</w:t>
      </w:r>
      <w:r>
        <w:softHyphen/>
        <w:t>kommande när det gäller anmälda organ. Med utseende avses i korthet de typer av produkt (koder) för vilka ett anmält organ har utsetts att be</w:t>
      </w:r>
      <w:r>
        <w:softHyphen/>
        <w:t>döma om de överensstämmer med kraven i EU-förordningen. När ett an</w:t>
      </w:r>
      <w:r>
        <w:softHyphen/>
        <w:t>mält organ utses så omfattar utseendet även vilka förfarandena för be</w:t>
      </w:r>
      <w:r>
        <w:softHyphen/>
        <w:t>döm</w:t>
      </w:r>
      <w:r>
        <w:softHyphen/>
        <w:t>ning av överensstämmelse som det anmälda organet kommer att använda och inom vilka kompetensområden som det organet kan bedöma.</w:t>
      </w:r>
    </w:p>
    <w:p w14:paraId="6BC478E2" w14:textId="165C1AA3" w:rsidR="008539B5" w:rsidRDefault="008539B5" w:rsidP="008539B5">
      <w:pPr>
        <w:pStyle w:val="Brdtextmedindrag"/>
      </w:pPr>
      <w:r>
        <w:t xml:space="preserve">Enligt </w:t>
      </w:r>
      <w:r>
        <w:rPr>
          <w:i/>
        </w:rPr>
        <w:t>punkt 2</w:t>
      </w:r>
      <w:r>
        <w:t xml:space="preserve"> ska den som ansöker om tillstånd till klinisk prövning av pro</w:t>
      </w:r>
      <w:r>
        <w:softHyphen/>
        <w:t>dukter betala en avgift. Därmed avses sådana ansökningar som ska god</w:t>
      </w:r>
      <w:r>
        <w:softHyphen/>
        <w:t>kännas enligt artikel 70.7 b i MDR-förordningen. Enligt samma punkt ska en avgift också betalas av den som ansöker om att få genomföra klin</w:t>
      </w:r>
      <w:r>
        <w:softHyphen/>
        <w:t>iska prövningar av produkter i klass I eller icke-invasiva produkter i klass IIa eller klass IIb enligt artikel 70.7 a i MDR-förordningen. Punkten om</w:t>
      </w:r>
      <w:r>
        <w:softHyphen/>
        <w:t>fattar även ansökningar som involverar flera medlemsstater i s.k. sam</w:t>
      </w:r>
      <w:r>
        <w:softHyphen/>
        <w:t>ordn</w:t>
      </w:r>
      <w:r>
        <w:softHyphen/>
        <w:t>ade förfaranden som regleras i artikel 78 i MDR-förordningen. Detta med tanke på att det i artikel 78 hänvisas till artikel 70. Även an</w:t>
      </w:r>
      <w:r>
        <w:softHyphen/>
        <w:t>sök</w:t>
      </w:r>
      <w:r>
        <w:softHyphen/>
        <w:t>ningar om till</w:t>
      </w:r>
      <w:r>
        <w:softHyphen/>
        <w:t xml:space="preserve">stånd att utföra en sådan klinisk prövning som avses i artikel 82.1 i MDR-förordningen kommer att omfattas av avgiftsskyldigheten i denna punkt. </w:t>
      </w:r>
    </w:p>
    <w:p w14:paraId="6B5E5422" w14:textId="667694A3" w:rsidR="008539B5" w:rsidRDefault="008539B5" w:rsidP="008539B5">
      <w:pPr>
        <w:pStyle w:val="Brdtextmedindrag"/>
      </w:pPr>
      <w:r>
        <w:t xml:space="preserve">Enligt </w:t>
      </w:r>
      <w:r>
        <w:rPr>
          <w:i/>
        </w:rPr>
        <w:t>punkt 3</w:t>
      </w:r>
      <w:r>
        <w:t xml:space="preserve"> ska en avgift betalas av den som anmäler om att få genom</w:t>
      </w:r>
      <w:r>
        <w:softHyphen/>
        <w:t>föra en klinisk prövning i enlighet med artikel 74 i MDR-förordningen. Sådan prövning görs för att ytterligare utvärdera en produkts avsedda ända</w:t>
      </w:r>
      <w:r>
        <w:softHyphen/>
        <w:t xml:space="preserve">mål även om produkten redan är satt på marknaden och CE-märkt. </w:t>
      </w:r>
    </w:p>
    <w:p w14:paraId="1CCE9B0F" w14:textId="02BB8668" w:rsidR="008539B5" w:rsidRDefault="008539B5" w:rsidP="008539B5">
      <w:pPr>
        <w:pStyle w:val="Brdtextmedindrag"/>
      </w:pPr>
      <w:r>
        <w:t xml:space="preserve">Enligt </w:t>
      </w:r>
      <w:r>
        <w:rPr>
          <w:i/>
        </w:rPr>
        <w:t>punkt 4</w:t>
      </w:r>
      <w:r>
        <w:t xml:space="preserve"> ska en avgift betalas av den som anmäler om att få genom</w:t>
      </w:r>
      <w:r>
        <w:softHyphen/>
        <w:t xml:space="preserve">föra en väsentlig ändring av en klinisk prövning i enlighet med artikel 75 i MDR-förordningen. </w:t>
      </w:r>
    </w:p>
    <w:p w14:paraId="3D1F47EB" w14:textId="381652FA" w:rsidR="008539B5" w:rsidRDefault="008539B5" w:rsidP="008539B5">
      <w:pPr>
        <w:pStyle w:val="Brdtextmedindrag"/>
      </w:pPr>
      <w:r>
        <w:rPr>
          <w:i/>
        </w:rPr>
        <w:t xml:space="preserve">Punkt 5 </w:t>
      </w:r>
      <w:r>
        <w:t>innebär att en avgift ska betalas av den som ansöker om s.k. dispens där den behöriga myndigheten kan medge att en produkt släpps ut på marknaden eller tas i bruk trots att ett förfarande för att bedöma om pro</w:t>
      </w:r>
      <w:r>
        <w:softHyphen/>
        <w:t>dukten överensstämmer med kraven i MDR-förordningen inte har genom</w:t>
      </w:r>
      <w:r>
        <w:softHyphen/>
        <w:t xml:space="preserve">förts. Sådana undantag kan enligt artikel 59 i MDR-förordningen bara medges av skäl som rör folkhälsa eller patienters säkerhet eller hälsa. </w:t>
      </w:r>
    </w:p>
    <w:p w14:paraId="7416E86C" w14:textId="77777777" w:rsidR="008539B5" w:rsidRDefault="008539B5" w:rsidP="008539B5">
      <w:pPr>
        <w:pStyle w:val="Brdtextmedindrag"/>
      </w:pPr>
      <w:r>
        <w:t xml:space="preserve">Övervägandena finns i avsnitt 14. </w:t>
      </w:r>
    </w:p>
    <w:p w14:paraId="2DDF6036" w14:textId="77777777" w:rsidR="008539B5" w:rsidRDefault="008539B5" w:rsidP="008539B5">
      <w:pPr>
        <w:pStyle w:val="Rubrik4utannumrering"/>
        <w:rPr>
          <w:sz w:val="18"/>
          <w:szCs w:val="18"/>
        </w:rPr>
      </w:pPr>
      <w:r>
        <w:rPr>
          <w:sz w:val="18"/>
          <w:szCs w:val="18"/>
        </w:rPr>
        <w:t>Årsavgift</w:t>
      </w:r>
    </w:p>
    <w:p w14:paraId="6D7ABD86" w14:textId="40954FA4" w:rsidR="008539B5" w:rsidRDefault="008539B5" w:rsidP="008539B5">
      <w:pPr>
        <w:pStyle w:val="Brdtextmedindrag"/>
        <w:ind w:firstLine="0"/>
        <w:rPr>
          <w:sz w:val="18"/>
          <w:szCs w:val="18"/>
        </w:rPr>
      </w:pPr>
      <w:r>
        <w:rPr>
          <w:b/>
          <w:sz w:val="18"/>
          <w:szCs w:val="18"/>
        </w:rPr>
        <w:t>2 §    </w:t>
      </w:r>
      <w:r>
        <w:rPr>
          <w:sz w:val="18"/>
          <w:szCs w:val="18"/>
        </w:rPr>
        <w:t xml:space="preserve">En årsavgift ska betalas av </w:t>
      </w:r>
    </w:p>
    <w:p w14:paraId="18C5A994" w14:textId="77777777" w:rsidR="008539B5" w:rsidRDefault="008539B5" w:rsidP="008539B5">
      <w:pPr>
        <w:pStyle w:val="Brdtextmedindrag"/>
        <w:rPr>
          <w:sz w:val="18"/>
          <w:szCs w:val="18"/>
        </w:rPr>
      </w:pPr>
      <w:r>
        <w:rPr>
          <w:sz w:val="18"/>
          <w:szCs w:val="18"/>
        </w:rPr>
        <w:t xml:space="preserve">1. en sådan ekonomisk aktör som anges i föreskrifter som har meddelats med stöd av andra stycket och som registrerar verksamhet i Sverige, </w:t>
      </w:r>
    </w:p>
    <w:p w14:paraId="72075BD1" w14:textId="459F48B0" w:rsidR="008539B5" w:rsidRDefault="008539B5" w:rsidP="008539B5">
      <w:pPr>
        <w:pStyle w:val="Brdtextmedindrag"/>
        <w:rPr>
          <w:sz w:val="18"/>
          <w:szCs w:val="18"/>
        </w:rPr>
      </w:pPr>
      <w:r>
        <w:rPr>
          <w:sz w:val="18"/>
          <w:szCs w:val="18"/>
        </w:rPr>
        <w:t>2. en tillverkare av sådana produkter som i fråga om användningen står medicin</w:t>
      </w:r>
      <w:r>
        <w:rPr>
          <w:sz w:val="18"/>
          <w:szCs w:val="18"/>
        </w:rPr>
        <w:softHyphen/>
        <w:t xml:space="preserve">tekniska produkter nära enligt föreskrifter som har meddelats med stöd av 7 kap. 1 §, </w:t>
      </w:r>
    </w:p>
    <w:p w14:paraId="1F5A64F4" w14:textId="7937E4AE" w:rsidR="008539B5" w:rsidRDefault="008539B5" w:rsidP="008539B5">
      <w:pPr>
        <w:pStyle w:val="Brdtextmedindrag"/>
        <w:rPr>
          <w:sz w:val="18"/>
          <w:szCs w:val="18"/>
        </w:rPr>
      </w:pPr>
      <w:r>
        <w:rPr>
          <w:sz w:val="18"/>
          <w:szCs w:val="18"/>
        </w:rPr>
        <w:t>3. en reprocessare av engångsprodukter i Sverige om denna verksamhet inte ut</w:t>
      </w:r>
      <w:r>
        <w:rPr>
          <w:sz w:val="18"/>
          <w:szCs w:val="18"/>
        </w:rPr>
        <w:softHyphen/>
        <w:t>förs inom hälso- och sjukvården eller av hälso- och sjukvårdspersonal, och</w:t>
      </w:r>
    </w:p>
    <w:p w14:paraId="69DF9A36" w14:textId="77777777" w:rsidR="008539B5" w:rsidRDefault="008539B5" w:rsidP="008539B5">
      <w:pPr>
        <w:pStyle w:val="Brdtextmedindrag"/>
        <w:rPr>
          <w:sz w:val="18"/>
          <w:szCs w:val="18"/>
        </w:rPr>
      </w:pPr>
      <w:r>
        <w:rPr>
          <w:sz w:val="18"/>
          <w:szCs w:val="18"/>
        </w:rPr>
        <w:t>4. ett anmält organ som har utsetts av den ansvariga myndigheten för anmälda organ i Sverige.</w:t>
      </w:r>
    </w:p>
    <w:p w14:paraId="422C04F3" w14:textId="6CED07AB" w:rsidR="008539B5" w:rsidRDefault="008539B5" w:rsidP="008539B5">
      <w:pPr>
        <w:pStyle w:val="Brdtextmedindrag"/>
        <w:rPr>
          <w:sz w:val="18"/>
          <w:szCs w:val="18"/>
        </w:rPr>
      </w:pPr>
      <w:r>
        <w:rPr>
          <w:sz w:val="18"/>
          <w:szCs w:val="18"/>
        </w:rPr>
        <w:t>Regeringen eller den myndighet som regeringen bestämmer får meddela före</w:t>
      </w:r>
      <w:r>
        <w:rPr>
          <w:sz w:val="18"/>
          <w:szCs w:val="18"/>
        </w:rPr>
        <w:softHyphen/>
        <w:t>skrift</w:t>
      </w:r>
      <w:r>
        <w:rPr>
          <w:sz w:val="18"/>
          <w:szCs w:val="18"/>
        </w:rPr>
        <w:softHyphen/>
        <w:t xml:space="preserve">er om vilka ekonomiska aktörer som ska betala årsavgift enligt första stycket 1. </w:t>
      </w:r>
    </w:p>
    <w:p w14:paraId="2DC6B75E" w14:textId="77777777" w:rsidR="008539B5" w:rsidRDefault="008539B5" w:rsidP="008539B5">
      <w:pPr>
        <w:pStyle w:val="Brdtextmedindrag"/>
        <w:ind w:firstLine="0"/>
        <w:rPr>
          <w:b/>
        </w:rPr>
      </w:pPr>
    </w:p>
    <w:p w14:paraId="3B7569DD" w14:textId="2973F9A5" w:rsidR="008539B5" w:rsidRDefault="008539B5" w:rsidP="008539B5">
      <w:pPr>
        <w:pStyle w:val="Brdtextmedindrag"/>
        <w:ind w:firstLine="0"/>
      </w:pPr>
      <w:r>
        <w:t xml:space="preserve">Paragrafen anger i vilka fall årsavgift ska betalas. Med ekonomisk aktör enligt </w:t>
      </w:r>
      <w:r>
        <w:rPr>
          <w:i/>
          <w:iCs/>
        </w:rPr>
        <w:t>första stycket</w:t>
      </w:r>
      <w:r>
        <w:t xml:space="preserve"> </w:t>
      </w:r>
      <w:r>
        <w:rPr>
          <w:i/>
        </w:rPr>
        <w:t xml:space="preserve">punkt 1 </w:t>
      </w:r>
      <w:r>
        <w:t>avses samma sak som i MDR-förordningen, dvs. en tillverkare av en produkt eller en specialanpassad produkt, en aukt</w:t>
      </w:r>
      <w:r>
        <w:softHyphen/>
        <w:t>or</w:t>
      </w:r>
      <w:r>
        <w:softHyphen/>
        <w:t>is</w:t>
      </w:r>
      <w:r>
        <w:softHyphen/>
        <w:t>erad representant för en tillverkare utanför Europeiska ekonomiska sam</w:t>
      </w:r>
      <w:r>
        <w:softHyphen/>
        <w:t>arbetsområdet (EES), en importör av en produkt, en distributör av en pro</w:t>
      </w:r>
      <w:r>
        <w:softHyphen/>
        <w:t>dukt, eller aktörer som enligt artikel 22.1 och 22.3 i MDR-förordningen till</w:t>
      </w:r>
      <w:r>
        <w:softHyphen/>
        <w:t>handa</w:t>
      </w:r>
      <w:r>
        <w:softHyphen/>
        <w:t>håller modulsammansatta medicintekniska produkter och vårdset, dvs. en kombination av artiklar som har förpackats tillsammans och släppts ut på marknaden för att användas för ett specifikt medicinskt ända</w:t>
      </w:r>
      <w:r>
        <w:softHyphen/>
        <w:t>mål. Det är endast de ekonomiska aktörer som anges i föreskrifter som har med</w:t>
      </w:r>
      <w:r>
        <w:softHyphen/>
        <w:t>delats med stöd av bemyndigandet i andra stycket som kommer att behöva betala årsavgift.</w:t>
      </w:r>
    </w:p>
    <w:p w14:paraId="226B1F86" w14:textId="16F2BCDF" w:rsidR="008539B5" w:rsidRDefault="008539B5" w:rsidP="008539B5">
      <w:pPr>
        <w:pStyle w:val="Brdtextmedindrag"/>
      </w:pPr>
      <w:r>
        <w:t>Med att registrera verksamhet i Sverige avses att en ekonomisk aktör registr</w:t>
      </w:r>
      <w:r>
        <w:softHyphen/>
        <w:t xml:space="preserve">erar pågående verksamhet i Sverige antingen </w:t>
      </w:r>
      <w:bookmarkStart w:id="674" w:name="_Hlk64216232"/>
      <w:r>
        <w:t>via den europeiska data</w:t>
      </w:r>
      <w:r>
        <w:softHyphen/>
        <w:t>basen för medicintekniska produkter (Eudamed) i enlighet med be</w:t>
      </w:r>
      <w:r>
        <w:softHyphen/>
        <w:t>stäm</w:t>
      </w:r>
      <w:r>
        <w:softHyphen/>
        <w:t>melser i MDR-förordningen</w:t>
      </w:r>
      <w:bookmarkEnd w:id="674"/>
      <w:r>
        <w:t xml:space="preserve"> eller enligt nationella krav på registr</w:t>
      </w:r>
      <w:r>
        <w:softHyphen/>
        <w:t>er</w:t>
      </w:r>
      <w:r>
        <w:softHyphen/>
        <w:t>ing. Avgiften ska således betalas av en ekonomisk aktör som har pågående verk</w:t>
      </w:r>
      <w:r>
        <w:softHyphen/>
        <w:t xml:space="preserve">samhet som kräver en registrering. Om en ekonomisk aktör upphör med sin verksamhet krävs det inte längre någon registrering. Då ska inte heller någon årsavgift betalas. </w:t>
      </w:r>
    </w:p>
    <w:p w14:paraId="02A5222A" w14:textId="79447174" w:rsidR="008539B5" w:rsidRDefault="008539B5" w:rsidP="008539B5">
      <w:pPr>
        <w:pStyle w:val="Brdtextmedindrag"/>
        <w:rPr>
          <w:i/>
        </w:rPr>
      </w:pPr>
      <w:r>
        <w:t>Om det enligt föreskrifter som har meddelats med stöd av 7 kap. 1 § före</w:t>
      </w:r>
      <w:r>
        <w:softHyphen/>
        <w:t>skrivs att kraven i MDR-förordningen ska omfatta även andra pro</w:t>
      </w:r>
      <w:r>
        <w:softHyphen/>
        <w:t xml:space="preserve">dukter än de som omfattas av MDR-förordningen ska tillverkare av sådana artiklar betala en årsavgift enligt </w:t>
      </w:r>
      <w:r>
        <w:rPr>
          <w:i/>
        </w:rPr>
        <w:t>punkt 2.</w:t>
      </w:r>
    </w:p>
    <w:p w14:paraId="141C4781" w14:textId="26C3B4D2" w:rsidR="008539B5" w:rsidRDefault="008539B5" w:rsidP="008539B5">
      <w:pPr>
        <w:pStyle w:val="Brdtextmedindrag"/>
      </w:pPr>
      <w:r>
        <w:t>Med ”reprocessing” avses de åtgärder som vidtas för att en begagnad produkt ska vara säker att återanvända, t.ex. rengöring, desinfektion, steril</w:t>
      </w:r>
      <w:r>
        <w:softHyphen/>
        <w:t>is</w:t>
      </w:r>
      <w:r>
        <w:softHyphen/>
        <w:t>ering och relaterade åtgärder samt provning och återställande av den be</w:t>
      </w:r>
      <w:r>
        <w:softHyphen/>
        <w:t>gagn</w:t>
      </w:r>
      <w:r>
        <w:softHyphen/>
        <w:t>ade produktens tekniska och funktionella säkerhet. Bestämmelser om re</w:t>
      </w:r>
      <w:r>
        <w:softHyphen/>
        <w:t xml:space="preserve">processing finns bland annat i artikel 17 i MDR-förordningen. En ”reprocessare” enligt </w:t>
      </w:r>
      <w:r>
        <w:rPr>
          <w:i/>
        </w:rPr>
        <w:t xml:space="preserve">punkt 3 </w:t>
      </w:r>
      <w:r>
        <w:t>är en aktör som utför sådana åtgärder. Det kan t.ex. vara fråga om ett företag som på begäran av en hälso- och sjuk</w:t>
      </w:r>
      <w:r>
        <w:softHyphen/>
        <w:t>vårds</w:t>
      </w:r>
      <w:r>
        <w:softHyphen/>
        <w:t>institution rengör begagnade produkter så att de går att återanvända (mer information om reprocessing finns i författnings</w:t>
      </w:r>
      <w:r>
        <w:softHyphen/>
        <w:t>kommentaren till 7 kap. 4 §). Avgift tas ut av den som bedriver reprocessing i Sverige. Begreppet hälso- och sjukvårdsinstitution behandlas i författnings</w:t>
      </w:r>
      <w:r>
        <w:softHyphen/>
        <w:t>kom</w:t>
      </w:r>
      <w:r>
        <w:softHyphen/>
        <w:t>mentaren till 7 kap. 3 § och i avsnitt 6.2.</w:t>
      </w:r>
    </w:p>
    <w:p w14:paraId="1BEFD3B8" w14:textId="77777777" w:rsidR="008539B5" w:rsidRDefault="008539B5" w:rsidP="008539B5">
      <w:pPr>
        <w:pStyle w:val="Brdtextmedindrag"/>
      </w:pPr>
      <w:bookmarkStart w:id="675" w:name="_Hlk64216351"/>
      <w:r>
        <w:t>En årsavgift ska inte tas ut av en reprocessare som utför reprocessing inom hälso- och sjukvården eller då detta görs av hälso- och sjuk</w:t>
      </w:r>
      <w:r>
        <w:softHyphen/>
        <w:t>vårds</w:t>
      </w:r>
      <w:r>
        <w:softHyphen/>
        <w:t>personal</w:t>
      </w:r>
      <w:bookmarkEnd w:id="675"/>
      <w:r>
        <w:t xml:space="preserve">. Detta till följd av att Inspektionen för vård och omsorg (IVO) kommer att utföra tillsyn av den verksamheten och IVO:s arbete är inte avgiftsbelagt. </w:t>
      </w:r>
    </w:p>
    <w:p w14:paraId="5A99F8A2" w14:textId="07A6C2CC" w:rsidR="008539B5" w:rsidRDefault="008539B5" w:rsidP="008539B5">
      <w:pPr>
        <w:pStyle w:val="Brdtextmedindrag"/>
      </w:pPr>
      <w:r>
        <w:t xml:space="preserve">Enligt </w:t>
      </w:r>
      <w:r>
        <w:rPr>
          <w:i/>
        </w:rPr>
        <w:t xml:space="preserve">punkt 4 </w:t>
      </w:r>
      <w:r>
        <w:rPr>
          <w:iCs/>
        </w:rPr>
        <w:t>ska en årsavgift också betalas av ett anmält</w:t>
      </w:r>
      <w:r>
        <w:rPr>
          <w:i/>
        </w:rPr>
        <w:t xml:space="preserve"> </w:t>
      </w:r>
      <w:r>
        <w:t>organ som har ut</w:t>
      </w:r>
      <w:r>
        <w:softHyphen/>
        <w:t>setts till anmält organ av den ansvariga myndigheten i Sverige. Läke</w:t>
      </w:r>
      <w:r>
        <w:softHyphen/>
        <w:t>medels</w:t>
      </w:r>
      <w:r>
        <w:softHyphen/>
        <w:t xml:space="preserve">verket är i dag den ansvariga myndigheten.  </w:t>
      </w:r>
    </w:p>
    <w:p w14:paraId="5FE440EE" w14:textId="6C4B0AAC" w:rsidR="008539B5" w:rsidRDefault="008539B5" w:rsidP="008539B5">
      <w:pPr>
        <w:pStyle w:val="Brdtextmedindrag"/>
      </w:pPr>
      <w:r>
        <w:t xml:space="preserve">I </w:t>
      </w:r>
      <w:r>
        <w:rPr>
          <w:i/>
        </w:rPr>
        <w:t>andra stycket</w:t>
      </w:r>
      <w:r>
        <w:t xml:space="preserve"> ges regeringen eller den myndighet som regeringen bestäm</w:t>
      </w:r>
      <w:r>
        <w:softHyphen/>
        <w:t>mer rätt att meddela föreskrifter om vilka ekonomiska aktörer som ska betala årsavgift. I dessa föreskrifter kan det därmed anges att det är till</w:t>
      </w:r>
      <w:r>
        <w:softHyphen/>
        <w:t>verk</w:t>
      </w:r>
      <w:r>
        <w:softHyphen/>
        <w:t xml:space="preserve">are, distributörer, importörer eller någon annan ekonomisk aktör som ska betala årsavgift. </w:t>
      </w:r>
    </w:p>
    <w:p w14:paraId="529BE1BF" w14:textId="15E55788" w:rsidR="008539B5" w:rsidRDefault="008539B5" w:rsidP="008539B5">
      <w:pPr>
        <w:pStyle w:val="Brdtextmedindrag"/>
        <w:rPr>
          <w:i/>
        </w:rPr>
      </w:pPr>
      <w:r>
        <w:t>Storleken på avgifterna preciseras i förordning eller myndighets</w:t>
      </w:r>
      <w:r>
        <w:softHyphen/>
        <w:t>före</w:t>
      </w:r>
      <w:r>
        <w:softHyphen/>
        <w:t>skrift med stöd av bemyndigandet i 4 §,</w:t>
      </w:r>
      <w:bookmarkStart w:id="676" w:name="_Hlk58417161"/>
      <w:r>
        <w:t xml:space="preserve"> se författningskommentaren till den bestämmelsen. </w:t>
      </w:r>
    </w:p>
    <w:bookmarkEnd w:id="676"/>
    <w:p w14:paraId="41303CD2" w14:textId="77777777" w:rsidR="008539B5" w:rsidRDefault="008539B5" w:rsidP="008539B5">
      <w:pPr>
        <w:pStyle w:val="Brdtextmedindrag"/>
      </w:pPr>
      <w:r>
        <w:t>Övervägandena finns i avsnitt 14.</w:t>
      </w:r>
    </w:p>
    <w:p w14:paraId="729A155C" w14:textId="77777777" w:rsidR="008539B5" w:rsidRDefault="008539B5" w:rsidP="008539B5">
      <w:pPr>
        <w:pStyle w:val="Rubrik4utannumrering"/>
        <w:rPr>
          <w:sz w:val="18"/>
          <w:szCs w:val="18"/>
        </w:rPr>
      </w:pPr>
      <w:r>
        <w:rPr>
          <w:sz w:val="18"/>
          <w:szCs w:val="18"/>
        </w:rPr>
        <w:t>Avgifter för intyg, yttranden och rådgivning</w:t>
      </w:r>
    </w:p>
    <w:p w14:paraId="1C3258CB" w14:textId="6976E343" w:rsidR="008539B5" w:rsidRDefault="008539B5" w:rsidP="008539B5">
      <w:pPr>
        <w:pStyle w:val="Brdtextmedindrag"/>
        <w:ind w:firstLine="0"/>
        <w:rPr>
          <w:sz w:val="18"/>
          <w:szCs w:val="18"/>
        </w:rPr>
      </w:pPr>
      <w:r>
        <w:rPr>
          <w:b/>
          <w:sz w:val="18"/>
          <w:szCs w:val="18"/>
        </w:rPr>
        <w:t>3 §</w:t>
      </w:r>
      <w:r>
        <w:rPr>
          <w:sz w:val="18"/>
          <w:szCs w:val="18"/>
        </w:rPr>
        <w:t xml:space="preserve">    En avgift ska betalas av </w:t>
      </w:r>
    </w:p>
    <w:p w14:paraId="52852CA7" w14:textId="77777777" w:rsidR="008539B5" w:rsidRDefault="008539B5" w:rsidP="008539B5">
      <w:pPr>
        <w:pStyle w:val="Brdtextmedindrag"/>
        <w:rPr>
          <w:sz w:val="18"/>
          <w:szCs w:val="18"/>
        </w:rPr>
      </w:pPr>
      <w:r>
        <w:rPr>
          <w:sz w:val="18"/>
          <w:szCs w:val="18"/>
        </w:rPr>
        <w:t xml:space="preserve">1. en ekonomisk aktör som begär att få ett exportintyg utfärdat av den behöriga myndigheten, </w:t>
      </w:r>
    </w:p>
    <w:p w14:paraId="5A0ED264" w14:textId="6B785CAF" w:rsidR="008539B5" w:rsidRDefault="008539B5" w:rsidP="008539B5">
      <w:pPr>
        <w:pStyle w:val="Brdtextmedindrag"/>
        <w:rPr>
          <w:sz w:val="18"/>
          <w:szCs w:val="18"/>
        </w:rPr>
      </w:pPr>
      <w:r>
        <w:rPr>
          <w:sz w:val="18"/>
          <w:szCs w:val="18"/>
        </w:rPr>
        <w:t xml:space="preserve">2. en ekonomisk aktör </w:t>
      </w:r>
      <w:r w:rsidRPr="000D2E91">
        <w:rPr>
          <w:sz w:val="18"/>
          <w:szCs w:val="18"/>
        </w:rPr>
        <w:t xml:space="preserve">med anledning av </w:t>
      </w:r>
      <w:r>
        <w:rPr>
          <w:sz w:val="18"/>
          <w:szCs w:val="18"/>
        </w:rPr>
        <w:t>provtagning och undersökning av prover i aktörens verksamhet, och</w:t>
      </w:r>
    </w:p>
    <w:p w14:paraId="05AA2A5C" w14:textId="77777777" w:rsidR="008539B5" w:rsidRDefault="008539B5" w:rsidP="008539B5">
      <w:pPr>
        <w:pStyle w:val="Brdtextmedindrag"/>
        <w:rPr>
          <w:sz w:val="18"/>
          <w:szCs w:val="18"/>
        </w:rPr>
      </w:pPr>
      <w:r>
        <w:rPr>
          <w:sz w:val="18"/>
          <w:szCs w:val="18"/>
        </w:rPr>
        <w:t>3. ett anmält organ som begär yttranden eller rådgivning av den behöriga myndigheten i Sverige.</w:t>
      </w:r>
    </w:p>
    <w:p w14:paraId="6C27D1B4" w14:textId="77777777" w:rsidR="008539B5" w:rsidRDefault="008539B5" w:rsidP="008539B5">
      <w:pPr>
        <w:pStyle w:val="Brdtextmedindrag"/>
      </w:pPr>
    </w:p>
    <w:p w14:paraId="4EA4CEC4" w14:textId="5A878F81" w:rsidR="008539B5" w:rsidRDefault="008539B5" w:rsidP="008539B5">
      <w:pPr>
        <w:pStyle w:val="Brdtextmedindrag"/>
        <w:ind w:firstLine="0"/>
      </w:pPr>
      <w:bookmarkStart w:id="677" w:name="_Hlk63515852"/>
      <w:r>
        <w:t>I</w:t>
      </w:r>
      <w:bookmarkStart w:id="678" w:name="_Hlk64216444"/>
      <w:r>
        <w:t xml:space="preserve"> paragrafen anges i vilka fall som avgifter för intyg, yttranden och rådgivning ska betalas. </w:t>
      </w:r>
      <w:bookmarkEnd w:id="677"/>
      <w:bookmarkEnd w:id="678"/>
      <w:r>
        <w:t xml:space="preserve">Enligt </w:t>
      </w:r>
      <w:r>
        <w:rPr>
          <w:i/>
        </w:rPr>
        <w:t xml:space="preserve">punkt 1 </w:t>
      </w:r>
      <w:r>
        <w:t xml:space="preserve">ska en ekonomisk aktör som begär att få ett exportintyg hos den behöriga myndigheten betala en avgift. Med ekonomisk aktör avses samma aktörer som anges i 2 §. Med behörig myndighet avses den myndighet som regeringen utsett i förordning. </w:t>
      </w:r>
    </w:p>
    <w:p w14:paraId="239D1018" w14:textId="79712194" w:rsidR="008539B5" w:rsidRDefault="008539B5" w:rsidP="008539B5">
      <w:pPr>
        <w:pStyle w:val="Brdtextmedindrag"/>
      </w:pPr>
      <w:r>
        <w:t xml:space="preserve">Enligt </w:t>
      </w:r>
      <w:r>
        <w:rPr>
          <w:i/>
        </w:rPr>
        <w:t xml:space="preserve">punkt 2 </w:t>
      </w:r>
      <w:r>
        <w:t>ska en avgift även betalas av ekonomiska aktörer vars verksamhet som inom ramen för den behöriga myndighetens tillsyn blir föremål för provtagning och undersökning av prover.</w:t>
      </w:r>
    </w:p>
    <w:p w14:paraId="5B7F28DB" w14:textId="1A607D84" w:rsidR="008539B5" w:rsidRDefault="008539B5" w:rsidP="008539B5">
      <w:pPr>
        <w:pStyle w:val="Brdtextmedindrag"/>
      </w:pPr>
      <w:r>
        <w:t xml:space="preserve">Enligt </w:t>
      </w:r>
      <w:r>
        <w:rPr>
          <w:i/>
        </w:rPr>
        <w:t>punkt 3</w:t>
      </w:r>
      <w:r>
        <w:t xml:space="preserve"> ska en avgift även betalas av anmälda organ som begär yttranden från den behöriga myndigheten. För vissa produkttyper krävs att det anmälda organet begär ett vetenskapligt yttrande från behörig myndig</w:t>
      </w:r>
      <w:r>
        <w:softHyphen/>
        <w:t>het eller Europeiska läkemedelsmyndigheten innan det anmälda organet ut</w:t>
      </w:r>
      <w:r>
        <w:softHyphen/>
        <w:t>färdar ett intyg om överensstämmelse (så kallat särskilt förfarande). Detta gäller för medicintekniska produkter som innehåller en läke</w:t>
      </w:r>
      <w:r>
        <w:softHyphen/>
        <w:t>medels</w:t>
      </w:r>
      <w:r>
        <w:softHyphen/>
        <w:t>substans (avsnitt 5.2 kapitel II i bilaga IX till MDR-förordningen) och medicin</w:t>
      </w:r>
      <w:r>
        <w:softHyphen/>
        <w:t>tekniska produkter som består av substanser eller kombinationer av substanser som absorberas av eller sprids lokalt i människokroppen (avsnitt 5.4 kapitel II i bilaga IX till MDR-förordningen). För medicin</w:t>
      </w:r>
      <w:r>
        <w:softHyphen/>
        <w:t>tekniska produkter som tillverkas med användning eller genom integrering av vävnader eller celler av mänskligt ursprung eller derivat därav som är icke-viabla ska ett vetenskapligt yttrande inhämtas från behörig myndighet för mänskliga vävnader och celler (avsnitt 5.3.1 kapitel II i bilaga IX till MDR-förordningen). Punkt 3 omfattar även avgifter för andra yttranden som anmälda organ begär in. Enligt denna punkt ska även anmälda organ som begär rådgivning betala en avgift. Någon avgift för enklare frågor är inte avsedd. Det blir upp till den behöriga myndigheten att avgöra om en avgift ska tas ut. Storleken på avgifterna kommer att preciseras i för</w:t>
      </w:r>
      <w:r>
        <w:softHyphen/>
        <w:t>ord</w:t>
      </w:r>
      <w:r>
        <w:softHyphen/>
        <w:t>ning med stöd av bemyndigandet i 4 §.</w:t>
      </w:r>
    </w:p>
    <w:p w14:paraId="384F45FB" w14:textId="77777777" w:rsidR="008539B5" w:rsidRDefault="008539B5" w:rsidP="008539B5">
      <w:pPr>
        <w:pStyle w:val="Brdtextmedindrag"/>
      </w:pPr>
      <w:r>
        <w:t>Övervägandena finns i avsnitt 14.</w:t>
      </w:r>
    </w:p>
    <w:p w14:paraId="543C81A7" w14:textId="77777777" w:rsidR="008539B5" w:rsidRDefault="008539B5" w:rsidP="008539B5">
      <w:pPr>
        <w:pStyle w:val="Rubrik4utannumrering"/>
        <w:rPr>
          <w:sz w:val="18"/>
          <w:szCs w:val="18"/>
        </w:rPr>
      </w:pPr>
      <w:r>
        <w:rPr>
          <w:sz w:val="18"/>
          <w:szCs w:val="18"/>
        </w:rPr>
        <w:t xml:space="preserve">Föreskrifter om avgifter </w:t>
      </w:r>
    </w:p>
    <w:p w14:paraId="3046CAD8" w14:textId="4CEBDA30" w:rsidR="008539B5" w:rsidRDefault="008539B5" w:rsidP="008539B5">
      <w:pPr>
        <w:pStyle w:val="Brdtext"/>
        <w:rPr>
          <w:sz w:val="18"/>
          <w:szCs w:val="18"/>
        </w:rPr>
      </w:pPr>
      <w:r>
        <w:rPr>
          <w:b/>
          <w:sz w:val="18"/>
          <w:szCs w:val="18"/>
        </w:rPr>
        <w:t>4 §</w:t>
      </w:r>
      <w:r>
        <w:rPr>
          <w:sz w:val="18"/>
          <w:szCs w:val="18"/>
        </w:rPr>
        <w:t xml:space="preserve">    Regeringen eller den myndighet som regeringen bestämmer får meddela föreskrifter om storleken på de avgifter som avses i detta kapitel samt om betalning av sådana avgifter. </w:t>
      </w:r>
    </w:p>
    <w:p w14:paraId="26E09EE1" w14:textId="77777777" w:rsidR="008539B5" w:rsidRDefault="008539B5" w:rsidP="008539B5">
      <w:pPr>
        <w:pStyle w:val="Brdtextmedindrag"/>
      </w:pPr>
    </w:p>
    <w:p w14:paraId="123BF27C" w14:textId="4E2D6CB9" w:rsidR="008539B5" w:rsidRDefault="008539B5" w:rsidP="008539B5">
      <w:pPr>
        <w:pStyle w:val="Brdtextmedindrag"/>
        <w:ind w:firstLine="0"/>
      </w:pPr>
      <w:r>
        <w:t>Med stöd av bemyndigandet får regeringen eller den myndighet som reger</w:t>
      </w:r>
      <w:r>
        <w:softHyphen/>
        <w:t>ingen bestämmer meddela föreskrifter om storleken på avgifterna samt om betal</w:t>
      </w:r>
      <w:r>
        <w:softHyphen/>
        <w:t>ningen av avgifterna. Inom ramen för bemyndigandet finns det möjlig</w:t>
      </w:r>
      <w:r>
        <w:softHyphen/>
        <w:t>het att föreskriva att en avgift får sättas ned eller att avgifts</w:t>
      </w:r>
      <w:r>
        <w:softHyphen/>
        <w:t>be</w:t>
      </w:r>
      <w:r>
        <w:softHyphen/>
        <w:t>fri</w:t>
      </w:r>
      <w:r>
        <w:softHyphen/>
        <w:t>else får medges. Föreskrifter om betalning av avgifter kan exempelvis om</w:t>
      </w:r>
      <w:r>
        <w:softHyphen/>
        <w:t>fatta be</w:t>
      </w:r>
      <w:r>
        <w:softHyphen/>
        <w:t>stämmelser om att avgifter ska betalas efter debitering.</w:t>
      </w:r>
    </w:p>
    <w:p w14:paraId="20D2433C" w14:textId="77777777" w:rsidR="008539B5" w:rsidRDefault="008539B5" w:rsidP="008539B5">
      <w:pPr>
        <w:pStyle w:val="Brdtextmedindrag"/>
      </w:pPr>
      <w:r>
        <w:t xml:space="preserve">Övervägandena finns i avsnitt 14. </w:t>
      </w:r>
    </w:p>
    <w:p w14:paraId="3D6A1383" w14:textId="77777777" w:rsidR="008539B5" w:rsidRDefault="008539B5" w:rsidP="008539B5">
      <w:pPr>
        <w:pStyle w:val="Rubrik3utannumrering"/>
      </w:pPr>
      <w:r>
        <w:rPr>
          <w:rFonts w:ascii="Cambria" w:hAnsi="Cambria" w:cs="Cambria"/>
        </w:rPr>
        <w:t>5 kap.</w:t>
      </w:r>
      <w:r>
        <w:t xml:space="preserve"> Sanktioner</w:t>
      </w:r>
    </w:p>
    <w:p w14:paraId="297B63B4" w14:textId="77777777" w:rsidR="008539B5" w:rsidRDefault="008539B5" w:rsidP="008539B5">
      <w:pPr>
        <w:pStyle w:val="Rubrik4utannumrering"/>
        <w:spacing w:before="0"/>
        <w:rPr>
          <w:sz w:val="18"/>
          <w:szCs w:val="18"/>
        </w:rPr>
      </w:pPr>
      <w:r>
        <w:rPr>
          <w:sz w:val="18"/>
          <w:szCs w:val="18"/>
        </w:rPr>
        <w:t>Ansvar</w:t>
      </w:r>
    </w:p>
    <w:p w14:paraId="7DACC56E" w14:textId="2EDFB1F2" w:rsidR="008539B5" w:rsidRDefault="008539B5" w:rsidP="008539B5">
      <w:pPr>
        <w:pStyle w:val="Brdtextmedindrag"/>
        <w:ind w:firstLine="0"/>
        <w:rPr>
          <w:sz w:val="18"/>
          <w:szCs w:val="18"/>
        </w:rPr>
      </w:pPr>
      <w:r>
        <w:rPr>
          <w:b/>
          <w:sz w:val="18"/>
          <w:szCs w:val="18"/>
        </w:rPr>
        <w:t>1 §</w:t>
      </w:r>
      <w:r>
        <w:rPr>
          <w:sz w:val="18"/>
          <w:szCs w:val="18"/>
        </w:rPr>
        <w:t xml:space="preserve">    Till böter eller fängelse i högst ett år döms den som med uppsåt eller av oaktsamhet släpper ut en produkt på marknaden eller tillhandahåller en sådan produkt i Sverige utan att </w:t>
      </w:r>
    </w:p>
    <w:p w14:paraId="681F1361" w14:textId="77777777" w:rsidR="008539B5" w:rsidRDefault="008539B5" w:rsidP="008539B5">
      <w:pPr>
        <w:pStyle w:val="Brdtextmedindrag"/>
        <w:rPr>
          <w:sz w:val="18"/>
          <w:szCs w:val="18"/>
        </w:rPr>
      </w:pPr>
      <w:bookmarkStart w:id="679" w:name="_Hlk52195215"/>
      <w:r>
        <w:rPr>
          <w:sz w:val="18"/>
          <w:szCs w:val="18"/>
        </w:rPr>
        <w:t>1. produkten uppfyller de krav och villkor som gäller enligt artikel 5 i förordning (EU) 2017/745, eller</w:t>
      </w:r>
    </w:p>
    <w:p w14:paraId="0B376B59" w14:textId="63DFF87F" w:rsidR="008539B5" w:rsidRDefault="008539B5" w:rsidP="008539B5">
      <w:pPr>
        <w:pStyle w:val="Brdtextmedindrag"/>
        <w:rPr>
          <w:sz w:val="18"/>
          <w:szCs w:val="18"/>
        </w:rPr>
      </w:pPr>
      <w:r>
        <w:rPr>
          <w:sz w:val="18"/>
          <w:szCs w:val="18"/>
        </w:rPr>
        <w:t>2. de språkkrav uppfylls som gäller enligt föreskrifter som har meddelats av regeringen med stöd av 7 kap. 8 § och som avser den information om en produkt som ska tillhandahållas eller lämnas till användare eller patienter i Sverige</w:t>
      </w:r>
      <w:bookmarkEnd w:id="679"/>
      <w:r>
        <w:rPr>
          <w:sz w:val="18"/>
          <w:szCs w:val="18"/>
        </w:rPr>
        <w:t xml:space="preserve">. </w:t>
      </w:r>
    </w:p>
    <w:p w14:paraId="681DF984" w14:textId="77777777" w:rsidR="008539B5" w:rsidRDefault="008539B5" w:rsidP="008539B5">
      <w:pPr>
        <w:pStyle w:val="Brdtextmedindrag"/>
        <w:rPr>
          <w:sz w:val="18"/>
          <w:szCs w:val="18"/>
        </w:rPr>
      </w:pPr>
      <w:r>
        <w:rPr>
          <w:sz w:val="18"/>
          <w:szCs w:val="18"/>
        </w:rPr>
        <w:t>I ringa fall ska det inte dömas till ansvar.</w:t>
      </w:r>
    </w:p>
    <w:p w14:paraId="60FA2208" w14:textId="77777777" w:rsidR="008539B5" w:rsidRDefault="008539B5" w:rsidP="008539B5">
      <w:pPr>
        <w:pStyle w:val="Brdtextmedindrag"/>
        <w:ind w:firstLine="0"/>
      </w:pPr>
    </w:p>
    <w:p w14:paraId="76F86804" w14:textId="619D9D10" w:rsidR="008539B5" w:rsidRDefault="008539B5" w:rsidP="008539B5">
      <w:pPr>
        <w:pStyle w:val="Brdtextmedindrag"/>
        <w:ind w:firstLine="0"/>
      </w:pPr>
      <w:bookmarkStart w:id="680" w:name="_Hlk56690438"/>
      <w:r>
        <w:t xml:space="preserve">I paragrafen straffbeläggs överträdelser av vissa bestämmelser i MDR-förordningen, som begås med uppsåt eller av oaktsamhet. </w:t>
      </w:r>
    </w:p>
    <w:bookmarkEnd w:id="680"/>
    <w:p w14:paraId="32BB5CDC" w14:textId="53EA4837" w:rsidR="008539B5" w:rsidRDefault="008539B5" w:rsidP="008539B5">
      <w:pPr>
        <w:pStyle w:val="Brdtextmedindrag"/>
      </w:pPr>
      <w:r>
        <w:t xml:space="preserve">I </w:t>
      </w:r>
      <w:r>
        <w:rPr>
          <w:i/>
        </w:rPr>
        <w:t>första stycket</w:t>
      </w:r>
      <w:r>
        <w:t xml:space="preserve"> </w:t>
      </w:r>
      <w:r>
        <w:rPr>
          <w:i/>
        </w:rPr>
        <w:t>punkt 1</w:t>
      </w:r>
      <w:r>
        <w:t xml:space="preserve"> anges att den som släpper ut en produkt eller till</w:t>
      </w:r>
      <w:r>
        <w:softHyphen/>
        <w:t>handa</w:t>
      </w:r>
      <w:r>
        <w:softHyphen/>
        <w:t>håller en produkt utan att den uppfyller kraven i artikel 5 i MDR-för</w:t>
      </w:r>
      <w:r>
        <w:softHyphen/>
        <w:t>ordningen kan dömas till böter eller fängelse i högst ett år. Av artikel 5 i MDR-förordningen framgår det att en produkt ska uppfylla de allmänna krav på säkerhet och prestanda som anges bilaga I till MDR-förordningen. Bland de krav som anges i den bilagan finns krav på att tillverkarna ska ha risk</w:t>
      </w:r>
      <w:r>
        <w:softHyphen/>
        <w:t>hant</w:t>
      </w:r>
      <w:r>
        <w:softHyphen/>
        <w:t>er</w:t>
      </w:r>
      <w:r>
        <w:softHyphen/>
        <w:t>ings</w:t>
      </w:r>
      <w:r>
        <w:softHyphen/>
        <w:t>system och därmed bland annat upprätta riskhanterings</w:t>
      </w:r>
      <w:r>
        <w:softHyphen/>
        <w:t>plan</w:t>
      </w:r>
      <w:r>
        <w:softHyphen/>
        <w:t>er för varje produkt. Därutöver finns det krav på produkternas konstruk</w:t>
      </w:r>
      <w:r>
        <w:softHyphen/>
        <w:t>tion, på tillverkningen och krav på den information som ska lämnas till</w:t>
      </w:r>
      <w:r>
        <w:softHyphen/>
        <w:t>sam</w:t>
      </w:r>
      <w:r>
        <w:softHyphen/>
        <w:t xml:space="preserve">mans med produkten.  </w:t>
      </w:r>
    </w:p>
    <w:p w14:paraId="58E6440E" w14:textId="239F7169" w:rsidR="008539B5" w:rsidRDefault="008539B5" w:rsidP="008539B5">
      <w:pPr>
        <w:pStyle w:val="Brdtextmedindrag"/>
      </w:pPr>
      <w:r>
        <w:t xml:space="preserve">Av </w:t>
      </w:r>
      <w:r>
        <w:rPr>
          <w:i/>
        </w:rPr>
        <w:t>punkt 2</w:t>
      </w:r>
      <w:r>
        <w:t xml:space="preserve"> framgår att straffbestämmelsen också omfattar den som släpp</w:t>
      </w:r>
      <w:r>
        <w:softHyphen/>
        <w:t xml:space="preserve">er ut eller tillhandahåller en produkt utan att tillhandahålla eller lämna information om </w:t>
      </w:r>
      <w:bookmarkStart w:id="681" w:name="_Hlk64216532"/>
      <w:r>
        <w:t xml:space="preserve">produkten till användare eller patienter </w:t>
      </w:r>
      <w:bookmarkEnd w:id="681"/>
      <w:r>
        <w:t>på det språk som föreskrivs i förordning. Sådana föreskrifter meddelas med stöd av be</w:t>
      </w:r>
      <w:r>
        <w:softHyphen/>
        <w:t>mynd</w:t>
      </w:r>
      <w:r>
        <w:softHyphen/>
        <w:t>ig</w:t>
      </w:r>
      <w:r>
        <w:softHyphen/>
        <w:t xml:space="preserve">andet i 7 kap. 8 §. </w:t>
      </w:r>
      <w:bookmarkStart w:id="682" w:name="_Hlk63516428"/>
      <w:r>
        <w:t>Den information om produkten som ska uppfylla språk</w:t>
      </w:r>
      <w:r>
        <w:softHyphen/>
        <w:t>kraven är information till patienter, bruksanvisningar och säker</w:t>
      </w:r>
      <w:r>
        <w:softHyphen/>
        <w:t>hets</w:t>
      </w:r>
      <w:r>
        <w:softHyphen/>
        <w:t>med</w:t>
      </w:r>
      <w:r>
        <w:softHyphen/>
        <w:t>delanden till marknaden.</w:t>
      </w:r>
      <w:bookmarkEnd w:id="682"/>
      <w:r>
        <w:t xml:space="preserve"> Ordet användare är definierat i artikel 2.37 i MDR-förordningen. I den bestämmelsen framgår att med användare så av</w:t>
      </w:r>
      <w:r>
        <w:softHyphen/>
        <w:t>ses hälso- och sjukvårdspersonal eller en lekman som använder en pro</w:t>
      </w:r>
      <w:r>
        <w:softHyphen/>
        <w:t>dukt.</w:t>
      </w:r>
    </w:p>
    <w:p w14:paraId="14CDA8A7" w14:textId="5411B938" w:rsidR="008539B5" w:rsidRDefault="008539B5" w:rsidP="008539B5">
      <w:pPr>
        <w:pStyle w:val="Brdtextmedindrag"/>
      </w:pPr>
      <w:r>
        <w:t xml:space="preserve">Av </w:t>
      </w:r>
      <w:r>
        <w:rPr>
          <w:i/>
        </w:rPr>
        <w:t>andra stycket</w:t>
      </w:r>
      <w:r>
        <w:t xml:space="preserve"> framgår att det inte ska dömas till ansvar i ringa fall. Be</w:t>
      </w:r>
      <w:r>
        <w:softHyphen/>
        <w:t xml:space="preserve">dömningen av om gärningen kan anses som ringa ska göras med hänsyn till samtliga omständigheter. </w:t>
      </w:r>
      <w:bookmarkStart w:id="683" w:name="_Hlk63944582"/>
      <w:r>
        <w:t>Till exempel kan mindre avvikelser av pro</w:t>
      </w:r>
      <w:r>
        <w:softHyphen/>
        <w:t>dukt</w:t>
      </w:r>
      <w:r>
        <w:softHyphen/>
        <w:t>ens märkning anses som ringa</w:t>
      </w:r>
      <w:bookmarkEnd w:id="683"/>
      <w:r>
        <w:t xml:space="preserve"> fall.</w:t>
      </w:r>
    </w:p>
    <w:p w14:paraId="30CBC0CC" w14:textId="77777777" w:rsidR="008539B5" w:rsidRDefault="008539B5" w:rsidP="008539B5">
      <w:pPr>
        <w:pStyle w:val="Brdtextmedindrag"/>
      </w:pPr>
      <w:r>
        <w:t>Övervägandena finns i avsnitt 15.1.1.</w:t>
      </w:r>
    </w:p>
    <w:p w14:paraId="13B01972" w14:textId="5DDE91A1" w:rsidR="008539B5" w:rsidRDefault="008539B5" w:rsidP="008539B5">
      <w:pPr>
        <w:pStyle w:val="Brdtextmedindrag"/>
      </w:pPr>
    </w:p>
    <w:p w14:paraId="65CCDAE4" w14:textId="4FDA7157" w:rsidR="008539B5" w:rsidRDefault="008539B5" w:rsidP="008539B5">
      <w:pPr>
        <w:pStyle w:val="Brdtextmedindrag"/>
        <w:ind w:firstLine="0"/>
        <w:rPr>
          <w:sz w:val="18"/>
          <w:szCs w:val="18"/>
        </w:rPr>
      </w:pPr>
      <w:r>
        <w:rPr>
          <w:b/>
          <w:sz w:val="18"/>
          <w:szCs w:val="18"/>
        </w:rPr>
        <w:t>2 §</w:t>
      </w:r>
      <w:r>
        <w:rPr>
          <w:sz w:val="18"/>
          <w:szCs w:val="18"/>
        </w:rPr>
        <w:t xml:space="preserve">    Till böter eller fängelse i högst två år döms den som med uppsåt eller av oaktsamhet påbörjar eller genomför en klinisk prövning </w:t>
      </w:r>
    </w:p>
    <w:p w14:paraId="7EF64AAB" w14:textId="77777777" w:rsidR="008539B5" w:rsidRDefault="008539B5" w:rsidP="008539B5">
      <w:pPr>
        <w:pStyle w:val="Brdtextmedindrag"/>
        <w:rPr>
          <w:sz w:val="18"/>
          <w:szCs w:val="18"/>
        </w:rPr>
      </w:pPr>
      <w:r>
        <w:rPr>
          <w:sz w:val="18"/>
          <w:szCs w:val="18"/>
        </w:rPr>
        <w:t>1. utan tillstånd,</w:t>
      </w:r>
    </w:p>
    <w:p w14:paraId="499B8D43" w14:textId="77777777" w:rsidR="008539B5" w:rsidRPr="008556AD" w:rsidRDefault="008539B5" w:rsidP="008539B5">
      <w:pPr>
        <w:pStyle w:val="Brdtextmedindrag"/>
        <w:rPr>
          <w:sz w:val="18"/>
          <w:szCs w:val="18"/>
        </w:rPr>
      </w:pPr>
      <w:r w:rsidRPr="008556AD">
        <w:rPr>
          <w:sz w:val="18"/>
          <w:szCs w:val="18"/>
        </w:rPr>
        <w:t>2. utan att ha lämnat in en ansökan eller anmälan enligt artikel 70.1, 74, 75 eller 82.1 i förordning (EU) 2017/745,</w:t>
      </w:r>
    </w:p>
    <w:p w14:paraId="496533C9" w14:textId="77777777" w:rsidR="008539B5" w:rsidRPr="00546F8F" w:rsidRDefault="008539B5" w:rsidP="008539B5">
      <w:pPr>
        <w:pStyle w:val="Brdtextmedindrag"/>
        <w:rPr>
          <w:sz w:val="18"/>
          <w:szCs w:val="18"/>
        </w:rPr>
      </w:pPr>
      <w:r w:rsidRPr="00546F8F">
        <w:rPr>
          <w:sz w:val="18"/>
          <w:szCs w:val="18"/>
        </w:rPr>
        <w:t>3. i strid med villkor som anges i beslut om tillstånd, beslut avseende etisk granskning i enlighet med artikel 70.7 a eller 74 i förordning (EU) 2017/745 eller i ett yttrande avseende etisk granskning i enlighet med artikel 75 eller 82.1 i samma förordning i det fall den myndighet som prövar frågor enligt 2 kap. 4 § inte har fattat beslut i frågan, eller</w:t>
      </w:r>
    </w:p>
    <w:p w14:paraId="2F3D6AF3" w14:textId="70FEAB2C" w:rsidR="008539B5" w:rsidRPr="008556AD" w:rsidRDefault="008539B5" w:rsidP="008539B5">
      <w:pPr>
        <w:pStyle w:val="Brdtextmedindrag"/>
        <w:rPr>
          <w:sz w:val="18"/>
          <w:szCs w:val="18"/>
        </w:rPr>
      </w:pPr>
      <w:r w:rsidRPr="008556AD">
        <w:rPr>
          <w:sz w:val="18"/>
          <w:szCs w:val="18"/>
        </w:rPr>
        <w:t xml:space="preserve">4. i strid med ett negativt yttrande avseende etisk granskning i enlighet med artikel 70.7 a, 74, 75 eller 82.1 i förordning (EU) 2017/745 i det fall den myndighet som prövar frågor enligt 2 kap. 4 § inte har fattat beslut i frågan. </w:t>
      </w:r>
    </w:p>
    <w:p w14:paraId="623CC6B7" w14:textId="77777777" w:rsidR="008539B5" w:rsidRPr="008556AD" w:rsidRDefault="008539B5" w:rsidP="008539B5">
      <w:pPr>
        <w:pStyle w:val="Brdtextmedindrag"/>
        <w:rPr>
          <w:sz w:val="18"/>
          <w:szCs w:val="18"/>
        </w:rPr>
      </w:pPr>
      <w:r w:rsidRPr="008556AD">
        <w:rPr>
          <w:sz w:val="18"/>
          <w:szCs w:val="18"/>
        </w:rPr>
        <w:t>I ringa fall ska det inte dömas till ansvar.</w:t>
      </w:r>
    </w:p>
    <w:p w14:paraId="50A03D89" w14:textId="77777777" w:rsidR="008539B5" w:rsidRDefault="008539B5" w:rsidP="008539B5">
      <w:pPr>
        <w:pStyle w:val="Brdtextmedindrag"/>
      </w:pPr>
    </w:p>
    <w:p w14:paraId="2E658F8E" w14:textId="09B3C426" w:rsidR="008539B5" w:rsidRDefault="008539B5" w:rsidP="008539B5">
      <w:pPr>
        <w:pStyle w:val="Brdtextmedindrag"/>
        <w:ind w:firstLine="0"/>
      </w:pPr>
      <w:r>
        <w:t xml:space="preserve">Paragrafen innehåller straffbestämmelser om att otillåtet påbörja eller genomföra en klinisk prövning. Gärningen ska ha begåtts med uppsåt eller av oaktsamhet. </w:t>
      </w:r>
      <w:bookmarkStart w:id="684" w:name="_Hlk64216609"/>
      <w:r>
        <w:t xml:space="preserve">I </w:t>
      </w:r>
      <w:r>
        <w:rPr>
          <w:i/>
          <w:iCs/>
        </w:rPr>
        <w:t>första stycket</w:t>
      </w:r>
      <w:r>
        <w:t xml:space="preserve"> </w:t>
      </w:r>
      <w:r>
        <w:rPr>
          <w:i/>
          <w:iCs/>
        </w:rPr>
        <w:t>punkt 1</w:t>
      </w:r>
      <w:r>
        <w:t xml:space="preserve"> finns en bestämmelse om straff för den som påbörjar eller genomför en klinisk prövning utan tillstånd. Sådant tillstånd kan meddelas med stöd av artikel 70.7 b i MDR-förordningen eller som ett valideringsbeslut enligt artikel 70.7 a samma förordning. Av </w:t>
      </w:r>
      <w:r>
        <w:rPr>
          <w:i/>
          <w:iCs/>
        </w:rPr>
        <w:t>punkt 2</w:t>
      </w:r>
      <w:r>
        <w:t xml:space="preserve"> framgår det att även den som påbörjar eller genomför en klinisk pröv</w:t>
      </w:r>
      <w:r>
        <w:softHyphen/>
        <w:t>ning utan att ha lämnat in en ansökan eller anmälan till behörig myndig</w:t>
      </w:r>
      <w:r>
        <w:softHyphen/>
        <w:t>het i enlighet med artikel 70.1, 74, 75 eller 82.1 i MDR-förord</w:t>
      </w:r>
      <w:r>
        <w:softHyphen/>
        <w:t>ning</w:t>
      </w:r>
      <w:r>
        <w:softHyphen/>
        <w:t>en omfattas av straffbestämmelsen</w:t>
      </w:r>
      <w:bookmarkStart w:id="685" w:name="_Hlk62637182"/>
      <w:r>
        <w:t xml:space="preserve">. Enligt </w:t>
      </w:r>
      <w:r>
        <w:rPr>
          <w:i/>
          <w:iCs/>
        </w:rPr>
        <w:t>punkt 3</w:t>
      </w:r>
      <w:r>
        <w:t xml:space="preserve">, som utformas efter synpunkter från </w:t>
      </w:r>
      <w:r>
        <w:rPr>
          <w:i/>
          <w:iCs/>
        </w:rPr>
        <w:t>Lagrådet</w:t>
      </w:r>
      <w:r>
        <w:t>, omfattar straff</w:t>
      </w:r>
      <w:r>
        <w:softHyphen/>
        <w:t>an</w:t>
      </w:r>
      <w:r>
        <w:softHyphen/>
        <w:t>svar</w:t>
      </w:r>
      <w:r>
        <w:softHyphen/>
        <w:t xml:space="preserve">et också den som påbörjar eller genomför en klinisk prövning i strid med villkor som anges i ett beslut. </w:t>
      </w:r>
      <w:bookmarkStart w:id="686" w:name="_Hlk66716203"/>
      <w:r>
        <w:t>Det kan vara ett villkor som anges i det till</w:t>
      </w:r>
      <w:r>
        <w:softHyphen/>
        <w:t>stånd som meddelats enligt artikel 70.7 a eller 70.7 b av den myndighet som med stöd av 2 kap. 4 § utsetts av regeringen att pröva frågor om kliniska pröv</w:t>
      </w:r>
      <w:r>
        <w:softHyphen/>
        <w:t>ning</w:t>
      </w:r>
      <w:r>
        <w:softHyphen/>
        <w:t>ar. Det kan även vara villkor som Etikprövningsmyndigheten har med</w:t>
      </w:r>
      <w:r>
        <w:softHyphen/>
        <w:t xml:space="preserve">delat efter sin etiska granskning </w:t>
      </w:r>
      <w:r w:rsidRPr="008556AD">
        <w:t>i enlighet med artikel 70.7 a eller 74</w:t>
      </w:r>
      <w:r>
        <w:t>. Det kan även vara sådana villkor som Etikprövningsmyndigheten har med</w:t>
      </w:r>
      <w:r>
        <w:softHyphen/>
        <w:t xml:space="preserve">delat efter sin etiska granskning </w:t>
      </w:r>
      <w:r w:rsidRPr="00447680">
        <w:t>i enlighet med artikel 7</w:t>
      </w:r>
      <w:r>
        <w:t>5</w:t>
      </w:r>
      <w:r w:rsidRPr="00447680">
        <w:t xml:space="preserve"> eller </w:t>
      </w:r>
      <w:r>
        <w:t xml:space="preserve">82.1 och där den myndighet som med stöd av 2 kap. 4 § utsetts av regeringen att pröva frågor om kliniska prövningar inte meddelat ett beslut som omfattar den etiska granskningen. </w:t>
      </w:r>
    </w:p>
    <w:p w14:paraId="09410BD0" w14:textId="4FD96362" w:rsidR="008539B5" w:rsidRDefault="008539B5" w:rsidP="008539B5">
      <w:pPr>
        <w:pStyle w:val="Brdtextmedindrag"/>
      </w:pPr>
      <w:bookmarkStart w:id="687" w:name="_Hlk64388038"/>
      <w:bookmarkEnd w:id="686"/>
      <w:r>
        <w:t xml:space="preserve">Av </w:t>
      </w:r>
      <w:r>
        <w:rPr>
          <w:i/>
          <w:iCs/>
        </w:rPr>
        <w:t>punkt 4</w:t>
      </w:r>
      <w:r>
        <w:t xml:space="preserve"> framgår det att straffansvaret även omfattar </w:t>
      </w:r>
      <w:bookmarkEnd w:id="685"/>
      <w:r>
        <w:t xml:space="preserve">den som påbörjar eller genomför en klinisk prövning trots att ansökan eller anmälan har resulterat i ett negativt yttrande avseende etisk granskning i enlighet med artikel 70.7 a, 74, 75 eller 82.1 i det fall den myndighet som prövar frågor enligt 2 kap. 4 § inte har fattat beslut i frågan. </w:t>
      </w:r>
    </w:p>
    <w:bookmarkEnd w:id="684"/>
    <w:bookmarkEnd w:id="687"/>
    <w:p w14:paraId="1F6EDA25" w14:textId="2D550917" w:rsidR="008539B5" w:rsidRDefault="008539B5" w:rsidP="008539B5">
      <w:pPr>
        <w:pStyle w:val="Brdtextmedindrag"/>
      </w:pPr>
      <w:r>
        <w:t>Enligt artikel 82.1 i MDR-förordningen ska en ansökan om klinisk pröv</w:t>
      </w:r>
      <w:r>
        <w:softHyphen/>
        <w:t xml:space="preserve">ning som inte genomförs i något av de syften som förtecknas i artikel 62.1 i MDR-förordningen granskas ur ett etiskt perspektiv. </w:t>
      </w:r>
      <w:bookmarkStart w:id="688" w:name="_Hlk64216720"/>
      <w:r>
        <w:t>Enligt 2 kap. 6 § ska be</w:t>
      </w:r>
      <w:r>
        <w:softHyphen/>
        <w:t>stämmelserna om kliniska prövningar i MDR-förordning</w:t>
      </w:r>
      <w:r>
        <w:softHyphen/>
        <w:t>en, denna lag och föreskrifter som meddelats med stöd av lagen även gälla för pröv</w:t>
      </w:r>
      <w:r>
        <w:softHyphen/>
        <w:t>ning</w:t>
      </w:r>
      <w:r>
        <w:softHyphen/>
        <w:t>ar som inte ska genomförs i något av de syften som förtecknas i artikel 62.1 i MDR-förordningen</w:t>
      </w:r>
      <w:bookmarkEnd w:id="688"/>
      <w:r>
        <w:t>. För dessa prövningar krävs det även ett tillstånd i enlighet med artikel 70.7 b i MDR-förordningen. Krav på tillstånd i dessa fall har samma grund som för övriga kliniska prövningar, dvs. att skydda försöks</w:t>
      </w:r>
      <w:r>
        <w:softHyphen/>
        <w:t>personers rättigheter, säkerhet, värdighet och väl</w:t>
      </w:r>
      <w:r>
        <w:softHyphen/>
        <w:t>befinnande. Att genom</w:t>
      </w:r>
      <w:r>
        <w:softHyphen/>
        <w:t xml:space="preserve">föra en sådan prövning utan tillstånd kommer således att leda till straffansvar enligt punkt 1 i likhet med övriga kliniska prövningar. </w:t>
      </w:r>
    </w:p>
    <w:p w14:paraId="7AB37E07" w14:textId="1D07A549" w:rsidR="008539B5" w:rsidRDefault="008539B5" w:rsidP="008539B5">
      <w:pPr>
        <w:pStyle w:val="Brdtextmedindrag"/>
      </w:pPr>
      <w:r>
        <w:t>Med stöd av bemyndigandet i 2 kap. 6 § får regeringen eller den mynd</w:t>
      </w:r>
      <w:r>
        <w:softHyphen/>
        <w:t>ig</w:t>
      </w:r>
      <w:r>
        <w:softHyphen/>
        <w:t>het som regeringen bestämmer meddela föreskrifter om undantag från bland annat kravet på vetenskaplig granskning av ansökan. Även om an</w:t>
      </w:r>
      <w:r>
        <w:softHyphen/>
        <w:t>sök</w:t>
      </w:r>
      <w:r>
        <w:softHyphen/>
        <w:t>an inte behöver genomgå en vetenskaplig granskning, så måste den gransk</w:t>
      </w:r>
      <w:r>
        <w:softHyphen/>
        <w:t>as ur ett etiskt perspektiv och den granskningen får inte resultera i ett negativt yttrande (jfr artikel 82.1 som hänvisar till artikel 62.4 b i MDR-förord</w:t>
      </w:r>
      <w:r>
        <w:softHyphen/>
        <w:t>ningen). Straffansvar kommer således omfatta även dessa pröv</w:t>
      </w:r>
      <w:r>
        <w:softHyphen/>
        <w:t>ningar om de påbörjas eller genomförs i strid med ett negativt yttrande avseende etisk granskning, jämför punkt 4.</w:t>
      </w:r>
    </w:p>
    <w:p w14:paraId="63192F80" w14:textId="5EF74712" w:rsidR="008539B5" w:rsidRDefault="008539B5" w:rsidP="008539B5">
      <w:pPr>
        <w:pStyle w:val="Brdtextmedindrag"/>
      </w:pPr>
      <w:bookmarkStart w:id="689" w:name="_Hlk24705966"/>
      <w:r>
        <w:t xml:space="preserve">Av </w:t>
      </w:r>
      <w:r>
        <w:rPr>
          <w:i/>
        </w:rPr>
        <w:t>andra stycket</w:t>
      </w:r>
      <w:r>
        <w:t xml:space="preserve"> framgår att det inte ska dömas till ansvar i ringa fall. Be</w:t>
      </w:r>
      <w:r>
        <w:softHyphen/>
        <w:t>döm</w:t>
      </w:r>
      <w:r>
        <w:softHyphen/>
        <w:t>ningen av om gärningen kan anses som ringa ska göras med hänsyn till samtliga omständigheter. Till exempel kan fall där en ansökan om klin</w:t>
      </w:r>
      <w:r>
        <w:softHyphen/>
        <w:t>isk läkemedelsprövning getts in och det inte har uppmärksammats att samma projekt även kräver en ansökan eller anmälan om en klinisk pröv</w:t>
      </w:r>
      <w:r>
        <w:softHyphen/>
        <w:t>ning anses som ringa. Även en utebliven anmälan om väsentlig ändring enligt artikel 75 kan anses som ringa fall, om det inte är givet att det är fråga om en ändring som är väsentlig.</w:t>
      </w:r>
      <w:bookmarkEnd w:id="689"/>
    </w:p>
    <w:p w14:paraId="5F8D1753" w14:textId="77777777" w:rsidR="008539B5" w:rsidRDefault="008539B5" w:rsidP="008539B5">
      <w:pPr>
        <w:pStyle w:val="Brdtextmedindrag"/>
      </w:pPr>
      <w:r>
        <w:t>Övervägandena finns i avsnitt 15.1.1.</w:t>
      </w:r>
    </w:p>
    <w:p w14:paraId="42C4BB8C" w14:textId="77777777" w:rsidR="008539B5" w:rsidRDefault="008539B5" w:rsidP="008539B5">
      <w:pPr>
        <w:pStyle w:val="Brdtextmedindrag"/>
      </w:pPr>
    </w:p>
    <w:p w14:paraId="105BAF05" w14:textId="4171BE2C" w:rsidR="008539B5" w:rsidRPr="00DF0A9F" w:rsidRDefault="008539B5" w:rsidP="008539B5">
      <w:pPr>
        <w:pStyle w:val="Brdtext"/>
        <w:rPr>
          <w:sz w:val="18"/>
          <w:szCs w:val="18"/>
        </w:rPr>
      </w:pPr>
      <w:r w:rsidRPr="00DF0A9F">
        <w:rPr>
          <w:b/>
          <w:sz w:val="18"/>
          <w:szCs w:val="18"/>
        </w:rPr>
        <w:t>3 §</w:t>
      </w:r>
      <w:r w:rsidRPr="00DF0A9F">
        <w:rPr>
          <w:sz w:val="18"/>
          <w:szCs w:val="18"/>
        </w:rPr>
        <w:t>    </w:t>
      </w:r>
      <w:bookmarkStart w:id="690" w:name="_Hlk57881394"/>
      <w:r w:rsidRPr="00DF0A9F">
        <w:rPr>
          <w:sz w:val="18"/>
          <w:szCs w:val="18"/>
        </w:rPr>
        <w:t xml:space="preserve">Straff enligt 1 eller 2 § får inte dömas ut för en gärning som omfattas av ett föreläggande som har förenats med vite, om en ansökan om utdömande av vitet har gjorts. Straff enligt 1 eller 2 § får inte heller dömas ut för en gärning som omfattas av ett beslut om en sanktionsavgift.  </w:t>
      </w:r>
    </w:p>
    <w:bookmarkEnd w:id="690"/>
    <w:p w14:paraId="28561F65" w14:textId="77777777" w:rsidR="008539B5" w:rsidRDefault="008539B5" w:rsidP="008539B5">
      <w:pPr>
        <w:pStyle w:val="Brdtext"/>
        <w:rPr>
          <w:sz w:val="18"/>
          <w:szCs w:val="18"/>
        </w:rPr>
      </w:pPr>
    </w:p>
    <w:p w14:paraId="0AFF3199" w14:textId="37B68A9B" w:rsidR="008539B5" w:rsidRDefault="008539B5" w:rsidP="008539B5">
      <w:pPr>
        <w:pStyle w:val="Brdtextmedindrag"/>
        <w:ind w:firstLine="0"/>
      </w:pPr>
      <w:r>
        <w:t>Bestämmelsen reglerar när en person inte får dömas till straff enligt 1 eller 2 §. En tillsynsmyndighet kan i något av de hänseenden som straff</w:t>
      </w:r>
      <w:r>
        <w:softHyphen/>
        <w:t>beläggs i 1 § ha meddelat t.ex. ett vitessanktionerat förbud att släppa ut en viss pro</w:t>
      </w:r>
      <w:r>
        <w:softHyphen/>
        <w:t>dukt på marknaden eller riktat en vitessanktionerad begäran om an</w:t>
      </w:r>
      <w:r>
        <w:softHyphen/>
        <w:t xml:space="preserve">mälan eller uppgifter. </w:t>
      </w:r>
      <w:bookmarkStart w:id="691" w:name="_Hlk64216775"/>
      <w:r>
        <w:t xml:space="preserve">Vitesförelägganden kan även ha meddelats när det gäller en klinisk prövning. </w:t>
      </w:r>
      <w:bookmarkEnd w:id="691"/>
    </w:p>
    <w:p w14:paraId="7B1E6E21" w14:textId="0EA12792" w:rsidR="008539B5" w:rsidRDefault="008539B5" w:rsidP="008539B5">
      <w:pPr>
        <w:pStyle w:val="Brdtextmedindrag"/>
      </w:pPr>
      <w:r>
        <w:t>Av bestämmelsen följer att om en myndighet har ansökt om utdömande av vitet får det inte dömas till straff för samma handling eller under</w:t>
      </w:r>
      <w:r>
        <w:softHyphen/>
        <w:t>låt</w:t>
      </w:r>
      <w:r>
        <w:softHyphen/>
        <w:t>en</w:t>
      </w:r>
      <w:r>
        <w:softHyphen/>
        <w:t xml:space="preserve">het. </w:t>
      </w:r>
    </w:p>
    <w:p w14:paraId="5973E6FE" w14:textId="4B99331F" w:rsidR="008539B5" w:rsidRDefault="008539B5" w:rsidP="008539B5">
      <w:pPr>
        <w:pStyle w:val="Brdtextmedindrag"/>
      </w:pPr>
      <w:r>
        <w:t>I bestämmelsen regleras även förhållandet mellan straff och sanktions</w:t>
      </w:r>
      <w:r>
        <w:softHyphen/>
        <w:t>av</w:t>
      </w:r>
      <w:r>
        <w:softHyphen/>
        <w:t>gift</w:t>
      </w:r>
      <w:r>
        <w:softHyphen/>
        <w:t>er på så sätt att det inte får ska dömas till ansvar enligt 1 eller 2 § för en gärning som i ett enskilt fall omfattas av ett beslut om sanktionsavgift. Det innebär att om en överträdelse eller underlåtenhet omfattas av ett be</w:t>
      </w:r>
      <w:r>
        <w:softHyphen/>
        <w:t xml:space="preserve">slut om sanktionsavgift så kan straff inte utdömas för den gärningen. </w:t>
      </w:r>
    </w:p>
    <w:p w14:paraId="5D9E79F4" w14:textId="796D995F" w:rsidR="008539B5" w:rsidRDefault="008539B5" w:rsidP="008539B5">
      <w:pPr>
        <w:pStyle w:val="Brdtextmedindrag"/>
      </w:pPr>
      <w:r w:rsidRPr="00C20670">
        <w:t xml:space="preserve">Paragrafen utformas efter synpunkter från </w:t>
      </w:r>
      <w:r w:rsidRPr="00A21E19">
        <w:rPr>
          <w:i/>
          <w:iCs/>
        </w:rPr>
        <w:t>Lagrådet</w:t>
      </w:r>
      <w:r>
        <w:t>.</w:t>
      </w:r>
    </w:p>
    <w:p w14:paraId="4E71739E" w14:textId="77777777" w:rsidR="008539B5" w:rsidRDefault="008539B5" w:rsidP="008539B5">
      <w:pPr>
        <w:pStyle w:val="Brdtextmedindrag"/>
      </w:pPr>
      <w:r>
        <w:t xml:space="preserve">Övervägandena finns i avsnitt 15.1.2 och 15.2.6. </w:t>
      </w:r>
    </w:p>
    <w:p w14:paraId="716D49F7" w14:textId="77777777" w:rsidR="008539B5" w:rsidRDefault="008539B5" w:rsidP="008539B5">
      <w:pPr>
        <w:pStyle w:val="Rubrik4utannumrering"/>
        <w:rPr>
          <w:sz w:val="18"/>
          <w:szCs w:val="18"/>
        </w:rPr>
      </w:pPr>
      <w:bookmarkStart w:id="692" w:name="_Hlk25656636"/>
      <w:r>
        <w:rPr>
          <w:sz w:val="18"/>
          <w:szCs w:val="18"/>
        </w:rPr>
        <w:t>Förverkande</w:t>
      </w:r>
    </w:p>
    <w:p w14:paraId="08BB7335" w14:textId="5A41F0EC" w:rsidR="008539B5" w:rsidRDefault="008539B5" w:rsidP="008539B5">
      <w:pPr>
        <w:pStyle w:val="Brdtext"/>
        <w:rPr>
          <w:sz w:val="18"/>
          <w:szCs w:val="18"/>
        </w:rPr>
      </w:pPr>
      <w:r>
        <w:rPr>
          <w:b/>
          <w:sz w:val="18"/>
          <w:szCs w:val="18"/>
        </w:rPr>
        <w:t>4 §</w:t>
      </w:r>
      <w:r>
        <w:rPr>
          <w:sz w:val="18"/>
          <w:szCs w:val="18"/>
        </w:rPr>
        <w:t>    </w:t>
      </w:r>
      <w:bookmarkStart w:id="693" w:name="_Hlk20152365"/>
      <w:r>
        <w:rPr>
          <w:sz w:val="18"/>
          <w:szCs w:val="18"/>
        </w:rPr>
        <w:t xml:space="preserve">En produkt som varit föremål för brott enligt denna lag ska förklaras förverkad, om det inte är uppenbart oskäligt. </w:t>
      </w:r>
      <w:bookmarkEnd w:id="693"/>
      <w:r>
        <w:rPr>
          <w:sz w:val="18"/>
          <w:szCs w:val="18"/>
        </w:rPr>
        <w:t xml:space="preserve">I stället för produkten får dess värde förklaras förverkat. Även utbyte av sådant brott ska förklaras förverkat, om det inte är uppenbart oskäligt.  </w:t>
      </w:r>
    </w:p>
    <w:bookmarkEnd w:id="692"/>
    <w:p w14:paraId="1A3F7014" w14:textId="77777777" w:rsidR="008539B5" w:rsidRDefault="008539B5" w:rsidP="008539B5">
      <w:pPr>
        <w:pStyle w:val="Brdtextmedindrag"/>
        <w:ind w:firstLine="0"/>
      </w:pPr>
    </w:p>
    <w:p w14:paraId="0EBB6F1C" w14:textId="77777777" w:rsidR="008539B5" w:rsidRDefault="008539B5" w:rsidP="008539B5">
      <w:pPr>
        <w:pStyle w:val="Brdtextmedindrag"/>
        <w:ind w:firstLine="0"/>
      </w:pPr>
      <w:r>
        <w:t>Paragrafen innehåller bestämmelser om förverkande. Egendom som har varit föremål för brott eller egendomens värde samt utbytet av brottet ska vanligen förklaras förverkade. Om det är uppenbart oskäligt ska förverkande inte ske. Ett exempel på en sådan situation kan vara om produkten är en del av större ekonomiska investeringar och där produkten framöver kommer att kunna uppfylla gällande krav och användas på rätt sätt.</w:t>
      </w:r>
    </w:p>
    <w:p w14:paraId="47A22F5B" w14:textId="77777777" w:rsidR="008539B5" w:rsidRDefault="008539B5" w:rsidP="008539B5">
      <w:pPr>
        <w:pStyle w:val="Brdtextmedindrag"/>
      </w:pPr>
      <w:r>
        <w:t>Övervägandena finns i avsnitt 15.1.2.</w:t>
      </w:r>
    </w:p>
    <w:p w14:paraId="33FF9A04" w14:textId="77777777" w:rsidR="008539B5" w:rsidRDefault="008539B5" w:rsidP="008539B5">
      <w:pPr>
        <w:pStyle w:val="Rubrik4utannumrering"/>
        <w:rPr>
          <w:sz w:val="18"/>
          <w:szCs w:val="18"/>
        </w:rPr>
      </w:pPr>
      <w:r>
        <w:rPr>
          <w:sz w:val="18"/>
          <w:szCs w:val="18"/>
        </w:rPr>
        <w:t>Sanktionsavgift</w:t>
      </w:r>
    </w:p>
    <w:p w14:paraId="6FC44AC4" w14:textId="42A622F8" w:rsidR="008539B5" w:rsidRDefault="008539B5" w:rsidP="008539B5">
      <w:pPr>
        <w:pStyle w:val="Brdtext"/>
        <w:rPr>
          <w:sz w:val="18"/>
          <w:szCs w:val="18"/>
        </w:rPr>
      </w:pPr>
      <w:r>
        <w:rPr>
          <w:b/>
          <w:sz w:val="18"/>
          <w:szCs w:val="18"/>
        </w:rPr>
        <w:t>5 §    </w:t>
      </w:r>
      <w:r>
        <w:rPr>
          <w:sz w:val="18"/>
          <w:szCs w:val="18"/>
        </w:rPr>
        <w:t xml:space="preserve">Regeringen eller den myndighet som regeringen bestämmer får meddela föreskrifter om att en sanktionsavgift får tas ut </w:t>
      </w:r>
    </w:p>
    <w:p w14:paraId="58752DB3" w14:textId="77777777" w:rsidR="008539B5" w:rsidRDefault="008539B5" w:rsidP="008539B5">
      <w:pPr>
        <w:pStyle w:val="Brdtextmedindrag"/>
        <w:rPr>
          <w:sz w:val="18"/>
          <w:szCs w:val="18"/>
        </w:rPr>
      </w:pPr>
      <w:r>
        <w:rPr>
          <w:sz w:val="18"/>
          <w:szCs w:val="18"/>
        </w:rPr>
        <w:t>1. om en överträdelse har skett av artikel 7 eller 10–16 i förordning (EU) 2017/745,</w:t>
      </w:r>
    </w:p>
    <w:p w14:paraId="22670678" w14:textId="28D0B90C" w:rsidR="008539B5" w:rsidRDefault="008539B5" w:rsidP="008539B5">
      <w:pPr>
        <w:pStyle w:val="Brdtextmedindrag"/>
        <w:rPr>
          <w:sz w:val="18"/>
          <w:szCs w:val="18"/>
        </w:rPr>
      </w:pPr>
      <w:r>
        <w:rPr>
          <w:sz w:val="18"/>
          <w:szCs w:val="18"/>
        </w:rPr>
        <w:t xml:space="preserve">2. om en klinisk prövning påbörjas eller genomförs utan tillstånd eller utan att en ansökan eller anmälan lämnats in eller i strid med villkor som anges i beslut, </w:t>
      </w:r>
    </w:p>
    <w:p w14:paraId="656FE649" w14:textId="12C05926" w:rsidR="008539B5" w:rsidRDefault="008539B5" w:rsidP="008539B5">
      <w:pPr>
        <w:pStyle w:val="Brdtextmedindrag"/>
        <w:rPr>
          <w:sz w:val="18"/>
          <w:szCs w:val="18"/>
        </w:rPr>
      </w:pPr>
      <w:r>
        <w:rPr>
          <w:sz w:val="18"/>
          <w:szCs w:val="18"/>
        </w:rPr>
        <w:t>3. om en klinisk prövning påbörjas eller genomförs i strid med ett negativt yttrande avseende den etiska granskningen i enlighet med artikel 70.7 a, 74 eller 75 i förordning (EU) 2017/745 i det fall den myndighet som prövar frågor enligt 2 kap. 4 § inte har fattat beslut i frågan, eller</w:t>
      </w:r>
    </w:p>
    <w:p w14:paraId="10E25D4F" w14:textId="0C124B64" w:rsidR="008539B5" w:rsidRDefault="008539B5" w:rsidP="008539B5">
      <w:pPr>
        <w:pStyle w:val="Brdtextmedindrag"/>
        <w:rPr>
          <w:sz w:val="18"/>
          <w:szCs w:val="18"/>
        </w:rPr>
      </w:pPr>
      <w:r>
        <w:rPr>
          <w:sz w:val="18"/>
          <w:szCs w:val="18"/>
        </w:rPr>
        <w:t>4. av den som oriktigt har uppgett sig vara ett anmält organ enligt artikel 2.42 i förordning (EU) 2017/745.</w:t>
      </w:r>
    </w:p>
    <w:p w14:paraId="57224A8F" w14:textId="77777777" w:rsidR="008539B5" w:rsidRDefault="008539B5" w:rsidP="008539B5">
      <w:pPr>
        <w:pStyle w:val="Brdtextmedindrag"/>
      </w:pPr>
    </w:p>
    <w:p w14:paraId="599325E4" w14:textId="77777777" w:rsidR="008539B5" w:rsidRDefault="008539B5" w:rsidP="008539B5">
      <w:pPr>
        <w:pStyle w:val="Brdtext"/>
      </w:pPr>
      <w:bookmarkStart w:id="694" w:name="_Hlk56693237"/>
      <w:r>
        <w:t>Bestämmelsen ger regeringen eller den myndighet som regeringen bestäm</w:t>
      </w:r>
      <w:r>
        <w:softHyphen/>
        <w:t>mer rätt att meddela föreskrifter om i vilka fall som sanktions</w:t>
      </w:r>
      <w:r>
        <w:softHyphen/>
        <w:t>avgift</w:t>
      </w:r>
      <w:r>
        <w:softHyphen/>
        <w:t xml:space="preserve">er ska kunna tas ut. </w:t>
      </w:r>
    </w:p>
    <w:p w14:paraId="7D2182C7" w14:textId="6D284F14" w:rsidR="008539B5" w:rsidRDefault="008539B5" w:rsidP="008539B5">
      <w:pPr>
        <w:pStyle w:val="Brdtextmedindrag"/>
      </w:pPr>
      <w:r>
        <w:t xml:space="preserve">Av </w:t>
      </w:r>
      <w:r>
        <w:rPr>
          <w:i/>
        </w:rPr>
        <w:t>punkt 1</w:t>
      </w:r>
      <w:r>
        <w:t xml:space="preserve"> framgår att sådana föreskrifter får meddelas för överträdelse av artikel 7 eller 10–16 i MDR-förordningen. </w:t>
      </w:r>
      <w:bookmarkStart w:id="695" w:name="_Hlk63517835"/>
      <w:r>
        <w:t xml:space="preserve">I dessa artiklar </w:t>
      </w:r>
      <w:bookmarkStart w:id="696" w:name="_Hlk63517815"/>
      <w:r>
        <w:t>regleras för</w:t>
      </w:r>
      <w:r>
        <w:softHyphen/>
        <w:t>bud mot vilseledande information om en produkt samt vissa av de skyldig</w:t>
      </w:r>
      <w:r>
        <w:softHyphen/>
        <w:t xml:space="preserve">heter som tillverkare, de auktoriserade representanterna och importörerna har. </w:t>
      </w:r>
      <w:bookmarkEnd w:id="695"/>
      <w:bookmarkEnd w:id="696"/>
      <w:r>
        <w:t xml:space="preserve">Av </w:t>
      </w:r>
      <w:r>
        <w:rPr>
          <w:i/>
        </w:rPr>
        <w:t xml:space="preserve">punkt 2 </w:t>
      </w:r>
      <w:r>
        <w:t xml:space="preserve">framgår att föreskrifter om sanktionsavgifter får meddelas i fråga om kliniska prövningar som påbörjas eller genomförs utan tillstånd eller </w:t>
      </w:r>
      <w:bookmarkStart w:id="697" w:name="_Hlk63951055"/>
      <w:r>
        <w:t>utan att en ansökan eller anmälan lämnats in. Föreskrifter om sanktionsavgifter får även meddelas i fråga om kliniska prövningar som påbörjas eller genomförs i strid med villkor som anges i beslut. Det kan vara ett villkor som anges i det tillstånd som meddelats enligt artikel 70.7 b av den myndighet som med stöd av 2 kap. 4 § utsetts av regeringen att pröva frågor om kliniska prövningar. Det kan även vara villkor som Etik</w:t>
      </w:r>
      <w:r>
        <w:softHyphen/>
        <w:t>pröv</w:t>
      </w:r>
      <w:r>
        <w:softHyphen/>
        <w:t>nings</w:t>
      </w:r>
      <w:r>
        <w:softHyphen/>
        <w:t>myndigheten har meddelat efter sin etiska granskning och där den myndighet som med stöd av 2 kap. 4 § utsetts av regeringen att pröva frågor om kliniska prövningar inte meddelat ett beslut som omfattar den etiska granskningen. Det kan således vara villkor som Etikpröv</w:t>
      </w:r>
      <w:r>
        <w:softHyphen/>
        <w:t>nings</w:t>
      </w:r>
      <w:r>
        <w:softHyphen/>
        <w:t>myndigheten meddelat efter en etisk gransk</w:t>
      </w:r>
      <w:r>
        <w:softHyphen/>
        <w:t xml:space="preserve">ning av en ansökan enligt artikel 70.7 a eller 82.1 eller en anmälan enligt artikel 74 eller 75. </w:t>
      </w:r>
    </w:p>
    <w:p w14:paraId="09A2FC2A" w14:textId="74800708" w:rsidR="008539B5" w:rsidRDefault="008539B5" w:rsidP="008539B5">
      <w:pPr>
        <w:pStyle w:val="Brdtextmedindrag"/>
      </w:pPr>
      <w:r>
        <w:t xml:space="preserve">Av </w:t>
      </w:r>
      <w:r>
        <w:rPr>
          <w:i/>
          <w:iCs/>
        </w:rPr>
        <w:t>punkt 3</w:t>
      </w:r>
      <w:r>
        <w:t xml:space="preserve"> framgår att föreskrifter om sanktionsavgifter också får meddelas i fråga om kliniska prövningar som påbörjas eller genomförs i strid med ett negativt yttrande avseende den etiska granskningen i det fall den myndig</w:t>
      </w:r>
      <w:r>
        <w:softHyphen/>
        <w:t>het som prövar frågor enligt 2 kap. 4 § inte har fattat beslut i frågan. En sådan överträdelse kan ske i de fall som Etikprövnings</w:t>
      </w:r>
      <w:r>
        <w:softHyphen/>
        <w:t>myndig</w:t>
      </w:r>
      <w:r>
        <w:softHyphen/>
        <w:t>heten har avgett yttrande efter sin etiska granskning och där den myndighet som med stöd av 2 kap. 4 § utsetts av regeringen att pröva frågor om kliniska prövningar inte meddelat ett beslut som omfattar den etiska granskningen. Det kan således vara ett yttrande som Etikprövnings</w:t>
      </w:r>
      <w:r>
        <w:softHyphen/>
        <w:t>myndigheten avgett efter en etisk gransk</w:t>
      </w:r>
      <w:r>
        <w:softHyphen/>
        <w:t>ning av en ansökan enligt artikel 70.7 a eller 82.1 eller en anmälan enligt artikel 74 eller 75.</w:t>
      </w:r>
      <w:bookmarkEnd w:id="697"/>
      <w:r>
        <w:t xml:space="preserve"> </w:t>
      </w:r>
    </w:p>
    <w:p w14:paraId="4CB09213" w14:textId="5CA562BE" w:rsidR="008539B5" w:rsidRDefault="008539B5" w:rsidP="008539B5">
      <w:pPr>
        <w:pStyle w:val="Brdtextmedindrag"/>
      </w:pPr>
      <w:r>
        <w:t xml:space="preserve">Enligt </w:t>
      </w:r>
      <w:r>
        <w:rPr>
          <w:i/>
        </w:rPr>
        <w:t xml:space="preserve">punkt 4 </w:t>
      </w:r>
      <w:r>
        <w:t>kan föreskrifter om sanktionsavgifter meddelas för de fall någon oriktigt har uppgett sig vara ett anmält organ. Av artikel 2.42 i MDR-förordningen framgår att med anmält organ avses ett organ för bedömning av överensstämmelse som utsetts i enlighet med den förord</w:t>
      </w:r>
      <w:r>
        <w:softHyphen/>
        <w:t>ningen.</w:t>
      </w:r>
    </w:p>
    <w:bookmarkEnd w:id="694"/>
    <w:p w14:paraId="2CE0D34C" w14:textId="77777777" w:rsidR="008539B5" w:rsidRDefault="008539B5" w:rsidP="008539B5">
      <w:pPr>
        <w:pStyle w:val="Brdtextmedindrag"/>
      </w:pPr>
      <w:r>
        <w:t>Övervägandena finns i avsnitt 15.2.2.</w:t>
      </w:r>
    </w:p>
    <w:p w14:paraId="4816CFC5" w14:textId="77777777" w:rsidR="008539B5" w:rsidRDefault="008539B5" w:rsidP="008539B5">
      <w:pPr>
        <w:pStyle w:val="Brdtextmedindrag"/>
      </w:pPr>
    </w:p>
    <w:p w14:paraId="51120BB1" w14:textId="46684C60" w:rsidR="008539B5" w:rsidRPr="00390772" w:rsidRDefault="008539B5" w:rsidP="008539B5">
      <w:pPr>
        <w:pStyle w:val="Brdtextmedindrag"/>
        <w:ind w:firstLine="0"/>
        <w:rPr>
          <w:sz w:val="18"/>
          <w:szCs w:val="18"/>
        </w:rPr>
      </w:pPr>
      <w:r>
        <w:rPr>
          <w:b/>
          <w:sz w:val="18"/>
          <w:szCs w:val="18"/>
        </w:rPr>
        <w:t>6 §</w:t>
      </w:r>
      <w:r>
        <w:rPr>
          <w:sz w:val="18"/>
          <w:szCs w:val="18"/>
        </w:rPr>
        <w:t>    Sanktionsavgift får tas ut med ett belopp som bestäms med hänsyn till över</w:t>
      </w:r>
      <w:r>
        <w:rPr>
          <w:sz w:val="18"/>
          <w:szCs w:val="18"/>
        </w:rPr>
        <w:softHyphen/>
        <w:t>träd</w:t>
      </w:r>
      <w:r>
        <w:rPr>
          <w:sz w:val="18"/>
          <w:szCs w:val="18"/>
        </w:rPr>
        <w:softHyphen/>
        <w:t>elsens allvar, betydelsen av den bestämmelse som överträdelsen avser och om</w:t>
      </w:r>
      <w:r>
        <w:rPr>
          <w:sz w:val="18"/>
          <w:szCs w:val="18"/>
        </w:rPr>
        <w:softHyphen/>
        <w:t>ständig</w:t>
      </w:r>
      <w:r>
        <w:rPr>
          <w:sz w:val="18"/>
          <w:szCs w:val="18"/>
        </w:rPr>
        <w:softHyphen/>
        <w:t>heterna i övrigt. Sanktionsavgiften ska bestämmas till högst 100 000 000 kronor.</w:t>
      </w:r>
      <w:r>
        <w:t xml:space="preserve"> </w:t>
      </w:r>
      <w:r>
        <w:rPr>
          <w:sz w:val="18"/>
          <w:szCs w:val="18"/>
        </w:rPr>
        <w:t>För en statlig myndighet, en region eller en kommun ska dock sanktions</w:t>
      </w:r>
      <w:r>
        <w:rPr>
          <w:sz w:val="18"/>
          <w:szCs w:val="18"/>
        </w:rPr>
        <w:softHyphen/>
        <w:t>avgiften bestämmas till högst 10 000 000 kronor.</w:t>
      </w:r>
    </w:p>
    <w:p w14:paraId="2359A859" w14:textId="77777777" w:rsidR="008539B5" w:rsidRDefault="008539B5" w:rsidP="008539B5">
      <w:pPr>
        <w:pStyle w:val="Brdtextmedindrag"/>
        <w:ind w:firstLine="0"/>
        <w:rPr>
          <w:b/>
        </w:rPr>
      </w:pPr>
    </w:p>
    <w:p w14:paraId="7F90CFEB" w14:textId="599B8E3F" w:rsidR="008539B5" w:rsidRDefault="008539B5" w:rsidP="008539B5">
      <w:pPr>
        <w:pStyle w:val="Brdtextmedindrag"/>
        <w:ind w:firstLine="0"/>
      </w:pPr>
      <w:bookmarkStart w:id="698" w:name="_Hlk56694451"/>
      <w:r>
        <w:t>I bestämmelsen anges de bedömningar som ska ligga till grund när beloppet på en sanktionsavgift ska bestämmas.</w:t>
      </w:r>
    </w:p>
    <w:p w14:paraId="419C11E2" w14:textId="2625E23A" w:rsidR="008539B5" w:rsidRDefault="008539B5" w:rsidP="008539B5">
      <w:pPr>
        <w:pStyle w:val="Brdtextmedindrag"/>
      </w:pPr>
      <w:r>
        <w:t xml:space="preserve">I </w:t>
      </w:r>
      <w:r w:rsidRPr="004D6969">
        <w:rPr>
          <w:i/>
          <w:iCs/>
        </w:rPr>
        <w:t>första stycket</w:t>
      </w:r>
      <w:r>
        <w:t xml:space="preserve"> anges det att beloppet på en sanktionsavgift ska bestäm</w:t>
      </w:r>
      <w:r>
        <w:softHyphen/>
        <w:t>mas med hänsyn till överträdelsens allvar och betydelsen av den be</w:t>
      </w:r>
      <w:r>
        <w:softHyphen/>
        <w:t>stäm</w:t>
      </w:r>
      <w:r>
        <w:softHyphen/>
        <w:t>melse som överträdelsen avser. Med överträdelsens allvar avses över</w:t>
      </w:r>
      <w:r>
        <w:softHyphen/>
        <w:t>träd</w:t>
      </w:r>
      <w:r>
        <w:softHyphen/>
        <w:t>els</w:t>
      </w:r>
      <w:r>
        <w:softHyphen/>
        <w:t>ens om</w:t>
      </w:r>
      <w:r>
        <w:softHyphen/>
        <w:t>fattning och den typiska faran som överträdelsen medför. Aspekter att beakta är hur lång tid överträdelsen har pågått (t.ex. kon</w:t>
      </w:r>
      <w:r>
        <w:softHyphen/>
        <w:t>tinuer</w:t>
      </w:r>
      <w:r>
        <w:softHyphen/>
        <w:t>ligt eller vid enstaka tillfällen) och överträdelsens omfattning. Ett annat kriterium är betydelsen av den bestämmelse som överträdelsen avser. Det kriteriet tar sikte på bestämmelsen som sådan och dess skydds</w:t>
      </w:r>
      <w:r>
        <w:softHyphen/>
        <w:t xml:space="preserve">intresse. </w:t>
      </w:r>
    </w:p>
    <w:p w14:paraId="1B66E3BF" w14:textId="59AFF1E8" w:rsidR="008539B5" w:rsidRDefault="008539B5" w:rsidP="008539B5">
      <w:pPr>
        <w:pStyle w:val="Brdtextmedindrag"/>
      </w:pPr>
      <w:r>
        <w:t>Utöver över</w:t>
      </w:r>
      <w:r>
        <w:softHyphen/>
        <w:t>trädelsens allvar och betydelsen av den bestämmelse som över</w:t>
      </w:r>
      <w:r>
        <w:softHyphen/>
        <w:t xml:space="preserve">trädelsen avser så bör även </w:t>
      </w:r>
      <w:bookmarkStart w:id="699" w:name="_Hlk68017647"/>
      <w:r>
        <w:t xml:space="preserve">omständigheterna i övrigt beaktas. Därmed kan exempelvis </w:t>
      </w:r>
      <w:bookmarkEnd w:id="699"/>
      <w:r>
        <w:t>verksamhetsutövarens ekonomiska ställning be</w:t>
      </w:r>
      <w:r>
        <w:softHyphen/>
        <w:t>aktas. En sanktionsavgift bör således kunna differentieras exempel</w:t>
      </w:r>
      <w:r>
        <w:softHyphen/>
        <w:t xml:space="preserve">vis utifrån årsomsättning eller liknande kriterier. </w:t>
      </w:r>
    </w:p>
    <w:p w14:paraId="553BC54A" w14:textId="56F14CCD" w:rsidR="008539B5" w:rsidRDefault="008539B5" w:rsidP="008539B5">
      <w:pPr>
        <w:pStyle w:val="Brdtextmedindrag"/>
      </w:pPr>
      <w:r>
        <w:t>En sanktionsavgift får högst uppgå till 100 miljoner kronor. För en stat</w:t>
      </w:r>
      <w:r>
        <w:softHyphen/>
        <w:t>lig myndighet, en region eller en kommun ska sanktionsavgiften be</w:t>
      </w:r>
      <w:r>
        <w:softHyphen/>
        <w:t>stäm</w:t>
      </w:r>
      <w:r>
        <w:softHyphen/>
        <w:t>mas till högst 10 miljoner kronor.</w:t>
      </w:r>
    </w:p>
    <w:bookmarkEnd w:id="698"/>
    <w:p w14:paraId="78663FE6" w14:textId="3E79C415" w:rsidR="008539B5" w:rsidRDefault="008539B5" w:rsidP="008539B5">
      <w:pPr>
        <w:pStyle w:val="Brdtextmedindrag"/>
      </w:pPr>
      <w:r>
        <w:t xml:space="preserve">Paragrafen utformas i linje med </w:t>
      </w:r>
      <w:r w:rsidRPr="004D6969">
        <w:rPr>
          <w:i/>
          <w:iCs/>
        </w:rPr>
        <w:t>Lagrådets</w:t>
      </w:r>
      <w:r>
        <w:t xml:space="preserve"> förslag. </w:t>
      </w:r>
    </w:p>
    <w:p w14:paraId="710C9CD8" w14:textId="7F0704FC" w:rsidR="008539B5" w:rsidRDefault="008539B5" w:rsidP="008539B5">
      <w:pPr>
        <w:pStyle w:val="Brdtextmedindrag"/>
      </w:pPr>
      <w:r>
        <w:t>Övervägandena finns i avsnitt 15.2.3 och 15.2.4.</w:t>
      </w:r>
    </w:p>
    <w:p w14:paraId="0BE9F911" w14:textId="77777777" w:rsidR="008539B5" w:rsidRDefault="008539B5" w:rsidP="008539B5">
      <w:pPr>
        <w:pStyle w:val="Brdtextmedindrag"/>
      </w:pPr>
    </w:p>
    <w:p w14:paraId="2A04B88D" w14:textId="5B91F09B" w:rsidR="008539B5" w:rsidRDefault="008539B5" w:rsidP="008539B5">
      <w:pPr>
        <w:pStyle w:val="Brdtextmedindrag"/>
        <w:ind w:firstLine="0"/>
        <w:rPr>
          <w:sz w:val="18"/>
          <w:szCs w:val="18"/>
        </w:rPr>
      </w:pPr>
      <w:r>
        <w:rPr>
          <w:b/>
          <w:sz w:val="18"/>
          <w:szCs w:val="18"/>
        </w:rPr>
        <w:t>7 §</w:t>
      </w:r>
      <w:r>
        <w:rPr>
          <w:sz w:val="18"/>
          <w:szCs w:val="18"/>
        </w:rPr>
        <w:t>    Sanktionsavgift får inte tas ut för en överträdelse som omfattas av ett före</w:t>
      </w:r>
      <w:r>
        <w:rPr>
          <w:sz w:val="18"/>
          <w:szCs w:val="18"/>
        </w:rPr>
        <w:softHyphen/>
        <w:t>lägg</w:t>
      </w:r>
      <w:r>
        <w:rPr>
          <w:sz w:val="18"/>
          <w:szCs w:val="18"/>
        </w:rPr>
        <w:softHyphen/>
        <w:t xml:space="preserve">ande som har förenats med vite, om en ansökan om utdömande av vitet har gjorts. </w:t>
      </w:r>
    </w:p>
    <w:p w14:paraId="1228B59E" w14:textId="77777777" w:rsidR="008539B5" w:rsidRDefault="008539B5" w:rsidP="008539B5">
      <w:pPr>
        <w:pStyle w:val="Brdtext"/>
      </w:pPr>
    </w:p>
    <w:p w14:paraId="3ECC314F" w14:textId="39175441" w:rsidR="008539B5" w:rsidRDefault="008539B5" w:rsidP="008539B5">
      <w:pPr>
        <w:pStyle w:val="Brdtext"/>
      </w:pPr>
      <w:r>
        <w:t>Paragrafen reglerar frågan om sanktionsavgift när det finns ett vitesföre</w:t>
      </w:r>
      <w:r>
        <w:softHyphen/>
        <w:t xml:space="preserve">läggande avseende samma överträdelse. Om ett vitesföreläggande har meddelats och föreläggandet inte följs, kan tillsynsmyndigheten välja att ansöka om att vitet utdöms. Samma gärning skulle även kunna resultera i en sanktionsavgift. Det faktum att föreläggandet finns utgör inte hinder mot ett beslut om sanktionsavgift. Den avgörande tidpunkten för när hindret uppkommer är tidpunkten då en domstolsprocess inleds om utdömande av vitet. </w:t>
      </w:r>
    </w:p>
    <w:p w14:paraId="3A8C8568" w14:textId="08C84473" w:rsidR="008539B5" w:rsidRDefault="008539B5" w:rsidP="008539B5">
      <w:pPr>
        <w:pStyle w:val="Brdtextmedindrag"/>
      </w:pPr>
      <w:r>
        <w:t>Ett annat undantag framgår av 3 § där det anges att man inte får fälla till straff</w:t>
      </w:r>
      <w:r>
        <w:softHyphen/>
        <w:t xml:space="preserve">rättsligt ansvar enligt 1 eller 2 § för en överträdelse som kan leda till en sanktionsavgift enligt föreskrifter som har meddelats med stöd av 5 §. </w:t>
      </w:r>
    </w:p>
    <w:p w14:paraId="3BE6BB3A" w14:textId="77777777" w:rsidR="008539B5" w:rsidRDefault="008539B5" w:rsidP="008539B5">
      <w:pPr>
        <w:pStyle w:val="Brdtextmedindrag"/>
      </w:pPr>
      <w:r>
        <w:t>Övervägandena finns i avsnitt 15.2.6.</w:t>
      </w:r>
    </w:p>
    <w:p w14:paraId="1DA96EBF" w14:textId="14EDB6FE" w:rsidR="008539B5" w:rsidRDefault="008539B5" w:rsidP="008539B5">
      <w:pPr>
        <w:pStyle w:val="Brdtextmedindrag"/>
        <w:ind w:firstLine="0"/>
      </w:pPr>
    </w:p>
    <w:p w14:paraId="080A6497" w14:textId="7853919C" w:rsidR="008539B5" w:rsidRDefault="008539B5" w:rsidP="008539B5">
      <w:pPr>
        <w:pStyle w:val="Brdtextmedindrag"/>
        <w:ind w:firstLine="0"/>
        <w:rPr>
          <w:sz w:val="18"/>
          <w:szCs w:val="18"/>
        </w:rPr>
      </w:pPr>
      <w:r>
        <w:rPr>
          <w:b/>
          <w:sz w:val="18"/>
          <w:szCs w:val="18"/>
        </w:rPr>
        <w:t>8 §</w:t>
      </w:r>
      <w:r>
        <w:rPr>
          <w:sz w:val="18"/>
          <w:szCs w:val="18"/>
        </w:rPr>
        <w:t>    En sanktionsavgift får sättas ned helt eller delvis om överträdelsen är ringa eller ursäktlig eller om det annars med hänsyn till omständigheterna skulle vara oskäligt att ta ut avgiften.</w:t>
      </w:r>
    </w:p>
    <w:p w14:paraId="390602B6" w14:textId="77777777" w:rsidR="008539B5" w:rsidRDefault="008539B5" w:rsidP="008539B5">
      <w:pPr>
        <w:pStyle w:val="Brdtextmedindrag"/>
        <w:ind w:firstLine="0"/>
        <w:rPr>
          <w:sz w:val="18"/>
          <w:szCs w:val="18"/>
        </w:rPr>
      </w:pPr>
    </w:p>
    <w:p w14:paraId="4D5AF6F0" w14:textId="1A4B162F" w:rsidR="008539B5" w:rsidDel="004D6969" w:rsidRDefault="008539B5" w:rsidP="008539B5">
      <w:pPr>
        <w:pStyle w:val="Brdtext"/>
      </w:pPr>
      <w:r w:rsidDel="004D6969">
        <w:t>I bestämmelsen anges det när en sanktionsavgift får sättas ned helt eller delvis. En ringa eller ursäktlig överträdelse kan föranleda att sanktions</w:t>
      </w:r>
      <w:r w:rsidDel="004D6969">
        <w:softHyphen/>
        <w:t>avgiften sätts ned helt eller delvis. En överträdelse kan anses som ringa när den vid en samlad bedömning framstår som obetydlig med hänsyn till det intresse som är avsett att skyddas genom föreskriften. Hel eller delvis nedsättning kan också ske om det skulle vara oskäligt att ta ut en avgift med hänsyn till omständigheterna i det enskilda fallet.</w:t>
      </w:r>
    </w:p>
    <w:p w14:paraId="35C03AF1" w14:textId="6C49E055" w:rsidR="008539B5" w:rsidDel="004D6969" w:rsidRDefault="008539B5" w:rsidP="008539B5">
      <w:pPr>
        <w:pStyle w:val="Brdtextmedindrag"/>
      </w:pPr>
      <w:r w:rsidDel="004D6969">
        <w:t>Övervägandena finns i avsnitt 15.2.4.</w:t>
      </w:r>
    </w:p>
    <w:p w14:paraId="2AA1FCA7" w14:textId="77777777" w:rsidR="008539B5" w:rsidRDefault="008539B5" w:rsidP="008539B5">
      <w:pPr>
        <w:pStyle w:val="Brdtextmedindrag"/>
        <w:ind w:firstLine="0"/>
      </w:pPr>
    </w:p>
    <w:p w14:paraId="236668FD" w14:textId="52A8B0F9" w:rsidR="008539B5" w:rsidRDefault="008539B5" w:rsidP="008539B5">
      <w:pPr>
        <w:pStyle w:val="Brdtextmedindrag"/>
        <w:ind w:firstLine="0"/>
        <w:rPr>
          <w:sz w:val="18"/>
          <w:szCs w:val="18"/>
        </w:rPr>
      </w:pPr>
      <w:r>
        <w:rPr>
          <w:b/>
          <w:sz w:val="18"/>
          <w:szCs w:val="18"/>
        </w:rPr>
        <w:t>9 §</w:t>
      </w:r>
      <w:r>
        <w:rPr>
          <w:sz w:val="18"/>
          <w:szCs w:val="18"/>
        </w:rPr>
        <w:t>    Den myndighet som regeringen bestämmer ska besluta om sanktionsavgift.</w:t>
      </w:r>
    </w:p>
    <w:p w14:paraId="2AD66EFA" w14:textId="77777777" w:rsidR="008539B5" w:rsidRDefault="008539B5" w:rsidP="008539B5">
      <w:pPr>
        <w:pStyle w:val="Brdtextmedindrag"/>
      </w:pPr>
    </w:p>
    <w:p w14:paraId="7F6C4814" w14:textId="77777777" w:rsidR="008539B5" w:rsidRDefault="008539B5" w:rsidP="008539B5">
      <w:pPr>
        <w:pStyle w:val="Brdtext"/>
      </w:pPr>
      <w:r>
        <w:t>I bestämmelsen ges regeringen ett bemyndigande att utse den myndighet som ska besluta om sanktionsavgifter.</w:t>
      </w:r>
    </w:p>
    <w:p w14:paraId="7816309B" w14:textId="77777777" w:rsidR="008539B5" w:rsidRDefault="008539B5" w:rsidP="008539B5">
      <w:pPr>
        <w:pStyle w:val="Brdtextmedindrag"/>
      </w:pPr>
      <w:r>
        <w:t>Övervägandena finns i avsnitt 15.2.5.</w:t>
      </w:r>
    </w:p>
    <w:p w14:paraId="0653A891" w14:textId="77777777" w:rsidR="008539B5" w:rsidRDefault="008539B5" w:rsidP="008539B5">
      <w:pPr>
        <w:pStyle w:val="Brdtextmedindrag"/>
      </w:pPr>
    </w:p>
    <w:p w14:paraId="527678B3" w14:textId="30950E7B" w:rsidR="008539B5" w:rsidRDefault="008539B5" w:rsidP="008539B5">
      <w:pPr>
        <w:pStyle w:val="Brdtextmedindrag"/>
        <w:ind w:firstLine="0"/>
        <w:rPr>
          <w:sz w:val="18"/>
          <w:szCs w:val="18"/>
        </w:rPr>
      </w:pPr>
      <w:r>
        <w:rPr>
          <w:b/>
          <w:sz w:val="18"/>
          <w:szCs w:val="18"/>
        </w:rPr>
        <w:t>10 §</w:t>
      </w:r>
      <w:r>
        <w:rPr>
          <w:sz w:val="18"/>
          <w:szCs w:val="18"/>
        </w:rPr>
        <w:t>    En sanktionsavgift får inte beslutas om den som avgiften ska tas ut av inte har fått tillfälle att yttra sig inom fem år från den dag då överträdelsen ägde rum.</w:t>
      </w:r>
    </w:p>
    <w:p w14:paraId="26014372" w14:textId="77777777" w:rsidR="008539B5" w:rsidRDefault="008539B5" w:rsidP="008539B5">
      <w:pPr>
        <w:pStyle w:val="Brdtextmedindrag"/>
      </w:pPr>
    </w:p>
    <w:p w14:paraId="19852CC8" w14:textId="77777777" w:rsidR="008539B5" w:rsidRDefault="008539B5" w:rsidP="008539B5">
      <w:pPr>
        <w:pStyle w:val="Brdtext"/>
      </w:pPr>
      <w:r>
        <w:t xml:space="preserve">Paragrafen reglerar den bortre tidsgränsen för när en sanktionsavgift får beslutas. </w:t>
      </w:r>
    </w:p>
    <w:p w14:paraId="2513A942" w14:textId="1FC9EEE7" w:rsidR="008539B5" w:rsidRDefault="008539B5" w:rsidP="008539B5">
      <w:pPr>
        <w:pStyle w:val="Brdtextmedindrag"/>
      </w:pPr>
      <w:r>
        <w:t>Med att någon ska ha fått tillfälle att yttra sig avses att han eller hon kom</w:t>
      </w:r>
      <w:r>
        <w:softHyphen/>
        <w:t>municerats enligt förvaltningslagen (2017:900). Bevisbördan för att kom</w:t>
      </w:r>
      <w:r>
        <w:softHyphen/>
        <w:t>munikation har skett ligger på den myndighet som fattar beslut om sanktions</w:t>
      </w:r>
      <w:r>
        <w:softHyphen/>
        <w:t xml:space="preserve">avgiften. Tidsfristen räknas från när överträdelsen, dvs. den otillåtna eller felaktiga handlingen, ägde rum. När det gäller överträdelser som är perdurerande, dvs. pågående, börjar preskriptionstiden löpa först när överträdelsen har upphört. </w:t>
      </w:r>
    </w:p>
    <w:p w14:paraId="7E511014" w14:textId="75A9005E" w:rsidR="008539B5" w:rsidRDefault="008539B5" w:rsidP="008539B5">
      <w:pPr>
        <w:pStyle w:val="Brdtextmedindrag"/>
      </w:pPr>
      <w:r>
        <w:t>Bestämmelsen om kommunikation i förvaltningslagen syftar till att ge den avgifts</w:t>
      </w:r>
      <w:r>
        <w:softHyphen/>
        <w:t>skyldige möjlighet att påtala eventuella felaktigheter och om</w:t>
      </w:r>
      <w:r>
        <w:softHyphen/>
        <w:t>ständig</w:t>
      </w:r>
      <w:r>
        <w:softHyphen/>
        <w:t>heter i utred</w:t>
      </w:r>
      <w:r>
        <w:softHyphen/>
        <w:t>nings</w:t>
      </w:r>
      <w:r>
        <w:softHyphen/>
        <w:t>materialet som kan utgöra skäl för befrielse från av</w:t>
      </w:r>
      <w:r>
        <w:softHyphen/>
        <w:t>gift innan beslut fattas. Om den avgiftsskyldige vidtar rättelse i detta skede innebär det dock inte att möjligheten att påföra en sanktions</w:t>
      </w:r>
      <w:r>
        <w:softHyphen/>
        <w:t>avgift bort</w:t>
      </w:r>
      <w:r>
        <w:softHyphen/>
        <w:t>faller. Så snart förutsättningarna att meddela en sanktionsavgift har upp</w:t>
      </w:r>
      <w:r>
        <w:softHyphen/>
        <w:t xml:space="preserve">kommit kan en sådan avgift påföras även om omständigheterna ändras innan beslut meddelas.  </w:t>
      </w:r>
    </w:p>
    <w:p w14:paraId="06E2DDEF" w14:textId="77777777" w:rsidR="008539B5" w:rsidRDefault="008539B5" w:rsidP="008539B5">
      <w:pPr>
        <w:pStyle w:val="Brdtextmedindrag"/>
      </w:pPr>
      <w:r>
        <w:t>Övervägandena finns i avsnitt 15.2.7.</w:t>
      </w:r>
    </w:p>
    <w:p w14:paraId="4868C74E" w14:textId="77777777" w:rsidR="008539B5" w:rsidRDefault="008539B5" w:rsidP="008539B5">
      <w:pPr>
        <w:pStyle w:val="Brdtextmedindrag"/>
        <w:ind w:firstLine="0"/>
      </w:pPr>
    </w:p>
    <w:p w14:paraId="76B2DEFD" w14:textId="44D7FCA3" w:rsidR="008539B5" w:rsidRDefault="008539B5" w:rsidP="008539B5">
      <w:pPr>
        <w:pStyle w:val="Brdtextmedindrag"/>
        <w:ind w:firstLine="0"/>
        <w:rPr>
          <w:sz w:val="18"/>
          <w:szCs w:val="18"/>
        </w:rPr>
      </w:pPr>
      <w:r>
        <w:rPr>
          <w:b/>
          <w:sz w:val="18"/>
          <w:szCs w:val="18"/>
        </w:rPr>
        <w:t>11 §</w:t>
      </w:r>
      <w:r>
        <w:rPr>
          <w:sz w:val="18"/>
          <w:szCs w:val="18"/>
        </w:rPr>
        <w:t>    En sanktionsavgift ska betalas till den myndighet som regeringen bestäm</w:t>
      </w:r>
      <w:r>
        <w:rPr>
          <w:sz w:val="18"/>
          <w:szCs w:val="18"/>
        </w:rPr>
        <w:softHyphen/>
        <w:t>mer inom 30 dagar från det att beslutet om att ta ut avgiften har fått laga kraft eller inom den längre tid som anges i beslutet.</w:t>
      </w:r>
    </w:p>
    <w:p w14:paraId="6B3B55F5" w14:textId="1BCB7B7C" w:rsidR="008539B5" w:rsidRDefault="008539B5" w:rsidP="008539B5">
      <w:pPr>
        <w:pStyle w:val="Brdtextmedindrag"/>
        <w:rPr>
          <w:sz w:val="18"/>
          <w:szCs w:val="18"/>
        </w:rPr>
      </w:pPr>
      <w:r>
        <w:rPr>
          <w:sz w:val="18"/>
          <w:szCs w:val="18"/>
        </w:rPr>
        <w:t>Om sanktionsavgiften inte betalas inom den tid som anges i första stycket, ska myndigheten lämna den obetalda avgiften för indrivning. Bestämmelser om indrivning finns i lagen (1993:891) om indrivning av statliga fordringar m.m. Verkställighet får ske enligt utsökningsbalken.</w:t>
      </w:r>
    </w:p>
    <w:p w14:paraId="5E5D77E9" w14:textId="77777777" w:rsidR="008539B5" w:rsidRDefault="008539B5" w:rsidP="008539B5">
      <w:pPr>
        <w:pStyle w:val="Brdtextmedindrag"/>
        <w:rPr>
          <w:b/>
          <w:sz w:val="18"/>
          <w:szCs w:val="18"/>
        </w:rPr>
      </w:pPr>
      <w:r>
        <w:rPr>
          <w:sz w:val="18"/>
          <w:szCs w:val="18"/>
        </w:rPr>
        <w:t>Sanktionsavgiften ska tillfalla staten.</w:t>
      </w:r>
    </w:p>
    <w:p w14:paraId="42CE12AA" w14:textId="77777777" w:rsidR="008539B5" w:rsidRDefault="008539B5" w:rsidP="008539B5">
      <w:pPr>
        <w:pStyle w:val="Brdtextmedindrag"/>
        <w:ind w:firstLine="0"/>
        <w:rPr>
          <w:b/>
        </w:rPr>
      </w:pPr>
    </w:p>
    <w:p w14:paraId="76AEE89C" w14:textId="7F3E02CA" w:rsidR="008539B5" w:rsidRDefault="008539B5" w:rsidP="008539B5">
      <w:pPr>
        <w:pStyle w:val="Brdtextmedindrag"/>
        <w:ind w:firstLine="0"/>
        <w:rPr>
          <w:sz w:val="18"/>
          <w:szCs w:val="18"/>
        </w:rPr>
      </w:pPr>
      <w:r>
        <w:rPr>
          <w:b/>
          <w:sz w:val="18"/>
          <w:szCs w:val="18"/>
        </w:rPr>
        <w:t>12 §</w:t>
      </w:r>
      <w:r>
        <w:rPr>
          <w:sz w:val="18"/>
          <w:szCs w:val="18"/>
        </w:rPr>
        <w:t xml:space="preserve">    En sanktionsavgift faller bort i den utsträckning verkställighet inte har skett inom fem år från det att beslutet fick laga kraft. </w:t>
      </w:r>
    </w:p>
    <w:p w14:paraId="2F1E953F" w14:textId="77777777" w:rsidR="008539B5" w:rsidRDefault="008539B5" w:rsidP="008539B5">
      <w:pPr>
        <w:pStyle w:val="Brdtextmedindrag"/>
        <w:ind w:firstLine="0"/>
      </w:pPr>
    </w:p>
    <w:p w14:paraId="4F444400" w14:textId="77777777" w:rsidR="008539B5" w:rsidRDefault="008539B5" w:rsidP="008539B5">
      <w:pPr>
        <w:pStyle w:val="Brdtext"/>
      </w:pPr>
      <w:r>
        <w:t>Paragraferna reglerar betalning och verkställighet av beslut om sanktions</w:t>
      </w:r>
      <w:r>
        <w:softHyphen/>
        <w:t xml:space="preserve">avgift. </w:t>
      </w:r>
    </w:p>
    <w:p w14:paraId="43504D01" w14:textId="520DE392" w:rsidR="008539B5" w:rsidRDefault="008539B5" w:rsidP="008539B5">
      <w:pPr>
        <w:pStyle w:val="Brdtextmedindrag"/>
      </w:pPr>
      <w:r>
        <w:t>I 11 § anges inom vilken tid en sanktionsavgift ska betalas. En sank</w:t>
      </w:r>
      <w:r>
        <w:softHyphen/>
        <w:t>tions</w:t>
      </w:r>
      <w:r>
        <w:softHyphen/>
        <w:t>avgift ska betalas till den myndighet som regeringen bestämmer inom 30 dagar från det att beslutet om att ta ut avgiften har fått laga kraft eller inom den längre tid som anges i beslutet. Om avgiften inte betalas i tid ska myndigheten lämna den för indrivning. Av 3 kap. 1 § första stycket 6 utsökningsbalken följer att en förvaltningsmyndighets beslut får verk</w:t>
      </w:r>
      <w:r>
        <w:softHyphen/>
        <w:t>ställas enligt den lagen om det finns en särskild föreskrift om detta. Bestäm</w:t>
      </w:r>
      <w:r>
        <w:softHyphen/>
        <w:t>melsen innebär att myndighetens beslut om sanktionsavgift kan verk</w:t>
      </w:r>
      <w:r>
        <w:softHyphen/>
        <w:t>ställas utan domstolsförfarande om avgiften inte betalas inom den tid som anges. Mål om uttagande av fordran handläggs som allmänt mål hos Krono</w:t>
      </w:r>
      <w:r>
        <w:softHyphen/>
        <w:t xml:space="preserve">fogdemyndigheten (se 1 kap. 6 § utsökningsbalken). Vidare anges det att sanktionsavgifter ska tillfalla staten. Paragrafen utformas enligt </w:t>
      </w:r>
      <w:r w:rsidRPr="0081166A">
        <w:rPr>
          <w:i/>
          <w:iCs/>
        </w:rPr>
        <w:t>Lagrådets</w:t>
      </w:r>
      <w:r>
        <w:t xml:space="preserve"> förslag. </w:t>
      </w:r>
    </w:p>
    <w:p w14:paraId="1FD50D38" w14:textId="77777777" w:rsidR="008539B5" w:rsidRDefault="008539B5" w:rsidP="008539B5">
      <w:pPr>
        <w:pStyle w:val="Brdtextmedindrag"/>
      </w:pPr>
      <w:r>
        <w:t xml:space="preserve">Om verkställighet inte har skett inom fem år från det att beslutet om att ta ut avgiften fick laga kraft faller sanktionsavgiften bort enligt 12 §. </w:t>
      </w:r>
    </w:p>
    <w:p w14:paraId="7AA70543" w14:textId="6F8015E6" w:rsidR="008539B5" w:rsidRDefault="008539B5" w:rsidP="008539B5">
      <w:pPr>
        <w:pStyle w:val="Brdtextmedindrag"/>
      </w:pPr>
      <w:r>
        <w:t xml:space="preserve">Paragrafen utformas enligt </w:t>
      </w:r>
      <w:r w:rsidRPr="0081166A">
        <w:rPr>
          <w:i/>
          <w:iCs/>
        </w:rPr>
        <w:t>Lagrådets</w:t>
      </w:r>
      <w:r>
        <w:t xml:space="preserve"> förslag.</w:t>
      </w:r>
    </w:p>
    <w:p w14:paraId="7481DCBD" w14:textId="77777777" w:rsidR="008539B5" w:rsidRDefault="008539B5" w:rsidP="008539B5">
      <w:pPr>
        <w:pStyle w:val="Brdtextmedindrag"/>
      </w:pPr>
      <w:r>
        <w:t>Övervägandena finns i avsnitt 15.2.8.</w:t>
      </w:r>
    </w:p>
    <w:p w14:paraId="34FE332D" w14:textId="77777777" w:rsidR="008539B5" w:rsidRDefault="008539B5" w:rsidP="008539B5">
      <w:pPr>
        <w:pStyle w:val="Rubrik4utannumrering"/>
      </w:pPr>
      <w:r>
        <w:t>Föreskrifter om sanktionsavgifter</w:t>
      </w:r>
    </w:p>
    <w:p w14:paraId="16FE0A36" w14:textId="12EA9E96" w:rsidR="008539B5" w:rsidRDefault="008539B5" w:rsidP="008539B5">
      <w:pPr>
        <w:pStyle w:val="Brdtextmedindrag"/>
        <w:ind w:firstLine="0"/>
        <w:rPr>
          <w:sz w:val="18"/>
          <w:szCs w:val="18"/>
        </w:rPr>
      </w:pPr>
      <w:r>
        <w:rPr>
          <w:b/>
          <w:sz w:val="18"/>
          <w:szCs w:val="18"/>
        </w:rPr>
        <w:t>13 §</w:t>
      </w:r>
      <w:r>
        <w:rPr>
          <w:sz w:val="18"/>
          <w:szCs w:val="18"/>
        </w:rPr>
        <w:t>    Regeringen får meddela ytterligare föreskrifter om sanktionsavgifter enligt denna lag.</w:t>
      </w:r>
    </w:p>
    <w:p w14:paraId="2ADA6A52" w14:textId="77777777" w:rsidR="008539B5" w:rsidRDefault="008539B5" w:rsidP="008539B5">
      <w:pPr>
        <w:pStyle w:val="Brdtextmedindrag"/>
        <w:ind w:firstLine="0"/>
      </w:pPr>
    </w:p>
    <w:p w14:paraId="182DA82E" w14:textId="77777777" w:rsidR="008539B5" w:rsidRDefault="008539B5" w:rsidP="008539B5">
      <w:pPr>
        <w:pStyle w:val="Brdtext"/>
      </w:pPr>
      <w:r>
        <w:t>Paragrafen innehåller ett bemyndigande för regeringen att meddela ytterligare föreskrifter om sanktionsavgifter enligt denna lag.</w:t>
      </w:r>
    </w:p>
    <w:p w14:paraId="2A999EC4" w14:textId="2370F2B9" w:rsidR="008539B5" w:rsidRDefault="008539B5" w:rsidP="008539B5">
      <w:pPr>
        <w:pStyle w:val="Brdtextmedindrag"/>
      </w:pPr>
      <w:r>
        <w:t>Före</w:t>
      </w:r>
      <w:r>
        <w:softHyphen/>
        <w:t>skrifter som meddelas med stöd av bemyndigandet i denna paragraf ska avse sådana sanktionsavgifter som regleras i lagen. Bemyndigandet kan således inte läggas till grund för föreskrifter som utvidgar det sank</w:t>
      </w:r>
      <w:r>
        <w:softHyphen/>
        <w:t>tion</w:t>
      </w:r>
      <w:r>
        <w:softHyphen/>
        <w:t>er</w:t>
      </w:r>
      <w:r>
        <w:softHyphen/>
        <w:t>ade området till att omfatta andra gärningar än de som anges i 5 §.</w:t>
      </w:r>
    </w:p>
    <w:p w14:paraId="626C8591" w14:textId="77777777" w:rsidR="008539B5" w:rsidRDefault="008539B5" w:rsidP="008539B5">
      <w:pPr>
        <w:pStyle w:val="Brdtextmedindrag"/>
      </w:pPr>
      <w:r>
        <w:t>Övervägandena finns i avsnitt 15.2.8.</w:t>
      </w:r>
    </w:p>
    <w:p w14:paraId="784CE6A3" w14:textId="77777777" w:rsidR="008539B5" w:rsidRDefault="008539B5" w:rsidP="008539B5">
      <w:pPr>
        <w:pStyle w:val="Rubrik3utannumrering"/>
      </w:pPr>
      <w:r>
        <w:t>6</w:t>
      </w:r>
      <w:r>
        <w:rPr>
          <w:rFonts w:ascii="Cambria" w:hAnsi="Cambria" w:cs="Cambria"/>
        </w:rPr>
        <w:t> kap.</w:t>
      </w:r>
      <w:r>
        <w:t xml:space="preserve"> Tystnadsplikt och överklagande</w:t>
      </w:r>
    </w:p>
    <w:p w14:paraId="3938E8B0" w14:textId="5D8434AF" w:rsidR="008539B5" w:rsidRDefault="008539B5" w:rsidP="008539B5">
      <w:pPr>
        <w:pStyle w:val="Brdtext"/>
        <w:rPr>
          <w:sz w:val="18"/>
          <w:szCs w:val="18"/>
        </w:rPr>
      </w:pPr>
      <w:bookmarkStart w:id="700" w:name="_Hlk62486820"/>
      <w:r>
        <w:rPr>
          <w:b/>
          <w:sz w:val="18"/>
          <w:szCs w:val="18"/>
        </w:rPr>
        <w:t>1 §</w:t>
      </w:r>
      <w:r>
        <w:rPr>
          <w:sz w:val="18"/>
          <w:szCs w:val="18"/>
        </w:rPr>
        <w:t>    Den som har tagit befattning med något ärende enligt förordning (EU) 2017/745 eller denna lag får inte obehörigen röja eller på annat sätt utnyttja vad han eller hon då har fått veta om någons affärs- eller driftförhållanden.</w:t>
      </w:r>
    </w:p>
    <w:p w14:paraId="574369F3" w14:textId="77777777" w:rsidR="008539B5" w:rsidRDefault="008539B5" w:rsidP="008539B5">
      <w:pPr>
        <w:pStyle w:val="Brdtextmedindrag"/>
        <w:rPr>
          <w:sz w:val="18"/>
          <w:szCs w:val="18"/>
        </w:rPr>
      </w:pPr>
      <w:r>
        <w:rPr>
          <w:sz w:val="18"/>
          <w:szCs w:val="18"/>
        </w:rPr>
        <w:t>Som obehörigt röjande anses inte att någon fullgör sådan uppgiftsskyldighet som följer av lag eller förordning.</w:t>
      </w:r>
    </w:p>
    <w:p w14:paraId="50446A17" w14:textId="77777777" w:rsidR="008539B5" w:rsidRDefault="008539B5" w:rsidP="008539B5">
      <w:pPr>
        <w:pStyle w:val="Brdtextmedindrag"/>
        <w:rPr>
          <w:sz w:val="18"/>
          <w:szCs w:val="18"/>
        </w:rPr>
      </w:pPr>
      <w:r>
        <w:rPr>
          <w:sz w:val="18"/>
          <w:szCs w:val="18"/>
        </w:rPr>
        <w:t xml:space="preserve">I det allmännas verksamhet tillämpas bestämmelserna i offentlighets- och sekretesslagen (2009:400). </w:t>
      </w:r>
    </w:p>
    <w:bookmarkEnd w:id="700"/>
    <w:p w14:paraId="6BA6D3E3" w14:textId="77777777" w:rsidR="008539B5" w:rsidRDefault="008539B5" w:rsidP="008539B5">
      <w:pPr>
        <w:pStyle w:val="Brdtextmedindrag"/>
      </w:pPr>
    </w:p>
    <w:p w14:paraId="7A1B9C01" w14:textId="1537FB2E" w:rsidR="008539B5" w:rsidRDefault="008539B5" w:rsidP="008539B5">
      <w:pPr>
        <w:pStyle w:val="Brdtext"/>
      </w:pPr>
      <w:bookmarkStart w:id="701" w:name="_Hlk56694493"/>
      <w:r>
        <w:t xml:space="preserve">Paragrafen innehåller en bestämmelse om tystnadsplikt när det gäller uppgifter i ett ärende om medicintekniska produkter eller andra produkter som denna lag omfattar. Paragrafens </w:t>
      </w:r>
      <w:r>
        <w:rPr>
          <w:i/>
        </w:rPr>
        <w:t>första stycke</w:t>
      </w:r>
      <w:r>
        <w:t xml:space="preserve"> innehåller ett krav på tystnadsplikt för enskilda som tagit del av uppgifter i ett ärende enligt MDR-förordningen eller denna lag och som rör någons affärs- eller driftförhållanden. </w:t>
      </w:r>
    </w:p>
    <w:p w14:paraId="103CCBFA" w14:textId="059FDF48" w:rsidR="008539B5" w:rsidRDefault="008539B5" w:rsidP="008539B5">
      <w:pPr>
        <w:pStyle w:val="Brdtextmedindrag"/>
      </w:pPr>
      <w:r>
        <w:t xml:space="preserve">I </w:t>
      </w:r>
      <w:r>
        <w:rPr>
          <w:i/>
        </w:rPr>
        <w:t>andra stycket</w:t>
      </w:r>
      <w:r>
        <w:t xml:space="preserve"> framgår vad som inte är att anse som obehörigt röjande. För brott mot tystnadsplikt döms, om inte gärningen annars är särskilt belagd med straff, enligt 20 kap. 3 § brottsbalken till böter eller fängelse i högst ett år. Begås gärningen av oaktsamhet är straffskalan begränsad till böter. Om gärningen är att anse som ringa döms inte till ansvar.</w:t>
      </w:r>
    </w:p>
    <w:p w14:paraId="0769E1CF" w14:textId="77777777" w:rsidR="008539B5" w:rsidRDefault="008539B5" w:rsidP="008539B5">
      <w:pPr>
        <w:pStyle w:val="Brdtextmedindrag"/>
      </w:pPr>
      <w:r>
        <w:t xml:space="preserve">I </w:t>
      </w:r>
      <w:r>
        <w:rPr>
          <w:i/>
        </w:rPr>
        <w:t>tredje stycket</w:t>
      </w:r>
      <w:r>
        <w:t xml:space="preserve"> upplyses det om att bestämmelserna i offentlighets- och sekretesslagen tillämpas i det allmännas verksamhet. </w:t>
      </w:r>
    </w:p>
    <w:bookmarkEnd w:id="701"/>
    <w:p w14:paraId="04086738" w14:textId="77777777" w:rsidR="008539B5" w:rsidRDefault="008539B5" w:rsidP="008539B5">
      <w:pPr>
        <w:pStyle w:val="Brdtextmedindrag"/>
      </w:pPr>
      <w:r>
        <w:t>Övervägandena finns i avsnitt 12.3.</w:t>
      </w:r>
    </w:p>
    <w:p w14:paraId="516C787B" w14:textId="77777777" w:rsidR="008539B5" w:rsidRDefault="008539B5" w:rsidP="008539B5">
      <w:pPr>
        <w:pStyle w:val="Brdtextmedindrag"/>
        <w:ind w:firstLine="0"/>
      </w:pPr>
    </w:p>
    <w:p w14:paraId="4956D5CF" w14:textId="1BFA8506" w:rsidR="008539B5" w:rsidRDefault="008539B5" w:rsidP="008539B5">
      <w:pPr>
        <w:pStyle w:val="Brdtext"/>
        <w:rPr>
          <w:sz w:val="18"/>
          <w:szCs w:val="18"/>
        </w:rPr>
      </w:pPr>
      <w:bookmarkStart w:id="702" w:name="_Hlk20220368"/>
      <w:r>
        <w:rPr>
          <w:b/>
          <w:sz w:val="18"/>
          <w:szCs w:val="18"/>
        </w:rPr>
        <w:t>2 §</w:t>
      </w:r>
      <w:r>
        <w:rPr>
          <w:sz w:val="18"/>
          <w:szCs w:val="18"/>
        </w:rPr>
        <w:t>    Beslut enligt denna lag får överklagas till allmän förvaltningsdomstol.</w:t>
      </w:r>
    </w:p>
    <w:p w14:paraId="235538D9" w14:textId="77777777" w:rsidR="008539B5" w:rsidRDefault="008539B5" w:rsidP="008539B5">
      <w:pPr>
        <w:pStyle w:val="Brdtextmedindrag"/>
        <w:rPr>
          <w:sz w:val="18"/>
          <w:szCs w:val="18"/>
        </w:rPr>
      </w:pPr>
      <w:r>
        <w:rPr>
          <w:sz w:val="18"/>
          <w:szCs w:val="18"/>
        </w:rPr>
        <w:t>Prövningstillstånd krävs vid överklagande till kammarrätten.</w:t>
      </w:r>
    </w:p>
    <w:p w14:paraId="17729DB9" w14:textId="77777777" w:rsidR="008539B5" w:rsidRDefault="008539B5" w:rsidP="008539B5">
      <w:pPr>
        <w:pStyle w:val="Brdtext"/>
      </w:pPr>
    </w:p>
    <w:p w14:paraId="23198139" w14:textId="77777777" w:rsidR="008539B5" w:rsidRDefault="008539B5" w:rsidP="008539B5">
      <w:pPr>
        <w:pStyle w:val="Brdtext"/>
      </w:pPr>
      <w:r>
        <w:t>Paragrafen reglerar rätten att överklaga beslut i enskilda fall.</w:t>
      </w:r>
    </w:p>
    <w:p w14:paraId="247F3855" w14:textId="5AB21A19" w:rsidR="008539B5" w:rsidRDefault="008539B5" w:rsidP="008539B5">
      <w:pPr>
        <w:pStyle w:val="Brdtextmedindrag"/>
      </w:pPr>
      <w:r>
        <w:t xml:space="preserve">I </w:t>
      </w:r>
      <w:r>
        <w:rPr>
          <w:i/>
        </w:rPr>
        <w:t>första stycket</w:t>
      </w:r>
      <w:r>
        <w:t xml:space="preserve"> anges att beslut enligt lagen får överklagas. Över</w:t>
      </w:r>
      <w:r>
        <w:softHyphen/>
        <w:t>klag</w:t>
      </w:r>
      <w:r>
        <w:softHyphen/>
        <w:t xml:space="preserve">ande, som görs till allmän förvaltningsdomstol, kan enligt bestämmelsen exempelvis avse beslut om föreläggande enligt 3 kap. 3 §. </w:t>
      </w:r>
    </w:p>
    <w:p w14:paraId="3FA0D970" w14:textId="77777777" w:rsidR="008539B5" w:rsidRDefault="008539B5" w:rsidP="008539B5">
      <w:pPr>
        <w:pStyle w:val="Brdtextmedindrag"/>
      </w:pPr>
      <w:r>
        <w:t>En behörig myndighet kan även fatta beslut som grundar sig på be</w:t>
      </w:r>
      <w:r>
        <w:softHyphen/>
        <w:t>fog</w:t>
      </w:r>
      <w:r>
        <w:softHyphen/>
        <w:t>enheter som anges i MDR-förordningen och som innebär förpliktelser för ekonomiska aktörer, t.ex. beslut om att aktören ska förbjuda eller begränsa till</w:t>
      </w:r>
      <w:r>
        <w:softHyphen/>
        <w:t>handahållandet av en produkt. Att sådana beslut kan överklagas följer av allmänna förvaltningsrättsliga principer och förvaltningslagens (2017:900) allmänna regler om överklagande.</w:t>
      </w:r>
    </w:p>
    <w:p w14:paraId="18C27F3F" w14:textId="77777777" w:rsidR="008539B5" w:rsidRDefault="008539B5" w:rsidP="008539B5">
      <w:pPr>
        <w:pStyle w:val="Brdtextmedindrag"/>
      </w:pPr>
      <w:r>
        <w:t xml:space="preserve">I </w:t>
      </w:r>
      <w:r>
        <w:rPr>
          <w:i/>
        </w:rPr>
        <w:t>andra stycket</w:t>
      </w:r>
      <w:r>
        <w:t xml:space="preserve"> ställs krav på prövningstillstånd vid överklagande till kammarrätten.</w:t>
      </w:r>
    </w:p>
    <w:p w14:paraId="78985A64" w14:textId="77777777" w:rsidR="008539B5" w:rsidRDefault="008539B5" w:rsidP="008539B5">
      <w:pPr>
        <w:pStyle w:val="Brdtextmedindrag"/>
      </w:pPr>
      <w:r>
        <w:t xml:space="preserve">Övervägandena finns i avsnitt 17. </w:t>
      </w:r>
    </w:p>
    <w:bookmarkEnd w:id="702"/>
    <w:p w14:paraId="07D0AB9D" w14:textId="77777777" w:rsidR="008539B5" w:rsidRDefault="008539B5" w:rsidP="008539B5">
      <w:pPr>
        <w:pStyle w:val="Rubrik3utannumrering"/>
      </w:pPr>
      <w:r>
        <w:rPr>
          <w:rFonts w:ascii="Cambria" w:hAnsi="Cambria"/>
        </w:rPr>
        <w:t>7 kap.</w:t>
      </w:r>
      <w:r>
        <w:t xml:space="preserve"> Ytterligare bemyndiganden och övriga bestämmelser</w:t>
      </w:r>
    </w:p>
    <w:p w14:paraId="6B544E1F" w14:textId="77777777" w:rsidR="008539B5" w:rsidRDefault="008539B5" w:rsidP="008539B5">
      <w:pPr>
        <w:pStyle w:val="Rubrik4utannumrering"/>
        <w:spacing w:before="0"/>
        <w:rPr>
          <w:sz w:val="18"/>
          <w:szCs w:val="18"/>
        </w:rPr>
      </w:pPr>
      <w:r>
        <w:rPr>
          <w:sz w:val="18"/>
          <w:szCs w:val="18"/>
        </w:rPr>
        <w:t>Föreskrifter om lagens tillämplighet</w:t>
      </w:r>
    </w:p>
    <w:p w14:paraId="1C45DBEC" w14:textId="1A8202C6" w:rsidR="008539B5" w:rsidRDefault="008539B5" w:rsidP="008539B5">
      <w:pPr>
        <w:pStyle w:val="Brdtext"/>
        <w:rPr>
          <w:sz w:val="18"/>
          <w:szCs w:val="18"/>
        </w:rPr>
      </w:pPr>
      <w:r>
        <w:rPr>
          <w:b/>
          <w:sz w:val="18"/>
          <w:szCs w:val="18"/>
        </w:rPr>
        <w:t>1 §</w:t>
      </w:r>
      <w:r>
        <w:rPr>
          <w:sz w:val="18"/>
          <w:szCs w:val="18"/>
        </w:rPr>
        <w:t xml:space="preserve">    Regeringen eller den myndighet som regeringen bestämmer får meddela föreskrifter om att krav som följer av eller väsentligen motsvarar kraven enligt förordning (EU) 2017/745 och denna lag ska gälla </w:t>
      </w:r>
      <w:bookmarkStart w:id="703" w:name="_Hlk62111906"/>
      <w:r>
        <w:rPr>
          <w:sz w:val="18"/>
          <w:szCs w:val="18"/>
        </w:rPr>
        <w:t>även för produkter som inte anges i 1 kap. 2 § men som i fråga om användningen står nära sådana produkter</w:t>
      </w:r>
      <w:bookmarkEnd w:id="703"/>
      <w:r>
        <w:rPr>
          <w:sz w:val="18"/>
          <w:szCs w:val="18"/>
        </w:rPr>
        <w:t xml:space="preserve">. </w:t>
      </w:r>
    </w:p>
    <w:p w14:paraId="3F12AC80" w14:textId="77777777" w:rsidR="008539B5" w:rsidRDefault="008539B5" w:rsidP="008539B5">
      <w:pPr>
        <w:pStyle w:val="Brdtextmedindrag"/>
        <w:ind w:firstLine="0"/>
      </w:pPr>
    </w:p>
    <w:p w14:paraId="4A707414" w14:textId="4E715082" w:rsidR="008539B5" w:rsidRDefault="008539B5" w:rsidP="008539B5">
      <w:pPr>
        <w:pStyle w:val="Brdtextmedindrag"/>
        <w:ind w:firstLine="0"/>
      </w:pPr>
      <w:bookmarkStart w:id="704" w:name="_Hlk56694708"/>
      <w:r>
        <w:t>Paragrafen innehåller ett bemyndigande till regeringen eller den myndig</w:t>
      </w:r>
      <w:r>
        <w:softHyphen/>
        <w:t>het som regeringen bestämmer om att meddela förskrifter om att bestäm</w:t>
      </w:r>
      <w:r>
        <w:softHyphen/>
        <w:t>melser i MDR-förordningen och denna lag även kan gälla andra produkter som i fråga av användningen står nära de produkter som omfattas av MDR-förordningen. Det kan exempelvis vara en produkt som används i hälso- och sjukvården, men som inte tillverkats för ett medicinskt ändamål och därför faller utanför definitionen av medicinteknisk produkt i artikel 2.1 i MDR-förordningen. Paragrafen motsvarar delvis 4 § lagen om medicin</w:t>
      </w:r>
      <w:r>
        <w:softHyphen/>
        <w:t xml:space="preserve">tekniska produkter (se prop. 1992/93:175 s. 47). </w:t>
      </w:r>
    </w:p>
    <w:bookmarkEnd w:id="704"/>
    <w:p w14:paraId="57220B57" w14:textId="77777777" w:rsidR="008539B5" w:rsidRDefault="008539B5" w:rsidP="008539B5">
      <w:pPr>
        <w:pStyle w:val="Brdtextmedindrag"/>
      </w:pPr>
      <w:r>
        <w:t>Övervägandena finns i avsnitt 9.3.</w:t>
      </w:r>
    </w:p>
    <w:p w14:paraId="5019EDE8" w14:textId="77777777" w:rsidR="008539B5" w:rsidRDefault="008539B5" w:rsidP="008539B5">
      <w:pPr>
        <w:pStyle w:val="Rubrik4utannumrering"/>
        <w:rPr>
          <w:sz w:val="18"/>
          <w:szCs w:val="18"/>
        </w:rPr>
      </w:pPr>
      <w:r>
        <w:rPr>
          <w:sz w:val="18"/>
          <w:szCs w:val="18"/>
        </w:rPr>
        <w:t>Föreskrifter om specialanpassade produkter</w:t>
      </w:r>
    </w:p>
    <w:p w14:paraId="0DC8CD4D" w14:textId="113ECD62" w:rsidR="008539B5" w:rsidRDefault="008539B5" w:rsidP="008539B5">
      <w:pPr>
        <w:pStyle w:val="Brdtext"/>
        <w:rPr>
          <w:sz w:val="18"/>
          <w:szCs w:val="18"/>
        </w:rPr>
      </w:pPr>
      <w:r>
        <w:rPr>
          <w:b/>
          <w:sz w:val="18"/>
          <w:szCs w:val="18"/>
        </w:rPr>
        <w:t>2 §</w:t>
      </w:r>
      <w:r>
        <w:rPr>
          <w:sz w:val="18"/>
          <w:szCs w:val="18"/>
        </w:rPr>
        <w:t xml:space="preserve">    Regeringen eller den myndighet som regeringen bestämmer får meddela föreskrifter om vilka yrkeskvalifikationer den person som ger skriftliga anvisningar för utformningen av en specialanpassad produkt ska ha i enlighet med artikel 2.3 i förordning (EU) 2017/745. </w:t>
      </w:r>
    </w:p>
    <w:p w14:paraId="6B78CBA7" w14:textId="77777777" w:rsidR="008539B5" w:rsidRDefault="008539B5" w:rsidP="008539B5">
      <w:pPr>
        <w:pStyle w:val="Brdtextmedindrag"/>
      </w:pPr>
    </w:p>
    <w:p w14:paraId="1429A6DA" w14:textId="77777777" w:rsidR="008539B5" w:rsidRDefault="008539B5" w:rsidP="008539B5">
      <w:pPr>
        <w:pStyle w:val="Brdtextmedindrag"/>
        <w:ind w:firstLine="0"/>
      </w:pPr>
      <w:r>
        <w:t>Paragrafen innehåller ett bemyndigande till regeringen eller den myndig</w:t>
      </w:r>
      <w:r>
        <w:softHyphen/>
        <w:t>het som regeringen bestämmer att meddela föreskrifter om special</w:t>
      </w:r>
      <w:r>
        <w:softHyphen/>
        <w:t>anpassade produkter. Dessa produkter är definierade i artikel 2.3 i MDR-förordningen. Enligt den artikeln är en specialanpassad produkt en produkt som tillverkats efter skriftlig anvisning från en person som genom sina yrkes</w:t>
      </w:r>
      <w:r>
        <w:softHyphen/>
        <w:t>kvalifikationer är behörig enligt nationell rätt och som på sitt ansvar ger speciella konstruktionsegenskaper åt produkten som är avsedd att användas endast för en viss patient och uteslutande för dennes individuella för</w:t>
      </w:r>
      <w:r>
        <w:softHyphen/>
        <w:t>hållanden och behov. Bemyndigandet innebär att regeringen eller den myndig</w:t>
      </w:r>
      <w:r>
        <w:softHyphen/>
        <w:t>het som regeringen bestämmer kan meddela föreskrifter om de yrkes</w:t>
      </w:r>
      <w:r>
        <w:softHyphen/>
        <w:t>kvalifikationer som ansvarig person ska ha för att ge anvisningar för utform</w:t>
      </w:r>
      <w:r>
        <w:softHyphen/>
        <w:t>ningen av en specialanpassad produkt.</w:t>
      </w:r>
    </w:p>
    <w:p w14:paraId="1CF2C34D" w14:textId="77777777" w:rsidR="008539B5" w:rsidRDefault="008539B5" w:rsidP="008539B5">
      <w:pPr>
        <w:pStyle w:val="Brdtextmedindrag"/>
      </w:pPr>
      <w:r>
        <w:t xml:space="preserve">Övervägandena finns i avsnitt 9.2. </w:t>
      </w:r>
    </w:p>
    <w:p w14:paraId="283B2D1A" w14:textId="77777777" w:rsidR="008539B5" w:rsidRDefault="008539B5" w:rsidP="008539B5">
      <w:pPr>
        <w:pStyle w:val="Rubrik4utannumrering"/>
        <w:rPr>
          <w:sz w:val="18"/>
          <w:szCs w:val="18"/>
        </w:rPr>
      </w:pPr>
      <w:r>
        <w:rPr>
          <w:sz w:val="18"/>
          <w:szCs w:val="18"/>
        </w:rPr>
        <w:t>Föreskrifter om egentillverkade produkter</w:t>
      </w:r>
    </w:p>
    <w:p w14:paraId="013E06E8" w14:textId="5EB60470" w:rsidR="008539B5" w:rsidRDefault="008539B5" w:rsidP="008539B5">
      <w:pPr>
        <w:pStyle w:val="Brdtextmedindrag"/>
        <w:ind w:firstLine="0"/>
        <w:rPr>
          <w:sz w:val="18"/>
          <w:szCs w:val="18"/>
        </w:rPr>
      </w:pPr>
      <w:r>
        <w:rPr>
          <w:b/>
          <w:sz w:val="18"/>
          <w:szCs w:val="18"/>
        </w:rPr>
        <w:t>3 §</w:t>
      </w:r>
      <w:r>
        <w:rPr>
          <w:sz w:val="18"/>
          <w:szCs w:val="18"/>
        </w:rPr>
        <w:t xml:space="preserve">    Regeringen eller den myndighet som regeringen bestämmer får meddela föreskrifter om </w:t>
      </w:r>
    </w:p>
    <w:p w14:paraId="439B9832" w14:textId="77777777" w:rsidR="008539B5" w:rsidRDefault="008539B5" w:rsidP="008539B5">
      <w:pPr>
        <w:pStyle w:val="Brdtextmedindrag"/>
        <w:rPr>
          <w:sz w:val="18"/>
          <w:szCs w:val="18"/>
        </w:rPr>
      </w:pPr>
      <w:r>
        <w:rPr>
          <w:sz w:val="18"/>
          <w:szCs w:val="18"/>
        </w:rPr>
        <w:t>1. de produkter som avses i artikel 5.5 i förordning (EU) 2017/745, och</w:t>
      </w:r>
    </w:p>
    <w:p w14:paraId="432A8C8F" w14:textId="77777777" w:rsidR="008539B5" w:rsidRDefault="008539B5" w:rsidP="008539B5">
      <w:pPr>
        <w:pStyle w:val="Brdtextmedindrag"/>
        <w:rPr>
          <w:sz w:val="18"/>
          <w:szCs w:val="18"/>
        </w:rPr>
      </w:pPr>
      <w:r>
        <w:rPr>
          <w:sz w:val="18"/>
          <w:szCs w:val="18"/>
        </w:rPr>
        <w:t>2. skyldighet för hälso- och sjukvårdsinstitutioner att till den myndighet som regeringen bestämmer lämna ytterligare information om dessa produkter.</w:t>
      </w:r>
    </w:p>
    <w:p w14:paraId="525F1973" w14:textId="77777777" w:rsidR="008539B5" w:rsidRDefault="008539B5" w:rsidP="008539B5">
      <w:pPr>
        <w:pStyle w:val="Brdtextmedindrag"/>
        <w:ind w:firstLine="0"/>
      </w:pPr>
    </w:p>
    <w:p w14:paraId="25601FE7" w14:textId="77777777" w:rsidR="008539B5" w:rsidRDefault="008539B5" w:rsidP="008539B5">
      <w:pPr>
        <w:pStyle w:val="Brdtextmedindrag"/>
        <w:ind w:firstLine="0"/>
      </w:pPr>
      <w:bookmarkStart w:id="705" w:name="_Hlk56694959"/>
      <w:r>
        <w:t>Paragrafen innehåller bemyndiganden till regeringen eller den myndighet som regeringen bestämmer att meddela föreskrifter avseende sådana pro</w:t>
      </w:r>
      <w:r>
        <w:softHyphen/>
        <w:t>dukter som anges i artikel 5.5 i MDR-förordningen, s.k. egentillverkade pro</w:t>
      </w:r>
      <w:r>
        <w:softHyphen/>
        <w:t xml:space="preserve">dukter. </w:t>
      </w:r>
      <w:bookmarkEnd w:id="705"/>
      <w:r>
        <w:t xml:space="preserve">Detta är produkter som endast tillverkas och används inom hälso- och sjukvårdsinstitutioner och de omfattas inte av samma krav som övriga medicintekniska produkter. Av artikel 5.5 i MDR-förordningen framgår det att de relevanta allmänna kraven på säkerhet och prestanda som anges i bilaga I till MDR-förordningen ska gälla dessa produkter, men att övriga bestämmelser i MDR-förordningen inte ska tillämpas. I </w:t>
      </w:r>
      <w:r>
        <w:rPr>
          <w:i/>
        </w:rPr>
        <w:t>punkt 1</w:t>
      </w:r>
      <w:r>
        <w:t xml:space="preserve"> ges regeringen eller den myndighet som regeringen bestämmer rätt att med</w:t>
      </w:r>
      <w:r>
        <w:softHyphen/>
        <w:t xml:space="preserve">dela föreskrifter om dessa produkter. I </w:t>
      </w:r>
      <w:r>
        <w:rPr>
          <w:i/>
        </w:rPr>
        <w:t>punkt 2</w:t>
      </w:r>
      <w:r>
        <w:t xml:space="preserve"> får föreskrifter meddelas om att hälso- och sjukvårdsinstitutioner ska lämna ytterligare information om sina produkter än den information som ska lämnas enligt artikel 5.5. Denna information ska lämna till den myndighet som utses av regeringen. </w:t>
      </w:r>
    </w:p>
    <w:p w14:paraId="73B4B390" w14:textId="41EF4F30" w:rsidR="008539B5" w:rsidRDefault="008539B5" w:rsidP="008539B5">
      <w:pPr>
        <w:pStyle w:val="Brdtextmedindrag"/>
      </w:pPr>
      <w:r>
        <w:t>Begreppet hälso- och sjukvårdsinstitution är definierat i artikel 2.36 i MDR-förordningen. Med begreppet avses en organisation vars primära syfte är att ge vård eller behandling till patienter eller att främja folkhälsan. En viss vägledning av uttryckets räckvidd ges i skäl 30 i ingressen till MDR-förordningen där det anges att bland hälso- och sjukvårds</w:t>
      </w:r>
      <w:r>
        <w:softHyphen/>
        <w:t>institu</w:t>
      </w:r>
      <w:r>
        <w:softHyphen/>
        <w:t>tion</w:t>
      </w:r>
      <w:r>
        <w:softHyphen/>
        <w:t>er ingår sjukhus och institutioner men även laboratorier och folk</w:t>
      </w:r>
      <w:r>
        <w:softHyphen/>
        <w:t>hälso</w:t>
      </w:r>
      <w:r>
        <w:softHyphen/>
        <w:t>institu</w:t>
      </w:r>
      <w:r>
        <w:softHyphen/>
        <w:t>tioner som stöder hälso- och sjukvårdssystemet eller tillgodo</w:t>
      </w:r>
      <w:r>
        <w:softHyphen/>
        <w:t>ser patient</w:t>
      </w:r>
      <w:r>
        <w:softHyphen/>
        <w:t>behov men som inte direkt behandlar eller vårdar patienter. Av skäl</w:t>
      </w:r>
      <w:r>
        <w:softHyphen/>
        <w:t>en framgår även att uttrycket hälso- och sjukvårds</w:t>
      </w:r>
      <w:r>
        <w:softHyphen/>
        <w:t>institution inte omfattar inrätt</w:t>
      </w:r>
      <w:r>
        <w:softHyphen/>
        <w:t>ningar som i första hand har som syfte att främja hälsofrågor eller en hälso</w:t>
      </w:r>
      <w:r>
        <w:softHyphen/>
        <w:t xml:space="preserve">sam livsstil, såsom gym, spa, friskvårds- och träningsanläggningar. Uttryckets innebörd behandlas ytterligare i avsnitt 6.2. </w:t>
      </w:r>
    </w:p>
    <w:p w14:paraId="76598290" w14:textId="77777777" w:rsidR="008539B5" w:rsidRDefault="008539B5" w:rsidP="008539B5">
      <w:pPr>
        <w:pStyle w:val="Brdtextmedindrag"/>
      </w:pPr>
      <w:r>
        <w:t>Övervägandena finns i avsnitt 9.4.</w:t>
      </w:r>
    </w:p>
    <w:p w14:paraId="62F2B3D7" w14:textId="77777777" w:rsidR="008539B5" w:rsidRDefault="008539B5" w:rsidP="008539B5">
      <w:pPr>
        <w:pStyle w:val="Rubrik4utannumrering"/>
        <w:rPr>
          <w:sz w:val="18"/>
          <w:szCs w:val="18"/>
        </w:rPr>
      </w:pPr>
      <w:r>
        <w:rPr>
          <w:sz w:val="18"/>
          <w:szCs w:val="18"/>
        </w:rPr>
        <w:t xml:space="preserve">Föreskrifter om reprocessing och återanvändning </w:t>
      </w:r>
    </w:p>
    <w:p w14:paraId="13EA1DBE" w14:textId="160FFC3C" w:rsidR="008539B5" w:rsidRDefault="008539B5" w:rsidP="008539B5">
      <w:pPr>
        <w:pStyle w:val="Brdtextmedindrag"/>
        <w:ind w:firstLine="0"/>
        <w:rPr>
          <w:sz w:val="18"/>
          <w:szCs w:val="18"/>
        </w:rPr>
      </w:pPr>
      <w:r>
        <w:rPr>
          <w:b/>
          <w:sz w:val="18"/>
          <w:szCs w:val="18"/>
        </w:rPr>
        <w:t>4 §</w:t>
      </w:r>
      <w:r>
        <w:rPr>
          <w:sz w:val="18"/>
          <w:szCs w:val="18"/>
        </w:rPr>
        <w:t>    </w:t>
      </w:r>
      <w:bookmarkStart w:id="706" w:name="_Hlk34162345"/>
      <w:r>
        <w:rPr>
          <w:sz w:val="18"/>
          <w:szCs w:val="18"/>
        </w:rPr>
        <w:t xml:space="preserve">Regeringen eller den myndighet som regeringen bestämmer får meddela föreskrifter om </w:t>
      </w:r>
    </w:p>
    <w:p w14:paraId="1783C550" w14:textId="77777777" w:rsidR="008539B5" w:rsidRDefault="008539B5" w:rsidP="008539B5">
      <w:pPr>
        <w:pStyle w:val="Brdtextmedindrag"/>
        <w:rPr>
          <w:sz w:val="18"/>
          <w:szCs w:val="18"/>
        </w:rPr>
      </w:pPr>
      <w:r>
        <w:rPr>
          <w:sz w:val="18"/>
          <w:szCs w:val="18"/>
        </w:rPr>
        <w:t>1. tillåtelse att reprocessa och återanvända en engångsprodukt i enlighet med artikel 17 i förordning (EU) 2017/745,</w:t>
      </w:r>
    </w:p>
    <w:p w14:paraId="353545E3" w14:textId="77777777" w:rsidR="008539B5" w:rsidRDefault="008539B5" w:rsidP="008539B5">
      <w:pPr>
        <w:pStyle w:val="Brdtextmedindrag"/>
        <w:rPr>
          <w:sz w:val="18"/>
          <w:szCs w:val="18"/>
        </w:rPr>
      </w:pPr>
      <w:r>
        <w:rPr>
          <w:sz w:val="18"/>
          <w:szCs w:val="18"/>
        </w:rPr>
        <w:t xml:space="preserve">2. under vilka villkor en engångsprodukt får reprocessas, återanvändas och tillhandahållas, och </w:t>
      </w:r>
    </w:p>
    <w:p w14:paraId="57C6D54D" w14:textId="77777777" w:rsidR="008539B5" w:rsidRDefault="008539B5" w:rsidP="008539B5">
      <w:pPr>
        <w:pStyle w:val="Brdtextmedindrag"/>
        <w:rPr>
          <w:sz w:val="18"/>
          <w:szCs w:val="18"/>
        </w:rPr>
      </w:pPr>
      <w:r>
        <w:rPr>
          <w:sz w:val="18"/>
          <w:szCs w:val="18"/>
        </w:rPr>
        <w:t>3. under vilka villkor en engångsprodukt får reprocessas och överföras till ett annat land.</w:t>
      </w:r>
    </w:p>
    <w:p w14:paraId="01F1E1E3" w14:textId="77777777" w:rsidR="008539B5" w:rsidRDefault="008539B5" w:rsidP="008539B5">
      <w:pPr>
        <w:pStyle w:val="Brdtextmedindrag"/>
        <w:ind w:firstLine="0"/>
      </w:pPr>
    </w:p>
    <w:p w14:paraId="37737F0F" w14:textId="77777777" w:rsidR="008539B5" w:rsidRDefault="008539B5" w:rsidP="008539B5">
      <w:pPr>
        <w:pStyle w:val="Brdtextmedindrag"/>
        <w:ind w:firstLine="0"/>
      </w:pPr>
      <w:r>
        <w:t xml:space="preserve">Bestämmelsen ger regeringen eller den myndighet som regeringen bestämmer möjlighet att meddela föreskrifter om att tillåta reprocessing och återanvändning av begagnade engångsprodukter. Sådan hantering av engångsprodukter får enligt artikel 17 i MDR-förordningen endast ske om det är tillåtet enligt nationell rätt, och med iakttagande av de krav som fastställs i MDR-förordningen. </w:t>
      </w:r>
    </w:p>
    <w:p w14:paraId="64DE21C4" w14:textId="77777777" w:rsidR="008539B5" w:rsidRDefault="008539B5" w:rsidP="008539B5">
      <w:pPr>
        <w:pStyle w:val="Brdtextmedindrag"/>
      </w:pPr>
      <w:r>
        <w:t xml:space="preserve">De föreskrifter som ska kunna meddelas med stöd av bemyndigandet avser </w:t>
      </w:r>
    </w:p>
    <w:p w14:paraId="38C23957" w14:textId="77777777" w:rsidR="008539B5" w:rsidRDefault="008539B5" w:rsidP="008539B5">
      <w:pPr>
        <w:pStyle w:val="Brdtextmedindrag"/>
      </w:pPr>
      <w:r>
        <w:t xml:space="preserve">– tillåtelse att reprocessa och återanvända engångsprodukter i enlighet med artikel 17 i MDR-förordningen, </w:t>
      </w:r>
    </w:p>
    <w:p w14:paraId="0E1E8FFB" w14:textId="77777777" w:rsidR="008539B5" w:rsidRDefault="008539B5" w:rsidP="008539B5">
      <w:pPr>
        <w:pStyle w:val="Brdtextmedindrag"/>
      </w:pPr>
      <w:r>
        <w:t xml:space="preserve">– vilka villkor som ska gälla för en hälso- och sjukvårdsinstitution som utför reprocessing och återanvänder engångsprodukter inom institutionen, </w:t>
      </w:r>
    </w:p>
    <w:p w14:paraId="45864DB3" w14:textId="77777777" w:rsidR="008539B5" w:rsidRDefault="008539B5" w:rsidP="008539B5">
      <w:pPr>
        <w:pStyle w:val="Brdtextmedindrag"/>
      </w:pPr>
      <w:r>
        <w:t>– vilka villkor som ska gälla för en extern reprocessare som utför reprocessing på begäran av en hälso- och sjukvårdsinstitution,</w:t>
      </w:r>
    </w:p>
    <w:p w14:paraId="4C5FAABC" w14:textId="77777777" w:rsidR="008539B5" w:rsidRDefault="008539B5" w:rsidP="008539B5">
      <w:pPr>
        <w:pStyle w:val="Brdtextmedindrag"/>
      </w:pPr>
      <w:r>
        <w:t xml:space="preserve">– reprocessing och överföring av engångsprodukter till ett annat land, och </w:t>
      </w:r>
    </w:p>
    <w:p w14:paraId="0D25DEEB" w14:textId="77777777" w:rsidR="008539B5" w:rsidRDefault="008539B5" w:rsidP="008539B5">
      <w:pPr>
        <w:pStyle w:val="Brdtextmedindrag"/>
      </w:pPr>
      <w:r>
        <w:t>– tillhandahållande eller återanvändning av reprocessade engångs</w:t>
      </w:r>
      <w:r>
        <w:softHyphen/>
        <w:t>produkter.</w:t>
      </w:r>
    </w:p>
    <w:p w14:paraId="00E59113" w14:textId="7CB346A4" w:rsidR="008539B5" w:rsidRDefault="008539B5" w:rsidP="008539B5">
      <w:pPr>
        <w:pStyle w:val="Brdtextmedindrag"/>
      </w:pPr>
      <w:r>
        <w:rPr>
          <w:szCs w:val="22"/>
        </w:rPr>
        <w:t>Begreppet hälso- och sjukvårdsinstitution behandlas i författnings</w:t>
      </w:r>
      <w:r>
        <w:rPr>
          <w:szCs w:val="22"/>
        </w:rPr>
        <w:softHyphen/>
        <w:t>kom</w:t>
      </w:r>
      <w:r>
        <w:rPr>
          <w:szCs w:val="22"/>
        </w:rPr>
        <w:softHyphen/>
        <w:t>men</w:t>
      </w:r>
      <w:r>
        <w:rPr>
          <w:szCs w:val="22"/>
        </w:rPr>
        <w:softHyphen/>
        <w:t>tar</w:t>
      </w:r>
      <w:r>
        <w:rPr>
          <w:szCs w:val="22"/>
        </w:rPr>
        <w:softHyphen/>
        <w:t>en till 3 § och i avsnitt 6.2.</w:t>
      </w:r>
    </w:p>
    <w:p w14:paraId="01FB461F" w14:textId="77777777" w:rsidR="008539B5" w:rsidRDefault="008539B5" w:rsidP="008539B5">
      <w:pPr>
        <w:pStyle w:val="Brdtextmedindrag"/>
      </w:pPr>
      <w:r>
        <w:t>Övervägandena finns i avsnitt 9.5.</w:t>
      </w:r>
    </w:p>
    <w:bookmarkEnd w:id="706"/>
    <w:p w14:paraId="1FBDB9EE" w14:textId="77777777" w:rsidR="008539B5" w:rsidRDefault="008539B5" w:rsidP="008539B5">
      <w:pPr>
        <w:pStyle w:val="Rubrik4utannumrering"/>
        <w:rPr>
          <w:sz w:val="18"/>
          <w:szCs w:val="18"/>
        </w:rPr>
      </w:pPr>
      <w:r>
        <w:rPr>
          <w:sz w:val="18"/>
          <w:szCs w:val="18"/>
        </w:rPr>
        <w:t>Föreskrifter om blod och blodkomponenter</w:t>
      </w:r>
    </w:p>
    <w:p w14:paraId="4C9293F2" w14:textId="4D983AF2" w:rsidR="008539B5" w:rsidRDefault="008539B5" w:rsidP="008539B5">
      <w:pPr>
        <w:pStyle w:val="Brdtextmedindrag"/>
        <w:ind w:firstLine="0"/>
      </w:pPr>
      <w:r>
        <w:rPr>
          <w:b/>
          <w:sz w:val="18"/>
          <w:szCs w:val="18"/>
        </w:rPr>
        <w:t>5 §</w:t>
      </w:r>
      <w:r>
        <w:rPr>
          <w:sz w:val="18"/>
          <w:szCs w:val="18"/>
        </w:rPr>
        <w:t>    Regeringen eller den myndighet som regeringen bestämmer får meddela föreskrifter om framställning, förvaring och distribution av blod och blodkomponenter avsedda att användas som råvara vid tillverkning av produkter som omfattas av förordning (EU) 2017/745.</w:t>
      </w:r>
      <w:r>
        <w:t xml:space="preserve">  </w:t>
      </w:r>
    </w:p>
    <w:p w14:paraId="2E428A1D" w14:textId="77777777" w:rsidR="008539B5" w:rsidRDefault="008539B5" w:rsidP="008539B5">
      <w:pPr>
        <w:pStyle w:val="Brdtextmedindrag"/>
        <w:ind w:firstLine="0"/>
      </w:pPr>
    </w:p>
    <w:p w14:paraId="49B93893" w14:textId="5C75B3BC" w:rsidR="008539B5" w:rsidRDefault="008539B5" w:rsidP="008539B5">
      <w:pPr>
        <w:pStyle w:val="Brdtextmedindrag"/>
        <w:ind w:firstLine="0"/>
      </w:pPr>
      <w:r>
        <w:t>Paragrafen motsvarar 6 § 6 lagen om medicintekniska produkter. För</w:t>
      </w:r>
      <w:r>
        <w:softHyphen/>
        <w:t>arbet</w:t>
      </w:r>
      <w:r>
        <w:softHyphen/>
        <w:t>en till den bestämmelsen finns i propositionen Ändringar i lagen om blod</w:t>
      </w:r>
      <w:r>
        <w:softHyphen/>
        <w:t>säkerhet m.m. (prop. 2007/08:2 s. 32 f. och 37 f.). En förändring i för</w:t>
      </w:r>
      <w:r>
        <w:softHyphen/>
        <w:t>hållande till 6 § 6 lagen om medicintekniska produkter är att bemyndig</w:t>
      </w:r>
      <w:r>
        <w:softHyphen/>
        <w:t>and</w:t>
      </w:r>
      <w:r>
        <w:softHyphen/>
        <w:t>et nu avser tillverkning av produkter som omfattas av MDR-förord</w:t>
      </w:r>
      <w:r>
        <w:softHyphen/>
        <w:t>ning</w:t>
      </w:r>
      <w:r>
        <w:softHyphen/>
        <w:t>en. Därmed kommer bemyndigandet även omfatta de produkter som anges i bilaga XVI till MDR-förordningen när EU-förordningen kommer att omfatta även dessa produkter. Dessa produkter beskrivs i avsnitt 6.2 och författningskommentaren till 1 kap. 2 § i avsnitt 21.2.</w:t>
      </w:r>
    </w:p>
    <w:p w14:paraId="61BC4886" w14:textId="77777777" w:rsidR="008539B5" w:rsidRDefault="008539B5" w:rsidP="008539B5">
      <w:pPr>
        <w:pStyle w:val="Brdtextmedindrag"/>
      </w:pPr>
      <w:r>
        <w:t>Övervägandena finns i avsnitt 13.2.</w:t>
      </w:r>
    </w:p>
    <w:p w14:paraId="0F3736D1" w14:textId="77777777" w:rsidR="008539B5" w:rsidRDefault="008539B5" w:rsidP="008539B5">
      <w:pPr>
        <w:pStyle w:val="Rubrik4utannumrering"/>
        <w:rPr>
          <w:sz w:val="18"/>
          <w:szCs w:val="18"/>
        </w:rPr>
      </w:pPr>
      <w:r>
        <w:rPr>
          <w:sz w:val="18"/>
          <w:szCs w:val="18"/>
        </w:rPr>
        <w:t>Föreskrifter om medicinsk yrkesverksamhet vid distansförsäljning</w:t>
      </w:r>
    </w:p>
    <w:p w14:paraId="543EA63F" w14:textId="5DAC3981" w:rsidR="008539B5" w:rsidRDefault="008539B5" w:rsidP="008539B5">
      <w:pPr>
        <w:pStyle w:val="Brdtextmedindrag"/>
        <w:ind w:firstLine="0"/>
        <w:rPr>
          <w:sz w:val="18"/>
          <w:szCs w:val="18"/>
        </w:rPr>
      </w:pPr>
      <w:r>
        <w:rPr>
          <w:b/>
          <w:sz w:val="18"/>
          <w:szCs w:val="18"/>
        </w:rPr>
        <w:t>6 §    </w:t>
      </w:r>
      <w:r>
        <w:rPr>
          <w:sz w:val="18"/>
          <w:szCs w:val="18"/>
        </w:rPr>
        <w:t xml:space="preserve">Regeringen eller den myndighet som regeringen bestämmer får meddela föreskrifter om den medicinska yrkesverksamhet som ska finnas att tillgå när en produkt mot betalning eller kostnadsfritt används i samband med kommersiell verksamhet för att tillhandahålla en diagnostisk eller terapeutisk tjänst som via informationssamhällets tjänster eller genom andra kommunikationsmedel direkt eller via mellanhänder erbjuds till en fysisk eller juridisk person som är etablerad i Europeiska ekonomiska samarbetsområdet. </w:t>
      </w:r>
    </w:p>
    <w:p w14:paraId="027CB32E" w14:textId="77777777" w:rsidR="008539B5" w:rsidRDefault="008539B5" w:rsidP="008539B5">
      <w:pPr>
        <w:pStyle w:val="Brdtextmedindrag"/>
      </w:pPr>
      <w:r>
        <w:rPr>
          <w:sz w:val="18"/>
          <w:szCs w:val="18"/>
        </w:rPr>
        <w:t>Med informationssamhällets tjänster i första stycket avses tjänster enligt defini</w:t>
      </w:r>
      <w:r>
        <w:rPr>
          <w:sz w:val="18"/>
          <w:szCs w:val="18"/>
        </w:rPr>
        <w:softHyphen/>
        <w:t>tion</w:t>
      </w:r>
      <w:r>
        <w:rPr>
          <w:sz w:val="18"/>
          <w:szCs w:val="18"/>
        </w:rPr>
        <w:softHyphen/>
        <w:t>en i artikel 1.1 b i Europaparlamentets och rådets direktiv (EU) 2015/1535 av den 9 september 2015 om ett informationsförfarande beträffande tekniska före</w:t>
      </w:r>
      <w:r>
        <w:rPr>
          <w:sz w:val="18"/>
          <w:szCs w:val="18"/>
        </w:rPr>
        <w:softHyphen/>
        <w:t>skrifter och beträffande föreskrifter för informationssamhällets tjänster.</w:t>
      </w:r>
    </w:p>
    <w:p w14:paraId="6A47CC51" w14:textId="3EBE508C" w:rsidR="008539B5" w:rsidRDefault="008539B5" w:rsidP="008539B5">
      <w:pPr>
        <w:pStyle w:val="Brdtext"/>
      </w:pPr>
      <w:r>
        <w:t>Paragrafen innehåller ett bemyndigande för regeringen eller den myndighet som regeringen bestämmer att meddela föreskrifter om den medicinska yrkeskunskap som ska finnas att tillgå när en produkt används i samband med kommersiell verksamhet för att tillhandahålla en diagnost</w:t>
      </w:r>
      <w:r>
        <w:softHyphen/>
        <w:t>isk eller terapeutisk tjänst via informationssamhällets tjänster. Bestäm</w:t>
      </w:r>
      <w:r>
        <w:softHyphen/>
        <w:t>mels</w:t>
      </w:r>
      <w:r>
        <w:softHyphen/>
        <w:t xml:space="preserve">er om medicintekniska produkter och distansförsäljning finns i artikel 6 i MDR-förordningen. </w:t>
      </w:r>
    </w:p>
    <w:p w14:paraId="5F7635CD" w14:textId="2624F316" w:rsidR="008539B5" w:rsidRDefault="008539B5" w:rsidP="008539B5">
      <w:pPr>
        <w:pStyle w:val="Brdtextmedindrag"/>
      </w:pPr>
      <w:r>
        <w:t xml:space="preserve">Som anges i </w:t>
      </w:r>
      <w:r>
        <w:rPr>
          <w:i/>
        </w:rPr>
        <w:t>andra stycket</w:t>
      </w:r>
      <w:r>
        <w:t xml:space="preserve"> så avses med informationssamhällets tjänster sådana tjänster som omfattas av definitionen i artikel 1.1 b i direktiv (EU) 2015/1535. I korthet avses alla informationssamhällets tjänster, dvs. tjänst</w:t>
      </w:r>
      <w:r>
        <w:softHyphen/>
        <w:t xml:space="preserve">er som vanligtvis utförs mot ersättning på distans, på elektronisk väg och på individuell begäran av en tjänstemottagare. </w:t>
      </w:r>
    </w:p>
    <w:p w14:paraId="54FAEA17" w14:textId="77777777" w:rsidR="008539B5" w:rsidRDefault="008539B5" w:rsidP="008539B5">
      <w:pPr>
        <w:pStyle w:val="Brdtextmedindrag"/>
      </w:pPr>
      <w:r>
        <w:t>Övervägandena finns i avsnitt 9.6.</w:t>
      </w:r>
    </w:p>
    <w:p w14:paraId="38F34E6C" w14:textId="77777777" w:rsidR="008539B5" w:rsidRDefault="008539B5" w:rsidP="008539B5">
      <w:pPr>
        <w:pStyle w:val="Rubrik4utannumrering"/>
        <w:rPr>
          <w:sz w:val="18"/>
          <w:szCs w:val="18"/>
        </w:rPr>
      </w:pPr>
      <w:r>
        <w:rPr>
          <w:sz w:val="18"/>
          <w:szCs w:val="18"/>
        </w:rPr>
        <w:t>Föreskrifter om utbildningar som sakkunniga personer ska ha</w:t>
      </w:r>
    </w:p>
    <w:p w14:paraId="69144572" w14:textId="79BA56DD" w:rsidR="008539B5" w:rsidRDefault="008539B5" w:rsidP="008539B5">
      <w:pPr>
        <w:pStyle w:val="Brdtext"/>
        <w:rPr>
          <w:sz w:val="18"/>
          <w:szCs w:val="18"/>
        </w:rPr>
      </w:pPr>
      <w:r>
        <w:rPr>
          <w:b/>
          <w:sz w:val="18"/>
          <w:szCs w:val="18"/>
        </w:rPr>
        <w:t>7 §</w:t>
      </w:r>
      <w:r>
        <w:rPr>
          <w:sz w:val="18"/>
          <w:szCs w:val="18"/>
        </w:rPr>
        <w:t>    Regeringen eller den myndighet som regeringen bestämmer får meddela före</w:t>
      </w:r>
      <w:r>
        <w:rPr>
          <w:sz w:val="18"/>
          <w:szCs w:val="18"/>
        </w:rPr>
        <w:softHyphen/>
        <w:t>skrifter om vilka utbildningar inom juridik, medicin, farmaci, ingenjörs</w:t>
      </w:r>
      <w:r>
        <w:rPr>
          <w:sz w:val="18"/>
          <w:szCs w:val="18"/>
        </w:rPr>
        <w:softHyphen/>
        <w:t>veten</w:t>
      </w:r>
      <w:r>
        <w:rPr>
          <w:sz w:val="18"/>
          <w:szCs w:val="18"/>
        </w:rPr>
        <w:softHyphen/>
        <w:t xml:space="preserve">skap eller annan relevant vetenskaplig disciplin som den person som har ansvar för att regelverket följs ska ha i enlighet med artikel 15.1, 15.2 och 15.6 i förordning (EU) 2017/745. </w:t>
      </w:r>
    </w:p>
    <w:p w14:paraId="49B919CE" w14:textId="77777777" w:rsidR="008539B5" w:rsidRDefault="008539B5" w:rsidP="008539B5">
      <w:pPr>
        <w:pStyle w:val="Brdtextmedindrag"/>
      </w:pPr>
    </w:p>
    <w:p w14:paraId="5D1FC32F" w14:textId="77777777" w:rsidR="008539B5" w:rsidRDefault="008539B5" w:rsidP="008539B5">
      <w:pPr>
        <w:pStyle w:val="Brdtextmedindrag"/>
        <w:ind w:firstLine="0"/>
      </w:pPr>
      <w:bookmarkStart w:id="707" w:name="_Hlk56695525"/>
      <w:r>
        <w:t>Paragrafen innehåller ett bemyndigande för regeringen eller den myndig</w:t>
      </w:r>
      <w:r>
        <w:softHyphen/>
        <w:t xml:space="preserve">het regeringen bestämmer att meddela föreskrifter om den utbildning en person ska ha för att kunna ta ansvar för att regelverket om produkter som omfattas av MDR-förordningen följs. Av artikel 15 i MDR-förordningen framgår att tillverkaren ska ha tillgång till en sådan sakkunnig person. </w:t>
      </w:r>
    </w:p>
    <w:bookmarkEnd w:id="707"/>
    <w:p w14:paraId="268FC9A1" w14:textId="77777777" w:rsidR="008539B5" w:rsidRDefault="008539B5" w:rsidP="008539B5">
      <w:pPr>
        <w:pStyle w:val="Brdtextmedindrag"/>
      </w:pPr>
      <w:r>
        <w:t>Övervägandena finns i avsnitt 9.10.</w:t>
      </w:r>
    </w:p>
    <w:p w14:paraId="7536DA03" w14:textId="77777777" w:rsidR="008539B5" w:rsidRDefault="008539B5" w:rsidP="008539B5">
      <w:pPr>
        <w:pStyle w:val="Rubrik4utannumrering"/>
        <w:rPr>
          <w:sz w:val="18"/>
          <w:szCs w:val="18"/>
        </w:rPr>
      </w:pPr>
      <w:r>
        <w:rPr>
          <w:sz w:val="18"/>
          <w:szCs w:val="18"/>
        </w:rPr>
        <w:t>Föreskrifter om det eller de språk som märkning och information ska vara skriven på</w:t>
      </w:r>
    </w:p>
    <w:p w14:paraId="54568B97" w14:textId="22C0F1EB" w:rsidR="008539B5" w:rsidRDefault="008539B5" w:rsidP="008539B5">
      <w:pPr>
        <w:pStyle w:val="Brdtextmedindrag"/>
        <w:ind w:firstLine="0"/>
        <w:rPr>
          <w:sz w:val="18"/>
          <w:szCs w:val="18"/>
        </w:rPr>
      </w:pPr>
      <w:r>
        <w:rPr>
          <w:b/>
          <w:sz w:val="18"/>
          <w:szCs w:val="18"/>
        </w:rPr>
        <w:t>8 §</w:t>
      </w:r>
      <w:r>
        <w:rPr>
          <w:sz w:val="18"/>
          <w:szCs w:val="18"/>
        </w:rPr>
        <w:t xml:space="preserve">    Regeringen eller den myndighet som regeringen bestämmer får meddela föreskrifter om vilka språk som en produkt ska vara märkt på och vilka språk som information till patienter, bruksanvisningar och säkerhetsmeddelanden till marknaden ska vara skrivna på. </w:t>
      </w:r>
      <w:bookmarkStart w:id="708" w:name="_Hlk54603044"/>
    </w:p>
    <w:bookmarkEnd w:id="708"/>
    <w:p w14:paraId="17360C48" w14:textId="6BA9783A" w:rsidR="008539B5" w:rsidRDefault="008539B5" w:rsidP="008539B5">
      <w:pPr>
        <w:pStyle w:val="Brdtextmedindrag"/>
        <w:rPr>
          <w:sz w:val="18"/>
          <w:szCs w:val="18"/>
        </w:rPr>
      </w:pPr>
      <w:r>
        <w:rPr>
          <w:sz w:val="18"/>
          <w:szCs w:val="18"/>
        </w:rPr>
        <w:t>Om det finns särskilda skäl, får den myndighet som regeringen bestämmer i enskilda fall besluta om undantag från kraven som följer av föreskrifter som har meddelats med stöd av första stycket. Ett sådant beslut får förenas med villkor.</w:t>
      </w:r>
    </w:p>
    <w:p w14:paraId="0F81D344" w14:textId="77777777" w:rsidR="008539B5" w:rsidRDefault="008539B5" w:rsidP="008539B5">
      <w:pPr>
        <w:pStyle w:val="Brdtextmedindrag"/>
        <w:ind w:firstLine="0"/>
      </w:pPr>
    </w:p>
    <w:p w14:paraId="02929885" w14:textId="40A2EF22" w:rsidR="008539B5" w:rsidRDefault="008539B5" w:rsidP="008539B5">
      <w:pPr>
        <w:pStyle w:val="Brdtext"/>
      </w:pPr>
      <w:r>
        <w:t>Paragrafen innehåller ett bemyndigande för regeringen eller den mynd</w:t>
      </w:r>
      <w:r>
        <w:softHyphen/>
        <w:t>ig</w:t>
      </w:r>
      <w:r>
        <w:softHyphen/>
        <w:t xml:space="preserve">het regeringen bestämmer att meddela föreskrifter om det eller de språk som märkning och information ska vara skriven på. I </w:t>
      </w:r>
      <w:r>
        <w:rPr>
          <w:i/>
        </w:rPr>
        <w:t>första stycket</w:t>
      </w:r>
      <w:r>
        <w:t xml:space="preserve"> ges ett be</w:t>
      </w:r>
      <w:r>
        <w:softHyphen/>
        <w:t>myndigande till regeringen eller den myndighet som regeringen bestäm</w:t>
      </w:r>
      <w:r>
        <w:softHyphen/>
        <w:t>mer att meddela föreskrifter om det eller de språk som information ska ges på när det gäller en produkt som omfattas av MDR-förordningen. Det kan gälla språkkrav för den information som ska lämnas om en pro</w:t>
      </w:r>
      <w:r>
        <w:softHyphen/>
        <w:t>dukt enligt avsnitt 23 i bilaga I till MDR-förordningen. Den märkning och in</w:t>
      </w:r>
      <w:r>
        <w:softHyphen/>
        <w:t>forma</w:t>
      </w:r>
      <w:r>
        <w:softHyphen/>
        <w:t>tion som ska lämnas enligt den bilagan omfattar även special</w:t>
      </w:r>
      <w:r>
        <w:softHyphen/>
        <w:t>an</w:t>
      </w:r>
      <w:r>
        <w:softHyphen/>
        <w:t>pass</w:t>
      </w:r>
      <w:r>
        <w:softHyphen/>
        <w:t>ade pro</w:t>
      </w:r>
      <w:r>
        <w:softHyphen/>
        <w:t>dukt</w:t>
      </w:r>
      <w:r>
        <w:softHyphen/>
        <w:t>er och prövningsprodukter. Det kan även behöva regleras vilket eller vilka språk som ska användas när det gäller den information som ska lämnas till patienter som fått ett implantat inopererat, jämför artikel 18 i MDR-förordningen. Bemyndigandet omfattar även möjlighet att ställa krav på det språk som bruksanvisningar och säkerhets</w:t>
      </w:r>
      <w:r>
        <w:softHyphen/>
        <w:t>med</w:t>
      </w:r>
      <w:r>
        <w:softHyphen/>
        <w:t>del</w:t>
      </w:r>
      <w:r>
        <w:softHyphen/>
        <w:t>and</w:t>
      </w:r>
      <w:r>
        <w:softHyphen/>
        <w:t>en till mark</w:t>
      </w:r>
      <w:r>
        <w:softHyphen/>
        <w:t xml:space="preserve">naden ska vara skrivna på, jämför artikel 89.8. </w:t>
      </w:r>
    </w:p>
    <w:p w14:paraId="4CF1DE5D" w14:textId="76B80153" w:rsidR="008539B5" w:rsidRDefault="008539B5" w:rsidP="008539B5">
      <w:pPr>
        <w:pStyle w:val="Brdtextmedindrag"/>
      </w:pPr>
      <w:r>
        <w:t>Det kan finnas anledning att göra undantag från att märkning och in</w:t>
      </w:r>
      <w:r>
        <w:softHyphen/>
        <w:t>forma</w:t>
      </w:r>
      <w:r>
        <w:softHyphen/>
        <w:t>tion till patienter, bruksanvisningar och säkerhetsmeddelande till mark</w:t>
      </w:r>
      <w:r>
        <w:softHyphen/>
        <w:t xml:space="preserve">naden ska vara skrivna på ett visst språk. I </w:t>
      </w:r>
      <w:r>
        <w:rPr>
          <w:i/>
        </w:rPr>
        <w:t>andra stycket</w:t>
      </w:r>
      <w:r>
        <w:t xml:space="preserve"> ges den mynd</w:t>
      </w:r>
      <w:r>
        <w:softHyphen/>
        <w:t>ighet som regeringen bestämmer möjlighet att om det finns särskilda skäl meddela undantag i enskilda fall. Ett sådant beslut får förenas med vill</w:t>
      </w:r>
      <w:r>
        <w:softHyphen/>
        <w:t xml:space="preserve">kor. Undantag från språkkraven bör endast bli aktuellt i begränsade fall och då om det finns särskilda skäl. Det kan vara att ett undantag är befogat av skäl som rör folkhälsa eller patienters säkerhet eller hälsa. Ett möjligt exempel kan vara en användarinstruktion för en viss prövningsprodukt. </w:t>
      </w:r>
    </w:p>
    <w:p w14:paraId="75EC6A87" w14:textId="77777777" w:rsidR="008539B5" w:rsidRDefault="008539B5" w:rsidP="008539B5">
      <w:pPr>
        <w:pStyle w:val="Brdtextmedindrag"/>
      </w:pPr>
      <w:r>
        <w:t>Övervägandena finns i avsnitt 9.8.</w:t>
      </w:r>
    </w:p>
    <w:p w14:paraId="09BFBE99" w14:textId="77777777" w:rsidR="008539B5" w:rsidRDefault="008539B5" w:rsidP="008539B5">
      <w:pPr>
        <w:pStyle w:val="Rubrik4utannumrering"/>
        <w:rPr>
          <w:sz w:val="18"/>
          <w:szCs w:val="18"/>
        </w:rPr>
      </w:pPr>
      <w:r>
        <w:rPr>
          <w:sz w:val="18"/>
          <w:szCs w:val="18"/>
        </w:rPr>
        <w:t xml:space="preserve">Föreskrifter om informationskrav i fråga om implantat </w:t>
      </w:r>
    </w:p>
    <w:p w14:paraId="1BFFA94F" w14:textId="1A44D01D" w:rsidR="008539B5" w:rsidRDefault="008539B5" w:rsidP="008539B5">
      <w:pPr>
        <w:pStyle w:val="Brdtextmedindrag"/>
        <w:ind w:firstLine="0"/>
        <w:rPr>
          <w:sz w:val="18"/>
          <w:szCs w:val="18"/>
          <w:highlight w:val="yellow"/>
        </w:rPr>
      </w:pPr>
      <w:r>
        <w:rPr>
          <w:b/>
          <w:sz w:val="18"/>
          <w:szCs w:val="18"/>
        </w:rPr>
        <w:t>9 §</w:t>
      </w:r>
      <w:r>
        <w:rPr>
          <w:sz w:val="18"/>
          <w:szCs w:val="18"/>
        </w:rPr>
        <w:t>   Regeringen eller den myndighet som regeringen bestämmer får meddela före</w:t>
      </w:r>
      <w:r>
        <w:rPr>
          <w:sz w:val="18"/>
          <w:szCs w:val="18"/>
        </w:rPr>
        <w:softHyphen/>
        <w:t>skrifter om att hälso- och sjukvårdsinstitutioner och hälso- och sjukvårdspersonal ska lämna information enligt artikel 18 i förordning (EU) 2017/745 och på vilka sätt den informationen ska lämnas.</w:t>
      </w:r>
    </w:p>
    <w:p w14:paraId="3A0EF83E" w14:textId="77777777" w:rsidR="008539B5" w:rsidRDefault="008539B5" w:rsidP="008539B5">
      <w:pPr>
        <w:pStyle w:val="Brdtextmedindrag"/>
        <w:ind w:firstLine="0"/>
        <w:rPr>
          <w:szCs w:val="22"/>
        </w:rPr>
      </w:pPr>
    </w:p>
    <w:p w14:paraId="6B56335E" w14:textId="1616AB55" w:rsidR="008539B5" w:rsidRDefault="008539B5" w:rsidP="008539B5">
      <w:pPr>
        <w:pStyle w:val="Brdtextmedindrag"/>
        <w:ind w:firstLine="0"/>
        <w:rPr>
          <w:szCs w:val="22"/>
        </w:rPr>
      </w:pPr>
      <w:r>
        <w:rPr>
          <w:szCs w:val="22"/>
        </w:rPr>
        <w:t xml:space="preserve">Paragrafen innehåller ett bemyndigande om att regeringen eller den myndighet som regeringen bestämmer får meddela föreskrifter om de sätt som informationen enligt artikel 18 i MDR-förordningen ska lämnas. Det är således fråga om den information om ett implantat som ska lämnas till en patient efter det att implantatet har opererats in. Begreppet hälso- och sjukvårdsinstitution behandlas i 3 § och i avsnitt 6.2. </w:t>
      </w:r>
    </w:p>
    <w:p w14:paraId="64FD9CF9" w14:textId="77777777" w:rsidR="008539B5" w:rsidRDefault="008539B5" w:rsidP="008539B5">
      <w:pPr>
        <w:pStyle w:val="Brdtextmedindrag"/>
      </w:pPr>
      <w:r>
        <w:t xml:space="preserve">Övervägandena finns i avsnitt 9.7. </w:t>
      </w:r>
    </w:p>
    <w:p w14:paraId="707BF829" w14:textId="77777777" w:rsidR="008539B5" w:rsidRDefault="008539B5" w:rsidP="008539B5">
      <w:pPr>
        <w:pStyle w:val="Rubrik4utannumrering"/>
        <w:rPr>
          <w:sz w:val="18"/>
          <w:szCs w:val="18"/>
        </w:rPr>
      </w:pPr>
      <w:r>
        <w:rPr>
          <w:sz w:val="18"/>
          <w:szCs w:val="18"/>
        </w:rPr>
        <w:t xml:space="preserve">Föreskrifter om krav på att lagra och förvara UDI </w:t>
      </w:r>
    </w:p>
    <w:p w14:paraId="5EEC38D3" w14:textId="23A18729" w:rsidR="008539B5" w:rsidRDefault="008539B5" w:rsidP="008539B5">
      <w:pPr>
        <w:pStyle w:val="Brdtext"/>
        <w:rPr>
          <w:sz w:val="18"/>
          <w:szCs w:val="18"/>
        </w:rPr>
      </w:pPr>
      <w:r>
        <w:rPr>
          <w:b/>
          <w:sz w:val="18"/>
          <w:szCs w:val="18"/>
        </w:rPr>
        <w:t>10 §</w:t>
      </w:r>
      <w:r>
        <w:rPr>
          <w:sz w:val="18"/>
          <w:szCs w:val="18"/>
        </w:rPr>
        <w:t xml:space="preserve">    Regeringen eller den myndighet som regeringen bestämmer får meddela föreskrifter om att </w:t>
      </w:r>
    </w:p>
    <w:p w14:paraId="274CE147" w14:textId="77777777" w:rsidR="008539B5" w:rsidRDefault="008539B5" w:rsidP="008539B5">
      <w:pPr>
        <w:pStyle w:val="Brdtextmedindrag"/>
        <w:rPr>
          <w:sz w:val="18"/>
          <w:szCs w:val="18"/>
        </w:rPr>
      </w:pPr>
      <w:r>
        <w:rPr>
          <w:sz w:val="18"/>
          <w:szCs w:val="18"/>
        </w:rPr>
        <w:t>1. hälso- och sjukvårdsinstitutioner ska lagra och förvara den unika produkt</w:t>
      </w:r>
      <w:r>
        <w:rPr>
          <w:sz w:val="18"/>
          <w:szCs w:val="18"/>
        </w:rPr>
        <w:softHyphen/>
        <w:t xml:space="preserve">identifieringen (UDI) även för produkter som inte är implantat i klass III och som har levererats till dem, och  </w:t>
      </w:r>
    </w:p>
    <w:p w14:paraId="4B6B267A" w14:textId="77777777" w:rsidR="008539B5" w:rsidRDefault="008539B5" w:rsidP="008539B5">
      <w:pPr>
        <w:pStyle w:val="Brdtextmedindrag"/>
        <w:rPr>
          <w:sz w:val="18"/>
          <w:szCs w:val="18"/>
        </w:rPr>
      </w:pPr>
      <w:r>
        <w:rPr>
          <w:sz w:val="18"/>
          <w:szCs w:val="18"/>
        </w:rPr>
        <w:t>2. hälso- och sjukvårdspersonal ska lagra och förvara UDI för produkter som har levererats till dem.</w:t>
      </w:r>
    </w:p>
    <w:p w14:paraId="68AFED4F" w14:textId="77777777" w:rsidR="008539B5" w:rsidRDefault="008539B5" w:rsidP="008539B5">
      <w:pPr>
        <w:pStyle w:val="Brdtextmedindrag"/>
      </w:pPr>
    </w:p>
    <w:p w14:paraId="402FEB7B" w14:textId="77777777" w:rsidR="008539B5" w:rsidRDefault="008539B5" w:rsidP="008539B5">
      <w:pPr>
        <w:pStyle w:val="Brdtext"/>
      </w:pPr>
      <w:r>
        <w:t xml:space="preserve">Paragrafen innehåller bemyndiganden om att regeringen eller den myndighet som regeringen bestämmer får meddela föreskrifter om att lagra och förvara en produkts unika produktidentitet (UDI). </w:t>
      </w:r>
      <w:bookmarkStart w:id="709" w:name="_Hlk56610998"/>
      <w:r>
        <w:t xml:space="preserve">Begreppet UDI är definierat i artikel 2.15 i MDR-förordningen. </w:t>
      </w:r>
      <w:bookmarkEnd w:id="709"/>
      <w:r>
        <w:t>Enligt artikel 27.9 i MDR-för</w:t>
      </w:r>
      <w:r>
        <w:softHyphen/>
        <w:t>ordningen ska hälso- och sjukvårdsinstitutioner lagra och förvara UDI för implantat i klass III som har levererats till dem. Med stöd av be</w:t>
      </w:r>
      <w:r>
        <w:softHyphen/>
        <w:t xml:space="preserve">myndigandet i </w:t>
      </w:r>
      <w:r>
        <w:rPr>
          <w:i/>
        </w:rPr>
        <w:t xml:space="preserve">punkt 1 </w:t>
      </w:r>
      <w:r>
        <w:t>kan föreskrifter meddelas om att hälso- och sjukvårds</w:t>
      </w:r>
      <w:r>
        <w:softHyphen/>
        <w:t xml:space="preserve">institutioner även ska lagra och förvara UDI för andra produkter. Enligt </w:t>
      </w:r>
      <w:r>
        <w:rPr>
          <w:i/>
          <w:iCs/>
        </w:rPr>
        <w:t>punkt 2</w:t>
      </w:r>
      <w:r>
        <w:t xml:space="preserve"> får föreskrifter även meddelas om att hälso- och sjukvårds</w:t>
      </w:r>
      <w:r>
        <w:softHyphen/>
        <w:t xml:space="preserve">personal ska lagra och förvara UDI för produkter som har levererats till dem. </w:t>
      </w:r>
    </w:p>
    <w:p w14:paraId="0969AA39" w14:textId="48855198" w:rsidR="008539B5" w:rsidRDefault="008539B5" w:rsidP="008539B5">
      <w:pPr>
        <w:pStyle w:val="Brdtextmedindrag"/>
      </w:pPr>
      <w:r>
        <w:rPr>
          <w:szCs w:val="22"/>
        </w:rPr>
        <w:t>Begreppet hälso- och sjukvårdsinstitution behandlas i författnings</w:t>
      </w:r>
      <w:r>
        <w:rPr>
          <w:szCs w:val="22"/>
        </w:rPr>
        <w:softHyphen/>
        <w:t>kommentaren till 3 § och i avsnitt 6.2.</w:t>
      </w:r>
    </w:p>
    <w:p w14:paraId="35B40CB2" w14:textId="77777777" w:rsidR="008539B5" w:rsidRDefault="008539B5" w:rsidP="008539B5">
      <w:pPr>
        <w:pStyle w:val="Brdtextmedindrag"/>
      </w:pPr>
      <w:r>
        <w:t>Övervägandena finns i avsnitt 9.11.</w:t>
      </w:r>
    </w:p>
    <w:p w14:paraId="5757E726" w14:textId="77777777" w:rsidR="008539B5" w:rsidRDefault="008539B5" w:rsidP="008539B5">
      <w:pPr>
        <w:pStyle w:val="Rubrik4utannumrering"/>
        <w:rPr>
          <w:sz w:val="18"/>
          <w:szCs w:val="18"/>
        </w:rPr>
      </w:pPr>
      <w:r>
        <w:rPr>
          <w:sz w:val="18"/>
          <w:szCs w:val="18"/>
        </w:rPr>
        <w:t xml:space="preserve">Föreskrifter om registrering av uppgifter </w:t>
      </w:r>
    </w:p>
    <w:p w14:paraId="624B7884" w14:textId="32C62B10" w:rsidR="008539B5" w:rsidRDefault="008539B5" w:rsidP="008539B5">
      <w:pPr>
        <w:pStyle w:val="Brdtext"/>
        <w:rPr>
          <w:sz w:val="18"/>
          <w:szCs w:val="18"/>
        </w:rPr>
      </w:pPr>
      <w:r>
        <w:rPr>
          <w:b/>
          <w:sz w:val="18"/>
          <w:szCs w:val="18"/>
        </w:rPr>
        <w:t>11 §</w:t>
      </w:r>
      <w:r>
        <w:rPr>
          <w:sz w:val="18"/>
          <w:szCs w:val="18"/>
        </w:rPr>
        <w:t xml:space="preserve">    Regeringen eller den myndighet som regeringen bestämmer får meddela föreskrifter om </w:t>
      </w:r>
    </w:p>
    <w:p w14:paraId="045B4662" w14:textId="40795BEC" w:rsidR="008539B5" w:rsidRDefault="008539B5" w:rsidP="008539B5">
      <w:pPr>
        <w:pStyle w:val="Brdtextmedindrag"/>
        <w:rPr>
          <w:sz w:val="18"/>
          <w:szCs w:val="18"/>
        </w:rPr>
      </w:pPr>
      <w:r>
        <w:rPr>
          <w:sz w:val="18"/>
          <w:szCs w:val="18"/>
        </w:rPr>
        <w:t xml:space="preserve">1. skyldighet för ekonomiska aktörer som tillhandahåller eller bedriver verksamhet med produkter i Sverige, inklusive med sådana produkter som anges i föreskrifter som har meddelats med stöd av 1 §, att lämna uppgifter om sin verksamhet och sin produkt hos en myndighet för registrering, och  </w:t>
      </w:r>
    </w:p>
    <w:p w14:paraId="3CA7DCB1" w14:textId="77777777" w:rsidR="008539B5" w:rsidRDefault="008539B5" w:rsidP="008539B5">
      <w:pPr>
        <w:pStyle w:val="Brdtextmedindrag"/>
        <w:rPr>
          <w:sz w:val="18"/>
          <w:szCs w:val="18"/>
        </w:rPr>
      </w:pPr>
      <w:r>
        <w:rPr>
          <w:sz w:val="18"/>
          <w:szCs w:val="18"/>
        </w:rPr>
        <w:t xml:space="preserve">2. skyldighet för den som reprocessar eller återanvänder engångsprodukter i Sverige att registrera uppgifter hos en myndighet om sin verksamhet och sin produkt. </w:t>
      </w:r>
    </w:p>
    <w:p w14:paraId="0ECA49E5" w14:textId="77777777" w:rsidR="008539B5" w:rsidRDefault="008539B5" w:rsidP="008539B5">
      <w:pPr>
        <w:pStyle w:val="Brdtextmedindrag"/>
      </w:pPr>
    </w:p>
    <w:p w14:paraId="018196A2" w14:textId="3EA499F5" w:rsidR="008539B5" w:rsidRDefault="008539B5" w:rsidP="008539B5">
      <w:pPr>
        <w:pStyle w:val="Brdtext"/>
      </w:pPr>
      <w:bookmarkStart w:id="710" w:name="_Hlk34162459"/>
      <w:r>
        <w:t>Paragrafen innehåller bemyndiganden om att regeringen eller den myndig</w:t>
      </w:r>
      <w:r>
        <w:softHyphen/>
        <w:t xml:space="preserve">het som regeringen bestämmer får meddela föreskrifter om skyldigheter att lämna uppgifter till en myndighet som regeringen bestämmer. Enligt </w:t>
      </w:r>
      <w:r>
        <w:rPr>
          <w:i/>
          <w:iCs/>
        </w:rPr>
        <w:t>punkt 1</w:t>
      </w:r>
      <w:r>
        <w:t xml:space="preserve"> omfattar bemyndigandet ekonomiska aktörers skyldigheter att registrera uppgifter till en myndighet om sin verksamhet och sin produkt. Med ekonomiska aktörer avses tillverkare, auktoriserade representanter, importör</w:t>
      </w:r>
      <w:r>
        <w:softHyphen/>
        <w:t>er, distributörer eller sådana personer som avses i artikel 22.1 och 22.3 i MDR-förordningen. Med produkter avses medicin</w:t>
      </w:r>
      <w:r>
        <w:softHyphen/>
        <w:t>tekniska pro</w:t>
      </w:r>
      <w:r>
        <w:softHyphen/>
        <w:t>dukt</w:t>
      </w:r>
      <w:r>
        <w:softHyphen/>
        <w:t>er och tillbehör till medicintekniska produkter, jämför 1 kap. 2 §.</w:t>
      </w:r>
    </w:p>
    <w:p w14:paraId="637C806B" w14:textId="6D3116C0" w:rsidR="008539B5" w:rsidRDefault="008539B5" w:rsidP="008539B5">
      <w:pPr>
        <w:pStyle w:val="Brdtextmedindrag"/>
      </w:pPr>
      <w:r>
        <w:t>I 1 § ges regeringen eller den myndighet som regeringen bestämmer möjlighet att meddela föreskrifter om att krav som följer av eller väsent</w:t>
      </w:r>
      <w:r>
        <w:softHyphen/>
        <w:t>ligen motsvarar kraven enligt MDR-förordningen och denna lag ska gälla även för produkter som inte anges i 1 kap. 2 § men som i fråga om an</w:t>
      </w:r>
      <w:r>
        <w:softHyphen/>
        <w:t>vänd</w:t>
      </w:r>
      <w:r>
        <w:softHyphen/>
        <w:t>ning</w:t>
      </w:r>
      <w:r>
        <w:softHyphen/>
        <w:t>en står nära sådana produkter. Bemyndigandet för regeringen eller den myndig</w:t>
      </w:r>
      <w:r>
        <w:softHyphen/>
        <w:t>het som regeringen bestämmer att meddela föreskrifter om krav på registrering omfattar även ekonomiska aktörer av sådana produkter.</w:t>
      </w:r>
    </w:p>
    <w:p w14:paraId="3A577239" w14:textId="0FB4B5C5" w:rsidR="008539B5" w:rsidRDefault="008539B5" w:rsidP="008539B5">
      <w:pPr>
        <w:pStyle w:val="Brdtextmedindrag"/>
      </w:pPr>
      <w:bookmarkStart w:id="711" w:name="_Hlk56611237"/>
      <w:r>
        <w:t xml:space="preserve">Om reprocessing och återanvändning av engångsprodukter tillåts i Sverige med stöd av 4 § så kan regeringen eller den myndighet som regeringen bestämmer meddela föreskrifter i enlighet med </w:t>
      </w:r>
      <w:r>
        <w:rPr>
          <w:i/>
          <w:iCs/>
        </w:rPr>
        <w:t>punkt 2</w:t>
      </w:r>
      <w:r>
        <w:t xml:space="preserve"> om att den som reprocessar eller återanvänder engångsprodukter i Sverige ska lämna uppgifter om sin verksamhet och sin produkt.  </w:t>
      </w:r>
    </w:p>
    <w:bookmarkEnd w:id="711"/>
    <w:p w14:paraId="47C5C27C" w14:textId="77777777" w:rsidR="008539B5" w:rsidRDefault="008539B5" w:rsidP="008539B5">
      <w:pPr>
        <w:pStyle w:val="Brdtextmedindrag"/>
      </w:pPr>
      <w:r>
        <w:t>Övervägandena finns i avsnitt 9.12.</w:t>
      </w:r>
    </w:p>
    <w:bookmarkEnd w:id="710"/>
    <w:p w14:paraId="08C2D75B" w14:textId="77777777" w:rsidR="008539B5" w:rsidRDefault="008539B5" w:rsidP="008539B5">
      <w:pPr>
        <w:pStyle w:val="Rubrik4utannumrering"/>
        <w:rPr>
          <w:sz w:val="18"/>
          <w:szCs w:val="18"/>
        </w:rPr>
      </w:pPr>
      <w:r>
        <w:rPr>
          <w:sz w:val="18"/>
          <w:szCs w:val="18"/>
        </w:rPr>
        <w:t xml:space="preserve">Föreskrifter om kliniska prövningar </w:t>
      </w:r>
    </w:p>
    <w:p w14:paraId="35CC7C66" w14:textId="6F4A2D69" w:rsidR="008539B5" w:rsidRDefault="008539B5" w:rsidP="008539B5">
      <w:pPr>
        <w:pStyle w:val="Brdtext"/>
        <w:rPr>
          <w:sz w:val="18"/>
          <w:szCs w:val="18"/>
        </w:rPr>
      </w:pPr>
      <w:r>
        <w:rPr>
          <w:b/>
          <w:sz w:val="18"/>
          <w:szCs w:val="18"/>
        </w:rPr>
        <w:t>12 §</w:t>
      </w:r>
      <w:r>
        <w:rPr>
          <w:sz w:val="18"/>
          <w:szCs w:val="18"/>
        </w:rPr>
        <w:t xml:space="preserve">    Regeringen eller den myndighet som regeringen bestämmer får meddela föreskrifter om den behörighet som </w:t>
      </w:r>
    </w:p>
    <w:p w14:paraId="00CD33B1" w14:textId="77777777" w:rsidR="008539B5" w:rsidRDefault="008539B5" w:rsidP="008539B5">
      <w:pPr>
        <w:pStyle w:val="Brdtextmedindrag"/>
        <w:rPr>
          <w:sz w:val="18"/>
          <w:szCs w:val="18"/>
        </w:rPr>
      </w:pPr>
      <w:r>
        <w:rPr>
          <w:sz w:val="18"/>
          <w:szCs w:val="18"/>
        </w:rPr>
        <w:t>1. krävs för att hålla det samtal med försökspersonen som anges i artikel 63.2 c i förordning (EU) 2017/745,</w:t>
      </w:r>
    </w:p>
    <w:p w14:paraId="5B44D096" w14:textId="77777777" w:rsidR="008539B5" w:rsidRDefault="008539B5" w:rsidP="008539B5">
      <w:pPr>
        <w:pStyle w:val="Brdtextmedindrag"/>
        <w:rPr>
          <w:sz w:val="18"/>
          <w:szCs w:val="18"/>
        </w:rPr>
      </w:pPr>
      <w:r>
        <w:rPr>
          <w:sz w:val="18"/>
          <w:szCs w:val="18"/>
        </w:rPr>
        <w:t>2. en person ska ha för att tillhandahålla den aktuella sjukvården under de förhållanden som gäller för kliniska prövningar i enlighet med artikel 62.4 j i förordning (EU) 2017/745, och</w:t>
      </w:r>
    </w:p>
    <w:p w14:paraId="7A02E8AD" w14:textId="77777777" w:rsidR="008539B5" w:rsidRDefault="008539B5" w:rsidP="008539B5">
      <w:pPr>
        <w:pStyle w:val="Brdtextmedindrag"/>
        <w:rPr>
          <w:sz w:val="18"/>
          <w:szCs w:val="18"/>
        </w:rPr>
      </w:pPr>
      <w:r>
        <w:rPr>
          <w:sz w:val="18"/>
          <w:szCs w:val="18"/>
        </w:rPr>
        <w:t xml:space="preserve">3. en person ska ha för att få vara prövare. </w:t>
      </w:r>
    </w:p>
    <w:p w14:paraId="5CA52683" w14:textId="77777777" w:rsidR="008539B5" w:rsidRDefault="008539B5" w:rsidP="008539B5">
      <w:pPr>
        <w:pStyle w:val="Brdtextmedindrag"/>
        <w:ind w:firstLine="0"/>
      </w:pPr>
    </w:p>
    <w:p w14:paraId="46C35E8F" w14:textId="77777777" w:rsidR="008539B5" w:rsidRDefault="008539B5" w:rsidP="008539B5">
      <w:pPr>
        <w:pStyle w:val="Brdtextmedindrag"/>
        <w:ind w:firstLine="0"/>
        <w:rPr>
          <w:szCs w:val="22"/>
        </w:rPr>
      </w:pPr>
      <w:r>
        <w:rPr>
          <w:szCs w:val="22"/>
        </w:rPr>
        <w:t xml:space="preserve">Paragrafen innehåller bemyndiganden för regeringen eller den myndighet som regeringen bestämmer att meddela föreskrifter om kliniska prövningar. Enligt </w:t>
      </w:r>
      <w:r>
        <w:rPr>
          <w:i/>
          <w:szCs w:val="22"/>
        </w:rPr>
        <w:t>punkt 1</w:t>
      </w:r>
      <w:r>
        <w:rPr>
          <w:szCs w:val="22"/>
        </w:rPr>
        <w:t xml:space="preserve"> får föreskrifter meddelas för den behörighet som krävs för att hålla intervjun med försökspersonen enligt artikel 63.2 c i MDR-förordningen. Under denna intervju ska försökspersonen ges informationen om prövningen så att denne kan ta ställning till om han eller hon vill delta i prövningen. </w:t>
      </w:r>
    </w:p>
    <w:p w14:paraId="500F6E2A" w14:textId="77777777" w:rsidR="008539B5" w:rsidRDefault="008539B5" w:rsidP="008539B5">
      <w:pPr>
        <w:pStyle w:val="Brdtextmedindrag"/>
        <w:rPr>
          <w:szCs w:val="22"/>
        </w:rPr>
      </w:pPr>
      <w:r>
        <w:rPr>
          <w:szCs w:val="22"/>
        </w:rPr>
        <w:t xml:space="preserve">Enligt </w:t>
      </w:r>
      <w:r>
        <w:rPr>
          <w:i/>
          <w:iCs/>
          <w:szCs w:val="22"/>
        </w:rPr>
        <w:t>punkt 2</w:t>
      </w:r>
      <w:r>
        <w:rPr>
          <w:szCs w:val="22"/>
        </w:rPr>
        <w:t xml:space="preserve"> får föreskrifter meddelas om den behörighet en person ska ha för att tillhandahålla sjukvården under en klinisk prövning. Det kan vara en läkare eller en tandläkare med lämpliga kvalifikationer eller en annan person som ska ha behörighet att tillhandahålla sådan sjukvård. </w:t>
      </w:r>
    </w:p>
    <w:p w14:paraId="7B020F68" w14:textId="77777777" w:rsidR="008539B5" w:rsidRDefault="008539B5" w:rsidP="008539B5">
      <w:pPr>
        <w:pStyle w:val="Brdtextmedindrag"/>
      </w:pPr>
      <w:r>
        <w:rPr>
          <w:szCs w:val="22"/>
        </w:rPr>
        <w:t xml:space="preserve">Enligt </w:t>
      </w:r>
      <w:r>
        <w:rPr>
          <w:i/>
          <w:szCs w:val="22"/>
        </w:rPr>
        <w:t xml:space="preserve">punkt 3 </w:t>
      </w:r>
      <w:r>
        <w:rPr>
          <w:szCs w:val="22"/>
        </w:rPr>
        <w:t>får föreskrifter meddelas om den behörighet en person ska ha för att få vara prövare. Av artikel 62.6 i MDR-förordningen framgår att prövaren ska vara en person som utövar ett yrke som i den berörda medlemsstaten gör personen kvalificerad att inneha rollen som prövare. Av artikeln framgår även att det vid bedömningen av det yrke som kvalificerar en person till att vara prövare ska beaktas att han eller hon har erforderlig vetenskaplig bakgrund och erfarenhet av patientvård</w:t>
      </w:r>
      <w:r>
        <w:t xml:space="preserve">. </w:t>
      </w:r>
    </w:p>
    <w:p w14:paraId="1915F3EE" w14:textId="77777777" w:rsidR="008539B5" w:rsidRDefault="008539B5" w:rsidP="008539B5">
      <w:pPr>
        <w:pStyle w:val="Brdtextmedindrag"/>
      </w:pPr>
      <w:r>
        <w:t>Övervägandena finns i avsnitt 10.6.</w:t>
      </w:r>
    </w:p>
    <w:p w14:paraId="7A3BC1B5" w14:textId="77777777" w:rsidR="008539B5" w:rsidRDefault="008539B5" w:rsidP="008539B5">
      <w:pPr>
        <w:pStyle w:val="Brdtextmedindrag"/>
        <w:ind w:firstLine="0"/>
      </w:pPr>
    </w:p>
    <w:p w14:paraId="61832B32" w14:textId="7072C2DE" w:rsidR="008539B5" w:rsidRDefault="008539B5" w:rsidP="008539B5">
      <w:pPr>
        <w:pStyle w:val="Brdtextmedindrag"/>
        <w:ind w:firstLine="0"/>
        <w:rPr>
          <w:sz w:val="18"/>
          <w:szCs w:val="18"/>
        </w:rPr>
      </w:pPr>
      <w:r>
        <w:rPr>
          <w:b/>
          <w:sz w:val="18"/>
          <w:szCs w:val="18"/>
        </w:rPr>
        <w:t>13 §</w:t>
      </w:r>
      <w:r>
        <w:rPr>
          <w:sz w:val="18"/>
          <w:szCs w:val="18"/>
        </w:rPr>
        <w:t xml:space="preserve">    Regeringen eller den myndighet som regeringen bestämmer får meddela föreskrifter om </w:t>
      </w:r>
    </w:p>
    <w:p w14:paraId="001D137B" w14:textId="77777777" w:rsidR="008539B5" w:rsidRDefault="008539B5" w:rsidP="008539B5">
      <w:pPr>
        <w:pStyle w:val="Brdtextmedindrag"/>
        <w:rPr>
          <w:sz w:val="18"/>
          <w:szCs w:val="18"/>
        </w:rPr>
      </w:pPr>
      <w:bookmarkStart w:id="712" w:name="_Hlk56763550"/>
      <w:r>
        <w:rPr>
          <w:sz w:val="18"/>
          <w:szCs w:val="18"/>
        </w:rPr>
        <w:t>1. att en sponsor som inte är etablerad inom Europeiska ekonomiska samarbets</w:t>
      </w:r>
      <w:r>
        <w:rPr>
          <w:sz w:val="18"/>
          <w:szCs w:val="18"/>
        </w:rPr>
        <w:softHyphen/>
        <w:t>området inte behöver ha en rättslig företrädare utan i stället får utse minst en kontaktperson i enlighet med artikel 62.2 i förordning (EU) 2017/745, och</w:t>
      </w:r>
    </w:p>
    <w:p w14:paraId="768101E3" w14:textId="73AE366C" w:rsidR="008539B5" w:rsidRDefault="008539B5" w:rsidP="008539B5">
      <w:pPr>
        <w:pStyle w:val="Brdtextmedindrag"/>
        <w:rPr>
          <w:sz w:val="18"/>
          <w:szCs w:val="18"/>
        </w:rPr>
      </w:pPr>
      <w:r>
        <w:rPr>
          <w:sz w:val="18"/>
          <w:szCs w:val="18"/>
        </w:rPr>
        <w:t>2. försäkringar eller andra garantier som avses i 2 kap. 3 §.</w:t>
      </w:r>
      <w:bookmarkEnd w:id="712"/>
    </w:p>
    <w:p w14:paraId="4E32681D" w14:textId="77777777" w:rsidR="008539B5" w:rsidRDefault="008539B5" w:rsidP="008539B5">
      <w:pPr>
        <w:pStyle w:val="Brdtextmedindrag"/>
        <w:ind w:firstLine="0"/>
      </w:pPr>
    </w:p>
    <w:p w14:paraId="7ED0F221" w14:textId="43871F61" w:rsidR="008539B5" w:rsidRDefault="008539B5" w:rsidP="008539B5">
      <w:pPr>
        <w:pStyle w:val="Brdtextmedindrag"/>
        <w:ind w:firstLine="0"/>
      </w:pPr>
      <w:r>
        <w:rPr>
          <w:szCs w:val="22"/>
        </w:rPr>
        <w:t xml:space="preserve">Paragrafen innehåller bemyndiganden för </w:t>
      </w:r>
      <w:r>
        <w:t xml:space="preserve">regeringen eller den myndighet som regeringen </w:t>
      </w:r>
      <w:r>
        <w:rPr>
          <w:szCs w:val="22"/>
        </w:rPr>
        <w:t>bestämmer</w:t>
      </w:r>
      <w:r>
        <w:t xml:space="preserve"> att meddela föreskrifter i vissa frågor som rör sponsorn av kliniska prövningar. Med stöd av </w:t>
      </w:r>
      <w:r>
        <w:rPr>
          <w:i/>
          <w:iCs/>
        </w:rPr>
        <w:t>punkt 1</w:t>
      </w:r>
      <w:r>
        <w:t xml:space="preserve"> får föreskrifter med</w:t>
      </w:r>
      <w:r>
        <w:softHyphen/>
        <w:t>delas som gör det möjligt för en sponsor som inte är etablerad inom Europeiska ekonomiska samarbetsområdet (EES) att utse minst en kontakt</w:t>
      </w:r>
      <w:r>
        <w:softHyphen/>
        <w:t xml:space="preserve">person i stället för en rättslig företrädare i en klinisk prövning. Med stöd av </w:t>
      </w:r>
      <w:r>
        <w:rPr>
          <w:i/>
          <w:iCs/>
        </w:rPr>
        <w:t>punkt 2</w:t>
      </w:r>
      <w:r>
        <w:t xml:space="preserve"> får föreskrifter meddelas om de försäkringar eller andra garantier som en sponsor enligt 2 kap. 3 § ska ha för att kunna garantera att försökspersoner som deltar i en klinisk prövning får ersättning för skador. Begreppet sponsor behandlas i författningskommentaren till 2 kap. 3 §. </w:t>
      </w:r>
    </w:p>
    <w:p w14:paraId="30E5D4C6" w14:textId="77777777" w:rsidR="008539B5" w:rsidRDefault="008539B5" w:rsidP="008539B5">
      <w:pPr>
        <w:pStyle w:val="Brdtextmedindrag"/>
      </w:pPr>
      <w:r>
        <w:t>Övervägandena finns i avsnitt 10.6 och 10.13.</w:t>
      </w:r>
    </w:p>
    <w:p w14:paraId="7C208246" w14:textId="77777777" w:rsidR="008539B5" w:rsidRDefault="008539B5" w:rsidP="008539B5">
      <w:pPr>
        <w:pStyle w:val="Rubrik4utannumrering"/>
        <w:rPr>
          <w:sz w:val="18"/>
          <w:szCs w:val="18"/>
        </w:rPr>
      </w:pPr>
      <w:r>
        <w:rPr>
          <w:sz w:val="18"/>
          <w:szCs w:val="18"/>
        </w:rPr>
        <w:t>Föreskrifter om användning av produkter i hälso- och sjukvården och i andra verksamheter</w:t>
      </w:r>
    </w:p>
    <w:p w14:paraId="0632A92D" w14:textId="1A7CA21D" w:rsidR="008539B5" w:rsidRDefault="008539B5" w:rsidP="008539B5">
      <w:pPr>
        <w:pStyle w:val="Brdtext"/>
        <w:rPr>
          <w:sz w:val="18"/>
          <w:szCs w:val="18"/>
        </w:rPr>
      </w:pPr>
      <w:r>
        <w:rPr>
          <w:b/>
          <w:sz w:val="18"/>
          <w:szCs w:val="18"/>
        </w:rPr>
        <w:t>14 §</w:t>
      </w:r>
      <w:r>
        <w:rPr>
          <w:sz w:val="18"/>
          <w:szCs w:val="18"/>
        </w:rPr>
        <w:t>    Regeringen eller den myndighet som regeringen bestämmer får meddela föreskrifter om användning av produkter i verksamhet som omfattas av hälso- och sjukvårdslagen (2017:30), tandvårdslagen (1985:125) och patientsäkerhetslagen (2010:659).</w:t>
      </w:r>
    </w:p>
    <w:p w14:paraId="6090CCA2" w14:textId="77777777" w:rsidR="008539B5" w:rsidRDefault="008539B5" w:rsidP="008539B5">
      <w:pPr>
        <w:pStyle w:val="Brdtextmedindrag"/>
      </w:pPr>
    </w:p>
    <w:p w14:paraId="2E073FEA" w14:textId="0E51771E" w:rsidR="008539B5" w:rsidRDefault="008539B5" w:rsidP="008539B5">
      <w:pPr>
        <w:pStyle w:val="Brdtextmedindrag"/>
        <w:ind w:firstLine="0"/>
      </w:pPr>
      <w:r>
        <w:t xml:space="preserve">Paragrafen innehåller ett bemyndigande </w:t>
      </w:r>
      <w:r>
        <w:rPr>
          <w:szCs w:val="22"/>
        </w:rPr>
        <w:t>för regeringen eller den myndig</w:t>
      </w:r>
      <w:r>
        <w:rPr>
          <w:szCs w:val="22"/>
        </w:rPr>
        <w:softHyphen/>
        <w:t xml:space="preserve">het som regeringen bestämmer </w:t>
      </w:r>
      <w:r>
        <w:t>att meddela föreskrifter om användningen av produkter i de verksamheter som omfattas av hälso- och sjuk</w:t>
      </w:r>
      <w:r>
        <w:softHyphen/>
        <w:t>vårds</w:t>
      </w:r>
      <w:r>
        <w:softHyphen/>
        <w:t>lagen, tandvårdslagen och patientsäkerhetslagen. Föreskrifter kan således meddelas för att ytterligare trygga patientsäkerheten vid användningen av pro</w:t>
      </w:r>
      <w:r>
        <w:softHyphen/>
        <w:t>dukter inom hälso- och sjukvården och tandvården. De produkter som avses är de som är definierade i 1 kap. 2 § och som behandlas i författ</w:t>
      </w:r>
      <w:r>
        <w:softHyphen/>
        <w:t>nings</w:t>
      </w:r>
      <w:r>
        <w:softHyphen/>
        <w:t xml:space="preserve">kommentaren till 1 kap. 2 § och i avsnitt 6.2. </w:t>
      </w:r>
    </w:p>
    <w:p w14:paraId="672BBE69" w14:textId="77777777" w:rsidR="008539B5" w:rsidRDefault="008539B5" w:rsidP="008539B5">
      <w:pPr>
        <w:pStyle w:val="Brdtextmedindrag"/>
      </w:pPr>
      <w:r>
        <w:t>Övervägandena finns i avsnitt 16.</w:t>
      </w:r>
    </w:p>
    <w:p w14:paraId="1434AA26" w14:textId="77777777" w:rsidR="008539B5" w:rsidRDefault="008539B5" w:rsidP="008539B5">
      <w:pPr>
        <w:pStyle w:val="Rubrik4utannumrering"/>
        <w:rPr>
          <w:sz w:val="18"/>
          <w:szCs w:val="18"/>
        </w:rPr>
      </w:pPr>
      <w:r>
        <w:rPr>
          <w:sz w:val="18"/>
          <w:szCs w:val="18"/>
        </w:rPr>
        <w:t>Föreskrifter om anmälda organ</w:t>
      </w:r>
    </w:p>
    <w:p w14:paraId="43702BC7" w14:textId="28F12AEE" w:rsidR="008539B5" w:rsidRDefault="008539B5" w:rsidP="008539B5">
      <w:pPr>
        <w:pStyle w:val="Brdtext"/>
      </w:pPr>
      <w:r>
        <w:rPr>
          <w:b/>
          <w:sz w:val="18"/>
          <w:szCs w:val="18"/>
        </w:rPr>
        <w:t>15 §</w:t>
      </w:r>
      <w:r>
        <w:rPr>
          <w:sz w:val="18"/>
          <w:szCs w:val="18"/>
        </w:rPr>
        <w:t xml:space="preserve">    Regeringen eller den myndighet som regeringen bestämmer får meddela föreskrifter om de intyg eller rapporter som får åberopas till stöd för en ansökan om att utses till anmält organ. </w:t>
      </w:r>
    </w:p>
    <w:p w14:paraId="414C3F12" w14:textId="77777777" w:rsidR="008539B5" w:rsidRDefault="008539B5" w:rsidP="008539B5">
      <w:pPr>
        <w:pStyle w:val="Brdtextmedindrag"/>
      </w:pPr>
    </w:p>
    <w:p w14:paraId="251C5DD9" w14:textId="18B894CD" w:rsidR="008539B5" w:rsidRDefault="008539B5" w:rsidP="008539B5">
      <w:pPr>
        <w:pStyle w:val="Brdtextmedindrag"/>
        <w:ind w:firstLine="0"/>
      </w:pPr>
      <w:r>
        <w:t xml:space="preserve">Paragrafen innehåller ett bemyndigande </w:t>
      </w:r>
      <w:r>
        <w:rPr>
          <w:szCs w:val="22"/>
        </w:rPr>
        <w:t xml:space="preserve">för regeringen eller den myndighet som regeringen bestämmer </w:t>
      </w:r>
      <w:r>
        <w:t>att meddela föreskrifter om de intyg och rapporter som får åberopas till stöd för en ansökan om att utses till anmält organ. Paragrafen motsvarar delvis 9 b § lagen om medicintekniska produkter (jfr prop. 2016/17:197 s. 50 f.).</w:t>
      </w:r>
    </w:p>
    <w:p w14:paraId="4C490C2C" w14:textId="77777777" w:rsidR="008539B5" w:rsidRDefault="008539B5" w:rsidP="008539B5">
      <w:pPr>
        <w:pStyle w:val="Brdtextmedindrag"/>
      </w:pPr>
      <w:r>
        <w:t>Övervägandena finns i avsnitt 7.</w:t>
      </w:r>
    </w:p>
    <w:p w14:paraId="2964D29F" w14:textId="77777777" w:rsidR="008539B5" w:rsidRDefault="008539B5" w:rsidP="008539B5">
      <w:pPr>
        <w:pStyle w:val="Rubrik4utannumrering"/>
        <w:rPr>
          <w:sz w:val="18"/>
          <w:szCs w:val="18"/>
        </w:rPr>
      </w:pPr>
      <w:r>
        <w:rPr>
          <w:sz w:val="18"/>
          <w:szCs w:val="18"/>
        </w:rPr>
        <w:t>Ytterligare föreskrifter</w:t>
      </w:r>
    </w:p>
    <w:p w14:paraId="1BF0E10D" w14:textId="361C901D" w:rsidR="008539B5" w:rsidRDefault="008539B5" w:rsidP="008539B5">
      <w:pPr>
        <w:pStyle w:val="Brdtext"/>
        <w:rPr>
          <w:sz w:val="18"/>
          <w:szCs w:val="18"/>
        </w:rPr>
      </w:pPr>
      <w:r>
        <w:rPr>
          <w:b/>
          <w:sz w:val="18"/>
          <w:szCs w:val="18"/>
        </w:rPr>
        <w:t>16 §</w:t>
      </w:r>
      <w:r>
        <w:rPr>
          <w:sz w:val="18"/>
          <w:szCs w:val="18"/>
        </w:rPr>
        <w:t xml:space="preserve">    Regeringen eller den myndighet som regeringen bestämmer får meddela ytterligare föreskrifter i frågor som rör förordning (EU) 2017/745 och denna lag och som behövs för att skydda människors hälsa och säkerhet. </w:t>
      </w:r>
    </w:p>
    <w:p w14:paraId="02F6678C" w14:textId="77777777" w:rsidR="008539B5" w:rsidRDefault="008539B5" w:rsidP="008539B5">
      <w:pPr>
        <w:pStyle w:val="Brdtextmedindrag"/>
      </w:pPr>
    </w:p>
    <w:p w14:paraId="41EF25B3" w14:textId="6778AACE" w:rsidR="008539B5" w:rsidRDefault="008539B5" w:rsidP="008539B5">
      <w:pPr>
        <w:pStyle w:val="Brdtextmedindrag"/>
        <w:ind w:firstLine="0"/>
      </w:pPr>
      <w:r>
        <w:rPr>
          <w:szCs w:val="22"/>
        </w:rPr>
        <w:t>Paragrafen innehåller ett bemyndigande för regeringen eller den myndig</w:t>
      </w:r>
      <w:r>
        <w:rPr>
          <w:szCs w:val="22"/>
        </w:rPr>
        <w:softHyphen/>
        <w:t xml:space="preserve">het som regeringen bestämmer att meddela </w:t>
      </w:r>
      <w:r>
        <w:t xml:space="preserve">ytterligare föreskrifter i frågor som rör MDR-förordningen och denna lag och som behövs till skydd för människors hälsa och säkerhet. </w:t>
      </w:r>
    </w:p>
    <w:p w14:paraId="0E861495" w14:textId="77777777" w:rsidR="008539B5" w:rsidRDefault="008539B5" w:rsidP="008539B5">
      <w:pPr>
        <w:pStyle w:val="Brdtextmedindrag"/>
      </w:pPr>
      <w:r>
        <w:t>Övervägandena finns i avsnitt 16.</w:t>
      </w:r>
    </w:p>
    <w:p w14:paraId="48D0465C" w14:textId="77777777" w:rsidR="008539B5" w:rsidRDefault="008539B5" w:rsidP="008539B5">
      <w:pPr>
        <w:pStyle w:val="Rubrik4utannumrering"/>
        <w:rPr>
          <w:sz w:val="18"/>
          <w:szCs w:val="18"/>
        </w:rPr>
      </w:pPr>
      <w:r>
        <w:rPr>
          <w:sz w:val="18"/>
          <w:szCs w:val="18"/>
        </w:rPr>
        <w:t xml:space="preserve">Tillhandahållande av dokumentation </w:t>
      </w:r>
    </w:p>
    <w:p w14:paraId="79281408" w14:textId="7CD498F6" w:rsidR="008539B5" w:rsidRDefault="008539B5" w:rsidP="008539B5">
      <w:pPr>
        <w:pStyle w:val="Brdtextmedindrag"/>
        <w:ind w:firstLine="0"/>
        <w:rPr>
          <w:sz w:val="18"/>
          <w:szCs w:val="18"/>
        </w:rPr>
      </w:pPr>
      <w:r>
        <w:rPr>
          <w:b/>
          <w:sz w:val="18"/>
          <w:szCs w:val="18"/>
        </w:rPr>
        <w:t>17 §</w:t>
      </w:r>
      <w:r>
        <w:rPr>
          <w:sz w:val="18"/>
          <w:szCs w:val="18"/>
        </w:rPr>
        <w:t>    Den dokumentation som avses i kapitel III avsnitt 7 i bilaga IX till förordning (EU) 2017/745 ska hållas tillgänglig för de behöriga myndigheter som utsetts enligt förordningen under den tid som anges i bilagan även om tillverkaren eller dennes auktoriserade representant försätts i konkurs, går i likvidation eller upphör med sin verksamhet. Tillverkaren eller dennes auktoriserade representant ska i sådana fall anmäla till den myndighet som regeringen bestämmer vem som ansvarar för arkiveringen av handlingarna och var de förvaras.</w:t>
      </w:r>
    </w:p>
    <w:p w14:paraId="1195643B" w14:textId="77777777" w:rsidR="008539B5" w:rsidRDefault="008539B5" w:rsidP="008539B5">
      <w:pPr>
        <w:pStyle w:val="Brdtextmedindrag"/>
        <w:ind w:firstLine="0"/>
      </w:pPr>
    </w:p>
    <w:p w14:paraId="2B32DF83" w14:textId="77777777" w:rsidR="008539B5" w:rsidRDefault="008539B5" w:rsidP="008539B5">
      <w:pPr>
        <w:pStyle w:val="Brdtext"/>
      </w:pPr>
      <w:r>
        <w:t xml:space="preserve">Paragrafen innehåller bestämmelser om att viss dokumentation ska hållas tillgänglig för behöriga myndigheter om tillverkaren eller dennes auktoriserade representant försätts i konkurs, går i likvidation eller upphör med sin verksamhet. Bestämmelsen är en anpassning av svensk rätt till kapitel III avsnitt 8 i bilaga IX till MDR-förordningen. </w:t>
      </w:r>
    </w:p>
    <w:p w14:paraId="59B56148" w14:textId="77777777" w:rsidR="008539B5" w:rsidRDefault="008539B5" w:rsidP="008539B5">
      <w:pPr>
        <w:pStyle w:val="Brdtextmedindrag"/>
      </w:pPr>
      <w:r>
        <w:t>Övervägandena finns i avsnitt 9.9.</w:t>
      </w:r>
    </w:p>
    <w:p w14:paraId="1E61E5F1" w14:textId="77777777" w:rsidR="008539B5" w:rsidRDefault="008539B5" w:rsidP="008539B5">
      <w:pPr>
        <w:pStyle w:val="Rubrik4utannumrering"/>
      </w:pPr>
      <w:r>
        <w:rPr>
          <w:sz w:val="18"/>
          <w:szCs w:val="18"/>
        </w:rPr>
        <w:t>Ikraftträdande- och övergångsbestämmelser</w:t>
      </w:r>
    </w:p>
    <w:p w14:paraId="2CBF1FC6" w14:textId="5FE5E21A" w:rsidR="008539B5" w:rsidRDefault="008539B5" w:rsidP="008539B5">
      <w:pPr>
        <w:pStyle w:val="Brdtextmedindrag"/>
        <w:ind w:firstLine="0"/>
        <w:rPr>
          <w:sz w:val="18"/>
          <w:szCs w:val="18"/>
        </w:rPr>
      </w:pPr>
      <w:r>
        <w:rPr>
          <w:sz w:val="18"/>
          <w:szCs w:val="18"/>
        </w:rPr>
        <w:t xml:space="preserve">1. Denna lag träder i kraft den 15 juli 2021. </w:t>
      </w:r>
    </w:p>
    <w:p w14:paraId="3B32C4E0" w14:textId="77777777" w:rsidR="008539B5" w:rsidRDefault="008539B5" w:rsidP="008539B5">
      <w:pPr>
        <w:pStyle w:val="Brdtextmedindrag"/>
        <w:ind w:firstLine="0"/>
      </w:pPr>
    </w:p>
    <w:p w14:paraId="25B785F7" w14:textId="49DF0CA0" w:rsidR="008539B5" w:rsidRDefault="008539B5" w:rsidP="008539B5">
      <w:pPr>
        <w:pStyle w:val="Brdtextmedindrag"/>
        <w:ind w:firstLine="0"/>
      </w:pPr>
      <w:r>
        <w:t>Av artikel 123.2 i MDR-förordningen framgår det att EU-förordningen ska börja tillämpas den 26 maj 2021. Detta datum fastslås genom den ändring av MDR-förordningen som anges i Europaparlamentets och rådet förord</w:t>
      </w:r>
      <w:r>
        <w:softHyphen/>
        <w:t>ning (EU) 2020/561 av den 23 april 2020 om ändring av förordning (EU) 2017/745 om medicintekniska produkter vad gäller tillämpningsdatum för vissa bestämmelser. Den nya lagen ska träda i kraft den 15 juli 2021, vilket är så snart som möjligt efter det att MDR-förordningen börjar tillämpas.</w:t>
      </w:r>
    </w:p>
    <w:p w14:paraId="0C9B1E3D" w14:textId="77777777" w:rsidR="008539B5" w:rsidRDefault="008539B5" w:rsidP="008539B5">
      <w:pPr>
        <w:pStyle w:val="Brdtextmedindrag"/>
      </w:pPr>
      <w:r>
        <w:t>Övervägandena finns i avsnitt 18.2.</w:t>
      </w:r>
    </w:p>
    <w:p w14:paraId="35E3C4E8" w14:textId="77777777" w:rsidR="008539B5" w:rsidRDefault="008539B5" w:rsidP="008539B5">
      <w:pPr>
        <w:pStyle w:val="Brdtextmedindrag"/>
        <w:ind w:firstLine="0"/>
      </w:pPr>
    </w:p>
    <w:p w14:paraId="7E05BB57" w14:textId="77777777" w:rsidR="008539B5" w:rsidRDefault="008539B5" w:rsidP="008539B5">
      <w:pPr>
        <w:pStyle w:val="Brdtextmedindrag"/>
        <w:rPr>
          <w:sz w:val="18"/>
          <w:szCs w:val="18"/>
        </w:rPr>
      </w:pPr>
      <w:r>
        <w:rPr>
          <w:sz w:val="18"/>
          <w:szCs w:val="18"/>
        </w:rPr>
        <w:t>2. Genom lagen upphävs lagen (1993:584) om medicintekniska produkter.</w:t>
      </w:r>
    </w:p>
    <w:p w14:paraId="3CF0E840" w14:textId="77777777" w:rsidR="008539B5" w:rsidRDefault="008539B5" w:rsidP="008539B5">
      <w:pPr>
        <w:pStyle w:val="Brdtextmedindrag"/>
        <w:ind w:firstLine="0"/>
      </w:pPr>
    </w:p>
    <w:p w14:paraId="010AAB9B" w14:textId="77777777" w:rsidR="008539B5" w:rsidRDefault="008539B5" w:rsidP="008539B5">
      <w:pPr>
        <w:pStyle w:val="Brdtextmedindrag"/>
        <w:ind w:firstLine="0"/>
      </w:pPr>
      <w:r>
        <w:t>Av artikel 122 i MDR-förordningen framgår det att rådets direktiv 90/385/EEG om tillnärmning av medlemsstaternas lagstiftning om aktiva medicintekniska produkter för implantation och rådets direktiv 93/42/EEG om medicintekniska produkter ska upphöra att gälla den 26 maj 2021. Dessa direktiv är genomförda i svensk rätt genom lagen om medicin</w:t>
      </w:r>
      <w:r>
        <w:softHyphen/>
        <w:t xml:space="preserve">tekniska produkter. När direktiven upphör att gälla ska även nämnda lag upphöra att gälla. </w:t>
      </w:r>
    </w:p>
    <w:p w14:paraId="1166104F" w14:textId="77777777" w:rsidR="008539B5" w:rsidRDefault="008539B5" w:rsidP="008539B5">
      <w:pPr>
        <w:pStyle w:val="Brdtextmedindrag"/>
      </w:pPr>
      <w:r>
        <w:t>Av artikel 122 framgår dock att vissa direktivbestämmelser ska fort</w:t>
      </w:r>
      <w:r>
        <w:softHyphen/>
        <w:t>sätta att gälla under en övergångsperiod, jämför punkt 12 och 13. Där</w:t>
      </w:r>
      <w:r>
        <w:softHyphen/>
        <w:t>ut</w:t>
      </w:r>
      <w:r>
        <w:softHyphen/>
        <w:t>över kommer vissa ytterligare bestämmelser i lagen om medicintekniska pro</w:t>
      </w:r>
      <w:r>
        <w:softHyphen/>
        <w:t>dukter att fortsätta gälla för medicintekniska produkter som inte är medicin</w:t>
      </w:r>
      <w:r>
        <w:softHyphen/>
        <w:t xml:space="preserve">tekniska produkter för in vitro-diagnostik, se punkt 4–6, 8, 9, 11–16 och 19 samt författningskommentaren till punkt 3. </w:t>
      </w:r>
    </w:p>
    <w:p w14:paraId="138C669E" w14:textId="77777777" w:rsidR="008539B5" w:rsidRDefault="008539B5" w:rsidP="008539B5">
      <w:pPr>
        <w:pStyle w:val="Brdtextmedindrag"/>
      </w:pPr>
      <w:r>
        <w:t>Övervägandena finns i avsnitt 18.2.</w:t>
      </w:r>
    </w:p>
    <w:p w14:paraId="0C49780E" w14:textId="77777777" w:rsidR="008539B5" w:rsidRDefault="008539B5" w:rsidP="008539B5">
      <w:pPr>
        <w:pStyle w:val="Brdtextmedindrag"/>
        <w:ind w:left="720" w:firstLine="0"/>
      </w:pPr>
    </w:p>
    <w:p w14:paraId="798F7934" w14:textId="74A86EE7" w:rsidR="008539B5" w:rsidRDefault="008539B5" w:rsidP="008539B5">
      <w:pPr>
        <w:pStyle w:val="Brdtextmedindrag"/>
        <w:rPr>
          <w:sz w:val="18"/>
          <w:szCs w:val="18"/>
        </w:rPr>
      </w:pPr>
      <w:r>
        <w:rPr>
          <w:sz w:val="18"/>
          <w:szCs w:val="18"/>
        </w:rPr>
        <w:t xml:space="preserve">3. Den upphävda lagen ska dock fortsätta att gälla för medicintekniska produkter för in vitro-diagnostik fram till den 26 maj 2022, om inte annat följer av </w:t>
      </w:r>
      <w:bookmarkStart w:id="713" w:name="_Hlk56612814"/>
      <w:bookmarkStart w:id="714" w:name="_Hlk61371193"/>
      <w:r>
        <w:rPr>
          <w:sz w:val="18"/>
          <w:szCs w:val="18"/>
        </w:rPr>
        <w:t xml:space="preserve">punkt </w:t>
      </w:r>
      <w:bookmarkStart w:id="715" w:name="_Hlk61275864"/>
      <w:bookmarkStart w:id="716" w:name="_Hlk61276129"/>
      <w:r>
        <w:rPr>
          <w:sz w:val="18"/>
          <w:szCs w:val="18"/>
        </w:rPr>
        <w:t>4–6, 8, 9, 11–16 eller 19</w:t>
      </w:r>
      <w:bookmarkEnd w:id="713"/>
      <w:bookmarkEnd w:id="715"/>
      <w:bookmarkEnd w:id="716"/>
      <w:r>
        <w:rPr>
          <w:sz w:val="18"/>
          <w:szCs w:val="18"/>
        </w:rPr>
        <w:t>.</w:t>
      </w:r>
      <w:bookmarkEnd w:id="714"/>
    </w:p>
    <w:p w14:paraId="1029A65C" w14:textId="77777777" w:rsidR="008539B5" w:rsidRDefault="008539B5" w:rsidP="008539B5">
      <w:pPr>
        <w:pStyle w:val="Brdtextmedindrag"/>
        <w:ind w:firstLine="0"/>
      </w:pPr>
    </w:p>
    <w:p w14:paraId="28DFC6DA" w14:textId="02C1433F" w:rsidR="008539B5" w:rsidRDefault="008539B5" w:rsidP="008539B5">
      <w:pPr>
        <w:pStyle w:val="Brdtext"/>
      </w:pPr>
      <w:r>
        <w:t>Lagen om medicintekniska produkter är även ett genomförande i svensk rätt av rådets direktiv 98/79/EG av den 27 oktober 1998 om medicin</w:t>
      </w:r>
      <w:r>
        <w:softHyphen/>
        <w:t>tekniska produkter för in vitro-diagnostik. Lagen omfattar således både medicin</w:t>
      </w:r>
      <w:r>
        <w:softHyphen/>
        <w:t>tekniska produkter och medicintekniska produkter för in vitro-diagnostik, se proposition Genomförande av EG-direktiv om medicin</w:t>
      </w:r>
      <w:r>
        <w:softHyphen/>
        <w:t>teknik m.m. (prop. 2008/09:105 s. 24 ff. och 45 f.). Direktiv 98/79/EG kommer att ersättas av IVDR-förordningen när den EU-förordningen ska börja tillämpas den 26 maj 2022 (jfr artiklarna 112 och 113.2 i IVDR-för</w:t>
      </w:r>
      <w:r>
        <w:softHyphen/>
        <w:t>ordningen). Fram till dess ska lagen om medicintekniska produkter fort</w:t>
      </w:r>
      <w:r>
        <w:softHyphen/>
        <w:t>sätta att gälla för medicintekniska produkter för in vitro-diagnostik. Mellan den 26 maj 2021 och den 26 maj 2022 kommer lagen om medicintekniska pro</w:t>
      </w:r>
      <w:r>
        <w:softHyphen/>
        <w:t>dukter att gälla medicintekniska produkter för in vitro-diagnostik. Vidare kommer den lagen att fortsätta att gälla medicintekniska produkter för in vitr</w:t>
      </w:r>
      <w:r>
        <w:rPr>
          <w:szCs w:val="22"/>
        </w:rPr>
        <w:t xml:space="preserve">o-diagnostik även efter den 26 maj 2022 i den omfattning som anges i punkt </w:t>
      </w:r>
      <w:r>
        <w:t xml:space="preserve">4–6, 8, 9, 11–16 och 19. </w:t>
      </w:r>
    </w:p>
    <w:p w14:paraId="2BDC7236" w14:textId="174DB630" w:rsidR="008539B5" w:rsidRDefault="008539B5" w:rsidP="008539B5">
      <w:pPr>
        <w:pStyle w:val="Brdtextmedindrag"/>
      </w:pPr>
      <w:r>
        <w:t>För de medicintekniska produkter som inte är medicintekniska pro</w:t>
      </w:r>
      <w:r>
        <w:softHyphen/>
        <w:t>dukt</w:t>
      </w:r>
      <w:r>
        <w:softHyphen/>
        <w:t>er för in vitro-diagnostik kommer i stället bestämmelserna i MDR-för</w:t>
      </w:r>
      <w:r>
        <w:softHyphen/>
        <w:t>ord</w:t>
      </w:r>
      <w:r>
        <w:softHyphen/>
        <w:t>ning</w:t>
      </w:r>
      <w:r>
        <w:softHyphen/>
        <w:t>en och i den nya lagen med kompletterande bestämmelser till EU:s för</w:t>
      </w:r>
      <w:r>
        <w:softHyphen/>
        <w:t>ord</w:t>
      </w:r>
      <w:r>
        <w:softHyphen/>
        <w:t xml:space="preserve">ning om medicintekniska produkter att gälla från den 26 maj 2021. Lagen om medicintekniska produkter kommer emellertid att fortsätta att gälla för dessa produkter i den omfattning som anges i punkt 4–7, 9–10, 12–19. </w:t>
      </w:r>
    </w:p>
    <w:p w14:paraId="4316535D" w14:textId="77777777" w:rsidR="008539B5" w:rsidRDefault="008539B5" w:rsidP="008539B5">
      <w:pPr>
        <w:pStyle w:val="Brdtextmedindrag"/>
      </w:pPr>
      <w:r>
        <w:t>Övervägandena finns i avsnitt 18.2.</w:t>
      </w:r>
    </w:p>
    <w:p w14:paraId="4A88F725" w14:textId="77777777" w:rsidR="008539B5" w:rsidRDefault="008539B5" w:rsidP="008539B5">
      <w:pPr>
        <w:pStyle w:val="Brdtextmedindrag"/>
        <w:ind w:left="720" w:firstLine="0"/>
      </w:pPr>
    </w:p>
    <w:p w14:paraId="037E108D" w14:textId="77777777" w:rsidR="008539B5" w:rsidRDefault="008539B5" w:rsidP="008539B5">
      <w:pPr>
        <w:pStyle w:val="Brdtextmedindrag"/>
        <w:rPr>
          <w:sz w:val="18"/>
          <w:szCs w:val="18"/>
        </w:rPr>
      </w:pPr>
      <w:r>
        <w:rPr>
          <w:sz w:val="18"/>
          <w:szCs w:val="18"/>
        </w:rPr>
        <w:t xml:space="preserve">4. Den upphävda lagen gäller fortfarande för </w:t>
      </w:r>
    </w:p>
    <w:p w14:paraId="164D96FD" w14:textId="77777777" w:rsidR="008539B5" w:rsidRDefault="008539B5" w:rsidP="008539B5">
      <w:pPr>
        <w:pStyle w:val="Brdtextmedindrag"/>
        <w:rPr>
          <w:sz w:val="18"/>
          <w:szCs w:val="18"/>
        </w:rPr>
      </w:pPr>
      <w:r>
        <w:rPr>
          <w:sz w:val="18"/>
          <w:szCs w:val="18"/>
        </w:rPr>
        <w:t>a) medicintekniska produkter som inte är medicintekniska produkter för in vitro-diagnostik och som har släppts ut på marknaden eller har tagits i bruk före den 26 maj 202</w:t>
      </w:r>
      <w:bookmarkStart w:id="717" w:name="_Hlk25153326"/>
      <w:r>
        <w:rPr>
          <w:sz w:val="18"/>
          <w:szCs w:val="18"/>
        </w:rPr>
        <w:t xml:space="preserve">1, med undantag för de produkter som omfattas av punkt 7 och 10, och de produkter som har släppts ut på marknaden såsom förenliga med förordning (EU) 2017/745, och </w:t>
      </w:r>
    </w:p>
    <w:bookmarkEnd w:id="717"/>
    <w:p w14:paraId="39A6305E" w14:textId="77777777" w:rsidR="008539B5" w:rsidRDefault="008539B5" w:rsidP="008539B5">
      <w:pPr>
        <w:pStyle w:val="Brdtextmedindrag"/>
        <w:rPr>
          <w:sz w:val="18"/>
          <w:szCs w:val="18"/>
        </w:rPr>
      </w:pPr>
      <w:r>
        <w:rPr>
          <w:sz w:val="18"/>
          <w:szCs w:val="18"/>
        </w:rPr>
        <w:t>b) medicintekniska produkter för in vitro-diagnostik som har släppts ut på mark</w:t>
      </w:r>
      <w:r>
        <w:rPr>
          <w:sz w:val="18"/>
          <w:szCs w:val="18"/>
        </w:rPr>
        <w:softHyphen/>
        <w:t xml:space="preserve">naden eller har tagits i bruk före den 26 maj 2022, med undantag för de produkter som omfattas av punkt 8 och 11, och de produkter som har släppts ut på marknaden såsom förenliga med Europaparlamentets och rådets förordning (EU) 2017/746 av den 5 april 2017 om medicintekniska produkter för in vitro-diagnostik och om upphävande av direktiv 98/79/EG och kommissionens beslut 2010/227/EU. </w:t>
      </w:r>
    </w:p>
    <w:p w14:paraId="379A526D" w14:textId="77777777" w:rsidR="008539B5" w:rsidRDefault="008539B5" w:rsidP="008539B5">
      <w:pPr>
        <w:pStyle w:val="Brdtextmedindrag"/>
        <w:ind w:firstLine="0"/>
      </w:pPr>
    </w:p>
    <w:p w14:paraId="3658F5FE" w14:textId="77777777" w:rsidR="008539B5" w:rsidRDefault="008539B5" w:rsidP="008539B5">
      <w:pPr>
        <w:pStyle w:val="Brdtextmedindrag"/>
        <w:ind w:firstLine="0"/>
      </w:pPr>
      <w:r>
        <w:t xml:space="preserve">Övergångsbestämmelsen i </w:t>
      </w:r>
      <w:r>
        <w:rPr>
          <w:i/>
          <w:iCs/>
        </w:rPr>
        <w:t>punkt a</w:t>
      </w:r>
      <w:r>
        <w:t xml:space="preserve"> innebär att den upphävda lagen ska fortsätta att gälla för de medicintekniska produkter som inte är medicin</w:t>
      </w:r>
      <w:r>
        <w:softHyphen/>
        <w:t>tekniska produkter för in vitro-diagnostik</w:t>
      </w:r>
      <w:r>
        <w:rPr>
          <w:sz w:val="18"/>
          <w:szCs w:val="18"/>
        </w:rPr>
        <w:t xml:space="preserve"> </w:t>
      </w:r>
      <w:r>
        <w:t xml:space="preserve">och som finns ute på marknaden, dvs. de som har släppts ut på marknaden eller som har tagits i bruk före den 26 maj 2021. En liknande övergångsbestämmelse finns i </w:t>
      </w:r>
      <w:r>
        <w:rPr>
          <w:i/>
        </w:rPr>
        <w:t>punkt b</w:t>
      </w:r>
      <w:r>
        <w:t>. Den punkten gäller medicintekniska produkter för in vitro-diagnostik och om</w:t>
      </w:r>
      <w:r>
        <w:softHyphen/>
        <w:t xml:space="preserve">fattar de produkter som har släppts ut på marknaden eller har tagits i bruk före den 26 maj 2022. </w:t>
      </w:r>
      <w:bookmarkStart w:id="718" w:name="_Hlk56613276"/>
      <w:r>
        <w:t>Övergångsbestämmelsen möjliggör att föreskrifter fort</w:t>
      </w:r>
      <w:r>
        <w:softHyphen/>
        <w:t>satt kan meddelas med stöd av bemyndiganden i lagen för dessa pro</w:t>
      </w:r>
      <w:r>
        <w:softHyphen/>
        <w:t xml:space="preserve">dukter. </w:t>
      </w:r>
      <w:bookmarkEnd w:id="718"/>
      <w:r>
        <w:t>Eftersom den upphävda lagen ska gälla, ska även bestämmelserna om tillsyn, straff, förverkande, tystnadsplikt och avgifter i den lagen fortsätta att gälla. Detta förtydligas även i punkt 19.</w:t>
      </w:r>
    </w:p>
    <w:p w14:paraId="0DE1D550" w14:textId="3A3DCDBE" w:rsidR="008539B5" w:rsidRDefault="008539B5" w:rsidP="008539B5">
      <w:pPr>
        <w:pStyle w:val="Brdtextmedindrag"/>
      </w:pPr>
      <w:r>
        <w:t>I paragrafen föreskrivs dock vissa undantag. De produkter som får släppas ut, fortsätta att tillhandahållas eller tas i bruk enligt bestäm</w:t>
      </w:r>
      <w:r>
        <w:softHyphen/>
        <w:t>mels</w:t>
      </w:r>
      <w:r>
        <w:softHyphen/>
        <w:t>er</w:t>
      </w:r>
      <w:r>
        <w:softHyphen/>
        <w:t>na i punkt 7, 8, 10 och 11 ska inte omfattas av denna över</w:t>
      </w:r>
      <w:r>
        <w:softHyphen/>
        <w:t>gångs</w:t>
      </w:r>
      <w:r>
        <w:softHyphen/>
        <w:t>bestäm</w:t>
      </w:r>
      <w:r>
        <w:softHyphen/>
        <w:t xml:space="preserve">melse. Ytterligare undantag finns för medicintekniska produkter </w:t>
      </w:r>
      <w:bookmarkStart w:id="719" w:name="_Hlk58253835"/>
      <w:r>
        <w:t>som inte är medicintekniska produkter för in vitro-diagnostik</w:t>
      </w:r>
      <w:bookmarkEnd w:id="719"/>
      <w:r>
        <w:t xml:space="preserve"> och medicin</w:t>
      </w:r>
      <w:r>
        <w:softHyphen/>
        <w:t>tekniska pro</w:t>
      </w:r>
      <w:r>
        <w:softHyphen/>
        <w:t xml:space="preserve">dukter för in vitro-diagnostik. </w:t>
      </w:r>
      <w:bookmarkStart w:id="720" w:name="_Hlk58253813"/>
      <w:r>
        <w:t>Enligt artikel 120.5 i MDR-för</w:t>
      </w:r>
      <w:r>
        <w:softHyphen/>
        <w:t>ord</w:t>
      </w:r>
      <w:r>
        <w:softHyphen/>
        <w:t>ningen får produkter som är förenliga med MDR-förordningen släppas ut på marknaden redan före den 26 maj 2021. En liknande bestämmelse finns i artikel 110.5 i IVDR-förordningen där det anges att produkter som är fören</w:t>
      </w:r>
      <w:r>
        <w:softHyphen/>
        <w:t>liga med den EU-förordningen får släppas</w:t>
      </w:r>
      <w:bookmarkEnd w:id="720"/>
      <w:r>
        <w:t xml:space="preserve"> ut på marknaden före den 26 maj 2022. </w:t>
      </w:r>
      <w:bookmarkStart w:id="721" w:name="_Hlk63519672"/>
      <w:r>
        <w:t>Dessa produkter som har släppts ut på marknaden såsom för</w:t>
      </w:r>
      <w:r>
        <w:softHyphen/>
        <w:t>enliga med MDR-förordningen respektive IVDR-förordningen ska inte heller omfattas av övergångsbestämmelsen.</w:t>
      </w:r>
      <w:bookmarkEnd w:id="721"/>
      <w:r>
        <w:t xml:space="preserve"> </w:t>
      </w:r>
    </w:p>
    <w:p w14:paraId="2BC10ED8" w14:textId="77777777" w:rsidR="008539B5" w:rsidRDefault="008539B5" w:rsidP="008539B5">
      <w:pPr>
        <w:pStyle w:val="Brdtextmedindrag"/>
      </w:pPr>
      <w:r>
        <w:t>Övervägandena finns i avsnitt 18.3.</w:t>
      </w:r>
    </w:p>
    <w:p w14:paraId="28633176" w14:textId="77777777" w:rsidR="008539B5" w:rsidRDefault="008539B5" w:rsidP="008539B5">
      <w:pPr>
        <w:pStyle w:val="Brdtextmedindrag"/>
      </w:pPr>
    </w:p>
    <w:p w14:paraId="006D502A" w14:textId="77777777" w:rsidR="008539B5" w:rsidRDefault="008539B5" w:rsidP="008539B5">
      <w:pPr>
        <w:pStyle w:val="Brdtextmedindrag"/>
        <w:rPr>
          <w:sz w:val="18"/>
          <w:szCs w:val="18"/>
        </w:rPr>
      </w:pPr>
      <w:r>
        <w:rPr>
          <w:sz w:val="18"/>
          <w:szCs w:val="18"/>
        </w:rPr>
        <w:t xml:space="preserve">5. Ett intyg som ett anmält organ har utfärdat före den 25 maj 2017 ska fortsätta att gälla under den tid som är angiven i intyget. </w:t>
      </w:r>
    </w:p>
    <w:p w14:paraId="7CA91BFE" w14:textId="77777777" w:rsidR="008539B5" w:rsidRDefault="008539B5" w:rsidP="008539B5">
      <w:pPr>
        <w:pStyle w:val="Brdtextmedindrag"/>
        <w:rPr>
          <w:sz w:val="18"/>
          <w:szCs w:val="18"/>
        </w:rPr>
      </w:pPr>
      <w:r>
        <w:rPr>
          <w:sz w:val="18"/>
          <w:szCs w:val="18"/>
        </w:rPr>
        <w:t xml:space="preserve">Med undantag av första stycket blir ett intyg som avser </w:t>
      </w:r>
      <w:bookmarkStart w:id="722" w:name="_Hlk63519935"/>
      <w:r>
        <w:rPr>
          <w:sz w:val="18"/>
          <w:szCs w:val="18"/>
        </w:rPr>
        <w:t>en medicinteknisk produkt som inte är en medicinteknisk produkt för in vitro-diagnostik</w:t>
      </w:r>
      <w:bookmarkEnd w:id="722"/>
      <w:r>
        <w:rPr>
          <w:sz w:val="18"/>
          <w:szCs w:val="18"/>
        </w:rPr>
        <w:t xml:space="preserve"> och som har utfärdats i enlighet med bilaga 4 till rådets direktiv 90/385/EEG av den 20 juni 1990 om tillnärmning av medlemsstaternas lagstiftning om aktiva medicintekniska produkter för implantation eller bilaga 4 till rådets direktiv 93/42/EEG av den 14 juni 1993 om medicintekniska produkter ogiltigt senast den 27 maj 2022. Ett intyg som avser en medicinteknisk produkt för in vitro-diagnostik och som har utfärdats enligt bilaga VI till Europaparlamentets och råd</w:t>
      </w:r>
      <w:r>
        <w:rPr>
          <w:sz w:val="18"/>
          <w:szCs w:val="18"/>
        </w:rPr>
        <w:softHyphen/>
        <w:t>ets direk</w:t>
      </w:r>
      <w:r>
        <w:rPr>
          <w:sz w:val="18"/>
          <w:szCs w:val="18"/>
        </w:rPr>
        <w:softHyphen/>
        <w:t xml:space="preserve">tiv 98/79/EG av den 27 oktober 1998 om medicintekniska produkter för in vitro-diagnostik blir ogiltigt senast den 27 maj 2024. </w:t>
      </w:r>
    </w:p>
    <w:p w14:paraId="7EA3DD13" w14:textId="77777777" w:rsidR="008539B5" w:rsidRDefault="008539B5" w:rsidP="008539B5">
      <w:pPr>
        <w:pStyle w:val="Brdtextmedindrag"/>
        <w:rPr>
          <w:sz w:val="18"/>
          <w:szCs w:val="18"/>
        </w:rPr>
      </w:pPr>
      <w:r>
        <w:rPr>
          <w:sz w:val="18"/>
          <w:szCs w:val="18"/>
        </w:rPr>
        <w:t xml:space="preserve">6. Ett intyg som ett anmält organ har utfärdat från och med den 25 maj 2017 ska förbli giltigt fram till och med utgången av den period som anges i intyget. Ett intyg som avser en medicinteknisk produkt för in vitro-diagnostik blir dock ogiltigt senast den 27 maj 2024. Ett intyg som avser en medicinteknisk produkt som inte är en medicinteknisk produkt för in vitro-diagnostik blir ogiltigt högst fem år från intygets utfärdande, dock senast den 27 maj 2024.  </w:t>
      </w:r>
    </w:p>
    <w:p w14:paraId="6F652CBE" w14:textId="77777777" w:rsidR="008539B5" w:rsidRDefault="008539B5" w:rsidP="008539B5">
      <w:pPr>
        <w:pStyle w:val="Brdtextmedindrag"/>
        <w:rPr>
          <w:sz w:val="18"/>
          <w:szCs w:val="18"/>
        </w:rPr>
      </w:pPr>
    </w:p>
    <w:p w14:paraId="17726532" w14:textId="0D75DAA5" w:rsidR="008539B5" w:rsidRDefault="008539B5" w:rsidP="008539B5">
      <w:pPr>
        <w:pStyle w:val="Brdtext"/>
      </w:pPr>
      <w:r>
        <w:t xml:space="preserve">Bestämmelserna är en anpassning av svensk rätt till artiklarna 120.2 och 123.3 i MDR-förordningen och artiklarna </w:t>
      </w:r>
      <w:r>
        <w:rPr>
          <w:szCs w:val="22"/>
        </w:rPr>
        <w:t>110.2 och 113.3 i IVDR-för</w:t>
      </w:r>
      <w:r>
        <w:rPr>
          <w:szCs w:val="22"/>
        </w:rPr>
        <w:softHyphen/>
        <w:t>ord</w:t>
      </w:r>
      <w:r>
        <w:rPr>
          <w:szCs w:val="22"/>
        </w:rPr>
        <w:softHyphen/>
        <w:t>ning</w:t>
      </w:r>
      <w:r>
        <w:rPr>
          <w:szCs w:val="22"/>
        </w:rPr>
        <w:softHyphen/>
        <w:t xml:space="preserve">en. Bestämmelsen i </w:t>
      </w:r>
      <w:r>
        <w:rPr>
          <w:i/>
          <w:szCs w:val="22"/>
        </w:rPr>
        <w:t>punkt 5</w:t>
      </w:r>
      <w:r>
        <w:rPr>
          <w:szCs w:val="22"/>
        </w:rPr>
        <w:t xml:space="preserve"> innebär att intyg som utfärdats före den 25 maj 2017 gäller under den tid som anges i intyget. För intyg om det förfar</w:t>
      </w:r>
      <w:r>
        <w:rPr>
          <w:szCs w:val="22"/>
        </w:rPr>
        <w:softHyphen/>
        <w:t>ande för EG-verifikation som fastställs i bilagorna till respektive direktiv gäller i stället att intyget blir ogiltigt senast den 27 maj 2022 för medicin</w:t>
      </w:r>
      <w:r>
        <w:rPr>
          <w:szCs w:val="22"/>
        </w:rPr>
        <w:softHyphen/>
        <w:t>tekniska produkter som inte är medicintekniska produkter för in vitro-diagnostik respektive den 27 maj 2024 för medicintekniska produkt</w:t>
      </w:r>
      <w:r>
        <w:rPr>
          <w:szCs w:val="22"/>
        </w:rPr>
        <w:softHyphen/>
        <w:t xml:space="preserve">er för in vitro-diagnostik. </w:t>
      </w:r>
    </w:p>
    <w:p w14:paraId="1AA0DF7F" w14:textId="7D5196F2" w:rsidR="008539B5" w:rsidRDefault="008539B5" w:rsidP="008539B5">
      <w:pPr>
        <w:pStyle w:val="Brdtextmedindrag"/>
      </w:pPr>
      <w:r>
        <w:t xml:space="preserve">Bestämmelsen i </w:t>
      </w:r>
      <w:r>
        <w:rPr>
          <w:i/>
        </w:rPr>
        <w:t>punkt 6</w:t>
      </w:r>
      <w:r>
        <w:t xml:space="preserve"> avser de intyg som utfärdats efter den 25 maj 2017. Ett sådant intyg för en medicinteknisk produkt som inte är en medicin</w:t>
      </w:r>
      <w:r>
        <w:softHyphen/>
        <w:t xml:space="preserve">teknisk produkt för in vitro-diagnostik får inte vara giltigt längre än fem år efter det att det utfärdades och som längst till den 27 maj 2024. Ett intyg för </w:t>
      </w:r>
      <w:r>
        <w:rPr>
          <w:szCs w:val="22"/>
        </w:rPr>
        <w:t xml:space="preserve">en medicinteknisk produkt för in vitro-diagnostik blir ogiltigt senast den 27 maj 2024. </w:t>
      </w:r>
    </w:p>
    <w:p w14:paraId="28AAC4AF" w14:textId="77777777" w:rsidR="008539B5" w:rsidRDefault="008539B5" w:rsidP="008539B5">
      <w:pPr>
        <w:pStyle w:val="Brdtextmedindrag"/>
      </w:pPr>
      <w:r>
        <w:t>Övervägandena finns i avsnitt 18.5.</w:t>
      </w:r>
    </w:p>
    <w:p w14:paraId="3A48343B" w14:textId="77777777" w:rsidR="008539B5" w:rsidRDefault="008539B5" w:rsidP="008539B5">
      <w:pPr>
        <w:pStyle w:val="Brdtextmedindrag"/>
        <w:rPr>
          <w:sz w:val="18"/>
          <w:szCs w:val="18"/>
        </w:rPr>
      </w:pPr>
    </w:p>
    <w:p w14:paraId="7F08A049" w14:textId="77777777" w:rsidR="008539B5" w:rsidRDefault="008539B5" w:rsidP="008539B5">
      <w:pPr>
        <w:pStyle w:val="Brdtextmedindrag"/>
        <w:rPr>
          <w:sz w:val="18"/>
          <w:szCs w:val="18"/>
        </w:rPr>
      </w:pPr>
      <w:r>
        <w:rPr>
          <w:sz w:val="18"/>
          <w:szCs w:val="18"/>
        </w:rPr>
        <w:t>7. En medicinteknisk produkt som inte är en medicinteknisk produkt för in vitro-diagnostik får släppas ut på marknaden eller tas i bruk från och med den 26 maj 2021 till och med den 26 maj 2024 om</w:t>
      </w:r>
    </w:p>
    <w:p w14:paraId="08F9FD18" w14:textId="77777777" w:rsidR="008539B5" w:rsidRDefault="008539B5" w:rsidP="008539B5">
      <w:pPr>
        <w:pStyle w:val="Brdtextmedindrag"/>
        <w:rPr>
          <w:sz w:val="18"/>
          <w:szCs w:val="18"/>
        </w:rPr>
      </w:pPr>
      <w:r>
        <w:rPr>
          <w:sz w:val="18"/>
          <w:szCs w:val="18"/>
        </w:rPr>
        <w:t xml:space="preserve">a) ett intyg om överensstämmelse har utfärdats för den produkten enligt den upphävda lagen och det intyget är giltigt i enlighet med punkt 5 eller 6, eller  </w:t>
      </w:r>
    </w:p>
    <w:p w14:paraId="796F3CD6" w14:textId="77777777" w:rsidR="008539B5" w:rsidRDefault="008539B5" w:rsidP="008539B5">
      <w:pPr>
        <w:pStyle w:val="Brdtextmedindrag"/>
        <w:rPr>
          <w:sz w:val="18"/>
          <w:szCs w:val="18"/>
        </w:rPr>
      </w:pPr>
      <w:r>
        <w:rPr>
          <w:sz w:val="18"/>
          <w:szCs w:val="18"/>
        </w:rPr>
        <w:t xml:space="preserve">b) produkten är klassificerad i klass I i enlighet med den upphävda lagen och en försäkran om överensstämmelse har upprättats före den 26 maj 2021 och det för produkten vid förfarandet för bedömning av överensstämmelse krävs medverkan av ett anmält organ enligt förordning (EU) 2017/745. </w:t>
      </w:r>
    </w:p>
    <w:p w14:paraId="3B7DC3A5" w14:textId="77777777" w:rsidR="008539B5" w:rsidRDefault="008539B5" w:rsidP="008539B5">
      <w:pPr>
        <w:pStyle w:val="Brdtextmedindrag"/>
        <w:rPr>
          <w:sz w:val="18"/>
          <w:szCs w:val="18"/>
        </w:rPr>
      </w:pPr>
      <w:r>
        <w:rPr>
          <w:sz w:val="18"/>
          <w:szCs w:val="18"/>
        </w:rPr>
        <w:t xml:space="preserve">Första stycket gäller endast om produkten från och med den 26 maj 2021 fortsätter att uppfylla kraven i den upphävda lagen, och under förutsättning att det inte har gjorts några väsentliga ändringar i produktens konstruktion och avsedda ändamål. Kraven i förordning (EU) 2017/745 och i denna lag i fråga om övervakning av produkter som släppts ut på marknaden, marknadskontroll, säkerhetsövervakning, registrering av ekonomiska aktörer och registrering av produkter ska dock tillämpas i stället för de motsvarande kraven i den upphävda lagen. </w:t>
      </w:r>
    </w:p>
    <w:p w14:paraId="62C76BFA" w14:textId="77777777" w:rsidR="008539B5" w:rsidRDefault="008539B5" w:rsidP="008539B5">
      <w:pPr>
        <w:pStyle w:val="Brdtextmedindrag"/>
        <w:rPr>
          <w:sz w:val="18"/>
          <w:szCs w:val="18"/>
        </w:rPr>
      </w:pPr>
      <w:r>
        <w:rPr>
          <w:sz w:val="18"/>
          <w:szCs w:val="18"/>
        </w:rPr>
        <w:t>8. En medicinteknisk produkt för in vitro-diagnostik med ett intyg om överensstämmelse som utfärdats enligt den upphävda lagen och som är giltigt i enlighet med punkt 5 eller 6 får endast släppas ut på marknaden eller tas i bruk under förutsättning att den, från och med den 26 maj 2022, fortsätter att uppfylla kraven i den upphävda lagen, och under förutsättning att det inte har gjorts några väsentliga ändringar i produktens konstruktion och avsedda ändamål. Kraven i för</w:t>
      </w:r>
      <w:r>
        <w:rPr>
          <w:sz w:val="18"/>
          <w:szCs w:val="18"/>
        </w:rPr>
        <w:softHyphen/>
        <w:t>ordning (EU) 2017/746 och i denna lag i fråga om övervakning av produkter som släppts ut på marknaden, marknadskontroll, säkerhetsövervakning, registrering av ekonomiska aktörer och registrering av produkter ska dock tillämpas i stället för de motsvarande kraven i den upphävda lagen.</w:t>
      </w:r>
    </w:p>
    <w:p w14:paraId="17864A43" w14:textId="2B7933D0" w:rsidR="008539B5" w:rsidRDefault="008539B5" w:rsidP="008539B5">
      <w:pPr>
        <w:pStyle w:val="Brdtextmedindrag"/>
        <w:rPr>
          <w:sz w:val="18"/>
          <w:szCs w:val="18"/>
        </w:rPr>
      </w:pPr>
      <w:r>
        <w:rPr>
          <w:sz w:val="18"/>
          <w:szCs w:val="18"/>
        </w:rPr>
        <w:t>9. För produkter som släpps ut på marknaden eller tas i bruk med stöd av punkt 7 eller 8 ska det anmälda organ som utfärdat ett intyg som avses i punkt 5 eller 6 fortsätta att ansvara för lämplig övervakning med avseende på samtliga tillämpliga krav för produkterna. Bestämmelserna om tillsyn över anmälda organ i lagen (2011:791) om ackreditering och teknisk kontroll ska fortsätta att gälla.</w:t>
      </w:r>
    </w:p>
    <w:p w14:paraId="15DBAA29" w14:textId="77777777" w:rsidR="008539B5" w:rsidRDefault="008539B5" w:rsidP="008539B5">
      <w:pPr>
        <w:pStyle w:val="Brdtextmedindrag"/>
      </w:pPr>
    </w:p>
    <w:p w14:paraId="271B94C1" w14:textId="4CA245A0" w:rsidR="008539B5" w:rsidRDefault="008539B5" w:rsidP="008539B5">
      <w:pPr>
        <w:pStyle w:val="Brdtextmedindrag"/>
        <w:ind w:firstLine="0"/>
      </w:pPr>
      <w:r>
        <w:t>Bestämmelserna är en anpassning av svensk rätt till artiklarna 120.3, 122 och 123.3 i MDR-förordningen och artiklarna 110.</w:t>
      </w:r>
      <w:r>
        <w:rPr>
          <w:szCs w:val="22"/>
        </w:rPr>
        <w:t xml:space="preserve">3, 112 och 113.3 i IVDR-förordningen. </w:t>
      </w:r>
      <w:bookmarkStart w:id="723" w:name="_Hlk64217548"/>
      <w:r>
        <w:t xml:space="preserve">I </w:t>
      </w:r>
      <w:r>
        <w:rPr>
          <w:i/>
        </w:rPr>
        <w:t>punkt 7</w:t>
      </w:r>
      <w:r>
        <w:t xml:space="preserve"> och </w:t>
      </w:r>
      <w:r>
        <w:rPr>
          <w:i/>
          <w:iCs/>
        </w:rPr>
        <w:t>8</w:t>
      </w:r>
      <w:r>
        <w:t xml:space="preserve"> anges under vilka förutsättningar som en produkt får släppas ut på marknaden eller tas i bruk med stöd av ett sådana intyg om produktens överenstämmelse som anges i punkt 5 och 6. </w:t>
      </w:r>
      <w:bookmarkEnd w:id="723"/>
      <w:r>
        <w:t xml:space="preserve">Av </w:t>
      </w:r>
      <w:r>
        <w:rPr>
          <w:i/>
        </w:rPr>
        <w:t>punkt 9</w:t>
      </w:r>
      <w:r>
        <w:t xml:space="preserve"> framgår att det anmälda organ som utfärdade intyg enligt äldre bestäm</w:t>
      </w:r>
      <w:r>
        <w:softHyphen/>
        <w:t>melser ska fortsätta att vara ansvarig för övervakningen av de pro</w:t>
      </w:r>
      <w:r>
        <w:softHyphen/>
        <w:t>dukt</w:t>
      </w:r>
      <w:r>
        <w:softHyphen/>
        <w:t>er som omfattas av det intyget. Detta gäller för de produkter som släpps ut eller tas i bruk enligt punkt 7 eller 8. Innan bestämmelserna om anmälda organ i MDR- och IVDR-förordningarna började tillämpas så ut</w:t>
      </w:r>
      <w:r>
        <w:softHyphen/>
        <w:t>sågs anmälda organ av Styrelsen för ackreditering och teknisk kontroll (Swedac) i enlighet med lagen (2011:791) om ackreditering och teknisk kontroll. Bestämmelser om tillsyn och avgifter för den tillsynen framgår av 18–19 och 21 §§ den lagen. Med stöd av övergångsbestämmelsen ska Swedac även fortsättningsvis utöva tillsyn och ta ut avgifter för den till</w:t>
      </w:r>
      <w:r>
        <w:softHyphen/>
        <w:t>syn</w:t>
      </w:r>
      <w:r>
        <w:softHyphen/>
        <w:t>en i de fall ett företag har valt att åberopa ackrediteringsintyg som utfärd</w:t>
      </w:r>
      <w:r>
        <w:softHyphen/>
        <w:t>ats av Swedac.</w:t>
      </w:r>
    </w:p>
    <w:p w14:paraId="682669E2" w14:textId="77777777" w:rsidR="008539B5" w:rsidRDefault="008539B5" w:rsidP="008539B5">
      <w:pPr>
        <w:pStyle w:val="Brdtextmedindrag"/>
      </w:pPr>
      <w:r>
        <w:t>Övervägandena finns i avsnitt 18.6.</w:t>
      </w:r>
    </w:p>
    <w:p w14:paraId="24B8DEAA" w14:textId="77777777" w:rsidR="008539B5" w:rsidRDefault="008539B5" w:rsidP="008539B5">
      <w:pPr>
        <w:pStyle w:val="Brdtextmedindrag"/>
      </w:pPr>
    </w:p>
    <w:p w14:paraId="6342F83F" w14:textId="77777777" w:rsidR="008539B5" w:rsidRDefault="008539B5" w:rsidP="008539B5">
      <w:pPr>
        <w:pStyle w:val="Brdtextmedindrag"/>
        <w:rPr>
          <w:sz w:val="18"/>
          <w:szCs w:val="18"/>
        </w:rPr>
      </w:pPr>
      <w:bookmarkStart w:id="724" w:name="_Hlk21685111"/>
      <w:bookmarkStart w:id="725" w:name="_Hlk20249965"/>
      <w:r>
        <w:rPr>
          <w:sz w:val="18"/>
          <w:szCs w:val="18"/>
        </w:rPr>
        <w:t xml:space="preserve">10. En medicinteknisk produkt som inte är en medicinteknisk produkt för in vitro-diagnostik får fortsätta att tillhandahållas på marknaden eller tas i bruk till och med den 26 maj 2025 om </w:t>
      </w:r>
    </w:p>
    <w:p w14:paraId="1B3A7696" w14:textId="77777777" w:rsidR="008539B5" w:rsidRDefault="008539B5" w:rsidP="008539B5">
      <w:pPr>
        <w:pStyle w:val="Brdtextmedindrag"/>
        <w:rPr>
          <w:sz w:val="18"/>
          <w:szCs w:val="18"/>
        </w:rPr>
      </w:pPr>
      <w:r>
        <w:rPr>
          <w:sz w:val="18"/>
          <w:szCs w:val="18"/>
        </w:rPr>
        <w:t xml:space="preserve">a) den lagligen har släppts ut på marknaden före den 26 maj 2021, </w:t>
      </w:r>
    </w:p>
    <w:p w14:paraId="2CE408F9" w14:textId="3BCC6CCC" w:rsidR="008539B5" w:rsidRDefault="008539B5" w:rsidP="008539B5">
      <w:pPr>
        <w:pStyle w:val="Brdtextmedindrag"/>
        <w:rPr>
          <w:sz w:val="18"/>
          <w:szCs w:val="18"/>
        </w:rPr>
      </w:pPr>
      <w:r>
        <w:rPr>
          <w:sz w:val="18"/>
          <w:szCs w:val="18"/>
        </w:rPr>
        <w:t xml:space="preserve">b) den har släppts ut på marknaden från och med den 26 maj 2021 och det för produkten har utfärdats ett intyg som avses i punkt 5 eller 6, eller </w:t>
      </w:r>
    </w:p>
    <w:p w14:paraId="4338FFF0" w14:textId="77777777" w:rsidR="008539B5" w:rsidRDefault="008539B5" w:rsidP="008539B5">
      <w:pPr>
        <w:pStyle w:val="Brdtextmedindrag"/>
        <w:rPr>
          <w:sz w:val="18"/>
          <w:szCs w:val="18"/>
        </w:rPr>
      </w:pPr>
      <w:r>
        <w:rPr>
          <w:sz w:val="18"/>
          <w:szCs w:val="18"/>
        </w:rPr>
        <w:t xml:space="preserve">c) den är klassificerad i klass I i enlighet med den upphävda lagen och en försäkran om överensstämmelse har upprättats före den 26 maj 2021 och det för produkten vid förfarandet för bedömning av överensstämmelse krävs medverkan av ett anmält organ enligt förordning (EU) 2017/745. </w:t>
      </w:r>
    </w:p>
    <w:p w14:paraId="7CBF7EF6" w14:textId="77777777" w:rsidR="008539B5" w:rsidRDefault="008539B5" w:rsidP="008539B5">
      <w:pPr>
        <w:pStyle w:val="Brdtextmedindrag"/>
        <w:rPr>
          <w:sz w:val="18"/>
          <w:szCs w:val="18"/>
        </w:rPr>
      </w:pPr>
      <w:r>
        <w:rPr>
          <w:sz w:val="18"/>
          <w:szCs w:val="18"/>
        </w:rPr>
        <w:t xml:space="preserve">Den upphävda lagen ska gälla för dessa produkter. </w:t>
      </w:r>
    </w:p>
    <w:p w14:paraId="5976AF55" w14:textId="77777777" w:rsidR="008539B5" w:rsidRDefault="008539B5" w:rsidP="008539B5">
      <w:pPr>
        <w:pStyle w:val="Brdtextmedindrag"/>
        <w:rPr>
          <w:sz w:val="18"/>
          <w:szCs w:val="18"/>
        </w:rPr>
      </w:pPr>
      <w:bookmarkStart w:id="726" w:name="_Hlk21685620"/>
      <w:bookmarkEnd w:id="724"/>
      <w:r>
        <w:rPr>
          <w:sz w:val="18"/>
          <w:szCs w:val="18"/>
        </w:rPr>
        <w:t xml:space="preserve">11. En medicinteknisk produkt för in vitro-diagnostik </w:t>
      </w:r>
      <w:bookmarkStart w:id="727" w:name="_Hlk61364968"/>
      <w:r>
        <w:rPr>
          <w:sz w:val="18"/>
          <w:szCs w:val="18"/>
        </w:rPr>
        <w:t>får fort</w:t>
      </w:r>
      <w:r>
        <w:rPr>
          <w:sz w:val="18"/>
          <w:szCs w:val="18"/>
        </w:rPr>
        <w:softHyphen/>
        <w:t>sätta att till</w:t>
      </w:r>
      <w:r>
        <w:rPr>
          <w:sz w:val="18"/>
          <w:szCs w:val="18"/>
        </w:rPr>
        <w:softHyphen/>
        <w:t>handa</w:t>
      </w:r>
      <w:r>
        <w:rPr>
          <w:sz w:val="18"/>
          <w:szCs w:val="18"/>
        </w:rPr>
        <w:softHyphen/>
        <w:t xml:space="preserve">hållas på marknaden eller tas i bruk till och med den 27 maj 2025 om </w:t>
      </w:r>
    </w:p>
    <w:p w14:paraId="39313568" w14:textId="77777777" w:rsidR="008539B5" w:rsidRDefault="008539B5" w:rsidP="008539B5">
      <w:pPr>
        <w:pStyle w:val="Brdtextmedindrag"/>
        <w:rPr>
          <w:sz w:val="18"/>
          <w:szCs w:val="18"/>
        </w:rPr>
      </w:pPr>
      <w:r>
        <w:rPr>
          <w:sz w:val="18"/>
          <w:szCs w:val="18"/>
        </w:rPr>
        <w:t>a) den lag</w:t>
      </w:r>
      <w:r>
        <w:rPr>
          <w:sz w:val="18"/>
          <w:szCs w:val="18"/>
        </w:rPr>
        <w:softHyphen/>
        <w:t>lig</w:t>
      </w:r>
      <w:r>
        <w:rPr>
          <w:sz w:val="18"/>
          <w:szCs w:val="18"/>
        </w:rPr>
        <w:softHyphen/>
        <w:t xml:space="preserve">en har släppts ut på marknaden före den 26 maj 2022, eller </w:t>
      </w:r>
    </w:p>
    <w:p w14:paraId="2FDAB558" w14:textId="77777777" w:rsidR="008539B5" w:rsidRDefault="008539B5" w:rsidP="008539B5">
      <w:pPr>
        <w:pStyle w:val="Brdtextmedindrag"/>
        <w:rPr>
          <w:sz w:val="18"/>
          <w:szCs w:val="18"/>
        </w:rPr>
      </w:pPr>
      <w:r>
        <w:rPr>
          <w:sz w:val="18"/>
          <w:szCs w:val="18"/>
        </w:rPr>
        <w:t>b) den har släppts ut på mark</w:t>
      </w:r>
      <w:r>
        <w:rPr>
          <w:sz w:val="18"/>
          <w:szCs w:val="18"/>
        </w:rPr>
        <w:softHyphen/>
        <w:t>nad</w:t>
      </w:r>
      <w:r>
        <w:rPr>
          <w:sz w:val="18"/>
          <w:szCs w:val="18"/>
        </w:rPr>
        <w:softHyphen/>
        <w:t>en från och med den 26 maj 2022 och det för produkten har utfärdats ett in</w:t>
      </w:r>
      <w:r>
        <w:rPr>
          <w:sz w:val="18"/>
          <w:szCs w:val="18"/>
        </w:rPr>
        <w:softHyphen/>
        <w:t xml:space="preserve">tyg som avses i punkt 5 eller 6. </w:t>
      </w:r>
      <w:bookmarkStart w:id="728" w:name="_Hlk61343675"/>
    </w:p>
    <w:p w14:paraId="746BAD48" w14:textId="77777777" w:rsidR="008539B5" w:rsidRDefault="008539B5" w:rsidP="008539B5">
      <w:pPr>
        <w:pStyle w:val="Brdtextmedindrag"/>
        <w:rPr>
          <w:sz w:val="18"/>
          <w:szCs w:val="18"/>
        </w:rPr>
      </w:pPr>
      <w:r>
        <w:rPr>
          <w:sz w:val="18"/>
          <w:szCs w:val="18"/>
        </w:rPr>
        <w:t xml:space="preserve">Den upphävda lagen ska gälla för dessa produkter. </w:t>
      </w:r>
      <w:bookmarkEnd w:id="727"/>
      <w:bookmarkEnd w:id="728"/>
    </w:p>
    <w:bookmarkEnd w:id="725"/>
    <w:bookmarkEnd w:id="726"/>
    <w:p w14:paraId="7643A37A" w14:textId="328E4C9A" w:rsidR="008539B5" w:rsidRDefault="008539B5" w:rsidP="008539B5">
      <w:pPr>
        <w:pStyle w:val="Brdtextmedindrag"/>
        <w:ind w:firstLine="0"/>
      </w:pPr>
      <w:r>
        <w:t>Övergångsbestämmelserna är en anpassning av svensk rätt till artiklarna 120.4 och 122 andra stycket i MDR-förordningen och artiklarna 110.4 och 112 andra stycket i IVDR-förordningen. Eftersom den upphävda lagen ska gälla ska även bestämmelserna om tillsyn, straff, förverkande, tystnads</w:t>
      </w:r>
      <w:r>
        <w:softHyphen/>
        <w:t>plikt och avgifter i den lagen fortsätta att gälla. Detta förtydligas även i punkt 19.</w:t>
      </w:r>
    </w:p>
    <w:p w14:paraId="1BE379C1" w14:textId="77777777" w:rsidR="008539B5" w:rsidRDefault="008539B5" w:rsidP="008539B5">
      <w:pPr>
        <w:pStyle w:val="Brdtextmedindrag"/>
      </w:pPr>
      <w:r>
        <w:t>Övervägandena finns i avsnitt 18.7.</w:t>
      </w:r>
    </w:p>
    <w:p w14:paraId="00C2B377" w14:textId="77777777" w:rsidR="008539B5" w:rsidRDefault="008539B5" w:rsidP="008539B5">
      <w:pPr>
        <w:pStyle w:val="Brdtextmedindrag"/>
      </w:pPr>
    </w:p>
    <w:p w14:paraId="486B813F" w14:textId="16BF593F" w:rsidR="008539B5" w:rsidRDefault="008539B5" w:rsidP="008539B5">
      <w:pPr>
        <w:pStyle w:val="Brdtextmedindrag"/>
        <w:rPr>
          <w:sz w:val="18"/>
          <w:szCs w:val="18"/>
        </w:rPr>
      </w:pPr>
      <w:r>
        <w:rPr>
          <w:sz w:val="18"/>
          <w:szCs w:val="18"/>
        </w:rPr>
        <w:t>12</w:t>
      </w:r>
      <w:bookmarkStart w:id="729" w:name="_Hlk57715421"/>
      <w:r>
        <w:rPr>
          <w:sz w:val="18"/>
          <w:szCs w:val="18"/>
        </w:rPr>
        <w:t>.</w:t>
      </w:r>
      <w:bookmarkStart w:id="730" w:name="_Hlk55575726"/>
      <w:r>
        <w:rPr>
          <w:sz w:val="18"/>
          <w:szCs w:val="18"/>
        </w:rPr>
        <w:t> </w:t>
      </w:r>
      <w:bookmarkStart w:id="731" w:name="_Hlk61372226"/>
      <w:bookmarkStart w:id="732" w:name="_Hlk58312537"/>
      <w:r>
        <w:rPr>
          <w:sz w:val="18"/>
          <w:szCs w:val="18"/>
        </w:rPr>
        <w:t xml:space="preserve">Med undantag av produkter som avses i punkt 4 ska </w:t>
      </w:r>
      <w:bookmarkEnd w:id="731"/>
      <w:r>
        <w:rPr>
          <w:sz w:val="18"/>
          <w:szCs w:val="18"/>
        </w:rPr>
        <w:t xml:space="preserve">bestämmelserna i den upphävda lagen </w:t>
      </w:r>
      <w:bookmarkEnd w:id="729"/>
      <w:bookmarkEnd w:id="730"/>
      <w:bookmarkEnd w:id="732"/>
      <w:r>
        <w:rPr>
          <w:sz w:val="18"/>
          <w:szCs w:val="18"/>
        </w:rPr>
        <w:t xml:space="preserve">angående registrering av produkter och ekonomiska aktörer samt anmälan av intyg fortsätta att gälla fram till den dag som inträffar tjugofyra månader efter det att meddelandet om funktionaliteten av </w:t>
      </w:r>
      <w:bookmarkStart w:id="733" w:name="_Hlk63515415"/>
      <w:r>
        <w:rPr>
          <w:sz w:val="18"/>
          <w:szCs w:val="18"/>
        </w:rPr>
        <w:t>den europeiska databasen för medicintekniska produkter (Eudamed)</w:t>
      </w:r>
      <w:bookmarkEnd w:id="733"/>
      <w:r>
        <w:rPr>
          <w:sz w:val="18"/>
          <w:szCs w:val="18"/>
        </w:rPr>
        <w:t xml:space="preserve"> offentliggjorts i Europeiska unionens officiella tidning i enlighet med artikel 34.3 i förordning (EU) 2017/745. </w:t>
      </w:r>
    </w:p>
    <w:p w14:paraId="5F4A1D63" w14:textId="45CF7F35" w:rsidR="008539B5" w:rsidRDefault="008539B5" w:rsidP="008539B5">
      <w:pPr>
        <w:pStyle w:val="Brdtextmedindrag"/>
        <w:rPr>
          <w:sz w:val="18"/>
          <w:szCs w:val="18"/>
        </w:rPr>
      </w:pPr>
      <w:r>
        <w:rPr>
          <w:sz w:val="18"/>
          <w:szCs w:val="18"/>
        </w:rPr>
        <w:t xml:space="preserve">13. Med undantag av produkter som avses i punkt 4 ska </w:t>
      </w:r>
      <w:bookmarkStart w:id="734" w:name="_Hlk58312437"/>
      <w:r>
        <w:rPr>
          <w:sz w:val="18"/>
          <w:szCs w:val="18"/>
        </w:rPr>
        <w:t xml:space="preserve">bestämmelserna i den upphävda lagen om tillverkarnas skyldigheter i fråga om säkerhetsövervakning och om att tillhandahålla dokumentation i fråga om kliniska prövningar och prestandastudier </w:t>
      </w:r>
      <w:bookmarkEnd w:id="734"/>
      <w:r>
        <w:rPr>
          <w:sz w:val="18"/>
          <w:szCs w:val="18"/>
        </w:rPr>
        <w:t>fortsätta att gälla fram till den dag som inträffar sex månader efter det att meddelandet om Eudameds funktionalitet har offentliggjorts. För medicintekniska produkter för in vitro-diagnostik gäller detta endast om meddelandet om Eudameds funktionalitet offentliggörs efter den 26 november 2021.</w:t>
      </w:r>
    </w:p>
    <w:p w14:paraId="3956398E" w14:textId="77777777" w:rsidR="008539B5" w:rsidRDefault="008539B5" w:rsidP="008539B5">
      <w:pPr>
        <w:pStyle w:val="Brdtextmedindrag"/>
        <w:rPr>
          <w:sz w:val="18"/>
          <w:szCs w:val="18"/>
        </w:rPr>
      </w:pPr>
    </w:p>
    <w:p w14:paraId="3BEAC737" w14:textId="77777777" w:rsidR="008539B5" w:rsidRDefault="008539B5" w:rsidP="008539B5">
      <w:pPr>
        <w:pStyle w:val="Brdtextmedindrag"/>
        <w:ind w:firstLine="0"/>
      </w:pPr>
      <w:r>
        <w:t xml:space="preserve">Bestämmelserna är en anpassning av svensk rätt till artiklarna 120.8, 122 och 123.3 d i MDR-förordningen samt artiklarna 110.8, 112 och 113.3 d i IVDR-förordningen. </w:t>
      </w:r>
    </w:p>
    <w:p w14:paraId="38E95F86" w14:textId="56D2B7FC" w:rsidR="008539B5" w:rsidRDefault="008539B5" w:rsidP="008539B5">
      <w:pPr>
        <w:pStyle w:val="Brdtextmedindrag"/>
      </w:pPr>
      <w:r>
        <w:t xml:space="preserve">Övergångsbestämmelsen i </w:t>
      </w:r>
      <w:r>
        <w:rPr>
          <w:i/>
          <w:iCs/>
        </w:rPr>
        <w:t>punkt 12</w:t>
      </w:r>
      <w:r>
        <w:t xml:space="preserve"> gör det möjligt att med stöd av 10 § den upphävda lagen om medicintekniska produkter fortsätta att meddela föreskrifter om bland annat skyldigheter för tillverkare eller dennes ombud att lämna uppgifter om sin verksamhet och sina produkter. Vidare kan även föreskrifter meddelas om att anmälda organ ska lämna uppgifter till en myndighet om intyg som utfärdats, ändrats, kompletterats, tillfälligt eller slutgiltigt återkallats, eller intyg som vägrats.</w:t>
      </w:r>
    </w:p>
    <w:p w14:paraId="6C0269A6" w14:textId="0B6B98D0" w:rsidR="008539B5" w:rsidRDefault="008539B5" w:rsidP="008539B5">
      <w:pPr>
        <w:pStyle w:val="Brdtextmedindrag"/>
      </w:pPr>
      <w:r>
        <w:t xml:space="preserve">Övergångsbestämmelsen i </w:t>
      </w:r>
      <w:r>
        <w:rPr>
          <w:i/>
          <w:iCs/>
        </w:rPr>
        <w:t>punkt 13</w:t>
      </w:r>
      <w:r>
        <w:t xml:space="preserve"> gör det möjligt att med stöd av be</w:t>
      </w:r>
      <w:r>
        <w:softHyphen/>
        <w:t>myndig</w:t>
      </w:r>
      <w:r>
        <w:softHyphen/>
        <w:t>anden i 6, 8 och 10 §§ den upphävda lagen om medicintekniska pro</w:t>
      </w:r>
      <w:r>
        <w:softHyphen/>
        <w:t>dukter meddela föreskrifter om bland annat krav på anmälan av klinisk pröv</w:t>
      </w:r>
      <w:r>
        <w:softHyphen/>
        <w:t xml:space="preserve">ning och att registrera och lagra uppgifter om säkerhetsövervakning och undersökningar på de sätt som anges i direktiven. </w:t>
      </w:r>
    </w:p>
    <w:p w14:paraId="339BFA92" w14:textId="56742B59" w:rsidR="008539B5" w:rsidRDefault="008539B5" w:rsidP="008539B5">
      <w:pPr>
        <w:pStyle w:val="Brdtextmedindrag"/>
        <w:rPr>
          <w:szCs w:val="22"/>
        </w:rPr>
      </w:pPr>
      <w:r>
        <w:t>Båda övergångsbestämmelserna är begränsade i tid. Den upphävda lagen ska fortsätta att gälla för medicintekniska produkter som omfattas av MDR-förordningen fram till den dag som motsvarar sex månader respek</w:t>
      </w:r>
      <w:r>
        <w:softHyphen/>
        <w:t>tive tjugofyra månader efter det att meddelandet om funk</w:t>
      </w:r>
      <w:r>
        <w:softHyphen/>
        <w:t>tionalit</w:t>
      </w:r>
      <w:r>
        <w:softHyphen/>
        <w:t>et</w:t>
      </w:r>
      <w:r>
        <w:softHyphen/>
        <w:t>en av den europeiska databasen för medicintekniska produkter (Eudamed) offent</w:t>
      </w:r>
      <w:r>
        <w:softHyphen/>
        <w:t>liggjorts i Europeiska unionens officiella tidning i enlighet med artikel 34.3 i MDR-förordningen. IVDR-förordningen ska börja tillämpas den 26 maj 2022. Om Eudamed inte fungerar den 26 maj 2022 så ska be</w:t>
      </w:r>
      <w:r>
        <w:softHyphen/>
        <w:t>stäm</w:t>
      </w:r>
      <w:r>
        <w:softHyphen/>
        <w:t>melserna i stället börja tillämpas sex respektive tjugofyra må</w:t>
      </w:r>
      <w:r>
        <w:rPr>
          <w:szCs w:val="22"/>
        </w:rPr>
        <w:t>nader efter det att meddelandet om Eudameds funktionalitet offentliggjorts. Tids</w:t>
      </w:r>
      <w:r>
        <w:rPr>
          <w:szCs w:val="22"/>
        </w:rPr>
        <w:softHyphen/>
        <w:t>frist</w:t>
      </w:r>
      <w:r>
        <w:rPr>
          <w:szCs w:val="22"/>
        </w:rPr>
        <w:softHyphen/>
        <w:t>erna på sex månader och tjugofyra månader börjar löpa såvitt avser bestämmelserna i IVDR-förordningen om meddelandet offent</w:t>
      </w:r>
      <w:r>
        <w:rPr>
          <w:szCs w:val="22"/>
        </w:rPr>
        <w:softHyphen/>
        <w:t>lig</w:t>
      </w:r>
      <w:r>
        <w:rPr>
          <w:szCs w:val="22"/>
        </w:rPr>
        <w:softHyphen/>
        <w:t xml:space="preserve">görs efter den 26 maj 2021 såvitt avser punkt 12 eller efter den 26 november 2021 såvitt avser punkt 13. </w:t>
      </w:r>
      <w:r>
        <w:t xml:space="preserve">Kommissionen har meddelat att Eudamed inte kommer att vara funktionsduglig till den 26 maj 2021. </w:t>
      </w:r>
      <w:r>
        <w:rPr>
          <w:szCs w:val="22"/>
        </w:rPr>
        <w:t xml:space="preserve"> </w:t>
      </w:r>
    </w:p>
    <w:p w14:paraId="01E870DC" w14:textId="77777777" w:rsidR="008539B5" w:rsidRDefault="008539B5" w:rsidP="008539B5">
      <w:pPr>
        <w:pStyle w:val="Brdtextmedindrag"/>
      </w:pPr>
      <w:r>
        <w:t>Övergångsbestämmelserna gäller inte de produkter som avses i punkt 4, dvs. de produkter som har släppts ut på marknaden eller som har tagits i bruk före den 26 maj 2021 respektive den 26 maj 2022. För dessa pro</w:t>
      </w:r>
      <w:r>
        <w:softHyphen/>
        <w:t>dukt</w:t>
      </w:r>
      <w:r>
        <w:softHyphen/>
        <w:t>er gäller den upphävda lagen i enlighet med punkt 4 och den över</w:t>
      </w:r>
      <w:r>
        <w:softHyphen/>
        <w:t>gångs</w:t>
      </w:r>
      <w:r>
        <w:softHyphen/>
        <w:t>bestäm</w:t>
      </w:r>
      <w:r>
        <w:softHyphen/>
        <w:t xml:space="preserve">melsen är inte tidsbegränsad. </w:t>
      </w:r>
    </w:p>
    <w:p w14:paraId="4D3E55C7" w14:textId="77777777" w:rsidR="008539B5" w:rsidRDefault="008539B5" w:rsidP="008539B5">
      <w:pPr>
        <w:pStyle w:val="Brdtextmedindrag"/>
      </w:pPr>
      <w:r>
        <w:t xml:space="preserve">Övervägandena finns i avsnitt 18.8 och 18.9. </w:t>
      </w:r>
    </w:p>
    <w:p w14:paraId="6B6D936D" w14:textId="77777777" w:rsidR="008539B5" w:rsidRDefault="008539B5" w:rsidP="008539B5">
      <w:pPr>
        <w:pStyle w:val="Brdtextmedindrag"/>
      </w:pPr>
    </w:p>
    <w:p w14:paraId="65BDAF29" w14:textId="678F55F9" w:rsidR="008539B5" w:rsidRDefault="008539B5" w:rsidP="008539B5">
      <w:pPr>
        <w:pStyle w:val="Brdtextmedindrag"/>
        <w:rPr>
          <w:sz w:val="18"/>
          <w:szCs w:val="18"/>
        </w:rPr>
      </w:pPr>
      <w:bookmarkStart w:id="735" w:name="_Hlk21685712"/>
      <w:r>
        <w:rPr>
          <w:sz w:val="18"/>
          <w:szCs w:val="18"/>
        </w:rPr>
        <w:t xml:space="preserve">14. Bestämmelsen i 4 § den upphävda lagen ska fortsätta att gälla fram till den 26 maj 2022 vad gäller möjligheten att meddela föreskrifter om att den lagen ska gälla även för produkter som i fråga om användningen står nära medicintekniska produkter. </w:t>
      </w:r>
    </w:p>
    <w:p w14:paraId="38F5ADC2" w14:textId="77777777" w:rsidR="008539B5" w:rsidRDefault="008539B5" w:rsidP="008539B5">
      <w:pPr>
        <w:pStyle w:val="Brdtextmedindrag"/>
        <w:ind w:firstLine="0"/>
      </w:pPr>
    </w:p>
    <w:p w14:paraId="4417BA9A" w14:textId="44B6F07A" w:rsidR="008539B5" w:rsidRDefault="008539B5" w:rsidP="008539B5">
      <w:pPr>
        <w:pStyle w:val="Brdtextmedindrag"/>
        <w:ind w:firstLine="0"/>
      </w:pPr>
      <w:r>
        <w:t>I 4 § lagen om medicintekniska produkter finns ett bemyndigande om att regeringen eller den myndighet som regeringen bestämmer får föreskriva att den lagen ska gälla även andra produkter som i fråga om användningen står nära medicintekniska produkter. Bemyndigandet är inget genom</w:t>
      </w:r>
      <w:r>
        <w:softHyphen/>
        <w:t>för</w:t>
      </w:r>
      <w:r>
        <w:softHyphen/>
        <w:t>an</w:t>
      </w:r>
      <w:r>
        <w:softHyphen/>
        <w:t>de av ett EU-direktiv utan är en nationell lagstiftning. Möjligheten att med</w:t>
      </w:r>
      <w:r>
        <w:softHyphen/>
        <w:t>dela föreskrifter om produkter som står nära sådana medicintekniska pro</w:t>
      </w:r>
      <w:r>
        <w:softHyphen/>
        <w:t xml:space="preserve">dukter som avses i MDR-förordningen ska vara kvar fram till dess att IVDR-förordningen börjar tillämpas den 26 maj 2022. </w:t>
      </w:r>
    </w:p>
    <w:p w14:paraId="5D5E7897" w14:textId="77777777" w:rsidR="008539B5" w:rsidRDefault="008539B5" w:rsidP="008539B5">
      <w:pPr>
        <w:pStyle w:val="Brdtextmedindrag"/>
      </w:pPr>
      <w:r>
        <w:t xml:space="preserve">Övervägandena finns i avsnitt 18.10. </w:t>
      </w:r>
    </w:p>
    <w:p w14:paraId="0C45201C" w14:textId="77777777" w:rsidR="008539B5" w:rsidRDefault="008539B5" w:rsidP="008539B5">
      <w:pPr>
        <w:pStyle w:val="Brdtextmedindrag"/>
      </w:pPr>
    </w:p>
    <w:p w14:paraId="52ED9130" w14:textId="5A917E7A" w:rsidR="008539B5" w:rsidRDefault="008539B5" w:rsidP="008539B5">
      <w:pPr>
        <w:pStyle w:val="Brdtextmedindrag"/>
        <w:rPr>
          <w:sz w:val="18"/>
          <w:szCs w:val="18"/>
        </w:rPr>
      </w:pPr>
      <w:bookmarkStart w:id="736" w:name="_Hlk20231526"/>
      <w:bookmarkEnd w:id="735"/>
      <w:r>
        <w:rPr>
          <w:sz w:val="18"/>
          <w:szCs w:val="18"/>
        </w:rPr>
        <w:t xml:space="preserve">15. En medicinteknisk produkt som inte är en medicinteknisk produkt för in vitro-diagnostik och som i enlighet med </w:t>
      </w:r>
      <w:bookmarkStart w:id="737" w:name="_Hlk58500794"/>
      <w:bookmarkStart w:id="738" w:name="_Hlk58500782"/>
      <w:r>
        <w:rPr>
          <w:sz w:val="18"/>
          <w:szCs w:val="18"/>
        </w:rPr>
        <w:t xml:space="preserve">tillstånd som har meddelats med stöd av </w:t>
      </w:r>
      <w:bookmarkEnd w:id="737"/>
      <w:r>
        <w:rPr>
          <w:sz w:val="18"/>
          <w:szCs w:val="18"/>
        </w:rPr>
        <w:t xml:space="preserve">bestämmelsen </w:t>
      </w:r>
      <w:bookmarkEnd w:id="738"/>
      <w:r>
        <w:rPr>
          <w:sz w:val="18"/>
          <w:szCs w:val="18"/>
        </w:rPr>
        <w:t>i 4 § den upphävda lagen om att den lagen helt eller delvis inte ska gälla för produkten har släppts ut på marknaden eller tagits i bruk före den 26 maj 2021 får fortsätta att tillhandahållas så länge som det tillståndet gäller. Detsamma gäller för en medicinteknisk produkt för in vitro-diagnostik som har släppts ut på marknaden eller tagits i bruk före den 26 maj 2022.</w:t>
      </w:r>
      <w:bookmarkEnd w:id="736"/>
    </w:p>
    <w:p w14:paraId="7EE7AF0F" w14:textId="77777777" w:rsidR="008539B5" w:rsidRDefault="008539B5" w:rsidP="008539B5">
      <w:pPr>
        <w:pStyle w:val="Brdtextmedindrag"/>
      </w:pPr>
    </w:p>
    <w:p w14:paraId="1933BD60" w14:textId="2699F4DC" w:rsidR="008539B5" w:rsidRDefault="008539B5" w:rsidP="008539B5">
      <w:pPr>
        <w:pStyle w:val="Brdtextmedindrag"/>
        <w:ind w:firstLine="0"/>
      </w:pPr>
      <w:r>
        <w:t>Bestämmelsen är en anpassning av svensk rätt till artikel 120.9 i MDR-för</w:t>
      </w:r>
      <w:r>
        <w:softHyphen/>
        <w:t>ordningen och artikel 110.9 i IVDR-förordningen. Av artikel 120.9 fram</w:t>
      </w:r>
      <w:r>
        <w:softHyphen/>
        <w:t>går det att ett tillstånd som medlemsstaternas behöriga myndigheter be</w:t>
      </w:r>
      <w:r>
        <w:softHyphen/>
        <w:t>viljat i enlighet med artikel 9.9 i direktiv 90/385/EEG eller artikel 11.2 i direktiv 93/42/EEG ska ha den giltighet som anges i tillståndet. Nämnda direktiv</w:t>
      </w:r>
      <w:r>
        <w:softHyphen/>
        <w:t>bestämmelser ger behöriga myndigheter möjlighet att tillåta att pro</w:t>
      </w:r>
      <w:r>
        <w:softHyphen/>
        <w:t>dukter släpps ut på marknaden eller tas i bruk trots att procedurer för EU-försäkran eller andra förfaranden avseende bedömningar om överens</w:t>
      </w:r>
      <w:r>
        <w:softHyphen/>
        <w:t>stäm</w:t>
      </w:r>
      <w:r>
        <w:softHyphen/>
        <w:t>melse inte utförts. Sådant tillstånd får meddelas om användningen av pro</w:t>
      </w:r>
      <w:r>
        <w:softHyphen/>
        <w:t>dukten skyddar människors hälsa. Direktivbestämmelserna är genom</w:t>
      </w:r>
      <w:r>
        <w:softHyphen/>
        <w:t>förda i svensk rätt genom bemyndigandet i 4 § lagen om medicintekniska pro</w:t>
      </w:r>
      <w:r>
        <w:softHyphen/>
        <w:t>dukter där det anges att regeringen eller den myndighet som regeringen bestäm</w:t>
      </w:r>
      <w:r>
        <w:softHyphen/>
        <w:t>mer får föreskriva att lagen helt eller delvis inte ska gälla i fråga om vissa medicintekniska produkter. I nuvarande myndighetsföreskrifter anges det att Läkemedelsverket kan, efter en motiverad ansökan, ge till</w:t>
      </w:r>
      <w:r>
        <w:softHyphen/>
        <w:t>stånd till att enskilda produkter i vissa fall släpps ut på marknaden och tas i bruk om syftet med att använda produkten är att skydda människors liv och hälsa, jämför 4 § 3 och 7 § 12 Läkemedelsverkets föreskrifter (LVFS 2003:11) om medicintekniska produkter.</w:t>
      </w:r>
    </w:p>
    <w:p w14:paraId="70F4C724" w14:textId="7B2E4335" w:rsidR="008539B5" w:rsidRDefault="008539B5" w:rsidP="008539B5">
      <w:pPr>
        <w:pStyle w:val="Brdtextmedindrag"/>
      </w:pPr>
      <w:r>
        <w:t>En övergångsbestämmelse med samma innehåll som den i artikel 120.9 i MDR-förordningen finns i artikel 110.9 i IVDR-förordningen och rör medicin</w:t>
      </w:r>
      <w:r>
        <w:softHyphen/>
        <w:t>tekniska produkter för in vitro-diagnostik. Artikel 110.9 hänvisar till artikel 9.12 i direktiv 98/79/EG. Även denna direktivbestämmelse är genom</w:t>
      </w:r>
      <w:r>
        <w:softHyphen/>
        <w:t xml:space="preserve">förd i svensk rätt genom 4 § lagen om medicintekniska produkter. </w:t>
      </w:r>
    </w:p>
    <w:p w14:paraId="7988A3EA" w14:textId="273D6FEB" w:rsidR="008539B5" w:rsidRDefault="008539B5" w:rsidP="008539B5">
      <w:pPr>
        <w:pStyle w:val="Brdtextmedindrag"/>
      </w:pPr>
      <w:r>
        <w:t>Övergångsbestämmelsen innebär att en medicinteknisk produkt som i enlig</w:t>
      </w:r>
      <w:r>
        <w:softHyphen/>
        <w:t>het med tillstånd meddelat med stöd av bestämmelsen i 4 § lagen om medicin</w:t>
      </w:r>
      <w:r>
        <w:softHyphen/>
        <w:t xml:space="preserve">tekniska produkter har släppts ut på marknaden eller tagits i bruk före den 26 maj 2021 får fortsätta att tillhandahållas så länge det tillståndet gäller. Detsamma gäller för en medicinteknisk produkt för in vitro-diagnostik som har släppts ut på marknaden eller tagits i bruk före den 26 maj 2022. </w:t>
      </w:r>
    </w:p>
    <w:p w14:paraId="0A054152" w14:textId="77777777" w:rsidR="008539B5" w:rsidRDefault="008539B5" w:rsidP="008539B5">
      <w:pPr>
        <w:pStyle w:val="Brdtextmedindrag"/>
      </w:pPr>
      <w:r>
        <w:t>Övervägandena finns i avsnitt 18.10.</w:t>
      </w:r>
    </w:p>
    <w:p w14:paraId="06A79D44" w14:textId="77777777" w:rsidR="008539B5" w:rsidRDefault="008539B5" w:rsidP="008539B5">
      <w:pPr>
        <w:pStyle w:val="Brdtextmedindrag"/>
      </w:pPr>
    </w:p>
    <w:p w14:paraId="6748EF33" w14:textId="77777777" w:rsidR="008539B5" w:rsidRDefault="008539B5" w:rsidP="008539B5">
      <w:pPr>
        <w:pStyle w:val="Brdtextmedindrag"/>
        <w:rPr>
          <w:sz w:val="18"/>
          <w:szCs w:val="18"/>
        </w:rPr>
      </w:pPr>
      <w:bookmarkStart w:id="739" w:name="_Hlk21693445"/>
      <w:r>
        <w:rPr>
          <w:sz w:val="18"/>
          <w:szCs w:val="18"/>
        </w:rPr>
        <w:t>16. Regeringen eller den myndighet som regeringen bestämmer får meddela föreskrifter om rapportering av händelser när det gäller produkter som har släppts ut på marknaden i enlighet med den upphävda lagen.</w:t>
      </w:r>
    </w:p>
    <w:bookmarkEnd w:id="739"/>
    <w:p w14:paraId="740D6BE3" w14:textId="77777777" w:rsidR="008539B5" w:rsidRDefault="008539B5" w:rsidP="008539B5">
      <w:pPr>
        <w:pStyle w:val="Brdtextmedindrag"/>
      </w:pPr>
    </w:p>
    <w:p w14:paraId="41F0E70A" w14:textId="519D5EB5" w:rsidR="008539B5" w:rsidRDefault="008539B5" w:rsidP="008539B5">
      <w:pPr>
        <w:pStyle w:val="Brdtextmedindrag"/>
        <w:ind w:firstLine="0"/>
      </w:pPr>
      <w:r>
        <w:t>Övergångsbestämmelsen ger regeringen eller den myndighet som reger</w:t>
      </w:r>
      <w:r>
        <w:softHyphen/>
        <w:t>ing</w:t>
      </w:r>
      <w:r>
        <w:softHyphen/>
        <w:t>en bestämmer en möjlighet att meddela föreskrifter om den rapport</w:t>
      </w:r>
      <w:r>
        <w:softHyphen/>
        <w:t>er</w:t>
      </w:r>
      <w:r>
        <w:softHyphen/>
        <w:t>ing av händelser som inträffar för produkter som släppts ut på marknaden i enlighet med lagen om medicintekniska produkter. Med stöd av be</w:t>
      </w:r>
      <w:r>
        <w:softHyphen/>
        <w:t>myndig</w:t>
      </w:r>
      <w:r>
        <w:softHyphen/>
        <w:t xml:space="preserve">andet kan föreskrifter meddelas om exempelvis att sådana händelser ska rapporteras till Eudamed. </w:t>
      </w:r>
    </w:p>
    <w:p w14:paraId="51DC42F9" w14:textId="77777777" w:rsidR="008539B5" w:rsidRDefault="008539B5" w:rsidP="008539B5">
      <w:pPr>
        <w:pStyle w:val="Brdtextmedindrag"/>
      </w:pPr>
      <w:r>
        <w:t>Övervägandena finns i avsnitt 18.4.</w:t>
      </w:r>
    </w:p>
    <w:p w14:paraId="0A022A38" w14:textId="77777777" w:rsidR="008539B5" w:rsidRDefault="008539B5" w:rsidP="008539B5">
      <w:pPr>
        <w:pStyle w:val="Brdtextmedindrag"/>
      </w:pPr>
    </w:p>
    <w:p w14:paraId="101A5F11" w14:textId="6D754E40" w:rsidR="008539B5" w:rsidRDefault="008539B5" w:rsidP="008539B5">
      <w:pPr>
        <w:pStyle w:val="Brdtextmedindrag"/>
        <w:rPr>
          <w:sz w:val="18"/>
          <w:szCs w:val="18"/>
        </w:rPr>
      </w:pPr>
      <w:r>
        <w:rPr>
          <w:sz w:val="18"/>
          <w:szCs w:val="18"/>
        </w:rPr>
        <w:t xml:space="preserve">17. En medicinteknisk produkt </w:t>
      </w:r>
      <w:bookmarkStart w:id="740" w:name="_Hlk19260204"/>
      <w:r>
        <w:rPr>
          <w:sz w:val="18"/>
          <w:szCs w:val="18"/>
        </w:rPr>
        <w:t xml:space="preserve">som inte är en medicinteknisk produkt för in vitro-diagnostik </w:t>
      </w:r>
      <w:bookmarkEnd w:id="740"/>
      <w:r>
        <w:rPr>
          <w:sz w:val="18"/>
          <w:szCs w:val="18"/>
        </w:rPr>
        <w:t>och som är tillverkad av derivat av vävnader eller celler från människa och där derivaten är icke-viabla eller har gjorts icke-viabla och som har släppts ut på marknaden eller tagits i bruk före den 26 maj 2021 får även i fort</w:t>
      </w:r>
      <w:r>
        <w:rPr>
          <w:sz w:val="18"/>
          <w:szCs w:val="18"/>
        </w:rPr>
        <w:softHyphen/>
        <w:t>sätt</w:t>
      </w:r>
      <w:r>
        <w:rPr>
          <w:sz w:val="18"/>
          <w:szCs w:val="18"/>
        </w:rPr>
        <w:softHyphen/>
        <w:t>ning</w:t>
      </w:r>
      <w:r>
        <w:rPr>
          <w:sz w:val="18"/>
          <w:szCs w:val="18"/>
        </w:rPr>
        <w:softHyphen/>
        <w:t xml:space="preserve">en släppas ut på marknaden eller tas i bruk. </w:t>
      </w:r>
    </w:p>
    <w:p w14:paraId="5EBDD5E8" w14:textId="77777777" w:rsidR="008539B5" w:rsidRDefault="008539B5" w:rsidP="008539B5">
      <w:pPr>
        <w:pStyle w:val="Brdtextmedindrag"/>
      </w:pPr>
    </w:p>
    <w:p w14:paraId="33C4111B" w14:textId="77777777" w:rsidR="008539B5" w:rsidRDefault="008539B5" w:rsidP="008539B5">
      <w:pPr>
        <w:pStyle w:val="Brdtextmedindrag"/>
        <w:ind w:firstLine="0"/>
        <w:rPr>
          <w:szCs w:val="22"/>
        </w:rPr>
      </w:pPr>
      <w:r>
        <w:rPr>
          <w:szCs w:val="22"/>
        </w:rPr>
        <w:t xml:space="preserve">Övergångsbestämmelsen är en anpassning av svensk rätt till artikel 120.10 i MDR-förordningen som avser produkter som tillverkats av derivat av vävnader och celler från människa. </w:t>
      </w:r>
    </w:p>
    <w:p w14:paraId="03D0FAE6" w14:textId="77777777" w:rsidR="008539B5" w:rsidRDefault="008539B5" w:rsidP="008539B5">
      <w:pPr>
        <w:pStyle w:val="Brdtextmedindrag"/>
        <w:rPr>
          <w:szCs w:val="22"/>
        </w:rPr>
      </w:pPr>
      <w:r>
        <w:rPr>
          <w:szCs w:val="22"/>
        </w:rPr>
        <w:t xml:space="preserve">Övervägandena finns i avsnitt </w:t>
      </w:r>
      <w:r>
        <w:t>18.</w:t>
      </w:r>
      <w:r>
        <w:rPr>
          <w:szCs w:val="22"/>
        </w:rPr>
        <w:t xml:space="preserve">11. </w:t>
      </w:r>
    </w:p>
    <w:p w14:paraId="033604FA" w14:textId="77777777" w:rsidR="008539B5" w:rsidRDefault="008539B5" w:rsidP="008539B5">
      <w:pPr>
        <w:pStyle w:val="Brdtextmedindrag"/>
      </w:pPr>
    </w:p>
    <w:p w14:paraId="4A699FDF" w14:textId="77777777" w:rsidR="008539B5" w:rsidRDefault="008539B5" w:rsidP="008539B5">
      <w:pPr>
        <w:pStyle w:val="Brdtextmedindrag"/>
        <w:rPr>
          <w:sz w:val="18"/>
          <w:szCs w:val="18"/>
        </w:rPr>
      </w:pPr>
      <w:r>
        <w:rPr>
          <w:sz w:val="18"/>
          <w:szCs w:val="18"/>
        </w:rPr>
        <w:t xml:space="preserve">18. En klinisk prövning som har inletts före den 26 maj 2021 får fortsätta att genomföras enligt den upphävda lagen. Från och med den 26 maj 2021 ska dock allvarliga negativa händelser och produktfel rapporteras i enlighet med förordning (EU) 2017/745. </w:t>
      </w:r>
    </w:p>
    <w:p w14:paraId="5126F891" w14:textId="77777777" w:rsidR="008539B5" w:rsidRDefault="008539B5" w:rsidP="008539B5">
      <w:pPr>
        <w:pStyle w:val="Brdtextmedindrag"/>
      </w:pPr>
    </w:p>
    <w:p w14:paraId="1F41BFA4" w14:textId="47AD6EE7" w:rsidR="008539B5" w:rsidRDefault="008539B5" w:rsidP="008539B5">
      <w:pPr>
        <w:pStyle w:val="Brdtext"/>
      </w:pPr>
      <w:r>
        <w:t>Övergångsbestämmelsen är en anpassning av svensk rätt till artikel 120.11 i MDR-förordningen. Enligt den bestämmelsen får kliniska prövningar som har inletts före den 26 maj 2021 fortsätta att genomföras enligt be</w:t>
      </w:r>
      <w:r>
        <w:softHyphen/>
        <w:t>stäm</w:t>
      </w:r>
      <w:r>
        <w:softHyphen/>
        <w:t>melserna i den upphävda lagen. Dessa kliniska prövningar får således fort</w:t>
      </w:r>
      <w:r>
        <w:softHyphen/>
        <w:t xml:space="preserve">satta att genomföras i enlighet med föreskrifter meddelade med stöd av 8 § lagen om medicintekniska produkter. </w:t>
      </w:r>
    </w:p>
    <w:p w14:paraId="3861C5EE" w14:textId="77777777" w:rsidR="008539B5" w:rsidRDefault="008539B5" w:rsidP="008539B5">
      <w:pPr>
        <w:pStyle w:val="Brdtextmedindrag"/>
      </w:pPr>
      <w:r>
        <w:t xml:space="preserve">Övervägandena finns i avsnitt 18.12. </w:t>
      </w:r>
    </w:p>
    <w:p w14:paraId="19F2FCA7" w14:textId="77777777" w:rsidR="008539B5" w:rsidRDefault="008539B5" w:rsidP="008539B5">
      <w:pPr>
        <w:pStyle w:val="Brdtextmedindrag"/>
      </w:pPr>
    </w:p>
    <w:p w14:paraId="19D34732" w14:textId="63845CF9" w:rsidR="008539B5" w:rsidRDefault="008539B5" w:rsidP="008539B5">
      <w:pPr>
        <w:pStyle w:val="Brdtextmedindrag"/>
        <w:rPr>
          <w:sz w:val="18"/>
          <w:szCs w:val="18"/>
        </w:rPr>
      </w:pPr>
      <w:r>
        <w:rPr>
          <w:sz w:val="18"/>
          <w:szCs w:val="18"/>
        </w:rPr>
        <w:t>19. Bestämmelserna om tillsyn, straff, förverkande, tystnadsplikt och avgifter i den upphävda lagen ska fortsätta att gälla i de avseenden och så länge som bestäm</w:t>
      </w:r>
      <w:r>
        <w:rPr>
          <w:sz w:val="18"/>
          <w:szCs w:val="18"/>
        </w:rPr>
        <w:softHyphen/>
        <w:t xml:space="preserve">melser i den lagen ska tillämpas. </w:t>
      </w:r>
    </w:p>
    <w:p w14:paraId="595F094D" w14:textId="77777777" w:rsidR="008539B5" w:rsidRDefault="008539B5" w:rsidP="008539B5">
      <w:pPr>
        <w:pStyle w:val="Brdtextmedindrag"/>
      </w:pPr>
    </w:p>
    <w:p w14:paraId="2DF4BB65" w14:textId="0855E049" w:rsidR="008539B5" w:rsidRDefault="008539B5" w:rsidP="008539B5">
      <w:pPr>
        <w:pStyle w:val="Brdtext"/>
      </w:pPr>
      <w:r>
        <w:t>I de fall bestämmelser i lagen om medicintekniska produkter ska fortsätta att gälla enligt övergångsbestämmelserna så behöver lagens bestämmelser om tillsyn, straff och förverkande fortsätta att tillämpas. Därmed kan den som släppt ut eller använder en produkt som inte uppfyller kraven i 5 § den upphävda lagen om medicintekniska produkter eller de krav som före</w:t>
      </w:r>
      <w:r>
        <w:softHyphen/>
        <w:t>skrivits av regeringen enligt 6 § den lagen dömas till böter eller fängelse i högst ett år (17 §). Till följd av övergångsbestämmelsen kan även en medicin</w:t>
      </w:r>
      <w:r>
        <w:softHyphen/>
        <w:t>teknisk produkt som varit föremål för brott enligt lagen om medicin</w:t>
      </w:r>
      <w:r>
        <w:softHyphen/>
        <w:t>tekniska produkter eller värdet av den produkten förklaras för</w:t>
      </w:r>
      <w:r>
        <w:softHyphen/>
        <w:t>verkat. Detta dock under förutsättning att det inte är uppenbart oskäligt. Även vinning av brottet kan förklaras förverkad (18 §). Tillsyn kan fort</w:t>
      </w:r>
      <w:r>
        <w:softHyphen/>
        <w:t>sätta att utföras och tillsynsmyndigheten får därmed bland annat rätt att be</w:t>
      </w:r>
      <w:r>
        <w:softHyphen/>
        <w:t>gära de upplysningar och handlingar som behövs samt meddela före</w:t>
      </w:r>
      <w:r>
        <w:softHyphen/>
        <w:t>lägg</w:t>
      </w:r>
      <w:r>
        <w:softHyphen/>
        <w:t>anden och förbud vid äventyr av vite (11–14 §§). Övergångsbestäm</w:t>
      </w:r>
      <w:r>
        <w:softHyphen/>
        <w:t>melsen innebär även att avgifter för bland annat registrering, provtagning och undersökning får fortsätta att tas ut (15 §). Även bestämmelsen om tystnads</w:t>
      </w:r>
      <w:r>
        <w:softHyphen/>
        <w:t>plikt för den som tagit befattning med ett ärende enligt lagen om medicin</w:t>
      </w:r>
      <w:r>
        <w:softHyphen/>
        <w:t>tekniska produkter ska fortsätta att gälla (16 §).</w:t>
      </w:r>
    </w:p>
    <w:p w14:paraId="7DF68582" w14:textId="36F95B72" w:rsidR="008539B5" w:rsidRPr="00D8265E" w:rsidRDefault="008539B5" w:rsidP="008539B5">
      <w:pPr>
        <w:pStyle w:val="Brdtextmedindrag"/>
      </w:pPr>
      <w:r>
        <w:t xml:space="preserve">Bestämmelsen utformas enligt </w:t>
      </w:r>
      <w:r w:rsidRPr="00D8265E">
        <w:rPr>
          <w:i/>
          <w:iCs/>
        </w:rPr>
        <w:t>Lagrådets</w:t>
      </w:r>
      <w:r>
        <w:t xml:space="preserve"> förslag. </w:t>
      </w:r>
    </w:p>
    <w:p w14:paraId="20C5E52A" w14:textId="77777777" w:rsidR="008539B5" w:rsidRDefault="008539B5" w:rsidP="008539B5">
      <w:pPr>
        <w:pStyle w:val="Brdtextmedindrag"/>
      </w:pPr>
      <w:r>
        <w:t>Övervägandena finns i avsnitt 18.13.</w:t>
      </w:r>
    </w:p>
    <w:p w14:paraId="62F53D12" w14:textId="77777777" w:rsidR="008539B5" w:rsidRDefault="008539B5" w:rsidP="008539B5">
      <w:pPr>
        <w:pStyle w:val="Rubrik2"/>
      </w:pPr>
      <w:bookmarkStart w:id="741" w:name="_Toc65132753"/>
      <w:bookmarkStart w:id="742" w:name="_Toc69367622"/>
      <w:r>
        <w:t>Förslaget till lag om ändring i lagen (2021:000) med kompletterande bestämmelser till EU:s förordning om medicintekniska produkter</w:t>
      </w:r>
      <w:bookmarkEnd w:id="741"/>
      <w:bookmarkEnd w:id="742"/>
    </w:p>
    <w:p w14:paraId="7534B9F2" w14:textId="77777777" w:rsidR="008539B5" w:rsidRDefault="008539B5" w:rsidP="008539B5">
      <w:pPr>
        <w:pStyle w:val="Brdtext"/>
        <w:rPr>
          <w:sz w:val="18"/>
          <w:szCs w:val="18"/>
        </w:rPr>
      </w:pPr>
      <w:r>
        <w:rPr>
          <w:b/>
          <w:bCs/>
          <w:sz w:val="18"/>
          <w:szCs w:val="18"/>
        </w:rPr>
        <w:t>1 kap</w:t>
      </w:r>
      <w:r>
        <w:rPr>
          <w:sz w:val="18"/>
          <w:szCs w:val="18"/>
        </w:rPr>
        <w:t xml:space="preserve">. </w:t>
      </w:r>
    </w:p>
    <w:p w14:paraId="02CE7406" w14:textId="43791095" w:rsidR="008539B5" w:rsidRDefault="008539B5" w:rsidP="008539B5">
      <w:pPr>
        <w:pStyle w:val="Brdtext"/>
        <w:rPr>
          <w:sz w:val="18"/>
          <w:szCs w:val="18"/>
        </w:rPr>
      </w:pPr>
      <w:r>
        <w:rPr>
          <w:b/>
          <w:bCs/>
          <w:sz w:val="18"/>
          <w:szCs w:val="18"/>
        </w:rPr>
        <w:t>2 §</w:t>
      </w:r>
      <w:r>
        <w:rPr>
          <w:sz w:val="18"/>
          <w:szCs w:val="18"/>
        </w:rPr>
        <w:t>    Termer och uttryck i denna lag har samma betydelse som i förordning (EU) 2017/745.</w:t>
      </w:r>
    </w:p>
    <w:p w14:paraId="4545CE70" w14:textId="77777777" w:rsidR="008539B5" w:rsidRDefault="008539B5" w:rsidP="008539B5">
      <w:pPr>
        <w:pStyle w:val="Brdtextmedindrag"/>
        <w:rPr>
          <w:sz w:val="18"/>
          <w:szCs w:val="18"/>
        </w:rPr>
      </w:pPr>
      <w:r>
        <w:rPr>
          <w:sz w:val="18"/>
          <w:szCs w:val="18"/>
        </w:rPr>
        <w:t xml:space="preserve">Med produkter avses i denna lag, om inte annat anges, </w:t>
      </w:r>
    </w:p>
    <w:p w14:paraId="220D8ABD" w14:textId="77777777" w:rsidR="008539B5" w:rsidRDefault="008539B5" w:rsidP="008539B5">
      <w:pPr>
        <w:pStyle w:val="Brdtextmedindrag"/>
        <w:rPr>
          <w:sz w:val="18"/>
          <w:szCs w:val="18"/>
        </w:rPr>
      </w:pPr>
      <w:r>
        <w:rPr>
          <w:sz w:val="18"/>
          <w:szCs w:val="18"/>
        </w:rPr>
        <w:t xml:space="preserve">– medicintekniska produkter, </w:t>
      </w:r>
    </w:p>
    <w:p w14:paraId="7C903C4A" w14:textId="77777777" w:rsidR="008539B5" w:rsidRDefault="008539B5" w:rsidP="008539B5">
      <w:pPr>
        <w:pStyle w:val="Brdtextmedindrag"/>
        <w:rPr>
          <w:sz w:val="18"/>
          <w:szCs w:val="18"/>
        </w:rPr>
      </w:pPr>
      <w:r>
        <w:rPr>
          <w:sz w:val="18"/>
          <w:szCs w:val="18"/>
        </w:rPr>
        <w:t xml:space="preserve">– tillbehör till medicintekniska produkter, </w:t>
      </w:r>
      <w:r>
        <w:rPr>
          <w:i/>
          <w:iCs/>
          <w:sz w:val="18"/>
          <w:szCs w:val="18"/>
        </w:rPr>
        <w:t>och</w:t>
      </w:r>
    </w:p>
    <w:p w14:paraId="4465D599" w14:textId="77777777" w:rsidR="008539B5" w:rsidRDefault="008539B5" w:rsidP="008539B5">
      <w:pPr>
        <w:pStyle w:val="Brdtextmedindrag"/>
        <w:rPr>
          <w:sz w:val="18"/>
          <w:szCs w:val="18"/>
        </w:rPr>
      </w:pPr>
      <w:r>
        <w:rPr>
          <w:sz w:val="18"/>
          <w:szCs w:val="18"/>
        </w:rPr>
        <w:t xml:space="preserve">– </w:t>
      </w:r>
      <w:r>
        <w:rPr>
          <w:i/>
          <w:iCs/>
          <w:sz w:val="18"/>
          <w:szCs w:val="18"/>
        </w:rPr>
        <w:t>produkter som anges i bilaga XVI till förordning (EU) 2017/745</w:t>
      </w:r>
      <w:r>
        <w:rPr>
          <w:sz w:val="18"/>
          <w:szCs w:val="18"/>
        </w:rPr>
        <w:t>.</w:t>
      </w:r>
    </w:p>
    <w:p w14:paraId="11C02C05" w14:textId="77777777" w:rsidR="008539B5" w:rsidRDefault="008539B5" w:rsidP="008539B5">
      <w:pPr>
        <w:pStyle w:val="Brdtextmedindrag"/>
        <w:rPr>
          <w:sz w:val="18"/>
          <w:szCs w:val="18"/>
        </w:rPr>
      </w:pPr>
    </w:p>
    <w:p w14:paraId="146582B4" w14:textId="77777777" w:rsidR="008539B5" w:rsidRDefault="008539B5" w:rsidP="008539B5">
      <w:pPr>
        <w:pStyle w:val="Brdtext"/>
      </w:pPr>
      <w:r>
        <w:t xml:space="preserve">I paragrafen anges de termer och uttryck som används i lagen. I </w:t>
      </w:r>
      <w:r>
        <w:rPr>
          <w:i/>
          <w:iCs/>
        </w:rPr>
        <w:t>andra stycket</w:t>
      </w:r>
      <w:r>
        <w:t xml:space="preserve"> görs ett tillägg som innebär att med produkter avses även sådana produkter som omfattas av bilaga XVI till MDR-förordningen. Dessa är vissa grupper av produkter som enligt en tillverkare endast är avsedda för estetiska eller andra icke-medicinska ändamål och grupperna har tagits med i bilagan eftersom de liknar medicintekniska produkter i fråga om funktion och riskprofil. Några exempel på de produkter som är upptagna i bilagan och som kommer att omfattas av förordningen är kontaktlinser för estetisk användning, olika implantat, exempelvis bröstimplantat, medel för att fylla ut huden i ansiktet eller övrig hud eller slemhinnor, utrustning för fettsugning, lasrar för hudförbättring, lasrar för tatuerings- eller hårbort</w:t>
      </w:r>
      <w:r>
        <w:softHyphen/>
        <w:t>tagning samt utrustning för elektromagnetisk hjärnstimulering. Genom tillägget kommer lagen även omfatta dessa produkter.</w:t>
      </w:r>
    </w:p>
    <w:p w14:paraId="1553E06D" w14:textId="77777777" w:rsidR="008539B5" w:rsidRDefault="008539B5" w:rsidP="008539B5">
      <w:pPr>
        <w:pStyle w:val="Brdtextmedindrag"/>
      </w:pPr>
      <w:r>
        <w:t>Hänvisningarna i lagen till MDR-förordningen är dynamiska och avser alltså förordningen i den vid varje tidpunkt gällande lydelsen.</w:t>
      </w:r>
    </w:p>
    <w:p w14:paraId="4DD56F71" w14:textId="77777777" w:rsidR="008539B5" w:rsidRDefault="008539B5" w:rsidP="008539B5">
      <w:pPr>
        <w:pStyle w:val="Brdtextmedindrag"/>
      </w:pPr>
      <w:r>
        <w:t>Övervägandena finns i avsnitt 6.2.</w:t>
      </w:r>
    </w:p>
    <w:p w14:paraId="10212496" w14:textId="77777777" w:rsidR="008539B5" w:rsidRDefault="008539B5" w:rsidP="008539B5">
      <w:pPr>
        <w:pStyle w:val="Brdtextmedindrag"/>
      </w:pPr>
    </w:p>
    <w:p w14:paraId="62853C7F" w14:textId="77777777" w:rsidR="008539B5" w:rsidRDefault="008539B5" w:rsidP="008539B5">
      <w:pPr>
        <w:pStyle w:val="Brdtext"/>
        <w:rPr>
          <w:b/>
          <w:bCs/>
        </w:rPr>
      </w:pPr>
      <w:r>
        <w:rPr>
          <w:b/>
          <w:bCs/>
        </w:rPr>
        <w:t>7 kap.</w:t>
      </w:r>
    </w:p>
    <w:p w14:paraId="2C6EC235" w14:textId="68913D97" w:rsidR="008539B5" w:rsidRDefault="008539B5" w:rsidP="008539B5">
      <w:pPr>
        <w:pStyle w:val="Brdtext"/>
        <w:rPr>
          <w:sz w:val="18"/>
          <w:szCs w:val="18"/>
        </w:rPr>
      </w:pPr>
      <w:r>
        <w:rPr>
          <w:b/>
          <w:bCs/>
          <w:sz w:val="18"/>
          <w:szCs w:val="18"/>
        </w:rPr>
        <w:t>10 §</w:t>
      </w:r>
      <w:r>
        <w:rPr>
          <w:sz w:val="18"/>
          <w:szCs w:val="18"/>
        </w:rPr>
        <w:t xml:space="preserve">    Regeringen eller den myndighet som regeringen bestämmer får meddela föreskrifter om att </w:t>
      </w:r>
    </w:p>
    <w:p w14:paraId="301D3E93" w14:textId="49ECCF52" w:rsidR="008539B5" w:rsidRDefault="008539B5" w:rsidP="008539B5">
      <w:pPr>
        <w:pStyle w:val="Brdtextmedindrag"/>
        <w:rPr>
          <w:sz w:val="18"/>
          <w:szCs w:val="18"/>
        </w:rPr>
      </w:pPr>
      <w:r>
        <w:rPr>
          <w:sz w:val="18"/>
          <w:szCs w:val="18"/>
        </w:rPr>
        <w:t>1. hälso- och sjukvårdsinstitutioner ska lagra och förvara den unika produkt</w:t>
      </w:r>
      <w:r>
        <w:rPr>
          <w:sz w:val="18"/>
          <w:szCs w:val="18"/>
        </w:rPr>
        <w:softHyphen/>
        <w:t xml:space="preserve">identifieringen (UDI) även för produkter som inte är implantat i klass III och som har levererats till dem, och  </w:t>
      </w:r>
    </w:p>
    <w:p w14:paraId="6CF666A4" w14:textId="77777777" w:rsidR="008539B5" w:rsidRDefault="008539B5" w:rsidP="008539B5">
      <w:pPr>
        <w:pStyle w:val="Brdtextmedindrag"/>
        <w:rPr>
          <w:sz w:val="18"/>
          <w:szCs w:val="18"/>
        </w:rPr>
      </w:pPr>
      <w:r>
        <w:rPr>
          <w:sz w:val="18"/>
          <w:szCs w:val="18"/>
        </w:rPr>
        <w:t xml:space="preserve">2. hälso- och sjukvårdspersonal </w:t>
      </w:r>
      <w:r>
        <w:rPr>
          <w:i/>
          <w:iCs/>
          <w:sz w:val="18"/>
          <w:szCs w:val="18"/>
        </w:rPr>
        <w:t>och inrättningar som använder en produkt som omfattas av bilaga XVI till förordning (EU) 2017/745</w:t>
      </w:r>
      <w:r>
        <w:rPr>
          <w:sz w:val="18"/>
          <w:szCs w:val="18"/>
        </w:rPr>
        <w:t xml:space="preserve"> ska lagra och förvara UDI för produkter som har levererats till dem.</w:t>
      </w:r>
    </w:p>
    <w:p w14:paraId="43CC883B" w14:textId="77777777" w:rsidR="008539B5" w:rsidRDefault="008539B5" w:rsidP="008539B5">
      <w:pPr>
        <w:pStyle w:val="Brdtextmedindrag"/>
      </w:pPr>
    </w:p>
    <w:p w14:paraId="18931395" w14:textId="1CDA6385" w:rsidR="008539B5" w:rsidRDefault="008539B5" w:rsidP="008539B5">
      <w:pPr>
        <w:pStyle w:val="Brdtext"/>
      </w:pPr>
      <w:r>
        <w:t>Paragrafen innehåller ett bemyndigande om att regeringen eller den myndig</w:t>
      </w:r>
      <w:r>
        <w:softHyphen/>
        <w:t xml:space="preserve">het som regeringen bestämmer får meddela föreskrifter att lagra och förvara en produkts unika produktidentitet (UDI). Begreppet UDI är definierat i artikel 2.15 i MDR. Ordet produkter är definierat i 1 kap. 2 § och behandlas i avsnitt 6.2 och i författningskommentaren till 1 kap. 2 § i detta avsnitt. Enligt tillägget i </w:t>
      </w:r>
      <w:r>
        <w:rPr>
          <w:i/>
          <w:iCs/>
        </w:rPr>
        <w:t>punkt 2</w:t>
      </w:r>
      <w:r>
        <w:t xml:space="preserve"> får föreskrifter även meddelas om att inrättningar som använder en produkt som omfattas av bilaga XVI till MDR-förordningen ska lagra och förvara UDI för produkter som levererats till dem. </w:t>
      </w:r>
    </w:p>
    <w:p w14:paraId="5D62EDEE" w14:textId="77777777" w:rsidR="008539B5" w:rsidRDefault="008539B5" w:rsidP="008539B5">
      <w:pPr>
        <w:pStyle w:val="Brdtextmedindrag"/>
      </w:pPr>
      <w:r>
        <w:t>Övervägandena finns i avsnitt 9.11.</w:t>
      </w:r>
    </w:p>
    <w:p w14:paraId="374EA325" w14:textId="77777777" w:rsidR="008539B5" w:rsidRDefault="008539B5" w:rsidP="008539B5">
      <w:pPr>
        <w:pStyle w:val="Brdtextmedindrag"/>
      </w:pPr>
    </w:p>
    <w:p w14:paraId="5ED59A8E" w14:textId="38195335" w:rsidR="008539B5" w:rsidRDefault="008539B5" w:rsidP="008539B5">
      <w:pPr>
        <w:pStyle w:val="Brdtext"/>
        <w:rPr>
          <w:sz w:val="18"/>
          <w:szCs w:val="18"/>
        </w:rPr>
      </w:pPr>
      <w:r>
        <w:rPr>
          <w:b/>
          <w:bCs/>
          <w:sz w:val="18"/>
          <w:szCs w:val="18"/>
        </w:rPr>
        <w:t>14 §</w:t>
      </w:r>
      <w:r>
        <w:rPr>
          <w:sz w:val="18"/>
          <w:szCs w:val="18"/>
        </w:rPr>
        <w:t xml:space="preserve">    Regeringen eller den myndighet som regeringen bestämmer får meddela föreskrifter om användning av produkter i verksamhet som omfattas av hälso- och sjukvårdslagen (2017:30), tandvårdslagen (1985:125), patientsäkerhetslagen (2010:659) </w:t>
      </w:r>
      <w:r>
        <w:rPr>
          <w:i/>
          <w:iCs/>
          <w:sz w:val="18"/>
          <w:szCs w:val="18"/>
        </w:rPr>
        <w:t>och lagen (2021:000) om estetiska kirurgiska ingrepp och estetiska injektionsbehandlingar.</w:t>
      </w:r>
      <w:r>
        <w:rPr>
          <w:sz w:val="18"/>
          <w:szCs w:val="18"/>
        </w:rPr>
        <w:t xml:space="preserve"> </w:t>
      </w:r>
    </w:p>
    <w:p w14:paraId="43972ACD" w14:textId="77777777" w:rsidR="008539B5" w:rsidRDefault="008539B5" w:rsidP="008539B5">
      <w:pPr>
        <w:pStyle w:val="Brdtextmedindrag"/>
      </w:pPr>
    </w:p>
    <w:p w14:paraId="1951E5EC" w14:textId="2A9A027C" w:rsidR="008539B5" w:rsidRDefault="008539B5" w:rsidP="008539B5">
      <w:pPr>
        <w:pStyle w:val="Brdtext"/>
      </w:pPr>
      <w:r>
        <w:t xml:space="preserve">Paragrafen innehåller ett bemyndigande att meddela föreskrifter om användningen av produkter i de verksamheter som omfattas av hälso- och sjukvårdslagen, tandvårdslagen och patientsäkerhetslagen. </w:t>
      </w:r>
    </w:p>
    <w:p w14:paraId="75EE5457" w14:textId="7CC75754" w:rsidR="008539B5" w:rsidRDefault="008539B5" w:rsidP="008539B5">
      <w:pPr>
        <w:pStyle w:val="Brdtextmedindrag"/>
      </w:pPr>
      <w:r>
        <w:t>Den nya lagen om estetiska kirurgiska ingrepp och estetiska injektions-behandlingar ska enligt förslag i propositionen Lag om estetiska kirurgiska ingrepp och estetiska injektionsbehandlingar (prop. 2020/21:57) träda i kraft den 1 juli 2021. Den föreslagna lagen innehåller bestämmelser om vilken yrkesgrupp som får utföra vissa estetiska behandlingar och under vilka villkor som sådana behandlingar får utföras. I vissa av dessa be</w:t>
      </w:r>
      <w:r>
        <w:softHyphen/>
        <w:t>handl</w:t>
      </w:r>
      <w:r>
        <w:softHyphen/>
        <w:t>ingar kommer sådana produkter som enligt bilaga XVI till MDR-för</w:t>
      </w:r>
      <w:r>
        <w:softHyphen/>
        <w:t>ord</w:t>
      </w:r>
      <w:r>
        <w:softHyphen/>
        <w:t>ning</w:t>
      </w:r>
      <w:r>
        <w:softHyphen/>
        <w:t>en ska omfattas av bestämmelserna i den förordningen att användas. Bemyndigandet ska därför även möjliggöra föreskrifter om användning av pro</w:t>
      </w:r>
      <w:r>
        <w:softHyphen/>
        <w:t>dukter i den verksamhet som omfattas av den nya lagen. Ordet pro</w:t>
      </w:r>
      <w:r>
        <w:softHyphen/>
        <w:t>dukt</w:t>
      </w:r>
      <w:r>
        <w:softHyphen/>
        <w:t>er är definierat i 1 kap. 2 § och behandlas i avsnitt 6.2 och i författnings</w:t>
      </w:r>
      <w:r>
        <w:softHyphen/>
        <w:t>kom</w:t>
      </w:r>
      <w:r>
        <w:softHyphen/>
        <w:t>mentaren till 1 kap. 2 § i detta avsnitt.</w:t>
      </w:r>
    </w:p>
    <w:p w14:paraId="532683FE" w14:textId="77777777" w:rsidR="008539B5" w:rsidRDefault="008539B5" w:rsidP="008539B5">
      <w:pPr>
        <w:pStyle w:val="Brdtextmedindrag"/>
      </w:pPr>
      <w:r>
        <w:t xml:space="preserve">Övervägandena finns i avsnitt 16. </w:t>
      </w:r>
    </w:p>
    <w:p w14:paraId="07A280D1" w14:textId="77777777" w:rsidR="008539B5" w:rsidRDefault="008539B5" w:rsidP="008539B5">
      <w:pPr>
        <w:pStyle w:val="Rubrik4utannumrering"/>
      </w:pPr>
      <w:r>
        <w:t>Ikraftträdande</w:t>
      </w:r>
    </w:p>
    <w:p w14:paraId="003487BB" w14:textId="77777777" w:rsidR="008539B5" w:rsidRDefault="008539B5" w:rsidP="008539B5">
      <w:pPr>
        <w:pStyle w:val="Brdtext"/>
      </w:pPr>
      <w:r>
        <w:t xml:space="preserve">Denna lag träder i kraft den dag som regeringen bestämmer. </w:t>
      </w:r>
    </w:p>
    <w:p w14:paraId="7A47AE14" w14:textId="77777777" w:rsidR="008539B5" w:rsidRDefault="008539B5" w:rsidP="008539B5">
      <w:pPr>
        <w:pStyle w:val="Brdtextmedindrag"/>
      </w:pPr>
    </w:p>
    <w:p w14:paraId="2AEE285C" w14:textId="77777777" w:rsidR="008539B5" w:rsidRDefault="008539B5" w:rsidP="008539B5">
      <w:pPr>
        <w:pStyle w:val="Brdtext"/>
      </w:pPr>
      <w:r>
        <w:t>Ikraftträdandebestämmelsen anger att lagen ska träda i kraft den dag som regeringen bestämmer. Ikraftträdandetidpunkten är beroende av när kom</w:t>
      </w:r>
      <w:r>
        <w:softHyphen/>
        <w:t>missionen beslutar om en genomförandeakt om de produkter som omfattas av bilaga XVI till MDR-förordningen, se artikel 1.2 och 9 i MDR-för</w:t>
      </w:r>
      <w:r>
        <w:softHyphen/>
        <w:t>ord</w:t>
      </w:r>
      <w:r>
        <w:softHyphen/>
        <w:t>ningen. Produkterna i bilaga XVI till MDR-förordningen ska omfattas av den förordningens bestämmelser sex månader efter det att kommissionen har beslutat om nämnda genomförandeakt. En sådan genomförandeakt har ännu inte beslutats.</w:t>
      </w:r>
    </w:p>
    <w:p w14:paraId="0D8F134A" w14:textId="0DB49DFD" w:rsidR="008539B5" w:rsidRDefault="008539B5" w:rsidP="008539B5">
      <w:pPr>
        <w:pStyle w:val="Rubrik2"/>
      </w:pPr>
      <w:bookmarkStart w:id="743" w:name="_Toc65132754"/>
      <w:bookmarkStart w:id="744" w:name="_Toc69367623"/>
      <w:r>
        <w:t>Förslaget till lag om ändring i lagen (2021:000) med kompletterande bestämmelser till EU:s förordning om medicintekniska produkter</w:t>
      </w:r>
      <w:bookmarkEnd w:id="743"/>
      <w:bookmarkEnd w:id="744"/>
    </w:p>
    <w:p w14:paraId="44E3A465" w14:textId="7310EB76" w:rsidR="008539B5" w:rsidRDefault="008539B5" w:rsidP="008539B5">
      <w:pPr>
        <w:pStyle w:val="Brdtext"/>
      </w:pPr>
      <w:r>
        <w:t>Till följd av att lagen med kompletterande bestämmelser till EU:s förord</w:t>
      </w:r>
      <w:r>
        <w:softHyphen/>
        <w:t>ning om medicintekniska produkter kommer att innehålla kompletterande be</w:t>
      </w:r>
      <w:r>
        <w:softHyphen/>
        <w:t>stämmelser till både MDR- och IVDR-förordningen så ska rubriken till lagen ändras till lagen med kompletterande bestämmelser till EU:s förord</w:t>
      </w:r>
      <w:r>
        <w:softHyphen/>
        <w:t>ning</w:t>
      </w:r>
      <w:r>
        <w:softHyphen/>
        <w:t>ar om medicintekniska produkter.</w:t>
      </w:r>
    </w:p>
    <w:p w14:paraId="6C269E77" w14:textId="77777777" w:rsidR="008539B5" w:rsidRDefault="008539B5" w:rsidP="008539B5">
      <w:pPr>
        <w:pStyle w:val="Brdtextmedindrag"/>
        <w:ind w:firstLine="0"/>
        <w:rPr>
          <w:b/>
          <w:sz w:val="18"/>
          <w:szCs w:val="18"/>
        </w:rPr>
      </w:pPr>
    </w:p>
    <w:p w14:paraId="209A2B07" w14:textId="77777777" w:rsidR="008539B5" w:rsidRDefault="008539B5" w:rsidP="008539B5">
      <w:pPr>
        <w:pStyle w:val="Brdtextmedindrag"/>
        <w:keepNext/>
        <w:ind w:firstLine="0"/>
        <w:rPr>
          <w:b/>
          <w:sz w:val="18"/>
          <w:szCs w:val="18"/>
        </w:rPr>
      </w:pPr>
      <w:r>
        <w:rPr>
          <w:b/>
          <w:sz w:val="18"/>
          <w:szCs w:val="18"/>
        </w:rPr>
        <w:t xml:space="preserve">1 kap. </w:t>
      </w:r>
    </w:p>
    <w:p w14:paraId="55715F51" w14:textId="310F09BB" w:rsidR="008539B5" w:rsidRDefault="008539B5" w:rsidP="008539B5">
      <w:pPr>
        <w:pStyle w:val="Brdtextmedindrag"/>
        <w:keepNext/>
        <w:ind w:firstLine="0"/>
        <w:rPr>
          <w:sz w:val="18"/>
          <w:szCs w:val="18"/>
        </w:rPr>
      </w:pPr>
      <w:r>
        <w:rPr>
          <w:b/>
          <w:sz w:val="18"/>
          <w:szCs w:val="18"/>
        </w:rPr>
        <w:t>1 §</w:t>
      </w:r>
      <w:r>
        <w:rPr>
          <w:sz w:val="18"/>
          <w:szCs w:val="18"/>
        </w:rPr>
        <w:t>    Denna lag kompletterar</w:t>
      </w:r>
    </w:p>
    <w:p w14:paraId="796293F8" w14:textId="77777777" w:rsidR="008539B5" w:rsidRDefault="008539B5" w:rsidP="008539B5">
      <w:pPr>
        <w:pStyle w:val="Brdtextmedindrag"/>
        <w:keepNext/>
        <w:rPr>
          <w:i/>
          <w:sz w:val="18"/>
          <w:szCs w:val="18"/>
        </w:rPr>
      </w:pPr>
      <w:r>
        <w:rPr>
          <w:i/>
          <w:sz w:val="18"/>
          <w:szCs w:val="18"/>
        </w:rPr>
        <w:t>1.</w:t>
      </w:r>
      <w:r>
        <w:rPr>
          <w:sz w:val="18"/>
          <w:szCs w:val="18"/>
        </w:rPr>
        <w:t> Europaparlamentets och rådets förordning (EU) 2017/745 av den 5 april 2017 om medicintekniska produkter, om ändring av direktiv 2001/83/EG, förordning (EG) nr 178/2002 och förordning (EG) nr 1223/2009 och om upphävande av rådets direktiv 90/385/EEG och 93/42/EEG</w:t>
      </w:r>
      <w:r w:rsidRPr="00234BC8">
        <w:rPr>
          <w:i/>
          <w:sz w:val="18"/>
          <w:szCs w:val="18"/>
        </w:rPr>
        <w:t>, o</w:t>
      </w:r>
      <w:r>
        <w:rPr>
          <w:i/>
          <w:sz w:val="18"/>
          <w:szCs w:val="18"/>
        </w:rPr>
        <w:t>ch</w:t>
      </w:r>
    </w:p>
    <w:p w14:paraId="55D3805C" w14:textId="77777777" w:rsidR="008539B5" w:rsidRDefault="008539B5" w:rsidP="008539B5">
      <w:pPr>
        <w:pStyle w:val="Brdtextmedindrag"/>
        <w:rPr>
          <w:i/>
          <w:iCs/>
          <w:sz w:val="18"/>
          <w:szCs w:val="18"/>
        </w:rPr>
      </w:pPr>
      <w:r>
        <w:rPr>
          <w:i/>
          <w:iCs/>
          <w:sz w:val="18"/>
          <w:szCs w:val="18"/>
        </w:rPr>
        <w:t>2. Europaparlamentets och rådets förordning (EU) 2017/746 av den 5 april 2017 om medicintekniska produkter för in vitro-diagnostik och om upphävande av direktiv 98/79/EG och kommissionens beslut 2010/227/EU.</w:t>
      </w:r>
    </w:p>
    <w:p w14:paraId="2DF03F96" w14:textId="77777777" w:rsidR="008539B5" w:rsidRDefault="008539B5" w:rsidP="008539B5">
      <w:pPr>
        <w:pStyle w:val="Brdtextmedindrag"/>
        <w:rPr>
          <w:b/>
          <w:i/>
          <w:iCs/>
        </w:rPr>
      </w:pPr>
      <w:r>
        <w:rPr>
          <w:sz w:val="18"/>
          <w:szCs w:val="18"/>
        </w:rPr>
        <w:t xml:space="preserve">I lagen regleras även frågor som inte omfattas av </w:t>
      </w:r>
      <w:r>
        <w:rPr>
          <w:i/>
          <w:sz w:val="18"/>
          <w:szCs w:val="18"/>
        </w:rPr>
        <w:t>EU-förordningarna.</w:t>
      </w:r>
    </w:p>
    <w:p w14:paraId="74C42220" w14:textId="77777777" w:rsidR="008539B5" w:rsidRDefault="008539B5" w:rsidP="008539B5">
      <w:pPr>
        <w:pStyle w:val="Brdtextmedindrag"/>
      </w:pPr>
    </w:p>
    <w:p w14:paraId="235E0E27" w14:textId="3DA6D5B0" w:rsidR="008539B5" w:rsidRDefault="008539B5" w:rsidP="008539B5">
      <w:pPr>
        <w:pStyle w:val="Brdtextmedindrag"/>
        <w:ind w:firstLine="0"/>
      </w:pPr>
      <w:r>
        <w:t xml:space="preserve">Paragrafen anger lagens innehåll. I </w:t>
      </w:r>
      <w:r>
        <w:rPr>
          <w:i/>
        </w:rPr>
        <w:t>första stycket</w:t>
      </w:r>
      <w:r>
        <w:t xml:space="preserve"> görs ett tillägg om att lagen även innehåller kompletterande bestämmelser till EU-förordningen om medicintekniska produkter för in vitro-diagnostik (IVDR-förord</w:t>
      </w:r>
      <w:r>
        <w:softHyphen/>
        <w:t>ning</w:t>
      </w:r>
      <w:r>
        <w:softHyphen/>
        <w:t>en). Lagen innehåller de kompletterande bestämmelser som gäller på ett generellt plan. Hänvisningarna i lagen till IVDR-förordningen är dynam</w:t>
      </w:r>
      <w:r>
        <w:softHyphen/>
        <w:t>iska och avser alltså förordningen i den vid varje tidpunkt gällande lydels</w:t>
      </w:r>
      <w:r>
        <w:softHyphen/>
        <w:t>en.</w:t>
      </w:r>
    </w:p>
    <w:p w14:paraId="6A51B0A1" w14:textId="77777777" w:rsidR="008539B5" w:rsidRDefault="008539B5" w:rsidP="008539B5">
      <w:pPr>
        <w:pStyle w:val="Brdtextmedindrag"/>
      </w:pPr>
      <w:r>
        <w:t xml:space="preserve">I </w:t>
      </w:r>
      <w:r>
        <w:rPr>
          <w:i/>
        </w:rPr>
        <w:t>andra stycket</w:t>
      </w:r>
      <w:r>
        <w:t xml:space="preserve"> finns en upplysning om att det i denna lag även finns bestämmelser som inte omfattas av EU-förordningarna. Som exempel kan nämnas att det finns bestämmelser om tillsyn och sanktioner i 3 kap. och 5 kap. </w:t>
      </w:r>
      <w:bookmarkStart w:id="745" w:name="_Hlk63521907"/>
      <w:r>
        <w:t>Ändringen är en följd av att lagen nu kompletterar två EU-förordningar.</w:t>
      </w:r>
      <w:bookmarkEnd w:id="745"/>
    </w:p>
    <w:p w14:paraId="5AF1EEBF" w14:textId="77777777" w:rsidR="008539B5" w:rsidRDefault="008539B5" w:rsidP="008539B5">
      <w:pPr>
        <w:pStyle w:val="Brdtextmedindrag"/>
      </w:pPr>
      <w:r>
        <w:t>Övervägandena finns i avsnitt 6.1.</w:t>
      </w:r>
    </w:p>
    <w:p w14:paraId="0E610290" w14:textId="77777777" w:rsidR="008539B5" w:rsidRDefault="008539B5" w:rsidP="008539B5">
      <w:pPr>
        <w:pStyle w:val="Brdtextmedindrag"/>
      </w:pPr>
    </w:p>
    <w:p w14:paraId="3AABF460" w14:textId="5DEA049C" w:rsidR="008539B5" w:rsidRDefault="008539B5" w:rsidP="008539B5">
      <w:pPr>
        <w:pStyle w:val="Brdtext"/>
        <w:rPr>
          <w:sz w:val="18"/>
          <w:szCs w:val="18"/>
        </w:rPr>
      </w:pPr>
      <w:r>
        <w:rPr>
          <w:b/>
          <w:bCs/>
          <w:sz w:val="18"/>
          <w:szCs w:val="18"/>
        </w:rPr>
        <w:t>2 §</w:t>
      </w:r>
      <w:r>
        <w:rPr>
          <w:sz w:val="18"/>
          <w:szCs w:val="18"/>
        </w:rPr>
        <w:t xml:space="preserve">    Termer och uttryck i denna lag har samma betydelse som i förordning (EU) 2017/745 </w:t>
      </w:r>
      <w:r>
        <w:rPr>
          <w:i/>
          <w:iCs/>
          <w:sz w:val="18"/>
          <w:szCs w:val="18"/>
        </w:rPr>
        <w:t>och förordning (EU) 2017/746</w:t>
      </w:r>
      <w:r>
        <w:rPr>
          <w:sz w:val="18"/>
          <w:szCs w:val="18"/>
        </w:rPr>
        <w:t>.</w:t>
      </w:r>
    </w:p>
    <w:p w14:paraId="71CAEB34" w14:textId="77777777" w:rsidR="008539B5" w:rsidRDefault="008539B5" w:rsidP="008539B5">
      <w:pPr>
        <w:pStyle w:val="Brdtextmedindrag"/>
        <w:rPr>
          <w:sz w:val="18"/>
          <w:szCs w:val="18"/>
        </w:rPr>
      </w:pPr>
      <w:r>
        <w:rPr>
          <w:sz w:val="18"/>
          <w:szCs w:val="18"/>
        </w:rPr>
        <w:t xml:space="preserve">Med produkter avses i denna lag, om inte annat anges, </w:t>
      </w:r>
    </w:p>
    <w:p w14:paraId="10AE0C0D" w14:textId="77777777" w:rsidR="008539B5" w:rsidRDefault="008539B5" w:rsidP="008539B5">
      <w:pPr>
        <w:pStyle w:val="Brdtextmedindrag"/>
        <w:rPr>
          <w:sz w:val="18"/>
          <w:szCs w:val="18"/>
        </w:rPr>
      </w:pPr>
      <w:r>
        <w:rPr>
          <w:sz w:val="18"/>
          <w:szCs w:val="18"/>
        </w:rPr>
        <w:t>–  medicintekniska produkter,</w:t>
      </w:r>
    </w:p>
    <w:p w14:paraId="00110068" w14:textId="77777777" w:rsidR="008539B5" w:rsidRDefault="008539B5" w:rsidP="008539B5">
      <w:pPr>
        <w:pStyle w:val="Brdtextmedindrag"/>
        <w:rPr>
          <w:sz w:val="18"/>
          <w:szCs w:val="18"/>
        </w:rPr>
      </w:pPr>
      <w:r>
        <w:rPr>
          <w:sz w:val="18"/>
          <w:szCs w:val="18"/>
        </w:rPr>
        <w:t xml:space="preserve">–  tillbehör till medicintekniska produkter, </w:t>
      </w:r>
    </w:p>
    <w:p w14:paraId="2749334E" w14:textId="77777777" w:rsidR="008539B5" w:rsidRDefault="008539B5" w:rsidP="008539B5">
      <w:pPr>
        <w:pStyle w:val="Brdtextmedindrag"/>
        <w:rPr>
          <w:sz w:val="18"/>
          <w:szCs w:val="18"/>
        </w:rPr>
      </w:pPr>
      <w:r>
        <w:rPr>
          <w:sz w:val="18"/>
          <w:szCs w:val="18"/>
        </w:rPr>
        <w:t xml:space="preserve">–  </w:t>
      </w:r>
      <w:r>
        <w:rPr>
          <w:i/>
          <w:iCs/>
          <w:sz w:val="18"/>
          <w:szCs w:val="18"/>
        </w:rPr>
        <w:t>medicintekniska produkter för in vitro-diagnostik</w:t>
      </w:r>
      <w:r>
        <w:rPr>
          <w:sz w:val="18"/>
          <w:szCs w:val="18"/>
        </w:rPr>
        <w:t xml:space="preserve">, </w:t>
      </w:r>
    </w:p>
    <w:p w14:paraId="3E42008B" w14:textId="77777777" w:rsidR="008539B5" w:rsidRDefault="008539B5" w:rsidP="008539B5">
      <w:pPr>
        <w:pStyle w:val="Brdtextmedindrag"/>
        <w:rPr>
          <w:sz w:val="18"/>
          <w:szCs w:val="18"/>
        </w:rPr>
      </w:pPr>
      <w:r>
        <w:rPr>
          <w:sz w:val="18"/>
          <w:szCs w:val="18"/>
        </w:rPr>
        <w:t xml:space="preserve">–  </w:t>
      </w:r>
      <w:r>
        <w:rPr>
          <w:i/>
          <w:iCs/>
          <w:sz w:val="18"/>
          <w:szCs w:val="18"/>
        </w:rPr>
        <w:t>tillbehör till medicintekniska produkter för in vitro-diagnostik, och</w:t>
      </w:r>
      <w:r>
        <w:rPr>
          <w:sz w:val="18"/>
          <w:szCs w:val="18"/>
        </w:rPr>
        <w:t xml:space="preserve"> </w:t>
      </w:r>
    </w:p>
    <w:p w14:paraId="051BA75F" w14:textId="77777777" w:rsidR="008539B5" w:rsidRDefault="008539B5" w:rsidP="008539B5">
      <w:pPr>
        <w:pStyle w:val="Brdtextmedindrag"/>
      </w:pPr>
      <w:r>
        <w:rPr>
          <w:sz w:val="18"/>
          <w:szCs w:val="18"/>
        </w:rPr>
        <w:t>–  produkter som anges i bilaga XVI till förordning (EU) 2017/745.</w:t>
      </w:r>
    </w:p>
    <w:p w14:paraId="10F096F2" w14:textId="77777777" w:rsidR="008539B5" w:rsidRDefault="008539B5" w:rsidP="008539B5">
      <w:pPr>
        <w:pStyle w:val="Brdtextmedindrag"/>
      </w:pPr>
    </w:p>
    <w:p w14:paraId="78DB7490" w14:textId="3E07372E" w:rsidR="008539B5" w:rsidRDefault="008539B5" w:rsidP="008539B5">
      <w:pPr>
        <w:pStyle w:val="Brdtext"/>
      </w:pPr>
      <w:r>
        <w:t>I paragrafen anges de termer och uttryck som används i lagen. I para</w:t>
      </w:r>
      <w:r>
        <w:softHyphen/>
        <w:t>graf</w:t>
      </w:r>
      <w:r>
        <w:softHyphen/>
        <w:t xml:space="preserve">ens </w:t>
      </w:r>
      <w:r>
        <w:rPr>
          <w:i/>
        </w:rPr>
        <w:t>första stycke</w:t>
      </w:r>
      <w:r>
        <w:t xml:space="preserve"> görs ett tillägg som innebär att termer och uttryck i lagen även har samma lydelse som de i IVDR-förordningen. Det innebär bland annat att definitionerna i artikel 2 i IVDR-förordningen även gäller vid tillämp</w:t>
      </w:r>
      <w:r>
        <w:softHyphen/>
        <w:t>ningen av lagen. Bland de termer som definieras i artikel 2 finns medicin</w:t>
      </w:r>
      <w:r>
        <w:softHyphen/>
        <w:t xml:space="preserve">tekniska produkter för in vitro-diagnostik, ekonomiska aktörer, unik produktidentifiering (UDI) och prestandastudie. I </w:t>
      </w:r>
      <w:r>
        <w:rPr>
          <w:i/>
        </w:rPr>
        <w:t>andra stycket</w:t>
      </w:r>
      <w:r>
        <w:t xml:space="preserve"> anges att med produkter avses även medicintekniska produkter för in vitro-diagnostik samt tillbehör till sådana produkter. Definitioner av dessa uttryck finns i artikel 2.2 och 2.4 i IVDR-förordningen. Genom bestäm</w:t>
      </w:r>
      <w:r>
        <w:softHyphen/>
        <w:t>melsen får uttrycket produkter samma omfattning som i MDR- och IVDR-för</w:t>
      </w:r>
      <w:r>
        <w:softHyphen/>
        <w:t>ord</w:t>
      </w:r>
      <w:r>
        <w:softHyphen/>
        <w:t xml:space="preserve">ningarna (jfr artikel 1.4 i MDR-förordningen och artikel 1.2 i IVDR-förordningen). </w:t>
      </w:r>
    </w:p>
    <w:p w14:paraId="1613B06D" w14:textId="77777777" w:rsidR="008539B5" w:rsidRDefault="008539B5" w:rsidP="008539B5">
      <w:pPr>
        <w:pStyle w:val="Brdtextmedindrag"/>
      </w:pPr>
      <w:r>
        <w:t>Övervägandena finns i avsnitt 6.2.</w:t>
      </w:r>
    </w:p>
    <w:p w14:paraId="0C63FFAC" w14:textId="77777777" w:rsidR="008539B5" w:rsidRDefault="008539B5" w:rsidP="008539B5">
      <w:pPr>
        <w:pStyle w:val="Rubrik3utannumrering"/>
      </w:pPr>
      <w:r>
        <w:t xml:space="preserve">2 kap. Kliniska prövningar </w:t>
      </w:r>
      <w:r>
        <w:rPr>
          <w:i/>
        </w:rPr>
        <w:t>och prestandastudier</w:t>
      </w:r>
    </w:p>
    <w:p w14:paraId="73541431" w14:textId="31776558" w:rsidR="008539B5" w:rsidRDefault="008539B5" w:rsidP="008539B5">
      <w:pPr>
        <w:pStyle w:val="Brdtextmedindrag"/>
        <w:ind w:firstLine="0"/>
        <w:rPr>
          <w:sz w:val="18"/>
          <w:szCs w:val="18"/>
        </w:rPr>
      </w:pPr>
      <w:r>
        <w:rPr>
          <w:b/>
          <w:sz w:val="18"/>
          <w:szCs w:val="18"/>
        </w:rPr>
        <w:t>1 §</w:t>
      </w:r>
      <w:r>
        <w:rPr>
          <w:sz w:val="18"/>
          <w:szCs w:val="18"/>
        </w:rPr>
        <w:t>    För en försöksperson som, på grund av sjukdom, psykisk störning, försvagat hälsotillstånd eller något annat liknande förhållande,</w:t>
      </w:r>
      <w:r w:rsidRPr="00517F14">
        <w:rPr>
          <w:sz w:val="18"/>
          <w:szCs w:val="18"/>
        </w:rPr>
        <w:t xml:space="preserve"> </w:t>
      </w:r>
      <w:r>
        <w:rPr>
          <w:sz w:val="18"/>
          <w:szCs w:val="18"/>
        </w:rPr>
        <w:t xml:space="preserve">inte är beslutskompetent, är en god man eller förvaltare enligt 11 kap. 4 eller 7 § föräldrabalken, med behörighet att sörja för den enskildes person, den lagligen utsedda ställföreträdare som får ge informerat samtycke till en klinisk prövning </w:t>
      </w:r>
      <w:r>
        <w:rPr>
          <w:i/>
          <w:sz w:val="18"/>
          <w:szCs w:val="18"/>
        </w:rPr>
        <w:t>eller en prestandastudie</w:t>
      </w:r>
      <w:r>
        <w:rPr>
          <w:sz w:val="18"/>
          <w:szCs w:val="18"/>
        </w:rPr>
        <w:t xml:space="preserve"> på försökspersonens vägnar.</w:t>
      </w:r>
    </w:p>
    <w:p w14:paraId="7B978A2B" w14:textId="77777777" w:rsidR="008539B5" w:rsidRDefault="008539B5" w:rsidP="008539B5">
      <w:pPr>
        <w:pStyle w:val="Brdtextmedindrag"/>
      </w:pPr>
    </w:p>
    <w:p w14:paraId="7F9C82E3" w14:textId="7DC4885F" w:rsidR="008539B5" w:rsidRDefault="008539B5" w:rsidP="008539B5">
      <w:pPr>
        <w:pStyle w:val="Brdtext"/>
      </w:pPr>
      <w:r>
        <w:t>Paragrafen innehåller kompletterande bestämmelser till EU-förordning</w:t>
      </w:r>
      <w:r>
        <w:softHyphen/>
        <w:t>ar</w:t>
      </w:r>
      <w:r>
        <w:softHyphen/>
        <w:t>na om informerat samtycke för personer vars mening inte kan inhämtas på grund av sjukdom, psykisk störning, försvagat hälsotillstånd eller något annat liknande förhållande. Paragrafen ändras så att lagen även reglerar det samtycke som ska inhämtas om en vuxen försöksperson vars mening inte kan inhämtas på grund av sjukdom, psykisk störning, försvagat hälso</w:t>
      </w:r>
      <w:r>
        <w:softHyphen/>
        <w:t>till</w:t>
      </w:r>
      <w:r>
        <w:softHyphen/>
        <w:t xml:space="preserve">stånd eller något annat liknande förhållande avser att medverka i en prestandastudie. </w:t>
      </w:r>
    </w:p>
    <w:p w14:paraId="325634A1" w14:textId="40846D5F" w:rsidR="008539B5" w:rsidRDefault="008539B5" w:rsidP="008539B5">
      <w:pPr>
        <w:pStyle w:val="Brdtextmedindrag"/>
      </w:pPr>
      <w:r>
        <w:t>Bestämmelser om information till försökspersoner och samtycke till att delta i en prestandastudie finns i kapitel VI i IVDR-förordningen. Av be</w:t>
      </w:r>
      <w:r>
        <w:softHyphen/>
        <w:t>stäm</w:t>
      </w:r>
      <w:r>
        <w:softHyphen/>
        <w:t xml:space="preserve">melserna i det kapitlet framgår att i de fall en försöksperson inte kan ge informerat samtycke till att delta i en prestandastudie ska hans eller hennes lagligen utsedda ställföreträdare ge sitt informerade samtycke. </w:t>
      </w:r>
    </w:p>
    <w:p w14:paraId="302DC933" w14:textId="5A14AFA1" w:rsidR="008539B5" w:rsidRDefault="008539B5" w:rsidP="008539B5">
      <w:pPr>
        <w:pStyle w:val="Brdtextmedindrag"/>
      </w:pPr>
      <w:r>
        <w:t>Paragrafen anger att för den försöksperson som saknar besluts</w:t>
      </w:r>
      <w:r>
        <w:softHyphen/>
        <w:t>kompetens på grund av sjukdom, psykisk störning, försvagat hälsotillstånd eller något annat liknande förhållande så är en god man eller förvaltare enligt 11 kap. 4 eller 7 § föräldrabalken, med behörighet att sörja för den enskildes person, den lagligen utsedda ställföreträdare som får ge in</w:t>
      </w:r>
      <w:r>
        <w:softHyphen/>
        <w:t>form</w:t>
      </w:r>
      <w:r>
        <w:softHyphen/>
        <w:t>er</w:t>
      </w:r>
      <w:r>
        <w:softHyphen/>
        <w:t>at samtycke till studien på försökspersonens vägnar. I likhet med vad som anges i avsnitt 10.8 och i författningskommentaren till 2 kap. 1 § i avsnitt 21.1 så avses med icke beslutskompetenta personer sådana person</w:t>
      </w:r>
      <w:r>
        <w:softHyphen/>
        <w:t>er som saknar förmåga att fatta beslut i fråga om att delta i en klinisk pröv</w:t>
      </w:r>
      <w:r>
        <w:softHyphen/>
        <w:t xml:space="preserve">ning eller en prestandastudie. </w:t>
      </w:r>
    </w:p>
    <w:p w14:paraId="678C72A8" w14:textId="12EA893C" w:rsidR="008539B5" w:rsidRDefault="008539B5" w:rsidP="008539B5">
      <w:pPr>
        <w:pStyle w:val="Brdtextmedindrag"/>
        <w:rPr>
          <w:iCs/>
        </w:rPr>
      </w:pPr>
      <w:r>
        <w:rPr>
          <w:iCs/>
        </w:rPr>
        <w:t>Enligt artikel 60.1 i IVDR-förordningen ska prövaren respektera ut</w:t>
      </w:r>
      <w:r>
        <w:rPr>
          <w:iCs/>
        </w:rPr>
        <w:softHyphen/>
        <w:t>tryck</w:t>
      </w:r>
      <w:r>
        <w:rPr>
          <w:iCs/>
        </w:rPr>
        <w:softHyphen/>
        <w:t>liga önskemål från en försöksperson som inte är beslutskompetent att vägra att delta i eller när som helst avsluta sitt eget deltagande i prestanda</w:t>
      </w:r>
      <w:r>
        <w:rPr>
          <w:iCs/>
        </w:rPr>
        <w:softHyphen/>
        <w:t xml:space="preserve">studien. Detta under förutsättning att den beslutsoförmögne har förmåga att inta en ståndpunkt och bedöma den information om studien som avses i artikel 59.2 i IVDR-förordningen. </w:t>
      </w:r>
    </w:p>
    <w:p w14:paraId="12177BAA" w14:textId="4A9F8987" w:rsidR="008539B5" w:rsidRDefault="008539B5" w:rsidP="008539B5">
      <w:pPr>
        <w:pStyle w:val="Brdtextmedindrag"/>
        <w:rPr>
          <w:iCs/>
        </w:rPr>
      </w:pPr>
      <w:bookmarkStart w:id="746" w:name="_Hlk64289627"/>
      <w:r>
        <w:rPr>
          <w:iCs/>
        </w:rPr>
        <w:t>Paragrafen medger dock inte att en pretandastudie utförs om en besluts</w:t>
      </w:r>
      <w:r>
        <w:rPr>
          <w:iCs/>
        </w:rPr>
        <w:softHyphen/>
        <w:t>oför</w:t>
      </w:r>
      <w:r>
        <w:rPr>
          <w:iCs/>
        </w:rPr>
        <w:softHyphen/>
        <w:t xml:space="preserve">mögen person ger uttryck för att inte vilja delta i en sådan prövning. Detta gäller även en beslutsoförmögen person som inte har förmåga att inta en ståndpunkt eller bedöma informationen om studien. Prövare ska således alltid beakta den beslutsoförmögnas inställning till studien om sådan kan uttryckas. </w:t>
      </w:r>
    </w:p>
    <w:bookmarkEnd w:id="746"/>
    <w:p w14:paraId="29EFDA10" w14:textId="183054D8" w:rsidR="008539B5" w:rsidRDefault="008539B5" w:rsidP="008539B5">
      <w:pPr>
        <w:pStyle w:val="Brdtextmedindrag"/>
      </w:pPr>
      <w:r>
        <w:t>Av 1 kap. 1 § framgår att nu aktuella lag även kompletterar IVDR-för</w:t>
      </w:r>
      <w:r>
        <w:softHyphen/>
        <w:t>ordning</w:t>
      </w:r>
      <w:r>
        <w:softHyphen/>
        <w:t>en. Det är således en god man eller förvaltare som är den lagligen ut</w:t>
      </w:r>
      <w:r>
        <w:softHyphen/>
        <w:t>sedda ställföreträdare som enligt nämnda förordning ska ge det inform</w:t>
      </w:r>
      <w:r>
        <w:softHyphen/>
        <w:t>er</w:t>
      </w:r>
      <w:r>
        <w:softHyphen/>
        <w:t>ade samtycket.</w:t>
      </w:r>
    </w:p>
    <w:p w14:paraId="7E5C1EA3" w14:textId="1C9FBA86" w:rsidR="008539B5" w:rsidRDefault="008539B5" w:rsidP="008539B5">
      <w:pPr>
        <w:pStyle w:val="Brdtextmedindrag"/>
      </w:pPr>
      <w:r>
        <w:t xml:space="preserve">Paragrafen utformas efter synpunkter från </w:t>
      </w:r>
      <w:r w:rsidRPr="00842DEE">
        <w:rPr>
          <w:i/>
          <w:iCs/>
        </w:rPr>
        <w:t>Lagrådet</w:t>
      </w:r>
      <w:r>
        <w:t>.</w:t>
      </w:r>
    </w:p>
    <w:p w14:paraId="718D5F37" w14:textId="77777777" w:rsidR="008539B5" w:rsidRDefault="008539B5" w:rsidP="008539B5">
      <w:pPr>
        <w:pStyle w:val="Brdtextmedindrag"/>
      </w:pPr>
      <w:r>
        <w:t>Övervägandena finns i avsnitt 10.10.</w:t>
      </w:r>
    </w:p>
    <w:p w14:paraId="578AC527" w14:textId="77777777" w:rsidR="008539B5" w:rsidRDefault="008539B5" w:rsidP="008539B5">
      <w:pPr>
        <w:pStyle w:val="Brdtextmedindrag"/>
      </w:pPr>
    </w:p>
    <w:p w14:paraId="01BA52E5" w14:textId="012EDCF0" w:rsidR="008539B5" w:rsidRDefault="008539B5" w:rsidP="008539B5">
      <w:pPr>
        <w:pStyle w:val="Brdtextmedindrag"/>
        <w:ind w:firstLine="0"/>
        <w:rPr>
          <w:sz w:val="18"/>
          <w:szCs w:val="18"/>
        </w:rPr>
      </w:pPr>
      <w:r>
        <w:rPr>
          <w:b/>
          <w:sz w:val="18"/>
          <w:szCs w:val="18"/>
        </w:rPr>
        <w:t>2 §    </w:t>
      </w:r>
      <w:r>
        <w:rPr>
          <w:sz w:val="18"/>
          <w:szCs w:val="18"/>
        </w:rPr>
        <w:t xml:space="preserve">För en försöksperson som är underårig är vårdnadshavarna de lagligen utsedda ställföreträdare som får ge informerat samtycke till en klinisk prövning </w:t>
      </w:r>
      <w:r>
        <w:rPr>
          <w:i/>
          <w:sz w:val="18"/>
          <w:szCs w:val="18"/>
        </w:rPr>
        <w:t>eller en prestandastudie</w:t>
      </w:r>
      <w:r>
        <w:rPr>
          <w:sz w:val="18"/>
          <w:szCs w:val="18"/>
        </w:rPr>
        <w:t xml:space="preserve"> på försökspersonens vägnar. En underårig försöksperson som har fyllt 15 år ska också själv ge sitt informerade samtycke till att delta i den kliniska prövningen </w:t>
      </w:r>
      <w:r>
        <w:rPr>
          <w:i/>
          <w:sz w:val="18"/>
          <w:szCs w:val="18"/>
        </w:rPr>
        <w:t>eller prestandastudien</w:t>
      </w:r>
      <w:r>
        <w:rPr>
          <w:sz w:val="18"/>
          <w:szCs w:val="18"/>
        </w:rPr>
        <w:t xml:space="preserve">, under förutsättning att den underårige inser vad prövningen </w:t>
      </w:r>
      <w:r>
        <w:rPr>
          <w:i/>
          <w:sz w:val="18"/>
          <w:szCs w:val="18"/>
        </w:rPr>
        <w:t>eller studien</w:t>
      </w:r>
      <w:r>
        <w:rPr>
          <w:sz w:val="18"/>
          <w:szCs w:val="18"/>
        </w:rPr>
        <w:t xml:space="preserve"> innebär för honom eller henne. Ett sådant informerat samtycke ska inhämtas i enlighet med vad som regleras om en försöksperson i artikel 63.1 i förordning (EU) 2017/745 </w:t>
      </w:r>
      <w:r>
        <w:rPr>
          <w:i/>
          <w:sz w:val="18"/>
          <w:szCs w:val="18"/>
        </w:rPr>
        <w:t>och artikel 59.1 i förordning (EU) 2017/746</w:t>
      </w:r>
      <w:r>
        <w:rPr>
          <w:sz w:val="18"/>
          <w:szCs w:val="18"/>
        </w:rPr>
        <w:t>.</w:t>
      </w:r>
    </w:p>
    <w:p w14:paraId="640AD9FB" w14:textId="77777777" w:rsidR="008539B5" w:rsidRDefault="008539B5" w:rsidP="008539B5">
      <w:pPr>
        <w:pStyle w:val="Brdtextmedindrag"/>
      </w:pPr>
    </w:p>
    <w:p w14:paraId="0F595445" w14:textId="77777777" w:rsidR="008539B5" w:rsidRDefault="008539B5" w:rsidP="008539B5">
      <w:pPr>
        <w:pStyle w:val="Brdtextmedindrag"/>
        <w:ind w:firstLine="0"/>
      </w:pPr>
      <w:r>
        <w:t>Paragrafen innehåller kompletterande bestämmelser till EU-förordning</w:t>
      </w:r>
      <w:r>
        <w:softHyphen/>
        <w:t>arna om informerat samtycke för försökspersoner som är underåriga. Para</w:t>
      </w:r>
      <w:r>
        <w:softHyphen/>
        <w:t xml:space="preserve">grafen ändras så att bestämmelsen även avser informerat samtycke för en underårigs deltagande i en prestandastudie. </w:t>
      </w:r>
    </w:p>
    <w:p w14:paraId="71029CA0" w14:textId="5C5AB130" w:rsidR="008539B5" w:rsidRDefault="008539B5" w:rsidP="008539B5">
      <w:pPr>
        <w:pStyle w:val="Brdtextmedindrag"/>
      </w:pPr>
      <w:r>
        <w:t>Genom tillägget föreskrivs det i bestämmelsen att det är vårdnads</w:t>
      </w:r>
      <w:r>
        <w:softHyphen/>
        <w:t>hav</w:t>
      </w:r>
      <w:r>
        <w:softHyphen/>
        <w:t>arna som är de lagligen utsedda ställföreträdarna som får lämna informerat samtycke till att den underårige får delta i en prestandastudie. Om den under</w:t>
      </w:r>
      <w:r>
        <w:softHyphen/>
        <w:t>årige försökspersonen har två vårdnadshavare ska vårdnadshavarna be</w:t>
      </w:r>
      <w:r>
        <w:softHyphen/>
        <w:t>stäm</w:t>
      </w:r>
      <w:r>
        <w:softHyphen/>
        <w:t>ma tillsammans (6 kap. 13 § föräldrabalken). Båda vårdnads</w:t>
      </w:r>
      <w:r>
        <w:softHyphen/>
        <w:t>hav</w:t>
      </w:r>
      <w:r>
        <w:softHyphen/>
        <w:t>ar</w:t>
      </w:r>
      <w:r>
        <w:softHyphen/>
        <w:t>na ska då samtycka till den underåriges deltagande i prestandastudien. Av 6 kap. 11 § föräldrabalken följer att vårdnadshavaren vid utövandet av sin be</w:t>
      </w:r>
      <w:r>
        <w:softHyphen/>
        <w:t>stämmanderätt i takt med barnets stigande ålder och utveckling ska ta allt större hänsyn till barnets synpunkter och önskemål. Det följer av artikel 61.1 c i IVDR-förordningen att prövaren ska respektera uttryckliga önske</w:t>
      </w:r>
      <w:r>
        <w:softHyphen/>
        <w:t>mål från en underårig om att vägra delta eller avsluta sitt deltagande i prestandastudien. Detta under förutsättning att den underårige har förmåga att inta en ståndpunkt och bedöma informationen om prövningen.</w:t>
      </w:r>
    </w:p>
    <w:p w14:paraId="0C3FA3DC" w14:textId="41337E54" w:rsidR="008539B5" w:rsidRDefault="008539B5" w:rsidP="008539B5">
      <w:pPr>
        <w:pStyle w:val="Brdtextmedindrag"/>
      </w:pPr>
      <w:r>
        <w:t>Det är vårdnadshavarna som är de lagligen utsedda ställföreträdare som en</w:t>
      </w:r>
      <w:r>
        <w:softHyphen/>
        <w:t>ligt IVDR-förordningen ska ge det informerade samtycket. Enligt be</w:t>
      </w:r>
      <w:r>
        <w:softHyphen/>
        <w:t>stäm</w:t>
      </w:r>
      <w:r>
        <w:softHyphen/>
        <w:t>melsen ska den som fyllt 15 år men inte 18 år och som inser vad pre</w:t>
      </w:r>
      <w:r>
        <w:softHyphen/>
        <w:t>standastudien innebär för hans eller hennes del, lämna sitt informerade sam</w:t>
      </w:r>
      <w:r>
        <w:softHyphen/>
        <w:t>tycke till att delta i en prestandastudie. Det informerade samtycket ska inhämtas i enlighet med artikel 59.1 i IVDR-förordningen. Om en försöks</w:t>
      </w:r>
      <w:r>
        <w:softHyphen/>
        <w:t>person under loppet av en prövning blir myndig ska denne, enligt artikel 61.1 i IVDR-förordningen, lämna sitt informerade samtycke innan han eller hon kan fortsätta sitt deltagande i studien. I de fall en underårig har lämnat sitt informerade samtycke till att delta i studien behöver inte ett nytt sam</w:t>
      </w:r>
      <w:r>
        <w:softHyphen/>
        <w:t>tycke inhämtas när personen blivit myndig utan det tidigare lämnade sam</w:t>
      </w:r>
      <w:r>
        <w:softHyphen/>
        <w:t xml:space="preserve">tycket fortsätter att gälla. </w:t>
      </w:r>
    </w:p>
    <w:p w14:paraId="007DDA9C" w14:textId="77777777" w:rsidR="008539B5" w:rsidRDefault="008539B5" w:rsidP="008539B5">
      <w:pPr>
        <w:pStyle w:val="Brdtextmedindrag"/>
      </w:pPr>
      <w:r>
        <w:t>Övervägandena finns i avsnitt 10.9.</w:t>
      </w:r>
    </w:p>
    <w:p w14:paraId="7738422C" w14:textId="77777777" w:rsidR="008539B5" w:rsidRDefault="008539B5" w:rsidP="008539B5">
      <w:pPr>
        <w:pStyle w:val="Brdtextmedindrag"/>
      </w:pPr>
    </w:p>
    <w:p w14:paraId="444F9855" w14:textId="5EB15027" w:rsidR="008539B5" w:rsidRDefault="008539B5" w:rsidP="008539B5">
      <w:pPr>
        <w:pStyle w:val="Brdtextmedindrag"/>
        <w:ind w:firstLine="0"/>
        <w:rPr>
          <w:sz w:val="18"/>
          <w:szCs w:val="18"/>
        </w:rPr>
      </w:pPr>
      <w:r>
        <w:rPr>
          <w:b/>
          <w:sz w:val="18"/>
          <w:szCs w:val="18"/>
        </w:rPr>
        <w:t>3 §</w:t>
      </w:r>
      <w:r>
        <w:rPr>
          <w:sz w:val="18"/>
          <w:szCs w:val="18"/>
        </w:rPr>
        <w:t xml:space="preserve">    Sponsorn för en klinisk prövning </w:t>
      </w:r>
      <w:r>
        <w:rPr>
          <w:i/>
          <w:sz w:val="18"/>
          <w:szCs w:val="18"/>
        </w:rPr>
        <w:t>eller en prestandastudie</w:t>
      </w:r>
      <w:r>
        <w:rPr>
          <w:sz w:val="18"/>
          <w:szCs w:val="18"/>
        </w:rPr>
        <w:t xml:space="preserve"> är skyldig att genom försäkring eller på annat sätt garantera att försökspersonen får ersättning om sponsorn eller prövaren blir skyldig att betala sådan. Skadeskyddet eller ersättningsgarantin ska vara förenlig med riskens karaktär och omfattning.</w:t>
      </w:r>
    </w:p>
    <w:p w14:paraId="3C93CE1E" w14:textId="77777777" w:rsidR="008539B5" w:rsidRDefault="008539B5" w:rsidP="008539B5">
      <w:pPr>
        <w:pStyle w:val="Brdtextmedindrag"/>
        <w:ind w:firstLine="0"/>
      </w:pPr>
    </w:p>
    <w:p w14:paraId="0D573B8E" w14:textId="393452D6" w:rsidR="008539B5" w:rsidRDefault="008539B5" w:rsidP="008539B5">
      <w:pPr>
        <w:pStyle w:val="Brdtext"/>
      </w:pPr>
      <w:r>
        <w:t xml:space="preserve">Paragrafen innehåller ett krav på att sponsorn, dvs. den person, företag, institution eller organisation som ansvarar för att inleda, genomföra och ordna finansieringen av en klinisk prövning eller en prestandastudie, ska vara skyldig att genom försäkring eller på annat sätt garantera att försökspersonen får ersättning om sponsorn eller prövaren blir skyldig att betala sådan. </w:t>
      </w:r>
      <w:bookmarkStart w:id="747" w:name="_Hlk63522712"/>
      <w:r>
        <w:t>Skadeskyddet eller ersättningsgarantin ska vara förenlig med riskens karaktär och omfattning. Genom tillägget anpassas bestämmelsen till artikel 65 i IVDR-förordningen. Ordet sponsor är definierat i artikel 2.57 i samma förordning. En liknande bestämmelse om ersättnings</w:t>
      </w:r>
      <w:r>
        <w:softHyphen/>
        <w:t>garanti</w:t>
      </w:r>
      <w:r>
        <w:softHyphen/>
        <w:t>er vid kliniska läkemedelsprövningar finns i 7 kap. 6 § lagen (2018:1272) om ändring i läkemedelslagen (2015:315). Den bestämmelsen ska träda i kraft den dag som regeringen bestämmer</w:t>
      </w:r>
      <w:bookmarkEnd w:id="747"/>
      <w:r>
        <w:t xml:space="preserve">. </w:t>
      </w:r>
    </w:p>
    <w:p w14:paraId="66946437" w14:textId="21505E3E" w:rsidR="008539B5" w:rsidRDefault="008539B5" w:rsidP="008539B5">
      <w:pPr>
        <w:pStyle w:val="Brdtextmedindrag"/>
      </w:pPr>
      <w:r>
        <w:t>I 7 kap. 13 § denna lag finns ett bemyndigade som ger regeringen eller den myndighet som regeringen bestämmer möjlighet att meddela före</w:t>
      </w:r>
      <w:r>
        <w:softHyphen/>
        <w:t xml:space="preserve">skrifter om kravet i denna bestämmelse. </w:t>
      </w:r>
    </w:p>
    <w:p w14:paraId="65D58392" w14:textId="77777777" w:rsidR="008539B5" w:rsidRDefault="008539B5" w:rsidP="008539B5">
      <w:pPr>
        <w:pStyle w:val="Brdtextmedindrag"/>
      </w:pPr>
      <w:r>
        <w:t>Övervägandena finns i avsnitt 10.13.</w:t>
      </w:r>
    </w:p>
    <w:p w14:paraId="4B255FF7" w14:textId="77777777" w:rsidR="008539B5" w:rsidRDefault="008539B5" w:rsidP="008539B5">
      <w:pPr>
        <w:pStyle w:val="Rubrik4utannumrering"/>
        <w:rPr>
          <w:i/>
          <w:iCs/>
        </w:rPr>
      </w:pPr>
      <w:r>
        <w:t xml:space="preserve">Tillstånd att genomföra en klinisk prövning </w:t>
      </w:r>
      <w:r>
        <w:rPr>
          <w:i/>
          <w:iCs/>
        </w:rPr>
        <w:t>eller en prestandastudie</w:t>
      </w:r>
    </w:p>
    <w:p w14:paraId="73DF5E18" w14:textId="2D935E76" w:rsidR="008539B5" w:rsidRDefault="008539B5" w:rsidP="008539B5">
      <w:pPr>
        <w:pStyle w:val="Brdtextmedindrag"/>
        <w:ind w:firstLine="0"/>
        <w:rPr>
          <w:sz w:val="18"/>
          <w:szCs w:val="18"/>
        </w:rPr>
      </w:pPr>
      <w:r>
        <w:rPr>
          <w:b/>
          <w:sz w:val="18"/>
          <w:szCs w:val="18"/>
        </w:rPr>
        <w:t>4 §</w:t>
      </w:r>
      <w:r>
        <w:rPr>
          <w:sz w:val="18"/>
          <w:szCs w:val="18"/>
        </w:rPr>
        <w:t xml:space="preserve">    Den myndighet som regeringen bestämmer prövar frågor om </w:t>
      </w:r>
    </w:p>
    <w:p w14:paraId="5B29B6FA" w14:textId="77777777" w:rsidR="008539B5" w:rsidRDefault="008539B5" w:rsidP="008539B5">
      <w:pPr>
        <w:pStyle w:val="Brdtextmedindrag"/>
        <w:rPr>
          <w:sz w:val="18"/>
          <w:szCs w:val="18"/>
        </w:rPr>
      </w:pPr>
      <w:r>
        <w:rPr>
          <w:sz w:val="18"/>
          <w:szCs w:val="18"/>
        </w:rPr>
        <w:t xml:space="preserve">1. tillstånd att genomföra en klinisk prövning </w:t>
      </w:r>
      <w:r>
        <w:rPr>
          <w:i/>
          <w:sz w:val="18"/>
          <w:szCs w:val="18"/>
        </w:rPr>
        <w:t>eller en prestandastudie</w:t>
      </w:r>
      <w:r>
        <w:rPr>
          <w:sz w:val="18"/>
          <w:szCs w:val="18"/>
        </w:rPr>
        <w:t>, och</w:t>
      </w:r>
    </w:p>
    <w:p w14:paraId="6A5D8330" w14:textId="77777777" w:rsidR="008539B5" w:rsidRDefault="008539B5" w:rsidP="008539B5">
      <w:pPr>
        <w:pStyle w:val="Brdtextmedindrag"/>
        <w:rPr>
          <w:sz w:val="18"/>
          <w:szCs w:val="18"/>
        </w:rPr>
      </w:pPr>
      <w:r>
        <w:rPr>
          <w:sz w:val="18"/>
          <w:szCs w:val="18"/>
        </w:rPr>
        <w:t xml:space="preserve">2. väsentliga ändringar av en sådan prövning </w:t>
      </w:r>
      <w:r>
        <w:rPr>
          <w:i/>
          <w:sz w:val="18"/>
          <w:szCs w:val="18"/>
        </w:rPr>
        <w:t>eller studie</w:t>
      </w:r>
      <w:r>
        <w:rPr>
          <w:sz w:val="18"/>
          <w:szCs w:val="18"/>
        </w:rPr>
        <w:t>.</w:t>
      </w:r>
    </w:p>
    <w:p w14:paraId="73B81FA3" w14:textId="7066EAF4" w:rsidR="008539B5" w:rsidRPr="00AE7C56" w:rsidRDefault="008539B5" w:rsidP="008539B5">
      <w:pPr>
        <w:pStyle w:val="Brdtextmedindrag"/>
        <w:rPr>
          <w:sz w:val="18"/>
          <w:szCs w:val="18"/>
        </w:rPr>
      </w:pPr>
      <w:bookmarkStart w:id="748" w:name="_Hlk68102883"/>
      <w:r w:rsidRPr="00AE7C56">
        <w:rPr>
          <w:sz w:val="18"/>
          <w:szCs w:val="18"/>
        </w:rPr>
        <w:t xml:space="preserve">Bestämmelser om den etiska granskningen av en ansökan eller anmälan av en klinisk prövning </w:t>
      </w:r>
      <w:r w:rsidRPr="00AE7C56">
        <w:rPr>
          <w:i/>
          <w:iCs/>
          <w:sz w:val="18"/>
          <w:szCs w:val="18"/>
        </w:rPr>
        <w:t>eller en prestandastudie</w:t>
      </w:r>
      <w:r w:rsidRPr="00AE7C56">
        <w:rPr>
          <w:sz w:val="18"/>
          <w:szCs w:val="18"/>
        </w:rPr>
        <w:t xml:space="preserve"> finns i lagen (2021:000) med kompletterande bestäm</w:t>
      </w:r>
      <w:r w:rsidRPr="00AE7C56">
        <w:rPr>
          <w:sz w:val="18"/>
          <w:szCs w:val="18"/>
        </w:rPr>
        <w:softHyphen/>
        <w:t xml:space="preserve">melser om etisk granskning till EU:s </w:t>
      </w:r>
      <w:r w:rsidRPr="00AE7C56">
        <w:rPr>
          <w:i/>
          <w:iCs/>
          <w:sz w:val="18"/>
          <w:szCs w:val="18"/>
        </w:rPr>
        <w:t>för</w:t>
      </w:r>
      <w:r w:rsidRPr="00AE7C56">
        <w:rPr>
          <w:i/>
          <w:iCs/>
          <w:sz w:val="18"/>
          <w:szCs w:val="18"/>
        </w:rPr>
        <w:softHyphen/>
        <w:t>ord</w:t>
      </w:r>
      <w:r w:rsidRPr="00AE7C56">
        <w:rPr>
          <w:i/>
          <w:iCs/>
          <w:sz w:val="18"/>
          <w:szCs w:val="18"/>
        </w:rPr>
        <w:softHyphen/>
        <w:t>ningar</w:t>
      </w:r>
      <w:r w:rsidRPr="00AE7C56">
        <w:rPr>
          <w:sz w:val="18"/>
          <w:szCs w:val="18"/>
        </w:rPr>
        <w:t xml:space="preserve"> om medicin</w:t>
      </w:r>
      <w:r w:rsidRPr="00AE7C56">
        <w:rPr>
          <w:sz w:val="18"/>
          <w:szCs w:val="18"/>
        </w:rPr>
        <w:softHyphen/>
        <w:t xml:space="preserve">tekniska produkter. </w:t>
      </w:r>
    </w:p>
    <w:bookmarkEnd w:id="748"/>
    <w:p w14:paraId="38578A9C" w14:textId="77777777" w:rsidR="008539B5" w:rsidRDefault="008539B5" w:rsidP="008539B5">
      <w:pPr>
        <w:pStyle w:val="Brdtextmedindrag"/>
      </w:pPr>
    </w:p>
    <w:p w14:paraId="116D4476" w14:textId="773CC916" w:rsidR="008539B5" w:rsidRDefault="008539B5" w:rsidP="008539B5">
      <w:pPr>
        <w:pStyle w:val="Brdtext"/>
      </w:pPr>
      <w:r>
        <w:t>I paragrafen ges regeringen rätt att utse en myndighet som ska pröva frågor om tillstånd att genomföra en klinisk prövning eller en prestandastudie. Tilläggen innebär att bestämmelsen anpassas även till bestämmelserna om när prestandastudier får påbörjas och genomföras enligt IVDR-förord</w:t>
      </w:r>
      <w:r>
        <w:softHyphen/>
        <w:t>ning</w:t>
      </w:r>
      <w:r>
        <w:softHyphen/>
        <w:t xml:space="preserve">en. </w:t>
      </w:r>
    </w:p>
    <w:p w14:paraId="27E828C7" w14:textId="5695A29A" w:rsidR="008539B5" w:rsidRDefault="008539B5" w:rsidP="008539B5">
      <w:pPr>
        <w:pStyle w:val="Brdtextmedindrag"/>
      </w:pPr>
      <w:r>
        <w:t xml:space="preserve">Ändringarna i </w:t>
      </w:r>
      <w:r>
        <w:rPr>
          <w:i/>
          <w:iCs/>
        </w:rPr>
        <w:t>första stycket</w:t>
      </w:r>
      <w:r>
        <w:t xml:space="preserve"> innebär att frågor om tillstånd att genomföra pre</w:t>
      </w:r>
      <w:r>
        <w:softHyphen/>
        <w:t>standastudier och väsentliga ändringar av sådana studier ska prövas av den myndighet som regeringen bestämmer. Med tillstånd att genomföra en pre</w:t>
      </w:r>
      <w:r>
        <w:softHyphen/>
        <w:t xml:space="preserve">standastudie avses förfarande om godkännande av en ansökan enligt artikel 66.7 b i IVDR-förordningen. </w:t>
      </w:r>
      <w:bookmarkStart w:id="749" w:name="_Hlk63942645"/>
      <w:r>
        <w:t>Det avser även valideringsbeslut enligt artikel 66.7 a samma förordning. Under vilka förutsättningar en väsent</w:t>
      </w:r>
      <w:r>
        <w:softHyphen/>
        <w:t>lig ändring får införas i en prestandastudie framgår av artikel 71 i IVDR-förordningen.</w:t>
      </w:r>
    </w:p>
    <w:bookmarkEnd w:id="749"/>
    <w:p w14:paraId="71ACCA1A" w14:textId="7224C20F" w:rsidR="008539B5" w:rsidRPr="00DA70B4" w:rsidRDefault="008539B5" w:rsidP="008539B5">
      <w:pPr>
        <w:pStyle w:val="Brdtextmedindrag"/>
      </w:pPr>
      <w:r>
        <w:t xml:space="preserve">I </w:t>
      </w:r>
      <w:r w:rsidRPr="00390772">
        <w:rPr>
          <w:i/>
          <w:iCs/>
        </w:rPr>
        <w:t>andra stycket</w:t>
      </w:r>
      <w:r>
        <w:t xml:space="preserve">, som utformas efter synpunkter från </w:t>
      </w:r>
      <w:r>
        <w:rPr>
          <w:i/>
          <w:iCs/>
        </w:rPr>
        <w:t>Lagrådet</w:t>
      </w:r>
      <w:r>
        <w:t xml:space="preserve">, finns det en </w:t>
      </w:r>
      <w:r w:rsidRPr="008708FA">
        <w:t>upplysning om att b</w:t>
      </w:r>
      <w:r w:rsidRPr="005A316C">
        <w:t>estämmelser om den etiska granskningen av en ansök</w:t>
      </w:r>
      <w:r>
        <w:t xml:space="preserve">an eller anmälan </w:t>
      </w:r>
      <w:r w:rsidRPr="005A316C">
        <w:t xml:space="preserve">om </w:t>
      </w:r>
      <w:r>
        <w:t xml:space="preserve">prestandastudie </w:t>
      </w:r>
      <w:r w:rsidRPr="005A316C">
        <w:t>finns i lagen med kompletterande bestäm</w:t>
      </w:r>
      <w:r w:rsidRPr="005A316C">
        <w:softHyphen/>
        <w:t>melser om etisk granskning till EU:s för</w:t>
      </w:r>
      <w:r w:rsidRPr="005A316C">
        <w:softHyphen/>
        <w:t>ord</w:t>
      </w:r>
      <w:r w:rsidRPr="005A316C">
        <w:softHyphen/>
        <w:t>ning</w:t>
      </w:r>
      <w:r>
        <w:t>ar</w:t>
      </w:r>
      <w:r w:rsidRPr="005A316C">
        <w:t xml:space="preserve"> </w:t>
      </w:r>
      <w:r w:rsidRPr="00DA70B4">
        <w:t>om medicin</w:t>
      </w:r>
      <w:r w:rsidRPr="00DA70B4">
        <w:softHyphen/>
        <w:t>tekniska produkter. Att Etikprövnings</w:t>
      </w:r>
      <w:r w:rsidRPr="00DA70B4">
        <w:softHyphen/>
        <w:t xml:space="preserve">myndigheten ska utföra den etiska granskningen av ansökningar om kliniska prövningar </w:t>
      </w:r>
      <w:r w:rsidRPr="001255D5">
        <w:t xml:space="preserve">och prestandastudier </w:t>
      </w:r>
      <w:r w:rsidRPr="00DA70B4">
        <w:t>och därefter besluta om yttrande framgår av 4 och 5 §§ den lag</w:t>
      </w:r>
      <w:r w:rsidRPr="00DA70B4">
        <w:softHyphen/>
        <w:t>en, se avsnitt 2.5</w:t>
      </w:r>
      <w:r>
        <w:t xml:space="preserve"> </w:t>
      </w:r>
      <w:r w:rsidRPr="00DA70B4">
        <w:t>och för</w:t>
      </w:r>
      <w:r w:rsidRPr="00DA70B4">
        <w:softHyphen/>
        <w:t>fattnings</w:t>
      </w:r>
      <w:r w:rsidRPr="00DA70B4">
        <w:softHyphen/>
        <w:t>kom</w:t>
      </w:r>
      <w:r w:rsidRPr="00DA70B4">
        <w:softHyphen/>
        <w:t xml:space="preserve">mentaren till den lagen i avsnitt 21.5. </w:t>
      </w:r>
    </w:p>
    <w:p w14:paraId="25077D34" w14:textId="53651A7D" w:rsidR="008539B5" w:rsidRDefault="008539B5" w:rsidP="008539B5">
      <w:pPr>
        <w:pStyle w:val="Brdtextmedindrag"/>
      </w:pPr>
      <w:r>
        <w:t>Övervägandena finns i avsnitt 10.1–10.4.</w:t>
      </w:r>
    </w:p>
    <w:p w14:paraId="2B5AE951" w14:textId="77777777" w:rsidR="008539B5" w:rsidRDefault="008539B5" w:rsidP="008539B5">
      <w:pPr>
        <w:pStyle w:val="Brdtextmedindrag"/>
      </w:pPr>
    </w:p>
    <w:p w14:paraId="59B58F75" w14:textId="3BF959CB" w:rsidR="008539B5" w:rsidRDefault="008539B5" w:rsidP="008539B5">
      <w:pPr>
        <w:pStyle w:val="Brdtextmedindrag"/>
        <w:ind w:firstLine="0"/>
        <w:rPr>
          <w:sz w:val="18"/>
          <w:szCs w:val="18"/>
        </w:rPr>
      </w:pPr>
      <w:r>
        <w:rPr>
          <w:b/>
          <w:sz w:val="18"/>
          <w:szCs w:val="18"/>
        </w:rPr>
        <w:t>5 §</w:t>
      </w:r>
      <w:r>
        <w:rPr>
          <w:sz w:val="18"/>
          <w:szCs w:val="18"/>
        </w:rPr>
        <w:t>    Den dokumentation som avses i kapitel III avsnitt 3 i bilaga XV till för</w:t>
      </w:r>
      <w:r>
        <w:rPr>
          <w:sz w:val="18"/>
          <w:szCs w:val="18"/>
        </w:rPr>
        <w:softHyphen/>
        <w:t>ord</w:t>
      </w:r>
      <w:r>
        <w:rPr>
          <w:sz w:val="18"/>
          <w:szCs w:val="18"/>
        </w:rPr>
        <w:softHyphen/>
        <w:t xml:space="preserve">ning (EU) 2017/745 </w:t>
      </w:r>
      <w:r>
        <w:rPr>
          <w:i/>
          <w:sz w:val="18"/>
          <w:szCs w:val="18"/>
        </w:rPr>
        <w:t>och i kapitel II avsnitt 3 i bilaga XIV till förordning (EU) 2017/746</w:t>
      </w:r>
      <w:r>
        <w:rPr>
          <w:sz w:val="18"/>
          <w:szCs w:val="18"/>
        </w:rPr>
        <w:t xml:space="preserve"> ska hållas tillgänglig för de behöriga myndigheterna under den tid som anges i </w:t>
      </w:r>
      <w:r>
        <w:rPr>
          <w:i/>
          <w:sz w:val="18"/>
          <w:szCs w:val="18"/>
        </w:rPr>
        <w:t xml:space="preserve">bilagorna </w:t>
      </w:r>
      <w:r>
        <w:rPr>
          <w:sz w:val="18"/>
          <w:szCs w:val="18"/>
        </w:rPr>
        <w:t>även om sponsorn, dennes kontaktperson eller den rättsliga före</w:t>
      </w:r>
      <w:r>
        <w:rPr>
          <w:sz w:val="18"/>
          <w:szCs w:val="18"/>
        </w:rPr>
        <w:softHyphen/>
        <w:t>träd</w:t>
      </w:r>
      <w:r>
        <w:rPr>
          <w:sz w:val="18"/>
          <w:szCs w:val="18"/>
        </w:rPr>
        <w:softHyphen/>
        <w:t>aren försätts i konkurs, går i likvidation eller upphör med sin verksamhet. Sponsorn, dennes kontaktperson eller den rättsliga företrädaren ska i sådana fall anmäla till den myndighet som regeringen bestämmer vem som ansvarar för arkiv</w:t>
      </w:r>
      <w:r>
        <w:rPr>
          <w:sz w:val="18"/>
          <w:szCs w:val="18"/>
        </w:rPr>
        <w:softHyphen/>
        <w:t>eringen av handlingarna och var de förvaras.</w:t>
      </w:r>
    </w:p>
    <w:p w14:paraId="254D5CD6" w14:textId="77777777" w:rsidR="008539B5" w:rsidRDefault="008539B5" w:rsidP="008539B5">
      <w:pPr>
        <w:pStyle w:val="Brdtextmedindrag"/>
      </w:pPr>
    </w:p>
    <w:p w14:paraId="23EF55B6" w14:textId="77777777" w:rsidR="008539B5" w:rsidRDefault="008539B5" w:rsidP="008539B5">
      <w:pPr>
        <w:pStyle w:val="Brdtextmedindrag"/>
        <w:ind w:firstLine="0"/>
      </w:pPr>
      <w:r>
        <w:t xml:space="preserve">Paragrafen innehåller bestämmelser om att viss dokumentation ska hållas tillgänglig för behöriga myndigheter om sponsorn, dennes kontaktperson eller den rättsliga företrädaren försätts i konkurs, går i likvidation eller upphör med sin verksamhet. </w:t>
      </w:r>
    </w:p>
    <w:p w14:paraId="2FB7E409" w14:textId="7AD38238" w:rsidR="008539B5" w:rsidRDefault="008539B5" w:rsidP="008539B5">
      <w:pPr>
        <w:pStyle w:val="Brdtextmedindrag"/>
      </w:pPr>
      <w:r>
        <w:t>Tillägget i bestämmelsen innebär att bestämmelsen om bevarande av dokumentation även gäller prestandastudier och att sådan dokumentation ska hållas tillgänglig för behöriga myndigheter om sponsorn, dennes kon</w:t>
      </w:r>
      <w:r>
        <w:softHyphen/>
        <w:t>takt</w:t>
      </w:r>
      <w:r>
        <w:softHyphen/>
        <w:t>person eller den rättsliga företrädaren försätts i konkurs, går i likvida</w:t>
      </w:r>
      <w:r>
        <w:softHyphen/>
        <w:t>tion eller upphör med sin verksamhet. Tillägget är en anpassning av svensk rätt till kapitel II avsnitt 3 i bilaga XIV till IVDR-förordningen. Behöriga myndig</w:t>
      </w:r>
      <w:r>
        <w:softHyphen/>
        <w:t>heter är de myndigheter som medlemsstaterna utser enligt artikel 96 i IVDR-förordningen. Dessa myndigheter ska ansvara för genomför</w:t>
      </w:r>
      <w:r>
        <w:softHyphen/>
        <w:t>and</w:t>
      </w:r>
      <w:r>
        <w:softHyphen/>
        <w:t>et av IVDR-förordningen. I Sverige utses behörig myndighet i förord</w:t>
      </w:r>
      <w:r>
        <w:softHyphen/>
        <w:t>ning. Begreppet sponsor behandlas i författningskommentaren till 3 §. Bestämmelser om kontaktpersoner och rättsliga företrädare finns i artikel 58.4 i IVDR-förordningen. Ytterligare regleringar om rättsliga före</w:t>
      </w:r>
      <w:r>
        <w:softHyphen/>
        <w:t>trädare och kontaktpersoner finns i 7 kap. 13 §, jämför författnings</w:t>
      </w:r>
      <w:r>
        <w:softHyphen/>
        <w:t xml:space="preserve">kommentaren till den bestämmelsen.   </w:t>
      </w:r>
    </w:p>
    <w:p w14:paraId="3CB3FA99" w14:textId="77777777" w:rsidR="008539B5" w:rsidRDefault="008539B5" w:rsidP="008539B5">
      <w:pPr>
        <w:pStyle w:val="Brdtextmedindrag"/>
      </w:pPr>
      <w:r>
        <w:t>Övervägandena finns i avsnitt 9.9.</w:t>
      </w:r>
    </w:p>
    <w:p w14:paraId="5FA18471" w14:textId="77777777" w:rsidR="008539B5" w:rsidRDefault="008539B5" w:rsidP="008539B5">
      <w:pPr>
        <w:pStyle w:val="Brdtextmedindrag"/>
      </w:pPr>
    </w:p>
    <w:p w14:paraId="5262BA1E" w14:textId="77777777" w:rsidR="008539B5" w:rsidRDefault="008539B5" w:rsidP="008539B5">
      <w:pPr>
        <w:pStyle w:val="Brdtext"/>
        <w:keepNext/>
        <w:rPr>
          <w:b/>
          <w:sz w:val="18"/>
          <w:szCs w:val="18"/>
        </w:rPr>
      </w:pPr>
      <w:r>
        <w:rPr>
          <w:b/>
          <w:sz w:val="18"/>
          <w:szCs w:val="18"/>
        </w:rPr>
        <w:t xml:space="preserve">3 kap. </w:t>
      </w:r>
    </w:p>
    <w:p w14:paraId="308AED49" w14:textId="3B061EF1" w:rsidR="008539B5" w:rsidRDefault="008539B5" w:rsidP="008539B5">
      <w:pPr>
        <w:pStyle w:val="Brdtextmedindrag"/>
        <w:keepNext/>
        <w:ind w:firstLine="0"/>
        <w:rPr>
          <w:sz w:val="18"/>
          <w:szCs w:val="18"/>
        </w:rPr>
      </w:pPr>
      <w:r>
        <w:rPr>
          <w:b/>
          <w:sz w:val="18"/>
          <w:szCs w:val="18"/>
        </w:rPr>
        <w:t>1 §</w:t>
      </w:r>
      <w:r>
        <w:rPr>
          <w:sz w:val="18"/>
          <w:szCs w:val="18"/>
        </w:rPr>
        <w:t>    Tillsyn över efterlevnaden av förordning (EU) 2017/745,</w:t>
      </w:r>
      <w:r>
        <w:rPr>
          <w:i/>
          <w:sz w:val="18"/>
          <w:szCs w:val="18"/>
        </w:rPr>
        <w:t xml:space="preserve"> förordning (EU) 2017/746</w:t>
      </w:r>
      <w:r>
        <w:rPr>
          <w:sz w:val="18"/>
          <w:szCs w:val="18"/>
        </w:rPr>
        <w:t>, denna lag och de föreskrifter som har meddelats med stöd av lagen utövas av den eller de myndigheter som regeringen bestämmer. </w:t>
      </w:r>
    </w:p>
    <w:p w14:paraId="5CBDE1EF" w14:textId="77777777" w:rsidR="008539B5" w:rsidRDefault="008539B5" w:rsidP="008539B5">
      <w:pPr>
        <w:pStyle w:val="Brdtextmedindrag"/>
      </w:pPr>
    </w:p>
    <w:p w14:paraId="7B91748C" w14:textId="1C471BB8" w:rsidR="008539B5" w:rsidRDefault="008539B5" w:rsidP="008539B5">
      <w:pPr>
        <w:pStyle w:val="Brdtextmedindrag"/>
        <w:ind w:firstLine="0"/>
      </w:pPr>
      <w:r>
        <w:t>Paragrafen innebär att regeringen kan utse den eller de myndigheter som ska utöva tillsyn över MDR-förordningen, IVDR-förordningen, denna lag och de föreskrifter som meddelas med stöd av lagen. Tillägget i bestäm</w:t>
      </w:r>
      <w:r>
        <w:softHyphen/>
        <w:t>mels</w:t>
      </w:r>
      <w:r>
        <w:softHyphen/>
        <w:t xml:space="preserve">en innebär att tillsyn även ska ske över att IVDR-förordningen följs. </w:t>
      </w:r>
    </w:p>
    <w:p w14:paraId="16312030" w14:textId="77777777" w:rsidR="008539B5" w:rsidRDefault="008539B5" w:rsidP="008539B5">
      <w:pPr>
        <w:pStyle w:val="Brdtextmedindrag"/>
      </w:pPr>
      <w:r>
        <w:t>Övervägandena finns i avsnitt 11.1.</w:t>
      </w:r>
    </w:p>
    <w:p w14:paraId="75AC98B1" w14:textId="77777777" w:rsidR="008539B5" w:rsidRDefault="008539B5" w:rsidP="008539B5">
      <w:pPr>
        <w:pStyle w:val="Brdtextmedindrag"/>
      </w:pPr>
    </w:p>
    <w:p w14:paraId="796AB489" w14:textId="5E20681D" w:rsidR="008539B5" w:rsidRDefault="008539B5" w:rsidP="008539B5">
      <w:pPr>
        <w:pStyle w:val="Brdtextmedindrag"/>
        <w:ind w:firstLine="0"/>
        <w:rPr>
          <w:sz w:val="18"/>
          <w:szCs w:val="18"/>
        </w:rPr>
      </w:pPr>
      <w:r>
        <w:rPr>
          <w:b/>
          <w:sz w:val="18"/>
          <w:szCs w:val="18"/>
        </w:rPr>
        <w:t>2 §</w:t>
      </w:r>
      <w:r>
        <w:rPr>
          <w:sz w:val="18"/>
          <w:szCs w:val="18"/>
        </w:rPr>
        <w:t>    En tillsynsmyndighet har rätt att för tillsynen på begäran få de upplysningar och handlingar som behövs och få tillträde till områden, lokaler och andra ut</w:t>
      </w:r>
      <w:r>
        <w:rPr>
          <w:sz w:val="18"/>
          <w:szCs w:val="18"/>
        </w:rPr>
        <w:softHyphen/>
        <w:t>rym</w:t>
      </w:r>
      <w:r>
        <w:rPr>
          <w:sz w:val="18"/>
          <w:szCs w:val="18"/>
        </w:rPr>
        <w:softHyphen/>
        <w:t xml:space="preserve">men, dock inte bostäder, där produkter hanteras eller där kliniska prövningar </w:t>
      </w:r>
      <w:r>
        <w:rPr>
          <w:i/>
          <w:sz w:val="18"/>
          <w:szCs w:val="18"/>
        </w:rPr>
        <w:t>eller pre</w:t>
      </w:r>
      <w:r>
        <w:rPr>
          <w:i/>
          <w:sz w:val="18"/>
          <w:szCs w:val="18"/>
        </w:rPr>
        <w:softHyphen/>
        <w:t>standastudier</w:t>
      </w:r>
      <w:r>
        <w:rPr>
          <w:sz w:val="18"/>
          <w:szCs w:val="18"/>
        </w:rPr>
        <w:t xml:space="preserve"> utförs. Om det behövs för tillsynen, får myndigheten göra under</w:t>
      </w:r>
      <w:r>
        <w:rPr>
          <w:sz w:val="18"/>
          <w:szCs w:val="18"/>
        </w:rPr>
        <w:softHyphen/>
        <w:t>sök</w:t>
      </w:r>
      <w:r>
        <w:rPr>
          <w:sz w:val="18"/>
          <w:szCs w:val="18"/>
        </w:rPr>
        <w:softHyphen/>
        <w:t>ningar och ta prover. För kostnader på grund av undersökningar eller för uttagna prover betalas inte ersättning.</w:t>
      </w:r>
    </w:p>
    <w:p w14:paraId="0D9CDDE4" w14:textId="77777777" w:rsidR="008539B5" w:rsidRDefault="008539B5" w:rsidP="008539B5">
      <w:pPr>
        <w:pStyle w:val="Brdtextmedindrag"/>
      </w:pPr>
    </w:p>
    <w:p w14:paraId="55F91984" w14:textId="13C077EE" w:rsidR="008539B5" w:rsidRDefault="008539B5" w:rsidP="008539B5">
      <w:pPr>
        <w:pStyle w:val="Brdtextmedindrag"/>
        <w:ind w:firstLine="0"/>
      </w:pPr>
      <w:r>
        <w:t>I paragrafen finns bestämmelser om de befogenheter som en tillsyns-mynd</w:t>
      </w:r>
      <w:r>
        <w:softHyphen/>
        <w:t>ighet kan utnyttja i tillsynsarbetet. Av tillägget framgår det att en tillsyns</w:t>
      </w:r>
      <w:r>
        <w:softHyphen/>
        <w:t>myndighet även får begära tillträde till utrymmen där pre</w:t>
      </w:r>
      <w:r>
        <w:softHyphen/>
        <w:t>standa</w:t>
      </w:r>
      <w:r>
        <w:softHyphen/>
        <w:t>studier utförs. Genom tillägget i 1 § så omfattar bestämmelsen även tillsyn av IVDR-förordningen.</w:t>
      </w:r>
    </w:p>
    <w:p w14:paraId="5054C4CE" w14:textId="77777777" w:rsidR="008539B5" w:rsidRDefault="008539B5" w:rsidP="008539B5">
      <w:pPr>
        <w:pStyle w:val="Brdtextmedindrag"/>
      </w:pPr>
      <w:r>
        <w:t>Övervägandena finns i avsnitt 11.1.</w:t>
      </w:r>
    </w:p>
    <w:p w14:paraId="5F0EE33C" w14:textId="77777777" w:rsidR="008539B5" w:rsidRDefault="008539B5" w:rsidP="008539B5">
      <w:pPr>
        <w:pStyle w:val="Brdtextmedindrag"/>
      </w:pPr>
    </w:p>
    <w:p w14:paraId="59304AD0" w14:textId="5255B9CD" w:rsidR="008539B5" w:rsidRPr="00740AF3" w:rsidRDefault="008539B5" w:rsidP="008539B5">
      <w:pPr>
        <w:pStyle w:val="Brdtext"/>
        <w:rPr>
          <w:sz w:val="18"/>
          <w:szCs w:val="18"/>
        </w:rPr>
      </w:pPr>
      <w:r w:rsidRPr="00740AF3">
        <w:rPr>
          <w:b/>
          <w:sz w:val="18"/>
          <w:szCs w:val="18"/>
        </w:rPr>
        <w:t>3 §</w:t>
      </w:r>
      <w:r w:rsidRPr="00740AF3">
        <w:rPr>
          <w:sz w:val="18"/>
          <w:szCs w:val="18"/>
        </w:rPr>
        <w:t>    En tillsynsmyndighet får besluta de förelägganden som behövs för att för</w:t>
      </w:r>
      <w:r>
        <w:rPr>
          <w:sz w:val="18"/>
          <w:szCs w:val="18"/>
        </w:rPr>
        <w:softHyphen/>
      </w:r>
      <w:r w:rsidRPr="00740AF3">
        <w:rPr>
          <w:sz w:val="18"/>
          <w:szCs w:val="18"/>
        </w:rPr>
        <w:t>ord</w:t>
      </w:r>
      <w:r>
        <w:rPr>
          <w:sz w:val="18"/>
          <w:szCs w:val="18"/>
        </w:rPr>
        <w:softHyphen/>
      </w:r>
      <w:r w:rsidRPr="00740AF3">
        <w:rPr>
          <w:sz w:val="18"/>
          <w:szCs w:val="18"/>
        </w:rPr>
        <w:t>ning (EU) 2017/74</w:t>
      </w:r>
      <w:bookmarkStart w:id="750" w:name="_Hlk20259490"/>
      <w:r w:rsidRPr="00740AF3">
        <w:rPr>
          <w:sz w:val="18"/>
          <w:szCs w:val="18"/>
        </w:rPr>
        <w:t>5,</w:t>
      </w:r>
      <w:r w:rsidRPr="006C335B">
        <w:rPr>
          <w:i/>
          <w:sz w:val="18"/>
          <w:szCs w:val="18"/>
        </w:rPr>
        <w:t xml:space="preserve"> förordning (EU) 2017/746</w:t>
      </w:r>
      <w:r w:rsidRPr="006C335B">
        <w:rPr>
          <w:sz w:val="18"/>
          <w:szCs w:val="18"/>
        </w:rPr>
        <w:t xml:space="preserve">, </w:t>
      </w:r>
      <w:bookmarkEnd w:id="750"/>
      <w:r w:rsidRPr="006C335B">
        <w:rPr>
          <w:sz w:val="18"/>
          <w:szCs w:val="18"/>
        </w:rPr>
        <w:t>denna lag och de föreskrifter som har meddelats med stöd av lagen ska följas</w:t>
      </w:r>
      <w:r w:rsidRPr="00740AF3">
        <w:rPr>
          <w:sz w:val="18"/>
          <w:szCs w:val="18"/>
        </w:rPr>
        <w:t xml:space="preserve">. </w:t>
      </w:r>
      <w:bookmarkStart w:id="751" w:name="_Hlk65685783"/>
      <w:r w:rsidRPr="00740AF3">
        <w:rPr>
          <w:sz w:val="18"/>
          <w:szCs w:val="18"/>
        </w:rPr>
        <w:t>En tillsyns</w:t>
      </w:r>
      <w:r w:rsidRPr="00740AF3">
        <w:rPr>
          <w:sz w:val="18"/>
          <w:szCs w:val="18"/>
        </w:rPr>
        <w:softHyphen/>
        <w:t>myn</w:t>
      </w:r>
      <w:r w:rsidRPr="00740AF3">
        <w:rPr>
          <w:sz w:val="18"/>
          <w:szCs w:val="18"/>
        </w:rPr>
        <w:softHyphen/>
        <w:t>dig</w:t>
      </w:r>
      <w:r w:rsidRPr="00740AF3">
        <w:rPr>
          <w:sz w:val="18"/>
          <w:szCs w:val="18"/>
        </w:rPr>
        <w:softHyphen/>
        <w:t xml:space="preserve">het får också besluta om förelägganden </w:t>
      </w:r>
      <w:bookmarkEnd w:id="751"/>
      <w:r w:rsidRPr="00740AF3">
        <w:rPr>
          <w:sz w:val="18"/>
          <w:szCs w:val="18"/>
        </w:rPr>
        <w:t>om tillträde till områden, lokaler och andra utrymmen enligt 2 § vägras.</w:t>
      </w:r>
    </w:p>
    <w:p w14:paraId="2CB2FB7C" w14:textId="77777777" w:rsidR="008539B5" w:rsidRPr="00740AF3" w:rsidRDefault="008539B5" w:rsidP="008539B5">
      <w:pPr>
        <w:pStyle w:val="Brdtextmedindrag"/>
        <w:rPr>
          <w:sz w:val="18"/>
          <w:szCs w:val="18"/>
        </w:rPr>
      </w:pPr>
      <w:r w:rsidRPr="00740AF3">
        <w:rPr>
          <w:sz w:val="18"/>
          <w:szCs w:val="18"/>
        </w:rPr>
        <w:t xml:space="preserve">Ett beslut om föreläggande får förenas med vite. </w:t>
      </w:r>
    </w:p>
    <w:p w14:paraId="6966896E" w14:textId="77777777" w:rsidR="008539B5" w:rsidRDefault="008539B5" w:rsidP="008539B5">
      <w:pPr>
        <w:pStyle w:val="Brdtextmedindrag"/>
      </w:pPr>
    </w:p>
    <w:p w14:paraId="1DB32272" w14:textId="5C2C896B" w:rsidR="008539B5" w:rsidRDefault="008539B5" w:rsidP="008539B5">
      <w:pPr>
        <w:pStyle w:val="Brdtextmedindrag"/>
        <w:ind w:firstLine="0"/>
      </w:pPr>
      <w:r>
        <w:t>Med stöd av paragrafen får en tillsynsmyndighet meddela de förelägg-and</w:t>
      </w:r>
      <w:r>
        <w:softHyphen/>
        <w:t>en som behövs i enskilda fall för att EU-förordningarna, lagen och de före</w:t>
      </w:r>
      <w:r>
        <w:softHyphen/>
        <w:t>skrift</w:t>
      </w:r>
      <w:r>
        <w:softHyphen/>
        <w:t xml:space="preserve">er som har meddelats med stöd av lagen ska efterlevas. Tillägget i </w:t>
      </w:r>
      <w:r>
        <w:rPr>
          <w:i/>
        </w:rPr>
        <w:t>första stycket</w:t>
      </w:r>
      <w:r>
        <w:t xml:space="preserve"> innebär att förelägganden även får meddelas vid tillsynen över IVDR-förordningen. Ett beslut om föreläggande kan innebära att adressat</w:t>
      </w:r>
      <w:r>
        <w:softHyphen/>
        <w:t xml:space="preserve">en ska vidta en viss åtgärd (påbud) eller avstå från att vidta en viss åtgärd (förbud). </w:t>
      </w:r>
    </w:p>
    <w:p w14:paraId="7C3D2EF3" w14:textId="39AF80A2" w:rsidR="008539B5" w:rsidRDefault="008539B5" w:rsidP="008539B5">
      <w:pPr>
        <w:pStyle w:val="Brdtextmedindrag"/>
      </w:pPr>
      <w:r>
        <w:t xml:space="preserve">En tillsynsmyndighet får enligt </w:t>
      </w:r>
      <w:r>
        <w:rPr>
          <w:i/>
        </w:rPr>
        <w:t>andra stycket</w:t>
      </w:r>
      <w:r>
        <w:t xml:space="preserve"> och på samma sätt som anges i författningskommentaren </w:t>
      </w:r>
      <w:bookmarkStart w:id="752" w:name="_Hlk63942978"/>
      <w:r>
        <w:t xml:space="preserve">till 3 kap. 3 § </w:t>
      </w:r>
      <w:bookmarkEnd w:id="752"/>
      <w:r>
        <w:t xml:space="preserve">i avsnitt 21.1 förena beslut om föreläggande med vite. Allmänna bestämmelser om vite finns i lagen (1985:206) om viten. Att myndighetens beslut får överklagas följer av 6 kap. 2 §. </w:t>
      </w:r>
    </w:p>
    <w:p w14:paraId="523F21AD" w14:textId="77777777" w:rsidR="008539B5" w:rsidRDefault="008539B5" w:rsidP="008539B5">
      <w:pPr>
        <w:pStyle w:val="Brdtextmedindrag"/>
      </w:pPr>
      <w:r>
        <w:t>Övervägandena finns i avsnitt 11.1.</w:t>
      </w:r>
    </w:p>
    <w:p w14:paraId="5AFBDE5C" w14:textId="77777777" w:rsidR="008539B5" w:rsidRDefault="008539B5" w:rsidP="008539B5">
      <w:pPr>
        <w:pStyle w:val="Brdtextmedindrag"/>
      </w:pPr>
    </w:p>
    <w:p w14:paraId="0B8E5A93" w14:textId="2104E039" w:rsidR="008539B5" w:rsidRDefault="008539B5" w:rsidP="008539B5">
      <w:pPr>
        <w:pStyle w:val="Brdtextmedindrag"/>
        <w:ind w:firstLine="0"/>
        <w:rPr>
          <w:sz w:val="18"/>
          <w:szCs w:val="18"/>
        </w:rPr>
      </w:pPr>
      <w:r>
        <w:rPr>
          <w:b/>
          <w:sz w:val="18"/>
          <w:szCs w:val="18"/>
        </w:rPr>
        <w:t>4 §</w:t>
      </w:r>
      <w:r>
        <w:rPr>
          <w:sz w:val="18"/>
          <w:szCs w:val="18"/>
        </w:rPr>
        <w:t xml:space="preserve">    På begäran av en tillsynsmyndighet ska Polismyndigheten lämna den hjälp som behövs när tillsynsmyndigheten vidtar åtgärder eller verkställer beslut som har meddelats med stöd av förordning (EU) 2017/745, </w:t>
      </w:r>
      <w:r>
        <w:rPr>
          <w:i/>
          <w:sz w:val="18"/>
          <w:szCs w:val="18"/>
        </w:rPr>
        <w:t xml:space="preserve">förordning (EU) 2017/746 </w:t>
      </w:r>
      <w:r>
        <w:rPr>
          <w:iCs/>
          <w:sz w:val="18"/>
          <w:szCs w:val="18"/>
        </w:rPr>
        <w:t xml:space="preserve">eller </w:t>
      </w:r>
      <w:r>
        <w:rPr>
          <w:sz w:val="18"/>
          <w:szCs w:val="18"/>
        </w:rPr>
        <w:t>denna lag eller de föreskrifter som har meddelats med stöd av lagen, om</w:t>
      </w:r>
    </w:p>
    <w:p w14:paraId="6F356323" w14:textId="444A2E57" w:rsidR="008539B5" w:rsidRDefault="008539B5" w:rsidP="008539B5">
      <w:pPr>
        <w:pStyle w:val="Brdtextmedindrag"/>
        <w:rPr>
          <w:sz w:val="18"/>
          <w:szCs w:val="18"/>
        </w:rPr>
      </w:pPr>
      <w:r>
        <w:rPr>
          <w:sz w:val="18"/>
          <w:szCs w:val="18"/>
        </w:rPr>
        <w:t>1. det på grund av särskilda omständigheter kan befaras att åtgärden inte kan utföras utan att en polismans särskilda befogenheter enligt 10 § polislagen (1984:387) behöver tillgripas, eller</w:t>
      </w:r>
    </w:p>
    <w:p w14:paraId="6E291638" w14:textId="77777777" w:rsidR="008539B5" w:rsidRDefault="008539B5" w:rsidP="008539B5">
      <w:pPr>
        <w:pStyle w:val="Brdtextmedindrag"/>
        <w:rPr>
          <w:sz w:val="18"/>
          <w:szCs w:val="18"/>
        </w:rPr>
      </w:pPr>
      <w:r>
        <w:rPr>
          <w:sz w:val="18"/>
          <w:szCs w:val="18"/>
        </w:rPr>
        <w:t>2. det annars finns synnerliga skäl.</w:t>
      </w:r>
    </w:p>
    <w:p w14:paraId="394660C0" w14:textId="77777777" w:rsidR="008539B5" w:rsidRDefault="008539B5" w:rsidP="008539B5">
      <w:pPr>
        <w:pStyle w:val="Brdtextmedindrag"/>
        <w:rPr>
          <w:sz w:val="18"/>
          <w:szCs w:val="18"/>
        </w:rPr>
      </w:pPr>
    </w:p>
    <w:p w14:paraId="5BFA69B5" w14:textId="77777777" w:rsidR="008539B5" w:rsidRDefault="008539B5" w:rsidP="008539B5">
      <w:pPr>
        <w:pStyle w:val="Brdtext"/>
      </w:pPr>
      <w:r>
        <w:t>I paragrafen finns bestämmelser om tillsynsmyndighetens rätt att begära biträde av Polismyndigheten i sin tillsyn.</w:t>
      </w:r>
    </w:p>
    <w:p w14:paraId="30B63B4B" w14:textId="77777777" w:rsidR="008539B5" w:rsidRDefault="008539B5" w:rsidP="008539B5">
      <w:pPr>
        <w:pStyle w:val="Brdtextmedindrag"/>
      </w:pPr>
      <w:r>
        <w:t xml:space="preserve">Genom tillägget kan Polismyndigheten även lämna den hjälp som tillsynsmyndigheten behöver för att vidta åtgärder eller verkställa beslut som tillsynsmyndigheten har fattat med stöd av IVDR-förordningen. </w:t>
      </w:r>
    </w:p>
    <w:p w14:paraId="5A0D6D5C" w14:textId="77777777" w:rsidR="008539B5" w:rsidRDefault="008539B5" w:rsidP="008539B5">
      <w:pPr>
        <w:pStyle w:val="Brdtextmedindrag"/>
      </w:pPr>
      <w:r>
        <w:t>Övervägandena finns i avsnitt 11.2.</w:t>
      </w:r>
    </w:p>
    <w:p w14:paraId="50293657" w14:textId="77777777" w:rsidR="008539B5" w:rsidRDefault="008539B5" w:rsidP="008539B5">
      <w:pPr>
        <w:pStyle w:val="Brdtextmedindrag"/>
      </w:pPr>
    </w:p>
    <w:p w14:paraId="5816923A" w14:textId="617F07C3" w:rsidR="008539B5" w:rsidRDefault="008539B5" w:rsidP="008539B5">
      <w:pPr>
        <w:pStyle w:val="Brdtextmedindrag"/>
        <w:ind w:firstLine="0"/>
        <w:rPr>
          <w:sz w:val="18"/>
          <w:szCs w:val="18"/>
        </w:rPr>
      </w:pPr>
      <w:r>
        <w:rPr>
          <w:b/>
          <w:sz w:val="18"/>
          <w:szCs w:val="18"/>
        </w:rPr>
        <w:t>5 §</w:t>
      </w:r>
      <w:r>
        <w:rPr>
          <w:sz w:val="18"/>
          <w:szCs w:val="18"/>
        </w:rPr>
        <w:t>    En tillsynsmyndighet får begära handräckning av Kronofogde</w:t>
      </w:r>
      <w:r>
        <w:rPr>
          <w:sz w:val="18"/>
          <w:szCs w:val="18"/>
        </w:rPr>
        <w:softHyphen/>
        <w:t xml:space="preserve">myndigheten som behövs när tillsynsmyndigheten vidtar åtgärder eller verkställer beslut som har meddelats med stöd av förordning (EU) 2017/745, </w:t>
      </w:r>
      <w:r>
        <w:rPr>
          <w:i/>
          <w:sz w:val="18"/>
          <w:szCs w:val="18"/>
        </w:rPr>
        <w:t>förordning (EU) 2017/746</w:t>
      </w:r>
      <w:r>
        <w:rPr>
          <w:iCs/>
          <w:sz w:val="18"/>
          <w:szCs w:val="18"/>
        </w:rPr>
        <w:t xml:space="preserve"> eller</w:t>
      </w:r>
      <w:r>
        <w:rPr>
          <w:sz w:val="18"/>
          <w:szCs w:val="18"/>
        </w:rPr>
        <w:t xml:space="preserve"> denna lag eller de föreskrifter som har meddelats med stöd av lagen.</w:t>
      </w:r>
    </w:p>
    <w:p w14:paraId="74F4A71D" w14:textId="77777777" w:rsidR="008539B5" w:rsidRDefault="008539B5" w:rsidP="008539B5">
      <w:pPr>
        <w:pStyle w:val="Brdtextmedindrag"/>
        <w:rPr>
          <w:sz w:val="18"/>
          <w:szCs w:val="18"/>
        </w:rPr>
      </w:pPr>
      <w:r>
        <w:rPr>
          <w:sz w:val="18"/>
          <w:szCs w:val="18"/>
        </w:rPr>
        <w:t>Vid handräckning gäller bestämmelserna i utsökningsbalken om verkställighet av förpliktelser som inte avser betalningsskyldighet, avhysning eller avlägsnande.</w:t>
      </w:r>
    </w:p>
    <w:p w14:paraId="68BC00E3" w14:textId="77777777" w:rsidR="008539B5" w:rsidRDefault="008539B5" w:rsidP="008539B5">
      <w:pPr>
        <w:pStyle w:val="Brdtextmedindrag"/>
      </w:pPr>
    </w:p>
    <w:p w14:paraId="0F7B0053" w14:textId="33A0B0A1" w:rsidR="008539B5" w:rsidRDefault="008539B5" w:rsidP="008539B5">
      <w:pPr>
        <w:pStyle w:val="Brdtextmedindrag"/>
        <w:ind w:firstLine="0"/>
      </w:pPr>
      <w:r>
        <w:t xml:space="preserve">I paragrafen finns bestämmelser om att tillsynsmyndigheten får begära biträde av Kronofogdemyndigheten i sin tillsyn. Genom tillägget i </w:t>
      </w:r>
      <w:r>
        <w:rPr>
          <w:i/>
        </w:rPr>
        <w:t>första stycket</w:t>
      </w:r>
      <w:r>
        <w:t xml:space="preserve"> får tillsynsmyndigheten begära handräckning av Krono</w:t>
      </w:r>
      <w:r>
        <w:softHyphen/>
        <w:t>fogde</w:t>
      </w:r>
      <w:r>
        <w:softHyphen/>
        <w:t>myndig</w:t>
      </w:r>
      <w:r>
        <w:softHyphen/>
        <w:t>heten när tillsynsmyndigheten vidtar åtgärder eller verk</w:t>
      </w:r>
      <w:r>
        <w:softHyphen/>
        <w:t>ställ</w:t>
      </w:r>
      <w:r>
        <w:softHyphen/>
        <w:t xml:space="preserve">er beslut som meddelats även med stöd av IVDR-förordningen. Det kan t.ex. bli aktuellt om myndigheten behöver avlägsna fysiska hinder för att kunna genomföra en kontroll. </w:t>
      </w:r>
    </w:p>
    <w:p w14:paraId="7CC82D4A" w14:textId="77777777" w:rsidR="008539B5" w:rsidRDefault="008539B5" w:rsidP="008539B5">
      <w:pPr>
        <w:pStyle w:val="Brdtextmedindrag"/>
      </w:pPr>
      <w:r>
        <w:t>Övervägandena finns i avsnitt 11.2.</w:t>
      </w:r>
    </w:p>
    <w:p w14:paraId="267E787B" w14:textId="77777777" w:rsidR="008539B5" w:rsidRDefault="008539B5" w:rsidP="008539B5">
      <w:pPr>
        <w:pStyle w:val="Brdtext"/>
        <w:spacing w:before="270"/>
        <w:rPr>
          <w:b/>
          <w:sz w:val="18"/>
          <w:szCs w:val="18"/>
        </w:rPr>
      </w:pPr>
      <w:r>
        <w:rPr>
          <w:b/>
          <w:sz w:val="18"/>
          <w:szCs w:val="18"/>
        </w:rPr>
        <w:t>4 kap.</w:t>
      </w:r>
    </w:p>
    <w:p w14:paraId="5CE0BF41" w14:textId="4A137F11" w:rsidR="008539B5" w:rsidRDefault="008539B5" w:rsidP="008539B5">
      <w:pPr>
        <w:pStyle w:val="Brdtext"/>
        <w:rPr>
          <w:sz w:val="18"/>
          <w:szCs w:val="18"/>
        </w:rPr>
      </w:pPr>
      <w:r>
        <w:rPr>
          <w:b/>
          <w:sz w:val="18"/>
          <w:szCs w:val="18"/>
        </w:rPr>
        <w:t>1 §    </w:t>
      </w:r>
      <w:r>
        <w:rPr>
          <w:sz w:val="18"/>
          <w:szCs w:val="18"/>
        </w:rPr>
        <w:t xml:space="preserve">En avgift ska betalas av den som  </w:t>
      </w:r>
    </w:p>
    <w:p w14:paraId="3515FFC6" w14:textId="5750A548" w:rsidR="008539B5" w:rsidRDefault="008539B5" w:rsidP="008539B5">
      <w:pPr>
        <w:pStyle w:val="Brdtextmedindrag"/>
        <w:rPr>
          <w:sz w:val="18"/>
          <w:szCs w:val="18"/>
        </w:rPr>
      </w:pPr>
      <w:r>
        <w:rPr>
          <w:sz w:val="18"/>
          <w:szCs w:val="18"/>
        </w:rPr>
        <w:t xml:space="preserve">1. ansöker i Sverige om att utses till anmält organ eller som ansöker om utvidgning eller andra ändringar beträffande utseendet av ett anmält organ och anmälan till Europeiska kommissionen av sådana ändringar, </w:t>
      </w:r>
    </w:p>
    <w:p w14:paraId="28021CA2" w14:textId="77777777" w:rsidR="008539B5" w:rsidRDefault="008539B5" w:rsidP="008539B5">
      <w:pPr>
        <w:pStyle w:val="Brdtextmedindrag"/>
        <w:rPr>
          <w:sz w:val="18"/>
          <w:szCs w:val="18"/>
        </w:rPr>
      </w:pPr>
      <w:r>
        <w:rPr>
          <w:sz w:val="18"/>
          <w:szCs w:val="18"/>
        </w:rPr>
        <w:t xml:space="preserve">2. ansöker om att få genomföra en klinisk prövning </w:t>
      </w:r>
      <w:r>
        <w:rPr>
          <w:i/>
          <w:sz w:val="18"/>
          <w:szCs w:val="18"/>
        </w:rPr>
        <w:t>eller en prestandastudie</w:t>
      </w:r>
      <w:r>
        <w:rPr>
          <w:sz w:val="18"/>
          <w:szCs w:val="18"/>
        </w:rPr>
        <w:t>,</w:t>
      </w:r>
    </w:p>
    <w:p w14:paraId="74113430" w14:textId="77777777" w:rsidR="008539B5" w:rsidRDefault="008539B5" w:rsidP="008539B5">
      <w:pPr>
        <w:pStyle w:val="Brdtextmedindrag"/>
        <w:rPr>
          <w:sz w:val="18"/>
          <w:szCs w:val="18"/>
        </w:rPr>
      </w:pPr>
      <w:r>
        <w:rPr>
          <w:sz w:val="18"/>
          <w:szCs w:val="18"/>
        </w:rPr>
        <w:t xml:space="preserve">3. anmäler att en klinisk prövning </w:t>
      </w:r>
      <w:r>
        <w:rPr>
          <w:i/>
          <w:sz w:val="18"/>
          <w:szCs w:val="18"/>
        </w:rPr>
        <w:t>eller en prestandastudie</w:t>
      </w:r>
      <w:r>
        <w:rPr>
          <w:sz w:val="18"/>
          <w:szCs w:val="18"/>
        </w:rPr>
        <w:t xml:space="preserve"> ska utföras för att ytterligare utvärdera en CE-märkt produkt inom ramen för produktens avsedda ändamål,</w:t>
      </w:r>
    </w:p>
    <w:p w14:paraId="530BFE43" w14:textId="77777777" w:rsidR="008539B5" w:rsidRDefault="008539B5" w:rsidP="008539B5">
      <w:pPr>
        <w:pStyle w:val="Brdtextmedindrag"/>
        <w:rPr>
          <w:sz w:val="18"/>
          <w:szCs w:val="18"/>
        </w:rPr>
      </w:pPr>
      <w:r>
        <w:rPr>
          <w:sz w:val="18"/>
          <w:szCs w:val="18"/>
        </w:rPr>
        <w:t xml:space="preserve">4. anmäler väsentliga ändringar av en klinisk prövning </w:t>
      </w:r>
      <w:r>
        <w:rPr>
          <w:i/>
          <w:sz w:val="18"/>
          <w:szCs w:val="18"/>
        </w:rPr>
        <w:t>eller en prestandastudie</w:t>
      </w:r>
      <w:r>
        <w:rPr>
          <w:sz w:val="18"/>
          <w:szCs w:val="18"/>
        </w:rPr>
        <w:t>, eller</w:t>
      </w:r>
    </w:p>
    <w:p w14:paraId="0E262EAE" w14:textId="502342EF" w:rsidR="008539B5" w:rsidRDefault="008539B5" w:rsidP="008539B5">
      <w:pPr>
        <w:pStyle w:val="Brdtextmedindrag"/>
        <w:rPr>
          <w:sz w:val="18"/>
          <w:szCs w:val="18"/>
        </w:rPr>
      </w:pPr>
      <w:r>
        <w:rPr>
          <w:sz w:val="18"/>
          <w:szCs w:val="18"/>
        </w:rPr>
        <w:t xml:space="preserve">5. ansöker om tillstånd att enligt artikel 59 i förordning (EU) 2017/745 </w:t>
      </w:r>
      <w:r>
        <w:rPr>
          <w:i/>
          <w:sz w:val="18"/>
          <w:szCs w:val="18"/>
        </w:rPr>
        <w:t>eller artikel 54 i förordning (EU) 2017/746</w:t>
      </w:r>
      <w:r>
        <w:rPr>
          <w:sz w:val="18"/>
          <w:szCs w:val="18"/>
        </w:rPr>
        <w:t xml:space="preserve"> i Sverige släppa ut en specifik produkt på marknaden eller ta den i bruk trots att de förfaranden som avses i artikel 52 i </w:t>
      </w:r>
      <w:r>
        <w:rPr>
          <w:i/>
          <w:iCs/>
          <w:sz w:val="18"/>
          <w:szCs w:val="18"/>
        </w:rPr>
        <w:t>förordning (EU) 2017/745</w:t>
      </w:r>
      <w:r>
        <w:rPr>
          <w:sz w:val="18"/>
          <w:szCs w:val="18"/>
        </w:rPr>
        <w:t xml:space="preserve"> </w:t>
      </w:r>
      <w:r>
        <w:rPr>
          <w:i/>
          <w:sz w:val="18"/>
          <w:szCs w:val="18"/>
        </w:rPr>
        <w:t>respektive artikel 48 i förordning (EU) 2017/746</w:t>
      </w:r>
      <w:r>
        <w:rPr>
          <w:sz w:val="18"/>
          <w:szCs w:val="18"/>
        </w:rPr>
        <w:t xml:space="preserve"> inte har genomförts.</w:t>
      </w:r>
    </w:p>
    <w:p w14:paraId="69D9709F" w14:textId="77777777" w:rsidR="008539B5" w:rsidRDefault="008539B5" w:rsidP="008539B5">
      <w:pPr>
        <w:pStyle w:val="Brdtextmedindrag"/>
        <w:ind w:firstLine="0"/>
      </w:pPr>
    </w:p>
    <w:p w14:paraId="55C2726E" w14:textId="1274CB77" w:rsidR="008539B5" w:rsidRDefault="008539B5" w:rsidP="008539B5">
      <w:pPr>
        <w:pStyle w:val="Brdtextmedindrag"/>
        <w:ind w:firstLine="0"/>
      </w:pPr>
      <w:r>
        <w:t>I paragrafen regleras när ansöknings- och anmälningsavgift ska betalas. Genom att även IVDR-förordningen ska omfattas av lagen så görs en ändr</w:t>
      </w:r>
      <w:r>
        <w:softHyphen/>
        <w:t xml:space="preserve">ing i </w:t>
      </w:r>
      <w:r>
        <w:rPr>
          <w:i/>
          <w:iCs/>
        </w:rPr>
        <w:t>p</w:t>
      </w:r>
      <w:r>
        <w:rPr>
          <w:i/>
        </w:rPr>
        <w:t>unkt 1</w:t>
      </w:r>
      <w:r>
        <w:t xml:space="preserve"> som innebär att även den som ansöker om att bli ett anmält organ enligt bestämmelser i kapitel IV i IVDR-förordningen ska betala en av</w:t>
      </w:r>
      <w:r>
        <w:softHyphen/>
        <w:t>gift enligt denna paragraf. Detsamma gäller den som ansöker om utvidg</w:t>
      </w:r>
      <w:r>
        <w:softHyphen/>
        <w:t>ning eller ändringar beträffande utseendet av ett anmält organ och anmälan till kommissionen av sådana ändringar.</w:t>
      </w:r>
    </w:p>
    <w:p w14:paraId="1FACCAAB" w14:textId="25AE5712" w:rsidR="008539B5" w:rsidRDefault="008539B5" w:rsidP="008539B5">
      <w:pPr>
        <w:pStyle w:val="Brdtextmedindrag"/>
      </w:pPr>
      <w:r>
        <w:t xml:space="preserve">Ändringarna i </w:t>
      </w:r>
      <w:r>
        <w:rPr>
          <w:i/>
          <w:iCs/>
        </w:rPr>
        <w:t>punkt</w:t>
      </w:r>
      <w:r>
        <w:rPr>
          <w:i/>
        </w:rPr>
        <w:t xml:space="preserve"> 2–4</w:t>
      </w:r>
      <w:r>
        <w:t xml:space="preserve"> innebär att avgifter även får tas ut vid ansökan eller anmälan om att genomföra en prestandastudie eller väsentlig ändring av en sådan studie. Av </w:t>
      </w:r>
      <w:r>
        <w:rPr>
          <w:i/>
        </w:rPr>
        <w:t>punkt 5</w:t>
      </w:r>
      <w:r>
        <w:t xml:space="preserve"> framgår att en avgift även ska betalas av den som söker tillstånd om att i enlighet med artikel 54 i IVDR-förord</w:t>
      </w:r>
      <w:r>
        <w:softHyphen/>
        <w:t>ning</w:t>
      </w:r>
      <w:r>
        <w:softHyphen/>
        <w:t>en göra undantag från krav på bedömningar av överens</w:t>
      </w:r>
      <w:r>
        <w:softHyphen/>
        <w:t xml:space="preserve">stämmelse. </w:t>
      </w:r>
    </w:p>
    <w:p w14:paraId="42E7BA64" w14:textId="77777777" w:rsidR="008539B5" w:rsidRDefault="008539B5" w:rsidP="008539B5">
      <w:pPr>
        <w:pStyle w:val="Brdtextmedindrag"/>
      </w:pPr>
      <w:r>
        <w:t xml:space="preserve">Övervägandena finns i avsnitt 14. </w:t>
      </w:r>
    </w:p>
    <w:p w14:paraId="4EE677FA" w14:textId="77777777" w:rsidR="008539B5" w:rsidRDefault="008539B5" w:rsidP="008539B5">
      <w:pPr>
        <w:pStyle w:val="Brdtext"/>
        <w:spacing w:before="270"/>
        <w:rPr>
          <w:b/>
          <w:sz w:val="18"/>
          <w:szCs w:val="18"/>
        </w:rPr>
      </w:pPr>
      <w:r>
        <w:rPr>
          <w:b/>
          <w:sz w:val="18"/>
          <w:szCs w:val="18"/>
        </w:rPr>
        <w:t>5 kap.</w:t>
      </w:r>
    </w:p>
    <w:p w14:paraId="7A959000" w14:textId="3E7E79AB" w:rsidR="008539B5" w:rsidRDefault="008539B5" w:rsidP="008539B5">
      <w:pPr>
        <w:pStyle w:val="Brdtext"/>
        <w:rPr>
          <w:sz w:val="18"/>
          <w:szCs w:val="18"/>
        </w:rPr>
      </w:pPr>
      <w:r>
        <w:rPr>
          <w:b/>
          <w:sz w:val="18"/>
          <w:szCs w:val="18"/>
        </w:rPr>
        <w:t>1 §    </w:t>
      </w:r>
      <w:r>
        <w:rPr>
          <w:sz w:val="18"/>
          <w:szCs w:val="18"/>
        </w:rPr>
        <w:t xml:space="preserve">Till böter eller fängelse i högst ett år döms den som med uppsåt eller av oaktsamhet släpper ut en produkt på marknaden eller tillhandahåller en sådan produkt i Sverige utan att </w:t>
      </w:r>
    </w:p>
    <w:p w14:paraId="56C25C90" w14:textId="77777777" w:rsidR="008539B5" w:rsidRDefault="008539B5" w:rsidP="008539B5">
      <w:pPr>
        <w:pStyle w:val="Brdtextmedindrag"/>
        <w:rPr>
          <w:sz w:val="18"/>
          <w:szCs w:val="18"/>
        </w:rPr>
      </w:pPr>
      <w:r>
        <w:rPr>
          <w:sz w:val="18"/>
          <w:szCs w:val="18"/>
        </w:rPr>
        <w:t>1. produkten uppfyller de krav och villkor som gäller enligt artikel 5 i förordning (EU) 2017/745</w:t>
      </w:r>
      <w:r>
        <w:rPr>
          <w:i/>
          <w:sz w:val="18"/>
          <w:szCs w:val="18"/>
        </w:rPr>
        <w:t xml:space="preserve"> eller artikel 5 i förordning (EU) 2017/746</w:t>
      </w:r>
      <w:r>
        <w:rPr>
          <w:sz w:val="18"/>
          <w:szCs w:val="18"/>
        </w:rPr>
        <w:t>, eller</w:t>
      </w:r>
    </w:p>
    <w:tbl>
      <w:tblPr>
        <w:tblW w:w="5000" w:type="pct"/>
        <w:tblLook w:val="04A0" w:firstRow="1" w:lastRow="0" w:firstColumn="1" w:lastColumn="0" w:noHBand="0" w:noVBand="1"/>
      </w:tblPr>
      <w:tblGrid>
        <w:gridCol w:w="2948"/>
        <w:gridCol w:w="2949"/>
      </w:tblGrid>
      <w:tr w:rsidR="008539B5" w14:paraId="01AD1E3A" w14:textId="77777777" w:rsidTr="008539B5">
        <w:tc>
          <w:tcPr>
            <w:tcW w:w="2500" w:type="pct"/>
            <w:tcMar>
              <w:top w:w="0" w:type="dxa"/>
              <w:left w:w="0" w:type="dxa"/>
              <w:bottom w:w="0" w:type="dxa"/>
              <w:right w:w="108" w:type="dxa"/>
            </w:tcMar>
            <w:hideMark/>
          </w:tcPr>
          <w:p w14:paraId="7965F738" w14:textId="77777777" w:rsidR="008539B5" w:rsidRDefault="008539B5" w:rsidP="008539B5">
            <w:pPr>
              <w:pStyle w:val="Brdtextmedindrag"/>
              <w:pBdr>
                <w:left w:val="single" w:sz="4" w:space="4" w:color="000000"/>
              </w:pBdr>
              <w:spacing w:line="0" w:lineRule="auto"/>
              <w:rPr>
                <w:sz w:val="18"/>
                <w:szCs w:val="18"/>
              </w:rPr>
            </w:pPr>
            <w:r>
              <w:rPr>
                <w:sz w:val="18"/>
                <w:szCs w:val="18"/>
              </w:rPr>
              <w:t>1. de krav och villkor som gäller enligt artikel 5 i förordning (EU) 2017/745, eller</w:t>
            </w:r>
          </w:p>
        </w:tc>
        <w:tc>
          <w:tcPr>
            <w:tcW w:w="2500" w:type="pct"/>
            <w:tcMar>
              <w:top w:w="0" w:type="dxa"/>
              <w:left w:w="108" w:type="dxa"/>
              <w:bottom w:w="0" w:type="dxa"/>
              <w:right w:w="0" w:type="dxa"/>
            </w:tcMar>
            <w:hideMark/>
          </w:tcPr>
          <w:p w14:paraId="57CA29A9" w14:textId="77777777" w:rsidR="008539B5" w:rsidRDefault="008539B5" w:rsidP="008539B5">
            <w:pPr>
              <w:pStyle w:val="Brdtextmedindrag"/>
              <w:pBdr>
                <w:left w:val="single" w:sz="4" w:space="4" w:color="000000"/>
              </w:pBdr>
              <w:spacing w:line="0" w:lineRule="auto"/>
              <w:rPr>
                <w:sz w:val="18"/>
                <w:szCs w:val="18"/>
              </w:rPr>
            </w:pPr>
            <w:r>
              <w:rPr>
                <w:sz w:val="18"/>
                <w:szCs w:val="18"/>
              </w:rPr>
              <w:t>1. de krav och villkor som gäller enligt artikel 5 i förordning (EU) 2017/745</w:t>
            </w:r>
            <w:r>
              <w:rPr>
                <w:i/>
                <w:sz w:val="18"/>
                <w:szCs w:val="18"/>
              </w:rPr>
              <w:t xml:space="preserve"> eller artikel 5 i förordning (EU) 2017/746</w:t>
            </w:r>
            <w:r>
              <w:rPr>
                <w:sz w:val="18"/>
                <w:szCs w:val="18"/>
              </w:rPr>
              <w:t>, eller</w:t>
            </w:r>
          </w:p>
        </w:tc>
      </w:tr>
    </w:tbl>
    <w:p w14:paraId="696D44C6" w14:textId="3420A57F" w:rsidR="008539B5" w:rsidRDefault="008539B5" w:rsidP="008539B5">
      <w:pPr>
        <w:pStyle w:val="Brdtextmedindrag"/>
        <w:rPr>
          <w:sz w:val="18"/>
          <w:szCs w:val="18"/>
        </w:rPr>
      </w:pPr>
      <w:r>
        <w:rPr>
          <w:sz w:val="18"/>
          <w:szCs w:val="18"/>
        </w:rPr>
        <w:t>2. de språkkrav uppfylls som gäller enligt föreskrifter som har meddelats av regeringen med stöd av 7 kap. 8 § och som avser den information om en produkt som ska tillhanda</w:t>
      </w:r>
      <w:r>
        <w:rPr>
          <w:sz w:val="18"/>
          <w:szCs w:val="18"/>
        </w:rPr>
        <w:softHyphen/>
        <w:t xml:space="preserve">hållas eller lämnas till användare eller patienter i Sverige. </w:t>
      </w:r>
    </w:p>
    <w:p w14:paraId="1FF4587E" w14:textId="77777777" w:rsidR="008539B5" w:rsidRDefault="008539B5" w:rsidP="008539B5">
      <w:pPr>
        <w:pStyle w:val="Brdtextmedindrag"/>
        <w:rPr>
          <w:sz w:val="18"/>
          <w:szCs w:val="18"/>
        </w:rPr>
      </w:pPr>
      <w:r>
        <w:rPr>
          <w:sz w:val="18"/>
          <w:szCs w:val="18"/>
        </w:rPr>
        <w:t>I ringa fall ska det inte dömas till ansvar.</w:t>
      </w:r>
    </w:p>
    <w:p w14:paraId="7BF3AE37" w14:textId="77777777" w:rsidR="008539B5" w:rsidRDefault="008539B5" w:rsidP="008539B5">
      <w:pPr>
        <w:pStyle w:val="Brdtextmedindrag"/>
      </w:pPr>
    </w:p>
    <w:p w14:paraId="4E6F6905" w14:textId="3E5E87A9" w:rsidR="008539B5" w:rsidRDefault="008539B5" w:rsidP="008539B5">
      <w:pPr>
        <w:pStyle w:val="Brdtextmedindrag"/>
        <w:ind w:firstLine="0"/>
      </w:pPr>
      <w:r>
        <w:t xml:space="preserve">I paragrafen straffbeläggs överträdelser av vissa bestämmelser i MDR- och IVDR-förordningarna. Ändringen i </w:t>
      </w:r>
      <w:r>
        <w:rPr>
          <w:i/>
        </w:rPr>
        <w:t>punkt 1</w:t>
      </w:r>
      <w:r>
        <w:t xml:space="preserve"> i </w:t>
      </w:r>
      <w:r>
        <w:rPr>
          <w:i/>
        </w:rPr>
        <w:t>första stycket</w:t>
      </w:r>
      <w:r>
        <w:t xml:space="preserve"> innebär att även den som släpper ut en produkt eller tillhandahåller en produkt utan att den upp</w:t>
      </w:r>
      <w:r>
        <w:softHyphen/>
        <w:t>fyller kraven i artikel 5 i IVDR-förordningen kan dömas till böter eller fängelse i högst ett år. En produkt ska således endast släppas ut eller till</w:t>
      </w:r>
      <w:r>
        <w:softHyphen/>
        <w:t>handa</w:t>
      </w:r>
      <w:r>
        <w:softHyphen/>
        <w:t>hållas om den uppfyller kraven i IVDR-förordningen. Av artikel 5 fram</w:t>
      </w:r>
      <w:r>
        <w:softHyphen/>
        <w:t>går även att en produkt ska uppfylla de allmänna krav på säkerhet och pre</w:t>
      </w:r>
      <w:r>
        <w:softHyphen/>
        <w:t xml:space="preserve">standa som anges bilaga I till IVDR-förordningen. Bland de krav som anges i den bilagan finns krav på konstruktion och tillverkning samt den information som ska lämnas tillsammans med produkten. </w:t>
      </w:r>
    </w:p>
    <w:p w14:paraId="231CB42B" w14:textId="4A837C17" w:rsidR="008539B5" w:rsidRDefault="008539B5" w:rsidP="008539B5">
      <w:pPr>
        <w:pStyle w:val="Brdtextmedindrag"/>
      </w:pPr>
      <w:r>
        <w:t xml:space="preserve">Av </w:t>
      </w:r>
      <w:r>
        <w:rPr>
          <w:i/>
        </w:rPr>
        <w:t>punkt 2</w:t>
      </w:r>
      <w:r>
        <w:t xml:space="preserve"> framgår att straffbestämmelsen också omfattar den som släpp</w:t>
      </w:r>
      <w:r>
        <w:softHyphen/>
        <w:t>er ut eller tillhandahåller en produkt utan att tillhandahålla eller lämna information om produkten till användare eller patienter på det språk som föreskrivs i förordning. Sådana föreskrifter meddelas med stöd av be</w:t>
      </w:r>
      <w:r>
        <w:softHyphen/>
        <w:t>myndig</w:t>
      </w:r>
      <w:r>
        <w:softHyphen/>
        <w:t>andet i 7 kap. 8 §. Den information om produkten som ska uppfylla språk</w:t>
      </w:r>
      <w:r>
        <w:softHyphen/>
        <w:t>kraven är information till patienter, bruksanvisningar och säker</w:t>
      </w:r>
      <w:r>
        <w:softHyphen/>
        <w:t>hets</w:t>
      </w:r>
      <w:r>
        <w:softHyphen/>
        <w:t>med</w:t>
      </w:r>
      <w:r>
        <w:softHyphen/>
        <w:t>delanden till marknaden. Ordet användare är definierat i artikel 2.30 i IVDR-förordningen. I den bestämmelsen framgår att med användare så avses hälso- och sjukvårdspersonal eller en lekman som använder en produkt.</w:t>
      </w:r>
    </w:p>
    <w:p w14:paraId="1F3896D0" w14:textId="77777777" w:rsidR="008539B5" w:rsidRDefault="008539B5" w:rsidP="008539B5">
      <w:pPr>
        <w:pStyle w:val="Brdtextmedindrag"/>
      </w:pPr>
      <w:r>
        <w:t>Övervägandena finns i avsnitt 15.1.1.</w:t>
      </w:r>
    </w:p>
    <w:p w14:paraId="58FE5E16" w14:textId="77777777" w:rsidR="008539B5" w:rsidRDefault="008539B5" w:rsidP="008539B5">
      <w:pPr>
        <w:pStyle w:val="Brdtextmedindrag"/>
        <w:ind w:firstLine="0"/>
      </w:pPr>
    </w:p>
    <w:p w14:paraId="316C587F" w14:textId="07FD533A" w:rsidR="008539B5" w:rsidRDefault="008539B5" w:rsidP="008539B5">
      <w:pPr>
        <w:pStyle w:val="Brdtextmedindrag"/>
        <w:ind w:firstLine="0"/>
        <w:rPr>
          <w:sz w:val="18"/>
          <w:szCs w:val="18"/>
        </w:rPr>
      </w:pPr>
      <w:bookmarkStart w:id="753" w:name="_Hlk63944438"/>
      <w:r>
        <w:rPr>
          <w:b/>
          <w:sz w:val="18"/>
          <w:szCs w:val="18"/>
        </w:rPr>
        <w:t>2 §</w:t>
      </w:r>
      <w:r>
        <w:rPr>
          <w:sz w:val="18"/>
          <w:szCs w:val="18"/>
        </w:rPr>
        <w:t xml:space="preserve">    Till böter eller fängelse i högst två år döms den som med uppsåt eller av oaktsamhet påbörjar eller genomför en klinisk prövning </w:t>
      </w:r>
      <w:r>
        <w:rPr>
          <w:i/>
          <w:sz w:val="18"/>
          <w:szCs w:val="18"/>
        </w:rPr>
        <w:t>eller en prestandastudie</w:t>
      </w:r>
      <w:r>
        <w:rPr>
          <w:sz w:val="18"/>
          <w:szCs w:val="18"/>
        </w:rPr>
        <w:t xml:space="preserve"> </w:t>
      </w:r>
    </w:p>
    <w:p w14:paraId="248BC632" w14:textId="77777777" w:rsidR="008539B5" w:rsidRDefault="008539B5" w:rsidP="008539B5">
      <w:pPr>
        <w:pStyle w:val="Brdtextmedindrag"/>
        <w:rPr>
          <w:sz w:val="18"/>
          <w:szCs w:val="18"/>
        </w:rPr>
      </w:pPr>
      <w:r>
        <w:rPr>
          <w:sz w:val="18"/>
          <w:szCs w:val="18"/>
        </w:rPr>
        <w:t>1. utan tillstånd,</w:t>
      </w:r>
    </w:p>
    <w:p w14:paraId="213F3FA3" w14:textId="77777777" w:rsidR="008539B5" w:rsidRDefault="008539B5" w:rsidP="008539B5">
      <w:pPr>
        <w:pStyle w:val="Brdtextmedindrag"/>
        <w:rPr>
          <w:sz w:val="18"/>
          <w:szCs w:val="18"/>
        </w:rPr>
      </w:pPr>
      <w:r>
        <w:rPr>
          <w:sz w:val="18"/>
          <w:szCs w:val="18"/>
        </w:rPr>
        <w:t xml:space="preserve">2. utan att ha lämnat in en ansökan eller anmälan enligt artikel 70.1, 74, 75 eller 82.1 i förordning (EU) 2017/745 </w:t>
      </w:r>
      <w:r>
        <w:rPr>
          <w:i/>
          <w:iCs/>
          <w:sz w:val="18"/>
          <w:szCs w:val="18"/>
        </w:rPr>
        <w:t>eller artikel 66.1, 70 eller 71 i förordning (EU) 2017/746</w:t>
      </w:r>
      <w:r>
        <w:rPr>
          <w:sz w:val="18"/>
          <w:szCs w:val="18"/>
        </w:rPr>
        <w:t>,</w:t>
      </w:r>
    </w:p>
    <w:p w14:paraId="12791108" w14:textId="3DD7A643" w:rsidR="008539B5" w:rsidRPr="00AD097B" w:rsidRDefault="008539B5" w:rsidP="008539B5">
      <w:pPr>
        <w:pStyle w:val="Brdtextmedindrag"/>
        <w:rPr>
          <w:sz w:val="18"/>
          <w:szCs w:val="18"/>
        </w:rPr>
      </w:pPr>
      <w:bookmarkStart w:id="754" w:name="_Hlk64390647"/>
      <w:r>
        <w:rPr>
          <w:sz w:val="18"/>
          <w:szCs w:val="18"/>
        </w:rPr>
        <w:t xml:space="preserve">3. i strid med </w:t>
      </w:r>
      <w:r w:rsidRPr="00AD097B">
        <w:rPr>
          <w:sz w:val="18"/>
          <w:szCs w:val="18"/>
        </w:rPr>
        <w:t>villkor som anges i beslut om tillstånd</w:t>
      </w:r>
      <w:bookmarkStart w:id="755" w:name="_Hlk68104115"/>
      <w:r w:rsidRPr="00AD097B">
        <w:rPr>
          <w:sz w:val="18"/>
          <w:szCs w:val="18"/>
        </w:rPr>
        <w:t xml:space="preserve">, beslut avseende etisk granskning i enlighet med artikel 70.7 a eller 74 </w:t>
      </w:r>
      <w:r w:rsidRPr="00546F8F">
        <w:rPr>
          <w:sz w:val="18"/>
          <w:szCs w:val="18"/>
        </w:rPr>
        <w:t>i förordning (EU) 2017/745</w:t>
      </w:r>
      <w:r w:rsidRPr="00AD097B">
        <w:rPr>
          <w:sz w:val="18"/>
          <w:szCs w:val="18"/>
        </w:rPr>
        <w:t xml:space="preserve"> </w:t>
      </w:r>
      <w:r w:rsidRPr="00AD097B">
        <w:rPr>
          <w:i/>
          <w:iCs/>
          <w:sz w:val="18"/>
          <w:szCs w:val="18"/>
        </w:rPr>
        <w:t>eller artikel 66.7 a eller 70 i förordning (EU) 2017/746</w:t>
      </w:r>
      <w:r w:rsidRPr="00AD097B">
        <w:rPr>
          <w:sz w:val="18"/>
          <w:szCs w:val="18"/>
        </w:rPr>
        <w:t xml:space="preserve">, eller i ett yttrande avseende etisk granskning i enlighet med artikel 75 eller 82.1 i förordning </w:t>
      </w:r>
      <w:r w:rsidRPr="00546F8F">
        <w:rPr>
          <w:i/>
          <w:iCs/>
          <w:sz w:val="18"/>
          <w:szCs w:val="18"/>
        </w:rPr>
        <w:t>(EU) 2017/745</w:t>
      </w:r>
      <w:r w:rsidRPr="00AD097B">
        <w:rPr>
          <w:sz w:val="18"/>
          <w:szCs w:val="18"/>
        </w:rPr>
        <w:t xml:space="preserve"> </w:t>
      </w:r>
      <w:r w:rsidRPr="00AD097B">
        <w:rPr>
          <w:i/>
          <w:iCs/>
          <w:sz w:val="18"/>
          <w:szCs w:val="18"/>
        </w:rPr>
        <w:t>eller artikel 71 i förordning (EU) 2017/746</w:t>
      </w:r>
      <w:r w:rsidRPr="00AD097B">
        <w:rPr>
          <w:sz w:val="18"/>
          <w:szCs w:val="18"/>
        </w:rPr>
        <w:t xml:space="preserve"> i det fall den myndighet som prövar frågor enligt 2 kap. 4 § inte har fattat beslut i frågan</w:t>
      </w:r>
      <w:bookmarkEnd w:id="755"/>
      <w:r w:rsidRPr="00AD097B">
        <w:rPr>
          <w:sz w:val="18"/>
          <w:szCs w:val="18"/>
        </w:rPr>
        <w:t>, eller</w:t>
      </w:r>
    </w:p>
    <w:bookmarkEnd w:id="754"/>
    <w:p w14:paraId="498F17F4" w14:textId="509C30E9" w:rsidR="008539B5" w:rsidRDefault="008539B5" w:rsidP="008539B5">
      <w:pPr>
        <w:pStyle w:val="Brdtextmedindrag"/>
        <w:rPr>
          <w:sz w:val="18"/>
          <w:szCs w:val="18"/>
        </w:rPr>
      </w:pPr>
      <w:r>
        <w:rPr>
          <w:sz w:val="18"/>
          <w:szCs w:val="18"/>
        </w:rPr>
        <w:t xml:space="preserve">4. i strid med ett negativt yttrande avseende etisk granskning i enlighet med artikel 70.7 a, 74, 75 eller 82.1 i förordning (EU) 2017/745 </w:t>
      </w:r>
      <w:r>
        <w:rPr>
          <w:i/>
          <w:sz w:val="18"/>
          <w:szCs w:val="18"/>
        </w:rPr>
        <w:t>eller artikel 66.7 a, 70 eller 71 i förordning (EU) 2017/746</w:t>
      </w:r>
      <w:r>
        <w:rPr>
          <w:i/>
          <w:iCs/>
          <w:sz w:val="18"/>
          <w:szCs w:val="18"/>
        </w:rPr>
        <w:t xml:space="preserve"> </w:t>
      </w:r>
      <w:r>
        <w:rPr>
          <w:sz w:val="18"/>
          <w:szCs w:val="18"/>
        </w:rPr>
        <w:t>i det fall den myndighet som prövar frågor enligt 2 kap. 4 § inte har fattat beslut i frågan</w:t>
      </w:r>
      <w:r>
        <w:rPr>
          <w:i/>
          <w:sz w:val="18"/>
          <w:szCs w:val="18"/>
        </w:rPr>
        <w:t>.</w:t>
      </w:r>
    </w:p>
    <w:tbl>
      <w:tblPr>
        <w:tblW w:w="5000" w:type="pct"/>
        <w:tblCellMar>
          <w:left w:w="125" w:type="dxa"/>
          <w:right w:w="125" w:type="dxa"/>
        </w:tblCellMar>
        <w:tblLook w:val="04A0" w:firstRow="1" w:lastRow="0" w:firstColumn="1" w:lastColumn="0" w:noHBand="0" w:noVBand="1"/>
      </w:tblPr>
      <w:tblGrid>
        <w:gridCol w:w="2948"/>
        <w:gridCol w:w="2949"/>
      </w:tblGrid>
      <w:tr w:rsidR="008539B5" w14:paraId="681248E1" w14:textId="77777777" w:rsidTr="008539B5">
        <w:tc>
          <w:tcPr>
            <w:tcW w:w="2500" w:type="pct"/>
            <w:tcMar>
              <w:top w:w="0" w:type="dxa"/>
              <w:left w:w="0" w:type="dxa"/>
              <w:bottom w:w="0" w:type="dxa"/>
              <w:right w:w="125" w:type="dxa"/>
            </w:tcMar>
            <w:hideMark/>
          </w:tcPr>
          <w:p w14:paraId="1196C063" w14:textId="77777777" w:rsidR="008539B5" w:rsidRDefault="008539B5">
            <w:pPr>
              <w:pStyle w:val="Brdtextmedindrag"/>
              <w:spacing w:line="0" w:lineRule="auto"/>
              <w:ind w:left="644" w:firstLine="0"/>
              <w:rPr>
                <w:sz w:val="18"/>
                <w:szCs w:val="18"/>
              </w:rPr>
            </w:pPr>
            <w:r>
              <w:rPr>
                <w:sz w:val="18"/>
                <w:szCs w:val="18"/>
              </w:rPr>
              <w:t>4. i strid med ett negativt yttrande avseende etisk granskning i enlighet med artiklarna 70.7 a, 74 och 75 i förordning (EU) 2017/745.</w:t>
            </w:r>
          </w:p>
        </w:tc>
        <w:tc>
          <w:tcPr>
            <w:tcW w:w="2500" w:type="pct"/>
            <w:tcMar>
              <w:top w:w="0" w:type="dxa"/>
              <w:left w:w="125" w:type="dxa"/>
              <w:bottom w:w="0" w:type="dxa"/>
              <w:right w:w="0" w:type="dxa"/>
            </w:tcMar>
            <w:hideMark/>
          </w:tcPr>
          <w:p w14:paraId="5F5F5A26" w14:textId="77777777" w:rsidR="008539B5" w:rsidRDefault="008539B5">
            <w:pPr>
              <w:pStyle w:val="Brdtextmedindrag"/>
              <w:spacing w:line="0" w:lineRule="auto"/>
              <w:ind w:left="644" w:firstLine="0"/>
              <w:rPr>
                <w:sz w:val="18"/>
                <w:szCs w:val="18"/>
              </w:rPr>
            </w:pPr>
            <w:r>
              <w:rPr>
                <w:sz w:val="18"/>
                <w:szCs w:val="18"/>
              </w:rPr>
              <w:t xml:space="preserve">4. i strid med ett negativt yttrande avseende etisk granskning i enlighet med artiklarna 70.7 a, 74 och 75 i förordning (EU) 2017/745 </w:t>
            </w:r>
            <w:r>
              <w:rPr>
                <w:i/>
                <w:sz w:val="18"/>
                <w:szCs w:val="18"/>
              </w:rPr>
              <w:t xml:space="preserve">och artiklarna 66.7 a, 70 och 71 i förordning (EU) 2017/746. </w:t>
            </w:r>
          </w:p>
        </w:tc>
      </w:tr>
    </w:tbl>
    <w:p w14:paraId="2082E137" w14:textId="77777777" w:rsidR="008539B5" w:rsidRDefault="008539B5" w:rsidP="008539B5">
      <w:pPr>
        <w:pStyle w:val="Brdtextmedindrag"/>
        <w:rPr>
          <w:sz w:val="18"/>
          <w:szCs w:val="18"/>
        </w:rPr>
      </w:pPr>
      <w:r>
        <w:rPr>
          <w:sz w:val="18"/>
          <w:szCs w:val="18"/>
        </w:rPr>
        <w:t>I ringa fall ska det inte dömas till ansvar</w:t>
      </w:r>
      <w:bookmarkEnd w:id="753"/>
      <w:r>
        <w:rPr>
          <w:sz w:val="18"/>
          <w:szCs w:val="18"/>
        </w:rPr>
        <w:t>.</w:t>
      </w:r>
    </w:p>
    <w:p w14:paraId="5806D006" w14:textId="77777777" w:rsidR="008539B5" w:rsidRDefault="008539B5" w:rsidP="008539B5">
      <w:pPr>
        <w:pStyle w:val="Brdtextmedindrag"/>
      </w:pPr>
    </w:p>
    <w:p w14:paraId="1867563E" w14:textId="197E862F" w:rsidR="008539B5" w:rsidRDefault="008539B5" w:rsidP="008539B5">
      <w:pPr>
        <w:pStyle w:val="Brdtextmedindrag"/>
        <w:ind w:firstLine="0"/>
      </w:pPr>
      <w:r>
        <w:t>Paragrafen innehåller straffbestämmelser om att otillåtet påbörja eller genom</w:t>
      </w:r>
      <w:r>
        <w:softHyphen/>
        <w:t xml:space="preserve">föra en klinisk prövning eller en prestandastudie. Gärningen ska ha begåtts med uppsåt eller av oaktsamhet. Genom tillägget i </w:t>
      </w:r>
      <w:r>
        <w:rPr>
          <w:i/>
        </w:rPr>
        <w:t>f</w:t>
      </w:r>
      <w:r>
        <w:rPr>
          <w:i/>
          <w:iCs/>
        </w:rPr>
        <w:t>örsta stycket</w:t>
      </w:r>
      <w:r>
        <w:t xml:space="preserve"> </w:t>
      </w:r>
      <w:r>
        <w:rPr>
          <w:i/>
          <w:iCs/>
        </w:rPr>
        <w:t>punkt 1</w:t>
      </w:r>
      <w:r>
        <w:t xml:space="preserve"> så omfattas även den som påbörjar eller genomför en prestanda</w:t>
      </w:r>
      <w:r>
        <w:softHyphen/>
        <w:t>studie utan tillstånd enligt artikel 66.7 b i IVDR-förordningen av straff</w:t>
      </w:r>
      <w:r>
        <w:softHyphen/>
        <w:t>be</w:t>
      </w:r>
      <w:r>
        <w:softHyphen/>
        <w:t>stäm</w:t>
      </w:r>
      <w:r>
        <w:softHyphen/>
        <w:t>melsen eller som ett valideringsbeslut enligt artikel 66.7 a samma för</w:t>
      </w:r>
      <w:r>
        <w:softHyphen/>
        <w:t>ord</w:t>
      </w:r>
      <w:r>
        <w:softHyphen/>
        <w:t xml:space="preserve">ning. Av </w:t>
      </w:r>
      <w:r>
        <w:rPr>
          <w:i/>
          <w:iCs/>
        </w:rPr>
        <w:t>punkt 2</w:t>
      </w:r>
      <w:r>
        <w:t xml:space="preserve"> framgår att även den som påbörjar eller genom</w:t>
      </w:r>
      <w:r>
        <w:softHyphen/>
        <w:t>för en pre</w:t>
      </w:r>
      <w:r>
        <w:softHyphen/>
        <w:t>standastudie utan att ha lämnat in en ansökan eller anmälan till be</w:t>
      </w:r>
      <w:r>
        <w:softHyphen/>
        <w:t>hör</w:t>
      </w:r>
      <w:r>
        <w:softHyphen/>
        <w:t>ig myndighet i enlighet med artikel 66.7 a, 70 eller 71 i IVDR-för</w:t>
      </w:r>
      <w:r>
        <w:softHyphen/>
        <w:t>ord</w:t>
      </w:r>
      <w:r>
        <w:softHyphen/>
        <w:t>ning</w:t>
      </w:r>
      <w:r>
        <w:softHyphen/>
        <w:t>en om</w:t>
      </w:r>
      <w:r>
        <w:softHyphen/>
        <w:t xml:space="preserve">fattas av straffbestämmelsen. Enligt </w:t>
      </w:r>
      <w:r>
        <w:rPr>
          <w:i/>
          <w:iCs/>
        </w:rPr>
        <w:t>punkt 3</w:t>
      </w:r>
      <w:r>
        <w:t>, som utformas efter syn</w:t>
      </w:r>
      <w:r>
        <w:softHyphen/>
        <w:t>punkt</w:t>
      </w:r>
      <w:r>
        <w:softHyphen/>
        <w:t xml:space="preserve">er från </w:t>
      </w:r>
      <w:r>
        <w:rPr>
          <w:i/>
          <w:iCs/>
        </w:rPr>
        <w:t>Lagrådet</w:t>
      </w:r>
      <w:r>
        <w:t>, omfattar straff</w:t>
      </w:r>
      <w:r>
        <w:softHyphen/>
        <w:t>ansvar</w:t>
      </w:r>
      <w:r>
        <w:softHyphen/>
        <w:t>et också den som påbörjar eller genomför en prestandastudie i strid med villkor som anges i ett beslut om att genomföra en prestandastudie. Det kan vara ett villkor som anges i det tillstånd som har meddelats enligt artikel 66.7 b av den myndighet som med stöd av 2 kap. 4 § utsetts av reger</w:t>
      </w:r>
      <w:r>
        <w:softHyphen/>
        <w:t>ing</w:t>
      </w:r>
      <w:r>
        <w:softHyphen/>
        <w:t>en att pröva frågor om pre</w:t>
      </w:r>
      <w:r>
        <w:softHyphen/>
        <w:t>standa</w:t>
      </w:r>
      <w:r>
        <w:softHyphen/>
        <w:t xml:space="preserve">studier. </w:t>
      </w:r>
      <w:r w:rsidRPr="00AD097B">
        <w:t>Det kan även vara villkor som Etikprövningsmyndigheten har med</w:t>
      </w:r>
      <w:r>
        <w:softHyphen/>
      </w:r>
      <w:r w:rsidRPr="00AD097B">
        <w:t>delat efter sin etiska granskning enligt artikel 66.7 a eller 70 i IVDR-för</w:t>
      </w:r>
      <w:r>
        <w:softHyphen/>
      </w:r>
      <w:r w:rsidRPr="00AD097B">
        <w:t>ord</w:t>
      </w:r>
      <w:r>
        <w:softHyphen/>
      </w:r>
      <w:r w:rsidRPr="00AD097B">
        <w:t>ningen. Det kan även vara villkor som Etikprövningsmyndigheten har meddelat i ett yttrande avseende etisk granskning i enlighet med artikel 71 i IVDR-förordningen om den myndighet som prövar frågor enligt 2 kap. 4 § inte har meddelat ett beslut som om</w:t>
      </w:r>
      <w:r w:rsidRPr="00AD097B">
        <w:softHyphen/>
        <w:t xml:space="preserve">fattar den etiska granskningen. </w:t>
      </w:r>
    </w:p>
    <w:p w14:paraId="4F6436C1" w14:textId="301E4BAE" w:rsidR="008539B5" w:rsidRDefault="008539B5" w:rsidP="008539B5">
      <w:pPr>
        <w:pStyle w:val="Brdtextmedindrag"/>
      </w:pPr>
      <w:r>
        <w:t xml:space="preserve">Av </w:t>
      </w:r>
      <w:r>
        <w:rPr>
          <w:i/>
          <w:iCs/>
        </w:rPr>
        <w:t>punkt 4</w:t>
      </w:r>
      <w:r>
        <w:t xml:space="preserve"> framgår det att straffansvaret även omfattar den som påbörjar eller genomför en prestandastudie trots att ansökan eller anmälan har resulterat i ett negativt yttrande avseende etisk granskning i enlighet med artikel 66.7 a, 70 eller 71 i det fall den myndighet som prövar frågor enligt 2 kap. 4 § inte har fattat beslut i frågan. </w:t>
      </w:r>
    </w:p>
    <w:p w14:paraId="529566B9" w14:textId="77777777" w:rsidR="008539B5" w:rsidRDefault="008539B5" w:rsidP="008539B5">
      <w:pPr>
        <w:pStyle w:val="Brdtextmedindrag"/>
      </w:pPr>
      <w:bookmarkStart w:id="756" w:name="_Hlk63944153"/>
      <w:r>
        <w:t xml:space="preserve">Av </w:t>
      </w:r>
      <w:r>
        <w:rPr>
          <w:i/>
        </w:rPr>
        <w:t>andra stycket</w:t>
      </w:r>
      <w:r>
        <w:t xml:space="preserve"> framgår att det inte ska dömas till ansvar i ringa fall. Bedömningen av om gärningen kan anses som ringa ska göras med hänsyn till samtliga omständigheter. </w:t>
      </w:r>
      <w:bookmarkEnd w:id="756"/>
      <w:r>
        <w:t>Till exempel kan en utebliven anmälan om väsentlig ändring enligt artikel 71 anses som ringa, i fall det inte är givet att det är fråga om en ändring som är väsentlig.</w:t>
      </w:r>
    </w:p>
    <w:p w14:paraId="4892B487" w14:textId="77777777" w:rsidR="008539B5" w:rsidRDefault="008539B5" w:rsidP="008539B5">
      <w:pPr>
        <w:pStyle w:val="Brdtextmedindrag"/>
      </w:pPr>
      <w:r>
        <w:t>Övervägandena finns i avsnitt 15.1.1.</w:t>
      </w:r>
    </w:p>
    <w:p w14:paraId="3F247968" w14:textId="571D54D7" w:rsidR="008539B5" w:rsidRDefault="008539B5" w:rsidP="008539B5">
      <w:pPr>
        <w:pStyle w:val="Brdtext"/>
        <w:keepNext/>
        <w:spacing w:before="270"/>
        <w:rPr>
          <w:sz w:val="18"/>
          <w:szCs w:val="18"/>
        </w:rPr>
      </w:pPr>
      <w:r>
        <w:rPr>
          <w:b/>
          <w:sz w:val="18"/>
          <w:szCs w:val="18"/>
        </w:rPr>
        <w:t>5 §    </w:t>
      </w:r>
      <w:r>
        <w:rPr>
          <w:sz w:val="18"/>
          <w:szCs w:val="18"/>
        </w:rPr>
        <w:t xml:space="preserve">Regeringen eller den myndighet som regeringen bestämmer får meddela föreskrifter om att en sanktionsavgift får tas ut </w:t>
      </w:r>
    </w:p>
    <w:p w14:paraId="755266DD" w14:textId="77777777" w:rsidR="008539B5" w:rsidRDefault="008539B5" w:rsidP="008539B5">
      <w:pPr>
        <w:pStyle w:val="Brdtextmedindrag"/>
        <w:rPr>
          <w:sz w:val="18"/>
          <w:szCs w:val="18"/>
        </w:rPr>
      </w:pPr>
      <w:r>
        <w:rPr>
          <w:sz w:val="18"/>
          <w:szCs w:val="18"/>
        </w:rPr>
        <w:t xml:space="preserve">1. om en överträdelse har skett av artikel 7 eller 10–16 i förordning (EU) 2017/745, </w:t>
      </w:r>
      <w:r>
        <w:rPr>
          <w:i/>
          <w:sz w:val="18"/>
          <w:szCs w:val="18"/>
        </w:rPr>
        <w:t>eller artikel 7 eller 10–16 i förordning (EU) 2017/746</w:t>
      </w:r>
      <w:r>
        <w:rPr>
          <w:sz w:val="18"/>
          <w:szCs w:val="18"/>
        </w:rPr>
        <w:t>,</w:t>
      </w:r>
    </w:p>
    <w:p w14:paraId="7541358D" w14:textId="57A807FC" w:rsidR="008539B5" w:rsidRDefault="008539B5" w:rsidP="008539B5">
      <w:pPr>
        <w:pStyle w:val="Brdtextmedindrag"/>
        <w:rPr>
          <w:sz w:val="18"/>
          <w:szCs w:val="18"/>
        </w:rPr>
      </w:pPr>
      <w:r>
        <w:rPr>
          <w:sz w:val="18"/>
          <w:szCs w:val="18"/>
        </w:rPr>
        <w:t xml:space="preserve">2. om en klinisk prövning </w:t>
      </w:r>
      <w:r>
        <w:rPr>
          <w:i/>
          <w:sz w:val="18"/>
          <w:szCs w:val="18"/>
        </w:rPr>
        <w:t>eller en prestandastudie</w:t>
      </w:r>
      <w:r>
        <w:rPr>
          <w:sz w:val="18"/>
          <w:szCs w:val="18"/>
        </w:rPr>
        <w:t xml:space="preserve"> påbörjas eller genomförs utan tillstånd eller utan att en ansökan eller anmälan lämnats in eller i strid med villkor som anges i beslut, </w:t>
      </w:r>
    </w:p>
    <w:p w14:paraId="61B0596F" w14:textId="113036F4" w:rsidR="008539B5" w:rsidRDefault="008539B5" w:rsidP="008539B5">
      <w:pPr>
        <w:pStyle w:val="Brdtextmedindrag"/>
        <w:rPr>
          <w:sz w:val="18"/>
          <w:szCs w:val="18"/>
        </w:rPr>
      </w:pPr>
      <w:r>
        <w:rPr>
          <w:sz w:val="18"/>
          <w:szCs w:val="18"/>
        </w:rPr>
        <w:t xml:space="preserve">3. om en klinisk prövning </w:t>
      </w:r>
      <w:r>
        <w:rPr>
          <w:i/>
          <w:sz w:val="18"/>
          <w:szCs w:val="18"/>
        </w:rPr>
        <w:t>eller en prestandastudie</w:t>
      </w:r>
      <w:r>
        <w:rPr>
          <w:sz w:val="18"/>
          <w:szCs w:val="18"/>
        </w:rPr>
        <w:t xml:space="preserve"> påbörjas eller genomförs i strid med ett negativt yttrande avseende den etiska granskningen i enlighet med artikel 70.7 a, 74 eller 75 i förordning (EU) 2017/745 </w:t>
      </w:r>
      <w:r>
        <w:rPr>
          <w:i/>
          <w:sz w:val="18"/>
          <w:szCs w:val="18"/>
        </w:rPr>
        <w:t>eller artikel 66.7 a, 70 eller 71 i förordning (EU) 2017/746</w:t>
      </w:r>
      <w:r>
        <w:rPr>
          <w:sz w:val="18"/>
          <w:szCs w:val="18"/>
        </w:rPr>
        <w:t xml:space="preserve"> i det fall den myndighet som prövar frågor enligt 2 kap. 4 § inte har fattat beslut i frågan, eller</w:t>
      </w:r>
    </w:p>
    <w:p w14:paraId="4563D0DD" w14:textId="17ABB3D9" w:rsidR="008539B5" w:rsidRDefault="008539B5" w:rsidP="008539B5">
      <w:pPr>
        <w:pStyle w:val="Brdtextmedindrag"/>
      </w:pPr>
      <w:r>
        <w:rPr>
          <w:sz w:val="18"/>
          <w:szCs w:val="18"/>
        </w:rPr>
        <w:t>4. av den som oriktigt har uppgett sig vara ett anmält organ enligt artikel 2.42 i för</w:t>
      </w:r>
      <w:r>
        <w:rPr>
          <w:sz w:val="18"/>
          <w:szCs w:val="18"/>
        </w:rPr>
        <w:softHyphen/>
        <w:t xml:space="preserve">ordning (EU) 2017/745 </w:t>
      </w:r>
      <w:r>
        <w:rPr>
          <w:i/>
          <w:sz w:val="18"/>
          <w:szCs w:val="18"/>
        </w:rPr>
        <w:t>eller artikel 2.34 i för</w:t>
      </w:r>
      <w:r>
        <w:rPr>
          <w:i/>
          <w:sz w:val="18"/>
          <w:szCs w:val="18"/>
        </w:rPr>
        <w:softHyphen/>
        <w:t>ordning (EU) 2017/746</w:t>
      </w:r>
      <w:r>
        <w:rPr>
          <w:sz w:val="18"/>
          <w:szCs w:val="18"/>
        </w:rPr>
        <w:t>.</w:t>
      </w:r>
    </w:p>
    <w:p w14:paraId="21508A73" w14:textId="77777777" w:rsidR="008539B5" w:rsidRDefault="008539B5" w:rsidP="008539B5">
      <w:pPr>
        <w:pStyle w:val="Brdtext"/>
      </w:pPr>
    </w:p>
    <w:p w14:paraId="29DC214A" w14:textId="77777777" w:rsidR="008539B5" w:rsidRDefault="008539B5" w:rsidP="008539B5">
      <w:pPr>
        <w:pStyle w:val="Brdtext"/>
      </w:pPr>
      <w:r>
        <w:t>Bestämmelsen ger regeringen eller den myndighet som regeringen be</w:t>
      </w:r>
      <w:r>
        <w:softHyphen/>
        <w:t xml:space="preserve">stämmer rätt att meddela föreskrifter om i vilka fall som sanktionsavgifter ska kunna tas ut. Tillägget i </w:t>
      </w:r>
      <w:r>
        <w:rPr>
          <w:i/>
          <w:iCs/>
        </w:rPr>
        <w:t>punkt 1</w:t>
      </w:r>
      <w:r>
        <w:t xml:space="preserve"> innebär att föreskrifter får med</w:t>
      </w:r>
      <w:r>
        <w:softHyphen/>
        <w:t xml:space="preserve">delas om att sanktionsavgifter får tas ut även för överträdelser av artikel 7 eller </w:t>
      </w:r>
      <w:r>
        <w:rPr>
          <w:rStyle w:val="BrdtextChar"/>
        </w:rPr>
        <w:t>10–16 i IVDR-förordningen. Artikel 7 rör förbud mot att använda vilse</w:t>
      </w:r>
      <w:r>
        <w:rPr>
          <w:rStyle w:val="BrdtextChar"/>
        </w:rPr>
        <w:softHyphen/>
        <w:t>ledande påståenden om produkter och i artiklarna 10–16 anges de skyldig</w:t>
      </w:r>
      <w:r>
        <w:rPr>
          <w:rStyle w:val="BrdtextChar"/>
        </w:rPr>
        <w:softHyphen/>
        <w:t>heter som tillverkare, den auktoriserade representanten, importör</w:t>
      </w:r>
      <w:r>
        <w:t>er, distri</w:t>
      </w:r>
      <w:r>
        <w:softHyphen/>
        <w:t xml:space="preserve">butörer och sakkunniga personer har. </w:t>
      </w:r>
    </w:p>
    <w:p w14:paraId="7CF5E09B" w14:textId="3DB03F83" w:rsidR="008539B5" w:rsidRDefault="008539B5" w:rsidP="008539B5">
      <w:pPr>
        <w:pStyle w:val="Brdtextmedindrag"/>
      </w:pPr>
      <w:r>
        <w:t xml:space="preserve">Av </w:t>
      </w:r>
      <w:r>
        <w:rPr>
          <w:i/>
          <w:iCs/>
        </w:rPr>
        <w:t>punkt 2</w:t>
      </w:r>
      <w:r>
        <w:t xml:space="preserve"> framgår att sank</w:t>
      </w:r>
      <w:r>
        <w:softHyphen/>
        <w:t>tions</w:t>
      </w:r>
      <w:r>
        <w:softHyphen/>
        <w:t>avgifter även får omfatta en situation där en prestandastudie påbörjas eller genomförs utan tillstånd eller utan att en ansökan eller anmälan har lämnats in. Föreskrifter om sanktionsavgifter får även meddelas i fråga om prestandastudier som påbörjas eller genom</w:t>
      </w:r>
      <w:r>
        <w:softHyphen/>
        <w:t>förs i strid med villkor som anges i beslut. Det kan vara ett villkor som anges i det tillstånd som meddelats enligt artikel 66.7 b av den myndighet som med stöd av 2 kap. 4 § utsetts av regeringen att pröva frågor om pre</w:t>
      </w:r>
      <w:r>
        <w:softHyphen/>
        <w:t>standa</w:t>
      </w:r>
      <w:r>
        <w:softHyphen/>
        <w:t>studier. Det kan även vara villkor som Etikprövnings</w:t>
      </w:r>
      <w:r>
        <w:softHyphen/>
        <w:t>myndigheten har meddelat efter sin etiska granskning och där den myndighet som med stöd av 2 kap. 4 § utsetts av regeringen att pröva frågor om prestanda</w:t>
      </w:r>
      <w:r>
        <w:softHyphen/>
        <w:t>studier inte meddelat ett beslut som omfattar den etiska granskningen. Det kan således vara villkor som Etikprövnings</w:t>
      </w:r>
      <w:r>
        <w:softHyphen/>
        <w:t>myndigheten meddelat efter en etisk gransk</w:t>
      </w:r>
      <w:r>
        <w:softHyphen/>
        <w:t xml:space="preserve">ning av en ansökan enligt artikel 66.7 a eller en anmälan enligt artikel 70 eller 71. </w:t>
      </w:r>
    </w:p>
    <w:p w14:paraId="7FB69A82" w14:textId="25EE66DB" w:rsidR="008539B5" w:rsidRDefault="008539B5" w:rsidP="008539B5">
      <w:pPr>
        <w:pStyle w:val="Brdtextmedindrag"/>
      </w:pPr>
      <w:r>
        <w:t xml:space="preserve">Av </w:t>
      </w:r>
      <w:r>
        <w:rPr>
          <w:i/>
          <w:iCs/>
        </w:rPr>
        <w:t>punkt 3</w:t>
      </w:r>
      <w:r>
        <w:t xml:space="preserve"> följer att föreskrifter om sanktionsavgifter också får med</w:t>
      </w:r>
      <w:r>
        <w:softHyphen/>
        <w:t>delas i fråga om prestandastudier som påbörjas eller genomförs i strid med ett negativt yttr</w:t>
      </w:r>
      <w:r>
        <w:softHyphen/>
        <w:t>ande avseende den etiska granskningen i enlighet med artikel 66.7 a, 70 eller 71 i IVDR-förordningen i det fall den myndighet som prövar frågor enligt 2 kap. 4 § inte har fattat beslut i frågan. En sådan över</w:t>
      </w:r>
      <w:r>
        <w:softHyphen/>
        <w:t>trädelse kan ske i de fall som Etikprövningsmyndigheten har avgett yttrande efter sin etiska granskning och där den myndighet som med stöd av 2 kap. 4 § utsetts av regeringen att pröva frågor om prestandastudier inte meddelat ett beslut som omfattar den etiska granskningen. Det kan således vara ett yttrande som Etikprövningsmyndigheten avgett efter en etisk gransk</w:t>
      </w:r>
      <w:r>
        <w:softHyphen/>
        <w:t>ning av en ansökan enligt artikel 66.7 a eller en anmälan enligt artikel 70 eller 71.</w:t>
      </w:r>
    </w:p>
    <w:p w14:paraId="1B526557" w14:textId="4F690625" w:rsidR="008539B5" w:rsidRDefault="008539B5" w:rsidP="008539B5">
      <w:pPr>
        <w:pStyle w:val="Brdtextmedindrag"/>
      </w:pPr>
      <w:r>
        <w:t xml:space="preserve">Vidare kan föreskrifter meddelas om att sanktionsavgift får tas ut enligt </w:t>
      </w:r>
      <w:r>
        <w:rPr>
          <w:i/>
        </w:rPr>
        <w:t xml:space="preserve">punkt 4 </w:t>
      </w:r>
      <w:r>
        <w:t>för den som oriktigt har uppgett sig vara ett anmält organ enligt be</w:t>
      </w:r>
      <w:r>
        <w:softHyphen/>
        <w:t>stämmelserna i IVDR-för</w:t>
      </w:r>
      <w:r>
        <w:softHyphen/>
        <w:t>ord</w:t>
      </w:r>
      <w:r>
        <w:softHyphen/>
        <w:t>ningen. Av artikel 2.34 i IVDR-förord</w:t>
      </w:r>
      <w:r>
        <w:softHyphen/>
        <w:t>ning</w:t>
      </w:r>
      <w:r>
        <w:softHyphen/>
        <w:t>en framgår att med anmält organ avses ett organ för be</w:t>
      </w:r>
      <w:r>
        <w:softHyphen/>
        <w:t>dömning av överens</w:t>
      </w:r>
      <w:r>
        <w:softHyphen/>
        <w:t>stämmelse som utsetts i enlighet med den för</w:t>
      </w:r>
      <w:r>
        <w:softHyphen/>
        <w:t>ord</w:t>
      </w:r>
      <w:r>
        <w:softHyphen/>
        <w:t xml:space="preserve">ningen. </w:t>
      </w:r>
    </w:p>
    <w:p w14:paraId="430674AD" w14:textId="5444C5E8" w:rsidR="008539B5" w:rsidRDefault="008539B5" w:rsidP="008539B5">
      <w:pPr>
        <w:pStyle w:val="Brdtextmedindrag"/>
      </w:pPr>
      <w:r>
        <w:t>Övervägandena finns i avsnitt 1</w:t>
      </w:r>
      <w:r w:rsidR="001752AE">
        <w:t>5</w:t>
      </w:r>
      <w:r>
        <w:t>.2.2.</w:t>
      </w:r>
    </w:p>
    <w:p w14:paraId="69B6E1EB" w14:textId="77777777" w:rsidR="008539B5" w:rsidRDefault="008539B5" w:rsidP="008539B5">
      <w:pPr>
        <w:pStyle w:val="Brdtext"/>
        <w:spacing w:before="270"/>
        <w:rPr>
          <w:b/>
          <w:sz w:val="18"/>
          <w:szCs w:val="18"/>
        </w:rPr>
      </w:pPr>
      <w:r>
        <w:rPr>
          <w:b/>
          <w:sz w:val="18"/>
          <w:szCs w:val="18"/>
        </w:rPr>
        <w:t>6 kap.</w:t>
      </w:r>
    </w:p>
    <w:p w14:paraId="2805E2BE" w14:textId="6848C6BC" w:rsidR="008539B5" w:rsidRDefault="008539B5" w:rsidP="008539B5">
      <w:pPr>
        <w:pStyle w:val="Brdtext"/>
        <w:rPr>
          <w:sz w:val="18"/>
          <w:szCs w:val="18"/>
        </w:rPr>
      </w:pPr>
      <w:r>
        <w:rPr>
          <w:b/>
          <w:sz w:val="18"/>
          <w:szCs w:val="18"/>
        </w:rPr>
        <w:t>1 §    </w:t>
      </w:r>
      <w:r>
        <w:rPr>
          <w:sz w:val="18"/>
          <w:szCs w:val="18"/>
        </w:rPr>
        <w:t xml:space="preserve">Den som har tagit befattning med något ärende enligt förordning (EU) 2017/745, </w:t>
      </w:r>
      <w:r>
        <w:rPr>
          <w:i/>
          <w:sz w:val="18"/>
          <w:szCs w:val="18"/>
        </w:rPr>
        <w:t xml:space="preserve">förordning (EU) 2017/746 </w:t>
      </w:r>
      <w:r>
        <w:rPr>
          <w:iCs/>
          <w:sz w:val="18"/>
          <w:szCs w:val="18"/>
        </w:rPr>
        <w:t>eller</w:t>
      </w:r>
      <w:r>
        <w:rPr>
          <w:sz w:val="18"/>
          <w:szCs w:val="18"/>
        </w:rPr>
        <w:t xml:space="preserve"> denna lag får inte obehörigen röja eller på annat sätt utnyttja vad han eller hon då har fått veta om någons affärs- eller driftförhållanden.</w:t>
      </w:r>
    </w:p>
    <w:p w14:paraId="04D85BDC" w14:textId="77777777" w:rsidR="008539B5" w:rsidRDefault="008539B5" w:rsidP="008539B5">
      <w:pPr>
        <w:pStyle w:val="Brdtextmedindrag"/>
        <w:rPr>
          <w:sz w:val="18"/>
          <w:szCs w:val="18"/>
        </w:rPr>
      </w:pPr>
      <w:r>
        <w:rPr>
          <w:sz w:val="18"/>
          <w:szCs w:val="18"/>
        </w:rPr>
        <w:t>Som obehörigt röjande anses inte att någon fullgör sådan uppgiftsskyldighet som följer av lag eller förordning.</w:t>
      </w:r>
    </w:p>
    <w:p w14:paraId="7B48A950" w14:textId="0B1DABB6" w:rsidR="008539B5" w:rsidRDefault="008539B5" w:rsidP="008539B5">
      <w:pPr>
        <w:pStyle w:val="Brdtextmedindrag"/>
        <w:rPr>
          <w:sz w:val="18"/>
          <w:szCs w:val="18"/>
        </w:rPr>
      </w:pPr>
      <w:r>
        <w:rPr>
          <w:sz w:val="18"/>
          <w:szCs w:val="18"/>
        </w:rPr>
        <w:t>I det allmännas verksamhet tillämpas bestämmelserna i offentlighets- och sekretess</w:t>
      </w:r>
      <w:r>
        <w:rPr>
          <w:sz w:val="18"/>
          <w:szCs w:val="18"/>
        </w:rPr>
        <w:softHyphen/>
        <w:t xml:space="preserve">lagen (2009:400). </w:t>
      </w:r>
    </w:p>
    <w:p w14:paraId="2D944A37" w14:textId="77777777" w:rsidR="008539B5" w:rsidRDefault="008539B5" w:rsidP="008539B5">
      <w:pPr>
        <w:pStyle w:val="Brdtextmedindrag"/>
      </w:pPr>
    </w:p>
    <w:p w14:paraId="2CEFE60A" w14:textId="506795D0" w:rsidR="008539B5" w:rsidRDefault="008539B5" w:rsidP="008539B5">
      <w:pPr>
        <w:pStyle w:val="Brdtextmedindrag"/>
        <w:ind w:firstLine="0"/>
      </w:pPr>
      <w:r>
        <w:t xml:space="preserve">Paragrafen innehåller krav på tystnadsplikt för den som tagit befattning med ett ärende enligt MDR-förordningen, IVDR-förordningen eller denna lag. Tillägget i </w:t>
      </w:r>
      <w:r>
        <w:rPr>
          <w:i/>
          <w:iCs/>
        </w:rPr>
        <w:t>första stycket</w:t>
      </w:r>
      <w:r>
        <w:t xml:space="preserve"> görs till följd av att denna lag även ska om</w:t>
      </w:r>
      <w:r>
        <w:softHyphen/>
        <w:t xml:space="preserve">fatta IVDR-förordningen, jämför författningskommentaren till 1 kap. 1 §. </w:t>
      </w:r>
    </w:p>
    <w:p w14:paraId="0A58E11B" w14:textId="314E5F6E" w:rsidR="008539B5" w:rsidRDefault="008539B5" w:rsidP="008539B5">
      <w:pPr>
        <w:pStyle w:val="Brdtextmedindrag"/>
      </w:pPr>
      <w:r>
        <w:t xml:space="preserve">För brott mot tystnadsplikt döms, om inte gärningen annars är särskilt belagd med straff, enligt 20 kap. 3 § brottsbalken till böter eller fängelse i högst ett år. Begås gärningen av oaktsamhet är straffskalan begränsad till böter. Om gärningen är att anse som ringa döms inte till ansvar. </w:t>
      </w:r>
    </w:p>
    <w:p w14:paraId="0EC089A0" w14:textId="77777777" w:rsidR="008539B5" w:rsidRDefault="008539B5" w:rsidP="008539B5">
      <w:pPr>
        <w:pStyle w:val="Brdtextmedindrag"/>
      </w:pPr>
      <w:r>
        <w:t>Övervägandena finns i avsnitt 12.3.</w:t>
      </w:r>
    </w:p>
    <w:p w14:paraId="0B6C772D" w14:textId="77777777" w:rsidR="008539B5" w:rsidRDefault="008539B5" w:rsidP="008539B5">
      <w:pPr>
        <w:pStyle w:val="Brdtext"/>
        <w:keepNext/>
        <w:spacing w:before="270"/>
        <w:rPr>
          <w:b/>
          <w:sz w:val="18"/>
          <w:szCs w:val="18"/>
        </w:rPr>
      </w:pPr>
      <w:r>
        <w:rPr>
          <w:b/>
          <w:sz w:val="18"/>
          <w:szCs w:val="18"/>
        </w:rPr>
        <w:t>7 kap.</w:t>
      </w:r>
    </w:p>
    <w:p w14:paraId="5B24A7BA" w14:textId="66932459" w:rsidR="008539B5" w:rsidRDefault="008539B5" w:rsidP="008539B5">
      <w:pPr>
        <w:pStyle w:val="Brdtext"/>
        <w:keepNext/>
        <w:rPr>
          <w:sz w:val="18"/>
          <w:szCs w:val="18"/>
        </w:rPr>
      </w:pPr>
      <w:r>
        <w:rPr>
          <w:b/>
          <w:sz w:val="18"/>
          <w:szCs w:val="18"/>
        </w:rPr>
        <w:t>1 §    </w:t>
      </w:r>
      <w:r>
        <w:rPr>
          <w:sz w:val="18"/>
          <w:szCs w:val="18"/>
        </w:rPr>
        <w:t xml:space="preserve">Regeringen eller den myndighet som regeringen bestämmer får meddela föreskrifter om att krav som följer av eller väsentligen motsvarar kraven enligt förordning (EU) 2017/745, </w:t>
      </w:r>
      <w:r>
        <w:rPr>
          <w:i/>
          <w:sz w:val="18"/>
          <w:szCs w:val="18"/>
        </w:rPr>
        <w:t xml:space="preserve">förordning (EU) 2017/746 </w:t>
      </w:r>
      <w:r>
        <w:rPr>
          <w:sz w:val="18"/>
          <w:szCs w:val="18"/>
        </w:rPr>
        <w:t>och denna lag ska gälla även för produkter som inte anges i 1 kap. 2 § men som i fråga om användningen står nära sådana produkter.</w:t>
      </w:r>
    </w:p>
    <w:p w14:paraId="2843751F" w14:textId="77777777" w:rsidR="008539B5" w:rsidRDefault="008539B5" w:rsidP="008539B5">
      <w:pPr>
        <w:pStyle w:val="Brdtext"/>
      </w:pPr>
    </w:p>
    <w:p w14:paraId="3EF0E4FA" w14:textId="03059A18" w:rsidR="008539B5" w:rsidRDefault="008539B5" w:rsidP="008539B5">
      <w:pPr>
        <w:pStyle w:val="Brdtext"/>
      </w:pPr>
      <w:r>
        <w:t>Paragrafen innehåller ett bemyndigande till regeringen eller den myndig</w:t>
      </w:r>
      <w:r>
        <w:softHyphen/>
        <w:t>het som regeringen bestämmer att meddela förskrifter om att bestämmelser i MDR- och IVDR-förordningarna och denna lag även kan gälla andra pro</w:t>
      </w:r>
      <w:r>
        <w:softHyphen/>
        <w:t>dukter som i fråga om användningen står nära de produkter som omfattas av MDR-förordningen eller IVDR-förordningen. Genom tillägget så kan före</w:t>
      </w:r>
      <w:r>
        <w:softHyphen/>
        <w:t>skrifter meddelas om att krav som följer av eller väsentligen motsvarar krav</w:t>
      </w:r>
      <w:r>
        <w:softHyphen/>
        <w:t>en i IVDR-förordningen ska gälla för produkter som i fråga om använd</w:t>
      </w:r>
      <w:r>
        <w:softHyphen/>
        <w:t>ning står nära medicintekniska produkter för in vitro-diagnostik. Para</w:t>
      </w:r>
      <w:r>
        <w:softHyphen/>
        <w:t>graf</w:t>
      </w:r>
      <w:r>
        <w:softHyphen/>
        <w:t xml:space="preserve">en motsvarar delvis 4 § lagen om medicintekniska produkter (se prop. 1992/93:175 s. 47). </w:t>
      </w:r>
    </w:p>
    <w:p w14:paraId="3A8D25EF" w14:textId="77777777" w:rsidR="008539B5" w:rsidRDefault="008539B5" w:rsidP="008539B5">
      <w:pPr>
        <w:pStyle w:val="Brdtextmedindrag"/>
      </w:pPr>
      <w:r>
        <w:t>Övervägandena finns i avsnitt 9.3.</w:t>
      </w:r>
    </w:p>
    <w:p w14:paraId="53F516DE" w14:textId="61A9316D" w:rsidR="008539B5" w:rsidRDefault="008539B5" w:rsidP="008539B5">
      <w:pPr>
        <w:pStyle w:val="Brdtext"/>
        <w:spacing w:before="270"/>
        <w:rPr>
          <w:sz w:val="18"/>
          <w:szCs w:val="18"/>
        </w:rPr>
      </w:pPr>
      <w:r>
        <w:rPr>
          <w:b/>
          <w:sz w:val="18"/>
          <w:szCs w:val="18"/>
        </w:rPr>
        <w:t>3 §    </w:t>
      </w:r>
      <w:r>
        <w:rPr>
          <w:sz w:val="18"/>
          <w:szCs w:val="18"/>
        </w:rPr>
        <w:t xml:space="preserve">Regeringen eller den myndighet som regeringen bestämmer får meddela föreskrifter om </w:t>
      </w:r>
    </w:p>
    <w:p w14:paraId="7C7B22B4" w14:textId="77777777" w:rsidR="008539B5" w:rsidRDefault="008539B5" w:rsidP="008539B5">
      <w:pPr>
        <w:pStyle w:val="Brdtextmedindrag"/>
        <w:rPr>
          <w:sz w:val="18"/>
          <w:szCs w:val="18"/>
        </w:rPr>
      </w:pPr>
      <w:r>
        <w:rPr>
          <w:sz w:val="18"/>
          <w:szCs w:val="18"/>
        </w:rPr>
        <w:t xml:space="preserve">1. de produkter som avses i artikel 5.5 i förordning (EU) 2017/745 </w:t>
      </w:r>
      <w:r>
        <w:rPr>
          <w:i/>
          <w:sz w:val="18"/>
          <w:szCs w:val="18"/>
        </w:rPr>
        <w:t>och artikel 5.5 i förordning (EU) 2017/746</w:t>
      </w:r>
      <w:r>
        <w:rPr>
          <w:sz w:val="18"/>
          <w:szCs w:val="18"/>
        </w:rPr>
        <w:t>, och</w:t>
      </w:r>
    </w:p>
    <w:p w14:paraId="1AEF4E5A" w14:textId="77777777" w:rsidR="008539B5" w:rsidRDefault="008539B5" w:rsidP="008539B5">
      <w:pPr>
        <w:pStyle w:val="Brdtextmedindrag"/>
      </w:pPr>
      <w:r>
        <w:rPr>
          <w:sz w:val="18"/>
          <w:szCs w:val="18"/>
        </w:rPr>
        <w:t>2. skyldighet för hälso- och sjukvårdsinstitutioner att till den myndighet som regeringen bestämmer lämna ytterligare information om dessa produkter.</w:t>
      </w:r>
    </w:p>
    <w:p w14:paraId="699D8904" w14:textId="77777777" w:rsidR="008539B5" w:rsidRDefault="008539B5" w:rsidP="008539B5">
      <w:pPr>
        <w:pStyle w:val="Brdtextmedindrag"/>
      </w:pPr>
    </w:p>
    <w:p w14:paraId="5B9E52BE" w14:textId="20577E1C" w:rsidR="008539B5" w:rsidRDefault="008539B5" w:rsidP="008539B5">
      <w:pPr>
        <w:pStyle w:val="Brdtextmedindrag"/>
        <w:ind w:firstLine="0"/>
      </w:pPr>
      <w:r>
        <w:t>Paragrafen innehåller bemyndigande avseende sådana produkter som anges i artikel 5.5 i MDR-förordningen och artikel 5.5 i IVDR-förord</w:t>
      </w:r>
      <w:r>
        <w:softHyphen/>
        <w:t>ning</w:t>
      </w:r>
      <w:r>
        <w:softHyphen/>
        <w:t xml:space="preserve">en, s.k. egentillverkade produkter. </w:t>
      </w:r>
      <w:bookmarkStart w:id="757" w:name="_Hlk64013082"/>
      <w:r>
        <w:t>Detta är produkter som endast till</w:t>
      </w:r>
      <w:r>
        <w:softHyphen/>
        <w:t xml:space="preserve">verkas och används inom hälso- och sjukvårdsinstitutioner och de omfattas inte av samma krav som övriga produkter i EU-förordningarna. </w:t>
      </w:r>
    </w:p>
    <w:p w14:paraId="63D91944" w14:textId="0DE8CD12" w:rsidR="008539B5" w:rsidRDefault="008539B5" w:rsidP="008539B5">
      <w:pPr>
        <w:pStyle w:val="Brdtextmedindrag"/>
      </w:pPr>
      <w:r>
        <w:t>Av artikel 5.5 i IVDR-förordningen framgår det att de relevanta all</w:t>
      </w:r>
      <w:r>
        <w:softHyphen/>
        <w:t>männa kraven på säkerhet och prestanda som anges i bilaga I till den för</w:t>
      </w:r>
      <w:r>
        <w:softHyphen/>
        <w:t>ord</w:t>
      </w:r>
      <w:r>
        <w:softHyphen/>
        <w:t>ningen ska gälla dessa produkter, men att övriga bestämmelser i förord</w:t>
      </w:r>
      <w:r>
        <w:softHyphen/>
        <w:t>ning</w:t>
      </w:r>
      <w:r>
        <w:softHyphen/>
        <w:t xml:space="preserve">en inte ska tillämpas. Tillägget i </w:t>
      </w:r>
      <w:r>
        <w:rPr>
          <w:i/>
          <w:iCs/>
        </w:rPr>
        <w:t>punkt 1</w:t>
      </w:r>
      <w:r>
        <w:t xml:space="preserve"> innebär att föreskrifter även får meddelas om de egentillverkade produkter som avses i artikel 5.5 i IVDR-förordningen. Bestämmelsen behandlas i författnings</w:t>
      </w:r>
      <w:r>
        <w:softHyphen/>
        <w:t>kommentar</w:t>
      </w:r>
      <w:r>
        <w:softHyphen/>
        <w:t xml:space="preserve">en till 7 kap. 3 § i avsnitt 21.1. </w:t>
      </w:r>
    </w:p>
    <w:p w14:paraId="1AAB222B" w14:textId="77777777" w:rsidR="008539B5" w:rsidRDefault="008539B5" w:rsidP="008539B5">
      <w:pPr>
        <w:pStyle w:val="Brdtextmedindrag"/>
      </w:pPr>
      <w:r>
        <w:t>Begreppet hälso- och sjukvårdsinstitution är definierat i artikel 2.29 i IVDR-förordningen. Med begreppet avses en organisation vars primära syfte är att ge vård eller behandling till patienter eller att främja folkhälsan. En viss vägledning av uttryckets räckvidd ges i skäl 29 i ingressen till IVDR-förordningen där det anges att bland hälso- och sjukvårds</w:t>
      </w:r>
      <w:r>
        <w:softHyphen/>
        <w:t>institu</w:t>
      </w:r>
      <w:r>
        <w:softHyphen/>
        <w:t>tion</w:t>
      </w:r>
      <w:r>
        <w:softHyphen/>
        <w:t>er ingår sjukhus och institutioner men även laboratorier och folkhälso</w:t>
      </w:r>
      <w:r>
        <w:softHyphen/>
        <w:t>institutioner som stöder hälso- och sjukvårdssystemet eller till</w:t>
      </w:r>
      <w:r>
        <w:softHyphen/>
        <w:t>godo</w:t>
      </w:r>
      <w:r>
        <w:softHyphen/>
        <w:t>ser patientbehov men som inte direkt behandlar eller vårdar patienter. Av skälen framgår även att uttrycket hälso- och sjukvårdsinstitution inte om</w:t>
      </w:r>
      <w:r>
        <w:softHyphen/>
        <w:t>fattar inrättningar som i första hand har som syfte att främja hälsofrågor eller en hälsosam livsstil, såsom gym, spa, friskvårds- och tränings</w:t>
      </w:r>
      <w:r>
        <w:softHyphen/>
        <w:t>anlägg</w:t>
      </w:r>
      <w:r>
        <w:softHyphen/>
        <w:t xml:space="preserve">ningar. Uttryckets innebörd behandlas ytterligare i avsnitt 6.2. </w:t>
      </w:r>
      <w:bookmarkEnd w:id="757"/>
      <w:r>
        <w:t xml:space="preserve"> </w:t>
      </w:r>
    </w:p>
    <w:p w14:paraId="324A84A5" w14:textId="77777777" w:rsidR="008539B5" w:rsidRDefault="008539B5" w:rsidP="008539B5">
      <w:pPr>
        <w:pStyle w:val="Brdtextmedindrag"/>
      </w:pPr>
      <w:r>
        <w:t>Övervägandena finns i avsnitt 9.4.</w:t>
      </w:r>
    </w:p>
    <w:p w14:paraId="6FCF6A2E" w14:textId="77777777" w:rsidR="008539B5" w:rsidRDefault="008539B5" w:rsidP="008539B5">
      <w:pPr>
        <w:pStyle w:val="Brdtextmedindrag"/>
      </w:pPr>
    </w:p>
    <w:p w14:paraId="0329686A" w14:textId="712615CE" w:rsidR="008539B5" w:rsidRDefault="008539B5" w:rsidP="008539B5">
      <w:pPr>
        <w:pStyle w:val="Brdtextmedindrag"/>
        <w:ind w:firstLine="0"/>
        <w:rPr>
          <w:i/>
          <w:sz w:val="18"/>
          <w:szCs w:val="18"/>
        </w:rPr>
      </w:pPr>
      <w:r>
        <w:rPr>
          <w:b/>
          <w:sz w:val="18"/>
          <w:szCs w:val="18"/>
        </w:rPr>
        <w:t>5 §</w:t>
      </w:r>
      <w:r>
        <w:rPr>
          <w:sz w:val="18"/>
          <w:szCs w:val="18"/>
        </w:rPr>
        <w:t xml:space="preserve">    Regeringen eller den myndighet som regeringen bestämmer får meddela föreskrifter om framställning, förvaring och distribution av blod och blodkomponenter avsedda att användas som råvara vid tillverkning av produkter som omfattas av förordning (EU) 2017/745 </w:t>
      </w:r>
      <w:r>
        <w:rPr>
          <w:i/>
          <w:sz w:val="18"/>
          <w:szCs w:val="18"/>
        </w:rPr>
        <w:t>eller förordning (EU) 2017/746.</w:t>
      </w:r>
    </w:p>
    <w:p w14:paraId="66976E2B" w14:textId="77777777" w:rsidR="008539B5" w:rsidRDefault="008539B5" w:rsidP="008539B5">
      <w:pPr>
        <w:pStyle w:val="Brdtextmedindrag"/>
        <w:ind w:firstLine="0"/>
        <w:rPr>
          <w:i/>
        </w:rPr>
      </w:pPr>
    </w:p>
    <w:p w14:paraId="5A6A4249" w14:textId="370FF6FE" w:rsidR="008539B5" w:rsidRDefault="008539B5" w:rsidP="008539B5">
      <w:pPr>
        <w:pStyle w:val="Brdtextmedindrag"/>
        <w:ind w:firstLine="0"/>
      </w:pPr>
      <w:r>
        <w:t>Paragrafen motsvarar 6 § 6 lagen om medicintekniska produkter. Inne</w:t>
      </w:r>
      <w:r>
        <w:softHyphen/>
        <w:t>börd</w:t>
      </w:r>
      <w:r>
        <w:softHyphen/>
        <w:t xml:space="preserve">en beskrivs i propositionen Ändringar i lagen om blodsäkerhet m.m. (prop. 2007/08:2 s. 32 f. och 37 f.). Tillägget innebär att bemyndigandet även avser tillverkning av produkter som omfattas av IVDR-förordningen. </w:t>
      </w:r>
    </w:p>
    <w:tbl>
      <w:tblPr>
        <w:tblW w:w="5000" w:type="pct"/>
        <w:tblLook w:val="04A0" w:firstRow="1" w:lastRow="0" w:firstColumn="1" w:lastColumn="0" w:noHBand="0" w:noVBand="1"/>
      </w:tblPr>
      <w:tblGrid>
        <w:gridCol w:w="5897"/>
      </w:tblGrid>
      <w:tr w:rsidR="008539B5" w14:paraId="2B19159E" w14:textId="77777777" w:rsidTr="008539B5">
        <w:tc>
          <w:tcPr>
            <w:tcW w:w="5000" w:type="pct"/>
            <w:tcMar>
              <w:top w:w="0" w:type="dxa"/>
              <w:left w:w="108" w:type="dxa"/>
              <w:bottom w:w="0" w:type="dxa"/>
              <w:right w:w="0" w:type="dxa"/>
            </w:tcMar>
            <w:hideMark/>
          </w:tcPr>
          <w:p w14:paraId="397DD31F" w14:textId="77777777" w:rsidR="008539B5" w:rsidRDefault="008539B5">
            <w:pPr>
              <w:pStyle w:val="Brdtext"/>
              <w:spacing w:line="0" w:lineRule="auto"/>
              <w:rPr>
                <w:i/>
              </w:rPr>
            </w:pPr>
            <w:r>
              <w:t>Övervägandena finns i avsnitt 13.2.</w:t>
            </w:r>
          </w:p>
        </w:tc>
      </w:tr>
    </w:tbl>
    <w:p w14:paraId="7C5F2191" w14:textId="77777777" w:rsidR="008539B5" w:rsidRDefault="008539B5" w:rsidP="008539B5">
      <w:pPr>
        <w:pStyle w:val="Rubrik4utannumrering"/>
        <w:rPr>
          <w:i/>
          <w:iCs/>
          <w:sz w:val="18"/>
          <w:szCs w:val="18"/>
        </w:rPr>
      </w:pPr>
      <w:r>
        <w:rPr>
          <w:i/>
          <w:iCs/>
          <w:sz w:val="18"/>
          <w:szCs w:val="18"/>
        </w:rPr>
        <w:t>Föreskrifter om information och rådgivning om genetiska tester</w:t>
      </w:r>
    </w:p>
    <w:p w14:paraId="6897A957" w14:textId="181EC3D2" w:rsidR="008539B5" w:rsidRDefault="008539B5" w:rsidP="008539B5">
      <w:pPr>
        <w:pStyle w:val="Brdtextmedindrag"/>
        <w:ind w:firstLine="0"/>
        <w:rPr>
          <w:i/>
          <w:sz w:val="18"/>
          <w:szCs w:val="18"/>
        </w:rPr>
      </w:pPr>
      <w:r>
        <w:rPr>
          <w:b/>
          <w:i/>
          <w:sz w:val="18"/>
          <w:szCs w:val="18"/>
        </w:rPr>
        <w:t>5 a §    </w:t>
      </w:r>
      <w:r>
        <w:rPr>
          <w:i/>
          <w:sz w:val="18"/>
          <w:szCs w:val="18"/>
        </w:rPr>
        <w:t>Regeringen eller den myndighet som regeringen bestämmer får meddela föreskrifter om den information som ska ges till patienten och om den tillgång till rådgivning som ska finnas i fråga om ett genetiskt test enligt artikel 4 i förordning (EU) 2017/746.</w:t>
      </w:r>
    </w:p>
    <w:p w14:paraId="1D485D94" w14:textId="77777777" w:rsidR="008539B5" w:rsidRDefault="008539B5" w:rsidP="008539B5">
      <w:pPr>
        <w:pStyle w:val="Brdtextmedindrag"/>
        <w:ind w:firstLine="0"/>
      </w:pPr>
    </w:p>
    <w:p w14:paraId="7C3AAA9D" w14:textId="5BE39144" w:rsidR="008539B5" w:rsidRDefault="008539B5" w:rsidP="008539B5">
      <w:pPr>
        <w:pStyle w:val="Brdtextmedindrag"/>
        <w:ind w:firstLine="0"/>
      </w:pPr>
      <w:r>
        <w:t>Paragrafen, som är ny, innehåller ett bemyndigande som ger regeringen eller den myndighet som regeringen bestämmer möjlighet att meddela före</w:t>
      </w:r>
      <w:r>
        <w:softHyphen/>
        <w:t>skrifter om den information och den tillgång till rådgivning som en patient ska få innan han eller hon genomgår ett genetiskt test. Av artikel 4 i IVDR-förordningen framgår det att de genetiska tester som avses är sådana som används på personer inom ramen för hälso- och sjukvård enligt defini</w:t>
      </w:r>
      <w:r>
        <w:softHyphen/>
        <w:t xml:space="preserve">tionen i artikel 3 a i Europaparlamentets och rådets direktiv 2011/24/EU och för diagnostik, förbättring av behandlingar och prediktiv eller prenatal testning. </w:t>
      </w:r>
    </w:p>
    <w:p w14:paraId="71B03D8C" w14:textId="77777777" w:rsidR="008539B5" w:rsidRDefault="008539B5" w:rsidP="008539B5">
      <w:pPr>
        <w:pStyle w:val="Brdtextmedindrag"/>
      </w:pPr>
      <w:r>
        <w:t>Övervägandena finns i avsnitt 9.1.</w:t>
      </w:r>
    </w:p>
    <w:p w14:paraId="11360F16" w14:textId="2C14C69C" w:rsidR="008539B5" w:rsidRDefault="008539B5" w:rsidP="008539B5">
      <w:pPr>
        <w:pStyle w:val="Brdtext"/>
        <w:spacing w:before="270"/>
        <w:rPr>
          <w:sz w:val="18"/>
          <w:szCs w:val="18"/>
        </w:rPr>
      </w:pPr>
      <w:r>
        <w:rPr>
          <w:b/>
          <w:sz w:val="18"/>
          <w:szCs w:val="18"/>
        </w:rPr>
        <w:t>7 §    </w:t>
      </w:r>
      <w:r>
        <w:rPr>
          <w:sz w:val="18"/>
          <w:szCs w:val="18"/>
        </w:rPr>
        <w:t>Regeringen eller den myndighet som regeringen bestämmer får meddela föreskrifter om vilka utbildningar inom juridik, medicin, farmaci, ingenjörs</w:t>
      </w:r>
      <w:r>
        <w:rPr>
          <w:sz w:val="18"/>
          <w:szCs w:val="18"/>
        </w:rPr>
        <w:softHyphen/>
        <w:t xml:space="preserve">vetenskap eller annan relevant vetenskaplig disciplin som den person som har ansvar för att regelverket följs ska ha i enlighet med artikel 15.1, 15.2 och 15.6 i förordning (EU) 2017/745 </w:t>
      </w:r>
      <w:r>
        <w:rPr>
          <w:i/>
          <w:sz w:val="18"/>
          <w:szCs w:val="18"/>
        </w:rPr>
        <w:t>och artikel 15.1, 15.2 och 15.6 i förordning (EU) 2017/746</w:t>
      </w:r>
      <w:r>
        <w:rPr>
          <w:sz w:val="18"/>
          <w:szCs w:val="18"/>
        </w:rPr>
        <w:t>.</w:t>
      </w:r>
    </w:p>
    <w:p w14:paraId="61ED6FC5" w14:textId="77777777" w:rsidR="008539B5" w:rsidRDefault="008539B5" w:rsidP="008539B5">
      <w:pPr>
        <w:pStyle w:val="Brdtextmedindrag"/>
        <w:ind w:firstLine="0"/>
      </w:pPr>
    </w:p>
    <w:p w14:paraId="6CE5BBEB" w14:textId="77777777" w:rsidR="008539B5" w:rsidRDefault="008539B5" w:rsidP="008539B5">
      <w:pPr>
        <w:pStyle w:val="Brdtextmedindrag"/>
        <w:ind w:firstLine="0"/>
      </w:pPr>
      <w:r>
        <w:t>Paragrafen innehåller ett bemyndigande för regeringen eller den myndig</w:t>
      </w:r>
      <w:r>
        <w:softHyphen/>
        <w:t>het regeringen bestämmer att meddela föreskrifter om den utbildning en person ska ha för att kunna ta ansvar för att regelverket om produkter som om</w:t>
      </w:r>
      <w:r>
        <w:softHyphen/>
        <w:t>fattas av EU-förordningarna följs. Tillägget innebär att föreskrifter även får meddelas om de utbildningar som en sådan person ska ha när det gäller IVDR-förordningen. Av artikel 15 i IVDR-förordningen framgår att till</w:t>
      </w:r>
      <w:r>
        <w:softHyphen/>
        <w:t xml:space="preserve">verkaren ska ha tillgång till en sådan sakkunnig person. </w:t>
      </w:r>
    </w:p>
    <w:p w14:paraId="44672107" w14:textId="77777777" w:rsidR="008539B5" w:rsidRDefault="008539B5" w:rsidP="008539B5">
      <w:pPr>
        <w:pStyle w:val="Brdtextmedindrag"/>
      </w:pPr>
      <w:r>
        <w:t>Övervägandena finns i avsnitt 9.10.</w:t>
      </w:r>
    </w:p>
    <w:p w14:paraId="436AF0B8" w14:textId="77777777" w:rsidR="008539B5" w:rsidRDefault="008539B5" w:rsidP="008539B5">
      <w:pPr>
        <w:pStyle w:val="Rubrik4utannumrering"/>
      </w:pPr>
      <w:r>
        <w:t xml:space="preserve">Föreskrifter om kliniska prövningar </w:t>
      </w:r>
      <w:r>
        <w:rPr>
          <w:i/>
        </w:rPr>
        <w:t>och prestandastudier</w:t>
      </w:r>
    </w:p>
    <w:p w14:paraId="78A1A140" w14:textId="01329FFF" w:rsidR="008539B5" w:rsidRDefault="008539B5" w:rsidP="008539B5">
      <w:pPr>
        <w:pStyle w:val="Brdtext"/>
        <w:rPr>
          <w:sz w:val="18"/>
          <w:szCs w:val="18"/>
        </w:rPr>
      </w:pPr>
      <w:r>
        <w:rPr>
          <w:b/>
          <w:sz w:val="18"/>
          <w:szCs w:val="18"/>
        </w:rPr>
        <w:t>12 §    </w:t>
      </w:r>
      <w:r>
        <w:rPr>
          <w:sz w:val="18"/>
          <w:szCs w:val="18"/>
        </w:rPr>
        <w:t xml:space="preserve">Regeringen eller den myndighet som regeringen bestämmer får meddela föreskrifter om den behörighet som </w:t>
      </w:r>
    </w:p>
    <w:p w14:paraId="6BB40F5B" w14:textId="77777777" w:rsidR="008539B5" w:rsidRDefault="008539B5" w:rsidP="008539B5">
      <w:pPr>
        <w:pStyle w:val="Brdtextmedindrag"/>
        <w:rPr>
          <w:sz w:val="18"/>
          <w:szCs w:val="18"/>
        </w:rPr>
      </w:pPr>
      <w:r>
        <w:rPr>
          <w:sz w:val="18"/>
          <w:szCs w:val="18"/>
        </w:rPr>
        <w:t xml:space="preserve">1. krävs för att hålla det samtal med försökspersonen som anges i artikel 63.2 c i förordning (EU) 2017/745 </w:t>
      </w:r>
      <w:r>
        <w:rPr>
          <w:i/>
          <w:iCs/>
          <w:sz w:val="18"/>
          <w:szCs w:val="18"/>
        </w:rPr>
        <w:t>och artikel 59.2 c i förordning (EU) 2017/746</w:t>
      </w:r>
      <w:r>
        <w:rPr>
          <w:sz w:val="18"/>
          <w:szCs w:val="18"/>
        </w:rPr>
        <w:t xml:space="preserve">, </w:t>
      </w:r>
    </w:p>
    <w:p w14:paraId="75BE00AE" w14:textId="77777777" w:rsidR="008539B5" w:rsidRDefault="008539B5" w:rsidP="008539B5">
      <w:pPr>
        <w:pStyle w:val="Brdtextmedindrag"/>
        <w:rPr>
          <w:sz w:val="18"/>
          <w:szCs w:val="18"/>
        </w:rPr>
      </w:pPr>
      <w:r>
        <w:rPr>
          <w:sz w:val="18"/>
          <w:szCs w:val="18"/>
        </w:rPr>
        <w:t>2. en person ska ha för att till</w:t>
      </w:r>
      <w:r>
        <w:rPr>
          <w:sz w:val="18"/>
          <w:szCs w:val="18"/>
        </w:rPr>
        <w:softHyphen/>
        <w:t>handa</w:t>
      </w:r>
      <w:r>
        <w:rPr>
          <w:sz w:val="18"/>
          <w:szCs w:val="18"/>
        </w:rPr>
        <w:softHyphen/>
        <w:t>hålla den aktuella sjuk</w:t>
      </w:r>
      <w:r>
        <w:rPr>
          <w:sz w:val="18"/>
          <w:szCs w:val="18"/>
        </w:rPr>
        <w:softHyphen/>
        <w:t>vård</w:t>
      </w:r>
      <w:r>
        <w:rPr>
          <w:sz w:val="18"/>
          <w:szCs w:val="18"/>
        </w:rPr>
        <w:softHyphen/>
        <w:t>en under de förhållanden som gäller för klin</w:t>
      </w:r>
      <w:r>
        <w:rPr>
          <w:sz w:val="18"/>
          <w:szCs w:val="18"/>
        </w:rPr>
        <w:softHyphen/>
        <w:t>iska pröv</w:t>
      </w:r>
      <w:r>
        <w:rPr>
          <w:sz w:val="18"/>
          <w:szCs w:val="18"/>
        </w:rPr>
        <w:softHyphen/>
        <w:t>ning</w:t>
      </w:r>
      <w:r>
        <w:rPr>
          <w:sz w:val="18"/>
          <w:szCs w:val="18"/>
        </w:rPr>
        <w:softHyphen/>
        <w:t>ar i en</w:t>
      </w:r>
      <w:r>
        <w:rPr>
          <w:sz w:val="18"/>
          <w:szCs w:val="18"/>
        </w:rPr>
        <w:softHyphen/>
        <w:t>lig</w:t>
      </w:r>
      <w:r>
        <w:rPr>
          <w:sz w:val="18"/>
          <w:szCs w:val="18"/>
        </w:rPr>
        <w:softHyphen/>
        <w:t>het med artikel 62.4 j i förordning (EU) 2017/</w:t>
      </w:r>
      <w:bookmarkStart w:id="758" w:name="_Hlk55814224"/>
      <w:r>
        <w:rPr>
          <w:sz w:val="18"/>
          <w:szCs w:val="18"/>
        </w:rPr>
        <w:t xml:space="preserve">745 </w:t>
      </w:r>
      <w:r>
        <w:rPr>
          <w:i/>
          <w:iCs/>
          <w:sz w:val="18"/>
          <w:szCs w:val="18"/>
        </w:rPr>
        <w:t xml:space="preserve">eller prestandastudier i enlighet med </w:t>
      </w:r>
      <w:bookmarkEnd w:id="758"/>
      <w:r>
        <w:rPr>
          <w:i/>
          <w:iCs/>
          <w:sz w:val="18"/>
          <w:szCs w:val="18"/>
        </w:rPr>
        <w:t>artikel 58.5 j i förordning (EU) 2017/746</w:t>
      </w:r>
      <w:r>
        <w:rPr>
          <w:sz w:val="18"/>
          <w:szCs w:val="18"/>
        </w:rPr>
        <w:t xml:space="preserve">, och </w:t>
      </w:r>
    </w:p>
    <w:p w14:paraId="152CFF56" w14:textId="77777777" w:rsidR="008539B5" w:rsidRDefault="008539B5" w:rsidP="008539B5">
      <w:pPr>
        <w:pStyle w:val="Brdtextmedindrag"/>
        <w:rPr>
          <w:sz w:val="18"/>
          <w:szCs w:val="18"/>
        </w:rPr>
      </w:pPr>
      <w:r>
        <w:rPr>
          <w:sz w:val="18"/>
          <w:szCs w:val="18"/>
        </w:rPr>
        <w:t xml:space="preserve">3. en person ska ha för att få vara prövare. </w:t>
      </w:r>
    </w:p>
    <w:p w14:paraId="7A4C3DE9" w14:textId="77777777" w:rsidR="008539B5" w:rsidRDefault="008539B5" w:rsidP="008539B5">
      <w:pPr>
        <w:pStyle w:val="Brdtextmedindrag"/>
        <w:ind w:firstLine="0"/>
        <w:rPr>
          <w:szCs w:val="22"/>
        </w:rPr>
      </w:pPr>
    </w:p>
    <w:p w14:paraId="59F01246" w14:textId="77777777" w:rsidR="008539B5" w:rsidRDefault="008539B5" w:rsidP="008539B5">
      <w:pPr>
        <w:pStyle w:val="Brdtextmedindrag"/>
        <w:ind w:firstLine="0"/>
        <w:rPr>
          <w:szCs w:val="22"/>
        </w:rPr>
      </w:pPr>
      <w:r>
        <w:rPr>
          <w:szCs w:val="22"/>
        </w:rPr>
        <w:t xml:space="preserve">Paragrafen innehåller bemyndiganden </w:t>
      </w:r>
      <w:r>
        <w:t xml:space="preserve">för regeringen eller den myndighet regeringen bestämmer att meddela föreskrifter </w:t>
      </w:r>
      <w:r>
        <w:rPr>
          <w:szCs w:val="22"/>
        </w:rPr>
        <w:t>om kliniska prövningar och pre</w:t>
      </w:r>
      <w:r>
        <w:rPr>
          <w:szCs w:val="22"/>
        </w:rPr>
        <w:softHyphen/>
        <w:t xml:space="preserve">standastudier. I </w:t>
      </w:r>
      <w:r>
        <w:rPr>
          <w:i/>
          <w:szCs w:val="22"/>
        </w:rPr>
        <w:t>punkt 1</w:t>
      </w:r>
      <w:r>
        <w:rPr>
          <w:szCs w:val="22"/>
        </w:rPr>
        <w:t xml:space="preserve"> görs ett tillägg så att föreskrifter får meddelas även för den behörighet som krävs för att hålla den intervju med försöks</w:t>
      </w:r>
      <w:r>
        <w:rPr>
          <w:szCs w:val="22"/>
        </w:rPr>
        <w:softHyphen/>
        <w:t xml:space="preserve">personen som ska genomföras enligt artikel 59.2 c i IVDR-förordningen. Under denna intervju ska försökspersonen ges information om studien så att denne kan ta ställning till om han eller hon vill delta i den. </w:t>
      </w:r>
    </w:p>
    <w:p w14:paraId="69F9E05E" w14:textId="77777777" w:rsidR="008539B5" w:rsidRDefault="008539B5" w:rsidP="008539B5">
      <w:pPr>
        <w:pStyle w:val="Brdtextmedindrag"/>
      </w:pPr>
      <w:r>
        <w:t xml:space="preserve">I </w:t>
      </w:r>
      <w:r>
        <w:rPr>
          <w:i/>
          <w:iCs/>
        </w:rPr>
        <w:t>punkt 2</w:t>
      </w:r>
      <w:r>
        <w:t xml:space="preserve"> görs ett tillägg så att föreskrifter får meddelas om den behörig</w:t>
      </w:r>
      <w:r>
        <w:softHyphen/>
        <w:t>het en person ska ha för att tillhandahålla sjukvården under en pre</w:t>
      </w:r>
      <w:r>
        <w:softHyphen/>
        <w:t>standa</w:t>
      </w:r>
      <w:r>
        <w:softHyphen/>
        <w:t xml:space="preserve">studie. </w:t>
      </w:r>
    </w:p>
    <w:p w14:paraId="3221674B" w14:textId="77777777" w:rsidR="008539B5" w:rsidRDefault="008539B5" w:rsidP="008539B5">
      <w:pPr>
        <w:pStyle w:val="Brdtextmedindrag"/>
      </w:pPr>
      <w:r>
        <w:t>Övervägandena finns i avsnitt 10.6.</w:t>
      </w:r>
    </w:p>
    <w:p w14:paraId="4684665D" w14:textId="77777777" w:rsidR="008539B5" w:rsidRDefault="008539B5" w:rsidP="008539B5">
      <w:pPr>
        <w:pStyle w:val="Brdtextmedindrag"/>
      </w:pPr>
    </w:p>
    <w:p w14:paraId="6057C783" w14:textId="79886492" w:rsidR="008539B5" w:rsidRDefault="008539B5" w:rsidP="008539B5">
      <w:pPr>
        <w:pStyle w:val="Brdtextmedindrag"/>
        <w:ind w:firstLine="0"/>
        <w:rPr>
          <w:sz w:val="18"/>
          <w:szCs w:val="18"/>
        </w:rPr>
      </w:pPr>
      <w:r>
        <w:rPr>
          <w:b/>
          <w:sz w:val="18"/>
          <w:szCs w:val="18"/>
        </w:rPr>
        <w:t>13 §</w:t>
      </w:r>
      <w:r>
        <w:rPr>
          <w:sz w:val="18"/>
          <w:szCs w:val="18"/>
        </w:rPr>
        <w:t xml:space="preserve">    Regeringen eller den myndighet som regeringen bestämmer får meddela föreskrifter om </w:t>
      </w:r>
    </w:p>
    <w:p w14:paraId="228DE29B" w14:textId="4448CA7D" w:rsidR="008539B5" w:rsidRDefault="008539B5" w:rsidP="008539B5">
      <w:pPr>
        <w:pStyle w:val="Brdtextmedindrag"/>
        <w:rPr>
          <w:sz w:val="18"/>
          <w:szCs w:val="18"/>
        </w:rPr>
      </w:pPr>
      <w:r>
        <w:rPr>
          <w:sz w:val="18"/>
          <w:szCs w:val="18"/>
        </w:rPr>
        <w:t>1. att en sponsor som inte är etablerad inom Europeiska ekonomiska samarbets</w:t>
      </w:r>
      <w:r>
        <w:rPr>
          <w:sz w:val="18"/>
          <w:szCs w:val="18"/>
        </w:rPr>
        <w:softHyphen/>
        <w:t xml:space="preserve">området inte behöver ha en rättslig företrädare utan i stället får utse minst en kontaktperson i enlighet med artikel 62.2 i förordning (EU) 2017/745 </w:t>
      </w:r>
      <w:r>
        <w:rPr>
          <w:i/>
          <w:sz w:val="18"/>
          <w:szCs w:val="18"/>
        </w:rPr>
        <w:t xml:space="preserve">eller artikel 58.4 i förordning (EU) 2017/746, </w:t>
      </w:r>
      <w:r>
        <w:rPr>
          <w:iCs/>
          <w:sz w:val="18"/>
          <w:szCs w:val="18"/>
        </w:rPr>
        <w:t>och</w:t>
      </w:r>
    </w:p>
    <w:p w14:paraId="383B0B02" w14:textId="3B12F175" w:rsidR="008539B5" w:rsidRDefault="008539B5" w:rsidP="008539B5">
      <w:pPr>
        <w:pStyle w:val="Brdtextmedindrag"/>
        <w:rPr>
          <w:sz w:val="18"/>
          <w:szCs w:val="18"/>
        </w:rPr>
      </w:pPr>
      <w:r>
        <w:rPr>
          <w:sz w:val="18"/>
          <w:szCs w:val="18"/>
        </w:rPr>
        <w:t>2. försäkringar eller andra garantier som avses i 2 kap. 3 §.</w:t>
      </w:r>
    </w:p>
    <w:p w14:paraId="4C221621" w14:textId="77777777" w:rsidR="008539B5" w:rsidRDefault="008539B5" w:rsidP="008539B5">
      <w:pPr>
        <w:pStyle w:val="Brdtextmedindrag"/>
        <w:rPr>
          <w:sz w:val="18"/>
          <w:szCs w:val="18"/>
        </w:rPr>
      </w:pPr>
    </w:p>
    <w:p w14:paraId="52B7D7FD" w14:textId="0F35BAE2" w:rsidR="008539B5" w:rsidRDefault="008539B5" w:rsidP="008539B5">
      <w:pPr>
        <w:pStyle w:val="Brdtextmedindrag"/>
        <w:ind w:firstLine="0"/>
      </w:pPr>
      <w:r>
        <w:rPr>
          <w:szCs w:val="22"/>
        </w:rPr>
        <w:t xml:space="preserve">Paragrafen innehåller bemyndiganden </w:t>
      </w:r>
      <w:r>
        <w:t>för regeringen eller den myndig</w:t>
      </w:r>
      <w:r>
        <w:softHyphen/>
        <w:t xml:space="preserve">het regeringen bestämmer att meddela föreskrifter i vissa frågor som rör sponsorn av kliniska prövningar och prestandastudier. Tillägget i </w:t>
      </w:r>
      <w:r>
        <w:rPr>
          <w:i/>
          <w:iCs/>
        </w:rPr>
        <w:t>punkt 1</w:t>
      </w:r>
      <w:r>
        <w:t xml:space="preserve"> innebär att föreskrifter även får meddelas så att en sponsor av en pre</w:t>
      </w:r>
      <w:r>
        <w:softHyphen/>
        <w:t>standa</w:t>
      </w:r>
      <w:r>
        <w:softHyphen/>
        <w:t>studie som inte är etablerad inom Europeiska ekonomiska sam</w:t>
      </w:r>
      <w:r>
        <w:softHyphen/>
        <w:t>arbets</w:t>
      </w:r>
      <w:r>
        <w:softHyphen/>
        <w:t>området (EES) kan få utse minst en kontaktperson i stället för en rätts</w:t>
      </w:r>
      <w:r>
        <w:softHyphen/>
        <w:t>lig före</w:t>
      </w:r>
      <w:r>
        <w:softHyphen/>
        <w:t>trädare. Begreppet sponsor behandlas i författnings</w:t>
      </w:r>
      <w:r>
        <w:softHyphen/>
        <w:t>komment</w:t>
      </w:r>
      <w:r>
        <w:softHyphen/>
        <w:t>ar</w:t>
      </w:r>
      <w:r>
        <w:softHyphen/>
        <w:t>en till 2 kap. 3 §. Bestämmelser om rättsliga företrädare och kontakt</w:t>
      </w:r>
      <w:r>
        <w:softHyphen/>
        <w:t xml:space="preserve">personer finns i artikel 58.4 i IVDR-förordningen. </w:t>
      </w:r>
    </w:p>
    <w:p w14:paraId="71E5E33E" w14:textId="77777777" w:rsidR="008539B5" w:rsidRDefault="008539B5" w:rsidP="008539B5">
      <w:pPr>
        <w:pStyle w:val="Brdtextmedindrag"/>
      </w:pPr>
      <w:r>
        <w:t>Övervägandena finns i avsnitt 10.6 och 10.13.</w:t>
      </w:r>
    </w:p>
    <w:p w14:paraId="1B4BB5AA" w14:textId="77777777" w:rsidR="008539B5" w:rsidRDefault="008539B5" w:rsidP="008539B5">
      <w:pPr>
        <w:pStyle w:val="Brdtextmedindrag"/>
      </w:pPr>
    </w:p>
    <w:p w14:paraId="42850337" w14:textId="4E807950" w:rsidR="008539B5" w:rsidRDefault="008539B5" w:rsidP="008539B5">
      <w:pPr>
        <w:pStyle w:val="Brdtextmedindrag"/>
        <w:ind w:firstLine="0"/>
        <w:rPr>
          <w:sz w:val="18"/>
          <w:szCs w:val="18"/>
        </w:rPr>
      </w:pPr>
      <w:r>
        <w:rPr>
          <w:b/>
          <w:sz w:val="18"/>
          <w:szCs w:val="18"/>
        </w:rPr>
        <w:t>16 §</w:t>
      </w:r>
      <w:r>
        <w:rPr>
          <w:sz w:val="18"/>
          <w:szCs w:val="18"/>
        </w:rPr>
        <w:t>   Regeringen eller den myndighet som regeringen bestämmer får meddela ytterligare föreskrifter i frågor som rör förordning (EU) 2017/745</w:t>
      </w:r>
      <w:r>
        <w:rPr>
          <w:i/>
          <w:sz w:val="18"/>
          <w:szCs w:val="18"/>
        </w:rPr>
        <w:t xml:space="preserve">, förordning (EU) 2017/746 </w:t>
      </w:r>
      <w:r>
        <w:rPr>
          <w:sz w:val="18"/>
          <w:szCs w:val="18"/>
        </w:rPr>
        <w:t>och denna lag och som behövs för att skydda människors hälsa och säkerhet.</w:t>
      </w:r>
    </w:p>
    <w:p w14:paraId="03D92143" w14:textId="77777777" w:rsidR="008539B5" w:rsidRDefault="008539B5" w:rsidP="008539B5">
      <w:pPr>
        <w:pStyle w:val="Brdtextmedindrag"/>
        <w:ind w:firstLine="0"/>
      </w:pPr>
    </w:p>
    <w:p w14:paraId="3BDDB75F" w14:textId="77777777" w:rsidR="008539B5" w:rsidRDefault="008539B5" w:rsidP="008539B5">
      <w:pPr>
        <w:pStyle w:val="Brdtextmedindrag"/>
        <w:ind w:firstLine="0"/>
      </w:pPr>
      <w:r>
        <w:rPr>
          <w:szCs w:val="22"/>
        </w:rPr>
        <w:t xml:space="preserve">Paragrafen innehåller ett bemyndigande </w:t>
      </w:r>
      <w:r>
        <w:t>för regeringen eller den myndig</w:t>
      </w:r>
      <w:r>
        <w:softHyphen/>
        <w:t xml:space="preserve">het regeringen bestämmer att meddela föreskrifter i frågor som rör MDR- och IVDR-förordningarna och denna lag och som behövs till skydd för människors hälsa och säkerhet. Ändringen innebär att föreskrifter även får meddelas för frågor som rör IVDR-förordningen och som behövs till skydd för människors hälsa och säkerhet. </w:t>
      </w:r>
    </w:p>
    <w:p w14:paraId="43D07B8C" w14:textId="77777777" w:rsidR="008539B5" w:rsidRDefault="008539B5" w:rsidP="008539B5">
      <w:pPr>
        <w:pStyle w:val="Brdtextmedindrag"/>
      </w:pPr>
      <w:r>
        <w:t>Övervägandena finns i avsnitt 16.</w:t>
      </w:r>
    </w:p>
    <w:p w14:paraId="30208101" w14:textId="77777777" w:rsidR="008539B5" w:rsidRDefault="008539B5" w:rsidP="008539B5">
      <w:pPr>
        <w:pStyle w:val="Brdtextmedindrag"/>
        <w:ind w:firstLine="0"/>
      </w:pPr>
    </w:p>
    <w:p w14:paraId="6A01C05A" w14:textId="5E16AD1D" w:rsidR="008539B5" w:rsidRDefault="008539B5" w:rsidP="008539B5">
      <w:pPr>
        <w:pStyle w:val="Brdtextmedindrag"/>
        <w:ind w:firstLine="0"/>
        <w:rPr>
          <w:sz w:val="18"/>
          <w:szCs w:val="18"/>
        </w:rPr>
      </w:pPr>
      <w:r>
        <w:rPr>
          <w:b/>
          <w:sz w:val="18"/>
          <w:szCs w:val="18"/>
        </w:rPr>
        <w:t>17 §    </w:t>
      </w:r>
      <w:r>
        <w:rPr>
          <w:sz w:val="18"/>
          <w:szCs w:val="18"/>
        </w:rPr>
        <w:t xml:space="preserve">Den dokumentation som avses i kapitel III avsnitt 7 i bilaga IX till förordning (EU) 2017/745 </w:t>
      </w:r>
      <w:r>
        <w:rPr>
          <w:i/>
          <w:sz w:val="18"/>
          <w:szCs w:val="18"/>
        </w:rPr>
        <w:t>och kapitel III avsnitt 6 i bilaga IX till förordning 2017/746</w:t>
      </w:r>
      <w:r>
        <w:rPr>
          <w:sz w:val="18"/>
          <w:szCs w:val="18"/>
        </w:rPr>
        <w:t xml:space="preserve"> ska hållas tillgänglig för de behöriga myndigheter som utsetts enligt </w:t>
      </w:r>
      <w:r>
        <w:rPr>
          <w:i/>
          <w:sz w:val="18"/>
          <w:szCs w:val="18"/>
        </w:rPr>
        <w:t>respektive förordningar</w:t>
      </w:r>
      <w:r>
        <w:rPr>
          <w:sz w:val="18"/>
          <w:szCs w:val="18"/>
        </w:rPr>
        <w:t xml:space="preserve"> under den tid som anges i </w:t>
      </w:r>
      <w:r>
        <w:rPr>
          <w:i/>
          <w:sz w:val="18"/>
          <w:szCs w:val="18"/>
        </w:rPr>
        <w:t>bilagorna</w:t>
      </w:r>
      <w:r>
        <w:rPr>
          <w:sz w:val="18"/>
          <w:szCs w:val="18"/>
        </w:rPr>
        <w:t xml:space="preserve"> även om tillverkaren eller dennes auktoriserade representant försätts i konkurs, går i likvidation eller upphör med sin verksamhet. Tillverkaren eller dennes auktoriserade representant ska i sådana fall anmäla till den myndighet som regeringen bestämmer vem som ansvarar för arkiveringen av handlingarna och var de förvaras. </w:t>
      </w:r>
    </w:p>
    <w:p w14:paraId="603D375A" w14:textId="77777777" w:rsidR="008539B5" w:rsidRDefault="008539B5" w:rsidP="008539B5">
      <w:pPr>
        <w:pStyle w:val="Brdtext"/>
        <w:spacing w:before="270"/>
      </w:pPr>
      <w:r>
        <w:t>Paragrafen innehåller bestämmelser om att viss dokumentation ska hållas till</w:t>
      </w:r>
      <w:r>
        <w:softHyphen/>
        <w:t>gänglig för behöriga myndigheter om tillverkaren eller dennes auktoriserade representant försätts i konkurs, går i likvidation eller upp</w:t>
      </w:r>
      <w:r>
        <w:softHyphen/>
        <w:t xml:space="preserve">hör med sin verksamhet. Tillägget är en följd av att IVDR-förordningen börjar tillämpas. Bestämmelsen är en anpassning av svensk rätt till kapitel III avsnitt 6 i bilaga IX till IVDR-förordningen. </w:t>
      </w:r>
    </w:p>
    <w:p w14:paraId="27815ECC" w14:textId="77777777" w:rsidR="008539B5" w:rsidRDefault="008539B5" w:rsidP="008539B5">
      <w:pPr>
        <w:pStyle w:val="Brdtextmedindrag"/>
      </w:pPr>
      <w:r>
        <w:t>Övervägandena finns i avsnitt 9.9.</w:t>
      </w:r>
    </w:p>
    <w:p w14:paraId="291E8F8D" w14:textId="77777777" w:rsidR="008539B5" w:rsidRDefault="008539B5" w:rsidP="008539B5">
      <w:pPr>
        <w:pStyle w:val="Rubrik4utannumrering"/>
      </w:pPr>
      <w:r>
        <w:t>Ikraftträdandebestämmelse</w:t>
      </w:r>
    </w:p>
    <w:p w14:paraId="1475ED17" w14:textId="77777777" w:rsidR="008539B5" w:rsidRDefault="008539B5" w:rsidP="008539B5">
      <w:pPr>
        <w:pStyle w:val="Brdtextmedindrag"/>
        <w:ind w:firstLine="0"/>
        <w:rPr>
          <w:sz w:val="18"/>
          <w:szCs w:val="18"/>
        </w:rPr>
      </w:pPr>
      <w:r>
        <w:rPr>
          <w:sz w:val="18"/>
          <w:szCs w:val="18"/>
        </w:rPr>
        <w:t>Denna lag träder i kraft den 26 maj 2022.</w:t>
      </w:r>
    </w:p>
    <w:p w14:paraId="0B154F2B" w14:textId="77777777" w:rsidR="008539B5" w:rsidRDefault="008539B5" w:rsidP="008539B5">
      <w:pPr>
        <w:pStyle w:val="Brdtextmedindrag"/>
      </w:pPr>
    </w:p>
    <w:p w14:paraId="4B8AE6DB" w14:textId="77777777" w:rsidR="008539B5" w:rsidRDefault="008539B5" w:rsidP="008539B5">
      <w:pPr>
        <w:pStyle w:val="Brdtextmedindrag"/>
        <w:ind w:firstLine="0"/>
      </w:pPr>
      <w:r>
        <w:t>Av artikel 113.2 i IVDR-förordningen framgår det att EU-förordningen ska börja tillämpas den 26 maj 2022. Samma dag ska därför ändringarna i lagen börja tillämpas i Sverige. I avsnitt 2.1 och i författnings</w:t>
      </w:r>
      <w:r>
        <w:softHyphen/>
        <w:t>kom</w:t>
      </w:r>
      <w:r>
        <w:softHyphen/>
        <w:t>ment</w:t>
      </w:r>
      <w:r>
        <w:softHyphen/>
        <w:t>aren i avsnitt 21.1 finns det övergångsbestämmelser som innebär undan</w:t>
      </w:r>
      <w:r>
        <w:softHyphen/>
        <w:t>tag från IVDR-förordningens bestämmelser i vissa fall.</w:t>
      </w:r>
    </w:p>
    <w:p w14:paraId="2AC74F47" w14:textId="77777777" w:rsidR="008539B5" w:rsidRDefault="008539B5" w:rsidP="008539B5">
      <w:pPr>
        <w:pStyle w:val="Brdtextmedindrag"/>
      </w:pPr>
      <w:r>
        <w:t>Övervägandena finns i avsnitt 18.2.</w:t>
      </w:r>
    </w:p>
    <w:p w14:paraId="3B3929F7" w14:textId="77777777" w:rsidR="008539B5" w:rsidRDefault="008539B5" w:rsidP="008539B5">
      <w:pPr>
        <w:pStyle w:val="Rubrik2"/>
      </w:pPr>
      <w:bookmarkStart w:id="759" w:name="_Toc65132755"/>
      <w:bookmarkStart w:id="760" w:name="_Toc69367624"/>
      <w:r>
        <w:t>Förslaget till lag med kompletterande bestämmelser om etisk granskning till EU:s förordning om medicintekniska produkter</w:t>
      </w:r>
      <w:bookmarkEnd w:id="759"/>
      <w:bookmarkEnd w:id="760"/>
    </w:p>
    <w:p w14:paraId="1B0BB409" w14:textId="77777777" w:rsidR="008539B5" w:rsidRDefault="008539B5" w:rsidP="008539B5">
      <w:pPr>
        <w:pStyle w:val="Rubrik3utannumrering"/>
        <w:spacing w:before="120"/>
      </w:pPr>
      <w:r>
        <w:t>Inledande bestämmelser</w:t>
      </w:r>
    </w:p>
    <w:p w14:paraId="2B0685CD" w14:textId="2EDFD86B" w:rsidR="008539B5" w:rsidRDefault="008539B5" w:rsidP="008539B5">
      <w:pPr>
        <w:pStyle w:val="Brdtext"/>
        <w:rPr>
          <w:sz w:val="18"/>
          <w:szCs w:val="18"/>
        </w:rPr>
      </w:pPr>
      <w:r>
        <w:rPr>
          <w:b/>
          <w:bCs/>
          <w:sz w:val="18"/>
          <w:szCs w:val="18"/>
        </w:rPr>
        <w:t>1 §    </w:t>
      </w:r>
      <w:r>
        <w:rPr>
          <w:sz w:val="18"/>
          <w:szCs w:val="18"/>
        </w:rPr>
        <w:t>Denna lag kompletterar Europaparlamentets och rådets förordning (EU) 2017/745 av den 5 april 2017 om medicintekniska produkter, om ändring av direktiv 2001/83/EG, förordning (EG) nr 178/2002 och förordning (EG) nr 1223/2009 och om upphävande av rådets direktiv 90/385/EEG och 93/42/EEG, i denna lag kallad EU-förordningen.</w:t>
      </w:r>
    </w:p>
    <w:p w14:paraId="3447DCB8" w14:textId="77777777" w:rsidR="008539B5" w:rsidRDefault="008539B5" w:rsidP="008539B5">
      <w:pPr>
        <w:pStyle w:val="Brdtextmedindrag"/>
      </w:pPr>
      <w:r>
        <w:rPr>
          <w:sz w:val="18"/>
          <w:szCs w:val="18"/>
        </w:rPr>
        <w:t>Enligt artikel 62.3 i EU-förordningen ska vissa kliniska prövningar vara föremål för vetenskaplig och etisk granskning. Lagen innehåller bestämmelser om den etiska granskningen av ansökningar och anmälningar för att få genomföra en klinisk prövning.</w:t>
      </w:r>
    </w:p>
    <w:p w14:paraId="43EB511D" w14:textId="77777777" w:rsidR="008539B5" w:rsidRDefault="008539B5" w:rsidP="008539B5">
      <w:pPr>
        <w:pStyle w:val="Brdtextmedindrag"/>
      </w:pPr>
    </w:p>
    <w:p w14:paraId="3593B04F" w14:textId="77777777" w:rsidR="008539B5" w:rsidRDefault="008539B5" w:rsidP="008539B5">
      <w:pPr>
        <w:pStyle w:val="Brdtext"/>
      </w:pPr>
      <w:r>
        <w:t xml:space="preserve">Paragrafen anger lagens innehåll. I </w:t>
      </w:r>
      <w:r>
        <w:rPr>
          <w:i/>
          <w:iCs/>
        </w:rPr>
        <w:t>första stycket</w:t>
      </w:r>
      <w:r>
        <w:t xml:space="preserve"> anges att lagen innehåller kompletterande bestämmelser till MDR-förordningen.</w:t>
      </w:r>
    </w:p>
    <w:p w14:paraId="7DDF9A51" w14:textId="3A83D458" w:rsidR="008539B5" w:rsidRDefault="008539B5" w:rsidP="008539B5">
      <w:pPr>
        <w:pStyle w:val="Brdtextmedindrag"/>
      </w:pPr>
      <w:r>
        <w:t xml:space="preserve">Av </w:t>
      </w:r>
      <w:r>
        <w:rPr>
          <w:i/>
          <w:iCs/>
        </w:rPr>
        <w:t>andra stycket</w:t>
      </w:r>
      <w:r>
        <w:t xml:space="preserve"> framgår det att kliniska prövningar ska vara föremål för vetenskaplig och etisk granskning och att lagen innehåller bestäm</w:t>
      </w:r>
      <w:r>
        <w:softHyphen/>
        <w:t>mels</w:t>
      </w:r>
      <w:r>
        <w:softHyphen/>
        <w:t xml:space="preserve">er om den etiska granskningen av ansökningar och anmälningar av sådana prövningar. </w:t>
      </w:r>
    </w:p>
    <w:p w14:paraId="06300A8B" w14:textId="77777777" w:rsidR="008539B5" w:rsidRDefault="008539B5" w:rsidP="008539B5">
      <w:pPr>
        <w:pStyle w:val="Brdtextmedindrag"/>
      </w:pPr>
      <w:r>
        <w:t>Hänvisningarna till EU-förordningen i denna lag är dynamiska och avser alltså förordningen i den vid varje tidpunkt gällande lydelsen.</w:t>
      </w:r>
    </w:p>
    <w:p w14:paraId="7C11265F" w14:textId="77777777" w:rsidR="008539B5" w:rsidRDefault="008539B5" w:rsidP="008539B5">
      <w:pPr>
        <w:pStyle w:val="Brdtextmedindrag"/>
      </w:pPr>
      <w:r>
        <w:t>Övervägandena finns i avsnitt 10.2.</w:t>
      </w:r>
    </w:p>
    <w:p w14:paraId="38FA0D56" w14:textId="77777777" w:rsidR="008539B5" w:rsidRDefault="008539B5" w:rsidP="008539B5">
      <w:pPr>
        <w:pStyle w:val="Brdtextmedindrag"/>
      </w:pPr>
    </w:p>
    <w:p w14:paraId="6BDE7BC6" w14:textId="7265B816" w:rsidR="008539B5" w:rsidRDefault="008539B5" w:rsidP="008539B5">
      <w:pPr>
        <w:pStyle w:val="Brdtext"/>
        <w:rPr>
          <w:sz w:val="18"/>
          <w:szCs w:val="18"/>
        </w:rPr>
      </w:pPr>
      <w:r>
        <w:rPr>
          <w:b/>
          <w:bCs/>
          <w:sz w:val="18"/>
          <w:szCs w:val="18"/>
        </w:rPr>
        <w:t>2 §</w:t>
      </w:r>
      <w:r>
        <w:rPr>
          <w:sz w:val="18"/>
          <w:szCs w:val="18"/>
        </w:rPr>
        <w:t>    Termer och uttryck i denna lag har samma betydelse som i EU-förordningen.</w:t>
      </w:r>
    </w:p>
    <w:p w14:paraId="513F4B79" w14:textId="77777777" w:rsidR="008539B5" w:rsidRDefault="008539B5" w:rsidP="008539B5">
      <w:pPr>
        <w:pStyle w:val="Brdtextmedindrag"/>
        <w:rPr>
          <w:sz w:val="18"/>
          <w:szCs w:val="18"/>
        </w:rPr>
      </w:pPr>
      <w:r>
        <w:rPr>
          <w:sz w:val="18"/>
          <w:szCs w:val="18"/>
        </w:rPr>
        <w:t>Kompletterande bestämmelser om tillstånd att genomföra en klinisk prövning finns i lagen (2021:000) med kompletterande bestämmelser till EU:s förordning om medicintekniska produkter.</w:t>
      </w:r>
    </w:p>
    <w:p w14:paraId="043F3435" w14:textId="77777777" w:rsidR="008539B5" w:rsidRDefault="008539B5" w:rsidP="008539B5">
      <w:pPr>
        <w:pStyle w:val="Brdtextmedindrag"/>
      </w:pPr>
    </w:p>
    <w:p w14:paraId="07C2812A" w14:textId="77777777" w:rsidR="008539B5" w:rsidRDefault="008539B5" w:rsidP="008539B5">
      <w:pPr>
        <w:pStyle w:val="Brdtext"/>
      </w:pPr>
      <w:r>
        <w:t xml:space="preserve">I paragrafen anges de termer och uttryck som används i lagen och det finns även en upplysning om att kompletterande bestämmelser finns i annan lag. I paragrafen framgår det av </w:t>
      </w:r>
      <w:r>
        <w:rPr>
          <w:i/>
          <w:iCs/>
        </w:rPr>
        <w:t>första stycket</w:t>
      </w:r>
      <w:r>
        <w:t xml:space="preserve"> att de termer och uttryck som används i lagen ska förstås på samma sätt som i MDR-förordningen. </w:t>
      </w:r>
    </w:p>
    <w:p w14:paraId="4BE1ECAB" w14:textId="643DDAC9" w:rsidR="008539B5" w:rsidRDefault="008539B5" w:rsidP="008539B5">
      <w:pPr>
        <w:pStyle w:val="Brdtextmedindrag"/>
      </w:pPr>
      <w:r>
        <w:t xml:space="preserve">Paragrafen innehåller även i </w:t>
      </w:r>
      <w:r>
        <w:rPr>
          <w:i/>
          <w:iCs/>
        </w:rPr>
        <w:t>andra stycket</w:t>
      </w:r>
      <w:r>
        <w:t xml:space="preserve"> en upplysning om att det i lag</w:t>
      </w:r>
      <w:r>
        <w:softHyphen/>
        <w:t>en med kompletterande bestämmelser till EU:s förordning om medicin</w:t>
      </w:r>
      <w:r>
        <w:softHyphen/>
        <w:t xml:space="preserve">tekniska produkter finns ytterligare bestämmelser om tillstånd att genomföra en klinisk prövning. </w:t>
      </w:r>
    </w:p>
    <w:p w14:paraId="35412FBE" w14:textId="77777777" w:rsidR="008539B5" w:rsidRDefault="008539B5" w:rsidP="008539B5">
      <w:pPr>
        <w:pStyle w:val="Brdtextmedindrag"/>
      </w:pPr>
      <w:r>
        <w:t>Övervägandena finns i avsnitt 10.1 och 10.2.</w:t>
      </w:r>
    </w:p>
    <w:p w14:paraId="20D15AC6" w14:textId="77777777" w:rsidR="008539B5" w:rsidRDefault="008539B5" w:rsidP="008539B5">
      <w:pPr>
        <w:pStyle w:val="Brdtextmedindrag"/>
      </w:pPr>
    </w:p>
    <w:p w14:paraId="1A94341A" w14:textId="0ACD08A5" w:rsidR="008539B5" w:rsidRDefault="008539B5" w:rsidP="008539B5">
      <w:pPr>
        <w:pStyle w:val="Brdtext"/>
        <w:rPr>
          <w:sz w:val="18"/>
          <w:szCs w:val="18"/>
        </w:rPr>
      </w:pPr>
      <w:r>
        <w:rPr>
          <w:b/>
          <w:bCs/>
          <w:sz w:val="18"/>
          <w:szCs w:val="18"/>
        </w:rPr>
        <w:t>3 §</w:t>
      </w:r>
      <w:r>
        <w:rPr>
          <w:sz w:val="18"/>
          <w:szCs w:val="18"/>
        </w:rPr>
        <w:t>    Den etiska granskningen ska utföras av Etikprövningsmyndigheten.</w:t>
      </w:r>
    </w:p>
    <w:p w14:paraId="429F7893" w14:textId="77777777" w:rsidR="008539B5" w:rsidRDefault="008539B5" w:rsidP="008539B5">
      <w:pPr>
        <w:pStyle w:val="Brdtextmedindrag"/>
      </w:pPr>
    </w:p>
    <w:p w14:paraId="7AE182E7" w14:textId="77777777" w:rsidR="008539B5" w:rsidRDefault="008539B5" w:rsidP="008539B5">
      <w:pPr>
        <w:pStyle w:val="Brdtext"/>
      </w:pPr>
      <w:r>
        <w:t>Paragrafen anger att Etikprövningsmyndigheten ska vara det organ som ska utföra den etiska granskningen av en ansökan eller anmälan om att genomföra en klinisk prövning. Därigenom får Etikprövningsmyndigheten den uppgift som en etikkommitté ska utföra enligt artikel 62.3 i MDR-förordningen.</w:t>
      </w:r>
    </w:p>
    <w:p w14:paraId="3867E083" w14:textId="77777777" w:rsidR="008539B5" w:rsidRDefault="008539B5" w:rsidP="008539B5">
      <w:pPr>
        <w:pStyle w:val="Brdtextmedindrag"/>
      </w:pPr>
      <w:r>
        <w:t xml:space="preserve">Övervägandena finns i avsnitt 10.2. </w:t>
      </w:r>
    </w:p>
    <w:p w14:paraId="041CE087" w14:textId="77777777" w:rsidR="008539B5" w:rsidRDefault="008539B5" w:rsidP="008539B5">
      <w:pPr>
        <w:pStyle w:val="Rubrik4utannumrering"/>
      </w:pPr>
      <w:r>
        <w:t>Etisk granskning av en ansökan om tillstånd till en klinisk prövning eller av en anmälan om väsentlig ändring</w:t>
      </w:r>
    </w:p>
    <w:p w14:paraId="62DE53D6" w14:textId="55EC70E1" w:rsidR="008539B5" w:rsidRDefault="008539B5" w:rsidP="008539B5">
      <w:pPr>
        <w:pStyle w:val="Brdtext"/>
        <w:rPr>
          <w:sz w:val="18"/>
          <w:szCs w:val="18"/>
        </w:rPr>
      </w:pPr>
      <w:r>
        <w:rPr>
          <w:b/>
          <w:bCs/>
          <w:sz w:val="18"/>
          <w:szCs w:val="18"/>
        </w:rPr>
        <w:t>4 §    </w:t>
      </w:r>
      <w:r>
        <w:rPr>
          <w:sz w:val="18"/>
          <w:szCs w:val="18"/>
        </w:rPr>
        <w:t xml:space="preserve">Resultatet av en etisk granskning enligt artiklarna 62.4 b, 75.3 b och 78.10 i EU-förordningen ska redovisas i ett yttrande som beslutas av Etikprövnings-myndigheten och lämnas till Läkemedelsverket. </w:t>
      </w:r>
    </w:p>
    <w:p w14:paraId="06432CCF" w14:textId="77777777" w:rsidR="008539B5" w:rsidRDefault="008539B5" w:rsidP="008539B5">
      <w:pPr>
        <w:pStyle w:val="Brdtextmedindrag"/>
        <w:rPr>
          <w:sz w:val="18"/>
          <w:szCs w:val="18"/>
        </w:rPr>
      </w:pPr>
      <w:r>
        <w:rPr>
          <w:sz w:val="18"/>
          <w:szCs w:val="18"/>
        </w:rPr>
        <w:t xml:space="preserve">Yttrandet ska innehålla en bedömning av om en ansökan om tillstånd eller en anmälan om en väsentlig ändring ska beviljas, beviljas på vissa villkor eller avslås. </w:t>
      </w:r>
    </w:p>
    <w:p w14:paraId="5A1AC289" w14:textId="77777777" w:rsidR="008539B5" w:rsidRDefault="008539B5" w:rsidP="008539B5">
      <w:pPr>
        <w:pStyle w:val="Brdtextmedindrag"/>
      </w:pPr>
      <w:r>
        <w:rPr>
          <w:sz w:val="18"/>
          <w:szCs w:val="18"/>
        </w:rPr>
        <w:t xml:space="preserve">Om en ansökan eller anmälan avser användning av biologiskt material från för-sökspersoner, ska Etikprövningsmyndigheten i sitt yttrande föreslå vilka krav som ska gälla i fråga om information och samtycke för användning av materialet. </w:t>
      </w:r>
    </w:p>
    <w:p w14:paraId="4FA5EA98" w14:textId="77777777" w:rsidR="008539B5" w:rsidRDefault="008539B5" w:rsidP="008539B5">
      <w:pPr>
        <w:pStyle w:val="Brdtextmedindrag"/>
      </w:pPr>
    </w:p>
    <w:p w14:paraId="2B25A77B" w14:textId="43886446" w:rsidR="008539B5" w:rsidRDefault="008539B5" w:rsidP="008539B5">
      <w:pPr>
        <w:pStyle w:val="Brdtext"/>
      </w:pPr>
      <w:r>
        <w:t xml:space="preserve">Paragrafen reglerar hur Etikprövningsmyndigheten ska redovisa resultatet av sin etiska granskning. I paragrafens </w:t>
      </w:r>
      <w:r>
        <w:rPr>
          <w:i/>
          <w:iCs/>
        </w:rPr>
        <w:t>första stycke</w:t>
      </w:r>
      <w:r>
        <w:t xml:space="preserve"> anges att resultatet av den etiska granskningen enligt artiklarna 62.4 b, 75.3 b och 78.10 i MDR-för</w:t>
      </w:r>
      <w:r>
        <w:softHyphen/>
        <w:t>ordningen ska redovisas i ett yttrande som beslutas av Etikprövnings</w:t>
      </w:r>
      <w:r>
        <w:softHyphen/>
        <w:t>myndigheten och lämnas till Läkemedelsverket. Av artikel 78 i MDR-för</w:t>
      </w:r>
      <w:r>
        <w:softHyphen/>
        <w:t>ord</w:t>
      </w:r>
      <w:r>
        <w:softHyphen/>
        <w:t>ningen framgår att vid ett samordnat beslutsförfarande mellan flera medlems</w:t>
      </w:r>
      <w:r>
        <w:softHyphen/>
        <w:t xml:space="preserve">stater så ska varje medlemsstat ange om ansökan om tillstånd för en klinisk prövning har beviljats tillstånd, beviljas tillstånd på vissa villkor eller om ansökan om tillstånd har avslagits. I </w:t>
      </w:r>
      <w:r>
        <w:rPr>
          <w:i/>
          <w:iCs/>
        </w:rPr>
        <w:t>andra stycket</w:t>
      </w:r>
      <w:r>
        <w:t xml:space="preserve"> anges det att Etik</w:t>
      </w:r>
      <w:r>
        <w:softHyphen/>
        <w:t>pröv</w:t>
      </w:r>
      <w:r>
        <w:softHyphen/>
        <w:t xml:space="preserve">ningsmyndighetens yttrande ska innehålla en bedömning av alla dessa aspekter. </w:t>
      </w:r>
    </w:p>
    <w:p w14:paraId="5E96E07D" w14:textId="20A1D0A3" w:rsidR="008539B5" w:rsidRDefault="008539B5" w:rsidP="008539B5">
      <w:pPr>
        <w:pStyle w:val="Brdtextmedindrag"/>
      </w:pPr>
      <w:r>
        <w:t xml:space="preserve">Paragrafens </w:t>
      </w:r>
      <w:r>
        <w:rPr>
          <w:i/>
          <w:iCs/>
        </w:rPr>
        <w:t>tredje stycke</w:t>
      </w:r>
      <w:r>
        <w:t xml:space="preserve"> behandlar vad som ska gälla om en ansökan eller anmälan om klinisk prövning avser användning av biologiskt material från försökspersoner. Av stycket framgår att om en ansökan eller anmälan om att genomföra en klinisk prövning avser användning av biologiskt material från försökspersoner ska Etikprövningsmyndigheten i sitt yttrande föreslå vilka krav som ska gälla i fråga om information och samtycke för användning av proverna. I lagen (2002:297) om biobanker i hälso- och sjukvården m.m. (biobankslagen) finns bestämmelser om hur humanbiologiskt material får samlas in, förvaras och användas för vissa ändamål. En biobank som ska användas för ändamål som avser forskning eller klinisk prövning får inrättas först efter prövning och godkännande av Etikprövningsmyndigheten eller Överklagandenämnden för etikprövning (2 kap. 3 § biobankslagen). Om en befintlig biobank ska börja användas för forskning eller klinisk prövning ska Etikprövningsmyndigheten eller Över</w:t>
      </w:r>
      <w:r>
        <w:softHyphen/>
        <w:t>klagandenämnden för etikprövning som godkänner det nya ända</w:t>
      </w:r>
      <w:r>
        <w:softHyphen/>
        <w:t>målet i samband därmed också besluta om vilka krav som ska gälla i fråga om information och samtycke för att vävnadsproverna i banken ska få användas för det nya ändamålet (3 kap. 5 § biobankslagen). Enligt 15 § lagen (2003:460) om etikprövning av forskning som avser människor (etik</w:t>
      </w:r>
      <w:r>
        <w:softHyphen/>
        <w:t>prövningslagen) ska det vid ett godkännande av forskning som avser studier på biologiskt material som tidigare har tagits från en levande människa bestämmas vilka krav som ska gälla i fråga om information och sam</w:t>
      </w:r>
      <w:r>
        <w:softHyphen/>
        <w:t>tycke för användning av det nya materialet. Av tredje stycket framgår att om en ansökan eller en anmälan avser en klinisk prövning med använd</w:t>
      </w:r>
      <w:r>
        <w:softHyphen/>
        <w:t>ning av biologiskt material från försökspersoner ska Etik</w:t>
      </w:r>
      <w:r>
        <w:softHyphen/>
        <w:t>prövnings</w:t>
      </w:r>
      <w:r>
        <w:softHyphen/>
        <w:t>myndig</w:t>
      </w:r>
      <w:r>
        <w:softHyphen/>
        <w:t>heten i sitt yttrande föreslå vilka krav som ska gälla i fråga om information och samtycke för användning av materialet.</w:t>
      </w:r>
    </w:p>
    <w:p w14:paraId="5D2F0E33" w14:textId="77777777" w:rsidR="008539B5" w:rsidRDefault="008539B5" w:rsidP="008539B5">
      <w:pPr>
        <w:pStyle w:val="Brdtextmedindrag"/>
      </w:pPr>
      <w:r>
        <w:t xml:space="preserve">Övervägandena finns i avsnitt 10.1–10.5. </w:t>
      </w:r>
    </w:p>
    <w:p w14:paraId="71409EDB" w14:textId="4FA96773" w:rsidR="008539B5" w:rsidRDefault="008539B5" w:rsidP="008539B5">
      <w:pPr>
        <w:pStyle w:val="Rubrik4utannumrering"/>
      </w:pPr>
      <w:r>
        <w:t xml:space="preserve">Etisk granskning i vissa fall av en ansökan eller en anmälan om en klinisk prövning </w:t>
      </w:r>
    </w:p>
    <w:p w14:paraId="08774151" w14:textId="70D855F8" w:rsidR="008539B5" w:rsidRPr="008150BC" w:rsidRDefault="008539B5" w:rsidP="008539B5">
      <w:pPr>
        <w:pStyle w:val="Brdtextmedindrag"/>
        <w:ind w:firstLine="0"/>
        <w:rPr>
          <w:sz w:val="18"/>
          <w:szCs w:val="18"/>
        </w:rPr>
      </w:pPr>
      <w:r>
        <w:rPr>
          <w:b/>
          <w:bCs/>
          <w:sz w:val="18"/>
          <w:szCs w:val="18"/>
        </w:rPr>
        <w:t>5 §</w:t>
      </w:r>
      <w:r>
        <w:rPr>
          <w:sz w:val="18"/>
          <w:szCs w:val="18"/>
        </w:rPr>
        <w:t>    </w:t>
      </w:r>
      <w:r w:rsidRPr="008150BC">
        <w:rPr>
          <w:sz w:val="18"/>
          <w:szCs w:val="18"/>
        </w:rPr>
        <w:t>Resultatet av en etisk granskning av en ansökan enligt artikel 70.7 a i EU-förordningen ska redovisas i ett beslut. Beslutet ska meddelas senast 40 dagar efter utgången av det validerings</w:t>
      </w:r>
      <w:r w:rsidRPr="008150BC">
        <w:rPr>
          <w:sz w:val="18"/>
          <w:szCs w:val="18"/>
        </w:rPr>
        <w:softHyphen/>
        <w:t xml:space="preserve">datum som avses i artikel 70.5 i EU-förordningen. </w:t>
      </w:r>
    </w:p>
    <w:p w14:paraId="62118163" w14:textId="77777777" w:rsidR="008539B5" w:rsidRPr="008150BC" w:rsidRDefault="008539B5" w:rsidP="008539B5">
      <w:pPr>
        <w:pStyle w:val="Brdtextmedindrag"/>
        <w:rPr>
          <w:sz w:val="18"/>
          <w:szCs w:val="18"/>
        </w:rPr>
      </w:pPr>
      <w:r w:rsidRPr="008150BC">
        <w:rPr>
          <w:sz w:val="18"/>
          <w:szCs w:val="18"/>
        </w:rPr>
        <w:t>Resultatet av en etisk granskning av en anmälan enligt artikel 74.1 i EU-för</w:t>
      </w:r>
      <w:r w:rsidRPr="008150BC">
        <w:rPr>
          <w:sz w:val="18"/>
          <w:szCs w:val="18"/>
        </w:rPr>
        <w:softHyphen/>
        <w:t xml:space="preserve">ordningen ska också redovisas i ett beslut. </w:t>
      </w:r>
    </w:p>
    <w:p w14:paraId="549D9F4F" w14:textId="7B5B87AC" w:rsidR="008539B5" w:rsidRPr="00C958BA" w:rsidRDefault="008539B5" w:rsidP="008539B5">
      <w:pPr>
        <w:pStyle w:val="Brdtextmedindrag"/>
        <w:rPr>
          <w:sz w:val="18"/>
          <w:szCs w:val="18"/>
        </w:rPr>
      </w:pPr>
      <w:r w:rsidRPr="00C958BA">
        <w:rPr>
          <w:sz w:val="18"/>
          <w:szCs w:val="18"/>
        </w:rPr>
        <w:t>Beslut enligt denna paragraf ska fattas av Etikprövnings</w:t>
      </w:r>
      <w:r w:rsidRPr="00C958BA">
        <w:rPr>
          <w:sz w:val="18"/>
          <w:szCs w:val="18"/>
        </w:rPr>
        <w:softHyphen/>
        <w:t>myn</w:t>
      </w:r>
      <w:r w:rsidRPr="00C958BA">
        <w:rPr>
          <w:sz w:val="18"/>
          <w:szCs w:val="18"/>
        </w:rPr>
        <w:softHyphen/>
        <w:t>dig</w:t>
      </w:r>
      <w:r w:rsidRPr="00C958BA">
        <w:rPr>
          <w:sz w:val="18"/>
          <w:szCs w:val="18"/>
        </w:rPr>
        <w:softHyphen/>
        <w:t>heten och ställas till sponsorn med kopia till Läkemedels</w:t>
      </w:r>
      <w:r w:rsidRPr="00C958BA">
        <w:rPr>
          <w:sz w:val="18"/>
          <w:szCs w:val="18"/>
        </w:rPr>
        <w:softHyphen/>
        <w:t>verket. Be</w:t>
      </w:r>
      <w:r w:rsidRPr="00C958BA">
        <w:rPr>
          <w:sz w:val="18"/>
          <w:szCs w:val="18"/>
        </w:rPr>
        <w:softHyphen/>
        <w:t>slutet ska innehålla en bedöm</w:t>
      </w:r>
      <w:r w:rsidRPr="00C958BA">
        <w:rPr>
          <w:sz w:val="18"/>
          <w:szCs w:val="18"/>
        </w:rPr>
        <w:softHyphen/>
        <w:t>ning av om den kliniska prövningen utifrån den etiska granskningen får genom</w:t>
      </w:r>
      <w:r>
        <w:rPr>
          <w:sz w:val="18"/>
          <w:szCs w:val="18"/>
        </w:rPr>
        <w:softHyphen/>
      </w:r>
      <w:r w:rsidRPr="00C958BA">
        <w:rPr>
          <w:sz w:val="18"/>
          <w:szCs w:val="18"/>
        </w:rPr>
        <w:t xml:space="preserve">föras eller påbörjas, om den får genomföras eller påbörjas på vissa villkor eller om den inte får genomföras eller påbörjas. </w:t>
      </w:r>
    </w:p>
    <w:p w14:paraId="1901DCE2" w14:textId="3EE99BC9" w:rsidR="008539B5" w:rsidRDefault="008539B5" w:rsidP="008539B5">
      <w:pPr>
        <w:pStyle w:val="Brdtextmedindrag"/>
      </w:pPr>
    </w:p>
    <w:p w14:paraId="309D4696" w14:textId="34F13C0F" w:rsidR="008539B5" w:rsidRPr="00C958BA" w:rsidRDefault="008539B5" w:rsidP="008539B5">
      <w:pPr>
        <w:pStyle w:val="Brdtext"/>
      </w:pPr>
      <w:r w:rsidRPr="00C958BA">
        <w:t>Paragrafen reglerar hur Etikprövningsmyndigheten i vissa fall ska fatta beslut i ett ärende om etisk granskning</w:t>
      </w:r>
      <w:r>
        <w:t>.</w:t>
      </w:r>
      <w:r w:rsidRPr="00C958BA">
        <w:t xml:space="preserve"> I </w:t>
      </w:r>
      <w:r w:rsidRPr="00944EE9">
        <w:rPr>
          <w:i/>
          <w:iCs/>
        </w:rPr>
        <w:t>första stycket</w:t>
      </w:r>
      <w:r w:rsidRPr="00C958BA">
        <w:t xml:space="preserve"> anges att resultatet av den etiska granskningen enligt artikel 70.7 a i MDR-förordningen ska redo</w:t>
      </w:r>
      <w:r>
        <w:softHyphen/>
      </w:r>
      <w:r w:rsidRPr="00C958BA">
        <w:t>visas i ett beslut. Ansökningar som bedöms i enlighet med artikel 70.7 a avser ansökningar om att få genomföra en klinisk prövning med pröv</w:t>
      </w:r>
      <w:r>
        <w:softHyphen/>
      </w:r>
      <w:r w:rsidRPr="00C958BA">
        <w:t>ningsprodukter i lägre riskklasser (klass I och icke-invasiva produkter i klass IIa eller IIb). Ett beslut ska fattas inom 40 dagar efter utgången av det valide</w:t>
      </w:r>
      <w:r w:rsidRPr="00C958BA">
        <w:softHyphen/>
        <w:t>ringsdatum som anges i artikel 70.5 i MDR-förordningen. Tidsfristen på 40 dagar är en nationell bestämmelse. För det fall ett sådant beslut inte fattas inom den angivna tidsfristen så gäller artikel 70.7 a där det anges att en klinisk prövning får påbörjas omedelbart efter validerings</w:t>
      </w:r>
      <w:r>
        <w:softHyphen/>
      </w:r>
      <w:r w:rsidRPr="00C958BA">
        <w:t>datumet för ansökan, och förutsatt att ett negativt yttrande inte har avgetts av en etik</w:t>
      </w:r>
      <w:r w:rsidRPr="00C958BA">
        <w:softHyphen/>
        <w:t>kommitté i den berörda medlemsstaten avseende den kliniska pröv</w:t>
      </w:r>
      <w:r>
        <w:softHyphen/>
      </w:r>
      <w:r w:rsidRPr="00C958BA">
        <w:t xml:space="preserve">ningen. </w:t>
      </w:r>
    </w:p>
    <w:p w14:paraId="6668E1DF" w14:textId="26EC046D" w:rsidR="008539B5" w:rsidRPr="00C958BA" w:rsidRDefault="008539B5" w:rsidP="008539B5">
      <w:pPr>
        <w:pStyle w:val="Brdtextmedindrag"/>
      </w:pPr>
      <w:r w:rsidRPr="00C958BA">
        <w:t xml:space="preserve">Av </w:t>
      </w:r>
      <w:r w:rsidRPr="00507791">
        <w:rPr>
          <w:i/>
          <w:iCs/>
        </w:rPr>
        <w:t>andra stycket</w:t>
      </w:r>
      <w:r w:rsidRPr="00C958BA">
        <w:t xml:space="preserve"> framgår det att Etikprövningsmyndighetens etiska gransk</w:t>
      </w:r>
      <w:r>
        <w:softHyphen/>
      </w:r>
      <w:r w:rsidRPr="00C958BA">
        <w:t>ning av e</w:t>
      </w:r>
      <w:r w:rsidRPr="007465FA">
        <w:t>n anmälan</w:t>
      </w:r>
      <w:r w:rsidRPr="00C958BA">
        <w:t xml:space="preserve"> om att genomföra en prövning </w:t>
      </w:r>
      <w:r w:rsidRPr="007465FA">
        <w:t xml:space="preserve">i enlighet med artikel 74 i MDR-förordningen ska redovisas i ett beslut. Dessa prövningar är </w:t>
      </w:r>
      <w:r w:rsidRPr="00C958BA">
        <w:t xml:space="preserve">sådana som är att anse som </w:t>
      </w:r>
      <w:r w:rsidRPr="007465FA">
        <w:t>studier för klinisk uppföljning efter utsläpp</w:t>
      </w:r>
      <w:r>
        <w:softHyphen/>
      </w:r>
      <w:r w:rsidRPr="007465FA">
        <w:t xml:space="preserve">ande på marknaden. </w:t>
      </w:r>
    </w:p>
    <w:p w14:paraId="0EA311A0" w14:textId="3E337505" w:rsidR="008539B5" w:rsidRPr="00C958BA" w:rsidRDefault="008539B5" w:rsidP="008539B5">
      <w:pPr>
        <w:pStyle w:val="Brdtextmedindrag"/>
      </w:pPr>
      <w:r w:rsidRPr="00C958BA">
        <w:t xml:space="preserve">Etikprövningsmyndigheten ska således fatta ett slutligt beslut om den etiska granskningen av kliniska prövningar enligt artikel 70.7 a och 74 i MDR-förordningen. Etikprövningsmyndighetens yttrande ska således inte såsom i 4 § ligga till grund för ett beslut av Läkemedelsverket utan beslutet ett slutligt beslut meddelat av Etikprövningsmyndigheten. </w:t>
      </w:r>
    </w:p>
    <w:p w14:paraId="3A3D3C8B" w14:textId="1736D602" w:rsidR="008539B5" w:rsidRPr="00C958BA" w:rsidRDefault="008539B5" w:rsidP="008539B5">
      <w:pPr>
        <w:pStyle w:val="Brdtextmedindrag"/>
      </w:pPr>
      <w:r w:rsidRPr="00C958BA">
        <w:t xml:space="preserve">Av </w:t>
      </w:r>
      <w:r w:rsidRPr="000C43AC">
        <w:rPr>
          <w:i/>
          <w:iCs/>
        </w:rPr>
        <w:t>tredje stycket</w:t>
      </w:r>
      <w:r w:rsidRPr="00C958BA">
        <w:t xml:space="preserve"> framgår det att beslutet ska </w:t>
      </w:r>
      <w:r>
        <w:t>fattas av Etikpröv</w:t>
      </w:r>
      <w:r>
        <w:softHyphen/>
        <w:t>nings</w:t>
      </w:r>
      <w:r>
        <w:softHyphen/>
        <w:t>myndig</w:t>
      </w:r>
      <w:r>
        <w:softHyphen/>
        <w:t xml:space="preserve">heten och </w:t>
      </w:r>
      <w:r w:rsidRPr="00C958BA">
        <w:t>ställas till sponsorn med kopia till Läkemedelsverket. Enligt artikel 2.49 i MDR-förordningen är en sponsor den person, företag, institu</w:t>
      </w:r>
      <w:r>
        <w:softHyphen/>
      </w:r>
      <w:r w:rsidRPr="00C958BA">
        <w:t xml:space="preserve">tion eller organisation som ansvarar för att inleda, genomföra och ordna finansieringen av en klinisk prövning. Av beslutet ska det framgå om prövningen </w:t>
      </w:r>
      <w:r w:rsidRPr="007465FA">
        <w:t xml:space="preserve">utifrån den etiska granskningen får genomföras eller påbörjas, om den får genomföras eller påbörjas på vissa villkor eller om den inte får genomföras eller påbörjas. </w:t>
      </w:r>
    </w:p>
    <w:p w14:paraId="0D2189A9" w14:textId="2DBCCC24" w:rsidR="008539B5" w:rsidRPr="00C958BA" w:rsidRDefault="008539B5" w:rsidP="008539B5">
      <w:pPr>
        <w:pStyle w:val="Brdtextmedindrag"/>
      </w:pPr>
      <w:r w:rsidRPr="00C958BA">
        <w:t>Som framgår av författningskommentaren till 3 § så utför Etikpröv</w:t>
      </w:r>
      <w:r>
        <w:softHyphen/>
      </w:r>
      <w:r w:rsidRPr="00C958BA">
        <w:t>nings</w:t>
      </w:r>
      <w:r w:rsidRPr="00C958BA">
        <w:softHyphen/>
        <w:t xml:space="preserve">myndigheten de uppgifter som en etikkommitté ska göra enligt MDR-förordningen. </w:t>
      </w:r>
    </w:p>
    <w:p w14:paraId="2F547997" w14:textId="78A6A993" w:rsidR="008539B5" w:rsidRPr="00C958BA" w:rsidRDefault="008539B5" w:rsidP="008539B5">
      <w:pPr>
        <w:pStyle w:val="Brdtextmedindrag"/>
      </w:pPr>
      <w:r>
        <w:t xml:space="preserve">Paragrafen utformas efter synpunkter från </w:t>
      </w:r>
      <w:r w:rsidRPr="007465FA">
        <w:rPr>
          <w:i/>
          <w:iCs/>
        </w:rPr>
        <w:t>Lagrådet</w:t>
      </w:r>
      <w:r w:rsidRPr="00C958BA">
        <w:t>.</w:t>
      </w:r>
    </w:p>
    <w:p w14:paraId="5AAADC0E" w14:textId="77777777" w:rsidR="008539B5" w:rsidRPr="00C958BA" w:rsidRDefault="008539B5" w:rsidP="008539B5">
      <w:pPr>
        <w:pStyle w:val="Brdtextmedindrag"/>
      </w:pPr>
      <w:r w:rsidRPr="00C958BA">
        <w:t xml:space="preserve">Övervägandena finns i avsnitt 10.4. </w:t>
      </w:r>
    </w:p>
    <w:p w14:paraId="67C8DFBF" w14:textId="77777777" w:rsidR="008539B5" w:rsidRDefault="008539B5" w:rsidP="008539B5">
      <w:pPr>
        <w:pStyle w:val="Rubrik4utannumrering"/>
      </w:pPr>
      <w:r>
        <w:t>Utgångspunkter för etisk granskning och beslutsförhet m.m.</w:t>
      </w:r>
    </w:p>
    <w:p w14:paraId="203C9A59" w14:textId="41FD3840" w:rsidR="008539B5" w:rsidRDefault="008539B5" w:rsidP="008539B5">
      <w:pPr>
        <w:pStyle w:val="Brdtext"/>
        <w:rPr>
          <w:sz w:val="18"/>
          <w:szCs w:val="18"/>
        </w:rPr>
      </w:pPr>
      <w:r>
        <w:rPr>
          <w:b/>
          <w:bCs/>
          <w:sz w:val="18"/>
          <w:szCs w:val="18"/>
        </w:rPr>
        <w:t>6 §</w:t>
      </w:r>
      <w:r>
        <w:rPr>
          <w:sz w:val="18"/>
          <w:szCs w:val="18"/>
        </w:rPr>
        <w:t xml:space="preserve">    Vad som anges i 7–11 §§ lagen (2003:460) om etikprövning av forskning som avser människor ska ligga till grund för bedömningen vid granskning enligt 4 och 5 §§. </w:t>
      </w:r>
    </w:p>
    <w:p w14:paraId="4FFA1AC1" w14:textId="49C3D854" w:rsidR="008539B5" w:rsidRDefault="008539B5" w:rsidP="008539B5">
      <w:pPr>
        <w:pStyle w:val="Brdtextmedindrag"/>
      </w:pPr>
      <w:r>
        <w:rPr>
          <w:sz w:val="18"/>
          <w:szCs w:val="18"/>
        </w:rPr>
        <w:t>Vid en etisk granskning av en ansökan om tillstånd att genomföra en klinisk pröv</w:t>
      </w:r>
      <w:r>
        <w:rPr>
          <w:sz w:val="18"/>
          <w:szCs w:val="18"/>
        </w:rPr>
        <w:softHyphen/>
        <w:t>ning eller en anmälan av en klinisk prövning ska 25–28 §§ lagen om etik</w:t>
      </w:r>
      <w:r>
        <w:rPr>
          <w:sz w:val="18"/>
          <w:szCs w:val="18"/>
        </w:rPr>
        <w:softHyphen/>
        <w:t>pröv</w:t>
      </w:r>
      <w:r>
        <w:rPr>
          <w:sz w:val="18"/>
          <w:szCs w:val="18"/>
        </w:rPr>
        <w:softHyphen/>
        <w:t>ning av forskning som avser människor tillämpas.</w:t>
      </w:r>
      <w:r>
        <w:t xml:space="preserve"> </w:t>
      </w:r>
    </w:p>
    <w:p w14:paraId="48E13076" w14:textId="77777777" w:rsidR="008539B5" w:rsidRDefault="008539B5" w:rsidP="008539B5">
      <w:pPr>
        <w:pStyle w:val="Brdtextmedindrag"/>
      </w:pPr>
    </w:p>
    <w:p w14:paraId="020CEA40" w14:textId="4320A75F" w:rsidR="008539B5" w:rsidRDefault="008539B5" w:rsidP="008539B5">
      <w:pPr>
        <w:pStyle w:val="Brdtext"/>
      </w:pPr>
      <w:r>
        <w:t>I paragrafen anges de allmänna utgångspunkter som ska beaktas vid den etiska granskningen och de bestämmelser som gäller vid en sådan gransk</w:t>
      </w:r>
      <w:r>
        <w:softHyphen/>
        <w:t xml:space="preserve">ning. I paragrafens </w:t>
      </w:r>
      <w:r>
        <w:rPr>
          <w:i/>
          <w:iCs/>
        </w:rPr>
        <w:t>första stycke</w:t>
      </w:r>
      <w:r>
        <w:t xml:space="preserve"> finns bestämmelser om de utgångspunkter som ska användas vid den etiska granskningen av en ansökan eller an</w:t>
      </w:r>
      <w:r>
        <w:softHyphen/>
        <w:t>mäl</w:t>
      </w:r>
      <w:r>
        <w:softHyphen/>
        <w:t xml:space="preserve">an om att få genomföra en klinisk prövning eller en väsentlig ändring av en pågående klinisk prövning. </w:t>
      </w:r>
    </w:p>
    <w:p w14:paraId="44834263" w14:textId="373561BB" w:rsidR="008539B5" w:rsidRDefault="008539B5" w:rsidP="008539B5">
      <w:pPr>
        <w:pStyle w:val="Brdtextmedindrag"/>
      </w:pPr>
      <w:r>
        <w:t>Etikprövningslagen innehåller i 7–11 §§ vissa utgångspunkter som ska ligga till grund vid etikprövning av forskning. Dessa utgångspunkter ska även ligga till grund för den etiska granskningen av en klinisk prövning. I vissa av de nämnda bestämmelserna i etikprövningslagen förekommer term</w:t>
      </w:r>
      <w:r>
        <w:softHyphen/>
        <w:t>en forskningsperson (9 och 10 §§). Med forskningsperson avses enligt 2 § etikprövningslagen ”en levande människa som forskningen avser”. Med försöksperson avses enligt artikel 2.50 i MDR-förordningen en ”person som deltar i en klinisk prövning”. Ordet forskningsperson, så som det definieras i etikprövningslagen, är vidare och innefattar ordet försöks</w:t>
      </w:r>
      <w:r>
        <w:softHyphen/>
        <w:t xml:space="preserve">person så som det definieras i MDR-förordningen.  </w:t>
      </w:r>
    </w:p>
    <w:p w14:paraId="7A969F17" w14:textId="11180FEF" w:rsidR="008539B5" w:rsidRDefault="008539B5" w:rsidP="008539B5">
      <w:pPr>
        <w:pStyle w:val="Brdtextmedindrag"/>
      </w:pPr>
      <w:r>
        <w:t xml:space="preserve">I </w:t>
      </w:r>
      <w:r>
        <w:rPr>
          <w:i/>
          <w:iCs/>
        </w:rPr>
        <w:t>andra stycket</w:t>
      </w:r>
      <w:r>
        <w:t xml:space="preserve"> anges vilka bestämmelser i etikprövningslagen som ska tillämpas vid etisk granskning, nämligen de bestämmelser som rör Etik</w:t>
      </w:r>
      <w:r>
        <w:softHyphen/>
        <w:t>pröv</w:t>
      </w:r>
      <w:r>
        <w:softHyphen/>
        <w:t>ningsmyndighetens verksamhetsregioner och avdelningar, besluts</w:t>
      </w:r>
      <w:r>
        <w:softHyphen/>
        <w:t>för</w:t>
      </w:r>
      <w:r>
        <w:softHyphen/>
        <w:t xml:space="preserve">het och möjlighet att hämta in yttrande från andra myndigheter (remiss).  </w:t>
      </w:r>
    </w:p>
    <w:p w14:paraId="7F621F00" w14:textId="77777777" w:rsidR="008539B5" w:rsidRDefault="008539B5" w:rsidP="008539B5">
      <w:pPr>
        <w:pStyle w:val="Brdtextmedindrag"/>
      </w:pPr>
      <w:r>
        <w:t>Övervägandena finns i avsnitt 10.2 och 10.7.</w:t>
      </w:r>
    </w:p>
    <w:p w14:paraId="724C47B2" w14:textId="77777777" w:rsidR="008539B5" w:rsidRDefault="008539B5" w:rsidP="008539B5">
      <w:pPr>
        <w:pStyle w:val="Rubrik4utannumrering"/>
      </w:pPr>
      <w:r>
        <w:t>Överklagande</w:t>
      </w:r>
    </w:p>
    <w:p w14:paraId="73676BE0" w14:textId="2CC45740" w:rsidR="008539B5" w:rsidRDefault="008539B5" w:rsidP="008539B5">
      <w:pPr>
        <w:pStyle w:val="Brdtext"/>
        <w:rPr>
          <w:sz w:val="18"/>
          <w:szCs w:val="18"/>
        </w:rPr>
      </w:pPr>
      <w:r>
        <w:rPr>
          <w:b/>
          <w:bCs/>
          <w:sz w:val="18"/>
          <w:szCs w:val="18"/>
        </w:rPr>
        <w:t>7 §</w:t>
      </w:r>
      <w:r>
        <w:rPr>
          <w:sz w:val="18"/>
          <w:szCs w:val="18"/>
        </w:rPr>
        <w:t>    Etikprövningsmyndighetens beslut enligt 5 § får överklagas till Överklagandenämnden för etikprövning. Andra beslut enligt denna lag får inte överklagas.</w:t>
      </w:r>
    </w:p>
    <w:p w14:paraId="61A26616" w14:textId="77777777" w:rsidR="008539B5" w:rsidRDefault="008539B5" w:rsidP="008539B5">
      <w:pPr>
        <w:pStyle w:val="Brdtextmedindrag"/>
      </w:pPr>
      <w:r>
        <w:rPr>
          <w:sz w:val="18"/>
          <w:szCs w:val="18"/>
        </w:rPr>
        <w:t>Beslut av Överklagandenämnden för etikprövning får inte överklagas.</w:t>
      </w:r>
    </w:p>
    <w:p w14:paraId="2E33419F" w14:textId="77777777" w:rsidR="008539B5" w:rsidRDefault="008539B5" w:rsidP="008539B5">
      <w:pPr>
        <w:pStyle w:val="Brdtextmedindrag"/>
      </w:pPr>
    </w:p>
    <w:p w14:paraId="7F692C40" w14:textId="56534113" w:rsidR="008539B5" w:rsidRDefault="008539B5" w:rsidP="008539B5">
      <w:pPr>
        <w:pStyle w:val="Brdtext"/>
      </w:pPr>
      <w:r>
        <w:t xml:space="preserve">Paragrafen innehåller bestämmelser om överklagande. Av </w:t>
      </w:r>
      <w:r>
        <w:rPr>
          <w:i/>
          <w:iCs/>
        </w:rPr>
        <w:t>första stycket</w:t>
      </w:r>
      <w:r>
        <w:t xml:space="preserve"> följer att Etikprövningsmyndighetens beslut enligt 5 § får överklagas till Över</w:t>
      </w:r>
      <w:r>
        <w:softHyphen/>
        <w:t>klagandenämnden för etikprövning. Andra beslut får inte överklagas vilket innebär att beslut om yttrande enligt 4 § inte får överklagas. Av 4 § fram</w:t>
      </w:r>
      <w:r>
        <w:softHyphen/>
        <w:t>går att det yttrande som Etikprövningsmyndig</w:t>
      </w:r>
      <w:r>
        <w:softHyphen/>
        <w:t>heten beslutar om ska lämnas till Läkemedelsverket. Därefter är det Läke</w:t>
      </w:r>
      <w:r>
        <w:softHyphen/>
        <w:t>medelsverket som fattar det slutliga beslutet om tillstånd till klinisk pröv</w:t>
      </w:r>
      <w:r>
        <w:softHyphen/>
        <w:t>ning, jämför 2 kap. 4 § lagen med kompletterande bestämmelser till EU:s förordning om medicin</w:t>
      </w:r>
      <w:r>
        <w:softHyphen/>
        <w:t>tekniska produkter. Läkemedelsverkets beslut i fråga om tillstånd får över</w:t>
      </w:r>
      <w:r>
        <w:softHyphen/>
        <w:t>klagas till allmän förvaltningsdomstol enligt 6 kap. 2 § lagen med kompletterande bestämmelser till EU:s förordning om medicintekniska produkter. Vid ett sådant överklagande kan en allmän förvaltningsdomstol med stöd av 8 § förvaltningsprocesslagen (1971:291) hämta in ett yttrande från Överklagandenämnden för etikprövning. Det ger för</w:t>
      </w:r>
      <w:r>
        <w:softHyphen/>
        <w:t>valtningsrätten underlag för den etiska granskningen från en annan in</w:t>
      </w:r>
      <w:r>
        <w:softHyphen/>
        <w:t>stans än Etik</w:t>
      </w:r>
      <w:r>
        <w:softHyphen/>
        <w:t>pröv</w:t>
      </w:r>
      <w:r>
        <w:softHyphen/>
        <w:t>ningsmyndigheten, som lämnade sitt yttrande till Läke</w:t>
      </w:r>
      <w:r>
        <w:softHyphen/>
        <w:t>medels</w:t>
      </w:r>
      <w:r>
        <w:softHyphen/>
        <w:t>verket.</w:t>
      </w:r>
    </w:p>
    <w:p w14:paraId="00D39C00" w14:textId="77777777" w:rsidR="008539B5" w:rsidRDefault="008539B5" w:rsidP="008539B5">
      <w:pPr>
        <w:pStyle w:val="Brdtextmedindrag"/>
      </w:pPr>
      <w:r>
        <w:t xml:space="preserve">Av </w:t>
      </w:r>
      <w:r>
        <w:rPr>
          <w:i/>
          <w:iCs/>
        </w:rPr>
        <w:t>andra stycket</w:t>
      </w:r>
      <w:r>
        <w:t xml:space="preserve"> framgår att ett beslut av Överklagandenämnden för etikprövning inte får överklagas. </w:t>
      </w:r>
    </w:p>
    <w:p w14:paraId="51144C25" w14:textId="77777777" w:rsidR="008539B5" w:rsidRDefault="008539B5" w:rsidP="008539B5">
      <w:pPr>
        <w:pStyle w:val="Brdtextmedindrag"/>
      </w:pPr>
      <w:r>
        <w:t>Övervägandena finns i avsnitt 10.8.</w:t>
      </w:r>
    </w:p>
    <w:p w14:paraId="12B9FE5D" w14:textId="77777777" w:rsidR="008539B5" w:rsidRDefault="008539B5" w:rsidP="008539B5">
      <w:pPr>
        <w:pStyle w:val="Rubrik4utannumrering"/>
      </w:pPr>
      <w:r>
        <w:t>Ikraftträdandebestämmelse</w:t>
      </w:r>
    </w:p>
    <w:p w14:paraId="045FE957" w14:textId="6C155015" w:rsidR="008539B5" w:rsidRDefault="008539B5" w:rsidP="008539B5">
      <w:pPr>
        <w:pStyle w:val="Brdtext"/>
      </w:pPr>
      <w:r>
        <w:t>Denna lag träder i kraft den 15 juli 2021.</w:t>
      </w:r>
    </w:p>
    <w:p w14:paraId="6E8760E1" w14:textId="77777777" w:rsidR="008539B5" w:rsidRDefault="008539B5" w:rsidP="008539B5">
      <w:pPr>
        <w:pStyle w:val="Brdtextmedindrag"/>
      </w:pPr>
    </w:p>
    <w:p w14:paraId="43CE7243" w14:textId="0207C55F" w:rsidR="008539B5" w:rsidRDefault="008539B5" w:rsidP="008539B5">
      <w:pPr>
        <w:pStyle w:val="Brdtextmedindrag"/>
        <w:ind w:firstLine="0"/>
      </w:pPr>
      <w:r>
        <w:t>Av artikel 123.2 i MDR-förordningen framgår det att EU-förordningen ska börja tillämpas den 26 maj 2021. Den nya lagen ska träda i kraft den 15 juli 2021, vilket är så snart som möjligt efter det att MDR-förordningen börjar tillämpas.</w:t>
      </w:r>
      <w:r w:rsidDel="00970F98">
        <w:t xml:space="preserve"> </w:t>
      </w:r>
      <w:r>
        <w:t>Övervägandena finns i avsnitt 18.2.</w:t>
      </w:r>
    </w:p>
    <w:p w14:paraId="31438FD2" w14:textId="77777777" w:rsidR="008539B5" w:rsidRDefault="008539B5" w:rsidP="008539B5">
      <w:pPr>
        <w:pStyle w:val="Rubrik2"/>
      </w:pPr>
      <w:bookmarkStart w:id="761" w:name="_Toc65132756"/>
      <w:bookmarkStart w:id="762" w:name="_Toc69367625"/>
      <w:r>
        <w:t>Förslaget till lag om ändring i lagen (2021:000) med kompletterande bestämmelser om etisk granskning till EU:s förordning om medicintekniska produkter</w:t>
      </w:r>
      <w:bookmarkEnd w:id="761"/>
      <w:bookmarkEnd w:id="762"/>
    </w:p>
    <w:p w14:paraId="07F12D28" w14:textId="77777777" w:rsidR="008539B5" w:rsidRDefault="008539B5" w:rsidP="008539B5">
      <w:pPr>
        <w:pStyle w:val="Brdtext"/>
      </w:pPr>
      <w:r>
        <w:t>Till följd av att lagen med kompletterande bestämmelser om etisk granskning till EU:s förordning om medicintekniska produkter kommer att komplettera både MDR- och IVDR-förordningen så ska rubriken till lagen ändras så att den heter lagen med kompletterande bestämmelser om etisk granskning till EU:s förordningar om medicintekniska produkter.</w:t>
      </w:r>
    </w:p>
    <w:p w14:paraId="4A5DFE0B" w14:textId="77777777" w:rsidR="008539B5" w:rsidRDefault="008539B5" w:rsidP="008539B5">
      <w:pPr>
        <w:pStyle w:val="Brdtext"/>
      </w:pPr>
    </w:p>
    <w:p w14:paraId="12E7D3C6" w14:textId="77E7DBEC" w:rsidR="008539B5" w:rsidRDefault="008539B5" w:rsidP="008539B5">
      <w:pPr>
        <w:pStyle w:val="Brdtextmedindrag"/>
        <w:ind w:firstLine="0"/>
        <w:rPr>
          <w:sz w:val="18"/>
          <w:szCs w:val="18"/>
        </w:rPr>
      </w:pPr>
      <w:r>
        <w:rPr>
          <w:b/>
          <w:sz w:val="18"/>
          <w:szCs w:val="18"/>
        </w:rPr>
        <w:t>1 §</w:t>
      </w:r>
      <w:r>
        <w:rPr>
          <w:sz w:val="18"/>
          <w:szCs w:val="18"/>
        </w:rPr>
        <w:t xml:space="preserve">    Denna lag kompletterar </w:t>
      </w:r>
    </w:p>
    <w:p w14:paraId="62B41C5C" w14:textId="77777777" w:rsidR="008539B5" w:rsidRDefault="008539B5" w:rsidP="008539B5">
      <w:pPr>
        <w:pStyle w:val="Brdtextmedindrag"/>
        <w:rPr>
          <w:sz w:val="18"/>
          <w:szCs w:val="18"/>
        </w:rPr>
      </w:pPr>
      <w:r>
        <w:rPr>
          <w:i/>
          <w:sz w:val="18"/>
          <w:szCs w:val="18"/>
        </w:rPr>
        <w:t>1.</w:t>
      </w:r>
      <w:r>
        <w:rPr>
          <w:sz w:val="18"/>
          <w:szCs w:val="18"/>
        </w:rPr>
        <w:t> Europaparlamentets och rådets förordning (EU) 2017/745 av den 5 april 2017 om medicintekniska produkter, om ändring av direktiv 2001/83/EG, förordning (EG) nr 178/2002 och förordning (EG) nr 1223/2009 och om upphävande av rådets direktiv 90/385/EEG och 93/42/EEG</w:t>
      </w:r>
      <w:r>
        <w:rPr>
          <w:i/>
          <w:sz w:val="18"/>
          <w:szCs w:val="18"/>
        </w:rPr>
        <w:t>, och</w:t>
      </w:r>
      <w:r>
        <w:rPr>
          <w:sz w:val="18"/>
          <w:szCs w:val="18"/>
        </w:rPr>
        <w:t xml:space="preserve"> </w:t>
      </w:r>
    </w:p>
    <w:p w14:paraId="32B0CF90" w14:textId="77777777" w:rsidR="008539B5" w:rsidRDefault="008539B5" w:rsidP="008539B5">
      <w:pPr>
        <w:pStyle w:val="Brdtextmedindrag"/>
        <w:rPr>
          <w:i/>
          <w:sz w:val="18"/>
          <w:szCs w:val="18"/>
        </w:rPr>
      </w:pPr>
      <w:r>
        <w:rPr>
          <w:i/>
          <w:sz w:val="18"/>
          <w:szCs w:val="18"/>
        </w:rPr>
        <w:t>2. Europaparlamentets och rådets förordning (EU) 2017/746 av den 5 april 2017 om medicintekniska produkter för in vitro-diagnostik och om upphävande av direktiv 98/79/EG och kommissionens beslut 2010/227/EU.</w:t>
      </w:r>
    </w:p>
    <w:p w14:paraId="44178E7F" w14:textId="77777777" w:rsidR="008539B5" w:rsidRDefault="008539B5" w:rsidP="008539B5">
      <w:pPr>
        <w:pStyle w:val="Brdtextmedindrag"/>
        <w:rPr>
          <w:sz w:val="18"/>
          <w:szCs w:val="18"/>
        </w:rPr>
      </w:pPr>
      <w:r>
        <w:rPr>
          <w:sz w:val="18"/>
          <w:szCs w:val="18"/>
        </w:rPr>
        <w:t xml:space="preserve">Enligt artikel 62.3 i </w:t>
      </w:r>
      <w:r>
        <w:rPr>
          <w:i/>
          <w:sz w:val="18"/>
          <w:szCs w:val="18"/>
        </w:rPr>
        <w:t>förordning (EU) 2017/745 och artikel 58.3 i förordning (EU) 2017/746</w:t>
      </w:r>
      <w:r>
        <w:rPr>
          <w:sz w:val="18"/>
          <w:szCs w:val="18"/>
        </w:rPr>
        <w:t xml:space="preserve"> ska vissa kliniska prövningar </w:t>
      </w:r>
      <w:r>
        <w:rPr>
          <w:i/>
          <w:sz w:val="18"/>
          <w:szCs w:val="18"/>
        </w:rPr>
        <w:t>och vissa prestandastudier</w:t>
      </w:r>
      <w:r>
        <w:rPr>
          <w:sz w:val="18"/>
          <w:szCs w:val="18"/>
        </w:rPr>
        <w:t xml:space="preserve"> vara föremål för vetenskaplig och etisk granskning. Lagen innehåller bestämmelser om den etiska granskningen av ansökningar och anmälningar för att få genomföra en klinisk prövning </w:t>
      </w:r>
      <w:r>
        <w:rPr>
          <w:i/>
          <w:sz w:val="18"/>
          <w:szCs w:val="18"/>
        </w:rPr>
        <w:t>eller en prestandastudie.</w:t>
      </w:r>
      <w:r>
        <w:rPr>
          <w:sz w:val="18"/>
          <w:szCs w:val="18"/>
        </w:rPr>
        <w:t xml:space="preserve"> </w:t>
      </w:r>
    </w:p>
    <w:p w14:paraId="56C2670A" w14:textId="77777777" w:rsidR="008539B5" w:rsidRDefault="008539B5" w:rsidP="008539B5">
      <w:pPr>
        <w:pStyle w:val="Brdtextmedindrag"/>
      </w:pPr>
    </w:p>
    <w:p w14:paraId="7AF7E0B7" w14:textId="77777777" w:rsidR="008539B5" w:rsidRDefault="008539B5" w:rsidP="008539B5">
      <w:pPr>
        <w:pStyle w:val="Brdtextmedindrag"/>
        <w:ind w:firstLine="0"/>
        <w:rPr>
          <w:szCs w:val="22"/>
        </w:rPr>
      </w:pPr>
      <w:r>
        <w:rPr>
          <w:szCs w:val="22"/>
        </w:rPr>
        <w:t xml:space="preserve">Paragrafen anger lagens innehåll. I </w:t>
      </w:r>
      <w:r>
        <w:rPr>
          <w:i/>
          <w:szCs w:val="22"/>
        </w:rPr>
        <w:t>första stycket</w:t>
      </w:r>
      <w:r>
        <w:rPr>
          <w:szCs w:val="22"/>
        </w:rPr>
        <w:t xml:space="preserve"> görs ett tillägg om att lag</w:t>
      </w:r>
      <w:r>
        <w:rPr>
          <w:szCs w:val="22"/>
        </w:rPr>
        <w:softHyphen/>
        <w:t>en även innehåller kompletterande bestämmelser till IVDR-förord</w:t>
      </w:r>
      <w:r>
        <w:rPr>
          <w:szCs w:val="22"/>
        </w:rPr>
        <w:softHyphen/>
        <w:t>ning</w:t>
      </w:r>
      <w:r>
        <w:rPr>
          <w:szCs w:val="22"/>
        </w:rPr>
        <w:softHyphen/>
        <w:t>en.</w:t>
      </w:r>
    </w:p>
    <w:p w14:paraId="1274D6E0" w14:textId="2AF75C98" w:rsidR="008539B5" w:rsidRDefault="008539B5" w:rsidP="008539B5">
      <w:pPr>
        <w:pStyle w:val="Brdtextmedindrag"/>
        <w:rPr>
          <w:szCs w:val="22"/>
        </w:rPr>
      </w:pPr>
      <w:r>
        <w:rPr>
          <w:i/>
          <w:iCs/>
          <w:szCs w:val="22"/>
        </w:rPr>
        <w:t>A</w:t>
      </w:r>
      <w:r>
        <w:rPr>
          <w:i/>
          <w:szCs w:val="22"/>
        </w:rPr>
        <w:t>ndra stycket</w:t>
      </w:r>
      <w:r>
        <w:rPr>
          <w:szCs w:val="22"/>
        </w:rPr>
        <w:t xml:space="preserve"> ändras så att det framgår att även prestandastudier ska vara före</w:t>
      </w:r>
      <w:r>
        <w:rPr>
          <w:szCs w:val="22"/>
        </w:rPr>
        <w:softHyphen/>
        <w:t>mål för vetenskaplig och etisk granskning och att lagen innehåller be</w:t>
      </w:r>
      <w:r>
        <w:rPr>
          <w:szCs w:val="22"/>
        </w:rPr>
        <w:softHyphen/>
        <w:t>stäm</w:t>
      </w:r>
      <w:r>
        <w:rPr>
          <w:szCs w:val="22"/>
        </w:rPr>
        <w:softHyphen/>
        <w:t>melser om den etiska granskningen av ansökningar och anmälning</w:t>
      </w:r>
      <w:r>
        <w:rPr>
          <w:szCs w:val="22"/>
        </w:rPr>
        <w:softHyphen/>
        <w:t>ar som utförs enligt IVDR-förordningen.</w:t>
      </w:r>
    </w:p>
    <w:p w14:paraId="276415BC" w14:textId="77777777" w:rsidR="008539B5" w:rsidRDefault="008539B5" w:rsidP="008539B5">
      <w:pPr>
        <w:pStyle w:val="Brdtextmedindrag"/>
        <w:rPr>
          <w:szCs w:val="22"/>
        </w:rPr>
      </w:pPr>
      <w:r>
        <w:rPr>
          <w:szCs w:val="22"/>
        </w:rPr>
        <w:t>Hänvisningarna till bägge EU-förordningarna i denna lag är dynamiska och avser alltså förordningarna i den vid varje tidpunkt gällande lydelsen.</w:t>
      </w:r>
    </w:p>
    <w:p w14:paraId="45A29647" w14:textId="77777777" w:rsidR="008539B5" w:rsidRDefault="008539B5" w:rsidP="008539B5">
      <w:pPr>
        <w:pStyle w:val="Brdtextmedindrag"/>
        <w:rPr>
          <w:szCs w:val="22"/>
        </w:rPr>
      </w:pPr>
      <w:r>
        <w:rPr>
          <w:szCs w:val="22"/>
        </w:rPr>
        <w:t>Övervägandena finns i avsnitt 10.2.</w:t>
      </w:r>
    </w:p>
    <w:p w14:paraId="096BF87D" w14:textId="77777777" w:rsidR="008539B5" w:rsidRDefault="008539B5" w:rsidP="008539B5">
      <w:pPr>
        <w:pStyle w:val="Brdtextmedindrag"/>
      </w:pPr>
    </w:p>
    <w:p w14:paraId="0E288CF5" w14:textId="20CCEFF5" w:rsidR="008539B5" w:rsidRDefault="008539B5" w:rsidP="008539B5">
      <w:pPr>
        <w:pStyle w:val="Brdtextmedindrag"/>
        <w:ind w:firstLine="0"/>
        <w:rPr>
          <w:sz w:val="18"/>
          <w:szCs w:val="18"/>
        </w:rPr>
      </w:pPr>
      <w:r>
        <w:rPr>
          <w:b/>
          <w:sz w:val="18"/>
          <w:szCs w:val="18"/>
        </w:rPr>
        <w:t>2 §</w:t>
      </w:r>
      <w:r>
        <w:rPr>
          <w:sz w:val="18"/>
          <w:szCs w:val="18"/>
        </w:rPr>
        <w:t>    </w:t>
      </w:r>
      <w:bookmarkStart w:id="763" w:name="_Hlk20916508"/>
      <w:r>
        <w:rPr>
          <w:sz w:val="18"/>
          <w:szCs w:val="18"/>
        </w:rPr>
        <w:t xml:space="preserve">Termer och uttryck i denna lag har samma betydelse som i </w:t>
      </w:r>
      <w:r>
        <w:rPr>
          <w:i/>
          <w:iCs/>
          <w:sz w:val="18"/>
          <w:szCs w:val="18"/>
        </w:rPr>
        <w:t>förordning (EU) 2017/745</w:t>
      </w:r>
      <w:r>
        <w:rPr>
          <w:sz w:val="18"/>
          <w:szCs w:val="18"/>
        </w:rPr>
        <w:t xml:space="preserve"> </w:t>
      </w:r>
      <w:r>
        <w:rPr>
          <w:i/>
          <w:sz w:val="18"/>
          <w:szCs w:val="18"/>
        </w:rPr>
        <w:t>och förordning (EU) 2017/746.</w:t>
      </w:r>
    </w:p>
    <w:bookmarkEnd w:id="763"/>
    <w:p w14:paraId="44B459A9" w14:textId="77777777" w:rsidR="008539B5" w:rsidRDefault="008539B5" w:rsidP="008539B5">
      <w:pPr>
        <w:pStyle w:val="Brdtextmedindrag"/>
        <w:rPr>
          <w:sz w:val="18"/>
          <w:szCs w:val="18"/>
        </w:rPr>
      </w:pPr>
      <w:r>
        <w:rPr>
          <w:sz w:val="18"/>
          <w:szCs w:val="18"/>
        </w:rPr>
        <w:t xml:space="preserve">Kompletterande bestämmelser om tillstånd att genomföra en klinisk prövning </w:t>
      </w:r>
      <w:r>
        <w:rPr>
          <w:i/>
          <w:sz w:val="18"/>
          <w:szCs w:val="18"/>
        </w:rPr>
        <w:t>eller en prestandastudie</w:t>
      </w:r>
      <w:r>
        <w:rPr>
          <w:sz w:val="18"/>
          <w:szCs w:val="18"/>
        </w:rPr>
        <w:t xml:space="preserve"> finns i lagen (2021:000) med kompletterande bestäm</w:t>
      </w:r>
      <w:r>
        <w:rPr>
          <w:sz w:val="18"/>
          <w:szCs w:val="18"/>
        </w:rPr>
        <w:softHyphen/>
        <w:t>mels</w:t>
      </w:r>
      <w:r>
        <w:rPr>
          <w:sz w:val="18"/>
          <w:szCs w:val="18"/>
        </w:rPr>
        <w:softHyphen/>
        <w:t xml:space="preserve">er till EU:s </w:t>
      </w:r>
      <w:r>
        <w:rPr>
          <w:i/>
          <w:sz w:val="18"/>
          <w:szCs w:val="18"/>
        </w:rPr>
        <w:t>förordningar</w:t>
      </w:r>
      <w:r>
        <w:rPr>
          <w:sz w:val="18"/>
          <w:szCs w:val="18"/>
        </w:rPr>
        <w:t xml:space="preserve"> om medicintekniska produkter.</w:t>
      </w:r>
    </w:p>
    <w:p w14:paraId="55E08D3F" w14:textId="77777777" w:rsidR="008539B5" w:rsidRDefault="008539B5" w:rsidP="008539B5">
      <w:pPr>
        <w:pStyle w:val="Brdtextmedindrag"/>
      </w:pPr>
    </w:p>
    <w:p w14:paraId="22979676" w14:textId="77777777" w:rsidR="008539B5" w:rsidRDefault="008539B5" w:rsidP="008539B5">
      <w:pPr>
        <w:pStyle w:val="Brdtextmedindrag"/>
        <w:ind w:firstLine="0"/>
      </w:pPr>
      <w:bookmarkStart w:id="764" w:name="_Hlk64019475"/>
      <w:r>
        <w:t>I paragrafen anges de termer och uttryck som används i lagen och det finns även en upp</w:t>
      </w:r>
      <w:r>
        <w:softHyphen/>
        <w:t xml:space="preserve">lysning om att kompletterande bestämmelser finns i annan lag. </w:t>
      </w:r>
      <w:bookmarkEnd w:id="764"/>
      <w:r>
        <w:t xml:space="preserve">Ett tillägg görs i </w:t>
      </w:r>
      <w:r>
        <w:rPr>
          <w:i/>
        </w:rPr>
        <w:t>första stycket</w:t>
      </w:r>
      <w:r>
        <w:t xml:space="preserve"> så att det framgår att de termer och uttryck som används i lagen ska förstås på samma sätt som i IVDR-förordningen.  </w:t>
      </w:r>
    </w:p>
    <w:p w14:paraId="2C73E7EA" w14:textId="77777777" w:rsidR="008539B5" w:rsidRDefault="008539B5" w:rsidP="008539B5">
      <w:pPr>
        <w:pStyle w:val="Brdtextmedindrag"/>
      </w:pPr>
      <w:r>
        <w:t xml:space="preserve">I </w:t>
      </w:r>
      <w:r>
        <w:rPr>
          <w:i/>
        </w:rPr>
        <w:t>andra stycket</w:t>
      </w:r>
      <w:r>
        <w:t xml:space="preserve"> görs ett tillägg så att det framgår att det finns ytterligare bestämmelser om tillstånd att genomföra en prestandastudie i lagen med kompletterande bestämmelser till EU:s förordningar om medicintekniska produkter. </w:t>
      </w:r>
    </w:p>
    <w:p w14:paraId="7594B493" w14:textId="77777777" w:rsidR="008539B5" w:rsidRDefault="008539B5" w:rsidP="008539B5">
      <w:pPr>
        <w:pStyle w:val="Brdtextmedindrag"/>
      </w:pPr>
      <w:r>
        <w:t>Övervägandena finns i avsnitt 10.2.</w:t>
      </w:r>
    </w:p>
    <w:p w14:paraId="64E070EC" w14:textId="77777777" w:rsidR="008539B5" w:rsidRDefault="008539B5" w:rsidP="008539B5">
      <w:pPr>
        <w:pStyle w:val="Rubrik4utannumrering"/>
      </w:pPr>
      <w:r>
        <w:t xml:space="preserve">Etisk granskning av en ansökan om tillstånd till en klinisk prövning </w:t>
      </w:r>
      <w:r>
        <w:rPr>
          <w:i/>
          <w:iCs/>
        </w:rPr>
        <w:t>eller en prestandastudie</w:t>
      </w:r>
      <w:r>
        <w:t xml:space="preserve"> eller av en anmälan om väsentlig ändring</w:t>
      </w:r>
    </w:p>
    <w:p w14:paraId="115901F4" w14:textId="3E77A33A" w:rsidR="008539B5" w:rsidRDefault="008539B5" w:rsidP="008539B5">
      <w:pPr>
        <w:pStyle w:val="Brdtextmedindrag"/>
        <w:ind w:firstLine="0"/>
        <w:rPr>
          <w:sz w:val="18"/>
          <w:szCs w:val="18"/>
        </w:rPr>
      </w:pPr>
      <w:r>
        <w:rPr>
          <w:b/>
          <w:sz w:val="18"/>
          <w:szCs w:val="18"/>
        </w:rPr>
        <w:t>4 §</w:t>
      </w:r>
      <w:r>
        <w:rPr>
          <w:sz w:val="18"/>
          <w:szCs w:val="18"/>
        </w:rPr>
        <w:t xml:space="preserve">    Resultatet av en etisk granskning enligt artiklarna 62.4 b, 75.3 b och 78.10 i </w:t>
      </w:r>
      <w:r>
        <w:rPr>
          <w:i/>
          <w:sz w:val="18"/>
          <w:szCs w:val="18"/>
        </w:rPr>
        <w:t>för</w:t>
      </w:r>
      <w:r>
        <w:rPr>
          <w:i/>
          <w:sz w:val="18"/>
          <w:szCs w:val="18"/>
        </w:rPr>
        <w:softHyphen/>
        <w:t>ordning (EU) 2017/745 och artiklarna 58.5 b, 71.3 b och 74.10 i förordning (EU) 2017/746</w:t>
      </w:r>
      <w:r>
        <w:rPr>
          <w:sz w:val="18"/>
          <w:szCs w:val="18"/>
        </w:rPr>
        <w:t xml:space="preserve"> ska redovisas i ett yttrande som beslutas av Etikprövnings</w:t>
      </w:r>
      <w:r>
        <w:rPr>
          <w:sz w:val="18"/>
          <w:szCs w:val="18"/>
        </w:rPr>
        <w:softHyphen/>
        <w:t>myndig</w:t>
      </w:r>
      <w:r>
        <w:rPr>
          <w:sz w:val="18"/>
          <w:szCs w:val="18"/>
        </w:rPr>
        <w:softHyphen/>
        <w:t>het</w:t>
      </w:r>
      <w:r>
        <w:rPr>
          <w:sz w:val="18"/>
          <w:szCs w:val="18"/>
        </w:rPr>
        <w:softHyphen/>
        <w:t>en och lämnas till Läkemedelsverket.</w:t>
      </w:r>
    </w:p>
    <w:p w14:paraId="1EAC968E" w14:textId="5B9D0F0F" w:rsidR="008539B5" w:rsidRDefault="008539B5" w:rsidP="008539B5">
      <w:pPr>
        <w:pStyle w:val="Brdtextmedindrag"/>
        <w:rPr>
          <w:sz w:val="18"/>
          <w:szCs w:val="18"/>
        </w:rPr>
      </w:pPr>
      <w:r>
        <w:rPr>
          <w:sz w:val="18"/>
          <w:szCs w:val="18"/>
        </w:rPr>
        <w:t>Yttrandet ska innehålla en be</w:t>
      </w:r>
      <w:r>
        <w:rPr>
          <w:sz w:val="18"/>
          <w:szCs w:val="18"/>
        </w:rPr>
        <w:softHyphen/>
        <w:t>döm</w:t>
      </w:r>
      <w:r>
        <w:rPr>
          <w:sz w:val="18"/>
          <w:szCs w:val="18"/>
        </w:rPr>
        <w:softHyphen/>
        <w:t>ning av om en ansökan om tillstånd eller an</w:t>
      </w:r>
      <w:r>
        <w:rPr>
          <w:sz w:val="18"/>
          <w:szCs w:val="18"/>
        </w:rPr>
        <w:softHyphen/>
        <w:t xml:space="preserve">mälan om väsentlig ändring av en klinisk prövning </w:t>
      </w:r>
      <w:r>
        <w:rPr>
          <w:i/>
          <w:sz w:val="18"/>
          <w:szCs w:val="18"/>
        </w:rPr>
        <w:t>eller en prestanda</w:t>
      </w:r>
      <w:r>
        <w:rPr>
          <w:i/>
          <w:sz w:val="18"/>
          <w:szCs w:val="18"/>
        </w:rPr>
        <w:softHyphen/>
        <w:t>studie</w:t>
      </w:r>
      <w:r>
        <w:rPr>
          <w:sz w:val="18"/>
          <w:szCs w:val="18"/>
        </w:rPr>
        <w:t xml:space="preserve"> ska be</w:t>
      </w:r>
      <w:r>
        <w:rPr>
          <w:sz w:val="18"/>
          <w:szCs w:val="18"/>
        </w:rPr>
        <w:softHyphen/>
        <w:t>viljas, be</w:t>
      </w:r>
      <w:r>
        <w:rPr>
          <w:sz w:val="18"/>
          <w:szCs w:val="18"/>
        </w:rPr>
        <w:softHyphen/>
        <w:t>vilj</w:t>
      </w:r>
      <w:r>
        <w:rPr>
          <w:sz w:val="18"/>
          <w:szCs w:val="18"/>
        </w:rPr>
        <w:softHyphen/>
        <w:t>as på vissa vill</w:t>
      </w:r>
      <w:r>
        <w:rPr>
          <w:sz w:val="18"/>
          <w:szCs w:val="18"/>
        </w:rPr>
        <w:softHyphen/>
        <w:t>kor eller av</w:t>
      </w:r>
      <w:r>
        <w:rPr>
          <w:sz w:val="18"/>
          <w:szCs w:val="18"/>
        </w:rPr>
        <w:softHyphen/>
        <w:t>slås.</w:t>
      </w:r>
    </w:p>
    <w:p w14:paraId="5E187FCE" w14:textId="77777777" w:rsidR="008539B5" w:rsidRDefault="008539B5" w:rsidP="008539B5">
      <w:pPr>
        <w:pStyle w:val="Brdtextmedindrag"/>
        <w:rPr>
          <w:sz w:val="18"/>
          <w:szCs w:val="18"/>
        </w:rPr>
      </w:pPr>
      <w:r>
        <w:rPr>
          <w:sz w:val="18"/>
          <w:szCs w:val="18"/>
        </w:rPr>
        <w:t>Om en ansökan avser användning av biologiskt material från försökspersoner ska Etikprövningsmyndigheten i sitt yttrande föreslå vilka krav som ska gälla i fråga om information och samtycke för användning av materialet.</w:t>
      </w:r>
    </w:p>
    <w:p w14:paraId="6CEBE0D8" w14:textId="77777777" w:rsidR="008539B5" w:rsidRDefault="008539B5" w:rsidP="008539B5">
      <w:pPr>
        <w:pStyle w:val="Brdtextmedindrag"/>
        <w:rPr>
          <w:b/>
        </w:rPr>
      </w:pPr>
    </w:p>
    <w:p w14:paraId="301DA499" w14:textId="655FECDF" w:rsidR="008539B5" w:rsidRDefault="008539B5" w:rsidP="008539B5">
      <w:pPr>
        <w:pStyle w:val="Brdtextmedindrag"/>
        <w:ind w:firstLine="0"/>
      </w:pPr>
      <w:r>
        <w:t xml:space="preserve">Paragrafen reglerar hur Etikprövningsmyndigheten ska redovisa resultatet av sin etiska granskning. I paragrafens </w:t>
      </w:r>
      <w:r>
        <w:rPr>
          <w:i/>
        </w:rPr>
        <w:t>första stycke</w:t>
      </w:r>
      <w:r>
        <w:t xml:space="preserve"> görs ett tillägg om att även resultatet av den etiska granskningen enligt artiklarna 58.5 b, 71.3 b och 74.10 i IVDR-förordningen ska redovisas i ett yttrande som beslutas av Etikprövningsmyndigheten och lämnas till Läkemedelsverket. Av artikel 74 i IVDR-förordningen framgår att vid ett samordnat besluts</w:t>
      </w:r>
      <w:r>
        <w:softHyphen/>
        <w:t>för</w:t>
      </w:r>
      <w:r>
        <w:softHyphen/>
        <w:t>far</w:t>
      </w:r>
      <w:r>
        <w:softHyphen/>
        <w:t>ande mellan flera medlemsstater så ska varje medlemsstat ange om an</w:t>
      </w:r>
      <w:r>
        <w:softHyphen/>
        <w:t>sökan om tillstånd för en prestandastudie har beviljats tillstånd, beviljas till</w:t>
      </w:r>
      <w:r>
        <w:softHyphen/>
        <w:t xml:space="preserve">stånd på vissa villkor eller om ansökan om tillstånd har avslagits. I </w:t>
      </w:r>
      <w:r>
        <w:rPr>
          <w:i/>
        </w:rPr>
        <w:t>andra stycket</w:t>
      </w:r>
      <w:r>
        <w:t xml:space="preserve"> anges det att Etikprövningsmyndighetens yttrande ska inne</w:t>
      </w:r>
      <w:r>
        <w:softHyphen/>
        <w:t xml:space="preserve">hålla en bedömning av alla dessa aspekter. </w:t>
      </w:r>
    </w:p>
    <w:p w14:paraId="7C404B3C" w14:textId="154CCBDA" w:rsidR="008539B5" w:rsidRDefault="008539B5" w:rsidP="008539B5">
      <w:pPr>
        <w:pStyle w:val="Brdtextmedindrag"/>
      </w:pPr>
      <w:r>
        <w:t xml:space="preserve">I paragrafens </w:t>
      </w:r>
      <w:r>
        <w:rPr>
          <w:i/>
        </w:rPr>
        <w:t>tredje stycke</w:t>
      </w:r>
      <w:r>
        <w:t xml:space="preserve"> görs inga ändringar men bestämmelsen gäller även en ansökan och en anmälan om prestandastudie som innebär an</w:t>
      </w:r>
      <w:r>
        <w:softHyphen/>
        <w:t>vänd</w:t>
      </w:r>
      <w:r>
        <w:softHyphen/>
        <w:t>ning av biologiskt material från försökspersoner. I lagen (2002:297) om bio</w:t>
      </w:r>
      <w:r>
        <w:softHyphen/>
        <w:t>banker i hälso- och sjukvården m.m. (biobankslagen) finns bestäm</w:t>
      </w:r>
      <w:r>
        <w:softHyphen/>
        <w:t>mels</w:t>
      </w:r>
      <w:r>
        <w:softHyphen/>
        <w:t>er om hur humanbiologiskt material får samlas in, förvaras och använd</w:t>
      </w:r>
      <w:r>
        <w:softHyphen/>
        <w:t>as för vissa ändamål. En biobank som ska användas för ändamål som avser forskning eller klinisk prövning får inrättas först efter prövning och godkännande av en nämnd för forskningsetik (2 kap. 3 § biobanks</w:t>
      </w:r>
      <w:r>
        <w:softHyphen/>
        <w:t>lagen). Om en befintlig biobank ska börja användas för forskning eller klin</w:t>
      </w:r>
      <w:r>
        <w:softHyphen/>
        <w:t>isk prövning ska den nämnd för forskningsetik som godkänner det nya ända</w:t>
      </w:r>
      <w:r>
        <w:softHyphen/>
        <w:t>målet i samband därmed också besluta om vilka krav som ska gälla i fråga om information och samtycke för att vävnadsproverna i banken ska få användas för det nya ändamålet (3 kap. 5 § biobankslagen). Prestanda</w:t>
      </w:r>
      <w:r>
        <w:softHyphen/>
        <w:t>studie är en hantering som omfattas av begreppet forskning eller klinisk prövning.</w:t>
      </w:r>
    </w:p>
    <w:p w14:paraId="49932BD7" w14:textId="558AD12D" w:rsidR="008539B5" w:rsidRDefault="008539B5" w:rsidP="008539B5">
      <w:pPr>
        <w:pStyle w:val="Brdtextmedindrag"/>
      </w:pPr>
      <w:r>
        <w:t>Enligt 15 § lagen (2003:460) om etikprövning av forskning som avser människor (etikprövningslagen) ska det vid ett godkännande av forskning som avser studier på biologiskt material som tidigare har tagits från en lev</w:t>
      </w:r>
      <w:r>
        <w:softHyphen/>
        <w:t>ande människa bestämmas vilka krav som ska gälla i fråga om informa</w:t>
      </w:r>
      <w:r>
        <w:softHyphen/>
        <w:t>tion och samtycke för användning av det nya materialet. Av tredje stycket fram</w:t>
      </w:r>
      <w:r>
        <w:softHyphen/>
        <w:t>går att om en ansökan eller en anmälan avser en klinisk prövning med använd</w:t>
      </w:r>
      <w:r>
        <w:softHyphen/>
        <w:t>ning av biologiskt material från försökspersoner ska Etikpröv</w:t>
      </w:r>
      <w:r>
        <w:softHyphen/>
        <w:t>nings</w:t>
      </w:r>
      <w:r>
        <w:softHyphen/>
        <w:t xml:space="preserve">myndigheten i sitt yttrande föreslå vilka krav som ska gälla i fråga om information och samtycke för användning av materialet. </w:t>
      </w:r>
    </w:p>
    <w:p w14:paraId="2E05B870" w14:textId="77777777" w:rsidR="008539B5" w:rsidRDefault="008539B5" w:rsidP="008539B5">
      <w:pPr>
        <w:pStyle w:val="Brdtextmedindrag"/>
        <w:rPr>
          <w:b/>
        </w:rPr>
      </w:pPr>
      <w:r>
        <w:t>Övervägandena finns i avsnitt 10.1–10.5.</w:t>
      </w:r>
    </w:p>
    <w:p w14:paraId="2C8178A8" w14:textId="58CC6A10" w:rsidR="008539B5" w:rsidRDefault="008539B5" w:rsidP="008539B5">
      <w:pPr>
        <w:pStyle w:val="Rubrik4utannumrering"/>
      </w:pPr>
      <w:r>
        <w:t xml:space="preserve">Etisk granskning i vissa fall av en ansökan eller en anmälan om en klinisk prövning </w:t>
      </w:r>
      <w:r>
        <w:rPr>
          <w:i/>
        </w:rPr>
        <w:t>eller en prestandastudie</w:t>
      </w:r>
    </w:p>
    <w:p w14:paraId="7F275D0E" w14:textId="66A0C412" w:rsidR="008539B5" w:rsidRPr="00AC6771" w:rsidRDefault="008539B5" w:rsidP="008539B5">
      <w:pPr>
        <w:pStyle w:val="Brdtextmedindrag"/>
        <w:ind w:firstLine="0"/>
        <w:rPr>
          <w:sz w:val="18"/>
          <w:szCs w:val="18"/>
        </w:rPr>
      </w:pPr>
      <w:r>
        <w:rPr>
          <w:b/>
          <w:sz w:val="18"/>
          <w:szCs w:val="18"/>
        </w:rPr>
        <w:t>5 §</w:t>
      </w:r>
      <w:r>
        <w:rPr>
          <w:sz w:val="18"/>
          <w:szCs w:val="18"/>
        </w:rPr>
        <w:t>    </w:t>
      </w:r>
      <w:bookmarkStart w:id="765" w:name="_Hlk19194000"/>
      <w:bookmarkStart w:id="766" w:name="_Hlk4426400"/>
      <w:r w:rsidRPr="003E150C">
        <w:rPr>
          <w:sz w:val="18"/>
          <w:szCs w:val="18"/>
        </w:rPr>
        <w:t>Resultatet av en etisk granskning av en ansökan enligt artikel 70.7</w:t>
      </w:r>
      <w:r>
        <w:rPr>
          <w:sz w:val="18"/>
          <w:szCs w:val="18"/>
        </w:rPr>
        <w:t> </w:t>
      </w:r>
      <w:r w:rsidRPr="003E150C">
        <w:rPr>
          <w:sz w:val="18"/>
          <w:szCs w:val="18"/>
        </w:rPr>
        <w:t xml:space="preserve">a </w:t>
      </w:r>
      <w:r w:rsidRPr="00B80A9F">
        <w:rPr>
          <w:sz w:val="18"/>
          <w:szCs w:val="18"/>
        </w:rPr>
        <w:t>i</w:t>
      </w:r>
      <w:r w:rsidRPr="003E150C">
        <w:rPr>
          <w:i/>
          <w:iCs/>
          <w:sz w:val="18"/>
          <w:szCs w:val="18"/>
        </w:rPr>
        <w:t xml:space="preserve"> förordning (EU) 2017/745 eller artikel 66.7 a i förordning (EU) 2017/746</w:t>
      </w:r>
      <w:r w:rsidRPr="003E150C">
        <w:rPr>
          <w:sz w:val="18"/>
          <w:szCs w:val="18"/>
        </w:rPr>
        <w:t xml:space="preserve"> ska redovisas i ett beslut. Beslutet ska meddelas senast 40 dagar efter utgången av det va</w:t>
      </w:r>
      <w:r w:rsidRPr="00AC6771">
        <w:rPr>
          <w:sz w:val="18"/>
          <w:szCs w:val="18"/>
        </w:rPr>
        <w:t xml:space="preserve">lideringsdatum som avses i artikel 70.5 i </w:t>
      </w:r>
      <w:r w:rsidRPr="00AC6771">
        <w:rPr>
          <w:i/>
          <w:iCs/>
          <w:sz w:val="18"/>
          <w:szCs w:val="18"/>
        </w:rPr>
        <w:t>förordning (EU) 2017/745 eller artikel 66.5 i förordning (EU) 2017/746</w:t>
      </w:r>
      <w:r w:rsidRPr="00AC6771">
        <w:rPr>
          <w:sz w:val="18"/>
          <w:szCs w:val="18"/>
        </w:rPr>
        <w:t xml:space="preserve">. </w:t>
      </w:r>
    </w:p>
    <w:p w14:paraId="2429E537" w14:textId="0F5FE717" w:rsidR="008539B5" w:rsidRPr="00AC6771" w:rsidRDefault="008539B5" w:rsidP="008539B5">
      <w:pPr>
        <w:pStyle w:val="Brdtextmedindrag"/>
        <w:rPr>
          <w:sz w:val="18"/>
          <w:szCs w:val="18"/>
        </w:rPr>
      </w:pPr>
      <w:r w:rsidRPr="00AC6771">
        <w:rPr>
          <w:sz w:val="18"/>
          <w:szCs w:val="18"/>
        </w:rPr>
        <w:t xml:space="preserve">Resultatet av en etisk granskning av en anmälan enligt artikel 74.1 i </w:t>
      </w:r>
      <w:r w:rsidRPr="00AC6771">
        <w:rPr>
          <w:i/>
          <w:iCs/>
          <w:sz w:val="18"/>
          <w:szCs w:val="18"/>
        </w:rPr>
        <w:t>förordning (EU) 2017/745 eller artikel 70.1 i förordning (EU) 2017/746</w:t>
      </w:r>
      <w:r w:rsidRPr="00AC6771">
        <w:rPr>
          <w:sz w:val="18"/>
          <w:szCs w:val="18"/>
        </w:rPr>
        <w:t xml:space="preserve"> ska också redovisas i ett beslut.</w:t>
      </w:r>
    </w:p>
    <w:bookmarkEnd w:id="765"/>
    <w:bookmarkEnd w:id="766"/>
    <w:p w14:paraId="7FDA74C6" w14:textId="48BCF7FC" w:rsidR="008539B5" w:rsidRPr="00AC6771" w:rsidRDefault="008539B5" w:rsidP="008539B5">
      <w:pPr>
        <w:pStyle w:val="Brdtextmedindrag"/>
        <w:rPr>
          <w:sz w:val="18"/>
          <w:szCs w:val="18"/>
        </w:rPr>
      </w:pPr>
      <w:r w:rsidRPr="00AC6771">
        <w:rPr>
          <w:sz w:val="18"/>
          <w:szCs w:val="18"/>
        </w:rPr>
        <w:t>Beslut enligt denna paragraf ska fattas av Etikprövnings</w:t>
      </w:r>
      <w:r w:rsidRPr="00AC6771">
        <w:rPr>
          <w:sz w:val="18"/>
          <w:szCs w:val="18"/>
        </w:rPr>
        <w:softHyphen/>
        <w:t>myn</w:t>
      </w:r>
      <w:r w:rsidRPr="00AC6771">
        <w:rPr>
          <w:sz w:val="18"/>
          <w:szCs w:val="18"/>
        </w:rPr>
        <w:softHyphen/>
        <w:t>dig</w:t>
      </w:r>
      <w:r w:rsidRPr="00AC6771">
        <w:rPr>
          <w:sz w:val="18"/>
          <w:szCs w:val="18"/>
        </w:rPr>
        <w:softHyphen/>
        <w:t xml:space="preserve">heten och ställas till sponsorn med kopia till </w:t>
      </w:r>
      <w:r w:rsidRPr="00507791">
        <w:rPr>
          <w:sz w:val="18"/>
          <w:szCs w:val="18"/>
        </w:rPr>
        <w:t>Läkemedels</w:t>
      </w:r>
      <w:r w:rsidRPr="00507791">
        <w:rPr>
          <w:sz w:val="18"/>
          <w:szCs w:val="18"/>
        </w:rPr>
        <w:softHyphen/>
        <w:t xml:space="preserve">verket. </w:t>
      </w:r>
      <w:r w:rsidRPr="001255D5">
        <w:rPr>
          <w:sz w:val="18"/>
          <w:szCs w:val="18"/>
        </w:rPr>
        <w:t>Be</w:t>
      </w:r>
      <w:r w:rsidRPr="001255D5">
        <w:rPr>
          <w:sz w:val="18"/>
          <w:szCs w:val="18"/>
        </w:rPr>
        <w:softHyphen/>
        <w:t>slutet ska inne</w:t>
      </w:r>
      <w:r>
        <w:rPr>
          <w:sz w:val="18"/>
          <w:szCs w:val="18"/>
        </w:rPr>
        <w:softHyphen/>
      </w:r>
      <w:r w:rsidRPr="001255D5">
        <w:rPr>
          <w:sz w:val="18"/>
          <w:szCs w:val="18"/>
        </w:rPr>
        <w:t>hålla en bedöm</w:t>
      </w:r>
      <w:r w:rsidRPr="001255D5">
        <w:rPr>
          <w:sz w:val="18"/>
          <w:szCs w:val="18"/>
        </w:rPr>
        <w:softHyphen/>
        <w:t xml:space="preserve">ning av om den kliniska prövningen </w:t>
      </w:r>
      <w:r w:rsidRPr="001255D5">
        <w:rPr>
          <w:i/>
          <w:iCs/>
          <w:sz w:val="18"/>
          <w:szCs w:val="18"/>
        </w:rPr>
        <w:t>eller prestandastudien</w:t>
      </w:r>
      <w:r w:rsidRPr="001255D5">
        <w:rPr>
          <w:sz w:val="18"/>
          <w:szCs w:val="18"/>
        </w:rPr>
        <w:t xml:space="preserve"> utifrån den etiska granskningen får genomföras eller påbörjas, om den får genomföras eller påbörjas på vissa villkor eller om den inte får genomföras eller påbörjas. </w:t>
      </w:r>
    </w:p>
    <w:p w14:paraId="25009FB1" w14:textId="77777777" w:rsidR="008539B5" w:rsidRDefault="008539B5" w:rsidP="008539B5">
      <w:pPr>
        <w:pStyle w:val="Brdtextmedindrag"/>
      </w:pPr>
    </w:p>
    <w:p w14:paraId="54ABACFF" w14:textId="4F77852B" w:rsidR="008539B5" w:rsidRDefault="008539B5" w:rsidP="008539B5">
      <w:pPr>
        <w:pStyle w:val="Brdtext"/>
      </w:pPr>
      <w:r>
        <w:t xml:space="preserve">Paragrafen anger hur Etikprövningsmyndigheten i vissa fall ska fatta beslut i ett ärende om etisk granskning. I </w:t>
      </w:r>
      <w:r>
        <w:rPr>
          <w:i/>
        </w:rPr>
        <w:t>första</w:t>
      </w:r>
      <w:r>
        <w:t xml:space="preserve"> </w:t>
      </w:r>
      <w:r w:rsidRPr="00AC6771">
        <w:rPr>
          <w:i/>
          <w:iCs/>
        </w:rPr>
        <w:t>stycket</w:t>
      </w:r>
      <w:r>
        <w:t xml:space="preserve"> görs ett tillägg om att resultatet av den etiska granskningen enligt artikel 66.7 a i IVDR-förordningen ska redovisas i ett beslut. Artikel 66.7 a avser ansökningar om att genomföra en prestandastudie med prover som inte utgör en större klinisk risk för försökspersonen. Ett sådant beslut ska fattas inom 40 dagar efter utgången av det valide</w:t>
      </w:r>
      <w:r>
        <w:softHyphen/>
        <w:t>ringsdatum som anges i artikel 66.5 i IVDR-förordningen. Tidsfristen på 40 dagar är en nationell bestämmelse. För det fall ett sådant beslut inte fattas inom den angivna tidsfristen så gäller artikel 66.7 a där det anges att prestandastudie får påbörjas omedelbart efter valideringsdatumet för ansökan, och förutsatt att ett negativt yttrande inte har avgetts av en etik</w:t>
      </w:r>
      <w:r>
        <w:softHyphen/>
        <w:t xml:space="preserve">kommitté i den berörda medlemsstaten avseende prestandastudien. </w:t>
      </w:r>
    </w:p>
    <w:p w14:paraId="1B01E0C0" w14:textId="14C16FA6" w:rsidR="008539B5" w:rsidRDefault="008539B5" w:rsidP="008539B5">
      <w:pPr>
        <w:pStyle w:val="Brdtextmedindrag"/>
      </w:pPr>
      <w:r>
        <w:t xml:space="preserve">Av </w:t>
      </w:r>
      <w:r w:rsidRPr="003346F0">
        <w:rPr>
          <w:i/>
          <w:iCs/>
        </w:rPr>
        <w:t>andra stycket</w:t>
      </w:r>
      <w:r>
        <w:t xml:space="preserve"> görs ett tillägg om att även Etikprövnings</w:t>
      </w:r>
      <w:r>
        <w:softHyphen/>
        <w:t>myndig</w:t>
      </w:r>
      <w:r>
        <w:softHyphen/>
        <w:t>het</w:t>
      </w:r>
      <w:r>
        <w:softHyphen/>
        <w:t>ens etiska granskning av en anmälning att genomföra en prestandastudie i enlighet med artikel 70 i IVDR-förordningen ska redovisas i ett beslut. Dessa studier avser studier för prestandauppföljning av produkter som släppts ut på marknaden.</w:t>
      </w:r>
    </w:p>
    <w:p w14:paraId="1D966E48" w14:textId="72696CD3" w:rsidR="008539B5" w:rsidRPr="00440C2D" w:rsidRDefault="008539B5" w:rsidP="008539B5">
      <w:pPr>
        <w:pStyle w:val="Brdtextmedindrag"/>
      </w:pPr>
      <w:r>
        <w:t>Etikprövningsmyndigheten ska således fatta ett slutligt beslut om den etisk granskning av prestandastudier enligt artikel 66.7 a och 70 i IVDR-för</w:t>
      </w:r>
      <w:r>
        <w:softHyphen/>
        <w:t>ordningen. Etikprövningsmyndighetens yttrande ska således inte såsom i 4 § ligga till grund för ett beslut av Läkemedelsverket utan beslutet ett slut</w:t>
      </w:r>
      <w:r>
        <w:softHyphen/>
        <w:t xml:space="preserve">ligt beslut meddelat av Etikprövningsmyndigheten. Av </w:t>
      </w:r>
      <w:r w:rsidRPr="00AC6771">
        <w:rPr>
          <w:i/>
          <w:iCs/>
        </w:rPr>
        <w:t>tredje stycket</w:t>
      </w:r>
      <w:r>
        <w:t xml:space="preserve"> framgår det att </w:t>
      </w:r>
      <w:r w:rsidRPr="00440C2D">
        <w:t>beslutet ska ställas till sponsorn med kopia till Läke</w:t>
      </w:r>
      <w:r>
        <w:softHyphen/>
      </w:r>
      <w:r w:rsidRPr="00440C2D">
        <w:t>medels</w:t>
      </w:r>
      <w:r>
        <w:softHyphen/>
      </w:r>
      <w:r w:rsidRPr="00440C2D">
        <w:t>verket. Enligt artikel 2.57 i IVDR-förordningen är en sponsor den person, före</w:t>
      </w:r>
      <w:r>
        <w:softHyphen/>
      </w:r>
      <w:r w:rsidRPr="00440C2D">
        <w:t>tag, institution eller organisation som ansvarar för att inleda, genom</w:t>
      </w:r>
      <w:r>
        <w:softHyphen/>
      </w:r>
      <w:r w:rsidRPr="00440C2D">
        <w:t>föra och ordna finansieringen av en prestandastudie. Av beslutet ska det fram</w:t>
      </w:r>
      <w:r>
        <w:softHyphen/>
      </w:r>
      <w:r w:rsidRPr="00440C2D">
        <w:t>gå om prestandastudien utifrån den etiska granskningen får genom</w:t>
      </w:r>
      <w:r>
        <w:softHyphen/>
      </w:r>
      <w:r w:rsidRPr="00440C2D">
        <w:t xml:space="preserve">föras eller påbörjas, om den får genomföras eller påbörjas på vissa villkor eller om den inte får genomföras eller påbörjas. </w:t>
      </w:r>
    </w:p>
    <w:p w14:paraId="6F21EB91" w14:textId="5A6CB355" w:rsidR="008539B5" w:rsidRDefault="008539B5" w:rsidP="008539B5">
      <w:pPr>
        <w:pStyle w:val="Brdtextmedindrag"/>
      </w:pPr>
      <w:r w:rsidRPr="00440C2D">
        <w:t>Som framgår av för</w:t>
      </w:r>
      <w:r w:rsidRPr="00440C2D">
        <w:softHyphen/>
        <w:t>fatt</w:t>
      </w:r>
      <w:r w:rsidRPr="00440C2D">
        <w:softHyphen/>
        <w:t>nings</w:t>
      </w:r>
      <w:r w:rsidRPr="00440C2D">
        <w:softHyphen/>
        <w:t>kommentaren till 3 § i avsnitt 21.4 så utför Etik</w:t>
      </w:r>
      <w:r w:rsidRPr="00440C2D">
        <w:softHyphen/>
        <w:t>pröv</w:t>
      </w:r>
      <w:r w:rsidRPr="00440C2D">
        <w:softHyphen/>
        <w:t>ningsmyndigheten</w:t>
      </w:r>
      <w:r>
        <w:t xml:space="preserve"> de uppgifter som en etikkommitté ska göra enligt EU-förordningarna.</w:t>
      </w:r>
    </w:p>
    <w:p w14:paraId="27191BF9" w14:textId="4A82B5C2" w:rsidR="008539B5" w:rsidRDefault="008539B5" w:rsidP="008539B5">
      <w:pPr>
        <w:pStyle w:val="Brdtextmedindrag"/>
      </w:pPr>
      <w:r>
        <w:t xml:space="preserve">Paragrafen utformas efter synpunkter från </w:t>
      </w:r>
      <w:r w:rsidRPr="00AC6771">
        <w:rPr>
          <w:i/>
          <w:iCs/>
        </w:rPr>
        <w:t>Lagrådet</w:t>
      </w:r>
      <w:r>
        <w:t>.</w:t>
      </w:r>
    </w:p>
    <w:p w14:paraId="03570068" w14:textId="3D19F001" w:rsidR="008539B5" w:rsidRDefault="008539B5" w:rsidP="008539B5">
      <w:pPr>
        <w:pStyle w:val="Brdtextmedindrag"/>
      </w:pPr>
      <w:r>
        <w:t xml:space="preserve">Övervägandena finns i avsnitt 10.4. </w:t>
      </w:r>
    </w:p>
    <w:p w14:paraId="3BB74A75" w14:textId="77777777" w:rsidR="008539B5" w:rsidRDefault="008539B5" w:rsidP="008539B5">
      <w:pPr>
        <w:pStyle w:val="Brdtextmedindrag"/>
      </w:pPr>
    </w:p>
    <w:p w14:paraId="01B03895" w14:textId="2A19B2D3" w:rsidR="008539B5" w:rsidRDefault="008539B5" w:rsidP="008539B5">
      <w:pPr>
        <w:pStyle w:val="Brdtextmedindrag"/>
        <w:ind w:firstLine="0"/>
        <w:rPr>
          <w:sz w:val="18"/>
          <w:szCs w:val="18"/>
        </w:rPr>
      </w:pPr>
      <w:r>
        <w:rPr>
          <w:b/>
          <w:sz w:val="18"/>
          <w:szCs w:val="18"/>
        </w:rPr>
        <w:t>6 §</w:t>
      </w:r>
      <w:r>
        <w:rPr>
          <w:sz w:val="18"/>
          <w:szCs w:val="18"/>
        </w:rPr>
        <w:t>    </w:t>
      </w:r>
      <w:bookmarkStart w:id="767" w:name="_Hlk16157477"/>
      <w:r>
        <w:rPr>
          <w:sz w:val="18"/>
          <w:szCs w:val="18"/>
        </w:rPr>
        <w:t>Vad som anges i 7–11 §§ lagen (2003:460) om etikprövning av forskning som avser människor ska ligga till grund för bedömningen vid granskning enligt 4 och 5 §§.</w:t>
      </w:r>
    </w:p>
    <w:bookmarkEnd w:id="767"/>
    <w:p w14:paraId="607769F1" w14:textId="44C1746E" w:rsidR="008539B5" w:rsidRDefault="008539B5" w:rsidP="008539B5">
      <w:pPr>
        <w:pStyle w:val="Brdtextmedindrag"/>
        <w:rPr>
          <w:sz w:val="18"/>
          <w:szCs w:val="18"/>
        </w:rPr>
      </w:pPr>
      <w:r>
        <w:rPr>
          <w:sz w:val="18"/>
          <w:szCs w:val="18"/>
        </w:rPr>
        <w:t xml:space="preserve">Vid etisk granskning av en ansökan om tillstånd att genomföra en klinisk prövning </w:t>
      </w:r>
      <w:r>
        <w:rPr>
          <w:i/>
          <w:sz w:val="18"/>
          <w:szCs w:val="18"/>
        </w:rPr>
        <w:t>eller</w:t>
      </w:r>
      <w:r>
        <w:rPr>
          <w:sz w:val="18"/>
          <w:szCs w:val="18"/>
        </w:rPr>
        <w:t xml:space="preserve"> </w:t>
      </w:r>
      <w:r>
        <w:rPr>
          <w:i/>
          <w:sz w:val="18"/>
          <w:szCs w:val="18"/>
        </w:rPr>
        <w:t>en prestandastudie</w:t>
      </w:r>
      <w:r>
        <w:rPr>
          <w:sz w:val="18"/>
          <w:szCs w:val="18"/>
        </w:rPr>
        <w:t xml:space="preserve"> eller anmälan av en klinisk prövning </w:t>
      </w:r>
      <w:r>
        <w:rPr>
          <w:i/>
          <w:sz w:val="18"/>
          <w:szCs w:val="18"/>
        </w:rPr>
        <w:t>eller</w:t>
      </w:r>
      <w:r>
        <w:rPr>
          <w:sz w:val="18"/>
          <w:szCs w:val="18"/>
        </w:rPr>
        <w:t xml:space="preserve"> </w:t>
      </w:r>
      <w:r>
        <w:rPr>
          <w:i/>
          <w:sz w:val="18"/>
          <w:szCs w:val="18"/>
        </w:rPr>
        <w:t>en prestandastudie</w:t>
      </w:r>
      <w:r>
        <w:rPr>
          <w:sz w:val="18"/>
          <w:szCs w:val="18"/>
        </w:rPr>
        <w:t xml:space="preserve"> ska 25–28 §§ lagen om etikprövning av forskning som avser människor tillämpas.</w:t>
      </w:r>
    </w:p>
    <w:p w14:paraId="60283D22" w14:textId="77777777" w:rsidR="008539B5" w:rsidRDefault="008539B5" w:rsidP="008539B5">
      <w:pPr>
        <w:pStyle w:val="Brdtextmedindrag"/>
      </w:pPr>
    </w:p>
    <w:p w14:paraId="02BE387E" w14:textId="1DC8C1E1" w:rsidR="008539B5" w:rsidRDefault="008539B5" w:rsidP="008539B5">
      <w:pPr>
        <w:pStyle w:val="Brdtextmedindrag"/>
        <w:ind w:firstLine="0"/>
      </w:pPr>
      <w:r>
        <w:t>I paragrafen anges de allmänna utgångspunkter som ska beaktas vid den etiska granskningen och de bestämmelser som gäller vid en sådan gransk</w:t>
      </w:r>
      <w:r>
        <w:softHyphen/>
        <w:t xml:space="preserve">ning. I </w:t>
      </w:r>
      <w:r>
        <w:rPr>
          <w:i/>
        </w:rPr>
        <w:t>första stycket</w:t>
      </w:r>
      <w:r>
        <w:t xml:space="preserve"> görs inga tillägg med anledning av att IVDR-för</w:t>
      </w:r>
      <w:r>
        <w:softHyphen/>
        <w:t>ord</w:t>
      </w:r>
      <w:r>
        <w:softHyphen/>
        <w:t>ning</w:t>
      </w:r>
      <w:r>
        <w:softHyphen/>
        <w:t>en börjar tillämpas. Första stycket omfattar dock även etikgransk</w:t>
      </w:r>
      <w:r>
        <w:softHyphen/>
        <w:t>ning</w:t>
      </w:r>
      <w:r>
        <w:softHyphen/>
        <w:t>en av prestandastudier. Det kan nämnas att i 9 och 10 §§ etikprövnings</w:t>
      </w:r>
      <w:r>
        <w:softHyphen/>
        <w:t>lag</w:t>
      </w:r>
      <w:r>
        <w:softHyphen/>
        <w:t>en förekommer termen forskningsperson. Av 2 § etikprövningslagen fram</w:t>
      </w:r>
      <w:r>
        <w:softHyphen/>
        <w:t>går det att med forskningsperson avses ”en levande människa som forsk</w:t>
      </w:r>
      <w:r>
        <w:softHyphen/>
        <w:t>ning</w:t>
      </w:r>
      <w:r>
        <w:softHyphen/>
        <w:t>en avser”. Med försöksperson avses enligt artikel 2.47 i IVDR-förord</w:t>
      </w:r>
      <w:r>
        <w:softHyphen/>
        <w:t>ning</w:t>
      </w:r>
      <w:r>
        <w:softHyphen/>
        <w:t>en en ”person som deltar i en prestandastudie och vars prover genom</w:t>
      </w:r>
      <w:r>
        <w:softHyphen/>
        <w:t>går undersökningar in-vitro med en produkt avsedd för prestanda</w:t>
      </w:r>
      <w:r>
        <w:softHyphen/>
        <w:t>studie och/eller en produkt som används för kontrolländamål”. Ordet forsk</w:t>
      </w:r>
      <w:r>
        <w:softHyphen/>
        <w:t>nings</w:t>
      </w:r>
      <w:r>
        <w:softHyphen/>
        <w:t>person, så som det definieras i etikprövningslagen, är vidare och inne</w:t>
      </w:r>
      <w:r>
        <w:softHyphen/>
        <w:t xml:space="preserve">fattar ordet försöksperson så som det definieras i IVDR-förordningen.  </w:t>
      </w:r>
    </w:p>
    <w:p w14:paraId="5689E5E8" w14:textId="39C2921B" w:rsidR="008539B5" w:rsidRDefault="008539B5" w:rsidP="008539B5">
      <w:pPr>
        <w:pStyle w:val="Brdtextmedindrag"/>
      </w:pPr>
      <w:r>
        <w:t xml:space="preserve">Genom tillägget i </w:t>
      </w:r>
      <w:r>
        <w:rPr>
          <w:i/>
        </w:rPr>
        <w:t>andra stycket</w:t>
      </w:r>
      <w:r>
        <w:t xml:space="preserve"> framgår det vilka bestämmelser i etik</w:t>
      </w:r>
      <w:r>
        <w:softHyphen/>
        <w:t>pröv</w:t>
      </w:r>
      <w:r>
        <w:softHyphen/>
        <w:t>ningslagen som ska tillämpas även vid etisk granskning av prestanda</w:t>
      </w:r>
      <w:r>
        <w:softHyphen/>
        <w:t>studier. Det är således bestämmelserna om Etikprövningsmyndighetens verk</w:t>
      </w:r>
      <w:r>
        <w:softHyphen/>
        <w:t xml:space="preserve">samhetsregioner och avdelningar, beslutsförhet och möjlighet att hämta in yttrande från andra myndigheter (remiss) som även ska tillämpas i dessa fall.  </w:t>
      </w:r>
    </w:p>
    <w:p w14:paraId="0345CE9A" w14:textId="77777777" w:rsidR="008539B5" w:rsidRDefault="008539B5" w:rsidP="008539B5">
      <w:pPr>
        <w:pStyle w:val="Brdtextmedindrag"/>
      </w:pPr>
      <w:r>
        <w:t>Övervägandena finns i avsnitt 10.2 och 10.7.</w:t>
      </w:r>
    </w:p>
    <w:p w14:paraId="2813A1D8" w14:textId="77777777" w:rsidR="008539B5" w:rsidRDefault="008539B5" w:rsidP="008539B5">
      <w:pPr>
        <w:pStyle w:val="Rubrik4utannumrering"/>
      </w:pPr>
      <w:r>
        <w:t>Ikraftträdandebestämmelse</w:t>
      </w:r>
    </w:p>
    <w:p w14:paraId="1434A248" w14:textId="77777777" w:rsidR="008539B5" w:rsidRDefault="008539B5" w:rsidP="008539B5">
      <w:pPr>
        <w:pStyle w:val="Brdtextmedindrag"/>
        <w:keepNext/>
        <w:ind w:firstLine="0"/>
        <w:rPr>
          <w:sz w:val="18"/>
          <w:szCs w:val="18"/>
        </w:rPr>
      </w:pPr>
      <w:r>
        <w:rPr>
          <w:sz w:val="18"/>
          <w:szCs w:val="18"/>
        </w:rPr>
        <w:t>Denna lag träder i kraft den 26 maj 2022.</w:t>
      </w:r>
    </w:p>
    <w:p w14:paraId="42426139" w14:textId="77777777" w:rsidR="008539B5" w:rsidRDefault="008539B5" w:rsidP="008539B5">
      <w:pPr>
        <w:pStyle w:val="Brdtextmedindrag"/>
      </w:pPr>
    </w:p>
    <w:p w14:paraId="0798A2F9" w14:textId="77777777" w:rsidR="008539B5" w:rsidRDefault="008539B5" w:rsidP="008539B5">
      <w:pPr>
        <w:pStyle w:val="Brdtextmedindrag"/>
        <w:ind w:firstLine="0"/>
      </w:pPr>
      <w:r>
        <w:t xml:space="preserve">Av artikel 113.2 i IVDR-förordningen framgår det att EU-förordningen ska börja tillämpas den 26 maj 2022. Samma dag ska därför ändringarna i lagen börja tillämpas i Sverige. </w:t>
      </w:r>
    </w:p>
    <w:p w14:paraId="05B0E714" w14:textId="77777777" w:rsidR="008539B5" w:rsidRDefault="008539B5" w:rsidP="008539B5">
      <w:pPr>
        <w:pStyle w:val="Brdtextmedindrag"/>
      </w:pPr>
      <w:r>
        <w:t>Övervägandena finns i avsnitt 18.2.</w:t>
      </w:r>
    </w:p>
    <w:p w14:paraId="6E9D9BB7" w14:textId="77777777" w:rsidR="008539B5" w:rsidRDefault="008539B5" w:rsidP="008539B5">
      <w:pPr>
        <w:pStyle w:val="Rubrik2"/>
      </w:pPr>
      <w:bookmarkStart w:id="768" w:name="_Toc65132757"/>
      <w:bookmarkStart w:id="769" w:name="_Toc69367626"/>
      <w:r>
        <w:t>Förslaget till lag om ändring i lagen (2018:1273) om ändring i lagen (2002:297) om biobanker i hälso- och sjukvården m.m.</w:t>
      </w:r>
      <w:bookmarkEnd w:id="768"/>
      <w:bookmarkEnd w:id="769"/>
    </w:p>
    <w:p w14:paraId="2F6BB730" w14:textId="52AF4918" w:rsidR="008539B5" w:rsidRDefault="008539B5" w:rsidP="008539B5">
      <w:pPr>
        <w:pStyle w:val="Brdtextmedindrag"/>
        <w:ind w:firstLine="0"/>
      </w:pPr>
      <w:r>
        <w:t>Genom lagen (2018:1273) om ändring i lagen (2002:297) om biobanker i hälso- och sjukvården m.m. infördes en ny bestämmelse, 1 kap. 5 §, i lagen om biobanker i hälso- och sjukvården m.m. och närmast före den paragrafen en ny rubrik. Bestämmelsen innehåller ett krav på tystnadsplikt när det gäller uppgifter i en ansökan om tillstånd till kliniska läkemedels</w:t>
      </w:r>
      <w:r>
        <w:softHyphen/>
        <w:t xml:space="preserve">prövningar. Av bestämmelsen framgår att den som är eller har varit anställd eller uppdragstagare vid en biobank som inrättats i enskild verksamhet inte får obehörigen röja eller utnyttja uppgifter i en ansökan om tillstånd till en klinisk läkemedelsprövning. Som obehörigt röjande anses inte att någon fullgör sådan uppgiftsskyldighet som följer av lag eller förordning. </w:t>
      </w:r>
    </w:p>
    <w:p w14:paraId="525F8214" w14:textId="77777777" w:rsidR="008539B5" w:rsidRDefault="008539B5" w:rsidP="008539B5">
      <w:pPr>
        <w:pStyle w:val="Brdtextmedindrag"/>
      </w:pPr>
      <w:r>
        <w:t xml:space="preserve">Bestämmelsen, som skulle träda i kraft den dag som regeringen bestämmer, har inte trätt i kraft. Den ska i stället ersättas med en ny bestämmelse om tystnadsplikt som ska gälla kliniska prövningar enligt MDR-förordningen. </w:t>
      </w:r>
      <w:bookmarkStart w:id="770" w:name="_Hlk64020931"/>
      <w:r>
        <w:t xml:space="preserve">Bestämmelsen ska utgå innan MDR-förordningen ska börja tillämpas den 26 maj 2021. </w:t>
      </w:r>
      <w:bookmarkEnd w:id="770"/>
      <w:r>
        <w:t>En ny bestämmelse om tystnadsplikt införs genom lagförslaget i avsnitt 2.7, se författningskommentaren i avsnitt 21.7.</w:t>
      </w:r>
    </w:p>
    <w:p w14:paraId="350E2AB5" w14:textId="77777777" w:rsidR="008539B5" w:rsidRDefault="008539B5" w:rsidP="008539B5">
      <w:pPr>
        <w:pStyle w:val="Rubrik2"/>
      </w:pPr>
      <w:bookmarkStart w:id="771" w:name="_Toc65132758"/>
      <w:bookmarkStart w:id="772" w:name="_Toc69367627"/>
      <w:r>
        <w:t>Förslaget till lag om ändring i lagen (2002:297) om biobanker i hälso- och sjukvården m.m.</w:t>
      </w:r>
      <w:bookmarkEnd w:id="771"/>
      <w:bookmarkEnd w:id="772"/>
    </w:p>
    <w:p w14:paraId="6142C149" w14:textId="5E826842" w:rsidR="008539B5" w:rsidRDefault="008539B5" w:rsidP="008539B5">
      <w:pPr>
        <w:pStyle w:val="Rubrik4utannumrering"/>
        <w:spacing w:before="0"/>
      </w:pPr>
      <w:r>
        <w:t>1 kap.</w:t>
      </w:r>
    </w:p>
    <w:p w14:paraId="7B893BBD" w14:textId="1A0C3465" w:rsidR="008539B5" w:rsidRDefault="008539B5" w:rsidP="008539B5">
      <w:pPr>
        <w:pStyle w:val="Rubrik4utannumrering"/>
        <w:spacing w:before="0"/>
      </w:pPr>
      <w:r>
        <w:t>Tystnadsplikt i vissa fall</w:t>
      </w:r>
    </w:p>
    <w:p w14:paraId="5AC5C7A1" w14:textId="331705CB" w:rsidR="008539B5" w:rsidRDefault="008539B5" w:rsidP="008539B5">
      <w:pPr>
        <w:pStyle w:val="Brdtext"/>
        <w:keepNext/>
        <w:rPr>
          <w:i/>
          <w:sz w:val="18"/>
          <w:szCs w:val="18"/>
        </w:rPr>
      </w:pPr>
      <w:r>
        <w:rPr>
          <w:b/>
          <w:i/>
          <w:sz w:val="18"/>
          <w:szCs w:val="18"/>
        </w:rPr>
        <w:t>5 §    </w:t>
      </w:r>
      <w:r>
        <w:rPr>
          <w:i/>
          <w:sz w:val="18"/>
          <w:szCs w:val="18"/>
        </w:rPr>
        <w:t>Den som är eller har varit anställd eller uppdragstagare vid en biobank som inrättats i enskild verksamhet får inte obehörigen röja eller utnyttja uppgifter i en ansökan eller anmälan om klinisk prövning enligt Europaparlamentets och rådets förordning (EU) 2017/745 av den 5 april 2017 om medicintekniska produkter, om ändring av direktiv 2001/83/EG, förordning (EG) nr 178/2002 och förordning (EG) nr 1223/2009 och om upphävande av rådets direktiv 90/385/EEG och 93/42/EEG.</w:t>
      </w:r>
    </w:p>
    <w:p w14:paraId="708862FF" w14:textId="77777777" w:rsidR="008539B5" w:rsidRDefault="008539B5" w:rsidP="008539B5">
      <w:pPr>
        <w:pStyle w:val="Brdtextmedindrag"/>
        <w:rPr>
          <w:sz w:val="18"/>
          <w:szCs w:val="18"/>
        </w:rPr>
      </w:pPr>
      <w:r>
        <w:rPr>
          <w:i/>
          <w:sz w:val="18"/>
          <w:szCs w:val="18"/>
        </w:rPr>
        <w:t>Som obehörigt röjande anses inte att någon fullgör sådan uppgiftsskyldighet som följer av lag eller förordning.</w:t>
      </w:r>
    </w:p>
    <w:p w14:paraId="3B4AC5FA" w14:textId="77777777" w:rsidR="008539B5" w:rsidRDefault="008539B5" w:rsidP="008539B5">
      <w:pPr>
        <w:pStyle w:val="Brdtextmedindrag"/>
        <w:ind w:firstLine="0"/>
      </w:pPr>
    </w:p>
    <w:p w14:paraId="3E99CCAE" w14:textId="0FF8E639" w:rsidR="008539B5" w:rsidRDefault="008539B5" w:rsidP="008539B5">
      <w:pPr>
        <w:pStyle w:val="Brdtextmedindrag"/>
        <w:ind w:firstLine="0"/>
      </w:pPr>
      <w:r>
        <w:t xml:space="preserve">Paragrafen, som är ny, innehåller en bestämmelse om tystnadsplikt. Av </w:t>
      </w:r>
      <w:r>
        <w:rPr>
          <w:i/>
          <w:iCs/>
        </w:rPr>
        <w:t>första stycket</w:t>
      </w:r>
      <w:r>
        <w:t xml:space="preserve"> framgår att tystnadsplikt omfattar uppgifter i en ansökan eller en anmälan om klinisk prövning enligt MDR-förordningen. Sådana ansökningar och anmälningar kan komma att skickas till en biobank av Läkemedelsverket i granskningen om att tillåta en klinisk prövning eller en väsentlig ändring av en sådan prövning. </w:t>
      </w:r>
    </w:p>
    <w:p w14:paraId="2D4E0647" w14:textId="77777777" w:rsidR="008539B5" w:rsidRDefault="008539B5" w:rsidP="008539B5">
      <w:pPr>
        <w:pStyle w:val="Brdtextmedindrag"/>
      </w:pPr>
      <w:r>
        <w:t xml:space="preserve">Tystnadsplikten omfattar obehörigt röjande av uppgifter. I </w:t>
      </w:r>
      <w:r>
        <w:rPr>
          <w:i/>
        </w:rPr>
        <w:t>andra stycket</w:t>
      </w:r>
      <w:r>
        <w:t xml:space="preserve"> anges vad som inte är att anse som obehörigt röjande. Liknande lydelse finns i andra tystnadspliktsbestämmelser. </w:t>
      </w:r>
    </w:p>
    <w:p w14:paraId="2553AE2E" w14:textId="58A2AEAF" w:rsidR="008539B5" w:rsidRDefault="008539B5" w:rsidP="008539B5">
      <w:pPr>
        <w:pStyle w:val="Brdtextmedindrag"/>
      </w:pPr>
      <w:r>
        <w:t>För brott mot tystnadsplikt döms, om inte gärningen annars är särskilt belagd med straff, enligt 20 kap. 3 § brottsbalken till böter eller fängelse i högst ett år. Begås gärningen av oaktsamhet är straffskalan begränsad till böter. Om gärningen är att anse som ringa döms inte till ansvar.</w:t>
      </w:r>
    </w:p>
    <w:p w14:paraId="164DF321" w14:textId="77777777" w:rsidR="008539B5" w:rsidRDefault="008539B5" w:rsidP="008539B5">
      <w:pPr>
        <w:pStyle w:val="Brdtextmedindrag"/>
      </w:pPr>
      <w:bookmarkStart w:id="773" w:name="_Hlk64021403"/>
      <w:r>
        <w:t>Hänvisningen i bestämmelsen till MDR-förordningen är dynamisk och avser alltså förordningen i den vid varje tidpunkt gällande lydelsen.</w:t>
      </w:r>
    </w:p>
    <w:bookmarkEnd w:id="773"/>
    <w:p w14:paraId="4774F95A" w14:textId="77777777" w:rsidR="008539B5" w:rsidRDefault="008539B5" w:rsidP="008539B5">
      <w:pPr>
        <w:pStyle w:val="Brdtextmedindrag"/>
      </w:pPr>
      <w:r>
        <w:t>Övervägandena finns i avsnitt 12.3.</w:t>
      </w:r>
    </w:p>
    <w:p w14:paraId="6D8ECCA8" w14:textId="77777777" w:rsidR="008539B5" w:rsidRDefault="008539B5" w:rsidP="008539B5">
      <w:pPr>
        <w:pStyle w:val="Rubrik4utannumrering"/>
      </w:pPr>
      <w:r>
        <w:t>Ikraftträdandebestämmelse</w:t>
      </w:r>
    </w:p>
    <w:p w14:paraId="1A4E3681" w14:textId="5AA4E55B" w:rsidR="008539B5" w:rsidRDefault="008539B5" w:rsidP="008539B5">
      <w:pPr>
        <w:pStyle w:val="Brdtextmedindrag"/>
        <w:ind w:firstLine="0"/>
        <w:rPr>
          <w:sz w:val="18"/>
          <w:szCs w:val="18"/>
        </w:rPr>
      </w:pPr>
      <w:r>
        <w:rPr>
          <w:sz w:val="18"/>
          <w:szCs w:val="18"/>
        </w:rPr>
        <w:t>Denna lag träder i kraft den 15 juli 2021.</w:t>
      </w:r>
    </w:p>
    <w:p w14:paraId="458DB4E0" w14:textId="77777777" w:rsidR="008539B5" w:rsidRDefault="008539B5" w:rsidP="008539B5">
      <w:pPr>
        <w:pStyle w:val="Brdtextmedindrag"/>
      </w:pPr>
    </w:p>
    <w:p w14:paraId="6860D030" w14:textId="3DE9592B" w:rsidR="008539B5" w:rsidRDefault="008539B5" w:rsidP="008539B5">
      <w:pPr>
        <w:pStyle w:val="Brdtextmedindrag"/>
        <w:ind w:firstLine="0"/>
      </w:pPr>
      <w:r>
        <w:t>Av artikel 123.2 i MDR-förordningen framgår det att EU-förordningen ska börja tillämpas den 26 maj 2021.</w:t>
      </w:r>
      <w:r w:rsidRPr="00E70FC6">
        <w:t xml:space="preserve"> </w:t>
      </w:r>
      <w:r>
        <w:t xml:space="preserve">Lagen ska träda i kraft den 15 juli 2021, vilket är så snart som möjligt efter det att MDR-förordningen börjar tillämpas. </w:t>
      </w:r>
    </w:p>
    <w:p w14:paraId="651FA0F8" w14:textId="107F5524" w:rsidR="008539B5" w:rsidRDefault="008539B5" w:rsidP="008539B5">
      <w:pPr>
        <w:pStyle w:val="Brdtextmedindrag"/>
      </w:pPr>
      <w:r>
        <w:t>Övervägandena finns i avsnitt 18.2.</w:t>
      </w:r>
    </w:p>
    <w:p w14:paraId="7FF1F44E" w14:textId="77777777" w:rsidR="00E078CA" w:rsidRDefault="00E078CA" w:rsidP="008539B5">
      <w:pPr>
        <w:pStyle w:val="Brdtextmedindrag"/>
      </w:pPr>
    </w:p>
    <w:p w14:paraId="096F3AA4" w14:textId="77777777" w:rsidR="008539B5" w:rsidRDefault="008539B5" w:rsidP="008539B5">
      <w:pPr>
        <w:pStyle w:val="Rubrik2"/>
      </w:pPr>
      <w:bookmarkStart w:id="774" w:name="_Toc65132759"/>
      <w:bookmarkStart w:id="775" w:name="_Toc69367628"/>
      <w:r>
        <w:t>Förslaget till lag om ändring i lagen (2002:297) om biobanker i hälso- och sjukvården m.m.</w:t>
      </w:r>
      <w:bookmarkEnd w:id="774"/>
      <w:bookmarkEnd w:id="775"/>
    </w:p>
    <w:p w14:paraId="0B295250" w14:textId="77777777" w:rsidR="008539B5" w:rsidRDefault="008539B5" w:rsidP="008539B5">
      <w:pPr>
        <w:pStyle w:val="Brdtextmedindrag"/>
        <w:ind w:firstLine="0"/>
        <w:rPr>
          <w:b/>
          <w:sz w:val="18"/>
          <w:szCs w:val="18"/>
        </w:rPr>
      </w:pPr>
      <w:r>
        <w:rPr>
          <w:b/>
          <w:sz w:val="18"/>
          <w:szCs w:val="18"/>
        </w:rPr>
        <w:t>1 kap.</w:t>
      </w:r>
    </w:p>
    <w:p w14:paraId="4B478B66" w14:textId="11DCBFE3" w:rsidR="008539B5" w:rsidRDefault="008539B5" w:rsidP="008539B5">
      <w:pPr>
        <w:pStyle w:val="Brdtextmedindrag"/>
        <w:ind w:firstLine="0"/>
        <w:rPr>
          <w:sz w:val="18"/>
          <w:szCs w:val="18"/>
        </w:rPr>
      </w:pPr>
      <w:r>
        <w:rPr>
          <w:b/>
          <w:sz w:val="18"/>
          <w:szCs w:val="18"/>
        </w:rPr>
        <w:t>5 §</w:t>
      </w:r>
      <w:r>
        <w:rPr>
          <w:sz w:val="18"/>
          <w:szCs w:val="18"/>
        </w:rPr>
        <w:t xml:space="preserve">    Den som är eller har varit anställd eller uppdragstagare vid en biobank som inrättats i enskild verksamhet får inte obehörigen röja eller utnyttja uppgifter i </w:t>
      </w:r>
    </w:p>
    <w:p w14:paraId="12BB94B6" w14:textId="77777777" w:rsidR="008539B5" w:rsidRDefault="008539B5" w:rsidP="008539B5">
      <w:pPr>
        <w:pStyle w:val="Brdtextmedindrag"/>
        <w:rPr>
          <w:i/>
          <w:sz w:val="18"/>
          <w:szCs w:val="18"/>
        </w:rPr>
      </w:pPr>
      <w:r>
        <w:rPr>
          <w:i/>
          <w:sz w:val="18"/>
          <w:szCs w:val="18"/>
        </w:rPr>
        <w:t xml:space="preserve">1. en ansökan om tillstånd till en klinisk läkemedelsprövning, eller </w:t>
      </w:r>
    </w:p>
    <w:p w14:paraId="4144B6A0" w14:textId="77777777" w:rsidR="008539B5" w:rsidRDefault="008539B5" w:rsidP="008539B5">
      <w:pPr>
        <w:pStyle w:val="Brdtextmedindrag"/>
        <w:rPr>
          <w:sz w:val="18"/>
          <w:szCs w:val="18"/>
        </w:rPr>
      </w:pPr>
      <w:r>
        <w:rPr>
          <w:i/>
          <w:sz w:val="18"/>
          <w:szCs w:val="18"/>
        </w:rPr>
        <w:t>2. </w:t>
      </w:r>
      <w:r>
        <w:rPr>
          <w:sz w:val="18"/>
          <w:szCs w:val="18"/>
        </w:rPr>
        <w:t>en ansökan eller anmälan om klinisk prövning enligt Europaparlamentets och rådets förordning (EU) 2017/745 av den 5 april 2017 om medicintekniska produkter, om ändring av direktiv 2001/83/EG, förordning (EG) nr 178/2002 och förordning (EG) nr 1223/2009 och om upphävande av rådets direktiv 90/385/EEG och 93/42/EEG.</w:t>
      </w:r>
    </w:p>
    <w:p w14:paraId="041EEDEC" w14:textId="77777777" w:rsidR="008539B5" w:rsidRDefault="008539B5" w:rsidP="008539B5">
      <w:pPr>
        <w:pStyle w:val="Brdtextmedindrag"/>
        <w:rPr>
          <w:sz w:val="18"/>
          <w:szCs w:val="18"/>
        </w:rPr>
      </w:pPr>
      <w:r>
        <w:rPr>
          <w:sz w:val="18"/>
          <w:szCs w:val="18"/>
        </w:rPr>
        <w:t>Som obehörigt röjande anses inte att någon fullgör sådan uppgiftsskyldighet som följer av lag eller förordning.</w:t>
      </w:r>
    </w:p>
    <w:p w14:paraId="319A2963" w14:textId="77777777" w:rsidR="008539B5" w:rsidRDefault="008539B5" w:rsidP="008539B5">
      <w:pPr>
        <w:pStyle w:val="Brdtextmedindrag"/>
      </w:pPr>
    </w:p>
    <w:p w14:paraId="02328CB7" w14:textId="3D2C6431" w:rsidR="008539B5" w:rsidRDefault="008539B5" w:rsidP="008539B5">
      <w:pPr>
        <w:pStyle w:val="Brdtextmedindrag"/>
        <w:ind w:firstLine="0"/>
      </w:pPr>
      <w:r>
        <w:t xml:space="preserve">Paragrafen innehåller en bestämmelse om tystnadsplikt. I </w:t>
      </w:r>
      <w:r>
        <w:rPr>
          <w:i/>
        </w:rPr>
        <w:t>första stycket</w:t>
      </w:r>
      <w:r>
        <w:t xml:space="preserve"> </w:t>
      </w:r>
      <w:r>
        <w:rPr>
          <w:i/>
          <w:iCs/>
        </w:rPr>
        <w:t>punkt 1</w:t>
      </w:r>
      <w:r>
        <w:t xml:space="preserve"> görs ett tillägg som är en anpassning av svensk rätt till Europa</w:t>
      </w:r>
      <w:r>
        <w:softHyphen/>
        <w:t>parla</w:t>
      </w:r>
      <w:r>
        <w:softHyphen/>
        <w:t>mentets och rådets förordning (EU) nr 536/2014 av den 16 april 2014 om kliniska prövningar av humanläkemedel och om upphävande av direktiv 2001/20/EG. En liknande bestämmelse infördes i 1 kap. 5 § lagen (2018:1273) om ändring i lagen (2002:297) om biobanker i hälso- och sjuk</w:t>
      </w:r>
      <w:r>
        <w:softHyphen/>
        <w:t xml:space="preserve">vården m.m. Den bestämmelsen har inte trätt i kraft utan utgår till följd av lagförslaget i avsnitt 2.6, se författningskommentaren i avsnitt 21.6. </w:t>
      </w:r>
    </w:p>
    <w:p w14:paraId="684D0279" w14:textId="18C7AB31" w:rsidR="008539B5" w:rsidRDefault="008539B5" w:rsidP="008539B5">
      <w:pPr>
        <w:pStyle w:val="Brdtextmedindrag"/>
      </w:pPr>
      <w:r>
        <w:t>Tillägget i punkt 1 innebär att krav på tystnadsplikt även gäller uppgifter i en ansökan om tillstånd till klinisk läkemedelsprövning. Sådana ansök</w:t>
      </w:r>
      <w:r>
        <w:softHyphen/>
        <w:t>ning</w:t>
      </w:r>
      <w:r>
        <w:softHyphen/>
        <w:t>ar kan komma att skickas till en biobank av Läkemedelsverket i tillstånds</w:t>
      </w:r>
      <w:r>
        <w:softHyphen/>
        <w:t xml:space="preserve">prövningen om klinisk läkemedelsprövning. </w:t>
      </w:r>
    </w:p>
    <w:p w14:paraId="6D64CC6D" w14:textId="7952FE10" w:rsidR="008539B5" w:rsidRDefault="008539B5" w:rsidP="008539B5">
      <w:pPr>
        <w:pStyle w:val="Brdtextmedindrag"/>
      </w:pPr>
      <w:r>
        <w:t xml:space="preserve">För brott mot tystnadsplikt döms, om inte gärningen annars är särskilt belagd med straff, enligt 20 kap. 3 § brottsbalken till böter eller fängelse i högst ett år. Begås gärningen av oaktsamhet är straffskalan begränsad till böter. Om gärningen är att anse som ringa döms inte till ansvar. </w:t>
      </w:r>
    </w:p>
    <w:p w14:paraId="4F0354BA" w14:textId="77777777" w:rsidR="008539B5" w:rsidRDefault="008539B5" w:rsidP="008539B5">
      <w:pPr>
        <w:pStyle w:val="Brdtextmedindrag"/>
      </w:pPr>
      <w:r>
        <w:t>Övervägandena finns i avsnitt 12.3.</w:t>
      </w:r>
    </w:p>
    <w:p w14:paraId="4DD64966" w14:textId="77777777" w:rsidR="008539B5" w:rsidRDefault="008539B5" w:rsidP="008539B5">
      <w:pPr>
        <w:pStyle w:val="Rubrik4utannumrering"/>
      </w:pPr>
      <w:r>
        <w:t>Ikraftträdandebestämmelse</w:t>
      </w:r>
    </w:p>
    <w:p w14:paraId="30CAA220" w14:textId="77777777" w:rsidR="008539B5" w:rsidRDefault="008539B5" w:rsidP="008539B5">
      <w:pPr>
        <w:pStyle w:val="Brdtext"/>
        <w:rPr>
          <w:sz w:val="18"/>
          <w:szCs w:val="18"/>
        </w:rPr>
      </w:pPr>
      <w:r>
        <w:rPr>
          <w:sz w:val="18"/>
          <w:szCs w:val="18"/>
        </w:rPr>
        <w:t>Denna lag träder i kraft den dag som regeringen bestämmer.</w:t>
      </w:r>
    </w:p>
    <w:p w14:paraId="68BA77D2" w14:textId="77777777" w:rsidR="008539B5" w:rsidRDefault="008539B5" w:rsidP="008539B5">
      <w:pPr>
        <w:pStyle w:val="Brdtextmedindrag"/>
      </w:pPr>
    </w:p>
    <w:p w14:paraId="54939718" w14:textId="7CF33D45" w:rsidR="008539B5" w:rsidRDefault="008539B5" w:rsidP="008539B5">
      <w:pPr>
        <w:pStyle w:val="Brdtextmedindrag"/>
        <w:ind w:firstLine="0"/>
      </w:pPr>
      <w:bookmarkStart w:id="776" w:name="_Hlk58255804"/>
      <w:r>
        <w:t>Ikraftträdandebestämmelsen anger att lagen ska träda i kraft den dag som regeringen bestämmer. Ikraftträdandetidpunkten är beroende av när för</w:t>
      </w:r>
      <w:r>
        <w:softHyphen/>
        <w:t>ord</w:t>
      </w:r>
      <w:r>
        <w:softHyphen/>
        <w:t>ning (EU) nr 536/2014 ska börja tillämpas. Enligt artikel 99 i den EU-förordningen ska förordningen börja tillämpas sex månader efter det att kommissionen offentliggjort ett meddelande om att en EU-portal och en EU-databas bedömts vara fullt funktionsdugliga. Så har ännu inte skett.</w:t>
      </w:r>
      <w:bookmarkEnd w:id="776"/>
      <w:r>
        <w:t>    </w:t>
      </w:r>
    </w:p>
    <w:p w14:paraId="3D184B76" w14:textId="77777777" w:rsidR="008539B5" w:rsidRDefault="008539B5" w:rsidP="008539B5">
      <w:pPr>
        <w:pStyle w:val="Rubrik2"/>
      </w:pPr>
      <w:bookmarkStart w:id="777" w:name="_Toc65132760"/>
      <w:bookmarkStart w:id="778" w:name="_Toc69367629"/>
      <w:r>
        <w:t>Förslaget till lag om ändring i lagen (2002:297) om biobanker i hälso- och sjukvården m.m.</w:t>
      </w:r>
      <w:bookmarkEnd w:id="777"/>
      <w:bookmarkEnd w:id="778"/>
    </w:p>
    <w:p w14:paraId="6813BC3D" w14:textId="77777777" w:rsidR="008539B5" w:rsidRDefault="008539B5" w:rsidP="008539B5">
      <w:pPr>
        <w:pStyle w:val="Brdtextmedindrag"/>
        <w:ind w:firstLine="0"/>
        <w:rPr>
          <w:b/>
          <w:sz w:val="18"/>
          <w:szCs w:val="18"/>
        </w:rPr>
      </w:pPr>
      <w:r>
        <w:rPr>
          <w:b/>
          <w:sz w:val="18"/>
          <w:szCs w:val="18"/>
        </w:rPr>
        <w:t>1 kap.</w:t>
      </w:r>
    </w:p>
    <w:p w14:paraId="58297036" w14:textId="6D960046" w:rsidR="008539B5" w:rsidRDefault="008539B5" w:rsidP="008539B5">
      <w:pPr>
        <w:pStyle w:val="Brdtextmedindrag"/>
        <w:ind w:firstLine="0"/>
        <w:rPr>
          <w:sz w:val="18"/>
          <w:szCs w:val="18"/>
        </w:rPr>
      </w:pPr>
      <w:r>
        <w:rPr>
          <w:b/>
          <w:sz w:val="18"/>
          <w:szCs w:val="18"/>
        </w:rPr>
        <w:t>5 §</w:t>
      </w:r>
      <w:r>
        <w:rPr>
          <w:sz w:val="18"/>
          <w:szCs w:val="18"/>
        </w:rPr>
        <w:t>    Den som är eller har varit anställd eller uppdragstagare vid en biobank som inrättats i enskild verksamhet får inte obehörigen röja eller utnyttja uppgifter i</w:t>
      </w:r>
    </w:p>
    <w:p w14:paraId="48C2B1B7" w14:textId="77777777" w:rsidR="008539B5" w:rsidRDefault="008539B5" w:rsidP="008539B5">
      <w:pPr>
        <w:pStyle w:val="Brdtextmedindrag"/>
        <w:rPr>
          <w:i/>
          <w:sz w:val="18"/>
          <w:szCs w:val="18"/>
        </w:rPr>
      </w:pPr>
      <w:r>
        <w:rPr>
          <w:sz w:val="18"/>
          <w:szCs w:val="18"/>
        </w:rPr>
        <w:t>1. en ansökan om tillstånd till en klinisk läkemedelsprövning</w:t>
      </w:r>
      <w:r>
        <w:rPr>
          <w:i/>
          <w:sz w:val="18"/>
          <w:szCs w:val="18"/>
        </w:rPr>
        <w:t xml:space="preserve">, </w:t>
      </w:r>
    </w:p>
    <w:p w14:paraId="70289B1C" w14:textId="77777777" w:rsidR="008539B5" w:rsidRDefault="008539B5" w:rsidP="008539B5">
      <w:pPr>
        <w:pStyle w:val="Brdtextmedindrag"/>
        <w:rPr>
          <w:i/>
          <w:sz w:val="18"/>
          <w:szCs w:val="18"/>
        </w:rPr>
      </w:pPr>
      <w:r>
        <w:rPr>
          <w:iCs/>
          <w:sz w:val="18"/>
          <w:szCs w:val="18"/>
        </w:rPr>
        <w:t>2. e</w:t>
      </w:r>
      <w:r>
        <w:rPr>
          <w:sz w:val="18"/>
          <w:szCs w:val="18"/>
        </w:rPr>
        <w:t xml:space="preserve">n ansökan eller anmälan om klinisk prövning enligt Europaparlamentets och rådets förordning (EU) 2017/745 av den 5 april 2017 om medicintekniska produkter, om ändring av direktiv 2001/83/EG, förordning (EG) nr 178/2002 och förordning (EG) nr 1223/2009 och om upphävande av rådets direktiv 90/385/EEG och 93/42/EEG, </w:t>
      </w:r>
      <w:r>
        <w:rPr>
          <w:i/>
          <w:sz w:val="18"/>
          <w:szCs w:val="18"/>
        </w:rPr>
        <w:t>eller</w:t>
      </w:r>
    </w:p>
    <w:p w14:paraId="60D37502" w14:textId="77777777" w:rsidR="008539B5" w:rsidRDefault="008539B5" w:rsidP="008539B5">
      <w:pPr>
        <w:pStyle w:val="Brdtextmedindrag"/>
        <w:rPr>
          <w:i/>
          <w:sz w:val="18"/>
          <w:szCs w:val="18"/>
        </w:rPr>
      </w:pPr>
      <w:r>
        <w:rPr>
          <w:i/>
          <w:sz w:val="18"/>
          <w:szCs w:val="18"/>
        </w:rPr>
        <w:t>3. en ansökan eller anmälan om en prestandastudie enligt Europaparlamentets och rådets förordning (EU) 2017/746 av den 5 april 2017 om medicintekniska produkter för in vitro-diagnostik och om upphävande av direktiv 98/79/EG och kommissionens beslut 2010/227/EU.</w:t>
      </w:r>
    </w:p>
    <w:p w14:paraId="2B3CC709" w14:textId="77777777" w:rsidR="008539B5" w:rsidRDefault="008539B5" w:rsidP="008539B5">
      <w:pPr>
        <w:pStyle w:val="Brdtextmedindrag"/>
        <w:rPr>
          <w:sz w:val="18"/>
          <w:szCs w:val="18"/>
        </w:rPr>
      </w:pPr>
      <w:r>
        <w:rPr>
          <w:sz w:val="18"/>
          <w:szCs w:val="18"/>
        </w:rPr>
        <w:t>Som obehörigt röjande anses inte att någon fullgör sådan uppgiftsskyldighet som följer av lag eller förordning.</w:t>
      </w:r>
    </w:p>
    <w:p w14:paraId="55AC8108" w14:textId="77777777" w:rsidR="008539B5" w:rsidRDefault="008539B5" w:rsidP="008539B5">
      <w:pPr>
        <w:pStyle w:val="Brdtextmedindrag"/>
      </w:pPr>
    </w:p>
    <w:p w14:paraId="55DEE4CD" w14:textId="210C3E62" w:rsidR="008539B5" w:rsidRDefault="008539B5" w:rsidP="008539B5">
      <w:pPr>
        <w:pStyle w:val="Brdtextmedindrag"/>
        <w:ind w:firstLine="0"/>
      </w:pPr>
      <w:r>
        <w:t xml:space="preserve">Paragrafen innehåller en bestämmelse om tystnadsplikt. I </w:t>
      </w:r>
      <w:r>
        <w:rPr>
          <w:i/>
        </w:rPr>
        <w:t>första stycket</w:t>
      </w:r>
      <w:r>
        <w:t xml:space="preserve"> läggs en </w:t>
      </w:r>
      <w:r>
        <w:rPr>
          <w:i/>
        </w:rPr>
        <w:t>tredje punkt</w:t>
      </w:r>
      <w:r>
        <w:t xml:space="preserve"> till med anledning av bestämmelserna om pre</w:t>
      </w:r>
      <w:r>
        <w:softHyphen/>
        <w:t>standa</w:t>
      </w:r>
      <w:r>
        <w:softHyphen/>
        <w:t xml:space="preserve">studier i </w:t>
      </w:r>
      <w:bookmarkStart w:id="779" w:name="_Hlk58256217"/>
      <w:r>
        <w:t xml:space="preserve">artiklarna 66, 70 och 71 i </w:t>
      </w:r>
      <w:bookmarkEnd w:id="779"/>
      <w:r>
        <w:t>IVDR-förordningen. Tystnadsplikten ska således även omfatta uppgifter i en ansökan eller anmälan om att få genom</w:t>
      </w:r>
      <w:r>
        <w:softHyphen/>
        <w:t>föra en prestandastudie eller en väsentlig ändring av en sådan studie.</w:t>
      </w:r>
    </w:p>
    <w:p w14:paraId="62FC5E98" w14:textId="77777777" w:rsidR="008539B5" w:rsidRDefault="008539B5" w:rsidP="008539B5">
      <w:pPr>
        <w:pStyle w:val="Brdtextmedindrag"/>
      </w:pPr>
      <w:bookmarkStart w:id="780" w:name="_Hlk64026835"/>
      <w:r>
        <w:t>Hänvisningen i bestämmelsen till IVDR-förordningen är dynamisk och avser alltså förordningen i den vid varje tidpunkt gällande lydelsen.</w:t>
      </w:r>
    </w:p>
    <w:bookmarkEnd w:id="780"/>
    <w:p w14:paraId="06C5CA0F" w14:textId="77777777" w:rsidR="008539B5" w:rsidRDefault="008539B5" w:rsidP="008539B5">
      <w:pPr>
        <w:pStyle w:val="Brdtextmedindrag"/>
      </w:pPr>
      <w:r>
        <w:t>Övervägandena finns i avsnitt 12.3.</w:t>
      </w:r>
    </w:p>
    <w:p w14:paraId="6CE556F2" w14:textId="77777777" w:rsidR="008539B5" w:rsidRDefault="008539B5" w:rsidP="008539B5">
      <w:pPr>
        <w:pStyle w:val="Rubrik4utannumrering"/>
      </w:pPr>
      <w:r>
        <w:t>Ikraftträdandebestämmelse</w:t>
      </w:r>
    </w:p>
    <w:p w14:paraId="35457647" w14:textId="77777777" w:rsidR="008539B5" w:rsidRDefault="008539B5" w:rsidP="008539B5">
      <w:pPr>
        <w:pStyle w:val="Brdtext"/>
        <w:rPr>
          <w:sz w:val="18"/>
          <w:szCs w:val="18"/>
        </w:rPr>
      </w:pPr>
      <w:r>
        <w:rPr>
          <w:sz w:val="18"/>
          <w:szCs w:val="18"/>
        </w:rPr>
        <w:t>Denna lag träder i kraft den 26 maj 2022.</w:t>
      </w:r>
    </w:p>
    <w:p w14:paraId="44D75F14" w14:textId="77777777" w:rsidR="008539B5" w:rsidRDefault="008539B5" w:rsidP="008539B5">
      <w:pPr>
        <w:pStyle w:val="Brdtextmedindrag"/>
      </w:pPr>
    </w:p>
    <w:p w14:paraId="15676194" w14:textId="77777777" w:rsidR="008539B5" w:rsidRDefault="008539B5" w:rsidP="008539B5">
      <w:pPr>
        <w:pStyle w:val="Brdtextmedindrag"/>
        <w:ind w:firstLine="0"/>
      </w:pPr>
      <w:r>
        <w:t xml:space="preserve">Av artikel 113.2 i IVDR-förordningen framgår det att EU-förordningen ska börja tillämpas den 26 maj 2022. Samma dag ska därför ändringarna i lagen börja tillämpas i Sverige. </w:t>
      </w:r>
    </w:p>
    <w:p w14:paraId="3A17200A" w14:textId="77777777" w:rsidR="008539B5" w:rsidRDefault="008539B5" w:rsidP="008539B5">
      <w:pPr>
        <w:pStyle w:val="Brdtextmedindrag"/>
      </w:pPr>
      <w:r>
        <w:t>Övervägandena finns i avsnitt 18.2.</w:t>
      </w:r>
    </w:p>
    <w:p w14:paraId="2434FF18" w14:textId="77777777" w:rsidR="008539B5" w:rsidRDefault="008539B5" w:rsidP="008539B5">
      <w:pPr>
        <w:pStyle w:val="Rubrik2"/>
      </w:pPr>
      <w:bookmarkStart w:id="781" w:name="_Toc65132761"/>
      <w:bookmarkStart w:id="782" w:name="_Toc69367630"/>
      <w:r>
        <w:t>Förslaget till lag om ändring i lagen (2018:1092) om ändring i lagen (2003:460) om etikprövning av forskning som avser människor</w:t>
      </w:r>
      <w:bookmarkEnd w:id="781"/>
      <w:bookmarkEnd w:id="782"/>
    </w:p>
    <w:p w14:paraId="202AFEEF" w14:textId="6DA61D11" w:rsidR="008539B5" w:rsidRDefault="008539B5" w:rsidP="008539B5">
      <w:pPr>
        <w:pStyle w:val="Brdtext"/>
        <w:keepNext/>
        <w:rPr>
          <w:szCs w:val="22"/>
        </w:rPr>
      </w:pPr>
      <w:r>
        <w:rPr>
          <w:szCs w:val="22"/>
        </w:rPr>
        <w:t>Genom lagen (2018:1092) om ändring i lagen (2003:460) om etikprövning av forskning som avser människor infördes ändringar i 24 och 25 §§ lagen om etikprövning av forskning som avser människor (etikprövningslagen). Ändr</w:t>
      </w:r>
      <w:r>
        <w:rPr>
          <w:szCs w:val="22"/>
        </w:rPr>
        <w:softHyphen/>
        <w:t>ingarna innebär att det av bestämmelserna även framgår att Etik</w:t>
      </w:r>
      <w:r>
        <w:rPr>
          <w:szCs w:val="22"/>
        </w:rPr>
        <w:softHyphen/>
        <w:t>pröv</w:t>
      </w:r>
      <w:r>
        <w:rPr>
          <w:szCs w:val="22"/>
        </w:rPr>
        <w:softHyphen/>
        <w:t>nings</w:t>
      </w:r>
      <w:r>
        <w:rPr>
          <w:szCs w:val="22"/>
        </w:rPr>
        <w:softHyphen/>
        <w:t>myndigheten ska lämna yttrande i enlighet med 3 § lagen med kom</w:t>
      </w:r>
      <w:r>
        <w:rPr>
          <w:szCs w:val="22"/>
        </w:rPr>
        <w:softHyphen/>
        <w:t>plett</w:t>
      </w:r>
      <w:r>
        <w:rPr>
          <w:szCs w:val="22"/>
        </w:rPr>
        <w:softHyphen/>
        <w:t>erande bestämmelser om etisk granskning till EU:s förordning om kliniska prövningar av humanläkemedel och den sammansättning en avdel</w:t>
      </w:r>
      <w:r>
        <w:rPr>
          <w:szCs w:val="22"/>
        </w:rPr>
        <w:softHyphen/>
        <w:t xml:space="preserve">ning ska ha när den utför en etisk granskning av en ansökan om tillstånd till klinisk läkemedelsprövning. </w:t>
      </w:r>
    </w:p>
    <w:p w14:paraId="2C82C7AE" w14:textId="0D59CEA8" w:rsidR="008539B5" w:rsidRDefault="008539B5" w:rsidP="008539B5">
      <w:pPr>
        <w:pStyle w:val="Brdtextmedindrag"/>
      </w:pPr>
      <w:r>
        <w:rPr>
          <w:szCs w:val="22"/>
        </w:rPr>
        <w:t>Bestämmelserna, som skulle träda i kraft den dag som regeringen bestäm</w:t>
      </w:r>
      <w:r>
        <w:rPr>
          <w:szCs w:val="22"/>
        </w:rPr>
        <w:softHyphen/>
        <w:t xml:space="preserve">mer, har inte trätt i kraft. </w:t>
      </w:r>
      <w:bookmarkStart w:id="783" w:name="_Hlk64021812"/>
      <w:r>
        <w:rPr>
          <w:szCs w:val="22"/>
        </w:rPr>
        <w:t xml:space="preserve">De ska </w:t>
      </w:r>
      <w:r>
        <w:t>i stället utgå innan MDR-förord</w:t>
      </w:r>
      <w:r>
        <w:softHyphen/>
        <w:t>ningen ska börja tillämpas den 26 maj 2021.</w:t>
      </w:r>
      <w:bookmarkEnd w:id="783"/>
    </w:p>
    <w:p w14:paraId="3033222C" w14:textId="77777777" w:rsidR="008539B5" w:rsidRDefault="008539B5" w:rsidP="008539B5">
      <w:pPr>
        <w:pStyle w:val="Rubrik2"/>
      </w:pPr>
      <w:bookmarkStart w:id="784" w:name="_Toc65132762"/>
      <w:bookmarkStart w:id="785" w:name="_Toc69367631"/>
      <w:r>
        <w:t>Förslaget till lag om ändring i lagen (2003:460) om etikprövning av forskning som avser människor</w:t>
      </w:r>
      <w:bookmarkEnd w:id="784"/>
      <w:bookmarkEnd w:id="785"/>
    </w:p>
    <w:p w14:paraId="34B2C229" w14:textId="63D386BE" w:rsidR="008539B5" w:rsidRDefault="008539B5" w:rsidP="008539B5">
      <w:pPr>
        <w:pStyle w:val="Brdtext"/>
        <w:rPr>
          <w:i/>
          <w:sz w:val="18"/>
          <w:szCs w:val="18"/>
        </w:rPr>
      </w:pPr>
      <w:r>
        <w:rPr>
          <w:b/>
          <w:i/>
          <w:sz w:val="18"/>
          <w:szCs w:val="18"/>
        </w:rPr>
        <w:t>4 a §    </w:t>
      </w:r>
      <w:r>
        <w:rPr>
          <w:i/>
          <w:sz w:val="18"/>
          <w:szCs w:val="18"/>
        </w:rPr>
        <w:t>Lagen ska inte tillämpas på kliniska prövningar enligt Europaparlamentets och rådets förordning (EU) 2017/745 av den 5 april 2017 om medicintekniska produkter, om ändring av direktiv 2001/83/EG, förordning (EG) nr 178/2002 och förordning (EG) nr 1223/2009 och om upphävande av rådets direktiv 90/385/EEG och 93/42/EEG.</w:t>
      </w:r>
    </w:p>
    <w:p w14:paraId="48CF6002" w14:textId="5A047759" w:rsidR="008539B5" w:rsidRDefault="008539B5" w:rsidP="008539B5">
      <w:pPr>
        <w:pStyle w:val="Brdtextmedindrag"/>
        <w:rPr>
          <w:i/>
          <w:sz w:val="18"/>
          <w:szCs w:val="18"/>
        </w:rPr>
      </w:pPr>
      <w:bookmarkStart w:id="786" w:name="_Hlk18937521"/>
      <w:r>
        <w:rPr>
          <w:i/>
          <w:sz w:val="18"/>
          <w:szCs w:val="18"/>
        </w:rPr>
        <w:t>Lagen ska dock tillämpas på sådana studier för klinisk uppföljning efter utsläppandet på marknaden som inte kräver anmälan enligt artikel 74 i förordning (EU) 2017/745 om en sådan studie i övrigt omfattas av lagens tillämpningsområde</w:t>
      </w:r>
      <w:bookmarkEnd w:id="786"/>
      <w:r>
        <w:rPr>
          <w:i/>
          <w:sz w:val="18"/>
          <w:szCs w:val="18"/>
        </w:rPr>
        <w:t>.</w:t>
      </w:r>
    </w:p>
    <w:p w14:paraId="56A300A5" w14:textId="77777777" w:rsidR="008539B5" w:rsidRDefault="008539B5" w:rsidP="008539B5">
      <w:pPr>
        <w:pStyle w:val="Brdtextmedindrag"/>
        <w:rPr>
          <w:i/>
        </w:rPr>
      </w:pPr>
      <w:r>
        <w:rPr>
          <w:i/>
          <w:sz w:val="18"/>
          <w:szCs w:val="18"/>
        </w:rPr>
        <w:t>Bestämmelser om etisk granskning av sådana prövningar som avses i första stycket finns i lagen (2021:000) med kompletterande bestämmelser om etisk granskning till EU:s förordning om medicintekniska produkter.</w:t>
      </w:r>
    </w:p>
    <w:p w14:paraId="465CA490" w14:textId="77777777" w:rsidR="008539B5" w:rsidRDefault="008539B5" w:rsidP="008539B5">
      <w:pPr>
        <w:pStyle w:val="Brdtextmedindrag"/>
        <w:rPr>
          <w:i/>
        </w:rPr>
      </w:pPr>
    </w:p>
    <w:p w14:paraId="6B22145B" w14:textId="71116A35" w:rsidR="008539B5" w:rsidRDefault="008539B5" w:rsidP="008539B5">
      <w:pPr>
        <w:pStyle w:val="Brdtext"/>
      </w:pPr>
      <w:r>
        <w:t>Paragrafen, som är ny, anger att lagen inte ska tillämpas på kliniska pröv</w:t>
      </w:r>
      <w:r>
        <w:softHyphen/>
        <w:t>ning</w:t>
      </w:r>
      <w:r>
        <w:softHyphen/>
        <w:t xml:space="preserve">ar som regleras i MDR-förordningen. </w:t>
      </w:r>
    </w:p>
    <w:p w14:paraId="1573E46B" w14:textId="5942AB12" w:rsidR="008539B5" w:rsidRDefault="008539B5" w:rsidP="008539B5">
      <w:pPr>
        <w:pStyle w:val="Brdtextmedindrag"/>
      </w:pPr>
      <w:bookmarkStart w:id="787" w:name="_Hlk64022241"/>
      <w:r>
        <w:t xml:space="preserve">Enligt </w:t>
      </w:r>
      <w:r>
        <w:rPr>
          <w:i/>
          <w:iCs/>
        </w:rPr>
        <w:t>första stycket</w:t>
      </w:r>
      <w:r>
        <w:t xml:space="preserve"> ska lagen inte tillämpas på kliniska prövningar enligt MDR-förordningen. </w:t>
      </w:r>
      <w:bookmarkEnd w:id="787"/>
      <w:r>
        <w:t xml:space="preserve">Av </w:t>
      </w:r>
      <w:r>
        <w:rPr>
          <w:i/>
        </w:rPr>
        <w:t>andra stycket</w:t>
      </w:r>
      <w:r>
        <w:t xml:space="preserve"> framgår att lagen dock ska tillämpas på sådana studier för klinisk uppföljning efter utsläppandet på marknaden som inte kräver anmälan enligt artikel 74 i MDR-förordningen. Det kan därmed röra sig om studier av CE-märkta produkter inom ramen för produktens avsedda användning men där försökspersonen inte utsätts för ytterligare förfaranden som är att anse som invasiva eller ansträngande. Lagen ska i dessa fall gälla om studien i övrigt omfattas av lagens tillämp</w:t>
      </w:r>
      <w:r>
        <w:softHyphen/>
        <w:t>nings</w:t>
      </w:r>
      <w:r>
        <w:softHyphen/>
        <w:t xml:space="preserve">område. </w:t>
      </w:r>
    </w:p>
    <w:p w14:paraId="1A0E8C01" w14:textId="4A981D47" w:rsidR="008539B5" w:rsidRDefault="008539B5" w:rsidP="008539B5">
      <w:pPr>
        <w:pStyle w:val="Brdtextmedindrag"/>
      </w:pPr>
      <w:r>
        <w:t xml:space="preserve">I </w:t>
      </w:r>
      <w:r>
        <w:rPr>
          <w:i/>
        </w:rPr>
        <w:t>tredje stycket</w:t>
      </w:r>
      <w:r>
        <w:t xml:space="preserve"> finns en upplysning om att bestämmelser om den etiska gransk</w:t>
      </w:r>
      <w:r>
        <w:softHyphen/>
        <w:t>ningen av en anmälan eller en ansökan om att få genomföra en klin</w:t>
      </w:r>
      <w:r>
        <w:softHyphen/>
        <w:t>isk prövning finns i lagen med kompletterande bestäm</w:t>
      </w:r>
      <w:r>
        <w:softHyphen/>
        <w:t>melser om etisk gransk</w:t>
      </w:r>
      <w:r>
        <w:softHyphen/>
        <w:t>ning till EU:s förordning om medicin</w:t>
      </w:r>
      <w:r>
        <w:softHyphen/>
        <w:t xml:space="preserve">tekniska produkter.  </w:t>
      </w:r>
    </w:p>
    <w:p w14:paraId="3B1DBF81" w14:textId="77777777" w:rsidR="008539B5" w:rsidRDefault="008539B5" w:rsidP="008539B5">
      <w:pPr>
        <w:pStyle w:val="Brdtextmedindrag"/>
      </w:pPr>
      <w:r>
        <w:t>Hänvisningen i bestämmelsen till MDR-förordningen är dynamisk och avser alltså förordningen i den vid varje tidpunkt gällande lydelsen.</w:t>
      </w:r>
    </w:p>
    <w:p w14:paraId="7F489A17" w14:textId="77777777" w:rsidR="008539B5" w:rsidRDefault="008539B5" w:rsidP="008539B5">
      <w:pPr>
        <w:pStyle w:val="Brdtextmedindrag"/>
      </w:pPr>
      <w:r>
        <w:t xml:space="preserve">Övervägandena finns i avsnitt 10.2. </w:t>
      </w:r>
    </w:p>
    <w:p w14:paraId="1F4C6995" w14:textId="77777777" w:rsidR="008539B5" w:rsidRDefault="008539B5" w:rsidP="008539B5">
      <w:pPr>
        <w:pStyle w:val="Brdtextmedindrag"/>
      </w:pPr>
    </w:p>
    <w:p w14:paraId="517B2B1B" w14:textId="5785A614" w:rsidR="008539B5" w:rsidRPr="00D640BA" w:rsidRDefault="008539B5" w:rsidP="008539B5">
      <w:pPr>
        <w:pStyle w:val="Brdtext"/>
        <w:rPr>
          <w:sz w:val="18"/>
          <w:szCs w:val="18"/>
        </w:rPr>
      </w:pPr>
      <w:r w:rsidRPr="00D640BA">
        <w:rPr>
          <w:b/>
          <w:i/>
          <w:sz w:val="18"/>
          <w:szCs w:val="18"/>
        </w:rPr>
        <w:t>24 a §    </w:t>
      </w:r>
      <w:r w:rsidRPr="00D640BA">
        <w:rPr>
          <w:i/>
          <w:sz w:val="18"/>
          <w:szCs w:val="18"/>
        </w:rPr>
        <w:t>Etikprövningsmyndigheten ska ock</w:t>
      </w:r>
      <w:r w:rsidRPr="00D640BA">
        <w:rPr>
          <w:i/>
          <w:sz w:val="18"/>
          <w:szCs w:val="18"/>
        </w:rPr>
        <w:softHyphen/>
        <w:t>så lämna sådana yttrand</w:t>
      </w:r>
      <w:r w:rsidRPr="00D640BA">
        <w:rPr>
          <w:i/>
          <w:sz w:val="18"/>
          <w:szCs w:val="18"/>
        </w:rPr>
        <w:softHyphen/>
        <w:t>en som anges i 4 § lagen (2021:000) med kompletterande bestämmelser om etisk granskning till EU:s förord</w:t>
      </w:r>
      <w:r w:rsidRPr="00D640BA">
        <w:rPr>
          <w:i/>
          <w:sz w:val="18"/>
          <w:szCs w:val="18"/>
        </w:rPr>
        <w:softHyphen/>
        <w:t>ning om medi</w:t>
      </w:r>
      <w:r w:rsidRPr="00D640BA">
        <w:rPr>
          <w:i/>
          <w:sz w:val="18"/>
          <w:szCs w:val="18"/>
        </w:rPr>
        <w:softHyphen/>
        <w:t>cin</w:t>
      </w:r>
      <w:r w:rsidRPr="00D640BA">
        <w:rPr>
          <w:i/>
          <w:sz w:val="18"/>
          <w:szCs w:val="18"/>
        </w:rPr>
        <w:softHyphen/>
      </w:r>
      <w:r w:rsidRPr="00D640BA">
        <w:rPr>
          <w:i/>
          <w:sz w:val="18"/>
          <w:szCs w:val="18"/>
        </w:rPr>
        <w:softHyphen/>
        <w:t>tekniska produkter och fatta sådana beslut som anges i 5 § samma lag.</w:t>
      </w:r>
    </w:p>
    <w:p w14:paraId="7D318A90" w14:textId="77777777" w:rsidR="008539B5" w:rsidRPr="00D640BA" w:rsidRDefault="008539B5" w:rsidP="008539B5">
      <w:pPr>
        <w:pStyle w:val="Brdtextmedindrag"/>
        <w:rPr>
          <w:sz w:val="18"/>
          <w:szCs w:val="18"/>
        </w:rPr>
      </w:pPr>
    </w:p>
    <w:p w14:paraId="709DBBC2" w14:textId="3DB2C390" w:rsidR="008539B5" w:rsidRDefault="008539B5" w:rsidP="008539B5">
      <w:pPr>
        <w:pStyle w:val="Brdtextmedindrag"/>
        <w:ind w:firstLine="0"/>
      </w:pPr>
      <w:r>
        <w:t>Paragrafen, som är ny, innehåller en bestämmelse om att Etikprövnings</w:t>
      </w:r>
      <w:r>
        <w:softHyphen/>
        <w:t>myndig</w:t>
      </w:r>
      <w:r>
        <w:softHyphen/>
        <w:t>heten också har i uppgift att lämna sådana yttranden som anges i 4 § lagen med kompletterande bestäm</w:t>
      </w:r>
      <w:r>
        <w:softHyphen/>
        <w:t>melser om etisk granskning till EU:s förordning om medicintekniska produkter och fatta sådana beslut som anges i 5 § samma lag. Enligt dessa bestäm</w:t>
      </w:r>
      <w:r>
        <w:softHyphen/>
        <w:t>mels</w:t>
      </w:r>
      <w:r>
        <w:softHyphen/>
        <w:t>er ska myndigheten besluta om yttranden (4 §) och i vissa fall fatta ett slutligt beslut (5 §) när det gäller den etiska granskningen av ansökningar och anmäl</w:t>
      </w:r>
      <w:r>
        <w:softHyphen/>
        <w:t>ning</w:t>
      </w:r>
      <w:r>
        <w:softHyphen/>
        <w:t>ar av kliniska prövningar och väsentliga ändringar av sådana pröv</w:t>
      </w:r>
      <w:r>
        <w:softHyphen/>
        <w:t>ningar.</w:t>
      </w:r>
    </w:p>
    <w:p w14:paraId="0A5CB2FC" w14:textId="08ECE639" w:rsidR="008539B5" w:rsidRDefault="008539B5" w:rsidP="008539B5">
      <w:pPr>
        <w:pStyle w:val="Brdtextmedindrag"/>
      </w:pPr>
      <w:r>
        <w:t xml:space="preserve">Paragrafen utformas efter synpunkter från </w:t>
      </w:r>
      <w:r w:rsidRPr="00E83309">
        <w:rPr>
          <w:i/>
          <w:iCs/>
        </w:rPr>
        <w:t>Lagrådet</w:t>
      </w:r>
      <w:r>
        <w:t>.</w:t>
      </w:r>
    </w:p>
    <w:p w14:paraId="6E38EEA5" w14:textId="77777777" w:rsidR="008539B5" w:rsidRDefault="008539B5" w:rsidP="008539B5">
      <w:pPr>
        <w:pStyle w:val="Brdtextmedindrag"/>
      </w:pPr>
      <w:r>
        <w:t xml:space="preserve">Övervägandena finns i avsnitt 10.1–10.4.  </w:t>
      </w:r>
    </w:p>
    <w:p w14:paraId="192822CF" w14:textId="77777777" w:rsidR="008539B5" w:rsidRDefault="008539B5" w:rsidP="008539B5">
      <w:pPr>
        <w:pStyle w:val="Brdtextmedindrag"/>
      </w:pPr>
    </w:p>
    <w:p w14:paraId="33CC2436" w14:textId="709FFCC3" w:rsidR="008539B5" w:rsidRDefault="008539B5" w:rsidP="008539B5">
      <w:pPr>
        <w:pStyle w:val="Brdtext"/>
        <w:rPr>
          <w:i/>
          <w:sz w:val="18"/>
          <w:szCs w:val="18"/>
        </w:rPr>
      </w:pPr>
      <w:r>
        <w:rPr>
          <w:b/>
          <w:i/>
          <w:sz w:val="18"/>
          <w:szCs w:val="18"/>
        </w:rPr>
        <w:t>25 a §    </w:t>
      </w:r>
      <w:r>
        <w:rPr>
          <w:i/>
          <w:sz w:val="18"/>
          <w:szCs w:val="18"/>
        </w:rPr>
        <w:t>Vid de avdelningar som utför etisk granskning enligt lagen (2021:000) med kompletterande bestämmelser om etisk granskning till EU:s förordning om medicintekniska produkter ska minst en av de ledamöter som företräder allmänna intressen representera en eller flera patientorganisationer.</w:t>
      </w:r>
    </w:p>
    <w:p w14:paraId="3995EA42" w14:textId="77777777" w:rsidR="008539B5" w:rsidRDefault="008539B5" w:rsidP="008539B5">
      <w:pPr>
        <w:pStyle w:val="Brdtextmedindrag"/>
        <w:ind w:firstLine="0"/>
      </w:pPr>
    </w:p>
    <w:p w14:paraId="4748BA1F" w14:textId="40DEC6BD" w:rsidR="008539B5" w:rsidRDefault="008539B5" w:rsidP="008539B5">
      <w:pPr>
        <w:pStyle w:val="Brdtextmedindrag"/>
        <w:ind w:firstLine="0"/>
      </w:pPr>
      <w:r>
        <w:t>Av paragrafen, som är ny, framgår vad som gäller för de avdelningar som utför etisk granskning av ansökningar och anmälningar om att genomföra klin</w:t>
      </w:r>
      <w:r>
        <w:softHyphen/>
        <w:t>iska prövningar enligt lagen med kompletterande bestämmelser om etisk granskning till EU:s förordning om medicintekniska produkter. I sådana avdelningar ska minst en av de ledamöter som företräder allmänna intress</w:t>
      </w:r>
      <w:r>
        <w:softHyphen/>
        <w:t>en representera en eller flera patientorganisationer. Därigenom får Etik</w:t>
      </w:r>
      <w:r>
        <w:softHyphen/>
        <w:t>pröv</w:t>
      </w:r>
      <w:r>
        <w:softHyphen/>
        <w:t>nings</w:t>
      </w:r>
      <w:r>
        <w:softHyphen/>
        <w:t>myndigheten en sådan sammansättning som överens</w:t>
      </w:r>
      <w:r>
        <w:softHyphen/>
        <w:t>stäm</w:t>
      </w:r>
      <w:r>
        <w:softHyphen/>
        <w:t>mer med definitionen av en etikkommitté i artikel 2.56 i MDR-för</w:t>
      </w:r>
      <w:r>
        <w:softHyphen/>
        <w:t>ordning</w:t>
      </w:r>
      <w:r>
        <w:softHyphen/>
        <w:t>en. Som anges i 4 a § är huvudregeln att lagen om etikprövning av forsk</w:t>
      </w:r>
      <w:r>
        <w:softHyphen/>
        <w:t>ning som avser människor inte tillämpas på kliniska prövningar som om</w:t>
      </w:r>
      <w:r>
        <w:softHyphen/>
        <w:t>fattas av MDR-förordningen. I stället ska lagen med kompletterande be</w:t>
      </w:r>
      <w:r>
        <w:softHyphen/>
        <w:t>stäm</w:t>
      </w:r>
      <w:r>
        <w:softHyphen/>
        <w:t xml:space="preserve">melser om etisk granskning till EU:s förordning om medicintekniska produkter tillämpas. </w:t>
      </w:r>
    </w:p>
    <w:p w14:paraId="4C19106D" w14:textId="77777777" w:rsidR="008539B5" w:rsidRDefault="008539B5" w:rsidP="008539B5">
      <w:pPr>
        <w:pStyle w:val="Brdtextmedindrag"/>
      </w:pPr>
      <w:r>
        <w:t>Övervägandena finns i avsnitt 10.7.</w:t>
      </w:r>
    </w:p>
    <w:p w14:paraId="78980547" w14:textId="77777777" w:rsidR="008539B5" w:rsidRDefault="008539B5" w:rsidP="008539B5">
      <w:pPr>
        <w:pStyle w:val="Rubrik4utannumrering"/>
      </w:pPr>
      <w:r>
        <w:t>Ikraftträdandebestämmelse</w:t>
      </w:r>
    </w:p>
    <w:p w14:paraId="7B0F7345" w14:textId="0E052FF3" w:rsidR="008539B5" w:rsidRDefault="008539B5" w:rsidP="008539B5">
      <w:pPr>
        <w:pStyle w:val="Brdtext"/>
        <w:rPr>
          <w:sz w:val="18"/>
          <w:szCs w:val="18"/>
        </w:rPr>
      </w:pPr>
      <w:r>
        <w:rPr>
          <w:sz w:val="18"/>
          <w:szCs w:val="18"/>
        </w:rPr>
        <w:t>Denna lag träder i kraft den 15 juli 2021.</w:t>
      </w:r>
    </w:p>
    <w:p w14:paraId="1AC60F49" w14:textId="77777777" w:rsidR="008539B5" w:rsidRDefault="008539B5" w:rsidP="008539B5">
      <w:pPr>
        <w:pStyle w:val="Brdtextmedindrag"/>
      </w:pPr>
    </w:p>
    <w:p w14:paraId="3B4528AE" w14:textId="4A71ADBF" w:rsidR="008539B5" w:rsidRDefault="008539B5" w:rsidP="008539B5">
      <w:pPr>
        <w:pStyle w:val="Brdtextmedindrag"/>
        <w:ind w:firstLine="0"/>
      </w:pPr>
      <w:r>
        <w:t>Av artikel 123.2 i MDR-förordningen framgår det att EU-förordningen ska börja tillämpas den 26 maj 2021. Lagen ska träda i kraft den 15 juli 2021, vilket är så snart som möjligt efter det att MDR-förordningen börjar tillämpas.</w:t>
      </w:r>
    </w:p>
    <w:p w14:paraId="673667C9" w14:textId="77777777" w:rsidR="008539B5" w:rsidRDefault="008539B5" w:rsidP="008539B5">
      <w:pPr>
        <w:pStyle w:val="Brdtextmedindrag"/>
      </w:pPr>
      <w:r>
        <w:t>Övervägandena finns i avsnitt 18.2.</w:t>
      </w:r>
    </w:p>
    <w:p w14:paraId="2D387C49" w14:textId="77777777" w:rsidR="008539B5" w:rsidRDefault="008539B5" w:rsidP="008539B5">
      <w:pPr>
        <w:pStyle w:val="Rubrik2"/>
      </w:pPr>
      <w:bookmarkStart w:id="788" w:name="_Toc65132763"/>
      <w:bookmarkStart w:id="789" w:name="_Toc69367632"/>
      <w:r>
        <w:t>Förslaget till lag om ändring i lagen (2003:460) om etikprövning av forskning som avser människor</w:t>
      </w:r>
      <w:bookmarkEnd w:id="788"/>
      <w:bookmarkEnd w:id="789"/>
    </w:p>
    <w:p w14:paraId="6B04D66E" w14:textId="251D540F" w:rsidR="008539B5" w:rsidRDefault="008539B5" w:rsidP="008539B5">
      <w:pPr>
        <w:pStyle w:val="Brdtext"/>
        <w:rPr>
          <w:i/>
          <w:sz w:val="18"/>
          <w:szCs w:val="18"/>
        </w:rPr>
      </w:pPr>
      <w:r>
        <w:rPr>
          <w:b/>
          <w:i/>
          <w:sz w:val="18"/>
          <w:szCs w:val="18"/>
        </w:rPr>
        <w:t>4 b §    </w:t>
      </w:r>
      <w:r>
        <w:rPr>
          <w:i/>
          <w:sz w:val="18"/>
          <w:szCs w:val="18"/>
        </w:rPr>
        <w:t>Lagen ska inte tillämpas på kliniska prövningar av humanläkemedel. Bestämmelser om etisk granskning av sådana prövningar finns i lagen (2018:1091) med kompletterande bestämmelser om etisk granskning till EU:s förordning om kliniska prövningar av humanläkemedel.</w:t>
      </w:r>
    </w:p>
    <w:p w14:paraId="33A338F7" w14:textId="77777777" w:rsidR="008539B5" w:rsidRDefault="008539B5" w:rsidP="008539B5">
      <w:pPr>
        <w:pStyle w:val="Brdtextmedindrag"/>
      </w:pPr>
    </w:p>
    <w:p w14:paraId="17CD3114" w14:textId="77777777" w:rsidR="008539B5" w:rsidRDefault="008539B5" w:rsidP="008539B5">
      <w:pPr>
        <w:pStyle w:val="Brdtext"/>
      </w:pPr>
      <w:r>
        <w:t xml:space="preserve">Paragrafen, som är ny, anger att lagen inte ska tillämpas på kliniska prövningar av humanläkemedel. I stället finns bestämmelser om etisk granskning av sådana prövningar i lagen (2018:1091) med kompletterande bestämmelser om etisk granskning till EU:s förordning om kliniska prövningar av humanläkemedel. </w:t>
      </w:r>
    </w:p>
    <w:p w14:paraId="35E07B79" w14:textId="77777777" w:rsidR="008539B5" w:rsidRDefault="008539B5" w:rsidP="008539B5">
      <w:pPr>
        <w:pStyle w:val="Brdtextmedindrag"/>
      </w:pPr>
      <w:r>
        <w:t>Övervägandena finns i avsnitt 10.2.</w:t>
      </w:r>
    </w:p>
    <w:p w14:paraId="7FED9510" w14:textId="77777777" w:rsidR="008539B5" w:rsidRDefault="008539B5" w:rsidP="008539B5">
      <w:pPr>
        <w:pStyle w:val="Brdtextmedindrag"/>
      </w:pPr>
    </w:p>
    <w:p w14:paraId="587C8B49" w14:textId="54A1E821" w:rsidR="008539B5" w:rsidRDefault="008539B5" w:rsidP="008539B5">
      <w:pPr>
        <w:pStyle w:val="Brdtextmedindrag"/>
        <w:ind w:firstLine="0"/>
        <w:rPr>
          <w:sz w:val="18"/>
          <w:szCs w:val="18"/>
        </w:rPr>
      </w:pPr>
      <w:r>
        <w:rPr>
          <w:b/>
          <w:sz w:val="18"/>
          <w:szCs w:val="18"/>
        </w:rPr>
        <w:t>24 a §</w:t>
      </w:r>
      <w:r>
        <w:rPr>
          <w:sz w:val="18"/>
          <w:szCs w:val="18"/>
        </w:rPr>
        <w:t xml:space="preserve">    Etikprövningsmyndigheten ska också lämna </w:t>
      </w:r>
    </w:p>
    <w:p w14:paraId="4F393C70" w14:textId="77777777" w:rsidR="008539B5" w:rsidRPr="00D640BA" w:rsidRDefault="008539B5" w:rsidP="008539B5">
      <w:pPr>
        <w:pStyle w:val="Brdtextmedindrag"/>
        <w:rPr>
          <w:sz w:val="18"/>
          <w:szCs w:val="18"/>
        </w:rPr>
      </w:pPr>
      <w:r w:rsidRPr="00D640BA">
        <w:rPr>
          <w:sz w:val="18"/>
          <w:szCs w:val="18"/>
        </w:rPr>
        <w:t>– </w:t>
      </w:r>
      <w:r w:rsidRPr="00D640BA">
        <w:rPr>
          <w:i/>
          <w:iCs/>
          <w:sz w:val="18"/>
          <w:szCs w:val="18"/>
        </w:rPr>
        <w:t>sådana yttranden som anges i</w:t>
      </w:r>
      <w:r w:rsidRPr="00D640BA">
        <w:rPr>
          <w:sz w:val="18"/>
          <w:szCs w:val="18"/>
        </w:rPr>
        <w:t xml:space="preserve"> </w:t>
      </w:r>
      <w:r w:rsidRPr="00D640BA">
        <w:rPr>
          <w:i/>
          <w:sz w:val="18"/>
          <w:szCs w:val="18"/>
        </w:rPr>
        <w:t>3 § lagen (2018:1091) med kom</w:t>
      </w:r>
      <w:r w:rsidRPr="00D640BA">
        <w:rPr>
          <w:i/>
          <w:sz w:val="18"/>
          <w:szCs w:val="18"/>
        </w:rPr>
        <w:softHyphen/>
        <w:t>plett</w:t>
      </w:r>
      <w:r w:rsidRPr="00D640BA">
        <w:rPr>
          <w:i/>
          <w:sz w:val="18"/>
          <w:szCs w:val="18"/>
        </w:rPr>
        <w:softHyphen/>
        <w:t>erande bestämmelser om etisk gransk</w:t>
      </w:r>
      <w:r w:rsidRPr="00D640BA">
        <w:rPr>
          <w:i/>
          <w:sz w:val="18"/>
          <w:szCs w:val="18"/>
        </w:rPr>
        <w:softHyphen/>
        <w:t>ning till EU:s för</w:t>
      </w:r>
      <w:r w:rsidRPr="00D640BA">
        <w:rPr>
          <w:i/>
          <w:sz w:val="18"/>
          <w:szCs w:val="18"/>
        </w:rPr>
        <w:softHyphen/>
        <w:t>ord</w:t>
      </w:r>
      <w:r w:rsidRPr="00D640BA">
        <w:rPr>
          <w:i/>
          <w:sz w:val="18"/>
          <w:szCs w:val="18"/>
        </w:rPr>
        <w:softHyphen/>
        <w:t>ning om klin</w:t>
      </w:r>
      <w:r w:rsidRPr="00D640BA">
        <w:rPr>
          <w:i/>
          <w:sz w:val="18"/>
          <w:szCs w:val="18"/>
        </w:rPr>
        <w:softHyphen/>
        <w:t>iska prövningar av human</w:t>
      </w:r>
      <w:r w:rsidRPr="00D640BA">
        <w:rPr>
          <w:i/>
          <w:sz w:val="18"/>
          <w:szCs w:val="18"/>
        </w:rPr>
        <w:softHyphen/>
        <w:t>läke</w:t>
      </w:r>
      <w:r w:rsidRPr="00D640BA">
        <w:rPr>
          <w:i/>
          <w:sz w:val="18"/>
          <w:szCs w:val="18"/>
        </w:rPr>
        <w:softHyphen/>
        <w:t xml:space="preserve">medel, och </w:t>
      </w:r>
    </w:p>
    <w:p w14:paraId="1CF216C9" w14:textId="3225AD1B" w:rsidR="008539B5" w:rsidRPr="00D640BA" w:rsidRDefault="008539B5" w:rsidP="008539B5">
      <w:pPr>
        <w:pStyle w:val="Brdtextmedindrag"/>
        <w:rPr>
          <w:i/>
          <w:sz w:val="18"/>
          <w:szCs w:val="18"/>
        </w:rPr>
      </w:pPr>
      <w:r w:rsidRPr="00D640BA">
        <w:rPr>
          <w:sz w:val="18"/>
          <w:szCs w:val="18"/>
        </w:rPr>
        <w:t>– sådana yttranden som anges i 4 § lagen (2021:000) med kom</w:t>
      </w:r>
      <w:r w:rsidRPr="00D640BA">
        <w:rPr>
          <w:sz w:val="18"/>
          <w:szCs w:val="18"/>
        </w:rPr>
        <w:softHyphen/>
        <w:t>plett</w:t>
      </w:r>
      <w:r w:rsidRPr="00D640BA">
        <w:rPr>
          <w:sz w:val="18"/>
          <w:szCs w:val="18"/>
        </w:rPr>
        <w:softHyphen/>
        <w:t>erande bestäm</w:t>
      </w:r>
      <w:r w:rsidRPr="00D640BA">
        <w:rPr>
          <w:sz w:val="18"/>
          <w:szCs w:val="18"/>
        </w:rPr>
        <w:softHyphen/>
        <w:t>mels</w:t>
      </w:r>
      <w:r w:rsidRPr="00D640BA">
        <w:rPr>
          <w:sz w:val="18"/>
          <w:szCs w:val="18"/>
        </w:rPr>
        <w:softHyphen/>
      </w:r>
      <w:r w:rsidRPr="00D640BA">
        <w:rPr>
          <w:sz w:val="18"/>
          <w:szCs w:val="18"/>
        </w:rPr>
        <w:softHyphen/>
        <w:t>er om etisk gransk</w:t>
      </w:r>
      <w:r w:rsidRPr="00D640BA">
        <w:rPr>
          <w:sz w:val="18"/>
          <w:szCs w:val="18"/>
        </w:rPr>
        <w:softHyphen/>
        <w:t>ning till EU:s förordning om medicin</w:t>
      </w:r>
      <w:r w:rsidRPr="00D640BA">
        <w:rPr>
          <w:sz w:val="18"/>
          <w:szCs w:val="18"/>
        </w:rPr>
        <w:softHyphen/>
        <w:t>tekni</w:t>
      </w:r>
      <w:r w:rsidRPr="00D640BA">
        <w:rPr>
          <w:sz w:val="18"/>
          <w:szCs w:val="18"/>
        </w:rPr>
        <w:softHyphen/>
        <w:t>ska produkter och fatta sådana beslut som anges i 5 § samma lag.</w:t>
      </w:r>
    </w:p>
    <w:p w14:paraId="0E60DA3D" w14:textId="77777777" w:rsidR="008539B5" w:rsidRDefault="008539B5" w:rsidP="008539B5">
      <w:pPr>
        <w:pStyle w:val="Brdtextmedindrag"/>
        <w:ind w:firstLine="0"/>
      </w:pPr>
    </w:p>
    <w:p w14:paraId="34A118FF" w14:textId="7EDBB67C" w:rsidR="008539B5" w:rsidRDefault="008539B5" w:rsidP="008539B5">
      <w:pPr>
        <w:pStyle w:val="Brdtext"/>
      </w:pPr>
      <w:r>
        <w:t xml:space="preserve">Paragrafen innehåller en bestämmelse om att Etikprövningsmyndigheten ska lämna yttranden och i vissa fall fatta ett slutligt beslut när det gäller den etiska granskningen av prövningar av medicintekniska produkter enligt 4 och 5 §§ lagen med kompletterande bestämmelser om etisk granskning till EU:s förordning om medicintekniska produkter. </w:t>
      </w:r>
    </w:p>
    <w:p w14:paraId="2348C961" w14:textId="14E190C2" w:rsidR="008539B5" w:rsidRDefault="008539B5" w:rsidP="008539B5">
      <w:pPr>
        <w:pStyle w:val="Brdtextmedindrag"/>
      </w:pPr>
      <w:r>
        <w:t>I paragrafen görs ett tillägg om att Etikprövningsmyndigheten även har i uppgift att lämna sådana yttranden som anges i 3 § lagen (2018:1091) med kompletterande bestämmelser om etisk granskning till EU:s förord</w:t>
      </w:r>
      <w:r>
        <w:softHyphen/>
        <w:t>ning om kliniska prövningar av humanläkemedel, alltså yttranden med en be</w:t>
      </w:r>
      <w:r>
        <w:softHyphen/>
        <w:t>dömning av om tillstånd till klinisk läkemedelsprövning ska beviljas, be</w:t>
      </w:r>
      <w:r>
        <w:softHyphen/>
        <w:t>vilj</w:t>
      </w:r>
      <w:r>
        <w:softHyphen/>
        <w:t>as på vissa villkor eller avslås. Paragrafen har i denna del samma inne</w:t>
      </w:r>
      <w:r>
        <w:softHyphen/>
        <w:t>håll som 24 § lagen (2018:1092) om ändring i lagen (2003:460) om etik</w:t>
      </w:r>
      <w:r>
        <w:softHyphen/>
        <w:t>prövning av forskning som avser människor (jfr prop. 2017/18:193 s. 64)</w:t>
      </w:r>
      <w:bookmarkStart w:id="790" w:name="_Hlk56701001"/>
      <w:r>
        <w:t>, jämför lagförslaget i avsnitt 2.11 och författnings</w:t>
      </w:r>
      <w:r>
        <w:softHyphen/>
        <w:t>kom</w:t>
      </w:r>
      <w:r>
        <w:softHyphen/>
        <w:t>mentar</w:t>
      </w:r>
      <w:r>
        <w:softHyphen/>
        <w:t xml:space="preserve">en i avsnitt 21.11. </w:t>
      </w:r>
    </w:p>
    <w:p w14:paraId="15DF7B6C" w14:textId="17293FD2" w:rsidR="008539B5" w:rsidRDefault="008539B5" w:rsidP="008539B5">
      <w:pPr>
        <w:pStyle w:val="Brdtextmedindrag"/>
      </w:pPr>
      <w:r>
        <w:t xml:space="preserve">Paragrafen utformas efter synpunkter från </w:t>
      </w:r>
      <w:r w:rsidRPr="00E83309">
        <w:rPr>
          <w:i/>
          <w:iCs/>
        </w:rPr>
        <w:t>Lagrådet</w:t>
      </w:r>
      <w:r>
        <w:t>.</w:t>
      </w:r>
    </w:p>
    <w:bookmarkEnd w:id="790"/>
    <w:p w14:paraId="3A624071" w14:textId="77777777" w:rsidR="008539B5" w:rsidRDefault="008539B5" w:rsidP="008539B5">
      <w:pPr>
        <w:pStyle w:val="Brdtextmedindrag"/>
      </w:pPr>
    </w:p>
    <w:p w14:paraId="664EFD59" w14:textId="5605496C" w:rsidR="008539B5" w:rsidRDefault="008539B5" w:rsidP="008539B5">
      <w:pPr>
        <w:pStyle w:val="Brdtextmedindrag"/>
        <w:ind w:firstLine="0"/>
        <w:rPr>
          <w:i/>
          <w:sz w:val="18"/>
          <w:szCs w:val="18"/>
        </w:rPr>
      </w:pPr>
      <w:r>
        <w:rPr>
          <w:b/>
          <w:i/>
          <w:sz w:val="18"/>
          <w:szCs w:val="18"/>
        </w:rPr>
        <w:t>25 b §</w:t>
      </w:r>
      <w:r>
        <w:rPr>
          <w:i/>
          <w:sz w:val="18"/>
          <w:szCs w:val="18"/>
        </w:rPr>
        <w:t>    Vid de avdelningar som utför etisk granskning enligt lagen (2018:1091) med kompletterande bestämmelser om etisk granskning till EU:s förordning om kliniska prövningar av humanläkemedel ska minst en av de ledamöter som företräder allmänna intressen representera en eller flera patientorganisationer.</w:t>
      </w:r>
    </w:p>
    <w:p w14:paraId="7F5A386A" w14:textId="77777777" w:rsidR="008539B5" w:rsidRDefault="008539B5" w:rsidP="008539B5">
      <w:pPr>
        <w:pStyle w:val="Brdtextmedindrag"/>
        <w:ind w:firstLine="0"/>
        <w:rPr>
          <w:i/>
        </w:rPr>
      </w:pPr>
    </w:p>
    <w:p w14:paraId="433328BA" w14:textId="25057B4C" w:rsidR="008539B5" w:rsidRDefault="008539B5" w:rsidP="008539B5">
      <w:pPr>
        <w:pStyle w:val="Brdtextmedindrag"/>
        <w:ind w:firstLine="0"/>
      </w:pPr>
      <w:r>
        <w:t>Paragrafen, som är ny, anger sammansättningen för de avdelningar som utför etisk granskning av ansökningar om tillstånd till klinisk läke</w:t>
      </w:r>
      <w:r>
        <w:softHyphen/>
        <w:t>medels</w:t>
      </w:r>
      <w:r>
        <w:softHyphen/>
        <w:t>prövning enligt lagen (2018:1091) med kompletterande bestämmelser om etisk granskning till EU:s förordning om kliniska prövningar av human</w:t>
      </w:r>
      <w:r>
        <w:softHyphen/>
        <w:t>läkemedel. I sådana avdelningar ska minst en av de ledamöter som före</w:t>
      </w:r>
      <w:r>
        <w:softHyphen/>
        <w:t>träder allmänna intressen representera en eller flera patientorganisationer. Därigenom får Etikprövningsmyndigheten en sådan sammansättning som överensstämmer med den definition av etikkommitté som finns i Europa</w:t>
      </w:r>
      <w:r>
        <w:softHyphen/>
        <w:t>parlamentets och rådets förordning (EU) nr 536/2014 av den 16 april 2014 om kliniska prövningar av humanläkemedel och om upphävande av direk</w:t>
      </w:r>
      <w:r>
        <w:softHyphen/>
        <w:t xml:space="preserve">tiv 2001/20/EG (jfr prop. 2017/18:193 s. 64 f.). Bestämmelsen har samma innehåll som 25 § lagen (2018:1092) om ändring i lagen (2003:460) om etikprövning av forskning som avser människor, jämför lagförslaget i avsnitt 2.10 och författningskommentaren i avsnitt 21.10. </w:t>
      </w:r>
    </w:p>
    <w:p w14:paraId="1CAE48E8" w14:textId="77777777" w:rsidR="008539B5" w:rsidRDefault="008539B5" w:rsidP="008539B5">
      <w:pPr>
        <w:pStyle w:val="Rubrik4utannumrering"/>
      </w:pPr>
      <w:r>
        <w:t>Ikraftträdandebestämmelse</w:t>
      </w:r>
    </w:p>
    <w:p w14:paraId="652F9DE2" w14:textId="77777777" w:rsidR="008539B5" w:rsidRDefault="008539B5" w:rsidP="008539B5">
      <w:pPr>
        <w:pStyle w:val="Brdtext"/>
        <w:rPr>
          <w:sz w:val="18"/>
          <w:szCs w:val="18"/>
        </w:rPr>
      </w:pPr>
      <w:r>
        <w:rPr>
          <w:sz w:val="18"/>
          <w:szCs w:val="18"/>
        </w:rPr>
        <w:t>Denna lag träder i kraft den dag som regeringen bestämmer.</w:t>
      </w:r>
    </w:p>
    <w:p w14:paraId="6EC8CA61" w14:textId="77777777" w:rsidR="008539B5" w:rsidRDefault="008539B5" w:rsidP="008539B5">
      <w:pPr>
        <w:pStyle w:val="Brdtextmedindrag"/>
      </w:pPr>
    </w:p>
    <w:p w14:paraId="2808DEEE" w14:textId="77777777" w:rsidR="008539B5" w:rsidRDefault="008539B5" w:rsidP="008539B5">
      <w:pPr>
        <w:pStyle w:val="Brdtextmedindrag"/>
        <w:ind w:firstLine="0"/>
      </w:pPr>
      <w:r>
        <w:t>Ikraftträdandebestämmelsen anger att lagen ska träda i kraft den dag som regeringen bestämmer. Ikraftträdandetidpunkten är beroende av när förordning (EU) nr 536/2014 ska börja tillämpas. Enligt artikel 99 i den EU-förordningen ska förordningen börja tillämpas sex månader efter det att kommissionen offentliggjort ett meddelande om att en EU-portal och en EU-databas bedömts vara fullt funktionsdugliga. Så har ännu inte skett.</w:t>
      </w:r>
    </w:p>
    <w:p w14:paraId="775D1551" w14:textId="77777777" w:rsidR="008539B5" w:rsidRDefault="008539B5" w:rsidP="008539B5">
      <w:pPr>
        <w:pStyle w:val="Rubrik2"/>
      </w:pPr>
      <w:bookmarkStart w:id="791" w:name="_Toc65132764"/>
      <w:bookmarkStart w:id="792" w:name="_Toc69367633"/>
      <w:r>
        <w:t>Förslaget till lag om ändring i lagen (2003:460) om etikprövning av forskning som avser människor</w:t>
      </w:r>
      <w:bookmarkEnd w:id="791"/>
      <w:bookmarkEnd w:id="792"/>
    </w:p>
    <w:p w14:paraId="4907C1DB" w14:textId="642F9712" w:rsidR="008539B5" w:rsidRDefault="008539B5" w:rsidP="008539B5">
      <w:pPr>
        <w:pStyle w:val="Brdtextmedindrag"/>
        <w:ind w:firstLine="0"/>
        <w:rPr>
          <w:sz w:val="18"/>
          <w:szCs w:val="18"/>
        </w:rPr>
      </w:pPr>
      <w:r>
        <w:rPr>
          <w:b/>
          <w:sz w:val="18"/>
          <w:szCs w:val="18"/>
        </w:rPr>
        <w:t>4 a §</w:t>
      </w:r>
      <w:r>
        <w:rPr>
          <w:sz w:val="18"/>
          <w:szCs w:val="18"/>
        </w:rPr>
        <w:t xml:space="preserve">    Lagen ska inte tillämpas på </w:t>
      </w:r>
    </w:p>
    <w:p w14:paraId="49A4CB18" w14:textId="77777777" w:rsidR="008539B5" w:rsidRDefault="008539B5" w:rsidP="008539B5">
      <w:pPr>
        <w:pStyle w:val="Brdtextmedindrag"/>
        <w:rPr>
          <w:i/>
          <w:sz w:val="18"/>
          <w:szCs w:val="18"/>
        </w:rPr>
      </w:pPr>
      <w:r>
        <w:rPr>
          <w:i/>
          <w:sz w:val="18"/>
          <w:szCs w:val="18"/>
        </w:rPr>
        <w:t>1.</w:t>
      </w:r>
      <w:r>
        <w:rPr>
          <w:sz w:val="18"/>
          <w:szCs w:val="18"/>
        </w:rPr>
        <w:t xml:space="preserve"> kliniska prövningar enligt Europaparlamentets och rådets förordning (EU) 2017/745 av den 5 april 2017 om medicintekniska produkter, om ändring av direktiv 2001/83/EG, förordning (EG) nr 178/2002 och förordning (EG) nr 1223/2009 och om upphävande av rådets direktiv 90/385/EEG och 93/42/EEG, </w:t>
      </w:r>
      <w:r>
        <w:rPr>
          <w:i/>
          <w:sz w:val="18"/>
          <w:szCs w:val="18"/>
        </w:rPr>
        <w:t xml:space="preserve">eller </w:t>
      </w:r>
    </w:p>
    <w:p w14:paraId="52103E12" w14:textId="77777777" w:rsidR="008539B5" w:rsidRDefault="008539B5" w:rsidP="008539B5">
      <w:pPr>
        <w:pStyle w:val="Brdtextmedindrag"/>
        <w:rPr>
          <w:sz w:val="18"/>
          <w:szCs w:val="18"/>
        </w:rPr>
      </w:pPr>
      <w:r>
        <w:rPr>
          <w:i/>
          <w:sz w:val="18"/>
          <w:szCs w:val="18"/>
        </w:rPr>
        <w:t>2. prestandastudier enligt Europaparlamentets och rådets förordning (EU) 2017/746 av den 5 april 2017 om medicintekniska produkter för in vitro-diagnostik och om upphävande av direktiv 98/79/EG och kommissionens beslut 2010/227/EU.</w:t>
      </w:r>
      <w:r>
        <w:rPr>
          <w:sz w:val="18"/>
          <w:szCs w:val="18"/>
        </w:rPr>
        <w:t xml:space="preserve"> </w:t>
      </w:r>
    </w:p>
    <w:p w14:paraId="542A1706" w14:textId="2E81FD62" w:rsidR="008539B5" w:rsidRDefault="008539B5" w:rsidP="008539B5">
      <w:pPr>
        <w:pStyle w:val="Brdtextmedindrag"/>
        <w:rPr>
          <w:sz w:val="18"/>
          <w:szCs w:val="18"/>
        </w:rPr>
      </w:pPr>
      <w:r>
        <w:rPr>
          <w:sz w:val="18"/>
          <w:szCs w:val="18"/>
        </w:rPr>
        <w:t xml:space="preserve">Lagen ska dock tillämpas på sådana studier för klinisk uppföljning efter utsläppandet som inte kräver anmälan enligt artikel 74 i förordning (EU) 2017/745 </w:t>
      </w:r>
      <w:r>
        <w:rPr>
          <w:i/>
          <w:sz w:val="18"/>
          <w:szCs w:val="18"/>
        </w:rPr>
        <w:t>och sådana prestandastudier avseende CE-märkta produkter som inte kräver anmälan enligt artikel 70 i förordning (EU) 2017/746,</w:t>
      </w:r>
      <w:r>
        <w:rPr>
          <w:sz w:val="18"/>
          <w:szCs w:val="18"/>
        </w:rPr>
        <w:t xml:space="preserve"> om </w:t>
      </w:r>
      <w:r>
        <w:rPr>
          <w:i/>
          <w:iCs/>
          <w:sz w:val="18"/>
          <w:szCs w:val="18"/>
        </w:rPr>
        <w:t>dessa studier</w:t>
      </w:r>
      <w:r>
        <w:rPr>
          <w:sz w:val="18"/>
          <w:szCs w:val="18"/>
        </w:rPr>
        <w:t xml:space="preserve"> i övrigt omfattas av lagens tillämpningsområde. </w:t>
      </w:r>
    </w:p>
    <w:p w14:paraId="6DC21CE4" w14:textId="77777777" w:rsidR="008539B5" w:rsidRDefault="008539B5" w:rsidP="008539B5">
      <w:pPr>
        <w:pStyle w:val="Brdtextmedindrag"/>
        <w:rPr>
          <w:sz w:val="18"/>
          <w:szCs w:val="18"/>
        </w:rPr>
      </w:pPr>
      <w:r>
        <w:rPr>
          <w:sz w:val="18"/>
          <w:szCs w:val="18"/>
        </w:rPr>
        <w:t xml:space="preserve">Bestämmelser om etisk granskning av sådana prövningar </w:t>
      </w:r>
      <w:r>
        <w:rPr>
          <w:i/>
          <w:sz w:val="18"/>
          <w:szCs w:val="18"/>
        </w:rPr>
        <w:t>och studier</w:t>
      </w:r>
      <w:r>
        <w:rPr>
          <w:sz w:val="18"/>
          <w:szCs w:val="18"/>
        </w:rPr>
        <w:t xml:space="preserve"> som avses i första stycket finns i lagen (2021:000) med kompletterande bestämmelser om etisk granskning till EU:s </w:t>
      </w:r>
      <w:r>
        <w:rPr>
          <w:i/>
          <w:sz w:val="18"/>
          <w:szCs w:val="18"/>
        </w:rPr>
        <w:t>förordningar</w:t>
      </w:r>
      <w:r>
        <w:rPr>
          <w:sz w:val="18"/>
          <w:szCs w:val="18"/>
        </w:rPr>
        <w:t xml:space="preserve"> om medicintekniska produkter.</w:t>
      </w:r>
    </w:p>
    <w:p w14:paraId="4ADB3D41" w14:textId="77777777" w:rsidR="008539B5" w:rsidRDefault="008539B5" w:rsidP="008539B5">
      <w:pPr>
        <w:pStyle w:val="Brdtextmedindrag"/>
      </w:pPr>
    </w:p>
    <w:p w14:paraId="57C9CC24" w14:textId="77777777" w:rsidR="008539B5" w:rsidRDefault="008539B5" w:rsidP="008539B5">
      <w:pPr>
        <w:pStyle w:val="Brdtext"/>
      </w:pPr>
      <w:r>
        <w:t xml:space="preserve">Paragrafen anger när lagen inte är tillämplig. I </w:t>
      </w:r>
      <w:r w:rsidRPr="000C43AC">
        <w:rPr>
          <w:i/>
          <w:iCs/>
        </w:rPr>
        <w:t>första stycket</w:t>
      </w:r>
      <w:r>
        <w:t xml:space="preserve"> införs en punktuppställning. Genom tillägget i paragrafens </w:t>
      </w:r>
      <w:r w:rsidRPr="000C43AC">
        <w:rPr>
          <w:iCs/>
        </w:rPr>
        <w:t>första stycke</w:t>
      </w:r>
      <w:r>
        <w:t xml:space="preserve"> </w:t>
      </w:r>
      <w:r>
        <w:rPr>
          <w:i/>
          <w:iCs/>
        </w:rPr>
        <w:t>punkt 2</w:t>
      </w:r>
      <w:r>
        <w:t xml:space="preserve"> framgår det att lagen (2003:460) om etikprövning av forskning som avser människor (etikprövningslagen) inte ska tillämpas på prestandastudier som regleras i IVDR-förordningen. </w:t>
      </w:r>
    </w:p>
    <w:p w14:paraId="73A95FA3" w14:textId="03E6649B" w:rsidR="008539B5" w:rsidRDefault="008539B5" w:rsidP="008539B5">
      <w:pPr>
        <w:pStyle w:val="Brdtextmedindrag"/>
      </w:pPr>
      <w:r>
        <w:t xml:space="preserve">I </w:t>
      </w:r>
      <w:r>
        <w:rPr>
          <w:i/>
        </w:rPr>
        <w:t>andra stycket</w:t>
      </w:r>
      <w:r>
        <w:t xml:space="preserve"> anges ett undantag från bestämmelsen i första stycket. Enligt andra stycket ska lagen tillämpas på prestandastudier avseende CE-märkta produkter som inte kräver anmälan enligt artikel 70 i IVDR-för</w:t>
      </w:r>
      <w:r>
        <w:softHyphen/>
        <w:t>ord</w:t>
      </w:r>
      <w:r>
        <w:softHyphen/>
        <w:t>ningen. Det kan därmed röra sig om studier av CE-märkta produkter inom ramen för produktens avsedda användning men där försökspersonen inte utsätts för ytterligare förfaranden som är att anse som invasiva eller an</w:t>
      </w:r>
      <w:r>
        <w:softHyphen/>
        <w:t xml:space="preserve">strängande. Lagen ska i dessa fall gälla om studien i övrigt omfattas av lagens tillämpningsområde. </w:t>
      </w:r>
    </w:p>
    <w:p w14:paraId="43C6D2E5" w14:textId="77777777" w:rsidR="008539B5" w:rsidRDefault="008539B5" w:rsidP="008539B5">
      <w:pPr>
        <w:pStyle w:val="Brdtextmedindrag"/>
      </w:pPr>
      <w:r>
        <w:t xml:space="preserve">Genom tillägget i </w:t>
      </w:r>
      <w:r>
        <w:rPr>
          <w:i/>
        </w:rPr>
        <w:t>tredje stycket</w:t>
      </w:r>
      <w:r>
        <w:t xml:space="preserve"> framgår det att bestämmelser om den etiska granskningen av en anmälan eller en ansökan om att få genomföra en prestandastudie finns i lagen med kompletterande bestämmelser om etisk granskning till EU:s förordningar om medicintekniska produkter. </w:t>
      </w:r>
    </w:p>
    <w:p w14:paraId="3D957D93" w14:textId="77777777" w:rsidR="008539B5" w:rsidRDefault="008539B5" w:rsidP="008539B5">
      <w:pPr>
        <w:pStyle w:val="Brdtextmedindrag"/>
      </w:pPr>
      <w:bookmarkStart w:id="793" w:name="_Hlk64207146"/>
      <w:r>
        <w:t>Hänvisningen i bestämmelsen till IVDR-förordningen är dynamisk och avser alltså förordningen i den vid varje tidpunkt gällande lydelsen.</w:t>
      </w:r>
    </w:p>
    <w:bookmarkEnd w:id="793"/>
    <w:p w14:paraId="2AFF36D6" w14:textId="77777777" w:rsidR="008539B5" w:rsidRDefault="008539B5" w:rsidP="008539B5">
      <w:pPr>
        <w:pStyle w:val="Brdtextmedindrag"/>
      </w:pPr>
      <w:r>
        <w:t xml:space="preserve">Övervägandena finns i avsnitt 10.2. </w:t>
      </w:r>
    </w:p>
    <w:p w14:paraId="1BE77FB1" w14:textId="77777777" w:rsidR="008539B5" w:rsidRDefault="008539B5" w:rsidP="008539B5">
      <w:pPr>
        <w:pStyle w:val="Brdtextmedindrag"/>
      </w:pPr>
    </w:p>
    <w:p w14:paraId="1B1A7BE0" w14:textId="60A10396" w:rsidR="008539B5" w:rsidRPr="00D640BA" w:rsidRDefault="008539B5" w:rsidP="008539B5">
      <w:pPr>
        <w:pStyle w:val="Brdtextmedindrag"/>
        <w:ind w:firstLine="0"/>
        <w:rPr>
          <w:sz w:val="18"/>
          <w:szCs w:val="18"/>
        </w:rPr>
      </w:pPr>
      <w:r>
        <w:rPr>
          <w:b/>
          <w:sz w:val="18"/>
          <w:szCs w:val="18"/>
        </w:rPr>
        <w:t>24 a</w:t>
      </w:r>
      <w:r w:rsidRPr="00D640BA">
        <w:rPr>
          <w:b/>
          <w:sz w:val="18"/>
          <w:szCs w:val="18"/>
        </w:rPr>
        <w:t> §</w:t>
      </w:r>
      <w:r w:rsidRPr="00D640BA">
        <w:rPr>
          <w:sz w:val="18"/>
          <w:szCs w:val="18"/>
        </w:rPr>
        <w:t xml:space="preserve">    Etikprövningsmyndigheten ska också lämna </w:t>
      </w:r>
    </w:p>
    <w:p w14:paraId="48BEF8D8" w14:textId="77777777" w:rsidR="008539B5" w:rsidRPr="00D640BA" w:rsidRDefault="008539B5" w:rsidP="008539B5">
      <w:pPr>
        <w:pStyle w:val="Brdtextmedindrag"/>
        <w:rPr>
          <w:sz w:val="18"/>
          <w:szCs w:val="18"/>
        </w:rPr>
      </w:pPr>
      <w:r w:rsidRPr="00D640BA">
        <w:rPr>
          <w:sz w:val="18"/>
          <w:szCs w:val="18"/>
        </w:rPr>
        <w:t>– sådana yttrand</w:t>
      </w:r>
      <w:r w:rsidRPr="00D640BA">
        <w:rPr>
          <w:sz w:val="18"/>
          <w:szCs w:val="18"/>
        </w:rPr>
        <w:softHyphen/>
        <w:t>en som anges i 3 § lagen (2018:1091) med kom</w:t>
      </w:r>
      <w:r w:rsidRPr="00D640BA">
        <w:rPr>
          <w:sz w:val="18"/>
          <w:szCs w:val="18"/>
        </w:rPr>
        <w:softHyphen/>
        <w:t>pletterande be</w:t>
      </w:r>
      <w:r w:rsidRPr="00D640BA">
        <w:rPr>
          <w:sz w:val="18"/>
          <w:szCs w:val="18"/>
        </w:rPr>
        <w:softHyphen/>
      </w:r>
      <w:r w:rsidRPr="00D640BA">
        <w:rPr>
          <w:sz w:val="18"/>
          <w:szCs w:val="18"/>
        </w:rPr>
        <w:softHyphen/>
        <w:t>stämmelser om etisk granskning till EU:s för</w:t>
      </w:r>
      <w:r w:rsidRPr="00D640BA">
        <w:rPr>
          <w:sz w:val="18"/>
          <w:szCs w:val="18"/>
        </w:rPr>
        <w:softHyphen/>
        <w:t>ord</w:t>
      </w:r>
      <w:r w:rsidRPr="00D640BA">
        <w:rPr>
          <w:sz w:val="18"/>
          <w:szCs w:val="18"/>
        </w:rPr>
        <w:softHyphen/>
        <w:t>ning om kliniska prövningar av human</w:t>
      </w:r>
      <w:r w:rsidRPr="00D640BA">
        <w:rPr>
          <w:sz w:val="18"/>
          <w:szCs w:val="18"/>
        </w:rPr>
        <w:softHyphen/>
        <w:t xml:space="preserve">läkemedel, och </w:t>
      </w:r>
    </w:p>
    <w:p w14:paraId="14F3DF96" w14:textId="42F7B8FA" w:rsidR="008539B5" w:rsidRPr="00D640BA" w:rsidRDefault="008539B5" w:rsidP="008539B5">
      <w:pPr>
        <w:pStyle w:val="Brdtextmedindrag"/>
        <w:rPr>
          <w:sz w:val="18"/>
          <w:szCs w:val="18"/>
        </w:rPr>
      </w:pPr>
      <w:r w:rsidRPr="00D640BA">
        <w:rPr>
          <w:sz w:val="18"/>
          <w:szCs w:val="18"/>
        </w:rPr>
        <w:t>– sådana yttranden som anges i 4 § lagen (2021:000) med kom</w:t>
      </w:r>
      <w:r w:rsidRPr="00D640BA">
        <w:rPr>
          <w:sz w:val="18"/>
          <w:szCs w:val="18"/>
        </w:rPr>
        <w:softHyphen/>
        <w:t>plett</w:t>
      </w:r>
      <w:r w:rsidRPr="00D640BA">
        <w:rPr>
          <w:sz w:val="18"/>
          <w:szCs w:val="18"/>
        </w:rPr>
        <w:softHyphen/>
        <w:t>erande bestäm</w:t>
      </w:r>
      <w:r w:rsidRPr="00D640BA">
        <w:rPr>
          <w:sz w:val="18"/>
          <w:szCs w:val="18"/>
        </w:rPr>
        <w:softHyphen/>
        <w:t>mels</w:t>
      </w:r>
      <w:r w:rsidRPr="00D640BA">
        <w:rPr>
          <w:sz w:val="18"/>
          <w:szCs w:val="18"/>
        </w:rPr>
        <w:softHyphen/>
      </w:r>
      <w:r w:rsidRPr="00D640BA">
        <w:rPr>
          <w:sz w:val="18"/>
          <w:szCs w:val="18"/>
        </w:rPr>
        <w:softHyphen/>
        <w:t>er om etisk gransk</w:t>
      </w:r>
      <w:r w:rsidRPr="00D640BA">
        <w:rPr>
          <w:sz w:val="18"/>
          <w:szCs w:val="18"/>
        </w:rPr>
        <w:softHyphen/>
        <w:t xml:space="preserve">ning till EU:s </w:t>
      </w:r>
      <w:r w:rsidRPr="00D640BA">
        <w:rPr>
          <w:i/>
          <w:iCs/>
          <w:sz w:val="18"/>
          <w:szCs w:val="18"/>
        </w:rPr>
        <w:t>förordningar</w:t>
      </w:r>
      <w:r w:rsidRPr="00D640BA">
        <w:rPr>
          <w:sz w:val="18"/>
          <w:szCs w:val="18"/>
        </w:rPr>
        <w:t xml:space="preserve"> om medicin</w:t>
      </w:r>
      <w:r w:rsidRPr="00D640BA">
        <w:rPr>
          <w:sz w:val="18"/>
          <w:szCs w:val="18"/>
        </w:rPr>
        <w:softHyphen/>
        <w:t>tekni</w:t>
      </w:r>
      <w:r w:rsidRPr="00D640BA">
        <w:rPr>
          <w:sz w:val="18"/>
          <w:szCs w:val="18"/>
        </w:rPr>
        <w:softHyphen/>
        <w:t>ska produkter och fatta sådana beslut som anges i 5 § samma lag.</w:t>
      </w:r>
    </w:p>
    <w:p w14:paraId="1AE787A3" w14:textId="77777777" w:rsidR="008539B5" w:rsidRDefault="008539B5" w:rsidP="008539B5">
      <w:pPr>
        <w:pStyle w:val="Brdtextmedindrag"/>
        <w:rPr>
          <w:sz w:val="18"/>
          <w:szCs w:val="18"/>
        </w:rPr>
      </w:pPr>
    </w:p>
    <w:p w14:paraId="3F4B405F" w14:textId="7AF0BE47" w:rsidR="008539B5" w:rsidRDefault="008539B5" w:rsidP="008539B5">
      <w:pPr>
        <w:pStyle w:val="Brdtextmedindrag"/>
        <w:ind w:firstLine="0"/>
        <w:rPr>
          <w:sz w:val="18"/>
          <w:szCs w:val="18"/>
        </w:rPr>
      </w:pPr>
      <w:r>
        <w:rPr>
          <w:b/>
          <w:sz w:val="18"/>
          <w:szCs w:val="18"/>
        </w:rPr>
        <w:t>25 a §</w:t>
      </w:r>
      <w:r>
        <w:rPr>
          <w:sz w:val="18"/>
          <w:szCs w:val="18"/>
        </w:rPr>
        <w:t xml:space="preserve">    Vid de avdelningar som utför etisk granskning enligt lagen (2021:000) med kompletterande bestämmelser om etisk granskning till EU:s </w:t>
      </w:r>
      <w:r>
        <w:rPr>
          <w:i/>
          <w:sz w:val="18"/>
          <w:szCs w:val="18"/>
        </w:rPr>
        <w:t>förordningar</w:t>
      </w:r>
      <w:r>
        <w:rPr>
          <w:sz w:val="18"/>
          <w:szCs w:val="18"/>
        </w:rPr>
        <w:t xml:space="preserve"> om medicintekniska produkter ska minst en av de ledamöter som företräder allmänna intressen representera en eller flera patientorganisationer.</w:t>
      </w:r>
    </w:p>
    <w:p w14:paraId="44F15347" w14:textId="77777777" w:rsidR="008539B5" w:rsidRDefault="008539B5" w:rsidP="008539B5">
      <w:pPr>
        <w:pStyle w:val="Brdtextmedindrag"/>
        <w:ind w:firstLine="0"/>
        <w:rPr>
          <w:iCs/>
        </w:rPr>
      </w:pPr>
    </w:p>
    <w:p w14:paraId="7914B1AB" w14:textId="5F33428B" w:rsidR="008539B5" w:rsidRDefault="008539B5" w:rsidP="008539B5">
      <w:pPr>
        <w:pStyle w:val="Brdtextmedindrag"/>
        <w:ind w:firstLine="0"/>
      </w:pPr>
      <w:r>
        <w:rPr>
          <w:iCs/>
        </w:rPr>
        <w:t xml:space="preserve">Ändringarna i 24 a och 25 a §§ görs till följd av att rubriken till lagen med kompletterande bestämmelser om etisk granskning till EU:s förordningar om medicintekniska produkter ändras, jämför författningskommentaren i avsnitt 21.5. Bestämmelsen i 24 a § utformas efter synpunkter från </w:t>
      </w:r>
      <w:r>
        <w:rPr>
          <w:i/>
        </w:rPr>
        <w:t>Lagrådet.</w:t>
      </w:r>
    </w:p>
    <w:p w14:paraId="29F0D606" w14:textId="77777777" w:rsidR="008539B5" w:rsidRDefault="008539B5" w:rsidP="008539B5">
      <w:pPr>
        <w:pStyle w:val="Rubrik4utannumrering"/>
      </w:pPr>
      <w:r>
        <w:t>Ikraftträdandebestämmelse</w:t>
      </w:r>
    </w:p>
    <w:p w14:paraId="174F630C" w14:textId="77777777" w:rsidR="008539B5" w:rsidRDefault="008539B5" w:rsidP="008539B5">
      <w:pPr>
        <w:pStyle w:val="Brdtext"/>
        <w:rPr>
          <w:sz w:val="18"/>
          <w:szCs w:val="18"/>
        </w:rPr>
      </w:pPr>
      <w:r>
        <w:rPr>
          <w:sz w:val="18"/>
          <w:szCs w:val="18"/>
        </w:rPr>
        <w:t>Denna lag träder i kraft den 26 maj 2022.</w:t>
      </w:r>
    </w:p>
    <w:p w14:paraId="5B97860B" w14:textId="77777777" w:rsidR="008539B5" w:rsidRDefault="008539B5" w:rsidP="008539B5">
      <w:pPr>
        <w:pStyle w:val="Brdtextmedindrag"/>
      </w:pPr>
    </w:p>
    <w:p w14:paraId="5EFE4729" w14:textId="77777777" w:rsidR="008539B5" w:rsidRDefault="008539B5" w:rsidP="008539B5">
      <w:pPr>
        <w:pStyle w:val="Brdtextmedindrag"/>
        <w:ind w:firstLine="0"/>
      </w:pPr>
      <w:r>
        <w:t xml:space="preserve">Av artikel 113.2 i IVDR-förordningen framgår det att EU-förordningen ska börja tillämpas den 26 maj 2022. Samma dag ska därför ändringarna i lagen börja tillämpas i Sverige. </w:t>
      </w:r>
    </w:p>
    <w:p w14:paraId="5BFCD0B3" w14:textId="77777777" w:rsidR="008539B5" w:rsidRDefault="008539B5" w:rsidP="008539B5">
      <w:pPr>
        <w:pStyle w:val="Brdtextmedindrag"/>
      </w:pPr>
      <w:r>
        <w:t>Övervägandena finns i avsnitt 18.2.</w:t>
      </w:r>
    </w:p>
    <w:p w14:paraId="0CDF56F2" w14:textId="77777777" w:rsidR="008539B5" w:rsidRDefault="008539B5" w:rsidP="008539B5">
      <w:pPr>
        <w:pStyle w:val="Rubrik2"/>
      </w:pPr>
      <w:bookmarkStart w:id="794" w:name="_Toc65132765"/>
      <w:bookmarkStart w:id="795" w:name="_Toc69367634"/>
      <w:r>
        <w:t>Förslaget till lag om ändring i lagen (2006:496) om blodsäkerhet</w:t>
      </w:r>
      <w:bookmarkEnd w:id="794"/>
      <w:bookmarkEnd w:id="795"/>
    </w:p>
    <w:p w14:paraId="6F173550" w14:textId="577B44B8" w:rsidR="008539B5" w:rsidRDefault="008539B5" w:rsidP="008539B5">
      <w:pPr>
        <w:pStyle w:val="Brdtext"/>
        <w:rPr>
          <w:sz w:val="18"/>
          <w:szCs w:val="18"/>
        </w:rPr>
      </w:pPr>
      <w:r>
        <w:rPr>
          <w:b/>
          <w:sz w:val="18"/>
          <w:szCs w:val="18"/>
        </w:rPr>
        <w:t>1 §</w:t>
      </w:r>
      <w:r>
        <w:rPr>
          <w:sz w:val="18"/>
          <w:szCs w:val="18"/>
        </w:rPr>
        <w:t xml:space="preserve">    Denna lag innehåller bestämmelser som syftar till att skydda människors hälsa när blod och blodkomponenter från människor hanteras för att användas vid transfusion eller tillverkning av läkemedel eller </w:t>
      </w:r>
      <w:r>
        <w:rPr>
          <w:iCs/>
          <w:sz w:val="18"/>
          <w:szCs w:val="18"/>
        </w:rPr>
        <w:t>produkter</w:t>
      </w:r>
      <w:r>
        <w:rPr>
          <w:i/>
          <w:sz w:val="18"/>
          <w:szCs w:val="18"/>
        </w:rPr>
        <w:t xml:space="preserve"> som omfattas av Europaparlamentets och rådets förordning (EU) 2017/745 av den 5 april 2017 om medicintekniska produkter, om ändring av direktiv 2001/83/EG, förordning (EG) nr 178/2002 och förordning (EG) nr 1223/2009 och om upphävande av rådets direktiv 90/385/EEG och 93/42/EEG</w:t>
      </w:r>
      <w:r>
        <w:rPr>
          <w:sz w:val="18"/>
          <w:szCs w:val="18"/>
        </w:rPr>
        <w:t>.</w:t>
      </w:r>
    </w:p>
    <w:p w14:paraId="68652F21" w14:textId="77777777" w:rsidR="008539B5" w:rsidRDefault="008539B5" w:rsidP="008539B5">
      <w:pPr>
        <w:pStyle w:val="Brdtextmedindrag"/>
      </w:pPr>
    </w:p>
    <w:p w14:paraId="0CCDE294" w14:textId="3A2E3544" w:rsidR="008539B5" w:rsidRDefault="008539B5" w:rsidP="008539B5">
      <w:pPr>
        <w:pStyle w:val="Brdtextmedindrag"/>
        <w:ind w:firstLine="0"/>
      </w:pPr>
      <w:r>
        <w:t>Paragrafen anger lagens innehåll. Paragrafen ändras på så sätt att lagen även ska omfatta de produkter som omfattas av MDR-förordningen. Innebörden av detta förklaras närmare i författningskommentaren till 2 §.</w:t>
      </w:r>
    </w:p>
    <w:p w14:paraId="5179F638" w14:textId="77777777" w:rsidR="008539B5" w:rsidRDefault="008539B5" w:rsidP="008539B5">
      <w:pPr>
        <w:pStyle w:val="Brdtextmedindrag"/>
      </w:pPr>
      <w:r>
        <w:t>Hänvisningarna i lagen till MDR-förordningen är dynamiska och avser alltså förordningen i den vid varje tidpunkt gällande lydelsen.</w:t>
      </w:r>
    </w:p>
    <w:p w14:paraId="4EE7B3DC" w14:textId="77777777" w:rsidR="008539B5" w:rsidRDefault="008539B5" w:rsidP="008539B5">
      <w:pPr>
        <w:pStyle w:val="Brdtextmedindrag"/>
      </w:pPr>
      <w:r>
        <w:t xml:space="preserve">Övervägandena finns i avsnitt 13.2. </w:t>
      </w:r>
    </w:p>
    <w:p w14:paraId="29EBDFE1" w14:textId="77777777" w:rsidR="008539B5" w:rsidRDefault="008539B5" w:rsidP="008539B5">
      <w:pPr>
        <w:pStyle w:val="Brdtextmedindrag"/>
      </w:pPr>
    </w:p>
    <w:p w14:paraId="58F89639" w14:textId="48F462DE" w:rsidR="008539B5" w:rsidRDefault="008539B5" w:rsidP="008539B5">
      <w:pPr>
        <w:pStyle w:val="Brdtextmedindrag"/>
        <w:ind w:firstLine="0"/>
        <w:rPr>
          <w:sz w:val="18"/>
          <w:szCs w:val="18"/>
        </w:rPr>
      </w:pPr>
      <w:r>
        <w:rPr>
          <w:b/>
          <w:sz w:val="18"/>
          <w:szCs w:val="18"/>
        </w:rPr>
        <w:t>2 §</w:t>
      </w:r>
      <w:r>
        <w:rPr>
          <w:sz w:val="18"/>
          <w:szCs w:val="18"/>
        </w:rPr>
        <w:t xml:space="preserve">   I denna lag används följande beteckningar med nedan angiven betydelse.</w:t>
      </w:r>
    </w:p>
    <w:p w14:paraId="16308C2A" w14:textId="77777777" w:rsidR="008539B5" w:rsidRPr="00E20527" w:rsidRDefault="008539B5" w:rsidP="008539B5">
      <w:pPr>
        <w:pStyle w:val="Brdtextmedindrag"/>
        <w:ind w:firstLine="0"/>
        <w:rPr>
          <w:sz w:val="18"/>
          <w:szCs w:val="18"/>
        </w:rPr>
      </w:pPr>
    </w:p>
    <w:tbl>
      <w:tblPr>
        <w:tblW w:w="5000" w:type="pct"/>
        <w:tblLook w:val="04A0" w:firstRow="1" w:lastRow="0" w:firstColumn="1" w:lastColumn="0" w:noHBand="0" w:noVBand="1"/>
      </w:tblPr>
      <w:tblGrid>
        <w:gridCol w:w="2413"/>
        <w:gridCol w:w="535"/>
        <w:gridCol w:w="2949"/>
      </w:tblGrid>
      <w:tr w:rsidR="008539B5" w:rsidRPr="00E20527" w14:paraId="159470D1" w14:textId="77777777" w:rsidTr="008539B5">
        <w:tc>
          <w:tcPr>
            <w:tcW w:w="2046" w:type="pct"/>
            <w:tcMar>
              <w:top w:w="0" w:type="dxa"/>
              <w:left w:w="0" w:type="dxa"/>
              <w:bottom w:w="0" w:type="dxa"/>
              <w:right w:w="108" w:type="dxa"/>
            </w:tcMar>
            <w:hideMark/>
          </w:tcPr>
          <w:p w14:paraId="5F7DDA82" w14:textId="77777777" w:rsidR="008539B5" w:rsidRPr="00E20527" w:rsidRDefault="008539B5" w:rsidP="008539B5">
            <w:pPr>
              <w:pStyle w:val="Brdtextmedindrag"/>
              <w:rPr>
                <w:sz w:val="18"/>
                <w:szCs w:val="18"/>
              </w:rPr>
            </w:pPr>
            <w:r w:rsidRPr="00E20527">
              <w:rPr>
                <w:sz w:val="18"/>
                <w:szCs w:val="18"/>
              </w:rPr>
              <w:t>Allvarlig avvikande händelse</w:t>
            </w:r>
          </w:p>
        </w:tc>
        <w:tc>
          <w:tcPr>
            <w:tcW w:w="2954" w:type="pct"/>
            <w:gridSpan w:val="2"/>
            <w:tcMar>
              <w:top w:w="0" w:type="dxa"/>
              <w:left w:w="108" w:type="dxa"/>
              <w:bottom w:w="0" w:type="dxa"/>
              <w:right w:w="0" w:type="dxa"/>
            </w:tcMar>
          </w:tcPr>
          <w:p w14:paraId="7A34905A" w14:textId="77777777" w:rsidR="008539B5" w:rsidRPr="00E20527" w:rsidRDefault="008539B5" w:rsidP="008539B5">
            <w:pPr>
              <w:pStyle w:val="Brdtextmedindrag"/>
              <w:ind w:firstLine="0"/>
              <w:rPr>
                <w:sz w:val="18"/>
                <w:szCs w:val="18"/>
              </w:rPr>
            </w:pPr>
            <w:r w:rsidRPr="00E20527">
              <w:rPr>
                <w:sz w:val="18"/>
                <w:szCs w:val="18"/>
              </w:rPr>
              <w:t>Händelse i samband med in</w:t>
            </w:r>
            <w:r w:rsidRPr="00E20527">
              <w:rPr>
                <w:sz w:val="18"/>
                <w:szCs w:val="18"/>
              </w:rPr>
              <w:softHyphen/>
              <w:t>samling, kontroll, fram</w:t>
            </w:r>
            <w:r w:rsidRPr="00E20527">
              <w:rPr>
                <w:sz w:val="18"/>
                <w:szCs w:val="18"/>
              </w:rPr>
              <w:softHyphen/>
              <w:t>ställ</w:t>
            </w:r>
            <w:r w:rsidRPr="00E20527">
              <w:rPr>
                <w:sz w:val="18"/>
                <w:szCs w:val="18"/>
              </w:rPr>
              <w:softHyphen/>
              <w:t>ning, förvaring och distri</w:t>
            </w:r>
            <w:r w:rsidRPr="00E20527">
              <w:rPr>
                <w:sz w:val="18"/>
                <w:szCs w:val="18"/>
              </w:rPr>
              <w:softHyphen/>
              <w:t>bution av blod och blod</w:t>
            </w:r>
            <w:r w:rsidRPr="00E20527">
              <w:rPr>
                <w:sz w:val="18"/>
                <w:szCs w:val="18"/>
              </w:rPr>
              <w:softHyphen/>
              <w:t>komponenter som kan leda till döden, vara in</w:t>
            </w:r>
            <w:r w:rsidRPr="00E20527">
              <w:rPr>
                <w:sz w:val="18"/>
                <w:szCs w:val="18"/>
              </w:rPr>
              <w:softHyphen/>
              <w:t>val</w:t>
            </w:r>
            <w:r w:rsidRPr="00E20527">
              <w:rPr>
                <w:sz w:val="18"/>
                <w:szCs w:val="18"/>
              </w:rPr>
              <w:softHyphen/>
              <w:t>idi</w:t>
            </w:r>
            <w:r w:rsidRPr="00E20527">
              <w:rPr>
                <w:sz w:val="18"/>
                <w:szCs w:val="18"/>
              </w:rPr>
              <w:softHyphen/>
              <w:t>ser</w:t>
            </w:r>
            <w:r w:rsidRPr="00E20527">
              <w:rPr>
                <w:sz w:val="18"/>
                <w:szCs w:val="18"/>
              </w:rPr>
              <w:softHyphen/>
              <w:t>an</w:t>
            </w:r>
            <w:r w:rsidRPr="00E20527">
              <w:rPr>
                <w:sz w:val="18"/>
                <w:szCs w:val="18"/>
              </w:rPr>
              <w:softHyphen/>
              <w:t>de, medföra betyd</w:t>
            </w:r>
            <w:r w:rsidRPr="00E20527">
              <w:rPr>
                <w:sz w:val="18"/>
                <w:szCs w:val="18"/>
              </w:rPr>
              <w:softHyphen/>
              <w:t>ande funktions</w:t>
            </w:r>
            <w:r w:rsidRPr="00E20527">
              <w:rPr>
                <w:sz w:val="18"/>
                <w:szCs w:val="18"/>
              </w:rPr>
              <w:softHyphen/>
              <w:t>ned</w:t>
            </w:r>
            <w:r w:rsidRPr="00E20527">
              <w:rPr>
                <w:sz w:val="18"/>
                <w:szCs w:val="18"/>
              </w:rPr>
              <w:softHyphen/>
              <w:t>sätt</w:t>
            </w:r>
            <w:r w:rsidRPr="00E20527">
              <w:rPr>
                <w:sz w:val="18"/>
                <w:szCs w:val="18"/>
              </w:rPr>
              <w:softHyphen/>
              <w:t>ning, medföra behov av sjukhusvård, för</w:t>
            </w:r>
            <w:r w:rsidRPr="00E20527">
              <w:rPr>
                <w:sz w:val="18"/>
                <w:szCs w:val="18"/>
              </w:rPr>
              <w:softHyphen/>
              <w:t>länga sjukhusvård eller för</w:t>
            </w:r>
            <w:r w:rsidRPr="00E20527">
              <w:rPr>
                <w:sz w:val="18"/>
                <w:szCs w:val="18"/>
              </w:rPr>
              <w:softHyphen/>
              <w:t>länga det sjukliga tillståndet.</w:t>
            </w:r>
          </w:p>
          <w:p w14:paraId="4D92D8D0" w14:textId="77777777" w:rsidR="008539B5" w:rsidRPr="00E20527" w:rsidRDefault="008539B5" w:rsidP="008539B5">
            <w:pPr>
              <w:pStyle w:val="Brdtextmedindrag"/>
              <w:rPr>
                <w:sz w:val="18"/>
                <w:szCs w:val="18"/>
              </w:rPr>
            </w:pPr>
          </w:p>
        </w:tc>
      </w:tr>
      <w:tr w:rsidR="008539B5" w:rsidRPr="00E20527" w14:paraId="2BD8AAAB" w14:textId="77777777" w:rsidTr="008539B5">
        <w:tc>
          <w:tcPr>
            <w:tcW w:w="2046" w:type="pct"/>
            <w:tcMar>
              <w:top w:w="0" w:type="dxa"/>
              <w:left w:w="0" w:type="dxa"/>
              <w:bottom w:w="0" w:type="dxa"/>
              <w:right w:w="108" w:type="dxa"/>
            </w:tcMar>
            <w:hideMark/>
          </w:tcPr>
          <w:p w14:paraId="7AB8BFD0" w14:textId="77777777" w:rsidR="008539B5" w:rsidRPr="00E20527" w:rsidRDefault="008539B5" w:rsidP="008539B5">
            <w:pPr>
              <w:pStyle w:val="Brdtextmedindrag"/>
              <w:rPr>
                <w:sz w:val="18"/>
                <w:szCs w:val="18"/>
              </w:rPr>
            </w:pPr>
            <w:r w:rsidRPr="00E20527">
              <w:rPr>
                <w:sz w:val="18"/>
                <w:szCs w:val="18"/>
              </w:rPr>
              <w:t>Blodcentral</w:t>
            </w:r>
          </w:p>
        </w:tc>
        <w:tc>
          <w:tcPr>
            <w:tcW w:w="2954" w:type="pct"/>
            <w:gridSpan w:val="2"/>
            <w:tcMar>
              <w:top w:w="0" w:type="dxa"/>
              <w:left w:w="108" w:type="dxa"/>
              <w:bottom w:w="0" w:type="dxa"/>
              <w:right w:w="0" w:type="dxa"/>
            </w:tcMar>
          </w:tcPr>
          <w:p w14:paraId="1CA3901E" w14:textId="77777777" w:rsidR="008539B5" w:rsidRPr="00E20527" w:rsidRDefault="008539B5" w:rsidP="008539B5">
            <w:pPr>
              <w:pStyle w:val="Brdtextmedindrag"/>
              <w:ind w:firstLine="0"/>
              <w:rPr>
                <w:sz w:val="18"/>
                <w:szCs w:val="18"/>
              </w:rPr>
            </w:pPr>
            <w:r w:rsidRPr="00E20527">
              <w:rPr>
                <w:sz w:val="18"/>
                <w:szCs w:val="18"/>
              </w:rPr>
              <w:t>Inrättning där fysisk eller jur</w:t>
            </w:r>
            <w:r w:rsidRPr="00E20527">
              <w:rPr>
                <w:sz w:val="18"/>
                <w:szCs w:val="18"/>
              </w:rPr>
              <w:softHyphen/>
              <w:t>id</w:t>
            </w:r>
            <w:r w:rsidRPr="00E20527">
              <w:rPr>
                <w:sz w:val="18"/>
                <w:szCs w:val="18"/>
              </w:rPr>
              <w:softHyphen/>
              <w:t>isk person bedriver blod</w:t>
            </w:r>
            <w:r w:rsidRPr="00E20527">
              <w:rPr>
                <w:sz w:val="18"/>
                <w:szCs w:val="18"/>
              </w:rPr>
              <w:softHyphen/>
              <w:t>verk</w:t>
            </w:r>
            <w:r w:rsidRPr="00E20527">
              <w:rPr>
                <w:sz w:val="18"/>
                <w:szCs w:val="18"/>
              </w:rPr>
              <w:softHyphen/>
              <w:t>sam</w:t>
            </w:r>
            <w:r w:rsidRPr="00E20527">
              <w:rPr>
                <w:sz w:val="18"/>
                <w:szCs w:val="18"/>
              </w:rPr>
              <w:softHyphen/>
              <w:t>het.</w:t>
            </w:r>
          </w:p>
          <w:p w14:paraId="49DC849F" w14:textId="77777777" w:rsidR="008539B5" w:rsidRPr="00E20527" w:rsidRDefault="008539B5" w:rsidP="008539B5">
            <w:pPr>
              <w:pStyle w:val="Brdtextmedindrag"/>
              <w:rPr>
                <w:sz w:val="18"/>
                <w:szCs w:val="18"/>
              </w:rPr>
            </w:pPr>
          </w:p>
        </w:tc>
      </w:tr>
      <w:tr w:rsidR="008539B5" w:rsidRPr="00E20527" w14:paraId="277AFF13" w14:textId="77777777" w:rsidTr="008539B5">
        <w:tc>
          <w:tcPr>
            <w:tcW w:w="2046" w:type="pct"/>
            <w:tcMar>
              <w:top w:w="0" w:type="dxa"/>
              <w:left w:w="0" w:type="dxa"/>
              <w:bottom w:w="0" w:type="dxa"/>
              <w:right w:w="108" w:type="dxa"/>
            </w:tcMar>
            <w:hideMark/>
          </w:tcPr>
          <w:p w14:paraId="321832F8" w14:textId="77777777" w:rsidR="008539B5" w:rsidRPr="00E20527" w:rsidRDefault="008539B5" w:rsidP="008539B5">
            <w:pPr>
              <w:pStyle w:val="Brdtextmedindrag"/>
              <w:rPr>
                <w:sz w:val="18"/>
                <w:szCs w:val="18"/>
              </w:rPr>
            </w:pPr>
            <w:r w:rsidRPr="00E20527">
              <w:rPr>
                <w:sz w:val="18"/>
                <w:szCs w:val="18"/>
              </w:rPr>
              <w:t>Blodkomponenter</w:t>
            </w:r>
          </w:p>
        </w:tc>
        <w:tc>
          <w:tcPr>
            <w:tcW w:w="2954" w:type="pct"/>
            <w:gridSpan w:val="2"/>
            <w:tcMar>
              <w:top w:w="0" w:type="dxa"/>
              <w:left w:w="108" w:type="dxa"/>
              <w:bottom w:w="0" w:type="dxa"/>
              <w:right w:w="0" w:type="dxa"/>
            </w:tcMar>
          </w:tcPr>
          <w:p w14:paraId="65682D8E" w14:textId="77777777" w:rsidR="008539B5" w:rsidRPr="00E20527" w:rsidRDefault="008539B5" w:rsidP="008539B5">
            <w:pPr>
              <w:pStyle w:val="Brdtextmedindrag"/>
              <w:ind w:firstLine="0"/>
              <w:rPr>
                <w:sz w:val="18"/>
                <w:szCs w:val="18"/>
              </w:rPr>
            </w:pPr>
            <w:r w:rsidRPr="00E20527">
              <w:rPr>
                <w:sz w:val="18"/>
                <w:szCs w:val="18"/>
              </w:rPr>
              <w:t>Erytrocyter (röda blod</w:t>
            </w:r>
            <w:r w:rsidRPr="00E20527">
              <w:rPr>
                <w:sz w:val="18"/>
                <w:szCs w:val="18"/>
              </w:rPr>
              <w:softHyphen/>
              <w:t>kropp</w:t>
            </w:r>
            <w:r w:rsidRPr="00E20527">
              <w:rPr>
                <w:sz w:val="18"/>
                <w:szCs w:val="18"/>
              </w:rPr>
              <w:softHyphen/>
              <w:t>ar), leuko</w:t>
            </w:r>
            <w:r w:rsidRPr="00E20527">
              <w:rPr>
                <w:sz w:val="18"/>
                <w:szCs w:val="18"/>
              </w:rPr>
              <w:softHyphen/>
              <w:t>cyter (vita blod</w:t>
            </w:r>
            <w:r w:rsidRPr="00E20527">
              <w:rPr>
                <w:sz w:val="18"/>
                <w:szCs w:val="18"/>
              </w:rPr>
              <w:softHyphen/>
              <w:t>kropp</w:t>
            </w:r>
            <w:r w:rsidRPr="00E20527">
              <w:rPr>
                <w:sz w:val="18"/>
                <w:szCs w:val="18"/>
              </w:rPr>
              <w:softHyphen/>
              <w:t>ar), trombocyter (blod</w:t>
            </w:r>
            <w:r w:rsidRPr="00E20527">
              <w:rPr>
                <w:sz w:val="18"/>
                <w:szCs w:val="18"/>
              </w:rPr>
              <w:softHyphen/>
              <w:t>plätt</w:t>
            </w:r>
            <w:r w:rsidRPr="00E20527">
              <w:rPr>
                <w:sz w:val="18"/>
                <w:szCs w:val="18"/>
              </w:rPr>
              <w:softHyphen/>
              <w:t>ar) och blod</w:t>
            </w:r>
            <w:r w:rsidRPr="00E20527">
              <w:rPr>
                <w:sz w:val="18"/>
                <w:szCs w:val="18"/>
              </w:rPr>
              <w:softHyphen/>
              <w:t>plasma.</w:t>
            </w:r>
          </w:p>
          <w:p w14:paraId="68A89C24" w14:textId="77777777" w:rsidR="008539B5" w:rsidRPr="00E20527" w:rsidRDefault="008539B5" w:rsidP="008539B5">
            <w:pPr>
              <w:pStyle w:val="Brdtextmedindrag"/>
              <w:rPr>
                <w:sz w:val="18"/>
                <w:szCs w:val="18"/>
              </w:rPr>
            </w:pPr>
          </w:p>
        </w:tc>
      </w:tr>
      <w:tr w:rsidR="008539B5" w:rsidRPr="00E20527" w14:paraId="2214F3D1" w14:textId="77777777" w:rsidTr="008539B5">
        <w:tc>
          <w:tcPr>
            <w:tcW w:w="2046" w:type="pct"/>
            <w:tcMar>
              <w:top w:w="0" w:type="dxa"/>
              <w:left w:w="0" w:type="dxa"/>
              <w:bottom w:w="0" w:type="dxa"/>
              <w:right w:w="108" w:type="dxa"/>
            </w:tcMar>
            <w:hideMark/>
          </w:tcPr>
          <w:p w14:paraId="34984841" w14:textId="4DE66060" w:rsidR="008539B5" w:rsidRPr="00E20527" w:rsidRDefault="008539B5" w:rsidP="008539B5">
            <w:pPr>
              <w:pStyle w:val="Brdtextmedindrag"/>
              <w:rPr>
                <w:sz w:val="18"/>
                <w:szCs w:val="18"/>
              </w:rPr>
            </w:pPr>
            <w:r w:rsidRPr="00E20527">
              <w:rPr>
                <w:sz w:val="18"/>
                <w:szCs w:val="18"/>
              </w:rPr>
              <w:t>Blodstamcell</w:t>
            </w:r>
          </w:p>
        </w:tc>
        <w:tc>
          <w:tcPr>
            <w:tcW w:w="2954" w:type="pct"/>
            <w:gridSpan w:val="2"/>
            <w:tcMar>
              <w:top w:w="0" w:type="dxa"/>
              <w:left w:w="108" w:type="dxa"/>
              <w:bottom w:w="0" w:type="dxa"/>
              <w:right w:w="0" w:type="dxa"/>
            </w:tcMar>
          </w:tcPr>
          <w:p w14:paraId="5118C2F9" w14:textId="77777777" w:rsidR="008539B5" w:rsidRPr="00E20527" w:rsidRDefault="008539B5" w:rsidP="008539B5">
            <w:pPr>
              <w:pStyle w:val="Brdtextmedindrag"/>
              <w:ind w:firstLine="0"/>
              <w:rPr>
                <w:sz w:val="18"/>
                <w:szCs w:val="18"/>
              </w:rPr>
            </w:pPr>
            <w:r w:rsidRPr="00E20527">
              <w:rPr>
                <w:sz w:val="18"/>
                <w:szCs w:val="18"/>
              </w:rPr>
              <w:t>Multipotent stamcell som kan bilda alla typer av blod</w:t>
            </w:r>
            <w:r w:rsidRPr="00E20527">
              <w:rPr>
                <w:sz w:val="18"/>
                <w:szCs w:val="18"/>
              </w:rPr>
              <w:softHyphen/>
              <w:t>celler.</w:t>
            </w:r>
          </w:p>
          <w:p w14:paraId="3DFCB0BC" w14:textId="77777777" w:rsidR="008539B5" w:rsidRPr="00E20527" w:rsidRDefault="008539B5" w:rsidP="008539B5">
            <w:pPr>
              <w:pStyle w:val="Brdtextmedindrag"/>
              <w:ind w:firstLine="0"/>
              <w:rPr>
                <w:sz w:val="18"/>
                <w:szCs w:val="18"/>
              </w:rPr>
            </w:pPr>
          </w:p>
        </w:tc>
      </w:tr>
      <w:tr w:rsidR="008539B5" w:rsidRPr="00E20527" w14:paraId="7D7CABFF" w14:textId="77777777" w:rsidTr="008539B5">
        <w:tc>
          <w:tcPr>
            <w:tcW w:w="2046" w:type="pct"/>
            <w:tcMar>
              <w:top w:w="0" w:type="dxa"/>
              <w:left w:w="0" w:type="dxa"/>
              <w:bottom w:w="0" w:type="dxa"/>
              <w:right w:w="108" w:type="dxa"/>
            </w:tcMar>
            <w:hideMark/>
          </w:tcPr>
          <w:p w14:paraId="18DA5266" w14:textId="77777777" w:rsidR="008539B5" w:rsidRPr="00E20527" w:rsidRDefault="008539B5" w:rsidP="008539B5">
            <w:pPr>
              <w:pStyle w:val="Brdtextmedindrag"/>
              <w:rPr>
                <w:sz w:val="18"/>
                <w:szCs w:val="18"/>
              </w:rPr>
            </w:pPr>
            <w:r w:rsidRPr="00E20527">
              <w:rPr>
                <w:sz w:val="18"/>
                <w:szCs w:val="18"/>
              </w:rPr>
              <w:t>Blodverksamhet</w:t>
            </w:r>
          </w:p>
        </w:tc>
        <w:tc>
          <w:tcPr>
            <w:tcW w:w="2954" w:type="pct"/>
            <w:gridSpan w:val="2"/>
            <w:tcMar>
              <w:top w:w="0" w:type="dxa"/>
              <w:left w:w="108" w:type="dxa"/>
              <w:bottom w:w="0" w:type="dxa"/>
              <w:right w:w="0" w:type="dxa"/>
            </w:tcMar>
            <w:hideMark/>
          </w:tcPr>
          <w:p w14:paraId="0A97D2BF" w14:textId="77777777" w:rsidR="008539B5" w:rsidRPr="00E20527" w:rsidRDefault="008539B5" w:rsidP="008539B5">
            <w:pPr>
              <w:pStyle w:val="Brdtextmedindrag"/>
              <w:ind w:firstLine="0"/>
              <w:rPr>
                <w:sz w:val="18"/>
                <w:szCs w:val="18"/>
              </w:rPr>
            </w:pPr>
            <w:r w:rsidRPr="00E20527">
              <w:rPr>
                <w:sz w:val="18"/>
                <w:szCs w:val="18"/>
              </w:rPr>
              <w:t>Insamling och kontroll av blod och blod</w:t>
            </w:r>
            <w:r w:rsidRPr="00E20527">
              <w:rPr>
                <w:sz w:val="18"/>
                <w:szCs w:val="18"/>
              </w:rPr>
              <w:softHyphen/>
              <w:t>kom</w:t>
            </w:r>
            <w:r w:rsidRPr="00E20527">
              <w:rPr>
                <w:sz w:val="18"/>
                <w:szCs w:val="18"/>
              </w:rPr>
              <w:softHyphen/>
              <w:t>ponenter av</w:t>
            </w:r>
            <w:r w:rsidRPr="00E20527">
              <w:rPr>
                <w:sz w:val="18"/>
                <w:szCs w:val="18"/>
              </w:rPr>
              <w:softHyphen/>
              <w:t>sedda att användas vid trans</w:t>
            </w:r>
            <w:r w:rsidRPr="00E20527">
              <w:rPr>
                <w:sz w:val="18"/>
                <w:szCs w:val="18"/>
              </w:rPr>
              <w:softHyphen/>
              <w:t xml:space="preserve">fusion, tillverkning av läkemedel eller </w:t>
            </w:r>
            <w:r w:rsidRPr="00E20527">
              <w:rPr>
                <w:i/>
                <w:sz w:val="18"/>
                <w:szCs w:val="18"/>
              </w:rPr>
              <w:t>pro</w:t>
            </w:r>
            <w:r w:rsidRPr="00E20527">
              <w:rPr>
                <w:i/>
                <w:sz w:val="18"/>
                <w:szCs w:val="18"/>
              </w:rPr>
              <w:softHyphen/>
              <w:t>dukter som om</w:t>
            </w:r>
            <w:r w:rsidRPr="00E20527">
              <w:rPr>
                <w:i/>
                <w:sz w:val="18"/>
                <w:szCs w:val="18"/>
              </w:rPr>
              <w:softHyphen/>
              <w:t>fattas av för</w:t>
            </w:r>
            <w:r w:rsidRPr="00E20527">
              <w:rPr>
                <w:i/>
                <w:sz w:val="18"/>
                <w:szCs w:val="18"/>
              </w:rPr>
              <w:softHyphen/>
              <w:t>ord</w:t>
            </w:r>
            <w:r w:rsidRPr="00E20527">
              <w:rPr>
                <w:i/>
                <w:sz w:val="18"/>
                <w:szCs w:val="18"/>
              </w:rPr>
              <w:softHyphen/>
              <w:t>ning (EU) 2017/745</w:t>
            </w:r>
            <w:r w:rsidRPr="00E20527">
              <w:rPr>
                <w:sz w:val="18"/>
                <w:szCs w:val="18"/>
              </w:rPr>
              <w:t xml:space="preserve"> eller fram</w:t>
            </w:r>
            <w:r w:rsidRPr="00E20527">
              <w:rPr>
                <w:sz w:val="18"/>
                <w:szCs w:val="18"/>
              </w:rPr>
              <w:softHyphen/>
              <w:t>ställning, för</w:t>
            </w:r>
            <w:r w:rsidRPr="00E20527">
              <w:rPr>
                <w:sz w:val="18"/>
                <w:szCs w:val="18"/>
              </w:rPr>
              <w:softHyphen/>
              <w:t>varing och distri</w:t>
            </w:r>
            <w:r w:rsidRPr="00E20527">
              <w:rPr>
                <w:sz w:val="18"/>
                <w:szCs w:val="18"/>
              </w:rPr>
              <w:softHyphen/>
              <w:t>bution av blod och blod</w:t>
            </w:r>
            <w:r w:rsidRPr="00E20527">
              <w:rPr>
                <w:sz w:val="18"/>
                <w:szCs w:val="18"/>
              </w:rPr>
              <w:softHyphen/>
              <w:t>kom</w:t>
            </w:r>
            <w:r w:rsidRPr="00E20527">
              <w:rPr>
                <w:sz w:val="18"/>
                <w:szCs w:val="18"/>
              </w:rPr>
              <w:softHyphen/>
              <w:t>ponenter avsedda att an</w:t>
            </w:r>
            <w:r w:rsidRPr="00E20527">
              <w:rPr>
                <w:sz w:val="18"/>
                <w:szCs w:val="18"/>
              </w:rPr>
              <w:softHyphen/>
              <w:t>vändas vid transfusion.</w:t>
            </w:r>
          </w:p>
        </w:tc>
      </w:tr>
      <w:tr w:rsidR="008539B5" w14:paraId="4265F027" w14:textId="77777777" w:rsidTr="008539B5">
        <w:tc>
          <w:tcPr>
            <w:tcW w:w="2500" w:type="pct"/>
            <w:gridSpan w:val="2"/>
            <w:tcMar>
              <w:top w:w="0" w:type="dxa"/>
              <w:left w:w="0" w:type="dxa"/>
              <w:bottom w:w="0" w:type="dxa"/>
              <w:right w:w="108" w:type="dxa"/>
            </w:tcMar>
            <w:hideMark/>
          </w:tcPr>
          <w:p w14:paraId="1201B1C8" w14:textId="77777777" w:rsidR="008539B5" w:rsidRDefault="008539B5">
            <w:pPr>
              <w:pStyle w:val="Brdtextmedindrag"/>
              <w:spacing w:line="0" w:lineRule="auto"/>
              <w:ind w:firstLine="0"/>
              <w:rPr>
                <w:sz w:val="18"/>
                <w:szCs w:val="18"/>
              </w:rPr>
            </w:pPr>
            <w:r>
              <w:rPr>
                <w:sz w:val="18"/>
                <w:szCs w:val="18"/>
              </w:rPr>
              <w:t>Blodcentral</w:t>
            </w:r>
          </w:p>
        </w:tc>
        <w:tc>
          <w:tcPr>
            <w:tcW w:w="2500" w:type="pct"/>
            <w:tcMar>
              <w:top w:w="0" w:type="dxa"/>
              <w:left w:w="108" w:type="dxa"/>
              <w:bottom w:w="0" w:type="dxa"/>
              <w:right w:w="0" w:type="dxa"/>
            </w:tcMar>
            <w:hideMark/>
          </w:tcPr>
          <w:p w14:paraId="660E01BF" w14:textId="77777777" w:rsidR="008539B5" w:rsidRDefault="008539B5">
            <w:pPr>
              <w:pStyle w:val="Brdtextmedindrag"/>
              <w:spacing w:line="0" w:lineRule="auto"/>
              <w:ind w:firstLine="0"/>
              <w:rPr>
                <w:sz w:val="18"/>
                <w:szCs w:val="18"/>
              </w:rPr>
            </w:pPr>
            <w:r>
              <w:rPr>
                <w:sz w:val="18"/>
                <w:szCs w:val="18"/>
              </w:rPr>
              <w:t>Inrättning där fysisk eller juridisk person bedriver blodverksamhet.</w:t>
            </w:r>
          </w:p>
        </w:tc>
      </w:tr>
      <w:tr w:rsidR="008539B5" w14:paraId="707A20E3" w14:textId="77777777" w:rsidTr="008539B5">
        <w:tc>
          <w:tcPr>
            <w:tcW w:w="2500" w:type="pct"/>
            <w:gridSpan w:val="2"/>
            <w:tcMar>
              <w:top w:w="0" w:type="dxa"/>
              <w:left w:w="0" w:type="dxa"/>
              <w:bottom w:w="0" w:type="dxa"/>
              <w:right w:w="108" w:type="dxa"/>
            </w:tcMar>
            <w:hideMark/>
          </w:tcPr>
          <w:p w14:paraId="5BBAD3FE" w14:textId="77777777" w:rsidR="008539B5" w:rsidRDefault="008539B5">
            <w:pPr>
              <w:pStyle w:val="Brdtextmedindrag"/>
              <w:spacing w:line="0" w:lineRule="auto"/>
              <w:ind w:firstLine="0"/>
              <w:rPr>
                <w:sz w:val="18"/>
                <w:szCs w:val="18"/>
              </w:rPr>
            </w:pPr>
            <w:r>
              <w:rPr>
                <w:sz w:val="18"/>
                <w:szCs w:val="18"/>
              </w:rPr>
              <w:t>Blodkomponenter</w:t>
            </w:r>
          </w:p>
        </w:tc>
        <w:tc>
          <w:tcPr>
            <w:tcW w:w="2500" w:type="pct"/>
            <w:tcMar>
              <w:top w:w="0" w:type="dxa"/>
              <w:left w:w="108" w:type="dxa"/>
              <w:bottom w:w="0" w:type="dxa"/>
              <w:right w:w="0" w:type="dxa"/>
            </w:tcMar>
            <w:hideMark/>
          </w:tcPr>
          <w:p w14:paraId="2963B096" w14:textId="77777777" w:rsidR="008539B5" w:rsidRDefault="008539B5">
            <w:pPr>
              <w:pStyle w:val="Brdtextmedindrag"/>
              <w:spacing w:line="0" w:lineRule="auto"/>
              <w:ind w:firstLine="0"/>
              <w:rPr>
                <w:sz w:val="18"/>
                <w:szCs w:val="18"/>
              </w:rPr>
            </w:pPr>
            <w:r>
              <w:rPr>
                <w:sz w:val="18"/>
                <w:szCs w:val="18"/>
              </w:rPr>
              <w:t>Erytrocyter (röda blodkroppar), leukocyter (vita blodkroppar), trombo</w:t>
            </w:r>
            <w:r>
              <w:rPr>
                <w:sz w:val="18"/>
                <w:szCs w:val="18"/>
              </w:rPr>
              <w:softHyphen/>
              <w:t>cyter (blodplättar) och blodplasma.</w:t>
            </w:r>
          </w:p>
        </w:tc>
      </w:tr>
      <w:tr w:rsidR="008539B5" w14:paraId="4404A939" w14:textId="77777777" w:rsidTr="008539B5">
        <w:tc>
          <w:tcPr>
            <w:tcW w:w="2500" w:type="pct"/>
            <w:gridSpan w:val="2"/>
            <w:tcMar>
              <w:top w:w="0" w:type="dxa"/>
              <w:left w:w="0" w:type="dxa"/>
              <w:bottom w:w="0" w:type="dxa"/>
              <w:right w:w="108" w:type="dxa"/>
            </w:tcMar>
            <w:hideMark/>
          </w:tcPr>
          <w:p w14:paraId="184C9FBA" w14:textId="77777777" w:rsidR="008539B5" w:rsidRDefault="008539B5">
            <w:pPr>
              <w:pStyle w:val="Brdtext"/>
              <w:spacing w:line="0" w:lineRule="auto"/>
              <w:rPr>
                <w:sz w:val="18"/>
                <w:szCs w:val="18"/>
              </w:rPr>
            </w:pPr>
            <w:r>
              <w:rPr>
                <w:sz w:val="18"/>
                <w:szCs w:val="18"/>
              </w:rPr>
              <w:t>Blodstamceller</w:t>
            </w:r>
          </w:p>
        </w:tc>
        <w:tc>
          <w:tcPr>
            <w:tcW w:w="2500" w:type="pct"/>
            <w:tcMar>
              <w:top w:w="0" w:type="dxa"/>
              <w:left w:w="108" w:type="dxa"/>
              <w:bottom w:w="0" w:type="dxa"/>
              <w:right w:w="0" w:type="dxa"/>
            </w:tcMar>
            <w:hideMark/>
          </w:tcPr>
          <w:p w14:paraId="4E984E67" w14:textId="77777777" w:rsidR="008539B5" w:rsidRDefault="008539B5">
            <w:pPr>
              <w:pStyle w:val="Brdtext"/>
              <w:spacing w:line="0" w:lineRule="auto"/>
              <w:rPr>
                <w:sz w:val="18"/>
                <w:szCs w:val="18"/>
              </w:rPr>
            </w:pPr>
            <w:r>
              <w:rPr>
                <w:sz w:val="18"/>
                <w:szCs w:val="18"/>
              </w:rPr>
              <w:t>Multipotent stamcell som kan bilda alla typer av blodceller.</w:t>
            </w:r>
          </w:p>
        </w:tc>
      </w:tr>
      <w:tr w:rsidR="008539B5" w14:paraId="58BB92DC" w14:textId="77777777" w:rsidTr="008539B5">
        <w:tc>
          <w:tcPr>
            <w:tcW w:w="2500" w:type="pct"/>
            <w:gridSpan w:val="2"/>
            <w:tcMar>
              <w:top w:w="0" w:type="dxa"/>
              <w:left w:w="0" w:type="dxa"/>
              <w:bottom w:w="0" w:type="dxa"/>
              <w:right w:w="108" w:type="dxa"/>
            </w:tcMar>
            <w:hideMark/>
          </w:tcPr>
          <w:p w14:paraId="01DCC774" w14:textId="77777777" w:rsidR="008539B5" w:rsidRDefault="008539B5">
            <w:pPr>
              <w:pStyle w:val="Brdtext"/>
              <w:spacing w:line="0" w:lineRule="auto"/>
              <w:rPr>
                <w:sz w:val="18"/>
                <w:szCs w:val="18"/>
              </w:rPr>
            </w:pPr>
            <w:r>
              <w:rPr>
                <w:sz w:val="18"/>
                <w:szCs w:val="18"/>
              </w:rPr>
              <w:t>Blodverksamhet</w:t>
            </w:r>
          </w:p>
        </w:tc>
        <w:tc>
          <w:tcPr>
            <w:tcW w:w="2500" w:type="pct"/>
            <w:tcMar>
              <w:top w:w="0" w:type="dxa"/>
              <w:left w:w="108" w:type="dxa"/>
              <w:bottom w:w="0" w:type="dxa"/>
              <w:right w:w="0" w:type="dxa"/>
            </w:tcMar>
            <w:hideMark/>
          </w:tcPr>
          <w:p w14:paraId="0DDC5528" w14:textId="77777777" w:rsidR="008539B5" w:rsidRDefault="008539B5">
            <w:pPr>
              <w:pStyle w:val="Brdtextmedindrag"/>
              <w:spacing w:line="0" w:lineRule="auto"/>
              <w:ind w:firstLine="0"/>
              <w:rPr>
                <w:sz w:val="18"/>
                <w:szCs w:val="18"/>
              </w:rPr>
            </w:pPr>
            <w:r>
              <w:rPr>
                <w:sz w:val="18"/>
                <w:szCs w:val="18"/>
              </w:rPr>
              <w:t>Insamling och kontroll av blod och blodkomponenter avsedda att användas vid transfusion, tillverkning av läke</w:t>
            </w:r>
            <w:r>
              <w:rPr>
                <w:sz w:val="18"/>
                <w:szCs w:val="18"/>
              </w:rPr>
              <w:softHyphen/>
              <w:t xml:space="preserve">medel eller </w:t>
            </w:r>
            <w:r>
              <w:rPr>
                <w:i/>
                <w:sz w:val="18"/>
                <w:szCs w:val="18"/>
              </w:rPr>
              <w:t>produkter som omfattas av förordning (EU) 2017/745</w:t>
            </w:r>
            <w:r>
              <w:rPr>
                <w:sz w:val="18"/>
                <w:szCs w:val="18"/>
              </w:rPr>
              <w:t xml:space="preserve"> eller fram</w:t>
            </w:r>
            <w:r>
              <w:rPr>
                <w:sz w:val="18"/>
                <w:szCs w:val="18"/>
              </w:rPr>
              <w:softHyphen/>
              <w:t>ställ</w:t>
            </w:r>
            <w:r>
              <w:rPr>
                <w:sz w:val="18"/>
                <w:szCs w:val="18"/>
              </w:rPr>
              <w:softHyphen/>
              <w:t>ning, förvaring och distribution av blod och blodkom</w:t>
            </w:r>
            <w:r>
              <w:rPr>
                <w:sz w:val="18"/>
                <w:szCs w:val="18"/>
              </w:rPr>
              <w:softHyphen/>
              <w:t>ponenter avsedda att användas vid transfusion.</w:t>
            </w:r>
          </w:p>
        </w:tc>
      </w:tr>
    </w:tbl>
    <w:p w14:paraId="2EFDDCA9" w14:textId="77777777" w:rsidR="008539B5" w:rsidRDefault="008539B5" w:rsidP="008539B5">
      <w:pPr>
        <w:pStyle w:val="Brdtextmedindrag"/>
      </w:pPr>
    </w:p>
    <w:p w14:paraId="5C0717F5" w14:textId="3C490C81" w:rsidR="008539B5" w:rsidRDefault="008539B5" w:rsidP="008539B5">
      <w:pPr>
        <w:pStyle w:val="Brdtext"/>
      </w:pPr>
      <w:r>
        <w:t xml:space="preserve">I paragrafen anges de beteckningar som används i lagen. Paragrafen ändras så att begreppet blodverksamhet även kommer att omfatta insamling och kontroll av blod och blodkomponenter avsedda för tillverkning av produkter som omfattas av MDR-förordningen. Av artikel 1.4 i MDR-förordningen framgår det att med produkter avses medicintekniska produkter och tillbehör till sådana produkter. När bestämmelserna i MDR-förordningen även ska tillämpas på produkter som förtecknas i bilaga XVI till den förordningen, kommer även dessa produkter att omfattas av bestämmelsen, se avsnitt 6.2 och författningskommentaren till 1 kap. 2 § i avsnitt 21.2. Produkter som är förtecknade i bilaga XVI är produkter som enligt tillverkaren är avsedda för estetiska eller icke-medicinska ändamål och som liknar medicintekniska produkter i fråga om funktion och riskprofil. </w:t>
      </w:r>
    </w:p>
    <w:p w14:paraId="172F06AC" w14:textId="77777777" w:rsidR="008539B5" w:rsidRDefault="008539B5" w:rsidP="008539B5">
      <w:pPr>
        <w:pStyle w:val="Brdtextmedindrag"/>
      </w:pPr>
      <w:r>
        <w:t>Övervägandena finns i avsnitt 13.2.</w:t>
      </w:r>
    </w:p>
    <w:p w14:paraId="021FA0D9" w14:textId="77777777" w:rsidR="008539B5" w:rsidRDefault="008539B5" w:rsidP="008539B5">
      <w:pPr>
        <w:pStyle w:val="Brdtextmedindrag"/>
      </w:pPr>
    </w:p>
    <w:p w14:paraId="126A4654" w14:textId="0FA3608C" w:rsidR="008539B5" w:rsidRDefault="008539B5" w:rsidP="008539B5">
      <w:pPr>
        <w:pStyle w:val="Brdtextmedindrag"/>
        <w:ind w:firstLine="0"/>
        <w:rPr>
          <w:sz w:val="18"/>
          <w:szCs w:val="18"/>
        </w:rPr>
      </w:pPr>
      <w:r>
        <w:rPr>
          <w:b/>
          <w:sz w:val="18"/>
          <w:szCs w:val="18"/>
        </w:rPr>
        <w:t>4 §</w:t>
      </w:r>
      <w:r>
        <w:rPr>
          <w:sz w:val="18"/>
          <w:szCs w:val="18"/>
        </w:rPr>
        <w:t>    Vid framställning, förvaring och distribution av blod och blodkomponenter som är avsedda att användas som råvara vid tillverkning av läkemedel eller pro</w:t>
      </w:r>
      <w:r>
        <w:rPr>
          <w:sz w:val="18"/>
          <w:szCs w:val="18"/>
        </w:rPr>
        <w:softHyphen/>
        <w:t xml:space="preserve">dukter </w:t>
      </w:r>
      <w:r>
        <w:rPr>
          <w:i/>
          <w:sz w:val="18"/>
          <w:szCs w:val="18"/>
        </w:rPr>
        <w:t>som omfattas av förordning (EU) 2017/745</w:t>
      </w:r>
      <w:r>
        <w:rPr>
          <w:sz w:val="18"/>
          <w:szCs w:val="18"/>
        </w:rPr>
        <w:t xml:space="preserve"> gäller i stället läkemedelslagen (2015:315) </w:t>
      </w:r>
      <w:r>
        <w:rPr>
          <w:i/>
          <w:sz w:val="18"/>
          <w:szCs w:val="18"/>
        </w:rPr>
        <w:t>respektive förordning (EU) 2017/745 och lagen (2021:000) med kompletterande bestämmelser till EU:s förordning om medicintekniska produkter</w:t>
      </w:r>
      <w:r>
        <w:rPr>
          <w:sz w:val="18"/>
          <w:szCs w:val="18"/>
        </w:rPr>
        <w:t>.</w:t>
      </w:r>
    </w:p>
    <w:p w14:paraId="1218BF6A" w14:textId="77777777" w:rsidR="008539B5" w:rsidRDefault="008539B5" w:rsidP="008539B5">
      <w:pPr>
        <w:pStyle w:val="Brdtextmedindrag"/>
        <w:ind w:firstLine="0"/>
      </w:pPr>
    </w:p>
    <w:p w14:paraId="5A740725" w14:textId="0C1D9132" w:rsidR="008539B5" w:rsidRDefault="008539B5" w:rsidP="008539B5">
      <w:pPr>
        <w:pStyle w:val="Brdtext"/>
      </w:pPr>
      <w:r>
        <w:t xml:space="preserve">Ändringarna görs till följd av ändringen i 2 §. Ändringarna innebär att MDR-förordningen och lagen med kompletterande bestämmelser till EU:s förordning om medicintekniska produkter ska vara tillämpliga vid framställning, förvaring och distribution av blod och blodkomponenter som är avsedda att användas som råvara vid tillverkning av produkter som omfattas av MDR-förordningen. </w:t>
      </w:r>
    </w:p>
    <w:p w14:paraId="3042F4C7" w14:textId="77777777" w:rsidR="008539B5" w:rsidRDefault="008539B5" w:rsidP="008539B5">
      <w:pPr>
        <w:pStyle w:val="Brdtextmedindrag"/>
      </w:pPr>
      <w:r>
        <w:t>Övervägandena finns i avsnitt 13.2.</w:t>
      </w:r>
    </w:p>
    <w:p w14:paraId="13B54412" w14:textId="77777777" w:rsidR="008539B5" w:rsidRDefault="008539B5" w:rsidP="008539B5">
      <w:pPr>
        <w:pStyle w:val="Brdtextmedindrag"/>
        <w:ind w:firstLine="0"/>
      </w:pPr>
    </w:p>
    <w:p w14:paraId="2C012ED9" w14:textId="264667EF" w:rsidR="008539B5" w:rsidRDefault="008539B5" w:rsidP="008539B5">
      <w:pPr>
        <w:pStyle w:val="Brdtextmedindrag"/>
        <w:ind w:firstLine="0"/>
        <w:rPr>
          <w:sz w:val="18"/>
          <w:szCs w:val="18"/>
        </w:rPr>
      </w:pPr>
      <w:r>
        <w:rPr>
          <w:b/>
          <w:sz w:val="18"/>
          <w:szCs w:val="18"/>
        </w:rPr>
        <w:t>22 §</w:t>
      </w:r>
      <w:r>
        <w:rPr>
          <w:sz w:val="18"/>
          <w:szCs w:val="18"/>
        </w:rPr>
        <w:t xml:space="preserve">    Den som tillhör eller har tillhört personal inom enskilt bedriven blodverksamhet som rör insamling och kontroll av blod och blodkomponenter avsedda att användas vid tillverkning av läkemedel eller produkter </w:t>
      </w:r>
      <w:r>
        <w:rPr>
          <w:i/>
          <w:sz w:val="18"/>
          <w:szCs w:val="18"/>
        </w:rPr>
        <w:t>som omfattas av förordning (EU) 2017/745</w:t>
      </w:r>
      <w:r>
        <w:rPr>
          <w:sz w:val="18"/>
          <w:szCs w:val="18"/>
        </w:rPr>
        <w:t xml:space="preserve"> får inte obehörigen röja vad han eller hon i verksamheten har fått veta om en enskild givares hälsotillstånd eller andra personliga förhållanden. Som obehörigt röjande anses inte att någon fullgör sådan uppgiftsskyldighet som följer av lag eller förordning.</w:t>
      </w:r>
    </w:p>
    <w:p w14:paraId="446EF92C" w14:textId="77777777" w:rsidR="008539B5" w:rsidRDefault="008539B5" w:rsidP="008539B5">
      <w:pPr>
        <w:pStyle w:val="Brdtextmedindrag"/>
        <w:rPr>
          <w:sz w:val="18"/>
          <w:szCs w:val="18"/>
        </w:rPr>
      </w:pPr>
      <w:r>
        <w:rPr>
          <w:sz w:val="18"/>
          <w:szCs w:val="18"/>
        </w:rPr>
        <w:t xml:space="preserve">För det allmännas verksamhet gäller bestämmelserna i offentlighets- och sekretesslagen (2009:400). </w:t>
      </w:r>
    </w:p>
    <w:p w14:paraId="7059EB9E" w14:textId="77777777" w:rsidR="008539B5" w:rsidRDefault="008539B5" w:rsidP="008539B5">
      <w:pPr>
        <w:pStyle w:val="Brdtextmedindrag"/>
      </w:pPr>
    </w:p>
    <w:p w14:paraId="44B0F60C" w14:textId="6EAEF1B0" w:rsidR="008539B5" w:rsidRDefault="008539B5" w:rsidP="008539B5">
      <w:pPr>
        <w:pStyle w:val="Brdtext"/>
      </w:pPr>
      <w:r>
        <w:t>Paragrafen innehåller en bestämmelse om tystnadsplikt. Paragrafen ändras på så sätt att tystnadsplikt även omfattar uppgifter om en enskild blod</w:t>
      </w:r>
      <w:r>
        <w:softHyphen/>
        <w:t xml:space="preserve">givares hälsotillstånd eller andra personliga förhållanden när det gäller insamling och kontroll av blod och blodkomponenter avsedda att användas vid tillverkning av produkter som omfattas av MDR-förordningen. </w:t>
      </w:r>
      <w:bookmarkStart w:id="796" w:name="_Hlk64027259"/>
      <w:r>
        <w:t xml:space="preserve">Vilka dessa produkter är </w:t>
      </w:r>
      <w:bookmarkEnd w:id="796"/>
      <w:r>
        <w:t>förklaras närmare i författningskommentaren till 2 §.</w:t>
      </w:r>
    </w:p>
    <w:p w14:paraId="53DC08B1" w14:textId="77777777" w:rsidR="008539B5" w:rsidRDefault="008539B5" w:rsidP="008539B5">
      <w:pPr>
        <w:pStyle w:val="Rubrik4utannumrering"/>
      </w:pPr>
      <w:r>
        <w:t>Ikraftträdandebestämmelse</w:t>
      </w:r>
    </w:p>
    <w:p w14:paraId="3B466271" w14:textId="672E9891" w:rsidR="008539B5" w:rsidRDefault="008539B5" w:rsidP="008539B5">
      <w:pPr>
        <w:pStyle w:val="Brdtextmedindrag"/>
        <w:ind w:firstLine="0"/>
        <w:rPr>
          <w:sz w:val="18"/>
          <w:szCs w:val="18"/>
        </w:rPr>
      </w:pPr>
      <w:r>
        <w:rPr>
          <w:sz w:val="18"/>
          <w:szCs w:val="18"/>
        </w:rPr>
        <w:t>Denna lag träder i kraft den 15 juli 2021.</w:t>
      </w:r>
    </w:p>
    <w:p w14:paraId="163B515C" w14:textId="77777777" w:rsidR="008539B5" w:rsidRDefault="008539B5" w:rsidP="008539B5">
      <w:pPr>
        <w:pStyle w:val="Brdtextmedindrag"/>
      </w:pPr>
    </w:p>
    <w:p w14:paraId="1236BB7A" w14:textId="5D9BC551" w:rsidR="008539B5" w:rsidRDefault="008539B5" w:rsidP="008539B5">
      <w:pPr>
        <w:pStyle w:val="Brdtextmedindrag"/>
        <w:ind w:firstLine="0"/>
      </w:pPr>
      <w:r>
        <w:t>Av artikel 123.2 i MDR-förordningen framgår det att EU-förordningen ska börja tillämpas den 26 maj 2021. Lagen ska träda i kraft den 15 juli 2021, vilket är så snart som möjligt efter det att MDR-förordningen börjar tillämpas.</w:t>
      </w:r>
      <w:r w:rsidDel="00970F98">
        <w:t xml:space="preserve"> </w:t>
      </w:r>
      <w:r>
        <w:t>Övervägandena finns i avsnitt 18.2.</w:t>
      </w:r>
    </w:p>
    <w:p w14:paraId="58C2FAAE" w14:textId="77777777" w:rsidR="008539B5" w:rsidRDefault="008539B5" w:rsidP="008539B5">
      <w:pPr>
        <w:pStyle w:val="Rubrik2"/>
      </w:pPr>
      <w:bookmarkStart w:id="797" w:name="_Toc65132766"/>
      <w:bookmarkStart w:id="798" w:name="_Toc69367635"/>
      <w:r>
        <w:t>Förslag till lag om ändring i lagen (2006:496) om blodsäkerhet</w:t>
      </w:r>
      <w:bookmarkEnd w:id="797"/>
      <w:bookmarkEnd w:id="798"/>
    </w:p>
    <w:p w14:paraId="4B17CA5D" w14:textId="0460674F" w:rsidR="008539B5" w:rsidRDefault="008539B5" w:rsidP="008539B5">
      <w:pPr>
        <w:pStyle w:val="Brdtextmedindrag"/>
        <w:ind w:firstLine="0"/>
        <w:rPr>
          <w:sz w:val="18"/>
          <w:szCs w:val="18"/>
        </w:rPr>
      </w:pPr>
      <w:r>
        <w:rPr>
          <w:b/>
          <w:sz w:val="18"/>
          <w:szCs w:val="18"/>
        </w:rPr>
        <w:t>4 §</w:t>
      </w:r>
      <w:r>
        <w:rPr>
          <w:sz w:val="18"/>
          <w:szCs w:val="18"/>
        </w:rPr>
        <w:t>    Vid framställning, förvaring och distribution av blod och blodkomponenter som är avsedda att användas som råvara vid tillverkning av läkemedel eller pro</w:t>
      </w:r>
      <w:r>
        <w:rPr>
          <w:sz w:val="18"/>
          <w:szCs w:val="18"/>
        </w:rPr>
        <w:softHyphen/>
        <w:t>dukter som omfattas av förordning (EU) 2017/745 gäller i stället läkemedelslagen (2015:315) respektive förordning (EU) 2017/745 och lagen (2021:000) med kompletterande bestämmelser till EU:s</w:t>
      </w:r>
      <w:r>
        <w:rPr>
          <w:i/>
          <w:sz w:val="18"/>
          <w:szCs w:val="18"/>
        </w:rPr>
        <w:t xml:space="preserve"> förordningar</w:t>
      </w:r>
      <w:r>
        <w:rPr>
          <w:sz w:val="18"/>
          <w:szCs w:val="18"/>
        </w:rPr>
        <w:t xml:space="preserve"> om medicintekniska produkter.</w:t>
      </w:r>
    </w:p>
    <w:p w14:paraId="6ABB33DD" w14:textId="77777777" w:rsidR="008539B5" w:rsidRDefault="008539B5" w:rsidP="008539B5">
      <w:pPr>
        <w:pStyle w:val="Brdtextmedindrag"/>
        <w:ind w:firstLine="0"/>
        <w:rPr>
          <w:iCs/>
        </w:rPr>
      </w:pPr>
    </w:p>
    <w:p w14:paraId="2AC19C93" w14:textId="77777777" w:rsidR="008539B5" w:rsidRDefault="008539B5" w:rsidP="008539B5">
      <w:pPr>
        <w:pStyle w:val="Brdtextmedindrag"/>
        <w:ind w:firstLine="0"/>
      </w:pPr>
      <w:r>
        <w:rPr>
          <w:iCs/>
        </w:rPr>
        <w:t xml:space="preserve">Ändringen i paragrafen görs till följd av att rubriken till lagen med kompletterande bestämmelser till EU:s förordning om medicintekniska produkter ändras. </w:t>
      </w:r>
    </w:p>
    <w:p w14:paraId="60A06D78" w14:textId="77777777" w:rsidR="008539B5" w:rsidRDefault="008539B5" w:rsidP="008539B5">
      <w:pPr>
        <w:pStyle w:val="Rubrik4utannumrering"/>
      </w:pPr>
      <w:r>
        <w:t>Ikraftträdandebestämmelse</w:t>
      </w:r>
    </w:p>
    <w:p w14:paraId="05948C09" w14:textId="77777777" w:rsidR="008539B5" w:rsidRDefault="008539B5" w:rsidP="008539B5">
      <w:pPr>
        <w:pStyle w:val="Brdtextmedindrag"/>
        <w:keepNext/>
        <w:ind w:firstLine="0"/>
        <w:rPr>
          <w:sz w:val="18"/>
          <w:szCs w:val="18"/>
        </w:rPr>
      </w:pPr>
      <w:r>
        <w:rPr>
          <w:sz w:val="18"/>
          <w:szCs w:val="18"/>
        </w:rPr>
        <w:t>Denna lag träder i kraft den 26 maj 2022.</w:t>
      </w:r>
    </w:p>
    <w:p w14:paraId="2ECCD6EA" w14:textId="77777777" w:rsidR="008539B5" w:rsidRDefault="008539B5" w:rsidP="008539B5">
      <w:pPr>
        <w:pStyle w:val="Brdtextmedindrag"/>
      </w:pPr>
    </w:p>
    <w:p w14:paraId="035D97D8" w14:textId="77777777" w:rsidR="008539B5" w:rsidRDefault="008539B5" w:rsidP="008539B5">
      <w:pPr>
        <w:pStyle w:val="Brdtext"/>
      </w:pPr>
      <w:r>
        <w:t xml:space="preserve">Rubriken till lagen med kompletterande bestämmelser till EU:s förordning om medicintekniska produkter ändras den 26 maj 2022 genom förslaget i avsnitt 21.3. </w:t>
      </w:r>
    </w:p>
    <w:p w14:paraId="0C3A9AF9" w14:textId="77777777" w:rsidR="008539B5" w:rsidRDefault="008539B5" w:rsidP="008539B5">
      <w:pPr>
        <w:pStyle w:val="Brdtextmedindrag"/>
      </w:pPr>
      <w:r>
        <w:t>Övervägandena finns i avsnitt 18.2.</w:t>
      </w:r>
      <w:bookmarkStart w:id="799" w:name="_Toc65132767"/>
    </w:p>
    <w:p w14:paraId="0E7D6F13" w14:textId="4833F494" w:rsidR="008539B5" w:rsidRPr="0031191C" w:rsidRDefault="008539B5" w:rsidP="008539B5">
      <w:pPr>
        <w:pStyle w:val="Rubrik2"/>
      </w:pPr>
      <w:bookmarkStart w:id="800" w:name="_Toc69367636"/>
      <w:r>
        <w:t>F</w:t>
      </w:r>
      <w:r w:rsidRPr="00342CEF">
        <w:t>örslaget</w:t>
      </w:r>
      <w:r>
        <w:t xml:space="preserve"> till lag om ändring i </w:t>
      </w:r>
      <w:bookmarkStart w:id="801" w:name="_Hlk59453383"/>
      <w:r>
        <w:t>lagen (2018:1093) om ändring i offentlighets- och sekretesslagen (2009:400)</w:t>
      </w:r>
      <w:bookmarkEnd w:id="799"/>
      <w:bookmarkEnd w:id="800"/>
    </w:p>
    <w:bookmarkEnd w:id="801"/>
    <w:p w14:paraId="7D1AF1CF" w14:textId="77777777" w:rsidR="008539B5" w:rsidRDefault="008539B5" w:rsidP="008539B5">
      <w:pPr>
        <w:pStyle w:val="Brdtextmedindrag"/>
        <w:keepNext/>
        <w:ind w:firstLine="0"/>
        <w:rPr>
          <w:b/>
          <w:sz w:val="18"/>
          <w:szCs w:val="18"/>
        </w:rPr>
      </w:pPr>
      <w:r>
        <w:rPr>
          <w:b/>
          <w:sz w:val="18"/>
          <w:szCs w:val="18"/>
        </w:rPr>
        <w:t xml:space="preserve">24 kap. </w:t>
      </w:r>
    </w:p>
    <w:p w14:paraId="0DBB7E19" w14:textId="61F53467" w:rsidR="008539B5" w:rsidRDefault="008539B5" w:rsidP="008539B5">
      <w:pPr>
        <w:pStyle w:val="Brdtextmedindrag"/>
        <w:keepNext/>
        <w:ind w:firstLine="0"/>
        <w:rPr>
          <w:sz w:val="18"/>
          <w:szCs w:val="18"/>
        </w:rPr>
      </w:pPr>
      <w:r>
        <w:rPr>
          <w:b/>
          <w:sz w:val="18"/>
          <w:szCs w:val="18"/>
        </w:rPr>
        <w:t>3 §</w:t>
      </w:r>
      <w:r>
        <w:rPr>
          <w:sz w:val="18"/>
          <w:szCs w:val="18"/>
        </w:rPr>
        <w:t xml:space="preserve">    Sekretess gäller i verksamhet </w:t>
      </w:r>
    </w:p>
    <w:p w14:paraId="6CE14E22" w14:textId="77777777" w:rsidR="008539B5" w:rsidRDefault="008539B5" w:rsidP="008539B5">
      <w:pPr>
        <w:pStyle w:val="Brdtextmedindrag"/>
        <w:rPr>
          <w:sz w:val="18"/>
          <w:szCs w:val="18"/>
        </w:rPr>
      </w:pPr>
      <w:r>
        <w:rPr>
          <w:i/>
          <w:iCs/>
          <w:sz w:val="18"/>
          <w:szCs w:val="18"/>
        </w:rPr>
        <w:t>1</w:t>
      </w:r>
      <w:r>
        <w:rPr>
          <w:sz w:val="18"/>
          <w:szCs w:val="18"/>
        </w:rPr>
        <w:t xml:space="preserve">. som består i </w:t>
      </w:r>
      <w:bookmarkStart w:id="802" w:name="_Hlk59451270"/>
      <w:r>
        <w:rPr>
          <w:sz w:val="18"/>
          <w:szCs w:val="18"/>
        </w:rPr>
        <w:t xml:space="preserve">etikprövning och tillsyn </w:t>
      </w:r>
      <w:bookmarkEnd w:id="802"/>
      <w:r>
        <w:rPr>
          <w:sz w:val="18"/>
          <w:szCs w:val="18"/>
        </w:rPr>
        <w:t xml:space="preserve">enligt lagen (2003:460) om etikprövning av forskning som avser människor, och </w:t>
      </w:r>
    </w:p>
    <w:p w14:paraId="1A7F7261" w14:textId="77777777" w:rsidR="008539B5" w:rsidRDefault="008539B5" w:rsidP="008539B5">
      <w:pPr>
        <w:pStyle w:val="Brdtextmedindrag"/>
        <w:rPr>
          <w:sz w:val="18"/>
          <w:szCs w:val="18"/>
        </w:rPr>
      </w:pPr>
      <w:r>
        <w:rPr>
          <w:i/>
          <w:sz w:val="18"/>
          <w:szCs w:val="18"/>
        </w:rPr>
        <w:t>2</w:t>
      </w:r>
      <w:r>
        <w:rPr>
          <w:sz w:val="18"/>
          <w:szCs w:val="18"/>
        </w:rPr>
        <w:t xml:space="preserve">. enligt </w:t>
      </w:r>
      <w:r>
        <w:rPr>
          <w:iCs/>
          <w:sz w:val="18"/>
          <w:szCs w:val="18"/>
        </w:rPr>
        <w:t>lagen</w:t>
      </w:r>
      <w:r>
        <w:rPr>
          <w:i/>
          <w:sz w:val="18"/>
          <w:szCs w:val="18"/>
        </w:rPr>
        <w:t xml:space="preserve"> </w:t>
      </w:r>
      <w:r>
        <w:rPr>
          <w:iCs/>
          <w:sz w:val="18"/>
          <w:szCs w:val="18"/>
        </w:rPr>
        <w:t>(</w:t>
      </w:r>
      <w:r>
        <w:rPr>
          <w:i/>
          <w:sz w:val="18"/>
          <w:szCs w:val="18"/>
        </w:rPr>
        <w:t>2021:000</w:t>
      </w:r>
      <w:r>
        <w:rPr>
          <w:iCs/>
          <w:sz w:val="18"/>
          <w:szCs w:val="18"/>
        </w:rPr>
        <w:t>) med kompletterande bestämmelser om etisk granskning till EU:s förordning om</w:t>
      </w:r>
      <w:r>
        <w:rPr>
          <w:i/>
          <w:sz w:val="18"/>
          <w:szCs w:val="18"/>
        </w:rPr>
        <w:t xml:space="preserve"> medicintekniska produkter</w:t>
      </w:r>
      <w:r>
        <w:rPr>
          <w:sz w:val="18"/>
          <w:szCs w:val="18"/>
        </w:rPr>
        <w:t>.</w:t>
      </w:r>
    </w:p>
    <w:p w14:paraId="2653A8D0" w14:textId="77777777" w:rsidR="008539B5" w:rsidRDefault="008539B5" w:rsidP="008539B5">
      <w:pPr>
        <w:pStyle w:val="Brdtextmedindrag"/>
        <w:rPr>
          <w:i/>
          <w:iCs/>
          <w:sz w:val="18"/>
          <w:szCs w:val="18"/>
        </w:rPr>
      </w:pPr>
      <w:r>
        <w:rPr>
          <w:i/>
          <w:iCs/>
          <w:sz w:val="18"/>
          <w:szCs w:val="18"/>
        </w:rPr>
        <w:t xml:space="preserve">Sekretess enligt första stycket gäller </w:t>
      </w:r>
    </w:p>
    <w:p w14:paraId="72800887" w14:textId="77777777" w:rsidR="008539B5" w:rsidRDefault="008539B5" w:rsidP="008539B5">
      <w:pPr>
        <w:pStyle w:val="Brdtextmedindrag"/>
        <w:rPr>
          <w:sz w:val="18"/>
          <w:szCs w:val="18"/>
        </w:rPr>
      </w:pPr>
      <w:r>
        <w:rPr>
          <w:sz w:val="18"/>
          <w:szCs w:val="18"/>
        </w:rPr>
        <w:t xml:space="preserve">1. för </w:t>
      </w:r>
      <w:bookmarkStart w:id="803" w:name="_Hlk530498933"/>
      <w:r>
        <w:rPr>
          <w:sz w:val="18"/>
          <w:szCs w:val="18"/>
        </w:rPr>
        <w:t>uppgift om en enskilds personliga förhållanden</w:t>
      </w:r>
      <w:bookmarkEnd w:id="803"/>
      <w:r>
        <w:rPr>
          <w:sz w:val="18"/>
          <w:szCs w:val="18"/>
        </w:rPr>
        <w:t xml:space="preserve">, om det inte står klart att uppgiften kan röjas utan att den enskilde eller någon närstående till denne lider men, och </w:t>
      </w:r>
    </w:p>
    <w:p w14:paraId="34D4227F" w14:textId="77777777" w:rsidR="008539B5" w:rsidRDefault="008539B5" w:rsidP="008539B5">
      <w:pPr>
        <w:pStyle w:val="Brdtextmedindrag"/>
        <w:rPr>
          <w:sz w:val="18"/>
          <w:szCs w:val="18"/>
        </w:rPr>
      </w:pPr>
      <w:r>
        <w:rPr>
          <w:sz w:val="18"/>
          <w:szCs w:val="18"/>
        </w:rPr>
        <w:t xml:space="preserve">2. för </w:t>
      </w:r>
      <w:bookmarkStart w:id="804" w:name="_Hlk530498823"/>
      <w:r>
        <w:rPr>
          <w:sz w:val="18"/>
          <w:szCs w:val="18"/>
        </w:rPr>
        <w:t>uppgift om en enskilds ekonomiska förhållanden</w:t>
      </w:r>
      <w:bookmarkEnd w:id="804"/>
      <w:r>
        <w:rPr>
          <w:sz w:val="18"/>
          <w:szCs w:val="18"/>
        </w:rPr>
        <w:t>, om det kan antas att den enskilde lider skada om uppgiften röjs.</w:t>
      </w:r>
    </w:p>
    <w:p w14:paraId="493C3AED" w14:textId="1B1DB8A4" w:rsidR="008539B5" w:rsidRDefault="008539B5" w:rsidP="008539B5">
      <w:pPr>
        <w:pStyle w:val="Brdtextmedindrag"/>
        <w:rPr>
          <w:i/>
          <w:iCs/>
          <w:sz w:val="18"/>
          <w:szCs w:val="18"/>
        </w:rPr>
      </w:pPr>
      <w:bookmarkStart w:id="805" w:name="_Hlk25662431"/>
      <w:bookmarkStart w:id="806" w:name="_Hlk24987464"/>
      <w:r>
        <w:rPr>
          <w:sz w:val="18"/>
          <w:szCs w:val="18"/>
        </w:rPr>
        <w:t>Sekretessen</w:t>
      </w:r>
      <w:r>
        <w:rPr>
          <w:i/>
          <w:iCs/>
          <w:sz w:val="18"/>
          <w:szCs w:val="18"/>
        </w:rPr>
        <w:t xml:space="preserve"> för uppgift i ett </w:t>
      </w:r>
      <w:r>
        <w:rPr>
          <w:sz w:val="18"/>
          <w:szCs w:val="18"/>
        </w:rPr>
        <w:t>beslut</w:t>
      </w:r>
      <w:r>
        <w:rPr>
          <w:i/>
          <w:iCs/>
          <w:sz w:val="18"/>
          <w:szCs w:val="18"/>
        </w:rPr>
        <w:t xml:space="preserve"> </w:t>
      </w:r>
      <w:r>
        <w:rPr>
          <w:sz w:val="18"/>
          <w:szCs w:val="18"/>
        </w:rPr>
        <w:t>i</w:t>
      </w:r>
      <w:r>
        <w:rPr>
          <w:i/>
          <w:iCs/>
          <w:sz w:val="18"/>
          <w:szCs w:val="18"/>
        </w:rPr>
        <w:t xml:space="preserve"> ett ärende</w:t>
      </w:r>
      <w:r>
        <w:rPr>
          <w:sz w:val="18"/>
          <w:szCs w:val="18"/>
        </w:rPr>
        <w:t xml:space="preserve"> som avser ett yttrande om etisk granskning</w:t>
      </w:r>
      <w:r>
        <w:rPr>
          <w:i/>
          <w:iCs/>
          <w:sz w:val="18"/>
          <w:szCs w:val="18"/>
        </w:rPr>
        <w:t xml:space="preserve"> enligt 4 § lagen med kompletterande bestämmelser om etisk granskning till EU:s förordning om medicintekniska produkter </w:t>
      </w:r>
      <w:r>
        <w:rPr>
          <w:sz w:val="18"/>
          <w:szCs w:val="18"/>
        </w:rPr>
        <w:t>upphör att gälla</w:t>
      </w:r>
      <w:r>
        <w:rPr>
          <w:i/>
          <w:iCs/>
          <w:sz w:val="18"/>
          <w:szCs w:val="18"/>
        </w:rPr>
        <w:t xml:space="preserve"> </w:t>
      </w:r>
    </w:p>
    <w:p w14:paraId="26AD794E" w14:textId="77777777" w:rsidR="008539B5" w:rsidRDefault="008539B5" w:rsidP="008539B5">
      <w:pPr>
        <w:pStyle w:val="Brdtextmedindrag"/>
        <w:rPr>
          <w:i/>
          <w:iCs/>
          <w:sz w:val="18"/>
          <w:szCs w:val="18"/>
        </w:rPr>
      </w:pPr>
      <w:r>
        <w:rPr>
          <w:i/>
          <w:iCs/>
          <w:sz w:val="18"/>
          <w:szCs w:val="18"/>
        </w:rPr>
        <w:t>1. </w:t>
      </w:r>
      <w:r>
        <w:rPr>
          <w:sz w:val="18"/>
          <w:szCs w:val="18"/>
        </w:rPr>
        <w:t>när Läkemedelsverket fattat beslut i</w:t>
      </w:r>
      <w:r>
        <w:rPr>
          <w:i/>
          <w:iCs/>
          <w:sz w:val="18"/>
          <w:szCs w:val="18"/>
        </w:rPr>
        <w:t xml:space="preserve"> frågan, eller </w:t>
      </w:r>
    </w:p>
    <w:p w14:paraId="68136BB1" w14:textId="77777777" w:rsidR="008539B5" w:rsidRDefault="008539B5" w:rsidP="008539B5">
      <w:pPr>
        <w:pStyle w:val="Brdtextmedindrag"/>
        <w:rPr>
          <w:i/>
          <w:iCs/>
          <w:sz w:val="18"/>
          <w:szCs w:val="18"/>
        </w:rPr>
      </w:pPr>
      <w:r>
        <w:rPr>
          <w:i/>
          <w:iCs/>
          <w:sz w:val="18"/>
          <w:szCs w:val="18"/>
        </w:rPr>
        <w:t>2. vid den tidpunkt som anges i artikel 75.3 eller 75.4 i förordning (EU) 2017/745 av den 5 april 2017 om medicintekniska produkter, om ändring av direktiv 2001/83/EG, förordning (EG) nr 178/2002 och förordning (EG) nr 1223/2009 och om upphävande av rådets direktiv 90/385/EEG och 93/42/EEG i det fall som Läkemedelsverket inte har fattat något beslut i ett ärende om väsentlig ändring enligt artikel 75 i förordning (EU) 2017/745.</w:t>
      </w:r>
      <w:bookmarkEnd w:id="805"/>
      <w:bookmarkEnd w:id="806"/>
    </w:p>
    <w:p w14:paraId="4C1754A5" w14:textId="77777777" w:rsidR="008539B5" w:rsidRDefault="008539B5" w:rsidP="008539B5">
      <w:pPr>
        <w:pStyle w:val="Brdtextmedindrag"/>
        <w:rPr>
          <w:i/>
          <w:iCs/>
          <w:sz w:val="18"/>
          <w:szCs w:val="18"/>
        </w:rPr>
      </w:pPr>
      <w:r>
        <w:rPr>
          <w:i/>
          <w:iCs/>
          <w:sz w:val="18"/>
          <w:szCs w:val="18"/>
        </w:rPr>
        <w:t>Sekretessen gäller inte beslut i andra ärenden än de som avses i tredje stycket.</w:t>
      </w:r>
    </w:p>
    <w:p w14:paraId="361714A2" w14:textId="77777777" w:rsidR="008539B5" w:rsidRDefault="008539B5" w:rsidP="008539B5">
      <w:pPr>
        <w:pStyle w:val="Brdtextmedindrag"/>
        <w:rPr>
          <w:sz w:val="18"/>
          <w:szCs w:val="18"/>
        </w:rPr>
      </w:pPr>
      <w:r>
        <w:rPr>
          <w:sz w:val="18"/>
          <w:szCs w:val="18"/>
        </w:rPr>
        <w:t xml:space="preserve">För uppgift i en allmän handling gäller sekretessen enligt </w:t>
      </w:r>
      <w:r>
        <w:rPr>
          <w:i/>
          <w:iCs/>
          <w:sz w:val="18"/>
          <w:szCs w:val="18"/>
        </w:rPr>
        <w:t>andra</w:t>
      </w:r>
      <w:r>
        <w:rPr>
          <w:sz w:val="18"/>
          <w:szCs w:val="18"/>
        </w:rPr>
        <w:t xml:space="preserve"> stycket 1 i högst sjuttio år och enligt </w:t>
      </w:r>
      <w:r>
        <w:rPr>
          <w:i/>
          <w:iCs/>
          <w:sz w:val="18"/>
          <w:szCs w:val="18"/>
        </w:rPr>
        <w:t>andra</w:t>
      </w:r>
      <w:r>
        <w:rPr>
          <w:sz w:val="18"/>
          <w:szCs w:val="18"/>
        </w:rPr>
        <w:t xml:space="preserve"> stycket 2 i högst tjugo år.</w:t>
      </w:r>
    </w:p>
    <w:p w14:paraId="2E7F6AC3" w14:textId="77777777" w:rsidR="008539B5" w:rsidRDefault="008539B5" w:rsidP="008539B5">
      <w:pPr>
        <w:pStyle w:val="Brdtextmedindrag"/>
      </w:pPr>
    </w:p>
    <w:p w14:paraId="692F817F" w14:textId="27213A99" w:rsidR="008539B5" w:rsidRDefault="008539B5" w:rsidP="008539B5">
      <w:pPr>
        <w:pStyle w:val="Brdtextmedindrag"/>
        <w:ind w:firstLine="0"/>
      </w:pPr>
      <w:r>
        <w:t xml:space="preserve">Paragrafen innehåller bestämmelser om sekretess vid etikprövning och etisk granskning. I </w:t>
      </w:r>
      <w:r>
        <w:rPr>
          <w:i/>
          <w:iCs/>
        </w:rPr>
        <w:t>första stycket</w:t>
      </w:r>
      <w:r>
        <w:t xml:space="preserve"> införs en punktuppställning. Enligt </w:t>
      </w:r>
      <w:r>
        <w:rPr>
          <w:i/>
          <w:iCs/>
        </w:rPr>
        <w:t>punkt 1</w:t>
      </w:r>
      <w:r>
        <w:t xml:space="preserve"> gäller sekretess för uppgifter i verksamhet som består i etikprövning och tillsyn enligt lagen (2003:460) om etikprövning av forskning som avser människor (etikprövningslagen). I </w:t>
      </w:r>
      <w:r>
        <w:rPr>
          <w:i/>
          <w:iCs/>
        </w:rPr>
        <w:t>punkt 2</w:t>
      </w:r>
      <w:r>
        <w:t xml:space="preserve"> </w:t>
      </w:r>
      <w:bookmarkStart w:id="807" w:name="_Hlk64032406"/>
      <w:r>
        <w:t>anges att sekretess även gäller i verksamhet enligt lagen med kompletterande bestämmelser om etisk granskning till EU:s förordning om medicintekniska produkter</w:t>
      </w:r>
      <w:bookmarkEnd w:id="807"/>
      <w:r>
        <w:t xml:space="preserve">. Den tidigare lydelsen om att sekretess gäller för uppgifter i verksamhet enligt lagen (2018:1091) med kompletterande bestämmelser om etisk granskning till EU:s förordning om kliniska prövningar av humanläkemedel, dvs. verksamhet som består i etisk granskning av ansökningar om tillstånd att utföra klinisk läkemedelsprövning tas bort och förs in i en senare lydelse av bestämmelsen, se författningskommentaren till 24 kap. 3 § i avsnitt 21.18. </w:t>
      </w:r>
    </w:p>
    <w:p w14:paraId="5E87C9FD" w14:textId="48F2A6AC" w:rsidR="008539B5" w:rsidRDefault="008539B5" w:rsidP="008539B5">
      <w:pPr>
        <w:pStyle w:val="Brdtextmedindrag"/>
      </w:pPr>
      <w:bookmarkStart w:id="808" w:name="_Hlk64031589"/>
      <w:r>
        <w:t>I</w:t>
      </w:r>
      <w:r>
        <w:rPr>
          <w:i/>
          <w:iCs/>
        </w:rPr>
        <w:t xml:space="preserve"> andra stycket</w:t>
      </w:r>
      <w:r>
        <w:t xml:space="preserve"> anges det i vilken omfattning som sekretess gäller. Mot</w:t>
      </w:r>
      <w:r>
        <w:softHyphen/>
        <w:t>svar</w:t>
      </w:r>
      <w:r>
        <w:softHyphen/>
        <w:t>ande bestämmelse fanns i första stycket i den tidigare lydelsen. Enligt be</w:t>
      </w:r>
      <w:r>
        <w:softHyphen/>
        <w:t>stäm</w:t>
      </w:r>
      <w:r>
        <w:softHyphen/>
        <w:t xml:space="preserve">melsen gäller ett omvänt skaderekvisit (presumtion för </w:t>
      </w:r>
      <w:bookmarkEnd w:id="808"/>
      <w:r>
        <w:t>sekretess) för uppgift om en enskilds personliga förhållanden. Begreppet personliga för</w:t>
      </w:r>
      <w:r>
        <w:softHyphen/>
        <w:t>hållanden innefattar bland annat namn och kontaktuppgifter avseende enskilda fysiska personer (se prop. 1979/80:2 Del A s. 84 och prop. 2003/04:93 s. 45). I ärenden om etisk granskning av ansökningar och an</w:t>
      </w:r>
      <w:r>
        <w:softHyphen/>
        <w:t>mäl</w:t>
      </w:r>
      <w:r>
        <w:softHyphen/>
        <w:t xml:space="preserve">ningar om att få genomföra kliniska prövningar kan det inte uteslutas att det kan förekomma känsliga personuppgifter som rör en försökspersons hälsa. För att en enskild ska lida skada eller men om uppgifter lämnas ut krävs dock att uppgifterna kan kopplas till en viss individ. Det innebär att man i allmänhet kan lämna ut avidentifierade uppgifter utan risk för att skada eller men uppkommer. I enstaka fall kan det dock tänkas att en avidentifiering inte är tillräcklig för att hindra att sambandet mellan uppgiften och individen spåras. Huruvida en sådan risk föreligger får bedömas efter omständigheterna i det enskilda fallet (se prop. 1979/80:2 Del A s. 84). Det gäller vidare ett rakt skaderekvisit (presumtion för offentlighet) för uppgift om en enskilds ekonomiska förhållanden. Bestämmelsen avser att skydda sådana affärshemligheter som enligt artikel 109 i MDR-förordningen inte ska vara offentliga. </w:t>
      </w:r>
    </w:p>
    <w:p w14:paraId="1A5CDB7C" w14:textId="2CF26B48" w:rsidR="008539B5" w:rsidRDefault="008539B5" w:rsidP="008539B5">
      <w:pPr>
        <w:pStyle w:val="Brdtextmedindrag"/>
      </w:pPr>
      <w:r>
        <w:t xml:space="preserve">I paragrafens </w:t>
      </w:r>
      <w:r>
        <w:rPr>
          <w:i/>
        </w:rPr>
        <w:t>tredje stycke</w:t>
      </w:r>
      <w:r>
        <w:t xml:space="preserve"> anges när sekretessen upphör att gälla i ärenden som avser ett beslut om yttrande om etisk granskning enligt 4 § lagen med kompletterande bestämmelser om etisk granskning till EU:s för</w:t>
      </w:r>
      <w:r>
        <w:softHyphen/>
        <w:t>ordning om medicintekniska produkter. Dessa yttranden ska enligt 4 § nämnda lag beslutas av Etikprövningsmyndigheten och lämnas till Läke</w:t>
      </w:r>
      <w:r>
        <w:softHyphen/>
        <w:t>medels</w:t>
      </w:r>
      <w:r>
        <w:softHyphen/>
        <w:t>verket. I avsnitt 10.1 görs bedömningen att det är Läke</w:t>
      </w:r>
      <w:r>
        <w:softHyphen/>
        <w:t>medels</w:t>
      </w:r>
      <w:r>
        <w:softHyphen/>
        <w:t>verk</w:t>
      </w:r>
      <w:r>
        <w:softHyphen/>
        <w:t>et som ska fatta beslut i frågor om tillstånd att genomföra kliniska pröv</w:t>
      </w:r>
      <w:r>
        <w:softHyphen/>
        <w:t>ning</w:t>
      </w:r>
      <w:r>
        <w:softHyphen/>
        <w:t>ar och väsentliga ändringar av sådana prövningar</w:t>
      </w:r>
      <w:bookmarkStart w:id="809" w:name="_Hlk62575171"/>
      <w:r>
        <w:t>, jämför lagförslag 2 kap. 4 § i avsnitt 2.1 och 2.3 och författningskommentaren till dessa be</w:t>
      </w:r>
      <w:r>
        <w:softHyphen/>
        <w:t>stäm</w:t>
      </w:r>
      <w:r>
        <w:softHyphen/>
        <w:t>melser i avsnitt 21.1 och 21.3</w:t>
      </w:r>
      <w:bookmarkEnd w:id="809"/>
      <w:r>
        <w:t xml:space="preserve">. Av </w:t>
      </w:r>
      <w:r>
        <w:rPr>
          <w:i/>
          <w:iCs/>
        </w:rPr>
        <w:t xml:space="preserve">punkt 1 </w:t>
      </w:r>
      <w:r>
        <w:t>framgår att sekretess för upp</w:t>
      </w:r>
      <w:r>
        <w:softHyphen/>
        <w:t>gifter i ett sådant yttrande om etisk granskning av klinisk prövning upp</w:t>
      </w:r>
      <w:r>
        <w:softHyphen/>
        <w:t>hör att gälla när Läkemedelsverket fattat beslut rörande tillstånd till klin</w:t>
      </w:r>
      <w:r>
        <w:softHyphen/>
        <w:t xml:space="preserve">isk prövning eller väsentlig ändring av en sådan prövning. </w:t>
      </w:r>
    </w:p>
    <w:p w14:paraId="775CDF16" w14:textId="6B0A80BF" w:rsidR="008539B5" w:rsidRDefault="008539B5" w:rsidP="008539B5">
      <w:pPr>
        <w:pStyle w:val="Brdtextmedindrag"/>
      </w:pPr>
      <w:r>
        <w:t>Om Läkemedelverket inte fattar beslut om väsentlig ändring inom den tids</w:t>
      </w:r>
      <w:r>
        <w:softHyphen/>
        <w:t xml:space="preserve">ram som uppställs i artikel 75 i MDR-förordningen så innebär det, enligt samma artikel, att ändringen kan genomföras under förutsättning att den etiska granskningen inte resulterade i ett negativt yttrande. Sekretessen för Etikprövningsmyndighetens yttrande i ett sådant fall upphör enligt </w:t>
      </w:r>
      <w:r>
        <w:rPr>
          <w:i/>
          <w:iCs/>
        </w:rPr>
        <w:t>punkt 2</w:t>
      </w:r>
      <w:r>
        <w:t xml:space="preserve"> att gälla vid den tidpunkt som anges i artikel 75.3 och 75.4 i MDR-förordningen, dvs. 40 dagar efter valideringsdatumet. </w:t>
      </w:r>
    </w:p>
    <w:p w14:paraId="40E7544A" w14:textId="77777777" w:rsidR="008539B5" w:rsidRDefault="008539B5" w:rsidP="008539B5">
      <w:pPr>
        <w:pStyle w:val="Brdtextmedindrag"/>
      </w:pPr>
      <w:r>
        <w:t xml:space="preserve">Av </w:t>
      </w:r>
      <w:r>
        <w:rPr>
          <w:i/>
          <w:iCs/>
        </w:rPr>
        <w:t xml:space="preserve">fjärde stycket, </w:t>
      </w:r>
      <w:r>
        <w:t>som är nytt,</w:t>
      </w:r>
      <w:r>
        <w:rPr>
          <w:i/>
          <w:iCs/>
        </w:rPr>
        <w:t xml:space="preserve"> </w:t>
      </w:r>
      <w:r>
        <w:t xml:space="preserve">följer att sekretessen inte gäller beslut i andra ärenden än de som avses i tredje stycket. Bestämmelsen innebär att sekretess inte gäller för beslut om etikprövning och tillsyn enligt etikprövningslagen. Bestämmelsen motsvarar till viss del vad som följde av andra stycket i den tidigare lydelsen.  </w:t>
      </w:r>
    </w:p>
    <w:p w14:paraId="05997A1F" w14:textId="77777777" w:rsidR="008539B5" w:rsidRDefault="008539B5" w:rsidP="008539B5">
      <w:pPr>
        <w:pStyle w:val="Brdtextmedindrag"/>
      </w:pPr>
      <w:r>
        <w:rPr>
          <w:i/>
          <w:iCs/>
        </w:rPr>
        <w:t>Femte stycket</w:t>
      </w:r>
      <w:r>
        <w:t xml:space="preserve">, som är nytt, motsvarar tredje stycket i den tidigare lydelsen. Till följd av att bestämmelsens första stycke har delats upp i två stycken så ändras hänvisningarna i bestämmelsen till andra stycket. </w:t>
      </w:r>
    </w:p>
    <w:p w14:paraId="6BEEA591" w14:textId="77777777" w:rsidR="008539B5" w:rsidRDefault="008539B5" w:rsidP="008539B5">
      <w:pPr>
        <w:pStyle w:val="Brdtextmedindrag"/>
      </w:pPr>
      <w:r>
        <w:t>Hänvisningarna i bestämmelsen till MDR-förordningen är dynamiska och avser alltså förordningen i den vid varje tidpunkt gällande lydelsen.</w:t>
      </w:r>
    </w:p>
    <w:p w14:paraId="3D528F42" w14:textId="77777777" w:rsidR="008539B5" w:rsidRDefault="008539B5" w:rsidP="008539B5">
      <w:pPr>
        <w:pStyle w:val="Brdtextmedindrag"/>
      </w:pPr>
      <w:r>
        <w:t xml:space="preserve">Övervägandena finns i avsnitt 12.2. </w:t>
      </w:r>
    </w:p>
    <w:p w14:paraId="234E99E4" w14:textId="77777777" w:rsidR="008539B5" w:rsidRDefault="008539B5" w:rsidP="008539B5">
      <w:pPr>
        <w:pStyle w:val="Brdtextmedindrag"/>
      </w:pPr>
    </w:p>
    <w:p w14:paraId="19727B2D" w14:textId="6C35A5A5" w:rsidR="008539B5" w:rsidRDefault="008539B5" w:rsidP="008539B5">
      <w:pPr>
        <w:pStyle w:val="Brdtextmedindrag"/>
        <w:ind w:firstLine="0"/>
        <w:rPr>
          <w:sz w:val="18"/>
          <w:szCs w:val="18"/>
        </w:rPr>
      </w:pPr>
      <w:r>
        <w:rPr>
          <w:b/>
          <w:sz w:val="18"/>
          <w:szCs w:val="18"/>
        </w:rPr>
        <w:t>3 a §</w:t>
      </w:r>
      <w:r>
        <w:rPr>
          <w:sz w:val="18"/>
          <w:szCs w:val="18"/>
        </w:rPr>
        <w:t xml:space="preserve">    Får en myndighet en uppgift som är sekretessreglerad i 3 § första </w:t>
      </w:r>
      <w:r>
        <w:rPr>
          <w:i/>
          <w:iCs/>
          <w:sz w:val="18"/>
          <w:szCs w:val="18"/>
        </w:rPr>
        <w:t>och andra styckena</w:t>
      </w:r>
      <w:r>
        <w:rPr>
          <w:sz w:val="18"/>
          <w:szCs w:val="18"/>
        </w:rPr>
        <w:t xml:space="preserve"> från Etikprövningsmyndigheten för att bistå i den etiska granskningen av en ansökan </w:t>
      </w:r>
      <w:r>
        <w:rPr>
          <w:i/>
          <w:sz w:val="18"/>
          <w:szCs w:val="18"/>
        </w:rPr>
        <w:t>eller en anmälan om att genomföra en klinisk prövning</w:t>
      </w:r>
      <w:r>
        <w:rPr>
          <w:sz w:val="18"/>
          <w:szCs w:val="18"/>
        </w:rPr>
        <w:t xml:space="preserve">, blir sekretessbestämmelsen tillämplig på uppgiften även hos den mottagande myndigheten. </w:t>
      </w:r>
    </w:p>
    <w:p w14:paraId="57EC1B6D" w14:textId="77777777" w:rsidR="008539B5" w:rsidRDefault="008539B5" w:rsidP="008539B5">
      <w:pPr>
        <w:pStyle w:val="Brdtextmedindrag"/>
        <w:ind w:firstLine="0"/>
      </w:pPr>
    </w:p>
    <w:p w14:paraId="17E519A3" w14:textId="1A6C0DD6" w:rsidR="008539B5" w:rsidRDefault="008539B5" w:rsidP="008539B5">
      <w:pPr>
        <w:pStyle w:val="Brdtext"/>
      </w:pPr>
      <w:r>
        <w:t xml:space="preserve">Paragrafen beslutades genom lagen (2018:1093) om ändring i offentlighets- och sekretesslagen (2009:400), jämför propositionen Kompletterande bestämmelser om etisk granskning till EU-förordningen om kliniska läkemedelsprövningar (prop. 2017/18:193). Bestämmelsen har ännu inte trätt i kraft. </w:t>
      </w:r>
    </w:p>
    <w:p w14:paraId="4B15516A" w14:textId="5949308C" w:rsidR="008539B5" w:rsidRDefault="008539B5" w:rsidP="008539B5">
      <w:pPr>
        <w:pStyle w:val="Brdtextmedindrag"/>
      </w:pPr>
      <w:r>
        <w:t xml:space="preserve">Bestämmelsen ändras till att avse etisk granskning av en ansökan eller anmälan om klinisk prövning. I paragrafen anges att om en myndighet från Etikprövningsmyndigheten får en uppgift som är sekretessreglerad i 3 § första och andra styckena, för att bistå i den etiska granskningen av en ansökan eller anmälan om att utföra en klinisk prövning, blir sekretessbestämmelsen tillämplig på uppgiften även hos den mottagande myndigheten. Att en hänvisning även görs till 3 § andra stycket beror på den ändrade utformningen av 3 §. Den ändringen är språklig och innebär ingen ändring i sak. </w:t>
      </w:r>
    </w:p>
    <w:p w14:paraId="0BE12920" w14:textId="77777777" w:rsidR="008539B5" w:rsidRDefault="008539B5" w:rsidP="008539B5">
      <w:pPr>
        <w:pStyle w:val="Brdtextmedindrag"/>
      </w:pPr>
      <w:r>
        <w:t>Övervägandena finns i avsnitt 12.2.</w:t>
      </w:r>
    </w:p>
    <w:p w14:paraId="57F36D64" w14:textId="77777777" w:rsidR="008539B5" w:rsidRDefault="008539B5" w:rsidP="008539B5">
      <w:pPr>
        <w:pStyle w:val="Brdtextmedindrag"/>
        <w:ind w:firstLine="0"/>
        <w:rPr>
          <w:sz w:val="18"/>
          <w:szCs w:val="18"/>
        </w:rPr>
      </w:pPr>
    </w:p>
    <w:p w14:paraId="30B87B15" w14:textId="17B5199C" w:rsidR="008539B5" w:rsidRDefault="008539B5" w:rsidP="008539B5">
      <w:pPr>
        <w:pStyle w:val="Brdtextmedindrag"/>
        <w:ind w:firstLine="0"/>
        <w:rPr>
          <w:i/>
          <w:sz w:val="18"/>
          <w:szCs w:val="18"/>
        </w:rPr>
      </w:pPr>
      <w:r>
        <w:rPr>
          <w:sz w:val="18"/>
          <w:szCs w:val="18"/>
        </w:rPr>
        <w:t xml:space="preserve">Denna lag träder i kraft den </w:t>
      </w:r>
      <w:r>
        <w:rPr>
          <w:i/>
          <w:sz w:val="18"/>
          <w:szCs w:val="18"/>
        </w:rPr>
        <w:t>15 juli 2021.</w:t>
      </w:r>
    </w:p>
    <w:p w14:paraId="3056A1BB" w14:textId="77777777" w:rsidR="008539B5" w:rsidRDefault="008539B5" w:rsidP="008539B5">
      <w:pPr>
        <w:pStyle w:val="Brdtext"/>
      </w:pPr>
    </w:p>
    <w:p w14:paraId="06875941" w14:textId="50051A81" w:rsidR="008539B5" w:rsidRDefault="008539B5" w:rsidP="008539B5">
      <w:pPr>
        <w:pStyle w:val="Brdtextmedindrag"/>
        <w:ind w:firstLine="0"/>
      </w:pPr>
      <w:r>
        <w:t xml:space="preserve">Av artikel 123.2 i MDR-förordningen framgår det att EU-förordningen ska börja tillämpas den 26 maj 2021. Ändringen innebär att lagen ska träda i kraft så snart som möjligt efter det att EU-förordningen börjar tillämpas, dvs. den 15 juli 2021. </w:t>
      </w:r>
    </w:p>
    <w:p w14:paraId="1177CFAF" w14:textId="77777777" w:rsidR="008539B5" w:rsidRDefault="008539B5" w:rsidP="008539B5">
      <w:pPr>
        <w:pStyle w:val="Brdtextmedindrag"/>
      </w:pPr>
      <w:r>
        <w:t>Övervägandena finns i avsnitt 18.2.</w:t>
      </w:r>
    </w:p>
    <w:p w14:paraId="3C672179" w14:textId="77777777" w:rsidR="008539B5" w:rsidRDefault="008539B5" w:rsidP="008539B5">
      <w:pPr>
        <w:pStyle w:val="Rubrik2"/>
      </w:pPr>
      <w:bookmarkStart w:id="810" w:name="_Toc65132768"/>
      <w:bookmarkStart w:id="811" w:name="_Toc69367637"/>
      <w:r>
        <w:t>Förslaget till lag om ändring i offentlighets- och sekretesslagen (2009:400)</w:t>
      </w:r>
      <w:bookmarkEnd w:id="810"/>
      <w:bookmarkEnd w:id="811"/>
      <w:r>
        <w:t xml:space="preserve"> </w:t>
      </w:r>
    </w:p>
    <w:p w14:paraId="5B7C01F0" w14:textId="77777777" w:rsidR="008539B5" w:rsidRDefault="008539B5" w:rsidP="008539B5">
      <w:pPr>
        <w:pStyle w:val="Brdtextmedindrag"/>
        <w:keepNext/>
        <w:ind w:firstLine="0"/>
        <w:rPr>
          <w:b/>
          <w:sz w:val="18"/>
          <w:szCs w:val="18"/>
        </w:rPr>
      </w:pPr>
      <w:r>
        <w:rPr>
          <w:b/>
          <w:sz w:val="18"/>
          <w:szCs w:val="18"/>
        </w:rPr>
        <w:t>30 kap.</w:t>
      </w:r>
    </w:p>
    <w:p w14:paraId="3F632C01" w14:textId="2669BE54" w:rsidR="008539B5" w:rsidRDefault="008539B5" w:rsidP="008539B5">
      <w:pPr>
        <w:pStyle w:val="Brdtext"/>
        <w:keepNext/>
        <w:rPr>
          <w:i/>
          <w:sz w:val="18"/>
          <w:szCs w:val="18"/>
        </w:rPr>
      </w:pPr>
      <w:r>
        <w:rPr>
          <w:b/>
          <w:i/>
          <w:sz w:val="18"/>
          <w:szCs w:val="18"/>
        </w:rPr>
        <w:t>25 c §    </w:t>
      </w:r>
      <w:r>
        <w:rPr>
          <w:i/>
          <w:sz w:val="18"/>
          <w:szCs w:val="18"/>
        </w:rPr>
        <w:t>Sekretessen enligt 23 § hindrar inte att en uppgift lämnas ut till en biobank som inrättats i enskild verksamhet i enlighet med vad som föreskrivs i förordningen (2021:000) med kompletterande bestämmelser till EU:s förordning om medicintekniska produkter.</w:t>
      </w:r>
    </w:p>
    <w:p w14:paraId="5A9BF7B5" w14:textId="77777777" w:rsidR="008539B5" w:rsidRDefault="008539B5" w:rsidP="008539B5">
      <w:pPr>
        <w:pStyle w:val="Brdtextmedindrag"/>
      </w:pPr>
    </w:p>
    <w:p w14:paraId="2C7AB053" w14:textId="6EFA5F68" w:rsidR="008539B5" w:rsidRDefault="008539B5" w:rsidP="008539B5">
      <w:pPr>
        <w:pStyle w:val="Brdtextmedindrag"/>
        <w:ind w:firstLine="0"/>
      </w:pPr>
      <w:r>
        <w:t>I paragrafen, som är ny, införs en hänvisning till förordningen med kom</w:t>
      </w:r>
      <w:r>
        <w:softHyphen/>
        <w:t>pletterande bestämmelser till EU:s förordning om medicintekniska pro</w:t>
      </w:r>
      <w:r>
        <w:softHyphen/>
        <w:t>dukter. Bestämmelsen innebär att sekretessen enligt 30 kap. 23 § inte hindrar att en uppgift lämnas ut till en biobank som inrättats i enskild verk</w:t>
      </w:r>
      <w:r>
        <w:softHyphen/>
        <w:t>sam</w:t>
      </w:r>
      <w:r>
        <w:softHyphen/>
        <w:t xml:space="preserve">het i enlighet med vad som föreskrivs i den förordningen. </w:t>
      </w:r>
    </w:p>
    <w:p w14:paraId="79CB2442" w14:textId="77777777" w:rsidR="008539B5" w:rsidRDefault="008539B5" w:rsidP="008539B5">
      <w:pPr>
        <w:pStyle w:val="Brdtextmedindrag"/>
      </w:pPr>
      <w:r>
        <w:t>Övervägandena finns i avsnitt 12.2.</w:t>
      </w:r>
    </w:p>
    <w:p w14:paraId="013AFC74" w14:textId="77777777" w:rsidR="008539B5" w:rsidRDefault="008539B5" w:rsidP="008539B5">
      <w:pPr>
        <w:pStyle w:val="Rubrik4utannumrering"/>
      </w:pPr>
      <w:r>
        <w:t>Ikraftträdandebestämmelse</w:t>
      </w:r>
    </w:p>
    <w:p w14:paraId="4EF3A703" w14:textId="1E1832A8" w:rsidR="008539B5" w:rsidRDefault="008539B5" w:rsidP="008539B5">
      <w:pPr>
        <w:pStyle w:val="Brdtextmedindrag"/>
        <w:ind w:firstLine="0"/>
        <w:rPr>
          <w:sz w:val="18"/>
          <w:szCs w:val="18"/>
        </w:rPr>
      </w:pPr>
      <w:r>
        <w:rPr>
          <w:sz w:val="18"/>
          <w:szCs w:val="18"/>
        </w:rPr>
        <w:t>Denna lag träder i kraft den 15 juli 2021.</w:t>
      </w:r>
    </w:p>
    <w:p w14:paraId="745AF2C2" w14:textId="77777777" w:rsidR="008539B5" w:rsidRDefault="008539B5" w:rsidP="008539B5">
      <w:pPr>
        <w:pStyle w:val="Brdtextmedindrag"/>
      </w:pPr>
    </w:p>
    <w:p w14:paraId="601FEB85" w14:textId="2AE1C029" w:rsidR="008539B5" w:rsidRDefault="008539B5" w:rsidP="008539B5">
      <w:pPr>
        <w:pStyle w:val="Brdtextmedindrag"/>
        <w:ind w:firstLine="0"/>
      </w:pPr>
      <w:r>
        <w:t xml:space="preserve"> Av artikel 123.2 i MDR-förordningen framgår det att EU-förordningen ska börja tillämpas den 26 maj 2021. Lagen ska träda i kraft den 15 juli 2021, vilket är så snart som möjligt efter det att MDR-förordningen börjar tillämpas.</w:t>
      </w:r>
    </w:p>
    <w:p w14:paraId="439B2EA6" w14:textId="77777777" w:rsidR="008539B5" w:rsidRDefault="008539B5" w:rsidP="008539B5">
      <w:pPr>
        <w:pStyle w:val="Brdtextmedindrag"/>
      </w:pPr>
      <w:r>
        <w:t>Övervägandena finns i avsnitt 18.2.</w:t>
      </w:r>
    </w:p>
    <w:p w14:paraId="33596E46" w14:textId="77777777" w:rsidR="008539B5" w:rsidRDefault="008539B5" w:rsidP="008539B5">
      <w:pPr>
        <w:pStyle w:val="Rubrik2"/>
      </w:pPr>
      <w:bookmarkStart w:id="812" w:name="_Toc65132769"/>
      <w:bookmarkStart w:id="813" w:name="_Toc69367638"/>
      <w:r>
        <w:t>Förslaget till lag om ändring i offentlighets- och sekretesslagen (2009:400)</w:t>
      </w:r>
      <w:bookmarkEnd w:id="812"/>
      <w:bookmarkEnd w:id="813"/>
      <w:r>
        <w:t xml:space="preserve"> </w:t>
      </w:r>
    </w:p>
    <w:p w14:paraId="08E8305A" w14:textId="77777777" w:rsidR="008539B5" w:rsidRDefault="008539B5" w:rsidP="008539B5">
      <w:pPr>
        <w:pStyle w:val="Brdtextmedindrag"/>
        <w:keepNext/>
        <w:ind w:firstLine="0"/>
        <w:rPr>
          <w:b/>
          <w:sz w:val="18"/>
          <w:szCs w:val="18"/>
        </w:rPr>
      </w:pPr>
      <w:r>
        <w:rPr>
          <w:b/>
          <w:sz w:val="18"/>
          <w:szCs w:val="18"/>
        </w:rPr>
        <w:t>24 kap.</w:t>
      </w:r>
    </w:p>
    <w:p w14:paraId="4E9393A8" w14:textId="506C202D" w:rsidR="008539B5" w:rsidRDefault="008539B5" w:rsidP="008539B5">
      <w:pPr>
        <w:pStyle w:val="Brdtextmedindrag"/>
        <w:keepNext/>
        <w:ind w:firstLine="0"/>
        <w:rPr>
          <w:sz w:val="18"/>
          <w:szCs w:val="18"/>
        </w:rPr>
      </w:pPr>
      <w:r>
        <w:rPr>
          <w:b/>
          <w:sz w:val="18"/>
          <w:szCs w:val="18"/>
        </w:rPr>
        <w:t>3 §</w:t>
      </w:r>
      <w:r>
        <w:rPr>
          <w:sz w:val="18"/>
          <w:szCs w:val="18"/>
        </w:rPr>
        <w:t xml:space="preserve">   Sekretess gäller i verksamhet </w:t>
      </w:r>
    </w:p>
    <w:p w14:paraId="0E947F42" w14:textId="77777777" w:rsidR="008539B5" w:rsidRDefault="008539B5" w:rsidP="008539B5">
      <w:pPr>
        <w:pStyle w:val="Brdtextmedindrag"/>
        <w:rPr>
          <w:sz w:val="18"/>
          <w:szCs w:val="18"/>
        </w:rPr>
      </w:pPr>
      <w:r>
        <w:rPr>
          <w:sz w:val="18"/>
          <w:szCs w:val="18"/>
        </w:rPr>
        <w:t xml:space="preserve">1. som består i etikprövning och tillsyn enligt lagen (2003:460) om etikprövning av forskning som avser människor, </w:t>
      </w:r>
    </w:p>
    <w:p w14:paraId="71E2B7AD" w14:textId="77777777" w:rsidR="008539B5" w:rsidRDefault="008539B5" w:rsidP="008539B5">
      <w:pPr>
        <w:pStyle w:val="Brdtextmedindrag"/>
        <w:rPr>
          <w:sz w:val="18"/>
          <w:szCs w:val="18"/>
        </w:rPr>
      </w:pPr>
      <w:r>
        <w:rPr>
          <w:sz w:val="18"/>
          <w:szCs w:val="18"/>
        </w:rPr>
        <w:t>2. </w:t>
      </w:r>
      <w:r>
        <w:rPr>
          <w:i/>
          <w:iCs/>
          <w:sz w:val="18"/>
          <w:szCs w:val="18"/>
        </w:rPr>
        <w:t xml:space="preserve">enligt lagen (2018:1091) med kompletterande bestämmelser om etisk granskning till EU:s förordning om kliniska prövningar av humanläkemedel, och </w:t>
      </w:r>
      <w:r>
        <w:rPr>
          <w:sz w:val="18"/>
          <w:szCs w:val="18"/>
        </w:rPr>
        <w:t xml:space="preserve"> </w:t>
      </w:r>
    </w:p>
    <w:p w14:paraId="21AD6A9A" w14:textId="77777777" w:rsidR="008539B5" w:rsidRDefault="008539B5" w:rsidP="008539B5">
      <w:pPr>
        <w:pStyle w:val="Brdtextmedindrag"/>
        <w:rPr>
          <w:i/>
          <w:iCs/>
          <w:sz w:val="18"/>
          <w:szCs w:val="18"/>
        </w:rPr>
      </w:pPr>
      <w:r>
        <w:rPr>
          <w:i/>
          <w:iCs/>
          <w:sz w:val="18"/>
          <w:szCs w:val="18"/>
        </w:rPr>
        <w:t>3. </w:t>
      </w:r>
      <w:r>
        <w:rPr>
          <w:sz w:val="18"/>
          <w:szCs w:val="18"/>
        </w:rPr>
        <w:t>enligt lagen (2021:000) med kompletterande bestämmelser om etisk granskning till EU:s förordning om medicintekniska produkter.</w:t>
      </w:r>
    </w:p>
    <w:p w14:paraId="14DF4813" w14:textId="77777777" w:rsidR="008539B5" w:rsidRDefault="008539B5" w:rsidP="008539B5">
      <w:pPr>
        <w:pStyle w:val="Brdtextmedindrag"/>
        <w:rPr>
          <w:sz w:val="18"/>
          <w:szCs w:val="18"/>
        </w:rPr>
      </w:pPr>
      <w:r>
        <w:rPr>
          <w:sz w:val="18"/>
          <w:szCs w:val="18"/>
        </w:rPr>
        <w:t>Sekretess enligt första stycket gäller</w:t>
      </w:r>
    </w:p>
    <w:p w14:paraId="54DCC83C" w14:textId="77777777" w:rsidR="008539B5" w:rsidRDefault="008539B5" w:rsidP="008539B5">
      <w:pPr>
        <w:pStyle w:val="Brdtextmedindrag"/>
        <w:rPr>
          <w:sz w:val="18"/>
          <w:szCs w:val="18"/>
        </w:rPr>
      </w:pPr>
      <w:r>
        <w:rPr>
          <w:sz w:val="18"/>
          <w:szCs w:val="18"/>
        </w:rPr>
        <w:t xml:space="preserve">1. för uppgift om en enskilds personliga förhållanden, om det inte står klart att uppgiften kan röjas utan att den enskilde eller någon närstående till denne lider men, och </w:t>
      </w:r>
    </w:p>
    <w:p w14:paraId="34FA7CA4" w14:textId="77777777" w:rsidR="008539B5" w:rsidRDefault="008539B5" w:rsidP="008539B5">
      <w:pPr>
        <w:pStyle w:val="Brdtextmedindrag"/>
        <w:rPr>
          <w:sz w:val="18"/>
          <w:szCs w:val="18"/>
        </w:rPr>
      </w:pPr>
      <w:r>
        <w:rPr>
          <w:sz w:val="18"/>
          <w:szCs w:val="18"/>
        </w:rPr>
        <w:t>2. för uppgift om en enskilds ekonomiska förhållanden, om det kan antas att den enskilde lider skada om uppgiften röjs.</w:t>
      </w:r>
    </w:p>
    <w:p w14:paraId="088C6710" w14:textId="77777777" w:rsidR="008539B5" w:rsidRDefault="008539B5" w:rsidP="008539B5">
      <w:pPr>
        <w:pStyle w:val="Brdtextmedindrag"/>
        <w:rPr>
          <w:i/>
          <w:sz w:val="18"/>
          <w:szCs w:val="18"/>
        </w:rPr>
      </w:pPr>
      <w:r>
        <w:rPr>
          <w:i/>
          <w:sz w:val="18"/>
          <w:szCs w:val="18"/>
        </w:rPr>
        <w:t>Sekretessen för uppgift i ett beslut i ett ärende som avser ett yttrande om etisk gransk</w:t>
      </w:r>
      <w:r>
        <w:rPr>
          <w:i/>
          <w:sz w:val="18"/>
          <w:szCs w:val="18"/>
        </w:rPr>
        <w:softHyphen/>
        <w:t>ning av ansökan om tillstånd att ut</w:t>
      </w:r>
      <w:r>
        <w:rPr>
          <w:i/>
          <w:sz w:val="18"/>
          <w:szCs w:val="18"/>
        </w:rPr>
        <w:softHyphen/>
        <w:t>föra klinisk läkemedels</w:t>
      </w:r>
      <w:r>
        <w:rPr>
          <w:i/>
          <w:sz w:val="18"/>
          <w:szCs w:val="18"/>
        </w:rPr>
        <w:softHyphen/>
        <w:t>pröv</w:t>
      </w:r>
      <w:r>
        <w:rPr>
          <w:i/>
          <w:sz w:val="18"/>
          <w:szCs w:val="18"/>
        </w:rPr>
        <w:softHyphen/>
        <w:t>ning upp</w:t>
      </w:r>
      <w:r>
        <w:rPr>
          <w:i/>
          <w:sz w:val="18"/>
          <w:szCs w:val="18"/>
        </w:rPr>
        <w:softHyphen/>
        <w:t xml:space="preserve">hör att gälla </w:t>
      </w:r>
    </w:p>
    <w:p w14:paraId="0D5A8F3B" w14:textId="30788FEF" w:rsidR="008539B5" w:rsidRDefault="008539B5" w:rsidP="008539B5">
      <w:pPr>
        <w:pStyle w:val="Brdtextmedindrag"/>
        <w:rPr>
          <w:i/>
          <w:sz w:val="18"/>
          <w:szCs w:val="18"/>
        </w:rPr>
      </w:pPr>
      <w:r>
        <w:rPr>
          <w:i/>
          <w:sz w:val="18"/>
          <w:szCs w:val="18"/>
        </w:rPr>
        <w:t>1. när Läkemedelsverket fattat beslut i fråga om tillstånd till klinisk läke</w:t>
      </w:r>
      <w:r>
        <w:rPr>
          <w:i/>
          <w:sz w:val="18"/>
          <w:szCs w:val="18"/>
        </w:rPr>
        <w:softHyphen/>
        <w:t>medelsprövning enligt 7 kap. 7 § läke</w:t>
      </w:r>
      <w:r>
        <w:rPr>
          <w:i/>
          <w:sz w:val="18"/>
          <w:szCs w:val="18"/>
        </w:rPr>
        <w:softHyphen/>
        <w:t xml:space="preserve">medelslagen (2015:315), eller </w:t>
      </w:r>
    </w:p>
    <w:p w14:paraId="663589AC" w14:textId="77777777" w:rsidR="008539B5" w:rsidRDefault="008539B5" w:rsidP="008539B5">
      <w:pPr>
        <w:pStyle w:val="Brdtextmedindrag"/>
        <w:rPr>
          <w:sz w:val="18"/>
          <w:szCs w:val="18"/>
        </w:rPr>
      </w:pPr>
      <w:r>
        <w:rPr>
          <w:i/>
          <w:sz w:val="18"/>
          <w:szCs w:val="18"/>
        </w:rPr>
        <w:t>2. när tillstånd till sådan prövning ska anses beviljat enligt artikel 8.6, 14.11, 19.4, 20.8 eller 23.6 i Europa</w:t>
      </w:r>
      <w:r>
        <w:rPr>
          <w:i/>
          <w:sz w:val="18"/>
          <w:szCs w:val="18"/>
        </w:rPr>
        <w:softHyphen/>
        <w:t>parla</w:t>
      </w:r>
      <w:r>
        <w:rPr>
          <w:i/>
          <w:sz w:val="18"/>
          <w:szCs w:val="18"/>
        </w:rPr>
        <w:softHyphen/>
        <w:t>mentets och rådets förordning (EU) nr 536/2014 av den 16 april 2014 om kliniska prövningar av human</w:t>
      </w:r>
      <w:r>
        <w:rPr>
          <w:i/>
          <w:sz w:val="18"/>
          <w:szCs w:val="18"/>
        </w:rPr>
        <w:softHyphen/>
        <w:t>läkemedel och om upphäv</w:t>
      </w:r>
      <w:r>
        <w:rPr>
          <w:i/>
          <w:sz w:val="18"/>
          <w:szCs w:val="18"/>
        </w:rPr>
        <w:softHyphen/>
        <w:t>ande av direktiv 2001/20/EG.</w:t>
      </w:r>
      <w:r>
        <w:rPr>
          <w:sz w:val="18"/>
          <w:szCs w:val="18"/>
        </w:rPr>
        <w:t xml:space="preserve"> </w:t>
      </w:r>
    </w:p>
    <w:p w14:paraId="2EEF7103" w14:textId="722C63E4" w:rsidR="008539B5" w:rsidRDefault="008539B5" w:rsidP="008539B5">
      <w:pPr>
        <w:pStyle w:val="Brdtextmedindrag"/>
        <w:rPr>
          <w:sz w:val="18"/>
          <w:szCs w:val="18"/>
        </w:rPr>
      </w:pPr>
      <w:r>
        <w:rPr>
          <w:sz w:val="18"/>
          <w:szCs w:val="18"/>
        </w:rPr>
        <w:t xml:space="preserve">Sekretessen för uppgift i ett beslut i ett ärende som avser ett yttrande om etisk granskning enligt 4 § lagen med kompletterande bestämmelser om etisk granskning till EU:s förordning om medicintekniska produkter upphör att gälla </w:t>
      </w:r>
    </w:p>
    <w:p w14:paraId="32CF5EA7" w14:textId="77777777" w:rsidR="008539B5" w:rsidRDefault="008539B5" w:rsidP="008539B5">
      <w:pPr>
        <w:pStyle w:val="Brdtextmedindrag"/>
        <w:rPr>
          <w:sz w:val="18"/>
          <w:szCs w:val="18"/>
        </w:rPr>
      </w:pPr>
      <w:r>
        <w:rPr>
          <w:sz w:val="18"/>
          <w:szCs w:val="18"/>
        </w:rPr>
        <w:t xml:space="preserve">1. när Läkemedelsverket fattat beslut i frågan, eller </w:t>
      </w:r>
    </w:p>
    <w:p w14:paraId="586EE8FC" w14:textId="77777777" w:rsidR="008539B5" w:rsidRDefault="008539B5" w:rsidP="008539B5">
      <w:pPr>
        <w:pStyle w:val="Brdtextmedindrag"/>
        <w:rPr>
          <w:sz w:val="18"/>
          <w:szCs w:val="18"/>
        </w:rPr>
      </w:pPr>
      <w:r>
        <w:rPr>
          <w:sz w:val="18"/>
          <w:szCs w:val="18"/>
        </w:rPr>
        <w:t>2. vid den tidpunkt som anges i artikel 75.3 eller 75.4 i förordning (EU) 2017/745 av den 5 april 2017 om medicintekniska produkter, om ändring av direktiv 2001/83/EG, förordning (EG) nr 178/2002 och förordning (EG) nr 1223/2009 och om upphävande av rådets direktiv 90/385/EEG och 93/42/EEG i det fall som Läkemedelsverket inte har fattat något beslut i ett ärende om väsentlig ändring enligt artikel 75 i förordning (EU) 2017/745.</w:t>
      </w:r>
    </w:p>
    <w:p w14:paraId="31ECEDDB" w14:textId="77777777" w:rsidR="008539B5" w:rsidRDefault="008539B5" w:rsidP="008539B5">
      <w:pPr>
        <w:pStyle w:val="Brdtextmedindrag"/>
        <w:rPr>
          <w:sz w:val="18"/>
          <w:szCs w:val="18"/>
        </w:rPr>
      </w:pPr>
      <w:r>
        <w:rPr>
          <w:sz w:val="18"/>
          <w:szCs w:val="18"/>
        </w:rPr>
        <w:t xml:space="preserve">Sekretessen gäller inte beslut i andra ärenden än de som avses i tredje </w:t>
      </w:r>
      <w:r>
        <w:rPr>
          <w:i/>
          <w:iCs/>
          <w:sz w:val="18"/>
          <w:szCs w:val="18"/>
        </w:rPr>
        <w:t>och fjärde styckena</w:t>
      </w:r>
      <w:r>
        <w:rPr>
          <w:sz w:val="18"/>
          <w:szCs w:val="18"/>
        </w:rPr>
        <w:t>.</w:t>
      </w:r>
    </w:p>
    <w:p w14:paraId="696DAA05" w14:textId="77777777" w:rsidR="008539B5" w:rsidRDefault="008539B5" w:rsidP="008539B5">
      <w:pPr>
        <w:pStyle w:val="Brdtextmedindrag"/>
        <w:rPr>
          <w:sz w:val="18"/>
          <w:szCs w:val="18"/>
        </w:rPr>
      </w:pPr>
      <w:r>
        <w:rPr>
          <w:sz w:val="18"/>
          <w:szCs w:val="18"/>
        </w:rPr>
        <w:t>För uppgift i en allmän handling gäller sekretessen enligt andra stycket 1 i högst sjuttio år och enligt andra stycket 2 i högst tjugo år.</w:t>
      </w:r>
    </w:p>
    <w:p w14:paraId="2F207C40" w14:textId="77777777" w:rsidR="008539B5" w:rsidRDefault="008539B5" w:rsidP="008539B5">
      <w:pPr>
        <w:pStyle w:val="Brdtextmedindrag"/>
        <w:ind w:firstLine="0"/>
      </w:pPr>
    </w:p>
    <w:p w14:paraId="0C4B7573" w14:textId="77777777" w:rsidR="008539B5" w:rsidRDefault="008539B5" w:rsidP="008539B5">
      <w:pPr>
        <w:pStyle w:val="Brdtext"/>
        <w:rPr>
          <w:szCs w:val="22"/>
        </w:rPr>
      </w:pPr>
      <w:r>
        <w:t>Paragrafen innehåller bestämmelser om sekretess vid etikprövning och etisk granskning</w:t>
      </w:r>
      <w:bookmarkStart w:id="814" w:name="_Hlk64385143"/>
      <w:r>
        <w:t xml:space="preserve">. I </w:t>
      </w:r>
      <w:r>
        <w:rPr>
          <w:i/>
          <w:iCs/>
        </w:rPr>
        <w:t>första stycket</w:t>
      </w:r>
      <w:r>
        <w:t xml:space="preserve"> </w:t>
      </w:r>
      <w:r>
        <w:rPr>
          <w:i/>
          <w:iCs/>
        </w:rPr>
        <w:t>punkt 2</w:t>
      </w:r>
      <w:r>
        <w:t xml:space="preserve"> införs ett </w:t>
      </w:r>
      <w:r>
        <w:rPr>
          <w:szCs w:val="22"/>
        </w:rPr>
        <w:t>tillägg om att sekretess även ska gälla verksamhet enligt lagen (2018:1091) med kompletterande bestämmelser om etisk granskning till EU:s förordning om kliniska pröv</w:t>
      </w:r>
      <w:r>
        <w:rPr>
          <w:szCs w:val="22"/>
        </w:rPr>
        <w:softHyphen/>
        <w:t>ning</w:t>
      </w:r>
      <w:r>
        <w:rPr>
          <w:szCs w:val="22"/>
        </w:rPr>
        <w:softHyphen/>
        <w:t>ar av humanläkemedel, dvs. verksamhet som består i etisk granskning av ansökningar om tillstånd att utföra klinisk läkemedels</w:t>
      </w:r>
      <w:r>
        <w:rPr>
          <w:szCs w:val="22"/>
        </w:rPr>
        <w:softHyphen/>
        <w:t>prövning. En mot</w:t>
      </w:r>
      <w:r>
        <w:rPr>
          <w:szCs w:val="22"/>
        </w:rPr>
        <w:softHyphen/>
        <w:t>svarande sekretessbestämmelse fanns i lagen (2018:1093) om ändring i offentlighets- och sekretesslagen (2009:400). Ändringar införs i den be</w:t>
      </w:r>
      <w:r>
        <w:rPr>
          <w:szCs w:val="22"/>
        </w:rPr>
        <w:softHyphen/>
        <w:t>stäm</w:t>
      </w:r>
      <w:r>
        <w:rPr>
          <w:szCs w:val="22"/>
        </w:rPr>
        <w:softHyphen/>
        <w:t>melsen i avsnitt 2.16, se författnings</w:t>
      </w:r>
      <w:r>
        <w:rPr>
          <w:szCs w:val="22"/>
        </w:rPr>
        <w:softHyphen/>
        <w:t>kommentaren till den bestäm</w:t>
      </w:r>
      <w:r>
        <w:rPr>
          <w:szCs w:val="22"/>
        </w:rPr>
        <w:softHyphen/>
        <w:t xml:space="preserve">melsen i avsnitt 21.16. I </w:t>
      </w:r>
      <w:r>
        <w:rPr>
          <w:i/>
          <w:iCs/>
          <w:szCs w:val="22"/>
        </w:rPr>
        <w:t>punkt 3</w:t>
      </w:r>
      <w:r>
        <w:rPr>
          <w:szCs w:val="22"/>
        </w:rPr>
        <w:t xml:space="preserve">, som är ny, </w:t>
      </w:r>
      <w:r>
        <w:t>anges att sekretess även gäller i verksamhet enligt lagen med kompletterande bestämmelser om etisk gransk</w:t>
      </w:r>
      <w:r>
        <w:softHyphen/>
        <w:t>ning till EU:s förordning om medicintekniska produkter. Denna punkt motsvarar punkt 2 i den tidigare lydelsen.</w:t>
      </w:r>
    </w:p>
    <w:p w14:paraId="45E57A38" w14:textId="3F2225A8" w:rsidR="008539B5" w:rsidRDefault="008539B5" w:rsidP="008539B5">
      <w:pPr>
        <w:pStyle w:val="Brdtextmedindrag"/>
      </w:pPr>
      <w:bookmarkStart w:id="815" w:name="_Hlk64032723"/>
      <w:bookmarkEnd w:id="814"/>
      <w:r>
        <w:t xml:space="preserve">I </w:t>
      </w:r>
      <w:r>
        <w:rPr>
          <w:i/>
          <w:iCs/>
        </w:rPr>
        <w:t xml:space="preserve">tredje stycket </w:t>
      </w:r>
      <w:r>
        <w:t>införs</w:t>
      </w:r>
      <w:r>
        <w:rPr>
          <w:i/>
          <w:iCs/>
        </w:rPr>
        <w:t xml:space="preserve"> </w:t>
      </w:r>
      <w:r>
        <w:t>en ny bestämmelse om att sekretess upphör att gälla för Etikprövningsmyndighetens yttrande när Läkemedelsverket fattat beslut i fråga om tillstånd till klinisk läkemedelsprövning enligt 7 kap. 7 § läkemedelslagen eller när tillstånd till sådan prövning ska anses beviljat enligt förordning (EU) nr 536/2014 om kliniska prövningar av human</w:t>
      </w:r>
      <w:r>
        <w:softHyphen/>
        <w:t>läke</w:t>
      </w:r>
      <w:r>
        <w:softHyphen/>
        <w:t>medel.</w:t>
      </w:r>
      <w:r>
        <w:rPr>
          <w:i/>
        </w:rPr>
        <w:t xml:space="preserve"> </w:t>
      </w:r>
      <w:r>
        <w:t>Ytterligare bakgrund till bestämmelsen finns i propositionen Komplett</w:t>
      </w:r>
      <w:r>
        <w:softHyphen/>
        <w:t>er</w:t>
      </w:r>
      <w:r>
        <w:softHyphen/>
        <w:t>an</w:t>
      </w:r>
      <w:r>
        <w:softHyphen/>
        <w:t>de bestämmelser om etisk granskning till EU-förordningen om kliniska läke</w:t>
      </w:r>
      <w:r>
        <w:softHyphen/>
        <w:t>medelsprövningar (prop. 2017/18:193 s. 65 f.).</w:t>
      </w:r>
    </w:p>
    <w:p w14:paraId="0F8E8E17" w14:textId="77777777" w:rsidR="008539B5" w:rsidRDefault="008539B5" w:rsidP="008539B5">
      <w:pPr>
        <w:pStyle w:val="Brdtextmedindrag"/>
      </w:pPr>
      <w:r>
        <w:rPr>
          <w:i/>
          <w:iCs/>
        </w:rPr>
        <w:t>Fjärde stycket</w:t>
      </w:r>
      <w:r>
        <w:t xml:space="preserve"> motsvarar tredje stycket i den tidigare lydelsen. </w:t>
      </w:r>
    </w:p>
    <w:bookmarkEnd w:id="815"/>
    <w:p w14:paraId="6AEDB05D" w14:textId="77777777" w:rsidR="008539B5" w:rsidRDefault="008539B5" w:rsidP="008539B5">
      <w:pPr>
        <w:pStyle w:val="Brdtextmedindrag"/>
      </w:pPr>
      <w:r>
        <w:t xml:space="preserve">Av </w:t>
      </w:r>
      <w:r>
        <w:rPr>
          <w:i/>
          <w:iCs/>
        </w:rPr>
        <w:t>femte stycket</w:t>
      </w:r>
      <w:r>
        <w:t xml:space="preserve"> följer att beslut enligt etikprövningslagen inte omfattas av sekretess. Denna bestämmelse motsvarar vad som följde av fjärde stycket i den tidigare lydelsen. Bestämmelsen innebär att sekretess inte gäller för beslut om etikprövning och tillsyn enligt etikprövningslagen. </w:t>
      </w:r>
    </w:p>
    <w:p w14:paraId="3B93DFD7" w14:textId="77777777" w:rsidR="008539B5" w:rsidRDefault="008539B5" w:rsidP="008539B5">
      <w:pPr>
        <w:pStyle w:val="Brdtextmedindrag"/>
      </w:pPr>
      <w:r>
        <w:rPr>
          <w:i/>
          <w:iCs/>
        </w:rPr>
        <w:t xml:space="preserve">Sjätte stycket </w:t>
      </w:r>
      <w:r>
        <w:t xml:space="preserve">motsvarar femte stycket i den tidigare lydelsen. </w:t>
      </w:r>
    </w:p>
    <w:p w14:paraId="32FEFEEB" w14:textId="77777777" w:rsidR="008539B5" w:rsidRDefault="008539B5" w:rsidP="008539B5">
      <w:pPr>
        <w:pStyle w:val="Brdtextmedindrag"/>
      </w:pPr>
      <w:bookmarkStart w:id="816" w:name="_Hlk64032903"/>
      <w:r>
        <w:t>Hänvisningen i bestämmelsen till förordning (EU) nr 536/2014 är dynamisk och avser alltså förordningen i den vid varje tidpunkt gällande lydelsen.</w:t>
      </w:r>
    </w:p>
    <w:bookmarkEnd w:id="816"/>
    <w:p w14:paraId="7B863F9B" w14:textId="77777777" w:rsidR="008539B5" w:rsidRDefault="008539B5" w:rsidP="008539B5">
      <w:pPr>
        <w:pStyle w:val="Brdtextmedindrag"/>
      </w:pPr>
      <w:r>
        <w:t>Övervägandena finns i avsnitt 12.2.</w:t>
      </w:r>
    </w:p>
    <w:p w14:paraId="68430D06" w14:textId="77777777" w:rsidR="008539B5" w:rsidRDefault="008539B5" w:rsidP="008539B5">
      <w:pPr>
        <w:pStyle w:val="Brdtextmedindrag"/>
      </w:pPr>
    </w:p>
    <w:p w14:paraId="6F5798C9" w14:textId="583726DE" w:rsidR="008539B5" w:rsidRDefault="008539B5" w:rsidP="008539B5">
      <w:pPr>
        <w:pStyle w:val="Brdtextmedindrag"/>
        <w:ind w:firstLine="0"/>
        <w:rPr>
          <w:sz w:val="18"/>
          <w:szCs w:val="18"/>
        </w:rPr>
      </w:pPr>
      <w:r>
        <w:rPr>
          <w:b/>
          <w:sz w:val="18"/>
          <w:szCs w:val="18"/>
        </w:rPr>
        <w:t>3 a §</w:t>
      </w:r>
      <w:r>
        <w:rPr>
          <w:sz w:val="18"/>
          <w:szCs w:val="18"/>
        </w:rPr>
        <w:t>    Får en myndighet en uppgift som är sekretessreglerad i 3 § första och andra styckena från Etikprövningsmyndigheten för att bistå i den etiska granskningen av en ansökan eller</w:t>
      </w:r>
      <w:r>
        <w:rPr>
          <w:i/>
          <w:sz w:val="18"/>
          <w:szCs w:val="18"/>
        </w:rPr>
        <w:t xml:space="preserve"> </w:t>
      </w:r>
      <w:r>
        <w:rPr>
          <w:iCs/>
          <w:sz w:val="18"/>
          <w:szCs w:val="18"/>
        </w:rPr>
        <w:t>en</w:t>
      </w:r>
      <w:r>
        <w:rPr>
          <w:i/>
          <w:sz w:val="18"/>
          <w:szCs w:val="18"/>
        </w:rPr>
        <w:t xml:space="preserve"> </w:t>
      </w:r>
      <w:r>
        <w:rPr>
          <w:sz w:val="18"/>
          <w:szCs w:val="18"/>
        </w:rPr>
        <w:t xml:space="preserve">anmälan om att genomföra en klinisk prövning </w:t>
      </w:r>
      <w:r>
        <w:rPr>
          <w:i/>
          <w:sz w:val="18"/>
          <w:szCs w:val="18"/>
        </w:rPr>
        <w:t>eller</w:t>
      </w:r>
      <w:r>
        <w:rPr>
          <w:sz w:val="18"/>
          <w:szCs w:val="18"/>
        </w:rPr>
        <w:t xml:space="preserve"> </w:t>
      </w:r>
      <w:r>
        <w:rPr>
          <w:i/>
          <w:sz w:val="18"/>
          <w:szCs w:val="18"/>
        </w:rPr>
        <w:t>en</w:t>
      </w:r>
      <w:r>
        <w:rPr>
          <w:sz w:val="18"/>
          <w:szCs w:val="18"/>
        </w:rPr>
        <w:t xml:space="preserve"> </w:t>
      </w:r>
      <w:r>
        <w:rPr>
          <w:i/>
          <w:sz w:val="18"/>
          <w:szCs w:val="18"/>
        </w:rPr>
        <w:t>an</w:t>
      </w:r>
      <w:r>
        <w:rPr>
          <w:i/>
          <w:sz w:val="18"/>
          <w:szCs w:val="18"/>
        </w:rPr>
        <w:softHyphen/>
        <w:t>sökan</w:t>
      </w:r>
      <w:r>
        <w:rPr>
          <w:sz w:val="18"/>
          <w:szCs w:val="18"/>
        </w:rPr>
        <w:t xml:space="preserve"> om </w:t>
      </w:r>
      <w:r>
        <w:rPr>
          <w:i/>
          <w:sz w:val="18"/>
          <w:szCs w:val="18"/>
        </w:rPr>
        <w:t>tillstånd att utföra en klinisk läkemedelsprövning,</w:t>
      </w:r>
      <w:r>
        <w:rPr>
          <w:sz w:val="18"/>
          <w:szCs w:val="18"/>
        </w:rPr>
        <w:t xml:space="preserve"> blir sekretess</w:t>
      </w:r>
      <w:r>
        <w:rPr>
          <w:sz w:val="18"/>
          <w:szCs w:val="18"/>
        </w:rPr>
        <w:softHyphen/>
        <w:t>bestäm</w:t>
      </w:r>
      <w:r>
        <w:rPr>
          <w:sz w:val="18"/>
          <w:szCs w:val="18"/>
        </w:rPr>
        <w:softHyphen/>
        <w:t>melsen tillämplig på uppgiften även hos den mottagande myndigheten.</w:t>
      </w:r>
    </w:p>
    <w:p w14:paraId="0E8D4FA8" w14:textId="77777777" w:rsidR="008539B5" w:rsidRDefault="008539B5" w:rsidP="008539B5">
      <w:pPr>
        <w:pStyle w:val="Brdtextmedindrag"/>
        <w:ind w:firstLine="0"/>
      </w:pPr>
    </w:p>
    <w:p w14:paraId="5E35A497" w14:textId="77777777" w:rsidR="008539B5" w:rsidRDefault="008539B5" w:rsidP="008539B5">
      <w:pPr>
        <w:pStyle w:val="Brdtext"/>
      </w:pPr>
      <w:r>
        <w:t>Paragrafen innehåller en bestämmelse om överföring av sekretess. Genom tillägget kommer sekretess även omfatta verksamhet enligt lagen (2018:1091) med kompletterande bestämmelser om etisk granskning till EU:s förordning om kliniska prövningar av humanläkemedel, dvs. verk</w:t>
      </w:r>
      <w:r>
        <w:softHyphen/>
        <w:t>sam</w:t>
      </w:r>
      <w:r>
        <w:softHyphen/>
        <w:t xml:space="preserve">het som består i etisk granskning av ansökningar om tillstånd att utföra klinisk läkemedelsprövning. </w:t>
      </w:r>
    </w:p>
    <w:p w14:paraId="4AF81669" w14:textId="77777777" w:rsidR="008539B5" w:rsidRDefault="008539B5" w:rsidP="008539B5">
      <w:pPr>
        <w:pStyle w:val="Brdtextmedindrag"/>
      </w:pPr>
      <w:r>
        <w:t>Ytterligare bakgrund till bestämmelsen finns i propositionen Kompletterande bestämmelser om etisk granskning till EU-förordningen om kliniska läkemedelsprövningar (prop. 2017/18:193 s. 65 f.).</w:t>
      </w:r>
    </w:p>
    <w:p w14:paraId="2A80A704" w14:textId="77777777" w:rsidR="008539B5" w:rsidRDefault="008539B5" w:rsidP="008539B5">
      <w:pPr>
        <w:pStyle w:val="Brdtextmedindrag"/>
      </w:pPr>
      <w:r>
        <w:t>Övervägandena finns i avsnitt 12.2.</w:t>
      </w:r>
    </w:p>
    <w:p w14:paraId="24941B5F" w14:textId="77777777" w:rsidR="008539B5" w:rsidRDefault="008539B5" w:rsidP="008539B5">
      <w:pPr>
        <w:pStyle w:val="Rubrik4utannumrering"/>
      </w:pPr>
      <w:r>
        <w:t>Ikraftträdandebestämmelse</w:t>
      </w:r>
    </w:p>
    <w:p w14:paraId="60EAD9F6" w14:textId="77777777" w:rsidR="008539B5" w:rsidRDefault="008539B5" w:rsidP="008539B5">
      <w:pPr>
        <w:pStyle w:val="Brdtextmedindrag"/>
        <w:ind w:firstLine="0"/>
        <w:rPr>
          <w:sz w:val="18"/>
          <w:szCs w:val="18"/>
        </w:rPr>
      </w:pPr>
      <w:r>
        <w:rPr>
          <w:sz w:val="18"/>
          <w:szCs w:val="18"/>
        </w:rPr>
        <w:t>Denna lag träder i kraft den dag som regeringen bestämmer.</w:t>
      </w:r>
    </w:p>
    <w:p w14:paraId="2CB89307" w14:textId="77777777" w:rsidR="008539B5" w:rsidRDefault="008539B5" w:rsidP="008539B5">
      <w:pPr>
        <w:pStyle w:val="Brdtextmedindrag"/>
      </w:pPr>
    </w:p>
    <w:p w14:paraId="3FED3328" w14:textId="77777777" w:rsidR="008539B5" w:rsidRDefault="008539B5" w:rsidP="008539B5">
      <w:pPr>
        <w:pStyle w:val="Brdtext"/>
      </w:pPr>
      <w:r>
        <w:t>Ikraftträdandebestämmelsen anger att lagen ska träda i kraft den dag som regeringen bestämmer. Ikraftträdandetidpunkten är beroende av när förordning (EU) nr 536/2014 ska börja tillämpas. Enligt artikel 99 i den EU-förordningen ska förordningen börja tillämpas sex månader efter det att kommissionen offentliggjort ett meddelande om att en EU-portal och en EU-databas bedömts vara fullt funktionsdugliga. Så har ännu inte skett.</w:t>
      </w:r>
    </w:p>
    <w:p w14:paraId="09D0678B" w14:textId="77777777" w:rsidR="008539B5" w:rsidRDefault="008539B5" w:rsidP="008539B5">
      <w:pPr>
        <w:pStyle w:val="Rubrik2"/>
      </w:pPr>
      <w:bookmarkStart w:id="817" w:name="_Toc65132770"/>
      <w:bookmarkStart w:id="818" w:name="_Toc69367639"/>
      <w:r>
        <w:t>Förslaget till lag om ändring i offentlighets- och sekretesslagen (2009:400)</w:t>
      </w:r>
      <w:bookmarkEnd w:id="817"/>
      <w:bookmarkEnd w:id="818"/>
      <w:r>
        <w:t xml:space="preserve"> </w:t>
      </w:r>
    </w:p>
    <w:p w14:paraId="1B20E317" w14:textId="77777777" w:rsidR="008539B5" w:rsidRDefault="008539B5" w:rsidP="008539B5">
      <w:pPr>
        <w:pStyle w:val="Brdtext"/>
        <w:rPr>
          <w:sz w:val="18"/>
          <w:szCs w:val="18"/>
        </w:rPr>
      </w:pPr>
      <w:r>
        <w:rPr>
          <w:b/>
          <w:bCs/>
          <w:sz w:val="18"/>
          <w:szCs w:val="18"/>
        </w:rPr>
        <w:t>24 kap</w:t>
      </w:r>
      <w:r>
        <w:rPr>
          <w:sz w:val="18"/>
          <w:szCs w:val="18"/>
        </w:rPr>
        <w:t>.</w:t>
      </w:r>
    </w:p>
    <w:p w14:paraId="57B4A78B" w14:textId="3A9E15D0" w:rsidR="008539B5" w:rsidRDefault="008539B5" w:rsidP="008539B5">
      <w:pPr>
        <w:pStyle w:val="Brdtext"/>
        <w:rPr>
          <w:sz w:val="18"/>
          <w:szCs w:val="18"/>
        </w:rPr>
      </w:pPr>
      <w:r>
        <w:rPr>
          <w:b/>
          <w:bCs/>
          <w:sz w:val="18"/>
          <w:szCs w:val="18"/>
        </w:rPr>
        <w:t>3 §    </w:t>
      </w:r>
      <w:r>
        <w:rPr>
          <w:sz w:val="18"/>
          <w:szCs w:val="18"/>
        </w:rPr>
        <w:t xml:space="preserve">Sekretess gäller i verksamhet </w:t>
      </w:r>
    </w:p>
    <w:p w14:paraId="488C768F" w14:textId="77777777" w:rsidR="008539B5" w:rsidRDefault="008539B5" w:rsidP="008539B5">
      <w:pPr>
        <w:pStyle w:val="Brdtextmedindrag"/>
        <w:rPr>
          <w:sz w:val="18"/>
          <w:szCs w:val="18"/>
        </w:rPr>
      </w:pPr>
      <w:r>
        <w:rPr>
          <w:sz w:val="18"/>
          <w:szCs w:val="18"/>
        </w:rPr>
        <w:t xml:space="preserve">1. som består i etikprövning och tillsyn enligt lagen (2003:460) om etikprövning av forskning som avser människor, </w:t>
      </w:r>
    </w:p>
    <w:p w14:paraId="4FAD177A" w14:textId="77777777" w:rsidR="008539B5" w:rsidRDefault="008539B5" w:rsidP="008539B5">
      <w:pPr>
        <w:pStyle w:val="Brdtextmedindrag"/>
        <w:rPr>
          <w:sz w:val="18"/>
          <w:szCs w:val="18"/>
        </w:rPr>
      </w:pPr>
      <w:r>
        <w:rPr>
          <w:sz w:val="18"/>
          <w:szCs w:val="18"/>
        </w:rPr>
        <w:t xml:space="preserve">2. enligt lagen (2018:1091) med kompletterande bestämmelser om etisk granskning till EU:s förordning om kliniska prövningar av humanläkemedel, och </w:t>
      </w:r>
    </w:p>
    <w:p w14:paraId="3E6A80C2" w14:textId="77777777" w:rsidR="008539B5" w:rsidRDefault="008539B5" w:rsidP="008539B5">
      <w:pPr>
        <w:pStyle w:val="Brdtextmedindrag"/>
        <w:rPr>
          <w:sz w:val="18"/>
          <w:szCs w:val="18"/>
        </w:rPr>
      </w:pPr>
      <w:r>
        <w:rPr>
          <w:sz w:val="18"/>
          <w:szCs w:val="18"/>
        </w:rPr>
        <w:t xml:space="preserve">3. enligt lagen (2021:000) med kompletterande bestämmelser om etisk granskning till EU:s </w:t>
      </w:r>
      <w:r>
        <w:rPr>
          <w:i/>
          <w:iCs/>
          <w:sz w:val="18"/>
          <w:szCs w:val="18"/>
        </w:rPr>
        <w:t>förordningar</w:t>
      </w:r>
      <w:r>
        <w:rPr>
          <w:sz w:val="18"/>
          <w:szCs w:val="18"/>
        </w:rPr>
        <w:t xml:space="preserve"> om medicintekniska produkter.</w:t>
      </w:r>
    </w:p>
    <w:p w14:paraId="16DA595D" w14:textId="77777777" w:rsidR="008539B5" w:rsidRDefault="008539B5" w:rsidP="008539B5">
      <w:pPr>
        <w:pStyle w:val="Brdtextmedindrag"/>
        <w:rPr>
          <w:sz w:val="18"/>
          <w:szCs w:val="18"/>
        </w:rPr>
      </w:pPr>
      <w:r>
        <w:rPr>
          <w:sz w:val="18"/>
          <w:szCs w:val="18"/>
        </w:rPr>
        <w:t xml:space="preserve">Sekretess enligt första stycket gäller </w:t>
      </w:r>
    </w:p>
    <w:p w14:paraId="51A2F1D1" w14:textId="77777777" w:rsidR="008539B5" w:rsidRDefault="008539B5" w:rsidP="008539B5">
      <w:pPr>
        <w:pStyle w:val="Brdtextmedindrag"/>
        <w:rPr>
          <w:sz w:val="18"/>
          <w:szCs w:val="18"/>
        </w:rPr>
      </w:pPr>
      <w:r>
        <w:rPr>
          <w:sz w:val="18"/>
          <w:szCs w:val="18"/>
        </w:rPr>
        <w:t xml:space="preserve">1. för uppgift om en enskilds personliga förhållanden, om det inte står klart att uppgiften kan röjas utan att den enskilde eller någon närstående till denne lider men, och </w:t>
      </w:r>
    </w:p>
    <w:p w14:paraId="7323BF22" w14:textId="77777777" w:rsidR="008539B5" w:rsidRDefault="008539B5" w:rsidP="008539B5">
      <w:pPr>
        <w:pStyle w:val="Brdtextmedindrag"/>
        <w:rPr>
          <w:sz w:val="18"/>
          <w:szCs w:val="18"/>
        </w:rPr>
      </w:pPr>
      <w:r>
        <w:rPr>
          <w:sz w:val="18"/>
          <w:szCs w:val="18"/>
        </w:rPr>
        <w:t>2. för uppgift om en enskilds ekonomiska förhållanden, om det kan antas att den enskilde lider skada om uppgiften röjs.</w:t>
      </w:r>
    </w:p>
    <w:p w14:paraId="3D685DE2" w14:textId="77777777" w:rsidR="008539B5" w:rsidRDefault="008539B5" w:rsidP="008539B5">
      <w:pPr>
        <w:pStyle w:val="Brdtextmedindrag"/>
      </w:pPr>
      <w:r>
        <w:rPr>
          <w:sz w:val="18"/>
          <w:szCs w:val="18"/>
        </w:rPr>
        <w:t xml:space="preserve">Sekretessen för uppgift i ett beslut i ett ärende som avser ett yttrande om etisk granskning av ansökan om tillstånd att utföra klinisk läkemedelsprövning upphör att gälla </w:t>
      </w:r>
    </w:p>
    <w:p w14:paraId="67E67B8B" w14:textId="3A5F4D4D" w:rsidR="008539B5" w:rsidRDefault="008539B5" w:rsidP="008539B5">
      <w:pPr>
        <w:pStyle w:val="Brdtextmedindrag"/>
        <w:rPr>
          <w:sz w:val="18"/>
          <w:szCs w:val="18"/>
        </w:rPr>
      </w:pPr>
      <w:r>
        <w:rPr>
          <w:sz w:val="18"/>
          <w:szCs w:val="18"/>
        </w:rPr>
        <w:t xml:space="preserve">1. när Läkemedelsverket fattat beslut i fråga om tillstånd till klinisk läkemedelsprövning enligt 7 kap. 7 § läkemedelslagen (2015:315), eller </w:t>
      </w:r>
    </w:p>
    <w:p w14:paraId="101E788A" w14:textId="77777777" w:rsidR="008539B5" w:rsidRDefault="008539B5" w:rsidP="008539B5">
      <w:pPr>
        <w:pStyle w:val="Brdtextmedindrag"/>
        <w:rPr>
          <w:sz w:val="18"/>
          <w:szCs w:val="18"/>
        </w:rPr>
      </w:pPr>
      <w:r>
        <w:rPr>
          <w:sz w:val="18"/>
          <w:szCs w:val="18"/>
        </w:rPr>
        <w:t>2. när tillstånd till sådan prövning ska anses beviljat enligt artikel 8.6, 14.11, 19.4, 20.8 eller 23.6 i Europaparlamentets och rådets förordning (EU) nr 536/2014 av den 16 april 2014 om kliniska prövningar av humanläkemedel och om upphävande av direktiv 2001/20/EG.</w:t>
      </w:r>
    </w:p>
    <w:p w14:paraId="7C02EEF7" w14:textId="56DAEF1C" w:rsidR="008539B5" w:rsidRDefault="008539B5" w:rsidP="008539B5">
      <w:pPr>
        <w:pStyle w:val="Brdtextmedindrag"/>
        <w:rPr>
          <w:sz w:val="18"/>
          <w:szCs w:val="18"/>
        </w:rPr>
      </w:pPr>
      <w:r>
        <w:rPr>
          <w:sz w:val="18"/>
          <w:szCs w:val="18"/>
        </w:rPr>
        <w:t xml:space="preserve">Sekretessen för uppgift i ett beslut i ett ärende som avser ett yttrande om etisk granskning enligt 4 § lagen med kompletterande bestämmelser om etisk granskning till EU:s </w:t>
      </w:r>
      <w:r>
        <w:rPr>
          <w:i/>
          <w:iCs/>
          <w:sz w:val="18"/>
          <w:szCs w:val="18"/>
        </w:rPr>
        <w:t>förordningar</w:t>
      </w:r>
      <w:r>
        <w:rPr>
          <w:sz w:val="18"/>
          <w:szCs w:val="18"/>
        </w:rPr>
        <w:t xml:space="preserve"> om medicintekniska produkter upphör att gälla</w:t>
      </w:r>
    </w:p>
    <w:p w14:paraId="179679B6" w14:textId="77777777" w:rsidR="008539B5" w:rsidRDefault="008539B5" w:rsidP="008539B5">
      <w:pPr>
        <w:pStyle w:val="Brdtextmedindrag"/>
        <w:rPr>
          <w:sz w:val="18"/>
          <w:szCs w:val="18"/>
        </w:rPr>
      </w:pPr>
      <w:r>
        <w:rPr>
          <w:sz w:val="18"/>
          <w:szCs w:val="18"/>
        </w:rPr>
        <w:t xml:space="preserve">1. när Läkemedelsverket fattat beslut i frågan, </w:t>
      </w:r>
    </w:p>
    <w:p w14:paraId="02C7F7E3" w14:textId="77777777" w:rsidR="008539B5" w:rsidRDefault="008539B5" w:rsidP="008539B5">
      <w:pPr>
        <w:pStyle w:val="Brdtextmedindrag"/>
        <w:rPr>
          <w:sz w:val="18"/>
          <w:szCs w:val="18"/>
        </w:rPr>
      </w:pPr>
      <w:r>
        <w:rPr>
          <w:sz w:val="18"/>
          <w:szCs w:val="18"/>
        </w:rPr>
        <w:t xml:space="preserve">2. vid den tidpunkt som anges i artikel 75.3 eller 75.4 i förordning (EU) 2017/745 av den 5 april 2017 om medicintekniska produkter, om ändring av direktiv 2001/83/EG, förordning (EG) nr 178/2002 och förordning (EG) nr 1223/2009 och om upphävande av rådets direktiv 90/385/EEG och 93/42/EEG i det fall som Läkemedelsverket inte har fattat något beslut i ett ärende om väsentlig ändring enligt artikel 75 i förordning (EU) 2017/745, </w:t>
      </w:r>
      <w:r>
        <w:rPr>
          <w:i/>
          <w:iCs/>
          <w:sz w:val="18"/>
          <w:szCs w:val="18"/>
        </w:rPr>
        <w:t>eller</w:t>
      </w:r>
      <w:r>
        <w:rPr>
          <w:sz w:val="18"/>
          <w:szCs w:val="18"/>
        </w:rPr>
        <w:t xml:space="preserve"> </w:t>
      </w:r>
    </w:p>
    <w:p w14:paraId="4C7D7EDB" w14:textId="77777777" w:rsidR="008539B5" w:rsidRDefault="008539B5" w:rsidP="008539B5">
      <w:pPr>
        <w:pStyle w:val="Brdtextmedindrag"/>
        <w:rPr>
          <w:i/>
          <w:iCs/>
          <w:sz w:val="18"/>
          <w:szCs w:val="18"/>
        </w:rPr>
      </w:pPr>
      <w:r>
        <w:rPr>
          <w:i/>
          <w:iCs/>
          <w:sz w:val="18"/>
          <w:szCs w:val="18"/>
        </w:rPr>
        <w:t>3. vid den tidpunkt som anges i artikel 71.3 eller 71.4 i förordning (EU) 2017/746 av den 5 april 2017 om medicintekniska produkter för in vitro-diagnostik och om upphävande av direktiv 98/79/EG och kommissionens beslut 2010/227/EU i det fall som Läkemedelsverket inte har fattat något beslut i ett ärende om väsentlig ändring enligt artikel 71 i förordning (EU) 2017/746.</w:t>
      </w:r>
    </w:p>
    <w:p w14:paraId="057864AB" w14:textId="77777777" w:rsidR="008539B5" w:rsidRDefault="008539B5" w:rsidP="008539B5">
      <w:pPr>
        <w:pStyle w:val="Brdtextmedindrag"/>
        <w:rPr>
          <w:sz w:val="18"/>
          <w:szCs w:val="18"/>
        </w:rPr>
      </w:pPr>
      <w:r>
        <w:rPr>
          <w:sz w:val="18"/>
          <w:szCs w:val="18"/>
        </w:rPr>
        <w:t>Sekretessen gäller inte beslut i andra ärenden än de som avses i tredje och fjärde styckena.</w:t>
      </w:r>
    </w:p>
    <w:p w14:paraId="76BA94B6" w14:textId="77777777" w:rsidR="008539B5" w:rsidRDefault="008539B5" w:rsidP="008539B5">
      <w:pPr>
        <w:pStyle w:val="Brdtextmedindrag"/>
      </w:pPr>
      <w:r>
        <w:rPr>
          <w:sz w:val="18"/>
          <w:szCs w:val="18"/>
        </w:rPr>
        <w:t>För uppgift i en allmän handling gäller sekretessen enligt andra stycket 1 i högst sjuttio år och enligt andra stycket 2 i högst tjugo år.</w:t>
      </w:r>
    </w:p>
    <w:p w14:paraId="6EE80AD7" w14:textId="77777777" w:rsidR="008539B5" w:rsidRDefault="008539B5" w:rsidP="008539B5">
      <w:pPr>
        <w:pStyle w:val="Brdtextmedindrag"/>
      </w:pPr>
    </w:p>
    <w:p w14:paraId="56F4DCB4" w14:textId="77777777" w:rsidR="008539B5" w:rsidRDefault="008539B5" w:rsidP="008539B5">
      <w:pPr>
        <w:pStyle w:val="Brdtext"/>
      </w:pPr>
      <w:r>
        <w:t xml:space="preserve">Paragrafen innehåller bestämmelser om sekretess vid etikprövning och etisk granskning. </w:t>
      </w:r>
    </w:p>
    <w:p w14:paraId="0AC3D650" w14:textId="77777777" w:rsidR="008539B5" w:rsidRDefault="008539B5" w:rsidP="008539B5">
      <w:pPr>
        <w:pStyle w:val="Brdtextmedindrag"/>
      </w:pPr>
      <w:r>
        <w:t xml:space="preserve">Ändringar i </w:t>
      </w:r>
      <w:r>
        <w:rPr>
          <w:i/>
          <w:iCs/>
        </w:rPr>
        <w:t>första stycket punkt 3</w:t>
      </w:r>
      <w:r>
        <w:t xml:space="preserve"> och i </w:t>
      </w:r>
      <w:r>
        <w:rPr>
          <w:i/>
          <w:iCs/>
        </w:rPr>
        <w:t>fjärde stycket</w:t>
      </w:r>
      <w:r>
        <w:t xml:space="preserve"> görs till följd av att rubriken till lagen med kompletterande bestämmelser om etisk granskning till EU:s förordningar om medicintekniska produkter ändras, jämför författningskommentaren i avsnitt 21.5. </w:t>
      </w:r>
    </w:p>
    <w:p w14:paraId="16016447" w14:textId="5DA407C8" w:rsidR="008539B5" w:rsidRDefault="008539B5" w:rsidP="008539B5">
      <w:pPr>
        <w:pStyle w:val="Brdtextmedindrag"/>
      </w:pPr>
      <w:r>
        <w:t xml:space="preserve">I </w:t>
      </w:r>
      <w:r>
        <w:rPr>
          <w:i/>
          <w:iCs/>
        </w:rPr>
        <w:t>fjärde stycket</w:t>
      </w:r>
      <w:r>
        <w:t xml:space="preserve"> läggs det till en ytterligare punkt, punkt 3. I den punkten anges det när sekretessen upphör att gälla i ärenden som avser etisk</w:t>
      </w:r>
      <w:r>
        <w:softHyphen/>
        <w:t>gransk</w:t>
      </w:r>
      <w:r>
        <w:softHyphen/>
        <w:t>ning av prestandastudier. Enligt 4 § lagen med kompletterande be</w:t>
      </w:r>
      <w:r>
        <w:softHyphen/>
        <w:t>stäm</w:t>
      </w:r>
      <w:r>
        <w:softHyphen/>
        <w:t>mels</w:t>
      </w:r>
      <w:r>
        <w:softHyphen/>
        <w:t>er om etisk granskning till EU:s förordningar om medicintekniska pro</w:t>
      </w:r>
      <w:r>
        <w:softHyphen/>
        <w:t>dukter så ska yttranden avseende vissa ansökningar eller anmälningar be</w:t>
      </w:r>
      <w:r>
        <w:softHyphen/>
        <w:t>slutas av Etikprövningsmyndigheten och lämnas till Läkemedelsverket. I avsnitt 10.1 görs bedömningen att det är Läkemedelsverket som ska fatta beslut i frågor om tillstånd att genomföra kliniska prövningar och väsent</w:t>
      </w:r>
      <w:r>
        <w:softHyphen/>
        <w:t xml:space="preserve">liga ändringar av sådana prövningar, jämför lagförslag 2 kap. 4 § i avsnitt 2.1 och 2.3 och författningskommentaren till dessa bestämmelser i avsnitt 21.1 och 21.3. </w:t>
      </w:r>
    </w:p>
    <w:p w14:paraId="4E70A786" w14:textId="1F21B170" w:rsidR="008539B5" w:rsidRDefault="008539B5" w:rsidP="008539B5">
      <w:pPr>
        <w:pStyle w:val="Brdtextmedindrag"/>
      </w:pPr>
      <w:r>
        <w:t xml:space="preserve">Av </w:t>
      </w:r>
      <w:r>
        <w:rPr>
          <w:i/>
          <w:iCs/>
        </w:rPr>
        <w:t>punkt 1</w:t>
      </w:r>
      <w:r>
        <w:t xml:space="preserve"> samma stycke framgår att sekretess för uppgifter i ett sådant yttr</w:t>
      </w:r>
      <w:r>
        <w:softHyphen/>
        <w:t>ande om etisk granskning av prestandastudie upphör att gälla när Läke</w:t>
      </w:r>
      <w:r>
        <w:softHyphen/>
        <w:t>medels</w:t>
      </w:r>
      <w:r>
        <w:softHyphen/>
        <w:t>verket fattat beslut rörande tillstånd till en sådan studie eller väsent</w:t>
      </w:r>
      <w:r>
        <w:softHyphen/>
        <w:t>lig ändring av en sådan studie. Om Läkemedelverket inte fattar beslut om väsent</w:t>
      </w:r>
      <w:r>
        <w:softHyphen/>
        <w:t>lig ändring inom den tidsram som uppställs i artikel 71 i IVDR-för</w:t>
      </w:r>
      <w:r>
        <w:softHyphen/>
        <w:t>ord</w:t>
      </w:r>
      <w:r>
        <w:softHyphen/>
        <w:t>ningen så innebär det, enligt samma artikel, att ändringen kan genom</w:t>
      </w:r>
      <w:r>
        <w:softHyphen/>
        <w:t>föras under förutsättning att den etiska granskningen inte resulterade i ett nega</w:t>
      </w:r>
      <w:r>
        <w:softHyphen/>
        <w:t>tivt yttrande. Sekretessen för Etikprövnings</w:t>
      </w:r>
      <w:r>
        <w:softHyphen/>
        <w:t xml:space="preserve">myndighetens yttrande i ett sådant fall ska upphöra att gälla enligt </w:t>
      </w:r>
      <w:r>
        <w:rPr>
          <w:i/>
          <w:iCs/>
        </w:rPr>
        <w:t>punkt 3</w:t>
      </w:r>
      <w:r>
        <w:t xml:space="preserve"> vid den tidpunkt som anges i artikel 71.3 eller 71.4 i MDR-förordningen, dvs. 40 dagar efter valid</w:t>
      </w:r>
      <w:r>
        <w:softHyphen/>
        <w:t xml:space="preserve">eringsdatumet. </w:t>
      </w:r>
    </w:p>
    <w:p w14:paraId="52D78E34" w14:textId="77777777" w:rsidR="008539B5" w:rsidRDefault="008539B5" w:rsidP="008539B5">
      <w:pPr>
        <w:pStyle w:val="Brdtextmedindrag"/>
      </w:pPr>
      <w:r>
        <w:t xml:space="preserve">Hänvisningarna i bestämmelsen till IVDR-förordningen är dynamiska och avser alltså förordningen i den vid varje tidpunkt gällande lydelsen. </w:t>
      </w:r>
    </w:p>
    <w:p w14:paraId="32774885" w14:textId="77777777" w:rsidR="008539B5" w:rsidRDefault="008539B5" w:rsidP="008539B5">
      <w:pPr>
        <w:pStyle w:val="Brdtextmedindrag"/>
      </w:pPr>
      <w:r>
        <w:t>Övervägandena finns i avsnitt 12.2.</w:t>
      </w:r>
    </w:p>
    <w:p w14:paraId="2525D1D0" w14:textId="77777777" w:rsidR="008539B5" w:rsidRDefault="008539B5" w:rsidP="008539B5">
      <w:pPr>
        <w:pStyle w:val="Brdtextmedindrag"/>
      </w:pPr>
    </w:p>
    <w:p w14:paraId="36EED495" w14:textId="22B29778" w:rsidR="008539B5" w:rsidRDefault="008539B5" w:rsidP="008539B5">
      <w:pPr>
        <w:pStyle w:val="Brdtext"/>
        <w:rPr>
          <w:i/>
          <w:iCs/>
          <w:sz w:val="18"/>
          <w:szCs w:val="18"/>
        </w:rPr>
      </w:pPr>
      <w:r>
        <w:rPr>
          <w:b/>
          <w:bCs/>
          <w:sz w:val="18"/>
          <w:szCs w:val="18"/>
        </w:rPr>
        <w:t>3 a §    </w:t>
      </w:r>
      <w:r>
        <w:rPr>
          <w:sz w:val="18"/>
          <w:szCs w:val="18"/>
        </w:rPr>
        <w:t xml:space="preserve">Får en myndighet en uppgift som är sekretessreglerad i 3 § första och andra styckena från Etikprövningsmyndigheten för att bistå i den etiska granskningen av en ansökan eller en anmälan om att genomföra en klinisk prövning </w:t>
      </w:r>
      <w:r>
        <w:rPr>
          <w:i/>
          <w:iCs/>
          <w:sz w:val="18"/>
          <w:szCs w:val="18"/>
        </w:rPr>
        <w:t>eller en prestandastudie</w:t>
      </w:r>
      <w:r>
        <w:rPr>
          <w:sz w:val="18"/>
          <w:szCs w:val="18"/>
        </w:rPr>
        <w:t>, eller en ansökan om tillstånd att utföra en klinisk läkemedelspröv</w:t>
      </w:r>
      <w:r>
        <w:rPr>
          <w:sz w:val="18"/>
          <w:szCs w:val="18"/>
        </w:rPr>
        <w:softHyphen/>
        <w:t>ning, blir sekretessbestämmelsen tillämplig på uppgiften även hos den mottagande myndigheten</w:t>
      </w:r>
      <w:r>
        <w:rPr>
          <w:i/>
          <w:iCs/>
          <w:sz w:val="18"/>
          <w:szCs w:val="18"/>
        </w:rPr>
        <w:t>.</w:t>
      </w:r>
    </w:p>
    <w:p w14:paraId="035E1E91" w14:textId="77777777" w:rsidR="008539B5" w:rsidRDefault="008539B5" w:rsidP="008539B5">
      <w:pPr>
        <w:pStyle w:val="Brdtextmedindrag"/>
      </w:pPr>
    </w:p>
    <w:p w14:paraId="4CC74A43" w14:textId="694E428D" w:rsidR="008539B5" w:rsidRDefault="008539B5" w:rsidP="008539B5">
      <w:pPr>
        <w:pStyle w:val="Brdtext"/>
      </w:pPr>
      <w:r>
        <w:t xml:space="preserve">Paragrafen innehåller en bestämmelse om överföring av sekretess. Genom tillägget kommer sekretess enligt 3 § första och andra styckena även vara tillämplig hos en myndighet som bistår Etikprövningsmyndighetens etiska granskning av en ansökan eller anmälan om prestandastudie. </w:t>
      </w:r>
    </w:p>
    <w:p w14:paraId="1478BEEA" w14:textId="77777777" w:rsidR="008539B5" w:rsidRDefault="008539B5" w:rsidP="008539B5">
      <w:pPr>
        <w:pStyle w:val="Brdtextmedindrag"/>
      </w:pPr>
      <w:r>
        <w:t>Övervägandena finns i avsnitt 12.2.</w:t>
      </w:r>
    </w:p>
    <w:p w14:paraId="7740D0ED" w14:textId="77777777" w:rsidR="008539B5" w:rsidRDefault="008539B5" w:rsidP="008539B5">
      <w:pPr>
        <w:pStyle w:val="Brdtextmedindrag"/>
      </w:pPr>
    </w:p>
    <w:p w14:paraId="0C9BFD9A" w14:textId="77777777" w:rsidR="008539B5" w:rsidRDefault="008539B5" w:rsidP="008539B5">
      <w:pPr>
        <w:pStyle w:val="Brdtext"/>
        <w:rPr>
          <w:b/>
          <w:bCs/>
          <w:sz w:val="18"/>
          <w:szCs w:val="18"/>
        </w:rPr>
      </w:pPr>
      <w:r>
        <w:rPr>
          <w:b/>
          <w:bCs/>
          <w:sz w:val="18"/>
          <w:szCs w:val="18"/>
        </w:rPr>
        <w:t xml:space="preserve">30 kap. </w:t>
      </w:r>
    </w:p>
    <w:p w14:paraId="575CA6D4" w14:textId="77932E52" w:rsidR="008539B5" w:rsidRDefault="008539B5" w:rsidP="008539B5">
      <w:pPr>
        <w:pStyle w:val="Brdtext"/>
      </w:pPr>
      <w:r>
        <w:rPr>
          <w:b/>
          <w:bCs/>
          <w:sz w:val="18"/>
          <w:szCs w:val="18"/>
        </w:rPr>
        <w:t>25 c §</w:t>
      </w:r>
      <w:r>
        <w:rPr>
          <w:sz w:val="18"/>
          <w:szCs w:val="18"/>
        </w:rPr>
        <w:t xml:space="preserve">    Sekretessen enligt 23 § hindrar inte att en uppgift lämnas ut till en biobank som inrättats i enskild verksamhet i enlighet med vad som föreskrivs i förordningen (2021:000) med kompletterande bestämmelser till EU:s </w:t>
      </w:r>
      <w:r>
        <w:rPr>
          <w:i/>
          <w:iCs/>
          <w:sz w:val="18"/>
          <w:szCs w:val="18"/>
        </w:rPr>
        <w:t>förordningar</w:t>
      </w:r>
      <w:r>
        <w:rPr>
          <w:sz w:val="18"/>
          <w:szCs w:val="18"/>
        </w:rPr>
        <w:t xml:space="preserve"> om medicin</w:t>
      </w:r>
      <w:r>
        <w:rPr>
          <w:sz w:val="18"/>
          <w:szCs w:val="18"/>
        </w:rPr>
        <w:softHyphen/>
        <w:t>tekniska produkter</w:t>
      </w:r>
      <w:r>
        <w:t>.</w:t>
      </w:r>
    </w:p>
    <w:p w14:paraId="18790176" w14:textId="77777777" w:rsidR="008539B5" w:rsidRDefault="008539B5" w:rsidP="008539B5">
      <w:pPr>
        <w:pStyle w:val="Brdtextmedindrag"/>
      </w:pPr>
    </w:p>
    <w:p w14:paraId="7539DBAA" w14:textId="7DEAA547" w:rsidR="008539B5" w:rsidRDefault="008539B5" w:rsidP="008539B5">
      <w:pPr>
        <w:pStyle w:val="Brdtext"/>
      </w:pPr>
      <w:r>
        <w:t xml:space="preserve">I paragrafen anges det att sekretess enligt 23 § inte hindrar att en uppgift lämnas ut till en biobank som inrättats i enskild verksamhet i enlighet med vad som föreskrivs i förordningen med kompletterande bestämmelser till EU:s förordningar om medicintekniska produkter. Ändringen görs till följd av att rubriken kommer att ändrats på förordningen med kompletterande bestämmelser om etisk granskning till EU:s förordningar om medicintekniska produkter. </w:t>
      </w:r>
    </w:p>
    <w:p w14:paraId="47ACF3C1" w14:textId="77777777" w:rsidR="008539B5" w:rsidRDefault="008539B5" w:rsidP="008539B5">
      <w:pPr>
        <w:pStyle w:val="Brdtextmedindrag"/>
      </w:pPr>
      <w:r>
        <w:t>Övervägandena finns i avsnitt 12.2.</w:t>
      </w:r>
    </w:p>
    <w:p w14:paraId="51101BA3" w14:textId="77777777" w:rsidR="008539B5" w:rsidRDefault="008539B5" w:rsidP="008539B5">
      <w:pPr>
        <w:pStyle w:val="Rubrik4utannumrering"/>
      </w:pPr>
      <w:r>
        <w:t>Ikraftträdandebestämmelse</w:t>
      </w:r>
    </w:p>
    <w:p w14:paraId="720124F6" w14:textId="77777777" w:rsidR="008539B5" w:rsidRDefault="008539B5" w:rsidP="008539B5">
      <w:pPr>
        <w:pStyle w:val="Brdtext"/>
        <w:rPr>
          <w:sz w:val="18"/>
          <w:szCs w:val="18"/>
        </w:rPr>
      </w:pPr>
      <w:r>
        <w:rPr>
          <w:sz w:val="18"/>
          <w:szCs w:val="18"/>
        </w:rPr>
        <w:t>Denna lag träder i kraft den 26 maj 2022.</w:t>
      </w:r>
    </w:p>
    <w:p w14:paraId="30F3EF06" w14:textId="77777777" w:rsidR="008539B5" w:rsidRDefault="008539B5" w:rsidP="008539B5">
      <w:pPr>
        <w:pStyle w:val="Brdtextmedindrag"/>
      </w:pPr>
    </w:p>
    <w:p w14:paraId="19258430" w14:textId="77777777" w:rsidR="008539B5" w:rsidRDefault="008539B5" w:rsidP="008539B5">
      <w:pPr>
        <w:pStyle w:val="Brdtext"/>
      </w:pPr>
      <w:r>
        <w:t xml:space="preserve">Lagen ska träda i kraft den dag som IVDR-förordningen börjar tillämpas. Av artikel 113.2 i IVDR-förordningen framgår det att EU-förordningen ska börja tillämpas den 26 maj 2022. Samma dag ska därför ändringarna i lagen träda i kraft. </w:t>
      </w:r>
    </w:p>
    <w:p w14:paraId="4F4CD218" w14:textId="77777777" w:rsidR="008539B5" w:rsidRDefault="008539B5" w:rsidP="008539B5">
      <w:pPr>
        <w:pStyle w:val="Brdtextmedindrag"/>
      </w:pPr>
      <w:r>
        <w:t>Övervägandena finns i avsnitt 18.2.</w:t>
      </w:r>
    </w:p>
    <w:p w14:paraId="5124C673" w14:textId="77777777" w:rsidR="008539B5" w:rsidRDefault="008539B5" w:rsidP="008539B5">
      <w:pPr>
        <w:pStyle w:val="Rubrik2"/>
      </w:pPr>
      <w:bookmarkStart w:id="819" w:name="_Toc65132771"/>
      <w:bookmarkStart w:id="820" w:name="_Toc69367640"/>
      <w:r>
        <w:t>Förslaget till lag om ändring i lagen (2011:791) om ackreditering och teknisk kontroll</w:t>
      </w:r>
      <w:bookmarkEnd w:id="819"/>
      <w:bookmarkEnd w:id="820"/>
    </w:p>
    <w:p w14:paraId="0ADDFA8E" w14:textId="5D160AFB" w:rsidR="008539B5" w:rsidRDefault="008539B5" w:rsidP="008539B5">
      <w:pPr>
        <w:pStyle w:val="Brdtextmedindrag"/>
        <w:ind w:firstLine="0"/>
        <w:rPr>
          <w:i/>
          <w:sz w:val="18"/>
          <w:szCs w:val="18"/>
        </w:rPr>
      </w:pPr>
      <w:r>
        <w:rPr>
          <w:b/>
          <w:sz w:val="18"/>
          <w:szCs w:val="18"/>
        </w:rPr>
        <w:t>9 a §</w:t>
      </w:r>
      <w:r>
        <w:rPr>
          <w:sz w:val="18"/>
          <w:szCs w:val="18"/>
        </w:rPr>
        <w:t>   Bestämmelserna i 7–9 §§ gäller inte organ för bedömning av överens</w:t>
      </w:r>
      <w:r>
        <w:rPr>
          <w:sz w:val="18"/>
          <w:szCs w:val="18"/>
        </w:rPr>
        <w:softHyphen/>
        <w:t>stäm</w:t>
      </w:r>
      <w:r>
        <w:rPr>
          <w:sz w:val="18"/>
          <w:szCs w:val="18"/>
        </w:rPr>
        <w:softHyphen/>
        <w:t>melse som utses och anmäls enligt Europaparlamentets och rådets förordning (EU) 2017/745 av den 5 april 2017 om medicintekniska produkter, om ändring av direk</w:t>
      </w:r>
      <w:r>
        <w:rPr>
          <w:sz w:val="18"/>
          <w:szCs w:val="18"/>
        </w:rPr>
        <w:softHyphen/>
        <w:t>tiv 2001/83/EG, förordning (EG) nr 178/2002 och förordning (EG) nr 1223/2009 och om upphävande av rådets direktiv 90/385/EEG och 93/42/EEG och Europa</w:t>
      </w:r>
      <w:r>
        <w:rPr>
          <w:sz w:val="18"/>
          <w:szCs w:val="18"/>
        </w:rPr>
        <w:softHyphen/>
        <w:t>parla</w:t>
      </w:r>
      <w:r>
        <w:rPr>
          <w:sz w:val="18"/>
          <w:szCs w:val="18"/>
        </w:rPr>
        <w:softHyphen/>
        <w:t>mentets och rådets förordning (EU) 2017/746 av den 5 april 2017 om medicin</w:t>
      </w:r>
      <w:r>
        <w:rPr>
          <w:sz w:val="18"/>
          <w:szCs w:val="18"/>
        </w:rPr>
        <w:softHyphen/>
        <w:t xml:space="preserve">tekniska produkter för in vitro-diagnostik och om upphävande av direktiv 98/79/EG och kommissionens beslut 2010/227/EU. </w:t>
      </w:r>
      <w:r>
        <w:rPr>
          <w:i/>
          <w:sz w:val="18"/>
          <w:szCs w:val="18"/>
        </w:rPr>
        <w:t>Bestämmelser om dessa organ och myndighet med ansvar för anmälda organ finns i stället i dessa EU-förordningar.</w:t>
      </w:r>
    </w:p>
    <w:p w14:paraId="00E1C5B9" w14:textId="77777777" w:rsidR="008539B5" w:rsidRDefault="008539B5" w:rsidP="008539B5">
      <w:pPr>
        <w:pStyle w:val="Brdtextmedindrag"/>
        <w:ind w:firstLine="0"/>
        <w:rPr>
          <w:i/>
        </w:rPr>
      </w:pPr>
    </w:p>
    <w:p w14:paraId="706AFD28" w14:textId="56C7605C" w:rsidR="008539B5" w:rsidRDefault="008539B5" w:rsidP="008539B5">
      <w:pPr>
        <w:pStyle w:val="Brdtext"/>
      </w:pPr>
      <w:r>
        <w:t>Paragrafen tydliggör att förfarandet för att utse och anmäla organ enligt 7–9 §§ inte gäller för organ för bedömning av överensstämmelse som utses och anmäls enligt MDR-förordningen eller IVDR-förordningen. Ändring</w:t>
      </w:r>
      <w:r>
        <w:softHyphen/>
        <w:t>en i bestämmelsen är en följd av att lagen (1993:584) om medicintekniska pro</w:t>
      </w:r>
      <w:r>
        <w:softHyphen/>
        <w:t>dukter upphävs. Bestämmelser om anmälda</w:t>
      </w:r>
      <w:r>
        <w:rPr>
          <w:i/>
        </w:rPr>
        <w:t xml:space="preserve"> </w:t>
      </w:r>
      <w:r>
        <w:t>organ och myndighet med ansvar för anmälda organ finns i artiklarna 35–50 i MDR-förordningen och artiklarna 31–46 i IVDR-förordningen. Den myndighet som ska vara myndig</w:t>
      </w:r>
      <w:r>
        <w:softHyphen/>
        <w:t xml:space="preserve">het med ansvar för anmälda organ utses i förordning. </w:t>
      </w:r>
    </w:p>
    <w:p w14:paraId="537ED527" w14:textId="77777777" w:rsidR="008539B5" w:rsidRDefault="008539B5" w:rsidP="008539B5">
      <w:pPr>
        <w:pStyle w:val="Brdtextmedindrag"/>
      </w:pPr>
      <w:r>
        <w:t xml:space="preserve">Övervägandena finns i avsnitt 7. </w:t>
      </w:r>
    </w:p>
    <w:p w14:paraId="43C414A8" w14:textId="77777777" w:rsidR="008539B5" w:rsidRDefault="008539B5" w:rsidP="008539B5">
      <w:pPr>
        <w:pStyle w:val="Rubrik4utannumrering"/>
      </w:pPr>
      <w:r>
        <w:t>Ikraftträdandebestämmelse</w:t>
      </w:r>
    </w:p>
    <w:p w14:paraId="5459428D" w14:textId="3F4AFB25" w:rsidR="008539B5" w:rsidRDefault="008539B5" w:rsidP="008539B5">
      <w:pPr>
        <w:pStyle w:val="Brdtextmedindrag"/>
        <w:keepNext/>
        <w:ind w:firstLine="0"/>
        <w:rPr>
          <w:sz w:val="18"/>
          <w:szCs w:val="18"/>
        </w:rPr>
      </w:pPr>
      <w:r>
        <w:rPr>
          <w:sz w:val="18"/>
          <w:szCs w:val="18"/>
        </w:rPr>
        <w:t>Denna lag träder i kraft den 15 juli 2021.</w:t>
      </w:r>
    </w:p>
    <w:p w14:paraId="7F5B0D09" w14:textId="77777777" w:rsidR="008539B5" w:rsidRDefault="008539B5" w:rsidP="008539B5">
      <w:pPr>
        <w:pStyle w:val="Brdtextmedindrag"/>
      </w:pPr>
    </w:p>
    <w:p w14:paraId="63100F19" w14:textId="72F69DDC" w:rsidR="008539B5" w:rsidRDefault="008539B5" w:rsidP="008539B5">
      <w:pPr>
        <w:pStyle w:val="Brdtextmedindrag"/>
        <w:ind w:firstLine="0"/>
      </w:pPr>
      <w:r>
        <w:t xml:space="preserve">Av artikel 123.2 i MDR-förordningen framgår det att EU-förordningen ska börja tillämpas den 26 maj 2021. Lagen ska träda i kraft den 15 juli 2021, vilket är så snart som möjligt efter det att MDR-förordningen börjar tillämpas. </w:t>
      </w:r>
    </w:p>
    <w:p w14:paraId="7A202398" w14:textId="77777777" w:rsidR="008539B5" w:rsidRDefault="008539B5" w:rsidP="008539B5">
      <w:pPr>
        <w:pStyle w:val="Brdtextmedindrag"/>
      </w:pPr>
      <w:r>
        <w:t>Övervägandena finns i avsnitt 18.2.</w:t>
      </w:r>
    </w:p>
    <w:p w14:paraId="3E02858A" w14:textId="77777777" w:rsidR="008539B5" w:rsidRDefault="008539B5" w:rsidP="008539B5">
      <w:pPr>
        <w:pStyle w:val="Rubrik2"/>
      </w:pPr>
      <w:bookmarkStart w:id="821" w:name="_Toc65132772"/>
      <w:bookmarkStart w:id="822" w:name="_Toc69367641"/>
      <w:r>
        <w:t>Förslaget till lag om ändring i läkemedelslagen (2015:315)</w:t>
      </w:r>
      <w:bookmarkEnd w:id="821"/>
      <w:bookmarkEnd w:id="822"/>
    </w:p>
    <w:p w14:paraId="01C9DAC6" w14:textId="77777777" w:rsidR="008539B5" w:rsidRDefault="008539B5" w:rsidP="008539B5">
      <w:pPr>
        <w:pStyle w:val="Brdtextmedindrag"/>
        <w:ind w:firstLine="0"/>
        <w:rPr>
          <w:b/>
          <w:sz w:val="18"/>
          <w:szCs w:val="18"/>
        </w:rPr>
      </w:pPr>
      <w:r>
        <w:rPr>
          <w:b/>
          <w:sz w:val="18"/>
          <w:szCs w:val="18"/>
        </w:rPr>
        <w:t>4 kap.</w:t>
      </w:r>
    </w:p>
    <w:p w14:paraId="37DA9707" w14:textId="278D15C0" w:rsidR="008539B5" w:rsidRDefault="008539B5" w:rsidP="008539B5">
      <w:pPr>
        <w:pStyle w:val="Brdtextmedindrag"/>
        <w:ind w:firstLine="0"/>
        <w:rPr>
          <w:sz w:val="18"/>
          <w:szCs w:val="18"/>
        </w:rPr>
      </w:pPr>
      <w:r>
        <w:rPr>
          <w:b/>
          <w:sz w:val="18"/>
          <w:szCs w:val="18"/>
        </w:rPr>
        <w:t>3 §    </w:t>
      </w:r>
      <w:bookmarkStart w:id="823" w:name="_Hlk21083680"/>
      <w:r>
        <w:rPr>
          <w:sz w:val="18"/>
          <w:szCs w:val="18"/>
        </w:rPr>
        <w:t xml:space="preserve">Om ett läkemedel som omfattas av sjukhusundantag innehåller </w:t>
      </w:r>
      <w:r>
        <w:rPr>
          <w:iCs/>
          <w:sz w:val="18"/>
          <w:szCs w:val="18"/>
        </w:rPr>
        <w:t>en</w:t>
      </w:r>
      <w:r>
        <w:rPr>
          <w:i/>
          <w:sz w:val="18"/>
          <w:szCs w:val="18"/>
        </w:rPr>
        <w:t xml:space="preserve"> sådan </w:t>
      </w:r>
      <w:r>
        <w:rPr>
          <w:iCs/>
          <w:sz w:val="18"/>
          <w:szCs w:val="18"/>
        </w:rPr>
        <w:t>produkt</w:t>
      </w:r>
      <w:r>
        <w:rPr>
          <w:i/>
          <w:sz w:val="18"/>
          <w:szCs w:val="18"/>
        </w:rPr>
        <w:t xml:space="preserve"> som avses i Europaparlamentets och rådets förordning (EU) 2017/745 av den 5 april 2017 om medicintekniska produkter, om ändring av direktiv 2001/83/EG, förordning (EG) nr 178/2002 och förordning (EG) nr 1223/2009 och om upphävande av rådets direktiv 90/385/EEG och 93/42/EEG</w:t>
      </w:r>
      <w:r>
        <w:rPr>
          <w:sz w:val="18"/>
          <w:szCs w:val="18"/>
        </w:rPr>
        <w:t xml:space="preserve">, ska </w:t>
      </w:r>
      <w:r>
        <w:rPr>
          <w:i/>
          <w:sz w:val="18"/>
          <w:szCs w:val="18"/>
        </w:rPr>
        <w:t>produkten</w:t>
      </w:r>
      <w:r>
        <w:rPr>
          <w:sz w:val="18"/>
          <w:szCs w:val="18"/>
        </w:rPr>
        <w:t xml:space="preserve"> uppfylla de </w:t>
      </w:r>
      <w:r>
        <w:rPr>
          <w:i/>
          <w:sz w:val="18"/>
          <w:szCs w:val="18"/>
        </w:rPr>
        <w:t>allmänna</w:t>
      </w:r>
      <w:r>
        <w:rPr>
          <w:sz w:val="18"/>
          <w:szCs w:val="18"/>
        </w:rPr>
        <w:t xml:space="preserve"> krav </w:t>
      </w:r>
      <w:r>
        <w:rPr>
          <w:i/>
          <w:sz w:val="18"/>
          <w:szCs w:val="18"/>
        </w:rPr>
        <w:t xml:space="preserve">på säkerhet och prestanda </w:t>
      </w:r>
      <w:r>
        <w:rPr>
          <w:sz w:val="18"/>
          <w:szCs w:val="18"/>
        </w:rPr>
        <w:t xml:space="preserve">som avses i </w:t>
      </w:r>
      <w:r>
        <w:rPr>
          <w:i/>
          <w:sz w:val="18"/>
          <w:szCs w:val="18"/>
        </w:rPr>
        <w:t>artikel 5.2 i den förordningen</w:t>
      </w:r>
      <w:r>
        <w:rPr>
          <w:sz w:val="18"/>
          <w:szCs w:val="18"/>
        </w:rPr>
        <w:t>.</w:t>
      </w:r>
      <w:bookmarkEnd w:id="823"/>
    </w:p>
    <w:p w14:paraId="57E0AAC1" w14:textId="77777777" w:rsidR="008539B5" w:rsidRDefault="008539B5" w:rsidP="008539B5">
      <w:pPr>
        <w:pStyle w:val="Brdtextmedindrag"/>
        <w:ind w:firstLine="0"/>
      </w:pPr>
    </w:p>
    <w:p w14:paraId="61039C55" w14:textId="77777777" w:rsidR="008539B5" w:rsidRDefault="008539B5" w:rsidP="008539B5">
      <w:pPr>
        <w:pStyle w:val="Brdtextmedindrag"/>
        <w:ind w:firstLine="0"/>
      </w:pPr>
      <w:r>
        <w:t>Paragrafen innehåller en bestämmelse om de krav som ska vara uppfyllda för en produkt som finns i ett läkemedel som omfattas av sjukhusundantag. Hänvisningen till lagen (1993:584) om medicintekniska produkter tas bort eftersom den lagen upphävs. I stället införs en hänvisning till MDR-förordningen. Bestämmelsen innebär att om ett läkemedel som omfattas av sjukhusundantag innehåller en produkt som omfattas av MDR-förord</w:t>
      </w:r>
      <w:r>
        <w:softHyphen/>
        <w:t>ning</w:t>
      </w:r>
      <w:r>
        <w:softHyphen/>
        <w:t>en så ska dessa produkter uppfylla de allmänna krav på säkerhet och pre</w:t>
      </w:r>
      <w:r>
        <w:softHyphen/>
        <w:t>standa som avses i artikel 5.2 i den förordningen. Förarbetena till bestäm</w:t>
      </w:r>
      <w:r>
        <w:softHyphen/>
        <w:t>melsen finns i prop. 2010/11:44 avsnitt 6.6 och i författ</w:t>
      </w:r>
      <w:r>
        <w:softHyphen/>
        <w:t>nings</w:t>
      </w:r>
      <w:r>
        <w:softHyphen/>
        <w:t>kom</w:t>
      </w:r>
      <w:r>
        <w:softHyphen/>
        <w:t>mentaren s. 82 f. samt prop. 2014/15:91 avsnitt 5.1 och i författ</w:t>
      </w:r>
      <w:r>
        <w:softHyphen/>
        <w:t>nings</w:t>
      </w:r>
      <w:r>
        <w:softHyphen/>
        <w:t>kommentaren s. 118 f.</w:t>
      </w:r>
    </w:p>
    <w:p w14:paraId="62914A22" w14:textId="77777777" w:rsidR="008539B5" w:rsidRDefault="008539B5" w:rsidP="008539B5">
      <w:pPr>
        <w:pStyle w:val="Brdtextmedindrag"/>
      </w:pPr>
      <w:r>
        <w:t>Hänvisningen i bestämmelsen till MDR-förordningen är dynamisk och avser alltså förordningen i den vid varje tidpunkt gällande lydelsen.</w:t>
      </w:r>
    </w:p>
    <w:p w14:paraId="7AD5F1B6" w14:textId="77777777" w:rsidR="008539B5" w:rsidRDefault="008539B5" w:rsidP="008539B5">
      <w:pPr>
        <w:pStyle w:val="Brdtextmedindrag"/>
      </w:pPr>
      <w:r>
        <w:t>Övervägandena finns i avsnitt 13.3.</w:t>
      </w:r>
    </w:p>
    <w:p w14:paraId="234E4D45" w14:textId="77777777" w:rsidR="008539B5" w:rsidRDefault="008539B5" w:rsidP="008539B5">
      <w:pPr>
        <w:pStyle w:val="Rubrik4utannumrering"/>
      </w:pPr>
      <w:r>
        <w:t>Ikraftträdandebestämmelse</w:t>
      </w:r>
    </w:p>
    <w:p w14:paraId="0DF71887" w14:textId="7A12EA91" w:rsidR="008539B5" w:rsidRDefault="008539B5" w:rsidP="008539B5">
      <w:pPr>
        <w:pStyle w:val="Brdtextmedindrag"/>
        <w:keepNext/>
        <w:ind w:firstLine="0"/>
        <w:rPr>
          <w:sz w:val="18"/>
          <w:szCs w:val="18"/>
        </w:rPr>
      </w:pPr>
      <w:r>
        <w:rPr>
          <w:sz w:val="18"/>
          <w:szCs w:val="18"/>
        </w:rPr>
        <w:t>Denna lag träder i kraft den 15 juli 2021.</w:t>
      </w:r>
    </w:p>
    <w:p w14:paraId="5B7498F5" w14:textId="77777777" w:rsidR="008539B5" w:rsidRDefault="008539B5" w:rsidP="008539B5">
      <w:pPr>
        <w:pStyle w:val="Brdtextmedindrag"/>
      </w:pPr>
    </w:p>
    <w:p w14:paraId="231CC566" w14:textId="56400048" w:rsidR="008539B5" w:rsidRDefault="008539B5" w:rsidP="008539B5">
      <w:pPr>
        <w:pStyle w:val="Brdtextmedindrag"/>
        <w:ind w:firstLine="0"/>
      </w:pPr>
      <w:r>
        <w:t>Av artikel 123.2 i MDR-förordningen framgår det att EU-förordningen ska börja tillämpas den 26 maj 2021. Lagen ska träda i kraft den 15 juli 2021, vilket är så snart som möjligt efter det att MDR-förordningen börjar tillämpas.</w:t>
      </w:r>
      <w:r w:rsidDel="00970F98">
        <w:t xml:space="preserve"> </w:t>
      </w:r>
    </w:p>
    <w:p w14:paraId="21CD9E17" w14:textId="77777777" w:rsidR="008539B5" w:rsidRDefault="008539B5" w:rsidP="008539B5">
      <w:pPr>
        <w:pStyle w:val="Brdtextmedindrag"/>
      </w:pPr>
      <w:r>
        <w:t>Övervägandena finns i avsnitt 18.2.</w:t>
      </w:r>
    </w:p>
    <w:p w14:paraId="6836AF7F" w14:textId="77777777" w:rsidR="008539B5" w:rsidRDefault="008539B5" w:rsidP="008539B5">
      <w:pPr>
        <w:pStyle w:val="Rubrik2"/>
      </w:pPr>
      <w:bookmarkStart w:id="824" w:name="_Toc65132773"/>
      <w:bookmarkStart w:id="825" w:name="_Toc69367642"/>
      <w:r>
        <w:t>Förslaget till lag om ändring i lagen (2018:696) om skatt på vissa nikotinhaltiga produkter</w:t>
      </w:r>
      <w:bookmarkEnd w:id="824"/>
      <w:bookmarkEnd w:id="825"/>
    </w:p>
    <w:p w14:paraId="14F77E7F" w14:textId="12858ED8" w:rsidR="008539B5" w:rsidRDefault="008539B5" w:rsidP="008539B5">
      <w:pPr>
        <w:pStyle w:val="Brdtext"/>
      </w:pPr>
      <w:r>
        <w:rPr>
          <w:b/>
          <w:bCs/>
        </w:rPr>
        <w:t>2 §    </w:t>
      </w:r>
      <w:r>
        <w:t>I denna lag avses med</w:t>
      </w:r>
    </w:p>
    <w:p w14:paraId="75BC7C11" w14:textId="77777777" w:rsidR="008539B5" w:rsidRDefault="008539B5" w:rsidP="008539B5">
      <w:pPr>
        <w:pStyle w:val="Brdtextmedindrag"/>
        <w:rPr>
          <w:sz w:val="18"/>
          <w:szCs w:val="18"/>
        </w:rPr>
      </w:pPr>
      <w:r>
        <w:rPr>
          <w:sz w:val="18"/>
          <w:szCs w:val="18"/>
        </w:rPr>
        <w:t xml:space="preserve">– </w:t>
      </w:r>
      <w:r>
        <w:rPr>
          <w:i/>
          <w:iCs/>
          <w:sz w:val="18"/>
          <w:szCs w:val="18"/>
          <w:u w:val="single"/>
        </w:rPr>
        <w:t>e-vätskor</w:t>
      </w:r>
      <w:r>
        <w:rPr>
          <w:sz w:val="18"/>
          <w:szCs w:val="18"/>
        </w:rPr>
        <w:t>: vätskor som innehåller nikotin,</w:t>
      </w:r>
    </w:p>
    <w:p w14:paraId="5AF07F47" w14:textId="77777777" w:rsidR="008539B5" w:rsidRDefault="008539B5" w:rsidP="008539B5">
      <w:pPr>
        <w:pStyle w:val="Brdtextmedindrag"/>
        <w:rPr>
          <w:sz w:val="18"/>
          <w:szCs w:val="18"/>
        </w:rPr>
      </w:pPr>
      <w:r>
        <w:rPr>
          <w:sz w:val="18"/>
          <w:szCs w:val="18"/>
        </w:rPr>
        <w:t>– </w:t>
      </w:r>
      <w:r>
        <w:rPr>
          <w:i/>
          <w:iCs/>
          <w:sz w:val="18"/>
          <w:szCs w:val="18"/>
          <w:u w:val="single"/>
        </w:rPr>
        <w:t>högkoncentrerade e-vätskor</w:t>
      </w:r>
      <w:r>
        <w:rPr>
          <w:sz w:val="18"/>
          <w:szCs w:val="18"/>
        </w:rPr>
        <w:t>: e-vätskor med en koncentration nikotin som uppgår till minst 15 men inte överstiger 20 milligram per milliliter vätska,</w:t>
      </w:r>
    </w:p>
    <w:p w14:paraId="574F9E3C" w14:textId="77777777" w:rsidR="008539B5" w:rsidRDefault="008539B5" w:rsidP="008539B5">
      <w:pPr>
        <w:pStyle w:val="Brdtextmedindrag"/>
        <w:rPr>
          <w:sz w:val="18"/>
          <w:szCs w:val="18"/>
        </w:rPr>
      </w:pPr>
      <w:r>
        <w:rPr>
          <w:sz w:val="18"/>
          <w:szCs w:val="18"/>
        </w:rPr>
        <w:t xml:space="preserve">– </w:t>
      </w:r>
      <w:r>
        <w:rPr>
          <w:i/>
          <w:iCs/>
          <w:sz w:val="18"/>
          <w:szCs w:val="18"/>
          <w:u w:val="single"/>
        </w:rPr>
        <w:t>andra nikotinhaltiga produkter</w:t>
      </w:r>
      <w:r>
        <w:rPr>
          <w:sz w:val="18"/>
          <w:szCs w:val="18"/>
        </w:rPr>
        <w:t>: nikotinhaltiga produkter för användning i mun eller näsa, med undantag för e-vätskor och produkter som innehåller tobak och som är hänförliga till kapitel 24 i den lydelse av Kombinerade nomenklaturen (KN) enligt rådets förordning (EEG) 2658/87 av den 23 juli 1987 om tulltaxe- och statistiknomenklaturen och om Gemensamma tulltaxan som gällde den 1 januari 2017,</w:t>
      </w:r>
    </w:p>
    <w:p w14:paraId="24763CAA" w14:textId="77777777" w:rsidR="008539B5" w:rsidRDefault="008539B5" w:rsidP="008539B5">
      <w:pPr>
        <w:pStyle w:val="Brdtextmedindrag"/>
        <w:rPr>
          <w:sz w:val="18"/>
          <w:szCs w:val="18"/>
        </w:rPr>
      </w:pPr>
      <w:r>
        <w:rPr>
          <w:sz w:val="18"/>
          <w:szCs w:val="18"/>
        </w:rPr>
        <w:t xml:space="preserve">– </w:t>
      </w:r>
      <w:r>
        <w:rPr>
          <w:i/>
          <w:iCs/>
          <w:sz w:val="18"/>
          <w:szCs w:val="18"/>
          <w:u w:val="single"/>
        </w:rPr>
        <w:t>yrkesmässig aktivitet</w:t>
      </w:r>
      <w:r>
        <w:rPr>
          <w:sz w:val="18"/>
          <w:szCs w:val="18"/>
        </w:rPr>
        <w:t>: sådan aktivitet som utförs av</w:t>
      </w:r>
    </w:p>
    <w:p w14:paraId="67020991" w14:textId="77777777" w:rsidR="008539B5" w:rsidRDefault="008539B5" w:rsidP="008539B5">
      <w:pPr>
        <w:pStyle w:val="Brdtextmedindrag"/>
        <w:rPr>
          <w:sz w:val="18"/>
          <w:szCs w:val="18"/>
        </w:rPr>
      </w:pPr>
      <w:r>
        <w:rPr>
          <w:sz w:val="18"/>
          <w:szCs w:val="18"/>
        </w:rPr>
        <w:t>1. en juridisk person, eller</w:t>
      </w:r>
    </w:p>
    <w:p w14:paraId="5435E846" w14:textId="77777777" w:rsidR="008539B5" w:rsidRDefault="008539B5" w:rsidP="008539B5">
      <w:pPr>
        <w:pStyle w:val="Brdtextmedindrag"/>
        <w:rPr>
          <w:sz w:val="18"/>
          <w:szCs w:val="18"/>
        </w:rPr>
      </w:pPr>
      <w:r>
        <w:rPr>
          <w:sz w:val="18"/>
          <w:szCs w:val="18"/>
        </w:rPr>
        <w:t>2. en enskild person om den avser varor som inte är avsedda för den enskildes eller dennes familjs personliga bruk,</w:t>
      </w:r>
    </w:p>
    <w:p w14:paraId="331CB526" w14:textId="77777777" w:rsidR="008539B5" w:rsidRDefault="008539B5" w:rsidP="008539B5">
      <w:pPr>
        <w:pStyle w:val="Brdtextmedindrag"/>
        <w:rPr>
          <w:sz w:val="18"/>
          <w:szCs w:val="18"/>
        </w:rPr>
      </w:pPr>
      <w:r>
        <w:rPr>
          <w:sz w:val="18"/>
          <w:szCs w:val="18"/>
        </w:rPr>
        <w:t xml:space="preserve">– </w:t>
      </w:r>
      <w:r>
        <w:rPr>
          <w:i/>
          <w:iCs/>
          <w:sz w:val="18"/>
          <w:szCs w:val="18"/>
          <w:u w:val="single"/>
        </w:rPr>
        <w:t>EU-land</w:t>
      </w:r>
      <w:r>
        <w:rPr>
          <w:sz w:val="18"/>
          <w:szCs w:val="18"/>
        </w:rPr>
        <w:t>: områden som tillhör Europeiska unionens punktskatteområde,</w:t>
      </w:r>
    </w:p>
    <w:p w14:paraId="6F5E45F9" w14:textId="77777777" w:rsidR="008539B5" w:rsidRDefault="008539B5" w:rsidP="008539B5">
      <w:pPr>
        <w:pStyle w:val="Brdtextmedindrag"/>
        <w:rPr>
          <w:sz w:val="18"/>
          <w:szCs w:val="18"/>
        </w:rPr>
      </w:pPr>
      <w:r>
        <w:rPr>
          <w:sz w:val="18"/>
          <w:szCs w:val="18"/>
        </w:rPr>
        <w:t>– </w:t>
      </w:r>
      <w:r>
        <w:rPr>
          <w:i/>
          <w:iCs/>
          <w:sz w:val="18"/>
          <w:szCs w:val="18"/>
          <w:u w:val="single"/>
        </w:rPr>
        <w:t>tredjeland</w:t>
      </w:r>
      <w:r>
        <w:rPr>
          <w:sz w:val="18"/>
          <w:szCs w:val="18"/>
        </w:rPr>
        <w:t>: länder och områden utanför Europeiska unionens punktskatteområde,</w:t>
      </w:r>
    </w:p>
    <w:p w14:paraId="0EAF5320" w14:textId="77777777" w:rsidR="008539B5" w:rsidRDefault="008539B5" w:rsidP="008539B5">
      <w:pPr>
        <w:pStyle w:val="Brdtextmedindrag"/>
        <w:rPr>
          <w:sz w:val="18"/>
          <w:szCs w:val="18"/>
        </w:rPr>
      </w:pPr>
      <w:r>
        <w:rPr>
          <w:sz w:val="18"/>
          <w:szCs w:val="18"/>
        </w:rPr>
        <w:t xml:space="preserve">– </w:t>
      </w:r>
      <w:r>
        <w:rPr>
          <w:i/>
          <w:iCs/>
          <w:sz w:val="18"/>
          <w:szCs w:val="18"/>
          <w:u w:val="single"/>
        </w:rPr>
        <w:t>distansförsäljning</w:t>
      </w:r>
      <w:r>
        <w:rPr>
          <w:sz w:val="18"/>
          <w:szCs w:val="18"/>
        </w:rPr>
        <w:t>: försäljning där varorna transporteras till Sverige från ett annat EU-land av säljaren eller av någon annan för säljarens räkning och köpet inte är yrkesmässigt för köparen,</w:t>
      </w:r>
    </w:p>
    <w:p w14:paraId="7714BB3A" w14:textId="77777777" w:rsidR="008539B5" w:rsidRDefault="008539B5" w:rsidP="008539B5">
      <w:pPr>
        <w:pStyle w:val="Brdtextmedindrag"/>
        <w:rPr>
          <w:sz w:val="18"/>
          <w:szCs w:val="18"/>
        </w:rPr>
      </w:pPr>
      <w:r>
        <w:rPr>
          <w:sz w:val="18"/>
          <w:szCs w:val="18"/>
        </w:rPr>
        <w:t xml:space="preserve">– </w:t>
      </w:r>
      <w:r>
        <w:rPr>
          <w:i/>
          <w:iCs/>
          <w:sz w:val="18"/>
          <w:szCs w:val="18"/>
          <w:u w:val="single"/>
        </w:rPr>
        <w:t>förordning (EG) nr 1272/2008</w:t>
      </w:r>
      <w:r>
        <w:rPr>
          <w:sz w:val="18"/>
          <w:szCs w:val="18"/>
        </w:rPr>
        <w:t>: Europaparlamentets och rådets förordning (EG) nr 1272/2008 av den 16 december 2008 om klassificering, märkning och förpackning av ämnen och blandningar, ändring och upphävande av direktiven 67/548/EEG och 1999/45/EG samt ändring av förordning (EG) nr 1907/2006 i den lydelse som gällde den 1 januari 2020,</w:t>
      </w:r>
    </w:p>
    <w:p w14:paraId="715FA0A5" w14:textId="77777777" w:rsidR="008539B5" w:rsidRDefault="008539B5" w:rsidP="008539B5">
      <w:pPr>
        <w:pStyle w:val="Brdtextmedindrag"/>
        <w:rPr>
          <w:sz w:val="18"/>
          <w:szCs w:val="18"/>
        </w:rPr>
      </w:pPr>
      <w:r>
        <w:rPr>
          <w:sz w:val="18"/>
          <w:szCs w:val="18"/>
        </w:rPr>
        <w:t xml:space="preserve">– </w:t>
      </w:r>
      <w:r>
        <w:rPr>
          <w:i/>
          <w:iCs/>
          <w:sz w:val="18"/>
          <w:szCs w:val="18"/>
          <w:u w:val="single"/>
        </w:rPr>
        <w:t>förordning (EU) 2017/745</w:t>
      </w:r>
      <w:r>
        <w:rPr>
          <w:i/>
          <w:iCs/>
          <w:sz w:val="18"/>
          <w:szCs w:val="18"/>
        </w:rPr>
        <w:t>:</w:t>
      </w:r>
      <w:r>
        <w:rPr>
          <w:sz w:val="18"/>
          <w:szCs w:val="18"/>
        </w:rPr>
        <w:t xml:space="preserve"> </w:t>
      </w:r>
      <w:r>
        <w:rPr>
          <w:i/>
          <w:iCs/>
          <w:sz w:val="18"/>
          <w:szCs w:val="18"/>
        </w:rPr>
        <w:t>Europaparlamentets och rådets förordning (EU) 2017/745 av den 5 april 2017 om medicintekniska produkter, om ändring av direktiv 2001/83/EG, förordning (EG) nr 178/2002 och förordning (EG) nr 1223/2009 och om upphävande av rådets direktiv 90/385/EEG och 93/42/EEG, i lydelsen enligt Europaparlamentets och rådets förordning (EU) 2020/561.</w:t>
      </w:r>
    </w:p>
    <w:p w14:paraId="7CA2CE74" w14:textId="77777777" w:rsidR="008539B5" w:rsidRDefault="008539B5" w:rsidP="008539B5">
      <w:pPr>
        <w:pStyle w:val="Brdtextmedindrag"/>
        <w:rPr>
          <w:sz w:val="18"/>
          <w:szCs w:val="18"/>
        </w:rPr>
      </w:pPr>
      <w:r>
        <w:rPr>
          <w:sz w:val="18"/>
          <w:szCs w:val="18"/>
        </w:rPr>
        <w:t xml:space="preserve">Med </w:t>
      </w:r>
      <w:r>
        <w:rPr>
          <w:i/>
          <w:iCs/>
          <w:sz w:val="18"/>
          <w:szCs w:val="18"/>
          <w:u w:val="single"/>
        </w:rPr>
        <w:t>import</w:t>
      </w:r>
      <w:r>
        <w:rPr>
          <w:sz w:val="18"/>
          <w:szCs w:val="18"/>
        </w:rPr>
        <w:t xml:space="preserve"> avses i denna lag införsel av skattepliktig vara till Sverige från tredjeland under förutsättning att varan inte omfattas av sådant suspensivt tullförfarande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w:t>
      </w:r>
    </w:p>
    <w:p w14:paraId="0CD7235E" w14:textId="77777777" w:rsidR="008539B5" w:rsidRDefault="008539B5" w:rsidP="008539B5">
      <w:pPr>
        <w:pStyle w:val="Brdtextmedindrag"/>
        <w:rPr>
          <w:sz w:val="18"/>
          <w:szCs w:val="18"/>
        </w:rPr>
      </w:pPr>
      <w:r>
        <w:rPr>
          <w:sz w:val="18"/>
          <w:szCs w:val="18"/>
        </w:rPr>
        <w:t xml:space="preserve">Med </w:t>
      </w:r>
      <w:r>
        <w:rPr>
          <w:i/>
          <w:iCs/>
          <w:sz w:val="18"/>
          <w:szCs w:val="18"/>
          <w:u w:val="single"/>
        </w:rPr>
        <w:t>tullskuld</w:t>
      </w:r>
      <w:r>
        <w:rPr>
          <w:sz w:val="18"/>
          <w:szCs w:val="18"/>
        </w:rPr>
        <w:t xml:space="preserve"> och </w:t>
      </w:r>
      <w:r>
        <w:rPr>
          <w:i/>
          <w:iCs/>
          <w:sz w:val="18"/>
          <w:szCs w:val="18"/>
          <w:u w:val="single"/>
        </w:rPr>
        <w:t>unionsvara</w:t>
      </w:r>
      <w:r>
        <w:rPr>
          <w:sz w:val="18"/>
          <w:szCs w:val="18"/>
        </w:rPr>
        <w:t xml:space="preserve"> avses i denna lag detsamma som i artikel 5 i Europaparlamentets och rådets förordning (EU) nr 952/2013 av den 9 oktober 2013 om fastställande av en tullkodex för unionen.</w:t>
      </w:r>
    </w:p>
    <w:p w14:paraId="34747DEE" w14:textId="77777777" w:rsidR="008539B5" w:rsidRDefault="008539B5" w:rsidP="008539B5">
      <w:pPr>
        <w:pStyle w:val="Brdtextmedindrag"/>
        <w:ind w:firstLine="0"/>
      </w:pPr>
    </w:p>
    <w:p w14:paraId="740FD073" w14:textId="02E1A5D0" w:rsidR="008539B5" w:rsidRDefault="008539B5" w:rsidP="008539B5">
      <w:pPr>
        <w:pStyle w:val="Brdtextmedindrag"/>
        <w:ind w:firstLine="0"/>
        <w:rPr>
          <w:b/>
          <w:sz w:val="18"/>
          <w:szCs w:val="18"/>
        </w:rPr>
      </w:pPr>
      <w:r>
        <w:t xml:space="preserve">I paragrafens </w:t>
      </w:r>
      <w:r>
        <w:rPr>
          <w:i/>
        </w:rPr>
        <w:t xml:space="preserve">första stycke </w:t>
      </w:r>
      <w:r>
        <w:t xml:space="preserve">definieras vissa uttryck som förekommer i lagen. I </w:t>
      </w:r>
      <w:r>
        <w:rPr>
          <w:i/>
          <w:iCs/>
        </w:rPr>
        <w:t>nionde</w:t>
      </w:r>
      <w:r>
        <w:rPr>
          <w:i/>
        </w:rPr>
        <w:t xml:space="preserve"> strecksatsen</w:t>
      </w:r>
      <w:r>
        <w:t xml:space="preserve"> införs uttrycket ”förordning (EU) 2017/745”. Med det uttrycket avses MDR-förordningen, dvs. Europa</w:t>
      </w:r>
      <w:r>
        <w:softHyphen/>
        <w:t>parlamentets och rådets förordning (EU) 2017/745 av den 5 april 2017 om medicintekniska produkter, om ändring av direktiv 2001/83/EG, för</w:t>
      </w:r>
      <w:r>
        <w:softHyphen/>
        <w:t>ord</w:t>
      </w:r>
      <w:r>
        <w:softHyphen/>
        <w:t>ning (EG) nr 178/2002 och förordning (EG) nr 1223/2009 och om upp</w:t>
      </w:r>
      <w:r>
        <w:softHyphen/>
        <w:t>hävande av rådets direktiv 90/385/EEG och 93/42/EEG. Hänvisningen till MDR-förordningen är statisk och avser MDR-förordningen i lydelsen enligt förordning (EU) 2020/561. Defini</w:t>
      </w:r>
      <w:r>
        <w:softHyphen/>
        <w:t>tionen används i 5 §, se författ</w:t>
      </w:r>
      <w:r>
        <w:softHyphen/>
        <w:t>nings</w:t>
      </w:r>
      <w:r>
        <w:softHyphen/>
        <w:t xml:space="preserve">kommentaren till den paragrafen. </w:t>
      </w:r>
    </w:p>
    <w:p w14:paraId="1DBCC670" w14:textId="77777777" w:rsidR="008539B5" w:rsidRDefault="008539B5" w:rsidP="008539B5">
      <w:pPr>
        <w:pStyle w:val="Brdtextmedindrag"/>
        <w:ind w:firstLine="0"/>
        <w:rPr>
          <w:b/>
          <w:sz w:val="18"/>
          <w:szCs w:val="18"/>
        </w:rPr>
      </w:pPr>
    </w:p>
    <w:p w14:paraId="6E15777F" w14:textId="4E2F3BF7" w:rsidR="008539B5" w:rsidRDefault="008539B5" w:rsidP="008539B5">
      <w:pPr>
        <w:pStyle w:val="Brdtextmedindrag"/>
        <w:ind w:firstLine="0"/>
        <w:rPr>
          <w:sz w:val="18"/>
          <w:szCs w:val="18"/>
        </w:rPr>
      </w:pPr>
      <w:r>
        <w:rPr>
          <w:b/>
          <w:sz w:val="18"/>
          <w:szCs w:val="18"/>
        </w:rPr>
        <w:t>5 §</w:t>
      </w:r>
      <w:r>
        <w:rPr>
          <w:sz w:val="18"/>
          <w:szCs w:val="18"/>
        </w:rPr>
        <w:t>    Skatt enligt 3 och 4 §§ tas inte ut för</w:t>
      </w:r>
    </w:p>
    <w:p w14:paraId="489647E9" w14:textId="77777777" w:rsidR="008539B5" w:rsidRDefault="008539B5" w:rsidP="008539B5">
      <w:pPr>
        <w:pStyle w:val="Brdtextmedindrag"/>
        <w:rPr>
          <w:sz w:val="18"/>
          <w:szCs w:val="18"/>
        </w:rPr>
      </w:pPr>
      <w:r>
        <w:rPr>
          <w:sz w:val="18"/>
          <w:szCs w:val="18"/>
        </w:rPr>
        <w:t>1. produkter som är klassificerade som narkotika enligt narkotikastrafflagen (1968:64) eller som hälsofarliga varor enligt lagen (1999:42) om förbud mot vissa hälsofarliga varor,</w:t>
      </w:r>
    </w:p>
    <w:p w14:paraId="48518A63" w14:textId="1153C545" w:rsidR="008539B5" w:rsidRDefault="008539B5" w:rsidP="008539B5">
      <w:pPr>
        <w:pStyle w:val="Brdtextmedindrag"/>
        <w:rPr>
          <w:sz w:val="18"/>
          <w:szCs w:val="18"/>
        </w:rPr>
      </w:pPr>
      <w:r>
        <w:rPr>
          <w:sz w:val="18"/>
          <w:szCs w:val="18"/>
        </w:rPr>
        <w:t>2. </w:t>
      </w:r>
      <w:bookmarkStart w:id="826" w:name="_Hlk2261694"/>
      <w:r>
        <w:rPr>
          <w:sz w:val="18"/>
          <w:szCs w:val="18"/>
        </w:rPr>
        <w:t>läkemedel som uppfyller kraven för att få säljas enligt 5 kap. 1 § läkemedels</w:t>
      </w:r>
      <w:r>
        <w:rPr>
          <w:sz w:val="18"/>
          <w:szCs w:val="18"/>
        </w:rPr>
        <w:softHyphen/>
        <w:t xml:space="preserve">lagen (2015:315) eller medicintekniska produkter </w:t>
      </w:r>
      <w:r>
        <w:rPr>
          <w:i/>
          <w:sz w:val="18"/>
          <w:szCs w:val="18"/>
        </w:rPr>
        <w:t>och andra produkter</w:t>
      </w:r>
      <w:r>
        <w:rPr>
          <w:sz w:val="18"/>
          <w:szCs w:val="18"/>
        </w:rPr>
        <w:t xml:space="preserve"> som får släppas ut på marknaden eller tas i bruk i Sverige enligt </w:t>
      </w:r>
      <w:r>
        <w:rPr>
          <w:i/>
          <w:sz w:val="18"/>
          <w:szCs w:val="18"/>
        </w:rPr>
        <w:t>förordning (EU) 2017/745,</w:t>
      </w:r>
      <w:bookmarkEnd w:id="826"/>
    </w:p>
    <w:p w14:paraId="7B36E282" w14:textId="77777777" w:rsidR="008539B5" w:rsidRDefault="008539B5" w:rsidP="008539B5">
      <w:pPr>
        <w:pStyle w:val="Brdtextmedindrag"/>
        <w:rPr>
          <w:sz w:val="18"/>
          <w:szCs w:val="18"/>
        </w:rPr>
      </w:pPr>
      <w:r>
        <w:rPr>
          <w:sz w:val="18"/>
          <w:szCs w:val="18"/>
        </w:rPr>
        <w:t>3. produkter som är skattepliktiga enligt lagen (1994:1563) om tobaksskatt, eller</w:t>
      </w:r>
    </w:p>
    <w:p w14:paraId="039CA0AC" w14:textId="77777777" w:rsidR="008539B5" w:rsidRDefault="008539B5" w:rsidP="008539B5">
      <w:pPr>
        <w:pStyle w:val="Brdtextmedindrag"/>
        <w:rPr>
          <w:sz w:val="18"/>
          <w:szCs w:val="18"/>
        </w:rPr>
      </w:pPr>
      <w:r>
        <w:rPr>
          <w:sz w:val="18"/>
          <w:szCs w:val="18"/>
        </w:rPr>
        <w:t>4. produkter som vid klassificering och märkning enligt förordning (EG) nr 1272/2008 tillhör faroklassen akut toxicitet i farokategorierna 1, 2 eller 3, med undantag för högkoncentrerade e-vätskor.</w:t>
      </w:r>
    </w:p>
    <w:p w14:paraId="2ACC9B4F" w14:textId="77777777" w:rsidR="008539B5" w:rsidRDefault="008539B5" w:rsidP="008539B5">
      <w:pPr>
        <w:pStyle w:val="Brdtextmedindrag"/>
      </w:pPr>
    </w:p>
    <w:p w14:paraId="066F01B7" w14:textId="6F1D8764" w:rsidR="008539B5" w:rsidRDefault="008539B5" w:rsidP="008539B5">
      <w:pPr>
        <w:pStyle w:val="Brdtextmedindrag"/>
        <w:ind w:firstLine="0"/>
      </w:pPr>
      <w:r>
        <w:t xml:space="preserve">I paragrafen anges vissa undantag från skatteplikten enligt 3 och 4 §§. Ändringen i </w:t>
      </w:r>
      <w:r>
        <w:rPr>
          <w:i/>
        </w:rPr>
        <w:t xml:space="preserve">punkt 2 </w:t>
      </w:r>
      <w:r>
        <w:t>är en följd av att lagen (1993:584) om medicin</w:t>
      </w:r>
      <w:r>
        <w:softHyphen/>
        <w:t>tekniska produkter upphävs. I stället görs en hänvisning till MDR-för</w:t>
      </w:r>
      <w:r>
        <w:softHyphen/>
        <w:t>ord</w:t>
      </w:r>
      <w:r>
        <w:softHyphen/>
        <w:t>ning</w:t>
      </w:r>
      <w:r>
        <w:softHyphen/>
        <w:t>en. Skatt ska således inte tas ut på medicintekniska produkter eller till</w:t>
      </w:r>
      <w:r>
        <w:softHyphen/>
        <w:t>behör till medicintekniska produkter som omfattas av den EU-för</w:t>
      </w:r>
      <w:r>
        <w:softHyphen/>
        <w:t>ord</w:t>
      </w:r>
      <w:r>
        <w:softHyphen/>
        <w:t>ningen. Skatt ska inte heller tas ut på de produkter som också kommer att omfattas av MDR-förordningen och som anges i bilaga XVI till den för</w:t>
      </w:r>
      <w:r>
        <w:softHyphen/>
        <w:t>ord</w:t>
      </w:r>
      <w:r>
        <w:softHyphen/>
        <w:t>ningen. Dessa produkter används inte för medicinska ändamål utan är i stället enligt tillverkaren avsedda att användas för estetiska eller andra icke-medicinska ändamål. MDR-förordningens bestämmelser kommer att omfatta även dessa produkter när kommissionen beslutat genom</w:t>
      </w:r>
      <w:r>
        <w:softHyphen/>
        <w:t>för</w:t>
      </w:r>
      <w:r>
        <w:softHyphen/>
        <w:t>ande</w:t>
      </w:r>
      <w:r>
        <w:softHyphen/>
        <w:t>akter i enlighet med artikel 1.2 och 9 i MDR-förordningen, se avsnitt 18.2 och författningskommentaren i avsnitt 21.2. Någon sådan genom</w:t>
      </w:r>
      <w:r>
        <w:softHyphen/>
        <w:t>för</w:t>
      </w:r>
      <w:r>
        <w:softHyphen/>
        <w:t>ande</w:t>
      </w:r>
      <w:r>
        <w:softHyphen/>
        <w:t xml:space="preserve">akt har ännu inte beslutats. </w:t>
      </w:r>
    </w:p>
    <w:p w14:paraId="6BA17F0D" w14:textId="77777777" w:rsidR="008539B5" w:rsidRDefault="008539B5" w:rsidP="008539B5">
      <w:pPr>
        <w:pStyle w:val="Brdtextmedindrag"/>
      </w:pPr>
      <w:r>
        <w:t>Övervägandena finns i avsnitt 13.4.</w:t>
      </w:r>
    </w:p>
    <w:p w14:paraId="2D94110E" w14:textId="77777777" w:rsidR="008539B5" w:rsidRDefault="008539B5" w:rsidP="008539B5">
      <w:pPr>
        <w:pStyle w:val="Rubrik4utannumrering"/>
      </w:pPr>
      <w:r>
        <w:t>Ikraftträdande- och övergångsbestämmelser</w:t>
      </w:r>
    </w:p>
    <w:p w14:paraId="245F1F54" w14:textId="25A2CF24" w:rsidR="008539B5" w:rsidRDefault="008539B5" w:rsidP="008539B5">
      <w:pPr>
        <w:pStyle w:val="Brdtextmedindrag"/>
        <w:rPr>
          <w:sz w:val="18"/>
          <w:szCs w:val="18"/>
        </w:rPr>
      </w:pPr>
      <w:r>
        <w:rPr>
          <w:sz w:val="18"/>
          <w:szCs w:val="18"/>
        </w:rPr>
        <w:t>1. Denna lag träder i kraft den 15 juli 2021.</w:t>
      </w:r>
    </w:p>
    <w:p w14:paraId="704199CD" w14:textId="77777777" w:rsidR="008539B5" w:rsidRDefault="008539B5" w:rsidP="008539B5">
      <w:pPr>
        <w:pStyle w:val="Brdtextmedindrag"/>
        <w:rPr>
          <w:sz w:val="18"/>
          <w:szCs w:val="18"/>
        </w:rPr>
      </w:pPr>
      <w:r>
        <w:rPr>
          <w:sz w:val="18"/>
          <w:szCs w:val="18"/>
        </w:rPr>
        <w:t>2. Äldre bestämmelser gäller fortfarande för förhållanden som hänför sig till tiden före ikraftträdandet.</w:t>
      </w:r>
    </w:p>
    <w:p w14:paraId="1FB647D5" w14:textId="77777777" w:rsidR="008539B5" w:rsidRDefault="008539B5" w:rsidP="008539B5">
      <w:pPr>
        <w:pStyle w:val="Brdtextmedindrag"/>
      </w:pPr>
    </w:p>
    <w:p w14:paraId="2EEE81AF" w14:textId="77F9B48E" w:rsidR="008539B5" w:rsidRDefault="008539B5" w:rsidP="008539B5">
      <w:pPr>
        <w:pStyle w:val="Brdtextmedindrag"/>
        <w:ind w:firstLine="0"/>
      </w:pPr>
      <w:r>
        <w:t xml:space="preserve">Av </w:t>
      </w:r>
      <w:r>
        <w:rPr>
          <w:i/>
          <w:iCs/>
        </w:rPr>
        <w:t>punkt 1</w:t>
      </w:r>
      <w:r>
        <w:t xml:space="preserve"> följer att lagen ska träda i kraft den 15 juli 2021. Av artikel 123.2 i MDR-förordningen framgår det att den ska börja tillämpas den 26 maj 2021. Lagen träder i kraft den 15 juli 2021, vilket är så snart som möjligt efter det att MDR-förordningen börjar tillämpas. I </w:t>
      </w:r>
      <w:r>
        <w:rPr>
          <w:i/>
          <w:iCs/>
        </w:rPr>
        <w:t>punkt 2</w:t>
      </w:r>
      <w:r>
        <w:t xml:space="preserve"> tydliggörs att äldre bestämmelser fortfarande gäller för förhållanden som hänför sig till tiden före ikraftträdandet.</w:t>
      </w:r>
    </w:p>
    <w:p w14:paraId="0EF1DF1C" w14:textId="77777777" w:rsidR="008539B5" w:rsidRDefault="008539B5" w:rsidP="008539B5">
      <w:pPr>
        <w:pStyle w:val="Brdtextmedindrag"/>
      </w:pPr>
      <w:r>
        <w:t>Övervägandena finns i avsnitt 18.2.</w:t>
      </w:r>
    </w:p>
    <w:p w14:paraId="7008E20D" w14:textId="77777777" w:rsidR="008539B5" w:rsidRDefault="008539B5" w:rsidP="001C01D5">
      <w:pPr>
        <w:pStyle w:val="Rubrik2"/>
        <w:spacing w:before="360"/>
      </w:pPr>
      <w:bookmarkStart w:id="827" w:name="_Toc65132774"/>
      <w:bookmarkStart w:id="828" w:name="_Toc69367643"/>
      <w:r>
        <w:t>Förslaget till lag om ändring i lagen (2018:1091) med kompletterande bestämmelser om etisk granskning till EU:s förordning om kliniska prövningar av humanläkemedel</w:t>
      </w:r>
      <w:bookmarkEnd w:id="827"/>
      <w:bookmarkEnd w:id="828"/>
      <w:r>
        <w:t xml:space="preserve"> </w:t>
      </w:r>
    </w:p>
    <w:p w14:paraId="1FD5055C" w14:textId="475EBFDA" w:rsidR="008539B5" w:rsidRDefault="008539B5" w:rsidP="008539B5">
      <w:pPr>
        <w:pStyle w:val="Brdtext"/>
        <w:rPr>
          <w:sz w:val="18"/>
          <w:szCs w:val="18"/>
        </w:rPr>
      </w:pPr>
      <w:r>
        <w:rPr>
          <w:b/>
          <w:bCs/>
          <w:sz w:val="18"/>
          <w:szCs w:val="18"/>
        </w:rPr>
        <w:t>4 §</w:t>
      </w:r>
      <w:r>
        <w:rPr>
          <w:sz w:val="18"/>
          <w:szCs w:val="18"/>
        </w:rPr>
        <w:t>    Vid etisk granskning av en ansökan om tillstånd att utföra klinisk läkemedelsprövning ska 25</w:t>
      </w:r>
      <w:r>
        <w:rPr>
          <w:i/>
          <w:iCs/>
          <w:sz w:val="18"/>
          <w:szCs w:val="18"/>
        </w:rPr>
        <w:t>–28 §</w:t>
      </w:r>
      <w:r>
        <w:rPr>
          <w:sz w:val="18"/>
          <w:szCs w:val="18"/>
        </w:rPr>
        <w:t>§ lagen (2003:460) om etikprövning av forskning som avser människor tillämpas.</w:t>
      </w:r>
    </w:p>
    <w:p w14:paraId="4A3B5EFB" w14:textId="77777777" w:rsidR="008539B5" w:rsidRDefault="008539B5" w:rsidP="008539B5">
      <w:pPr>
        <w:pStyle w:val="Brdtextmedindrag"/>
        <w:ind w:firstLine="0"/>
      </w:pPr>
    </w:p>
    <w:p w14:paraId="62B7A4BD" w14:textId="77777777" w:rsidR="008539B5" w:rsidRDefault="008539B5" w:rsidP="008539B5">
      <w:pPr>
        <w:pStyle w:val="Brdtext"/>
      </w:pPr>
      <w:r>
        <w:t>Paragrafen innehåller en bestämmelse om vilka bestämmelser i lagen (2003:460) om etikprövning av forskning som avser människor (etik</w:t>
      </w:r>
      <w:r>
        <w:softHyphen/>
        <w:t>pröv</w:t>
      </w:r>
      <w:r>
        <w:softHyphen/>
        <w:t>nings</w:t>
      </w:r>
      <w:r>
        <w:softHyphen/>
        <w:t>lagen) som ska tillämpas vid den etiska granskningen av en ansökan om tillstånd till klinisk läkemedelsprövning.</w:t>
      </w:r>
    </w:p>
    <w:p w14:paraId="3A37D388" w14:textId="07BD27EA" w:rsidR="008539B5" w:rsidRDefault="008539B5" w:rsidP="008539B5">
      <w:pPr>
        <w:pStyle w:val="Brdtextmedindrag"/>
      </w:pPr>
      <w:r>
        <w:t>I paragrafen görs en ändring som innebär att 27 § etikprövningslagen i sin helhet blir tillämplig vid den etiska granskningen. Ändringen innebär att en avdelning vid Etikprövningsmyndigheten får lämna över till ord</w:t>
      </w:r>
      <w:r>
        <w:softHyphen/>
        <w:t>för</w:t>
      </w:r>
      <w:r>
        <w:softHyphen/>
        <w:t>and</w:t>
      </w:r>
      <w:r>
        <w:softHyphen/>
        <w:t>en eller någon annan ledamot att efter prövning i sak avgöra ett visst ärende eller ärenden som är sådana att tidigare vägledande av</w:t>
      </w:r>
      <w:r>
        <w:softHyphen/>
        <w:t>gör</w:t>
      </w:r>
      <w:r>
        <w:softHyphen/>
        <w:t>and</w:t>
      </w:r>
      <w:r>
        <w:softHyphen/>
        <w:t>en kan tillämpas eller som annars är av sådant slag att de inte behöver av</w:t>
      </w:r>
      <w:r>
        <w:softHyphen/>
        <w:t>göras av avdel</w:t>
      </w:r>
      <w:r>
        <w:softHyphen/>
        <w:t xml:space="preserve">ningen.   </w:t>
      </w:r>
    </w:p>
    <w:p w14:paraId="0ABADF54" w14:textId="7EB0F9F8" w:rsidR="008539B5" w:rsidRDefault="008539B5" w:rsidP="008539B5">
      <w:pPr>
        <w:pStyle w:val="Brdtextmedindrag"/>
      </w:pPr>
      <w:r>
        <w:t>Av artikel 2.2.11 i EU-förordningen framgår att det organ som ska göra den etiska granskningen ska ha befogenhet att avge yttranden med be</w:t>
      </w:r>
      <w:r>
        <w:softHyphen/>
        <w:t>akt</w:t>
      </w:r>
      <w:r>
        <w:softHyphen/>
        <w:t>an</w:t>
      </w:r>
      <w:r>
        <w:softHyphen/>
        <w:t>de av synpunkter från lekmän, i synnerhet patienter eller patient</w:t>
      </w:r>
      <w:r>
        <w:softHyphen/>
        <w:t>organisa</w:t>
      </w:r>
      <w:r>
        <w:softHyphen/>
        <w:t>tioner. I 25 § andra stycket etikprövningslagen föreskrivs att vid de avdelningar som utför etisk granskning ska minst en av de ledamöter som företräder allmänna intressen representera en eller flera patient</w:t>
      </w:r>
      <w:r>
        <w:softHyphen/>
        <w:t>organisa</w:t>
      </w:r>
      <w:r>
        <w:softHyphen/>
        <w:t>tioner. Möjligheten till delegation kan utnyttjas endast om syn</w:t>
      </w:r>
      <w:r>
        <w:softHyphen/>
        <w:t xml:space="preserve">punkter från en sådan ledamot beaktas under handläggningens gång. </w:t>
      </w:r>
    </w:p>
    <w:p w14:paraId="3E16419A" w14:textId="77777777" w:rsidR="008539B5" w:rsidRDefault="008539B5" w:rsidP="008539B5">
      <w:pPr>
        <w:pStyle w:val="Brdtextmedindrag"/>
      </w:pPr>
      <w:r>
        <w:t>Övervägandena finns i avsnitt 10.7.</w:t>
      </w:r>
    </w:p>
    <w:p w14:paraId="76DF919A" w14:textId="77777777" w:rsidR="008539B5" w:rsidRDefault="008539B5" w:rsidP="008539B5">
      <w:pPr>
        <w:pStyle w:val="Rubrik4utannumrering"/>
      </w:pPr>
      <w:r>
        <w:t>Ikraftträdandebestämmelse</w:t>
      </w:r>
    </w:p>
    <w:p w14:paraId="79E1A6EB" w14:textId="77777777" w:rsidR="008539B5" w:rsidRDefault="008539B5" w:rsidP="008539B5">
      <w:pPr>
        <w:pStyle w:val="Brdtextmedindrag"/>
        <w:ind w:firstLine="0"/>
        <w:rPr>
          <w:sz w:val="18"/>
          <w:szCs w:val="18"/>
        </w:rPr>
      </w:pPr>
      <w:r>
        <w:rPr>
          <w:sz w:val="18"/>
          <w:szCs w:val="18"/>
        </w:rPr>
        <w:t>Denna lag träder i kraft den dag som regeringen bestämmer.</w:t>
      </w:r>
    </w:p>
    <w:p w14:paraId="60CD8DD0" w14:textId="77777777" w:rsidR="008539B5" w:rsidRDefault="008539B5" w:rsidP="008539B5">
      <w:pPr>
        <w:pStyle w:val="Brdtextmedindrag"/>
      </w:pPr>
    </w:p>
    <w:p w14:paraId="48C65BEC" w14:textId="1A5E71C1" w:rsidR="008539B5" w:rsidRDefault="008539B5" w:rsidP="008539B5">
      <w:pPr>
        <w:pStyle w:val="Brdtextmedindrag"/>
        <w:ind w:firstLine="0"/>
      </w:pPr>
      <w:r>
        <w:t>Ikraftträdandebestämmelsen anger att lagen ska träda i kraft den dag som regeringen bestämmer. Ikraftträdandetidpunkten är beroende av när förordning (EU) nr 536/2014 ska börja tillämpas. Enligt artikel 99 i den EU-förordningen ska förordningen börja tillämpas sex månader efter det att kommissionen offentliggjort ett meddelande om att en EU-portal och en EU-databas bedömts vara fullt funktionsdugliga. Så har ännu inte skett.    </w:t>
      </w:r>
    </w:p>
    <w:p w14:paraId="7CC15422" w14:textId="77777777" w:rsidR="008539B5" w:rsidRDefault="008539B5" w:rsidP="001C01D5">
      <w:pPr>
        <w:pStyle w:val="Rubrik2"/>
        <w:spacing w:before="360"/>
      </w:pPr>
      <w:bookmarkStart w:id="829" w:name="_Toc65132775"/>
      <w:bookmarkStart w:id="830" w:name="_Toc69367644"/>
      <w:r>
        <w:t>Förslaget till lag om ändring i lagen (2018:2088) om tobak och liknande produkter</w:t>
      </w:r>
      <w:bookmarkEnd w:id="829"/>
      <w:bookmarkEnd w:id="830"/>
    </w:p>
    <w:p w14:paraId="1FC58FAB" w14:textId="77777777" w:rsidR="008539B5" w:rsidRDefault="008539B5" w:rsidP="008539B5">
      <w:pPr>
        <w:pStyle w:val="Brdtext"/>
        <w:spacing w:before="270"/>
        <w:rPr>
          <w:b/>
          <w:sz w:val="18"/>
          <w:szCs w:val="18"/>
        </w:rPr>
      </w:pPr>
      <w:r>
        <w:rPr>
          <w:b/>
          <w:sz w:val="18"/>
          <w:szCs w:val="18"/>
        </w:rPr>
        <w:t>1 kap.</w:t>
      </w:r>
    </w:p>
    <w:p w14:paraId="79255B93" w14:textId="66894AD5" w:rsidR="008539B5" w:rsidRDefault="008539B5" w:rsidP="008539B5">
      <w:pPr>
        <w:pStyle w:val="Brdtext"/>
        <w:rPr>
          <w:b/>
          <w:sz w:val="18"/>
          <w:szCs w:val="18"/>
        </w:rPr>
      </w:pPr>
      <w:r>
        <w:rPr>
          <w:b/>
          <w:sz w:val="18"/>
          <w:szCs w:val="18"/>
        </w:rPr>
        <w:t>4 §    </w:t>
      </w:r>
      <w:r>
        <w:rPr>
          <w:sz w:val="18"/>
          <w:szCs w:val="18"/>
        </w:rPr>
        <w:t>Lagen ska inte tillämpas på produkter som är klassificerade som narkotika enligt narkotikastrafflagen (1968:64) eller som hälsofarliga varor enligt lagen (1999:42) om förbud mot vissa hälsofarliga varor.</w:t>
      </w:r>
    </w:p>
    <w:p w14:paraId="2937090B" w14:textId="77777777" w:rsidR="008539B5" w:rsidRDefault="008539B5" w:rsidP="008539B5">
      <w:pPr>
        <w:pStyle w:val="Brdtextmedindrag"/>
        <w:rPr>
          <w:i/>
          <w:sz w:val="18"/>
          <w:szCs w:val="18"/>
        </w:rPr>
      </w:pPr>
      <w:r>
        <w:rPr>
          <w:sz w:val="18"/>
          <w:szCs w:val="18"/>
        </w:rPr>
        <w:t xml:space="preserve">I fråga om elektroniska cigaretter och påfyllningsbehållare ska lagen inte tillämpas på läkemedel som omfattas av läkemedelslagen (2015:315) eller </w:t>
      </w:r>
      <w:bookmarkStart w:id="831" w:name="_Hlk2263798"/>
      <w:r>
        <w:rPr>
          <w:i/>
          <w:sz w:val="18"/>
          <w:szCs w:val="18"/>
        </w:rPr>
        <w:t xml:space="preserve">på medicintekniska produkter och andra produkter som omfattas </w:t>
      </w:r>
      <w:bookmarkEnd w:id="831"/>
      <w:r>
        <w:rPr>
          <w:i/>
          <w:sz w:val="18"/>
          <w:szCs w:val="18"/>
        </w:rPr>
        <w:t>av</w:t>
      </w:r>
      <w:r>
        <w:rPr>
          <w:sz w:val="18"/>
          <w:szCs w:val="18"/>
        </w:rPr>
        <w:t xml:space="preserve"> </w:t>
      </w:r>
      <w:r>
        <w:rPr>
          <w:i/>
          <w:sz w:val="18"/>
          <w:szCs w:val="18"/>
        </w:rPr>
        <w:t>Europa</w:t>
      </w:r>
      <w:r>
        <w:rPr>
          <w:i/>
          <w:sz w:val="18"/>
          <w:szCs w:val="18"/>
        </w:rPr>
        <w:softHyphen/>
        <w:t>parla</w:t>
      </w:r>
      <w:r>
        <w:rPr>
          <w:i/>
          <w:sz w:val="18"/>
          <w:szCs w:val="18"/>
        </w:rPr>
        <w:softHyphen/>
        <w:t>mentets och rådets förordning (EU) 2017/745 av den 5 april 2017 om medicin</w:t>
      </w:r>
      <w:r>
        <w:rPr>
          <w:i/>
          <w:sz w:val="18"/>
          <w:szCs w:val="18"/>
        </w:rPr>
        <w:softHyphen/>
        <w:t>tekniska produkter, om ändring av direktiv 2001/83/EG, förordning (EG) nr 178/2002 och förordning (EG) nr 1223/2009 och om upphävande av rådets direktiv 90/385/EEG och 93/42/EEG.</w:t>
      </w:r>
    </w:p>
    <w:p w14:paraId="3F62C18A" w14:textId="77777777" w:rsidR="008539B5" w:rsidRDefault="008539B5" w:rsidP="008539B5">
      <w:pPr>
        <w:pStyle w:val="Brdtextmedindrag"/>
        <w:rPr>
          <w:sz w:val="18"/>
          <w:szCs w:val="18"/>
        </w:rPr>
      </w:pPr>
      <w:r>
        <w:rPr>
          <w:sz w:val="18"/>
          <w:szCs w:val="18"/>
        </w:rPr>
        <w:t>I fråga om elektroniska cigaretter och påfyllningsbehållare gäller även produkt</w:t>
      </w:r>
      <w:r>
        <w:rPr>
          <w:sz w:val="18"/>
          <w:szCs w:val="18"/>
        </w:rPr>
        <w:softHyphen/>
        <w:t>säkerhetslagen (2004:451).</w:t>
      </w:r>
    </w:p>
    <w:p w14:paraId="4AA79D1B" w14:textId="77777777" w:rsidR="008539B5" w:rsidRDefault="008539B5" w:rsidP="008539B5">
      <w:pPr>
        <w:pStyle w:val="Brdtextmedindrag"/>
      </w:pPr>
    </w:p>
    <w:p w14:paraId="1B42E3B6" w14:textId="77777777" w:rsidR="008539B5" w:rsidRDefault="008539B5" w:rsidP="008539B5">
      <w:pPr>
        <w:pStyle w:val="Brdtextmedindrag"/>
        <w:ind w:firstLine="0"/>
      </w:pPr>
      <w:r>
        <w:t xml:space="preserve">Paragrafen anger när lagen (2018:2088) om tobak och liknande produkter inte ska tillämpas. Ändringen i </w:t>
      </w:r>
      <w:r>
        <w:rPr>
          <w:i/>
        </w:rPr>
        <w:t>andra stycket</w:t>
      </w:r>
      <w:r>
        <w:t xml:space="preserve"> är en följd av att lagen (1993:584) om medicintekniska produkter upphävs. I stället görs en hän</w:t>
      </w:r>
      <w:r>
        <w:softHyphen/>
        <w:t xml:space="preserve">visning till MDR-förordningen. Ändringen innebär att </w:t>
      </w:r>
      <w:bookmarkStart w:id="832" w:name="_Hlk64207514"/>
      <w:r>
        <w:t xml:space="preserve">i fråga om elektroniska cigaretter eller påfyllningsbehållare ska lagen inte tillämpas </w:t>
      </w:r>
      <w:bookmarkEnd w:id="832"/>
      <w:r>
        <w:t>på medicintekniska produkter eller tillbehör till medicintekniska pro</w:t>
      </w:r>
      <w:r>
        <w:softHyphen/>
        <w:t>dukt</w:t>
      </w:r>
      <w:r>
        <w:softHyphen/>
        <w:t>er. MDR-förordningens bestämmelser ska även omfatta sådana produkter som anges i bilaga XVI till den förordningen. Dessa är vissa grupper av pro</w:t>
      </w:r>
      <w:r>
        <w:softHyphen/>
        <w:t>dukter som enligt en tillverkare endast är avsedda för estetiska eller andra icke-medicinska ändamål men som liknar medicintekniska pro</w:t>
      </w:r>
      <w:r>
        <w:softHyphen/>
        <w:t>dukter i fråga om funktion och riskprofil. Dessa produkter kommer att om</w:t>
      </w:r>
      <w:r>
        <w:softHyphen/>
        <w:t>fattas av MDR-förordningen sex månader efter det att kommissionen be</w:t>
      </w:r>
      <w:r>
        <w:softHyphen/>
        <w:t>slutat om en genomförandeakt om dessa produkter, se artiklarna 1.2 och 9 i MDR-förordningen. Något sådant beslut har ännu inte fattats. När dessa produkter omfattas av MDR-förordningen kommer lagen inte heller att tillämpas på dessa produkter.</w:t>
      </w:r>
    </w:p>
    <w:p w14:paraId="70267ADB" w14:textId="77777777" w:rsidR="008539B5" w:rsidRDefault="008539B5" w:rsidP="008539B5">
      <w:pPr>
        <w:pStyle w:val="Brdtextmedindrag"/>
      </w:pPr>
      <w:r>
        <w:t>Hänvisningen i bestämmelsen till MDR-förordningen är dynamisk och avser alltså förordningen i den vid varje tidpunkt gällande lydelsen.</w:t>
      </w:r>
    </w:p>
    <w:p w14:paraId="0F44172D" w14:textId="77777777" w:rsidR="008539B5" w:rsidRDefault="008539B5" w:rsidP="008539B5">
      <w:pPr>
        <w:pStyle w:val="Brdtextmedindrag"/>
      </w:pPr>
      <w:r>
        <w:t>Övervägandena finns i avsnitt 13.4.</w:t>
      </w:r>
    </w:p>
    <w:p w14:paraId="4239D750" w14:textId="77777777" w:rsidR="008539B5" w:rsidRDefault="008539B5" w:rsidP="008539B5">
      <w:pPr>
        <w:pStyle w:val="Rubrik4utannumrering"/>
      </w:pPr>
      <w:r>
        <w:t>Ikraftträdandebestämmelse</w:t>
      </w:r>
    </w:p>
    <w:p w14:paraId="4005FA38" w14:textId="4190A33F" w:rsidR="008539B5" w:rsidRDefault="008539B5" w:rsidP="008539B5">
      <w:pPr>
        <w:pStyle w:val="Brdtextmedindrag"/>
        <w:keepNext/>
        <w:ind w:firstLine="0"/>
        <w:rPr>
          <w:sz w:val="18"/>
          <w:szCs w:val="18"/>
        </w:rPr>
      </w:pPr>
      <w:r>
        <w:rPr>
          <w:sz w:val="18"/>
          <w:szCs w:val="18"/>
        </w:rPr>
        <w:t>Denna lag träder i kraft den 15 juli 2021.</w:t>
      </w:r>
    </w:p>
    <w:p w14:paraId="405D0E3C" w14:textId="77777777" w:rsidR="008539B5" w:rsidRDefault="008539B5" w:rsidP="008539B5">
      <w:pPr>
        <w:pStyle w:val="Brdtextmedindrag"/>
      </w:pPr>
    </w:p>
    <w:p w14:paraId="4CF7F01C" w14:textId="4FA2A045" w:rsidR="008539B5" w:rsidRDefault="008539B5" w:rsidP="008539B5">
      <w:pPr>
        <w:pStyle w:val="Brdtextmedindrag"/>
        <w:ind w:firstLine="0"/>
      </w:pPr>
      <w:r>
        <w:t>Av artikel 123.2 i MDR-förordningen framgår det att den ska börja tillämpas den 26 maj 2021. Lagen ska träda i kraft den 15 juli 2021, vilket är så snart som möjligt efter det att MDR-förordningen börjar tillämpas.</w:t>
      </w:r>
      <w:r w:rsidDel="00970F98">
        <w:t xml:space="preserve"> </w:t>
      </w:r>
    </w:p>
    <w:p w14:paraId="5EC3339E" w14:textId="77777777" w:rsidR="008539B5" w:rsidRDefault="008539B5" w:rsidP="008539B5">
      <w:pPr>
        <w:pStyle w:val="Brdtextmedindrag"/>
      </w:pPr>
      <w:r>
        <w:t>Övervägandena finns i avsnitt 18.2.</w:t>
      </w:r>
    </w:p>
    <w:p w14:paraId="36FB1DF3" w14:textId="77777777" w:rsidR="00920097" w:rsidRPr="00B937F4" w:rsidRDefault="00920097" w:rsidP="003D6631">
      <w:pPr>
        <w:pStyle w:val="Brdtextmedindrag"/>
        <w:sectPr w:rsidR="00920097" w:rsidRPr="00B937F4" w:rsidSect="00155500">
          <w:headerReference w:type="even" r:id="rId239"/>
          <w:headerReference w:type="default" r:id="rId240"/>
          <w:footerReference w:type="even" r:id="rId241"/>
          <w:footerReference w:type="default" r:id="rId242"/>
          <w:headerReference w:type="first" r:id="rId243"/>
          <w:footerReference w:type="first" r:id="rId244"/>
          <w:type w:val="continuous"/>
          <w:pgSz w:w="9356" w:h="13721" w:code="9"/>
          <w:pgMar w:top="794" w:right="2438" w:bottom="1191" w:left="1021" w:header="0" w:footer="709" w:gutter="0"/>
          <w:cols w:space="708"/>
          <w:docGrid w:linePitch="360"/>
        </w:sectPr>
      </w:pPr>
    </w:p>
    <w:p w14:paraId="15FC069F" w14:textId="77777777" w:rsidR="008539B5" w:rsidRDefault="008539B5" w:rsidP="008539B5">
      <w:pPr>
        <w:pStyle w:val="Bilagarubrik"/>
      </w:pPr>
      <w:bookmarkStart w:id="833" w:name="_Toc69367645"/>
      <w:r w:rsidRPr="006B3D05">
        <w:t>E</w:t>
      </w:r>
      <w:r>
        <w:t xml:space="preserve">uropaparlamentets och rådets förordning </w:t>
      </w:r>
      <w:r w:rsidRPr="006B3D05">
        <w:t xml:space="preserve">(EU) 2017/745 av den 5 april 2017 om medicintekniska produkter, om ändring av direktiv 2001/83/EG, förordning (EG) </w:t>
      </w:r>
      <w:r>
        <w:br/>
      </w:r>
      <w:r w:rsidRPr="006B3D05">
        <w:t>nr 178/2002 och förordning (EG) nr 1223/2009 och om upphävande av rådets direktiv 90/385/EEG och 93/42/EEG</w:t>
      </w:r>
      <w:bookmarkEnd w:id="833"/>
    </w:p>
    <w:p w14:paraId="0096B22B" w14:textId="77777777" w:rsidR="008539B5" w:rsidRDefault="008539B5" w:rsidP="008539B5">
      <w:pPr>
        <w:spacing w:line="2" w:lineRule="auto"/>
        <w:rPr>
          <w:rFonts w:ascii="Times New Roman" w:hAnsi="Times New Roman"/>
          <w:sz w:val="20"/>
        </w:rPr>
      </w:pPr>
      <w:r>
        <w:br w:type="page"/>
      </w:r>
    </w:p>
    <w:p w14:paraId="303DDC23" w14:textId="77777777" w:rsidR="008539B5" w:rsidRDefault="008539B5" w:rsidP="008539B5">
      <w:pPr>
        <w:spacing w:line="2" w:lineRule="auto"/>
        <w:rPr>
          <w:rFonts w:ascii="Times New Roman" w:hAnsi="Times New Roman"/>
          <w:sz w:val="20"/>
        </w:rPr>
      </w:pPr>
      <w:r>
        <w:br w:type="page"/>
      </w:r>
    </w:p>
    <w:p w14:paraId="5032ED40" w14:textId="77777777" w:rsidR="008539B5" w:rsidRDefault="008539B5" w:rsidP="008539B5">
      <w:pPr>
        <w:spacing w:line="2" w:lineRule="auto"/>
        <w:rPr>
          <w:rFonts w:ascii="Times New Roman" w:hAnsi="Times New Roman"/>
          <w:sz w:val="20"/>
        </w:rPr>
      </w:pPr>
      <w:r>
        <w:br w:type="page"/>
      </w:r>
    </w:p>
    <w:p w14:paraId="4CC4A0FB" w14:textId="77777777" w:rsidR="008539B5" w:rsidRDefault="008539B5" w:rsidP="008539B5">
      <w:pPr>
        <w:spacing w:line="2" w:lineRule="auto"/>
        <w:rPr>
          <w:rFonts w:ascii="Times New Roman" w:hAnsi="Times New Roman"/>
          <w:sz w:val="20"/>
        </w:rPr>
      </w:pPr>
      <w:r>
        <w:br w:type="page"/>
      </w:r>
    </w:p>
    <w:p w14:paraId="2E608E8F" w14:textId="77777777" w:rsidR="008539B5" w:rsidRDefault="008539B5" w:rsidP="008539B5">
      <w:pPr>
        <w:spacing w:line="2" w:lineRule="auto"/>
        <w:rPr>
          <w:rFonts w:ascii="Times New Roman" w:hAnsi="Times New Roman"/>
          <w:sz w:val="20"/>
        </w:rPr>
      </w:pPr>
      <w:r>
        <w:br w:type="page"/>
      </w:r>
    </w:p>
    <w:p w14:paraId="4949C177" w14:textId="77777777" w:rsidR="008539B5" w:rsidRDefault="008539B5" w:rsidP="008539B5">
      <w:pPr>
        <w:spacing w:line="2" w:lineRule="auto"/>
        <w:rPr>
          <w:rFonts w:ascii="Times New Roman" w:hAnsi="Times New Roman"/>
          <w:sz w:val="20"/>
        </w:rPr>
      </w:pPr>
      <w:r>
        <w:br w:type="page"/>
      </w:r>
    </w:p>
    <w:p w14:paraId="2D8FD0F1" w14:textId="77777777" w:rsidR="008539B5" w:rsidRDefault="008539B5" w:rsidP="008539B5">
      <w:pPr>
        <w:spacing w:line="2" w:lineRule="auto"/>
        <w:rPr>
          <w:rFonts w:ascii="Times New Roman" w:hAnsi="Times New Roman"/>
          <w:sz w:val="20"/>
        </w:rPr>
      </w:pPr>
      <w:r>
        <w:br w:type="page"/>
      </w:r>
    </w:p>
    <w:p w14:paraId="014F77CF" w14:textId="77777777" w:rsidR="008539B5" w:rsidRDefault="008539B5" w:rsidP="008539B5">
      <w:pPr>
        <w:spacing w:line="2" w:lineRule="auto"/>
        <w:rPr>
          <w:rFonts w:ascii="Times New Roman" w:hAnsi="Times New Roman"/>
          <w:sz w:val="20"/>
        </w:rPr>
      </w:pPr>
      <w:r>
        <w:br w:type="page"/>
      </w:r>
    </w:p>
    <w:p w14:paraId="60B3F3E6" w14:textId="77777777" w:rsidR="008539B5" w:rsidRDefault="008539B5" w:rsidP="008539B5">
      <w:pPr>
        <w:spacing w:line="2" w:lineRule="auto"/>
        <w:rPr>
          <w:rFonts w:ascii="Times New Roman" w:hAnsi="Times New Roman"/>
          <w:sz w:val="20"/>
        </w:rPr>
      </w:pPr>
      <w:r>
        <w:br w:type="page"/>
      </w:r>
    </w:p>
    <w:p w14:paraId="72A0A521" w14:textId="77777777" w:rsidR="008539B5" w:rsidRDefault="008539B5" w:rsidP="008539B5">
      <w:pPr>
        <w:spacing w:line="2" w:lineRule="auto"/>
        <w:rPr>
          <w:rFonts w:ascii="Times New Roman" w:hAnsi="Times New Roman"/>
          <w:sz w:val="20"/>
        </w:rPr>
      </w:pPr>
      <w:r>
        <w:br w:type="page"/>
      </w:r>
    </w:p>
    <w:p w14:paraId="17EBE1D8" w14:textId="77777777" w:rsidR="008539B5" w:rsidRDefault="008539B5" w:rsidP="008539B5">
      <w:pPr>
        <w:spacing w:line="2" w:lineRule="auto"/>
        <w:rPr>
          <w:rFonts w:ascii="Times New Roman" w:hAnsi="Times New Roman"/>
          <w:sz w:val="20"/>
        </w:rPr>
      </w:pPr>
      <w:r>
        <w:br w:type="page"/>
      </w:r>
    </w:p>
    <w:p w14:paraId="4F43E2E0" w14:textId="77777777" w:rsidR="008539B5" w:rsidRDefault="008539B5" w:rsidP="008539B5">
      <w:pPr>
        <w:spacing w:line="2" w:lineRule="auto"/>
        <w:rPr>
          <w:rFonts w:ascii="Times New Roman" w:hAnsi="Times New Roman"/>
          <w:sz w:val="20"/>
        </w:rPr>
      </w:pPr>
      <w:r>
        <w:br w:type="page"/>
      </w:r>
    </w:p>
    <w:p w14:paraId="7A63892F" w14:textId="77777777" w:rsidR="008539B5" w:rsidRDefault="008539B5" w:rsidP="008539B5">
      <w:pPr>
        <w:spacing w:line="2" w:lineRule="auto"/>
        <w:rPr>
          <w:rFonts w:ascii="Times New Roman" w:hAnsi="Times New Roman"/>
          <w:sz w:val="20"/>
        </w:rPr>
      </w:pPr>
      <w:r>
        <w:br w:type="page"/>
      </w:r>
    </w:p>
    <w:p w14:paraId="5792B9CC" w14:textId="77777777" w:rsidR="008539B5" w:rsidRDefault="008539B5" w:rsidP="008539B5">
      <w:pPr>
        <w:spacing w:line="2" w:lineRule="auto"/>
        <w:rPr>
          <w:rFonts w:ascii="Times New Roman" w:hAnsi="Times New Roman"/>
          <w:sz w:val="20"/>
        </w:rPr>
      </w:pPr>
      <w:r>
        <w:br w:type="page"/>
      </w:r>
    </w:p>
    <w:p w14:paraId="32EEAC57" w14:textId="77777777" w:rsidR="008539B5" w:rsidRDefault="008539B5" w:rsidP="008539B5">
      <w:pPr>
        <w:spacing w:line="2" w:lineRule="auto"/>
        <w:rPr>
          <w:rFonts w:ascii="Times New Roman" w:hAnsi="Times New Roman"/>
          <w:sz w:val="20"/>
        </w:rPr>
      </w:pPr>
      <w:r>
        <w:br w:type="page"/>
      </w:r>
    </w:p>
    <w:p w14:paraId="0956484C" w14:textId="77777777" w:rsidR="008539B5" w:rsidRDefault="008539B5" w:rsidP="008539B5">
      <w:pPr>
        <w:spacing w:line="2" w:lineRule="auto"/>
        <w:rPr>
          <w:rFonts w:ascii="Times New Roman" w:hAnsi="Times New Roman"/>
          <w:sz w:val="20"/>
        </w:rPr>
      </w:pPr>
      <w:r>
        <w:br w:type="page"/>
      </w:r>
    </w:p>
    <w:p w14:paraId="4E20320C" w14:textId="77777777" w:rsidR="008539B5" w:rsidRDefault="008539B5" w:rsidP="008539B5">
      <w:pPr>
        <w:spacing w:line="2" w:lineRule="auto"/>
        <w:rPr>
          <w:rFonts w:ascii="Times New Roman" w:hAnsi="Times New Roman"/>
          <w:sz w:val="20"/>
        </w:rPr>
      </w:pPr>
      <w:r>
        <w:br w:type="page"/>
      </w:r>
    </w:p>
    <w:p w14:paraId="442CD72B" w14:textId="77777777" w:rsidR="008539B5" w:rsidRDefault="008539B5" w:rsidP="008539B5">
      <w:pPr>
        <w:spacing w:line="2" w:lineRule="auto"/>
        <w:rPr>
          <w:rFonts w:ascii="Times New Roman" w:hAnsi="Times New Roman"/>
          <w:sz w:val="20"/>
        </w:rPr>
      </w:pPr>
      <w:r>
        <w:br w:type="page"/>
      </w:r>
    </w:p>
    <w:p w14:paraId="07475A2D" w14:textId="77777777" w:rsidR="008539B5" w:rsidRDefault="008539B5" w:rsidP="008539B5">
      <w:pPr>
        <w:spacing w:line="2" w:lineRule="auto"/>
        <w:rPr>
          <w:rFonts w:ascii="Times New Roman" w:hAnsi="Times New Roman"/>
          <w:sz w:val="20"/>
        </w:rPr>
      </w:pPr>
      <w:r>
        <w:br w:type="page"/>
      </w:r>
    </w:p>
    <w:p w14:paraId="575B23BF" w14:textId="77777777" w:rsidR="008539B5" w:rsidRDefault="008539B5" w:rsidP="008539B5">
      <w:pPr>
        <w:spacing w:line="2" w:lineRule="auto"/>
        <w:rPr>
          <w:rFonts w:ascii="Times New Roman" w:hAnsi="Times New Roman"/>
          <w:sz w:val="20"/>
        </w:rPr>
      </w:pPr>
      <w:r>
        <w:br w:type="page"/>
      </w:r>
    </w:p>
    <w:p w14:paraId="5E774774" w14:textId="77777777" w:rsidR="008539B5" w:rsidRDefault="008539B5" w:rsidP="008539B5">
      <w:pPr>
        <w:spacing w:line="2" w:lineRule="auto"/>
        <w:rPr>
          <w:rFonts w:ascii="Times New Roman" w:hAnsi="Times New Roman"/>
          <w:sz w:val="20"/>
        </w:rPr>
      </w:pPr>
      <w:r>
        <w:br w:type="page"/>
      </w:r>
    </w:p>
    <w:p w14:paraId="20FD0AA7" w14:textId="77777777" w:rsidR="008539B5" w:rsidRDefault="008539B5" w:rsidP="008539B5">
      <w:pPr>
        <w:spacing w:line="2" w:lineRule="auto"/>
        <w:rPr>
          <w:rFonts w:ascii="Times New Roman" w:hAnsi="Times New Roman"/>
          <w:sz w:val="20"/>
        </w:rPr>
      </w:pPr>
      <w:r>
        <w:br w:type="page"/>
      </w:r>
    </w:p>
    <w:p w14:paraId="268E7685" w14:textId="77777777" w:rsidR="008539B5" w:rsidRDefault="008539B5" w:rsidP="008539B5">
      <w:pPr>
        <w:spacing w:line="2" w:lineRule="auto"/>
        <w:rPr>
          <w:rFonts w:ascii="Times New Roman" w:hAnsi="Times New Roman"/>
          <w:sz w:val="20"/>
        </w:rPr>
      </w:pPr>
      <w:r>
        <w:br w:type="page"/>
      </w:r>
    </w:p>
    <w:p w14:paraId="42659B97" w14:textId="77777777" w:rsidR="008539B5" w:rsidRDefault="008539B5" w:rsidP="008539B5">
      <w:pPr>
        <w:spacing w:line="2" w:lineRule="auto"/>
        <w:rPr>
          <w:rFonts w:ascii="Times New Roman" w:hAnsi="Times New Roman"/>
          <w:sz w:val="20"/>
        </w:rPr>
      </w:pPr>
      <w:r>
        <w:br w:type="page"/>
      </w:r>
    </w:p>
    <w:p w14:paraId="4F0ED070" w14:textId="77777777" w:rsidR="008539B5" w:rsidRDefault="008539B5" w:rsidP="008539B5">
      <w:pPr>
        <w:spacing w:line="2" w:lineRule="auto"/>
        <w:rPr>
          <w:rFonts w:ascii="Times New Roman" w:hAnsi="Times New Roman"/>
          <w:sz w:val="20"/>
        </w:rPr>
      </w:pPr>
      <w:r>
        <w:br w:type="page"/>
      </w:r>
    </w:p>
    <w:p w14:paraId="065F37B3" w14:textId="77777777" w:rsidR="008539B5" w:rsidRDefault="008539B5" w:rsidP="008539B5">
      <w:pPr>
        <w:spacing w:line="2" w:lineRule="auto"/>
        <w:rPr>
          <w:rFonts w:ascii="Times New Roman" w:hAnsi="Times New Roman"/>
          <w:sz w:val="20"/>
        </w:rPr>
      </w:pPr>
      <w:r>
        <w:br w:type="page"/>
      </w:r>
    </w:p>
    <w:p w14:paraId="0DE88DCB" w14:textId="77777777" w:rsidR="008539B5" w:rsidRDefault="008539B5" w:rsidP="008539B5">
      <w:pPr>
        <w:spacing w:line="2" w:lineRule="auto"/>
        <w:rPr>
          <w:rFonts w:ascii="Times New Roman" w:hAnsi="Times New Roman"/>
          <w:sz w:val="20"/>
        </w:rPr>
      </w:pPr>
      <w:r>
        <w:br w:type="page"/>
      </w:r>
    </w:p>
    <w:p w14:paraId="2D946E54" w14:textId="77777777" w:rsidR="008539B5" w:rsidRDefault="008539B5" w:rsidP="008539B5">
      <w:pPr>
        <w:spacing w:line="2" w:lineRule="auto"/>
        <w:rPr>
          <w:rFonts w:ascii="Times New Roman" w:hAnsi="Times New Roman"/>
          <w:sz w:val="20"/>
        </w:rPr>
      </w:pPr>
      <w:r>
        <w:br w:type="page"/>
      </w:r>
    </w:p>
    <w:p w14:paraId="32594E3B" w14:textId="77777777" w:rsidR="008539B5" w:rsidRDefault="008539B5" w:rsidP="008539B5">
      <w:pPr>
        <w:spacing w:line="2" w:lineRule="auto"/>
        <w:rPr>
          <w:rFonts w:ascii="Times New Roman" w:hAnsi="Times New Roman"/>
          <w:sz w:val="20"/>
        </w:rPr>
      </w:pPr>
      <w:r>
        <w:br w:type="page"/>
      </w:r>
    </w:p>
    <w:p w14:paraId="271AEC60" w14:textId="77777777" w:rsidR="008539B5" w:rsidRDefault="008539B5" w:rsidP="008539B5">
      <w:pPr>
        <w:spacing w:line="2" w:lineRule="auto"/>
        <w:rPr>
          <w:rFonts w:ascii="Times New Roman" w:hAnsi="Times New Roman"/>
          <w:sz w:val="20"/>
        </w:rPr>
      </w:pPr>
      <w:r>
        <w:br w:type="page"/>
      </w:r>
    </w:p>
    <w:p w14:paraId="4EEAE887" w14:textId="77777777" w:rsidR="008539B5" w:rsidRDefault="008539B5" w:rsidP="008539B5">
      <w:pPr>
        <w:spacing w:line="2" w:lineRule="auto"/>
        <w:rPr>
          <w:rFonts w:ascii="Times New Roman" w:hAnsi="Times New Roman"/>
          <w:sz w:val="20"/>
        </w:rPr>
      </w:pPr>
      <w:r>
        <w:br w:type="page"/>
      </w:r>
    </w:p>
    <w:p w14:paraId="24E77217" w14:textId="77777777" w:rsidR="008539B5" w:rsidRDefault="008539B5" w:rsidP="008539B5">
      <w:pPr>
        <w:spacing w:line="2" w:lineRule="auto"/>
        <w:rPr>
          <w:rFonts w:ascii="Times New Roman" w:hAnsi="Times New Roman"/>
          <w:sz w:val="20"/>
        </w:rPr>
      </w:pPr>
      <w:r>
        <w:br w:type="page"/>
      </w:r>
    </w:p>
    <w:p w14:paraId="5E10972C" w14:textId="77777777" w:rsidR="008539B5" w:rsidRDefault="008539B5" w:rsidP="008539B5">
      <w:pPr>
        <w:spacing w:line="2" w:lineRule="auto"/>
        <w:rPr>
          <w:rFonts w:ascii="Times New Roman" w:hAnsi="Times New Roman"/>
          <w:sz w:val="20"/>
        </w:rPr>
      </w:pPr>
      <w:r>
        <w:br w:type="page"/>
      </w:r>
    </w:p>
    <w:p w14:paraId="3D846361" w14:textId="77777777" w:rsidR="008539B5" w:rsidRDefault="008539B5" w:rsidP="008539B5">
      <w:pPr>
        <w:spacing w:line="2" w:lineRule="auto"/>
        <w:rPr>
          <w:rFonts w:ascii="Times New Roman" w:hAnsi="Times New Roman"/>
          <w:sz w:val="20"/>
        </w:rPr>
      </w:pPr>
      <w:r>
        <w:br w:type="page"/>
      </w:r>
    </w:p>
    <w:p w14:paraId="1AE54566" w14:textId="77777777" w:rsidR="008539B5" w:rsidRDefault="008539B5" w:rsidP="008539B5">
      <w:pPr>
        <w:spacing w:line="2" w:lineRule="auto"/>
        <w:rPr>
          <w:rFonts w:ascii="Times New Roman" w:hAnsi="Times New Roman"/>
          <w:sz w:val="20"/>
        </w:rPr>
      </w:pPr>
      <w:r>
        <w:br w:type="page"/>
      </w:r>
    </w:p>
    <w:p w14:paraId="68A426A1" w14:textId="77777777" w:rsidR="008539B5" w:rsidRDefault="008539B5" w:rsidP="008539B5">
      <w:pPr>
        <w:spacing w:line="2" w:lineRule="auto"/>
        <w:rPr>
          <w:rFonts w:ascii="Times New Roman" w:hAnsi="Times New Roman"/>
          <w:sz w:val="20"/>
        </w:rPr>
      </w:pPr>
      <w:r>
        <w:br w:type="page"/>
      </w:r>
    </w:p>
    <w:p w14:paraId="7C6AE0C0" w14:textId="77777777" w:rsidR="008539B5" w:rsidRDefault="008539B5" w:rsidP="008539B5">
      <w:pPr>
        <w:spacing w:line="2" w:lineRule="auto"/>
        <w:rPr>
          <w:rFonts w:ascii="Times New Roman" w:hAnsi="Times New Roman"/>
          <w:sz w:val="20"/>
        </w:rPr>
      </w:pPr>
      <w:r>
        <w:br w:type="page"/>
      </w:r>
    </w:p>
    <w:p w14:paraId="2B3D2607" w14:textId="77777777" w:rsidR="008539B5" w:rsidRDefault="008539B5" w:rsidP="008539B5">
      <w:pPr>
        <w:spacing w:line="2" w:lineRule="auto"/>
        <w:rPr>
          <w:rFonts w:ascii="Times New Roman" w:hAnsi="Times New Roman"/>
          <w:sz w:val="20"/>
        </w:rPr>
      </w:pPr>
      <w:r>
        <w:br w:type="page"/>
      </w:r>
    </w:p>
    <w:p w14:paraId="63E8B32E" w14:textId="77777777" w:rsidR="008539B5" w:rsidRDefault="008539B5" w:rsidP="008539B5">
      <w:pPr>
        <w:spacing w:line="2" w:lineRule="auto"/>
        <w:rPr>
          <w:rFonts w:ascii="Times New Roman" w:hAnsi="Times New Roman"/>
          <w:sz w:val="20"/>
        </w:rPr>
      </w:pPr>
      <w:r>
        <w:br w:type="page"/>
      </w:r>
    </w:p>
    <w:p w14:paraId="712EE757" w14:textId="77777777" w:rsidR="008539B5" w:rsidRDefault="008539B5" w:rsidP="008539B5">
      <w:pPr>
        <w:spacing w:line="2" w:lineRule="auto"/>
        <w:rPr>
          <w:rFonts w:ascii="Times New Roman" w:hAnsi="Times New Roman"/>
          <w:sz w:val="20"/>
        </w:rPr>
      </w:pPr>
      <w:r>
        <w:br w:type="page"/>
      </w:r>
    </w:p>
    <w:p w14:paraId="2F6DE992" w14:textId="77777777" w:rsidR="008539B5" w:rsidRDefault="008539B5" w:rsidP="008539B5">
      <w:pPr>
        <w:spacing w:line="2" w:lineRule="auto"/>
        <w:rPr>
          <w:rFonts w:ascii="Times New Roman" w:hAnsi="Times New Roman"/>
          <w:sz w:val="20"/>
        </w:rPr>
      </w:pPr>
      <w:r>
        <w:br w:type="page"/>
      </w:r>
    </w:p>
    <w:p w14:paraId="26A64E59" w14:textId="77777777" w:rsidR="008539B5" w:rsidRDefault="008539B5" w:rsidP="008539B5">
      <w:pPr>
        <w:spacing w:line="2" w:lineRule="auto"/>
        <w:rPr>
          <w:rFonts w:ascii="Times New Roman" w:hAnsi="Times New Roman"/>
          <w:sz w:val="20"/>
        </w:rPr>
      </w:pPr>
      <w:r>
        <w:br w:type="page"/>
      </w:r>
    </w:p>
    <w:p w14:paraId="55186AAC" w14:textId="77777777" w:rsidR="008539B5" w:rsidRDefault="008539B5" w:rsidP="008539B5">
      <w:pPr>
        <w:spacing w:line="2" w:lineRule="auto"/>
        <w:rPr>
          <w:rFonts w:ascii="Times New Roman" w:hAnsi="Times New Roman"/>
          <w:sz w:val="20"/>
        </w:rPr>
      </w:pPr>
      <w:r>
        <w:br w:type="page"/>
      </w:r>
    </w:p>
    <w:p w14:paraId="24C1271F" w14:textId="77777777" w:rsidR="008539B5" w:rsidRDefault="008539B5" w:rsidP="008539B5">
      <w:pPr>
        <w:spacing w:line="2" w:lineRule="auto"/>
        <w:rPr>
          <w:rFonts w:ascii="Times New Roman" w:hAnsi="Times New Roman"/>
          <w:sz w:val="20"/>
        </w:rPr>
      </w:pPr>
      <w:r>
        <w:br w:type="page"/>
      </w:r>
    </w:p>
    <w:p w14:paraId="2106938D" w14:textId="77777777" w:rsidR="008539B5" w:rsidRDefault="008539B5" w:rsidP="008539B5">
      <w:pPr>
        <w:spacing w:line="2" w:lineRule="auto"/>
        <w:rPr>
          <w:rFonts w:ascii="Times New Roman" w:hAnsi="Times New Roman"/>
          <w:sz w:val="20"/>
        </w:rPr>
      </w:pPr>
      <w:r>
        <w:br w:type="page"/>
      </w:r>
    </w:p>
    <w:p w14:paraId="1457400C" w14:textId="77777777" w:rsidR="008539B5" w:rsidRDefault="008539B5" w:rsidP="008539B5">
      <w:pPr>
        <w:spacing w:line="2" w:lineRule="auto"/>
        <w:rPr>
          <w:rFonts w:ascii="Times New Roman" w:hAnsi="Times New Roman"/>
          <w:sz w:val="20"/>
        </w:rPr>
      </w:pPr>
      <w:r>
        <w:br w:type="page"/>
      </w:r>
    </w:p>
    <w:p w14:paraId="7240CC32" w14:textId="77777777" w:rsidR="008539B5" w:rsidRDefault="008539B5" w:rsidP="008539B5">
      <w:pPr>
        <w:spacing w:line="2" w:lineRule="auto"/>
        <w:rPr>
          <w:rFonts w:ascii="Times New Roman" w:hAnsi="Times New Roman"/>
          <w:sz w:val="20"/>
        </w:rPr>
      </w:pPr>
      <w:r>
        <w:br w:type="page"/>
      </w:r>
    </w:p>
    <w:p w14:paraId="3AE69113" w14:textId="77777777" w:rsidR="008539B5" w:rsidRDefault="008539B5" w:rsidP="008539B5">
      <w:pPr>
        <w:spacing w:line="2" w:lineRule="auto"/>
        <w:rPr>
          <w:rFonts w:ascii="Times New Roman" w:hAnsi="Times New Roman"/>
          <w:sz w:val="20"/>
        </w:rPr>
      </w:pPr>
      <w:r>
        <w:br w:type="page"/>
      </w:r>
    </w:p>
    <w:p w14:paraId="3A5869EF" w14:textId="77777777" w:rsidR="008539B5" w:rsidRDefault="008539B5" w:rsidP="008539B5">
      <w:pPr>
        <w:spacing w:line="2" w:lineRule="auto"/>
        <w:rPr>
          <w:rFonts w:ascii="Times New Roman" w:hAnsi="Times New Roman"/>
          <w:sz w:val="20"/>
        </w:rPr>
      </w:pPr>
      <w:r>
        <w:br w:type="page"/>
      </w:r>
    </w:p>
    <w:p w14:paraId="6CE4BC1B" w14:textId="77777777" w:rsidR="008539B5" w:rsidRDefault="008539B5" w:rsidP="008539B5">
      <w:pPr>
        <w:spacing w:line="2" w:lineRule="auto"/>
        <w:rPr>
          <w:rFonts w:ascii="Times New Roman" w:hAnsi="Times New Roman"/>
          <w:sz w:val="20"/>
        </w:rPr>
      </w:pPr>
      <w:r>
        <w:br w:type="page"/>
      </w:r>
    </w:p>
    <w:p w14:paraId="1E114030" w14:textId="77777777" w:rsidR="008539B5" w:rsidRDefault="008539B5" w:rsidP="008539B5">
      <w:pPr>
        <w:spacing w:line="2" w:lineRule="auto"/>
        <w:rPr>
          <w:rFonts w:ascii="Times New Roman" w:hAnsi="Times New Roman"/>
          <w:sz w:val="20"/>
        </w:rPr>
      </w:pPr>
      <w:r>
        <w:br w:type="page"/>
      </w:r>
    </w:p>
    <w:p w14:paraId="16D825F7" w14:textId="77777777" w:rsidR="008539B5" w:rsidRDefault="008539B5" w:rsidP="008539B5">
      <w:pPr>
        <w:spacing w:line="2" w:lineRule="auto"/>
        <w:rPr>
          <w:rFonts w:ascii="Times New Roman" w:hAnsi="Times New Roman"/>
          <w:sz w:val="20"/>
        </w:rPr>
      </w:pPr>
      <w:r>
        <w:br w:type="page"/>
      </w:r>
    </w:p>
    <w:p w14:paraId="7D3534DE" w14:textId="77777777" w:rsidR="008539B5" w:rsidRDefault="008539B5" w:rsidP="008539B5">
      <w:pPr>
        <w:spacing w:line="2" w:lineRule="auto"/>
        <w:rPr>
          <w:rFonts w:ascii="Times New Roman" w:hAnsi="Times New Roman"/>
          <w:sz w:val="20"/>
        </w:rPr>
      </w:pPr>
      <w:r>
        <w:br w:type="page"/>
      </w:r>
    </w:p>
    <w:p w14:paraId="7D3A1511" w14:textId="77777777" w:rsidR="008539B5" w:rsidRDefault="008539B5" w:rsidP="008539B5">
      <w:pPr>
        <w:spacing w:line="2" w:lineRule="auto"/>
        <w:rPr>
          <w:rFonts w:ascii="Times New Roman" w:hAnsi="Times New Roman"/>
          <w:sz w:val="20"/>
        </w:rPr>
      </w:pPr>
      <w:r>
        <w:br w:type="page"/>
      </w:r>
    </w:p>
    <w:p w14:paraId="38472716" w14:textId="77777777" w:rsidR="008539B5" w:rsidRDefault="008539B5" w:rsidP="008539B5">
      <w:pPr>
        <w:spacing w:line="2" w:lineRule="auto"/>
        <w:rPr>
          <w:rFonts w:ascii="Times New Roman" w:hAnsi="Times New Roman"/>
          <w:sz w:val="20"/>
        </w:rPr>
      </w:pPr>
      <w:r>
        <w:br w:type="page"/>
      </w:r>
    </w:p>
    <w:p w14:paraId="1CB33EDA" w14:textId="77777777" w:rsidR="008539B5" w:rsidRDefault="008539B5" w:rsidP="008539B5">
      <w:pPr>
        <w:spacing w:line="2" w:lineRule="auto"/>
        <w:rPr>
          <w:rFonts w:ascii="Times New Roman" w:hAnsi="Times New Roman"/>
          <w:sz w:val="20"/>
        </w:rPr>
      </w:pPr>
      <w:r>
        <w:br w:type="page"/>
      </w:r>
    </w:p>
    <w:p w14:paraId="237EEC17" w14:textId="77777777" w:rsidR="008539B5" w:rsidRDefault="008539B5" w:rsidP="008539B5">
      <w:pPr>
        <w:spacing w:line="2" w:lineRule="auto"/>
        <w:rPr>
          <w:rFonts w:ascii="Times New Roman" w:hAnsi="Times New Roman"/>
          <w:sz w:val="20"/>
        </w:rPr>
      </w:pPr>
      <w:r>
        <w:br w:type="page"/>
      </w:r>
    </w:p>
    <w:p w14:paraId="5733FF5A" w14:textId="77777777" w:rsidR="008539B5" w:rsidRDefault="008539B5" w:rsidP="008539B5">
      <w:pPr>
        <w:spacing w:line="2" w:lineRule="auto"/>
        <w:rPr>
          <w:rFonts w:ascii="Times New Roman" w:hAnsi="Times New Roman"/>
          <w:sz w:val="20"/>
        </w:rPr>
      </w:pPr>
      <w:r>
        <w:br w:type="page"/>
      </w:r>
    </w:p>
    <w:p w14:paraId="00D8071A" w14:textId="77777777" w:rsidR="008539B5" w:rsidRDefault="008539B5" w:rsidP="008539B5">
      <w:pPr>
        <w:spacing w:line="2" w:lineRule="auto"/>
        <w:rPr>
          <w:rFonts w:ascii="Times New Roman" w:hAnsi="Times New Roman"/>
          <w:sz w:val="20"/>
        </w:rPr>
      </w:pPr>
      <w:r>
        <w:br w:type="page"/>
      </w:r>
    </w:p>
    <w:p w14:paraId="7A951708" w14:textId="77777777" w:rsidR="008539B5" w:rsidRDefault="008539B5" w:rsidP="008539B5">
      <w:pPr>
        <w:spacing w:line="2" w:lineRule="auto"/>
        <w:rPr>
          <w:rFonts w:ascii="Times New Roman" w:hAnsi="Times New Roman"/>
          <w:sz w:val="20"/>
        </w:rPr>
      </w:pPr>
      <w:r>
        <w:br w:type="page"/>
      </w:r>
    </w:p>
    <w:p w14:paraId="44A17CA7" w14:textId="77777777" w:rsidR="008539B5" w:rsidRDefault="008539B5" w:rsidP="008539B5">
      <w:pPr>
        <w:spacing w:line="2" w:lineRule="auto"/>
        <w:rPr>
          <w:rFonts w:ascii="Times New Roman" w:hAnsi="Times New Roman"/>
          <w:sz w:val="20"/>
        </w:rPr>
      </w:pPr>
      <w:r>
        <w:br w:type="page"/>
      </w:r>
    </w:p>
    <w:p w14:paraId="0237E385" w14:textId="77777777" w:rsidR="008539B5" w:rsidRDefault="008539B5" w:rsidP="008539B5">
      <w:pPr>
        <w:spacing w:line="2" w:lineRule="auto"/>
        <w:rPr>
          <w:rFonts w:ascii="Times New Roman" w:hAnsi="Times New Roman"/>
          <w:sz w:val="20"/>
        </w:rPr>
      </w:pPr>
      <w:r>
        <w:br w:type="page"/>
      </w:r>
    </w:p>
    <w:p w14:paraId="3520186B" w14:textId="77777777" w:rsidR="008539B5" w:rsidRDefault="008539B5" w:rsidP="008539B5">
      <w:pPr>
        <w:spacing w:line="2" w:lineRule="auto"/>
        <w:rPr>
          <w:rFonts w:ascii="Times New Roman" w:hAnsi="Times New Roman"/>
          <w:sz w:val="20"/>
        </w:rPr>
      </w:pPr>
      <w:r>
        <w:br w:type="page"/>
      </w:r>
    </w:p>
    <w:p w14:paraId="2B559612" w14:textId="77777777" w:rsidR="008539B5" w:rsidRDefault="008539B5" w:rsidP="008539B5">
      <w:pPr>
        <w:spacing w:line="2" w:lineRule="auto"/>
        <w:rPr>
          <w:rFonts w:ascii="Times New Roman" w:hAnsi="Times New Roman"/>
          <w:sz w:val="20"/>
        </w:rPr>
      </w:pPr>
      <w:r>
        <w:br w:type="page"/>
      </w:r>
    </w:p>
    <w:p w14:paraId="0D6AE8D0" w14:textId="77777777" w:rsidR="008539B5" w:rsidRDefault="008539B5" w:rsidP="008539B5">
      <w:pPr>
        <w:spacing w:line="2" w:lineRule="auto"/>
        <w:rPr>
          <w:rFonts w:ascii="Times New Roman" w:hAnsi="Times New Roman"/>
          <w:sz w:val="20"/>
        </w:rPr>
      </w:pPr>
      <w:r>
        <w:br w:type="page"/>
      </w:r>
    </w:p>
    <w:p w14:paraId="597236D9" w14:textId="77777777" w:rsidR="008539B5" w:rsidRDefault="008539B5" w:rsidP="008539B5">
      <w:pPr>
        <w:spacing w:line="2" w:lineRule="auto"/>
        <w:rPr>
          <w:rFonts w:ascii="Times New Roman" w:hAnsi="Times New Roman"/>
          <w:sz w:val="20"/>
        </w:rPr>
      </w:pPr>
      <w:r>
        <w:br w:type="page"/>
      </w:r>
    </w:p>
    <w:p w14:paraId="0DAF0105" w14:textId="77777777" w:rsidR="008539B5" w:rsidRDefault="008539B5" w:rsidP="008539B5">
      <w:pPr>
        <w:spacing w:line="2" w:lineRule="auto"/>
        <w:rPr>
          <w:rFonts w:ascii="Times New Roman" w:hAnsi="Times New Roman"/>
          <w:sz w:val="20"/>
        </w:rPr>
      </w:pPr>
      <w:r>
        <w:br w:type="page"/>
      </w:r>
    </w:p>
    <w:p w14:paraId="0DC6DCA9" w14:textId="77777777" w:rsidR="008539B5" w:rsidRDefault="008539B5" w:rsidP="008539B5">
      <w:pPr>
        <w:spacing w:line="2" w:lineRule="auto"/>
        <w:rPr>
          <w:rFonts w:ascii="Times New Roman" w:hAnsi="Times New Roman"/>
          <w:sz w:val="20"/>
        </w:rPr>
      </w:pPr>
      <w:r>
        <w:br w:type="page"/>
      </w:r>
    </w:p>
    <w:p w14:paraId="210BE995" w14:textId="77777777" w:rsidR="008539B5" w:rsidRDefault="008539B5" w:rsidP="008539B5">
      <w:pPr>
        <w:spacing w:line="2" w:lineRule="auto"/>
        <w:rPr>
          <w:rFonts w:ascii="Times New Roman" w:hAnsi="Times New Roman"/>
          <w:sz w:val="20"/>
        </w:rPr>
      </w:pPr>
      <w:r>
        <w:br w:type="page"/>
      </w:r>
    </w:p>
    <w:p w14:paraId="610CB6B8" w14:textId="77777777" w:rsidR="008539B5" w:rsidRDefault="008539B5" w:rsidP="008539B5">
      <w:pPr>
        <w:spacing w:line="2" w:lineRule="auto"/>
        <w:rPr>
          <w:rFonts w:ascii="Times New Roman" w:hAnsi="Times New Roman"/>
          <w:sz w:val="20"/>
        </w:rPr>
      </w:pPr>
      <w:r>
        <w:br w:type="page"/>
      </w:r>
    </w:p>
    <w:p w14:paraId="3FCA9686" w14:textId="77777777" w:rsidR="008539B5" w:rsidRDefault="008539B5" w:rsidP="008539B5">
      <w:pPr>
        <w:spacing w:line="2" w:lineRule="auto"/>
        <w:rPr>
          <w:rFonts w:ascii="Times New Roman" w:hAnsi="Times New Roman"/>
          <w:sz w:val="20"/>
        </w:rPr>
      </w:pPr>
      <w:r>
        <w:br w:type="page"/>
      </w:r>
    </w:p>
    <w:p w14:paraId="59FD58D0" w14:textId="77777777" w:rsidR="008539B5" w:rsidRDefault="008539B5" w:rsidP="008539B5">
      <w:pPr>
        <w:spacing w:line="2" w:lineRule="auto"/>
        <w:rPr>
          <w:rFonts w:ascii="Times New Roman" w:hAnsi="Times New Roman"/>
          <w:sz w:val="20"/>
        </w:rPr>
      </w:pPr>
      <w:r>
        <w:br w:type="page"/>
      </w:r>
    </w:p>
    <w:p w14:paraId="6744FE00" w14:textId="77777777" w:rsidR="008539B5" w:rsidRDefault="008539B5" w:rsidP="008539B5">
      <w:pPr>
        <w:spacing w:line="2" w:lineRule="auto"/>
        <w:rPr>
          <w:rFonts w:ascii="Times New Roman" w:hAnsi="Times New Roman"/>
          <w:sz w:val="20"/>
        </w:rPr>
      </w:pPr>
      <w:r>
        <w:br w:type="page"/>
      </w:r>
    </w:p>
    <w:p w14:paraId="5CD1290E" w14:textId="77777777" w:rsidR="008539B5" w:rsidRDefault="008539B5" w:rsidP="008539B5">
      <w:pPr>
        <w:spacing w:line="2" w:lineRule="auto"/>
        <w:rPr>
          <w:rFonts w:ascii="Times New Roman" w:hAnsi="Times New Roman"/>
          <w:sz w:val="20"/>
        </w:rPr>
      </w:pPr>
      <w:r>
        <w:br w:type="page"/>
      </w:r>
    </w:p>
    <w:p w14:paraId="5F20DCDE" w14:textId="77777777" w:rsidR="008539B5" w:rsidRDefault="008539B5" w:rsidP="008539B5">
      <w:pPr>
        <w:spacing w:line="2" w:lineRule="auto"/>
        <w:rPr>
          <w:rFonts w:ascii="Times New Roman" w:hAnsi="Times New Roman"/>
          <w:sz w:val="20"/>
        </w:rPr>
      </w:pPr>
      <w:r>
        <w:br w:type="page"/>
      </w:r>
    </w:p>
    <w:p w14:paraId="0AC6283D" w14:textId="77777777" w:rsidR="008539B5" w:rsidRDefault="008539B5" w:rsidP="008539B5">
      <w:pPr>
        <w:spacing w:line="2" w:lineRule="auto"/>
        <w:rPr>
          <w:rFonts w:ascii="Times New Roman" w:hAnsi="Times New Roman"/>
          <w:sz w:val="20"/>
        </w:rPr>
      </w:pPr>
      <w:r>
        <w:br w:type="page"/>
      </w:r>
    </w:p>
    <w:p w14:paraId="6F025BBD" w14:textId="77777777" w:rsidR="008539B5" w:rsidRDefault="008539B5" w:rsidP="008539B5">
      <w:pPr>
        <w:spacing w:line="2" w:lineRule="auto"/>
        <w:rPr>
          <w:rFonts w:ascii="Times New Roman" w:hAnsi="Times New Roman"/>
          <w:sz w:val="20"/>
        </w:rPr>
      </w:pPr>
      <w:r>
        <w:br w:type="page"/>
      </w:r>
    </w:p>
    <w:p w14:paraId="4886489D" w14:textId="77777777" w:rsidR="008539B5" w:rsidRDefault="008539B5" w:rsidP="008539B5">
      <w:pPr>
        <w:spacing w:line="2" w:lineRule="auto"/>
        <w:rPr>
          <w:rFonts w:ascii="Times New Roman" w:hAnsi="Times New Roman"/>
          <w:sz w:val="20"/>
        </w:rPr>
      </w:pPr>
      <w:r>
        <w:br w:type="page"/>
      </w:r>
    </w:p>
    <w:p w14:paraId="629C78B0" w14:textId="77777777" w:rsidR="008539B5" w:rsidRDefault="008539B5" w:rsidP="008539B5">
      <w:pPr>
        <w:spacing w:line="2" w:lineRule="auto"/>
        <w:rPr>
          <w:rFonts w:ascii="Times New Roman" w:hAnsi="Times New Roman"/>
          <w:sz w:val="20"/>
        </w:rPr>
      </w:pPr>
      <w:r>
        <w:br w:type="page"/>
      </w:r>
    </w:p>
    <w:p w14:paraId="27CEE6FC" w14:textId="77777777" w:rsidR="008539B5" w:rsidRDefault="008539B5" w:rsidP="008539B5">
      <w:pPr>
        <w:spacing w:line="2" w:lineRule="auto"/>
        <w:rPr>
          <w:rFonts w:ascii="Times New Roman" w:hAnsi="Times New Roman"/>
          <w:sz w:val="20"/>
        </w:rPr>
      </w:pPr>
      <w:r>
        <w:br w:type="page"/>
      </w:r>
    </w:p>
    <w:p w14:paraId="47800C5E" w14:textId="77777777" w:rsidR="008539B5" w:rsidRDefault="008539B5" w:rsidP="008539B5">
      <w:pPr>
        <w:spacing w:line="2" w:lineRule="auto"/>
        <w:rPr>
          <w:rFonts w:ascii="Times New Roman" w:hAnsi="Times New Roman"/>
          <w:sz w:val="20"/>
        </w:rPr>
      </w:pPr>
      <w:r>
        <w:br w:type="page"/>
      </w:r>
    </w:p>
    <w:p w14:paraId="16673C2E" w14:textId="77777777" w:rsidR="008539B5" w:rsidRDefault="008539B5" w:rsidP="008539B5">
      <w:pPr>
        <w:spacing w:line="2" w:lineRule="auto"/>
        <w:rPr>
          <w:rFonts w:ascii="Times New Roman" w:hAnsi="Times New Roman"/>
          <w:sz w:val="20"/>
        </w:rPr>
      </w:pPr>
      <w:r>
        <w:br w:type="page"/>
      </w:r>
    </w:p>
    <w:p w14:paraId="117C75DF" w14:textId="77777777" w:rsidR="008539B5" w:rsidRDefault="008539B5" w:rsidP="008539B5">
      <w:pPr>
        <w:spacing w:line="2" w:lineRule="auto"/>
        <w:rPr>
          <w:rFonts w:ascii="Times New Roman" w:hAnsi="Times New Roman"/>
          <w:sz w:val="20"/>
        </w:rPr>
      </w:pPr>
      <w:r>
        <w:br w:type="page"/>
      </w:r>
    </w:p>
    <w:p w14:paraId="6EC2B896" w14:textId="77777777" w:rsidR="008539B5" w:rsidRDefault="008539B5" w:rsidP="008539B5">
      <w:pPr>
        <w:spacing w:line="2" w:lineRule="auto"/>
        <w:rPr>
          <w:rFonts w:ascii="Times New Roman" w:hAnsi="Times New Roman"/>
          <w:sz w:val="20"/>
        </w:rPr>
      </w:pPr>
      <w:r>
        <w:br w:type="page"/>
      </w:r>
    </w:p>
    <w:p w14:paraId="3F3044C2" w14:textId="77777777" w:rsidR="008539B5" w:rsidRDefault="008539B5" w:rsidP="008539B5">
      <w:pPr>
        <w:spacing w:line="2" w:lineRule="auto"/>
        <w:rPr>
          <w:rFonts w:ascii="Times New Roman" w:hAnsi="Times New Roman"/>
          <w:sz w:val="20"/>
        </w:rPr>
      </w:pPr>
      <w:r>
        <w:br w:type="page"/>
      </w:r>
    </w:p>
    <w:p w14:paraId="39CAA077" w14:textId="77777777" w:rsidR="008539B5" w:rsidRDefault="008539B5" w:rsidP="008539B5">
      <w:pPr>
        <w:spacing w:line="2" w:lineRule="auto"/>
        <w:rPr>
          <w:rFonts w:ascii="Times New Roman" w:hAnsi="Times New Roman"/>
          <w:sz w:val="20"/>
        </w:rPr>
      </w:pPr>
      <w:r>
        <w:br w:type="page"/>
      </w:r>
    </w:p>
    <w:p w14:paraId="2D7AD4D7" w14:textId="77777777" w:rsidR="008539B5" w:rsidRDefault="008539B5" w:rsidP="008539B5">
      <w:pPr>
        <w:spacing w:line="2" w:lineRule="auto"/>
        <w:rPr>
          <w:rFonts w:ascii="Times New Roman" w:hAnsi="Times New Roman"/>
          <w:sz w:val="20"/>
        </w:rPr>
      </w:pPr>
      <w:r>
        <w:br w:type="page"/>
      </w:r>
    </w:p>
    <w:p w14:paraId="5C440D40" w14:textId="77777777" w:rsidR="008539B5" w:rsidRDefault="008539B5" w:rsidP="008539B5">
      <w:pPr>
        <w:spacing w:line="2" w:lineRule="auto"/>
        <w:rPr>
          <w:rFonts w:ascii="Times New Roman" w:hAnsi="Times New Roman"/>
          <w:sz w:val="20"/>
        </w:rPr>
      </w:pPr>
      <w:r>
        <w:br w:type="page"/>
      </w:r>
    </w:p>
    <w:p w14:paraId="39BD4597" w14:textId="77777777" w:rsidR="008539B5" w:rsidRDefault="008539B5" w:rsidP="008539B5">
      <w:pPr>
        <w:spacing w:line="2" w:lineRule="auto"/>
        <w:rPr>
          <w:rFonts w:ascii="Times New Roman" w:hAnsi="Times New Roman"/>
          <w:sz w:val="20"/>
        </w:rPr>
      </w:pPr>
      <w:r>
        <w:br w:type="page"/>
      </w:r>
    </w:p>
    <w:p w14:paraId="2D237691" w14:textId="77777777" w:rsidR="008539B5" w:rsidRDefault="008539B5" w:rsidP="008539B5">
      <w:pPr>
        <w:spacing w:line="2" w:lineRule="auto"/>
        <w:rPr>
          <w:rFonts w:ascii="Times New Roman" w:hAnsi="Times New Roman"/>
          <w:sz w:val="20"/>
        </w:rPr>
      </w:pPr>
      <w:r>
        <w:br w:type="page"/>
      </w:r>
    </w:p>
    <w:p w14:paraId="448861CE" w14:textId="77777777" w:rsidR="008539B5" w:rsidRDefault="008539B5" w:rsidP="008539B5">
      <w:pPr>
        <w:spacing w:line="2" w:lineRule="auto"/>
        <w:rPr>
          <w:rFonts w:ascii="Times New Roman" w:hAnsi="Times New Roman"/>
          <w:sz w:val="20"/>
        </w:rPr>
      </w:pPr>
      <w:r>
        <w:br w:type="page"/>
      </w:r>
    </w:p>
    <w:p w14:paraId="3F1D0077" w14:textId="77777777" w:rsidR="008539B5" w:rsidRDefault="008539B5" w:rsidP="008539B5">
      <w:pPr>
        <w:spacing w:line="2" w:lineRule="auto"/>
        <w:rPr>
          <w:rFonts w:ascii="Times New Roman" w:hAnsi="Times New Roman"/>
          <w:sz w:val="20"/>
        </w:rPr>
      </w:pPr>
      <w:r>
        <w:br w:type="page"/>
      </w:r>
    </w:p>
    <w:p w14:paraId="56A7ACE5" w14:textId="77777777" w:rsidR="008539B5" w:rsidRDefault="008539B5" w:rsidP="008539B5">
      <w:pPr>
        <w:spacing w:line="2" w:lineRule="auto"/>
        <w:rPr>
          <w:rFonts w:ascii="Times New Roman" w:hAnsi="Times New Roman"/>
          <w:sz w:val="20"/>
        </w:rPr>
      </w:pPr>
      <w:r>
        <w:br w:type="page"/>
      </w:r>
    </w:p>
    <w:p w14:paraId="79A0BAF5" w14:textId="77777777" w:rsidR="008539B5" w:rsidRDefault="008539B5" w:rsidP="008539B5">
      <w:pPr>
        <w:spacing w:line="2" w:lineRule="auto"/>
        <w:rPr>
          <w:rFonts w:ascii="Times New Roman" w:hAnsi="Times New Roman"/>
          <w:sz w:val="20"/>
        </w:rPr>
      </w:pPr>
      <w:r>
        <w:br w:type="page"/>
      </w:r>
    </w:p>
    <w:p w14:paraId="26314D2E" w14:textId="77777777" w:rsidR="008539B5" w:rsidRDefault="008539B5" w:rsidP="008539B5">
      <w:pPr>
        <w:spacing w:line="2" w:lineRule="auto"/>
        <w:rPr>
          <w:rFonts w:ascii="Times New Roman" w:hAnsi="Times New Roman"/>
          <w:sz w:val="20"/>
        </w:rPr>
      </w:pPr>
      <w:r>
        <w:br w:type="page"/>
      </w:r>
    </w:p>
    <w:p w14:paraId="4C6AA112" w14:textId="77777777" w:rsidR="008539B5" w:rsidRDefault="008539B5" w:rsidP="008539B5">
      <w:pPr>
        <w:spacing w:line="2" w:lineRule="auto"/>
        <w:rPr>
          <w:rFonts w:ascii="Times New Roman" w:hAnsi="Times New Roman"/>
          <w:sz w:val="20"/>
        </w:rPr>
      </w:pPr>
      <w:r>
        <w:br w:type="page"/>
      </w:r>
    </w:p>
    <w:p w14:paraId="31B214B2" w14:textId="77777777" w:rsidR="008539B5" w:rsidRDefault="008539B5" w:rsidP="008539B5">
      <w:pPr>
        <w:spacing w:line="2" w:lineRule="auto"/>
        <w:rPr>
          <w:rFonts w:ascii="Times New Roman" w:hAnsi="Times New Roman"/>
          <w:sz w:val="20"/>
        </w:rPr>
      </w:pPr>
      <w:r>
        <w:br w:type="page"/>
      </w:r>
    </w:p>
    <w:p w14:paraId="17D0AC62" w14:textId="77777777" w:rsidR="008539B5" w:rsidRDefault="008539B5" w:rsidP="008539B5">
      <w:pPr>
        <w:spacing w:line="2" w:lineRule="auto"/>
        <w:rPr>
          <w:rFonts w:ascii="Times New Roman" w:hAnsi="Times New Roman"/>
          <w:sz w:val="20"/>
        </w:rPr>
      </w:pPr>
      <w:r>
        <w:br w:type="page"/>
      </w:r>
    </w:p>
    <w:p w14:paraId="3B71FC86" w14:textId="77777777" w:rsidR="008539B5" w:rsidRDefault="008539B5" w:rsidP="008539B5">
      <w:pPr>
        <w:spacing w:line="2" w:lineRule="auto"/>
        <w:rPr>
          <w:rFonts w:ascii="Times New Roman" w:hAnsi="Times New Roman"/>
          <w:sz w:val="20"/>
        </w:rPr>
      </w:pPr>
      <w:r>
        <w:br w:type="page"/>
      </w:r>
    </w:p>
    <w:p w14:paraId="1EF1811D" w14:textId="77777777" w:rsidR="008539B5" w:rsidRDefault="008539B5" w:rsidP="008539B5">
      <w:pPr>
        <w:spacing w:line="2" w:lineRule="auto"/>
        <w:rPr>
          <w:rFonts w:ascii="Times New Roman" w:hAnsi="Times New Roman"/>
          <w:sz w:val="20"/>
        </w:rPr>
      </w:pPr>
      <w:r>
        <w:br w:type="page"/>
      </w:r>
    </w:p>
    <w:p w14:paraId="31F3069C" w14:textId="77777777" w:rsidR="008539B5" w:rsidRDefault="008539B5" w:rsidP="008539B5">
      <w:pPr>
        <w:spacing w:line="2" w:lineRule="auto"/>
        <w:rPr>
          <w:rFonts w:ascii="Times New Roman" w:hAnsi="Times New Roman"/>
          <w:sz w:val="20"/>
        </w:rPr>
      </w:pPr>
      <w:r>
        <w:br w:type="page"/>
      </w:r>
    </w:p>
    <w:p w14:paraId="535156AD" w14:textId="77777777" w:rsidR="008539B5" w:rsidRDefault="008539B5" w:rsidP="008539B5">
      <w:pPr>
        <w:spacing w:line="2" w:lineRule="auto"/>
        <w:rPr>
          <w:rFonts w:ascii="Times New Roman" w:hAnsi="Times New Roman"/>
          <w:sz w:val="20"/>
        </w:rPr>
      </w:pPr>
      <w:r>
        <w:br w:type="page"/>
      </w:r>
    </w:p>
    <w:p w14:paraId="72771A0A" w14:textId="77777777" w:rsidR="008539B5" w:rsidRDefault="008539B5" w:rsidP="008539B5">
      <w:pPr>
        <w:spacing w:line="2" w:lineRule="auto"/>
        <w:rPr>
          <w:rFonts w:ascii="Times New Roman" w:hAnsi="Times New Roman"/>
          <w:sz w:val="20"/>
        </w:rPr>
      </w:pPr>
      <w:r>
        <w:br w:type="page"/>
      </w:r>
    </w:p>
    <w:p w14:paraId="5E2EE0C0" w14:textId="77777777" w:rsidR="008539B5" w:rsidRDefault="008539B5" w:rsidP="008539B5">
      <w:pPr>
        <w:spacing w:line="2" w:lineRule="auto"/>
        <w:rPr>
          <w:rFonts w:ascii="Times New Roman" w:hAnsi="Times New Roman"/>
          <w:sz w:val="20"/>
        </w:rPr>
      </w:pPr>
      <w:r>
        <w:br w:type="page"/>
      </w:r>
    </w:p>
    <w:p w14:paraId="47710DFA" w14:textId="77777777" w:rsidR="008539B5" w:rsidRDefault="008539B5" w:rsidP="008539B5">
      <w:pPr>
        <w:spacing w:line="2" w:lineRule="auto"/>
        <w:rPr>
          <w:rFonts w:ascii="Times New Roman" w:hAnsi="Times New Roman"/>
          <w:sz w:val="20"/>
        </w:rPr>
      </w:pPr>
      <w:r>
        <w:br w:type="page"/>
      </w:r>
    </w:p>
    <w:p w14:paraId="5731FCB2" w14:textId="77777777" w:rsidR="008539B5" w:rsidRDefault="008539B5" w:rsidP="008539B5">
      <w:pPr>
        <w:spacing w:line="2" w:lineRule="auto"/>
        <w:rPr>
          <w:rFonts w:ascii="Times New Roman" w:hAnsi="Times New Roman"/>
          <w:sz w:val="20"/>
        </w:rPr>
      </w:pPr>
      <w:r>
        <w:br w:type="page"/>
      </w:r>
    </w:p>
    <w:p w14:paraId="33B82071" w14:textId="77777777" w:rsidR="008539B5" w:rsidRDefault="008539B5" w:rsidP="008539B5">
      <w:pPr>
        <w:spacing w:line="2" w:lineRule="auto"/>
        <w:rPr>
          <w:rFonts w:ascii="Times New Roman" w:hAnsi="Times New Roman"/>
          <w:sz w:val="20"/>
        </w:rPr>
      </w:pPr>
      <w:r>
        <w:br w:type="page"/>
      </w:r>
    </w:p>
    <w:p w14:paraId="39C1587B" w14:textId="77777777" w:rsidR="008539B5" w:rsidRDefault="008539B5" w:rsidP="008539B5">
      <w:pPr>
        <w:spacing w:line="2" w:lineRule="auto"/>
        <w:rPr>
          <w:rFonts w:ascii="Times New Roman" w:hAnsi="Times New Roman"/>
          <w:sz w:val="20"/>
        </w:rPr>
      </w:pPr>
      <w:r>
        <w:br w:type="page"/>
      </w:r>
    </w:p>
    <w:p w14:paraId="496C40D2" w14:textId="77777777" w:rsidR="008539B5" w:rsidRDefault="008539B5" w:rsidP="008539B5">
      <w:pPr>
        <w:spacing w:line="2" w:lineRule="auto"/>
        <w:rPr>
          <w:rFonts w:ascii="Times New Roman" w:hAnsi="Times New Roman"/>
          <w:sz w:val="20"/>
        </w:rPr>
      </w:pPr>
      <w:r>
        <w:br w:type="page"/>
      </w:r>
    </w:p>
    <w:p w14:paraId="58FFA5D5" w14:textId="77777777" w:rsidR="008539B5" w:rsidRDefault="008539B5" w:rsidP="008539B5">
      <w:pPr>
        <w:spacing w:line="2" w:lineRule="auto"/>
        <w:rPr>
          <w:rFonts w:ascii="Times New Roman" w:hAnsi="Times New Roman"/>
          <w:sz w:val="20"/>
        </w:rPr>
      </w:pPr>
      <w:r>
        <w:br w:type="page"/>
      </w:r>
    </w:p>
    <w:p w14:paraId="6289CBA5" w14:textId="77777777" w:rsidR="008539B5" w:rsidRDefault="008539B5" w:rsidP="008539B5">
      <w:pPr>
        <w:spacing w:line="2" w:lineRule="auto"/>
        <w:rPr>
          <w:rFonts w:ascii="Times New Roman" w:hAnsi="Times New Roman"/>
          <w:sz w:val="20"/>
        </w:rPr>
      </w:pPr>
      <w:r>
        <w:br w:type="page"/>
      </w:r>
    </w:p>
    <w:p w14:paraId="5B566F07" w14:textId="77777777" w:rsidR="008539B5" w:rsidRDefault="008539B5" w:rsidP="008539B5">
      <w:pPr>
        <w:spacing w:line="2" w:lineRule="auto"/>
        <w:rPr>
          <w:rFonts w:ascii="Times New Roman" w:hAnsi="Times New Roman"/>
          <w:sz w:val="20"/>
        </w:rPr>
      </w:pPr>
      <w:r>
        <w:br w:type="page"/>
      </w:r>
    </w:p>
    <w:p w14:paraId="1DEE4393" w14:textId="77777777" w:rsidR="008539B5" w:rsidRDefault="008539B5" w:rsidP="008539B5">
      <w:pPr>
        <w:spacing w:line="2" w:lineRule="auto"/>
        <w:rPr>
          <w:rFonts w:ascii="Times New Roman" w:hAnsi="Times New Roman"/>
          <w:sz w:val="20"/>
        </w:rPr>
      </w:pPr>
      <w:r>
        <w:br w:type="page"/>
      </w:r>
    </w:p>
    <w:p w14:paraId="58A324AF" w14:textId="77777777" w:rsidR="008539B5" w:rsidRDefault="008539B5" w:rsidP="008539B5">
      <w:pPr>
        <w:spacing w:line="2" w:lineRule="auto"/>
        <w:rPr>
          <w:rFonts w:ascii="Times New Roman" w:hAnsi="Times New Roman"/>
          <w:sz w:val="20"/>
        </w:rPr>
      </w:pPr>
      <w:r>
        <w:br w:type="page"/>
      </w:r>
    </w:p>
    <w:p w14:paraId="05C335F4" w14:textId="77777777" w:rsidR="008539B5" w:rsidRDefault="008539B5" w:rsidP="008539B5">
      <w:pPr>
        <w:spacing w:line="2" w:lineRule="auto"/>
        <w:rPr>
          <w:rFonts w:ascii="Times New Roman" w:hAnsi="Times New Roman"/>
          <w:sz w:val="20"/>
        </w:rPr>
      </w:pPr>
      <w:r>
        <w:br w:type="page"/>
      </w:r>
    </w:p>
    <w:p w14:paraId="2CF98618" w14:textId="77777777" w:rsidR="008539B5" w:rsidRDefault="008539B5" w:rsidP="008539B5">
      <w:pPr>
        <w:spacing w:line="2" w:lineRule="auto"/>
        <w:rPr>
          <w:rFonts w:ascii="Times New Roman" w:hAnsi="Times New Roman"/>
          <w:sz w:val="20"/>
        </w:rPr>
      </w:pPr>
      <w:r>
        <w:br w:type="page"/>
      </w:r>
    </w:p>
    <w:p w14:paraId="7B99FFE3" w14:textId="77777777" w:rsidR="008539B5" w:rsidRDefault="008539B5" w:rsidP="008539B5">
      <w:pPr>
        <w:spacing w:line="2" w:lineRule="auto"/>
        <w:rPr>
          <w:rFonts w:ascii="Times New Roman" w:hAnsi="Times New Roman"/>
          <w:sz w:val="20"/>
        </w:rPr>
      </w:pPr>
      <w:r>
        <w:br w:type="page"/>
      </w:r>
    </w:p>
    <w:p w14:paraId="5DFA9801" w14:textId="77777777" w:rsidR="008539B5" w:rsidRDefault="008539B5" w:rsidP="008539B5">
      <w:pPr>
        <w:spacing w:line="2" w:lineRule="auto"/>
        <w:rPr>
          <w:rFonts w:ascii="Times New Roman" w:hAnsi="Times New Roman"/>
          <w:sz w:val="20"/>
        </w:rPr>
      </w:pPr>
      <w:r>
        <w:br w:type="page"/>
      </w:r>
    </w:p>
    <w:p w14:paraId="71A657F8" w14:textId="77777777" w:rsidR="008539B5" w:rsidRDefault="008539B5" w:rsidP="008539B5">
      <w:pPr>
        <w:spacing w:line="2" w:lineRule="auto"/>
        <w:rPr>
          <w:rFonts w:ascii="Times New Roman" w:hAnsi="Times New Roman"/>
          <w:sz w:val="20"/>
        </w:rPr>
      </w:pPr>
      <w:r>
        <w:br w:type="page"/>
      </w:r>
    </w:p>
    <w:p w14:paraId="1589BDBB" w14:textId="77777777" w:rsidR="008539B5" w:rsidRDefault="008539B5" w:rsidP="008539B5">
      <w:pPr>
        <w:spacing w:line="2" w:lineRule="auto"/>
        <w:rPr>
          <w:rFonts w:ascii="Times New Roman" w:hAnsi="Times New Roman"/>
          <w:sz w:val="20"/>
        </w:rPr>
      </w:pPr>
      <w:r>
        <w:br w:type="page"/>
      </w:r>
    </w:p>
    <w:p w14:paraId="6040737E" w14:textId="77777777" w:rsidR="008539B5" w:rsidRDefault="008539B5" w:rsidP="008539B5">
      <w:pPr>
        <w:spacing w:line="2" w:lineRule="auto"/>
        <w:rPr>
          <w:rFonts w:ascii="Times New Roman" w:hAnsi="Times New Roman"/>
          <w:sz w:val="20"/>
        </w:rPr>
      </w:pPr>
      <w:r>
        <w:br w:type="page"/>
      </w:r>
    </w:p>
    <w:p w14:paraId="239B8A55" w14:textId="77777777" w:rsidR="008539B5" w:rsidRDefault="008539B5" w:rsidP="008539B5">
      <w:pPr>
        <w:spacing w:line="2" w:lineRule="auto"/>
        <w:rPr>
          <w:rFonts w:ascii="Times New Roman" w:hAnsi="Times New Roman"/>
          <w:sz w:val="20"/>
        </w:rPr>
      </w:pPr>
      <w:r>
        <w:br w:type="page"/>
      </w:r>
    </w:p>
    <w:p w14:paraId="2116A563" w14:textId="77777777" w:rsidR="008539B5" w:rsidRDefault="008539B5" w:rsidP="008539B5">
      <w:pPr>
        <w:spacing w:line="2" w:lineRule="auto"/>
        <w:rPr>
          <w:rFonts w:ascii="Times New Roman" w:hAnsi="Times New Roman"/>
          <w:sz w:val="20"/>
        </w:rPr>
      </w:pPr>
      <w:r>
        <w:br w:type="page"/>
      </w:r>
    </w:p>
    <w:p w14:paraId="7CD39DE1" w14:textId="77777777" w:rsidR="008539B5" w:rsidRDefault="008539B5" w:rsidP="008539B5">
      <w:pPr>
        <w:spacing w:line="2" w:lineRule="auto"/>
        <w:rPr>
          <w:rFonts w:ascii="Times New Roman" w:hAnsi="Times New Roman"/>
          <w:sz w:val="20"/>
        </w:rPr>
      </w:pPr>
      <w:r>
        <w:br w:type="page"/>
      </w:r>
    </w:p>
    <w:p w14:paraId="5D5CB58D" w14:textId="77777777" w:rsidR="008539B5" w:rsidRDefault="008539B5" w:rsidP="008539B5">
      <w:pPr>
        <w:spacing w:line="2" w:lineRule="auto"/>
        <w:rPr>
          <w:rFonts w:ascii="Times New Roman" w:hAnsi="Times New Roman"/>
          <w:sz w:val="20"/>
        </w:rPr>
      </w:pPr>
      <w:r>
        <w:br w:type="page"/>
      </w:r>
    </w:p>
    <w:p w14:paraId="48ADC2F4" w14:textId="77777777" w:rsidR="008539B5" w:rsidRDefault="008539B5" w:rsidP="008539B5">
      <w:pPr>
        <w:spacing w:line="2" w:lineRule="auto"/>
        <w:rPr>
          <w:rFonts w:ascii="Times New Roman" w:hAnsi="Times New Roman"/>
          <w:sz w:val="20"/>
        </w:rPr>
      </w:pPr>
      <w:r>
        <w:br w:type="page"/>
      </w:r>
    </w:p>
    <w:p w14:paraId="4D1CF796" w14:textId="77777777" w:rsidR="008539B5" w:rsidRDefault="008539B5" w:rsidP="008539B5">
      <w:pPr>
        <w:spacing w:line="2" w:lineRule="auto"/>
        <w:rPr>
          <w:rFonts w:ascii="Times New Roman" w:hAnsi="Times New Roman"/>
          <w:sz w:val="20"/>
        </w:rPr>
      </w:pPr>
      <w:r>
        <w:br w:type="page"/>
      </w:r>
    </w:p>
    <w:p w14:paraId="6B531360" w14:textId="77777777" w:rsidR="008539B5" w:rsidRDefault="008539B5" w:rsidP="008539B5">
      <w:pPr>
        <w:spacing w:line="2" w:lineRule="auto"/>
        <w:rPr>
          <w:rFonts w:ascii="Times New Roman" w:hAnsi="Times New Roman"/>
          <w:sz w:val="20"/>
        </w:rPr>
      </w:pPr>
      <w:r>
        <w:br w:type="page"/>
      </w:r>
    </w:p>
    <w:p w14:paraId="6D1B3A91" w14:textId="77777777" w:rsidR="008539B5" w:rsidRDefault="008539B5" w:rsidP="008539B5">
      <w:pPr>
        <w:spacing w:line="2" w:lineRule="auto"/>
        <w:rPr>
          <w:rFonts w:ascii="Times New Roman" w:hAnsi="Times New Roman"/>
          <w:sz w:val="20"/>
        </w:rPr>
      </w:pPr>
      <w:r>
        <w:br w:type="page"/>
      </w:r>
    </w:p>
    <w:p w14:paraId="48A2ADB5" w14:textId="77777777" w:rsidR="008539B5" w:rsidRDefault="008539B5" w:rsidP="008539B5">
      <w:pPr>
        <w:spacing w:line="2" w:lineRule="auto"/>
        <w:rPr>
          <w:rFonts w:ascii="Times New Roman" w:hAnsi="Times New Roman"/>
          <w:sz w:val="20"/>
        </w:rPr>
      </w:pPr>
      <w:r>
        <w:br w:type="page"/>
      </w:r>
    </w:p>
    <w:p w14:paraId="23EEDB49" w14:textId="77777777" w:rsidR="008539B5" w:rsidRDefault="008539B5" w:rsidP="008539B5">
      <w:pPr>
        <w:spacing w:line="2" w:lineRule="auto"/>
        <w:rPr>
          <w:rFonts w:ascii="Times New Roman" w:hAnsi="Times New Roman"/>
          <w:sz w:val="20"/>
        </w:rPr>
      </w:pPr>
      <w:r>
        <w:br w:type="page"/>
      </w:r>
    </w:p>
    <w:p w14:paraId="1D5F53E4" w14:textId="77777777" w:rsidR="008539B5" w:rsidRDefault="008539B5" w:rsidP="008539B5">
      <w:pPr>
        <w:spacing w:line="2" w:lineRule="auto"/>
        <w:rPr>
          <w:rFonts w:ascii="Times New Roman" w:hAnsi="Times New Roman"/>
          <w:sz w:val="20"/>
        </w:rPr>
      </w:pPr>
      <w:r>
        <w:br w:type="page"/>
      </w:r>
    </w:p>
    <w:p w14:paraId="6D221988" w14:textId="77777777" w:rsidR="008539B5" w:rsidRDefault="008539B5" w:rsidP="008539B5">
      <w:pPr>
        <w:spacing w:line="2" w:lineRule="auto"/>
        <w:rPr>
          <w:rFonts w:ascii="Times New Roman" w:hAnsi="Times New Roman"/>
          <w:sz w:val="20"/>
        </w:rPr>
      </w:pPr>
      <w:r>
        <w:br w:type="page"/>
      </w:r>
    </w:p>
    <w:p w14:paraId="503A7017" w14:textId="77777777" w:rsidR="008539B5" w:rsidRDefault="008539B5" w:rsidP="008539B5">
      <w:pPr>
        <w:spacing w:line="2" w:lineRule="auto"/>
        <w:rPr>
          <w:rFonts w:ascii="Times New Roman" w:hAnsi="Times New Roman"/>
          <w:sz w:val="20"/>
        </w:rPr>
      </w:pPr>
      <w:r>
        <w:br w:type="page"/>
      </w:r>
    </w:p>
    <w:p w14:paraId="6CEAFB98" w14:textId="77777777" w:rsidR="008539B5" w:rsidRDefault="008539B5" w:rsidP="008539B5">
      <w:pPr>
        <w:spacing w:line="2" w:lineRule="auto"/>
        <w:rPr>
          <w:rFonts w:ascii="Times New Roman" w:hAnsi="Times New Roman"/>
          <w:sz w:val="20"/>
        </w:rPr>
      </w:pPr>
      <w:r>
        <w:br w:type="page"/>
      </w:r>
    </w:p>
    <w:p w14:paraId="0DC2DCE0" w14:textId="77777777" w:rsidR="008539B5" w:rsidRDefault="008539B5" w:rsidP="008539B5">
      <w:pPr>
        <w:spacing w:line="2" w:lineRule="auto"/>
        <w:rPr>
          <w:rFonts w:ascii="Times New Roman" w:hAnsi="Times New Roman"/>
          <w:sz w:val="20"/>
        </w:rPr>
      </w:pPr>
      <w:r>
        <w:br w:type="page"/>
      </w:r>
    </w:p>
    <w:p w14:paraId="07A02B29" w14:textId="77777777" w:rsidR="008539B5" w:rsidRDefault="008539B5" w:rsidP="008539B5">
      <w:pPr>
        <w:spacing w:line="2" w:lineRule="auto"/>
        <w:rPr>
          <w:rFonts w:ascii="Times New Roman" w:hAnsi="Times New Roman"/>
          <w:sz w:val="20"/>
        </w:rPr>
      </w:pPr>
      <w:r>
        <w:br w:type="page"/>
      </w:r>
    </w:p>
    <w:p w14:paraId="26A476B3" w14:textId="77777777" w:rsidR="008539B5" w:rsidRDefault="008539B5" w:rsidP="008539B5">
      <w:pPr>
        <w:spacing w:line="2" w:lineRule="auto"/>
        <w:rPr>
          <w:rFonts w:ascii="Times New Roman" w:hAnsi="Times New Roman"/>
          <w:sz w:val="20"/>
        </w:rPr>
      </w:pPr>
      <w:r>
        <w:br w:type="page"/>
      </w:r>
    </w:p>
    <w:p w14:paraId="0E6A6A5A" w14:textId="77777777" w:rsidR="008539B5" w:rsidRDefault="008539B5" w:rsidP="008539B5">
      <w:pPr>
        <w:spacing w:line="2" w:lineRule="auto"/>
        <w:rPr>
          <w:rFonts w:ascii="Times New Roman" w:hAnsi="Times New Roman"/>
          <w:sz w:val="20"/>
        </w:rPr>
      </w:pPr>
      <w:r>
        <w:br w:type="page"/>
      </w:r>
    </w:p>
    <w:p w14:paraId="237EB073" w14:textId="77777777" w:rsidR="008539B5" w:rsidRDefault="008539B5" w:rsidP="008539B5">
      <w:pPr>
        <w:spacing w:line="2" w:lineRule="auto"/>
        <w:rPr>
          <w:rFonts w:ascii="Times New Roman" w:hAnsi="Times New Roman"/>
          <w:sz w:val="20"/>
        </w:rPr>
      </w:pPr>
      <w:r>
        <w:br w:type="page"/>
      </w:r>
    </w:p>
    <w:p w14:paraId="4E43F6A1" w14:textId="77777777" w:rsidR="008539B5" w:rsidRDefault="008539B5" w:rsidP="008539B5">
      <w:pPr>
        <w:spacing w:line="2" w:lineRule="auto"/>
        <w:rPr>
          <w:rFonts w:ascii="Times New Roman" w:hAnsi="Times New Roman"/>
          <w:sz w:val="20"/>
        </w:rPr>
      </w:pPr>
      <w:r>
        <w:br w:type="page"/>
      </w:r>
    </w:p>
    <w:p w14:paraId="205969F0" w14:textId="77777777" w:rsidR="008539B5" w:rsidRDefault="008539B5" w:rsidP="008539B5">
      <w:pPr>
        <w:spacing w:line="2" w:lineRule="auto"/>
        <w:rPr>
          <w:rFonts w:ascii="Times New Roman" w:hAnsi="Times New Roman"/>
          <w:sz w:val="20"/>
        </w:rPr>
      </w:pPr>
      <w:r>
        <w:br w:type="page"/>
      </w:r>
    </w:p>
    <w:p w14:paraId="2141E1CC" w14:textId="77777777" w:rsidR="008539B5" w:rsidRDefault="008539B5" w:rsidP="008539B5">
      <w:pPr>
        <w:spacing w:line="2" w:lineRule="auto"/>
        <w:rPr>
          <w:rFonts w:ascii="Times New Roman" w:hAnsi="Times New Roman"/>
          <w:sz w:val="20"/>
        </w:rPr>
      </w:pPr>
      <w:r>
        <w:br w:type="page"/>
      </w:r>
    </w:p>
    <w:p w14:paraId="77801F21" w14:textId="77777777" w:rsidR="008539B5" w:rsidRDefault="008539B5" w:rsidP="008539B5">
      <w:pPr>
        <w:spacing w:line="2" w:lineRule="auto"/>
        <w:rPr>
          <w:rFonts w:ascii="Times New Roman" w:hAnsi="Times New Roman"/>
          <w:sz w:val="20"/>
        </w:rPr>
      </w:pPr>
      <w:r>
        <w:br w:type="page"/>
      </w:r>
    </w:p>
    <w:p w14:paraId="093734E5" w14:textId="77777777" w:rsidR="008539B5" w:rsidRDefault="008539B5" w:rsidP="008539B5">
      <w:pPr>
        <w:spacing w:line="2" w:lineRule="auto"/>
        <w:rPr>
          <w:rFonts w:ascii="Times New Roman" w:hAnsi="Times New Roman"/>
          <w:sz w:val="20"/>
        </w:rPr>
      </w:pPr>
      <w:r>
        <w:br w:type="page"/>
      </w:r>
    </w:p>
    <w:p w14:paraId="25F4EB11" w14:textId="77777777" w:rsidR="008539B5" w:rsidRDefault="008539B5" w:rsidP="008539B5">
      <w:pPr>
        <w:spacing w:line="2" w:lineRule="auto"/>
        <w:rPr>
          <w:rFonts w:ascii="Times New Roman" w:hAnsi="Times New Roman"/>
          <w:sz w:val="20"/>
        </w:rPr>
      </w:pPr>
      <w:r>
        <w:br w:type="page"/>
      </w:r>
    </w:p>
    <w:p w14:paraId="3FEAB5A8" w14:textId="77777777" w:rsidR="008539B5" w:rsidRDefault="008539B5" w:rsidP="008539B5">
      <w:pPr>
        <w:spacing w:line="2" w:lineRule="auto"/>
        <w:rPr>
          <w:rFonts w:ascii="Times New Roman" w:hAnsi="Times New Roman"/>
          <w:sz w:val="20"/>
        </w:rPr>
      </w:pPr>
      <w:r>
        <w:br w:type="page"/>
      </w:r>
    </w:p>
    <w:p w14:paraId="2A47B6A3" w14:textId="77777777" w:rsidR="008539B5" w:rsidRDefault="008539B5" w:rsidP="008539B5">
      <w:pPr>
        <w:spacing w:line="2" w:lineRule="auto"/>
        <w:rPr>
          <w:rFonts w:ascii="Times New Roman" w:hAnsi="Times New Roman"/>
          <w:sz w:val="20"/>
        </w:rPr>
      </w:pPr>
      <w:r>
        <w:br w:type="page"/>
      </w:r>
    </w:p>
    <w:p w14:paraId="1C36656E" w14:textId="77777777" w:rsidR="008539B5" w:rsidRDefault="008539B5" w:rsidP="008539B5">
      <w:pPr>
        <w:spacing w:line="2" w:lineRule="auto"/>
        <w:rPr>
          <w:rFonts w:ascii="Times New Roman" w:hAnsi="Times New Roman"/>
          <w:sz w:val="20"/>
        </w:rPr>
      </w:pPr>
      <w:r>
        <w:br w:type="page"/>
      </w:r>
    </w:p>
    <w:p w14:paraId="6DDDFB1C" w14:textId="77777777" w:rsidR="008539B5" w:rsidRDefault="008539B5" w:rsidP="008539B5">
      <w:pPr>
        <w:spacing w:line="2" w:lineRule="auto"/>
        <w:rPr>
          <w:rFonts w:ascii="Times New Roman" w:hAnsi="Times New Roman"/>
          <w:sz w:val="20"/>
        </w:rPr>
      </w:pPr>
      <w:r>
        <w:br w:type="page"/>
      </w:r>
    </w:p>
    <w:p w14:paraId="77F74C51" w14:textId="77777777" w:rsidR="008539B5" w:rsidRDefault="008539B5" w:rsidP="008539B5">
      <w:pPr>
        <w:spacing w:line="2" w:lineRule="auto"/>
        <w:rPr>
          <w:rFonts w:ascii="Times New Roman" w:hAnsi="Times New Roman"/>
          <w:sz w:val="20"/>
        </w:rPr>
      </w:pPr>
      <w:r>
        <w:br w:type="page"/>
      </w:r>
    </w:p>
    <w:p w14:paraId="6537B609" w14:textId="77777777" w:rsidR="008539B5" w:rsidRDefault="008539B5" w:rsidP="008539B5">
      <w:pPr>
        <w:spacing w:line="2" w:lineRule="auto"/>
        <w:rPr>
          <w:rFonts w:ascii="Times New Roman" w:hAnsi="Times New Roman"/>
          <w:sz w:val="20"/>
        </w:rPr>
      </w:pPr>
      <w:r>
        <w:br w:type="page"/>
      </w:r>
    </w:p>
    <w:p w14:paraId="254F65CA" w14:textId="77777777" w:rsidR="008539B5" w:rsidRDefault="008539B5" w:rsidP="008539B5">
      <w:pPr>
        <w:spacing w:line="2" w:lineRule="auto"/>
        <w:rPr>
          <w:rFonts w:ascii="Times New Roman" w:hAnsi="Times New Roman"/>
          <w:sz w:val="20"/>
        </w:rPr>
      </w:pPr>
      <w:r>
        <w:br w:type="page"/>
      </w:r>
    </w:p>
    <w:p w14:paraId="7200CD26" w14:textId="77777777" w:rsidR="008539B5" w:rsidRDefault="008539B5" w:rsidP="008539B5">
      <w:pPr>
        <w:spacing w:line="2" w:lineRule="auto"/>
        <w:rPr>
          <w:rFonts w:ascii="Times New Roman" w:hAnsi="Times New Roman"/>
          <w:sz w:val="20"/>
        </w:rPr>
      </w:pPr>
      <w:r>
        <w:br w:type="page"/>
      </w:r>
    </w:p>
    <w:p w14:paraId="23CB11AF" w14:textId="77777777" w:rsidR="008539B5" w:rsidRDefault="008539B5" w:rsidP="008539B5">
      <w:pPr>
        <w:spacing w:line="2" w:lineRule="auto"/>
        <w:rPr>
          <w:rFonts w:ascii="Times New Roman" w:hAnsi="Times New Roman"/>
          <w:sz w:val="20"/>
        </w:rPr>
      </w:pPr>
      <w:r>
        <w:br w:type="page"/>
      </w:r>
    </w:p>
    <w:p w14:paraId="40722930" w14:textId="77777777" w:rsidR="008539B5" w:rsidRDefault="008539B5" w:rsidP="008539B5">
      <w:pPr>
        <w:spacing w:line="2" w:lineRule="auto"/>
        <w:rPr>
          <w:rFonts w:ascii="Times New Roman" w:hAnsi="Times New Roman"/>
          <w:sz w:val="20"/>
        </w:rPr>
      </w:pPr>
      <w:r>
        <w:br w:type="page"/>
      </w:r>
    </w:p>
    <w:p w14:paraId="76A2DC45" w14:textId="77777777" w:rsidR="008539B5" w:rsidRDefault="008539B5" w:rsidP="008539B5">
      <w:pPr>
        <w:spacing w:line="2" w:lineRule="auto"/>
        <w:rPr>
          <w:rFonts w:ascii="Times New Roman" w:hAnsi="Times New Roman"/>
          <w:sz w:val="20"/>
        </w:rPr>
      </w:pPr>
      <w:r>
        <w:br w:type="page"/>
      </w:r>
    </w:p>
    <w:p w14:paraId="60E927FE" w14:textId="77777777" w:rsidR="008539B5" w:rsidRDefault="008539B5" w:rsidP="008539B5">
      <w:pPr>
        <w:spacing w:line="2" w:lineRule="auto"/>
        <w:rPr>
          <w:rFonts w:ascii="Times New Roman" w:hAnsi="Times New Roman"/>
          <w:sz w:val="20"/>
        </w:rPr>
      </w:pPr>
      <w:r>
        <w:br w:type="page"/>
      </w:r>
    </w:p>
    <w:p w14:paraId="6BB02EE3" w14:textId="77777777" w:rsidR="008539B5" w:rsidRDefault="008539B5" w:rsidP="008539B5">
      <w:pPr>
        <w:spacing w:line="2" w:lineRule="auto"/>
        <w:rPr>
          <w:rFonts w:ascii="Times New Roman" w:hAnsi="Times New Roman"/>
          <w:sz w:val="20"/>
        </w:rPr>
      </w:pPr>
      <w:r>
        <w:br w:type="page"/>
      </w:r>
    </w:p>
    <w:p w14:paraId="61039EB8" w14:textId="77777777" w:rsidR="008539B5" w:rsidRDefault="008539B5" w:rsidP="008539B5">
      <w:pPr>
        <w:spacing w:line="2" w:lineRule="auto"/>
        <w:rPr>
          <w:rFonts w:ascii="Times New Roman" w:hAnsi="Times New Roman"/>
          <w:sz w:val="20"/>
        </w:rPr>
      </w:pPr>
      <w:r>
        <w:br w:type="page"/>
      </w:r>
    </w:p>
    <w:p w14:paraId="62ECD42E" w14:textId="77777777" w:rsidR="008539B5" w:rsidRDefault="008539B5" w:rsidP="008539B5">
      <w:pPr>
        <w:spacing w:line="2" w:lineRule="auto"/>
        <w:rPr>
          <w:rFonts w:ascii="Times New Roman" w:hAnsi="Times New Roman"/>
          <w:sz w:val="20"/>
        </w:rPr>
      </w:pPr>
      <w:r>
        <w:br w:type="page"/>
      </w:r>
    </w:p>
    <w:p w14:paraId="3294D2A9" w14:textId="77777777" w:rsidR="008539B5" w:rsidRDefault="008539B5" w:rsidP="008539B5">
      <w:pPr>
        <w:spacing w:line="2" w:lineRule="auto"/>
        <w:rPr>
          <w:rFonts w:ascii="Times New Roman" w:hAnsi="Times New Roman"/>
          <w:sz w:val="20"/>
        </w:rPr>
      </w:pPr>
      <w:r>
        <w:br w:type="page"/>
      </w:r>
    </w:p>
    <w:p w14:paraId="12627118" w14:textId="77777777" w:rsidR="008539B5" w:rsidRDefault="008539B5" w:rsidP="008539B5">
      <w:pPr>
        <w:spacing w:line="2" w:lineRule="auto"/>
        <w:rPr>
          <w:rFonts w:ascii="Times New Roman" w:hAnsi="Times New Roman"/>
          <w:sz w:val="20"/>
        </w:rPr>
      </w:pPr>
      <w:r>
        <w:br w:type="page"/>
      </w:r>
    </w:p>
    <w:p w14:paraId="65995512" w14:textId="77777777" w:rsidR="008539B5" w:rsidRDefault="008539B5" w:rsidP="008539B5">
      <w:pPr>
        <w:spacing w:line="2" w:lineRule="auto"/>
        <w:rPr>
          <w:rFonts w:ascii="Times New Roman" w:hAnsi="Times New Roman"/>
          <w:sz w:val="20"/>
        </w:rPr>
      </w:pPr>
      <w:r>
        <w:br w:type="page"/>
      </w:r>
    </w:p>
    <w:p w14:paraId="46618BF3" w14:textId="77777777" w:rsidR="008539B5" w:rsidRDefault="008539B5" w:rsidP="008539B5">
      <w:pPr>
        <w:spacing w:line="2" w:lineRule="auto"/>
        <w:rPr>
          <w:rFonts w:ascii="Times New Roman" w:hAnsi="Times New Roman"/>
          <w:sz w:val="20"/>
        </w:rPr>
      </w:pPr>
      <w:r>
        <w:br w:type="page"/>
      </w:r>
    </w:p>
    <w:p w14:paraId="2742BF26" w14:textId="77777777" w:rsidR="008539B5" w:rsidRDefault="008539B5" w:rsidP="008539B5">
      <w:pPr>
        <w:spacing w:line="2" w:lineRule="auto"/>
        <w:rPr>
          <w:rFonts w:ascii="Times New Roman" w:hAnsi="Times New Roman"/>
          <w:sz w:val="20"/>
        </w:rPr>
      </w:pPr>
      <w:r>
        <w:br w:type="page"/>
      </w:r>
    </w:p>
    <w:p w14:paraId="46ABCE6D" w14:textId="77777777" w:rsidR="008539B5" w:rsidRDefault="008539B5" w:rsidP="008539B5">
      <w:pPr>
        <w:spacing w:line="2" w:lineRule="auto"/>
        <w:rPr>
          <w:rFonts w:ascii="Times New Roman" w:hAnsi="Times New Roman"/>
          <w:sz w:val="20"/>
        </w:rPr>
      </w:pPr>
      <w:r>
        <w:br w:type="page"/>
      </w:r>
    </w:p>
    <w:p w14:paraId="481AF939" w14:textId="77777777" w:rsidR="008539B5" w:rsidRDefault="008539B5" w:rsidP="008539B5">
      <w:pPr>
        <w:spacing w:line="2" w:lineRule="auto"/>
        <w:rPr>
          <w:rFonts w:ascii="Times New Roman" w:hAnsi="Times New Roman"/>
          <w:sz w:val="20"/>
        </w:rPr>
      </w:pPr>
      <w:r>
        <w:br w:type="page"/>
      </w:r>
    </w:p>
    <w:p w14:paraId="4DD7E070" w14:textId="77777777" w:rsidR="008539B5" w:rsidRDefault="008539B5" w:rsidP="008539B5">
      <w:pPr>
        <w:spacing w:line="2" w:lineRule="auto"/>
        <w:rPr>
          <w:rFonts w:ascii="Times New Roman" w:hAnsi="Times New Roman"/>
          <w:sz w:val="20"/>
        </w:rPr>
      </w:pPr>
      <w:r>
        <w:br w:type="page"/>
      </w:r>
    </w:p>
    <w:p w14:paraId="6DCA15A1" w14:textId="77777777" w:rsidR="008539B5" w:rsidRDefault="008539B5" w:rsidP="008539B5">
      <w:pPr>
        <w:spacing w:line="2" w:lineRule="auto"/>
        <w:rPr>
          <w:rFonts w:ascii="Times New Roman" w:hAnsi="Times New Roman"/>
          <w:sz w:val="20"/>
        </w:rPr>
      </w:pPr>
      <w:r>
        <w:br w:type="page"/>
      </w:r>
    </w:p>
    <w:p w14:paraId="7CACC5BC" w14:textId="77777777" w:rsidR="008539B5" w:rsidRDefault="008539B5" w:rsidP="008539B5">
      <w:pPr>
        <w:spacing w:line="2" w:lineRule="auto"/>
        <w:rPr>
          <w:rFonts w:ascii="Times New Roman" w:hAnsi="Times New Roman"/>
          <w:sz w:val="20"/>
        </w:rPr>
      </w:pPr>
      <w:r>
        <w:br w:type="page"/>
      </w:r>
    </w:p>
    <w:p w14:paraId="0B2AAE11" w14:textId="77777777" w:rsidR="008539B5" w:rsidRDefault="008539B5" w:rsidP="008539B5">
      <w:pPr>
        <w:spacing w:line="2" w:lineRule="auto"/>
        <w:rPr>
          <w:rFonts w:ascii="Times New Roman" w:hAnsi="Times New Roman"/>
          <w:sz w:val="20"/>
        </w:rPr>
      </w:pPr>
      <w:r>
        <w:br w:type="page"/>
      </w:r>
    </w:p>
    <w:p w14:paraId="7F6483E2" w14:textId="77777777" w:rsidR="008539B5" w:rsidRDefault="008539B5" w:rsidP="008539B5">
      <w:pPr>
        <w:spacing w:line="2" w:lineRule="auto"/>
      </w:pPr>
      <w:r>
        <w:br w:type="page"/>
      </w:r>
    </w:p>
    <w:p w14:paraId="4E2480C4" w14:textId="2ED566A0" w:rsidR="008539B5" w:rsidRDefault="008539B5" w:rsidP="008539B5">
      <w:pPr>
        <w:spacing w:line="2" w:lineRule="auto"/>
        <w:rPr>
          <w:rFonts w:ascii="Times New Roman" w:hAnsi="Times New Roman"/>
          <w:sz w:val="20"/>
        </w:rPr>
      </w:pPr>
      <w:r>
        <w:rPr>
          <w:rFonts w:ascii="Times New Roman" w:hAnsi="Times New Roman"/>
          <w:sz w:val="20"/>
        </w:rPr>
        <w:br w:type="page"/>
      </w:r>
    </w:p>
    <w:p w14:paraId="4BCED48D" w14:textId="77777777" w:rsidR="005E5B64" w:rsidRDefault="005E5B64" w:rsidP="008539B5">
      <w:pPr>
        <w:spacing w:line="2" w:lineRule="auto"/>
        <w:rPr>
          <w:rFonts w:ascii="Times New Roman" w:hAnsi="Times New Roman"/>
          <w:sz w:val="20"/>
        </w:rPr>
      </w:pPr>
    </w:p>
    <w:p w14:paraId="11D76D87" w14:textId="77777777" w:rsidR="00920097" w:rsidRDefault="00920097" w:rsidP="003D6631">
      <w:pPr>
        <w:pStyle w:val="Brdtextmedindrag"/>
      </w:pPr>
    </w:p>
    <w:p w14:paraId="22903EAD" w14:textId="77777777" w:rsidR="00527A80" w:rsidRDefault="00527A80" w:rsidP="003D6631">
      <w:pPr>
        <w:pStyle w:val="Brdtextmedindrag"/>
      </w:pPr>
    </w:p>
    <w:p w14:paraId="554199EB" w14:textId="1FCD505A" w:rsidR="00527A80" w:rsidRPr="00B937F4" w:rsidRDefault="00527A80" w:rsidP="003D6631">
      <w:pPr>
        <w:pStyle w:val="Brdtextmedindrag"/>
        <w:sectPr w:rsidR="00527A80" w:rsidRPr="00B937F4" w:rsidSect="00155500">
          <w:headerReference w:type="even" r:id="rId245"/>
          <w:headerReference w:type="default" r:id="rId246"/>
          <w:footerReference w:type="even" r:id="rId247"/>
          <w:footerReference w:type="default" r:id="rId248"/>
          <w:headerReference w:type="first" r:id="rId249"/>
          <w:footerReference w:type="first" r:id="rId250"/>
          <w:pgSz w:w="9356" w:h="13721" w:code="9"/>
          <w:pgMar w:top="794" w:right="2438" w:bottom="1191" w:left="1021" w:header="0" w:footer="709" w:gutter="0"/>
          <w:cols w:space="708"/>
          <w:docGrid w:linePitch="360"/>
        </w:sectPr>
      </w:pPr>
    </w:p>
    <w:p w14:paraId="05504ABE" w14:textId="77777777" w:rsidR="008539B5" w:rsidRDefault="008539B5" w:rsidP="008539B5">
      <w:pPr>
        <w:pStyle w:val="Bilagarubrik"/>
      </w:pPr>
      <w:bookmarkStart w:id="834" w:name="_Toc65132777"/>
      <w:bookmarkStart w:id="835" w:name="_Toc69367646"/>
      <w:r w:rsidRPr="00DB0FBA">
        <w:t>Rättelse av Europaparlamentets och rådets förordning (EU) 2017/745 av den 5 april 2017 om medicintekniska produkter, om ändring av direktiv 2001/83/EG, förordning (EG) nr 178/2002 och förordning (EG) nr 1223/2009 och om upphävande av rådets direktiv 90/385/EEG och 93/42/EEG</w:t>
      </w:r>
      <w:bookmarkEnd w:id="834"/>
      <w:bookmarkEnd w:id="835"/>
    </w:p>
    <w:p w14:paraId="74501F81" w14:textId="77777777" w:rsidR="008539B5" w:rsidRPr="00DB0FBA" w:rsidRDefault="008539B5" w:rsidP="008539B5">
      <w:pPr>
        <w:pStyle w:val="Brdtext"/>
      </w:pPr>
    </w:p>
    <w:p w14:paraId="3D516DC2" w14:textId="77777777" w:rsidR="008539B5" w:rsidRDefault="008539B5" w:rsidP="008539B5">
      <w:pPr>
        <w:spacing w:line="2" w:lineRule="auto"/>
      </w:pPr>
      <w:r>
        <w:br w:type="page"/>
      </w:r>
    </w:p>
    <w:p w14:paraId="451681F5" w14:textId="77777777" w:rsidR="005E5B64" w:rsidRDefault="005E5B64" w:rsidP="008539B5">
      <w:pPr>
        <w:spacing w:line="2" w:lineRule="auto"/>
      </w:pPr>
    </w:p>
    <w:p w14:paraId="7F91132E" w14:textId="77777777" w:rsidR="00255033" w:rsidRDefault="00255033" w:rsidP="008539B5">
      <w:pPr>
        <w:spacing w:line="2" w:lineRule="auto"/>
      </w:pPr>
    </w:p>
    <w:p w14:paraId="4C0A1319" w14:textId="77777777" w:rsidR="00255033" w:rsidRDefault="00255033" w:rsidP="008539B5">
      <w:pPr>
        <w:spacing w:line="2" w:lineRule="auto"/>
      </w:pPr>
    </w:p>
    <w:p w14:paraId="52E0D8D0" w14:textId="77777777" w:rsidR="00255033" w:rsidRDefault="00255033" w:rsidP="008539B5">
      <w:pPr>
        <w:spacing w:line="2" w:lineRule="auto"/>
      </w:pPr>
    </w:p>
    <w:p w14:paraId="3664BEF2" w14:textId="77777777" w:rsidR="00255033" w:rsidRDefault="00255033" w:rsidP="008539B5">
      <w:pPr>
        <w:spacing w:line="2" w:lineRule="auto"/>
      </w:pPr>
    </w:p>
    <w:p w14:paraId="40D598D1" w14:textId="3660B0A0" w:rsidR="00255033" w:rsidRDefault="00255033" w:rsidP="008539B5">
      <w:pPr>
        <w:spacing w:line="2" w:lineRule="auto"/>
        <w:sectPr w:rsidR="00255033" w:rsidSect="00155500">
          <w:headerReference w:type="even" r:id="rId251"/>
          <w:headerReference w:type="default" r:id="rId252"/>
          <w:footerReference w:type="even" r:id="rId253"/>
          <w:footerReference w:type="default" r:id="rId254"/>
          <w:headerReference w:type="first" r:id="rId255"/>
          <w:footerReference w:type="first" r:id="rId256"/>
          <w:pgSz w:w="9356" w:h="13721" w:code="9"/>
          <w:pgMar w:top="794" w:right="2438" w:bottom="1191" w:left="1021" w:header="0" w:footer="709" w:gutter="0"/>
          <w:cols w:space="708"/>
          <w:docGrid w:linePitch="360"/>
        </w:sectPr>
      </w:pPr>
    </w:p>
    <w:p w14:paraId="06A598AE" w14:textId="77777777" w:rsidR="008539B5" w:rsidRDefault="008539B5" w:rsidP="008539B5">
      <w:pPr>
        <w:pStyle w:val="Bilagarubrik"/>
      </w:pPr>
      <w:bookmarkStart w:id="836" w:name="_Toc65132778"/>
      <w:bookmarkStart w:id="837" w:name="_Toc69367647"/>
      <w:r w:rsidRPr="00E86B8C">
        <w:t>Europaparlamentets och rådets förordning (EU) 2017/746 av den 5 april 2017 om medicintekniska produkter för in vitro-diagnostik och om upphävande av direktiv 98/79/EG och kommissionens beslut 2010/227/EU</w:t>
      </w:r>
      <w:bookmarkEnd w:id="836"/>
      <w:bookmarkEnd w:id="837"/>
    </w:p>
    <w:p w14:paraId="19DEF240" w14:textId="77777777" w:rsidR="008539B5" w:rsidRPr="00E86B8C" w:rsidRDefault="008539B5" w:rsidP="008539B5">
      <w:pPr>
        <w:pStyle w:val="Brdtext"/>
      </w:pPr>
    </w:p>
    <w:p w14:paraId="19004D15" w14:textId="77777777" w:rsidR="008539B5" w:rsidRDefault="008539B5" w:rsidP="008539B5">
      <w:pPr>
        <w:spacing w:line="2" w:lineRule="auto"/>
        <w:rPr>
          <w:rFonts w:ascii="Times New Roman" w:hAnsi="Times New Roman"/>
          <w:sz w:val="20"/>
        </w:rPr>
      </w:pPr>
      <w:r>
        <w:br w:type="page"/>
      </w:r>
    </w:p>
    <w:p w14:paraId="3B99CB36" w14:textId="77777777" w:rsidR="008539B5" w:rsidRDefault="008539B5" w:rsidP="008539B5">
      <w:pPr>
        <w:spacing w:line="2" w:lineRule="auto"/>
        <w:rPr>
          <w:rFonts w:ascii="Times New Roman" w:hAnsi="Times New Roman"/>
          <w:sz w:val="20"/>
        </w:rPr>
      </w:pPr>
      <w:r>
        <w:br w:type="page"/>
      </w:r>
    </w:p>
    <w:p w14:paraId="1615B362" w14:textId="77777777" w:rsidR="008539B5" w:rsidRDefault="008539B5" w:rsidP="008539B5">
      <w:pPr>
        <w:spacing w:line="2" w:lineRule="auto"/>
        <w:rPr>
          <w:rFonts w:ascii="Times New Roman" w:hAnsi="Times New Roman"/>
          <w:sz w:val="20"/>
        </w:rPr>
      </w:pPr>
      <w:r>
        <w:br w:type="page"/>
      </w:r>
    </w:p>
    <w:p w14:paraId="598F6521" w14:textId="77777777" w:rsidR="008539B5" w:rsidRDefault="008539B5" w:rsidP="008539B5">
      <w:pPr>
        <w:spacing w:line="2" w:lineRule="auto"/>
        <w:rPr>
          <w:rFonts w:ascii="Times New Roman" w:hAnsi="Times New Roman"/>
          <w:sz w:val="20"/>
        </w:rPr>
      </w:pPr>
      <w:r>
        <w:br w:type="page"/>
      </w:r>
    </w:p>
    <w:p w14:paraId="6D279B78" w14:textId="77777777" w:rsidR="008539B5" w:rsidRDefault="008539B5" w:rsidP="008539B5">
      <w:pPr>
        <w:spacing w:line="2" w:lineRule="auto"/>
        <w:rPr>
          <w:rFonts w:ascii="Times New Roman" w:hAnsi="Times New Roman"/>
          <w:sz w:val="20"/>
        </w:rPr>
      </w:pPr>
      <w:r>
        <w:br w:type="page"/>
      </w:r>
    </w:p>
    <w:p w14:paraId="23844DCC" w14:textId="77777777" w:rsidR="008539B5" w:rsidRDefault="008539B5" w:rsidP="008539B5">
      <w:pPr>
        <w:spacing w:line="2" w:lineRule="auto"/>
        <w:rPr>
          <w:rFonts w:ascii="Times New Roman" w:hAnsi="Times New Roman"/>
          <w:sz w:val="20"/>
        </w:rPr>
      </w:pPr>
      <w:r>
        <w:br w:type="page"/>
      </w:r>
    </w:p>
    <w:p w14:paraId="25A940AF" w14:textId="77777777" w:rsidR="008539B5" w:rsidRDefault="008539B5" w:rsidP="008539B5">
      <w:pPr>
        <w:spacing w:line="2" w:lineRule="auto"/>
        <w:rPr>
          <w:rFonts w:ascii="Times New Roman" w:hAnsi="Times New Roman"/>
          <w:sz w:val="20"/>
        </w:rPr>
      </w:pPr>
      <w:r>
        <w:br w:type="page"/>
      </w:r>
    </w:p>
    <w:p w14:paraId="69234E8A" w14:textId="77777777" w:rsidR="008539B5" w:rsidRDefault="008539B5" w:rsidP="008539B5">
      <w:pPr>
        <w:spacing w:line="2" w:lineRule="auto"/>
        <w:rPr>
          <w:rFonts w:ascii="Times New Roman" w:hAnsi="Times New Roman"/>
          <w:sz w:val="20"/>
        </w:rPr>
      </w:pPr>
      <w:r>
        <w:br w:type="page"/>
      </w:r>
    </w:p>
    <w:p w14:paraId="0A890397" w14:textId="77777777" w:rsidR="008539B5" w:rsidRDefault="008539B5" w:rsidP="008539B5">
      <w:pPr>
        <w:spacing w:line="2" w:lineRule="auto"/>
        <w:rPr>
          <w:rFonts w:ascii="Times New Roman" w:hAnsi="Times New Roman"/>
          <w:sz w:val="20"/>
        </w:rPr>
      </w:pPr>
      <w:r>
        <w:br w:type="page"/>
      </w:r>
    </w:p>
    <w:p w14:paraId="455B6A35" w14:textId="77777777" w:rsidR="008539B5" w:rsidRDefault="008539B5" w:rsidP="008539B5">
      <w:pPr>
        <w:spacing w:line="2" w:lineRule="auto"/>
        <w:rPr>
          <w:rFonts w:ascii="Times New Roman" w:hAnsi="Times New Roman"/>
          <w:sz w:val="20"/>
        </w:rPr>
      </w:pPr>
      <w:r>
        <w:br w:type="page"/>
      </w:r>
    </w:p>
    <w:p w14:paraId="5F064F7D" w14:textId="77777777" w:rsidR="008539B5" w:rsidRDefault="008539B5" w:rsidP="008539B5">
      <w:pPr>
        <w:spacing w:line="2" w:lineRule="auto"/>
        <w:rPr>
          <w:rFonts w:ascii="Times New Roman" w:hAnsi="Times New Roman"/>
          <w:sz w:val="20"/>
        </w:rPr>
      </w:pPr>
      <w:r>
        <w:br w:type="page"/>
      </w:r>
    </w:p>
    <w:p w14:paraId="10245F41" w14:textId="77777777" w:rsidR="008539B5" w:rsidRDefault="008539B5" w:rsidP="008539B5">
      <w:pPr>
        <w:spacing w:line="2" w:lineRule="auto"/>
        <w:rPr>
          <w:rFonts w:ascii="Times New Roman" w:hAnsi="Times New Roman"/>
          <w:sz w:val="20"/>
        </w:rPr>
      </w:pPr>
      <w:r>
        <w:br w:type="page"/>
      </w:r>
    </w:p>
    <w:p w14:paraId="5E670938" w14:textId="77777777" w:rsidR="008539B5" w:rsidRDefault="008539B5" w:rsidP="008539B5">
      <w:pPr>
        <w:spacing w:line="2" w:lineRule="auto"/>
        <w:rPr>
          <w:rFonts w:ascii="Times New Roman" w:hAnsi="Times New Roman"/>
          <w:sz w:val="20"/>
        </w:rPr>
      </w:pPr>
      <w:r>
        <w:br w:type="page"/>
      </w:r>
    </w:p>
    <w:p w14:paraId="31D9838F" w14:textId="77777777" w:rsidR="008539B5" w:rsidRDefault="008539B5" w:rsidP="008539B5">
      <w:pPr>
        <w:spacing w:line="2" w:lineRule="auto"/>
        <w:rPr>
          <w:rFonts w:ascii="Times New Roman" w:hAnsi="Times New Roman"/>
          <w:sz w:val="20"/>
        </w:rPr>
      </w:pPr>
      <w:r>
        <w:br w:type="page"/>
      </w:r>
    </w:p>
    <w:p w14:paraId="0098D31B" w14:textId="77777777" w:rsidR="008539B5" w:rsidRDefault="008539B5" w:rsidP="008539B5">
      <w:pPr>
        <w:spacing w:line="2" w:lineRule="auto"/>
        <w:rPr>
          <w:rFonts w:ascii="Times New Roman" w:hAnsi="Times New Roman"/>
          <w:sz w:val="20"/>
        </w:rPr>
      </w:pPr>
      <w:r>
        <w:br w:type="page"/>
      </w:r>
    </w:p>
    <w:p w14:paraId="01E7513C" w14:textId="77777777" w:rsidR="008539B5" w:rsidRDefault="008539B5" w:rsidP="008539B5">
      <w:pPr>
        <w:spacing w:line="2" w:lineRule="auto"/>
        <w:rPr>
          <w:rFonts w:ascii="Times New Roman" w:hAnsi="Times New Roman"/>
          <w:sz w:val="20"/>
        </w:rPr>
      </w:pPr>
      <w:r>
        <w:br w:type="page"/>
      </w:r>
    </w:p>
    <w:p w14:paraId="22241489" w14:textId="77777777" w:rsidR="008539B5" w:rsidRDefault="008539B5" w:rsidP="008539B5">
      <w:pPr>
        <w:spacing w:line="2" w:lineRule="auto"/>
        <w:rPr>
          <w:rFonts w:ascii="Times New Roman" w:hAnsi="Times New Roman"/>
          <w:sz w:val="20"/>
        </w:rPr>
      </w:pPr>
      <w:r>
        <w:br w:type="page"/>
      </w:r>
    </w:p>
    <w:p w14:paraId="5D349169" w14:textId="77777777" w:rsidR="008539B5" w:rsidRDefault="008539B5" w:rsidP="008539B5">
      <w:pPr>
        <w:spacing w:line="2" w:lineRule="auto"/>
        <w:rPr>
          <w:rFonts w:ascii="Times New Roman" w:hAnsi="Times New Roman"/>
          <w:sz w:val="20"/>
        </w:rPr>
      </w:pPr>
      <w:r>
        <w:br w:type="page"/>
      </w:r>
    </w:p>
    <w:p w14:paraId="44BB5F32" w14:textId="77777777" w:rsidR="008539B5" w:rsidRDefault="008539B5" w:rsidP="008539B5">
      <w:pPr>
        <w:spacing w:line="2" w:lineRule="auto"/>
        <w:rPr>
          <w:rFonts w:ascii="Times New Roman" w:hAnsi="Times New Roman"/>
          <w:sz w:val="20"/>
        </w:rPr>
      </w:pPr>
      <w:r>
        <w:br w:type="page"/>
      </w:r>
    </w:p>
    <w:p w14:paraId="633FCE7D" w14:textId="77777777" w:rsidR="008539B5" w:rsidRDefault="008539B5" w:rsidP="008539B5">
      <w:pPr>
        <w:spacing w:line="2" w:lineRule="auto"/>
        <w:rPr>
          <w:rFonts w:ascii="Times New Roman" w:hAnsi="Times New Roman"/>
          <w:sz w:val="20"/>
        </w:rPr>
      </w:pPr>
      <w:r>
        <w:br w:type="page"/>
      </w:r>
    </w:p>
    <w:p w14:paraId="21E17CA2" w14:textId="77777777" w:rsidR="008539B5" w:rsidRDefault="008539B5" w:rsidP="008539B5">
      <w:pPr>
        <w:spacing w:line="2" w:lineRule="auto"/>
        <w:rPr>
          <w:rFonts w:ascii="Times New Roman" w:hAnsi="Times New Roman"/>
          <w:sz w:val="20"/>
        </w:rPr>
      </w:pPr>
      <w:r>
        <w:br w:type="page"/>
      </w:r>
    </w:p>
    <w:p w14:paraId="627729EB" w14:textId="77777777" w:rsidR="008539B5" w:rsidRDefault="008539B5" w:rsidP="008539B5">
      <w:pPr>
        <w:spacing w:line="2" w:lineRule="auto"/>
        <w:rPr>
          <w:rFonts w:ascii="Times New Roman" w:hAnsi="Times New Roman"/>
          <w:sz w:val="20"/>
        </w:rPr>
      </w:pPr>
      <w:r>
        <w:br w:type="page"/>
      </w:r>
    </w:p>
    <w:p w14:paraId="108FF8C3" w14:textId="77777777" w:rsidR="008539B5" w:rsidRDefault="008539B5" w:rsidP="008539B5">
      <w:pPr>
        <w:spacing w:line="2" w:lineRule="auto"/>
        <w:rPr>
          <w:rFonts w:ascii="Times New Roman" w:hAnsi="Times New Roman"/>
          <w:sz w:val="20"/>
        </w:rPr>
      </w:pPr>
      <w:r>
        <w:br w:type="page"/>
      </w:r>
    </w:p>
    <w:p w14:paraId="7E4702E3" w14:textId="77777777" w:rsidR="008539B5" w:rsidRDefault="008539B5" w:rsidP="008539B5">
      <w:pPr>
        <w:spacing w:line="2" w:lineRule="auto"/>
        <w:rPr>
          <w:rFonts w:ascii="Times New Roman" w:hAnsi="Times New Roman"/>
          <w:sz w:val="20"/>
        </w:rPr>
      </w:pPr>
      <w:r>
        <w:br w:type="page"/>
      </w:r>
    </w:p>
    <w:p w14:paraId="0546CB8F" w14:textId="77777777" w:rsidR="008539B5" w:rsidRDefault="008539B5" w:rsidP="008539B5">
      <w:pPr>
        <w:spacing w:line="2" w:lineRule="auto"/>
        <w:rPr>
          <w:rFonts w:ascii="Times New Roman" w:hAnsi="Times New Roman"/>
          <w:sz w:val="20"/>
        </w:rPr>
      </w:pPr>
      <w:r>
        <w:br w:type="page"/>
      </w:r>
    </w:p>
    <w:p w14:paraId="07FBE1A1" w14:textId="77777777" w:rsidR="008539B5" w:rsidRDefault="008539B5" w:rsidP="008539B5">
      <w:pPr>
        <w:spacing w:line="2" w:lineRule="auto"/>
        <w:rPr>
          <w:rFonts w:ascii="Times New Roman" w:hAnsi="Times New Roman"/>
          <w:sz w:val="20"/>
        </w:rPr>
      </w:pPr>
      <w:r>
        <w:br w:type="page"/>
      </w:r>
    </w:p>
    <w:p w14:paraId="650B8533" w14:textId="77777777" w:rsidR="008539B5" w:rsidRDefault="008539B5" w:rsidP="008539B5">
      <w:pPr>
        <w:spacing w:line="2" w:lineRule="auto"/>
        <w:rPr>
          <w:rFonts w:ascii="Times New Roman" w:hAnsi="Times New Roman"/>
          <w:sz w:val="20"/>
        </w:rPr>
      </w:pPr>
      <w:r>
        <w:br w:type="page"/>
      </w:r>
    </w:p>
    <w:p w14:paraId="0601D9B6" w14:textId="77777777" w:rsidR="008539B5" w:rsidRDefault="008539B5" w:rsidP="008539B5">
      <w:pPr>
        <w:spacing w:line="2" w:lineRule="auto"/>
        <w:rPr>
          <w:rFonts w:ascii="Times New Roman" w:hAnsi="Times New Roman"/>
          <w:sz w:val="20"/>
        </w:rPr>
      </w:pPr>
      <w:r>
        <w:br w:type="page"/>
      </w:r>
    </w:p>
    <w:p w14:paraId="1009C8FA" w14:textId="77777777" w:rsidR="008539B5" w:rsidRDefault="008539B5" w:rsidP="008539B5">
      <w:pPr>
        <w:spacing w:line="2" w:lineRule="auto"/>
        <w:rPr>
          <w:rFonts w:ascii="Times New Roman" w:hAnsi="Times New Roman"/>
          <w:sz w:val="20"/>
        </w:rPr>
      </w:pPr>
      <w:r>
        <w:br w:type="page"/>
      </w:r>
    </w:p>
    <w:p w14:paraId="626FD897" w14:textId="77777777" w:rsidR="008539B5" w:rsidRDefault="008539B5" w:rsidP="008539B5">
      <w:pPr>
        <w:spacing w:line="2" w:lineRule="auto"/>
        <w:rPr>
          <w:rFonts w:ascii="Times New Roman" w:hAnsi="Times New Roman"/>
          <w:sz w:val="20"/>
        </w:rPr>
      </w:pPr>
      <w:r>
        <w:br w:type="page"/>
      </w:r>
    </w:p>
    <w:p w14:paraId="77D4F46A" w14:textId="77777777" w:rsidR="008539B5" w:rsidRDefault="008539B5" w:rsidP="008539B5">
      <w:pPr>
        <w:spacing w:line="2" w:lineRule="auto"/>
        <w:rPr>
          <w:rFonts w:ascii="Times New Roman" w:hAnsi="Times New Roman"/>
          <w:sz w:val="20"/>
        </w:rPr>
      </w:pPr>
      <w:r>
        <w:br w:type="page"/>
      </w:r>
    </w:p>
    <w:p w14:paraId="3FB1855D" w14:textId="77777777" w:rsidR="008539B5" w:rsidRDefault="008539B5" w:rsidP="008539B5">
      <w:pPr>
        <w:spacing w:line="2" w:lineRule="auto"/>
        <w:rPr>
          <w:rFonts w:ascii="Times New Roman" w:hAnsi="Times New Roman"/>
          <w:sz w:val="20"/>
        </w:rPr>
      </w:pPr>
      <w:r>
        <w:br w:type="page"/>
      </w:r>
    </w:p>
    <w:p w14:paraId="18560832" w14:textId="77777777" w:rsidR="008539B5" w:rsidRDefault="008539B5" w:rsidP="008539B5">
      <w:pPr>
        <w:spacing w:line="2" w:lineRule="auto"/>
        <w:rPr>
          <w:rFonts w:ascii="Times New Roman" w:hAnsi="Times New Roman"/>
          <w:sz w:val="20"/>
        </w:rPr>
      </w:pPr>
      <w:r>
        <w:br w:type="page"/>
      </w:r>
    </w:p>
    <w:p w14:paraId="37851D9D" w14:textId="77777777" w:rsidR="008539B5" w:rsidRDefault="008539B5" w:rsidP="008539B5">
      <w:pPr>
        <w:spacing w:line="2" w:lineRule="auto"/>
        <w:rPr>
          <w:rFonts w:ascii="Times New Roman" w:hAnsi="Times New Roman"/>
          <w:sz w:val="20"/>
        </w:rPr>
      </w:pPr>
      <w:r>
        <w:br w:type="page"/>
      </w:r>
    </w:p>
    <w:p w14:paraId="08CDD366" w14:textId="77777777" w:rsidR="008539B5" w:rsidRDefault="008539B5" w:rsidP="008539B5">
      <w:pPr>
        <w:spacing w:line="2" w:lineRule="auto"/>
        <w:rPr>
          <w:rFonts w:ascii="Times New Roman" w:hAnsi="Times New Roman"/>
          <w:sz w:val="20"/>
        </w:rPr>
      </w:pPr>
      <w:r>
        <w:br w:type="page"/>
      </w:r>
    </w:p>
    <w:p w14:paraId="5B33AED8" w14:textId="77777777" w:rsidR="008539B5" w:rsidRDefault="008539B5" w:rsidP="008539B5">
      <w:pPr>
        <w:spacing w:line="2" w:lineRule="auto"/>
        <w:rPr>
          <w:rFonts w:ascii="Times New Roman" w:hAnsi="Times New Roman"/>
          <w:sz w:val="20"/>
        </w:rPr>
      </w:pPr>
      <w:r>
        <w:br w:type="page"/>
      </w:r>
    </w:p>
    <w:p w14:paraId="68C7768C" w14:textId="77777777" w:rsidR="008539B5" w:rsidRDefault="008539B5" w:rsidP="008539B5">
      <w:pPr>
        <w:spacing w:line="2" w:lineRule="auto"/>
        <w:rPr>
          <w:rFonts w:ascii="Times New Roman" w:hAnsi="Times New Roman"/>
          <w:sz w:val="20"/>
        </w:rPr>
      </w:pPr>
      <w:r>
        <w:br w:type="page"/>
      </w:r>
    </w:p>
    <w:p w14:paraId="471BD025" w14:textId="77777777" w:rsidR="008539B5" w:rsidRDefault="008539B5" w:rsidP="008539B5">
      <w:pPr>
        <w:spacing w:line="2" w:lineRule="auto"/>
        <w:rPr>
          <w:rFonts w:ascii="Times New Roman" w:hAnsi="Times New Roman"/>
          <w:sz w:val="20"/>
        </w:rPr>
      </w:pPr>
      <w:r>
        <w:br w:type="page"/>
      </w:r>
    </w:p>
    <w:p w14:paraId="110CFBE1" w14:textId="77777777" w:rsidR="008539B5" w:rsidRDefault="008539B5" w:rsidP="008539B5">
      <w:pPr>
        <w:spacing w:line="2" w:lineRule="auto"/>
        <w:rPr>
          <w:rFonts w:ascii="Times New Roman" w:hAnsi="Times New Roman"/>
          <w:sz w:val="20"/>
        </w:rPr>
      </w:pPr>
      <w:r>
        <w:br w:type="page"/>
      </w:r>
    </w:p>
    <w:p w14:paraId="3A279173" w14:textId="77777777" w:rsidR="008539B5" w:rsidRDefault="008539B5" w:rsidP="008539B5">
      <w:pPr>
        <w:spacing w:line="2" w:lineRule="auto"/>
        <w:rPr>
          <w:rFonts w:ascii="Times New Roman" w:hAnsi="Times New Roman"/>
          <w:sz w:val="20"/>
        </w:rPr>
      </w:pPr>
      <w:r>
        <w:br w:type="page"/>
      </w:r>
    </w:p>
    <w:p w14:paraId="1B03B0C9" w14:textId="77777777" w:rsidR="008539B5" w:rsidRDefault="008539B5" w:rsidP="008539B5">
      <w:pPr>
        <w:spacing w:line="2" w:lineRule="auto"/>
        <w:rPr>
          <w:rFonts w:ascii="Times New Roman" w:hAnsi="Times New Roman"/>
          <w:sz w:val="20"/>
        </w:rPr>
      </w:pPr>
      <w:r>
        <w:br w:type="page"/>
      </w:r>
    </w:p>
    <w:p w14:paraId="77A1D7D9" w14:textId="77777777" w:rsidR="008539B5" w:rsidRDefault="008539B5" w:rsidP="008539B5">
      <w:pPr>
        <w:spacing w:line="2" w:lineRule="auto"/>
        <w:rPr>
          <w:rFonts w:ascii="Times New Roman" w:hAnsi="Times New Roman"/>
          <w:sz w:val="20"/>
        </w:rPr>
      </w:pPr>
      <w:r>
        <w:br w:type="page"/>
      </w:r>
    </w:p>
    <w:p w14:paraId="16E28EF4" w14:textId="77777777" w:rsidR="008539B5" w:rsidRDefault="008539B5" w:rsidP="008539B5">
      <w:pPr>
        <w:spacing w:line="2" w:lineRule="auto"/>
        <w:rPr>
          <w:rFonts w:ascii="Times New Roman" w:hAnsi="Times New Roman"/>
          <w:sz w:val="20"/>
        </w:rPr>
      </w:pPr>
      <w:r>
        <w:br w:type="page"/>
      </w:r>
    </w:p>
    <w:p w14:paraId="0C92E882" w14:textId="77777777" w:rsidR="008539B5" w:rsidRDefault="008539B5" w:rsidP="008539B5">
      <w:pPr>
        <w:spacing w:line="2" w:lineRule="auto"/>
        <w:rPr>
          <w:rFonts w:ascii="Times New Roman" w:hAnsi="Times New Roman"/>
          <w:sz w:val="20"/>
        </w:rPr>
      </w:pPr>
      <w:r>
        <w:br w:type="page"/>
      </w:r>
    </w:p>
    <w:p w14:paraId="7AEE69BD" w14:textId="77777777" w:rsidR="008539B5" w:rsidRDefault="008539B5" w:rsidP="008539B5">
      <w:pPr>
        <w:spacing w:line="2" w:lineRule="auto"/>
        <w:rPr>
          <w:rFonts w:ascii="Times New Roman" w:hAnsi="Times New Roman"/>
          <w:sz w:val="20"/>
        </w:rPr>
      </w:pPr>
      <w:r>
        <w:br w:type="page"/>
      </w:r>
    </w:p>
    <w:p w14:paraId="275B5F70" w14:textId="77777777" w:rsidR="008539B5" w:rsidRDefault="008539B5" w:rsidP="008539B5">
      <w:pPr>
        <w:spacing w:line="2" w:lineRule="auto"/>
        <w:rPr>
          <w:rFonts w:ascii="Times New Roman" w:hAnsi="Times New Roman"/>
          <w:sz w:val="20"/>
        </w:rPr>
      </w:pPr>
      <w:r>
        <w:br w:type="page"/>
      </w:r>
    </w:p>
    <w:p w14:paraId="77691530" w14:textId="77777777" w:rsidR="008539B5" w:rsidRDefault="008539B5" w:rsidP="008539B5">
      <w:pPr>
        <w:spacing w:line="2" w:lineRule="auto"/>
        <w:rPr>
          <w:rFonts w:ascii="Times New Roman" w:hAnsi="Times New Roman"/>
          <w:sz w:val="20"/>
        </w:rPr>
      </w:pPr>
      <w:r>
        <w:br w:type="page"/>
      </w:r>
    </w:p>
    <w:p w14:paraId="155ED9E9" w14:textId="77777777" w:rsidR="008539B5" w:rsidRDefault="008539B5" w:rsidP="008539B5">
      <w:pPr>
        <w:spacing w:line="2" w:lineRule="auto"/>
        <w:rPr>
          <w:rFonts w:ascii="Times New Roman" w:hAnsi="Times New Roman"/>
          <w:sz w:val="20"/>
        </w:rPr>
      </w:pPr>
      <w:r>
        <w:br w:type="page"/>
      </w:r>
    </w:p>
    <w:p w14:paraId="72DA82B4" w14:textId="77777777" w:rsidR="008539B5" w:rsidRDefault="008539B5" w:rsidP="008539B5">
      <w:pPr>
        <w:spacing w:line="2" w:lineRule="auto"/>
        <w:rPr>
          <w:rFonts w:ascii="Times New Roman" w:hAnsi="Times New Roman"/>
          <w:sz w:val="20"/>
        </w:rPr>
      </w:pPr>
      <w:r>
        <w:br w:type="page"/>
      </w:r>
    </w:p>
    <w:p w14:paraId="43D52309" w14:textId="77777777" w:rsidR="008539B5" w:rsidRDefault="008539B5" w:rsidP="008539B5">
      <w:pPr>
        <w:spacing w:line="2" w:lineRule="auto"/>
        <w:rPr>
          <w:rFonts w:ascii="Times New Roman" w:hAnsi="Times New Roman"/>
          <w:sz w:val="20"/>
        </w:rPr>
      </w:pPr>
      <w:r>
        <w:br w:type="page"/>
      </w:r>
    </w:p>
    <w:p w14:paraId="62ADDC9F" w14:textId="77777777" w:rsidR="008539B5" w:rsidRDefault="008539B5" w:rsidP="008539B5">
      <w:pPr>
        <w:spacing w:line="2" w:lineRule="auto"/>
        <w:rPr>
          <w:rFonts w:ascii="Times New Roman" w:hAnsi="Times New Roman"/>
          <w:sz w:val="20"/>
        </w:rPr>
      </w:pPr>
      <w:r>
        <w:br w:type="page"/>
      </w:r>
    </w:p>
    <w:p w14:paraId="42F59D1F" w14:textId="77777777" w:rsidR="008539B5" w:rsidRDefault="008539B5" w:rsidP="008539B5">
      <w:pPr>
        <w:spacing w:line="2" w:lineRule="auto"/>
        <w:rPr>
          <w:rFonts w:ascii="Times New Roman" w:hAnsi="Times New Roman"/>
          <w:sz w:val="20"/>
        </w:rPr>
      </w:pPr>
      <w:r>
        <w:br w:type="page"/>
      </w:r>
    </w:p>
    <w:p w14:paraId="63999489" w14:textId="77777777" w:rsidR="008539B5" w:rsidRDefault="008539B5" w:rsidP="008539B5">
      <w:pPr>
        <w:spacing w:line="2" w:lineRule="auto"/>
        <w:rPr>
          <w:rFonts w:ascii="Times New Roman" w:hAnsi="Times New Roman"/>
          <w:sz w:val="20"/>
        </w:rPr>
      </w:pPr>
      <w:r>
        <w:br w:type="page"/>
      </w:r>
    </w:p>
    <w:p w14:paraId="15E449A7" w14:textId="77777777" w:rsidR="008539B5" w:rsidRDefault="008539B5" w:rsidP="008539B5">
      <w:pPr>
        <w:spacing w:line="2" w:lineRule="auto"/>
        <w:rPr>
          <w:rFonts w:ascii="Times New Roman" w:hAnsi="Times New Roman"/>
          <w:sz w:val="20"/>
        </w:rPr>
      </w:pPr>
      <w:r>
        <w:br w:type="page"/>
      </w:r>
    </w:p>
    <w:p w14:paraId="71EA4523" w14:textId="77777777" w:rsidR="008539B5" w:rsidRDefault="008539B5" w:rsidP="008539B5">
      <w:pPr>
        <w:spacing w:line="2" w:lineRule="auto"/>
        <w:rPr>
          <w:rFonts w:ascii="Times New Roman" w:hAnsi="Times New Roman"/>
          <w:sz w:val="20"/>
        </w:rPr>
      </w:pPr>
      <w:r>
        <w:br w:type="page"/>
      </w:r>
    </w:p>
    <w:p w14:paraId="436B35C4" w14:textId="77777777" w:rsidR="008539B5" w:rsidRDefault="008539B5" w:rsidP="008539B5">
      <w:pPr>
        <w:spacing w:line="2" w:lineRule="auto"/>
        <w:rPr>
          <w:rFonts w:ascii="Times New Roman" w:hAnsi="Times New Roman"/>
          <w:sz w:val="20"/>
        </w:rPr>
      </w:pPr>
      <w:r>
        <w:br w:type="page"/>
      </w:r>
    </w:p>
    <w:p w14:paraId="02FA8955" w14:textId="77777777" w:rsidR="008539B5" w:rsidRDefault="008539B5" w:rsidP="008539B5">
      <w:pPr>
        <w:spacing w:line="2" w:lineRule="auto"/>
        <w:rPr>
          <w:rFonts w:ascii="Times New Roman" w:hAnsi="Times New Roman"/>
          <w:sz w:val="20"/>
        </w:rPr>
      </w:pPr>
      <w:r>
        <w:br w:type="page"/>
      </w:r>
    </w:p>
    <w:p w14:paraId="60732F49" w14:textId="77777777" w:rsidR="008539B5" w:rsidRDefault="008539B5" w:rsidP="008539B5">
      <w:pPr>
        <w:spacing w:line="2" w:lineRule="auto"/>
        <w:rPr>
          <w:rFonts w:ascii="Times New Roman" w:hAnsi="Times New Roman"/>
          <w:sz w:val="20"/>
        </w:rPr>
      </w:pPr>
      <w:r>
        <w:br w:type="page"/>
      </w:r>
    </w:p>
    <w:p w14:paraId="3DE9E035" w14:textId="77777777" w:rsidR="008539B5" w:rsidRDefault="008539B5" w:rsidP="008539B5">
      <w:pPr>
        <w:spacing w:line="2" w:lineRule="auto"/>
        <w:rPr>
          <w:rFonts w:ascii="Times New Roman" w:hAnsi="Times New Roman"/>
          <w:sz w:val="20"/>
        </w:rPr>
      </w:pPr>
      <w:r>
        <w:br w:type="page"/>
      </w:r>
    </w:p>
    <w:p w14:paraId="504B362F" w14:textId="77777777" w:rsidR="008539B5" w:rsidRDefault="008539B5" w:rsidP="008539B5">
      <w:pPr>
        <w:spacing w:line="2" w:lineRule="auto"/>
        <w:rPr>
          <w:rFonts w:ascii="Times New Roman" w:hAnsi="Times New Roman"/>
          <w:sz w:val="20"/>
        </w:rPr>
      </w:pPr>
      <w:r>
        <w:br w:type="page"/>
      </w:r>
    </w:p>
    <w:p w14:paraId="706A763F" w14:textId="77777777" w:rsidR="008539B5" w:rsidRDefault="008539B5" w:rsidP="008539B5">
      <w:pPr>
        <w:spacing w:line="2" w:lineRule="auto"/>
        <w:rPr>
          <w:rFonts w:ascii="Times New Roman" w:hAnsi="Times New Roman"/>
          <w:sz w:val="20"/>
        </w:rPr>
      </w:pPr>
      <w:r>
        <w:br w:type="page"/>
      </w:r>
    </w:p>
    <w:p w14:paraId="3F475289" w14:textId="77777777" w:rsidR="008539B5" w:rsidRDefault="008539B5" w:rsidP="008539B5">
      <w:pPr>
        <w:spacing w:line="2" w:lineRule="auto"/>
        <w:rPr>
          <w:rFonts w:ascii="Times New Roman" w:hAnsi="Times New Roman"/>
          <w:sz w:val="20"/>
        </w:rPr>
      </w:pPr>
      <w:r>
        <w:br w:type="page"/>
      </w:r>
    </w:p>
    <w:p w14:paraId="2E363128" w14:textId="77777777" w:rsidR="008539B5" w:rsidRDefault="008539B5" w:rsidP="008539B5">
      <w:pPr>
        <w:spacing w:line="2" w:lineRule="auto"/>
        <w:rPr>
          <w:rFonts w:ascii="Times New Roman" w:hAnsi="Times New Roman"/>
          <w:sz w:val="20"/>
        </w:rPr>
      </w:pPr>
      <w:r>
        <w:br w:type="page"/>
      </w:r>
    </w:p>
    <w:p w14:paraId="700887C5" w14:textId="77777777" w:rsidR="008539B5" w:rsidRDefault="008539B5" w:rsidP="008539B5">
      <w:pPr>
        <w:spacing w:line="2" w:lineRule="auto"/>
        <w:rPr>
          <w:rFonts w:ascii="Times New Roman" w:hAnsi="Times New Roman"/>
          <w:sz w:val="20"/>
        </w:rPr>
      </w:pPr>
      <w:r>
        <w:br w:type="page"/>
      </w:r>
    </w:p>
    <w:p w14:paraId="124D9245" w14:textId="77777777" w:rsidR="008539B5" w:rsidRDefault="008539B5" w:rsidP="008539B5">
      <w:pPr>
        <w:spacing w:line="2" w:lineRule="auto"/>
        <w:rPr>
          <w:rFonts w:ascii="Times New Roman" w:hAnsi="Times New Roman"/>
          <w:sz w:val="20"/>
        </w:rPr>
      </w:pPr>
      <w:r>
        <w:br w:type="page"/>
      </w:r>
    </w:p>
    <w:p w14:paraId="44F124BA" w14:textId="77777777" w:rsidR="008539B5" w:rsidRDefault="008539B5" w:rsidP="008539B5">
      <w:pPr>
        <w:spacing w:line="2" w:lineRule="auto"/>
        <w:rPr>
          <w:rFonts w:ascii="Times New Roman" w:hAnsi="Times New Roman"/>
          <w:sz w:val="20"/>
        </w:rPr>
      </w:pPr>
      <w:r>
        <w:br w:type="page"/>
      </w:r>
    </w:p>
    <w:p w14:paraId="721ACE3B" w14:textId="77777777" w:rsidR="008539B5" w:rsidRDefault="008539B5" w:rsidP="008539B5">
      <w:pPr>
        <w:spacing w:line="2" w:lineRule="auto"/>
        <w:rPr>
          <w:rFonts w:ascii="Times New Roman" w:hAnsi="Times New Roman"/>
          <w:sz w:val="20"/>
        </w:rPr>
      </w:pPr>
      <w:r>
        <w:br w:type="page"/>
      </w:r>
    </w:p>
    <w:p w14:paraId="0966A566" w14:textId="77777777" w:rsidR="008539B5" w:rsidRDefault="008539B5" w:rsidP="008539B5">
      <w:pPr>
        <w:spacing w:line="2" w:lineRule="auto"/>
        <w:rPr>
          <w:rFonts w:ascii="Times New Roman" w:hAnsi="Times New Roman"/>
          <w:sz w:val="20"/>
        </w:rPr>
      </w:pPr>
      <w:r>
        <w:br w:type="page"/>
      </w:r>
    </w:p>
    <w:p w14:paraId="41E3E630" w14:textId="77777777" w:rsidR="008539B5" w:rsidRDefault="008539B5" w:rsidP="008539B5">
      <w:pPr>
        <w:spacing w:line="2" w:lineRule="auto"/>
        <w:rPr>
          <w:rFonts w:ascii="Times New Roman" w:hAnsi="Times New Roman"/>
          <w:sz w:val="20"/>
        </w:rPr>
      </w:pPr>
      <w:r>
        <w:br w:type="page"/>
      </w:r>
    </w:p>
    <w:p w14:paraId="5F0298C0" w14:textId="77777777" w:rsidR="008539B5" w:rsidRDefault="008539B5" w:rsidP="008539B5">
      <w:pPr>
        <w:spacing w:line="2" w:lineRule="auto"/>
        <w:rPr>
          <w:rFonts w:ascii="Times New Roman" w:hAnsi="Times New Roman"/>
          <w:sz w:val="20"/>
        </w:rPr>
      </w:pPr>
      <w:r>
        <w:br w:type="page"/>
      </w:r>
    </w:p>
    <w:p w14:paraId="01AAEB60" w14:textId="77777777" w:rsidR="008539B5" w:rsidRDefault="008539B5" w:rsidP="008539B5">
      <w:pPr>
        <w:spacing w:line="2" w:lineRule="auto"/>
        <w:rPr>
          <w:rFonts w:ascii="Times New Roman" w:hAnsi="Times New Roman"/>
          <w:sz w:val="20"/>
        </w:rPr>
      </w:pPr>
      <w:r>
        <w:br w:type="page"/>
      </w:r>
    </w:p>
    <w:p w14:paraId="15146B63" w14:textId="77777777" w:rsidR="008539B5" w:rsidRDefault="008539B5" w:rsidP="008539B5">
      <w:pPr>
        <w:spacing w:line="2" w:lineRule="auto"/>
        <w:rPr>
          <w:rFonts w:ascii="Times New Roman" w:hAnsi="Times New Roman"/>
          <w:sz w:val="20"/>
        </w:rPr>
      </w:pPr>
      <w:r>
        <w:br w:type="page"/>
      </w:r>
    </w:p>
    <w:p w14:paraId="4B688092" w14:textId="77777777" w:rsidR="008539B5" w:rsidRDefault="008539B5" w:rsidP="008539B5">
      <w:pPr>
        <w:spacing w:line="2" w:lineRule="auto"/>
        <w:rPr>
          <w:rFonts w:ascii="Times New Roman" w:hAnsi="Times New Roman"/>
          <w:sz w:val="20"/>
        </w:rPr>
      </w:pPr>
      <w:r>
        <w:br w:type="page"/>
      </w:r>
    </w:p>
    <w:p w14:paraId="03193616" w14:textId="77777777" w:rsidR="008539B5" w:rsidRDefault="008539B5" w:rsidP="008539B5">
      <w:pPr>
        <w:spacing w:line="2" w:lineRule="auto"/>
        <w:rPr>
          <w:rFonts w:ascii="Times New Roman" w:hAnsi="Times New Roman"/>
          <w:sz w:val="20"/>
        </w:rPr>
      </w:pPr>
      <w:r>
        <w:br w:type="page"/>
      </w:r>
    </w:p>
    <w:p w14:paraId="793CA3AF" w14:textId="77777777" w:rsidR="008539B5" w:rsidRDefault="008539B5" w:rsidP="008539B5">
      <w:pPr>
        <w:spacing w:line="2" w:lineRule="auto"/>
        <w:rPr>
          <w:rFonts w:ascii="Times New Roman" w:hAnsi="Times New Roman"/>
          <w:sz w:val="20"/>
        </w:rPr>
      </w:pPr>
      <w:r>
        <w:br w:type="page"/>
      </w:r>
    </w:p>
    <w:p w14:paraId="26606B89" w14:textId="77777777" w:rsidR="008539B5" w:rsidRDefault="008539B5" w:rsidP="008539B5">
      <w:pPr>
        <w:spacing w:line="2" w:lineRule="auto"/>
        <w:rPr>
          <w:rFonts w:ascii="Times New Roman" w:hAnsi="Times New Roman"/>
          <w:sz w:val="20"/>
        </w:rPr>
      </w:pPr>
      <w:r>
        <w:br w:type="page"/>
      </w:r>
    </w:p>
    <w:p w14:paraId="5C0A3405" w14:textId="77777777" w:rsidR="008539B5" w:rsidRDefault="008539B5" w:rsidP="008539B5">
      <w:pPr>
        <w:spacing w:line="2" w:lineRule="auto"/>
        <w:rPr>
          <w:rFonts w:ascii="Times New Roman" w:hAnsi="Times New Roman"/>
          <w:sz w:val="20"/>
        </w:rPr>
      </w:pPr>
      <w:r>
        <w:br w:type="page"/>
      </w:r>
    </w:p>
    <w:p w14:paraId="0E7A8813" w14:textId="77777777" w:rsidR="008539B5" w:rsidRDefault="008539B5" w:rsidP="008539B5">
      <w:pPr>
        <w:spacing w:line="2" w:lineRule="auto"/>
        <w:rPr>
          <w:rFonts w:ascii="Times New Roman" w:hAnsi="Times New Roman"/>
          <w:sz w:val="20"/>
        </w:rPr>
      </w:pPr>
      <w:r>
        <w:br w:type="page"/>
      </w:r>
    </w:p>
    <w:p w14:paraId="0DC2F5BB" w14:textId="77777777" w:rsidR="008539B5" w:rsidRDefault="008539B5" w:rsidP="008539B5">
      <w:pPr>
        <w:spacing w:line="2" w:lineRule="auto"/>
        <w:rPr>
          <w:rFonts w:ascii="Times New Roman" w:hAnsi="Times New Roman"/>
          <w:sz w:val="20"/>
        </w:rPr>
      </w:pPr>
      <w:r>
        <w:br w:type="page"/>
      </w:r>
    </w:p>
    <w:p w14:paraId="0B59BC96" w14:textId="77777777" w:rsidR="008539B5" w:rsidRDefault="008539B5" w:rsidP="008539B5">
      <w:pPr>
        <w:spacing w:line="2" w:lineRule="auto"/>
        <w:rPr>
          <w:rFonts w:ascii="Times New Roman" w:hAnsi="Times New Roman"/>
          <w:sz w:val="20"/>
        </w:rPr>
      </w:pPr>
      <w:r>
        <w:br w:type="page"/>
      </w:r>
    </w:p>
    <w:p w14:paraId="0CA47C12" w14:textId="77777777" w:rsidR="008539B5" w:rsidRDefault="008539B5" w:rsidP="008539B5">
      <w:pPr>
        <w:spacing w:line="2" w:lineRule="auto"/>
        <w:rPr>
          <w:rFonts w:ascii="Times New Roman" w:hAnsi="Times New Roman"/>
          <w:sz w:val="20"/>
        </w:rPr>
      </w:pPr>
      <w:r>
        <w:br w:type="page"/>
      </w:r>
    </w:p>
    <w:p w14:paraId="1D386D26" w14:textId="77777777" w:rsidR="008539B5" w:rsidRDefault="008539B5" w:rsidP="008539B5">
      <w:pPr>
        <w:spacing w:line="2" w:lineRule="auto"/>
        <w:rPr>
          <w:rFonts w:ascii="Times New Roman" w:hAnsi="Times New Roman"/>
          <w:sz w:val="20"/>
        </w:rPr>
      </w:pPr>
      <w:r>
        <w:br w:type="page"/>
      </w:r>
    </w:p>
    <w:p w14:paraId="18BFFD89" w14:textId="77777777" w:rsidR="008539B5" w:rsidRDefault="008539B5" w:rsidP="008539B5">
      <w:pPr>
        <w:spacing w:line="2" w:lineRule="auto"/>
        <w:rPr>
          <w:rFonts w:ascii="Times New Roman" w:hAnsi="Times New Roman"/>
          <w:sz w:val="20"/>
        </w:rPr>
      </w:pPr>
      <w:r>
        <w:br w:type="page"/>
      </w:r>
    </w:p>
    <w:p w14:paraId="186E2320" w14:textId="77777777" w:rsidR="008539B5" w:rsidRDefault="008539B5" w:rsidP="008539B5">
      <w:pPr>
        <w:spacing w:line="2" w:lineRule="auto"/>
        <w:rPr>
          <w:rFonts w:ascii="Times New Roman" w:hAnsi="Times New Roman"/>
          <w:sz w:val="20"/>
        </w:rPr>
      </w:pPr>
      <w:r>
        <w:br w:type="page"/>
      </w:r>
    </w:p>
    <w:p w14:paraId="5446387F" w14:textId="77777777" w:rsidR="008539B5" w:rsidRDefault="008539B5" w:rsidP="008539B5">
      <w:pPr>
        <w:spacing w:line="2" w:lineRule="auto"/>
        <w:rPr>
          <w:rFonts w:ascii="Times New Roman" w:hAnsi="Times New Roman"/>
          <w:sz w:val="20"/>
        </w:rPr>
      </w:pPr>
      <w:r>
        <w:br w:type="page"/>
      </w:r>
    </w:p>
    <w:p w14:paraId="24F250FB" w14:textId="77777777" w:rsidR="008539B5" w:rsidRDefault="008539B5" w:rsidP="008539B5">
      <w:pPr>
        <w:spacing w:line="2" w:lineRule="auto"/>
        <w:rPr>
          <w:rFonts w:ascii="Times New Roman" w:hAnsi="Times New Roman"/>
          <w:sz w:val="20"/>
        </w:rPr>
      </w:pPr>
      <w:r>
        <w:br w:type="page"/>
      </w:r>
    </w:p>
    <w:p w14:paraId="7F1975C9" w14:textId="77777777" w:rsidR="008539B5" w:rsidRDefault="008539B5" w:rsidP="008539B5">
      <w:pPr>
        <w:spacing w:line="2" w:lineRule="auto"/>
        <w:rPr>
          <w:rFonts w:ascii="Times New Roman" w:hAnsi="Times New Roman"/>
          <w:sz w:val="20"/>
        </w:rPr>
      </w:pPr>
      <w:r>
        <w:br w:type="page"/>
      </w:r>
    </w:p>
    <w:p w14:paraId="0EC8A09A" w14:textId="77777777" w:rsidR="008539B5" w:rsidRDefault="008539B5" w:rsidP="008539B5">
      <w:pPr>
        <w:spacing w:line="2" w:lineRule="auto"/>
        <w:rPr>
          <w:rFonts w:ascii="Times New Roman" w:hAnsi="Times New Roman"/>
          <w:sz w:val="20"/>
        </w:rPr>
      </w:pPr>
      <w:r>
        <w:br w:type="page"/>
      </w:r>
    </w:p>
    <w:p w14:paraId="41C5DBBC" w14:textId="77777777" w:rsidR="008539B5" w:rsidRDefault="008539B5" w:rsidP="008539B5">
      <w:pPr>
        <w:spacing w:line="2" w:lineRule="auto"/>
        <w:rPr>
          <w:rFonts w:ascii="Times New Roman" w:hAnsi="Times New Roman"/>
          <w:sz w:val="20"/>
        </w:rPr>
      </w:pPr>
      <w:r>
        <w:br w:type="page"/>
      </w:r>
    </w:p>
    <w:p w14:paraId="5E8B8014" w14:textId="77777777" w:rsidR="008539B5" w:rsidRDefault="008539B5" w:rsidP="008539B5">
      <w:pPr>
        <w:spacing w:line="2" w:lineRule="auto"/>
        <w:rPr>
          <w:rFonts w:ascii="Times New Roman" w:hAnsi="Times New Roman"/>
          <w:sz w:val="20"/>
        </w:rPr>
      </w:pPr>
      <w:r>
        <w:br w:type="page"/>
      </w:r>
    </w:p>
    <w:p w14:paraId="28BD75BB" w14:textId="77777777" w:rsidR="008539B5" w:rsidRDefault="008539B5" w:rsidP="008539B5">
      <w:pPr>
        <w:spacing w:line="2" w:lineRule="auto"/>
        <w:rPr>
          <w:rFonts w:ascii="Times New Roman" w:hAnsi="Times New Roman"/>
          <w:sz w:val="20"/>
        </w:rPr>
      </w:pPr>
      <w:r>
        <w:br w:type="page"/>
      </w:r>
    </w:p>
    <w:p w14:paraId="075A4115" w14:textId="77777777" w:rsidR="008539B5" w:rsidRDefault="008539B5" w:rsidP="008539B5">
      <w:pPr>
        <w:spacing w:line="2" w:lineRule="auto"/>
        <w:rPr>
          <w:rFonts w:ascii="Times New Roman" w:hAnsi="Times New Roman"/>
          <w:sz w:val="20"/>
        </w:rPr>
      </w:pPr>
      <w:r>
        <w:br w:type="page"/>
      </w:r>
    </w:p>
    <w:p w14:paraId="2C7F744F" w14:textId="77777777" w:rsidR="008539B5" w:rsidRDefault="008539B5" w:rsidP="008539B5">
      <w:pPr>
        <w:spacing w:line="2" w:lineRule="auto"/>
        <w:rPr>
          <w:rFonts w:ascii="Times New Roman" w:hAnsi="Times New Roman"/>
          <w:sz w:val="20"/>
        </w:rPr>
      </w:pPr>
      <w:r>
        <w:br w:type="page"/>
      </w:r>
    </w:p>
    <w:p w14:paraId="309DBE96" w14:textId="77777777" w:rsidR="008539B5" w:rsidRDefault="008539B5" w:rsidP="008539B5">
      <w:pPr>
        <w:spacing w:line="2" w:lineRule="auto"/>
        <w:rPr>
          <w:rFonts w:ascii="Times New Roman" w:hAnsi="Times New Roman"/>
          <w:sz w:val="20"/>
        </w:rPr>
      </w:pPr>
      <w:r>
        <w:br w:type="page"/>
      </w:r>
    </w:p>
    <w:p w14:paraId="2EA549B3" w14:textId="77777777" w:rsidR="008539B5" w:rsidRDefault="008539B5" w:rsidP="008539B5">
      <w:pPr>
        <w:spacing w:line="2" w:lineRule="auto"/>
        <w:rPr>
          <w:rFonts w:ascii="Times New Roman" w:hAnsi="Times New Roman"/>
          <w:sz w:val="20"/>
        </w:rPr>
      </w:pPr>
      <w:r>
        <w:br w:type="page"/>
      </w:r>
    </w:p>
    <w:p w14:paraId="16091D44" w14:textId="77777777" w:rsidR="008539B5" w:rsidRDefault="008539B5" w:rsidP="008539B5">
      <w:pPr>
        <w:spacing w:line="2" w:lineRule="auto"/>
        <w:rPr>
          <w:rFonts w:ascii="Times New Roman" w:hAnsi="Times New Roman"/>
          <w:sz w:val="20"/>
        </w:rPr>
      </w:pPr>
      <w:r>
        <w:br w:type="page"/>
      </w:r>
    </w:p>
    <w:p w14:paraId="76B466E2" w14:textId="77777777" w:rsidR="008539B5" w:rsidRDefault="008539B5" w:rsidP="008539B5">
      <w:pPr>
        <w:spacing w:line="2" w:lineRule="auto"/>
        <w:rPr>
          <w:rFonts w:ascii="Times New Roman" w:hAnsi="Times New Roman"/>
          <w:sz w:val="20"/>
        </w:rPr>
      </w:pPr>
      <w:r>
        <w:br w:type="page"/>
      </w:r>
    </w:p>
    <w:p w14:paraId="01DBDA40" w14:textId="77777777" w:rsidR="008539B5" w:rsidRDefault="008539B5" w:rsidP="008539B5">
      <w:pPr>
        <w:spacing w:line="2" w:lineRule="auto"/>
        <w:rPr>
          <w:rFonts w:ascii="Times New Roman" w:hAnsi="Times New Roman"/>
          <w:sz w:val="20"/>
        </w:rPr>
      </w:pPr>
      <w:r>
        <w:br w:type="page"/>
      </w:r>
    </w:p>
    <w:p w14:paraId="6A507D53" w14:textId="77777777" w:rsidR="008539B5" w:rsidRDefault="008539B5" w:rsidP="008539B5">
      <w:pPr>
        <w:spacing w:line="2" w:lineRule="auto"/>
        <w:rPr>
          <w:rFonts w:ascii="Times New Roman" w:hAnsi="Times New Roman"/>
          <w:sz w:val="20"/>
        </w:rPr>
      </w:pPr>
      <w:r>
        <w:br w:type="page"/>
      </w:r>
    </w:p>
    <w:p w14:paraId="2CE4BC36" w14:textId="77777777" w:rsidR="008539B5" w:rsidRDefault="008539B5" w:rsidP="008539B5">
      <w:pPr>
        <w:spacing w:line="2" w:lineRule="auto"/>
        <w:rPr>
          <w:rFonts w:ascii="Times New Roman" w:hAnsi="Times New Roman"/>
          <w:sz w:val="20"/>
        </w:rPr>
      </w:pPr>
      <w:r>
        <w:br w:type="page"/>
      </w:r>
    </w:p>
    <w:p w14:paraId="5E15330A" w14:textId="77777777" w:rsidR="008539B5" w:rsidRDefault="008539B5" w:rsidP="008539B5">
      <w:pPr>
        <w:spacing w:line="2" w:lineRule="auto"/>
        <w:rPr>
          <w:rFonts w:ascii="Times New Roman" w:hAnsi="Times New Roman"/>
          <w:sz w:val="20"/>
        </w:rPr>
      </w:pPr>
      <w:r>
        <w:br w:type="page"/>
      </w:r>
    </w:p>
    <w:p w14:paraId="6E53F526" w14:textId="77777777" w:rsidR="008539B5" w:rsidRDefault="008539B5" w:rsidP="008539B5">
      <w:pPr>
        <w:spacing w:line="2" w:lineRule="auto"/>
        <w:rPr>
          <w:rFonts w:ascii="Times New Roman" w:hAnsi="Times New Roman"/>
          <w:sz w:val="20"/>
        </w:rPr>
      </w:pPr>
      <w:r>
        <w:br w:type="page"/>
      </w:r>
    </w:p>
    <w:p w14:paraId="25F0AFF0" w14:textId="77777777" w:rsidR="008539B5" w:rsidRDefault="008539B5" w:rsidP="008539B5">
      <w:pPr>
        <w:spacing w:line="2" w:lineRule="auto"/>
        <w:rPr>
          <w:rFonts w:ascii="Times New Roman" w:hAnsi="Times New Roman"/>
          <w:sz w:val="20"/>
        </w:rPr>
      </w:pPr>
      <w:r>
        <w:br w:type="page"/>
      </w:r>
    </w:p>
    <w:p w14:paraId="1D9A4ADA" w14:textId="77777777" w:rsidR="008539B5" w:rsidRDefault="008539B5" w:rsidP="008539B5">
      <w:pPr>
        <w:spacing w:line="2" w:lineRule="auto"/>
        <w:rPr>
          <w:rFonts w:ascii="Times New Roman" w:hAnsi="Times New Roman"/>
          <w:sz w:val="20"/>
        </w:rPr>
      </w:pPr>
      <w:r>
        <w:br w:type="page"/>
      </w:r>
    </w:p>
    <w:p w14:paraId="43365DAB" w14:textId="77777777" w:rsidR="008539B5" w:rsidRDefault="008539B5" w:rsidP="008539B5">
      <w:pPr>
        <w:spacing w:line="2" w:lineRule="auto"/>
        <w:rPr>
          <w:rFonts w:ascii="Times New Roman" w:hAnsi="Times New Roman"/>
          <w:sz w:val="20"/>
        </w:rPr>
      </w:pPr>
      <w:r>
        <w:br w:type="page"/>
      </w:r>
    </w:p>
    <w:p w14:paraId="17B4461C" w14:textId="77777777" w:rsidR="008539B5" w:rsidRDefault="008539B5" w:rsidP="008539B5">
      <w:pPr>
        <w:spacing w:line="2" w:lineRule="auto"/>
        <w:rPr>
          <w:rFonts w:ascii="Times New Roman" w:hAnsi="Times New Roman"/>
          <w:sz w:val="20"/>
        </w:rPr>
      </w:pPr>
      <w:r>
        <w:br w:type="page"/>
      </w:r>
    </w:p>
    <w:p w14:paraId="79F2639B" w14:textId="77777777" w:rsidR="008539B5" w:rsidRDefault="008539B5" w:rsidP="008539B5">
      <w:pPr>
        <w:spacing w:line="2" w:lineRule="auto"/>
        <w:rPr>
          <w:rFonts w:ascii="Times New Roman" w:hAnsi="Times New Roman"/>
          <w:sz w:val="20"/>
        </w:rPr>
      </w:pPr>
      <w:r>
        <w:br w:type="page"/>
      </w:r>
    </w:p>
    <w:p w14:paraId="62E41D6E" w14:textId="77777777" w:rsidR="008539B5" w:rsidRDefault="008539B5" w:rsidP="008539B5">
      <w:pPr>
        <w:spacing w:line="2" w:lineRule="auto"/>
        <w:rPr>
          <w:rFonts w:ascii="Times New Roman" w:hAnsi="Times New Roman"/>
          <w:sz w:val="20"/>
        </w:rPr>
      </w:pPr>
      <w:r>
        <w:br w:type="page"/>
      </w:r>
    </w:p>
    <w:p w14:paraId="6449E2FE" w14:textId="77777777" w:rsidR="008539B5" w:rsidRDefault="008539B5" w:rsidP="008539B5">
      <w:pPr>
        <w:spacing w:line="2" w:lineRule="auto"/>
        <w:rPr>
          <w:rFonts w:ascii="Times New Roman" w:hAnsi="Times New Roman"/>
          <w:sz w:val="20"/>
        </w:rPr>
      </w:pPr>
      <w:r>
        <w:br w:type="page"/>
      </w:r>
    </w:p>
    <w:p w14:paraId="019628E8" w14:textId="77777777" w:rsidR="008539B5" w:rsidRDefault="008539B5" w:rsidP="008539B5">
      <w:pPr>
        <w:spacing w:line="2" w:lineRule="auto"/>
        <w:rPr>
          <w:rFonts w:ascii="Times New Roman" w:hAnsi="Times New Roman"/>
          <w:sz w:val="20"/>
        </w:rPr>
      </w:pPr>
      <w:r>
        <w:br w:type="page"/>
      </w:r>
    </w:p>
    <w:p w14:paraId="78ABFEB4" w14:textId="77777777" w:rsidR="008539B5" w:rsidRDefault="008539B5" w:rsidP="008539B5">
      <w:pPr>
        <w:spacing w:line="2" w:lineRule="auto"/>
        <w:rPr>
          <w:rFonts w:ascii="Times New Roman" w:hAnsi="Times New Roman"/>
          <w:sz w:val="20"/>
        </w:rPr>
      </w:pPr>
      <w:r>
        <w:br w:type="page"/>
      </w:r>
    </w:p>
    <w:p w14:paraId="795748F5" w14:textId="77777777" w:rsidR="008539B5" w:rsidRDefault="008539B5" w:rsidP="008539B5">
      <w:pPr>
        <w:spacing w:line="2" w:lineRule="auto"/>
        <w:rPr>
          <w:rFonts w:ascii="Times New Roman" w:hAnsi="Times New Roman"/>
          <w:sz w:val="20"/>
        </w:rPr>
      </w:pPr>
      <w:r>
        <w:br w:type="page"/>
      </w:r>
    </w:p>
    <w:p w14:paraId="2496D744" w14:textId="77777777" w:rsidR="008539B5" w:rsidRDefault="008539B5" w:rsidP="008539B5">
      <w:pPr>
        <w:spacing w:line="2" w:lineRule="auto"/>
        <w:rPr>
          <w:rFonts w:ascii="Times New Roman" w:hAnsi="Times New Roman"/>
          <w:sz w:val="20"/>
        </w:rPr>
      </w:pPr>
      <w:r>
        <w:br w:type="page"/>
      </w:r>
    </w:p>
    <w:p w14:paraId="49CD13B5" w14:textId="77777777" w:rsidR="008539B5" w:rsidRDefault="008539B5" w:rsidP="008539B5">
      <w:pPr>
        <w:spacing w:line="2" w:lineRule="auto"/>
        <w:rPr>
          <w:rFonts w:ascii="Times New Roman" w:hAnsi="Times New Roman"/>
          <w:sz w:val="20"/>
        </w:rPr>
      </w:pPr>
      <w:r>
        <w:br w:type="page"/>
      </w:r>
    </w:p>
    <w:p w14:paraId="5B79F5F2" w14:textId="77777777" w:rsidR="008539B5" w:rsidRDefault="008539B5" w:rsidP="008539B5">
      <w:pPr>
        <w:spacing w:line="2" w:lineRule="auto"/>
        <w:rPr>
          <w:rFonts w:ascii="Times New Roman" w:hAnsi="Times New Roman"/>
          <w:sz w:val="20"/>
        </w:rPr>
      </w:pPr>
      <w:r>
        <w:br w:type="page"/>
      </w:r>
    </w:p>
    <w:p w14:paraId="70DD3408" w14:textId="77777777" w:rsidR="008539B5" w:rsidRDefault="008539B5" w:rsidP="008539B5">
      <w:pPr>
        <w:spacing w:line="2" w:lineRule="auto"/>
        <w:rPr>
          <w:rFonts w:ascii="Times New Roman" w:hAnsi="Times New Roman"/>
          <w:sz w:val="20"/>
        </w:rPr>
      </w:pPr>
      <w:r>
        <w:br w:type="page"/>
      </w:r>
    </w:p>
    <w:p w14:paraId="7121FF0E" w14:textId="77777777" w:rsidR="008539B5" w:rsidRDefault="008539B5" w:rsidP="008539B5">
      <w:pPr>
        <w:spacing w:line="2" w:lineRule="auto"/>
        <w:rPr>
          <w:rFonts w:ascii="Times New Roman" w:hAnsi="Times New Roman"/>
          <w:sz w:val="20"/>
        </w:rPr>
      </w:pPr>
      <w:r>
        <w:br w:type="page"/>
      </w:r>
    </w:p>
    <w:p w14:paraId="4042A882" w14:textId="77777777" w:rsidR="008539B5" w:rsidRDefault="008539B5" w:rsidP="008539B5">
      <w:pPr>
        <w:spacing w:line="2" w:lineRule="auto"/>
        <w:rPr>
          <w:rFonts w:ascii="Times New Roman" w:hAnsi="Times New Roman"/>
          <w:sz w:val="20"/>
        </w:rPr>
      </w:pPr>
      <w:r>
        <w:br w:type="page"/>
      </w:r>
    </w:p>
    <w:p w14:paraId="584756C5" w14:textId="77777777" w:rsidR="008539B5" w:rsidRDefault="008539B5" w:rsidP="008539B5">
      <w:pPr>
        <w:spacing w:line="2" w:lineRule="auto"/>
        <w:rPr>
          <w:rFonts w:ascii="Times New Roman" w:hAnsi="Times New Roman"/>
          <w:sz w:val="20"/>
        </w:rPr>
      </w:pPr>
      <w:r>
        <w:br w:type="page"/>
      </w:r>
    </w:p>
    <w:p w14:paraId="43D8B1B6" w14:textId="77777777" w:rsidR="008539B5" w:rsidRDefault="008539B5" w:rsidP="008539B5">
      <w:pPr>
        <w:spacing w:line="2" w:lineRule="auto"/>
        <w:rPr>
          <w:rFonts w:ascii="Times New Roman" w:hAnsi="Times New Roman"/>
          <w:sz w:val="20"/>
        </w:rPr>
      </w:pPr>
      <w:r>
        <w:br w:type="page"/>
      </w:r>
    </w:p>
    <w:p w14:paraId="6B266D67" w14:textId="77777777" w:rsidR="008539B5" w:rsidRDefault="008539B5" w:rsidP="008539B5">
      <w:pPr>
        <w:spacing w:line="2" w:lineRule="auto"/>
        <w:rPr>
          <w:rFonts w:ascii="Times New Roman" w:hAnsi="Times New Roman"/>
          <w:sz w:val="20"/>
        </w:rPr>
      </w:pPr>
      <w:r>
        <w:br w:type="page"/>
      </w:r>
    </w:p>
    <w:p w14:paraId="3C4003E6" w14:textId="77777777" w:rsidR="008539B5" w:rsidRDefault="008539B5" w:rsidP="008539B5">
      <w:pPr>
        <w:spacing w:line="2" w:lineRule="auto"/>
        <w:rPr>
          <w:rFonts w:ascii="Times New Roman" w:hAnsi="Times New Roman"/>
          <w:sz w:val="20"/>
        </w:rPr>
      </w:pPr>
      <w:r>
        <w:br w:type="page"/>
      </w:r>
    </w:p>
    <w:p w14:paraId="7EE27594" w14:textId="77777777" w:rsidR="008539B5" w:rsidRDefault="008539B5" w:rsidP="008539B5">
      <w:pPr>
        <w:spacing w:line="2" w:lineRule="auto"/>
        <w:rPr>
          <w:rFonts w:ascii="Times New Roman" w:hAnsi="Times New Roman"/>
          <w:sz w:val="20"/>
        </w:rPr>
      </w:pPr>
      <w:r>
        <w:br w:type="page"/>
      </w:r>
    </w:p>
    <w:p w14:paraId="50C5A59A" w14:textId="77777777" w:rsidR="008539B5" w:rsidRDefault="008539B5" w:rsidP="008539B5">
      <w:pPr>
        <w:spacing w:line="2" w:lineRule="auto"/>
        <w:rPr>
          <w:rFonts w:ascii="Times New Roman" w:hAnsi="Times New Roman"/>
          <w:sz w:val="20"/>
        </w:rPr>
      </w:pPr>
      <w:r>
        <w:br w:type="page"/>
      </w:r>
    </w:p>
    <w:p w14:paraId="496EE215" w14:textId="77777777" w:rsidR="008539B5" w:rsidRDefault="008539B5" w:rsidP="008539B5">
      <w:pPr>
        <w:spacing w:line="2" w:lineRule="auto"/>
        <w:rPr>
          <w:rFonts w:ascii="Times New Roman" w:hAnsi="Times New Roman"/>
          <w:sz w:val="20"/>
        </w:rPr>
      </w:pPr>
      <w:r>
        <w:br w:type="page"/>
      </w:r>
    </w:p>
    <w:p w14:paraId="3DE41100" w14:textId="77777777" w:rsidR="008539B5" w:rsidRDefault="008539B5" w:rsidP="008539B5">
      <w:pPr>
        <w:spacing w:line="2" w:lineRule="auto"/>
        <w:rPr>
          <w:rFonts w:ascii="Times New Roman" w:hAnsi="Times New Roman"/>
          <w:sz w:val="20"/>
        </w:rPr>
      </w:pPr>
      <w:r>
        <w:br w:type="page"/>
      </w:r>
    </w:p>
    <w:p w14:paraId="716D10E0" w14:textId="77777777" w:rsidR="008539B5" w:rsidRDefault="008539B5" w:rsidP="008539B5">
      <w:pPr>
        <w:spacing w:line="2" w:lineRule="auto"/>
        <w:rPr>
          <w:rFonts w:ascii="Times New Roman" w:hAnsi="Times New Roman"/>
          <w:sz w:val="20"/>
        </w:rPr>
      </w:pPr>
      <w:r>
        <w:br w:type="page"/>
      </w:r>
    </w:p>
    <w:p w14:paraId="002D6674" w14:textId="77777777" w:rsidR="008539B5" w:rsidRDefault="008539B5" w:rsidP="008539B5">
      <w:pPr>
        <w:spacing w:line="2" w:lineRule="auto"/>
        <w:rPr>
          <w:rFonts w:ascii="Times New Roman" w:hAnsi="Times New Roman"/>
          <w:sz w:val="20"/>
        </w:rPr>
      </w:pPr>
      <w:r>
        <w:br w:type="page"/>
      </w:r>
    </w:p>
    <w:p w14:paraId="68C01407" w14:textId="77777777" w:rsidR="008539B5" w:rsidRDefault="008539B5" w:rsidP="008539B5">
      <w:pPr>
        <w:spacing w:line="2" w:lineRule="auto"/>
        <w:rPr>
          <w:rFonts w:ascii="Times New Roman" w:hAnsi="Times New Roman"/>
          <w:sz w:val="20"/>
        </w:rPr>
      </w:pPr>
      <w:r>
        <w:br w:type="page"/>
      </w:r>
    </w:p>
    <w:p w14:paraId="2BCD50F9" w14:textId="77777777" w:rsidR="008539B5" w:rsidRDefault="008539B5" w:rsidP="008539B5">
      <w:pPr>
        <w:spacing w:line="2" w:lineRule="auto"/>
        <w:rPr>
          <w:rFonts w:ascii="Times New Roman" w:hAnsi="Times New Roman"/>
          <w:sz w:val="20"/>
        </w:rPr>
      </w:pPr>
      <w:r>
        <w:br w:type="page"/>
      </w:r>
    </w:p>
    <w:p w14:paraId="7EA82F0E" w14:textId="77777777" w:rsidR="008539B5" w:rsidRDefault="008539B5" w:rsidP="008539B5">
      <w:pPr>
        <w:spacing w:line="2" w:lineRule="auto"/>
        <w:rPr>
          <w:rFonts w:ascii="Times New Roman" w:hAnsi="Times New Roman"/>
          <w:sz w:val="20"/>
        </w:rPr>
      </w:pPr>
      <w:r>
        <w:br w:type="page"/>
      </w:r>
    </w:p>
    <w:p w14:paraId="15221AAF" w14:textId="77777777" w:rsidR="008539B5" w:rsidRDefault="008539B5" w:rsidP="008539B5">
      <w:pPr>
        <w:spacing w:line="2" w:lineRule="auto"/>
        <w:rPr>
          <w:rFonts w:ascii="Times New Roman" w:hAnsi="Times New Roman"/>
          <w:sz w:val="20"/>
        </w:rPr>
      </w:pPr>
      <w:r>
        <w:br w:type="page"/>
      </w:r>
    </w:p>
    <w:p w14:paraId="586662F2" w14:textId="77777777" w:rsidR="008539B5" w:rsidRDefault="008539B5" w:rsidP="008539B5">
      <w:pPr>
        <w:spacing w:line="2" w:lineRule="auto"/>
        <w:rPr>
          <w:rFonts w:ascii="Times New Roman" w:hAnsi="Times New Roman"/>
          <w:sz w:val="20"/>
        </w:rPr>
      </w:pPr>
      <w:r>
        <w:br w:type="page"/>
      </w:r>
    </w:p>
    <w:p w14:paraId="6AEEC0AB" w14:textId="77777777" w:rsidR="008539B5" w:rsidRDefault="008539B5" w:rsidP="008539B5">
      <w:pPr>
        <w:spacing w:line="2" w:lineRule="auto"/>
        <w:rPr>
          <w:rFonts w:ascii="Times New Roman" w:hAnsi="Times New Roman"/>
          <w:sz w:val="20"/>
        </w:rPr>
      </w:pPr>
      <w:r>
        <w:br w:type="page"/>
      </w:r>
    </w:p>
    <w:p w14:paraId="64624965" w14:textId="77777777" w:rsidR="008539B5" w:rsidRDefault="008539B5" w:rsidP="008539B5">
      <w:pPr>
        <w:spacing w:line="2" w:lineRule="auto"/>
        <w:rPr>
          <w:rFonts w:ascii="Times New Roman" w:hAnsi="Times New Roman"/>
          <w:sz w:val="20"/>
        </w:rPr>
      </w:pPr>
      <w:r>
        <w:br w:type="page"/>
      </w:r>
    </w:p>
    <w:p w14:paraId="29A68979" w14:textId="77777777" w:rsidR="008539B5" w:rsidRDefault="008539B5" w:rsidP="008539B5">
      <w:pPr>
        <w:spacing w:line="2" w:lineRule="auto"/>
        <w:rPr>
          <w:rFonts w:ascii="Times New Roman" w:hAnsi="Times New Roman"/>
          <w:sz w:val="20"/>
        </w:rPr>
      </w:pPr>
      <w:r>
        <w:br w:type="page"/>
      </w:r>
    </w:p>
    <w:p w14:paraId="74F4C25E" w14:textId="77777777" w:rsidR="008539B5" w:rsidRDefault="008539B5" w:rsidP="008539B5">
      <w:pPr>
        <w:spacing w:line="2" w:lineRule="auto"/>
        <w:rPr>
          <w:rFonts w:ascii="Times New Roman" w:hAnsi="Times New Roman"/>
          <w:sz w:val="20"/>
        </w:rPr>
      </w:pPr>
      <w:r>
        <w:br w:type="page"/>
      </w:r>
    </w:p>
    <w:p w14:paraId="6CD18110" w14:textId="77777777" w:rsidR="008539B5" w:rsidRDefault="008539B5" w:rsidP="008539B5">
      <w:pPr>
        <w:spacing w:line="2" w:lineRule="auto"/>
        <w:rPr>
          <w:rFonts w:ascii="Times New Roman" w:hAnsi="Times New Roman"/>
          <w:sz w:val="20"/>
        </w:rPr>
      </w:pPr>
      <w:r>
        <w:br w:type="page"/>
      </w:r>
    </w:p>
    <w:p w14:paraId="3C5138D3" w14:textId="77777777" w:rsidR="008539B5" w:rsidRDefault="008539B5" w:rsidP="008539B5">
      <w:pPr>
        <w:spacing w:line="2" w:lineRule="auto"/>
        <w:rPr>
          <w:rFonts w:ascii="Times New Roman" w:hAnsi="Times New Roman"/>
          <w:sz w:val="20"/>
        </w:rPr>
      </w:pPr>
      <w:r>
        <w:br w:type="page"/>
      </w:r>
    </w:p>
    <w:p w14:paraId="12FDD3CB" w14:textId="77777777" w:rsidR="008539B5" w:rsidRDefault="008539B5" w:rsidP="008539B5">
      <w:pPr>
        <w:spacing w:line="2" w:lineRule="auto"/>
        <w:rPr>
          <w:rFonts w:ascii="Times New Roman" w:hAnsi="Times New Roman"/>
          <w:sz w:val="20"/>
        </w:rPr>
      </w:pPr>
      <w:r>
        <w:br w:type="page"/>
      </w:r>
    </w:p>
    <w:p w14:paraId="2EB2BDC2" w14:textId="77777777" w:rsidR="008539B5" w:rsidRDefault="008539B5" w:rsidP="008539B5">
      <w:pPr>
        <w:spacing w:line="2" w:lineRule="auto"/>
        <w:rPr>
          <w:rFonts w:ascii="Times New Roman" w:hAnsi="Times New Roman"/>
          <w:sz w:val="20"/>
        </w:rPr>
      </w:pPr>
      <w:r>
        <w:br w:type="page"/>
      </w:r>
    </w:p>
    <w:p w14:paraId="1A2678FF" w14:textId="77777777" w:rsidR="008539B5" w:rsidRDefault="008539B5" w:rsidP="008539B5">
      <w:pPr>
        <w:spacing w:line="2" w:lineRule="auto"/>
        <w:rPr>
          <w:rFonts w:ascii="Times New Roman" w:hAnsi="Times New Roman"/>
          <w:sz w:val="20"/>
        </w:rPr>
      </w:pPr>
      <w:r>
        <w:br w:type="page"/>
      </w:r>
    </w:p>
    <w:p w14:paraId="50FC86FB" w14:textId="77777777" w:rsidR="008539B5" w:rsidRDefault="008539B5" w:rsidP="008539B5">
      <w:pPr>
        <w:spacing w:line="2" w:lineRule="auto"/>
        <w:rPr>
          <w:rFonts w:ascii="Times New Roman" w:hAnsi="Times New Roman"/>
          <w:sz w:val="20"/>
        </w:rPr>
      </w:pPr>
      <w:r>
        <w:br w:type="page"/>
      </w:r>
    </w:p>
    <w:p w14:paraId="02D33BCE" w14:textId="77777777" w:rsidR="008539B5" w:rsidRDefault="008539B5" w:rsidP="008539B5">
      <w:pPr>
        <w:spacing w:line="2" w:lineRule="auto"/>
        <w:rPr>
          <w:rFonts w:ascii="Times New Roman" w:hAnsi="Times New Roman"/>
          <w:sz w:val="20"/>
        </w:rPr>
      </w:pPr>
      <w:r>
        <w:br w:type="page"/>
      </w:r>
    </w:p>
    <w:p w14:paraId="7CAA0188" w14:textId="77777777" w:rsidR="008539B5" w:rsidRDefault="008539B5" w:rsidP="008539B5">
      <w:pPr>
        <w:spacing w:line="2" w:lineRule="auto"/>
        <w:rPr>
          <w:rFonts w:ascii="Times New Roman" w:hAnsi="Times New Roman"/>
          <w:sz w:val="20"/>
        </w:rPr>
      </w:pPr>
      <w:r>
        <w:br w:type="page"/>
      </w:r>
    </w:p>
    <w:p w14:paraId="2109CB5A" w14:textId="77777777" w:rsidR="008539B5" w:rsidRDefault="008539B5" w:rsidP="008539B5">
      <w:pPr>
        <w:spacing w:line="2" w:lineRule="auto"/>
        <w:rPr>
          <w:rFonts w:ascii="Times New Roman" w:hAnsi="Times New Roman"/>
          <w:sz w:val="20"/>
        </w:rPr>
      </w:pPr>
      <w:r>
        <w:br w:type="page"/>
      </w:r>
    </w:p>
    <w:p w14:paraId="0FCAF95D" w14:textId="77777777" w:rsidR="008539B5" w:rsidRDefault="008539B5" w:rsidP="008539B5">
      <w:pPr>
        <w:spacing w:line="2" w:lineRule="auto"/>
        <w:rPr>
          <w:rFonts w:ascii="Times New Roman" w:hAnsi="Times New Roman"/>
          <w:sz w:val="20"/>
        </w:rPr>
      </w:pPr>
      <w:r>
        <w:br w:type="page"/>
      </w:r>
    </w:p>
    <w:p w14:paraId="78CD2B11" w14:textId="77777777" w:rsidR="008539B5" w:rsidRDefault="008539B5" w:rsidP="008539B5">
      <w:pPr>
        <w:spacing w:line="2" w:lineRule="auto"/>
        <w:rPr>
          <w:rFonts w:ascii="Times New Roman" w:hAnsi="Times New Roman"/>
          <w:sz w:val="20"/>
        </w:rPr>
      </w:pPr>
      <w:r>
        <w:br w:type="page"/>
      </w:r>
    </w:p>
    <w:p w14:paraId="71FA138C" w14:textId="77777777" w:rsidR="008539B5" w:rsidRDefault="008539B5" w:rsidP="008539B5">
      <w:pPr>
        <w:spacing w:line="2" w:lineRule="auto"/>
        <w:rPr>
          <w:rFonts w:ascii="Times New Roman" w:hAnsi="Times New Roman"/>
          <w:sz w:val="20"/>
        </w:rPr>
      </w:pPr>
      <w:r>
        <w:br w:type="page"/>
      </w:r>
    </w:p>
    <w:p w14:paraId="21CCE31D" w14:textId="77777777" w:rsidR="008539B5" w:rsidRDefault="008539B5" w:rsidP="008539B5">
      <w:pPr>
        <w:spacing w:line="2" w:lineRule="auto"/>
        <w:rPr>
          <w:rFonts w:ascii="Times New Roman" w:hAnsi="Times New Roman"/>
          <w:sz w:val="20"/>
        </w:rPr>
      </w:pPr>
      <w:r>
        <w:br w:type="page"/>
      </w:r>
    </w:p>
    <w:p w14:paraId="4C318FC0" w14:textId="77777777" w:rsidR="008539B5" w:rsidRDefault="008539B5" w:rsidP="008539B5">
      <w:pPr>
        <w:spacing w:line="2" w:lineRule="auto"/>
        <w:rPr>
          <w:rFonts w:ascii="Times New Roman" w:hAnsi="Times New Roman"/>
          <w:sz w:val="20"/>
        </w:rPr>
      </w:pPr>
      <w:r>
        <w:br w:type="page"/>
      </w:r>
    </w:p>
    <w:p w14:paraId="246485C7" w14:textId="77777777" w:rsidR="008539B5" w:rsidRDefault="008539B5" w:rsidP="008539B5">
      <w:pPr>
        <w:spacing w:line="2" w:lineRule="auto"/>
        <w:rPr>
          <w:rFonts w:ascii="Times New Roman" w:hAnsi="Times New Roman"/>
          <w:sz w:val="20"/>
        </w:rPr>
      </w:pPr>
      <w:r>
        <w:br w:type="page"/>
      </w:r>
    </w:p>
    <w:p w14:paraId="3F6CF2A4" w14:textId="77777777" w:rsidR="008539B5" w:rsidRDefault="008539B5" w:rsidP="008539B5">
      <w:pPr>
        <w:spacing w:line="2" w:lineRule="auto"/>
        <w:rPr>
          <w:rFonts w:ascii="Times New Roman" w:hAnsi="Times New Roman"/>
          <w:sz w:val="20"/>
        </w:rPr>
      </w:pPr>
      <w:r>
        <w:br w:type="page"/>
      </w:r>
    </w:p>
    <w:p w14:paraId="51A56521" w14:textId="77777777" w:rsidR="008539B5" w:rsidRDefault="008539B5" w:rsidP="008539B5">
      <w:pPr>
        <w:spacing w:line="2" w:lineRule="auto"/>
        <w:rPr>
          <w:rFonts w:ascii="Times New Roman" w:hAnsi="Times New Roman"/>
          <w:sz w:val="20"/>
        </w:rPr>
      </w:pPr>
      <w:r>
        <w:br w:type="page"/>
      </w:r>
    </w:p>
    <w:p w14:paraId="51257DE0" w14:textId="77777777" w:rsidR="008539B5" w:rsidRDefault="008539B5" w:rsidP="008539B5">
      <w:pPr>
        <w:spacing w:line="2" w:lineRule="auto"/>
        <w:rPr>
          <w:rFonts w:ascii="Times New Roman" w:hAnsi="Times New Roman"/>
          <w:sz w:val="20"/>
        </w:rPr>
      </w:pPr>
      <w:r>
        <w:br w:type="page"/>
      </w:r>
    </w:p>
    <w:p w14:paraId="265AE0E1" w14:textId="75F98920" w:rsidR="008539B5" w:rsidRDefault="008539B5" w:rsidP="008539B5">
      <w:pPr>
        <w:spacing w:line="2" w:lineRule="auto"/>
      </w:pPr>
      <w:r>
        <w:br w:type="page"/>
      </w:r>
    </w:p>
    <w:p w14:paraId="010E934E" w14:textId="77777777" w:rsidR="005E5B64" w:rsidRDefault="005E5B64" w:rsidP="008539B5">
      <w:pPr>
        <w:spacing w:line="2" w:lineRule="auto"/>
        <w:rPr>
          <w:rFonts w:ascii="Times New Roman" w:hAnsi="Times New Roman"/>
          <w:sz w:val="20"/>
        </w:rPr>
      </w:pPr>
    </w:p>
    <w:p w14:paraId="603D8304" w14:textId="77777777" w:rsidR="00920097" w:rsidRPr="00B937F4" w:rsidRDefault="00920097" w:rsidP="003D6631">
      <w:pPr>
        <w:pStyle w:val="Brdtextmedindrag"/>
        <w:sectPr w:rsidR="00920097" w:rsidRPr="00B937F4" w:rsidSect="00155500">
          <w:headerReference w:type="even" r:id="rId257"/>
          <w:headerReference w:type="default" r:id="rId258"/>
          <w:footerReference w:type="even" r:id="rId259"/>
          <w:footerReference w:type="default" r:id="rId260"/>
          <w:headerReference w:type="first" r:id="rId261"/>
          <w:footerReference w:type="first" r:id="rId262"/>
          <w:pgSz w:w="9356" w:h="13721" w:code="9"/>
          <w:pgMar w:top="794" w:right="2438" w:bottom="1191" w:left="1021" w:header="0" w:footer="709" w:gutter="0"/>
          <w:cols w:space="708"/>
          <w:docGrid w:linePitch="360"/>
        </w:sectPr>
      </w:pPr>
    </w:p>
    <w:p w14:paraId="6851E276" w14:textId="0CD5CA31" w:rsidR="00920097" w:rsidRDefault="008539B5" w:rsidP="008539B5">
      <w:pPr>
        <w:pStyle w:val="Bilagarubrik"/>
      </w:pPr>
      <w:bookmarkStart w:id="838" w:name="_Toc65132779"/>
      <w:bookmarkStart w:id="839" w:name="_Toc69367648"/>
      <w:r w:rsidRPr="00956E15">
        <w:t>Rättelse av Europaparlamentets och rådets förordning (EU) 2017/746 av den 5 april 2017 om medicintekniska produkter för in vitro-diagnostik och om upphävande av direktiv 98/79/EG och kommissionens beslut 2010/227/EU</w:t>
      </w:r>
      <w:bookmarkEnd w:id="838"/>
      <w:bookmarkEnd w:id="839"/>
    </w:p>
    <w:p w14:paraId="00BA614B" w14:textId="77777777" w:rsidR="008539B5" w:rsidRPr="004058B9" w:rsidRDefault="008539B5" w:rsidP="008539B5">
      <w:pPr>
        <w:pStyle w:val="Brdtext"/>
        <w:sectPr w:rsidR="008539B5" w:rsidRPr="004058B9" w:rsidSect="00155500">
          <w:headerReference w:type="even" r:id="rId263"/>
          <w:headerReference w:type="default" r:id="rId264"/>
          <w:footerReference w:type="even" r:id="rId265"/>
          <w:footerReference w:type="default" r:id="rId266"/>
          <w:headerReference w:type="first" r:id="rId267"/>
          <w:footerReference w:type="first" r:id="rId268"/>
          <w:pgSz w:w="9356" w:h="13721" w:code="9"/>
          <w:pgMar w:top="794" w:right="2438" w:bottom="1191" w:left="1021" w:header="0" w:footer="709" w:gutter="0"/>
          <w:cols w:space="708"/>
          <w:docGrid w:linePitch="360"/>
        </w:sectPr>
      </w:pPr>
    </w:p>
    <w:p w14:paraId="1F9F6F42" w14:textId="77777777" w:rsidR="008539B5" w:rsidRDefault="008539B5" w:rsidP="008539B5">
      <w:pPr>
        <w:pStyle w:val="Bilagarubrik"/>
      </w:pPr>
      <w:bookmarkStart w:id="840" w:name="_Toc65132780"/>
      <w:bookmarkStart w:id="841" w:name="_Toc69367649"/>
      <w:r>
        <w:t>Sammanfattning av departementspromemorian Anpassningar till EU:s förordningar om medicin</w:t>
      </w:r>
      <w:r>
        <w:softHyphen/>
        <w:t xml:space="preserve">teknik – del 2 </w:t>
      </w:r>
      <w:r>
        <w:br/>
        <w:t>(Ds 2019:32)</w:t>
      </w:r>
      <w:bookmarkEnd w:id="840"/>
      <w:bookmarkEnd w:id="841"/>
    </w:p>
    <w:p w14:paraId="427BF4B8" w14:textId="77777777" w:rsidR="008539B5" w:rsidRDefault="008539B5" w:rsidP="008539B5">
      <w:pPr>
        <w:pStyle w:val="Brdtext"/>
      </w:pPr>
      <w:r>
        <w:t>Promemorian innehåller förslag som syftar till att anpassa svensk rätt till två EU-förordningar på det medicintekniska området:</w:t>
      </w:r>
    </w:p>
    <w:p w14:paraId="28680419" w14:textId="77777777" w:rsidR="008539B5" w:rsidRDefault="008539B5" w:rsidP="008539B5">
      <w:pPr>
        <w:pStyle w:val="Brdtextmedindrag"/>
      </w:pPr>
      <w:r>
        <w:t xml:space="preserve">1. Europaparlamentets och rådets förordning (EU) 2017/745 av den 5 april 2017 om medicintekniska produkter, om ändring av direktiv 2001/83/EG, förordning (EG) nr 178/2002 och förordning (EG) nr 1223/2009 och om upphävande av rådets direktiv 90/385/EEG och 93/42/EEG, och </w:t>
      </w:r>
    </w:p>
    <w:p w14:paraId="3971F0F9" w14:textId="77777777" w:rsidR="008539B5" w:rsidRDefault="008539B5" w:rsidP="008539B5">
      <w:pPr>
        <w:pStyle w:val="Brdtextmedindrag"/>
      </w:pPr>
      <w:r>
        <w:t>2. Europaparlamentets och rådets förordning (EU) 2017/746 av den 5 april 2017 om medicintekniska produkter för in vitro-diagnostik och om upphävande av direktiv 98/79/EG och kommissionens beslut 2010/227/EU.</w:t>
      </w:r>
    </w:p>
    <w:p w14:paraId="63365BA5" w14:textId="77777777" w:rsidR="008539B5" w:rsidRDefault="008539B5" w:rsidP="008539B5">
      <w:pPr>
        <w:pStyle w:val="Brdtextmedindrag"/>
      </w:pPr>
      <w:r>
        <w:t>Förslagen innebär bl.a. att lagen (1993:584) om medicintekniska pro</w:t>
      </w:r>
      <w:r>
        <w:softHyphen/>
        <w:t>dukter ska ersättas med en ny lag med kompletterande bestämmelser till EU-förordningarna om medicintekniska produkter. Den nya lagen inne</w:t>
      </w:r>
      <w:r>
        <w:softHyphen/>
        <w:t xml:space="preserve">håller kompletterande bestämmelser om bland annat kliniska prövningar, prestandastudier, tillsyn, sanktioner och bemyndiganden.  </w:t>
      </w:r>
    </w:p>
    <w:p w14:paraId="3766A4F4" w14:textId="77777777" w:rsidR="008539B5" w:rsidRDefault="008539B5" w:rsidP="008539B5">
      <w:pPr>
        <w:pStyle w:val="Brdtextmedindrag"/>
      </w:pPr>
      <w:r>
        <w:t>För att anpassa EU-förordningarnas bestämmelser om etisk granskning av ansökningar om att få genomföra kliniska prövningar och prestanda</w:t>
      </w:r>
      <w:r>
        <w:softHyphen/>
        <w:t xml:space="preserve">studier föreslås även en ny lag med kompletterande bestämmelser om etisk granskning till EU:s förordningar om medicintekniska produkter. </w:t>
      </w:r>
    </w:p>
    <w:p w14:paraId="77D30093" w14:textId="77777777" w:rsidR="00920097" w:rsidRPr="00B937F4" w:rsidRDefault="008539B5" w:rsidP="008539B5">
      <w:pPr>
        <w:pStyle w:val="Brdtextmedindrag"/>
        <w:sectPr w:rsidR="00920097" w:rsidRPr="00B937F4" w:rsidSect="00155500">
          <w:headerReference w:type="even" r:id="rId269"/>
          <w:headerReference w:type="default" r:id="rId270"/>
          <w:footerReference w:type="even" r:id="rId271"/>
          <w:footerReference w:type="default" r:id="rId272"/>
          <w:headerReference w:type="first" r:id="rId273"/>
          <w:footerReference w:type="first" r:id="rId274"/>
          <w:pgSz w:w="9356" w:h="13721" w:code="9"/>
          <w:pgMar w:top="794" w:right="2438" w:bottom="1191" w:left="1021" w:header="0" w:footer="709" w:gutter="0"/>
          <w:cols w:space="708"/>
          <w:docGrid w:linePitch="360"/>
        </w:sectPr>
      </w:pPr>
      <w:r>
        <w:t>Förslagen föreslås träda i kraft den 26 maj 2020 i fråga om medicin</w:t>
      </w:r>
      <w:r>
        <w:softHyphen/>
        <w:t>tekniska produkter och den 26 maj 2022 i fråga om medicintekniska produkter för in vitro-diagnostik.</w:t>
      </w:r>
    </w:p>
    <w:p w14:paraId="603E2B53" w14:textId="77777777" w:rsidR="008539B5" w:rsidRDefault="008539B5" w:rsidP="008539B5">
      <w:pPr>
        <w:pStyle w:val="Bilagarubrik"/>
      </w:pPr>
      <w:bookmarkStart w:id="842" w:name="_Toc65132781"/>
      <w:bookmarkStart w:id="843" w:name="_Toc69367650"/>
      <w:r>
        <w:t>Promemorians författningsförslag</w:t>
      </w:r>
      <w:bookmarkEnd w:id="842"/>
      <w:bookmarkEnd w:id="843"/>
      <w:r>
        <w:t xml:space="preserve"> </w:t>
      </w:r>
    </w:p>
    <w:p w14:paraId="4C10F4FB" w14:textId="77777777" w:rsidR="008539B5" w:rsidRDefault="008539B5" w:rsidP="008539B5">
      <w:pPr>
        <w:pStyle w:val="Rubrik2utannumrering"/>
      </w:pPr>
      <w:r>
        <w:t xml:space="preserve">Förslag till slutlig lydelse av lag med </w:t>
      </w:r>
      <w:bookmarkStart w:id="844" w:name="_Hlk8136023"/>
      <w:r>
        <w:t>kompletterande bestämmelser till EU:s förordningar om medicintekniska produkter</w:t>
      </w:r>
    </w:p>
    <w:bookmarkEnd w:id="844"/>
    <w:p w14:paraId="41931541" w14:textId="05D7E6B9" w:rsidR="008539B5" w:rsidRDefault="008539B5" w:rsidP="008539B5">
      <w:pPr>
        <w:pStyle w:val="Brdtextmedindrag"/>
        <w:ind w:firstLine="0"/>
      </w:pPr>
      <w:r>
        <w:t>Härigenom</w:t>
      </w:r>
      <w:r>
        <w:rPr>
          <w:rStyle w:val="Fotnotsreferens"/>
        </w:rPr>
        <w:footnoteReference w:id="22"/>
      </w:r>
      <w:r>
        <w:t xml:space="preserve"> föreskrivs följande.</w:t>
      </w:r>
    </w:p>
    <w:p w14:paraId="42A330CF" w14:textId="77777777" w:rsidR="008539B5" w:rsidRDefault="008539B5" w:rsidP="008539B5">
      <w:pPr>
        <w:pStyle w:val="Rubrik3utannumrering"/>
      </w:pPr>
      <w:r>
        <w:t>1</w:t>
      </w:r>
      <w:r>
        <w:rPr>
          <w:rFonts w:ascii="Cambria" w:hAnsi="Cambria" w:cs="Cambria"/>
        </w:rPr>
        <w:t> </w:t>
      </w:r>
      <w:r>
        <w:t>kap. Inledande best</w:t>
      </w:r>
      <w:r w:rsidRPr="008F5DE1">
        <w:rPr>
          <w:rFonts w:cs="TradeGothic"/>
        </w:rPr>
        <w:t>ä</w:t>
      </w:r>
      <w:r>
        <w:t>mmelser</w:t>
      </w:r>
    </w:p>
    <w:p w14:paraId="09945902" w14:textId="77777777" w:rsidR="008539B5" w:rsidRDefault="008539B5" w:rsidP="008539B5">
      <w:pPr>
        <w:pStyle w:val="Brdtext"/>
      </w:pPr>
      <w:r>
        <w:rPr>
          <w:b/>
        </w:rPr>
        <w:t>1</w:t>
      </w:r>
      <w:r w:rsidRPr="00640C08">
        <w:rPr>
          <w:b/>
        </w:rPr>
        <w:t> §</w:t>
      </w:r>
      <w:r w:rsidRPr="00640C08">
        <w:t>    </w:t>
      </w:r>
      <w:r>
        <w:t xml:space="preserve">Denna lag kompletterar </w:t>
      </w:r>
    </w:p>
    <w:p w14:paraId="1B27531B" w14:textId="77777777" w:rsidR="008539B5" w:rsidRDefault="008539B5" w:rsidP="008539B5">
      <w:pPr>
        <w:pStyle w:val="Brdtextmedindrag"/>
      </w:pPr>
      <w:r>
        <w:t>1. </w:t>
      </w:r>
      <w:bookmarkStart w:id="845" w:name="_Hlk18591907"/>
      <w:r w:rsidRPr="00F7547E">
        <w:t>Europaparlamentets och rådets förordning (EU) 2017/745 a</w:t>
      </w:r>
      <w:r>
        <w:t xml:space="preserve">v den 5 april </w:t>
      </w:r>
      <w:r w:rsidRPr="00F7547E">
        <w:t>2017 om medicinteknisk</w:t>
      </w:r>
      <w:r>
        <w:t>a produkter, om ändring av dire</w:t>
      </w:r>
      <w:r w:rsidRPr="00F7547E">
        <w:t>ktiv 2001/83/EG, förordning (EG) nr 178/2002 och förordning (EG) nr 1223/2009 och om upphävande av rådets dir</w:t>
      </w:r>
      <w:r>
        <w:t xml:space="preserve">ektiv 90/385/EEG och </w:t>
      </w:r>
      <w:r w:rsidRPr="00C76896">
        <w:t>93</w:t>
      </w:r>
      <w:r>
        <w:t xml:space="preserve">/42/EEG, </w:t>
      </w:r>
      <w:bookmarkEnd w:id="845"/>
      <w:r>
        <w:t>och</w:t>
      </w:r>
    </w:p>
    <w:p w14:paraId="4EAC012F" w14:textId="77777777" w:rsidR="008539B5" w:rsidRPr="008F5DE1" w:rsidRDefault="008539B5" w:rsidP="008539B5">
      <w:pPr>
        <w:pStyle w:val="Brdtextmedindrag"/>
      </w:pPr>
      <w:r>
        <w:t>2. </w:t>
      </w:r>
      <w:r w:rsidRPr="00F7547E">
        <w:t xml:space="preserve">Europaparlamentets och rådets förordning </w:t>
      </w:r>
      <w:r w:rsidRPr="008F5DE1">
        <w:t>(EU) 2017/746 av den 5</w:t>
      </w:r>
      <w:r>
        <w:t> </w:t>
      </w:r>
      <w:r w:rsidRPr="008F5DE1">
        <w:t>april 2017 om medicintekniska produkter för in vitro-diag</w:t>
      </w:r>
      <w:r>
        <w:softHyphen/>
      </w:r>
      <w:r w:rsidRPr="008F5DE1">
        <w:t>nostik och om upp</w:t>
      </w:r>
      <w:r>
        <w:softHyphen/>
      </w:r>
      <w:r w:rsidRPr="008F5DE1">
        <w:t>hävande av direktiv 98/79/EG och kommission</w:t>
      </w:r>
      <w:r>
        <w:softHyphen/>
      </w:r>
      <w:r w:rsidRPr="008F5DE1">
        <w:t>ens beslut 2010/227/EU</w:t>
      </w:r>
      <w:r>
        <w:t>.</w:t>
      </w:r>
    </w:p>
    <w:p w14:paraId="37B641C4" w14:textId="77777777" w:rsidR="008539B5" w:rsidRDefault="008539B5" w:rsidP="008539B5">
      <w:pPr>
        <w:pStyle w:val="Brdtextmedindrag"/>
      </w:pPr>
      <w:r>
        <w:t xml:space="preserve">I lagen regleras även </w:t>
      </w:r>
      <w:r w:rsidRPr="00D57F19">
        <w:t>frågor som inte omfattas av EU-förord</w:t>
      </w:r>
      <w:r>
        <w:softHyphen/>
      </w:r>
      <w:r w:rsidRPr="00D57F19">
        <w:t>ningarna</w:t>
      </w:r>
      <w:r>
        <w:t>.</w:t>
      </w:r>
    </w:p>
    <w:p w14:paraId="6605BFF0" w14:textId="77777777" w:rsidR="008539B5" w:rsidRPr="00B41682" w:rsidRDefault="008539B5" w:rsidP="008539B5">
      <w:pPr>
        <w:pStyle w:val="Brdtextmedindrag"/>
      </w:pPr>
    </w:p>
    <w:p w14:paraId="05A13BD3" w14:textId="77777777" w:rsidR="008539B5" w:rsidRDefault="008539B5" w:rsidP="008539B5">
      <w:pPr>
        <w:pStyle w:val="Brdtext"/>
      </w:pPr>
      <w:r>
        <w:rPr>
          <w:b/>
        </w:rPr>
        <w:t>2 §    </w:t>
      </w:r>
      <w:bookmarkStart w:id="846" w:name="_Hlk24557388"/>
      <w:r w:rsidRPr="00E656ED">
        <w:t xml:space="preserve">Termer och uttryck i denna lag har samma betydelse som i </w:t>
      </w:r>
      <w:r w:rsidRPr="0003097D">
        <w:t>förord</w:t>
      </w:r>
      <w:r>
        <w:softHyphen/>
      </w:r>
      <w:r w:rsidRPr="0003097D">
        <w:t>ning (EU) 2017/745 och förordning (EU) 2017/746.</w:t>
      </w:r>
    </w:p>
    <w:bookmarkEnd w:id="846"/>
    <w:p w14:paraId="1580B4C5" w14:textId="77777777" w:rsidR="008539B5" w:rsidRDefault="008539B5" w:rsidP="008539B5">
      <w:pPr>
        <w:pStyle w:val="Brdtextmedindrag"/>
      </w:pPr>
      <w:r w:rsidRPr="00977E06">
        <w:t xml:space="preserve">Med produkter avses i denna lag, om inte annat anges, </w:t>
      </w:r>
    </w:p>
    <w:p w14:paraId="05A39601" w14:textId="77777777" w:rsidR="008539B5" w:rsidRDefault="008539B5" w:rsidP="008539B5">
      <w:pPr>
        <w:pStyle w:val="Brdtextmedindrag"/>
      </w:pPr>
      <w:r>
        <w:t>– </w:t>
      </w:r>
      <w:r w:rsidRPr="00977E06">
        <w:t>med</w:t>
      </w:r>
      <w:r>
        <w:softHyphen/>
      </w:r>
      <w:r w:rsidRPr="00977E06">
        <w:t>icin</w:t>
      </w:r>
      <w:r>
        <w:softHyphen/>
      </w:r>
      <w:r w:rsidRPr="00977E06">
        <w:t xml:space="preserve">tekniska produkter, </w:t>
      </w:r>
    </w:p>
    <w:p w14:paraId="6FBE4CD2"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 xml:space="preserve">, </w:t>
      </w:r>
    </w:p>
    <w:p w14:paraId="729617C9" w14:textId="77777777" w:rsidR="008539B5" w:rsidRDefault="008539B5" w:rsidP="008539B5">
      <w:pPr>
        <w:pStyle w:val="Brdtextmedindrag"/>
      </w:pPr>
      <w:r>
        <w:t>– </w:t>
      </w:r>
      <w:r w:rsidRPr="00977E06">
        <w:t>medicintekniska produkter för in vitro-diagnostik</w:t>
      </w:r>
      <w:r>
        <w:t>,</w:t>
      </w:r>
    </w:p>
    <w:p w14:paraId="031B71D5" w14:textId="77777777" w:rsidR="008539B5" w:rsidRDefault="008539B5" w:rsidP="008539B5">
      <w:pPr>
        <w:pStyle w:val="Brdtextmedindrag"/>
      </w:pPr>
      <w:r>
        <w:t>– </w:t>
      </w:r>
      <w:r w:rsidRPr="00977E06">
        <w:t>tillbehör till medicintekniska produkter för in vitro-diagnos</w:t>
      </w:r>
      <w:r>
        <w:softHyphen/>
      </w:r>
      <w:r w:rsidRPr="00977E06">
        <w:t>tik</w:t>
      </w:r>
      <w:r>
        <w:t>, samt</w:t>
      </w:r>
    </w:p>
    <w:p w14:paraId="4EEABCF0" w14:textId="77777777" w:rsidR="008539B5" w:rsidRDefault="008539B5" w:rsidP="008539B5">
      <w:pPr>
        <w:pStyle w:val="Brdtextmedindrag"/>
      </w:pPr>
      <w:r>
        <w:t>– </w:t>
      </w:r>
      <w:r w:rsidRPr="00977E06">
        <w:t xml:space="preserve">produkter som </w:t>
      </w:r>
      <w:r>
        <w:t>anges</w:t>
      </w:r>
      <w:r w:rsidRPr="00977E06">
        <w:t xml:space="preserve"> i bilaga XVI </w:t>
      </w:r>
      <w:r>
        <w:t>till</w:t>
      </w:r>
      <w:r w:rsidRPr="00977E06">
        <w:t xml:space="preserve"> förordning (EU) 2017/745.</w:t>
      </w:r>
      <w:r>
        <w:t xml:space="preserve"> </w:t>
      </w:r>
    </w:p>
    <w:p w14:paraId="1E5F24C0" w14:textId="77777777" w:rsidR="008539B5" w:rsidRDefault="008539B5" w:rsidP="008539B5">
      <w:pPr>
        <w:pStyle w:val="Brdtextmedindrag"/>
        <w:ind w:firstLine="0"/>
      </w:pPr>
    </w:p>
    <w:p w14:paraId="431190E6" w14:textId="77777777" w:rsidR="008539B5" w:rsidRPr="0037743B" w:rsidRDefault="008539B5" w:rsidP="008539B5">
      <w:pPr>
        <w:pStyle w:val="Brdtextmedindrag"/>
        <w:ind w:firstLine="0"/>
        <w:rPr>
          <w:b/>
        </w:rPr>
      </w:pPr>
      <w:r w:rsidRPr="0037743B">
        <w:rPr>
          <w:b/>
        </w:rPr>
        <w:t>3 §    </w:t>
      </w:r>
      <w:r>
        <w:t xml:space="preserve">Om inget annat följer av </w:t>
      </w:r>
      <w:r w:rsidRPr="00977E06">
        <w:t>förordning (EU) 2017/745</w:t>
      </w:r>
      <w:r>
        <w:t xml:space="preserve">, </w:t>
      </w:r>
      <w:r w:rsidRPr="00977E06">
        <w:t>förord</w:t>
      </w:r>
      <w:r>
        <w:softHyphen/>
      </w:r>
      <w:r w:rsidRPr="00977E06">
        <w:t>ning (EU) 2017/74</w:t>
      </w:r>
      <w:r>
        <w:t>6</w:t>
      </w:r>
      <w:r w:rsidRPr="00977E06">
        <w:t xml:space="preserve"> </w:t>
      </w:r>
      <w:r>
        <w:t>eller denna lag, så gäller p</w:t>
      </w:r>
      <w:r w:rsidRPr="007D53B6">
        <w:t>roduktsäkerhetslag</w:t>
      </w:r>
      <w:r>
        <w:softHyphen/>
      </w:r>
      <w:r w:rsidRPr="007D53B6">
        <w:t>en</w:t>
      </w:r>
      <w:r>
        <w:t xml:space="preserve"> (2004:451) för </w:t>
      </w:r>
      <w:r w:rsidRPr="007D53B6">
        <w:t xml:space="preserve">medicintekniska produkter </w:t>
      </w:r>
      <w:r>
        <w:t xml:space="preserve">och </w:t>
      </w:r>
      <w:r w:rsidRPr="007D53B6">
        <w:t xml:space="preserve">medicintekniska produkter </w:t>
      </w:r>
      <w:r>
        <w:t xml:space="preserve">för in vitro-diagnostik </w:t>
      </w:r>
      <w:r w:rsidRPr="007D53B6">
        <w:t>som är avsedda för konsumenter eller som kan antas komma att användas av konsumenter</w:t>
      </w:r>
      <w:r>
        <w:t>.</w:t>
      </w:r>
    </w:p>
    <w:p w14:paraId="13F09568" w14:textId="77777777" w:rsidR="008539B5" w:rsidRDefault="008539B5" w:rsidP="008539B5">
      <w:pPr>
        <w:pStyle w:val="Rubrik3utannumrering"/>
      </w:pPr>
      <w:r>
        <w:t>2</w:t>
      </w:r>
      <w:r>
        <w:rPr>
          <w:rFonts w:ascii="Cambria" w:hAnsi="Cambria" w:cs="Cambria"/>
        </w:rPr>
        <w:t> </w:t>
      </w:r>
      <w:r>
        <w:t>kap. Kliniska pr</w:t>
      </w:r>
      <w:r>
        <w:rPr>
          <w:rFonts w:cs="TradeGothic"/>
        </w:rPr>
        <w:t>ö</w:t>
      </w:r>
      <w:r>
        <w:t>vningar och prestandastudier</w:t>
      </w:r>
    </w:p>
    <w:p w14:paraId="0FA0860F" w14:textId="77777777" w:rsidR="008539B5" w:rsidRPr="00B41682" w:rsidRDefault="008539B5" w:rsidP="008539B5">
      <w:pPr>
        <w:pStyle w:val="Rubrik4utannumrering"/>
        <w:spacing w:before="0"/>
      </w:pPr>
      <w:bookmarkStart w:id="847" w:name="_Hlk24124976"/>
      <w:r w:rsidRPr="00040695">
        <w:t xml:space="preserve">Informerat samtycke för försökspersoner </w:t>
      </w:r>
      <w:r w:rsidRPr="003F3FBB">
        <w:t xml:space="preserve">vars mening inte kan inhämtas </w:t>
      </w:r>
      <w:bookmarkEnd w:id="847"/>
    </w:p>
    <w:p w14:paraId="1C43A7AC" w14:textId="77777777" w:rsidR="008539B5" w:rsidRDefault="008539B5" w:rsidP="008539B5">
      <w:pPr>
        <w:pStyle w:val="Brdtext"/>
      </w:pPr>
      <w:r>
        <w:rPr>
          <w:b/>
        </w:rPr>
        <w:t>1</w:t>
      </w:r>
      <w:r w:rsidRPr="00640C08">
        <w:rPr>
          <w:b/>
        </w:rPr>
        <w:t> §</w:t>
      </w:r>
      <w:r w:rsidRPr="00640C08">
        <w:t>    </w:t>
      </w:r>
      <w:r w:rsidRPr="00741727">
        <w:t>För en försöksperson som inte är beslutskompetent på grund av sjukdom, psykisk störning, försvagat hälsotillstånd eller något annat liknande förhållande</w:t>
      </w:r>
      <w:r>
        <w:t>,</w:t>
      </w:r>
      <w:r w:rsidRPr="00741727">
        <w:t xml:space="preserve"> är en god man eller förvaltare enligt</w:t>
      </w:r>
      <w:r>
        <w:t xml:space="preserve"> 11 </w:t>
      </w:r>
      <w:r w:rsidRPr="00741727">
        <w:t>kap. 4 eller 7 § föräldrabalken, med behörighet att sörja för den enskildes person, den lagligen utsedda ställföreträdare som får ge informerat samtycke till en klinisk prövning</w:t>
      </w:r>
      <w:r>
        <w:t xml:space="preserve"> eller prestandastudie</w:t>
      </w:r>
      <w:r w:rsidRPr="00741727">
        <w:t xml:space="preserve"> på försökspersonens vägnar.</w:t>
      </w:r>
    </w:p>
    <w:p w14:paraId="6A842A21" w14:textId="77777777" w:rsidR="008539B5" w:rsidRPr="003F3FBB" w:rsidRDefault="008539B5" w:rsidP="008539B5">
      <w:pPr>
        <w:pStyle w:val="Rubrik4utannumrering"/>
      </w:pPr>
      <w:r>
        <w:t>Informerat samtycket för försökspersoner som är underåriga</w:t>
      </w:r>
    </w:p>
    <w:p w14:paraId="6B511A1D" w14:textId="77777777" w:rsidR="008539B5" w:rsidRDefault="008539B5" w:rsidP="008539B5">
      <w:pPr>
        <w:pStyle w:val="Brdtextmedindrag"/>
        <w:ind w:firstLine="0"/>
      </w:pPr>
      <w:r w:rsidRPr="003F3FBB">
        <w:rPr>
          <w:b/>
        </w:rPr>
        <w:t>2 §</w:t>
      </w:r>
      <w:r>
        <w:t>    </w:t>
      </w:r>
      <w:r w:rsidRPr="00B35736">
        <w:t>För en försöksperson som är underårig är vårdnadshavarna de lag</w:t>
      </w:r>
      <w:r>
        <w:softHyphen/>
      </w:r>
      <w:r w:rsidRPr="00B35736">
        <w:t xml:space="preserve">ligen utsedda ställföreträdare som får ge informerat samtycke till en klinisk prövning </w:t>
      </w:r>
      <w:r>
        <w:t xml:space="preserve">eller prestandastudie </w:t>
      </w:r>
      <w:r w:rsidRPr="00B35736">
        <w:t>på försökspersonens vägnar. En underårig försöksperson som har fyllt 15 år ska också själv ge sitt informerade samtycke till att delta i den kliniska pröv</w:t>
      </w:r>
      <w:r>
        <w:softHyphen/>
      </w:r>
      <w:r w:rsidRPr="00B35736">
        <w:t>ning</w:t>
      </w:r>
      <w:r>
        <w:softHyphen/>
      </w:r>
      <w:r w:rsidRPr="00B35736">
        <w:t>en</w:t>
      </w:r>
      <w:r>
        <w:t xml:space="preserve"> eller prestandastudien</w:t>
      </w:r>
      <w:r w:rsidRPr="00B35736">
        <w:t>, under förutsättning att den under</w:t>
      </w:r>
      <w:r>
        <w:softHyphen/>
      </w:r>
      <w:r w:rsidRPr="00B35736">
        <w:t>årige inser vad prövningen</w:t>
      </w:r>
      <w:r>
        <w:t xml:space="preserve"> eller studien </w:t>
      </w:r>
      <w:r w:rsidRPr="00B35736">
        <w:t>innebär för honom eller henne. Ett sådant informerat samtycke ska inhämtas i enlighet med vad som regleras om en försöksperson i artikel</w:t>
      </w:r>
      <w:r>
        <w:t xml:space="preserve"> 63.1</w:t>
      </w:r>
      <w:r w:rsidRPr="00B35736">
        <w:t xml:space="preserve"> i förordning (EU) </w:t>
      </w:r>
      <w:r>
        <w:t>2017/745 och artikel 59.1 i förordning (EU) 2017/746</w:t>
      </w:r>
      <w:r w:rsidRPr="00B35736">
        <w:t>.</w:t>
      </w:r>
    </w:p>
    <w:p w14:paraId="2163BA7B" w14:textId="77777777" w:rsidR="008539B5" w:rsidRPr="00F26DE9" w:rsidRDefault="008539B5" w:rsidP="008539B5">
      <w:pPr>
        <w:pStyle w:val="Rubrik4utannumrering"/>
      </w:pPr>
      <w:r>
        <w:t>Ersättningsgarantier</w:t>
      </w:r>
    </w:p>
    <w:p w14:paraId="09F5C28D" w14:textId="77777777" w:rsidR="008539B5" w:rsidRDefault="008539B5" w:rsidP="008539B5">
      <w:pPr>
        <w:pStyle w:val="Brdtext"/>
      </w:pPr>
      <w:r>
        <w:rPr>
          <w:b/>
        </w:rPr>
        <w:t>3</w:t>
      </w:r>
      <w:r w:rsidRPr="00640C08">
        <w:rPr>
          <w:b/>
        </w:rPr>
        <w:t> §</w:t>
      </w:r>
      <w:r w:rsidRPr="00640C08">
        <w:t>    </w:t>
      </w:r>
      <w:r w:rsidRPr="00F26DE9">
        <w:t xml:space="preserve">Sponsorn för en klinisk prövning </w:t>
      </w:r>
      <w:r>
        <w:t xml:space="preserve">eller prestandastudie </w:t>
      </w:r>
      <w:r w:rsidRPr="00F26DE9">
        <w:t>är skyldig att genom försäkring eller på annat sätt garantera att för</w:t>
      </w:r>
      <w:r>
        <w:softHyphen/>
      </w:r>
      <w:r w:rsidRPr="00F26DE9">
        <w:t>söks</w:t>
      </w:r>
      <w:r>
        <w:softHyphen/>
      </w:r>
      <w:r w:rsidRPr="00F26DE9">
        <w:t xml:space="preserve">personen får ersättning </w:t>
      </w:r>
      <w:r>
        <w:t xml:space="preserve">om </w:t>
      </w:r>
      <w:r w:rsidRPr="00F26DE9">
        <w:t>sponsorn eller pröv</w:t>
      </w:r>
      <w:r>
        <w:softHyphen/>
      </w:r>
      <w:r w:rsidRPr="00F26DE9">
        <w:t>ar</w:t>
      </w:r>
      <w:r>
        <w:softHyphen/>
      </w:r>
      <w:r w:rsidRPr="00F26DE9">
        <w:t>en blir skyldig att betala sådan. Skadeskyddet eller ersätt</w:t>
      </w:r>
      <w:r>
        <w:softHyphen/>
      </w:r>
      <w:r w:rsidRPr="00F26DE9">
        <w:t>nings</w:t>
      </w:r>
      <w:r>
        <w:softHyphen/>
      </w:r>
      <w:r w:rsidRPr="00F26DE9">
        <w:t>garan</w:t>
      </w:r>
      <w:r>
        <w:softHyphen/>
      </w:r>
      <w:r w:rsidRPr="00F26DE9">
        <w:t>tin ska vara förenlig med riskens karaktär och omfattning.</w:t>
      </w:r>
    </w:p>
    <w:p w14:paraId="343541BD" w14:textId="77777777" w:rsidR="008539B5" w:rsidRPr="00B41682" w:rsidRDefault="008539B5" w:rsidP="008539B5">
      <w:pPr>
        <w:pStyle w:val="Rubrik4utannumrering"/>
      </w:pPr>
      <w:r>
        <w:t xml:space="preserve">Tillstånd att genomföra en klinisk prövning och prestandastudie </w:t>
      </w:r>
    </w:p>
    <w:p w14:paraId="7A27B112" w14:textId="77777777" w:rsidR="008539B5" w:rsidRDefault="008539B5" w:rsidP="008539B5">
      <w:pPr>
        <w:pStyle w:val="Brdtext"/>
      </w:pPr>
      <w:bookmarkStart w:id="848" w:name="_Hlk26780681"/>
      <w:r>
        <w:rPr>
          <w:b/>
        </w:rPr>
        <w:t>4</w:t>
      </w:r>
      <w:r w:rsidRPr="00640C08">
        <w:rPr>
          <w:b/>
        </w:rPr>
        <w:t> §</w:t>
      </w:r>
      <w:r w:rsidRPr="00640C08">
        <w:t>    </w:t>
      </w:r>
      <w:r>
        <w:t xml:space="preserve">Den myndighet som regeringen bestämmer prövar frågor om </w:t>
      </w:r>
    </w:p>
    <w:p w14:paraId="5FC0EF55" w14:textId="77777777" w:rsidR="008539B5" w:rsidRDefault="008539B5" w:rsidP="008539B5">
      <w:pPr>
        <w:pStyle w:val="Brdtextmedindrag"/>
      </w:pPr>
      <w:r>
        <w:t>1. tillstånd att genomföra en klinisk prövning eller prestanda</w:t>
      </w:r>
      <w:r>
        <w:softHyphen/>
        <w:t>studie, och</w:t>
      </w:r>
    </w:p>
    <w:p w14:paraId="07AA6A05" w14:textId="77777777" w:rsidR="008539B5" w:rsidRDefault="008539B5" w:rsidP="008539B5">
      <w:pPr>
        <w:pStyle w:val="Brdtextmedindrag"/>
      </w:pPr>
      <w:r>
        <w:t>2. väsentliga ändringar av en sådan prövning eller studie</w:t>
      </w:r>
      <w:r w:rsidDel="00041E25">
        <w:t>.</w:t>
      </w:r>
    </w:p>
    <w:p w14:paraId="2FB20900" w14:textId="77777777" w:rsidR="008539B5" w:rsidRDefault="008539B5" w:rsidP="008539B5">
      <w:pPr>
        <w:pStyle w:val="Brdtextmedindrag"/>
      </w:pPr>
      <w:r>
        <w:t xml:space="preserve">Av artiklarna 62.4 b, 70.7, 75.3 och 78.10 </w:t>
      </w:r>
      <w:r w:rsidRPr="0049053B">
        <w:t xml:space="preserve">i förordning (EU) 2017/745 </w:t>
      </w:r>
      <w:r>
        <w:t xml:space="preserve">och </w:t>
      </w:r>
      <w:r w:rsidRPr="003022F6">
        <w:t>artiklarna 58.5 b, 66.7, 71.3 och 74.10 i förordning (EU) 2017/746 följer att en klinisk prövning eller en pre</w:t>
      </w:r>
      <w:r>
        <w:softHyphen/>
      </w:r>
      <w:r w:rsidRPr="003022F6">
        <w:t>standa</w:t>
      </w:r>
      <w:r>
        <w:softHyphen/>
      </w:r>
      <w:r w:rsidRPr="003022F6">
        <w:t xml:space="preserve">studie </w:t>
      </w:r>
      <w:r>
        <w:t xml:space="preserve">inte </w:t>
      </w:r>
      <w:r w:rsidRPr="003022F6">
        <w:t>får genom</w:t>
      </w:r>
      <w:r w:rsidRPr="003022F6">
        <w:softHyphen/>
        <w:t>för</w:t>
      </w:r>
      <w:r w:rsidRPr="003022F6">
        <w:softHyphen/>
        <w:t xml:space="preserve">as, påbörjas eller genomföras med en väsentlig ändring </w:t>
      </w:r>
      <w:r>
        <w:t>om Etikprövnings</w:t>
      </w:r>
      <w:r>
        <w:softHyphen/>
        <w:t>myndigheten vid sin etiska gransk</w:t>
      </w:r>
      <w:r>
        <w:softHyphen/>
        <w:t>ning enligt lagen (2020:000) med kompletterande bestäm</w:t>
      </w:r>
      <w:r>
        <w:softHyphen/>
        <w:t>melser om etisk granskning till EU:s förordningar om medicin</w:t>
      </w:r>
      <w:r>
        <w:softHyphen/>
        <w:t>tekniska produkter har avgett ett negativt yttrande avseende den kliniska prövningen eller prestandastudien. Om Etik</w:t>
      </w:r>
      <w:r>
        <w:softHyphen/>
        <w:t>pröv</w:t>
      </w:r>
      <w:r>
        <w:softHyphen/>
        <w:t>nings</w:t>
      </w:r>
      <w:r>
        <w:softHyphen/>
        <w:t>myndigheten efter sin granskning har avgett ett yttrande med villkor för prövningens eller studiens genomförande ska vill</w:t>
      </w:r>
      <w:r>
        <w:softHyphen/>
        <w:t>koren beaktas vid till</w:t>
      </w:r>
      <w:r>
        <w:softHyphen/>
        <w:t>stånds</w:t>
      </w:r>
      <w:r>
        <w:softHyphen/>
      </w:r>
      <w:r>
        <w:softHyphen/>
        <w:t>giv</w:t>
      </w:r>
      <w:r>
        <w:softHyphen/>
        <w:t xml:space="preserve">ningen. </w:t>
      </w:r>
    </w:p>
    <w:p w14:paraId="5C100DE7" w14:textId="77777777" w:rsidR="008539B5" w:rsidRDefault="008539B5" w:rsidP="008539B5">
      <w:pPr>
        <w:pStyle w:val="Rubrik4utannumrering"/>
      </w:pPr>
      <w:bookmarkStart w:id="849" w:name="_Hlk24973904"/>
      <w:bookmarkEnd w:id="848"/>
      <w:r>
        <w:t xml:space="preserve">Bevarande av dokumentation </w:t>
      </w:r>
    </w:p>
    <w:p w14:paraId="6EF24D01" w14:textId="77777777" w:rsidR="008539B5" w:rsidRPr="00075F62" w:rsidRDefault="008539B5" w:rsidP="008539B5">
      <w:pPr>
        <w:pStyle w:val="Brdtextmedindrag"/>
        <w:ind w:firstLine="0"/>
      </w:pPr>
      <w:bookmarkStart w:id="850" w:name="_Hlk19037778"/>
      <w:bookmarkEnd w:id="849"/>
      <w:r>
        <w:rPr>
          <w:b/>
        </w:rPr>
        <w:t>5</w:t>
      </w:r>
      <w:r w:rsidRPr="009A11D4">
        <w:rPr>
          <w:b/>
        </w:rPr>
        <w:t> §    </w:t>
      </w:r>
      <w:r>
        <w:t>Den dokumentation som avses i</w:t>
      </w:r>
      <w:r w:rsidRPr="00D7267D">
        <w:t xml:space="preserve"> kapitel III avsnitt 3</w:t>
      </w:r>
      <w:r>
        <w:t xml:space="preserve"> </w:t>
      </w:r>
      <w:r w:rsidRPr="00D7267D">
        <w:t xml:space="preserve">i bilaga XV till </w:t>
      </w:r>
      <w:r>
        <w:t xml:space="preserve">förordning (EU) 2017/745 </w:t>
      </w:r>
      <w:r w:rsidRPr="00D7267D">
        <w:t>och i kapitel II avsnitt 3</w:t>
      </w:r>
      <w:r>
        <w:t xml:space="preserve"> </w:t>
      </w:r>
      <w:r w:rsidRPr="00D7267D">
        <w:t xml:space="preserve">i bilaga XIV till </w:t>
      </w:r>
      <w:r>
        <w:t>förordning (EU) 2017/746 ska hållas tillgänglig för de be</w:t>
      </w:r>
      <w:r>
        <w:softHyphen/>
        <w:t>höriga myndig</w:t>
      </w:r>
      <w:r>
        <w:softHyphen/>
        <w:t>heterna under den tid som anges i bilagorna även om sponsorn, dennes kon</w:t>
      </w:r>
      <w:r>
        <w:softHyphen/>
        <w:t>takt</w:t>
      </w:r>
      <w:r>
        <w:softHyphen/>
        <w:t>person eller den rättsliga före</w:t>
      </w:r>
      <w:r>
        <w:softHyphen/>
        <w:t>trädaren försätts i konkurs, går i likvidation eller upphör med sin verk</w:t>
      </w:r>
      <w:r>
        <w:softHyphen/>
        <w:t>samhet. Sponsorn, dennes kontakt</w:t>
      </w:r>
      <w:r>
        <w:softHyphen/>
        <w:t>person eller den rättsliga före</w:t>
      </w:r>
      <w:r>
        <w:softHyphen/>
        <w:t xml:space="preserve">trädaren </w:t>
      </w:r>
      <w:r w:rsidRPr="009E3E74">
        <w:t xml:space="preserve">ska i sådana fall anmäla till den </w:t>
      </w:r>
      <w:r>
        <w:t>myndighet som reger</w:t>
      </w:r>
      <w:r>
        <w:softHyphen/>
        <w:t>ing</w:t>
      </w:r>
      <w:r>
        <w:softHyphen/>
        <w:t>en bestämmer</w:t>
      </w:r>
      <w:r w:rsidRPr="009E3E74">
        <w:t xml:space="preserve"> vem som ansvarar för arkiveringen av handling</w:t>
      </w:r>
      <w:r>
        <w:softHyphen/>
      </w:r>
      <w:r w:rsidRPr="009E3E74">
        <w:t>ar</w:t>
      </w:r>
      <w:r>
        <w:softHyphen/>
      </w:r>
      <w:r w:rsidRPr="009E3E74">
        <w:t>na och var de förvaras.</w:t>
      </w:r>
    </w:p>
    <w:bookmarkEnd w:id="850"/>
    <w:p w14:paraId="60810364" w14:textId="77777777" w:rsidR="008539B5" w:rsidRDefault="008539B5" w:rsidP="008539B5">
      <w:pPr>
        <w:pStyle w:val="Rubrik4utannumrering"/>
      </w:pPr>
      <w:r w:rsidRPr="000D47C1">
        <w:t>Krav</w:t>
      </w:r>
      <w:r>
        <w:t xml:space="preserve"> för andra kliniska prövningar</w:t>
      </w:r>
    </w:p>
    <w:p w14:paraId="506C000C" w14:textId="77777777" w:rsidR="008539B5" w:rsidRDefault="008539B5" w:rsidP="008539B5">
      <w:pPr>
        <w:pStyle w:val="Brdtext"/>
      </w:pPr>
      <w:r>
        <w:rPr>
          <w:b/>
        </w:rPr>
        <w:t>6</w:t>
      </w:r>
      <w:r w:rsidRPr="000D47C1">
        <w:rPr>
          <w:b/>
        </w:rPr>
        <w:t> §</w:t>
      </w:r>
      <w:r>
        <w:t>    Bestämmelserna om kliniska prövningar i förordning (EU) 2017/745, denna lag och föreskrifter meddelade i anslutning till lagen ska även gälla för en klinisk prövning</w:t>
      </w:r>
      <w:r w:rsidRPr="00672758">
        <w:t xml:space="preserve"> som inte genomförs i något av de syften som </w:t>
      </w:r>
      <w:r>
        <w:t xml:space="preserve">anges </w:t>
      </w:r>
      <w:r w:rsidRPr="00672758">
        <w:t>i artikel 62.1</w:t>
      </w:r>
      <w:r>
        <w:t xml:space="preserve"> i förordning (EU) 2017/745. För dessa prövningar krävs tillstånd i enlighet med artikel 70.7 b i nämnda förordning. </w:t>
      </w:r>
    </w:p>
    <w:p w14:paraId="5A4ABBB4" w14:textId="77777777" w:rsidR="008539B5" w:rsidRDefault="008539B5" w:rsidP="008539B5">
      <w:pPr>
        <w:pStyle w:val="Brdtextmedindrag"/>
      </w:pPr>
      <w:r>
        <w:t>Regeringen eller den myndighet som regeringen bestämmer får meddela föreskrifter om undantag från kraven som följer av första stycket. Den myndig</w:t>
      </w:r>
      <w:r>
        <w:softHyphen/>
        <w:t>het som regeringen bestämmer får i en</w:t>
      </w:r>
      <w:r>
        <w:softHyphen/>
        <w:t xml:space="preserve">skilda fall besluta om undantag från sådana krav. Beslut får förenas med särskilda villkor. </w:t>
      </w:r>
    </w:p>
    <w:p w14:paraId="000FBF16" w14:textId="77777777" w:rsidR="008539B5" w:rsidRDefault="008539B5" w:rsidP="008539B5">
      <w:pPr>
        <w:pStyle w:val="Rubrik3utannumrering"/>
      </w:pPr>
      <w:r>
        <w:t>3</w:t>
      </w:r>
      <w:r>
        <w:rPr>
          <w:rFonts w:ascii="Cambria" w:hAnsi="Cambria" w:cs="Cambria"/>
        </w:rPr>
        <w:t> </w:t>
      </w:r>
      <w:r>
        <w:t>kap. Tillsyn</w:t>
      </w:r>
    </w:p>
    <w:p w14:paraId="77226889" w14:textId="77777777" w:rsidR="008539B5" w:rsidRDefault="008539B5" w:rsidP="008539B5">
      <w:pPr>
        <w:pStyle w:val="Brdtextmedindrag"/>
        <w:ind w:firstLine="0"/>
      </w:pPr>
      <w:r>
        <w:rPr>
          <w:b/>
        </w:rPr>
        <w:t>1</w:t>
      </w:r>
      <w:r w:rsidRPr="00640C08">
        <w:rPr>
          <w:b/>
        </w:rPr>
        <w:t> §</w:t>
      </w:r>
      <w:r w:rsidRPr="00640C08">
        <w:t>    </w:t>
      </w:r>
      <w:r>
        <w:t xml:space="preserve">Tillsyn över efterlevnaden av </w:t>
      </w:r>
      <w:r w:rsidRPr="00B35736">
        <w:t xml:space="preserve">förordning (EU) </w:t>
      </w:r>
      <w:r>
        <w:t>2017/745, förordning (EU) 2017/746, denna lag och de föreskrifter som har meddelats med stöd av lagen utövas av den eller de myndigheter som regeringen bestämmer.</w:t>
      </w:r>
    </w:p>
    <w:p w14:paraId="7E113CCA" w14:textId="77777777" w:rsidR="008539B5" w:rsidRPr="00B41682" w:rsidRDefault="008539B5" w:rsidP="008539B5">
      <w:pPr>
        <w:pStyle w:val="Brdtextmedindrag"/>
      </w:pPr>
    </w:p>
    <w:p w14:paraId="765603F2" w14:textId="77777777" w:rsidR="008539B5" w:rsidRDefault="008539B5" w:rsidP="008539B5">
      <w:pPr>
        <w:pStyle w:val="Brdtext"/>
      </w:pPr>
      <w:r>
        <w:rPr>
          <w:b/>
        </w:rPr>
        <w:t>2</w:t>
      </w:r>
      <w:r w:rsidRPr="00640C08">
        <w:rPr>
          <w:b/>
        </w:rPr>
        <w:t> §</w:t>
      </w:r>
      <w:r w:rsidRPr="00640C08">
        <w:t>    </w:t>
      </w:r>
      <w:r w:rsidRPr="00C9632E">
        <w:t xml:space="preserve">En tillsynsmyndighet </w:t>
      </w:r>
      <w:r>
        <w:t>enligt 1 § </w:t>
      </w:r>
      <w:r w:rsidRPr="00C9632E">
        <w:t>har rätt att för tillsynen på begäran få de upplysningar och handlingar som behövs och få tillträde till områden, lokaler och andra utrymmen, dock inte bostäder, där produkter hanteras</w:t>
      </w:r>
      <w:r>
        <w:t xml:space="preserve"> eller där kliniska prövningar eller prestandastudier utförs</w:t>
      </w:r>
      <w:r w:rsidRPr="00C9632E">
        <w:t>. Om det behövs för tillsynen</w:t>
      </w:r>
      <w:r>
        <w:t>,</w:t>
      </w:r>
      <w:r w:rsidRPr="00C9632E">
        <w:t xml:space="preserve"> får myndigheten göra undersökningar och ta prover. För kostnader på grund av undersökningar eller för uttagna prov</w:t>
      </w:r>
      <w:r>
        <w:t>er</w:t>
      </w:r>
      <w:r w:rsidRPr="00C9632E">
        <w:t xml:space="preserve"> </w:t>
      </w:r>
      <w:r>
        <w:t xml:space="preserve">betalas </w:t>
      </w:r>
      <w:r w:rsidRPr="00C9632E">
        <w:t>inte ersättning.</w:t>
      </w:r>
      <w:r>
        <w:t xml:space="preserve"> </w:t>
      </w:r>
    </w:p>
    <w:p w14:paraId="5CE250C6" w14:textId="77777777" w:rsidR="008539B5" w:rsidRPr="00B41682" w:rsidRDefault="008539B5" w:rsidP="008539B5">
      <w:pPr>
        <w:pStyle w:val="Brdtextmedindrag"/>
      </w:pPr>
    </w:p>
    <w:p w14:paraId="7141B17D" w14:textId="77777777" w:rsidR="008539B5" w:rsidRDefault="008539B5" w:rsidP="008539B5">
      <w:pPr>
        <w:pStyle w:val="Brdtext"/>
      </w:pPr>
      <w:r>
        <w:rPr>
          <w:b/>
        </w:rPr>
        <w:t>3</w:t>
      </w:r>
      <w:r w:rsidRPr="00640C08">
        <w:rPr>
          <w:b/>
        </w:rPr>
        <w:t> §</w:t>
      </w:r>
      <w:r w:rsidRPr="00640C08">
        <w:t>    </w:t>
      </w:r>
      <w:r>
        <w:t xml:space="preserve">En tillsynsmyndighet enligt 1 § får besluta de förelägganden som behövs för att </w:t>
      </w:r>
      <w:r w:rsidRPr="00B35736">
        <w:t xml:space="preserve">förordning (EU) </w:t>
      </w:r>
      <w:r>
        <w:t>2017/745, förordning (EU) 2017/746, denna lag och de föreskrifter som har meddelats med stöd av lagen ska följas. Vägras tillträde eller hjälp får tillsynsmyndigheten också besluta om förelägganden.</w:t>
      </w:r>
    </w:p>
    <w:p w14:paraId="00430864" w14:textId="77777777" w:rsidR="008539B5" w:rsidRPr="00B41682" w:rsidRDefault="008539B5" w:rsidP="008539B5">
      <w:pPr>
        <w:pStyle w:val="Brdtextmedindrag"/>
      </w:pPr>
      <w:r>
        <w:t>Ett beslut om föreläggande får förenas med vite.</w:t>
      </w:r>
      <w:bookmarkStart w:id="851" w:name="_Hlk17793904"/>
      <w:r>
        <w:t xml:space="preserve"> </w:t>
      </w:r>
      <w:bookmarkEnd w:id="851"/>
    </w:p>
    <w:p w14:paraId="26A5A119" w14:textId="77777777" w:rsidR="008539B5" w:rsidRDefault="008539B5" w:rsidP="008539B5">
      <w:pPr>
        <w:pStyle w:val="Rubrik4utannumrering"/>
      </w:pPr>
      <w:r>
        <w:t xml:space="preserve">Hjälp av </w:t>
      </w:r>
      <w:r w:rsidRPr="00B15C71">
        <w:t>Polismyndighet</w:t>
      </w:r>
      <w:r>
        <w:t>en eller Kronofogdemyndigheten</w:t>
      </w:r>
    </w:p>
    <w:p w14:paraId="3B21FB79" w14:textId="77777777" w:rsidR="008539B5" w:rsidRPr="00784B60" w:rsidRDefault="008539B5" w:rsidP="008539B5">
      <w:pPr>
        <w:pStyle w:val="Brdtext"/>
      </w:pPr>
      <w:r>
        <w:rPr>
          <w:b/>
        </w:rPr>
        <w:t>4</w:t>
      </w:r>
      <w:r w:rsidRPr="002670DE">
        <w:rPr>
          <w:b/>
        </w:rPr>
        <w:t> §    </w:t>
      </w:r>
      <w:r w:rsidRPr="00784B60">
        <w:t xml:space="preserve">På begäran av </w:t>
      </w:r>
      <w:r>
        <w:t xml:space="preserve">en tillsynsmyndighet </w:t>
      </w:r>
      <w:r w:rsidRPr="00784B60">
        <w:t xml:space="preserve">ska Polismyndigheten lämna den hjälp som behövs när </w:t>
      </w:r>
      <w:r>
        <w:t>myn</w:t>
      </w:r>
      <w:r>
        <w:softHyphen/>
        <w:t>digheten</w:t>
      </w:r>
      <w:r w:rsidRPr="00784B60">
        <w:t xml:space="preserve"> vidtar åtgärder eller verkställ</w:t>
      </w:r>
      <w:r>
        <w:t xml:space="preserve">er </w:t>
      </w:r>
      <w:r w:rsidRPr="00784B60">
        <w:t>beslut som har meddelats med stöd av lagen</w:t>
      </w:r>
      <w:r>
        <w:t xml:space="preserve"> eller d</w:t>
      </w:r>
      <w:r w:rsidRPr="00784B60">
        <w:t>e EU-</w:t>
      </w:r>
      <w:r>
        <w:t>förordningar</w:t>
      </w:r>
      <w:r w:rsidRPr="00784B60">
        <w:t xml:space="preserve"> som lagen kompletterar, om</w:t>
      </w:r>
    </w:p>
    <w:p w14:paraId="21B92C72" w14:textId="77777777" w:rsidR="008539B5" w:rsidRPr="002670DE" w:rsidRDefault="008539B5" w:rsidP="008539B5">
      <w:pPr>
        <w:pStyle w:val="Brdtextmedindrag"/>
      </w:pPr>
      <w:r>
        <w:t>1. </w:t>
      </w:r>
      <w:r w:rsidRPr="002670DE">
        <w:t>det på grund av särskilda omständigheter kan befaras att åt</w:t>
      </w:r>
      <w:r>
        <w:softHyphen/>
      </w:r>
      <w:r w:rsidRPr="002670DE">
        <w:t>gärd</w:t>
      </w:r>
      <w:r>
        <w:softHyphen/>
      </w:r>
      <w:r w:rsidRPr="002670DE">
        <w:t>en inte kan utföras utan att en polismans s</w:t>
      </w:r>
      <w:r>
        <w:t>ärskilda be</w:t>
      </w:r>
      <w:r>
        <w:softHyphen/>
        <w:t>fog</w:t>
      </w:r>
      <w:r>
        <w:softHyphen/>
        <w:t>en</w:t>
      </w:r>
      <w:r>
        <w:softHyphen/>
        <w:t>het</w:t>
      </w:r>
      <w:r>
        <w:softHyphen/>
        <w:t>er enligt 10 </w:t>
      </w:r>
      <w:r w:rsidRPr="002670DE">
        <w:t>§ polislagen (1984:387) behöver tillgripas, eller</w:t>
      </w:r>
    </w:p>
    <w:p w14:paraId="57EAE2EF" w14:textId="77777777" w:rsidR="008539B5" w:rsidRDefault="008539B5" w:rsidP="008539B5">
      <w:pPr>
        <w:pStyle w:val="Brdtextmedindrag"/>
      </w:pPr>
      <w:r>
        <w:t>2. </w:t>
      </w:r>
      <w:r w:rsidRPr="002670DE">
        <w:t>det annars finns synnerliga skäl.</w:t>
      </w:r>
    </w:p>
    <w:p w14:paraId="6910DCA3" w14:textId="77777777" w:rsidR="008539B5" w:rsidRDefault="008539B5" w:rsidP="008539B5">
      <w:pPr>
        <w:pStyle w:val="Brdtextmedindrag"/>
      </w:pPr>
      <w:r w:rsidRPr="00092E45">
        <w:t xml:space="preserve">En </w:t>
      </w:r>
      <w:r>
        <w:t xml:space="preserve">tillsynsmyndighet </w:t>
      </w:r>
      <w:r w:rsidRPr="00092E45">
        <w:t xml:space="preserve">har </w:t>
      </w:r>
      <w:r>
        <w:t xml:space="preserve">även </w:t>
      </w:r>
      <w:r w:rsidRPr="00092E45">
        <w:t>rätt att få handräckning av Krono</w:t>
      </w:r>
      <w:r>
        <w:softHyphen/>
      </w:r>
      <w:r w:rsidRPr="00092E45">
        <w:t>fogde</w:t>
      </w:r>
      <w:r>
        <w:softHyphen/>
      </w:r>
      <w:r w:rsidRPr="00092E45">
        <w:t>myn</w:t>
      </w:r>
      <w:r>
        <w:softHyphen/>
      </w:r>
      <w:r w:rsidRPr="00092E45">
        <w:t>dig</w:t>
      </w:r>
      <w:r>
        <w:softHyphen/>
      </w:r>
      <w:r w:rsidRPr="00092E45">
        <w:t xml:space="preserve">heten för att genomföra de åtgärder som </w:t>
      </w:r>
      <w:r>
        <w:t>anges i första stycket.</w:t>
      </w:r>
    </w:p>
    <w:p w14:paraId="46ED560C" w14:textId="77777777" w:rsidR="008539B5" w:rsidRDefault="008539B5" w:rsidP="008539B5">
      <w:pPr>
        <w:pStyle w:val="Rubrik3utannumrering"/>
      </w:pPr>
      <w:r>
        <w:t>4</w:t>
      </w:r>
      <w:r w:rsidRPr="009246B3">
        <w:rPr>
          <w:rFonts w:ascii="Cambria" w:hAnsi="Cambria" w:cs="Cambria"/>
        </w:rPr>
        <w:t> </w:t>
      </w:r>
      <w:r w:rsidRPr="009246B3">
        <w:t xml:space="preserve">kap. </w:t>
      </w:r>
      <w:r>
        <w:t>Avgifter</w:t>
      </w:r>
    </w:p>
    <w:p w14:paraId="1A0AD55E" w14:textId="77777777" w:rsidR="008539B5" w:rsidRPr="009D0BE3" w:rsidRDefault="008539B5" w:rsidP="008539B5">
      <w:pPr>
        <w:pStyle w:val="Rubrik4utannumrering"/>
        <w:spacing w:before="0"/>
      </w:pPr>
      <w:r>
        <w:t>Avgifter för ansökan och anmälan</w:t>
      </w:r>
    </w:p>
    <w:p w14:paraId="2CA823CF" w14:textId="77777777" w:rsidR="008539B5" w:rsidRDefault="008539B5" w:rsidP="008539B5">
      <w:pPr>
        <w:pStyle w:val="Brdtextmedindrag"/>
        <w:ind w:firstLine="0"/>
      </w:pPr>
      <w:r>
        <w:rPr>
          <w:b/>
        </w:rPr>
        <w:t>1 §</w:t>
      </w:r>
      <w:r>
        <w:t xml:space="preserve">    En avgift ska betalas av den som </w:t>
      </w:r>
    </w:p>
    <w:p w14:paraId="49727991" w14:textId="77777777" w:rsidR="008539B5" w:rsidRDefault="008539B5" w:rsidP="008539B5">
      <w:pPr>
        <w:pStyle w:val="Brdtextmedindrag"/>
      </w:pPr>
      <w:r>
        <w:t xml:space="preserve">1. ansöker om att utses till anmält organ, </w:t>
      </w:r>
    </w:p>
    <w:p w14:paraId="47AE8073" w14:textId="77777777" w:rsidR="008539B5" w:rsidRDefault="008539B5" w:rsidP="008539B5">
      <w:pPr>
        <w:pStyle w:val="Brdtextmedindrag"/>
      </w:pPr>
      <w:r>
        <w:t>2. ansöker om att få genomföra en klinisk prövning eller prestanda</w:t>
      </w:r>
      <w:r>
        <w:softHyphen/>
        <w:t>studie,</w:t>
      </w:r>
    </w:p>
    <w:p w14:paraId="0C828E47" w14:textId="77777777" w:rsidR="008539B5" w:rsidRDefault="008539B5" w:rsidP="008539B5">
      <w:pPr>
        <w:pStyle w:val="Brdtextmedindrag"/>
      </w:pPr>
      <w:r>
        <w:t>3. anmäler att en klinisk prövning eller en prestandastudie ska ut</w:t>
      </w:r>
      <w:r>
        <w:softHyphen/>
        <w:t>för</w:t>
      </w:r>
      <w:r>
        <w:softHyphen/>
        <w:t>as för att ytterligare utvärdera en CE-märkt produkt inom ramen för pro</w:t>
      </w:r>
      <w:r>
        <w:softHyphen/>
        <w:t xml:space="preserve">duktens avsedda ändamål, </w:t>
      </w:r>
    </w:p>
    <w:p w14:paraId="0798ECBF" w14:textId="77777777" w:rsidR="008539B5" w:rsidRDefault="008539B5" w:rsidP="008539B5">
      <w:pPr>
        <w:pStyle w:val="Brdtextmedindrag"/>
      </w:pPr>
      <w:r>
        <w:t>4. anmäler väsentliga ändringar av en klinisk pröv</w:t>
      </w:r>
      <w:r>
        <w:softHyphen/>
      </w:r>
      <w:r>
        <w:softHyphen/>
        <w:t>ning eller en prestanda</w:t>
      </w:r>
      <w:r>
        <w:softHyphen/>
        <w:t>studie, eller</w:t>
      </w:r>
    </w:p>
    <w:p w14:paraId="10BF22A6" w14:textId="77777777" w:rsidR="008539B5" w:rsidRDefault="008539B5" w:rsidP="008539B5">
      <w:pPr>
        <w:pStyle w:val="Brdtextmedindrag"/>
      </w:pPr>
      <w:r>
        <w:t>5. ansöker om tillstånd att enligt artikel 59 i förordning (EU) 2017/745 eller artikel 54 i förordning (EU) 2017/746 i Sverige släppa ut en specifik produkt på marknaden eller ta den i bruk trots att de förfaranden som avses i artikel 52 i förordning (EU) 2017/745 respektive artikel 48 i förordning (EU) 2017/746 inte har genomförts.</w:t>
      </w:r>
    </w:p>
    <w:p w14:paraId="0FA0E3D1" w14:textId="77777777" w:rsidR="008539B5" w:rsidRDefault="008539B5" w:rsidP="008539B5">
      <w:pPr>
        <w:pStyle w:val="Rubrik4utannumrering"/>
      </w:pPr>
      <w:r>
        <w:t>Årsavgift</w:t>
      </w:r>
    </w:p>
    <w:p w14:paraId="2A509488" w14:textId="77777777" w:rsidR="008539B5" w:rsidRDefault="008539B5" w:rsidP="008539B5">
      <w:pPr>
        <w:pStyle w:val="Brdtextmedindrag"/>
        <w:ind w:firstLine="0"/>
      </w:pPr>
      <w:r>
        <w:rPr>
          <w:b/>
        </w:rPr>
        <w:t>2 §</w:t>
      </w:r>
      <w:r>
        <w:t xml:space="preserve">    En årsavgift ska betalas av </w:t>
      </w:r>
    </w:p>
    <w:p w14:paraId="705EE372" w14:textId="77777777" w:rsidR="008539B5" w:rsidRDefault="008539B5" w:rsidP="008539B5">
      <w:pPr>
        <w:pStyle w:val="Brdtextmedindrag"/>
      </w:pPr>
      <w:r>
        <w:t xml:space="preserve">1. en ekonomisk aktör som registrerar verksamhet i Sverige, </w:t>
      </w:r>
    </w:p>
    <w:p w14:paraId="0348758B" w14:textId="77777777" w:rsidR="008539B5" w:rsidRDefault="008539B5" w:rsidP="008539B5">
      <w:pPr>
        <w:pStyle w:val="Brdtextmedindrag"/>
      </w:pPr>
      <w:r>
        <w:t>2. en tillverkare av sådana produkter som i fråga om använd</w:t>
      </w:r>
      <w:r>
        <w:softHyphen/>
        <w:t>ningen står medicintekniska produkter nära enligt före</w:t>
      </w:r>
      <w:r>
        <w:softHyphen/>
        <w:t xml:space="preserve">skrifter meddelade med stöd av 7 kap. 1 §, </w:t>
      </w:r>
    </w:p>
    <w:p w14:paraId="0DD202FB" w14:textId="77777777" w:rsidR="008539B5" w:rsidRDefault="008539B5" w:rsidP="008539B5">
      <w:pPr>
        <w:pStyle w:val="Brdtextmedindrag"/>
      </w:pPr>
      <w:bookmarkStart w:id="852" w:name="_Hlk19802431"/>
      <w:bookmarkStart w:id="853" w:name="_Hlk19802396"/>
      <w:r>
        <w:t>3. en reprocessare av engångsprodukter, och</w:t>
      </w:r>
    </w:p>
    <w:bookmarkEnd w:id="852"/>
    <w:p w14:paraId="4CC9147A" w14:textId="77777777" w:rsidR="008539B5" w:rsidRDefault="008539B5" w:rsidP="008539B5">
      <w:pPr>
        <w:pStyle w:val="Brdtextmedindrag"/>
      </w:pPr>
      <w:r>
        <w:t>4. ett anmält organ som har utsetts av den ansvariga myndig</w:t>
      </w:r>
      <w:r>
        <w:softHyphen/>
        <w:t>heten för anmälda organ i Sverige.</w:t>
      </w:r>
    </w:p>
    <w:bookmarkEnd w:id="853"/>
    <w:p w14:paraId="59236D20" w14:textId="77777777" w:rsidR="008539B5" w:rsidRDefault="008539B5" w:rsidP="008539B5">
      <w:pPr>
        <w:pStyle w:val="Rubrik4utannumrering"/>
      </w:pPr>
      <w:r>
        <w:t>Avgifter för intyg, yttranden och rådgivning</w:t>
      </w:r>
    </w:p>
    <w:p w14:paraId="3F1E588A" w14:textId="77777777" w:rsidR="008539B5" w:rsidRDefault="008539B5" w:rsidP="008539B5">
      <w:pPr>
        <w:pStyle w:val="Brdtextmedindrag"/>
        <w:ind w:firstLine="0"/>
      </w:pPr>
      <w:r>
        <w:rPr>
          <w:b/>
        </w:rPr>
        <w:t>3 §</w:t>
      </w:r>
      <w:r>
        <w:t xml:space="preserve">    En avgift ska betalas av </w:t>
      </w:r>
    </w:p>
    <w:p w14:paraId="0A377FE7" w14:textId="77777777" w:rsidR="008539B5" w:rsidRDefault="008539B5" w:rsidP="008539B5">
      <w:pPr>
        <w:pStyle w:val="Brdtextmedindrag"/>
      </w:pPr>
      <w:r>
        <w:t>1. en ekonomisk aktör som får ett exportintyg utfärdat av den be</w:t>
      </w:r>
      <w:r>
        <w:softHyphen/>
        <w:t>hör</w:t>
      </w:r>
      <w:r>
        <w:softHyphen/>
        <w:t xml:space="preserve">iga myndigheten, </w:t>
      </w:r>
    </w:p>
    <w:p w14:paraId="0E326543" w14:textId="77777777" w:rsidR="008539B5" w:rsidRDefault="008539B5" w:rsidP="008539B5">
      <w:pPr>
        <w:pStyle w:val="Brdtextmedindrag"/>
      </w:pPr>
      <w:r>
        <w:t>2. </w:t>
      </w:r>
      <w:bookmarkStart w:id="854" w:name="_Hlk25755701"/>
      <w:r>
        <w:t>en ekonomisk aktör som blir föremål för provtagning och under</w:t>
      </w:r>
      <w:r>
        <w:softHyphen/>
        <w:t>sök</w:t>
      </w:r>
      <w:r>
        <w:softHyphen/>
        <w:t>ning av prover i sin verksamhet, och</w:t>
      </w:r>
    </w:p>
    <w:p w14:paraId="3E63727D" w14:textId="77777777" w:rsidR="008539B5" w:rsidRDefault="008539B5" w:rsidP="008539B5">
      <w:pPr>
        <w:pStyle w:val="Brdtextmedindrag"/>
      </w:pPr>
      <w:r>
        <w:t>3. ett anmält organ som begär yttranden eller rådgivning av den behöriga myndigheten i Sverige.</w:t>
      </w:r>
    </w:p>
    <w:bookmarkEnd w:id="854"/>
    <w:p w14:paraId="082BF344" w14:textId="77777777" w:rsidR="008539B5" w:rsidRDefault="008539B5" w:rsidP="008539B5">
      <w:pPr>
        <w:pStyle w:val="Rubrik4utannumrering"/>
      </w:pPr>
      <w:r>
        <w:t xml:space="preserve">Föreskrifter om avgifter </w:t>
      </w:r>
    </w:p>
    <w:p w14:paraId="1920209E" w14:textId="77777777" w:rsidR="008539B5" w:rsidRDefault="008539B5" w:rsidP="008539B5">
      <w:pPr>
        <w:pStyle w:val="Brdtext"/>
      </w:pPr>
      <w:bookmarkStart w:id="855" w:name="_Hlk25755582"/>
      <w:r>
        <w:rPr>
          <w:b/>
        </w:rPr>
        <w:t>4 §</w:t>
      </w:r>
      <w:r>
        <w:t>    </w:t>
      </w:r>
      <w:bookmarkStart w:id="856" w:name="_Hlk19710468"/>
      <w:r>
        <w:t xml:space="preserve">Regeringen </w:t>
      </w:r>
      <w:bookmarkStart w:id="857" w:name="_Hlk25740213"/>
      <w:r>
        <w:t>eller den myndighet som regeringen bestämmer</w:t>
      </w:r>
      <w:bookmarkEnd w:id="857"/>
      <w:r>
        <w:t xml:space="preserve"> får med</w:t>
      </w:r>
      <w:r>
        <w:softHyphen/>
        <w:t xml:space="preserve">dela föreskrifter om storleken på de avgifter som avses i detta kapitel samt om betalning av sådana avgifter. </w:t>
      </w:r>
      <w:bookmarkEnd w:id="856"/>
    </w:p>
    <w:bookmarkEnd w:id="855"/>
    <w:p w14:paraId="0090079F" w14:textId="77777777" w:rsidR="008539B5" w:rsidRDefault="008539B5" w:rsidP="008539B5">
      <w:pPr>
        <w:pStyle w:val="Rubrik3utannumrering"/>
      </w:pPr>
      <w:r>
        <w:t>5</w:t>
      </w:r>
      <w:r>
        <w:rPr>
          <w:rFonts w:ascii="Cambria" w:hAnsi="Cambria" w:cs="Cambria"/>
        </w:rPr>
        <w:t> </w:t>
      </w:r>
      <w:r w:rsidRPr="00260184">
        <w:t>ka</w:t>
      </w:r>
      <w:r>
        <w:t>p. Sanktioner</w:t>
      </w:r>
    </w:p>
    <w:p w14:paraId="30811769" w14:textId="77777777" w:rsidR="008539B5" w:rsidRPr="00E90884" w:rsidRDefault="008539B5" w:rsidP="008539B5">
      <w:pPr>
        <w:pStyle w:val="Rubrik4utannumrering"/>
        <w:spacing w:before="0"/>
      </w:pPr>
      <w:r w:rsidRPr="00B15C71">
        <w:t>Ansvar</w:t>
      </w:r>
    </w:p>
    <w:p w14:paraId="636BD6E8" w14:textId="77777777" w:rsidR="008539B5" w:rsidRDefault="008539B5" w:rsidP="008539B5">
      <w:pPr>
        <w:pStyle w:val="Brdtextmedindrag"/>
        <w:ind w:firstLine="0"/>
      </w:pPr>
      <w:r>
        <w:rPr>
          <w:b/>
        </w:rPr>
        <w:t>1 </w:t>
      </w:r>
      <w:r w:rsidRPr="00647CE9">
        <w:rPr>
          <w:b/>
        </w:rPr>
        <w:t>§</w:t>
      </w:r>
      <w:r>
        <w:t>    Till böter eller fängelse i högst ett år döms den som med uppsåt eller av oaktsamhet</w:t>
      </w:r>
    </w:p>
    <w:p w14:paraId="3B207DBA" w14:textId="77777777" w:rsidR="008539B5" w:rsidRDefault="008539B5" w:rsidP="008539B5">
      <w:pPr>
        <w:pStyle w:val="Brdtextmedindrag"/>
      </w:pPr>
      <w:r>
        <w:t>1. släpper ut en produkt på marknaden eller använder en sådan produkt i Sverige utan att produkten uppfyller de krav och villkor som gäller enligt artikel 5 i</w:t>
      </w:r>
      <w:r w:rsidRPr="004153B2">
        <w:t xml:space="preserve"> förordning (EU) 2017/745</w:t>
      </w:r>
      <w:r>
        <w:t>, i den ursprungliga lydelsen,</w:t>
      </w:r>
      <w:r w:rsidRPr="004153B2">
        <w:t xml:space="preserve"> </w:t>
      </w:r>
      <w:r>
        <w:t>eller artikel 5 i förordning (EU) 2017/746, i den ursprungliga lydelsen, och</w:t>
      </w:r>
    </w:p>
    <w:p w14:paraId="688418E4" w14:textId="77777777" w:rsidR="008539B5" w:rsidRDefault="008539B5" w:rsidP="008539B5">
      <w:pPr>
        <w:pStyle w:val="Brdtextmedindrag"/>
      </w:pPr>
      <w:r>
        <w:t xml:space="preserve">2. påbörjar eller genomför en </w:t>
      </w:r>
      <w:r w:rsidRPr="00D35A37">
        <w:t xml:space="preserve">klinisk prövning </w:t>
      </w:r>
      <w:r>
        <w:t>eller prestanda</w:t>
      </w:r>
      <w:r>
        <w:softHyphen/>
        <w:t xml:space="preserve">studie </w:t>
      </w:r>
      <w:r w:rsidRPr="00D35A37">
        <w:t xml:space="preserve">utan tillstånd </w:t>
      </w:r>
      <w:r>
        <w:t xml:space="preserve">eller utan att ha lämnat in en anmälan eller i strid med ett negativt yttrande </w:t>
      </w:r>
      <w:bookmarkStart w:id="858" w:name="_Hlk7090586"/>
      <w:r>
        <w:t xml:space="preserve">avseende etisk granskning i enlighet med artiklarna 70.7 a, 74 och 75 i förordning (EU) 2017/745, i den ursprungliga lydelsen, och artiklarna 66.7 a, 70 och 71 i förordning (EU) 2017/746, i den ursprungliga lydelsen. </w:t>
      </w:r>
    </w:p>
    <w:bookmarkEnd w:id="858"/>
    <w:p w14:paraId="2EBBD83E" w14:textId="77777777" w:rsidR="008539B5" w:rsidRDefault="008539B5" w:rsidP="008539B5">
      <w:pPr>
        <w:pStyle w:val="Brdtextmedindrag"/>
      </w:pPr>
      <w:r>
        <w:t>I ringa fall ska det inte dömas till ansvar.</w:t>
      </w:r>
    </w:p>
    <w:p w14:paraId="77638E33" w14:textId="77777777" w:rsidR="008539B5" w:rsidRDefault="008539B5" w:rsidP="008539B5">
      <w:pPr>
        <w:pStyle w:val="Brdtextmedindrag"/>
        <w:ind w:firstLine="0"/>
      </w:pPr>
    </w:p>
    <w:p w14:paraId="415325E6" w14:textId="77777777" w:rsidR="008539B5" w:rsidRDefault="008539B5" w:rsidP="008539B5">
      <w:pPr>
        <w:pStyle w:val="Brdtextmedindrag"/>
        <w:ind w:firstLine="0"/>
      </w:pPr>
      <w:r w:rsidRPr="009246B3">
        <w:rPr>
          <w:b/>
        </w:rPr>
        <w:t>2 §</w:t>
      </w:r>
      <w:r>
        <w:t>    </w:t>
      </w:r>
      <w:bookmarkStart w:id="859" w:name="_Hlk26442924"/>
      <w:bookmarkStart w:id="860" w:name="_Hlk15997403"/>
      <w:r>
        <w:t xml:space="preserve">Det </w:t>
      </w:r>
      <w:r w:rsidRPr="005E4134">
        <w:t xml:space="preserve">får inte dömas till ansvar enligt 1 § för en gärning som omfattas av ett föreläggande som har förenats med vite och en ansökan om utdömande av vitet har gjorts. </w:t>
      </w:r>
      <w:bookmarkEnd w:id="859"/>
      <w:r w:rsidRPr="00CB1352">
        <w:t>Inte</w:t>
      </w:r>
      <w:r>
        <w:t xml:space="preserve"> heller får det dömas till ansvar enligt 1 § om gärningen kan leda till en sank</w:t>
      </w:r>
      <w:r>
        <w:softHyphen/>
        <w:t xml:space="preserve">tionsavgift enligt föreskrifter som har meddelats med stöd av 4 §. </w:t>
      </w:r>
      <w:bookmarkEnd w:id="860"/>
    </w:p>
    <w:p w14:paraId="2DE1CDA2" w14:textId="77777777" w:rsidR="008539B5" w:rsidRDefault="008539B5" w:rsidP="008539B5">
      <w:pPr>
        <w:pStyle w:val="Rubrik4utannumrering"/>
      </w:pPr>
      <w:r>
        <w:t>Förverkande</w:t>
      </w:r>
    </w:p>
    <w:p w14:paraId="4A9A9AF7" w14:textId="77777777" w:rsidR="008539B5" w:rsidRDefault="008539B5" w:rsidP="008539B5">
      <w:pPr>
        <w:pStyle w:val="Brdtext"/>
      </w:pPr>
      <w:r>
        <w:rPr>
          <w:b/>
        </w:rPr>
        <w:t>3</w:t>
      </w:r>
      <w:r w:rsidRPr="00647CE9">
        <w:rPr>
          <w:b/>
        </w:rPr>
        <w:t> §</w:t>
      </w:r>
      <w:r>
        <w:t>    En produkt som varit föremål för brott enligt denna lag ska förklaras förverkad, om det inte är uppenbart oskäligt. Detsamma gäller värdet av produkten och utbytet av brottet.</w:t>
      </w:r>
    </w:p>
    <w:p w14:paraId="2837CAC7" w14:textId="77777777" w:rsidR="008539B5" w:rsidRDefault="008539B5" w:rsidP="008539B5">
      <w:pPr>
        <w:pStyle w:val="Rubrik4utannumrering"/>
      </w:pPr>
      <w:r>
        <w:t>Sanktionsavgift</w:t>
      </w:r>
    </w:p>
    <w:p w14:paraId="7F6AEDFC" w14:textId="77777777" w:rsidR="008539B5" w:rsidRPr="007404C9" w:rsidRDefault="008539B5" w:rsidP="008539B5">
      <w:pPr>
        <w:pStyle w:val="Brdtext"/>
      </w:pPr>
      <w:r w:rsidRPr="00B34696">
        <w:rPr>
          <w:b/>
        </w:rPr>
        <w:t>4 §    </w:t>
      </w:r>
      <w:r w:rsidRPr="00B34696">
        <w:t xml:space="preserve">Regeringen eller den myndighet som regeringen bestämmer får meddela föreskrifter om att en sanktionsavgift </w:t>
      </w:r>
      <w:r>
        <w:t>får</w:t>
      </w:r>
      <w:r w:rsidRPr="00B34696">
        <w:t xml:space="preserve"> tas ut om </w:t>
      </w:r>
    </w:p>
    <w:p w14:paraId="4438D781" w14:textId="77777777" w:rsidR="008539B5" w:rsidRDefault="008539B5" w:rsidP="008539B5">
      <w:pPr>
        <w:pStyle w:val="Brdtextmedindrag"/>
      </w:pPr>
      <w:r>
        <w:t>1. </w:t>
      </w:r>
      <w:r w:rsidRPr="00B34696">
        <w:t xml:space="preserve">en överträdelse har skett av </w:t>
      </w:r>
      <w:r>
        <w:t>artiklarna 7, 10–16 i förordning (EU) 2017/745, i den ur</w:t>
      </w:r>
      <w:r>
        <w:softHyphen/>
        <w:t>sprungliga lydelsen, eller artiklarna 7, 10–16 i förord</w:t>
      </w:r>
      <w:r>
        <w:softHyphen/>
        <w:t>ning (EU) 2017/746, i den ur</w:t>
      </w:r>
      <w:r>
        <w:softHyphen/>
        <w:t>sprungliga lydelsen,</w:t>
      </w:r>
    </w:p>
    <w:p w14:paraId="53B04C8C" w14:textId="77777777" w:rsidR="008539B5" w:rsidRDefault="008539B5" w:rsidP="008539B5">
      <w:pPr>
        <w:pStyle w:val="Brdtextmedindrag"/>
      </w:pPr>
      <w:r>
        <w:t>2. en klinisk prövning eller prestandastudie påbörjas eller genom</w:t>
      </w:r>
      <w:r>
        <w:softHyphen/>
        <w:t xml:space="preserve">förs </w:t>
      </w:r>
      <w:r w:rsidRPr="00265E4C">
        <w:t xml:space="preserve">utan tillstånd eller utan att en anmälan </w:t>
      </w:r>
      <w:r>
        <w:t xml:space="preserve">lämnats in </w:t>
      </w:r>
      <w:r w:rsidRPr="00265E4C">
        <w:t xml:space="preserve">eller i strid med ett negativt yttrande avseende </w:t>
      </w:r>
      <w:r>
        <w:t xml:space="preserve">den </w:t>
      </w:r>
      <w:r w:rsidRPr="00265E4C">
        <w:t>eti</w:t>
      </w:r>
      <w:r>
        <w:t>s</w:t>
      </w:r>
      <w:r w:rsidRPr="00265E4C">
        <w:t>k</w:t>
      </w:r>
      <w:r>
        <w:t>a</w:t>
      </w:r>
      <w:r w:rsidRPr="00265E4C">
        <w:t xml:space="preserve"> gransknin</w:t>
      </w:r>
      <w:r>
        <w:t>gen i en</w:t>
      </w:r>
      <w:r>
        <w:softHyphen/>
        <w:t>lig</w:t>
      </w:r>
      <w:r>
        <w:softHyphen/>
        <w:t>het med artiklarna 70.7 a, 74 och 75 i förordning (EU) 2017/745, i den ur</w:t>
      </w:r>
      <w:r>
        <w:softHyphen/>
        <w:t>sprungliga lydelsen, och artiklarna 66.7 a, 70 och 71 i förordning (EU) 2017/746, i den ur</w:t>
      </w:r>
      <w:r>
        <w:softHyphen/>
        <w:t>sprungliga lydelsen, eller</w:t>
      </w:r>
    </w:p>
    <w:p w14:paraId="2D758B26" w14:textId="77777777" w:rsidR="008539B5" w:rsidRDefault="008539B5" w:rsidP="008539B5">
      <w:pPr>
        <w:pStyle w:val="Brdtextmedindrag"/>
      </w:pPr>
      <w:r>
        <w:t>3. den som oriktigt har uppgett sig vara ett anmält organ i enlig</w:t>
      </w:r>
      <w:r>
        <w:softHyphen/>
        <w:t>het med be</w:t>
      </w:r>
      <w:r>
        <w:softHyphen/>
        <w:t>stämmelser i förordning (EU) 2017/745 i den ur</w:t>
      </w:r>
      <w:r>
        <w:softHyphen/>
        <w:t>sprungliga lydelsen, eller för</w:t>
      </w:r>
      <w:r>
        <w:softHyphen/>
        <w:t>ord</w:t>
      </w:r>
      <w:r>
        <w:softHyphen/>
        <w:t>ning (EU) 2017/746, i den ur</w:t>
      </w:r>
      <w:r>
        <w:softHyphen/>
        <w:t>sprungliga lydelsen.</w:t>
      </w:r>
    </w:p>
    <w:p w14:paraId="1168070D" w14:textId="77777777" w:rsidR="008539B5" w:rsidRDefault="008539B5" w:rsidP="008539B5">
      <w:pPr>
        <w:pStyle w:val="Brdtextmedindrag"/>
      </w:pPr>
    </w:p>
    <w:p w14:paraId="5EE333D2" w14:textId="77777777" w:rsidR="008539B5" w:rsidRPr="00B70862" w:rsidRDefault="008539B5" w:rsidP="008539B5">
      <w:pPr>
        <w:pStyle w:val="Brdtextmedindrag"/>
        <w:ind w:firstLine="0"/>
        <w:rPr>
          <w:b/>
        </w:rPr>
      </w:pPr>
      <w:r>
        <w:rPr>
          <w:b/>
        </w:rPr>
        <w:t>5</w:t>
      </w:r>
      <w:r w:rsidRPr="00F8156C">
        <w:rPr>
          <w:b/>
        </w:rPr>
        <w:t> §</w:t>
      </w:r>
      <w:r>
        <w:t>    </w:t>
      </w:r>
      <w:r w:rsidRPr="00B70862">
        <w:t>Sanktionsavgift tas ut med ett belopp som bestäms med hän</w:t>
      </w:r>
      <w:r>
        <w:softHyphen/>
      </w:r>
      <w:r w:rsidRPr="00B70862">
        <w:t xml:space="preserve">syn till överträdelsens </w:t>
      </w:r>
      <w:r>
        <w:t>allvar och betydelsen av den bestämmelse som överträdelsen avser</w:t>
      </w:r>
      <w:r w:rsidRPr="00B70862">
        <w:t>. Sank</w:t>
      </w:r>
      <w:r w:rsidRPr="00B70862">
        <w:softHyphen/>
        <w:t>tionsavgiften</w:t>
      </w:r>
      <w:r w:rsidRPr="00746FBB">
        <w:t xml:space="preserve"> ska </w:t>
      </w:r>
      <w:r>
        <w:t>bestämmas till högst 100 000 </w:t>
      </w:r>
      <w:r w:rsidRPr="00746FBB">
        <w:t>000 kronor.</w:t>
      </w:r>
    </w:p>
    <w:p w14:paraId="4D47DEAC" w14:textId="77777777" w:rsidR="008539B5" w:rsidRDefault="008539B5" w:rsidP="008539B5">
      <w:pPr>
        <w:pStyle w:val="Brdtextmedindrag"/>
        <w:ind w:firstLine="0"/>
      </w:pPr>
    </w:p>
    <w:p w14:paraId="59364F17" w14:textId="77777777" w:rsidR="008539B5" w:rsidRDefault="008539B5" w:rsidP="008539B5">
      <w:pPr>
        <w:pStyle w:val="Brdtextmedindrag"/>
        <w:ind w:firstLine="0"/>
      </w:pPr>
      <w:r>
        <w:rPr>
          <w:b/>
        </w:rPr>
        <w:t>6</w:t>
      </w:r>
      <w:r w:rsidRPr="009246B3">
        <w:rPr>
          <w:b/>
        </w:rPr>
        <w:t> §</w:t>
      </w:r>
      <w:r>
        <w:t>    </w:t>
      </w:r>
      <w:bookmarkStart w:id="861" w:name="_Hlk26443060"/>
      <w:r>
        <w:t>S</w:t>
      </w:r>
      <w:r w:rsidRPr="00F55114">
        <w:t>anktionsa</w:t>
      </w:r>
      <w:r w:rsidRPr="005E4134">
        <w:t>vgift får inte tas ut för en överträdelse som om</w:t>
      </w:r>
      <w:r w:rsidRPr="005E4134">
        <w:softHyphen/>
        <w:t xml:space="preserve">fattas av ett </w:t>
      </w:r>
      <w:r w:rsidRPr="00010CF3">
        <w:t>f</w:t>
      </w:r>
      <w:r w:rsidRPr="00010CF3">
        <w:rPr>
          <w:rFonts w:hint="eastAsia"/>
        </w:rPr>
        <w:t>ö</w:t>
      </w:r>
      <w:r w:rsidRPr="00010CF3">
        <w:t>rel</w:t>
      </w:r>
      <w:r w:rsidRPr="00010CF3">
        <w:rPr>
          <w:rFonts w:hint="eastAsia"/>
        </w:rPr>
        <w:t>ä</w:t>
      </w:r>
      <w:r w:rsidRPr="00010CF3">
        <w:t>ggande som har f</w:t>
      </w:r>
      <w:r w:rsidRPr="00010CF3">
        <w:rPr>
          <w:rFonts w:hint="eastAsia"/>
        </w:rPr>
        <w:t>ö</w:t>
      </w:r>
      <w:r w:rsidRPr="00010CF3">
        <w:t>renats med vite och en ans</w:t>
      </w:r>
      <w:r w:rsidRPr="00010CF3">
        <w:rPr>
          <w:rFonts w:hint="eastAsia"/>
        </w:rPr>
        <w:t>ö</w:t>
      </w:r>
      <w:r w:rsidRPr="00010CF3">
        <w:t>kan om utd</w:t>
      </w:r>
      <w:r w:rsidRPr="00010CF3">
        <w:rPr>
          <w:rFonts w:hint="eastAsia"/>
        </w:rPr>
        <w:t>ö</w:t>
      </w:r>
      <w:r w:rsidRPr="00010CF3">
        <w:t>mande av vitet har gjorts</w:t>
      </w:r>
      <w:bookmarkEnd w:id="861"/>
      <w:r w:rsidRPr="00010CF3">
        <w:t xml:space="preserve">. </w:t>
      </w:r>
    </w:p>
    <w:p w14:paraId="138500B2" w14:textId="77777777" w:rsidR="008539B5" w:rsidRDefault="008539B5" w:rsidP="008539B5">
      <w:pPr>
        <w:pStyle w:val="Brdtextmedindrag"/>
        <w:ind w:firstLine="0"/>
      </w:pPr>
    </w:p>
    <w:p w14:paraId="7078703F" w14:textId="77777777" w:rsidR="008539B5" w:rsidRDefault="008539B5" w:rsidP="008539B5">
      <w:pPr>
        <w:pStyle w:val="Brdtextmedindrag"/>
        <w:ind w:firstLine="0"/>
      </w:pPr>
      <w:r>
        <w:rPr>
          <w:b/>
        </w:rPr>
        <w:t>7</w:t>
      </w:r>
      <w:r w:rsidRPr="009246B3">
        <w:rPr>
          <w:b/>
        </w:rPr>
        <w:t> §</w:t>
      </w:r>
      <w:r>
        <w:t>    En sanktionsa</w:t>
      </w:r>
      <w:r w:rsidRPr="00F55114">
        <w:t>vgift får sättas ned helt eller delvis om över</w:t>
      </w:r>
      <w:r>
        <w:softHyphen/>
      </w:r>
      <w:r w:rsidRPr="00F55114">
        <w:t>träd</w:t>
      </w:r>
      <w:r>
        <w:softHyphen/>
      </w:r>
      <w:r w:rsidRPr="00F55114">
        <w:t>els</w:t>
      </w:r>
      <w:r>
        <w:softHyphen/>
      </w:r>
      <w:r w:rsidRPr="00F55114">
        <w:t xml:space="preserve">en är ringa eller ursäktlig eller om det annars med hänsyn till </w:t>
      </w:r>
      <w:r>
        <w:t>om</w:t>
      </w:r>
      <w:r>
        <w:softHyphen/>
        <w:t>ständig</w:t>
      </w:r>
      <w:r>
        <w:softHyphen/>
      </w:r>
      <w:r w:rsidRPr="00F55114">
        <w:t>het</w:t>
      </w:r>
      <w:r>
        <w:softHyphen/>
      </w:r>
      <w:r w:rsidRPr="00F55114">
        <w:t>erna skulle vara oskäligt att ta ut avgiften</w:t>
      </w:r>
      <w:r>
        <w:t>.</w:t>
      </w:r>
    </w:p>
    <w:p w14:paraId="57771AF2" w14:textId="77777777" w:rsidR="008539B5" w:rsidRDefault="008539B5" w:rsidP="008539B5">
      <w:pPr>
        <w:pStyle w:val="Brdtextmedindrag"/>
        <w:ind w:firstLine="0"/>
      </w:pPr>
    </w:p>
    <w:p w14:paraId="0F518BB6" w14:textId="77777777" w:rsidR="008539B5" w:rsidRDefault="008539B5" w:rsidP="008539B5">
      <w:pPr>
        <w:pStyle w:val="Brdtextmedindrag"/>
        <w:ind w:firstLine="0"/>
      </w:pPr>
      <w:r>
        <w:rPr>
          <w:b/>
        </w:rPr>
        <w:t>8</w:t>
      </w:r>
      <w:r w:rsidRPr="009246B3">
        <w:rPr>
          <w:b/>
        </w:rPr>
        <w:t> §</w:t>
      </w:r>
      <w:r>
        <w:t>    Den myndighet som regeringen bestämmer beslutar om sanktions</w:t>
      </w:r>
      <w:r>
        <w:softHyphen/>
        <w:t>avgift.</w:t>
      </w:r>
    </w:p>
    <w:p w14:paraId="466977C5" w14:textId="77777777" w:rsidR="008539B5" w:rsidRDefault="008539B5" w:rsidP="008539B5">
      <w:pPr>
        <w:pStyle w:val="Brdtextmedindrag"/>
      </w:pPr>
    </w:p>
    <w:p w14:paraId="57249250" w14:textId="77777777" w:rsidR="008539B5" w:rsidRDefault="008539B5" w:rsidP="008539B5">
      <w:pPr>
        <w:pStyle w:val="Brdtextmedindrag"/>
        <w:ind w:firstLine="0"/>
      </w:pPr>
      <w:r>
        <w:rPr>
          <w:b/>
        </w:rPr>
        <w:t>9</w:t>
      </w:r>
      <w:r w:rsidRPr="009246B3">
        <w:rPr>
          <w:b/>
        </w:rPr>
        <w:t> §</w:t>
      </w:r>
      <w:r>
        <w:t>    En sanktionsavgift får inte beslutas om den som avgiften ska tas ut av inte har fått tillfälle att yttra sig inom fem år från den dag då över</w:t>
      </w:r>
      <w:r>
        <w:softHyphen/>
        <w:t>trädelsen ägde rum.</w:t>
      </w:r>
    </w:p>
    <w:p w14:paraId="310DE76C" w14:textId="77777777" w:rsidR="008539B5" w:rsidRDefault="008539B5" w:rsidP="008539B5">
      <w:pPr>
        <w:pStyle w:val="Brdtextmedindrag"/>
        <w:ind w:firstLine="0"/>
      </w:pPr>
    </w:p>
    <w:p w14:paraId="7D73E456" w14:textId="77777777" w:rsidR="008539B5" w:rsidRDefault="008539B5" w:rsidP="008539B5">
      <w:pPr>
        <w:pStyle w:val="Brdtextmedindrag"/>
        <w:ind w:firstLine="0"/>
      </w:pPr>
      <w:r w:rsidRPr="009246B3">
        <w:rPr>
          <w:b/>
        </w:rPr>
        <w:t>1</w:t>
      </w:r>
      <w:r>
        <w:rPr>
          <w:b/>
        </w:rPr>
        <w:t>0</w:t>
      </w:r>
      <w:r w:rsidRPr="009246B3">
        <w:rPr>
          <w:b/>
        </w:rPr>
        <w:t> §</w:t>
      </w:r>
      <w:r>
        <w:t>    En sanktionsavgift ska betalas till den myndighet som reger</w:t>
      </w:r>
      <w:r>
        <w:softHyphen/>
        <w:t>ing</w:t>
      </w:r>
      <w:r>
        <w:softHyphen/>
        <w:t>en bestämmer inom 30 dagar från det att beslutet om att ta ut av</w:t>
      </w:r>
      <w:r>
        <w:softHyphen/>
        <w:t>gift</w:t>
      </w:r>
      <w:r>
        <w:softHyphen/>
        <w:t>en har fått laga kraft eller inom den längre tid som anges i be</w:t>
      </w:r>
      <w:r>
        <w:softHyphen/>
        <w:t>slutet.</w:t>
      </w:r>
    </w:p>
    <w:p w14:paraId="620BA9BB" w14:textId="77777777" w:rsidR="008539B5" w:rsidRPr="005E4134" w:rsidRDefault="008539B5" w:rsidP="008539B5">
      <w:pPr>
        <w:pStyle w:val="Brdtextmedindrag"/>
      </w:pPr>
      <w:r w:rsidRPr="00010CF3">
        <w:t>Beslut om sanktionsavgift får verkställas enligt utsöknings</w:t>
      </w:r>
      <w:r w:rsidRPr="00010CF3">
        <w:softHyphen/>
        <w:t>balk</w:t>
      </w:r>
      <w:r w:rsidRPr="00010CF3">
        <w:softHyphen/>
        <w:t>en, om avgiften inte har betalats inom den tid som anges i beslutet.</w:t>
      </w:r>
      <w:r w:rsidRPr="005E4134">
        <w:t xml:space="preserve"> </w:t>
      </w:r>
    </w:p>
    <w:p w14:paraId="747B59C0" w14:textId="77777777" w:rsidR="008539B5" w:rsidRDefault="008539B5" w:rsidP="008539B5">
      <w:pPr>
        <w:pStyle w:val="Brdtextmedindrag"/>
      </w:pPr>
      <w:r w:rsidRPr="001552A4">
        <w:t>Om</w:t>
      </w:r>
      <w:r>
        <w:t xml:space="preserve"> sanktionsavgiften inte betalas inom den tid som anges i första stycket, ska myndigheten lämna den obetalda avgiften för in</w:t>
      </w:r>
      <w:r>
        <w:softHyphen/>
        <w:t>driv</w:t>
      </w:r>
      <w:r>
        <w:softHyphen/>
        <w:t>ning. Bestämmelser om indrivning finns i lagen (1993:891) om in</w:t>
      </w:r>
      <w:r>
        <w:softHyphen/>
        <w:t>driv</w:t>
      </w:r>
      <w:r>
        <w:softHyphen/>
        <w:t xml:space="preserve">ning av statliga fordringar m.m. </w:t>
      </w:r>
    </w:p>
    <w:p w14:paraId="3B2F0D64" w14:textId="77777777" w:rsidR="008539B5" w:rsidRDefault="008539B5" w:rsidP="008539B5">
      <w:pPr>
        <w:pStyle w:val="Brdtextmedindrag"/>
      </w:pPr>
      <w:r>
        <w:t>Sanktionsavgiften ska tillfalla staten.</w:t>
      </w:r>
    </w:p>
    <w:p w14:paraId="17218BE0" w14:textId="77777777" w:rsidR="008539B5" w:rsidRPr="00F27F57" w:rsidRDefault="008539B5" w:rsidP="008539B5">
      <w:pPr>
        <w:pStyle w:val="Brdtextmedindrag"/>
        <w:ind w:firstLine="0"/>
        <w:rPr>
          <w:b/>
          <w:bCs/>
        </w:rPr>
      </w:pPr>
    </w:p>
    <w:p w14:paraId="7CFFBBFB" w14:textId="77777777" w:rsidR="008539B5" w:rsidRPr="00F27F57" w:rsidRDefault="008539B5" w:rsidP="008539B5">
      <w:pPr>
        <w:pStyle w:val="Brdtextmedindrag"/>
        <w:ind w:firstLine="0"/>
      </w:pPr>
      <w:r w:rsidRPr="00F27F57">
        <w:rPr>
          <w:b/>
          <w:bCs/>
        </w:rPr>
        <w:t>11 §</w:t>
      </w:r>
      <w:r w:rsidRPr="00F27F57">
        <w:t>    </w:t>
      </w:r>
      <w:bookmarkStart w:id="862" w:name="_Hlk25062709"/>
      <w:r w:rsidRPr="00F27F57">
        <w:t>En sanktionsavgift som har beslutats faller bort i den ut</w:t>
      </w:r>
      <w:r w:rsidRPr="00F27F57">
        <w:softHyphen/>
        <w:t>sträckning verkställighet inte har skett inom fem år från det att beslutet eller domen om att ta ut avgiften fick laga kraft eller sank</w:t>
      </w:r>
      <w:r w:rsidRPr="00F27F57">
        <w:softHyphen/>
        <w:t>tionsföreläggandet god</w:t>
      </w:r>
      <w:r>
        <w:softHyphen/>
      </w:r>
      <w:r w:rsidRPr="00F27F57">
        <w:t>kändes.</w:t>
      </w:r>
    </w:p>
    <w:bookmarkEnd w:id="862"/>
    <w:p w14:paraId="79DB8171" w14:textId="77777777" w:rsidR="008539B5" w:rsidRDefault="008539B5" w:rsidP="008539B5">
      <w:pPr>
        <w:pStyle w:val="Brdtextmedindrag"/>
      </w:pPr>
    </w:p>
    <w:p w14:paraId="7501D697" w14:textId="77777777" w:rsidR="008539B5" w:rsidRDefault="008539B5" w:rsidP="008539B5">
      <w:pPr>
        <w:pStyle w:val="Brdtextmedindrag"/>
        <w:ind w:firstLine="0"/>
      </w:pPr>
      <w:r w:rsidRPr="009246B3">
        <w:rPr>
          <w:b/>
        </w:rPr>
        <w:t>1</w:t>
      </w:r>
      <w:r>
        <w:rPr>
          <w:b/>
        </w:rPr>
        <w:t>2</w:t>
      </w:r>
      <w:r w:rsidRPr="009246B3">
        <w:rPr>
          <w:b/>
        </w:rPr>
        <w:t> §</w:t>
      </w:r>
      <w:r>
        <w:t>    </w:t>
      </w:r>
      <w:r w:rsidRPr="001552A4">
        <w:t>Regeringen får meddela ytterligare föreskrifter om sank</w:t>
      </w:r>
      <w:r>
        <w:softHyphen/>
      </w:r>
      <w:r w:rsidRPr="001552A4">
        <w:t>tions</w:t>
      </w:r>
      <w:r>
        <w:softHyphen/>
      </w:r>
      <w:r w:rsidRPr="001552A4">
        <w:t>avgifter enligt denna lag.</w:t>
      </w:r>
    </w:p>
    <w:p w14:paraId="62925983" w14:textId="77777777" w:rsidR="008539B5" w:rsidRDefault="008539B5" w:rsidP="008539B5">
      <w:pPr>
        <w:pStyle w:val="Rubrik3utannumrering"/>
      </w:pPr>
      <w:r>
        <w:rPr>
          <w:rFonts w:ascii="Cambria" w:hAnsi="Cambria" w:cs="Cambria"/>
        </w:rPr>
        <w:t>6 </w:t>
      </w:r>
      <w:r>
        <w:t>kap. Tystnadsplikt och ö</w:t>
      </w:r>
      <w:r w:rsidRPr="00B15C71">
        <w:t>verklagande</w:t>
      </w:r>
    </w:p>
    <w:p w14:paraId="2380DDC5" w14:textId="77777777" w:rsidR="008539B5" w:rsidRDefault="008539B5" w:rsidP="008539B5">
      <w:pPr>
        <w:pStyle w:val="Brdtext"/>
      </w:pPr>
      <w:r w:rsidRPr="004C5D20">
        <w:rPr>
          <w:b/>
        </w:rPr>
        <w:t>1 §</w:t>
      </w:r>
      <w:r>
        <w:t>    Den som har tagit befattning med något ärende enligt denna lag eller de EU-förordningar som denna lag kompletterar får inte obe</w:t>
      </w:r>
      <w:r>
        <w:softHyphen/>
        <w:t>hörigen röja eller på annat sätt utnyttja vad han eller hon då har fått veta om någons affärs- eller driftförhållanden.</w:t>
      </w:r>
    </w:p>
    <w:p w14:paraId="21C8869D" w14:textId="77777777" w:rsidR="008539B5" w:rsidRPr="009367F8" w:rsidRDefault="008539B5" w:rsidP="008539B5">
      <w:pPr>
        <w:pStyle w:val="Brdtextmedindrag"/>
      </w:pPr>
      <w:r w:rsidRPr="00635B65">
        <w:t xml:space="preserve">Som </w:t>
      </w:r>
      <w:r w:rsidRPr="00870CB9">
        <w:t>obehörigt röjande anses inte att någon fullgör sådan upp</w:t>
      </w:r>
      <w:r w:rsidRPr="003302DF">
        <w:softHyphen/>
        <w:t>gifts</w:t>
      </w:r>
      <w:r w:rsidRPr="003302DF">
        <w:softHyphen/>
        <w:t>skyldighet som följer av lag</w:t>
      </w:r>
      <w:r w:rsidRPr="00870CB9">
        <w:t xml:space="preserve"> eller</w:t>
      </w:r>
      <w:r w:rsidRPr="00635B65">
        <w:t xml:space="preserve"> förordning.</w:t>
      </w:r>
    </w:p>
    <w:p w14:paraId="24E109C8" w14:textId="77777777" w:rsidR="008539B5" w:rsidRPr="009367F8" w:rsidRDefault="008539B5" w:rsidP="008539B5">
      <w:pPr>
        <w:pStyle w:val="Brdtextmedindrag"/>
      </w:pPr>
      <w:r w:rsidRPr="009367F8">
        <w:t xml:space="preserve">I det allmännas verksamhet </w:t>
      </w:r>
      <w:r w:rsidRPr="000942E6">
        <w:t>tillämpas</w:t>
      </w:r>
      <w:r w:rsidRPr="009367F8">
        <w:t xml:space="preserve"> bestämmelserna i off</w:t>
      </w:r>
      <w:r>
        <w:softHyphen/>
      </w:r>
      <w:r w:rsidRPr="009367F8">
        <w:t xml:space="preserve">entlighets- och sekretesslagen (2009:400). </w:t>
      </w:r>
    </w:p>
    <w:p w14:paraId="684101D7" w14:textId="77777777" w:rsidR="008539B5" w:rsidRDefault="008539B5" w:rsidP="008539B5">
      <w:pPr>
        <w:pStyle w:val="Brdtextmedindrag"/>
        <w:ind w:firstLine="0"/>
      </w:pPr>
    </w:p>
    <w:p w14:paraId="20F07A30" w14:textId="77777777" w:rsidR="008539B5" w:rsidRPr="00734ECC" w:rsidRDefault="008539B5" w:rsidP="008539B5">
      <w:pPr>
        <w:pStyle w:val="Brdtext"/>
      </w:pPr>
      <w:r>
        <w:rPr>
          <w:b/>
        </w:rPr>
        <w:t>2</w:t>
      </w:r>
      <w:r w:rsidRPr="00D71B95">
        <w:rPr>
          <w:b/>
        </w:rPr>
        <w:t> §</w:t>
      </w:r>
      <w:r>
        <w:t>    Beslut enligt denna lag eller enligt en före</w:t>
      </w:r>
      <w:r>
        <w:softHyphen/>
        <w:t>skrift som har meddelats med stöd av lagen får överklagas till all</w:t>
      </w:r>
      <w:r>
        <w:softHyphen/>
        <w:t>män förvalt</w:t>
      </w:r>
      <w:r>
        <w:softHyphen/>
        <w:t>nings</w:t>
      </w:r>
      <w:r>
        <w:softHyphen/>
        <w:t>domstol.</w:t>
      </w:r>
    </w:p>
    <w:p w14:paraId="448C3830" w14:textId="77777777" w:rsidR="008539B5" w:rsidRDefault="008539B5" w:rsidP="008539B5">
      <w:pPr>
        <w:pStyle w:val="Brdtextmedindrag"/>
      </w:pPr>
      <w:r>
        <w:t>Prövningstillstånd krävs vid överklagande till kammarrätten.</w:t>
      </w:r>
    </w:p>
    <w:p w14:paraId="52545E7B" w14:textId="77777777" w:rsidR="008539B5" w:rsidRPr="007A470D" w:rsidRDefault="008539B5" w:rsidP="008539B5">
      <w:pPr>
        <w:pStyle w:val="Rubrik3utannumrering"/>
      </w:pPr>
      <w:r>
        <w:t>7</w:t>
      </w:r>
      <w:r>
        <w:rPr>
          <w:rFonts w:ascii="Cambria" w:hAnsi="Cambria"/>
        </w:rPr>
        <w:t> </w:t>
      </w:r>
      <w:r w:rsidRPr="007A470D">
        <w:t xml:space="preserve">kap. </w:t>
      </w:r>
      <w:r>
        <w:t>Ytterligare b</w:t>
      </w:r>
      <w:r w:rsidRPr="00B15C71">
        <w:t>emyndiganden</w:t>
      </w:r>
      <w:r>
        <w:t xml:space="preserve"> och övriga bestämmelser </w:t>
      </w:r>
    </w:p>
    <w:p w14:paraId="09B974BF" w14:textId="77777777" w:rsidR="008539B5" w:rsidRPr="007A470D" w:rsidRDefault="008539B5" w:rsidP="008539B5">
      <w:pPr>
        <w:pStyle w:val="Rubrik4utannumrering"/>
        <w:spacing w:before="0"/>
      </w:pPr>
      <w:r w:rsidRPr="007A470D">
        <w:t xml:space="preserve">Föreskrifter om lagens </w:t>
      </w:r>
      <w:r w:rsidRPr="00B15C71">
        <w:t>tillämplighet</w:t>
      </w:r>
    </w:p>
    <w:p w14:paraId="2AC0719E" w14:textId="77777777" w:rsidR="008539B5" w:rsidRDefault="008539B5" w:rsidP="008539B5">
      <w:pPr>
        <w:pStyle w:val="Brdtext"/>
      </w:pPr>
      <w:r>
        <w:rPr>
          <w:b/>
        </w:rPr>
        <w:t>1</w:t>
      </w:r>
      <w:r w:rsidRPr="007A470D">
        <w:rPr>
          <w:b/>
        </w:rPr>
        <w:t> §</w:t>
      </w:r>
      <w:r w:rsidRPr="007A470D">
        <w:t xml:space="preserve">    Regeringen eller den myndighet som regeringen bestämmer får </w:t>
      </w:r>
      <w:r>
        <w:t xml:space="preserve">meddela föreskrifter om </w:t>
      </w:r>
      <w:r w:rsidRPr="007A470D">
        <w:t xml:space="preserve">att </w:t>
      </w:r>
      <w:bookmarkStart w:id="863" w:name="_Hlk11052518"/>
      <w:r>
        <w:t xml:space="preserve">krav som följer av eller väsentligen motsvarar kraven </w:t>
      </w:r>
      <w:bookmarkEnd w:id="863"/>
      <w:r>
        <w:t xml:space="preserve">enligt </w:t>
      </w:r>
      <w:r w:rsidRPr="007A470D">
        <w:t>förordning (EU) 2017/745, för</w:t>
      </w:r>
      <w:r>
        <w:softHyphen/>
      </w:r>
      <w:r w:rsidRPr="007A470D">
        <w:t xml:space="preserve">ordning (EU) 2017/746 och denna lag ska gälla även </w:t>
      </w:r>
      <w:r>
        <w:t xml:space="preserve">för </w:t>
      </w:r>
      <w:r w:rsidRPr="00C64913">
        <w:t xml:space="preserve">produkter </w:t>
      </w:r>
      <w:r>
        <w:t xml:space="preserve">som inte anges i 1 kap. 2 § men som </w:t>
      </w:r>
      <w:r w:rsidRPr="007A470D">
        <w:t>i fråga om användningen står nära</w:t>
      </w:r>
      <w:r>
        <w:t xml:space="preserve"> sådana </w:t>
      </w:r>
      <w:r w:rsidRPr="007A470D">
        <w:t xml:space="preserve">produkter. </w:t>
      </w:r>
    </w:p>
    <w:p w14:paraId="33D39703" w14:textId="77777777" w:rsidR="008539B5" w:rsidRPr="007A470D" w:rsidRDefault="008539B5" w:rsidP="008539B5">
      <w:pPr>
        <w:pStyle w:val="Rubrik4utannumrering"/>
      </w:pPr>
      <w:r w:rsidRPr="007A470D">
        <w:t xml:space="preserve">Föreskrifter </w:t>
      </w:r>
      <w:r>
        <w:t xml:space="preserve">om </w:t>
      </w:r>
      <w:r w:rsidRPr="007A470D">
        <w:t>specialanpassade produkter</w:t>
      </w:r>
    </w:p>
    <w:p w14:paraId="5755150C" w14:textId="77777777" w:rsidR="008539B5" w:rsidRDefault="008539B5" w:rsidP="008539B5">
      <w:pPr>
        <w:pStyle w:val="Brdtext"/>
      </w:pPr>
      <w:r>
        <w:rPr>
          <w:b/>
        </w:rPr>
        <w:t>2</w:t>
      </w:r>
      <w:r w:rsidRPr="007A470D">
        <w:rPr>
          <w:b/>
        </w:rPr>
        <w:t> §</w:t>
      </w:r>
      <w:r w:rsidRPr="007A470D">
        <w:t>    Regeringen eller den myndighet som regeringen bestämmer får meddela föreskrifter om vilka yrkeskvalifikationer den person som ger skriftliga anvisningar för utformningen av en special</w:t>
      </w:r>
      <w:r>
        <w:softHyphen/>
      </w:r>
      <w:r w:rsidRPr="007A470D">
        <w:t>an</w:t>
      </w:r>
      <w:r>
        <w:softHyphen/>
      </w:r>
      <w:r w:rsidRPr="007A470D">
        <w:t xml:space="preserve">passad produkt ska ha i enlighet med artikel 2.3 i förordning (EU) 2017/745. </w:t>
      </w:r>
    </w:p>
    <w:p w14:paraId="761547B8" w14:textId="77777777" w:rsidR="008539B5" w:rsidRDefault="008539B5" w:rsidP="008539B5">
      <w:pPr>
        <w:pStyle w:val="Rubrik4utannumrering"/>
      </w:pPr>
      <w:bookmarkStart w:id="864" w:name="_Hlk5725489"/>
      <w:r>
        <w:t>Föreskrifter om egentillverkade produkter</w:t>
      </w:r>
    </w:p>
    <w:p w14:paraId="296D604C" w14:textId="77777777" w:rsidR="008539B5" w:rsidRDefault="008539B5" w:rsidP="008539B5">
      <w:pPr>
        <w:pStyle w:val="Brdtextmedindrag"/>
        <w:ind w:firstLine="0"/>
      </w:pPr>
      <w:r>
        <w:rPr>
          <w:b/>
        </w:rPr>
        <w:t>3</w:t>
      </w:r>
      <w:r w:rsidRPr="00E84584">
        <w:rPr>
          <w:b/>
        </w:rPr>
        <w:t> §</w:t>
      </w:r>
      <w:r>
        <w:t>    Regeringen eller den myndighet som regeringen bestämm</w:t>
      </w:r>
      <w:r>
        <w:softHyphen/>
        <w:t xml:space="preserve">er får meddela föreskrifter om </w:t>
      </w:r>
    </w:p>
    <w:p w14:paraId="64140039" w14:textId="77777777" w:rsidR="008539B5" w:rsidRDefault="008539B5" w:rsidP="008539B5">
      <w:pPr>
        <w:pStyle w:val="Brdtextmedindrag"/>
      </w:pPr>
      <w:r>
        <w:t>1. de produkter som avses i artikel 5.5 i förordning (EU) 2017/745 och artikel 5.5 i förordning (EU) 2017/746, och</w:t>
      </w:r>
    </w:p>
    <w:p w14:paraId="6E5988E2" w14:textId="77777777" w:rsidR="008539B5" w:rsidRDefault="008539B5" w:rsidP="008539B5">
      <w:pPr>
        <w:pStyle w:val="Brdtextmedindrag"/>
      </w:pPr>
      <w:r>
        <w:t>2. </w:t>
      </w:r>
      <w:r w:rsidRPr="00E84584">
        <w:t>skyldighet</w:t>
      </w:r>
      <w:r>
        <w:t xml:space="preserve"> för hälso- och sjukvårdsinstitutioner att till den myndighet som regeringen bestämmer lämna ytterligare informa</w:t>
      </w:r>
      <w:r>
        <w:softHyphen/>
        <w:t>tion om dessa pro</w:t>
      </w:r>
      <w:r>
        <w:softHyphen/>
        <w:t>dukt</w:t>
      </w:r>
      <w:r>
        <w:softHyphen/>
        <w:t>er.</w:t>
      </w:r>
    </w:p>
    <w:p w14:paraId="7BE541CE" w14:textId="77777777" w:rsidR="008539B5" w:rsidRDefault="008539B5" w:rsidP="008539B5">
      <w:pPr>
        <w:pStyle w:val="Rubrik4utannumrering"/>
      </w:pPr>
      <w:r>
        <w:t xml:space="preserve">Föreskrifter om reprocessing och återanvändning </w:t>
      </w:r>
    </w:p>
    <w:p w14:paraId="251A77D8" w14:textId="77777777" w:rsidR="008539B5" w:rsidRDefault="008539B5" w:rsidP="008539B5">
      <w:pPr>
        <w:pStyle w:val="Brdtextmedindrag"/>
        <w:ind w:firstLine="0"/>
      </w:pPr>
      <w:r w:rsidRPr="00AF562E">
        <w:rPr>
          <w:b/>
        </w:rPr>
        <w:t>4</w:t>
      </w:r>
      <w:r w:rsidRPr="00AF562E" w:rsidDel="00CF700C">
        <w:rPr>
          <w:b/>
        </w:rPr>
        <w:t> §</w:t>
      </w:r>
      <w:r w:rsidDel="00CF700C">
        <w:t>    </w:t>
      </w:r>
      <w:r>
        <w:t>R</w:t>
      </w:r>
      <w:r w:rsidDel="00CF700C">
        <w:t>egeringen eller den myndighet som regeringen bestäm</w:t>
      </w:r>
      <w:r>
        <w:softHyphen/>
      </w:r>
      <w:r w:rsidDel="00CF700C">
        <w:t xml:space="preserve">mer </w:t>
      </w:r>
      <w:r>
        <w:t>får med</w:t>
      </w:r>
      <w:r>
        <w:softHyphen/>
        <w:t xml:space="preserve">dela föreskrifter om </w:t>
      </w:r>
    </w:p>
    <w:p w14:paraId="037464A0" w14:textId="77777777" w:rsidR="008539B5" w:rsidRDefault="008539B5" w:rsidP="008539B5">
      <w:pPr>
        <w:pStyle w:val="Brdtextmedindrag"/>
      </w:pPr>
      <w:r>
        <w:t xml:space="preserve">1. tillåtelse </w:t>
      </w:r>
      <w:r w:rsidRPr="00386AAF">
        <w:t>att</w:t>
      </w:r>
      <w:r>
        <w:t xml:space="preserve"> reprocessa och återanvända en engångs</w:t>
      </w:r>
      <w:r>
        <w:softHyphen/>
        <w:t>pro</w:t>
      </w:r>
      <w:r>
        <w:softHyphen/>
        <w:t>dukt i en</w:t>
      </w:r>
      <w:r>
        <w:softHyphen/>
        <w:t>lighet med artikel 17 i förordning (EU) 2017/745,</w:t>
      </w:r>
    </w:p>
    <w:p w14:paraId="234508B9" w14:textId="77777777" w:rsidR="008539B5" w:rsidRDefault="008539B5" w:rsidP="008539B5">
      <w:pPr>
        <w:pStyle w:val="Brdtextmedindrag"/>
      </w:pPr>
      <w:r>
        <w:t>2. </w:t>
      </w:r>
      <w:r w:rsidRPr="0069492D">
        <w:t xml:space="preserve">under vilka villkor </w:t>
      </w:r>
      <w:r>
        <w:t xml:space="preserve">engångsprodukter får </w:t>
      </w:r>
      <w:r w:rsidRPr="0069492D">
        <w:t>reprocess</w:t>
      </w:r>
      <w:r>
        <w:t xml:space="preserve">as, </w:t>
      </w:r>
      <w:r w:rsidRPr="0069492D">
        <w:t>åter</w:t>
      </w:r>
      <w:r>
        <w:softHyphen/>
      </w:r>
      <w:r w:rsidRPr="0069492D">
        <w:t>använd</w:t>
      </w:r>
      <w:r>
        <w:t>as och till</w:t>
      </w:r>
      <w:r>
        <w:softHyphen/>
        <w:t>handa</w:t>
      </w:r>
      <w:r>
        <w:softHyphen/>
      </w:r>
      <w:r>
        <w:softHyphen/>
        <w:t xml:space="preserve">hållas, och </w:t>
      </w:r>
      <w:r w:rsidRPr="0069492D">
        <w:t xml:space="preserve"> </w:t>
      </w:r>
    </w:p>
    <w:p w14:paraId="2A6C5655" w14:textId="77777777" w:rsidR="008539B5" w:rsidDel="00CF700C" w:rsidRDefault="008539B5" w:rsidP="008539B5">
      <w:pPr>
        <w:pStyle w:val="Brdtextmedindrag"/>
      </w:pPr>
      <w:r>
        <w:t>3. under vilka villkor en</w:t>
      </w:r>
      <w:r>
        <w:softHyphen/>
        <w:t>gångs</w:t>
      </w:r>
      <w:r>
        <w:softHyphen/>
        <w:t xml:space="preserve">produkter får reprocessas och överföras </w:t>
      </w:r>
      <w:r w:rsidRPr="0069492D">
        <w:t>till ett annat land.</w:t>
      </w:r>
    </w:p>
    <w:p w14:paraId="1938CC67" w14:textId="77777777" w:rsidR="008539B5" w:rsidRDefault="008539B5" w:rsidP="008539B5">
      <w:pPr>
        <w:pStyle w:val="Rubrik4utannumrering"/>
      </w:pPr>
      <w:r>
        <w:t>Föreskrifter om blod och blodkomponenter</w:t>
      </w:r>
    </w:p>
    <w:p w14:paraId="330656DF" w14:textId="77777777" w:rsidR="008539B5" w:rsidRDefault="008539B5" w:rsidP="008539B5">
      <w:pPr>
        <w:pStyle w:val="Brdtextmedindrag"/>
        <w:ind w:firstLine="0"/>
      </w:pPr>
      <w:r>
        <w:rPr>
          <w:b/>
        </w:rPr>
        <w:t>5</w:t>
      </w:r>
      <w:r w:rsidRPr="00783FFC">
        <w:rPr>
          <w:b/>
        </w:rPr>
        <w:t> §</w:t>
      </w:r>
      <w:r>
        <w:t>    </w:t>
      </w:r>
      <w:r w:rsidRPr="007A470D">
        <w:t>Regeringen eller den myndighet som regeringen bestämmer får meddela föreskrifter om</w:t>
      </w:r>
      <w:r>
        <w:t xml:space="preserve"> framställning, förvaring och distri</w:t>
      </w:r>
      <w:r>
        <w:softHyphen/>
        <w:t xml:space="preserve">bution av blod och blodkomponenter avsedda att användas som råvara vid tillverkning av medicintekniska produkter. </w:t>
      </w:r>
    </w:p>
    <w:bookmarkEnd w:id="864"/>
    <w:p w14:paraId="153F7F7B" w14:textId="77777777" w:rsidR="008539B5" w:rsidRPr="007A470D" w:rsidRDefault="008539B5" w:rsidP="008539B5">
      <w:pPr>
        <w:pStyle w:val="Rubrik4utannumrering"/>
      </w:pPr>
      <w:r w:rsidRPr="007A470D">
        <w:t>Föreskrifter om information och rådgivning om genetiska tester</w:t>
      </w:r>
    </w:p>
    <w:p w14:paraId="400A5CB0" w14:textId="77777777" w:rsidR="008539B5" w:rsidRDefault="008539B5" w:rsidP="008539B5">
      <w:pPr>
        <w:pStyle w:val="Brdtext"/>
      </w:pPr>
      <w:r>
        <w:rPr>
          <w:b/>
        </w:rPr>
        <w:t>5 a</w:t>
      </w:r>
      <w:r w:rsidRPr="007A470D">
        <w:rPr>
          <w:b/>
        </w:rPr>
        <w:t> §</w:t>
      </w:r>
      <w:r w:rsidRPr="007A470D">
        <w:t xml:space="preserve">    Regeringen eller den myndighet som regeringen bestämmer får meddela föreskrifter om den information </w:t>
      </w:r>
      <w:r>
        <w:t>som ska ges till patienten och om den tillgång till</w:t>
      </w:r>
      <w:r w:rsidRPr="007A470D">
        <w:t xml:space="preserve"> rådgivning som </w:t>
      </w:r>
      <w:r>
        <w:t xml:space="preserve">ska finnas </w:t>
      </w:r>
      <w:r w:rsidRPr="007A470D">
        <w:t>i fråga om ett genetiskt test</w:t>
      </w:r>
      <w:r>
        <w:t xml:space="preserve"> i enlighet med artikel 4 i förordning (EU) 2017/746</w:t>
      </w:r>
      <w:r w:rsidRPr="007A470D">
        <w:t>.</w:t>
      </w:r>
    </w:p>
    <w:p w14:paraId="68929EF5" w14:textId="77777777" w:rsidR="008539B5" w:rsidRDefault="008539B5" w:rsidP="008539B5">
      <w:pPr>
        <w:pStyle w:val="Rubrik4utannumrering"/>
      </w:pPr>
      <w:r>
        <w:t>Föreskrifter om medicinsk yrkesverksamhet vid distans</w:t>
      </w:r>
      <w:r>
        <w:softHyphen/>
        <w:t>för</w:t>
      </w:r>
      <w:r>
        <w:softHyphen/>
        <w:t>sälj</w:t>
      </w:r>
      <w:r>
        <w:softHyphen/>
        <w:t>ning</w:t>
      </w:r>
    </w:p>
    <w:p w14:paraId="5BE900BB" w14:textId="77777777" w:rsidR="008539B5" w:rsidRPr="00771EA7" w:rsidRDefault="008539B5" w:rsidP="008539B5">
      <w:pPr>
        <w:pStyle w:val="Brdtextmedindrag"/>
        <w:ind w:firstLine="0"/>
      </w:pPr>
      <w:r>
        <w:rPr>
          <w:b/>
        </w:rPr>
        <w:t>6</w:t>
      </w:r>
      <w:r w:rsidRPr="00842CC2">
        <w:rPr>
          <w:b/>
        </w:rPr>
        <w:t> §    </w:t>
      </w:r>
      <w:bookmarkStart w:id="865" w:name="_Hlk8831264"/>
      <w:r w:rsidRPr="00771EA7">
        <w:t xml:space="preserve">Regeringen eller den myndighet som regeringen bestämmer </w:t>
      </w:r>
      <w:r>
        <w:t xml:space="preserve">får </w:t>
      </w:r>
      <w:bookmarkStart w:id="866" w:name="_Hlk8830840"/>
      <w:r>
        <w:t xml:space="preserve">meddela föreskrifter om </w:t>
      </w:r>
      <w:r w:rsidRPr="00EA28C9">
        <w:t>den medicinska yrkesverksamhet som ska finnas att tillgå när en produkt mot betalning eller kostnadsfritt an</w:t>
      </w:r>
      <w:r>
        <w:softHyphen/>
      </w:r>
      <w:r w:rsidRPr="00EA28C9">
        <w:t>vänds i sam</w:t>
      </w:r>
      <w:r>
        <w:softHyphen/>
      </w:r>
      <w:r w:rsidRPr="00EA28C9">
        <w:t>band med kommersiell verksamhet för att till</w:t>
      </w:r>
      <w:r>
        <w:softHyphen/>
      </w:r>
      <w:r w:rsidRPr="00EA28C9">
        <w:t>handa</w:t>
      </w:r>
      <w:r>
        <w:softHyphen/>
      </w:r>
      <w:r w:rsidRPr="00EA28C9">
        <w:t>hålla en diagnostisk eller terapeutisk tjänst som via informa</w:t>
      </w:r>
      <w:r>
        <w:softHyphen/>
      </w:r>
      <w:r w:rsidRPr="00EA28C9">
        <w:t>tions</w:t>
      </w:r>
      <w:r>
        <w:softHyphen/>
      </w:r>
      <w:r w:rsidRPr="00EA28C9">
        <w:t>sam</w:t>
      </w:r>
      <w:r>
        <w:softHyphen/>
      </w:r>
      <w:r w:rsidRPr="00EA28C9">
        <w:t xml:space="preserve">hällets tjänster enligt definitionen i </w:t>
      </w:r>
      <w:r w:rsidRPr="00C5598E">
        <w:t xml:space="preserve">artikel 1.1 b i </w:t>
      </w:r>
      <w:r>
        <w:t>Europa</w:t>
      </w:r>
      <w:r>
        <w:softHyphen/>
        <w:t>parla</w:t>
      </w:r>
      <w:r>
        <w:softHyphen/>
        <w:t>ment</w:t>
      </w:r>
      <w:r>
        <w:softHyphen/>
        <w:t xml:space="preserve">ets och rådets </w:t>
      </w:r>
      <w:r w:rsidRPr="00C5598E">
        <w:t xml:space="preserve">direktiv (EU) 2015/1535 </w:t>
      </w:r>
      <w:r w:rsidRPr="00B37D79">
        <w:t>av den 9 september 2015 om ett informationsförfarande beträffande tekniska före</w:t>
      </w:r>
      <w:r>
        <w:softHyphen/>
      </w:r>
      <w:r w:rsidRPr="00B37D79">
        <w:t>skrift</w:t>
      </w:r>
      <w:r>
        <w:softHyphen/>
      </w:r>
      <w:r w:rsidRPr="00B37D79">
        <w:t>er och beträffande föreskrifter för informa</w:t>
      </w:r>
      <w:r>
        <w:softHyphen/>
      </w:r>
      <w:r w:rsidRPr="00B37D79">
        <w:t>tions</w:t>
      </w:r>
      <w:r>
        <w:softHyphen/>
      </w:r>
      <w:r w:rsidRPr="00B37D79">
        <w:t>samhällets tjänst</w:t>
      </w:r>
      <w:r>
        <w:softHyphen/>
      </w:r>
      <w:r w:rsidRPr="00B37D79">
        <w:t xml:space="preserve">er  </w:t>
      </w:r>
      <w:r w:rsidRPr="00EA28C9">
        <w:t>eller genom andra kommunikationsmedel direkt eller via mellan</w:t>
      </w:r>
      <w:r>
        <w:softHyphen/>
      </w:r>
      <w:r w:rsidRPr="00EA28C9">
        <w:t xml:space="preserve">händer erbjuds till en fysisk eller juridisk person som är etablerad i </w:t>
      </w:r>
      <w:r>
        <w:t>E</w:t>
      </w:r>
      <w:r w:rsidRPr="00C857CC">
        <w:t>uropeiska ekonomiska samarbetsområdet</w:t>
      </w:r>
      <w:r w:rsidRPr="00EA28C9">
        <w:t xml:space="preserve">. </w:t>
      </w:r>
    </w:p>
    <w:p w14:paraId="14CDFD13" w14:textId="77777777" w:rsidR="008539B5" w:rsidRPr="0072517A" w:rsidRDefault="008539B5" w:rsidP="008539B5">
      <w:pPr>
        <w:pStyle w:val="Rubrik4utannumrering"/>
      </w:pPr>
      <w:bookmarkStart w:id="867" w:name="_Hlk22734159"/>
      <w:bookmarkEnd w:id="865"/>
      <w:bookmarkEnd w:id="866"/>
      <w:r>
        <w:t>Föreskrifter om utbildningar som sakkunniga personer ska ha</w:t>
      </w:r>
    </w:p>
    <w:bookmarkEnd w:id="867"/>
    <w:p w14:paraId="3D726E09" w14:textId="77777777" w:rsidR="008539B5" w:rsidRDefault="008539B5" w:rsidP="008539B5">
      <w:pPr>
        <w:pStyle w:val="Brdtext"/>
      </w:pPr>
      <w:r>
        <w:rPr>
          <w:b/>
        </w:rPr>
        <w:t>7</w:t>
      </w:r>
      <w:r w:rsidRPr="007A470D">
        <w:rPr>
          <w:b/>
        </w:rPr>
        <w:t> §</w:t>
      </w:r>
      <w:r w:rsidRPr="007A470D">
        <w:t>    Regeringen eller den myndighet som regeringen bestämmer får meddela föreskrifter om vilka utbildningar inom juridik, med</w:t>
      </w:r>
      <w:r>
        <w:softHyphen/>
      </w:r>
      <w:r w:rsidRPr="007A470D">
        <w:t>ic</w:t>
      </w:r>
      <w:r>
        <w:softHyphen/>
      </w:r>
      <w:r w:rsidRPr="007A470D">
        <w:t>in, farmaci, ingenjörsvetenskap eller annan relevant vetenskaplig disciplin som den person som har ansvar för att regelverket följs ska ha i enlighet med artik</w:t>
      </w:r>
      <w:r>
        <w:t>e</w:t>
      </w:r>
      <w:r w:rsidRPr="007A470D">
        <w:t>l 15.1</w:t>
      </w:r>
      <w:r>
        <w:t xml:space="preserve">, 15.2 </w:t>
      </w:r>
      <w:r w:rsidRPr="007A470D">
        <w:t>och 15.6 i förordning (EU) 2017/745 och artik</w:t>
      </w:r>
      <w:r>
        <w:t>e</w:t>
      </w:r>
      <w:r w:rsidRPr="007A470D">
        <w:t>l 15.1</w:t>
      </w:r>
      <w:r>
        <w:t>, 15.2</w:t>
      </w:r>
      <w:r w:rsidRPr="007A470D">
        <w:t xml:space="preserve"> och 15.6 i förordning (EU) 2017/746. </w:t>
      </w:r>
    </w:p>
    <w:p w14:paraId="69F42895" w14:textId="77777777" w:rsidR="008539B5" w:rsidRPr="007A470D" w:rsidRDefault="008539B5" w:rsidP="008539B5">
      <w:pPr>
        <w:pStyle w:val="Rubrik4utannumrering"/>
      </w:pPr>
      <w:bookmarkStart w:id="868" w:name="_Hlk24552290"/>
      <w:r>
        <w:t>Föreskrifter om det eller de språk som m</w:t>
      </w:r>
      <w:r w:rsidRPr="007A470D">
        <w:t xml:space="preserve">ärkning och information </w:t>
      </w:r>
      <w:r>
        <w:t>ska vara skriven på</w:t>
      </w:r>
    </w:p>
    <w:bookmarkEnd w:id="868"/>
    <w:p w14:paraId="56C5C9BF" w14:textId="77777777" w:rsidR="008539B5" w:rsidRPr="007A470D" w:rsidRDefault="008539B5" w:rsidP="008539B5">
      <w:pPr>
        <w:pStyle w:val="Brdtextmedindrag"/>
        <w:ind w:firstLine="0"/>
      </w:pPr>
      <w:r>
        <w:rPr>
          <w:b/>
        </w:rPr>
        <w:t>8</w:t>
      </w:r>
      <w:r w:rsidRPr="009246B3">
        <w:rPr>
          <w:b/>
        </w:rPr>
        <w:t> §</w:t>
      </w:r>
      <w:r w:rsidRPr="007A470D">
        <w:t xml:space="preserve">    Regeringen får meddela föreskrifter om </w:t>
      </w:r>
      <w:r>
        <w:t xml:space="preserve">vilka </w:t>
      </w:r>
      <w:r w:rsidRPr="007A470D">
        <w:t xml:space="preserve">språk som en produkt ska vara märkt </w:t>
      </w:r>
      <w:r>
        <w:t xml:space="preserve">på </w:t>
      </w:r>
      <w:r w:rsidRPr="007A470D">
        <w:t xml:space="preserve">och </w:t>
      </w:r>
      <w:r>
        <w:t xml:space="preserve">vilka </w:t>
      </w:r>
      <w:r w:rsidRPr="007A470D">
        <w:t>språk som information till patienter</w:t>
      </w:r>
      <w:r>
        <w:t>, bruksanvisningar</w:t>
      </w:r>
      <w:r w:rsidRPr="007A470D">
        <w:t xml:space="preserve"> och säkerhetsmeddelande</w:t>
      </w:r>
      <w:r>
        <w:t>n</w:t>
      </w:r>
      <w:r w:rsidRPr="007A470D">
        <w:t xml:space="preserve"> till mark</w:t>
      </w:r>
      <w:r>
        <w:softHyphen/>
      </w:r>
      <w:r w:rsidRPr="007A470D">
        <w:t>nad</w:t>
      </w:r>
      <w:r>
        <w:softHyphen/>
      </w:r>
      <w:r w:rsidRPr="007A470D">
        <w:t xml:space="preserve">en ska vara skrivna på. </w:t>
      </w:r>
    </w:p>
    <w:p w14:paraId="7CD99A9F" w14:textId="77777777" w:rsidR="008539B5" w:rsidRDefault="008539B5" w:rsidP="008539B5">
      <w:pPr>
        <w:pStyle w:val="Brdtextmedindrag"/>
      </w:pPr>
      <w:r w:rsidRPr="007A470D">
        <w:t>Den myndighet som regeringen bestämmer får i enskilda fall be</w:t>
      </w:r>
      <w:r>
        <w:softHyphen/>
      </w:r>
      <w:r w:rsidRPr="007A470D">
        <w:t>sluta om undantag från krav</w:t>
      </w:r>
      <w:r>
        <w:t>en</w:t>
      </w:r>
      <w:r w:rsidRPr="007A470D">
        <w:t xml:space="preserve"> </w:t>
      </w:r>
      <w:r>
        <w:t xml:space="preserve">som följer av föreskrifter </w:t>
      </w:r>
      <w:r w:rsidRPr="007A470D">
        <w:t xml:space="preserve">som </w:t>
      </w:r>
      <w:r>
        <w:t xml:space="preserve">har </w:t>
      </w:r>
      <w:r w:rsidRPr="007A470D">
        <w:t>meddelats med stöd av första stycket. Beslutet får förenas med villkor.</w:t>
      </w:r>
    </w:p>
    <w:p w14:paraId="430DB7BA" w14:textId="77777777" w:rsidR="008539B5" w:rsidRDefault="008539B5" w:rsidP="008539B5">
      <w:pPr>
        <w:pStyle w:val="Rubrik4utannumrering"/>
      </w:pPr>
      <w:r>
        <w:t xml:space="preserve">Föreskrifter om informationskrav i fråga om implantat </w:t>
      </w:r>
    </w:p>
    <w:p w14:paraId="004E3F0E" w14:textId="77777777" w:rsidR="008539B5" w:rsidRPr="0064520C" w:rsidRDefault="008539B5" w:rsidP="008539B5">
      <w:pPr>
        <w:pStyle w:val="Brdtextmedindrag"/>
        <w:ind w:firstLine="0"/>
        <w:rPr>
          <w:highlight w:val="yellow"/>
        </w:rPr>
      </w:pPr>
      <w:r>
        <w:rPr>
          <w:b/>
        </w:rPr>
        <w:t>9</w:t>
      </w:r>
      <w:r w:rsidRPr="003D5080">
        <w:rPr>
          <w:b/>
        </w:rPr>
        <w:t> §</w:t>
      </w:r>
      <w:r>
        <w:t>   </w:t>
      </w:r>
      <w:bookmarkStart w:id="869" w:name="_Hlk6241277"/>
      <w:r>
        <w:t>Regeringen eller den myndighet som regeringen bestämmer får med</w:t>
      </w:r>
      <w:r>
        <w:softHyphen/>
        <w:t>dela föreskrifter om att hälso- och sjukvårdsinstitutioner och hälso- och sjukvårdspersonal ska lämna information enligt artikel 18 i förordning (EU) 2017/745 och på vilka sätt den informa</w:t>
      </w:r>
      <w:r>
        <w:softHyphen/>
        <w:t>tionen ska lämnas</w:t>
      </w:r>
      <w:bookmarkStart w:id="870" w:name="_Hlk17981568"/>
      <w:r>
        <w:t>.</w:t>
      </w:r>
    </w:p>
    <w:bookmarkEnd w:id="869"/>
    <w:bookmarkEnd w:id="870"/>
    <w:p w14:paraId="54D59F73" w14:textId="77777777" w:rsidR="008539B5" w:rsidRPr="007A470D" w:rsidRDefault="008539B5" w:rsidP="008539B5">
      <w:pPr>
        <w:pStyle w:val="Rubrik4utannumrering"/>
      </w:pPr>
      <w:r w:rsidRPr="007A470D">
        <w:t>Föreskrifter om krav på att lagra och förva</w:t>
      </w:r>
      <w:r>
        <w:t xml:space="preserve">ra UDI </w:t>
      </w:r>
    </w:p>
    <w:p w14:paraId="2252F4CB" w14:textId="77777777" w:rsidR="008539B5" w:rsidRDefault="008539B5" w:rsidP="008539B5">
      <w:pPr>
        <w:pStyle w:val="Brdtext"/>
      </w:pPr>
      <w:r>
        <w:rPr>
          <w:b/>
        </w:rPr>
        <w:t>10</w:t>
      </w:r>
      <w:r w:rsidRPr="007A470D">
        <w:rPr>
          <w:b/>
        </w:rPr>
        <w:t> §</w:t>
      </w:r>
      <w:r w:rsidRPr="007A470D">
        <w:t>    Regeringen eller den myndighet som regeringen bestämmer får meddela föreskrifter om att hälso- och sjukvård</w:t>
      </w:r>
      <w:r>
        <w:t xml:space="preserve">institutioner </w:t>
      </w:r>
      <w:r w:rsidRPr="007A470D">
        <w:t xml:space="preserve">ska lagra och förvara </w:t>
      </w:r>
      <w:r>
        <w:t>den unika produktidentifieringen (</w:t>
      </w:r>
      <w:r w:rsidRPr="007A470D">
        <w:t>UDI</w:t>
      </w:r>
      <w:r>
        <w:t>)</w:t>
      </w:r>
      <w:r w:rsidRPr="007A470D">
        <w:t xml:space="preserve"> även för produkter </w:t>
      </w:r>
      <w:r>
        <w:t xml:space="preserve">som inte är </w:t>
      </w:r>
      <w:r w:rsidRPr="007A470D">
        <w:t xml:space="preserve">implantat i klass III och som har levererats till dem. </w:t>
      </w:r>
    </w:p>
    <w:p w14:paraId="6385D4D4" w14:textId="77777777" w:rsidR="008539B5" w:rsidRPr="007A470D" w:rsidRDefault="008539B5" w:rsidP="008539B5">
      <w:pPr>
        <w:pStyle w:val="Brdtextmedindrag"/>
      </w:pPr>
      <w:r w:rsidRPr="007A470D">
        <w:t xml:space="preserve">Regeringen eller den myndighet som regeringen bestämmer får även meddela föreskrifter om att hälso- och sjukvårdspersonal </w:t>
      </w:r>
      <w:r w:rsidRPr="0052102F">
        <w:t>och inrättningar som använder en produkt som omfattas av bilaga XVI till förordning (EU) 2017/745</w:t>
      </w:r>
      <w:r>
        <w:t xml:space="preserve"> </w:t>
      </w:r>
      <w:r w:rsidRPr="007A470D">
        <w:t>ska lagra och förvara UDI för produkter som har levererats till dem.</w:t>
      </w:r>
    </w:p>
    <w:p w14:paraId="2042B4FD" w14:textId="77777777" w:rsidR="008539B5" w:rsidRPr="007A470D" w:rsidRDefault="008539B5" w:rsidP="008539B5">
      <w:pPr>
        <w:pStyle w:val="Rubrik4utannumrering"/>
      </w:pPr>
      <w:r w:rsidRPr="00000919">
        <w:t>Föreskrifter</w:t>
      </w:r>
      <w:r w:rsidRPr="007A470D">
        <w:t xml:space="preserve"> om </w:t>
      </w:r>
      <w:r>
        <w:t>registrering av uppgifter</w:t>
      </w:r>
      <w:r w:rsidRPr="007A470D">
        <w:t xml:space="preserve"> </w:t>
      </w:r>
    </w:p>
    <w:p w14:paraId="3A261DEF" w14:textId="77777777" w:rsidR="008539B5" w:rsidRDefault="008539B5" w:rsidP="008539B5">
      <w:pPr>
        <w:pStyle w:val="Brdtextmedindrag"/>
        <w:ind w:firstLine="0"/>
      </w:pPr>
      <w:r>
        <w:rPr>
          <w:b/>
        </w:rPr>
        <w:t>11 </w:t>
      </w:r>
      <w:r w:rsidRPr="007A470D">
        <w:rPr>
          <w:b/>
        </w:rPr>
        <w:t>§    </w:t>
      </w:r>
      <w:bookmarkStart w:id="871" w:name="_Hlk10625982"/>
      <w:r>
        <w:t>Regeringen eller den myndighet som regeringen bestämmer får med</w:t>
      </w:r>
      <w:r>
        <w:softHyphen/>
        <w:t>dela föreskrifter om skyldighet för ekonomiska aktörer som tillhanda</w:t>
      </w:r>
      <w:r>
        <w:softHyphen/>
        <w:t xml:space="preserve">håller </w:t>
      </w:r>
      <w:bookmarkStart w:id="872" w:name="_Hlk11233086"/>
      <w:r>
        <w:t xml:space="preserve">eller bedriver verksamhet med produkter </w:t>
      </w:r>
      <w:bookmarkEnd w:id="872"/>
      <w:r>
        <w:t xml:space="preserve">i Sverige, inklusive med sådana produkter som anges i föreskrifter meddelade med stöd av 1 §, att lämna uppgifter om sin verksamhet och sin produkt hos en myndighet för registrering. </w:t>
      </w:r>
      <w:bookmarkEnd w:id="871"/>
    </w:p>
    <w:p w14:paraId="6357335D" w14:textId="77777777" w:rsidR="008539B5" w:rsidRDefault="008539B5" w:rsidP="008539B5">
      <w:pPr>
        <w:pStyle w:val="Brdtextmedindrag"/>
      </w:pPr>
      <w:r w:rsidRPr="00F339F1">
        <w:t xml:space="preserve">Regeringen eller den myndighet som regeringen bestämmer </w:t>
      </w:r>
      <w:r>
        <w:t xml:space="preserve">får </w:t>
      </w:r>
      <w:r w:rsidRPr="00F339F1">
        <w:t xml:space="preserve">även meddela föreskrifter om skyldighet för </w:t>
      </w:r>
      <w:r>
        <w:t xml:space="preserve">den </w:t>
      </w:r>
      <w:r w:rsidRPr="00F339F1">
        <w:t xml:space="preserve">som reprocessar eller </w:t>
      </w:r>
      <w:r>
        <w:t>åter</w:t>
      </w:r>
      <w:r>
        <w:softHyphen/>
      </w:r>
      <w:r w:rsidRPr="00F339F1">
        <w:t>använder en</w:t>
      </w:r>
      <w:r>
        <w:softHyphen/>
      </w:r>
      <w:r w:rsidRPr="00F339F1">
        <w:t>gångs</w:t>
      </w:r>
      <w:r>
        <w:softHyphen/>
      </w:r>
      <w:r w:rsidRPr="00F339F1">
        <w:t>pro</w:t>
      </w:r>
      <w:r>
        <w:softHyphen/>
      </w:r>
      <w:r w:rsidRPr="00F339F1">
        <w:t>dukt</w:t>
      </w:r>
      <w:r>
        <w:softHyphen/>
      </w:r>
      <w:r w:rsidRPr="00F339F1">
        <w:t xml:space="preserve">er i Sverige att registrera uppgifter </w:t>
      </w:r>
      <w:r>
        <w:t>hos</w:t>
      </w:r>
      <w:r w:rsidRPr="00F339F1">
        <w:t xml:space="preserve"> en myndighet om sin verk</w:t>
      </w:r>
      <w:r>
        <w:softHyphen/>
      </w:r>
      <w:r w:rsidRPr="00F339F1">
        <w:t>sam</w:t>
      </w:r>
      <w:r>
        <w:softHyphen/>
      </w:r>
      <w:r w:rsidRPr="00F339F1">
        <w:t>het och sin</w:t>
      </w:r>
      <w:r>
        <w:t>a</w:t>
      </w:r>
      <w:r w:rsidRPr="00F339F1">
        <w:t xml:space="preserve"> produkt</w:t>
      </w:r>
      <w:r>
        <w:t>er</w:t>
      </w:r>
      <w:r w:rsidRPr="00F339F1">
        <w:t xml:space="preserve">.  </w:t>
      </w:r>
    </w:p>
    <w:p w14:paraId="235A52F3" w14:textId="77777777" w:rsidR="008539B5" w:rsidRDefault="008539B5" w:rsidP="008539B5">
      <w:pPr>
        <w:pStyle w:val="Rubrik4utannumrering"/>
      </w:pPr>
      <w:r w:rsidRPr="00881328">
        <w:t xml:space="preserve">Föreskrifter </w:t>
      </w:r>
      <w:r>
        <w:t>om</w:t>
      </w:r>
      <w:r w:rsidRPr="00881328">
        <w:t xml:space="preserve"> kliniska prövningar och prestandastudier</w:t>
      </w:r>
    </w:p>
    <w:p w14:paraId="5B2CF7C9" w14:textId="77777777" w:rsidR="008539B5" w:rsidRPr="007A470D" w:rsidRDefault="008539B5" w:rsidP="008539B5">
      <w:pPr>
        <w:pStyle w:val="Brdtext"/>
      </w:pPr>
      <w:r>
        <w:rPr>
          <w:b/>
        </w:rPr>
        <w:t>12</w:t>
      </w:r>
      <w:r w:rsidRPr="007A470D">
        <w:rPr>
          <w:b/>
        </w:rPr>
        <w:t> §</w:t>
      </w:r>
      <w:r w:rsidRPr="007A470D">
        <w:t xml:space="preserve">    Regeringen eller den myndighet som regeringen bestämmer får meddela föreskrifter om den behörighet som </w:t>
      </w:r>
    </w:p>
    <w:p w14:paraId="672ACD1B" w14:textId="77777777" w:rsidR="008539B5" w:rsidRPr="007A470D" w:rsidRDefault="008539B5" w:rsidP="008539B5">
      <w:pPr>
        <w:pStyle w:val="Brdtextmedindrag"/>
      </w:pPr>
      <w:r w:rsidRPr="007A470D">
        <w:t>1. krävs för att hålla det samtal med försökspersonen som anges i artikel 63.2 c i förordnin</w:t>
      </w:r>
      <w:r>
        <w:t>g (EU) 2017/745</w:t>
      </w:r>
      <w:r w:rsidRPr="007A470D">
        <w:t xml:space="preserve"> och artikel 59.2 c i förordning (EU) 2017/746,</w:t>
      </w:r>
    </w:p>
    <w:p w14:paraId="700B8502" w14:textId="77777777" w:rsidR="008539B5" w:rsidRPr="007A470D" w:rsidRDefault="008539B5" w:rsidP="008539B5">
      <w:pPr>
        <w:pStyle w:val="Brdtextmedindrag"/>
      </w:pPr>
      <w:r w:rsidRPr="007A470D">
        <w:t>2. en person ska ha för att tillhandahålla den aktuella sjukvården under de förhållanden som gäller för kliniska prövningar eller prestandastudier i enlighet med artikel 6</w:t>
      </w:r>
      <w:r>
        <w:t>2</w:t>
      </w:r>
      <w:r w:rsidRPr="007A470D">
        <w:t>.</w:t>
      </w:r>
      <w:r>
        <w:t>4</w:t>
      </w:r>
      <w:r w:rsidRPr="007A470D">
        <w:t> j i förordning</w:t>
      </w:r>
      <w:r>
        <w:t xml:space="preserve"> (EU) 2017/745</w:t>
      </w:r>
      <w:r w:rsidRPr="007A470D">
        <w:t xml:space="preserve"> och artikel 58.5 j i förordning (EU) 2017/746,</w:t>
      </w:r>
    </w:p>
    <w:p w14:paraId="04FA95C4" w14:textId="77777777" w:rsidR="008539B5" w:rsidRDefault="008539B5" w:rsidP="008539B5">
      <w:pPr>
        <w:pStyle w:val="Brdtextmedindrag"/>
      </w:pPr>
      <w:r w:rsidRPr="007A470D">
        <w:t xml:space="preserve">3. en person ska ha för att få vara prövare. </w:t>
      </w:r>
    </w:p>
    <w:p w14:paraId="1C503362" w14:textId="77777777" w:rsidR="008539B5" w:rsidRDefault="008539B5" w:rsidP="008539B5">
      <w:pPr>
        <w:pStyle w:val="Brdtextmedindrag"/>
        <w:ind w:firstLine="0"/>
      </w:pPr>
    </w:p>
    <w:p w14:paraId="4BCFEC66" w14:textId="77777777" w:rsidR="008539B5" w:rsidRPr="007A470D" w:rsidRDefault="008539B5" w:rsidP="008539B5">
      <w:pPr>
        <w:pStyle w:val="Brdtextmedindrag"/>
        <w:ind w:firstLine="0"/>
      </w:pPr>
      <w:r>
        <w:rPr>
          <w:b/>
        </w:rPr>
        <w:t>13</w:t>
      </w:r>
      <w:r w:rsidRPr="007A470D">
        <w:rPr>
          <w:b/>
        </w:rPr>
        <w:t> §</w:t>
      </w:r>
      <w:r w:rsidRPr="007A470D">
        <w:t>    Regeringen eller den myndighet som regeringen bestämmer får meddela föreskrifter om försäkringar ell</w:t>
      </w:r>
      <w:r>
        <w:t>er andra garantier som avses i 2</w:t>
      </w:r>
      <w:r w:rsidRPr="007A470D">
        <w:t xml:space="preserve"> kap. </w:t>
      </w:r>
      <w:r>
        <w:t>3</w:t>
      </w:r>
      <w:r w:rsidRPr="007A470D">
        <w:t> §.</w:t>
      </w:r>
    </w:p>
    <w:p w14:paraId="02ACEEEF" w14:textId="77777777" w:rsidR="008539B5" w:rsidRPr="007A470D" w:rsidRDefault="008539B5" w:rsidP="008539B5">
      <w:pPr>
        <w:pStyle w:val="Rubrik4utannumrering"/>
      </w:pPr>
      <w:r w:rsidRPr="007A470D">
        <w:t>Föreskrifter om användning av produkter i hälso- och sjukvården</w:t>
      </w:r>
      <w:r>
        <w:t xml:space="preserve"> och i andra verksamheter</w:t>
      </w:r>
    </w:p>
    <w:p w14:paraId="3F56ED30" w14:textId="77777777" w:rsidR="008539B5" w:rsidRPr="007A470D" w:rsidRDefault="008539B5" w:rsidP="008539B5">
      <w:pPr>
        <w:pStyle w:val="Brdtext"/>
      </w:pPr>
      <w:r>
        <w:rPr>
          <w:b/>
        </w:rPr>
        <w:t>14</w:t>
      </w:r>
      <w:r w:rsidRPr="007A470D">
        <w:rPr>
          <w:b/>
        </w:rPr>
        <w:t> §</w:t>
      </w:r>
      <w:r w:rsidRPr="007A470D">
        <w:t>    Regeringen eller den myndighet som regeringen bestämmer får meddela föreskrifter om användning av produkter i verksamhet som omfattas av hälso- och sjukvårdslagen (2017:30)</w:t>
      </w:r>
      <w:r>
        <w:t xml:space="preserve">, </w:t>
      </w:r>
      <w:r w:rsidRPr="007A470D">
        <w:t>tand</w:t>
      </w:r>
      <w:r>
        <w:softHyphen/>
      </w:r>
      <w:r w:rsidRPr="007A470D">
        <w:t>vårds</w:t>
      </w:r>
      <w:r>
        <w:softHyphen/>
      </w:r>
      <w:r w:rsidRPr="007A470D">
        <w:t>lag</w:t>
      </w:r>
      <w:r>
        <w:softHyphen/>
      </w:r>
      <w:r w:rsidRPr="007A470D">
        <w:t>en (1985:125)</w:t>
      </w:r>
      <w:r>
        <w:t>, patientsäkerhetslagen (2010:659</w:t>
      </w:r>
      <w:r w:rsidRPr="007A470D">
        <w:t>)</w:t>
      </w:r>
      <w:r>
        <w:t xml:space="preserve"> och lagen (2020:000) om estetiska kirurgiska ingrepp och estetiska injektionsbehandlingar</w:t>
      </w:r>
      <w:r w:rsidRPr="007A470D">
        <w:t>.</w:t>
      </w:r>
    </w:p>
    <w:p w14:paraId="04D62448" w14:textId="77777777" w:rsidR="008539B5" w:rsidRDefault="008539B5" w:rsidP="008539B5">
      <w:pPr>
        <w:pStyle w:val="Rubrik4utannumrering"/>
      </w:pPr>
      <w:r>
        <w:t>Föreskrifter om anmälda organ</w:t>
      </w:r>
    </w:p>
    <w:p w14:paraId="263AA078" w14:textId="77777777" w:rsidR="008539B5" w:rsidRDefault="008539B5" w:rsidP="008539B5">
      <w:pPr>
        <w:pStyle w:val="Brdtext"/>
      </w:pPr>
      <w:r>
        <w:rPr>
          <w:b/>
        </w:rPr>
        <w:t>15 </w:t>
      </w:r>
      <w:r w:rsidRPr="00BD27F2">
        <w:rPr>
          <w:b/>
        </w:rPr>
        <w:t>§</w:t>
      </w:r>
      <w:r>
        <w:t xml:space="preserve">    Regeringen eller den myndighet som regeringen bestämmer får meddela föreskrifter om de intyg eller rapporter som får åberopas till stöd för en ansökan om att utses till anmält organ. </w:t>
      </w:r>
    </w:p>
    <w:p w14:paraId="322AEBEB" w14:textId="77777777" w:rsidR="008539B5" w:rsidRPr="007A470D" w:rsidRDefault="008539B5" w:rsidP="008539B5">
      <w:pPr>
        <w:pStyle w:val="Rubrik4utannumrering"/>
      </w:pPr>
      <w:r w:rsidRPr="007A470D">
        <w:t>Ytterligare föreskrifter</w:t>
      </w:r>
    </w:p>
    <w:p w14:paraId="33A9656C" w14:textId="77777777" w:rsidR="008539B5" w:rsidRDefault="008539B5" w:rsidP="008539B5">
      <w:pPr>
        <w:pStyle w:val="Brdtext"/>
      </w:pPr>
      <w:r>
        <w:rPr>
          <w:b/>
        </w:rPr>
        <w:t>16</w:t>
      </w:r>
      <w:r w:rsidRPr="007A470D">
        <w:rPr>
          <w:b/>
        </w:rPr>
        <w:t> §</w:t>
      </w:r>
      <w:r w:rsidRPr="007A470D">
        <w:t>    Regeringen eller den myndighet som regeringen bestämmer får meddela ytterligare föreskrifter i frågor som rör förordning (EU) 2017/745, förordning (EU) 2017/746 och denna lag och som behövs för att skydda människors hälsa och säkerhet.</w:t>
      </w:r>
      <w:r>
        <w:t xml:space="preserve"> </w:t>
      </w:r>
    </w:p>
    <w:p w14:paraId="04A4ABEA" w14:textId="77777777" w:rsidR="008539B5" w:rsidDel="00CF700C" w:rsidRDefault="008539B5" w:rsidP="008539B5">
      <w:pPr>
        <w:pStyle w:val="Rubrik4utannumrering"/>
      </w:pPr>
      <w:r>
        <w:t>T</w:t>
      </w:r>
      <w:r w:rsidDel="00CF700C">
        <w:t xml:space="preserve">illhandahållande av dokumentation </w:t>
      </w:r>
    </w:p>
    <w:p w14:paraId="3C63F504" w14:textId="77777777" w:rsidR="008539B5" w:rsidRPr="00D97A8B" w:rsidRDefault="008539B5" w:rsidP="008539B5">
      <w:pPr>
        <w:pStyle w:val="Brdtext"/>
      </w:pPr>
      <w:r w:rsidRPr="00AF562E">
        <w:rPr>
          <w:b/>
        </w:rPr>
        <w:t>1</w:t>
      </w:r>
      <w:r>
        <w:rPr>
          <w:b/>
        </w:rPr>
        <w:t>7</w:t>
      </w:r>
      <w:r w:rsidRPr="00AF562E" w:rsidDel="00CF700C">
        <w:rPr>
          <w:b/>
        </w:rPr>
        <w:t> §</w:t>
      </w:r>
      <w:r w:rsidDel="00CF700C">
        <w:t>    Den dokumentation som avses i</w:t>
      </w:r>
      <w:r>
        <w:t xml:space="preserve"> </w:t>
      </w:r>
      <w:r w:rsidDel="00CF700C">
        <w:t>kapitel III avsnitt 7</w:t>
      </w:r>
      <w:r>
        <w:t xml:space="preserve"> </w:t>
      </w:r>
      <w:r w:rsidDel="00CF700C">
        <w:t>i bilaga IX</w:t>
      </w:r>
      <w:r>
        <w:t xml:space="preserve"> </w:t>
      </w:r>
      <w:r w:rsidDel="00CF700C">
        <w:t>till förordning (EU) 2017/745 och kapitel III avsnitt 6</w:t>
      </w:r>
      <w:r>
        <w:t xml:space="preserve"> </w:t>
      </w:r>
      <w:r w:rsidDel="00CF700C">
        <w:t>i bilaga IX</w:t>
      </w:r>
      <w:r>
        <w:t xml:space="preserve"> </w:t>
      </w:r>
      <w:r w:rsidDel="00CF700C">
        <w:t>till förord</w:t>
      </w:r>
      <w:r>
        <w:softHyphen/>
      </w:r>
      <w:r w:rsidDel="00CF700C">
        <w:t xml:space="preserve">ning (EU) 2017/746 ska hållas tillgänglig för de behöriga myndigheter som utsetts enligt respektive förordning under den tid som anges i </w:t>
      </w:r>
      <w:r>
        <w:t xml:space="preserve">bilagorna </w:t>
      </w:r>
      <w:r w:rsidDel="00CF700C">
        <w:t>även om tillverkaren eller dennes auktoriserade representant försätts i konkurs, går i likvidation eller upphör med sin verksamhet. Till</w:t>
      </w:r>
      <w:r>
        <w:softHyphen/>
      </w:r>
      <w:r w:rsidDel="00CF700C">
        <w:t>verkaren eller dennes auktoriserade repre</w:t>
      </w:r>
      <w:r w:rsidRPr="009E3E74" w:rsidDel="00CF700C">
        <w:t xml:space="preserve">sentant ska i sådana fall anmäla till den </w:t>
      </w:r>
      <w:r w:rsidDel="00CF700C">
        <w:t>myndighet som regeringen bestämmer</w:t>
      </w:r>
      <w:r w:rsidRPr="009E3E74" w:rsidDel="00CF700C">
        <w:t xml:space="preserve"> vem som ansvarar för arkiveringen av handlingarna och var de förvaras</w:t>
      </w:r>
      <w:r>
        <w:t>.</w:t>
      </w:r>
    </w:p>
    <w:p w14:paraId="61BB7F74" w14:textId="77777777" w:rsidR="008539B5" w:rsidRPr="00811E52" w:rsidRDefault="008539B5" w:rsidP="008539B5">
      <w:pPr>
        <w:pStyle w:val="Slutstreck"/>
      </w:pPr>
      <w:r w:rsidRPr="00811E52">
        <w:t>                      </w:t>
      </w:r>
    </w:p>
    <w:p w14:paraId="57A55D64" w14:textId="77777777" w:rsidR="008539B5" w:rsidRDefault="008539B5" w:rsidP="008539B5">
      <w:pPr>
        <w:pStyle w:val="Rubrik2utannumrering"/>
        <w:ind w:left="907" w:hanging="907"/>
      </w:pPr>
    </w:p>
    <w:p w14:paraId="400A6200" w14:textId="153970B4" w:rsidR="008539B5" w:rsidRPr="00E85CB6" w:rsidRDefault="008539B5" w:rsidP="008539B5">
      <w:pPr>
        <w:pStyle w:val="Brdtext"/>
        <w:sectPr w:rsidR="008539B5" w:rsidRPr="00E85CB6" w:rsidSect="00155500">
          <w:headerReference w:type="even" r:id="rId275"/>
          <w:headerReference w:type="default" r:id="rId276"/>
          <w:footerReference w:type="even" r:id="rId277"/>
          <w:footerReference w:type="default" r:id="rId278"/>
          <w:headerReference w:type="first" r:id="rId279"/>
          <w:footerReference w:type="first" r:id="rId280"/>
          <w:footnotePr>
            <w:numRestart w:val="eachSect"/>
          </w:footnotePr>
          <w:pgSz w:w="9356" w:h="13721" w:code="9"/>
          <w:pgMar w:top="794" w:right="2438" w:bottom="1191" w:left="1021" w:header="0" w:footer="709" w:gutter="0"/>
          <w:cols w:space="708"/>
          <w:docGrid w:linePitch="360"/>
        </w:sectPr>
      </w:pPr>
    </w:p>
    <w:p w14:paraId="68AB86A6" w14:textId="3245EFB9" w:rsidR="008539B5" w:rsidRDefault="008539B5" w:rsidP="008539B5">
      <w:pPr>
        <w:pStyle w:val="Rubrik2utannumrering"/>
        <w:spacing w:before="0"/>
        <w:ind w:left="907" w:hanging="907"/>
      </w:pPr>
      <w:r>
        <w:t>1.1</w:t>
      </w:r>
      <w:r>
        <w:tab/>
        <w:t xml:space="preserve">Förslag till lag med </w:t>
      </w:r>
      <w:r w:rsidRPr="00E85CB6">
        <w:t>kompletterande</w:t>
      </w:r>
      <w:r>
        <w:t xml:space="preserve"> bestämmelser till EU:s förordningar om medicintekniska produkter</w:t>
      </w:r>
    </w:p>
    <w:p w14:paraId="1759776F" w14:textId="77777777" w:rsidR="008539B5" w:rsidRDefault="008539B5" w:rsidP="008539B5">
      <w:pPr>
        <w:pStyle w:val="Brdtext"/>
      </w:pPr>
      <w:r>
        <w:t>Härigenom föreskrivs följande.</w:t>
      </w:r>
    </w:p>
    <w:p w14:paraId="5E478ABB" w14:textId="77777777" w:rsidR="008539B5" w:rsidRDefault="008539B5" w:rsidP="008539B5">
      <w:pPr>
        <w:pStyle w:val="Rubrik3utannumrering"/>
      </w:pPr>
      <w:r>
        <w:t>1</w:t>
      </w:r>
      <w:r>
        <w:rPr>
          <w:rFonts w:ascii="Cambria" w:hAnsi="Cambria" w:cs="Cambria"/>
        </w:rPr>
        <w:t> </w:t>
      </w:r>
      <w:r>
        <w:t>kap. Inledande best</w:t>
      </w:r>
      <w:r w:rsidRPr="008F5DE1">
        <w:rPr>
          <w:rFonts w:cs="TradeGothic"/>
        </w:rPr>
        <w:t>ä</w:t>
      </w:r>
      <w:r>
        <w:t>mmelser</w:t>
      </w:r>
    </w:p>
    <w:p w14:paraId="79A2049E" w14:textId="77777777" w:rsidR="008539B5" w:rsidRPr="008F5DE1" w:rsidRDefault="008539B5" w:rsidP="008539B5">
      <w:pPr>
        <w:pStyle w:val="Brdtext"/>
      </w:pPr>
      <w:r>
        <w:rPr>
          <w:b/>
        </w:rPr>
        <w:t>1</w:t>
      </w:r>
      <w:r w:rsidRPr="00640C08">
        <w:rPr>
          <w:b/>
        </w:rPr>
        <w:t> §</w:t>
      </w:r>
      <w:r w:rsidRPr="00640C08">
        <w:t>    </w:t>
      </w:r>
      <w:r>
        <w:t>Denna lag kom</w:t>
      </w:r>
      <w:r>
        <w:softHyphen/>
        <w:t>plet</w:t>
      </w:r>
      <w:r>
        <w:softHyphen/>
        <w:t xml:space="preserve">terar </w:t>
      </w:r>
      <w:r w:rsidRPr="00F7547E">
        <w:t>Europaparlamentets och rådets för</w:t>
      </w:r>
      <w:r>
        <w:softHyphen/>
      </w:r>
      <w:r w:rsidRPr="00F7547E">
        <w:t>ord</w:t>
      </w:r>
      <w:r>
        <w:softHyphen/>
      </w:r>
      <w:r w:rsidRPr="00F7547E">
        <w:t>ning (EU) 2017/745 a</w:t>
      </w:r>
      <w:r>
        <w:t xml:space="preserve">v den 5 april </w:t>
      </w:r>
      <w:r w:rsidRPr="00F7547E">
        <w:t>2017 om medicinteknisk</w:t>
      </w:r>
      <w:r>
        <w:t>a pro</w:t>
      </w:r>
      <w:r>
        <w:softHyphen/>
        <w:t>dukter, om ändring av dire</w:t>
      </w:r>
      <w:r w:rsidRPr="00F7547E">
        <w:t>ktiv 2001/83/EG, förordning (EG) nr 178/2002 och förord</w:t>
      </w:r>
      <w:r>
        <w:softHyphen/>
      </w:r>
      <w:r w:rsidRPr="00F7547E">
        <w:t>ning (EG) nr 1223/2009 och om upp</w:t>
      </w:r>
      <w:r>
        <w:softHyphen/>
      </w:r>
      <w:r w:rsidRPr="00F7547E">
        <w:t>häv</w:t>
      </w:r>
      <w:r>
        <w:softHyphen/>
      </w:r>
      <w:r w:rsidRPr="00F7547E">
        <w:t>an</w:t>
      </w:r>
      <w:r>
        <w:softHyphen/>
      </w:r>
      <w:r w:rsidRPr="00F7547E">
        <w:t>de av rådets dir</w:t>
      </w:r>
      <w:r>
        <w:t xml:space="preserve">ektiv 90/385/EEG och </w:t>
      </w:r>
      <w:r w:rsidRPr="00C76896">
        <w:t>93</w:t>
      </w:r>
      <w:r>
        <w:t>/42/EEG.</w:t>
      </w:r>
    </w:p>
    <w:p w14:paraId="579815B0" w14:textId="77777777" w:rsidR="008539B5" w:rsidRDefault="008539B5" w:rsidP="008539B5">
      <w:pPr>
        <w:pStyle w:val="Brdtextmedindrag"/>
      </w:pPr>
      <w:r>
        <w:t xml:space="preserve">I lagen regleras även </w:t>
      </w:r>
      <w:r w:rsidRPr="00D57F19">
        <w:t>frågor som inte omfattas av EU-för</w:t>
      </w:r>
      <w:r>
        <w:softHyphen/>
      </w:r>
      <w:r w:rsidRPr="00D57F19">
        <w:t>ord</w:t>
      </w:r>
      <w:r>
        <w:softHyphen/>
      </w:r>
      <w:r w:rsidRPr="00D57F19">
        <w:t>ning</w:t>
      </w:r>
      <w:r>
        <w:softHyphen/>
        <w:t>en.</w:t>
      </w:r>
    </w:p>
    <w:p w14:paraId="0084D72F" w14:textId="77777777" w:rsidR="008539B5" w:rsidRPr="00B41682" w:rsidRDefault="008539B5" w:rsidP="008539B5">
      <w:pPr>
        <w:pStyle w:val="Brdtextmedindrag"/>
      </w:pPr>
    </w:p>
    <w:p w14:paraId="033FDC2D" w14:textId="77777777" w:rsidR="008539B5" w:rsidRDefault="008539B5" w:rsidP="008539B5">
      <w:pPr>
        <w:pStyle w:val="Brdtext"/>
      </w:pPr>
      <w:r>
        <w:rPr>
          <w:b/>
        </w:rPr>
        <w:t>2 §    </w:t>
      </w:r>
      <w:r w:rsidRPr="00E656ED">
        <w:t xml:space="preserve">Termer och uttryck i denna lag har samma betydelse som i </w:t>
      </w:r>
      <w:r w:rsidRPr="0003097D">
        <w:t>för</w:t>
      </w:r>
      <w:r>
        <w:softHyphen/>
      </w:r>
      <w:r w:rsidRPr="0003097D">
        <w:t>ord</w:t>
      </w:r>
      <w:r>
        <w:softHyphen/>
      </w:r>
      <w:r w:rsidRPr="0003097D">
        <w:t>ning (EU) 2017/745.</w:t>
      </w:r>
    </w:p>
    <w:p w14:paraId="43EE635F" w14:textId="77777777" w:rsidR="008539B5" w:rsidRDefault="008539B5" w:rsidP="008539B5">
      <w:pPr>
        <w:pStyle w:val="Brdtextmedindrag"/>
      </w:pPr>
      <w:r w:rsidRPr="00977E06">
        <w:t xml:space="preserve">Med produkter avses i denna lag, om inte annat anges, </w:t>
      </w:r>
    </w:p>
    <w:p w14:paraId="2B66FB41" w14:textId="77777777" w:rsidR="008539B5" w:rsidRDefault="008539B5" w:rsidP="008539B5">
      <w:pPr>
        <w:pStyle w:val="Brdtextmedindrag"/>
      </w:pPr>
      <w:r>
        <w:t>– </w:t>
      </w:r>
      <w:r w:rsidRPr="00977E06">
        <w:t>med</w:t>
      </w:r>
      <w:r>
        <w:softHyphen/>
      </w:r>
      <w:r w:rsidRPr="00977E06">
        <w:t>icin</w:t>
      </w:r>
      <w:r>
        <w:softHyphen/>
      </w:r>
      <w:r w:rsidRPr="00977E06">
        <w:t>tekni</w:t>
      </w:r>
      <w:r>
        <w:softHyphen/>
      </w:r>
      <w:r w:rsidRPr="00977E06">
        <w:t xml:space="preserve">ska produkter, </w:t>
      </w:r>
    </w:p>
    <w:p w14:paraId="28C1BFA3"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w:t>
      </w:r>
      <w:r w:rsidRPr="00977E06">
        <w:t xml:space="preserve"> och </w:t>
      </w:r>
    </w:p>
    <w:p w14:paraId="2BE18D95" w14:textId="77777777" w:rsidR="008539B5" w:rsidRDefault="008539B5" w:rsidP="008539B5">
      <w:pPr>
        <w:pStyle w:val="Brdtextmedindrag"/>
      </w:pPr>
      <w:r>
        <w:t>– </w:t>
      </w:r>
      <w:r w:rsidRPr="00977E06">
        <w:t>pro</w:t>
      </w:r>
      <w:r>
        <w:softHyphen/>
      </w:r>
      <w:r w:rsidRPr="00977E06">
        <w:t xml:space="preserve">dukter som </w:t>
      </w:r>
      <w:r>
        <w:t>anges</w:t>
      </w:r>
      <w:r w:rsidRPr="00977E06">
        <w:t xml:space="preserve"> i bilaga XVI </w:t>
      </w:r>
      <w:r>
        <w:t>till</w:t>
      </w:r>
      <w:r w:rsidRPr="00977E06">
        <w:t xml:space="preserve"> förordning (EU) 2017/745.</w:t>
      </w:r>
      <w:r>
        <w:t xml:space="preserve"> </w:t>
      </w:r>
    </w:p>
    <w:p w14:paraId="07015DE8" w14:textId="77777777" w:rsidR="008539B5" w:rsidRDefault="008539B5" w:rsidP="008539B5">
      <w:pPr>
        <w:pStyle w:val="Brdtextmedindrag"/>
        <w:ind w:firstLine="0"/>
        <w:rPr>
          <w:b/>
        </w:rPr>
      </w:pPr>
    </w:p>
    <w:p w14:paraId="5A7C396A" w14:textId="77777777" w:rsidR="008539B5" w:rsidRPr="0037743B" w:rsidRDefault="008539B5" w:rsidP="008539B5">
      <w:pPr>
        <w:pStyle w:val="Brdtextmedindrag"/>
        <w:ind w:firstLine="0"/>
        <w:rPr>
          <w:b/>
        </w:rPr>
      </w:pPr>
      <w:bookmarkStart w:id="873" w:name="_Hlk23762433"/>
      <w:r w:rsidRPr="0037743B">
        <w:rPr>
          <w:b/>
        </w:rPr>
        <w:t>3 §    </w:t>
      </w:r>
      <w:r>
        <w:t xml:space="preserve">Om inget annat följer av </w:t>
      </w:r>
      <w:r w:rsidRPr="00977E06">
        <w:t>förordning (EU) 2017/745</w:t>
      </w:r>
      <w:r>
        <w:t xml:space="preserve"> eller denna lag, så gäller p</w:t>
      </w:r>
      <w:r w:rsidRPr="007D53B6">
        <w:t>roduktsäkerhetslagen</w:t>
      </w:r>
      <w:r>
        <w:t xml:space="preserve"> </w:t>
      </w:r>
      <w:r w:rsidRPr="00850A65">
        <w:t>(2004:451)</w:t>
      </w:r>
      <w:r w:rsidRPr="007D53B6">
        <w:t xml:space="preserve"> </w:t>
      </w:r>
      <w:r>
        <w:t xml:space="preserve">för </w:t>
      </w:r>
      <w:r w:rsidRPr="007D53B6">
        <w:t>medi</w:t>
      </w:r>
      <w:r>
        <w:softHyphen/>
      </w:r>
      <w:r w:rsidRPr="007D53B6">
        <w:t>c</w:t>
      </w:r>
      <w:r>
        <w:softHyphen/>
      </w:r>
      <w:r w:rsidRPr="007D53B6">
        <w:t>in</w:t>
      </w:r>
      <w:r>
        <w:softHyphen/>
      </w:r>
      <w:r w:rsidRPr="007D53B6">
        <w:t>tekniska pro</w:t>
      </w:r>
      <w:r>
        <w:softHyphen/>
      </w:r>
      <w:r w:rsidRPr="007D53B6">
        <w:t>dukt</w:t>
      </w:r>
      <w:r>
        <w:softHyphen/>
      </w:r>
      <w:r w:rsidRPr="007D53B6">
        <w:t>er som är avsedda för konsumenter eller som kan antas komma att användas av konsumenter</w:t>
      </w:r>
      <w:r>
        <w:t>.</w:t>
      </w:r>
    </w:p>
    <w:bookmarkEnd w:id="873"/>
    <w:p w14:paraId="6AB370D2" w14:textId="77777777" w:rsidR="008539B5" w:rsidRDefault="008539B5" w:rsidP="008539B5">
      <w:pPr>
        <w:pStyle w:val="Rubrik3utannumrering"/>
      </w:pPr>
      <w:r>
        <w:t>2</w:t>
      </w:r>
      <w:r>
        <w:rPr>
          <w:rFonts w:ascii="Cambria" w:hAnsi="Cambria" w:cs="Cambria"/>
        </w:rPr>
        <w:t> </w:t>
      </w:r>
      <w:r>
        <w:t>kap. Kliniska pr</w:t>
      </w:r>
      <w:r>
        <w:rPr>
          <w:rFonts w:cs="TradeGothic"/>
        </w:rPr>
        <w:t>ö</w:t>
      </w:r>
      <w:r>
        <w:t xml:space="preserve">vningar </w:t>
      </w:r>
    </w:p>
    <w:p w14:paraId="00FC15EA" w14:textId="77777777" w:rsidR="008539B5" w:rsidRPr="00B41682" w:rsidRDefault="008539B5" w:rsidP="008539B5">
      <w:pPr>
        <w:pStyle w:val="Rubrik4utannumrering"/>
        <w:spacing w:before="0"/>
      </w:pPr>
      <w:r w:rsidRPr="00040695">
        <w:t xml:space="preserve">Informerat samtycke för försökspersoner </w:t>
      </w:r>
      <w:r w:rsidRPr="003F3FBB">
        <w:t xml:space="preserve">vars mening inte kan inhämtas </w:t>
      </w:r>
    </w:p>
    <w:p w14:paraId="61E15B84" w14:textId="77777777" w:rsidR="008539B5" w:rsidRDefault="008539B5" w:rsidP="008539B5">
      <w:pPr>
        <w:pStyle w:val="Brdtext"/>
      </w:pPr>
      <w:r>
        <w:rPr>
          <w:b/>
        </w:rPr>
        <w:t>1</w:t>
      </w:r>
      <w:r w:rsidRPr="00640C08">
        <w:rPr>
          <w:b/>
        </w:rPr>
        <w:t> §</w:t>
      </w:r>
      <w:r w:rsidRPr="00640C08">
        <w:t>    </w:t>
      </w:r>
      <w:r w:rsidRPr="00741727">
        <w:t>För en försöksperson som inte är beslutskompetent på grund av sjuk</w:t>
      </w:r>
      <w:r>
        <w:softHyphen/>
      </w:r>
      <w:r w:rsidRPr="00741727">
        <w:t>dom, psykisk störning, försvagat hälsotillstånd eller något annat liknande förhållande</w:t>
      </w:r>
      <w:r>
        <w:t>,</w:t>
      </w:r>
      <w:r w:rsidRPr="00741727">
        <w:t xml:space="preserve"> är en god man eller förvaltare enligt</w:t>
      </w:r>
      <w:r>
        <w:t xml:space="preserve"> 11 </w:t>
      </w:r>
      <w:r w:rsidRPr="00741727">
        <w:t>kap. 4 eller 7 § föräldrabalken, med behörighet att sörja för den enskildes person, den lagligen utsedda ställföreträdare som får ge informerat samtycke till en klinisk prövning</w:t>
      </w:r>
      <w:r>
        <w:t xml:space="preserve"> </w:t>
      </w:r>
      <w:r w:rsidRPr="00741727">
        <w:t>på försökspersonens vägnar.</w:t>
      </w:r>
    </w:p>
    <w:p w14:paraId="1D80C8EC" w14:textId="77777777" w:rsidR="008539B5" w:rsidRDefault="008539B5" w:rsidP="008539B5">
      <w:pPr>
        <w:pStyle w:val="Rubrik4utannumrering"/>
      </w:pPr>
      <w:r>
        <w:t>Informerat samtycke för försökspersoner som är underåriga</w:t>
      </w:r>
    </w:p>
    <w:p w14:paraId="70A8CF3D" w14:textId="77777777" w:rsidR="008539B5" w:rsidRDefault="008539B5" w:rsidP="008539B5">
      <w:pPr>
        <w:pStyle w:val="Brdtextmedindrag"/>
        <w:ind w:firstLine="0"/>
      </w:pPr>
      <w:r w:rsidRPr="000A340C">
        <w:rPr>
          <w:b/>
        </w:rPr>
        <w:t>2 §</w:t>
      </w:r>
      <w:r>
        <w:t>    </w:t>
      </w:r>
      <w:r w:rsidRPr="00B35736">
        <w:t>För en försöksperson som är underårig är vårdnadshavarna de lag</w:t>
      </w:r>
      <w:r>
        <w:softHyphen/>
      </w:r>
      <w:r w:rsidRPr="00B35736">
        <w:t>ligen utsedda ställföreträdare som får ge informerat samtycke till en klinisk prövning på försökspersonens vägnar. En underårig för</w:t>
      </w:r>
      <w:r>
        <w:softHyphen/>
      </w:r>
      <w:r w:rsidRPr="00B35736">
        <w:t>söks</w:t>
      </w:r>
      <w:r>
        <w:softHyphen/>
      </w:r>
      <w:r w:rsidRPr="00B35736">
        <w:t>person som har fyllt 15 år ska också själv ge sitt informer</w:t>
      </w:r>
      <w:r>
        <w:softHyphen/>
      </w:r>
      <w:r w:rsidRPr="00B35736">
        <w:t>ade sam</w:t>
      </w:r>
      <w:r>
        <w:softHyphen/>
      </w:r>
      <w:r w:rsidRPr="00B35736">
        <w:t>tycke till att delta i den kliniska pröv</w:t>
      </w:r>
      <w:r>
        <w:softHyphen/>
      </w:r>
      <w:r w:rsidRPr="00B35736">
        <w:t>ning</w:t>
      </w:r>
      <w:r>
        <w:softHyphen/>
      </w:r>
      <w:r w:rsidRPr="00B35736">
        <w:t>en, under förut</w:t>
      </w:r>
      <w:r>
        <w:softHyphen/>
      </w:r>
      <w:r w:rsidRPr="00B35736">
        <w:t>sätt</w:t>
      </w:r>
      <w:r>
        <w:softHyphen/>
      </w:r>
      <w:r w:rsidRPr="00B35736">
        <w:t>ning att den under</w:t>
      </w:r>
      <w:r>
        <w:softHyphen/>
      </w:r>
      <w:r w:rsidRPr="00B35736">
        <w:t>årige inser vad prövningen</w:t>
      </w:r>
      <w:r>
        <w:t xml:space="preserve"> </w:t>
      </w:r>
      <w:r w:rsidRPr="00B35736">
        <w:t>inne</w:t>
      </w:r>
      <w:r>
        <w:softHyphen/>
      </w:r>
      <w:r w:rsidRPr="00B35736">
        <w:t>bär för honom eller henne. Ett sådant informerat samtycke ska inhämtas i enlighet med vad som regleras om en försöksperson i artikel</w:t>
      </w:r>
      <w:r>
        <w:t xml:space="preserve"> 63.1</w:t>
      </w:r>
      <w:r w:rsidRPr="00B35736">
        <w:t xml:space="preserve"> i förordning (EU) </w:t>
      </w:r>
      <w:r>
        <w:t>2017/745</w:t>
      </w:r>
      <w:r w:rsidRPr="00B35736">
        <w:t>.</w:t>
      </w:r>
    </w:p>
    <w:p w14:paraId="17233845" w14:textId="77777777" w:rsidR="008539B5" w:rsidRPr="00F26DE9" w:rsidRDefault="008539B5" w:rsidP="008539B5">
      <w:pPr>
        <w:pStyle w:val="Rubrik4utannumrering"/>
      </w:pPr>
      <w:r>
        <w:t>Ersättningsgarantier</w:t>
      </w:r>
    </w:p>
    <w:p w14:paraId="3D327221" w14:textId="77777777" w:rsidR="008539B5" w:rsidRDefault="008539B5" w:rsidP="008539B5">
      <w:pPr>
        <w:pStyle w:val="Brdtext"/>
      </w:pPr>
      <w:r>
        <w:rPr>
          <w:b/>
        </w:rPr>
        <w:t>3</w:t>
      </w:r>
      <w:r w:rsidRPr="00640C08">
        <w:rPr>
          <w:b/>
        </w:rPr>
        <w:t> §</w:t>
      </w:r>
      <w:r w:rsidRPr="00640C08">
        <w:t>    </w:t>
      </w:r>
      <w:r w:rsidRPr="00F26DE9">
        <w:t>Sponsorn för en klinisk prövning är skyldig att genom för</w:t>
      </w:r>
      <w:r>
        <w:softHyphen/>
      </w:r>
      <w:r w:rsidRPr="00F26DE9">
        <w:t>säkr</w:t>
      </w:r>
      <w:r>
        <w:softHyphen/>
      </w:r>
      <w:r w:rsidRPr="00F26DE9">
        <w:t>ing eller på annat sätt garantera att för</w:t>
      </w:r>
      <w:r>
        <w:softHyphen/>
      </w:r>
      <w:r w:rsidRPr="00F26DE9">
        <w:t>söks</w:t>
      </w:r>
      <w:r>
        <w:softHyphen/>
      </w:r>
      <w:r w:rsidRPr="00F26DE9">
        <w:t>personen får ersätt</w:t>
      </w:r>
      <w:r>
        <w:softHyphen/>
      </w:r>
      <w:r w:rsidRPr="00F26DE9">
        <w:t xml:space="preserve">ning </w:t>
      </w:r>
      <w:r>
        <w:t xml:space="preserve">om </w:t>
      </w:r>
      <w:r w:rsidRPr="00F26DE9">
        <w:t>sponsorn eller pröv</w:t>
      </w:r>
      <w:r>
        <w:softHyphen/>
      </w:r>
      <w:r w:rsidRPr="00F26DE9">
        <w:t>ar</w:t>
      </w:r>
      <w:r>
        <w:softHyphen/>
      </w:r>
      <w:r w:rsidRPr="00F26DE9">
        <w:t>en blir skyldig att betala sådan. Skadeskyddet eller ersätt</w:t>
      </w:r>
      <w:r>
        <w:softHyphen/>
      </w:r>
      <w:r w:rsidRPr="00F26DE9">
        <w:t>nings</w:t>
      </w:r>
      <w:r>
        <w:softHyphen/>
      </w:r>
      <w:r w:rsidRPr="00F26DE9">
        <w:t>garan</w:t>
      </w:r>
      <w:r>
        <w:softHyphen/>
      </w:r>
      <w:r w:rsidRPr="00F26DE9">
        <w:t>tin ska vara förenlig med risk</w:t>
      </w:r>
      <w:r>
        <w:softHyphen/>
      </w:r>
      <w:r w:rsidRPr="00F26DE9">
        <w:t>ens karaktär och omfattning.</w:t>
      </w:r>
    </w:p>
    <w:p w14:paraId="53512544" w14:textId="77777777" w:rsidR="008539B5" w:rsidRPr="00B41682" w:rsidRDefault="008539B5" w:rsidP="008539B5">
      <w:pPr>
        <w:pStyle w:val="Rubrik4utannumrering"/>
      </w:pPr>
      <w:r>
        <w:t xml:space="preserve">Tillstånd att genomföra en klinisk prövning </w:t>
      </w:r>
    </w:p>
    <w:p w14:paraId="6B0F9444" w14:textId="77777777" w:rsidR="008539B5" w:rsidRDefault="008539B5" w:rsidP="008539B5">
      <w:pPr>
        <w:pStyle w:val="Brdtext"/>
      </w:pPr>
      <w:r>
        <w:rPr>
          <w:b/>
        </w:rPr>
        <w:t>4</w:t>
      </w:r>
      <w:r w:rsidRPr="00640C08">
        <w:rPr>
          <w:b/>
        </w:rPr>
        <w:t> §</w:t>
      </w:r>
      <w:r w:rsidRPr="00640C08">
        <w:t>    </w:t>
      </w:r>
      <w:r>
        <w:t xml:space="preserve">Den myndighet som regeringen bestämmer prövar frågor om </w:t>
      </w:r>
    </w:p>
    <w:p w14:paraId="4FB7EA7D" w14:textId="77777777" w:rsidR="008539B5" w:rsidRDefault="008539B5" w:rsidP="008539B5">
      <w:pPr>
        <w:pStyle w:val="Brdtextmedindrag"/>
      </w:pPr>
      <w:r>
        <w:t>1. tillstånd att genomföra en klinisk prövning, och</w:t>
      </w:r>
    </w:p>
    <w:p w14:paraId="5DABABEE" w14:textId="77777777" w:rsidR="008539B5" w:rsidRDefault="008539B5" w:rsidP="008539B5">
      <w:pPr>
        <w:pStyle w:val="Brdtextmedindrag"/>
      </w:pPr>
      <w:r>
        <w:t>2. väsentliga ändringar av en sådan prövning</w:t>
      </w:r>
      <w:r w:rsidDel="00041E25">
        <w:t>.</w:t>
      </w:r>
    </w:p>
    <w:p w14:paraId="1DEFA03B" w14:textId="77777777" w:rsidR="008539B5" w:rsidRDefault="008539B5" w:rsidP="008539B5">
      <w:pPr>
        <w:pStyle w:val="Brdtextmedindrag"/>
      </w:pPr>
      <w:r>
        <w:t xml:space="preserve">Av artiklarna 62.4 b, 70.7, 75.3 och 78.10 </w:t>
      </w:r>
      <w:r w:rsidRPr="0049053B">
        <w:t xml:space="preserve">i förordning (EU) 2017/745 </w:t>
      </w:r>
      <w:r w:rsidRPr="003022F6">
        <w:t xml:space="preserve">följer att en klinisk prövning </w:t>
      </w:r>
      <w:r>
        <w:t xml:space="preserve">inte </w:t>
      </w:r>
      <w:r w:rsidRPr="003022F6">
        <w:t>får genom</w:t>
      </w:r>
      <w:r w:rsidRPr="003022F6">
        <w:softHyphen/>
        <w:t>för</w:t>
      </w:r>
      <w:r w:rsidRPr="003022F6">
        <w:softHyphen/>
        <w:t>as, påbörjas eller genom</w:t>
      </w:r>
      <w:r>
        <w:softHyphen/>
      </w:r>
      <w:r w:rsidRPr="003022F6">
        <w:t xml:space="preserve">föras med en väsentlig ändring </w:t>
      </w:r>
      <w:r>
        <w:t>om Etik</w:t>
      </w:r>
      <w:r>
        <w:softHyphen/>
        <w:t>pröv</w:t>
      </w:r>
      <w:r>
        <w:softHyphen/>
        <w:t>nings</w:t>
      </w:r>
      <w:r>
        <w:softHyphen/>
        <w:t>myndigheten vid sin etiska gransk</w:t>
      </w:r>
      <w:r>
        <w:softHyphen/>
        <w:t>ning enligt lagen (2020:000) med kompletterande bestäm</w:t>
      </w:r>
      <w:r>
        <w:softHyphen/>
        <w:t>melser om etisk granskning till EU:s för</w:t>
      </w:r>
      <w:r>
        <w:softHyphen/>
        <w:t>ord</w:t>
      </w:r>
      <w:r>
        <w:softHyphen/>
        <w:t>ningar om medicin</w:t>
      </w:r>
      <w:r>
        <w:softHyphen/>
        <w:t>tekniska produkter har avgett ett nega</w:t>
      </w:r>
      <w:r>
        <w:softHyphen/>
        <w:t>tivt yttrande avseende den kliniska pröv</w:t>
      </w:r>
      <w:r>
        <w:softHyphen/>
        <w:t>ningen. Om Etik</w:t>
      </w:r>
      <w:r>
        <w:softHyphen/>
        <w:t>pröv</w:t>
      </w:r>
      <w:r>
        <w:softHyphen/>
        <w:t>nings</w:t>
      </w:r>
      <w:r>
        <w:softHyphen/>
        <w:t>myndigheten efter sin granskning har avgett ett yttrande med vill</w:t>
      </w:r>
      <w:r>
        <w:softHyphen/>
        <w:t>kor för prövningens genomförande ska vill</w:t>
      </w:r>
      <w:r>
        <w:softHyphen/>
        <w:t>koren beaktas vid tillstånds</w:t>
      </w:r>
      <w:r>
        <w:softHyphen/>
        <w:t>giv</w:t>
      </w:r>
      <w:r>
        <w:softHyphen/>
        <w:t xml:space="preserve">ningen. </w:t>
      </w:r>
    </w:p>
    <w:p w14:paraId="0CE2B7F3" w14:textId="77777777" w:rsidR="008539B5" w:rsidRDefault="008539B5" w:rsidP="008539B5">
      <w:pPr>
        <w:pStyle w:val="Rubrik4utannumrering"/>
      </w:pPr>
      <w:r>
        <w:t xml:space="preserve">Bevarande av dokumentation </w:t>
      </w:r>
    </w:p>
    <w:p w14:paraId="70B7A7D0" w14:textId="77777777" w:rsidR="008539B5" w:rsidRPr="00075F62" w:rsidRDefault="008539B5" w:rsidP="008539B5">
      <w:pPr>
        <w:pStyle w:val="Brdtextmedindrag"/>
        <w:ind w:firstLine="0"/>
      </w:pPr>
      <w:r>
        <w:rPr>
          <w:b/>
        </w:rPr>
        <w:t>5</w:t>
      </w:r>
      <w:r w:rsidRPr="009A11D4">
        <w:rPr>
          <w:b/>
        </w:rPr>
        <w:t> §    </w:t>
      </w:r>
      <w:r>
        <w:t>Den dokumentation som avses i</w:t>
      </w:r>
      <w:r w:rsidRPr="00D7267D">
        <w:t xml:space="preserve"> kapitel III avsnitt 3</w:t>
      </w:r>
      <w:r>
        <w:t xml:space="preserve"> </w:t>
      </w:r>
      <w:r w:rsidRPr="00D7267D">
        <w:t xml:space="preserve">i bilaga XV till </w:t>
      </w:r>
      <w:r>
        <w:t>förordning (EU) 2017/745 ska hållas tillgänglig för de be</w:t>
      </w:r>
      <w:r>
        <w:softHyphen/>
        <w:t>höriga myndigheterna under den tid som anges i bilagan även om sponsorn, dennes kon</w:t>
      </w:r>
      <w:r>
        <w:softHyphen/>
        <w:t>takt</w:t>
      </w:r>
      <w:r>
        <w:softHyphen/>
        <w:t>person eller den rättsliga före</w:t>
      </w:r>
      <w:r>
        <w:softHyphen/>
        <w:t>träd</w:t>
      </w:r>
      <w:r>
        <w:softHyphen/>
        <w:t>aren försätts i konkurs, går i likvidation eller upphör med sin verk</w:t>
      </w:r>
      <w:r>
        <w:softHyphen/>
        <w:t>samhet. Sponsorn, dennes kontakt</w:t>
      </w:r>
      <w:r>
        <w:softHyphen/>
        <w:t>person eller den rättsliga före</w:t>
      </w:r>
      <w:r>
        <w:softHyphen/>
        <w:t xml:space="preserve">trädaren </w:t>
      </w:r>
      <w:r w:rsidRPr="009E3E74">
        <w:t xml:space="preserve">ska i sådana fall anmäla till den </w:t>
      </w:r>
      <w:r>
        <w:t>myndighet som reger</w:t>
      </w:r>
      <w:r>
        <w:softHyphen/>
        <w:t>ing</w:t>
      </w:r>
      <w:r>
        <w:softHyphen/>
        <w:t>en bestämmer</w:t>
      </w:r>
      <w:r w:rsidRPr="009E3E74">
        <w:t xml:space="preserve"> vem som ansvarar för arkiveringen av handling</w:t>
      </w:r>
      <w:r>
        <w:softHyphen/>
      </w:r>
      <w:r w:rsidRPr="009E3E74">
        <w:t>ar</w:t>
      </w:r>
      <w:r>
        <w:softHyphen/>
      </w:r>
      <w:r w:rsidRPr="009E3E74">
        <w:t>na och var de förvaras.</w:t>
      </w:r>
    </w:p>
    <w:p w14:paraId="50ADBBCA" w14:textId="77777777" w:rsidR="008539B5" w:rsidRDefault="008539B5" w:rsidP="008539B5">
      <w:pPr>
        <w:pStyle w:val="Rubrik4utannumrering"/>
      </w:pPr>
      <w:r w:rsidRPr="000D47C1">
        <w:t>Krav</w:t>
      </w:r>
      <w:r>
        <w:t xml:space="preserve"> för andra kliniska prövningar</w:t>
      </w:r>
    </w:p>
    <w:p w14:paraId="340A1D82" w14:textId="77777777" w:rsidR="008539B5" w:rsidRDefault="008539B5" w:rsidP="008539B5">
      <w:pPr>
        <w:pStyle w:val="Brdtext"/>
      </w:pPr>
      <w:r>
        <w:rPr>
          <w:b/>
        </w:rPr>
        <w:t>6</w:t>
      </w:r>
      <w:r w:rsidRPr="000D47C1">
        <w:rPr>
          <w:b/>
        </w:rPr>
        <w:t> §</w:t>
      </w:r>
      <w:r>
        <w:t>    Bestämmelserna om kliniska prövningar i förordning (EU) 2017/745, denna lag och föreskrifter meddelade i anslutning till lagen ska även gälla för en klinisk prövning</w:t>
      </w:r>
      <w:r w:rsidRPr="00672758">
        <w:t xml:space="preserve"> som inte genomförs i något av de syften som </w:t>
      </w:r>
      <w:r>
        <w:t xml:space="preserve">anges </w:t>
      </w:r>
      <w:r w:rsidRPr="00672758">
        <w:t>i artikel 62.1</w:t>
      </w:r>
      <w:r>
        <w:t xml:space="preserve"> i förordning (EU) 2017/745. För dessa prövningar krävs tillstånd i enlighet med artikel 70.7 b i nämnda förordning. </w:t>
      </w:r>
    </w:p>
    <w:p w14:paraId="031AD800" w14:textId="77777777" w:rsidR="008539B5" w:rsidRDefault="008539B5" w:rsidP="008539B5">
      <w:pPr>
        <w:pStyle w:val="Brdtextmedindrag"/>
      </w:pPr>
      <w:r>
        <w:t>Regeringen eller den myndighet som regeringen bestämmer får med</w:t>
      </w:r>
      <w:r>
        <w:softHyphen/>
        <w:t>dela föreskrifter om undantag från kraven som följer av första styck</w:t>
      </w:r>
      <w:r>
        <w:softHyphen/>
        <w:t>et. Den myndighet som regeringen bestämmer får i en</w:t>
      </w:r>
      <w:r>
        <w:softHyphen/>
        <w:t>skilda fall besluta om undan</w:t>
      </w:r>
      <w:r>
        <w:softHyphen/>
        <w:t xml:space="preserve">tag från sådana krav. Beslut får förenas med särskilda villkor. </w:t>
      </w:r>
    </w:p>
    <w:p w14:paraId="37DD2E53" w14:textId="77777777" w:rsidR="008539B5" w:rsidRDefault="008539B5" w:rsidP="008539B5">
      <w:pPr>
        <w:pStyle w:val="Rubrik3utannumrering"/>
      </w:pPr>
      <w:r>
        <w:t>3</w:t>
      </w:r>
      <w:r>
        <w:rPr>
          <w:rFonts w:ascii="Cambria" w:hAnsi="Cambria" w:cs="Cambria"/>
        </w:rPr>
        <w:t> </w:t>
      </w:r>
      <w:r>
        <w:t>kap. Tillsyn</w:t>
      </w:r>
    </w:p>
    <w:p w14:paraId="3B46F415" w14:textId="77777777" w:rsidR="008539B5" w:rsidRDefault="008539B5" w:rsidP="008539B5">
      <w:pPr>
        <w:pStyle w:val="Brdtextmedindrag"/>
        <w:ind w:firstLine="0"/>
      </w:pPr>
      <w:r>
        <w:rPr>
          <w:b/>
        </w:rPr>
        <w:t>1</w:t>
      </w:r>
      <w:r w:rsidRPr="00640C08">
        <w:rPr>
          <w:b/>
        </w:rPr>
        <w:t> §</w:t>
      </w:r>
      <w:r w:rsidRPr="00640C08">
        <w:t>    </w:t>
      </w:r>
      <w:r>
        <w:t xml:space="preserve">Tillsyn över efterlevnaden av </w:t>
      </w:r>
      <w:r w:rsidRPr="00B35736">
        <w:t xml:space="preserve">förordning (EU) </w:t>
      </w:r>
      <w:r>
        <w:t>2017/745, denna lag och de föreskrifter som har meddelats med stöd av lagen utövas av den eller de myndigheter som regeringen bestämmer.</w:t>
      </w:r>
    </w:p>
    <w:p w14:paraId="2C0E9083" w14:textId="77777777" w:rsidR="008539B5" w:rsidRPr="00B41682" w:rsidRDefault="008539B5" w:rsidP="008539B5">
      <w:pPr>
        <w:pStyle w:val="Brdtextmedindrag"/>
      </w:pPr>
    </w:p>
    <w:p w14:paraId="45CAC4FC" w14:textId="77777777" w:rsidR="008539B5" w:rsidRDefault="008539B5" w:rsidP="008539B5">
      <w:pPr>
        <w:pStyle w:val="Brdtext"/>
      </w:pPr>
      <w:r>
        <w:rPr>
          <w:b/>
        </w:rPr>
        <w:t>2</w:t>
      </w:r>
      <w:r w:rsidRPr="00640C08">
        <w:rPr>
          <w:b/>
        </w:rPr>
        <w:t> §</w:t>
      </w:r>
      <w:r w:rsidRPr="00640C08">
        <w:t>    </w:t>
      </w:r>
      <w:r w:rsidRPr="00C9632E">
        <w:t xml:space="preserve">En tillsynsmyndighet </w:t>
      </w:r>
      <w:r>
        <w:t xml:space="preserve">enligt 1 § </w:t>
      </w:r>
      <w:r w:rsidRPr="00C9632E">
        <w:t>har rätt att för tillsynen på be</w:t>
      </w:r>
      <w:r>
        <w:softHyphen/>
      </w:r>
      <w:r w:rsidRPr="00C9632E">
        <w:t>gär</w:t>
      </w:r>
      <w:r>
        <w:softHyphen/>
      </w:r>
      <w:r w:rsidRPr="00C9632E">
        <w:t>an få de upplysningar och handlingar som behövs och få tillträde till områden, lokaler och andra utrymmen, dock inte bostäder, där pro</w:t>
      </w:r>
      <w:r>
        <w:softHyphen/>
      </w:r>
      <w:r w:rsidRPr="00C9632E">
        <w:t>dukter hanteras</w:t>
      </w:r>
      <w:r>
        <w:t xml:space="preserve"> eller där kliniska prövningar utförs</w:t>
      </w:r>
      <w:r w:rsidRPr="00C9632E">
        <w:t>. Om det be</w:t>
      </w:r>
      <w:r>
        <w:softHyphen/>
      </w:r>
      <w:r w:rsidRPr="00C9632E">
        <w:t>hövs för tillsynen</w:t>
      </w:r>
      <w:r>
        <w:t>,</w:t>
      </w:r>
      <w:r w:rsidRPr="00C9632E">
        <w:t xml:space="preserve"> får myndigheten göra undersökningar och ta prov</w:t>
      </w:r>
      <w:r>
        <w:softHyphen/>
      </w:r>
      <w:r w:rsidRPr="00C9632E">
        <w:t>er. För kostnader på grund av undersökningar eller för uttagna prov</w:t>
      </w:r>
      <w:r>
        <w:t>er</w:t>
      </w:r>
      <w:r w:rsidRPr="00C9632E">
        <w:t xml:space="preserve"> </w:t>
      </w:r>
      <w:r>
        <w:t xml:space="preserve">betalas </w:t>
      </w:r>
      <w:r w:rsidRPr="00C9632E">
        <w:t>inte ersättning.</w:t>
      </w:r>
      <w:r>
        <w:t xml:space="preserve"> </w:t>
      </w:r>
    </w:p>
    <w:p w14:paraId="0EF3D7C2" w14:textId="77777777" w:rsidR="008539B5" w:rsidRPr="00B41682" w:rsidRDefault="008539B5" w:rsidP="008539B5">
      <w:pPr>
        <w:pStyle w:val="Brdtextmedindrag"/>
      </w:pPr>
    </w:p>
    <w:p w14:paraId="3BA8E9A5" w14:textId="77777777" w:rsidR="008539B5" w:rsidRDefault="008539B5" w:rsidP="008539B5">
      <w:pPr>
        <w:pStyle w:val="Brdtext"/>
      </w:pPr>
      <w:r>
        <w:rPr>
          <w:b/>
        </w:rPr>
        <w:t>3</w:t>
      </w:r>
      <w:r w:rsidRPr="00640C08">
        <w:rPr>
          <w:b/>
        </w:rPr>
        <w:t> §</w:t>
      </w:r>
      <w:r w:rsidRPr="00640C08">
        <w:t>    </w:t>
      </w:r>
      <w:bookmarkStart w:id="874" w:name="_Hlk26448641"/>
      <w:r>
        <w:t xml:space="preserve">En tillsynsmyndighet enligt 1 § får besluta de förelägganden som behövs för att </w:t>
      </w:r>
      <w:r w:rsidRPr="00B35736">
        <w:t xml:space="preserve">förordning (EU) </w:t>
      </w:r>
      <w:r>
        <w:t>2017/745, denna lag och de föreskrifter som har meddelats med stöd av lagen ska följas. Vägras tillträde eller hjälp får tillsyns</w:t>
      </w:r>
      <w:r>
        <w:softHyphen/>
        <w:t>myn</w:t>
      </w:r>
      <w:r>
        <w:softHyphen/>
        <w:t>dig</w:t>
      </w:r>
      <w:r>
        <w:softHyphen/>
        <w:t>heten också besluta om förelägganden.</w:t>
      </w:r>
    </w:p>
    <w:p w14:paraId="5A18334F" w14:textId="77777777" w:rsidR="008539B5" w:rsidRPr="00B41682" w:rsidRDefault="008539B5" w:rsidP="008539B5">
      <w:pPr>
        <w:pStyle w:val="Brdtextmedindrag"/>
      </w:pPr>
      <w:r>
        <w:t xml:space="preserve">Ett beslut om föreläggande får förenas med vite. </w:t>
      </w:r>
    </w:p>
    <w:bookmarkEnd w:id="874"/>
    <w:p w14:paraId="6D754BC4" w14:textId="77777777" w:rsidR="008539B5" w:rsidRDefault="008539B5" w:rsidP="008539B5">
      <w:pPr>
        <w:pStyle w:val="Rubrik4utannumrering"/>
      </w:pPr>
      <w:r>
        <w:t xml:space="preserve">Hjälp av </w:t>
      </w:r>
      <w:r w:rsidRPr="00B15C71">
        <w:t>Polismyndighet</w:t>
      </w:r>
      <w:r>
        <w:t>en eller Kronofogdemyndigheten</w:t>
      </w:r>
    </w:p>
    <w:p w14:paraId="47E897E3" w14:textId="77777777" w:rsidR="008539B5" w:rsidRPr="00784B60" w:rsidRDefault="008539B5" w:rsidP="008539B5">
      <w:pPr>
        <w:pStyle w:val="Brdtext"/>
      </w:pPr>
      <w:r>
        <w:rPr>
          <w:b/>
        </w:rPr>
        <w:t>4</w:t>
      </w:r>
      <w:r w:rsidRPr="002670DE">
        <w:rPr>
          <w:b/>
        </w:rPr>
        <w:t> §    </w:t>
      </w:r>
      <w:r w:rsidRPr="00784B60">
        <w:t xml:space="preserve">På begäran av </w:t>
      </w:r>
      <w:r>
        <w:t xml:space="preserve">en tillsynsmyndighet </w:t>
      </w:r>
      <w:r w:rsidRPr="00784B60">
        <w:t xml:space="preserve">ska Polismyndigheten lämna den hjälp som behövs när </w:t>
      </w:r>
      <w:r>
        <w:t>myn</w:t>
      </w:r>
      <w:r>
        <w:softHyphen/>
        <w:t>digheten</w:t>
      </w:r>
      <w:r w:rsidRPr="00784B60">
        <w:t xml:space="preserve"> vidtar åtgärder eller verk</w:t>
      </w:r>
      <w:r>
        <w:softHyphen/>
      </w:r>
      <w:r w:rsidRPr="00784B60">
        <w:t>ställ</w:t>
      </w:r>
      <w:r>
        <w:t xml:space="preserve">er </w:t>
      </w:r>
      <w:r w:rsidRPr="00784B60">
        <w:t>beslut som har med</w:t>
      </w:r>
      <w:r>
        <w:softHyphen/>
      </w:r>
      <w:r w:rsidRPr="00784B60">
        <w:t>delats med stöd av lagen</w:t>
      </w:r>
      <w:r>
        <w:t xml:space="preserve"> eller </w:t>
      </w:r>
      <w:r w:rsidRPr="00784B60">
        <w:t>de</w:t>
      </w:r>
      <w:r>
        <w:t>n</w:t>
      </w:r>
      <w:r w:rsidRPr="00784B60">
        <w:t xml:space="preserve"> EU-</w:t>
      </w:r>
      <w:r>
        <w:t>förordning</w:t>
      </w:r>
      <w:r w:rsidRPr="00784B60">
        <w:t xml:space="preserve"> som lagen kom</w:t>
      </w:r>
      <w:r>
        <w:softHyphen/>
      </w:r>
      <w:r w:rsidRPr="00784B60">
        <w:t>plett</w:t>
      </w:r>
      <w:r>
        <w:softHyphen/>
      </w:r>
      <w:r w:rsidRPr="00784B60">
        <w:t>erar, om</w:t>
      </w:r>
    </w:p>
    <w:p w14:paraId="4117B8B4" w14:textId="77777777" w:rsidR="008539B5" w:rsidRPr="002670DE" w:rsidRDefault="008539B5" w:rsidP="008539B5">
      <w:pPr>
        <w:pStyle w:val="Brdtextmedindrag"/>
      </w:pPr>
      <w:r>
        <w:t>1. </w:t>
      </w:r>
      <w:r w:rsidRPr="002670DE">
        <w:t>det på grund av särskilda omständigheter kan befaras att åt</w:t>
      </w:r>
      <w:r>
        <w:softHyphen/>
      </w:r>
      <w:r w:rsidRPr="002670DE">
        <w:t>gärd</w:t>
      </w:r>
      <w:r>
        <w:softHyphen/>
      </w:r>
      <w:r w:rsidRPr="002670DE">
        <w:t>en inte kan utföras utan att en polismans s</w:t>
      </w:r>
      <w:r>
        <w:t>ärskilda be</w:t>
      </w:r>
      <w:r>
        <w:softHyphen/>
        <w:t>fog</w:t>
      </w:r>
      <w:r>
        <w:softHyphen/>
        <w:t>en</w:t>
      </w:r>
      <w:r>
        <w:softHyphen/>
        <w:t>het</w:t>
      </w:r>
      <w:r>
        <w:softHyphen/>
        <w:t>er enligt 10 </w:t>
      </w:r>
      <w:r w:rsidRPr="002670DE">
        <w:t>§ polis</w:t>
      </w:r>
      <w:r>
        <w:softHyphen/>
      </w:r>
      <w:r w:rsidRPr="002670DE">
        <w:t>lagen (1984:387) behöver tillgripas, eller</w:t>
      </w:r>
    </w:p>
    <w:p w14:paraId="4615B80B" w14:textId="77777777" w:rsidR="008539B5" w:rsidRDefault="008539B5" w:rsidP="008539B5">
      <w:pPr>
        <w:pStyle w:val="Brdtextmedindrag"/>
      </w:pPr>
      <w:r>
        <w:t>2. </w:t>
      </w:r>
      <w:r w:rsidRPr="002670DE">
        <w:t>det annars finns synnerliga skäl.</w:t>
      </w:r>
    </w:p>
    <w:p w14:paraId="4A4251FE" w14:textId="77777777" w:rsidR="008539B5" w:rsidRDefault="008539B5" w:rsidP="008539B5">
      <w:pPr>
        <w:pStyle w:val="Brdtextmedindrag"/>
      </w:pPr>
      <w:bookmarkStart w:id="875" w:name="_Hlk25158945"/>
      <w:r w:rsidRPr="00092E45">
        <w:t xml:space="preserve">En </w:t>
      </w:r>
      <w:r>
        <w:t xml:space="preserve">tillsynsmyndighet </w:t>
      </w:r>
      <w:r w:rsidRPr="00092E45">
        <w:t>har</w:t>
      </w:r>
      <w:r>
        <w:t xml:space="preserve"> även </w:t>
      </w:r>
      <w:r w:rsidRPr="00092E45">
        <w:t>rätt att få handräckning av Krono</w:t>
      </w:r>
      <w:r>
        <w:softHyphen/>
      </w:r>
      <w:r w:rsidRPr="00092E45">
        <w:t>fogde</w:t>
      </w:r>
      <w:r>
        <w:softHyphen/>
      </w:r>
      <w:r w:rsidRPr="00092E45">
        <w:t>myn</w:t>
      </w:r>
      <w:r>
        <w:softHyphen/>
      </w:r>
      <w:r w:rsidRPr="00092E45">
        <w:t>dig</w:t>
      </w:r>
      <w:r>
        <w:softHyphen/>
      </w:r>
      <w:r w:rsidRPr="00092E45">
        <w:t>heten för att genom</w:t>
      </w:r>
      <w:r>
        <w:softHyphen/>
      </w:r>
      <w:r w:rsidRPr="00092E45">
        <w:t xml:space="preserve">föra de åtgärder som </w:t>
      </w:r>
      <w:r>
        <w:t>anges i första stycket.</w:t>
      </w:r>
    </w:p>
    <w:bookmarkEnd w:id="875"/>
    <w:p w14:paraId="6D504880" w14:textId="77777777" w:rsidR="008539B5" w:rsidRDefault="008539B5" w:rsidP="008539B5">
      <w:pPr>
        <w:pStyle w:val="Rubrik3utannumrering"/>
      </w:pPr>
      <w:r>
        <w:t>4</w:t>
      </w:r>
      <w:r w:rsidRPr="009246B3">
        <w:rPr>
          <w:rFonts w:ascii="Cambria" w:hAnsi="Cambria" w:cs="Cambria"/>
        </w:rPr>
        <w:t> </w:t>
      </w:r>
      <w:r w:rsidRPr="009246B3">
        <w:t xml:space="preserve">kap. </w:t>
      </w:r>
      <w:r>
        <w:t>Avgifter</w:t>
      </w:r>
    </w:p>
    <w:p w14:paraId="3BFA3E6D" w14:textId="77777777" w:rsidR="008539B5" w:rsidRPr="009D0BE3" w:rsidRDefault="008539B5" w:rsidP="008539B5">
      <w:pPr>
        <w:pStyle w:val="Rubrik4utannumrering"/>
      </w:pPr>
      <w:r>
        <w:t xml:space="preserve">Avgifter för ansökan och anmälan </w:t>
      </w:r>
    </w:p>
    <w:p w14:paraId="0A39B30B" w14:textId="77777777" w:rsidR="008539B5" w:rsidRDefault="008539B5" w:rsidP="008539B5">
      <w:pPr>
        <w:pStyle w:val="Brdtextmedindrag"/>
        <w:ind w:firstLine="0"/>
      </w:pPr>
      <w:r>
        <w:rPr>
          <w:b/>
        </w:rPr>
        <w:t>1 §</w:t>
      </w:r>
      <w:r>
        <w:t xml:space="preserve">    En avgift ska betalas av den som  </w:t>
      </w:r>
    </w:p>
    <w:p w14:paraId="62965F7F" w14:textId="77777777" w:rsidR="008539B5" w:rsidRDefault="008539B5" w:rsidP="008539B5">
      <w:pPr>
        <w:pStyle w:val="Brdtextmedindrag"/>
      </w:pPr>
      <w:r>
        <w:t xml:space="preserve">1. ansöker om att utses till anmält organ, </w:t>
      </w:r>
    </w:p>
    <w:p w14:paraId="3DDA7550" w14:textId="77777777" w:rsidR="008539B5" w:rsidRDefault="008539B5" w:rsidP="008539B5">
      <w:pPr>
        <w:pStyle w:val="Brdtextmedindrag"/>
      </w:pPr>
      <w:r>
        <w:t>2. ansöker om att få genomföra en klinisk prövning,</w:t>
      </w:r>
    </w:p>
    <w:p w14:paraId="00D3404E" w14:textId="77777777" w:rsidR="008539B5" w:rsidRDefault="008539B5" w:rsidP="008539B5">
      <w:pPr>
        <w:pStyle w:val="Brdtextmedindrag"/>
      </w:pPr>
      <w:r>
        <w:t>3. anmäler att en klinisk prövning ska ut</w:t>
      </w:r>
      <w:r>
        <w:softHyphen/>
        <w:t>för</w:t>
      </w:r>
      <w:r>
        <w:softHyphen/>
        <w:t>as för att ytterligare ut</w:t>
      </w:r>
      <w:r>
        <w:softHyphen/>
        <w:t>värdera en CE-märkt produkt inom ramen för produktens av</w:t>
      </w:r>
      <w:r>
        <w:softHyphen/>
        <w:t xml:space="preserve">sedda ändamål, </w:t>
      </w:r>
    </w:p>
    <w:p w14:paraId="43569354" w14:textId="77777777" w:rsidR="008539B5" w:rsidRDefault="008539B5" w:rsidP="008539B5">
      <w:pPr>
        <w:pStyle w:val="Brdtextmedindrag"/>
      </w:pPr>
      <w:r>
        <w:t>4. anmäler väsentliga ändringar av en klinisk pröv</w:t>
      </w:r>
      <w:r>
        <w:softHyphen/>
      </w:r>
      <w:r>
        <w:softHyphen/>
        <w:t>ning, eller</w:t>
      </w:r>
    </w:p>
    <w:p w14:paraId="6B5ED0AF" w14:textId="77777777" w:rsidR="008539B5" w:rsidRDefault="008539B5" w:rsidP="008539B5">
      <w:pPr>
        <w:pStyle w:val="Brdtextmedindrag"/>
      </w:pPr>
      <w:r>
        <w:t>5. ansöker om tillstånd att enligt artikel 59 i förordning (EU) 2017/745 i Sverige släppa ut en specifik produkt på marknaden eller ta den i bruk trots att de förfaranden som avses i artikel 52 i för</w:t>
      </w:r>
      <w:r>
        <w:softHyphen/>
        <w:t>ord</w:t>
      </w:r>
      <w:r>
        <w:softHyphen/>
        <w:t>ning</w:t>
      </w:r>
      <w:r>
        <w:softHyphen/>
        <w:t>en inte har genom</w:t>
      </w:r>
      <w:r>
        <w:softHyphen/>
        <w:t>förts.</w:t>
      </w:r>
    </w:p>
    <w:p w14:paraId="2F78C6B5" w14:textId="77777777" w:rsidR="008539B5" w:rsidRDefault="008539B5" w:rsidP="008539B5">
      <w:pPr>
        <w:pStyle w:val="Rubrik4utannumrering"/>
      </w:pPr>
      <w:r>
        <w:t>Årsavgift</w:t>
      </w:r>
    </w:p>
    <w:p w14:paraId="476BCE6B" w14:textId="77777777" w:rsidR="008539B5" w:rsidRDefault="008539B5" w:rsidP="008539B5">
      <w:pPr>
        <w:pStyle w:val="Brdtextmedindrag"/>
        <w:ind w:firstLine="0"/>
      </w:pPr>
      <w:r>
        <w:rPr>
          <w:b/>
        </w:rPr>
        <w:t>2 §</w:t>
      </w:r>
      <w:r>
        <w:t xml:space="preserve">    En årsavgift ska betalas av </w:t>
      </w:r>
    </w:p>
    <w:p w14:paraId="0DDAAF59" w14:textId="77777777" w:rsidR="008539B5" w:rsidRDefault="008539B5" w:rsidP="008539B5">
      <w:pPr>
        <w:pStyle w:val="Brdtextmedindrag"/>
      </w:pPr>
      <w:r>
        <w:t xml:space="preserve">1. en ekonomisk aktör som registrerar verksamhet i Sverige, </w:t>
      </w:r>
    </w:p>
    <w:p w14:paraId="19859FF5" w14:textId="77777777" w:rsidR="008539B5" w:rsidRDefault="008539B5" w:rsidP="008539B5">
      <w:pPr>
        <w:pStyle w:val="Brdtextmedindrag"/>
      </w:pPr>
      <w:r>
        <w:t>2. en tillverkare av sådana produkter som i fråga om använd</w:t>
      </w:r>
      <w:r>
        <w:softHyphen/>
        <w:t>ning</w:t>
      </w:r>
      <w:r>
        <w:softHyphen/>
        <w:t>en står medicintekniska produkter nära enligt föreskrifter med</w:t>
      </w:r>
      <w:r>
        <w:softHyphen/>
        <w:t xml:space="preserve">delade med stöd av 7 kap. 1 §, </w:t>
      </w:r>
    </w:p>
    <w:p w14:paraId="36563D71" w14:textId="77777777" w:rsidR="008539B5" w:rsidRDefault="008539B5" w:rsidP="008539B5">
      <w:pPr>
        <w:pStyle w:val="Brdtextmedindrag"/>
      </w:pPr>
      <w:r>
        <w:t>3. en reprocessare av engångsprodukter, och</w:t>
      </w:r>
    </w:p>
    <w:p w14:paraId="257FDDD0" w14:textId="77777777" w:rsidR="008539B5" w:rsidRDefault="008539B5" w:rsidP="008539B5">
      <w:pPr>
        <w:pStyle w:val="Brdtextmedindrag"/>
      </w:pPr>
      <w:r>
        <w:t>4. ett anmält organ som har utsetts av den ansvariga myn</w:t>
      </w:r>
      <w:r>
        <w:softHyphen/>
        <w:t>dig</w:t>
      </w:r>
      <w:r>
        <w:softHyphen/>
        <w:t>heten för anmälda organ i Sverige.</w:t>
      </w:r>
    </w:p>
    <w:p w14:paraId="356D2C29" w14:textId="77777777" w:rsidR="008539B5" w:rsidRDefault="008539B5" w:rsidP="008539B5">
      <w:pPr>
        <w:pStyle w:val="Rubrik4utannumrering"/>
      </w:pPr>
      <w:r>
        <w:t>Avgifter för intyg, yttranden och rådgivning</w:t>
      </w:r>
    </w:p>
    <w:p w14:paraId="3843F231" w14:textId="77777777" w:rsidR="008539B5" w:rsidRDefault="008539B5" w:rsidP="008539B5">
      <w:pPr>
        <w:pStyle w:val="Brdtextmedindrag"/>
        <w:ind w:firstLine="0"/>
      </w:pPr>
      <w:r>
        <w:rPr>
          <w:b/>
        </w:rPr>
        <w:t>3 §</w:t>
      </w:r>
      <w:r>
        <w:t xml:space="preserve">    En avgift ska betalas av </w:t>
      </w:r>
    </w:p>
    <w:p w14:paraId="21AF1EB7" w14:textId="77777777" w:rsidR="008539B5" w:rsidRDefault="008539B5" w:rsidP="008539B5">
      <w:pPr>
        <w:pStyle w:val="Brdtextmedindrag"/>
      </w:pPr>
      <w:r>
        <w:t>1. en ekonomisk aktör som får ett exportintyg utfärdat av den be</w:t>
      </w:r>
      <w:r>
        <w:softHyphen/>
        <w:t>hör</w:t>
      </w:r>
      <w:r>
        <w:softHyphen/>
        <w:t xml:space="preserve">iga myndigheten, </w:t>
      </w:r>
    </w:p>
    <w:p w14:paraId="563A0EF2" w14:textId="77777777" w:rsidR="008539B5" w:rsidRDefault="008539B5" w:rsidP="008539B5">
      <w:pPr>
        <w:pStyle w:val="Brdtextmedindrag"/>
      </w:pPr>
      <w:r>
        <w:t>2. en ekonomisk aktör som blir föremål för provtagning och under</w:t>
      </w:r>
      <w:r>
        <w:softHyphen/>
        <w:t>sök</w:t>
      </w:r>
      <w:r>
        <w:softHyphen/>
        <w:t>ning av prover i sin verksamhet, och</w:t>
      </w:r>
    </w:p>
    <w:p w14:paraId="0C5C4A29" w14:textId="77777777" w:rsidR="008539B5" w:rsidRDefault="008539B5" w:rsidP="008539B5">
      <w:pPr>
        <w:pStyle w:val="Brdtextmedindrag"/>
      </w:pPr>
      <w:r>
        <w:t>3. ett anmält organ som begär yttranden eller rådgivning av den be</w:t>
      </w:r>
      <w:r>
        <w:softHyphen/>
        <w:t>höriga myndigheten i Sverige.</w:t>
      </w:r>
    </w:p>
    <w:p w14:paraId="4B95BE1E" w14:textId="77777777" w:rsidR="008539B5" w:rsidRDefault="008539B5" w:rsidP="008539B5">
      <w:pPr>
        <w:pStyle w:val="Rubrik4utannumrering"/>
      </w:pPr>
      <w:bookmarkStart w:id="876" w:name="_Hlk21094264"/>
      <w:r>
        <w:t xml:space="preserve">Föreskrifter om avgifter </w:t>
      </w:r>
    </w:p>
    <w:p w14:paraId="4AAB59B8" w14:textId="77777777" w:rsidR="008539B5" w:rsidRDefault="008539B5" w:rsidP="008539B5">
      <w:pPr>
        <w:pStyle w:val="Brdtext"/>
      </w:pPr>
      <w:r>
        <w:rPr>
          <w:b/>
        </w:rPr>
        <w:t>4 §</w:t>
      </w:r>
      <w:r>
        <w:t>    Regeringen eller den myndighet som regeringen bestämmer får meddela föreskrifter om storleken på de av</w:t>
      </w:r>
      <w:r>
        <w:softHyphen/>
        <w:t>gift</w:t>
      </w:r>
      <w:r>
        <w:softHyphen/>
        <w:t>er som avses i detta kapitel samt om betalning av sådana av</w:t>
      </w:r>
      <w:r>
        <w:softHyphen/>
        <w:t>gift</w:t>
      </w:r>
      <w:r>
        <w:softHyphen/>
        <w:t xml:space="preserve">er. </w:t>
      </w:r>
    </w:p>
    <w:bookmarkEnd w:id="876"/>
    <w:p w14:paraId="2A9DB300" w14:textId="77777777" w:rsidR="008539B5" w:rsidRDefault="008539B5" w:rsidP="008539B5">
      <w:pPr>
        <w:pStyle w:val="Rubrik3utannumrering"/>
      </w:pPr>
      <w:r>
        <w:t>5</w:t>
      </w:r>
      <w:r>
        <w:rPr>
          <w:rFonts w:ascii="Cambria" w:hAnsi="Cambria" w:cs="Cambria"/>
        </w:rPr>
        <w:t> </w:t>
      </w:r>
      <w:r w:rsidRPr="00260184">
        <w:t>ka</w:t>
      </w:r>
      <w:r>
        <w:t>p. Sanktioner</w:t>
      </w:r>
    </w:p>
    <w:p w14:paraId="7EE8C197" w14:textId="77777777" w:rsidR="008539B5" w:rsidRPr="00E90884" w:rsidRDefault="008539B5" w:rsidP="008539B5">
      <w:pPr>
        <w:pStyle w:val="Rubrik4utannumrering"/>
        <w:spacing w:before="0"/>
      </w:pPr>
      <w:r w:rsidRPr="00B15C71">
        <w:t>Ansvar</w:t>
      </w:r>
    </w:p>
    <w:p w14:paraId="4257BFB5" w14:textId="77777777" w:rsidR="008539B5" w:rsidRDefault="008539B5" w:rsidP="008539B5">
      <w:pPr>
        <w:pStyle w:val="Brdtextmedindrag"/>
        <w:ind w:firstLine="0"/>
      </w:pPr>
      <w:r>
        <w:rPr>
          <w:b/>
        </w:rPr>
        <w:t>1 </w:t>
      </w:r>
      <w:r w:rsidRPr="00647CE9">
        <w:rPr>
          <w:b/>
        </w:rPr>
        <w:t>§</w:t>
      </w:r>
      <w:r>
        <w:t>    </w:t>
      </w:r>
      <w:bookmarkStart w:id="877" w:name="_Hlk20151231"/>
      <w:r>
        <w:t>Till böter eller fängelse i högst ett år döms den som med upp</w:t>
      </w:r>
      <w:r>
        <w:softHyphen/>
        <w:t>såt eller av oaktsamhet</w:t>
      </w:r>
    </w:p>
    <w:p w14:paraId="3B62545A" w14:textId="77777777" w:rsidR="008539B5" w:rsidRDefault="008539B5" w:rsidP="008539B5">
      <w:pPr>
        <w:pStyle w:val="Brdtextmedindrag"/>
      </w:pPr>
      <w:r>
        <w:t>1. släpper ut en produkt på marknaden eller använder en sådan pro</w:t>
      </w:r>
      <w:r>
        <w:softHyphen/>
        <w:t>dukt i Sverige utan att produkten uppfyller de krav och villkor som gäller enligt artikel 5 i</w:t>
      </w:r>
      <w:r w:rsidRPr="004153B2">
        <w:t xml:space="preserve"> förordning (EU) 2017/745</w:t>
      </w:r>
      <w:r>
        <w:t>, i den ur</w:t>
      </w:r>
      <w:r>
        <w:softHyphen/>
        <w:t>sprung</w:t>
      </w:r>
      <w:r>
        <w:softHyphen/>
        <w:t>liga lydelsen, och</w:t>
      </w:r>
    </w:p>
    <w:p w14:paraId="464AD31E" w14:textId="77777777" w:rsidR="008539B5" w:rsidRDefault="008539B5" w:rsidP="008539B5">
      <w:pPr>
        <w:pStyle w:val="Brdtextmedindrag"/>
      </w:pPr>
      <w:r>
        <w:t xml:space="preserve">2. påbörjar eller genomför en </w:t>
      </w:r>
      <w:r w:rsidRPr="00D35A37">
        <w:t xml:space="preserve">klinisk prövning utan tillstånd </w:t>
      </w:r>
      <w:r>
        <w:t>eller utan att ha lämnat in en anmälan eller i strid med ett negativt yttr</w:t>
      </w:r>
      <w:r>
        <w:softHyphen/>
        <w:t xml:space="preserve">ande avseende etisk granskning i enlighet med artiklarna 70.7 a, 74 och 75 i förordning (EU) 2017/745, i den ursprungliga lydelsen. </w:t>
      </w:r>
    </w:p>
    <w:p w14:paraId="3F91F83F" w14:textId="77777777" w:rsidR="008539B5" w:rsidRDefault="008539B5" w:rsidP="008539B5">
      <w:pPr>
        <w:pStyle w:val="Brdtextmedindrag"/>
      </w:pPr>
      <w:r>
        <w:t>I ringa fall ska det inte dömas till ansvar.</w:t>
      </w:r>
    </w:p>
    <w:bookmarkEnd w:id="877"/>
    <w:p w14:paraId="5DED5443" w14:textId="77777777" w:rsidR="008539B5" w:rsidRDefault="008539B5" w:rsidP="008539B5">
      <w:pPr>
        <w:pStyle w:val="Brdtextmedindrag"/>
        <w:ind w:firstLine="0"/>
      </w:pPr>
    </w:p>
    <w:p w14:paraId="74C68433" w14:textId="77777777" w:rsidR="008539B5" w:rsidRDefault="008539B5" w:rsidP="008539B5">
      <w:pPr>
        <w:pStyle w:val="Brdtextmedindrag"/>
        <w:ind w:firstLine="0"/>
      </w:pPr>
      <w:r w:rsidRPr="009246B3">
        <w:rPr>
          <w:b/>
        </w:rPr>
        <w:t>2 §</w:t>
      </w:r>
      <w:r>
        <w:t>    </w:t>
      </w:r>
      <w:bookmarkStart w:id="878" w:name="_Hlk26443853"/>
      <w:bookmarkStart w:id="879" w:name="_Hlk20152004"/>
      <w:r>
        <w:t xml:space="preserve">Det </w:t>
      </w:r>
      <w:r w:rsidRPr="005E4134">
        <w:t xml:space="preserve">får inte dömas till ansvar enligt 1 § för en gärning </w:t>
      </w:r>
      <w:r w:rsidRPr="00893B7B">
        <w:t>som omfattas av ett föreläggande som har förenats med vite och en ansökan om ut</w:t>
      </w:r>
      <w:r>
        <w:softHyphen/>
      </w:r>
      <w:r w:rsidRPr="00893B7B">
        <w:t xml:space="preserve">dömande av vitet har gjorts. </w:t>
      </w:r>
      <w:bookmarkEnd w:id="878"/>
      <w:r>
        <w:t>Inte heller får det dömas till an</w:t>
      </w:r>
      <w:r>
        <w:softHyphen/>
        <w:t>svar enligt 1 § om gärningen kan leda till en sank</w:t>
      </w:r>
      <w:r>
        <w:softHyphen/>
        <w:t>tionsavgift en</w:t>
      </w:r>
      <w:r>
        <w:softHyphen/>
        <w:t xml:space="preserve">ligt föreskrifter som har meddelats med stöd av 4 §. </w:t>
      </w:r>
      <w:bookmarkEnd w:id="879"/>
    </w:p>
    <w:p w14:paraId="7ECA8E03" w14:textId="77777777" w:rsidR="008539B5" w:rsidRDefault="008539B5" w:rsidP="008539B5">
      <w:pPr>
        <w:pStyle w:val="Rubrik4utannumrering"/>
      </w:pPr>
      <w:r>
        <w:t>Förverkande</w:t>
      </w:r>
    </w:p>
    <w:p w14:paraId="3BB7021A" w14:textId="77777777" w:rsidR="008539B5" w:rsidRDefault="008539B5" w:rsidP="008539B5">
      <w:pPr>
        <w:pStyle w:val="Brdtext"/>
      </w:pPr>
      <w:r>
        <w:rPr>
          <w:b/>
        </w:rPr>
        <w:t>3</w:t>
      </w:r>
      <w:r w:rsidRPr="00647CE9">
        <w:rPr>
          <w:b/>
        </w:rPr>
        <w:t> </w:t>
      </w:r>
      <w:bookmarkStart w:id="880" w:name="_Hlk25159104"/>
      <w:r w:rsidRPr="00647CE9">
        <w:rPr>
          <w:b/>
        </w:rPr>
        <w:t>§</w:t>
      </w:r>
      <w:r>
        <w:t>    En produkt som varit föremål för brott enligt denna lag ska förklaras för</w:t>
      </w:r>
      <w:r>
        <w:softHyphen/>
        <w:t>verkad, om det inte är uppenbart oskäligt. Detsamma gäller värdet av produkten och utbytet av brottet.</w:t>
      </w:r>
      <w:bookmarkEnd w:id="880"/>
    </w:p>
    <w:p w14:paraId="76D86068" w14:textId="77777777" w:rsidR="008539B5" w:rsidRDefault="008539B5" w:rsidP="008539B5">
      <w:pPr>
        <w:pStyle w:val="Rubrik4utannumrering"/>
      </w:pPr>
      <w:r>
        <w:t>Sanktionsavgift</w:t>
      </w:r>
    </w:p>
    <w:p w14:paraId="65F76220" w14:textId="77777777" w:rsidR="008539B5" w:rsidRDefault="008539B5" w:rsidP="008539B5">
      <w:pPr>
        <w:pStyle w:val="Brdtext"/>
      </w:pPr>
      <w:r w:rsidRPr="00B34696">
        <w:rPr>
          <w:b/>
        </w:rPr>
        <w:t>4 §    </w:t>
      </w:r>
      <w:r w:rsidRPr="00B34696">
        <w:t>Regeringen eller den myndighet som regeringen bestämmer får med</w:t>
      </w:r>
      <w:r>
        <w:softHyphen/>
      </w:r>
      <w:r w:rsidRPr="00B34696">
        <w:t xml:space="preserve">dela föreskrifter om att en sanktionsavgift </w:t>
      </w:r>
      <w:r>
        <w:t xml:space="preserve">får </w:t>
      </w:r>
      <w:r w:rsidRPr="00B34696">
        <w:t xml:space="preserve">tas ut om </w:t>
      </w:r>
    </w:p>
    <w:p w14:paraId="5E7C58A3" w14:textId="77777777" w:rsidR="008539B5" w:rsidRDefault="008539B5" w:rsidP="008539B5">
      <w:pPr>
        <w:pStyle w:val="Brdtextmedindrag"/>
      </w:pPr>
      <w:r>
        <w:t>1. </w:t>
      </w:r>
      <w:r w:rsidRPr="00B34696">
        <w:t xml:space="preserve">en överträdelse har skett av </w:t>
      </w:r>
      <w:r>
        <w:t>artiklarna 7, 10–16 i förordning (EU) 2017/745, i den ursprungliga lydelsen,</w:t>
      </w:r>
    </w:p>
    <w:p w14:paraId="63615E72" w14:textId="77777777" w:rsidR="008539B5" w:rsidRDefault="008539B5" w:rsidP="008539B5">
      <w:pPr>
        <w:pStyle w:val="Brdtextmedindrag"/>
      </w:pPr>
      <w:r>
        <w:t xml:space="preserve">2. en klinisk prövning påbörjas eller genomförs </w:t>
      </w:r>
      <w:r w:rsidRPr="00265E4C">
        <w:t xml:space="preserve">utan tillstånd eller utan att en anmälan </w:t>
      </w:r>
      <w:r>
        <w:t xml:space="preserve">lämnats in </w:t>
      </w:r>
      <w:r w:rsidRPr="00265E4C">
        <w:t>eller i strid med ett negativt yttr</w:t>
      </w:r>
      <w:r>
        <w:softHyphen/>
      </w:r>
      <w:r w:rsidRPr="00265E4C">
        <w:t xml:space="preserve">ande avseende </w:t>
      </w:r>
      <w:r>
        <w:t xml:space="preserve">den </w:t>
      </w:r>
      <w:r w:rsidRPr="00265E4C">
        <w:t>eti</w:t>
      </w:r>
      <w:r>
        <w:t>s</w:t>
      </w:r>
      <w:r w:rsidRPr="00265E4C">
        <w:t>k</w:t>
      </w:r>
      <w:r>
        <w:t>a</w:t>
      </w:r>
      <w:r w:rsidRPr="00265E4C">
        <w:t xml:space="preserve"> gransknin</w:t>
      </w:r>
      <w:r>
        <w:t>gen i enlighet med artiklarna 70.7 a, 74 och 75 i för</w:t>
      </w:r>
      <w:r>
        <w:softHyphen/>
        <w:t>ordning (EU) 2017/745, i den ursprungliga lyd</w:t>
      </w:r>
      <w:r>
        <w:softHyphen/>
        <w:t>elsen, eller</w:t>
      </w:r>
    </w:p>
    <w:p w14:paraId="29713792" w14:textId="77777777" w:rsidR="008539B5" w:rsidRDefault="008539B5" w:rsidP="008539B5">
      <w:pPr>
        <w:pStyle w:val="Brdtextmedindrag"/>
      </w:pPr>
      <w:r>
        <w:t>3. den som oriktigt har uppgett sig vara ett anmält organ i enlig</w:t>
      </w:r>
      <w:r>
        <w:softHyphen/>
        <w:t>het med be</w:t>
      </w:r>
      <w:r>
        <w:softHyphen/>
        <w:t>stämmelser i förordning (EU) 2017/745, i den ur</w:t>
      </w:r>
      <w:r>
        <w:softHyphen/>
        <w:t>sprung</w:t>
      </w:r>
      <w:r>
        <w:softHyphen/>
        <w:t>liga lydelsen.</w:t>
      </w:r>
    </w:p>
    <w:p w14:paraId="776DB50D" w14:textId="77777777" w:rsidR="008539B5" w:rsidRDefault="008539B5" w:rsidP="008539B5">
      <w:pPr>
        <w:pStyle w:val="Brdtextmedindrag"/>
      </w:pPr>
    </w:p>
    <w:p w14:paraId="46C7ABD5" w14:textId="77777777" w:rsidR="008539B5" w:rsidRPr="00B70862" w:rsidRDefault="008539B5" w:rsidP="008539B5">
      <w:pPr>
        <w:pStyle w:val="Brdtextmedindrag"/>
        <w:ind w:firstLine="0"/>
        <w:rPr>
          <w:b/>
        </w:rPr>
      </w:pPr>
      <w:r>
        <w:rPr>
          <w:b/>
        </w:rPr>
        <w:t>5</w:t>
      </w:r>
      <w:r w:rsidRPr="00F8156C">
        <w:rPr>
          <w:b/>
        </w:rPr>
        <w:t> §</w:t>
      </w:r>
      <w:r>
        <w:t>    </w:t>
      </w:r>
      <w:r w:rsidRPr="00B70862">
        <w:t>Sanktionsavgift tas ut med ett belopp som bestäms med hän</w:t>
      </w:r>
      <w:r>
        <w:softHyphen/>
      </w:r>
      <w:r w:rsidRPr="00B70862">
        <w:t xml:space="preserve">syn till överträdelsens </w:t>
      </w:r>
      <w:r>
        <w:t>allvar och betydelsen av den bestämmelse som över</w:t>
      </w:r>
      <w:r>
        <w:softHyphen/>
        <w:t>trädelsen avser</w:t>
      </w:r>
      <w:r w:rsidRPr="00B70862">
        <w:t>. Sank</w:t>
      </w:r>
      <w:r w:rsidRPr="00B70862">
        <w:softHyphen/>
        <w:t>tionsavgiften</w:t>
      </w:r>
      <w:r w:rsidRPr="00746FBB">
        <w:t xml:space="preserve"> ska </w:t>
      </w:r>
      <w:r>
        <w:t>bestämmas till högst 100 000 </w:t>
      </w:r>
      <w:r w:rsidRPr="00746FBB">
        <w:t>000 kronor.</w:t>
      </w:r>
    </w:p>
    <w:p w14:paraId="7517EACF" w14:textId="77777777" w:rsidR="008539B5" w:rsidRDefault="008539B5" w:rsidP="008539B5">
      <w:pPr>
        <w:pStyle w:val="Brdtextmedindrag"/>
        <w:ind w:firstLine="0"/>
      </w:pPr>
    </w:p>
    <w:p w14:paraId="3197FEA3" w14:textId="77777777" w:rsidR="008539B5" w:rsidRDefault="008539B5" w:rsidP="008539B5">
      <w:pPr>
        <w:pStyle w:val="Brdtextmedindrag"/>
        <w:ind w:firstLine="0"/>
      </w:pPr>
      <w:r>
        <w:rPr>
          <w:b/>
        </w:rPr>
        <w:t>6</w:t>
      </w:r>
      <w:r w:rsidRPr="009246B3">
        <w:rPr>
          <w:b/>
        </w:rPr>
        <w:t> §</w:t>
      </w:r>
      <w:r>
        <w:t>    S</w:t>
      </w:r>
      <w:r w:rsidRPr="00F55114">
        <w:t xml:space="preserve">anktionsavgift </w:t>
      </w:r>
      <w:r>
        <w:t xml:space="preserve">får </w:t>
      </w:r>
      <w:r w:rsidRPr="00F55114">
        <w:t xml:space="preserve">inte tas ut för en </w:t>
      </w:r>
      <w:r>
        <w:t xml:space="preserve">överträdelse </w:t>
      </w:r>
      <w:r w:rsidRPr="00F55114">
        <w:t>som om</w:t>
      </w:r>
      <w:r>
        <w:softHyphen/>
      </w:r>
      <w:r w:rsidRPr="00F55114">
        <w:t xml:space="preserve">fattas av ett </w:t>
      </w:r>
      <w:bookmarkStart w:id="881" w:name="_Hlk26444093"/>
      <w:r w:rsidRPr="005E4134">
        <w:t xml:space="preserve">föreläggande som har förenats med vite och en ansökan om utdömande av vitet har gjorts. </w:t>
      </w:r>
      <w:bookmarkEnd w:id="881"/>
    </w:p>
    <w:p w14:paraId="2F107B5F" w14:textId="77777777" w:rsidR="008539B5" w:rsidRDefault="008539B5" w:rsidP="008539B5">
      <w:pPr>
        <w:pStyle w:val="Brdtextmedindrag"/>
        <w:ind w:firstLine="0"/>
      </w:pPr>
    </w:p>
    <w:p w14:paraId="2659C248" w14:textId="77777777" w:rsidR="008539B5" w:rsidRDefault="008539B5" w:rsidP="008539B5">
      <w:pPr>
        <w:pStyle w:val="Brdtextmedindrag"/>
        <w:ind w:firstLine="0"/>
      </w:pPr>
      <w:r>
        <w:rPr>
          <w:b/>
        </w:rPr>
        <w:t>7</w:t>
      </w:r>
      <w:r w:rsidRPr="009246B3">
        <w:rPr>
          <w:b/>
        </w:rPr>
        <w:t> §</w:t>
      </w:r>
      <w:r>
        <w:t>    En sanktionsa</w:t>
      </w:r>
      <w:r w:rsidRPr="00F55114">
        <w:t>vgift får sättas ned helt eller delvis om över</w:t>
      </w:r>
      <w:r>
        <w:softHyphen/>
      </w:r>
      <w:r w:rsidRPr="00F55114">
        <w:t>träd</w:t>
      </w:r>
      <w:r>
        <w:softHyphen/>
      </w:r>
      <w:r w:rsidRPr="00F55114">
        <w:t>els</w:t>
      </w:r>
      <w:r>
        <w:softHyphen/>
      </w:r>
      <w:r w:rsidRPr="00F55114">
        <w:t xml:space="preserve">en är ringa eller ursäktlig eller om det annars med hänsyn till </w:t>
      </w:r>
      <w:r>
        <w:t>om</w:t>
      </w:r>
      <w:r>
        <w:softHyphen/>
        <w:t>ständig</w:t>
      </w:r>
      <w:r>
        <w:softHyphen/>
      </w:r>
      <w:r w:rsidRPr="00F55114">
        <w:t>het</w:t>
      </w:r>
      <w:r>
        <w:softHyphen/>
      </w:r>
      <w:r w:rsidRPr="00F55114">
        <w:t>erna skulle vara oskäligt att ta ut avgiften</w:t>
      </w:r>
      <w:r>
        <w:t>.</w:t>
      </w:r>
    </w:p>
    <w:p w14:paraId="5C7F04AB" w14:textId="77777777" w:rsidR="008539B5" w:rsidRDefault="008539B5" w:rsidP="008539B5">
      <w:pPr>
        <w:pStyle w:val="Brdtextmedindrag"/>
        <w:ind w:firstLine="0"/>
      </w:pPr>
    </w:p>
    <w:p w14:paraId="0FE2FD06" w14:textId="77777777" w:rsidR="008539B5" w:rsidRDefault="008539B5" w:rsidP="008539B5">
      <w:pPr>
        <w:pStyle w:val="Brdtextmedindrag"/>
        <w:ind w:firstLine="0"/>
      </w:pPr>
      <w:r>
        <w:rPr>
          <w:b/>
        </w:rPr>
        <w:t>8</w:t>
      </w:r>
      <w:r w:rsidRPr="009246B3">
        <w:rPr>
          <w:b/>
        </w:rPr>
        <w:t> §</w:t>
      </w:r>
      <w:r>
        <w:t>    Den myndighet som regeringen bestämmer beslutar om sank</w:t>
      </w:r>
      <w:r>
        <w:softHyphen/>
        <w:t>tionsavgift.</w:t>
      </w:r>
    </w:p>
    <w:p w14:paraId="12118E0C" w14:textId="77777777" w:rsidR="008539B5" w:rsidRDefault="008539B5" w:rsidP="008539B5">
      <w:pPr>
        <w:pStyle w:val="Brdtextmedindrag"/>
      </w:pPr>
    </w:p>
    <w:p w14:paraId="4683250C" w14:textId="77777777" w:rsidR="008539B5" w:rsidRDefault="008539B5" w:rsidP="008539B5">
      <w:pPr>
        <w:pStyle w:val="Brdtextmedindrag"/>
        <w:ind w:firstLine="0"/>
      </w:pPr>
      <w:r>
        <w:rPr>
          <w:b/>
        </w:rPr>
        <w:t>9</w:t>
      </w:r>
      <w:r w:rsidRPr="009246B3">
        <w:rPr>
          <w:b/>
        </w:rPr>
        <w:t> §</w:t>
      </w:r>
      <w:r>
        <w:t>    En sanktionsavgift får inte beslutas om den som avgiften ska tas ut av inte har fått tillfälle att yttra sig inom fem år från den dag då över</w:t>
      </w:r>
      <w:r>
        <w:softHyphen/>
        <w:t>trädelsen ägde rum.</w:t>
      </w:r>
    </w:p>
    <w:p w14:paraId="30310A2A" w14:textId="77777777" w:rsidR="008539B5" w:rsidRDefault="008539B5" w:rsidP="008539B5">
      <w:pPr>
        <w:pStyle w:val="Brdtextmedindrag"/>
        <w:ind w:firstLine="0"/>
      </w:pPr>
    </w:p>
    <w:p w14:paraId="645FA7B3" w14:textId="77777777" w:rsidR="008539B5" w:rsidRDefault="008539B5" w:rsidP="008539B5">
      <w:pPr>
        <w:pStyle w:val="Brdtextmedindrag"/>
        <w:ind w:firstLine="0"/>
      </w:pPr>
      <w:r w:rsidRPr="009246B3">
        <w:rPr>
          <w:b/>
        </w:rPr>
        <w:t>1</w:t>
      </w:r>
      <w:r>
        <w:rPr>
          <w:b/>
        </w:rPr>
        <w:t>0</w:t>
      </w:r>
      <w:r w:rsidRPr="009246B3">
        <w:rPr>
          <w:b/>
        </w:rPr>
        <w:t> §</w:t>
      </w:r>
      <w:r>
        <w:t>    En sanktionsavgift ska betalas till den myndighet som reger</w:t>
      </w:r>
      <w:r>
        <w:softHyphen/>
        <w:t>ing</w:t>
      </w:r>
      <w:r>
        <w:softHyphen/>
        <w:t>en bestämmer inom 30 dagar från det att beslutet om att ta ut av</w:t>
      </w:r>
      <w:r>
        <w:softHyphen/>
        <w:t>gift</w:t>
      </w:r>
      <w:r>
        <w:softHyphen/>
        <w:t>en har fått laga kraft eller inom den längre tid som anges i be</w:t>
      </w:r>
      <w:r>
        <w:softHyphen/>
        <w:t>slutet.</w:t>
      </w:r>
    </w:p>
    <w:p w14:paraId="44B171F1" w14:textId="77777777" w:rsidR="008539B5" w:rsidRPr="00F27F57" w:rsidRDefault="008539B5" w:rsidP="008539B5">
      <w:pPr>
        <w:pStyle w:val="Brdtextmedindrag"/>
      </w:pPr>
      <w:bookmarkStart w:id="882" w:name="_Hlk25159266"/>
      <w:r w:rsidRPr="00F27F57">
        <w:t>Beslut om sanktionsavgift får verkställas enligt utsöknings</w:t>
      </w:r>
      <w:r w:rsidRPr="00F27F57">
        <w:softHyphen/>
        <w:t>balk</w:t>
      </w:r>
      <w:r w:rsidRPr="00F27F57">
        <w:softHyphen/>
        <w:t xml:space="preserve">en, om avgiften inte har betalats inom den tid som anges i beslutet. </w:t>
      </w:r>
    </w:p>
    <w:p w14:paraId="666D0450" w14:textId="77777777" w:rsidR="008539B5" w:rsidRDefault="008539B5" w:rsidP="008539B5">
      <w:pPr>
        <w:pStyle w:val="Brdtextmedindrag"/>
      </w:pPr>
      <w:r w:rsidRPr="001552A4">
        <w:t>Om</w:t>
      </w:r>
      <w:r>
        <w:t xml:space="preserve"> sanktionsavgiften inte betalas inom den tid som anges i första stycket, ska myndigheten lämna den obetalda avgiften för in</w:t>
      </w:r>
      <w:r>
        <w:softHyphen/>
        <w:t>driv</w:t>
      </w:r>
      <w:r>
        <w:softHyphen/>
        <w:t>ning. Bestämmelser om indrivning finns i lagen (1993:891) om in</w:t>
      </w:r>
      <w:r>
        <w:softHyphen/>
        <w:t>driv</w:t>
      </w:r>
      <w:r>
        <w:softHyphen/>
        <w:t xml:space="preserve">ning av statliga fordringar m.m. </w:t>
      </w:r>
    </w:p>
    <w:p w14:paraId="7F4B6220" w14:textId="77777777" w:rsidR="008539B5" w:rsidRDefault="008539B5" w:rsidP="008539B5">
      <w:pPr>
        <w:pStyle w:val="Brdtextmedindrag"/>
      </w:pPr>
      <w:r>
        <w:t>Sanktionsavgiften ska tillfalla staten.</w:t>
      </w:r>
      <w:bookmarkEnd w:id="882"/>
    </w:p>
    <w:p w14:paraId="0A006981" w14:textId="77777777" w:rsidR="008539B5" w:rsidRDefault="008539B5" w:rsidP="008539B5">
      <w:pPr>
        <w:pStyle w:val="Brdtextmedindrag"/>
      </w:pPr>
    </w:p>
    <w:p w14:paraId="4CDC215A" w14:textId="77777777" w:rsidR="008539B5" w:rsidRPr="00F27F57" w:rsidRDefault="008539B5" w:rsidP="008539B5">
      <w:pPr>
        <w:pStyle w:val="Brdtextmedindrag"/>
        <w:ind w:firstLine="0"/>
      </w:pPr>
      <w:r>
        <w:rPr>
          <w:b/>
          <w:bCs/>
        </w:rPr>
        <w:t>11 </w:t>
      </w:r>
      <w:r w:rsidRPr="00F27F57">
        <w:rPr>
          <w:b/>
          <w:bCs/>
        </w:rPr>
        <w:t>§</w:t>
      </w:r>
      <w:r w:rsidRPr="00F27F57">
        <w:t>    En sanktionsavgift som har beslutats faller bort i den ut</w:t>
      </w:r>
      <w:r w:rsidRPr="00F27F57">
        <w:softHyphen/>
        <w:t>sträckning verkställighet inte har skett inom fem år från det att beslutet eller domen om att ta ut avgiften fick laga kraft eller sank</w:t>
      </w:r>
      <w:r w:rsidRPr="00F27F57">
        <w:softHyphen/>
        <w:t>tionsföreläggandet godkändes.</w:t>
      </w:r>
    </w:p>
    <w:p w14:paraId="33F848F8" w14:textId="77777777" w:rsidR="008539B5" w:rsidRDefault="008539B5" w:rsidP="008539B5">
      <w:pPr>
        <w:pStyle w:val="Brdtextmedindrag"/>
        <w:ind w:firstLine="0"/>
      </w:pPr>
    </w:p>
    <w:p w14:paraId="571432AD" w14:textId="77777777" w:rsidR="008539B5" w:rsidRDefault="008539B5" w:rsidP="008539B5">
      <w:pPr>
        <w:pStyle w:val="Brdtextmedindrag"/>
        <w:ind w:firstLine="0"/>
      </w:pPr>
      <w:r w:rsidRPr="009246B3">
        <w:rPr>
          <w:b/>
        </w:rPr>
        <w:t>1</w:t>
      </w:r>
      <w:r>
        <w:rPr>
          <w:b/>
        </w:rPr>
        <w:t>2</w:t>
      </w:r>
      <w:r w:rsidRPr="009246B3">
        <w:rPr>
          <w:b/>
        </w:rPr>
        <w:t> §</w:t>
      </w:r>
      <w:r>
        <w:t>    </w:t>
      </w:r>
      <w:r w:rsidRPr="001552A4">
        <w:t>Regeringen får meddela ytterligare föreskrifter om sank</w:t>
      </w:r>
      <w:r>
        <w:softHyphen/>
      </w:r>
      <w:r w:rsidRPr="001552A4">
        <w:t>tions</w:t>
      </w:r>
      <w:r>
        <w:softHyphen/>
      </w:r>
      <w:r w:rsidRPr="001552A4">
        <w:t>av</w:t>
      </w:r>
      <w:r>
        <w:softHyphen/>
      </w:r>
      <w:r w:rsidRPr="001552A4">
        <w:t>gifter enligt denna lag.</w:t>
      </w:r>
    </w:p>
    <w:p w14:paraId="3CE8F5DB" w14:textId="77777777" w:rsidR="008539B5" w:rsidRDefault="008539B5" w:rsidP="008539B5">
      <w:pPr>
        <w:pStyle w:val="Rubrik3utannumrering"/>
      </w:pPr>
      <w:r>
        <w:rPr>
          <w:rFonts w:ascii="Cambria" w:hAnsi="Cambria" w:cs="Cambria"/>
        </w:rPr>
        <w:t>6 </w:t>
      </w:r>
      <w:r>
        <w:t>kap. Tystnadsplikt och ö</w:t>
      </w:r>
      <w:r w:rsidRPr="00B15C71">
        <w:t>verklagande</w:t>
      </w:r>
    </w:p>
    <w:p w14:paraId="502CB8AF" w14:textId="77777777" w:rsidR="008539B5" w:rsidRDefault="008539B5" w:rsidP="008539B5">
      <w:pPr>
        <w:pStyle w:val="Brdtext"/>
      </w:pPr>
      <w:r w:rsidRPr="004C5D20">
        <w:rPr>
          <w:b/>
        </w:rPr>
        <w:t>1 §</w:t>
      </w:r>
      <w:r>
        <w:t>    Den som har tagit befattning med något ärende enligt denna lag eller den EU-förordning som denna lag kompletterar får inte obe</w:t>
      </w:r>
      <w:r>
        <w:softHyphen/>
        <w:t>hör</w:t>
      </w:r>
      <w:r>
        <w:softHyphen/>
        <w:t>igen röja eller på annat sätt utnyttja vad han eller hon då har fått veta om någons affärs- eller driftförhållanden.</w:t>
      </w:r>
    </w:p>
    <w:p w14:paraId="5EB60184" w14:textId="77777777" w:rsidR="008539B5" w:rsidRPr="009367F8" w:rsidRDefault="008539B5" w:rsidP="008539B5">
      <w:pPr>
        <w:pStyle w:val="Brdtextmedindrag"/>
      </w:pPr>
      <w:r w:rsidRPr="00635B65">
        <w:t xml:space="preserve">Som obehörigt röjande </w:t>
      </w:r>
      <w:r w:rsidRPr="000942E6">
        <w:t>anses</w:t>
      </w:r>
      <w:r w:rsidRPr="00635B65">
        <w:t xml:space="preserve"> inte att någon fullgör sådan upp</w:t>
      </w:r>
      <w:r>
        <w:softHyphen/>
      </w:r>
      <w:r w:rsidRPr="00635B65">
        <w:t>gifts</w:t>
      </w:r>
      <w:r>
        <w:softHyphen/>
      </w:r>
      <w:r w:rsidRPr="00635B65">
        <w:t>skyldighet som följer av lag</w:t>
      </w:r>
      <w:r>
        <w:t xml:space="preserve"> </w:t>
      </w:r>
      <w:r w:rsidRPr="00635B65">
        <w:t>eller förordning.</w:t>
      </w:r>
    </w:p>
    <w:p w14:paraId="07650D08" w14:textId="77777777" w:rsidR="008539B5" w:rsidRPr="009367F8" w:rsidRDefault="008539B5" w:rsidP="008539B5">
      <w:pPr>
        <w:pStyle w:val="Brdtextmedindrag"/>
      </w:pPr>
      <w:r w:rsidRPr="009367F8">
        <w:t xml:space="preserve">I det allmännas verksamhet </w:t>
      </w:r>
      <w:r w:rsidRPr="000942E6">
        <w:t>tillämpas</w:t>
      </w:r>
      <w:r w:rsidRPr="009367F8">
        <w:t xml:space="preserve"> bestämmelserna i offentlig</w:t>
      </w:r>
      <w:r>
        <w:softHyphen/>
      </w:r>
      <w:r w:rsidRPr="009367F8">
        <w:t xml:space="preserve">hets- och sekretesslagen (2009:400). </w:t>
      </w:r>
    </w:p>
    <w:p w14:paraId="4AB1AAD8" w14:textId="77777777" w:rsidR="008539B5" w:rsidRDefault="008539B5" w:rsidP="008539B5">
      <w:pPr>
        <w:pStyle w:val="Brdtextmedindrag"/>
        <w:ind w:firstLine="0"/>
      </w:pPr>
    </w:p>
    <w:p w14:paraId="1CF4107D" w14:textId="77777777" w:rsidR="008539B5" w:rsidRPr="00734ECC" w:rsidRDefault="008539B5" w:rsidP="008539B5">
      <w:pPr>
        <w:pStyle w:val="Brdtext"/>
      </w:pPr>
      <w:r>
        <w:rPr>
          <w:b/>
        </w:rPr>
        <w:t>2</w:t>
      </w:r>
      <w:r w:rsidRPr="00D71B95">
        <w:rPr>
          <w:b/>
        </w:rPr>
        <w:t> §</w:t>
      </w:r>
      <w:r>
        <w:t>    </w:t>
      </w:r>
      <w:bookmarkStart w:id="883" w:name="_Hlk25827052"/>
      <w:r>
        <w:t>Beslut enligt denna lag eller enligt en före</w:t>
      </w:r>
      <w:r>
        <w:softHyphen/>
        <w:t>skrift som har med</w:t>
      </w:r>
      <w:r>
        <w:softHyphen/>
        <w:t>delats med stöd av lagen får överklagas till all</w:t>
      </w:r>
      <w:r>
        <w:softHyphen/>
        <w:t>män förvalt</w:t>
      </w:r>
      <w:r>
        <w:softHyphen/>
        <w:t>nings</w:t>
      </w:r>
      <w:r>
        <w:softHyphen/>
        <w:t>dom</w:t>
      </w:r>
      <w:r>
        <w:softHyphen/>
        <w:t>stol.</w:t>
      </w:r>
    </w:p>
    <w:p w14:paraId="5A295417" w14:textId="77777777" w:rsidR="008539B5" w:rsidRDefault="008539B5" w:rsidP="008539B5">
      <w:pPr>
        <w:pStyle w:val="Brdtextmedindrag"/>
      </w:pPr>
      <w:r>
        <w:t>Prövningstillstånd krävs vid överklagande till kammarrätten.</w:t>
      </w:r>
    </w:p>
    <w:bookmarkEnd w:id="883"/>
    <w:p w14:paraId="7E8BD789" w14:textId="77777777" w:rsidR="008539B5" w:rsidRPr="007A470D" w:rsidRDefault="008539B5" w:rsidP="008539B5">
      <w:pPr>
        <w:pStyle w:val="Rubrik3utannumrering"/>
      </w:pPr>
      <w:r>
        <w:t>7</w:t>
      </w:r>
      <w:r>
        <w:rPr>
          <w:rFonts w:ascii="Cambria" w:hAnsi="Cambria"/>
        </w:rPr>
        <w:t> </w:t>
      </w:r>
      <w:r w:rsidRPr="007A470D">
        <w:t xml:space="preserve">kap. </w:t>
      </w:r>
      <w:r>
        <w:t>Ytterligare b</w:t>
      </w:r>
      <w:r w:rsidRPr="00B15C71">
        <w:t>emyndiganden</w:t>
      </w:r>
      <w:r>
        <w:t xml:space="preserve"> och övriga bestämmelser</w:t>
      </w:r>
    </w:p>
    <w:p w14:paraId="55D89329" w14:textId="77777777" w:rsidR="008539B5" w:rsidRPr="007A470D" w:rsidRDefault="008539B5" w:rsidP="008539B5">
      <w:pPr>
        <w:pStyle w:val="Rubrik4utannumrering"/>
        <w:spacing w:before="0"/>
      </w:pPr>
      <w:r w:rsidRPr="007A470D">
        <w:t xml:space="preserve">Föreskrifter om lagens </w:t>
      </w:r>
      <w:r w:rsidRPr="00B15C71">
        <w:t>tillämplighet</w:t>
      </w:r>
    </w:p>
    <w:p w14:paraId="7092776A" w14:textId="77777777" w:rsidR="008539B5" w:rsidRDefault="008539B5" w:rsidP="008539B5">
      <w:pPr>
        <w:pStyle w:val="Brdtext"/>
      </w:pPr>
      <w:r>
        <w:rPr>
          <w:b/>
        </w:rPr>
        <w:t>1</w:t>
      </w:r>
      <w:r w:rsidRPr="007A470D">
        <w:rPr>
          <w:b/>
        </w:rPr>
        <w:t> §</w:t>
      </w:r>
      <w:r w:rsidRPr="007A470D">
        <w:t>    </w:t>
      </w:r>
      <w:bookmarkStart w:id="884" w:name="_Hlk20224395"/>
      <w:r w:rsidRPr="007A470D">
        <w:t xml:space="preserve">Regeringen eller den myndighet som regeringen bestämmer får </w:t>
      </w:r>
      <w:r>
        <w:t>med</w:t>
      </w:r>
      <w:r>
        <w:softHyphen/>
        <w:t xml:space="preserve">dela föreskrifter om </w:t>
      </w:r>
      <w:r w:rsidRPr="007A470D">
        <w:t xml:space="preserve">att </w:t>
      </w:r>
      <w:r>
        <w:t>krav som följer av eller väsentligen mot</w:t>
      </w:r>
      <w:r>
        <w:softHyphen/>
        <w:t xml:space="preserve">svarar kraven enligt </w:t>
      </w:r>
      <w:r w:rsidRPr="007A470D">
        <w:t>förordning (EU) 2017/745</w:t>
      </w:r>
      <w:r>
        <w:t xml:space="preserve"> </w:t>
      </w:r>
      <w:r w:rsidRPr="007A470D">
        <w:t xml:space="preserve">och denna lag ska gälla även </w:t>
      </w:r>
      <w:r>
        <w:t xml:space="preserve">för </w:t>
      </w:r>
      <w:r w:rsidRPr="00C64913">
        <w:t xml:space="preserve">produkter </w:t>
      </w:r>
      <w:r>
        <w:t xml:space="preserve">som inte anges i 1 kap. 2 § men som </w:t>
      </w:r>
      <w:r w:rsidRPr="007A470D">
        <w:t>i fråga om användningen står nära</w:t>
      </w:r>
      <w:r>
        <w:t xml:space="preserve"> sådana </w:t>
      </w:r>
      <w:r w:rsidRPr="007A470D">
        <w:t xml:space="preserve">produkter. </w:t>
      </w:r>
    </w:p>
    <w:bookmarkEnd w:id="884"/>
    <w:p w14:paraId="3DFC1073" w14:textId="77777777" w:rsidR="008539B5" w:rsidRPr="007A470D" w:rsidRDefault="008539B5" w:rsidP="008539B5">
      <w:pPr>
        <w:pStyle w:val="Rubrik4utannumrering"/>
      </w:pPr>
      <w:r w:rsidRPr="007A470D">
        <w:t xml:space="preserve">Föreskrifter </w:t>
      </w:r>
      <w:r>
        <w:t xml:space="preserve">om </w:t>
      </w:r>
      <w:r w:rsidRPr="007A470D">
        <w:t>specialanpassade produkter</w:t>
      </w:r>
    </w:p>
    <w:p w14:paraId="0A0FD7D5" w14:textId="77777777" w:rsidR="008539B5" w:rsidRDefault="008539B5" w:rsidP="008539B5">
      <w:pPr>
        <w:pStyle w:val="Brdtext"/>
      </w:pPr>
      <w:r>
        <w:rPr>
          <w:b/>
        </w:rPr>
        <w:t>2</w:t>
      </w:r>
      <w:r w:rsidRPr="007A470D">
        <w:rPr>
          <w:b/>
        </w:rPr>
        <w:t> §</w:t>
      </w:r>
      <w:r w:rsidRPr="007A470D">
        <w:t>    </w:t>
      </w:r>
      <w:bookmarkStart w:id="885" w:name="_Hlk20224450"/>
      <w:r w:rsidRPr="007A470D">
        <w:t>Regeringen eller den myndighet som regeringen bestämmer får med</w:t>
      </w:r>
      <w:r>
        <w:softHyphen/>
      </w:r>
      <w:r w:rsidRPr="007A470D">
        <w:t>dela föreskrifter om vilka yrkeskvalifikationer den person som ger skrift</w:t>
      </w:r>
      <w:r>
        <w:softHyphen/>
      </w:r>
      <w:r w:rsidRPr="007A470D">
        <w:t>liga anvisningar för utformningen av en special</w:t>
      </w:r>
      <w:r>
        <w:softHyphen/>
      </w:r>
      <w:r w:rsidRPr="007A470D">
        <w:t>an</w:t>
      </w:r>
      <w:r>
        <w:softHyphen/>
      </w:r>
      <w:r w:rsidRPr="007A470D">
        <w:t xml:space="preserve">passad produkt ska ha i enlighet med artikel 2.3 i förordning (EU) 2017/745. </w:t>
      </w:r>
      <w:bookmarkEnd w:id="885"/>
    </w:p>
    <w:p w14:paraId="1CD7C7DE" w14:textId="77777777" w:rsidR="008539B5" w:rsidRDefault="008539B5" w:rsidP="008539B5">
      <w:pPr>
        <w:pStyle w:val="Rubrik4utannumrering"/>
      </w:pPr>
      <w:r>
        <w:t>Föreskrifter om egentillverkade produkter</w:t>
      </w:r>
    </w:p>
    <w:p w14:paraId="1D1B600D" w14:textId="77777777" w:rsidR="008539B5" w:rsidRDefault="008539B5" w:rsidP="008539B5">
      <w:pPr>
        <w:pStyle w:val="Brdtextmedindrag"/>
        <w:ind w:firstLine="0"/>
      </w:pPr>
      <w:r>
        <w:rPr>
          <w:b/>
        </w:rPr>
        <w:t>3</w:t>
      </w:r>
      <w:r w:rsidRPr="00E84584">
        <w:rPr>
          <w:b/>
        </w:rPr>
        <w:t> §</w:t>
      </w:r>
      <w:r>
        <w:t>    Regeringen eller den myndighet som regeringen bestämm</w:t>
      </w:r>
      <w:r>
        <w:softHyphen/>
        <w:t xml:space="preserve">er får meddela föreskrifter om </w:t>
      </w:r>
    </w:p>
    <w:p w14:paraId="3E408261" w14:textId="77777777" w:rsidR="008539B5" w:rsidRDefault="008539B5" w:rsidP="008539B5">
      <w:pPr>
        <w:pStyle w:val="Brdtextmedindrag"/>
      </w:pPr>
      <w:r>
        <w:t>1. de produkter som avses i artikel 5.5 i förordning (EU) 2017/745, och</w:t>
      </w:r>
    </w:p>
    <w:p w14:paraId="4BD68ACB" w14:textId="77777777" w:rsidR="008539B5" w:rsidRDefault="008539B5" w:rsidP="008539B5">
      <w:pPr>
        <w:pStyle w:val="Brdtextmedindrag"/>
      </w:pPr>
      <w:r>
        <w:t>2. </w:t>
      </w:r>
      <w:r w:rsidRPr="00E84584">
        <w:t>skyldighet</w:t>
      </w:r>
      <w:r>
        <w:t xml:space="preserve"> för hälso- och sjukvårdsinstitutioner att till den myndig</w:t>
      </w:r>
      <w:r>
        <w:softHyphen/>
        <w:t>het som regeringen bestämmer lämna ytterligare informa</w:t>
      </w:r>
      <w:r>
        <w:softHyphen/>
        <w:t>tion om dessa pro</w:t>
      </w:r>
      <w:r>
        <w:softHyphen/>
        <w:t>dukt</w:t>
      </w:r>
      <w:r>
        <w:softHyphen/>
        <w:t>er.</w:t>
      </w:r>
    </w:p>
    <w:p w14:paraId="0097797F" w14:textId="77777777" w:rsidR="008539B5" w:rsidRDefault="008539B5" w:rsidP="008539B5">
      <w:pPr>
        <w:pStyle w:val="Rubrik4utannumrering"/>
      </w:pPr>
      <w:bookmarkStart w:id="886" w:name="_Hlk20224583"/>
      <w:r>
        <w:t xml:space="preserve">Föreskrifter om reprocessing och återanvändning </w:t>
      </w:r>
    </w:p>
    <w:p w14:paraId="4E1CB841" w14:textId="77777777" w:rsidR="008539B5" w:rsidRDefault="008539B5" w:rsidP="008539B5">
      <w:pPr>
        <w:pStyle w:val="Brdtextmedindrag"/>
        <w:ind w:firstLine="0"/>
      </w:pPr>
      <w:r w:rsidRPr="00AF562E">
        <w:rPr>
          <w:b/>
        </w:rPr>
        <w:t>4</w:t>
      </w:r>
      <w:r w:rsidRPr="00AF562E" w:rsidDel="00CF700C">
        <w:rPr>
          <w:b/>
        </w:rPr>
        <w:t> §</w:t>
      </w:r>
      <w:r w:rsidDel="00CF700C">
        <w:t>    </w:t>
      </w:r>
      <w:r>
        <w:t>R</w:t>
      </w:r>
      <w:r w:rsidDel="00CF700C">
        <w:t>egeringen eller den myndighet som regeringen bestäm</w:t>
      </w:r>
      <w:r>
        <w:softHyphen/>
      </w:r>
      <w:r w:rsidDel="00CF700C">
        <w:t xml:space="preserve">mer </w:t>
      </w:r>
      <w:r>
        <w:t>får med</w:t>
      </w:r>
      <w:r>
        <w:softHyphen/>
        <w:t xml:space="preserve">dela föreskrifter om </w:t>
      </w:r>
    </w:p>
    <w:p w14:paraId="3ED57B84" w14:textId="77777777" w:rsidR="008539B5" w:rsidRDefault="008539B5" w:rsidP="008539B5">
      <w:pPr>
        <w:pStyle w:val="Brdtextmedindrag"/>
      </w:pPr>
      <w:r>
        <w:t>1. tillåtelse att reprocessa och återanvända en engångs</w:t>
      </w:r>
      <w:r>
        <w:softHyphen/>
        <w:t>pro</w:t>
      </w:r>
      <w:r>
        <w:softHyphen/>
        <w:t>dukt i en</w:t>
      </w:r>
      <w:r>
        <w:softHyphen/>
        <w:t>lighet med artikel 17 i förordning (EU) 2017/745,</w:t>
      </w:r>
    </w:p>
    <w:p w14:paraId="1EF05D75" w14:textId="77777777" w:rsidR="008539B5" w:rsidRDefault="008539B5" w:rsidP="008539B5">
      <w:pPr>
        <w:pStyle w:val="Brdtextmedindrag"/>
      </w:pPr>
      <w:r>
        <w:t>2. </w:t>
      </w:r>
      <w:r w:rsidRPr="0069492D">
        <w:t xml:space="preserve">under vilka villkor </w:t>
      </w:r>
      <w:r>
        <w:t xml:space="preserve">engångsprodukter får </w:t>
      </w:r>
      <w:r w:rsidRPr="0069492D">
        <w:t>reprocess</w:t>
      </w:r>
      <w:r>
        <w:t xml:space="preserve">as, </w:t>
      </w:r>
      <w:r w:rsidRPr="0069492D">
        <w:t>åter</w:t>
      </w:r>
      <w:r>
        <w:softHyphen/>
      </w:r>
      <w:r w:rsidRPr="0069492D">
        <w:t>använd</w:t>
      </w:r>
      <w:r>
        <w:t>as och till</w:t>
      </w:r>
      <w:r>
        <w:softHyphen/>
        <w:t>handa</w:t>
      </w:r>
      <w:r>
        <w:softHyphen/>
        <w:t>hållas, och</w:t>
      </w:r>
      <w:r w:rsidRPr="0069492D">
        <w:t xml:space="preserve"> </w:t>
      </w:r>
    </w:p>
    <w:p w14:paraId="063E1791" w14:textId="77777777" w:rsidR="008539B5" w:rsidDel="00CF700C" w:rsidRDefault="008539B5" w:rsidP="008539B5">
      <w:pPr>
        <w:pStyle w:val="Brdtextmedindrag"/>
      </w:pPr>
      <w:r>
        <w:t xml:space="preserve">3. under vilka villkor engångsprodukter får reprocessas och överföras </w:t>
      </w:r>
      <w:r w:rsidRPr="0069492D">
        <w:t>till ett annat land.</w:t>
      </w:r>
    </w:p>
    <w:bookmarkEnd w:id="886"/>
    <w:p w14:paraId="171AC2C9" w14:textId="77777777" w:rsidR="008539B5" w:rsidRDefault="008539B5" w:rsidP="008539B5">
      <w:pPr>
        <w:pStyle w:val="Rubrik4utannumrering"/>
      </w:pPr>
      <w:r>
        <w:t>Föreskrifter om blod och blodkomponenter</w:t>
      </w:r>
    </w:p>
    <w:p w14:paraId="78AF59D4" w14:textId="77777777" w:rsidR="008539B5" w:rsidRDefault="008539B5" w:rsidP="008539B5">
      <w:pPr>
        <w:pStyle w:val="Brdtextmedindrag"/>
        <w:ind w:firstLine="0"/>
      </w:pPr>
      <w:r>
        <w:rPr>
          <w:b/>
        </w:rPr>
        <w:t>5</w:t>
      </w:r>
      <w:r w:rsidRPr="00783FFC">
        <w:rPr>
          <w:b/>
        </w:rPr>
        <w:t> §</w:t>
      </w:r>
      <w:r>
        <w:t>    </w:t>
      </w:r>
      <w:r w:rsidRPr="007A470D">
        <w:t>Regeringen eller den myndighet som regeringen bestämmer får med</w:t>
      </w:r>
      <w:r>
        <w:softHyphen/>
      </w:r>
      <w:r w:rsidRPr="007A470D">
        <w:t>dela föreskrifter om</w:t>
      </w:r>
      <w:r>
        <w:t xml:space="preserve"> framställning, förvaring och distri</w:t>
      </w:r>
      <w:r>
        <w:softHyphen/>
        <w:t xml:space="preserve">bution av blod och blodkomponenter avsedda att användas som råvara vid tillverkning av medicintekniska produkter. </w:t>
      </w:r>
    </w:p>
    <w:p w14:paraId="7A161EC9" w14:textId="77777777" w:rsidR="008539B5" w:rsidRDefault="008539B5" w:rsidP="008539B5">
      <w:pPr>
        <w:pStyle w:val="Rubrik4utannumrering"/>
      </w:pPr>
      <w:r>
        <w:t>Föreskrifter om medicinsk yrkesverksamhet vid distansförsäljning</w:t>
      </w:r>
    </w:p>
    <w:p w14:paraId="3DA80021" w14:textId="77777777" w:rsidR="008539B5" w:rsidRPr="00771EA7" w:rsidRDefault="008539B5" w:rsidP="008539B5">
      <w:pPr>
        <w:pStyle w:val="Brdtextmedindrag"/>
        <w:ind w:firstLine="0"/>
      </w:pPr>
      <w:r>
        <w:rPr>
          <w:b/>
        </w:rPr>
        <w:t>6</w:t>
      </w:r>
      <w:r w:rsidRPr="00842CC2">
        <w:rPr>
          <w:b/>
        </w:rPr>
        <w:t> §    </w:t>
      </w:r>
      <w:bookmarkStart w:id="887" w:name="_Hlk20224992"/>
      <w:r w:rsidRPr="00771EA7">
        <w:t xml:space="preserve">Regeringen eller den myndighet som regeringen bestämmer </w:t>
      </w:r>
      <w:r>
        <w:t xml:space="preserve">får meddela föreskrifter om </w:t>
      </w:r>
      <w:r w:rsidRPr="00EA28C9">
        <w:t>den medicinska yrkesverksamhet som ska finnas att tillgå när en produkt mot betalning eller kostnadsfritt an</w:t>
      </w:r>
      <w:r>
        <w:softHyphen/>
      </w:r>
      <w:r w:rsidRPr="00EA28C9">
        <w:t>vänds i sam</w:t>
      </w:r>
      <w:r>
        <w:softHyphen/>
      </w:r>
      <w:r w:rsidRPr="00EA28C9">
        <w:t>band med kommersiell verksamhet för att till</w:t>
      </w:r>
      <w:r>
        <w:softHyphen/>
      </w:r>
      <w:r w:rsidRPr="00EA28C9">
        <w:t>handa</w:t>
      </w:r>
      <w:r>
        <w:softHyphen/>
      </w:r>
      <w:r w:rsidRPr="00EA28C9">
        <w:t>hålla en diagnostisk eller terapeutisk tjänst som via informa</w:t>
      </w:r>
      <w:r>
        <w:softHyphen/>
      </w:r>
      <w:r w:rsidRPr="00EA28C9">
        <w:t>tions</w:t>
      </w:r>
      <w:r>
        <w:softHyphen/>
      </w:r>
      <w:r w:rsidRPr="00EA28C9">
        <w:t xml:space="preserve">samhällets tjänster enligt definitionen i </w:t>
      </w:r>
      <w:r w:rsidRPr="00C5598E">
        <w:t xml:space="preserve">artikel 1.1 b i </w:t>
      </w:r>
      <w:r>
        <w:t>Europa</w:t>
      </w:r>
      <w:r>
        <w:softHyphen/>
        <w:t>parla</w:t>
      </w:r>
      <w:r>
        <w:softHyphen/>
        <w:t>ment</w:t>
      </w:r>
      <w:r>
        <w:softHyphen/>
        <w:t xml:space="preserve">ets och rådets </w:t>
      </w:r>
      <w:r w:rsidRPr="00C5598E">
        <w:t xml:space="preserve">direktiv (EU) 2015/1535 </w:t>
      </w:r>
      <w:r w:rsidRPr="00B37D79">
        <w:t>av den 9 september 2015 om ett informationsförfarande beträffande tekniska före</w:t>
      </w:r>
      <w:r>
        <w:softHyphen/>
      </w:r>
      <w:r w:rsidRPr="00B37D79">
        <w:t>skrift</w:t>
      </w:r>
      <w:r>
        <w:softHyphen/>
      </w:r>
      <w:r w:rsidRPr="00B37D79">
        <w:t>er och beträffande föreskrifter för informa</w:t>
      </w:r>
      <w:r>
        <w:softHyphen/>
      </w:r>
      <w:r w:rsidRPr="00B37D79">
        <w:t>tions</w:t>
      </w:r>
      <w:r>
        <w:softHyphen/>
      </w:r>
      <w:r w:rsidRPr="00B37D79">
        <w:t>samhällets tjänst</w:t>
      </w:r>
      <w:r>
        <w:softHyphen/>
      </w:r>
      <w:r w:rsidRPr="00B37D79">
        <w:t xml:space="preserve">er  </w:t>
      </w:r>
      <w:r w:rsidRPr="00EA28C9">
        <w:t>eller genom andra kommunikationsmedel direkt eller via mellan</w:t>
      </w:r>
      <w:r>
        <w:softHyphen/>
      </w:r>
      <w:r w:rsidRPr="00EA28C9">
        <w:t>händer erbjuds till en fysisk eller juridisk per</w:t>
      </w:r>
      <w:r>
        <w:softHyphen/>
      </w:r>
      <w:r w:rsidRPr="00EA28C9">
        <w:t xml:space="preserve">son som är etablerad i </w:t>
      </w:r>
      <w:r>
        <w:t>E</w:t>
      </w:r>
      <w:r w:rsidRPr="00C857CC">
        <w:t>uropeiska ekonomiska sam</w:t>
      </w:r>
      <w:r>
        <w:softHyphen/>
      </w:r>
      <w:r w:rsidRPr="00C857CC">
        <w:t>arbets</w:t>
      </w:r>
      <w:r>
        <w:softHyphen/>
      </w:r>
      <w:r w:rsidRPr="00C857CC">
        <w:t>området</w:t>
      </w:r>
      <w:r w:rsidRPr="00EA28C9">
        <w:t xml:space="preserve">. </w:t>
      </w:r>
    </w:p>
    <w:bookmarkEnd w:id="887"/>
    <w:p w14:paraId="7119B63F" w14:textId="77777777" w:rsidR="008539B5" w:rsidRPr="004334AC" w:rsidRDefault="008539B5" w:rsidP="008539B5">
      <w:pPr>
        <w:pStyle w:val="Rubrik4utannumrering"/>
      </w:pPr>
      <w:r>
        <w:t>Föreskrifter om utbildningar som sakkunniga personer ska ha</w:t>
      </w:r>
    </w:p>
    <w:p w14:paraId="02717AF0" w14:textId="77777777" w:rsidR="008539B5" w:rsidRDefault="008539B5" w:rsidP="008539B5">
      <w:pPr>
        <w:pStyle w:val="Brdtext"/>
      </w:pPr>
      <w:r>
        <w:rPr>
          <w:b/>
        </w:rPr>
        <w:t>7</w:t>
      </w:r>
      <w:r w:rsidRPr="007A470D">
        <w:rPr>
          <w:b/>
        </w:rPr>
        <w:t> §</w:t>
      </w:r>
      <w:r w:rsidRPr="007A470D">
        <w:t>    </w:t>
      </w:r>
      <w:bookmarkStart w:id="888" w:name="_Hlk20225109"/>
      <w:r w:rsidRPr="007A470D">
        <w:t>Regeringen eller den myndighet som regeringen bestämmer får meddela föreskrifter om vilka utbildningar inom juridik, med</w:t>
      </w:r>
      <w:r>
        <w:softHyphen/>
      </w:r>
      <w:r w:rsidRPr="007A470D">
        <w:t>ic</w:t>
      </w:r>
      <w:r>
        <w:softHyphen/>
      </w:r>
      <w:r w:rsidRPr="007A470D">
        <w:t>in, farmaci, ingenjörsvetenskap eller annan relevant vetenskaplig disciplin som den person som har ansvar för att regelverket följs ska ha i enlighet med artik</w:t>
      </w:r>
      <w:r>
        <w:t>e</w:t>
      </w:r>
      <w:r w:rsidRPr="007A470D">
        <w:t>l 15.1</w:t>
      </w:r>
      <w:r>
        <w:t xml:space="preserve">, 15.2 </w:t>
      </w:r>
      <w:r w:rsidRPr="007A470D">
        <w:t xml:space="preserve">och 15.6 i förordning (EU) 2017/745. </w:t>
      </w:r>
    </w:p>
    <w:bookmarkEnd w:id="888"/>
    <w:p w14:paraId="5685F9F7" w14:textId="77777777" w:rsidR="008539B5" w:rsidRPr="007A470D" w:rsidRDefault="008539B5" w:rsidP="008539B5">
      <w:pPr>
        <w:pStyle w:val="Rubrik4utannumrering"/>
      </w:pPr>
      <w:r>
        <w:t>Föreskrifter om det eller de språk som m</w:t>
      </w:r>
      <w:r w:rsidRPr="007A470D">
        <w:t xml:space="preserve">ärkning och information </w:t>
      </w:r>
      <w:r>
        <w:t>ska vara skriven på</w:t>
      </w:r>
    </w:p>
    <w:p w14:paraId="6CD35C16" w14:textId="77777777" w:rsidR="008539B5" w:rsidRPr="007A470D" w:rsidRDefault="008539B5" w:rsidP="008539B5">
      <w:pPr>
        <w:pStyle w:val="Brdtextmedindrag"/>
        <w:ind w:firstLine="0"/>
      </w:pPr>
      <w:bookmarkStart w:id="889" w:name="_Hlk20226839"/>
      <w:r>
        <w:rPr>
          <w:b/>
        </w:rPr>
        <w:t>8</w:t>
      </w:r>
      <w:r w:rsidRPr="009246B3">
        <w:rPr>
          <w:b/>
        </w:rPr>
        <w:t> §</w:t>
      </w:r>
      <w:r w:rsidRPr="007A470D">
        <w:t>    Regeringen får med</w:t>
      </w:r>
      <w:r>
        <w:softHyphen/>
      </w:r>
      <w:r w:rsidRPr="007A470D">
        <w:t xml:space="preserve">dela föreskrifter om </w:t>
      </w:r>
      <w:r>
        <w:t xml:space="preserve">vilka </w:t>
      </w:r>
      <w:r w:rsidRPr="007A470D">
        <w:t xml:space="preserve">språk som en produkt ska vara märkt </w:t>
      </w:r>
      <w:r>
        <w:t xml:space="preserve">på </w:t>
      </w:r>
      <w:r w:rsidRPr="007A470D">
        <w:t xml:space="preserve">och </w:t>
      </w:r>
      <w:r>
        <w:t xml:space="preserve">vilka </w:t>
      </w:r>
      <w:r w:rsidRPr="007A470D">
        <w:t>språk som information till patienter</w:t>
      </w:r>
      <w:r>
        <w:t>, bruks</w:t>
      </w:r>
      <w:r>
        <w:softHyphen/>
        <w:t>anvisningar</w:t>
      </w:r>
      <w:r w:rsidRPr="007A470D">
        <w:t xml:space="preserve"> och säkerhetsmeddelande</w:t>
      </w:r>
      <w:r>
        <w:t>n</w:t>
      </w:r>
      <w:r w:rsidRPr="007A470D">
        <w:t xml:space="preserve"> till mark</w:t>
      </w:r>
      <w:r>
        <w:softHyphen/>
      </w:r>
      <w:r w:rsidRPr="007A470D">
        <w:t>nad</w:t>
      </w:r>
      <w:r>
        <w:softHyphen/>
      </w:r>
      <w:r w:rsidRPr="007A470D">
        <w:t xml:space="preserve">en ska vara skrivna på. </w:t>
      </w:r>
    </w:p>
    <w:p w14:paraId="0380A34B" w14:textId="77777777" w:rsidR="008539B5" w:rsidRDefault="008539B5" w:rsidP="008539B5">
      <w:pPr>
        <w:pStyle w:val="Brdtextmedindrag"/>
      </w:pPr>
      <w:r w:rsidRPr="007A470D">
        <w:t>Den myndighet som regeringen bestämmer får i enskilda fall be</w:t>
      </w:r>
      <w:r>
        <w:softHyphen/>
      </w:r>
      <w:r w:rsidRPr="007A470D">
        <w:t>sluta om undantag från krav</w:t>
      </w:r>
      <w:r>
        <w:t>en</w:t>
      </w:r>
      <w:r w:rsidRPr="007A470D">
        <w:t xml:space="preserve"> </w:t>
      </w:r>
      <w:r>
        <w:t xml:space="preserve">som följer av föreskrifter </w:t>
      </w:r>
      <w:r w:rsidRPr="007A470D">
        <w:t xml:space="preserve">som </w:t>
      </w:r>
      <w:r>
        <w:t xml:space="preserve">har </w:t>
      </w:r>
      <w:r w:rsidRPr="007A470D">
        <w:t>meddelats med stöd av första stycket. Beslutet får förenas med villkor.</w:t>
      </w:r>
    </w:p>
    <w:bookmarkEnd w:id="889"/>
    <w:p w14:paraId="79052BEA" w14:textId="77777777" w:rsidR="008539B5" w:rsidRDefault="008539B5" w:rsidP="008539B5">
      <w:pPr>
        <w:pStyle w:val="Rubrik4utannumrering"/>
      </w:pPr>
      <w:r>
        <w:t xml:space="preserve">Föreskrifter om informationskrav i fråga om implantat </w:t>
      </w:r>
    </w:p>
    <w:p w14:paraId="5672AEA3" w14:textId="77777777" w:rsidR="008539B5" w:rsidRPr="0064520C" w:rsidRDefault="008539B5" w:rsidP="008539B5">
      <w:pPr>
        <w:pStyle w:val="Brdtextmedindrag"/>
        <w:ind w:firstLine="0"/>
        <w:rPr>
          <w:highlight w:val="yellow"/>
        </w:rPr>
      </w:pPr>
      <w:bookmarkStart w:id="890" w:name="_Hlk20226958"/>
      <w:r>
        <w:rPr>
          <w:b/>
        </w:rPr>
        <w:t>9</w:t>
      </w:r>
      <w:r w:rsidRPr="003D5080">
        <w:rPr>
          <w:b/>
        </w:rPr>
        <w:t> §</w:t>
      </w:r>
      <w:r>
        <w:t>   Regeringen eller den myndighet som regeringen bestämmer får med</w:t>
      </w:r>
      <w:r>
        <w:softHyphen/>
        <w:t>dela föreskrifter om att hälso- och sjukvårdsinstitutioner och hälso- och sjukvårdspersonal ska lämna information enligt artikel 18 i förordning (EU) 2017/745 och på vilka sätt den informa</w:t>
      </w:r>
      <w:r>
        <w:softHyphen/>
        <w:t>tionen ska lämnas.</w:t>
      </w:r>
    </w:p>
    <w:bookmarkEnd w:id="890"/>
    <w:p w14:paraId="08A27C29" w14:textId="77777777" w:rsidR="008539B5" w:rsidRPr="007A470D" w:rsidRDefault="008539B5" w:rsidP="008539B5">
      <w:pPr>
        <w:pStyle w:val="Rubrik4utannumrering"/>
      </w:pPr>
      <w:r w:rsidRPr="007A470D">
        <w:t>Föreskrifter om krav på att lagra och förva</w:t>
      </w:r>
      <w:r>
        <w:t xml:space="preserve">ra UDI </w:t>
      </w:r>
    </w:p>
    <w:p w14:paraId="5C81D54F" w14:textId="77777777" w:rsidR="008539B5" w:rsidRDefault="008539B5" w:rsidP="008539B5">
      <w:pPr>
        <w:pStyle w:val="Brdtext"/>
      </w:pPr>
      <w:bookmarkStart w:id="891" w:name="_Hlk20227473"/>
      <w:r>
        <w:rPr>
          <w:b/>
        </w:rPr>
        <w:t>10</w:t>
      </w:r>
      <w:r w:rsidRPr="007A470D">
        <w:rPr>
          <w:b/>
        </w:rPr>
        <w:t> §</w:t>
      </w:r>
      <w:r w:rsidRPr="007A470D">
        <w:t>    Regeringen eller den myndighet som regeringen bestämmer får meddela föreskrifter om att hälso- och sjukvård</w:t>
      </w:r>
      <w:r>
        <w:t xml:space="preserve">institutioner </w:t>
      </w:r>
      <w:r w:rsidRPr="007A470D">
        <w:t xml:space="preserve">ska lagra och förvara </w:t>
      </w:r>
      <w:r>
        <w:t>den unika produktidentifieringen (</w:t>
      </w:r>
      <w:r w:rsidRPr="007A470D">
        <w:t>UDI</w:t>
      </w:r>
      <w:r>
        <w:t>)</w:t>
      </w:r>
      <w:r w:rsidRPr="007A470D">
        <w:t xml:space="preserve"> även för produkter </w:t>
      </w:r>
      <w:r>
        <w:t xml:space="preserve">som inte är </w:t>
      </w:r>
      <w:r w:rsidRPr="007A470D">
        <w:t xml:space="preserve">implantat i klass III och som har levererats till dem. </w:t>
      </w:r>
    </w:p>
    <w:p w14:paraId="7BE11C2D" w14:textId="77777777" w:rsidR="008539B5" w:rsidRPr="007A470D" w:rsidRDefault="008539B5" w:rsidP="008539B5">
      <w:pPr>
        <w:pStyle w:val="Brdtextmedindrag"/>
      </w:pPr>
      <w:r w:rsidRPr="007A470D">
        <w:t xml:space="preserve">Regeringen eller den myndighet som regeringen bestämmer får även meddela föreskrifter om att hälso- och sjukvårdspersonal </w:t>
      </w:r>
      <w:r w:rsidRPr="0052102F">
        <w:t>och inrättningar som använder en produkt som omfattas av bilaga XVI till förordning (EU) 2017/745</w:t>
      </w:r>
      <w:r>
        <w:t xml:space="preserve"> </w:t>
      </w:r>
      <w:r w:rsidRPr="007A470D">
        <w:t>ska lagra och förvara UDI för produkter som har levererats till dem.</w:t>
      </w:r>
    </w:p>
    <w:bookmarkEnd w:id="891"/>
    <w:p w14:paraId="0602DA72" w14:textId="77777777" w:rsidR="008539B5" w:rsidRPr="007A470D" w:rsidRDefault="008539B5" w:rsidP="008539B5">
      <w:pPr>
        <w:pStyle w:val="Rubrik4utannumrering"/>
      </w:pPr>
      <w:r w:rsidRPr="00000919">
        <w:t>Föreskrifter</w:t>
      </w:r>
      <w:r w:rsidRPr="007A470D">
        <w:t xml:space="preserve"> om </w:t>
      </w:r>
      <w:r>
        <w:t>registrering av uppgifter</w:t>
      </w:r>
      <w:r w:rsidRPr="007A470D">
        <w:t xml:space="preserve"> </w:t>
      </w:r>
    </w:p>
    <w:p w14:paraId="3682F0B3" w14:textId="77777777" w:rsidR="008539B5" w:rsidRDefault="008539B5" w:rsidP="008539B5">
      <w:pPr>
        <w:pStyle w:val="Brdtextmedindrag"/>
        <w:ind w:firstLine="0"/>
      </w:pPr>
      <w:bookmarkStart w:id="892" w:name="_Hlk20227605"/>
      <w:r>
        <w:rPr>
          <w:b/>
        </w:rPr>
        <w:t>11 </w:t>
      </w:r>
      <w:r w:rsidRPr="007A470D">
        <w:rPr>
          <w:b/>
        </w:rPr>
        <w:t>§    </w:t>
      </w:r>
      <w:r>
        <w:t>Regeringen eller den myndighet som regeringen bestämmer får meddela föreskrifter om skyldighet för ekonomiska aktörer som tillhandahåller eller bedriver verksamhet med produkter i Sverige, inklusive med sådana produkter som anges i föreskrifter med</w:t>
      </w:r>
      <w:r>
        <w:softHyphen/>
        <w:t>del</w:t>
      </w:r>
      <w:r>
        <w:softHyphen/>
        <w:t>ade med stöd av 1 §, att lämna uppgifter om sin verksamhet och sin pro</w:t>
      </w:r>
      <w:r>
        <w:softHyphen/>
        <w:t xml:space="preserve">dukt hos en myndighet för registrering. </w:t>
      </w:r>
    </w:p>
    <w:p w14:paraId="5858E016" w14:textId="77777777" w:rsidR="008539B5" w:rsidRDefault="008539B5" w:rsidP="008539B5">
      <w:pPr>
        <w:pStyle w:val="Brdtextmedindrag"/>
      </w:pPr>
      <w:bookmarkStart w:id="893" w:name="_Hlk20764875"/>
      <w:r w:rsidRPr="00F339F1">
        <w:t xml:space="preserve">Regeringen eller den myndighet som regeringen bestämmer </w:t>
      </w:r>
      <w:r>
        <w:t xml:space="preserve">får </w:t>
      </w:r>
      <w:r w:rsidRPr="00F339F1">
        <w:t xml:space="preserve">även meddela föreskrifter om skyldighet för </w:t>
      </w:r>
      <w:r>
        <w:t xml:space="preserve">den </w:t>
      </w:r>
      <w:r w:rsidRPr="00F339F1">
        <w:t xml:space="preserve">som reprocessar eller </w:t>
      </w:r>
      <w:r>
        <w:t>åter</w:t>
      </w:r>
      <w:r>
        <w:softHyphen/>
      </w:r>
      <w:r w:rsidRPr="00F339F1">
        <w:t>använder en</w:t>
      </w:r>
      <w:r>
        <w:softHyphen/>
      </w:r>
      <w:r w:rsidRPr="00F339F1">
        <w:t>gångs</w:t>
      </w:r>
      <w:r>
        <w:softHyphen/>
      </w:r>
      <w:r w:rsidRPr="00F339F1">
        <w:t>pro</w:t>
      </w:r>
      <w:r>
        <w:softHyphen/>
      </w:r>
      <w:r w:rsidRPr="00F339F1">
        <w:t>dukt</w:t>
      </w:r>
      <w:r>
        <w:softHyphen/>
      </w:r>
      <w:r w:rsidRPr="00F339F1">
        <w:t>er i Sverige att registrera upp</w:t>
      </w:r>
      <w:r>
        <w:softHyphen/>
      </w:r>
      <w:r w:rsidRPr="00F339F1">
        <w:t>gift</w:t>
      </w:r>
      <w:r>
        <w:softHyphen/>
      </w:r>
      <w:r w:rsidRPr="00F339F1">
        <w:t xml:space="preserve">er </w:t>
      </w:r>
      <w:r>
        <w:t>hos</w:t>
      </w:r>
      <w:r w:rsidRPr="00F339F1">
        <w:t xml:space="preserve"> en myndighet om sin verk</w:t>
      </w:r>
      <w:r>
        <w:softHyphen/>
      </w:r>
      <w:r w:rsidRPr="00F339F1">
        <w:t>sam</w:t>
      </w:r>
      <w:r>
        <w:softHyphen/>
      </w:r>
      <w:r w:rsidRPr="00F339F1">
        <w:t>het och sin</w:t>
      </w:r>
      <w:r>
        <w:t>a</w:t>
      </w:r>
      <w:r w:rsidRPr="00F339F1">
        <w:t xml:space="preserve"> produkt</w:t>
      </w:r>
      <w:r>
        <w:t>er</w:t>
      </w:r>
      <w:bookmarkEnd w:id="893"/>
      <w:r w:rsidRPr="00F339F1">
        <w:t xml:space="preserve">.  </w:t>
      </w:r>
      <w:bookmarkEnd w:id="892"/>
    </w:p>
    <w:p w14:paraId="64999CC2" w14:textId="77777777" w:rsidR="008539B5" w:rsidRDefault="008539B5" w:rsidP="008539B5">
      <w:pPr>
        <w:pStyle w:val="Rubrik4utannumrering"/>
      </w:pPr>
      <w:bookmarkStart w:id="894" w:name="_Hlk20228100"/>
      <w:r w:rsidRPr="00881328">
        <w:t xml:space="preserve">Föreskrifter </w:t>
      </w:r>
      <w:r>
        <w:t>om</w:t>
      </w:r>
      <w:r w:rsidRPr="00881328">
        <w:t xml:space="preserve"> kliniska prövningar </w:t>
      </w:r>
    </w:p>
    <w:p w14:paraId="741FA679" w14:textId="77777777" w:rsidR="008539B5" w:rsidRPr="007A470D" w:rsidRDefault="008539B5" w:rsidP="008539B5">
      <w:pPr>
        <w:pStyle w:val="Brdtext"/>
      </w:pPr>
      <w:r>
        <w:rPr>
          <w:b/>
        </w:rPr>
        <w:t>12</w:t>
      </w:r>
      <w:r w:rsidRPr="007A470D">
        <w:rPr>
          <w:b/>
        </w:rPr>
        <w:t> §</w:t>
      </w:r>
      <w:r w:rsidRPr="007A470D">
        <w:t xml:space="preserve">    Regeringen eller den myndighet som regeringen bestämmer får meddela föreskrifter om den behörighet som </w:t>
      </w:r>
    </w:p>
    <w:p w14:paraId="7D4274A7" w14:textId="77777777" w:rsidR="008539B5" w:rsidRPr="007A470D" w:rsidRDefault="008539B5" w:rsidP="008539B5">
      <w:pPr>
        <w:pStyle w:val="Brdtextmedindrag"/>
      </w:pPr>
      <w:r w:rsidRPr="007A470D">
        <w:t>1. krävs för att hålla det samtal med försökspersonen som anges i artikel 63.2 c i förordnin</w:t>
      </w:r>
      <w:r>
        <w:t>g (EU) 2017/745</w:t>
      </w:r>
      <w:r w:rsidRPr="007A470D">
        <w:t>,</w:t>
      </w:r>
    </w:p>
    <w:p w14:paraId="79821EE1" w14:textId="77777777" w:rsidR="008539B5" w:rsidRPr="007A470D" w:rsidRDefault="008539B5" w:rsidP="008539B5">
      <w:pPr>
        <w:pStyle w:val="Brdtextmedindrag"/>
      </w:pPr>
      <w:r w:rsidRPr="007A470D">
        <w:t>2. en person ska ha för att tillhandahålla den aktuella sjukvården under de förhållanden som gäller för kliniska prövningar i enlighet med artikel 6</w:t>
      </w:r>
      <w:r>
        <w:t>2</w:t>
      </w:r>
      <w:r w:rsidRPr="007A470D">
        <w:t>.</w:t>
      </w:r>
      <w:r>
        <w:t>4</w:t>
      </w:r>
      <w:r w:rsidRPr="007A470D">
        <w:t> j i förordning</w:t>
      </w:r>
      <w:r>
        <w:t xml:space="preserve"> (EU) 2017/745</w:t>
      </w:r>
      <w:r w:rsidRPr="007A470D">
        <w:t>,</w:t>
      </w:r>
    </w:p>
    <w:p w14:paraId="0FE79374" w14:textId="77777777" w:rsidR="008539B5" w:rsidRDefault="008539B5" w:rsidP="008539B5">
      <w:pPr>
        <w:pStyle w:val="Brdtextmedindrag"/>
      </w:pPr>
      <w:r w:rsidRPr="007A470D">
        <w:t xml:space="preserve">3. en person ska ha för att få vara prövare. </w:t>
      </w:r>
    </w:p>
    <w:bookmarkEnd w:id="894"/>
    <w:p w14:paraId="42108A67" w14:textId="77777777" w:rsidR="008539B5" w:rsidRDefault="008539B5" w:rsidP="008539B5">
      <w:pPr>
        <w:pStyle w:val="Brdtextmedindrag"/>
        <w:ind w:firstLine="0"/>
      </w:pPr>
    </w:p>
    <w:p w14:paraId="0F9A7347" w14:textId="77777777" w:rsidR="008539B5" w:rsidRPr="007A470D" w:rsidRDefault="008539B5" w:rsidP="008539B5">
      <w:pPr>
        <w:pStyle w:val="Brdtextmedindrag"/>
        <w:ind w:firstLine="0"/>
      </w:pPr>
      <w:bookmarkStart w:id="895" w:name="_Hlk20228774"/>
      <w:r>
        <w:rPr>
          <w:b/>
        </w:rPr>
        <w:t>13</w:t>
      </w:r>
      <w:r w:rsidRPr="007A470D">
        <w:rPr>
          <w:b/>
        </w:rPr>
        <w:t> §</w:t>
      </w:r>
      <w:r w:rsidRPr="007A470D">
        <w:t>    Regeringen eller den myndighet som regeringen bestämmer får med</w:t>
      </w:r>
      <w:r>
        <w:softHyphen/>
      </w:r>
      <w:r w:rsidRPr="007A470D">
        <w:t>dela föreskrifter om försäkringar ell</w:t>
      </w:r>
      <w:r>
        <w:t>er andra garantier som avses i 2</w:t>
      </w:r>
      <w:r w:rsidRPr="007A470D">
        <w:t xml:space="preserve"> kap. </w:t>
      </w:r>
      <w:r>
        <w:t>3</w:t>
      </w:r>
      <w:r w:rsidRPr="007A470D">
        <w:t> §.</w:t>
      </w:r>
    </w:p>
    <w:bookmarkEnd w:id="895"/>
    <w:p w14:paraId="334526D0" w14:textId="77777777" w:rsidR="008539B5" w:rsidRPr="007A470D" w:rsidRDefault="008539B5" w:rsidP="008539B5">
      <w:pPr>
        <w:pStyle w:val="Rubrik4utannumrering"/>
      </w:pPr>
      <w:r w:rsidRPr="007A470D">
        <w:t>Föreskrifter om användning av produkter i hälso- och sjukvården</w:t>
      </w:r>
      <w:r>
        <w:t xml:space="preserve"> och i andra verksamheter</w:t>
      </w:r>
    </w:p>
    <w:p w14:paraId="7EEEBFFE" w14:textId="77777777" w:rsidR="008539B5" w:rsidRPr="007A470D" w:rsidRDefault="008539B5" w:rsidP="008539B5">
      <w:pPr>
        <w:pStyle w:val="Brdtext"/>
      </w:pPr>
      <w:bookmarkStart w:id="896" w:name="_Hlk20229041"/>
      <w:r>
        <w:rPr>
          <w:b/>
        </w:rPr>
        <w:t>14</w:t>
      </w:r>
      <w:r w:rsidRPr="007A470D">
        <w:rPr>
          <w:b/>
        </w:rPr>
        <w:t> §</w:t>
      </w:r>
      <w:r w:rsidRPr="007A470D">
        <w:t>    Regeringen eller den myndighet som regeringen bestämmer får med</w:t>
      </w:r>
      <w:r>
        <w:softHyphen/>
      </w:r>
      <w:r w:rsidRPr="007A470D">
        <w:t>dela föreskrifter om användning av produkter i verksamhet som omfattas av hälso- och sjukvårdslagen (2017:30)</w:t>
      </w:r>
      <w:r>
        <w:t xml:space="preserve">, </w:t>
      </w:r>
      <w:r w:rsidRPr="007A470D">
        <w:t>tand</w:t>
      </w:r>
      <w:r>
        <w:softHyphen/>
      </w:r>
      <w:r w:rsidRPr="007A470D">
        <w:t>vårds</w:t>
      </w:r>
      <w:r>
        <w:softHyphen/>
      </w:r>
      <w:r w:rsidRPr="007A470D">
        <w:t>lag</w:t>
      </w:r>
      <w:r>
        <w:softHyphen/>
      </w:r>
      <w:r w:rsidRPr="007A470D">
        <w:t>en (1985:125)</w:t>
      </w:r>
      <w:r>
        <w:t xml:space="preserve"> och patientsäkerhetslagen (2010:659</w:t>
      </w:r>
      <w:r w:rsidRPr="007A470D">
        <w:t>).</w:t>
      </w:r>
    </w:p>
    <w:bookmarkEnd w:id="896"/>
    <w:p w14:paraId="28486996" w14:textId="77777777" w:rsidR="008539B5" w:rsidRDefault="008539B5" w:rsidP="008539B5">
      <w:pPr>
        <w:pStyle w:val="Rubrik4utannumrering"/>
      </w:pPr>
      <w:r>
        <w:t>Föreskrifter om anmälda organ</w:t>
      </w:r>
    </w:p>
    <w:p w14:paraId="7D077222" w14:textId="77777777" w:rsidR="008539B5" w:rsidRDefault="008539B5" w:rsidP="008539B5">
      <w:pPr>
        <w:pStyle w:val="Brdtext"/>
      </w:pPr>
      <w:r>
        <w:rPr>
          <w:b/>
        </w:rPr>
        <w:t>15 </w:t>
      </w:r>
      <w:r w:rsidRPr="00BD27F2">
        <w:rPr>
          <w:b/>
        </w:rPr>
        <w:t>§</w:t>
      </w:r>
      <w:r>
        <w:t>    Regeringen eller den myndighet som regeringen bestämmer får meddela föreskrifter om de intyg eller rapporter som får åbe</w:t>
      </w:r>
      <w:r>
        <w:softHyphen/>
        <w:t>rop</w:t>
      </w:r>
      <w:r>
        <w:softHyphen/>
        <w:t xml:space="preserve">as till stöd för en ansökan om att utses till anmält organ. </w:t>
      </w:r>
    </w:p>
    <w:p w14:paraId="21B28FF8" w14:textId="77777777" w:rsidR="008539B5" w:rsidRPr="007A470D" w:rsidRDefault="008539B5" w:rsidP="008539B5">
      <w:pPr>
        <w:pStyle w:val="Rubrik4utannumrering"/>
      </w:pPr>
      <w:bookmarkStart w:id="897" w:name="_Hlk20229119"/>
      <w:r w:rsidRPr="007A470D">
        <w:t>Ytterligare föreskrifter</w:t>
      </w:r>
    </w:p>
    <w:p w14:paraId="5A49DC42" w14:textId="77777777" w:rsidR="008539B5" w:rsidRDefault="008539B5" w:rsidP="008539B5">
      <w:pPr>
        <w:pStyle w:val="Brdtext"/>
      </w:pPr>
      <w:r>
        <w:rPr>
          <w:b/>
        </w:rPr>
        <w:t>16</w:t>
      </w:r>
      <w:r w:rsidRPr="007A470D">
        <w:rPr>
          <w:b/>
        </w:rPr>
        <w:t> §</w:t>
      </w:r>
      <w:r w:rsidRPr="007A470D">
        <w:t>    Regeringen eller den myndighet som regeringen bestämmer får meddela ytterligare föreskrifter i frågor som rör förordning (EU) 2017/745</w:t>
      </w:r>
      <w:r>
        <w:t xml:space="preserve"> </w:t>
      </w:r>
      <w:r w:rsidRPr="007A470D">
        <w:t>och denna lag och som behövs för att skydda män</w:t>
      </w:r>
      <w:r>
        <w:softHyphen/>
      </w:r>
      <w:r w:rsidRPr="007A470D">
        <w:t>ni</w:t>
      </w:r>
      <w:r>
        <w:softHyphen/>
      </w:r>
      <w:r w:rsidRPr="007A470D">
        <w:t>skors hälsa och säkerhet.</w:t>
      </w:r>
      <w:r>
        <w:t xml:space="preserve"> </w:t>
      </w:r>
      <w:bookmarkEnd w:id="897"/>
    </w:p>
    <w:p w14:paraId="5E93AE89" w14:textId="77777777" w:rsidR="008539B5" w:rsidDel="00CF700C" w:rsidRDefault="008539B5" w:rsidP="008539B5">
      <w:pPr>
        <w:pStyle w:val="Rubrik4utannumrering"/>
      </w:pPr>
      <w:r>
        <w:t>T</w:t>
      </w:r>
      <w:r w:rsidDel="00CF700C">
        <w:t xml:space="preserve">illhandahållande av dokumentation </w:t>
      </w:r>
    </w:p>
    <w:p w14:paraId="629BA073" w14:textId="77777777" w:rsidR="008539B5" w:rsidRDefault="008539B5" w:rsidP="008539B5">
      <w:pPr>
        <w:pStyle w:val="Brdtextmedindrag"/>
      </w:pPr>
      <w:r w:rsidRPr="00AF562E">
        <w:rPr>
          <w:b/>
        </w:rPr>
        <w:t>1</w:t>
      </w:r>
      <w:r>
        <w:rPr>
          <w:b/>
        </w:rPr>
        <w:t>7</w:t>
      </w:r>
      <w:r w:rsidRPr="00AF562E" w:rsidDel="00CF700C">
        <w:rPr>
          <w:b/>
        </w:rPr>
        <w:t> §</w:t>
      </w:r>
      <w:r w:rsidDel="00CF700C">
        <w:t>    Den dokumentation som avses i</w:t>
      </w:r>
      <w:r>
        <w:t xml:space="preserve"> </w:t>
      </w:r>
      <w:r w:rsidDel="00CF700C">
        <w:t>kapitel III avsnitt 7</w:t>
      </w:r>
      <w:r>
        <w:t xml:space="preserve"> </w:t>
      </w:r>
      <w:r w:rsidDel="00CF700C">
        <w:t>i bilaga IX</w:t>
      </w:r>
      <w:r>
        <w:t xml:space="preserve"> </w:t>
      </w:r>
      <w:r w:rsidDel="00CF700C">
        <w:t>till förordning (EU) 2017/745</w:t>
      </w:r>
      <w:r>
        <w:t xml:space="preserve"> </w:t>
      </w:r>
      <w:r w:rsidDel="00CF700C">
        <w:t>ska hållas tillgänglig för de be</w:t>
      </w:r>
      <w:r>
        <w:softHyphen/>
      </w:r>
      <w:r w:rsidDel="00CF700C">
        <w:t>hör</w:t>
      </w:r>
      <w:r>
        <w:softHyphen/>
      </w:r>
      <w:r w:rsidDel="00CF700C">
        <w:t>iga myndigheter som utsetts enligt förordning</w:t>
      </w:r>
      <w:r>
        <w:t>en</w:t>
      </w:r>
      <w:r w:rsidDel="00CF700C">
        <w:t xml:space="preserve"> under den tid som anges i </w:t>
      </w:r>
      <w:r>
        <w:t xml:space="preserve">bilagan </w:t>
      </w:r>
      <w:r w:rsidDel="00CF700C">
        <w:t>även om tillverkaren eller dennes auktor</w:t>
      </w:r>
      <w:r>
        <w:softHyphen/>
      </w:r>
      <w:r w:rsidDel="00CF700C">
        <w:t>is</w:t>
      </w:r>
      <w:r>
        <w:softHyphen/>
      </w:r>
      <w:r w:rsidDel="00CF700C">
        <w:t>erade representant försätts i konkurs, går i likvidation eller upp</w:t>
      </w:r>
      <w:r>
        <w:softHyphen/>
      </w:r>
      <w:r w:rsidDel="00CF700C">
        <w:t>hör med sin verksamhet. Tillverkaren eller dennes auktoriserade re</w:t>
      </w:r>
      <w:r>
        <w:softHyphen/>
      </w:r>
      <w:r w:rsidDel="00CF700C">
        <w:t>pre</w:t>
      </w:r>
      <w:r>
        <w:softHyphen/>
      </w:r>
      <w:r w:rsidRPr="009E3E74" w:rsidDel="00CF700C">
        <w:t>sent</w:t>
      </w:r>
      <w:r>
        <w:softHyphen/>
      </w:r>
      <w:r w:rsidRPr="009E3E74" w:rsidDel="00CF700C">
        <w:t xml:space="preserve">ant ska i sådana fall anmäla till den </w:t>
      </w:r>
      <w:r w:rsidDel="00CF700C">
        <w:t>myndighet som reger</w:t>
      </w:r>
      <w:r>
        <w:softHyphen/>
      </w:r>
      <w:r w:rsidDel="00CF700C">
        <w:t>ingen bestämmer</w:t>
      </w:r>
      <w:r w:rsidRPr="009E3E74" w:rsidDel="00CF700C">
        <w:t xml:space="preserve"> vem som ansvarar för arkiveringen av handling</w:t>
      </w:r>
      <w:r>
        <w:softHyphen/>
      </w:r>
      <w:r w:rsidRPr="009E3E74" w:rsidDel="00CF700C">
        <w:t>ar</w:t>
      </w:r>
      <w:r>
        <w:softHyphen/>
      </w:r>
      <w:r w:rsidRPr="009E3E74" w:rsidDel="00CF700C">
        <w:t>na och var de förvaras.</w:t>
      </w:r>
    </w:p>
    <w:p w14:paraId="07673E16" w14:textId="77777777" w:rsidR="008539B5" w:rsidRPr="00811E52" w:rsidRDefault="008539B5" w:rsidP="008539B5">
      <w:pPr>
        <w:pStyle w:val="Slutstreck"/>
      </w:pPr>
      <w:r w:rsidRPr="00811E52">
        <w:t>                      </w:t>
      </w:r>
    </w:p>
    <w:p w14:paraId="1EC59175" w14:textId="77777777" w:rsidR="008539B5" w:rsidRDefault="008539B5" w:rsidP="008539B5">
      <w:pPr>
        <w:pStyle w:val="Brdtextmedindrag"/>
      </w:pPr>
      <w:r>
        <w:t xml:space="preserve">1. Denna lag träder i kraft den 26 maj 2020. </w:t>
      </w:r>
    </w:p>
    <w:p w14:paraId="1C6A0993" w14:textId="77777777" w:rsidR="008539B5" w:rsidRDefault="008539B5" w:rsidP="008539B5">
      <w:pPr>
        <w:pStyle w:val="Brdtextmedindrag"/>
      </w:pPr>
      <w:r>
        <w:t>2. Genom lagen upphävs lagen (1993:584) om medicintekniska pro</w:t>
      </w:r>
      <w:r>
        <w:softHyphen/>
        <w:t>dukter.</w:t>
      </w:r>
    </w:p>
    <w:p w14:paraId="2AFE1E9A" w14:textId="77777777" w:rsidR="008539B5" w:rsidRDefault="008539B5" w:rsidP="008539B5">
      <w:pPr>
        <w:pStyle w:val="Brdtextmedindrag"/>
      </w:pPr>
      <w:r>
        <w:t>3. Den upphävda lagen ska fortsätta att gälla för medicintekniska pro</w:t>
      </w:r>
      <w:r>
        <w:softHyphen/>
        <w:t>dukter för in vitro-diagnostik fram till den 26 maj 2022, om inte annat följer av punkterna 4, 6, 8–14 och 17.</w:t>
      </w:r>
    </w:p>
    <w:p w14:paraId="71E8B762" w14:textId="77777777" w:rsidR="008539B5" w:rsidRDefault="008539B5" w:rsidP="008539B5">
      <w:pPr>
        <w:pStyle w:val="Brdtextmedindrag"/>
      </w:pPr>
      <w:r>
        <w:t xml:space="preserve">4. Äldre föreskrifter gäller fortfarande för </w:t>
      </w:r>
    </w:p>
    <w:p w14:paraId="07D028B6" w14:textId="77777777" w:rsidR="008539B5" w:rsidRDefault="008539B5" w:rsidP="008539B5">
      <w:pPr>
        <w:pStyle w:val="Brdtextmedindrag"/>
      </w:pPr>
      <w:r>
        <w:t xml:space="preserve">a) medicintekniska produkter som har släppts ut på marknaden eller har tagits i bruk före den 26 maj 2020, med undantag för de produkter som omfattas av punkterna 5 och 13 och de produkter som har släppts ut på marknaden såsom förenliga med förordning (EU) 2017/745, och </w:t>
      </w:r>
    </w:p>
    <w:p w14:paraId="57B67634" w14:textId="77777777" w:rsidR="008539B5" w:rsidRDefault="008539B5" w:rsidP="008539B5">
      <w:pPr>
        <w:pStyle w:val="Brdtextmedindrag"/>
      </w:pPr>
      <w:r>
        <w:t>b) medicintekniska produkter för in vitro-diagnostik som har släppts ut på marknaden eller har tagits i bruk före den 26 maj 2022, med undantag för de produkter som omfattas av punkterna 6 och 13 och de produkter som har släppts ut på marknaden såsom förenliga med förordning (EU) 2017/746.</w:t>
      </w:r>
    </w:p>
    <w:p w14:paraId="0DE1898D" w14:textId="77777777" w:rsidR="008539B5" w:rsidRDefault="008539B5" w:rsidP="008539B5">
      <w:pPr>
        <w:pStyle w:val="Brdtextmedindrag"/>
      </w:pPr>
      <w:r>
        <w:t xml:space="preserve">5. En medicinteknisk produkt som inte är en medicinteknisk produkt för in vitro-diagnostik och som lagligen har släppts ut på marknaden före den 26 maj 2020 får fortsätta att tillhandahållas på marknaden eller tas i bruk till och med den 27 maj 2025. Detsamma gäller en sådan produkt som har släppts ut på marknaden från och med den 26 maj 2020 för vilket ett intyg som omfattas av punkt 11 eller 12 har utfärdats. Äldre föreskrifter ska gälla för dessa produkter. </w:t>
      </w:r>
    </w:p>
    <w:p w14:paraId="2066A5D7" w14:textId="77777777" w:rsidR="008539B5" w:rsidRDefault="008539B5" w:rsidP="008539B5">
      <w:pPr>
        <w:pStyle w:val="Brdtextmedindrag"/>
      </w:pPr>
      <w:r>
        <w:t>6. En medicinteknisk produkt för in vitro-diagnostik som lagligen har släppts ut på marknaden före den 26 maj 2022 får fortsätta att tillhanda</w:t>
      </w:r>
      <w:r>
        <w:softHyphen/>
        <w:t>hållas på marknaden eller tas i bruk till och med den 27 maj 2025. Det</w:t>
      </w:r>
      <w:r>
        <w:softHyphen/>
        <w:t>samma gäller en medicinteknisk produkt för in vitro-diagnostik som släppts ut på marknaden från och med den 26 maj 2022 för vilket ett intyg som avses i punkt 11 eller 12 har utfärdats. Äldre föreskrifter ska gälla för dessa produkter.</w:t>
      </w:r>
    </w:p>
    <w:p w14:paraId="1CF4E4C0" w14:textId="77777777" w:rsidR="008539B5" w:rsidRDefault="008539B5" w:rsidP="008539B5">
      <w:pPr>
        <w:pStyle w:val="Brdtextmedindrag"/>
      </w:pPr>
      <w:r>
        <w:t>7. Bestämmelsen i 4 § den upphävda lagen ska fortsätta att gälla fram till den 26 maj 2022 vad gäller möjligheten att meddela föreskrifter om att lagen om medicintekniska produkter ska gälla även för produkter som i fråga om användningen står nära medicintekniska produkter.</w:t>
      </w:r>
    </w:p>
    <w:p w14:paraId="79F863B3" w14:textId="77777777" w:rsidR="008539B5" w:rsidRDefault="008539B5" w:rsidP="008539B5">
      <w:pPr>
        <w:pStyle w:val="Brdtextmedindrag"/>
      </w:pPr>
      <w:r>
        <w:t>8. En medicinteknisk produkt som inte är en medicinteknisk produkt för in vitro-diagnostik och som i enlighet med undantag meddelat med stöd av 4 § den upphävda lagen har släppts ut på marknaden eller tagits i bruk före den 26 maj 2020 får fortsätta att tillhandahållas så länge beslut om undantag för produkten gäller. Detsamma gäller för en medicinteknisk produkt för in vitro-diagnostik som har släppts ut på marknaden eller tagits i bruk före den 26 maj 2022.</w:t>
      </w:r>
    </w:p>
    <w:p w14:paraId="4915D4F2" w14:textId="77777777" w:rsidR="008539B5" w:rsidRDefault="008539B5" w:rsidP="008539B5">
      <w:pPr>
        <w:pStyle w:val="Brdtextmedindrag"/>
      </w:pPr>
      <w:r>
        <w:t>9. Äldre föreskrifter om tillverkarnas skyldigheter i fråga om säkerhets</w:t>
      </w:r>
      <w:r>
        <w:softHyphen/>
        <w:t>övervakning och att tillhandahålla dokumentation i fråga om kliniska prövningar och prestandastudier ska fortsätta att gälla fram till den dag som motsvarar sex månader efter det att meddelandet om funktionaliteten av den europeiska databasen för medicintekniska produkter (Eudamed) offentliggjorts i Europeiska unionens officiella tidning i enlighet med artikel 34.3 i förordning (EU) 2017/745. För medicintekniska produkter för in vitro-diagnostik gäller detta endast om meddelandet om Eudameds funktionalitet offentliggörs efter den 26 november 2021.</w:t>
      </w:r>
    </w:p>
    <w:p w14:paraId="659718C2" w14:textId="77777777" w:rsidR="008539B5" w:rsidRDefault="008539B5" w:rsidP="008539B5">
      <w:pPr>
        <w:pStyle w:val="Brdtextmedindrag"/>
      </w:pPr>
      <w:r>
        <w:t>10. Äldre föreskrifter om registrering av produkter och ekonomiska aktörer samt anmälan av intyg ska fortsätta att gälla fram till den dag som motsvarar tjugofyra månader efter det att meddelandet om Eudameds funktionalitet har offentliggjorts. För medicintekniska produkter för in vitro-diagnostik gäller detta endast om meddelandet om Eudameds funktionalitet offentliggörs efter den 26 maj 2020.</w:t>
      </w:r>
    </w:p>
    <w:p w14:paraId="709DCA4D" w14:textId="77777777" w:rsidR="008539B5" w:rsidRDefault="008539B5" w:rsidP="008539B5">
      <w:pPr>
        <w:pStyle w:val="Brdtextmedindrag"/>
      </w:pPr>
      <w:r>
        <w:t>11. Ett intyg som ett anmält organ har utfärdat före den 25 maj 2017 ska fortsätta att gälla under den tid som är angiven i intyget. Ett intyg som har utfärdats i enlighet med bilaga 4 till direktiv 90/385/EEG av den 20 juni 1990 om tillnärmning av medlemsstaternas lagstiftning om aktiva medicin</w:t>
      </w:r>
      <w:r>
        <w:softHyphen/>
        <w:t>tekniska produkter för implantation eller bilaga 4 till direktiv 93/42/EEG av den 14 juni 1993 om medicintekniska produkter blir ogiltigt senast den 27 maj 2022, och ett intyg som har utfärdats enligt bilaga VI till direktiv 98/79/EG av den 27 oktober 1998 om medicintekniska pro</w:t>
      </w:r>
      <w:r>
        <w:softHyphen/>
        <w:t>dukter för in vitro-diagnostik blir ogiltigt senast den 27 maj 2024</w:t>
      </w:r>
    </w:p>
    <w:p w14:paraId="7066E787" w14:textId="77777777" w:rsidR="008539B5" w:rsidRDefault="008539B5" w:rsidP="008539B5">
      <w:pPr>
        <w:pStyle w:val="Brdtextmedindrag"/>
      </w:pPr>
      <w:r>
        <w:t>12. Ett intyg som ett anmält organ har utfärdat från och med den 25 maj 2017 ska förbli giltigt fram till och med utgången av den period som anges i intyget. Giltigheten för ett intyg som avser en medicinteknisk produkt som inte är en medicinteknisk produkt för in vitro-diagnostik får inte över</w:t>
      </w:r>
      <w:r>
        <w:softHyphen/>
        <w:t>stiga fem år från intygets utfärdande. Ett intyg blir dock ogiltigt senast den 27 maj 2024.</w:t>
      </w:r>
    </w:p>
    <w:p w14:paraId="36CD141D" w14:textId="77777777" w:rsidR="008539B5" w:rsidRDefault="008539B5" w:rsidP="008539B5">
      <w:pPr>
        <w:pStyle w:val="Brdtextmedindrag"/>
      </w:pPr>
      <w:r>
        <w:t>13. En medicinteknisk produkt eller en medicinteknisk produkt för in vitro-diagnostik med ett intyg om överensstämmelse som utfärdats enligt äldre föreskrifter och som är giltigt i enlighet med punkt 11 eller 12 får endast släppas ut på marknaden eller tas i bruk under förutsättning att den, från och med den 26 maj 2020 respektive den 26 maj 2022, fortsätter att upp</w:t>
      </w:r>
      <w:r>
        <w:softHyphen/>
        <w:t>fylla kraven i äldre föreskrifter, och under förutsättning att det inte har gjorts några väsentliga ändringar i produktens konstruktion och avsedda ändamål. Kraven i förordning (EU) 2017/745, förordning (EU) 2017/746 och denna lag i fråga om övervakning av produkter som släppts ut på mark</w:t>
      </w:r>
      <w:r>
        <w:softHyphen/>
        <w:t>naden, marknadskontroll, säkerhetsövervakning, registrering av ekono</w:t>
      </w:r>
      <w:r>
        <w:softHyphen/>
        <w:t>miska aktörer och av produkter ska dock tillämpas i stället för de mot</w:t>
      </w:r>
      <w:r>
        <w:softHyphen/>
        <w:t>svarande kraven i äldre föreskrifter.</w:t>
      </w:r>
    </w:p>
    <w:p w14:paraId="74896FED" w14:textId="77777777" w:rsidR="008539B5" w:rsidRDefault="008539B5" w:rsidP="008539B5">
      <w:pPr>
        <w:pStyle w:val="Brdtextmedindrag"/>
      </w:pPr>
      <w:r>
        <w:t>14. Det anmälda organ som utfärdat ett intyg som avses i punkt 11 eller 12 ska fortsätta att ansvara för lämplig övervakning med avseende på samtliga tillämpliga krav för de produkter för vilka de har utfärdat intyg. Äldre föreskrifter om tillsyn över anmälda organ ska fortsätta att gälla.</w:t>
      </w:r>
    </w:p>
    <w:p w14:paraId="5797DDAB" w14:textId="77777777" w:rsidR="008539B5" w:rsidRDefault="008539B5" w:rsidP="008539B5">
      <w:pPr>
        <w:pStyle w:val="Brdtextmedindrag"/>
      </w:pPr>
      <w:r>
        <w:t>15. En medicinteknisk produkt som inte är en medicinteknisk produkt för in vitro-diagnostik och som är tillverkad av derivat av vävnader eller celler från människa och där derivaten är icke-viabla eller har gjorts icke-viabla och som har släppts ut på marknaden eller tagits i bruk före den 26 maj 2020 får även i fortsättningen släppas ut på marknaden eller tas i bruk.</w:t>
      </w:r>
    </w:p>
    <w:p w14:paraId="781FCBA6" w14:textId="77777777" w:rsidR="008539B5" w:rsidRDefault="008539B5" w:rsidP="008539B5">
      <w:pPr>
        <w:pStyle w:val="Brdtextmedindrag"/>
      </w:pPr>
      <w:r>
        <w:t>16. En klinisk prövning av en medicinteknisk produkt som inte är en medicinteknisk produkt för in vitro-diagnostik och som har inletts före den 26 maj 2020 får fortsätta att genomföras enligt äldre föreskrifter. Från och med den 26 maj 2020 ska dock allvarliga negativa händelser och produktfel rapporteras i enlighet med förordning (EU) 2017/745.</w:t>
      </w:r>
    </w:p>
    <w:p w14:paraId="76D49A09" w14:textId="77777777" w:rsidR="008539B5" w:rsidRDefault="008539B5" w:rsidP="008539B5">
      <w:pPr>
        <w:pStyle w:val="Brdtextmedindrag"/>
      </w:pPr>
      <w:r>
        <w:t>17. Äldre föreskrifter om tillsyn, straff, förverkande och avgifter i den upphävda lagen ska fortsätta att gälla så länge som bestämmelser i den lagen ska tillämpas.</w:t>
      </w:r>
    </w:p>
    <w:p w14:paraId="5526397D" w14:textId="77777777" w:rsidR="008539B5" w:rsidRPr="00830602" w:rsidRDefault="008539B5" w:rsidP="008539B5">
      <w:pPr>
        <w:pStyle w:val="Brdtextmedindrag"/>
      </w:pPr>
    </w:p>
    <w:p w14:paraId="5FC94269" w14:textId="77777777" w:rsidR="008539B5" w:rsidRDefault="008539B5" w:rsidP="008539B5">
      <w:pPr>
        <w:pStyle w:val="Rubrik2utannumrering"/>
        <w:spacing w:before="0"/>
        <w:ind w:left="709" w:hanging="709"/>
        <w:sectPr w:rsidR="008539B5" w:rsidSect="008539B5">
          <w:headerReference w:type="even" r:id="rId281"/>
          <w:headerReference w:type="default" r:id="rId282"/>
          <w:footerReference w:type="even" r:id="rId283"/>
          <w:footerReference w:type="default" r:id="rId284"/>
          <w:footerReference w:type="first" r:id="rId285"/>
          <w:pgSz w:w="9356" w:h="13721" w:code="9"/>
          <w:pgMar w:top="794" w:right="2438" w:bottom="1191" w:left="1021" w:header="0" w:footer="709" w:gutter="0"/>
          <w:cols w:space="708"/>
          <w:docGrid w:linePitch="360"/>
        </w:sectPr>
      </w:pPr>
      <w:bookmarkStart w:id="898" w:name="_Toc27397536"/>
    </w:p>
    <w:p w14:paraId="367851BE" w14:textId="7DFCA169" w:rsidR="008539B5" w:rsidRDefault="008539B5" w:rsidP="008539B5">
      <w:pPr>
        <w:pStyle w:val="Rubrik2utannumrering"/>
        <w:spacing w:before="0"/>
        <w:ind w:left="709" w:hanging="709"/>
      </w:pPr>
      <w:r>
        <w:t>1.2</w:t>
      </w:r>
      <w:r>
        <w:tab/>
        <w:t>Förslag till lag om ändring i lagen (2020:000) med kompletterande bestämmelser till EU:s förordningar om medicintekniska produkter</w:t>
      </w:r>
      <w:bookmarkEnd w:id="898"/>
    </w:p>
    <w:p w14:paraId="40E4BDFD" w14:textId="77777777" w:rsidR="008539B5" w:rsidRDefault="008539B5" w:rsidP="008539B5">
      <w:pPr>
        <w:pStyle w:val="Brdtextmedindrag"/>
      </w:pPr>
      <w:r>
        <w:t>Härigenom föreskrivs att 7 kap. 14 § lagen (2020:000) med kom</w:t>
      </w:r>
      <w:r>
        <w:softHyphen/>
        <w:t>plett</w:t>
      </w:r>
      <w:r>
        <w:softHyphen/>
        <w:t>erande bestämmelser till EU:s förordningar om medicin</w:t>
      </w:r>
      <w:r>
        <w:softHyphen/>
        <w:t>tek</w:t>
      </w:r>
      <w:r>
        <w:softHyphen/>
        <w:t>niska produkter ska ha följande lydelse.</w:t>
      </w:r>
    </w:p>
    <w:p w14:paraId="22597631"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20B1D4E7" w14:textId="77777777" w:rsidTr="008539B5">
        <w:tc>
          <w:tcPr>
            <w:tcW w:w="2500" w:type="pct"/>
            <w:shd w:val="clear" w:color="auto" w:fill="auto"/>
            <w:tcMar>
              <w:left w:w="0" w:type="dxa"/>
            </w:tcMar>
          </w:tcPr>
          <w:p w14:paraId="5D180320" w14:textId="77777777" w:rsidR="008539B5" w:rsidRPr="005B0E77" w:rsidRDefault="008539B5" w:rsidP="008539B5">
            <w:pPr>
              <w:pStyle w:val="Brdtext"/>
              <w:rPr>
                <w:i/>
              </w:rPr>
            </w:pPr>
            <w:r>
              <w:rPr>
                <w:i/>
              </w:rPr>
              <w:t>L</w:t>
            </w:r>
            <w:r w:rsidRPr="005B0E77">
              <w:rPr>
                <w:i/>
              </w:rPr>
              <w:t>ydelse</w:t>
            </w:r>
            <w:r>
              <w:rPr>
                <w:i/>
              </w:rPr>
              <w:t xml:space="preserve"> enligt avsnitt 1.1</w:t>
            </w:r>
          </w:p>
        </w:tc>
        <w:tc>
          <w:tcPr>
            <w:tcW w:w="2500" w:type="pct"/>
            <w:shd w:val="clear" w:color="auto" w:fill="auto"/>
            <w:tcMar>
              <w:right w:w="0" w:type="dxa"/>
            </w:tcMar>
          </w:tcPr>
          <w:p w14:paraId="7D3CCDD8" w14:textId="77777777" w:rsidR="008539B5" w:rsidRPr="005B0E77" w:rsidRDefault="008539B5" w:rsidP="008539B5">
            <w:pPr>
              <w:pStyle w:val="Brdtext"/>
              <w:rPr>
                <w:i/>
              </w:rPr>
            </w:pPr>
            <w:r w:rsidRPr="005B0E77">
              <w:rPr>
                <w:i/>
              </w:rPr>
              <w:t>Föreslagen lydelse</w:t>
            </w:r>
          </w:p>
        </w:tc>
      </w:tr>
    </w:tbl>
    <w:p w14:paraId="61415817" w14:textId="77777777" w:rsidR="008539B5" w:rsidRDefault="008539B5" w:rsidP="008539B5">
      <w:pPr>
        <w:pStyle w:val="Brdtext"/>
        <w:spacing w:before="230"/>
        <w:jc w:val="center"/>
        <w:rPr>
          <w:b/>
        </w:rPr>
      </w:pPr>
      <w:r>
        <w:rPr>
          <w:b/>
        </w:rPr>
        <w:t>7 kap.</w:t>
      </w:r>
    </w:p>
    <w:p w14:paraId="22DD50B6" w14:textId="77777777" w:rsidR="008539B5" w:rsidRDefault="008539B5" w:rsidP="008539B5">
      <w:pPr>
        <w:pStyle w:val="Brdtext"/>
        <w:jc w:val="center"/>
      </w:pPr>
      <w:r>
        <w:t>14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5C4F271" w14:textId="77777777" w:rsidTr="008539B5">
        <w:tc>
          <w:tcPr>
            <w:tcW w:w="2500" w:type="pct"/>
            <w:shd w:val="clear" w:color="auto" w:fill="auto"/>
            <w:tcMar>
              <w:left w:w="0" w:type="dxa"/>
            </w:tcMar>
          </w:tcPr>
          <w:p w14:paraId="1F6E0E3E" w14:textId="77777777" w:rsidR="008539B5" w:rsidRDefault="008539B5" w:rsidP="008539B5">
            <w:pPr>
              <w:pStyle w:val="Brdtextmedindrag"/>
            </w:pPr>
            <w:r w:rsidRPr="007078E6">
              <w:t>Regeringen eller den myndighet som regeringen bestämmer får meddela föreskrifter om använd</w:t>
            </w:r>
            <w:r>
              <w:softHyphen/>
            </w:r>
            <w:r w:rsidRPr="007078E6">
              <w:t>ning av produkter i verk</w:t>
            </w:r>
            <w:r>
              <w:softHyphen/>
            </w:r>
            <w:r w:rsidRPr="007078E6">
              <w:t>samhet som omfattas av hälso- och sjukvårds</w:t>
            </w:r>
            <w:r>
              <w:softHyphen/>
            </w:r>
            <w:r w:rsidRPr="007078E6">
              <w:t xml:space="preserve">lagen (2017:30), tandvårdslagen (1985:125) </w:t>
            </w:r>
            <w:r w:rsidRPr="00FE4E40">
              <w:rPr>
                <w:i/>
                <w:iCs/>
              </w:rPr>
              <w:t xml:space="preserve">och </w:t>
            </w:r>
            <w:r w:rsidRPr="007078E6">
              <w:t>patientsäkerhets</w:t>
            </w:r>
            <w:r>
              <w:softHyphen/>
            </w:r>
            <w:r w:rsidRPr="007078E6">
              <w:t>lagen (2010:659</w:t>
            </w:r>
            <w:r>
              <w:t>).</w:t>
            </w:r>
          </w:p>
        </w:tc>
        <w:tc>
          <w:tcPr>
            <w:tcW w:w="2500" w:type="pct"/>
            <w:shd w:val="clear" w:color="auto" w:fill="auto"/>
            <w:tcMar>
              <w:right w:w="0" w:type="dxa"/>
            </w:tcMar>
          </w:tcPr>
          <w:p w14:paraId="5C2515DF" w14:textId="77777777" w:rsidR="008539B5" w:rsidRDefault="008539B5" w:rsidP="008539B5">
            <w:pPr>
              <w:pStyle w:val="Brdtextmedindrag"/>
            </w:pPr>
            <w:r w:rsidRPr="00FE4E40">
              <w:t>Regeringen eller den myndighet som regeringen bestämmer får med</w:t>
            </w:r>
            <w:r>
              <w:softHyphen/>
            </w:r>
            <w:r w:rsidRPr="00FE4E40">
              <w:t>dela föreskrifter om använd</w:t>
            </w:r>
            <w:r>
              <w:softHyphen/>
            </w:r>
            <w:r w:rsidRPr="00FE4E40">
              <w:t>ning av produkter i verksamhet som omfattas av hälso- och sjukvårds</w:t>
            </w:r>
            <w:r>
              <w:softHyphen/>
            </w:r>
            <w:r w:rsidRPr="00FE4E40">
              <w:t xml:space="preserve">lagen (2017:30), tandvårdslagen (1985:125), patientsäkerhetslagen (2010:659) </w:t>
            </w:r>
            <w:r w:rsidRPr="00FE4E40">
              <w:rPr>
                <w:i/>
                <w:iCs/>
              </w:rPr>
              <w:t>och lagen (2020:000) om estetiska kirurgiska ingrepp och estetiska injektionsbehandlingar.</w:t>
            </w:r>
          </w:p>
        </w:tc>
      </w:tr>
    </w:tbl>
    <w:p w14:paraId="3F959824" w14:textId="77777777" w:rsidR="008539B5" w:rsidRPr="00811E52" w:rsidRDefault="008539B5" w:rsidP="008539B5">
      <w:pPr>
        <w:pStyle w:val="Slutstreck"/>
      </w:pPr>
      <w:r w:rsidRPr="00811E52">
        <w:t>                      </w:t>
      </w:r>
    </w:p>
    <w:p w14:paraId="68FA74AB" w14:textId="77777777" w:rsidR="008539B5" w:rsidRPr="00830602" w:rsidRDefault="008539B5" w:rsidP="008539B5">
      <w:pPr>
        <w:pStyle w:val="Brdtextmedindrag"/>
      </w:pPr>
      <w:r w:rsidRPr="00FE4E40">
        <w:t>Denna lag träder i kraft den 1 januari 2021</w:t>
      </w:r>
      <w:r>
        <w:t>.</w:t>
      </w:r>
    </w:p>
    <w:p w14:paraId="6B5AAAEC" w14:textId="77777777" w:rsidR="008539B5" w:rsidRDefault="008539B5" w:rsidP="008539B5">
      <w:pPr>
        <w:pStyle w:val="Brdtextmedindrag"/>
      </w:pPr>
    </w:p>
    <w:p w14:paraId="3FD85586" w14:textId="77777777" w:rsidR="008539B5" w:rsidRDefault="008539B5" w:rsidP="008539B5">
      <w:pPr>
        <w:pStyle w:val="Rubrik2utannumrering"/>
        <w:tabs>
          <w:tab w:val="left" w:pos="284"/>
        </w:tabs>
        <w:spacing w:before="0"/>
        <w:ind w:left="709" w:hanging="709"/>
        <w:sectPr w:rsidR="008539B5" w:rsidSect="008539B5">
          <w:headerReference w:type="even" r:id="rId286"/>
          <w:headerReference w:type="default" r:id="rId287"/>
          <w:footerReference w:type="even" r:id="rId288"/>
          <w:footerReference w:type="default" r:id="rId289"/>
          <w:footerReference w:type="first" r:id="rId290"/>
          <w:pgSz w:w="9356" w:h="13721" w:code="9"/>
          <w:pgMar w:top="794" w:right="2438" w:bottom="1191" w:left="1021" w:header="0" w:footer="709" w:gutter="0"/>
          <w:cols w:space="708"/>
          <w:docGrid w:linePitch="360"/>
        </w:sectPr>
      </w:pPr>
    </w:p>
    <w:p w14:paraId="105C01AB" w14:textId="4705AD5B" w:rsidR="008539B5" w:rsidRDefault="008539B5" w:rsidP="008539B5">
      <w:pPr>
        <w:pStyle w:val="Rubrik2utannumrering"/>
        <w:tabs>
          <w:tab w:val="left" w:pos="284"/>
        </w:tabs>
        <w:spacing w:before="0"/>
        <w:ind w:left="709" w:hanging="709"/>
      </w:pPr>
      <w:r w:rsidRPr="00AA26C4">
        <w:t>1.3</w:t>
      </w:r>
      <w:r>
        <w:tab/>
      </w:r>
      <w:r w:rsidRPr="00AA26C4">
        <w:t>Förslag till lag om ändring i lagen (2020:000) med kompletterande bestämmelser till EU:s förordningar om medicintekniska produkter</w:t>
      </w:r>
    </w:p>
    <w:p w14:paraId="34B8C02F" w14:textId="77777777" w:rsidR="008539B5" w:rsidRDefault="008539B5" w:rsidP="008539B5">
      <w:pPr>
        <w:pStyle w:val="Brdtextmedindrag"/>
        <w:ind w:firstLine="0"/>
      </w:pPr>
      <w:r>
        <w:t>Härigenom föreskrivs i fråga om lagen (2020:000) med kom</w:t>
      </w:r>
      <w:r>
        <w:softHyphen/>
        <w:t>plett</w:t>
      </w:r>
      <w:r>
        <w:softHyphen/>
        <w:t>er</w:t>
      </w:r>
      <w:r>
        <w:softHyphen/>
        <w:t>an</w:t>
      </w:r>
      <w:r>
        <w:softHyphen/>
        <w:t>de bestämmelser till EU:s förordningar om medicintekniska pro</w:t>
      </w:r>
      <w:r>
        <w:softHyphen/>
        <w:t>dukt</w:t>
      </w:r>
      <w:r>
        <w:softHyphen/>
        <w:t xml:space="preserve">er </w:t>
      </w:r>
    </w:p>
    <w:p w14:paraId="2EB1945B" w14:textId="77777777" w:rsidR="008539B5" w:rsidRDefault="008539B5" w:rsidP="008539B5">
      <w:pPr>
        <w:pStyle w:val="Brdtextmedindrag"/>
      </w:pPr>
      <w:r w:rsidRPr="00AA7B4B">
        <w:rPr>
          <w:i/>
        </w:rPr>
        <w:t>dels</w:t>
      </w:r>
      <w:r>
        <w:t xml:space="preserve"> att 1 kap. 1–3 §§, 2 kap. 1–5 §§, 3 kap. 1–4 §§, 4 kap. 1 §, 5 kap. 1 och 4 §§, 6 kap. 1 § och 7 kap. 1, 3, 7, 12, 16 och 17 §§, rubriken till 2 kap. och rubrikerna närmast före 2 kap. 4 § och 7 kap. 12 § ska ha följande lydelse,</w:t>
      </w:r>
    </w:p>
    <w:p w14:paraId="6D953342" w14:textId="77777777" w:rsidR="008539B5" w:rsidRDefault="008539B5" w:rsidP="008539B5">
      <w:pPr>
        <w:pStyle w:val="Brdtext"/>
      </w:pPr>
      <w:r w:rsidRPr="00AA7B4B">
        <w:rPr>
          <w:i/>
        </w:rPr>
        <w:t>dels</w:t>
      </w:r>
      <w:r>
        <w:t xml:space="preserve"> att det ska införas en ny paragraf, 7 kap. 5 a §, och närmast före 7 kap. 5 a § en ny rubrik av följande lydelse.</w:t>
      </w:r>
    </w:p>
    <w:p w14:paraId="0FDC60C4"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0DB1B751" w14:textId="77777777" w:rsidTr="008539B5">
        <w:tc>
          <w:tcPr>
            <w:tcW w:w="2500" w:type="pct"/>
            <w:shd w:val="clear" w:color="auto" w:fill="auto"/>
            <w:tcMar>
              <w:left w:w="0" w:type="dxa"/>
            </w:tcMar>
          </w:tcPr>
          <w:p w14:paraId="1479075D"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021C2B31" w14:textId="77777777" w:rsidR="008539B5" w:rsidRPr="005B0E77" w:rsidRDefault="008539B5" w:rsidP="008539B5">
            <w:pPr>
              <w:pStyle w:val="Brdtext"/>
              <w:rPr>
                <w:i/>
              </w:rPr>
            </w:pPr>
            <w:r w:rsidRPr="005B0E77">
              <w:rPr>
                <w:i/>
              </w:rPr>
              <w:t>Föreslagen lydelse</w:t>
            </w:r>
          </w:p>
        </w:tc>
      </w:tr>
    </w:tbl>
    <w:p w14:paraId="75D260F6" w14:textId="77777777" w:rsidR="008539B5" w:rsidRDefault="008539B5" w:rsidP="008539B5">
      <w:pPr>
        <w:pStyle w:val="Brdtext"/>
        <w:spacing w:before="230"/>
        <w:jc w:val="center"/>
        <w:rPr>
          <w:b/>
        </w:rPr>
      </w:pPr>
      <w:r>
        <w:rPr>
          <w:b/>
        </w:rPr>
        <w:t>1 kap.</w:t>
      </w:r>
    </w:p>
    <w:p w14:paraId="22DEB99A" w14:textId="77777777" w:rsidR="008539B5" w:rsidRDefault="008539B5" w:rsidP="008539B5">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41A81DE" w14:textId="77777777" w:rsidTr="008539B5">
        <w:tc>
          <w:tcPr>
            <w:tcW w:w="2500" w:type="pct"/>
            <w:shd w:val="clear" w:color="auto" w:fill="auto"/>
            <w:tcMar>
              <w:left w:w="0" w:type="dxa"/>
            </w:tcMar>
          </w:tcPr>
          <w:p w14:paraId="558302B7" w14:textId="77777777" w:rsidR="008539B5" w:rsidRDefault="008539B5" w:rsidP="008539B5">
            <w:pPr>
              <w:pStyle w:val="Brdtextmedindrag"/>
            </w:pPr>
            <w:r w:rsidRPr="00AA26C4">
              <w:t>Denna lag kompletterar Europa</w:t>
            </w:r>
            <w:r>
              <w:softHyphen/>
            </w:r>
            <w:r w:rsidRPr="00AA26C4">
              <w:t>parlamentets och rådets förordning (EU) 2017/745 av den 5 april 2017 om medicintekniska produkter, om ändring av direktiv 2001/83/EG, förordning (EG) nr 178/2002 och förordning (EG) nr 1223/2009 och om upphävande av rådets direktiv 90/385/EEG och 93/42/EEG</w:t>
            </w:r>
            <w:r>
              <w:t>.</w:t>
            </w:r>
          </w:p>
        </w:tc>
        <w:tc>
          <w:tcPr>
            <w:tcW w:w="2500" w:type="pct"/>
            <w:shd w:val="clear" w:color="auto" w:fill="auto"/>
            <w:tcMar>
              <w:right w:w="0" w:type="dxa"/>
            </w:tcMar>
          </w:tcPr>
          <w:p w14:paraId="1E0C020C" w14:textId="77777777" w:rsidR="008539B5" w:rsidRDefault="008539B5" w:rsidP="008539B5">
            <w:pPr>
              <w:pStyle w:val="Brdtextmedindrag"/>
            </w:pPr>
            <w:r>
              <w:t>Denna lag kompletterar</w:t>
            </w:r>
          </w:p>
          <w:p w14:paraId="4DB7387C" w14:textId="77777777" w:rsidR="008539B5" w:rsidRDefault="008539B5" w:rsidP="008539B5">
            <w:pPr>
              <w:pStyle w:val="Brdtextmedindrag"/>
            </w:pPr>
            <w:r w:rsidRPr="00AA26C4">
              <w:rPr>
                <w:i/>
                <w:iCs/>
              </w:rPr>
              <w:t>1.</w:t>
            </w:r>
            <w:r>
              <w:t xml:space="preserve"> Europaparlamentets och rådets förordning (EU) 2017/745 av den 5 april 2017 om medicintekniska produkter, om ändring av direktiv 2001/83/EG, förordning (EG) nr 178/2002 och förordning (EG) nr 1223/2009 och om upphävande av rådets direktiv 90/385/EEG och 93/42/EEG, </w:t>
            </w:r>
            <w:r w:rsidRPr="00AA26C4">
              <w:rPr>
                <w:i/>
                <w:iCs/>
              </w:rPr>
              <w:t>och</w:t>
            </w:r>
          </w:p>
          <w:p w14:paraId="08FEDABF" w14:textId="77777777" w:rsidR="008539B5" w:rsidRPr="00AA26C4" w:rsidRDefault="008539B5" w:rsidP="008539B5">
            <w:pPr>
              <w:pStyle w:val="Brdtextmedindrag"/>
              <w:rPr>
                <w:i/>
                <w:iCs/>
              </w:rPr>
            </w:pPr>
            <w:r w:rsidRPr="00AA26C4">
              <w:rPr>
                <w:i/>
                <w:iCs/>
              </w:rPr>
              <w:t>2.</w:t>
            </w:r>
            <w:r>
              <w:rPr>
                <w:i/>
                <w:iCs/>
              </w:rPr>
              <w:t> </w:t>
            </w:r>
            <w:r w:rsidRPr="00AA26C4">
              <w:rPr>
                <w:i/>
                <w:iCs/>
              </w:rPr>
              <w:t>Europaparlamentets och rådets förordning (EU) 2017/746 av den 5 april 2017 om medicin</w:t>
            </w:r>
            <w:r>
              <w:rPr>
                <w:i/>
                <w:iCs/>
              </w:rPr>
              <w:softHyphen/>
            </w:r>
            <w:r w:rsidRPr="00AA26C4">
              <w:rPr>
                <w:i/>
                <w:iCs/>
              </w:rPr>
              <w:t>tekniska produkter för in vitro-diagnostik och om upphävande av direktiv 98/79/EG och kommis</w:t>
            </w:r>
            <w:r>
              <w:rPr>
                <w:i/>
                <w:iCs/>
              </w:rPr>
              <w:softHyphen/>
            </w:r>
            <w:r w:rsidRPr="00AA26C4">
              <w:rPr>
                <w:i/>
                <w:iCs/>
              </w:rPr>
              <w:t>sionens beslut 2010/227/EU.</w:t>
            </w:r>
          </w:p>
        </w:tc>
      </w:tr>
      <w:tr w:rsidR="008539B5" w14:paraId="6CB8F3E1" w14:textId="77777777" w:rsidTr="008539B5">
        <w:tc>
          <w:tcPr>
            <w:tcW w:w="2500" w:type="pct"/>
            <w:shd w:val="clear" w:color="auto" w:fill="auto"/>
            <w:tcMar>
              <w:left w:w="0" w:type="dxa"/>
            </w:tcMar>
          </w:tcPr>
          <w:p w14:paraId="77F4E920" w14:textId="77777777" w:rsidR="008539B5" w:rsidRPr="00AA26C4" w:rsidRDefault="008539B5" w:rsidP="008539B5">
            <w:pPr>
              <w:pStyle w:val="Brdtextmedindrag"/>
            </w:pPr>
            <w:r>
              <w:t xml:space="preserve">I lagen regleras även </w:t>
            </w:r>
            <w:r w:rsidRPr="00D57F19">
              <w:t xml:space="preserve">frågor som inte omfattas av </w:t>
            </w:r>
            <w:r w:rsidRPr="00574156">
              <w:rPr>
                <w:i/>
              </w:rPr>
              <w:t>EU-förordningen.</w:t>
            </w:r>
          </w:p>
        </w:tc>
        <w:tc>
          <w:tcPr>
            <w:tcW w:w="2500" w:type="pct"/>
            <w:shd w:val="clear" w:color="auto" w:fill="auto"/>
            <w:tcMar>
              <w:right w:w="0" w:type="dxa"/>
            </w:tcMar>
          </w:tcPr>
          <w:p w14:paraId="09A07BC5" w14:textId="77777777" w:rsidR="008539B5" w:rsidRDefault="008539B5" w:rsidP="008539B5">
            <w:pPr>
              <w:pStyle w:val="Brdtextmedindrag"/>
            </w:pPr>
            <w:r>
              <w:t xml:space="preserve">I lagen regleras även </w:t>
            </w:r>
            <w:r w:rsidRPr="00D57F19">
              <w:t xml:space="preserve">frågor som inte omfattas av </w:t>
            </w:r>
            <w:r w:rsidRPr="00574156">
              <w:rPr>
                <w:i/>
              </w:rPr>
              <w:t>EU-förord</w:t>
            </w:r>
            <w:r>
              <w:rPr>
                <w:i/>
              </w:rPr>
              <w:softHyphen/>
            </w:r>
            <w:r w:rsidRPr="00574156">
              <w:rPr>
                <w:i/>
              </w:rPr>
              <w:t>ningarna.</w:t>
            </w:r>
          </w:p>
        </w:tc>
      </w:tr>
    </w:tbl>
    <w:p w14:paraId="0E70EB3D" w14:textId="77777777" w:rsidR="008539B5" w:rsidRDefault="008539B5" w:rsidP="008539B5">
      <w:pPr>
        <w:pStyle w:val="Brdtextmedindrag"/>
      </w:pPr>
    </w:p>
    <w:p w14:paraId="1CFD373D" w14:textId="77777777" w:rsidR="008539B5" w:rsidRDefault="008539B5" w:rsidP="008539B5">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008A2669" w14:textId="77777777" w:rsidTr="008539B5">
        <w:tc>
          <w:tcPr>
            <w:tcW w:w="2500" w:type="pct"/>
            <w:shd w:val="clear" w:color="auto" w:fill="auto"/>
            <w:tcMar>
              <w:left w:w="0" w:type="dxa"/>
            </w:tcMar>
          </w:tcPr>
          <w:p w14:paraId="393CDBDA" w14:textId="77777777" w:rsidR="008539B5" w:rsidRDefault="008539B5" w:rsidP="008539B5">
            <w:pPr>
              <w:pStyle w:val="Brdtextmedindrag"/>
            </w:pPr>
            <w:r w:rsidRPr="00E656ED">
              <w:t xml:space="preserve">Termer och uttryck i denna lag har samma betydelse som i </w:t>
            </w:r>
            <w:r w:rsidRPr="0003097D">
              <w:t>förordning (EU) 2017/745</w:t>
            </w:r>
            <w:r>
              <w:t>.</w:t>
            </w:r>
          </w:p>
        </w:tc>
        <w:tc>
          <w:tcPr>
            <w:tcW w:w="2500" w:type="pct"/>
            <w:shd w:val="clear" w:color="auto" w:fill="auto"/>
            <w:tcMar>
              <w:right w:w="0" w:type="dxa"/>
            </w:tcMar>
          </w:tcPr>
          <w:p w14:paraId="6ECB18FA" w14:textId="77777777" w:rsidR="008539B5" w:rsidRDefault="008539B5" w:rsidP="008539B5">
            <w:pPr>
              <w:pStyle w:val="Brdtextmedindrag"/>
            </w:pPr>
            <w:r w:rsidRPr="00E656ED">
              <w:t xml:space="preserve">Termer och </w:t>
            </w:r>
            <w:r w:rsidRPr="00562A52">
              <w:t>uttryck</w:t>
            </w:r>
            <w:r w:rsidRPr="00E656ED">
              <w:t xml:space="preserve"> i denna lag har samma betydelse som i </w:t>
            </w:r>
            <w:r w:rsidRPr="0003097D">
              <w:t xml:space="preserve">förordning (EU) 2017/745 </w:t>
            </w:r>
            <w:r w:rsidRPr="005552E2">
              <w:rPr>
                <w:i/>
              </w:rPr>
              <w:t>och för</w:t>
            </w:r>
            <w:r>
              <w:rPr>
                <w:i/>
              </w:rPr>
              <w:softHyphen/>
            </w:r>
            <w:r w:rsidRPr="005552E2">
              <w:rPr>
                <w:i/>
              </w:rPr>
              <w:t>ordning (EU) 2017/746</w:t>
            </w:r>
            <w:r>
              <w:rPr>
                <w:i/>
              </w:rPr>
              <w:t>.</w:t>
            </w:r>
          </w:p>
        </w:tc>
      </w:tr>
      <w:tr w:rsidR="008539B5" w14:paraId="70E35528" w14:textId="77777777" w:rsidTr="008539B5">
        <w:tc>
          <w:tcPr>
            <w:tcW w:w="5000" w:type="pct"/>
            <w:gridSpan w:val="2"/>
            <w:shd w:val="clear" w:color="auto" w:fill="auto"/>
            <w:tcMar>
              <w:left w:w="0" w:type="dxa"/>
            </w:tcMar>
          </w:tcPr>
          <w:p w14:paraId="4EF039B9" w14:textId="77777777" w:rsidR="008539B5" w:rsidRDefault="008539B5" w:rsidP="008539B5">
            <w:pPr>
              <w:pStyle w:val="Brdtextmedindrag"/>
            </w:pPr>
            <w:r w:rsidRPr="00977E06">
              <w:t>Med produkter avses i denna lag, om inte annat anges,</w:t>
            </w:r>
          </w:p>
        </w:tc>
      </w:tr>
      <w:tr w:rsidR="008539B5" w14:paraId="36491AA6" w14:textId="77777777" w:rsidTr="008539B5">
        <w:tc>
          <w:tcPr>
            <w:tcW w:w="2500" w:type="pct"/>
            <w:shd w:val="clear" w:color="auto" w:fill="auto"/>
            <w:tcMar>
              <w:left w:w="0" w:type="dxa"/>
            </w:tcMar>
          </w:tcPr>
          <w:p w14:paraId="5C46DADD" w14:textId="77777777" w:rsidR="008539B5" w:rsidRDefault="008539B5" w:rsidP="008539B5">
            <w:pPr>
              <w:pStyle w:val="Brdtextmedindrag"/>
            </w:pPr>
            <w:r>
              <w:t>– </w:t>
            </w:r>
            <w:r w:rsidRPr="00977E06">
              <w:t xml:space="preserve">medicintekniska produkter, </w:t>
            </w:r>
          </w:p>
          <w:p w14:paraId="25472987" w14:textId="77777777" w:rsidR="008539B5" w:rsidRDefault="008539B5" w:rsidP="008539B5">
            <w:pPr>
              <w:pStyle w:val="Brdtextmedindrag"/>
            </w:pPr>
            <w:r>
              <w:t>– </w:t>
            </w:r>
            <w:r w:rsidRPr="00977E06">
              <w:t>tillbehör till medicintekniska produkter</w:t>
            </w:r>
            <w:r>
              <w:t>,</w:t>
            </w:r>
            <w:r w:rsidRPr="00977E06">
              <w:t xml:space="preserve"> </w:t>
            </w:r>
            <w:r w:rsidRPr="00804887">
              <w:rPr>
                <w:i/>
              </w:rPr>
              <w:t>och</w:t>
            </w:r>
            <w:r w:rsidRPr="00977E06">
              <w:t xml:space="preserve"> </w:t>
            </w:r>
          </w:p>
          <w:p w14:paraId="3610E055" w14:textId="77777777" w:rsidR="008539B5" w:rsidRDefault="008539B5" w:rsidP="008539B5">
            <w:pPr>
              <w:pStyle w:val="Brdtextmedindrag"/>
            </w:pPr>
            <w:r>
              <w:t>– </w:t>
            </w:r>
            <w:r w:rsidRPr="00977E06">
              <w:t xml:space="preserve">produkter som </w:t>
            </w:r>
            <w:r>
              <w:t xml:space="preserve">anges </w:t>
            </w:r>
            <w:r w:rsidRPr="00977E06">
              <w:t xml:space="preserve">i bilaga XVI </w:t>
            </w:r>
            <w:r>
              <w:t>till</w:t>
            </w:r>
            <w:r w:rsidRPr="00977E06">
              <w:t xml:space="preserve"> förordning (EU) 2017/745</w:t>
            </w:r>
            <w:r>
              <w:t>.</w:t>
            </w:r>
          </w:p>
        </w:tc>
        <w:tc>
          <w:tcPr>
            <w:tcW w:w="2500" w:type="pct"/>
            <w:shd w:val="clear" w:color="auto" w:fill="auto"/>
            <w:tcMar>
              <w:right w:w="0" w:type="dxa"/>
            </w:tcMar>
          </w:tcPr>
          <w:p w14:paraId="407AF0E0" w14:textId="77777777" w:rsidR="008539B5" w:rsidRDefault="008539B5" w:rsidP="008539B5">
            <w:pPr>
              <w:pStyle w:val="Brdtextmedindrag"/>
            </w:pPr>
            <w:r>
              <w:t>– </w:t>
            </w:r>
            <w:r w:rsidRPr="00977E06">
              <w:t xml:space="preserve">medicintekniska produkter, </w:t>
            </w:r>
          </w:p>
          <w:p w14:paraId="47778C9A" w14:textId="77777777" w:rsidR="008539B5" w:rsidRDefault="008539B5" w:rsidP="008539B5">
            <w:pPr>
              <w:pStyle w:val="Brdtextmedindrag"/>
            </w:pPr>
            <w:r>
              <w:t>– </w:t>
            </w:r>
            <w:r w:rsidRPr="00977E06">
              <w:t>tillbehör till medicintekniska produkter</w:t>
            </w:r>
            <w:r>
              <w:t xml:space="preserve">, </w:t>
            </w:r>
          </w:p>
          <w:p w14:paraId="5059D7DF" w14:textId="77777777" w:rsidR="008539B5" w:rsidRPr="00804887" w:rsidRDefault="008539B5" w:rsidP="008539B5">
            <w:pPr>
              <w:pStyle w:val="Brdtextmedindrag"/>
              <w:rPr>
                <w:i/>
              </w:rPr>
            </w:pPr>
            <w:r>
              <w:t>– </w:t>
            </w:r>
            <w:r w:rsidRPr="00804887">
              <w:rPr>
                <w:i/>
              </w:rPr>
              <w:t>medicintekniska produkter för in vitro-diagnostik,</w:t>
            </w:r>
          </w:p>
          <w:p w14:paraId="21BB5D61" w14:textId="77777777" w:rsidR="008539B5" w:rsidRDefault="008539B5" w:rsidP="008539B5">
            <w:pPr>
              <w:pStyle w:val="Brdtextmedindrag"/>
            </w:pPr>
            <w:r>
              <w:t>– </w:t>
            </w:r>
            <w:r w:rsidRPr="00804887">
              <w:rPr>
                <w:i/>
              </w:rPr>
              <w:t>tillbehör till medicintekniska produkter för in vitro-diagnostik, samt</w:t>
            </w:r>
          </w:p>
          <w:p w14:paraId="2BFA2423" w14:textId="77777777" w:rsidR="008539B5" w:rsidRDefault="008539B5" w:rsidP="008539B5">
            <w:pPr>
              <w:pStyle w:val="Brdtextmedindrag"/>
            </w:pPr>
            <w:r>
              <w:t>– </w:t>
            </w:r>
            <w:r w:rsidRPr="00977E06">
              <w:t xml:space="preserve">produkter som </w:t>
            </w:r>
            <w:r>
              <w:t>anges</w:t>
            </w:r>
            <w:r w:rsidRPr="00977E06">
              <w:t xml:space="preserve"> i bilaga XVI </w:t>
            </w:r>
            <w:r>
              <w:t>till</w:t>
            </w:r>
            <w:r w:rsidRPr="00977E06">
              <w:t xml:space="preserve"> förordning (EU) 2017/745</w:t>
            </w:r>
            <w:r>
              <w:t>.</w:t>
            </w:r>
          </w:p>
        </w:tc>
      </w:tr>
    </w:tbl>
    <w:p w14:paraId="2D90142B" w14:textId="77777777" w:rsidR="008539B5" w:rsidRDefault="008539B5" w:rsidP="008539B5">
      <w:pPr>
        <w:pStyle w:val="Brdtextmedindrag"/>
      </w:pPr>
    </w:p>
    <w:p w14:paraId="0B628280" w14:textId="77777777" w:rsidR="008539B5" w:rsidRDefault="008539B5" w:rsidP="008539B5">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ADE05D4" w14:textId="77777777" w:rsidTr="008539B5">
        <w:tc>
          <w:tcPr>
            <w:tcW w:w="2500" w:type="pct"/>
            <w:shd w:val="clear" w:color="auto" w:fill="auto"/>
            <w:tcMar>
              <w:left w:w="0" w:type="dxa"/>
            </w:tcMar>
          </w:tcPr>
          <w:p w14:paraId="5D3529E9" w14:textId="77777777" w:rsidR="008539B5" w:rsidRDefault="008539B5" w:rsidP="008539B5">
            <w:pPr>
              <w:pStyle w:val="Brdtextmedindrag"/>
            </w:pPr>
            <w:r>
              <w:t xml:space="preserve">Om inget annat följer av </w:t>
            </w:r>
            <w:r w:rsidRPr="00977E06">
              <w:t>för</w:t>
            </w:r>
            <w:r>
              <w:softHyphen/>
            </w:r>
            <w:r w:rsidRPr="00977E06">
              <w:t>ordning (EU) 2017/745</w:t>
            </w:r>
            <w:r>
              <w:t xml:space="preserve"> eller denna lag, så gäller p</w:t>
            </w:r>
            <w:r w:rsidRPr="007D53B6">
              <w:t>roduktsäkerhets</w:t>
            </w:r>
            <w:r>
              <w:softHyphen/>
            </w:r>
            <w:r w:rsidRPr="007D53B6">
              <w:t>lagen</w:t>
            </w:r>
            <w:r>
              <w:t xml:space="preserve"> </w:t>
            </w:r>
            <w:r w:rsidRPr="00850A65">
              <w:t>(2004:451)</w:t>
            </w:r>
            <w:r w:rsidRPr="007D53B6">
              <w:t xml:space="preserve"> </w:t>
            </w:r>
            <w:r>
              <w:t xml:space="preserve">för </w:t>
            </w:r>
            <w:r w:rsidRPr="007D53B6">
              <w:t>medicin</w:t>
            </w:r>
            <w:r>
              <w:softHyphen/>
            </w:r>
            <w:r w:rsidRPr="007D53B6">
              <w:t>tekniska produkter som är avsedda för konsumenter eller som kan antas komma att användas av konsumenter</w:t>
            </w:r>
            <w:r>
              <w:t>.</w:t>
            </w:r>
          </w:p>
        </w:tc>
        <w:tc>
          <w:tcPr>
            <w:tcW w:w="2500" w:type="pct"/>
            <w:shd w:val="clear" w:color="auto" w:fill="auto"/>
            <w:tcMar>
              <w:right w:w="0" w:type="dxa"/>
            </w:tcMar>
          </w:tcPr>
          <w:p w14:paraId="5B95BF70" w14:textId="77777777" w:rsidR="008539B5" w:rsidRDefault="008539B5" w:rsidP="008539B5">
            <w:pPr>
              <w:pStyle w:val="Brdtextmedindrag"/>
            </w:pPr>
            <w:r>
              <w:t xml:space="preserve">Om inget annat följer av </w:t>
            </w:r>
            <w:r w:rsidRPr="00977E06">
              <w:t>förordning (EU) 2017/745</w:t>
            </w:r>
            <w:r w:rsidRPr="00376BA6">
              <w:rPr>
                <w:i/>
              </w:rPr>
              <w:t>,</w:t>
            </w:r>
            <w:r>
              <w:rPr>
                <w:i/>
              </w:rPr>
              <w:t xml:space="preserve"> </w:t>
            </w:r>
            <w:r w:rsidRPr="00376BA6">
              <w:rPr>
                <w:i/>
              </w:rPr>
              <w:t>för</w:t>
            </w:r>
            <w:r>
              <w:rPr>
                <w:i/>
              </w:rPr>
              <w:softHyphen/>
            </w:r>
            <w:r w:rsidRPr="00376BA6">
              <w:rPr>
                <w:i/>
              </w:rPr>
              <w:t>ordning (EU) 2017/746</w:t>
            </w:r>
            <w:r>
              <w:t xml:space="preserve"> eller denna lag, så gäller p</w:t>
            </w:r>
            <w:r w:rsidRPr="007D53B6">
              <w:t>roduktsäkerhets</w:t>
            </w:r>
            <w:r>
              <w:softHyphen/>
            </w:r>
            <w:r w:rsidRPr="007D53B6">
              <w:t xml:space="preserve">lagen </w:t>
            </w:r>
            <w:r w:rsidRPr="00850A65">
              <w:t>(2004:451)</w:t>
            </w:r>
            <w:r>
              <w:t xml:space="preserve"> för </w:t>
            </w:r>
            <w:r w:rsidRPr="007D53B6">
              <w:t>medicin</w:t>
            </w:r>
            <w:r>
              <w:softHyphen/>
            </w:r>
            <w:r w:rsidRPr="007D53B6">
              <w:t xml:space="preserve">tekniska produkter </w:t>
            </w:r>
            <w:r>
              <w:t>och medicin</w:t>
            </w:r>
            <w:r>
              <w:softHyphen/>
              <w:t xml:space="preserve">tekniska produkter för in vitro-diagnostik </w:t>
            </w:r>
            <w:r w:rsidRPr="007D53B6">
              <w:t>som är avsedda för konsumenter eller som kan antas komma att användas av konsu</w:t>
            </w:r>
            <w:r>
              <w:softHyphen/>
            </w:r>
            <w:r w:rsidRPr="007D53B6">
              <w:t>menter</w:t>
            </w:r>
            <w:r>
              <w:t>.</w:t>
            </w:r>
          </w:p>
        </w:tc>
      </w:tr>
      <w:tr w:rsidR="008539B5" w14:paraId="404B100C" w14:textId="77777777" w:rsidTr="008539B5">
        <w:tc>
          <w:tcPr>
            <w:tcW w:w="2500" w:type="pct"/>
            <w:shd w:val="clear" w:color="auto" w:fill="auto"/>
            <w:tcMar>
              <w:left w:w="0" w:type="dxa"/>
            </w:tcMar>
          </w:tcPr>
          <w:p w14:paraId="52925D32" w14:textId="77777777" w:rsidR="008539B5" w:rsidRDefault="008539B5" w:rsidP="008539B5">
            <w:pPr>
              <w:pStyle w:val="Brdtextmedindrag"/>
            </w:pPr>
          </w:p>
        </w:tc>
        <w:tc>
          <w:tcPr>
            <w:tcW w:w="2500" w:type="pct"/>
            <w:shd w:val="clear" w:color="auto" w:fill="auto"/>
            <w:tcMar>
              <w:right w:w="0" w:type="dxa"/>
            </w:tcMar>
          </w:tcPr>
          <w:p w14:paraId="540E366F" w14:textId="77777777" w:rsidR="008539B5" w:rsidRDefault="008539B5" w:rsidP="008539B5">
            <w:pPr>
              <w:pStyle w:val="Brdtextmedindrag"/>
            </w:pPr>
          </w:p>
        </w:tc>
      </w:tr>
      <w:tr w:rsidR="008539B5" w14:paraId="2099FE40" w14:textId="77777777" w:rsidTr="008539B5">
        <w:tc>
          <w:tcPr>
            <w:tcW w:w="2500" w:type="pct"/>
            <w:shd w:val="clear" w:color="auto" w:fill="auto"/>
            <w:tcMar>
              <w:left w:w="0" w:type="dxa"/>
            </w:tcMar>
          </w:tcPr>
          <w:p w14:paraId="1AB38064" w14:textId="77777777" w:rsidR="008539B5" w:rsidRDefault="008539B5" w:rsidP="008539B5">
            <w:pPr>
              <w:pStyle w:val="Rubrik4utannumrering"/>
            </w:pPr>
            <w:r>
              <w:t>2 kap. Kliniska prövningar</w:t>
            </w:r>
          </w:p>
        </w:tc>
        <w:tc>
          <w:tcPr>
            <w:tcW w:w="2500" w:type="pct"/>
            <w:shd w:val="clear" w:color="auto" w:fill="auto"/>
            <w:tcMar>
              <w:right w:w="0" w:type="dxa"/>
            </w:tcMar>
          </w:tcPr>
          <w:p w14:paraId="7351429C" w14:textId="77777777" w:rsidR="008539B5" w:rsidRDefault="008539B5" w:rsidP="008539B5">
            <w:pPr>
              <w:pStyle w:val="Rubrik4utannumrering"/>
              <w:rPr>
                <w:i/>
              </w:rPr>
            </w:pPr>
            <w:bookmarkStart w:id="899" w:name="_Hlk20257411"/>
            <w:r>
              <w:t xml:space="preserve">2 kap. Kliniska prövningar </w:t>
            </w:r>
            <w:r w:rsidRPr="005552E2">
              <w:rPr>
                <w:i/>
              </w:rPr>
              <w:t>och prestandastudier</w:t>
            </w:r>
            <w:bookmarkEnd w:id="899"/>
          </w:p>
          <w:p w14:paraId="0F75430D" w14:textId="77777777" w:rsidR="008539B5" w:rsidRPr="008078F1" w:rsidRDefault="008539B5" w:rsidP="008539B5">
            <w:pPr>
              <w:pStyle w:val="Brdtext"/>
            </w:pPr>
          </w:p>
        </w:tc>
      </w:tr>
    </w:tbl>
    <w:p w14:paraId="4EBB9D63" w14:textId="77777777" w:rsidR="008539B5" w:rsidRDefault="008539B5" w:rsidP="008539B5">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7975181" w14:textId="77777777" w:rsidTr="008539B5">
        <w:tc>
          <w:tcPr>
            <w:tcW w:w="2500" w:type="pct"/>
            <w:shd w:val="clear" w:color="auto" w:fill="auto"/>
            <w:tcMar>
              <w:left w:w="0" w:type="dxa"/>
            </w:tcMar>
          </w:tcPr>
          <w:p w14:paraId="0E91CB64" w14:textId="77777777" w:rsidR="008539B5" w:rsidRDefault="008539B5" w:rsidP="008539B5">
            <w:pPr>
              <w:pStyle w:val="Brdtextmedindrag"/>
            </w:pPr>
            <w:r w:rsidRPr="00741727">
              <w:t>För en försöksperson som inte är beslutskompetent på grund av sjuk</w:t>
            </w:r>
            <w:r>
              <w:softHyphen/>
            </w:r>
            <w:r w:rsidRPr="00741727">
              <w:t>dom, psykisk stör</w:t>
            </w:r>
            <w:r>
              <w:softHyphen/>
            </w:r>
            <w:r w:rsidRPr="00741727">
              <w:t>n</w:t>
            </w:r>
            <w:r>
              <w:softHyphen/>
            </w:r>
            <w:r w:rsidRPr="00741727">
              <w:t>ing, för</w:t>
            </w:r>
            <w:r>
              <w:softHyphen/>
            </w:r>
            <w:r>
              <w:softHyphen/>
            </w:r>
            <w:r w:rsidRPr="00741727">
              <w:t>svagat hälsotillstånd eller något annat lik</w:t>
            </w:r>
            <w:r>
              <w:softHyphen/>
            </w:r>
            <w:r w:rsidRPr="00741727">
              <w:t>nande för</w:t>
            </w:r>
            <w:r>
              <w:softHyphen/>
            </w:r>
            <w:r w:rsidRPr="00741727">
              <w:t>håll</w:t>
            </w:r>
            <w:r>
              <w:softHyphen/>
            </w:r>
            <w:r w:rsidRPr="00741727">
              <w:t>ande</w:t>
            </w:r>
            <w:r>
              <w:t>,</w:t>
            </w:r>
            <w:r w:rsidRPr="00741727">
              <w:t xml:space="preserve"> är en god man eller för</w:t>
            </w:r>
            <w:r>
              <w:softHyphen/>
            </w:r>
            <w:r w:rsidRPr="00741727">
              <w:t>valt</w:t>
            </w:r>
            <w:r>
              <w:softHyphen/>
            </w:r>
            <w:r w:rsidRPr="00741727">
              <w:t>are enligt</w:t>
            </w:r>
            <w:r>
              <w:t xml:space="preserve"> 11 </w:t>
            </w:r>
            <w:r w:rsidRPr="00741727">
              <w:t>kap. 4 eller 7</w:t>
            </w:r>
            <w:r>
              <w:t> </w:t>
            </w:r>
            <w:r w:rsidRPr="00741727">
              <w:t>§ för</w:t>
            </w:r>
            <w:r>
              <w:softHyphen/>
            </w:r>
            <w:r w:rsidRPr="00741727">
              <w:t>äldra</w:t>
            </w:r>
            <w:r>
              <w:softHyphen/>
            </w:r>
            <w:r w:rsidRPr="00741727">
              <w:t>balken, med be</w:t>
            </w:r>
            <w:r>
              <w:softHyphen/>
            </w:r>
            <w:r w:rsidRPr="00741727">
              <w:t>hörig</w:t>
            </w:r>
            <w:r>
              <w:softHyphen/>
            </w:r>
            <w:r w:rsidRPr="00741727">
              <w:t>het att sörja för den enskildes per</w:t>
            </w:r>
            <w:r>
              <w:softHyphen/>
            </w:r>
            <w:r w:rsidRPr="00741727">
              <w:t>son, den lagligen ut</w:t>
            </w:r>
            <w:r>
              <w:softHyphen/>
            </w:r>
            <w:r w:rsidRPr="00741727">
              <w:t>sedda ställ</w:t>
            </w:r>
            <w:r>
              <w:softHyphen/>
            </w:r>
            <w:r w:rsidRPr="00741727">
              <w:t>före</w:t>
            </w:r>
            <w:r>
              <w:softHyphen/>
            </w:r>
            <w:r w:rsidRPr="00741727">
              <w:t>träd</w:t>
            </w:r>
            <w:r>
              <w:softHyphen/>
            </w:r>
            <w:r w:rsidRPr="00741727">
              <w:t>are som får ge in</w:t>
            </w:r>
            <w:r>
              <w:softHyphen/>
            </w:r>
            <w:r w:rsidRPr="00741727">
              <w:t>form</w:t>
            </w:r>
            <w:r>
              <w:softHyphen/>
            </w:r>
            <w:r w:rsidRPr="00741727">
              <w:t>er</w:t>
            </w:r>
            <w:r>
              <w:softHyphen/>
            </w:r>
            <w:r w:rsidRPr="00741727">
              <w:t>at sam</w:t>
            </w:r>
            <w:r>
              <w:softHyphen/>
            </w:r>
            <w:r w:rsidRPr="00741727">
              <w:t>tycke till en klinisk pröv</w:t>
            </w:r>
            <w:r>
              <w:softHyphen/>
            </w:r>
            <w:r w:rsidRPr="00741727">
              <w:t>ning</w:t>
            </w:r>
            <w:r>
              <w:t xml:space="preserve"> </w:t>
            </w:r>
            <w:r w:rsidRPr="00741727">
              <w:t>på försöks</w:t>
            </w:r>
            <w:r>
              <w:softHyphen/>
            </w:r>
            <w:r w:rsidRPr="00741727">
              <w:t>personens vägnar</w:t>
            </w:r>
            <w:r>
              <w:t>.</w:t>
            </w:r>
          </w:p>
        </w:tc>
        <w:tc>
          <w:tcPr>
            <w:tcW w:w="2500" w:type="pct"/>
            <w:shd w:val="clear" w:color="auto" w:fill="auto"/>
            <w:tcMar>
              <w:right w:w="0" w:type="dxa"/>
            </w:tcMar>
          </w:tcPr>
          <w:p w14:paraId="0A346870" w14:textId="77777777" w:rsidR="008539B5" w:rsidRDefault="008539B5" w:rsidP="008539B5">
            <w:pPr>
              <w:pStyle w:val="Brdtextmedindrag"/>
            </w:pPr>
            <w:r w:rsidRPr="00741727">
              <w:t>För en försöksperson som inte är beslutskompetent på grund av sjuk</w:t>
            </w:r>
            <w:r>
              <w:softHyphen/>
            </w:r>
            <w:r w:rsidRPr="00741727">
              <w:t>dom, psykisk stör</w:t>
            </w:r>
            <w:r>
              <w:softHyphen/>
            </w:r>
            <w:r w:rsidRPr="00741727">
              <w:t>ning, för</w:t>
            </w:r>
            <w:r>
              <w:softHyphen/>
            </w:r>
            <w:r w:rsidRPr="00741727">
              <w:t>svagat hälsotillstånd eller något annat lik</w:t>
            </w:r>
            <w:r>
              <w:softHyphen/>
            </w:r>
            <w:r w:rsidRPr="00741727">
              <w:t>nande för</w:t>
            </w:r>
            <w:r>
              <w:softHyphen/>
            </w:r>
            <w:r w:rsidRPr="00741727">
              <w:t>håll</w:t>
            </w:r>
            <w:r>
              <w:softHyphen/>
            </w:r>
            <w:r w:rsidRPr="00741727">
              <w:t>ande</w:t>
            </w:r>
            <w:r>
              <w:t>,</w:t>
            </w:r>
            <w:r w:rsidRPr="00741727">
              <w:t xml:space="preserve"> är en god man eller för</w:t>
            </w:r>
            <w:r>
              <w:softHyphen/>
            </w:r>
            <w:r w:rsidRPr="00741727">
              <w:t>valt</w:t>
            </w:r>
            <w:r>
              <w:softHyphen/>
            </w:r>
            <w:r w:rsidRPr="00741727">
              <w:t>are enligt</w:t>
            </w:r>
            <w:r>
              <w:t xml:space="preserve"> 11 kap. 4 eller 7 </w:t>
            </w:r>
            <w:r w:rsidRPr="00741727">
              <w:t>§ för</w:t>
            </w:r>
            <w:r>
              <w:softHyphen/>
            </w:r>
            <w:r w:rsidRPr="00741727">
              <w:t>äldrabalken, med be</w:t>
            </w:r>
            <w:r>
              <w:softHyphen/>
            </w:r>
            <w:r w:rsidRPr="00741727">
              <w:t>hör</w:t>
            </w:r>
            <w:r>
              <w:softHyphen/>
            </w:r>
            <w:r w:rsidRPr="00741727">
              <w:t>ig</w:t>
            </w:r>
            <w:r>
              <w:softHyphen/>
            </w:r>
            <w:r w:rsidRPr="00741727">
              <w:t>het att sörja för den enskildes per</w:t>
            </w:r>
            <w:r>
              <w:softHyphen/>
            </w:r>
            <w:r w:rsidRPr="00741727">
              <w:t>son, den lagligen utsedda ställ</w:t>
            </w:r>
            <w:r>
              <w:softHyphen/>
            </w:r>
            <w:r w:rsidRPr="00741727">
              <w:t>före</w:t>
            </w:r>
            <w:r>
              <w:softHyphen/>
            </w:r>
            <w:r w:rsidRPr="00741727">
              <w:t>trädare som får ge in</w:t>
            </w:r>
            <w:r>
              <w:softHyphen/>
            </w:r>
            <w:r w:rsidRPr="00741727">
              <w:t>form</w:t>
            </w:r>
            <w:r>
              <w:softHyphen/>
            </w:r>
            <w:r w:rsidRPr="00741727">
              <w:t>er</w:t>
            </w:r>
            <w:r>
              <w:softHyphen/>
            </w:r>
            <w:r w:rsidRPr="00741727">
              <w:t>at samtycke till en klinisk pröv</w:t>
            </w:r>
            <w:r>
              <w:softHyphen/>
            </w:r>
            <w:r w:rsidRPr="00741727">
              <w:t>ning</w:t>
            </w:r>
            <w:r>
              <w:t xml:space="preserve"> </w:t>
            </w:r>
            <w:r w:rsidRPr="005552E2">
              <w:rPr>
                <w:i/>
              </w:rPr>
              <w:t>eller prestandastudie</w:t>
            </w:r>
            <w:r w:rsidRPr="00741727">
              <w:t xml:space="preserve"> på för</w:t>
            </w:r>
            <w:r>
              <w:softHyphen/>
            </w:r>
            <w:r w:rsidRPr="00741727">
              <w:t>söks</w:t>
            </w:r>
            <w:r>
              <w:softHyphen/>
            </w:r>
            <w:r w:rsidRPr="00741727">
              <w:t>personens vägnar</w:t>
            </w:r>
            <w:r>
              <w:t>.</w:t>
            </w:r>
          </w:p>
        </w:tc>
      </w:tr>
    </w:tbl>
    <w:p w14:paraId="231E79E9" w14:textId="77777777" w:rsidR="008539B5" w:rsidRDefault="008539B5" w:rsidP="008539B5">
      <w:pPr>
        <w:pStyle w:val="Brdtextmedindrag"/>
      </w:pPr>
    </w:p>
    <w:p w14:paraId="6337B463" w14:textId="77777777" w:rsidR="008539B5" w:rsidRDefault="008539B5" w:rsidP="008539B5">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01B6D50" w14:textId="77777777" w:rsidTr="008539B5">
        <w:tc>
          <w:tcPr>
            <w:tcW w:w="2500" w:type="pct"/>
            <w:shd w:val="clear" w:color="auto" w:fill="auto"/>
            <w:tcMar>
              <w:left w:w="0" w:type="dxa"/>
            </w:tcMar>
          </w:tcPr>
          <w:p w14:paraId="6B102483" w14:textId="77777777" w:rsidR="008539B5" w:rsidRDefault="008539B5" w:rsidP="008539B5">
            <w:pPr>
              <w:pStyle w:val="Brdtextmedindrag"/>
            </w:pPr>
            <w:r w:rsidRPr="00B35736">
              <w:t>För en försöksperson som är under</w:t>
            </w:r>
            <w:r>
              <w:softHyphen/>
            </w:r>
            <w:r w:rsidRPr="00B35736">
              <w:t>årig är vårdnadshavarna de lag</w:t>
            </w:r>
            <w:r>
              <w:softHyphen/>
            </w:r>
            <w:r w:rsidRPr="00B35736">
              <w:t>ligen utsedda ställföreträdare som får ge informerat samtycke till en klinisk prövning på för</w:t>
            </w:r>
            <w:r>
              <w:softHyphen/>
            </w:r>
            <w:r w:rsidRPr="00B35736">
              <w:t>söks</w:t>
            </w:r>
            <w:r>
              <w:softHyphen/>
            </w:r>
            <w:r w:rsidRPr="00B35736">
              <w:t>personens vägnar. En under</w:t>
            </w:r>
            <w:r>
              <w:softHyphen/>
            </w:r>
            <w:r w:rsidRPr="00B35736">
              <w:t>årig försöksperson som har fyllt 15 år ska också själv ge sitt informerade samtycke till att delta i den kliniska prövning</w:t>
            </w:r>
            <w:r>
              <w:softHyphen/>
            </w:r>
            <w:r w:rsidRPr="00B35736">
              <w:t>en, under förutsättning att den underårige inser vad pröv</w:t>
            </w:r>
            <w:r>
              <w:softHyphen/>
            </w:r>
            <w:r w:rsidRPr="00B35736">
              <w:t>ningen</w:t>
            </w:r>
            <w:r>
              <w:t xml:space="preserve"> </w:t>
            </w:r>
            <w:r w:rsidRPr="00B35736">
              <w:t>innebär för honom eller henne.</w:t>
            </w:r>
            <w:r>
              <w:t xml:space="preserve"> </w:t>
            </w:r>
            <w:r w:rsidRPr="00B35736">
              <w:t>Ett sådant informerat sam</w:t>
            </w:r>
            <w:r>
              <w:softHyphen/>
            </w:r>
            <w:r w:rsidRPr="00B35736">
              <w:t>tycke ska inhämtas i enlighet med vad som regleras om en försöks</w:t>
            </w:r>
            <w:r>
              <w:softHyphen/>
            </w:r>
            <w:r w:rsidRPr="00B35736">
              <w:t>person i artikel</w:t>
            </w:r>
            <w:r>
              <w:t xml:space="preserve"> 63.1</w:t>
            </w:r>
            <w:r w:rsidRPr="00B35736">
              <w:t xml:space="preserve"> i förordning (EU) </w:t>
            </w:r>
            <w:r>
              <w:t>2017/745.</w:t>
            </w:r>
          </w:p>
        </w:tc>
        <w:tc>
          <w:tcPr>
            <w:tcW w:w="2500" w:type="pct"/>
            <w:shd w:val="clear" w:color="auto" w:fill="auto"/>
            <w:tcMar>
              <w:right w:w="0" w:type="dxa"/>
            </w:tcMar>
          </w:tcPr>
          <w:p w14:paraId="65559AAB" w14:textId="77777777" w:rsidR="008539B5" w:rsidRDefault="008539B5" w:rsidP="008539B5">
            <w:pPr>
              <w:pStyle w:val="Brdtextmedindrag"/>
            </w:pPr>
            <w:r w:rsidRPr="00B35736">
              <w:t>För en försöksperson som är under</w:t>
            </w:r>
            <w:r>
              <w:softHyphen/>
            </w:r>
            <w:r w:rsidRPr="00B35736">
              <w:t>årig är vårdnadshavarna de lag</w:t>
            </w:r>
            <w:r>
              <w:softHyphen/>
            </w:r>
            <w:r w:rsidRPr="00B35736">
              <w:t xml:space="preserve">ligen utsedda ställföreträdare som får ge informerat samtycke till en klinisk prövning </w:t>
            </w:r>
            <w:r w:rsidRPr="005552E2">
              <w:rPr>
                <w:i/>
              </w:rPr>
              <w:t>eller pre</w:t>
            </w:r>
            <w:r>
              <w:rPr>
                <w:i/>
              </w:rPr>
              <w:softHyphen/>
            </w:r>
            <w:r w:rsidRPr="005552E2">
              <w:rPr>
                <w:i/>
              </w:rPr>
              <w:t>standastudie</w:t>
            </w:r>
            <w:r>
              <w:t xml:space="preserve"> </w:t>
            </w:r>
            <w:r w:rsidRPr="00B35736">
              <w:t>på försöksperson</w:t>
            </w:r>
            <w:r>
              <w:softHyphen/>
            </w:r>
            <w:r w:rsidRPr="00B35736">
              <w:t>ens vägnar. En underårig för</w:t>
            </w:r>
            <w:r>
              <w:softHyphen/>
            </w:r>
            <w:r w:rsidRPr="00B35736">
              <w:t>söks</w:t>
            </w:r>
            <w:r>
              <w:softHyphen/>
            </w:r>
            <w:r w:rsidRPr="00B35736">
              <w:t>person som har fyllt 15 år ska också själv ge sitt inform</w:t>
            </w:r>
            <w:r>
              <w:softHyphen/>
            </w:r>
            <w:r w:rsidRPr="00B35736">
              <w:t>er</w:t>
            </w:r>
            <w:r>
              <w:softHyphen/>
            </w:r>
            <w:r w:rsidRPr="00B35736">
              <w:t>ade samtycke till att delta i den kliniska prövningen</w:t>
            </w:r>
            <w:r>
              <w:t xml:space="preserve"> </w:t>
            </w:r>
            <w:r w:rsidRPr="005552E2">
              <w:rPr>
                <w:i/>
              </w:rPr>
              <w:t>eller pre</w:t>
            </w:r>
            <w:r>
              <w:rPr>
                <w:i/>
              </w:rPr>
              <w:softHyphen/>
            </w:r>
            <w:r w:rsidRPr="005552E2">
              <w:rPr>
                <w:i/>
              </w:rPr>
              <w:t>standa</w:t>
            </w:r>
            <w:r>
              <w:rPr>
                <w:i/>
              </w:rPr>
              <w:softHyphen/>
            </w:r>
            <w:r w:rsidRPr="005552E2">
              <w:rPr>
                <w:i/>
              </w:rPr>
              <w:t>studien</w:t>
            </w:r>
            <w:r w:rsidRPr="00B35736">
              <w:t>, under förutsätt</w:t>
            </w:r>
            <w:r>
              <w:softHyphen/>
            </w:r>
            <w:r w:rsidRPr="00B35736">
              <w:t>ning att den underårige inser vad prövningen</w:t>
            </w:r>
            <w:r>
              <w:t xml:space="preserve"> </w:t>
            </w:r>
            <w:r w:rsidRPr="009D0BE3">
              <w:rPr>
                <w:i/>
              </w:rPr>
              <w:t>eller studien</w:t>
            </w:r>
            <w:r>
              <w:t xml:space="preserve"> </w:t>
            </w:r>
            <w:r w:rsidRPr="00B35736">
              <w:t>innebär för honom eller henne.</w:t>
            </w:r>
            <w:r>
              <w:t xml:space="preserve"> </w:t>
            </w:r>
            <w:r w:rsidRPr="00B35736">
              <w:t>Ett sådant informerat samtycke ska inhämtas i enlighet med vad som regleras om en försöksperson i artikel</w:t>
            </w:r>
            <w:r>
              <w:t xml:space="preserve"> 63.1</w:t>
            </w:r>
            <w:r w:rsidRPr="00B35736">
              <w:t xml:space="preserve"> i förordning (EU) </w:t>
            </w:r>
            <w:r>
              <w:t xml:space="preserve">2017/745 </w:t>
            </w:r>
            <w:r w:rsidRPr="005552E2">
              <w:rPr>
                <w:i/>
              </w:rPr>
              <w:t>och artikel 59.1 i för</w:t>
            </w:r>
            <w:r>
              <w:rPr>
                <w:i/>
              </w:rPr>
              <w:softHyphen/>
            </w:r>
            <w:r w:rsidRPr="005552E2">
              <w:rPr>
                <w:i/>
              </w:rPr>
              <w:t>ordning (EU) 2017/746</w:t>
            </w:r>
            <w:r>
              <w:rPr>
                <w:i/>
              </w:rPr>
              <w:t>.</w:t>
            </w:r>
          </w:p>
        </w:tc>
      </w:tr>
    </w:tbl>
    <w:p w14:paraId="573D4BB6" w14:textId="77777777" w:rsidR="008539B5" w:rsidRDefault="008539B5" w:rsidP="008539B5">
      <w:pPr>
        <w:pStyle w:val="Brdtext"/>
        <w:jc w:val="center"/>
      </w:pPr>
    </w:p>
    <w:p w14:paraId="658E610D" w14:textId="77777777" w:rsidR="008539B5" w:rsidRDefault="008539B5" w:rsidP="008539B5">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86C4411" w14:textId="77777777" w:rsidTr="008539B5">
        <w:tc>
          <w:tcPr>
            <w:tcW w:w="2500" w:type="pct"/>
            <w:shd w:val="clear" w:color="auto" w:fill="auto"/>
            <w:tcMar>
              <w:left w:w="0" w:type="dxa"/>
            </w:tcMar>
          </w:tcPr>
          <w:p w14:paraId="222E2B0F" w14:textId="77777777" w:rsidR="008539B5" w:rsidRDefault="008539B5" w:rsidP="008539B5">
            <w:pPr>
              <w:pStyle w:val="Brdtextmedindrag"/>
            </w:pPr>
            <w:r w:rsidRPr="00F26DE9">
              <w:t xml:space="preserve">Sponsorn för en klinisk prövning är skyldig att genom försäkring eller på annat sätt garantera att försökspersonen får ersättning </w:t>
            </w:r>
            <w:r>
              <w:t xml:space="preserve">om </w:t>
            </w:r>
            <w:r w:rsidRPr="00F26DE9">
              <w:t>sponsorn eller prövaren blir skyldig att betala sådan. Skadeskyddet eller ersättningsgarantin ska vara för</w:t>
            </w:r>
            <w:r>
              <w:softHyphen/>
            </w:r>
            <w:r w:rsidRPr="00F26DE9">
              <w:t>enlig med riskens karaktär och om</w:t>
            </w:r>
            <w:r>
              <w:softHyphen/>
            </w:r>
            <w:r w:rsidRPr="00F26DE9">
              <w:t>fattning</w:t>
            </w:r>
            <w:r>
              <w:t>.</w:t>
            </w:r>
          </w:p>
        </w:tc>
        <w:tc>
          <w:tcPr>
            <w:tcW w:w="2500" w:type="pct"/>
            <w:shd w:val="clear" w:color="auto" w:fill="auto"/>
            <w:tcMar>
              <w:right w:w="0" w:type="dxa"/>
            </w:tcMar>
          </w:tcPr>
          <w:p w14:paraId="6036912D" w14:textId="77777777" w:rsidR="008539B5" w:rsidRDefault="008539B5" w:rsidP="008539B5">
            <w:pPr>
              <w:pStyle w:val="Brdtextmedindrag"/>
            </w:pPr>
            <w:r w:rsidRPr="00F26DE9">
              <w:t xml:space="preserve">Sponsorn för en klinisk prövning </w:t>
            </w:r>
            <w:r w:rsidRPr="00EC6E68">
              <w:rPr>
                <w:i/>
              </w:rPr>
              <w:t>eller prestandastudie</w:t>
            </w:r>
            <w:r>
              <w:t xml:space="preserve"> </w:t>
            </w:r>
            <w:r w:rsidRPr="00F26DE9">
              <w:t xml:space="preserve">är skyldig att genom försäkring eller på annat sätt garantera att försökspersonen får ersättning </w:t>
            </w:r>
            <w:r>
              <w:t xml:space="preserve">om </w:t>
            </w:r>
            <w:r w:rsidRPr="00F26DE9">
              <w:t>sponsorn eller prövaren blir skyldig att betala sådan. Skadeskyddet eller ersätt</w:t>
            </w:r>
            <w:r>
              <w:softHyphen/>
            </w:r>
            <w:r w:rsidRPr="00F26DE9">
              <w:t>ningsgarantin ska vara förenlig med riskens karaktär och om</w:t>
            </w:r>
            <w:r>
              <w:softHyphen/>
            </w:r>
            <w:r w:rsidRPr="00F26DE9">
              <w:t>fattning</w:t>
            </w:r>
            <w:r>
              <w:t>.</w:t>
            </w:r>
          </w:p>
        </w:tc>
      </w:tr>
      <w:tr w:rsidR="008539B5" w14:paraId="4B6F627F" w14:textId="77777777" w:rsidTr="008539B5">
        <w:tc>
          <w:tcPr>
            <w:tcW w:w="2500" w:type="pct"/>
            <w:shd w:val="clear" w:color="auto" w:fill="auto"/>
            <w:tcMar>
              <w:left w:w="0" w:type="dxa"/>
            </w:tcMar>
          </w:tcPr>
          <w:p w14:paraId="5C7BF60C" w14:textId="77777777" w:rsidR="008539B5" w:rsidRPr="00F26DE9" w:rsidRDefault="008539B5" w:rsidP="008539B5">
            <w:pPr>
              <w:pStyle w:val="Brdtextmedindrag"/>
            </w:pPr>
          </w:p>
        </w:tc>
        <w:tc>
          <w:tcPr>
            <w:tcW w:w="2500" w:type="pct"/>
            <w:shd w:val="clear" w:color="auto" w:fill="auto"/>
            <w:tcMar>
              <w:right w:w="0" w:type="dxa"/>
            </w:tcMar>
          </w:tcPr>
          <w:p w14:paraId="1A9B1B34" w14:textId="77777777" w:rsidR="008539B5" w:rsidRPr="00F26DE9" w:rsidRDefault="008539B5" w:rsidP="008539B5">
            <w:pPr>
              <w:pStyle w:val="Brdtextmedindrag"/>
            </w:pPr>
          </w:p>
        </w:tc>
      </w:tr>
      <w:tr w:rsidR="008539B5" w14:paraId="1255879F" w14:textId="77777777" w:rsidTr="008539B5">
        <w:tc>
          <w:tcPr>
            <w:tcW w:w="2500" w:type="pct"/>
            <w:shd w:val="clear" w:color="auto" w:fill="auto"/>
            <w:tcMar>
              <w:left w:w="0" w:type="dxa"/>
            </w:tcMar>
          </w:tcPr>
          <w:p w14:paraId="0B227C5B" w14:textId="77777777" w:rsidR="008539B5" w:rsidRPr="00BA4404" w:rsidRDefault="008539B5" w:rsidP="008539B5">
            <w:pPr>
              <w:pStyle w:val="Brdtext"/>
              <w:rPr>
                <w:i/>
                <w:iCs/>
              </w:rPr>
            </w:pPr>
            <w:r w:rsidRPr="00BA4404">
              <w:rPr>
                <w:i/>
                <w:iCs/>
              </w:rPr>
              <w:t>Tillstånd att genomföra en klinisk prövning</w:t>
            </w:r>
          </w:p>
        </w:tc>
        <w:tc>
          <w:tcPr>
            <w:tcW w:w="2500" w:type="pct"/>
            <w:shd w:val="clear" w:color="auto" w:fill="auto"/>
            <w:tcMar>
              <w:right w:w="0" w:type="dxa"/>
            </w:tcMar>
          </w:tcPr>
          <w:p w14:paraId="450956D8" w14:textId="77777777" w:rsidR="008539B5" w:rsidRPr="00BA4404" w:rsidRDefault="008539B5" w:rsidP="008539B5">
            <w:pPr>
              <w:pStyle w:val="Brdtext"/>
              <w:rPr>
                <w:i/>
                <w:iCs/>
              </w:rPr>
            </w:pPr>
            <w:r w:rsidRPr="00BA4404">
              <w:rPr>
                <w:i/>
                <w:iCs/>
              </w:rPr>
              <w:t xml:space="preserve">Tillstånd att genomföra en klinisk prövning </w:t>
            </w:r>
            <w:r w:rsidRPr="00BA4404">
              <w:rPr>
                <w:i/>
                <w:iCs/>
                <w:u w:val="single"/>
              </w:rPr>
              <w:t>och en prestandastudie</w:t>
            </w:r>
          </w:p>
        </w:tc>
      </w:tr>
    </w:tbl>
    <w:p w14:paraId="7640887E" w14:textId="77777777" w:rsidR="008539B5" w:rsidRDefault="008539B5" w:rsidP="008539B5">
      <w:pPr>
        <w:pStyle w:val="Brdtext"/>
        <w:jc w:val="center"/>
      </w:pPr>
    </w:p>
    <w:p w14:paraId="24C150A5" w14:textId="77777777" w:rsidR="008539B5" w:rsidRDefault="008539B5" w:rsidP="008539B5">
      <w:pPr>
        <w:pStyle w:val="Brdtext"/>
        <w:jc w:val="center"/>
      </w:pPr>
      <w:r>
        <w:t>4 §</w:t>
      </w:r>
    </w:p>
    <w:p w14:paraId="273FA1FC" w14:textId="77777777" w:rsidR="008539B5" w:rsidRPr="00BA4404" w:rsidRDefault="008539B5" w:rsidP="008539B5">
      <w:pPr>
        <w:pStyle w:val="Brdtextmedindrag"/>
      </w:pPr>
      <w:r>
        <w:t>Den myndighet som regeringen bestämmer prövar frågor om</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11029A3" w14:textId="77777777" w:rsidTr="008539B5">
        <w:tc>
          <w:tcPr>
            <w:tcW w:w="2500" w:type="pct"/>
            <w:shd w:val="clear" w:color="auto" w:fill="auto"/>
            <w:tcMar>
              <w:left w:w="0" w:type="dxa"/>
            </w:tcMar>
          </w:tcPr>
          <w:p w14:paraId="4F36046E" w14:textId="77777777" w:rsidR="008539B5" w:rsidRDefault="008539B5" w:rsidP="008539B5">
            <w:pPr>
              <w:pStyle w:val="Brdtextmedindrag"/>
            </w:pPr>
            <w:r>
              <w:t>1. tillstånd att genomföra en klin</w:t>
            </w:r>
            <w:r>
              <w:softHyphen/>
              <w:t>isk prövning, och</w:t>
            </w:r>
          </w:p>
        </w:tc>
        <w:tc>
          <w:tcPr>
            <w:tcW w:w="2500" w:type="pct"/>
            <w:shd w:val="clear" w:color="auto" w:fill="auto"/>
            <w:tcMar>
              <w:right w:w="0" w:type="dxa"/>
            </w:tcMar>
          </w:tcPr>
          <w:p w14:paraId="6654DF87" w14:textId="77777777" w:rsidR="008539B5" w:rsidRDefault="008539B5" w:rsidP="008539B5">
            <w:pPr>
              <w:pStyle w:val="Brdtextmedindrag"/>
            </w:pPr>
            <w:r>
              <w:t>1. tillstånd att genomföra en klin</w:t>
            </w:r>
            <w:r>
              <w:softHyphen/>
              <w:t xml:space="preserve">isk prövning </w:t>
            </w:r>
            <w:r>
              <w:rPr>
                <w:i/>
              </w:rPr>
              <w:t>eller en</w:t>
            </w:r>
            <w:r w:rsidRPr="00EC6E68">
              <w:rPr>
                <w:i/>
              </w:rPr>
              <w:t xml:space="preserve"> prestanda</w:t>
            </w:r>
            <w:r>
              <w:rPr>
                <w:i/>
              </w:rPr>
              <w:softHyphen/>
            </w:r>
            <w:r w:rsidRPr="00EC6E68">
              <w:rPr>
                <w:i/>
              </w:rPr>
              <w:t>studie</w:t>
            </w:r>
            <w:r>
              <w:t>, och</w:t>
            </w:r>
          </w:p>
        </w:tc>
      </w:tr>
      <w:tr w:rsidR="008539B5" w14:paraId="23128312" w14:textId="77777777" w:rsidTr="008539B5">
        <w:tc>
          <w:tcPr>
            <w:tcW w:w="2500" w:type="pct"/>
            <w:shd w:val="clear" w:color="auto" w:fill="auto"/>
            <w:tcMar>
              <w:left w:w="0" w:type="dxa"/>
            </w:tcMar>
          </w:tcPr>
          <w:p w14:paraId="441A4C20" w14:textId="77777777" w:rsidR="008539B5" w:rsidRDefault="008539B5" w:rsidP="008539B5">
            <w:pPr>
              <w:pStyle w:val="Brdtextmedindrag"/>
            </w:pPr>
            <w:r>
              <w:t>2. väsentliga ändringar av en sådan prövning.</w:t>
            </w:r>
          </w:p>
        </w:tc>
        <w:tc>
          <w:tcPr>
            <w:tcW w:w="2500" w:type="pct"/>
            <w:shd w:val="clear" w:color="auto" w:fill="auto"/>
            <w:tcMar>
              <w:right w:w="0" w:type="dxa"/>
            </w:tcMar>
          </w:tcPr>
          <w:p w14:paraId="3FE72F68" w14:textId="77777777" w:rsidR="008539B5" w:rsidRDefault="008539B5" w:rsidP="008539B5">
            <w:pPr>
              <w:pStyle w:val="Brdtextmedindrag"/>
            </w:pPr>
            <w:r>
              <w:t xml:space="preserve">2. väsentliga ändringar av en sådan prövning </w:t>
            </w:r>
            <w:r w:rsidRPr="00EC6E68">
              <w:rPr>
                <w:i/>
              </w:rPr>
              <w:t>eller studie</w:t>
            </w:r>
            <w:r>
              <w:rPr>
                <w:i/>
              </w:rPr>
              <w:t>.</w:t>
            </w:r>
          </w:p>
        </w:tc>
      </w:tr>
      <w:tr w:rsidR="008539B5" w14:paraId="2C6CE1EC" w14:textId="77777777" w:rsidTr="008539B5">
        <w:tc>
          <w:tcPr>
            <w:tcW w:w="2500" w:type="pct"/>
            <w:shd w:val="clear" w:color="auto" w:fill="auto"/>
            <w:tcMar>
              <w:left w:w="0" w:type="dxa"/>
            </w:tcMar>
          </w:tcPr>
          <w:p w14:paraId="183B1EA9" w14:textId="77777777" w:rsidR="008539B5" w:rsidRDefault="008539B5" w:rsidP="008539B5">
            <w:pPr>
              <w:pStyle w:val="Brdtextmedindrag"/>
            </w:pPr>
            <w:r>
              <w:t>Av artiklarna 62.4 b, 70.7, 75.3 och 78.10 i förordning (EU) 2017/745 följer att en klinisk pröv</w:t>
            </w:r>
            <w:r>
              <w:softHyphen/>
              <w:t xml:space="preserve">ning inte får </w:t>
            </w:r>
            <w:r w:rsidRPr="003022F6">
              <w:t xml:space="preserve">genomföras, påbörjas eller genomföras med en väsentlig ändring </w:t>
            </w:r>
            <w:r>
              <w:t>om Etikprövningsmyndig</w:t>
            </w:r>
            <w:r>
              <w:softHyphen/>
              <w:t>heten vid sin etiska granskning enligt lagen (2020:000) med kompletterande bestämmelser om etisk granskning till EU:s förord</w:t>
            </w:r>
            <w:r>
              <w:softHyphen/>
              <w:t>ningar om medicintekniska pro</w:t>
            </w:r>
            <w:r>
              <w:softHyphen/>
              <w:t>dukter har avgett ett nega</w:t>
            </w:r>
            <w:r>
              <w:softHyphen/>
              <w:t>tivt yttrande avseende den kliniska prövningen. Om Etikprövnings</w:t>
            </w:r>
            <w:r>
              <w:softHyphen/>
              <w:t>myndigheten efter sin granskning har avgett ett yttrande med villkor för prövningens genomförande ska villkoren beaktas vid tillstånds</w:t>
            </w:r>
            <w:r>
              <w:softHyphen/>
              <w:t>givningen.</w:t>
            </w:r>
          </w:p>
        </w:tc>
        <w:tc>
          <w:tcPr>
            <w:tcW w:w="2500" w:type="pct"/>
            <w:shd w:val="clear" w:color="auto" w:fill="auto"/>
            <w:tcMar>
              <w:right w:w="0" w:type="dxa"/>
            </w:tcMar>
          </w:tcPr>
          <w:p w14:paraId="2F13FA0F" w14:textId="77777777" w:rsidR="008539B5" w:rsidRDefault="008539B5" w:rsidP="008539B5">
            <w:pPr>
              <w:pStyle w:val="Brdtextmedindrag"/>
            </w:pPr>
            <w:r>
              <w:t xml:space="preserve">Av artiklarna 62.4 b, 70.7, 75.3 och 78.10 i förordning (EU) 2017/745 </w:t>
            </w:r>
            <w:r w:rsidRPr="00BB3BF4">
              <w:rPr>
                <w:i/>
              </w:rPr>
              <w:t>och artiklarna 58.5</w:t>
            </w:r>
            <w:r>
              <w:rPr>
                <w:i/>
              </w:rPr>
              <w:t> b</w:t>
            </w:r>
            <w:r w:rsidRPr="00BB3BF4">
              <w:rPr>
                <w:i/>
              </w:rPr>
              <w:t>, 66.7, 71.3 och 74.10 i förordning (EU) 2017/746</w:t>
            </w:r>
            <w:r>
              <w:t xml:space="preserve"> följer att en klinisk prövning </w:t>
            </w:r>
            <w:r w:rsidRPr="00BB3BF4">
              <w:rPr>
                <w:i/>
              </w:rPr>
              <w:t>eller prestandastudie</w:t>
            </w:r>
            <w:r>
              <w:t xml:space="preserve"> inte får </w:t>
            </w:r>
            <w:r w:rsidRPr="003022F6">
              <w:t>genomföras, påbörjas eller genomföras med en väsentlig änd</w:t>
            </w:r>
            <w:r>
              <w:softHyphen/>
            </w:r>
            <w:r w:rsidRPr="003022F6">
              <w:t xml:space="preserve">ring </w:t>
            </w:r>
            <w:r>
              <w:t>om Etikprövningsmyndig</w:t>
            </w:r>
            <w:r>
              <w:softHyphen/>
              <w:t>heten vid sin etiska granskning enligt lagen (2020:000) med kompletterande bestämmelser om etisk gransk</w:t>
            </w:r>
            <w:r>
              <w:softHyphen/>
              <w:t>ning till EU:s förord</w:t>
            </w:r>
            <w:r>
              <w:softHyphen/>
              <w:t>ningar om medicintekniska pro</w:t>
            </w:r>
            <w:r>
              <w:softHyphen/>
              <w:t>dukter har avgett ett negativt yttrande avseende den kliniska pröv</w:t>
            </w:r>
            <w:r>
              <w:softHyphen/>
              <w:t xml:space="preserve">ningen </w:t>
            </w:r>
            <w:r w:rsidRPr="004F0850">
              <w:rPr>
                <w:i/>
              </w:rPr>
              <w:t>eller prestandastudien</w:t>
            </w:r>
            <w:r>
              <w:t>. Om Etikprövningsmyndigheten efter sin granskning har avgett ett yttrande med villkor för pröv</w:t>
            </w:r>
            <w:r>
              <w:softHyphen/>
              <w:t xml:space="preserve">ningens </w:t>
            </w:r>
            <w:r w:rsidRPr="004F0850">
              <w:rPr>
                <w:i/>
              </w:rPr>
              <w:t xml:space="preserve">eller studiens </w:t>
            </w:r>
            <w:r>
              <w:t>genom</w:t>
            </w:r>
            <w:r>
              <w:softHyphen/>
              <w:t>förande ska villkoren beaktas vid tillståndsgivningen.</w:t>
            </w:r>
          </w:p>
        </w:tc>
      </w:tr>
    </w:tbl>
    <w:p w14:paraId="6823F7B8" w14:textId="77777777" w:rsidR="008539B5" w:rsidRDefault="008539B5" w:rsidP="008539B5">
      <w:pPr>
        <w:pStyle w:val="Brdtext"/>
        <w:jc w:val="center"/>
      </w:pPr>
    </w:p>
    <w:p w14:paraId="46E337A4" w14:textId="77777777" w:rsidR="008539B5" w:rsidRDefault="008539B5" w:rsidP="008539B5">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57597535" w14:textId="77777777" w:rsidTr="008539B5">
        <w:tc>
          <w:tcPr>
            <w:tcW w:w="2500" w:type="pct"/>
            <w:shd w:val="clear" w:color="auto" w:fill="auto"/>
            <w:tcMar>
              <w:left w:w="0" w:type="dxa"/>
            </w:tcMar>
          </w:tcPr>
          <w:p w14:paraId="15DA7AB4" w14:textId="77777777" w:rsidR="008539B5" w:rsidRDefault="008539B5" w:rsidP="008539B5">
            <w:pPr>
              <w:pStyle w:val="Brdtextmedindrag"/>
            </w:pPr>
            <w:r>
              <w:t xml:space="preserve">Den dokumentation </w:t>
            </w:r>
            <w:r w:rsidRPr="00562A52">
              <w:t>som</w:t>
            </w:r>
            <w:r>
              <w:t xml:space="preserve"> avses i</w:t>
            </w:r>
            <w:r w:rsidRPr="00D7267D">
              <w:t xml:space="preserve"> kapitel III avsnitt 3</w:t>
            </w:r>
            <w:r>
              <w:t xml:space="preserve"> </w:t>
            </w:r>
            <w:r w:rsidRPr="00D7267D">
              <w:t xml:space="preserve">i bilaga XV till </w:t>
            </w:r>
            <w:r>
              <w:t xml:space="preserve">förordning (EU) 2017/745 ska hållas tillgänglig för de behöriga myndigheterna under den tid som anges i </w:t>
            </w:r>
            <w:r>
              <w:rPr>
                <w:i/>
              </w:rPr>
              <w:t xml:space="preserve">bilagan </w:t>
            </w:r>
            <w:r>
              <w:t>även om sponsorn, dennes kontaktperson eller den rättsliga företrädaren försätts i kon</w:t>
            </w:r>
            <w:r>
              <w:softHyphen/>
              <w:t xml:space="preserve">kurs, går i likvidation eller upphör med sin verksamhet. Sponsorn, dennes kontaktperson eller den rättsliga företrädaren </w:t>
            </w:r>
            <w:r w:rsidRPr="009E3E74">
              <w:t xml:space="preserve">ska i sådana fall anmäla till den </w:t>
            </w:r>
            <w:r>
              <w:t>myndighet som regeringen bestämmer</w:t>
            </w:r>
            <w:r w:rsidRPr="009E3E74">
              <w:t xml:space="preserve"> vem som ansvarar för arkiveringen av hand</w:t>
            </w:r>
            <w:r>
              <w:softHyphen/>
            </w:r>
            <w:r w:rsidRPr="009E3E74">
              <w:t>lingarna och var de förvaras</w:t>
            </w:r>
            <w:r>
              <w:t>.</w:t>
            </w:r>
          </w:p>
        </w:tc>
        <w:tc>
          <w:tcPr>
            <w:tcW w:w="2500" w:type="pct"/>
            <w:shd w:val="clear" w:color="auto" w:fill="auto"/>
            <w:tcMar>
              <w:right w:w="0" w:type="dxa"/>
            </w:tcMar>
          </w:tcPr>
          <w:p w14:paraId="79A202FC" w14:textId="77777777" w:rsidR="008539B5" w:rsidRDefault="008539B5" w:rsidP="008539B5">
            <w:pPr>
              <w:pStyle w:val="Brdtextmedindrag"/>
            </w:pPr>
            <w:r>
              <w:t xml:space="preserve">Den </w:t>
            </w:r>
            <w:r w:rsidRPr="00562A52">
              <w:t>dokumentation</w:t>
            </w:r>
            <w:r>
              <w:t xml:space="preserve"> som avses i</w:t>
            </w:r>
            <w:r w:rsidRPr="00D7267D">
              <w:t xml:space="preserve"> kapitel III avsnitt 3</w:t>
            </w:r>
            <w:r>
              <w:t xml:space="preserve"> </w:t>
            </w:r>
            <w:r w:rsidRPr="00D7267D">
              <w:t xml:space="preserve">i bilaga XV till </w:t>
            </w:r>
            <w:r>
              <w:t xml:space="preserve">förordning (EU) 2017/745 </w:t>
            </w:r>
            <w:r w:rsidRPr="00BB3BF4">
              <w:rPr>
                <w:i/>
              </w:rPr>
              <w:t>och i kapitel II avsnitt 3</w:t>
            </w:r>
            <w:r>
              <w:rPr>
                <w:i/>
              </w:rPr>
              <w:t xml:space="preserve"> </w:t>
            </w:r>
            <w:r w:rsidRPr="00BB3BF4">
              <w:rPr>
                <w:i/>
              </w:rPr>
              <w:t>i bilaga XIV till förordning (EU) 2017/746</w:t>
            </w:r>
            <w:r>
              <w:t xml:space="preserve"> ska hållas tillgänglig för de behöriga myndigheterna under den tid som anges i </w:t>
            </w:r>
            <w:r>
              <w:rPr>
                <w:i/>
              </w:rPr>
              <w:t xml:space="preserve">bilagorna </w:t>
            </w:r>
            <w:r>
              <w:t>även om spon</w:t>
            </w:r>
            <w:r>
              <w:softHyphen/>
              <w:t xml:space="preserve">sorn, dennes kontaktperson eller den rättsliga företrädaren försätts i konkurs, går i likvidation eller upphör med sin verksamhet. Sponsorn, dennes kontaktperson eller den rättsliga företrädaren </w:t>
            </w:r>
            <w:r w:rsidRPr="009E3E74">
              <w:t>ska i sådana fall an</w:t>
            </w:r>
            <w:r>
              <w:softHyphen/>
            </w:r>
            <w:r w:rsidRPr="009E3E74">
              <w:t xml:space="preserve">mäla till den </w:t>
            </w:r>
            <w:r>
              <w:t>myndighet som re</w:t>
            </w:r>
            <w:r>
              <w:softHyphen/>
              <w:t>ger</w:t>
            </w:r>
            <w:r>
              <w:softHyphen/>
              <w:t>ing</w:t>
            </w:r>
            <w:r>
              <w:softHyphen/>
              <w:t>en bestämmer</w:t>
            </w:r>
            <w:r w:rsidRPr="009E3E74">
              <w:t xml:space="preserve"> vem som an</w:t>
            </w:r>
            <w:r>
              <w:softHyphen/>
            </w:r>
            <w:r w:rsidRPr="009E3E74">
              <w:t>svar</w:t>
            </w:r>
            <w:r>
              <w:softHyphen/>
            </w:r>
            <w:r w:rsidRPr="009E3E74">
              <w:t>ar för arkiveringen av hand</w:t>
            </w:r>
            <w:r>
              <w:softHyphen/>
            </w:r>
            <w:r w:rsidRPr="009E3E74">
              <w:t>ling</w:t>
            </w:r>
            <w:r>
              <w:softHyphen/>
            </w:r>
            <w:r w:rsidRPr="009E3E74">
              <w:t>ar</w:t>
            </w:r>
            <w:r>
              <w:softHyphen/>
            </w:r>
            <w:r w:rsidRPr="009E3E74">
              <w:t>na och var de för</w:t>
            </w:r>
            <w:r>
              <w:softHyphen/>
            </w:r>
            <w:r w:rsidRPr="009E3E74">
              <w:t>varas</w:t>
            </w:r>
            <w:r>
              <w:t>.</w:t>
            </w:r>
          </w:p>
        </w:tc>
      </w:tr>
    </w:tbl>
    <w:p w14:paraId="1DF24F3E" w14:textId="77777777" w:rsidR="008539B5" w:rsidRDefault="008539B5" w:rsidP="008539B5">
      <w:pPr>
        <w:pStyle w:val="Brdtext"/>
        <w:spacing w:before="230"/>
        <w:jc w:val="center"/>
        <w:rPr>
          <w:b/>
        </w:rPr>
      </w:pPr>
      <w:r>
        <w:rPr>
          <w:b/>
        </w:rPr>
        <w:t>3 kap.</w:t>
      </w:r>
    </w:p>
    <w:p w14:paraId="73D6C0F5" w14:textId="77777777" w:rsidR="008539B5" w:rsidRDefault="008539B5" w:rsidP="008539B5">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5284BA8" w14:textId="77777777" w:rsidTr="008539B5">
        <w:tc>
          <w:tcPr>
            <w:tcW w:w="2500" w:type="pct"/>
            <w:shd w:val="clear" w:color="auto" w:fill="auto"/>
            <w:tcMar>
              <w:left w:w="0" w:type="dxa"/>
            </w:tcMar>
          </w:tcPr>
          <w:p w14:paraId="10B56321" w14:textId="77777777" w:rsidR="008539B5" w:rsidRDefault="008539B5" w:rsidP="008539B5">
            <w:pPr>
              <w:pStyle w:val="Brdtextmedindrag"/>
            </w:pPr>
            <w:r>
              <w:t xml:space="preserve">Tillsyn över </w:t>
            </w:r>
            <w:r w:rsidRPr="00562A52">
              <w:t>efterlevnaden</w:t>
            </w:r>
            <w:r>
              <w:t xml:space="preserve"> av </w:t>
            </w:r>
            <w:r w:rsidRPr="00B35736">
              <w:t xml:space="preserve">förordning (EU) </w:t>
            </w:r>
            <w:r>
              <w:t>2017/745, denna lag och de föreskrifter som har meddelats med stöd av lagen utövas av den eller de myndigheter som regeringen bestämmer.</w:t>
            </w:r>
          </w:p>
        </w:tc>
        <w:tc>
          <w:tcPr>
            <w:tcW w:w="2500" w:type="pct"/>
            <w:shd w:val="clear" w:color="auto" w:fill="auto"/>
            <w:tcMar>
              <w:right w:w="0" w:type="dxa"/>
            </w:tcMar>
          </w:tcPr>
          <w:p w14:paraId="19A8A0AA" w14:textId="77777777" w:rsidR="008539B5" w:rsidRDefault="008539B5" w:rsidP="008539B5">
            <w:pPr>
              <w:pStyle w:val="Brdtextmedindrag"/>
            </w:pPr>
            <w:r>
              <w:t xml:space="preserve">Tillsyn över efterlevnaden av </w:t>
            </w:r>
            <w:r w:rsidRPr="00B35736">
              <w:t xml:space="preserve">förordning (EU) </w:t>
            </w:r>
            <w:r>
              <w:t>2017/745,</w:t>
            </w:r>
            <w:r w:rsidRPr="00814C26">
              <w:rPr>
                <w:i/>
              </w:rPr>
              <w:t xml:space="preserve"> förordning (EU) 2017/746</w:t>
            </w:r>
            <w:r>
              <w:t>, denna lag och de föreskrifter som har meddelats med stöd av lagen utövas av den eller de myndigheter som regeringen bestämmer.</w:t>
            </w:r>
          </w:p>
        </w:tc>
      </w:tr>
    </w:tbl>
    <w:p w14:paraId="25EB6B30" w14:textId="77777777" w:rsidR="008539B5" w:rsidRDefault="008539B5" w:rsidP="008539B5">
      <w:pPr>
        <w:pStyle w:val="Brdtext"/>
        <w:spacing w:before="230"/>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45E33FD3" w14:textId="77777777" w:rsidTr="008539B5">
        <w:tc>
          <w:tcPr>
            <w:tcW w:w="2500" w:type="pct"/>
            <w:shd w:val="clear" w:color="auto" w:fill="auto"/>
            <w:tcMar>
              <w:left w:w="0" w:type="dxa"/>
            </w:tcMar>
          </w:tcPr>
          <w:p w14:paraId="537BCD5A" w14:textId="77777777" w:rsidR="008539B5" w:rsidRDefault="008539B5" w:rsidP="008539B5">
            <w:pPr>
              <w:pStyle w:val="Brdtextmedindrag"/>
            </w:pPr>
            <w:r w:rsidRPr="00C9632E">
              <w:t xml:space="preserve">En tillsynsmyndighet </w:t>
            </w:r>
            <w:r>
              <w:t>enligt 1 § </w:t>
            </w:r>
            <w:r w:rsidRPr="00C9632E">
              <w:t>har rätt att för tillsynen på be</w:t>
            </w:r>
            <w:r>
              <w:softHyphen/>
            </w:r>
            <w:r w:rsidRPr="00C9632E">
              <w:t>gäran få de upplysningar och hand</w:t>
            </w:r>
            <w:r>
              <w:softHyphen/>
            </w:r>
            <w:r w:rsidRPr="00C9632E">
              <w:t>lingar som behövs och få tillträde till områden, lokaler och andra ut</w:t>
            </w:r>
            <w:r>
              <w:softHyphen/>
            </w:r>
            <w:r w:rsidRPr="00C9632E">
              <w:t>rymmen, dock inte bostäder, där produkter hanteras</w:t>
            </w:r>
            <w:r>
              <w:t xml:space="preserve"> eller där kliniska prövningar utförs</w:t>
            </w:r>
            <w:r w:rsidRPr="00C9632E">
              <w:t>. Om det behövs för tillsynen</w:t>
            </w:r>
            <w:r>
              <w:t>,</w:t>
            </w:r>
            <w:r w:rsidRPr="00C9632E">
              <w:t xml:space="preserve"> får myndig</w:t>
            </w:r>
            <w:r>
              <w:softHyphen/>
            </w:r>
            <w:r w:rsidRPr="00C9632E">
              <w:t>heten göra undersökningar och ta prover. För kostnader på grund av undersökningar eller för uttagna prov</w:t>
            </w:r>
            <w:r>
              <w:t>er</w:t>
            </w:r>
            <w:r w:rsidRPr="00C9632E">
              <w:t xml:space="preserve"> </w:t>
            </w:r>
            <w:r>
              <w:t xml:space="preserve">betalas </w:t>
            </w:r>
            <w:r w:rsidRPr="00C9632E">
              <w:t>inte ersättning</w:t>
            </w:r>
            <w:r>
              <w:t>.</w:t>
            </w:r>
          </w:p>
        </w:tc>
        <w:tc>
          <w:tcPr>
            <w:tcW w:w="2500" w:type="pct"/>
            <w:shd w:val="clear" w:color="auto" w:fill="auto"/>
            <w:tcMar>
              <w:right w:w="0" w:type="dxa"/>
            </w:tcMar>
          </w:tcPr>
          <w:p w14:paraId="4F81E962" w14:textId="77777777" w:rsidR="008539B5" w:rsidRDefault="008539B5" w:rsidP="008539B5">
            <w:pPr>
              <w:pStyle w:val="Brdtextmedindrag"/>
            </w:pPr>
            <w:r w:rsidRPr="00C9632E">
              <w:t xml:space="preserve">En tillsynsmyndighet </w:t>
            </w:r>
            <w:r>
              <w:t>enligt 1 § </w:t>
            </w:r>
            <w:r w:rsidRPr="00C9632E">
              <w:t>har rätt att för tillsynen på be</w:t>
            </w:r>
            <w:r>
              <w:softHyphen/>
            </w:r>
            <w:r w:rsidRPr="00C9632E">
              <w:t>gäran få de upplysningar och hand</w:t>
            </w:r>
            <w:r>
              <w:softHyphen/>
            </w:r>
            <w:r w:rsidRPr="00C9632E">
              <w:t>lingar som behövs och få tillträde till områden, lokaler och andra ut</w:t>
            </w:r>
            <w:r>
              <w:softHyphen/>
            </w:r>
            <w:r w:rsidRPr="00C9632E">
              <w:t>rymmen, dock inte bostäder, där produkter hanteras</w:t>
            </w:r>
            <w:r>
              <w:t xml:space="preserve"> eller där kliniska prövningar </w:t>
            </w:r>
            <w:r w:rsidRPr="001751CA">
              <w:rPr>
                <w:i/>
              </w:rPr>
              <w:t>eller pre</w:t>
            </w:r>
            <w:r>
              <w:rPr>
                <w:i/>
              </w:rPr>
              <w:softHyphen/>
            </w:r>
            <w:r w:rsidRPr="001751CA">
              <w:rPr>
                <w:i/>
              </w:rPr>
              <w:t>standastudier</w:t>
            </w:r>
            <w:r>
              <w:t xml:space="preserve"> utförs</w:t>
            </w:r>
            <w:r w:rsidRPr="00C9632E">
              <w:t>. Om det behövs för tillsynen</w:t>
            </w:r>
            <w:r>
              <w:t>,</w:t>
            </w:r>
            <w:r w:rsidRPr="00C9632E">
              <w:t xml:space="preserve"> får myn</w:t>
            </w:r>
            <w:r>
              <w:softHyphen/>
            </w:r>
            <w:r w:rsidRPr="00C9632E">
              <w:t>digheten göra undersökningar och ta prover. För kostnader på grund av undersökningar eller för uttagna prov</w:t>
            </w:r>
            <w:r>
              <w:t>er</w:t>
            </w:r>
            <w:r w:rsidRPr="00C9632E">
              <w:t xml:space="preserve"> </w:t>
            </w:r>
            <w:r>
              <w:t xml:space="preserve">betalas </w:t>
            </w:r>
            <w:r w:rsidRPr="00C9632E">
              <w:t>inte ersättning</w:t>
            </w:r>
            <w:r>
              <w:t>.</w:t>
            </w:r>
          </w:p>
        </w:tc>
      </w:tr>
    </w:tbl>
    <w:p w14:paraId="3A1458B8" w14:textId="77777777" w:rsidR="008539B5" w:rsidRDefault="008539B5" w:rsidP="008539B5">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6DFDD8F" w14:textId="77777777" w:rsidTr="008539B5">
        <w:tc>
          <w:tcPr>
            <w:tcW w:w="2500" w:type="pct"/>
            <w:shd w:val="clear" w:color="auto" w:fill="auto"/>
            <w:tcMar>
              <w:left w:w="0" w:type="dxa"/>
            </w:tcMar>
          </w:tcPr>
          <w:p w14:paraId="399C673B" w14:textId="77777777" w:rsidR="008539B5" w:rsidRDefault="008539B5" w:rsidP="008539B5">
            <w:pPr>
              <w:pStyle w:val="Brdtextmedindrag"/>
            </w:pPr>
            <w:r>
              <w:t xml:space="preserve">En tillsynsmyndighet enligt 1 § får besluta de förelägganden som behövs för att </w:t>
            </w:r>
            <w:r w:rsidRPr="00B35736">
              <w:t xml:space="preserve">förordning (EU) </w:t>
            </w:r>
            <w:r>
              <w:t>2017/745, denna lag och de före</w:t>
            </w:r>
            <w:r>
              <w:softHyphen/>
              <w:t>skrifter som har meddelats med stöd av lagen ska följas. Vägras tillträde eller hjälp får tillsyns</w:t>
            </w:r>
            <w:r>
              <w:softHyphen/>
              <w:t>myndigheten också besluta om förelägganden.</w:t>
            </w:r>
          </w:p>
        </w:tc>
        <w:tc>
          <w:tcPr>
            <w:tcW w:w="2500" w:type="pct"/>
            <w:shd w:val="clear" w:color="auto" w:fill="auto"/>
            <w:tcMar>
              <w:right w:w="0" w:type="dxa"/>
            </w:tcMar>
          </w:tcPr>
          <w:p w14:paraId="40311AD9" w14:textId="77777777" w:rsidR="008539B5" w:rsidRDefault="008539B5" w:rsidP="008539B5">
            <w:pPr>
              <w:pStyle w:val="Brdtextmedindrag"/>
            </w:pPr>
            <w:bookmarkStart w:id="900" w:name="_Hlk20259809"/>
            <w:r>
              <w:t xml:space="preserve">En tillsynsmyndighet enligt 1 § får besluta de förelägganden som behövs för att </w:t>
            </w:r>
            <w:r w:rsidRPr="00B35736">
              <w:t xml:space="preserve">förordning (EU) </w:t>
            </w:r>
            <w:r>
              <w:t xml:space="preserve">2017/745, </w:t>
            </w:r>
            <w:r w:rsidRPr="00BF7277">
              <w:rPr>
                <w:i/>
              </w:rPr>
              <w:t>förordning (EU) 2017/746</w:t>
            </w:r>
            <w:r>
              <w:t>, denna lag och de före</w:t>
            </w:r>
            <w:r>
              <w:softHyphen/>
              <w:t>skrifter som har med</w:t>
            </w:r>
            <w:r>
              <w:softHyphen/>
              <w:t>delats med stöd av lag</w:t>
            </w:r>
            <w:r>
              <w:softHyphen/>
              <w:t xml:space="preserve">en ska följas. </w:t>
            </w:r>
            <w:bookmarkEnd w:id="900"/>
            <w:r>
              <w:t>Vägras tillträde eller hjälp får tillsyns</w:t>
            </w:r>
            <w:r>
              <w:softHyphen/>
              <w:t>myndigheten också besluta om förelägganden.</w:t>
            </w:r>
          </w:p>
        </w:tc>
      </w:tr>
    </w:tbl>
    <w:p w14:paraId="454391EA" w14:textId="77777777" w:rsidR="008539B5" w:rsidRDefault="008539B5" w:rsidP="008539B5">
      <w:pPr>
        <w:pStyle w:val="Brdtextmedindrag"/>
      </w:pPr>
      <w:r>
        <w:t>Ett beslut om föreläggande får förenas med vite.</w:t>
      </w:r>
    </w:p>
    <w:p w14:paraId="4C41851D" w14:textId="77777777" w:rsidR="008539B5" w:rsidRDefault="008539B5" w:rsidP="008539B5">
      <w:pPr>
        <w:pStyle w:val="Brdtext"/>
        <w:spacing w:before="230"/>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D6B6826" w14:textId="77777777" w:rsidTr="008539B5">
        <w:tc>
          <w:tcPr>
            <w:tcW w:w="2500" w:type="pct"/>
            <w:shd w:val="clear" w:color="auto" w:fill="auto"/>
            <w:tcMar>
              <w:left w:w="0" w:type="dxa"/>
            </w:tcMar>
          </w:tcPr>
          <w:p w14:paraId="089C91D7" w14:textId="77777777" w:rsidR="008539B5" w:rsidRDefault="008539B5" w:rsidP="008539B5">
            <w:pPr>
              <w:pStyle w:val="Brdtextmedindrag"/>
            </w:pPr>
            <w:r w:rsidRPr="00784B60">
              <w:t xml:space="preserve">På begäran av </w:t>
            </w:r>
            <w:r>
              <w:t>en tillsynsmyn</w:t>
            </w:r>
            <w:r>
              <w:softHyphen/>
              <w:t xml:space="preserve">dighet </w:t>
            </w:r>
            <w:r w:rsidRPr="00784B60">
              <w:t xml:space="preserve">ska Polismyndigheten lämna den hjälp som behövs när </w:t>
            </w:r>
            <w:r>
              <w:t>myn</w:t>
            </w:r>
            <w:r>
              <w:softHyphen/>
              <w:t>digheten</w:t>
            </w:r>
            <w:r w:rsidRPr="00784B60">
              <w:t xml:space="preserve"> vidtar åtgärder eller verk</w:t>
            </w:r>
            <w:r>
              <w:softHyphen/>
            </w:r>
            <w:r w:rsidRPr="00784B60">
              <w:t>ställ</w:t>
            </w:r>
            <w:r>
              <w:t xml:space="preserve">er </w:t>
            </w:r>
            <w:r w:rsidRPr="00784B60">
              <w:t>beslut som har meddelats med stöd av lagen</w:t>
            </w:r>
            <w:r>
              <w:t xml:space="preserve"> eller </w:t>
            </w:r>
            <w:r w:rsidRPr="008B7D87">
              <w:rPr>
                <w:i/>
              </w:rPr>
              <w:t>den EU-förordning</w:t>
            </w:r>
            <w:r w:rsidRPr="00784B60">
              <w:t xml:space="preserve"> som lagen kompletterar, om</w:t>
            </w:r>
          </w:p>
        </w:tc>
        <w:tc>
          <w:tcPr>
            <w:tcW w:w="2500" w:type="pct"/>
            <w:shd w:val="clear" w:color="auto" w:fill="auto"/>
            <w:tcMar>
              <w:right w:w="0" w:type="dxa"/>
            </w:tcMar>
          </w:tcPr>
          <w:p w14:paraId="79939295" w14:textId="77777777" w:rsidR="008539B5" w:rsidRDefault="008539B5" w:rsidP="008539B5">
            <w:pPr>
              <w:pStyle w:val="Brdtextmedindrag"/>
            </w:pPr>
            <w:bookmarkStart w:id="901" w:name="_Hlk20260284"/>
            <w:r w:rsidRPr="00784B60">
              <w:t xml:space="preserve">På begäran av </w:t>
            </w:r>
            <w:r>
              <w:t>en tillsynsmyn</w:t>
            </w:r>
            <w:r>
              <w:softHyphen/>
              <w:t xml:space="preserve">dighet </w:t>
            </w:r>
            <w:r w:rsidRPr="00784B60">
              <w:t xml:space="preserve">ska Polismyndigheten lämna den hjälp som behövs när </w:t>
            </w:r>
            <w:r>
              <w:t>myn</w:t>
            </w:r>
            <w:r>
              <w:softHyphen/>
              <w:t>digheten</w:t>
            </w:r>
            <w:r w:rsidRPr="00784B60">
              <w:t xml:space="preserve"> vidtar åtgärder eller verk</w:t>
            </w:r>
            <w:r>
              <w:softHyphen/>
            </w:r>
            <w:r w:rsidRPr="00784B60">
              <w:t>ställ</w:t>
            </w:r>
            <w:r>
              <w:t xml:space="preserve">er </w:t>
            </w:r>
            <w:r w:rsidRPr="00784B60">
              <w:t>beslut som har meddelats med stöd av lagen</w:t>
            </w:r>
            <w:r>
              <w:t xml:space="preserve"> eller</w:t>
            </w:r>
            <w:r w:rsidRPr="00784B60">
              <w:t xml:space="preserve"> </w:t>
            </w:r>
            <w:r w:rsidRPr="008B7D87">
              <w:rPr>
                <w:i/>
              </w:rPr>
              <w:t>de EU-förordningar</w:t>
            </w:r>
            <w:r w:rsidRPr="00784B60">
              <w:t xml:space="preserve"> som lagen komp</w:t>
            </w:r>
            <w:r>
              <w:softHyphen/>
            </w:r>
            <w:r w:rsidRPr="00784B60">
              <w:t>letterar, om</w:t>
            </w:r>
            <w:bookmarkEnd w:id="901"/>
          </w:p>
        </w:tc>
      </w:tr>
    </w:tbl>
    <w:p w14:paraId="0C8743C3" w14:textId="77777777" w:rsidR="008539B5" w:rsidRPr="002670DE" w:rsidRDefault="008539B5" w:rsidP="008539B5">
      <w:pPr>
        <w:pStyle w:val="Brdtextmedindrag"/>
      </w:pPr>
      <w:r>
        <w:t>1. </w:t>
      </w:r>
      <w:r w:rsidRPr="002670DE">
        <w:t>det på grund av särskilda omständigheter kan befaras att åtgärden inte kan utföras utan att en polismans s</w:t>
      </w:r>
      <w:r>
        <w:t>ärskilda befogenheter enligt 10 </w:t>
      </w:r>
      <w:r w:rsidRPr="002670DE">
        <w:t>§ polislagen (1984:387) behöver tillgripas, eller</w:t>
      </w:r>
    </w:p>
    <w:p w14:paraId="3C3F4E08" w14:textId="77777777" w:rsidR="008539B5" w:rsidRDefault="008539B5" w:rsidP="008539B5">
      <w:pPr>
        <w:pStyle w:val="Brdtextmedindrag"/>
      </w:pPr>
      <w:r>
        <w:t>2. </w:t>
      </w:r>
      <w:r w:rsidRPr="002670DE">
        <w:t>det annars finns synnerliga skäl.</w:t>
      </w:r>
    </w:p>
    <w:p w14:paraId="63A1599A" w14:textId="77777777" w:rsidR="008539B5" w:rsidRDefault="008539B5" w:rsidP="008539B5">
      <w:pPr>
        <w:pStyle w:val="Brdtextmedindrag"/>
      </w:pPr>
      <w:r w:rsidRPr="00092E45">
        <w:t xml:space="preserve">En </w:t>
      </w:r>
      <w:r>
        <w:t xml:space="preserve">tillsynsmyndighet </w:t>
      </w:r>
      <w:r w:rsidRPr="00092E45">
        <w:t xml:space="preserve">har </w:t>
      </w:r>
      <w:r>
        <w:t xml:space="preserve">även </w:t>
      </w:r>
      <w:r w:rsidRPr="00092E45">
        <w:t>rätt att få handräckning av Kronofogde</w:t>
      </w:r>
      <w:r>
        <w:softHyphen/>
      </w:r>
      <w:r w:rsidRPr="00092E45">
        <w:t xml:space="preserve">myndigheten för att genomföra de åtgärder som </w:t>
      </w:r>
      <w:r>
        <w:t>anges i första stycket.</w:t>
      </w:r>
    </w:p>
    <w:p w14:paraId="3FF75AD6" w14:textId="77777777" w:rsidR="008539B5" w:rsidRDefault="008539B5" w:rsidP="008539B5">
      <w:pPr>
        <w:pStyle w:val="Brdtext"/>
        <w:spacing w:before="230"/>
        <w:jc w:val="center"/>
        <w:rPr>
          <w:b/>
        </w:rPr>
      </w:pPr>
      <w:r>
        <w:rPr>
          <w:b/>
        </w:rPr>
        <w:t>4 kap.</w:t>
      </w:r>
    </w:p>
    <w:p w14:paraId="0F64A12E" w14:textId="77777777" w:rsidR="008539B5" w:rsidRDefault="008539B5" w:rsidP="008539B5">
      <w:pPr>
        <w:pStyle w:val="Brdtext"/>
        <w:jc w:val="center"/>
      </w:pPr>
      <w:r>
        <w:t>1 §</w:t>
      </w:r>
    </w:p>
    <w:p w14:paraId="22882898" w14:textId="77777777" w:rsidR="008539B5" w:rsidRPr="000423E9" w:rsidRDefault="008539B5" w:rsidP="008539B5">
      <w:pPr>
        <w:pStyle w:val="Brdtextmedindrag"/>
      </w:pPr>
      <w:r>
        <w:t>En a</w:t>
      </w:r>
      <w:r w:rsidRPr="000423E9">
        <w:t xml:space="preserve">vgift ska betalas av den som  </w:t>
      </w:r>
    </w:p>
    <w:p w14:paraId="5C8A229D" w14:textId="77777777" w:rsidR="008539B5" w:rsidRPr="00DF1F03" w:rsidRDefault="008539B5" w:rsidP="008539B5">
      <w:pPr>
        <w:pStyle w:val="Brdtextmedindrag"/>
      </w:pPr>
      <w:r>
        <w:t xml:space="preserve">1. ansöker om </w:t>
      </w:r>
      <w:r w:rsidRPr="000423E9">
        <w:t>att utses till anmält organ</w:t>
      </w:r>
      <w:r>
        <w:t>,</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04ADCF76" w14:textId="77777777" w:rsidTr="008539B5">
        <w:tc>
          <w:tcPr>
            <w:tcW w:w="2500" w:type="pct"/>
            <w:shd w:val="clear" w:color="auto" w:fill="auto"/>
            <w:tcMar>
              <w:left w:w="0" w:type="dxa"/>
            </w:tcMar>
          </w:tcPr>
          <w:p w14:paraId="3A5EC13E" w14:textId="77777777" w:rsidR="008539B5" w:rsidRDefault="008539B5" w:rsidP="008539B5">
            <w:pPr>
              <w:pStyle w:val="Brdtextmedindrag"/>
            </w:pPr>
            <w:r>
              <w:t>2. </w:t>
            </w:r>
            <w:r w:rsidRPr="00C663C5">
              <w:t>ansöker</w:t>
            </w:r>
            <w:r>
              <w:t xml:space="preserve"> om att få genom</w:t>
            </w:r>
            <w:r>
              <w:softHyphen/>
              <w:t xml:space="preserve">föra en </w:t>
            </w:r>
            <w:r w:rsidRPr="000423E9">
              <w:t>klinisk prövning</w:t>
            </w:r>
            <w:r>
              <w:t>,</w:t>
            </w:r>
          </w:p>
        </w:tc>
        <w:tc>
          <w:tcPr>
            <w:tcW w:w="2500" w:type="pct"/>
            <w:shd w:val="clear" w:color="auto" w:fill="auto"/>
            <w:tcMar>
              <w:right w:w="0" w:type="dxa"/>
            </w:tcMar>
          </w:tcPr>
          <w:p w14:paraId="60284A0D" w14:textId="77777777" w:rsidR="008539B5" w:rsidRDefault="008539B5" w:rsidP="008539B5">
            <w:pPr>
              <w:pStyle w:val="Brdtextmedindrag"/>
            </w:pPr>
            <w:r>
              <w:t>2. </w:t>
            </w:r>
            <w:r w:rsidRPr="00C663C5">
              <w:t>ansöker</w:t>
            </w:r>
            <w:r>
              <w:t xml:space="preserve"> om att få genom</w:t>
            </w:r>
            <w:r>
              <w:softHyphen/>
              <w:t xml:space="preserve">föra en </w:t>
            </w:r>
            <w:r w:rsidRPr="000423E9">
              <w:t xml:space="preserve">klinisk prövning </w:t>
            </w:r>
            <w:r w:rsidRPr="006D511E">
              <w:rPr>
                <w:i/>
              </w:rPr>
              <w:t xml:space="preserve">eller </w:t>
            </w:r>
            <w:r>
              <w:rPr>
                <w:i/>
              </w:rPr>
              <w:t xml:space="preserve">en </w:t>
            </w:r>
            <w:r w:rsidRPr="006D511E">
              <w:rPr>
                <w:i/>
              </w:rPr>
              <w:t>pre</w:t>
            </w:r>
            <w:r>
              <w:rPr>
                <w:i/>
              </w:rPr>
              <w:softHyphen/>
            </w:r>
            <w:r w:rsidRPr="006D511E">
              <w:rPr>
                <w:i/>
              </w:rPr>
              <w:t>standa</w:t>
            </w:r>
            <w:r w:rsidRPr="006D511E">
              <w:rPr>
                <w:i/>
              </w:rPr>
              <w:softHyphen/>
              <w:t>studie,</w:t>
            </w:r>
          </w:p>
        </w:tc>
      </w:tr>
      <w:tr w:rsidR="008539B5" w14:paraId="667FAD6D" w14:textId="77777777" w:rsidTr="008539B5">
        <w:tc>
          <w:tcPr>
            <w:tcW w:w="2500" w:type="pct"/>
            <w:shd w:val="clear" w:color="auto" w:fill="auto"/>
            <w:tcMar>
              <w:left w:w="0" w:type="dxa"/>
            </w:tcMar>
          </w:tcPr>
          <w:p w14:paraId="1AFC8336" w14:textId="77777777" w:rsidR="008539B5" w:rsidRDefault="008539B5" w:rsidP="008539B5">
            <w:pPr>
              <w:pStyle w:val="Brdtextmedindrag"/>
            </w:pPr>
            <w:r>
              <w:t>3. anmäler att en klinisk pröv</w:t>
            </w:r>
            <w:r>
              <w:softHyphen/>
              <w:t>ning ska utföras för att ytterligare utvärdera en CE-märkt produkt inom ramen för produktens avsedda ändamål,</w:t>
            </w:r>
          </w:p>
        </w:tc>
        <w:tc>
          <w:tcPr>
            <w:tcW w:w="2500" w:type="pct"/>
            <w:shd w:val="clear" w:color="auto" w:fill="auto"/>
            <w:tcMar>
              <w:right w:w="0" w:type="dxa"/>
            </w:tcMar>
          </w:tcPr>
          <w:p w14:paraId="644281F0" w14:textId="77777777" w:rsidR="008539B5" w:rsidRDefault="008539B5" w:rsidP="008539B5">
            <w:pPr>
              <w:pStyle w:val="Brdtextmedindrag"/>
            </w:pPr>
            <w:r>
              <w:t xml:space="preserve">3. anmäler att en klinisk prövning </w:t>
            </w:r>
            <w:r w:rsidRPr="009A1149">
              <w:rPr>
                <w:i/>
              </w:rPr>
              <w:t xml:space="preserve">eller </w:t>
            </w:r>
            <w:r>
              <w:rPr>
                <w:i/>
              </w:rPr>
              <w:t xml:space="preserve">en </w:t>
            </w:r>
            <w:r w:rsidRPr="009A1149">
              <w:rPr>
                <w:i/>
              </w:rPr>
              <w:t>prestandastudie</w:t>
            </w:r>
            <w:r>
              <w:t xml:space="preserve"> ska utföras för att ytterligare utvärdera en CE-märkt produkt inom ramen för produktens avsedda ändamål,</w:t>
            </w:r>
          </w:p>
        </w:tc>
      </w:tr>
      <w:tr w:rsidR="008539B5" w14:paraId="4003981D" w14:textId="77777777" w:rsidTr="008539B5">
        <w:tc>
          <w:tcPr>
            <w:tcW w:w="2500" w:type="pct"/>
            <w:shd w:val="clear" w:color="auto" w:fill="auto"/>
            <w:tcMar>
              <w:left w:w="0" w:type="dxa"/>
            </w:tcMar>
          </w:tcPr>
          <w:p w14:paraId="4B2D1540" w14:textId="77777777" w:rsidR="008539B5" w:rsidRDefault="008539B5" w:rsidP="008539B5">
            <w:pPr>
              <w:pStyle w:val="Brdtextmedindrag"/>
            </w:pPr>
            <w:r>
              <w:t>4. anmäler väsentliga ändringar av en klinisk prövning, eller</w:t>
            </w:r>
          </w:p>
        </w:tc>
        <w:tc>
          <w:tcPr>
            <w:tcW w:w="2500" w:type="pct"/>
            <w:shd w:val="clear" w:color="auto" w:fill="auto"/>
            <w:tcMar>
              <w:right w:w="0" w:type="dxa"/>
            </w:tcMar>
          </w:tcPr>
          <w:p w14:paraId="1B950C3F" w14:textId="77777777" w:rsidR="008539B5" w:rsidRDefault="008539B5" w:rsidP="008539B5">
            <w:pPr>
              <w:pStyle w:val="Brdtextmedindrag"/>
            </w:pPr>
            <w:r>
              <w:t xml:space="preserve">4. anmäler väsentliga ändringar av en klinisk prövning </w:t>
            </w:r>
            <w:r w:rsidRPr="009A1149">
              <w:rPr>
                <w:i/>
              </w:rPr>
              <w:t xml:space="preserve">eller </w:t>
            </w:r>
            <w:r>
              <w:rPr>
                <w:i/>
              </w:rPr>
              <w:t xml:space="preserve">en </w:t>
            </w:r>
            <w:r w:rsidRPr="009A1149">
              <w:rPr>
                <w:i/>
              </w:rPr>
              <w:t>prestandastudie</w:t>
            </w:r>
            <w:r>
              <w:t>, eller</w:t>
            </w:r>
          </w:p>
        </w:tc>
      </w:tr>
      <w:tr w:rsidR="008539B5" w14:paraId="10ADB5B2" w14:textId="77777777" w:rsidTr="008539B5">
        <w:tc>
          <w:tcPr>
            <w:tcW w:w="2500" w:type="pct"/>
            <w:shd w:val="clear" w:color="auto" w:fill="auto"/>
            <w:tcMar>
              <w:left w:w="0" w:type="dxa"/>
            </w:tcMar>
          </w:tcPr>
          <w:p w14:paraId="64EF7875" w14:textId="77777777" w:rsidR="008539B5" w:rsidRDefault="008539B5" w:rsidP="008539B5">
            <w:pPr>
              <w:pStyle w:val="Brdtextmedindrag"/>
            </w:pPr>
            <w:r>
              <w:t>5. ansöker om tillstånd att enligt artikel 59 i</w:t>
            </w:r>
            <w:r w:rsidRPr="003C3468">
              <w:t xml:space="preserve"> </w:t>
            </w:r>
            <w:r>
              <w:t xml:space="preserve">förordning (EU) 2017/745 i Sverige släppa ut en specifik produkt på marknaden eller ta den i bruk trots att de förfaranden som avses i artikel 52 i </w:t>
            </w:r>
            <w:r w:rsidRPr="009A1149">
              <w:rPr>
                <w:i/>
              </w:rPr>
              <w:t>förordningen</w:t>
            </w:r>
            <w:r>
              <w:t xml:space="preserve"> inte har genomförts.</w:t>
            </w:r>
          </w:p>
        </w:tc>
        <w:tc>
          <w:tcPr>
            <w:tcW w:w="2500" w:type="pct"/>
            <w:shd w:val="clear" w:color="auto" w:fill="auto"/>
            <w:tcMar>
              <w:right w:w="0" w:type="dxa"/>
            </w:tcMar>
          </w:tcPr>
          <w:p w14:paraId="51ED1E3C" w14:textId="77777777" w:rsidR="008539B5" w:rsidRDefault="008539B5" w:rsidP="008539B5">
            <w:pPr>
              <w:pStyle w:val="Brdtextmedindrag"/>
            </w:pPr>
            <w:r>
              <w:t>5. ansöker om tillstånd att enligt artikel 59 i</w:t>
            </w:r>
            <w:r w:rsidRPr="003C3468">
              <w:t xml:space="preserve"> </w:t>
            </w:r>
            <w:r>
              <w:t xml:space="preserve">förordning (EU) 2017/745 </w:t>
            </w:r>
            <w:r w:rsidRPr="006D511E">
              <w:rPr>
                <w:i/>
              </w:rPr>
              <w:t>eller artikel 54 i för</w:t>
            </w:r>
            <w:r>
              <w:rPr>
                <w:i/>
              </w:rPr>
              <w:softHyphen/>
            </w:r>
            <w:r w:rsidRPr="006D511E">
              <w:rPr>
                <w:i/>
              </w:rPr>
              <w:t>ordning (EU) 2017/746</w:t>
            </w:r>
            <w:r>
              <w:t xml:space="preserve"> i Sverige släppa ut en specifik produkt på marknaden eller ta den i bruk trots att de förfaranden som avses i artikel 52 </w:t>
            </w:r>
            <w:r w:rsidRPr="00E0518C">
              <w:t>i</w:t>
            </w:r>
            <w:r w:rsidRPr="00E0518C">
              <w:rPr>
                <w:i/>
              </w:rPr>
              <w:t xml:space="preserve"> förordning (EU) 2017/745</w:t>
            </w:r>
            <w:r>
              <w:rPr>
                <w:i/>
              </w:rPr>
              <w:t xml:space="preserve"> </w:t>
            </w:r>
            <w:r w:rsidRPr="009A1149">
              <w:rPr>
                <w:i/>
              </w:rPr>
              <w:t>respektive artikel 48</w:t>
            </w:r>
            <w:r>
              <w:t xml:space="preserve"> </w:t>
            </w:r>
            <w:r w:rsidRPr="00E0518C">
              <w:rPr>
                <w:i/>
              </w:rPr>
              <w:t>i förordning (EU) 2017/746</w:t>
            </w:r>
            <w:r>
              <w:t xml:space="preserve"> inte har genomförts.</w:t>
            </w:r>
          </w:p>
        </w:tc>
      </w:tr>
    </w:tbl>
    <w:p w14:paraId="73203598" w14:textId="77777777" w:rsidR="008539B5" w:rsidRDefault="008539B5" w:rsidP="008539B5">
      <w:pPr>
        <w:pStyle w:val="Brdtext"/>
        <w:spacing w:before="230"/>
        <w:jc w:val="center"/>
        <w:rPr>
          <w:b/>
        </w:rPr>
      </w:pPr>
      <w:r>
        <w:rPr>
          <w:b/>
        </w:rPr>
        <w:t>5 kap.</w:t>
      </w:r>
    </w:p>
    <w:p w14:paraId="35B4F072" w14:textId="77777777" w:rsidR="008539B5" w:rsidRDefault="008539B5" w:rsidP="008539B5">
      <w:pPr>
        <w:pStyle w:val="Brdtext"/>
        <w:jc w:val="center"/>
      </w:pPr>
      <w:r>
        <w:t>1 §</w:t>
      </w:r>
    </w:p>
    <w:p w14:paraId="7979125D" w14:textId="77777777" w:rsidR="008539B5" w:rsidRPr="005325ED" w:rsidRDefault="008539B5" w:rsidP="008539B5">
      <w:pPr>
        <w:pStyle w:val="Brdtextmedindrag"/>
      </w:pPr>
      <w:r>
        <w:t xml:space="preserve">Till böter </w:t>
      </w:r>
      <w:r w:rsidRPr="00562A52">
        <w:t>eller</w:t>
      </w:r>
      <w:r>
        <w:t xml:space="preserve"> fängelse i högst ett år döms den som med uppsåt eller av oaktsamhet</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D487CBC" w14:textId="77777777" w:rsidTr="008539B5">
        <w:tc>
          <w:tcPr>
            <w:tcW w:w="2500" w:type="pct"/>
            <w:shd w:val="clear" w:color="auto" w:fill="auto"/>
            <w:tcMar>
              <w:left w:w="0" w:type="dxa"/>
            </w:tcMar>
          </w:tcPr>
          <w:p w14:paraId="34C26888" w14:textId="77777777" w:rsidR="008539B5" w:rsidRDefault="008539B5" w:rsidP="008539B5">
            <w:pPr>
              <w:pStyle w:val="Brdtextmedindrag"/>
            </w:pPr>
            <w:r>
              <w:t>1. släpper ut en produkt på mark</w:t>
            </w:r>
            <w:r>
              <w:softHyphen/>
              <w:t>naden eller använder en sådan produkt i Sverige utan att pro</w:t>
            </w:r>
            <w:r>
              <w:softHyphen/>
              <w:t>dukten uppfyller de krav och villkor som gäller enligt artikel 5 i</w:t>
            </w:r>
            <w:r w:rsidRPr="004153B2">
              <w:t xml:space="preserve"> förordning (EU) 2017/745</w:t>
            </w:r>
            <w:r>
              <w:t>,</w:t>
            </w:r>
            <w:r w:rsidRPr="00B41075">
              <w:t xml:space="preserve"> i den ursprungliga lydelsen</w:t>
            </w:r>
            <w:r w:rsidRPr="002A321C">
              <w:rPr>
                <w:i/>
              </w:rPr>
              <w:t>,</w:t>
            </w:r>
            <w:r>
              <w:t xml:space="preserve"> och</w:t>
            </w:r>
          </w:p>
        </w:tc>
        <w:tc>
          <w:tcPr>
            <w:tcW w:w="2500" w:type="pct"/>
            <w:shd w:val="clear" w:color="auto" w:fill="auto"/>
            <w:tcMar>
              <w:right w:w="0" w:type="dxa"/>
            </w:tcMar>
          </w:tcPr>
          <w:p w14:paraId="2130EEDE" w14:textId="77777777" w:rsidR="008539B5" w:rsidRDefault="008539B5" w:rsidP="008539B5">
            <w:pPr>
              <w:pStyle w:val="Brdtextmedindrag"/>
            </w:pPr>
            <w:r>
              <w:t>1. släpper ut en produkt på mark</w:t>
            </w:r>
            <w:r>
              <w:softHyphen/>
              <w:t>naden eller använder en sådan produkt i Sverige utan att produkten uppfyller de krav och villkor som gäller enligt artikel 5 i</w:t>
            </w:r>
            <w:r w:rsidRPr="004153B2">
              <w:t xml:space="preserve"> förordning (EU) 2017/745</w:t>
            </w:r>
            <w:r>
              <w:t>, i den ursprungliga lydelsen,</w:t>
            </w:r>
            <w:r w:rsidRPr="004153B2">
              <w:t xml:space="preserve"> </w:t>
            </w:r>
            <w:r w:rsidRPr="00E37999">
              <w:rPr>
                <w:i/>
              </w:rPr>
              <w:t xml:space="preserve">eller artikel 5 i förordning (EU) 2017/746, </w:t>
            </w:r>
            <w:r w:rsidRPr="00B41075">
              <w:rPr>
                <w:i/>
              </w:rPr>
              <w:t>i den ursprungliga lydelsen</w:t>
            </w:r>
            <w:r>
              <w:t>, och</w:t>
            </w:r>
          </w:p>
        </w:tc>
      </w:tr>
      <w:tr w:rsidR="008539B5" w14:paraId="562459A2" w14:textId="77777777" w:rsidTr="008539B5">
        <w:tc>
          <w:tcPr>
            <w:tcW w:w="2500" w:type="pct"/>
            <w:shd w:val="clear" w:color="auto" w:fill="auto"/>
            <w:tcMar>
              <w:left w:w="0" w:type="dxa"/>
            </w:tcMar>
          </w:tcPr>
          <w:p w14:paraId="10E61A15" w14:textId="77777777" w:rsidR="008539B5" w:rsidRDefault="008539B5" w:rsidP="008539B5">
            <w:pPr>
              <w:pStyle w:val="Brdtextmedindrag"/>
            </w:pPr>
            <w:r>
              <w:t xml:space="preserve">2. påbörjar eller genomför en </w:t>
            </w:r>
            <w:r w:rsidRPr="00D35A37">
              <w:t xml:space="preserve">klinisk prövning utan tillstånd </w:t>
            </w:r>
            <w:r>
              <w:t>eller utan att ha lämnat in en anmälan eller i strid med ett negativt yttrande avseende etisk granskning i enlighet med artiklarna 70.7 a, 74 och 75 i förordning (EU) 2017/745,</w:t>
            </w:r>
            <w:r w:rsidRPr="00B41075">
              <w:t xml:space="preserve"> i den ursprungliga lydelsen</w:t>
            </w:r>
            <w:r>
              <w:t>.</w:t>
            </w:r>
          </w:p>
        </w:tc>
        <w:tc>
          <w:tcPr>
            <w:tcW w:w="2500" w:type="pct"/>
            <w:shd w:val="clear" w:color="auto" w:fill="auto"/>
            <w:tcMar>
              <w:right w:w="0" w:type="dxa"/>
            </w:tcMar>
          </w:tcPr>
          <w:p w14:paraId="66834CC0" w14:textId="77777777" w:rsidR="008539B5" w:rsidRDefault="008539B5" w:rsidP="008539B5">
            <w:pPr>
              <w:pStyle w:val="Brdtextmedindrag"/>
            </w:pPr>
            <w:r>
              <w:t xml:space="preserve">2. påbörjar eller genomför en </w:t>
            </w:r>
            <w:r w:rsidRPr="00D35A37">
              <w:t xml:space="preserve">klinisk prövning </w:t>
            </w:r>
            <w:r w:rsidRPr="002A321C">
              <w:rPr>
                <w:i/>
              </w:rPr>
              <w:t xml:space="preserve">eller </w:t>
            </w:r>
            <w:r>
              <w:rPr>
                <w:i/>
              </w:rPr>
              <w:t xml:space="preserve">en </w:t>
            </w:r>
            <w:r w:rsidRPr="002A321C">
              <w:rPr>
                <w:i/>
              </w:rPr>
              <w:t>pre</w:t>
            </w:r>
            <w:r>
              <w:rPr>
                <w:i/>
              </w:rPr>
              <w:softHyphen/>
            </w:r>
            <w:r w:rsidRPr="002A321C">
              <w:rPr>
                <w:i/>
              </w:rPr>
              <w:t>standastudie</w:t>
            </w:r>
            <w:r>
              <w:t xml:space="preserve"> </w:t>
            </w:r>
            <w:r w:rsidRPr="00D35A37">
              <w:t xml:space="preserve">utan tillstånd </w:t>
            </w:r>
            <w:r>
              <w:t>eller utan att ha lämnat in en anmälan eller i strid med ett negativt yttrande av</w:t>
            </w:r>
            <w:r>
              <w:softHyphen/>
              <w:t xml:space="preserve">seende etisk granskning i enlighet med artiklarna 70.7 a, 74 och 75 i förordning (EU) 2017/745, i den ursprungliga lydelsen, </w:t>
            </w:r>
            <w:r w:rsidRPr="008A0623">
              <w:rPr>
                <w:i/>
              </w:rPr>
              <w:t>och artiklarna 66.7 a, 7</w:t>
            </w:r>
            <w:r>
              <w:rPr>
                <w:i/>
              </w:rPr>
              <w:t>0</w:t>
            </w:r>
            <w:r w:rsidRPr="008A0623">
              <w:rPr>
                <w:i/>
              </w:rPr>
              <w:t xml:space="preserve"> och 7</w:t>
            </w:r>
            <w:r>
              <w:rPr>
                <w:i/>
              </w:rPr>
              <w:t>1</w:t>
            </w:r>
            <w:r w:rsidRPr="008A0623">
              <w:rPr>
                <w:i/>
              </w:rPr>
              <w:t xml:space="preserve"> i förordning (EU) 2017/746</w:t>
            </w:r>
            <w:r>
              <w:t>,</w:t>
            </w:r>
            <w:r w:rsidRPr="002A321C">
              <w:rPr>
                <w:i/>
              </w:rPr>
              <w:t xml:space="preserve"> i de</w:t>
            </w:r>
            <w:r>
              <w:rPr>
                <w:i/>
              </w:rPr>
              <w:t>n</w:t>
            </w:r>
            <w:r w:rsidRPr="00B41075">
              <w:rPr>
                <w:i/>
              </w:rPr>
              <w:t xml:space="preserve"> ursprungliga</w:t>
            </w:r>
            <w:r w:rsidRPr="002A321C">
              <w:rPr>
                <w:i/>
              </w:rPr>
              <w:t xml:space="preserve"> lydelse</w:t>
            </w:r>
            <w:r>
              <w:rPr>
                <w:i/>
              </w:rPr>
              <w:t>n.</w:t>
            </w:r>
          </w:p>
        </w:tc>
      </w:tr>
    </w:tbl>
    <w:p w14:paraId="4B8F8DAB" w14:textId="77777777" w:rsidR="008539B5" w:rsidRDefault="008539B5" w:rsidP="008539B5">
      <w:pPr>
        <w:pStyle w:val="Brdtextmedindrag"/>
      </w:pPr>
      <w:r w:rsidRPr="005325ED">
        <w:t>I ringa fall ska det inte dömas till ansvar</w:t>
      </w:r>
      <w:r>
        <w:t>.</w:t>
      </w:r>
    </w:p>
    <w:p w14:paraId="5D3AAF96" w14:textId="77777777" w:rsidR="008539B5" w:rsidRDefault="008539B5" w:rsidP="008539B5">
      <w:pPr>
        <w:pStyle w:val="Brdtextmedindrag"/>
      </w:pPr>
    </w:p>
    <w:p w14:paraId="2F6EFEDC" w14:textId="77777777" w:rsidR="008539B5" w:rsidRDefault="008539B5" w:rsidP="008539B5">
      <w:pPr>
        <w:pStyle w:val="Brdtext"/>
        <w:spacing w:before="230"/>
        <w:jc w:val="center"/>
      </w:pPr>
      <w:r>
        <w:t>4 §</w:t>
      </w:r>
    </w:p>
    <w:p w14:paraId="503410F1" w14:textId="77777777" w:rsidR="008539B5" w:rsidRPr="005325ED" w:rsidRDefault="008539B5" w:rsidP="008539B5">
      <w:pPr>
        <w:pStyle w:val="Brdtextmedindrag"/>
      </w:pPr>
      <w:r w:rsidRPr="005325ED">
        <w:t>Regeringen eller den myndighet som regeringen bestämmer får meddela föreskrifter om att en sanktionsavgift får tas ut om</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57245B0F" w14:textId="77777777" w:rsidTr="008539B5">
        <w:tc>
          <w:tcPr>
            <w:tcW w:w="2500" w:type="pct"/>
            <w:shd w:val="clear" w:color="auto" w:fill="auto"/>
            <w:tcMar>
              <w:left w:w="0" w:type="dxa"/>
            </w:tcMar>
          </w:tcPr>
          <w:p w14:paraId="787AD147" w14:textId="77777777" w:rsidR="008539B5" w:rsidRDefault="008539B5" w:rsidP="008539B5">
            <w:pPr>
              <w:pStyle w:val="Brdtextmedindrag"/>
            </w:pPr>
            <w:r>
              <w:t>1. </w:t>
            </w:r>
            <w:r w:rsidRPr="00B34696">
              <w:t xml:space="preserve">en överträdelse har skett av </w:t>
            </w:r>
            <w:r>
              <w:t xml:space="preserve">artiklarna 7, 10–16 i förordning (EU) 2017/745, i </w:t>
            </w:r>
            <w:r w:rsidRPr="00D1290C">
              <w:t>den ursprungliga lydelsen</w:t>
            </w:r>
            <w:r>
              <w:t xml:space="preserve">, </w:t>
            </w:r>
          </w:p>
        </w:tc>
        <w:tc>
          <w:tcPr>
            <w:tcW w:w="2500" w:type="pct"/>
            <w:shd w:val="clear" w:color="auto" w:fill="auto"/>
            <w:tcMar>
              <w:right w:w="0" w:type="dxa"/>
            </w:tcMar>
          </w:tcPr>
          <w:p w14:paraId="1ABB87EE" w14:textId="77777777" w:rsidR="008539B5" w:rsidRDefault="008539B5" w:rsidP="008539B5">
            <w:pPr>
              <w:pStyle w:val="Brdtextmedindrag"/>
              <w:rPr>
                <w:i/>
              </w:rPr>
            </w:pPr>
            <w:r>
              <w:t>1. </w:t>
            </w:r>
            <w:r w:rsidRPr="00B34696">
              <w:t xml:space="preserve">en överträdelse har skett av </w:t>
            </w:r>
            <w:r>
              <w:t>artiklarna 7, 10–16 i förordning (EU) 2017/745, i den ursprungliga lydelsen,</w:t>
            </w:r>
            <w:r w:rsidRPr="004153B2">
              <w:t xml:space="preserve"> </w:t>
            </w:r>
            <w:r w:rsidRPr="00AA1DCA">
              <w:rPr>
                <w:i/>
              </w:rPr>
              <w:t xml:space="preserve">eller artiklarna </w:t>
            </w:r>
            <w:r>
              <w:rPr>
                <w:i/>
              </w:rPr>
              <w:t xml:space="preserve">7, </w:t>
            </w:r>
            <w:r w:rsidRPr="00AA1DCA">
              <w:rPr>
                <w:i/>
              </w:rPr>
              <w:t>10–16 i förordning (EU) 2017/746</w:t>
            </w:r>
            <w:r>
              <w:t xml:space="preserve">, </w:t>
            </w:r>
            <w:r w:rsidRPr="00DF0283">
              <w:rPr>
                <w:i/>
              </w:rPr>
              <w:t>i den ursprungliga lydelsen</w:t>
            </w:r>
            <w:r>
              <w:rPr>
                <w:i/>
              </w:rPr>
              <w:t>,</w:t>
            </w:r>
          </w:p>
          <w:p w14:paraId="275A881C" w14:textId="77777777" w:rsidR="008539B5" w:rsidRDefault="008539B5" w:rsidP="008539B5">
            <w:pPr>
              <w:pStyle w:val="Brdtextmedindrag"/>
            </w:pPr>
          </w:p>
        </w:tc>
      </w:tr>
      <w:tr w:rsidR="008539B5" w14:paraId="7CBA8422" w14:textId="77777777" w:rsidTr="008539B5">
        <w:tc>
          <w:tcPr>
            <w:tcW w:w="2500" w:type="pct"/>
            <w:shd w:val="clear" w:color="auto" w:fill="auto"/>
            <w:tcMar>
              <w:left w:w="0" w:type="dxa"/>
            </w:tcMar>
          </w:tcPr>
          <w:p w14:paraId="28C633D4" w14:textId="77777777" w:rsidR="008539B5" w:rsidRDefault="008539B5" w:rsidP="008539B5">
            <w:pPr>
              <w:pStyle w:val="Brdtextmedindrag"/>
            </w:pPr>
            <w:r>
              <w:t xml:space="preserve">2. en klinisk prövning påbörjas eller genomförs </w:t>
            </w:r>
            <w:r w:rsidRPr="00265E4C">
              <w:t xml:space="preserve">utan tillstånd eller utan att en anmälan </w:t>
            </w:r>
            <w:r>
              <w:t xml:space="preserve">lämnats in </w:t>
            </w:r>
            <w:r w:rsidRPr="00265E4C">
              <w:t>eller i strid med ett negativt yttrande av</w:t>
            </w:r>
            <w:r>
              <w:softHyphen/>
            </w:r>
            <w:r w:rsidRPr="00265E4C">
              <w:t xml:space="preserve">seende </w:t>
            </w:r>
            <w:r>
              <w:t xml:space="preserve">den </w:t>
            </w:r>
            <w:r w:rsidRPr="00265E4C">
              <w:t>eti</w:t>
            </w:r>
            <w:r>
              <w:t>s</w:t>
            </w:r>
            <w:r w:rsidRPr="00265E4C">
              <w:t>k</w:t>
            </w:r>
            <w:r>
              <w:t>a</w:t>
            </w:r>
            <w:r w:rsidRPr="00265E4C">
              <w:t xml:space="preserve"> gransknin</w:t>
            </w:r>
            <w:r>
              <w:t xml:space="preserve">gen i enlighet med artiklarna 70.7 a, 74 och 75 i förordning (EU) 2017/745, i </w:t>
            </w:r>
            <w:r w:rsidRPr="00DF0283">
              <w:t>den</w:t>
            </w:r>
            <w:r>
              <w:t xml:space="preserve"> ursprungliga </w:t>
            </w:r>
            <w:r w:rsidRPr="00DF0283">
              <w:t>lydelsen</w:t>
            </w:r>
            <w:r>
              <w:t>, eller</w:t>
            </w:r>
          </w:p>
        </w:tc>
        <w:tc>
          <w:tcPr>
            <w:tcW w:w="2500" w:type="pct"/>
            <w:shd w:val="clear" w:color="auto" w:fill="auto"/>
            <w:tcMar>
              <w:right w:w="0" w:type="dxa"/>
            </w:tcMar>
          </w:tcPr>
          <w:p w14:paraId="56BF1CA3" w14:textId="77777777" w:rsidR="008539B5" w:rsidRDefault="008539B5" w:rsidP="008539B5">
            <w:pPr>
              <w:pStyle w:val="Brdtextmedindrag"/>
            </w:pPr>
            <w:r>
              <w:t xml:space="preserve">2. en klinisk prövning </w:t>
            </w:r>
            <w:r w:rsidRPr="0045143A">
              <w:rPr>
                <w:i/>
              </w:rPr>
              <w:t xml:space="preserve">eller </w:t>
            </w:r>
            <w:r>
              <w:rPr>
                <w:i/>
              </w:rPr>
              <w:t xml:space="preserve">en </w:t>
            </w:r>
            <w:r w:rsidRPr="0045143A">
              <w:rPr>
                <w:i/>
              </w:rPr>
              <w:t>prestandastudie</w:t>
            </w:r>
            <w:r>
              <w:t xml:space="preserve"> påbörjas eller genomförs </w:t>
            </w:r>
            <w:r w:rsidRPr="00265E4C">
              <w:t xml:space="preserve">utan tillstånd eller utan att en anmälan </w:t>
            </w:r>
            <w:r>
              <w:t xml:space="preserve">lämnats in </w:t>
            </w:r>
            <w:r w:rsidRPr="00265E4C">
              <w:t>eller i strid med ett negativt yttrande avse</w:t>
            </w:r>
            <w:r>
              <w:softHyphen/>
            </w:r>
            <w:r w:rsidRPr="00265E4C">
              <w:t xml:space="preserve">ende </w:t>
            </w:r>
            <w:r>
              <w:t xml:space="preserve">den </w:t>
            </w:r>
            <w:r w:rsidRPr="00265E4C">
              <w:t>eti</w:t>
            </w:r>
            <w:r>
              <w:t>s</w:t>
            </w:r>
            <w:r w:rsidRPr="00265E4C">
              <w:t>k</w:t>
            </w:r>
            <w:r>
              <w:t>a</w:t>
            </w:r>
            <w:r w:rsidRPr="00265E4C">
              <w:t xml:space="preserve"> gransknin</w:t>
            </w:r>
            <w:r>
              <w:t>gen i en</w:t>
            </w:r>
            <w:r>
              <w:softHyphen/>
              <w:t>lighet med artiklarna 70.7 a, 74 och 75 i förordning (EU) 2017/745, i den ursprungliga lydelsen,</w:t>
            </w:r>
            <w:r w:rsidRPr="004153B2">
              <w:t xml:space="preserve"> </w:t>
            </w:r>
            <w:r w:rsidRPr="00AA1DCA">
              <w:rPr>
                <w:i/>
              </w:rPr>
              <w:t>och artiklarna 66.7 a, 7</w:t>
            </w:r>
            <w:r>
              <w:rPr>
                <w:i/>
              </w:rPr>
              <w:t>0</w:t>
            </w:r>
            <w:r w:rsidRPr="00AA1DCA">
              <w:rPr>
                <w:i/>
              </w:rPr>
              <w:t xml:space="preserve"> och 7</w:t>
            </w:r>
            <w:r>
              <w:rPr>
                <w:i/>
              </w:rPr>
              <w:t>1</w:t>
            </w:r>
            <w:r w:rsidRPr="00AA1DCA">
              <w:rPr>
                <w:i/>
              </w:rPr>
              <w:t xml:space="preserve"> i för</w:t>
            </w:r>
            <w:r>
              <w:rPr>
                <w:i/>
              </w:rPr>
              <w:softHyphen/>
            </w:r>
            <w:r w:rsidRPr="00AA1DCA">
              <w:rPr>
                <w:i/>
              </w:rPr>
              <w:t>ordning (EU) 2017/746</w:t>
            </w:r>
            <w:r>
              <w:t xml:space="preserve">, </w:t>
            </w:r>
            <w:r w:rsidRPr="00DF0283">
              <w:rPr>
                <w:i/>
              </w:rPr>
              <w:t>i den ursprungliga lydelsen,</w:t>
            </w:r>
            <w:r w:rsidRPr="004153B2">
              <w:t xml:space="preserve"> </w:t>
            </w:r>
            <w:r>
              <w:t>eller</w:t>
            </w:r>
          </w:p>
        </w:tc>
      </w:tr>
      <w:tr w:rsidR="008539B5" w14:paraId="5C3B98D8" w14:textId="77777777" w:rsidTr="008539B5">
        <w:tc>
          <w:tcPr>
            <w:tcW w:w="2500" w:type="pct"/>
            <w:shd w:val="clear" w:color="auto" w:fill="auto"/>
            <w:tcMar>
              <w:left w:w="0" w:type="dxa"/>
            </w:tcMar>
          </w:tcPr>
          <w:p w14:paraId="1A6C1446" w14:textId="77777777" w:rsidR="008539B5" w:rsidRDefault="008539B5" w:rsidP="008539B5">
            <w:pPr>
              <w:pStyle w:val="Brdtextmedindrag"/>
            </w:pPr>
            <w:r>
              <w:t xml:space="preserve">3. den som oriktigt har uppgett sig vara ett anmält organ i enlighet med bestämmelser i förordning (EU) 2017/745, i </w:t>
            </w:r>
            <w:r w:rsidRPr="00DF0283">
              <w:t>den ursprungliga lydelsen</w:t>
            </w:r>
            <w:r>
              <w:t>.</w:t>
            </w:r>
          </w:p>
        </w:tc>
        <w:tc>
          <w:tcPr>
            <w:tcW w:w="2500" w:type="pct"/>
            <w:shd w:val="clear" w:color="auto" w:fill="auto"/>
            <w:tcMar>
              <w:right w:w="0" w:type="dxa"/>
            </w:tcMar>
          </w:tcPr>
          <w:p w14:paraId="3F528816" w14:textId="77777777" w:rsidR="008539B5" w:rsidRDefault="008539B5" w:rsidP="008539B5">
            <w:pPr>
              <w:pStyle w:val="Brdtextmedindrag"/>
            </w:pPr>
            <w:r>
              <w:t>3. den som oriktigt har uppgett sig vara ett anmält organ i enlighet med be</w:t>
            </w:r>
            <w:r>
              <w:softHyphen/>
              <w:t>stämmelser i förordning (EU) 2017/745, i den ursprungliga lydelsen,</w:t>
            </w:r>
            <w:r w:rsidRPr="004153B2">
              <w:t xml:space="preserve"> </w:t>
            </w:r>
            <w:r w:rsidRPr="0045143A">
              <w:rPr>
                <w:i/>
              </w:rPr>
              <w:t>eller förordning (EU) 2017/746</w:t>
            </w:r>
            <w:r w:rsidRPr="00DF0283">
              <w:rPr>
                <w:i/>
              </w:rPr>
              <w:t>, i den ursprungliga lydelsen</w:t>
            </w:r>
            <w:r>
              <w:rPr>
                <w:i/>
              </w:rPr>
              <w:t>.</w:t>
            </w:r>
          </w:p>
        </w:tc>
      </w:tr>
    </w:tbl>
    <w:p w14:paraId="75638309" w14:textId="77777777" w:rsidR="008539B5" w:rsidRDefault="008539B5" w:rsidP="008539B5">
      <w:pPr>
        <w:pStyle w:val="Brdtext"/>
        <w:spacing w:before="230"/>
        <w:jc w:val="center"/>
        <w:rPr>
          <w:b/>
        </w:rPr>
      </w:pPr>
      <w:r>
        <w:rPr>
          <w:b/>
        </w:rPr>
        <w:t>6 kap.</w:t>
      </w:r>
    </w:p>
    <w:p w14:paraId="05A6F80B" w14:textId="77777777" w:rsidR="008539B5" w:rsidRDefault="008539B5" w:rsidP="008539B5">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0B251A99" w14:textId="77777777" w:rsidTr="008539B5">
        <w:tc>
          <w:tcPr>
            <w:tcW w:w="2500" w:type="pct"/>
            <w:shd w:val="clear" w:color="auto" w:fill="auto"/>
            <w:tcMar>
              <w:left w:w="0" w:type="dxa"/>
            </w:tcMar>
          </w:tcPr>
          <w:p w14:paraId="71867690" w14:textId="77777777" w:rsidR="008539B5" w:rsidRDefault="008539B5" w:rsidP="008539B5">
            <w:pPr>
              <w:pStyle w:val="Brdtextmedindrag"/>
            </w:pPr>
            <w:r>
              <w:t xml:space="preserve">Den som har tagit befattning med något ärende enligt denna lag eller </w:t>
            </w:r>
            <w:r w:rsidRPr="001557DF">
              <w:rPr>
                <w:i/>
              </w:rPr>
              <w:t>den EU-förordning</w:t>
            </w:r>
            <w:r>
              <w:t xml:space="preserve"> som denna lag kompletterar får inte obehörigen röja eller på annat sätt utnyttja vad han eller hon då har fått veta om någons affärs- eller driftförhåll</w:t>
            </w:r>
            <w:r>
              <w:softHyphen/>
              <w:t>anden.</w:t>
            </w:r>
          </w:p>
        </w:tc>
        <w:tc>
          <w:tcPr>
            <w:tcW w:w="2500" w:type="pct"/>
            <w:shd w:val="clear" w:color="auto" w:fill="auto"/>
            <w:tcMar>
              <w:right w:w="0" w:type="dxa"/>
            </w:tcMar>
          </w:tcPr>
          <w:p w14:paraId="4E7F77D6" w14:textId="77777777" w:rsidR="008539B5" w:rsidRDefault="008539B5" w:rsidP="008539B5">
            <w:pPr>
              <w:pStyle w:val="Brdtextmedindrag"/>
            </w:pPr>
            <w:bookmarkStart w:id="902" w:name="_Hlk20413333"/>
            <w:r>
              <w:t xml:space="preserve">Den som har tagit befattning med något ärende enligt denna lag eller </w:t>
            </w:r>
            <w:r w:rsidRPr="001557DF">
              <w:rPr>
                <w:i/>
              </w:rPr>
              <w:t>de EU-förordningar</w:t>
            </w:r>
            <w:r>
              <w:t xml:space="preserve"> som denna lag kompletterar får inte obehörigen röja eller på annat sätt utnyttja vad han eller hon då har fått veta om någons affärs- eller driftförhåll</w:t>
            </w:r>
            <w:r>
              <w:softHyphen/>
              <w:t>anden</w:t>
            </w:r>
            <w:bookmarkEnd w:id="902"/>
            <w:r>
              <w:t>.</w:t>
            </w:r>
          </w:p>
        </w:tc>
      </w:tr>
    </w:tbl>
    <w:p w14:paraId="297A087F" w14:textId="77777777" w:rsidR="008539B5" w:rsidRDefault="008539B5" w:rsidP="008539B5">
      <w:pPr>
        <w:pStyle w:val="Brdtextmedindrag"/>
      </w:pPr>
      <w:r>
        <w:t>Som obehörigt röjande anses inte att någon fullgör sådan uppgifts</w:t>
      </w:r>
      <w:r>
        <w:softHyphen/>
        <w:t>skyldighet som följer av lag eller förordning.</w:t>
      </w:r>
    </w:p>
    <w:p w14:paraId="49A4AA5B" w14:textId="77777777" w:rsidR="008539B5" w:rsidRDefault="008539B5" w:rsidP="008539B5">
      <w:pPr>
        <w:pStyle w:val="Brdtextmedindrag"/>
        <w:rPr>
          <w:sz w:val="22"/>
          <w:szCs w:val="22"/>
        </w:rPr>
      </w:pPr>
      <w:r>
        <w:t>I det allmännas verksamhet tillämpas bestämmelserna i offentlighets- och sekretesslagen (2009:400</w:t>
      </w:r>
      <w:r>
        <w:rPr>
          <w:sz w:val="22"/>
          <w:szCs w:val="22"/>
        </w:rPr>
        <w:t>.</w:t>
      </w:r>
    </w:p>
    <w:p w14:paraId="4D284411" w14:textId="77777777" w:rsidR="008539B5" w:rsidRDefault="008539B5" w:rsidP="008539B5">
      <w:pPr>
        <w:pStyle w:val="Brdtext"/>
        <w:spacing w:before="230"/>
        <w:jc w:val="center"/>
        <w:rPr>
          <w:b/>
        </w:rPr>
      </w:pPr>
      <w:r>
        <w:rPr>
          <w:b/>
        </w:rPr>
        <w:t>7 kap.</w:t>
      </w:r>
    </w:p>
    <w:p w14:paraId="1CC8264E" w14:textId="77777777" w:rsidR="008539B5" w:rsidRDefault="008539B5" w:rsidP="008539B5">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8983EEE" w14:textId="77777777" w:rsidTr="008539B5">
        <w:tc>
          <w:tcPr>
            <w:tcW w:w="2500" w:type="pct"/>
            <w:shd w:val="clear" w:color="auto" w:fill="auto"/>
            <w:tcMar>
              <w:left w:w="0" w:type="dxa"/>
            </w:tcMar>
          </w:tcPr>
          <w:p w14:paraId="457247EA" w14:textId="77777777" w:rsidR="008539B5" w:rsidRDefault="008539B5" w:rsidP="008539B5">
            <w:pPr>
              <w:pStyle w:val="Brdtextmedindrag"/>
            </w:pPr>
            <w:r w:rsidRPr="007A470D">
              <w:t xml:space="preserve">Regeringen eller den myndighet som regeringen bestämmer får </w:t>
            </w:r>
            <w:r>
              <w:t xml:space="preserve">meddela föreskrifter om </w:t>
            </w:r>
            <w:r w:rsidRPr="007A470D">
              <w:t xml:space="preserve">att </w:t>
            </w:r>
            <w:r>
              <w:t xml:space="preserve">krav som följer av eller väsentligen motsvarar kraven enligt </w:t>
            </w:r>
            <w:r w:rsidRPr="007A470D">
              <w:t>förordning (EU) 2017/745</w:t>
            </w:r>
            <w:r>
              <w:t xml:space="preserve"> </w:t>
            </w:r>
            <w:r w:rsidRPr="007A470D">
              <w:t xml:space="preserve">och denna lag ska gälla även </w:t>
            </w:r>
            <w:r>
              <w:t xml:space="preserve">för </w:t>
            </w:r>
            <w:r w:rsidRPr="00C64913">
              <w:t xml:space="preserve">produkter </w:t>
            </w:r>
            <w:r>
              <w:t xml:space="preserve">som inte anges i 1 kap. 2 § men som </w:t>
            </w:r>
            <w:r w:rsidRPr="007A470D">
              <w:t>i fråga om användningen står nära</w:t>
            </w:r>
            <w:r>
              <w:t xml:space="preserve"> sådana </w:t>
            </w:r>
            <w:r w:rsidRPr="007A470D">
              <w:t>produkter</w:t>
            </w:r>
            <w:r>
              <w:t>.</w:t>
            </w:r>
          </w:p>
        </w:tc>
        <w:tc>
          <w:tcPr>
            <w:tcW w:w="2500" w:type="pct"/>
            <w:shd w:val="clear" w:color="auto" w:fill="auto"/>
            <w:tcMar>
              <w:right w:w="0" w:type="dxa"/>
            </w:tcMar>
          </w:tcPr>
          <w:p w14:paraId="4C3DC415" w14:textId="77777777" w:rsidR="008539B5" w:rsidRDefault="008539B5" w:rsidP="008539B5">
            <w:pPr>
              <w:pStyle w:val="Brdtextmedindrag"/>
            </w:pPr>
            <w:r w:rsidRPr="007A470D">
              <w:t xml:space="preserve">Regeringen eller den myndighet som regeringen bestämmer får </w:t>
            </w:r>
            <w:r>
              <w:t xml:space="preserve">meddela föreskrifter om </w:t>
            </w:r>
            <w:r w:rsidRPr="007A470D">
              <w:t xml:space="preserve">att </w:t>
            </w:r>
            <w:r>
              <w:t xml:space="preserve">krav som följer av eller väsentligen motsvarar kraven enligt </w:t>
            </w:r>
            <w:r w:rsidRPr="007A470D">
              <w:t xml:space="preserve">förordning (EU) 2017/745, </w:t>
            </w:r>
            <w:r w:rsidRPr="003211FC">
              <w:rPr>
                <w:i/>
              </w:rPr>
              <w:t>förordning (EU) 2017/746</w:t>
            </w:r>
            <w:r>
              <w:rPr>
                <w:i/>
              </w:rPr>
              <w:t xml:space="preserve"> </w:t>
            </w:r>
            <w:r w:rsidRPr="007A470D">
              <w:t xml:space="preserve">och denna lag ska gälla även </w:t>
            </w:r>
            <w:r>
              <w:t xml:space="preserve">för </w:t>
            </w:r>
            <w:r w:rsidRPr="00C64913">
              <w:t xml:space="preserve">produkter </w:t>
            </w:r>
            <w:r>
              <w:t xml:space="preserve">som inte anges i 1 kap. 2 § men som </w:t>
            </w:r>
            <w:r w:rsidRPr="007A470D">
              <w:t>i fråga om användningen står nära</w:t>
            </w:r>
            <w:r>
              <w:t xml:space="preserve"> sådana </w:t>
            </w:r>
            <w:r w:rsidRPr="007A470D">
              <w:t>pro</w:t>
            </w:r>
            <w:r>
              <w:softHyphen/>
            </w:r>
            <w:r w:rsidRPr="007A470D">
              <w:t>dukter</w:t>
            </w:r>
            <w:r>
              <w:t>.</w:t>
            </w:r>
          </w:p>
        </w:tc>
      </w:tr>
    </w:tbl>
    <w:p w14:paraId="03B3207C" w14:textId="77777777" w:rsidR="008539B5" w:rsidRDefault="008539B5" w:rsidP="008539B5">
      <w:pPr>
        <w:pStyle w:val="Brdtext"/>
      </w:pPr>
    </w:p>
    <w:p w14:paraId="09F1D771" w14:textId="77777777" w:rsidR="008539B5" w:rsidRDefault="008539B5" w:rsidP="008539B5">
      <w:pPr>
        <w:pStyle w:val="Brdtext"/>
        <w:jc w:val="center"/>
      </w:pPr>
      <w:r>
        <w:t>3 §</w:t>
      </w:r>
    </w:p>
    <w:p w14:paraId="1DE2CBD7" w14:textId="77777777" w:rsidR="008539B5" w:rsidRPr="00401106" w:rsidRDefault="008539B5" w:rsidP="008539B5">
      <w:pPr>
        <w:pStyle w:val="Brdtextmedindrag"/>
      </w:pPr>
      <w:r w:rsidRPr="00401106">
        <w:t>Regeringen, eller den myndighet som regeringen bestämmer, får meddela föreskrifter om</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0FE13DF8" w14:textId="77777777" w:rsidTr="008539B5">
        <w:tc>
          <w:tcPr>
            <w:tcW w:w="2500" w:type="pct"/>
            <w:shd w:val="clear" w:color="auto" w:fill="auto"/>
            <w:tcMar>
              <w:left w:w="0" w:type="dxa"/>
            </w:tcMar>
          </w:tcPr>
          <w:p w14:paraId="20B2BD04" w14:textId="77777777" w:rsidR="008539B5" w:rsidRDefault="008539B5" w:rsidP="008539B5">
            <w:pPr>
              <w:pStyle w:val="Brdtextmedindrag"/>
            </w:pPr>
            <w:r>
              <w:t>1. de produkter som avses i artikel 5.5 i förordning (EU) 2017/745, och</w:t>
            </w:r>
          </w:p>
        </w:tc>
        <w:tc>
          <w:tcPr>
            <w:tcW w:w="2500" w:type="pct"/>
            <w:shd w:val="clear" w:color="auto" w:fill="auto"/>
            <w:tcMar>
              <w:right w:w="0" w:type="dxa"/>
            </w:tcMar>
          </w:tcPr>
          <w:p w14:paraId="040A07FE" w14:textId="77777777" w:rsidR="008539B5" w:rsidRDefault="008539B5" w:rsidP="008539B5">
            <w:pPr>
              <w:pStyle w:val="Brdtextmedindrag"/>
            </w:pPr>
            <w:r>
              <w:t xml:space="preserve">1. de produkter som avses i artikel 5.5 i förordning (EU) 2017/745 </w:t>
            </w:r>
            <w:r w:rsidRPr="00B303D8">
              <w:rPr>
                <w:i/>
              </w:rPr>
              <w:t>och artikel 5.5 i förord</w:t>
            </w:r>
            <w:r>
              <w:rPr>
                <w:i/>
              </w:rPr>
              <w:softHyphen/>
            </w:r>
            <w:r w:rsidRPr="00B303D8">
              <w:rPr>
                <w:i/>
              </w:rPr>
              <w:t>ning (EU) 2017/746</w:t>
            </w:r>
            <w:r>
              <w:t>, och</w:t>
            </w:r>
          </w:p>
        </w:tc>
      </w:tr>
    </w:tbl>
    <w:p w14:paraId="4F130A64" w14:textId="77777777" w:rsidR="008539B5" w:rsidRDefault="008539B5" w:rsidP="008539B5">
      <w:pPr>
        <w:pStyle w:val="Brdtextmedindrag"/>
      </w:pPr>
      <w:r>
        <w:t>2. </w:t>
      </w:r>
      <w:r w:rsidRPr="00E84584">
        <w:t>skyldighet</w:t>
      </w:r>
      <w:r>
        <w:t xml:space="preserve"> för hälso- och sjukvårdsinstitutioner att till den myndighet som regeringen bestämmer lämna ytterligare information om dessa pro</w:t>
      </w:r>
      <w:r>
        <w:softHyphen/>
        <w:t>dukter.</w:t>
      </w:r>
    </w:p>
    <w:p w14:paraId="28827A1E"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14:paraId="00679667" w14:textId="77777777" w:rsidTr="008539B5">
        <w:tc>
          <w:tcPr>
            <w:tcW w:w="2500" w:type="pct"/>
            <w:shd w:val="clear" w:color="auto" w:fill="auto"/>
            <w:tcMar>
              <w:left w:w="0" w:type="dxa"/>
            </w:tcMar>
          </w:tcPr>
          <w:p w14:paraId="309397EF" w14:textId="77777777" w:rsidR="008539B5" w:rsidRDefault="008539B5" w:rsidP="008539B5">
            <w:pPr>
              <w:pStyle w:val="Brdtextmedindrag"/>
            </w:pPr>
          </w:p>
        </w:tc>
        <w:tc>
          <w:tcPr>
            <w:tcW w:w="2500" w:type="pct"/>
            <w:shd w:val="clear" w:color="auto" w:fill="auto"/>
            <w:tcMar>
              <w:right w:w="0" w:type="dxa"/>
            </w:tcMar>
          </w:tcPr>
          <w:p w14:paraId="293866CB" w14:textId="77777777" w:rsidR="008539B5" w:rsidRPr="00401106" w:rsidRDefault="008539B5" w:rsidP="008539B5">
            <w:pPr>
              <w:pStyle w:val="Rubrik4utannumrering"/>
              <w:rPr>
                <w:i/>
                <w:iCs/>
              </w:rPr>
            </w:pPr>
            <w:r w:rsidRPr="00401106">
              <w:rPr>
                <w:i/>
                <w:iCs/>
              </w:rPr>
              <w:t>Föreskrifter om information och rådgivning om genetiska tester</w:t>
            </w:r>
          </w:p>
          <w:p w14:paraId="73CC51B6" w14:textId="77777777" w:rsidR="008539B5" w:rsidRPr="00574282" w:rsidRDefault="008539B5" w:rsidP="008539B5">
            <w:pPr>
              <w:pStyle w:val="Brdtextmedindrag"/>
              <w:rPr>
                <w:i/>
              </w:rPr>
            </w:pPr>
          </w:p>
        </w:tc>
      </w:tr>
      <w:tr w:rsidR="008539B5" w14:paraId="78532D94" w14:textId="77777777" w:rsidTr="008539B5">
        <w:tc>
          <w:tcPr>
            <w:tcW w:w="2500" w:type="pct"/>
            <w:shd w:val="clear" w:color="auto" w:fill="auto"/>
            <w:tcMar>
              <w:left w:w="0" w:type="dxa"/>
            </w:tcMar>
          </w:tcPr>
          <w:p w14:paraId="21019475" w14:textId="77777777" w:rsidR="008539B5" w:rsidRDefault="008539B5" w:rsidP="008539B5">
            <w:pPr>
              <w:pStyle w:val="Brdtextmedindrag"/>
            </w:pPr>
          </w:p>
        </w:tc>
        <w:tc>
          <w:tcPr>
            <w:tcW w:w="2500" w:type="pct"/>
            <w:shd w:val="clear" w:color="auto" w:fill="auto"/>
            <w:tcMar>
              <w:right w:w="0" w:type="dxa"/>
            </w:tcMar>
          </w:tcPr>
          <w:p w14:paraId="54A91855" w14:textId="77777777" w:rsidR="008539B5" w:rsidRPr="00B303D8" w:rsidRDefault="008539B5" w:rsidP="008539B5">
            <w:pPr>
              <w:pStyle w:val="Brdtext"/>
              <w:rPr>
                <w:b/>
                <w:i/>
              </w:rPr>
            </w:pPr>
            <w:r>
              <w:rPr>
                <w:b/>
                <w:i/>
              </w:rPr>
              <w:t>5</w:t>
            </w:r>
            <w:r w:rsidRPr="00B303D8">
              <w:rPr>
                <w:b/>
                <w:i/>
              </w:rPr>
              <w:t> a §</w:t>
            </w:r>
          </w:p>
          <w:p w14:paraId="76175635" w14:textId="77777777" w:rsidR="008539B5" w:rsidRPr="00401106" w:rsidRDefault="008539B5" w:rsidP="008539B5">
            <w:pPr>
              <w:pStyle w:val="Brdtextmedindrag"/>
              <w:rPr>
                <w:i/>
                <w:iCs/>
              </w:rPr>
            </w:pPr>
            <w:r w:rsidRPr="00401106">
              <w:rPr>
                <w:i/>
                <w:iCs/>
              </w:rPr>
              <w:t>Regeringen eller den myn</w:t>
            </w:r>
            <w:r w:rsidRPr="00401106">
              <w:rPr>
                <w:i/>
                <w:iCs/>
              </w:rPr>
              <w:softHyphen/>
              <w:t>dig</w:t>
            </w:r>
            <w:r w:rsidRPr="00401106">
              <w:rPr>
                <w:i/>
                <w:iCs/>
              </w:rPr>
              <w:softHyphen/>
              <w:t>het som regeringen bestämmer får meddela föreskrifter om den information som ska ges till patienten och om den tillgång till rådgivning som ska finnas i fråga om ett genetiskt test enligt artikel 4 i förordning (EU) 2017/746</w:t>
            </w:r>
            <w:r>
              <w:rPr>
                <w:i/>
                <w:iCs/>
              </w:rPr>
              <w:t>.</w:t>
            </w:r>
          </w:p>
        </w:tc>
      </w:tr>
    </w:tbl>
    <w:p w14:paraId="2A08908F" w14:textId="77777777" w:rsidR="008539B5" w:rsidRDefault="008539B5" w:rsidP="008539B5">
      <w:pPr>
        <w:pStyle w:val="Brdtext"/>
        <w:spacing w:before="230"/>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44A0224A" w14:textId="77777777" w:rsidTr="008539B5">
        <w:tc>
          <w:tcPr>
            <w:tcW w:w="2500" w:type="pct"/>
            <w:shd w:val="clear" w:color="auto" w:fill="auto"/>
            <w:tcMar>
              <w:left w:w="0" w:type="dxa"/>
            </w:tcMar>
          </w:tcPr>
          <w:p w14:paraId="259E994A" w14:textId="77777777" w:rsidR="008539B5" w:rsidRDefault="008539B5" w:rsidP="008539B5">
            <w:pPr>
              <w:pStyle w:val="Brdtextmedindrag"/>
            </w:pPr>
            <w:r w:rsidRPr="007A470D">
              <w:t>Regeringen eller den myndighet som regeringen bestämmer får meddela föreskrifter om vilka ut</w:t>
            </w:r>
            <w:r>
              <w:softHyphen/>
            </w:r>
            <w:r w:rsidRPr="007A470D">
              <w:t>bildningar inom juridik, medicin, farmaci, ingenjörsvetenskap eller annan relevant vetenskaplig disci</w:t>
            </w:r>
            <w:r>
              <w:softHyphen/>
            </w:r>
            <w:r w:rsidRPr="007A470D">
              <w:t>plin som den peson som har ansvar för att regelverket följs ska ha i enlighet med artik</w:t>
            </w:r>
            <w:r>
              <w:t>el</w:t>
            </w:r>
            <w:r w:rsidRPr="007A470D">
              <w:t xml:space="preserve"> 15.1</w:t>
            </w:r>
            <w:r>
              <w:t>, 15.2</w:t>
            </w:r>
            <w:r w:rsidRPr="007A470D">
              <w:t xml:space="preserve"> och 15.6 i förordning (EU) 2017/745</w:t>
            </w:r>
            <w:r>
              <w:t>.</w:t>
            </w:r>
          </w:p>
        </w:tc>
        <w:tc>
          <w:tcPr>
            <w:tcW w:w="2500" w:type="pct"/>
            <w:shd w:val="clear" w:color="auto" w:fill="auto"/>
            <w:tcMar>
              <w:right w:w="0" w:type="dxa"/>
            </w:tcMar>
          </w:tcPr>
          <w:p w14:paraId="506B6F78" w14:textId="77777777" w:rsidR="008539B5" w:rsidRDefault="008539B5" w:rsidP="008539B5">
            <w:pPr>
              <w:pStyle w:val="Brdtextmedindrag"/>
            </w:pPr>
            <w:r w:rsidRPr="007A470D">
              <w:t>Regeringen eller den myndighet som regeringen bestämmer får meddela föreskrifter om vilka ut</w:t>
            </w:r>
            <w:r>
              <w:softHyphen/>
            </w:r>
            <w:r w:rsidRPr="007A470D">
              <w:t>bildningar inom juridik, medicin, farmaci, ingenjörsvetenskap eller annan relevant vetenskaplig disci</w:t>
            </w:r>
            <w:r>
              <w:softHyphen/>
            </w:r>
            <w:r w:rsidRPr="007A470D">
              <w:t>plin som den person som har ansvar för att regelverket följs ska ha i enlighet med artik</w:t>
            </w:r>
            <w:r>
              <w:t>e</w:t>
            </w:r>
            <w:r w:rsidRPr="007A470D">
              <w:t>l 15.1</w:t>
            </w:r>
            <w:r>
              <w:t>, 15.2</w:t>
            </w:r>
            <w:r w:rsidRPr="007A470D">
              <w:t xml:space="preserve"> och 15.6 i förordning (EU) 2017/745 </w:t>
            </w:r>
            <w:r w:rsidRPr="00CD3201">
              <w:rPr>
                <w:i/>
              </w:rPr>
              <w:t>och artik</w:t>
            </w:r>
            <w:r>
              <w:rPr>
                <w:i/>
              </w:rPr>
              <w:t>e</w:t>
            </w:r>
            <w:r w:rsidRPr="00CD3201">
              <w:rPr>
                <w:i/>
              </w:rPr>
              <w:t>l 15.1</w:t>
            </w:r>
            <w:r>
              <w:rPr>
                <w:i/>
              </w:rPr>
              <w:t>, 15.2</w:t>
            </w:r>
            <w:r w:rsidRPr="00CD3201">
              <w:rPr>
                <w:i/>
              </w:rPr>
              <w:t xml:space="preserve"> och 15.6 i förordning (EU) 2017/746</w:t>
            </w:r>
            <w:r>
              <w:rPr>
                <w:i/>
              </w:rPr>
              <w:t>.</w:t>
            </w:r>
          </w:p>
        </w:tc>
      </w:tr>
    </w:tbl>
    <w:p w14:paraId="4E50469A"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2534FE37" w14:textId="77777777" w:rsidTr="008539B5">
        <w:tc>
          <w:tcPr>
            <w:tcW w:w="2500" w:type="pct"/>
            <w:shd w:val="clear" w:color="auto" w:fill="auto"/>
            <w:tcMar>
              <w:left w:w="0" w:type="dxa"/>
            </w:tcMar>
          </w:tcPr>
          <w:p w14:paraId="78B153FD" w14:textId="77777777" w:rsidR="008539B5" w:rsidRDefault="008539B5" w:rsidP="008539B5">
            <w:pPr>
              <w:pStyle w:val="Rubrik4utannumrering"/>
            </w:pPr>
            <w:r w:rsidRPr="00881328">
              <w:t xml:space="preserve">Föreskrifter </w:t>
            </w:r>
            <w:r>
              <w:t xml:space="preserve">om </w:t>
            </w:r>
            <w:r w:rsidRPr="00881328">
              <w:t>kliniska prövningar</w:t>
            </w:r>
          </w:p>
        </w:tc>
        <w:tc>
          <w:tcPr>
            <w:tcW w:w="2500" w:type="pct"/>
            <w:shd w:val="clear" w:color="auto" w:fill="auto"/>
            <w:tcMar>
              <w:right w:w="0" w:type="dxa"/>
            </w:tcMar>
          </w:tcPr>
          <w:p w14:paraId="45F00D24" w14:textId="77777777" w:rsidR="008539B5" w:rsidRDefault="008539B5" w:rsidP="008539B5">
            <w:pPr>
              <w:pStyle w:val="Rubrik4utannumrering"/>
            </w:pPr>
            <w:r w:rsidRPr="00C95277">
              <w:t xml:space="preserve">Föreskrifter om kliniska prövningar </w:t>
            </w:r>
            <w:r w:rsidRPr="00C95277">
              <w:rPr>
                <w:i/>
                <w:iCs/>
              </w:rPr>
              <w:t>och prestandastudier</w:t>
            </w:r>
          </w:p>
        </w:tc>
      </w:tr>
    </w:tbl>
    <w:p w14:paraId="7D09392D" w14:textId="77777777" w:rsidR="008539B5" w:rsidRDefault="008539B5" w:rsidP="008539B5">
      <w:pPr>
        <w:pStyle w:val="Brdtext"/>
        <w:spacing w:before="230"/>
        <w:jc w:val="center"/>
      </w:pPr>
      <w:r>
        <w:t>12 §</w:t>
      </w:r>
    </w:p>
    <w:p w14:paraId="65E37233" w14:textId="77777777" w:rsidR="008539B5" w:rsidRPr="00C95277" w:rsidRDefault="008539B5" w:rsidP="008539B5">
      <w:pPr>
        <w:pStyle w:val="Brdtextmedindrag"/>
      </w:pPr>
      <w:r w:rsidRPr="007A470D">
        <w:t>Regeringen eller den myndighet som regeringen bestämmer får med</w:t>
      </w:r>
      <w:r>
        <w:softHyphen/>
      </w:r>
      <w:r w:rsidRPr="007A470D">
        <w:t>dela föreskrifter om den behörighet som</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2046B99" w14:textId="77777777" w:rsidTr="008539B5">
        <w:tc>
          <w:tcPr>
            <w:tcW w:w="2500" w:type="pct"/>
            <w:shd w:val="clear" w:color="auto" w:fill="auto"/>
            <w:tcMar>
              <w:left w:w="0" w:type="dxa"/>
            </w:tcMar>
          </w:tcPr>
          <w:p w14:paraId="61A0FC4C" w14:textId="77777777" w:rsidR="008539B5" w:rsidRDefault="008539B5" w:rsidP="008539B5">
            <w:pPr>
              <w:pStyle w:val="Brdtextmedindrag"/>
            </w:pPr>
            <w:r w:rsidRPr="007A470D">
              <w:t>1. krävs för att hålla det samtal med försökspersonen som anges i artikel 63.2 c i förordnin</w:t>
            </w:r>
            <w:r>
              <w:t>g (EU) 2017/745</w:t>
            </w:r>
            <w:r w:rsidRPr="007A470D">
              <w:t>,</w:t>
            </w:r>
          </w:p>
        </w:tc>
        <w:tc>
          <w:tcPr>
            <w:tcW w:w="2500" w:type="pct"/>
            <w:shd w:val="clear" w:color="auto" w:fill="auto"/>
            <w:tcMar>
              <w:right w:w="0" w:type="dxa"/>
            </w:tcMar>
          </w:tcPr>
          <w:p w14:paraId="77FBCD6B" w14:textId="77777777" w:rsidR="008539B5" w:rsidRDefault="008539B5" w:rsidP="008539B5">
            <w:pPr>
              <w:pStyle w:val="Brdtextmedindrag"/>
            </w:pPr>
            <w:r w:rsidRPr="007A470D">
              <w:t>1. krävs för att hålla det samtal med försökspersonen som anges i artikel 63.2 c i förordnin</w:t>
            </w:r>
            <w:r>
              <w:t>g (EU) 2017/745</w:t>
            </w:r>
            <w:r w:rsidRPr="007A470D">
              <w:t xml:space="preserve"> </w:t>
            </w:r>
            <w:r w:rsidRPr="00432169">
              <w:rPr>
                <w:i/>
              </w:rPr>
              <w:t>och artikel 59.2</w:t>
            </w:r>
            <w:r>
              <w:rPr>
                <w:i/>
              </w:rPr>
              <w:t> </w:t>
            </w:r>
            <w:r w:rsidRPr="00432169">
              <w:rPr>
                <w:i/>
              </w:rPr>
              <w:t>c i förordning (EU) 2017/746,</w:t>
            </w:r>
          </w:p>
        </w:tc>
      </w:tr>
      <w:tr w:rsidR="008539B5" w14:paraId="60640B08" w14:textId="77777777" w:rsidTr="008539B5">
        <w:tc>
          <w:tcPr>
            <w:tcW w:w="2500" w:type="pct"/>
            <w:shd w:val="clear" w:color="auto" w:fill="auto"/>
            <w:tcMar>
              <w:left w:w="0" w:type="dxa"/>
            </w:tcMar>
          </w:tcPr>
          <w:p w14:paraId="4EA08B72" w14:textId="77777777" w:rsidR="008539B5" w:rsidRPr="007A470D" w:rsidRDefault="008539B5" w:rsidP="008539B5">
            <w:pPr>
              <w:pStyle w:val="Brdtextmedindrag"/>
            </w:pPr>
            <w:r w:rsidRPr="007A470D">
              <w:t>2. en person ska ha för att till</w:t>
            </w:r>
            <w:r>
              <w:softHyphen/>
            </w:r>
            <w:r w:rsidRPr="007A470D">
              <w:t>handahålla den aktuella sjukvården under de förhållanden som gäller för kliniska prövningar i enlighet med artikel 6</w:t>
            </w:r>
            <w:r>
              <w:t>2</w:t>
            </w:r>
            <w:r w:rsidRPr="007A470D">
              <w:t>.</w:t>
            </w:r>
            <w:r>
              <w:t>4</w:t>
            </w:r>
            <w:r w:rsidRPr="007A470D">
              <w:t> j i förordning</w:t>
            </w:r>
            <w:r>
              <w:t xml:space="preserve"> (EU) 2017/745,</w:t>
            </w:r>
          </w:p>
        </w:tc>
        <w:tc>
          <w:tcPr>
            <w:tcW w:w="2500" w:type="pct"/>
            <w:shd w:val="clear" w:color="auto" w:fill="auto"/>
            <w:tcMar>
              <w:right w:w="0" w:type="dxa"/>
            </w:tcMar>
          </w:tcPr>
          <w:p w14:paraId="00127D78" w14:textId="77777777" w:rsidR="008539B5" w:rsidRPr="007A470D" w:rsidRDefault="008539B5" w:rsidP="008539B5">
            <w:pPr>
              <w:pStyle w:val="Brdtextmedindrag"/>
            </w:pPr>
            <w:r w:rsidRPr="007A470D">
              <w:t>2. en person ska ha för att till</w:t>
            </w:r>
            <w:r>
              <w:softHyphen/>
            </w:r>
            <w:r w:rsidRPr="007A470D">
              <w:t xml:space="preserve">handahålla den aktuella sjukvården under de förhållanden som gäller för kliniska prövningar </w:t>
            </w:r>
            <w:r w:rsidRPr="00226A39">
              <w:rPr>
                <w:i/>
              </w:rPr>
              <w:t>eller prestandastudier</w:t>
            </w:r>
            <w:r w:rsidRPr="007A470D">
              <w:t xml:space="preserve"> i enlighet med artikel 6</w:t>
            </w:r>
            <w:r>
              <w:t>2</w:t>
            </w:r>
            <w:r w:rsidRPr="007A470D">
              <w:t>.</w:t>
            </w:r>
            <w:r>
              <w:t>4</w:t>
            </w:r>
            <w:r w:rsidRPr="007A470D">
              <w:t> j i förordning</w:t>
            </w:r>
            <w:r>
              <w:t xml:space="preserve"> (EU) 2017/745</w:t>
            </w:r>
            <w:r w:rsidRPr="007A470D">
              <w:t xml:space="preserve"> </w:t>
            </w:r>
            <w:r>
              <w:rPr>
                <w:i/>
              </w:rPr>
              <w:t>och artikel 58.5 </w:t>
            </w:r>
            <w:r w:rsidRPr="00432169">
              <w:rPr>
                <w:i/>
              </w:rPr>
              <w:t>j i förordning (EU) 2017/746</w:t>
            </w:r>
            <w:r w:rsidRPr="007A470D">
              <w:t>,</w:t>
            </w:r>
          </w:p>
        </w:tc>
      </w:tr>
    </w:tbl>
    <w:p w14:paraId="790812B6" w14:textId="77777777" w:rsidR="008539B5" w:rsidRDefault="008539B5" w:rsidP="008539B5">
      <w:pPr>
        <w:pStyle w:val="Brdtextmedindrag"/>
      </w:pPr>
      <w:r w:rsidRPr="007A470D">
        <w:t>3. en person ska ha för att få vara prövare.</w:t>
      </w:r>
    </w:p>
    <w:p w14:paraId="45C2D1AB" w14:textId="77777777" w:rsidR="008539B5" w:rsidRDefault="008539B5" w:rsidP="008539B5">
      <w:pPr>
        <w:pStyle w:val="Brdtext"/>
        <w:spacing w:before="230"/>
        <w:jc w:val="center"/>
      </w:pPr>
      <w:r>
        <w:t>16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AF56ABF" w14:textId="77777777" w:rsidTr="008539B5">
        <w:tc>
          <w:tcPr>
            <w:tcW w:w="2500" w:type="pct"/>
            <w:shd w:val="clear" w:color="auto" w:fill="auto"/>
            <w:tcMar>
              <w:left w:w="0" w:type="dxa"/>
            </w:tcMar>
          </w:tcPr>
          <w:p w14:paraId="5DF26935" w14:textId="77777777" w:rsidR="008539B5" w:rsidRDefault="008539B5" w:rsidP="008539B5">
            <w:pPr>
              <w:pStyle w:val="Brdtextmedindrag"/>
            </w:pPr>
            <w:r w:rsidRPr="007A470D">
              <w:t>Regeringen eller den myndighet som regeringen bestämmer får meddela ytterligare föreskrifter i frågor som rör förordning (EU) 2017/745</w:t>
            </w:r>
            <w:r>
              <w:t xml:space="preserve"> </w:t>
            </w:r>
            <w:r w:rsidRPr="007A470D">
              <w:t>och denna lag och som behövs för att skydda människors hälsa och säkerhet</w:t>
            </w:r>
            <w:r>
              <w:t>.</w:t>
            </w:r>
          </w:p>
        </w:tc>
        <w:tc>
          <w:tcPr>
            <w:tcW w:w="2500" w:type="pct"/>
            <w:shd w:val="clear" w:color="auto" w:fill="auto"/>
            <w:tcMar>
              <w:right w:w="0" w:type="dxa"/>
            </w:tcMar>
          </w:tcPr>
          <w:p w14:paraId="37BAF929" w14:textId="77777777" w:rsidR="008539B5" w:rsidRDefault="008539B5" w:rsidP="008539B5">
            <w:pPr>
              <w:pStyle w:val="Brdtextmedindrag"/>
            </w:pPr>
            <w:r w:rsidRPr="007A470D">
              <w:t>Regeringen eller den myndighet som regeringen bestämmer får meddela ytterligare föreskrifter i frågor som rör förordning (EU) 2017/745</w:t>
            </w:r>
            <w:r w:rsidRPr="00A05DEA">
              <w:rPr>
                <w:i/>
              </w:rPr>
              <w:t xml:space="preserve">, förordning (EU) 2017/746 </w:t>
            </w:r>
            <w:r w:rsidRPr="007A470D">
              <w:t>och denna lag och som behövs för att skydda människors hälsa och säkerhet</w:t>
            </w:r>
            <w:r>
              <w:t>.</w:t>
            </w:r>
          </w:p>
        </w:tc>
      </w:tr>
    </w:tbl>
    <w:p w14:paraId="540CD47D" w14:textId="77777777" w:rsidR="008539B5" w:rsidRDefault="008539B5" w:rsidP="008539B5">
      <w:pPr>
        <w:pStyle w:val="Brdtext"/>
        <w:spacing w:before="230"/>
        <w:jc w:val="center"/>
      </w:pPr>
      <w:r>
        <w:t>17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E637AE7" w14:textId="77777777" w:rsidTr="008539B5">
        <w:tc>
          <w:tcPr>
            <w:tcW w:w="2500" w:type="pct"/>
            <w:shd w:val="clear" w:color="auto" w:fill="auto"/>
            <w:tcMar>
              <w:left w:w="0" w:type="dxa"/>
            </w:tcMar>
          </w:tcPr>
          <w:p w14:paraId="0B40949B" w14:textId="77777777" w:rsidR="008539B5" w:rsidRDefault="008539B5" w:rsidP="008539B5">
            <w:pPr>
              <w:pStyle w:val="Brdtextmedindrag"/>
            </w:pPr>
            <w:r w:rsidDel="00CF700C">
              <w:t xml:space="preserve">Den dokumentation </w:t>
            </w:r>
            <w:r w:rsidRPr="00562A52" w:rsidDel="00CF700C">
              <w:t>som</w:t>
            </w:r>
            <w:r w:rsidDel="00CF700C">
              <w:t xml:space="preserve"> av</w:t>
            </w:r>
            <w:r>
              <w:softHyphen/>
            </w:r>
            <w:r w:rsidDel="00CF700C">
              <w:t>ses i</w:t>
            </w:r>
            <w:r>
              <w:t xml:space="preserve"> </w:t>
            </w:r>
            <w:r w:rsidDel="00CF700C">
              <w:t>kapitel III avsnitt 7</w:t>
            </w:r>
            <w:r>
              <w:t xml:space="preserve"> </w:t>
            </w:r>
            <w:r w:rsidDel="00CF700C">
              <w:t>i bilaga IX</w:t>
            </w:r>
            <w:r>
              <w:t xml:space="preserve"> </w:t>
            </w:r>
            <w:r w:rsidDel="00CF700C">
              <w:t>till förordning (EU) 2017/745</w:t>
            </w:r>
            <w:r>
              <w:t xml:space="preserve"> </w:t>
            </w:r>
            <w:r w:rsidDel="00CF700C">
              <w:t xml:space="preserve">ska hållas tillgänglig för de behöriga myndigheter som utsetts enligt </w:t>
            </w:r>
            <w:r w:rsidRPr="00F532C0">
              <w:rPr>
                <w:i/>
              </w:rPr>
              <w:t>förordningen</w:t>
            </w:r>
            <w:r>
              <w:t xml:space="preserve"> </w:t>
            </w:r>
            <w:r w:rsidDel="00CF700C">
              <w:t xml:space="preserve">under den tid som anges i </w:t>
            </w:r>
            <w:r>
              <w:rPr>
                <w:i/>
              </w:rPr>
              <w:t xml:space="preserve">bilagan </w:t>
            </w:r>
            <w:r w:rsidDel="00CF700C">
              <w:t>även om tillverk</w:t>
            </w:r>
            <w:r>
              <w:softHyphen/>
            </w:r>
            <w:r w:rsidDel="00CF700C">
              <w:t>aren eller dennes auktoris</w:t>
            </w:r>
            <w:r>
              <w:softHyphen/>
            </w:r>
            <w:r w:rsidDel="00CF700C">
              <w:t>erade representant försätts i konkurs, går i likvidation eller upp</w:t>
            </w:r>
            <w:r>
              <w:softHyphen/>
            </w:r>
            <w:r w:rsidDel="00CF700C">
              <w:t>hör med sin verksamhet. Tillverk</w:t>
            </w:r>
            <w:r>
              <w:softHyphen/>
            </w:r>
            <w:r w:rsidDel="00CF700C">
              <w:t>aren eller dennes auktoriserade re</w:t>
            </w:r>
            <w:r>
              <w:softHyphen/>
            </w:r>
            <w:r w:rsidDel="00CF700C">
              <w:t>pre</w:t>
            </w:r>
            <w:r w:rsidRPr="009E3E74" w:rsidDel="00CF700C">
              <w:t xml:space="preserve">sentant ska i sådana fall anmäla till den </w:t>
            </w:r>
            <w:r w:rsidDel="00CF700C">
              <w:t>myndighet som regeringen bestäm</w:t>
            </w:r>
            <w:r>
              <w:softHyphen/>
            </w:r>
            <w:r w:rsidDel="00CF700C">
              <w:t>mer</w:t>
            </w:r>
            <w:r w:rsidRPr="009E3E74" w:rsidDel="00CF700C">
              <w:t xml:space="preserve"> vem som ansvarar för arkive</w:t>
            </w:r>
            <w:r>
              <w:softHyphen/>
            </w:r>
            <w:r w:rsidRPr="009E3E74" w:rsidDel="00CF700C">
              <w:t>ringen av handlingarna och var de förvaras</w:t>
            </w:r>
            <w:r>
              <w:t>.</w:t>
            </w:r>
          </w:p>
        </w:tc>
        <w:tc>
          <w:tcPr>
            <w:tcW w:w="2500" w:type="pct"/>
            <w:shd w:val="clear" w:color="auto" w:fill="auto"/>
            <w:tcMar>
              <w:right w:w="0" w:type="dxa"/>
            </w:tcMar>
          </w:tcPr>
          <w:p w14:paraId="4791C5F1" w14:textId="77777777" w:rsidR="008539B5" w:rsidRDefault="008539B5" w:rsidP="008539B5">
            <w:pPr>
              <w:pStyle w:val="Brdtextmedindrag"/>
            </w:pPr>
            <w:r w:rsidDel="00CF700C">
              <w:t xml:space="preserve">Den dokumentation </w:t>
            </w:r>
            <w:r w:rsidRPr="00562A52" w:rsidDel="00CF700C">
              <w:t>som</w:t>
            </w:r>
            <w:r w:rsidDel="00CF700C">
              <w:t xml:space="preserve"> av</w:t>
            </w:r>
            <w:r>
              <w:softHyphen/>
            </w:r>
            <w:r w:rsidDel="00CF700C">
              <w:t>ses i</w:t>
            </w:r>
            <w:r>
              <w:t xml:space="preserve"> </w:t>
            </w:r>
            <w:r w:rsidDel="00CF700C">
              <w:t>kapitel III avsnitt 7</w:t>
            </w:r>
            <w:r>
              <w:t xml:space="preserve"> </w:t>
            </w:r>
            <w:r w:rsidDel="00CF700C">
              <w:t>i bilaga IX</w:t>
            </w:r>
            <w:r>
              <w:t xml:space="preserve"> </w:t>
            </w:r>
            <w:r w:rsidDel="00CF700C">
              <w:t>till förordning (EU) 2017/745</w:t>
            </w:r>
            <w:r>
              <w:t xml:space="preserve"> </w:t>
            </w:r>
            <w:r w:rsidRPr="00F532C0">
              <w:rPr>
                <w:i/>
              </w:rPr>
              <w:t>och kapitel III avsnitt</w:t>
            </w:r>
            <w:r>
              <w:rPr>
                <w:i/>
              </w:rPr>
              <w:t> </w:t>
            </w:r>
            <w:r w:rsidRPr="00F532C0">
              <w:rPr>
                <w:i/>
              </w:rPr>
              <w:t>6 bilaga IX till förordning 2017/746</w:t>
            </w:r>
            <w:r>
              <w:t xml:space="preserve"> </w:t>
            </w:r>
            <w:r w:rsidDel="00CF700C">
              <w:t>ska hållas till</w:t>
            </w:r>
            <w:r>
              <w:softHyphen/>
            </w:r>
            <w:r w:rsidDel="00CF700C">
              <w:t>gänglig för de behöriga myndig</w:t>
            </w:r>
            <w:r>
              <w:softHyphen/>
            </w:r>
            <w:r w:rsidDel="00CF700C">
              <w:t xml:space="preserve">heter som utsetts enligt </w:t>
            </w:r>
            <w:r w:rsidRPr="00F532C0">
              <w:rPr>
                <w:i/>
              </w:rPr>
              <w:t xml:space="preserve">respektive </w:t>
            </w:r>
            <w:r w:rsidRPr="00F532C0" w:rsidDel="00CF700C">
              <w:rPr>
                <w:i/>
              </w:rPr>
              <w:t>förordning</w:t>
            </w:r>
            <w:r w:rsidRPr="00F532C0">
              <w:rPr>
                <w:i/>
              </w:rPr>
              <w:t>ar</w:t>
            </w:r>
            <w:r w:rsidDel="00CF700C">
              <w:t xml:space="preserve"> under den tid som anges i </w:t>
            </w:r>
            <w:r>
              <w:rPr>
                <w:i/>
              </w:rPr>
              <w:t xml:space="preserve">bilagorna </w:t>
            </w:r>
            <w:r w:rsidDel="00CF700C">
              <w:t>även om tillverk</w:t>
            </w:r>
            <w:r>
              <w:softHyphen/>
            </w:r>
            <w:r w:rsidDel="00CF700C">
              <w:t>aren eller dennes auktoriserade representant försätts i konkurs, går i likvidation eller upp</w:t>
            </w:r>
            <w:r>
              <w:softHyphen/>
            </w:r>
            <w:r w:rsidDel="00CF700C">
              <w:t>hör med sin verksamhet. Tillverkaren eller dennes auktoriserade repre</w:t>
            </w:r>
            <w:r w:rsidRPr="009E3E74" w:rsidDel="00CF700C">
              <w:t xml:space="preserve">sentant ska i sådana fall anmäla till den </w:t>
            </w:r>
            <w:r w:rsidDel="00CF700C">
              <w:t>myndighet som regeringen bestäm</w:t>
            </w:r>
            <w:r>
              <w:softHyphen/>
            </w:r>
            <w:r w:rsidDel="00CF700C">
              <w:t>mer</w:t>
            </w:r>
            <w:r w:rsidRPr="009E3E74" w:rsidDel="00CF700C">
              <w:t xml:space="preserve"> vem som ansvarar för arkiveringen av handlingarna och var de förvaras</w:t>
            </w:r>
            <w:r>
              <w:t>.</w:t>
            </w:r>
          </w:p>
        </w:tc>
      </w:tr>
    </w:tbl>
    <w:p w14:paraId="096ECD48" w14:textId="77777777" w:rsidR="008539B5" w:rsidRPr="00811E52" w:rsidRDefault="008539B5" w:rsidP="008539B5">
      <w:pPr>
        <w:pStyle w:val="Slutstreck"/>
      </w:pPr>
      <w:r w:rsidRPr="00811E52">
        <w:t>                      </w:t>
      </w:r>
    </w:p>
    <w:p w14:paraId="7AC60311" w14:textId="77777777" w:rsidR="008539B5" w:rsidRDefault="008539B5" w:rsidP="008539B5">
      <w:pPr>
        <w:pStyle w:val="Brdtextmedindrag"/>
      </w:pPr>
      <w:r w:rsidRPr="008F617B">
        <w:t>Denna lag träder i kraft den 26 maj 2022</w:t>
      </w:r>
      <w:r>
        <w:t>.</w:t>
      </w:r>
    </w:p>
    <w:p w14:paraId="1970A10F" w14:textId="77777777" w:rsidR="008539B5" w:rsidRPr="00830602" w:rsidRDefault="008539B5" w:rsidP="008539B5">
      <w:pPr>
        <w:pStyle w:val="Brdtextmedindrag"/>
      </w:pPr>
    </w:p>
    <w:p w14:paraId="10DF75EC" w14:textId="77777777" w:rsidR="008539B5" w:rsidRDefault="008539B5" w:rsidP="008539B5">
      <w:pPr>
        <w:pStyle w:val="Brdtextmedindrag"/>
      </w:pPr>
    </w:p>
    <w:p w14:paraId="1B54BB02" w14:textId="77777777" w:rsidR="008539B5" w:rsidRDefault="008539B5" w:rsidP="008539B5">
      <w:pPr>
        <w:pStyle w:val="Rubrik2utannumrering"/>
        <w:tabs>
          <w:tab w:val="clear" w:pos="907"/>
          <w:tab w:val="left" w:pos="851"/>
        </w:tabs>
        <w:spacing w:before="0"/>
        <w:ind w:left="567" w:hanging="567"/>
        <w:sectPr w:rsidR="008539B5" w:rsidSect="008539B5">
          <w:headerReference w:type="even" r:id="rId291"/>
          <w:headerReference w:type="default" r:id="rId292"/>
          <w:footerReference w:type="even" r:id="rId293"/>
          <w:footerReference w:type="default" r:id="rId294"/>
          <w:footerReference w:type="first" r:id="rId295"/>
          <w:pgSz w:w="9356" w:h="13721" w:code="9"/>
          <w:pgMar w:top="794" w:right="2438" w:bottom="1191" w:left="1021" w:header="0" w:footer="709" w:gutter="0"/>
          <w:cols w:space="708"/>
          <w:docGrid w:linePitch="360"/>
        </w:sectPr>
      </w:pPr>
    </w:p>
    <w:p w14:paraId="67BB9E6C" w14:textId="6955CADF" w:rsidR="008539B5" w:rsidRDefault="008539B5" w:rsidP="008539B5">
      <w:pPr>
        <w:pStyle w:val="Rubrik2utannumrering"/>
        <w:tabs>
          <w:tab w:val="clear" w:pos="907"/>
          <w:tab w:val="left" w:pos="851"/>
        </w:tabs>
        <w:spacing w:before="0"/>
        <w:ind w:left="567" w:hanging="567"/>
      </w:pPr>
      <w:r>
        <w:t>1.4</w:t>
      </w:r>
      <w:r>
        <w:tab/>
        <w:t xml:space="preserve">Förslag till lag med kompletterande </w:t>
      </w:r>
      <w:r>
        <w:br/>
        <w:t>bestämmelser om etisk granskning till EU:s förordningar om medicintekniska produkter</w:t>
      </w:r>
    </w:p>
    <w:p w14:paraId="23B97E36" w14:textId="77777777" w:rsidR="008539B5" w:rsidRDefault="008539B5" w:rsidP="008539B5">
      <w:pPr>
        <w:pStyle w:val="Brdtext"/>
      </w:pPr>
      <w:r>
        <w:t>Härigenom föreskrivs följande.</w:t>
      </w:r>
    </w:p>
    <w:p w14:paraId="1E2BA374" w14:textId="77777777" w:rsidR="008539B5" w:rsidRPr="000E2F71" w:rsidRDefault="008539B5" w:rsidP="008539B5">
      <w:pPr>
        <w:pStyle w:val="Rubrik4utannumrering"/>
      </w:pPr>
      <w:r w:rsidRPr="000E2F71">
        <w:t>Inledande bestämmelser</w:t>
      </w:r>
    </w:p>
    <w:p w14:paraId="0B2A57B6" w14:textId="77777777" w:rsidR="008539B5" w:rsidRDefault="008539B5" w:rsidP="008539B5">
      <w:pPr>
        <w:pStyle w:val="Brdtext"/>
      </w:pPr>
      <w:r w:rsidRPr="000E2F71">
        <w:rPr>
          <w:b/>
        </w:rPr>
        <w:t>1 §</w:t>
      </w:r>
      <w:r w:rsidRPr="000E2F71">
        <w:t>   </w:t>
      </w:r>
      <w:r>
        <w:t>Denna lag kom</w:t>
      </w:r>
      <w:r>
        <w:softHyphen/>
        <w:t>plet</w:t>
      </w:r>
      <w:r>
        <w:softHyphen/>
        <w:t xml:space="preserve">terar </w:t>
      </w:r>
      <w:r w:rsidRPr="00F7547E">
        <w:t>Europaparlamentets och rådets för</w:t>
      </w:r>
      <w:r>
        <w:softHyphen/>
      </w:r>
      <w:r w:rsidRPr="00F7547E">
        <w:t>ord</w:t>
      </w:r>
      <w:r>
        <w:softHyphen/>
      </w:r>
      <w:r w:rsidRPr="00F7547E">
        <w:t>ning (EU) 2017/745 av den 5 april 2017 om medicinteknisk</w:t>
      </w:r>
      <w:r>
        <w:t>a pro</w:t>
      </w:r>
      <w:r>
        <w:softHyphen/>
        <w:t>dukter, om ändring av dire</w:t>
      </w:r>
      <w:r w:rsidRPr="00F7547E">
        <w:t>ktiv 2001/83/EG, förordning (EG) nr 178/2002 och förordning (EG) nr 1223/2009 och om upp</w:t>
      </w:r>
      <w:r>
        <w:softHyphen/>
      </w:r>
      <w:r w:rsidRPr="00F7547E">
        <w:t>häv</w:t>
      </w:r>
      <w:r>
        <w:softHyphen/>
      </w:r>
      <w:r w:rsidRPr="00F7547E">
        <w:t>ande av rådets dir</w:t>
      </w:r>
      <w:r>
        <w:t>ektiv 90/385/EEG och 93/42/EEG, i denna lag kallad EU-förordningen.</w:t>
      </w:r>
    </w:p>
    <w:p w14:paraId="727387ED" w14:textId="77777777" w:rsidR="008539B5" w:rsidRDefault="008539B5" w:rsidP="008539B5">
      <w:pPr>
        <w:pStyle w:val="Brdtextmedindrag"/>
      </w:pPr>
      <w:r>
        <w:t>Enligt artikel 62.3 i EU-förordningen ska vissa kliniska pröv</w:t>
      </w:r>
      <w:r>
        <w:softHyphen/>
        <w:t>ning</w:t>
      </w:r>
      <w:r>
        <w:softHyphen/>
        <w:t>ar vara föremål för vetenskaplig och etisk granskning. Lagen inne</w:t>
      </w:r>
      <w:r>
        <w:softHyphen/>
        <w:t>håll</w:t>
      </w:r>
      <w:r>
        <w:softHyphen/>
        <w:t>er bestämmelser om den etiska granskningen av an</w:t>
      </w:r>
      <w:r>
        <w:softHyphen/>
        <w:t>sök</w:t>
      </w:r>
      <w:r>
        <w:softHyphen/>
        <w:t>ningar och an</w:t>
      </w:r>
      <w:r>
        <w:softHyphen/>
        <w:t>mälningar för att få genomföra en klinisk pröv</w:t>
      </w:r>
      <w:r>
        <w:softHyphen/>
        <w:t>ning.</w:t>
      </w:r>
    </w:p>
    <w:p w14:paraId="553292BF" w14:textId="77777777" w:rsidR="008539B5" w:rsidRDefault="008539B5" w:rsidP="008539B5">
      <w:pPr>
        <w:pStyle w:val="Brdtextmedindrag"/>
      </w:pPr>
    </w:p>
    <w:p w14:paraId="103488C6" w14:textId="77777777" w:rsidR="008539B5" w:rsidRDefault="008539B5" w:rsidP="008539B5">
      <w:pPr>
        <w:pStyle w:val="Brdtext"/>
      </w:pPr>
      <w:r w:rsidRPr="000E2F71">
        <w:rPr>
          <w:b/>
        </w:rPr>
        <w:t>2 §</w:t>
      </w:r>
      <w:r w:rsidRPr="000E2F71">
        <w:t>    </w:t>
      </w:r>
      <w:bookmarkStart w:id="903" w:name="_Hlk25593623"/>
      <w:r w:rsidRPr="00E656ED">
        <w:t xml:space="preserve">Termer och uttryck i denna lag har samma betydelse som i </w:t>
      </w:r>
      <w:r w:rsidRPr="0003097D">
        <w:t>förordning (EU) 2017/745.</w:t>
      </w:r>
      <w:bookmarkEnd w:id="903"/>
    </w:p>
    <w:p w14:paraId="4A6FD02C" w14:textId="77777777" w:rsidR="008539B5" w:rsidRDefault="008539B5" w:rsidP="008539B5">
      <w:pPr>
        <w:pStyle w:val="Brdtextmedindrag"/>
      </w:pPr>
      <w:r w:rsidRPr="000E2F71">
        <w:t xml:space="preserve">Ytterligare kompletterande bestämmelser om tillstånd </w:t>
      </w:r>
      <w:r>
        <w:t>att genom</w:t>
      </w:r>
      <w:r>
        <w:softHyphen/>
      </w:r>
      <w:r>
        <w:softHyphen/>
        <w:t xml:space="preserve">föra en </w:t>
      </w:r>
      <w:r w:rsidRPr="000E2F71">
        <w:t xml:space="preserve">klinisk prövning finns </w:t>
      </w:r>
      <w:r>
        <w:t>i l</w:t>
      </w:r>
      <w:r w:rsidRPr="000E2F71">
        <w:t>agen (</w:t>
      </w:r>
      <w:r>
        <w:t>2020:000) med kom</w:t>
      </w:r>
      <w:r>
        <w:softHyphen/>
        <w:t>plett</w:t>
      </w:r>
      <w:r>
        <w:softHyphen/>
        <w:t>erande bestämmelser till EU:s förordningar om med</w:t>
      </w:r>
      <w:r>
        <w:softHyphen/>
        <w:t>icin</w:t>
      </w:r>
      <w:r>
        <w:softHyphen/>
        <w:t>tekniska produkter.</w:t>
      </w:r>
    </w:p>
    <w:p w14:paraId="3E920353" w14:textId="77777777" w:rsidR="008539B5" w:rsidRDefault="008539B5" w:rsidP="008539B5">
      <w:pPr>
        <w:pStyle w:val="Brdtextmedindrag"/>
      </w:pPr>
    </w:p>
    <w:p w14:paraId="02964ABE" w14:textId="77777777" w:rsidR="008539B5" w:rsidRDefault="008539B5" w:rsidP="008539B5">
      <w:pPr>
        <w:pStyle w:val="Brdtext"/>
      </w:pPr>
      <w:r>
        <w:rPr>
          <w:b/>
        </w:rPr>
        <w:t>3</w:t>
      </w:r>
      <w:r w:rsidRPr="000E2F71">
        <w:rPr>
          <w:b/>
        </w:rPr>
        <w:t> §</w:t>
      </w:r>
      <w:r w:rsidRPr="000E2F71">
        <w:t>    Den etiska granskningen ska utföras av Etikpröv</w:t>
      </w:r>
      <w:r w:rsidRPr="000E2F71">
        <w:softHyphen/>
        <w:t>nings</w:t>
      </w:r>
      <w:r>
        <w:softHyphen/>
      </w:r>
      <w:r w:rsidRPr="000E2F71">
        <w:t>myndigheten.</w:t>
      </w:r>
    </w:p>
    <w:p w14:paraId="5ABE085B" w14:textId="77777777" w:rsidR="008539B5" w:rsidRDefault="008539B5" w:rsidP="008539B5">
      <w:pPr>
        <w:pStyle w:val="Rubrik4utannumrering"/>
      </w:pPr>
      <w:r w:rsidRPr="000E2F71">
        <w:t xml:space="preserve">Etisk granskning av </w:t>
      </w:r>
      <w:r>
        <w:t xml:space="preserve">en </w:t>
      </w:r>
      <w:r w:rsidRPr="000E2F71">
        <w:t xml:space="preserve">ansökan om tillstånd till </w:t>
      </w:r>
      <w:r>
        <w:t xml:space="preserve">en </w:t>
      </w:r>
      <w:r w:rsidRPr="000E2F71">
        <w:t>klinisk prövning</w:t>
      </w:r>
      <w:r>
        <w:t xml:space="preserve"> </w:t>
      </w:r>
    </w:p>
    <w:p w14:paraId="475360C7" w14:textId="77777777" w:rsidR="008539B5" w:rsidRPr="000E2F71" w:rsidRDefault="008539B5" w:rsidP="008539B5">
      <w:pPr>
        <w:pStyle w:val="Brdtext"/>
      </w:pPr>
      <w:r>
        <w:rPr>
          <w:b/>
        </w:rPr>
        <w:t>4</w:t>
      </w:r>
      <w:r w:rsidRPr="000E2F71">
        <w:rPr>
          <w:b/>
        </w:rPr>
        <w:t> §</w:t>
      </w:r>
      <w:r w:rsidRPr="000E2F71">
        <w:t xml:space="preserve">    Resultatet av en etisk granskning </w:t>
      </w:r>
      <w:r>
        <w:t xml:space="preserve">enligt artiklarna 62.4 b, 75.3 b och 78.10 </w:t>
      </w:r>
      <w:r w:rsidRPr="0049053B">
        <w:t xml:space="preserve">i </w:t>
      </w:r>
      <w:r>
        <w:t>EU-</w:t>
      </w:r>
      <w:r w:rsidRPr="0049053B">
        <w:t>förordning</w:t>
      </w:r>
      <w:r>
        <w:t>en ska redovi</w:t>
      </w:r>
      <w:r w:rsidRPr="000E2F71">
        <w:t>sas i ett yttrande som beslutas av Etikprövningsmyndigheten och lämnas till Läke</w:t>
      </w:r>
      <w:r>
        <w:softHyphen/>
      </w:r>
      <w:r w:rsidRPr="000E2F71">
        <w:t>medels</w:t>
      </w:r>
      <w:r w:rsidRPr="000E2F71">
        <w:softHyphen/>
        <w:t xml:space="preserve">verket. </w:t>
      </w:r>
    </w:p>
    <w:p w14:paraId="64B49B57" w14:textId="77777777" w:rsidR="008539B5" w:rsidRPr="000E2F71" w:rsidRDefault="008539B5" w:rsidP="008539B5">
      <w:pPr>
        <w:pStyle w:val="Brdtextmedindrag"/>
      </w:pPr>
      <w:r>
        <w:t>Y</w:t>
      </w:r>
      <w:r w:rsidRPr="000E2F71">
        <w:t>ttrande</w:t>
      </w:r>
      <w:r>
        <w:t xml:space="preserve">t </w:t>
      </w:r>
      <w:r w:rsidRPr="000E2F71">
        <w:t>ska innehålla en bedömning av om en ansökan om till</w:t>
      </w:r>
      <w:r>
        <w:softHyphen/>
      </w:r>
      <w:r w:rsidRPr="000E2F71">
        <w:t xml:space="preserve">stånd </w:t>
      </w:r>
      <w:r>
        <w:t>att utföra</w:t>
      </w:r>
      <w:r w:rsidRPr="000E2F71">
        <w:t xml:space="preserve"> </w:t>
      </w:r>
      <w:r>
        <w:t xml:space="preserve">en </w:t>
      </w:r>
      <w:r w:rsidRPr="000E2F71">
        <w:t xml:space="preserve">klinisk </w:t>
      </w:r>
      <w:r>
        <w:t>p</w:t>
      </w:r>
      <w:r w:rsidRPr="000E2F71">
        <w:t xml:space="preserve">rövning </w:t>
      </w:r>
      <w:r>
        <w:t>ska</w:t>
      </w:r>
      <w:r w:rsidRPr="000E2F71">
        <w:t xml:space="preserve"> beviljas, beviljas på vissa vill</w:t>
      </w:r>
      <w:r>
        <w:softHyphen/>
      </w:r>
      <w:r w:rsidRPr="000E2F71">
        <w:t>kor eller avslås.</w:t>
      </w:r>
      <w:r>
        <w:t xml:space="preserve"> </w:t>
      </w:r>
    </w:p>
    <w:p w14:paraId="7FB84BC4" w14:textId="77777777" w:rsidR="008539B5" w:rsidRDefault="008539B5" w:rsidP="008539B5">
      <w:pPr>
        <w:pStyle w:val="Brdtextmedindrag"/>
      </w:pPr>
      <w:r w:rsidRPr="000E2F71">
        <w:t>Om en ansökan av</w:t>
      </w:r>
      <w:r w:rsidRPr="000E2F71">
        <w:softHyphen/>
        <w:t>ser an</w:t>
      </w:r>
      <w:r w:rsidRPr="000E2F71">
        <w:softHyphen/>
        <w:t xml:space="preserve">vändning av </w:t>
      </w:r>
      <w:r>
        <w:t xml:space="preserve">biologiskt material </w:t>
      </w:r>
      <w:r w:rsidRPr="000E2F71">
        <w:t>från försöks</w:t>
      </w:r>
      <w:r>
        <w:softHyphen/>
      </w:r>
      <w:r w:rsidRPr="000E2F71">
        <w:t>personer ska Etikpröv</w:t>
      </w:r>
      <w:r w:rsidRPr="000E2F71">
        <w:softHyphen/>
        <w:t>nings</w:t>
      </w:r>
      <w:r w:rsidRPr="000E2F71">
        <w:softHyphen/>
        <w:t>myndigheten i sitt yttrande föreslå vilka krav som ska gälla i fråga om information och sam</w:t>
      </w:r>
      <w:r>
        <w:softHyphen/>
      </w:r>
      <w:r w:rsidRPr="000E2F71">
        <w:t xml:space="preserve">tycke för användning av proverna. </w:t>
      </w:r>
    </w:p>
    <w:p w14:paraId="5C3FA55F" w14:textId="77777777" w:rsidR="008539B5" w:rsidRDefault="008539B5" w:rsidP="008539B5">
      <w:pPr>
        <w:pStyle w:val="Rubrik4utannumrering"/>
      </w:pPr>
      <w:r w:rsidRPr="000E2F71">
        <w:t xml:space="preserve">Etisk granskning </w:t>
      </w:r>
      <w:r>
        <w:t xml:space="preserve">i vissa fall </w:t>
      </w:r>
      <w:r w:rsidRPr="000E2F71">
        <w:t xml:space="preserve">av </w:t>
      </w:r>
      <w:r>
        <w:t>ansökan eller anmälan av</w:t>
      </w:r>
      <w:r w:rsidRPr="000E2F71">
        <w:t xml:space="preserve"> </w:t>
      </w:r>
      <w:r>
        <w:t xml:space="preserve">en </w:t>
      </w:r>
      <w:r w:rsidRPr="000E2F71">
        <w:t>klinisk prövning</w:t>
      </w:r>
      <w:r>
        <w:t xml:space="preserve"> </w:t>
      </w:r>
    </w:p>
    <w:p w14:paraId="10B8216E" w14:textId="77777777" w:rsidR="008539B5" w:rsidRDefault="008539B5" w:rsidP="008539B5">
      <w:pPr>
        <w:pStyle w:val="Brdtextmedindrag"/>
        <w:ind w:firstLine="0"/>
      </w:pPr>
      <w:r w:rsidRPr="009F68DF">
        <w:rPr>
          <w:b/>
        </w:rPr>
        <w:t>5 §</w:t>
      </w:r>
      <w:r>
        <w:t>    </w:t>
      </w:r>
      <w:r w:rsidRPr="00153DF8">
        <w:t>Resultatet av en etisk granskning av</w:t>
      </w:r>
      <w:r>
        <w:t xml:space="preserve"> en ansökan enligt artikel 70.7 </w:t>
      </w:r>
      <w:r w:rsidRPr="00153DF8">
        <w:t>a i</w:t>
      </w:r>
      <w:r>
        <w:t xml:space="preserve"> EU-för</w:t>
      </w:r>
      <w:r w:rsidRPr="00153DF8">
        <w:t>ordning</w:t>
      </w:r>
      <w:r>
        <w:t xml:space="preserve">en </w:t>
      </w:r>
      <w:r w:rsidRPr="00153DF8">
        <w:t>ska redovisas i ett yttrande som beslutas av Etikprövningsmyn</w:t>
      </w:r>
      <w:r>
        <w:softHyphen/>
      </w:r>
      <w:r w:rsidRPr="00153DF8">
        <w:t>dig</w:t>
      </w:r>
      <w:r>
        <w:softHyphen/>
      </w:r>
      <w:r w:rsidRPr="00153DF8">
        <w:t>heten och ställs till sponsorn med kopia till Läkemedels</w:t>
      </w:r>
      <w:r>
        <w:softHyphen/>
      </w:r>
      <w:r w:rsidRPr="00153DF8">
        <w:t>verket.</w:t>
      </w:r>
      <w:r>
        <w:t xml:space="preserve"> </w:t>
      </w:r>
    </w:p>
    <w:p w14:paraId="02E72C5E" w14:textId="77777777" w:rsidR="008539B5" w:rsidRDefault="008539B5" w:rsidP="008539B5">
      <w:pPr>
        <w:pStyle w:val="Brdtextmedindrag"/>
      </w:pPr>
      <w:r w:rsidRPr="00153DF8">
        <w:t>Resultatet av en etisk granskning</w:t>
      </w:r>
      <w:r>
        <w:t xml:space="preserve"> av en </w:t>
      </w:r>
      <w:r w:rsidRPr="00153DF8">
        <w:t xml:space="preserve">anmälan enligt artikel 74.1 i </w:t>
      </w:r>
      <w:r>
        <w:t>EU-</w:t>
      </w:r>
      <w:r w:rsidRPr="00153DF8">
        <w:t>förordning</w:t>
      </w:r>
      <w:r>
        <w:t xml:space="preserve">en </w:t>
      </w:r>
      <w:r w:rsidRPr="00153DF8">
        <w:t xml:space="preserve">ska </w:t>
      </w:r>
      <w:r>
        <w:t xml:space="preserve">också </w:t>
      </w:r>
      <w:r w:rsidRPr="00153DF8">
        <w:t>redovisas i ett yttrande som beslutas av Etikprövningsmyn</w:t>
      </w:r>
      <w:r>
        <w:softHyphen/>
      </w:r>
      <w:r w:rsidRPr="00153DF8">
        <w:t>dig</w:t>
      </w:r>
      <w:r>
        <w:softHyphen/>
      </w:r>
      <w:r w:rsidRPr="00153DF8">
        <w:t>heten och ställs till sponsorn med kopia till Läkemedels</w:t>
      </w:r>
      <w:r>
        <w:softHyphen/>
      </w:r>
      <w:r w:rsidRPr="00153DF8">
        <w:t>verket.</w:t>
      </w:r>
    </w:p>
    <w:p w14:paraId="799DB67C" w14:textId="77777777" w:rsidR="008539B5" w:rsidRDefault="008539B5" w:rsidP="008539B5">
      <w:pPr>
        <w:pStyle w:val="Brdtextmedindrag"/>
      </w:pPr>
      <w:r>
        <w:t xml:space="preserve">Ett beslut i fråga om </w:t>
      </w:r>
      <w:r w:rsidRPr="000351D5">
        <w:t xml:space="preserve">en klinisk prövning </w:t>
      </w:r>
      <w:r>
        <w:t>i enlighet med artikel 70.7 </w:t>
      </w:r>
      <w:r w:rsidRPr="000351D5">
        <w:t xml:space="preserve">a i </w:t>
      </w:r>
      <w:r>
        <w:t xml:space="preserve">EU-förordningen </w:t>
      </w:r>
      <w:r w:rsidRPr="000351D5">
        <w:t xml:space="preserve">ska meddelas senast 40 dagar efter </w:t>
      </w:r>
      <w:r>
        <w:t>utgången av det valideringsdatum som avses i artikel 70.5 i den EU-förordningen.</w:t>
      </w:r>
    </w:p>
    <w:p w14:paraId="326EB6ED" w14:textId="77777777" w:rsidR="008539B5" w:rsidRDefault="008539B5" w:rsidP="008539B5">
      <w:pPr>
        <w:pStyle w:val="Rubrik4utannumrering"/>
      </w:pPr>
      <w:r>
        <w:t>Utgångspunkter för etisk granskning och beslutsförhet m.m.</w:t>
      </w:r>
    </w:p>
    <w:p w14:paraId="5C6C60A9" w14:textId="77777777" w:rsidR="008539B5" w:rsidRPr="000E2F71" w:rsidRDefault="008539B5" w:rsidP="008539B5">
      <w:pPr>
        <w:pStyle w:val="Brdtext"/>
      </w:pPr>
      <w:r>
        <w:rPr>
          <w:b/>
        </w:rPr>
        <w:t xml:space="preserve">6 </w:t>
      </w:r>
      <w:r w:rsidRPr="000E2F71">
        <w:rPr>
          <w:b/>
        </w:rPr>
        <w:t>§</w:t>
      </w:r>
      <w:r w:rsidRPr="000E2F71">
        <w:t>    </w:t>
      </w:r>
      <w:r>
        <w:t xml:space="preserve">Vad som anges </w:t>
      </w:r>
      <w:r w:rsidRPr="000E2F71">
        <w:t>i 7–11 §§ lagen (2003:460) om etik</w:t>
      </w:r>
      <w:r>
        <w:softHyphen/>
      </w:r>
      <w:r w:rsidRPr="000E2F71">
        <w:t>pröv</w:t>
      </w:r>
      <w:r>
        <w:softHyphen/>
      </w:r>
      <w:r w:rsidRPr="000E2F71">
        <w:t>ning av forsk</w:t>
      </w:r>
      <w:r>
        <w:softHyphen/>
      </w:r>
      <w:r w:rsidRPr="000E2F71">
        <w:t>ning som avser män</w:t>
      </w:r>
      <w:r w:rsidRPr="000E2F71">
        <w:softHyphen/>
        <w:t>niskor</w:t>
      </w:r>
      <w:r>
        <w:t xml:space="preserve"> ska ligga till grund för be</w:t>
      </w:r>
      <w:r>
        <w:softHyphen/>
        <w:t>dömning</w:t>
      </w:r>
      <w:r>
        <w:softHyphen/>
        <w:t xml:space="preserve">en vid granskning enligt 4 och 5 §§. </w:t>
      </w:r>
    </w:p>
    <w:p w14:paraId="44C526EF" w14:textId="77777777" w:rsidR="008539B5" w:rsidRPr="000E2F71" w:rsidRDefault="008539B5" w:rsidP="008539B5">
      <w:pPr>
        <w:pStyle w:val="Brdtextmedindrag"/>
      </w:pPr>
      <w:r w:rsidRPr="000E2F71">
        <w:t xml:space="preserve">Vid etisk granskning av en ansökan om tillstånd att </w:t>
      </w:r>
      <w:r>
        <w:t>genom</w:t>
      </w:r>
      <w:r w:rsidRPr="000E2F71">
        <w:t xml:space="preserve">föra </w:t>
      </w:r>
      <w:r>
        <w:t xml:space="preserve">en </w:t>
      </w:r>
      <w:r w:rsidRPr="000E2F71">
        <w:t xml:space="preserve">klinisk prövning </w:t>
      </w:r>
      <w:r>
        <w:t>eller anmälan av en klinisk pröv</w:t>
      </w:r>
      <w:r>
        <w:softHyphen/>
        <w:t>ning ska 25</w:t>
      </w:r>
      <w:r w:rsidRPr="000E2F71">
        <w:t>–</w:t>
      </w:r>
      <w:r>
        <w:t>28 §§</w:t>
      </w:r>
      <w:r w:rsidRPr="000E2F71">
        <w:t xml:space="preserve"> lag</w:t>
      </w:r>
      <w:r>
        <w:softHyphen/>
      </w:r>
      <w:r w:rsidRPr="000E2F71">
        <w:t>en om etikprövning av forskning som avser män</w:t>
      </w:r>
      <w:r>
        <w:softHyphen/>
      </w:r>
      <w:r w:rsidRPr="000E2F71">
        <w:t>niskor tilläm</w:t>
      </w:r>
      <w:r w:rsidRPr="000E2F71">
        <w:softHyphen/>
        <w:t xml:space="preserve">pas. </w:t>
      </w:r>
    </w:p>
    <w:p w14:paraId="5A737C1C" w14:textId="77777777" w:rsidR="008539B5" w:rsidRPr="000E2F71" w:rsidRDefault="008539B5" w:rsidP="008539B5">
      <w:pPr>
        <w:pStyle w:val="Rubrik4utannumrering"/>
      </w:pPr>
      <w:bookmarkStart w:id="904" w:name="_Hlk25765692"/>
      <w:bookmarkStart w:id="905" w:name="_Hlk25766257"/>
      <w:bookmarkEnd w:id="904"/>
      <w:bookmarkEnd w:id="905"/>
      <w:r w:rsidRPr="000E2F71">
        <w:t>Överklagande</w:t>
      </w:r>
    </w:p>
    <w:p w14:paraId="1B6D1D7C" w14:textId="77777777" w:rsidR="008539B5" w:rsidRDefault="008539B5" w:rsidP="008539B5">
      <w:pPr>
        <w:pStyle w:val="Brdtextmedindrag"/>
      </w:pPr>
      <w:r>
        <w:rPr>
          <w:b/>
        </w:rPr>
        <w:t>7</w:t>
      </w:r>
      <w:r w:rsidRPr="000E2F71">
        <w:rPr>
          <w:b/>
        </w:rPr>
        <w:t> §</w:t>
      </w:r>
      <w:r>
        <w:rPr>
          <w:b/>
        </w:rPr>
        <w:t> </w:t>
      </w:r>
      <w:r w:rsidRPr="000E2F71">
        <w:t xml:space="preserve">   Etikprövningsmyndighetens beslut </w:t>
      </w:r>
      <w:r>
        <w:t>enligt 5 § får överklagas till Över</w:t>
      </w:r>
      <w:r>
        <w:softHyphen/>
      </w:r>
      <w:r>
        <w:softHyphen/>
        <w:t>klagandenämnden för etikprövning av sponsorn om myn</w:t>
      </w:r>
      <w:r>
        <w:softHyphen/>
        <w:t>dig</w:t>
      </w:r>
      <w:r>
        <w:softHyphen/>
        <w:t>het</w:t>
      </w:r>
      <w:r>
        <w:softHyphen/>
        <w:t>en har avgjort ärendet och beslutet har gått sponsorn emot.</w:t>
      </w:r>
      <w:r w:rsidRPr="000E2F71">
        <w:t xml:space="preserve"> </w:t>
      </w:r>
      <w:r>
        <w:t xml:space="preserve">Andra beslut enligt denna lag </w:t>
      </w:r>
      <w:r w:rsidRPr="000E2F71">
        <w:t>får inte överklagas</w:t>
      </w:r>
      <w:r>
        <w:t>.</w:t>
      </w:r>
    </w:p>
    <w:p w14:paraId="4410D352" w14:textId="77777777" w:rsidR="008539B5" w:rsidRPr="00811E52" w:rsidRDefault="008539B5" w:rsidP="008539B5">
      <w:pPr>
        <w:pStyle w:val="Slutstreck"/>
      </w:pPr>
      <w:r w:rsidRPr="00811E52">
        <w:t>                      </w:t>
      </w:r>
    </w:p>
    <w:p w14:paraId="5487D03F" w14:textId="77777777" w:rsidR="008539B5" w:rsidRDefault="008539B5" w:rsidP="008539B5">
      <w:pPr>
        <w:pStyle w:val="Brdtextmedindrag"/>
      </w:pPr>
      <w:r>
        <w:t>Denna lag träder i kraft den 26 maj 2020.</w:t>
      </w:r>
    </w:p>
    <w:p w14:paraId="794CEA75" w14:textId="77777777" w:rsidR="008539B5" w:rsidRDefault="008539B5" w:rsidP="008539B5">
      <w:pPr>
        <w:pStyle w:val="Brdtextmedindrag"/>
      </w:pPr>
    </w:p>
    <w:p w14:paraId="16CB8816" w14:textId="77777777" w:rsidR="008539B5" w:rsidRPr="00830602" w:rsidRDefault="008539B5" w:rsidP="008539B5">
      <w:pPr>
        <w:pStyle w:val="Brdtextmedindrag"/>
      </w:pPr>
    </w:p>
    <w:p w14:paraId="691DC4A0" w14:textId="77777777" w:rsidR="008539B5" w:rsidRDefault="008539B5" w:rsidP="008539B5">
      <w:pPr>
        <w:pStyle w:val="Rubrik2utannumrering"/>
        <w:tabs>
          <w:tab w:val="left" w:pos="284"/>
        </w:tabs>
        <w:spacing w:before="0"/>
        <w:ind w:left="567" w:hanging="567"/>
        <w:sectPr w:rsidR="008539B5" w:rsidSect="008539B5">
          <w:headerReference w:type="even" r:id="rId296"/>
          <w:headerReference w:type="default" r:id="rId297"/>
          <w:footerReference w:type="even" r:id="rId298"/>
          <w:footerReference w:type="default" r:id="rId299"/>
          <w:footerReference w:type="first" r:id="rId300"/>
          <w:pgSz w:w="9356" w:h="13721" w:code="9"/>
          <w:pgMar w:top="794" w:right="2438" w:bottom="1191" w:left="1021" w:header="0" w:footer="709" w:gutter="0"/>
          <w:cols w:space="708"/>
          <w:docGrid w:linePitch="360"/>
        </w:sectPr>
      </w:pPr>
    </w:p>
    <w:p w14:paraId="193077F4" w14:textId="1C970815" w:rsidR="008539B5" w:rsidRDefault="008539B5" w:rsidP="008539B5">
      <w:pPr>
        <w:pStyle w:val="Rubrik2utannumrering"/>
        <w:tabs>
          <w:tab w:val="left" w:pos="284"/>
        </w:tabs>
        <w:spacing w:before="0"/>
        <w:ind w:left="567" w:hanging="567"/>
      </w:pPr>
      <w:r w:rsidRPr="00697AE2">
        <w:t>1.5</w:t>
      </w:r>
      <w:r>
        <w:tab/>
      </w:r>
      <w:r w:rsidRPr="00697AE2">
        <w:t xml:space="preserve">Förslag till lag om ändring i lagen (2020:000) </w:t>
      </w:r>
      <w:r>
        <w:br/>
      </w:r>
      <w:r w:rsidRPr="00697AE2">
        <w:t>med kompletterande bestämmelser om etisk granskning till EU:s förordningar om medicintekniska produkter</w:t>
      </w:r>
    </w:p>
    <w:p w14:paraId="73769BD0" w14:textId="77777777" w:rsidR="008539B5" w:rsidRDefault="008539B5" w:rsidP="008539B5">
      <w:pPr>
        <w:pStyle w:val="Brdtext"/>
      </w:pPr>
      <w:r w:rsidRPr="000E2F71">
        <w:t xml:space="preserve">Härigenom föreskrivs </w:t>
      </w:r>
      <w:r>
        <w:t xml:space="preserve">att 1, 2 och 4–6 §§ och rubrikerna närmast före 4 och 5 §§ </w:t>
      </w:r>
      <w:r w:rsidRPr="00517C3E">
        <w:t xml:space="preserve">lagen </w:t>
      </w:r>
      <w:r>
        <w:t xml:space="preserve">(2020:000) </w:t>
      </w:r>
      <w:r w:rsidRPr="00517C3E">
        <w:t>med kompletterande bestäm</w:t>
      </w:r>
      <w:r>
        <w:softHyphen/>
      </w:r>
      <w:r w:rsidRPr="00517C3E">
        <w:t>mels</w:t>
      </w:r>
      <w:r>
        <w:softHyphen/>
      </w:r>
      <w:r w:rsidRPr="00517C3E">
        <w:t>er om etisk granskning till EU:s förordning</w:t>
      </w:r>
      <w:r>
        <w:t>ar</w:t>
      </w:r>
      <w:r w:rsidRPr="00517C3E">
        <w:t xml:space="preserve"> om medicintekniska pro</w:t>
      </w:r>
      <w:r>
        <w:softHyphen/>
      </w:r>
      <w:r w:rsidRPr="00517C3E">
        <w:t xml:space="preserve">dukter </w:t>
      </w:r>
      <w:r>
        <w:t xml:space="preserve">ska ha </w:t>
      </w:r>
      <w:r w:rsidRPr="000E2F71">
        <w:t>följande</w:t>
      </w:r>
      <w:r>
        <w:t xml:space="preserve"> lydelse.</w:t>
      </w:r>
    </w:p>
    <w:p w14:paraId="2844620A"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2CDFC868" w14:textId="77777777" w:rsidTr="008539B5">
        <w:tc>
          <w:tcPr>
            <w:tcW w:w="2500" w:type="pct"/>
            <w:shd w:val="clear" w:color="auto" w:fill="auto"/>
            <w:tcMar>
              <w:left w:w="0" w:type="dxa"/>
            </w:tcMar>
          </w:tcPr>
          <w:p w14:paraId="6271EDA0" w14:textId="77777777" w:rsidR="008539B5" w:rsidRPr="005B0E77" w:rsidRDefault="008539B5" w:rsidP="008539B5">
            <w:pPr>
              <w:pStyle w:val="Brdtext"/>
              <w:rPr>
                <w:i/>
              </w:rPr>
            </w:pPr>
            <w:r w:rsidRPr="00697AE2">
              <w:rPr>
                <w:i/>
              </w:rPr>
              <w:t>Lydelse enligt avsnitt 1.4</w:t>
            </w:r>
          </w:p>
        </w:tc>
        <w:tc>
          <w:tcPr>
            <w:tcW w:w="2500" w:type="pct"/>
            <w:shd w:val="clear" w:color="auto" w:fill="auto"/>
            <w:tcMar>
              <w:right w:w="0" w:type="dxa"/>
            </w:tcMar>
          </w:tcPr>
          <w:p w14:paraId="47B604B7" w14:textId="77777777" w:rsidR="008539B5" w:rsidRPr="005B0E77" w:rsidRDefault="008539B5" w:rsidP="008539B5">
            <w:pPr>
              <w:pStyle w:val="Brdtext"/>
              <w:rPr>
                <w:i/>
              </w:rPr>
            </w:pPr>
            <w:r w:rsidRPr="005B0E77">
              <w:rPr>
                <w:i/>
              </w:rPr>
              <w:t>Föreslagen lydelse</w:t>
            </w:r>
          </w:p>
        </w:tc>
      </w:tr>
    </w:tbl>
    <w:p w14:paraId="20181526" w14:textId="77777777" w:rsidR="008539B5" w:rsidRDefault="008539B5" w:rsidP="008539B5">
      <w:pPr>
        <w:pStyle w:val="Brdtext"/>
        <w:jc w:val="center"/>
      </w:pPr>
    </w:p>
    <w:p w14:paraId="3BC43BC4" w14:textId="77777777" w:rsidR="008539B5" w:rsidRDefault="008539B5" w:rsidP="008539B5">
      <w:pPr>
        <w:pStyle w:val="Brdtext"/>
        <w:jc w:val="center"/>
        <w:sectPr w:rsidR="008539B5" w:rsidSect="008539B5">
          <w:headerReference w:type="even" r:id="rId301"/>
          <w:headerReference w:type="default" r:id="rId302"/>
          <w:footerReference w:type="even" r:id="rId303"/>
          <w:footerReference w:type="default" r:id="rId304"/>
          <w:footerReference w:type="first" r:id="rId305"/>
          <w:pgSz w:w="9356" w:h="13721" w:code="9"/>
          <w:pgMar w:top="794" w:right="2438" w:bottom="1191" w:left="1021" w:header="0" w:footer="709" w:gutter="0"/>
          <w:cols w:space="708"/>
          <w:docGrid w:linePitch="360"/>
        </w:sectPr>
      </w:pPr>
      <w:r>
        <w:t>1 §</w:t>
      </w:r>
    </w:p>
    <w:p w14:paraId="56F024B3" w14:textId="3300AB9C" w:rsidR="008539B5" w:rsidRDefault="008539B5" w:rsidP="008539B5">
      <w:pPr>
        <w:pStyle w:val="Brdtext"/>
        <w:jc w:val="center"/>
      </w:pPr>
      <w:r w:rsidRPr="00453987">
        <w:rPr>
          <w:rStyle w:val="Fotnotsreferens"/>
          <w:bC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8539B5" w14:paraId="5CE5F74A" w14:textId="77777777" w:rsidTr="008539B5">
        <w:tc>
          <w:tcPr>
            <w:tcW w:w="2500" w:type="pct"/>
            <w:shd w:val="clear" w:color="auto" w:fill="auto"/>
            <w:tcMar>
              <w:left w:w="0" w:type="dxa"/>
            </w:tcMar>
          </w:tcPr>
          <w:p w14:paraId="55BCD552" w14:textId="77777777" w:rsidR="008539B5" w:rsidRDefault="008539B5" w:rsidP="008539B5">
            <w:pPr>
              <w:pStyle w:val="Brdtextmedindrag"/>
            </w:pPr>
            <w:r>
              <w:t>Denna lag kom</w:t>
            </w:r>
            <w:r>
              <w:softHyphen/>
              <w:t>plet</w:t>
            </w:r>
            <w:r>
              <w:softHyphen/>
              <w:t xml:space="preserve">terar </w:t>
            </w:r>
            <w:r w:rsidRPr="00F7547E">
              <w:t>Europa</w:t>
            </w:r>
            <w:r>
              <w:softHyphen/>
            </w:r>
            <w:r w:rsidRPr="00F7547E">
              <w:t>parlamentets och rådets för</w:t>
            </w:r>
            <w:r>
              <w:softHyphen/>
            </w:r>
            <w:r w:rsidRPr="00F7547E">
              <w:t>ord</w:t>
            </w:r>
            <w:r>
              <w:softHyphen/>
            </w:r>
            <w:r w:rsidRPr="00F7547E">
              <w:t>ning (EU) 2017/745 av den 5 april 2017 om medicin</w:t>
            </w:r>
            <w:r>
              <w:softHyphen/>
            </w:r>
            <w:r w:rsidRPr="00F7547E">
              <w:t>tek</w:t>
            </w:r>
            <w:r>
              <w:softHyphen/>
            </w:r>
            <w:r w:rsidRPr="00F7547E">
              <w:t>ni</w:t>
            </w:r>
            <w:r>
              <w:softHyphen/>
            </w:r>
            <w:r w:rsidRPr="00F7547E">
              <w:t>sk</w:t>
            </w:r>
            <w:r>
              <w:t>a pro</w:t>
            </w:r>
            <w:r>
              <w:softHyphen/>
              <w:t>dukter, om ändring av dire</w:t>
            </w:r>
            <w:r w:rsidRPr="00F7547E">
              <w:t>k</w:t>
            </w:r>
            <w:r>
              <w:softHyphen/>
            </w:r>
            <w:r w:rsidRPr="00F7547E">
              <w:t>tiv 2001/83/EG, förord</w:t>
            </w:r>
            <w:r>
              <w:softHyphen/>
            </w:r>
            <w:r w:rsidRPr="00F7547E">
              <w:t>ning (EG) nr 178/2002 och för</w:t>
            </w:r>
            <w:r>
              <w:softHyphen/>
            </w:r>
            <w:r w:rsidRPr="00F7547E">
              <w:t>ord</w:t>
            </w:r>
            <w:r>
              <w:softHyphen/>
            </w:r>
            <w:r w:rsidRPr="00F7547E">
              <w:t>ning (EG) nr 1223/2009 och om upp</w:t>
            </w:r>
            <w:r>
              <w:softHyphen/>
            </w:r>
            <w:r w:rsidRPr="00F7547E">
              <w:t>hävande av rådets dir</w:t>
            </w:r>
            <w:r>
              <w:t>ektiv 90/385/EEG och 93/42/EEG,</w:t>
            </w:r>
            <w:r w:rsidRPr="00353261">
              <w:rPr>
                <w:i/>
              </w:rPr>
              <w:t xml:space="preserve"> i denna lag kallad EU-förordningen</w:t>
            </w:r>
          </w:p>
        </w:tc>
        <w:tc>
          <w:tcPr>
            <w:tcW w:w="2500" w:type="pct"/>
            <w:shd w:val="clear" w:color="auto" w:fill="auto"/>
            <w:tcMar>
              <w:right w:w="0" w:type="dxa"/>
            </w:tcMar>
          </w:tcPr>
          <w:p w14:paraId="48509304" w14:textId="77777777" w:rsidR="008539B5" w:rsidRDefault="008539B5" w:rsidP="008539B5">
            <w:pPr>
              <w:pStyle w:val="Brdtextmedindrag"/>
            </w:pPr>
            <w:r>
              <w:t xml:space="preserve">Denna </w:t>
            </w:r>
            <w:r w:rsidRPr="007C0FF1">
              <w:t>lag</w:t>
            </w:r>
            <w:r>
              <w:t xml:space="preserve"> kom</w:t>
            </w:r>
            <w:r>
              <w:softHyphen/>
              <w:t>plet</w:t>
            </w:r>
            <w:r>
              <w:softHyphen/>
              <w:t xml:space="preserve">terar </w:t>
            </w:r>
          </w:p>
          <w:p w14:paraId="5624CD54" w14:textId="77777777" w:rsidR="008539B5" w:rsidRDefault="008539B5" w:rsidP="008539B5">
            <w:pPr>
              <w:pStyle w:val="Brdtextmedindrag"/>
            </w:pPr>
            <w:r w:rsidRPr="007A3D83">
              <w:rPr>
                <w:i/>
              </w:rPr>
              <w:t>1.</w:t>
            </w:r>
            <w:r>
              <w:t> </w:t>
            </w:r>
            <w:r w:rsidRPr="00F7547E">
              <w:t>Europaparlamentets och rådets förordning (EU) 2017/745 av den 5 april 2017 om medicin</w:t>
            </w:r>
            <w:r>
              <w:softHyphen/>
            </w:r>
            <w:r w:rsidRPr="00F7547E">
              <w:t>tek</w:t>
            </w:r>
            <w:r>
              <w:softHyphen/>
            </w:r>
            <w:r w:rsidRPr="00F7547E">
              <w:t>ni</w:t>
            </w:r>
            <w:r>
              <w:softHyphen/>
            </w:r>
            <w:r w:rsidRPr="00F7547E">
              <w:t>sk</w:t>
            </w:r>
            <w:r>
              <w:t>a produkter, om ändr</w:t>
            </w:r>
            <w:r>
              <w:softHyphen/>
              <w:t>ing av dire</w:t>
            </w:r>
            <w:r w:rsidRPr="00F7547E">
              <w:t>ktiv 2001/83/EG, förordning (EG) nr 178/2002 och för</w:t>
            </w:r>
            <w:r>
              <w:softHyphen/>
            </w:r>
            <w:r w:rsidRPr="00F7547E">
              <w:t>ordning (EG) nr 1223/2009 och om upp</w:t>
            </w:r>
            <w:r>
              <w:softHyphen/>
            </w:r>
            <w:r w:rsidRPr="00F7547E">
              <w:t>häv</w:t>
            </w:r>
            <w:r>
              <w:softHyphen/>
            </w:r>
            <w:r w:rsidRPr="00F7547E">
              <w:t>ande av rådets dir</w:t>
            </w:r>
            <w:r>
              <w:t>ek</w:t>
            </w:r>
            <w:r>
              <w:softHyphen/>
              <w:t>tiv 90/385/EEG och 93/42/EEG</w:t>
            </w:r>
            <w:r w:rsidRPr="000362B9">
              <w:rPr>
                <w:i/>
              </w:rPr>
              <w:t>, och</w:t>
            </w:r>
          </w:p>
        </w:tc>
      </w:tr>
      <w:tr w:rsidR="008539B5" w14:paraId="446D282B" w14:textId="77777777" w:rsidTr="008539B5">
        <w:tc>
          <w:tcPr>
            <w:tcW w:w="2500" w:type="pct"/>
            <w:shd w:val="clear" w:color="auto" w:fill="auto"/>
            <w:tcMar>
              <w:left w:w="0" w:type="dxa"/>
            </w:tcMar>
          </w:tcPr>
          <w:p w14:paraId="7D4CC1AC" w14:textId="77777777" w:rsidR="008539B5" w:rsidRDefault="008539B5" w:rsidP="008539B5">
            <w:pPr>
              <w:pStyle w:val="Brdtextmedindrag"/>
            </w:pPr>
          </w:p>
        </w:tc>
        <w:tc>
          <w:tcPr>
            <w:tcW w:w="2500" w:type="pct"/>
            <w:shd w:val="clear" w:color="auto" w:fill="auto"/>
            <w:tcMar>
              <w:right w:w="0" w:type="dxa"/>
            </w:tcMar>
          </w:tcPr>
          <w:p w14:paraId="04AEE3FE" w14:textId="77777777" w:rsidR="008539B5" w:rsidRDefault="008539B5" w:rsidP="008539B5">
            <w:pPr>
              <w:pStyle w:val="Brdtextmedindrag"/>
            </w:pPr>
            <w:r w:rsidRPr="007A3D83">
              <w:rPr>
                <w:i/>
              </w:rPr>
              <w:t>2</w:t>
            </w:r>
            <w:r w:rsidRPr="00A158D2">
              <w:rPr>
                <w:i/>
              </w:rPr>
              <w:t>. Europaparlamentets och rådets förordning (EU) 2017/746 av den 5 april 2017 om medicintekniska produkter för in vitro-diag</w:t>
            </w:r>
            <w:r w:rsidRPr="00A158D2">
              <w:rPr>
                <w:i/>
              </w:rPr>
              <w:softHyphen/>
              <w:t>no</w:t>
            </w:r>
            <w:r w:rsidRPr="00A158D2">
              <w:rPr>
                <w:i/>
              </w:rPr>
              <w:softHyphen/>
              <w:t>s</w:t>
            </w:r>
            <w:r w:rsidRPr="00A158D2">
              <w:rPr>
                <w:i/>
              </w:rPr>
              <w:softHyphen/>
            </w:r>
            <w:r w:rsidRPr="00A158D2">
              <w:rPr>
                <w:i/>
              </w:rPr>
              <w:softHyphen/>
              <w:t>tik och om upp</w:t>
            </w:r>
            <w:r w:rsidRPr="00A158D2">
              <w:rPr>
                <w:i/>
              </w:rPr>
              <w:softHyphen/>
              <w:t>hävande av direktiv 98/79/EG och kommis</w:t>
            </w:r>
            <w:r w:rsidRPr="00A158D2">
              <w:rPr>
                <w:i/>
              </w:rPr>
              <w:softHyphen/>
              <w:t>sion</w:t>
            </w:r>
            <w:r w:rsidRPr="00A158D2">
              <w:rPr>
                <w:i/>
              </w:rPr>
              <w:softHyphen/>
              <w:t>ens beslut 2010/227/EU</w:t>
            </w:r>
            <w:r>
              <w:rPr>
                <w:i/>
              </w:rPr>
              <w:t>.</w:t>
            </w:r>
          </w:p>
        </w:tc>
      </w:tr>
      <w:tr w:rsidR="008539B5" w14:paraId="3C87AF11" w14:textId="77777777" w:rsidTr="008539B5">
        <w:tc>
          <w:tcPr>
            <w:tcW w:w="2500" w:type="pct"/>
            <w:shd w:val="clear" w:color="auto" w:fill="auto"/>
            <w:tcMar>
              <w:left w:w="0" w:type="dxa"/>
            </w:tcMar>
          </w:tcPr>
          <w:p w14:paraId="2AAAC97F" w14:textId="77777777" w:rsidR="008539B5" w:rsidRDefault="008539B5" w:rsidP="008539B5">
            <w:pPr>
              <w:pStyle w:val="Brdtextmedindrag"/>
            </w:pPr>
            <w:r>
              <w:t xml:space="preserve">Enligt artikel 62.3 i </w:t>
            </w:r>
            <w:r w:rsidRPr="007A3D83">
              <w:rPr>
                <w:i/>
              </w:rPr>
              <w:t>EU-för</w:t>
            </w:r>
            <w:r w:rsidRPr="007A3D83">
              <w:rPr>
                <w:i/>
              </w:rPr>
              <w:softHyphen/>
              <w:t>ord</w:t>
            </w:r>
            <w:r w:rsidRPr="007A3D83">
              <w:rPr>
                <w:i/>
              </w:rPr>
              <w:softHyphen/>
              <w:t>ningen</w:t>
            </w:r>
            <w:r>
              <w:t xml:space="preserve"> ska vissa kliniska prövningar vara föremål för vetenskap</w:t>
            </w:r>
            <w:r>
              <w:softHyphen/>
              <w:t>lig och etisk gransk</w:t>
            </w:r>
            <w:r>
              <w:softHyphen/>
              <w:t>ning. Lagen inne</w:t>
            </w:r>
            <w:r>
              <w:softHyphen/>
              <w:t>håller bestäm</w:t>
            </w:r>
            <w:r>
              <w:softHyphen/>
              <w:t>melser om den etiska gransk</w:t>
            </w:r>
            <w:r>
              <w:softHyphen/>
              <w:t>ningen av ansök</w:t>
            </w:r>
            <w:r>
              <w:softHyphen/>
              <w:t>ning</w:t>
            </w:r>
            <w:r>
              <w:softHyphen/>
              <w:t>ar och anmälningar för att få genom</w:t>
            </w:r>
            <w:r>
              <w:softHyphen/>
              <w:t>föra en klinisk prövning.</w:t>
            </w:r>
          </w:p>
        </w:tc>
        <w:tc>
          <w:tcPr>
            <w:tcW w:w="2500" w:type="pct"/>
            <w:shd w:val="clear" w:color="auto" w:fill="auto"/>
            <w:tcMar>
              <w:right w:w="0" w:type="dxa"/>
            </w:tcMar>
          </w:tcPr>
          <w:p w14:paraId="7500D8BD" w14:textId="77777777" w:rsidR="008539B5" w:rsidRPr="007A3D83" w:rsidRDefault="008539B5" w:rsidP="008539B5">
            <w:pPr>
              <w:pStyle w:val="Brdtextmedindrag"/>
              <w:rPr>
                <w:i/>
              </w:rPr>
            </w:pPr>
            <w:r>
              <w:t xml:space="preserve">Enligt artikel 62.3 i </w:t>
            </w:r>
            <w:r w:rsidRPr="007A3D83">
              <w:rPr>
                <w:i/>
              </w:rPr>
              <w:t>förordning (EU) 2017/745 och artikel 58.3 i förordning (EU) 2017/746</w:t>
            </w:r>
            <w:r>
              <w:t xml:space="preserve"> ska vissa kliniska pröv</w:t>
            </w:r>
            <w:r>
              <w:softHyphen/>
              <w:t xml:space="preserve">ningar </w:t>
            </w:r>
            <w:r w:rsidRPr="007A3D83">
              <w:rPr>
                <w:i/>
              </w:rPr>
              <w:t>och vissa pre</w:t>
            </w:r>
            <w:r>
              <w:rPr>
                <w:i/>
              </w:rPr>
              <w:softHyphen/>
            </w:r>
            <w:r w:rsidRPr="007A3D83">
              <w:rPr>
                <w:i/>
              </w:rPr>
              <w:t>standa</w:t>
            </w:r>
            <w:r>
              <w:rPr>
                <w:i/>
              </w:rPr>
              <w:softHyphen/>
            </w:r>
            <w:r w:rsidRPr="007A3D83">
              <w:rPr>
                <w:i/>
              </w:rPr>
              <w:t>studier</w:t>
            </w:r>
            <w:r>
              <w:t xml:space="preserve"> vara föremål för veten</w:t>
            </w:r>
            <w:r>
              <w:softHyphen/>
              <w:t>skaplig och etisk granskning. Lagen inne</w:t>
            </w:r>
            <w:r>
              <w:softHyphen/>
              <w:t>håller bestämmelser om den etiska granskningen av ansök</w:t>
            </w:r>
            <w:r>
              <w:softHyphen/>
              <w:t>ning</w:t>
            </w:r>
            <w:r>
              <w:softHyphen/>
              <w:t>ar och anmälningar för att få genomföra en kliniska pröv</w:t>
            </w:r>
            <w:r>
              <w:softHyphen/>
              <w:t xml:space="preserve">ning </w:t>
            </w:r>
            <w:r w:rsidRPr="0021087F">
              <w:rPr>
                <w:i/>
              </w:rPr>
              <w:t>eller en pr</w:t>
            </w:r>
            <w:r>
              <w:rPr>
                <w:i/>
              </w:rPr>
              <w:t>e</w:t>
            </w:r>
            <w:r>
              <w:rPr>
                <w:i/>
              </w:rPr>
              <w:softHyphen/>
            </w:r>
            <w:r w:rsidRPr="0021087F">
              <w:rPr>
                <w:i/>
              </w:rPr>
              <w:t>standa</w:t>
            </w:r>
            <w:r>
              <w:rPr>
                <w:i/>
              </w:rPr>
              <w:softHyphen/>
            </w:r>
            <w:r w:rsidRPr="0021087F">
              <w:rPr>
                <w:i/>
              </w:rPr>
              <w:t>studie</w:t>
            </w:r>
            <w:r>
              <w:rPr>
                <w:i/>
              </w:rPr>
              <w:t>.</w:t>
            </w:r>
          </w:p>
        </w:tc>
      </w:tr>
    </w:tbl>
    <w:p w14:paraId="3C53E1F0" w14:textId="77777777" w:rsidR="008539B5" w:rsidRDefault="008539B5" w:rsidP="008539B5">
      <w:pPr>
        <w:pStyle w:val="Brdtext"/>
        <w:jc w:val="center"/>
      </w:pPr>
    </w:p>
    <w:p w14:paraId="790F87F4" w14:textId="77777777" w:rsidR="008539B5" w:rsidRDefault="008539B5" w:rsidP="008539B5">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312F92F" w14:textId="77777777" w:rsidTr="008539B5">
        <w:tc>
          <w:tcPr>
            <w:tcW w:w="2500" w:type="pct"/>
            <w:shd w:val="clear" w:color="auto" w:fill="auto"/>
            <w:tcMar>
              <w:left w:w="0" w:type="dxa"/>
            </w:tcMar>
          </w:tcPr>
          <w:p w14:paraId="63DF9EB0" w14:textId="77777777" w:rsidR="008539B5" w:rsidRDefault="008539B5" w:rsidP="008539B5">
            <w:pPr>
              <w:pStyle w:val="Brdtextmedindrag"/>
            </w:pPr>
            <w:r w:rsidRPr="003A7343">
              <w:t>Termer och uttryck i denna lag har samma betydelse som i förordning (EU) 2017/745</w:t>
            </w:r>
            <w:r>
              <w:t>.</w:t>
            </w:r>
          </w:p>
        </w:tc>
        <w:tc>
          <w:tcPr>
            <w:tcW w:w="2500" w:type="pct"/>
            <w:shd w:val="clear" w:color="auto" w:fill="auto"/>
            <w:tcMar>
              <w:right w:w="0" w:type="dxa"/>
            </w:tcMar>
          </w:tcPr>
          <w:p w14:paraId="14D7BA4E" w14:textId="77777777" w:rsidR="008539B5" w:rsidRDefault="008539B5" w:rsidP="008539B5">
            <w:pPr>
              <w:pStyle w:val="Brdtextmedindrag"/>
            </w:pPr>
            <w:r w:rsidRPr="00E656ED">
              <w:t xml:space="preserve">Termer och uttryck i denna lag har samma betydelse som i </w:t>
            </w:r>
            <w:r w:rsidRPr="0003097D">
              <w:t xml:space="preserve">förordning (EU) 2017/745 </w:t>
            </w:r>
            <w:r w:rsidRPr="003A7343">
              <w:rPr>
                <w:i/>
              </w:rPr>
              <w:t>och förordning (EU) 2017/746</w:t>
            </w:r>
            <w:r>
              <w:rPr>
                <w:i/>
              </w:rPr>
              <w:t>.</w:t>
            </w:r>
          </w:p>
        </w:tc>
      </w:tr>
      <w:tr w:rsidR="008539B5" w14:paraId="1470A1F1" w14:textId="77777777" w:rsidTr="008539B5">
        <w:tc>
          <w:tcPr>
            <w:tcW w:w="2500" w:type="pct"/>
            <w:shd w:val="clear" w:color="auto" w:fill="auto"/>
            <w:tcMar>
              <w:left w:w="0" w:type="dxa"/>
            </w:tcMar>
          </w:tcPr>
          <w:p w14:paraId="79EE5869" w14:textId="77777777" w:rsidR="008539B5" w:rsidRPr="003A7343" w:rsidRDefault="008539B5" w:rsidP="008539B5">
            <w:pPr>
              <w:pStyle w:val="Brdtextmedindrag"/>
            </w:pPr>
            <w:r w:rsidRPr="000E2F71">
              <w:t>Ytterligare kompletterande be</w:t>
            </w:r>
            <w:r>
              <w:softHyphen/>
            </w:r>
            <w:r w:rsidRPr="000E2F71">
              <w:t xml:space="preserve">stämmelser om tillstånd </w:t>
            </w:r>
            <w:r>
              <w:t>att genom</w:t>
            </w:r>
            <w:r>
              <w:softHyphen/>
              <w:t xml:space="preserve">föra en </w:t>
            </w:r>
            <w:r w:rsidRPr="000E2F71">
              <w:t xml:space="preserve">klinisk prövning finns </w:t>
            </w:r>
            <w:r>
              <w:t>i l</w:t>
            </w:r>
            <w:r w:rsidRPr="000E2F71">
              <w:t>agen (</w:t>
            </w:r>
            <w:r>
              <w:t>2020:000) med kom</w:t>
            </w:r>
            <w:r>
              <w:softHyphen/>
              <w:t>pletterande bestämmelser till EU:s förordningar om medicin</w:t>
            </w:r>
            <w:r>
              <w:softHyphen/>
              <w:t>tekniska produkter.</w:t>
            </w:r>
          </w:p>
        </w:tc>
        <w:tc>
          <w:tcPr>
            <w:tcW w:w="2500" w:type="pct"/>
            <w:shd w:val="clear" w:color="auto" w:fill="auto"/>
            <w:tcMar>
              <w:right w:w="0" w:type="dxa"/>
            </w:tcMar>
          </w:tcPr>
          <w:p w14:paraId="47C2BA44" w14:textId="77777777" w:rsidR="008539B5" w:rsidRPr="00E656ED" w:rsidRDefault="008539B5" w:rsidP="008539B5">
            <w:pPr>
              <w:pStyle w:val="Brdtextmedindrag"/>
            </w:pPr>
            <w:r w:rsidRPr="000E2F71">
              <w:t xml:space="preserve">Ytterligare kompletterande bestämmelser om tillstånd </w:t>
            </w:r>
            <w:r>
              <w:t xml:space="preserve">att genomföra en </w:t>
            </w:r>
            <w:r w:rsidRPr="000E2F71">
              <w:t xml:space="preserve">klinisk prövning </w:t>
            </w:r>
            <w:r>
              <w:rPr>
                <w:i/>
              </w:rPr>
              <w:t>eller</w:t>
            </w:r>
            <w:r w:rsidRPr="007A3D83">
              <w:rPr>
                <w:i/>
              </w:rPr>
              <w:t xml:space="preserve"> en prestandastudie</w:t>
            </w:r>
            <w:r>
              <w:t xml:space="preserve"> finns i l</w:t>
            </w:r>
            <w:r w:rsidRPr="000E2F71">
              <w:t>agen (</w:t>
            </w:r>
            <w:r>
              <w:t>2020:000) med kom</w:t>
            </w:r>
            <w:r>
              <w:softHyphen/>
              <w:t>plett</w:t>
            </w:r>
            <w:r>
              <w:softHyphen/>
              <w:t>er</w:t>
            </w:r>
            <w:r>
              <w:softHyphen/>
              <w:t>ande bestämmelser till EU:s för</w:t>
            </w:r>
            <w:r>
              <w:softHyphen/>
              <w:t>ordningar om medicin</w:t>
            </w:r>
            <w:r>
              <w:softHyphen/>
              <w:t>tek</w:t>
            </w:r>
            <w:r>
              <w:softHyphen/>
              <w:t>ni</w:t>
            </w:r>
            <w:r>
              <w:softHyphen/>
              <w:t>ska produkter.</w:t>
            </w:r>
          </w:p>
        </w:tc>
      </w:tr>
      <w:tr w:rsidR="008539B5" w14:paraId="2EB470EA" w14:textId="77777777" w:rsidTr="008539B5">
        <w:tc>
          <w:tcPr>
            <w:tcW w:w="2500" w:type="pct"/>
            <w:shd w:val="clear" w:color="auto" w:fill="auto"/>
            <w:tcMar>
              <w:left w:w="0" w:type="dxa"/>
            </w:tcMar>
          </w:tcPr>
          <w:p w14:paraId="400148DB" w14:textId="77777777" w:rsidR="008539B5" w:rsidRPr="003A7343" w:rsidRDefault="008539B5" w:rsidP="008539B5">
            <w:pPr>
              <w:pStyle w:val="Brdtextmedindrag"/>
            </w:pPr>
          </w:p>
        </w:tc>
        <w:tc>
          <w:tcPr>
            <w:tcW w:w="2500" w:type="pct"/>
            <w:shd w:val="clear" w:color="auto" w:fill="auto"/>
            <w:tcMar>
              <w:right w:w="0" w:type="dxa"/>
            </w:tcMar>
          </w:tcPr>
          <w:p w14:paraId="0C54DD24" w14:textId="77777777" w:rsidR="008539B5" w:rsidRPr="00E656ED" w:rsidRDefault="008539B5" w:rsidP="008539B5">
            <w:pPr>
              <w:pStyle w:val="Brdtextmedindrag"/>
            </w:pPr>
          </w:p>
        </w:tc>
      </w:tr>
      <w:tr w:rsidR="008539B5" w14:paraId="60104CF0" w14:textId="77777777" w:rsidTr="008539B5">
        <w:tc>
          <w:tcPr>
            <w:tcW w:w="2500" w:type="pct"/>
            <w:shd w:val="clear" w:color="auto" w:fill="auto"/>
            <w:tcMar>
              <w:left w:w="0" w:type="dxa"/>
            </w:tcMar>
          </w:tcPr>
          <w:p w14:paraId="5B5C9BBF" w14:textId="77777777" w:rsidR="008539B5" w:rsidRPr="003A7343" w:rsidRDefault="008539B5" w:rsidP="008539B5">
            <w:pPr>
              <w:pStyle w:val="Rubrik4utannumrering"/>
            </w:pPr>
            <w:r w:rsidRPr="00697AE2">
              <w:t>Etisk granskning av ansökan om tillstånd till klinisk prövning</w:t>
            </w:r>
          </w:p>
        </w:tc>
        <w:tc>
          <w:tcPr>
            <w:tcW w:w="2500" w:type="pct"/>
            <w:shd w:val="clear" w:color="auto" w:fill="auto"/>
            <w:tcMar>
              <w:right w:w="0" w:type="dxa"/>
            </w:tcMar>
          </w:tcPr>
          <w:p w14:paraId="0ACFC6F5" w14:textId="77777777" w:rsidR="008539B5" w:rsidRPr="00E656ED" w:rsidRDefault="008539B5" w:rsidP="008539B5">
            <w:pPr>
              <w:pStyle w:val="Rubrik4utannumrering"/>
            </w:pPr>
            <w:r w:rsidRPr="00697AE2">
              <w:t xml:space="preserve">Etisk granskning av ansökan om tillstånd till en klinisk prövning </w:t>
            </w:r>
            <w:r w:rsidRPr="00697AE2">
              <w:rPr>
                <w:i/>
                <w:iCs/>
              </w:rPr>
              <w:t>eller en prestandastudie</w:t>
            </w:r>
          </w:p>
        </w:tc>
      </w:tr>
    </w:tbl>
    <w:p w14:paraId="6C648C45" w14:textId="77777777" w:rsidR="008539B5" w:rsidRDefault="008539B5" w:rsidP="008539B5">
      <w:pPr>
        <w:pStyle w:val="Brdtextmedindrag"/>
      </w:pPr>
    </w:p>
    <w:p w14:paraId="68662149" w14:textId="77777777" w:rsidR="008539B5" w:rsidRDefault="008539B5" w:rsidP="008539B5">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0CD45D2E" w14:textId="77777777" w:rsidTr="008539B5">
        <w:tc>
          <w:tcPr>
            <w:tcW w:w="2500" w:type="pct"/>
            <w:shd w:val="clear" w:color="auto" w:fill="auto"/>
            <w:tcMar>
              <w:left w:w="0" w:type="dxa"/>
            </w:tcMar>
          </w:tcPr>
          <w:p w14:paraId="3117CEDA" w14:textId="77777777" w:rsidR="008539B5" w:rsidRDefault="008539B5" w:rsidP="008539B5">
            <w:pPr>
              <w:pStyle w:val="Brdtextmedindrag"/>
            </w:pPr>
            <w:r w:rsidRPr="000E2F71">
              <w:t>Resultatet av en etisk gransk</w:t>
            </w:r>
            <w:r>
              <w:softHyphen/>
            </w:r>
            <w:r w:rsidRPr="000E2F71">
              <w:t xml:space="preserve">ning </w:t>
            </w:r>
            <w:r>
              <w:t xml:space="preserve">enligt artiklarna 62.4 b, 75.3 b och 78.10 </w:t>
            </w:r>
            <w:r w:rsidRPr="0049053B">
              <w:t xml:space="preserve">i </w:t>
            </w:r>
            <w:r w:rsidRPr="00F017F0">
              <w:rPr>
                <w:i/>
              </w:rPr>
              <w:t>EU-för</w:t>
            </w:r>
            <w:r>
              <w:rPr>
                <w:i/>
              </w:rPr>
              <w:softHyphen/>
            </w:r>
            <w:r w:rsidRPr="00F017F0">
              <w:rPr>
                <w:i/>
              </w:rPr>
              <w:t>ord</w:t>
            </w:r>
            <w:r>
              <w:rPr>
                <w:i/>
              </w:rPr>
              <w:softHyphen/>
            </w:r>
            <w:r w:rsidRPr="00F017F0">
              <w:rPr>
                <w:i/>
              </w:rPr>
              <w:t>ningen</w:t>
            </w:r>
            <w:r>
              <w:t xml:space="preserve"> ska redovi</w:t>
            </w:r>
            <w:r w:rsidRPr="000E2F71">
              <w:t>sas i ett ytt</w:t>
            </w:r>
            <w:r>
              <w:softHyphen/>
            </w:r>
            <w:r w:rsidRPr="000E2F71">
              <w:t>rande som beslutas av Etikpröv</w:t>
            </w:r>
            <w:r>
              <w:softHyphen/>
            </w:r>
            <w:r w:rsidRPr="000E2F71">
              <w:t>nings</w:t>
            </w:r>
            <w:r>
              <w:softHyphen/>
            </w:r>
            <w:r w:rsidRPr="000E2F71">
              <w:t>myndigheten och lämnas till Läkemedels</w:t>
            </w:r>
            <w:r w:rsidRPr="000E2F71">
              <w:softHyphen/>
              <w:t>verket</w:t>
            </w:r>
            <w:r>
              <w:t>.</w:t>
            </w:r>
          </w:p>
        </w:tc>
        <w:tc>
          <w:tcPr>
            <w:tcW w:w="2500" w:type="pct"/>
            <w:shd w:val="clear" w:color="auto" w:fill="auto"/>
            <w:tcMar>
              <w:right w:w="0" w:type="dxa"/>
            </w:tcMar>
          </w:tcPr>
          <w:p w14:paraId="79675928" w14:textId="77777777" w:rsidR="008539B5" w:rsidRDefault="008539B5" w:rsidP="008539B5">
            <w:pPr>
              <w:pStyle w:val="Brdtextmedindrag"/>
            </w:pPr>
            <w:bookmarkStart w:id="906" w:name="_Hlk19190005"/>
            <w:r w:rsidRPr="000E2F71">
              <w:t>Resultatet av en etisk gransk</w:t>
            </w:r>
            <w:r>
              <w:softHyphen/>
            </w:r>
            <w:r w:rsidRPr="000E2F71">
              <w:t xml:space="preserve">ning </w:t>
            </w:r>
            <w:r>
              <w:t xml:space="preserve">enligt artiklarna 62.4 b, 75.3 b och 78.10 </w:t>
            </w:r>
            <w:r w:rsidRPr="0049053B">
              <w:t xml:space="preserve">i </w:t>
            </w:r>
            <w:r w:rsidRPr="00F017F0">
              <w:rPr>
                <w:i/>
              </w:rPr>
              <w:t>för</w:t>
            </w:r>
            <w:r>
              <w:rPr>
                <w:i/>
              </w:rPr>
              <w:softHyphen/>
            </w:r>
            <w:r w:rsidRPr="00F017F0">
              <w:rPr>
                <w:i/>
              </w:rPr>
              <w:t>ord</w:t>
            </w:r>
            <w:r>
              <w:rPr>
                <w:i/>
              </w:rPr>
              <w:softHyphen/>
            </w:r>
            <w:r w:rsidRPr="00F017F0">
              <w:rPr>
                <w:i/>
              </w:rPr>
              <w:t>ning (EU) 2017/745 och artikl</w:t>
            </w:r>
            <w:r>
              <w:rPr>
                <w:i/>
              </w:rPr>
              <w:softHyphen/>
            </w:r>
            <w:r w:rsidRPr="00F017F0">
              <w:rPr>
                <w:i/>
              </w:rPr>
              <w:t>ar</w:t>
            </w:r>
            <w:r>
              <w:rPr>
                <w:i/>
              </w:rPr>
              <w:softHyphen/>
            </w:r>
            <w:r w:rsidRPr="00F017F0">
              <w:rPr>
                <w:i/>
              </w:rPr>
              <w:t>na 58.5</w:t>
            </w:r>
            <w:r>
              <w:rPr>
                <w:i/>
              </w:rPr>
              <w:t> </w:t>
            </w:r>
            <w:r w:rsidRPr="00F017F0">
              <w:rPr>
                <w:i/>
              </w:rPr>
              <w:t>b, 71.3</w:t>
            </w:r>
            <w:r>
              <w:rPr>
                <w:i/>
              </w:rPr>
              <w:t xml:space="preserve"> b </w:t>
            </w:r>
            <w:r w:rsidRPr="00F017F0">
              <w:rPr>
                <w:i/>
              </w:rPr>
              <w:t>och 74.10 i förordning (EU) 2017/746</w:t>
            </w:r>
            <w:r>
              <w:t xml:space="preserve"> ska redo</w:t>
            </w:r>
            <w:r>
              <w:softHyphen/>
              <w:t>vi</w:t>
            </w:r>
            <w:r w:rsidRPr="000E2F71">
              <w:t>sas i ett yttrande som beslutas av Etikprövnings</w:t>
            </w:r>
            <w:r>
              <w:softHyphen/>
            </w:r>
            <w:r w:rsidRPr="000E2F71">
              <w:t>myn</w:t>
            </w:r>
            <w:r>
              <w:softHyphen/>
            </w:r>
            <w:r w:rsidRPr="000E2F71">
              <w:t>dig</w:t>
            </w:r>
            <w:r>
              <w:softHyphen/>
            </w:r>
            <w:r w:rsidRPr="000E2F71">
              <w:t>heten och lämnas till Läke</w:t>
            </w:r>
            <w:r>
              <w:softHyphen/>
            </w:r>
            <w:r w:rsidRPr="000E2F71">
              <w:t>medels</w:t>
            </w:r>
            <w:r w:rsidRPr="000E2F71">
              <w:softHyphen/>
              <w:t>verket</w:t>
            </w:r>
            <w:bookmarkEnd w:id="906"/>
            <w:r>
              <w:t>.</w:t>
            </w:r>
          </w:p>
        </w:tc>
      </w:tr>
      <w:tr w:rsidR="008539B5" w14:paraId="5987A1B6" w14:textId="77777777" w:rsidTr="008539B5">
        <w:tc>
          <w:tcPr>
            <w:tcW w:w="2500" w:type="pct"/>
            <w:shd w:val="clear" w:color="auto" w:fill="auto"/>
            <w:tcMar>
              <w:left w:w="0" w:type="dxa"/>
            </w:tcMar>
          </w:tcPr>
          <w:p w14:paraId="4A0754C0" w14:textId="77777777" w:rsidR="008539B5" w:rsidRPr="000E2F71" w:rsidRDefault="008539B5" w:rsidP="008539B5">
            <w:pPr>
              <w:pStyle w:val="Brdtextmedindrag"/>
            </w:pPr>
            <w:r>
              <w:t>Y</w:t>
            </w:r>
            <w:r w:rsidRPr="000E2F71">
              <w:t>ttrande</w:t>
            </w:r>
            <w:r>
              <w:t xml:space="preserve">t </w:t>
            </w:r>
            <w:r w:rsidRPr="000E2F71">
              <w:t>ska innehålla en be</w:t>
            </w:r>
            <w:r>
              <w:softHyphen/>
            </w:r>
            <w:r w:rsidRPr="000E2F71">
              <w:t>dömning av om en ansökan om till</w:t>
            </w:r>
            <w:r>
              <w:softHyphen/>
            </w:r>
            <w:r w:rsidRPr="000E2F71">
              <w:t xml:space="preserve">stånd </w:t>
            </w:r>
            <w:r>
              <w:t>att utföra</w:t>
            </w:r>
            <w:r w:rsidRPr="000E2F71">
              <w:t xml:space="preserve"> </w:t>
            </w:r>
            <w:r>
              <w:t xml:space="preserve">en </w:t>
            </w:r>
            <w:r w:rsidRPr="000E2F71">
              <w:t>klin</w:t>
            </w:r>
            <w:r>
              <w:softHyphen/>
            </w:r>
            <w:r w:rsidRPr="000E2F71">
              <w:t xml:space="preserve">isk </w:t>
            </w:r>
            <w:r>
              <w:t>p</w:t>
            </w:r>
            <w:r w:rsidRPr="000E2F71">
              <w:t>röv</w:t>
            </w:r>
            <w:r>
              <w:softHyphen/>
            </w:r>
            <w:r w:rsidRPr="000E2F71">
              <w:t xml:space="preserve">ning </w:t>
            </w:r>
            <w:r>
              <w:t>ska</w:t>
            </w:r>
            <w:r w:rsidRPr="000E2F71">
              <w:t xml:space="preserve"> beviljas, be</w:t>
            </w:r>
            <w:r>
              <w:softHyphen/>
            </w:r>
            <w:r w:rsidRPr="000E2F71">
              <w:t>vilj</w:t>
            </w:r>
            <w:r>
              <w:softHyphen/>
            </w:r>
            <w:r w:rsidRPr="000E2F71">
              <w:t>as på vissa vill</w:t>
            </w:r>
            <w:r>
              <w:softHyphen/>
            </w:r>
            <w:r w:rsidRPr="000E2F71">
              <w:t>kor eller av</w:t>
            </w:r>
            <w:r>
              <w:softHyphen/>
            </w:r>
            <w:r w:rsidRPr="000E2F71">
              <w:t>slås</w:t>
            </w:r>
            <w:r>
              <w:t>.</w:t>
            </w:r>
          </w:p>
        </w:tc>
        <w:tc>
          <w:tcPr>
            <w:tcW w:w="2500" w:type="pct"/>
            <w:shd w:val="clear" w:color="auto" w:fill="auto"/>
            <w:tcMar>
              <w:right w:w="0" w:type="dxa"/>
            </w:tcMar>
          </w:tcPr>
          <w:p w14:paraId="164B1595" w14:textId="77777777" w:rsidR="008539B5" w:rsidRPr="000E2F71" w:rsidRDefault="008539B5" w:rsidP="008539B5">
            <w:pPr>
              <w:pStyle w:val="Brdtextmedindrag"/>
            </w:pPr>
            <w:r>
              <w:t>Y</w:t>
            </w:r>
            <w:r w:rsidRPr="000E2F71">
              <w:t>ttrande</w:t>
            </w:r>
            <w:r>
              <w:t xml:space="preserve">t </w:t>
            </w:r>
            <w:r w:rsidRPr="000E2F71">
              <w:t>ska innehålla en be</w:t>
            </w:r>
            <w:r>
              <w:softHyphen/>
            </w:r>
            <w:r w:rsidRPr="000E2F71">
              <w:t xml:space="preserve">dömning av om en ansökan om tillstånd </w:t>
            </w:r>
            <w:r>
              <w:t>att utföra</w:t>
            </w:r>
            <w:r w:rsidRPr="000E2F71">
              <w:t xml:space="preserve"> </w:t>
            </w:r>
            <w:r>
              <w:t xml:space="preserve">en </w:t>
            </w:r>
            <w:r w:rsidRPr="000E2F71">
              <w:t>klin</w:t>
            </w:r>
            <w:r>
              <w:softHyphen/>
            </w:r>
            <w:r w:rsidRPr="000E2F71">
              <w:t xml:space="preserve">isk </w:t>
            </w:r>
            <w:r>
              <w:t>p</w:t>
            </w:r>
            <w:r w:rsidRPr="000E2F71">
              <w:t xml:space="preserve">rövning </w:t>
            </w:r>
            <w:r w:rsidRPr="00517C3E">
              <w:rPr>
                <w:i/>
              </w:rPr>
              <w:t>eller en prestanda</w:t>
            </w:r>
            <w:r>
              <w:rPr>
                <w:i/>
              </w:rPr>
              <w:softHyphen/>
            </w:r>
            <w:r w:rsidRPr="00517C3E">
              <w:rPr>
                <w:i/>
              </w:rPr>
              <w:t>studie</w:t>
            </w:r>
            <w:r>
              <w:t xml:space="preserve"> ska</w:t>
            </w:r>
            <w:r w:rsidRPr="000E2F71">
              <w:t xml:space="preserve"> beviljas, be</w:t>
            </w:r>
            <w:r>
              <w:softHyphen/>
            </w:r>
            <w:r w:rsidRPr="000E2F71">
              <w:t>vilj</w:t>
            </w:r>
            <w:r>
              <w:softHyphen/>
            </w:r>
            <w:r w:rsidRPr="000E2F71">
              <w:t>as på vissa vill</w:t>
            </w:r>
            <w:r>
              <w:softHyphen/>
            </w:r>
            <w:r w:rsidRPr="000E2F71">
              <w:t>kor eller av</w:t>
            </w:r>
            <w:r>
              <w:softHyphen/>
            </w:r>
            <w:r w:rsidRPr="000E2F71">
              <w:t>slås</w:t>
            </w:r>
            <w:r>
              <w:t>.</w:t>
            </w:r>
          </w:p>
        </w:tc>
      </w:tr>
    </w:tbl>
    <w:p w14:paraId="43539FE1" w14:textId="77777777" w:rsidR="008539B5" w:rsidRDefault="008539B5" w:rsidP="008539B5">
      <w:pPr>
        <w:pStyle w:val="Brdtextmedindrag"/>
      </w:pPr>
      <w:r w:rsidRPr="00BF4435">
        <w:t>Om en ansökan avser användning av biologiskt material från försöks</w:t>
      </w:r>
      <w:r>
        <w:softHyphen/>
      </w:r>
      <w:r w:rsidRPr="00BF4435">
        <w:t>personer ska Etikprövningsmyndigheten i sitt yttrande föreslå vilka krav som ska gälla i fråga om information och samtycke för användning av proverna</w:t>
      </w:r>
      <w:r>
        <w:t>.</w:t>
      </w:r>
    </w:p>
    <w:p w14:paraId="7A294FA1"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4F5ED51C" w14:textId="77777777" w:rsidTr="008539B5">
        <w:tc>
          <w:tcPr>
            <w:tcW w:w="2500" w:type="pct"/>
            <w:shd w:val="clear" w:color="auto" w:fill="auto"/>
            <w:tcMar>
              <w:left w:w="0" w:type="dxa"/>
            </w:tcMar>
          </w:tcPr>
          <w:p w14:paraId="1DE0CBFA" w14:textId="77777777" w:rsidR="008539B5" w:rsidRDefault="008539B5" w:rsidP="008539B5">
            <w:pPr>
              <w:pStyle w:val="Rubrik4utannumrering"/>
            </w:pPr>
            <w:r w:rsidRPr="00BF4435">
              <w:t>Etisk granskning i vissa fall av ansökan eller anmälan av en klinisk prövning</w:t>
            </w:r>
          </w:p>
        </w:tc>
        <w:tc>
          <w:tcPr>
            <w:tcW w:w="2500" w:type="pct"/>
            <w:shd w:val="clear" w:color="auto" w:fill="auto"/>
            <w:tcMar>
              <w:right w:w="0" w:type="dxa"/>
            </w:tcMar>
          </w:tcPr>
          <w:p w14:paraId="53FDEC4B" w14:textId="77777777" w:rsidR="008539B5" w:rsidRDefault="008539B5" w:rsidP="008539B5">
            <w:pPr>
              <w:pStyle w:val="Rubrik4utannumrering"/>
            </w:pPr>
            <w:r w:rsidRPr="00BF4435">
              <w:t xml:space="preserve">Etisk granskning i vissa fall av ansökan eller anmälan av en klinisk prövning </w:t>
            </w:r>
            <w:r w:rsidRPr="00BF4435">
              <w:rPr>
                <w:i/>
                <w:iCs/>
              </w:rPr>
              <w:t>eller en prestandastudie</w:t>
            </w:r>
          </w:p>
        </w:tc>
      </w:tr>
    </w:tbl>
    <w:p w14:paraId="0422612D" w14:textId="77777777" w:rsidR="008539B5" w:rsidRDefault="008539B5" w:rsidP="008539B5">
      <w:pPr>
        <w:pStyle w:val="Brdtext"/>
        <w:jc w:val="center"/>
      </w:pPr>
    </w:p>
    <w:p w14:paraId="35F6B232" w14:textId="77777777" w:rsidR="008539B5" w:rsidRDefault="008539B5" w:rsidP="008539B5">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CE696D9" w14:textId="77777777" w:rsidTr="008539B5">
        <w:tc>
          <w:tcPr>
            <w:tcW w:w="2500" w:type="pct"/>
            <w:shd w:val="clear" w:color="auto" w:fill="auto"/>
            <w:tcMar>
              <w:left w:w="0" w:type="dxa"/>
            </w:tcMar>
          </w:tcPr>
          <w:p w14:paraId="541F0081" w14:textId="77777777" w:rsidR="008539B5" w:rsidRDefault="008539B5" w:rsidP="008539B5">
            <w:pPr>
              <w:pStyle w:val="Brdtextmedindrag"/>
            </w:pPr>
            <w:r w:rsidRPr="00361BBD">
              <w:t>Resultatet</w:t>
            </w:r>
            <w:r w:rsidRPr="00153DF8">
              <w:t xml:space="preserve"> av en etisk gransk</w:t>
            </w:r>
            <w:r>
              <w:softHyphen/>
            </w:r>
            <w:r w:rsidRPr="00153DF8">
              <w:t>ning av</w:t>
            </w:r>
            <w:r>
              <w:t xml:space="preserve"> en ansökan enligt artikel 70.7 </w:t>
            </w:r>
            <w:r w:rsidRPr="00153DF8">
              <w:t>a i</w:t>
            </w:r>
            <w:r>
              <w:t xml:space="preserve"> </w:t>
            </w:r>
            <w:r w:rsidRPr="00361BBD">
              <w:rPr>
                <w:i/>
              </w:rPr>
              <w:t>EU-förordningen</w:t>
            </w:r>
            <w:r>
              <w:t xml:space="preserve"> </w:t>
            </w:r>
            <w:r w:rsidRPr="00153DF8">
              <w:t>ska redo</w:t>
            </w:r>
            <w:r>
              <w:softHyphen/>
            </w:r>
            <w:r w:rsidRPr="00153DF8">
              <w:t>visas i ett yttrande som be</w:t>
            </w:r>
            <w:r>
              <w:softHyphen/>
            </w:r>
            <w:r w:rsidRPr="00153DF8">
              <w:t>slut</w:t>
            </w:r>
            <w:r>
              <w:softHyphen/>
            </w:r>
            <w:r w:rsidRPr="00153DF8">
              <w:t>as av Etikprövningsmyn</w:t>
            </w:r>
            <w:r>
              <w:softHyphen/>
            </w:r>
            <w:r w:rsidRPr="00153DF8">
              <w:t>dig</w:t>
            </w:r>
            <w:r>
              <w:softHyphen/>
            </w:r>
            <w:r w:rsidRPr="00153DF8">
              <w:t>het</w:t>
            </w:r>
            <w:r>
              <w:softHyphen/>
            </w:r>
            <w:r w:rsidRPr="00153DF8">
              <w:t>en och ställs till sponsorn med kopia till Läkemedels</w:t>
            </w:r>
            <w:r>
              <w:softHyphen/>
            </w:r>
            <w:r w:rsidRPr="00153DF8">
              <w:t>verket</w:t>
            </w:r>
            <w:r>
              <w:t>.</w:t>
            </w:r>
          </w:p>
        </w:tc>
        <w:tc>
          <w:tcPr>
            <w:tcW w:w="2500" w:type="pct"/>
            <w:shd w:val="clear" w:color="auto" w:fill="auto"/>
            <w:tcMar>
              <w:right w:w="0" w:type="dxa"/>
            </w:tcMar>
          </w:tcPr>
          <w:p w14:paraId="4463349F" w14:textId="77777777" w:rsidR="008539B5" w:rsidRDefault="008539B5" w:rsidP="008539B5">
            <w:pPr>
              <w:pStyle w:val="Brdtextmedindrag"/>
            </w:pPr>
            <w:r w:rsidRPr="007C0FF1">
              <w:t>Resultatet</w:t>
            </w:r>
            <w:r>
              <w:t xml:space="preserve"> av en etisk gransk</w:t>
            </w:r>
            <w:r>
              <w:softHyphen/>
              <w:t>ning av en ansökan enligt artikel 70.7 </w:t>
            </w:r>
            <w:r w:rsidRPr="00153DF8">
              <w:t>a i</w:t>
            </w:r>
            <w:r>
              <w:t xml:space="preserve"> </w:t>
            </w:r>
            <w:r w:rsidRPr="00361BBD">
              <w:rPr>
                <w:i/>
              </w:rPr>
              <w:t>förordning (EU) 2017/745 eller artikel 66.7 a i för</w:t>
            </w:r>
            <w:r w:rsidRPr="00361BBD">
              <w:rPr>
                <w:i/>
              </w:rPr>
              <w:softHyphen/>
            </w:r>
            <w:r>
              <w:rPr>
                <w:i/>
              </w:rPr>
              <w:softHyphen/>
            </w:r>
            <w:r w:rsidRPr="00361BBD">
              <w:rPr>
                <w:i/>
              </w:rPr>
              <w:t>ord</w:t>
            </w:r>
            <w:r w:rsidRPr="00361BBD">
              <w:rPr>
                <w:i/>
              </w:rPr>
              <w:softHyphen/>
              <w:t>ning (EU) 2017/746</w:t>
            </w:r>
            <w:r>
              <w:t xml:space="preserve"> ska redo</w:t>
            </w:r>
            <w:r>
              <w:softHyphen/>
              <w:t>visas i ett yttr</w:t>
            </w:r>
            <w:r>
              <w:softHyphen/>
              <w:t>ande som be</w:t>
            </w:r>
            <w:r>
              <w:softHyphen/>
              <w:t>slutas av Etik</w:t>
            </w:r>
            <w:r>
              <w:softHyphen/>
              <w:t>pröv</w:t>
            </w:r>
            <w:r>
              <w:softHyphen/>
              <w:t>ningsmyn</w:t>
            </w:r>
            <w:r>
              <w:softHyphen/>
              <w:t>dig</w:t>
            </w:r>
            <w:r>
              <w:softHyphen/>
              <w:t>het</w:t>
            </w:r>
            <w:r>
              <w:softHyphen/>
              <w:t>en och ställs till sponsorn med kopia till Läke</w:t>
            </w:r>
            <w:r>
              <w:softHyphen/>
              <w:t>medels</w:t>
            </w:r>
            <w:r>
              <w:softHyphen/>
              <w:t>verket.</w:t>
            </w:r>
          </w:p>
        </w:tc>
      </w:tr>
      <w:tr w:rsidR="008539B5" w14:paraId="793A51CC" w14:textId="77777777" w:rsidTr="008539B5">
        <w:tc>
          <w:tcPr>
            <w:tcW w:w="2500" w:type="pct"/>
            <w:shd w:val="clear" w:color="auto" w:fill="auto"/>
            <w:tcMar>
              <w:left w:w="0" w:type="dxa"/>
            </w:tcMar>
          </w:tcPr>
          <w:p w14:paraId="2535C991" w14:textId="77777777" w:rsidR="008539B5" w:rsidRDefault="008539B5" w:rsidP="008539B5">
            <w:pPr>
              <w:pStyle w:val="Brdtextmedindrag"/>
            </w:pPr>
            <w:r w:rsidRPr="00153DF8">
              <w:t>Resultatet av en etisk gransk</w:t>
            </w:r>
            <w:r>
              <w:softHyphen/>
            </w:r>
            <w:r w:rsidRPr="00153DF8">
              <w:t>ning</w:t>
            </w:r>
            <w:r>
              <w:t xml:space="preserve"> av en </w:t>
            </w:r>
            <w:r w:rsidRPr="00153DF8">
              <w:t xml:space="preserve">anmälan enligt artikel 74.1 </w:t>
            </w:r>
            <w:r w:rsidRPr="00361BBD">
              <w:rPr>
                <w:i/>
              </w:rPr>
              <w:t>i EU-förordningen</w:t>
            </w:r>
            <w:r>
              <w:t xml:space="preserve"> </w:t>
            </w:r>
            <w:r w:rsidRPr="00153DF8">
              <w:t xml:space="preserve">ska </w:t>
            </w:r>
            <w:r>
              <w:t>ock</w:t>
            </w:r>
            <w:r>
              <w:softHyphen/>
              <w:t xml:space="preserve">så </w:t>
            </w:r>
            <w:r w:rsidRPr="00153DF8">
              <w:t>redovisas i ett yttrande som be</w:t>
            </w:r>
            <w:r>
              <w:softHyphen/>
            </w:r>
            <w:r w:rsidRPr="00153DF8">
              <w:t>slutas av Etikprövningsmyn</w:t>
            </w:r>
            <w:r>
              <w:softHyphen/>
            </w:r>
            <w:r w:rsidRPr="00153DF8">
              <w:t>dig</w:t>
            </w:r>
            <w:r>
              <w:softHyphen/>
            </w:r>
            <w:r>
              <w:softHyphen/>
            </w:r>
            <w:r w:rsidRPr="00153DF8">
              <w:t>heten och ställs till sponsorn med kopia till Läkemedels</w:t>
            </w:r>
            <w:r>
              <w:softHyphen/>
            </w:r>
            <w:r w:rsidRPr="00153DF8">
              <w:t>verket</w:t>
            </w:r>
            <w:r>
              <w:t>.</w:t>
            </w:r>
          </w:p>
        </w:tc>
        <w:tc>
          <w:tcPr>
            <w:tcW w:w="2500" w:type="pct"/>
            <w:shd w:val="clear" w:color="auto" w:fill="auto"/>
            <w:tcMar>
              <w:right w:w="0" w:type="dxa"/>
            </w:tcMar>
          </w:tcPr>
          <w:p w14:paraId="1B828523" w14:textId="77777777" w:rsidR="008539B5" w:rsidRDefault="008539B5" w:rsidP="008539B5">
            <w:pPr>
              <w:pStyle w:val="Brdtextmedindrag"/>
            </w:pPr>
            <w:r w:rsidRPr="00153DF8">
              <w:t>Resultatet av en etisk gransk</w:t>
            </w:r>
            <w:r>
              <w:softHyphen/>
            </w:r>
            <w:r w:rsidRPr="00153DF8">
              <w:t>ning</w:t>
            </w:r>
            <w:r>
              <w:t xml:space="preserve"> av en </w:t>
            </w:r>
            <w:r w:rsidRPr="00153DF8">
              <w:t xml:space="preserve">anmälan enligt artikel 74.1 i </w:t>
            </w:r>
            <w:r w:rsidRPr="00361BBD">
              <w:rPr>
                <w:i/>
              </w:rPr>
              <w:t>förordning (EU) 2017/745 eller</w:t>
            </w:r>
            <w:r>
              <w:t xml:space="preserve"> </w:t>
            </w:r>
            <w:r w:rsidRPr="00361BBD">
              <w:rPr>
                <w:i/>
              </w:rPr>
              <w:t>artikel 70.1 i förordning (EU) 2017/746</w:t>
            </w:r>
            <w:r w:rsidRPr="00F017F0">
              <w:t xml:space="preserve"> </w:t>
            </w:r>
            <w:r w:rsidRPr="00153DF8">
              <w:t xml:space="preserve">ska </w:t>
            </w:r>
            <w:r>
              <w:t xml:space="preserve">också </w:t>
            </w:r>
            <w:r w:rsidRPr="00153DF8">
              <w:t>redo</w:t>
            </w:r>
            <w:r>
              <w:softHyphen/>
            </w:r>
            <w:r w:rsidRPr="00153DF8">
              <w:t>vis</w:t>
            </w:r>
            <w:r>
              <w:softHyphen/>
            </w:r>
            <w:r w:rsidRPr="00153DF8">
              <w:t>as i ett yttrande som beslutas av Etikprövningsmyn</w:t>
            </w:r>
            <w:r>
              <w:softHyphen/>
            </w:r>
            <w:r w:rsidRPr="00153DF8">
              <w:t>dig</w:t>
            </w:r>
            <w:r>
              <w:softHyphen/>
            </w:r>
            <w:r w:rsidRPr="00153DF8">
              <w:t>heten och ställs till sponsorn med kopia till Läkemedels</w:t>
            </w:r>
            <w:r>
              <w:softHyphen/>
            </w:r>
            <w:r w:rsidRPr="00153DF8">
              <w:t>verket</w:t>
            </w:r>
            <w:r>
              <w:t>.</w:t>
            </w:r>
          </w:p>
        </w:tc>
      </w:tr>
      <w:tr w:rsidR="008539B5" w14:paraId="6955CAF7" w14:textId="77777777" w:rsidTr="008539B5">
        <w:tc>
          <w:tcPr>
            <w:tcW w:w="2500" w:type="pct"/>
            <w:shd w:val="clear" w:color="auto" w:fill="auto"/>
            <w:tcMar>
              <w:left w:w="0" w:type="dxa"/>
            </w:tcMar>
          </w:tcPr>
          <w:p w14:paraId="4D610741" w14:textId="77777777" w:rsidR="008539B5" w:rsidRDefault="008539B5" w:rsidP="008539B5">
            <w:pPr>
              <w:pStyle w:val="Brdtextmedindrag"/>
            </w:pPr>
            <w:r>
              <w:t xml:space="preserve">Ett beslut i fråga om </w:t>
            </w:r>
            <w:r w:rsidRPr="000351D5">
              <w:t>en klin</w:t>
            </w:r>
            <w:r>
              <w:softHyphen/>
            </w:r>
            <w:r w:rsidRPr="000351D5">
              <w:t>isk prövning</w:t>
            </w:r>
            <w:r>
              <w:t xml:space="preserve"> i enlighet med art</w:t>
            </w:r>
            <w:r>
              <w:softHyphen/>
              <w:t>ik</w:t>
            </w:r>
            <w:r>
              <w:softHyphen/>
              <w:t>el 70.7 </w:t>
            </w:r>
            <w:r w:rsidRPr="000351D5">
              <w:t xml:space="preserve">a i </w:t>
            </w:r>
            <w:r w:rsidRPr="00E616FC">
              <w:rPr>
                <w:i/>
              </w:rPr>
              <w:t>EU-förordningen</w:t>
            </w:r>
            <w:r>
              <w:t xml:space="preserve"> </w:t>
            </w:r>
            <w:r w:rsidRPr="000351D5">
              <w:t xml:space="preserve">ska meddelas senast 40 dagar efter </w:t>
            </w:r>
            <w:r>
              <w:t>utgången av det valider</w:t>
            </w:r>
            <w:r>
              <w:softHyphen/>
              <w:t>ings</w:t>
            </w:r>
            <w:r>
              <w:softHyphen/>
              <w:t xml:space="preserve">datum som avses i artikel 70.5 </w:t>
            </w:r>
            <w:r w:rsidRPr="007E6E84">
              <w:t>i</w:t>
            </w:r>
            <w:r w:rsidRPr="007E6E84">
              <w:rPr>
                <w:i/>
              </w:rPr>
              <w:t xml:space="preserve"> den EU-förordningen</w:t>
            </w:r>
            <w:r>
              <w:rPr>
                <w:i/>
              </w:rPr>
              <w:t>.</w:t>
            </w:r>
          </w:p>
        </w:tc>
        <w:tc>
          <w:tcPr>
            <w:tcW w:w="2500" w:type="pct"/>
            <w:shd w:val="clear" w:color="auto" w:fill="auto"/>
            <w:tcMar>
              <w:right w:w="0" w:type="dxa"/>
            </w:tcMar>
          </w:tcPr>
          <w:p w14:paraId="1E60241A" w14:textId="77777777" w:rsidR="008539B5" w:rsidRDefault="008539B5" w:rsidP="008539B5">
            <w:pPr>
              <w:pStyle w:val="Brdtextmedindrag"/>
            </w:pPr>
            <w:r>
              <w:t xml:space="preserve">Ett beslut i fråga om </w:t>
            </w:r>
            <w:r w:rsidRPr="000351D5">
              <w:t>en klin</w:t>
            </w:r>
            <w:r>
              <w:softHyphen/>
            </w:r>
            <w:r w:rsidRPr="000351D5">
              <w:t>isk prövning i enlighet med artikel 70</w:t>
            </w:r>
            <w:r>
              <w:t>.7 </w:t>
            </w:r>
            <w:r w:rsidRPr="000351D5">
              <w:t xml:space="preserve">a i </w:t>
            </w:r>
            <w:r w:rsidRPr="00E616FC">
              <w:rPr>
                <w:i/>
              </w:rPr>
              <w:t>förordning (EU) 2017/745</w:t>
            </w:r>
            <w:r>
              <w:t xml:space="preserve"> </w:t>
            </w:r>
            <w:r w:rsidRPr="000351D5">
              <w:t>ska med</w:t>
            </w:r>
            <w:r>
              <w:softHyphen/>
            </w:r>
            <w:r w:rsidRPr="000351D5">
              <w:t xml:space="preserve">delas senast 40 dagar efter </w:t>
            </w:r>
            <w:r>
              <w:t>utgången av det vali</w:t>
            </w:r>
            <w:r>
              <w:softHyphen/>
              <w:t xml:space="preserve">deringsdatum som avses i artikel 70.5 i </w:t>
            </w:r>
            <w:r w:rsidRPr="007E6E84">
              <w:rPr>
                <w:i/>
              </w:rPr>
              <w:t>föror</w:t>
            </w:r>
            <w:r>
              <w:rPr>
                <w:i/>
              </w:rPr>
              <w:softHyphen/>
            </w:r>
            <w:r w:rsidRPr="007E6E84">
              <w:rPr>
                <w:i/>
              </w:rPr>
              <w:t>dning (EU) 2017/745</w:t>
            </w:r>
            <w:r>
              <w:t xml:space="preserve">. </w:t>
            </w:r>
            <w:r>
              <w:rPr>
                <w:i/>
              </w:rPr>
              <w:t xml:space="preserve">Ett </w:t>
            </w:r>
            <w:r w:rsidRPr="007E6E84">
              <w:rPr>
                <w:i/>
              </w:rPr>
              <w:t xml:space="preserve">beslut i fråga om </w:t>
            </w:r>
            <w:r>
              <w:rPr>
                <w:i/>
              </w:rPr>
              <w:t xml:space="preserve">en </w:t>
            </w:r>
            <w:r w:rsidRPr="007E6E84">
              <w:rPr>
                <w:i/>
              </w:rPr>
              <w:t>prestanda</w:t>
            </w:r>
            <w:r>
              <w:rPr>
                <w:i/>
              </w:rPr>
              <w:softHyphen/>
            </w:r>
            <w:r w:rsidRPr="007E6E84">
              <w:rPr>
                <w:i/>
              </w:rPr>
              <w:t>studie i enlighet med artikel 66.7 a i för</w:t>
            </w:r>
            <w:r w:rsidRPr="007E6E84">
              <w:rPr>
                <w:i/>
              </w:rPr>
              <w:softHyphen/>
              <w:t>ordning (EU) 2017/746 ska med</w:t>
            </w:r>
            <w:r>
              <w:rPr>
                <w:i/>
              </w:rPr>
              <w:softHyphen/>
            </w:r>
            <w:r w:rsidRPr="007E6E84">
              <w:rPr>
                <w:i/>
              </w:rPr>
              <w:t>delas senast 40 dagar efter ut</w:t>
            </w:r>
            <w:r>
              <w:rPr>
                <w:i/>
              </w:rPr>
              <w:softHyphen/>
            </w:r>
            <w:r w:rsidRPr="007E6E84">
              <w:rPr>
                <w:i/>
              </w:rPr>
              <w:t>gång</w:t>
            </w:r>
            <w:r>
              <w:rPr>
                <w:i/>
              </w:rPr>
              <w:softHyphen/>
            </w:r>
            <w:r w:rsidRPr="007E6E84">
              <w:rPr>
                <w:i/>
              </w:rPr>
              <w:t>en av det valideringsdatum som avses i artikel 66.5 i förordning (EU) 2017/74</w:t>
            </w:r>
            <w:r>
              <w:rPr>
                <w:i/>
              </w:rPr>
              <w:t>6.</w:t>
            </w:r>
          </w:p>
        </w:tc>
      </w:tr>
    </w:tbl>
    <w:p w14:paraId="1B58578D" w14:textId="77777777" w:rsidR="008539B5" w:rsidRDefault="008539B5" w:rsidP="008539B5">
      <w:pPr>
        <w:pStyle w:val="Brdtextmedindrag"/>
      </w:pPr>
    </w:p>
    <w:p w14:paraId="27236C54" w14:textId="77777777" w:rsidR="008539B5" w:rsidRDefault="008539B5" w:rsidP="008539B5">
      <w:pPr>
        <w:pStyle w:val="Brdtext"/>
        <w:jc w:val="center"/>
      </w:pPr>
      <w:r>
        <w:t>6 §</w:t>
      </w:r>
    </w:p>
    <w:p w14:paraId="14FF9D86" w14:textId="77777777" w:rsidR="008539B5" w:rsidRPr="00BF4435" w:rsidRDefault="008539B5" w:rsidP="008539B5">
      <w:pPr>
        <w:pStyle w:val="Brdtextmedindrag"/>
      </w:pPr>
      <w:r>
        <w:t xml:space="preserve">Vad som </w:t>
      </w:r>
      <w:r w:rsidRPr="007C0FF1">
        <w:t>anges</w:t>
      </w:r>
      <w:r>
        <w:t xml:space="preserve"> </w:t>
      </w:r>
      <w:r w:rsidRPr="000E2F71">
        <w:t>i 7–11 §§ lagen (2003:460) om etikprövning av forsk</w:t>
      </w:r>
      <w:r>
        <w:softHyphen/>
      </w:r>
      <w:r w:rsidRPr="000E2F71">
        <w:t>ning som avser män</w:t>
      </w:r>
      <w:r w:rsidRPr="000E2F71">
        <w:softHyphen/>
        <w:t>niskor</w:t>
      </w:r>
      <w:r>
        <w:t xml:space="preserve"> ska ligga till grund för bedömningen vid granskning enligt 4 och 5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43CDA93B" w14:textId="77777777" w:rsidTr="008539B5">
        <w:tc>
          <w:tcPr>
            <w:tcW w:w="2500" w:type="pct"/>
            <w:shd w:val="clear" w:color="auto" w:fill="auto"/>
            <w:tcMar>
              <w:left w:w="0" w:type="dxa"/>
            </w:tcMar>
          </w:tcPr>
          <w:p w14:paraId="2D4ACA57" w14:textId="77777777" w:rsidR="008539B5" w:rsidRDefault="008539B5" w:rsidP="008539B5">
            <w:pPr>
              <w:pStyle w:val="Brdtextmedindrag"/>
            </w:pPr>
            <w:r w:rsidRPr="00DE6A10">
              <w:t>Vid etisk granskning av en an</w:t>
            </w:r>
            <w:r>
              <w:softHyphen/>
            </w:r>
            <w:r w:rsidRPr="00DE6A10">
              <w:t>sökan om tillstånd att genomföra en klinisk prövning eller anmälan av en klinisk prövning</w:t>
            </w:r>
            <w:r>
              <w:t xml:space="preserve"> </w:t>
            </w:r>
            <w:r w:rsidRPr="00DE6A10">
              <w:t>ska 25</w:t>
            </w:r>
            <w:r>
              <w:t>–28 §</w:t>
            </w:r>
            <w:r w:rsidRPr="00DE6A10">
              <w:t>§ lagen om etikpröv</w:t>
            </w:r>
            <w:r>
              <w:t>ning av forskning som avser män</w:t>
            </w:r>
            <w:r w:rsidRPr="00DE6A10">
              <w:t>niskor tillämpas</w:t>
            </w:r>
            <w:r>
              <w:t>.</w:t>
            </w:r>
          </w:p>
        </w:tc>
        <w:tc>
          <w:tcPr>
            <w:tcW w:w="2500" w:type="pct"/>
            <w:shd w:val="clear" w:color="auto" w:fill="auto"/>
            <w:tcMar>
              <w:right w:w="0" w:type="dxa"/>
            </w:tcMar>
          </w:tcPr>
          <w:p w14:paraId="294128F9" w14:textId="77777777" w:rsidR="008539B5" w:rsidRDefault="008539B5" w:rsidP="008539B5">
            <w:pPr>
              <w:pStyle w:val="Brdtextmedindrag"/>
            </w:pPr>
            <w:bookmarkStart w:id="907" w:name="_Hlk20917041"/>
            <w:r w:rsidRPr="000E2F71">
              <w:t>Vid etisk granskning av en an</w:t>
            </w:r>
            <w:r>
              <w:softHyphen/>
            </w:r>
            <w:r w:rsidRPr="000E2F71">
              <w:t xml:space="preserve">sökan om tillstånd att </w:t>
            </w:r>
            <w:r>
              <w:t>genom</w:t>
            </w:r>
            <w:r w:rsidRPr="000E2F71">
              <w:t xml:space="preserve">föra </w:t>
            </w:r>
            <w:r>
              <w:t xml:space="preserve">en </w:t>
            </w:r>
            <w:r w:rsidRPr="000E2F71">
              <w:t xml:space="preserve">klinisk prövning </w:t>
            </w:r>
            <w:r w:rsidRPr="00D95276">
              <w:rPr>
                <w:i/>
              </w:rPr>
              <w:t>eller</w:t>
            </w:r>
            <w:r>
              <w:t xml:space="preserve"> </w:t>
            </w:r>
            <w:r w:rsidRPr="00A63535">
              <w:rPr>
                <w:i/>
              </w:rPr>
              <w:t>en prestandastudie</w:t>
            </w:r>
            <w:r>
              <w:t xml:space="preserve"> eller anmälan av en klinisk prövning </w:t>
            </w:r>
            <w:r w:rsidRPr="00D95276">
              <w:rPr>
                <w:i/>
              </w:rPr>
              <w:t>eller</w:t>
            </w:r>
            <w:r>
              <w:t xml:space="preserve"> </w:t>
            </w:r>
            <w:r w:rsidRPr="00A63535">
              <w:rPr>
                <w:i/>
              </w:rPr>
              <w:t>en pre</w:t>
            </w:r>
            <w:r>
              <w:rPr>
                <w:i/>
              </w:rPr>
              <w:softHyphen/>
            </w:r>
            <w:r w:rsidRPr="00A63535">
              <w:rPr>
                <w:i/>
              </w:rPr>
              <w:t>standastudie</w:t>
            </w:r>
            <w:r>
              <w:t xml:space="preserve"> ska 25–28 §</w:t>
            </w:r>
            <w:r w:rsidRPr="000E2F71">
              <w:t xml:space="preserve"> lagen om etikprövning av forskning som avser män</w:t>
            </w:r>
            <w:r>
              <w:t>niskor tilläm</w:t>
            </w:r>
            <w:r w:rsidRPr="000E2F71">
              <w:t>pas</w:t>
            </w:r>
            <w:bookmarkEnd w:id="907"/>
            <w:r>
              <w:t>.</w:t>
            </w:r>
          </w:p>
        </w:tc>
      </w:tr>
    </w:tbl>
    <w:p w14:paraId="43E20EEE" w14:textId="77777777" w:rsidR="008539B5" w:rsidRPr="00811E52" w:rsidRDefault="008539B5" w:rsidP="008539B5">
      <w:pPr>
        <w:pStyle w:val="Slutstreck"/>
      </w:pPr>
      <w:r w:rsidRPr="00811E52">
        <w:t>                      </w:t>
      </w:r>
    </w:p>
    <w:p w14:paraId="526399C6" w14:textId="77777777" w:rsidR="008539B5" w:rsidRPr="00830602" w:rsidRDefault="008539B5" w:rsidP="008539B5">
      <w:pPr>
        <w:pStyle w:val="Brdtextmedindrag"/>
      </w:pPr>
      <w:r>
        <w:t>Denna lag träder i kraft den 26 maj 2022.</w:t>
      </w:r>
    </w:p>
    <w:p w14:paraId="520F2E8D" w14:textId="77777777" w:rsidR="008539B5" w:rsidRDefault="008539B5" w:rsidP="008539B5">
      <w:pPr>
        <w:pStyle w:val="Brdtextmedindrag"/>
      </w:pPr>
    </w:p>
    <w:p w14:paraId="2B79A719" w14:textId="77777777" w:rsidR="008539B5" w:rsidRPr="00C57856" w:rsidRDefault="008539B5" w:rsidP="008539B5">
      <w:pPr>
        <w:pStyle w:val="Brdtextmedindrag"/>
      </w:pPr>
    </w:p>
    <w:p w14:paraId="2ED48AF0" w14:textId="77777777" w:rsidR="008539B5" w:rsidRDefault="008539B5" w:rsidP="008539B5">
      <w:pPr>
        <w:pStyle w:val="Rubrik2utannumrering"/>
        <w:spacing w:before="0"/>
        <w:ind w:left="567" w:hanging="567"/>
        <w:sectPr w:rsidR="008539B5" w:rsidSect="008539B5">
          <w:headerReference w:type="even" r:id="rId306"/>
          <w:headerReference w:type="default" r:id="rId307"/>
          <w:footerReference w:type="even" r:id="rId308"/>
          <w:footerReference w:type="default" r:id="rId309"/>
          <w:footerReference w:type="first" r:id="rId310"/>
          <w:footnotePr>
            <w:numRestart w:val="eachSect"/>
          </w:footnotePr>
          <w:type w:val="continuous"/>
          <w:pgSz w:w="9356" w:h="13721" w:code="9"/>
          <w:pgMar w:top="794" w:right="2438" w:bottom="1191" w:left="1021" w:header="0" w:footer="709" w:gutter="0"/>
          <w:cols w:space="708"/>
          <w:docGrid w:linePitch="360"/>
        </w:sectPr>
      </w:pPr>
    </w:p>
    <w:p w14:paraId="750C35AF" w14:textId="360D1467" w:rsidR="008539B5" w:rsidRDefault="008539B5" w:rsidP="008539B5">
      <w:pPr>
        <w:pStyle w:val="Rubrik2utannumrering"/>
        <w:spacing w:before="0"/>
        <w:ind w:left="567" w:hanging="567"/>
      </w:pPr>
      <w:r>
        <w:t>1.6</w:t>
      </w:r>
      <w:r>
        <w:tab/>
        <w:t>Förslag till lag om ändring i lagen (2018:1273) om ändring i lagen (2002:297) om biobanker i hälso- och sjukvården m.m.</w:t>
      </w:r>
    </w:p>
    <w:p w14:paraId="70745EFA" w14:textId="77777777" w:rsidR="008539B5" w:rsidRDefault="008539B5" w:rsidP="008539B5">
      <w:pPr>
        <w:pStyle w:val="Brdtext"/>
      </w:pPr>
      <w:r>
        <w:t>Härigenom föreskrivs att 1 kap. 5 § och rubriken närmast före 1 kap. 5 § i lydelsen enligt lagen (2018:1273) om ändring i lagen (2002:297) om biobanker i hälso- och sjukvården m.m. ska utgå.</w:t>
      </w:r>
    </w:p>
    <w:p w14:paraId="3B6C85F2" w14:textId="77777777" w:rsidR="008539B5" w:rsidRDefault="008539B5" w:rsidP="008539B5">
      <w:pPr>
        <w:pStyle w:val="Brdtextmedindrag"/>
      </w:pPr>
    </w:p>
    <w:p w14:paraId="5AB85D15" w14:textId="77777777" w:rsidR="008539B5" w:rsidRDefault="008539B5" w:rsidP="008539B5">
      <w:pPr>
        <w:pStyle w:val="Rubrik2utannumrering"/>
        <w:spacing w:before="0"/>
        <w:ind w:left="567" w:hanging="567"/>
        <w:sectPr w:rsidR="008539B5" w:rsidSect="008539B5">
          <w:headerReference w:type="even" r:id="rId311"/>
          <w:headerReference w:type="default" r:id="rId312"/>
          <w:footerReference w:type="even" r:id="rId313"/>
          <w:footerReference w:type="default" r:id="rId314"/>
          <w:footerReference w:type="first" r:id="rId315"/>
          <w:pgSz w:w="9356" w:h="13721" w:code="9"/>
          <w:pgMar w:top="794" w:right="2438" w:bottom="1191" w:left="1021" w:header="0" w:footer="709" w:gutter="0"/>
          <w:cols w:space="708"/>
          <w:docGrid w:linePitch="360"/>
        </w:sectPr>
      </w:pPr>
    </w:p>
    <w:p w14:paraId="4D5B68C2" w14:textId="2AE2D2A9" w:rsidR="008539B5" w:rsidRDefault="008539B5" w:rsidP="008539B5">
      <w:pPr>
        <w:pStyle w:val="Rubrik2utannumrering"/>
        <w:spacing w:before="0"/>
        <w:ind w:left="567" w:hanging="567"/>
      </w:pPr>
      <w:r>
        <w:t>1.7</w:t>
      </w:r>
      <w:r>
        <w:tab/>
        <w:t xml:space="preserve">Förslag till lag om ändring i lagen (2002:297) </w:t>
      </w:r>
      <w:r>
        <w:br/>
        <w:t>om biobanker i hälso- och sjukvården m.m.</w:t>
      </w:r>
    </w:p>
    <w:p w14:paraId="46CEBE22" w14:textId="77777777" w:rsidR="008539B5" w:rsidRDefault="008539B5" w:rsidP="008539B5">
      <w:pPr>
        <w:pStyle w:val="Brdtext"/>
      </w:pPr>
      <w:r>
        <w:t>Härigenom föreskrivs att det i lagen (2002:297) om biobanker i hälso- och sjukvården m.m. ska införas en ny paragraf, 1 kap. 5 §, och närmast före 1 kap. 5 § en ny rubrik av följande lydelse.</w:t>
      </w:r>
    </w:p>
    <w:p w14:paraId="0460E829"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4890512A" w14:textId="77777777" w:rsidTr="008539B5">
        <w:tc>
          <w:tcPr>
            <w:tcW w:w="2500" w:type="pct"/>
            <w:shd w:val="clear" w:color="auto" w:fill="auto"/>
            <w:tcMar>
              <w:left w:w="0" w:type="dxa"/>
            </w:tcMar>
          </w:tcPr>
          <w:p w14:paraId="14B71D27"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4FE613BE" w14:textId="77777777" w:rsidR="008539B5" w:rsidRPr="005B0E77" w:rsidRDefault="008539B5" w:rsidP="008539B5">
            <w:pPr>
              <w:pStyle w:val="Brdtext"/>
              <w:rPr>
                <w:i/>
              </w:rPr>
            </w:pPr>
            <w:r w:rsidRPr="005B0E77">
              <w:rPr>
                <w:i/>
              </w:rPr>
              <w:t>Föreslagen lydelse</w:t>
            </w:r>
          </w:p>
        </w:tc>
      </w:tr>
    </w:tbl>
    <w:p w14:paraId="63869CBC" w14:textId="77777777" w:rsidR="008539B5" w:rsidRDefault="008539B5" w:rsidP="008539B5">
      <w:pPr>
        <w:pStyle w:val="Brdtext"/>
        <w:spacing w:before="230"/>
        <w:jc w:val="center"/>
        <w:rPr>
          <w:b/>
        </w:rPr>
      </w:pPr>
      <w:r>
        <w:rPr>
          <w:b/>
        </w:rPr>
        <w:t>1 kap.</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2F86E9B" w14:textId="77777777" w:rsidTr="008539B5">
        <w:tc>
          <w:tcPr>
            <w:tcW w:w="2500" w:type="pct"/>
            <w:shd w:val="clear" w:color="auto" w:fill="auto"/>
            <w:tcMar>
              <w:left w:w="0" w:type="dxa"/>
            </w:tcMar>
          </w:tcPr>
          <w:p w14:paraId="3E37C864" w14:textId="77777777" w:rsidR="008539B5" w:rsidRDefault="008539B5" w:rsidP="008539B5">
            <w:pPr>
              <w:pStyle w:val="Brdtextmedindrag"/>
            </w:pPr>
          </w:p>
        </w:tc>
        <w:tc>
          <w:tcPr>
            <w:tcW w:w="2500" w:type="pct"/>
            <w:shd w:val="clear" w:color="auto" w:fill="auto"/>
            <w:tcMar>
              <w:right w:w="0" w:type="dxa"/>
            </w:tcMar>
          </w:tcPr>
          <w:p w14:paraId="7D0F73F9" w14:textId="77777777" w:rsidR="008539B5" w:rsidRDefault="008539B5" w:rsidP="008539B5">
            <w:pPr>
              <w:pStyle w:val="Brdtext"/>
              <w:rPr>
                <w:b/>
                <w:bCs/>
                <w:i/>
                <w:iCs/>
              </w:rPr>
            </w:pPr>
          </w:p>
          <w:p w14:paraId="54E11AE1" w14:textId="77777777" w:rsidR="008539B5" w:rsidRDefault="008539B5" w:rsidP="008539B5">
            <w:pPr>
              <w:pStyle w:val="Brdtext"/>
              <w:rPr>
                <w:b/>
                <w:bCs/>
                <w:i/>
                <w:iCs/>
              </w:rPr>
            </w:pPr>
            <w:r w:rsidRPr="00444A96">
              <w:rPr>
                <w:b/>
                <w:bCs/>
                <w:i/>
                <w:iCs/>
              </w:rPr>
              <w:t>Tystnadsplikt i vissa fall</w:t>
            </w:r>
          </w:p>
          <w:p w14:paraId="5AD11AA7" w14:textId="77777777" w:rsidR="008539B5" w:rsidRPr="00444A96" w:rsidRDefault="008539B5" w:rsidP="008539B5">
            <w:pPr>
              <w:pStyle w:val="Brdtextmedindrag"/>
            </w:pPr>
          </w:p>
        </w:tc>
      </w:tr>
      <w:tr w:rsidR="008539B5" w14:paraId="0D1D7435" w14:textId="77777777" w:rsidTr="008539B5">
        <w:tc>
          <w:tcPr>
            <w:tcW w:w="2500" w:type="pct"/>
            <w:shd w:val="clear" w:color="auto" w:fill="auto"/>
            <w:tcMar>
              <w:left w:w="0" w:type="dxa"/>
            </w:tcMar>
          </w:tcPr>
          <w:p w14:paraId="2FB80667" w14:textId="77777777" w:rsidR="008539B5" w:rsidRDefault="008539B5" w:rsidP="008539B5">
            <w:pPr>
              <w:pStyle w:val="Brdtextmedindrag"/>
            </w:pPr>
          </w:p>
        </w:tc>
        <w:tc>
          <w:tcPr>
            <w:tcW w:w="2500" w:type="pct"/>
            <w:shd w:val="clear" w:color="auto" w:fill="auto"/>
            <w:tcMar>
              <w:right w:w="0" w:type="dxa"/>
            </w:tcMar>
          </w:tcPr>
          <w:p w14:paraId="41DA6BF1" w14:textId="77777777" w:rsidR="008539B5" w:rsidRPr="00847657" w:rsidRDefault="008539B5" w:rsidP="008539B5">
            <w:pPr>
              <w:pStyle w:val="Brdtextmedindrag"/>
              <w:ind w:firstLine="0"/>
              <w:rPr>
                <w:b/>
                <w:i/>
              </w:rPr>
            </w:pPr>
            <w:r w:rsidRPr="00847657">
              <w:rPr>
                <w:b/>
                <w:i/>
              </w:rPr>
              <w:t>5 § </w:t>
            </w:r>
          </w:p>
          <w:p w14:paraId="736BE42C" w14:textId="77777777" w:rsidR="008539B5" w:rsidRPr="00732BE5" w:rsidRDefault="008539B5" w:rsidP="008539B5">
            <w:pPr>
              <w:pStyle w:val="Brdtextmedindrag"/>
              <w:rPr>
                <w:b/>
                <w:bCs/>
                <w:i/>
                <w:iCs/>
              </w:rPr>
            </w:pPr>
            <w:r w:rsidRPr="00732BE5">
              <w:rPr>
                <w:i/>
                <w:iCs/>
              </w:rPr>
              <w:t>Den som är eller har varit an</w:t>
            </w:r>
            <w:r w:rsidRPr="00732BE5">
              <w:rPr>
                <w:i/>
                <w:iCs/>
              </w:rPr>
              <w:softHyphen/>
              <w:t>ställd eller uppdragstagare vid en bio</w:t>
            </w:r>
            <w:r w:rsidRPr="00732BE5">
              <w:rPr>
                <w:i/>
                <w:iCs/>
              </w:rPr>
              <w:softHyphen/>
              <w:t>bank som inrättats i enskild verk</w:t>
            </w:r>
            <w:r w:rsidRPr="00732BE5">
              <w:rPr>
                <w:i/>
                <w:iCs/>
              </w:rPr>
              <w:softHyphen/>
              <w:t>samhet får inte obehörigen röja eller utnyttja uppgifter i en an</w:t>
            </w:r>
            <w:r w:rsidRPr="00732BE5">
              <w:rPr>
                <w:i/>
                <w:iCs/>
              </w:rPr>
              <w:softHyphen/>
              <w:t>sökan eller anmälan om klinisk pröv</w:t>
            </w:r>
            <w:r w:rsidRPr="00732BE5">
              <w:rPr>
                <w:i/>
                <w:iCs/>
              </w:rPr>
              <w:softHyphen/>
              <w:t>ning enligt Europa</w:t>
            </w:r>
            <w:r w:rsidRPr="00732BE5">
              <w:rPr>
                <w:i/>
                <w:iCs/>
              </w:rPr>
              <w:softHyphen/>
              <w:t>parlament</w:t>
            </w:r>
            <w:r w:rsidRPr="00732BE5">
              <w:rPr>
                <w:i/>
                <w:iCs/>
              </w:rPr>
              <w:softHyphen/>
              <w:t>ets och rådets för</w:t>
            </w:r>
            <w:r w:rsidRPr="00732BE5">
              <w:rPr>
                <w:i/>
                <w:iCs/>
              </w:rPr>
              <w:softHyphen/>
              <w:t>ord</w:t>
            </w:r>
            <w:r w:rsidRPr="00732BE5">
              <w:rPr>
                <w:i/>
                <w:iCs/>
              </w:rPr>
              <w:softHyphen/>
              <w:t>ning (EU) 2017/745 av den 5 april 2017 om med</w:t>
            </w:r>
            <w:r w:rsidRPr="00732BE5">
              <w:rPr>
                <w:i/>
                <w:iCs/>
              </w:rPr>
              <w:softHyphen/>
              <w:t>ic</w:t>
            </w:r>
            <w:r w:rsidRPr="00732BE5">
              <w:rPr>
                <w:i/>
                <w:iCs/>
              </w:rPr>
              <w:softHyphen/>
              <w:t>intek</w:t>
            </w:r>
            <w:r w:rsidRPr="00732BE5">
              <w:rPr>
                <w:i/>
                <w:iCs/>
              </w:rPr>
              <w:softHyphen/>
              <w:t>ni</w:t>
            </w:r>
            <w:r w:rsidRPr="00732BE5">
              <w:rPr>
                <w:i/>
                <w:iCs/>
              </w:rPr>
              <w:softHyphen/>
              <w:t>ska pro</w:t>
            </w:r>
            <w:r w:rsidRPr="00732BE5">
              <w:rPr>
                <w:i/>
                <w:iCs/>
              </w:rPr>
              <w:softHyphen/>
              <w:t>dukt</w:t>
            </w:r>
            <w:r w:rsidRPr="00732BE5">
              <w:rPr>
                <w:i/>
                <w:iCs/>
              </w:rPr>
              <w:softHyphen/>
              <w:t>er, om ändring av direk</w:t>
            </w:r>
            <w:r w:rsidRPr="00732BE5">
              <w:rPr>
                <w:i/>
                <w:iCs/>
              </w:rPr>
              <w:softHyphen/>
              <w:t>tiv 2001/83/EG, förordning (EG) nr 178/2002 och för</w:t>
            </w:r>
            <w:r w:rsidRPr="00732BE5">
              <w:rPr>
                <w:i/>
                <w:iCs/>
              </w:rPr>
              <w:softHyphen/>
              <w:t>ord</w:t>
            </w:r>
            <w:r w:rsidRPr="00732BE5">
              <w:rPr>
                <w:i/>
                <w:iCs/>
              </w:rPr>
              <w:softHyphen/>
              <w:t>ning (EG) nr 1223/2009 och om upp</w:t>
            </w:r>
            <w:r w:rsidRPr="00732BE5">
              <w:rPr>
                <w:i/>
                <w:iCs/>
              </w:rPr>
              <w:softHyphen/>
              <w:t>häv</w:t>
            </w:r>
            <w:r w:rsidRPr="00732BE5">
              <w:rPr>
                <w:i/>
                <w:iCs/>
              </w:rPr>
              <w:softHyphen/>
              <w:t>ande av rådets direktiv 90/385/EEG och 93/42/EEG</w:t>
            </w:r>
            <w:r>
              <w:rPr>
                <w:i/>
                <w:iCs/>
              </w:rPr>
              <w:t>.</w:t>
            </w:r>
          </w:p>
        </w:tc>
      </w:tr>
      <w:tr w:rsidR="008539B5" w14:paraId="3D483204" w14:textId="77777777" w:rsidTr="008539B5">
        <w:tc>
          <w:tcPr>
            <w:tcW w:w="2500" w:type="pct"/>
            <w:shd w:val="clear" w:color="auto" w:fill="auto"/>
            <w:tcMar>
              <w:left w:w="0" w:type="dxa"/>
            </w:tcMar>
          </w:tcPr>
          <w:p w14:paraId="3DFFD16C" w14:textId="77777777" w:rsidR="008539B5" w:rsidRDefault="008539B5" w:rsidP="008539B5">
            <w:pPr>
              <w:pStyle w:val="Brdtextmedindrag"/>
            </w:pPr>
          </w:p>
        </w:tc>
        <w:tc>
          <w:tcPr>
            <w:tcW w:w="2500" w:type="pct"/>
            <w:shd w:val="clear" w:color="auto" w:fill="auto"/>
            <w:tcMar>
              <w:right w:w="0" w:type="dxa"/>
            </w:tcMar>
          </w:tcPr>
          <w:p w14:paraId="1A11F09B" w14:textId="77777777" w:rsidR="008539B5" w:rsidRPr="00732BE5" w:rsidRDefault="008539B5" w:rsidP="008539B5">
            <w:pPr>
              <w:pStyle w:val="Brdtextmedindrag"/>
              <w:rPr>
                <w:b/>
                <w:i/>
                <w:iCs/>
              </w:rPr>
            </w:pPr>
            <w:r w:rsidRPr="00732BE5">
              <w:rPr>
                <w:i/>
                <w:iCs/>
              </w:rPr>
              <w:t>Som obehörigt röjande anses inte att någon fullgör sådan upp</w:t>
            </w:r>
            <w:r w:rsidRPr="00732BE5">
              <w:rPr>
                <w:i/>
                <w:iCs/>
              </w:rPr>
              <w:softHyphen/>
              <w:t>giftsskyldighet som följer av lag eller förordning</w:t>
            </w:r>
            <w:r>
              <w:rPr>
                <w:i/>
                <w:iCs/>
              </w:rPr>
              <w:t>.</w:t>
            </w:r>
          </w:p>
        </w:tc>
      </w:tr>
    </w:tbl>
    <w:p w14:paraId="15B396C7" w14:textId="77777777" w:rsidR="008539B5" w:rsidRPr="00811E52" w:rsidRDefault="008539B5" w:rsidP="008539B5">
      <w:pPr>
        <w:pStyle w:val="Slutstreck"/>
      </w:pPr>
      <w:r w:rsidRPr="00811E52">
        <w:t>                      </w:t>
      </w:r>
    </w:p>
    <w:p w14:paraId="25AC032C" w14:textId="77777777" w:rsidR="008539B5" w:rsidRDefault="008539B5" w:rsidP="008539B5">
      <w:pPr>
        <w:pStyle w:val="Brdtextmedindrag"/>
      </w:pPr>
      <w:r w:rsidRPr="00732BE5">
        <w:t>Denna lag träder i kraft den 26 maj 2020</w:t>
      </w:r>
      <w:r>
        <w:t>.</w:t>
      </w:r>
    </w:p>
    <w:p w14:paraId="53026F46" w14:textId="77777777" w:rsidR="008539B5" w:rsidRPr="00830602" w:rsidRDefault="008539B5" w:rsidP="008539B5">
      <w:pPr>
        <w:pStyle w:val="Brdtextmedindrag"/>
      </w:pPr>
    </w:p>
    <w:p w14:paraId="0C771B25" w14:textId="77777777" w:rsidR="008539B5" w:rsidRDefault="008539B5" w:rsidP="008539B5">
      <w:pPr>
        <w:pStyle w:val="Rubrik2utannumrering"/>
        <w:spacing w:before="0"/>
        <w:ind w:left="567" w:hanging="567"/>
        <w:sectPr w:rsidR="008539B5" w:rsidSect="008539B5">
          <w:headerReference w:type="even" r:id="rId316"/>
          <w:headerReference w:type="default" r:id="rId317"/>
          <w:footerReference w:type="even" r:id="rId318"/>
          <w:footerReference w:type="default" r:id="rId319"/>
          <w:footerReference w:type="first" r:id="rId320"/>
          <w:pgSz w:w="9356" w:h="13721" w:code="9"/>
          <w:pgMar w:top="794" w:right="2438" w:bottom="1191" w:left="1021" w:header="0" w:footer="709" w:gutter="0"/>
          <w:cols w:space="708"/>
          <w:docGrid w:linePitch="360"/>
        </w:sectPr>
      </w:pPr>
    </w:p>
    <w:p w14:paraId="1F73A46D" w14:textId="6DD7D79A" w:rsidR="008539B5" w:rsidRDefault="008539B5" w:rsidP="008539B5">
      <w:pPr>
        <w:pStyle w:val="Rubrik2utannumrering"/>
        <w:spacing w:before="0"/>
        <w:ind w:left="567" w:hanging="567"/>
      </w:pPr>
      <w:r w:rsidRPr="00732BE5">
        <w:t>1.8</w:t>
      </w:r>
      <w:r>
        <w:tab/>
      </w:r>
      <w:r w:rsidRPr="00732BE5">
        <w:t>Förslag till lag om ändring i lagen (2002:297) om biobanker i hälso- och sjukvården m.m.</w:t>
      </w:r>
    </w:p>
    <w:p w14:paraId="3277B4D4" w14:textId="77777777" w:rsidR="008539B5" w:rsidRDefault="008539B5" w:rsidP="008539B5">
      <w:pPr>
        <w:pStyle w:val="Brdtext"/>
      </w:pPr>
      <w:r w:rsidRPr="00732BE5">
        <w:t>Härigenom föreskrivs att 1 kap. 5 § lagen (2002:297) om biobanker i hälso- och sjukvården m.m. ska ha följande lydelse</w:t>
      </w:r>
      <w:r>
        <w:t>.</w:t>
      </w:r>
    </w:p>
    <w:p w14:paraId="3560EA94"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1D38E02F" w14:textId="77777777" w:rsidTr="008539B5">
        <w:tc>
          <w:tcPr>
            <w:tcW w:w="2500" w:type="pct"/>
            <w:shd w:val="clear" w:color="auto" w:fill="auto"/>
            <w:tcMar>
              <w:left w:w="0" w:type="dxa"/>
            </w:tcMar>
          </w:tcPr>
          <w:p w14:paraId="62140721" w14:textId="77777777" w:rsidR="008539B5" w:rsidRPr="005B0E77" w:rsidRDefault="008539B5" w:rsidP="008539B5">
            <w:pPr>
              <w:pStyle w:val="Brdtext"/>
              <w:rPr>
                <w:i/>
              </w:rPr>
            </w:pPr>
            <w:r w:rsidRPr="00732BE5">
              <w:rPr>
                <w:i/>
              </w:rPr>
              <w:t>Lydelse enligt avsnitt 1.7</w:t>
            </w:r>
          </w:p>
        </w:tc>
        <w:tc>
          <w:tcPr>
            <w:tcW w:w="2500" w:type="pct"/>
            <w:shd w:val="clear" w:color="auto" w:fill="auto"/>
            <w:tcMar>
              <w:right w:w="0" w:type="dxa"/>
            </w:tcMar>
          </w:tcPr>
          <w:p w14:paraId="35627540" w14:textId="77777777" w:rsidR="008539B5" w:rsidRPr="005B0E77" w:rsidRDefault="008539B5" w:rsidP="008539B5">
            <w:pPr>
              <w:pStyle w:val="Brdtext"/>
              <w:rPr>
                <w:i/>
              </w:rPr>
            </w:pPr>
            <w:r w:rsidRPr="005B0E77">
              <w:rPr>
                <w:i/>
              </w:rPr>
              <w:t>Föreslagen lydelse</w:t>
            </w:r>
          </w:p>
        </w:tc>
      </w:tr>
    </w:tbl>
    <w:p w14:paraId="29FD2CF0" w14:textId="77777777" w:rsidR="008539B5" w:rsidRDefault="008539B5" w:rsidP="008539B5">
      <w:pPr>
        <w:pStyle w:val="Brdtext"/>
        <w:spacing w:before="230"/>
        <w:jc w:val="center"/>
        <w:rPr>
          <w:b/>
        </w:rPr>
      </w:pPr>
      <w:r>
        <w:rPr>
          <w:b/>
        </w:rPr>
        <w:t>1 kap.</w:t>
      </w:r>
    </w:p>
    <w:p w14:paraId="414A5321" w14:textId="77777777" w:rsidR="008539B5" w:rsidRDefault="008539B5" w:rsidP="008539B5">
      <w:pPr>
        <w:pStyle w:val="Brdtext"/>
        <w:jc w:val="center"/>
        <w:sectPr w:rsidR="008539B5" w:rsidSect="008539B5">
          <w:headerReference w:type="even" r:id="rId321"/>
          <w:headerReference w:type="default" r:id="rId322"/>
          <w:footerReference w:type="even" r:id="rId323"/>
          <w:footerReference w:type="default" r:id="rId324"/>
          <w:footerReference w:type="first" r:id="rId325"/>
          <w:pgSz w:w="9356" w:h="13721" w:code="9"/>
          <w:pgMar w:top="794" w:right="2438" w:bottom="1191" w:left="1021" w:header="0" w:footer="709" w:gutter="0"/>
          <w:cols w:space="708"/>
          <w:docGrid w:linePitch="360"/>
        </w:sectPr>
      </w:pPr>
      <w:r>
        <w:t>5 §</w:t>
      </w:r>
    </w:p>
    <w:p w14:paraId="70B1C010" w14:textId="7C28B8E6" w:rsidR="008539B5" w:rsidRDefault="008539B5" w:rsidP="008539B5">
      <w:pPr>
        <w:pStyle w:val="Brdtext"/>
        <w:jc w:val="center"/>
      </w:pPr>
      <w:r w:rsidRPr="00453987">
        <w:rPr>
          <w:rStyle w:val="Fotnotsreferens"/>
          <w:bCs/>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AC16BC3" w14:textId="77777777" w:rsidTr="008539B5">
        <w:tc>
          <w:tcPr>
            <w:tcW w:w="2500" w:type="pct"/>
            <w:shd w:val="clear" w:color="auto" w:fill="auto"/>
            <w:tcMar>
              <w:left w:w="0" w:type="dxa"/>
            </w:tcMar>
          </w:tcPr>
          <w:p w14:paraId="6E220D96" w14:textId="77777777" w:rsidR="008539B5" w:rsidRDefault="008539B5" w:rsidP="008539B5">
            <w:pPr>
              <w:pStyle w:val="Brdtextmedindrag"/>
            </w:pPr>
            <w:r>
              <w:t>Den som är eller har varit an-ställd eller uppdragstagare vid en biobank som inrättats i en</w:t>
            </w:r>
            <w:r>
              <w:softHyphen/>
              <w:t>skild verksamhet får inte obe</w:t>
            </w:r>
            <w:r>
              <w:softHyphen/>
              <w:t>hörigen röja eller utnyttja upp</w:t>
            </w:r>
            <w:r>
              <w:softHyphen/>
              <w:t>gift</w:t>
            </w:r>
            <w:r>
              <w:softHyphen/>
              <w:t>er i en ansökan eller anmälan om klinisk prövning enligt Europa</w:t>
            </w:r>
            <w:r>
              <w:softHyphen/>
              <w:t>parlamentets och rådets för</w:t>
            </w:r>
            <w:r>
              <w:softHyphen/>
              <w:t>ordning (EU) 2017/745 av den 5 april 2017 om medicintek</w:t>
            </w:r>
            <w:r>
              <w:softHyphen/>
              <w:t>ni</w:t>
            </w:r>
            <w:r>
              <w:softHyphen/>
              <w:t>ska produkter, om ändring av direk</w:t>
            </w:r>
            <w:r>
              <w:softHyphen/>
              <w:t>tiv 2001/83/EG, förord</w:t>
            </w:r>
            <w:r>
              <w:softHyphen/>
              <w:t>ning (EG) nr 178/2002 och för</w:t>
            </w:r>
            <w:r>
              <w:softHyphen/>
              <w:t>ord</w:t>
            </w:r>
            <w:r>
              <w:softHyphen/>
              <w:t>ning (EG) nr 1223/2009 och om upp</w:t>
            </w:r>
            <w:r>
              <w:softHyphen/>
              <w:t>hävande av rådets direk</w:t>
            </w:r>
            <w:r>
              <w:softHyphen/>
              <w:t>tiv 90/385/EEG och 93/42/EEG.</w:t>
            </w:r>
          </w:p>
        </w:tc>
        <w:tc>
          <w:tcPr>
            <w:tcW w:w="2500" w:type="pct"/>
            <w:shd w:val="clear" w:color="auto" w:fill="auto"/>
            <w:tcMar>
              <w:right w:w="0" w:type="dxa"/>
            </w:tcMar>
          </w:tcPr>
          <w:p w14:paraId="2B70235D" w14:textId="77777777" w:rsidR="008539B5" w:rsidRDefault="008539B5" w:rsidP="008539B5">
            <w:pPr>
              <w:pStyle w:val="Brdtextmedindrag"/>
            </w:pPr>
            <w:r>
              <w:t>Den som är eller har varit an</w:t>
            </w:r>
            <w:r>
              <w:softHyphen/>
              <w:t>ställd eller uppdragstagare vid en bio</w:t>
            </w:r>
            <w:r>
              <w:softHyphen/>
              <w:t>bank som inrättats i enskild verk</w:t>
            </w:r>
            <w:r>
              <w:softHyphen/>
              <w:t xml:space="preserve">samhet får inte obehörigen röja eller utnyttja uppgifter i </w:t>
            </w:r>
          </w:p>
          <w:p w14:paraId="0809619C" w14:textId="77777777" w:rsidR="008539B5" w:rsidRPr="00140647" w:rsidRDefault="008539B5" w:rsidP="008539B5">
            <w:pPr>
              <w:pStyle w:val="Brdtextmedindrag"/>
              <w:rPr>
                <w:i/>
              </w:rPr>
            </w:pPr>
            <w:r w:rsidRPr="00140647">
              <w:rPr>
                <w:i/>
              </w:rPr>
              <w:t>1</w:t>
            </w:r>
            <w:r w:rsidRPr="00847657">
              <w:rPr>
                <w:i/>
              </w:rPr>
              <w:t>.</w:t>
            </w:r>
            <w:r>
              <w:rPr>
                <w:i/>
              </w:rPr>
              <w:t> </w:t>
            </w:r>
            <w:r w:rsidRPr="00847657">
              <w:rPr>
                <w:i/>
              </w:rPr>
              <w:t>en ansökan om tillstånd till en klinisk läkemedelspröv</w:t>
            </w:r>
            <w:r w:rsidRPr="00847657">
              <w:rPr>
                <w:i/>
              </w:rPr>
              <w:softHyphen/>
              <w:t>ning, eller</w:t>
            </w:r>
            <w:r w:rsidRPr="00140647">
              <w:rPr>
                <w:i/>
              </w:rPr>
              <w:t xml:space="preserve"> </w:t>
            </w:r>
          </w:p>
          <w:p w14:paraId="6AF24156" w14:textId="77777777" w:rsidR="008539B5" w:rsidRDefault="008539B5" w:rsidP="008539B5">
            <w:pPr>
              <w:pStyle w:val="Brdtextmedindrag"/>
            </w:pPr>
            <w:r w:rsidRPr="00140647">
              <w:rPr>
                <w:i/>
              </w:rPr>
              <w:t>2. </w:t>
            </w:r>
            <w:r w:rsidRPr="00847657">
              <w:t>en ansökan eller anmälan om klinisk prövning enligt Europa</w:t>
            </w:r>
            <w:r w:rsidRPr="00847657">
              <w:softHyphen/>
              <w:t>parlamentets och rådets för</w:t>
            </w:r>
            <w:r w:rsidRPr="00847657">
              <w:softHyphen/>
              <w:t>ordning (EU) 2017/745 av den 5 april 2017 om med</w:t>
            </w:r>
            <w:r w:rsidRPr="00847657">
              <w:softHyphen/>
              <w:t>ic</w:t>
            </w:r>
            <w:r w:rsidRPr="00847657">
              <w:softHyphen/>
              <w:t>intek</w:t>
            </w:r>
            <w:r w:rsidRPr="00847657">
              <w:softHyphen/>
              <w:t>ni</w:t>
            </w:r>
            <w:r w:rsidRPr="00847657">
              <w:softHyphen/>
              <w:t>ska produkter, om ändring av direk</w:t>
            </w:r>
            <w:r w:rsidRPr="00847657">
              <w:softHyphen/>
              <w:t>tiv 2001/83/EG, för</w:t>
            </w:r>
            <w:r>
              <w:softHyphen/>
            </w:r>
            <w:r w:rsidRPr="00847657">
              <w:t>ord</w:t>
            </w:r>
            <w:r>
              <w:softHyphen/>
            </w:r>
            <w:r w:rsidRPr="00847657">
              <w:t>ning (EG) nr 178/2002 och för</w:t>
            </w:r>
            <w:r w:rsidRPr="00847657">
              <w:softHyphen/>
              <w:t>ord</w:t>
            </w:r>
            <w:r w:rsidRPr="00847657">
              <w:softHyphen/>
              <w:t>ning (EG) nr 1223/2009 och om upp</w:t>
            </w:r>
            <w:r w:rsidRPr="00847657">
              <w:softHyphen/>
              <w:t>hävande av rådets direk</w:t>
            </w:r>
            <w:r>
              <w:softHyphen/>
            </w:r>
            <w:r w:rsidRPr="00847657">
              <w:t>tiv 90/385/EEG och 93/42/EEG</w:t>
            </w:r>
            <w:r>
              <w:t>.</w:t>
            </w:r>
          </w:p>
        </w:tc>
      </w:tr>
    </w:tbl>
    <w:p w14:paraId="19500ADC" w14:textId="77777777" w:rsidR="008539B5" w:rsidRDefault="008539B5" w:rsidP="008539B5">
      <w:pPr>
        <w:pStyle w:val="Brdtextmedindrag"/>
      </w:pPr>
      <w:r w:rsidRPr="003570B1">
        <w:t>Som obehörigt röjande anses inte att någon fullgör sådan uppgifts</w:t>
      </w:r>
      <w:r>
        <w:softHyphen/>
      </w:r>
      <w:r w:rsidRPr="003570B1">
        <w:t>skyldighet som följer av lag eller förordning</w:t>
      </w:r>
      <w:r>
        <w:t>.</w:t>
      </w:r>
    </w:p>
    <w:p w14:paraId="2EBD466E" w14:textId="77777777" w:rsidR="008539B5" w:rsidRPr="00811E52" w:rsidRDefault="008539B5" w:rsidP="008539B5">
      <w:pPr>
        <w:pStyle w:val="Slutstreck"/>
      </w:pPr>
      <w:r w:rsidRPr="00811E52">
        <w:t>                      </w:t>
      </w:r>
    </w:p>
    <w:p w14:paraId="2E43BFC1" w14:textId="77777777" w:rsidR="008539B5" w:rsidRDefault="008539B5" w:rsidP="008539B5">
      <w:pPr>
        <w:pStyle w:val="Brdtextmedindrag"/>
      </w:pPr>
      <w:r>
        <w:t>Denna lag träder i kraft den dag som regeringen bestämmer.</w:t>
      </w:r>
    </w:p>
    <w:p w14:paraId="78202820" w14:textId="77777777" w:rsidR="008539B5" w:rsidRPr="00830602" w:rsidRDefault="008539B5" w:rsidP="008539B5">
      <w:pPr>
        <w:pStyle w:val="Brdtextmedindrag"/>
      </w:pPr>
    </w:p>
    <w:p w14:paraId="04B04BBD" w14:textId="77777777" w:rsidR="008539B5" w:rsidRDefault="008539B5" w:rsidP="008539B5">
      <w:pPr>
        <w:pStyle w:val="Brdtextmedindrag"/>
      </w:pPr>
    </w:p>
    <w:p w14:paraId="05212EE8" w14:textId="77777777" w:rsidR="008539B5" w:rsidRDefault="008539B5" w:rsidP="008539B5">
      <w:pPr>
        <w:pStyle w:val="Rubrik2utannumrering"/>
        <w:spacing w:before="0"/>
        <w:ind w:left="567" w:hanging="567"/>
        <w:sectPr w:rsidR="008539B5" w:rsidSect="008539B5">
          <w:headerReference w:type="even" r:id="rId326"/>
          <w:headerReference w:type="default" r:id="rId327"/>
          <w:footerReference w:type="even" r:id="rId328"/>
          <w:footerReference w:type="default" r:id="rId329"/>
          <w:footerReference w:type="first" r:id="rId330"/>
          <w:footnotePr>
            <w:numRestart w:val="eachSect"/>
          </w:footnotePr>
          <w:type w:val="continuous"/>
          <w:pgSz w:w="9356" w:h="13721" w:code="9"/>
          <w:pgMar w:top="794" w:right="2438" w:bottom="1191" w:left="1021" w:header="0" w:footer="709" w:gutter="0"/>
          <w:cols w:space="708"/>
          <w:docGrid w:linePitch="360"/>
        </w:sectPr>
      </w:pPr>
    </w:p>
    <w:p w14:paraId="7A564BBA" w14:textId="50591902" w:rsidR="008539B5" w:rsidRDefault="008539B5" w:rsidP="008539B5">
      <w:pPr>
        <w:pStyle w:val="Rubrik2utannumrering"/>
        <w:spacing w:before="0"/>
        <w:ind w:left="567" w:hanging="567"/>
      </w:pPr>
      <w:r>
        <w:t>1.9</w:t>
      </w:r>
      <w:r>
        <w:tab/>
        <w:t>Förslag till lag om ändring i lagen (2002:297)</w:t>
      </w:r>
      <w:r>
        <w:br/>
        <w:t>om biobanker i hälso- och sjukvården m.m.</w:t>
      </w:r>
    </w:p>
    <w:p w14:paraId="5BA41601" w14:textId="77777777" w:rsidR="008539B5" w:rsidRDefault="008539B5" w:rsidP="008539B5">
      <w:pPr>
        <w:pStyle w:val="Brdtext"/>
      </w:pPr>
      <w:r>
        <w:t>Härigenom föreskrivs att 1 kap. 5 § lagen (2002:297) om biobanker i hälso- och sjukvården m.m. ska ha följande lydelse.</w:t>
      </w:r>
    </w:p>
    <w:p w14:paraId="40ED12E2"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44894A94" w14:textId="77777777" w:rsidTr="008539B5">
        <w:tc>
          <w:tcPr>
            <w:tcW w:w="2500" w:type="pct"/>
            <w:shd w:val="clear" w:color="auto" w:fill="auto"/>
            <w:tcMar>
              <w:left w:w="0" w:type="dxa"/>
            </w:tcMar>
          </w:tcPr>
          <w:p w14:paraId="61FA3EDE" w14:textId="77777777" w:rsidR="008539B5" w:rsidRPr="005B0E77" w:rsidRDefault="008539B5" w:rsidP="008539B5">
            <w:pPr>
              <w:pStyle w:val="Brdtext"/>
              <w:rPr>
                <w:i/>
              </w:rPr>
            </w:pPr>
            <w:r w:rsidRPr="00E14B41">
              <w:rPr>
                <w:i/>
              </w:rPr>
              <w:t>Lydelse enligt avsnitt 1.8</w:t>
            </w:r>
          </w:p>
        </w:tc>
        <w:tc>
          <w:tcPr>
            <w:tcW w:w="2500" w:type="pct"/>
            <w:shd w:val="clear" w:color="auto" w:fill="auto"/>
            <w:tcMar>
              <w:right w:w="0" w:type="dxa"/>
            </w:tcMar>
          </w:tcPr>
          <w:p w14:paraId="584AB186" w14:textId="77777777" w:rsidR="008539B5" w:rsidRPr="005B0E77" w:rsidRDefault="008539B5" w:rsidP="008539B5">
            <w:pPr>
              <w:pStyle w:val="Brdtext"/>
              <w:rPr>
                <w:i/>
              </w:rPr>
            </w:pPr>
            <w:r w:rsidRPr="005B0E77">
              <w:rPr>
                <w:i/>
              </w:rPr>
              <w:t>Föreslagen lydelse</w:t>
            </w:r>
          </w:p>
        </w:tc>
      </w:tr>
    </w:tbl>
    <w:p w14:paraId="61FEF4FE" w14:textId="77777777" w:rsidR="008539B5" w:rsidRDefault="008539B5" w:rsidP="008539B5">
      <w:pPr>
        <w:pStyle w:val="Brdtext"/>
        <w:spacing w:before="230"/>
        <w:jc w:val="center"/>
        <w:rPr>
          <w:b/>
        </w:rPr>
      </w:pPr>
      <w:r>
        <w:rPr>
          <w:b/>
        </w:rPr>
        <w:t>1 kap.</w:t>
      </w:r>
    </w:p>
    <w:p w14:paraId="079C55B0" w14:textId="77777777" w:rsidR="008539B5" w:rsidRDefault="008539B5" w:rsidP="008539B5">
      <w:pPr>
        <w:pStyle w:val="Brdtext"/>
        <w:jc w:val="center"/>
        <w:sectPr w:rsidR="008539B5" w:rsidSect="008539B5">
          <w:headerReference w:type="even" r:id="rId331"/>
          <w:headerReference w:type="default" r:id="rId332"/>
          <w:footerReference w:type="even" r:id="rId333"/>
          <w:footerReference w:type="default" r:id="rId334"/>
          <w:footerReference w:type="first" r:id="rId335"/>
          <w:pgSz w:w="9356" w:h="13721" w:code="9"/>
          <w:pgMar w:top="794" w:right="2438" w:bottom="1191" w:left="1021" w:header="0" w:footer="709" w:gutter="0"/>
          <w:cols w:space="708"/>
          <w:docGrid w:linePitch="360"/>
        </w:sectPr>
      </w:pPr>
      <w:r>
        <w:t>5 §</w:t>
      </w:r>
    </w:p>
    <w:p w14:paraId="0D099D54" w14:textId="14407384" w:rsidR="008539B5" w:rsidRDefault="008539B5" w:rsidP="008539B5">
      <w:pPr>
        <w:pStyle w:val="Brdtext"/>
        <w:jc w:val="center"/>
      </w:pPr>
      <w:r w:rsidRPr="00453987">
        <w:rPr>
          <w:rStyle w:val="Fotnotsreferens"/>
          <w:bC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DB4D59F" w14:textId="77777777" w:rsidTr="008539B5">
        <w:tc>
          <w:tcPr>
            <w:tcW w:w="2500" w:type="pct"/>
            <w:shd w:val="clear" w:color="auto" w:fill="auto"/>
            <w:tcMar>
              <w:left w:w="0" w:type="dxa"/>
            </w:tcMar>
          </w:tcPr>
          <w:p w14:paraId="44E545F4" w14:textId="77777777" w:rsidR="008539B5" w:rsidRPr="00984A38" w:rsidRDefault="008539B5" w:rsidP="008539B5">
            <w:pPr>
              <w:pStyle w:val="Brdtextmedindrag"/>
            </w:pPr>
            <w:r>
              <w:t>Den som är eller har varit an</w:t>
            </w:r>
            <w:r>
              <w:softHyphen/>
              <w:t>ställd eller uppdragstagare vid en bio</w:t>
            </w:r>
            <w:r>
              <w:softHyphen/>
              <w:t>bank som inrättats i en</w:t>
            </w:r>
            <w:r>
              <w:softHyphen/>
              <w:t>skild verk</w:t>
            </w:r>
            <w:r>
              <w:softHyphen/>
              <w:t>samhet får inte obe</w:t>
            </w:r>
            <w:r>
              <w:softHyphen/>
              <w:t>hörigen röja eller ut</w:t>
            </w:r>
            <w:r>
              <w:softHyphen/>
              <w:t>nyttja upp</w:t>
            </w:r>
            <w:r>
              <w:softHyphen/>
              <w:t>gifter i</w:t>
            </w:r>
          </w:p>
          <w:p w14:paraId="2AB98273" w14:textId="77777777" w:rsidR="008539B5" w:rsidRPr="00984A38" w:rsidRDefault="008539B5" w:rsidP="008539B5">
            <w:pPr>
              <w:pStyle w:val="Brdtextmedindrag"/>
            </w:pPr>
            <w:r w:rsidRPr="00984A38">
              <w:t>1. en ansökan om tillstånd till en klinisk läkemedelspröv</w:t>
            </w:r>
            <w:r w:rsidRPr="00984A38">
              <w:softHyphen/>
              <w:t xml:space="preserve">ning, </w:t>
            </w:r>
            <w:r w:rsidRPr="00984A38">
              <w:rPr>
                <w:i/>
              </w:rPr>
              <w:t>eller</w:t>
            </w:r>
            <w:r w:rsidRPr="00984A38">
              <w:t xml:space="preserve"> </w:t>
            </w:r>
          </w:p>
          <w:p w14:paraId="29CE4354" w14:textId="77777777" w:rsidR="008539B5" w:rsidRDefault="008539B5" w:rsidP="008539B5">
            <w:pPr>
              <w:pStyle w:val="Brdtextmedindrag"/>
            </w:pPr>
            <w:r w:rsidRPr="00984A38">
              <w:t xml:space="preserve">2. en </w:t>
            </w:r>
            <w:r w:rsidRPr="00847657">
              <w:t>ansökan eller anmälan om klinisk prövning enligt Europa</w:t>
            </w:r>
            <w:r w:rsidRPr="00847657">
              <w:softHyphen/>
              <w:t>parlamentets och rådets för</w:t>
            </w:r>
            <w:r w:rsidRPr="00847657">
              <w:softHyphen/>
              <w:t>ordning (EU) 2017/745 av den 5 april 2017 om med</w:t>
            </w:r>
            <w:r w:rsidRPr="00847657">
              <w:softHyphen/>
              <w:t>ic</w:t>
            </w:r>
            <w:r w:rsidRPr="00847657">
              <w:softHyphen/>
              <w:t>in-tek</w:t>
            </w:r>
            <w:r w:rsidRPr="00847657">
              <w:softHyphen/>
              <w:t>ni</w:t>
            </w:r>
            <w:r w:rsidRPr="00847657">
              <w:softHyphen/>
              <w:t>ska produkter, om ändring av direk</w:t>
            </w:r>
            <w:r w:rsidRPr="00847657">
              <w:softHyphen/>
              <w:t>tiv 2001/83/EG, för</w:t>
            </w:r>
            <w:r>
              <w:softHyphen/>
            </w:r>
            <w:r w:rsidRPr="00847657">
              <w:t>ord</w:t>
            </w:r>
            <w:r>
              <w:softHyphen/>
            </w:r>
            <w:r w:rsidRPr="00847657">
              <w:t>ning (EG) nr 178/2002 och för</w:t>
            </w:r>
            <w:r w:rsidRPr="00847657">
              <w:softHyphen/>
              <w:t>ord</w:t>
            </w:r>
            <w:r w:rsidRPr="00847657">
              <w:softHyphen/>
              <w:t>ning (EG) nr 1223/2009 och om upp</w:t>
            </w:r>
            <w:r w:rsidRPr="00847657">
              <w:softHyphen/>
              <w:t>hävande av rådets direktiv 90/385/EEG och 93/42/EEG</w:t>
            </w:r>
            <w:r>
              <w:t>.</w:t>
            </w:r>
          </w:p>
        </w:tc>
        <w:tc>
          <w:tcPr>
            <w:tcW w:w="2500" w:type="pct"/>
            <w:shd w:val="clear" w:color="auto" w:fill="auto"/>
            <w:tcMar>
              <w:right w:w="0" w:type="dxa"/>
            </w:tcMar>
          </w:tcPr>
          <w:p w14:paraId="68F9C747" w14:textId="77777777" w:rsidR="008539B5" w:rsidRDefault="008539B5" w:rsidP="008539B5">
            <w:pPr>
              <w:pStyle w:val="Brdtextmedindrag"/>
            </w:pPr>
            <w:r>
              <w:t xml:space="preserve">Den </w:t>
            </w:r>
            <w:r w:rsidRPr="00132611">
              <w:t>som</w:t>
            </w:r>
            <w:r>
              <w:t xml:space="preserve"> är eller har varit an</w:t>
            </w:r>
            <w:r>
              <w:softHyphen/>
              <w:t>ställd eller uppdragstagare vid en bio</w:t>
            </w:r>
            <w:r>
              <w:softHyphen/>
              <w:t>bank som inrättats i enskild verk</w:t>
            </w:r>
            <w:r>
              <w:softHyphen/>
              <w:t>samhet får inte obehörigen röja eller ut</w:t>
            </w:r>
            <w:r>
              <w:softHyphen/>
              <w:t>nyttja uppgifter i</w:t>
            </w:r>
          </w:p>
          <w:p w14:paraId="515EDFDC" w14:textId="77777777" w:rsidR="008539B5" w:rsidRPr="00140647" w:rsidRDefault="008539B5" w:rsidP="008539B5">
            <w:pPr>
              <w:pStyle w:val="Brdtextmedindrag"/>
              <w:rPr>
                <w:i/>
              </w:rPr>
            </w:pPr>
            <w:r w:rsidRPr="00984A38">
              <w:t>1.</w:t>
            </w:r>
            <w:r>
              <w:t> en ansökan om tillstånd till en klinisk läkemedelspröv</w:t>
            </w:r>
            <w:r>
              <w:softHyphen/>
              <w:t>ning</w:t>
            </w:r>
            <w:r w:rsidRPr="00140647">
              <w:rPr>
                <w:i/>
              </w:rPr>
              <w:t xml:space="preserve">, </w:t>
            </w:r>
          </w:p>
          <w:p w14:paraId="3FBED86F" w14:textId="77777777" w:rsidR="008539B5" w:rsidRDefault="008539B5" w:rsidP="008539B5">
            <w:pPr>
              <w:pStyle w:val="Brdtextmedindrag"/>
              <w:rPr>
                <w:i/>
              </w:rPr>
            </w:pPr>
            <w:r w:rsidRPr="00140647">
              <w:rPr>
                <w:i/>
              </w:rPr>
              <w:t>2. </w:t>
            </w:r>
            <w:r w:rsidRPr="00984A38">
              <w:t>en ansökan eller anmälan om klinisk prövning enligt Europa</w:t>
            </w:r>
            <w:r w:rsidRPr="00984A38">
              <w:softHyphen/>
              <w:t>parlamentets och rådets för</w:t>
            </w:r>
            <w:r w:rsidRPr="00984A38">
              <w:softHyphen/>
              <w:t>ordning (EU) 2017/745 av den 5 april 2017 om med</w:t>
            </w:r>
            <w:r w:rsidRPr="00984A38">
              <w:softHyphen/>
              <w:t>ic</w:t>
            </w:r>
            <w:r w:rsidRPr="00984A38">
              <w:softHyphen/>
              <w:t>in</w:t>
            </w:r>
            <w:r>
              <w:softHyphen/>
            </w:r>
            <w:r w:rsidRPr="00984A38">
              <w:t>tek</w:t>
            </w:r>
            <w:r w:rsidRPr="00984A38">
              <w:softHyphen/>
              <w:t>ni</w:t>
            </w:r>
            <w:r w:rsidRPr="00984A38">
              <w:softHyphen/>
              <w:t>ska produkter, om ändring av direk</w:t>
            </w:r>
            <w:r w:rsidRPr="00984A38">
              <w:softHyphen/>
              <w:t>tiv 2001/83/EG, för</w:t>
            </w:r>
            <w:r>
              <w:softHyphen/>
            </w:r>
            <w:r w:rsidRPr="00984A38">
              <w:t>ord</w:t>
            </w:r>
            <w:r>
              <w:softHyphen/>
            </w:r>
            <w:r w:rsidRPr="00984A38">
              <w:t>ning (EG) nr 178/2002 och för</w:t>
            </w:r>
            <w:r w:rsidRPr="00984A38">
              <w:softHyphen/>
              <w:t>ord</w:t>
            </w:r>
            <w:r w:rsidRPr="00984A38">
              <w:softHyphen/>
              <w:t>ning (EG) nr 1223/2009 och om upp</w:t>
            </w:r>
            <w:r w:rsidRPr="00984A38">
              <w:softHyphen/>
              <w:t xml:space="preserve">hävande av rådets direktiv 90/385/EEG och 93/42/EEG, </w:t>
            </w:r>
            <w:r w:rsidRPr="00D525D4">
              <w:rPr>
                <w:i/>
              </w:rPr>
              <w:t>eller</w:t>
            </w:r>
          </w:p>
          <w:p w14:paraId="1781E82D" w14:textId="77777777" w:rsidR="008539B5" w:rsidRDefault="008539B5" w:rsidP="008539B5">
            <w:pPr>
              <w:pStyle w:val="Brdtextmedindrag"/>
            </w:pPr>
            <w:r>
              <w:rPr>
                <w:i/>
              </w:rPr>
              <w:t xml:space="preserve">3. en ansökan eller anmälan om </w:t>
            </w:r>
            <w:r w:rsidRPr="00D525D4">
              <w:rPr>
                <w:i/>
              </w:rPr>
              <w:t>prestandastudie enligt Euro</w:t>
            </w:r>
            <w:r>
              <w:rPr>
                <w:i/>
              </w:rPr>
              <w:softHyphen/>
            </w:r>
            <w:r w:rsidRPr="00D525D4">
              <w:rPr>
                <w:i/>
              </w:rPr>
              <w:t>pa</w:t>
            </w:r>
            <w:r>
              <w:rPr>
                <w:i/>
              </w:rPr>
              <w:softHyphen/>
            </w:r>
            <w:r>
              <w:rPr>
                <w:i/>
              </w:rPr>
              <w:softHyphen/>
            </w:r>
            <w:r w:rsidRPr="00D525D4">
              <w:rPr>
                <w:i/>
              </w:rPr>
              <w:t>parla</w:t>
            </w:r>
            <w:r>
              <w:rPr>
                <w:i/>
              </w:rPr>
              <w:softHyphen/>
            </w:r>
            <w:r w:rsidRPr="00D525D4">
              <w:rPr>
                <w:i/>
              </w:rPr>
              <w:t>mentets och rådets för</w:t>
            </w:r>
            <w:r>
              <w:rPr>
                <w:i/>
              </w:rPr>
              <w:softHyphen/>
            </w:r>
            <w:r w:rsidRPr="00D525D4">
              <w:rPr>
                <w:i/>
              </w:rPr>
              <w:t>ord</w:t>
            </w:r>
            <w:r>
              <w:rPr>
                <w:i/>
              </w:rPr>
              <w:softHyphen/>
            </w:r>
            <w:r w:rsidRPr="00D525D4">
              <w:rPr>
                <w:i/>
              </w:rPr>
              <w:t>ning (EU) 2017/746 av den 5</w:t>
            </w:r>
            <w:r>
              <w:rPr>
                <w:i/>
              </w:rPr>
              <w:t> </w:t>
            </w:r>
            <w:r w:rsidRPr="00D525D4">
              <w:rPr>
                <w:i/>
              </w:rPr>
              <w:t>april 2017 om medicintek</w:t>
            </w:r>
            <w:r>
              <w:rPr>
                <w:i/>
              </w:rPr>
              <w:softHyphen/>
            </w:r>
            <w:r w:rsidRPr="00D525D4">
              <w:rPr>
                <w:i/>
              </w:rPr>
              <w:t>ni</w:t>
            </w:r>
            <w:r>
              <w:rPr>
                <w:i/>
              </w:rPr>
              <w:softHyphen/>
            </w:r>
            <w:r w:rsidRPr="00D525D4">
              <w:rPr>
                <w:i/>
              </w:rPr>
              <w:t>ska pro</w:t>
            </w:r>
            <w:r>
              <w:rPr>
                <w:i/>
              </w:rPr>
              <w:softHyphen/>
            </w:r>
            <w:r>
              <w:rPr>
                <w:i/>
              </w:rPr>
              <w:softHyphen/>
            </w:r>
            <w:r w:rsidRPr="00D525D4">
              <w:rPr>
                <w:i/>
              </w:rPr>
              <w:t>dukter för in vitro-dia</w:t>
            </w:r>
            <w:r>
              <w:rPr>
                <w:i/>
              </w:rPr>
              <w:softHyphen/>
            </w:r>
            <w:r w:rsidRPr="00D525D4">
              <w:rPr>
                <w:i/>
              </w:rPr>
              <w:t>gnos</w:t>
            </w:r>
            <w:r>
              <w:rPr>
                <w:i/>
              </w:rPr>
              <w:softHyphen/>
            </w:r>
            <w:r w:rsidRPr="00D525D4">
              <w:rPr>
                <w:i/>
              </w:rPr>
              <w:t>tik och om upphävande av direk</w:t>
            </w:r>
            <w:r>
              <w:rPr>
                <w:i/>
              </w:rPr>
              <w:softHyphen/>
            </w:r>
            <w:r w:rsidRPr="00D525D4">
              <w:rPr>
                <w:i/>
              </w:rPr>
              <w:t>tiv 98/79/EG och kommis</w:t>
            </w:r>
            <w:r w:rsidRPr="00D525D4">
              <w:rPr>
                <w:i/>
              </w:rPr>
              <w:softHyphen/>
              <w:t>sion</w:t>
            </w:r>
            <w:r w:rsidRPr="00D525D4">
              <w:rPr>
                <w:i/>
              </w:rPr>
              <w:softHyphen/>
              <w:t>ens beslut 2010/227/EU</w:t>
            </w:r>
            <w:r>
              <w:rPr>
                <w:i/>
              </w:rPr>
              <w:t>.</w:t>
            </w:r>
          </w:p>
        </w:tc>
      </w:tr>
    </w:tbl>
    <w:p w14:paraId="4D741558" w14:textId="77777777" w:rsidR="008539B5" w:rsidRDefault="008539B5" w:rsidP="008539B5">
      <w:pPr>
        <w:pStyle w:val="Brdtextmedindrag"/>
      </w:pPr>
      <w:r>
        <w:t>Som obehörigt röjande anses inte att någon fullgör sådan upp</w:t>
      </w:r>
      <w:r>
        <w:softHyphen/>
        <w:t>giftsskyldighet som följer av lag eller förordning.</w:t>
      </w:r>
    </w:p>
    <w:p w14:paraId="7963B00D" w14:textId="77777777" w:rsidR="008539B5" w:rsidRPr="00811E52" w:rsidRDefault="008539B5" w:rsidP="008539B5">
      <w:pPr>
        <w:pStyle w:val="Slutstreck"/>
      </w:pPr>
      <w:r w:rsidRPr="00811E52">
        <w:t>                      </w:t>
      </w:r>
    </w:p>
    <w:p w14:paraId="0065CFD3" w14:textId="77777777" w:rsidR="008539B5" w:rsidRDefault="008539B5" w:rsidP="008539B5">
      <w:pPr>
        <w:pStyle w:val="Brdtextmedindrag"/>
      </w:pPr>
      <w:r w:rsidRPr="00E14B41">
        <w:t>Denna lag träder i kraft den 26 maj 2022</w:t>
      </w:r>
      <w:r>
        <w:t>.</w:t>
      </w:r>
    </w:p>
    <w:p w14:paraId="5CE270BF" w14:textId="77777777" w:rsidR="008539B5" w:rsidRDefault="008539B5" w:rsidP="008539B5">
      <w:pPr>
        <w:pStyle w:val="Brdtextmedindrag"/>
      </w:pPr>
    </w:p>
    <w:p w14:paraId="5F997733" w14:textId="77777777" w:rsidR="008539B5" w:rsidRDefault="008539B5" w:rsidP="008539B5">
      <w:pPr>
        <w:pStyle w:val="Rubrik2utannumrering"/>
        <w:spacing w:before="0"/>
        <w:ind w:left="709" w:hanging="709"/>
        <w:sectPr w:rsidR="008539B5" w:rsidSect="008539B5">
          <w:headerReference w:type="even" r:id="rId336"/>
          <w:headerReference w:type="default" r:id="rId337"/>
          <w:footerReference w:type="even" r:id="rId338"/>
          <w:footerReference w:type="default" r:id="rId339"/>
          <w:footerReference w:type="first" r:id="rId340"/>
          <w:footnotePr>
            <w:numRestart w:val="eachSect"/>
          </w:footnotePr>
          <w:type w:val="continuous"/>
          <w:pgSz w:w="9356" w:h="13721" w:code="9"/>
          <w:pgMar w:top="794" w:right="2438" w:bottom="1191" w:left="1021" w:header="0" w:footer="709" w:gutter="0"/>
          <w:cols w:space="708"/>
          <w:docGrid w:linePitch="360"/>
        </w:sectPr>
      </w:pPr>
    </w:p>
    <w:p w14:paraId="760C37D6" w14:textId="65113134" w:rsidR="008539B5" w:rsidRDefault="008539B5" w:rsidP="008539B5">
      <w:pPr>
        <w:pStyle w:val="Rubrik2utannumrering"/>
        <w:spacing w:before="0"/>
        <w:ind w:left="709" w:hanging="709"/>
      </w:pPr>
      <w:r>
        <w:t>1.10</w:t>
      </w:r>
      <w:r>
        <w:tab/>
        <w:t>Förslag till lag om ändring i lagen (2018:1092) om ändring i lagen (2003:460) om etikprövning av forskning som avser människor</w:t>
      </w:r>
    </w:p>
    <w:p w14:paraId="4DC6FCE9" w14:textId="77777777" w:rsidR="008539B5" w:rsidRPr="00830602" w:rsidRDefault="008539B5" w:rsidP="008539B5">
      <w:pPr>
        <w:pStyle w:val="Brdtext"/>
      </w:pPr>
      <w:r>
        <w:t>Härigenom föreskrivs att 24 och 25 §§ i lydelsen enligt lagen (2018:1092) om ändring i lagen (2003:460) om etikprövning av forskning som avser människor ska utgå.</w:t>
      </w:r>
    </w:p>
    <w:p w14:paraId="65E14D56" w14:textId="77777777" w:rsidR="008539B5" w:rsidRDefault="008539B5" w:rsidP="008539B5">
      <w:pPr>
        <w:pStyle w:val="Brdtextmedindrag"/>
      </w:pPr>
    </w:p>
    <w:p w14:paraId="21DF19B8" w14:textId="77777777" w:rsidR="008539B5" w:rsidRDefault="008539B5" w:rsidP="008539B5">
      <w:pPr>
        <w:pStyle w:val="Rubrik2utannumrering"/>
        <w:spacing w:before="0"/>
        <w:ind w:left="709" w:hanging="709"/>
        <w:sectPr w:rsidR="008539B5" w:rsidSect="008539B5">
          <w:headerReference w:type="even" r:id="rId341"/>
          <w:headerReference w:type="default" r:id="rId342"/>
          <w:footerReference w:type="even" r:id="rId343"/>
          <w:footerReference w:type="default" r:id="rId344"/>
          <w:footerReference w:type="first" r:id="rId345"/>
          <w:pgSz w:w="9356" w:h="13721" w:code="9"/>
          <w:pgMar w:top="794" w:right="2438" w:bottom="1191" w:left="1021" w:header="0" w:footer="709" w:gutter="0"/>
          <w:cols w:space="708"/>
          <w:docGrid w:linePitch="360"/>
        </w:sectPr>
      </w:pPr>
    </w:p>
    <w:p w14:paraId="0F60BC27" w14:textId="1D7EBB2B" w:rsidR="008539B5" w:rsidRDefault="008539B5" w:rsidP="008539B5">
      <w:pPr>
        <w:pStyle w:val="Rubrik2utannumrering"/>
        <w:spacing w:before="0"/>
        <w:ind w:left="709" w:hanging="709"/>
      </w:pPr>
      <w:r>
        <w:t>1.11</w:t>
      </w:r>
      <w:r>
        <w:tab/>
        <w:t xml:space="preserve">Förslag till lag om ändring i lagen (2003:460) </w:t>
      </w:r>
      <w:r>
        <w:br/>
        <w:t>om etikprövning av forskning som avser människor</w:t>
      </w:r>
    </w:p>
    <w:p w14:paraId="0D1EEAD4" w14:textId="77777777" w:rsidR="008539B5" w:rsidRDefault="008539B5" w:rsidP="008539B5">
      <w:pPr>
        <w:pStyle w:val="Brdtext"/>
      </w:pPr>
      <w:r>
        <w:t>Härigenom föreskrivs att det i lagen (2003:460) om etikprövning av forskning som avser människor ska införas tre nya paragrafer, 4 a, 24 a och 25 a §§, av följande lydelse.</w:t>
      </w:r>
    </w:p>
    <w:p w14:paraId="76238581"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rsidRPr="000E6F0B" w14:paraId="1F3FFDBE" w14:textId="77777777" w:rsidTr="008539B5">
        <w:tc>
          <w:tcPr>
            <w:tcW w:w="2500" w:type="pct"/>
            <w:shd w:val="clear" w:color="auto" w:fill="auto"/>
            <w:tcMar>
              <w:left w:w="0" w:type="dxa"/>
            </w:tcMar>
          </w:tcPr>
          <w:p w14:paraId="4BC5926F" w14:textId="77777777" w:rsidR="008539B5" w:rsidRPr="000E6F0B" w:rsidRDefault="008539B5" w:rsidP="008539B5">
            <w:pPr>
              <w:pStyle w:val="Brdtext"/>
              <w:rPr>
                <w:i/>
              </w:rPr>
            </w:pPr>
            <w:r w:rsidRPr="000E6F0B">
              <w:rPr>
                <w:i/>
              </w:rPr>
              <w:t>Nuvarande lydelse</w:t>
            </w:r>
          </w:p>
        </w:tc>
        <w:tc>
          <w:tcPr>
            <w:tcW w:w="2500" w:type="pct"/>
            <w:shd w:val="clear" w:color="auto" w:fill="auto"/>
            <w:tcMar>
              <w:right w:w="0" w:type="dxa"/>
            </w:tcMar>
          </w:tcPr>
          <w:p w14:paraId="758F8DCE" w14:textId="77777777" w:rsidR="008539B5" w:rsidRPr="000E6F0B" w:rsidRDefault="008539B5" w:rsidP="008539B5">
            <w:pPr>
              <w:pStyle w:val="Brdtext"/>
              <w:rPr>
                <w:i/>
              </w:rPr>
            </w:pPr>
            <w:r w:rsidRPr="000E6F0B">
              <w:rPr>
                <w:i/>
              </w:rPr>
              <w:t>Föreslagen lydelse</w:t>
            </w:r>
          </w:p>
        </w:tc>
      </w:tr>
      <w:tr w:rsidR="008539B5" w:rsidRPr="000E6F0B" w14:paraId="47D18CC6" w14:textId="77777777" w:rsidTr="008539B5">
        <w:tc>
          <w:tcPr>
            <w:tcW w:w="2500" w:type="pct"/>
            <w:shd w:val="clear" w:color="auto" w:fill="auto"/>
            <w:tcMar>
              <w:left w:w="0" w:type="dxa"/>
            </w:tcMar>
          </w:tcPr>
          <w:p w14:paraId="74F616B2" w14:textId="77777777" w:rsidR="008539B5" w:rsidRPr="000E6F0B" w:rsidRDefault="008539B5" w:rsidP="008539B5">
            <w:pPr>
              <w:pStyle w:val="Brdtext"/>
              <w:rPr>
                <w:i/>
              </w:rPr>
            </w:pPr>
          </w:p>
        </w:tc>
        <w:tc>
          <w:tcPr>
            <w:tcW w:w="2500" w:type="pct"/>
            <w:shd w:val="clear" w:color="auto" w:fill="auto"/>
            <w:tcMar>
              <w:right w:w="0" w:type="dxa"/>
            </w:tcMar>
          </w:tcPr>
          <w:p w14:paraId="1FD19F1B" w14:textId="77777777" w:rsidR="008539B5" w:rsidRPr="000E6F0B" w:rsidRDefault="008539B5" w:rsidP="008539B5">
            <w:pPr>
              <w:pStyle w:val="Brdtext"/>
              <w:rPr>
                <w:i/>
              </w:rPr>
            </w:pPr>
          </w:p>
        </w:tc>
      </w:tr>
      <w:tr w:rsidR="008539B5" w:rsidRPr="000E6F0B" w14:paraId="146A2727" w14:textId="77777777" w:rsidTr="008539B5">
        <w:tc>
          <w:tcPr>
            <w:tcW w:w="2500" w:type="pct"/>
            <w:shd w:val="clear" w:color="auto" w:fill="auto"/>
            <w:tcMar>
              <w:left w:w="0" w:type="dxa"/>
            </w:tcMar>
          </w:tcPr>
          <w:p w14:paraId="4D126A16" w14:textId="77777777" w:rsidR="008539B5" w:rsidRPr="000E6F0B" w:rsidRDefault="008539B5" w:rsidP="008539B5">
            <w:pPr>
              <w:pStyle w:val="Brdtext"/>
              <w:rPr>
                <w:i/>
              </w:rPr>
            </w:pPr>
          </w:p>
        </w:tc>
        <w:tc>
          <w:tcPr>
            <w:tcW w:w="2500" w:type="pct"/>
            <w:shd w:val="clear" w:color="auto" w:fill="auto"/>
            <w:tcMar>
              <w:right w:w="0" w:type="dxa"/>
            </w:tcMar>
          </w:tcPr>
          <w:p w14:paraId="567CA5E2" w14:textId="77777777" w:rsidR="008539B5" w:rsidRPr="00D7274D" w:rsidRDefault="008539B5" w:rsidP="008539B5">
            <w:pPr>
              <w:pStyle w:val="Brdtext"/>
              <w:rPr>
                <w:b/>
                <w:i/>
              </w:rPr>
            </w:pPr>
            <w:bookmarkStart w:id="908" w:name="_Hlk21004109"/>
            <w:r w:rsidRPr="00D7274D">
              <w:rPr>
                <w:b/>
                <w:i/>
              </w:rPr>
              <w:t>4 a §</w:t>
            </w:r>
          </w:p>
          <w:p w14:paraId="06F4AB6B" w14:textId="77777777" w:rsidR="008539B5" w:rsidRPr="00132611" w:rsidRDefault="008539B5" w:rsidP="008539B5">
            <w:pPr>
              <w:pStyle w:val="Brdtextmedindrag"/>
              <w:rPr>
                <w:i/>
              </w:rPr>
            </w:pPr>
            <w:r w:rsidRPr="00132611">
              <w:rPr>
                <w:i/>
              </w:rPr>
              <w:t>Lagen ska inte tillämpas på kliniska prövningar enligt Europa</w:t>
            </w:r>
            <w:r w:rsidRPr="00132611">
              <w:rPr>
                <w:i/>
              </w:rPr>
              <w:softHyphen/>
              <w:t>parlamentets och rådets för</w:t>
            </w:r>
            <w:r w:rsidRPr="00132611">
              <w:rPr>
                <w:i/>
              </w:rPr>
              <w:softHyphen/>
              <w:t>ord</w:t>
            </w:r>
            <w:r w:rsidRPr="00132611">
              <w:rPr>
                <w:i/>
              </w:rPr>
              <w:softHyphen/>
              <w:t>ning (EU) 2017/745 av den 5 april 2017 om medicin</w:t>
            </w:r>
            <w:r w:rsidRPr="00132611">
              <w:rPr>
                <w:i/>
              </w:rPr>
              <w:softHyphen/>
              <w:t>tek</w:t>
            </w:r>
            <w:r w:rsidRPr="00132611">
              <w:rPr>
                <w:i/>
              </w:rPr>
              <w:softHyphen/>
              <w:t>ni</w:t>
            </w:r>
            <w:r w:rsidRPr="00132611">
              <w:rPr>
                <w:i/>
              </w:rPr>
              <w:softHyphen/>
              <w:t>ska produkter, om ändring av direk</w:t>
            </w:r>
            <w:r w:rsidRPr="00132611">
              <w:rPr>
                <w:i/>
              </w:rPr>
              <w:softHyphen/>
              <w:t>tiv 2001/83/EG, förordning (EG) nr 178/2002 och förord</w:t>
            </w:r>
            <w:r w:rsidRPr="00132611">
              <w:rPr>
                <w:i/>
              </w:rPr>
              <w:softHyphen/>
              <w:t>ning (EG) nr 1223/2009 och om upp</w:t>
            </w:r>
            <w:r w:rsidRPr="00132611">
              <w:rPr>
                <w:i/>
              </w:rPr>
              <w:softHyphen/>
              <w:t xml:space="preserve">hävande av rådets direktiv 90/385/EEG och 93/42/EEG. </w:t>
            </w:r>
          </w:p>
          <w:p w14:paraId="7360D2F4" w14:textId="77777777" w:rsidR="008539B5" w:rsidRDefault="008539B5" w:rsidP="008539B5">
            <w:pPr>
              <w:pStyle w:val="Brdtextmedindrag"/>
              <w:rPr>
                <w:i/>
              </w:rPr>
            </w:pPr>
            <w:r w:rsidRPr="007F24CC">
              <w:rPr>
                <w:i/>
              </w:rPr>
              <w:t>Med undantag från första styck</w:t>
            </w:r>
            <w:r>
              <w:rPr>
                <w:i/>
              </w:rPr>
              <w:softHyphen/>
            </w:r>
            <w:r w:rsidRPr="007F24CC">
              <w:rPr>
                <w:i/>
              </w:rPr>
              <w:t xml:space="preserve">et ska lagen dock tillämpas på </w:t>
            </w:r>
            <w:r>
              <w:rPr>
                <w:i/>
              </w:rPr>
              <w:t xml:space="preserve">sådana </w:t>
            </w:r>
            <w:r w:rsidRPr="007F24CC">
              <w:rPr>
                <w:i/>
              </w:rPr>
              <w:t>studier för klinisk upp</w:t>
            </w:r>
            <w:r>
              <w:rPr>
                <w:i/>
              </w:rPr>
              <w:softHyphen/>
            </w:r>
            <w:r w:rsidRPr="007F24CC">
              <w:rPr>
                <w:i/>
              </w:rPr>
              <w:t>följ</w:t>
            </w:r>
            <w:r>
              <w:rPr>
                <w:i/>
              </w:rPr>
              <w:softHyphen/>
            </w:r>
            <w:r w:rsidRPr="007F24CC">
              <w:rPr>
                <w:i/>
              </w:rPr>
              <w:t xml:space="preserve">ning efter utsläppandet </w:t>
            </w:r>
            <w:r>
              <w:rPr>
                <w:i/>
              </w:rPr>
              <w:t>på mark</w:t>
            </w:r>
            <w:r>
              <w:rPr>
                <w:i/>
              </w:rPr>
              <w:softHyphen/>
              <w:t xml:space="preserve">naden </w:t>
            </w:r>
            <w:r w:rsidRPr="007F24CC">
              <w:rPr>
                <w:i/>
              </w:rPr>
              <w:t>som inte kräv</w:t>
            </w:r>
            <w:r>
              <w:rPr>
                <w:i/>
              </w:rPr>
              <w:softHyphen/>
            </w:r>
            <w:r w:rsidRPr="007F24CC">
              <w:rPr>
                <w:i/>
              </w:rPr>
              <w:t>er anmälan enligt artikel 74 i för</w:t>
            </w:r>
            <w:r>
              <w:rPr>
                <w:i/>
              </w:rPr>
              <w:softHyphen/>
            </w:r>
            <w:r w:rsidRPr="007F24CC">
              <w:rPr>
                <w:i/>
              </w:rPr>
              <w:t>ordning (EU) 2017/745 om de i övrigt omfattas av lagens tillämp</w:t>
            </w:r>
            <w:r>
              <w:rPr>
                <w:i/>
              </w:rPr>
              <w:softHyphen/>
            </w:r>
            <w:r w:rsidRPr="007F24CC">
              <w:rPr>
                <w:i/>
              </w:rPr>
              <w:t>ningsområde</w:t>
            </w:r>
            <w:bookmarkEnd w:id="908"/>
            <w:r w:rsidRPr="007F24CC">
              <w:rPr>
                <w:i/>
              </w:rPr>
              <w:t>.</w:t>
            </w:r>
          </w:p>
          <w:p w14:paraId="6489C57D" w14:textId="77777777" w:rsidR="008539B5" w:rsidRPr="000E6F0B" w:rsidRDefault="008539B5" w:rsidP="008539B5">
            <w:pPr>
              <w:pStyle w:val="Brdtext"/>
              <w:rPr>
                <w:i/>
              </w:rPr>
            </w:pPr>
            <w:bookmarkStart w:id="909" w:name="_Hlk25082155"/>
            <w:r w:rsidRPr="00132611">
              <w:rPr>
                <w:i/>
              </w:rPr>
              <w:t>Bestämmels</w:t>
            </w:r>
            <w:r w:rsidRPr="00132611">
              <w:rPr>
                <w:i/>
              </w:rPr>
              <w:softHyphen/>
              <w:t>er om etisk gransk</w:t>
            </w:r>
            <w:r w:rsidRPr="00132611">
              <w:rPr>
                <w:i/>
              </w:rPr>
              <w:softHyphen/>
              <w:t xml:space="preserve">ning av sådana prövningar </w:t>
            </w:r>
            <w:r>
              <w:rPr>
                <w:i/>
              </w:rPr>
              <w:t xml:space="preserve">som avses i första stycket </w:t>
            </w:r>
            <w:r w:rsidRPr="00132611">
              <w:rPr>
                <w:i/>
              </w:rPr>
              <w:t>finns i lagen (</w:t>
            </w:r>
            <w:r>
              <w:rPr>
                <w:i/>
              </w:rPr>
              <w:t>2020:</w:t>
            </w:r>
            <w:r w:rsidRPr="00132611">
              <w:rPr>
                <w:i/>
              </w:rPr>
              <w:t>000) med komplett</w:t>
            </w:r>
            <w:r w:rsidRPr="00132611">
              <w:rPr>
                <w:i/>
              </w:rPr>
              <w:softHyphen/>
              <w:t>er</w:t>
            </w:r>
            <w:r w:rsidRPr="00132611">
              <w:rPr>
                <w:i/>
              </w:rPr>
              <w:softHyphen/>
              <w:t>ande bestämmelser om etisk gransk</w:t>
            </w:r>
            <w:r w:rsidRPr="00132611">
              <w:rPr>
                <w:i/>
              </w:rPr>
              <w:softHyphen/>
              <w:t>ning till EU:s förordningar om medicintekniska produkter</w:t>
            </w:r>
            <w:bookmarkEnd w:id="909"/>
            <w:r>
              <w:rPr>
                <w:i/>
              </w:rPr>
              <w:t>.</w:t>
            </w:r>
          </w:p>
        </w:tc>
      </w:tr>
      <w:tr w:rsidR="008539B5" w:rsidRPr="000E6F0B" w14:paraId="5875BD48" w14:textId="77777777" w:rsidTr="008539B5">
        <w:tc>
          <w:tcPr>
            <w:tcW w:w="2500" w:type="pct"/>
            <w:shd w:val="clear" w:color="auto" w:fill="auto"/>
            <w:tcMar>
              <w:left w:w="0" w:type="dxa"/>
            </w:tcMar>
          </w:tcPr>
          <w:p w14:paraId="476CB55F" w14:textId="77777777" w:rsidR="008539B5" w:rsidRPr="000E6F0B" w:rsidRDefault="008539B5" w:rsidP="008539B5">
            <w:pPr>
              <w:pStyle w:val="Brdtext"/>
              <w:rPr>
                <w:i/>
              </w:rPr>
            </w:pPr>
          </w:p>
        </w:tc>
        <w:tc>
          <w:tcPr>
            <w:tcW w:w="2500" w:type="pct"/>
            <w:shd w:val="clear" w:color="auto" w:fill="auto"/>
            <w:tcMar>
              <w:right w:w="0" w:type="dxa"/>
            </w:tcMar>
          </w:tcPr>
          <w:p w14:paraId="3076CBD0" w14:textId="77777777" w:rsidR="008539B5" w:rsidRPr="00D7274D" w:rsidRDefault="008539B5" w:rsidP="008539B5">
            <w:pPr>
              <w:pStyle w:val="Brdtext"/>
              <w:rPr>
                <w:b/>
                <w:i/>
              </w:rPr>
            </w:pPr>
          </w:p>
        </w:tc>
      </w:tr>
      <w:tr w:rsidR="008539B5" w:rsidRPr="000E6F0B" w14:paraId="2D2F2BBC" w14:textId="77777777" w:rsidTr="008539B5">
        <w:tc>
          <w:tcPr>
            <w:tcW w:w="2500" w:type="pct"/>
            <w:shd w:val="clear" w:color="auto" w:fill="auto"/>
            <w:tcMar>
              <w:left w:w="0" w:type="dxa"/>
            </w:tcMar>
          </w:tcPr>
          <w:p w14:paraId="37EB6160" w14:textId="77777777" w:rsidR="008539B5" w:rsidRPr="000E6F0B" w:rsidRDefault="008539B5" w:rsidP="008539B5">
            <w:pPr>
              <w:pStyle w:val="Brdtext"/>
              <w:rPr>
                <w:i/>
              </w:rPr>
            </w:pPr>
          </w:p>
        </w:tc>
        <w:tc>
          <w:tcPr>
            <w:tcW w:w="2500" w:type="pct"/>
            <w:shd w:val="clear" w:color="auto" w:fill="auto"/>
            <w:tcMar>
              <w:right w:w="0" w:type="dxa"/>
            </w:tcMar>
          </w:tcPr>
          <w:p w14:paraId="5C038121" w14:textId="77777777" w:rsidR="008539B5" w:rsidRPr="00D7274D" w:rsidRDefault="008539B5" w:rsidP="008539B5">
            <w:pPr>
              <w:pStyle w:val="Brdtext"/>
              <w:keepNext/>
              <w:rPr>
                <w:b/>
                <w:i/>
              </w:rPr>
            </w:pPr>
            <w:r w:rsidRPr="00D7274D">
              <w:rPr>
                <w:b/>
                <w:i/>
              </w:rPr>
              <w:t>24 a §</w:t>
            </w:r>
          </w:p>
          <w:p w14:paraId="0D7DC65A" w14:textId="77777777" w:rsidR="008539B5" w:rsidRPr="00D7274D" w:rsidRDefault="008539B5" w:rsidP="008539B5">
            <w:pPr>
              <w:pStyle w:val="Brdtextmedindrag"/>
              <w:rPr>
                <w:b/>
              </w:rPr>
            </w:pPr>
            <w:r w:rsidRPr="00FD0754">
              <w:rPr>
                <w:i/>
                <w:iCs/>
              </w:rPr>
              <w:t>Etikprövningsmyndigheten ska ock</w:t>
            </w:r>
            <w:r w:rsidRPr="00FD0754">
              <w:rPr>
                <w:i/>
                <w:iCs/>
              </w:rPr>
              <w:softHyphen/>
              <w:t>så lämna sådana yttrand</w:t>
            </w:r>
            <w:r w:rsidRPr="00FD0754">
              <w:rPr>
                <w:i/>
                <w:iCs/>
              </w:rPr>
              <w:softHyphen/>
              <w:t>en som anges i 4 och 5 §§ lagen (2020:000) med kompletterande be</w:t>
            </w:r>
            <w:r w:rsidRPr="00FD0754">
              <w:rPr>
                <w:i/>
                <w:iCs/>
              </w:rPr>
              <w:softHyphen/>
            </w:r>
            <w:r w:rsidRPr="00FD0754">
              <w:rPr>
                <w:i/>
                <w:iCs/>
              </w:rPr>
              <w:softHyphen/>
              <w:t>stämmelser om etisk granskning till EU:s förordningar om medi</w:t>
            </w:r>
            <w:r w:rsidRPr="00FD0754">
              <w:rPr>
                <w:i/>
                <w:iCs/>
              </w:rPr>
              <w:softHyphen/>
              <w:t>cin</w:t>
            </w:r>
            <w:r w:rsidRPr="00FD0754">
              <w:rPr>
                <w:i/>
                <w:iCs/>
              </w:rPr>
              <w:softHyphen/>
            </w:r>
            <w:r w:rsidRPr="00FD0754">
              <w:rPr>
                <w:i/>
                <w:iCs/>
              </w:rPr>
              <w:softHyphen/>
              <w:t>tekniska produkter</w:t>
            </w:r>
            <w:r>
              <w:rPr>
                <w:i/>
                <w:iCs/>
              </w:rPr>
              <w:t>.</w:t>
            </w:r>
          </w:p>
        </w:tc>
      </w:tr>
      <w:tr w:rsidR="008539B5" w:rsidRPr="000E6F0B" w14:paraId="4AE3E729" w14:textId="77777777" w:rsidTr="008539B5">
        <w:tc>
          <w:tcPr>
            <w:tcW w:w="2500" w:type="pct"/>
            <w:shd w:val="clear" w:color="auto" w:fill="auto"/>
            <w:tcMar>
              <w:left w:w="0" w:type="dxa"/>
            </w:tcMar>
          </w:tcPr>
          <w:p w14:paraId="05AD9841" w14:textId="77777777" w:rsidR="008539B5" w:rsidRPr="000E6F0B" w:rsidRDefault="008539B5" w:rsidP="008539B5">
            <w:pPr>
              <w:pStyle w:val="Brdtext"/>
              <w:rPr>
                <w:i/>
              </w:rPr>
            </w:pPr>
          </w:p>
        </w:tc>
        <w:tc>
          <w:tcPr>
            <w:tcW w:w="2500" w:type="pct"/>
            <w:shd w:val="clear" w:color="auto" w:fill="auto"/>
            <w:tcMar>
              <w:right w:w="0" w:type="dxa"/>
            </w:tcMar>
          </w:tcPr>
          <w:p w14:paraId="6FB697A1" w14:textId="77777777" w:rsidR="008539B5" w:rsidRPr="00D7274D" w:rsidRDefault="008539B5" w:rsidP="008539B5">
            <w:pPr>
              <w:pStyle w:val="Brdtext"/>
              <w:keepNext/>
              <w:rPr>
                <w:b/>
                <w:i/>
              </w:rPr>
            </w:pPr>
          </w:p>
        </w:tc>
      </w:tr>
      <w:tr w:rsidR="008539B5" w:rsidRPr="000E6F0B" w14:paraId="507ECE4D" w14:textId="77777777" w:rsidTr="008539B5">
        <w:tc>
          <w:tcPr>
            <w:tcW w:w="2500" w:type="pct"/>
            <w:shd w:val="clear" w:color="auto" w:fill="auto"/>
            <w:tcMar>
              <w:left w:w="0" w:type="dxa"/>
            </w:tcMar>
          </w:tcPr>
          <w:p w14:paraId="2427EA7C" w14:textId="77777777" w:rsidR="008539B5" w:rsidRPr="000E6F0B" w:rsidRDefault="008539B5" w:rsidP="008539B5">
            <w:pPr>
              <w:pStyle w:val="Brdtext"/>
              <w:rPr>
                <w:i/>
              </w:rPr>
            </w:pPr>
          </w:p>
        </w:tc>
        <w:tc>
          <w:tcPr>
            <w:tcW w:w="2500" w:type="pct"/>
            <w:shd w:val="clear" w:color="auto" w:fill="auto"/>
            <w:tcMar>
              <w:right w:w="0" w:type="dxa"/>
            </w:tcMar>
          </w:tcPr>
          <w:p w14:paraId="2A5B61AD" w14:textId="77777777" w:rsidR="008539B5" w:rsidRPr="00D7274D" w:rsidRDefault="008539B5" w:rsidP="008539B5">
            <w:pPr>
              <w:pStyle w:val="Brdtext"/>
              <w:rPr>
                <w:b/>
                <w:i/>
              </w:rPr>
            </w:pPr>
            <w:r w:rsidRPr="00D7274D">
              <w:rPr>
                <w:b/>
                <w:i/>
              </w:rPr>
              <w:t>25 a §</w:t>
            </w:r>
          </w:p>
          <w:p w14:paraId="0EBF0065" w14:textId="77777777" w:rsidR="008539B5" w:rsidRPr="00FD0754" w:rsidRDefault="008539B5" w:rsidP="008539B5">
            <w:pPr>
              <w:pStyle w:val="Brdtextmedindrag"/>
              <w:rPr>
                <w:b/>
                <w:i/>
                <w:iCs/>
              </w:rPr>
            </w:pPr>
            <w:r w:rsidRPr="00FD0754">
              <w:rPr>
                <w:i/>
                <w:iCs/>
              </w:rPr>
              <w:t>Vid de avdelningar som utför et</w:t>
            </w:r>
            <w:r w:rsidRPr="00FD0754">
              <w:rPr>
                <w:i/>
                <w:iCs/>
              </w:rPr>
              <w:softHyphen/>
              <w:t>isk granskning enligt lagen (2020:000) med kompletterande bestämmelser om etisk granskning till EU:s förordningar om medicin</w:t>
            </w:r>
            <w:r w:rsidRPr="00FD0754">
              <w:rPr>
                <w:i/>
                <w:iCs/>
              </w:rPr>
              <w:softHyphen/>
              <w:t>tekniska produkter ska minst en av de ledamöter som företräder allmänna intressen representera en eller flera patientorganisationer</w:t>
            </w:r>
            <w:r>
              <w:rPr>
                <w:i/>
                <w:iCs/>
              </w:rPr>
              <w:t>.</w:t>
            </w:r>
          </w:p>
        </w:tc>
      </w:tr>
    </w:tbl>
    <w:p w14:paraId="2BBD2EE0" w14:textId="77777777" w:rsidR="008539B5" w:rsidRPr="00811E52" w:rsidRDefault="008539B5" w:rsidP="008539B5">
      <w:pPr>
        <w:pStyle w:val="Slutstreck"/>
      </w:pPr>
      <w:r w:rsidRPr="00811E52">
        <w:t>                      </w:t>
      </w:r>
    </w:p>
    <w:p w14:paraId="13BC051E" w14:textId="77777777" w:rsidR="008539B5" w:rsidRDefault="008539B5" w:rsidP="008539B5">
      <w:pPr>
        <w:pStyle w:val="Brdtextmedindrag"/>
      </w:pPr>
      <w:r>
        <w:t>Denna lag träder i kraft den 26 maj 2020.</w:t>
      </w:r>
    </w:p>
    <w:p w14:paraId="2F1D1D27" w14:textId="77777777" w:rsidR="008539B5" w:rsidRPr="00830602" w:rsidRDefault="008539B5" w:rsidP="008539B5">
      <w:pPr>
        <w:pStyle w:val="Brdtextmedindrag"/>
      </w:pPr>
    </w:p>
    <w:p w14:paraId="0AF41F10" w14:textId="77777777" w:rsidR="008539B5" w:rsidRPr="00D477A5" w:rsidRDefault="008539B5" w:rsidP="008539B5">
      <w:pPr>
        <w:pStyle w:val="Brdtextmedindrag"/>
      </w:pPr>
    </w:p>
    <w:p w14:paraId="6A19CF4D" w14:textId="77777777" w:rsidR="008539B5" w:rsidRDefault="008539B5" w:rsidP="008539B5">
      <w:pPr>
        <w:pStyle w:val="Rubrik2utannumrering"/>
        <w:tabs>
          <w:tab w:val="clear" w:pos="907"/>
          <w:tab w:val="left" w:pos="709"/>
        </w:tabs>
        <w:spacing w:before="0"/>
        <w:ind w:left="708" w:hanging="708"/>
        <w:sectPr w:rsidR="008539B5" w:rsidSect="008539B5">
          <w:headerReference w:type="even" r:id="rId346"/>
          <w:headerReference w:type="default" r:id="rId347"/>
          <w:footerReference w:type="even" r:id="rId348"/>
          <w:footerReference w:type="default" r:id="rId349"/>
          <w:footerReference w:type="first" r:id="rId350"/>
          <w:pgSz w:w="9356" w:h="13721" w:code="9"/>
          <w:pgMar w:top="794" w:right="2438" w:bottom="1191" w:left="1021" w:header="0" w:footer="709" w:gutter="0"/>
          <w:cols w:space="708"/>
          <w:docGrid w:linePitch="360"/>
        </w:sectPr>
      </w:pPr>
    </w:p>
    <w:p w14:paraId="52585DA3" w14:textId="06EA6B0F" w:rsidR="008539B5" w:rsidRPr="00C667B8" w:rsidRDefault="008539B5" w:rsidP="008539B5">
      <w:pPr>
        <w:pStyle w:val="Rubrik2utannumrering"/>
        <w:tabs>
          <w:tab w:val="clear" w:pos="907"/>
          <w:tab w:val="left" w:pos="709"/>
        </w:tabs>
        <w:spacing w:before="0"/>
        <w:ind w:left="708" w:hanging="708"/>
      </w:pPr>
      <w:r>
        <w:t>1.12</w:t>
      </w:r>
      <w:r>
        <w:tab/>
      </w:r>
      <w:r w:rsidRPr="00C667B8">
        <w:t>Förslag till lag om ändring i lagen (2003:460)</w:t>
      </w:r>
      <w:r>
        <w:t xml:space="preserve"> </w:t>
      </w:r>
      <w:r w:rsidRPr="00C667B8">
        <w:t>om etikprövning av forskning som avser människor</w:t>
      </w:r>
    </w:p>
    <w:p w14:paraId="230D123B" w14:textId="77777777" w:rsidR="008539B5" w:rsidRDefault="008539B5" w:rsidP="008539B5">
      <w:pPr>
        <w:pStyle w:val="Brdtext"/>
      </w:pPr>
      <w:r>
        <w:t xml:space="preserve">Härigenom föreskrivs i lagen (2003:460) om etikprövning av forskning som avser människor </w:t>
      </w:r>
    </w:p>
    <w:p w14:paraId="47811702" w14:textId="77777777" w:rsidR="008539B5" w:rsidRDefault="008539B5" w:rsidP="008539B5">
      <w:pPr>
        <w:pStyle w:val="Brdtextmedindrag"/>
      </w:pPr>
      <w:r w:rsidRPr="00C667B8">
        <w:rPr>
          <w:i/>
          <w:iCs/>
        </w:rPr>
        <w:t>dels</w:t>
      </w:r>
      <w:r>
        <w:t xml:space="preserve"> att 24 a § ska ha följande lydelse, </w:t>
      </w:r>
    </w:p>
    <w:p w14:paraId="3E5C7CB2" w14:textId="77777777" w:rsidR="008539B5" w:rsidRDefault="008539B5" w:rsidP="008539B5">
      <w:pPr>
        <w:pStyle w:val="Brdtextmedindrag"/>
      </w:pPr>
      <w:r w:rsidRPr="00C667B8">
        <w:rPr>
          <w:i/>
          <w:iCs/>
        </w:rPr>
        <w:t>dels</w:t>
      </w:r>
      <w:r>
        <w:t xml:space="preserve"> att det ska införas två nya paragrafer, 4 b och 25 b §§, av följande lydelse.</w:t>
      </w:r>
    </w:p>
    <w:p w14:paraId="7D2891C0"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rsidRPr="000E6F0B" w14:paraId="25C4BE18" w14:textId="77777777" w:rsidTr="008539B5">
        <w:tc>
          <w:tcPr>
            <w:tcW w:w="2500" w:type="pct"/>
            <w:shd w:val="clear" w:color="auto" w:fill="auto"/>
            <w:tcMar>
              <w:left w:w="0" w:type="dxa"/>
            </w:tcMar>
          </w:tcPr>
          <w:p w14:paraId="186C71D5" w14:textId="77777777" w:rsidR="008539B5" w:rsidRPr="000E6F0B" w:rsidRDefault="008539B5" w:rsidP="008539B5">
            <w:pPr>
              <w:pStyle w:val="Brdtext"/>
              <w:rPr>
                <w:i/>
              </w:rPr>
            </w:pPr>
            <w:r w:rsidRPr="000E6F0B">
              <w:rPr>
                <w:i/>
              </w:rPr>
              <w:t>Nuvarande lydelse</w:t>
            </w:r>
          </w:p>
        </w:tc>
        <w:tc>
          <w:tcPr>
            <w:tcW w:w="2500" w:type="pct"/>
            <w:shd w:val="clear" w:color="auto" w:fill="auto"/>
            <w:tcMar>
              <w:right w:w="0" w:type="dxa"/>
            </w:tcMar>
          </w:tcPr>
          <w:p w14:paraId="1357AE41" w14:textId="77777777" w:rsidR="008539B5" w:rsidRPr="000E6F0B" w:rsidRDefault="008539B5" w:rsidP="008539B5">
            <w:pPr>
              <w:pStyle w:val="Brdtext"/>
              <w:rPr>
                <w:i/>
              </w:rPr>
            </w:pPr>
            <w:r w:rsidRPr="000E6F0B">
              <w:rPr>
                <w:i/>
              </w:rPr>
              <w:t>Föreslagen lydelse</w:t>
            </w:r>
          </w:p>
        </w:tc>
      </w:tr>
      <w:tr w:rsidR="008539B5" w:rsidRPr="000E6F0B" w14:paraId="7607A54C" w14:textId="77777777" w:rsidTr="008539B5">
        <w:tc>
          <w:tcPr>
            <w:tcW w:w="2500" w:type="pct"/>
            <w:shd w:val="clear" w:color="auto" w:fill="auto"/>
            <w:tcMar>
              <w:left w:w="0" w:type="dxa"/>
            </w:tcMar>
          </w:tcPr>
          <w:p w14:paraId="07BD6754" w14:textId="77777777" w:rsidR="008539B5" w:rsidRPr="000E6F0B" w:rsidRDefault="008539B5" w:rsidP="008539B5">
            <w:pPr>
              <w:pStyle w:val="Brdtext"/>
              <w:rPr>
                <w:i/>
              </w:rPr>
            </w:pPr>
          </w:p>
        </w:tc>
        <w:tc>
          <w:tcPr>
            <w:tcW w:w="2500" w:type="pct"/>
            <w:shd w:val="clear" w:color="auto" w:fill="auto"/>
            <w:tcMar>
              <w:right w:w="0" w:type="dxa"/>
            </w:tcMar>
          </w:tcPr>
          <w:p w14:paraId="0831B55F" w14:textId="77777777" w:rsidR="008539B5" w:rsidRPr="000E6F0B" w:rsidRDefault="008539B5" w:rsidP="008539B5">
            <w:pPr>
              <w:pStyle w:val="Brdtext"/>
              <w:rPr>
                <w:i/>
              </w:rPr>
            </w:pPr>
          </w:p>
        </w:tc>
      </w:tr>
      <w:tr w:rsidR="008539B5" w:rsidRPr="000E6F0B" w14:paraId="3D7B2E9E" w14:textId="77777777" w:rsidTr="008539B5">
        <w:tc>
          <w:tcPr>
            <w:tcW w:w="2500" w:type="pct"/>
            <w:shd w:val="clear" w:color="auto" w:fill="auto"/>
            <w:tcMar>
              <w:left w:w="0" w:type="dxa"/>
            </w:tcMar>
          </w:tcPr>
          <w:p w14:paraId="1E5D3FC2" w14:textId="77777777" w:rsidR="008539B5" w:rsidRPr="000E6F0B" w:rsidRDefault="008539B5" w:rsidP="008539B5">
            <w:pPr>
              <w:pStyle w:val="Brdtext"/>
              <w:rPr>
                <w:i/>
              </w:rPr>
            </w:pPr>
          </w:p>
        </w:tc>
        <w:tc>
          <w:tcPr>
            <w:tcW w:w="2500" w:type="pct"/>
            <w:shd w:val="clear" w:color="auto" w:fill="auto"/>
            <w:tcMar>
              <w:right w:w="0" w:type="dxa"/>
            </w:tcMar>
          </w:tcPr>
          <w:p w14:paraId="7A63C5B9" w14:textId="77777777" w:rsidR="008539B5" w:rsidRPr="00C667B8" w:rsidRDefault="008539B5" w:rsidP="008539B5">
            <w:pPr>
              <w:pStyle w:val="Brdtext"/>
              <w:rPr>
                <w:b/>
                <w:i/>
                <w:iCs/>
              </w:rPr>
            </w:pPr>
            <w:r w:rsidRPr="00C667B8">
              <w:rPr>
                <w:b/>
                <w:i/>
                <w:iCs/>
              </w:rPr>
              <w:t>4 b §</w:t>
            </w:r>
          </w:p>
          <w:p w14:paraId="60A538A6" w14:textId="77777777" w:rsidR="008539B5" w:rsidRPr="00C667B8" w:rsidRDefault="008539B5" w:rsidP="008539B5">
            <w:pPr>
              <w:pStyle w:val="Brdtextmedindrag"/>
              <w:rPr>
                <w:i/>
                <w:iCs/>
              </w:rPr>
            </w:pPr>
            <w:r w:rsidRPr="00C667B8">
              <w:rPr>
                <w:i/>
                <w:iCs/>
              </w:rPr>
              <w:t>Lagen ska inte tillämpas på kliniska prövningar av human</w:t>
            </w:r>
            <w:r w:rsidRPr="00C667B8">
              <w:rPr>
                <w:i/>
                <w:iCs/>
              </w:rPr>
              <w:softHyphen/>
              <w:t>läkemedel. Bestämmelser om etisk granskning av sådana pröv</w:t>
            </w:r>
            <w:r w:rsidRPr="00C667B8">
              <w:rPr>
                <w:i/>
                <w:iCs/>
              </w:rPr>
              <w:softHyphen/>
              <w:t>ning</w:t>
            </w:r>
            <w:r w:rsidRPr="00C667B8">
              <w:rPr>
                <w:i/>
                <w:iCs/>
              </w:rPr>
              <w:softHyphen/>
            </w:r>
            <w:r w:rsidRPr="00C667B8">
              <w:rPr>
                <w:i/>
                <w:iCs/>
              </w:rPr>
              <w:softHyphen/>
              <w:t>ar finns i lagen (2019:1091) med kompletterande bestämmels</w:t>
            </w:r>
            <w:r w:rsidRPr="00C667B8">
              <w:rPr>
                <w:i/>
                <w:iCs/>
              </w:rPr>
              <w:softHyphen/>
              <w:t>er om etisk granskning till EU:s för</w:t>
            </w:r>
            <w:r w:rsidRPr="00C667B8">
              <w:rPr>
                <w:i/>
                <w:iCs/>
              </w:rPr>
              <w:softHyphen/>
              <w:t>ord</w:t>
            </w:r>
            <w:r w:rsidRPr="00C667B8">
              <w:rPr>
                <w:i/>
                <w:iCs/>
              </w:rPr>
              <w:softHyphen/>
              <w:t>ning om kliniska pröv</w:t>
            </w:r>
            <w:r w:rsidRPr="00C667B8">
              <w:rPr>
                <w:i/>
                <w:iCs/>
              </w:rPr>
              <w:softHyphen/>
              <w:t>ningar av humanläkemedel</w:t>
            </w:r>
            <w:r>
              <w:rPr>
                <w:i/>
                <w:iCs/>
              </w:rPr>
              <w:t>.</w:t>
            </w:r>
          </w:p>
        </w:tc>
      </w:tr>
    </w:tbl>
    <w:p w14:paraId="39B835F8" w14:textId="77777777" w:rsidR="008539B5" w:rsidRPr="00D477A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rsidRPr="000E6F0B" w14:paraId="7BFAB21F" w14:textId="77777777" w:rsidTr="008539B5">
        <w:tc>
          <w:tcPr>
            <w:tcW w:w="2500" w:type="pct"/>
            <w:shd w:val="clear" w:color="auto" w:fill="auto"/>
            <w:tcMar>
              <w:left w:w="0" w:type="dxa"/>
            </w:tcMar>
          </w:tcPr>
          <w:p w14:paraId="6AFB4B60" w14:textId="77777777" w:rsidR="008539B5" w:rsidRPr="000E6F0B" w:rsidRDefault="008539B5" w:rsidP="008539B5">
            <w:pPr>
              <w:pStyle w:val="Brdtext"/>
              <w:rPr>
                <w:i/>
              </w:rPr>
            </w:pPr>
            <w:r w:rsidRPr="00C667B8">
              <w:rPr>
                <w:i/>
              </w:rPr>
              <w:t>Lydelse enligt avsnitt 1.11</w:t>
            </w:r>
          </w:p>
        </w:tc>
        <w:tc>
          <w:tcPr>
            <w:tcW w:w="2500" w:type="pct"/>
            <w:shd w:val="clear" w:color="auto" w:fill="auto"/>
            <w:tcMar>
              <w:right w:w="0" w:type="dxa"/>
            </w:tcMar>
          </w:tcPr>
          <w:p w14:paraId="45878B60" w14:textId="77777777" w:rsidR="008539B5" w:rsidRPr="000E6F0B" w:rsidRDefault="008539B5" w:rsidP="008539B5">
            <w:pPr>
              <w:pStyle w:val="Brdtext"/>
              <w:rPr>
                <w:i/>
              </w:rPr>
            </w:pPr>
            <w:r w:rsidRPr="000E6F0B">
              <w:rPr>
                <w:i/>
              </w:rPr>
              <w:t>Föreslagen lydelse</w:t>
            </w:r>
          </w:p>
        </w:tc>
      </w:tr>
    </w:tbl>
    <w:p w14:paraId="5B903DB4" w14:textId="77777777" w:rsidR="008539B5" w:rsidRDefault="008539B5" w:rsidP="008539B5">
      <w:pPr>
        <w:pStyle w:val="Brdtext"/>
        <w:jc w:val="center"/>
        <w:rPr>
          <w:b/>
        </w:rPr>
      </w:pPr>
    </w:p>
    <w:p w14:paraId="31D90256" w14:textId="77777777" w:rsidR="008539B5" w:rsidRDefault="008539B5" w:rsidP="008539B5">
      <w:pPr>
        <w:pStyle w:val="Brdtext"/>
        <w:jc w:val="center"/>
        <w:rPr>
          <w:b/>
        </w:rPr>
        <w:sectPr w:rsidR="008539B5" w:rsidSect="008539B5">
          <w:headerReference w:type="even" r:id="rId351"/>
          <w:headerReference w:type="default" r:id="rId352"/>
          <w:footerReference w:type="even" r:id="rId353"/>
          <w:footerReference w:type="default" r:id="rId354"/>
          <w:footerReference w:type="first" r:id="rId355"/>
          <w:pgSz w:w="9356" w:h="13721" w:code="9"/>
          <w:pgMar w:top="794" w:right="2438" w:bottom="1191" w:left="1021" w:header="0" w:footer="709" w:gutter="0"/>
          <w:cols w:space="708"/>
          <w:docGrid w:linePitch="360"/>
        </w:sectPr>
      </w:pPr>
      <w:r w:rsidRPr="00C24121">
        <w:rPr>
          <w:b/>
        </w:rPr>
        <w:t>24 a §</w:t>
      </w:r>
    </w:p>
    <w:p w14:paraId="479C18B4" w14:textId="4866FBDC" w:rsidR="008539B5" w:rsidRDefault="008539B5" w:rsidP="008539B5">
      <w:pPr>
        <w:pStyle w:val="Brdtext"/>
        <w:jc w:val="center"/>
      </w:pPr>
      <w:r w:rsidRPr="00066595">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8E51C13" w14:textId="77777777" w:rsidTr="008539B5">
        <w:tc>
          <w:tcPr>
            <w:tcW w:w="2500" w:type="pct"/>
            <w:shd w:val="clear" w:color="auto" w:fill="auto"/>
            <w:tcMar>
              <w:left w:w="0" w:type="dxa"/>
            </w:tcMar>
          </w:tcPr>
          <w:p w14:paraId="4A6C83F6" w14:textId="77777777" w:rsidR="008539B5" w:rsidRDefault="008539B5" w:rsidP="008539B5">
            <w:pPr>
              <w:pStyle w:val="Brdtextmedindrag"/>
            </w:pPr>
            <w:r w:rsidRPr="004F45B7">
              <w:t>Etikprövningsmyndigheten ska också lämna sådana yttrand</w:t>
            </w:r>
            <w:r w:rsidRPr="004F45B7">
              <w:softHyphen/>
              <w:t>en som anges i 4 och 5 §§ lagen (2020:000) med kompletterande bestämmelser om etisk granskning till EU:s förordningar om medicintekniska produkter</w:t>
            </w:r>
            <w:r>
              <w:t>.</w:t>
            </w:r>
          </w:p>
        </w:tc>
        <w:tc>
          <w:tcPr>
            <w:tcW w:w="2500" w:type="pct"/>
            <w:shd w:val="clear" w:color="auto" w:fill="auto"/>
            <w:tcMar>
              <w:right w:w="0" w:type="dxa"/>
            </w:tcMar>
          </w:tcPr>
          <w:p w14:paraId="400F54A6" w14:textId="77777777" w:rsidR="008539B5" w:rsidRDefault="008539B5" w:rsidP="008539B5">
            <w:pPr>
              <w:pStyle w:val="Brdtextmedindrag"/>
            </w:pPr>
            <w:r w:rsidRPr="00B30FE0">
              <w:t xml:space="preserve">Etikprövningsmyndigheten ska också lämna sådana yttranden som anges i </w:t>
            </w:r>
          </w:p>
          <w:p w14:paraId="272F4DCE" w14:textId="77777777" w:rsidR="008539B5" w:rsidRPr="00B30FE0" w:rsidRDefault="008539B5" w:rsidP="008539B5">
            <w:pPr>
              <w:pStyle w:val="Brdtextmedindrag"/>
            </w:pPr>
            <w:r>
              <w:t>– </w:t>
            </w:r>
            <w:r w:rsidRPr="00132611">
              <w:rPr>
                <w:i/>
              </w:rPr>
              <w:t>3 § lagen (2018:1091) med kompletterande bestämmelser om etisk granskning till EU:s förord</w:t>
            </w:r>
            <w:r>
              <w:rPr>
                <w:i/>
              </w:rPr>
              <w:softHyphen/>
            </w:r>
            <w:r w:rsidRPr="00132611">
              <w:rPr>
                <w:i/>
              </w:rPr>
              <w:t>ning om kliniska prövningar av human</w:t>
            </w:r>
            <w:r>
              <w:rPr>
                <w:i/>
              </w:rPr>
              <w:softHyphen/>
            </w:r>
            <w:r w:rsidRPr="00132611">
              <w:rPr>
                <w:i/>
              </w:rPr>
              <w:t>läkemedel</w:t>
            </w:r>
            <w:r>
              <w:rPr>
                <w:i/>
              </w:rPr>
              <w:t xml:space="preserve">, och </w:t>
            </w:r>
          </w:p>
          <w:p w14:paraId="5CC8A815" w14:textId="77777777" w:rsidR="008539B5" w:rsidRDefault="008539B5" w:rsidP="008539B5">
            <w:pPr>
              <w:pStyle w:val="Brdtextmedindrag"/>
            </w:pPr>
            <w:r>
              <w:t>– </w:t>
            </w:r>
            <w:r w:rsidRPr="00B30FE0">
              <w:t>4 och 5 §§ lagen (2020:000) med kompletterande bestäm</w:t>
            </w:r>
            <w:r w:rsidRPr="002428EF">
              <w:t>melser om etisk granskning till EU:s förordningar om medicintekniska produkter</w:t>
            </w:r>
            <w:r>
              <w:t>.</w:t>
            </w:r>
          </w:p>
        </w:tc>
      </w:tr>
    </w:tbl>
    <w:p w14:paraId="2872D4B4"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rsidRPr="000E6F0B" w14:paraId="23180A24" w14:textId="77777777" w:rsidTr="008539B5">
        <w:tc>
          <w:tcPr>
            <w:tcW w:w="2500" w:type="pct"/>
            <w:shd w:val="clear" w:color="auto" w:fill="auto"/>
            <w:tcMar>
              <w:left w:w="0" w:type="dxa"/>
            </w:tcMar>
          </w:tcPr>
          <w:p w14:paraId="5856C206" w14:textId="77777777" w:rsidR="008539B5" w:rsidRPr="000E6F0B" w:rsidRDefault="008539B5" w:rsidP="008539B5">
            <w:pPr>
              <w:pStyle w:val="Brdtext"/>
              <w:rPr>
                <w:i/>
              </w:rPr>
            </w:pPr>
            <w:r w:rsidRPr="000E6F0B">
              <w:rPr>
                <w:i/>
              </w:rPr>
              <w:t>Nuvarande lydelse</w:t>
            </w:r>
          </w:p>
        </w:tc>
        <w:tc>
          <w:tcPr>
            <w:tcW w:w="2500" w:type="pct"/>
            <w:shd w:val="clear" w:color="auto" w:fill="auto"/>
            <w:tcMar>
              <w:right w:w="0" w:type="dxa"/>
            </w:tcMar>
          </w:tcPr>
          <w:p w14:paraId="135E48B5" w14:textId="77777777" w:rsidR="008539B5" w:rsidRPr="000E6F0B" w:rsidRDefault="008539B5" w:rsidP="008539B5">
            <w:pPr>
              <w:pStyle w:val="Brdtext"/>
              <w:rPr>
                <w:i/>
              </w:rPr>
            </w:pPr>
            <w:r w:rsidRPr="000E6F0B">
              <w:rPr>
                <w:i/>
              </w:rPr>
              <w:t>Föreslagen lydelse</w:t>
            </w:r>
          </w:p>
        </w:tc>
      </w:tr>
      <w:tr w:rsidR="008539B5" w:rsidRPr="000E6F0B" w14:paraId="27DE941B" w14:textId="77777777" w:rsidTr="008539B5">
        <w:tc>
          <w:tcPr>
            <w:tcW w:w="2500" w:type="pct"/>
            <w:shd w:val="clear" w:color="auto" w:fill="auto"/>
            <w:tcMar>
              <w:left w:w="0" w:type="dxa"/>
            </w:tcMar>
          </w:tcPr>
          <w:p w14:paraId="6C49DE5E" w14:textId="77777777" w:rsidR="008539B5" w:rsidRPr="000E6F0B" w:rsidRDefault="008539B5" w:rsidP="008539B5">
            <w:pPr>
              <w:pStyle w:val="Brdtext"/>
              <w:rPr>
                <w:i/>
              </w:rPr>
            </w:pPr>
          </w:p>
        </w:tc>
        <w:tc>
          <w:tcPr>
            <w:tcW w:w="2500" w:type="pct"/>
            <w:shd w:val="clear" w:color="auto" w:fill="auto"/>
            <w:tcMar>
              <w:right w:w="0" w:type="dxa"/>
            </w:tcMar>
          </w:tcPr>
          <w:p w14:paraId="68E4AD70" w14:textId="77777777" w:rsidR="008539B5" w:rsidRPr="000E6F0B" w:rsidRDefault="008539B5" w:rsidP="008539B5">
            <w:pPr>
              <w:pStyle w:val="Brdtext"/>
              <w:rPr>
                <w:i/>
              </w:rPr>
            </w:pPr>
          </w:p>
        </w:tc>
      </w:tr>
      <w:tr w:rsidR="008539B5" w:rsidRPr="000E6F0B" w14:paraId="0B1E69F2" w14:textId="77777777" w:rsidTr="008539B5">
        <w:tc>
          <w:tcPr>
            <w:tcW w:w="2500" w:type="pct"/>
            <w:shd w:val="clear" w:color="auto" w:fill="auto"/>
            <w:tcMar>
              <w:left w:w="0" w:type="dxa"/>
            </w:tcMar>
          </w:tcPr>
          <w:p w14:paraId="20E4914C" w14:textId="77777777" w:rsidR="008539B5" w:rsidRPr="000E6F0B" w:rsidRDefault="008539B5" w:rsidP="008539B5">
            <w:pPr>
              <w:pStyle w:val="Brdtext"/>
              <w:rPr>
                <w:i/>
              </w:rPr>
            </w:pPr>
          </w:p>
        </w:tc>
        <w:tc>
          <w:tcPr>
            <w:tcW w:w="2500" w:type="pct"/>
            <w:shd w:val="clear" w:color="auto" w:fill="auto"/>
            <w:tcMar>
              <w:right w:w="0" w:type="dxa"/>
            </w:tcMar>
          </w:tcPr>
          <w:p w14:paraId="7BA6E101" w14:textId="77777777" w:rsidR="008539B5" w:rsidRPr="00C24121" w:rsidRDefault="008539B5" w:rsidP="008539B5">
            <w:pPr>
              <w:pStyle w:val="Brdtext"/>
              <w:rPr>
                <w:b/>
                <w:i/>
                <w:iCs/>
              </w:rPr>
            </w:pPr>
            <w:r w:rsidRPr="00C24121">
              <w:rPr>
                <w:b/>
                <w:i/>
                <w:iCs/>
              </w:rPr>
              <w:t>25 b §</w:t>
            </w:r>
          </w:p>
          <w:p w14:paraId="4C12DFBE" w14:textId="77777777" w:rsidR="008539B5" w:rsidRPr="00C24121" w:rsidRDefault="008539B5" w:rsidP="008539B5">
            <w:pPr>
              <w:pStyle w:val="Brdtextmedindrag"/>
              <w:rPr>
                <w:i/>
                <w:iCs/>
              </w:rPr>
            </w:pPr>
            <w:r w:rsidRPr="00C24121">
              <w:rPr>
                <w:i/>
                <w:iCs/>
              </w:rPr>
              <w:t>Vid de avdelningar som utför et</w:t>
            </w:r>
            <w:r w:rsidRPr="00C24121">
              <w:rPr>
                <w:i/>
                <w:iCs/>
              </w:rPr>
              <w:softHyphen/>
              <w:t>isk granskning enligt lagen (2018:1091) med kompletterande be</w:t>
            </w:r>
            <w:r w:rsidRPr="00C24121">
              <w:rPr>
                <w:i/>
                <w:iCs/>
              </w:rPr>
              <w:softHyphen/>
              <w:t>stäm</w:t>
            </w:r>
            <w:r w:rsidRPr="00C24121">
              <w:rPr>
                <w:i/>
                <w:iCs/>
              </w:rPr>
              <w:softHyphen/>
              <w:t>melser om etisk granskning till EU:s förordning om kliniska pröv</w:t>
            </w:r>
            <w:r w:rsidRPr="00C24121">
              <w:rPr>
                <w:i/>
                <w:iCs/>
              </w:rPr>
              <w:softHyphen/>
              <w:t>ningar av humanläkemedel ska minst en av de ledamöter som före</w:t>
            </w:r>
            <w:r w:rsidRPr="00C24121">
              <w:rPr>
                <w:i/>
                <w:iCs/>
              </w:rPr>
              <w:softHyphen/>
              <w:t>träder allmänna intressen re</w:t>
            </w:r>
            <w:r w:rsidRPr="00C24121">
              <w:rPr>
                <w:i/>
                <w:iCs/>
              </w:rPr>
              <w:softHyphen/>
              <w:t>pre</w:t>
            </w:r>
            <w:r w:rsidRPr="00C24121">
              <w:rPr>
                <w:i/>
                <w:iCs/>
              </w:rPr>
              <w:softHyphen/>
              <w:t>sentera en eller flera patient</w:t>
            </w:r>
            <w:r w:rsidRPr="00C24121">
              <w:rPr>
                <w:i/>
                <w:iCs/>
              </w:rPr>
              <w:softHyphen/>
              <w:t>organisationer</w:t>
            </w:r>
            <w:r>
              <w:rPr>
                <w:i/>
                <w:iCs/>
              </w:rPr>
              <w:t>.</w:t>
            </w:r>
          </w:p>
        </w:tc>
      </w:tr>
    </w:tbl>
    <w:p w14:paraId="28D32E4D" w14:textId="77777777" w:rsidR="008539B5" w:rsidRPr="00811E52" w:rsidRDefault="008539B5" w:rsidP="008539B5">
      <w:pPr>
        <w:pStyle w:val="Slutstreck"/>
      </w:pPr>
      <w:r w:rsidRPr="00811E52">
        <w:t>                      </w:t>
      </w:r>
    </w:p>
    <w:p w14:paraId="48A3FB17" w14:textId="77777777" w:rsidR="008539B5" w:rsidRDefault="008539B5" w:rsidP="008539B5">
      <w:pPr>
        <w:pStyle w:val="Brdtextmedindrag"/>
      </w:pPr>
      <w:r>
        <w:t>Denna lag träder i kraft den dag som regeringen bestämmer.</w:t>
      </w:r>
    </w:p>
    <w:p w14:paraId="55E48742" w14:textId="77777777" w:rsidR="008539B5" w:rsidRDefault="008539B5" w:rsidP="008539B5">
      <w:pPr>
        <w:pStyle w:val="Brdtextmedindrag"/>
      </w:pPr>
    </w:p>
    <w:p w14:paraId="3B25CA04" w14:textId="77777777" w:rsidR="008539B5" w:rsidRPr="00D477A5" w:rsidRDefault="008539B5" w:rsidP="008539B5">
      <w:pPr>
        <w:pStyle w:val="Brdtextmedindrag"/>
      </w:pPr>
    </w:p>
    <w:p w14:paraId="6148DEC8" w14:textId="77777777" w:rsidR="008539B5" w:rsidRDefault="008539B5" w:rsidP="008539B5">
      <w:pPr>
        <w:pStyle w:val="Rubrik2utannumrering"/>
        <w:tabs>
          <w:tab w:val="clear" w:pos="907"/>
          <w:tab w:val="left" w:pos="709"/>
        </w:tabs>
        <w:spacing w:before="0"/>
        <w:ind w:left="708" w:hanging="708"/>
        <w:sectPr w:rsidR="008539B5" w:rsidSect="008539B5">
          <w:headerReference w:type="even" r:id="rId356"/>
          <w:headerReference w:type="default" r:id="rId357"/>
          <w:footerReference w:type="even" r:id="rId358"/>
          <w:footerReference w:type="default" r:id="rId359"/>
          <w:footerReference w:type="first" r:id="rId360"/>
          <w:footnotePr>
            <w:numRestart w:val="eachSect"/>
          </w:footnotePr>
          <w:type w:val="continuous"/>
          <w:pgSz w:w="9356" w:h="13721" w:code="9"/>
          <w:pgMar w:top="794" w:right="2438" w:bottom="1191" w:left="1021" w:header="0" w:footer="709" w:gutter="0"/>
          <w:cols w:space="708"/>
          <w:docGrid w:linePitch="360"/>
        </w:sectPr>
      </w:pPr>
    </w:p>
    <w:p w14:paraId="33C3C988" w14:textId="7B32A74B" w:rsidR="008539B5" w:rsidRDefault="008539B5" w:rsidP="008539B5">
      <w:pPr>
        <w:pStyle w:val="Rubrik2utannumrering"/>
        <w:tabs>
          <w:tab w:val="clear" w:pos="907"/>
          <w:tab w:val="left" w:pos="709"/>
        </w:tabs>
        <w:spacing w:before="0"/>
        <w:ind w:left="708" w:hanging="708"/>
      </w:pPr>
      <w:r w:rsidRPr="00C24121">
        <w:t>1.13</w:t>
      </w:r>
      <w:r>
        <w:tab/>
      </w:r>
      <w:r w:rsidRPr="00C24121">
        <w:t xml:space="preserve">Förslag till lag om ändring i lagen (2003:460) </w:t>
      </w:r>
      <w:r>
        <w:br/>
      </w:r>
      <w:r w:rsidRPr="00C24121">
        <w:t>om etikprövning av forskning som avser människor</w:t>
      </w:r>
    </w:p>
    <w:p w14:paraId="79172438" w14:textId="77777777" w:rsidR="008539B5" w:rsidRDefault="008539B5" w:rsidP="008539B5">
      <w:pPr>
        <w:pStyle w:val="Brdtext"/>
      </w:pPr>
      <w:r w:rsidRPr="00C24121">
        <w:t>Härigenom föreskrivs att 4 a § lagen (2003:460) om etikprövning av forskning som avser människor ska ha följande lydelse</w:t>
      </w:r>
      <w:r>
        <w:t>.</w:t>
      </w:r>
    </w:p>
    <w:p w14:paraId="07D572EE"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378E7721" w14:textId="77777777" w:rsidTr="008539B5">
        <w:tc>
          <w:tcPr>
            <w:tcW w:w="2500" w:type="pct"/>
            <w:shd w:val="clear" w:color="auto" w:fill="auto"/>
            <w:tcMar>
              <w:left w:w="0" w:type="dxa"/>
            </w:tcMar>
          </w:tcPr>
          <w:p w14:paraId="22A6CE3C" w14:textId="77777777" w:rsidR="008539B5" w:rsidRPr="005B0E77" w:rsidRDefault="008539B5" w:rsidP="008539B5">
            <w:pPr>
              <w:pStyle w:val="Brdtext"/>
              <w:rPr>
                <w:i/>
              </w:rPr>
            </w:pPr>
            <w:r w:rsidRPr="00C24121">
              <w:rPr>
                <w:i/>
              </w:rPr>
              <w:t>Lydelse enligt avsnitt 1.11</w:t>
            </w:r>
          </w:p>
        </w:tc>
        <w:tc>
          <w:tcPr>
            <w:tcW w:w="2500" w:type="pct"/>
            <w:shd w:val="clear" w:color="auto" w:fill="auto"/>
            <w:tcMar>
              <w:right w:w="0" w:type="dxa"/>
            </w:tcMar>
          </w:tcPr>
          <w:p w14:paraId="744288FE" w14:textId="77777777" w:rsidR="008539B5" w:rsidRPr="005B0E77" w:rsidRDefault="008539B5" w:rsidP="008539B5">
            <w:pPr>
              <w:pStyle w:val="Brdtext"/>
              <w:rPr>
                <w:i/>
              </w:rPr>
            </w:pPr>
            <w:r w:rsidRPr="005B0E77">
              <w:rPr>
                <w:i/>
              </w:rPr>
              <w:t>Föreslagen lydelse</w:t>
            </w:r>
          </w:p>
        </w:tc>
      </w:tr>
    </w:tbl>
    <w:p w14:paraId="6F7CF464" w14:textId="77777777" w:rsidR="008539B5" w:rsidRDefault="008539B5" w:rsidP="008539B5">
      <w:pPr>
        <w:pStyle w:val="Brdtext"/>
        <w:jc w:val="center"/>
      </w:pPr>
    </w:p>
    <w:p w14:paraId="6EE3CD62" w14:textId="77777777" w:rsidR="008539B5" w:rsidRDefault="008539B5" w:rsidP="008539B5">
      <w:pPr>
        <w:pStyle w:val="Brdtext"/>
        <w:jc w:val="center"/>
        <w:sectPr w:rsidR="008539B5" w:rsidSect="008539B5">
          <w:headerReference w:type="even" r:id="rId361"/>
          <w:headerReference w:type="default" r:id="rId362"/>
          <w:footerReference w:type="even" r:id="rId363"/>
          <w:footerReference w:type="default" r:id="rId364"/>
          <w:footerReference w:type="first" r:id="rId365"/>
          <w:pgSz w:w="9356" w:h="13721" w:code="9"/>
          <w:pgMar w:top="794" w:right="2438" w:bottom="1191" w:left="1021" w:header="0" w:footer="709" w:gutter="0"/>
          <w:cols w:space="708"/>
          <w:docGrid w:linePitch="360"/>
        </w:sectPr>
      </w:pPr>
      <w:r>
        <w:t>4 a §</w:t>
      </w:r>
    </w:p>
    <w:p w14:paraId="27B8A481" w14:textId="61FE2BD1" w:rsidR="008539B5" w:rsidRDefault="008539B5" w:rsidP="008539B5">
      <w:pPr>
        <w:pStyle w:val="Brdtext"/>
        <w:jc w:val="center"/>
      </w:pPr>
      <w:r w:rsidRPr="001040FE">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75520BC" w14:textId="77777777" w:rsidTr="008539B5">
        <w:tc>
          <w:tcPr>
            <w:tcW w:w="2500" w:type="pct"/>
            <w:shd w:val="clear" w:color="auto" w:fill="auto"/>
            <w:tcMar>
              <w:left w:w="0" w:type="dxa"/>
            </w:tcMar>
          </w:tcPr>
          <w:p w14:paraId="718BAC39" w14:textId="77777777" w:rsidR="008539B5" w:rsidRDefault="008539B5" w:rsidP="008539B5">
            <w:pPr>
              <w:pStyle w:val="Brdtextmedindrag"/>
            </w:pPr>
            <w:r w:rsidRPr="00205947">
              <w:t xml:space="preserve">Lagen ska inte </w:t>
            </w:r>
            <w:r w:rsidRPr="00132611">
              <w:t>tillämpas</w:t>
            </w:r>
            <w:r w:rsidRPr="00205947">
              <w:t xml:space="preserve"> på kli</w:t>
            </w:r>
            <w:r w:rsidRPr="00205947">
              <w:softHyphen/>
              <w:t>niska prövningar</w:t>
            </w:r>
            <w:r>
              <w:t xml:space="preserve"> </w:t>
            </w:r>
            <w:r w:rsidRPr="00FC2225">
              <w:t>enligt Europa</w:t>
            </w:r>
            <w:r w:rsidRPr="00FC2225">
              <w:softHyphen/>
              <w:t>parlamentets och rådets för</w:t>
            </w:r>
            <w:r w:rsidRPr="00FC2225">
              <w:softHyphen/>
              <w:t>ord</w:t>
            </w:r>
            <w:r w:rsidRPr="00FC2225">
              <w:softHyphen/>
              <w:t>ning (EU) 2017/745 av den 5 april 2017 om medicin</w:t>
            </w:r>
            <w:r w:rsidRPr="00FC2225">
              <w:softHyphen/>
              <w:t>tek</w:t>
            </w:r>
            <w:r w:rsidRPr="00FC2225">
              <w:softHyphen/>
              <w:t>ni</w:t>
            </w:r>
            <w:r w:rsidRPr="00FC2225">
              <w:softHyphen/>
              <w:t>ska produkter, om ändring av direk</w:t>
            </w:r>
            <w:r w:rsidRPr="00FC2225">
              <w:softHyphen/>
              <w:t>tiv 2001/83/EG, för</w:t>
            </w:r>
            <w:r>
              <w:softHyphen/>
            </w:r>
            <w:r w:rsidRPr="00FC2225">
              <w:t>ord</w:t>
            </w:r>
            <w:r>
              <w:softHyphen/>
            </w:r>
            <w:r w:rsidRPr="00FC2225">
              <w:t>ning (EG) nr 178/2002 och för</w:t>
            </w:r>
            <w:r>
              <w:softHyphen/>
            </w:r>
            <w:r w:rsidRPr="00FC2225">
              <w:t>ord</w:t>
            </w:r>
            <w:r w:rsidRPr="00FC2225">
              <w:softHyphen/>
              <w:t>ning (EG) nr 1223/2009 och om upp</w:t>
            </w:r>
            <w:r w:rsidRPr="00FC2225">
              <w:softHyphen/>
              <w:t>hävande av rådets direk</w:t>
            </w:r>
            <w:r>
              <w:softHyphen/>
            </w:r>
            <w:r w:rsidRPr="00FC2225">
              <w:t>tiv 90/385/EEG och 93/42/EEG</w:t>
            </w:r>
            <w:r>
              <w:t>.</w:t>
            </w:r>
          </w:p>
        </w:tc>
        <w:tc>
          <w:tcPr>
            <w:tcW w:w="2500" w:type="pct"/>
            <w:shd w:val="clear" w:color="auto" w:fill="auto"/>
            <w:tcMar>
              <w:right w:w="0" w:type="dxa"/>
            </w:tcMar>
          </w:tcPr>
          <w:p w14:paraId="165AEBDD" w14:textId="77777777" w:rsidR="008539B5" w:rsidRDefault="008539B5" w:rsidP="008539B5">
            <w:pPr>
              <w:pStyle w:val="Brdtextmedindrag"/>
            </w:pPr>
            <w:r w:rsidRPr="00205947">
              <w:t xml:space="preserve">Lagen ska inte tillämpas på </w:t>
            </w:r>
          </w:p>
          <w:p w14:paraId="39173927" w14:textId="77777777" w:rsidR="008539B5" w:rsidRDefault="008539B5" w:rsidP="008539B5">
            <w:pPr>
              <w:pStyle w:val="Brdtextmedindrag"/>
              <w:rPr>
                <w:i/>
              </w:rPr>
            </w:pPr>
            <w:r w:rsidRPr="00353261">
              <w:rPr>
                <w:i/>
              </w:rPr>
              <w:t>1. </w:t>
            </w:r>
            <w:r w:rsidRPr="00205947">
              <w:t>kli</w:t>
            </w:r>
            <w:r w:rsidRPr="00205947">
              <w:softHyphen/>
            </w:r>
            <w:r w:rsidRPr="00FC2225">
              <w:t>niska prövningar enligt Europa</w:t>
            </w:r>
            <w:r w:rsidRPr="00FC2225">
              <w:softHyphen/>
              <w:t>parlamentets och rådets för</w:t>
            </w:r>
            <w:r w:rsidRPr="00FC2225">
              <w:softHyphen/>
              <w:t>ord</w:t>
            </w:r>
            <w:r w:rsidRPr="00FC2225">
              <w:softHyphen/>
              <w:t>ning (EU) 2017/745 av den 5 april 2017 om medicin</w:t>
            </w:r>
            <w:r w:rsidRPr="00FC2225">
              <w:softHyphen/>
              <w:t>tek</w:t>
            </w:r>
            <w:r w:rsidRPr="00FC2225">
              <w:softHyphen/>
              <w:t>ni</w:t>
            </w:r>
            <w:r w:rsidRPr="00FC2225">
              <w:softHyphen/>
              <w:t>ska produkter, om ändring av direk</w:t>
            </w:r>
            <w:r w:rsidRPr="00FC2225">
              <w:softHyphen/>
              <w:t>tiv 2001/83/EG, förord</w:t>
            </w:r>
            <w:r>
              <w:softHyphen/>
            </w:r>
            <w:r w:rsidRPr="00FC2225">
              <w:t>ning (EG) nr 178/2002 och för</w:t>
            </w:r>
            <w:r>
              <w:softHyphen/>
            </w:r>
            <w:r w:rsidRPr="00FC2225">
              <w:t>ord</w:t>
            </w:r>
            <w:r w:rsidRPr="00FC2225">
              <w:softHyphen/>
              <w:t>ning (EG) nr 1223/2009 och om upp</w:t>
            </w:r>
            <w:r w:rsidRPr="00FC2225">
              <w:softHyphen/>
              <w:t>hävande av rådets direk</w:t>
            </w:r>
            <w:r>
              <w:softHyphen/>
            </w:r>
            <w:r w:rsidRPr="00FC2225">
              <w:t>tiv 90/385/EEG och 93/42/EEG</w:t>
            </w:r>
            <w:r>
              <w:t>,</w:t>
            </w:r>
            <w:r w:rsidRPr="00FC2225">
              <w:t xml:space="preserve"> </w:t>
            </w:r>
            <w:r w:rsidRPr="00205947">
              <w:rPr>
                <w:i/>
              </w:rPr>
              <w:t xml:space="preserve">eller </w:t>
            </w:r>
          </w:p>
          <w:p w14:paraId="4AF86C07" w14:textId="77777777" w:rsidR="008539B5" w:rsidRDefault="008539B5" w:rsidP="008539B5">
            <w:pPr>
              <w:pStyle w:val="Brdtextmedindrag"/>
            </w:pPr>
            <w:r w:rsidRPr="00353261">
              <w:t>2. </w:t>
            </w:r>
            <w:r w:rsidRPr="0060696A">
              <w:rPr>
                <w:i/>
              </w:rPr>
              <w:t>prestandastudier enligt Europaparlamentets och rådets förordning (EU) 2017/746 av den 5 april 2017 om medicintekniska produkter för in vitro-diagnostik och om upphävande av direktiv 98/79/EG och kommissionens beslut 2010/227/EU</w:t>
            </w:r>
            <w:r>
              <w:rPr>
                <w:i/>
              </w:rPr>
              <w:t>.</w:t>
            </w:r>
          </w:p>
        </w:tc>
      </w:tr>
      <w:tr w:rsidR="008539B5" w14:paraId="13EA930E" w14:textId="77777777" w:rsidTr="008539B5">
        <w:tc>
          <w:tcPr>
            <w:tcW w:w="2500" w:type="pct"/>
            <w:shd w:val="clear" w:color="auto" w:fill="auto"/>
            <w:tcMar>
              <w:left w:w="0" w:type="dxa"/>
            </w:tcMar>
          </w:tcPr>
          <w:p w14:paraId="57D59E1E" w14:textId="77777777" w:rsidR="008539B5" w:rsidRPr="00205947" w:rsidRDefault="008539B5" w:rsidP="008539B5">
            <w:pPr>
              <w:pStyle w:val="Brdtextmedindrag"/>
            </w:pPr>
            <w:r w:rsidRPr="00921B77">
              <w:t>Med undantag från första styck</w:t>
            </w:r>
            <w:r w:rsidRPr="00921B77">
              <w:softHyphen/>
              <w:t xml:space="preserve">et ska lagen dock tillämpas på </w:t>
            </w:r>
            <w:r>
              <w:t xml:space="preserve">sådana </w:t>
            </w:r>
            <w:r w:rsidRPr="00921B77">
              <w:t xml:space="preserve">studier för klinisk uppföljning efter utsläppandet </w:t>
            </w:r>
            <w:r>
              <w:t xml:space="preserve">på marknaden </w:t>
            </w:r>
            <w:r w:rsidRPr="00921B77">
              <w:t xml:space="preserve">som inte kräver anmälan enligt artikel 74 i förordning (EU) 2017/745 om </w:t>
            </w:r>
            <w:r w:rsidRPr="00EC4645">
              <w:rPr>
                <w:i/>
              </w:rPr>
              <w:t>de</w:t>
            </w:r>
            <w:r w:rsidRPr="00921B77">
              <w:t xml:space="preserve"> i övrigt omfattas av lagens till</w:t>
            </w:r>
            <w:r>
              <w:softHyphen/>
            </w:r>
            <w:r w:rsidRPr="00921B77">
              <w:t>ämpningsområde</w:t>
            </w:r>
            <w:r>
              <w:t>.</w:t>
            </w:r>
          </w:p>
        </w:tc>
        <w:tc>
          <w:tcPr>
            <w:tcW w:w="2500" w:type="pct"/>
            <w:shd w:val="clear" w:color="auto" w:fill="auto"/>
            <w:tcMar>
              <w:right w:w="0" w:type="dxa"/>
            </w:tcMar>
          </w:tcPr>
          <w:p w14:paraId="391FCC3A" w14:textId="77777777" w:rsidR="008539B5" w:rsidRPr="00205947" w:rsidRDefault="008539B5" w:rsidP="008539B5">
            <w:pPr>
              <w:pStyle w:val="Brdtextmedindrag"/>
            </w:pPr>
            <w:r w:rsidRPr="00921B77">
              <w:t xml:space="preserve">Med undantag från första stycket ska lagen dock tillämpas på </w:t>
            </w:r>
            <w:r>
              <w:t xml:space="preserve">sådana </w:t>
            </w:r>
            <w:r w:rsidRPr="00921B77">
              <w:t xml:space="preserve">studier för klinisk uppföljning efter utsläppandet </w:t>
            </w:r>
            <w:r>
              <w:t xml:space="preserve">på marknaden </w:t>
            </w:r>
            <w:r w:rsidRPr="00921B77">
              <w:t xml:space="preserve">som inte kräver anmälan enligt artikel 74 i förordning (EU) 2017/745 </w:t>
            </w:r>
            <w:r w:rsidRPr="00EC4645">
              <w:rPr>
                <w:i/>
              </w:rPr>
              <w:t xml:space="preserve">och de prestandastudier avseende CE-märkta produkter som inte kräver anmälan enligt artikel 70 i </w:t>
            </w:r>
            <w:r>
              <w:rPr>
                <w:i/>
              </w:rPr>
              <w:t>förord</w:t>
            </w:r>
            <w:r>
              <w:rPr>
                <w:i/>
              </w:rPr>
              <w:softHyphen/>
              <w:t>ning (EU) 2017/746</w:t>
            </w:r>
            <w:r w:rsidRPr="00EC4645">
              <w:rPr>
                <w:i/>
              </w:rPr>
              <w:t>,</w:t>
            </w:r>
            <w:r>
              <w:t xml:space="preserve"> </w:t>
            </w:r>
            <w:r w:rsidRPr="00921B77">
              <w:t xml:space="preserve">om </w:t>
            </w:r>
            <w:r w:rsidRPr="00EC4645">
              <w:rPr>
                <w:i/>
              </w:rPr>
              <w:t>dessa studier</w:t>
            </w:r>
            <w:r>
              <w:t xml:space="preserve"> </w:t>
            </w:r>
            <w:r w:rsidRPr="00921B77">
              <w:t>i övrigt omfattas av lagens tillämpningsområde</w:t>
            </w:r>
            <w:r>
              <w:t>.</w:t>
            </w:r>
          </w:p>
        </w:tc>
      </w:tr>
      <w:tr w:rsidR="008539B5" w14:paraId="2034806C" w14:textId="77777777" w:rsidTr="008539B5">
        <w:tc>
          <w:tcPr>
            <w:tcW w:w="2500" w:type="pct"/>
            <w:shd w:val="clear" w:color="auto" w:fill="auto"/>
            <w:tcMar>
              <w:left w:w="0" w:type="dxa"/>
            </w:tcMar>
          </w:tcPr>
          <w:p w14:paraId="29184C97" w14:textId="77777777" w:rsidR="008539B5" w:rsidRPr="00921B77" w:rsidRDefault="008539B5" w:rsidP="008539B5">
            <w:pPr>
              <w:pStyle w:val="Brdtextmedindrag"/>
            </w:pPr>
            <w:r w:rsidRPr="00B9047A">
              <w:t>Bestämmelser om etisk gransk</w:t>
            </w:r>
            <w:r w:rsidRPr="00B9047A">
              <w:softHyphen/>
              <w:t>ning av sådana prövnin</w:t>
            </w:r>
            <w:r>
              <w:t>g</w:t>
            </w:r>
            <w:r w:rsidRPr="00B9047A">
              <w:t>ar som avses i första st</w:t>
            </w:r>
            <w:r>
              <w:t>y</w:t>
            </w:r>
            <w:r w:rsidRPr="00B9047A">
              <w:t>cket finns i lagen (2020:000) med kompletterande bestämmelser om etisk granskning till EU:s förordningar om medicin</w:t>
            </w:r>
            <w:r>
              <w:softHyphen/>
            </w:r>
            <w:r w:rsidRPr="00B9047A">
              <w:t>tekniska produkter</w:t>
            </w:r>
            <w:r>
              <w:t>.</w:t>
            </w:r>
          </w:p>
        </w:tc>
        <w:tc>
          <w:tcPr>
            <w:tcW w:w="2500" w:type="pct"/>
            <w:shd w:val="clear" w:color="auto" w:fill="auto"/>
            <w:tcMar>
              <w:right w:w="0" w:type="dxa"/>
            </w:tcMar>
          </w:tcPr>
          <w:p w14:paraId="243F01CB" w14:textId="77777777" w:rsidR="008539B5" w:rsidRPr="00921B77" w:rsidRDefault="008539B5" w:rsidP="008539B5">
            <w:pPr>
              <w:pStyle w:val="Brdtextmedindrag"/>
            </w:pPr>
            <w:r w:rsidRPr="00205947">
              <w:t>Bestämmelser om etisk gransk</w:t>
            </w:r>
            <w:r>
              <w:softHyphen/>
            </w:r>
            <w:r w:rsidRPr="00205947">
              <w:t xml:space="preserve">ning av sådana prövningar </w:t>
            </w:r>
            <w:r w:rsidRPr="00205947">
              <w:rPr>
                <w:i/>
              </w:rPr>
              <w:t>och studier</w:t>
            </w:r>
            <w:r>
              <w:t xml:space="preserve"> </w:t>
            </w:r>
            <w:r w:rsidRPr="00B9047A">
              <w:t>som avse</w:t>
            </w:r>
            <w:r>
              <w:t>s</w:t>
            </w:r>
            <w:r w:rsidRPr="00B9047A">
              <w:t xml:space="preserve"> i första stycket</w:t>
            </w:r>
            <w:r>
              <w:t xml:space="preserve"> </w:t>
            </w:r>
            <w:r w:rsidRPr="00205947">
              <w:t>finns i lagen (</w:t>
            </w:r>
            <w:r>
              <w:t>2020:</w:t>
            </w:r>
            <w:r w:rsidRPr="00205947">
              <w:t>000) med kompletterande bestämmelser om etisk granskning till EU:s förord</w:t>
            </w:r>
            <w:r>
              <w:softHyphen/>
            </w:r>
            <w:r w:rsidRPr="00205947">
              <w:t>ning</w:t>
            </w:r>
            <w:r>
              <w:t>ar</w:t>
            </w:r>
            <w:r w:rsidRPr="00205947">
              <w:t xml:space="preserve"> om medicinteknisk</w:t>
            </w:r>
            <w:r>
              <w:t>a pro</w:t>
            </w:r>
            <w:r>
              <w:softHyphen/>
              <w:t>dukter.</w:t>
            </w:r>
          </w:p>
        </w:tc>
      </w:tr>
    </w:tbl>
    <w:p w14:paraId="192F6124" w14:textId="77777777" w:rsidR="008539B5" w:rsidRPr="00811E52" w:rsidRDefault="008539B5" w:rsidP="008539B5">
      <w:pPr>
        <w:pStyle w:val="Slutstreck"/>
      </w:pPr>
      <w:r w:rsidRPr="00811E52">
        <w:t>                      </w:t>
      </w:r>
    </w:p>
    <w:p w14:paraId="49AE5481" w14:textId="77777777" w:rsidR="008539B5" w:rsidRPr="00830602" w:rsidRDefault="008539B5" w:rsidP="008539B5">
      <w:pPr>
        <w:pStyle w:val="Brdtextmedindrag"/>
      </w:pPr>
      <w:r>
        <w:t>Denna lag träder i kraft den 26 maj 2022.</w:t>
      </w:r>
    </w:p>
    <w:p w14:paraId="3FECBC12" w14:textId="77777777" w:rsidR="008539B5" w:rsidRDefault="008539B5" w:rsidP="008539B5">
      <w:pPr>
        <w:pStyle w:val="Brdtextmedindrag"/>
      </w:pPr>
    </w:p>
    <w:p w14:paraId="27075A04" w14:textId="77777777" w:rsidR="008539B5" w:rsidRDefault="008539B5" w:rsidP="008539B5">
      <w:pPr>
        <w:pStyle w:val="Rubrik2utannumrering"/>
        <w:spacing w:before="0"/>
        <w:ind w:left="709" w:hanging="709"/>
        <w:sectPr w:rsidR="008539B5" w:rsidSect="008539B5">
          <w:headerReference w:type="even" r:id="rId366"/>
          <w:headerReference w:type="default" r:id="rId367"/>
          <w:footerReference w:type="even" r:id="rId368"/>
          <w:footerReference w:type="default" r:id="rId369"/>
          <w:footerReference w:type="first" r:id="rId370"/>
          <w:footnotePr>
            <w:numRestart w:val="eachSect"/>
          </w:footnotePr>
          <w:type w:val="continuous"/>
          <w:pgSz w:w="9356" w:h="13721" w:code="9"/>
          <w:pgMar w:top="794" w:right="2438" w:bottom="1191" w:left="1021" w:header="0" w:footer="709" w:gutter="0"/>
          <w:cols w:space="708"/>
          <w:docGrid w:linePitch="360"/>
        </w:sectPr>
      </w:pPr>
    </w:p>
    <w:p w14:paraId="77F7C4E5" w14:textId="43978648" w:rsidR="008539B5" w:rsidRDefault="008539B5" w:rsidP="008539B5">
      <w:pPr>
        <w:pStyle w:val="Rubrik2utannumrering"/>
        <w:spacing w:before="0"/>
        <w:ind w:left="709" w:hanging="709"/>
      </w:pPr>
      <w:r>
        <w:t>1.14</w:t>
      </w:r>
      <w:r>
        <w:tab/>
        <w:t xml:space="preserve">Förslag till lag om ändring i lagen (2006:496) </w:t>
      </w:r>
      <w:r>
        <w:br/>
        <w:t>om blodsäkerhet</w:t>
      </w:r>
    </w:p>
    <w:p w14:paraId="77497488" w14:textId="77777777" w:rsidR="008539B5" w:rsidRDefault="008539B5" w:rsidP="008539B5">
      <w:pPr>
        <w:pStyle w:val="Brdtext"/>
      </w:pPr>
      <w:r>
        <w:t>Härigenom föreskrivs att 1, 2, 4 och 22 §§ lagen (2006:496) om blodsäkerhet ska ha följande lydelse.</w:t>
      </w:r>
    </w:p>
    <w:p w14:paraId="5808829C"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10A7996E" w14:textId="77777777" w:rsidTr="008539B5">
        <w:tc>
          <w:tcPr>
            <w:tcW w:w="2500" w:type="pct"/>
            <w:shd w:val="clear" w:color="auto" w:fill="auto"/>
            <w:tcMar>
              <w:left w:w="0" w:type="dxa"/>
            </w:tcMar>
          </w:tcPr>
          <w:p w14:paraId="59878897"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3F8FF49A" w14:textId="77777777" w:rsidR="008539B5" w:rsidRPr="005B0E77" w:rsidRDefault="008539B5" w:rsidP="008539B5">
            <w:pPr>
              <w:pStyle w:val="Brdtext"/>
              <w:rPr>
                <w:i/>
              </w:rPr>
            </w:pPr>
            <w:r w:rsidRPr="005B0E77">
              <w:rPr>
                <w:i/>
              </w:rPr>
              <w:t>Föreslagen lydelse</w:t>
            </w:r>
          </w:p>
        </w:tc>
      </w:tr>
    </w:tbl>
    <w:p w14:paraId="08B5D081" w14:textId="77777777" w:rsidR="008539B5" w:rsidRDefault="008539B5" w:rsidP="008539B5">
      <w:pPr>
        <w:pStyle w:val="Brdtext"/>
        <w:jc w:val="center"/>
      </w:pPr>
    </w:p>
    <w:p w14:paraId="3FA59085" w14:textId="77777777" w:rsidR="008539B5" w:rsidRDefault="008539B5" w:rsidP="008539B5">
      <w:pPr>
        <w:pStyle w:val="Brdtext"/>
        <w:jc w:val="center"/>
        <w:sectPr w:rsidR="008539B5" w:rsidSect="008539B5">
          <w:headerReference w:type="even" r:id="rId371"/>
          <w:headerReference w:type="default" r:id="rId372"/>
          <w:footerReference w:type="even" r:id="rId373"/>
          <w:footerReference w:type="default" r:id="rId374"/>
          <w:footerReference w:type="first" r:id="rId375"/>
          <w:pgSz w:w="9356" w:h="13721" w:code="9"/>
          <w:pgMar w:top="794" w:right="2438" w:bottom="1191" w:left="1021" w:header="0" w:footer="709" w:gutter="0"/>
          <w:cols w:space="708"/>
          <w:docGrid w:linePitch="360"/>
        </w:sectPr>
      </w:pPr>
      <w:r>
        <w:t>1 §</w:t>
      </w:r>
    </w:p>
    <w:p w14:paraId="420C998A" w14:textId="3A072865" w:rsidR="008539B5" w:rsidRDefault="008539B5" w:rsidP="008539B5">
      <w:pPr>
        <w:pStyle w:val="Brdtext"/>
        <w:jc w:val="center"/>
      </w:pPr>
      <w:r w:rsidRPr="001040FE">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8539B5" w14:paraId="4FEA309E" w14:textId="77777777" w:rsidTr="008539B5">
        <w:tc>
          <w:tcPr>
            <w:tcW w:w="2500" w:type="pct"/>
            <w:shd w:val="clear" w:color="auto" w:fill="auto"/>
            <w:tcMar>
              <w:left w:w="0" w:type="dxa"/>
            </w:tcMar>
          </w:tcPr>
          <w:p w14:paraId="786B1134" w14:textId="77777777" w:rsidR="008539B5" w:rsidRDefault="008539B5" w:rsidP="008539B5">
            <w:pPr>
              <w:pStyle w:val="Brdtextmedindrag"/>
            </w:pPr>
            <w:r>
              <w:t xml:space="preserve">Denna lag </w:t>
            </w:r>
            <w:r w:rsidRPr="00132611">
              <w:t>innehåller</w:t>
            </w:r>
            <w:r>
              <w:t xml:space="preserve"> bestäm</w:t>
            </w:r>
            <w:r>
              <w:softHyphen/>
              <w:t>melser som syftar till att skydda människors hälsa när blod och blodkomponenter från männ</w:t>
            </w:r>
            <w:r>
              <w:softHyphen/>
              <w:t xml:space="preserve">iskor hanteras för att användas vid transfusion eller tillverkning av läkemedel eller </w:t>
            </w:r>
            <w:r w:rsidRPr="00BC445B">
              <w:rPr>
                <w:i/>
              </w:rPr>
              <w:t>medicintekn</w:t>
            </w:r>
            <w:r w:rsidRPr="00BC445B">
              <w:rPr>
                <w:i/>
              </w:rPr>
              <w:softHyphen/>
              <w:t>iska</w:t>
            </w:r>
            <w:r>
              <w:t xml:space="preserve"> produkter.</w:t>
            </w:r>
          </w:p>
        </w:tc>
        <w:tc>
          <w:tcPr>
            <w:tcW w:w="2500" w:type="pct"/>
            <w:shd w:val="clear" w:color="auto" w:fill="auto"/>
            <w:tcMar>
              <w:right w:w="0" w:type="dxa"/>
            </w:tcMar>
          </w:tcPr>
          <w:p w14:paraId="3E80026F" w14:textId="77777777" w:rsidR="008539B5" w:rsidRDefault="008539B5" w:rsidP="008539B5">
            <w:pPr>
              <w:pStyle w:val="Brdtextmedindrag"/>
            </w:pPr>
            <w:r>
              <w:t xml:space="preserve">Denna </w:t>
            </w:r>
            <w:r w:rsidRPr="00132611">
              <w:t>lag</w:t>
            </w:r>
            <w:r>
              <w:t xml:space="preserve"> innehåller bestäm</w:t>
            </w:r>
            <w:r>
              <w:softHyphen/>
              <w:t>melser som syftar till att skydda människors hälsa när blod och blodkomponenter från männ</w:t>
            </w:r>
            <w:r>
              <w:softHyphen/>
              <w:t>isk</w:t>
            </w:r>
            <w:r>
              <w:softHyphen/>
              <w:t>or hanteras för att användas vid trans</w:t>
            </w:r>
            <w:r>
              <w:softHyphen/>
              <w:t>fusion eller tillverkning av läke</w:t>
            </w:r>
            <w:r>
              <w:softHyphen/>
              <w:t>medel eller</w:t>
            </w:r>
            <w:r w:rsidRPr="00BC445B">
              <w:t xml:space="preserve"> produkter</w:t>
            </w:r>
            <w:r w:rsidRPr="00544777">
              <w:rPr>
                <w:i/>
              </w:rPr>
              <w:t xml:space="preserve"> som omfattas av Europa</w:t>
            </w:r>
            <w:r>
              <w:rPr>
                <w:i/>
              </w:rPr>
              <w:softHyphen/>
            </w:r>
            <w:r w:rsidRPr="00544777">
              <w:rPr>
                <w:i/>
              </w:rPr>
              <w:t>parla</w:t>
            </w:r>
            <w:r>
              <w:rPr>
                <w:i/>
              </w:rPr>
              <w:softHyphen/>
            </w:r>
            <w:r w:rsidRPr="00544777">
              <w:rPr>
                <w:i/>
              </w:rPr>
              <w:t>ment</w:t>
            </w:r>
            <w:r>
              <w:rPr>
                <w:i/>
              </w:rPr>
              <w:softHyphen/>
            </w:r>
            <w:r w:rsidRPr="00544777">
              <w:rPr>
                <w:i/>
              </w:rPr>
              <w:t>ets och rådets förordning (EU) 2017/745 av den 5 april 2017 om med</w:t>
            </w:r>
            <w:r>
              <w:rPr>
                <w:i/>
              </w:rPr>
              <w:softHyphen/>
            </w:r>
            <w:r w:rsidRPr="00544777">
              <w:rPr>
                <w:i/>
              </w:rPr>
              <w:t>icintekniska pro</w:t>
            </w:r>
            <w:r>
              <w:rPr>
                <w:i/>
              </w:rPr>
              <w:softHyphen/>
            </w:r>
            <w:r w:rsidRPr="00544777">
              <w:rPr>
                <w:i/>
              </w:rPr>
              <w:t>dukt</w:t>
            </w:r>
            <w:r>
              <w:rPr>
                <w:i/>
              </w:rPr>
              <w:softHyphen/>
            </w:r>
            <w:r w:rsidRPr="00544777">
              <w:rPr>
                <w:i/>
              </w:rPr>
              <w:t>er, om ändring av direktiv 2001/83/EG, för</w:t>
            </w:r>
            <w:r>
              <w:rPr>
                <w:i/>
              </w:rPr>
              <w:softHyphen/>
            </w:r>
            <w:r w:rsidRPr="00544777">
              <w:rPr>
                <w:i/>
              </w:rPr>
              <w:t>ord</w:t>
            </w:r>
            <w:r>
              <w:rPr>
                <w:i/>
              </w:rPr>
              <w:softHyphen/>
            </w:r>
            <w:r w:rsidRPr="00544777">
              <w:rPr>
                <w:i/>
              </w:rPr>
              <w:t>ning (EG) nr 178/2002 och förordning (EG) nr 1223/2009 och om upp</w:t>
            </w:r>
            <w:r>
              <w:rPr>
                <w:i/>
              </w:rPr>
              <w:softHyphen/>
            </w:r>
            <w:r w:rsidRPr="00544777">
              <w:rPr>
                <w:i/>
              </w:rPr>
              <w:t>häv</w:t>
            </w:r>
            <w:r>
              <w:rPr>
                <w:i/>
              </w:rPr>
              <w:softHyphen/>
            </w:r>
            <w:r w:rsidRPr="00544777">
              <w:rPr>
                <w:i/>
              </w:rPr>
              <w:t>ande av rådets direktiv 90/385/EEG och 93/42/EEG</w:t>
            </w:r>
            <w:r>
              <w:rPr>
                <w:i/>
              </w:rPr>
              <w:t>.</w:t>
            </w:r>
          </w:p>
        </w:tc>
      </w:tr>
    </w:tbl>
    <w:p w14:paraId="6658047F" w14:textId="77777777" w:rsidR="008539B5" w:rsidRDefault="008539B5" w:rsidP="008539B5">
      <w:pPr>
        <w:pStyle w:val="Brdtextmedindrag"/>
      </w:pPr>
    </w:p>
    <w:p w14:paraId="59B179F1" w14:textId="77777777" w:rsidR="008539B5" w:rsidRDefault="008539B5" w:rsidP="008539B5">
      <w:pPr>
        <w:pStyle w:val="Brdtextmedindrag"/>
        <w:jc w:val="center"/>
        <w:rPr>
          <w:i/>
        </w:rPr>
      </w:pPr>
      <w:r w:rsidRPr="0049408E">
        <w:rPr>
          <w:i/>
        </w:rPr>
        <w:t>Nuvarande lydelse</w:t>
      </w:r>
    </w:p>
    <w:p w14:paraId="089FEB6B" w14:textId="77777777" w:rsidR="008539B5" w:rsidRDefault="008539B5" w:rsidP="008539B5">
      <w:pPr>
        <w:pStyle w:val="Brdtext"/>
        <w:jc w:val="center"/>
      </w:pPr>
    </w:p>
    <w:p w14:paraId="7A172BAE" w14:textId="77777777" w:rsidR="008539B5" w:rsidRDefault="008539B5" w:rsidP="008539B5">
      <w:pPr>
        <w:pStyle w:val="Brdtext"/>
        <w:jc w:val="center"/>
      </w:pPr>
      <w:r>
        <w:t>2 §</w:t>
      </w:r>
      <w:r w:rsidRPr="001040FE">
        <w:rPr>
          <w:rStyle w:val="Fotnotsreferens"/>
        </w:rPr>
        <w:footnoteReference w:id="29"/>
      </w:r>
    </w:p>
    <w:p w14:paraId="65F39ACF" w14:textId="77777777" w:rsidR="008539B5" w:rsidRPr="00763C91" w:rsidRDefault="008539B5" w:rsidP="008539B5">
      <w:pPr>
        <w:pStyle w:val="Brdtextmedindrag"/>
      </w:pPr>
      <w:r w:rsidRPr="00DD64F3">
        <w:t>I denna lag används följande beteckningar med nedan angiven betydelse</w:t>
      </w:r>
      <w:r>
        <w:t>.</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DC9D7CD" w14:textId="77777777" w:rsidTr="008539B5">
        <w:tc>
          <w:tcPr>
            <w:tcW w:w="2500" w:type="pct"/>
            <w:shd w:val="clear" w:color="auto" w:fill="auto"/>
            <w:tcMar>
              <w:left w:w="0" w:type="dxa"/>
            </w:tcMar>
          </w:tcPr>
          <w:p w14:paraId="4D86E6EB" w14:textId="77777777" w:rsidR="008539B5" w:rsidRDefault="008539B5" w:rsidP="008539B5">
            <w:pPr>
              <w:pStyle w:val="Brdtext"/>
            </w:pPr>
            <w:r w:rsidRPr="00DD64F3">
              <w:t>Allvarlig avvikande händelse</w:t>
            </w:r>
          </w:p>
        </w:tc>
        <w:tc>
          <w:tcPr>
            <w:tcW w:w="2500" w:type="pct"/>
            <w:shd w:val="clear" w:color="auto" w:fill="auto"/>
            <w:tcMar>
              <w:right w:w="0" w:type="dxa"/>
            </w:tcMar>
          </w:tcPr>
          <w:p w14:paraId="4B55988B" w14:textId="77777777" w:rsidR="008539B5" w:rsidRDefault="008539B5" w:rsidP="008539B5">
            <w:pPr>
              <w:pStyle w:val="Brdtext"/>
            </w:pPr>
            <w:r w:rsidRPr="00DD64F3">
              <w:t>Händelse i samband med                         insa</w:t>
            </w:r>
            <w:r>
              <w:t>m</w:t>
            </w:r>
            <w:r w:rsidRPr="00DD64F3">
              <w:t>ling,</w:t>
            </w:r>
            <w:r>
              <w:t xml:space="preserve"> </w:t>
            </w:r>
            <w:r w:rsidRPr="00DD64F3">
              <w:t xml:space="preserve">kontroll, framställning, förvaring och distribution av blod och blodkomponenter som kan leda </w:t>
            </w:r>
            <w:r>
              <w:t xml:space="preserve">till </w:t>
            </w:r>
            <w:r w:rsidRPr="00DD64F3">
              <w:t>döden,</w:t>
            </w:r>
            <w:r>
              <w:t xml:space="preserve"> </w:t>
            </w:r>
            <w:r w:rsidRPr="00DD64F3">
              <w:t>vara invalidi</w:t>
            </w:r>
            <w:r>
              <w:t xml:space="preserve">serande, </w:t>
            </w:r>
            <w:r w:rsidRPr="00DD64F3">
              <w:t>medföra</w:t>
            </w:r>
            <w:r>
              <w:t xml:space="preserve"> b</w:t>
            </w:r>
            <w:r w:rsidRPr="00DD64F3">
              <w:t>etydande funktions</w:t>
            </w:r>
            <w:r>
              <w:softHyphen/>
            </w:r>
            <w:r w:rsidRPr="00DD64F3">
              <w:t>ned</w:t>
            </w:r>
            <w:r>
              <w:softHyphen/>
            </w:r>
            <w:r w:rsidRPr="00DD64F3">
              <w:t>sättning, medföra behov av</w:t>
            </w:r>
            <w:r>
              <w:t xml:space="preserve"> </w:t>
            </w:r>
            <w:r w:rsidRPr="00DD64F3">
              <w:t>sjuk</w:t>
            </w:r>
            <w:r>
              <w:softHyphen/>
            </w:r>
            <w:r w:rsidRPr="00DD64F3">
              <w:t>husvård,</w:t>
            </w:r>
            <w:r>
              <w:t xml:space="preserve"> förlänga sjukhusvård </w:t>
            </w:r>
            <w:r w:rsidRPr="00DD64F3">
              <w:t>eller förlänga det sjukliga tillstånde</w:t>
            </w:r>
            <w:r>
              <w:t>t.</w:t>
            </w:r>
          </w:p>
        </w:tc>
      </w:tr>
      <w:tr w:rsidR="008539B5" w14:paraId="581F23F1" w14:textId="77777777" w:rsidTr="008539B5">
        <w:tc>
          <w:tcPr>
            <w:tcW w:w="2500" w:type="pct"/>
            <w:shd w:val="clear" w:color="auto" w:fill="auto"/>
            <w:tcMar>
              <w:left w:w="0" w:type="dxa"/>
            </w:tcMar>
          </w:tcPr>
          <w:p w14:paraId="33689C01" w14:textId="77777777" w:rsidR="008539B5" w:rsidRPr="00DD64F3" w:rsidRDefault="008539B5" w:rsidP="008539B5">
            <w:pPr>
              <w:pStyle w:val="Brdtext"/>
            </w:pPr>
            <w:r>
              <w:t>Blodcentral</w:t>
            </w:r>
          </w:p>
        </w:tc>
        <w:tc>
          <w:tcPr>
            <w:tcW w:w="2500" w:type="pct"/>
            <w:shd w:val="clear" w:color="auto" w:fill="auto"/>
            <w:tcMar>
              <w:right w:w="0" w:type="dxa"/>
            </w:tcMar>
          </w:tcPr>
          <w:p w14:paraId="4F35A59C" w14:textId="77777777" w:rsidR="008539B5" w:rsidRPr="00DD64F3" w:rsidRDefault="008539B5" w:rsidP="008539B5">
            <w:pPr>
              <w:pStyle w:val="Brdtext"/>
            </w:pPr>
            <w:r>
              <w:t>Inrättning där fysisk eller jur</w:t>
            </w:r>
            <w:r>
              <w:softHyphen/>
              <w:t>id</w:t>
            </w:r>
            <w:r>
              <w:softHyphen/>
              <w:t>isk person bedriver blod</w:t>
            </w:r>
            <w:r>
              <w:softHyphen/>
              <w:t>verk</w:t>
            </w:r>
            <w:r>
              <w:softHyphen/>
              <w:t>samhet.</w:t>
            </w:r>
          </w:p>
        </w:tc>
      </w:tr>
      <w:tr w:rsidR="008539B5" w14:paraId="1CA4C8AF" w14:textId="77777777" w:rsidTr="008539B5">
        <w:tc>
          <w:tcPr>
            <w:tcW w:w="2500" w:type="pct"/>
            <w:shd w:val="clear" w:color="auto" w:fill="auto"/>
            <w:tcMar>
              <w:left w:w="0" w:type="dxa"/>
            </w:tcMar>
          </w:tcPr>
          <w:p w14:paraId="3DB2BF53" w14:textId="77777777" w:rsidR="008539B5" w:rsidRPr="00DD64F3" w:rsidRDefault="008539B5" w:rsidP="008539B5">
            <w:pPr>
              <w:pStyle w:val="Brdtext"/>
            </w:pPr>
            <w:r>
              <w:t>Blodkomponenter</w:t>
            </w:r>
          </w:p>
        </w:tc>
        <w:tc>
          <w:tcPr>
            <w:tcW w:w="2500" w:type="pct"/>
            <w:shd w:val="clear" w:color="auto" w:fill="auto"/>
            <w:tcMar>
              <w:right w:w="0" w:type="dxa"/>
            </w:tcMar>
          </w:tcPr>
          <w:p w14:paraId="0D62A6C7" w14:textId="77777777" w:rsidR="008539B5" w:rsidRPr="00DD64F3" w:rsidRDefault="008539B5" w:rsidP="008539B5">
            <w:pPr>
              <w:pStyle w:val="Brdtext"/>
            </w:pPr>
            <w:r>
              <w:t>Erytrocyter (röda blod</w:t>
            </w:r>
            <w:r>
              <w:softHyphen/>
              <w:t>kropp</w:t>
            </w:r>
            <w:r>
              <w:softHyphen/>
              <w:t>ar), leukocyter (vita blod</w:t>
            </w:r>
            <w:r>
              <w:softHyphen/>
              <w:t>kropp</w:t>
            </w:r>
            <w:r>
              <w:softHyphen/>
              <w:t>ar), trombocyter (blod</w:t>
            </w:r>
            <w:r>
              <w:softHyphen/>
              <w:t>plätt</w:t>
            </w:r>
            <w:r>
              <w:softHyphen/>
              <w:t>ar) och blodplasma.</w:t>
            </w:r>
          </w:p>
        </w:tc>
      </w:tr>
      <w:tr w:rsidR="008539B5" w14:paraId="0A17E884" w14:textId="77777777" w:rsidTr="008539B5">
        <w:tc>
          <w:tcPr>
            <w:tcW w:w="2500" w:type="pct"/>
            <w:shd w:val="clear" w:color="auto" w:fill="auto"/>
            <w:tcMar>
              <w:left w:w="0" w:type="dxa"/>
            </w:tcMar>
          </w:tcPr>
          <w:p w14:paraId="78B39160" w14:textId="77777777" w:rsidR="008539B5" w:rsidRPr="00DD64F3" w:rsidRDefault="008539B5" w:rsidP="008539B5">
            <w:pPr>
              <w:pStyle w:val="Brdtext"/>
            </w:pPr>
            <w:r>
              <w:t>Blodstamceller</w:t>
            </w:r>
          </w:p>
        </w:tc>
        <w:tc>
          <w:tcPr>
            <w:tcW w:w="2500" w:type="pct"/>
            <w:shd w:val="clear" w:color="auto" w:fill="auto"/>
            <w:tcMar>
              <w:right w:w="0" w:type="dxa"/>
            </w:tcMar>
          </w:tcPr>
          <w:p w14:paraId="1BDD0BBC" w14:textId="77777777" w:rsidR="008539B5" w:rsidRPr="00DD64F3" w:rsidRDefault="008539B5" w:rsidP="008539B5">
            <w:pPr>
              <w:pStyle w:val="Brdtext"/>
            </w:pPr>
            <w:r>
              <w:t>Multipotent stamcell som kan bilda alla typer av blod</w:t>
            </w:r>
            <w:r>
              <w:softHyphen/>
              <w:t>celler.</w:t>
            </w:r>
          </w:p>
        </w:tc>
      </w:tr>
      <w:tr w:rsidR="008539B5" w14:paraId="40A1FFD4" w14:textId="77777777" w:rsidTr="008539B5">
        <w:tc>
          <w:tcPr>
            <w:tcW w:w="2500" w:type="pct"/>
            <w:shd w:val="clear" w:color="auto" w:fill="auto"/>
            <w:tcMar>
              <w:left w:w="0" w:type="dxa"/>
            </w:tcMar>
          </w:tcPr>
          <w:p w14:paraId="523FD2CA" w14:textId="77777777" w:rsidR="008539B5" w:rsidRPr="00DD64F3" w:rsidRDefault="008539B5" w:rsidP="008539B5">
            <w:pPr>
              <w:pStyle w:val="Brdtext"/>
            </w:pPr>
            <w:r>
              <w:t>Blodverksamhet</w:t>
            </w:r>
          </w:p>
        </w:tc>
        <w:tc>
          <w:tcPr>
            <w:tcW w:w="2500" w:type="pct"/>
            <w:shd w:val="clear" w:color="auto" w:fill="auto"/>
            <w:tcMar>
              <w:right w:w="0" w:type="dxa"/>
            </w:tcMar>
          </w:tcPr>
          <w:p w14:paraId="75866A1E" w14:textId="77777777" w:rsidR="008539B5" w:rsidRPr="00DD64F3" w:rsidRDefault="008539B5" w:rsidP="008539B5">
            <w:pPr>
              <w:pStyle w:val="Brdtext"/>
            </w:pPr>
            <w:r>
              <w:t>Insamling och kontroll av blod och blodkomponenter av</w:t>
            </w:r>
            <w:r>
              <w:softHyphen/>
              <w:t>sedda att användas vid trans</w:t>
            </w:r>
            <w:r>
              <w:softHyphen/>
              <w:t>fusion, till</w:t>
            </w:r>
            <w:r>
              <w:softHyphen/>
              <w:t xml:space="preserve">verkning av läkemedel eller </w:t>
            </w:r>
            <w:r w:rsidRPr="006316C9">
              <w:rPr>
                <w:i/>
              </w:rPr>
              <w:t>medi</w:t>
            </w:r>
            <w:r>
              <w:rPr>
                <w:i/>
              </w:rPr>
              <w:softHyphen/>
            </w:r>
            <w:r w:rsidRPr="006316C9">
              <w:rPr>
                <w:i/>
              </w:rPr>
              <w:t xml:space="preserve">cintekniska </w:t>
            </w:r>
            <w:r w:rsidRPr="006316C9">
              <w:t>produkter</w:t>
            </w:r>
            <w:r>
              <w:t>, eller fram</w:t>
            </w:r>
            <w:r>
              <w:softHyphen/>
              <w:t>ställning, förvaring och distri</w:t>
            </w:r>
            <w:r>
              <w:softHyphen/>
              <w:t>bution av blod och blod</w:t>
            </w:r>
            <w:r>
              <w:softHyphen/>
              <w:t>kom</w:t>
            </w:r>
            <w:r>
              <w:softHyphen/>
              <w:t>ponenter avsedda att an</w:t>
            </w:r>
            <w:r>
              <w:softHyphen/>
              <w:t>vänd</w:t>
            </w:r>
            <w:r>
              <w:softHyphen/>
              <w:t>as vid transfusion</w:t>
            </w:r>
          </w:p>
        </w:tc>
      </w:tr>
    </w:tbl>
    <w:p w14:paraId="21E03678" w14:textId="77777777" w:rsidR="008539B5" w:rsidRDefault="008539B5" w:rsidP="008539B5">
      <w:pPr>
        <w:pStyle w:val="Brdtextmedindrag"/>
      </w:pPr>
    </w:p>
    <w:p w14:paraId="21CC7364" w14:textId="77777777" w:rsidR="008539B5" w:rsidRDefault="008539B5" w:rsidP="008539B5">
      <w:pPr>
        <w:pStyle w:val="Brdtextmedindrag"/>
        <w:jc w:val="center"/>
        <w:rPr>
          <w:i/>
        </w:rPr>
      </w:pPr>
    </w:p>
    <w:p w14:paraId="6F1D1171" w14:textId="60150778" w:rsidR="008539B5" w:rsidRDefault="008539B5" w:rsidP="008539B5">
      <w:pPr>
        <w:pStyle w:val="Brdtextmedindrag"/>
        <w:jc w:val="center"/>
        <w:rPr>
          <w:i/>
        </w:rPr>
      </w:pPr>
      <w:r>
        <w:rPr>
          <w:i/>
        </w:rPr>
        <w:t>Föreslagen</w:t>
      </w:r>
      <w:r w:rsidRPr="0049408E">
        <w:rPr>
          <w:i/>
        </w:rPr>
        <w:t xml:space="preserve"> lydelse</w:t>
      </w:r>
    </w:p>
    <w:p w14:paraId="4932FE0F" w14:textId="77777777" w:rsidR="008539B5" w:rsidRDefault="008539B5" w:rsidP="008539B5">
      <w:pPr>
        <w:pStyle w:val="Brdtext"/>
        <w:jc w:val="center"/>
      </w:pPr>
    </w:p>
    <w:p w14:paraId="44494F67" w14:textId="77777777" w:rsidR="008539B5" w:rsidRDefault="008539B5" w:rsidP="008539B5">
      <w:pPr>
        <w:pStyle w:val="Brdtext"/>
        <w:jc w:val="center"/>
      </w:pPr>
      <w:r>
        <w:t>2 §</w:t>
      </w:r>
    </w:p>
    <w:p w14:paraId="4B7806F9" w14:textId="77777777" w:rsidR="008539B5" w:rsidRPr="00B53162" w:rsidRDefault="008539B5" w:rsidP="008539B5">
      <w:pPr>
        <w:pStyle w:val="Brdtextmedindrag"/>
      </w:pPr>
      <w:r w:rsidRPr="00DD64F3">
        <w:t xml:space="preserve">I denna lag </w:t>
      </w:r>
      <w:r w:rsidRPr="00132611">
        <w:t>används</w:t>
      </w:r>
      <w:r w:rsidRPr="00DD64F3">
        <w:t xml:space="preserve"> följande beteckningar med nedan angiven betydelse</w:t>
      </w:r>
      <w:r>
        <w:t>.</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69F85E2" w14:textId="77777777" w:rsidTr="008539B5">
        <w:tc>
          <w:tcPr>
            <w:tcW w:w="2500" w:type="pct"/>
            <w:shd w:val="clear" w:color="auto" w:fill="auto"/>
            <w:tcMar>
              <w:left w:w="0" w:type="dxa"/>
            </w:tcMar>
          </w:tcPr>
          <w:p w14:paraId="56B04F27" w14:textId="77777777" w:rsidR="008539B5" w:rsidRDefault="008539B5" w:rsidP="008539B5">
            <w:pPr>
              <w:pStyle w:val="Brdtext"/>
            </w:pPr>
            <w:r w:rsidRPr="00DD64F3">
              <w:t>Allvarlig avvikande händelse</w:t>
            </w:r>
          </w:p>
        </w:tc>
        <w:tc>
          <w:tcPr>
            <w:tcW w:w="2500" w:type="pct"/>
            <w:shd w:val="clear" w:color="auto" w:fill="auto"/>
            <w:tcMar>
              <w:right w:w="0" w:type="dxa"/>
            </w:tcMar>
          </w:tcPr>
          <w:p w14:paraId="44D97D0F" w14:textId="77777777" w:rsidR="008539B5" w:rsidRDefault="008539B5" w:rsidP="008539B5">
            <w:pPr>
              <w:pStyle w:val="Brdtext"/>
            </w:pPr>
            <w:r w:rsidRPr="00DD64F3">
              <w:t>Händelse i samband med                         insamling,</w:t>
            </w:r>
            <w:r>
              <w:t xml:space="preserve"> </w:t>
            </w:r>
            <w:r w:rsidRPr="00DD64F3">
              <w:t xml:space="preserve">kontroll, framställning, förvaring och distribution av blod och blodkomponenter som kan leda </w:t>
            </w:r>
            <w:r>
              <w:t xml:space="preserve">till </w:t>
            </w:r>
            <w:r w:rsidRPr="00DD64F3">
              <w:t>döden,</w:t>
            </w:r>
            <w:r>
              <w:t xml:space="preserve"> </w:t>
            </w:r>
            <w:r w:rsidRPr="00DD64F3">
              <w:t>vara invalidi</w:t>
            </w:r>
            <w:r>
              <w:t xml:space="preserve">serande, </w:t>
            </w:r>
            <w:r w:rsidRPr="00DD64F3">
              <w:t>medföra</w:t>
            </w:r>
            <w:r>
              <w:t xml:space="preserve"> b</w:t>
            </w:r>
            <w:r w:rsidRPr="00DD64F3">
              <w:t>etydande funktions</w:t>
            </w:r>
            <w:r>
              <w:softHyphen/>
            </w:r>
            <w:r w:rsidRPr="00DD64F3">
              <w:t>nedsättning, medföra behov av</w:t>
            </w:r>
            <w:r>
              <w:t xml:space="preserve"> </w:t>
            </w:r>
            <w:r w:rsidRPr="00DD64F3">
              <w:t>sjukhusvård,</w:t>
            </w:r>
            <w:r>
              <w:t xml:space="preserve"> förlänga sjukhusvård </w:t>
            </w:r>
            <w:r w:rsidRPr="00DD64F3">
              <w:t>eller förlänga det sjukliga till</w:t>
            </w:r>
            <w:r>
              <w:softHyphen/>
            </w:r>
            <w:r w:rsidRPr="00DD64F3">
              <w:t>stånde</w:t>
            </w:r>
            <w:r>
              <w:t>t.</w:t>
            </w:r>
          </w:p>
        </w:tc>
      </w:tr>
      <w:tr w:rsidR="008539B5" w14:paraId="6E61A0C7" w14:textId="77777777" w:rsidTr="008539B5">
        <w:tc>
          <w:tcPr>
            <w:tcW w:w="2500" w:type="pct"/>
            <w:shd w:val="clear" w:color="auto" w:fill="auto"/>
            <w:tcMar>
              <w:left w:w="0" w:type="dxa"/>
            </w:tcMar>
          </w:tcPr>
          <w:p w14:paraId="10E01C5A" w14:textId="77777777" w:rsidR="008539B5" w:rsidRDefault="008539B5" w:rsidP="008539B5">
            <w:pPr>
              <w:pStyle w:val="Brdtext"/>
            </w:pPr>
            <w:r>
              <w:t>Blodcentral</w:t>
            </w:r>
          </w:p>
        </w:tc>
        <w:tc>
          <w:tcPr>
            <w:tcW w:w="2500" w:type="pct"/>
            <w:shd w:val="clear" w:color="auto" w:fill="auto"/>
            <w:tcMar>
              <w:right w:w="0" w:type="dxa"/>
            </w:tcMar>
          </w:tcPr>
          <w:p w14:paraId="00AC55BB" w14:textId="77777777" w:rsidR="008539B5" w:rsidRDefault="008539B5" w:rsidP="008539B5">
            <w:pPr>
              <w:pStyle w:val="Brdtext"/>
            </w:pPr>
            <w:r>
              <w:t>Inrättning där fysisk eller juridisk person bedriver blodverksamhet.</w:t>
            </w:r>
          </w:p>
        </w:tc>
      </w:tr>
      <w:tr w:rsidR="008539B5" w14:paraId="095674D8" w14:textId="77777777" w:rsidTr="008539B5">
        <w:tc>
          <w:tcPr>
            <w:tcW w:w="2500" w:type="pct"/>
            <w:shd w:val="clear" w:color="auto" w:fill="auto"/>
            <w:tcMar>
              <w:left w:w="0" w:type="dxa"/>
            </w:tcMar>
          </w:tcPr>
          <w:p w14:paraId="3261D4D3" w14:textId="77777777" w:rsidR="008539B5" w:rsidRDefault="008539B5" w:rsidP="008539B5">
            <w:pPr>
              <w:pStyle w:val="Brdtext"/>
            </w:pPr>
            <w:r>
              <w:t>Blodkomponenter</w:t>
            </w:r>
          </w:p>
        </w:tc>
        <w:tc>
          <w:tcPr>
            <w:tcW w:w="2500" w:type="pct"/>
            <w:shd w:val="clear" w:color="auto" w:fill="auto"/>
            <w:tcMar>
              <w:right w:w="0" w:type="dxa"/>
            </w:tcMar>
          </w:tcPr>
          <w:p w14:paraId="6E2E82A2" w14:textId="77777777" w:rsidR="008539B5" w:rsidRDefault="008539B5" w:rsidP="008539B5">
            <w:pPr>
              <w:pStyle w:val="Brdtext"/>
            </w:pPr>
            <w:r>
              <w:t>Erytrocyter (röda blodkroppar), leukocyter (vita blodkroppar), trombocyter (blodplättar) och blod</w:t>
            </w:r>
            <w:r>
              <w:softHyphen/>
              <w:t>plasma.</w:t>
            </w:r>
          </w:p>
        </w:tc>
      </w:tr>
      <w:tr w:rsidR="008539B5" w14:paraId="06A39FD4" w14:textId="77777777" w:rsidTr="008539B5">
        <w:tc>
          <w:tcPr>
            <w:tcW w:w="2500" w:type="pct"/>
            <w:shd w:val="clear" w:color="auto" w:fill="auto"/>
            <w:tcMar>
              <w:left w:w="0" w:type="dxa"/>
            </w:tcMar>
          </w:tcPr>
          <w:p w14:paraId="54CD3CD6" w14:textId="77777777" w:rsidR="008539B5" w:rsidRDefault="008539B5" w:rsidP="008539B5">
            <w:pPr>
              <w:pStyle w:val="Brdtext"/>
            </w:pPr>
            <w:r>
              <w:t>Blodstamceller</w:t>
            </w:r>
          </w:p>
        </w:tc>
        <w:tc>
          <w:tcPr>
            <w:tcW w:w="2500" w:type="pct"/>
            <w:shd w:val="clear" w:color="auto" w:fill="auto"/>
            <w:tcMar>
              <w:right w:w="0" w:type="dxa"/>
            </w:tcMar>
          </w:tcPr>
          <w:p w14:paraId="60A3CAB0" w14:textId="77777777" w:rsidR="008539B5" w:rsidRDefault="008539B5" w:rsidP="008539B5">
            <w:pPr>
              <w:pStyle w:val="Brdtext"/>
            </w:pPr>
            <w:r>
              <w:t>Multipotent stamcell som kan bilda alla typer av blodceller.</w:t>
            </w:r>
          </w:p>
        </w:tc>
      </w:tr>
      <w:tr w:rsidR="008539B5" w14:paraId="3430A970" w14:textId="77777777" w:rsidTr="008539B5">
        <w:tc>
          <w:tcPr>
            <w:tcW w:w="2500" w:type="pct"/>
            <w:shd w:val="clear" w:color="auto" w:fill="auto"/>
            <w:tcMar>
              <w:left w:w="0" w:type="dxa"/>
            </w:tcMar>
          </w:tcPr>
          <w:p w14:paraId="4E372BFB" w14:textId="77777777" w:rsidR="008539B5" w:rsidRDefault="008539B5" w:rsidP="008539B5">
            <w:pPr>
              <w:pStyle w:val="Brdtext"/>
            </w:pPr>
            <w:r>
              <w:t>Blodverksamhet</w:t>
            </w:r>
          </w:p>
        </w:tc>
        <w:tc>
          <w:tcPr>
            <w:tcW w:w="2500" w:type="pct"/>
            <w:shd w:val="clear" w:color="auto" w:fill="auto"/>
            <w:tcMar>
              <w:right w:w="0" w:type="dxa"/>
            </w:tcMar>
          </w:tcPr>
          <w:p w14:paraId="359F1D37" w14:textId="77777777" w:rsidR="008539B5" w:rsidRDefault="008539B5" w:rsidP="008539B5">
            <w:pPr>
              <w:pStyle w:val="Brdtext"/>
            </w:pPr>
            <w:r>
              <w:t>Insamling och kontroll av blod och blodkomponenter avsedda att användas vid transfusion, till</w:t>
            </w:r>
            <w:r>
              <w:softHyphen/>
              <w:t xml:space="preserve">verkning av läkemedel eller </w:t>
            </w:r>
            <w:r w:rsidRPr="00544777">
              <w:rPr>
                <w:i/>
              </w:rPr>
              <w:t>pro</w:t>
            </w:r>
            <w:r>
              <w:rPr>
                <w:i/>
              </w:rPr>
              <w:softHyphen/>
            </w:r>
            <w:r w:rsidRPr="00544777">
              <w:rPr>
                <w:i/>
              </w:rPr>
              <w:t>dukter som omfattas av förordning (EU) 2017/745</w:t>
            </w:r>
            <w:r>
              <w:t>, eller framställning, förvaring och distribution av blod och blodkomponenter avsedda att användas vid transfusion.</w:t>
            </w:r>
          </w:p>
        </w:tc>
      </w:tr>
      <w:tr w:rsidR="008539B5" w:rsidRPr="005B0E77" w14:paraId="39227705" w14:textId="77777777" w:rsidTr="008539B5">
        <w:tc>
          <w:tcPr>
            <w:tcW w:w="2500" w:type="pct"/>
            <w:shd w:val="clear" w:color="auto" w:fill="auto"/>
            <w:tcMar>
              <w:left w:w="0" w:type="dxa"/>
            </w:tcMar>
          </w:tcPr>
          <w:p w14:paraId="49E0FB17"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570D6D2F" w14:textId="77777777" w:rsidR="008539B5" w:rsidRPr="005B0E77" w:rsidRDefault="008539B5" w:rsidP="008539B5">
            <w:pPr>
              <w:pStyle w:val="Brdtext"/>
              <w:rPr>
                <w:i/>
              </w:rPr>
            </w:pPr>
            <w:r w:rsidRPr="005B0E77">
              <w:rPr>
                <w:i/>
              </w:rPr>
              <w:t>Föreslagen lydelse</w:t>
            </w:r>
          </w:p>
        </w:tc>
      </w:tr>
    </w:tbl>
    <w:p w14:paraId="7A3CD793" w14:textId="77777777" w:rsidR="008539B5" w:rsidRDefault="008539B5" w:rsidP="008539B5">
      <w:pPr>
        <w:pStyle w:val="Brdtext"/>
        <w:jc w:val="center"/>
      </w:pPr>
    </w:p>
    <w:p w14:paraId="0B271DAA" w14:textId="77777777" w:rsidR="008539B5" w:rsidRDefault="008539B5" w:rsidP="008539B5">
      <w:pPr>
        <w:pStyle w:val="Brdtext"/>
        <w:jc w:val="center"/>
      </w:pPr>
      <w:r>
        <w:t>4 §</w:t>
      </w:r>
      <w:r w:rsidRPr="001040FE">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F54BD22" w14:textId="77777777" w:rsidTr="008539B5">
        <w:tc>
          <w:tcPr>
            <w:tcW w:w="2500" w:type="pct"/>
            <w:shd w:val="clear" w:color="auto" w:fill="auto"/>
            <w:tcMar>
              <w:left w:w="0" w:type="dxa"/>
            </w:tcMar>
          </w:tcPr>
          <w:p w14:paraId="76A9AE96" w14:textId="77777777" w:rsidR="008539B5" w:rsidRDefault="008539B5" w:rsidP="008539B5">
            <w:pPr>
              <w:pStyle w:val="Brdtextmedindrag"/>
            </w:pPr>
            <w:r>
              <w:t xml:space="preserve">Vid </w:t>
            </w:r>
            <w:r w:rsidRPr="00132611">
              <w:t>framställning</w:t>
            </w:r>
            <w:r>
              <w:t>, förvaring och distribution av blod och blod</w:t>
            </w:r>
            <w:r>
              <w:softHyphen/>
              <w:t>komponenter som är avsedda att användas som råvara vid tillverk</w:t>
            </w:r>
            <w:r>
              <w:softHyphen/>
              <w:t xml:space="preserve">ning av läkemedel eller </w:t>
            </w:r>
            <w:r w:rsidRPr="006316C9">
              <w:rPr>
                <w:i/>
              </w:rPr>
              <w:t>medicintek</w:t>
            </w:r>
            <w:r>
              <w:rPr>
                <w:i/>
              </w:rPr>
              <w:softHyphen/>
            </w:r>
            <w:r w:rsidRPr="006316C9">
              <w:rPr>
                <w:i/>
              </w:rPr>
              <w:t>niska</w:t>
            </w:r>
            <w:r>
              <w:t xml:space="preserve"> produkter gäller i stället </w:t>
            </w:r>
            <w:r w:rsidRPr="00CA26A2">
              <w:rPr>
                <w:i/>
              </w:rPr>
              <w:t>lagen (1993:584) om medicintekni</w:t>
            </w:r>
            <w:r>
              <w:rPr>
                <w:i/>
              </w:rPr>
              <w:softHyphen/>
            </w:r>
            <w:r w:rsidRPr="00CA26A2">
              <w:rPr>
                <w:i/>
              </w:rPr>
              <w:t>ska produkter</w:t>
            </w:r>
            <w:r>
              <w:t xml:space="preserve"> </w:t>
            </w:r>
            <w:r w:rsidRPr="00CA26A2">
              <w:rPr>
                <w:i/>
              </w:rPr>
              <w:t>respektive</w:t>
            </w:r>
            <w:r>
              <w:t xml:space="preserve"> läke</w:t>
            </w:r>
            <w:r>
              <w:softHyphen/>
              <w:t>medels</w:t>
            </w:r>
            <w:r>
              <w:softHyphen/>
              <w:t>lagen (2015:315).</w:t>
            </w:r>
          </w:p>
        </w:tc>
        <w:tc>
          <w:tcPr>
            <w:tcW w:w="2500" w:type="pct"/>
            <w:shd w:val="clear" w:color="auto" w:fill="auto"/>
            <w:tcMar>
              <w:right w:w="0" w:type="dxa"/>
            </w:tcMar>
          </w:tcPr>
          <w:p w14:paraId="669BBAA8" w14:textId="77777777" w:rsidR="008539B5" w:rsidRDefault="008539B5" w:rsidP="008539B5">
            <w:pPr>
              <w:pStyle w:val="Brdtextmedindrag"/>
            </w:pPr>
            <w:r>
              <w:t xml:space="preserve">id </w:t>
            </w:r>
            <w:r w:rsidRPr="00132611">
              <w:t>framställning</w:t>
            </w:r>
            <w:r>
              <w:t>, förvaring och distribution av blod och blodkom</w:t>
            </w:r>
            <w:r>
              <w:softHyphen/>
              <w:t>ponenter som är avsedda att an</w:t>
            </w:r>
            <w:r>
              <w:softHyphen/>
              <w:t xml:space="preserve">vändas som råvara vid tillverkning av läkemedel eller produkter </w:t>
            </w:r>
            <w:r w:rsidRPr="006316C9">
              <w:rPr>
                <w:i/>
              </w:rPr>
              <w:t>som omfattas av förordning (EU) 2017/745</w:t>
            </w:r>
            <w:r>
              <w:t xml:space="preserve"> gäller i stället läke</w:t>
            </w:r>
            <w:r>
              <w:softHyphen/>
              <w:t xml:space="preserve">medelslagen (2015:315) </w:t>
            </w:r>
            <w:r w:rsidRPr="00CA26A2">
              <w:rPr>
                <w:i/>
              </w:rPr>
              <w:t>respektive förordning (EU) 2017/745 och lagen (</w:t>
            </w:r>
            <w:r>
              <w:rPr>
                <w:i/>
              </w:rPr>
              <w:t>2020:</w:t>
            </w:r>
            <w:r w:rsidRPr="00CA26A2">
              <w:rPr>
                <w:i/>
              </w:rPr>
              <w:t>000) med komp</w:t>
            </w:r>
            <w:r>
              <w:rPr>
                <w:i/>
              </w:rPr>
              <w:softHyphen/>
            </w:r>
            <w:r w:rsidRPr="00CA26A2">
              <w:rPr>
                <w:i/>
              </w:rPr>
              <w:t>letter</w:t>
            </w:r>
            <w:r>
              <w:rPr>
                <w:i/>
              </w:rPr>
              <w:t xml:space="preserve">ande bestämmelser till </w:t>
            </w:r>
            <w:r w:rsidRPr="00CA26A2">
              <w:rPr>
                <w:i/>
              </w:rPr>
              <w:t>EU:s förordningar om medicin</w:t>
            </w:r>
            <w:r>
              <w:rPr>
                <w:i/>
              </w:rPr>
              <w:softHyphen/>
            </w:r>
            <w:r w:rsidRPr="00CA26A2">
              <w:rPr>
                <w:i/>
              </w:rPr>
              <w:t>tekniska produkter</w:t>
            </w:r>
            <w:r>
              <w:rPr>
                <w:i/>
              </w:rPr>
              <w:t>.</w:t>
            </w:r>
          </w:p>
        </w:tc>
      </w:tr>
    </w:tbl>
    <w:p w14:paraId="70E8B616" w14:textId="77777777" w:rsidR="008539B5" w:rsidRDefault="008539B5" w:rsidP="008539B5">
      <w:pPr>
        <w:pStyle w:val="Brdtextmedindrag"/>
      </w:pPr>
    </w:p>
    <w:p w14:paraId="2A9E6A32" w14:textId="77777777" w:rsidR="008539B5" w:rsidRDefault="008539B5" w:rsidP="008539B5">
      <w:pPr>
        <w:pStyle w:val="Brdtext"/>
        <w:jc w:val="center"/>
      </w:pPr>
      <w:r>
        <w:t>22 §</w:t>
      </w:r>
      <w:r w:rsidRPr="001040FE">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BB8C878" w14:textId="77777777" w:rsidTr="008539B5">
        <w:tc>
          <w:tcPr>
            <w:tcW w:w="2500" w:type="pct"/>
            <w:shd w:val="clear" w:color="auto" w:fill="auto"/>
            <w:tcMar>
              <w:left w:w="0" w:type="dxa"/>
            </w:tcMar>
          </w:tcPr>
          <w:p w14:paraId="1A5CD1EA" w14:textId="77777777" w:rsidR="008539B5" w:rsidRDefault="008539B5" w:rsidP="008539B5">
            <w:pPr>
              <w:pStyle w:val="Brdtextmedindrag"/>
            </w:pPr>
            <w:r>
              <w:t xml:space="preserve">Den som tillhör eller </w:t>
            </w:r>
            <w:r w:rsidRPr="00132611">
              <w:t>har</w:t>
            </w:r>
            <w:r>
              <w:t xml:space="preserve"> till</w:t>
            </w:r>
            <w:r>
              <w:softHyphen/>
              <w:t>hört personal inom enskilt be</w:t>
            </w:r>
            <w:r>
              <w:softHyphen/>
              <w:t>driv</w:t>
            </w:r>
            <w:r>
              <w:softHyphen/>
              <w:t>en blodverksamhet som rör in</w:t>
            </w:r>
            <w:r>
              <w:softHyphen/>
              <w:t>saml</w:t>
            </w:r>
            <w:r>
              <w:softHyphen/>
              <w:t>ing och kontroll av blod och blod</w:t>
            </w:r>
            <w:r>
              <w:softHyphen/>
              <w:t>komponenter avsedda att an</w:t>
            </w:r>
            <w:r>
              <w:softHyphen/>
              <w:t>vändas vid tillverkning av läke</w:t>
            </w:r>
            <w:r>
              <w:softHyphen/>
              <w:t xml:space="preserve">medel eller </w:t>
            </w:r>
            <w:r w:rsidRPr="00CA26A2">
              <w:rPr>
                <w:i/>
              </w:rPr>
              <w:t xml:space="preserve">medicintekniska </w:t>
            </w:r>
            <w:r>
              <w:t>produkter får inte obehörigen röja vad han eller hon i verksam</w:t>
            </w:r>
            <w:r>
              <w:softHyphen/>
              <w:t>het</w:t>
            </w:r>
            <w:r>
              <w:softHyphen/>
              <w:t>en har fått veta om en en</w:t>
            </w:r>
            <w:r>
              <w:softHyphen/>
              <w:t>skild givares hälsotillstånd eller andra personliga förhållanden. Som obehörigt röjande anses inte att någon fullgör sådan upp</w:t>
            </w:r>
            <w:r>
              <w:softHyphen/>
              <w:t>gifts</w:t>
            </w:r>
            <w:r>
              <w:softHyphen/>
              <w:t>skyldighet som följer av lag eller förordning.</w:t>
            </w:r>
          </w:p>
        </w:tc>
        <w:tc>
          <w:tcPr>
            <w:tcW w:w="2500" w:type="pct"/>
            <w:shd w:val="clear" w:color="auto" w:fill="auto"/>
            <w:tcMar>
              <w:right w:w="0" w:type="dxa"/>
            </w:tcMar>
          </w:tcPr>
          <w:p w14:paraId="75EDB800" w14:textId="77777777" w:rsidR="008539B5" w:rsidRDefault="008539B5" w:rsidP="008539B5">
            <w:pPr>
              <w:pStyle w:val="Brdtextmedindrag"/>
            </w:pPr>
            <w:r>
              <w:t xml:space="preserve">Den </w:t>
            </w:r>
            <w:r w:rsidRPr="00132611">
              <w:t>som</w:t>
            </w:r>
            <w:r>
              <w:t xml:space="preserve"> tillhör eller har till</w:t>
            </w:r>
            <w:r>
              <w:softHyphen/>
              <w:t>hört personal inom enskilt be</w:t>
            </w:r>
            <w:r>
              <w:softHyphen/>
              <w:t>driven blodverksamhet som rör in</w:t>
            </w:r>
            <w:r>
              <w:softHyphen/>
              <w:t>samling och kontroll av blod och blod</w:t>
            </w:r>
            <w:r>
              <w:softHyphen/>
              <w:t>komponenter avsedda att användas vid tillverkning av läke</w:t>
            </w:r>
            <w:r>
              <w:softHyphen/>
              <w:t xml:space="preserve">medel eller </w:t>
            </w:r>
            <w:r w:rsidRPr="00CA26A2">
              <w:rPr>
                <w:i/>
              </w:rPr>
              <w:t>sådana</w:t>
            </w:r>
            <w:r>
              <w:t xml:space="preserve"> pro</w:t>
            </w:r>
            <w:r>
              <w:softHyphen/>
              <w:t>dukt</w:t>
            </w:r>
            <w:r>
              <w:softHyphen/>
              <w:t xml:space="preserve">er </w:t>
            </w:r>
            <w:r w:rsidRPr="00CA26A2">
              <w:rPr>
                <w:i/>
              </w:rPr>
              <w:t>som omfattas av förordning (EU) 2017/745</w:t>
            </w:r>
            <w:r>
              <w:t xml:space="preserve"> får inte obe</w:t>
            </w:r>
            <w:r>
              <w:softHyphen/>
              <w:t>hör</w:t>
            </w:r>
            <w:r>
              <w:softHyphen/>
              <w:t>ig</w:t>
            </w:r>
            <w:r>
              <w:softHyphen/>
              <w:t>en röja vad han eller hon i verk</w:t>
            </w:r>
            <w:r>
              <w:softHyphen/>
              <w:t>samheten har fått veta om en enskild givares hälso</w:t>
            </w:r>
            <w:r>
              <w:softHyphen/>
              <w:t>tillstånd eller andra person</w:t>
            </w:r>
            <w:r>
              <w:softHyphen/>
              <w:t>liga för</w:t>
            </w:r>
            <w:r>
              <w:softHyphen/>
              <w:t>håll</w:t>
            </w:r>
            <w:r>
              <w:softHyphen/>
              <w:t>and</w:t>
            </w:r>
            <w:r>
              <w:softHyphen/>
              <w:t>en. Som obe</w:t>
            </w:r>
            <w:r>
              <w:softHyphen/>
              <w:t>hör</w:t>
            </w:r>
            <w:r>
              <w:softHyphen/>
              <w:t>igt röjande anses inte att någon full</w:t>
            </w:r>
            <w:r>
              <w:softHyphen/>
              <w:t>gör sådan uppgifts</w:t>
            </w:r>
            <w:r>
              <w:softHyphen/>
              <w:t>skyldighet som följ</w:t>
            </w:r>
            <w:r>
              <w:softHyphen/>
              <w:t>er av lag eller förord</w:t>
            </w:r>
            <w:r>
              <w:softHyphen/>
              <w:t>ning.</w:t>
            </w:r>
          </w:p>
        </w:tc>
      </w:tr>
    </w:tbl>
    <w:p w14:paraId="3AEF6FCC" w14:textId="77777777" w:rsidR="008539B5" w:rsidRDefault="008539B5" w:rsidP="008539B5">
      <w:pPr>
        <w:pStyle w:val="Brdtextmedindrag"/>
      </w:pPr>
      <w:r>
        <w:t>För det allmännas verksamhet gäller bestämmelserna i offent</w:t>
      </w:r>
      <w:r>
        <w:softHyphen/>
        <w:t>lig</w:t>
      </w:r>
      <w:r>
        <w:softHyphen/>
        <w:t>hets- och sekretesslagen (2009:400).</w:t>
      </w:r>
    </w:p>
    <w:p w14:paraId="0EA0B489" w14:textId="77777777" w:rsidR="008539B5" w:rsidRPr="00811E52" w:rsidRDefault="008539B5" w:rsidP="008539B5">
      <w:pPr>
        <w:pStyle w:val="Slutstreck"/>
      </w:pPr>
      <w:r w:rsidRPr="00811E52">
        <w:t>                      </w:t>
      </w:r>
    </w:p>
    <w:p w14:paraId="463AB3ED" w14:textId="77777777" w:rsidR="008539B5" w:rsidRPr="00830602" w:rsidRDefault="008539B5" w:rsidP="008539B5">
      <w:pPr>
        <w:pStyle w:val="Brdtextmedindrag"/>
      </w:pPr>
      <w:r>
        <w:t>Denna lag träder i kraft den 26 maj 2020.</w:t>
      </w:r>
    </w:p>
    <w:p w14:paraId="551561DD" w14:textId="77777777" w:rsidR="008539B5" w:rsidRDefault="008539B5" w:rsidP="008539B5">
      <w:pPr>
        <w:pStyle w:val="Brdtext"/>
      </w:pPr>
    </w:p>
    <w:p w14:paraId="5BE5DD5D" w14:textId="77777777" w:rsidR="008539B5" w:rsidRDefault="008539B5" w:rsidP="008539B5">
      <w:pPr>
        <w:pStyle w:val="Rubrik2utannumrering"/>
        <w:spacing w:before="0"/>
        <w:ind w:left="709" w:hanging="709"/>
        <w:sectPr w:rsidR="008539B5" w:rsidSect="008539B5">
          <w:headerReference w:type="even" r:id="rId376"/>
          <w:headerReference w:type="default" r:id="rId377"/>
          <w:footerReference w:type="even" r:id="rId378"/>
          <w:footerReference w:type="default" r:id="rId379"/>
          <w:footerReference w:type="first" r:id="rId380"/>
          <w:footnotePr>
            <w:numRestart w:val="eachSect"/>
          </w:footnotePr>
          <w:type w:val="continuous"/>
          <w:pgSz w:w="9356" w:h="13721" w:code="9"/>
          <w:pgMar w:top="794" w:right="2438" w:bottom="1191" w:left="1021" w:header="0" w:footer="709" w:gutter="0"/>
          <w:cols w:space="708"/>
          <w:docGrid w:linePitch="360"/>
        </w:sectPr>
      </w:pPr>
    </w:p>
    <w:p w14:paraId="3058422A" w14:textId="3B739347" w:rsidR="008539B5" w:rsidRDefault="008539B5" w:rsidP="008539B5">
      <w:pPr>
        <w:pStyle w:val="Rubrik2utannumrering"/>
        <w:spacing w:before="0"/>
        <w:ind w:left="709" w:hanging="709"/>
      </w:pPr>
      <w:r>
        <w:t>1.15</w:t>
      </w:r>
      <w:r>
        <w:tab/>
        <w:t>Förslag till lag om ändring i lagen (2018:1093) om ändring i offentlighets- och sekretesslagen (2009:400)</w:t>
      </w:r>
    </w:p>
    <w:p w14:paraId="44EF07CB" w14:textId="77777777" w:rsidR="008539B5" w:rsidRDefault="008539B5" w:rsidP="008539B5">
      <w:pPr>
        <w:pStyle w:val="Brdtextmedindrag"/>
      </w:pPr>
      <w:r>
        <w:t>Härigenom föreskrivs i fråga om offentlighets- och sekretesslagen (2009:400)</w:t>
      </w:r>
    </w:p>
    <w:p w14:paraId="210ADBFA" w14:textId="77777777" w:rsidR="008539B5" w:rsidRDefault="008539B5" w:rsidP="008539B5">
      <w:pPr>
        <w:pStyle w:val="Brdtextmedindrag"/>
      </w:pPr>
      <w:r w:rsidRPr="00513605">
        <w:rPr>
          <w:i/>
          <w:iCs/>
        </w:rPr>
        <w:t>dels</w:t>
      </w:r>
      <w:r>
        <w:t xml:space="preserve"> att 24 kap. 3 och 3 a §§ i stället för lydelsen enligt lagen (2018:1093) om ändring i den lagen ska ha följande lydelse,</w:t>
      </w:r>
    </w:p>
    <w:p w14:paraId="38A5C882" w14:textId="77777777" w:rsidR="008539B5" w:rsidRDefault="008539B5" w:rsidP="008539B5">
      <w:pPr>
        <w:pStyle w:val="Brdtextmedindrag"/>
      </w:pPr>
      <w:r w:rsidRPr="00513605">
        <w:rPr>
          <w:i/>
          <w:iCs/>
        </w:rPr>
        <w:t>dels</w:t>
      </w:r>
      <w:r>
        <w:t xml:space="preserve"> att ikraftträdandebestämmelserna till lagen (2018:1093) om ändring i den lagen ska ha följande lydelse.</w:t>
      </w:r>
    </w:p>
    <w:p w14:paraId="4B09F007"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3E38F1A7" w14:textId="77777777" w:rsidTr="008539B5">
        <w:tc>
          <w:tcPr>
            <w:tcW w:w="2500" w:type="pct"/>
            <w:shd w:val="clear" w:color="auto" w:fill="auto"/>
            <w:tcMar>
              <w:left w:w="0" w:type="dxa"/>
            </w:tcMar>
          </w:tcPr>
          <w:p w14:paraId="574A1D59" w14:textId="77777777" w:rsidR="008539B5" w:rsidRPr="005B0E77" w:rsidRDefault="008539B5" w:rsidP="008539B5">
            <w:pPr>
              <w:pStyle w:val="Brdtext"/>
              <w:rPr>
                <w:i/>
              </w:rPr>
            </w:pPr>
            <w:r w:rsidRPr="00513605">
              <w:rPr>
                <w:i/>
              </w:rPr>
              <w:t>Lydelse enligt SFS 2018:1093</w:t>
            </w:r>
          </w:p>
        </w:tc>
        <w:tc>
          <w:tcPr>
            <w:tcW w:w="2500" w:type="pct"/>
            <w:shd w:val="clear" w:color="auto" w:fill="auto"/>
            <w:tcMar>
              <w:right w:w="0" w:type="dxa"/>
            </w:tcMar>
          </w:tcPr>
          <w:p w14:paraId="5154D33F" w14:textId="77777777" w:rsidR="008539B5" w:rsidRPr="005B0E77" w:rsidRDefault="008539B5" w:rsidP="008539B5">
            <w:pPr>
              <w:pStyle w:val="Brdtext"/>
              <w:rPr>
                <w:i/>
              </w:rPr>
            </w:pPr>
            <w:r w:rsidRPr="005B0E77">
              <w:rPr>
                <w:i/>
              </w:rPr>
              <w:t>Föreslagen lydelse</w:t>
            </w:r>
          </w:p>
        </w:tc>
      </w:tr>
    </w:tbl>
    <w:p w14:paraId="299B5E60" w14:textId="77777777" w:rsidR="008539B5" w:rsidRDefault="008539B5" w:rsidP="008539B5">
      <w:pPr>
        <w:pStyle w:val="Brdtext"/>
        <w:spacing w:before="230"/>
        <w:jc w:val="center"/>
        <w:rPr>
          <w:b/>
        </w:rPr>
      </w:pPr>
      <w:r>
        <w:rPr>
          <w:b/>
        </w:rPr>
        <w:t>24 kap.</w:t>
      </w:r>
    </w:p>
    <w:p w14:paraId="48804006" w14:textId="77777777" w:rsidR="008539B5" w:rsidRDefault="008539B5" w:rsidP="008539B5">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079E1372" w14:textId="77777777" w:rsidTr="008539B5">
        <w:tc>
          <w:tcPr>
            <w:tcW w:w="2500" w:type="pct"/>
            <w:shd w:val="clear" w:color="auto" w:fill="auto"/>
            <w:tcMar>
              <w:left w:w="0" w:type="dxa"/>
            </w:tcMar>
          </w:tcPr>
          <w:p w14:paraId="7B24F407" w14:textId="77777777" w:rsidR="008539B5" w:rsidRDefault="008539B5" w:rsidP="008539B5">
            <w:pPr>
              <w:pStyle w:val="Brdtextmedindrag"/>
            </w:pPr>
            <w:r w:rsidRPr="006F1550">
              <w:t xml:space="preserve">Sekretess </w:t>
            </w:r>
            <w:r w:rsidRPr="00132611">
              <w:t>gäller</w:t>
            </w:r>
            <w:r w:rsidRPr="006F1550">
              <w:t xml:space="preserve"> i verksamhet som består i etikprövning och till</w:t>
            </w:r>
            <w:r>
              <w:softHyphen/>
            </w:r>
            <w:r w:rsidRPr="006F1550">
              <w:t>syn enligt lagen (2003:460) om etikprövning av forskning som avser människor och i verk</w:t>
            </w:r>
            <w:r>
              <w:softHyphen/>
            </w:r>
            <w:r w:rsidRPr="006F1550">
              <w:t xml:space="preserve">samhet enligt lagen </w:t>
            </w:r>
            <w:r w:rsidRPr="006F1550">
              <w:rPr>
                <w:i/>
              </w:rPr>
              <w:t>(2018:1091) med kompletterande bestämmelser om etisk granskning till EU:s förord</w:t>
            </w:r>
            <w:r>
              <w:rPr>
                <w:i/>
              </w:rPr>
              <w:softHyphen/>
            </w:r>
            <w:r w:rsidRPr="006F1550">
              <w:rPr>
                <w:i/>
              </w:rPr>
              <w:t>ning om kliniska prövningar av humanläkemedel</w:t>
            </w:r>
          </w:p>
        </w:tc>
        <w:tc>
          <w:tcPr>
            <w:tcW w:w="2500" w:type="pct"/>
            <w:shd w:val="clear" w:color="auto" w:fill="auto"/>
            <w:tcMar>
              <w:right w:w="0" w:type="dxa"/>
            </w:tcMar>
          </w:tcPr>
          <w:p w14:paraId="53B2A62E" w14:textId="77777777" w:rsidR="008539B5" w:rsidRDefault="008539B5" w:rsidP="008539B5">
            <w:pPr>
              <w:pStyle w:val="Brdtextmedindrag"/>
            </w:pPr>
            <w:r>
              <w:t>Sekretess gäller i verksamhet som består i etikprövning och till</w:t>
            </w:r>
            <w:r>
              <w:softHyphen/>
              <w:t xml:space="preserve">syn enligt lagen (2003:460) om etikprövning av forskning som avser människor </w:t>
            </w:r>
            <w:r w:rsidRPr="006F1550">
              <w:t xml:space="preserve">och i verksamhet enligt lagen </w:t>
            </w:r>
            <w:r w:rsidRPr="001E6963">
              <w:rPr>
                <w:i/>
              </w:rPr>
              <w:t>(</w:t>
            </w:r>
            <w:r>
              <w:rPr>
                <w:i/>
              </w:rPr>
              <w:t>2020:</w:t>
            </w:r>
            <w:r w:rsidRPr="001E6963">
              <w:rPr>
                <w:i/>
              </w:rPr>
              <w:t>000) med kompletterande bestämmelser om etisk granskning till EU:s förord</w:t>
            </w:r>
            <w:r w:rsidRPr="001E6963">
              <w:rPr>
                <w:i/>
              </w:rPr>
              <w:softHyphen/>
              <w:t>ning</w:t>
            </w:r>
            <w:r>
              <w:rPr>
                <w:i/>
              </w:rPr>
              <w:t>ar</w:t>
            </w:r>
            <w:r>
              <w:t xml:space="preserve"> </w:t>
            </w:r>
            <w:r w:rsidRPr="001E6963">
              <w:rPr>
                <w:i/>
              </w:rPr>
              <w:t>om</w:t>
            </w:r>
            <w:r>
              <w:t xml:space="preserve"> </w:t>
            </w:r>
            <w:r w:rsidRPr="008E4BB7">
              <w:rPr>
                <w:i/>
              </w:rPr>
              <w:t>medicintekniska pro</w:t>
            </w:r>
            <w:r>
              <w:rPr>
                <w:i/>
              </w:rPr>
              <w:softHyphen/>
            </w:r>
            <w:r w:rsidRPr="008E4BB7">
              <w:rPr>
                <w:i/>
              </w:rPr>
              <w:t>dukter</w:t>
            </w:r>
          </w:p>
        </w:tc>
      </w:tr>
    </w:tbl>
    <w:p w14:paraId="565CC2FF"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3FB18E86" w14:textId="77777777" w:rsidR="008539B5" w:rsidRDefault="008539B5" w:rsidP="008539B5">
      <w:pPr>
        <w:pStyle w:val="Brdtextmedindrag"/>
      </w:pPr>
      <w:r>
        <w:t>2. för uppgift om en enskilds ekonomiska förhållanden, om det kan antas att den enskilde lider skada om uppgiften röjs.</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557B2AEE" w14:textId="77777777" w:rsidTr="008539B5">
        <w:tc>
          <w:tcPr>
            <w:tcW w:w="2500" w:type="pct"/>
            <w:shd w:val="clear" w:color="auto" w:fill="auto"/>
            <w:tcMar>
              <w:left w:w="0" w:type="dxa"/>
            </w:tcMar>
          </w:tcPr>
          <w:p w14:paraId="19B57503" w14:textId="77777777" w:rsidR="008539B5" w:rsidRDefault="008539B5" w:rsidP="008539B5">
            <w:pPr>
              <w:pStyle w:val="Brdtextmedindrag"/>
            </w:pPr>
            <w:r w:rsidRPr="006F1550">
              <w:t xml:space="preserve">Sekretessen gäller inte beslut i andra ärenden än sådana som avser ett yttrande om etisk granskning av </w:t>
            </w:r>
            <w:r w:rsidRPr="004C14FE">
              <w:rPr>
                <w:i/>
              </w:rPr>
              <w:t>en ansökan om tillstånd att utföra klinisk läke</w:t>
            </w:r>
            <w:r w:rsidRPr="004C14FE">
              <w:rPr>
                <w:i/>
              </w:rPr>
              <w:softHyphen/>
              <w:t>medelsprövning.</w:t>
            </w:r>
            <w:r w:rsidRPr="006F1550">
              <w:t xml:space="preserve"> Sekre</w:t>
            </w:r>
            <w:r>
              <w:softHyphen/>
            </w:r>
            <w:r w:rsidRPr="006F1550">
              <w:t xml:space="preserve">tessen för uppgifter i ett beslut om </w:t>
            </w:r>
            <w:r w:rsidRPr="00CD6C89">
              <w:rPr>
                <w:i/>
              </w:rPr>
              <w:t>sådant</w:t>
            </w:r>
            <w:r w:rsidRPr="006F1550">
              <w:t xml:space="preserve"> yttrande upphör att gälla när Läke</w:t>
            </w:r>
            <w:r>
              <w:softHyphen/>
            </w:r>
            <w:r>
              <w:softHyphen/>
            </w:r>
            <w:r w:rsidRPr="006F1550">
              <w:t>medelsverket fattat be</w:t>
            </w:r>
            <w:r>
              <w:softHyphen/>
            </w:r>
            <w:r w:rsidRPr="006F1550">
              <w:t xml:space="preserve">slut i fråga </w:t>
            </w:r>
            <w:r w:rsidRPr="004C14FE">
              <w:rPr>
                <w:i/>
              </w:rPr>
              <w:t>om tillstånd till klin</w:t>
            </w:r>
            <w:r w:rsidRPr="004C14FE">
              <w:rPr>
                <w:i/>
              </w:rPr>
              <w:softHyphen/>
              <w:t>isk läke</w:t>
            </w:r>
            <w:r>
              <w:rPr>
                <w:i/>
              </w:rPr>
              <w:softHyphen/>
            </w:r>
            <w:r w:rsidRPr="004C14FE">
              <w:rPr>
                <w:i/>
              </w:rPr>
              <w:t>medelsprövning enligt 7 kap. 6 § läkemedelslagen (2015:315), eller tillstånd till sådan prövning ska anses bevilj</w:t>
            </w:r>
            <w:r w:rsidRPr="004C14FE">
              <w:rPr>
                <w:i/>
              </w:rPr>
              <w:softHyphen/>
              <w:t>at enligt artikel 8.6, 14.11, 19.4, 20.8 eller 23.6 i Europa</w:t>
            </w:r>
            <w:r w:rsidRPr="004C14FE">
              <w:rPr>
                <w:i/>
              </w:rPr>
              <w:softHyphen/>
              <w:t>parla</w:t>
            </w:r>
            <w:r w:rsidRPr="004C14FE">
              <w:rPr>
                <w:i/>
              </w:rPr>
              <w:softHyphen/>
              <w:t>ment</w:t>
            </w:r>
            <w:r w:rsidRPr="004C14FE">
              <w:rPr>
                <w:i/>
              </w:rPr>
              <w:softHyphen/>
              <w:t>ets och rådets för</w:t>
            </w:r>
            <w:r>
              <w:rPr>
                <w:i/>
              </w:rPr>
              <w:softHyphen/>
            </w:r>
            <w:r w:rsidRPr="004C14FE">
              <w:rPr>
                <w:i/>
              </w:rPr>
              <w:t>ordning (EU) nr 536/2014 av den 16 april 2014 om kliniska pröv</w:t>
            </w:r>
            <w:r w:rsidRPr="004C14FE">
              <w:rPr>
                <w:i/>
              </w:rPr>
              <w:softHyphen/>
              <w:t>ning</w:t>
            </w:r>
            <w:r w:rsidRPr="004C14FE">
              <w:rPr>
                <w:i/>
              </w:rPr>
              <w:softHyphen/>
              <w:t>ar av humanläkemedel och om upphävande av direktiv 2001/20/EG</w:t>
            </w:r>
            <w:r>
              <w:rPr>
                <w:i/>
              </w:rPr>
              <w:t>.</w:t>
            </w:r>
          </w:p>
        </w:tc>
        <w:tc>
          <w:tcPr>
            <w:tcW w:w="2500" w:type="pct"/>
            <w:shd w:val="clear" w:color="auto" w:fill="auto"/>
            <w:tcMar>
              <w:right w:w="0" w:type="dxa"/>
            </w:tcMar>
          </w:tcPr>
          <w:p w14:paraId="6156AEC2" w14:textId="77777777" w:rsidR="008539B5" w:rsidRDefault="008539B5" w:rsidP="008539B5">
            <w:pPr>
              <w:pStyle w:val="Brdtextmedindrag"/>
            </w:pPr>
            <w:r>
              <w:t>Sekretessen gäller inte be</w:t>
            </w:r>
            <w:r>
              <w:softHyphen/>
              <w:t xml:space="preserve">slut </w:t>
            </w:r>
            <w:r w:rsidRPr="004C14FE">
              <w:t>i andra ärenden än sådana som avser ett yttrande om etisk granskning</w:t>
            </w:r>
            <w:r>
              <w:rPr>
                <w:i/>
              </w:rPr>
              <w:t xml:space="preserve"> </w:t>
            </w:r>
            <w:r w:rsidRPr="00583A09">
              <w:rPr>
                <w:i/>
              </w:rPr>
              <w:t>enligt 4 §</w:t>
            </w:r>
            <w:r>
              <w:t xml:space="preserve"> </w:t>
            </w:r>
            <w:r w:rsidRPr="0057419F">
              <w:rPr>
                <w:i/>
              </w:rPr>
              <w:t>lagen med komple</w:t>
            </w:r>
            <w:r>
              <w:rPr>
                <w:i/>
              </w:rPr>
              <w:softHyphen/>
            </w:r>
            <w:r w:rsidRPr="0057419F">
              <w:rPr>
                <w:i/>
              </w:rPr>
              <w:t xml:space="preserve">tterande bestämmelser </w:t>
            </w:r>
            <w:r>
              <w:rPr>
                <w:i/>
              </w:rPr>
              <w:t xml:space="preserve">om etisk granskning </w:t>
            </w:r>
            <w:r w:rsidRPr="0057419F">
              <w:rPr>
                <w:i/>
              </w:rPr>
              <w:t>till EU:s förordningar</w:t>
            </w:r>
            <w:r>
              <w:t xml:space="preserve"> </w:t>
            </w:r>
            <w:r w:rsidRPr="0057419F">
              <w:rPr>
                <w:i/>
              </w:rPr>
              <w:t>om</w:t>
            </w:r>
            <w:r>
              <w:rPr>
                <w:i/>
              </w:rPr>
              <w:t xml:space="preserve"> </w:t>
            </w:r>
            <w:r w:rsidRPr="00583A09">
              <w:rPr>
                <w:i/>
              </w:rPr>
              <w:t>medicintek</w:t>
            </w:r>
            <w:r>
              <w:rPr>
                <w:i/>
              </w:rPr>
              <w:softHyphen/>
            </w:r>
            <w:r w:rsidRPr="00583A09">
              <w:rPr>
                <w:i/>
              </w:rPr>
              <w:t xml:space="preserve">niska produkter. </w:t>
            </w:r>
            <w:r w:rsidRPr="004C14FE">
              <w:t>Sekretessen för upp</w:t>
            </w:r>
            <w:r>
              <w:softHyphen/>
            </w:r>
            <w:r w:rsidRPr="004C14FE">
              <w:t>gift</w:t>
            </w:r>
            <w:r>
              <w:softHyphen/>
            </w:r>
            <w:r w:rsidRPr="004C14FE">
              <w:t>er i ett</w:t>
            </w:r>
            <w:r w:rsidRPr="00583A09">
              <w:rPr>
                <w:i/>
              </w:rPr>
              <w:t xml:space="preserve"> </w:t>
            </w:r>
            <w:r>
              <w:rPr>
                <w:i/>
              </w:rPr>
              <w:t xml:space="preserve">sådant </w:t>
            </w:r>
            <w:r w:rsidRPr="004C14FE">
              <w:t>beslut om</w:t>
            </w:r>
            <w:r w:rsidRPr="00583A09">
              <w:rPr>
                <w:i/>
              </w:rPr>
              <w:t xml:space="preserve"> </w:t>
            </w:r>
            <w:r w:rsidRPr="004C14FE">
              <w:rPr>
                <w:i/>
              </w:rPr>
              <w:t>ett</w:t>
            </w:r>
            <w:r w:rsidRPr="00583A09">
              <w:rPr>
                <w:i/>
              </w:rPr>
              <w:t xml:space="preserve"> </w:t>
            </w:r>
            <w:r w:rsidRPr="004C14FE">
              <w:t>yttrande</w:t>
            </w:r>
            <w:r w:rsidRPr="00583A09">
              <w:rPr>
                <w:i/>
              </w:rPr>
              <w:t xml:space="preserve"> om etisk gransk</w:t>
            </w:r>
            <w:r>
              <w:rPr>
                <w:i/>
              </w:rPr>
              <w:softHyphen/>
            </w:r>
            <w:r w:rsidRPr="00583A09">
              <w:rPr>
                <w:i/>
              </w:rPr>
              <w:t xml:space="preserve">ning </w:t>
            </w:r>
            <w:r w:rsidRPr="004C14FE">
              <w:t>upphör att gälla när Läke</w:t>
            </w:r>
            <w:r w:rsidRPr="004C14FE">
              <w:softHyphen/>
              <w:t xml:space="preserve">medelsverket fattat beslut i frågan. </w:t>
            </w:r>
            <w:r>
              <w:rPr>
                <w:i/>
              </w:rPr>
              <w:t>Om Läkemedelsverket inte fattar något beslut i ett ärende om väs</w:t>
            </w:r>
            <w:r>
              <w:rPr>
                <w:i/>
              </w:rPr>
              <w:softHyphen/>
              <w:t>entlig ändring enligt artikel 75 i Europa</w:t>
            </w:r>
            <w:r>
              <w:rPr>
                <w:i/>
              </w:rPr>
              <w:softHyphen/>
              <w:t>parla</w:t>
            </w:r>
            <w:r>
              <w:rPr>
                <w:i/>
              </w:rPr>
              <w:softHyphen/>
              <w:t>ment</w:t>
            </w:r>
            <w:r>
              <w:rPr>
                <w:i/>
              </w:rPr>
              <w:softHyphen/>
              <w:t>ets och råd</w:t>
            </w:r>
            <w:r>
              <w:rPr>
                <w:i/>
              </w:rPr>
              <w:softHyphen/>
              <w:t>ets för</w:t>
            </w:r>
            <w:r>
              <w:rPr>
                <w:i/>
              </w:rPr>
              <w:softHyphen/>
              <w:t>ordning (EU) 2017/745 av den 5 april 2017 om medicintekniska pro</w:t>
            </w:r>
            <w:r>
              <w:rPr>
                <w:i/>
              </w:rPr>
              <w:softHyphen/>
              <w:t>dukt</w:t>
            </w:r>
            <w:r>
              <w:rPr>
                <w:i/>
              </w:rPr>
              <w:softHyphen/>
              <w:t>er, om ändring av direk</w:t>
            </w:r>
            <w:r>
              <w:rPr>
                <w:i/>
              </w:rPr>
              <w:softHyphen/>
              <w:t>tiv 2001/83/EG, för</w:t>
            </w:r>
            <w:r>
              <w:rPr>
                <w:i/>
              </w:rPr>
              <w:softHyphen/>
              <w:t>ord</w:t>
            </w:r>
            <w:r>
              <w:rPr>
                <w:i/>
              </w:rPr>
              <w:softHyphen/>
              <w:t>ning (EG) nr 178/2002 och förordning (EG) nr 1223/2009 och om upp</w:t>
            </w:r>
            <w:r>
              <w:rPr>
                <w:i/>
              </w:rPr>
              <w:softHyphen/>
              <w:t>hävande av rådets direk</w:t>
            </w:r>
            <w:r>
              <w:rPr>
                <w:i/>
              </w:rPr>
              <w:softHyphen/>
              <w:t>tiv 90/385/EEG och 93/42/EEG så upphör sekre</w:t>
            </w:r>
            <w:r>
              <w:rPr>
                <w:i/>
              </w:rPr>
              <w:softHyphen/>
              <w:t>tessen för Etikprövningsmyndighetens beslut om yttrande vid den tidpunkt som anges i artikel 75.</w:t>
            </w:r>
            <w:r w:rsidRPr="00CD2599">
              <w:rPr>
                <w:i/>
              </w:rPr>
              <w:t>3 och 75.4</w:t>
            </w:r>
            <w:r>
              <w:t xml:space="preserve"> </w:t>
            </w:r>
            <w:r>
              <w:rPr>
                <w:i/>
              </w:rPr>
              <w:t>i den EU-förordningen.</w:t>
            </w:r>
          </w:p>
        </w:tc>
      </w:tr>
    </w:tbl>
    <w:p w14:paraId="712AE039" w14:textId="77777777" w:rsidR="008539B5" w:rsidRPr="00C57856" w:rsidRDefault="008539B5" w:rsidP="008539B5">
      <w:pPr>
        <w:pStyle w:val="Brdtextmedindrag"/>
      </w:pPr>
      <w:r w:rsidRPr="008E4BB7">
        <w:t>För uppgift i en allmän handling gäller sekretessen enligt första stycket 1 i högst sjuttio år och enligt första stycket 2 i högst tjugo år.</w:t>
      </w:r>
    </w:p>
    <w:p w14:paraId="14E8DCE7" w14:textId="77777777" w:rsidR="008539B5" w:rsidRDefault="008539B5" w:rsidP="008539B5">
      <w:pPr>
        <w:pStyle w:val="Brdtextmedindrag"/>
      </w:pPr>
    </w:p>
    <w:p w14:paraId="446F3680" w14:textId="77777777" w:rsidR="008539B5" w:rsidRDefault="008539B5" w:rsidP="008539B5">
      <w:pPr>
        <w:pStyle w:val="Brdtext"/>
        <w:jc w:val="center"/>
      </w:pPr>
      <w:r>
        <w:t>3 a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3B2283FE" w14:textId="77777777" w:rsidTr="008539B5">
        <w:tc>
          <w:tcPr>
            <w:tcW w:w="2500" w:type="pct"/>
            <w:shd w:val="clear" w:color="auto" w:fill="auto"/>
            <w:tcMar>
              <w:left w:w="0" w:type="dxa"/>
            </w:tcMar>
          </w:tcPr>
          <w:p w14:paraId="798AA942" w14:textId="77777777" w:rsidR="008539B5" w:rsidRDefault="008539B5" w:rsidP="008539B5">
            <w:pPr>
              <w:pStyle w:val="Brdtextmedindrag"/>
            </w:pPr>
            <w:r w:rsidRPr="000B7140">
              <w:t>Får en myndighet en uppgift som är sekretessreglerad i 3 § första stycket från Etikprövnings</w:t>
            </w:r>
            <w:r>
              <w:softHyphen/>
            </w:r>
            <w:r w:rsidRPr="000B7140">
              <w:t>myndig</w:t>
            </w:r>
            <w:r>
              <w:softHyphen/>
            </w:r>
            <w:r w:rsidRPr="000B7140">
              <w:t xml:space="preserve">heten för att bistå i den etiska granskningen av en ansökan om </w:t>
            </w:r>
            <w:r w:rsidRPr="00A72385">
              <w:rPr>
                <w:i/>
              </w:rPr>
              <w:t>tillstånd att utföra klinisk läke</w:t>
            </w:r>
            <w:r>
              <w:rPr>
                <w:i/>
              </w:rPr>
              <w:softHyphen/>
            </w:r>
            <w:r w:rsidRPr="00A72385">
              <w:rPr>
                <w:i/>
              </w:rPr>
              <w:t>medels</w:t>
            </w:r>
            <w:r>
              <w:rPr>
                <w:i/>
              </w:rPr>
              <w:softHyphen/>
            </w:r>
            <w:r w:rsidRPr="00A72385">
              <w:rPr>
                <w:i/>
              </w:rPr>
              <w:t>prövning</w:t>
            </w:r>
            <w:r w:rsidRPr="000B7140">
              <w:t>, blir sekretess</w:t>
            </w:r>
            <w:r>
              <w:softHyphen/>
            </w:r>
            <w:r w:rsidRPr="000B7140">
              <w:t>bestämmelsen tillämplig på upp</w:t>
            </w:r>
            <w:r>
              <w:softHyphen/>
            </w:r>
            <w:r w:rsidRPr="000B7140">
              <w:t>giften även hos den mottagande myndigheten</w:t>
            </w:r>
            <w:r>
              <w:t>.</w:t>
            </w:r>
          </w:p>
        </w:tc>
        <w:tc>
          <w:tcPr>
            <w:tcW w:w="2500" w:type="pct"/>
            <w:shd w:val="clear" w:color="auto" w:fill="auto"/>
            <w:tcMar>
              <w:right w:w="0" w:type="dxa"/>
            </w:tcMar>
          </w:tcPr>
          <w:p w14:paraId="578C443C" w14:textId="77777777" w:rsidR="008539B5" w:rsidRDefault="008539B5" w:rsidP="008539B5">
            <w:pPr>
              <w:pStyle w:val="Brdtextmedindrag"/>
            </w:pPr>
            <w:r w:rsidRPr="000B7140">
              <w:t>Får en myndighet en uppgift som är sekretessreglerad i 3 § första stycket från Etikprövnings</w:t>
            </w:r>
            <w:r>
              <w:softHyphen/>
            </w:r>
            <w:r w:rsidRPr="000B7140">
              <w:t>myndig</w:t>
            </w:r>
            <w:r>
              <w:softHyphen/>
            </w:r>
            <w:r w:rsidRPr="000B7140">
              <w:t xml:space="preserve">heten för att bistå i den etiska granskningen av en ansökan </w:t>
            </w:r>
            <w:r w:rsidRPr="00A72385">
              <w:rPr>
                <w:i/>
              </w:rPr>
              <w:t xml:space="preserve">eller </w:t>
            </w:r>
            <w:r>
              <w:rPr>
                <w:i/>
              </w:rPr>
              <w:t xml:space="preserve">en </w:t>
            </w:r>
            <w:r w:rsidRPr="00A72385">
              <w:rPr>
                <w:i/>
              </w:rPr>
              <w:t>anmälan om att genomföra en klinisk prövning</w:t>
            </w:r>
            <w:r w:rsidRPr="000B7140">
              <w:t>, blir sekretess</w:t>
            </w:r>
            <w:r>
              <w:softHyphen/>
            </w:r>
            <w:r w:rsidRPr="000B7140">
              <w:t>bestämmelsen</w:t>
            </w:r>
            <w:r>
              <w:t xml:space="preserve"> t</w:t>
            </w:r>
            <w:r w:rsidRPr="000B7140">
              <w:t>illämplig på upp</w:t>
            </w:r>
            <w:r>
              <w:softHyphen/>
            </w:r>
            <w:r w:rsidRPr="000B7140">
              <w:t>giften även hos den mottagande myndigheten</w:t>
            </w:r>
            <w:r>
              <w:t>.</w:t>
            </w:r>
          </w:p>
        </w:tc>
      </w:tr>
      <w:tr w:rsidR="008539B5" w14:paraId="65E25919" w14:textId="77777777" w:rsidTr="008539B5">
        <w:tc>
          <w:tcPr>
            <w:tcW w:w="2500" w:type="pct"/>
            <w:shd w:val="clear" w:color="auto" w:fill="auto"/>
            <w:tcMar>
              <w:left w:w="0" w:type="dxa"/>
            </w:tcMar>
          </w:tcPr>
          <w:p w14:paraId="362E8B14" w14:textId="77777777" w:rsidR="008539B5" w:rsidRPr="000B7140" w:rsidRDefault="008539B5" w:rsidP="008539B5">
            <w:pPr>
              <w:pStyle w:val="Brdtextmedindrag"/>
            </w:pPr>
          </w:p>
        </w:tc>
        <w:tc>
          <w:tcPr>
            <w:tcW w:w="2500" w:type="pct"/>
            <w:shd w:val="clear" w:color="auto" w:fill="auto"/>
            <w:tcMar>
              <w:right w:w="0" w:type="dxa"/>
            </w:tcMar>
          </w:tcPr>
          <w:p w14:paraId="329A5602" w14:textId="77777777" w:rsidR="008539B5" w:rsidRPr="000B7140" w:rsidRDefault="008539B5" w:rsidP="008539B5">
            <w:pPr>
              <w:pStyle w:val="Brdtextmedindrag"/>
            </w:pPr>
          </w:p>
        </w:tc>
      </w:tr>
      <w:tr w:rsidR="008539B5" w14:paraId="69118B68" w14:textId="77777777" w:rsidTr="008539B5">
        <w:tc>
          <w:tcPr>
            <w:tcW w:w="2500" w:type="pct"/>
            <w:shd w:val="clear" w:color="auto" w:fill="auto"/>
            <w:tcMar>
              <w:left w:w="0" w:type="dxa"/>
            </w:tcMar>
          </w:tcPr>
          <w:p w14:paraId="37811423" w14:textId="77777777" w:rsidR="008539B5" w:rsidRPr="000B7140" w:rsidRDefault="008539B5" w:rsidP="008539B5">
            <w:pPr>
              <w:pStyle w:val="Brdtextmedindrag"/>
            </w:pPr>
            <w:r w:rsidRPr="00645C9A">
              <w:t xml:space="preserve">Denna lag träder i kraft den </w:t>
            </w:r>
            <w:r w:rsidRPr="00645C9A">
              <w:rPr>
                <w:i/>
              </w:rPr>
              <w:t>dag som regeringen bestämmer</w:t>
            </w:r>
            <w:r>
              <w:rPr>
                <w:i/>
              </w:rPr>
              <w:t>.</w:t>
            </w:r>
          </w:p>
        </w:tc>
        <w:tc>
          <w:tcPr>
            <w:tcW w:w="2500" w:type="pct"/>
            <w:shd w:val="clear" w:color="auto" w:fill="auto"/>
            <w:tcMar>
              <w:right w:w="0" w:type="dxa"/>
            </w:tcMar>
          </w:tcPr>
          <w:p w14:paraId="6DEE4673" w14:textId="77777777" w:rsidR="008539B5" w:rsidRPr="000B7140" w:rsidRDefault="008539B5" w:rsidP="008539B5">
            <w:pPr>
              <w:pStyle w:val="Brdtextmedindrag"/>
            </w:pPr>
            <w:r>
              <w:t xml:space="preserve">Denna lag träder i kraft den </w:t>
            </w:r>
            <w:r w:rsidRPr="00645C9A">
              <w:rPr>
                <w:i/>
              </w:rPr>
              <w:t>26</w:t>
            </w:r>
            <w:r>
              <w:rPr>
                <w:i/>
              </w:rPr>
              <w:t> </w:t>
            </w:r>
            <w:r w:rsidRPr="00645C9A">
              <w:rPr>
                <w:i/>
              </w:rPr>
              <w:t>maj 2020</w:t>
            </w:r>
            <w:r>
              <w:rPr>
                <w:i/>
              </w:rPr>
              <w:t>.</w:t>
            </w:r>
          </w:p>
        </w:tc>
      </w:tr>
    </w:tbl>
    <w:p w14:paraId="611E08B2" w14:textId="77777777" w:rsidR="008539B5" w:rsidRPr="00C57856" w:rsidRDefault="008539B5" w:rsidP="008539B5">
      <w:pPr>
        <w:pStyle w:val="Brdtextmedindrag"/>
      </w:pPr>
    </w:p>
    <w:p w14:paraId="58406E6D" w14:textId="77777777" w:rsidR="008539B5" w:rsidRDefault="008539B5" w:rsidP="008539B5">
      <w:pPr>
        <w:pStyle w:val="Brdtextmedindrag"/>
      </w:pPr>
    </w:p>
    <w:p w14:paraId="2D508AAD" w14:textId="77777777" w:rsidR="008539B5" w:rsidRDefault="008539B5" w:rsidP="008539B5">
      <w:pPr>
        <w:pStyle w:val="Rubrik2utannumrering"/>
        <w:tabs>
          <w:tab w:val="clear" w:pos="907"/>
        </w:tabs>
        <w:spacing w:before="0"/>
        <w:ind w:left="709" w:hanging="709"/>
        <w:sectPr w:rsidR="008539B5" w:rsidSect="008539B5">
          <w:headerReference w:type="even" r:id="rId381"/>
          <w:headerReference w:type="default" r:id="rId382"/>
          <w:footerReference w:type="even" r:id="rId383"/>
          <w:footerReference w:type="default" r:id="rId384"/>
          <w:footerReference w:type="first" r:id="rId385"/>
          <w:pgSz w:w="9356" w:h="13721" w:code="9"/>
          <w:pgMar w:top="794" w:right="2438" w:bottom="1191" w:left="1021" w:header="0" w:footer="709" w:gutter="0"/>
          <w:cols w:space="708"/>
          <w:docGrid w:linePitch="360"/>
        </w:sectPr>
      </w:pPr>
    </w:p>
    <w:p w14:paraId="3AD93CAA" w14:textId="1C6A1912" w:rsidR="008539B5" w:rsidRDefault="008539B5" w:rsidP="008539B5">
      <w:pPr>
        <w:pStyle w:val="Rubrik2utannumrering"/>
        <w:tabs>
          <w:tab w:val="clear" w:pos="907"/>
        </w:tabs>
        <w:spacing w:before="0"/>
        <w:ind w:left="709" w:hanging="709"/>
      </w:pPr>
      <w:r>
        <w:t>1.16</w:t>
      </w:r>
      <w:r>
        <w:tab/>
        <w:t xml:space="preserve">Förslag till lag om ändring i offentlighets- och sekretesslagen (2009:400) </w:t>
      </w:r>
    </w:p>
    <w:p w14:paraId="3AF92345" w14:textId="77777777" w:rsidR="008539B5" w:rsidRDefault="008539B5" w:rsidP="008539B5">
      <w:pPr>
        <w:pStyle w:val="Brdtext"/>
      </w:pPr>
      <w:r>
        <w:t>Härigenom föreskrivs att det i offentlighets- och sekretesslagen (2009:400) ska införas en ny paragraf, 30 kap. 25 c §, av följande lydelse.</w:t>
      </w:r>
    </w:p>
    <w:p w14:paraId="02CADBEC"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5DD6F9B1" w14:textId="77777777" w:rsidTr="008539B5">
        <w:tc>
          <w:tcPr>
            <w:tcW w:w="2500" w:type="pct"/>
            <w:shd w:val="clear" w:color="auto" w:fill="auto"/>
            <w:tcMar>
              <w:left w:w="0" w:type="dxa"/>
            </w:tcMar>
          </w:tcPr>
          <w:p w14:paraId="3B6395A5"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7670BB86" w14:textId="77777777" w:rsidR="008539B5" w:rsidRPr="005B0E77" w:rsidRDefault="008539B5" w:rsidP="008539B5">
            <w:pPr>
              <w:pStyle w:val="Brdtext"/>
              <w:rPr>
                <w:i/>
              </w:rPr>
            </w:pPr>
            <w:r w:rsidRPr="005B0E77">
              <w:rPr>
                <w:i/>
              </w:rPr>
              <w:t>Föreslagen lydelse</w:t>
            </w:r>
          </w:p>
        </w:tc>
      </w:tr>
    </w:tbl>
    <w:p w14:paraId="1B35D870" w14:textId="77777777" w:rsidR="008539B5" w:rsidRDefault="008539B5" w:rsidP="008539B5">
      <w:pPr>
        <w:pStyle w:val="Brdtext"/>
        <w:spacing w:before="230"/>
        <w:jc w:val="center"/>
        <w:rPr>
          <w:b/>
        </w:rPr>
      </w:pPr>
      <w:r>
        <w:rPr>
          <w:b/>
        </w:rPr>
        <w:t>30 kap.</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A30B132" w14:textId="77777777" w:rsidTr="008539B5">
        <w:tc>
          <w:tcPr>
            <w:tcW w:w="2500" w:type="pct"/>
            <w:shd w:val="clear" w:color="auto" w:fill="auto"/>
            <w:tcMar>
              <w:left w:w="0" w:type="dxa"/>
            </w:tcMar>
          </w:tcPr>
          <w:p w14:paraId="7BBD120E" w14:textId="77777777" w:rsidR="008539B5" w:rsidRDefault="008539B5" w:rsidP="008539B5">
            <w:pPr>
              <w:pStyle w:val="Brdtextmedindrag"/>
            </w:pPr>
          </w:p>
        </w:tc>
        <w:tc>
          <w:tcPr>
            <w:tcW w:w="2500" w:type="pct"/>
            <w:shd w:val="clear" w:color="auto" w:fill="auto"/>
            <w:tcMar>
              <w:right w:w="0" w:type="dxa"/>
            </w:tcMar>
          </w:tcPr>
          <w:p w14:paraId="1F6AAD55" w14:textId="77777777" w:rsidR="008539B5" w:rsidRPr="00793AB6" w:rsidRDefault="008539B5" w:rsidP="008539B5">
            <w:pPr>
              <w:pStyle w:val="Brdtext"/>
              <w:rPr>
                <w:b/>
                <w:i/>
              </w:rPr>
            </w:pPr>
            <w:r w:rsidRPr="00793AB6">
              <w:rPr>
                <w:b/>
                <w:i/>
              </w:rPr>
              <w:t>25 c §</w:t>
            </w:r>
          </w:p>
          <w:p w14:paraId="5A884E4C" w14:textId="77777777" w:rsidR="008539B5" w:rsidRDefault="008539B5" w:rsidP="008539B5">
            <w:pPr>
              <w:pStyle w:val="Brdtextmedindrag"/>
            </w:pPr>
            <w:r w:rsidRPr="00132611">
              <w:rPr>
                <w:i/>
              </w:rPr>
              <w:t>Sekretessen enligt 23 § hindrar inte att en uppgift lämnas ut till en biobank som inrättats i enskild verk</w:t>
            </w:r>
            <w:r>
              <w:rPr>
                <w:i/>
              </w:rPr>
              <w:softHyphen/>
            </w:r>
            <w:r w:rsidRPr="00132611">
              <w:rPr>
                <w:i/>
              </w:rPr>
              <w:t>samhet i enlighet med vad som föreskrivs i förordningen (</w:t>
            </w:r>
            <w:r>
              <w:rPr>
                <w:i/>
              </w:rPr>
              <w:t>2020:</w:t>
            </w:r>
            <w:r w:rsidRPr="00132611">
              <w:rPr>
                <w:i/>
              </w:rPr>
              <w:t>000) med kompletterande bestämmelser till EU:s förord</w:t>
            </w:r>
            <w:r w:rsidRPr="00132611">
              <w:rPr>
                <w:i/>
              </w:rPr>
              <w:softHyphen/>
              <w:t>ningar om medicintekniska pro</w:t>
            </w:r>
            <w:r>
              <w:rPr>
                <w:i/>
              </w:rPr>
              <w:softHyphen/>
            </w:r>
            <w:r w:rsidRPr="00132611">
              <w:rPr>
                <w:i/>
              </w:rPr>
              <w:t>dukter</w:t>
            </w:r>
            <w:r>
              <w:rPr>
                <w:i/>
              </w:rPr>
              <w:t>.</w:t>
            </w:r>
          </w:p>
        </w:tc>
      </w:tr>
    </w:tbl>
    <w:p w14:paraId="790AA11B" w14:textId="77777777" w:rsidR="008539B5" w:rsidRPr="00811E52" w:rsidRDefault="008539B5" w:rsidP="008539B5">
      <w:pPr>
        <w:pStyle w:val="Slutstreck"/>
      </w:pPr>
      <w:r w:rsidRPr="00811E52">
        <w:t>                      </w:t>
      </w:r>
    </w:p>
    <w:p w14:paraId="27D36FC3" w14:textId="77777777" w:rsidR="008539B5" w:rsidRPr="00830602" w:rsidRDefault="008539B5" w:rsidP="008539B5">
      <w:pPr>
        <w:pStyle w:val="Brdtextmedindrag"/>
      </w:pPr>
      <w:r>
        <w:t>Denna lag träder i kraft den 26 maj 2020.</w:t>
      </w:r>
    </w:p>
    <w:p w14:paraId="7573557E" w14:textId="77777777" w:rsidR="008539B5" w:rsidRDefault="008539B5" w:rsidP="008539B5">
      <w:pPr>
        <w:pStyle w:val="Brdtextmedindrag"/>
      </w:pPr>
    </w:p>
    <w:p w14:paraId="384F8A2A" w14:textId="77777777" w:rsidR="008539B5" w:rsidRDefault="008539B5" w:rsidP="008539B5">
      <w:pPr>
        <w:pStyle w:val="Rubrik2utannumrering"/>
        <w:tabs>
          <w:tab w:val="clear" w:pos="907"/>
        </w:tabs>
        <w:spacing w:before="0"/>
        <w:ind w:left="709" w:hanging="709"/>
        <w:sectPr w:rsidR="008539B5" w:rsidSect="008539B5">
          <w:headerReference w:type="even" r:id="rId386"/>
          <w:headerReference w:type="default" r:id="rId387"/>
          <w:footerReference w:type="even" r:id="rId388"/>
          <w:footerReference w:type="default" r:id="rId389"/>
          <w:footerReference w:type="first" r:id="rId390"/>
          <w:pgSz w:w="9356" w:h="13721" w:code="9"/>
          <w:pgMar w:top="794" w:right="2438" w:bottom="1191" w:left="1021" w:header="0" w:footer="709" w:gutter="0"/>
          <w:cols w:space="708"/>
          <w:docGrid w:linePitch="360"/>
        </w:sectPr>
      </w:pPr>
    </w:p>
    <w:p w14:paraId="64A3B1D1" w14:textId="05E4DF1A" w:rsidR="008539B5" w:rsidRDefault="008539B5" w:rsidP="008539B5">
      <w:pPr>
        <w:pStyle w:val="Rubrik2utannumrering"/>
        <w:tabs>
          <w:tab w:val="clear" w:pos="907"/>
        </w:tabs>
        <w:spacing w:before="0"/>
        <w:ind w:left="709" w:hanging="709"/>
      </w:pPr>
      <w:r>
        <w:t>1.17</w:t>
      </w:r>
      <w:r>
        <w:tab/>
        <w:t xml:space="preserve">Förslag till lag om ändring i offentlighets- och sekretesslagen (2009:400) </w:t>
      </w:r>
    </w:p>
    <w:p w14:paraId="76E98041" w14:textId="77777777" w:rsidR="008539B5" w:rsidRDefault="008539B5" w:rsidP="008539B5">
      <w:pPr>
        <w:pStyle w:val="Brdtext"/>
      </w:pPr>
      <w:r>
        <w:t>Härigenom föreskrivs att 24 kap. 3 och 3 a §§ offentlighets- och sekretesslagen (2009:400) ska ha följande lydelse.</w:t>
      </w:r>
    </w:p>
    <w:p w14:paraId="76EA3BF0" w14:textId="77777777" w:rsidR="008539B5" w:rsidRDefault="008539B5" w:rsidP="008539B5">
      <w:pPr>
        <w:pStyle w:val="Brdtextmedindrag"/>
      </w:pPr>
    </w:p>
    <w:p w14:paraId="130A6FFC"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7E39DF65" w14:textId="77777777" w:rsidTr="008539B5">
        <w:tc>
          <w:tcPr>
            <w:tcW w:w="2500" w:type="pct"/>
            <w:shd w:val="clear" w:color="auto" w:fill="auto"/>
            <w:tcMar>
              <w:left w:w="0" w:type="dxa"/>
            </w:tcMar>
          </w:tcPr>
          <w:p w14:paraId="1276CB86" w14:textId="77777777" w:rsidR="008539B5" w:rsidRPr="005B0E77" w:rsidRDefault="008539B5" w:rsidP="008539B5">
            <w:pPr>
              <w:pStyle w:val="Brdtext"/>
              <w:rPr>
                <w:i/>
              </w:rPr>
            </w:pPr>
            <w:r w:rsidRPr="00282D53">
              <w:rPr>
                <w:i/>
              </w:rPr>
              <w:t>Lydelse enligt avsnitt 1.15</w:t>
            </w:r>
          </w:p>
        </w:tc>
        <w:tc>
          <w:tcPr>
            <w:tcW w:w="2500" w:type="pct"/>
            <w:shd w:val="clear" w:color="auto" w:fill="auto"/>
            <w:tcMar>
              <w:right w:w="0" w:type="dxa"/>
            </w:tcMar>
          </w:tcPr>
          <w:p w14:paraId="726A9743" w14:textId="77777777" w:rsidR="008539B5" w:rsidRPr="005B0E77" w:rsidRDefault="008539B5" w:rsidP="008539B5">
            <w:pPr>
              <w:pStyle w:val="Brdtext"/>
              <w:rPr>
                <w:i/>
              </w:rPr>
            </w:pPr>
            <w:r w:rsidRPr="005B0E77">
              <w:rPr>
                <w:i/>
              </w:rPr>
              <w:t>Föreslagen lydelse</w:t>
            </w:r>
          </w:p>
        </w:tc>
      </w:tr>
    </w:tbl>
    <w:p w14:paraId="0D3C21DA" w14:textId="77777777" w:rsidR="008539B5" w:rsidRDefault="008539B5" w:rsidP="008539B5">
      <w:pPr>
        <w:pStyle w:val="Brdtext"/>
        <w:spacing w:before="230"/>
        <w:jc w:val="center"/>
        <w:rPr>
          <w:b/>
        </w:rPr>
      </w:pPr>
      <w:r>
        <w:rPr>
          <w:b/>
        </w:rPr>
        <w:t>24 kap.</w:t>
      </w:r>
    </w:p>
    <w:p w14:paraId="684ED4C4" w14:textId="77777777" w:rsidR="008539B5" w:rsidRDefault="008539B5" w:rsidP="008539B5">
      <w:pPr>
        <w:pStyle w:val="Brdtext"/>
        <w:jc w:val="center"/>
        <w:sectPr w:rsidR="008539B5" w:rsidSect="008539B5">
          <w:headerReference w:type="even" r:id="rId391"/>
          <w:headerReference w:type="default" r:id="rId392"/>
          <w:footerReference w:type="even" r:id="rId393"/>
          <w:footerReference w:type="default" r:id="rId394"/>
          <w:footerReference w:type="first" r:id="rId395"/>
          <w:pgSz w:w="9356" w:h="13721" w:code="9"/>
          <w:pgMar w:top="794" w:right="2438" w:bottom="1191" w:left="1021" w:header="0" w:footer="709" w:gutter="0"/>
          <w:cols w:space="708"/>
          <w:docGrid w:linePitch="360"/>
        </w:sectPr>
      </w:pPr>
      <w:r>
        <w:t>3 §</w:t>
      </w:r>
    </w:p>
    <w:p w14:paraId="56EB5AEC" w14:textId="0FBD32B4" w:rsidR="008539B5" w:rsidRDefault="008539B5" w:rsidP="008539B5">
      <w:pPr>
        <w:pStyle w:val="Brdtext"/>
        <w:jc w:val="center"/>
      </w:pPr>
      <w:r w:rsidRPr="00282D53">
        <w:rPr>
          <w:rStyle w:val="Fotnotsreferens"/>
          <w:bC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62D43EE" w14:textId="77777777" w:rsidTr="008539B5">
        <w:tc>
          <w:tcPr>
            <w:tcW w:w="2500" w:type="pct"/>
            <w:shd w:val="clear" w:color="auto" w:fill="auto"/>
            <w:tcMar>
              <w:left w:w="0" w:type="dxa"/>
            </w:tcMar>
          </w:tcPr>
          <w:p w14:paraId="1E0BE874" w14:textId="77777777" w:rsidR="008539B5" w:rsidRDefault="008539B5" w:rsidP="008539B5">
            <w:pPr>
              <w:pStyle w:val="Brdtextmedindrag"/>
            </w:pPr>
            <w:r>
              <w:t xml:space="preserve">Sekretess gäller i </w:t>
            </w:r>
            <w:r w:rsidRPr="00132611">
              <w:t>verksamhet</w:t>
            </w:r>
            <w:r>
              <w:t xml:space="preserve"> som består i etikprövning och till</w:t>
            </w:r>
            <w:r>
              <w:softHyphen/>
              <w:t xml:space="preserve">syn enligt lagen (2003:460) om etikprövning av forskning som avser människor </w:t>
            </w:r>
            <w:r w:rsidRPr="00744B8D">
              <w:t>och i verk</w:t>
            </w:r>
            <w:r>
              <w:softHyphen/>
            </w:r>
            <w:r w:rsidRPr="00744B8D">
              <w:t>samhet enligt lagen (</w:t>
            </w:r>
            <w:r>
              <w:t>2020:</w:t>
            </w:r>
            <w:r w:rsidRPr="00744B8D">
              <w:t>000) med kompletterande bestämmelser om etisk granskning till EU:s förord</w:t>
            </w:r>
            <w:r w:rsidRPr="00744B8D">
              <w:softHyphen/>
              <w:t>ning</w:t>
            </w:r>
            <w:r>
              <w:t>ar</w:t>
            </w:r>
            <w:r w:rsidRPr="00744B8D">
              <w:t xml:space="preserve"> om medicintekniska pro</w:t>
            </w:r>
            <w:r>
              <w:softHyphen/>
            </w:r>
            <w:r w:rsidRPr="00744B8D">
              <w:t>dukter</w:t>
            </w:r>
          </w:p>
        </w:tc>
        <w:tc>
          <w:tcPr>
            <w:tcW w:w="2500" w:type="pct"/>
            <w:shd w:val="clear" w:color="auto" w:fill="auto"/>
            <w:tcMar>
              <w:right w:w="0" w:type="dxa"/>
            </w:tcMar>
          </w:tcPr>
          <w:p w14:paraId="49E16004" w14:textId="77777777" w:rsidR="008539B5" w:rsidRDefault="008539B5" w:rsidP="008539B5">
            <w:pPr>
              <w:pStyle w:val="Brdtextmedindrag"/>
            </w:pPr>
            <w:bookmarkStart w:id="910" w:name="_Hlk21077272"/>
            <w:r w:rsidRPr="00132611">
              <w:t>Sekretess</w:t>
            </w:r>
            <w:r>
              <w:t xml:space="preserve"> gäller i verksamhet som består i etikprövning och till</w:t>
            </w:r>
            <w:r>
              <w:softHyphen/>
              <w:t xml:space="preserve">syn enligt lagen (2003:460) om etikprövning av forskning som avser människor </w:t>
            </w:r>
            <w:r w:rsidRPr="00744B8D">
              <w:t xml:space="preserve">och i verksamhet enligt </w:t>
            </w:r>
            <w:r w:rsidRPr="00744B8D">
              <w:rPr>
                <w:i/>
              </w:rPr>
              <w:t>lagen (2018:1091) med kompletterande bestämmelser om etisk granskning till EU:s förord</w:t>
            </w:r>
            <w:r w:rsidRPr="00744B8D">
              <w:rPr>
                <w:i/>
              </w:rPr>
              <w:softHyphen/>
              <w:t>ning om kliniska prövningar av humanläkemedel och</w:t>
            </w:r>
            <w:r>
              <w:t xml:space="preserve"> </w:t>
            </w:r>
            <w:r w:rsidRPr="00744B8D">
              <w:t>lagen (</w:t>
            </w:r>
            <w:r>
              <w:t>2020:</w:t>
            </w:r>
            <w:r w:rsidRPr="00744B8D">
              <w:t>000) med kompletterande bestämmelser om etisk granskning till EU:s förordning</w:t>
            </w:r>
            <w:r>
              <w:t>ar</w:t>
            </w:r>
            <w:r w:rsidRPr="00744B8D">
              <w:t xml:space="preserve"> om medicin</w:t>
            </w:r>
            <w:r>
              <w:softHyphen/>
            </w:r>
            <w:r w:rsidRPr="00744B8D">
              <w:t>tekniska produkter</w:t>
            </w:r>
            <w:bookmarkEnd w:id="910"/>
          </w:p>
        </w:tc>
      </w:tr>
    </w:tbl>
    <w:p w14:paraId="7193F06D" w14:textId="77777777" w:rsidR="008539B5" w:rsidRDefault="008539B5" w:rsidP="008539B5">
      <w:pPr>
        <w:pStyle w:val="Brdtextmedindrag"/>
      </w:pPr>
      <w:bookmarkStart w:id="911" w:name="_Hlk21077283"/>
      <w:r>
        <w:t xml:space="preserve">1. för uppgift om en enskilds personliga förhållanden, om det inte står klart att uppgiften kan röjas utan att den enskilde eller någon närstående till denne lider men, och </w:t>
      </w:r>
    </w:p>
    <w:p w14:paraId="537B862C" w14:textId="77777777" w:rsidR="008539B5" w:rsidRDefault="008539B5" w:rsidP="008539B5">
      <w:pPr>
        <w:pStyle w:val="Brdtextmedindrag"/>
      </w:pPr>
      <w:r>
        <w:t>2. för uppgift om en enskilds ekonomiska förhållanden, om det kan antas att den enskilde lider skada om uppgiften röjs.</w:t>
      </w:r>
      <w:bookmarkEnd w:id="911"/>
    </w:p>
    <w:tbl>
      <w:tblPr>
        <w:tblW w:w="5000" w:type="pct"/>
        <w:tblCellMar>
          <w:left w:w="125" w:type="dxa"/>
          <w:right w:w="125" w:type="dxa"/>
        </w:tblCellMar>
        <w:tblLook w:val="0600" w:firstRow="0" w:lastRow="0" w:firstColumn="0" w:lastColumn="0" w:noHBand="1" w:noVBand="1"/>
      </w:tblPr>
      <w:tblGrid>
        <w:gridCol w:w="2948"/>
        <w:gridCol w:w="2949"/>
      </w:tblGrid>
      <w:tr w:rsidR="008539B5" w14:paraId="74463AE7" w14:textId="77777777" w:rsidTr="008539B5">
        <w:tc>
          <w:tcPr>
            <w:tcW w:w="2500" w:type="pct"/>
            <w:shd w:val="clear" w:color="auto" w:fill="auto"/>
            <w:tcMar>
              <w:left w:w="0" w:type="dxa"/>
            </w:tcMar>
          </w:tcPr>
          <w:p w14:paraId="44D73A7F" w14:textId="77777777" w:rsidR="008539B5" w:rsidRDefault="008539B5" w:rsidP="008539B5">
            <w:pPr>
              <w:pStyle w:val="Brdtextmedindrag"/>
            </w:pPr>
            <w:r>
              <w:t xml:space="preserve">Sekretessen gäller inte beslut </w:t>
            </w:r>
            <w:r w:rsidRPr="004C14FE">
              <w:t>i andra ärenden än sådana som avser ett yttrande om etisk granskning</w:t>
            </w:r>
            <w:r>
              <w:rPr>
                <w:i/>
              </w:rPr>
              <w:t xml:space="preserve"> </w:t>
            </w:r>
            <w:r w:rsidRPr="00583A09">
              <w:rPr>
                <w:i/>
              </w:rPr>
              <w:t>enligt 4 §</w:t>
            </w:r>
            <w:r>
              <w:t xml:space="preserve"> </w:t>
            </w:r>
            <w:r w:rsidRPr="0057419F">
              <w:rPr>
                <w:i/>
              </w:rPr>
              <w:t>lagen med komp</w:t>
            </w:r>
            <w:r>
              <w:rPr>
                <w:i/>
              </w:rPr>
              <w:softHyphen/>
            </w:r>
            <w:r w:rsidRPr="0057419F">
              <w:rPr>
                <w:i/>
              </w:rPr>
              <w:t xml:space="preserve">letterande bestämmelser </w:t>
            </w:r>
            <w:r>
              <w:rPr>
                <w:i/>
              </w:rPr>
              <w:t xml:space="preserve">om etisk granskning </w:t>
            </w:r>
            <w:r w:rsidRPr="0057419F">
              <w:rPr>
                <w:i/>
              </w:rPr>
              <w:t>till EU:s förord</w:t>
            </w:r>
            <w:r>
              <w:rPr>
                <w:i/>
              </w:rPr>
              <w:softHyphen/>
            </w:r>
            <w:r w:rsidRPr="0057419F">
              <w:rPr>
                <w:i/>
              </w:rPr>
              <w:t>ningar</w:t>
            </w:r>
            <w:r>
              <w:t xml:space="preserve"> </w:t>
            </w:r>
            <w:r w:rsidRPr="0057419F">
              <w:rPr>
                <w:i/>
              </w:rPr>
              <w:t>om</w:t>
            </w:r>
            <w:r>
              <w:rPr>
                <w:i/>
              </w:rPr>
              <w:t xml:space="preserve"> </w:t>
            </w:r>
            <w:r w:rsidRPr="00583A09">
              <w:rPr>
                <w:i/>
              </w:rPr>
              <w:t>medicintekniska pro</w:t>
            </w:r>
            <w:r>
              <w:rPr>
                <w:i/>
              </w:rPr>
              <w:softHyphen/>
            </w:r>
            <w:r w:rsidRPr="00583A09">
              <w:rPr>
                <w:i/>
              </w:rPr>
              <w:t xml:space="preserve">dukter. </w:t>
            </w:r>
            <w:r w:rsidRPr="004C14FE">
              <w:t>Sekretessen för uppgifter i ett</w:t>
            </w:r>
            <w:r w:rsidRPr="00583A09">
              <w:rPr>
                <w:i/>
              </w:rPr>
              <w:t xml:space="preserve"> </w:t>
            </w:r>
            <w:r w:rsidRPr="00BE3BF9">
              <w:t>sådant</w:t>
            </w:r>
            <w:r>
              <w:rPr>
                <w:i/>
              </w:rPr>
              <w:t xml:space="preserve"> </w:t>
            </w:r>
            <w:r w:rsidRPr="004C14FE">
              <w:t>beslut om</w:t>
            </w:r>
            <w:r w:rsidRPr="00583A09">
              <w:rPr>
                <w:i/>
              </w:rPr>
              <w:t xml:space="preserve"> </w:t>
            </w:r>
            <w:r w:rsidRPr="00672AF8">
              <w:t>ett</w:t>
            </w:r>
            <w:r w:rsidRPr="00583A09">
              <w:rPr>
                <w:i/>
              </w:rPr>
              <w:t xml:space="preserve"> </w:t>
            </w:r>
            <w:r w:rsidRPr="004C14FE">
              <w:t>yttrande</w:t>
            </w:r>
            <w:r w:rsidRPr="00583A09">
              <w:rPr>
                <w:i/>
              </w:rPr>
              <w:t xml:space="preserve"> om etisk granskning </w:t>
            </w:r>
            <w:r w:rsidRPr="004C14FE">
              <w:t xml:space="preserve">upphör att gälla när Läkemedelsverket fattat beslut i </w:t>
            </w:r>
            <w:r w:rsidRPr="00672AF8">
              <w:rPr>
                <w:i/>
              </w:rPr>
              <w:t>frågan.</w:t>
            </w:r>
            <w:r w:rsidRPr="004C14FE">
              <w:t xml:space="preserve"> </w:t>
            </w:r>
            <w:r>
              <w:rPr>
                <w:i/>
              </w:rPr>
              <w:t>Om Läkemedelsverket inte fattar något beslut i ett ärende om väsentlig ändring enligt artikel 75 i Europaparlamentets och rådets förordning (EU) 2017/745 av den 5 april 2017 om medicintekniska produkter, om ändring av direktiv 2001/83/EG, förordning (EG) nr 178/2002 och förordning (EG) nr 1223/2009 och om upphävande av rådets direktiv 90/385/EEG och 93/42/EEG så upphör sekretessen för Etikprövningsmyndighetens beslut om yttrande vid den tidpunkt som anges i artikel 75.</w:t>
            </w:r>
            <w:r w:rsidRPr="00CD2599">
              <w:rPr>
                <w:i/>
              </w:rPr>
              <w:t>3 och 75.4</w:t>
            </w:r>
            <w:r>
              <w:t xml:space="preserve"> </w:t>
            </w:r>
            <w:r>
              <w:rPr>
                <w:i/>
              </w:rPr>
              <w:t>i den EU-förordningen.</w:t>
            </w:r>
          </w:p>
        </w:tc>
        <w:tc>
          <w:tcPr>
            <w:tcW w:w="2500" w:type="pct"/>
            <w:shd w:val="clear" w:color="auto" w:fill="auto"/>
            <w:tcMar>
              <w:right w:w="0" w:type="dxa"/>
            </w:tcMar>
          </w:tcPr>
          <w:p w14:paraId="0FEC054A" w14:textId="77777777" w:rsidR="008539B5" w:rsidRPr="00AE47BD" w:rsidRDefault="008539B5" w:rsidP="008539B5">
            <w:pPr>
              <w:pStyle w:val="Brdtextmedindrag"/>
              <w:rPr>
                <w:i/>
              </w:rPr>
            </w:pPr>
            <w:r w:rsidRPr="00BE3BF9">
              <w:t>Sekretessen gäller inte beslut i andra ärenden än sådana som avser ett yttrande om etisk granskning</w:t>
            </w:r>
            <w:r w:rsidRPr="00AE47BD">
              <w:rPr>
                <w:i/>
              </w:rPr>
              <w:t xml:space="preserve"> av en ansökan om tillstånd att utföra klinisk läkemedelsprövning. </w:t>
            </w:r>
            <w:r w:rsidRPr="00BE3BF9">
              <w:t xml:space="preserve">Sekretessen för uppgifter i ett </w:t>
            </w:r>
            <w:r>
              <w:t xml:space="preserve">sådant </w:t>
            </w:r>
            <w:r w:rsidRPr="00BE3BF9">
              <w:t xml:space="preserve">beslut </w:t>
            </w:r>
            <w:r>
              <w:t xml:space="preserve">om ett </w:t>
            </w:r>
            <w:r w:rsidRPr="00672AF8">
              <w:t>yttrande</w:t>
            </w:r>
            <w:r w:rsidRPr="00AE47BD">
              <w:rPr>
                <w:i/>
              </w:rPr>
              <w:t xml:space="preserve"> </w:t>
            </w:r>
            <w:r w:rsidRPr="00672AF8">
              <w:t>upphör att gälla när Läkemedels</w:t>
            </w:r>
            <w:r>
              <w:softHyphen/>
            </w:r>
            <w:r w:rsidRPr="00672AF8">
              <w:t>verket fattat beslut</w:t>
            </w:r>
            <w:r w:rsidRPr="00AE47BD">
              <w:rPr>
                <w:i/>
              </w:rPr>
              <w:t xml:space="preserve"> </w:t>
            </w:r>
            <w:r w:rsidRPr="00672AF8">
              <w:t>i</w:t>
            </w:r>
            <w:r w:rsidRPr="00AE47BD">
              <w:rPr>
                <w:i/>
              </w:rPr>
              <w:t xml:space="preserve"> fråga om tillstånd till klinisk läke</w:t>
            </w:r>
            <w:r w:rsidRPr="00AE47BD">
              <w:rPr>
                <w:i/>
              </w:rPr>
              <w:softHyphen/>
              <w:t>medels</w:t>
            </w:r>
            <w:r>
              <w:rPr>
                <w:i/>
              </w:rPr>
              <w:softHyphen/>
            </w:r>
            <w:r w:rsidRPr="00AE47BD">
              <w:rPr>
                <w:i/>
              </w:rPr>
              <w:t xml:space="preserve">prövning enligt 7 kap. </w:t>
            </w:r>
            <w:r>
              <w:rPr>
                <w:i/>
              </w:rPr>
              <w:t>7</w:t>
            </w:r>
            <w:r w:rsidRPr="00AE47BD">
              <w:rPr>
                <w:i/>
              </w:rPr>
              <w:t> § läkemedelslagen (2015:315), eller tillstånd till sådan prövning ska anses beviljat enligt artikel 8.6, 14.11, 19.4, 20.8 eller 23.6 i Europaparlamentets och rådets förordning (EU) nr 536/2014 av den 16 april 2014 om kliniska pröv</w:t>
            </w:r>
            <w:r w:rsidRPr="00AE47BD">
              <w:rPr>
                <w:i/>
              </w:rPr>
              <w:softHyphen/>
              <w:t xml:space="preserve">ningar av humanläkemedel och om upphävande av direktiv 2001/20/EG. </w:t>
            </w:r>
          </w:p>
          <w:p w14:paraId="6C93919E" w14:textId="77777777" w:rsidR="008539B5" w:rsidRDefault="008539B5" w:rsidP="008539B5">
            <w:pPr>
              <w:pStyle w:val="Brdtextmedindrag"/>
            </w:pPr>
            <w:bookmarkStart w:id="912" w:name="_Hlk26889966"/>
            <w:r w:rsidRPr="00672AF8">
              <w:rPr>
                <w:i/>
              </w:rPr>
              <w:t>Sekretessen gäller inte heller be</w:t>
            </w:r>
            <w:r w:rsidRPr="00672AF8">
              <w:rPr>
                <w:i/>
              </w:rPr>
              <w:softHyphen/>
              <w:t>slut i andra ärenden än sådana som avser ett yttrande om etisk gransk</w:t>
            </w:r>
            <w:r w:rsidRPr="00672AF8">
              <w:rPr>
                <w:i/>
              </w:rPr>
              <w:softHyphen/>
              <w:t>ning enligt 4 § lagen med kom</w:t>
            </w:r>
            <w:r w:rsidRPr="00672AF8">
              <w:rPr>
                <w:i/>
              </w:rPr>
              <w:softHyphen/>
              <w:t xml:space="preserve">pletterande bestämmelser om etisk granskning till EU:s förordningar om medicintekniska produkter. Sekretessen för uppgifter i ett sådant beslut om ett yttrande om etisk granskning upphör att gälla när Läkemedelsverket fattat beslut i frågan. </w:t>
            </w:r>
            <w:r>
              <w:rPr>
                <w:i/>
              </w:rPr>
              <w:t>Om Läkemedelsverket inte fattar något beslut i ett ärende om väsentlig ändring enligt artikel 75 i Europaparlamentets och rådets förordning (EU) 2017/745 av den 5 april 2017 om medicintekniska produkter, om ändring av direk</w:t>
            </w:r>
            <w:r>
              <w:rPr>
                <w:i/>
              </w:rPr>
              <w:softHyphen/>
              <w:t>tiv 2001/83/EG, förordning (EG) nr 178/2002 och förordning (EG) nr 1223/2009 och om upphävande av rådets direktiv 90/385/EEG och 93/42/EEG så upphör sekretessen för Etikprövningsmyndighetens be</w:t>
            </w:r>
            <w:r>
              <w:rPr>
                <w:i/>
              </w:rPr>
              <w:softHyphen/>
              <w:t>slut om yttrande vid den tidpunkt som anges i artikel 75.</w:t>
            </w:r>
            <w:r w:rsidRPr="00CD2599">
              <w:rPr>
                <w:i/>
              </w:rPr>
              <w:t>3 och 75.4</w:t>
            </w:r>
            <w:r>
              <w:t xml:space="preserve"> </w:t>
            </w:r>
            <w:r>
              <w:rPr>
                <w:i/>
              </w:rPr>
              <w:t>i den EU-förordningen</w:t>
            </w:r>
            <w:bookmarkEnd w:id="912"/>
            <w:r>
              <w:rPr>
                <w:i/>
              </w:rPr>
              <w:t>.</w:t>
            </w:r>
          </w:p>
        </w:tc>
      </w:tr>
    </w:tbl>
    <w:p w14:paraId="454EAE52" w14:textId="77777777" w:rsidR="008539B5" w:rsidRDefault="008539B5" w:rsidP="008539B5">
      <w:pPr>
        <w:pStyle w:val="Brdtextmedindrag"/>
      </w:pPr>
      <w:r w:rsidRPr="008E4BB7">
        <w:t>För uppgift i en allmän handling gäller sekretessen enligt första stycket 1 i högst sjuttio år och enligt första stycket 2 i högst tjugo år</w:t>
      </w:r>
      <w:r>
        <w:t>.</w:t>
      </w:r>
    </w:p>
    <w:p w14:paraId="76826A1C" w14:textId="77777777" w:rsidR="008539B5" w:rsidRDefault="008539B5" w:rsidP="008539B5">
      <w:pPr>
        <w:pStyle w:val="Brdtextmedindrag"/>
      </w:pPr>
    </w:p>
    <w:p w14:paraId="042DAAB6" w14:textId="77777777" w:rsidR="008539B5" w:rsidRDefault="008539B5" w:rsidP="008539B5">
      <w:pPr>
        <w:pStyle w:val="Brdtextmedindrag"/>
      </w:pPr>
    </w:p>
    <w:p w14:paraId="66FAC961" w14:textId="77777777" w:rsidR="008539B5" w:rsidRDefault="008539B5" w:rsidP="008539B5">
      <w:pPr>
        <w:pStyle w:val="Brdtext"/>
        <w:jc w:val="center"/>
      </w:pPr>
      <w:r>
        <w:t>3 a §</w:t>
      </w:r>
      <w:r w:rsidRPr="00282D53">
        <w:rPr>
          <w:rStyle w:val="Fotnotsreferens"/>
          <w:bC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8539B5" w14:paraId="58C34AE0" w14:textId="77777777" w:rsidTr="008539B5">
        <w:tc>
          <w:tcPr>
            <w:tcW w:w="2500" w:type="pct"/>
            <w:shd w:val="clear" w:color="auto" w:fill="auto"/>
            <w:tcMar>
              <w:left w:w="0" w:type="dxa"/>
            </w:tcMar>
          </w:tcPr>
          <w:p w14:paraId="3E0C7018" w14:textId="77777777" w:rsidR="008539B5" w:rsidRDefault="008539B5" w:rsidP="008539B5">
            <w:pPr>
              <w:pStyle w:val="Brdtextmedindrag"/>
            </w:pPr>
            <w:r w:rsidRPr="000B7140">
              <w:t>Får en myndighet en uppgift som är sekretessreglerad i 3 § första stycket från Etikprövningsmyndig</w:t>
            </w:r>
            <w:r>
              <w:softHyphen/>
            </w:r>
            <w:r w:rsidRPr="000B7140">
              <w:t xml:space="preserve">heten för att bistå i den etiska granskningen av en ansökan </w:t>
            </w:r>
            <w:r w:rsidRPr="00A72385">
              <w:t xml:space="preserve">eller </w:t>
            </w:r>
            <w:r>
              <w:t xml:space="preserve">en </w:t>
            </w:r>
            <w:r w:rsidRPr="00A72385">
              <w:t>anmälan om att genomföra en klinisk prövning, blir sekretess</w:t>
            </w:r>
            <w:r>
              <w:softHyphen/>
            </w:r>
            <w:r w:rsidRPr="00A72385">
              <w:t xml:space="preserve">bestämmelsen tillämplig på </w:t>
            </w:r>
            <w:r w:rsidRPr="000B7140">
              <w:t>upp</w:t>
            </w:r>
            <w:r>
              <w:softHyphen/>
            </w:r>
            <w:r w:rsidRPr="000B7140">
              <w:t>giften även hos den mottagande myndigheten</w:t>
            </w:r>
            <w:r>
              <w:t>.</w:t>
            </w:r>
          </w:p>
        </w:tc>
        <w:tc>
          <w:tcPr>
            <w:tcW w:w="2500" w:type="pct"/>
            <w:shd w:val="clear" w:color="auto" w:fill="auto"/>
            <w:tcMar>
              <w:right w:w="0" w:type="dxa"/>
            </w:tcMar>
          </w:tcPr>
          <w:p w14:paraId="7E352B19" w14:textId="77777777" w:rsidR="008539B5" w:rsidRDefault="008539B5" w:rsidP="008539B5">
            <w:pPr>
              <w:pStyle w:val="Brdtextmedindrag"/>
            </w:pPr>
            <w:r w:rsidRPr="000B7140">
              <w:t>Får en myndighet en uppgift som är sekretessreglerad i 3 § första stycket från Etikprövningsmyndig</w:t>
            </w:r>
            <w:r>
              <w:softHyphen/>
            </w:r>
            <w:r w:rsidRPr="000B7140">
              <w:t>heten för att bistå i den etiska granskningen av en</w:t>
            </w:r>
            <w:r>
              <w:t xml:space="preserve"> </w:t>
            </w:r>
            <w:r w:rsidRPr="000B7140">
              <w:t xml:space="preserve">ansökan </w:t>
            </w:r>
            <w:r w:rsidRPr="00A72385">
              <w:t>eller</w:t>
            </w:r>
            <w:r>
              <w:t xml:space="preserve"> </w:t>
            </w:r>
            <w:r w:rsidRPr="00856F8A">
              <w:t>en</w:t>
            </w:r>
            <w:r>
              <w:rPr>
                <w:i/>
              </w:rPr>
              <w:t xml:space="preserve"> </w:t>
            </w:r>
            <w:r w:rsidRPr="00A72385">
              <w:t>anmälan om att genomföra en klinisk prövning,</w:t>
            </w:r>
            <w:r w:rsidRPr="000B7140">
              <w:t xml:space="preserve"> </w:t>
            </w:r>
            <w:r w:rsidRPr="0009049D">
              <w:rPr>
                <w:i/>
              </w:rPr>
              <w:t>eller</w:t>
            </w:r>
            <w:r>
              <w:t xml:space="preserve"> </w:t>
            </w:r>
            <w:r w:rsidRPr="0009049D">
              <w:rPr>
                <w:i/>
              </w:rPr>
              <w:t>en</w:t>
            </w:r>
            <w:r>
              <w:t xml:space="preserve"> </w:t>
            </w:r>
            <w:r w:rsidRPr="0009049D">
              <w:rPr>
                <w:i/>
              </w:rPr>
              <w:t>ansökan</w:t>
            </w:r>
            <w:r w:rsidRPr="000B7140">
              <w:t xml:space="preserve"> om </w:t>
            </w:r>
            <w:r w:rsidRPr="00A72385">
              <w:rPr>
                <w:i/>
              </w:rPr>
              <w:t xml:space="preserve">tillstånd att utföra </w:t>
            </w:r>
            <w:r>
              <w:rPr>
                <w:i/>
              </w:rPr>
              <w:t xml:space="preserve">en </w:t>
            </w:r>
            <w:r w:rsidRPr="00A72385">
              <w:rPr>
                <w:i/>
              </w:rPr>
              <w:t>klinisk läkemedelsprövning</w:t>
            </w:r>
            <w:r w:rsidRPr="000B7140">
              <w:t xml:space="preserve"> blir sekretess</w:t>
            </w:r>
            <w:r>
              <w:softHyphen/>
            </w:r>
            <w:r w:rsidRPr="000B7140">
              <w:t>bestämmelsen</w:t>
            </w:r>
            <w:r>
              <w:t xml:space="preserve"> t</w:t>
            </w:r>
            <w:r w:rsidRPr="000B7140">
              <w:t>illämplig på upp</w:t>
            </w:r>
            <w:r>
              <w:softHyphen/>
            </w:r>
            <w:r w:rsidRPr="000B7140">
              <w:t>giften även hos den mottagande myndigheten</w:t>
            </w:r>
            <w:r>
              <w:t>.</w:t>
            </w:r>
          </w:p>
        </w:tc>
      </w:tr>
    </w:tbl>
    <w:p w14:paraId="571C69B0" w14:textId="77777777" w:rsidR="008539B5" w:rsidRPr="00811E52" w:rsidRDefault="008539B5" w:rsidP="008539B5">
      <w:pPr>
        <w:pStyle w:val="Slutstreck"/>
      </w:pPr>
      <w:r w:rsidRPr="00811E52">
        <w:t>                      </w:t>
      </w:r>
    </w:p>
    <w:p w14:paraId="780F5781" w14:textId="77777777" w:rsidR="008539B5" w:rsidRDefault="008539B5" w:rsidP="008539B5">
      <w:pPr>
        <w:pStyle w:val="Brdtextmedindrag"/>
      </w:pPr>
      <w:r>
        <w:t>Denna lag träder i kraft den dag regeringen bestämmer.</w:t>
      </w:r>
    </w:p>
    <w:p w14:paraId="7F9CF682" w14:textId="77777777" w:rsidR="008539B5" w:rsidRDefault="008539B5" w:rsidP="008539B5">
      <w:pPr>
        <w:pStyle w:val="Brdtextmedindrag"/>
      </w:pPr>
    </w:p>
    <w:p w14:paraId="43A9C2CD" w14:textId="77777777" w:rsidR="008539B5" w:rsidRDefault="008539B5" w:rsidP="008539B5">
      <w:pPr>
        <w:pStyle w:val="Brdtextmedindrag"/>
      </w:pPr>
    </w:p>
    <w:p w14:paraId="2C572D16" w14:textId="77777777" w:rsidR="008539B5" w:rsidRDefault="008539B5" w:rsidP="008539B5">
      <w:pPr>
        <w:pStyle w:val="Rubrik2utannumrering"/>
        <w:spacing w:before="0"/>
        <w:ind w:left="900" w:hanging="900"/>
        <w:sectPr w:rsidR="008539B5" w:rsidSect="008539B5">
          <w:headerReference w:type="even" r:id="rId396"/>
          <w:headerReference w:type="default" r:id="rId397"/>
          <w:footerReference w:type="even" r:id="rId398"/>
          <w:footerReference w:type="default" r:id="rId399"/>
          <w:footerReference w:type="first" r:id="rId400"/>
          <w:footnotePr>
            <w:numRestart w:val="eachSect"/>
          </w:footnotePr>
          <w:type w:val="continuous"/>
          <w:pgSz w:w="9356" w:h="13721" w:code="9"/>
          <w:pgMar w:top="794" w:right="2438" w:bottom="1191" w:left="1021" w:header="0" w:footer="709" w:gutter="0"/>
          <w:cols w:space="708"/>
          <w:docGrid w:linePitch="360"/>
        </w:sectPr>
      </w:pPr>
    </w:p>
    <w:p w14:paraId="62A309C3" w14:textId="5E743D0E" w:rsidR="008539B5" w:rsidRDefault="008539B5" w:rsidP="008539B5">
      <w:pPr>
        <w:pStyle w:val="Rubrik2utannumrering"/>
        <w:spacing w:before="0"/>
        <w:ind w:left="900" w:hanging="900"/>
      </w:pPr>
      <w:r w:rsidRPr="00A46693">
        <w:t>1.18</w:t>
      </w:r>
      <w:r>
        <w:tab/>
      </w:r>
      <w:r w:rsidRPr="00A46693">
        <w:t>Förslag till lag om ändring i offentlighets- och sekretesslagen (2009:400)</w:t>
      </w:r>
    </w:p>
    <w:p w14:paraId="23BA6F22" w14:textId="77777777" w:rsidR="008539B5" w:rsidRDefault="008539B5" w:rsidP="008539B5">
      <w:pPr>
        <w:pStyle w:val="Brdtext"/>
      </w:pPr>
      <w:r>
        <w:t>Härigenom föreskrivs att 24 kap. 3 och 3 a §§ offent</w:t>
      </w:r>
      <w:r>
        <w:softHyphen/>
        <w:t>lighets- och sekretesslagen (2009:400) ska ha följande lydelse.</w:t>
      </w:r>
    </w:p>
    <w:p w14:paraId="42463767" w14:textId="77777777" w:rsidR="008539B5" w:rsidRPr="00A46693"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7C24383F" w14:textId="77777777" w:rsidTr="008539B5">
        <w:tc>
          <w:tcPr>
            <w:tcW w:w="2500" w:type="pct"/>
            <w:shd w:val="clear" w:color="auto" w:fill="auto"/>
            <w:tcMar>
              <w:left w:w="0" w:type="dxa"/>
            </w:tcMar>
          </w:tcPr>
          <w:p w14:paraId="1AC85245" w14:textId="77777777" w:rsidR="008539B5" w:rsidRPr="005B0E77" w:rsidRDefault="008539B5" w:rsidP="008539B5">
            <w:pPr>
              <w:pStyle w:val="Brdtext"/>
              <w:rPr>
                <w:i/>
              </w:rPr>
            </w:pPr>
            <w:r w:rsidRPr="00A46693">
              <w:rPr>
                <w:i/>
              </w:rPr>
              <w:t>Lydelse enligt avsnitt 1.17</w:t>
            </w:r>
          </w:p>
        </w:tc>
        <w:tc>
          <w:tcPr>
            <w:tcW w:w="2500" w:type="pct"/>
            <w:shd w:val="clear" w:color="auto" w:fill="auto"/>
            <w:tcMar>
              <w:right w:w="0" w:type="dxa"/>
            </w:tcMar>
          </w:tcPr>
          <w:p w14:paraId="1208F178" w14:textId="77777777" w:rsidR="008539B5" w:rsidRPr="005B0E77" w:rsidRDefault="008539B5" w:rsidP="008539B5">
            <w:pPr>
              <w:pStyle w:val="Brdtext"/>
              <w:rPr>
                <w:i/>
              </w:rPr>
            </w:pPr>
            <w:r w:rsidRPr="005B0E77">
              <w:rPr>
                <w:i/>
              </w:rPr>
              <w:t>Föreslagen lydelse</w:t>
            </w:r>
          </w:p>
        </w:tc>
      </w:tr>
    </w:tbl>
    <w:p w14:paraId="148EB6CF" w14:textId="77777777" w:rsidR="008539B5" w:rsidRDefault="008539B5" w:rsidP="008539B5">
      <w:pPr>
        <w:pStyle w:val="Brdtext"/>
        <w:spacing w:before="230"/>
        <w:jc w:val="center"/>
        <w:rPr>
          <w:b/>
        </w:rPr>
      </w:pPr>
      <w:r>
        <w:rPr>
          <w:b/>
        </w:rPr>
        <w:t>24 kap.</w:t>
      </w:r>
    </w:p>
    <w:p w14:paraId="624D7D9B" w14:textId="77777777" w:rsidR="008539B5" w:rsidRDefault="008539B5" w:rsidP="008539B5">
      <w:pPr>
        <w:pStyle w:val="Brdtext"/>
        <w:jc w:val="center"/>
        <w:sectPr w:rsidR="008539B5" w:rsidSect="008539B5">
          <w:headerReference w:type="even" r:id="rId401"/>
          <w:headerReference w:type="default" r:id="rId402"/>
          <w:footerReference w:type="even" r:id="rId403"/>
          <w:footerReference w:type="default" r:id="rId404"/>
          <w:footerReference w:type="first" r:id="rId405"/>
          <w:pgSz w:w="9356" w:h="13721" w:code="9"/>
          <w:pgMar w:top="794" w:right="2438" w:bottom="1191" w:left="1021" w:header="0" w:footer="709" w:gutter="0"/>
          <w:cols w:space="708"/>
          <w:docGrid w:linePitch="360"/>
        </w:sectPr>
      </w:pPr>
      <w:r>
        <w:t>3 §</w:t>
      </w:r>
    </w:p>
    <w:p w14:paraId="4207E8A8" w14:textId="1C361843" w:rsidR="008539B5" w:rsidRDefault="008539B5" w:rsidP="008539B5">
      <w:pPr>
        <w:pStyle w:val="Brdtext"/>
        <w:jc w:val="center"/>
      </w:pPr>
      <w:r>
        <w:rPr>
          <w:rStyle w:val="Fotnotsreferens"/>
          <w:b/>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5901977" w14:textId="77777777" w:rsidTr="008539B5">
        <w:tc>
          <w:tcPr>
            <w:tcW w:w="5000" w:type="pct"/>
            <w:gridSpan w:val="2"/>
            <w:shd w:val="clear" w:color="auto" w:fill="auto"/>
            <w:tcMar>
              <w:left w:w="0" w:type="dxa"/>
            </w:tcMar>
          </w:tcPr>
          <w:p w14:paraId="44755D7B" w14:textId="77777777" w:rsidR="008539B5" w:rsidRDefault="008539B5" w:rsidP="008539B5">
            <w:pPr>
              <w:pStyle w:val="Brdtextmedindrag"/>
            </w:pPr>
            <w:r>
              <w:t xml:space="preserve">Sekretess gäller i verksamhet som består i etikprövning och tillsyn enligt lagen (2003:460) om etikprövning </w:t>
            </w:r>
            <w:r w:rsidRPr="009D5359">
              <w:t>av forskning som avser människor och i verksamhet enligt lagen (2018:1091) med kompletter</w:t>
            </w:r>
            <w:r w:rsidRPr="009D5359">
              <w:softHyphen/>
              <w:t>ande bestämmelser om etisk gransk</w:t>
            </w:r>
            <w:r w:rsidRPr="009D5359">
              <w:softHyphen/>
              <w:t>ning till EU:s förord</w:t>
            </w:r>
            <w:r w:rsidRPr="009D5359">
              <w:softHyphen/>
              <w:t>ning om kliniska prövningar av human</w:t>
            </w:r>
            <w:r w:rsidRPr="009D5359">
              <w:softHyphen/>
              <w:t>läkemedel och</w:t>
            </w:r>
            <w:r>
              <w:t xml:space="preserve"> </w:t>
            </w:r>
            <w:r w:rsidRPr="00744B8D">
              <w:t>lagen (</w:t>
            </w:r>
            <w:r>
              <w:t>2020:</w:t>
            </w:r>
            <w:r w:rsidRPr="00744B8D">
              <w:t>000) med kompletter</w:t>
            </w:r>
            <w:r w:rsidRPr="00744B8D">
              <w:softHyphen/>
              <w:t>ande bestämmelser om etisk gransk</w:t>
            </w:r>
            <w:r w:rsidRPr="00744B8D">
              <w:softHyphen/>
              <w:t>ning till EU:s förord</w:t>
            </w:r>
            <w:r w:rsidRPr="00744B8D">
              <w:softHyphen/>
              <w:t>ning</w:t>
            </w:r>
            <w:r>
              <w:t>ar</w:t>
            </w:r>
            <w:r w:rsidRPr="00744B8D">
              <w:t xml:space="preserve"> om medicintekniska produkter</w:t>
            </w:r>
            <w:r>
              <w:t>.</w:t>
            </w:r>
          </w:p>
        </w:tc>
      </w:tr>
      <w:tr w:rsidR="008539B5" w14:paraId="4458B436" w14:textId="77777777" w:rsidTr="008539B5">
        <w:tc>
          <w:tcPr>
            <w:tcW w:w="5000" w:type="pct"/>
            <w:gridSpan w:val="2"/>
            <w:shd w:val="clear" w:color="auto" w:fill="auto"/>
            <w:tcMar>
              <w:left w:w="0" w:type="dxa"/>
            </w:tcMar>
          </w:tcPr>
          <w:p w14:paraId="642DC5A4"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4B04157F" w14:textId="77777777" w:rsidR="008539B5" w:rsidRDefault="008539B5" w:rsidP="008539B5">
            <w:pPr>
              <w:pStyle w:val="Brdtextmedindrag"/>
            </w:pPr>
            <w:r>
              <w:t>2. för uppgift om en enskilds ekonomiska förhållanden, om det kan antas att den enskilde lider skada om uppgiften röjs.</w:t>
            </w:r>
          </w:p>
          <w:p w14:paraId="76B978B5" w14:textId="77777777" w:rsidR="008539B5" w:rsidRDefault="008539B5" w:rsidP="008539B5">
            <w:pPr>
              <w:pStyle w:val="Brdtextmedindrag"/>
            </w:pPr>
            <w:r w:rsidRPr="007269EA">
              <w:t>Sekretessen gäller inte beslut i andra ärenden än sådana som av</w:t>
            </w:r>
            <w:r w:rsidRPr="007269EA">
              <w:softHyphen/>
            </w:r>
            <w:r w:rsidRPr="007269EA">
              <w:softHyphen/>
              <w:t>ser ett yttrande om etisk gransk</w:t>
            </w:r>
            <w:r w:rsidRPr="007269EA">
              <w:softHyphen/>
            </w:r>
            <w:r w:rsidRPr="007269EA">
              <w:softHyphen/>
              <w:t>ning av en ansökan om till</w:t>
            </w:r>
            <w:r w:rsidRPr="007269EA">
              <w:softHyphen/>
            </w:r>
            <w:r w:rsidRPr="007269EA">
              <w:softHyphen/>
              <w:t>stånd att utföra klinisk läke</w:t>
            </w:r>
            <w:r w:rsidRPr="007269EA">
              <w:softHyphen/>
              <w:t>medels</w:t>
            </w:r>
            <w:r w:rsidRPr="007269EA">
              <w:softHyphen/>
            </w:r>
            <w:r w:rsidRPr="007269EA">
              <w:softHyphen/>
              <w:t>prövning. Sekretessen för upp</w:t>
            </w:r>
            <w:r w:rsidRPr="007269EA">
              <w:softHyphen/>
            </w:r>
            <w:r w:rsidRPr="007269EA">
              <w:softHyphen/>
              <w:t>gifter i ett beslut om sådant ytt</w:t>
            </w:r>
            <w:r w:rsidRPr="007269EA">
              <w:softHyphen/>
              <w:t>r</w:t>
            </w:r>
            <w:r w:rsidRPr="007269EA">
              <w:softHyphen/>
              <w:t>ande upphör att gälla när Läke</w:t>
            </w:r>
            <w:r w:rsidRPr="007269EA">
              <w:softHyphen/>
            </w:r>
            <w:r w:rsidRPr="007269EA">
              <w:softHyphen/>
              <w:t>medelsverket fattat be</w:t>
            </w:r>
            <w:r w:rsidRPr="007269EA">
              <w:softHyphen/>
              <w:t>slut i fråga om tillstånd till klin</w:t>
            </w:r>
            <w:r w:rsidRPr="007269EA">
              <w:softHyphen/>
              <w:t>isk läke</w:t>
            </w:r>
            <w:r w:rsidRPr="007269EA">
              <w:softHyphen/>
              <w:t xml:space="preserve">medelsprövning enligt 7 kap. </w:t>
            </w:r>
            <w:r>
              <w:t>7</w:t>
            </w:r>
            <w:r w:rsidRPr="007269EA">
              <w:t> § läkemedelslagen (2015:315), eller tillstånd till sådan prövning ska anses bevilj</w:t>
            </w:r>
            <w:r w:rsidRPr="007269EA">
              <w:softHyphen/>
              <w:t>at enligt artikel 8.6, 14.11, 19.4, 20.8 eller 23.6 i Europa</w:t>
            </w:r>
            <w:r w:rsidRPr="007269EA">
              <w:softHyphen/>
              <w:t>parla</w:t>
            </w:r>
            <w:r w:rsidRPr="007269EA">
              <w:softHyphen/>
              <w:t>ment</w:t>
            </w:r>
            <w:r w:rsidRPr="007269EA">
              <w:softHyphen/>
              <w:t>ets och rådets för</w:t>
            </w:r>
            <w:r w:rsidRPr="007269EA">
              <w:softHyphen/>
              <w:t>ordning (EU) nr 536/2014 av den 16 april 2014 om kliniska prövning</w:t>
            </w:r>
            <w:r w:rsidRPr="007269EA">
              <w:softHyphen/>
              <w:t>ar av humanläkemedel och om upphävande av direktiv 2001/20/EG</w:t>
            </w:r>
            <w:r>
              <w:t>.</w:t>
            </w:r>
          </w:p>
        </w:tc>
      </w:tr>
      <w:tr w:rsidR="008539B5" w14:paraId="5FEDFB23" w14:textId="77777777" w:rsidTr="008539B5">
        <w:tc>
          <w:tcPr>
            <w:tcW w:w="2500" w:type="pct"/>
            <w:shd w:val="clear" w:color="auto" w:fill="auto"/>
            <w:tcMar>
              <w:left w:w="0" w:type="dxa"/>
            </w:tcMar>
          </w:tcPr>
          <w:p w14:paraId="1A064A38" w14:textId="77777777" w:rsidR="008539B5" w:rsidRDefault="008539B5" w:rsidP="008539B5">
            <w:pPr>
              <w:pStyle w:val="Brdtextmedindrag"/>
            </w:pPr>
            <w:r w:rsidRPr="00B7323D">
              <w:t xml:space="preserve">Sekretessen gäller inte </w:t>
            </w:r>
            <w:r w:rsidRPr="007269EA">
              <w:t>heller</w:t>
            </w:r>
            <w:r>
              <w:t xml:space="preserve"> </w:t>
            </w:r>
            <w:r w:rsidRPr="00B7323D">
              <w:t>be</w:t>
            </w:r>
            <w:r w:rsidRPr="00B7323D">
              <w:softHyphen/>
              <w:t>slut i andra ärenden än sådana som avser ett yttrande om etisk gransk</w:t>
            </w:r>
            <w:r>
              <w:softHyphen/>
            </w:r>
            <w:r w:rsidRPr="00B7323D">
              <w:softHyphen/>
              <w:t xml:space="preserve">ning enligt 4 § </w:t>
            </w:r>
            <w:r>
              <w:t>l</w:t>
            </w:r>
            <w:r w:rsidRPr="00B7323D">
              <w:t>agen med kom</w:t>
            </w:r>
            <w:r w:rsidRPr="00B7323D">
              <w:softHyphen/>
            </w:r>
            <w:r>
              <w:softHyphen/>
            </w:r>
            <w:r w:rsidRPr="00B7323D">
              <w:t>pletterande be</w:t>
            </w:r>
            <w:r w:rsidRPr="00B7323D">
              <w:softHyphen/>
              <w:t>stäm</w:t>
            </w:r>
            <w:r w:rsidRPr="00B7323D">
              <w:softHyphen/>
              <w:t>melser om etisk granskning till EU:s för</w:t>
            </w:r>
            <w:r w:rsidRPr="00B7323D">
              <w:softHyphen/>
            </w:r>
            <w:r>
              <w:softHyphen/>
            </w:r>
            <w:r w:rsidRPr="00B7323D">
              <w:t>ord</w:t>
            </w:r>
            <w:r w:rsidRPr="00B7323D">
              <w:softHyphen/>
              <w:t>ning</w:t>
            </w:r>
            <w:r w:rsidRPr="00B7323D">
              <w:softHyphen/>
              <w:t>ar om medicin</w:t>
            </w:r>
            <w:r w:rsidRPr="00B7323D">
              <w:softHyphen/>
              <w:t>tek</w:t>
            </w:r>
            <w:r w:rsidRPr="00B7323D">
              <w:softHyphen/>
              <w:t>niska pro</w:t>
            </w:r>
            <w:r w:rsidRPr="00B7323D">
              <w:softHyphen/>
              <w:t>dukt</w:t>
            </w:r>
            <w:r w:rsidRPr="00B7323D">
              <w:softHyphen/>
              <w:t>er. Sekretessen för uppgifter i ett sådant beslut om ett yttrande om etisk gransk</w:t>
            </w:r>
            <w:r>
              <w:softHyphen/>
            </w:r>
            <w:r w:rsidRPr="00B7323D">
              <w:softHyphen/>
              <w:t>ning upp</w:t>
            </w:r>
            <w:r w:rsidRPr="00B7323D">
              <w:softHyphen/>
              <w:t>hör att gälla när</w:t>
            </w:r>
            <w:r w:rsidRPr="004C14FE">
              <w:t xml:space="preserve"> Läke</w:t>
            </w:r>
            <w:r>
              <w:softHyphen/>
            </w:r>
            <w:r w:rsidRPr="004C14FE">
              <w:t>medels</w:t>
            </w:r>
            <w:r w:rsidRPr="004C14FE">
              <w:softHyphen/>
              <w:t>verket fattat beslut i fråg</w:t>
            </w:r>
            <w:r w:rsidRPr="004C14FE">
              <w:softHyphen/>
              <w:t>an.</w:t>
            </w:r>
            <w:r>
              <w:t xml:space="preserve"> </w:t>
            </w:r>
            <w:r w:rsidRPr="00485B65">
              <w:t>Om Läke</w:t>
            </w:r>
            <w:r w:rsidRPr="00485B65">
              <w:softHyphen/>
              <w:t>medels</w:t>
            </w:r>
            <w:r w:rsidRPr="00485B65">
              <w:softHyphen/>
              <w:t>verk</w:t>
            </w:r>
            <w:r w:rsidRPr="00485B65">
              <w:softHyphen/>
              <w:t>et inte fattar något beslut i ett ärende om väs</w:t>
            </w:r>
            <w:r w:rsidRPr="00485B65">
              <w:softHyphen/>
              <w:t>entlig ändring enligt artikel 75 i Europa</w:t>
            </w:r>
            <w:r w:rsidRPr="00485B65">
              <w:softHyphen/>
              <w:t>parla</w:t>
            </w:r>
            <w:r w:rsidRPr="00485B65">
              <w:softHyphen/>
              <w:t>ment</w:t>
            </w:r>
            <w:r w:rsidRPr="00485B65">
              <w:softHyphen/>
              <w:t>ets och råd</w:t>
            </w:r>
            <w:r w:rsidRPr="00485B65">
              <w:softHyphen/>
              <w:t>ets för</w:t>
            </w:r>
            <w:r w:rsidRPr="00485B65">
              <w:softHyphen/>
              <w:t>ordning (EU) 2017/745 av den 5 april 2017 om medicin</w:t>
            </w:r>
            <w:r w:rsidRPr="00485B65">
              <w:softHyphen/>
              <w:t>tek</w:t>
            </w:r>
            <w:r w:rsidRPr="00485B65">
              <w:softHyphen/>
              <w:t>ni</w:t>
            </w:r>
            <w:r w:rsidRPr="00485B65">
              <w:softHyphen/>
            </w:r>
            <w:r w:rsidRPr="00485B65">
              <w:softHyphen/>
              <w:t>ska pro</w:t>
            </w:r>
            <w:r w:rsidRPr="00485B65">
              <w:softHyphen/>
              <w:t>dukt</w:t>
            </w:r>
            <w:r w:rsidRPr="00485B65">
              <w:softHyphen/>
              <w:t>er, om ändring av direk</w:t>
            </w:r>
            <w:r w:rsidRPr="00485B65">
              <w:softHyphen/>
              <w:t>tiv 2001/83/EG, för</w:t>
            </w:r>
            <w:r w:rsidRPr="00485B65">
              <w:softHyphen/>
              <w:t>ord</w:t>
            </w:r>
            <w:r w:rsidRPr="00485B65">
              <w:softHyphen/>
              <w:t>ning (EG) nr 178/2002 och för</w:t>
            </w:r>
            <w:r w:rsidRPr="00485B65">
              <w:softHyphen/>
              <w:t>ordning (EG) nr 1223/2009 och om upp</w:t>
            </w:r>
            <w:r w:rsidRPr="00485B65">
              <w:softHyphen/>
              <w:t>hävande av rådets direk</w:t>
            </w:r>
            <w:r w:rsidRPr="00485B65">
              <w:softHyphen/>
              <w:t>tiv 90/385/EEG och 93/42/EEG så upphör sekre</w:t>
            </w:r>
            <w:r w:rsidRPr="00485B65">
              <w:softHyphen/>
              <w:t>tessen för Etik</w:t>
            </w:r>
            <w:r>
              <w:softHyphen/>
            </w:r>
            <w:r w:rsidRPr="00485B65">
              <w:t>prövnings</w:t>
            </w:r>
            <w:r w:rsidRPr="00485B65">
              <w:softHyphen/>
              <w:t>myn</w:t>
            </w:r>
            <w:r w:rsidRPr="00485B65">
              <w:softHyphen/>
            </w:r>
            <w:r w:rsidRPr="00485B65">
              <w:softHyphen/>
              <w:t>dighetens beslut om yttrande vid den tidpunkt som anges i artik</w:t>
            </w:r>
            <w:r>
              <w:t>e</w:t>
            </w:r>
            <w:r w:rsidRPr="00485B65">
              <w:t xml:space="preserve">l 75.3 och 75.4 i </w:t>
            </w:r>
            <w:r w:rsidRPr="00485B65">
              <w:rPr>
                <w:i/>
              </w:rPr>
              <w:t>den EU-förordningen</w:t>
            </w:r>
            <w:r>
              <w:rPr>
                <w:i/>
              </w:rPr>
              <w:t>.</w:t>
            </w:r>
          </w:p>
        </w:tc>
        <w:tc>
          <w:tcPr>
            <w:tcW w:w="2500" w:type="pct"/>
            <w:shd w:val="clear" w:color="auto" w:fill="auto"/>
            <w:tcMar>
              <w:right w:w="0" w:type="dxa"/>
            </w:tcMar>
          </w:tcPr>
          <w:p w14:paraId="7E5A0E92" w14:textId="77777777" w:rsidR="008539B5" w:rsidRDefault="008539B5" w:rsidP="008539B5">
            <w:pPr>
              <w:pStyle w:val="Brdtextmedindrag"/>
            </w:pPr>
            <w:r w:rsidRPr="00B7323D">
              <w:t>Sekretessen gäller inte</w:t>
            </w:r>
            <w:r>
              <w:t xml:space="preserve"> </w:t>
            </w:r>
            <w:r w:rsidRPr="007269EA">
              <w:t>heller</w:t>
            </w:r>
            <w:r>
              <w:t xml:space="preserve"> </w:t>
            </w:r>
            <w:r w:rsidRPr="00B7323D">
              <w:t>beslut i andra ärenden än sådana som avser ett yttrande om etisk gransk</w:t>
            </w:r>
            <w:r w:rsidRPr="00B7323D">
              <w:softHyphen/>
              <w:t>ning enligt 4 § lag</w:t>
            </w:r>
            <w:r>
              <w:softHyphen/>
            </w:r>
            <w:r w:rsidRPr="00B7323D">
              <w:t>en med kom</w:t>
            </w:r>
            <w:r w:rsidRPr="00B7323D">
              <w:softHyphen/>
              <w:t>pletterande be</w:t>
            </w:r>
            <w:r w:rsidRPr="00B7323D">
              <w:softHyphen/>
              <w:t>stäm</w:t>
            </w:r>
            <w:r w:rsidRPr="00B7323D">
              <w:softHyphen/>
            </w:r>
            <w:r>
              <w:softHyphen/>
            </w:r>
            <w:r w:rsidRPr="00B7323D">
              <w:t>mels</w:t>
            </w:r>
            <w:r>
              <w:softHyphen/>
            </w:r>
            <w:r w:rsidRPr="00B7323D">
              <w:t>er om etisk gransk</w:t>
            </w:r>
            <w:r>
              <w:softHyphen/>
            </w:r>
            <w:r w:rsidRPr="00B7323D">
              <w:t>ning till EU:s för</w:t>
            </w:r>
            <w:r w:rsidRPr="00B7323D">
              <w:softHyphen/>
              <w:t>ord</w:t>
            </w:r>
            <w:r w:rsidRPr="00B7323D">
              <w:softHyphen/>
              <w:t>ning</w:t>
            </w:r>
            <w:r w:rsidRPr="00B7323D">
              <w:softHyphen/>
              <w:t>ar om medi</w:t>
            </w:r>
            <w:r>
              <w:softHyphen/>
            </w:r>
            <w:r>
              <w:softHyphen/>
            </w:r>
            <w:r w:rsidRPr="00B7323D">
              <w:t>cin</w:t>
            </w:r>
            <w:r>
              <w:softHyphen/>
            </w:r>
            <w:r>
              <w:softHyphen/>
            </w:r>
            <w:r w:rsidRPr="00B7323D">
              <w:softHyphen/>
              <w:t>tek</w:t>
            </w:r>
            <w:r w:rsidRPr="00B7323D">
              <w:softHyphen/>
              <w:t>niska pro</w:t>
            </w:r>
            <w:r w:rsidRPr="00B7323D">
              <w:softHyphen/>
              <w:t>dukt</w:t>
            </w:r>
            <w:r w:rsidRPr="00B7323D">
              <w:softHyphen/>
              <w:t>er. Sek</w:t>
            </w:r>
            <w:r>
              <w:softHyphen/>
            </w:r>
            <w:r w:rsidRPr="00B7323D">
              <w:t>re</w:t>
            </w:r>
            <w:r>
              <w:softHyphen/>
            </w:r>
            <w:r>
              <w:softHyphen/>
            </w:r>
            <w:r w:rsidRPr="00B7323D">
              <w:t>tess</w:t>
            </w:r>
            <w:r>
              <w:softHyphen/>
            </w:r>
            <w:r w:rsidRPr="00B7323D">
              <w:t>en för uppgifter i ett sådant be</w:t>
            </w:r>
            <w:r>
              <w:softHyphen/>
            </w:r>
            <w:r w:rsidRPr="00B7323D">
              <w:t>slut om ett yttrande om etisk gransk</w:t>
            </w:r>
            <w:r>
              <w:softHyphen/>
            </w:r>
            <w:r w:rsidRPr="00B7323D">
              <w:softHyphen/>
              <w:t>ning upp</w:t>
            </w:r>
            <w:r w:rsidRPr="00B7323D">
              <w:softHyphen/>
              <w:t>hör att gälla när</w:t>
            </w:r>
            <w:r w:rsidRPr="004C14FE">
              <w:t xml:space="preserve"> Läke</w:t>
            </w:r>
            <w:r w:rsidRPr="004C14FE">
              <w:softHyphen/>
            </w:r>
            <w:r>
              <w:softHyphen/>
            </w:r>
            <w:r w:rsidRPr="004C14FE">
              <w:t>medels</w:t>
            </w:r>
            <w:r w:rsidRPr="004C14FE">
              <w:softHyphen/>
              <w:t>verket fatt</w:t>
            </w:r>
            <w:r>
              <w:softHyphen/>
            </w:r>
            <w:r w:rsidRPr="004C14FE">
              <w:t>at beslut i fråg</w:t>
            </w:r>
            <w:r w:rsidRPr="00485B65">
              <w:softHyphen/>
              <w:t>an. Om Läke</w:t>
            </w:r>
            <w:r w:rsidRPr="00485B65">
              <w:softHyphen/>
              <w:t>medels</w:t>
            </w:r>
            <w:r w:rsidRPr="00485B65">
              <w:softHyphen/>
              <w:t>verk</w:t>
            </w:r>
            <w:r w:rsidRPr="00485B65">
              <w:softHyphen/>
              <w:t>et inte fattar något beslut i ett ärende om väs</w:t>
            </w:r>
            <w:r w:rsidRPr="00485B65">
              <w:softHyphen/>
              <w:t>entlig ändring enligt artikel 75 i Europa</w:t>
            </w:r>
            <w:r w:rsidRPr="00485B65">
              <w:softHyphen/>
              <w:t>parla</w:t>
            </w:r>
            <w:r w:rsidRPr="00485B65">
              <w:softHyphen/>
              <w:t>ment</w:t>
            </w:r>
            <w:r w:rsidRPr="00485B65">
              <w:softHyphen/>
              <w:t>ets och råd</w:t>
            </w:r>
            <w:r w:rsidRPr="00485B65">
              <w:softHyphen/>
              <w:t>ets för</w:t>
            </w:r>
            <w:r w:rsidRPr="00485B65">
              <w:softHyphen/>
              <w:t>ordning (EU) 2017/745 av den 5 april 2017 om medicin</w:t>
            </w:r>
            <w:r w:rsidRPr="00485B65">
              <w:softHyphen/>
              <w:t>tek</w:t>
            </w:r>
            <w:r>
              <w:softHyphen/>
            </w:r>
            <w:r w:rsidRPr="00485B65">
              <w:softHyphen/>
              <w:t>ni</w:t>
            </w:r>
            <w:r w:rsidRPr="00485B65">
              <w:softHyphen/>
            </w:r>
            <w:r w:rsidRPr="00485B65">
              <w:softHyphen/>
              <w:t>ska pro</w:t>
            </w:r>
            <w:r w:rsidRPr="00485B65">
              <w:softHyphen/>
              <w:t>dukt</w:t>
            </w:r>
            <w:r w:rsidRPr="00485B65">
              <w:softHyphen/>
              <w:t>er, om ändring av direk</w:t>
            </w:r>
            <w:r w:rsidRPr="00485B65">
              <w:softHyphen/>
              <w:t>tiv 2001/83/EG, för</w:t>
            </w:r>
            <w:r w:rsidRPr="00485B65">
              <w:softHyphen/>
              <w:t>ord</w:t>
            </w:r>
            <w:r w:rsidRPr="00485B65">
              <w:softHyphen/>
              <w:t>ning (EG) nr 178/2002 och för</w:t>
            </w:r>
            <w:r w:rsidRPr="00485B65">
              <w:softHyphen/>
              <w:t>ord</w:t>
            </w:r>
            <w:r w:rsidRPr="00485B65">
              <w:softHyphen/>
            </w:r>
            <w:r w:rsidRPr="00485B65">
              <w:softHyphen/>
              <w:t>ning (EG) nr 1223/2009 och om upp</w:t>
            </w:r>
            <w:r>
              <w:softHyphen/>
            </w:r>
            <w:r w:rsidRPr="00485B65">
              <w:softHyphen/>
              <w:t>hävande av rådets direk</w:t>
            </w:r>
            <w:r w:rsidRPr="00485B65">
              <w:softHyphen/>
              <w:t>tiv 90/385/EEG och 93/42/EEG</w:t>
            </w:r>
            <w:r>
              <w:t xml:space="preserve"> </w:t>
            </w:r>
            <w:r w:rsidRPr="00485B65">
              <w:rPr>
                <w:i/>
              </w:rPr>
              <w:t>eller enligt artikel 71 i</w:t>
            </w:r>
            <w:r>
              <w:t xml:space="preserve"> </w:t>
            </w:r>
            <w:r w:rsidRPr="00BC28C8">
              <w:rPr>
                <w:i/>
              </w:rPr>
              <w:t>Europa</w:t>
            </w:r>
            <w:r>
              <w:rPr>
                <w:i/>
              </w:rPr>
              <w:softHyphen/>
            </w:r>
            <w:r w:rsidRPr="00BC28C8">
              <w:rPr>
                <w:i/>
              </w:rPr>
              <w:softHyphen/>
              <w:t>parla</w:t>
            </w:r>
            <w:r>
              <w:rPr>
                <w:i/>
              </w:rPr>
              <w:softHyphen/>
            </w:r>
            <w:r w:rsidRPr="00BC28C8">
              <w:rPr>
                <w:i/>
              </w:rPr>
              <w:softHyphen/>
              <w:t>mentets och rådets för</w:t>
            </w:r>
            <w:r>
              <w:rPr>
                <w:i/>
              </w:rPr>
              <w:softHyphen/>
            </w:r>
            <w:r w:rsidRPr="00BC28C8">
              <w:rPr>
                <w:i/>
              </w:rPr>
              <w:t>ord</w:t>
            </w:r>
            <w:r>
              <w:rPr>
                <w:i/>
              </w:rPr>
              <w:softHyphen/>
            </w:r>
            <w:r w:rsidRPr="00BC28C8">
              <w:rPr>
                <w:i/>
              </w:rPr>
              <w:t>ning (EU) 2017/746 av den 5 april 2017 om medicintek</w:t>
            </w:r>
            <w:r w:rsidRPr="00BC28C8">
              <w:rPr>
                <w:i/>
              </w:rPr>
              <w:softHyphen/>
              <w:t>niska produkter för in vitro-dia</w:t>
            </w:r>
            <w:r w:rsidRPr="00BC28C8">
              <w:rPr>
                <w:i/>
              </w:rPr>
              <w:softHyphen/>
              <w:t>gnostik och om upphävande av direktiv 98/79/EG och kommis</w:t>
            </w:r>
            <w:r w:rsidRPr="00BC28C8">
              <w:rPr>
                <w:i/>
              </w:rPr>
              <w:softHyphen/>
              <w:t>sionens beslut 2010/227/EU</w:t>
            </w:r>
            <w:r w:rsidRPr="00485B65">
              <w:t xml:space="preserve"> så upphör sekretessen för Etikprövnings</w:t>
            </w:r>
            <w:r>
              <w:softHyphen/>
            </w:r>
            <w:r w:rsidRPr="00485B65">
              <w:t>myndighetens beslut om ytt</w:t>
            </w:r>
            <w:r>
              <w:softHyphen/>
            </w:r>
            <w:r w:rsidRPr="00485B65">
              <w:t>rande vid den tidpunkt som anges i artik</w:t>
            </w:r>
            <w:r>
              <w:t>e</w:t>
            </w:r>
            <w:r w:rsidRPr="00485B65">
              <w:t>l 75.3 och 75.4</w:t>
            </w:r>
            <w:r w:rsidRPr="00485B65">
              <w:rPr>
                <w:i/>
              </w:rPr>
              <w:t xml:space="preserve"> i för</w:t>
            </w:r>
            <w:r>
              <w:rPr>
                <w:i/>
              </w:rPr>
              <w:softHyphen/>
            </w:r>
            <w:r w:rsidRPr="00485B65">
              <w:rPr>
                <w:i/>
              </w:rPr>
              <w:t>ordning (EU) 2017/745 eller</w:t>
            </w:r>
            <w:r>
              <w:t xml:space="preserve"> </w:t>
            </w:r>
            <w:r w:rsidRPr="00BC28C8">
              <w:rPr>
                <w:i/>
              </w:rPr>
              <w:t>enligt artik</w:t>
            </w:r>
            <w:r>
              <w:rPr>
                <w:i/>
              </w:rPr>
              <w:t xml:space="preserve">el </w:t>
            </w:r>
            <w:r w:rsidRPr="00BC28C8">
              <w:rPr>
                <w:i/>
              </w:rPr>
              <w:t>71</w:t>
            </w:r>
            <w:r>
              <w:rPr>
                <w:i/>
              </w:rPr>
              <w:t>.3 och 71.4</w:t>
            </w:r>
            <w:r w:rsidRPr="00BC28C8">
              <w:rPr>
                <w:i/>
              </w:rPr>
              <w:t xml:space="preserve"> i</w:t>
            </w:r>
            <w:r>
              <w:rPr>
                <w:i/>
              </w:rPr>
              <w:t xml:space="preserve"> för</w:t>
            </w:r>
            <w:r>
              <w:rPr>
                <w:i/>
              </w:rPr>
              <w:softHyphen/>
              <w:t>ord</w:t>
            </w:r>
            <w:r>
              <w:rPr>
                <w:i/>
              </w:rPr>
              <w:softHyphen/>
              <w:t>ning (EU) 2017/746.</w:t>
            </w:r>
          </w:p>
        </w:tc>
      </w:tr>
    </w:tbl>
    <w:p w14:paraId="47C8508C" w14:textId="77777777" w:rsidR="008539B5" w:rsidRDefault="008539B5" w:rsidP="008539B5">
      <w:pPr>
        <w:pStyle w:val="Brdtextmedindrag"/>
      </w:pPr>
      <w:bookmarkStart w:id="913" w:name="_Hlk21080965"/>
      <w:r w:rsidRPr="008E4BB7">
        <w:t>För uppgift i en allmän handling gäller sekretessen enligt första stycket 1 i högst sjuttio år och enligt första stycket 2 i högst tjugo år.</w:t>
      </w:r>
      <w:bookmarkEnd w:id="913"/>
    </w:p>
    <w:p w14:paraId="6AC6D4BD" w14:textId="77777777" w:rsidR="008539B5" w:rsidRDefault="008539B5" w:rsidP="008539B5">
      <w:pPr>
        <w:pStyle w:val="Brdtextmedindrag"/>
      </w:pPr>
    </w:p>
    <w:p w14:paraId="68DC343E" w14:textId="77777777" w:rsidR="008539B5" w:rsidRDefault="008539B5" w:rsidP="008539B5">
      <w:pPr>
        <w:pStyle w:val="Brdtext"/>
        <w:jc w:val="center"/>
      </w:pPr>
      <w:r>
        <w:t>3 a §</w:t>
      </w:r>
      <w:r w:rsidRPr="00066595">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50C4220" w14:textId="77777777" w:rsidTr="008539B5">
        <w:tc>
          <w:tcPr>
            <w:tcW w:w="2500" w:type="pct"/>
            <w:shd w:val="clear" w:color="auto" w:fill="auto"/>
            <w:tcMar>
              <w:left w:w="0" w:type="dxa"/>
            </w:tcMar>
          </w:tcPr>
          <w:p w14:paraId="62CD29C7" w14:textId="77777777" w:rsidR="008539B5" w:rsidRDefault="008539B5" w:rsidP="008539B5">
            <w:pPr>
              <w:pStyle w:val="Brdtextmedindrag"/>
            </w:pPr>
            <w:r w:rsidRPr="000B7140">
              <w:t>Får en myndighet en uppgift som är sekretessreglerad i 3 § första stycket från Etikprövningsmyndig</w:t>
            </w:r>
            <w:r>
              <w:softHyphen/>
            </w:r>
            <w:r w:rsidRPr="000B7140">
              <w:t>heten för att bistå i den et</w:t>
            </w:r>
            <w:r w:rsidRPr="000B7140">
              <w:softHyphen/>
              <w:t>iska granskningen av en</w:t>
            </w:r>
            <w:r>
              <w:t xml:space="preserve"> </w:t>
            </w:r>
            <w:r w:rsidRPr="000B7140">
              <w:t xml:space="preserve">ansökan </w:t>
            </w:r>
            <w:r w:rsidRPr="00A72385">
              <w:t>eller</w:t>
            </w:r>
            <w:r w:rsidRPr="00A72385">
              <w:rPr>
                <w:i/>
              </w:rPr>
              <w:t xml:space="preserve"> </w:t>
            </w:r>
            <w:r w:rsidRPr="0041231C">
              <w:t>en</w:t>
            </w:r>
            <w:r>
              <w:rPr>
                <w:i/>
              </w:rPr>
              <w:t xml:space="preserve"> </w:t>
            </w:r>
            <w:r w:rsidRPr="00A72385">
              <w:t>anmälan om att genomföra en klinisk pröv</w:t>
            </w:r>
            <w:r>
              <w:softHyphen/>
            </w:r>
            <w:r w:rsidRPr="00A72385">
              <w:t>ning,</w:t>
            </w:r>
            <w:r w:rsidRPr="000B7140">
              <w:t xml:space="preserve"> </w:t>
            </w:r>
            <w:r w:rsidRPr="00856F8A">
              <w:t>eller</w:t>
            </w:r>
            <w:r>
              <w:t xml:space="preserve"> </w:t>
            </w:r>
            <w:r w:rsidRPr="00856F8A">
              <w:t>en ansökan om till</w:t>
            </w:r>
            <w:r>
              <w:softHyphen/>
            </w:r>
            <w:r w:rsidRPr="00856F8A">
              <w:t>stånd att utföra en klinisk läke</w:t>
            </w:r>
            <w:r>
              <w:softHyphen/>
            </w:r>
            <w:r w:rsidRPr="00856F8A">
              <w:t>medelsprövning blir sekre</w:t>
            </w:r>
            <w:r w:rsidRPr="00856F8A">
              <w:softHyphen/>
              <w:t>tess</w:t>
            </w:r>
            <w:r>
              <w:softHyphen/>
            </w:r>
            <w:r w:rsidRPr="00856F8A">
              <w:t>bestämmels</w:t>
            </w:r>
            <w:r w:rsidRPr="00856F8A">
              <w:softHyphen/>
              <w:t>en til</w:t>
            </w:r>
            <w:r w:rsidRPr="000B7140">
              <w:t>lämp</w:t>
            </w:r>
            <w:r>
              <w:softHyphen/>
            </w:r>
            <w:r w:rsidRPr="000B7140">
              <w:t>lig på upp</w:t>
            </w:r>
            <w:r>
              <w:softHyphen/>
            </w:r>
            <w:r w:rsidRPr="000B7140">
              <w:t>giften även hos den mot</w:t>
            </w:r>
            <w:r w:rsidRPr="000B7140">
              <w:softHyphen/>
              <w:t>tag</w:t>
            </w:r>
            <w:r w:rsidRPr="000B7140">
              <w:softHyphen/>
              <w:t>ande myndigheten</w:t>
            </w:r>
            <w:r>
              <w:t>.</w:t>
            </w:r>
          </w:p>
        </w:tc>
        <w:tc>
          <w:tcPr>
            <w:tcW w:w="2500" w:type="pct"/>
            <w:shd w:val="clear" w:color="auto" w:fill="auto"/>
            <w:tcMar>
              <w:right w:w="0" w:type="dxa"/>
            </w:tcMar>
          </w:tcPr>
          <w:p w14:paraId="73C8AFC6" w14:textId="77777777" w:rsidR="008539B5" w:rsidRDefault="008539B5" w:rsidP="008539B5">
            <w:pPr>
              <w:pStyle w:val="Brdtextmedindrag"/>
            </w:pPr>
            <w:r w:rsidRPr="000B7140">
              <w:t>Får en myndighet en uppgift som är sekretessreglerad i 3 § första stycket från Etik</w:t>
            </w:r>
            <w:r>
              <w:softHyphen/>
            </w:r>
            <w:r w:rsidRPr="000B7140">
              <w:t>pröv</w:t>
            </w:r>
            <w:r>
              <w:softHyphen/>
            </w:r>
            <w:r w:rsidRPr="000B7140">
              <w:t>ningsmyndig</w:t>
            </w:r>
            <w:r>
              <w:softHyphen/>
            </w:r>
            <w:r w:rsidRPr="000B7140">
              <w:t>heten för att bistå i den etiska granskningen av en</w:t>
            </w:r>
            <w:r>
              <w:t xml:space="preserve"> </w:t>
            </w:r>
            <w:r w:rsidRPr="000B7140">
              <w:t xml:space="preserve">ansökan </w:t>
            </w:r>
            <w:r w:rsidRPr="00A72385">
              <w:t>eller</w:t>
            </w:r>
            <w:r w:rsidRPr="0041231C">
              <w:t xml:space="preserve"> en</w:t>
            </w:r>
            <w:r>
              <w:rPr>
                <w:i/>
              </w:rPr>
              <w:t xml:space="preserve"> </w:t>
            </w:r>
            <w:r w:rsidRPr="00A72385">
              <w:t>anmälan om att genomföra en klinisk pröv</w:t>
            </w:r>
            <w:r>
              <w:softHyphen/>
            </w:r>
            <w:r w:rsidRPr="00A72385">
              <w:t>ning</w:t>
            </w:r>
            <w:r>
              <w:t xml:space="preserve"> </w:t>
            </w:r>
            <w:r w:rsidRPr="0041231C">
              <w:rPr>
                <w:i/>
              </w:rPr>
              <w:t xml:space="preserve">eller </w:t>
            </w:r>
            <w:r>
              <w:rPr>
                <w:i/>
              </w:rPr>
              <w:t xml:space="preserve">en </w:t>
            </w:r>
            <w:r w:rsidRPr="0041231C">
              <w:rPr>
                <w:i/>
              </w:rPr>
              <w:t>prestandastudie</w:t>
            </w:r>
            <w:r w:rsidRPr="00856F8A">
              <w:t>, eller en ansökan om tillstånd att utföra en klinisk läke</w:t>
            </w:r>
            <w:r w:rsidRPr="00856F8A">
              <w:softHyphen/>
              <w:t>medelsprövning</w:t>
            </w:r>
            <w:r w:rsidRPr="000B7140">
              <w:t xml:space="preserve"> blir sekretess</w:t>
            </w:r>
            <w:r w:rsidRPr="000B7140">
              <w:softHyphen/>
              <w:t>bestämmelsen</w:t>
            </w:r>
            <w:r>
              <w:t xml:space="preserve"> t</w:t>
            </w:r>
            <w:r w:rsidRPr="000B7140">
              <w:t>illämplig på uppgiften även hos den mottag</w:t>
            </w:r>
            <w:r w:rsidRPr="000B7140">
              <w:softHyphen/>
              <w:t>ande myndighete</w:t>
            </w:r>
            <w:r>
              <w:t>n.</w:t>
            </w:r>
          </w:p>
        </w:tc>
      </w:tr>
    </w:tbl>
    <w:p w14:paraId="7251C7EC" w14:textId="77777777" w:rsidR="008539B5" w:rsidRPr="00811E52" w:rsidRDefault="008539B5" w:rsidP="008539B5">
      <w:pPr>
        <w:pStyle w:val="Slutstreck"/>
      </w:pPr>
      <w:r w:rsidRPr="00811E52">
        <w:t>                      </w:t>
      </w:r>
    </w:p>
    <w:p w14:paraId="466FA424" w14:textId="77777777" w:rsidR="008539B5" w:rsidRPr="00830602" w:rsidRDefault="008539B5" w:rsidP="008539B5">
      <w:pPr>
        <w:pStyle w:val="Brdtextmedindrag"/>
      </w:pPr>
      <w:r>
        <w:t>Denna lag träder i kraft den 26 maj 2022.</w:t>
      </w:r>
    </w:p>
    <w:p w14:paraId="43F8D936" w14:textId="77777777" w:rsidR="008539B5" w:rsidRDefault="008539B5" w:rsidP="008539B5">
      <w:pPr>
        <w:pStyle w:val="Brdtextmedindrag"/>
      </w:pPr>
    </w:p>
    <w:p w14:paraId="11A72BEC" w14:textId="77777777" w:rsidR="008539B5" w:rsidRDefault="008539B5" w:rsidP="008539B5">
      <w:pPr>
        <w:pStyle w:val="Rubrik2utannumrering"/>
        <w:spacing w:before="0"/>
        <w:ind w:left="900" w:hanging="900"/>
        <w:sectPr w:rsidR="008539B5" w:rsidSect="008539B5">
          <w:headerReference w:type="even" r:id="rId406"/>
          <w:headerReference w:type="default" r:id="rId407"/>
          <w:footerReference w:type="even" r:id="rId408"/>
          <w:footerReference w:type="default" r:id="rId409"/>
          <w:footerReference w:type="first" r:id="rId410"/>
          <w:footnotePr>
            <w:numRestart w:val="eachSect"/>
          </w:footnotePr>
          <w:type w:val="continuous"/>
          <w:pgSz w:w="9356" w:h="13721" w:code="9"/>
          <w:pgMar w:top="794" w:right="2438" w:bottom="1191" w:left="1021" w:header="0" w:footer="709" w:gutter="0"/>
          <w:cols w:space="708"/>
          <w:docGrid w:linePitch="360"/>
        </w:sectPr>
      </w:pPr>
    </w:p>
    <w:p w14:paraId="3CB1C82E" w14:textId="27696728" w:rsidR="008539B5" w:rsidRDefault="008539B5" w:rsidP="008539B5">
      <w:pPr>
        <w:pStyle w:val="Rubrik2utannumrering"/>
        <w:spacing w:before="0"/>
        <w:ind w:left="900" w:hanging="900"/>
      </w:pPr>
      <w:r>
        <w:t>1.19</w:t>
      </w:r>
      <w:r>
        <w:tab/>
        <w:t>Förslag till lag om ändring i lagen (2011:791) om ackreditering och teknisk kontroll</w:t>
      </w:r>
    </w:p>
    <w:p w14:paraId="0B596534" w14:textId="77777777" w:rsidR="008539B5" w:rsidRDefault="008539B5" w:rsidP="008539B5">
      <w:pPr>
        <w:pStyle w:val="Brdtext"/>
      </w:pPr>
      <w:r>
        <w:t>Härigenom föreskrivs att 9 a § lagen (2011:791) om ackreditering och teknisk kontroll ska ha följande lydelse.</w:t>
      </w:r>
    </w:p>
    <w:p w14:paraId="7F8C4338"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35677E0A" w14:textId="77777777" w:rsidTr="008539B5">
        <w:tc>
          <w:tcPr>
            <w:tcW w:w="2500" w:type="pct"/>
            <w:shd w:val="clear" w:color="auto" w:fill="auto"/>
            <w:tcMar>
              <w:left w:w="0" w:type="dxa"/>
            </w:tcMar>
          </w:tcPr>
          <w:p w14:paraId="42FBB88D"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4DE3C0C7" w14:textId="77777777" w:rsidR="008539B5" w:rsidRPr="005B0E77" w:rsidRDefault="008539B5" w:rsidP="008539B5">
            <w:pPr>
              <w:pStyle w:val="Brdtext"/>
              <w:rPr>
                <w:i/>
              </w:rPr>
            </w:pPr>
            <w:r w:rsidRPr="005B0E77">
              <w:rPr>
                <w:i/>
              </w:rPr>
              <w:t>Föreslagen lydelse</w:t>
            </w:r>
          </w:p>
        </w:tc>
      </w:tr>
    </w:tbl>
    <w:p w14:paraId="5E5B271D" w14:textId="77777777" w:rsidR="008539B5" w:rsidRDefault="008539B5" w:rsidP="008539B5">
      <w:pPr>
        <w:pStyle w:val="Brdtext"/>
        <w:jc w:val="center"/>
      </w:pPr>
    </w:p>
    <w:p w14:paraId="69F8696F" w14:textId="77777777" w:rsidR="008539B5" w:rsidRDefault="008539B5" w:rsidP="008539B5">
      <w:pPr>
        <w:pStyle w:val="Brdtext"/>
        <w:jc w:val="center"/>
      </w:pPr>
      <w:r>
        <w:t>9 a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A187F44" w14:textId="77777777" w:rsidTr="008539B5">
        <w:tc>
          <w:tcPr>
            <w:tcW w:w="2500" w:type="pct"/>
            <w:shd w:val="clear" w:color="auto" w:fill="auto"/>
            <w:tcMar>
              <w:left w:w="0" w:type="dxa"/>
            </w:tcMar>
          </w:tcPr>
          <w:p w14:paraId="79F1C8B9" w14:textId="77777777" w:rsidR="008539B5" w:rsidRDefault="008539B5" w:rsidP="008539B5">
            <w:pPr>
              <w:pStyle w:val="Brdtextmedindrag"/>
            </w:pPr>
            <w:r w:rsidRPr="00132611">
              <w:t>Bestämmelserna</w:t>
            </w:r>
            <w:r>
              <w:t xml:space="preserve"> i 7–9 </w:t>
            </w:r>
            <w:r w:rsidRPr="003F5E25">
              <w:t>§§ gäller inte organ för bedömning av över</w:t>
            </w:r>
            <w:r>
              <w:softHyphen/>
            </w:r>
            <w:r w:rsidRPr="003F5E25">
              <w:t>ensstämmelse som utses och anmäls enligt Europa</w:t>
            </w:r>
            <w:r>
              <w:softHyphen/>
            </w:r>
            <w:r w:rsidRPr="003F5E25">
              <w:t>parla</w:t>
            </w:r>
            <w:r>
              <w:softHyphen/>
            </w:r>
            <w:r w:rsidRPr="003F5E25">
              <w:t>ment</w:t>
            </w:r>
            <w:r>
              <w:softHyphen/>
            </w:r>
            <w:r w:rsidRPr="003F5E25">
              <w:t>ets och rådets förordning (EU) 2017/745 av den 5 april 2017 om medi</w:t>
            </w:r>
            <w:r>
              <w:softHyphen/>
            </w:r>
            <w:r w:rsidRPr="003F5E25">
              <w:t>cin</w:t>
            </w:r>
            <w:r>
              <w:softHyphen/>
            </w:r>
            <w:r w:rsidRPr="003F5E25">
              <w:t>tekniska pro</w:t>
            </w:r>
            <w:r>
              <w:softHyphen/>
            </w:r>
            <w:r w:rsidRPr="003F5E25">
              <w:t>dukt</w:t>
            </w:r>
            <w:r>
              <w:softHyphen/>
            </w:r>
            <w:r w:rsidRPr="003F5E25">
              <w:t>er, om ändring av direktiv 2001/83/EG, för</w:t>
            </w:r>
            <w:r>
              <w:softHyphen/>
            </w:r>
            <w:r w:rsidRPr="003F5E25">
              <w:t>ord</w:t>
            </w:r>
            <w:r>
              <w:softHyphen/>
            </w:r>
            <w:r w:rsidRPr="003F5E25">
              <w:t>ning (EG) nr 178/2002 och förordning (EG) nr 1223/2009 och om upp</w:t>
            </w:r>
            <w:r>
              <w:softHyphen/>
            </w:r>
            <w:r w:rsidRPr="003F5E25">
              <w:t>hävande av rådets direktiv 90/385/EEG och 93/42/EEG och Europaparlamentets och råd</w:t>
            </w:r>
            <w:r>
              <w:softHyphen/>
            </w:r>
            <w:r w:rsidRPr="003F5E25">
              <w:t>ets förordning (EU) 2017/746 av den 5 april 2017 om med</w:t>
            </w:r>
            <w:r>
              <w:softHyphen/>
            </w:r>
            <w:r w:rsidRPr="003F5E25">
              <w:t>i</w:t>
            </w:r>
            <w:r>
              <w:softHyphen/>
            </w:r>
            <w:r w:rsidRPr="003F5E25">
              <w:t>cintekniska produkter för in vitro-dia</w:t>
            </w:r>
            <w:r>
              <w:softHyphen/>
            </w:r>
            <w:r w:rsidRPr="003F5E25">
              <w:t>gnos</w:t>
            </w:r>
            <w:r>
              <w:softHyphen/>
            </w:r>
            <w:r w:rsidRPr="003F5E25">
              <w:t>tik och om upp</w:t>
            </w:r>
            <w:r>
              <w:softHyphen/>
            </w:r>
            <w:r w:rsidRPr="003F5E25">
              <w:t>häv</w:t>
            </w:r>
            <w:r>
              <w:softHyphen/>
            </w:r>
            <w:r w:rsidRPr="003F5E25">
              <w:t>ande av direktiv 98/79/EG och komm</w:t>
            </w:r>
            <w:r>
              <w:softHyphen/>
            </w:r>
            <w:r w:rsidRPr="003F5E25">
              <w:t>is</w:t>
            </w:r>
            <w:r>
              <w:softHyphen/>
            </w:r>
            <w:r w:rsidRPr="003F5E25">
              <w:t>sionens beslut 2010/227/EU</w:t>
            </w:r>
            <w:r>
              <w:t>.</w:t>
            </w:r>
          </w:p>
        </w:tc>
        <w:tc>
          <w:tcPr>
            <w:tcW w:w="2500" w:type="pct"/>
            <w:shd w:val="clear" w:color="auto" w:fill="auto"/>
            <w:tcMar>
              <w:right w:w="0" w:type="dxa"/>
            </w:tcMar>
          </w:tcPr>
          <w:p w14:paraId="4BAE55A5" w14:textId="77777777" w:rsidR="008539B5" w:rsidRDefault="008539B5" w:rsidP="008539B5">
            <w:pPr>
              <w:pStyle w:val="Brdtextmedindrag"/>
            </w:pPr>
            <w:bookmarkStart w:id="914" w:name="_Hlk21082994"/>
            <w:r w:rsidRPr="00132611">
              <w:t>Bestämmelserna</w:t>
            </w:r>
            <w:r>
              <w:t xml:space="preserve"> i 7–9 </w:t>
            </w:r>
            <w:r w:rsidRPr="003F5E25">
              <w:t>§§ gäller inte organ för bedömning av över</w:t>
            </w:r>
            <w:r>
              <w:softHyphen/>
            </w:r>
            <w:r w:rsidRPr="003F5E25">
              <w:t>ensstämmelse som utses och anmäls enligt Europaparla</w:t>
            </w:r>
            <w:r>
              <w:softHyphen/>
            </w:r>
            <w:r w:rsidRPr="003F5E25">
              <w:t>ment</w:t>
            </w:r>
            <w:r>
              <w:softHyphen/>
            </w:r>
            <w:r w:rsidRPr="003F5E25">
              <w:t>ets och rådets förordning (EU) 2017/745 av den 5 april 2017 om medi</w:t>
            </w:r>
            <w:r>
              <w:softHyphen/>
            </w:r>
            <w:r w:rsidRPr="003F5E25">
              <w:t>cin</w:t>
            </w:r>
            <w:r>
              <w:softHyphen/>
            </w:r>
            <w:r w:rsidRPr="003F5E25">
              <w:t>tekniska pro</w:t>
            </w:r>
            <w:r>
              <w:softHyphen/>
            </w:r>
            <w:r w:rsidRPr="003F5E25">
              <w:t>dukt</w:t>
            </w:r>
            <w:r>
              <w:softHyphen/>
            </w:r>
            <w:r w:rsidRPr="003F5E25">
              <w:t>er, om ändring av direktiv 2001/83/EG, för</w:t>
            </w:r>
            <w:r>
              <w:softHyphen/>
            </w:r>
            <w:r w:rsidRPr="003F5E25">
              <w:t>ord</w:t>
            </w:r>
            <w:r>
              <w:softHyphen/>
            </w:r>
            <w:r w:rsidRPr="003F5E25">
              <w:t>ning (EG) nr 178/2002 och förordning (EG) nr 1223/2009 och om upp</w:t>
            </w:r>
            <w:r>
              <w:softHyphen/>
            </w:r>
            <w:r w:rsidRPr="003F5E25">
              <w:t>hävande av rådets direktiv 90/385/EEG och 93/42/EEG och Europaparlamentets och råd</w:t>
            </w:r>
            <w:r>
              <w:softHyphen/>
            </w:r>
            <w:r w:rsidRPr="003F5E25">
              <w:t>ets förordning (EU) 2017/746 av den 5 april 2017 om med</w:t>
            </w:r>
            <w:r>
              <w:softHyphen/>
            </w:r>
            <w:r w:rsidRPr="003F5E25">
              <w:t>icintekniska produkter för in vitro-dia</w:t>
            </w:r>
            <w:r>
              <w:softHyphen/>
            </w:r>
            <w:r w:rsidRPr="003F5E25">
              <w:t>gnos</w:t>
            </w:r>
            <w:r>
              <w:softHyphen/>
            </w:r>
            <w:r w:rsidRPr="003F5E25">
              <w:t>tik och om upp</w:t>
            </w:r>
            <w:r>
              <w:softHyphen/>
            </w:r>
            <w:r w:rsidRPr="003F5E25">
              <w:t>häv</w:t>
            </w:r>
            <w:r>
              <w:softHyphen/>
            </w:r>
            <w:r w:rsidRPr="003F5E25">
              <w:t>ande av direktiv 98/79/EG och komm</w:t>
            </w:r>
            <w:r>
              <w:softHyphen/>
            </w:r>
            <w:r w:rsidRPr="003F5E25">
              <w:t>is</w:t>
            </w:r>
            <w:r>
              <w:softHyphen/>
            </w:r>
            <w:r w:rsidRPr="003F5E25">
              <w:t>sionens beslut 2010/227/EU.</w:t>
            </w:r>
            <w:r>
              <w:t xml:space="preserve"> </w:t>
            </w:r>
            <w:r w:rsidRPr="00B02212">
              <w:rPr>
                <w:i/>
              </w:rPr>
              <w:t xml:space="preserve">Bestämmelser om </w:t>
            </w:r>
            <w:r>
              <w:rPr>
                <w:i/>
              </w:rPr>
              <w:t xml:space="preserve">dessa organ och myndigheter med ansvar för anmälda organ </w:t>
            </w:r>
            <w:r w:rsidRPr="00B02212">
              <w:rPr>
                <w:i/>
              </w:rPr>
              <w:t>finns i stället i dessa EU-förordningar</w:t>
            </w:r>
            <w:bookmarkEnd w:id="914"/>
            <w:r>
              <w:rPr>
                <w:i/>
              </w:rPr>
              <w:t>.</w:t>
            </w:r>
          </w:p>
        </w:tc>
      </w:tr>
      <w:tr w:rsidR="008539B5" w14:paraId="427D5FA3" w14:textId="77777777" w:rsidTr="008539B5">
        <w:tc>
          <w:tcPr>
            <w:tcW w:w="2500" w:type="pct"/>
            <w:shd w:val="clear" w:color="auto" w:fill="auto"/>
            <w:tcMar>
              <w:left w:w="0" w:type="dxa"/>
            </w:tcMar>
          </w:tcPr>
          <w:p w14:paraId="18D75C3A" w14:textId="77777777" w:rsidR="008539B5" w:rsidRDefault="008539B5" w:rsidP="008539B5">
            <w:pPr>
              <w:pStyle w:val="Brdtextmedindrag"/>
            </w:pPr>
            <w:r w:rsidRPr="00B02212">
              <w:rPr>
                <w:i/>
              </w:rPr>
              <w:t>Bestämmelser om ansvarig myn</w:t>
            </w:r>
            <w:r w:rsidRPr="00B02212">
              <w:rPr>
                <w:i/>
              </w:rPr>
              <w:softHyphen/>
              <w:t>dighet för att utse och an</w:t>
            </w:r>
            <w:r w:rsidRPr="00B02212">
              <w:rPr>
                <w:i/>
              </w:rPr>
              <w:softHyphen/>
              <w:t>mäla org</w:t>
            </w:r>
            <w:r>
              <w:rPr>
                <w:i/>
              </w:rPr>
              <w:softHyphen/>
            </w:r>
            <w:r w:rsidRPr="00B02212">
              <w:rPr>
                <w:i/>
              </w:rPr>
              <w:t>an enligt Europa</w:t>
            </w:r>
            <w:r w:rsidRPr="00B02212">
              <w:rPr>
                <w:i/>
              </w:rPr>
              <w:softHyphen/>
              <w:t>parla</w:t>
            </w:r>
            <w:r w:rsidRPr="00B02212">
              <w:rPr>
                <w:i/>
              </w:rPr>
              <w:softHyphen/>
              <w:t>ment</w:t>
            </w:r>
            <w:r w:rsidRPr="00B02212">
              <w:rPr>
                <w:i/>
              </w:rPr>
              <w:softHyphen/>
              <w:t>ets och rådets för</w:t>
            </w:r>
            <w:r w:rsidRPr="00B02212">
              <w:rPr>
                <w:i/>
              </w:rPr>
              <w:softHyphen/>
              <w:t>ordning (EU) 2017/745 och Europa</w:t>
            </w:r>
            <w:r w:rsidRPr="00B02212">
              <w:rPr>
                <w:i/>
              </w:rPr>
              <w:softHyphen/>
              <w:t>parla</w:t>
            </w:r>
            <w:r w:rsidRPr="00B02212">
              <w:rPr>
                <w:i/>
              </w:rPr>
              <w:softHyphen/>
              <w:t>ment</w:t>
            </w:r>
            <w:r>
              <w:rPr>
                <w:i/>
              </w:rPr>
              <w:softHyphen/>
            </w:r>
            <w:r w:rsidRPr="00B02212">
              <w:rPr>
                <w:i/>
              </w:rPr>
              <w:t>ets och rådets förord</w:t>
            </w:r>
            <w:r w:rsidRPr="00B02212">
              <w:rPr>
                <w:i/>
              </w:rPr>
              <w:softHyphen/>
              <w:t>ning (EU) 2017/746 finns i lagen (1993:584) om medicin</w:t>
            </w:r>
            <w:r w:rsidRPr="00B02212">
              <w:rPr>
                <w:i/>
              </w:rPr>
              <w:softHyphen/>
              <w:t>tek</w:t>
            </w:r>
            <w:r w:rsidRPr="00B02212">
              <w:rPr>
                <w:i/>
              </w:rPr>
              <w:softHyphen/>
              <w:t>niska produkter</w:t>
            </w:r>
          </w:p>
        </w:tc>
        <w:tc>
          <w:tcPr>
            <w:tcW w:w="2500" w:type="pct"/>
            <w:shd w:val="clear" w:color="auto" w:fill="auto"/>
            <w:tcMar>
              <w:right w:w="0" w:type="dxa"/>
            </w:tcMar>
          </w:tcPr>
          <w:p w14:paraId="18F9CEC0" w14:textId="77777777" w:rsidR="008539B5" w:rsidRDefault="008539B5" w:rsidP="008539B5">
            <w:pPr>
              <w:pStyle w:val="Brdtextmedindrag"/>
            </w:pPr>
          </w:p>
        </w:tc>
      </w:tr>
    </w:tbl>
    <w:p w14:paraId="5ECAB96B" w14:textId="77777777" w:rsidR="008539B5" w:rsidRPr="00811E52" w:rsidRDefault="008539B5" w:rsidP="008539B5">
      <w:pPr>
        <w:pStyle w:val="Slutstreck"/>
      </w:pPr>
      <w:r w:rsidRPr="00811E52">
        <w:t>                      </w:t>
      </w:r>
    </w:p>
    <w:p w14:paraId="22382978" w14:textId="77777777" w:rsidR="008539B5" w:rsidRPr="00830602" w:rsidRDefault="008539B5" w:rsidP="008539B5">
      <w:pPr>
        <w:pStyle w:val="Brdtextmedindrag"/>
      </w:pPr>
      <w:r>
        <w:t>Denna lag träder i kraft den 26 maj 2020.</w:t>
      </w:r>
    </w:p>
    <w:p w14:paraId="5F9BB423" w14:textId="77777777" w:rsidR="008539B5" w:rsidRDefault="008539B5" w:rsidP="008539B5">
      <w:pPr>
        <w:pStyle w:val="Brdtextmedindrag"/>
      </w:pPr>
    </w:p>
    <w:p w14:paraId="79AF1DAF" w14:textId="77777777" w:rsidR="008539B5" w:rsidRDefault="008539B5" w:rsidP="008539B5">
      <w:pPr>
        <w:pStyle w:val="Rubrik2utannumrering"/>
        <w:spacing w:before="0"/>
        <w:ind w:left="900" w:hanging="900"/>
        <w:sectPr w:rsidR="008539B5" w:rsidSect="008539B5">
          <w:headerReference w:type="even" r:id="rId411"/>
          <w:headerReference w:type="default" r:id="rId412"/>
          <w:footerReference w:type="even" r:id="rId413"/>
          <w:footerReference w:type="default" r:id="rId414"/>
          <w:footerReference w:type="first" r:id="rId415"/>
          <w:pgSz w:w="9356" w:h="13721" w:code="9"/>
          <w:pgMar w:top="794" w:right="2438" w:bottom="1191" w:left="1021" w:header="0" w:footer="709" w:gutter="0"/>
          <w:cols w:space="708"/>
          <w:docGrid w:linePitch="360"/>
        </w:sectPr>
      </w:pPr>
    </w:p>
    <w:p w14:paraId="735A90DB" w14:textId="554CADA9" w:rsidR="008539B5" w:rsidRDefault="008539B5" w:rsidP="008539B5">
      <w:pPr>
        <w:pStyle w:val="Rubrik2utannumrering"/>
        <w:spacing w:before="0"/>
        <w:ind w:left="900" w:hanging="900"/>
      </w:pPr>
      <w:r>
        <w:t>1.20</w:t>
      </w:r>
      <w:r>
        <w:tab/>
        <w:t>Förslag till lag om ändring i läkemedelslagen (2015:315)</w:t>
      </w:r>
    </w:p>
    <w:p w14:paraId="74742235" w14:textId="77777777" w:rsidR="008539B5" w:rsidRDefault="008539B5" w:rsidP="008539B5">
      <w:pPr>
        <w:pStyle w:val="Brdtext"/>
      </w:pPr>
      <w:r>
        <w:t>Härigenom föreskrivs att 4 kap. 3 § läkemedelslagen (2015:315) ska ha följande lydelse.</w:t>
      </w:r>
    </w:p>
    <w:p w14:paraId="265146D0"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67F11A34" w14:textId="77777777" w:rsidTr="008539B5">
        <w:tc>
          <w:tcPr>
            <w:tcW w:w="2500" w:type="pct"/>
            <w:shd w:val="clear" w:color="auto" w:fill="auto"/>
            <w:tcMar>
              <w:left w:w="0" w:type="dxa"/>
            </w:tcMar>
          </w:tcPr>
          <w:p w14:paraId="17166146"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509E6763" w14:textId="77777777" w:rsidR="008539B5" w:rsidRPr="005B0E77" w:rsidRDefault="008539B5" w:rsidP="008539B5">
            <w:pPr>
              <w:pStyle w:val="Brdtext"/>
              <w:rPr>
                <w:i/>
              </w:rPr>
            </w:pPr>
            <w:r w:rsidRPr="005B0E77">
              <w:rPr>
                <w:i/>
              </w:rPr>
              <w:t>Föreslagen lydelse</w:t>
            </w:r>
          </w:p>
        </w:tc>
      </w:tr>
    </w:tbl>
    <w:p w14:paraId="2787238B" w14:textId="77777777" w:rsidR="008539B5" w:rsidRDefault="008539B5" w:rsidP="008539B5">
      <w:pPr>
        <w:pStyle w:val="Brdtext"/>
        <w:spacing w:before="230"/>
        <w:jc w:val="center"/>
        <w:rPr>
          <w:b/>
        </w:rPr>
      </w:pPr>
      <w:r>
        <w:rPr>
          <w:b/>
        </w:rPr>
        <w:t>4 kap.</w:t>
      </w:r>
    </w:p>
    <w:p w14:paraId="066B5F7F" w14:textId="77777777" w:rsidR="008539B5" w:rsidRDefault="008539B5" w:rsidP="008539B5">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A12F676" w14:textId="77777777" w:rsidTr="008539B5">
        <w:tc>
          <w:tcPr>
            <w:tcW w:w="2500" w:type="pct"/>
            <w:shd w:val="clear" w:color="auto" w:fill="auto"/>
            <w:tcMar>
              <w:left w:w="0" w:type="dxa"/>
            </w:tcMar>
          </w:tcPr>
          <w:p w14:paraId="603B3000" w14:textId="77777777" w:rsidR="008539B5" w:rsidRDefault="008539B5" w:rsidP="008539B5">
            <w:pPr>
              <w:pStyle w:val="Brdtextmedindrag"/>
            </w:pPr>
            <w:r w:rsidRPr="00F83188">
              <w:t>Om ett läkemedel som omfattas av sjukhusundantag innehål</w:t>
            </w:r>
            <w:r>
              <w:t>l</w:t>
            </w:r>
            <w:r w:rsidRPr="00F83188">
              <w:t xml:space="preserve">er en </w:t>
            </w:r>
            <w:r w:rsidRPr="00F2738F">
              <w:rPr>
                <w:i/>
              </w:rPr>
              <w:t>medicinteknisk</w:t>
            </w:r>
            <w:r w:rsidRPr="00F83188">
              <w:t xml:space="preserve"> pro</w:t>
            </w:r>
            <w:r>
              <w:t xml:space="preserve">dukt enligt </w:t>
            </w:r>
            <w:r w:rsidRPr="009B78B2">
              <w:rPr>
                <w:i/>
              </w:rPr>
              <w:t>2 § lagen (1993:584) om medicin</w:t>
            </w:r>
            <w:r>
              <w:rPr>
                <w:i/>
              </w:rPr>
              <w:softHyphen/>
            </w:r>
            <w:r w:rsidRPr="009B78B2">
              <w:rPr>
                <w:i/>
              </w:rPr>
              <w:t>tekniska produkter</w:t>
            </w:r>
            <w:r w:rsidRPr="00F83188">
              <w:t xml:space="preserve">, ska </w:t>
            </w:r>
            <w:r w:rsidRPr="00F2738F">
              <w:rPr>
                <w:i/>
              </w:rPr>
              <w:t>denna produkt</w:t>
            </w:r>
            <w:r w:rsidRPr="00F83188">
              <w:t xml:space="preserve"> uppfylla de </w:t>
            </w:r>
            <w:r w:rsidRPr="00972340">
              <w:rPr>
                <w:i/>
              </w:rPr>
              <w:t>väs</w:t>
            </w:r>
            <w:r w:rsidRPr="00972340">
              <w:rPr>
                <w:i/>
              </w:rPr>
              <w:softHyphen/>
              <w:t>entliga</w:t>
            </w:r>
            <w:r w:rsidRPr="00F83188">
              <w:t xml:space="preserve"> krav som avses</w:t>
            </w:r>
            <w:r w:rsidRPr="009B78B2">
              <w:t xml:space="preserve"> i</w:t>
            </w:r>
            <w:r w:rsidRPr="009B78B2">
              <w:rPr>
                <w:i/>
              </w:rPr>
              <w:t xml:space="preserve"> föreskrifter som har meddelats med stöd av 6 § samma lag</w:t>
            </w:r>
          </w:p>
        </w:tc>
        <w:tc>
          <w:tcPr>
            <w:tcW w:w="2500" w:type="pct"/>
            <w:shd w:val="clear" w:color="auto" w:fill="auto"/>
            <w:tcMar>
              <w:right w:w="0" w:type="dxa"/>
            </w:tcMar>
          </w:tcPr>
          <w:p w14:paraId="59AD57ED" w14:textId="77777777" w:rsidR="008539B5" w:rsidRDefault="008539B5" w:rsidP="008539B5">
            <w:pPr>
              <w:pStyle w:val="Brdtextmedindrag"/>
            </w:pPr>
            <w:r w:rsidRPr="00F83188">
              <w:t xml:space="preserve">Om ett </w:t>
            </w:r>
            <w:r w:rsidRPr="00132611">
              <w:t>läkemedel</w:t>
            </w:r>
            <w:r w:rsidRPr="00F83188">
              <w:t xml:space="preserve"> som om</w:t>
            </w:r>
            <w:r>
              <w:softHyphen/>
            </w:r>
            <w:r w:rsidRPr="00F83188">
              <w:t>fattas av sjukhusundantag inne</w:t>
            </w:r>
            <w:r>
              <w:softHyphen/>
            </w:r>
            <w:r w:rsidRPr="00F83188">
              <w:t xml:space="preserve">håller </w:t>
            </w:r>
            <w:r w:rsidRPr="006576F6">
              <w:rPr>
                <w:i/>
              </w:rPr>
              <w:t>en pro</w:t>
            </w:r>
            <w:r w:rsidRPr="006576F6">
              <w:rPr>
                <w:i/>
              </w:rPr>
              <w:softHyphen/>
              <w:t>dukt som omfattas av Europaparlamentets och rådets förordning (EU) 2017/745 av den 5 april 2017 om medicintek</w:t>
            </w:r>
            <w:r w:rsidRPr="006576F6">
              <w:rPr>
                <w:i/>
              </w:rPr>
              <w:softHyphen/>
              <w:t>niska produkter, om ändring av direktiv 2001/83/EG, förordning (EG) nr 178/2002 och förord</w:t>
            </w:r>
            <w:r w:rsidRPr="006576F6">
              <w:rPr>
                <w:i/>
              </w:rPr>
              <w:softHyphen/>
              <w:t>ning (EG) nr 1223/2009 och om upphävande av rådets direktiv 90/385/EEG och 93/42/EEG</w:t>
            </w:r>
            <w:r>
              <w:t>,</w:t>
            </w:r>
            <w:r w:rsidRPr="00F83188">
              <w:t xml:space="preserve"> ska </w:t>
            </w:r>
            <w:r w:rsidRPr="00972340">
              <w:rPr>
                <w:i/>
              </w:rPr>
              <w:t>produkten</w:t>
            </w:r>
            <w:r w:rsidRPr="00F83188">
              <w:t xml:space="preserve"> uppfylla de </w:t>
            </w:r>
            <w:r w:rsidRPr="00972340">
              <w:rPr>
                <w:i/>
              </w:rPr>
              <w:t>allmänna</w:t>
            </w:r>
            <w:r w:rsidRPr="008A4357">
              <w:t xml:space="preserve"> </w:t>
            </w:r>
            <w:r w:rsidRPr="00182A7D">
              <w:t>krav</w:t>
            </w:r>
            <w:r w:rsidRPr="00182A7D">
              <w:rPr>
                <w:i/>
              </w:rPr>
              <w:t xml:space="preserve"> på</w:t>
            </w:r>
            <w:r w:rsidRPr="00972340">
              <w:rPr>
                <w:i/>
              </w:rPr>
              <w:t xml:space="preserve"> säkerhet och prestanda </w:t>
            </w:r>
            <w:r w:rsidRPr="00F83188">
              <w:t>som avses i</w:t>
            </w:r>
            <w:r w:rsidRPr="009B78B2">
              <w:t xml:space="preserve"> </w:t>
            </w:r>
            <w:r w:rsidRPr="00972340">
              <w:rPr>
                <w:i/>
              </w:rPr>
              <w:t xml:space="preserve">artikel 5.2 </w:t>
            </w:r>
            <w:r>
              <w:rPr>
                <w:i/>
              </w:rPr>
              <w:t xml:space="preserve">i </w:t>
            </w:r>
            <w:r w:rsidRPr="00972340">
              <w:rPr>
                <w:i/>
              </w:rPr>
              <w:t>den förordningen</w:t>
            </w:r>
            <w:r>
              <w:rPr>
                <w:i/>
              </w:rPr>
              <w:t>.</w:t>
            </w:r>
          </w:p>
        </w:tc>
      </w:tr>
    </w:tbl>
    <w:p w14:paraId="74860520" w14:textId="77777777" w:rsidR="008539B5" w:rsidRPr="00811E52" w:rsidRDefault="008539B5" w:rsidP="008539B5">
      <w:pPr>
        <w:pStyle w:val="Slutstreck"/>
      </w:pPr>
      <w:r w:rsidRPr="00811E52">
        <w:t>                      </w:t>
      </w:r>
    </w:p>
    <w:p w14:paraId="547F8AEB" w14:textId="77777777" w:rsidR="008539B5" w:rsidRPr="00830602" w:rsidRDefault="008539B5" w:rsidP="008539B5">
      <w:pPr>
        <w:pStyle w:val="Brdtextmedindrag"/>
      </w:pPr>
      <w:r>
        <w:t>Denna lag träder i kraft den 26 maj 2020.</w:t>
      </w:r>
    </w:p>
    <w:p w14:paraId="3C014199" w14:textId="77777777" w:rsidR="008539B5" w:rsidRDefault="008539B5" w:rsidP="008539B5">
      <w:pPr>
        <w:pStyle w:val="Brdtextmedindrag"/>
      </w:pPr>
    </w:p>
    <w:p w14:paraId="3EB635D6" w14:textId="77777777" w:rsidR="008539B5" w:rsidRDefault="008539B5" w:rsidP="008539B5">
      <w:pPr>
        <w:pStyle w:val="Rubrik2utannumrering"/>
        <w:spacing w:before="0"/>
        <w:ind w:left="900" w:hanging="900"/>
        <w:sectPr w:rsidR="008539B5" w:rsidSect="008539B5">
          <w:headerReference w:type="even" r:id="rId416"/>
          <w:headerReference w:type="default" r:id="rId417"/>
          <w:footerReference w:type="even" r:id="rId418"/>
          <w:footerReference w:type="default" r:id="rId419"/>
          <w:footerReference w:type="first" r:id="rId420"/>
          <w:pgSz w:w="9356" w:h="13721" w:code="9"/>
          <w:pgMar w:top="794" w:right="2438" w:bottom="1191" w:left="1021" w:header="0" w:footer="709" w:gutter="0"/>
          <w:cols w:space="708"/>
          <w:docGrid w:linePitch="360"/>
        </w:sectPr>
      </w:pPr>
    </w:p>
    <w:p w14:paraId="173E5776" w14:textId="4E12B4FD" w:rsidR="008539B5" w:rsidRDefault="008539B5" w:rsidP="008539B5">
      <w:pPr>
        <w:pStyle w:val="Rubrik2utannumrering"/>
        <w:spacing w:before="0"/>
        <w:ind w:left="900" w:hanging="900"/>
      </w:pPr>
      <w:r>
        <w:t>1.21</w:t>
      </w:r>
      <w:r>
        <w:tab/>
        <w:t>Förslag till lag om ändring i lagen (2018:696) om skatt på vissa nikotinhaltiga produkter</w:t>
      </w:r>
    </w:p>
    <w:p w14:paraId="4DAE0B47" w14:textId="77777777" w:rsidR="008539B5" w:rsidRDefault="008539B5" w:rsidP="008539B5">
      <w:pPr>
        <w:pStyle w:val="Brdtext"/>
      </w:pPr>
      <w:r>
        <w:t>Härigenom föreskrivs att 5 § lagen (2018:696) om skatt på vissa nikotinhaltiga produkter ska ha följande lydelse.</w:t>
      </w:r>
    </w:p>
    <w:p w14:paraId="28F39296"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742B062C" w14:textId="77777777" w:rsidTr="008539B5">
        <w:tc>
          <w:tcPr>
            <w:tcW w:w="2500" w:type="pct"/>
            <w:shd w:val="clear" w:color="auto" w:fill="auto"/>
            <w:tcMar>
              <w:left w:w="0" w:type="dxa"/>
            </w:tcMar>
          </w:tcPr>
          <w:p w14:paraId="234B5EA2"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1D7A3409" w14:textId="77777777" w:rsidR="008539B5" w:rsidRPr="005B0E77" w:rsidRDefault="008539B5" w:rsidP="008539B5">
            <w:pPr>
              <w:pStyle w:val="Brdtext"/>
              <w:rPr>
                <w:i/>
              </w:rPr>
            </w:pPr>
            <w:r w:rsidRPr="005B0E77">
              <w:rPr>
                <w:i/>
              </w:rPr>
              <w:t>Föreslagen lydelse</w:t>
            </w:r>
          </w:p>
        </w:tc>
      </w:tr>
    </w:tbl>
    <w:p w14:paraId="3198BC13" w14:textId="77777777" w:rsidR="008539B5" w:rsidRDefault="008539B5" w:rsidP="008539B5">
      <w:pPr>
        <w:pStyle w:val="Brdtext"/>
        <w:jc w:val="center"/>
      </w:pPr>
    </w:p>
    <w:p w14:paraId="4B73E291" w14:textId="77777777" w:rsidR="008539B5" w:rsidRDefault="008539B5" w:rsidP="008539B5">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4F9D911" w14:textId="77777777" w:rsidTr="008539B5">
        <w:tc>
          <w:tcPr>
            <w:tcW w:w="5000" w:type="pct"/>
            <w:gridSpan w:val="2"/>
            <w:shd w:val="clear" w:color="auto" w:fill="auto"/>
            <w:tcMar>
              <w:left w:w="0" w:type="dxa"/>
            </w:tcMar>
          </w:tcPr>
          <w:p w14:paraId="37C7C153" w14:textId="77777777" w:rsidR="008539B5" w:rsidRDefault="008539B5" w:rsidP="008539B5">
            <w:pPr>
              <w:pStyle w:val="Brdtextmedindrag"/>
            </w:pPr>
            <w:r>
              <w:t xml:space="preserve">Skatt enligt 3 och 4 §§ tas </w:t>
            </w:r>
            <w:r w:rsidRPr="00132611">
              <w:t>inte</w:t>
            </w:r>
            <w:r>
              <w:t xml:space="preserve"> ut för</w:t>
            </w:r>
          </w:p>
          <w:p w14:paraId="05504F2B" w14:textId="77777777" w:rsidR="008539B5" w:rsidRDefault="008539B5" w:rsidP="008539B5">
            <w:pPr>
              <w:pStyle w:val="Brdtextmedindrag"/>
            </w:pPr>
            <w:r>
              <w:t>1. produkter som är klassificerade som narkotika enligt narko</w:t>
            </w:r>
            <w:r>
              <w:softHyphen/>
              <w:t>tikastrafflagen (1968:64) eller som hälsofarliga varor enligt lagen (1999:42) om förbud mot vissa hälsofarliga varor,</w:t>
            </w:r>
          </w:p>
        </w:tc>
      </w:tr>
      <w:tr w:rsidR="008539B5" w14:paraId="435FEE98" w14:textId="77777777" w:rsidTr="008539B5">
        <w:tc>
          <w:tcPr>
            <w:tcW w:w="2500" w:type="pct"/>
            <w:shd w:val="clear" w:color="auto" w:fill="auto"/>
            <w:tcMar>
              <w:left w:w="0" w:type="dxa"/>
            </w:tcMar>
          </w:tcPr>
          <w:p w14:paraId="30096713" w14:textId="77777777" w:rsidR="008539B5" w:rsidRDefault="008539B5" w:rsidP="008539B5">
            <w:pPr>
              <w:pStyle w:val="Brdtextmedindrag"/>
            </w:pPr>
            <w:r>
              <w:t xml:space="preserve">2. läkemedel som uppfyller kraven för att få säljas enligt 5 kap. 1 § läkemedelslagen (2015:315) eller medicintekniska produkter som får släppas ut på marknaden eller tas i bruk i Sverige enligt </w:t>
            </w:r>
            <w:r w:rsidRPr="00251DE8">
              <w:rPr>
                <w:i/>
              </w:rPr>
              <w:t>9</w:t>
            </w:r>
            <w:r>
              <w:rPr>
                <w:i/>
              </w:rPr>
              <w:t> </w:t>
            </w:r>
            <w:r w:rsidRPr="00251DE8">
              <w:rPr>
                <w:i/>
              </w:rPr>
              <w:t>§ lagen (1993:584) om medicin</w:t>
            </w:r>
            <w:r>
              <w:rPr>
                <w:i/>
              </w:rPr>
              <w:softHyphen/>
            </w:r>
            <w:r w:rsidRPr="00251DE8">
              <w:rPr>
                <w:i/>
              </w:rPr>
              <w:t>tekniska produkter</w:t>
            </w:r>
            <w:r>
              <w:t>,</w:t>
            </w:r>
          </w:p>
        </w:tc>
        <w:tc>
          <w:tcPr>
            <w:tcW w:w="2500" w:type="pct"/>
            <w:shd w:val="clear" w:color="auto" w:fill="auto"/>
            <w:tcMar>
              <w:right w:w="0" w:type="dxa"/>
            </w:tcMar>
          </w:tcPr>
          <w:p w14:paraId="73C40E27" w14:textId="77777777" w:rsidR="008539B5" w:rsidRDefault="008539B5" w:rsidP="008539B5">
            <w:pPr>
              <w:pStyle w:val="Brdtextmedindrag"/>
            </w:pPr>
            <w:bookmarkStart w:id="915" w:name="_Hlk21084067"/>
            <w:r>
              <w:t xml:space="preserve">2. läkemedel som uppfyller kraven för att få säljas enligt 5 kap. 1 § läkemedelslagen (2015:315) eller medicintekniska produkter </w:t>
            </w:r>
            <w:r w:rsidRPr="0085567C">
              <w:rPr>
                <w:i/>
              </w:rPr>
              <w:t>och andra produkter</w:t>
            </w:r>
            <w:r>
              <w:t xml:space="preserve"> som får släppas ut på marknaden eller tas i bruk i Sverige enligt </w:t>
            </w:r>
            <w:r w:rsidRPr="00251DE8">
              <w:rPr>
                <w:i/>
              </w:rPr>
              <w:t>Europa</w:t>
            </w:r>
            <w:r>
              <w:rPr>
                <w:i/>
              </w:rPr>
              <w:softHyphen/>
            </w:r>
            <w:r w:rsidRPr="00251DE8">
              <w:rPr>
                <w:i/>
              </w:rPr>
              <w:t>parlamentets och rådets fö</w:t>
            </w:r>
            <w:r>
              <w:rPr>
                <w:i/>
              </w:rPr>
              <w:t>rordning (EU) 2017/745 av den 5 </w:t>
            </w:r>
            <w:r w:rsidRPr="00251DE8">
              <w:rPr>
                <w:i/>
              </w:rPr>
              <w:t>april 2017 om medicintekniska produkter, om ändring av direktiv 2001/83/EG, förordning (EG) nr 178/2002 och förordning (EG) nr 1223/2009 och om upphävande av rådets di</w:t>
            </w:r>
            <w:r w:rsidRPr="00317265">
              <w:rPr>
                <w:i/>
              </w:rPr>
              <w:t>rektiv 90/385/EEG och 93/42/EEG</w:t>
            </w:r>
            <w:r w:rsidRPr="00BA6D4D">
              <w:rPr>
                <w:i/>
              </w:rPr>
              <w:t>,</w:t>
            </w:r>
            <w:bookmarkEnd w:id="915"/>
            <w:r w:rsidRPr="00BA6D4D">
              <w:rPr>
                <w:i/>
              </w:rPr>
              <w:t xml:space="preserve"> i den ursprung</w:t>
            </w:r>
            <w:r w:rsidRPr="00BA6D4D">
              <w:rPr>
                <w:i/>
              </w:rPr>
              <w:softHyphen/>
              <w:t>liga lydelsen</w:t>
            </w:r>
            <w:r>
              <w:rPr>
                <w:i/>
              </w:rPr>
              <w:t>,</w:t>
            </w:r>
          </w:p>
        </w:tc>
      </w:tr>
    </w:tbl>
    <w:p w14:paraId="525123F2" w14:textId="77777777" w:rsidR="008539B5" w:rsidRDefault="008539B5" w:rsidP="008539B5">
      <w:pPr>
        <w:pStyle w:val="Brdtextmedindrag"/>
      </w:pPr>
      <w:r>
        <w:t>3. produkter som är skattepliktiga enligt lagen (1994:1563) om tobaksskatt, eller</w:t>
      </w:r>
    </w:p>
    <w:p w14:paraId="0DDCD5E1" w14:textId="77777777" w:rsidR="008539B5" w:rsidRDefault="008539B5" w:rsidP="008539B5">
      <w:pPr>
        <w:pStyle w:val="Brdtextmedindrag"/>
      </w:pPr>
      <w:r>
        <w:t>4. produkter som vid klassificering och märkning enligt förordning (EG) nr 1272/2008 tillhör faroklassen akut toxicitet i farokategorierna 1, 2 eller 3.</w:t>
      </w:r>
    </w:p>
    <w:p w14:paraId="6C05DFD8" w14:textId="77777777" w:rsidR="008539B5" w:rsidRPr="00811E52" w:rsidRDefault="008539B5" w:rsidP="008539B5">
      <w:pPr>
        <w:pStyle w:val="Slutstreck"/>
      </w:pPr>
      <w:r w:rsidRPr="00811E52">
        <w:t>                      </w:t>
      </w:r>
    </w:p>
    <w:p w14:paraId="386949C5" w14:textId="77777777" w:rsidR="008539B5" w:rsidRDefault="008539B5" w:rsidP="008539B5">
      <w:pPr>
        <w:pStyle w:val="Brdtextmedindrag"/>
      </w:pPr>
      <w:r>
        <w:t>Denna lag träder i kraft den 26 maj 2020.</w:t>
      </w:r>
    </w:p>
    <w:p w14:paraId="3A3FDE69" w14:textId="77777777" w:rsidR="008539B5" w:rsidRPr="00830602" w:rsidRDefault="008539B5" w:rsidP="008539B5">
      <w:pPr>
        <w:pStyle w:val="Brdtextmedindrag"/>
      </w:pPr>
    </w:p>
    <w:p w14:paraId="72284611" w14:textId="77777777" w:rsidR="008539B5" w:rsidRDefault="008539B5" w:rsidP="008539B5">
      <w:pPr>
        <w:pStyle w:val="Rubrik2utannumrering"/>
        <w:spacing w:before="0"/>
        <w:ind w:left="900" w:hanging="900"/>
        <w:sectPr w:rsidR="008539B5" w:rsidSect="008539B5">
          <w:headerReference w:type="even" r:id="rId421"/>
          <w:headerReference w:type="default" r:id="rId422"/>
          <w:footerReference w:type="even" r:id="rId423"/>
          <w:footerReference w:type="default" r:id="rId424"/>
          <w:footerReference w:type="first" r:id="rId425"/>
          <w:pgSz w:w="9356" w:h="13721" w:code="9"/>
          <w:pgMar w:top="794" w:right="2438" w:bottom="1191" w:left="1021" w:header="0" w:footer="709" w:gutter="0"/>
          <w:cols w:space="708"/>
          <w:docGrid w:linePitch="360"/>
        </w:sectPr>
      </w:pPr>
    </w:p>
    <w:p w14:paraId="3F4445CD" w14:textId="6F3C2A1B" w:rsidR="008539B5" w:rsidRDefault="008539B5" w:rsidP="008539B5">
      <w:pPr>
        <w:pStyle w:val="Rubrik2utannumrering"/>
        <w:spacing w:before="0"/>
        <w:ind w:left="900" w:hanging="900"/>
      </w:pPr>
      <w:r>
        <w:t>1.22</w:t>
      </w:r>
      <w:r>
        <w:tab/>
        <w:t>Förslag till lag om ändring i lagen (2018:2088) om tobak och liknande produkter</w:t>
      </w:r>
    </w:p>
    <w:p w14:paraId="39369347" w14:textId="77777777" w:rsidR="008539B5" w:rsidRDefault="008539B5" w:rsidP="008539B5">
      <w:pPr>
        <w:pStyle w:val="Brdtext"/>
      </w:pPr>
      <w:r>
        <w:t>Härigenom föreskrivs att 1 kap. 4 § lagen (2018:2088) om tobak och liknande produkter ska ha följande lydelse.</w:t>
      </w:r>
    </w:p>
    <w:p w14:paraId="7DBCE168" w14:textId="77777777" w:rsidR="008539B5"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5933A9EA" w14:textId="77777777" w:rsidTr="008539B5">
        <w:tc>
          <w:tcPr>
            <w:tcW w:w="2500" w:type="pct"/>
            <w:shd w:val="clear" w:color="auto" w:fill="auto"/>
            <w:tcMar>
              <w:left w:w="0" w:type="dxa"/>
            </w:tcMar>
          </w:tcPr>
          <w:p w14:paraId="52205215" w14:textId="77777777" w:rsidR="008539B5" w:rsidRPr="005B0E77" w:rsidRDefault="008539B5" w:rsidP="008539B5">
            <w:pPr>
              <w:pStyle w:val="Brdtext"/>
              <w:rPr>
                <w:i/>
              </w:rPr>
            </w:pPr>
            <w:r w:rsidRPr="005B0E77">
              <w:rPr>
                <w:i/>
              </w:rPr>
              <w:t>Nuvarande lydelse</w:t>
            </w:r>
          </w:p>
        </w:tc>
        <w:tc>
          <w:tcPr>
            <w:tcW w:w="2500" w:type="pct"/>
            <w:shd w:val="clear" w:color="auto" w:fill="auto"/>
            <w:tcMar>
              <w:right w:w="0" w:type="dxa"/>
            </w:tcMar>
          </w:tcPr>
          <w:p w14:paraId="3CF9E0D9" w14:textId="77777777" w:rsidR="008539B5" w:rsidRPr="005B0E77" w:rsidRDefault="008539B5" w:rsidP="008539B5">
            <w:pPr>
              <w:pStyle w:val="Brdtext"/>
              <w:rPr>
                <w:i/>
              </w:rPr>
            </w:pPr>
            <w:r w:rsidRPr="005B0E77">
              <w:rPr>
                <w:i/>
              </w:rPr>
              <w:t>Föreslagen lydelse</w:t>
            </w:r>
          </w:p>
        </w:tc>
      </w:tr>
    </w:tbl>
    <w:p w14:paraId="2E0A61FB" w14:textId="77777777" w:rsidR="008539B5" w:rsidRDefault="008539B5" w:rsidP="008539B5">
      <w:pPr>
        <w:pStyle w:val="Brdtext"/>
        <w:spacing w:before="230"/>
        <w:jc w:val="center"/>
        <w:rPr>
          <w:b/>
        </w:rPr>
      </w:pPr>
      <w:r>
        <w:rPr>
          <w:b/>
        </w:rPr>
        <w:t>1 kap.</w:t>
      </w:r>
    </w:p>
    <w:p w14:paraId="5F5DAA35" w14:textId="77777777" w:rsidR="008539B5" w:rsidRDefault="008539B5" w:rsidP="008539B5">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64C123E8" w14:textId="77777777" w:rsidTr="008539B5">
        <w:tc>
          <w:tcPr>
            <w:tcW w:w="5000" w:type="pct"/>
            <w:gridSpan w:val="2"/>
            <w:shd w:val="clear" w:color="auto" w:fill="auto"/>
            <w:tcMar>
              <w:left w:w="0" w:type="dxa"/>
            </w:tcMar>
          </w:tcPr>
          <w:p w14:paraId="27578CCC" w14:textId="77777777" w:rsidR="008539B5" w:rsidRDefault="008539B5" w:rsidP="008539B5">
            <w:pPr>
              <w:pStyle w:val="Brdtextmedindrag"/>
            </w:pPr>
            <w:r>
              <w:t xml:space="preserve">Lagen ska inte </w:t>
            </w:r>
            <w:r w:rsidRPr="00132611">
              <w:t>tillämpas</w:t>
            </w:r>
            <w:r>
              <w:t xml:space="preserve"> på produkter som är klassificerade som narkotika enligt narkotikastrafflagen (1968:64) eller som hälso</w:t>
            </w:r>
            <w:r>
              <w:softHyphen/>
              <w:t>farliga varor enligt lagen (1999:42) om förbud mot vissa hälso</w:t>
            </w:r>
            <w:r>
              <w:softHyphen/>
              <w:t>farliga varor.</w:t>
            </w:r>
          </w:p>
        </w:tc>
      </w:tr>
      <w:tr w:rsidR="008539B5" w14:paraId="4D0FC9D1" w14:textId="77777777" w:rsidTr="008539B5">
        <w:tc>
          <w:tcPr>
            <w:tcW w:w="2500" w:type="pct"/>
            <w:shd w:val="clear" w:color="auto" w:fill="auto"/>
            <w:tcMar>
              <w:left w:w="0" w:type="dxa"/>
            </w:tcMar>
          </w:tcPr>
          <w:p w14:paraId="608B6527" w14:textId="77777777" w:rsidR="008539B5" w:rsidRDefault="008539B5" w:rsidP="008539B5">
            <w:pPr>
              <w:pStyle w:val="Brdtextmedindrag"/>
            </w:pPr>
            <w:r>
              <w:t>I fråga om elektroniska cigar</w:t>
            </w:r>
            <w:r>
              <w:softHyphen/>
              <w:t>etter och påfyllningsbehållare ska lagen inte tillämpas på läke</w:t>
            </w:r>
            <w:r>
              <w:softHyphen/>
              <w:t xml:space="preserve">medel </w:t>
            </w:r>
            <w:r w:rsidRPr="00352A49">
              <w:rPr>
                <w:i/>
              </w:rPr>
              <w:t>eller medicintekniska pro</w:t>
            </w:r>
            <w:r w:rsidRPr="00352A49">
              <w:rPr>
                <w:i/>
              </w:rPr>
              <w:softHyphen/>
              <w:t>dukter</w:t>
            </w:r>
            <w:r>
              <w:t xml:space="preserve"> som omfattas av läke</w:t>
            </w:r>
            <w:r>
              <w:softHyphen/>
              <w:t>medels</w:t>
            </w:r>
            <w:r>
              <w:softHyphen/>
              <w:t xml:space="preserve">lagen (2015:315) eller </w:t>
            </w:r>
            <w:r w:rsidRPr="00352A49">
              <w:rPr>
                <w:i/>
              </w:rPr>
              <w:t>lagen (1993:584) om medicin</w:t>
            </w:r>
            <w:r w:rsidRPr="00352A49">
              <w:rPr>
                <w:i/>
              </w:rPr>
              <w:softHyphen/>
              <w:t>tek</w:t>
            </w:r>
            <w:r w:rsidRPr="00352A49">
              <w:rPr>
                <w:i/>
              </w:rPr>
              <w:softHyphen/>
              <w:t>ni</w:t>
            </w:r>
            <w:r w:rsidRPr="00352A49">
              <w:rPr>
                <w:i/>
              </w:rPr>
              <w:softHyphen/>
              <w:t>ska produkter</w:t>
            </w:r>
            <w:r>
              <w:t>.</w:t>
            </w:r>
          </w:p>
        </w:tc>
        <w:tc>
          <w:tcPr>
            <w:tcW w:w="2500" w:type="pct"/>
            <w:shd w:val="clear" w:color="auto" w:fill="auto"/>
            <w:tcMar>
              <w:right w:w="0" w:type="dxa"/>
            </w:tcMar>
          </w:tcPr>
          <w:p w14:paraId="5EB47C42" w14:textId="77777777" w:rsidR="008539B5" w:rsidRDefault="008539B5" w:rsidP="008539B5">
            <w:pPr>
              <w:pStyle w:val="Brdtextmedindrag"/>
            </w:pPr>
            <w:bookmarkStart w:id="916" w:name="_Hlk21084412"/>
            <w:r>
              <w:t>I fråga om elektroniska cigar</w:t>
            </w:r>
            <w:r>
              <w:softHyphen/>
              <w:t>etter och påfyllningsbehållare ska lagen inte tillämpas på läke</w:t>
            </w:r>
            <w:r>
              <w:softHyphen/>
              <w:t>medel som omfattas av läke</w:t>
            </w:r>
            <w:r>
              <w:softHyphen/>
              <w:t xml:space="preserve">medelslagen (2015:315) eller </w:t>
            </w:r>
            <w:r w:rsidRPr="00352A49">
              <w:rPr>
                <w:i/>
              </w:rPr>
              <w:t>på medicin</w:t>
            </w:r>
            <w:r>
              <w:rPr>
                <w:i/>
              </w:rPr>
              <w:softHyphen/>
            </w:r>
            <w:r w:rsidRPr="00352A49">
              <w:rPr>
                <w:i/>
              </w:rPr>
              <w:t>tekniska produkter och andra produkter som omfattas av</w:t>
            </w:r>
            <w:r>
              <w:t xml:space="preserve"> </w:t>
            </w:r>
            <w:r w:rsidRPr="00251DE8">
              <w:rPr>
                <w:i/>
              </w:rPr>
              <w:t>Europa</w:t>
            </w:r>
            <w:r>
              <w:rPr>
                <w:i/>
              </w:rPr>
              <w:softHyphen/>
            </w:r>
            <w:r w:rsidRPr="00251DE8">
              <w:rPr>
                <w:i/>
              </w:rPr>
              <w:t>parlament</w:t>
            </w:r>
            <w:r>
              <w:rPr>
                <w:i/>
              </w:rPr>
              <w:softHyphen/>
            </w:r>
            <w:r w:rsidRPr="00251DE8">
              <w:rPr>
                <w:i/>
              </w:rPr>
              <w:t>ets och rådets fö</w:t>
            </w:r>
            <w:r>
              <w:rPr>
                <w:i/>
              </w:rPr>
              <w:t>rordning (EU) 2017/745 av den 5 </w:t>
            </w:r>
            <w:r w:rsidRPr="00251DE8">
              <w:rPr>
                <w:i/>
              </w:rPr>
              <w:t>april 2017 om medicintek</w:t>
            </w:r>
            <w:r>
              <w:rPr>
                <w:i/>
              </w:rPr>
              <w:softHyphen/>
            </w:r>
            <w:r w:rsidRPr="00251DE8">
              <w:rPr>
                <w:i/>
              </w:rPr>
              <w:t>ni</w:t>
            </w:r>
            <w:r>
              <w:rPr>
                <w:i/>
              </w:rPr>
              <w:softHyphen/>
            </w:r>
            <w:r w:rsidRPr="00251DE8">
              <w:rPr>
                <w:i/>
              </w:rPr>
              <w:t>ska produkter, om ändring av direktiv 2001/83/EG, förordning (EG) nr 178/2002 och förord</w:t>
            </w:r>
            <w:r>
              <w:rPr>
                <w:i/>
              </w:rPr>
              <w:softHyphen/>
            </w:r>
            <w:r w:rsidRPr="00251DE8">
              <w:rPr>
                <w:i/>
              </w:rPr>
              <w:t>ning (EG) nr 1223/2009 och om upphävande av rådets direktiv 90/385/EEG och 93/42/EEG</w:t>
            </w:r>
            <w:r>
              <w:rPr>
                <w:i/>
              </w:rPr>
              <w:t>.</w:t>
            </w:r>
            <w:bookmarkEnd w:id="916"/>
          </w:p>
        </w:tc>
      </w:tr>
    </w:tbl>
    <w:p w14:paraId="71BE2898" w14:textId="77777777" w:rsidR="008539B5" w:rsidRDefault="008539B5" w:rsidP="008539B5">
      <w:pPr>
        <w:pStyle w:val="Brdtextmedindrag"/>
      </w:pPr>
      <w:r>
        <w:t>I fråga om elektroniska cigaretter och påfyllningsbehållare gäller även produktsäkerhetslagen (2004:451).</w:t>
      </w:r>
    </w:p>
    <w:p w14:paraId="27284EF9" w14:textId="77777777" w:rsidR="008539B5" w:rsidRPr="00811E52" w:rsidRDefault="008539B5" w:rsidP="008539B5">
      <w:pPr>
        <w:pStyle w:val="Slutstreck"/>
      </w:pPr>
      <w:r w:rsidRPr="00811E52">
        <w:t>                      </w:t>
      </w:r>
    </w:p>
    <w:p w14:paraId="506A74C2" w14:textId="77777777" w:rsidR="008539B5" w:rsidRDefault="008539B5" w:rsidP="008539B5">
      <w:pPr>
        <w:pStyle w:val="Brdtextmedindrag"/>
      </w:pPr>
      <w:r>
        <w:t>Denna lag träder i kraft den 26 maj 2020.</w:t>
      </w:r>
    </w:p>
    <w:p w14:paraId="1F0E0933" w14:textId="77777777" w:rsidR="008539B5" w:rsidRDefault="008539B5" w:rsidP="008539B5">
      <w:pPr>
        <w:pStyle w:val="Brdtextmedindrag"/>
      </w:pPr>
    </w:p>
    <w:p w14:paraId="7883B161" w14:textId="77777777" w:rsidR="008539B5" w:rsidRPr="00830602" w:rsidRDefault="008539B5" w:rsidP="008539B5">
      <w:pPr>
        <w:pStyle w:val="Brdtextmedindrag"/>
      </w:pPr>
    </w:p>
    <w:p w14:paraId="532A0BC4" w14:textId="77777777" w:rsidR="008539B5" w:rsidRDefault="008539B5" w:rsidP="008539B5">
      <w:pPr>
        <w:pStyle w:val="Rubrik2utannumrering"/>
        <w:spacing w:before="0"/>
        <w:ind w:left="900" w:hanging="900"/>
        <w:sectPr w:rsidR="008539B5" w:rsidSect="008539B5">
          <w:headerReference w:type="even" r:id="rId426"/>
          <w:headerReference w:type="default" r:id="rId427"/>
          <w:footerReference w:type="even" r:id="rId428"/>
          <w:footerReference w:type="default" r:id="rId429"/>
          <w:footerReference w:type="first" r:id="rId430"/>
          <w:pgSz w:w="9356" w:h="13721" w:code="9"/>
          <w:pgMar w:top="794" w:right="2438" w:bottom="1191" w:left="1021" w:header="0" w:footer="709" w:gutter="0"/>
          <w:cols w:space="708"/>
          <w:docGrid w:linePitch="360"/>
        </w:sectPr>
      </w:pPr>
    </w:p>
    <w:p w14:paraId="6F38DDDB" w14:textId="0E14E88C" w:rsidR="008539B5" w:rsidRDefault="008539B5" w:rsidP="008539B5">
      <w:pPr>
        <w:pStyle w:val="Rubrik2utannumrering"/>
        <w:spacing w:before="0"/>
        <w:ind w:left="900" w:hanging="900"/>
      </w:pPr>
      <w:r w:rsidRPr="005325AD">
        <w:t>1.23</w:t>
      </w:r>
      <w:r>
        <w:tab/>
      </w:r>
      <w:r w:rsidRPr="005325AD">
        <w:t>Förslag till den slutliga lydelsen av förordning med kompletterande bestämmelser till EU:s förordningar om medicintekniska produkter</w:t>
      </w:r>
    </w:p>
    <w:p w14:paraId="77F013B3" w14:textId="77777777" w:rsidR="008539B5" w:rsidRDefault="008539B5" w:rsidP="008539B5">
      <w:pPr>
        <w:pStyle w:val="Brdtext"/>
        <w:sectPr w:rsidR="008539B5" w:rsidSect="008539B5">
          <w:headerReference w:type="even" r:id="rId431"/>
          <w:headerReference w:type="default" r:id="rId432"/>
          <w:footerReference w:type="even" r:id="rId433"/>
          <w:footerReference w:type="default" r:id="rId434"/>
          <w:footerReference w:type="first" r:id="rId435"/>
          <w:pgSz w:w="9356" w:h="13721" w:code="9"/>
          <w:pgMar w:top="794" w:right="2438" w:bottom="1191" w:left="1021" w:header="0" w:footer="709" w:gutter="0"/>
          <w:cols w:space="708"/>
          <w:docGrid w:linePitch="360"/>
        </w:sectPr>
      </w:pPr>
      <w:r w:rsidRPr="00D06226">
        <w:t>Härigenom föreskrivs</w:t>
      </w:r>
    </w:p>
    <w:p w14:paraId="73A41211" w14:textId="03FF65C6" w:rsidR="008539B5" w:rsidRPr="00D06226" w:rsidRDefault="008539B5" w:rsidP="008539B5">
      <w:pPr>
        <w:pStyle w:val="Brdtext"/>
      </w:pPr>
      <w:r w:rsidRPr="00D06226">
        <w:rPr>
          <w:vertAlign w:val="superscript"/>
        </w:rPr>
        <w:footnoteReference w:id="36"/>
      </w:r>
      <w:r w:rsidRPr="00D06226">
        <w:t xml:space="preserve"> följande.</w:t>
      </w:r>
    </w:p>
    <w:p w14:paraId="78560B96" w14:textId="77777777" w:rsidR="008539B5" w:rsidRPr="00D06226" w:rsidRDefault="008539B5" w:rsidP="008539B5">
      <w:pPr>
        <w:pStyle w:val="Rubrik3utannumrering"/>
      </w:pPr>
      <w:r w:rsidRPr="00D06226">
        <w:t>1 kap. Inledande bestämmelser</w:t>
      </w:r>
    </w:p>
    <w:p w14:paraId="18076B9C" w14:textId="77777777" w:rsidR="008539B5" w:rsidRPr="00D06226" w:rsidRDefault="008539B5" w:rsidP="008539B5">
      <w:pPr>
        <w:pStyle w:val="Brdtext"/>
      </w:pPr>
      <w:r w:rsidRPr="00D06226">
        <w:rPr>
          <w:b/>
        </w:rPr>
        <w:t>1 §</w:t>
      </w:r>
      <w:r w:rsidRPr="00D06226">
        <w:t>    Denna förordning innehåller bestämmelser som kompletterar</w:t>
      </w:r>
    </w:p>
    <w:p w14:paraId="6FB80BB9" w14:textId="77777777" w:rsidR="008539B5" w:rsidRPr="00D06226" w:rsidRDefault="008539B5" w:rsidP="008539B5">
      <w:pPr>
        <w:pStyle w:val="Brdtextmedindrag"/>
      </w:pPr>
      <w:r w:rsidRPr="00D06226">
        <w:t>1. Europaparlamentets och rådets förordning (EU) 2017/745 av den 5 april 2017 om medicintekniska produkter, om ändring av direk</w:t>
      </w:r>
      <w:r w:rsidRPr="00D06226">
        <w:softHyphen/>
        <w:t>tiv 2001/83/EG, förordning (EG) nr 178/2002 och förordning (EG)nr 1223/2009 och om upphävande av rådets direktiv 90/385/EEG och 93/42/EEG,</w:t>
      </w:r>
    </w:p>
    <w:p w14:paraId="02A6A010" w14:textId="77777777" w:rsidR="008539B5" w:rsidRPr="00D06226" w:rsidRDefault="008539B5" w:rsidP="008539B5">
      <w:pPr>
        <w:pStyle w:val="Brdtextmedindrag"/>
      </w:pPr>
      <w:r w:rsidRPr="00D06226">
        <w:t>2. Europaparlamentets och rådets förordning (EU) 2017/746 av den 5 april 2017 om medicintekniska produkter för in vitro-diag</w:t>
      </w:r>
      <w:r w:rsidRPr="00D06226">
        <w:softHyphen/>
        <w:t>nos</w:t>
      </w:r>
      <w:r w:rsidRPr="00D06226">
        <w:softHyphen/>
        <w:t>tik och om upphävande av direktiv 98/79/EG och kom</w:t>
      </w:r>
      <w:r w:rsidRPr="00D06226">
        <w:softHyphen/>
        <w:t>mis</w:t>
      </w:r>
      <w:r w:rsidRPr="00D06226">
        <w:softHyphen/>
        <w:t>sion</w:t>
      </w:r>
      <w:r w:rsidRPr="00D06226">
        <w:softHyphen/>
        <w:t xml:space="preserve">ens beslut 2010/227/EU, och </w:t>
      </w:r>
    </w:p>
    <w:p w14:paraId="4D572FFF" w14:textId="77777777" w:rsidR="008539B5" w:rsidRPr="00D06226" w:rsidRDefault="008539B5" w:rsidP="008539B5">
      <w:pPr>
        <w:pStyle w:val="Brdtextmedindrag"/>
      </w:pPr>
      <w:r w:rsidRPr="00D06226">
        <w:t>3. lagen (2020:000) med kompletterande bestämmelser till EU:s för</w:t>
      </w:r>
      <w:r w:rsidRPr="00D06226">
        <w:softHyphen/>
        <w:t>ordningar om medicintekniska produkter.</w:t>
      </w:r>
    </w:p>
    <w:p w14:paraId="24D92D98" w14:textId="77777777" w:rsidR="008539B5" w:rsidRPr="00D06226" w:rsidRDefault="008539B5" w:rsidP="008539B5">
      <w:pPr>
        <w:pStyle w:val="Brdtext"/>
      </w:pPr>
    </w:p>
    <w:p w14:paraId="3AB6F689" w14:textId="77777777" w:rsidR="008539B5" w:rsidRPr="00D06226" w:rsidRDefault="008539B5" w:rsidP="008539B5">
      <w:pPr>
        <w:pStyle w:val="Brdtext"/>
      </w:pPr>
      <w:r w:rsidRPr="00D06226">
        <w:rPr>
          <w:b/>
        </w:rPr>
        <w:t>2 §</w:t>
      </w:r>
      <w:r w:rsidRPr="00D06226">
        <w:t>    Termer och uttryck som används i lagen (2020:000) med komp</w:t>
      </w:r>
      <w:r w:rsidRPr="00D06226">
        <w:softHyphen/>
        <w:t>letterande bestäm</w:t>
      </w:r>
      <w:r w:rsidRPr="00D06226">
        <w:softHyphen/>
        <w:t>melser till EU:s förordningar om medicin</w:t>
      </w:r>
      <w:r w:rsidRPr="00D06226">
        <w:softHyphen/>
        <w:t>tekniska pro</w:t>
      </w:r>
      <w:r w:rsidRPr="00D06226">
        <w:softHyphen/>
        <w:t>dukt</w:t>
      </w:r>
      <w:r w:rsidRPr="00D06226">
        <w:softHyphen/>
        <w:t xml:space="preserve">er har samma betydelse i denna förordning. </w:t>
      </w:r>
    </w:p>
    <w:p w14:paraId="181CC934" w14:textId="77777777" w:rsidR="008539B5" w:rsidRPr="00D06226" w:rsidRDefault="008539B5" w:rsidP="008539B5">
      <w:pPr>
        <w:pStyle w:val="Brdtext"/>
      </w:pPr>
    </w:p>
    <w:p w14:paraId="235F84CB" w14:textId="77777777" w:rsidR="008539B5" w:rsidRPr="00D06226" w:rsidRDefault="008539B5" w:rsidP="008539B5">
      <w:pPr>
        <w:pStyle w:val="Brdtext"/>
      </w:pPr>
      <w:r w:rsidRPr="00D06226">
        <w:rPr>
          <w:b/>
        </w:rPr>
        <w:t>3 §</w:t>
      </w:r>
      <w:r w:rsidRPr="00D06226">
        <w:t>    I fråga om införsel av och handel med sprutor och kanyler som kan användas för insprutning i människokroppen finns sär</w:t>
      </w:r>
      <w:r w:rsidRPr="00D06226">
        <w:softHyphen/>
        <w:t>skilda bestämmelser.</w:t>
      </w:r>
    </w:p>
    <w:p w14:paraId="22761C5D" w14:textId="77777777" w:rsidR="008539B5" w:rsidRPr="00D06226" w:rsidRDefault="008539B5" w:rsidP="008539B5">
      <w:pPr>
        <w:pStyle w:val="Brdtext"/>
        <w:rPr>
          <w:b/>
        </w:rPr>
      </w:pPr>
    </w:p>
    <w:p w14:paraId="282AF39A" w14:textId="77777777" w:rsidR="008539B5" w:rsidRPr="00D06226" w:rsidRDefault="008539B5" w:rsidP="008539B5">
      <w:pPr>
        <w:pStyle w:val="Brdtext"/>
        <w:rPr>
          <w:b/>
        </w:rPr>
      </w:pPr>
      <w:r w:rsidRPr="00D06226">
        <w:rPr>
          <w:b/>
        </w:rPr>
        <w:t>4 §</w:t>
      </w:r>
      <w:r w:rsidRPr="00D06226">
        <w:t>    Frågan ska hänskjutas till Läkemedelsverket, om en myndig</w:t>
      </w:r>
      <w:r w:rsidRPr="00D06226">
        <w:softHyphen/>
        <w:t>het vid sin bedömning av vad som överensstämmer med vetenskap och beprövad erfarenhet inom hälso- och sjukvården anser att det finns anledning att ifrågasätta om en medicinteknisk produkt är i över</w:t>
      </w:r>
      <w:r w:rsidRPr="00D06226">
        <w:softHyphen/>
        <w:t>ensstämmelse med kraven och villkoren i förordning (EU) 2017/745 eller förordning (EU) 2017/746.</w:t>
      </w:r>
    </w:p>
    <w:p w14:paraId="12D0304B" w14:textId="77777777" w:rsidR="008539B5" w:rsidRPr="00D06226" w:rsidRDefault="008539B5" w:rsidP="008539B5">
      <w:pPr>
        <w:pStyle w:val="Rubrik3utannumrering"/>
      </w:pPr>
      <w:r w:rsidRPr="00D06226">
        <w:t xml:space="preserve">2 kap. Behöriga myndigheter </w:t>
      </w:r>
    </w:p>
    <w:p w14:paraId="57D95C73" w14:textId="77777777" w:rsidR="008539B5" w:rsidRPr="00D06226" w:rsidRDefault="008539B5" w:rsidP="008539B5">
      <w:pPr>
        <w:pStyle w:val="Brdtext"/>
      </w:pPr>
      <w:r w:rsidRPr="00D06226">
        <w:rPr>
          <w:b/>
        </w:rPr>
        <w:t>1 §</w:t>
      </w:r>
      <w:r w:rsidRPr="00D06226">
        <w:t xml:space="preserve">    Läkemedelsverket är behörig myndighet enligt förordning (EU) 2017/745 och förordning (EU) 2017/746 med undantag för de uppgifter som Inspektionen för vård och omsorg är behörig myndighet för i enlighet med 2 §. </w:t>
      </w:r>
    </w:p>
    <w:p w14:paraId="48BC9240" w14:textId="77777777" w:rsidR="008539B5" w:rsidRPr="00D06226" w:rsidRDefault="008539B5" w:rsidP="008539B5">
      <w:pPr>
        <w:pStyle w:val="Brdtext"/>
      </w:pPr>
    </w:p>
    <w:p w14:paraId="05437F5D" w14:textId="77777777" w:rsidR="008539B5" w:rsidRPr="00D06226" w:rsidRDefault="008539B5" w:rsidP="008539B5">
      <w:pPr>
        <w:pStyle w:val="Brdtext"/>
      </w:pPr>
      <w:r w:rsidRPr="00D06226">
        <w:rPr>
          <w:b/>
        </w:rPr>
        <w:t>2 §</w:t>
      </w:r>
      <w:r w:rsidRPr="00D06226">
        <w:t xml:space="preserve">    Inspektionen för vård och omsorg är behörig myndighet </w:t>
      </w:r>
    </w:p>
    <w:p w14:paraId="0979CBA9" w14:textId="77777777" w:rsidR="008539B5" w:rsidRPr="00D06226" w:rsidRDefault="008539B5" w:rsidP="008539B5">
      <w:pPr>
        <w:pStyle w:val="Brdtextmedindrag"/>
      </w:pPr>
      <w:r w:rsidRPr="00D06226">
        <w:t xml:space="preserve">1. för sådana produkter som avses i artikel 5.5 </w:t>
      </w:r>
      <w:bookmarkStart w:id="917" w:name="_Hlk17981714"/>
      <w:r w:rsidRPr="00D06226">
        <w:t>i förordning (EU) 2017/745 och artikel 5.5. i förordning (EU) 2017/746,</w:t>
      </w:r>
    </w:p>
    <w:p w14:paraId="2086C0B4" w14:textId="77777777" w:rsidR="008539B5" w:rsidRPr="00D06226" w:rsidRDefault="008539B5" w:rsidP="008539B5">
      <w:pPr>
        <w:pStyle w:val="Brdtextmedindrag"/>
      </w:pPr>
      <w:r w:rsidRPr="00D06226">
        <w:t xml:space="preserve">2. för sådana implantatkort och sådan information som avses i artikel 18.2 i förordning (EU) </w:t>
      </w:r>
      <w:bookmarkEnd w:id="917"/>
      <w:r w:rsidRPr="00D06226">
        <w:t xml:space="preserve">2017/745, </w:t>
      </w:r>
    </w:p>
    <w:p w14:paraId="6C9B769B" w14:textId="77777777" w:rsidR="008539B5" w:rsidRPr="00D06226" w:rsidRDefault="008539B5" w:rsidP="008539B5">
      <w:pPr>
        <w:pStyle w:val="Brdtextmedindrag"/>
      </w:pPr>
      <w:r w:rsidRPr="00D06226">
        <w:t xml:space="preserve">3. i fråga om </w:t>
      </w:r>
      <w:bookmarkStart w:id="918" w:name="_Hlk18069744"/>
      <w:r w:rsidRPr="00D06226">
        <w:t>de krav på lagring och förvaring av den unika produktidentifieringen (UDI) som uppställs på hälso- och sjuk</w:t>
      </w:r>
      <w:r w:rsidRPr="00D06226">
        <w:softHyphen/>
        <w:t>vården och hälso- och sjukvårdspersonal, och</w:t>
      </w:r>
    </w:p>
    <w:p w14:paraId="23220183" w14:textId="77777777" w:rsidR="008539B5" w:rsidRPr="00D06226" w:rsidRDefault="008539B5" w:rsidP="008539B5">
      <w:pPr>
        <w:pStyle w:val="Brdtextmedindrag"/>
      </w:pPr>
      <w:r w:rsidRPr="00D06226">
        <w:t>4. </w:t>
      </w:r>
      <w:bookmarkEnd w:id="918"/>
      <w:r w:rsidRPr="00D06226">
        <w:t xml:space="preserve"> för de krav på genetisk information, rådgivning och sådant informerat samtycke som avses i artikel 4 i förordning (EU) 2017/746.</w:t>
      </w:r>
    </w:p>
    <w:p w14:paraId="6AA0B2F6" w14:textId="77777777" w:rsidR="008539B5" w:rsidRPr="00D06226" w:rsidRDefault="008539B5" w:rsidP="008539B5">
      <w:pPr>
        <w:pStyle w:val="Brdtext"/>
      </w:pPr>
    </w:p>
    <w:p w14:paraId="31FE864C" w14:textId="77777777" w:rsidR="008539B5" w:rsidRPr="00D06226" w:rsidRDefault="008539B5" w:rsidP="008539B5">
      <w:pPr>
        <w:pStyle w:val="Brdtext"/>
      </w:pPr>
      <w:r w:rsidRPr="00D06226">
        <w:rPr>
          <w:b/>
        </w:rPr>
        <w:t>3 §</w:t>
      </w:r>
      <w:r w:rsidRPr="00D06226">
        <w:t>    Läkemedelsverket är den myndighet med ansvar för anmälda organ som anges i artikel 35 i förordning (EU) 2017/745 och artikel 31 i förordning (EU) 2017/746.</w:t>
      </w:r>
    </w:p>
    <w:p w14:paraId="0C72DFEA" w14:textId="77777777" w:rsidR="008539B5" w:rsidRPr="00D06226" w:rsidRDefault="008539B5" w:rsidP="008539B5">
      <w:pPr>
        <w:pStyle w:val="Brdtext"/>
      </w:pPr>
    </w:p>
    <w:p w14:paraId="2E04C05E" w14:textId="77777777" w:rsidR="008539B5" w:rsidRPr="00D06226" w:rsidRDefault="008539B5" w:rsidP="008539B5">
      <w:pPr>
        <w:pStyle w:val="Brdtext"/>
      </w:pPr>
      <w:r w:rsidRPr="00D06226">
        <w:rPr>
          <w:b/>
        </w:rPr>
        <w:t>4 §</w:t>
      </w:r>
      <w:r w:rsidRPr="00D06226">
        <w:t>    Inspektionen för vård och omsorg är den myndighet som i enlighet med 7 kap. 3 § 2 lagen med kompletterande bestämmelser till EU:s förordningar om medicintekniska produkter ska motta information om de produkter som avses i artikel 5.5 i förordning (EU) 2017/745 och artikel 5.5 i förordning (EU) 2017/746.</w:t>
      </w:r>
    </w:p>
    <w:p w14:paraId="07549E02" w14:textId="77777777" w:rsidR="008539B5" w:rsidRPr="00D06226" w:rsidRDefault="008539B5" w:rsidP="008539B5">
      <w:pPr>
        <w:pStyle w:val="Brdtext"/>
      </w:pPr>
    </w:p>
    <w:p w14:paraId="543E6D9F" w14:textId="77777777" w:rsidR="008539B5" w:rsidRPr="00D06226" w:rsidRDefault="008539B5" w:rsidP="008539B5">
      <w:pPr>
        <w:pStyle w:val="Brdtext"/>
      </w:pPr>
      <w:r w:rsidRPr="00D06226">
        <w:rPr>
          <w:b/>
        </w:rPr>
        <w:t>5 §</w:t>
      </w:r>
      <w:r w:rsidRPr="00D06226">
        <w:t xml:space="preserve">    Läkemedelsverket ska utföra de uppgifter som </w:t>
      </w:r>
    </w:p>
    <w:p w14:paraId="7A003DC2" w14:textId="77777777" w:rsidR="008539B5" w:rsidRPr="00D06226" w:rsidRDefault="008539B5" w:rsidP="008539B5">
      <w:pPr>
        <w:pStyle w:val="Brdtextmedindrag"/>
      </w:pPr>
      <w:r w:rsidRPr="00D06226">
        <w:t>1. en medlemsstat får utföra i enlighet med artiklarna 6.4, 33.7, 40.1, 59.2, 60, 72.5, 75, 76, 80, 87.10, 95.6, 95.7, 97 och 98 i förordning (EU) 2017/745 samt och art</w:t>
      </w:r>
      <w:r w:rsidRPr="00D06226">
        <w:softHyphen/>
        <w:t>iklarna 6.4, 36, 54.2, 55, 68.5, 71, 72, 76, 82.10, 90.6, 90.7, 92 och 93 i förordning (EU) 2017/746,</w:t>
      </w:r>
    </w:p>
    <w:p w14:paraId="764E22E0" w14:textId="77777777" w:rsidR="008539B5" w:rsidRPr="00D06226" w:rsidRDefault="008539B5" w:rsidP="008539B5">
      <w:pPr>
        <w:pStyle w:val="Brdtextmedindrag"/>
      </w:pPr>
      <w:r w:rsidRPr="00D06226">
        <w:t xml:space="preserve">2. en berörd medlemsstat får utföra enligt artiklarna 70 och 78 i förordning (EU) 2017/745 samt artiklarna 66 och 74 i förordning (EU) 2017/746, </w:t>
      </w:r>
    </w:p>
    <w:p w14:paraId="2E9CDEB1" w14:textId="77777777" w:rsidR="008539B5" w:rsidRPr="00D06226" w:rsidRDefault="008539B5" w:rsidP="008539B5">
      <w:pPr>
        <w:pStyle w:val="Brdtextmedindrag"/>
      </w:pPr>
      <w:r w:rsidRPr="00D06226">
        <w:t>3. en samordnade medlemsstat får utföra enligt artiklarna 78 och 80 i förordning (EU) 2017/745 samt 74 och 76 i förordning (EU) 2017/746,</w:t>
      </w:r>
    </w:p>
    <w:p w14:paraId="5317F4C1" w14:textId="77777777" w:rsidR="008539B5" w:rsidRPr="00D06226" w:rsidRDefault="008539B5" w:rsidP="008539B5">
      <w:pPr>
        <w:pStyle w:val="Brdtextmedindrag"/>
      </w:pPr>
      <w:r w:rsidRPr="00D06226">
        <w:t xml:space="preserve">4. en myndighet med ansvar för anmälda organ får utföra enligt förordning (EU) 2017/745 och förordning (EU) 2017/746. </w:t>
      </w:r>
    </w:p>
    <w:p w14:paraId="591582C1" w14:textId="77777777" w:rsidR="008539B5" w:rsidRPr="00D06226" w:rsidRDefault="008539B5" w:rsidP="008539B5">
      <w:pPr>
        <w:pStyle w:val="Brdtext"/>
      </w:pPr>
      <w:r w:rsidRPr="00D06226">
        <w:t xml:space="preserve">Läkemedelsverket ska även vara mottagare för den information som Europeiska kommissionen ska vidarebefordra till eller göra tillgänglig för medlemsstater, berörda medlemsstater, samordnande medlemsstat eller myndighet med ansvar för anmälda organ enligt ovan nämnda förordningar. </w:t>
      </w:r>
    </w:p>
    <w:p w14:paraId="2945FC82" w14:textId="77777777" w:rsidR="008539B5" w:rsidRPr="00D06226" w:rsidRDefault="008539B5" w:rsidP="008539B5">
      <w:pPr>
        <w:pStyle w:val="Rubrik3utannumrering"/>
      </w:pPr>
      <w:r w:rsidRPr="00D06226">
        <w:t xml:space="preserve">3 kap. Märkning, information och dokumentation </w:t>
      </w:r>
    </w:p>
    <w:p w14:paraId="7CF4CB42" w14:textId="77777777" w:rsidR="008539B5" w:rsidRPr="00D06226" w:rsidRDefault="008539B5" w:rsidP="008539B5">
      <w:pPr>
        <w:pStyle w:val="Brdtext"/>
      </w:pPr>
      <w:r w:rsidRPr="00D06226">
        <w:rPr>
          <w:b/>
        </w:rPr>
        <w:t>1 §</w:t>
      </w:r>
      <w:r w:rsidRPr="00D06226">
        <w:t xml:space="preserve">   Den information som avses i artiklarna 18.1, 89.8 och avsnitt 23 i bilaga I till förordning (EU) 2017/745 ska anges på svenska när en produkt tillhandahålls användare eller patient i Sverige, oavsett om den är avsedd för yrkesmässig eller annan användning. Detsamma gäller den information som ska lämnas enligt artikel 84.8 och avsnitt 20 i bilaga I till förordning (EU) 2017/746. Även sammanfattningen av en klinisk prövning enligt punkt 3.1.5 i kapitel II i bilaga XV i förordning (EU) 2017/745 ska anges på svenska. </w:t>
      </w:r>
    </w:p>
    <w:p w14:paraId="5626A07B" w14:textId="77777777" w:rsidR="008539B5" w:rsidRPr="00D06226" w:rsidRDefault="008539B5" w:rsidP="008539B5">
      <w:pPr>
        <w:pStyle w:val="Brdtext"/>
      </w:pPr>
      <w:r w:rsidRPr="00D06226">
        <w:t xml:space="preserve">Med undantag från första stycket får den information som ska tillhandahållas på ett implantatkort enligt artikel 18.1 sista stycket i förordning (EU) 2017/745 anges på engelska eller svenska. </w:t>
      </w:r>
    </w:p>
    <w:p w14:paraId="22E7721E" w14:textId="77777777" w:rsidR="008539B5" w:rsidRPr="00D06226" w:rsidRDefault="008539B5" w:rsidP="008539B5">
      <w:pPr>
        <w:pStyle w:val="Brdtext"/>
        <w:rPr>
          <w:b/>
        </w:rPr>
      </w:pPr>
    </w:p>
    <w:p w14:paraId="24119DCD" w14:textId="77777777" w:rsidR="008539B5" w:rsidRPr="00D06226" w:rsidRDefault="008539B5" w:rsidP="008539B5">
      <w:pPr>
        <w:pStyle w:val="Brdtext"/>
      </w:pPr>
      <w:r w:rsidRPr="00D06226">
        <w:rPr>
          <w:b/>
        </w:rPr>
        <w:t>2 §    </w:t>
      </w:r>
      <w:r w:rsidRPr="00D06226">
        <w:t xml:space="preserve">Den information och dokumentation som anges i artiklarna 10.14, 11.3 d, 19.1 och 41 i förordning (EU) 2017/745 och artiklarna 10.13, 11.3 d, 17.1 och 37 i förordning (EU) 2017/746 och det intyg som ska utfärdas enligt artikel 56 i förordning (EU) 2017/745 och enligt artikel 51 i förordning (EU) 2017/746 ska vara skrivna på svenska eller engelska. </w:t>
      </w:r>
    </w:p>
    <w:p w14:paraId="52DF7E17" w14:textId="77777777" w:rsidR="008539B5" w:rsidRPr="00D06226" w:rsidRDefault="008539B5" w:rsidP="008539B5">
      <w:pPr>
        <w:pStyle w:val="Brdtext"/>
      </w:pPr>
      <w:r w:rsidRPr="00D06226">
        <w:t xml:space="preserve">Den dokumentation som anges i artikel 52.12 i förordning (EU) 2017/745 och artikel 48.12 i förordning (EU) 2017/746 ska vara skriven på svenska eller på ett språk som godkänts av det anmälda organet. </w:t>
      </w:r>
    </w:p>
    <w:p w14:paraId="62F5102B" w14:textId="77777777" w:rsidR="008539B5" w:rsidRPr="00D06226" w:rsidRDefault="008539B5" w:rsidP="008539B5">
      <w:pPr>
        <w:pStyle w:val="Brdtext"/>
      </w:pPr>
    </w:p>
    <w:p w14:paraId="6E7A3D53" w14:textId="77777777" w:rsidR="008539B5" w:rsidRPr="00D06226" w:rsidRDefault="008539B5" w:rsidP="008539B5">
      <w:pPr>
        <w:pStyle w:val="Brdtext"/>
      </w:pPr>
      <w:r w:rsidRPr="00D06226">
        <w:rPr>
          <w:b/>
        </w:rPr>
        <w:t>3 §   </w:t>
      </w:r>
      <w:r w:rsidRPr="00D06226">
        <w:t>Läkemedelsverket</w:t>
      </w:r>
      <w:r w:rsidRPr="00D06226">
        <w:rPr>
          <w:b/>
        </w:rPr>
        <w:t xml:space="preserve"> </w:t>
      </w:r>
      <w:r w:rsidRPr="00D06226">
        <w:t>får i enskilda fall besluta om undantag från kraven enligt 1–2 §§. Beslutet får förenas med villkor.</w:t>
      </w:r>
      <w:r w:rsidRPr="00D06226">
        <w:rPr>
          <w:b/>
        </w:rPr>
        <w:t xml:space="preserve"> </w:t>
      </w:r>
      <w:bookmarkStart w:id="919" w:name="_Hlk24730287"/>
    </w:p>
    <w:bookmarkEnd w:id="919"/>
    <w:p w14:paraId="628F9515" w14:textId="77777777" w:rsidR="008539B5" w:rsidRPr="00D06226" w:rsidRDefault="008539B5" w:rsidP="008539B5">
      <w:pPr>
        <w:pStyle w:val="Rubrik5utannumrering"/>
      </w:pPr>
      <w:r w:rsidRPr="00D06226">
        <w:t>Dokumentation till ansökan om att utses till anmält organ</w:t>
      </w:r>
    </w:p>
    <w:p w14:paraId="39573141" w14:textId="77777777" w:rsidR="008539B5" w:rsidRPr="00D06226" w:rsidRDefault="008539B5" w:rsidP="008539B5">
      <w:pPr>
        <w:pStyle w:val="Brdtext"/>
      </w:pPr>
      <w:r w:rsidRPr="00D06226">
        <w:rPr>
          <w:b/>
        </w:rPr>
        <w:t>4 §   </w:t>
      </w:r>
      <w:r w:rsidRPr="00D06226">
        <w:t>Ett organ som ansöker om att utses till anmält organ hos Läke</w:t>
      </w:r>
      <w:r w:rsidRPr="00D06226">
        <w:softHyphen/>
        <w:t>medelsverket får till stöd för sin ansökan åberopa ett ackre</w:t>
      </w:r>
      <w:r w:rsidRPr="00D06226">
        <w:softHyphen/>
        <w:t>di</w:t>
      </w:r>
      <w:r w:rsidRPr="00D06226">
        <w:softHyphen/>
        <w:t>ter</w:t>
      </w:r>
      <w:r w:rsidRPr="00D06226">
        <w:softHyphen/>
        <w:t xml:space="preserve">ingsintyg som har utfärdats i enlighet med 5 § lagen (2011:791) om ackreditering och teknisk kontroll. </w:t>
      </w:r>
    </w:p>
    <w:p w14:paraId="6109504B" w14:textId="77777777" w:rsidR="008539B5" w:rsidRPr="00D06226" w:rsidRDefault="008539B5" w:rsidP="008539B5">
      <w:pPr>
        <w:pStyle w:val="Rubrik5utannumrering"/>
      </w:pPr>
      <w:r w:rsidRPr="00D06226">
        <w:t>Förteckning över specialanpassade produkter</w:t>
      </w:r>
    </w:p>
    <w:p w14:paraId="3D5A4A9A" w14:textId="77777777" w:rsidR="008539B5" w:rsidRPr="00D06226" w:rsidRDefault="008539B5" w:rsidP="008539B5">
      <w:pPr>
        <w:pStyle w:val="Brdtext"/>
      </w:pPr>
      <w:r w:rsidRPr="00D06226">
        <w:rPr>
          <w:b/>
        </w:rPr>
        <w:t>5 §</w:t>
      </w:r>
      <w:r w:rsidRPr="00D06226">
        <w:t>    En tillverkare av specialanpassade produkter ska på begäran lämna en förteckning till Läkemedelsverket över de specialanpassa</w:t>
      </w:r>
      <w:r w:rsidRPr="00D06226">
        <w:softHyphen/>
        <w:t xml:space="preserve">de produkter som har tillhandahållits i Sverige. </w:t>
      </w:r>
    </w:p>
    <w:p w14:paraId="4BECCB5D" w14:textId="77777777" w:rsidR="008539B5" w:rsidRPr="00D06226" w:rsidRDefault="008539B5" w:rsidP="008539B5">
      <w:pPr>
        <w:pStyle w:val="Rubrik5utannumrering"/>
      </w:pPr>
      <w:r w:rsidRPr="00D06226">
        <w:t xml:space="preserve">Anmälan om förvaring av dokumentation vid konkurs </w:t>
      </w:r>
    </w:p>
    <w:p w14:paraId="56428B52" w14:textId="77777777" w:rsidR="008539B5" w:rsidRPr="00D06226" w:rsidRDefault="008539B5" w:rsidP="008539B5">
      <w:pPr>
        <w:pStyle w:val="Brdtext"/>
      </w:pPr>
      <w:r w:rsidRPr="00D06226">
        <w:rPr>
          <w:b/>
        </w:rPr>
        <w:t>6 §</w:t>
      </w:r>
      <w:r w:rsidRPr="00D06226">
        <w:t>    Anmälan enligt 2 kap. 4 § och 7 kap. 11 § lagen (2020:000) med kom</w:t>
      </w:r>
      <w:r w:rsidRPr="00D06226">
        <w:softHyphen/>
        <w:t>pletterande bestämmelser till EU:s förordningar om medicin</w:t>
      </w:r>
      <w:r w:rsidRPr="00D06226">
        <w:softHyphen/>
        <w:t>tek</w:t>
      </w:r>
      <w:r w:rsidRPr="00D06226">
        <w:softHyphen/>
        <w:t>niska produkter ska lämnas till Läkemedelsverket.</w:t>
      </w:r>
    </w:p>
    <w:p w14:paraId="51E7AF24" w14:textId="77777777" w:rsidR="008539B5" w:rsidRPr="00D06226" w:rsidRDefault="008539B5" w:rsidP="008539B5">
      <w:pPr>
        <w:pStyle w:val="Rubrik3utannumrering"/>
      </w:pPr>
      <w:r w:rsidRPr="00D06226">
        <w:t>5 kap. Kliniska prövningar och prestandastudier</w:t>
      </w:r>
    </w:p>
    <w:p w14:paraId="4036D690" w14:textId="77777777" w:rsidR="008539B5" w:rsidRPr="00D06226" w:rsidRDefault="008539B5" w:rsidP="008539B5">
      <w:pPr>
        <w:pStyle w:val="Brdtext"/>
      </w:pPr>
      <w:r w:rsidRPr="00D06226">
        <w:rPr>
          <w:b/>
        </w:rPr>
        <w:t>1 §</w:t>
      </w:r>
      <w:r w:rsidRPr="00D06226">
        <w:t xml:space="preserve">    Läkemedelsverket prövar frågor om tillstånd att genomföra en klinisk prövning eller en prestandastudie och om väsentliga ändringar av sådana prövningar eller studier. </w:t>
      </w:r>
    </w:p>
    <w:p w14:paraId="12D22E07" w14:textId="77777777" w:rsidR="008539B5" w:rsidRPr="00D06226" w:rsidRDefault="008539B5" w:rsidP="008539B5">
      <w:pPr>
        <w:pStyle w:val="Brdtext"/>
      </w:pPr>
    </w:p>
    <w:p w14:paraId="243C829C" w14:textId="77777777" w:rsidR="008539B5" w:rsidRPr="00D06226" w:rsidRDefault="008539B5" w:rsidP="008539B5">
      <w:pPr>
        <w:pStyle w:val="Brdtext"/>
      </w:pPr>
      <w:r w:rsidRPr="00D06226">
        <w:rPr>
          <w:b/>
        </w:rPr>
        <w:t>2 §</w:t>
      </w:r>
      <w:r w:rsidRPr="00D06226">
        <w:t>    Läkemedelsverket ska skicka ansökan eller anmälan om att genomföra en klinisk prövning eller en prestandastudie till Etik</w:t>
      </w:r>
      <w:r w:rsidRPr="00D06226">
        <w:softHyphen/>
        <w:t>pröv</w:t>
      </w:r>
      <w:r w:rsidRPr="00D06226">
        <w:softHyphen/>
        <w:t>nings</w:t>
      </w:r>
      <w:r w:rsidRPr="00D06226">
        <w:softHyphen/>
        <w:t>myn</w:t>
      </w:r>
      <w:r w:rsidRPr="00D06226">
        <w:softHyphen/>
        <w:t>dig</w:t>
      </w:r>
      <w:r w:rsidRPr="00D06226">
        <w:softHyphen/>
        <w:t>het</w:t>
      </w:r>
      <w:r w:rsidRPr="00D06226">
        <w:softHyphen/>
        <w:t>en för yttrande eller beslut. Om det finns skäl ska Läkemedelsverket även skicka ansökan eller anmälan till berörd bio</w:t>
      </w:r>
      <w:r w:rsidRPr="00D06226">
        <w:softHyphen/>
        <w:t>bank för yttrande. Biobanken ska skicka sitt yttrande till Läkemedelsverket och till Etikprövnings</w:t>
      </w:r>
      <w:r w:rsidRPr="00D06226">
        <w:softHyphen/>
        <w:t>myn</w:t>
      </w:r>
      <w:r w:rsidRPr="00D06226">
        <w:softHyphen/>
        <w:t>dig</w:t>
      </w:r>
      <w:r w:rsidRPr="00D06226">
        <w:softHyphen/>
        <w:t>heten.</w:t>
      </w:r>
    </w:p>
    <w:p w14:paraId="406B59C3" w14:textId="77777777" w:rsidR="008539B5" w:rsidRPr="00D06226" w:rsidRDefault="008539B5" w:rsidP="008539B5">
      <w:pPr>
        <w:pStyle w:val="Brdtext"/>
      </w:pPr>
    </w:p>
    <w:p w14:paraId="715F656E" w14:textId="77777777" w:rsidR="008539B5" w:rsidRPr="00D06226" w:rsidRDefault="008539B5" w:rsidP="008539B5">
      <w:pPr>
        <w:pStyle w:val="Brdtext"/>
      </w:pPr>
      <w:r w:rsidRPr="00D06226">
        <w:rPr>
          <w:b/>
        </w:rPr>
        <w:t>3 §</w:t>
      </w:r>
      <w:r w:rsidRPr="00D06226">
        <w:t>    Läkemedelsverket får meddela föreskrifter om undantag från krav</w:t>
      </w:r>
      <w:r w:rsidRPr="00D06226">
        <w:softHyphen/>
        <w:t>en i förordning (EU) 2017/745, lagen med kompletterande be</w:t>
      </w:r>
      <w:r w:rsidRPr="00D06226">
        <w:softHyphen/>
        <w:t>stämm</w:t>
      </w:r>
      <w:r w:rsidRPr="00D06226">
        <w:softHyphen/>
        <w:t>elser till EU:s förordningar om medicintekniska produkter och i före</w:t>
      </w:r>
      <w:r w:rsidRPr="00D06226">
        <w:softHyphen/>
        <w:t xml:space="preserve">skrifter meddelade i anslutning till den lagen när det gäller en klinisk prövning som inte genomförs i något av de syften som anges i artikel 62.1 i förordning (EU) 2017/745. </w:t>
      </w:r>
    </w:p>
    <w:p w14:paraId="73C313C2" w14:textId="77777777" w:rsidR="008539B5" w:rsidRPr="00D06226" w:rsidRDefault="008539B5" w:rsidP="008539B5">
      <w:pPr>
        <w:pStyle w:val="Brdtext"/>
      </w:pPr>
      <w:r w:rsidRPr="00D06226">
        <w:t>Läkemedelsverket får i en</w:t>
      </w:r>
      <w:r w:rsidRPr="00D06226">
        <w:softHyphen/>
        <w:t xml:space="preserve">skilda fall besluta om undantag från sådana krav. Beslut får förenas med särskilda villkor. </w:t>
      </w:r>
    </w:p>
    <w:p w14:paraId="1DDA01C6" w14:textId="77777777" w:rsidR="008539B5" w:rsidRPr="00D06226" w:rsidRDefault="008539B5" w:rsidP="008539B5">
      <w:pPr>
        <w:pStyle w:val="Brdtext"/>
      </w:pPr>
    </w:p>
    <w:p w14:paraId="4F82CBFD" w14:textId="77777777" w:rsidR="008539B5" w:rsidRPr="00D06226" w:rsidRDefault="008539B5" w:rsidP="008539B5">
      <w:pPr>
        <w:pStyle w:val="Brdtext"/>
      </w:pPr>
      <w:r w:rsidRPr="00D06226">
        <w:rPr>
          <w:b/>
        </w:rPr>
        <w:t>4 §</w:t>
      </w:r>
      <w:r w:rsidRPr="00D06226">
        <w:t xml:space="preserve">    Om sponsorn för en klinisk prövning eller prestandastudie inte är etablerad i Europeiska unionen får Läkemedelsverket besluta att denne inte behöver utse en rättslig företrädare utan i stället utse minst en kontaktperson i enlighet med artikel 62.2 i förordning (EU) 2017/745 respektive artikel 58.4 i förordning (EU) 2017/746. </w:t>
      </w:r>
    </w:p>
    <w:p w14:paraId="67D8988D" w14:textId="77777777" w:rsidR="008539B5" w:rsidRPr="00D06226" w:rsidRDefault="008539B5" w:rsidP="008539B5">
      <w:pPr>
        <w:pStyle w:val="Rubrik3utannumrering"/>
      </w:pPr>
      <w:r w:rsidRPr="00D06226">
        <w:t xml:space="preserve">6 kap. Tillsyn </w:t>
      </w:r>
    </w:p>
    <w:p w14:paraId="7B614BC9" w14:textId="77777777" w:rsidR="008539B5" w:rsidRPr="00D06226" w:rsidRDefault="008539B5" w:rsidP="008539B5">
      <w:pPr>
        <w:pStyle w:val="Brdtext"/>
      </w:pPr>
      <w:r w:rsidRPr="00D06226">
        <w:rPr>
          <w:b/>
        </w:rPr>
        <w:t>1 §</w:t>
      </w:r>
      <w:r w:rsidRPr="00D06226">
        <w:t>    Med undantag av vad som anges i 2 § har Läkemedelsverket till</w:t>
      </w:r>
      <w:r w:rsidRPr="00D06226">
        <w:softHyphen/>
        <w:t>syn över efterlevnaden av förordningen (EU) 2017/745, förord</w:t>
      </w:r>
      <w:r w:rsidRPr="00D06226">
        <w:softHyphen/>
        <w:t xml:space="preserve">ningen (EU) 2017/746, lagen med kompletterande bestämmelser till EU:s förordningar om medicintekniska produkter </w:t>
      </w:r>
      <w:bookmarkStart w:id="920" w:name="_Hlk20764209"/>
      <w:r w:rsidRPr="00D06226">
        <w:t>och före</w:t>
      </w:r>
      <w:r w:rsidRPr="00D06226">
        <w:softHyphen/>
        <w:t>skrift</w:t>
      </w:r>
      <w:r w:rsidRPr="00D06226">
        <w:softHyphen/>
      </w:r>
      <w:r w:rsidRPr="00D06226">
        <w:softHyphen/>
        <w:t>er som har meddelats i anslutning till lagen</w:t>
      </w:r>
      <w:bookmarkEnd w:id="920"/>
      <w:r w:rsidRPr="00D06226">
        <w:t xml:space="preserve">. </w:t>
      </w:r>
    </w:p>
    <w:p w14:paraId="5EA553CE" w14:textId="77777777" w:rsidR="008539B5" w:rsidRPr="00D06226" w:rsidRDefault="008539B5" w:rsidP="008539B5">
      <w:pPr>
        <w:pStyle w:val="Brdtext"/>
      </w:pPr>
    </w:p>
    <w:p w14:paraId="078CF45C" w14:textId="77777777" w:rsidR="008539B5" w:rsidRPr="00D06226" w:rsidRDefault="008539B5" w:rsidP="008539B5">
      <w:pPr>
        <w:pStyle w:val="Brdtext"/>
      </w:pPr>
      <w:r w:rsidRPr="00D06226">
        <w:rPr>
          <w:b/>
        </w:rPr>
        <w:t>2 §</w:t>
      </w:r>
      <w:r w:rsidRPr="00D06226">
        <w:t>    Inspektionen för vård och omsorg har tillsyn över efter</w:t>
      </w:r>
      <w:r w:rsidRPr="00D06226">
        <w:softHyphen/>
        <w:t>levnaden av förordningen (EU) 2017/745, förordningen (EU) 2017/746, lagen med kompletterande bestämmelser till EU:s för</w:t>
      </w:r>
      <w:r w:rsidRPr="00D06226">
        <w:softHyphen/>
        <w:t>ord</w:t>
      </w:r>
      <w:r w:rsidRPr="00D06226">
        <w:softHyphen/>
        <w:t>ningar om medicintekniska produkter och föreskrifter som har meddelats i anslutning till den lagen när det gäller</w:t>
      </w:r>
    </w:p>
    <w:p w14:paraId="45871DD3" w14:textId="77777777" w:rsidR="008539B5" w:rsidRPr="00D06226" w:rsidRDefault="008539B5" w:rsidP="008539B5">
      <w:pPr>
        <w:pStyle w:val="Brdtextmedindrag"/>
      </w:pPr>
      <w:r w:rsidRPr="00D06226">
        <w:t xml:space="preserve">1. sådana produkter som avses i artikel 5.5 i förordning (EU) 2017/745 och artikel 5.5 i förordning (EU) 2017/746, </w:t>
      </w:r>
    </w:p>
    <w:p w14:paraId="6B900E87" w14:textId="77777777" w:rsidR="008539B5" w:rsidRPr="00D06226" w:rsidRDefault="008539B5" w:rsidP="008539B5">
      <w:pPr>
        <w:pStyle w:val="Brdtextmedindrag"/>
      </w:pPr>
      <w:r w:rsidRPr="00D06226">
        <w:t xml:space="preserve">2. sådana implantatkort och sådan information som avses i artikel 18.2 </w:t>
      </w:r>
      <w:bookmarkStart w:id="921" w:name="_Hlk22889819"/>
      <w:r w:rsidRPr="00D06226">
        <w:t>i förordning (EU) 2017/745</w:t>
      </w:r>
      <w:bookmarkEnd w:id="921"/>
      <w:r w:rsidRPr="00D06226">
        <w:t xml:space="preserve"> och som omfattar hälso- och sjuk</w:t>
      </w:r>
      <w:r w:rsidRPr="00D06226">
        <w:softHyphen/>
        <w:t>vården och hälso- och sjukvårdspersonal,</w:t>
      </w:r>
    </w:p>
    <w:p w14:paraId="108A39F2" w14:textId="77777777" w:rsidR="008539B5" w:rsidRPr="00D06226" w:rsidRDefault="008539B5" w:rsidP="008539B5">
      <w:pPr>
        <w:pStyle w:val="Brdtextmedindrag"/>
      </w:pPr>
      <w:r w:rsidRPr="00D06226">
        <w:t>3.  i fråga om de krav på lagring och förvaring av den unika produktidentifieringen (UDI) som uppställs på hälso- och sjuk</w:t>
      </w:r>
      <w:r w:rsidRPr="00D06226">
        <w:softHyphen/>
        <w:t xml:space="preserve">vården och hälso- och sjukvårdspersonal, och </w:t>
      </w:r>
    </w:p>
    <w:p w14:paraId="21DDB7C8" w14:textId="77777777" w:rsidR="008539B5" w:rsidRPr="00D06226" w:rsidRDefault="008539B5" w:rsidP="008539B5">
      <w:pPr>
        <w:pStyle w:val="Brdtextmedindrag"/>
      </w:pPr>
      <w:r w:rsidRPr="00D06226">
        <w:t xml:space="preserve">4. de krav på genetisk information, rådgivning och sådant informerat samtycke som avses i artikel 4 i förordning (EU) 2017/746. </w:t>
      </w:r>
    </w:p>
    <w:p w14:paraId="51E03657" w14:textId="77777777" w:rsidR="008539B5" w:rsidRPr="00D06226" w:rsidRDefault="008539B5" w:rsidP="008539B5">
      <w:pPr>
        <w:pStyle w:val="Brdtext"/>
      </w:pPr>
    </w:p>
    <w:p w14:paraId="21919AC6" w14:textId="77777777" w:rsidR="008539B5" w:rsidRPr="00D06226" w:rsidRDefault="008539B5" w:rsidP="008539B5">
      <w:pPr>
        <w:pStyle w:val="Brdtext"/>
      </w:pPr>
      <w:r w:rsidRPr="00D06226">
        <w:rPr>
          <w:b/>
        </w:rPr>
        <w:t>3 §</w:t>
      </w:r>
      <w:r w:rsidRPr="00D06226">
        <w:t>    Läkemedelsverket ska minst en gång om året lämna en sådan rap</w:t>
      </w:r>
      <w:r w:rsidRPr="00D06226">
        <w:softHyphen/>
        <w:t>port till kommissionen och samordningsgruppen för medicin</w:t>
      </w:r>
      <w:r w:rsidRPr="00D06226">
        <w:softHyphen/>
        <w:t>tekni</w:t>
      </w:r>
      <w:r w:rsidRPr="00D06226">
        <w:softHyphen/>
        <w:t>ska produkter som avses i artikel 44.12 i förordning (EU) 2017/745 respektive artikel 40.12 i förordning (EU) 2017/746. Läkemedelsverket ska hålla en samman</w:t>
      </w:r>
      <w:r w:rsidRPr="00D06226">
        <w:softHyphen/>
        <w:t>fatt</w:t>
      </w:r>
      <w:r w:rsidRPr="00D06226">
        <w:softHyphen/>
        <w:t>ning av rapporten tillgänglig för allmänheten via det elektron</w:t>
      </w:r>
      <w:r w:rsidRPr="00D06226">
        <w:softHyphen/>
        <w:t>iska system som avses i artikel 57 i förordningen (EU) 2017/745 respektive artikel 52 i förordningen (EU) 2017/746.</w:t>
      </w:r>
    </w:p>
    <w:p w14:paraId="69EB585F" w14:textId="77777777" w:rsidR="008539B5" w:rsidRPr="00D06226" w:rsidRDefault="008539B5" w:rsidP="008539B5">
      <w:pPr>
        <w:pStyle w:val="Brdtext"/>
      </w:pPr>
    </w:p>
    <w:p w14:paraId="04AA286E" w14:textId="77777777" w:rsidR="008539B5" w:rsidRPr="00D06226" w:rsidRDefault="008539B5" w:rsidP="008539B5">
      <w:pPr>
        <w:pStyle w:val="Brdtext"/>
      </w:pPr>
      <w:r w:rsidRPr="00D06226">
        <w:rPr>
          <w:b/>
        </w:rPr>
        <w:t>4 §</w:t>
      </w:r>
      <w:r w:rsidRPr="00D06226">
        <w:t>    Läkemedelsverket ska regelbundet se över sin tillsyns</w:t>
      </w:r>
      <w:r w:rsidRPr="00D06226">
        <w:softHyphen/>
        <w:t>verk</w:t>
      </w:r>
      <w:r w:rsidRPr="00D06226">
        <w:softHyphen/>
        <w:t>sam</w:t>
      </w:r>
      <w:r w:rsidRPr="00D06226">
        <w:softHyphen/>
        <w:t>het och den marknadskontroll som myndigheten utövar och bedöma hur dessa verksamheter fungerar. Denna översyn och dessa be</w:t>
      </w:r>
      <w:r w:rsidRPr="00D06226">
        <w:softHyphen/>
        <w:t>dömningar ska genomföras minst vart fjärde år och resultatet ska med</w:t>
      </w:r>
      <w:r w:rsidRPr="00D06226">
        <w:softHyphen/>
        <w:t>delas de övriga medlemsstaterna i Europeiska unionen och Europeiska kommissionen. Läkemedelsverket ska hålla en samman</w:t>
      </w:r>
      <w:r w:rsidRPr="00D06226">
        <w:softHyphen/>
        <w:t>fatt</w:t>
      </w:r>
      <w:r w:rsidRPr="00D06226">
        <w:softHyphen/>
        <w:t>ning av resultaten tillgänglig för allmänheten via det elektron</w:t>
      </w:r>
      <w:r w:rsidRPr="00D06226">
        <w:softHyphen/>
        <w:t>iska system som avses i artikel 100 i förordningen (EU) 2017/745 respektive artikel 95 i förordningen (EU) 2017/746.</w:t>
      </w:r>
    </w:p>
    <w:p w14:paraId="0EDDB75D" w14:textId="77777777" w:rsidR="008539B5" w:rsidRPr="00D06226" w:rsidRDefault="008539B5" w:rsidP="008539B5">
      <w:pPr>
        <w:pStyle w:val="Rubrik3utannumrering"/>
      </w:pPr>
      <w:r w:rsidRPr="00D06226">
        <w:t>7 kap. Bemyndiganden</w:t>
      </w:r>
    </w:p>
    <w:p w14:paraId="6AD0357D" w14:textId="77777777" w:rsidR="008539B5" w:rsidRPr="00D06226" w:rsidRDefault="008539B5" w:rsidP="008539B5">
      <w:pPr>
        <w:pStyle w:val="Brdtext"/>
      </w:pPr>
      <w:r w:rsidRPr="00D06226">
        <w:rPr>
          <w:b/>
        </w:rPr>
        <w:t>1 §</w:t>
      </w:r>
      <w:r w:rsidRPr="00D06226">
        <w:t>    Läkemedelsverket får meddela föreskrifter om att krav som följer av eller väs</w:t>
      </w:r>
      <w:r w:rsidRPr="00D06226">
        <w:softHyphen/>
      </w:r>
      <w:r w:rsidRPr="00D06226">
        <w:softHyphen/>
        <w:t>entligen motsvarar kraven enligt för</w:t>
      </w:r>
      <w:r w:rsidRPr="00D06226">
        <w:softHyphen/>
        <w:t>ord</w:t>
      </w:r>
      <w:r w:rsidRPr="00D06226">
        <w:softHyphen/>
        <w:t>ning (EU) 2017/745, för</w:t>
      </w:r>
      <w:r w:rsidRPr="00D06226">
        <w:softHyphen/>
      </w:r>
      <w:r w:rsidRPr="00D06226">
        <w:softHyphen/>
        <w:t>ordning (EU) 2017/746 och denna lag ska gälla även för produkter som inte anges i 1 kap. 2 § lagen (2020:000) med kompletterande bestämmelser till EU:s förord</w:t>
      </w:r>
      <w:r w:rsidRPr="00D06226">
        <w:softHyphen/>
        <w:t>ning</w:t>
      </w:r>
      <w:r w:rsidRPr="00D06226">
        <w:softHyphen/>
        <w:t>ar om medicin</w:t>
      </w:r>
      <w:r w:rsidRPr="00D06226">
        <w:softHyphen/>
        <w:t>tekniska produkter men som i fråga om använd</w:t>
      </w:r>
      <w:r w:rsidRPr="00D06226">
        <w:softHyphen/>
        <w:t>ning</w:t>
      </w:r>
      <w:r w:rsidRPr="00D06226">
        <w:softHyphen/>
        <w:t xml:space="preserve">en står nära sådana produkter. </w:t>
      </w:r>
    </w:p>
    <w:p w14:paraId="50A0D9EC" w14:textId="77777777" w:rsidR="008539B5" w:rsidRPr="00D06226" w:rsidRDefault="008539B5" w:rsidP="008539B5">
      <w:pPr>
        <w:pStyle w:val="Brdtext"/>
      </w:pPr>
    </w:p>
    <w:p w14:paraId="45D50096" w14:textId="77777777" w:rsidR="008539B5" w:rsidRPr="00D06226" w:rsidRDefault="008539B5" w:rsidP="008539B5">
      <w:pPr>
        <w:pStyle w:val="Brdtext"/>
      </w:pPr>
      <w:r w:rsidRPr="00D06226">
        <w:rPr>
          <w:b/>
        </w:rPr>
        <w:t>2 §</w:t>
      </w:r>
      <w:r w:rsidRPr="00D06226">
        <w:t>    Läkemedelsverket får meddela föreskrifter om skyldighet att registrera upp</w:t>
      </w:r>
      <w:r w:rsidRPr="00D06226">
        <w:softHyphen/>
        <w:t>gift</w:t>
      </w:r>
      <w:r w:rsidRPr="00D06226">
        <w:softHyphen/>
        <w:t>er enligt 7 kap. 11 § lagen (2020:000) med kom</w:t>
      </w:r>
      <w:r w:rsidRPr="00D06226">
        <w:softHyphen/>
        <w:t>plett</w:t>
      </w:r>
      <w:r w:rsidRPr="00D06226">
        <w:softHyphen/>
      </w:r>
      <w:r w:rsidRPr="00D06226">
        <w:softHyphen/>
        <w:t>erande bestämmelser till EU:s förordningar om medicin</w:t>
      </w:r>
      <w:r w:rsidRPr="00D06226">
        <w:softHyphen/>
        <w:t>tek</w:t>
      </w:r>
      <w:r w:rsidRPr="00D06226">
        <w:softHyphen/>
        <w:t>ni</w:t>
      </w:r>
      <w:r w:rsidRPr="00D06226">
        <w:softHyphen/>
        <w:t xml:space="preserve">ska produkter. </w:t>
      </w:r>
    </w:p>
    <w:p w14:paraId="178449C5" w14:textId="77777777" w:rsidR="008539B5" w:rsidRPr="00D06226" w:rsidRDefault="008539B5" w:rsidP="008539B5">
      <w:pPr>
        <w:pStyle w:val="Brdtext"/>
      </w:pPr>
    </w:p>
    <w:p w14:paraId="490EC4C9" w14:textId="77777777" w:rsidR="008539B5" w:rsidRPr="00D06226" w:rsidRDefault="008539B5" w:rsidP="008539B5">
      <w:pPr>
        <w:pStyle w:val="Brdtext"/>
      </w:pPr>
      <w:r w:rsidRPr="00D06226">
        <w:rPr>
          <w:b/>
        </w:rPr>
        <w:t>3 §</w:t>
      </w:r>
      <w:r w:rsidRPr="00D06226">
        <w:t>    Läkemedelsverket får meddela föreskrifter om vilka yrkes</w:t>
      </w:r>
      <w:r w:rsidRPr="00D06226">
        <w:softHyphen/>
        <w:t xml:space="preserve">kvalifikationer den person ska ha som ger skriftliga anvisningar för utformningen av en specialanpassad produkt i enlighet med artikel 2.3 i förordning (EU) 2017/745. </w:t>
      </w:r>
    </w:p>
    <w:p w14:paraId="56A03207" w14:textId="77777777" w:rsidR="008539B5" w:rsidRPr="00D06226" w:rsidRDefault="008539B5" w:rsidP="008539B5">
      <w:pPr>
        <w:pStyle w:val="Brdtext"/>
      </w:pPr>
    </w:p>
    <w:p w14:paraId="5AAC1CAB" w14:textId="77777777" w:rsidR="008539B5" w:rsidRPr="00D06226" w:rsidRDefault="008539B5" w:rsidP="008539B5">
      <w:pPr>
        <w:pStyle w:val="Brdtext"/>
      </w:pPr>
      <w:r w:rsidRPr="00D06226">
        <w:rPr>
          <w:b/>
        </w:rPr>
        <w:t>4 §</w:t>
      </w:r>
      <w:r w:rsidRPr="00D06226">
        <w:t>    Läkemedelsverket får meddela föreskrifter om framställning, förvaring och distribution av blod och blod</w:t>
      </w:r>
      <w:r w:rsidRPr="00D06226">
        <w:softHyphen/>
        <w:t>kom</w:t>
      </w:r>
      <w:r w:rsidRPr="00D06226">
        <w:softHyphen/>
        <w:t>pon</w:t>
      </w:r>
      <w:r w:rsidRPr="00D06226">
        <w:softHyphen/>
        <w:t>ent</w:t>
      </w:r>
      <w:r w:rsidRPr="00D06226">
        <w:softHyphen/>
        <w:t>er avsedda att användas som råvara vid tillverkning av medicin</w:t>
      </w:r>
      <w:r w:rsidRPr="00D06226">
        <w:softHyphen/>
        <w:t>tek</w:t>
      </w:r>
      <w:r w:rsidRPr="00D06226">
        <w:softHyphen/>
        <w:t xml:space="preserve">niska produkter. </w:t>
      </w:r>
    </w:p>
    <w:p w14:paraId="17D4BC11" w14:textId="77777777" w:rsidR="008539B5" w:rsidRPr="00D06226" w:rsidRDefault="008539B5" w:rsidP="008539B5">
      <w:pPr>
        <w:pStyle w:val="Brdtext"/>
      </w:pPr>
    </w:p>
    <w:p w14:paraId="573F99E3" w14:textId="77777777" w:rsidR="008539B5" w:rsidRPr="00D06226" w:rsidRDefault="008539B5" w:rsidP="008539B5">
      <w:pPr>
        <w:pStyle w:val="Brdtext"/>
      </w:pPr>
      <w:r w:rsidRPr="00D06226">
        <w:rPr>
          <w:b/>
        </w:rPr>
        <w:t>5 §</w:t>
      </w:r>
      <w:r w:rsidRPr="00D06226">
        <w:t>    Läkemedelsverket får meddela föreskrifter om den medi</w:t>
      </w:r>
      <w:r w:rsidRPr="00D06226">
        <w:softHyphen/>
        <w:t>cin</w:t>
      </w:r>
      <w:r w:rsidRPr="00D06226">
        <w:softHyphen/>
        <w:t>ska yrkesverksamhet som ska finnas att tillgå när en produkt mot betalning eller kostnadsfritt används i samband med kommersiell verksamhet för att tillhandahålla en diagnostisk eller terapeutisk tjänst som via informationssamhällets tjänster enligt definitionen i artikel 1.1 b i Europaparlamentets och rådets direktiv (EU) 2015/1535 av den 9 september 2015 om ett informationsförfarande be</w:t>
      </w:r>
      <w:r w:rsidRPr="00D06226">
        <w:softHyphen/>
        <w:t>träffande tekniska föreskrifter och beträffande föreskrifter för in</w:t>
      </w:r>
      <w:r w:rsidRPr="00D06226">
        <w:softHyphen/>
        <w:t>forma</w:t>
      </w:r>
      <w:r w:rsidRPr="00D06226">
        <w:softHyphen/>
        <w:t>tionssamhällets tjänster (kodifiering) eller genom andra kom</w:t>
      </w:r>
      <w:r w:rsidRPr="00D06226">
        <w:softHyphen/>
        <w:t>munika</w:t>
      </w:r>
      <w:r w:rsidRPr="00D06226">
        <w:softHyphen/>
        <w:t>tionsmedel direkt eller via mellanhänder erbjuds till en fysisk eller juridisk person som är etablerad i Europeiska eko</w:t>
      </w:r>
      <w:r w:rsidRPr="00D06226">
        <w:softHyphen/>
        <w:t>no</w:t>
      </w:r>
      <w:r w:rsidRPr="00D06226">
        <w:softHyphen/>
        <w:t xml:space="preserve">miska samarbetsområdet. </w:t>
      </w:r>
    </w:p>
    <w:p w14:paraId="3DFF7EC5" w14:textId="77777777" w:rsidR="008539B5" w:rsidRPr="00D06226" w:rsidRDefault="008539B5" w:rsidP="008539B5">
      <w:pPr>
        <w:pStyle w:val="Brdtext"/>
      </w:pPr>
    </w:p>
    <w:p w14:paraId="0DAF1539" w14:textId="77777777" w:rsidR="008539B5" w:rsidRPr="00D06226" w:rsidRDefault="008539B5" w:rsidP="008539B5">
      <w:pPr>
        <w:pStyle w:val="Brdtext"/>
      </w:pPr>
      <w:r w:rsidRPr="00D06226">
        <w:rPr>
          <w:b/>
        </w:rPr>
        <w:t>6 §    </w:t>
      </w:r>
      <w:r w:rsidRPr="00D06226">
        <w:t>Socialstyrelsen får meddela föreskrifter om den informa</w:t>
      </w:r>
      <w:r w:rsidRPr="00D06226">
        <w:softHyphen/>
        <w:t>tion som ska ges till patienten och om den tillgång till råd</w:t>
      </w:r>
      <w:r w:rsidRPr="00D06226">
        <w:softHyphen/>
        <w:t>givning som ska finnas i fråga om ett genetiskt test i enlighet med artikel 4 i förordning (EU) 2017/746.</w:t>
      </w:r>
    </w:p>
    <w:p w14:paraId="10CDF464" w14:textId="77777777" w:rsidR="008539B5" w:rsidRPr="00D06226" w:rsidRDefault="008539B5" w:rsidP="008539B5">
      <w:pPr>
        <w:pStyle w:val="Brdtext"/>
      </w:pPr>
    </w:p>
    <w:p w14:paraId="48255B26" w14:textId="77777777" w:rsidR="008539B5" w:rsidRPr="00D06226" w:rsidRDefault="008539B5" w:rsidP="008539B5">
      <w:pPr>
        <w:pStyle w:val="Brdtext"/>
      </w:pPr>
      <w:r w:rsidRPr="00D06226">
        <w:rPr>
          <w:b/>
        </w:rPr>
        <w:t>7 §</w:t>
      </w:r>
      <w:r w:rsidRPr="00D06226">
        <w:t>    Läkemedelsverket får meddela föreskrifter om vilka utbild</w:t>
      </w:r>
      <w:r w:rsidRPr="00D06226">
        <w:softHyphen/>
        <w:t xml:space="preserve">ningar inom juridik, medicin, farmaci, ingenjörsvetenskap eller annan relevant vetenskaplig disciplin som den person som har ansvar för att regelverket följs ska ha i enlighet med artiklarna 15.1, 15.2 och 15.6 i förordningen (EU) 2017/745 och artiklarna 15.1, 15.2 och 15.6 i förordningen (EU) 2017/746. </w:t>
      </w:r>
    </w:p>
    <w:p w14:paraId="5C268AD5" w14:textId="77777777" w:rsidR="008539B5" w:rsidRPr="00D06226" w:rsidRDefault="008539B5" w:rsidP="008539B5">
      <w:pPr>
        <w:pStyle w:val="Brdtext"/>
      </w:pPr>
    </w:p>
    <w:p w14:paraId="4DA8F8E7" w14:textId="77777777" w:rsidR="008539B5" w:rsidRPr="00D06226" w:rsidRDefault="008539B5" w:rsidP="008539B5">
      <w:pPr>
        <w:pStyle w:val="Brdtext"/>
      </w:pPr>
      <w:r w:rsidRPr="00D06226">
        <w:rPr>
          <w:b/>
        </w:rPr>
        <w:t>8 §</w:t>
      </w:r>
      <w:r w:rsidRPr="00D06226">
        <w:t>    Socialstyrelsen får meddela föreskrifter om att hälso- och sjukvården och hälso- och sjukvårdspersonal ska lämna information enligt artikel 18 i förordning (EU) 2017/745 och på vilka sätt den informationen ska lämnas.</w:t>
      </w:r>
    </w:p>
    <w:p w14:paraId="6661827E" w14:textId="77777777" w:rsidR="008539B5" w:rsidRPr="00D06226" w:rsidRDefault="008539B5" w:rsidP="008539B5">
      <w:pPr>
        <w:pStyle w:val="Brdtext"/>
      </w:pPr>
    </w:p>
    <w:p w14:paraId="45D80E0A" w14:textId="77777777" w:rsidR="008539B5" w:rsidRPr="00D06226" w:rsidRDefault="008539B5" w:rsidP="008539B5">
      <w:pPr>
        <w:pStyle w:val="Brdtext"/>
      </w:pPr>
      <w:r w:rsidRPr="00D06226">
        <w:rPr>
          <w:b/>
        </w:rPr>
        <w:t>9 § </w:t>
      </w:r>
      <w:r w:rsidRPr="00D06226">
        <w:t>   Läkemedelsverket får meddela föreskrifter om att informa</w:t>
      </w:r>
      <w:r w:rsidRPr="00D06226">
        <w:softHyphen/>
        <w:t>tion ska lämnas enligt artikel 18 i förordning (EU) 2017/745 och på vilka sätt den informationen ska lämnas i de fall im</w:t>
      </w:r>
      <w:r w:rsidRPr="00D06226">
        <w:softHyphen/>
        <w:t>plantat används av hälso- och sjukvårdsinstitutioner men där be</w:t>
      </w:r>
      <w:r w:rsidRPr="00D06226">
        <w:softHyphen/>
        <w:t>hand</w:t>
      </w:r>
      <w:r w:rsidRPr="00D06226">
        <w:softHyphen/>
        <w:t>lingen inte är att anse som hälso- och sjukvård eller utförs av hälso- och sjuk</w:t>
      </w:r>
      <w:r w:rsidRPr="00D06226">
        <w:softHyphen/>
        <w:t xml:space="preserve">vårdspersonal.  </w:t>
      </w:r>
    </w:p>
    <w:p w14:paraId="0C9F6F8D" w14:textId="77777777" w:rsidR="008539B5" w:rsidRPr="00D06226" w:rsidRDefault="008539B5" w:rsidP="008539B5">
      <w:pPr>
        <w:pStyle w:val="Brdtext"/>
      </w:pPr>
    </w:p>
    <w:p w14:paraId="5B872680" w14:textId="77777777" w:rsidR="008539B5" w:rsidRPr="00D06226" w:rsidRDefault="008539B5" w:rsidP="008539B5">
      <w:pPr>
        <w:pStyle w:val="Brdtext"/>
      </w:pPr>
      <w:r w:rsidRPr="00D06226">
        <w:rPr>
          <w:b/>
        </w:rPr>
        <w:t>10 §</w:t>
      </w:r>
      <w:r w:rsidRPr="00D06226">
        <w:t xml:space="preserve">    Socialstyrelsen får meddela föreskrifter om att </w:t>
      </w:r>
    </w:p>
    <w:p w14:paraId="6ADCD1C4" w14:textId="77777777" w:rsidR="008539B5" w:rsidRPr="00D06226" w:rsidRDefault="008539B5" w:rsidP="008539B5">
      <w:pPr>
        <w:pStyle w:val="Brdtext"/>
      </w:pPr>
      <w:r w:rsidRPr="00D06226">
        <w:t>1. hälso- och sjukvården ska lagra och förvara den unika produktidentifieringen (UDI) även för andra produkter än implantat i klass III som har levererats till dem, och</w:t>
      </w:r>
    </w:p>
    <w:p w14:paraId="3468412B" w14:textId="77777777" w:rsidR="008539B5" w:rsidRPr="00D06226" w:rsidRDefault="008539B5" w:rsidP="008539B5">
      <w:pPr>
        <w:pStyle w:val="Brdtext"/>
      </w:pPr>
      <w:r w:rsidRPr="00D06226">
        <w:t>2. hälso- och sjukvårdspersonal ska lagra och förvara UDI för produkter som har levererats till dem.</w:t>
      </w:r>
    </w:p>
    <w:p w14:paraId="1E98D6EE" w14:textId="77777777" w:rsidR="008539B5" w:rsidRPr="00D06226" w:rsidRDefault="008539B5" w:rsidP="008539B5">
      <w:pPr>
        <w:pStyle w:val="Brdtext"/>
      </w:pPr>
    </w:p>
    <w:p w14:paraId="687A26CD" w14:textId="77777777" w:rsidR="008539B5" w:rsidRPr="00D06226" w:rsidRDefault="008539B5" w:rsidP="008539B5">
      <w:pPr>
        <w:pStyle w:val="Brdtext"/>
      </w:pPr>
      <w:r w:rsidRPr="00D06226">
        <w:rPr>
          <w:b/>
        </w:rPr>
        <w:t>11 §</w:t>
      </w:r>
      <w:r w:rsidRPr="00D06226">
        <w:t>    </w:t>
      </w:r>
      <w:bookmarkStart w:id="922" w:name="_Hlk18504146"/>
      <w:r w:rsidRPr="00D06226">
        <w:t>Läkemedelsverket får meddela föreskrifter om att andra aktörer eller inrättningar än de som omfattas av 10 § ska lagra och förvara den unika produktidentifieringen (UDI) för produkter som har levererats till dem.</w:t>
      </w:r>
    </w:p>
    <w:bookmarkEnd w:id="922"/>
    <w:p w14:paraId="312F651C" w14:textId="77777777" w:rsidR="008539B5" w:rsidRPr="00D06226" w:rsidRDefault="008539B5" w:rsidP="008539B5">
      <w:pPr>
        <w:pStyle w:val="Brdtext"/>
        <w:rPr>
          <w:b/>
        </w:rPr>
      </w:pPr>
    </w:p>
    <w:p w14:paraId="0246A676" w14:textId="77777777" w:rsidR="008539B5" w:rsidRPr="00D06226" w:rsidRDefault="008539B5" w:rsidP="008539B5">
      <w:pPr>
        <w:pStyle w:val="Brdtext"/>
      </w:pPr>
      <w:r w:rsidRPr="00D06226">
        <w:rPr>
          <w:b/>
        </w:rPr>
        <w:t>12 §</w:t>
      </w:r>
      <w:r w:rsidRPr="00D06226">
        <w:t>    Läkemedelsverket får meddela föreskrifter om den behörig</w:t>
      </w:r>
      <w:r w:rsidRPr="00D06226">
        <w:softHyphen/>
        <w:t xml:space="preserve">het som </w:t>
      </w:r>
    </w:p>
    <w:p w14:paraId="6B6CB4B0" w14:textId="77777777" w:rsidR="008539B5" w:rsidRPr="00D06226" w:rsidRDefault="008539B5" w:rsidP="008539B5">
      <w:pPr>
        <w:pStyle w:val="Brdtext"/>
      </w:pPr>
      <w:r w:rsidRPr="00D06226">
        <w:t>1. krävs för att hålla det samtal med försökspersonen som anges i artikel 63.2 c i förordning (EU) 2017/745 och artikel 59.2 c i för</w:t>
      </w:r>
      <w:r w:rsidRPr="00D06226">
        <w:softHyphen/>
        <w:t xml:space="preserve">ordning (EU) 2017/746, </w:t>
      </w:r>
    </w:p>
    <w:p w14:paraId="445CAA24" w14:textId="77777777" w:rsidR="008539B5" w:rsidRPr="00D06226" w:rsidRDefault="008539B5" w:rsidP="008539B5">
      <w:pPr>
        <w:pStyle w:val="Brdtext"/>
      </w:pPr>
      <w:r w:rsidRPr="00D06226">
        <w:t>2. en person ska ha för att tillhandahålla den aktuella sjukvården under de förhållanden som gäller för kliniska prövningar eller pre</w:t>
      </w:r>
      <w:r w:rsidRPr="00D06226">
        <w:softHyphen/>
        <w:t>standastudier i enlighet med artikel 62.4 j i förordning (EU) 2017/745 och artikel 58.5 j i förordning (EU) 2017/746</w:t>
      </w:r>
    </w:p>
    <w:p w14:paraId="31F80EB5" w14:textId="77777777" w:rsidR="008539B5" w:rsidRPr="00D06226" w:rsidRDefault="008539B5" w:rsidP="008539B5">
      <w:pPr>
        <w:pStyle w:val="Brdtext"/>
      </w:pPr>
      <w:r w:rsidRPr="00D06226">
        <w:t>3. en person ska ha för att få vara prövare.</w:t>
      </w:r>
    </w:p>
    <w:p w14:paraId="1458F140" w14:textId="77777777" w:rsidR="008539B5" w:rsidRPr="00D06226" w:rsidRDefault="008539B5" w:rsidP="008539B5">
      <w:pPr>
        <w:pStyle w:val="Brdtext"/>
      </w:pPr>
    </w:p>
    <w:p w14:paraId="332BE045" w14:textId="77777777" w:rsidR="008539B5" w:rsidRPr="00D06226" w:rsidRDefault="008539B5" w:rsidP="008539B5">
      <w:pPr>
        <w:pStyle w:val="Brdtext"/>
      </w:pPr>
      <w:r w:rsidRPr="00D06226">
        <w:rPr>
          <w:b/>
        </w:rPr>
        <w:t>13 §</w:t>
      </w:r>
      <w:r w:rsidRPr="00D06226">
        <w:t>    Läkemedelsverket får meddela föreskrifter om försäkringar eller andra garantier som avses i 2 kap. 3 § lagen (2020:000) med komp</w:t>
      </w:r>
      <w:r w:rsidRPr="00D06226">
        <w:softHyphen/>
        <w:t>letterande bestämmelser till EU:s förordningar om medicin</w:t>
      </w:r>
      <w:r w:rsidRPr="00D06226">
        <w:softHyphen/>
        <w:t>tek</w:t>
      </w:r>
      <w:r w:rsidRPr="00D06226">
        <w:softHyphen/>
        <w:t>niska produkter.</w:t>
      </w:r>
    </w:p>
    <w:p w14:paraId="35477D80" w14:textId="77777777" w:rsidR="008539B5" w:rsidRPr="00D06226" w:rsidRDefault="008539B5" w:rsidP="008539B5">
      <w:pPr>
        <w:pStyle w:val="Brdtext"/>
      </w:pPr>
    </w:p>
    <w:p w14:paraId="12A66774" w14:textId="77777777" w:rsidR="008539B5" w:rsidRPr="00D06226" w:rsidRDefault="008539B5" w:rsidP="008539B5">
      <w:pPr>
        <w:pStyle w:val="Brdtext"/>
      </w:pPr>
      <w:r w:rsidRPr="00D06226">
        <w:rPr>
          <w:b/>
        </w:rPr>
        <w:t>14 §</w:t>
      </w:r>
      <w:r w:rsidRPr="00D06226">
        <w:t xml:space="preserve">    Läkemedelsverket får meddela föreskrifter om </w:t>
      </w:r>
    </w:p>
    <w:p w14:paraId="14DB795A" w14:textId="77777777" w:rsidR="008539B5" w:rsidRPr="00D06226" w:rsidRDefault="008539B5" w:rsidP="008539B5">
      <w:pPr>
        <w:pStyle w:val="Brdtext"/>
      </w:pPr>
      <w:r w:rsidRPr="00D06226">
        <w:t>1. de produkter som avses i artikel 5.5 i förordning (EU) 2017/745 och artikel 5.5 i förordning (EU) 2017/746, och</w:t>
      </w:r>
    </w:p>
    <w:p w14:paraId="42CB2B9D" w14:textId="77777777" w:rsidR="008539B5" w:rsidRPr="00D06226" w:rsidRDefault="008539B5" w:rsidP="008539B5">
      <w:pPr>
        <w:pStyle w:val="Brdtext"/>
      </w:pPr>
      <w:r w:rsidRPr="00D06226">
        <w:t>2. skyldighet för hälso- och sjukvårdsinstitutioner att till den myndighet som anges i 2 kap. 4 § lämna ytterligare information om dessa pro</w:t>
      </w:r>
      <w:r w:rsidRPr="00D06226">
        <w:softHyphen/>
        <w:t>dukt</w:t>
      </w:r>
      <w:r w:rsidRPr="00D06226">
        <w:softHyphen/>
        <w:t>er.</w:t>
      </w:r>
    </w:p>
    <w:p w14:paraId="07550F8A" w14:textId="77777777" w:rsidR="008539B5" w:rsidRPr="00D06226" w:rsidRDefault="008539B5" w:rsidP="008539B5">
      <w:pPr>
        <w:pStyle w:val="Brdtext"/>
        <w:rPr>
          <w:b/>
        </w:rPr>
      </w:pPr>
    </w:p>
    <w:p w14:paraId="6541CB04" w14:textId="77777777" w:rsidR="008539B5" w:rsidRPr="00D06226" w:rsidRDefault="008539B5" w:rsidP="008539B5">
      <w:pPr>
        <w:pStyle w:val="Brdtext"/>
      </w:pPr>
      <w:r w:rsidRPr="00D06226">
        <w:rPr>
          <w:b/>
        </w:rPr>
        <w:t>15 §</w:t>
      </w:r>
      <w:r w:rsidRPr="00D06226">
        <w:t>    Socialstyrelsen får meddela föreskrifter om an</w:t>
      </w:r>
      <w:r w:rsidRPr="00D06226">
        <w:softHyphen/>
        <w:t>vänd</w:t>
      </w:r>
      <w:r w:rsidRPr="00D06226">
        <w:softHyphen/>
        <w:t>ning av produkter i verksamhet som omfattas av hälso- och sjuk</w:t>
      </w:r>
      <w:r w:rsidRPr="00D06226">
        <w:softHyphen/>
        <w:t>vårdslagen (2017:30), tandvårdslagen (1985:125), patient</w:t>
      </w:r>
      <w:r w:rsidRPr="00D06226">
        <w:softHyphen/>
        <w:t>säker</w:t>
      </w:r>
      <w:r w:rsidRPr="00D06226">
        <w:softHyphen/>
        <w:t>hetslagen (2010:659) och lagen (2020:000) om estetiska kirurgiska ingrepp och estetiska injektionsbehandlingar.</w:t>
      </w:r>
    </w:p>
    <w:p w14:paraId="281646E6" w14:textId="77777777" w:rsidR="008539B5" w:rsidRPr="00D06226" w:rsidRDefault="008539B5" w:rsidP="008539B5">
      <w:pPr>
        <w:pStyle w:val="Brdtext"/>
      </w:pPr>
    </w:p>
    <w:p w14:paraId="79AAB55A" w14:textId="77777777" w:rsidR="008539B5" w:rsidRPr="00D06226" w:rsidRDefault="008539B5" w:rsidP="008539B5">
      <w:pPr>
        <w:pStyle w:val="Brdtext"/>
      </w:pPr>
      <w:r w:rsidRPr="00D06226">
        <w:rPr>
          <w:b/>
        </w:rPr>
        <w:t>16 §</w:t>
      </w:r>
      <w:r w:rsidRPr="00D06226">
        <w:t>    Läkemedelsverket får meddela föreskrifter om sank</w:t>
      </w:r>
      <w:r w:rsidRPr="00D06226">
        <w:softHyphen/>
        <w:t>tions</w:t>
      </w:r>
      <w:r w:rsidRPr="00D06226">
        <w:softHyphen/>
        <w:t>avgift i enlighet med 5 kap. 4 § lagen (2020:000) med kom</w:t>
      </w:r>
      <w:r w:rsidRPr="00D06226">
        <w:softHyphen/>
        <w:t>plett</w:t>
      </w:r>
      <w:r w:rsidRPr="00D06226">
        <w:softHyphen/>
        <w:t>er</w:t>
      </w:r>
      <w:r w:rsidRPr="00D06226">
        <w:softHyphen/>
        <w:t>an</w:t>
      </w:r>
      <w:r w:rsidRPr="00D06226">
        <w:softHyphen/>
        <w:t>de bestämmelser till EU:s förordningar om medicintekniska pro</w:t>
      </w:r>
      <w:r w:rsidRPr="00D06226">
        <w:softHyphen/>
        <w:t>dukt</w:t>
      </w:r>
      <w:r w:rsidRPr="00D06226">
        <w:softHyphen/>
        <w:t>er.</w:t>
      </w:r>
    </w:p>
    <w:p w14:paraId="24FC28B2" w14:textId="77777777" w:rsidR="008539B5" w:rsidRPr="00D06226" w:rsidRDefault="008539B5" w:rsidP="008539B5">
      <w:pPr>
        <w:pStyle w:val="Brdtext"/>
      </w:pPr>
      <w:r w:rsidRPr="00D06226">
        <w:t>Läkemedelsverket beslutar om sanktionsavgifter. Sanktions</w:t>
      </w:r>
      <w:r w:rsidRPr="00D06226">
        <w:softHyphen/>
        <w:t>av</w:t>
      </w:r>
      <w:r w:rsidRPr="00D06226">
        <w:softHyphen/>
        <w:t xml:space="preserve">gifter ska betalas till Läkemedelsmedelsverket. </w:t>
      </w:r>
    </w:p>
    <w:p w14:paraId="78B1F6D3" w14:textId="77777777" w:rsidR="008539B5" w:rsidRPr="00D06226" w:rsidRDefault="008539B5" w:rsidP="008539B5">
      <w:pPr>
        <w:pStyle w:val="Brdtext"/>
      </w:pPr>
    </w:p>
    <w:p w14:paraId="5E56E567" w14:textId="77777777" w:rsidR="008539B5" w:rsidRPr="00D06226" w:rsidRDefault="008539B5" w:rsidP="008539B5">
      <w:pPr>
        <w:pStyle w:val="Brdtext"/>
      </w:pPr>
      <w:r w:rsidRPr="00D06226">
        <w:rPr>
          <w:b/>
        </w:rPr>
        <w:t>17 §</w:t>
      </w:r>
      <w:r w:rsidRPr="00D06226">
        <w:t xml:space="preserve">    Läkemedelsverket får meddela ytterligare föreskrifter i frågor som rör lagen (2020:000) med kompletterande bestämmelser till EU:s förordningar om medicintekniska produkter och EU-förordningarna och som behövs för att skydda människors hälsa och säkerhet. </w:t>
      </w:r>
    </w:p>
    <w:p w14:paraId="46AB77DC" w14:textId="77777777" w:rsidR="008539B5" w:rsidRPr="00D06226" w:rsidRDefault="008539B5" w:rsidP="008539B5">
      <w:pPr>
        <w:pStyle w:val="Brdtext"/>
      </w:pPr>
    </w:p>
    <w:p w14:paraId="3B220BCA" w14:textId="77777777" w:rsidR="008539B5" w:rsidRPr="00D06226" w:rsidRDefault="008539B5" w:rsidP="008539B5">
      <w:pPr>
        <w:pStyle w:val="Brdtext"/>
      </w:pPr>
      <w:r w:rsidRPr="00D06226">
        <w:rPr>
          <w:b/>
        </w:rPr>
        <w:t>18 §</w:t>
      </w:r>
      <w:r w:rsidRPr="00D06226">
        <w:t>    Läkemedelsverket får meddela föreskrifter om verk</w:t>
      </w:r>
      <w:r w:rsidRPr="00D06226">
        <w:softHyphen/>
        <w:t>ställig</w:t>
      </w:r>
      <w:r w:rsidRPr="00D06226">
        <w:softHyphen/>
        <w:t xml:space="preserve">heten av förordning (EU) 2017/745, förordning (EU) 2017/746, lagen (2020:000) med kompletterande bestämmelser till EU:s förordningar om medicintekniska produkter och denna förordning, med undantag för vad som följer av 19 §.  </w:t>
      </w:r>
    </w:p>
    <w:p w14:paraId="242B0832" w14:textId="77777777" w:rsidR="008539B5" w:rsidRPr="00D06226" w:rsidRDefault="008539B5" w:rsidP="008539B5">
      <w:pPr>
        <w:pStyle w:val="Brdtext"/>
      </w:pPr>
    </w:p>
    <w:p w14:paraId="21E62867" w14:textId="77777777" w:rsidR="008539B5" w:rsidRDefault="008539B5" w:rsidP="008539B5">
      <w:pPr>
        <w:pStyle w:val="Brdtext"/>
      </w:pPr>
      <w:r w:rsidRPr="00D06226">
        <w:rPr>
          <w:b/>
        </w:rPr>
        <w:t>19 §</w:t>
      </w:r>
      <w:r w:rsidRPr="00D06226">
        <w:t>    Socialstyrelsen får meddela föreskrifter om verkställighet av förordning (EU) 2017/745, förordning (EU) 2017/746, lagen (2020:000) med kompletterande bestämmelser till EU:s förord</w:t>
      </w:r>
      <w:r w:rsidRPr="00D06226">
        <w:softHyphen/>
        <w:t>ningar om medicintekniska produkter och denna förordning såvitt avser sådana produkter och verksamheter som anges i 2 kap. 2 § denna förordning</w:t>
      </w:r>
      <w:r>
        <w:t>.</w:t>
      </w:r>
    </w:p>
    <w:p w14:paraId="15A8C0C7" w14:textId="77777777" w:rsidR="008539B5" w:rsidRPr="00811E52" w:rsidRDefault="008539B5" w:rsidP="008539B5">
      <w:pPr>
        <w:pStyle w:val="Slutstreck"/>
      </w:pPr>
      <w:r w:rsidRPr="00811E52">
        <w:t>                      </w:t>
      </w:r>
    </w:p>
    <w:p w14:paraId="05F83F1B" w14:textId="77777777" w:rsidR="008539B5" w:rsidRPr="00830602" w:rsidRDefault="008539B5" w:rsidP="008539B5">
      <w:pPr>
        <w:pStyle w:val="Brdtextmedindrag"/>
      </w:pPr>
    </w:p>
    <w:p w14:paraId="1F9993C0" w14:textId="77777777" w:rsidR="008539B5" w:rsidRPr="00D06226" w:rsidRDefault="008539B5" w:rsidP="008539B5">
      <w:pPr>
        <w:pStyle w:val="Brdtextmedindrag"/>
      </w:pPr>
    </w:p>
    <w:p w14:paraId="4778C120" w14:textId="77777777" w:rsidR="008539B5" w:rsidRDefault="008539B5" w:rsidP="008539B5">
      <w:pPr>
        <w:pStyle w:val="Rubrik2utannumrering"/>
        <w:spacing w:before="0"/>
        <w:ind w:left="900" w:hanging="900"/>
        <w:sectPr w:rsidR="008539B5" w:rsidSect="008539B5">
          <w:headerReference w:type="even" r:id="rId436"/>
          <w:headerReference w:type="default" r:id="rId437"/>
          <w:footerReference w:type="even" r:id="rId438"/>
          <w:footerReference w:type="default" r:id="rId439"/>
          <w:footerReference w:type="first" r:id="rId440"/>
          <w:footnotePr>
            <w:numRestart w:val="eachSect"/>
          </w:footnotePr>
          <w:type w:val="continuous"/>
          <w:pgSz w:w="9356" w:h="13721" w:code="9"/>
          <w:pgMar w:top="794" w:right="2438" w:bottom="1191" w:left="1021" w:header="0" w:footer="709" w:gutter="0"/>
          <w:cols w:space="708"/>
          <w:docGrid w:linePitch="360"/>
        </w:sectPr>
      </w:pPr>
    </w:p>
    <w:p w14:paraId="61C5F547" w14:textId="0F122DEE" w:rsidR="008539B5" w:rsidRDefault="008539B5" w:rsidP="008539B5">
      <w:pPr>
        <w:pStyle w:val="Rubrik2utannumrering"/>
        <w:spacing w:before="0"/>
        <w:ind w:left="900" w:hanging="900"/>
      </w:pPr>
      <w:r w:rsidRPr="00FB75D2">
        <w:t>1.24</w:t>
      </w:r>
      <w:r>
        <w:tab/>
      </w:r>
      <w:r w:rsidRPr="00FB75D2">
        <w:t>Förslag till den slutliga lydelsen av förordning om ändring i offentlighets- och sekretessförordningen (2009:641</w:t>
      </w:r>
      <w:r>
        <w:t>)</w:t>
      </w:r>
    </w:p>
    <w:p w14:paraId="231D63C6" w14:textId="77777777" w:rsidR="008539B5" w:rsidRDefault="008539B5" w:rsidP="008539B5">
      <w:pPr>
        <w:pStyle w:val="Brdtext"/>
        <w:sectPr w:rsidR="008539B5" w:rsidSect="008539B5">
          <w:headerReference w:type="even" r:id="rId441"/>
          <w:headerReference w:type="default" r:id="rId442"/>
          <w:footerReference w:type="even" r:id="rId443"/>
          <w:footerReference w:type="default" r:id="rId444"/>
          <w:footerReference w:type="first" r:id="rId445"/>
          <w:pgSz w:w="9356" w:h="13721" w:code="9"/>
          <w:pgMar w:top="794" w:right="2438" w:bottom="1191" w:left="1021" w:header="0" w:footer="709" w:gutter="0"/>
          <w:cols w:space="708"/>
          <w:docGrid w:linePitch="360"/>
        </w:sectPr>
      </w:pPr>
      <w:r>
        <w:t>Härigenom föreskrivs</w:t>
      </w:r>
    </w:p>
    <w:p w14:paraId="025F9E68" w14:textId="318A564C" w:rsidR="008539B5" w:rsidRDefault="008539B5" w:rsidP="008539B5">
      <w:pPr>
        <w:pStyle w:val="Brdtext"/>
      </w:pPr>
      <w:r>
        <w:rPr>
          <w:rStyle w:val="Fotnotsreferens"/>
        </w:rPr>
        <w:footnoteReference w:id="37"/>
      </w:r>
      <w:r>
        <w:t xml:space="preserve"> att bilagan till offentlighets- och sekretess</w:t>
      </w:r>
      <w:r>
        <w:softHyphen/>
        <w:t>förordningen (2009:641)</w:t>
      </w:r>
      <w:r w:rsidRPr="00BF2990">
        <w:t xml:space="preserve"> </w:t>
      </w:r>
      <w:r>
        <w:t>ska ha följande lydelse.</w:t>
      </w:r>
    </w:p>
    <w:p w14:paraId="294CA7B1" w14:textId="77777777" w:rsidR="008539B5" w:rsidRPr="00811E52" w:rsidRDefault="008539B5" w:rsidP="008539B5">
      <w:pPr>
        <w:pStyle w:val="Slutstreck"/>
      </w:pPr>
      <w:r w:rsidRPr="00811E52">
        <w:t>                      </w:t>
      </w:r>
    </w:p>
    <w:p w14:paraId="7CC9F5B6" w14:textId="77777777" w:rsidR="008539B5" w:rsidRDefault="008539B5" w:rsidP="008539B5">
      <w:pPr>
        <w:pStyle w:val="Brdtextmedindrag"/>
      </w:pPr>
      <w:r>
        <w:t>1. Denna förordning träder i kraft xx yy.</w:t>
      </w:r>
    </w:p>
    <w:p w14:paraId="6AE431BD" w14:textId="77777777" w:rsidR="008539B5" w:rsidRPr="00830602" w:rsidRDefault="008539B5" w:rsidP="008539B5">
      <w:pPr>
        <w:pStyle w:val="Brdtextmedindrag"/>
      </w:pPr>
      <w:r>
        <w:t>2. Äldre föreskrifter gäller fortfarande i fråga om begränsningar av sekretessen för uppgifter i tillsynsverksamheten vad gäller anmälda organ som avses i 9 a § första stycket lagen (1993:584) om medicintekniska produkter.</w:t>
      </w:r>
    </w:p>
    <w:p w14:paraId="4F550BC8" w14:textId="77777777" w:rsidR="008539B5" w:rsidRDefault="008539B5" w:rsidP="008539B5">
      <w:pPr>
        <w:pStyle w:val="Brdtextmedindrag"/>
      </w:pPr>
    </w:p>
    <w:p w14:paraId="0CB1D5B2" w14:textId="77777777" w:rsidR="008539B5" w:rsidRDefault="008539B5" w:rsidP="008539B5">
      <w:pPr>
        <w:pStyle w:val="Brdtextmedindrag"/>
      </w:pPr>
    </w:p>
    <w:p w14:paraId="1D5FBF92" w14:textId="77777777" w:rsidR="008539B5" w:rsidRDefault="008539B5" w:rsidP="008539B5">
      <w:pPr>
        <w:pStyle w:val="Brdtextmedindrag"/>
      </w:pPr>
      <w:r>
        <w:br w:type="page"/>
      </w:r>
    </w:p>
    <w:p w14:paraId="7D44F676" w14:textId="77777777" w:rsidR="008539B5" w:rsidRDefault="008539B5" w:rsidP="008539B5">
      <w:pPr>
        <w:pStyle w:val="Brdtextmedindrag"/>
        <w:jc w:val="center"/>
        <w:rPr>
          <w:i/>
        </w:rPr>
      </w:pPr>
      <w:r>
        <w:rPr>
          <w:i/>
        </w:rPr>
        <w:tab/>
      </w:r>
      <w:r>
        <w:rPr>
          <w:i/>
        </w:rPr>
        <w:tab/>
      </w:r>
      <w:r>
        <w:rPr>
          <w:i/>
        </w:rPr>
        <w:tab/>
        <w:t>Bilaga</w:t>
      </w:r>
      <w:r>
        <w:rPr>
          <w:rStyle w:val="Fotnotsreferens"/>
          <w:i/>
        </w:rPr>
        <w:footnoteReference w:id="38"/>
      </w:r>
    </w:p>
    <w:p w14:paraId="59B0166F" w14:textId="77777777" w:rsidR="008539B5" w:rsidRDefault="008539B5" w:rsidP="008539B5">
      <w:pPr>
        <w:pStyle w:val="Brdtextmedindrag"/>
        <w:jc w:val="center"/>
        <w:rPr>
          <w:i/>
        </w:rPr>
      </w:pPr>
    </w:p>
    <w:p w14:paraId="53598D0B" w14:textId="77777777" w:rsidR="008539B5" w:rsidRDefault="008539B5" w:rsidP="008539B5">
      <w:pPr>
        <w:pStyle w:val="Brdtextmedindrag"/>
        <w:jc w:val="center"/>
        <w:rPr>
          <w:i/>
        </w:rPr>
      </w:pPr>
      <w:r w:rsidRPr="00C24BC1">
        <w:rPr>
          <w:i/>
        </w:rPr>
        <w:t>Nuvarande lydelse</w:t>
      </w:r>
    </w:p>
    <w:p w14:paraId="2D84CE57" w14:textId="77777777" w:rsidR="008539B5" w:rsidRDefault="008539B5" w:rsidP="008539B5">
      <w:pPr>
        <w:pStyle w:val="Brdtextmedindrag"/>
        <w:jc w:val="center"/>
        <w:rPr>
          <w:i/>
        </w:rPr>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7D1BF1F8" w14:textId="77777777" w:rsidTr="008539B5">
        <w:tc>
          <w:tcPr>
            <w:tcW w:w="2500" w:type="pct"/>
            <w:tcBorders>
              <w:top w:val="single" w:sz="4" w:space="0" w:color="auto"/>
              <w:bottom w:val="single" w:sz="4" w:space="0" w:color="auto"/>
            </w:tcBorders>
            <w:shd w:val="clear" w:color="auto" w:fill="auto"/>
            <w:tcMar>
              <w:left w:w="0" w:type="dxa"/>
            </w:tcMar>
          </w:tcPr>
          <w:p w14:paraId="5AECB64C" w14:textId="77777777" w:rsidR="008539B5" w:rsidRDefault="008539B5" w:rsidP="008539B5">
            <w:pPr>
              <w:pStyle w:val="Brdtext"/>
            </w:pPr>
            <w:r w:rsidRPr="00BA58DA">
              <w:t>Verksamheten består i</w:t>
            </w:r>
          </w:p>
        </w:tc>
        <w:tc>
          <w:tcPr>
            <w:tcW w:w="2500" w:type="pct"/>
            <w:tcBorders>
              <w:top w:val="single" w:sz="4" w:space="0" w:color="auto"/>
              <w:bottom w:val="single" w:sz="4" w:space="0" w:color="auto"/>
            </w:tcBorders>
            <w:shd w:val="clear" w:color="auto" w:fill="auto"/>
            <w:tcMar>
              <w:right w:w="0" w:type="dxa"/>
            </w:tcMar>
          </w:tcPr>
          <w:p w14:paraId="461A6184" w14:textId="77777777" w:rsidR="008539B5" w:rsidRDefault="008539B5" w:rsidP="008539B5">
            <w:pPr>
              <w:pStyle w:val="Brdtext"/>
              <w:jc w:val="left"/>
            </w:pPr>
            <w:r w:rsidRPr="00BA58DA">
              <w:t>Särskilda begränsningar i sekretessen</w:t>
            </w:r>
          </w:p>
        </w:tc>
      </w:tr>
      <w:tr w:rsidR="008539B5" w14:paraId="7F6E2136" w14:textId="77777777" w:rsidTr="008539B5">
        <w:tc>
          <w:tcPr>
            <w:tcW w:w="2500" w:type="pct"/>
            <w:tcBorders>
              <w:top w:val="single" w:sz="4" w:space="0" w:color="auto"/>
            </w:tcBorders>
            <w:shd w:val="clear" w:color="auto" w:fill="auto"/>
            <w:tcMar>
              <w:left w:w="0" w:type="dxa"/>
            </w:tcMar>
          </w:tcPr>
          <w:p w14:paraId="341EC250" w14:textId="77777777" w:rsidR="008539B5" w:rsidRDefault="008539B5" w:rsidP="008539B5">
            <w:pPr>
              <w:pStyle w:val="Brdtextmedindrag"/>
            </w:pPr>
          </w:p>
        </w:tc>
        <w:tc>
          <w:tcPr>
            <w:tcW w:w="2500" w:type="pct"/>
            <w:tcBorders>
              <w:top w:val="single" w:sz="4" w:space="0" w:color="auto"/>
            </w:tcBorders>
            <w:shd w:val="clear" w:color="auto" w:fill="auto"/>
            <w:tcMar>
              <w:right w:w="0" w:type="dxa"/>
            </w:tcMar>
          </w:tcPr>
          <w:p w14:paraId="1B113D6C" w14:textId="77777777" w:rsidR="008539B5" w:rsidRDefault="008539B5" w:rsidP="008539B5">
            <w:pPr>
              <w:pStyle w:val="Brdtextmedindrag"/>
            </w:pPr>
          </w:p>
        </w:tc>
      </w:tr>
      <w:tr w:rsidR="008539B5" w14:paraId="338D6D2D" w14:textId="77777777" w:rsidTr="008539B5">
        <w:tc>
          <w:tcPr>
            <w:tcW w:w="2500" w:type="pct"/>
            <w:shd w:val="clear" w:color="auto" w:fill="auto"/>
            <w:tcMar>
              <w:left w:w="0" w:type="dxa"/>
            </w:tcMar>
          </w:tcPr>
          <w:p w14:paraId="3EFD11AC" w14:textId="77777777" w:rsidR="008539B5" w:rsidRDefault="008539B5" w:rsidP="008539B5">
            <w:pPr>
              <w:pStyle w:val="Brdtextmedindrag"/>
            </w:pPr>
            <w:r w:rsidRPr="00BB0628">
              <w:rPr>
                <w:lang w:eastAsia="sv-SE"/>
              </w:rPr>
              <w:t>33.</w:t>
            </w:r>
            <w:r>
              <w:rPr>
                <w:lang w:eastAsia="sv-SE"/>
              </w:rPr>
              <w:t> </w:t>
            </w:r>
            <w:r w:rsidRPr="00BB0628">
              <w:rPr>
                <w:lang w:eastAsia="sv-SE"/>
              </w:rPr>
              <w:t>utredning,</w:t>
            </w:r>
            <w:r>
              <w:rPr>
                <w:lang w:eastAsia="sv-SE"/>
              </w:rPr>
              <w:t xml:space="preserve"> </w:t>
            </w:r>
            <w:r w:rsidRPr="00BB0628">
              <w:rPr>
                <w:lang w:eastAsia="sv-SE"/>
              </w:rPr>
              <w:t>tillstånds</w:t>
            </w:r>
            <w:r>
              <w:rPr>
                <w:lang w:eastAsia="sv-SE"/>
              </w:rPr>
              <w:softHyphen/>
            </w:r>
            <w:r w:rsidRPr="00BB0628">
              <w:rPr>
                <w:lang w:eastAsia="sv-SE"/>
              </w:rPr>
              <w:t>givning och tillsyn enligt</w:t>
            </w:r>
            <w:r>
              <w:rPr>
                <w:lang w:eastAsia="sv-SE"/>
              </w:rPr>
              <w:t xml:space="preserve"> </w:t>
            </w:r>
            <w:r w:rsidRPr="00BB0628">
              <w:rPr>
                <w:lang w:eastAsia="sv-SE"/>
              </w:rPr>
              <w:t>läke</w:t>
            </w:r>
            <w:r>
              <w:rPr>
                <w:lang w:eastAsia="sv-SE"/>
              </w:rPr>
              <w:softHyphen/>
            </w:r>
            <w:r w:rsidRPr="00BB0628">
              <w:rPr>
                <w:lang w:eastAsia="sv-SE"/>
              </w:rPr>
              <w:t>medelslagen (</w:t>
            </w:r>
            <w:r>
              <w:rPr>
                <w:lang w:eastAsia="sv-SE"/>
              </w:rPr>
              <w:t>2015:315</w:t>
            </w:r>
            <w:r w:rsidRPr="00BB0628">
              <w:rPr>
                <w:lang w:eastAsia="sv-SE"/>
              </w:rPr>
              <w:t>)</w:t>
            </w:r>
            <w:r>
              <w:rPr>
                <w:lang w:eastAsia="sv-SE"/>
              </w:rPr>
              <w:t xml:space="preserve"> </w:t>
            </w:r>
            <w:r w:rsidRPr="00BB0628">
              <w:rPr>
                <w:lang w:eastAsia="sv-SE"/>
              </w:rPr>
              <w:t>eller enligt mot</w:t>
            </w:r>
            <w:r>
              <w:rPr>
                <w:lang w:eastAsia="sv-SE"/>
              </w:rPr>
              <w:softHyphen/>
            </w:r>
            <w:r w:rsidRPr="00BB0628">
              <w:rPr>
                <w:lang w:eastAsia="sv-SE"/>
              </w:rPr>
              <w:t>svarande</w:t>
            </w:r>
            <w:r>
              <w:rPr>
                <w:lang w:eastAsia="sv-SE"/>
              </w:rPr>
              <w:t xml:space="preserve"> </w:t>
            </w:r>
            <w:r w:rsidRPr="00BB0628">
              <w:rPr>
                <w:lang w:eastAsia="sv-SE"/>
              </w:rPr>
              <w:t>äldre be</w:t>
            </w:r>
            <w:r>
              <w:rPr>
                <w:lang w:eastAsia="sv-SE"/>
              </w:rPr>
              <w:softHyphen/>
            </w:r>
            <w:r w:rsidRPr="00BB0628">
              <w:rPr>
                <w:lang w:eastAsia="sv-SE"/>
              </w:rPr>
              <w:t>stämme</w:t>
            </w:r>
            <w:r>
              <w:rPr>
                <w:lang w:eastAsia="sv-SE"/>
              </w:rPr>
              <w:t xml:space="preserve">lser, </w:t>
            </w:r>
            <w:r w:rsidRPr="00BB0628">
              <w:rPr>
                <w:lang w:eastAsia="sv-SE"/>
              </w:rPr>
              <w:t>tillsyn enligt lagen (1993:584) om</w:t>
            </w:r>
            <w:r>
              <w:rPr>
                <w:lang w:eastAsia="sv-SE"/>
              </w:rPr>
              <w:t xml:space="preserve"> </w:t>
            </w:r>
            <w:r w:rsidRPr="00BB0628">
              <w:rPr>
                <w:lang w:eastAsia="sv-SE"/>
              </w:rPr>
              <w:t>medicintekniska produkter</w:t>
            </w:r>
            <w:r>
              <w:rPr>
                <w:lang w:eastAsia="sv-SE"/>
              </w:rPr>
              <w:t xml:space="preserve"> </w:t>
            </w:r>
            <w:r w:rsidRPr="00BB0628">
              <w:rPr>
                <w:lang w:eastAsia="sv-SE"/>
              </w:rPr>
              <w:t>eller enligt mot</w:t>
            </w:r>
            <w:r>
              <w:rPr>
                <w:lang w:eastAsia="sv-SE"/>
              </w:rPr>
              <w:softHyphen/>
            </w:r>
            <w:r w:rsidRPr="00BB0628">
              <w:rPr>
                <w:lang w:eastAsia="sv-SE"/>
              </w:rPr>
              <w:t>svarande</w:t>
            </w:r>
            <w:r>
              <w:rPr>
                <w:lang w:eastAsia="sv-SE"/>
              </w:rPr>
              <w:t xml:space="preserve"> </w:t>
            </w:r>
            <w:r w:rsidRPr="00BB0628">
              <w:rPr>
                <w:lang w:eastAsia="sv-SE"/>
              </w:rPr>
              <w:t>äldre bestämmelser,</w:t>
            </w:r>
            <w:r>
              <w:rPr>
                <w:lang w:eastAsia="sv-SE"/>
              </w:rPr>
              <w:t xml:space="preserve"> </w:t>
            </w:r>
            <w:r w:rsidRPr="00BB0628">
              <w:rPr>
                <w:lang w:eastAsia="sv-SE"/>
              </w:rPr>
              <w:t>tillståndsgivning och</w:t>
            </w:r>
            <w:r>
              <w:rPr>
                <w:lang w:eastAsia="sv-SE"/>
              </w:rPr>
              <w:t xml:space="preserve"> </w:t>
            </w:r>
            <w:r w:rsidRPr="00BB0628">
              <w:rPr>
                <w:lang w:eastAsia="sv-SE"/>
              </w:rPr>
              <w:t>tillsyn enligt lagen</w:t>
            </w:r>
            <w:r>
              <w:rPr>
                <w:lang w:eastAsia="sv-SE"/>
              </w:rPr>
              <w:t xml:space="preserve"> </w:t>
            </w:r>
            <w:r w:rsidRPr="00BB0628">
              <w:rPr>
                <w:lang w:eastAsia="sv-SE"/>
              </w:rPr>
              <w:t>(2006:496) om blodsäkerhet</w:t>
            </w:r>
            <w:r>
              <w:rPr>
                <w:lang w:eastAsia="sv-SE"/>
              </w:rPr>
              <w:t xml:space="preserve"> </w:t>
            </w:r>
            <w:r w:rsidRPr="00BB0628">
              <w:rPr>
                <w:lang w:eastAsia="sv-SE"/>
              </w:rPr>
              <w:t>och lagen (2008:286) om</w:t>
            </w:r>
            <w:r>
              <w:rPr>
                <w:lang w:eastAsia="sv-SE"/>
              </w:rPr>
              <w:t xml:space="preserve"> </w:t>
            </w:r>
            <w:r w:rsidRPr="00BB0628">
              <w:rPr>
                <w:lang w:eastAsia="sv-SE"/>
              </w:rPr>
              <w:t>kvalitets</w:t>
            </w:r>
            <w:r>
              <w:rPr>
                <w:lang w:eastAsia="sv-SE"/>
              </w:rPr>
              <w:t>-</w:t>
            </w:r>
            <w:r w:rsidRPr="00BB0628">
              <w:rPr>
                <w:lang w:eastAsia="sv-SE"/>
              </w:rPr>
              <w:t xml:space="preserve"> och</w:t>
            </w:r>
            <w:r>
              <w:rPr>
                <w:lang w:eastAsia="sv-SE"/>
              </w:rPr>
              <w:t xml:space="preserve"> </w:t>
            </w:r>
            <w:r w:rsidRPr="00BB0628">
              <w:rPr>
                <w:lang w:eastAsia="sv-SE"/>
              </w:rPr>
              <w:t>säkerhetsnormer vid</w:t>
            </w:r>
            <w:r>
              <w:rPr>
                <w:lang w:eastAsia="sv-SE"/>
              </w:rPr>
              <w:t xml:space="preserve"> </w:t>
            </w:r>
            <w:r w:rsidRPr="00BB0628">
              <w:rPr>
                <w:lang w:eastAsia="sv-SE"/>
              </w:rPr>
              <w:t>hantering av mänskliga</w:t>
            </w:r>
            <w:r>
              <w:rPr>
                <w:lang w:eastAsia="sv-SE"/>
              </w:rPr>
              <w:t xml:space="preserve"> </w:t>
            </w:r>
            <w:r w:rsidRPr="00BB0628">
              <w:rPr>
                <w:lang w:eastAsia="sv-SE"/>
              </w:rPr>
              <w:t>vävnader och cel</w:t>
            </w:r>
            <w:r>
              <w:rPr>
                <w:lang w:eastAsia="sv-SE"/>
              </w:rPr>
              <w:softHyphen/>
            </w:r>
            <w:r w:rsidRPr="00BB0628">
              <w:rPr>
                <w:lang w:eastAsia="sv-SE"/>
              </w:rPr>
              <w:t>ler,</w:t>
            </w:r>
            <w:r>
              <w:rPr>
                <w:lang w:eastAsia="sv-SE"/>
              </w:rPr>
              <w:t xml:space="preserve"> </w:t>
            </w:r>
            <w:r w:rsidRPr="00BB0628">
              <w:rPr>
                <w:lang w:eastAsia="sv-SE"/>
              </w:rPr>
              <w:t>tillståndsgivning och</w:t>
            </w:r>
            <w:r>
              <w:rPr>
                <w:lang w:eastAsia="sv-SE"/>
              </w:rPr>
              <w:t xml:space="preserve"> </w:t>
            </w:r>
            <w:r w:rsidRPr="00BB0628">
              <w:rPr>
                <w:lang w:eastAsia="sv-SE"/>
              </w:rPr>
              <w:t>tillsyn enligt lagen</w:t>
            </w:r>
            <w:r>
              <w:rPr>
                <w:lang w:eastAsia="sv-SE"/>
              </w:rPr>
              <w:t xml:space="preserve"> </w:t>
            </w:r>
            <w:r w:rsidRPr="00BB0628">
              <w:rPr>
                <w:lang w:eastAsia="sv-SE"/>
              </w:rPr>
              <w:t>(2009:366) om han</w:t>
            </w:r>
            <w:r>
              <w:rPr>
                <w:lang w:eastAsia="sv-SE"/>
              </w:rPr>
              <w:softHyphen/>
            </w:r>
            <w:r w:rsidRPr="00BB0628">
              <w:rPr>
                <w:lang w:eastAsia="sv-SE"/>
              </w:rPr>
              <w:t>del med</w:t>
            </w:r>
            <w:r>
              <w:rPr>
                <w:lang w:eastAsia="sv-SE"/>
              </w:rPr>
              <w:t xml:space="preserve"> </w:t>
            </w:r>
            <w:r w:rsidRPr="00BB0628">
              <w:rPr>
                <w:lang w:eastAsia="sv-SE"/>
              </w:rPr>
              <w:t>läkemedel eller enligt</w:t>
            </w:r>
            <w:r>
              <w:rPr>
                <w:lang w:eastAsia="sv-SE"/>
              </w:rPr>
              <w:t xml:space="preserve"> </w:t>
            </w:r>
            <w:r w:rsidRPr="00BB0628">
              <w:rPr>
                <w:lang w:eastAsia="sv-SE"/>
              </w:rPr>
              <w:t>motsvarande äldre</w:t>
            </w:r>
            <w:r>
              <w:rPr>
                <w:lang w:eastAsia="sv-SE"/>
              </w:rPr>
              <w:t xml:space="preserve"> </w:t>
            </w:r>
            <w:r w:rsidRPr="00BB0628">
              <w:rPr>
                <w:lang w:eastAsia="sv-SE"/>
              </w:rPr>
              <w:t>bestämmel</w:t>
            </w:r>
            <w:r>
              <w:rPr>
                <w:lang w:eastAsia="sv-SE"/>
              </w:rPr>
              <w:softHyphen/>
            </w:r>
            <w:r w:rsidRPr="00BB0628">
              <w:rPr>
                <w:lang w:eastAsia="sv-SE"/>
              </w:rPr>
              <w:t>ser, tillsyn</w:t>
            </w:r>
            <w:r>
              <w:rPr>
                <w:lang w:eastAsia="sv-SE"/>
              </w:rPr>
              <w:t xml:space="preserve"> </w:t>
            </w:r>
            <w:r w:rsidRPr="00BB0628">
              <w:rPr>
                <w:lang w:eastAsia="sv-SE"/>
              </w:rPr>
              <w:t>enligt rådets förord</w:t>
            </w:r>
            <w:r>
              <w:rPr>
                <w:lang w:eastAsia="sv-SE"/>
              </w:rPr>
              <w:softHyphen/>
            </w:r>
            <w:r w:rsidRPr="00BB0628">
              <w:rPr>
                <w:lang w:eastAsia="sv-SE"/>
              </w:rPr>
              <w:t>ning</w:t>
            </w:r>
            <w:r>
              <w:rPr>
                <w:lang w:eastAsia="sv-SE"/>
              </w:rPr>
              <w:t xml:space="preserve"> </w:t>
            </w:r>
            <w:r w:rsidRPr="00BB0628">
              <w:rPr>
                <w:lang w:eastAsia="sv-SE"/>
              </w:rPr>
              <w:t>(EG) nr 953/2003 av den</w:t>
            </w:r>
            <w:r>
              <w:rPr>
                <w:lang w:eastAsia="sv-SE"/>
              </w:rPr>
              <w:t xml:space="preserve"> </w:t>
            </w:r>
            <w:r w:rsidRPr="00BB0628">
              <w:rPr>
                <w:lang w:eastAsia="sv-SE"/>
              </w:rPr>
              <w:t>26 maj 2003 om</w:t>
            </w:r>
            <w:r>
              <w:rPr>
                <w:lang w:eastAsia="sv-SE"/>
              </w:rPr>
              <w:t xml:space="preserve"> </w:t>
            </w:r>
            <w:r w:rsidRPr="00BB0628">
              <w:rPr>
                <w:lang w:eastAsia="sv-SE"/>
              </w:rPr>
              <w:t>förhindrande av att</w:t>
            </w:r>
            <w:r>
              <w:rPr>
                <w:lang w:eastAsia="sv-SE"/>
              </w:rPr>
              <w:t xml:space="preserve"> </w:t>
            </w:r>
            <w:r w:rsidRPr="00BB0628">
              <w:rPr>
                <w:lang w:eastAsia="sv-SE"/>
              </w:rPr>
              <w:t>handeln med vissa</w:t>
            </w:r>
            <w:r>
              <w:rPr>
                <w:lang w:eastAsia="sv-SE"/>
              </w:rPr>
              <w:t xml:space="preserve"> </w:t>
            </w:r>
            <w:r w:rsidRPr="00BB0628">
              <w:rPr>
                <w:lang w:eastAsia="sv-SE"/>
              </w:rPr>
              <w:t>viktiga mediciner avleds</w:t>
            </w:r>
            <w:r>
              <w:rPr>
                <w:lang w:eastAsia="sv-SE"/>
              </w:rPr>
              <w:t xml:space="preserve"> </w:t>
            </w:r>
            <w:r w:rsidRPr="00BB0628">
              <w:rPr>
                <w:lang w:eastAsia="sv-SE"/>
              </w:rPr>
              <w:t>till Europeiska unionen,</w:t>
            </w:r>
            <w:r>
              <w:rPr>
                <w:lang w:eastAsia="sv-SE"/>
              </w:rPr>
              <w:t xml:space="preserve"> </w:t>
            </w:r>
            <w:r w:rsidRPr="00BB0628">
              <w:rPr>
                <w:lang w:eastAsia="sv-SE"/>
              </w:rPr>
              <w:t>tillsyn enligt</w:t>
            </w:r>
            <w:r>
              <w:rPr>
                <w:lang w:eastAsia="sv-SE"/>
              </w:rPr>
              <w:t xml:space="preserve"> </w:t>
            </w:r>
            <w:r w:rsidRPr="00BB0628">
              <w:rPr>
                <w:lang w:eastAsia="sv-SE"/>
              </w:rPr>
              <w:t>Europa</w:t>
            </w:r>
            <w:r>
              <w:rPr>
                <w:lang w:eastAsia="sv-SE"/>
              </w:rPr>
              <w:softHyphen/>
            </w:r>
            <w:r w:rsidRPr="00BB0628">
              <w:rPr>
                <w:lang w:eastAsia="sv-SE"/>
              </w:rPr>
              <w:t>parlamentets och</w:t>
            </w:r>
            <w:r>
              <w:rPr>
                <w:lang w:eastAsia="sv-SE"/>
              </w:rPr>
              <w:t xml:space="preserve"> </w:t>
            </w:r>
            <w:r w:rsidRPr="00BB0628">
              <w:rPr>
                <w:lang w:eastAsia="sv-SE"/>
              </w:rPr>
              <w:t>rådets förord</w:t>
            </w:r>
            <w:r>
              <w:rPr>
                <w:lang w:eastAsia="sv-SE"/>
              </w:rPr>
              <w:softHyphen/>
            </w:r>
            <w:r w:rsidRPr="00BB0628">
              <w:rPr>
                <w:lang w:eastAsia="sv-SE"/>
              </w:rPr>
              <w:t>ning (EG)</w:t>
            </w:r>
            <w:r>
              <w:rPr>
                <w:lang w:eastAsia="sv-SE"/>
              </w:rPr>
              <w:t xml:space="preserve"> </w:t>
            </w:r>
            <w:r w:rsidRPr="00BB0628">
              <w:rPr>
                <w:lang w:eastAsia="sv-SE"/>
              </w:rPr>
              <w:t>nr 726/2004 av den 31</w:t>
            </w:r>
            <w:r>
              <w:rPr>
                <w:lang w:eastAsia="sv-SE"/>
              </w:rPr>
              <w:t> </w:t>
            </w:r>
            <w:r w:rsidRPr="00BB0628">
              <w:rPr>
                <w:lang w:eastAsia="sv-SE"/>
              </w:rPr>
              <w:t>mars 2004 om inrättande</w:t>
            </w:r>
            <w:r>
              <w:rPr>
                <w:lang w:eastAsia="sv-SE"/>
              </w:rPr>
              <w:t xml:space="preserve"> </w:t>
            </w:r>
            <w:r w:rsidRPr="00BB0628">
              <w:rPr>
                <w:lang w:eastAsia="sv-SE"/>
              </w:rPr>
              <w:t>av gemenskapsförfaranden</w:t>
            </w:r>
            <w:r>
              <w:rPr>
                <w:lang w:eastAsia="sv-SE"/>
              </w:rPr>
              <w:t xml:space="preserve"> </w:t>
            </w:r>
            <w:r w:rsidRPr="00BB0628">
              <w:rPr>
                <w:lang w:eastAsia="sv-SE"/>
              </w:rPr>
              <w:t>för godkännande av och</w:t>
            </w:r>
            <w:r>
              <w:rPr>
                <w:lang w:eastAsia="sv-SE"/>
              </w:rPr>
              <w:t xml:space="preserve"> </w:t>
            </w:r>
            <w:r w:rsidRPr="00BB0628">
              <w:rPr>
                <w:lang w:eastAsia="sv-SE"/>
              </w:rPr>
              <w:t>tillsyn över</w:t>
            </w:r>
            <w:r>
              <w:rPr>
                <w:lang w:eastAsia="sv-SE"/>
              </w:rPr>
              <w:t xml:space="preserve"> </w:t>
            </w:r>
            <w:r w:rsidRPr="00BB0628">
              <w:rPr>
                <w:lang w:eastAsia="sv-SE"/>
              </w:rPr>
              <w:t>humanläkemedel och</w:t>
            </w:r>
            <w:r>
              <w:rPr>
                <w:lang w:eastAsia="sv-SE"/>
              </w:rPr>
              <w:t xml:space="preserve"> </w:t>
            </w:r>
            <w:r w:rsidRPr="00BB0628">
              <w:rPr>
                <w:lang w:eastAsia="sv-SE"/>
              </w:rPr>
              <w:t>veterinär</w:t>
            </w:r>
            <w:r>
              <w:rPr>
                <w:lang w:eastAsia="sv-SE"/>
              </w:rPr>
              <w:softHyphen/>
            </w:r>
            <w:r w:rsidRPr="00BB0628">
              <w:rPr>
                <w:lang w:eastAsia="sv-SE"/>
              </w:rPr>
              <w:t>medicinska</w:t>
            </w:r>
            <w:r>
              <w:rPr>
                <w:lang w:eastAsia="sv-SE"/>
              </w:rPr>
              <w:t xml:space="preserve"> </w:t>
            </w:r>
            <w:r w:rsidRPr="00BB0628">
              <w:rPr>
                <w:lang w:eastAsia="sv-SE"/>
              </w:rPr>
              <w:t>läkemedel samt om</w:t>
            </w:r>
            <w:r>
              <w:rPr>
                <w:lang w:eastAsia="sv-SE"/>
              </w:rPr>
              <w:t xml:space="preserve"> </w:t>
            </w:r>
            <w:r w:rsidRPr="00BB0628">
              <w:rPr>
                <w:lang w:eastAsia="sv-SE"/>
              </w:rPr>
              <w:t>inrättande av en</w:t>
            </w:r>
            <w:r>
              <w:rPr>
                <w:lang w:eastAsia="sv-SE"/>
              </w:rPr>
              <w:t xml:space="preserve"> </w:t>
            </w:r>
            <w:r w:rsidRPr="00BB0628">
              <w:rPr>
                <w:lang w:eastAsia="sv-SE"/>
              </w:rPr>
              <w:t>europeisk</w:t>
            </w:r>
            <w:r>
              <w:rPr>
                <w:lang w:eastAsia="sv-SE"/>
              </w:rPr>
              <w:t xml:space="preserve"> </w:t>
            </w:r>
            <w:r w:rsidRPr="00BB0628">
              <w:rPr>
                <w:lang w:eastAsia="sv-SE"/>
              </w:rPr>
              <w:t>läkemedelsmyndighet</w:t>
            </w:r>
            <w:r>
              <w:rPr>
                <w:lang w:eastAsia="sv-SE"/>
              </w:rPr>
              <w:t xml:space="preserve"> </w:t>
            </w:r>
            <w:r w:rsidRPr="00BB0628">
              <w:rPr>
                <w:lang w:eastAsia="sv-SE"/>
              </w:rPr>
              <w:t>eller enligt motsvarande</w:t>
            </w:r>
            <w:r>
              <w:rPr>
                <w:lang w:eastAsia="sv-SE"/>
              </w:rPr>
              <w:t xml:space="preserve"> </w:t>
            </w:r>
            <w:r w:rsidRPr="00BB0628">
              <w:rPr>
                <w:lang w:eastAsia="sv-SE"/>
              </w:rPr>
              <w:t>äldre be</w:t>
            </w:r>
            <w:r>
              <w:rPr>
                <w:lang w:eastAsia="sv-SE"/>
              </w:rPr>
              <w:softHyphen/>
            </w:r>
            <w:r w:rsidRPr="00BB0628">
              <w:rPr>
                <w:lang w:eastAsia="sv-SE"/>
              </w:rPr>
              <w:t>stämmelser,</w:t>
            </w:r>
            <w:r>
              <w:rPr>
                <w:lang w:eastAsia="sv-SE"/>
              </w:rPr>
              <w:t xml:space="preserve"> </w:t>
            </w:r>
            <w:r w:rsidRPr="00BB0628">
              <w:rPr>
                <w:lang w:eastAsia="sv-SE"/>
              </w:rPr>
              <w:t>tillsyn enligt</w:t>
            </w:r>
            <w:r>
              <w:rPr>
                <w:lang w:eastAsia="sv-SE"/>
              </w:rPr>
              <w:t xml:space="preserve"> </w:t>
            </w:r>
            <w:r w:rsidRPr="00BB0628">
              <w:rPr>
                <w:lang w:eastAsia="sv-SE"/>
              </w:rPr>
              <w:t>Euro</w:t>
            </w:r>
            <w:r>
              <w:rPr>
                <w:lang w:eastAsia="sv-SE"/>
              </w:rPr>
              <w:softHyphen/>
            </w:r>
            <w:r w:rsidRPr="00BB0628">
              <w:rPr>
                <w:lang w:eastAsia="sv-SE"/>
              </w:rPr>
              <w:t>paparlamentets och</w:t>
            </w:r>
            <w:r>
              <w:rPr>
                <w:lang w:eastAsia="sv-SE"/>
              </w:rPr>
              <w:t xml:space="preserve"> </w:t>
            </w:r>
            <w:r w:rsidRPr="00BB0628">
              <w:rPr>
                <w:lang w:eastAsia="sv-SE"/>
              </w:rPr>
              <w:t>rådets förordning (EG) nr</w:t>
            </w:r>
            <w:r>
              <w:rPr>
                <w:lang w:eastAsia="sv-SE"/>
              </w:rPr>
              <w:t xml:space="preserve"> </w:t>
            </w:r>
            <w:r w:rsidRPr="00BB0628">
              <w:rPr>
                <w:lang w:eastAsia="sv-SE"/>
              </w:rPr>
              <w:t>816/2006 av den 17</w:t>
            </w:r>
            <w:r>
              <w:rPr>
                <w:lang w:eastAsia="sv-SE"/>
              </w:rPr>
              <w:t> </w:t>
            </w:r>
            <w:r w:rsidRPr="00BB0628">
              <w:rPr>
                <w:lang w:eastAsia="sv-SE"/>
              </w:rPr>
              <w:t>maj</w:t>
            </w:r>
            <w:r>
              <w:rPr>
                <w:lang w:eastAsia="sv-SE"/>
              </w:rPr>
              <w:t xml:space="preserve"> </w:t>
            </w:r>
            <w:r w:rsidRPr="00BB0628">
              <w:rPr>
                <w:lang w:eastAsia="sv-SE"/>
              </w:rPr>
              <w:t>2006 om tvångs</w:t>
            </w:r>
            <w:r>
              <w:rPr>
                <w:lang w:eastAsia="sv-SE"/>
              </w:rPr>
              <w:softHyphen/>
            </w:r>
            <w:r w:rsidRPr="00BB0628">
              <w:rPr>
                <w:lang w:eastAsia="sv-SE"/>
              </w:rPr>
              <w:t>licensiering</w:t>
            </w:r>
            <w:r>
              <w:rPr>
                <w:lang w:eastAsia="sv-SE"/>
              </w:rPr>
              <w:t xml:space="preserve"> </w:t>
            </w:r>
            <w:r w:rsidRPr="00BB0628">
              <w:rPr>
                <w:lang w:eastAsia="sv-SE"/>
              </w:rPr>
              <w:t>av patent för till</w:t>
            </w:r>
            <w:r>
              <w:rPr>
                <w:lang w:eastAsia="sv-SE"/>
              </w:rPr>
              <w:softHyphen/>
            </w:r>
            <w:r w:rsidRPr="00BB0628">
              <w:rPr>
                <w:lang w:eastAsia="sv-SE"/>
              </w:rPr>
              <w:t>verkning</w:t>
            </w:r>
            <w:r>
              <w:rPr>
                <w:lang w:eastAsia="sv-SE"/>
              </w:rPr>
              <w:t xml:space="preserve"> </w:t>
            </w:r>
            <w:r w:rsidRPr="00BB0628">
              <w:rPr>
                <w:lang w:eastAsia="sv-SE"/>
              </w:rPr>
              <w:t>av läkemedelspro</w:t>
            </w:r>
            <w:r>
              <w:rPr>
                <w:lang w:eastAsia="sv-SE"/>
              </w:rPr>
              <w:softHyphen/>
            </w:r>
            <w:r w:rsidRPr="00BB0628">
              <w:rPr>
                <w:lang w:eastAsia="sv-SE"/>
              </w:rPr>
              <w:t>dukter för</w:t>
            </w:r>
            <w:r>
              <w:rPr>
                <w:lang w:eastAsia="sv-SE"/>
              </w:rPr>
              <w:t xml:space="preserve"> </w:t>
            </w:r>
            <w:r w:rsidRPr="00BB0628">
              <w:rPr>
                <w:lang w:eastAsia="sv-SE"/>
              </w:rPr>
              <w:t>export till länder med</w:t>
            </w:r>
            <w:r>
              <w:rPr>
                <w:lang w:eastAsia="sv-SE"/>
              </w:rPr>
              <w:t xml:space="preserve"> </w:t>
            </w:r>
            <w:r w:rsidRPr="00BB0628">
              <w:rPr>
                <w:lang w:eastAsia="sv-SE"/>
              </w:rPr>
              <w:t xml:space="preserve">folkhälsoproblem </w:t>
            </w:r>
            <w:r w:rsidRPr="00236665">
              <w:rPr>
                <w:i/>
                <w:lang w:eastAsia="sv-SE"/>
              </w:rPr>
              <w:t>samt</w:t>
            </w:r>
            <w:r>
              <w:rPr>
                <w:lang w:eastAsia="sv-SE"/>
              </w:rPr>
              <w:t xml:space="preserve"> </w:t>
            </w:r>
            <w:r w:rsidRPr="00BB0628">
              <w:rPr>
                <w:lang w:eastAsia="sv-SE"/>
              </w:rPr>
              <w:t>tillsyn enligt</w:t>
            </w:r>
            <w:r>
              <w:rPr>
                <w:lang w:eastAsia="sv-SE"/>
              </w:rPr>
              <w:t xml:space="preserve"> </w:t>
            </w:r>
            <w:r w:rsidRPr="00BB0628">
              <w:rPr>
                <w:lang w:eastAsia="sv-SE"/>
              </w:rPr>
              <w:t>Europaparlamentets och</w:t>
            </w:r>
            <w:r>
              <w:rPr>
                <w:lang w:eastAsia="sv-SE"/>
              </w:rPr>
              <w:t xml:space="preserve"> </w:t>
            </w:r>
            <w:r w:rsidRPr="00BB0628">
              <w:rPr>
                <w:lang w:eastAsia="sv-SE"/>
              </w:rPr>
              <w:t>rådets förordning (EG) nr</w:t>
            </w:r>
            <w:r>
              <w:rPr>
                <w:lang w:eastAsia="sv-SE"/>
              </w:rPr>
              <w:t xml:space="preserve"> </w:t>
            </w:r>
            <w:r w:rsidRPr="00BB0628">
              <w:rPr>
                <w:lang w:eastAsia="sv-SE"/>
              </w:rPr>
              <w:t>1901/2006 av den 12</w:t>
            </w:r>
            <w:r>
              <w:rPr>
                <w:lang w:eastAsia="sv-SE"/>
              </w:rPr>
              <w:t xml:space="preserve"> </w:t>
            </w:r>
            <w:r w:rsidRPr="00BB0628">
              <w:rPr>
                <w:lang w:eastAsia="sv-SE"/>
              </w:rPr>
              <w:t>december 2006 om</w:t>
            </w:r>
            <w:r>
              <w:rPr>
                <w:lang w:eastAsia="sv-SE"/>
              </w:rPr>
              <w:t xml:space="preserve"> </w:t>
            </w:r>
            <w:r w:rsidRPr="00BB0628">
              <w:rPr>
                <w:lang w:eastAsia="sv-SE"/>
              </w:rPr>
              <w:t>läkemedel för pedia</w:t>
            </w:r>
            <w:r>
              <w:rPr>
                <w:lang w:eastAsia="sv-SE"/>
              </w:rPr>
              <w:softHyphen/>
            </w:r>
            <w:r w:rsidRPr="00BB0628">
              <w:rPr>
                <w:lang w:eastAsia="sv-SE"/>
              </w:rPr>
              <w:t>trisk</w:t>
            </w:r>
            <w:r>
              <w:rPr>
                <w:lang w:eastAsia="sv-SE"/>
              </w:rPr>
              <w:t xml:space="preserve"> </w:t>
            </w:r>
            <w:r w:rsidRPr="00BB0628">
              <w:rPr>
                <w:lang w:eastAsia="sv-SE"/>
              </w:rPr>
              <w:t>användning och om änd</w:t>
            </w:r>
            <w:r>
              <w:rPr>
                <w:lang w:eastAsia="sv-SE"/>
              </w:rPr>
              <w:softHyphen/>
            </w:r>
            <w:r w:rsidRPr="00BB0628">
              <w:rPr>
                <w:lang w:eastAsia="sv-SE"/>
              </w:rPr>
              <w:t>ring</w:t>
            </w:r>
            <w:r>
              <w:rPr>
                <w:lang w:eastAsia="sv-SE"/>
              </w:rPr>
              <w:t xml:space="preserve"> </w:t>
            </w:r>
            <w:r w:rsidRPr="00BB0628">
              <w:rPr>
                <w:lang w:eastAsia="sv-SE"/>
              </w:rPr>
              <w:t>av förordning (EEG) nr</w:t>
            </w:r>
            <w:r>
              <w:rPr>
                <w:lang w:eastAsia="sv-SE"/>
              </w:rPr>
              <w:t xml:space="preserve"> </w:t>
            </w:r>
            <w:r w:rsidRPr="00BB0628">
              <w:rPr>
                <w:lang w:eastAsia="sv-SE"/>
              </w:rPr>
              <w:t>1768/92, direktiv</w:t>
            </w:r>
            <w:r>
              <w:rPr>
                <w:lang w:eastAsia="sv-SE"/>
              </w:rPr>
              <w:t xml:space="preserve"> </w:t>
            </w:r>
            <w:r w:rsidRPr="00BB0628">
              <w:rPr>
                <w:lang w:eastAsia="sv-SE"/>
              </w:rPr>
              <w:t>2001/20/EG, direktiv</w:t>
            </w:r>
            <w:r>
              <w:rPr>
                <w:lang w:eastAsia="sv-SE"/>
              </w:rPr>
              <w:t xml:space="preserve"> </w:t>
            </w:r>
            <w:r w:rsidRPr="00BB0628">
              <w:rPr>
                <w:lang w:eastAsia="sv-SE"/>
              </w:rPr>
              <w:t>2001/83/EG och för</w:t>
            </w:r>
            <w:r>
              <w:rPr>
                <w:lang w:eastAsia="sv-SE"/>
              </w:rPr>
              <w:softHyphen/>
            </w:r>
            <w:r w:rsidRPr="00BB0628">
              <w:rPr>
                <w:lang w:eastAsia="sv-SE"/>
              </w:rPr>
              <w:t>ordning</w:t>
            </w:r>
            <w:r>
              <w:rPr>
                <w:lang w:eastAsia="sv-SE"/>
              </w:rPr>
              <w:t xml:space="preserve"> </w:t>
            </w:r>
            <w:r w:rsidRPr="00BB0628">
              <w:rPr>
                <w:lang w:eastAsia="sv-SE"/>
              </w:rPr>
              <w:t>(EG) nr 726/2004</w:t>
            </w:r>
            <w:r>
              <w:rPr>
                <w:lang w:eastAsia="sv-SE"/>
              </w:rPr>
              <w:t>,</w:t>
            </w:r>
          </w:p>
        </w:tc>
        <w:tc>
          <w:tcPr>
            <w:tcW w:w="2500" w:type="pct"/>
            <w:shd w:val="clear" w:color="auto" w:fill="auto"/>
            <w:tcMar>
              <w:right w:w="0" w:type="dxa"/>
            </w:tcMar>
          </w:tcPr>
          <w:p w14:paraId="0D9BD379" w14:textId="77777777" w:rsidR="008539B5" w:rsidRDefault="008539B5" w:rsidP="008539B5">
            <w:pPr>
              <w:pStyle w:val="Brdtextmedindrag"/>
              <w:rPr>
                <w:lang w:eastAsia="sv-SE"/>
              </w:rPr>
            </w:pPr>
            <w:r w:rsidRPr="00BB0628">
              <w:rPr>
                <w:lang w:eastAsia="sv-SE"/>
              </w:rPr>
              <w:t>sekretessen enligt 9</w:t>
            </w:r>
            <w:r>
              <w:rPr>
                <w:lang w:eastAsia="sv-SE"/>
              </w:rPr>
              <w:t> </w:t>
            </w:r>
            <w:r w:rsidRPr="00BB0628">
              <w:rPr>
                <w:lang w:eastAsia="sv-SE"/>
              </w:rPr>
              <w:t xml:space="preserve">§ första stycket 1 gäller inte </w:t>
            </w:r>
            <w:r w:rsidRPr="00BC05D3">
              <w:rPr>
                <w:i/>
                <w:lang w:eastAsia="sv-SE"/>
              </w:rPr>
              <w:t>vid tillsyn</w:t>
            </w:r>
            <w:r w:rsidRPr="00BB0628">
              <w:rPr>
                <w:lang w:eastAsia="sv-SE"/>
              </w:rPr>
              <w:t xml:space="preserve"> över produktsäkerheten hos varor som är avsedda för kon</w:t>
            </w:r>
            <w:r>
              <w:rPr>
                <w:lang w:eastAsia="sv-SE"/>
              </w:rPr>
              <w:softHyphen/>
            </w:r>
            <w:r w:rsidRPr="00BB0628">
              <w:rPr>
                <w:lang w:eastAsia="sv-SE"/>
              </w:rPr>
              <w:t>sumenter eller kan antas komma att användas av konsumenter, om intresset av allmän känne</w:t>
            </w:r>
            <w:r>
              <w:rPr>
                <w:lang w:eastAsia="sv-SE"/>
              </w:rPr>
              <w:softHyphen/>
            </w:r>
            <w:r w:rsidRPr="00BB0628">
              <w:rPr>
                <w:lang w:eastAsia="sv-SE"/>
              </w:rPr>
              <w:t>dom om förhållande som rör risk för</w:t>
            </w:r>
            <w:r>
              <w:rPr>
                <w:lang w:eastAsia="sv-SE"/>
              </w:rPr>
              <w:t xml:space="preserve"> </w:t>
            </w:r>
            <w:r w:rsidRPr="00BB0628">
              <w:rPr>
                <w:lang w:eastAsia="sv-SE"/>
              </w:rPr>
              <w:t>skada på person har sådan vikt att uppgiften bör lämnas</w:t>
            </w:r>
            <w:r>
              <w:rPr>
                <w:lang w:eastAsia="sv-SE"/>
              </w:rPr>
              <w:t xml:space="preserve"> </w:t>
            </w:r>
            <w:r w:rsidRPr="00BB0628">
              <w:rPr>
                <w:lang w:eastAsia="sv-SE"/>
              </w:rPr>
              <w:t>ut</w:t>
            </w:r>
          </w:p>
          <w:p w14:paraId="2E0C7039" w14:textId="77777777" w:rsidR="008539B5" w:rsidRDefault="008539B5" w:rsidP="008539B5">
            <w:pPr>
              <w:pStyle w:val="Brdtextmedindrag"/>
              <w:rPr>
                <w:lang w:eastAsia="sv-SE"/>
              </w:rPr>
            </w:pPr>
          </w:p>
          <w:p w14:paraId="2E39F514" w14:textId="77777777" w:rsidR="008539B5" w:rsidRPr="00CF5D26" w:rsidRDefault="008539B5" w:rsidP="008539B5">
            <w:pPr>
              <w:pStyle w:val="Brdtextmedindrag"/>
            </w:pPr>
            <w:r w:rsidRPr="00CF5D26">
              <w:t xml:space="preserve">sekretessen enligt 9 § första stycket 1 gäller inte för uppgifter i tillsynsverksamheten </w:t>
            </w:r>
            <w:r w:rsidRPr="00C47756">
              <w:rPr>
                <w:i/>
              </w:rPr>
              <w:t>vad gälle</w:t>
            </w:r>
            <w:r>
              <w:rPr>
                <w:i/>
              </w:rPr>
              <w:t>r anmälda organ som avses i 9 a </w:t>
            </w:r>
            <w:r w:rsidRPr="00C47756">
              <w:rPr>
                <w:i/>
              </w:rPr>
              <w:t xml:space="preserve">§ första stycket lagen (1993:584) om medicintekniska produkter </w:t>
            </w:r>
            <w:r w:rsidRPr="00CF5D26">
              <w:t>om intresset av allmän kännedom om förhållande som rör människors hälsa, miljön eller redligheten i handeln eller ett liknande allmänintresse har sådan vikt att de bör lämnas ut</w:t>
            </w:r>
          </w:p>
          <w:p w14:paraId="007BC6DA" w14:textId="77777777" w:rsidR="008539B5" w:rsidRPr="00C47756" w:rsidRDefault="008539B5" w:rsidP="008539B5">
            <w:pPr>
              <w:pStyle w:val="Brdtextmedindrag"/>
              <w:rPr>
                <w:i/>
              </w:rPr>
            </w:pPr>
          </w:p>
          <w:p w14:paraId="278850B8" w14:textId="77777777" w:rsidR="008539B5" w:rsidRDefault="008539B5" w:rsidP="008539B5">
            <w:pPr>
              <w:pStyle w:val="Brdtextmedindrag"/>
            </w:pPr>
            <w:r w:rsidRPr="00C47756">
              <w:t>sekretessen enligt 9 § första stycket 1 gäller inte heller för uppgifter som ska offentliggöras enligt 4 c § förordningen (2007:1205) med instruktion för Läkemedelsverket</w:t>
            </w:r>
          </w:p>
        </w:tc>
      </w:tr>
    </w:tbl>
    <w:p w14:paraId="53A21D84"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57940460" w14:textId="77777777" w:rsidTr="008539B5">
        <w:tc>
          <w:tcPr>
            <w:tcW w:w="5000" w:type="pct"/>
            <w:gridSpan w:val="2"/>
            <w:tcBorders>
              <w:bottom w:val="single" w:sz="4" w:space="0" w:color="auto"/>
            </w:tcBorders>
            <w:shd w:val="clear" w:color="auto" w:fill="auto"/>
            <w:tcMar>
              <w:left w:w="0" w:type="dxa"/>
            </w:tcMar>
          </w:tcPr>
          <w:p w14:paraId="0D534210" w14:textId="77777777" w:rsidR="008539B5" w:rsidRDefault="008539B5" w:rsidP="008539B5">
            <w:pPr>
              <w:pStyle w:val="Brdtextmedindrag"/>
              <w:jc w:val="center"/>
              <w:rPr>
                <w:i/>
              </w:rPr>
            </w:pPr>
            <w:r w:rsidRPr="00C24BC1">
              <w:rPr>
                <w:i/>
              </w:rPr>
              <w:t>Föreslagen lydelse</w:t>
            </w:r>
          </w:p>
          <w:p w14:paraId="4E1A0739" w14:textId="77777777" w:rsidR="008539B5" w:rsidRDefault="008539B5" w:rsidP="008539B5">
            <w:pPr>
              <w:pStyle w:val="Brdtextmedindrag"/>
              <w:jc w:val="center"/>
            </w:pPr>
          </w:p>
        </w:tc>
      </w:tr>
      <w:tr w:rsidR="008539B5" w14:paraId="347961B4" w14:textId="77777777" w:rsidTr="008539B5">
        <w:tc>
          <w:tcPr>
            <w:tcW w:w="2500" w:type="pct"/>
            <w:tcBorders>
              <w:top w:val="single" w:sz="4" w:space="0" w:color="auto"/>
              <w:bottom w:val="single" w:sz="4" w:space="0" w:color="auto"/>
            </w:tcBorders>
            <w:shd w:val="clear" w:color="auto" w:fill="auto"/>
            <w:tcMar>
              <w:left w:w="0" w:type="dxa"/>
            </w:tcMar>
          </w:tcPr>
          <w:p w14:paraId="6478BB94" w14:textId="77777777" w:rsidR="008539B5" w:rsidRDefault="008539B5" w:rsidP="008539B5">
            <w:pPr>
              <w:pStyle w:val="Brdtext"/>
            </w:pPr>
            <w:r w:rsidRPr="00BA58DA">
              <w:t>Verksamheten består i</w:t>
            </w:r>
          </w:p>
        </w:tc>
        <w:tc>
          <w:tcPr>
            <w:tcW w:w="2500" w:type="pct"/>
            <w:tcBorders>
              <w:top w:val="single" w:sz="4" w:space="0" w:color="auto"/>
              <w:bottom w:val="single" w:sz="4" w:space="0" w:color="auto"/>
            </w:tcBorders>
            <w:shd w:val="clear" w:color="auto" w:fill="auto"/>
            <w:tcMar>
              <w:right w:w="0" w:type="dxa"/>
            </w:tcMar>
          </w:tcPr>
          <w:p w14:paraId="06C0FB67" w14:textId="77777777" w:rsidR="008539B5" w:rsidRDefault="008539B5" w:rsidP="008539B5">
            <w:pPr>
              <w:pStyle w:val="Brdtext"/>
              <w:jc w:val="left"/>
            </w:pPr>
            <w:r>
              <w:t>S</w:t>
            </w:r>
            <w:r w:rsidRPr="00BA58DA">
              <w:t>ärskilda begränsningar i sekretessen</w:t>
            </w:r>
          </w:p>
        </w:tc>
      </w:tr>
      <w:tr w:rsidR="008539B5" w14:paraId="182BD7DC" w14:textId="77777777" w:rsidTr="008539B5">
        <w:tc>
          <w:tcPr>
            <w:tcW w:w="2500" w:type="pct"/>
            <w:tcBorders>
              <w:top w:val="single" w:sz="4" w:space="0" w:color="auto"/>
            </w:tcBorders>
            <w:shd w:val="clear" w:color="auto" w:fill="auto"/>
            <w:tcMar>
              <w:left w:w="0" w:type="dxa"/>
            </w:tcMar>
          </w:tcPr>
          <w:p w14:paraId="2FA61494" w14:textId="77777777" w:rsidR="008539B5" w:rsidRPr="00BA58DA" w:rsidRDefault="008539B5" w:rsidP="008539B5">
            <w:pPr>
              <w:pStyle w:val="Brdtext"/>
            </w:pPr>
          </w:p>
        </w:tc>
        <w:tc>
          <w:tcPr>
            <w:tcW w:w="2500" w:type="pct"/>
            <w:tcBorders>
              <w:top w:val="single" w:sz="4" w:space="0" w:color="auto"/>
            </w:tcBorders>
            <w:shd w:val="clear" w:color="auto" w:fill="auto"/>
            <w:tcMar>
              <w:right w:w="0" w:type="dxa"/>
            </w:tcMar>
          </w:tcPr>
          <w:p w14:paraId="1170319C" w14:textId="77777777" w:rsidR="008539B5" w:rsidRDefault="008539B5" w:rsidP="008539B5">
            <w:pPr>
              <w:pStyle w:val="Brdtext"/>
              <w:jc w:val="left"/>
            </w:pPr>
          </w:p>
        </w:tc>
      </w:tr>
      <w:tr w:rsidR="008539B5" w:rsidRPr="00125B5E" w14:paraId="2D6C9D0F" w14:textId="77777777" w:rsidTr="008539B5">
        <w:tc>
          <w:tcPr>
            <w:tcW w:w="2500" w:type="pct"/>
            <w:shd w:val="clear" w:color="auto" w:fill="auto"/>
            <w:tcMar>
              <w:left w:w="0" w:type="dxa"/>
            </w:tcMar>
          </w:tcPr>
          <w:p w14:paraId="6504D083" w14:textId="77777777" w:rsidR="008539B5" w:rsidRPr="00BA58DA" w:rsidRDefault="008539B5" w:rsidP="008539B5">
            <w:pPr>
              <w:pStyle w:val="Brdtext"/>
            </w:pPr>
            <w:r w:rsidRPr="00BB0628">
              <w:rPr>
                <w:lang w:eastAsia="sv-SE"/>
              </w:rPr>
              <w:t>33.</w:t>
            </w:r>
            <w:r>
              <w:rPr>
                <w:lang w:eastAsia="sv-SE"/>
              </w:rPr>
              <w:t> </w:t>
            </w:r>
            <w:r w:rsidRPr="00BB0628">
              <w:rPr>
                <w:lang w:eastAsia="sv-SE"/>
              </w:rPr>
              <w:t>utredning,</w:t>
            </w:r>
            <w:r>
              <w:rPr>
                <w:lang w:eastAsia="sv-SE"/>
              </w:rPr>
              <w:t xml:space="preserve"> </w:t>
            </w:r>
            <w:r w:rsidRPr="00BB0628">
              <w:rPr>
                <w:lang w:eastAsia="sv-SE"/>
              </w:rPr>
              <w:t>tillståndsgivning och tillsyn enligt</w:t>
            </w:r>
            <w:r>
              <w:rPr>
                <w:lang w:eastAsia="sv-SE"/>
              </w:rPr>
              <w:t xml:space="preserve"> </w:t>
            </w:r>
            <w:r w:rsidRPr="00BB0628">
              <w:rPr>
                <w:lang w:eastAsia="sv-SE"/>
              </w:rPr>
              <w:t>läkemedelslagen (</w:t>
            </w:r>
            <w:r>
              <w:rPr>
                <w:lang w:eastAsia="sv-SE"/>
              </w:rPr>
              <w:t>2015:315</w:t>
            </w:r>
            <w:r w:rsidRPr="00BB0628">
              <w:rPr>
                <w:lang w:eastAsia="sv-SE"/>
              </w:rPr>
              <w:t>)</w:t>
            </w:r>
            <w:r>
              <w:rPr>
                <w:lang w:eastAsia="sv-SE"/>
              </w:rPr>
              <w:t xml:space="preserve"> </w:t>
            </w:r>
            <w:r w:rsidRPr="00BB0628">
              <w:rPr>
                <w:lang w:eastAsia="sv-SE"/>
              </w:rPr>
              <w:t>eller enligt mot</w:t>
            </w:r>
            <w:r>
              <w:rPr>
                <w:lang w:eastAsia="sv-SE"/>
              </w:rPr>
              <w:softHyphen/>
            </w:r>
            <w:r w:rsidRPr="00BB0628">
              <w:rPr>
                <w:lang w:eastAsia="sv-SE"/>
              </w:rPr>
              <w:t>svarande</w:t>
            </w:r>
            <w:r>
              <w:rPr>
                <w:lang w:eastAsia="sv-SE"/>
              </w:rPr>
              <w:t xml:space="preserve"> </w:t>
            </w:r>
            <w:r w:rsidRPr="00BB0628">
              <w:rPr>
                <w:lang w:eastAsia="sv-SE"/>
              </w:rPr>
              <w:t>äldre bestämme</w:t>
            </w:r>
            <w:r>
              <w:rPr>
                <w:lang w:eastAsia="sv-SE"/>
              </w:rPr>
              <w:t xml:space="preserve">lser, </w:t>
            </w:r>
            <w:r w:rsidRPr="00BB0628">
              <w:rPr>
                <w:lang w:eastAsia="sv-SE"/>
              </w:rPr>
              <w:t>tillsyn enligt lagen (1993:584) om</w:t>
            </w:r>
            <w:r>
              <w:rPr>
                <w:lang w:eastAsia="sv-SE"/>
              </w:rPr>
              <w:t xml:space="preserve"> </w:t>
            </w:r>
            <w:r w:rsidRPr="00BB0628">
              <w:rPr>
                <w:lang w:eastAsia="sv-SE"/>
              </w:rPr>
              <w:t>medicintekniska produkter</w:t>
            </w:r>
            <w:r>
              <w:rPr>
                <w:lang w:eastAsia="sv-SE"/>
              </w:rPr>
              <w:t xml:space="preserve"> </w:t>
            </w:r>
            <w:r w:rsidRPr="00BB0628">
              <w:rPr>
                <w:lang w:eastAsia="sv-SE"/>
              </w:rPr>
              <w:t>eller enligt motsvarande</w:t>
            </w:r>
            <w:r>
              <w:rPr>
                <w:lang w:eastAsia="sv-SE"/>
              </w:rPr>
              <w:t xml:space="preserve"> </w:t>
            </w:r>
            <w:r w:rsidRPr="00BB0628">
              <w:rPr>
                <w:lang w:eastAsia="sv-SE"/>
              </w:rPr>
              <w:t>äldre bestäm</w:t>
            </w:r>
            <w:r>
              <w:rPr>
                <w:lang w:eastAsia="sv-SE"/>
              </w:rPr>
              <w:softHyphen/>
            </w:r>
            <w:r w:rsidRPr="00BB0628">
              <w:rPr>
                <w:lang w:eastAsia="sv-SE"/>
              </w:rPr>
              <w:t>melser,</w:t>
            </w:r>
            <w:r>
              <w:rPr>
                <w:lang w:eastAsia="sv-SE"/>
              </w:rPr>
              <w:t xml:space="preserve"> </w:t>
            </w:r>
            <w:r w:rsidRPr="00BB0628">
              <w:rPr>
                <w:lang w:eastAsia="sv-SE"/>
              </w:rPr>
              <w:t>tillståndsgivning och</w:t>
            </w:r>
            <w:r>
              <w:rPr>
                <w:lang w:eastAsia="sv-SE"/>
              </w:rPr>
              <w:t xml:space="preserve"> </w:t>
            </w:r>
            <w:r w:rsidRPr="00BB0628">
              <w:rPr>
                <w:lang w:eastAsia="sv-SE"/>
              </w:rPr>
              <w:t>tillsyn enligt lagen</w:t>
            </w:r>
            <w:r>
              <w:rPr>
                <w:lang w:eastAsia="sv-SE"/>
              </w:rPr>
              <w:t xml:space="preserve"> </w:t>
            </w:r>
            <w:r w:rsidRPr="00BB0628">
              <w:rPr>
                <w:lang w:eastAsia="sv-SE"/>
              </w:rPr>
              <w:t>(2006:496) om blodsäkerhet</w:t>
            </w:r>
            <w:r>
              <w:rPr>
                <w:lang w:eastAsia="sv-SE"/>
              </w:rPr>
              <w:t xml:space="preserve"> </w:t>
            </w:r>
            <w:r w:rsidRPr="00BB0628">
              <w:rPr>
                <w:lang w:eastAsia="sv-SE"/>
              </w:rPr>
              <w:t>och lagen (2008:286) om</w:t>
            </w:r>
            <w:r>
              <w:rPr>
                <w:lang w:eastAsia="sv-SE"/>
              </w:rPr>
              <w:t xml:space="preserve"> </w:t>
            </w:r>
            <w:r w:rsidRPr="00BB0628">
              <w:rPr>
                <w:lang w:eastAsia="sv-SE"/>
              </w:rPr>
              <w:t>kvalitets</w:t>
            </w:r>
            <w:r>
              <w:rPr>
                <w:lang w:eastAsia="sv-SE"/>
              </w:rPr>
              <w:t>-</w:t>
            </w:r>
            <w:r w:rsidRPr="00BB0628">
              <w:rPr>
                <w:lang w:eastAsia="sv-SE"/>
              </w:rPr>
              <w:t xml:space="preserve"> och</w:t>
            </w:r>
            <w:r>
              <w:rPr>
                <w:lang w:eastAsia="sv-SE"/>
              </w:rPr>
              <w:t xml:space="preserve"> </w:t>
            </w:r>
            <w:r w:rsidRPr="00BB0628">
              <w:rPr>
                <w:lang w:eastAsia="sv-SE"/>
              </w:rPr>
              <w:t>säkerhetsnormer vid</w:t>
            </w:r>
            <w:r>
              <w:rPr>
                <w:lang w:eastAsia="sv-SE"/>
              </w:rPr>
              <w:t xml:space="preserve"> </w:t>
            </w:r>
            <w:r w:rsidRPr="00BB0628">
              <w:rPr>
                <w:lang w:eastAsia="sv-SE"/>
              </w:rPr>
              <w:t>hantering av mänskliga</w:t>
            </w:r>
            <w:r>
              <w:rPr>
                <w:lang w:eastAsia="sv-SE"/>
              </w:rPr>
              <w:t xml:space="preserve"> </w:t>
            </w:r>
            <w:r w:rsidRPr="00BB0628">
              <w:rPr>
                <w:lang w:eastAsia="sv-SE"/>
              </w:rPr>
              <w:t>vävnader och celler,</w:t>
            </w:r>
            <w:r>
              <w:rPr>
                <w:lang w:eastAsia="sv-SE"/>
              </w:rPr>
              <w:t xml:space="preserve"> </w:t>
            </w:r>
            <w:r w:rsidRPr="00BB0628">
              <w:rPr>
                <w:lang w:eastAsia="sv-SE"/>
              </w:rPr>
              <w:t>tillstånds</w:t>
            </w:r>
            <w:r>
              <w:rPr>
                <w:lang w:eastAsia="sv-SE"/>
              </w:rPr>
              <w:softHyphen/>
            </w:r>
            <w:r w:rsidRPr="00BB0628">
              <w:rPr>
                <w:lang w:eastAsia="sv-SE"/>
              </w:rPr>
              <w:t>givning och</w:t>
            </w:r>
            <w:r>
              <w:rPr>
                <w:lang w:eastAsia="sv-SE"/>
              </w:rPr>
              <w:t xml:space="preserve"> </w:t>
            </w:r>
            <w:r w:rsidRPr="00BB0628">
              <w:rPr>
                <w:lang w:eastAsia="sv-SE"/>
              </w:rPr>
              <w:t>tillsyn enligt lagen</w:t>
            </w:r>
            <w:r>
              <w:rPr>
                <w:lang w:eastAsia="sv-SE"/>
              </w:rPr>
              <w:t xml:space="preserve"> </w:t>
            </w:r>
            <w:r w:rsidRPr="00BB0628">
              <w:rPr>
                <w:lang w:eastAsia="sv-SE"/>
              </w:rPr>
              <w:t>(2009:366) om handel med</w:t>
            </w:r>
            <w:r>
              <w:rPr>
                <w:lang w:eastAsia="sv-SE"/>
              </w:rPr>
              <w:t xml:space="preserve"> </w:t>
            </w:r>
            <w:r w:rsidRPr="00BB0628">
              <w:rPr>
                <w:lang w:eastAsia="sv-SE"/>
              </w:rPr>
              <w:t>läkemedel eller enligt</w:t>
            </w:r>
            <w:r>
              <w:rPr>
                <w:lang w:eastAsia="sv-SE"/>
              </w:rPr>
              <w:t xml:space="preserve"> </w:t>
            </w:r>
            <w:r w:rsidRPr="00BB0628">
              <w:rPr>
                <w:lang w:eastAsia="sv-SE"/>
              </w:rPr>
              <w:t>motsvarande äldre</w:t>
            </w:r>
            <w:r>
              <w:rPr>
                <w:lang w:eastAsia="sv-SE"/>
              </w:rPr>
              <w:t xml:space="preserve"> </w:t>
            </w:r>
            <w:r w:rsidRPr="00BB0628">
              <w:rPr>
                <w:lang w:eastAsia="sv-SE"/>
              </w:rPr>
              <w:t>bestämmelser, tillsyn</w:t>
            </w:r>
            <w:r>
              <w:rPr>
                <w:lang w:eastAsia="sv-SE"/>
              </w:rPr>
              <w:t xml:space="preserve"> </w:t>
            </w:r>
            <w:r w:rsidRPr="00BB0628">
              <w:rPr>
                <w:lang w:eastAsia="sv-SE"/>
              </w:rPr>
              <w:t>enligt rådets förordning</w:t>
            </w:r>
            <w:r>
              <w:rPr>
                <w:lang w:eastAsia="sv-SE"/>
              </w:rPr>
              <w:t xml:space="preserve"> </w:t>
            </w:r>
            <w:r w:rsidRPr="00BB0628">
              <w:rPr>
                <w:lang w:eastAsia="sv-SE"/>
              </w:rPr>
              <w:t>(EG) nr 953/2003 av den</w:t>
            </w:r>
            <w:r>
              <w:rPr>
                <w:lang w:eastAsia="sv-SE"/>
              </w:rPr>
              <w:t xml:space="preserve"> </w:t>
            </w:r>
            <w:r w:rsidRPr="00BB0628">
              <w:rPr>
                <w:lang w:eastAsia="sv-SE"/>
              </w:rPr>
              <w:t>26 maj 2003 om</w:t>
            </w:r>
            <w:r>
              <w:rPr>
                <w:lang w:eastAsia="sv-SE"/>
              </w:rPr>
              <w:t xml:space="preserve"> </w:t>
            </w:r>
            <w:r w:rsidRPr="00BB0628">
              <w:rPr>
                <w:lang w:eastAsia="sv-SE"/>
              </w:rPr>
              <w:t>förhind</w:t>
            </w:r>
            <w:r>
              <w:rPr>
                <w:lang w:eastAsia="sv-SE"/>
              </w:rPr>
              <w:softHyphen/>
            </w:r>
            <w:r w:rsidRPr="00BB0628">
              <w:rPr>
                <w:lang w:eastAsia="sv-SE"/>
              </w:rPr>
              <w:t>rande av att</w:t>
            </w:r>
            <w:r>
              <w:rPr>
                <w:lang w:eastAsia="sv-SE"/>
              </w:rPr>
              <w:t xml:space="preserve"> </w:t>
            </w:r>
            <w:r w:rsidRPr="00BB0628">
              <w:rPr>
                <w:lang w:eastAsia="sv-SE"/>
              </w:rPr>
              <w:t>handeln med vissa</w:t>
            </w:r>
            <w:r>
              <w:rPr>
                <w:lang w:eastAsia="sv-SE"/>
              </w:rPr>
              <w:t xml:space="preserve"> </w:t>
            </w:r>
            <w:r w:rsidRPr="00BB0628">
              <w:rPr>
                <w:lang w:eastAsia="sv-SE"/>
              </w:rPr>
              <w:t>viktiga medi</w:t>
            </w:r>
            <w:r>
              <w:rPr>
                <w:lang w:eastAsia="sv-SE"/>
              </w:rPr>
              <w:softHyphen/>
            </w:r>
            <w:r w:rsidRPr="00BB0628">
              <w:rPr>
                <w:lang w:eastAsia="sv-SE"/>
              </w:rPr>
              <w:t>ciner avleds</w:t>
            </w:r>
            <w:r>
              <w:rPr>
                <w:lang w:eastAsia="sv-SE"/>
              </w:rPr>
              <w:t xml:space="preserve"> </w:t>
            </w:r>
            <w:r w:rsidRPr="00BB0628">
              <w:rPr>
                <w:lang w:eastAsia="sv-SE"/>
              </w:rPr>
              <w:t>till Europeiska unionen,</w:t>
            </w:r>
            <w:r>
              <w:rPr>
                <w:lang w:eastAsia="sv-SE"/>
              </w:rPr>
              <w:t xml:space="preserve"> </w:t>
            </w:r>
            <w:r w:rsidRPr="00BB0628">
              <w:rPr>
                <w:lang w:eastAsia="sv-SE"/>
              </w:rPr>
              <w:t>tillsyn enligt</w:t>
            </w:r>
            <w:r>
              <w:rPr>
                <w:lang w:eastAsia="sv-SE"/>
              </w:rPr>
              <w:t xml:space="preserve"> </w:t>
            </w:r>
            <w:r w:rsidRPr="00BB0628">
              <w:rPr>
                <w:lang w:eastAsia="sv-SE"/>
              </w:rPr>
              <w:t>Europaparla</w:t>
            </w:r>
            <w:r>
              <w:rPr>
                <w:lang w:eastAsia="sv-SE"/>
              </w:rPr>
              <w:softHyphen/>
            </w:r>
            <w:r w:rsidRPr="00BB0628">
              <w:rPr>
                <w:lang w:eastAsia="sv-SE"/>
              </w:rPr>
              <w:t>mentets och</w:t>
            </w:r>
            <w:r>
              <w:rPr>
                <w:lang w:eastAsia="sv-SE"/>
              </w:rPr>
              <w:t xml:space="preserve"> </w:t>
            </w:r>
            <w:r w:rsidRPr="00BB0628">
              <w:rPr>
                <w:lang w:eastAsia="sv-SE"/>
              </w:rPr>
              <w:t>rådets förordning (EG)</w:t>
            </w:r>
            <w:r>
              <w:rPr>
                <w:lang w:eastAsia="sv-SE"/>
              </w:rPr>
              <w:t xml:space="preserve"> </w:t>
            </w:r>
            <w:r w:rsidRPr="00BB0628">
              <w:rPr>
                <w:lang w:eastAsia="sv-SE"/>
              </w:rPr>
              <w:t>nr 726/2004 av den 31</w:t>
            </w:r>
            <w:r>
              <w:rPr>
                <w:lang w:eastAsia="sv-SE"/>
              </w:rPr>
              <w:t> </w:t>
            </w:r>
            <w:r w:rsidRPr="00BB0628">
              <w:rPr>
                <w:lang w:eastAsia="sv-SE"/>
              </w:rPr>
              <w:t>mars 2004 om inrättande</w:t>
            </w:r>
            <w:r>
              <w:rPr>
                <w:lang w:eastAsia="sv-SE"/>
              </w:rPr>
              <w:t xml:space="preserve"> </w:t>
            </w:r>
            <w:r w:rsidRPr="00BB0628">
              <w:rPr>
                <w:lang w:eastAsia="sv-SE"/>
              </w:rPr>
              <w:t>av gemenskapsförfaranden</w:t>
            </w:r>
            <w:r>
              <w:rPr>
                <w:lang w:eastAsia="sv-SE"/>
              </w:rPr>
              <w:t xml:space="preserve"> </w:t>
            </w:r>
            <w:r w:rsidRPr="00BB0628">
              <w:rPr>
                <w:lang w:eastAsia="sv-SE"/>
              </w:rPr>
              <w:t>för god</w:t>
            </w:r>
            <w:r>
              <w:rPr>
                <w:lang w:eastAsia="sv-SE"/>
              </w:rPr>
              <w:softHyphen/>
            </w:r>
            <w:r w:rsidRPr="00BB0628">
              <w:rPr>
                <w:lang w:eastAsia="sv-SE"/>
              </w:rPr>
              <w:t>kännande av och</w:t>
            </w:r>
            <w:r>
              <w:rPr>
                <w:lang w:eastAsia="sv-SE"/>
              </w:rPr>
              <w:t xml:space="preserve"> </w:t>
            </w:r>
            <w:r w:rsidRPr="00BB0628">
              <w:rPr>
                <w:lang w:eastAsia="sv-SE"/>
              </w:rPr>
              <w:t>tillsyn över</w:t>
            </w:r>
            <w:r>
              <w:rPr>
                <w:lang w:eastAsia="sv-SE"/>
              </w:rPr>
              <w:t xml:space="preserve"> </w:t>
            </w:r>
            <w:r w:rsidRPr="00BB0628">
              <w:rPr>
                <w:lang w:eastAsia="sv-SE"/>
              </w:rPr>
              <w:t>humanläkemedel och</w:t>
            </w:r>
            <w:r>
              <w:rPr>
                <w:lang w:eastAsia="sv-SE"/>
              </w:rPr>
              <w:t xml:space="preserve"> </w:t>
            </w:r>
            <w:r w:rsidRPr="00BB0628">
              <w:rPr>
                <w:lang w:eastAsia="sv-SE"/>
              </w:rPr>
              <w:t>veterinär</w:t>
            </w:r>
            <w:r>
              <w:rPr>
                <w:lang w:eastAsia="sv-SE"/>
              </w:rPr>
              <w:softHyphen/>
            </w:r>
            <w:r w:rsidRPr="00BB0628">
              <w:rPr>
                <w:lang w:eastAsia="sv-SE"/>
              </w:rPr>
              <w:t>medicinska</w:t>
            </w:r>
            <w:r>
              <w:rPr>
                <w:lang w:eastAsia="sv-SE"/>
              </w:rPr>
              <w:t xml:space="preserve"> </w:t>
            </w:r>
            <w:r w:rsidRPr="00BB0628">
              <w:rPr>
                <w:lang w:eastAsia="sv-SE"/>
              </w:rPr>
              <w:t>läkemedel samt om</w:t>
            </w:r>
            <w:r>
              <w:rPr>
                <w:lang w:eastAsia="sv-SE"/>
              </w:rPr>
              <w:t xml:space="preserve"> </w:t>
            </w:r>
            <w:r w:rsidRPr="00BB0628">
              <w:rPr>
                <w:lang w:eastAsia="sv-SE"/>
              </w:rPr>
              <w:t>inrättande av en</w:t>
            </w:r>
            <w:r>
              <w:rPr>
                <w:lang w:eastAsia="sv-SE"/>
              </w:rPr>
              <w:t xml:space="preserve"> </w:t>
            </w:r>
            <w:r w:rsidRPr="00BB0628">
              <w:rPr>
                <w:lang w:eastAsia="sv-SE"/>
              </w:rPr>
              <w:t>europeisk</w:t>
            </w:r>
            <w:r>
              <w:rPr>
                <w:lang w:eastAsia="sv-SE"/>
              </w:rPr>
              <w:t xml:space="preserve"> </w:t>
            </w:r>
            <w:r w:rsidRPr="00BB0628">
              <w:rPr>
                <w:lang w:eastAsia="sv-SE"/>
              </w:rPr>
              <w:t>läke</w:t>
            </w:r>
            <w:r>
              <w:rPr>
                <w:lang w:eastAsia="sv-SE"/>
              </w:rPr>
              <w:softHyphen/>
            </w:r>
            <w:r w:rsidRPr="00BB0628">
              <w:rPr>
                <w:lang w:eastAsia="sv-SE"/>
              </w:rPr>
              <w:t>medelsmyndighet</w:t>
            </w:r>
            <w:r>
              <w:rPr>
                <w:lang w:eastAsia="sv-SE"/>
              </w:rPr>
              <w:t xml:space="preserve"> </w:t>
            </w:r>
            <w:r w:rsidRPr="00BB0628">
              <w:rPr>
                <w:lang w:eastAsia="sv-SE"/>
              </w:rPr>
              <w:t>eller enligt motsvarande</w:t>
            </w:r>
            <w:r>
              <w:rPr>
                <w:lang w:eastAsia="sv-SE"/>
              </w:rPr>
              <w:t xml:space="preserve"> </w:t>
            </w:r>
            <w:r w:rsidRPr="00BB0628">
              <w:rPr>
                <w:lang w:eastAsia="sv-SE"/>
              </w:rPr>
              <w:t>äldre bestämmel</w:t>
            </w:r>
            <w:r>
              <w:rPr>
                <w:lang w:eastAsia="sv-SE"/>
              </w:rPr>
              <w:softHyphen/>
            </w:r>
            <w:r w:rsidRPr="00BB0628">
              <w:rPr>
                <w:lang w:eastAsia="sv-SE"/>
              </w:rPr>
              <w:t>ser,</w:t>
            </w:r>
            <w:r>
              <w:rPr>
                <w:lang w:eastAsia="sv-SE"/>
              </w:rPr>
              <w:t xml:space="preserve"> </w:t>
            </w:r>
            <w:r w:rsidRPr="00BB0628">
              <w:rPr>
                <w:lang w:eastAsia="sv-SE"/>
              </w:rPr>
              <w:t>tillsyn enligt</w:t>
            </w:r>
            <w:r>
              <w:rPr>
                <w:lang w:eastAsia="sv-SE"/>
              </w:rPr>
              <w:t xml:space="preserve"> </w:t>
            </w:r>
            <w:r w:rsidRPr="00BB0628">
              <w:rPr>
                <w:lang w:eastAsia="sv-SE"/>
              </w:rPr>
              <w:t>Europaparla</w:t>
            </w:r>
            <w:r>
              <w:rPr>
                <w:lang w:eastAsia="sv-SE"/>
              </w:rPr>
              <w:softHyphen/>
            </w:r>
            <w:r w:rsidRPr="00BB0628">
              <w:rPr>
                <w:lang w:eastAsia="sv-SE"/>
              </w:rPr>
              <w:t>mentets och</w:t>
            </w:r>
            <w:r>
              <w:rPr>
                <w:lang w:eastAsia="sv-SE"/>
              </w:rPr>
              <w:t xml:space="preserve"> </w:t>
            </w:r>
            <w:r w:rsidRPr="00BB0628">
              <w:rPr>
                <w:lang w:eastAsia="sv-SE"/>
              </w:rPr>
              <w:t>rådets förordning (EG) nr</w:t>
            </w:r>
            <w:r>
              <w:rPr>
                <w:lang w:eastAsia="sv-SE"/>
              </w:rPr>
              <w:t xml:space="preserve"> </w:t>
            </w:r>
            <w:r w:rsidRPr="00BB0628">
              <w:rPr>
                <w:lang w:eastAsia="sv-SE"/>
              </w:rPr>
              <w:t>816/2006 av den 17</w:t>
            </w:r>
            <w:r>
              <w:rPr>
                <w:lang w:eastAsia="sv-SE"/>
              </w:rPr>
              <w:t> </w:t>
            </w:r>
            <w:r w:rsidRPr="00BB0628">
              <w:rPr>
                <w:lang w:eastAsia="sv-SE"/>
              </w:rPr>
              <w:t>maj</w:t>
            </w:r>
            <w:r>
              <w:rPr>
                <w:lang w:eastAsia="sv-SE"/>
              </w:rPr>
              <w:t xml:space="preserve"> </w:t>
            </w:r>
            <w:r w:rsidRPr="00BB0628">
              <w:rPr>
                <w:lang w:eastAsia="sv-SE"/>
              </w:rPr>
              <w:t>2006 om tvångslicensiering</w:t>
            </w:r>
            <w:r>
              <w:rPr>
                <w:lang w:eastAsia="sv-SE"/>
              </w:rPr>
              <w:t xml:space="preserve"> </w:t>
            </w:r>
            <w:r w:rsidRPr="00BB0628">
              <w:rPr>
                <w:lang w:eastAsia="sv-SE"/>
              </w:rPr>
              <w:t>av patent för tillverkning</w:t>
            </w:r>
            <w:r>
              <w:rPr>
                <w:lang w:eastAsia="sv-SE"/>
              </w:rPr>
              <w:t xml:space="preserve"> </w:t>
            </w:r>
            <w:r w:rsidRPr="00BB0628">
              <w:rPr>
                <w:lang w:eastAsia="sv-SE"/>
              </w:rPr>
              <w:t>av läke</w:t>
            </w:r>
            <w:r>
              <w:rPr>
                <w:lang w:eastAsia="sv-SE"/>
              </w:rPr>
              <w:softHyphen/>
            </w:r>
            <w:r w:rsidRPr="00BB0628">
              <w:rPr>
                <w:lang w:eastAsia="sv-SE"/>
              </w:rPr>
              <w:t>medels</w:t>
            </w:r>
            <w:r>
              <w:rPr>
                <w:lang w:eastAsia="sv-SE"/>
              </w:rPr>
              <w:softHyphen/>
            </w:r>
            <w:r w:rsidRPr="00BB0628">
              <w:rPr>
                <w:lang w:eastAsia="sv-SE"/>
              </w:rPr>
              <w:t>pro</w:t>
            </w:r>
            <w:r>
              <w:rPr>
                <w:lang w:eastAsia="sv-SE"/>
              </w:rPr>
              <w:softHyphen/>
            </w:r>
            <w:r w:rsidRPr="00BB0628">
              <w:rPr>
                <w:lang w:eastAsia="sv-SE"/>
              </w:rPr>
              <w:t>dukter för</w:t>
            </w:r>
            <w:r>
              <w:rPr>
                <w:lang w:eastAsia="sv-SE"/>
              </w:rPr>
              <w:t xml:space="preserve"> </w:t>
            </w:r>
            <w:r w:rsidRPr="00BB0628">
              <w:rPr>
                <w:lang w:eastAsia="sv-SE"/>
              </w:rPr>
              <w:t>export till länder med</w:t>
            </w:r>
            <w:r>
              <w:rPr>
                <w:lang w:eastAsia="sv-SE"/>
              </w:rPr>
              <w:t xml:space="preserve"> </w:t>
            </w:r>
            <w:r w:rsidRPr="00BB0628">
              <w:rPr>
                <w:lang w:eastAsia="sv-SE"/>
              </w:rPr>
              <w:t>folkhälsoproblem</w:t>
            </w:r>
            <w:r>
              <w:rPr>
                <w:lang w:eastAsia="sv-SE"/>
              </w:rPr>
              <w:t xml:space="preserve">, </w:t>
            </w:r>
            <w:r w:rsidRPr="00BB0628">
              <w:rPr>
                <w:lang w:eastAsia="sv-SE"/>
              </w:rPr>
              <w:t>tillsyn enligt</w:t>
            </w:r>
            <w:r>
              <w:rPr>
                <w:lang w:eastAsia="sv-SE"/>
              </w:rPr>
              <w:t xml:space="preserve"> </w:t>
            </w:r>
            <w:r w:rsidRPr="00BB0628">
              <w:rPr>
                <w:lang w:eastAsia="sv-SE"/>
              </w:rPr>
              <w:t>Europaparla</w:t>
            </w:r>
            <w:r>
              <w:rPr>
                <w:lang w:eastAsia="sv-SE"/>
              </w:rPr>
              <w:softHyphen/>
            </w:r>
            <w:r w:rsidRPr="00BB0628">
              <w:rPr>
                <w:lang w:eastAsia="sv-SE"/>
              </w:rPr>
              <w:t>ment</w:t>
            </w:r>
            <w:r>
              <w:rPr>
                <w:lang w:eastAsia="sv-SE"/>
              </w:rPr>
              <w:softHyphen/>
            </w:r>
            <w:r w:rsidRPr="00BB0628">
              <w:rPr>
                <w:lang w:eastAsia="sv-SE"/>
              </w:rPr>
              <w:t>ets och</w:t>
            </w:r>
            <w:r>
              <w:rPr>
                <w:lang w:eastAsia="sv-SE"/>
              </w:rPr>
              <w:t xml:space="preserve"> </w:t>
            </w:r>
            <w:r w:rsidRPr="00BB0628">
              <w:rPr>
                <w:lang w:eastAsia="sv-SE"/>
              </w:rPr>
              <w:t>rådets förordning (EG) nr</w:t>
            </w:r>
            <w:r>
              <w:rPr>
                <w:lang w:eastAsia="sv-SE"/>
              </w:rPr>
              <w:t xml:space="preserve"> </w:t>
            </w:r>
            <w:r w:rsidRPr="00BB0628">
              <w:rPr>
                <w:lang w:eastAsia="sv-SE"/>
              </w:rPr>
              <w:t>1901/2006 av den 12</w:t>
            </w:r>
            <w:r>
              <w:rPr>
                <w:lang w:eastAsia="sv-SE"/>
              </w:rPr>
              <w:t> </w:t>
            </w:r>
            <w:r w:rsidRPr="00BB0628">
              <w:rPr>
                <w:lang w:eastAsia="sv-SE"/>
              </w:rPr>
              <w:t>decem</w:t>
            </w:r>
            <w:r>
              <w:rPr>
                <w:lang w:eastAsia="sv-SE"/>
              </w:rPr>
              <w:softHyphen/>
            </w:r>
            <w:r w:rsidRPr="00BB0628">
              <w:rPr>
                <w:lang w:eastAsia="sv-SE"/>
              </w:rPr>
              <w:t>ber 2006 om</w:t>
            </w:r>
            <w:r>
              <w:rPr>
                <w:lang w:eastAsia="sv-SE"/>
              </w:rPr>
              <w:t xml:space="preserve"> </w:t>
            </w:r>
            <w:r w:rsidRPr="00BB0628">
              <w:rPr>
                <w:lang w:eastAsia="sv-SE"/>
              </w:rPr>
              <w:t>läkemedel för pediatrisk</w:t>
            </w:r>
            <w:r>
              <w:rPr>
                <w:lang w:eastAsia="sv-SE"/>
              </w:rPr>
              <w:t xml:space="preserve"> </w:t>
            </w:r>
            <w:r w:rsidRPr="00BB0628">
              <w:rPr>
                <w:lang w:eastAsia="sv-SE"/>
              </w:rPr>
              <w:t>använd</w:t>
            </w:r>
            <w:r>
              <w:rPr>
                <w:lang w:eastAsia="sv-SE"/>
              </w:rPr>
              <w:softHyphen/>
            </w:r>
            <w:r w:rsidRPr="00BB0628">
              <w:rPr>
                <w:lang w:eastAsia="sv-SE"/>
              </w:rPr>
              <w:t>ning och om ändring</w:t>
            </w:r>
            <w:r>
              <w:rPr>
                <w:lang w:eastAsia="sv-SE"/>
              </w:rPr>
              <w:t xml:space="preserve"> </w:t>
            </w:r>
            <w:r w:rsidRPr="00BB0628">
              <w:rPr>
                <w:lang w:eastAsia="sv-SE"/>
              </w:rPr>
              <w:t>av förordning (EEG) nr</w:t>
            </w:r>
            <w:r>
              <w:rPr>
                <w:lang w:eastAsia="sv-SE"/>
              </w:rPr>
              <w:t xml:space="preserve"> </w:t>
            </w:r>
            <w:r w:rsidRPr="00BB0628">
              <w:rPr>
                <w:lang w:eastAsia="sv-SE"/>
              </w:rPr>
              <w:t>1768/92, direktiv</w:t>
            </w:r>
            <w:r>
              <w:rPr>
                <w:lang w:eastAsia="sv-SE"/>
              </w:rPr>
              <w:t xml:space="preserve"> </w:t>
            </w:r>
            <w:r w:rsidRPr="00BB0628">
              <w:rPr>
                <w:lang w:eastAsia="sv-SE"/>
              </w:rPr>
              <w:t>2001/20/EG, direktiv</w:t>
            </w:r>
            <w:r>
              <w:rPr>
                <w:lang w:eastAsia="sv-SE"/>
              </w:rPr>
              <w:t xml:space="preserve"> </w:t>
            </w:r>
            <w:r w:rsidRPr="00BB0628">
              <w:rPr>
                <w:lang w:eastAsia="sv-SE"/>
              </w:rPr>
              <w:t>2001/83/EG och för</w:t>
            </w:r>
            <w:r>
              <w:rPr>
                <w:lang w:eastAsia="sv-SE"/>
              </w:rPr>
              <w:softHyphen/>
            </w:r>
            <w:r w:rsidRPr="00BB0628">
              <w:rPr>
                <w:lang w:eastAsia="sv-SE"/>
              </w:rPr>
              <w:t>ordning</w:t>
            </w:r>
            <w:r>
              <w:rPr>
                <w:lang w:eastAsia="sv-SE"/>
              </w:rPr>
              <w:t xml:space="preserve"> </w:t>
            </w:r>
            <w:r w:rsidRPr="00BB0628">
              <w:rPr>
                <w:lang w:eastAsia="sv-SE"/>
              </w:rPr>
              <w:t>(EG) nr 726/2004</w:t>
            </w:r>
            <w:r>
              <w:rPr>
                <w:lang w:eastAsia="sv-SE"/>
              </w:rPr>
              <w:t xml:space="preserve">, </w:t>
            </w:r>
            <w:r w:rsidRPr="00C24BC1">
              <w:rPr>
                <w:i/>
                <w:lang w:eastAsia="sv-SE"/>
              </w:rPr>
              <w:t xml:space="preserve">utredning, tillståndsgivning och tillsyn enligt </w:t>
            </w:r>
            <w:r>
              <w:rPr>
                <w:i/>
                <w:lang w:eastAsia="sv-SE"/>
              </w:rPr>
              <w:t>lagen (2020:000) med kompletterande bestäm</w:t>
            </w:r>
            <w:r>
              <w:rPr>
                <w:i/>
                <w:lang w:eastAsia="sv-SE"/>
              </w:rPr>
              <w:softHyphen/>
              <w:t>mels</w:t>
            </w:r>
            <w:r>
              <w:rPr>
                <w:i/>
                <w:lang w:eastAsia="sv-SE"/>
              </w:rPr>
              <w:softHyphen/>
              <w:t>er till EU:s förordningar om medi</w:t>
            </w:r>
            <w:r>
              <w:rPr>
                <w:i/>
                <w:lang w:eastAsia="sv-SE"/>
              </w:rPr>
              <w:softHyphen/>
              <w:t>cin</w:t>
            </w:r>
            <w:r>
              <w:rPr>
                <w:i/>
                <w:lang w:eastAsia="sv-SE"/>
              </w:rPr>
              <w:softHyphen/>
              <w:t xml:space="preserve">tekniska produkter, </w:t>
            </w:r>
            <w:r w:rsidRPr="00C24BC1">
              <w:rPr>
                <w:i/>
                <w:lang w:eastAsia="sv-SE"/>
              </w:rPr>
              <w:t>ut</w:t>
            </w:r>
            <w:r>
              <w:rPr>
                <w:i/>
                <w:lang w:eastAsia="sv-SE"/>
              </w:rPr>
              <w:softHyphen/>
            </w:r>
            <w:r w:rsidRPr="00C24BC1">
              <w:rPr>
                <w:i/>
                <w:lang w:eastAsia="sv-SE"/>
              </w:rPr>
              <w:t>red</w:t>
            </w:r>
            <w:r>
              <w:rPr>
                <w:i/>
                <w:lang w:eastAsia="sv-SE"/>
              </w:rPr>
              <w:softHyphen/>
            </w:r>
            <w:r w:rsidRPr="00C24BC1">
              <w:rPr>
                <w:i/>
                <w:lang w:eastAsia="sv-SE"/>
              </w:rPr>
              <w:t>ning, tillståndsgivning och till</w:t>
            </w:r>
            <w:r>
              <w:rPr>
                <w:i/>
                <w:lang w:eastAsia="sv-SE"/>
              </w:rPr>
              <w:softHyphen/>
            </w:r>
            <w:r w:rsidRPr="00C24BC1">
              <w:rPr>
                <w:i/>
                <w:lang w:eastAsia="sv-SE"/>
              </w:rPr>
              <w:t xml:space="preserve">syn </w:t>
            </w:r>
            <w:r>
              <w:rPr>
                <w:i/>
                <w:lang w:eastAsia="sv-SE"/>
              </w:rPr>
              <w:t xml:space="preserve">enligt </w:t>
            </w:r>
            <w:r w:rsidRPr="00C24BC1">
              <w:rPr>
                <w:i/>
                <w:lang w:eastAsia="sv-SE"/>
              </w:rPr>
              <w:t xml:space="preserve">Europaparlamentets och rådets förordning </w:t>
            </w:r>
            <w:r w:rsidRPr="00236665">
              <w:rPr>
                <w:i/>
                <w:lang w:eastAsia="sv-SE"/>
              </w:rPr>
              <w:t xml:space="preserve"> (EU) 2017/745 av den 5 april 2017 om medi</w:t>
            </w:r>
            <w:r>
              <w:rPr>
                <w:i/>
                <w:lang w:eastAsia="sv-SE"/>
              </w:rPr>
              <w:softHyphen/>
            </w:r>
            <w:r w:rsidRPr="00236665">
              <w:rPr>
                <w:i/>
                <w:lang w:eastAsia="sv-SE"/>
              </w:rPr>
              <w:t>cintekniska produkter, om ändr</w:t>
            </w:r>
            <w:r>
              <w:rPr>
                <w:i/>
                <w:lang w:eastAsia="sv-SE"/>
              </w:rPr>
              <w:softHyphen/>
            </w:r>
            <w:r w:rsidRPr="00236665">
              <w:rPr>
                <w:i/>
                <w:lang w:eastAsia="sv-SE"/>
              </w:rPr>
              <w:t>ing av direktiv 2001/83/EG, förordning (EG) nr 178/2002 och förordning (EG) nr 1223/2009 och om upphävande av rådets dir</w:t>
            </w:r>
            <w:r>
              <w:rPr>
                <w:i/>
                <w:lang w:eastAsia="sv-SE"/>
              </w:rPr>
              <w:t>ektiv 90/385/EEG och 93/42/EEG, samt utredning, till</w:t>
            </w:r>
            <w:r>
              <w:rPr>
                <w:i/>
                <w:lang w:eastAsia="sv-SE"/>
              </w:rPr>
              <w:softHyphen/>
              <w:t xml:space="preserve">ståndsgivning och tillsyn enligt </w:t>
            </w:r>
            <w:r w:rsidRPr="00C24BC1">
              <w:rPr>
                <w:i/>
                <w:lang w:eastAsia="sv-SE"/>
              </w:rPr>
              <w:t>Europa</w:t>
            </w:r>
            <w:r>
              <w:rPr>
                <w:i/>
                <w:lang w:eastAsia="sv-SE"/>
              </w:rPr>
              <w:softHyphen/>
            </w:r>
            <w:r w:rsidRPr="00C24BC1">
              <w:rPr>
                <w:i/>
                <w:lang w:eastAsia="sv-SE"/>
              </w:rPr>
              <w:t>parlamentets och rådets för</w:t>
            </w:r>
            <w:r>
              <w:rPr>
                <w:i/>
                <w:lang w:eastAsia="sv-SE"/>
              </w:rPr>
              <w:softHyphen/>
            </w:r>
            <w:r w:rsidRPr="00C24BC1">
              <w:rPr>
                <w:i/>
                <w:lang w:eastAsia="sv-SE"/>
              </w:rPr>
              <w:t xml:space="preserve">ordning </w:t>
            </w:r>
            <w:r w:rsidRPr="00236665">
              <w:rPr>
                <w:i/>
                <w:lang w:eastAsia="sv-SE"/>
              </w:rPr>
              <w:t xml:space="preserve"> (EU) </w:t>
            </w:r>
            <w:r w:rsidRPr="005629E2">
              <w:rPr>
                <w:i/>
                <w:lang w:eastAsia="sv-SE"/>
              </w:rPr>
              <w:t>2017/746 av den 5 april 2017 om medicin</w:t>
            </w:r>
            <w:r>
              <w:rPr>
                <w:i/>
                <w:lang w:eastAsia="sv-SE"/>
              </w:rPr>
              <w:softHyphen/>
            </w:r>
            <w:r w:rsidRPr="005629E2">
              <w:rPr>
                <w:i/>
                <w:lang w:eastAsia="sv-SE"/>
              </w:rPr>
              <w:t>tek</w:t>
            </w:r>
            <w:r>
              <w:rPr>
                <w:i/>
                <w:lang w:eastAsia="sv-SE"/>
              </w:rPr>
              <w:softHyphen/>
            </w:r>
            <w:r w:rsidRPr="005629E2">
              <w:rPr>
                <w:i/>
                <w:lang w:eastAsia="sv-SE"/>
              </w:rPr>
              <w:t xml:space="preserve">niska produkter för in vitro-diagnostik och om upphävande av direktiv 98/79/EG och </w:t>
            </w:r>
            <w:r>
              <w:rPr>
                <w:i/>
                <w:lang w:eastAsia="sv-SE"/>
              </w:rPr>
              <w:t>kom</w:t>
            </w:r>
            <w:r>
              <w:rPr>
                <w:i/>
                <w:lang w:eastAsia="sv-SE"/>
              </w:rPr>
              <w:softHyphen/>
              <w:t>mis</w:t>
            </w:r>
            <w:r>
              <w:rPr>
                <w:i/>
                <w:lang w:eastAsia="sv-SE"/>
              </w:rPr>
              <w:softHyphen/>
              <w:t>sionens beslut 2010/227/EU.</w:t>
            </w:r>
          </w:p>
        </w:tc>
        <w:tc>
          <w:tcPr>
            <w:tcW w:w="2500" w:type="pct"/>
            <w:shd w:val="clear" w:color="auto" w:fill="auto"/>
            <w:tcMar>
              <w:right w:w="0" w:type="dxa"/>
            </w:tcMar>
          </w:tcPr>
          <w:p w14:paraId="04C01745" w14:textId="77777777" w:rsidR="008539B5" w:rsidRDefault="008539B5" w:rsidP="008539B5">
            <w:pPr>
              <w:pStyle w:val="Brdtextmedindrag"/>
              <w:rPr>
                <w:lang w:eastAsia="sv-SE"/>
              </w:rPr>
            </w:pPr>
            <w:r>
              <w:rPr>
                <w:lang w:eastAsia="sv-SE"/>
              </w:rPr>
              <w:t>sekretessen enligt 9 § första stycket </w:t>
            </w:r>
            <w:r w:rsidRPr="00694DC2">
              <w:rPr>
                <w:lang w:eastAsia="sv-SE"/>
              </w:rPr>
              <w:t xml:space="preserve">1 gäller inte </w:t>
            </w:r>
            <w:r w:rsidRPr="00BC05D3">
              <w:rPr>
                <w:i/>
                <w:lang w:eastAsia="sv-SE"/>
              </w:rPr>
              <w:t>för uppgifter i tillsynsverksamheten</w:t>
            </w:r>
            <w:r w:rsidRPr="00694DC2">
              <w:rPr>
                <w:lang w:eastAsia="sv-SE"/>
              </w:rPr>
              <w:t xml:space="preserve"> över produkt</w:t>
            </w:r>
            <w:r>
              <w:rPr>
                <w:lang w:eastAsia="sv-SE"/>
              </w:rPr>
              <w:softHyphen/>
            </w:r>
            <w:r w:rsidRPr="00694DC2">
              <w:rPr>
                <w:lang w:eastAsia="sv-SE"/>
              </w:rPr>
              <w:t xml:space="preserve">säkerheten hos varor som är avsedda för konsumenter eller kan antas komma att användas av konsumenter </w:t>
            </w:r>
            <w:r w:rsidRPr="00BC05D3">
              <w:rPr>
                <w:i/>
                <w:lang w:eastAsia="sv-SE"/>
              </w:rPr>
              <w:t>eller för uppgifter i verksamheten med utredning, tillståndsgivning och tillsyn som avser kliniska prövningar</w:t>
            </w:r>
            <w:r>
              <w:rPr>
                <w:i/>
                <w:lang w:eastAsia="sv-SE"/>
              </w:rPr>
              <w:t xml:space="preserve"> och prestandastudier</w:t>
            </w:r>
            <w:r w:rsidRPr="00694DC2">
              <w:rPr>
                <w:lang w:eastAsia="sv-SE"/>
              </w:rPr>
              <w:t>, om intresset av allmän kännedom om förhållande som rör risk för skada på person har sådan vikt att uppgiften bör lämnas ut</w:t>
            </w:r>
          </w:p>
          <w:p w14:paraId="58497833" w14:textId="77777777" w:rsidR="008539B5" w:rsidRDefault="008539B5" w:rsidP="008539B5">
            <w:pPr>
              <w:pStyle w:val="Brdtextmedindrag"/>
              <w:rPr>
                <w:lang w:eastAsia="sv-SE"/>
              </w:rPr>
            </w:pPr>
          </w:p>
          <w:p w14:paraId="159516F8" w14:textId="77777777" w:rsidR="008539B5" w:rsidRPr="00CF5D26" w:rsidRDefault="008539B5" w:rsidP="008539B5">
            <w:pPr>
              <w:pStyle w:val="Brdtextmedindrag"/>
            </w:pPr>
            <w:r w:rsidRPr="00CF5D26">
              <w:t>sekretessen enligt 9 § första stycket 1 gäller inte för upp</w:t>
            </w:r>
            <w:r>
              <w:softHyphen/>
            </w:r>
            <w:r w:rsidRPr="00CF5D26">
              <w:t>gifter i tillsynsverksamheten</w:t>
            </w:r>
            <w:r w:rsidRPr="00C47756">
              <w:rPr>
                <w:i/>
              </w:rPr>
              <w:t xml:space="preserve"> </w:t>
            </w:r>
            <w:r>
              <w:rPr>
                <w:i/>
              </w:rPr>
              <w:t xml:space="preserve">av </w:t>
            </w:r>
            <w:r w:rsidRPr="00CF5D26">
              <w:rPr>
                <w:i/>
              </w:rPr>
              <w:t>Europaparlamentets och rådets för</w:t>
            </w:r>
            <w:r>
              <w:rPr>
                <w:i/>
              </w:rPr>
              <w:t>ordning  (EU) 2017/745 av den 5 </w:t>
            </w:r>
            <w:r w:rsidRPr="00CF5D26">
              <w:rPr>
                <w:i/>
              </w:rPr>
              <w:t>april 2017 om medicin</w:t>
            </w:r>
            <w:r>
              <w:rPr>
                <w:i/>
              </w:rPr>
              <w:softHyphen/>
            </w:r>
            <w:r w:rsidRPr="00CF5D26">
              <w:rPr>
                <w:i/>
              </w:rPr>
              <w:t>tek</w:t>
            </w:r>
            <w:r>
              <w:rPr>
                <w:i/>
              </w:rPr>
              <w:softHyphen/>
            </w:r>
            <w:r w:rsidRPr="00CF5D26">
              <w:rPr>
                <w:i/>
              </w:rPr>
              <w:t>niska produkter, om ändring av direktiv 2001/83/EG, förordning (EG) nr 178/2002 och förord</w:t>
            </w:r>
            <w:r>
              <w:rPr>
                <w:i/>
              </w:rPr>
              <w:softHyphen/>
            </w:r>
            <w:r w:rsidRPr="00CF5D26">
              <w:rPr>
                <w:i/>
              </w:rPr>
              <w:t>ning (EG) nr 1223/2009 och om upphävande av rådets direktiv 90/385/EEG och 93/42/EEG</w:t>
            </w:r>
            <w:r w:rsidRPr="00CF5D26">
              <w:t xml:space="preserve"> </w:t>
            </w:r>
            <w:r w:rsidRPr="005629E2">
              <w:rPr>
                <w:i/>
              </w:rPr>
              <w:t>och av</w:t>
            </w:r>
            <w:r>
              <w:t xml:space="preserve"> </w:t>
            </w:r>
            <w:r w:rsidRPr="00C24BC1">
              <w:rPr>
                <w:i/>
                <w:lang w:eastAsia="sv-SE"/>
              </w:rPr>
              <w:t>Europa</w:t>
            </w:r>
            <w:r>
              <w:rPr>
                <w:i/>
                <w:lang w:eastAsia="sv-SE"/>
              </w:rPr>
              <w:softHyphen/>
            </w:r>
            <w:r w:rsidRPr="00C24BC1">
              <w:rPr>
                <w:i/>
                <w:lang w:eastAsia="sv-SE"/>
              </w:rPr>
              <w:t xml:space="preserve">parlamentets och rådets förordning </w:t>
            </w:r>
            <w:r w:rsidRPr="00236665">
              <w:rPr>
                <w:i/>
                <w:lang w:eastAsia="sv-SE"/>
              </w:rPr>
              <w:t xml:space="preserve"> (EU) </w:t>
            </w:r>
            <w:r w:rsidRPr="005629E2">
              <w:rPr>
                <w:i/>
                <w:lang w:eastAsia="sv-SE"/>
              </w:rPr>
              <w:t>2017/746 av den 5 april 2017 om medicintekniska produkter för in vitro-diagnostik och om upphäv</w:t>
            </w:r>
            <w:r>
              <w:rPr>
                <w:i/>
                <w:lang w:eastAsia="sv-SE"/>
              </w:rPr>
              <w:softHyphen/>
            </w:r>
            <w:r w:rsidRPr="005629E2">
              <w:rPr>
                <w:i/>
                <w:lang w:eastAsia="sv-SE"/>
              </w:rPr>
              <w:t xml:space="preserve">ande av direktiv 98/79/EG och </w:t>
            </w:r>
            <w:r>
              <w:rPr>
                <w:i/>
                <w:lang w:eastAsia="sv-SE"/>
              </w:rPr>
              <w:t xml:space="preserve">kommissionens beslut 2010/227/EU </w:t>
            </w:r>
            <w:r w:rsidRPr="00CF5D26">
              <w:t>om intresset av allmän kännedom om förhåll</w:t>
            </w:r>
            <w:r>
              <w:softHyphen/>
            </w:r>
            <w:r w:rsidRPr="00CF5D26">
              <w:t>ande som rör människors hälsa, miljön eller redligheten i han</w:t>
            </w:r>
            <w:r>
              <w:softHyphen/>
            </w:r>
            <w:r w:rsidRPr="00CF5D26">
              <w:t xml:space="preserve">deln eller ett </w:t>
            </w:r>
            <w:r w:rsidRPr="00125B5E">
              <w:t>liknand</w:t>
            </w:r>
            <w:r w:rsidRPr="00CF5D26">
              <w:t>e allmän</w:t>
            </w:r>
            <w:r>
              <w:softHyphen/>
            </w:r>
            <w:r w:rsidRPr="00CF5D26">
              <w:t>intresse har sådan vikt att de bör lämnas ut</w:t>
            </w:r>
          </w:p>
          <w:p w14:paraId="139EE4CA" w14:textId="77777777" w:rsidR="008539B5" w:rsidRDefault="008539B5" w:rsidP="008539B5">
            <w:pPr>
              <w:pStyle w:val="Brdtextmedindrag"/>
              <w:rPr>
                <w:lang w:eastAsia="sv-SE"/>
              </w:rPr>
            </w:pPr>
          </w:p>
          <w:p w14:paraId="51BBD1CE" w14:textId="77777777" w:rsidR="008539B5" w:rsidRPr="00125B5E" w:rsidRDefault="008539B5" w:rsidP="008539B5">
            <w:pPr>
              <w:pStyle w:val="Brdtext"/>
            </w:pPr>
            <w:r w:rsidRPr="00125B5E">
              <w:t>sekretessen enligt 9 § första stycket 1 gäller inte heller för uppgifter som ska offentliggöras enligt 4 c § förordningen (2007:1205) med instruktion för Läkemedelsverket</w:t>
            </w:r>
          </w:p>
        </w:tc>
      </w:tr>
    </w:tbl>
    <w:p w14:paraId="0AD2DAAD" w14:textId="77777777" w:rsidR="00920097" w:rsidRPr="00B937F4" w:rsidRDefault="00920097" w:rsidP="003D6631">
      <w:pPr>
        <w:pStyle w:val="Brdtextmedindrag"/>
        <w:sectPr w:rsidR="00920097" w:rsidRPr="00B937F4" w:rsidSect="008539B5">
          <w:headerReference w:type="even" r:id="rId446"/>
          <w:headerReference w:type="default" r:id="rId447"/>
          <w:footerReference w:type="even" r:id="rId448"/>
          <w:footerReference w:type="default" r:id="rId449"/>
          <w:footerReference w:type="first" r:id="rId450"/>
          <w:footnotePr>
            <w:numRestart w:val="eachSect"/>
          </w:footnotePr>
          <w:type w:val="continuous"/>
          <w:pgSz w:w="9356" w:h="13721" w:code="9"/>
          <w:pgMar w:top="794" w:right="2438" w:bottom="1191" w:left="1021" w:header="0" w:footer="709" w:gutter="0"/>
          <w:cols w:space="708"/>
          <w:docGrid w:linePitch="360"/>
        </w:sectPr>
      </w:pPr>
    </w:p>
    <w:p w14:paraId="4FFC5B07" w14:textId="77777777" w:rsidR="008539B5" w:rsidRDefault="008539B5" w:rsidP="008539B5">
      <w:pPr>
        <w:pStyle w:val="Bilagarubrik"/>
      </w:pPr>
      <w:bookmarkStart w:id="923" w:name="_Toc65132782"/>
      <w:bookmarkStart w:id="924" w:name="_Toc69367651"/>
      <w:r>
        <w:t>Förteckning över remissinstanserna</w:t>
      </w:r>
      <w:bookmarkEnd w:id="923"/>
      <w:bookmarkEnd w:id="924"/>
      <w:r>
        <w:t xml:space="preserve"> </w:t>
      </w:r>
    </w:p>
    <w:p w14:paraId="1F3D03B2" w14:textId="77777777" w:rsidR="008539B5" w:rsidRDefault="008539B5" w:rsidP="008539B5">
      <w:pPr>
        <w:pStyle w:val="Brdtext"/>
      </w:pPr>
      <w:r>
        <w:t>Remissynpunkter har lämnats av Apotekarsocieteten, Biobank Sverige, Domstols</w:t>
      </w:r>
      <w:r>
        <w:softHyphen/>
        <w:t>verket, E-hälsomyndigheten, Ekonomi</w:t>
      </w:r>
      <w:r>
        <w:softHyphen/>
        <w:t>styrningsverket, Etik</w:t>
      </w:r>
      <w:r>
        <w:softHyphen/>
        <w:t>pröv</w:t>
      </w:r>
      <w:r>
        <w:softHyphen/>
        <w:t>ningsmyndighetens, Folkhälsomyndigheten, Forskningsrådet för hälsa, arbetsliv och välfärd, Förvaltningsrätten i Upp</w:t>
      </w:r>
      <w:r>
        <w:softHyphen/>
        <w:t>sala, Gen</w:t>
      </w:r>
      <w:r>
        <w:softHyphen/>
        <w:t>teknik</w:t>
      </w:r>
      <w:r>
        <w:softHyphen/>
        <w:t>nämnd</w:t>
      </w:r>
      <w:r>
        <w:softHyphen/>
        <w:t xml:space="preserve">en, Göteborgs </w:t>
      </w:r>
      <w:r w:rsidRPr="00D62CBB">
        <w:t>universitet</w:t>
      </w:r>
      <w:r>
        <w:t xml:space="preserve">, Inspektionen för vård och omsorg, Institutet för språk och folkminnen, </w:t>
      </w:r>
      <w:r w:rsidRPr="007248F9">
        <w:t>Integritets</w:t>
      </w:r>
      <w:r>
        <w:softHyphen/>
      </w:r>
      <w:r w:rsidRPr="007248F9">
        <w:t>skyddsmyndigheten</w:t>
      </w:r>
      <w:r>
        <w:t xml:space="preserve"> </w:t>
      </w:r>
      <w:r w:rsidRPr="007248F9">
        <w:t xml:space="preserve">(tidigare </w:t>
      </w:r>
      <w:r>
        <w:t>Datainspektionen), Justitiekanslern, Kammar</w:t>
      </w:r>
      <w:r>
        <w:softHyphen/>
        <w:t>rätten i Stockholm, Karolinska institutet, Kemikalieinspektionen, Kommerskollegium, Kon</w:t>
      </w:r>
      <w:r>
        <w:softHyphen/>
        <w:t>sument</w:t>
      </w:r>
      <w:r>
        <w:softHyphen/>
        <w:t>verket, Kronofogdemyndigheten, Lin</w:t>
      </w:r>
      <w:r>
        <w:softHyphen/>
        <w:t>köpings universitet, Livsmedels</w:t>
      </w:r>
      <w:r>
        <w:softHyphen/>
        <w:t xml:space="preserve">verket, Lunds universitet, </w:t>
      </w:r>
      <w:r w:rsidRPr="00FD0A1A">
        <w:t>Läkemedels</w:t>
      </w:r>
      <w:r>
        <w:softHyphen/>
      </w:r>
      <w:r w:rsidRPr="00FD0A1A">
        <w:t>försäkringen (LFF Service AB)</w:t>
      </w:r>
      <w:r>
        <w:t>, Läkemedelsindustriföreningen (LIF), Läkemedelsverket, Natur</w:t>
      </w:r>
      <w:r>
        <w:softHyphen/>
        <w:t>vårdsverket, Norrlands universitetssjukhus Umeå, Polismyndig</w:t>
      </w:r>
      <w:r>
        <w:softHyphen/>
        <w:t xml:space="preserve">heten, Region Gävleborg, Region </w:t>
      </w:r>
      <w:r w:rsidRPr="00D62CBB">
        <w:t>Jämtland</w:t>
      </w:r>
      <w:r>
        <w:t xml:space="preserve"> Härje</w:t>
      </w:r>
      <w:r>
        <w:softHyphen/>
        <w:t xml:space="preserve">dalen, Region </w:t>
      </w:r>
      <w:r w:rsidRPr="00D62CBB">
        <w:t>Kalmar</w:t>
      </w:r>
      <w:r>
        <w:t xml:space="preserve"> län, Region Skåne, Region Stockholm, </w:t>
      </w:r>
      <w:r w:rsidRPr="00A10A11">
        <w:t>Region Uppsala</w:t>
      </w:r>
      <w:r>
        <w:t>, Region Värm</w:t>
      </w:r>
      <w:r>
        <w:softHyphen/>
        <w:t>land, Region Västerbotten, Region Västernorrland, Region Västmanland, Region Örebro län, Region Östergötland, Riksarkivet, Rätts</w:t>
      </w:r>
      <w:r>
        <w:softHyphen/>
        <w:t>medicinal</w:t>
      </w:r>
      <w:r>
        <w:softHyphen/>
        <w:t>verket, Sahlgrenska universitetssjukhuset, Socialstyrelsen, Solna tingsrätt, SPF Seniorerna, Statens medicinsk-etiska råd (SMER), Strålsäkerhets</w:t>
      </w:r>
      <w:r>
        <w:softHyphen/>
        <w:t>myndigheten (SSM), Styrelsen för ackredi</w:t>
      </w:r>
      <w:r>
        <w:softHyphen/>
        <w:t>tering och teknisk kontroll (Swedac), Svea hovrätt, Swedish Medtech, Svensk Förening för Estetisk Plastik</w:t>
      </w:r>
      <w:r>
        <w:softHyphen/>
        <w:t>kirurgi (SFEP), Svensk Förening för Vårdhygien (SFVH), Sven</w:t>
      </w:r>
      <w:r>
        <w:softHyphen/>
        <w:t>ska Journalist</w:t>
      </w:r>
      <w:r>
        <w:softHyphen/>
        <w:t>förbundet, Sveriges Kommuner och Regioner (SKR), Sveriges Tandläkar</w:t>
      </w:r>
      <w:r>
        <w:softHyphen/>
        <w:t>förbund, Tandvårds- och läkemedelsförmånsverket (TLV), TU Medier i Sverige, Umeå universitet, Uppsala universitet, Veten</w:t>
      </w:r>
      <w:r>
        <w:softHyphen/>
        <w:t>skapsrådet, Vinnova, Västra Götalands</w:t>
      </w:r>
      <w:r>
        <w:softHyphen/>
        <w:t>regionen, Åklagarmyndigheten, Överklag</w:t>
      </w:r>
      <w:r>
        <w:softHyphen/>
        <w:t>ande</w:t>
      </w:r>
      <w:r>
        <w:softHyphen/>
        <w:t xml:space="preserve">nämnden för etikprövning. </w:t>
      </w:r>
    </w:p>
    <w:p w14:paraId="0ADC4F2B" w14:textId="02C38994" w:rsidR="00920097" w:rsidRPr="00B937F4" w:rsidRDefault="008539B5" w:rsidP="008539B5">
      <w:pPr>
        <w:pStyle w:val="Brdtextmedindrag"/>
        <w:sectPr w:rsidR="00920097" w:rsidRPr="00B937F4" w:rsidSect="00155500">
          <w:headerReference w:type="even" r:id="rId451"/>
          <w:headerReference w:type="default" r:id="rId452"/>
          <w:footerReference w:type="even" r:id="rId453"/>
          <w:footerReference w:type="default" r:id="rId454"/>
          <w:headerReference w:type="first" r:id="rId455"/>
          <w:footerReference w:type="first" r:id="rId456"/>
          <w:pgSz w:w="9356" w:h="13721" w:code="9"/>
          <w:pgMar w:top="794" w:right="2438" w:bottom="1191" w:left="1021" w:header="0" w:footer="709" w:gutter="0"/>
          <w:cols w:space="708"/>
          <w:docGrid w:linePitch="360"/>
        </w:sectPr>
      </w:pPr>
      <w:r>
        <w:t xml:space="preserve">Dentallaboratoriernas Riksförening, Funktionsrätt Sverige, Förbundet för Sveriges Arbetsterapeuter, Intertek, Regelrådet, Region Gotland, Region Halland, Region </w:t>
      </w:r>
      <w:r w:rsidRPr="00D62CBB">
        <w:t>Kronoberg</w:t>
      </w:r>
      <w:r>
        <w:t xml:space="preserve">, Region </w:t>
      </w:r>
      <w:r w:rsidRPr="00D62CBB">
        <w:t>Norrbotten</w:t>
      </w:r>
      <w:r>
        <w:t>, Regionalt bio</w:t>
      </w:r>
      <w:r>
        <w:softHyphen/>
        <w:t>bankscentrum (RBC) i Uppsala Örebro sjukvårdsregion, Regionalt bio</w:t>
      </w:r>
      <w:r>
        <w:softHyphen/>
        <w:t>bankscentrum Norra, Regionalt biobankscentrum Sydöstra, Regionalt bio</w:t>
      </w:r>
      <w:r>
        <w:softHyphen/>
        <w:t>bankscentrum, Södra sjukvårdsregionen, Stockholms överförmyndar</w:t>
      </w:r>
      <w:r>
        <w:softHyphen/>
        <w:t>nämnd, Riksdagens ombudsmän, Riksförbundet Frivilliga samhälls</w:t>
      </w:r>
      <w:r>
        <w:softHyphen/>
        <w:t>arbetare, RISE, Rådet för estetiska behandlingar i Sverige (REBS), Sweden Bio, Swedish Labtech, Statens beredning för medicinsk och social utvärdering (SBU), Svensk Försäkring, Svensk sjuksköterskeförening, Svenska läkaresällskapet, Svenskt Näringsliv, Sveriges Apoteksförening, Sveriges Television och Teknikföretagen har avstått från att lämna synpunkter på förslagen i utkastet eller har inte svarat på remissen.</w:t>
      </w:r>
    </w:p>
    <w:p w14:paraId="35624918" w14:textId="77777777" w:rsidR="008539B5" w:rsidRDefault="008539B5" w:rsidP="008539B5">
      <w:pPr>
        <w:pStyle w:val="Bilagarubrik"/>
      </w:pPr>
      <w:bookmarkStart w:id="925" w:name="_Toc65132783"/>
      <w:bookmarkStart w:id="926" w:name="_Toc69367652"/>
      <w:r>
        <w:t xml:space="preserve">Europaparlamentets och rådets förordning </w:t>
      </w:r>
      <w:r w:rsidRPr="008B6334">
        <w:t>(EU) 2020/561 av den 23 april 2020 om ändring av förordning (EU) 2017/745 om medicintekniska produkter vad gäller tillämpningsdatum för vissa bestämmelser</w:t>
      </w:r>
      <w:bookmarkEnd w:id="925"/>
      <w:bookmarkEnd w:id="926"/>
    </w:p>
    <w:p w14:paraId="169ADD1C" w14:textId="77777777" w:rsidR="008539B5" w:rsidRDefault="008539B5" w:rsidP="008539B5">
      <w:pPr>
        <w:spacing w:line="2" w:lineRule="auto"/>
        <w:rPr>
          <w:rFonts w:ascii="Times New Roman" w:hAnsi="Times New Roman"/>
          <w:sz w:val="20"/>
        </w:rPr>
      </w:pPr>
      <w:r>
        <w:br w:type="page"/>
      </w:r>
    </w:p>
    <w:p w14:paraId="4E214846" w14:textId="77777777" w:rsidR="008539B5" w:rsidRDefault="008539B5" w:rsidP="008539B5">
      <w:pPr>
        <w:spacing w:line="2" w:lineRule="auto"/>
        <w:rPr>
          <w:rFonts w:ascii="Times New Roman" w:hAnsi="Times New Roman"/>
          <w:sz w:val="20"/>
        </w:rPr>
      </w:pPr>
      <w:r>
        <w:br w:type="page"/>
      </w:r>
    </w:p>
    <w:p w14:paraId="6DDE7BBF" w14:textId="77777777" w:rsidR="008539B5" w:rsidRDefault="008539B5" w:rsidP="008539B5">
      <w:pPr>
        <w:spacing w:line="2" w:lineRule="auto"/>
        <w:rPr>
          <w:rFonts w:ascii="Times New Roman" w:hAnsi="Times New Roman"/>
          <w:sz w:val="20"/>
        </w:rPr>
      </w:pPr>
      <w:r>
        <w:br w:type="page"/>
      </w:r>
    </w:p>
    <w:p w14:paraId="0B3E31D2" w14:textId="77777777" w:rsidR="008539B5" w:rsidRPr="0001599A" w:rsidRDefault="008539B5" w:rsidP="008539B5">
      <w:pPr>
        <w:spacing w:line="2" w:lineRule="auto"/>
        <w:rPr>
          <w:rFonts w:ascii="Times New Roman" w:hAnsi="Times New Roman"/>
          <w:sz w:val="20"/>
        </w:rPr>
      </w:pPr>
      <w:r>
        <w:br w:type="page"/>
      </w:r>
    </w:p>
    <w:p w14:paraId="6C09FA43" w14:textId="77777777" w:rsidR="008539B5" w:rsidRDefault="008539B5" w:rsidP="008539B5">
      <w:pPr>
        <w:pStyle w:val="Bilagarubrik"/>
      </w:pPr>
    </w:p>
    <w:p w14:paraId="55D2C64A" w14:textId="77777777" w:rsidR="00920097" w:rsidRPr="00B937F4" w:rsidRDefault="00920097" w:rsidP="003D6631">
      <w:pPr>
        <w:pStyle w:val="Brdtextmedindrag"/>
        <w:sectPr w:rsidR="00920097" w:rsidRPr="00B937F4" w:rsidSect="00155500">
          <w:headerReference w:type="even" r:id="rId457"/>
          <w:headerReference w:type="default" r:id="rId458"/>
          <w:footerReference w:type="even" r:id="rId459"/>
          <w:footerReference w:type="default" r:id="rId460"/>
          <w:headerReference w:type="first" r:id="rId461"/>
          <w:footerReference w:type="first" r:id="rId462"/>
          <w:pgSz w:w="9356" w:h="13721" w:code="9"/>
          <w:pgMar w:top="794" w:right="2438" w:bottom="1191" w:left="1021" w:header="0" w:footer="709" w:gutter="0"/>
          <w:cols w:space="708"/>
          <w:docGrid w:linePitch="360"/>
        </w:sectPr>
      </w:pPr>
    </w:p>
    <w:p w14:paraId="5FB65D95" w14:textId="4E72DE8A" w:rsidR="008539B5" w:rsidRDefault="008539B5" w:rsidP="007D15D6">
      <w:pPr>
        <w:pStyle w:val="Bilagarubrik"/>
      </w:pPr>
      <w:bookmarkStart w:id="927" w:name="_Toc69367653"/>
      <w:bookmarkStart w:id="928" w:name="_Toc65132602"/>
      <w:r>
        <w:t>Lagrådsremissens lagförslag</w:t>
      </w:r>
      <w:bookmarkEnd w:id="927"/>
    </w:p>
    <w:p w14:paraId="30187A9F" w14:textId="17D50C07" w:rsidR="008539B5" w:rsidRPr="0047042D" w:rsidRDefault="008539B5" w:rsidP="008539B5">
      <w:pPr>
        <w:pStyle w:val="Rubrik2utannumrering"/>
      </w:pPr>
      <w:r>
        <w:t>1.1</w:t>
      </w:r>
      <w:r>
        <w:tab/>
      </w:r>
      <w:r w:rsidRPr="0047042D">
        <w:t xml:space="preserve">Förslag </w:t>
      </w:r>
      <w:r w:rsidRPr="00CF1963">
        <w:t>till</w:t>
      </w:r>
      <w:r w:rsidRPr="0047042D">
        <w:t xml:space="preserve"> lag med kompletterande bestämmelser till EU:s förordning om medicintekniska produkter</w:t>
      </w:r>
      <w:bookmarkEnd w:id="928"/>
    </w:p>
    <w:p w14:paraId="3624F975" w14:textId="77777777" w:rsidR="008539B5" w:rsidRDefault="008539B5" w:rsidP="008539B5">
      <w:pPr>
        <w:pStyle w:val="Brdtextmedindrag"/>
        <w:ind w:firstLine="0"/>
      </w:pPr>
      <w:r>
        <w:t>Härigenom föreskrivs följande.</w:t>
      </w:r>
    </w:p>
    <w:p w14:paraId="4382D339" w14:textId="77777777" w:rsidR="008539B5" w:rsidRDefault="008539B5" w:rsidP="008539B5">
      <w:pPr>
        <w:pStyle w:val="Rubrik3utannumrering"/>
      </w:pPr>
      <w:r>
        <w:t>1</w:t>
      </w:r>
      <w:r>
        <w:rPr>
          <w:rFonts w:ascii="Cambria" w:hAnsi="Cambria" w:cs="Cambria"/>
        </w:rPr>
        <w:t> </w:t>
      </w:r>
      <w:r>
        <w:t>kap. Inledande best</w:t>
      </w:r>
      <w:r w:rsidRPr="008F5DE1">
        <w:rPr>
          <w:rFonts w:cs="TradeGothic"/>
        </w:rPr>
        <w:t>ä</w:t>
      </w:r>
      <w:r>
        <w:t>mmelser</w:t>
      </w:r>
    </w:p>
    <w:p w14:paraId="0CEE03C2" w14:textId="77777777" w:rsidR="008539B5" w:rsidRPr="008F5DE1" w:rsidRDefault="008539B5" w:rsidP="008539B5">
      <w:pPr>
        <w:pStyle w:val="Brdtext"/>
      </w:pPr>
      <w:r>
        <w:rPr>
          <w:b/>
        </w:rPr>
        <w:t>1</w:t>
      </w:r>
      <w:r w:rsidRPr="00640C08">
        <w:rPr>
          <w:b/>
        </w:rPr>
        <w:t> §</w:t>
      </w:r>
      <w:r w:rsidRPr="00640C08">
        <w:t>    </w:t>
      </w:r>
      <w:r>
        <w:t>Denna lag kom</w:t>
      </w:r>
      <w:r>
        <w:softHyphen/>
        <w:t>plet</w:t>
      </w:r>
      <w:r>
        <w:softHyphen/>
        <w:t xml:space="preserve">terar </w:t>
      </w:r>
      <w:r w:rsidRPr="00F7547E">
        <w:t>Europaparlamentets och rådets för</w:t>
      </w:r>
      <w:r>
        <w:softHyphen/>
      </w:r>
      <w:r w:rsidRPr="00F7547E">
        <w:t>ord</w:t>
      </w:r>
      <w:r>
        <w:softHyphen/>
      </w:r>
      <w:r w:rsidRPr="00F7547E">
        <w:t>ning (EU) 2017/745 a</w:t>
      </w:r>
      <w:r>
        <w:t xml:space="preserve">v den 5 april </w:t>
      </w:r>
      <w:r w:rsidRPr="00F7547E">
        <w:t>2017 om medicinteknisk</w:t>
      </w:r>
      <w:r>
        <w:t>a pro</w:t>
      </w:r>
      <w:r>
        <w:softHyphen/>
        <w:t>dukter, om ändring av dire</w:t>
      </w:r>
      <w:r w:rsidRPr="00F7547E">
        <w:t>ktiv 2001/83/EG, förordning (EG) nr 178/2002 och förordning (EG) nr 1223/2009 och om upp</w:t>
      </w:r>
      <w:r>
        <w:softHyphen/>
      </w:r>
      <w:r w:rsidRPr="00F7547E">
        <w:t>häv</w:t>
      </w:r>
      <w:r>
        <w:softHyphen/>
      </w:r>
      <w:r w:rsidRPr="00F7547E">
        <w:t>an</w:t>
      </w:r>
      <w:r>
        <w:softHyphen/>
      </w:r>
      <w:r w:rsidRPr="00F7547E">
        <w:t>de av rådets dir</w:t>
      </w:r>
      <w:r>
        <w:t xml:space="preserve">ektiv 90/385/EEG och </w:t>
      </w:r>
      <w:r w:rsidRPr="00C76896">
        <w:t>93</w:t>
      </w:r>
      <w:r>
        <w:t>/42/EEG.</w:t>
      </w:r>
    </w:p>
    <w:p w14:paraId="2212D8FC" w14:textId="77777777" w:rsidR="008539B5" w:rsidRDefault="008539B5" w:rsidP="008539B5">
      <w:pPr>
        <w:pStyle w:val="Brdtextmedindrag"/>
      </w:pPr>
      <w:r>
        <w:t xml:space="preserve">I lagen regleras även </w:t>
      </w:r>
      <w:r w:rsidRPr="00D57F19">
        <w:t>frågor som inte omfattas av EU-för</w:t>
      </w:r>
      <w:r>
        <w:softHyphen/>
      </w:r>
      <w:r w:rsidRPr="00D57F19">
        <w:t>ord</w:t>
      </w:r>
      <w:r>
        <w:softHyphen/>
      </w:r>
      <w:r w:rsidRPr="00D57F19">
        <w:t>ning</w:t>
      </w:r>
      <w:r>
        <w:softHyphen/>
        <w:t>en.</w:t>
      </w:r>
    </w:p>
    <w:p w14:paraId="481AF52B" w14:textId="77777777" w:rsidR="008539B5" w:rsidRPr="00B41682" w:rsidRDefault="008539B5" w:rsidP="008539B5">
      <w:pPr>
        <w:pStyle w:val="Brdtextmedindrag"/>
      </w:pPr>
    </w:p>
    <w:p w14:paraId="4D3C403F" w14:textId="77777777" w:rsidR="008539B5" w:rsidRDefault="008539B5" w:rsidP="008539B5">
      <w:pPr>
        <w:pStyle w:val="Brdtext"/>
      </w:pPr>
      <w:r>
        <w:rPr>
          <w:b/>
        </w:rPr>
        <w:t>2 §    </w:t>
      </w:r>
      <w:r w:rsidRPr="00E656ED">
        <w:t xml:space="preserve">Termer och uttryck i denna lag har samma betydelse som i </w:t>
      </w:r>
      <w:r w:rsidRPr="0003097D">
        <w:t>för</w:t>
      </w:r>
      <w:r>
        <w:softHyphen/>
      </w:r>
      <w:r w:rsidRPr="0003097D">
        <w:t>ord</w:t>
      </w:r>
      <w:r>
        <w:softHyphen/>
      </w:r>
      <w:r w:rsidRPr="0003097D">
        <w:t>ning (EU) 2017/745.</w:t>
      </w:r>
    </w:p>
    <w:p w14:paraId="1B79919F" w14:textId="77777777" w:rsidR="008539B5" w:rsidRDefault="008539B5" w:rsidP="008539B5">
      <w:pPr>
        <w:pStyle w:val="Brdtextmedindrag"/>
      </w:pPr>
      <w:r w:rsidRPr="00977E06">
        <w:t xml:space="preserve">Med produkter avses i denna lag, om inte annat anges, </w:t>
      </w:r>
    </w:p>
    <w:p w14:paraId="21D44759" w14:textId="77777777" w:rsidR="008539B5" w:rsidRDefault="008539B5" w:rsidP="008539B5">
      <w:pPr>
        <w:pStyle w:val="Brdtextmedindrag"/>
      </w:pPr>
      <w:r>
        <w:t>– </w:t>
      </w:r>
      <w:r w:rsidRPr="00977E06">
        <w:t>med</w:t>
      </w:r>
      <w:r>
        <w:softHyphen/>
      </w:r>
      <w:r w:rsidRPr="00977E06">
        <w:t>icin</w:t>
      </w:r>
      <w:r>
        <w:softHyphen/>
      </w:r>
      <w:r w:rsidRPr="00977E06">
        <w:t>tekni</w:t>
      </w:r>
      <w:r>
        <w:softHyphen/>
      </w:r>
      <w:r w:rsidRPr="00977E06">
        <w:t xml:space="preserve">ska produkter, </w:t>
      </w:r>
      <w:r>
        <w:t>och</w:t>
      </w:r>
    </w:p>
    <w:p w14:paraId="67C1D8DA"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 xml:space="preserve">. </w:t>
      </w:r>
    </w:p>
    <w:p w14:paraId="12A913E4" w14:textId="77777777" w:rsidR="008539B5" w:rsidRDefault="008539B5" w:rsidP="008539B5">
      <w:pPr>
        <w:pStyle w:val="Brdtextmedindrag"/>
        <w:ind w:firstLine="0"/>
        <w:rPr>
          <w:b/>
        </w:rPr>
      </w:pPr>
    </w:p>
    <w:p w14:paraId="7B6CCC7E" w14:textId="77777777" w:rsidR="008539B5" w:rsidRDefault="008539B5" w:rsidP="008539B5">
      <w:pPr>
        <w:pStyle w:val="Brdtextmedindrag"/>
        <w:ind w:firstLine="0"/>
      </w:pPr>
      <w:r w:rsidRPr="0037743B">
        <w:rPr>
          <w:b/>
        </w:rPr>
        <w:t>3 §    </w:t>
      </w:r>
      <w:r w:rsidRPr="00A61404">
        <w:t>I fråga om produkter som är avsedda för konsumenter eller som kan antas komma att användas av konsumenter gäller också produktsäkerhetslagen (2004:451).</w:t>
      </w:r>
    </w:p>
    <w:p w14:paraId="17EE0698" w14:textId="77777777" w:rsidR="008539B5" w:rsidRDefault="008539B5" w:rsidP="008539B5">
      <w:pPr>
        <w:pStyle w:val="Rubrik3utannumrering"/>
      </w:pPr>
      <w:r>
        <w:t>2</w:t>
      </w:r>
      <w:r>
        <w:rPr>
          <w:rFonts w:ascii="Cambria" w:hAnsi="Cambria" w:cs="Cambria"/>
        </w:rPr>
        <w:t> </w:t>
      </w:r>
      <w:r>
        <w:t>kap. Kliniska pr</w:t>
      </w:r>
      <w:r>
        <w:rPr>
          <w:rFonts w:cs="TradeGothic"/>
        </w:rPr>
        <w:t>ö</w:t>
      </w:r>
      <w:r>
        <w:t xml:space="preserve">vningar </w:t>
      </w:r>
    </w:p>
    <w:p w14:paraId="217FC2C6" w14:textId="77777777" w:rsidR="008539B5" w:rsidRPr="00B41682" w:rsidRDefault="008539B5" w:rsidP="008539B5">
      <w:pPr>
        <w:pStyle w:val="Rubrik4utannumrering"/>
        <w:spacing w:before="0"/>
      </w:pPr>
      <w:r w:rsidRPr="00040695">
        <w:t xml:space="preserve">Informerat samtycke för försökspersoner </w:t>
      </w:r>
      <w:r w:rsidRPr="003F3FBB">
        <w:t xml:space="preserve">vars mening inte kan inhämtas </w:t>
      </w:r>
    </w:p>
    <w:p w14:paraId="3D5FD955" w14:textId="77777777" w:rsidR="008539B5" w:rsidRDefault="008539B5" w:rsidP="008539B5">
      <w:pPr>
        <w:pStyle w:val="Brdtext"/>
      </w:pPr>
      <w:r>
        <w:rPr>
          <w:b/>
        </w:rPr>
        <w:t>1</w:t>
      </w:r>
      <w:r w:rsidRPr="00640C08">
        <w:rPr>
          <w:b/>
        </w:rPr>
        <w:t> §</w:t>
      </w:r>
      <w:r w:rsidRPr="00640C08">
        <w:t>    </w:t>
      </w:r>
      <w:r w:rsidRPr="00741727">
        <w:t>För en försöksperson som inte är beslutskompetent på grund av sjukdom, psykisk störning, försvagat hälsotillstånd eller något annat liknande förhåll</w:t>
      </w:r>
      <w:r>
        <w:softHyphen/>
      </w:r>
      <w:r w:rsidRPr="00741727">
        <w:t>ande</w:t>
      </w:r>
      <w:r>
        <w:t>,</w:t>
      </w:r>
      <w:r w:rsidRPr="00741727">
        <w:t xml:space="preserve"> är en god man eller förvaltare enligt</w:t>
      </w:r>
      <w:r>
        <w:t xml:space="preserve"> 11 </w:t>
      </w:r>
      <w:r w:rsidRPr="00741727">
        <w:t>kap. 4 eller 7 § föräldrabalken, med behörighet att sörja för den en</w:t>
      </w:r>
      <w:r>
        <w:softHyphen/>
      </w:r>
      <w:r w:rsidRPr="00741727">
        <w:t>skildes person, den lagligen utsedda ställ</w:t>
      </w:r>
      <w:r>
        <w:softHyphen/>
      </w:r>
      <w:r w:rsidRPr="00741727">
        <w:t>företrädare som får ge in</w:t>
      </w:r>
      <w:r>
        <w:softHyphen/>
      </w:r>
      <w:r w:rsidRPr="00741727">
        <w:t>formerat samtycke till en klinisk prövning</w:t>
      </w:r>
      <w:r>
        <w:t xml:space="preserve"> </w:t>
      </w:r>
      <w:r w:rsidRPr="00741727">
        <w:t>på försökspersonens vägnar.</w:t>
      </w:r>
      <w:r>
        <w:t xml:space="preserve"> </w:t>
      </w:r>
    </w:p>
    <w:p w14:paraId="21215C96" w14:textId="77777777" w:rsidR="008539B5" w:rsidRDefault="008539B5" w:rsidP="008539B5">
      <w:pPr>
        <w:pStyle w:val="Rubrik4utannumrering"/>
      </w:pPr>
      <w:r>
        <w:t>Informerat samtycke för försökspersoner som är underåriga</w:t>
      </w:r>
    </w:p>
    <w:p w14:paraId="17E99DA4" w14:textId="77777777" w:rsidR="008539B5" w:rsidRDefault="008539B5" w:rsidP="008539B5">
      <w:pPr>
        <w:pStyle w:val="Brdtextmedindrag"/>
        <w:ind w:firstLine="0"/>
      </w:pPr>
      <w:r w:rsidRPr="000A340C">
        <w:rPr>
          <w:b/>
        </w:rPr>
        <w:t>2 §</w:t>
      </w:r>
      <w:r>
        <w:t>    </w:t>
      </w:r>
      <w:r w:rsidRPr="00B35736">
        <w:t>För en försöksperson som är underårig är vårdnadshavarna de lag</w:t>
      </w:r>
      <w:r>
        <w:softHyphen/>
      </w:r>
      <w:r w:rsidRPr="00B35736">
        <w:t>ligen utsedda ställföreträdare som får ge informerat samtycke till en klinisk prövning på försökspersonens vägnar. En underårig för</w:t>
      </w:r>
      <w:r>
        <w:softHyphen/>
      </w:r>
      <w:r w:rsidRPr="00B35736">
        <w:t>söks</w:t>
      </w:r>
      <w:r>
        <w:softHyphen/>
      </w:r>
      <w:r w:rsidRPr="00B35736">
        <w:t>person som har fyllt 15 år ska också själv ge sitt informer</w:t>
      </w:r>
      <w:r>
        <w:softHyphen/>
      </w:r>
      <w:r w:rsidRPr="00B35736">
        <w:t>ade sam</w:t>
      </w:r>
      <w:r>
        <w:softHyphen/>
      </w:r>
      <w:r w:rsidRPr="00B35736">
        <w:t>tycke till att delta i den kliniska pröv</w:t>
      </w:r>
      <w:r>
        <w:softHyphen/>
      </w:r>
      <w:r w:rsidRPr="00B35736">
        <w:t>ning</w:t>
      </w:r>
      <w:r>
        <w:softHyphen/>
      </w:r>
      <w:r w:rsidRPr="00B35736">
        <w:t>en, under förut</w:t>
      </w:r>
      <w:r>
        <w:softHyphen/>
      </w:r>
      <w:r w:rsidRPr="00B35736">
        <w:t>sätt</w:t>
      </w:r>
      <w:r>
        <w:softHyphen/>
      </w:r>
      <w:r w:rsidRPr="00B35736">
        <w:t>ning att den under</w:t>
      </w:r>
      <w:r>
        <w:softHyphen/>
      </w:r>
      <w:r w:rsidRPr="00B35736">
        <w:t>årige inser vad prövningen</w:t>
      </w:r>
      <w:r>
        <w:t xml:space="preserve"> </w:t>
      </w:r>
      <w:r w:rsidRPr="00B35736">
        <w:t>inne</w:t>
      </w:r>
      <w:r>
        <w:softHyphen/>
      </w:r>
      <w:r w:rsidRPr="00B35736">
        <w:t>bär för honom eller henne. Ett sådant informerat samtycke ska inhämtas i enlighet med vad som regleras om en försöksperson i artikel</w:t>
      </w:r>
      <w:r>
        <w:t xml:space="preserve"> 63.1</w:t>
      </w:r>
      <w:r w:rsidRPr="00B35736">
        <w:t xml:space="preserve"> i förordning (EU) </w:t>
      </w:r>
      <w:r>
        <w:t>2017/745</w:t>
      </w:r>
      <w:r w:rsidRPr="00B35736">
        <w:t>.</w:t>
      </w:r>
    </w:p>
    <w:p w14:paraId="78516A6D" w14:textId="77777777" w:rsidR="008539B5" w:rsidRPr="00F26DE9" w:rsidRDefault="008539B5" w:rsidP="008539B5">
      <w:pPr>
        <w:pStyle w:val="Rubrik4utannumrering"/>
      </w:pPr>
      <w:r>
        <w:t>Ersättningsgarantier</w:t>
      </w:r>
    </w:p>
    <w:p w14:paraId="666CCD3C" w14:textId="77777777" w:rsidR="008539B5" w:rsidRDefault="008539B5" w:rsidP="008539B5">
      <w:pPr>
        <w:pStyle w:val="Brdtext"/>
      </w:pPr>
      <w:r>
        <w:rPr>
          <w:b/>
        </w:rPr>
        <w:t>3</w:t>
      </w:r>
      <w:r w:rsidRPr="00640C08">
        <w:rPr>
          <w:b/>
        </w:rPr>
        <w:t> §</w:t>
      </w:r>
      <w:r w:rsidRPr="00640C08">
        <w:t>    </w:t>
      </w:r>
      <w:r w:rsidRPr="00F26DE9">
        <w:t>Sponsorn för en klinisk prövning är skyldig att genom för</w:t>
      </w:r>
      <w:r>
        <w:softHyphen/>
      </w:r>
      <w:r w:rsidRPr="00F26DE9">
        <w:t>säkr</w:t>
      </w:r>
      <w:r>
        <w:softHyphen/>
      </w:r>
      <w:r w:rsidRPr="00F26DE9">
        <w:t>ing eller på annat sätt garantera att för</w:t>
      </w:r>
      <w:r>
        <w:softHyphen/>
      </w:r>
      <w:r w:rsidRPr="00F26DE9">
        <w:t>söks</w:t>
      </w:r>
      <w:r>
        <w:softHyphen/>
      </w:r>
      <w:r w:rsidRPr="00F26DE9">
        <w:t>personen får ersätt</w:t>
      </w:r>
      <w:r>
        <w:softHyphen/>
      </w:r>
      <w:r w:rsidRPr="00F26DE9">
        <w:t xml:space="preserve">ning </w:t>
      </w:r>
      <w:r>
        <w:t xml:space="preserve">om </w:t>
      </w:r>
      <w:r w:rsidRPr="00F26DE9">
        <w:t>sponsorn eller pröv</w:t>
      </w:r>
      <w:r>
        <w:softHyphen/>
      </w:r>
      <w:r w:rsidRPr="00F26DE9">
        <w:t>ar</w:t>
      </w:r>
      <w:r>
        <w:softHyphen/>
      </w:r>
      <w:r w:rsidRPr="00F26DE9">
        <w:t>en blir skyldig att betala sådan. Skadeskyddet eller ersätt</w:t>
      </w:r>
      <w:r>
        <w:softHyphen/>
      </w:r>
      <w:r w:rsidRPr="00F26DE9">
        <w:t>nings</w:t>
      </w:r>
      <w:r>
        <w:softHyphen/>
      </w:r>
      <w:r w:rsidRPr="00F26DE9">
        <w:t>garan</w:t>
      </w:r>
      <w:r>
        <w:softHyphen/>
      </w:r>
      <w:r w:rsidRPr="00F26DE9">
        <w:t>tin ska vara förenlig med risk</w:t>
      </w:r>
      <w:r>
        <w:softHyphen/>
      </w:r>
      <w:r w:rsidRPr="00F26DE9">
        <w:t>ens karaktär och omfattning.</w:t>
      </w:r>
    </w:p>
    <w:p w14:paraId="770A5787" w14:textId="77777777" w:rsidR="008539B5" w:rsidRPr="00B41682" w:rsidRDefault="008539B5" w:rsidP="008539B5">
      <w:pPr>
        <w:pStyle w:val="Rubrik4utannumrering"/>
      </w:pPr>
      <w:r>
        <w:t xml:space="preserve">Tillstånd att genomföra en klinisk prövning </w:t>
      </w:r>
    </w:p>
    <w:p w14:paraId="62CCC2FD" w14:textId="77777777" w:rsidR="008539B5" w:rsidRDefault="008539B5" w:rsidP="008539B5">
      <w:pPr>
        <w:pStyle w:val="Brdtext"/>
      </w:pPr>
      <w:r>
        <w:rPr>
          <w:b/>
        </w:rPr>
        <w:t>4</w:t>
      </w:r>
      <w:r w:rsidRPr="00640C08">
        <w:rPr>
          <w:b/>
        </w:rPr>
        <w:t> §</w:t>
      </w:r>
      <w:r w:rsidRPr="00640C08">
        <w:t>    </w:t>
      </w:r>
      <w:r>
        <w:t xml:space="preserve">Den </w:t>
      </w:r>
      <w:bookmarkStart w:id="929" w:name="_Hlk64361276"/>
      <w:r>
        <w:t xml:space="preserve">myndighet som regeringen bestämmer prövar frågor om </w:t>
      </w:r>
      <w:bookmarkEnd w:id="929"/>
    </w:p>
    <w:p w14:paraId="646141F1" w14:textId="77777777" w:rsidR="008539B5" w:rsidRDefault="008539B5" w:rsidP="008539B5">
      <w:pPr>
        <w:pStyle w:val="Brdtextmedindrag"/>
      </w:pPr>
      <w:r>
        <w:t>1. tillstånd att genomföra en klinisk prövning, och</w:t>
      </w:r>
    </w:p>
    <w:p w14:paraId="022BB92F" w14:textId="77777777" w:rsidR="008539B5" w:rsidRDefault="008539B5" w:rsidP="008539B5">
      <w:pPr>
        <w:pStyle w:val="Brdtextmedindrag"/>
      </w:pPr>
      <w:r>
        <w:t>2. väsentliga ändringar av en sådan prövning</w:t>
      </w:r>
      <w:r w:rsidDel="00041E25">
        <w:t>.</w:t>
      </w:r>
    </w:p>
    <w:p w14:paraId="626BF280" w14:textId="77777777" w:rsidR="008539B5" w:rsidRDefault="008539B5" w:rsidP="008539B5">
      <w:pPr>
        <w:pStyle w:val="Brdtextmedindrag"/>
      </w:pPr>
      <w:r>
        <w:t xml:space="preserve">Av artiklarna 62.4 b, 70.7, 75.3 och 78.10 </w:t>
      </w:r>
      <w:r w:rsidRPr="0049053B">
        <w:t xml:space="preserve">i förordning (EU) 2017/745 </w:t>
      </w:r>
      <w:r w:rsidRPr="003022F6">
        <w:t xml:space="preserve">följer att en klinisk prövning </w:t>
      </w:r>
      <w:r>
        <w:t xml:space="preserve">inte </w:t>
      </w:r>
      <w:r w:rsidRPr="003022F6">
        <w:t>får genom</w:t>
      </w:r>
      <w:r w:rsidRPr="003022F6">
        <w:softHyphen/>
        <w:t>för</w:t>
      </w:r>
      <w:r w:rsidRPr="003022F6">
        <w:softHyphen/>
        <w:t xml:space="preserve">as, påbörjas eller genomföras med en väsentlig ändring </w:t>
      </w:r>
      <w:r>
        <w:t>om Etik</w:t>
      </w:r>
      <w:r>
        <w:softHyphen/>
        <w:t>pröv</w:t>
      </w:r>
      <w:r>
        <w:softHyphen/>
        <w:t>nings</w:t>
      </w:r>
      <w:r>
        <w:softHyphen/>
        <w:t>myndigheten vid sin etiska gransk</w:t>
      </w:r>
      <w:r>
        <w:softHyphen/>
        <w:t>ning enligt lagen (2021:000) med kompletterande bestäm</w:t>
      </w:r>
      <w:r>
        <w:softHyphen/>
        <w:t>melser om etisk granskning till EU:s för</w:t>
      </w:r>
      <w:r>
        <w:softHyphen/>
        <w:t>ord</w:t>
      </w:r>
      <w:r>
        <w:softHyphen/>
        <w:t>ning om medicin</w:t>
      </w:r>
      <w:r>
        <w:softHyphen/>
        <w:t>tekniska produkter har avgett ett nega</w:t>
      </w:r>
      <w:r>
        <w:softHyphen/>
        <w:t>tivt yttrande avseende den kliniska prövningen. Om Etik</w:t>
      </w:r>
      <w:r>
        <w:softHyphen/>
        <w:t>pröv</w:t>
      </w:r>
      <w:r>
        <w:softHyphen/>
        <w:t>nings</w:t>
      </w:r>
      <w:r>
        <w:softHyphen/>
        <w:t>myndigheten efter sin granskning har avgett ett yttrande med vill</w:t>
      </w:r>
      <w:r>
        <w:softHyphen/>
        <w:t>kor för prövningens genomförande, ska vill</w:t>
      </w:r>
      <w:r>
        <w:softHyphen/>
        <w:t>koren beaktas vid tillstånds</w:t>
      </w:r>
      <w:r>
        <w:softHyphen/>
        <w:t>giv</w:t>
      </w:r>
      <w:r>
        <w:softHyphen/>
        <w:t xml:space="preserve">ningen. </w:t>
      </w:r>
    </w:p>
    <w:p w14:paraId="6242FBB5" w14:textId="77777777" w:rsidR="008539B5" w:rsidRDefault="008539B5" w:rsidP="008539B5">
      <w:pPr>
        <w:pStyle w:val="Rubrik4utannumrering"/>
      </w:pPr>
      <w:r>
        <w:t xml:space="preserve">Bevarande av dokumentation </w:t>
      </w:r>
    </w:p>
    <w:p w14:paraId="3EBF2C1D" w14:textId="77777777" w:rsidR="008539B5" w:rsidRPr="00075F62" w:rsidRDefault="008539B5" w:rsidP="008539B5">
      <w:pPr>
        <w:pStyle w:val="Brdtextmedindrag"/>
        <w:ind w:firstLine="0"/>
      </w:pPr>
      <w:r>
        <w:rPr>
          <w:b/>
        </w:rPr>
        <w:t>5</w:t>
      </w:r>
      <w:r w:rsidRPr="009A11D4">
        <w:rPr>
          <w:b/>
        </w:rPr>
        <w:t> §    </w:t>
      </w:r>
      <w:r>
        <w:t>Den dokumentation som avses i</w:t>
      </w:r>
      <w:r w:rsidRPr="00D7267D">
        <w:t xml:space="preserve"> kapitel III avsnitt 3</w:t>
      </w:r>
      <w:r>
        <w:t xml:space="preserve"> </w:t>
      </w:r>
      <w:r w:rsidRPr="00D7267D">
        <w:t xml:space="preserve">i bilaga XV till </w:t>
      </w:r>
      <w:r>
        <w:t>förordning (EU) 2017/745 ska hållas tillgänglig för de be</w:t>
      </w:r>
      <w:r>
        <w:softHyphen/>
        <w:t>höriga myndigheterna under den tid som anges i bilagan även om sponsorn, dennes kon</w:t>
      </w:r>
      <w:r>
        <w:softHyphen/>
        <w:t>takt</w:t>
      </w:r>
      <w:r>
        <w:softHyphen/>
        <w:t>person eller den rättsliga före</w:t>
      </w:r>
      <w:r>
        <w:softHyphen/>
        <w:t>träd</w:t>
      </w:r>
      <w:r>
        <w:softHyphen/>
        <w:t>aren försätts i konkurs, går i likvidation eller upphör med sin verk</w:t>
      </w:r>
      <w:r>
        <w:softHyphen/>
        <w:t>samhet. Sponsorn, dennes kontaktperson eller den rättsliga före</w:t>
      </w:r>
      <w:r>
        <w:softHyphen/>
        <w:t xml:space="preserve">trädaren </w:t>
      </w:r>
      <w:r w:rsidRPr="009E3E74">
        <w:t xml:space="preserve">ska i sådana fall anmäla till den </w:t>
      </w:r>
      <w:r>
        <w:t>myndighet som reger</w:t>
      </w:r>
      <w:r>
        <w:softHyphen/>
        <w:t>ing</w:t>
      </w:r>
      <w:r>
        <w:softHyphen/>
        <w:t>en bestämmer</w:t>
      </w:r>
      <w:r w:rsidRPr="009E3E74">
        <w:t xml:space="preserve"> vem som ansvarar för arkiveringen av handling</w:t>
      </w:r>
      <w:r>
        <w:softHyphen/>
      </w:r>
      <w:r w:rsidRPr="009E3E74">
        <w:t>ar</w:t>
      </w:r>
      <w:r>
        <w:softHyphen/>
      </w:r>
      <w:r w:rsidRPr="009E3E74">
        <w:t>na och var de förvaras.</w:t>
      </w:r>
    </w:p>
    <w:p w14:paraId="470C3AD0" w14:textId="77777777" w:rsidR="008539B5" w:rsidRDefault="008539B5" w:rsidP="008539B5">
      <w:pPr>
        <w:pStyle w:val="Rubrik4utannumrering"/>
      </w:pPr>
      <w:r w:rsidRPr="000D47C1">
        <w:t>Krav</w:t>
      </w:r>
      <w:r>
        <w:t xml:space="preserve"> för andra kliniska prövningar</w:t>
      </w:r>
    </w:p>
    <w:p w14:paraId="3B391514" w14:textId="77777777" w:rsidR="008539B5" w:rsidRDefault="008539B5" w:rsidP="008539B5">
      <w:pPr>
        <w:pStyle w:val="Brdtext"/>
      </w:pPr>
      <w:r>
        <w:rPr>
          <w:b/>
        </w:rPr>
        <w:t>6</w:t>
      </w:r>
      <w:r w:rsidRPr="000D47C1">
        <w:rPr>
          <w:b/>
        </w:rPr>
        <w:t> §</w:t>
      </w:r>
      <w:r>
        <w:t>    Bestämmelserna om kliniska prövningar i förordning (EU) 2017/745, denna lag och föreskrifter som har meddelats i anslutning till lagen ska även gälla för en klinisk prövning</w:t>
      </w:r>
      <w:r w:rsidRPr="00672758">
        <w:t xml:space="preserve"> som inte genomförs i något av de syften som </w:t>
      </w:r>
      <w:r>
        <w:t xml:space="preserve">anges </w:t>
      </w:r>
      <w:r w:rsidRPr="00672758">
        <w:t>i artikel 62.1</w:t>
      </w:r>
      <w:r>
        <w:t xml:space="preserve"> i förordning (EU) 2017/745. För dessa prövningar krävs tillstånd i enlig</w:t>
      </w:r>
      <w:r>
        <w:softHyphen/>
        <w:t xml:space="preserve">het med artikel 70.7 b i förordningen. </w:t>
      </w:r>
    </w:p>
    <w:p w14:paraId="17EA801A" w14:textId="77777777" w:rsidR="008539B5" w:rsidRDefault="008539B5" w:rsidP="008539B5">
      <w:pPr>
        <w:pStyle w:val="Brdtextmedindrag"/>
      </w:pPr>
      <w:r>
        <w:t>Regeringen eller den myndighet som regeringen bestämmer får med</w:t>
      </w:r>
      <w:r>
        <w:softHyphen/>
        <w:t>dela föreskrifter om undantag från kraven som följer av första styck</w:t>
      </w:r>
      <w:r>
        <w:softHyphen/>
        <w:t xml:space="preserve">et. </w:t>
      </w:r>
    </w:p>
    <w:p w14:paraId="1A412523" w14:textId="77777777" w:rsidR="008539B5" w:rsidRDefault="008539B5" w:rsidP="008539B5">
      <w:pPr>
        <w:pStyle w:val="Brdtextmedindrag"/>
      </w:pPr>
      <w:r>
        <w:t>Den myndighet som regeringen bestämmer får i en</w:t>
      </w:r>
      <w:r>
        <w:softHyphen/>
        <w:t xml:space="preserve">skilda fall besluta om undantag från kraven som följer av första stycket. Beslutet får förenas med villkor. </w:t>
      </w:r>
    </w:p>
    <w:p w14:paraId="503A7253" w14:textId="77777777" w:rsidR="008539B5" w:rsidRDefault="008539B5" w:rsidP="008539B5">
      <w:pPr>
        <w:pStyle w:val="Rubrik3utannumrering"/>
      </w:pPr>
      <w:r>
        <w:t>3</w:t>
      </w:r>
      <w:r>
        <w:rPr>
          <w:rFonts w:ascii="Cambria" w:hAnsi="Cambria" w:cs="Cambria"/>
        </w:rPr>
        <w:t> </w:t>
      </w:r>
      <w:r>
        <w:t>kap. Tillsyn</w:t>
      </w:r>
    </w:p>
    <w:p w14:paraId="6D40C659" w14:textId="77777777" w:rsidR="008539B5" w:rsidRDefault="008539B5" w:rsidP="008539B5">
      <w:pPr>
        <w:pStyle w:val="Brdtextmedindrag"/>
        <w:ind w:firstLine="0"/>
      </w:pPr>
      <w:r>
        <w:rPr>
          <w:b/>
        </w:rPr>
        <w:t>1</w:t>
      </w:r>
      <w:r w:rsidRPr="00640C08">
        <w:rPr>
          <w:b/>
        </w:rPr>
        <w:t> §</w:t>
      </w:r>
      <w:r w:rsidRPr="00640C08">
        <w:t>    </w:t>
      </w:r>
      <w:r>
        <w:t xml:space="preserve">Tillsyn över efterlevnaden av </w:t>
      </w:r>
      <w:r w:rsidRPr="00B35736">
        <w:t xml:space="preserve">förordning (EU) </w:t>
      </w:r>
      <w:r>
        <w:t>2017/745, denna lag och de föreskrifter som har meddelats med stöd av lagen utövas av den eller de myndigheter som regeringen bestämmer.</w:t>
      </w:r>
    </w:p>
    <w:p w14:paraId="69062942" w14:textId="77777777" w:rsidR="008539B5" w:rsidRPr="00B41682" w:rsidRDefault="008539B5" w:rsidP="008539B5">
      <w:pPr>
        <w:pStyle w:val="Brdtextmedindrag"/>
      </w:pPr>
    </w:p>
    <w:p w14:paraId="2C69BC98" w14:textId="77777777" w:rsidR="008539B5" w:rsidRDefault="008539B5" w:rsidP="008539B5">
      <w:pPr>
        <w:pStyle w:val="Brdtext"/>
      </w:pPr>
      <w:r>
        <w:rPr>
          <w:b/>
        </w:rPr>
        <w:t>2</w:t>
      </w:r>
      <w:r w:rsidRPr="00640C08">
        <w:rPr>
          <w:b/>
        </w:rPr>
        <w:t> §</w:t>
      </w:r>
      <w:r w:rsidRPr="00640C08">
        <w:t>    </w:t>
      </w:r>
      <w:r w:rsidRPr="00C9632E">
        <w:t>En tillsynsmyndighet har rätt att för tillsynen på be</w:t>
      </w:r>
      <w:r>
        <w:softHyphen/>
      </w:r>
      <w:r w:rsidRPr="00C9632E">
        <w:t>gär</w:t>
      </w:r>
      <w:r>
        <w:softHyphen/>
      </w:r>
      <w:r w:rsidRPr="00C9632E">
        <w:t>an få de upplysningar och handlingar som behövs och få tillträde till områden, lokaler och andra utrymmen, dock inte bostäder, där pro</w:t>
      </w:r>
      <w:r>
        <w:softHyphen/>
      </w:r>
      <w:r w:rsidRPr="00C9632E">
        <w:t>dukter hanteras</w:t>
      </w:r>
      <w:r>
        <w:t xml:space="preserve"> eller där kliniska prövningar utförs</w:t>
      </w:r>
      <w:r w:rsidRPr="00C9632E">
        <w:t>. Om det be</w:t>
      </w:r>
      <w:r>
        <w:softHyphen/>
      </w:r>
      <w:r w:rsidRPr="00C9632E">
        <w:t>hövs för tillsynen</w:t>
      </w:r>
      <w:r>
        <w:t>,</w:t>
      </w:r>
      <w:r w:rsidRPr="00C9632E">
        <w:t xml:space="preserve"> får myndigheten göra undersökningar och ta prov</w:t>
      </w:r>
      <w:r>
        <w:softHyphen/>
      </w:r>
      <w:r w:rsidRPr="00C9632E">
        <w:t>er. För kostnader på grund av undersökningar eller för uttagna prov</w:t>
      </w:r>
      <w:r>
        <w:t>er</w:t>
      </w:r>
      <w:r w:rsidRPr="00C9632E">
        <w:t xml:space="preserve"> </w:t>
      </w:r>
      <w:r>
        <w:t xml:space="preserve">betalas </w:t>
      </w:r>
      <w:r w:rsidRPr="00C9632E">
        <w:t>inte ersättning.</w:t>
      </w:r>
      <w:r>
        <w:t xml:space="preserve"> </w:t>
      </w:r>
    </w:p>
    <w:p w14:paraId="6F74D11B" w14:textId="77777777" w:rsidR="008539B5" w:rsidRPr="00B41682" w:rsidRDefault="008539B5" w:rsidP="008539B5">
      <w:pPr>
        <w:pStyle w:val="Brdtextmedindrag"/>
      </w:pPr>
    </w:p>
    <w:p w14:paraId="6F86FA5B" w14:textId="77777777" w:rsidR="008539B5" w:rsidRDefault="008539B5" w:rsidP="008539B5">
      <w:pPr>
        <w:pStyle w:val="Brdtext"/>
      </w:pPr>
      <w:r>
        <w:rPr>
          <w:b/>
        </w:rPr>
        <w:t>3</w:t>
      </w:r>
      <w:r w:rsidRPr="00640C08">
        <w:rPr>
          <w:b/>
        </w:rPr>
        <w:t> §</w:t>
      </w:r>
      <w:r w:rsidRPr="00640C08">
        <w:t>    </w:t>
      </w:r>
      <w:r>
        <w:t xml:space="preserve">En tillsynsmyndighet får besluta de förelägganden som behövs för att </w:t>
      </w:r>
      <w:r w:rsidRPr="00B35736">
        <w:t xml:space="preserve">förordning (EU) </w:t>
      </w:r>
      <w:r>
        <w:t>2017/745, denna lag och de föreskrifter som har meddelats med stöd av lagen ska följas. Vägras tillträde får tillsyns</w:t>
      </w:r>
      <w:r>
        <w:softHyphen/>
        <w:t>myn</w:t>
      </w:r>
      <w:r>
        <w:softHyphen/>
        <w:t>dig</w:t>
      </w:r>
      <w:r>
        <w:softHyphen/>
        <w:t>heten också besluta om förelägganden.</w:t>
      </w:r>
    </w:p>
    <w:p w14:paraId="283F7783" w14:textId="77777777" w:rsidR="008539B5" w:rsidRPr="00B41682" w:rsidRDefault="008539B5" w:rsidP="008539B5">
      <w:pPr>
        <w:pStyle w:val="Brdtextmedindrag"/>
      </w:pPr>
      <w:r>
        <w:t xml:space="preserve">Ett beslut om föreläggande får förenas med vite. </w:t>
      </w:r>
    </w:p>
    <w:p w14:paraId="25D89935" w14:textId="77777777" w:rsidR="008539B5" w:rsidRDefault="008539B5" w:rsidP="008539B5">
      <w:pPr>
        <w:pStyle w:val="Rubrik4utannumrering"/>
      </w:pPr>
      <w:r>
        <w:t xml:space="preserve">Hjälp av </w:t>
      </w:r>
      <w:r w:rsidRPr="00B15C71">
        <w:t>Polismyndighet</w:t>
      </w:r>
      <w:r>
        <w:t>en eller Kronofogdemyndigheten</w:t>
      </w:r>
    </w:p>
    <w:p w14:paraId="017A5E13" w14:textId="77777777" w:rsidR="008539B5" w:rsidRPr="00784B60" w:rsidRDefault="008539B5" w:rsidP="008539B5">
      <w:pPr>
        <w:pStyle w:val="Brdtext"/>
      </w:pPr>
      <w:r>
        <w:rPr>
          <w:b/>
        </w:rPr>
        <w:t>4</w:t>
      </w:r>
      <w:r w:rsidRPr="002670DE">
        <w:rPr>
          <w:b/>
        </w:rPr>
        <w:t> </w:t>
      </w:r>
      <w:bookmarkStart w:id="930" w:name="_Hlk63331545"/>
      <w:r w:rsidRPr="002670DE">
        <w:rPr>
          <w:b/>
        </w:rPr>
        <w:t>§    </w:t>
      </w:r>
      <w:r w:rsidRPr="00784B60">
        <w:t xml:space="preserve">På begäran av </w:t>
      </w:r>
      <w:r>
        <w:t xml:space="preserve">en tillsynsmyndighet </w:t>
      </w:r>
      <w:r w:rsidRPr="00784B60">
        <w:t xml:space="preserve">ska Polismyndigheten lämna den hjälp som behövs när </w:t>
      </w:r>
      <w:r>
        <w:t>tillsynsmyn</w:t>
      </w:r>
      <w:r>
        <w:softHyphen/>
        <w:t>digheten</w:t>
      </w:r>
      <w:r w:rsidRPr="00784B60">
        <w:t xml:space="preserve"> vidtar åtgärder eller verkställ</w:t>
      </w:r>
      <w:r>
        <w:t xml:space="preserve">er </w:t>
      </w:r>
      <w:r w:rsidRPr="00784B60">
        <w:t xml:space="preserve">beslut som har meddelats med stöd av </w:t>
      </w:r>
      <w:r w:rsidRPr="00B35736">
        <w:t xml:space="preserve">förordning (EU) </w:t>
      </w:r>
      <w:r>
        <w:t>2017/745 eller denna lag eller de föreskrifter som har meddelats med stöd av lagen</w:t>
      </w:r>
      <w:bookmarkEnd w:id="930"/>
      <w:r w:rsidRPr="00784B60">
        <w:t>, om</w:t>
      </w:r>
    </w:p>
    <w:p w14:paraId="4E77ADE2" w14:textId="77777777" w:rsidR="008539B5" w:rsidRPr="002670DE" w:rsidRDefault="008539B5" w:rsidP="008539B5">
      <w:pPr>
        <w:pStyle w:val="Brdtextmedindrag"/>
      </w:pPr>
      <w:r>
        <w:t>1. </w:t>
      </w:r>
      <w:r w:rsidRPr="002670DE">
        <w:t>det på grund av särskilda omständigheter kan befaras att åt</w:t>
      </w:r>
      <w:r>
        <w:softHyphen/>
      </w:r>
      <w:r w:rsidRPr="002670DE">
        <w:t>gärd</w:t>
      </w:r>
      <w:r>
        <w:softHyphen/>
      </w:r>
      <w:r w:rsidRPr="002670DE">
        <w:t>en inte kan utföras utan att en polismans s</w:t>
      </w:r>
      <w:r>
        <w:t>ärskilda be</w:t>
      </w:r>
      <w:r>
        <w:softHyphen/>
        <w:t>fog</w:t>
      </w:r>
      <w:r>
        <w:softHyphen/>
        <w:t>en</w:t>
      </w:r>
      <w:r>
        <w:softHyphen/>
        <w:t>het</w:t>
      </w:r>
      <w:r>
        <w:softHyphen/>
        <w:t>er enligt 10 </w:t>
      </w:r>
      <w:r w:rsidRPr="002670DE">
        <w:t>§ polislagen (1984:387) behöver tillgripas, eller</w:t>
      </w:r>
    </w:p>
    <w:p w14:paraId="60568CAB" w14:textId="77777777" w:rsidR="008539B5" w:rsidRDefault="008539B5" w:rsidP="008539B5">
      <w:pPr>
        <w:pStyle w:val="Brdtextmedindrag"/>
      </w:pPr>
      <w:r>
        <w:t>2. </w:t>
      </w:r>
      <w:r w:rsidRPr="002670DE">
        <w:t>det annars finns synnerliga skäl.</w:t>
      </w:r>
    </w:p>
    <w:p w14:paraId="735F720E" w14:textId="77777777" w:rsidR="008539B5" w:rsidRDefault="008539B5" w:rsidP="008539B5">
      <w:pPr>
        <w:pStyle w:val="Brdtextmedindrag"/>
        <w:ind w:firstLine="0"/>
      </w:pPr>
    </w:p>
    <w:p w14:paraId="2FA77F8B" w14:textId="77777777" w:rsidR="008539B5" w:rsidRDefault="008539B5" w:rsidP="008539B5">
      <w:pPr>
        <w:pStyle w:val="Brdtext"/>
      </w:pPr>
      <w:bookmarkStart w:id="931" w:name="_Hlk52183516"/>
      <w:r>
        <w:rPr>
          <w:b/>
        </w:rPr>
        <w:t>5</w:t>
      </w:r>
      <w:r w:rsidRPr="00640C08">
        <w:rPr>
          <w:b/>
        </w:rPr>
        <w:t> </w:t>
      </w:r>
      <w:bookmarkStart w:id="932" w:name="_Hlk63331561"/>
      <w:r w:rsidRPr="00640C08">
        <w:rPr>
          <w:b/>
        </w:rPr>
        <w:t>§</w:t>
      </w:r>
      <w:r w:rsidRPr="00640C08">
        <w:t>    </w:t>
      </w:r>
      <w:r w:rsidRPr="00B262B0">
        <w:t xml:space="preserve">En tillsynsmyndighet </w:t>
      </w:r>
      <w:r>
        <w:t xml:space="preserve">får begära sådan </w:t>
      </w:r>
      <w:r w:rsidRPr="00B262B0">
        <w:t>handräckning av Krono</w:t>
      </w:r>
      <w:r>
        <w:softHyphen/>
      </w:r>
      <w:r w:rsidRPr="00B262B0">
        <w:t>fogde</w:t>
      </w:r>
      <w:r>
        <w:softHyphen/>
      </w:r>
      <w:r w:rsidRPr="00B262B0">
        <w:t>myndig</w:t>
      </w:r>
      <w:r>
        <w:softHyphen/>
      </w:r>
      <w:r>
        <w:softHyphen/>
      </w:r>
      <w:r w:rsidRPr="00B262B0">
        <w:t xml:space="preserve">heten </w:t>
      </w:r>
      <w:r>
        <w:t xml:space="preserve">som </w:t>
      </w:r>
      <w:r w:rsidRPr="00784B60">
        <w:t xml:space="preserve">behövs när </w:t>
      </w:r>
      <w:r>
        <w:t>tillsynsmyndigheten</w:t>
      </w:r>
      <w:r w:rsidRPr="00784B60">
        <w:t xml:space="preserve"> vidtar åtgärder eller verk</w:t>
      </w:r>
      <w:r>
        <w:softHyphen/>
      </w:r>
      <w:r w:rsidRPr="00784B60">
        <w:t>ställ</w:t>
      </w:r>
      <w:r>
        <w:t xml:space="preserve">er </w:t>
      </w:r>
      <w:r w:rsidRPr="00784B60">
        <w:t xml:space="preserve">beslut som har meddelats med stöd av </w:t>
      </w:r>
      <w:r w:rsidRPr="00B35736">
        <w:t xml:space="preserve">förordning (EU) </w:t>
      </w:r>
      <w:r>
        <w:t>2017/745 eller denna lag eller de föreskrifter som har meddelats med stöd av lagen</w:t>
      </w:r>
      <w:r w:rsidRPr="00B262B0">
        <w:t>.</w:t>
      </w:r>
    </w:p>
    <w:p w14:paraId="47D4C619" w14:textId="77777777" w:rsidR="008539B5" w:rsidRDefault="008539B5" w:rsidP="008539B5">
      <w:pPr>
        <w:pStyle w:val="Brdtextmedindrag"/>
      </w:pPr>
      <w:bookmarkStart w:id="933" w:name="_Hlk52185369"/>
      <w:bookmarkEnd w:id="932"/>
      <w:r>
        <w:t>Vid handräckning gäller bestämmelserna i utsökningsbalken om verkställig</w:t>
      </w:r>
      <w:r>
        <w:softHyphen/>
        <w:t>het av förpliktelser som inte avser betalningsskyldighet, avhysning eller avlägsn</w:t>
      </w:r>
      <w:r>
        <w:softHyphen/>
        <w:t>ande.</w:t>
      </w:r>
    </w:p>
    <w:bookmarkEnd w:id="931"/>
    <w:bookmarkEnd w:id="933"/>
    <w:p w14:paraId="48C07550" w14:textId="77777777" w:rsidR="008539B5" w:rsidRDefault="008539B5" w:rsidP="008539B5">
      <w:pPr>
        <w:pStyle w:val="Rubrik3utannumrering"/>
      </w:pPr>
      <w:r>
        <w:t>4</w:t>
      </w:r>
      <w:r w:rsidRPr="009246B3">
        <w:rPr>
          <w:rFonts w:ascii="Cambria" w:hAnsi="Cambria" w:cs="Cambria"/>
        </w:rPr>
        <w:t> </w:t>
      </w:r>
      <w:r w:rsidRPr="009246B3">
        <w:t xml:space="preserve">kap. </w:t>
      </w:r>
      <w:r>
        <w:t>Avgifter</w:t>
      </w:r>
    </w:p>
    <w:p w14:paraId="1A615BCD" w14:textId="77777777" w:rsidR="008539B5" w:rsidRPr="009D0BE3" w:rsidRDefault="008539B5" w:rsidP="008539B5">
      <w:pPr>
        <w:pStyle w:val="Rubrik4utannumrering"/>
        <w:spacing w:before="0"/>
      </w:pPr>
      <w:r>
        <w:t xml:space="preserve">Avgifter för ansökan och anmälan </w:t>
      </w:r>
    </w:p>
    <w:p w14:paraId="240B83DE" w14:textId="77777777" w:rsidR="008539B5" w:rsidRDefault="008539B5" w:rsidP="008539B5">
      <w:pPr>
        <w:pStyle w:val="Brdtextmedindrag"/>
        <w:ind w:firstLine="0"/>
      </w:pPr>
      <w:r>
        <w:rPr>
          <w:b/>
        </w:rPr>
        <w:t>1 §</w:t>
      </w:r>
      <w:r>
        <w:t xml:space="preserve">    En avgift ska betalas av den som  </w:t>
      </w:r>
    </w:p>
    <w:p w14:paraId="68CE9E8F" w14:textId="77777777" w:rsidR="008539B5" w:rsidRDefault="008539B5" w:rsidP="008539B5">
      <w:pPr>
        <w:pStyle w:val="Brdtextmedindrag"/>
      </w:pPr>
      <w:r>
        <w:t xml:space="preserve">1. ansöker i Sverige om att utses till anmält organ eller som ansöker om utvidgning eller andra ändringar beträffande utseendet av ett anmält organ och anmälan till Europeiska kommissionen av sådana ändringar, </w:t>
      </w:r>
    </w:p>
    <w:p w14:paraId="59A5B5A8" w14:textId="77777777" w:rsidR="008539B5" w:rsidRDefault="008539B5" w:rsidP="008539B5">
      <w:pPr>
        <w:pStyle w:val="Brdtextmedindrag"/>
      </w:pPr>
      <w:r>
        <w:t>2. ansöker om att få genomföra en klinisk prövning,</w:t>
      </w:r>
    </w:p>
    <w:p w14:paraId="4536C27A" w14:textId="77777777" w:rsidR="008539B5" w:rsidRDefault="008539B5" w:rsidP="008539B5">
      <w:pPr>
        <w:pStyle w:val="Brdtextmedindrag"/>
      </w:pPr>
      <w:r>
        <w:t>3. anmäler att en klinisk prövning ska ut</w:t>
      </w:r>
      <w:r>
        <w:softHyphen/>
        <w:t>för</w:t>
      </w:r>
      <w:r>
        <w:softHyphen/>
        <w:t>as för att ytterligare ut</w:t>
      </w:r>
      <w:r>
        <w:softHyphen/>
        <w:t>värdera en CE-märkt produkt inom ramen för produktens av</w:t>
      </w:r>
      <w:r>
        <w:softHyphen/>
        <w:t xml:space="preserve">sedda ändamål, </w:t>
      </w:r>
    </w:p>
    <w:p w14:paraId="60CF90FE" w14:textId="77777777" w:rsidR="008539B5" w:rsidRDefault="008539B5" w:rsidP="008539B5">
      <w:pPr>
        <w:pStyle w:val="Brdtextmedindrag"/>
      </w:pPr>
      <w:r>
        <w:t>4. anmäler väsentliga ändringar av en klinisk pröv</w:t>
      </w:r>
      <w:r>
        <w:softHyphen/>
      </w:r>
      <w:r>
        <w:softHyphen/>
        <w:t>ning, eller</w:t>
      </w:r>
    </w:p>
    <w:p w14:paraId="15FA55D7" w14:textId="77777777" w:rsidR="008539B5" w:rsidRDefault="008539B5" w:rsidP="008539B5">
      <w:pPr>
        <w:pStyle w:val="Brdtextmedindrag"/>
      </w:pPr>
      <w:r>
        <w:t>5. ansöker om tillstånd att enligt artikel 59 i förordning (EU) 2017/745 i Sverige släppa ut en specifik produkt på marknaden eller ta den i bruk trots att de förfaranden som avses i artikel 52 i för</w:t>
      </w:r>
      <w:r>
        <w:softHyphen/>
        <w:t>ord</w:t>
      </w:r>
      <w:r>
        <w:softHyphen/>
        <w:t>ning</w:t>
      </w:r>
      <w:r>
        <w:softHyphen/>
        <w:t>en inte har genomförts.</w:t>
      </w:r>
    </w:p>
    <w:p w14:paraId="3FBBCC5B" w14:textId="77777777" w:rsidR="008539B5" w:rsidRDefault="008539B5" w:rsidP="008539B5">
      <w:pPr>
        <w:pStyle w:val="Rubrik4utannumrering"/>
      </w:pPr>
      <w:r>
        <w:t>Årsavgift</w:t>
      </w:r>
    </w:p>
    <w:p w14:paraId="229BA231" w14:textId="77777777" w:rsidR="008539B5" w:rsidRDefault="008539B5" w:rsidP="008539B5">
      <w:pPr>
        <w:pStyle w:val="Brdtextmedindrag"/>
        <w:ind w:firstLine="0"/>
      </w:pPr>
      <w:r>
        <w:rPr>
          <w:b/>
        </w:rPr>
        <w:t>2 §</w:t>
      </w:r>
      <w:r>
        <w:t xml:space="preserve">    En årsavgift ska betalas av </w:t>
      </w:r>
    </w:p>
    <w:p w14:paraId="47A9F131" w14:textId="77777777" w:rsidR="008539B5" w:rsidRDefault="008539B5" w:rsidP="008539B5">
      <w:pPr>
        <w:pStyle w:val="Brdtextmedindrag"/>
      </w:pPr>
      <w:r>
        <w:t xml:space="preserve">1. en sådan ekonomisk aktör som anges i föreskrifter som har meddelats med stöd av andra stycket och som registrerar verksamhet i Sverige, </w:t>
      </w:r>
    </w:p>
    <w:p w14:paraId="5D96B1E7" w14:textId="77777777" w:rsidR="008539B5" w:rsidRDefault="008539B5" w:rsidP="008539B5">
      <w:pPr>
        <w:pStyle w:val="Brdtextmedindrag"/>
      </w:pPr>
      <w:r>
        <w:t>2. en tillverkare av sådana produkter som i fråga om använd</w:t>
      </w:r>
      <w:r>
        <w:softHyphen/>
        <w:t>ning</w:t>
      </w:r>
      <w:r>
        <w:softHyphen/>
        <w:t>en står medicintekniska produkter nära enligt föreskrifter som har med</w:t>
      </w:r>
      <w:r>
        <w:softHyphen/>
        <w:t xml:space="preserve">delats med stöd av 7 kap. 1 §, </w:t>
      </w:r>
    </w:p>
    <w:p w14:paraId="7933C13B" w14:textId="77777777" w:rsidR="008539B5" w:rsidRDefault="008539B5" w:rsidP="008539B5">
      <w:pPr>
        <w:pStyle w:val="Brdtextmedindrag"/>
      </w:pPr>
      <w:bookmarkStart w:id="934" w:name="_Hlk52185709"/>
      <w:r>
        <w:t>3. en reprocessare av engångsprodukter i Sverige</w:t>
      </w:r>
      <w:r w:rsidRPr="00CB376A">
        <w:t xml:space="preserve"> </w:t>
      </w:r>
      <w:r>
        <w:t>om denna verksamhet inte utförs inom hälso- och sjuk</w:t>
      </w:r>
      <w:r>
        <w:softHyphen/>
        <w:t>vård</w:t>
      </w:r>
      <w:r>
        <w:softHyphen/>
        <w:t>en eller av hälso- och sjukvårdspersonal</w:t>
      </w:r>
      <w:bookmarkEnd w:id="934"/>
      <w:r>
        <w:t>, och</w:t>
      </w:r>
    </w:p>
    <w:p w14:paraId="5188FE3A" w14:textId="77777777" w:rsidR="008539B5" w:rsidRDefault="008539B5" w:rsidP="008539B5">
      <w:pPr>
        <w:pStyle w:val="Brdtextmedindrag"/>
      </w:pPr>
      <w:r>
        <w:t>4. ett anmält organ som har utsetts av den ansvariga myn</w:t>
      </w:r>
      <w:r>
        <w:softHyphen/>
        <w:t>dig</w:t>
      </w:r>
      <w:r>
        <w:softHyphen/>
        <w:t>heten för anmälda organ i Sverige.</w:t>
      </w:r>
    </w:p>
    <w:p w14:paraId="0F8DD269" w14:textId="77777777" w:rsidR="008539B5" w:rsidRDefault="008539B5" w:rsidP="008539B5">
      <w:pPr>
        <w:pStyle w:val="Brdtextmedindrag"/>
      </w:pPr>
      <w:bookmarkStart w:id="935" w:name="_Hlk59026023"/>
      <w:r>
        <w:t>Regeringen eller den myndighet som regeringen bestämmer får meddela föreskrifter om vilka ekonomiska aktörer som ska betala årsavgift enligt första stycket 1</w:t>
      </w:r>
      <w:bookmarkEnd w:id="935"/>
      <w:r>
        <w:t xml:space="preserve">. </w:t>
      </w:r>
    </w:p>
    <w:p w14:paraId="4ECDC9BB" w14:textId="77777777" w:rsidR="008539B5" w:rsidRDefault="008539B5" w:rsidP="008539B5">
      <w:pPr>
        <w:pStyle w:val="Rubrik4utannumrering"/>
      </w:pPr>
      <w:r>
        <w:t>Avgifter för intyg, yttranden och rådgivning</w:t>
      </w:r>
    </w:p>
    <w:p w14:paraId="47C0DEA1" w14:textId="77777777" w:rsidR="008539B5" w:rsidRDefault="008539B5" w:rsidP="008539B5">
      <w:pPr>
        <w:pStyle w:val="Brdtextmedindrag"/>
        <w:ind w:firstLine="0"/>
      </w:pPr>
      <w:r>
        <w:rPr>
          <w:b/>
        </w:rPr>
        <w:t>3 §</w:t>
      </w:r>
      <w:r>
        <w:t xml:space="preserve">    En avgift ska betalas av </w:t>
      </w:r>
    </w:p>
    <w:p w14:paraId="4D299C35" w14:textId="77777777" w:rsidR="008539B5" w:rsidRDefault="008539B5" w:rsidP="008539B5">
      <w:pPr>
        <w:pStyle w:val="Brdtextmedindrag"/>
      </w:pPr>
      <w:r>
        <w:t>1. en ekonomisk aktör som begär att få ett exportintyg utfärdat av den be</w:t>
      </w:r>
      <w:r>
        <w:softHyphen/>
        <w:t>hör</w:t>
      </w:r>
      <w:r>
        <w:softHyphen/>
        <w:t xml:space="preserve">iga myndigheten, </w:t>
      </w:r>
    </w:p>
    <w:p w14:paraId="505A6F4D" w14:textId="77777777" w:rsidR="008539B5" w:rsidRDefault="008539B5" w:rsidP="008539B5">
      <w:pPr>
        <w:pStyle w:val="Brdtextmedindrag"/>
      </w:pPr>
      <w:r>
        <w:t>2. en ekonomisk aktör som blir föremål för provtagning och under</w:t>
      </w:r>
      <w:r>
        <w:softHyphen/>
        <w:t>sök</w:t>
      </w:r>
      <w:r>
        <w:softHyphen/>
        <w:t>ning av prover i sin verksamhet, och</w:t>
      </w:r>
    </w:p>
    <w:p w14:paraId="386CB2D7" w14:textId="77777777" w:rsidR="008539B5" w:rsidRDefault="008539B5" w:rsidP="008539B5">
      <w:pPr>
        <w:pStyle w:val="Brdtextmedindrag"/>
      </w:pPr>
      <w:r>
        <w:t>3. ett anmält organ som begär yttranden eller rådgivning av den be</w:t>
      </w:r>
      <w:r>
        <w:softHyphen/>
        <w:t>höriga myndigheten i Sverige.</w:t>
      </w:r>
    </w:p>
    <w:p w14:paraId="3D15C217" w14:textId="77777777" w:rsidR="008539B5" w:rsidRDefault="008539B5" w:rsidP="008539B5">
      <w:pPr>
        <w:pStyle w:val="Rubrik4utannumrering"/>
      </w:pPr>
      <w:r>
        <w:t xml:space="preserve">Föreskrifter om avgifter </w:t>
      </w:r>
    </w:p>
    <w:p w14:paraId="06C3B9FC" w14:textId="77777777" w:rsidR="008539B5" w:rsidRDefault="008539B5" w:rsidP="008539B5">
      <w:pPr>
        <w:pStyle w:val="Brdtext"/>
      </w:pPr>
      <w:r>
        <w:rPr>
          <w:b/>
        </w:rPr>
        <w:t>4 §</w:t>
      </w:r>
      <w:r>
        <w:t>    Regeringen eller den myndighet som regeringen bestämmer får meddela föreskrifter om storleken på de av</w:t>
      </w:r>
      <w:r>
        <w:softHyphen/>
        <w:t>gift</w:t>
      </w:r>
      <w:r>
        <w:softHyphen/>
        <w:t>er som avses i detta kapitel samt om betalning av sådana av</w:t>
      </w:r>
      <w:r>
        <w:softHyphen/>
        <w:t>gift</w:t>
      </w:r>
      <w:r>
        <w:softHyphen/>
        <w:t xml:space="preserve">er. </w:t>
      </w:r>
    </w:p>
    <w:p w14:paraId="1DC2B2EB" w14:textId="77777777" w:rsidR="008539B5" w:rsidRDefault="008539B5" w:rsidP="008539B5">
      <w:pPr>
        <w:pStyle w:val="Rubrik3utannumrering"/>
      </w:pPr>
      <w:r>
        <w:t>5</w:t>
      </w:r>
      <w:r>
        <w:rPr>
          <w:rFonts w:ascii="Cambria" w:hAnsi="Cambria" w:cs="Cambria"/>
        </w:rPr>
        <w:t> </w:t>
      </w:r>
      <w:r w:rsidRPr="00260184">
        <w:t>ka</w:t>
      </w:r>
      <w:r>
        <w:t>p. Sanktioner</w:t>
      </w:r>
    </w:p>
    <w:p w14:paraId="5156A7F4" w14:textId="77777777" w:rsidR="008539B5" w:rsidRPr="00E90884" w:rsidRDefault="008539B5" w:rsidP="008539B5">
      <w:pPr>
        <w:pStyle w:val="Rubrik4utannumrering"/>
        <w:spacing w:before="0"/>
      </w:pPr>
      <w:r w:rsidRPr="00B15C71">
        <w:t>Ansvar</w:t>
      </w:r>
    </w:p>
    <w:p w14:paraId="04761988" w14:textId="77777777" w:rsidR="008539B5" w:rsidRPr="007923ED" w:rsidRDefault="008539B5" w:rsidP="008539B5">
      <w:pPr>
        <w:pStyle w:val="Brdtextmedindrag"/>
        <w:ind w:firstLine="0"/>
      </w:pPr>
      <w:r w:rsidRPr="007923ED">
        <w:rPr>
          <w:b/>
        </w:rPr>
        <w:t>1 §</w:t>
      </w:r>
      <w:r w:rsidRPr="007923ED">
        <w:t>    Till böter eller fängelse i högst ett år döms den som med uppsåt eller av oaktsamhet släpper ut en produkt på marknaden eller tillhandahåller en sådan pro</w:t>
      </w:r>
      <w:r>
        <w:softHyphen/>
      </w:r>
      <w:r w:rsidRPr="007923ED">
        <w:t xml:space="preserve">dukt i Sverige utan att produkten uppfyller </w:t>
      </w:r>
    </w:p>
    <w:p w14:paraId="41BE1A5F" w14:textId="77777777" w:rsidR="008539B5" w:rsidRPr="007923ED" w:rsidRDefault="008539B5" w:rsidP="008539B5">
      <w:pPr>
        <w:pStyle w:val="Brdtextmedindrag"/>
      </w:pPr>
      <w:r w:rsidRPr="007923ED">
        <w:t>1. de krav och villkor som gäller enligt artikel 5 i förordning (EU) 2017/745, eller</w:t>
      </w:r>
    </w:p>
    <w:p w14:paraId="35068F8B" w14:textId="77777777" w:rsidR="008539B5" w:rsidRPr="007923ED" w:rsidRDefault="008539B5" w:rsidP="008539B5">
      <w:pPr>
        <w:pStyle w:val="Brdtextmedindrag"/>
      </w:pPr>
      <w:r w:rsidRPr="007923ED">
        <w:t>2. de språkkrav som gäller enligt föreskrifter som har meddelats av regering</w:t>
      </w:r>
      <w:r>
        <w:softHyphen/>
      </w:r>
      <w:r w:rsidRPr="007923ED">
        <w:t>en med stöd av 7 kap</w:t>
      </w:r>
      <w:r>
        <w:t>.</w:t>
      </w:r>
      <w:r w:rsidRPr="007923ED">
        <w:t xml:space="preserve"> 8 § och som avser den information om en pro</w:t>
      </w:r>
      <w:r>
        <w:softHyphen/>
      </w:r>
      <w:r w:rsidRPr="007923ED">
        <w:t>dukt som ska tillhandahållas eller lämnas till användare eller patienter i Sverige.</w:t>
      </w:r>
    </w:p>
    <w:p w14:paraId="57BDA9F3" w14:textId="77777777" w:rsidR="008539B5" w:rsidRPr="007923ED" w:rsidRDefault="008539B5" w:rsidP="008539B5">
      <w:pPr>
        <w:pStyle w:val="Brdtextmedindrag"/>
      </w:pPr>
      <w:r w:rsidRPr="007923ED">
        <w:t>I ringa fall ska det inte dömas till ansvar.</w:t>
      </w:r>
    </w:p>
    <w:p w14:paraId="222DC30B" w14:textId="77777777" w:rsidR="008539B5" w:rsidRPr="007923ED" w:rsidRDefault="008539B5" w:rsidP="008539B5">
      <w:pPr>
        <w:pStyle w:val="Brdtextmedindrag"/>
      </w:pPr>
    </w:p>
    <w:p w14:paraId="50A048D3" w14:textId="77777777" w:rsidR="008539B5" w:rsidRPr="007923ED" w:rsidRDefault="008539B5" w:rsidP="008539B5">
      <w:pPr>
        <w:pStyle w:val="Brdtextmedindrag"/>
        <w:ind w:firstLine="0"/>
      </w:pPr>
      <w:r w:rsidRPr="007923ED">
        <w:rPr>
          <w:b/>
          <w:bCs/>
        </w:rPr>
        <w:t>2 §</w:t>
      </w:r>
      <w:r w:rsidRPr="007923ED">
        <w:t xml:space="preserve">    Till böter eller fängelse i högst två år döms den som med uppsåt eller av oaktsamhet påbörjar eller genomför en klinisk prövning </w:t>
      </w:r>
    </w:p>
    <w:p w14:paraId="30169999" w14:textId="77777777" w:rsidR="008539B5" w:rsidRPr="007923ED" w:rsidRDefault="008539B5" w:rsidP="008539B5">
      <w:pPr>
        <w:pStyle w:val="Brdtextmedindrag"/>
        <w:tabs>
          <w:tab w:val="clear" w:pos="2268"/>
        </w:tabs>
      </w:pPr>
      <w:r w:rsidRPr="007923ED">
        <w:t>1. utan tillstånd,</w:t>
      </w:r>
    </w:p>
    <w:p w14:paraId="6E0F5F57" w14:textId="77777777" w:rsidR="008539B5" w:rsidRPr="00E23B52" w:rsidRDefault="008539B5" w:rsidP="008539B5">
      <w:pPr>
        <w:pStyle w:val="Brdtextmedindrag"/>
      </w:pPr>
      <w:r w:rsidRPr="007923ED">
        <w:t xml:space="preserve">2. utan att ha lämnat in en </w:t>
      </w:r>
      <w:r>
        <w:t xml:space="preserve">ansökan eller </w:t>
      </w:r>
      <w:r w:rsidRPr="007923ED">
        <w:t xml:space="preserve">anmälan enligt artikel </w:t>
      </w:r>
      <w:r w:rsidRPr="00E23B52">
        <w:t xml:space="preserve">70.1, 74, 75 eller 82.1 i </w:t>
      </w:r>
      <w:r w:rsidRPr="007923ED">
        <w:t>förordning (EU) 2017/745</w:t>
      </w:r>
      <w:r w:rsidRPr="00E23B52">
        <w:t>,</w:t>
      </w:r>
    </w:p>
    <w:p w14:paraId="5EC987DC" w14:textId="77777777" w:rsidR="008539B5" w:rsidRPr="007923ED" w:rsidRDefault="008539B5" w:rsidP="008539B5">
      <w:pPr>
        <w:pStyle w:val="Brdtextmedindrag"/>
        <w:tabs>
          <w:tab w:val="clear" w:pos="2268"/>
        </w:tabs>
      </w:pPr>
      <w:r w:rsidRPr="007923ED">
        <w:t>3. i strid med villkor som anges i beslut</w:t>
      </w:r>
      <w:r>
        <w:t>,</w:t>
      </w:r>
      <w:r w:rsidRPr="007923ED">
        <w:t xml:space="preserve"> eller</w:t>
      </w:r>
    </w:p>
    <w:p w14:paraId="746DFB7B" w14:textId="77777777" w:rsidR="008539B5" w:rsidRPr="007923ED" w:rsidRDefault="008539B5" w:rsidP="008539B5">
      <w:pPr>
        <w:pStyle w:val="Brdtextmedindrag"/>
        <w:tabs>
          <w:tab w:val="clear" w:pos="2268"/>
        </w:tabs>
      </w:pPr>
      <w:r w:rsidRPr="007923ED">
        <w:t xml:space="preserve">4. i strid med ett negativt yttrande avseende etisk granskning </w:t>
      </w:r>
      <w:bookmarkStart w:id="936" w:name="_Hlk63432409"/>
      <w:r w:rsidRPr="007923ED">
        <w:t>i enlighet med artikel 70.7 a, 74, 75 eller 82.1 i förordning (EU) 2017/</w:t>
      </w:r>
      <w:bookmarkStart w:id="937" w:name="_Hlk64388948"/>
      <w:r w:rsidRPr="007923ED">
        <w:t>745 i det fall den myndighet som prövar frågor enligt 2 kap. 4 § inte har fattat beslut i frågan</w:t>
      </w:r>
      <w:bookmarkEnd w:id="937"/>
      <w:r w:rsidRPr="007923ED">
        <w:t xml:space="preserve">. </w:t>
      </w:r>
    </w:p>
    <w:bookmarkEnd w:id="936"/>
    <w:p w14:paraId="3A55817D" w14:textId="77777777" w:rsidR="008539B5" w:rsidRPr="007923ED" w:rsidRDefault="008539B5" w:rsidP="008539B5">
      <w:pPr>
        <w:pStyle w:val="Brdtextmedindrag"/>
      </w:pPr>
      <w:r w:rsidRPr="007923ED">
        <w:t>I ringa fall ska det inte dömas till ansvar.</w:t>
      </w:r>
    </w:p>
    <w:p w14:paraId="7D557026" w14:textId="77777777" w:rsidR="008539B5" w:rsidRPr="007923ED" w:rsidRDefault="008539B5" w:rsidP="008539B5">
      <w:pPr>
        <w:pStyle w:val="Brdtextmedindrag"/>
        <w:ind w:firstLine="0"/>
      </w:pPr>
    </w:p>
    <w:p w14:paraId="51BC568B" w14:textId="77777777" w:rsidR="008539B5" w:rsidRPr="00C142CE" w:rsidRDefault="008539B5" w:rsidP="008539B5">
      <w:pPr>
        <w:pStyle w:val="Brdtext"/>
      </w:pPr>
      <w:r w:rsidRPr="007923ED">
        <w:rPr>
          <w:b/>
        </w:rPr>
        <w:t>3 §</w:t>
      </w:r>
      <w:r w:rsidRPr="007923ED">
        <w:t xml:space="preserve">    Straff enligt 1 eller 2 § får inte dömas ut för en gärning som omfattas av ett föreläggande som har förenats med vite, om en ansökan om utdömande av vitet har gjorts. </w:t>
      </w:r>
      <w:bookmarkStart w:id="938" w:name="_Hlk64393405"/>
      <w:r w:rsidRPr="00C142CE">
        <w:t>Straff enligt 1 eller 2 § får inte heller dömas ut om gärningen kan leda till en sank</w:t>
      </w:r>
      <w:r w:rsidRPr="00C142CE">
        <w:softHyphen/>
        <w:t xml:space="preserve">tionsavgift enligt föreskrifter som har meddelats med stöd av 5 §. </w:t>
      </w:r>
    </w:p>
    <w:bookmarkEnd w:id="938"/>
    <w:p w14:paraId="4150EC56" w14:textId="77777777" w:rsidR="008539B5" w:rsidRDefault="008539B5" w:rsidP="008539B5">
      <w:pPr>
        <w:pStyle w:val="Rubrik4utannumrering"/>
      </w:pPr>
      <w:r>
        <w:t>Förverkande</w:t>
      </w:r>
    </w:p>
    <w:p w14:paraId="588770EA" w14:textId="77777777" w:rsidR="008539B5" w:rsidRDefault="008539B5" w:rsidP="008539B5">
      <w:pPr>
        <w:pStyle w:val="Brdtext"/>
      </w:pPr>
      <w:r>
        <w:rPr>
          <w:b/>
        </w:rPr>
        <w:t>4</w:t>
      </w:r>
      <w:r w:rsidRPr="00647CE9">
        <w:rPr>
          <w:b/>
        </w:rPr>
        <w:t> §</w:t>
      </w:r>
      <w:r>
        <w:t>    En produkt som varit föremål för brott enligt denna lag ska förklaras förverkad, om det inte är uppenbart oskäligt. I</w:t>
      </w:r>
      <w:r w:rsidRPr="00E61EED">
        <w:t xml:space="preserve"> stället för produkten får dess värde förklaras förverkat. Även utbyte av sådant brott ska förklaras förverkat, om det inte är uppenbart oskäligt</w:t>
      </w:r>
      <w:r>
        <w:t>.</w:t>
      </w:r>
    </w:p>
    <w:p w14:paraId="5F039A65" w14:textId="77777777" w:rsidR="008539B5" w:rsidRDefault="008539B5" w:rsidP="008539B5">
      <w:pPr>
        <w:pStyle w:val="Rubrik4utannumrering"/>
      </w:pPr>
      <w:r>
        <w:t>Sanktionsavgift</w:t>
      </w:r>
    </w:p>
    <w:p w14:paraId="28470948" w14:textId="77777777" w:rsidR="008539B5" w:rsidRPr="007923ED" w:rsidRDefault="008539B5" w:rsidP="008539B5">
      <w:pPr>
        <w:pStyle w:val="Brdtext"/>
      </w:pPr>
      <w:r w:rsidRPr="007923ED">
        <w:rPr>
          <w:b/>
        </w:rPr>
        <w:t>5 §    </w:t>
      </w:r>
      <w:r w:rsidRPr="007923ED">
        <w:t xml:space="preserve">Regeringen eller den myndighet som regeringen bestämmer får meddela föreskrifter om att en sanktionsavgift får tas ut </w:t>
      </w:r>
    </w:p>
    <w:p w14:paraId="483BDAE9" w14:textId="77777777" w:rsidR="008539B5" w:rsidRPr="007923ED" w:rsidRDefault="008539B5" w:rsidP="008539B5">
      <w:pPr>
        <w:pStyle w:val="Brdtextmedindrag"/>
      </w:pPr>
      <w:r w:rsidRPr="007923ED">
        <w:t>1. om en överträdelse har skett av artik</w:t>
      </w:r>
      <w:r>
        <w:t>e</w:t>
      </w:r>
      <w:r w:rsidRPr="007923ED">
        <w:t>l</w:t>
      </w:r>
      <w:r>
        <w:t xml:space="preserve"> </w:t>
      </w:r>
      <w:r w:rsidRPr="007923ED">
        <w:t>7 eller 10–16 i förordning (EU) 2017/745</w:t>
      </w:r>
      <w:r w:rsidRPr="007923ED" w:rsidDel="005B1621">
        <w:t>,</w:t>
      </w:r>
    </w:p>
    <w:p w14:paraId="3B49E89F" w14:textId="77777777" w:rsidR="008539B5" w:rsidRDefault="008539B5" w:rsidP="008539B5">
      <w:pPr>
        <w:pStyle w:val="Brdtextmedindrag"/>
      </w:pPr>
      <w:r w:rsidRPr="007923ED">
        <w:t xml:space="preserve">2. om en klinisk prövning påbörjas eller genomförs utan tillstånd eller utan att en ansökan eller anmälan lämnats in </w:t>
      </w:r>
      <w:bookmarkStart w:id="939" w:name="_Hlk64393060"/>
      <w:r w:rsidRPr="007923ED">
        <w:t xml:space="preserve">eller </w:t>
      </w:r>
      <w:bookmarkStart w:id="940" w:name="_Hlk64392798"/>
      <w:r w:rsidRPr="00E23B52">
        <w:t>i strid med villkor som anges i beslut</w:t>
      </w:r>
      <w:bookmarkEnd w:id="939"/>
      <w:r>
        <w:t xml:space="preserve">, </w:t>
      </w:r>
      <w:r w:rsidRPr="00E23B52">
        <w:t xml:space="preserve">eller </w:t>
      </w:r>
      <w:bookmarkEnd w:id="940"/>
    </w:p>
    <w:p w14:paraId="1D6DFCA5" w14:textId="77777777" w:rsidR="008539B5" w:rsidRPr="007923ED" w:rsidRDefault="008539B5" w:rsidP="008539B5">
      <w:pPr>
        <w:pStyle w:val="Brdtextmedindrag"/>
      </w:pPr>
      <w:r>
        <w:t>3. </w:t>
      </w:r>
      <w:r w:rsidRPr="007923ED">
        <w:t>om en klinisk prövning påbörjas eller genomförs i strid med ett negativt yttrande avseende den etiska granskningen i enlighet med artike</w:t>
      </w:r>
      <w:r w:rsidRPr="00DD54C5">
        <w:t>l</w:t>
      </w:r>
      <w:r w:rsidRPr="007923ED">
        <w:t xml:space="preserve"> 70.7 a, 74 eller 75 i förordning (EU) 2017/745 i det fall den myndighet som prövar frågor enligt 2 kap. 4 § inte har fattat beslut i frågan, eller</w:t>
      </w:r>
    </w:p>
    <w:p w14:paraId="1F821A76" w14:textId="77777777" w:rsidR="008539B5" w:rsidRDefault="008539B5" w:rsidP="008539B5">
      <w:pPr>
        <w:pStyle w:val="Brdtextmedindrag"/>
      </w:pPr>
      <w:r>
        <w:t>4</w:t>
      </w:r>
      <w:r w:rsidRPr="007923ED">
        <w:t>. av den som oriktigt har uppgett sig vara ett anmält organ i enlig</w:t>
      </w:r>
      <w:r w:rsidRPr="007923ED">
        <w:softHyphen/>
        <w:t xml:space="preserve">het med </w:t>
      </w:r>
      <w:bookmarkStart w:id="941" w:name="_Hlk64462012"/>
      <w:r w:rsidRPr="007923ED">
        <w:t xml:space="preserve">artikel 2.42 i </w:t>
      </w:r>
      <w:bookmarkEnd w:id="941"/>
      <w:r w:rsidRPr="007923ED">
        <w:t>förordning</w:t>
      </w:r>
      <w:r>
        <w:t xml:space="preserve"> (EU) 2017/745.</w:t>
      </w:r>
    </w:p>
    <w:p w14:paraId="5D3DF682" w14:textId="77777777" w:rsidR="008539B5" w:rsidRDefault="008539B5" w:rsidP="008539B5">
      <w:pPr>
        <w:pStyle w:val="Brdtextmedindrag"/>
      </w:pPr>
    </w:p>
    <w:p w14:paraId="2D26CAAB" w14:textId="77777777" w:rsidR="008539B5" w:rsidRDefault="008539B5" w:rsidP="008539B5">
      <w:pPr>
        <w:pStyle w:val="Brdtextmedindrag"/>
        <w:ind w:firstLine="0"/>
      </w:pPr>
      <w:r>
        <w:rPr>
          <w:b/>
        </w:rPr>
        <w:t>6</w:t>
      </w:r>
      <w:r w:rsidRPr="00F8156C">
        <w:rPr>
          <w:b/>
        </w:rPr>
        <w:t> §</w:t>
      </w:r>
      <w:r>
        <w:t>    </w:t>
      </w:r>
      <w:r w:rsidRPr="00B70862">
        <w:t>Sanktionsavgift</w:t>
      </w:r>
      <w:r>
        <w:t xml:space="preserve"> får</w:t>
      </w:r>
      <w:r w:rsidRPr="00B70862">
        <w:t xml:space="preserve"> tas ut med ett belopp som bestäms med hän</w:t>
      </w:r>
      <w:r>
        <w:softHyphen/>
      </w:r>
      <w:r w:rsidRPr="00B70862">
        <w:t xml:space="preserve">syn till överträdelsens </w:t>
      </w:r>
      <w:r>
        <w:t>allvar och betydelsen av den bestämmelse som överträdelsen avser</w:t>
      </w:r>
      <w:r w:rsidRPr="00B70862">
        <w:t>. Sank</w:t>
      </w:r>
      <w:r w:rsidRPr="00B70862">
        <w:softHyphen/>
        <w:t>tionsavgiften</w:t>
      </w:r>
      <w:r w:rsidRPr="00746FBB">
        <w:t xml:space="preserve"> ska </w:t>
      </w:r>
      <w:r>
        <w:t>bestämmas till högst 100 000 </w:t>
      </w:r>
      <w:r w:rsidRPr="00746FBB">
        <w:t>000 kronor.</w:t>
      </w:r>
      <w:r w:rsidRPr="0086737B">
        <w:t xml:space="preserve"> </w:t>
      </w:r>
      <w:r w:rsidRPr="00E52E4E">
        <w:t xml:space="preserve">För en statlig myndighet, en region eller en kommun ska </w:t>
      </w:r>
      <w:r>
        <w:t xml:space="preserve">dock </w:t>
      </w:r>
      <w:r w:rsidRPr="00E52E4E">
        <w:t>sanktionsavgiften bestämmas till högst 10</w:t>
      </w:r>
      <w:r>
        <w:t> </w:t>
      </w:r>
      <w:r w:rsidRPr="00E52E4E">
        <w:t>000</w:t>
      </w:r>
      <w:r>
        <w:t> </w:t>
      </w:r>
      <w:r w:rsidRPr="00E52E4E">
        <w:t>000 kronor.</w:t>
      </w:r>
    </w:p>
    <w:p w14:paraId="4439DC1C" w14:textId="77777777" w:rsidR="008539B5" w:rsidRDefault="008539B5" w:rsidP="008539B5">
      <w:pPr>
        <w:pStyle w:val="Brdtextmedindrag"/>
        <w:ind w:firstLine="0"/>
      </w:pPr>
    </w:p>
    <w:p w14:paraId="7ABDFDC7" w14:textId="77777777" w:rsidR="008539B5" w:rsidRDefault="008539B5" w:rsidP="008539B5">
      <w:pPr>
        <w:pStyle w:val="Brdtextmedindrag"/>
        <w:ind w:firstLine="0"/>
      </w:pPr>
      <w:r>
        <w:rPr>
          <w:b/>
        </w:rPr>
        <w:t>7</w:t>
      </w:r>
      <w:r w:rsidRPr="009246B3">
        <w:rPr>
          <w:b/>
        </w:rPr>
        <w:t> §</w:t>
      </w:r>
      <w:r>
        <w:t>    S</w:t>
      </w:r>
      <w:r w:rsidRPr="00F55114">
        <w:t xml:space="preserve">anktionsavgift </w:t>
      </w:r>
      <w:r>
        <w:t xml:space="preserve">får </w:t>
      </w:r>
      <w:r w:rsidRPr="00F55114">
        <w:t xml:space="preserve">inte tas ut för en </w:t>
      </w:r>
      <w:r>
        <w:t xml:space="preserve">överträdelse </w:t>
      </w:r>
      <w:r w:rsidRPr="00F55114">
        <w:t>som om</w:t>
      </w:r>
      <w:r>
        <w:softHyphen/>
      </w:r>
      <w:r w:rsidRPr="00F55114">
        <w:t xml:space="preserve">fattas av ett </w:t>
      </w:r>
      <w:r w:rsidRPr="005E4134">
        <w:t>föreläggande som har förenats med vite</w:t>
      </w:r>
      <w:r>
        <w:t xml:space="preserve">, om </w:t>
      </w:r>
      <w:r w:rsidRPr="005E4134">
        <w:t xml:space="preserve">en ansökan om utdömande av vitet har gjorts. </w:t>
      </w:r>
    </w:p>
    <w:p w14:paraId="65BDB2CD" w14:textId="77777777" w:rsidR="008539B5" w:rsidRDefault="008539B5" w:rsidP="008539B5">
      <w:pPr>
        <w:pStyle w:val="Brdtextmedindrag"/>
        <w:ind w:firstLine="0"/>
      </w:pPr>
    </w:p>
    <w:p w14:paraId="398157E3" w14:textId="77777777" w:rsidR="008539B5" w:rsidRDefault="008539B5" w:rsidP="008539B5">
      <w:pPr>
        <w:pStyle w:val="Brdtextmedindrag"/>
        <w:ind w:firstLine="0"/>
      </w:pPr>
      <w:r>
        <w:rPr>
          <w:b/>
        </w:rPr>
        <w:t>8</w:t>
      </w:r>
      <w:r w:rsidRPr="009246B3">
        <w:rPr>
          <w:b/>
        </w:rPr>
        <w:t> §</w:t>
      </w:r>
      <w:r>
        <w:t>    En sanktionsa</w:t>
      </w:r>
      <w:r w:rsidRPr="00F55114">
        <w:t>vgift får sättas ned helt eller delvis om över</w:t>
      </w:r>
      <w:r>
        <w:softHyphen/>
      </w:r>
      <w:r w:rsidRPr="00F55114">
        <w:t>träd</w:t>
      </w:r>
      <w:r>
        <w:softHyphen/>
      </w:r>
      <w:r w:rsidRPr="00F55114">
        <w:t>els</w:t>
      </w:r>
      <w:r>
        <w:softHyphen/>
      </w:r>
      <w:r w:rsidRPr="00F55114">
        <w:t xml:space="preserve">en är ringa eller ursäktlig eller om det annars med hänsyn till </w:t>
      </w:r>
      <w:r>
        <w:t>om</w:t>
      </w:r>
      <w:r>
        <w:softHyphen/>
        <w:t>ständig</w:t>
      </w:r>
      <w:r>
        <w:softHyphen/>
      </w:r>
      <w:r w:rsidRPr="00F55114">
        <w:t>het</w:t>
      </w:r>
      <w:r>
        <w:softHyphen/>
      </w:r>
      <w:r w:rsidRPr="00F55114">
        <w:t>erna skulle vara oskäligt att ta ut avgiften</w:t>
      </w:r>
      <w:r>
        <w:t>.</w:t>
      </w:r>
    </w:p>
    <w:p w14:paraId="32156B25" w14:textId="77777777" w:rsidR="008539B5" w:rsidRDefault="008539B5" w:rsidP="008539B5">
      <w:pPr>
        <w:pStyle w:val="Brdtextmedindrag"/>
        <w:ind w:firstLine="0"/>
      </w:pPr>
    </w:p>
    <w:p w14:paraId="7ABC2F72" w14:textId="77777777" w:rsidR="008539B5" w:rsidRDefault="008539B5" w:rsidP="008539B5">
      <w:pPr>
        <w:pStyle w:val="Brdtextmedindrag"/>
        <w:ind w:firstLine="0"/>
      </w:pPr>
      <w:r>
        <w:rPr>
          <w:b/>
        </w:rPr>
        <w:t>9</w:t>
      </w:r>
      <w:r w:rsidRPr="009246B3">
        <w:rPr>
          <w:b/>
        </w:rPr>
        <w:t> §</w:t>
      </w:r>
      <w:r>
        <w:t>    </w:t>
      </w:r>
      <w:r w:rsidRPr="007B0752">
        <w:t>Den myndighet som regeringen bestämmer ska besluta om sanktions</w:t>
      </w:r>
      <w:r>
        <w:softHyphen/>
      </w:r>
      <w:r w:rsidRPr="007B0752">
        <w:t>avgift.</w:t>
      </w:r>
    </w:p>
    <w:p w14:paraId="207533C8" w14:textId="77777777" w:rsidR="008539B5" w:rsidRDefault="008539B5" w:rsidP="008539B5">
      <w:pPr>
        <w:pStyle w:val="Brdtextmedindrag"/>
        <w:ind w:firstLine="0"/>
      </w:pPr>
    </w:p>
    <w:p w14:paraId="4B5053CD" w14:textId="77777777" w:rsidR="008539B5" w:rsidRDefault="008539B5" w:rsidP="008539B5">
      <w:pPr>
        <w:pStyle w:val="Brdtextmedindrag"/>
        <w:ind w:firstLine="0"/>
      </w:pPr>
      <w:r>
        <w:rPr>
          <w:b/>
        </w:rPr>
        <w:t>10</w:t>
      </w:r>
      <w:r w:rsidRPr="009246B3">
        <w:rPr>
          <w:b/>
        </w:rPr>
        <w:t> §</w:t>
      </w:r>
      <w:r>
        <w:t>    En sanktionsavgift får inte beslutas om den som avgiften ska tas ut av inte har fått tillfälle att yttra sig inom fem år från den dag då överträdelsen ägde rum.</w:t>
      </w:r>
    </w:p>
    <w:p w14:paraId="63ABB8A3" w14:textId="77777777" w:rsidR="008539B5" w:rsidRDefault="008539B5" w:rsidP="008539B5">
      <w:pPr>
        <w:pStyle w:val="Brdtextmedindrag"/>
        <w:ind w:firstLine="0"/>
      </w:pPr>
    </w:p>
    <w:p w14:paraId="4DD724E6" w14:textId="77777777" w:rsidR="008539B5" w:rsidRDefault="008539B5" w:rsidP="008539B5">
      <w:pPr>
        <w:pStyle w:val="Brdtextmedindrag"/>
        <w:ind w:firstLine="0"/>
      </w:pPr>
      <w:r w:rsidRPr="009246B3">
        <w:rPr>
          <w:b/>
        </w:rPr>
        <w:t>1</w:t>
      </w:r>
      <w:r>
        <w:rPr>
          <w:b/>
        </w:rPr>
        <w:t>1</w:t>
      </w:r>
      <w:r w:rsidRPr="009246B3">
        <w:rPr>
          <w:b/>
        </w:rPr>
        <w:t> §</w:t>
      </w:r>
      <w:r>
        <w:t>    En sanktionsavgift ska betalas till den myndighet som reger</w:t>
      </w:r>
      <w:r>
        <w:softHyphen/>
        <w:t>ing</w:t>
      </w:r>
      <w:r>
        <w:softHyphen/>
        <w:t>en bestämmer inom 30 dagar från det att beslutet om att ta ut av</w:t>
      </w:r>
      <w:r>
        <w:softHyphen/>
        <w:t>gift</w:t>
      </w:r>
      <w:r>
        <w:softHyphen/>
        <w:t>en har fått laga kraft eller inom den längre tid som anges i be</w:t>
      </w:r>
      <w:r>
        <w:softHyphen/>
        <w:t>slutet.</w:t>
      </w:r>
    </w:p>
    <w:p w14:paraId="51AF63AB" w14:textId="77777777" w:rsidR="008539B5" w:rsidRPr="00F27F57" w:rsidRDefault="008539B5" w:rsidP="008539B5">
      <w:pPr>
        <w:pStyle w:val="Brdtextmedindrag"/>
      </w:pPr>
      <w:r w:rsidRPr="00F27F57">
        <w:t>Beslut om sanktionsavgift får verkställas enligt utsöknings</w:t>
      </w:r>
      <w:r w:rsidRPr="00F27F57">
        <w:softHyphen/>
        <w:t>balk</w:t>
      </w:r>
      <w:r w:rsidRPr="00F27F57">
        <w:softHyphen/>
        <w:t xml:space="preserve">en, om avgiften inte har betalats inom den tid som anges i beslutet. </w:t>
      </w:r>
    </w:p>
    <w:p w14:paraId="508F8856" w14:textId="77777777" w:rsidR="008539B5" w:rsidRDefault="008539B5" w:rsidP="008539B5">
      <w:pPr>
        <w:pStyle w:val="Brdtextmedindrag"/>
      </w:pPr>
      <w:r w:rsidRPr="001552A4">
        <w:t>Om</w:t>
      </w:r>
      <w:r>
        <w:t xml:space="preserve"> sanktionsavgiften inte betalas inom den tid som anges i första stycket, ska myndigheten lämna den obetalda avgiften för in</w:t>
      </w:r>
      <w:r>
        <w:softHyphen/>
        <w:t>driv</w:t>
      </w:r>
      <w:r>
        <w:softHyphen/>
        <w:t>ning. Bestämmelser om indrivning finns i lagen (1993:891) om in</w:t>
      </w:r>
      <w:r>
        <w:softHyphen/>
        <w:t>driv</w:t>
      </w:r>
      <w:r>
        <w:softHyphen/>
        <w:t xml:space="preserve">ning av statliga fordringar m.m. </w:t>
      </w:r>
    </w:p>
    <w:p w14:paraId="2D6E36B1" w14:textId="77777777" w:rsidR="008539B5" w:rsidRDefault="008539B5" w:rsidP="008539B5">
      <w:pPr>
        <w:pStyle w:val="Brdtextmedindrag"/>
      </w:pPr>
      <w:r>
        <w:t>Sanktionsavgiften ska tillfalla staten.</w:t>
      </w:r>
    </w:p>
    <w:p w14:paraId="7834E9E8" w14:textId="77777777" w:rsidR="008539B5" w:rsidRDefault="008539B5" w:rsidP="008539B5">
      <w:pPr>
        <w:pStyle w:val="Brdtextmedindrag"/>
      </w:pPr>
    </w:p>
    <w:p w14:paraId="20FE5FAC" w14:textId="77777777" w:rsidR="008539B5" w:rsidRPr="00F27F57" w:rsidRDefault="008539B5" w:rsidP="008539B5">
      <w:pPr>
        <w:pStyle w:val="Brdtextmedindrag"/>
        <w:ind w:firstLine="0"/>
      </w:pPr>
      <w:bookmarkStart w:id="942" w:name="_Hlk64276893"/>
      <w:r>
        <w:rPr>
          <w:b/>
          <w:bCs/>
        </w:rPr>
        <w:t>12 </w:t>
      </w:r>
      <w:r w:rsidRPr="00F27F57">
        <w:rPr>
          <w:b/>
          <w:bCs/>
        </w:rPr>
        <w:t>§</w:t>
      </w:r>
      <w:r w:rsidRPr="00F27F57">
        <w:t>    En sanktionsavgift som har beslutats faller bort i den ut</w:t>
      </w:r>
      <w:r w:rsidRPr="00F27F57">
        <w:softHyphen/>
        <w:t>sträckning verkställighet inte har skett inom fem år från det att beslutet eller domen om att ta ut avgiften fick laga kraft eller sank</w:t>
      </w:r>
      <w:r w:rsidRPr="00F27F57">
        <w:softHyphen/>
        <w:t>tionsföreläggandet godkändes.</w:t>
      </w:r>
    </w:p>
    <w:bookmarkEnd w:id="942"/>
    <w:p w14:paraId="59A8FCA9" w14:textId="77777777" w:rsidR="008539B5" w:rsidRDefault="008539B5" w:rsidP="008539B5">
      <w:pPr>
        <w:pStyle w:val="Rubrik4utannumrering"/>
        <w:rPr>
          <w:sz w:val="24"/>
          <w:szCs w:val="24"/>
          <w:lang w:eastAsia="sv-SE"/>
        </w:rPr>
      </w:pPr>
      <w:r>
        <w:t xml:space="preserve">Föreskrifter om sanktionsavgifter </w:t>
      </w:r>
    </w:p>
    <w:p w14:paraId="42F1BB8E" w14:textId="77777777" w:rsidR="008539B5" w:rsidRDefault="008539B5" w:rsidP="008539B5">
      <w:pPr>
        <w:pStyle w:val="Brdtextmedindrag"/>
        <w:ind w:firstLine="0"/>
      </w:pPr>
      <w:r w:rsidRPr="009246B3">
        <w:rPr>
          <w:b/>
        </w:rPr>
        <w:t>1</w:t>
      </w:r>
      <w:r>
        <w:rPr>
          <w:b/>
        </w:rPr>
        <w:t>3</w:t>
      </w:r>
      <w:r w:rsidRPr="009246B3">
        <w:rPr>
          <w:b/>
        </w:rPr>
        <w:t> §</w:t>
      </w:r>
      <w:r>
        <w:t>    </w:t>
      </w:r>
      <w:r w:rsidRPr="001552A4">
        <w:t>Regeringen får meddela ytterligare föreskrifter om sank</w:t>
      </w:r>
      <w:r>
        <w:softHyphen/>
      </w:r>
      <w:r w:rsidRPr="001552A4">
        <w:t>tions</w:t>
      </w:r>
      <w:r>
        <w:softHyphen/>
      </w:r>
      <w:r w:rsidRPr="001552A4">
        <w:t>av</w:t>
      </w:r>
      <w:r>
        <w:softHyphen/>
      </w:r>
      <w:r w:rsidRPr="001552A4">
        <w:t>gifter enligt denna lag.</w:t>
      </w:r>
    </w:p>
    <w:p w14:paraId="4EB52076" w14:textId="77777777" w:rsidR="008539B5" w:rsidRDefault="008539B5" w:rsidP="008539B5">
      <w:pPr>
        <w:pStyle w:val="Rubrik3utannumrering"/>
      </w:pPr>
      <w:r>
        <w:rPr>
          <w:rFonts w:ascii="Cambria" w:hAnsi="Cambria" w:cs="Cambria"/>
        </w:rPr>
        <w:t>6 </w:t>
      </w:r>
      <w:r>
        <w:t>kap. Tystnadsplikt och ö</w:t>
      </w:r>
      <w:r w:rsidRPr="00B15C71">
        <w:t>verklagande</w:t>
      </w:r>
    </w:p>
    <w:p w14:paraId="15AB1B99" w14:textId="77777777" w:rsidR="008539B5" w:rsidRDefault="008539B5" w:rsidP="008539B5">
      <w:pPr>
        <w:pStyle w:val="Brdtext"/>
      </w:pPr>
      <w:r w:rsidRPr="004C5D20">
        <w:rPr>
          <w:b/>
        </w:rPr>
        <w:t>1 §</w:t>
      </w:r>
      <w:r>
        <w:t xml:space="preserve">    Den som har tagit befattning med något ärende enligt </w:t>
      </w:r>
      <w:r w:rsidRPr="00B35736">
        <w:t xml:space="preserve">förordning (EU) </w:t>
      </w:r>
      <w:r>
        <w:t>2017/745 eller denna lag får inte obe</w:t>
      </w:r>
      <w:r>
        <w:softHyphen/>
        <w:t>hör</w:t>
      </w:r>
      <w:r>
        <w:softHyphen/>
        <w:t xml:space="preserve">igen röja </w:t>
      </w:r>
      <w:bookmarkStart w:id="943" w:name="_Hlk63413053"/>
      <w:r>
        <w:t xml:space="preserve">eller på annat sätt utnyttja vad han eller hon då har fått </w:t>
      </w:r>
      <w:bookmarkEnd w:id="943"/>
      <w:r>
        <w:t>veta om någons affärs- eller driftförhållanden.</w:t>
      </w:r>
    </w:p>
    <w:p w14:paraId="604E700E" w14:textId="77777777" w:rsidR="008539B5" w:rsidRPr="009367F8" w:rsidRDefault="008539B5" w:rsidP="008539B5">
      <w:pPr>
        <w:pStyle w:val="Brdtextmedindrag"/>
      </w:pPr>
      <w:r w:rsidRPr="00635B65">
        <w:t xml:space="preserve">Som obehörigt röjande </w:t>
      </w:r>
      <w:r w:rsidRPr="000942E6">
        <w:t>anses</w:t>
      </w:r>
      <w:r w:rsidRPr="00635B65">
        <w:t xml:space="preserve"> inte att någon fullgör sådan upp</w:t>
      </w:r>
      <w:r>
        <w:softHyphen/>
      </w:r>
      <w:r w:rsidRPr="00635B65">
        <w:t>gifts</w:t>
      </w:r>
      <w:r>
        <w:softHyphen/>
      </w:r>
      <w:r w:rsidRPr="00635B65">
        <w:t>skyldighet som följer av lag</w:t>
      </w:r>
      <w:r>
        <w:t xml:space="preserve"> </w:t>
      </w:r>
      <w:r w:rsidRPr="00635B65">
        <w:t>eller förordning.</w:t>
      </w:r>
    </w:p>
    <w:p w14:paraId="3C2DC11F" w14:textId="77777777" w:rsidR="008539B5" w:rsidRPr="009367F8" w:rsidRDefault="008539B5" w:rsidP="008539B5">
      <w:pPr>
        <w:pStyle w:val="Brdtextmedindrag"/>
      </w:pPr>
      <w:r w:rsidRPr="009367F8">
        <w:t xml:space="preserve">I det allmännas verksamhet </w:t>
      </w:r>
      <w:r w:rsidRPr="000942E6">
        <w:t>tillämpas</w:t>
      </w:r>
      <w:r w:rsidRPr="009367F8">
        <w:t xml:space="preserve"> bestämmelserna i offentlig</w:t>
      </w:r>
      <w:r>
        <w:softHyphen/>
      </w:r>
      <w:r w:rsidRPr="009367F8">
        <w:t xml:space="preserve">hets- och sekretesslagen (2009:400). </w:t>
      </w:r>
    </w:p>
    <w:p w14:paraId="42569BA7" w14:textId="77777777" w:rsidR="008539B5" w:rsidRDefault="008539B5" w:rsidP="008539B5">
      <w:pPr>
        <w:pStyle w:val="Brdtextmedindrag"/>
        <w:ind w:firstLine="0"/>
      </w:pPr>
      <w:bookmarkStart w:id="944" w:name="_Hlk61275212"/>
    </w:p>
    <w:p w14:paraId="0F9E23E5" w14:textId="77777777" w:rsidR="008539B5" w:rsidRPr="00734ECC" w:rsidRDefault="008539B5" w:rsidP="008539B5">
      <w:pPr>
        <w:pStyle w:val="Brdtext"/>
      </w:pPr>
      <w:r>
        <w:rPr>
          <w:b/>
        </w:rPr>
        <w:t>2</w:t>
      </w:r>
      <w:r w:rsidRPr="00D71B95">
        <w:rPr>
          <w:b/>
        </w:rPr>
        <w:t> §</w:t>
      </w:r>
      <w:r>
        <w:t>    Beslut enligt denna lag får överklagas till all</w:t>
      </w:r>
      <w:r>
        <w:softHyphen/>
        <w:t>män förvalt</w:t>
      </w:r>
      <w:r>
        <w:softHyphen/>
        <w:t>nings</w:t>
      </w:r>
      <w:r>
        <w:softHyphen/>
        <w:t>dom</w:t>
      </w:r>
      <w:r>
        <w:softHyphen/>
        <w:t>stol.</w:t>
      </w:r>
    </w:p>
    <w:p w14:paraId="40D3D3F2" w14:textId="77777777" w:rsidR="008539B5" w:rsidRDefault="008539B5" w:rsidP="008539B5">
      <w:pPr>
        <w:pStyle w:val="Brdtextmedindrag"/>
      </w:pPr>
      <w:r>
        <w:t>Prövningstillstånd krävs vid överklagande till kammarrätten.</w:t>
      </w:r>
    </w:p>
    <w:bookmarkEnd w:id="944"/>
    <w:p w14:paraId="1976B6E5" w14:textId="77777777" w:rsidR="008539B5" w:rsidRPr="007A470D" w:rsidRDefault="008539B5" w:rsidP="008539B5">
      <w:pPr>
        <w:pStyle w:val="Rubrik3utannumrering"/>
      </w:pPr>
      <w:r>
        <w:t>7</w:t>
      </w:r>
      <w:r>
        <w:rPr>
          <w:rFonts w:ascii="Cambria" w:hAnsi="Cambria"/>
        </w:rPr>
        <w:t> </w:t>
      </w:r>
      <w:r w:rsidRPr="007A470D">
        <w:t xml:space="preserve">kap. </w:t>
      </w:r>
      <w:r>
        <w:t>Ytterligare b</w:t>
      </w:r>
      <w:r w:rsidRPr="00B15C71">
        <w:t>emyndiganden</w:t>
      </w:r>
      <w:r>
        <w:t xml:space="preserve"> och övriga bestämmelser</w:t>
      </w:r>
    </w:p>
    <w:p w14:paraId="7A5329B5" w14:textId="77777777" w:rsidR="008539B5" w:rsidRPr="007A470D" w:rsidRDefault="008539B5" w:rsidP="008539B5">
      <w:pPr>
        <w:pStyle w:val="Rubrik4utannumrering"/>
        <w:spacing w:before="0"/>
      </w:pPr>
      <w:r w:rsidRPr="007A470D">
        <w:t xml:space="preserve">Föreskrifter om lagens </w:t>
      </w:r>
      <w:r w:rsidRPr="00B15C71">
        <w:t>tillämplighet</w:t>
      </w:r>
    </w:p>
    <w:p w14:paraId="6373FFA2" w14:textId="77777777" w:rsidR="008539B5" w:rsidRDefault="008539B5" w:rsidP="008539B5">
      <w:pPr>
        <w:pStyle w:val="Brdtext"/>
      </w:pPr>
      <w:r>
        <w:rPr>
          <w:b/>
        </w:rPr>
        <w:t>1</w:t>
      </w:r>
      <w:r w:rsidRPr="007A470D">
        <w:rPr>
          <w:b/>
        </w:rPr>
        <w:t> §</w:t>
      </w:r>
      <w:r w:rsidRPr="007A470D">
        <w:t xml:space="preserve">    Regeringen eller den myndighet som regeringen bestämmer får </w:t>
      </w:r>
      <w:r>
        <w:t>meddela före</w:t>
      </w:r>
      <w:r>
        <w:softHyphen/>
        <w:t xml:space="preserve">skrifter om </w:t>
      </w:r>
      <w:r w:rsidRPr="007A470D">
        <w:t xml:space="preserve">att </w:t>
      </w:r>
      <w:r>
        <w:t>krav som följer av eller väsentligen mot</w:t>
      </w:r>
      <w:r>
        <w:softHyphen/>
        <w:t xml:space="preserve">svarar kraven enligt </w:t>
      </w:r>
      <w:r w:rsidRPr="007A470D">
        <w:t>för</w:t>
      </w:r>
      <w:r>
        <w:softHyphen/>
      </w:r>
      <w:r w:rsidRPr="007A470D">
        <w:t>ord</w:t>
      </w:r>
      <w:r>
        <w:softHyphen/>
      </w:r>
      <w:r w:rsidRPr="007A470D">
        <w:t>ning (EU) 2017/745</w:t>
      </w:r>
      <w:r>
        <w:t xml:space="preserve"> </w:t>
      </w:r>
      <w:r w:rsidRPr="007A470D">
        <w:t xml:space="preserve">och denna lag ska gälla även </w:t>
      </w:r>
      <w:r>
        <w:t xml:space="preserve">för </w:t>
      </w:r>
      <w:r w:rsidRPr="00C64913">
        <w:t xml:space="preserve">produkter </w:t>
      </w:r>
      <w:r>
        <w:t xml:space="preserve">som inte anges i 1 kap. 2 § men som </w:t>
      </w:r>
      <w:r w:rsidRPr="007A470D">
        <w:t>i fråga om användningen står nära</w:t>
      </w:r>
      <w:r>
        <w:t xml:space="preserve"> sådana </w:t>
      </w:r>
      <w:r w:rsidRPr="007A470D">
        <w:t xml:space="preserve">produkter. </w:t>
      </w:r>
    </w:p>
    <w:p w14:paraId="7422E5DB" w14:textId="77777777" w:rsidR="008539B5" w:rsidRPr="007A470D" w:rsidRDefault="008539B5" w:rsidP="008539B5">
      <w:pPr>
        <w:pStyle w:val="Rubrik4utannumrering"/>
      </w:pPr>
      <w:r w:rsidRPr="007A470D">
        <w:t xml:space="preserve">Föreskrifter </w:t>
      </w:r>
      <w:r>
        <w:t xml:space="preserve">om </w:t>
      </w:r>
      <w:r w:rsidRPr="007A470D">
        <w:t>specialanpassade produkter</w:t>
      </w:r>
    </w:p>
    <w:p w14:paraId="79D8F3FF" w14:textId="77777777" w:rsidR="008539B5" w:rsidRDefault="008539B5" w:rsidP="008539B5">
      <w:pPr>
        <w:pStyle w:val="Brdtext"/>
      </w:pPr>
      <w:r>
        <w:rPr>
          <w:b/>
        </w:rPr>
        <w:t>2</w:t>
      </w:r>
      <w:r w:rsidRPr="007A470D">
        <w:rPr>
          <w:b/>
        </w:rPr>
        <w:t> §</w:t>
      </w:r>
      <w:r w:rsidRPr="007A470D">
        <w:t>    Regeringen eller den myndighet som regeringen bestämmer får meddela före</w:t>
      </w:r>
      <w:r>
        <w:softHyphen/>
      </w:r>
      <w:r w:rsidRPr="007A470D">
        <w:t>skrifter om vilka yrkeskvalifikationer den person som ger skriftliga anvis</w:t>
      </w:r>
      <w:r>
        <w:softHyphen/>
      </w:r>
      <w:r w:rsidRPr="007A470D">
        <w:t>ning</w:t>
      </w:r>
      <w:r>
        <w:softHyphen/>
      </w:r>
      <w:r w:rsidRPr="007A470D">
        <w:t>ar för utformningen av en special</w:t>
      </w:r>
      <w:r>
        <w:softHyphen/>
      </w:r>
      <w:r w:rsidRPr="007A470D">
        <w:t>an</w:t>
      </w:r>
      <w:r>
        <w:softHyphen/>
      </w:r>
      <w:r w:rsidRPr="007A470D">
        <w:t xml:space="preserve">passad produkt ska ha i enlighet med artikel 2.3 i förordning (EU) 2017/745. </w:t>
      </w:r>
    </w:p>
    <w:p w14:paraId="13157E24" w14:textId="77777777" w:rsidR="008539B5" w:rsidRDefault="008539B5" w:rsidP="008539B5">
      <w:pPr>
        <w:pStyle w:val="Rubrik4utannumrering"/>
      </w:pPr>
      <w:r>
        <w:t>Föreskrifter om egentillverkade produkter</w:t>
      </w:r>
    </w:p>
    <w:p w14:paraId="3A94F256" w14:textId="77777777" w:rsidR="008539B5" w:rsidRDefault="008539B5" w:rsidP="008539B5">
      <w:pPr>
        <w:pStyle w:val="Brdtextmedindrag"/>
        <w:ind w:firstLine="0"/>
      </w:pPr>
      <w:r>
        <w:rPr>
          <w:b/>
        </w:rPr>
        <w:t>3</w:t>
      </w:r>
      <w:r w:rsidRPr="00E84584">
        <w:rPr>
          <w:b/>
        </w:rPr>
        <w:t> §</w:t>
      </w:r>
      <w:r>
        <w:t>    Regeringen eller den myndighet som regeringen bestämm</w:t>
      </w:r>
      <w:r>
        <w:softHyphen/>
        <w:t xml:space="preserve">er får meddela föreskrifter om </w:t>
      </w:r>
    </w:p>
    <w:p w14:paraId="7F219D1D" w14:textId="77777777" w:rsidR="008539B5" w:rsidRDefault="008539B5" w:rsidP="008539B5">
      <w:pPr>
        <w:pStyle w:val="Brdtextmedindrag"/>
      </w:pPr>
      <w:r>
        <w:t>1. de produkter som avses i artikel 5.5 i förordning (EU) 2017/745, och</w:t>
      </w:r>
    </w:p>
    <w:p w14:paraId="47955380" w14:textId="77777777" w:rsidR="008539B5" w:rsidRDefault="008539B5" w:rsidP="008539B5">
      <w:pPr>
        <w:pStyle w:val="Brdtextmedindrag"/>
      </w:pPr>
      <w:r>
        <w:t>2. </w:t>
      </w:r>
      <w:r w:rsidRPr="00E84584">
        <w:t>skyldighet</w:t>
      </w:r>
      <w:r>
        <w:t xml:space="preserve"> för hälso- och sjukvårdsinstitutioner att till den myndig</w:t>
      </w:r>
      <w:r>
        <w:softHyphen/>
        <w:t>het som regeringen bestämmer lämna ytterligare informa</w:t>
      </w:r>
      <w:r>
        <w:softHyphen/>
        <w:t>tion om dessa pro</w:t>
      </w:r>
      <w:r>
        <w:softHyphen/>
        <w:t>dukt</w:t>
      </w:r>
      <w:r>
        <w:softHyphen/>
        <w:t>er.</w:t>
      </w:r>
    </w:p>
    <w:p w14:paraId="46B139FB" w14:textId="77777777" w:rsidR="008539B5" w:rsidRDefault="008539B5" w:rsidP="008539B5">
      <w:pPr>
        <w:pStyle w:val="Rubrik4utannumrering"/>
      </w:pPr>
      <w:r>
        <w:t xml:space="preserve">Föreskrifter om reprocessing och återanvändning </w:t>
      </w:r>
    </w:p>
    <w:p w14:paraId="180A1BEA" w14:textId="77777777" w:rsidR="008539B5" w:rsidRDefault="008539B5" w:rsidP="008539B5">
      <w:pPr>
        <w:pStyle w:val="Brdtextmedindrag"/>
        <w:ind w:firstLine="0"/>
      </w:pPr>
      <w:r w:rsidRPr="00AF562E">
        <w:rPr>
          <w:b/>
        </w:rPr>
        <w:t>4</w:t>
      </w:r>
      <w:r w:rsidRPr="00AF562E" w:rsidDel="00CF700C">
        <w:rPr>
          <w:b/>
        </w:rPr>
        <w:t> §</w:t>
      </w:r>
      <w:r w:rsidDel="00CF700C">
        <w:t>    </w:t>
      </w:r>
      <w:r>
        <w:t>R</w:t>
      </w:r>
      <w:r w:rsidDel="00CF700C">
        <w:t>egeringen eller den myndighet som regeringen bestäm</w:t>
      </w:r>
      <w:r>
        <w:softHyphen/>
      </w:r>
      <w:r w:rsidDel="00CF700C">
        <w:t xml:space="preserve">mer </w:t>
      </w:r>
      <w:r>
        <w:t xml:space="preserve">får meddela föreskrifter om </w:t>
      </w:r>
    </w:p>
    <w:p w14:paraId="56DDAFA8" w14:textId="77777777" w:rsidR="008539B5" w:rsidRDefault="008539B5" w:rsidP="008539B5">
      <w:pPr>
        <w:pStyle w:val="Brdtextmedindrag"/>
      </w:pPr>
      <w:bookmarkStart w:id="945" w:name="_Hlk55896782"/>
      <w:r>
        <w:t>1. tillåtelse att reprocessa och återanvända en engångs</w:t>
      </w:r>
      <w:r>
        <w:softHyphen/>
        <w:t>pro</w:t>
      </w:r>
      <w:r>
        <w:softHyphen/>
        <w:t>dukt i en</w:t>
      </w:r>
      <w:r>
        <w:softHyphen/>
        <w:t>lighet med artikel 17 i förordning (EU) 2017/745,</w:t>
      </w:r>
    </w:p>
    <w:p w14:paraId="11A89D18" w14:textId="77777777" w:rsidR="008539B5" w:rsidRDefault="008539B5" w:rsidP="008539B5">
      <w:pPr>
        <w:pStyle w:val="Brdtextmedindrag"/>
      </w:pPr>
      <w:r>
        <w:t>2. </w:t>
      </w:r>
      <w:r w:rsidRPr="0069492D">
        <w:t xml:space="preserve">under vilka villkor </w:t>
      </w:r>
      <w:r>
        <w:t xml:space="preserve">en engångsprodukt får </w:t>
      </w:r>
      <w:r w:rsidRPr="0069492D">
        <w:t>reprocess</w:t>
      </w:r>
      <w:r>
        <w:t xml:space="preserve">as, </w:t>
      </w:r>
      <w:r w:rsidRPr="0069492D">
        <w:t>åter</w:t>
      </w:r>
      <w:r>
        <w:softHyphen/>
      </w:r>
      <w:r w:rsidRPr="0069492D">
        <w:t>använd</w:t>
      </w:r>
      <w:r>
        <w:t>as och till</w:t>
      </w:r>
      <w:r>
        <w:softHyphen/>
        <w:t>handa</w:t>
      </w:r>
      <w:r>
        <w:softHyphen/>
        <w:t>hållas, och</w:t>
      </w:r>
      <w:r w:rsidRPr="0069492D">
        <w:t xml:space="preserve"> </w:t>
      </w:r>
    </w:p>
    <w:p w14:paraId="0C9F6C20" w14:textId="77777777" w:rsidR="008539B5" w:rsidDel="00CF700C" w:rsidRDefault="008539B5" w:rsidP="008539B5">
      <w:pPr>
        <w:pStyle w:val="Brdtextmedindrag"/>
      </w:pPr>
      <w:r>
        <w:t xml:space="preserve">3. under vilka villkor en engångsprodukt får reprocessas och överföras </w:t>
      </w:r>
      <w:r w:rsidRPr="0069492D">
        <w:t>till ett annat land.</w:t>
      </w:r>
    </w:p>
    <w:bookmarkEnd w:id="945"/>
    <w:p w14:paraId="5B03C943" w14:textId="77777777" w:rsidR="008539B5" w:rsidRDefault="008539B5" w:rsidP="008539B5">
      <w:pPr>
        <w:pStyle w:val="Rubrik4utannumrering"/>
      </w:pPr>
      <w:r>
        <w:t>Föreskrifter om blod och blodkomponenter</w:t>
      </w:r>
    </w:p>
    <w:p w14:paraId="3B4CEDAD" w14:textId="77777777" w:rsidR="008539B5" w:rsidRDefault="008539B5" w:rsidP="008539B5">
      <w:pPr>
        <w:pStyle w:val="Brdtextmedindrag"/>
        <w:ind w:firstLine="0"/>
      </w:pPr>
      <w:r>
        <w:rPr>
          <w:b/>
        </w:rPr>
        <w:t>5</w:t>
      </w:r>
      <w:r w:rsidRPr="00783FFC">
        <w:rPr>
          <w:b/>
        </w:rPr>
        <w:t> §</w:t>
      </w:r>
      <w:r>
        <w:t>    </w:t>
      </w:r>
      <w:r w:rsidRPr="007A470D">
        <w:t>Regeringen eller den myndighet som regeringen bestämmer får meddela före</w:t>
      </w:r>
      <w:r>
        <w:softHyphen/>
      </w:r>
      <w:r w:rsidRPr="007A470D">
        <w:t>skrifter om</w:t>
      </w:r>
      <w:r>
        <w:t xml:space="preserve"> framställning, förvaring och distri</w:t>
      </w:r>
      <w:r>
        <w:softHyphen/>
        <w:t>bution av blod och blod</w:t>
      </w:r>
      <w:r>
        <w:softHyphen/>
        <w:t xml:space="preserve">komponenter avsedda att användas som råvara vid tillverkning av produkter som omfattas av förordning (EU) 2017/745. </w:t>
      </w:r>
    </w:p>
    <w:p w14:paraId="1146D3A0" w14:textId="77777777" w:rsidR="008539B5" w:rsidRDefault="008539B5" w:rsidP="008539B5">
      <w:pPr>
        <w:pStyle w:val="Rubrik4utannumrering"/>
      </w:pPr>
      <w:r>
        <w:t>Föreskrifter om medicinsk yrkesverksamhet vid distansförsäljning</w:t>
      </w:r>
    </w:p>
    <w:p w14:paraId="6531696E" w14:textId="77777777" w:rsidR="008539B5" w:rsidRDefault="008539B5" w:rsidP="008539B5">
      <w:pPr>
        <w:pStyle w:val="Brdtextmedindrag"/>
        <w:ind w:firstLine="0"/>
      </w:pPr>
      <w:r>
        <w:rPr>
          <w:b/>
        </w:rPr>
        <w:t>6</w:t>
      </w:r>
      <w:r w:rsidRPr="00842CC2">
        <w:rPr>
          <w:b/>
        </w:rPr>
        <w:t> §    </w:t>
      </w:r>
      <w:r w:rsidRPr="00771EA7">
        <w:t xml:space="preserve">Regeringen eller den myndighet som regeringen bestämmer </w:t>
      </w:r>
      <w:r>
        <w:t>får meddela före</w:t>
      </w:r>
      <w:r>
        <w:softHyphen/>
        <w:t xml:space="preserve">skrifter om </w:t>
      </w:r>
      <w:r w:rsidRPr="00EA28C9">
        <w:t>den medicinska yrkesverksamhet som ska finnas att tillgå när en produkt mot betalning eller kostnadsfritt an</w:t>
      </w:r>
      <w:r>
        <w:softHyphen/>
      </w:r>
      <w:r w:rsidRPr="00EA28C9">
        <w:t>vänds i samband med kom</w:t>
      </w:r>
      <w:r>
        <w:softHyphen/>
      </w:r>
      <w:r w:rsidRPr="00EA28C9">
        <w:t>mersi</w:t>
      </w:r>
      <w:r>
        <w:softHyphen/>
      </w:r>
      <w:r w:rsidRPr="00EA28C9">
        <w:t>ell verksamhet för att till</w:t>
      </w:r>
      <w:r>
        <w:softHyphen/>
      </w:r>
      <w:r w:rsidRPr="00EA28C9">
        <w:t>handa</w:t>
      </w:r>
      <w:r>
        <w:softHyphen/>
      </w:r>
      <w:r w:rsidRPr="00EA28C9">
        <w:t>hålla en diagnostisk eller terapeutisk tjänst som via informa</w:t>
      </w:r>
      <w:r>
        <w:softHyphen/>
      </w:r>
      <w:r w:rsidRPr="00EA28C9">
        <w:t>tions</w:t>
      </w:r>
      <w:r>
        <w:softHyphen/>
      </w:r>
      <w:r w:rsidRPr="00EA28C9">
        <w:t>samhällets tjänster eller genom andra kommunikationsmedel direkt eller via mellan</w:t>
      </w:r>
      <w:r>
        <w:softHyphen/>
      </w:r>
      <w:r w:rsidRPr="00EA28C9">
        <w:t>händer erbjuds till en fysisk eller juridisk per</w:t>
      </w:r>
      <w:r>
        <w:softHyphen/>
      </w:r>
      <w:r w:rsidRPr="00EA28C9">
        <w:t xml:space="preserve">son som är etablerad i </w:t>
      </w:r>
      <w:r>
        <w:t>E</w:t>
      </w:r>
      <w:r w:rsidRPr="00C857CC">
        <w:t>uropeiska ekonomiska sam</w:t>
      </w:r>
      <w:r>
        <w:softHyphen/>
      </w:r>
      <w:r w:rsidRPr="00C857CC">
        <w:t>arbets</w:t>
      </w:r>
      <w:r>
        <w:softHyphen/>
      </w:r>
      <w:r w:rsidRPr="00C857CC">
        <w:t>området</w:t>
      </w:r>
      <w:r w:rsidRPr="00EA28C9">
        <w:t xml:space="preserve">. </w:t>
      </w:r>
    </w:p>
    <w:p w14:paraId="33A685AA" w14:textId="77777777" w:rsidR="008539B5" w:rsidRPr="00771EA7" w:rsidRDefault="008539B5" w:rsidP="008539B5">
      <w:pPr>
        <w:pStyle w:val="Brdtextmedindrag"/>
      </w:pPr>
      <w:r>
        <w:t xml:space="preserve">Med </w:t>
      </w:r>
      <w:r w:rsidRPr="00EA28C9">
        <w:t>informa</w:t>
      </w:r>
      <w:r>
        <w:softHyphen/>
      </w:r>
      <w:r w:rsidRPr="00EA28C9">
        <w:t>tions</w:t>
      </w:r>
      <w:r>
        <w:softHyphen/>
      </w:r>
      <w:r w:rsidRPr="00EA28C9">
        <w:t xml:space="preserve">samhällets tjänster </w:t>
      </w:r>
      <w:r>
        <w:t xml:space="preserve">i första stycket avses tjänster </w:t>
      </w:r>
      <w:r w:rsidRPr="00EA28C9">
        <w:t xml:space="preserve">enligt definitionen i </w:t>
      </w:r>
      <w:r w:rsidRPr="00C5598E">
        <w:t>artikel 1.1</w:t>
      </w:r>
      <w:r>
        <w:t> </w:t>
      </w:r>
      <w:r w:rsidRPr="00C5598E">
        <w:t xml:space="preserve">b i </w:t>
      </w:r>
      <w:r>
        <w:t>Europa</w:t>
      </w:r>
      <w:r>
        <w:softHyphen/>
        <w:t>parla</w:t>
      </w:r>
      <w:r>
        <w:softHyphen/>
        <w:t>ment</w:t>
      </w:r>
      <w:r>
        <w:softHyphen/>
        <w:t xml:space="preserve">ets och rådets </w:t>
      </w:r>
      <w:r w:rsidRPr="00C5598E">
        <w:t xml:space="preserve">direktiv (EU) 2015/1535 </w:t>
      </w:r>
      <w:r w:rsidRPr="00B37D79">
        <w:t>av den 9 september 2015 om ett informationsförfarande beträffande tekniska före</w:t>
      </w:r>
      <w:r>
        <w:softHyphen/>
      </w:r>
      <w:r w:rsidRPr="00B37D79">
        <w:t>skrift</w:t>
      </w:r>
      <w:r>
        <w:softHyphen/>
      </w:r>
      <w:r w:rsidRPr="00B37D79">
        <w:t>er och beträffande föreskrifter för informationssamhällets tjänst</w:t>
      </w:r>
      <w:r>
        <w:softHyphen/>
      </w:r>
      <w:r w:rsidRPr="00B37D79">
        <w:t>er</w:t>
      </w:r>
      <w:r>
        <w:t>.</w:t>
      </w:r>
    </w:p>
    <w:p w14:paraId="1662A965" w14:textId="77777777" w:rsidR="008539B5" w:rsidRPr="004334AC" w:rsidRDefault="008539B5" w:rsidP="008539B5">
      <w:pPr>
        <w:pStyle w:val="Rubrik4utannumrering"/>
      </w:pPr>
      <w:r>
        <w:t>Föreskrifter om utbildningar som sakkunniga personer ska ha</w:t>
      </w:r>
    </w:p>
    <w:p w14:paraId="62094AFA" w14:textId="77777777" w:rsidR="008539B5" w:rsidRDefault="008539B5" w:rsidP="008539B5">
      <w:pPr>
        <w:pStyle w:val="Brdtext"/>
      </w:pPr>
      <w:r>
        <w:rPr>
          <w:b/>
        </w:rPr>
        <w:t>7</w:t>
      </w:r>
      <w:r w:rsidRPr="007A470D">
        <w:rPr>
          <w:b/>
        </w:rPr>
        <w:t> §</w:t>
      </w:r>
      <w:r w:rsidRPr="007A470D">
        <w:t>    Regeringen eller den myndighet som regeringen bestämmer får meddela föreskrifter om vilka utbildningar inom juridik, med</w:t>
      </w:r>
      <w:r>
        <w:softHyphen/>
      </w:r>
      <w:r w:rsidRPr="007A470D">
        <w:t>ic</w:t>
      </w:r>
      <w:r>
        <w:softHyphen/>
      </w:r>
      <w:r w:rsidRPr="007A470D">
        <w:t>in, farmaci, ingenjörs</w:t>
      </w:r>
      <w:r>
        <w:softHyphen/>
      </w:r>
      <w:r w:rsidRPr="007A470D">
        <w:t>vetenskap eller annan relevant vetenskaplig disciplin som den person som har ansvar för att regelverket följs ska ha i enlighet med artik</w:t>
      </w:r>
      <w:r>
        <w:t>e</w:t>
      </w:r>
      <w:r w:rsidRPr="007A470D">
        <w:t>l 15.1</w:t>
      </w:r>
      <w:r>
        <w:t xml:space="preserve">, 15.2 </w:t>
      </w:r>
      <w:r w:rsidRPr="007A470D">
        <w:t xml:space="preserve">och 15.6 i förordning (EU) 2017/745. </w:t>
      </w:r>
    </w:p>
    <w:p w14:paraId="198E3702" w14:textId="77777777" w:rsidR="008539B5" w:rsidRPr="007A470D" w:rsidRDefault="008539B5" w:rsidP="008539B5">
      <w:pPr>
        <w:pStyle w:val="Rubrik4utannumrering"/>
      </w:pPr>
      <w:r>
        <w:t>Föreskrifter om det eller de språk som m</w:t>
      </w:r>
      <w:r w:rsidRPr="007A470D">
        <w:t xml:space="preserve">ärkning och information </w:t>
      </w:r>
      <w:r>
        <w:t>ska vara skriven på</w:t>
      </w:r>
    </w:p>
    <w:p w14:paraId="7FE10790" w14:textId="77777777" w:rsidR="008539B5" w:rsidRDefault="008539B5" w:rsidP="008539B5">
      <w:pPr>
        <w:pStyle w:val="Brdtextmedindrag"/>
        <w:ind w:firstLine="0"/>
      </w:pPr>
      <w:r>
        <w:rPr>
          <w:b/>
        </w:rPr>
        <w:t>8</w:t>
      </w:r>
      <w:r w:rsidRPr="009246B3">
        <w:rPr>
          <w:b/>
        </w:rPr>
        <w:t> §</w:t>
      </w:r>
      <w:r w:rsidRPr="007A470D">
        <w:t xml:space="preserve">    Regeringen </w:t>
      </w:r>
      <w:r>
        <w:t xml:space="preserve">eller den myndighet som regeringen bestämmer </w:t>
      </w:r>
      <w:r w:rsidRPr="007A470D">
        <w:t>får med</w:t>
      </w:r>
      <w:r>
        <w:softHyphen/>
      </w:r>
      <w:r w:rsidRPr="007A470D">
        <w:t xml:space="preserve">dela föreskrifter om </w:t>
      </w:r>
      <w:r>
        <w:t xml:space="preserve">vilka </w:t>
      </w:r>
      <w:r w:rsidRPr="007A470D">
        <w:t xml:space="preserve">språk som </w:t>
      </w:r>
      <w:bookmarkStart w:id="946" w:name="_Hlk59032404"/>
      <w:r w:rsidRPr="007A470D">
        <w:t>en produkt</w:t>
      </w:r>
      <w:r>
        <w:t xml:space="preserve"> </w:t>
      </w:r>
      <w:r w:rsidRPr="007A470D">
        <w:t xml:space="preserve">ska vara märkt </w:t>
      </w:r>
      <w:r>
        <w:t xml:space="preserve">på </w:t>
      </w:r>
      <w:r w:rsidRPr="007A470D">
        <w:t xml:space="preserve">och </w:t>
      </w:r>
      <w:r>
        <w:t xml:space="preserve">vilka </w:t>
      </w:r>
      <w:r w:rsidRPr="007A470D">
        <w:t>språk som information till patienter</w:t>
      </w:r>
      <w:r>
        <w:t>, bruksanvisningar</w:t>
      </w:r>
      <w:r w:rsidRPr="007A470D">
        <w:t xml:space="preserve"> och säkerhetsmeddelande</w:t>
      </w:r>
      <w:r>
        <w:t>n</w:t>
      </w:r>
      <w:r w:rsidRPr="007A470D">
        <w:t xml:space="preserve"> till mark</w:t>
      </w:r>
      <w:r>
        <w:softHyphen/>
      </w:r>
      <w:r w:rsidRPr="007A470D">
        <w:t>nad</w:t>
      </w:r>
      <w:r>
        <w:softHyphen/>
      </w:r>
      <w:r w:rsidRPr="007A470D">
        <w:t>en ska vara skrivna på</w:t>
      </w:r>
      <w:bookmarkEnd w:id="946"/>
      <w:r w:rsidRPr="007A470D">
        <w:t>.</w:t>
      </w:r>
    </w:p>
    <w:p w14:paraId="76EC1638" w14:textId="77777777" w:rsidR="008539B5" w:rsidRDefault="008539B5" w:rsidP="008539B5">
      <w:pPr>
        <w:pStyle w:val="Brdtextmedindrag"/>
      </w:pPr>
      <w:bookmarkStart w:id="947" w:name="_Hlk62043219"/>
      <w:r>
        <w:t xml:space="preserve">Om det finns särskilda skäl får den myndighet som regeringen bestämmer </w:t>
      </w:r>
      <w:r w:rsidRPr="007A470D">
        <w:t>i enskilda fall be</w:t>
      </w:r>
      <w:r>
        <w:softHyphen/>
      </w:r>
      <w:r w:rsidRPr="007A470D">
        <w:t>sluta om undantag från krav</w:t>
      </w:r>
      <w:r>
        <w:t>en</w:t>
      </w:r>
      <w:r w:rsidRPr="007A470D">
        <w:t xml:space="preserve"> </w:t>
      </w:r>
      <w:r>
        <w:t xml:space="preserve">som följer av föreskrifter </w:t>
      </w:r>
      <w:r w:rsidRPr="007A470D">
        <w:t xml:space="preserve">som </w:t>
      </w:r>
      <w:r>
        <w:t xml:space="preserve">har </w:t>
      </w:r>
      <w:r w:rsidRPr="007A470D">
        <w:t>meddelats med stöd av första stycket</w:t>
      </w:r>
      <w:bookmarkEnd w:id="947"/>
      <w:r w:rsidRPr="007A470D">
        <w:t>. Beslutet får förenas med villkor.</w:t>
      </w:r>
    </w:p>
    <w:p w14:paraId="5A1D6CBC" w14:textId="77777777" w:rsidR="008539B5" w:rsidRDefault="008539B5" w:rsidP="008539B5">
      <w:pPr>
        <w:pStyle w:val="Rubrik4utannumrering"/>
      </w:pPr>
      <w:r>
        <w:t xml:space="preserve">Föreskrifter om informationskrav i fråga om implantat </w:t>
      </w:r>
    </w:p>
    <w:p w14:paraId="35E15505" w14:textId="77777777" w:rsidR="008539B5" w:rsidRPr="0064520C" w:rsidRDefault="008539B5" w:rsidP="008539B5">
      <w:pPr>
        <w:pStyle w:val="Brdtextmedindrag"/>
        <w:ind w:firstLine="0"/>
        <w:rPr>
          <w:highlight w:val="yellow"/>
        </w:rPr>
      </w:pPr>
      <w:r>
        <w:rPr>
          <w:b/>
        </w:rPr>
        <w:t>9</w:t>
      </w:r>
      <w:r w:rsidRPr="003D5080">
        <w:rPr>
          <w:b/>
        </w:rPr>
        <w:t> §</w:t>
      </w:r>
      <w:r>
        <w:t>   Regeringen eller den myndighet som regeringen bestämmer får meddela föreskrifter om att hälso- och sjukvårdsinstitutioner och hälso- och sjukvårds</w:t>
      </w:r>
      <w:r>
        <w:softHyphen/>
        <w:t>personal ska lämna information enligt artikel 18 i förordning (EU) 2017/745 och på vilka sätt den informa</w:t>
      </w:r>
      <w:r>
        <w:softHyphen/>
        <w:t>tionen ska lämnas.</w:t>
      </w:r>
    </w:p>
    <w:p w14:paraId="208769CC" w14:textId="77777777" w:rsidR="008539B5" w:rsidRPr="007A470D" w:rsidRDefault="008539B5" w:rsidP="008539B5">
      <w:pPr>
        <w:pStyle w:val="Rubrik4utannumrering"/>
      </w:pPr>
      <w:r w:rsidRPr="007A470D">
        <w:t>Föreskrifter om krav på att lagra och förva</w:t>
      </w:r>
      <w:r>
        <w:t xml:space="preserve">ra UDI </w:t>
      </w:r>
    </w:p>
    <w:p w14:paraId="05F28DCE" w14:textId="77777777" w:rsidR="008539B5" w:rsidRDefault="008539B5" w:rsidP="008539B5">
      <w:pPr>
        <w:pStyle w:val="Brdtext"/>
      </w:pPr>
      <w:r>
        <w:rPr>
          <w:b/>
        </w:rPr>
        <w:t>10</w:t>
      </w:r>
      <w:r w:rsidRPr="007A470D">
        <w:rPr>
          <w:b/>
        </w:rPr>
        <w:t> §</w:t>
      </w:r>
      <w:r w:rsidRPr="007A470D">
        <w:t xml:space="preserve">    Regeringen eller den myndighet som regeringen bestämmer får meddela föreskrifter om att </w:t>
      </w:r>
    </w:p>
    <w:p w14:paraId="4536D162" w14:textId="77777777" w:rsidR="008539B5" w:rsidRDefault="008539B5" w:rsidP="008539B5">
      <w:pPr>
        <w:pStyle w:val="Brdtextmedindrag"/>
      </w:pPr>
      <w:r>
        <w:t>1. </w:t>
      </w:r>
      <w:r w:rsidRPr="007A470D">
        <w:t>hälso- och sjukvård</w:t>
      </w:r>
      <w:r>
        <w:t xml:space="preserve">institutioner </w:t>
      </w:r>
      <w:r w:rsidRPr="007A470D">
        <w:t xml:space="preserve">ska lagra och förvara </w:t>
      </w:r>
      <w:r>
        <w:t>den unika produkt</w:t>
      </w:r>
      <w:r>
        <w:softHyphen/>
        <w:t>identifieringen (</w:t>
      </w:r>
      <w:r w:rsidRPr="007A470D">
        <w:t>UDI</w:t>
      </w:r>
      <w:r>
        <w:t>)</w:t>
      </w:r>
      <w:r w:rsidRPr="007A470D">
        <w:t xml:space="preserve"> även för produkter </w:t>
      </w:r>
      <w:r>
        <w:t xml:space="preserve">som inte är </w:t>
      </w:r>
      <w:r w:rsidRPr="007A470D">
        <w:t>implantat i klass III och som har levererats till dem</w:t>
      </w:r>
      <w:r>
        <w:t xml:space="preserve">, och  </w:t>
      </w:r>
    </w:p>
    <w:p w14:paraId="630B6342" w14:textId="77777777" w:rsidR="008539B5" w:rsidRPr="007A470D" w:rsidRDefault="008539B5" w:rsidP="008539B5">
      <w:pPr>
        <w:pStyle w:val="Brdtextmedindrag"/>
      </w:pPr>
      <w:r>
        <w:t>2. </w:t>
      </w:r>
      <w:r w:rsidRPr="007A470D">
        <w:t>hälso- och sjukvårdspersonal ska lagra och förvara UDI för produkter som har levererats till dem.</w:t>
      </w:r>
    </w:p>
    <w:p w14:paraId="46EBBFD4" w14:textId="77777777" w:rsidR="008539B5" w:rsidRPr="007A470D" w:rsidRDefault="008539B5" w:rsidP="008539B5">
      <w:pPr>
        <w:pStyle w:val="Rubrik4utannumrering"/>
      </w:pPr>
      <w:r w:rsidRPr="00000919">
        <w:t>Föreskrifter</w:t>
      </w:r>
      <w:r w:rsidRPr="007A470D">
        <w:t xml:space="preserve"> om </w:t>
      </w:r>
      <w:r>
        <w:t>registrering av uppgifter</w:t>
      </w:r>
      <w:r w:rsidRPr="007A470D">
        <w:t xml:space="preserve"> </w:t>
      </w:r>
    </w:p>
    <w:p w14:paraId="5D2B1496" w14:textId="77777777" w:rsidR="008539B5" w:rsidRDefault="008539B5" w:rsidP="008539B5">
      <w:pPr>
        <w:pStyle w:val="Brdtextmedindrag"/>
        <w:ind w:firstLine="0"/>
      </w:pPr>
      <w:r>
        <w:rPr>
          <w:b/>
        </w:rPr>
        <w:t>11 </w:t>
      </w:r>
      <w:r w:rsidRPr="007A470D">
        <w:rPr>
          <w:b/>
        </w:rPr>
        <w:t>§    </w:t>
      </w:r>
      <w:r>
        <w:t xml:space="preserve">Regeringen eller den myndighet som regeringen bestämmer får meddela föreskrifter om </w:t>
      </w:r>
    </w:p>
    <w:p w14:paraId="58C19FE6" w14:textId="77777777" w:rsidR="008539B5" w:rsidRDefault="008539B5" w:rsidP="008539B5">
      <w:pPr>
        <w:pStyle w:val="Brdtextmedindrag"/>
      </w:pPr>
      <w:r>
        <w:t>1. skyldighet för ekonomiska aktörer som tillhandahåller eller bedriver verk</w:t>
      </w:r>
      <w:r>
        <w:softHyphen/>
        <w:t>samhet med produkter i Sverige, inklusive med sådana produkter som anges i före</w:t>
      </w:r>
      <w:r>
        <w:softHyphen/>
        <w:t>skrifter som har med</w:t>
      </w:r>
      <w:r>
        <w:softHyphen/>
        <w:t>del</w:t>
      </w:r>
      <w:r>
        <w:softHyphen/>
        <w:t>ats med stöd av 1 §, att lämna uppgifter om sin verk</w:t>
      </w:r>
      <w:r>
        <w:softHyphen/>
        <w:t>samhet och sin pro</w:t>
      </w:r>
      <w:r>
        <w:softHyphen/>
        <w:t xml:space="preserve">dukt hos en myndighet för registrering, och  </w:t>
      </w:r>
    </w:p>
    <w:p w14:paraId="1720197E" w14:textId="77777777" w:rsidR="008539B5" w:rsidRDefault="008539B5" w:rsidP="008539B5">
      <w:pPr>
        <w:pStyle w:val="Brdtextmedindrag"/>
      </w:pPr>
      <w:r>
        <w:t>2. </w:t>
      </w:r>
      <w:r w:rsidRPr="00F339F1">
        <w:t xml:space="preserve">skyldighet för </w:t>
      </w:r>
      <w:r>
        <w:t xml:space="preserve">den </w:t>
      </w:r>
      <w:r w:rsidRPr="00F339F1">
        <w:t xml:space="preserve">som reprocessar eller </w:t>
      </w:r>
      <w:r>
        <w:t>åter</w:t>
      </w:r>
      <w:r w:rsidRPr="00F339F1">
        <w:t>använder en</w:t>
      </w:r>
      <w:r>
        <w:softHyphen/>
      </w:r>
      <w:r w:rsidRPr="00F339F1">
        <w:t>gångs</w:t>
      </w:r>
      <w:r>
        <w:softHyphen/>
      </w:r>
      <w:r w:rsidRPr="00F339F1">
        <w:t>pro</w:t>
      </w:r>
      <w:r>
        <w:softHyphen/>
      </w:r>
      <w:r w:rsidRPr="00F339F1">
        <w:t>dukt</w:t>
      </w:r>
      <w:r>
        <w:t xml:space="preserve">er </w:t>
      </w:r>
      <w:r w:rsidRPr="00F339F1">
        <w:t>i Sverige att registrera upp</w:t>
      </w:r>
      <w:r>
        <w:softHyphen/>
      </w:r>
      <w:r w:rsidRPr="00F339F1">
        <w:t>gift</w:t>
      </w:r>
      <w:r>
        <w:softHyphen/>
      </w:r>
      <w:r w:rsidRPr="00F339F1">
        <w:t xml:space="preserve">er </w:t>
      </w:r>
      <w:r>
        <w:t>hos</w:t>
      </w:r>
      <w:r w:rsidRPr="00F339F1">
        <w:t xml:space="preserve"> en myndighet om sin verk</w:t>
      </w:r>
      <w:r>
        <w:softHyphen/>
      </w:r>
      <w:r w:rsidRPr="00F339F1">
        <w:t>sam</w:t>
      </w:r>
      <w:r>
        <w:softHyphen/>
      </w:r>
      <w:r w:rsidRPr="00F339F1">
        <w:t xml:space="preserve">het och sin produkt.  </w:t>
      </w:r>
    </w:p>
    <w:p w14:paraId="457EAF92" w14:textId="77777777" w:rsidR="008539B5" w:rsidRDefault="008539B5" w:rsidP="008539B5">
      <w:pPr>
        <w:pStyle w:val="Rubrik4utannumrering"/>
      </w:pPr>
      <w:r w:rsidRPr="00881328">
        <w:t xml:space="preserve">Föreskrifter </w:t>
      </w:r>
      <w:r>
        <w:t>om</w:t>
      </w:r>
      <w:r w:rsidRPr="00881328">
        <w:t xml:space="preserve"> kliniska prövningar </w:t>
      </w:r>
    </w:p>
    <w:p w14:paraId="282241BE" w14:textId="77777777" w:rsidR="008539B5" w:rsidRPr="007A470D" w:rsidRDefault="008539B5" w:rsidP="008539B5">
      <w:pPr>
        <w:pStyle w:val="Brdtext"/>
      </w:pPr>
      <w:r>
        <w:rPr>
          <w:b/>
        </w:rPr>
        <w:t>12</w:t>
      </w:r>
      <w:r w:rsidRPr="007A470D">
        <w:rPr>
          <w:b/>
        </w:rPr>
        <w:t> §</w:t>
      </w:r>
      <w:r w:rsidRPr="007A470D">
        <w:t xml:space="preserve">    Regeringen eller den myndighet som regeringen bestämmer får meddela föreskrifter om den behörighet som </w:t>
      </w:r>
    </w:p>
    <w:p w14:paraId="4540D75C" w14:textId="77777777" w:rsidR="008539B5" w:rsidRPr="007A470D" w:rsidRDefault="008539B5" w:rsidP="008539B5">
      <w:pPr>
        <w:pStyle w:val="Brdtextmedindrag"/>
      </w:pPr>
      <w:r w:rsidRPr="007A470D">
        <w:t>1. krävs för att hålla det samtal med försökspersonen som anges i artikel 63.2 c i förordnin</w:t>
      </w:r>
      <w:r>
        <w:t>g (EU) 2017/745</w:t>
      </w:r>
      <w:r w:rsidRPr="007A470D">
        <w:t>,</w:t>
      </w:r>
      <w:r>
        <w:t xml:space="preserve"> </w:t>
      </w:r>
    </w:p>
    <w:p w14:paraId="6392CD3F" w14:textId="77777777" w:rsidR="008539B5" w:rsidRPr="007A470D" w:rsidRDefault="008539B5" w:rsidP="008539B5">
      <w:pPr>
        <w:pStyle w:val="Brdtextmedindrag"/>
      </w:pPr>
      <w:r w:rsidRPr="007A470D">
        <w:t>2. en person ska ha för att tillhandahålla den aktuella sjukvården under de förhållanden som gäller för kliniska prövningar i enlighet med artikel 6</w:t>
      </w:r>
      <w:r>
        <w:t>2</w:t>
      </w:r>
      <w:r w:rsidRPr="007A470D">
        <w:t>.</w:t>
      </w:r>
      <w:r>
        <w:t>4</w:t>
      </w:r>
      <w:r w:rsidRPr="007A470D">
        <w:t> j i förordning</w:t>
      </w:r>
      <w:r>
        <w:t xml:space="preserve"> (EU) 2017/745</w:t>
      </w:r>
      <w:r w:rsidRPr="007A470D">
        <w:t>,</w:t>
      </w:r>
      <w:r>
        <w:t xml:space="preserve"> och </w:t>
      </w:r>
    </w:p>
    <w:p w14:paraId="11D8C826" w14:textId="77777777" w:rsidR="008539B5" w:rsidRDefault="008539B5" w:rsidP="008539B5">
      <w:pPr>
        <w:pStyle w:val="Brdtextmedindrag"/>
      </w:pPr>
      <w:r w:rsidRPr="007A470D">
        <w:t xml:space="preserve">3. en person ska ha för att få vara prövare. </w:t>
      </w:r>
    </w:p>
    <w:p w14:paraId="4483209D" w14:textId="77777777" w:rsidR="008539B5" w:rsidRDefault="008539B5" w:rsidP="008539B5">
      <w:pPr>
        <w:pStyle w:val="Brdtextmedindrag"/>
        <w:ind w:firstLine="0"/>
      </w:pPr>
    </w:p>
    <w:p w14:paraId="7586F376" w14:textId="77777777" w:rsidR="008539B5" w:rsidRDefault="008539B5" w:rsidP="008539B5">
      <w:pPr>
        <w:pStyle w:val="Brdtextmedindrag"/>
        <w:ind w:firstLine="0"/>
      </w:pPr>
      <w:r>
        <w:rPr>
          <w:b/>
        </w:rPr>
        <w:t>13</w:t>
      </w:r>
      <w:r w:rsidRPr="007A470D">
        <w:rPr>
          <w:b/>
        </w:rPr>
        <w:t> §</w:t>
      </w:r>
      <w:r w:rsidRPr="007A470D">
        <w:t>    </w:t>
      </w:r>
      <w:bookmarkStart w:id="948" w:name="_Hlk56763564"/>
      <w:r w:rsidRPr="007A470D">
        <w:t xml:space="preserve">Regeringen eller den myndighet som regeringen bestämmer får meddela föreskrifter om </w:t>
      </w:r>
    </w:p>
    <w:p w14:paraId="5536DA32" w14:textId="77777777" w:rsidR="008539B5" w:rsidRDefault="008539B5" w:rsidP="008539B5">
      <w:pPr>
        <w:pStyle w:val="Brdtextmedindrag"/>
      </w:pPr>
      <w:r>
        <w:t>1. att en sponsor som inte är etablerad inom Europeiska ekonomiska sam</w:t>
      </w:r>
      <w:r>
        <w:softHyphen/>
        <w:t>arbetsområdet inte behöver ha en rättslig före</w:t>
      </w:r>
      <w:r>
        <w:softHyphen/>
        <w:t>träd</w:t>
      </w:r>
      <w:r>
        <w:softHyphen/>
        <w:t>are utan i stället får utse minst en kontaktperson i enlighet med artikel 62.2 i förordning (EU) 2017/745, och</w:t>
      </w:r>
    </w:p>
    <w:p w14:paraId="345D9265" w14:textId="77777777" w:rsidR="008539B5" w:rsidRPr="007A470D" w:rsidRDefault="008539B5" w:rsidP="008539B5">
      <w:pPr>
        <w:pStyle w:val="Brdtextmedindrag"/>
      </w:pPr>
      <w:r>
        <w:t>2. </w:t>
      </w:r>
      <w:r w:rsidRPr="007A470D">
        <w:t>försäkringar ell</w:t>
      </w:r>
      <w:r>
        <w:t>er andra garantier som avses i 2 </w:t>
      </w:r>
      <w:r w:rsidRPr="007A470D">
        <w:t xml:space="preserve">kap. </w:t>
      </w:r>
      <w:r>
        <w:t>3</w:t>
      </w:r>
      <w:r w:rsidRPr="007A470D">
        <w:t> §.</w:t>
      </w:r>
    </w:p>
    <w:bookmarkEnd w:id="948"/>
    <w:p w14:paraId="04C60B8E" w14:textId="77777777" w:rsidR="008539B5" w:rsidRPr="007A470D" w:rsidRDefault="008539B5" w:rsidP="008539B5">
      <w:pPr>
        <w:pStyle w:val="Rubrik4utannumrering"/>
      </w:pPr>
      <w:r w:rsidRPr="007A470D">
        <w:t>Föreskrifter om användning av produkter i hälso- och sjukvården</w:t>
      </w:r>
      <w:r>
        <w:t xml:space="preserve"> och i andra verksamheter</w:t>
      </w:r>
    </w:p>
    <w:p w14:paraId="3CB5F86A" w14:textId="77777777" w:rsidR="008539B5" w:rsidRPr="007A470D" w:rsidRDefault="008539B5" w:rsidP="008539B5">
      <w:pPr>
        <w:pStyle w:val="Brdtext"/>
      </w:pPr>
      <w:r>
        <w:rPr>
          <w:b/>
        </w:rPr>
        <w:t>14</w:t>
      </w:r>
      <w:r w:rsidRPr="007A470D">
        <w:rPr>
          <w:b/>
        </w:rPr>
        <w:t> §</w:t>
      </w:r>
      <w:r w:rsidRPr="007A470D">
        <w:t>    Regeringen eller den myndighet som regeringen bestämmer får meddela före</w:t>
      </w:r>
      <w:r>
        <w:softHyphen/>
      </w:r>
      <w:r w:rsidRPr="007A470D">
        <w:t>skrifter om användning av produkter i verksamhet som omfattas av hälso- och sjukvårdslagen (2017:30)</w:t>
      </w:r>
      <w:r>
        <w:t xml:space="preserve">, </w:t>
      </w:r>
      <w:r w:rsidRPr="007A470D">
        <w:t>tand</w:t>
      </w:r>
      <w:r>
        <w:softHyphen/>
      </w:r>
      <w:r w:rsidRPr="007A470D">
        <w:t>vårds</w:t>
      </w:r>
      <w:r>
        <w:softHyphen/>
      </w:r>
      <w:r w:rsidRPr="007A470D">
        <w:t>lag</w:t>
      </w:r>
      <w:r>
        <w:softHyphen/>
      </w:r>
      <w:r w:rsidRPr="007A470D">
        <w:t>en (1985:125)</w:t>
      </w:r>
      <w:r>
        <w:t xml:space="preserve"> och patient</w:t>
      </w:r>
      <w:r>
        <w:softHyphen/>
        <w:t>säker</w:t>
      </w:r>
      <w:r>
        <w:softHyphen/>
        <w:t>hets</w:t>
      </w:r>
      <w:r>
        <w:softHyphen/>
        <w:t>lagen (2010:659</w:t>
      </w:r>
      <w:r w:rsidRPr="007A470D">
        <w:t>).</w:t>
      </w:r>
    </w:p>
    <w:p w14:paraId="2C07CC55" w14:textId="77777777" w:rsidR="008539B5" w:rsidRDefault="008539B5" w:rsidP="008539B5">
      <w:pPr>
        <w:pStyle w:val="Rubrik4utannumrering"/>
      </w:pPr>
      <w:r>
        <w:t>Föreskrifter om anmälda organ</w:t>
      </w:r>
    </w:p>
    <w:p w14:paraId="423699D8" w14:textId="77777777" w:rsidR="008539B5" w:rsidRDefault="008539B5" w:rsidP="008539B5">
      <w:pPr>
        <w:pStyle w:val="Brdtext"/>
      </w:pPr>
      <w:r>
        <w:rPr>
          <w:b/>
        </w:rPr>
        <w:t>15 </w:t>
      </w:r>
      <w:r w:rsidRPr="00BD27F2">
        <w:rPr>
          <w:b/>
        </w:rPr>
        <w:t>§</w:t>
      </w:r>
      <w:r>
        <w:t>    Regeringen eller den myndighet som regeringen bestämmer får meddela föreskrifter om de intyg eller rapporter som får åbe</w:t>
      </w:r>
      <w:r>
        <w:softHyphen/>
        <w:t>rop</w:t>
      </w:r>
      <w:r>
        <w:softHyphen/>
        <w:t xml:space="preserve">as till stöd för en ansökan om att utses till anmält organ. </w:t>
      </w:r>
    </w:p>
    <w:p w14:paraId="43B8B974" w14:textId="77777777" w:rsidR="008539B5" w:rsidRPr="007A470D" w:rsidRDefault="008539B5" w:rsidP="008539B5">
      <w:pPr>
        <w:pStyle w:val="Rubrik4utannumrering"/>
      </w:pPr>
      <w:r w:rsidRPr="007A470D">
        <w:t>Ytterligare föreskrifter</w:t>
      </w:r>
    </w:p>
    <w:p w14:paraId="20AF63A5" w14:textId="77777777" w:rsidR="008539B5" w:rsidRDefault="008539B5" w:rsidP="008539B5">
      <w:pPr>
        <w:pStyle w:val="Brdtext"/>
      </w:pPr>
      <w:r>
        <w:rPr>
          <w:b/>
        </w:rPr>
        <w:t>16</w:t>
      </w:r>
      <w:r w:rsidRPr="007A470D">
        <w:rPr>
          <w:b/>
        </w:rPr>
        <w:t> §</w:t>
      </w:r>
      <w:r w:rsidRPr="007A470D">
        <w:t>    Regeringen eller den myndighet som regeringen bestämmer får meddela ytterligare föreskrifter i frågor som rör förordning (EU) 2017/745</w:t>
      </w:r>
      <w:r>
        <w:t xml:space="preserve"> </w:t>
      </w:r>
      <w:r w:rsidRPr="007A470D">
        <w:t>och denna lag och som behövs för att skydda män</w:t>
      </w:r>
      <w:r>
        <w:softHyphen/>
      </w:r>
      <w:r w:rsidRPr="007A470D">
        <w:t>ni</w:t>
      </w:r>
      <w:r>
        <w:softHyphen/>
      </w:r>
      <w:r w:rsidRPr="007A470D">
        <w:t>skors hälsa och säkerhet.</w:t>
      </w:r>
      <w:r>
        <w:t xml:space="preserve"> </w:t>
      </w:r>
    </w:p>
    <w:p w14:paraId="038E75E1" w14:textId="77777777" w:rsidR="008539B5" w:rsidDel="00CF700C" w:rsidRDefault="008539B5" w:rsidP="008539B5">
      <w:pPr>
        <w:pStyle w:val="Rubrik4utannumrering"/>
      </w:pPr>
      <w:r>
        <w:t>T</w:t>
      </w:r>
      <w:r w:rsidDel="00CF700C">
        <w:t xml:space="preserve">illhandahållande av dokumentation </w:t>
      </w:r>
    </w:p>
    <w:p w14:paraId="0B4CF06A" w14:textId="77777777" w:rsidR="008539B5" w:rsidRDefault="008539B5" w:rsidP="008539B5">
      <w:pPr>
        <w:pStyle w:val="Brdtextmedindrag"/>
        <w:ind w:firstLine="0"/>
      </w:pPr>
      <w:r w:rsidRPr="00AF562E">
        <w:rPr>
          <w:b/>
        </w:rPr>
        <w:t>1</w:t>
      </w:r>
      <w:r>
        <w:rPr>
          <w:b/>
        </w:rPr>
        <w:t>7</w:t>
      </w:r>
      <w:r w:rsidRPr="00AF562E" w:rsidDel="00CF700C">
        <w:rPr>
          <w:b/>
        </w:rPr>
        <w:t> §</w:t>
      </w:r>
      <w:r w:rsidDel="00CF700C">
        <w:t>    Den dokumentation som avses i</w:t>
      </w:r>
      <w:r>
        <w:t xml:space="preserve"> </w:t>
      </w:r>
      <w:r w:rsidDel="00CF700C">
        <w:t>kapitel III avsnitt 7</w:t>
      </w:r>
      <w:r>
        <w:t xml:space="preserve"> </w:t>
      </w:r>
      <w:r w:rsidDel="00CF700C">
        <w:t>i bilaga IX</w:t>
      </w:r>
      <w:r>
        <w:t xml:space="preserve"> </w:t>
      </w:r>
      <w:r w:rsidDel="00CF700C">
        <w:t>till för</w:t>
      </w:r>
      <w:r>
        <w:softHyphen/>
      </w:r>
      <w:r w:rsidDel="00CF700C">
        <w:t>ord</w:t>
      </w:r>
      <w:r>
        <w:softHyphen/>
      </w:r>
      <w:r w:rsidDel="00CF700C">
        <w:t>ning (EU) 2017/745</w:t>
      </w:r>
      <w:r>
        <w:t xml:space="preserve"> </w:t>
      </w:r>
      <w:r w:rsidDel="00CF700C">
        <w:t>ska hållas tillgänglig för de be</w:t>
      </w:r>
      <w:r>
        <w:softHyphen/>
      </w:r>
      <w:r w:rsidDel="00CF700C">
        <w:t>hör</w:t>
      </w:r>
      <w:r>
        <w:softHyphen/>
      </w:r>
      <w:r w:rsidDel="00CF700C">
        <w:t>iga myndigheter som ut</w:t>
      </w:r>
      <w:r>
        <w:softHyphen/>
      </w:r>
      <w:r w:rsidDel="00CF700C">
        <w:t>setts enligt förordning</w:t>
      </w:r>
      <w:r>
        <w:t>en</w:t>
      </w:r>
      <w:r w:rsidDel="00CF700C">
        <w:t xml:space="preserve"> under den tid som anges i </w:t>
      </w:r>
      <w:r>
        <w:t xml:space="preserve">bilagan </w:t>
      </w:r>
      <w:r w:rsidDel="00CF700C">
        <w:t>även om till</w:t>
      </w:r>
      <w:r>
        <w:softHyphen/>
      </w:r>
      <w:r w:rsidDel="00CF700C">
        <w:t>verk</w:t>
      </w:r>
      <w:r>
        <w:softHyphen/>
      </w:r>
      <w:r w:rsidDel="00CF700C">
        <w:t>ar</w:t>
      </w:r>
      <w:r>
        <w:softHyphen/>
      </w:r>
      <w:r w:rsidDel="00CF700C">
        <w:t>en eller dennes auktor</w:t>
      </w:r>
      <w:r>
        <w:softHyphen/>
      </w:r>
      <w:r w:rsidDel="00CF700C">
        <w:t>is</w:t>
      </w:r>
      <w:r>
        <w:softHyphen/>
      </w:r>
      <w:r w:rsidDel="00CF700C">
        <w:t>erade representant försätts i konkurs, går i likvidation eller upp</w:t>
      </w:r>
      <w:r>
        <w:softHyphen/>
      </w:r>
      <w:r w:rsidDel="00CF700C">
        <w:t>hör med sin verksamhet. Tillverkaren eller dennes auktoriserade re</w:t>
      </w:r>
      <w:r>
        <w:softHyphen/>
      </w:r>
      <w:r w:rsidDel="00CF700C">
        <w:t>pre</w:t>
      </w:r>
      <w:r>
        <w:softHyphen/>
      </w:r>
      <w:r w:rsidRPr="009E3E74" w:rsidDel="00CF700C">
        <w:t>sent</w:t>
      </w:r>
      <w:r>
        <w:softHyphen/>
      </w:r>
      <w:r w:rsidRPr="009E3E74" w:rsidDel="00CF700C">
        <w:t xml:space="preserve">ant ska i sådana fall anmäla till den </w:t>
      </w:r>
      <w:r w:rsidDel="00CF700C">
        <w:t>myndighet som reger</w:t>
      </w:r>
      <w:r>
        <w:softHyphen/>
      </w:r>
      <w:r w:rsidDel="00CF700C">
        <w:t>ingen be</w:t>
      </w:r>
      <w:r>
        <w:softHyphen/>
      </w:r>
      <w:r w:rsidDel="00CF700C">
        <w:t>stäm</w:t>
      </w:r>
      <w:r>
        <w:softHyphen/>
      </w:r>
      <w:r w:rsidDel="00CF700C">
        <w:t>mer</w:t>
      </w:r>
      <w:r w:rsidRPr="009E3E74" w:rsidDel="00CF700C">
        <w:t xml:space="preserve"> vem som ansvarar för arkiveringen av handling</w:t>
      </w:r>
      <w:r>
        <w:softHyphen/>
      </w:r>
      <w:r w:rsidRPr="009E3E74" w:rsidDel="00CF700C">
        <w:t>ar</w:t>
      </w:r>
      <w:r>
        <w:softHyphen/>
      </w:r>
      <w:r w:rsidRPr="009E3E74" w:rsidDel="00CF700C">
        <w:t>na och var de förvaras.</w:t>
      </w:r>
    </w:p>
    <w:p w14:paraId="21AFC46A" w14:textId="77777777" w:rsidR="008539B5" w:rsidRPr="0018112A" w:rsidRDefault="008539B5" w:rsidP="008539B5">
      <w:pPr>
        <w:pStyle w:val="Slutstreck"/>
      </w:pPr>
      <w:r w:rsidRPr="00660EEA">
        <w:t>                      </w:t>
      </w:r>
    </w:p>
    <w:p w14:paraId="6F0EC8EF" w14:textId="77777777" w:rsidR="008539B5" w:rsidRDefault="008539B5" w:rsidP="008539B5">
      <w:pPr>
        <w:pStyle w:val="Brdtextmedindrag"/>
      </w:pPr>
      <w:bookmarkStart w:id="949" w:name="_Hlk62054444"/>
      <w:bookmarkStart w:id="950" w:name="_Hlk20229362"/>
      <w:r>
        <w:t>1. Denna lag träder i kraft den 26 maj 2021.</w:t>
      </w:r>
      <w:r w:rsidRPr="00644520">
        <w:t xml:space="preserve"> </w:t>
      </w:r>
    </w:p>
    <w:p w14:paraId="253F5C08" w14:textId="77777777" w:rsidR="008539B5" w:rsidRDefault="008539B5" w:rsidP="008539B5">
      <w:pPr>
        <w:pStyle w:val="Brdtextmedindrag"/>
      </w:pPr>
      <w:r>
        <w:t>2. Genom lagen upphävs lagen (1993:584) om medicin</w:t>
      </w:r>
      <w:r>
        <w:softHyphen/>
        <w:t>tek</w:t>
      </w:r>
      <w:r>
        <w:softHyphen/>
        <w:t>niska produkter.</w:t>
      </w:r>
    </w:p>
    <w:p w14:paraId="0ABA6544" w14:textId="77777777" w:rsidR="008539B5" w:rsidRDefault="008539B5" w:rsidP="008539B5">
      <w:pPr>
        <w:pStyle w:val="Brdtextmedindrag"/>
      </w:pPr>
      <w:r>
        <w:t>3. Den upphävda lagen ska dock fortsätta att gälla för medicin</w:t>
      </w:r>
      <w:r>
        <w:softHyphen/>
        <w:t>tek</w:t>
      </w:r>
      <w:r>
        <w:softHyphen/>
        <w:t>ni</w:t>
      </w:r>
      <w:r>
        <w:softHyphen/>
        <w:t xml:space="preserve">ska produkter för in vitro-diagnostik fram till den 26 maj 2022, om inte annat följer </w:t>
      </w:r>
      <w:r w:rsidRPr="00173C65">
        <w:t xml:space="preserve">av </w:t>
      </w:r>
      <w:bookmarkStart w:id="951" w:name="_Hlk55573543"/>
      <w:r w:rsidRPr="00173C65">
        <w:t>punkt</w:t>
      </w:r>
      <w:r w:rsidRPr="00510F78">
        <w:t xml:space="preserve"> 4–6, 8, 9, 11–</w:t>
      </w:r>
      <w:r>
        <w:t>16</w:t>
      </w:r>
      <w:r w:rsidRPr="00510F78">
        <w:t xml:space="preserve"> och 19.</w:t>
      </w:r>
      <w:bookmarkEnd w:id="951"/>
    </w:p>
    <w:p w14:paraId="2BCBAAAF" w14:textId="77777777" w:rsidR="008539B5" w:rsidRDefault="008539B5" w:rsidP="008539B5">
      <w:pPr>
        <w:pStyle w:val="Brdtextmedindrag"/>
      </w:pPr>
      <w:bookmarkStart w:id="952" w:name="_Hlk21523352"/>
      <w:bookmarkEnd w:id="949"/>
      <w:r>
        <w:t xml:space="preserve">4. Den upphävda lagen gäller fortfarande för </w:t>
      </w:r>
    </w:p>
    <w:p w14:paraId="3F5FD244" w14:textId="77777777" w:rsidR="008539B5" w:rsidRDefault="008539B5" w:rsidP="008539B5">
      <w:pPr>
        <w:pStyle w:val="Brdtextmedindrag"/>
      </w:pPr>
      <w:r>
        <w:t xml:space="preserve">a) medicintekniska produkter </w:t>
      </w:r>
      <w:r w:rsidRPr="00D742CA">
        <w:t>som inte är medicinteknisk</w:t>
      </w:r>
      <w:r>
        <w:t>a</w:t>
      </w:r>
      <w:r w:rsidRPr="00D742CA">
        <w:t xml:space="preserve"> produkt</w:t>
      </w:r>
      <w:r>
        <w:t>er</w:t>
      </w:r>
      <w:r w:rsidRPr="00D742CA">
        <w:t xml:space="preserve"> för in vitro-diagnostik </w:t>
      </w:r>
      <w:r>
        <w:t>och som har släppts ut på mark</w:t>
      </w:r>
      <w:r>
        <w:softHyphen/>
        <w:t>nad</w:t>
      </w:r>
      <w:r>
        <w:softHyphen/>
        <w:t xml:space="preserve">en eller har tagits i bruk före den 26 maj 2021, med undantag för de produkter som omfattas av punkt 7 och 10, och de produkter som har släppts ut på marknaden såsom förenliga med förordning (EU) 2017/745, och </w:t>
      </w:r>
    </w:p>
    <w:p w14:paraId="5A125A9C" w14:textId="77777777" w:rsidR="008539B5" w:rsidRPr="00291BA4" w:rsidRDefault="008539B5" w:rsidP="008539B5">
      <w:pPr>
        <w:pStyle w:val="Brdtextmedindrag"/>
      </w:pPr>
      <w:r>
        <w:t>b) medicintekniska produkter för in vitro-diagnostik som har släppts ut på marknaden eller har tagits i bruk före den 26 maj 202</w:t>
      </w:r>
      <w:bookmarkStart w:id="953" w:name="_Hlk19540044"/>
      <w:r>
        <w:t xml:space="preserve">2, med undantag för de produkter som omfattas av punkt 8 och 11, och de produkter som har släppts ut på marknaden såsom </w:t>
      </w:r>
      <w:r w:rsidRPr="00291BA4">
        <w:t xml:space="preserve">förenliga med </w:t>
      </w:r>
      <w:bookmarkStart w:id="954" w:name="_Hlk63338432"/>
      <w:r w:rsidRPr="00291BA4">
        <w:t>Europaparlamentets och råd</w:t>
      </w:r>
      <w:r w:rsidRPr="00291BA4">
        <w:softHyphen/>
        <w:t xml:space="preserve">ets </w:t>
      </w:r>
      <w:bookmarkEnd w:id="954"/>
      <w:r w:rsidRPr="00291BA4">
        <w:t>för</w:t>
      </w:r>
      <w:r w:rsidRPr="00291BA4">
        <w:softHyphen/>
        <w:t>ordning (EU) 2017/746 av den 5 april 2017 om medi</w:t>
      </w:r>
      <w:r w:rsidRPr="00291BA4">
        <w:softHyphen/>
        <w:t>cintekniska pro</w:t>
      </w:r>
      <w:r w:rsidRPr="00291BA4">
        <w:softHyphen/>
        <w:t>dukter för in vitro-diag</w:t>
      </w:r>
      <w:r w:rsidRPr="00291BA4">
        <w:softHyphen/>
        <w:t>no</w:t>
      </w:r>
      <w:r w:rsidRPr="00291BA4">
        <w:softHyphen/>
        <w:t>s</w:t>
      </w:r>
      <w:r w:rsidRPr="00291BA4">
        <w:softHyphen/>
      </w:r>
      <w:r w:rsidRPr="00291BA4">
        <w:softHyphen/>
        <w:t>tik och om upp</w:t>
      </w:r>
      <w:r w:rsidRPr="00291BA4">
        <w:softHyphen/>
        <w:t>häv</w:t>
      </w:r>
      <w:r w:rsidRPr="00291BA4">
        <w:softHyphen/>
        <w:t>an</w:t>
      </w:r>
      <w:r w:rsidRPr="00291BA4">
        <w:softHyphen/>
        <w:t>de av direktiv 98/79/EG och kom</w:t>
      </w:r>
      <w:r w:rsidRPr="00291BA4">
        <w:softHyphen/>
        <w:t>mis</w:t>
      </w:r>
      <w:r w:rsidRPr="00291BA4">
        <w:softHyphen/>
        <w:t>sion</w:t>
      </w:r>
      <w:r w:rsidRPr="00291BA4">
        <w:softHyphen/>
        <w:t>ens beslut 2010/227/EU.</w:t>
      </w:r>
    </w:p>
    <w:p w14:paraId="0D2AFFB2" w14:textId="77777777" w:rsidR="008539B5" w:rsidRPr="00291BA4" w:rsidRDefault="008539B5" w:rsidP="008539B5">
      <w:pPr>
        <w:pStyle w:val="Brdtextmedindrag"/>
      </w:pPr>
      <w:bookmarkStart w:id="955" w:name="_Hlk61268810"/>
      <w:r w:rsidRPr="00291BA4">
        <w:t xml:space="preserve">5. Ett intyg som ett anmält organ har utfärdat före den 25 maj 2017 ska fortsätta att gälla under den tid som är angiven i intyget. </w:t>
      </w:r>
    </w:p>
    <w:p w14:paraId="45A00E27" w14:textId="77777777" w:rsidR="008539B5" w:rsidRPr="00291BA4" w:rsidRDefault="008539B5" w:rsidP="008539B5">
      <w:pPr>
        <w:pStyle w:val="Brdtextmedindrag"/>
      </w:pPr>
      <w:r w:rsidRPr="00291BA4">
        <w:t>Med undantag av första stycket blir ett intyg som avser en medicinteknisk produkt som inte är en medicinteknisk produkt för in vitro-diagnostik och som har utfärdats i enlighet med bilaga 4 till rådets direk</w:t>
      </w:r>
      <w:r w:rsidRPr="00291BA4">
        <w:softHyphen/>
        <w:t>tiv 90/385/EEG av den 20 juni 1990 om tillnärmning av medlems</w:t>
      </w:r>
      <w:r w:rsidRPr="00291BA4">
        <w:softHyphen/>
        <w:t>stat</w:t>
      </w:r>
      <w:r w:rsidRPr="00291BA4">
        <w:softHyphen/>
        <w:t>ernas lagstiftning om aktiva medicintekniska produkter för im</w:t>
      </w:r>
      <w:r w:rsidRPr="00291BA4">
        <w:softHyphen/>
        <w:t>planta</w:t>
      </w:r>
      <w:r w:rsidRPr="00291BA4">
        <w:softHyphen/>
        <w:t xml:space="preserve">tion eller bilaga 4 till rådets direktiv 93/42/EEG av den 14 juni 1993 om medicintekniska produkter ogiltigt senast den 27 maj 2022. Ett intyg som avser en medicinteknisk produkt för in vitro-diagnostik och som har utfärdats enligt bilaga VI till </w:t>
      </w:r>
      <w:bookmarkStart w:id="956" w:name="_Hlk64468437"/>
      <w:r w:rsidRPr="00291BA4">
        <w:t>Europaparlamentets och råd</w:t>
      </w:r>
      <w:r w:rsidRPr="00291BA4">
        <w:softHyphen/>
        <w:t>ets direk</w:t>
      </w:r>
      <w:r w:rsidRPr="00291BA4">
        <w:softHyphen/>
        <w:t xml:space="preserve">tiv 98/79/EG av den 27 oktober 1998 om medicintekniska produkter för in vitro-diagnostik </w:t>
      </w:r>
      <w:bookmarkEnd w:id="956"/>
      <w:r w:rsidRPr="00291BA4">
        <w:t xml:space="preserve">blir ogiltigt senast den 27 maj 2024. </w:t>
      </w:r>
    </w:p>
    <w:p w14:paraId="284BDABE" w14:textId="77777777" w:rsidR="008539B5" w:rsidRPr="00291BA4" w:rsidRDefault="008539B5" w:rsidP="008539B5">
      <w:pPr>
        <w:pStyle w:val="Brdtextmedindrag"/>
      </w:pPr>
      <w:r w:rsidRPr="00291BA4">
        <w:t>6. Ett intyg som ett anmält organ har utfärdat från och med den 25 maj 2017 ska förbli giltigt fram till och med ut</w:t>
      </w:r>
      <w:r w:rsidRPr="00291BA4">
        <w:softHyphen/>
        <w:t>gång</w:t>
      </w:r>
      <w:r w:rsidRPr="00291BA4">
        <w:softHyphen/>
        <w:t xml:space="preserve">en av den period som anges i intyget. Ett intyg som avser en medicinteknisk produkt för in vitro-diagnostik blir dock ogiltigt senast den 27 maj 2024. Ett intyg som avser en medicinteknisk produkt som inte är en medicinteknisk produkt för in vitro-diagnostik blir ogiltigt högst fem år från intygets utfärdande, dock senast den 27 maj 2024.  </w:t>
      </w:r>
    </w:p>
    <w:p w14:paraId="01136612" w14:textId="77777777" w:rsidR="008539B5" w:rsidRPr="00291BA4" w:rsidRDefault="008539B5" w:rsidP="008539B5">
      <w:pPr>
        <w:pStyle w:val="Brdtextmedindrag"/>
      </w:pPr>
      <w:r w:rsidRPr="00291BA4">
        <w:t xml:space="preserve">7. En medicinteknisk produkt </w:t>
      </w:r>
      <w:bookmarkStart w:id="957" w:name="_Hlk63438540"/>
      <w:r w:rsidRPr="00291BA4">
        <w:t>som inte är en medicinteknisk pro</w:t>
      </w:r>
      <w:r w:rsidRPr="00291BA4">
        <w:softHyphen/>
        <w:t xml:space="preserve">dukt för in vitro-diagnostik </w:t>
      </w:r>
      <w:bookmarkEnd w:id="957"/>
      <w:r w:rsidRPr="00291BA4">
        <w:t>får släppas ut på marknaden eller tas i bruk från och med den 26 maj 2021 till och med den 26 maj 2024 om</w:t>
      </w:r>
    </w:p>
    <w:p w14:paraId="603F791C" w14:textId="77777777" w:rsidR="008539B5" w:rsidRPr="00291BA4" w:rsidRDefault="008539B5" w:rsidP="008539B5">
      <w:pPr>
        <w:pStyle w:val="Brdtextmedindrag"/>
      </w:pPr>
      <w:r w:rsidRPr="00291BA4">
        <w:t>a) ett intyg om överensstäm</w:t>
      </w:r>
      <w:r w:rsidRPr="00291BA4">
        <w:softHyphen/>
        <w:t>m</w:t>
      </w:r>
      <w:r w:rsidRPr="00291BA4">
        <w:softHyphen/>
        <w:t>else har ut</w:t>
      </w:r>
      <w:r w:rsidRPr="00291BA4">
        <w:softHyphen/>
        <w:t>färd</w:t>
      </w:r>
      <w:r w:rsidRPr="00291BA4">
        <w:softHyphen/>
        <w:t xml:space="preserve">ats för den produkten enligt den upphävda lagen och det intyget är giltigt i enlighet med punkt 5 eller 6, eller  </w:t>
      </w:r>
    </w:p>
    <w:p w14:paraId="7E160654" w14:textId="77777777" w:rsidR="008539B5" w:rsidRPr="00291BA4" w:rsidRDefault="008539B5" w:rsidP="008539B5">
      <w:pPr>
        <w:pStyle w:val="Brdtextmedindrag"/>
      </w:pPr>
      <w:r w:rsidRPr="00291BA4">
        <w:t>b) </w:t>
      </w:r>
      <w:bookmarkStart w:id="958" w:name="_Hlk61360916"/>
      <w:r w:rsidRPr="00291BA4">
        <w:t xml:space="preserve">produkten är klassificerad i klass I i enlighet med den upphävda lagen och en försäkran om överensstämmelse har upprättats före den 26 maj 2021 och det för produkten vid förfarandet för bedömning av överensstämmelse krävs medverkan av ett anmält organ enligt förordning (EU) 2017/745. </w:t>
      </w:r>
    </w:p>
    <w:bookmarkEnd w:id="958"/>
    <w:p w14:paraId="2DFDC40C" w14:textId="77777777" w:rsidR="008539B5" w:rsidRDefault="008539B5" w:rsidP="008539B5">
      <w:pPr>
        <w:pStyle w:val="Brdtextmedindrag"/>
      </w:pPr>
      <w:r w:rsidRPr="00291BA4">
        <w:t>Första stycket gäller endast om produkten från och med den 26 maj 2021 fort</w:t>
      </w:r>
      <w:r w:rsidRPr="00291BA4">
        <w:softHyphen/>
        <w:t>sätter att uppfylla kraven i den upphävda lagen, och under för</w:t>
      </w:r>
      <w:r w:rsidRPr="00291BA4">
        <w:softHyphen/>
        <w:t>utsättning att det inte har gjorts några väsent</w:t>
      </w:r>
      <w:r w:rsidRPr="00291BA4">
        <w:softHyphen/>
        <w:t>liga ändr</w:t>
      </w:r>
      <w:r w:rsidRPr="00291BA4">
        <w:softHyphen/>
        <w:t>ing</w:t>
      </w:r>
      <w:r w:rsidRPr="00291BA4">
        <w:softHyphen/>
        <w:t>ar</w:t>
      </w:r>
      <w:r>
        <w:t xml:space="preserve"> i produktens konstruktion och avsedda ända</w:t>
      </w:r>
      <w:r>
        <w:softHyphen/>
        <w:t>mål. Krav</w:t>
      </w:r>
      <w:r>
        <w:softHyphen/>
        <w:t>en i förordning (EU) 2017/745 och i denna lag i fråga om övervakning av produkter som släppts ut på marknaden, mark</w:t>
      </w:r>
      <w:r>
        <w:softHyphen/>
        <w:t>nads</w:t>
      </w:r>
      <w:r>
        <w:softHyphen/>
      </w:r>
      <w:r>
        <w:softHyphen/>
        <w:t>kontroll, säkerhetsövervakning, regi</w:t>
      </w:r>
      <w:r>
        <w:softHyphen/>
        <w:t>strering av ekonom</w:t>
      </w:r>
      <w:r>
        <w:softHyphen/>
        <w:t>iska aktör</w:t>
      </w:r>
      <w:r>
        <w:softHyphen/>
        <w:t>er och registrering av produkter ska dock tillämpas i stället för de mot</w:t>
      </w:r>
      <w:r>
        <w:softHyphen/>
        <w:t>svar</w:t>
      </w:r>
      <w:r>
        <w:softHyphen/>
        <w:t xml:space="preserve">ande kraven i den upphävda lagen. </w:t>
      </w:r>
    </w:p>
    <w:p w14:paraId="7B56B9D3" w14:textId="77777777" w:rsidR="008539B5" w:rsidRDefault="008539B5" w:rsidP="008539B5">
      <w:pPr>
        <w:pStyle w:val="Brdtextmedindrag"/>
      </w:pPr>
      <w:r>
        <w:t>8. En medicinteknisk produkt för in vitro-diagnostik med ett intyg om över</w:t>
      </w:r>
      <w:r>
        <w:softHyphen/>
        <w:t>ensstäm</w:t>
      </w:r>
      <w:r>
        <w:softHyphen/>
        <w:t>m</w:t>
      </w:r>
      <w:r>
        <w:softHyphen/>
        <w:t>else som utfärdats en</w:t>
      </w:r>
      <w:r>
        <w:softHyphen/>
        <w:t>ligt den upphävda lagen och som är giltigt i enlighet med punkt 5 eller 6 får endast släppas ut på marknaden eller tas i bruk under förutsättning att den, från och med den 26 maj 2022, fortsätter att upp</w:t>
      </w:r>
      <w:r>
        <w:softHyphen/>
        <w:t>fylla kraven i den upphävda lagen, och under förutsättning att det inte har gjorts några väsentliga ändringar i produktens konstruktion och av</w:t>
      </w:r>
      <w:r>
        <w:softHyphen/>
        <w:t>sedda ändamål. Krav</w:t>
      </w:r>
      <w:r>
        <w:softHyphen/>
        <w:t>en i förordning (EU) 2017/746 och i denna lag i fråga om övervakning av pro</w:t>
      </w:r>
      <w:r>
        <w:softHyphen/>
        <w:t>dukt</w:t>
      </w:r>
      <w:r>
        <w:softHyphen/>
        <w:t>er som släppts ut på marknaden, marknads</w:t>
      </w:r>
      <w:r>
        <w:softHyphen/>
        <w:t>kontroll, säker</w:t>
      </w:r>
      <w:r>
        <w:softHyphen/>
        <w:t>hets</w:t>
      </w:r>
      <w:r>
        <w:softHyphen/>
        <w:t>över</w:t>
      </w:r>
      <w:r>
        <w:softHyphen/>
        <w:t>vak</w:t>
      </w:r>
      <w:r>
        <w:softHyphen/>
        <w:t>ning, registrering av eko</w:t>
      </w:r>
      <w:r>
        <w:softHyphen/>
        <w:t>nom</w:t>
      </w:r>
      <w:r>
        <w:softHyphen/>
        <w:t>iska aktörer och registrering av produkter ska dock tillämpas i stället för de mot</w:t>
      </w:r>
      <w:r>
        <w:softHyphen/>
        <w:t>svarande kraven i den upphävda lagen.</w:t>
      </w:r>
    </w:p>
    <w:p w14:paraId="4923E011" w14:textId="77777777" w:rsidR="008539B5" w:rsidRDefault="008539B5" w:rsidP="008539B5">
      <w:pPr>
        <w:pStyle w:val="Brdtextmedindrag"/>
      </w:pPr>
      <w:bookmarkStart w:id="959" w:name="_Hlk61269145"/>
      <w:bookmarkEnd w:id="955"/>
      <w:r>
        <w:t>9. För produkter som släpps ut på marknaden eller tas i bruk med stöd av punkt 7 eller 8 ska det anmälda organ som utfärdat ett intyg som avses i punkt 5 eller 6 fortsätta att ansvara för lämplig över</w:t>
      </w:r>
      <w:r>
        <w:softHyphen/>
        <w:t>vak</w:t>
      </w:r>
      <w:r>
        <w:softHyphen/>
        <w:t>ning med avse</w:t>
      </w:r>
      <w:r>
        <w:softHyphen/>
        <w:t>ende på samt</w:t>
      </w:r>
      <w:r>
        <w:softHyphen/>
        <w:t>liga tillämpliga krav för de pro</w:t>
      </w:r>
      <w:r>
        <w:softHyphen/>
        <w:t xml:space="preserve">dukter för vilka det har utfärdat intyg. </w:t>
      </w:r>
      <w:bookmarkStart w:id="960" w:name="_Hlk57624967"/>
      <w:r>
        <w:t>Be</w:t>
      </w:r>
      <w:r>
        <w:softHyphen/>
        <w:t>stäm</w:t>
      </w:r>
      <w:r>
        <w:softHyphen/>
        <w:t xml:space="preserve">melserna om tillsyn </w:t>
      </w:r>
      <w:r w:rsidRPr="00551B3F">
        <w:t xml:space="preserve">över anmälda organ </w:t>
      </w:r>
      <w:r>
        <w:t xml:space="preserve">i lagen </w:t>
      </w:r>
      <w:r w:rsidRPr="00BC29A3">
        <w:t>(2011:791) om ackreditering och teknisk kontroll</w:t>
      </w:r>
      <w:bookmarkEnd w:id="960"/>
      <w:r w:rsidRPr="00BC29A3">
        <w:t xml:space="preserve"> </w:t>
      </w:r>
      <w:r>
        <w:t xml:space="preserve">ska fortsätta att gälla. </w:t>
      </w:r>
    </w:p>
    <w:p w14:paraId="0057D54E" w14:textId="77777777" w:rsidR="008539B5" w:rsidRDefault="008539B5" w:rsidP="008539B5">
      <w:pPr>
        <w:pStyle w:val="Brdtextmedindrag"/>
      </w:pPr>
      <w:r>
        <w:t>10. </w:t>
      </w:r>
      <w:bookmarkStart w:id="961" w:name="_Hlk61361867"/>
      <w:r w:rsidRPr="00857CF6">
        <w:t xml:space="preserve">En medicinteknisk produkt </w:t>
      </w:r>
      <w:r>
        <w:t>som inte är en medicinteknisk pro</w:t>
      </w:r>
      <w:r>
        <w:softHyphen/>
        <w:t xml:space="preserve">dukt för in vitro-diagnostik får fortsätta att tillhandahållas på marknaden </w:t>
      </w:r>
      <w:r w:rsidRPr="00857CF6">
        <w:t>eller tas i bruk till och med den 2</w:t>
      </w:r>
      <w:r>
        <w:t>6 </w:t>
      </w:r>
      <w:r w:rsidRPr="00857CF6">
        <w:t>maj 2025</w:t>
      </w:r>
      <w:r>
        <w:t xml:space="preserve"> om </w:t>
      </w:r>
    </w:p>
    <w:p w14:paraId="449EBEBE" w14:textId="77777777" w:rsidR="008539B5" w:rsidRPr="005D3DCA" w:rsidRDefault="008539B5" w:rsidP="008539B5">
      <w:pPr>
        <w:pStyle w:val="Brdtextmedindrag"/>
      </w:pPr>
      <w:r>
        <w:t xml:space="preserve">a) den </w:t>
      </w:r>
      <w:r w:rsidRPr="00857CF6">
        <w:t xml:space="preserve">lagligen har släppts </w:t>
      </w:r>
      <w:r w:rsidRPr="005D3DCA">
        <w:t xml:space="preserve">ut på marknaden före den 26 maj 2021, </w:t>
      </w:r>
    </w:p>
    <w:p w14:paraId="19085BB7" w14:textId="77777777" w:rsidR="008539B5" w:rsidRPr="005D3DCA" w:rsidRDefault="008539B5" w:rsidP="008539B5">
      <w:pPr>
        <w:pStyle w:val="Brdtextmedindrag"/>
      </w:pPr>
      <w:r w:rsidRPr="005D3DCA">
        <w:t>b) </w:t>
      </w:r>
      <w:r>
        <w:t xml:space="preserve">den </w:t>
      </w:r>
      <w:r w:rsidRPr="005D3DCA">
        <w:t xml:space="preserve">har släppts ut på marknaden från och med den 26 maj 2021 och det för produkten har utfärdats ett intyg som avses i punkt 5 eller 6, eller </w:t>
      </w:r>
    </w:p>
    <w:p w14:paraId="70B3316D" w14:textId="77777777" w:rsidR="008539B5" w:rsidRPr="005D3DCA" w:rsidRDefault="008539B5" w:rsidP="008539B5">
      <w:pPr>
        <w:pStyle w:val="Brdtextmedindrag"/>
      </w:pPr>
      <w:r w:rsidRPr="005D3DCA">
        <w:t>c) den är klassificerad i klass I i enlighet med den upphävda lagen och en för</w:t>
      </w:r>
      <w:r>
        <w:softHyphen/>
      </w:r>
      <w:r w:rsidRPr="005D3DCA">
        <w:t>säkran om överensstämmelse har upprättats före den 26 maj 2021 och det för produkten vid förfarandet för bedömning av överensstämmelse krävs med</w:t>
      </w:r>
      <w:r>
        <w:softHyphen/>
      </w:r>
      <w:r w:rsidRPr="005D3DCA">
        <w:t>verk</w:t>
      </w:r>
      <w:r>
        <w:softHyphen/>
      </w:r>
      <w:r w:rsidRPr="005D3DCA">
        <w:t xml:space="preserve">an av ett anmält organ enligt förordning (EU) 2017/745. </w:t>
      </w:r>
    </w:p>
    <w:p w14:paraId="257C1A69" w14:textId="77777777" w:rsidR="008539B5" w:rsidRPr="005D3DCA" w:rsidRDefault="008539B5" w:rsidP="008539B5">
      <w:pPr>
        <w:pStyle w:val="Brdtextmedindrag"/>
      </w:pPr>
      <w:r w:rsidRPr="005D3DCA">
        <w:t>Den upphävda lagen ska gälla för dessa pro</w:t>
      </w:r>
      <w:r w:rsidRPr="005D3DCA">
        <w:softHyphen/>
        <w:t xml:space="preserve">dukter. </w:t>
      </w:r>
    </w:p>
    <w:bookmarkEnd w:id="961"/>
    <w:p w14:paraId="250DF2B5" w14:textId="77777777" w:rsidR="008539B5" w:rsidRPr="005D3DCA" w:rsidRDefault="008539B5" w:rsidP="008539B5">
      <w:pPr>
        <w:pStyle w:val="Brdtextmedindrag"/>
      </w:pPr>
      <w:r w:rsidRPr="005D3DCA">
        <w:t>11. </w:t>
      </w:r>
      <w:bookmarkStart w:id="962" w:name="_Hlk64469289"/>
      <w:r w:rsidRPr="005D3DCA">
        <w:t>En medicinteknisk produkt för in vitro-diagnostik får fort</w:t>
      </w:r>
      <w:r w:rsidRPr="005D3DCA">
        <w:softHyphen/>
        <w:t>sätta att till</w:t>
      </w:r>
      <w:r w:rsidRPr="005D3DCA">
        <w:softHyphen/>
        <w:t>handa</w:t>
      </w:r>
      <w:r w:rsidRPr="005D3DCA">
        <w:softHyphen/>
        <w:t xml:space="preserve">hållas på marknaden eller tas i bruk till och med den 27 maj 2025 om </w:t>
      </w:r>
    </w:p>
    <w:p w14:paraId="2324C4F3" w14:textId="77777777" w:rsidR="008539B5" w:rsidRPr="005D3DCA" w:rsidRDefault="008539B5" w:rsidP="008539B5">
      <w:pPr>
        <w:pStyle w:val="Brdtextmedindrag"/>
      </w:pPr>
      <w:r w:rsidRPr="005D3DCA">
        <w:t>a) den lag</w:t>
      </w:r>
      <w:r w:rsidRPr="005D3DCA">
        <w:softHyphen/>
        <w:t>lig</w:t>
      </w:r>
      <w:r w:rsidRPr="005D3DCA">
        <w:softHyphen/>
        <w:t xml:space="preserve">en har släppts ut på marknaden före den 26 maj 2022, eller </w:t>
      </w:r>
    </w:p>
    <w:p w14:paraId="54A464C9" w14:textId="77777777" w:rsidR="008539B5" w:rsidRDefault="008539B5" w:rsidP="008539B5">
      <w:pPr>
        <w:pStyle w:val="Brdtextmedindrag"/>
      </w:pPr>
      <w:r w:rsidRPr="005D3DCA">
        <w:t>b) den har släppts ut på mark</w:t>
      </w:r>
      <w:r w:rsidRPr="005D3DCA">
        <w:softHyphen/>
        <w:t>nad</w:t>
      </w:r>
      <w:r w:rsidRPr="005D3DCA">
        <w:softHyphen/>
        <w:t>en från och med den 26 maj 2022 och det för produkten har utfärdats ett in</w:t>
      </w:r>
      <w:r w:rsidRPr="005D3DCA">
        <w:softHyphen/>
        <w:t>tyg</w:t>
      </w:r>
      <w:r>
        <w:t xml:space="preserve"> som avses i punkt 5 eller 6. </w:t>
      </w:r>
    </w:p>
    <w:p w14:paraId="41BB49F0" w14:textId="77777777" w:rsidR="008539B5" w:rsidRPr="00872C54" w:rsidRDefault="008539B5" w:rsidP="008539B5">
      <w:pPr>
        <w:pStyle w:val="Brdtextmedindrag"/>
      </w:pPr>
      <w:r>
        <w:t xml:space="preserve">Den </w:t>
      </w:r>
      <w:r w:rsidRPr="00872C54">
        <w:t xml:space="preserve">upphävda lagen ska gälla för dessa produkter. </w:t>
      </w:r>
    </w:p>
    <w:p w14:paraId="49104AA3" w14:textId="77777777" w:rsidR="008539B5" w:rsidRPr="00872C54" w:rsidRDefault="008539B5" w:rsidP="008539B5">
      <w:pPr>
        <w:pStyle w:val="Brdtextmedindrag"/>
      </w:pPr>
      <w:bookmarkStart w:id="963" w:name="_Hlk21529964"/>
      <w:bookmarkStart w:id="964" w:name="_Hlk21530270"/>
      <w:bookmarkStart w:id="965" w:name="_Hlk20232816"/>
      <w:bookmarkEnd w:id="950"/>
      <w:bookmarkEnd w:id="952"/>
      <w:bookmarkEnd w:id="953"/>
      <w:bookmarkEnd w:id="959"/>
      <w:bookmarkEnd w:id="962"/>
      <w:r w:rsidRPr="00872C54">
        <w:t>12. Med undantag av produkter som avses i punkt 4 ska bestämmelserna i den upphävda lagen om registrer</w:t>
      </w:r>
      <w:r w:rsidRPr="00872C54">
        <w:softHyphen/>
        <w:t>ing av produkter och eko</w:t>
      </w:r>
      <w:r w:rsidRPr="00872C54">
        <w:softHyphen/>
        <w:t>no</w:t>
      </w:r>
      <w:r w:rsidRPr="00872C54">
        <w:softHyphen/>
        <w:t>miska aktörer samt anmälan av intyg fortsätta att gälla fram till den dag som motsvarar tjugofyra månader efter det att med</w:t>
      </w:r>
      <w:r w:rsidRPr="00872C54">
        <w:softHyphen/>
        <w:t>del</w:t>
      </w:r>
      <w:r w:rsidRPr="00872C54">
        <w:softHyphen/>
        <w:t>and</w:t>
      </w:r>
      <w:r w:rsidRPr="00872C54">
        <w:softHyphen/>
        <w:t xml:space="preserve">et </w:t>
      </w:r>
      <w:bookmarkStart w:id="966" w:name="_Hlk63339625"/>
      <w:r w:rsidRPr="00872C54">
        <w:t>om funktion</w:t>
      </w:r>
      <w:r w:rsidRPr="00872C54">
        <w:softHyphen/>
        <w:t>alit</w:t>
      </w:r>
      <w:r w:rsidRPr="00872C54">
        <w:softHyphen/>
        <w:t>et</w:t>
      </w:r>
      <w:r w:rsidRPr="00872C54">
        <w:softHyphen/>
        <w:t>en av den europeiska data</w:t>
      </w:r>
      <w:r>
        <w:softHyphen/>
      </w:r>
      <w:r w:rsidRPr="00872C54">
        <w:t>basen för medicin</w:t>
      </w:r>
      <w:r w:rsidRPr="00872C54">
        <w:softHyphen/>
      </w:r>
      <w:r w:rsidRPr="00872C54">
        <w:softHyphen/>
        <w:t>tekniska pro</w:t>
      </w:r>
      <w:r w:rsidRPr="00872C54">
        <w:softHyphen/>
        <w:t>dukt</w:t>
      </w:r>
      <w:r w:rsidRPr="00872C54">
        <w:softHyphen/>
        <w:t>er (Eudamed) offentliggjorts i Europeiska unionens offici</w:t>
      </w:r>
      <w:r w:rsidRPr="00872C54">
        <w:softHyphen/>
        <w:t xml:space="preserve">ella tidning i enlighet med artikel 34.3 i förordning (EU) 2017/745. </w:t>
      </w:r>
    </w:p>
    <w:p w14:paraId="110C2FE0" w14:textId="77777777" w:rsidR="008539B5" w:rsidRPr="00872C54" w:rsidRDefault="008539B5" w:rsidP="008539B5">
      <w:pPr>
        <w:pStyle w:val="Brdtextmedindrag"/>
      </w:pPr>
      <w:bookmarkStart w:id="967" w:name="_Hlk61269361"/>
      <w:bookmarkEnd w:id="963"/>
      <w:bookmarkEnd w:id="966"/>
      <w:r w:rsidRPr="00872C54">
        <w:t>13. Med undantag av produkter som avses i punkt 4 ska bestämmelserna i den upphävda lagen om tillverkarnas skyldigheter i fråga om säkerhets</w:t>
      </w:r>
      <w:r w:rsidRPr="00872C54">
        <w:softHyphen/>
        <w:t>över</w:t>
      </w:r>
      <w:r>
        <w:softHyphen/>
      </w:r>
      <w:r w:rsidRPr="00872C54">
        <w:t>vak</w:t>
      </w:r>
      <w:r>
        <w:softHyphen/>
      </w:r>
      <w:r w:rsidRPr="00872C54">
        <w:t>ning och om att tillhandahålla dokumentation i fråga om kliniska pröv</w:t>
      </w:r>
      <w:r>
        <w:softHyphen/>
      </w:r>
      <w:r w:rsidRPr="00872C54">
        <w:t>ning</w:t>
      </w:r>
      <w:r>
        <w:softHyphen/>
      </w:r>
      <w:r w:rsidRPr="00872C54">
        <w:t xml:space="preserve">ar och prestandastudier </w:t>
      </w:r>
      <w:r>
        <w:t xml:space="preserve">fortsätta att </w:t>
      </w:r>
      <w:r w:rsidRPr="00872C54">
        <w:t>gälla fram till den dag som motsvarar sex månad</w:t>
      </w:r>
      <w:r>
        <w:softHyphen/>
      </w:r>
      <w:r w:rsidRPr="00872C54">
        <w:t>er efter det att med</w:t>
      </w:r>
      <w:r w:rsidRPr="00872C54">
        <w:softHyphen/>
        <w:t>deland</w:t>
      </w:r>
      <w:r w:rsidRPr="00872C54">
        <w:softHyphen/>
        <w:t xml:space="preserve">et </w:t>
      </w:r>
      <w:bookmarkStart w:id="968" w:name="_Hlk63339663"/>
      <w:r w:rsidRPr="00872C54">
        <w:t>om Eudameds funktion</w:t>
      </w:r>
      <w:r w:rsidRPr="00872C54">
        <w:softHyphen/>
        <w:t>alit</w:t>
      </w:r>
      <w:r w:rsidRPr="00872C54">
        <w:softHyphen/>
        <w:t>et har offentlig</w:t>
      </w:r>
      <w:r>
        <w:softHyphen/>
      </w:r>
      <w:r w:rsidRPr="00872C54">
        <w:t>gjorts.</w:t>
      </w:r>
      <w:bookmarkEnd w:id="968"/>
      <w:r w:rsidRPr="00872C54">
        <w:t xml:space="preserve"> För medicin</w:t>
      </w:r>
      <w:r w:rsidRPr="00872C54">
        <w:softHyphen/>
        <w:t>tek</w:t>
      </w:r>
      <w:r w:rsidRPr="00872C54">
        <w:softHyphen/>
        <w:t>niska produkter för in vitro-diagnostik gäller detta endast om meddelandet om Euda</w:t>
      </w:r>
      <w:r w:rsidRPr="00872C54">
        <w:softHyphen/>
        <w:t>meds funk</w:t>
      </w:r>
      <w:r w:rsidRPr="00872C54">
        <w:softHyphen/>
        <w:t>tionalitet offentliggörs efter den 26 november 202</w:t>
      </w:r>
      <w:r>
        <w:t>1</w:t>
      </w:r>
      <w:r w:rsidRPr="00872C54">
        <w:t>.</w:t>
      </w:r>
    </w:p>
    <w:p w14:paraId="1B9563FE" w14:textId="77777777" w:rsidR="008539B5" w:rsidRDefault="008539B5" w:rsidP="008539B5">
      <w:pPr>
        <w:pStyle w:val="Brdtextmedindrag"/>
      </w:pPr>
      <w:bookmarkStart w:id="969" w:name="_Hlk61269839"/>
      <w:bookmarkEnd w:id="967"/>
      <w:r>
        <w:t>14. Bestämmelsen i 4 § den upphävda lagen ska fortsätta att gälla fram till den 26 maj 2022 vad gäller möjligheten att meddela före</w:t>
      </w:r>
      <w:r>
        <w:softHyphen/>
        <w:t>skrifter om att den lagen ska gälla även för produkter som i fråga om användningen står nära medicin</w:t>
      </w:r>
      <w:r>
        <w:softHyphen/>
        <w:t xml:space="preserve">tekniska produkter. </w:t>
      </w:r>
    </w:p>
    <w:p w14:paraId="4D29C2EA" w14:textId="77777777" w:rsidR="008539B5" w:rsidRDefault="008539B5" w:rsidP="008539B5">
      <w:pPr>
        <w:pStyle w:val="Brdtextmedindrag"/>
      </w:pPr>
      <w:bookmarkStart w:id="970" w:name="_Hlk19539616"/>
      <w:r>
        <w:t>15. En medicinteknisk produkt som inte är en medicinteknisk pro</w:t>
      </w:r>
      <w:r>
        <w:softHyphen/>
        <w:t>dukt för in vitro-diagnostik och som i enlighet med ett tillstånd som har meddelats med stöd av bestämmelsen i 4 § den upphävda lagen om att den lagen helt eller delvis inte ska gälla för produkten har släppts ut på marknaden eller tagits i bruk före den 26 maj 2021 får fortsätta att tillhandahållas så länge som det tillståndet gäller. Detsamma gäller för en medicinteknisk produkt för in vitro-diagnostik som har släppts ut på marknaden eller tagits i bruk före den 26 maj 2022.</w:t>
      </w:r>
      <w:bookmarkEnd w:id="970"/>
    </w:p>
    <w:p w14:paraId="56277B53" w14:textId="77777777" w:rsidR="008539B5" w:rsidRDefault="008539B5" w:rsidP="008539B5">
      <w:pPr>
        <w:pStyle w:val="Brdtextmedindrag"/>
      </w:pPr>
      <w:bookmarkStart w:id="971" w:name="_Hlk21693273"/>
      <w:bookmarkStart w:id="972" w:name="_Hlk20241373"/>
      <w:bookmarkStart w:id="973" w:name="_Hlk20241622"/>
      <w:bookmarkStart w:id="974" w:name="_Hlk57651902"/>
      <w:bookmarkStart w:id="975" w:name="_Hlk20250172"/>
      <w:bookmarkEnd w:id="964"/>
      <w:bookmarkEnd w:id="965"/>
      <w:bookmarkEnd w:id="969"/>
      <w:bookmarkEnd w:id="971"/>
      <w:bookmarkEnd w:id="972"/>
      <w:bookmarkEnd w:id="973"/>
      <w:bookmarkEnd w:id="974"/>
      <w:r>
        <w:t>16. Regeringen eller den myndighet som regeringen bestämmer får meddela före</w:t>
      </w:r>
      <w:r>
        <w:softHyphen/>
        <w:t>skrifter om rapportering av händelser när det gäller produkter som har släppts ut på marknaden i enlighet med den upphävda lagen.</w:t>
      </w:r>
    </w:p>
    <w:p w14:paraId="43B303B5" w14:textId="77777777" w:rsidR="008539B5" w:rsidRDefault="008539B5" w:rsidP="008539B5">
      <w:pPr>
        <w:pStyle w:val="Brdtextmedindrag"/>
      </w:pPr>
      <w:bookmarkStart w:id="976" w:name="_Hlk21697285"/>
      <w:r>
        <w:t>17. En medicinteknisk produkt som inte är en medicinteknisk pro</w:t>
      </w:r>
      <w:r>
        <w:softHyphen/>
        <w:t>dukt för in vitro-diagnostik och som är tillverkad av derivat av vävnader eller celler från människa och där deri</w:t>
      </w:r>
      <w:r>
        <w:softHyphen/>
        <w:t>vat</w:t>
      </w:r>
      <w:r>
        <w:softHyphen/>
        <w:t xml:space="preserve">en är icke-viabla eller har gjorts icke-viabla och som har släppts ut på marknaden eller tagits i bruk före den 26 maj 2021 får även i fortsättningen släppas ut på marknaden eller tas i bruk. </w:t>
      </w:r>
    </w:p>
    <w:p w14:paraId="45A20774" w14:textId="77777777" w:rsidR="008539B5" w:rsidRDefault="008539B5" w:rsidP="008539B5">
      <w:pPr>
        <w:pStyle w:val="Brdtextmedindrag"/>
      </w:pPr>
      <w:r>
        <w:t xml:space="preserve">18. En klinisk </w:t>
      </w:r>
      <w:bookmarkStart w:id="977" w:name="_Hlk63440051"/>
      <w:r>
        <w:t xml:space="preserve">prövning </w:t>
      </w:r>
      <w:bookmarkEnd w:id="977"/>
      <w:r>
        <w:t>som har inletts före den 26 maj 2021 får fortsätta att genom</w:t>
      </w:r>
      <w:r>
        <w:softHyphen/>
        <w:t>föras enligt den upphävda lagen. Från och med den 26 maj 2021 ska dock allvarliga negativa händelser och pro</w:t>
      </w:r>
      <w:r>
        <w:softHyphen/>
        <w:t>dukt</w:t>
      </w:r>
      <w:r>
        <w:softHyphen/>
        <w:t xml:space="preserve">fel rapporteras i enlighet med förordning (EU) 2017/745. </w:t>
      </w:r>
    </w:p>
    <w:p w14:paraId="7404B8AA" w14:textId="77777777" w:rsidR="008539B5" w:rsidRDefault="008539B5" w:rsidP="008539B5">
      <w:pPr>
        <w:pStyle w:val="Brdtextmedindrag"/>
      </w:pPr>
      <w:bookmarkStart w:id="978" w:name="_Hlk62741592"/>
      <w:r>
        <w:t>19. </w:t>
      </w:r>
      <w:bookmarkStart w:id="979" w:name="_Hlk63521059"/>
      <w:r>
        <w:t>Bestämmelserna om tillsyn,</w:t>
      </w:r>
      <w:r w:rsidRPr="005F7C7A">
        <w:t xml:space="preserve"> straff, förverka</w:t>
      </w:r>
      <w:r>
        <w:t>n</w:t>
      </w:r>
      <w:r w:rsidRPr="005F7C7A">
        <w:t>de</w:t>
      </w:r>
      <w:r>
        <w:t xml:space="preserve">, tystnadsplikt </w:t>
      </w:r>
      <w:r w:rsidRPr="005F7C7A">
        <w:t>och av</w:t>
      </w:r>
      <w:r>
        <w:softHyphen/>
      </w:r>
      <w:r w:rsidRPr="005F7C7A">
        <w:t>gift</w:t>
      </w:r>
      <w:r>
        <w:softHyphen/>
      </w:r>
      <w:r w:rsidRPr="005F7C7A">
        <w:t xml:space="preserve">er i </w:t>
      </w:r>
      <w:r>
        <w:t xml:space="preserve">den upphävda lagen </w:t>
      </w:r>
      <w:r w:rsidRPr="005F7C7A">
        <w:t xml:space="preserve">ska fortsätta att </w:t>
      </w:r>
      <w:r>
        <w:t xml:space="preserve">gälla </w:t>
      </w:r>
      <w:r w:rsidRPr="005F7C7A">
        <w:t>så länge som bestämmelser i den lagen ska tillämpas</w:t>
      </w:r>
      <w:bookmarkEnd w:id="979"/>
      <w:r w:rsidRPr="005F7C7A">
        <w:t>.</w:t>
      </w:r>
    </w:p>
    <w:bookmarkEnd w:id="978"/>
    <w:p w14:paraId="742D558E" w14:textId="77777777" w:rsidR="008539B5" w:rsidRDefault="008539B5" w:rsidP="008539B5">
      <w:pPr>
        <w:pStyle w:val="Brdtextmedindrag"/>
      </w:pPr>
    </w:p>
    <w:bookmarkEnd w:id="975"/>
    <w:bookmarkEnd w:id="976"/>
    <w:p w14:paraId="24AD3FB9" w14:textId="77777777" w:rsidR="008539B5" w:rsidRDefault="008539B5" w:rsidP="008539B5">
      <w:pPr>
        <w:spacing w:line="0" w:lineRule="auto"/>
        <w:rPr>
          <w:rFonts w:ascii="TradeGothic" w:hAnsi="TradeGothic"/>
          <w:b/>
          <w:sz w:val="25"/>
          <w:highlight w:val="lightGray"/>
        </w:rPr>
      </w:pPr>
    </w:p>
    <w:p w14:paraId="15961556" w14:textId="77777777" w:rsidR="008539B5" w:rsidRDefault="008539B5" w:rsidP="008539B5">
      <w:pPr>
        <w:pStyle w:val="Rubrik2"/>
        <w:spacing w:before="0"/>
        <w:sectPr w:rsidR="008539B5" w:rsidSect="00155500">
          <w:headerReference w:type="even" r:id="rId463"/>
          <w:headerReference w:type="default" r:id="rId464"/>
          <w:footerReference w:type="even" r:id="rId465"/>
          <w:footerReference w:type="default" r:id="rId466"/>
          <w:headerReference w:type="first" r:id="rId467"/>
          <w:footerReference w:type="first" r:id="rId468"/>
          <w:pgSz w:w="9356" w:h="13721" w:code="9"/>
          <w:pgMar w:top="794" w:right="2438" w:bottom="1191" w:left="1021" w:header="0" w:footer="709" w:gutter="0"/>
          <w:cols w:space="708"/>
          <w:docGrid w:linePitch="360"/>
        </w:sectPr>
      </w:pPr>
      <w:bookmarkStart w:id="980" w:name="_Toc65132603"/>
    </w:p>
    <w:p w14:paraId="257258E7" w14:textId="7505FC49" w:rsidR="008539B5" w:rsidRPr="0047042D" w:rsidRDefault="008539B5" w:rsidP="008539B5">
      <w:pPr>
        <w:pStyle w:val="Rubrik2utannumrering"/>
        <w:spacing w:before="0"/>
      </w:pPr>
      <w:r>
        <w:t>1.2</w:t>
      </w:r>
      <w:r>
        <w:tab/>
      </w:r>
      <w:r w:rsidRPr="0047042D">
        <w:t xml:space="preserve">Förslag till lag om ändring i </w:t>
      </w:r>
      <w:r w:rsidRPr="00CF1963">
        <w:t>lagen</w:t>
      </w:r>
      <w:r w:rsidRPr="0047042D">
        <w:t xml:space="preserve"> (2021:000) med kompletterande bestämmelser till EU:s förordning om medicintekniska produkter</w:t>
      </w:r>
      <w:bookmarkEnd w:id="980"/>
    </w:p>
    <w:p w14:paraId="2EC94E57" w14:textId="77777777" w:rsidR="008539B5" w:rsidRDefault="008539B5" w:rsidP="008539B5">
      <w:pPr>
        <w:pStyle w:val="Brdtextmedindrag"/>
        <w:ind w:firstLine="0"/>
      </w:pPr>
      <w:r>
        <w:t>Härigenom föreskrivs att 1 kap. 2 § och 7 kap. 10 och 14 §§ lagen (2021:000) med kom</w:t>
      </w:r>
      <w:r>
        <w:softHyphen/>
        <w:t>plett</w:t>
      </w:r>
      <w:r>
        <w:softHyphen/>
        <w:t>erande bestämmelser till EU:s förordning om medicin</w:t>
      </w:r>
      <w:r>
        <w:softHyphen/>
        <w:t>tek</w:t>
      </w:r>
      <w:r>
        <w:softHyphen/>
        <w:t xml:space="preserve">niska produkter ska ha följande lydelse. </w:t>
      </w:r>
    </w:p>
    <w:p w14:paraId="7BCF30D3"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49408E" w14:paraId="5BCB4361" w14:textId="77777777" w:rsidTr="008539B5">
        <w:tc>
          <w:tcPr>
            <w:tcW w:w="2500" w:type="pct"/>
            <w:shd w:val="clear" w:color="auto" w:fill="auto"/>
            <w:tcMar>
              <w:left w:w="0" w:type="dxa"/>
            </w:tcMar>
          </w:tcPr>
          <w:p w14:paraId="56910AF5" w14:textId="77777777" w:rsidR="008539B5" w:rsidRPr="0049408E" w:rsidRDefault="008539B5" w:rsidP="008539B5">
            <w:pPr>
              <w:pStyle w:val="Brdtext"/>
              <w:rPr>
                <w:i/>
              </w:rPr>
            </w:pPr>
            <w:r>
              <w:rPr>
                <w:i/>
              </w:rPr>
              <w:t>L</w:t>
            </w:r>
            <w:r w:rsidRPr="0049408E">
              <w:rPr>
                <w:i/>
              </w:rPr>
              <w:t>ydelse</w:t>
            </w:r>
            <w:r>
              <w:rPr>
                <w:i/>
              </w:rPr>
              <w:t xml:space="preserve"> enligt avsnitt 2.1</w:t>
            </w:r>
          </w:p>
        </w:tc>
        <w:tc>
          <w:tcPr>
            <w:tcW w:w="2500" w:type="pct"/>
            <w:shd w:val="clear" w:color="auto" w:fill="auto"/>
            <w:tcMar>
              <w:right w:w="0" w:type="dxa"/>
            </w:tcMar>
          </w:tcPr>
          <w:p w14:paraId="155E4009" w14:textId="77777777" w:rsidR="008539B5" w:rsidRPr="0049408E" w:rsidRDefault="008539B5" w:rsidP="008539B5">
            <w:pPr>
              <w:pStyle w:val="Brdtext"/>
              <w:rPr>
                <w:i/>
              </w:rPr>
            </w:pPr>
            <w:r w:rsidRPr="0049408E">
              <w:rPr>
                <w:i/>
              </w:rPr>
              <w:t>Föreslagen lydelse</w:t>
            </w:r>
          </w:p>
        </w:tc>
      </w:tr>
    </w:tbl>
    <w:p w14:paraId="1FE4BD3A" w14:textId="77777777" w:rsidR="008539B5" w:rsidRDefault="008539B5" w:rsidP="00D90AD8">
      <w:pPr>
        <w:pStyle w:val="Rubrik3utannumrering"/>
        <w:spacing w:before="120" w:after="0"/>
        <w:jc w:val="center"/>
      </w:pPr>
      <w:r>
        <w:t>1 kap.</w:t>
      </w:r>
    </w:p>
    <w:p w14:paraId="253C1D82" w14:textId="77777777" w:rsidR="008539B5" w:rsidRDefault="008539B5" w:rsidP="008539B5">
      <w:pPr>
        <w:pStyle w:val="Brdtext"/>
        <w:jc w:val="center"/>
        <w:rPr>
          <w:b/>
          <w:bCs/>
        </w:rPr>
      </w:pPr>
      <w:r w:rsidRPr="009F5C54">
        <w:rPr>
          <w:b/>
          <w:bCs/>
        </w:rPr>
        <w:t>2 §</w:t>
      </w:r>
    </w:p>
    <w:p w14:paraId="0E44C9FD" w14:textId="77777777" w:rsidR="008539B5" w:rsidRDefault="008539B5" w:rsidP="008539B5">
      <w:pPr>
        <w:pStyle w:val="Brdtext"/>
      </w:pPr>
      <w:bookmarkStart w:id="981" w:name="_Hlk58333330"/>
      <w:r w:rsidRPr="00E656ED">
        <w:t xml:space="preserve">Termer och uttryck i denna lag har samma betydelse som i </w:t>
      </w:r>
      <w:r w:rsidRPr="0003097D">
        <w:t>för</w:t>
      </w:r>
      <w:r>
        <w:softHyphen/>
      </w:r>
      <w:r w:rsidRPr="0003097D">
        <w:t>ord</w:t>
      </w:r>
      <w:r>
        <w:softHyphen/>
      </w:r>
      <w:r w:rsidRPr="0003097D">
        <w:t>ning (EU) 2017/745.</w:t>
      </w:r>
    </w:p>
    <w:p w14:paraId="0005A683" w14:textId="77777777" w:rsidR="008539B5" w:rsidRDefault="008539B5" w:rsidP="008539B5">
      <w:pPr>
        <w:pStyle w:val="Brdtextmedindrag"/>
      </w:pPr>
      <w:r w:rsidRPr="00977E06">
        <w:t xml:space="preserve">Med produkter avses i denna lag, om inte annat anges,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58A6E21F" w14:textId="77777777" w:rsidTr="008539B5">
        <w:tc>
          <w:tcPr>
            <w:tcW w:w="2500" w:type="pct"/>
            <w:shd w:val="clear" w:color="auto" w:fill="auto"/>
            <w:tcMar>
              <w:left w:w="0" w:type="dxa"/>
            </w:tcMar>
          </w:tcPr>
          <w:p w14:paraId="73D19A85" w14:textId="77777777" w:rsidR="008539B5" w:rsidRDefault="008539B5" w:rsidP="008539B5">
            <w:pPr>
              <w:pStyle w:val="Brdtextmedindrag"/>
            </w:pPr>
            <w:r>
              <w:t>– </w:t>
            </w:r>
            <w:r w:rsidRPr="00977E06">
              <w:t>med</w:t>
            </w:r>
            <w:r>
              <w:softHyphen/>
            </w:r>
            <w:r w:rsidRPr="00977E06">
              <w:t>icin</w:t>
            </w:r>
            <w:r>
              <w:softHyphen/>
            </w:r>
            <w:r w:rsidRPr="00977E06">
              <w:t>tekni</w:t>
            </w:r>
            <w:r>
              <w:softHyphen/>
            </w:r>
            <w:r w:rsidRPr="00977E06">
              <w:t xml:space="preserve">ska produkter, </w:t>
            </w:r>
            <w:r w:rsidRPr="009F5C54">
              <w:rPr>
                <w:i/>
                <w:iCs/>
              </w:rPr>
              <w:t>och</w:t>
            </w:r>
          </w:p>
          <w:p w14:paraId="4B21E398"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w:t>
            </w:r>
          </w:p>
        </w:tc>
        <w:tc>
          <w:tcPr>
            <w:tcW w:w="2500" w:type="pct"/>
            <w:shd w:val="clear" w:color="auto" w:fill="auto"/>
            <w:tcMar>
              <w:right w:w="0" w:type="dxa"/>
            </w:tcMar>
          </w:tcPr>
          <w:p w14:paraId="6E25089F" w14:textId="77777777" w:rsidR="008539B5" w:rsidRDefault="008539B5" w:rsidP="008539B5">
            <w:pPr>
              <w:pStyle w:val="Brdtextmedindrag"/>
            </w:pPr>
            <w:bookmarkStart w:id="982" w:name="_Hlk58333404"/>
            <w:r>
              <w:t>– </w:t>
            </w:r>
            <w:r w:rsidRPr="00977E06">
              <w:t>med</w:t>
            </w:r>
            <w:r>
              <w:softHyphen/>
            </w:r>
            <w:r w:rsidRPr="00977E06">
              <w:t>icin</w:t>
            </w:r>
            <w:r>
              <w:softHyphen/>
            </w:r>
            <w:r w:rsidRPr="00977E06">
              <w:t>tekni</w:t>
            </w:r>
            <w:r>
              <w:softHyphen/>
            </w:r>
            <w:r w:rsidRPr="00977E06">
              <w:t xml:space="preserve">ska produkter, </w:t>
            </w:r>
          </w:p>
          <w:p w14:paraId="1DC8A3C4" w14:textId="77777777" w:rsidR="008539B5" w:rsidRDefault="008539B5" w:rsidP="008539B5">
            <w:pPr>
              <w:pStyle w:val="Brdtextmedindrag"/>
            </w:pPr>
            <w:r>
              <w:t>– </w:t>
            </w:r>
            <w:r w:rsidRPr="00977E06">
              <w:t>tillbehör till medicintekniska pro</w:t>
            </w:r>
            <w:r>
              <w:softHyphen/>
            </w:r>
            <w:r w:rsidRPr="00977E06">
              <w:t>dukt</w:t>
            </w:r>
            <w:r>
              <w:softHyphen/>
            </w:r>
            <w:r w:rsidRPr="00977E06">
              <w:t>er</w:t>
            </w:r>
            <w:r>
              <w:t>,</w:t>
            </w:r>
            <w:r w:rsidRPr="00977E06">
              <w:t xml:space="preserve"> </w:t>
            </w:r>
            <w:r w:rsidRPr="009F5C54">
              <w:rPr>
                <w:i/>
                <w:iCs/>
              </w:rPr>
              <w:t>och</w:t>
            </w:r>
          </w:p>
          <w:p w14:paraId="353F4E2D" w14:textId="77777777" w:rsidR="008539B5" w:rsidRDefault="008539B5" w:rsidP="008539B5">
            <w:pPr>
              <w:pStyle w:val="Brdtextmedindrag"/>
            </w:pPr>
            <w:r w:rsidRPr="009F5C54">
              <w:rPr>
                <w:i/>
                <w:iCs/>
              </w:rPr>
              <w:t>– pro</w:t>
            </w:r>
            <w:r w:rsidRPr="009F5C54">
              <w:rPr>
                <w:i/>
                <w:iCs/>
              </w:rPr>
              <w:softHyphen/>
              <w:t>dukter som anges i bilaga XVI till förordning (EU) 2017/745</w:t>
            </w:r>
            <w:r w:rsidRPr="00977E06">
              <w:t>.</w:t>
            </w:r>
            <w:r>
              <w:t xml:space="preserve"> </w:t>
            </w:r>
            <w:bookmarkEnd w:id="982"/>
          </w:p>
        </w:tc>
      </w:tr>
    </w:tbl>
    <w:bookmarkEnd w:id="981"/>
    <w:p w14:paraId="153DADEF" w14:textId="77777777" w:rsidR="008539B5" w:rsidRDefault="008539B5" w:rsidP="00D90AD8">
      <w:pPr>
        <w:pStyle w:val="Rubrik3utannumrering"/>
        <w:spacing w:before="120" w:after="0"/>
        <w:jc w:val="center"/>
      </w:pPr>
      <w:r>
        <w:t>7 kap.</w:t>
      </w:r>
    </w:p>
    <w:p w14:paraId="7A466829" w14:textId="77777777" w:rsidR="008539B5" w:rsidRDefault="008539B5" w:rsidP="008539B5">
      <w:pPr>
        <w:pStyle w:val="Brdtext"/>
        <w:jc w:val="center"/>
        <w:rPr>
          <w:b/>
          <w:bCs/>
        </w:rPr>
      </w:pPr>
      <w:r w:rsidRPr="004257E2">
        <w:rPr>
          <w:b/>
          <w:bCs/>
        </w:rPr>
        <w:t>10 §</w:t>
      </w:r>
    </w:p>
    <w:p w14:paraId="7A16F1E4" w14:textId="77777777" w:rsidR="008539B5" w:rsidRDefault="008539B5" w:rsidP="008539B5">
      <w:pPr>
        <w:pStyle w:val="Brdtext"/>
      </w:pPr>
      <w:bookmarkStart w:id="983" w:name="_Hlk58333451"/>
      <w:r w:rsidRPr="007A470D">
        <w:t xml:space="preserve">Regeringen eller den myndighet som regeringen bestämmer får meddela föreskrifter om att </w:t>
      </w:r>
    </w:p>
    <w:p w14:paraId="5D4AA18D" w14:textId="77777777" w:rsidR="008539B5" w:rsidRPr="004257E2" w:rsidRDefault="008539B5" w:rsidP="008539B5">
      <w:pPr>
        <w:pStyle w:val="Brdtextmedindrag"/>
      </w:pPr>
      <w:r>
        <w:t>1. </w:t>
      </w:r>
      <w:r w:rsidRPr="007A470D">
        <w:t>hälso- och sjukvård</w:t>
      </w:r>
      <w:r>
        <w:t xml:space="preserve">institutioner </w:t>
      </w:r>
      <w:r w:rsidRPr="007A470D">
        <w:t xml:space="preserve">ska lagra och förvara </w:t>
      </w:r>
      <w:r>
        <w:t>den unika produktidentifieringen (</w:t>
      </w:r>
      <w:r w:rsidRPr="007A470D">
        <w:t>UDI</w:t>
      </w:r>
      <w:r>
        <w:t>)</w:t>
      </w:r>
      <w:r w:rsidRPr="007A470D">
        <w:t xml:space="preserve"> även för produkter </w:t>
      </w:r>
      <w:r>
        <w:t xml:space="preserve">som inte är </w:t>
      </w:r>
      <w:r w:rsidRPr="007A470D">
        <w:t>implantat i klass III och som har levererats till dem</w:t>
      </w:r>
      <w:r>
        <w:t xml:space="preserve">, och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27D980D2" w14:textId="77777777" w:rsidTr="008539B5">
        <w:tc>
          <w:tcPr>
            <w:tcW w:w="2500" w:type="pct"/>
            <w:shd w:val="clear" w:color="auto" w:fill="auto"/>
            <w:tcMar>
              <w:left w:w="0" w:type="dxa"/>
            </w:tcMar>
          </w:tcPr>
          <w:bookmarkEnd w:id="983"/>
          <w:p w14:paraId="13248374" w14:textId="77777777" w:rsidR="008539B5" w:rsidRDefault="008539B5" w:rsidP="008539B5">
            <w:pPr>
              <w:pStyle w:val="Brdtextmedindrag"/>
            </w:pPr>
            <w:r>
              <w:t>2. </w:t>
            </w:r>
            <w:r w:rsidRPr="007A470D">
              <w:t>hälso- och sjukvårdspersonal ska lagra och förvara UDI för produkter som har levererats till dem.</w:t>
            </w:r>
          </w:p>
        </w:tc>
        <w:tc>
          <w:tcPr>
            <w:tcW w:w="2500" w:type="pct"/>
            <w:shd w:val="clear" w:color="auto" w:fill="auto"/>
            <w:tcMar>
              <w:right w:w="0" w:type="dxa"/>
            </w:tcMar>
          </w:tcPr>
          <w:p w14:paraId="7AD3BBD3" w14:textId="77777777" w:rsidR="008539B5" w:rsidRDefault="008539B5" w:rsidP="008539B5">
            <w:pPr>
              <w:pStyle w:val="Brdtextmedindrag"/>
            </w:pPr>
            <w:bookmarkStart w:id="984" w:name="_Hlk58333459"/>
            <w:r>
              <w:t>2. </w:t>
            </w:r>
            <w:r w:rsidRPr="007A470D">
              <w:t>hälso- och sjukvårdspersonal</w:t>
            </w:r>
            <w:r w:rsidRPr="004257E2">
              <w:rPr>
                <w:i/>
                <w:iCs/>
              </w:rPr>
              <w:t xml:space="preserve"> och inrättningar som använder en pro</w:t>
            </w:r>
            <w:r>
              <w:rPr>
                <w:i/>
                <w:iCs/>
              </w:rPr>
              <w:softHyphen/>
            </w:r>
            <w:r w:rsidRPr="004257E2">
              <w:rPr>
                <w:i/>
                <w:iCs/>
              </w:rPr>
              <w:t>dukt som omfattas av bilaga XVI till förordning (EU) 2017/745</w:t>
            </w:r>
            <w:r>
              <w:t xml:space="preserve"> </w:t>
            </w:r>
            <w:r w:rsidRPr="007A470D">
              <w:t>ska lagra och förvara UDI för produkter som har levererats till dem.</w:t>
            </w:r>
            <w:bookmarkEnd w:id="984"/>
          </w:p>
        </w:tc>
      </w:tr>
    </w:tbl>
    <w:p w14:paraId="5E2FB2CE" w14:textId="77777777" w:rsidR="008539B5" w:rsidRDefault="008539B5" w:rsidP="008539B5">
      <w:pPr>
        <w:pStyle w:val="Brdtext"/>
        <w:jc w:val="center"/>
        <w:rPr>
          <w:b/>
        </w:rPr>
      </w:pPr>
    </w:p>
    <w:p w14:paraId="66EB83B7" w14:textId="77777777" w:rsidR="008539B5" w:rsidRPr="003A15FE" w:rsidRDefault="008539B5" w:rsidP="008539B5">
      <w:pPr>
        <w:pStyle w:val="Brdtext"/>
        <w:jc w:val="center"/>
        <w:rPr>
          <w:b/>
        </w:rPr>
      </w:pPr>
      <w:r w:rsidRPr="003A15FE">
        <w:rPr>
          <w:b/>
        </w:rPr>
        <w:t>1</w:t>
      </w:r>
      <w:r>
        <w:rPr>
          <w:b/>
        </w:rPr>
        <w:t>4</w:t>
      </w:r>
      <w:r w:rsidRPr="003A15FE">
        <w:rPr>
          <w:b/>
        </w:rPr>
        <w:t xml:space="preserve"> §</w:t>
      </w:r>
    </w:p>
    <w:tbl>
      <w:tblPr>
        <w:tblW w:w="5000" w:type="pct"/>
        <w:tblLook w:val="0000" w:firstRow="0" w:lastRow="0" w:firstColumn="0" w:lastColumn="0" w:noHBand="0" w:noVBand="0"/>
      </w:tblPr>
      <w:tblGrid>
        <w:gridCol w:w="2948"/>
        <w:gridCol w:w="2949"/>
      </w:tblGrid>
      <w:tr w:rsidR="008539B5" w14:paraId="5CEA7A8C" w14:textId="77777777" w:rsidTr="008539B5">
        <w:tc>
          <w:tcPr>
            <w:tcW w:w="2500" w:type="pct"/>
            <w:shd w:val="clear" w:color="auto" w:fill="auto"/>
            <w:tcMar>
              <w:left w:w="0" w:type="dxa"/>
            </w:tcMar>
          </w:tcPr>
          <w:p w14:paraId="7428FF7C" w14:textId="77777777" w:rsidR="008539B5" w:rsidRDefault="008539B5" w:rsidP="008539B5">
            <w:pPr>
              <w:pStyle w:val="Brdtextmedindrag"/>
              <w:ind w:firstLine="0"/>
            </w:pPr>
            <w:r w:rsidRPr="007A470D">
              <w:t>Regeringen eller den myn</w:t>
            </w:r>
            <w:r>
              <w:softHyphen/>
            </w:r>
            <w:r w:rsidRPr="007A470D">
              <w:t>dig</w:t>
            </w:r>
            <w:r>
              <w:softHyphen/>
            </w:r>
            <w:r w:rsidRPr="007A470D">
              <w:t>het som regeringen bestäm</w:t>
            </w:r>
            <w:r>
              <w:softHyphen/>
            </w:r>
            <w:r w:rsidRPr="007A470D">
              <w:t>mer får meddela föreskrifter om användning av pro</w:t>
            </w:r>
            <w:r>
              <w:softHyphen/>
            </w:r>
            <w:r w:rsidRPr="007A470D">
              <w:t>dukter i verk</w:t>
            </w:r>
            <w:r>
              <w:softHyphen/>
            </w:r>
            <w:r w:rsidRPr="007A470D">
              <w:t>sam</w:t>
            </w:r>
            <w:r>
              <w:softHyphen/>
            </w:r>
            <w:r w:rsidRPr="007A470D">
              <w:t>het som omfattas av hälso- och sjukvårdslagen (2017:30)</w:t>
            </w:r>
            <w:r>
              <w:t xml:space="preserve">, </w:t>
            </w:r>
            <w:r w:rsidRPr="007A470D">
              <w:t>tand</w:t>
            </w:r>
            <w:r>
              <w:softHyphen/>
            </w:r>
            <w:r w:rsidRPr="007A470D">
              <w:t>vårds</w:t>
            </w:r>
            <w:r>
              <w:softHyphen/>
            </w:r>
            <w:r w:rsidRPr="007A470D">
              <w:t>lag</w:t>
            </w:r>
            <w:r>
              <w:softHyphen/>
            </w:r>
            <w:r w:rsidRPr="007A470D">
              <w:t>en (1985:125)</w:t>
            </w:r>
            <w:r>
              <w:t xml:space="preserve"> </w:t>
            </w:r>
            <w:r w:rsidRPr="0038280C">
              <w:rPr>
                <w:i/>
              </w:rPr>
              <w:t>och</w:t>
            </w:r>
            <w:r>
              <w:t xml:space="preserve"> patient</w:t>
            </w:r>
            <w:r>
              <w:softHyphen/>
              <w:t>säkerhetslagen (2010:659</w:t>
            </w:r>
            <w:r w:rsidRPr="007A470D">
              <w:t>).</w:t>
            </w:r>
          </w:p>
        </w:tc>
        <w:tc>
          <w:tcPr>
            <w:tcW w:w="2500" w:type="pct"/>
            <w:shd w:val="clear" w:color="auto" w:fill="auto"/>
            <w:tcMar>
              <w:right w:w="0" w:type="dxa"/>
            </w:tcMar>
          </w:tcPr>
          <w:p w14:paraId="63DE297D" w14:textId="77777777" w:rsidR="008539B5" w:rsidRDefault="008539B5" w:rsidP="008539B5">
            <w:pPr>
              <w:pStyle w:val="Brdtextmedindrag"/>
              <w:ind w:firstLine="0"/>
            </w:pPr>
            <w:bookmarkStart w:id="985" w:name="_Hlk20251112"/>
            <w:r w:rsidRPr="007A470D">
              <w:t xml:space="preserve">Regeringen </w:t>
            </w:r>
            <w:r w:rsidRPr="00562A52">
              <w:t>eller</w:t>
            </w:r>
            <w:r w:rsidRPr="007A470D">
              <w:t xml:space="preserve"> den myn</w:t>
            </w:r>
            <w:r>
              <w:softHyphen/>
            </w:r>
            <w:r w:rsidRPr="007A470D">
              <w:t>dig</w:t>
            </w:r>
            <w:r>
              <w:softHyphen/>
            </w:r>
            <w:r w:rsidRPr="007A470D">
              <w:t>het som regeringen bestäm</w:t>
            </w:r>
            <w:r>
              <w:softHyphen/>
            </w:r>
            <w:r w:rsidRPr="007A470D">
              <w:t>mer får meddela före</w:t>
            </w:r>
            <w:r>
              <w:softHyphen/>
            </w:r>
            <w:r w:rsidRPr="007A470D">
              <w:t>skrifter om an</w:t>
            </w:r>
            <w:r>
              <w:softHyphen/>
            </w:r>
            <w:r w:rsidRPr="007A470D">
              <w:t>vändning av pro</w:t>
            </w:r>
            <w:r>
              <w:softHyphen/>
            </w:r>
            <w:r w:rsidRPr="007A470D">
              <w:t>dukter i verk</w:t>
            </w:r>
            <w:r>
              <w:softHyphen/>
            </w:r>
            <w:r w:rsidRPr="007A470D">
              <w:t>samhet som om</w:t>
            </w:r>
            <w:r>
              <w:softHyphen/>
            </w:r>
            <w:r w:rsidRPr="007A470D">
              <w:t>fattas av hälso- och sjukvårds</w:t>
            </w:r>
            <w:r>
              <w:softHyphen/>
            </w:r>
            <w:r w:rsidRPr="007A470D">
              <w:t>lagen (2017:30)</w:t>
            </w:r>
            <w:r>
              <w:t xml:space="preserve">, </w:t>
            </w:r>
            <w:r w:rsidRPr="007A470D">
              <w:t>tand</w:t>
            </w:r>
            <w:r>
              <w:softHyphen/>
            </w:r>
            <w:r w:rsidRPr="007A470D">
              <w:t>vårdslagen (1985:125)</w:t>
            </w:r>
            <w:r>
              <w:t>, patient</w:t>
            </w:r>
            <w:r>
              <w:softHyphen/>
              <w:t>säker</w:t>
            </w:r>
            <w:r>
              <w:softHyphen/>
              <w:t>hets</w:t>
            </w:r>
            <w:r>
              <w:softHyphen/>
              <w:t>lagen (2010:659</w:t>
            </w:r>
            <w:r w:rsidRPr="007A470D">
              <w:t>)</w:t>
            </w:r>
            <w:r>
              <w:t xml:space="preserve"> </w:t>
            </w:r>
            <w:bookmarkStart w:id="986" w:name="_Hlk51941472"/>
            <w:r w:rsidRPr="0038280C">
              <w:rPr>
                <w:i/>
              </w:rPr>
              <w:t xml:space="preserve">och </w:t>
            </w:r>
            <w:r>
              <w:rPr>
                <w:i/>
              </w:rPr>
              <w:t>lagen (2021:000</w:t>
            </w:r>
            <w:r w:rsidRPr="0038280C">
              <w:rPr>
                <w:i/>
              </w:rPr>
              <w:t>) om estetiska kirurg</w:t>
            </w:r>
            <w:r>
              <w:rPr>
                <w:i/>
              </w:rPr>
              <w:softHyphen/>
            </w:r>
            <w:r w:rsidRPr="0038280C">
              <w:rPr>
                <w:i/>
              </w:rPr>
              <w:t>iska ingrepp och estetiska injektionsbe</w:t>
            </w:r>
            <w:r>
              <w:rPr>
                <w:i/>
              </w:rPr>
              <w:softHyphen/>
            </w:r>
            <w:r w:rsidRPr="0038280C">
              <w:rPr>
                <w:i/>
              </w:rPr>
              <w:t>hand</w:t>
            </w:r>
            <w:r>
              <w:rPr>
                <w:i/>
              </w:rPr>
              <w:softHyphen/>
            </w:r>
            <w:r w:rsidRPr="0038280C">
              <w:rPr>
                <w:i/>
              </w:rPr>
              <w:t>ling</w:t>
            </w:r>
            <w:r>
              <w:rPr>
                <w:i/>
              </w:rPr>
              <w:softHyphen/>
            </w:r>
            <w:r w:rsidRPr="0038280C">
              <w:rPr>
                <w:i/>
              </w:rPr>
              <w:t>ar</w:t>
            </w:r>
            <w:r w:rsidRPr="007A470D">
              <w:t>.</w:t>
            </w:r>
            <w:bookmarkEnd w:id="985"/>
            <w:bookmarkEnd w:id="986"/>
          </w:p>
        </w:tc>
      </w:tr>
    </w:tbl>
    <w:p w14:paraId="2A6C3A68" w14:textId="77777777" w:rsidR="008539B5" w:rsidRDefault="008539B5" w:rsidP="008539B5">
      <w:pPr>
        <w:pStyle w:val="Slutstreck"/>
      </w:pPr>
      <w:r w:rsidRPr="00660EEA">
        <w:t>                      </w:t>
      </w:r>
    </w:p>
    <w:p w14:paraId="2634DFAA" w14:textId="365DB950" w:rsidR="008539B5" w:rsidRDefault="008539B5" w:rsidP="008539B5">
      <w:pPr>
        <w:pStyle w:val="Brdtextmedindrag"/>
      </w:pPr>
      <w:bookmarkStart w:id="987" w:name="_Hlk21350054"/>
      <w:r>
        <w:t xml:space="preserve">Denna lag träder i kraft den dag som regeringen bestämmer. </w:t>
      </w:r>
    </w:p>
    <w:bookmarkEnd w:id="987"/>
    <w:p w14:paraId="0D4F2DE2" w14:textId="77777777" w:rsidR="008539B5" w:rsidRDefault="008539B5" w:rsidP="008539B5">
      <w:pPr>
        <w:spacing w:line="0" w:lineRule="auto"/>
        <w:rPr>
          <w:rFonts w:ascii="OrigGarmnd BT" w:hAnsi="OrigGarmnd BT"/>
        </w:rPr>
      </w:pPr>
    </w:p>
    <w:p w14:paraId="2B5FDBE5" w14:textId="77777777" w:rsidR="008539B5" w:rsidRDefault="008539B5" w:rsidP="008539B5">
      <w:pPr>
        <w:pStyle w:val="Rubrik2"/>
        <w:spacing w:before="0"/>
        <w:sectPr w:rsidR="008539B5" w:rsidSect="008539B5">
          <w:headerReference w:type="even" r:id="rId469"/>
          <w:headerReference w:type="default" r:id="rId470"/>
          <w:footerReference w:type="even" r:id="rId471"/>
          <w:footerReference w:type="default" r:id="rId472"/>
          <w:footerReference w:type="first" r:id="rId473"/>
          <w:pgSz w:w="9356" w:h="13721" w:code="9"/>
          <w:pgMar w:top="794" w:right="2438" w:bottom="1191" w:left="1021" w:header="0" w:footer="709" w:gutter="0"/>
          <w:cols w:space="708"/>
          <w:docGrid w:linePitch="360"/>
        </w:sectPr>
      </w:pPr>
      <w:bookmarkStart w:id="988" w:name="_Toc65132604"/>
      <w:bookmarkStart w:id="989" w:name="_Hlk20251519"/>
    </w:p>
    <w:p w14:paraId="319FF91D" w14:textId="3C72FAE0" w:rsidR="008539B5" w:rsidRPr="0047042D" w:rsidRDefault="008539B5" w:rsidP="008539B5">
      <w:pPr>
        <w:pStyle w:val="Rubrik2utannumrering"/>
        <w:spacing w:before="0"/>
      </w:pPr>
      <w:r>
        <w:t>1.3</w:t>
      </w:r>
      <w:r>
        <w:tab/>
      </w:r>
      <w:r w:rsidRPr="0047042D">
        <w:t>Förslag till lag om ändring i lagen (2021:000) med kompletterande bestämmelser till EU:s förordning om medicintekniska produkter</w:t>
      </w:r>
      <w:bookmarkEnd w:id="988"/>
    </w:p>
    <w:bookmarkEnd w:id="989"/>
    <w:p w14:paraId="6124A859" w14:textId="77777777" w:rsidR="008539B5" w:rsidRDefault="008539B5" w:rsidP="008539B5">
      <w:pPr>
        <w:pStyle w:val="Brdtextmedindrag"/>
        <w:ind w:firstLine="0"/>
      </w:pPr>
      <w:r>
        <w:t>Härigenom föreskrivs i fråga om lagen (2021:000) med kom</w:t>
      </w:r>
      <w:r>
        <w:softHyphen/>
        <w:t>plett</w:t>
      </w:r>
      <w:r>
        <w:softHyphen/>
        <w:t>er</w:t>
      </w:r>
      <w:r>
        <w:softHyphen/>
        <w:t>an</w:t>
      </w:r>
      <w:r>
        <w:softHyphen/>
        <w:t>de bestämmelser till EU:s förordning om medicintekniska pro</w:t>
      </w:r>
      <w:r>
        <w:softHyphen/>
        <w:t>dukt</w:t>
      </w:r>
      <w:r>
        <w:softHyphen/>
        <w:t xml:space="preserve">er </w:t>
      </w:r>
    </w:p>
    <w:p w14:paraId="565B3DDD" w14:textId="77777777" w:rsidR="008539B5" w:rsidRDefault="008539B5" w:rsidP="008539B5">
      <w:pPr>
        <w:pStyle w:val="Brdtextmedindrag"/>
      </w:pPr>
      <w:r w:rsidRPr="00AA7B4B">
        <w:rPr>
          <w:i/>
        </w:rPr>
        <w:t>dels</w:t>
      </w:r>
      <w:r>
        <w:t xml:space="preserve"> att rubriken till lagen samt 1 kap. 1 och 2 §§, 2 kap. 1–5 §§, 3 kap. 1–5 §§, 4 kap. 1 §, 5 kap. 1, 2 och 5 §§, 6 kap. 1 §, 7 kap. 1, 3, 5, 7, 12, 13, 16 och 17 §§, rubriken till 2 kap. och rubrikerna närmast före 2 kap. 4 § och 7 kap. 12 § ska ha följande lydelse,</w:t>
      </w:r>
    </w:p>
    <w:p w14:paraId="056137D5" w14:textId="77777777" w:rsidR="008539B5" w:rsidRDefault="008539B5" w:rsidP="008539B5">
      <w:pPr>
        <w:pStyle w:val="Brdtextmedindrag"/>
      </w:pPr>
      <w:r w:rsidRPr="00AA7B4B">
        <w:rPr>
          <w:i/>
        </w:rPr>
        <w:t>dels</w:t>
      </w:r>
      <w:r>
        <w:t xml:space="preserve"> att det ska införas en ny paragraf, 7 kap. 5 a §, och närmast före 7 kap. 5 a § en ny rubrik av följande lydelse.</w:t>
      </w:r>
    </w:p>
    <w:p w14:paraId="7DA7931C" w14:textId="77777777" w:rsidR="008539B5" w:rsidRPr="00AA7B4B"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255322A1" w14:textId="77777777" w:rsidTr="008539B5">
        <w:tc>
          <w:tcPr>
            <w:tcW w:w="2500" w:type="pct"/>
            <w:shd w:val="clear" w:color="auto" w:fill="auto"/>
            <w:tcMar>
              <w:left w:w="0" w:type="dxa"/>
            </w:tcMar>
          </w:tcPr>
          <w:p w14:paraId="20C383DF" w14:textId="77777777" w:rsidR="008539B5" w:rsidRPr="0049408E" w:rsidRDefault="008539B5" w:rsidP="008539B5">
            <w:pPr>
              <w:pStyle w:val="Brdtext"/>
              <w:rPr>
                <w:i/>
              </w:rPr>
            </w:pPr>
            <w:r w:rsidRPr="00276A34">
              <w:rPr>
                <w:i/>
              </w:rPr>
              <w:t>L</w:t>
            </w:r>
            <w:r w:rsidRPr="0049408E">
              <w:rPr>
                <w:i/>
              </w:rPr>
              <w:t>ydelse</w:t>
            </w:r>
            <w:r>
              <w:rPr>
                <w:i/>
              </w:rPr>
              <w:t xml:space="preserve"> enligt avsnitt 2.1</w:t>
            </w:r>
          </w:p>
        </w:tc>
        <w:tc>
          <w:tcPr>
            <w:tcW w:w="2500" w:type="pct"/>
            <w:shd w:val="clear" w:color="auto" w:fill="auto"/>
            <w:tcMar>
              <w:right w:w="0" w:type="dxa"/>
            </w:tcMar>
          </w:tcPr>
          <w:p w14:paraId="07A6CEAB" w14:textId="77777777" w:rsidR="008539B5" w:rsidRPr="0049408E" w:rsidRDefault="008539B5" w:rsidP="008539B5">
            <w:pPr>
              <w:pStyle w:val="Brdtext"/>
              <w:rPr>
                <w:i/>
              </w:rPr>
            </w:pPr>
            <w:r w:rsidRPr="0049408E">
              <w:rPr>
                <w:i/>
              </w:rPr>
              <w:t>Föreslagen lydelse</w:t>
            </w:r>
          </w:p>
        </w:tc>
      </w:tr>
      <w:tr w:rsidR="008539B5" w:rsidRPr="0083295B" w14:paraId="4BAE70BB" w14:textId="77777777" w:rsidTr="008539B5">
        <w:tc>
          <w:tcPr>
            <w:tcW w:w="2500" w:type="pct"/>
            <w:shd w:val="clear" w:color="auto" w:fill="auto"/>
            <w:tcMar>
              <w:left w:w="0" w:type="dxa"/>
            </w:tcMar>
          </w:tcPr>
          <w:p w14:paraId="01645049" w14:textId="77777777" w:rsidR="008539B5" w:rsidRPr="0083295B" w:rsidRDefault="008539B5" w:rsidP="008539B5">
            <w:pPr>
              <w:pStyle w:val="Rubrik3utannumrering"/>
              <w:spacing w:before="240" w:after="0"/>
            </w:pPr>
            <w:r w:rsidRPr="0083295B">
              <w:t xml:space="preserve">Lag med kompletterande bestämmelser till EU:s </w:t>
            </w:r>
            <w:r w:rsidRPr="0083295B">
              <w:rPr>
                <w:i/>
              </w:rPr>
              <w:t>förordning</w:t>
            </w:r>
            <w:r w:rsidRPr="0083295B">
              <w:t xml:space="preserve"> om medicintekniska produkter</w:t>
            </w:r>
          </w:p>
        </w:tc>
        <w:tc>
          <w:tcPr>
            <w:tcW w:w="2500" w:type="pct"/>
            <w:shd w:val="clear" w:color="auto" w:fill="auto"/>
            <w:tcMar>
              <w:right w:w="0" w:type="dxa"/>
            </w:tcMar>
          </w:tcPr>
          <w:p w14:paraId="0068B32D" w14:textId="77777777" w:rsidR="008539B5" w:rsidRPr="0083295B" w:rsidRDefault="008539B5" w:rsidP="008539B5">
            <w:pPr>
              <w:pStyle w:val="Rubrik3utannumrering"/>
              <w:spacing w:before="240" w:after="0"/>
              <w:rPr>
                <w:i/>
              </w:rPr>
            </w:pPr>
            <w:bookmarkStart w:id="990" w:name="_Hlk59461486"/>
            <w:r w:rsidRPr="0083295B">
              <w:t xml:space="preserve">Lag med kompletterande bestämmelser till EU:s </w:t>
            </w:r>
            <w:r w:rsidRPr="0083295B">
              <w:rPr>
                <w:i/>
              </w:rPr>
              <w:t>förordningar</w:t>
            </w:r>
            <w:r w:rsidRPr="0083295B">
              <w:t xml:space="preserve"> om medicintekniska produkter</w:t>
            </w:r>
            <w:bookmarkEnd w:id="990"/>
          </w:p>
        </w:tc>
      </w:tr>
    </w:tbl>
    <w:p w14:paraId="7E27A1CA" w14:textId="77777777" w:rsidR="008539B5" w:rsidRDefault="008539B5" w:rsidP="008539B5">
      <w:pPr>
        <w:pStyle w:val="Rubrik3utannumrering"/>
        <w:spacing w:before="120" w:after="0"/>
        <w:jc w:val="center"/>
      </w:pPr>
      <w:r>
        <w:t>1 kap.</w:t>
      </w:r>
    </w:p>
    <w:p w14:paraId="5176AD61" w14:textId="77777777" w:rsidR="008539B5" w:rsidRDefault="008539B5" w:rsidP="008539B5">
      <w:pPr>
        <w:pStyle w:val="Brdtext"/>
        <w:jc w:val="center"/>
        <w:rPr>
          <w:b/>
        </w:rPr>
      </w:pPr>
      <w:r w:rsidRPr="00276A34">
        <w:rPr>
          <w:b/>
        </w:rPr>
        <w:t>1 §</w:t>
      </w:r>
    </w:p>
    <w:tbl>
      <w:tblPr>
        <w:tblW w:w="5000" w:type="pct"/>
        <w:tblLook w:val="0000" w:firstRow="0" w:lastRow="0" w:firstColumn="0" w:lastColumn="0" w:noHBand="0" w:noVBand="0"/>
      </w:tblPr>
      <w:tblGrid>
        <w:gridCol w:w="2948"/>
        <w:gridCol w:w="2949"/>
      </w:tblGrid>
      <w:tr w:rsidR="008539B5" w14:paraId="4E1C4B59" w14:textId="77777777" w:rsidTr="008539B5">
        <w:tc>
          <w:tcPr>
            <w:tcW w:w="2500" w:type="pct"/>
            <w:shd w:val="clear" w:color="auto" w:fill="auto"/>
            <w:tcMar>
              <w:left w:w="0" w:type="dxa"/>
            </w:tcMar>
          </w:tcPr>
          <w:p w14:paraId="50E64AC3" w14:textId="77777777" w:rsidR="008539B5" w:rsidRDefault="008539B5" w:rsidP="008539B5">
            <w:pPr>
              <w:pStyle w:val="Brdtextmedindrag"/>
              <w:ind w:firstLine="0"/>
            </w:pPr>
            <w:bookmarkStart w:id="991" w:name="_Hlk20256719"/>
            <w:r>
              <w:t xml:space="preserve">Denna lag </w:t>
            </w:r>
            <w:r w:rsidRPr="00562A52">
              <w:t>kom</w:t>
            </w:r>
            <w:r w:rsidRPr="00562A52">
              <w:softHyphen/>
              <w:t>plet</w:t>
            </w:r>
            <w:r w:rsidRPr="00562A52">
              <w:softHyphen/>
              <w:t>terar</w:t>
            </w:r>
            <w:r w:rsidRPr="00F7547E">
              <w:t xml:space="preserve"> Europa</w:t>
            </w:r>
            <w:r>
              <w:softHyphen/>
            </w:r>
            <w:r w:rsidRPr="00F7547E">
              <w:t>parlamentets och rådets förord</w:t>
            </w:r>
            <w:r>
              <w:softHyphen/>
            </w:r>
            <w:r w:rsidRPr="00F7547E">
              <w:t>ning (EU) 2017/745 av den 5 april 2017 om medicin</w:t>
            </w:r>
            <w:r>
              <w:softHyphen/>
            </w:r>
            <w:r w:rsidRPr="00F7547E">
              <w:t>tek</w:t>
            </w:r>
            <w:r>
              <w:softHyphen/>
            </w:r>
            <w:r w:rsidRPr="00F7547E">
              <w:t>ni</w:t>
            </w:r>
            <w:r>
              <w:softHyphen/>
            </w:r>
            <w:r w:rsidRPr="00F7547E">
              <w:t>sk</w:t>
            </w:r>
            <w:r>
              <w:t>a pro</w:t>
            </w:r>
            <w:r>
              <w:softHyphen/>
            </w:r>
            <w:r>
              <w:softHyphen/>
              <w:t>dukter, om ändring av dire</w:t>
            </w:r>
            <w:r w:rsidRPr="00F7547E">
              <w:t>k</w:t>
            </w:r>
            <w:r>
              <w:softHyphen/>
            </w:r>
            <w:r w:rsidRPr="00F7547E">
              <w:t>tiv 2001/83/EG, förord</w:t>
            </w:r>
            <w:r>
              <w:softHyphen/>
            </w:r>
            <w:r w:rsidRPr="00F7547E">
              <w:t>ning (EG) nr 178/2002 och för</w:t>
            </w:r>
            <w:r>
              <w:softHyphen/>
            </w:r>
            <w:r w:rsidRPr="00F7547E">
              <w:t>ord</w:t>
            </w:r>
            <w:r>
              <w:softHyphen/>
            </w:r>
            <w:r w:rsidRPr="00F7547E">
              <w:t>ning (EG) nr 1223/2009 och om upp</w:t>
            </w:r>
            <w:r>
              <w:softHyphen/>
            </w:r>
            <w:r w:rsidRPr="00F7547E">
              <w:t>hävande av rådets dir</w:t>
            </w:r>
            <w:r>
              <w:t>ek</w:t>
            </w:r>
            <w:r>
              <w:softHyphen/>
              <w:t xml:space="preserve">tiv 90/385/EEG och </w:t>
            </w:r>
            <w:r w:rsidRPr="00C76896">
              <w:t>93</w:t>
            </w:r>
            <w:r>
              <w:t>/42/EEG.</w:t>
            </w:r>
          </w:p>
        </w:tc>
        <w:tc>
          <w:tcPr>
            <w:tcW w:w="2500" w:type="pct"/>
            <w:shd w:val="clear" w:color="auto" w:fill="auto"/>
            <w:tcMar>
              <w:right w:w="0" w:type="dxa"/>
            </w:tcMar>
          </w:tcPr>
          <w:p w14:paraId="2DCF0397" w14:textId="77777777" w:rsidR="008539B5" w:rsidRDefault="008539B5" w:rsidP="008539B5">
            <w:pPr>
              <w:pStyle w:val="Brdtextmedindrag"/>
              <w:ind w:firstLine="0"/>
            </w:pPr>
            <w:r>
              <w:t xml:space="preserve">Denna lag </w:t>
            </w:r>
            <w:r w:rsidRPr="00562A52">
              <w:t>kom</w:t>
            </w:r>
            <w:r w:rsidRPr="00562A52">
              <w:softHyphen/>
              <w:t>plet</w:t>
            </w:r>
            <w:r w:rsidRPr="00562A52">
              <w:softHyphen/>
              <w:t>terar</w:t>
            </w:r>
            <w:r>
              <w:t xml:space="preserve"> </w:t>
            </w:r>
          </w:p>
          <w:p w14:paraId="79C98F25" w14:textId="77777777" w:rsidR="008539B5" w:rsidRPr="00276A34" w:rsidRDefault="008539B5" w:rsidP="008539B5">
            <w:pPr>
              <w:pStyle w:val="Brdtextmedindrag"/>
              <w:rPr>
                <w:i/>
              </w:rPr>
            </w:pPr>
            <w:r w:rsidRPr="00276A34">
              <w:rPr>
                <w:i/>
              </w:rPr>
              <w:t>1.</w:t>
            </w:r>
            <w:r>
              <w:t> </w:t>
            </w:r>
            <w:r w:rsidRPr="00F7547E">
              <w:t>Europaparlamentets och rådets för</w:t>
            </w:r>
            <w:r>
              <w:softHyphen/>
            </w:r>
            <w:r w:rsidRPr="00F7547E">
              <w:t>ordning (EU) 2017/745 av den 5</w:t>
            </w:r>
            <w:r>
              <w:t> </w:t>
            </w:r>
            <w:r w:rsidRPr="00F7547E">
              <w:t>april 2017 om medicin</w:t>
            </w:r>
            <w:r>
              <w:softHyphen/>
            </w:r>
            <w:r w:rsidRPr="00F7547E">
              <w:t>teknisk</w:t>
            </w:r>
            <w:r>
              <w:t>a pro</w:t>
            </w:r>
            <w:r>
              <w:softHyphen/>
              <w:t>dukt</w:t>
            </w:r>
            <w:r>
              <w:softHyphen/>
              <w:t>er, om ändr</w:t>
            </w:r>
            <w:r>
              <w:softHyphen/>
              <w:t>ing av dire</w:t>
            </w:r>
            <w:r w:rsidRPr="00F7547E">
              <w:t>ktiv 2001/83/EG, för</w:t>
            </w:r>
            <w:r>
              <w:softHyphen/>
            </w:r>
            <w:r w:rsidRPr="00F7547E">
              <w:t>ord</w:t>
            </w:r>
            <w:r>
              <w:softHyphen/>
            </w:r>
            <w:r w:rsidRPr="00F7547E">
              <w:t>ning (EG) nr 178/2002 och förordning (EG) nr 1223/2009 och om upphävande av rådets dir</w:t>
            </w:r>
            <w:r>
              <w:t xml:space="preserve">ektiv 90/385/EEG och </w:t>
            </w:r>
            <w:r w:rsidRPr="00C76896">
              <w:t>93</w:t>
            </w:r>
            <w:r>
              <w:t>/42/EEG</w:t>
            </w:r>
            <w:r w:rsidRPr="00276A34">
              <w:rPr>
                <w:i/>
              </w:rPr>
              <w:t>, och</w:t>
            </w:r>
          </w:p>
          <w:p w14:paraId="44856FBC" w14:textId="77777777" w:rsidR="008539B5" w:rsidRDefault="008539B5" w:rsidP="008539B5">
            <w:pPr>
              <w:pStyle w:val="Brdtextmedindrag"/>
            </w:pPr>
            <w:r w:rsidRPr="00276A34">
              <w:rPr>
                <w:i/>
              </w:rPr>
              <w:t>2.</w:t>
            </w:r>
            <w:bookmarkStart w:id="992" w:name="_Hlk63337926"/>
            <w:r w:rsidRPr="00276A34">
              <w:rPr>
                <w:i/>
              </w:rPr>
              <w:t> Europaparlamentets och råd</w:t>
            </w:r>
            <w:r>
              <w:rPr>
                <w:i/>
              </w:rPr>
              <w:softHyphen/>
            </w:r>
            <w:r w:rsidRPr="00276A34">
              <w:rPr>
                <w:i/>
              </w:rPr>
              <w:t>ets för</w:t>
            </w:r>
            <w:r>
              <w:rPr>
                <w:i/>
              </w:rPr>
              <w:softHyphen/>
            </w:r>
            <w:r w:rsidRPr="00276A34">
              <w:rPr>
                <w:i/>
              </w:rPr>
              <w:t>ordning (EU) 2017/746 av den 5 april 2017 om medi</w:t>
            </w:r>
            <w:r>
              <w:rPr>
                <w:i/>
              </w:rPr>
              <w:softHyphen/>
            </w:r>
            <w:r w:rsidRPr="00276A34">
              <w:rPr>
                <w:i/>
              </w:rPr>
              <w:t>cintekniska pro</w:t>
            </w:r>
            <w:r>
              <w:rPr>
                <w:i/>
              </w:rPr>
              <w:softHyphen/>
            </w:r>
            <w:r w:rsidRPr="00276A34">
              <w:rPr>
                <w:i/>
              </w:rPr>
              <w:t>dukter för in vitro-diag</w:t>
            </w:r>
            <w:r w:rsidRPr="00276A34">
              <w:rPr>
                <w:i/>
              </w:rPr>
              <w:softHyphen/>
              <w:t>no</w:t>
            </w:r>
            <w:r w:rsidRPr="00276A34">
              <w:rPr>
                <w:i/>
              </w:rPr>
              <w:softHyphen/>
              <w:t>s</w:t>
            </w:r>
            <w:r w:rsidRPr="00276A34">
              <w:rPr>
                <w:i/>
              </w:rPr>
              <w:softHyphen/>
            </w:r>
            <w:r w:rsidRPr="00276A34">
              <w:rPr>
                <w:i/>
              </w:rPr>
              <w:softHyphen/>
              <w:t>tik och om upp</w:t>
            </w:r>
            <w:r>
              <w:rPr>
                <w:i/>
              </w:rPr>
              <w:softHyphen/>
            </w:r>
            <w:r w:rsidRPr="00276A34">
              <w:rPr>
                <w:i/>
              </w:rPr>
              <w:t>häv</w:t>
            </w:r>
            <w:r>
              <w:rPr>
                <w:i/>
              </w:rPr>
              <w:softHyphen/>
            </w:r>
            <w:r w:rsidRPr="00276A34">
              <w:rPr>
                <w:i/>
              </w:rPr>
              <w:t>an</w:t>
            </w:r>
            <w:r>
              <w:rPr>
                <w:i/>
              </w:rPr>
              <w:softHyphen/>
            </w:r>
            <w:r w:rsidRPr="00276A34">
              <w:rPr>
                <w:i/>
              </w:rPr>
              <w:t>de av direktiv 98/79/EG och kom</w:t>
            </w:r>
            <w:r>
              <w:rPr>
                <w:i/>
              </w:rPr>
              <w:softHyphen/>
            </w:r>
            <w:r w:rsidRPr="00276A34">
              <w:rPr>
                <w:i/>
              </w:rPr>
              <w:t>mis</w:t>
            </w:r>
            <w:r w:rsidRPr="00276A34">
              <w:rPr>
                <w:i/>
              </w:rPr>
              <w:softHyphen/>
              <w:t>sion</w:t>
            </w:r>
            <w:r w:rsidRPr="00276A34">
              <w:rPr>
                <w:i/>
              </w:rPr>
              <w:softHyphen/>
              <w:t>ens beslut 2010/227/EU</w:t>
            </w:r>
            <w:bookmarkEnd w:id="992"/>
            <w:r>
              <w:t>.</w:t>
            </w:r>
          </w:p>
        </w:tc>
      </w:tr>
      <w:tr w:rsidR="008539B5" w14:paraId="3F5DABFA" w14:textId="77777777" w:rsidTr="008539B5">
        <w:tc>
          <w:tcPr>
            <w:tcW w:w="2500" w:type="pct"/>
            <w:shd w:val="clear" w:color="auto" w:fill="auto"/>
            <w:tcMar>
              <w:left w:w="0" w:type="dxa"/>
            </w:tcMar>
          </w:tcPr>
          <w:p w14:paraId="2E837D2F" w14:textId="77777777" w:rsidR="008539B5" w:rsidRDefault="008539B5" w:rsidP="008539B5">
            <w:pPr>
              <w:pStyle w:val="Brdtextmedindrag"/>
            </w:pPr>
            <w:r>
              <w:t xml:space="preserve">I lagen regleras även </w:t>
            </w:r>
            <w:r w:rsidRPr="00D57F19">
              <w:t xml:space="preserve">frågor som inte omfattas av </w:t>
            </w:r>
            <w:r w:rsidRPr="00574156">
              <w:rPr>
                <w:i/>
              </w:rPr>
              <w:t>EU-för</w:t>
            </w:r>
            <w:r>
              <w:rPr>
                <w:i/>
              </w:rPr>
              <w:softHyphen/>
            </w:r>
            <w:r w:rsidRPr="00574156">
              <w:rPr>
                <w:i/>
              </w:rPr>
              <w:t>ord</w:t>
            </w:r>
            <w:r>
              <w:rPr>
                <w:i/>
              </w:rPr>
              <w:softHyphen/>
            </w:r>
            <w:r w:rsidRPr="00574156">
              <w:rPr>
                <w:i/>
              </w:rPr>
              <w:t>ningen.</w:t>
            </w:r>
          </w:p>
        </w:tc>
        <w:tc>
          <w:tcPr>
            <w:tcW w:w="2500" w:type="pct"/>
            <w:shd w:val="clear" w:color="auto" w:fill="auto"/>
            <w:tcMar>
              <w:right w:w="0" w:type="dxa"/>
            </w:tcMar>
          </w:tcPr>
          <w:p w14:paraId="0566447A" w14:textId="77777777" w:rsidR="008539B5" w:rsidRDefault="008539B5" w:rsidP="008539B5">
            <w:pPr>
              <w:pStyle w:val="Brdtextmedindrag"/>
            </w:pPr>
            <w:r>
              <w:t xml:space="preserve">I lagen regleras även </w:t>
            </w:r>
            <w:r w:rsidRPr="00D57F19">
              <w:t xml:space="preserve">frågor som inte omfattas av </w:t>
            </w:r>
            <w:r w:rsidRPr="00574156">
              <w:rPr>
                <w:i/>
              </w:rPr>
              <w:t>EU-för</w:t>
            </w:r>
            <w:r>
              <w:rPr>
                <w:i/>
              </w:rPr>
              <w:softHyphen/>
            </w:r>
            <w:r w:rsidRPr="00574156">
              <w:rPr>
                <w:i/>
              </w:rPr>
              <w:t>ord</w:t>
            </w:r>
            <w:r>
              <w:rPr>
                <w:i/>
              </w:rPr>
              <w:softHyphen/>
            </w:r>
            <w:r w:rsidRPr="00574156">
              <w:rPr>
                <w:i/>
              </w:rPr>
              <w:t>ningarna.</w:t>
            </w:r>
          </w:p>
        </w:tc>
      </w:tr>
      <w:bookmarkEnd w:id="991"/>
    </w:tbl>
    <w:p w14:paraId="079B5D61" w14:textId="77777777" w:rsidR="008539B5" w:rsidRDefault="008539B5" w:rsidP="008539B5">
      <w:pPr>
        <w:pStyle w:val="Brdtextmedindrag"/>
      </w:pPr>
    </w:p>
    <w:p w14:paraId="6E5A179F"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49408E" w14:paraId="307D1082" w14:textId="77777777" w:rsidTr="008539B5">
        <w:tc>
          <w:tcPr>
            <w:tcW w:w="2500" w:type="pct"/>
            <w:shd w:val="clear" w:color="auto" w:fill="auto"/>
            <w:tcMar>
              <w:left w:w="0" w:type="dxa"/>
            </w:tcMar>
          </w:tcPr>
          <w:p w14:paraId="1149103F" w14:textId="77777777" w:rsidR="008539B5" w:rsidRPr="0049408E" w:rsidRDefault="008539B5" w:rsidP="008539B5">
            <w:pPr>
              <w:pStyle w:val="Brdtext"/>
              <w:keepNext/>
              <w:rPr>
                <w:i/>
              </w:rPr>
            </w:pPr>
            <w:r>
              <w:rPr>
                <w:i/>
              </w:rPr>
              <w:t>L</w:t>
            </w:r>
            <w:r w:rsidRPr="0049408E">
              <w:rPr>
                <w:i/>
              </w:rPr>
              <w:t>ydelse</w:t>
            </w:r>
            <w:r>
              <w:rPr>
                <w:i/>
              </w:rPr>
              <w:t xml:space="preserve"> enligt avsnitt 2.2</w:t>
            </w:r>
          </w:p>
        </w:tc>
        <w:tc>
          <w:tcPr>
            <w:tcW w:w="2500" w:type="pct"/>
            <w:shd w:val="clear" w:color="auto" w:fill="auto"/>
            <w:tcMar>
              <w:right w:w="0" w:type="dxa"/>
            </w:tcMar>
          </w:tcPr>
          <w:p w14:paraId="3B010080" w14:textId="77777777" w:rsidR="008539B5" w:rsidRPr="0049408E" w:rsidRDefault="008539B5" w:rsidP="008539B5">
            <w:pPr>
              <w:pStyle w:val="Brdtext"/>
              <w:keepNext/>
              <w:rPr>
                <w:i/>
              </w:rPr>
            </w:pPr>
            <w:r w:rsidRPr="0049408E">
              <w:rPr>
                <w:i/>
              </w:rPr>
              <w:t>Föreslagen lydelse</w:t>
            </w:r>
          </w:p>
        </w:tc>
      </w:tr>
    </w:tbl>
    <w:p w14:paraId="48EF152E" w14:textId="77777777" w:rsidR="008539B5" w:rsidRPr="005552E2" w:rsidRDefault="008539B5" w:rsidP="008539B5">
      <w:pPr>
        <w:pStyle w:val="Brdtext"/>
        <w:keepNext/>
        <w:spacing w:before="270"/>
        <w:jc w:val="center"/>
        <w:rPr>
          <w:b/>
        </w:rPr>
      </w:pPr>
      <w:bookmarkStart w:id="993" w:name="_Hlk5380613"/>
      <w:r w:rsidRPr="005552E2">
        <w:rPr>
          <w:b/>
        </w:rPr>
        <w:t>2 §</w:t>
      </w:r>
      <w:r w:rsidRPr="00CB21E5">
        <w:rPr>
          <w:rStyle w:val="Fotnotsreferens"/>
          <w:bCs/>
        </w:rPr>
        <w:footnoteReference w:id="39"/>
      </w:r>
    </w:p>
    <w:tbl>
      <w:tblPr>
        <w:tblW w:w="5000" w:type="pct"/>
        <w:tblLook w:val="0000" w:firstRow="0" w:lastRow="0" w:firstColumn="0" w:lastColumn="0" w:noHBand="0" w:noVBand="0"/>
      </w:tblPr>
      <w:tblGrid>
        <w:gridCol w:w="2948"/>
        <w:gridCol w:w="2949"/>
      </w:tblGrid>
      <w:tr w:rsidR="008539B5" w14:paraId="359ED1F2" w14:textId="77777777" w:rsidTr="008539B5">
        <w:tc>
          <w:tcPr>
            <w:tcW w:w="2500" w:type="pct"/>
            <w:shd w:val="clear" w:color="auto" w:fill="auto"/>
            <w:tcMar>
              <w:left w:w="0" w:type="dxa"/>
            </w:tcMar>
          </w:tcPr>
          <w:p w14:paraId="170C6A44" w14:textId="77777777" w:rsidR="008539B5" w:rsidRDefault="008539B5" w:rsidP="008539B5">
            <w:pPr>
              <w:pStyle w:val="Brdtextmedindrag"/>
              <w:keepNext/>
              <w:ind w:firstLine="0"/>
            </w:pPr>
            <w:bookmarkStart w:id="994" w:name="_Hlk20256923"/>
            <w:r w:rsidRPr="00E656ED">
              <w:t xml:space="preserve">Termer och uttryck i denna lag har samma betydelse som i </w:t>
            </w:r>
            <w:r w:rsidRPr="0003097D">
              <w:t>förordning (EU) 2017/745.</w:t>
            </w:r>
          </w:p>
        </w:tc>
        <w:tc>
          <w:tcPr>
            <w:tcW w:w="2500" w:type="pct"/>
            <w:shd w:val="clear" w:color="auto" w:fill="auto"/>
            <w:tcMar>
              <w:right w:w="0" w:type="dxa"/>
            </w:tcMar>
          </w:tcPr>
          <w:p w14:paraId="52558366" w14:textId="77777777" w:rsidR="008539B5" w:rsidRDefault="008539B5" w:rsidP="008539B5">
            <w:pPr>
              <w:pStyle w:val="Brdtextmedindrag"/>
              <w:keepNext/>
              <w:ind w:firstLine="0"/>
            </w:pPr>
            <w:r w:rsidRPr="00E656ED">
              <w:t xml:space="preserve">Termer och </w:t>
            </w:r>
            <w:r w:rsidRPr="00562A52">
              <w:t>uttryck</w:t>
            </w:r>
            <w:r w:rsidRPr="00E656ED">
              <w:t xml:space="preserve"> i denna lag har samma betydelse som i </w:t>
            </w:r>
            <w:r w:rsidRPr="0003097D">
              <w:t xml:space="preserve">förordning (EU) 2017/745 </w:t>
            </w:r>
            <w:r w:rsidRPr="005552E2">
              <w:rPr>
                <w:i/>
              </w:rPr>
              <w:t>och för</w:t>
            </w:r>
            <w:r>
              <w:rPr>
                <w:i/>
              </w:rPr>
              <w:softHyphen/>
            </w:r>
            <w:r w:rsidRPr="005552E2">
              <w:rPr>
                <w:i/>
              </w:rPr>
              <w:t>ordning (EU) 2017/746.</w:t>
            </w:r>
          </w:p>
        </w:tc>
      </w:tr>
      <w:tr w:rsidR="008539B5" w14:paraId="0FD85995" w14:textId="77777777" w:rsidTr="008539B5">
        <w:tc>
          <w:tcPr>
            <w:tcW w:w="5000" w:type="pct"/>
            <w:gridSpan w:val="2"/>
            <w:shd w:val="clear" w:color="auto" w:fill="auto"/>
            <w:tcMar>
              <w:left w:w="0" w:type="dxa"/>
            </w:tcMar>
          </w:tcPr>
          <w:p w14:paraId="28E90E5A" w14:textId="77777777" w:rsidR="008539B5" w:rsidRPr="00977E06" w:rsidRDefault="008539B5" w:rsidP="008539B5">
            <w:pPr>
              <w:pStyle w:val="Brdtextmedindrag"/>
            </w:pPr>
            <w:r w:rsidRPr="00977E06">
              <w:t>Med produkter avses i denna lag, om inte annat anges,</w:t>
            </w:r>
          </w:p>
        </w:tc>
      </w:tr>
      <w:tr w:rsidR="008539B5" w14:paraId="77317619" w14:textId="77777777" w:rsidTr="008539B5">
        <w:tc>
          <w:tcPr>
            <w:tcW w:w="2500" w:type="pct"/>
            <w:shd w:val="clear" w:color="auto" w:fill="auto"/>
            <w:tcMar>
              <w:left w:w="0" w:type="dxa"/>
            </w:tcMar>
          </w:tcPr>
          <w:p w14:paraId="79F15628" w14:textId="77777777" w:rsidR="008539B5" w:rsidRDefault="008539B5" w:rsidP="008539B5">
            <w:pPr>
              <w:pStyle w:val="Brdtextmedindrag"/>
            </w:pPr>
            <w:r>
              <w:t>– </w:t>
            </w:r>
            <w:r w:rsidRPr="00977E06">
              <w:t>med</w:t>
            </w:r>
            <w:r>
              <w:softHyphen/>
            </w:r>
            <w:r w:rsidRPr="00977E06">
              <w:t>ic</w:t>
            </w:r>
            <w:r>
              <w:softHyphen/>
            </w:r>
            <w:r w:rsidRPr="00977E06">
              <w:t>in</w:t>
            </w:r>
            <w:r>
              <w:softHyphen/>
            </w:r>
            <w:r>
              <w:softHyphen/>
            </w:r>
            <w:r w:rsidRPr="00977E06">
              <w:t>tekniska pro</w:t>
            </w:r>
            <w:r>
              <w:softHyphen/>
            </w:r>
            <w:r w:rsidRPr="00977E06">
              <w:t>dukt</w:t>
            </w:r>
            <w:r>
              <w:softHyphen/>
            </w:r>
            <w:r w:rsidRPr="00977E06">
              <w:t xml:space="preserve">er, </w:t>
            </w:r>
          </w:p>
          <w:p w14:paraId="3A83431A" w14:textId="77777777" w:rsidR="008539B5" w:rsidRDefault="008539B5" w:rsidP="008539B5">
            <w:pPr>
              <w:pStyle w:val="Brdtextmedindrag"/>
            </w:pPr>
            <w:r>
              <w:t>– </w:t>
            </w:r>
            <w:r w:rsidRPr="00977E06">
              <w:t>tillbehör till medicin</w:t>
            </w:r>
            <w:r>
              <w:softHyphen/>
            </w:r>
            <w:r w:rsidRPr="00977E06">
              <w:t>tek</w:t>
            </w:r>
            <w:r>
              <w:softHyphen/>
            </w:r>
            <w:r w:rsidRPr="00977E06">
              <w:t>ni</w:t>
            </w:r>
            <w:r>
              <w:softHyphen/>
            </w:r>
            <w:r w:rsidRPr="00977E06">
              <w:t>ska pro</w:t>
            </w:r>
            <w:r>
              <w:softHyphen/>
            </w:r>
            <w:r w:rsidRPr="00977E06">
              <w:t>dukt</w:t>
            </w:r>
            <w:r>
              <w:softHyphen/>
            </w:r>
            <w:r w:rsidRPr="00977E06">
              <w:t>er</w:t>
            </w:r>
            <w:r>
              <w:t>,</w:t>
            </w:r>
            <w:r w:rsidRPr="00977E06">
              <w:t xml:space="preserve"> </w:t>
            </w:r>
            <w:r w:rsidRPr="00804887">
              <w:rPr>
                <w:i/>
              </w:rPr>
              <w:t>och</w:t>
            </w:r>
            <w:r w:rsidRPr="00977E06">
              <w:t xml:space="preserve"> </w:t>
            </w:r>
          </w:p>
        </w:tc>
        <w:tc>
          <w:tcPr>
            <w:tcW w:w="2500" w:type="pct"/>
            <w:shd w:val="clear" w:color="auto" w:fill="auto"/>
            <w:tcMar>
              <w:right w:w="0" w:type="dxa"/>
            </w:tcMar>
          </w:tcPr>
          <w:p w14:paraId="58B21EFA" w14:textId="77777777" w:rsidR="008539B5" w:rsidRDefault="008539B5" w:rsidP="008539B5">
            <w:pPr>
              <w:pStyle w:val="Brdtextmedindrag"/>
            </w:pPr>
            <w:r>
              <w:t>– </w:t>
            </w:r>
            <w:r w:rsidRPr="00977E06">
              <w:t>med</w:t>
            </w:r>
            <w:r>
              <w:softHyphen/>
            </w:r>
            <w:r w:rsidRPr="00977E06">
              <w:t>icin</w:t>
            </w:r>
            <w:r>
              <w:softHyphen/>
            </w:r>
            <w:r w:rsidRPr="00977E06">
              <w:t>tekniska pro</w:t>
            </w:r>
            <w:r>
              <w:softHyphen/>
            </w:r>
            <w:r w:rsidRPr="00977E06">
              <w:t>dukt</w:t>
            </w:r>
            <w:r>
              <w:softHyphen/>
            </w:r>
            <w:r w:rsidRPr="00977E06">
              <w:t xml:space="preserve">er, </w:t>
            </w:r>
          </w:p>
          <w:p w14:paraId="445B3131" w14:textId="77777777" w:rsidR="008539B5" w:rsidRDefault="008539B5" w:rsidP="008539B5">
            <w:pPr>
              <w:pStyle w:val="Brdtextmedindrag"/>
            </w:pPr>
            <w:r>
              <w:t>– </w:t>
            </w:r>
            <w:r w:rsidRPr="00977E06">
              <w:t>till</w:t>
            </w:r>
            <w:r>
              <w:softHyphen/>
            </w:r>
            <w:r w:rsidRPr="00977E06">
              <w:t>behör till medicin</w:t>
            </w:r>
            <w:r>
              <w:softHyphen/>
            </w:r>
            <w:r w:rsidRPr="00977E06">
              <w:t>tek</w:t>
            </w:r>
            <w:r>
              <w:softHyphen/>
            </w:r>
            <w:r w:rsidRPr="00977E06">
              <w:t>ni</w:t>
            </w:r>
            <w:r>
              <w:softHyphen/>
            </w:r>
            <w:r w:rsidRPr="00977E06">
              <w:t>ska pro</w:t>
            </w:r>
            <w:r>
              <w:softHyphen/>
            </w:r>
            <w:r w:rsidRPr="00977E06">
              <w:t>dukt</w:t>
            </w:r>
            <w:r>
              <w:softHyphen/>
            </w:r>
            <w:r w:rsidRPr="00977E06">
              <w:t>er</w:t>
            </w:r>
            <w:r>
              <w:t xml:space="preserve">, </w:t>
            </w:r>
          </w:p>
          <w:p w14:paraId="797AEC81" w14:textId="77777777" w:rsidR="008539B5" w:rsidRPr="00804887" w:rsidRDefault="008539B5" w:rsidP="008539B5">
            <w:pPr>
              <w:pStyle w:val="Brdtextmedindrag"/>
              <w:rPr>
                <w:i/>
              </w:rPr>
            </w:pPr>
            <w:r>
              <w:t>– </w:t>
            </w:r>
            <w:r w:rsidRPr="00804887">
              <w:rPr>
                <w:i/>
              </w:rPr>
              <w:t>medicintekniska pro</w:t>
            </w:r>
            <w:r>
              <w:rPr>
                <w:i/>
              </w:rPr>
              <w:softHyphen/>
            </w:r>
            <w:r w:rsidRPr="00804887">
              <w:rPr>
                <w:i/>
              </w:rPr>
              <w:t>dukt</w:t>
            </w:r>
            <w:r>
              <w:rPr>
                <w:i/>
              </w:rPr>
              <w:softHyphen/>
            </w:r>
            <w:r w:rsidRPr="00804887">
              <w:rPr>
                <w:i/>
              </w:rPr>
              <w:t>er för in vitro-diagnostik,</w:t>
            </w:r>
            <w:r>
              <w:rPr>
                <w:i/>
              </w:rPr>
              <w:t xml:space="preserve"> </w:t>
            </w:r>
          </w:p>
          <w:p w14:paraId="7BD00A8B" w14:textId="77777777" w:rsidR="008539B5" w:rsidRPr="00E656ED" w:rsidRDefault="008539B5" w:rsidP="008539B5">
            <w:pPr>
              <w:pStyle w:val="Brdtextmedindrag"/>
            </w:pPr>
            <w:r>
              <w:t>– </w:t>
            </w:r>
            <w:r w:rsidRPr="00804887">
              <w:rPr>
                <w:i/>
              </w:rPr>
              <w:t xml:space="preserve">tillbehör till medicintekniska produkter för in vitro-diagnostik, </w:t>
            </w:r>
            <w:r>
              <w:rPr>
                <w:i/>
              </w:rPr>
              <w:t xml:space="preserve">och  </w:t>
            </w:r>
          </w:p>
        </w:tc>
      </w:tr>
      <w:tr w:rsidR="008539B5" w14:paraId="5C502D3C" w14:textId="77777777" w:rsidTr="008539B5">
        <w:tc>
          <w:tcPr>
            <w:tcW w:w="2500" w:type="pct"/>
            <w:shd w:val="clear" w:color="auto" w:fill="auto"/>
            <w:tcMar>
              <w:left w:w="0" w:type="dxa"/>
            </w:tcMar>
          </w:tcPr>
          <w:p w14:paraId="3F8C83CF" w14:textId="77777777" w:rsidR="008539B5" w:rsidRDefault="008539B5" w:rsidP="008539B5">
            <w:pPr>
              <w:pStyle w:val="Brdtextmedindrag"/>
            </w:pPr>
            <w:r>
              <w:t>– </w:t>
            </w:r>
            <w:r w:rsidRPr="00977E06">
              <w:t xml:space="preserve">produkter som </w:t>
            </w:r>
            <w:r>
              <w:t xml:space="preserve">anges </w:t>
            </w:r>
            <w:r w:rsidRPr="00977E06">
              <w:t xml:space="preserve">i bilaga XVI </w:t>
            </w:r>
            <w:r>
              <w:t>till</w:t>
            </w:r>
            <w:r w:rsidRPr="00977E06">
              <w:t xml:space="preserve"> för</w:t>
            </w:r>
            <w:r>
              <w:softHyphen/>
            </w:r>
            <w:r w:rsidRPr="00977E06">
              <w:t>ord</w:t>
            </w:r>
            <w:r>
              <w:softHyphen/>
            </w:r>
            <w:r w:rsidRPr="00977E06">
              <w:t>ning (EU) 2017/745</w:t>
            </w:r>
            <w:r>
              <w:t>.</w:t>
            </w:r>
          </w:p>
        </w:tc>
        <w:tc>
          <w:tcPr>
            <w:tcW w:w="2500" w:type="pct"/>
            <w:shd w:val="clear" w:color="auto" w:fill="auto"/>
            <w:tcMar>
              <w:right w:w="0" w:type="dxa"/>
            </w:tcMar>
          </w:tcPr>
          <w:p w14:paraId="0CA9773E" w14:textId="77777777" w:rsidR="008539B5" w:rsidRDefault="008539B5" w:rsidP="008539B5">
            <w:pPr>
              <w:pStyle w:val="Brdtextmedindrag"/>
            </w:pPr>
            <w:r>
              <w:t>– </w:t>
            </w:r>
            <w:r w:rsidRPr="00977E06">
              <w:t xml:space="preserve">produkter som </w:t>
            </w:r>
            <w:r>
              <w:t>anges</w:t>
            </w:r>
            <w:r w:rsidRPr="00977E06">
              <w:t xml:space="preserve"> i bilaga XVI </w:t>
            </w:r>
            <w:r>
              <w:t>till</w:t>
            </w:r>
            <w:r w:rsidRPr="00977E06">
              <w:t xml:space="preserve"> förordning (EU) 2017/745.</w:t>
            </w:r>
          </w:p>
        </w:tc>
      </w:tr>
    </w:tbl>
    <w:p w14:paraId="0AE43AFB" w14:textId="77777777" w:rsidR="008539B5" w:rsidRDefault="008539B5" w:rsidP="008539B5">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8539B5" w:rsidRPr="000E6F0B" w14:paraId="541DC2D7" w14:textId="77777777" w:rsidTr="008539B5">
        <w:tc>
          <w:tcPr>
            <w:tcW w:w="2500" w:type="pct"/>
            <w:shd w:val="clear" w:color="auto" w:fill="auto"/>
            <w:tcMar>
              <w:left w:w="0" w:type="dxa"/>
            </w:tcMar>
          </w:tcPr>
          <w:p w14:paraId="70B75D09" w14:textId="77777777" w:rsidR="008539B5" w:rsidRPr="000E6F0B" w:rsidRDefault="008539B5" w:rsidP="008539B5">
            <w:pPr>
              <w:pStyle w:val="Brdtext"/>
              <w:rPr>
                <w:i/>
              </w:rPr>
            </w:pPr>
            <w:r>
              <w:rPr>
                <w:i/>
              </w:rPr>
              <w:t>L</w:t>
            </w:r>
            <w:r w:rsidRPr="0049408E">
              <w:rPr>
                <w:i/>
              </w:rPr>
              <w:t>ydelse</w:t>
            </w:r>
            <w:r>
              <w:rPr>
                <w:i/>
              </w:rPr>
              <w:t xml:space="preserve"> enligt avsnitt 2.1</w:t>
            </w:r>
          </w:p>
        </w:tc>
        <w:tc>
          <w:tcPr>
            <w:tcW w:w="2500" w:type="pct"/>
            <w:shd w:val="clear" w:color="auto" w:fill="auto"/>
            <w:tcMar>
              <w:right w:w="0" w:type="dxa"/>
            </w:tcMar>
          </w:tcPr>
          <w:p w14:paraId="457928C4" w14:textId="77777777" w:rsidR="008539B5" w:rsidRPr="000E6F0B" w:rsidRDefault="008539B5" w:rsidP="008539B5">
            <w:pPr>
              <w:pStyle w:val="Brdtext"/>
              <w:rPr>
                <w:i/>
              </w:rPr>
            </w:pPr>
            <w:r w:rsidRPr="000E6F0B">
              <w:rPr>
                <w:i/>
              </w:rPr>
              <w:t>Föreslagen lydelse</w:t>
            </w:r>
          </w:p>
        </w:tc>
      </w:tr>
      <w:bookmarkEnd w:id="993"/>
      <w:bookmarkEnd w:id="994"/>
      <w:tr w:rsidR="008539B5" w14:paraId="28CB1DAF" w14:textId="77777777" w:rsidTr="008539B5">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14C89191" w14:textId="77777777" w:rsidR="008539B5" w:rsidRDefault="008539B5" w:rsidP="008539B5">
            <w:pPr>
              <w:pStyle w:val="Rubrik3utannumrering"/>
              <w:spacing w:before="240"/>
            </w:pPr>
            <w:r>
              <w:t xml:space="preserve">2 kap. Kliniska prövningar </w:t>
            </w:r>
          </w:p>
        </w:tc>
        <w:tc>
          <w:tcPr>
            <w:tcW w:w="2500" w:type="pct"/>
            <w:shd w:val="clear" w:color="auto" w:fill="auto"/>
            <w:tcMar>
              <w:right w:w="0" w:type="dxa"/>
            </w:tcMar>
          </w:tcPr>
          <w:p w14:paraId="6D852AE2" w14:textId="77777777" w:rsidR="008539B5" w:rsidRDefault="008539B5" w:rsidP="008539B5">
            <w:pPr>
              <w:pStyle w:val="Rubrik3utannumrering"/>
              <w:spacing w:before="240" w:after="0"/>
            </w:pPr>
            <w:r>
              <w:t xml:space="preserve">2 kap. Kliniska prövningar </w:t>
            </w:r>
            <w:r w:rsidRPr="005552E2">
              <w:rPr>
                <w:i/>
              </w:rPr>
              <w:t>och prestandastudier</w:t>
            </w:r>
          </w:p>
        </w:tc>
      </w:tr>
    </w:tbl>
    <w:p w14:paraId="133E868A" w14:textId="77777777" w:rsidR="008539B5" w:rsidRPr="005552E2" w:rsidRDefault="008539B5" w:rsidP="008539B5">
      <w:pPr>
        <w:pStyle w:val="Brdtext"/>
        <w:keepNext/>
        <w:spacing w:before="270"/>
        <w:jc w:val="center"/>
        <w:rPr>
          <w:b/>
        </w:rPr>
      </w:pPr>
      <w:r w:rsidRPr="005552E2">
        <w:rPr>
          <w:b/>
        </w:rPr>
        <w:t>1 §</w:t>
      </w:r>
    </w:p>
    <w:tbl>
      <w:tblPr>
        <w:tblW w:w="5000" w:type="pct"/>
        <w:tblLook w:val="0000" w:firstRow="0" w:lastRow="0" w:firstColumn="0" w:lastColumn="0" w:noHBand="0" w:noVBand="0"/>
      </w:tblPr>
      <w:tblGrid>
        <w:gridCol w:w="2948"/>
        <w:gridCol w:w="2949"/>
      </w:tblGrid>
      <w:tr w:rsidR="008539B5" w14:paraId="40EB9E77" w14:textId="77777777" w:rsidTr="008539B5">
        <w:tc>
          <w:tcPr>
            <w:tcW w:w="2500" w:type="pct"/>
            <w:shd w:val="clear" w:color="auto" w:fill="auto"/>
            <w:tcMar>
              <w:left w:w="0" w:type="dxa"/>
            </w:tcMar>
          </w:tcPr>
          <w:p w14:paraId="60BC05F1" w14:textId="77777777" w:rsidR="008539B5" w:rsidRDefault="008539B5" w:rsidP="008539B5">
            <w:pPr>
              <w:pStyle w:val="Brdtextmedindrag"/>
              <w:keepNext/>
              <w:ind w:firstLine="0"/>
            </w:pPr>
            <w:bookmarkStart w:id="995" w:name="_Hlk20257485"/>
            <w:r w:rsidRPr="00741727">
              <w:t>För en försöksperson som inte är be</w:t>
            </w:r>
            <w:r>
              <w:softHyphen/>
            </w:r>
            <w:r w:rsidRPr="00741727">
              <w:t>slutskompetent på grund av sjuk</w:t>
            </w:r>
            <w:r>
              <w:softHyphen/>
            </w:r>
            <w:r w:rsidRPr="00741727">
              <w:t>dom, psykisk stör</w:t>
            </w:r>
            <w:r>
              <w:softHyphen/>
            </w:r>
            <w:r w:rsidRPr="00741727">
              <w:t>n</w:t>
            </w:r>
            <w:r>
              <w:softHyphen/>
            </w:r>
            <w:r w:rsidRPr="00741727">
              <w:t>ing, försvagat hälso</w:t>
            </w:r>
            <w:r>
              <w:softHyphen/>
            </w:r>
            <w:r w:rsidRPr="00741727">
              <w:t>tillstånd eller något annat liknande för</w:t>
            </w:r>
            <w:r>
              <w:softHyphen/>
            </w:r>
            <w:r w:rsidRPr="00741727">
              <w:t>håll</w:t>
            </w:r>
            <w:r>
              <w:softHyphen/>
            </w:r>
            <w:r w:rsidRPr="00741727">
              <w:t>ande</w:t>
            </w:r>
            <w:r>
              <w:t>,</w:t>
            </w:r>
            <w:r w:rsidRPr="00741727">
              <w:t xml:space="preserve"> är en god man eller för</w:t>
            </w:r>
            <w:r>
              <w:softHyphen/>
            </w:r>
            <w:r w:rsidRPr="00741727">
              <w:t>valt</w:t>
            </w:r>
            <w:r>
              <w:softHyphen/>
            </w:r>
            <w:r w:rsidRPr="00741727">
              <w:t>are enligt</w:t>
            </w:r>
            <w:r>
              <w:t xml:space="preserve"> 11 </w:t>
            </w:r>
            <w:r w:rsidRPr="00741727">
              <w:t>kap. 4 eller 7</w:t>
            </w:r>
            <w:r>
              <w:t> </w:t>
            </w:r>
            <w:r w:rsidRPr="00741727">
              <w:t>§ för</w:t>
            </w:r>
            <w:r>
              <w:softHyphen/>
            </w:r>
            <w:r w:rsidRPr="00741727">
              <w:t>äldra</w:t>
            </w:r>
            <w:r>
              <w:softHyphen/>
            </w:r>
            <w:r w:rsidRPr="00741727">
              <w:t>balken, med be</w:t>
            </w:r>
            <w:r>
              <w:softHyphen/>
            </w:r>
            <w:r w:rsidRPr="00741727">
              <w:t>hörig</w:t>
            </w:r>
            <w:r>
              <w:softHyphen/>
            </w:r>
            <w:r w:rsidRPr="00741727">
              <w:t>het att sörja för den enskildes per</w:t>
            </w:r>
            <w:r>
              <w:softHyphen/>
            </w:r>
            <w:r w:rsidRPr="00741727">
              <w:t>son, den lagligen ut</w:t>
            </w:r>
            <w:r>
              <w:softHyphen/>
            </w:r>
            <w:r w:rsidRPr="00741727">
              <w:t>sedda ställ</w:t>
            </w:r>
            <w:r>
              <w:softHyphen/>
            </w:r>
            <w:r w:rsidRPr="00741727">
              <w:t>före</w:t>
            </w:r>
            <w:r>
              <w:softHyphen/>
            </w:r>
            <w:r w:rsidRPr="00741727">
              <w:t>träd</w:t>
            </w:r>
            <w:r>
              <w:softHyphen/>
            </w:r>
            <w:r w:rsidRPr="00741727">
              <w:t>are som får ge in</w:t>
            </w:r>
            <w:r>
              <w:softHyphen/>
            </w:r>
            <w:r w:rsidRPr="00741727">
              <w:t>form</w:t>
            </w:r>
            <w:r>
              <w:softHyphen/>
            </w:r>
            <w:r w:rsidRPr="00741727">
              <w:t>er</w:t>
            </w:r>
            <w:r>
              <w:softHyphen/>
            </w:r>
            <w:r w:rsidRPr="00741727">
              <w:t>at sam</w:t>
            </w:r>
            <w:r>
              <w:softHyphen/>
            </w:r>
            <w:r w:rsidRPr="00741727">
              <w:t>tycke till en klinisk pröv</w:t>
            </w:r>
            <w:r>
              <w:softHyphen/>
            </w:r>
            <w:r w:rsidRPr="00741727">
              <w:t>ning</w:t>
            </w:r>
            <w:r>
              <w:t xml:space="preserve"> </w:t>
            </w:r>
            <w:r w:rsidRPr="00741727">
              <w:t>på försöks</w:t>
            </w:r>
            <w:r>
              <w:softHyphen/>
            </w:r>
            <w:r w:rsidRPr="00741727">
              <w:t>personens vägnar.</w:t>
            </w:r>
            <w:r>
              <w:t xml:space="preserve"> </w:t>
            </w:r>
          </w:p>
        </w:tc>
        <w:tc>
          <w:tcPr>
            <w:tcW w:w="2500" w:type="pct"/>
            <w:shd w:val="clear" w:color="auto" w:fill="auto"/>
            <w:tcMar>
              <w:right w:w="0" w:type="dxa"/>
            </w:tcMar>
          </w:tcPr>
          <w:p w14:paraId="283CD607" w14:textId="77777777" w:rsidR="008539B5" w:rsidRDefault="008539B5" w:rsidP="008539B5">
            <w:pPr>
              <w:pStyle w:val="Brdtextmedindrag"/>
              <w:keepNext/>
              <w:ind w:firstLine="0"/>
            </w:pPr>
            <w:r w:rsidRPr="00741727">
              <w:t>För en försöksperson som inte är be</w:t>
            </w:r>
            <w:r>
              <w:softHyphen/>
            </w:r>
            <w:r w:rsidRPr="00741727">
              <w:t>slutskompetent på grund av sjuk</w:t>
            </w:r>
            <w:r>
              <w:softHyphen/>
            </w:r>
            <w:r w:rsidRPr="00741727">
              <w:t>dom, psykisk stör</w:t>
            </w:r>
            <w:r>
              <w:softHyphen/>
            </w:r>
            <w:r w:rsidRPr="00741727">
              <w:t>ning, för</w:t>
            </w:r>
            <w:r>
              <w:softHyphen/>
            </w:r>
            <w:r w:rsidRPr="00741727">
              <w:t>svagat hälso</w:t>
            </w:r>
            <w:r>
              <w:softHyphen/>
            </w:r>
            <w:r w:rsidRPr="00741727">
              <w:t>tillstånd eller något annat liknande för</w:t>
            </w:r>
            <w:r>
              <w:softHyphen/>
            </w:r>
            <w:r w:rsidRPr="00741727">
              <w:t>håll</w:t>
            </w:r>
            <w:r>
              <w:softHyphen/>
            </w:r>
            <w:r w:rsidRPr="00741727">
              <w:t>ande</w:t>
            </w:r>
            <w:r>
              <w:t>,</w:t>
            </w:r>
            <w:r w:rsidRPr="00741727">
              <w:t xml:space="preserve"> är en god man eller för</w:t>
            </w:r>
            <w:r>
              <w:softHyphen/>
            </w:r>
            <w:r w:rsidRPr="00741727">
              <w:t>valt</w:t>
            </w:r>
            <w:r>
              <w:softHyphen/>
            </w:r>
            <w:r w:rsidRPr="00741727">
              <w:t>are enligt</w:t>
            </w:r>
            <w:r>
              <w:t xml:space="preserve"> 11 kap. 4 eller 7 </w:t>
            </w:r>
            <w:r w:rsidRPr="00741727">
              <w:t>§ för</w:t>
            </w:r>
            <w:r>
              <w:softHyphen/>
            </w:r>
            <w:r w:rsidRPr="00741727">
              <w:t>äldrabalken, med be</w:t>
            </w:r>
            <w:r>
              <w:softHyphen/>
            </w:r>
            <w:r w:rsidRPr="00741727">
              <w:t>hör</w:t>
            </w:r>
            <w:r>
              <w:softHyphen/>
            </w:r>
            <w:r w:rsidRPr="00741727">
              <w:t>ig</w:t>
            </w:r>
            <w:r>
              <w:softHyphen/>
            </w:r>
            <w:r w:rsidRPr="00741727">
              <w:t>het att sörja för den enskildes per</w:t>
            </w:r>
            <w:r>
              <w:softHyphen/>
            </w:r>
            <w:r w:rsidRPr="00741727">
              <w:t>son, den lagligen utsedda ställ</w:t>
            </w:r>
            <w:r>
              <w:softHyphen/>
            </w:r>
            <w:r w:rsidRPr="00741727">
              <w:t>före</w:t>
            </w:r>
            <w:r>
              <w:softHyphen/>
            </w:r>
            <w:r w:rsidRPr="00741727">
              <w:t>trädare som får ge in</w:t>
            </w:r>
            <w:r>
              <w:softHyphen/>
            </w:r>
            <w:r w:rsidRPr="00741727">
              <w:t>form</w:t>
            </w:r>
            <w:r>
              <w:softHyphen/>
            </w:r>
            <w:r w:rsidRPr="00741727">
              <w:t>er</w:t>
            </w:r>
            <w:r>
              <w:softHyphen/>
            </w:r>
            <w:r w:rsidRPr="00741727">
              <w:t>at samtycke till en klin</w:t>
            </w:r>
            <w:r>
              <w:softHyphen/>
            </w:r>
            <w:r w:rsidRPr="00741727">
              <w:t>isk pröv</w:t>
            </w:r>
            <w:r>
              <w:softHyphen/>
            </w:r>
            <w:r w:rsidRPr="00741727">
              <w:t>ning</w:t>
            </w:r>
            <w:r>
              <w:t xml:space="preserve"> </w:t>
            </w:r>
            <w:r w:rsidRPr="005552E2">
              <w:rPr>
                <w:i/>
              </w:rPr>
              <w:t xml:space="preserve">eller </w:t>
            </w:r>
            <w:r>
              <w:rPr>
                <w:i/>
              </w:rPr>
              <w:t xml:space="preserve">en </w:t>
            </w:r>
            <w:r w:rsidRPr="005552E2">
              <w:rPr>
                <w:i/>
              </w:rPr>
              <w:t>pre</w:t>
            </w:r>
            <w:r>
              <w:rPr>
                <w:i/>
              </w:rPr>
              <w:softHyphen/>
            </w:r>
            <w:r w:rsidRPr="005552E2">
              <w:rPr>
                <w:i/>
              </w:rPr>
              <w:t>standa</w:t>
            </w:r>
            <w:r>
              <w:rPr>
                <w:i/>
              </w:rPr>
              <w:softHyphen/>
            </w:r>
            <w:r w:rsidRPr="005552E2">
              <w:rPr>
                <w:i/>
              </w:rPr>
              <w:t>studie</w:t>
            </w:r>
            <w:r w:rsidRPr="00741727">
              <w:t xml:space="preserve"> på för</w:t>
            </w:r>
            <w:r>
              <w:softHyphen/>
            </w:r>
            <w:r w:rsidRPr="00741727">
              <w:t>söks</w:t>
            </w:r>
            <w:r>
              <w:softHyphen/>
            </w:r>
            <w:r w:rsidRPr="00741727">
              <w:t>personens vägnar.</w:t>
            </w:r>
            <w:r>
              <w:t xml:space="preserve"> </w:t>
            </w:r>
          </w:p>
        </w:tc>
      </w:tr>
      <w:tr w:rsidR="008539B5" w14:paraId="4E984A75" w14:textId="77777777" w:rsidTr="008539B5">
        <w:tc>
          <w:tcPr>
            <w:tcW w:w="5000" w:type="pct"/>
            <w:gridSpan w:val="2"/>
            <w:shd w:val="clear" w:color="auto" w:fill="auto"/>
            <w:tcMar>
              <w:left w:w="0" w:type="dxa"/>
            </w:tcMar>
          </w:tcPr>
          <w:p w14:paraId="2A2AFF7E" w14:textId="77777777" w:rsidR="008539B5" w:rsidRPr="003D4688" w:rsidRDefault="008539B5" w:rsidP="008539B5">
            <w:pPr>
              <w:pStyle w:val="Brdtext"/>
              <w:spacing w:before="270"/>
              <w:jc w:val="center"/>
              <w:rPr>
                <w:b/>
              </w:rPr>
            </w:pPr>
            <w:r w:rsidRPr="003D4688">
              <w:rPr>
                <w:b/>
              </w:rPr>
              <w:t>2 §</w:t>
            </w:r>
          </w:p>
        </w:tc>
      </w:tr>
      <w:tr w:rsidR="008539B5" w14:paraId="4948761F" w14:textId="77777777" w:rsidTr="008539B5">
        <w:tc>
          <w:tcPr>
            <w:tcW w:w="2500" w:type="pct"/>
            <w:shd w:val="clear" w:color="auto" w:fill="auto"/>
            <w:tcMar>
              <w:left w:w="0" w:type="dxa"/>
            </w:tcMar>
          </w:tcPr>
          <w:p w14:paraId="436D417F" w14:textId="77777777" w:rsidR="008539B5" w:rsidRPr="00741727" w:rsidRDefault="008539B5" w:rsidP="008539B5">
            <w:pPr>
              <w:pStyle w:val="Brdtextmedindrag"/>
              <w:ind w:firstLine="0"/>
            </w:pPr>
            <w:r w:rsidRPr="00B35736">
              <w:t>För en försöksperson som är under</w:t>
            </w:r>
            <w:r>
              <w:softHyphen/>
            </w:r>
            <w:r w:rsidRPr="00B35736">
              <w:t>årig är vårdnadshavarna de lag</w:t>
            </w:r>
            <w:r>
              <w:softHyphen/>
            </w:r>
            <w:r w:rsidRPr="00B35736">
              <w:t>ligen utsedda ställföreträdare som får ge informerat samtycke till en klinisk prövning på för</w:t>
            </w:r>
            <w:r>
              <w:softHyphen/>
            </w:r>
            <w:r w:rsidRPr="00B35736">
              <w:t>söks</w:t>
            </w:r>
            <w:r>
              <w:softHyphen/>
            </w:r>
            <w:r w:rsidRPr="00B35736">
              <w:t>personens vägnar. En under</w:t>
            </w:r>
            <w:r>
              <w:softHyphen/>
            </w:r>
            <w:r w:rsidRPr="00B35736">
              <w:t>årig försöksperson som har fyllt 15 år ska också själv ge sitt informerade samtycke till att delta i den kliniska prövning</w:t>
            </w:r>
            <w:r>
              <w:softHyphen/>
            </w:r>
            <w:r w:rsidRPr="00B35736">
              <w:t>en, under förut</w:t>
            </w:r>
            <w:r>
              <w:softHyphen/>
            </w:r>
            <w:r w:rsidRPr="00B35736">
              <w:t>sättning att den underårige inser vad pröv</w:t>
            </w:r>
            <w:r>
              <w:softHyphen/>
            </w:r>
            <w:r w:rsidRPr="00B35736">
              <w:t>ningen</w:t>
            </w:r>
            <w:r>
              <w:t xml:space="preserve"> </w:t>
            </w:r>
            <w:r w:rsidRPr="00B35736">
              <w:t>innebär för honom eller henne.</w:t>
            </w:r>
            <w:r>
              <w:t xml:space="preserve"> </w:t>
            </w:r>
            <w:r w:rsidRPr="00B35736">
              <w:t>Ett sådant informerat sam</w:t>
            </w:r>
            <w:r>
              <w:softHyphen/>
            </w:r>
            <w:r w:rsidRPr="00B35736">
              <w:t>tycke ska in</w:t>
            </w:r>
            <w:r>
              <w:softHyphen/>
            </w:r>
            <w:r w:rsidRPr="00B35736">
              <w:t>hämtas i enlighet med vad som regleras om en för</w:t>
            </w:r>
            <w:r>
              <w:softHyphen/>
            </w:r>
            <w:r w:rsidRPr="00B35736">
              <w:t>söks</w:t>
            </w:r>
            <w:r>
              <w:softHyphen/>
            </w:r>
            <w:r w:rsidRPr="00B35736">
              <w:t>per</w:t>
            </w:r>
            <w:r>
              <w:softHyphen/>
            </w:r>
            <w:r w:rsidRPr="00B35736">
              <w:t>son i artikel</w:t>
            </w:r>
            <w:r>
              <w:t xml:space="preserve"> 63.1</w:t>
            </w:r>
            <w:r w:rsidRPr="00B35736">
              <w:t xml:space="preserve"> i för</w:t>
            </w:r>
            <w:r>
              <w:softHyphen/>
            </w:r>
            <w:r w:rsidRPr="00B35736">
              <w:t>ord</w:t>
            </w:r>
            <w:r>
              <w:softHyphen/>
            </w:r>
            <w:r w:rsidRPr="00B35736">
              <w:t xml:space="preserve">ning (EU) </w:t>
            </w:r>
            <w:r>
              <w:t>2017/745.</w:t>
            </w:r>
            <w:r w:rsidRPr="00B35736">
              <w:t xml:space="preserve"> </w:t>
            </w:r>
          </w:p>
        </w:tc>
        <w:tc>
          <w:tcPr>
            <w:tcW w:w="2500" w:type="pct"/>
            <w:shd w:val="clear" w:color="auto" w:fill="auto"/>
            <w:tcMar>
              <w:right w:w="0" w:type="dxa"/>
            </w:tcMar>
          </w:tcPr>
          <w:p w14:paraId="51767A8E" w14:textId="77777777" w:rsidR="008539B5" w:rsidRPr="00741727" w:rsidRDefault="008539B5" w:rsidP="008539B5">
            <w:pPr>
              <w:pStyle w:val="Brdtextmedindrag"/>
              <w:ind w:firstLine="0"/>
            </w:pPr>
            <w:r w:rsidRPr="00B35736">
              <w:t>För en försöksperson som är under</w:t>
            </w:r>
            <w:r>
              <w:softHyphen/>
            </w:r>
            <w:r w:rsidRPr="00B35736">
              <w:t>årig är vårdnadshavarna de lag</w:t>
            </w:r>
            <w:r>
              <w:softHyphen/>
            </w:r>
            <w:r w:rsidRPr="00B35736">
              <w:t>ligen ut</w:t>
            </w:r>
            <w:r>
              <w:softHyphen/>
            </w:r>
            <w:r w:rsidRPr="00B35736">
              <w:t>sedda ställföreträdare som får ge in</w:t>
            </w:r>
            <w:r>
              <w:softHyphen/>
            </w:r>
            <w:r w:rsidRPr="00B35736">
              <w:t>form</w:t>
            </w:r>
            <w:r>
              <w:softHyphen/>
            </w:r>
            <w:r w:rsidRPr="00B35736">
              <w:t>erat samtycke till en klinisk pröv</w:t>
            </w:r>
            <w:r>
              <w:softHyphen/>
            </w:r>
            <w:r w:rsidRPr="00B35736">
              <w:t xml:space="preserve">ning </w:t>
            </w:r>
            <w:r w:rsidRPr="005552E2">
              <w:rPr>
                <w:i/>
              </w:rPr>
              <w:t xml:space="preserve">eller </w:t>
            </w:r>
            <w:r>
              <w:rPr>
                <w:i/>
              </w:rPr>
              <w:t xml:space="preserve">en </w:t>
            </w:r>
            <w:r w:rsidRPr="005552E2">
              <w:rPr>
                <w:i/>
              </w:rPr>
              <w:t>pre</w:t>
            </w:r>
            <w:r>
              <w:rPr>
                <w:i/>
              </w:rPr>
              <w:softHyphen/>
            </w:r>
            <w:r w:rsidRPr="005552E2">
              <w:rPr>
                <w:i/>
              </w:rPr>
              <w:t>standastudie</w:t>
            </w:r>
            <w:r>
              <w:t xml:space="preserve"> </w:t>
            </w:r>
            <w:r w:rsidRPr="00B35736">
              <w:t>på försöks</w:t>
            </w:r>
            <w:r>
              <w:softHyphen/>
            </w:r>
            <w:r w:rsidRPr="00B35736">
              <w:t>person</w:t>
            </w:r>
            <w:r>
              <w:softHyphen/>
            </w:r>
            <w:r w:rsidRPr="00B35736">
              <w:t>ens vägnar. En under</w:t>
            </w:r>
            <w:r>
              <w:softHyphen/>
            </w:r>
            <w:r w:rsidRPr="00B35736">
              <w:t>årig för</w:t>
            </w:r>
            <w:r>
              <w:softHyphen/>
            </w:r>
            <w:r w:rsidRPr="00B35736">
              <w:t>söks</w:t>
            </w:r>
            <w:r>
              <w:softHyphen/>
            </w:r>
            <w:r w:rsidRPr="00B35736">
              <w:t>person som har fyllt 15 år ska också själv ge sitt inform</w:t>
            </w:r>
            <w:r>
              <w:softHyphen/>
            </w:r>
            <w:r w:rsidRPr="00B35736">
              <w:t>er</w:t>
            </w:r>
            <w:r>
              <w:softHyphen/>
            </w:r>
            <w:r w:rsidRPr="00B35736">
              <w:t>ade sam</w:t>
            </w:r>
            <w:r>
              <w:softHyphen/>
            </w:r>
            <w:r w:rsidRPr="00B35736">
              <w:t>tycke till att delta i den kliniska pröv</w:t>
            </w:r>
            <w:r>
              <w:softHyphen/>
            </w:r>
            <w:r w:rsidRPr="00B35736">
              <w:t>ningen</w:t>
            </w:r>
            <w:r>
              <w:t xml:space="preserve"> </w:t>
            </w:r>
            <w:r w:rsidRPr="005552E2">
              <w:rPr>
                <w:i/>
              </w:rPr>
              <w:t>eller pre</w:t>
            </w:r>
            <w:r>
              <w:rPr>
                <w:i/>
              </w:rPr>
              <w:softHyphen/>
            </w:r>
            <w:r w:rsidRPr="005552E2">
              <w:rPr>
                <w:i/>
              </w:rPr>
              <w:t>standa</w:t>
            </w:r>
            <w:r>
              <w:rPr>
                <w:i/>
              </w:rPr>
              <w:softHyphen/>
            </w:r>
            <w:r w:rsidRPr="005552E2">
              <w:rPr>
                <w:i/>
              </w:rPr>
              <w:t>studien</w:t>
            </w:r>
            <w:r w:rsidRPr="00B35736">
              <w:t>, under förutsätt</w:t>
            </w:r>
            <w:r>
              <w:softHyphen/>
            </w:r>
            <w:r w:rsidRPr="00B35736">
              <w:t>ning att den underårige inser vad prövningen</w:t>
            </w:r>
            <w:r>
              <w:t xml:space="preserve"> </w:t>
            </w:r>
            <w:r w:rsidRPr="009D0BE3">
              <w:rPr>
                <w:i/>
              </w:rPr>
              <w:t>eller studien</w:t>
            </w:r>
            <w:r>
              <w:t xml:space="preserve"> </w:t>
            </w:r>
            <w:r w:rsidRPr="00B35736">
              <w:t>inne</w:t>
            </w:r>
            <w:r>
              <w:softHyphen/>
            </w:r>
            <w:r w:rsidRPr="00B35736">
              <w:t>bär för honom eller henne.</w:t>
            </w:r>
            <w:r>
              <w:t xml:space="preserve"> </w:t>
            </w:r>
            <w:r w:rsidRPr="00B35736">
              <w:t>Ett sådant informerat sam</w:t>
            </w:r>
            <w:r>
              <w:softHyphen/>
            </w:r>
            <w:r w:rsidRPr="00B35736">
              <w:t>tycke ska in</w:t>
            </w:r>
            <w:r>
              <w:softHyphen/>
            </w:r>
            <w:r w:rsidRPr="00B35736">
              <w:t>hämtas i enlighet med vad som regleras om en för</w:t>
            </w:r>
            <w:r>
              <w:softHyphen/>
            </w:r>
            <w:r w:rsidRPr="00B35736">
              <w:t>söks</w:t>
            </w:r>
            <w:r>
              <w:softHyphen/>
            </w:r>
            <w:r w:rsidRPr="00B35736">
              <w:t>per</w:t>
            </w:r>
            <w:r>
              <w:softHyphen/>
            </w:r>
            <w:r w:rsidRPr="00B35736">
              <w:t>son i artikel</w:t>
            </w:r>
            <w:r>
              <w:t xml:space="preserve"> 63.1</w:t>
            </w:r>
            <w:r w:rsidRPr="00B35736">
              <w:t xml:space="preserve"> i för</w:t>
            </w:r>
            <w:r>
              <w:softHyphen/>
            </w:r>
            <w:r w:rsidRPr="00B35736">
              <w:t xml:space="preserve">ordning (EU) </w:t>
            </w:r>
            <w:r>
              <w:t xml:space="preserve">2017/745 </w:t>
            </w:r>
            <w:r w:rsidRPr="005552E2">
              <w:rPr>
                <w:i/>
              </w:rPr>
              <w:t>och artikel 59.1 i för</w:t>
            </w:r>
            <w:r>
              <w:rPr>
                <w:i/>
              </w:rPr>
              <w:softHyphen/>
            </w:r>
            <w:r w:rsidRPr="005552E2">
              <w:rPr>
                <w:i/>
              </w:rPr>
              <w:t>ordning (EU) 2017/746</w:t>
            </w:r>
            <w:r w:rsidRPr="00B35736">
              <w:t xml:space="preserve">. </w:t>
            </w:r>
          </w:p>
        </w:tc>
      </w:tr>
      <w:bookmarkEnd w:id="995"/>
    </w:tbl>
    <w:p w14:paraId="7BE8699C" w14:textId="77777777" w:rsidR="008539B5" w:rsidRDefault="008539B5" w:rsidP="008539B5">
      <w:pPr>
        <w:pStyle w:val="Brdtext"/>
        <w:rPr>
          <w:b/>
        </w:rPr>
      </w:pPr>
    </w:p>
    <w:p w14:paraId="1E288A86" w14:textId="77777777" w:rsidR="008539B5" w:rsidRPr="00EC6E68" w:rsidRDefault="008539B5" w:rsidP="008539B5">
      <w:pPr>
        <w:pStyle w:val="Brdtext"/>
        <w:jc w:val="center"/>
        <w:rPr>
          <w:b/>
        </w:rPr>
      </w:pPr>
      <w:r>
        <w:rPr>
          <w:b/>
        </w:rPr>
        <w:t>3</w:t>
      </w:r>
      <w:r w:rsidRPr="00EC6E68">
        <w:rPr>
          <w:b/>
        </w:rPr>
        <w:t xml:space="preserve"> §</w:t>
      </w:r>
    </w:p>
    <w:tbl>
      <w:tblPr>
        <w:tblW w:w="5000" w:type="pct"/>
        <w:tblLook w:val="0000" w:firstRow="0" w:lastRow="0" w:firstColumn="0" w:lastColumn="0" w:noHBand="0" w:noVBand="0"/>
      </w:tblPr>
      <w:tblGrid>
        <w:gridCol w:w="2948"/>
        <w:gridCol w:w="2949"/>
      </w:tblGrid>
      <w:tr w:rsidR="008539B5" w14:paraId="27F0AF70" w14:textId="77777777" w:rsidTr="008539B5">
        <w:tc>
          <w:tcPr>
            <w:tcW w:w="2500" w:type="pct"/>
            <w:shd w:val="clear" w:color="auto" w:fill="auto"/>
            <w:tcMar>
              <w:left w:w="0" w:type="dxa"/>
            </w:tcMar>
          </w:tcPr>
          <w:p w14:paraId="1456EC1B" w14:textId="77777777" w:rsidR="008539B5" w:rsidRDefault="008539B5" w:rsidP="008539B5">
            <w:pPr>
              <w:pStyle w:val="Brdtextmedindrag"/>
              <w:ind w:firstLine="0"/>
            </w:pPr>
            <w:r w:rsidRPr="00F26DE9">
              <w:t>Sponsorn för en klinisk pröv</w:t>
            </w:r>
            <w:r>
              <w:softHyphen/>
            </w:r>
            <w:r w:rsidRPr="00F26DE9">
              <w:t>ning är skyldig att genom för</w:t>
            </w:r>
            <w:r>
              <w:softHyphen/>
            </w:r>
            <w:r w:rsidRPr="00F26DE9">
              <w:t>säk</w:t>
            </w:r>
            <w:r>
              <w:softHyphen/>
            </w:r>
            <w:r w:rsidRPr="00F26DE9">
              <w:t>ring eller på annat sätt garantera att försöks</w:t>
            </w:r>
            <w:r>
              <w:softHyphen/>
            </w:r>
            <w:r w:rsidRPr="00F26DE9">
              <w:t>person</w:t>
            </w:r>
            <w:r>
              <w:softHyphen/>
            </w:r>
            <w:r w:rsidRPr="00F26DE9">
              <w:t xml:space="preserve">en får ersättning </w:t>
            </w:r>
            <w:r>
              <w:t xml:space="preserve">om </w:t>
            </w:r>
            <w:r w:rsidRPr="00F26DE9">
              <w:t>sponsorn eller prövaren blir skyldig att betala sådan. Skade</w:t>
            </w:r>
            <w:r>
              <w:softHyphen/>
            </w:r>
            <w:r w:rsidRPr="00F26DE9">
              <w:t>skyddet eller ersätt</w:t>
            </w:r>
            <w:r>
              <w:softHyphen/>
            </w:r>
            <w:r w:rsidRPr="00F26DE9">
              <w:t>nings</w:t>
            </w:r>
            <w:r>
              <w:softHyphen/>
            </w:r>
            <w:r w:rsidRPr="00F26DE9">
              <w:t>garantin ska vara förenlig med riskens karaktär och omfattning.</w:t>
            </w:r>
          </w:p>
        </w:tc>
        <w:tc>
          <w:tcPr>
            <w:tcW w:w="2500" w:type="pct"/>
            <w:shd w:val="clear" w:color="auto" w:fill="auto"/>
            <w:tcMar>
              <w:right w:w="0" w:type="dxa"/>
            </w:tcMar>
          </w:tcPr>
          <w:p w14:paraId="65AC8ED7" w14:textId="77777777" w:rsidR="008539B5" w:rsidRDefault="008539B5" w:rsidP="008539B5">
            <w:pPr>
              <w:pStyle w:val="Brdtextmedindrag"/>
              <w:ind w:firstLine="0"/>
            </w:pPr>
            <w:bookmarkStart w:id="996" w:name="_Hlk20257702"/>
            <w:r w:rsidRPr="00F26DE9">
              <w:t>Sponsorn för en klinisk pröv</w:t>
            </w:r>
            <w:r>
              <w:softHyphen/>
            </w:r>
            <w:r w:rsidRPr="00F26DE9">
              <w:t xml:space="preserve">ning </w:t>
            </w:r>
            <w:r w:rsidRPr="00EC6E68">
              <w:rPr>
                <w:i/>
              </w:rPr>
              <w:t xml:space="preserve">eller </w:t>
            </w:r>
            <w:r>
              <w:rPr>
                <w:i/>
              </w:rPr>
              <w:t xml:space="preserve">en </w:t>
            </w:r>
            <w:r w:rsidRPr="00EC6E68">
              <w:rPr>
                <w:i/>
              </w:rPr>
              <w:t>prestandastudie</w:t>
            </w:r>
            <w:r>
              <w:t xml:space="preserve"> </w:t>
            </w:r>
            <w:r w:rsidRPr="00F26DE9">
              <w:t>är skyl</w:t>
            </w:r>
            <w:r>
              <w:softHyphen/>
            </w:r>
            <w:r w:rsidRPr="00F26DE9">
              <w:t>dig att genom försäkring eller på annat sätt garantera att försökspersonen får er</w:t>
            </w:r>
            <w:r>
              <w:softHyphen/>
            </w:r>
            <w:r w:rsidRPr="00F26DE9">
              <w:t xml:space="preserve">sättning </w:t>
            </w:r>
            <w:r>
              <w:t xml:space="preserve">om </w:t>
            </w:r>
            <w:r w:rsidRPr="00F26DE9">
              <w:t>sponsorn eller prövaren blir skyldig att betala sådan. Skade</w:t>
            </w:r>
            <w:r>
              <w:softHyphen/>
            </w:r>
            <w:r w:rsidRPr="00F26DE9">
              <w:t>skyddet eller ersättningsgarantin ska vara förenlig med riskens karaktär och omfattning.</w:t>
            </w:r>
            <w:bookmarkEnd w:id="996"/>
          </w:p>
        </w:tc>
      </w:tr>
      <w:tr w:rsidR="008539B5" w14:paraId="2F5AE79B" w14:textId="77777777" w:rsidTr="008539B5">
        <w:tc>
          <w:tcPr>
            <w:tcW w:w="2500" w:type="pct"/>
            <w:shd w:val="clear" w:color="auto" w:fill="auto"/>
            <w:tcMar>
              <w:left w:w="0" w:type="dxa"/>
            </w:tcMar>
          </w:tcPr>
          <w:p w14:paraId="578733A7" w14:textId="77777777" w:rsidR="008539B5" w:rsidRPr="00FD2E95" w:rsidRDefault="008539B5" w:rsidP="008539B5">
            <w:pPr>
              <w:pStyle w:val="Rubrik4utannumrering"/>
            </w:pPr>
            <w:r w:rsidRPr="00FD2E95">
              <w:t xml:space="preserve">Tillstånd att genomföra en klinisk prövning </w:t>
            </w:r>
          </w:p>
        </w:tc>
        <w:tc>
          <w:tcPr>
            <w:tcW w:w="2500" w:type="pct"/>
            <w:shd w:val="clear" w:color="auto" w:fill="auto"/>
            <w:tcMar>
              <w:right w:w="0" w:type="dxa"/>
            </w:tcMar>
          </w:tcPr>
          <w:p w14:paraId="78D570F2" w14:textId="77777777" w:rsidR="008539B5" w:rsidRPr="00FD2E95" w:rsidRDefault="008539B5" w:rsidP="008539B5">
            <w:pPr>
              <w:pStyle w:val="Rubrik4utannumrering"/>
            </w:pPr>
            <w:bookmarkStart w:id="997" w:name="_Hlk20257860"/>
            <w:r w:rsidRPr="00FD2E95">
              <w:t xml:space="preserve">Tillstånd att genomföra en klinisk prövning </w:t>
            </w:r>
            <w:r w:rsidRPr="00FD2E95">
              <w:rPr>
                <w:i/>
                <w:iCs/>
              </w:rPr>
              <w:t>eller en prestandastudie</w:t>
            </w:r>
            <w:bookmarkEnd w:id="997"/>
          </w:p>
        </w:tc>
      </w:tr>
    </w:tbl>
    <w:p w14:paraId="4D73EA2B" w14:textId="77777777" w:rsidR="008539B5" w:rsidRDefault="008539B5" w:rsidP="008539B5">
      <w:pPr>
        <w:pStyle w:val="Brdtext"/>
        <w:spacing w:before="270"/>
        <w:jc w:val="center"/>
        <w:rPr>
          <w:b/>
        </w:rPr>
      </w:pPr>
      <w:r>
        <w:rPr>
          <w:b/>
        </w:rPr>
        <w:t>4</w:t>
      </w:r>
      <w:r w:rsidRPr="00EC6E68">
        <w:rPr>
          <w:b/>
        </w:rPr>
        <w:t xml:space="preserve"> §</w:t>
      </w:r>
    </w:p>
    <w:p w14:paraId="72EB4AAF" w14:textId="77777777" w:rsidR="008539B5" w:rsidRDefault="008539B5" w:rsidP="008539B5">
      <w:pPr>
        <w:pStyle w:val="Brdtextmedindrag"/>
        <w:ind w:firstLine="0"/>
      </w:pPr>
      <w:bookmarkStart w:id="998" w:name="_Hlk20257909"/>
      <w:r>
        <w:t xml:space="preserve">Den myndighet som regeringen bestämmer prövar frågor om </w:t>
      </w:r>
    </w:p>
    <w:tbl>
      <w:tblPr>
        <w:tblW w:w="5000" w:type="pct"/>
        <w:tblLook w:val="0000" w:firstRow="0" w:lastRow="0" w:firstColumn="0" w:lastColumn="0" w:noHBand="0" w:noVBand="0"/>
      </w:tblPr>
      <w:tblGrid>
        <w:gridCol w:w="2948"/>
        <w:gridCol w:w="2949"/>
      </w:tblGrid>
      <w:tr w:rsidR="008539B5" w14:paraId="4F873746" w14:textId="77777777" w:rsidTr="008539B5">
        <w:tc>
          <w:tcPr>
            <w:tcW w:w="2500" w:type="pct"/>
            <w:shd w:val="clear" w:color="auto" w:fill="auto"/>
            <w:tcMar>
              <w:left w:w="0" w:type="dxa"/>
            </w:tcMar>
          </w:tcPr>
          <w:p w14:paraId="479D1E53" w14:textId="77777777" w:rsidR="008539B5" w:rsidRDefault="008539B5" w:rsidP="008539B5">
            <w:pPr>
              <w:pStyle w:val="Brdtextmedindrag"/>
            </w:pPr>
            <w:bookmarkStart w:id="999" w:name="_Hlk20257924"/>
            <w:bookmarkEnd w:id="998"/>
            <w:r>
              <w:t>1. tillstånd att genomföra en klin</w:t>
            </w:r>
            <w:r>
              <w:softHyphen/>
              <w:t>isk prövning, och</w:t>
            </w:r>
          </w:p>
        </w:tc>
        <w:tc>
          <w:tcPr>
            <w:tcW w:w="2500" w:type="pct"/>
            <w:shd w:val="clear" w:color="auto" w:fill="auto"/>
            <w:tcMar>
              <w:right w:w="0" w:type="dxa"/>
            </w:tcMar>
          </w:tcPr>
          <w:p w14:paraId="71A12EA4" w14:textId="77777777" w:rsidR="008539B5" w:rsidRDefault="008539B5" w:rsidP="008539B5">
            <w:pPr>
              <w:pStyle w:val="Brdtextmedindrag"/>
            </w:pPr>
            <w:r>
              <w:t>1. tillstånd att genomföra en klin</w:t>
            </w:r>
            <w:r>
              <w:softHyphen/>
              <w:t xml:space="preserve">isk prövning </w:t>
            </w:r>
            <w:r>
              <w:rPr>
                <w:i/>
              </w:rPr>
              <w:t>eller en</w:t>
            </w:r>
            <w:r w:rsidRPr="00EC6E68">
              <w:rPr>
                <w:i/>
              </w:rPr>
              <w:t xml:space="preserve"> pre</w:t>
            </w:r>
            <w:r>
              <w:rPr>
                <w:i/>
              </w:rPr>
              <w:softHyphen/>
            </w:r>
            <w:r w:rsidRPr="00EC6E68">
              <w:rPr>
                <w:i/>
              </w:rPr>
              <w:t>standa</w:t>
            </w:r>
            <w:r>
              <w:rPr>
                <w:i/>
              </w:rPr>
              <w:softHyphen/>
            </w:r>
            <w:r w:rsidRPr="00EC6E68">
              <w:rPr>
                <w:i/>
              </w:rPr>
              <w:t>studie</w:t>
            </w:r>
            <w:r>
              <w:t>, och</w:t>
            </w:r>
          </w:p>
        </w:tc>
      </w:tr>
      <w:tr w:rsidR="008539B5" w14:paraId="16AC8A6D" w14:textId="77777777" w:rsidTr="008539B5">
        <w:tc>
          <w:tcPr>
            <w:tcW w:w="2500" w:type="pct"/>
            <w:shd w:val="clear" w:color="auto" w:fill="auto"/>
            <w:tcMar>
              <w:left w:w="0" w:type="dxa"/>
            </w:tcMar>
          </w:tcPr>
          <w:p w14:paraId="11604F46" w14:textId="77777777" w:rsidR="008539B5" w:rsidRDefault="008539B5" w:rsidP="008539B5">
            <w:pPr>
              <w:pStyle w:val="Brdtextmedindrag"/>
            </w:pPr>
            <w:r>
              <w:t>2. väsentliga ändringar av en sådan prövning.</w:t>
            </w:r>
          </w:p>
        </w:tc>
        <w:tc>
          <w:tcPr>
            <w:tcW w:w="2500" w:type="pct"/>
            <w:shd w:val="clear" w:color="auto" w:fill="auto"/>
            <w:tcMar>
              <w:right w:w="0" w:type="dxa"/>
            </w:tcMar>
          </w:tcPr>
          <w:p w14:paraId="36CDF7EA" w14:textId="77777777" w:rsidR="008539B5" w:rsidRDefault="008539B5" w:rsidP="008539B5">
            <w:pPr>
              <w:pStyle w:val="Brdtextmedindrag"/>
            </w:pPr>
            <w:r>
              <w:t xml:space="preserve">2. väsentliga ändringar av en sådan prövning </w:t>
            </w:r>
            <w:r w:rsidRPr="00EC6E68">
              <w:rPr>
                <w:i/>
              </w:rPr>
              <w:t>eller studie</w:t>
            </w:r>
            <w:r>
              <w:t>.</w:t>
            </w:r>
          </w:p>
        </w:tc>
      </w:tr>
      <w:tr w:rsidR="008539B5" w14:paraId="4FDE56B3" w14:textId="77777777" w:rsidTr="008539B5">
        <w:tc>
          <w:tcPr>
            <w:tcW w:w="2500" w:type="pct"/>
            <w:shd w:val="clear" w:color="auto" w:fill="auto"/>
            <w:tcMar>
              <w:left w:w="0" w:type="dxa"/>
            </w:tcMar>
          </w:tcPr>
          <w:p w14:paraId="744736D6" w14:textId="77777777" w:rsidR="008539B5" w:rsidRDefault="008539B5" w:rsidP="008539B5">
            <w:pPr>
              <w:pStyle w:val="Brdtextmedindrag"/>
            </w:pPr>
            <w:r>
              <w:t>Av artiklarna 62.4 b, 70.7, 75.3 och 78.10 i förordning (EU) 2017/745 följer att en klin</w:t>
            </w:r>
            <w:r>
              <w:softHyphen/>
              <w:t xml:space="preserve">isk prövning inte får </w:t>
            </w:r>
            <w:r w:rsidRPr="003022F6">
              <w:t>genom</w:t>
            </w:r>
            <w:r w:rsidRPr="003022F6">
              <w:softHyphen/>
              <w:t>för</w:t>
            </w:r>
            <w:r w:rsidRPr="003022F6">
              <w:softHyphen/>
              <w:t xml:space="preserve">as, påbörjas eller genomföras med en väsentlig ändring </w:t>
            </w:r>
            <w:r>
              <w:t>om Etik</w:t>
            </w:r>
            <w:r>
              <w:softHyphen/>
            </w:r>
            <w:r>
              <w:softHyphen/>
              <w:t>pröv</w:t>
            </w:r>
            <w:r>
              <w:softHyphen/>
              <w:t>ningsmyndigheten vid sin et</w:t>
            </w:r>
            <w:r>
              <w:softHyphen/>
              <w:t>iska granskning enligt lagen (2021:000) med kom</w:t>
            </w:r>
            <w:r>
              <w:softHyphen/>
              <w:t>plett</w:t>
            </w:r>
            <w:r>
              <w:softHyphen/>
              <w:t>er</w:t>
            </w:r>
            <w:r>
              <w:softHyphen/>
              <w:t>ande be</w:t>
            </w:r>
            <w:r>
              <w:softHyphen/>
              <w:t>stämmelser om etisk gran</w:t>
            </w:r>
            <w:r>
              <w:softHyphen/>
              <w:t>sk</w:t>
            </w:r>
            <w:r>
              <w:softHyphen/>
            </w:r>
            <w:r>
              <w:softHyphen/>
              <w:t xml:space="preserve">ning till EU:s </w:t>
            </w:r>
            <w:r w:rsidRPr="00B60FEE">
              <w:rPr>
                <w:i/>
                <w:iCs/>
              </w:rPr>
              <w:t>förord</w:t>
            </w:r>
            <w:r w:rsidRPr="00B60FEE">
              <w:rPr>
                <w:i/>
                <w:iCs/>
              </w:rPr>
              <w:softHyphen/>
              <w:t>ning</w:t>
            </w:r>
            <w:r>
              <w:t xml:space="preserve"> om medicintekniska pro</w:t>
            </w:r>
            <w:r>
              <w:softHyphen/>
              <w:t>dukter har avgett ett nega</w:t>
            </w:r>
            <w:r>
              <w:softHyphen/>
              <w:t>tivt yttrande avseende den klini</w:t>
            </w:r>
            <w:r>
              <w:softHyphen/>
              <w:t>ska pröv</w:t>
            </w:r>
            <w:r>
              <w:softHyphen/>
            </w:r>
            <w:r>
              <w:softHyphen/>
              <w:t>ningen. Om Etik</w:t>
            </w:r>
            <w:r>
              <w:softHyphen/>
              <w:t>pröv</w:t>
            </w:r>
            <w:r>
              <w:softHyphen/>
              <w:t>nings</w:t>
            </w:r>
            <w:r>
              <w:softHyphen/>
            </w:r>
            <w:r>
              <w:softHyphen/>
              <w:t>myn</w:t>
            </w:r>
            <w:r>
              <w:softHyphen/>
              <w:t>digheten efter sin gransk</w:t>
            </w:r>
            <w:r>
              <w:softHyphen/>
            </w:r>
            <w:r>
              <w:softHyphen/>
              <w:t>ning har avgett ett yttr</w:t>
            </w:r>
            <w:r>
              <w:softHyphen/>
              <w:t>an</w:t>
            </w:r>
            <w:r>
              <w:softHyphen/>
              <w:t>de med vill</w:t>
            </w:r>
            <w:r>
              <w:softHyphen/>
              <w:t>kor för pröv</w:t>
            </w:r>
            <w:r>
              <w:softHyphen/>
              <w:t>ningens genom</w:t>
            </w:r>
            <w:r>
              <w:softHyphen/>
            </w:r>
            <w:r>
              <w:softHyphen/>
              <w:t>för</w:t>
            </w:r>
            <w:r>
              <w:softHyphen/>
              <w:t>ande, ska vill</w:t>
            </w:r>
            <w:r>
              <w:softHyphen/>
              <w:t>koren be</w:t>
            </w:r>
            <w:r>
              <w:softHyphen/>
              <w:t>aktas vid tillståndsgivningen.</w:t>
            </w:r>
          </w:p>
        </w:tc>
        <w:tc>
          <w:tcPr>
            <w:tcW w:w="2500" w:type="pct"/>
            <w:shd w:val="clear" w:color="auto" w:fill="auto"/>
            <w:tcMar>
              <w:right w:w="0" w:type="dxa"/>
            </w:tcMar>
          </w:tcPr>
          <w:p w14:paraId="6B0F9545" w14:textId="77777777" w:rsidR="008539B5" w:rsidRDefault="008539B5" w:rsidP="008539B5">
            <w:pPr>
              <w:pStyle w:val="Brdtextmedindrag"/>
            </w:pPr>
            <w:r>
              <w:t xml:space="preserve">Av artiklarna 62.4 b, 70.7, 75.3 och 78.10 i förordning (EU) 2017/745 </w:t>
            </w:r>
            <w:r w:rsidRPr="00BB3BF4">
              <w:rPr>
                <w:i/>
              </w:rPr>
              <w:t>och artiklarna 58.5</w:t>
            </w:r>
            <w:r>
              <w:rPr>
                <w:i/>
              </w:rPr>
              <w:t> b</w:t>
            </w:r>
            <w:r w:rsidRPr="00BB3BF4">
              <w:rPr>
                <w:i/>
              </w:rPr>
              <w:t>, 66.7, 71.3 och 74.10 i för</w:t>
            </w:r>
            <w:r>
              <w:rPr>
                <w:i/>
              </w:rPr>
              <w:softHyphen/>
            </w:r>
            <w:r w:rsidRPr="00BB3BF4">
              <w:rPr>
                <w:i/>
              </w:rPr>
              <w:t>ord</w:t>
            </w:r>
            <w:r>
              <w:rPr>
                <w:i/>
              </w:rPr>
              <w:softHyphen/>
            </w:r>
            <w:r>
              <w:rPr>
                <w:i/>
              </w:rPr>
              <w:softHyphen/>
            </w:r>
            <w:r w:rsidRPr="00BB3BF4">
              <w:rPr>
                <w:i/>
              </w:rPr>
              <w:t>ning (EU) 2017/746</w:t>
            </w:r>
            <w:r>
              <w:t xml:space="preserve"> följer att en klinisk prövning </w:t>
            </w:r>
            <w:r w:rsidRPr="00BB3BF4">
              <w:rPr>
                <w:i/>
              </w:rPr>
              <w:t xml:space="preserve">eller </w:t>
            </w:r>
            <w:r>
              <w:rPr>
                <w:i/>
              </w:rPr>
              <w:t xml:space="preserve">en </w:t>
            </w:r>
            <w:r w:rsidRPr="00BB3BF4">
              <w:rPr>
                <w:i/>
              </w:rPr>
              <w:t>pre</w:t>
            </w:r>
            <w:r>
              <w:rPr>
                <w:i/>
              </w:rPr>
              <w:softHyphen/>
            </w:r>
            <w:r w:rsidRPr="00BB3BF4">
              <w:rPr>
                <w:i/>
              </w:rPr>
              <w:t>standa</w:t>
            </w:r>
            <w:r>
              <w:rPr>
                <w:i/>
              </w:rPr>
              <w:softHyphen/>
            </w:r>
            <w:r>
              <w:rPr>
                <w:i/>
              </w:rPr>
              <w:softHyphen/>
            </w:r>
            <w:r w:rsidRPr="00BB3BF4">
              <w:rPr>
                <w:i/>
              </w:rPr>
              <w:t>studie</w:t>
            </w:r>
            <w:r>
              <w:t xml:space="preserve"> inte får </w:t>
            </w:r>
            <w:r w:rsidRPr="003022F6">
              <w:t>genom</w:t>
            </w:r>
            <w:r w:rsidRPr="003022F6">
              <w:softHyphen/>
              <w:t>för</w:t>
            </w:r>
            <w:r w:rsidRPr="003022F6">
              <w:softHyphen/>
              <w:t xml:space="preserve">as, påbörjas eller genomföras med en väsentlig ändring </w:t>
            </w:r>
            <w:r>
              <w:t>om Etik</w:t>
            </w:r>
            <w:r>
              <w:softHyphen/>
              <w:t>pröv</w:t>
            </w:r>
            <w:r>
              <w:softHyphen/>
            </w:r>
            <w:r>
              <w:softHyphen/>
              <w:t>nings</w:t>
            </w:r>
            <w:r>
              <w:softHyphen/>
              <w:t>myndigheten vid sin eti</w:t>
            </w:r>
            <w:r>
              <w:softHyphen/>
              <w:t>ska gransk</w:t>
            </w:r>
            <w:r>
              <w:softHyphen/>
              <w:t>ning enligt lagen (2021:000) med komp</w:t>
            </w:r>
            <w:r>
              <w:softHyphen/>
              <w:t>letterande be</w:t>
            </w:r>
            <w:r>
              <w:softHyphen/>
              <w:t>stäm</w:t>
            </w:r>
            <w:r>
              <w:softHyphen/>
              <w:t>melser om etisk gransk</w:t>
            </w:r>
            <w:r>
              <w:softHyphen/>
              <w:t xml:space="preserve">ning till </w:t>
            </w:r>
            <w:r w:rsidRPr="00E6396F">
              <w:t>EU:s</w:t>
            </w:r>
            <w:r w:rsidRPr="00B60FEE">
              <w:rPr>
                <w:i/>
                <w:iCs/>
              </w:rPr>
              <w:t xml:space="preserve"> för</w:t>
            </w:r>
            <w:r w:rsidRPr="00B60FEE">
              <w:rPr>
                <w:i/>
                <w:iCs/>
              </w:rPr>
              <w:softHyphen/>
              <w:t>ord</w:t>
            </w:r>
            <w:r w:rsidRPr="00B60FEE">
              <w:rPr>
                <w:i/>
                <w:iCs/>
              </w:rPr>
              <w:softHyphen/>
              <w:t>ningar</w:t>
            </w:r>
            <w:r>
              <w:t xml:space="preserve"> om medicin</w:t>
            </w:r>
            <w:r>
              <w:softHyphen/>
              <w:t>tekniska produkter har avgett ett negativt yttr</w:t>
            </w:r>
            <w:r>
              <w:softHyphen/>
            </w:r>
            <w:r>
              <w:softHyphen/>
              <w:t>an</w:t>
            </w:r>
            <w:r>
              <w:softHyphen/>
              <w:t>de avseende den kliniska pröv</w:t>
            </w:r>
            <w:r>
              <w:softHyphen/>
            </w:r>
            <w:r>
              <w:softHyphen/>
              <w:t>ning</w:t>
            </w:r>
            <w:r>
              <w:softHyphen/>
              <w:t xml:space="preserve">en </w:t>
            </w:r>
            <w:r w:rsidRPr="004F0850">
              <w:rPr>
                <w:i/>
              </w:rPr>
              <w:t>eller prestandastudi</w:t>
            </w:r>
            <w:r>
              <w:rPr>
                <w:i/>
              </w:rPr>
              <w:softHyphen/>
            </w:r>
            <w:r w:rsidRPr="004F0850">
              <w:rPr>
                <w:i/>
              </w:rPr>
              <w:t>en</w:t>
            </w:r>
            <w:r>
              <w:t>. Om Etik</w:t>
            </w:r>
            <w:r>
              <w:softHyphen/>
              <w:t>pröv</w:t>
            </w:r>
            <w:r>
              <w:softHyphen/>
              <w:t>nings</w:t>
            </w:r>
            <w:r>
              <w:softHyphen/>
              <w:t>myn</w:t>
            </w:r>
            <w:r>
              <w:softHyphen/>
            </w:r>
            <w:r>
              <w:softHyphen/>
              <w:t>dig</w:t>
            </w:r>
            <w:r>
              <w:softHyphen/>
              <w:t>heten efter sin gransk</w:t>
            </w:r>
            <w:r>
              <w:softHyphen/>
              <w:t>ning har avgett ett yttrande med vill</w:t>
            </w:r>
            <w:r>
              <w:softHyphen/>
            </w:r>
            <w:r>
              <w:softHyphen/>
              <w:t xml:space="preserve">kor för prövningens </w:t>
            </w:r>
            <w:r w:rsidRPr="004F0850">
              <w:rPr>
                <w:i/>
              </w:rPr>
              <w:t xml:space="preserve">eller studiens </w:t>
            </w:r>
            <w:r>
              <w:t>genom</w:t>
            </w:r>
            <w:r>
              <w:softHyphen/>
              <w:t>för</w:t>
            </w:r>
            <w:r>
              <w:softHyphen/>
            </w:r>
            <w:r>
              <w:softHyphen/>
              <w:t>an</w:t>
            </w:r>
            <w:r>
              <w:softHyphen/>
              <w:t>de, ska villkoren be</w:t>
            </w:r>
            <w:r>
              <w:softHyphen/>
              <w:t>aktas vid till</w:t>
            </w:r>
            <w:r>
              <w:softHyphen/>
              <w:t>ståndsgivningen.</w:t>
            </w:r>
          </w:p>
        </w:tc>
      </w:tr>
      <w:bookmarkEnd w:id="999"/>
    </w:tbl>
    <w:p w14:paraId="1FB0FAC1" w14:textId="77777777" w:rsidR="008539B5" w:rsidRDefault="008539B5" w:rsidP="008539B5">
      <w:pPr>
        <w:pStyle w:val="Brdtextmedindrag"/>
        <w:ind w:firstLine="0"/>
      </w:pPr>
    </w:p>
    <w:p w14:paraId="63907CE7" w14:textId="77777777" w:rsidR="008539B5" w:rsidRPr="00BB3BF4" w:rsidRDefault="008539B5" w:rsidP="008539B5">
      <w:pPr>
        <w:pStyle w:val="Brdtext"/>
        <w:jc w:val="center"/>
        <w:rPr>
          <w:b/>
        </w:rPr>
      </w:pPr>
      <w:r>
        <w:rPr>
          <w:b/>
        </w:rPr>
        <w:t>5</w:t>
      </w:r>
      <w:r w:rsidRPr="00BB3BF4">
        <w:rPr>
          <w:b/>
        </w:rPr>
        <w:t xml:space="preserve"> §</w:t>
      </w:r>
    </w:p>
    <w:tbl>
      <w:tblPr>
        <w:tblW w:w="5000" w:type="pct"/>
        <w:tblLook w:val="0000" w:firstRow="0" w:lastRow="0" w:firstColumn="0" w:lastColumn="0" w:noHBand="0" w:noVBand="0"/>
      </w:tblPr>
      <w:tblGrid>
        <w:gridCol w:w="2948"/>
        <w:gridCol w:w="2949"/>
      </w:tblGrid>
      <w:tr w:rsidR="008539B5" w14:paraId="4635BA2B" w14:textId="77777777" w:rsidTr="008539B5">
        <w:tc>
          <w:tcPr>
            <w:tcW w:w="2500" w:type="pct"/>
            <w:shd w:val="clear" w:color="auto" w:fill="auto"/>
            <w:tcMar>
              <w:left w:w="0" w:type="dxa"/>
            </w:tcMar>
          </w:tcPr>
          <w:p w14:paraId="39148C00" w14:textId="77777777" w:rsidR="008539B5" w:rsidRDefault="008539B5" w:rsidP="008539B5">
            <w:pPr>
              <w:pStyle w:val="Brdtextmedindrag"/>
              <w:ind w:firstLine="0"/>
            </w:pPr>
            <w:r>
              <w:t xml:space="preserve">Den dokumentation </w:t>
            </w:r>
            <w:r w:rsidRPr="00562A52">
              <w:t>som</w:t>
            </w:r>
            <w:r>
              <w:t xml:space="preserve"> avses i</w:t>
            </w:r>
            <w:r w:rsidRPr="00D7267D">
              <w:t xml:space="preserve"> kapitel III avsnitt 3</w:t>
            </w:r>
            <w:r>
              <w:t xml:space="preserve"> </w:t>
            </w:r>
            <w:r w:rsidRPr="00D7267D">
              <w:t xml:space="preserve">i bilaga XV till </w:t>
            </w:r>
            <w:r>
              <w:t>förordning (EU) 2017/745 ska hållas tillgänglig för de be</w:t>
            </w:r>
            <w:r>
              <w:softHyphen/>
              <w:t>hör</w:t>
            </w:r>
            <w:r>
              <w:softHyphen/>
              <w:t xml:space="preserve">iga myndigheterna under den tid som anges i </w:t>
            </w:r>
            <w:r>
              <w:rPr>
                <w:i/>
              </w:rPr>
              <w:t xml:space="preserve">bilagan </w:t>
            </w:r>
            <w:r>
              <w:t>även om sponsorn, dennes kon</w:t>
            </w:r>
            <w:r>
              <w:softHyphen/>
              <w:t>takt</w:t>
            </w:r>
            <w:r>
              <w:softHyphen/>
              <w:t>person eller den rätts</w:t>
            </w:r>
            <w:r>
              <w:softHyphen/>
              <w:t>liga före</w:t>
            </w:r>
            <w:r>
              <w:softHyphen/>
              <w:t>trädaren försätts i kon</w:t>
            </w:r>
            <w:r>
              <w:softHyphen/>
              <w:t>kurs, går i likvidation eller upp</w:t>
            </w:r>
            <w:r>
              <w:softHyphen/>
              <w:t>hör med sin verksamhet. Spons</w:t>
            </w:r>
            <w:r>
              <w:softHyphen/>
              <w:t>orn, dennes kontakt</w:t>
            </w:r>
            <w:r>
              <w:softHyphen/>
              <w:t>per</w:t>
            </w:r>
            <w:r>
              <w:softHyphen/>
              <w:t>son eller den rättsliga före</w:t>
            </w:r>
            <w:r>
              <w:softHyphen/>
              <w:t>träd</w:t>
            </w:r>
            <w:r>
              <w:softHyphen/>
              <w:t>ar</w:t>
            </w:r>
            <w:r>
              <w:softHyphen/>
              <w:t xml:space="preserve">en </w:t>
            </w:r>
            <w:r w:rsidRPr="009E3E74">
              <w:t xml:space="preserve">ska i sådana fall anmäla till den </w:t>
            </w:r>
            <w:r>
              <w:t>myn</w:t>
            </w:r>
            <w:r>
              <w:softHyphen/>
              <w:t>dig</w:t>
            </w:r>
            <w:r>
              <w:softHyphen/>
              <w:t>het som reger</w:t>
            </w:r>
            <w:r>
              <w:softHyphen/>
              <w:t>ing</w:t>
            </w:r>
            <w:r>
              <w:softHyphen/>
              <w:t>en be</w:t>
            </w:r>
            <w:r>
              <w:softHyphen/>
              <w:t>stäm</w:t>
            </w:r>
            <w:r>
              <w:softHyphen/>
              <w:t>mer</w:t>
            </w:r>
            <w:r w:rsidRPr="009E3E74">
              <w:t xml:space="preserve"> vem som ansvarar för arkiv</w:t>
            </w:r>
            <w:r>
              <w:softHyphen/>
            </w:r>
            <w:r w:rsidRPr="009E3E74">
              <w:t>ering</w:t>
            </w:r>
            <w:r>
              <w:softHyphen/>
            </w:r>
            <w:r w:rsidRPr="009E3E74">
              <w:t>en av hand</w:t>
            </w:r>
            <w:r>
              <w:softHyphen/>
            </w:r>
            <w:r w:rsidRPr="009E3E74">
              <w:t>ling</w:t>
            </w:r>
            <w:r>
              <w:softHyphen/>
            </w:r>
            <w:r w:rsidRPr="009E3E74">
              <w:t>ar</w:t>
            </w:r>
            <w:r>
              <w:softHyphen/>
            </w:r>
            <w:r w:rsidRPr="009E3E74">
              <w:t>na och var de förvaras.</w:t>
            </w:r>
          </w:p>
        </w:tc>
        <w:tc>
          <w:tcPr>
            <w:tcW w:w="2500" w:type="pct"/>
            <w:shd w:val="clear" w:color="auto" w:fill="auto"/>
            <w:tcMar>
              <w:right w:w="0" w:type="dxa"/>
            </w:tcMar>
          </w:tcPr>
          <w:p w14:paraId="644BACEC" w14:textId="77777777" w:rsidR="008539B5" w:rsidRDefault="008539B5" w:rsidP="008539B5">
            <w:pPr>
              <w:pStyle w:val="Brdtextmedindrag"/>
              <w:ind w:firstLine="0"/>
            </w:pPr>
            <w:bookmarkStart w:id="1000" w:name="_Hlk20258180"/>
            <w:r>
              <w:t xml:space="preserve">Den </w:t>
            </w:r>
            <w:r w:rsidRPr="00562A52">
              <w:t>dokumentation</w:t>
            </w:r>
            <w:r>
              <w:t xml:space="preserve"> som avses i</w:t>
            </w:r>
            <w:r w:rsidRPr="00D7267D">
              <w:t xml:space="preserve"> kapitel III avsnitt 3</w:t>
            </w:r>
            <w:r>
              <w:t xml:space="preserve"> </w:t>
            </w:r>
            <w:r w:rsidRPr="00D7267D">
              <w:t xml:space="preserve">i bilaga XV till </w:t>
            </w:r>
            <w:r>
              <w:t xml:space="preserve">förordning (EU) 2017/745 </w:t>
            </w:r>
            <w:r w:rsidRPr="00BB3BF4">
              <w:rPr>
                <w:i/>
              </w:rPr>
              <w:t>och i kapitel II avsnitt 3</w:t>
            </w:r>
            <w:r>
              <w:rPr>
                <w:i/>
              </w:rPr>
              <w:t xml:space="preserve"> </w:t>
            </w:r>
            <w:r w:rsidRPr="00BB3BF4">
              <w:rPr>
                <w:i/>
              </w:rPr>
              <w:t>i bilaga XIV till förordning (EU) 2017/746</w:t>
            </w:r>
            <w:r>
              <w:t xml:space="preserve"> ska hållas till</w:t>
            </w:r>
            <w:r>
              <w:softHyphen/>
              <w:t>gäng</w:t>
            </w:r>
            <w:r>
              <w:softHyphen/>
              <w:t>lig för de be</w:t>
            </w:r>
            <w:r>
              <w:softHyphen/>
              <w:t>höriga myn</w:t>
            </w:r>
            <w:r>
              <w:softHyphen/>
              <w:t>dig</w:t>
            </w:r>
            <w:r>
              <w:softHyphen/>
              <w:t>het</w:t>
            </w:r>
            <w:r>
              <w:softHyphen/>
              <w:t xml:space="preserve">erna under den tid som anges i </w:t>
            </w:r>
            <w:r>
              <w:rPr>
                <w:i/>
              </w:rPr>
              <w:t xml:space="preserve">bilagorna </w:t>
            </w:r>
            <w:r>
              <w:t>även om spon</w:t>
            </w:r>
            <w:r>
              <w:softHyphen/>
              <w:t>sorn, dennes kon</w:t>
            </w:r>
            <w:r>
              <w:softHyphen/>
              <w:t>takt</w:t>
            </w:r>
            <w:r>
              <w:softHyphen/>
              <w:t>person eller den rättsliga före</w:t>
            </w:r>
            <w:r>
              <w:softHyphen/>
              <w:t>trädaren för</w:t>
            </w:r>
            <w:r>
              <w:softHyphen/>
              <w:t>sätts i konkurs, går i lik</w:t>
            </w:r>
            <w:r>
              <w:softHyphen/>
              <w:t>vida</w:t>
            </w:r>
            <w:r>
              <w:softHyphen/>
              <w:t>tion eller upphör med sin verk</w:t>
            </w:r>
            <w:r>
              <w:softHyphen/>
              <w:t>sam</w:t>
            </w:r>
            <w:r>
              <w:softHyphen/>
              <w:t>het. Sponsorn, dennes kon</w:t>
            </w:r>
            <w:r>
              <w:softHyphen/>
              <w:t>takt</w:t>
            </w:r>
            <w:r>
              <w:softHyphen/>
              <w:t>person eller den rättsliga före</w:t>
            </w:r>
            <w:r>
              <w:softHyphen/>
              <w:t>träd</w:t>
            </w:r>
            <w:r>
              <w:softHyphen/>
              <w:t xml:space="preserve">aren </w:t>
            </w:r>
            <w:r w:rsidRPr="009E3E74">
              <w:t>ska i sådana fall an</w:t>
            </w:r>
            <w:r>
              <w:softHyphen/>
            </w:r>
            <w:r w:rsidRPr="009E3E74">
              <w:t xml:space="preserve">mäla till den </w:t>
            </w:r>
            <w:r>
              <w:t>myndighet som re</w:t>
            </w:r>
            <w:r>
              <w:softHyphen/>
              <w:t>ger</w:t>
            </w:r>
            <w:r>
              <w:softHyphen/>
              <w:t>ing</w:t>
            </w:r>
            <w:r>
              <w:softHyphen/>
              <w:t>en bestäm</w:t>
            </w:r>
            <w:r>
              <w:softHyphen/>
              <w:t>mer</w:t>
            </w:r>
            <w:r w:rsidRPr="009E3E74">
              <w:t xml:space="preserve"> vem som an</w:t>
            </w:r>
            <w:r>
              <w:softHyphen/>
            </w:r>
            <w:r w:rsidRPr="009E3E74">
              <w:t>svar</w:t>
            </w:r>
            <w:r>
              <w:softHyphen/>
            </w:r>
            <w:r w:rsidRPr="009E3E74">
              <w:t>ar för arkiver</w:t>
            </w:r>
            <w:r>
              <w:softHyphen/>
            </w:r>
            <w:r w:rsidRPr="009E3E74">
              <w:t>ing</w:t>
            </w:r>
            <w:r>
              <w:softHyphen/>
            </w:r>
            <w:r w:rsidRPr="009E3E74">
              <w:t>en av hand</w:t>
            </w:r>
            <w:r>
              <w:softHyphen/>
            </w:r>
            <w:r w:rsidRPr="009E3E74">
              <w:t>ling</w:t>
            </w:r>
            <w:r>
              <w:softHyphen/>
            </w:r>
            <w:r w:rsidRPr="009E3E74">
              <w:t>ar</w:t>
            </w:r>
            <w:r>
              <w:softHyphen/>
            </w:r>
            <w:r w:rsidRPr="009E3E74">
              <w:t>na och var de för</w:t>
            </w:r>
            <w:r>
              <w:softHyphen/>
            </w:r>
            <w:r w:rsidRPr="009E3E74">
              <w:t>varas.</w:t>
            </w:r>
            <w:bookmarkEnd w:id="1000"/>
          </w:p>
        </w:tc>
      </w:tr>
    </w:tbl>
    <w:p w14:paraId="1633D4B2" w14:textId="77777777" w:rsidR="008539B5" w:rsidRDefault="008539B5" w:rsidP="008539B5">
      <w:pPr>
        <w:pStyle w:val="Rubrik3utannumrering"/>
        <w:spacing w:after="0"/>
        <w:jc w:val="center"/>
      </w:pPr>
      <w:r>
        <w:t>3 kap.</w:t>
      </w:r>
    </w:p>
    <w:p w14:paraId="5D7378AB" w14:textId="77777777" w:rsidR="008539B5" w:rsidRPr="00814C26" w:rsidRDefault="008539B5" w:rsidP="008539B5">
      <w:pPr>
        <w:pStyle w:val="Brdtext"/>
        <w:keepNext/>
        <w:jc w:val="center"/>
        <w:rPr>
          <w:b/>
        </w:rPr>
      </w:pPr>
      <w:r w:rsidRPr="00814C26">
        <w:rPr>
          <w:b/>
        </w:rPr>
        <w:t>1 §</w:t>
      </w:r>
    </w:p>
    <w:tbl>
      <w:tblPr>
        <w:tblW w:w="5000" w:type="pct"/>
        <w:tblLook w:val="0000" w:firstRow="0" w:lastRow="0" w:firstColumn="0" w:lastColumn="0" w:noHBand="0" w:noVBand="0"/>
      </w:tblPr>
      <w:tblGrid>
        <w:gridCol w:w="2948"/>
        <w:gridCol w:w="2949"/>
      </w:tblGrid>
      <w:tr w:rsidR="008539B5" w14:paraId="110427DD" w14:textId="77777777" w:rsidTr="008539B5">
        <w:tc>
          <w:tcPr>
            <w:tcW w:w="2500" w:type="pct"/>
            <w:shd w:val="clear" w:color="auto" w:fill="auto"/>
            <w:tcMar>
              <w:left w:w="0" w:type="dxa"/>
            </w:tcMar>
          </w:tcPr>
          <w:p w14:paraId="31E92751" w14:textId="77777777" w:rsidR="008539B5" w:rsidRDefault="008539B5" w:rsidP="008539B5">
            <w:pPr>
              <w:pStyle w:val="Brdtextmedindrag"/>
              <w:ind w:firstLine="0"/>
            </w:pPr>
            <w:r>
              <w:t xml:space="preserve">Tillsyn över </w:t>
            </w:r>
            <w:r w:rsidRPr="00562A52">
              <w:t>efterlevnaden</w:t>
            </w:r>
            <w:r>
              <w:t xml:space="preserve"> av </w:t>
            </w:r>
            <w:r w:rsidRPr="00B35736">
              <w:t>för</w:t>
            </w:r>
            <w:r>
              <w:softHyphen/>
            </w:r>
            <w:r w:rsidRPr="00B35736">
              <w:t>ord</w:t>
            </w:r>
            <w:r>
              <w:softHyphen/>
            </w:r>
            <w:r w:rsidRPr="00B35736">
              <w:t xml:space="preserve">ning (EU) </w:t>
            </w:r>
            <w:r>
              <w:t>2017/745, denna lag och de föreskrifter som har meddelats med stöd av lagen utövas av den eller de myndigheter som regeringen be</w:t>
            </w:r>
            <w:r>
              <w:softHyphen/>
              <w:t>stämmer.</w:t>
            </w:r>
          </w:p>
        </w:tc>
        <w:tc>
          <w:tcPr>
            <w:tcW w:w="2500" w:type="pct"/>
            <w:shd w:val="clear" w:color="auto" w:fill="auto"/>
            <w:tcMar>
              <w:right w:w="0" w:type="dxa"/>
            </w:tcMar>
          </w:tcPr>
          <w:p w14:paraId="5896172E" w14:textId="77777777" w:rsidR="008539B5" w:rsidRDefault="008539B5" w:rsidP="008539B5">
            <w:pPr>
              <w:pStyle w:val="Brdtextmedindrag"/>
              <w:ind w:firstLine="0"/>
            </w:pPr>
            <w:bookmarkStart w:id="1001" w:name="_Hlk20258543"/>
            <w:r>
              <w:t xml:space="preserve">Tillsyn över efterlevnaden av </w:t>
            </w:r>
            <w:r w:rsidRPr="00B35736">
              <w:t>förord</w:t>
            </w:r>
            <w:r>
              <w:softHyphen/>
            </w:r>
            <w:r w:rsidRPr="00B35736">
              <w:t xml:space="preserve">ning (EU) </w:t>
            </w:r>
            <w:r>
              <w:t>2017/745,</w:t>
            </w:r>
            <w:r w:rsidRPr="00814C26">
              <w:rPr>
                <w:i/>
              </w:rPr>
              <w:t xml:space="preserve"> förord</w:t>
            </w:r>
            <w:r>
              <w:rPr>
                <w:i/>
              </w:rPr>
              <w:softHyphen/>
            </w:r>
            <w:r w:rsidRPr="00814C26">
              <w:rPr>
                <w:i/>
              </w:rPr>
              <w:t>ning (EU) 2017/746</w:t>
            </w:r>
            <w:r>
              <w:t>, denna lag och de föreskrift</w:t>
            </w:r>
            <w:r>
              <w:softHyphen/>
              <w:t>er som har meddelats med stöd av lag</w:t>
            </w:r>
            <w:r>
              <w:softHyphen/>
              <w:t>en utövas av den eller de myndigheter som regeringen bestäm</w:t>
            </w:r>
            <w:r>
              <w:softHyphen/>
              <w:t>mer.</w:t>
            </w:r>
            <w:bookmarkEnd w:id="1001"/>
          </w:p>
        </w:tc>
      </w:tr>
    </w:tbl>
    <w:p w14:paraId="677A0F31" w14:textId="77777777" w:rsidR="008539B5" w:rsidRDefault="008539B5" w:rsidP="008539B5">
      <w:pPr>
        <w:pStyle w:val="Brdtext"/>
        <w:jc w:val="center"/>
        <w:rPr>
          <w:b/>
        </w:rPr>
      </w:pPr>
    </w:p>
    <w:p w14:paraId="50A5B6B2" w14:textId="77777777" w:rsidR="008539B5" w:rsidRPr="00814C26" w:rsidRDefault="008539B5" w:rsidP="008539B5">
      <w:pPr>
        <w:pStyle w:val="Brdtext"/>
        <w:jc w:val="center"/>
        <w:rPr>
          <w:b/>
        </w:rPr>
      </w:pPr>
      <w:r>
        <w:rPr>
          <w:b/>
        </w:rPr>
        <w:t>2</w:t>
      </w:r>
      <w:r w:rsidRPr="00814C26">
        <w:rPr>
          <w:b/>
        </w:rPr>
        <w:t xml:space="preserve"> §</w:t>
      </w:r>
    </w:p>
    <w:tbl>
      <w:tblPr>
        <w:tblW w:w="5000" w:type="pct"/>
        <w:tblLook w:val="0000" w:firstRow="0" w:lastRow="0" w:firstColumn="0" w:lastColumn="0" w:noHBand="0" w:noVBand="0"/>
      </w:tblPr>
      <w:tblGrid>
        <w:gridCol w:w="2948"/>
        <w:gridCol w:w="2949"/>
      </w:tblGrid>
      <w:tr w:rsidR="008539B5" w14:paraId="500D13AC" w14:textId="77777777" w:rsidTr="008539B5">
        <w:tc>
          <w:tcPr>
            <w:tcW w:w="2500" w:type="pct"/>
            <w:shd w:val="clear" w:color="auto" w:fill="auto"/>
            <w:tcMar>
              <w:left w:w="0" w:type="dxa"/>
            </w:tcMar>
          </w:tcPr>
          <w:p w14:paraId="005EBA16" w14:textId="77777777" w:rsidR="008539B5" w:rsidRDefault="008539B5" w:rsidP="008539B5">
            <w:pPr>
              <w:pStyle w:val="Brdtextmedindrag"/>
              <w:ind w:firstLine="0"/>
            </w:pPr>
            <w:r w:rsidRPr="00C9632E">
              <w:t>En tillsynsmyndighet har rätt att för till</w:t>
            </w:r>
            <w:r>
              <w:softHyphen/>
            </w:r>
            <w:r w:rsidRPr="00C9632E">
              <w:t>synen på be</w:t>
            </w:r>
            <w:r>
              <w:softHyphen/>
            </w:r>
            <w:r w:rsidRPr="00C9632E">
              <w:t>gäran få de upp</w:t>
            </w:r>
            <w:r>
              <w:softHyphen/>
            </w:r>
            <w:r w:rsidRPr="00C9632E">
              <w:t>lys</w:t>
            </w:r>
            <w:r>
              <w:softHyphen/>
            </w:r>
            <w:r w:rsidRPr="00C9632E">
              <w:t>ning</w:t>
            </w:r>
            <w:r>
              <w:softHyphen/>
            </w:r>
            <w:r w:rsidRPr="00C9632E">
              <w:t>ar och hand</w:t>
            </w:r>
            <w:r>
              <w:softHyphen/>
            </w:r>
            <w:r w:rsidRPr="00C9632E">
              <w:t>lingar som behövs och få till</w:t>
            </w:r>
            <w:r>
              <w:softHyphen/>
            </w:r>
            <w:r w:rsidRPr="00C9632E">
              <w:t>träde till områden, lokaler och andra utrymmen, dock inte bo</w:t>
            </w:r>
            <w:r>
              <w:softHyphen/>
            </w:r>
            <w:r w:rsidRPr="00C9632E">
              <w:t>städer, där produkter hant</w:t>
            </w:r>
            <w:r>
              <w:softHyphen/>
            </w:r>
            <w:r w:rsidRPr="00C9632E">
              <w:t>er</w:t>
            </w:r>
            <w:r>
              <w:softHyphen/>
            </w:r>
            <w:r w:rsidRPr="00C9632E">
              <w:t>as</w:t>
            </w:r>
            <w:r>
              <w:t xml:space="preserve"> eller där klin</w:t>
            </w:r>
            <w:r>
              <w:softHyphen/>
              <w:t>iska prövningar ut</w:t>
            </w:r>
            <w:r>
              <w:softHyphen/>
              <w:t>förs</w:t>
            </w:r>
            <w:r w:rsidRPr="00C9632E">
              <w:t>. Om det be</w:t>
            </w:r>
            <w:r>
              <w:softHyphen/>
            </w:r>
            <w:r w:rsidRPr="00C9632E">
              <w:t>hövs för till</w:t>
            </w:r>
            <w:r>
              <w:softHyphen/>
            </w:r>
            <w:r w:rsidRPr="00C9632E">
              <w:t>syn</w:t>
            </w:r>
            <w:r>
              <w:softHyphen/>
            </w:r>
            <w:r w:rsidRPr="00C9632E">
              <w:t>en</w:t>
            </w:r>
            <w:r>
              <w:t>,</w:t>
            </w:r>
            <w:r w:rsidRPr="00C9632E">
              <w:t xml:space="preserve"> får myndigheten göra under</w:t>
            </w:r>
            <w:r>
              <w:softHyphen/>
            </w:r>
            <w:r w:rsidRPr="00C9632E">
              <w:t>sökningar och ta prover. För kostnader på grund av under</w:t>
            </w:r>
            <w:r>
              <w:softHyphen/>
            </w:r>
            <w:r w:rsidRPr="00C9632E">
              <w:t>sök</w:t>
            </w:r>
            <w:r>
              <w:softHyphen/>
            </w:r>
            <w:r w:rsidRPr="00C9632E">
              <w:t>ning</w:t>
            </w:r>
            <w:r>
              <w:softHyphen/>
            </w:r>
            <w:r w:rsidRPr="00C9632E">
              <w:t>ar eller för uttagna prov</w:t>
            </w:r>
            <w:r>
              <w:t>er</w:t>
            </w:r>
            <w:r w:rsidRPr="00C9632E">
              <w:t xml:space="preserve"> </w:t>
            </w:r>
            <w:r>
              <w:t xml:space="preserve">betalas </w:t>
            </w:r>
            <w:r w:rsidRPr="00C9632E">
              <w:t>inte ersättning.</w:t>
            </w:r>
            <w:r>
              <w:t xml:space="preserve"> </w:t>
            </w:r>
          </w:p>
        </w:tc>
        <w:tc>
          <w:tcPr>
            <w:tcW w:w="2500" w:type="pct"/>
            <w:shd w:val="clear" w:color="auto" w:fill="auto"/>
            <w:tcMar>
              <w:right w:w="0" w:type="dxa"/>
            </w:tcMar>
          </w:tcPr>
          <w:p w14:paraId="4D15954A" w14:textId="77777777" w:rsidR="008539B5" w:rsidRDefault="008539B5" w:rsidP="008539B5">
            <w:pPr>
              <w:pStyle w:val="Brdtextmedindrag"/>
              <w:ind w:firstLine="0"/>
            </w:pPr>
            <w:bookmarkStart w:id="1002" w:name="_Hlk20259580"/>
            <w:r w:rsidRPr="00C9632E">
              <w:t>En tillsynsmyndighet har rätt att för till</w:t>
            </w:r>
            <w:r>
              <w:softHyphen/>
            </w:r>
            <w:r w:rsidRPr="00C9632E">
              <w:t>synen på be</w:t>
            </w:r>
            <w:r>
              <w:softHyphen/>
            </w:r>
            <w:r w:rsidRPr="00C9632E">
              <w:t>gäran få de upp</w:t>
            </w:r>
            <w:r>
              <w:softHyphen/>
            </w:r>
            <w:r w:rsidRPr="00C9632E">
              <w:t>lys</w:t>
            </w:r>
            <w:r>
              <w:softHyphen/>
            </w:r>
            <w:r w:rsidRPr="00C9632E">
              <w:t>ning</w:t>
            </w:r>
            <w:r>
              <w:softHyphen/>
            </w:r>
            <w:r w:rsidRPr="00C9632E">
              <w:t>ar och hand</w:t>
            </w:r>
            <w:r>
              <w:softHyphen/>
            </w:r>
            <w:r w:rsidRPr="00C9632E">
              <w:t>lingar som behövs och få till</w:t>
            </w:r>
            <w:r>
              <w:softHyphen/>
            </w:r>
            <w:r w:rsidRPr="00C9632E">
              <w:t>träde till områden, lokaler och andra utrymmen, dock inte bo</w:t>
            </w:r>
            <w:r>
              <w:softHyphen/>
            </w:r>
            <w:r w:rsidRPr="00C9632E">
              <w:t>städer, där produkter hant</w:t>
            </w:r>
            <w:r>
              <w:softHyphen/>
            </w:r>
            <w:r w:rsidRPr="00C9632E">
              <w:t>er</w:t>
            </w:r>
            <w:r>
              <w:softHyphen/>
            </w:r>
            <w:r w:rsidRPr="00C9632E">
              <w:t>as</w:t>
            </w:r>
            <w:r>
              <w:t xml:space="preserve"> eller där klin</w:t>
            </w:r>
            <w:r>
              <w:softHyphen/>
              <w:t xml:space="preserve">iska prövningar </w:t>
            </w:r>
            <w:r w:rsidRPr="001751CA">
              <w:rPr>
                <w:i/>
              </w:rPr>
              <w:t>eller prestanda</w:t>
            </w:r>
            <w:r>
              <w:rPr>
                <w:i/>
              </w:rPr>
              <w:softHyphen/>
            </w:r>
            <w:r w:rsidRPr="001751CA">
              <w:rPr>
                <w:i/>
              </w:rPr>
              <w:t>studi</w:t>
            </w:r>
            <w:r>
              <w:rPr>
                <w:i/>
              </w:rPr>
              <w:softHyphen/>
            </w:r>
            <w:r w:rsidRPr="001751CA">
              <w:rPr>
                <w:i/>
              </w:rPr>
              <w:t>er</w:t>
            </w:r>
            <w:r>
              <w:t xml:space="preserve"> utförs</w:t>
            </w:r>
            <w:r w:rsidRPr="00C9632E">
              <w:t>. Om det behövs för tillsynen</w:t>
            </w:r>
            <w:r>
              <w:t>,</w:t>
            </w:r>
            <w:r w:rsidRPr="00C9632E">
              <w:t xml:space="preserve"> får myn</w:t>
            </w:r>
            <w:r>
              <w:softHyphen/>
            </w:r>
            <w:r w:rsidRPr="00C9632E">
              <w:t>digheten göra under</w:t>
            </w:r>
            <w:r>
              <w:softHyphen/>
            </w:r>
            <w:r w:rsidRPr="00C9632E">
              <w:t>sök</w:t>
            </w:r>
            <w:r>
              <w:softHyphen/>
            </w:r>
            <w:r w:rsidRPr="00C9632E">
              <w:t>ning</w:t>
            </w:r>
            <w:r>
              <w:softHyphen/>
            </w:r>
            <w:r w:rsidRPr="00C9632E">
              <w:t>ar och ta prover. För kost</w:t>
            </w:r>
            <w:r>
              <w:softHyphen/>
            </w:r>
            <w:r w:rsidRPr="00C9632E">
              <w:t>nad</w:t>
            </w:r>
            <w:r>
              <w:softHyphen/>
            </w:r>
            <w:r w:rsidRPr="00C9632E">
              <w:t>er på grund av under</w:t>
            </w:r>
            <w:r>
              <w:softHyphen/>
            </w:r>
            <w:r w:rsidRPr="00C9632E">
              <w:t>sök</w:t>
            </w:r>
            <w:r>
              <w:softHyphen/>
            </w:r>
            <w:r w:rsidRPr="00C9632E">
              <w:t>ning</w:t>
            </w:r>
            <w:r>
              <w:softHyphen/>
            </w:r>
            <w:r w:rsidRPr="00C9632E">
              <w:t>ar eller för uttagna prov</w:t>
            </w:r>
            <w:r>
              <w:t>er</w:t>
            </w:r>
            <w:r w:rsidRPr="00C9632E">
              <w:t xml:space="preserve"> </w:t>
            </w:r>
            <w:r>
              <w:t>be</w:t>
            </w:r>
            <w:r>
              <w:softHyphen/>
              <w:t xml:space="preserve">talas </w:t>
            </w:r>
            <w:r w:rsidRPr="00C9632E">
              <w:t>inte ersättning.</w:t>
            </w:r>
            <w:r>
              <w:t xml:space="preserve"> </w:t>
            </w:r>
            <w:bookmarkEnd w:id="1002"/>
          </w:p>
        </w:tc>
      </w:tr>
    </w:tbl>
    <w:p w14:paraId="20B882E8" w14:textId="77777777" w:rsidR="008539B5" w:rsidRPr="00C663C5" w:rsidRDefault="008539B5" w:rsidP="008539B5">
      <w:pPr>
        <w:pStyle w:val="Brdtext"/>
        <w:spacing w:before="270"/>
        <w:jc w:val="center"/>
        <w:rPr>
          <w:b/>
        </w:rPr>
      </w:pPr>
      <w:r>
        <w:rPr>
          <w:b/>
        </w:rPr>
        <w:t>3</w:t>
      </w:r>
      <w:r w:rsidRPr="00C663C5">
        <w:rPr>
          <w:b/>
        </w:rPr>
        <w:t xml:space="preserve"> §</w:t>
      </w:r>
    </w:p>
    <w:tbl>
      <w:tblPr>
        <w:tblW w:w="5000" w:type="pct"/>
        <w:tblLook w:val="0000" w:firstRow="0" w:lastRow="0" w:firstColumn="0" w:lastColumn="0" w:noHBand="0" w:noVBand="0"/>
      </w:tblPr>
      <w:tblGrid>
        <w:gridCol w:w="2948"/>
        <w:gridCol w:w="2949"/>
      </w:tblGrid>
      <w:tr w:rsidR="008539B5" w14:paraId="4E533C42" w14:textId="77777777" w:rsidTr="008539B5">
        <w:tc>
          <w:tcPr>
            <w:tcW w:w="2500" w:type="pct"/>
            <w:shd w:val="clear" w:color="auto" w:fill="auto"/>
            <w:tcMar>
              <w:left w:w="0" w:type="dxa"/>
            </w:tcMar>
          </w:tcPr>
          <w:p w14:paraId="6182B474" w14:textId="77777777" w:rsidR="008539B5" w:rsidRDefault="008539B5" w:rsidP="008539B5">
            <w:pPr>
              <w:pStyle w:val="Brdtextmedindrag"/>
              <w:ind w:firstLine="0"/>
            </w:pPr>
            <w:r>
              <w:t>En tillsynsmyndighet får besluta de före</w:t>
            </w:r>
            <w:r>
              <w:softHyphen/>
              <w:t>lägg</w:t>
            </w:r>
            <w:r>
              <w:softHyphen/>
              <w:t>and</w:t>
            </w:r>
            <w:r>
              <w:softHyphen/>
              <w:t xml:space="preserve">en som behövs för att </w:t>
            </w:r>
            <w:r w:rsidRPr="00B35736">
              <w:t>för</w:t>
            </w:r>
            <w:r>
              <w:softHyphen/>
            </w:r>
            <w:r w:rsidRPr="00B35736">
              <w:t xml:space="preserve">ordning (EU) </w:t>
            </w:r>
            <w:r>
              <w:t>2017/745, denna lag och de föreskrifter som har med</w:t>
            </w:r>
            <w:r>
              <w:softHyphen/>
              <w:t>delats med stöd av lag</w:t>
            </w:r>
            <w:r>
              <w:softHyphen/>
              <w:t>en ska följas. Vägras till</w:t>
            </w:r>
            <w:r>
              <w:softHyphen/>
              <w:t>träde får till</w:t>
            </w:r>
            <w:r>
              <w:softHyphen/>
              <w:t>syns</w:t>
            </w:r>
            <w:r>
              <w:softHyphen/>
              <w:t>myndig</w:t>
            </w:r>
            <w:r>
              <w:softHyphen/>
              <w:t>het</w:t>
            </w:r>
            <w:r>
              <w:softHyphen/>
              <w:t>en också be</w:t>
            </w:r>
            <w:r>
              <w:softHyphen/>
              <w:t>sluta om före</w:t>
            </w:r>
            <w:r>
              <w:softHyphen/>
              <w:t>lägg</w:t>
            </w:r>
            <w:r>
              <w:softHyphen/>
              <w:t>anden.</w:t>
            </w:r>
          </w:p>
        </w:tc>
        <w:tc>
          <w:tcPr>
            <w:tcW w:w="2500" w:type="pct"/>
            <w:shd w:val="clear" w:color="auto" w:fill="auto"/>
            <w:tcMar>
              <w:right w:w="0" w:type="dxa"/>
            </w:tcMar>
          </w:tcPr>
          <w:p w14:paraId="6E51AC7D" w14:textId="77777777" w:rsidR="008539B5" w:rsidRDefault="008539B5" w:rsidP="008539B5">
            <w:pPr>
              <w:pStyle w:val="Brdtextmedindrag"/>
              <w:ind w:firstLine="0"/>
            </w:pPr>
            <w:r>
              <w:t>En tillsynsmyndighet får besluta de föreläggand</w:t>
            </w:r>
            <w:r>
              <w:softHyphen/>
              <w:t xml:space="preserve">en som behövs för att </w:t>
            </w:r>
            <w:r w:rsidRPr="00B35736">
              <w:t>för</w:t>
            </w:r>
            <w:r>
              <w:softHyphen/>
            </w:r>
            <w:r w:rsidRPr="00B35736">
              <w:t xml:space="preserve">ordning (EU) </w:t>
            </w:r>
            <w:r>
              <w:t xml:space="preserve">2017/745, </w:t>
            </w:r>
            <w:r w:rsidRPr="00BF7277">
              <w:rPr>
                <w:i/>
              </w:rPr>
              <w:t>förord</w:t>
            </w:r>
            <w:r>
              <w:rPr>
                <w:i/>
              </w:rPr>
              <w:softHyphen/>
            </w:r>
            <w:r w:rsidRPr="00BF7277">
              <w:rPr>
                <w:i/>
              </w:rPr>
              <w:t>ning (EU) 2017/746</w:t>
            </w:r>
            <w:r>
              <w:t>, denna lag och de före</w:t>
            </w:r>
            <w:r>
              <w:softHyphen/>
              <w:t>skrifter som har med</w:t>
            </w:r>
            <w:r>
              <w:softHyphen/>
              <w:t>delats med stöd av lag</w:t>
            </w:r>
            <w:r>
              <w:softHyphen/>
              <w:t>en ska följas. Vägras till</w:t>
            </w:r>
            <w:r>
              <w:softHyphen/>
              <w:t>träde får tillsyns</w:t>
            </w:r>
            <w:r>
              <w:softHyphen/>
              <w:t>myndig</w:t>
            </w:r>
            <w:r>
              <w:softHyphen/>
              <w:t>het</w:t>
            </w:r>
            <w:r>
              <w:softHyphen/>
              <w:t>en också be</w:t>
            </w:r>
            <w:r>
              <w:softHyphen/>
              <w:t>sluta om före</w:t>
            </w:r>
            <w:r>
              <w:softHyphen/>
              <w:t>lägg</w:t>
            </w:r>
            <w:r>
              <w:softHyphen/>
              <w:t>anden.</w:t>
            </w:r>
          </w:p>
        </w:tc>
      </w:tr>
    </w:tbl>
    <w:p w14:paraId="6A3B8BC3" w14:textId="77777777" w:rsidR="008539B5" w:rsidRPr="00B41682" w:rsidRDefault="008539B5" w:rsidP="008539B5">
      <w:pPr>
        <w:pStyle w:val="Brdtextmedindrag"/>
      </w:pPr>
      <w:bookmarkStart w:id="1003" w:name="_Hlk20259820"/>
      <w:r>
        <w:t xml:space="preserve">Ett beslut om föreläggande får förenas med vite. </w:t>
      </w:r>
    </w:p>
    <w:bookmarkEnd w:id="1003"/>
    <w:p w14:paraId="096DA53D" w14:textId="77777777" w:rsidR="008539B5" w:rsidRDefault="008539B5" w:rsidP="008539B5">
      <w:pPr>
        <w:pStyle w:val="Brdtextmedindrag"/>
        <w:ind w:firstLine="0"/>
      </w:pPr>
    </w:p>
    <w:p w14:paraId="4E68D021" w14:textId="77777777" w:rsidR="008539B5" w:rsidRPr="008B7D87" w:rsidRDefault="008539B5" w:rsidP="008539B5">
      <w:pPr>
        <w:pStyle w:val="Brdtext"/>
        <w:jc w:val="center"/>
        <w:rPr>
          <w:b/>
        </w:rPr>
      </w:pPr>
      <w:r w:rsidRPr="008B7D87">
        <w:rPr>
          <w:b/>
        </w:rPr>
        <w:t>4 §</w:t>
      </w:r>
    </w:p>
    <w:tbl>
      <w:tblPr>
        <w:tblW w:w="5000" w:type="pct"/>
        <w:tblLook w:val="0000" w:firstRow="0" w:lastRow="0" w:firstColumn="0" w:lastColumn="0" w:noHBand="0" w:noVBand="0"/>
      </w:tblPr>
      <w:tblGrid>
        <w:gridCol w:w="2948"/>
        <w:gridCol w:w="2949"/>
      </w:tblGrid>
      <w:tr w:rsidR="008539B5" w14:paraId="0720D310" w14:textId="77777777" w:rsidTr="008539B5">
        <w:tc>
          <w:tcPr>
            <w:tcW w:w="2500" w:type="pct"/>
            <w:shd w:val="clear" w:color="auto" w:fill="auto"/>
            <w:tcMar>
              <w:left w:w="0" w:type="dxa"/>
            </w:tcMar>
          </w:tcPr>
          <w:p w14:paraId="260559F5" w14:textId="77777777" w:rsidR="008539B5" w:rsidRDefault="008539B5" w:rsidP="008539B5">
            <w:pPr>
              <w:pStyle w:val="Brdtextmedindrag"/>
              <w:ind w:firstLine="0"/>
            </w:pPr>
            <w:r w:rsidRPr="00784B60">
              <w:t xml:space="preserve">På begäran av </w:t>
            </w:r>
            <w:r>
              <w:t>en tillsynsmyndig</w:t>
            </w:r>
            <w:r>
              <w:softHyphen/>
              <w:t xml:space="preserve">het </w:t>
            </w:r>
            <w:r w:rsidRPr="00784B60">
              <w:t xml:space="preserve">ska Polismyndigheten lämna den hjälp som behövs när </w:t>
            </w:r>
            <w:r>
              <w:t>tillsynsmyn</w:t>
            </w:r>
            <w:r>
              <w:softHyphen/>
              <w:t>dig</w:t>
            </w:r>
            <w:r>
              <w:softHyphen/>
              <w:t>heten</w:t>
            </w:r>
            <w:r w:rsidRPr="00784B60">
              <w:t xml:space="preserve"> vidtar åtgärder eller verkställ</w:t>
            </w:r>
            <w:r>
              <w:t xml:space="preserve">er </w:t>
            </w:r>
            <w:r w:rsidRPr="00784B60">
              <w:t>beslut som har med</w:t>
            </w:r>
            <w:r>
              <w:softHyphen/>
            </w:r>
            <w:r w:rsidRPr="00784B60">
              <w:t xml:space="preserve">delats med stöd av </w:t>
            </w:r>
            <w:r w:rsidRPr="00B35736">
              <w:t xml:space="preserve">förordning (EU) </w:t>
            </w:r>
            <w:r>
              <w:t>2017/745 eller denna lag eller de föreskrifter som har meddelats med stöd av lagen</w:t>
            </w:r>
            <w:r w:rsidRPr="00784B60">
              <w:t>, om</w:t>
            </w:r>
          </w:p>
        </w:tc>
        <w:tc>
          <w:tcPr>
            <w:tcW w:w="2500" w:type="pct"/>
            <w:shd w:val="clear" w:color="auto" w:fill="auto"/>
            <w:tcMar>
              <w:right w:w="0" w:type="dxa"/>
            </w:tcMar>
          </w:tcPr>
          <w:p w14:paraId="3658C8EC" w14:textId="77777777" w:rsidR="008539B5" w:rsidRDefault="008539B5" w:rsidP="008539B5">
            <w:pPr>
              <w:pStyle w:val="Brdtextmedindrag"/>
              <w:ind w:firstLine="0"/>
            </w:pPr>
            <w:r w:rsidRPr="00784B60">
              <w:t xml:space="preserve">På begäran av </w:t>
            </w:r>
            <w:r>
              <w:t>en tillsynsmyndig</w:t>
            </w:r>
            <w:r>
              <w:softHyphen/>
              <w:t xml:space="preserve">het </w:t>
            </w:r>
            <w:r w:rsidRPr="00784B60">
              <w:t xml:space="preserve">ska Polismyndigheten lämna den hjälp som behövs när </w:t>
            </w:r>
            <w:r>
              <w:t>tillsynsmyn</w:t>
            </w:r>
            <w:r>
              <w:softHyphen/>
              <w:t>dig</w:t>
            </w:r>
            <w:r>
              <w:softHyphen/>
              <w:t>heten</w:t>
            </w:r>
            <w:r w:rsidRPr="00784B60">
              <w:t xml:space="preserve"> vidtar åtgärder eller verkställ</w:t>
            </w:r>
            <w:r>
              <w:t xml:space="preserve">er </w:t>
            </w:r>
            <w:bookmarkStart w:id="1004" w:name="_Hlk63327938"/>
            <w:r w:rsidRPr="00784B60">
              <w:t xml:space="preserve">beslut som har meddelats med stöd av </w:t>
            </w:r>
            <w:r w:rsidRPr="00B35736">
              <w:t xml:space="preserve">förordning (EU) </w:t>
            </w:r>
            <w:r>
              <w:t xml:space="preserve">2017/745, </w:t>
            </w:r>
            <w:r w:rsidRPr="009F5C54">
              <w:rPr>
                <w:i/>
                <w:iCs/>
              </w:rPr>
              <w:t>förord</w:t>
            </w:r>
            <w:r>
              <w:rPr>
                <w:i/>
                <w:iCs/>
              </w:rPr>
              <w:softHyphen/>
            </w:r>
            <w:r w:rsidRPr="009F5C54">
              <w:rPr>
                <w:i/>
                <w:iCs/>
              </w:rPr>
              <w:t>ning (EU) 2017/746</w:t>
            </w:r>
            <w:r>
              <w:rPr>
                <w:i/>
                <w:iCs/>
              </w:rPr>
              <w:t xml:space="preserve"> </w:t>
            </w:r>
            <w:r w:rsidRPr="00AA0DC8">
              <w:t xml:space="preserve">eller </w:t>
            </w:r>
            <w:r>
              <w:t>denna lag eller de före</w:t>
            </w:r>
            <w:r>
              <w:softHyphen/>
              <w:t>skrifter som har meddelats med stöd av lagen</w:t>
            </w:r>
            <w:bookmarkEnd w:id="1004"/>
            <w:r w:rsidRPr="00784B60">
              <w:t>, om</w:t>
            </w:r>
          </w:p>
        </w:tc>
      </w:tr>
    </w:tbl>
    <w:p w14:paraId="114DD1AD" w14:textId="77777777" w:rsidR="008539B5" w:rsidRPr="002670DE" w:rsidRDefault="008539B5" w:rsidP="008539B5">
      <w:pPr>
        <w:pStyle w:val="Brdtextmedindrag"/>
      </w:pPr>
      <w:bookmarkStart w:id="1005" w:name="_Hlk20260379"/>
      <w:r>
        <w:t>1. </w:t>
      </w:r>
      <w:r w:rsidRPr="002670DE">
        <w:t>det på grund av särskilda omständigheter kan befaras att åt</w:t>
      </w:r>
      <w:r>
        <w:softHyphen/>
      </w:r>
      <w:r w:rsidRPr="002670DE">
        <w:t>gärd</w:t>
      </w:r>
      <w:r>
        <w:softHyphen/>
      </w:r>
      <w:r w:rsidRPr="002670DE">
        <w:t>en inte kan utföras utan att en polismans s</w:t>
      </w:r>
      <w:r>
        <w:t>ärskilda be</w:t>
      </w:r>
      <w:r>
        <w:softHyphen/>
        <w:t>fog</w:t>
      </w:r>
      <w:r>
        <w:softHyphen/>
        <w:t>en</w:t>
      </w:r>
      <w:r>
        <w:softHyphen/>
        <w:t>het</w:t>
      </w:r>
      <w:r>
        <w:softHyphen/>
        <w:t>er enligt 10 </w:t>
      </w:r>
      <w:r w:rsidRPr="002670DE">
        <w:t>§ polislagen (1984:387) behöver tillgripas, eller</w:t>
      </w:r>
    </w:p>
    <w:p w14:paraId="71718A8C" w14:textId="77777777" w:rsidR="008539B5" w:rsidRDefault="008539B5" w:rsidP="008539B5">
      <w:pPr>
        <w:pStyle w:val="Brdtextmedindrag"/>
      </w:pPr>
      <w:r>
        <w:t>2. </w:t>
      </w:r>
      <w:r w:rsidRPr="002670DE">
        <w:t>det annars finns synnerliga skäl.</w:t>
      </w:r>
      <w:bookmarkEnd w:id="1005"/>
    </w:p>
    <w:p w14:paraId="2BDD1F9C" w14:textId="77777777" w:rsidR="008539B5" w:rsidRDefault="008539B5" w:rsidP="008539B5">
      <w:pPr>
        <w:pStyle w:val="Brdtextmedindrag"/>
      </w:pPr>
    </w:p>
    <w:p w14:paraId="5D127C29" w14:textId="77777777" w:rsidR="008539B5" w:rsidRPr="00117624" w:rsidRDefault="008539B5" w:rsidP="008539B5">
      <w:pPr>
        <w:pStyle w:val="Brdtext"/>
        <w:jc w:val="center"/>
        <w:rPr>
          <w:b/>
          <w:bCs/>
        </w:rPr>
      </w:pPr>
      <w:r w:rsidRPr="00117624">
        <w:rPr>
          <w:b/>
          <w:bCs/>
        </w:rPr>
        <w:t>5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5336382" w14:textId="77777777" w:rsidTr="008539B5">
        <w:tc>
          <w:tcPr>
            <w:tcW w:w="2500" w:type="pct"/>
            <w:shd w:val="clear" w:color="auto" w:fill="auto"/>
            <w:tcMar>
              <w:left w:w="0" w:type="dxa"/>
            </w:tcMar>
          </w:tcPr>
          <w:p w14:paraId="29321E97" w14:textId="77777777" w:rsidR="008539B5" w:rsidRDefault="008539B5" w:rsidP="008539B5">
            <w:pPr>
              <w:pStyle w:val="Brdtextmedindrag"/>
              <w:ind w:firstLine="0"/>
            </w:pPr>
            <w:r w:rsidRPr="00B262B0">
              <w:t xml:space="preserve">En tillsynsmyndighet </w:t>
            </w:r>
            <w:r>
              <w:t xml:space="preserve">får begära </w:t>
            </w:r>
            <w:r w:rsidRPr="00B262B0">
              <w:t>handräckning av Kronofogde</w:t>
            </w:r>
            <w:r>
              <w:softHyphen/>
            </w:r>
            <w:r w:rsidRPr="00B262B0">
              <w:t>myndig</w:t>
            </w:r>
            <w:r>
              <w:softHyphen/>
            </w:r>
            <w:r w:rsidRPr="00B262B0">
              <w:t xml:space="preserve">heten </w:t>
            </w:r>
            <w:r>
              <w:t xml:space="preserve">som </w:t>
            </w:r>
            <w:r w:rsidRPr="00784B60">
              <w:t xml:space="preserve">behövs när </w:t>
            </w:r>
            <w:r>
              <w:t>till</w:t>
            </w:r>
            <w:r>
              <w:softHyphen/>
              <w:t>syns</w:t>
            </w:r>
            <w:r>
              <w:softHyphen/>
              <w:t>myndigheten</w:t>
            </w:r>
            <w:r w:rsidRPr="00784B60">
              <w:t xml:space="preserve"> vidtar åt</w:t>
            </w:r>
            <w:r>
              <w:softHyphen/>
            </w:r>
            <w:r w:rsidRPr="00784B60">
              <w:t>gärd</w:t>
            </w:r>
            <w:r>
              <w:softHyphen/>
            </w:r>
            <w:r w:rsidRPr="00784B60">
              <w:t>er eller verkställ</w:t>
            </w:r>
            <w:r>
              <w:t xml:space="preserve">er </w:t>
            </w:r>
            <w:r w:rsidRPr="00784B60">
              <w:t>beslut som har med</w:t>
            </w:r>
            <w:r>
              <w:softHyphen/>
            </w:r>
            <w:r w:rsidRPr="00784B60">
              <w:t xml:space="preserve">delats med stöd av </w:t>
            </w:r>
            <w:r w:rsidRPr="00B35736">
              <w:t xml:space="preserve">förordning (EU) </w:t>
            </w:r>
            <w:r>
              <w:t>2017/745 eller denna lag eller de före</w:t>
            </w:r>
            <w:r>
              <w:softHyphen/>
              <w:t>skrifter som har meddelats med stöd av lagen.</w:t>
            </w:r>
          </w:p>
        </w:tc>
        <w:tc>
          <w:tcPr>
            <w:tcW w:w="2500" w:type="pct"/>
            <w:shd w:val="clear" w:color="auto" w:fill="auto"/>
            <w:tcMar>
              <w:right w:w="0" w:type="dxa"/>
            </w:tcMar>
          </w:tcPr>
          <w:p w14:paraId="02CC5DB4" w14:textId="77777777" w:rsidR="008539B5" w:rsidRDefault="008539B5" w:rsidP="008539B5">
            <w:pPr>
              <w:pStyle w:val="Brdtextmedindrag"/>
              <w:ind w:firstLine="0"/>
            </w:pPr>
            <w:bookmarkStart w:id="1006" w:name="_Hlk52379781"/>
            <w:r w:rsidRPr="00B262B0">
              <w:t xml:space="preserve">En tillsynsmyndighet </w:t>
            </w:r>
            <w:r>
              <w:t xml:space="preserve">får begära </w:t>
            </w:r>
            <w:r w:rsidRPr="00B262B0">
              <w:t>handräckning av Kronofogde</w:t>
            </w:r>
            <w:r>
              <w:softHyphen/>
            </w:r>
            <w:r w:rsidRPr="00B262B0">
              <w:t>myndig</w:t>
            </w:r>
            <w:r>
              <w:softHyphen/>
            </w:r>
            <w:r w:rsidRPr="00B262B0">
              <w:t xml:space="preserve">heten </w:t>
            </w:r>
            <w:r>
              <w:t xml:space="preserve">som </w:t>
            </w:r>
            <w:r w:rsidRPr="00784B60">
              <w:t xml:space="preserve">behövs när </w:t>
            </w:r>
            <w:r>
              <w:t>till</w:t>
            </w:r>
            <w:r>
              <w:softHyphen/>
              <w:t>syns</w:t>
            </w:r>
            <w:r>
              <w:softHyphen/>
              <w:t>myndigheten</w:t>
            </w:r>
            <w:r w:rsidRPr="00784B60">
              <w:t xml:space="preserve"> vidtar åt</w:t>
            </w:r>
            <w:r>
              <w:softHyphen/>
            </w:r>
            <w:r w:rsidRPr="00784B60">
              <w:t>gärd</w:t>
            </w:r>
            <w:r>
              <w:softHyphen/>
            </w:r>
            <w:r w:rsidRPr="00784B60">
              <w:t>er eller verkställ</w:t>
            </w:r>
            <w:r>
              <w:t xml:space="preserve">er </w:t>
            </w:r>
            <w:r w:rsidRPr="00784B60">
              <w:t xml:space="preserve">beslut som har meddelats med stöd av </w:t>
            </w:r>
            <w:r w:rsidRPr="00B35736">
              <w:t xml:space="preserve">förordning (EU) </w:t>
            </w:r>
            <w:r>
              <w:t xml:space="preserve">2017/745, </w:t>
            </w:r>
            <w:r w:rsidRPr="00DE05C8">
              <w:rPr>
                <w:i/>
                <w:iCs/>
              </w:rPr>
              <w:t>förordning (EU) 2017/746</w:t>
            </w:r>
            <w:r>
              <w:rPr>
                <w:i/>
                <w:iCs/>
              </w:rPr>
              <w:t xml:space="preserve"> </w:t>
            </w:r>
            <w:r w:rsidRPr="00AA0DC8">
              <w:t>eller</w:t>
            </w:r>
            <w:r>
              <w:rPr>
                <w:i/>
                <w:iCs/>
              </w:rPr>
              <w:t xml:space="preserve"> </w:t>
            </w:r>
            <w:r>
              <w:t>denna lag eller de föreskrifter som har meddelats med stöd av lagen</w:t>
            </w:r>
            <w:r w:rsidRPr="00B262B0">
              <w:t>.</w:t>
            </w:r>
            <w:bookmarkEnd w:id="1006"/>
          </w:p>
        </w:tc>
      </w:tr>
    </w:tbl>
    <w:p w14:paraId="4F7D5702" w14:textId="77777777" w:rsidR="008539B5" w:rsidRDefault="008539B5" w:rsidP="008539B5">
      <w:pPr>
        <w:pStyle w:val="Brdtextmedindrag"/>
      </w:pPr>
      <w:bookmarkStart w:id="1007" w:name="_Hlk52379825"/>
      <w:r>
        <w:t>Vid handräckning gäller bestämmelserna i utsökningsbalken om verkställig</w:t>
      </w:r>
      <w:r>
        <w:softHyphen/>
        <w:t>het av förpliktelser som inte avser betalningsskyldighet, avhysning eller avlägsnande.</w:t>
      </w:r>
      <w:bookmarkEnd w:id="1007"/>
    </w:p>
    <w:p w14:paraId="167FBDF9" w14:textId="77777777" w:rsidR="008539B5" w:rsidRDefault="008539B5" w:rsidP="008539B5">
      <w:pPr>
        <w:pStyle w:val="Rubrik3utannumrering"/>
        <w:spacing w:after="0"/>
        <w:jc w:val="center"/>
      </w:pPr>
      <w:r>
        <w:t>4 kap.</w:t>
      </w:r>
    </w:p>
    <w:p w14:paraId="3DA7AF8E" w14:textId="77777777" w:rsidR="008539B5" w:rsidRPr="00C4077E" w:rsidRDefault="008539B5" w:rsidP="008539B5">
      <w:pPr>
        <w:pStyle w:val="Brdtext"/>
        <w:keepNext/>
        <w:jc w:val="center"/>
        <w:rPr>
          <w:b/>
          <w:bCs/>
        </w:rPr>
      </w:pPr>
      <w:r w:rsidRPr="00C4077E">
        <w:rPr>
          <w:b/>
          <w:bCs/>
        </w:rPr>
        <w:t>1 §</w:t>
      </w:r>
    </w:p>
    <w:p w14:paraId="6506B9F8" w14:textId="77777777" w:rsidR="008539B5" w:rsidRPr="000423E9" w:rsidRDefault="008539B5" w:rsidP="008539B5">
      <w:pPr>
        <w:pStyle w:val="Brdtext"/>
        <w:keepNext/>
      </w:pPr>
      <w:r>
        <w:t>En a</w:t>
      </w:r>
      <w:r w:rsidRPr="000423E9">
        <w:t xml:space="preserve">vgift ska betalas av den som  </w:t>
      </w:r>
    </w:p>
    <w:p w14:paraId="4E1941B3" w14:textId="77777777" w:rsidR="008539B5" w:rsidRPr="000423E9" w:rsidRDefault="008539B5" w:rsidP="008539B5">
      <w:pPr>
        <w:pStyle w:val="Brdtextmedindrag"/>
      </w:pPr>
      <w:r>
        <w:t xml:space="preserve">1. ansöker i Sverige om </w:t>
      </w:r>
      <w:r w:rsidRPr="000423E9">
        <w:t>att utses till anmält organ</w:t>
      </w:r>
      <w:r>
        <w:t xml:space="preserve"> eller som ansöker om utvidgning eller andra ändringar beträffande utseendet av ett anmält organ och anmälan till Europeiska kommissionen av sådana ändringar</w:t>
      </w:r>
      <w:r w:rsidRPr="000423E9">
        <w:t xml:space="preserve">, </w:t>
      </w:r>
    </w:p>
    <w:tbl>
      <w:tblPr>
        <w:tblW w:w="5000" w:type="pct"/>
        <w:tblLook w:val="0000" w:firstRow="0" w:lastRow="0" w:firstColumn="0" w:lastColumn="0" w:noHBand="0" w:noVBand="0"/>
      </w:tblPr>
      <w:tblGrid>
        <w:gridCol w:w="2948"/>
        <w:gridCol w:w="2949"/>
      </w:tblGrid>
      <w:tr w:rsidR="008539B5" w14:paraId="3403B7FE" w14:textId="77777777" w:rsidTr="008539B5">
        <w:tc>
          <w:tcPr>
            <w:tcW w:w="2500" w:type="pct"/>
            <w:shd w:val="clear" w:color="auto" w:fill="auto"/>
            <w:tcMar>
              <w:left w:w="0" w:type="dxa"/>
            </w:tcMar>
          </w:tcPr>
          <w:p w14:paraId="39FA4B5E" w14:textId="77777777" w:rsidR="008539B5" w:rsidRDefault="008539B5" w:rsidP="008539B5">
            <w:pPr>
              <w:pStyle w:val="Brdtextmedindrag"/>
            </w:pPr>
            <w:r>
              <w:t>2. </w:t>
            </w:r>
            <w:r w:rsidRPr="00C663C5">
              <w:t>ansöker</w:t>
            </w:r>
            <w:r>
              <w:t xml:space="preserve"> om att få genom</w:t>
            </w:r>
            <w:r>
              <w:softHyphen/>
              <w:t xml:space="preserve">föra en </w:t>
            </w:r>
            <w:r w:rsidRPr="000423E9">
              <w:t>klinisk prövning</w:t>
            </w:r>
            <w:r>
              <w:t>,</w:t>
            </w:r>
          </w:p>
        </w:tc>
        <w:tc>
          <w:tcPr>
            <w:tcW w:w="2500" w:type="pct"/>
            <w:shd w:val="clear" w:color="auto" w:fill="auto"/>
            <w:tcMar>
              <w:right w:w="0" w:type="dxa"/>
            </w:tcMar>
          </w:tcPr>
          <w:p w14:paraId="522A18BC" w14:textId="77777777" w:rsidR="008539B5" w:rsidRDefault="008539B5" w:rsidP="008539B5">
            <w:pPr>
              <w:pStyle w:val="Brdtextmedindrag"/>
            </w:pPr>
            <w:r>
              <w:t>2. </w:t>
            </w:r>
            <w:r w:rsidRPr="00C663C5">
              <w:t>ansöker</w:t>
            </w:r>
            <w:r>
              <w:t xml:space="preserve"> om att få genom</w:t>
            </w:r>
            <w:r>
              <w:softHyphen/>
              <w:t xml:space="preserve">föra en </w:t>
            </w:r>
            <w:r w:rsidRPr="000423E9">
              <w:t xml:space="preserve">klinisk prövning </w:t>
            </w:r>
            <w:r w:rsidRPr="006D511E">
              <w:rPr>
                <w:i/>
              </w:rPr>
              <w:t xml:space="preserve">eller </w:t>
            </w:r>
            <w:r>
              <w:rPr>
                <w:i/>
              </w:rPr>
              <w:t xml:space="preserve">en </w:t>
            </w:r>
            <w:r w:rsidRPr="006D511E">
              <w:rPr>
                <w:i/>
              </w:rPr>
              <w:t>pre</w:t>
            </w:r>
            <w:r>
              <w:rPr>
                <w:i/>
              </w:rPr>
              <w:softHyphen/>
            </w:r>
            <w:r w:rsidRPr="006D511E">
              <w:rPr>
                <w:i/>
              </w:rPr>
              <w:t>standa</w:t>
            </w:r>
            <w:r w:rsidRPr="006D511E">
              <w:rPr>
                <w:i/>
              </w:rPr>
              <w:softHyphen/>
              <w:t>studie,</w:t>
            </w:r>
          </w:p>
        </w:tc>
      </w:tr>
      <w:tr w:rsidR="008539B5" w14:paraId="133299A9" w14:textId="77777777" w:rsidTr="008539B5">
        <w:tc>
          <w:tcPr>
            <w:tcW w:w="2500" w:type="pct"/>
            <w:shd w:val="clear" w:color="auto" w:fill="auto"/>
            <w:tcMar>
              <w:left w:w="0" w:type="dxa"/>
            </w:tcMar>
          </w:tcPr>
          <w:p w14:paraId="0DB660FF" w14:textId="77777777" w:rsidR="008539B5" w:rsidRDefault="008539B5" w:rsidP="008539B5">
            <w:pPr>
              <w:pStyle w:val="Brdtextmedindrag"/>
            </w:pPr>
            <w:r>
              <w:t>3. anmäler att en klinisk pröv</w:t>
            </w:r>
            <w:r>
              <w:softHyphen/>
              <w:t>ning ska ut</w:t>
            </w:r>
            <w:r>
              <w:softHyphen/>
              <w:t>för</w:t>
            </w:r>
            <w:r>
              <w:softHyphen/>
              <w:t>as för att ytterligare utvärd</w:t>
            </w:r>
            <w:r>
              <w:softHyphen/>
              <w:t>era en CE-märkt produkt inom ramen för pro</w:t>
            </w:r>
            <w:r>
              <w:softHyphen/>
              <w:t xml:space="preserve">duktens avsedda ändamål, </w:t>
            </w:r>
          </w:p>
        </w:tc>
        <w:tc>
          <w:tcPr>
            <w:tcW w:w="2500" w:type="pct"/>
            <w:shd w:val="clear" w:color="auto" w:fill="auto"/>
            <w:tcMar>
              <w:right w:w="0" w:type="dxa"/>
            </w:tcMar>
          </w:tcPr>
          <w:p w14:paraId="28B3C252" w14:textId="77777777" w:rsidR="008539B5" w:rsidRDefault="008539B5" w:rsidP="008539B5">
            <w:pPr>
              <w:pStyle w:val="Brdtextmedindrag"/>
            </w:pPr>
            <w:r>
              <w:t>3. anmäler att en klinisk pröv</w:t>
            </w:r>
            <w:r>
              <w:softHyphen/>
              <w:t xml:space="preserve">ning </w:t>
            </w:r>
            <w:r w:rsidRPr="009A1149">
              <w:rPr>
                <w:i/>
              </w:rPr>
              <w:t xml:space="preserve">eller </w:t>
            </w:r>
            <w:r>
              <w:rPr>
                <w:i/>
              </w:rPr>
              <w:t xml:space="preserve">en </w:t>
            </w:r>
            <w:r w:rsidRPr="009A1149">
              <w:rPr>
                <w:i/>
              </w:rPr>
              <w:t>prestandastudie</w:t>
            </w:r>
            <w:r>
              <w:t xml:space="preserve"> ska ut</w:t>
            </w:r>
            <w:r>
              <w:softHyphen/>
              <w:t>för</w:t>
            </w:r>
            <w:r>
              <w:softHyphen/>
              <w:t>as för att ytterligare ut</w:t>
            </w:r>
            <w:r>
              <w:softHyphen/>
              <w:t>värd</w:t>
            </w:r>
            <w:r>
              <w:softHyphen/>
              <w:t>era en CE-märkt produkt inom ramen för pro</w:t>
            </w:r>
            <w:r>
              <w:softHyphen/>
              <w:t>dukt</w:t>
            </w:r>
            <w:r>
              <w:softHyphen/>
              <w:t>ens av</w:t>
            </w:r>
            <w:r>
              <w:softHyphen/>
              <w:t>sedda ändamål,</w:t>
            </w:r>
          </w:p>
        </w:tc>
      </w:tr>
      <w:tr w:rsidR="008539B5" w14:paraId="0A367D00" w14:textId="77777777" w:rsidTr="008539B5">
        <w:tc>
          <w:tcPr>
            <w:tcW w:w="2500" w:type="pct"/>
            <w:shd w:val="clear" w:color="auto" w:fill="auto"/>
            <w:tcMar>
              <w:left w:w="0" w:type="dxa"/>
            </w:tcMar>
          </w:tcPr>
          <w:p w14:paraId="173DA204" w14:textId="77777777" w:rsidR="008539B5" w:rsidRDefault="008539B5" w:rsidP="008539B5">
            <w:pPr>
              <w:pStyle w:val="Brdtextmedindrag"/>
            </w:pPr>
            <w:r>
              <w:t>4. anmäler väsentliga ändr</w:t>
            </w:r>
            <w:r>
              <w:softHyphen/>
              <w:t>ing</w:t>
            </w:r>
            <w:r>
              <w:softHyphen/>
              <w:t>ar av en klinisk pröv</w:t>
            </w:r>
            <w:r>
              <w:softHyphen/>
            </w:r>
            <w:r>
              <w:softHyphen/>
              <w:t>ning, eller</w:t>
            </w:r>
          </w:p>
        </w:tc>
        <w:tc>
          <w:tcPr>
            <w:tcW w:w="2500" w:type="pct"/>
            <w:shd w:val="clear" w:color="auto" w:fill="auto"/>
            <w:tcMar>
              <w:right w:w="0" w:type="dxa"/>
            </w:tcMar>
          </w:tcPr>
          <w:p w14:paraId="327D4114" w14:textId="77777777" w:rsidR="008539B5" w:rsidRDefault="008539B5" w:rsidP="008539B5">
            <w:pPr>
              <w:pStyle w:val="Brdtextmedindrag"/>
            </w:pPr>
            <w:r>
              <w:t>4. anmäler väsentliga ändr</w:t>
            </w:r>
            <w:r>
              <w:softHyphen/>
              <w:t>ing</w:t>
            </w:r>
            <w:r>
              <w:softHyphen/>
              <w:t>ar av en klinisk pröv</w:t>
            </w:r>
            <w:r>
              <w:softHyphen/>
            </w:r>
            <w:r>
              <w:softHyphen/>
              <w:t xml:space="preserve">ning </w:t>
            </w:r>
            <w:r w:rsidRPr="009A1149">
              <w:rPr>
                <w:i/>
              </w:rPr>
              <w:t xml:space="preserve">eller </w:t>
            </w:r>
            <w:r>
              <w:rPr>
                <w:i/>
              </w:rPr>
              <w:t xml:space="preserve">en </w:t>
            </w:r>
            <w:r w:rsidRPr="009A1149">
              <w:rPr>
                <w:i/>
              </w:rPr>
              <w:t>pre</w:t>
            </w:r>
            <w:r>
              <w:rPr>
                <w:i/>
              </w:rPr>
              <w:softHyphen/>
            </w:r>
            <w:r w:rsidRPr="009A1149">
              <w:rPr>
                <w:i/>
              </w:rPr>
              <w:t>standa</w:t>
            </w:r>
            <w:r>
              <w:rPr>
                <w:i/>
              </w:rPr>
              <w:softHyphen/>
            </w:r>
            <w:r w:rsidRPr="009A1149">
              <w:rPr>
                <w:i/>
              </w:rPr>
              <w:t>studie</w:t>
            </w:r>
            <w:r>
              <w:t>, eller</w:t>
            </w:r>
          </w:p>
        </w:tc>
      </w:tr>
      <w:tr w:rsidR="008539B5" w14:paraId="613074C8" w14:textId="77777777" w:rsidTr="008539B5">
        <w:tc>
          <w:tcPr>
            <w:tcW w:w="2500" w:type="pct"/>
            <w:shd w:val="clear" w:color="auto" w:fill="auto"/>
            <w:tcMar>
              <w:left w:w="0" w:type="dxa"/>
            </w:tcMar>
          </w:tcPr>
          <w:p w14:paraId="67662F95" w14:textId="77777777" w:rsidR="008539B5" w:rsidRDefault="008539B5" w:rsidP="008539B5">
            <w:pPr>
              <w:pStyle w:val="Brdtextmedindrag"/>
            </w:pPr>
            <w:r>
              <w:t>5. ansöker om tillstånd att en</w:t>
            </w:r>
            <w:r>
              <w:softHyphen/>
              <w:t>ligt artikel 59 i</w:t>
            </w:r>
            <w:r w:rsidRPr="003C3468">
              <w:t xml:space="preserve"> </w:t>
            </w:r>
            <w:r>
              <w:t>förordning (EU) 2017/745 i Sverige släppa ut en specifik produkt på mark</w:t>
            </w:r>
            <w:r>
              <w:softHyphen/>
              <w:t>nad</w:t>
            </w:r>
            <w:r>
              <w:softHyphen/>
              <w:t xml:space="preserve">en eller ta den i bruk trots att de förfaranden som avses i artikel 52 i </w:t>
            </w:r>
            <w:r w:rsidRPr="009A1149">
              <w:rPr>
                <w:i/>
              </w:rPr>
              <w:t>förordningen</w:t>
            </w:r>
            <w:r>
              <w:t xml:space="preserve"> inte har genom</w:t>
            </w:r>
            <w:r>
              <w:softHyphen/>
              <w:t>förts.</w:t>
            </w:r>
          </w:p>
        </w:tc>
        <w:tc>
          <w:tcPr>
            <w:tcW w:w="2500" w:type="pct"/>
            <w:shd w:val="clear" w:color="auto" w:fill="auto"/>
            <w:tcMar>
              <w:right w:w="0" w:type="dxa"/>
            </w:tcMar>
          </w:tcPr>
          <w:p w14:paraId="563C4503" w14:textId="77777777" w:rsidR="008539B5" w:rsidRDefault="008539B5" w:rsidP="008539B5">
            <w:pPr>
              <w:pStyle w:val="Brdtextmedindrag"/>
            </w:pPr>
            <w:r>
              <w:t>5. ansöker om tillstånd att en</w:t>
            </w:r>
            <w:r>
              <w:softHyphen/>
              <w:t>ligt artikel 59 i</w:t>
            </w:r>
            <w:r w:rsidRPr="003C3468">
              <w:t xml:space="preserve"> </w:t>
            </w:r>
            <w:r>
              <w:t xml:space="preserve">förordning (EU) 2017/745 </w:t>
            </w:r>
            <w:r w:rsidRPr="006D511E">
              <w:rPr>
                <w:i/>
              </w:rPr>
              <w:t>eller artikel 54 i för</w:t>
            </w:r>
            <w:r>
              <w:rPr>
                <w:i/>
              </w:rPr>
              <w:softHyphen/>
            </w:r>
            <w:r w:rsidRPr="006D511E">
              <w:rPr>
                <w:i/>
              </w:rPr>
              <w:t>ordning (EU) 2017/746</w:t>
            </w:r>
            <w:r>
              <w:t xml:space="preserve"> i Sverige släppa ut en speci</w:t>
            </w:r>
            <w:r>
              <w:softHyphen/>
              <w:t>fik pro</w:t>
            </w:r>
            <w:r>
              <w:softHyphen/>
              <w:t>dukt på marknaden eller ta den i bruk trots att de för</w:t>
            </w:r>
            <w:r>
              <w:softHyphen/>
              <w:t>far</w:t>
            </w:r>
            <w:r>
              <w:softHyphen/>
              <w:t>and</w:t>
            </w:r>
            <w:r>
              <w:softHyphen/>
              <w:t xml:space="preserve">en som avses i artikel 52 </w:t>
            </w:r>
            <w:r w:rsidRPr="00E0518C">
              <w:t>i</w:t>
            </w:r>
            <w:r w:rsidRPr="00E0518C">
              <w:rPr>
                <w:i/>
              </w:rPr>
              <w:t xml:space="preserve"> för</w:t>
            </w:r>
            <w:r>
              <w:rPr>
                <w:i/>
              </w:rPr>
              <w:softHyphen/>
            </w:r>
            <w:r w:rsidRPr="00E0518C">
              <w:rPr>
                <w:i/>
              </w:rPr>
              <w:t>ordning (EU) 2017/745</w:t>
            </w:r>
            <w:r>
              <w:rPr>
                <w:i/>
              </w:rPr>
              <w:t xml:space="preserve"> </w:t>
            </w:r>
            <w:r w:rsidRPr="009A1149">
              <w:rPr>
                <w:i/>
              </w:rPr>
              <w:t>re</w:t>
            </w:r>
            <w:r>
              <w:rPr>
                <w:i/>
              </w:rPr>
              <w:softHyphen/>
            </w:r>
            <w:r w:rsidRPr="009A1149">
              <w:rPr>
                <w:i/>
              </w:rPr>
              <w:t>spek</w:t>
            </w:r>
            <w:r>
              <w:rPr>
                <w:i/>
              </w:rPr>
              <w:softHyphen/>
            </w:r>
            <w:r w:rsidRPr="009A1149">
              <w:rPr>
                <w:i/>
              </w:rPr>
              <w:t>tive artikel 48</w:t>
            </w:r>
            <w:r>
              <w:t xml:space="preserve"> </w:t>
            </w:r>
            <w:r w:rsidRPr="00E0518C">
              <w:rPr>
                <w:i/>
              </w:rPr>
              <w:t>i för</w:t>
            </w:r>
            <w:r>
              <w:rPr>
                <w:i/>
              </w:rPr>
              <w:softHyphen/>
            </w:r>
            <w:r w:rsidRPr="00E0518C">
              <w:rPr>
                <w:i/>
              </w:rPr>
              <w:t>ord</w:t>
            </w:r>
            <w:r>
              <w:rPr>
                <w:i/>
              </w:rPr>
              <w:softHyphen/>
            </w:r>
            <w:r w:rsidRPr="00E0518C">
              <w:rPr>
                <w:i/>
              </w:rPr>
              <w:t>ning (EU) 2017/746</w:t>
            </w:r>
            <w:r>
              <w:t xml:space="preserve"> inte har genom</w:t>
            </w:r>
            <w:r>
              <w:softHyphen/>
              <w:t>förts.</w:t>
            </w:r>
          </w:p>
        </w:tc>
      </w:tr>
    </w:tbl>
    <w:p w14:paraId="1AFCFDB1" w14:textId="77777777" w:rsidR="008539B5" w:rsidRDefault="008539B5" w:rsidP="008539B5">
      <w:pPr>
        <w:pStyle w:val="Rubrik3utannumrering"/>
        <w:spacing w:after="0"/>
        <w:jc w:val="center"/>
      </w:pPr>
      <w:r>
        <w:t>5 kap.</w:t>
      </w:r>
    </w:p>
    <w:p w14:paraId="769D2B64" w14:textId="77777777" w:rsidR="008539B5" w:rsidRDefault="008539B5" w:rsidP="008539B5">
      <w:pPr>
        <w:pStyle w:val="Brdtext"/>
        <w:jc w:val="center"/>
        <w:rPr>
          <w:b/>
        </w:rPr>
      </w:pPr>
      <w:r w:rsidRPr="00E37999">
        <w:rPr>
          <w:b/>
        </w:rPr>
        <w:t>1 §</w:t>
      </w:r>
    </w:p>
    <w:p w14:paraId="06968F19" w14:textId="77777777" w:rsidR="008539B5" w:rsidRDefault="008539B5" w:rsidP="008539B5">
      <w:pPr>
        <w:pStyle w:val="Brdtextmedindrag"/>
        <w:ind w:firstLine="0"/>
      </w:pPr>
      <w:bookmarkStart w:id="1008" w:name="_Hlk54079247"/>
      <w:r w:rsidRPr="003749B2">
        <w:t xml:space="preserve">Till böter eller fängelse i högst ett år döms den som med uppsåt eller av oaktsamhet släpper ut en produkt på marknaden eller tillhandahåller en sådan produkt i Sverige utan att produkten uppfyller </w:t>
      </w:r>
    </w:p>
    <w:tbl>
      <w:tblPr>
        <w:tblW w:w="5000" w:type="pct"/>
        <w:tblLook w:val="0000" w:firstRow="0" w:lastRow="0" w:firstColumn="0" w:lastColumn="0" w:noHBand="0" w:noVBand="0"/>
      </w:tblPr>
      <w:tblGrid>
        <w:gridCol w:w="2948"/>
        <w:gridCol w:w="2949"/>
      </w:tblGrid>
      <w:tr w:rsidR="008539B5" w14:paraId="7C82ED7C" w14:textId="77777777" w:rsidTr="008539B5">
        <w:tc>
          <w:tcPr>
            <w:tcW w:w="2500" w:type="pct"/>
            <w:shd w:val="clear" w:color="auto" w:fill="auto"/>
            <w:tcMar>
              <w:left w:w="0" w:type="dxa"/>
            </w:tcMar>
          </w:tcPr>
          <w:p w14:paraId="58FC579F" w14:textId="77777777" w:rsidR="008539B5" w:rsidRDefault="008539B5" w:rsidP="008539B5">
            <w:pPr>
              <w:pStyle w:val="Brdtextmedindrag"/>
            </w:pPr>
            <w:r>
              <w:t>1. de krav och villkor som gäller en</w:t>
            </w:r>
            <w:r>
              <w:softHyphen/>
              <w:t>ligt artikel 5 i</w:t>
            </w:r>
            <w:r w:rsidRPr="004153B2">
              <w:t xml:space="preserve"> förordning (EU) 2017/745</w:t>
            </w:r>
            <w:r>
              <w:t>, eller</w:t>
            </w:r>
          </w:p>
        </w:tc>
        <w:tc>
          <w:tcPr>
            <w:tcW w:w="2500" w:type="pct"/>
            <w:shd w:val="clear" w:color="auto" w:fill="auto"/>
            <w:tcMar>
              <w:right w:w="0" w:type="dxa"/>
            </w:tcMar>
          </w:tcPr>
          <w:p w14:paraId="63BA48AC" w14:textId="77777777" w:rsidR="008539B5" w:rsidRDefault="008539B5" w:rsidP="008539B5">
            <w:pPr>
              <w:pStyle w:val="Brdtextmedindrag"/>
            </w:pPr>
            <w:r>
              <w:t>1.</w:t>
            </w:r>
            <w:bookmarkStart w:id="1009" w:name="_Hlk54079281"/>
            <w:r>
              <w:t> de krav och villkor som gäller en</w:t>
            </w:r>
            <w:r>
              <w:softHyphen/>
              <w:t>ligt artikel 5 i förordning (EU) 2017/</w:t>
            </w:r>
            <w:r w:rsidRPr="00D1796F">
              <w:t>745</w:t>
            </w:r>
            <w:r w:rsidRPr="00D1796F">
              <w:rPr>
                <w:i/>
                <w:iCs/>
              </w:rPr>
              <w:t xml:space="preserve"> eller artikel 5 i förordning (EU) 2017/746</w:t>
            </w:r>
            <w:r>
              <w:t>, eller</w:t>
            </w:r>
            <w:bookmarkEnd w:id="1009"/>
          </w:p>
        </w:tc>
      </w:tr>
    </w:tbl>
    <w:p w14:paraId="45DDA9AE" w14:textId="77777777" w:rsidR="008539B5" w:rsidRDefault="008539B5" w:rsidP="008539B5">
      <w:pPr>
        <w:pStyle w:val="Brdtextmedindrag"/>
      </w:pPr>
      <w:r>
        <w:t xml:space="preserve">2. de språkkrav som gäller </w:t>
      </w:r>
      <w:r w:rsidRPr="00E822D6">
        <w:t xml:space="preserve">enligt föreskrifter som </w:t>
      </w:r>
      <w:r>
        <w:t>har meddelats</w:t>
      </w:r>
      <w:r w:rsidRPr="00E822D6">
        <w:t xml:space="preserve"> av rege</w:t>
      </w:r>
      <w:r>
        <w:softHyphen/>
      </w:r>
      <w:r w:rsidRPr="00E822D6">
        <w:t xml:space="preserve">ringen med stöd av </w:t>
      </w:r>
      <w:r>
        <w:t>7 kap. 8 </w:t>
      </w:r>
      <w:r w:rsidRPr="00E822D6">
        <w:t>§</w:t>
      </w:r>
      <w:r>
        <w:t xml:space="preserve"> och som avser den information om en pro</w:t>
      </w:r>
      <w:r>
        <w:softHyphen/>
        <w:t>dukt som ska tillhandahållas eller lämnas till användare eller patienter i Sverige.</w:t>
      </w:r>
    </w:p>
    <w:p w14:paraId="63C346F5" w14:textId="77777777" w:rsidR="008539B5" w:rsidRDefault="008539B5" w:rsidP="008539B5">
      <w:pPr>
        <w:pStyle w:val="Brdtextmedindrag"/>
      </w:pPr>
      <w:r>
        <w:t>I ringa fall ska det inte dömas till ansvar.</w:t>
      </w:r>
    </w:p>
    <w:p w14:paraId="55862189" w14:textId="77777777" w:rsidR="008539B5" w:rsidRDefault="008539B5" w:rsidP="008539B5">
      <w:pPr>
        <w:pStyle w:val="Brdtextmedindrag"/>
      </w:pPr>
    </w:p>
    <w:bookmarkEnd w:id="1008"/>
    <w:p w14:paraId="15C15A44" w14:textId="77777777" w:rsidR="008539B5" w:rsidRDefault="008539B5" w:rsidP="008539B5">
      <w:pPr>
        <w:pStyle w:val="Brdtext"/>
        <w:jc w:val="center"/>
        <w:rPr>
          <w:b/>
          <w:bCs/>
        </w:rPr>
      </w:pPr>
      <w:r w:rsidRPr="00D1796F">
        <w:rPr>
          <w:b/>
          <w:bCs/>
        </w:rPr>
        <w:t>2 §</w:t>
      </w:r>
    </w:p>
    <w:tbl>
      <w:tblPr>
        <w:tblW w:w="5000" w:type="pct"/>
        <w:tblCellMar>
          <w:left w:w="125" w:type="dxa"/>
          <w:right w:w="125" w:type="dxa"/>
        </w:tblCellMar>
        <w:tblLook w:val="0600" w:firstRow="0" w:lastRow="0" w:firstColumn="0" w:lastColumn="0" w:noHBand="1" w:noVBand="1"/>
      </w:tblPr>
      <w:tblGrid>
        <w:gridCol w:w="2948"/>
        <w:gridCol w:w="2949"/>
      </w:tblGrid>
      <w:tr w:rsidR="008539B5" w:rsidRPr="007923ED" w14:paraId="6027C8E3" w14:textId="77777777" w:rsidTr="008539B5">
        <w:tc>
          <w:tcPr>
            <w:tcW w:w="2500" w:type="pct"/>
            <w:shd w:val="clear" w:color="auto" w:fill="auto"/>
            <w:tcMar>
              <w:left w:w="0" w:type="dxa"/>
            </w:tcMar>
          </w:tcPr>
          <w:p w14:paraId="35B09FD8" w14:textId="77777777" w:rsidR="008539B5" w:rsidRPr="007923ED" w:rsidRDefault="008539B5" w:rsidP="008539B5">
            <w:pPr>
              <w:pStyle w:val="Brdtextmedindrag"/>
              <w:ind w:firstLine="0"/>
            </w:pPr>
            <w:bookmarkStart w:id="1010" w:name="_Hlk54079326"/>
            <w:r w:rsidRPr="007923ED">
              <w:t xml:space="preserve">Till böter eller fängelse i högst två år döms den som med uppsåt eller av oaktsamhet påbörjar eller genomför en klinisk prövning </w:t>
            </w:r>
          </w:p>
        </w:tc>
        <w:tc>
          <w:tcPr>
            <w:tcW w:w="2500" w:type="pct"/>
            <w:shd w:val="clear" w:color="auto" w:fill="auto"/>
            <w:tcMar>
              <w:right w:w="0" w:type="dxa"/>
            </w:tcMar>
          </w:tcPr>
          <w:p w14:paraId="53F103B3" w14:textId="77777777" w:rsidR="008539B5" w:rsidRPr="007923ED" w:rsidRDefault="008539B5" w:rsidP="008539B5">
            <w:pPr>
              <w:pStyle w:val="Brdtextmedindrag"/>
              <w:ind w:firstLine="0"/>
            </w:pPr>
            <w:r w:rsidRPr="007923ED">
              <w:t>Till böter eller fängelse i högst två år döms den som med uppsåt eller av oaktsamhet påbörjar eller genomför en klinisk prövni</w:t>
            </w:r>
            <w:r w:rsidRPr="00DD54C5">
              <w:t xml:space="preserve">ng </w:t>
            </w:r>
            <w:r w:rsidRPr="007923ED">
              <w:rPr>
                <w:i/>
                <w:iCs/>
              </w:rPr>
              <w:t>eller en pre</w:t>
            </w:r>
            <w:r w:rsidRPr="007923ED">
              <w:rPr>
                <w:i/>
                <w:iCs/>
              </w:rPr>
              <w:softHyphen/>
              <w:t>standa</w:t>
            </w:r>
            <w:r w:rsidRPr="007923ED">
              <w:rPr>
                <w:i/>
                <w:iCs/>
              </w:rPr>
              <w:softHyphen/>
              <w:t>studie</w:t>
            </w:r>
            <w:r w:rsidRPr="007923ED">
              <w:t xml:space="preserve"> </w:t>
            </w:r>
          </w:p>
        </w:tc>
      </w:tr>
    </w:tbl>
    <w:p w14:paraId="715284A7" w14:textId="77777777" w:rsidR="008539B5" w:rsidRPr="007923ED" w:rsidRDefault="008539B5" w:rsidP="008539B5">
      <w:pPr>
        <w:pStyle w:val="Brdtextmedindrag"/>
      </w:pPr>
      <w:r w:rsidRPr="007923ED">
        <w:t>1. utan tillstånd,</w:t>
      </w:r>
    </w:p>
    <w:tbl>
      <w:tblPr>
        <w:tblW w:w="5000" w:type="pct"/>
        <w:tblCellMar>
          <w:left w:w="125" w:type="dxa"/>
          <w:right w:w="125" w:type="dxa"/>
        </w:tblCellMar>
        <w:tblLook w:val="0600" w:firstRow="0" w:lastRow="0" w:firstColumn="0" w:lastColumn="0" w:noHBand="1" w:noVBand="1"/>
      </w:tblPr>
      <w:tblGrid>
        <w:gridCol w:w="2948"/>
        <w:gridCol w:w="2949"/>
      </w:tblGrid>
      <w:tr w:rsidR="008539B5" w:rsidRPr="007923ED" w14:paraId="1771E6AA" w14:textId="77777777" w:rsidTr="008539B5">
        <w:tc>
          <w:tcPr>
            <w:tcW w:w="2500" w:type="pct"/>
            <w:shd w:val="clear" w:color="auto" w:fill="auto"/>
            <w:tcMar>
              <w:left w:w="0" w:type="dxa"/>
            </w:tcMar>
          </w:tcPr>
          <w:p w14:paraId="05B7F2DB" w14:textId="77777777" w:rsidR="008539B5" w:rsidRPr="007923ED" w:rsidRDefault="008539B5" w:rsidP="008539B5">
            <w:pPr>
              <w:pStyle w:val="Brdtextmedindrag"/>
            </w:pPr>
            <w:r w:rsidRPr="007923ED">
              <w:t>2. utan att ha lämnat in en ansökan eller anmälan enligt artikel 70.</w:t>
            </w:r>
            <w:r w:rsidRPr="00DD54C5">
              <w:t>1</w:t>
            </w:r>
            <w:r w:rsidRPr="007923ED">
              <w:t>, 74, 75 eller 82.1 i förordning (EU) 2017/745</w:t>
            </w:r>
            <w:r>
              <w:t>,</w:t>
            </w:r>
            <w:r w:rsidRPr="007923ED">
              <w:t xml:space="preserve"> </w:t>
            </w:r>
          </w:p>
        </w:tc>
        <w:tc>
          <w:tcPr>
            <w:tcW w:w="2500" w:type="pct"/>
            <w:shd w:val="clear" w:color="auto" w:fill="auto"/>
            <w:tcMar>
              <w:right w:w="0" w:type="dxa"/>
            </w:tcMar>
          </w:tcPr>
          <w:p w14:paraId="7CEC7C85" w14:textId="77777777" w:rsidR="008539B5" w:rsidRPr="007923ED" w:rsidRDefault="008539B5" w:rsidP="008539B5">
            <w:pPr>
              <w:pStyle w:val="Brdtextmedindrag"/>
            </w:pPr>
            <w:r w:rsidRPr="00DD54C5">
              <w:t xml:space="preserve">2. utan att ha lämnat in en ansökan </w:t>
            </w:r>
            <w:bookmarkStart w:id="1011" w:name="_Hlk63083329"/>
            <w:r w:rsidRPr="007923ED">
              <w:t xml:space="preserve">eller anmälan enligt artikel 70.1, 74, 75 eller 82.1 i förordning (EU) 2017/745 </w:t>
            </w:r>
            <w:r w:rsidRPr="007923ED">
              <w:rPr>
                <w:i/>
                <w:iCs/>
              </w:rPr>
              <w:t>eller artikel 66.1, 70 eller 71 i förordning (EU) 2017/746</w:t>
            </w:r>
            <w:r w:rsidRPr="007923ED">
              <w:t>,</w:t>
            </w:r>
            <w:bookmarkEnd w:id="1011"/>
          </w:p>
        </w:tc>
      </w:tr>
    </w:tbl>
    <w:p w14:paraId="07AAD46A" w14:textId="77777777" w:rsidR="008539B5" w:rsidRPr="007923ED" w:rsidRDefault="008539B5" w:rsidP="008539B5">
      <w:pPr>
        <w:pStyle w:val="Brdtextmedindrag"/>
      </w:pPr>
      <w:r w:rsidRPr="007923ED">
        <w:t>3. i strid med villkor som anges i beslut, eller</w:t>
      </w:r>
    </w:p>
    <w:tbl>
      <w:tblPr>
        <w:tblW w:w="5000" w:type="pct"/>
        <w:tblCellMar>
          <w:left w:w="125" w:type="dxa"/>
          <w:right w:w="125" w:type="dxa"/>
        </w:tblCellMar>
        <w:tblLook w:val="0000" w:firstRow="0" w:lastRow="0" w:firstColumn="0" w:lastColumn="0" w:noHBand="0" w:noVBand="0"/>
      </w:tblPr>
      <w:tblGrid>
        <w:gridCol w:w="2948"/>
        <w:gridCol w:w="2949"/>
      </w:tblGrid>
      <w:tr w:rsidR="008539B5" w:rsidRPr="007923ED" w14:paraId="556707E7" w14:textId="77777777" w:rsidTr="008539B5">
        <w:tc>
          <w:tcPr>
            <w:tcW w:w="2500" w:type="pct"/>
            <w:shd w:val="clear" w:color="auto" w:fill="auto"/>
            <w:tcMar>
              <w:left w:w="0" w:type="dxa"/>
            </w:tcMar>
          </w:tcPr>
          <w:p w14:paraId="3FA39304" w14:textId="77777777" w:rsidR="008539B5" w:rsidRPr="007923ED" w:rsidRDefault="008539B5" w:rsidP="008539B5">
            <w:pPr>
              <w:pStyle w:val="Brdtextmedindrag"/>
            </w:pPr>
            <w:r w:rsidRPr="007923ED">
              <w:t>4. i strid med ett negativt yttr</w:t>
            </w:r>
            <w:r w:rsidRPr="007923ED">
              <w:softHyphen/>
              <w:t>ande avseende etisk gransk</w:t>
            </w:r>
            <w:r w:rsidRPr="007923ED">
              <w:softHyphen/>
              <w:t xml:space="preserve">ning i enlighet med </w:t>
            </w:r>
            <w:r w:rsidRPr="00DD54C5">
              <w:t xml:space="preserve">artikel </w:t>
            </w:r>
            <w:r w:rsidRPr="007923ED">
              <w:t>70.7 a, 74, 75 eller 82.1 i förordning (EU) 2017/745 i det fall den myndighet som prövar frågor enligt 2 kap. 4 § inte har fattat beslut i frågan.</w:t>
            </w:r>
          </w:p>
        </w:tc>
        <w:tc>
          <w:tcPr>
            <w:tcW w:w="2500" w:type="pct"/>
            <w:shd w:val="clear" w:color="auto" w:fill="auto"/>
            <w:tcMar>
              <w:right w:w="0" w:type="dxa"/>
            </w:tcMar>
          </w:tcPr>
          <w:p w14:paraId="014BD640" w14:textId="77777777" w:rsidR="008539B5" w:rsidRPr="007923ED" w:rsidRDefault="008539B5" w:rsidP="008539B5">
            <w:pPr>
              <w:pStyle w:val="Brdtextmedindrag"/>
            </w:pPr>
            <w:bookmarkStart w:id="1012" w:name="_Hlk54079371"/>
            <w:r w:rsidRPr="007923ED">
              <w:t xml:space="preserve">4. i strid med ett negativt yttrande avseende etisk granskning i enlighet med artikel 70.7 a, 74, 75 eller 82.1 i förordning (EU) 2017/745 </w:t>
            </w:r>
            <w:r w:rsidRPr="007923ED">
              <w:rPr>
                <w:i/>
                <w:iCs/>
              </w:rPr>
              <w:t>eller artikel 66.</w:t>
            </w:r>
            <w:r>
              <w:rPr>
                <w:i/>
                <w:iCs/>
              </w:rPr>
              <w:t>7 a</w:t>
            </w:r>
            <w:r w:rsidRPr="007923ED">
              <w:rPr>
                <w:i/>
                <w:iCs/>
              </w:rPr>
              <w:t>, 70 eller 71 i förord</w:t>
            </w:r>
            <w:r w:rsidRPr="007923ED">
              <w:rPr>
                <w:i/>
                <w:iCs/>
              </w:rPr>
              <w:softHyphen/>
              <w:t>ning (EU) 2017/</w:t>
            </w:r>
            <w:bookmarkStart w:id="1013" w:name="_Hlk64387770"/>
            <w:r w:rsidRPr="007923ED">
              <w:rPr>
                <w:i/>
                <w:iCs/>
              </w:rPr>
              <w:t xml:space="preserve">746 </w:t>
            </w:r>
            <w:r w:rsidRPr="007923ED">
              <w:t>i det fall den myndig</w:t>
            </w:r>
            <w:r>
              <w:softHyphen/>
            </w:r>
            <w:r w:rsidRPr="007923ED">
              <w:t>het som prövar frågor enligt 2 kap. 4 § inte har fattat beslut i frågan</w:t>
            </w:r>
            <w:bookmarkEnd w:id="1013"/>
            <w:r w:rsidRPr="007923ED">
              <w:rPr>
                <w:i/>
                <w:iCs/>
              </w:rPr>
              <w:t xml:space="preserve">. </w:t>
            </w:r>
            <w:bookmarkEnd w:id="1012"/>
          </w:p>
        </w:tc>
      </w:tr>
    </w:tbl>
    <w:p w14:paraId="6CA6FAAA" w14:textId="77777777" w:rsidR="008539B5" w:rsidRPr="00ED44EE" w:rsidRDefault="008539B5" w:rsidP="008539B5">
      <w:pPr>
        <w:pStyle w:val="Brdtextmedindrag"/>
      </w:pPr>
      <w:r w:rsidRPr="00ED44EE">
        <w:t>I ringa fall ska det inte dömas till ansvar.</w:t>
      </w:r>
    </w:p>
    <w:bookmarkEnd w:id="1010"/>
    <w:p w14:paraId="5CEB3794" w14:textId="77777777" w:rsidR="008539B5" w:rsidRPr="00B41075" w:rsidRDefault="008539B5" w:rsidP="008539B5">
      <w:pPr>
        <w:pStyle w:val="Brdtext"/>
        <w:spacing w:before="270"/>
        <w:jc w:val="center"/>
        <w:rPr>
          <w:b/>
        </w:rPr>
      </w:pPr>
      <w:r>
        <w:rPr>
          <w:b/>
        </w:rPr>
        <w:t>5</w:t>
      </w:r>
      <w:r w:rsidRPr="00B41075">
        <w:rPr>
          <w:b/>
        </w:rPr>
        <w:t xml:space="preserve"> §</w:t>
      </w:r>
    </w:p>
    <w:p w14:paraId="46C0114A" w14:textId="77777777" w:rsidR="008539B5" w:rsidRPr="007923ED" w:rsidRDefault="008539B5" w:rsidP="008539B5">
      <w:pPr>
        <w:pStyle w:val="Brdtextmedindrag"/>
        <w:ind w:firstLine="0"/>
      </w:pPr>
      <w:r w:rsidRPr="007923ED">
        <w:t xml:space="preserve">Regeringen eller den myndighet som regeringen bestämmer får meddela föreskrifter om att en sanktionsavgift får tas ut </w:t>
      </w:r>
    </w:p>
    <w:tbl>
      <w:tblPr>
        <w:tblW w:w="5000" w:type="pct"/>
        <w:tblLook w:val="0000" w:firstRow="0" w:lastRow="0" w:firstColumn="0" w:lastColumn="0" w:noHBand="0" w:noVBand="0"/>
      </w:tblPr>
      <w:tblGrid>
        <w:gridCol w:w="2948"/>
        <w:gridCol w:w="2949"/>
      </w:tblGrid>
      <w:tr w:rsidR="008539B5" w:rsidRPr="007923ED" w14:paraId="2A24C85F" w14:textId="77777777" w:rsidTr="008539B5">
        <w:tc>
          <w:tcPr>
            <w:tcW w:w="2500" w:type="pct"/>
            <w:shd w:val="clear" w:color="auto" w:fill="auto"/>
            <w:tcMar>
              <w:left w:w="0" w:type="dxa"/>
            </w:tcMar>
          </w:tcPr>
          <w:p w14:paraId="51642CA2" w14:textId="77777777" w:rsidR="008539B5" w:rsidRPr="007923ED" w:rsidRDefault="008539B5" w:rsidP="008539B5">
            <w:pPr>
              <w:pStyle w:val="Brdtextmedindrag"/>
            </w:pPr>
            <w:r w:rsidRPr="00DD54C5">
              <w:t>1. </w:t>
            </w:r>
            <w:r w:rsidRPr="007923ED">
              <w:t>om en överträdelse har skett av artikel 7 eller 10–16 i förord</w:t>
            </w:r>
            <w:r w:rsidRPr="007923ED">
              <w:softHyphen/>
              <w:t>ning (EU) 2017/745,</w:t>
            </w:r>
          </w:p>
        </w:tc>
        <w:tc>
          <w:tcPr>
            <w:tcW w:w="2500" w:type="pct"/>
            <w:shd w:val="clear" w:color="auto" w:fill="auto"/>
            <w:tcMar>
              <w:right w:w="0" w:type="dxa"/>
            </w:tcMar>
          </w:tcPr>
          <w:p w14:paraId="0B111A26" w14:textId="77777777" w:rsidR="008539B5" w:rsidRPr="007923ED" w:rsidRDefault="008539B5" w:rsidP="008539B5">
            <w:pPr>
              <w:pStyle w:val="Brdtextmedindrag"/>
            </w:pPr>
            <w:r w:rsidRPr="007923ED">
              <w:t>1. om en överträdelse har skett av artikel 7 eller 10–16 i förord</w:t>
            </w:r>
            <w:r w:rsidRPr="007923ED">
              <w:softHyphen/>
              <w:t xml:space="preserve">ning (EU) 2017/745 </w:t>
            </w:r>
            <w:r w:rsidRPr="007923ED">
              <w:rPr>
                <w:i/>
              </w:rPr>
              <w:t>eller artikel 7 eller 10–16 i förordning (EU) 2017/746</w:t>
            </w:r>
            <w:r w:rsidRPr="007923ED">
              <w:t xml:space="preserve">, </w:t>
            </w:r>
          </w:p>
        </w:tc>
      </w:tr>
      <w:tr w:rsidR="008539B5" w:rsidRPr="007923ED" w14:paraId="311B57A8" w14:textId="77777777" w:rsidTr="008539B5">
        <w:tc>
          <w:tcPr>
            <w:tcW w:w="2500" w:type="pct"/>
            <w:shd w:val="clear" w:color="auto" w:fill="auto"/>
            <w:tcMar>
              <w:left w:w="0" w:type="dxa"/>
            </w:tcMar>
          </w:tcPr>
          <w:p w14:paraId="6027B090" w14:textId="77777777" w:rsidR="008539B5" w:rsidRPr="007923ED" w:rsidRDefault="008539B5" w:rsidP="008539B5">
            <w:pPr>
              <w:pStyle w:val="Brdtextmedindrag"/>
            </w:pPr>
            <w:r w:rsidRPr="007923ED">
              <w:t>2. om en klinisk prövning på</w:t>
            </w:r>
            <w:r w:rsidRPr="007923ED">
              <w:softHyphen/>
              <w:t>börjas eller genom</w:t>
            </w:r>
            <w:r w:rsidRPr="007923ED">
              <w:softHyphen/>
              <w:t>förs utan till</w:t>
            </w:r>
            <w:r w:rsidRPr="007923ED">
              <w:softHyphen/>
              <w:t xml:space="preserve">stånd eller utan att en </w:t>
            </w:r>
            <w:r>
              <w:t xml:space="preserve">ansökan eller </w:t>
            </w:r>
            <w:r w:rsidRPr="007923ED">
              <w:t>anmälan lämnats in</w:t>
            </w:r>
            <w:r w:rsidRPr="00DD54C5">
              <w:t xml:space="preserve"> </w:t>
            </w:r>
            <w:r w:rsidRPr="007923ED">
              <w:t xml:space="preserve">eller </w:t>
            </w:r>
            <w:r w:rsidRPr="00E23B52">
              <w:t>i strid med villkor som anges i beslut</w:t>
            </w:r>
            <w:r>
              <w:t xml:space="preserve">, </w:t>
            </w:r>
            <w:r w:rsidRPr="007923ED">
              <w:t xml:space="preserve">eller </w:t>
            </w:r>
          </w:p>
        </w:tc>
        <w:tc>
          <w:tcPr>
            <w:tcW w:w="2500" w:type="pct"/>
            <w:shd w:val="clear" w:color="auto" w:fill="auto"/>
            <w:tcMar>
              <w:right w:w="0" w:type="dxa"/>
            </w:tcMar>
          </w:tcPr>
          <w:p w14:paraId="6DAD6C29" w14:textId="77777777" w:rsidR="008539B5" w:rsidRPr="007923ED" w:rsidRDefault="008539B5" w:rsidP="008539B5">
            <w:pPr>
              <w:pStyle w:val="Brdtextmedindrag"/>
            </w:pPr>
            <w:r w:rsidRPr="007923ED">
              <w:t xml:space="preserve">2. om en klinisk prövning </w:t>
            </w:r>
            <w:r w:rsidRPr="007923ED">
              <w:rPr>
                <w:i/>
              </w:rPr>
              <w:t>eller en pre</w:t>
            </w:r>
            <w:r w:rsidRPr="007923ED">
              <w:rPr>
                <w:i/>
              </w:rPr>
              <w:softHyphen/>
            </w:r>
            <w:r w:rsidRPr="00DD54C5">
              <w:rPr>
                <w:i/>
              </w:rPr>
              <w:t>standastudie</w:t>
            </w:r>
            <w:r w:rsidRPr="007923ED">
              <w:t xml:space="preserve"> påbörjas eller genom</w:t>
            </w:r>
            <w:r w:rsidRPr="007923ED">
              <w:softHyphen/>
              <w:t>förs utan till</w:t>
            </w:r>
            <w:r w:rsidRPr="007923ED">
              <w:softHyphen/>
              <w:t xml:space="preserve">stånd eller utan att en </w:t>
            </w:r>
            <w:r>
              <w:t xml:space="preserve">ansökan eller </w:t>
            </w:r>
            <w:r w:rsidRPr="007923ED">
              <w:t>an</w:t>
            </w:r>
            <w:r w:rsidRPr="007923ED">
              <w:softHyphen/>
              <w:t xml:space="preserve">mälan lämnats in </w:t>
            </w:r>
            <w:bookmarkStart w:id="1014" w:name="_Hlk64460803"/>
            <w:r w:rsidRPr="007923ED">
              <w:t xml:space="preserve">eller </w:t>
            </w:r>
            <w:r w:rsidRPr="00E23B52">
              <w:t>i strid med villkor som anges i beslut</w:t>
            </w:r>
            <w:r>
              <w:t>,</w:t>
            </w:r>
            <w:r w:rsidRPr="00E23B52">
              <w:t xml:space="preserve"> </w:t>
            </w:r>
            <w:bookmarkEnd w:id="1014"/>
            <w:r w:rsidRPr="007923ED">
              <w:t>eller</w:t>
            </w:r>
          </w:p>
        </w:tc>
      </w:tr>
      <w:tr w:rsidR="008539B5" w:rsidRPr="007923ED" w14:paraId="31E3996F" w14:textId="77777777" w:rsidTr="008539B5">
        <w:tc>
          <w:tcPr>
            <w:tcW w:w="2500" w:type="pct"/>
            <w:shd w:val="clear" w:color="auto" w:fill="auto"/>
            <w:tcMar>
              <w:left w:w="0" w:type="dxa"/>
            </w:tcMar>
          </w:tcPr>
          <w:p w14:paraId="00FE9E21" w14:textId="77777777" w:rsidR="008539B5" w:rsidRDefault="008539B5" w:rsidP="008539B5">
            <w:pPr>
              <w:pStyle w:val="Brdtextmedindrag"/>
            </w:pPr>
            <w:r>
              <w:t>3. </w:t>
            </w:r>
            <w:r w:rsidRPr="007923ED">
              <w:t>om en klinisk prövning på</w:t>
            </w:r>
            <w:r w:rsidRPr="007923ED">
              <w:softHyphen/>
              <w:t>börjas eller genom</w:t>
            </w:r>
            <w:r w:rsidRPr="007923ED">
              <w:softHyphen/>
              <w:t>förs i strid med ett nega</w:t>
            </w:r>
            <w:r w:rsidRPr="007923ED">
              <w:softHyphen/>
              <w:t>tivt yttrande av</w:t>
            </w:r>
            <w:r w:rsidRPr="007923ED">
              <w:softHyphen/>
              <w:t>seende den etiska gransk</w:t>
            </w:r>
            <w:r w:rsidRPr="007923ED">
              <w:softHyphen/>
              <w:t>ning</w:t>
            </w:r>
            <w:r w:rsidRPr="007923ED">
              <w:softHyphen/>
              <w:t>en i enlighet med artikel 70.7 a, 74 eller 75 i förordning (EU) 2017/745 i det fall den myndighet som prövar frågor enligt 2 kap. 4 § inte har fattat beslut i frågan, eller</w:t>
            </w:r>
          </w:p>
        </w:tc>
        <w:tc>
          <w:tcPr>
            <w:tcW w:w="2500" w:type="pct"/>
            <w:shd w:val="clear" w:color="auto" w:fill="auto"/>
            <w:tcMar>
              <w:right w:w="0" w:type="dxa"/>
            </w:tcMar>
          </w:tcPr>
          <w:p w14:paraId="43050026" w14:textId="77777777" w:rsidR="008539B5" w:rsidRPr="007923ED" w:rsidRDefault="008539B5" w:rsidP="008539B5">
            <w:pPr>
              <w:pStyle w:val="Brdtextmedindrag"/>
            </w:pPr>
            <w:r>
              <w:t>3. </w:t>
            </w:r>
            <w:r w:rsidRPr="007923ED">
              <w:t xml:space="preserve">om en klinisk prövning </w:t>
            </w:r>
            <w:r>
              <w:t xml:space="preserve">eller </w:t>
            </w:r>
            <w:r w:rsidRPr="00CD4697">
              <w:rPr>
                <w:i/>
                <w:iCs/>
              </w:rPr>
              <w:t>pre</w:t>
            </w:r>
            <w:r>
              <w:rPr>
                <w:i/>
                <w:iCs/>
              </w:rPr>
              <w:softHyphen/>
            </w:r>
            <w:r w:rsidRPr="00CD4697">
              <w:rPr>
                <w:i/>
                <w:iCs/>
              </w:rPr>
              <w:t>standastudie</w:t>
            </w:r>
            <w:r>
              <w:t xml:space="preserve"> </w:t>
            </w:r>
            <w:r w:rsidRPr="007923ED">
              <w:t>på</w:t>
            </w:r>
            <w:r w:rsidRPr="007923ED">
              <w:softHyphen/>
              <w:t>börjas eller genom</w:t>
            </w:r>
            <w:r w:rsidRPr="007923ED">
              <w:softHyphen/>
              <w:t xml:space="preserve">förs </w:t>
            </w:r>
            <w:r>
              <w:t xml:space="preserve">i </w:t>
            </w:r>
            <w:r w:rsidRPr="007923ED">
              <w:t>strid med ett negativt yttr</w:t>
            </w:r>
            <w:r w:rsidRPr="007923ED">
              <w:softHyphen/>
              <w:t>ande av</w:t>
            </w:r>
            <w:r w:rsidRPr="007923ED">
              <w:softHyphen/>
              <w:t>se</w:t>
            </w:r>
            <w:r w:rsidRPr="00DD54C5">
              <w:softHyphen/>
            </w:r>
            <w:r w:rsidRPr="007923ED">
              <w:t>en</w:t>
            </w:r>
            <w:r w:rsidRPr="007923ED">
              <w:softHyphen/>
              <w:t>de den etiska gransk</w:t>
            </w:r>
            <w:r w:rsidRPr="007923ED">
              <w:softHyphen/>
              <w:t>ningen i en</w:t>
            </w:r>
            <w:r w:rsidRPr="007923ED">
              <w:softHyphen/>
              <w:t>lighet med artikel 70.7 a, 74 eller 75 i för</w:t>
            </w:r>
            <w:r w:rsidRPr="007923ED">
              <w:softHyphen/>
              <w:t>ord</w:t>
            </w:r>
            <w:r w:rsidRPr="007923ED">
              <w:softHyphen/>
              <w:t xml:space="preserve">ning (EU) 2017/745 </w:t>
            </w:r>
            <w:r w:rsidRPr="007923ED">
              <w:rPr>
                <w:i/>
              </w:rPr>
              <w:t>eller artikel 66.7 a, 70 eller 71 i för</w:t>
            </w:r>
            <w:r w:rsidRPr="007923ED">
              <w:rPr>
                <w:i/>
              </w:rPr>
              <w:softHyphen/>
              <w:t>ord</w:t>
            </w:r>
            <w:r w:rsidRPr="007923ED">
              <w:rPr>
                <w:i/>
              </w:rPr>
              <w:softHyphen/>
              <w:t>ning (EU) 2017/746</w:t>
            </w:r>
            <w:r w:rsidRPr="007923ED">
              <w:t xml:space="preserve"> i det fall den myndig</w:t>
            </w:r>
            <w:r>
              <w:softHyphen/>
            </w:r>
            <w:r w:rsidRPr="007923ED">
              <w:t>het som prövar frågor enligt 2 kap. 4 § inte har fattat beslut i frågan</w:t>
            </w:r>
            <w:r w:rsidRPr="007923ED">
              <w:rPr>
                <w:i/>
                <w:iCs/>
              </w:rPr>
              <w:t>.</w:t>
            </w:r>
            <w:r w:rsidRPr="007923ED">
              <w:t>, eller</w:t>
            </w:r>
          </w:p>
        </w:tc>
      </w:tr>
      <w:tr w:rsidR="008539B5" w:rsidRPr="007923ED" w14:paraId="30A5CC68" w14:textId="77777777" w:rsidTr="008539B5">
        <w:tc>
          <w:tcPr>
            <w:tcW w:w="2500" w:type="pct"/>
            <w:shd w:val="clear" w:color="auto" w:fill="auto"/>
            <w:tcMar>
              <w:left w:w="0" w:type="dxa"/>
            </w:tcMar>
          </w:tcPr>
          <w:p w14:paraId="0381FE49" w14:textId="77777777" w:rsidR="008539B5" w:rsidRPr="007923ED" w:rsidRDefault="008539B5" w:rsidP="008539B5">
            <w:pPr>
              <w:pStyle w:val="Brdtextmedindrag"/>
            </w:pPr>
            <w:r>
              <w:t>4</w:t>
            </w:r>
            <w:r w:rsidRPr="007923ED">
              <w:t>. av den som oriktigt har upp</w:t>
            </w:r>
            <w:r w:rsidRPr="007923ED">
              <w:softHyphen/>
              <w:t>gett sig vara ett anmält organ i en</w:t>
            </w:r>
            <w:r w:rsidRPr="007923ED">
              <w:softHyphen/>
              <w:t>lighet med artikel 2.42</w:t>
            </w:r>
            <w:r w:rsidRPr="00DD54C5">
              <w:t xml:space="preserve"> </w:t>
            </w:r>
            <w:r w:rsidRPr="007923ED">
              <w:t>i för</w:t>
            </w:r>
            <w:r w:rsidRPr="007923ED">
              <w:softHyphen/>
              <w:t>ordning (EU) 2017/745.</w:t>
            </w:r>
          </w:p>
        </w:tc>
        <w:tc>
          <w:tcPr>
            <w:tcW w:w="2500" w:type="pct"/>
            <w:shd w:val="clear" w:color="auto" w:fill="auto"/>
            <w:tcMar>
              <w:right w:w="0" w:type="dxa"/>
            </w:tcMar>
          </w:tcPr>
          <w:p w14:paraId="2D04EA85" w14:textId="77777777" w:rsidR="008539B5" w:rsidRPr="007923ED" w:rsidRDefault="008539B5" w:rsidP="008539B5">
            <w:pPr>
              <w:pStyle w:val="Brdtextmedindrag"/>
            </w:pPr>
            <w:r>
              <w:t>4</w:t>
            </w:r>
            <w:r w:rsidRPr="007923ED">
              <w:t>. av den som oriktigt har upp</w:t>
            </w:r>
            <w:r w:rsidRPr="007923ED">
              <w:softHyphen/>
              <w:t>gett sig vara ett anmält organ i en</w:t>
            </w:r>
            <w:r w:rsidRPr="007923ED">
              <w:softHyphen/>
              <w:t xml:space="preserve">lighet </w:t>
            </w:r>
            <w:bookmarkStart w:id="1015" w:name="_Hlk64532401"/>
            <w:r w:rsidRPr="007923ED">
              <w:t>med artikel 2.42 i för</w:t>
            </w:r>
            <w:r w:rsidRPr="007923ED">
              <w:softHyphen/>
              <w:t xml:space="preserve">ordning (EU) 2017/745 </w:t>
            </w:r>
            <w:r w:rsidRPr="007923ED">
              <w:rPr>
                <w:i/>
              </w:rPr>
              <w:t>eller artikel 2.34 i för</w:t>
            </w:r>
            <w:r w:rsidRPr="007923ED">
              <w:rPr>
                <w:i/>
              </w:rPr>
              <w:softHyphen/>
              <w:t>ordning (EU) 2017/746</w:t>
            </w:r>
            <w:bookmarkEnd w:id="1015"/>
            <w:r w:rsidRPr="007923ED">
              <w:rPr>
                <w:i/>
              </w:rPr>
              <w:t>.</w:t>
            </w:r>
          </w:p>
        </w:tc>
      </w:tr>
    </w:tbl>
    <w:p w14:paraId="639F6E52" w14:textId="77777777" w:rsidR="008539B5" w:rsidRDefault="008539B5" w:rsidP="008539B5">
      <w:pPr>
        <w:pStyle w:val="Rubrik3utannumrering"/>
        <w:spacing w:after="0"/>
        <w:jc w:val="center"/>
      </w:pPr>
      <w:bookmarkStart w:id="1016" w:name="_Hlk20413051"/>
      <w:r>
        <w:t>6 kap.</w:t>
      </w:r>
    </w:p>
    <w:p w14:paraId="765836FF" w14:textId="77777777" w:rsidR="008539B5" w:rsidRDefault="008539B5" w:rsidP="008539B5">
      <w:pPr>
        <w:pStyle w:val="Brdtext"/>
        <w:keepNext/>
        <w:jc w:val="center"/>
        <w:rPr>
          <w:b/>
        </w:rPr>
      </w:pPr>
      <w:r w:rsidRPr="00305EDF">
        <w:rPr>
          <w:b/>
        </w:rPr>
        <w:t>1 §</w:t>
      </w:r>
    </w:p>
    <w:tbl>
      <w:tblPr>
        <w:tblW w:w="5000" w:type="pct"/>
        <w:tblLook w:val="0000" w:firstRow="0" w:lastRow="0" w:firstColumn="0" w:lastColumn="0" w:noHBand="0" w:noVBand="0"/>
      </w:tblPr>
      <w:tblGrid>
        <w:gridCol w:w="2948"/>
        <w:gridCol w:w="2949"/>
      </w:tblGrid>
      <w:tr w:rsidR="008539B5" w14:paraId="327F12F9" w14:textId="77777777" w:rsidTr="008539B5">
        <w:tc>
          <w:tcPr>
            <w:tcW w:w="2500" w:type="pct"/>
            <w:shd w:val="clear" w:color="auto" w:fill="auto"/>
            <w:tcMar>
              <w:left w:w="0" w:type="dxa"/>
            </w:tcMar>
          </w:tcPr>
          <w:p w14:paraId="3142D477" w14:textId="77777777" w:rsidR="008539B5" w:rsidRDefault="008539B5" w:rsidP="008539B5">
            <w:pPr>
              <w:pStyle w:val="Brdtextmedindrag"/>
              <w:keepNext/>
              <w:ind w:firstLine="0"/>
            </w:pPr>
            <w:r>
              <w:t xml:space="preserve">Den som har tagit befattning med något ärende enligt </w:t>
            </w:r>
            <w:r w:rsidRPr="00B35736">
              <w:t xml:space="preserve">förordning (EU) </w:t>
            </w:r>
            <w:r>
              <w:t>2017/745 eller denna lag får inte obehörigen röja eller på annat sätt utnyttja vad han eller hon då har fått veta om någons affärs- eller driftförhållanden.</w:t>
            </w:r>
          </w:p>
        </w:tc>
        <w:tc>
          <w:tcPr>
            <w:tcW w:w="2500" w:type="pct"/>
            <w:shd w:val="clear" w:color="auto" w:fill="auto"/>
            <w:tcMar>
              <w:right w:w="0" w:type="dxa"/>
            </w:tcMar>
          </w:tcPr>
          <w:p w14:paraId="6BDDAE92" w14:textId="77777777" w:rsidR="008539B5" w:rsidRDefault="008539B5" w:rsidP="008539B5">
            <w:pPr>
              <w:pStyle w:val="Brdtextmedindrag"/>
              <w:keepNext/>
              <w:ind w:firstLine="0"/>
            </w:pPr>
            <w:r>
              <w:t xml:space="preserve">Den som har tagit befattning med något ärende enligt </w:t>
            </w:r>
            <w:r w:rsidRPr="00B35736">
              <w:t xml:space="preserve">förordning (EU) </w:t>
            </w:r>
            <w:r>
              <w:t xml:space="preserve">2017/745, </w:t>
            </w:r>
            <w:r w:rsidRPr="00CD3EAE">
              <w:rPr>
                <w:i/>
                <w:iCs/>
              </w:rPr>
              <w:t>förordning (EU) 2017/746</w:t>
            </w:r>
            <w:r>
              <w:rPr>
                <w:i/>
                <w:iCs/>
              </w:rPr>
              <w:t xml:space="preserve"> </w:t>
            </w:r>
            <w:r w:rsidRPr="00EA725A">
              <w:t>eller</w:t>
            </w:r>
            <w:r>
              <w:rPr>
                <w:i/>
                <w:iCs/>
              </w:rPr>
              <w:t xml:space="preserve"> </w:t>
            </w:r>
            <w:r>
              <w:t>denna lag får inte obehörigen röja eller på annat sätt utnyttja vad han eller hon då har fått veta om någons affärs- eller drift</w:t>
            </w:r>
            <w:r>
              <w:softHyphen/>
              <w:t>för</w:t>
            </w:r>
            <w:r>
              <w:softHyphen/>
              <w:t>hållanden.</w:t>
            </w:r>
          </w:p>
        </w:tc>
      </w:tr>
    </w:tbl>
    <w:p w14:paraId="50079EB7" w14:textId="77777777" w:rsidR="008539B5" w:rsidRPr="009367F8" w:rsidRDefault="008539B5" w:rsidP="008539B5">
      <w:pPr>
        <w:pStyle w:val="Brdtextmedindrag"/>
      </w:pPr>
      <w:r w:rsidRPr="00635B65">
        <w:t xml:space="preserve">Som obehörigt röjande </w:t>
      </w:r>
      <w:r w:rsidRPr="000942E6">
        <w:t>anses</w:t>
      </w:r>
      <w:r w:rsidRPr="00635B65">
        <w:t xml:space="preserve"> inte att någon fullgör sådan upp</w:t>
      </w:r>
      <w:r>
        <w:softHyphen/>
      </w:r>
      <w:r w:rsidRPr="00635B65">
        <w:t>gifts</w:t>
      </w:r>
      <w:r>
        <w:softHyphen/>
      </w:r>
      <w:r w:rsidRPr="00635B65">
        <w:t>skyldighet som följer av lag</w:t>
      </w:r>
      <w:r>
        <w:t xml:space="preserve"> </w:t>
      </w:r>
      <w:r w:rsidRPr="00635B65">
        <w:t>eller förordning</w:t>
      </w:r>
      <w:r>
        <w:t>.</w:t>
      </w:r>
    </w:p>
    <w:p w14:paraId="4F60BE87" w14:textId="77777777" w:rsidR="008539B5" w:rsidRDefault="008539B5" w:rsidP="008539B5">
      <w:pPr>
        <w:pStyle w:val="Brdtextmedindrag"/>
      </w:pPr>
      <w:r w:rsidRPr="009367F8">
        <w:t>I det allmännas verksamhet tillämpas bestämmelserna i offent</w:t>
      </w:r>
      <w:r>
        <w:softHyphen/>
      </w:r>
      <w:r w:rsidRPr="009367F8">
        <w:t xml:space="preserve">lighets- och sekretesslagen (2009:400). </w:t>
      </w:r>
    </w:p>
    <w:p w14:paraId="4D7A1809" w14:textId="77777777" w:rsidR="008539B5" w:rsidRDefault="008539B5" w:rsidP="008539B5">
      <w:pPr>
        <w:pStyle w:val="Rubrik3utannumrering"/>
        <w:spacing w:after="0"/>
        <w:jc w:val="center"/>
      </w:pPr>
      <w:bookmarkStart w:id="1017" w:name="_Hlk20413406"/>
      <w:bookmarkEnd w:id="1016"/>
      <w:r>
        <w:t>7 kap.</w:t>
      </w:r>
    </w:p>
    <w:p w14:paraId="5FF8E6B0" w14:textId="77777777" w:rsidR="008539B5" w:rsidRPr="0045143A" w:rsidRDefault="008539B5" w:rsidP="008539B5">
      <w:pPr>
        <w:pStyle w:val="Brdtext"/>
        <w:keepNext/>
        <w:jc w:val="center"/>
        <w:rPr>
          <w:b/>
        </w:rPr>
      </w:pPr>
      <w:r w:rsidRPr="0045143A">
        <w:rPr>
          <w:b/>
        </w:rPr>
        <w:t>1 §</w:t>
      </w:r>
    </w:p>
    <w:tbl>
      <w:tblPr>
        <w:tblW w:w="5000" w:type="pct"/>
        <w:tblLook w:val="0000" w:firstRow="0" w:lastRow="0" w:firstColumn="0" w:lastColumn="0" w:noHBand="0" w:noVBand="0"/>
      </w:tblPr>
      <w:tblGrid>
        <w:gridCol w:w="2948"/>
        <w:gridCol w:w="2949"/>
      </w:tblGrid>
      <w:tr w:rsidR="008539B5" w14:paraId="03353730" w14:textId="77777777" w:rsidTr="008539B5">
        <w:tc>
          <w:tcPr>
            <w:tcW w:w="2500" w:type="pct"/>
            <w:shd w:val="clear" w:color="auto" w:fill="auto"/>
            <w:tcMar>
              <w:left w:w="0" w:type="dxa"/>
            </w:tcMar>
          </w:tcPr>
          <w:p w14:paraId="6AB6CA79" w14:textId="77777777" w:rsidR="008539B5" w:rsidRDefault="008539B5" w:rsidP="008539B5">
            <w:pPr>
              <w:pStyle w:val="Brdtextmedindrag"/>
              <w:keepNext/>
              <w:ind w:firstLine="0"/>
            </w:pPr>
            <w:r w:rsidRPr="007A470D">
              <w:t>Regeringen eller den myn</w:t>
            </w:r>
            <w:r>
              <w:softHyphen/>
            </w:r>
            <w:r w:rsidRPr="007A470D">
              <w:t>dig</w:t>
            </w:r>
            <w:r>
              <w:softHyphen/>
            </w:r>
            <w:r w:rsidRPr="007A470D">
              <w:t>het som regeringen be</w:t>
            </w:r>
            <w:r>
              <w:softHyphen/>
            </w:r>
            <w:r w:rsidRPr="007A470D">
              <w:t>stäm</w:t>
            </w:r>
            <w:r>
              <w:softHyphen/>
            </w:r>
            <w:r w:rsidRPr="007A470D">
              <w:t xml:space="preserve">mer får </w:t>
            </w:r>
            <w:r>
              <w:t>med</w:t>
            </w:r>
            <w:r>
              <w:softHyphen/>
              <w:t xml:space="preserve">dela föreskrifter om </w:t>
            </w:r>
            <w:r w:rsidRPr="007A470D">
              <w:t xml:space="preserve">att </w:t>
            </w:r>
            <w:r>
              <w:t>krav som följ</w:t>
            </w:r>
            <w:r>
              <w:softHyphen/>
              <w:t>er av eller väs</w:t>
            </w:r>
            <w:r>
              <w:softHyphen/>
              <w:t>ent</w:t>
            </w:r>
            <w:r>
              <w:softHyphen/>
              <w:t xml:space="preserve">ligen motsvarar kraven enligt </w:t>
            </w:r>
            <w:r w:rsidRPr="007A470D">
              <w:t>för</w:t>
            </w:r>
            <w:r>
              <w:softHyphen/>
            </w:r>
            <w:r w:rsidRPr="007A470D">
              <w:t>ordning (EU) 2017/745</w:t>
            </w:r>
            <w:r>
              <w:t xml:space="preserve"> </w:t>
            </w:r>
            <w:r w:rsidRPr="007A470D">
              <w:t xml:space="preserve">och denna lag ska gälla även </w:t>
            </w:r>
            <w:r>
              <w:t xml:space="preserve">för </w:t>
            </w:r>
            <w:r w:rsidRPr="00C64913">
              <w:t>pro</w:t>
            </w:r>
            <w:r>
              <w:softHyphen/>
            </w:r>
            <w:r w:rsidRPr="00C64913">
              <w:t>dukt</w:t>
            </w:r>
            <w:r>
              <w:softHyphen/>
            </w:r>
            <w:r w:rsidRPr="00C64913">
              <w:t xml:space="preserve">er </w:t>
            </w:r>
            <w:r>
              <w:t xml:space="preserve">som inte anges i 1 kap. 2 § men som </w:t>
            </w:r>
            <w:r w:rsidRPr="007A470D">
              <w:t>i fråga om använd</w:t>
            </w:r>
            <w:r>
              <w:softHyphen/>
            </w:r>
            <w:r w:rsidRPr="007A470D">
              <w:t>ning</w:t>
            </w:r>
            <w:r>
              <w:softHyphen/>
            </w:r>
            <w:r w:rsidRPr="007A470D">
              <w:t>en står nära</w:t>
            </w:r>
            <w:r>
              <w:t xml:space="preserve"> sådana </w:t>
            </w:r>
            <w:r w:rsidRPr="007A470D">
              <w:t>pro</w:t>
            </w:r>
            <w:r>
              <w:softHyphen/>
            </w:r>
            <w:r w:rsidRPr="007A470D">
              <w:t>dukt</w:t>
            </w:r>
            <w:r>
              <w:softHyphen/>
            </w:r>
            <w:r w:rsidRPr="007A470D">
              <w:t>er.</w:t>
            </w:r>
          </w:p>
        </w:tc>
        <w:tc>
          <w:tcPr>
            <w:tcW w:w="2500" w:type="pct"/>
            <w:shd w:val="clear" w:color="auto" w:fill="auto"/>
            <w:tcMar>
              <w:right w:w="0" w:type="dxa"/>
            </w:tcMar>
          </w:tcPr>
          <w:p w14:paraId="01826A50" w14:textId="77777777" w:rsidR="008539B5" w:rsidRDefault="008539B5" w:rsidP="008539B5">
            <w:pPr>
              <w:pStyle w:val="Brdtextmedindrag"/>
              <w:keepNext/>
              <w:ind w:firstLine="0"/>
            </w:pPr>
            <w:r w:rsidRPr="007A470D">
              <w:t>Regeringen eller den myn</w:t>
            </w:r>
            <w:r>
              <w:softHyphen/>
            </w:r>
            <w:r w:rsidRPr="007A470D">
              <w:t>dig</w:t>
            </w:r>
            <w:r>
              <w:softHyphen/>
            </w:r>
            <w:r w:rsidRPr="007A470D">
              <w:t>het som regeringen bestäm</w:t>
            </w:r>
            <w:r>
              <w:softHyphen/>
            </w:r>
            <w:r w:rsidRPr="007A470D">
              <w:t xml:space="preserve">mer får </w:t>
            </w:r>
            <w:r>
              <w:t>med</w:t>
            </w:r>
            <w:r>
              <w:softHyphen/>
              <w:t xml:space="preserve">dela föreskrifter om </w:t>
            </w:r>
            <w:r w:rsidRPr="007A470D">
              <w:t xml:space="preserve">att </w:t>
            </w:r>
            <w:r>
              <w:t>krav som följ</w:t>
            </w:r>
            <w:r>
              <w:softHyphen/>
              <w:t>er av eller väs</w:t>
            </w:r>
            <w:r>
              <w:softHyphen/>
              <w:t>ent</w:t>
            </w:r>
            <w:r>
              <w:softHyphen/>
              <w:t>ligen motsvarar krav</w:t>
            </w:r>
            <w:r>
              <w:softHyphen/>
              <w:t xml:space="preserve">en enligt </w:t>
            </w:r>
            <w:r w:rsidRPr="007A470D">
              <w:t>för</w:t>
            </w:r>
            <w:r>
              <w:softHyphen/>
            </w:r>
            <w:r w:rsidRPr="007A470D">
              <w:t xml:space="preserve">ordning (EU) 2017/745, </w:t>
            </w:r>
            <w:r w:rsidRPr="003211FC">
              <w:rPr>
                <w:i/>
              </w:rPr>
              <w:t>för</w:t>
            </w:r>
            <w:r w:rsidRPr="003211FC">
              <w:rPr>
                <w:i/>
              </w:rPr>
              <w:softHyphen/>
              <w:t>ord</w:t>
            </w:r>
            <w:r>
              <w:rPr>
                <w:i/>
              </w:rPr>
              <w:softHyphen/>
            </w:r>
            <w:r w:rsidRPr="003211FC">
              <w:rPr>
                <w:i/>
              </w:rPr>
              <w:t>ning (EU) 2017/746</w:t>
            </w:r>
            <w:r>
              <w:rPr>
                <w:i/>
              </w:rPr>
              <w:t xml:space="preserve"> </w:t>
            </w:r>
            <w:r w:rsidRPr="007A470D">
              <w:t xml:space="preserve">och denna lag ska gälla även </w:t>
            </w:r>
            <w:r>
              <w:t xml:space="preserve">för </w:t>
            </w:r>
            <w:r w:rsidRPr="00C64913">
              <w:t>pro</w:t>
            </w:r>
            <w:r>
              <w:softHyphen/>
            </w:r>
            <w:r w:rsidRPr="00C64913">
              <w:t>dukt</w:t>
            </w:r>
            <w:r>
              <w:softHyphen/>
            </w:r>
            <w:r w:rsidRPr="00C64913">
              <w:t xml:space="preserve">er </w:t>
            </w:r>
            <w:r>
              <w:t xml:space="preserve">som inte anges i 1 kap. 2 § men som </w:t>
            </w:r>
            <w:r w:rsidRPr="007A470D">
              <w:t>i fråga om använd</w:t>
            </w:r>
            <w:r>
              <w:softHyphen/>
            </w:r>
            <w:r w:rsidRPr="007A470D">
              <w:t>ning</w:t>
            </w:r>
            <w:r>
              <w:softHyphen/>
            </w:r>
            <w:r w:rsidRPr="007A470D">
              <w:t>en står nära</w:t>
            </w:r>
            <w:r>
              <w:t xml:space="preserve"> sådana </w:t>
            </w:r>
            <w:r w:rsidRPr="007A470D">
              <w:t>pro</w:t>
            </w:r>
            <w:r>
              <w:softHyphen/>
            </w:r>
            <w:r w:rsidRPr="007A470D">
              <w:t xml:space="preserve">dukter. </w:t>
            </w:r>
          </w:p>
        </w:tc>
      </w:tr>
    </w:tbl>
    <w:p w14:paraId="2B92E1CA" w14:textId="77777777" w:rsidR="008539B5" w:rsidRDefault="008539B5" w:rsidP="008539B5">
      <w:pPr>
        <w:pStyle w:val="Brdtext"/>
        <w:spacing w:before="270"/>
        <w:jc w:val="center"/>
        <w:rPr>
          <w:b/>
        </w:rPr>
      </w:pPr>
      <w:bookmarkStart w:id="1018" w:name="_Hlk20413634"/>
      <w:bookmarkEnd w:id="1017"/>
      <w:r w:rsidRPr="00B303D8">
        <w:rPr>
          <w:b/>
        </w:rPr>
        <w:t>3 §</w:t>
      </w:r>
    </w:p>
    <w:p w14:paraId="3CECCDF2" w14:textId="77777777" w:rsidR="008539B5" w:rsidRDefault="008539B5" w:rsidP="008539B5">
      <w:pPr>
        <w:pStyle w:val="Brdtextmedindrag"/>
        <w:ind w:firstLine="0"/>
      </w:pPr>
      <w:r>
        <w:t xml:space="preserve">Regeringen eller </w:t>
      </w:r>
      <w:r w:rsidRPr="00562A52">
        <w:t>den</w:t>
      </w:r>
      <w:r>
        <w:t xml:space="preserve"> myndighet som regeringen bestämm</w:t>
      </w:r>
      <w:r>
        <w:softHyphen/>
        <w:t>er får med</w:t>
      </w:r>
      <w:r>
        <w:softHyphen/>
        <w:t xml:space="preserve">dela föreskrifter om </w:t>
      </w:r>
    </w:p>
    <w:tbl>
      <w:tblPr>
        <w:tblW w:w="5000" w:type="pct"/>
        <w:tblLook w:val="0000" w:firstRow="0" w:lastRow="0" w:firstColumn="0" w:lastColumn="0" w:noHBand="0" w:noVBand="0"/>
      </w:tblPr>
      <w:tblGrid>
        <w:gridCol w:w="2948"/>
        <w:gridCol w:w="2949"/>
      </w:tblGrid>
      <w:tr w:rsidR="008539B5" w14:paraId="4F1BD596" w14:textId="77777777" w:rsidTr="008539B5">
        <w:tc>
          <w:tcPr>
            <w:tcW w:w="2500" w:type="pct"/>
            <w:shd w:val="clear" w:color="auto" w:fill="auto"/>
            <w:tcMar>
              <w:left w:w="0" w:type="dxa"/>
            </w:tcMar>
          </w:tcPr>
          <w:p w14:paraId="63A59A03" w14:textId="77777777" w:rsidR="008539B5" w:rsidRDefault="008539B5" w:rsidP="008539B5">
            <w:pPr>
              <w:pStyle w:val="Brdtextmedindrag"/>
            </w:pPr>
            <w:r>
              <w:t>1. de produkter som avses i artikel 5.5 i förordning (EU) 2017/745, och</w:t>
            </w:r>
          </w:p>
        </w:tc>
        <w:tc>
          <w:tcPr>
            <w:tcW w:w="2500" w:type="pct"/>
            <w:shd w:val="clear" w:color="auto" w:fill="auto"/>
            <w:tcMar>
              <w:right w:w="0" w:type="dxa"/>
            </w:tcMar>
          </w:tcPr>
          <w:p w14:paraId="63124632" w14:textId="77777777" w:rsidR="008539B5" w:rsidRDefault="008539B5" w:rsidP="008539B5">
            <w:pPr>
              <w:pStyle w:val="Brdtextmedindrag"/>
            </w:pPr>
            <w:r>
              <w:t xml:space="preserve">1. de produkter som avses i artikel 5.5 i förordning (EU) 2017/745 </w:t>
            </w:r>
            <w:r w:rsidRPr="00B303D8">
              <w:rPr>
                <w:i/>
              </w:rPr>
              <w:t>och artikel 5.5 i förord</w:t>
            </w:r>
            <w:r>
              <w:rPr>
                <w:i/>
              </w:rPr>
              <w:softHyphen/>
            </w:r>
            <w:r w:rsidRPr="00B303D8">
              <w:rPr>
                <w:i/>
              </w:rPr>
              <w:t>ning (EU) 2017/746</w:t>
            </w:r>
            <w:r>
              <w:t>, och</w:t>
            </w:r>
          </w:p>
        </w:tc>
      </w:tr>
    </w:tbl>
    <w:p w14:paraId="79DDCB22" w14:textId="77777777" w:rsidR="008539B5" w:rsidRDefault="008539B5" w:rsidP="008539B5">
      <w:pPr>
        <w:pStyle w:val="Brdtextmedindrag"/>
      </w:pPr>
      <w:r>
        <w:t>2. </w:t>
      </w:r>
      <w:r w:rsidRPr="00E84584">
        <w:t>skyldighet</w:t>
      </w:r>
      <w:r>
        <w:t xml:space="preserve"> för hälso- och sjukvårdsinstitutioner att till den myn</w:t>
      </w:r>
      <w:r>
        <w:softHyphen/>
        <w:t>dighet som regeringen bestämmer lämna ytterligare informa</w:t>
      </w:r>
      <w:r>
        <w:softHyphen/>
        <w:t>tion om dessa pro</w:t>
      </w:r>
      <w:r>
        <w:softHyphen/>
        <w:t>dukt</w:t>
      </w:r>
      <w:r>
        <w:softHyphen/>
        <w:t>er.</w:t>
      </w:r>
    </w:p>
    <w:p w14:paraId="4CC6C9EB" w14:textId="77777777" w:rsidR="008539B5" w:rsidRDefault="008539B5" w:rsidP="008539B5">
      <w:pPr>
        <w:pStyle w:val="Brdtextmedindrag"/>
      </w:pPr>
    </w:p>
    <w:p w14:paraId="013D0BE0" w14:textId="77777777" w:rsidR="008539B5" w:rsidRDefault="008539B5" w:rsidP="008539B5">
      <w:pPr>
        <w:pStyle w:val="Brdtext"/>
        <w:jc w:val="center"/>
        <w:rPr>
          <w:b/>
        </w:rPr>
      </w:pPr>
      <w:r w:rsidRPr="008736D4">
        <w:rPr>
          <w:b/>
        </w:rPr>
        <w:t>5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2517AA2D" w14:textId="77777777" w:rsidTr="008539B5">
        <w:tc>
          <w:tcPr>
            <w:tcW w:w="2500" w:type="pct"/>
            <w:shd w:val="clear" w:color="auto" w:fill="auto"/>
            <w:tcMar>
              <w:left w:w="0" w:type="dxa"/>
            </w:tcMar>
          </w:tcPr>
          <w:p w14:paraId="1DFD3923" w14:textId="77777777" w:rsidR="008539B5" w:rsidRDefault="008539B5" w:rsidP="008539B5">
            <w:pPr>
              <w:pStyle w:val="Brdtextmedindrag"/>
              <w:ind w:firstLine="0"/>
            </w:pPr>
            <w:r w:rsidRPr="008736D4">
              <w:t>Regeringen eller den mynd</w:t>
            </w:r>
            <w:r>
              <w:softHyphen/>
            </w:r>
            <w:r w:rsidRPr="008736D4">
              <w:t>ig</w:t>
            </w:r>
            <w:r>
              <w:softHyphen/>
            </w:r>
            <w:r w:rsidRPr="008736D4">
              <w:t>het som regeringen be</w:t>
            </w:r>
            <w:r>
              <w:softHyphen/>
            </w:r>
            <w:r w:rsidRPr="008736D4">
              <w:t>stämmer får med</w:t>
            </w:r>
            <w:r>
              <w:softHyphen/>
            </w:r>
            <w:r w:rsidRPr="008736D4">
              <w:t>dela före</w:t>
            </w:r>
            <w:r>
              <w:softHyphen/>
            </w:r>
            <w:r w:rsidRPr="008736D4">
              <w:t>skrift</w:t>
            </w:r>
            <w:r>
              <w:softHyphen/>
            </w:r>
            <w:r w:rsidRPr="008736D4">
              <w:t>er om framställning, för</w:t>
            </w:r>
            <w:r>
              <w:softHyphen/>
            </w:r>
            <w:r w:rsidRPr="008736D4">
              <w:t>varing och distribution av blod och blod</w:t>
            </w:r>
            <w:r>
              <w:softHyphen/>
            </w:r>
            <w:r w:rsidRPr="008736D4">
              <w:t>komponenter avsedda att an</w:t>
            </w:r>
            <w:r>
              <w:softHyphen/>
            </w:r>
            <w:r w:rsidRPr="008736D4">
              <w:t>vän</w:t>
            </w:r>
            <w:r>
              <w:softHyphen/>
            </w:r>
            <w:r w:rsidRPr="008736D4">
              <w:t>das som råvara vid till</w:t>
            </w:r>
            <w:r>
              <w:softHyphen/>
            </w:r>
            <w:r w:rsidRPr="008736D4">
              <w:t>verk</w:t>
            </w:r>
            <w:r>
              <w:softHyphen/>
            </w:r>
            <w:r w:rsidRPr="008736D4">
              <w:t>ning av produkter som omfattas av för</w:t>
            </w:r>
            <w:r>
              <w:softHyphen/>
            </w:r>
            <w:r w:rsidRPr="008736D4">
              <w:t>ord</w:t>
            </w:r>
            <w:r>
              <w:softHyphen/>
            </w:r>
            <w:r w:rsidRPr="008736D4">
              <w:t>ning (EU) 2017/745.</w:t>
            </w:r>
          </w:p>
        </w:tc>
        <w:tc>
          <w:tcPr>
            <w:tcW w:w="2500" w:type="pct"/>
            <w:shd w:val="clear" w:color="auto" w:fill="auto"/>
            <w:tcMar>
              <w:right w:w="0" w:type="dxa"/>
            </w:tcMar>
          </w:tcPr>
          <w:p w14:paraId="1685C65D" w14:textId="77777777" w:rsidR="008539B5" w:rsidRDefault="008539B5" w:rsidP="008539B5">
            <w:pPr>
              <w:pStyle w:val="Brdtextmedindrag"/>
              <w:ind w:firstLine="0"/>
            </w:pPr>
            <w:bookmarkStart w:id="1019" w:name="_Hlk54616508"/>
            <w:r w:rsidRPr="007A470D">
              <w:t>Regeringen eller den mynd</w:t>
            </w:r>
            <w:r>
              <w:softHyphen/>
            </w:r>
            <w:r w:rsidRPr="007A470D">
              <w:t>ig</w:t>
            </w:r>
            <w:r>
              <w:softHyphen/>
            </w:r>
            <w:r w:rsidRPr="007A470D">
              <w:t>het som regeringen bestäm</w:t>
            </w:r>
            <w:r>
              <w:softHyphen/>
            </w:r>
            <w:r w:rsidRPr="007A470D">
              <w:t>mer får med</w:t>
            </w:r>
            <w:r>
              <w:softHyphen/>
            </w:r>
            <w:r w:rsidRPr="007A470D">
              <w:t>dela föreskrifter om</w:t>
            </w:r>
            <w:r>
              <w:t xml:space="preserve"> fram</w:t>
            </w:r>
            <w:r>
              <w:softHyphen/>
              <w:t>ställning, för</w:t>
            </w:r>
            <w:r>
              <w:softHyphen/>
              <w:t>varing och dis</w:t>
            </w:r>
            <w:r>
              <w:softHyphen/>
              <w:t>tri</w:t>
            </w:r>
            <w:r>
              <w:softHyphen/>
              <w:t>bution av blod och blod</w:t>
            </w:r>
            <w:r>
              <w:softHyphen/>
              <w:t>kom</w:t>
            </w:r>
            <w:r>
              <w:softHyphen/>
              <w:t>pon</w:t>
            </w:r>
            <w:r>
              <w:softHyphen/>
              <w:t>enter avsedda att använ</w:t>
            </w:r>
            <w:r>
              <w:softHyphen/>
              <w:t>das som råvara vid tillverkning av pro</w:t>
            </w:r>
            <w:r>
              <w:softHyphen/>
              <w:t>dukter som omfattas av för</w:t>
            </w:r>
            <w:r>
              <w:softHyphen/>
              <w:t>ord</w:t>
            </w:r>
            <w:r>
              <w:softHyphen/>
              <w:t xml:space="preserve">ning (EU) 2017/745 </w:t>
            </w:r>
            <w:r w:rsidRPr="008736D4">
              <w:rPr>
                <w:i/>
              </w:rPr>
              <w:t>eller förordning (EU) 2017/746</w:t>
            </w:r>
            <w:bookmarkEnd w:id="1019"/>
            <w:r>
              <w:t>.</w:t>
            </w:r>
          </w:p>
        </w:tc>
      </w:tr>
      <w:tr w:rsidR="008539B5" w14:paraId="5FF69554" w14:textId="77777777" w:rsidTr="008539B5">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17E84E03" w14:textId="77777777" w:rsidR="008539B5" w:rsidRDefault="008539B5" w:rsidP="008539B5">
            <w:pPr>
              <w:pStyle w:val="Brdtextmedindrag"/>
              <w:ind w:firstLine="0"/>
            </w:pPr>
            <w:bookmarkStart w:id="1020" w:name="_Hlk20414065"/>
            <w:bookmarkEnd w:id="1018"/>
          </w:p>
        </w:tc>
        <w:tc>
          <w:tcPr>
            <w:tcW w:w="2500" w:type="pct"/>
            <w:shd w:val="clear" w:color="auto" w:fill="auto"/>
            <w:tcMar>
              <w:right w:w="0" w:type="dxa"/>
            </w:tcMar>
          </w:tcPr>
          <w:p w14:paraId="46059A20" w14:textId="77777777" w:rsidR="008539B5" w:rsidRPr="00B303D8" w:rsidRDefault="008539B5" w:rsidP="008539B5">
            <w:pPr>
              <w:pStyle w:val="Rubrik4utannumrering"/>
              <w:rPr>
                <w:i/>
              </w:rPr>
            </w:pPr>
            <w:r w:rsidRPr="00B303D8">
              <w:rPr>
                <w:i/>
              </w:rPr>
              <w:t xml:space="preserve">Föreskrifter om information och rådgivning om genetiska tester </w:t>
            </w:r>
          </w:p>
        </w:tc>
      </w:tr>
      <w:tr w:rsidR="008539B5" w14:paraId="06B505F0" w14:textId="77777777" w:rsidTr="008539B5">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11CB95A1" w14:textId="77777777" w:rsidR="008539B5" w:rsidRDefault="008539B5" w:rsidP="008539B5">
            <w:pPr>
              <w:pStyle w:val="Brdtextmedindrag"/>
            </w:pPr>
          </w:p>
        </w:tc>
        <w:tc>
          <w:tcPr>
            <w:tcW w:w="2500" w:type="pct"/>
            <w:shd w:val="clear" w:color="auto" w:fill="auto"/>
            <w:tcMar>
              <w:right w:w="0" w:type="dxa"/>
            </w:tcMar>
          </w:tcPr>
          <w:p w14:paraId="4A37FA5C" w14:textId="77777777" w:rsidR="008539B5" w:rsidRPr="00B303D8" w:rsidRDefault="008539B5" w:rsidP="008539B5">
            <w:pPr>
              <w:pStyle w:val="Brdtext"/>
              <w:rPr>
                <w:b/>
                <w:i/>
              </w:rPr>
            </w:pPr>
            <w:r>
              <w:rPr>
                <w:b/>
                <w:i/>
              </w:rPr>
              <w:t>5</w:t>
            </w:r>
            <w:r w:rsidRPr="00B303D8">
              <w:rPr>
                <w:b/>
                <w:i/>
              </w:rPr>
              <w:t> a §</w:t>
            </w:r>
          </w:p>
          <w:p w14:paraId="608C7017" w14:textId="77777777" w:rsidR="008539B5" w:rsidRPr="00562A52" w:rsidRDefault="008539B5" w:rsidP="008539B5">
            <w:pPr>
              <w:pStyle w:val="Brdtextmedindrag"/>
              <w:ind w:firstLine="0"/>
              <w:rPr>
                <w:i/>
              </w:rPr>
            </w:pPr>
            <w:r w:rsidRPr="00562A52">
              <w:rPr>
                <w:i/>
              </w:rPr>
              <w:t>Regeringen eller den myn</w:t>
            </w:r>
            <w:r>
              <w:rPr>
                <w:i/>
              </w:rPr>
              <w:softHyphen/>
            </w:r>
            <w:r w:rsidRPr="00562A52">
              <w:rPr>
                <w:i/>
              </w:rPr>
              <w:t>dig</w:t>
            </w:r>
            <w:r>
              <w:rPr>
                <w:i/>
              </w:rPr>
              <w:softHyphen/>
            </w:r>
            <w:r w:rsidRPr="00562A52">
              <w:rPr>
                <w:i/>
              </w:rPr>
              <w:t>het som regeringen bestämmer får med</w:t>
            </w:r>
            <w:r>
              <w:rPr>
                <w:i/>
              </w:rPr>
              <w:softHyphen/>
            </w:r>
            <w:r w:rsidRPr="00562A52">
              <w:rPr>
                <w:i/>
              </w:rPr>
              <w:t xml:space="preserve">dela föreskrifter om den information som ska ges till patienten och om den tillgång till rådgivning som ska finnas i fråga om ett genetiskt test </w:t>
            </w:r>
            <w:r>
              <w:rPr>
                <w:i/>
              </w:rPr>
              <w:t xml:space="preserve">enligt </w:t>
            </w:r>
            <w:r w:rsidRPr="00562A52">
              <w:rPr>
                <w:i/>
              </w:rPr>
              <w:t>artikel 4 i förordning (EU) 2017/746.</w:t>
            </w:r>
          </w:p>
        </w:tc>
      </w:tr>
    </w:tbl>
    <w:p w14:paraId="69B18B05" w14:textId="77777777" w:rsidR="008539B5" w:rsidRPr="00CD3201" w:rsidRDefault="008539B5" w:rsidP="008539B5">
      <w:pPr>
        <w:pStyle w:val="Brdtext"/>
        <w:spacing w:before="270"/>
        <w:jc w:val="center"/>
        <w:rPr>
          <w:b/>
        </w:rPr>
      </w:pPr>
      <w:bookmarkStart w:id="1021" w:name="_Hlk20414397"/>
      <w:bookmarkEnd w:id="1020"/>
      <w:r>
        <w:rPr>
          <w:b/>
        </w:rPr>
        <w:t>7</w:t>
      </w:r>
      <w:r w:rsidRPr="00CD3201">
        <w:rPr>
          <w:b/>
        </w:rPr>
        <w:t xml:space="preserve"> §</w:t>
      </w:r>
    </w:p>
    <w:tbl>
      <w:tblPr>
        <w:tblW w:w="5000" w:type="pct"/>
        <w:tblLook w:val="0000" w:firstRow="0" w:lastRow="0" w:firstColumn="0" w:lastColumn="0" w:noHBand="0" w:noVBand="0"/>
      </w:tblPr>
      <w:tblGrid>
        <w:gridCol w:w="2948"/>
        <w:gridCol w:w="2949"/>
      </w:tblGrid>
      <w:tr w:rsidR="008539B5" w14:paraId="187BAF7E" w14:textId="77777777" w:rsidTr="008539B5">
        <w:tc>
          <w:tcPr>
            <w:tcW w:w="2500" w:type="pct"/>
            <w:shd w:val="clear" w:color="auto" w:fill="auto"/>
            <w:tcMar>
              <w:left w:w="0" w:type="dxa"/>
            </w:tcMar>
          </w:tcPr>
          <w:p w14:paraId="5B2F3FEB" w14:textId="77777777" w:rsidR="008539B5" w:rsidRDefault="008539B5" w:rsidP="008539B5">
            <w:pPr>
              <w:pStyle w:val="Brdtextmedindrag"/>
              <w:ind w:firstLine="0"/>
            </w:pPr>
            <w:r w:rsidRPr="007A470D">
              <w:t>Regeringen eller den myn</w:t>
            </w:r>
            <w:r>
              <w:softHyphen/>
            </w:r>
            <w:r w:rsidRPr="007A470D">
              <w:t>dig</w:t>
            </w:r>
            <w:r>
              <w:softHyphen/>
            </w:r>
            <w:r w:rsidRPr="007A470D">
              <w:t>het som regeringen be</w:t>
            </w:r>
            <w:r>
              <w:softHyphen/>
            </w:r>
            <w:r w:rsidRPr="007A470D">
              <w:t>stäm</w:t>
            </w:r>
            <w:r>
              <w:softHyphen/>
            </w:r>
            <w:r w:rsidRPr="007A470D">
              <w:t>mer får med</w:t>
            </w:r>
            <w:r>
              <w:softHyphen/>
            </w:r>
            <w:r w:rsidRPr="007A470D">
              <w:t>dela föreskrifter om vilka ut</w:t>
            </w:r>
            <w:r>
              <w:softHyphen/>
            </w:r>
            <w:r w:rsidRPr="007A470D">
              <w:t>bild</w:t>
            </w:r>
            <w:r>
              <w:softHyphen/>
            </w:r>
            <w:r w:rsidRPr="007A470D">
              <w:t>ning</w:t>
            </w:r>
            <w:r>
              <w:softHyphen/>
            </w:r>
            <w:r w:rsidRPr="007A470D">
              <w:t>ar inom juridik, med</w:t>
            </w:r>
            <w:r>
              <w:softHyphen/>
            </w:r>
            <w:r w:rsidRPr="007A470D">
              <w:t>ic</w:t>
            </w:r>
            <w:r>
              <w:softHyphen/>
            </w:r>
            <w:r w:rsidRPr="007A470D">
              <w:t>in, farmaci, ingenjörs</w:t>
            </w:r>
            <w:r>
              <w:softHyphen/>
            </w:r>
            <w:r w:rsidRPr="007A470D">
              <w:t>vet</w:t>
            </w:r>
            <w:r>
              <w:softHyphen/>
            </w:r>
            <w:r w:rsidRPr="007A470D">
              <w:t>en</w:t>
            </w:r>
            <w:r>
              <w:softHyphen/>
            </w:r>
            <w:r w:rsidRPr="007A470D">
              <w:t>skap eller annan rele</w:t>
            </w:r>
            <w:r>
              <w:softHyphen/>
            </w:r>
            <w:r w:rsidRPr="007A470D">
              <w:t>vant veten</w:t>
            </w:r>
            <w:r>
              <w:softHyphen/>
            </w:r>
            <w:r w:rsidRPr="007A470D">
              <w:t>skap</w:t>
            </w:r>
            <w:r>
              <w:softHyphen/>
            </w:r>
            <w:r w:rsidRPr="007A470D">
              <w:t>lig disciplin som den per</w:t>
            </w:r>
            <w:r>
              <w:softHyphen/>
            </w:r>
            <w:r w:rsidRPr="007A470D">
              <w:t>son som har ansvar för att regel</w:t>
            </w:r>
            <w:r>
              <w:softHyphen/>
            </w:r>
            <w:r w:rsidRPr="007A470D">
              <w:t>verk</w:t>
            </w:r>
            <w:r>
              <w:softHyphen/>
            </w:r>
            <w:r w:rsidRPr="007A470D">
              <w:t>et följs ska ha i en</w:t>
            </w:r>
            <w:r>
              <w:softHyphen/>
            </w:r>
            <w:r w:rsidRPr="007A470D">
              <w:t>lig</w:t>
            </w:r>
            <w:r>
              <w:softHyphen/>
            </w:r>
            <w:r w:rsidRPr="007A470D">
              <w:t>het med artik</w:t>
            </w:r>
            <w:r>
              <w:t>el</w:t>
            </w:r>
            <w:r w:rsidRPr="007A470D">
              <w:t xml:space="preserve"> 15.1</w:t>
            </w:r>
            <w:r>
              <w:t>, 15.2</w:t>
            </w:r>
            <w:r w:rsidRPr="007A470D">
              <w:t xml:space="preserve"> och 15.6 i för</w:t>
            </w:r>
            <w:r>
              <w:softHyphen/>
            </w:r>
            <w:r w:rsidRPr="007A470D">
              <w:t>ord</w:t>
            </w:r>
            <w:r>
              <w:softHyphen/>
            </w:r>
            <w:r w:rsidRPr="007A470D">
              <w:t>ning</w:t>
            </w:r>
            <w:r>
              <w:softHyphen/>
            </w:r>
            <w:r w:rsidRPr="007A470D">
              <w:t xml:space="preserve"> (EU) 2017/745. </w:t>
            </w:r>
          </w:p>
        </w:tc>
        <w:tc>
          <w:tcPr>
            <w:tcW w:w="2500" w:type="pct"/>
            <w:shd w:val="clear" w:color="auto" w:fill="auto"/>
            <w:tcMar>
              <w:right w:w="0" w:type="dxa"/>
            </w:tcMar>
          </w:tcPr>
          <w:p w14:paraId="3EB3F2F0" w14:textId="77777777" w:rsidR="008539B5" w:rsidRDefault="008539B5" w:rsidP="008539B5">
            <w:pPr>
              <w:pStyle w:val="Brdtextmedindrag"/>
              <w:ind w:firstLine="0"/>
            </w:pPr>
            <w:r w:rsidRPr="007A470D">
              <w:t>Regeringen eller den myn</w:t>
            </w:r>
            <w:r>
              <w:softHyphen/>
            </w:r>
            <w:r w:rsidRPr="007A470D">
              <w:t>dig</w:t>
            </w:r>
            <w:r>
              <w:softHyphen/>
            </w:r>
            <w:r w:rsidRPr="007A470D">
              <w:t>het som regeringen bestäm</w:t>
            </w:r>
            <w:r>
              <w:softHyphen/>
            </w:r>
            <w:r w:rsidRPr="007A470D">
              <w:t>mer får med</w:t>
            </w:r>
            <w:r>
              <w:softHyphen/>
            </w:r>
            <w:r w:rsidRPr="007A470D">
              <w:t>dela föreskrifter om vilka ut</w:t>
            </w:r>
            <w:r>
              <w:softHyphen/>
            </w:r>
            <w:r w:rsidRPr="007A470D">
              <w:t>bild</w:t>
            </w:r>
            <w:r>
              <w:softHyphen/>
            </w:r>
            <w:r w:rsidRPr="007A470D">
              <w:t>ning</w:t>
            </w:r>
            <w:r>
              <w:softHyphen/>
            </w:r>
            <w:r w:rsidRPr="007A470D">
              <w:t>ar inom juridik, med</w:t>
            </w:r>
            <w:r>
              <w:softHyphen/>
            </w:r>
            <w:r w:rsidRPr="007A470D">
              <w:t>ic</w:t>
            </w:r>
            <w:r>
              <w:softHyphen/>
            </w:r>
            <w:r w:rsidRPr="007A470D">
              <w:t>in, farmaci, ingenjörs</w:t>
            </w:r>
            <w:r>
              <w:softHyphen/>
            </w:r>
            <w:r w:rsidRPr="007A470D">
              <w:t>vet</w:t>
            </w:r>
            <w:r>
              <w:softHyphen/>
            </w:r>
            <w:r w:rsidRPr="007A470D">
              <w:t>en</w:t>
            </w:r>
            <w:r>
              <w:softHyphen/>
            </w:r>
            <w:r w:rsidRPr="007A470D">
              <w:t>skap eller annan rele</w:t>
            </w:r>
            <w:r>
              <w:softHyphen/>
            </w:r>
            <w:r w:rsidRPr="007A470D">
              <w:t>vant vet</w:t>
            </w:r>
            <w:r>
              <w:softHyphen/>
            </w:r>
            <w:r w:rsidRPr="007A470D">
              <w:t>en</w:t>
            </w:r>
            <w:r>
              <w:softHyphen/>
            </w:r>
            <w:r w:rsidRPr="007A470D">
              <w:t>skap</w:t>
            </w:r>
            <w:r>
              <w:softHyphen/>
            </w:r>
            <w:r w:rsidRPr="007A470D">
              <w:t>lig disciplin som den per</w:t>
            </w:r>
            <w:r>
              <w:softHyphen/>
            </w:r>
            <w:r w:rsidRPr="007A470D">
              <w:t>son som har ansvar för att regel</w:t>
            </w:r>
            <w:r>
              <w:softHyphen/>
            </w:r>
            <w:r w:rsidRPr="007A470D">
              <w:t>verk</w:t>
            </w:r>
            <w:r>
              <w:softHyphen/>
            </w:r>
            <w:r w:rsidRPr="007A470D">
              <w:t>et följs ska ha i enlighet med artik</w:t>
            </w:r>
            <w:r>
              <w:t>e</w:t>
            </w:r>
            <w:r w:rsidRPr="007A470D">
              <w:t>l 15.1</w:t>
            </w:r>
            <w:r>
              <w:t>, 15.2</w:t>
            </w:r>
            <w:r w:rsidRPr="007A470D">
              <w:t xml:space="preserve"> och 15.6 i för</w:t>
            </w:r>
            <w:r>
              <w:softHyphen/>
            </w:r>
            <w:r w:rsidRPr="007A470D">
              <w:t>ord</w:t>
            </w:r>
            <w:r>
              <w:softHyphen/>
            </w:r>
            <w:r w:rsidRPr="007A470D">
              <w:t xml:space="preserve">ning (EU) 2017/745 </w:t>
            </w:r>
            <w:r w:rsidRPr="00CD3201">
              <w:rPr>
                <w:i/>
              </w:rPr>
              <w:t>och artik</w:t>
            </w:r>
            <w:r>
              <w:rPr>
                <w:i/>
              </w:rPr>
              <w:t>e</w:t>
            </w:r>
            <w:r w:rsidRPr="00CD3201">
              <w:rPr>
                <w:i/>
              </w:rPr>
              <w:t>l 15.1</w:t>
            </w:r>
            <w:r>
              <w:rPr>
                <w:i/>
              </w:rPr>
              <w:t>, 15.2</w:t>
            </w:r>
            <w:r w:rsidRPr="00CD3201">
              <w:rPr>
                <w:i/>
              </w:rPr>
              <w:t xml:space="preserve"> och 15.6 i förord</w:t>
            </w:r>
            <w:r>
              <w:rPr>
                <w:i/>
              </w:rPr>
              <w:softHyphen/>
            </w:r>
            <w:r w:rsidRPr="00CD3201">
              <w:rPr>
                <w:i/>
              </w:rPr>
              <w:t>ning (EU) 2017/746</w:t>
            </w:r>
            <w:r w:rsidRPr="007A470D">
              <w:t xml:space="preserve">. </w:t>
            </w:r>
          </w:p>
        </w:tc>
      </w:tr>
      <w:bookmarkEnd w:id="1021"/>
      <w:tr w:rsidR="008539B5" w14:paraId="79921B82" w14:textId="77777777" w:rsidTr="008539B5">
        <w:tc>
          <w:tcPr>
            <w:tcW w:w="2500" w:type="pct"/>
            <w:shd w:val="clear" w:color="auto" w:fill="auto"/>
            <w:tcMar>
              <w:left w:w="0" w:type="dxa"/>
            </w:tcMar>
          </w:tcPr>
          <w:p w14:paraId="5C082121" w14:textId="77777777" w:rsidR="008539B5" w:rsidRDefault="008539B5" w:rsidP="008539B5">
            <w:pPr>
              <w:pStyle w:val="Rubrik4utannumrering"/>
            </w:pPr>
            <w:r w:rsidRPr="00881328">
              <w:t xml:space="preserve">Föreskrifter </w:t>
            </w:r>
            <w:r>
              <w:t xml:space="preserve">om </w:t>
            </w:r>
            <w:r w:rsidRPr="00881328">
              <w:t xml:space="preserve">kliniska prövningar </w:t>
            </w:r>
          </w:p>
        </w:tc>
        <w:tc>
          <w:tcPr>
            <w:tcW w:w="2500" w:type="pct"/>
            <w:shd w:val="clear" w:color="auto" w:fill="auto"/>
            <w:tcMar>
              <w:right w:w="0" w:type="dxa"/>
            </w:tcMar>
          </w:tcPr>
          <w:p w14:paraId="3EEBDD35" w14:textId="77777777" w:rsidR="008539B5" w:rsidRDefault="008539B5" w:rsidP="008539B5">
            <w:pPr>
              <w:pStyle w:val="Rubrik4utannumrering"/>
            </w:pPr>
            <w:r w:rsidRPr="00881328">
              <w:t xml:space="preserve">Föreskrifter </w:t>
            </w:r>
            <w:r>
              <w:t xml:space="preserve">om </w:t>
            </w:r>
            <w:r w:rsidRPr="00881328">
              <w:t xml:space="preserve">kliniska prövningar </w:t>
            </w:r>
            <w:r w:rsidRPr="00B97DDC">
              <w:rPr>
                <w:i/>
              </w:rPr>
              <w:t>och prestandastudier</w:t>
            </w:r>
          </w:p>
        </w:tc>
      </w:tr>
    </w:tbl>
    <w:p w14:paraId="75364196" w14:textId="77777777" w:rsidR="008539B5" w:rsidRDefault="008539B5" w:rsidP="008539B5">
      <w:pPr>
        <w:pStyle w:val="Brdtext"/>
        <w:rPr>
          <w:b/>
        </w:rPr>
      </w:pPr>
    </w:p>
    <w:p w14:paraId="3D7EFEF8" w14:textId="77777777" w:rsidR="008539B5" w:rsidRDefault="008539B5" w:rsidP="008539B5">
      <w:pPr>
        <w:pStyle w:val="Brdtext"/>
        <w:jc w:val="center"/>
        <w:rPr>
          <w:b/>
        </w:rPr>
      </w:pPr>
      <w:r w:rsidRPr="00432169">
        <w:rPr>
          <w:b/>
        </w:rPr>
        <w:t>1</w:t>
      </w:r>
      <w:r>
        <w:rPr>
          <w:b/>
        </w:rPr>
        <w:t>2</w:t>
      </w:r>
      <w:r w:rsidRPr="00432169">
        <w:rPr>
          <w:b/>
        </w:rPr>
        <w:t xml:space="preserve"> §</w:t>
      </w:r>
    </w:p>
    <w:p w14:paraId="4C084417" w14:textId="77777777" w:rsidR="008539B5" w:rsidRPr="007A470D" w:rsidRDefault="008539B5" w:rsidP="008539B5">
      <w:pPr>
        <w:pStyle w:val="Brdtextmedindrag"/>
        <w:ind w:firstLine="0"/>
      </w:pPr>
      <w:r w:rsidRPr="007A470D">
        <w:t>Regeringen eller den myndighet som regeringen bestämmer får med</w:t>
      </w:r>
      <w:r>
        <w:softHyphen/>
      </w:r>
      <w:r w:rsidRPr="007A470D">
        <w:t xml:space="preserve">dela föreskrifter om den behörighet som </w:t>
      </w:r>
    </w:p>
    <w:tbl>
      <w:tblPr>
        <w:tblW w:w="5000" w:type="pct"/>
        <w:tblLook w:val="0000" w:firstRow="0" w:lastRow="0" w:firstColumn="0" w:lastColumn="0" w:noHBand="0" w:noVBand="0"/>
      </w:tblPr>
      <w:tblGrid>
        <w:gridCol w:w="2948"/>
        <w:gridCol w:w="2949"/>
      </w:tblGrid>
      <w:tr w:rsidR="008539B5" w14:paraId="6ED5F586" w14:textId="77777777" w:rsidTr="008539B5">
        <w:tc>
          <w:tcPr>
            <w:tcW w:w="2500" w:type="pct"/>
            <w:shd w:val="clear" w:color="auto" w:fill="auto"/>
            <w:tcMar>
              <w:left w:w="0" w:type="dxa"/>
            </w:tcMar>
          </w:tcPr>
          <w:p w14:paraId="7428F195" w14:textId="77777777" w:rsidR="008539B5" w:rsidRDefault="008539B5" w:rsidP="008539B5">
            <w:pPr>
              <w:pStyle w:val="Brdtextmedindrag"/>
            </w:pPr>
            <w:r w:rsidRPr="007A470D">
              <w:t>1. krävs för att hålla det sam</w:t>
            </w:r>
            <w:r>
              <w:softHyphen/>
            </w:r>
            <w:r w:rsidRPr="007A470D">
              <w:t>tal med försökspersonen som an</w:t>
            </w:r>
            <w:r>
              <w:softHyphen/>
            </w:r>
            <w:r w:rsidRPr="007A470D">
              <w:t>ges i artikel 63.2 c i för</w:t>
            </w:r>
            <w:r>
              <w:softHyphen/>
            </w:r>
            <w:r w:rsidRPr="007A470D">
              <w:t>ord</w:t>
            </w:r>
            <w:r>
              <w:softHyphen/>
            </w:r>
            <w:r w:rsidRPr="007A470D">
              <w:t>nin</w:t>
            </w:r>
            <w:r>
              <w:t>g (EU) 2017/745</w:t>
            </w:r>
            <w:r w:rsidRPr="007A470D">
              <w:t>,</w:t>
            </w:r>
            <w:r>
              <w:t xml:space="preserve"> </w:t>
            </w:r>
          </w:p>
        </w:tc>
        <w:tc>
          <w:tcPr>
            <w:tcW w:w="2500" w:type="pct"/>
            <w:shd w:val="clear" w:color="auto" w:fill="auto"/>
            <w:tcMar>
              <w:right w:w="0" w:type="dxa"/>
            </w:tcMar>
          </w:tcPr>
          <w:p w14:paraId="61C8C90D" w14:textId="77777777" w:rsidR="008539B5" w:rsidRDefault="008539B5" w:rsidP="008539B5">
            <w:pPr>
              <w:pStyle w:val="Brdtextmedindrag"/>
            </w:pPr>
            <w:r w:rsidRPr="007A470D">
              <w:t>1. krävs för att hålla det sam</w:t>
            </w:r>
            <w:r>
              <w:softHyphen/>
            </w:r>
            <w:r w:rsidRPr="007A470D">
              <w:t>tal med försökspersonen som an</w:t>
            </w:r>
            <w:r>
              <w:softHyphen/>
            </w:r>
            <w:r w:rsidRPr="007A470D">
              <w:t>ges i artikel 63.2 c i för</w:t>
            </w:r>
            <w:r>
              <w:softHyphen/>
            </w:r>
            <w:r w:rsidRPr="007A470D">
              <w:t>ord</w:t>
            </w:r>
            <w:r>
              <w:softHyphen/>
            </w:r>
            <w:r w:rsidRPr="007A470D">
              <w:t>nin</w:t>
            </w:r>
            <w:r>
              <w:t>g (EU) 2017/745</w:t>
            </w:r>
            <w:r w:rsidRPr="007A470D">
              <w:t xml:space="preserve"> </w:t>
            </w:r>
            <w:r w:rsidRPr="00432169">
              <w:rPr>
                <w:i/>
              </w:rPr>
              <w:t>och artikel 59.2</w:t>
            </w:r>
            <w:r>
              <w:rPr>
                <w:i/>
              </w:rPr>
              <w:t> </w:t>
            </w:r>
            <w:r w:rsidRPr="00432169">
              <w:rPr>
                <w:i/>
              </w:rPr>
              <w:t>c i förordning (EU) 2017/746,</w:t>
            </w:r>
          </w:p>
        </w:tc>
      </w:tr>
      <w:tr w:rsidR="008539B5" w14:paraId="34DEF47C" w14:textId="77777777" w:rsidTr="008539B5">
        <w:tc>
          <w:tcPr>
            <w:tcW w:w="2500" w:type="pct"/>
            <w:shd w:val="clear" w:color="auto" w:fill="auto"/>
            <w:tcMar>
              <w:left w:w="0" w:type="dxa"/>
            </w:tcMar>
          </w:tcPr>
          <w:p w14:paraId="213914E9" w14:textId="77777777" w:rsidR="008539B5" w:rsidRPr="007A470D" w:rsidRDefault="008539B5" w:rsidP="008539B5">
            <w:pPr>
              <w:pStyle w:val="Brdtextmedindrag"/>
            </w:pPr>
            <w:r w:rsidRPr="007A470D">
              <w:t>2. en person ska ha för att till</w:t>
            </w:r>
            <w:r>
              <w:softHyphen/>
            </w:r>
            <w:r w:rsidRPr="007A470D">
              <w:t>handa</w:t>
            </w:r>
            <w:r>
              <w:softHyphen/>
            </w:r>
            <w:r w:rsidRPr="007A470D">
              <w:t>hålla den aktuella sjuk</w:t>
            </w:r>
            <w:r>
              <w:softHyphen/>
            </w:r>
            <w:r w:rsidRPr="007A470D">
              <w:t>vård</w:t>
            </w:r>
            <w:r>
              <w:softHyphen/>
            </w:r>
            <w:r w:rsidRPr="007A470D">
              <w:t>en under de förhållanden som gäller för klin</w:t>
            </w:r>
            <w:r>
              <w:softHyphen/>
            </w:r>
            <w:r w:rsidRPr="007A470D">
              <w:t>iska pröv</w:t>
            </w:r>
            <w:r>
              <w:softHyphen/>
            </w:r>
            <w:r w:rsidRPr="007A470D">
              <w:t>ning</w:t>
            </w:r>
            <w:r>
              <w:softHyphen/>
            </w:r>
            <w:r w:rsidRPr="007A470D">
              <w:t>ar i enlig</w:t>
            </w:r>
            <w:r>
              <w:softHyphen/>
            </w:r>
            <w:r w:rsidRPr="007A470D">
              <w:t>het med artikel 6</w:t>
            </w:r>
            <w:r>
              <w:t>2</w:t>
            </w:r>
            <w:r w:rsidRPr="007A470D">
              <w:t>.</w:t>
            </w:r>
            <w:r>
              <w:t>4</w:t>
            </w:r>
            <w:r w:rsidRPr="007A470D">
              <w:t> j i för</w:t>
            </w:r>
            <w:r>
              <w:softHyphen/>
            </w:r>
            <w:r w:rsidRPr="007A470D">
              <w:t>ord</w:t>
            </w:r>
            <w:r>
              <w:softHyphen/>
            </w:r>
            <w:r w:rsidRPr="007A470D">
              <w:t>ning</w:t>
            </w:r>
            <w:r>
              <w:t xml:space="preserve"> (EU) 2017/745, och</w:t>
            </w:r>
          </w:p>
        </w:tc>
        <w:tc>
          <w:tcPr>
            <w:tcW w:w="2500" w:type="pct"/>
            <w:shd w:val="clear" w:color="auto" w:fill="auto"/>
            <w:tcMar>
              <w:right w:w="0" w:type="dxa"/>
            </w:tcMar>
          </w:tcPr>
          <w:p w14:paraId="25E3F29B" w14:textId="77777777" w:rsidR="008539B5" w:rsidRPr="007A470D" w:rsidRDefault="008539B5" w:rsidP="008539B5">
            <w:pPr>
              <w:pStyle w:val="Brdtextmedindrag"/>
            </w:pPr>
            <w:r w:rsidRPr="007A470D">
              <w:t>2. </w:t>
            </w:r>
            <w:bookmarkStart w:id="1022" w:name="_Hlk64536105"/>
            <w:r w:rsidRPr="007A470D">
              <w:t>en person ska ha för att till</w:t>
            </w:r>
            <w:r>
              <w:softHyphen/>
            </w:r>
            <w:r w:rsidRPr="007A470D">
              <w:t>handa</w:t>
            </w:r>
            <w:r>
              <w:softHyphen/>
            </w:r>
            <w:r w:rsidRPr="007A470D">
              <w:t>hålla den aktuella sjuk</w:t>
            </w:r>
            <w:r>
              <w:softHyphen/>
            </w:r>
            <w:r w:rsidRPr="007A470D">
              <w:t>vård</w:t>
            </w:r>
            <w:r>
              <w:softHyphen/>
            </w:r>
            <w:r w:rsidRPr="007A470D">
              <w:t>en under de förhållanden som gäller för klin</w:t>
            </w:r>
            <w:r>
              <w:softHyphen/>
            </w:r>
            <w:r w:rsidRPr="007A470D">
              <w:t>iska pröv</w:t>
            </w:r>
            <w:r>
              <w:softHyphen/>
            </w:r>
            <w:r w:rsidRPr="007A470D">
              <w:t>ning</w:t>
            </w:r>
            <w:r>
              <w:softHyphen/>
            </w:r>
            <w:r w:rsidRPr="007A470D">
              <w:t>ar i en</w:t>
            </w:r>
            <w:r>
              <w:softHyphen/>
            </w:r>
            <w:r w:rsidRPr="007A470D">
              <w:t>lig</w:t>
            </w:r>
            <w:r>
              <w:softHyphen/>
            </w:r>
            <w:r w:rsidRPr="007A470D">
              <w:t>het med artikel 6</w:t>
            </w:r>
            <w:r>
              <w:t>2</w:t>
            </w:r>
            <w:r w:rsidRPr="007A470D">
              <w:t>.</w:t>
            </w:r>
            <w:r>
              <w:t>4</w:t>
            </w:r>
            <w:r w:rsidRPr="007A470D">
              <w:t> j i förordning</w:t>
            </w:r>
            <w:r>
              <w:t xml:space="preserve"> (EU) 2017/745</w:t>
            </w:r>
            <w:r w:rsidRPr="007A470D">
              <w:t xml:space="preserve"> </w:t>
            </w:r>
            <w:r w:rsidRPr="000E38E2">
              <w:rPr>
                <w:i/>
                <w:iCs/>
              </w:rPr>
              <w:t>eller</w:t>
            </w:r>
            <w:r>
              <w:t xml:space="preserve"> </w:t>
            </w:r>
            <w:r>
              <w:rPr>
                <w:i/>
              </w:rPr>
              <w:t>prestandastudier i enlighet med artikel 58.5 </w:t>
            </w:r>
            <w:r w:rsidRPr="00432169">
              <w:rPr>
                <w:i/>
              </w:rPr>
              <w:t>j i förordning (EU) 2017/746</w:t>
            </w:r>
            <w:bookmarkEnd w:id="1022"/>
            <w:r w:rsidRPr="007A470D">
              <w:t>,</w:t>
            </w:r>
            <w:r>
              <w:t xml:space="preserve"> och </w:t>
            </w:r>
          </w:p>
        </w:tc>
      </w:tr>
    </w:tbl>
    <w:p w14:paraId="6855FA28" w14:textId="77777777" w:rsidR="008539B5" w:rsidRDefault="008539B5" w:rsidP="008539B5">
      <w:pPr>
        <w:pStyle w:val="Brdtextmedindrag"/>
      </w:pPr>
      <w:r w:rsidRPr="007A470D">
        <w:t xml:space="preserve">3. en person ska ha för att få vara prövare. </w:t>
      </w:r>
    </w:p>
    <w:p w14:paraId="456ACAD0" w14:textId="77777777" w:rsidR="008539B5" w:rsidRDefault="008539B5" w:rsidP="008539B5">
      <w:pPr>
        <w:pStyle w:val="Brdtextmedindrag"/>
      </w:pPr>
    </w:p>
    <w:p w14:paraId="2CF37830" w14:textId="77777777" w:rsidR="008539B5" w:rsidRDefault="008539B5" w:rsidP="008539B5">
      <w:pPr>
        <w:pStyle w:val="Brdtext"/>
        <w:jc w:val="center"/>
        <w:rPr>
          <w:b/>
          <w:bCs/>
        </w:rPr>
      </w:pPr>
      <w:r w:rsidRPr="006A02E5">
        <w:rPr>
          <w:b/>
          <w:bCs/>
        </w:rPr>
        <w:t>1</w:t>
      </w:r>
      <w:r>
        <w:rPr>
          <w:b/>
          <w:bCs/>
        </w:rPr>
        <w:t>3</w:t>
      </w:r>
      <w:r w:rsidRPr="006A02E5">
        <w:rPr>
          <w:b/>
          <w:bCs/>
        </w:rPr>
        <w:t xml:space="preserve"> §</w:t>
      </w:r>
    </w:p>
    <w:p w14:paraId="13568F20" w14:textId="77777777" w:rsidR="008539B5" w:rsidRDefault="008539B5" w:rsidP="008539B5">
      <w:pPr>
        <w:pStyle w:val="Brdtextmedindrag"/>
        <w:ind w:firstLine="0"/>
      </w:pPr>
      <w:r w:rsidRPr="007A470D">
        <w:t xml:space="preserve">Regeringen eller den myndighet som regeringen bestämmer får meddela föreskrifter om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56C29D71" w14:textId="77777777" w:rsidTr="008539B5">
        <w:tc>
          <w:tcPr>
            <w:tcW w:w="2500" w:type="pct"/>
            <w:shd w:val="clear" w:color="auto" w:fill="auto"/>
            <w:tcMar>
              <w:left w:w="0" w:type="dxa"/>
            </w:tcMar>
          </w:tcPr>
          <w:p w14:paraId="7ABD6F40" w14:textId="77777777" w:rsidR="008539B5" w:rsidRDefault="008539B5" w:rsidP="008539B5">
            <w:pPr>
              <w:pStyle w:val="Brdtextmedindrag"/>
            </w:pPr>
            <w:r>
              <w:t>1. att en sponsor som inte är etable</w:t>
            </w:r>
            <w:r>
              <w:softHyphen/>
              <w:t>rad inom Europeiska eko</w:t>
            </w:r>
            <w:r>
              <w:softHyphen/>
              <w:t>nom</w:t>
            </w:r>
            <w:r>
              <w:softHyphen/>
              <w:t>iska samarbetsområdet inte be</w:t>
            </w:r>
            <w:r>
              <w:softHyphen/>
              <w:t>höver ha en rättslig före</w:t>
            </w:r>
            <w:r>
              <w:softHyphen/>
              <w:t>träd</w:t>
            </w:r>
            <w:r>
              <w:softHyphen/>
              <w:t>are utan i stället får utse minst en kontaktperson i enlighet med artikel 62.2 i förord</w:t>
            </w:r>
            <w:r>
              <w:softHyphen/>
              <w:t>ning (EU) 2017/745, och</w:t>
            </w:r>
          </w:p>
        </w:tc>
        <w:tc>
          <w:tcPr>
            <w:tcW w:w="2500" w:type="pct"/>
            <w:shd w:val="clear" w:color="auto" w:fill="auto"/>
            <w:tcMar>
              <w:right w:w="0" w:type="dxa"/>
            </w:tcMar>
          </w:tcPr>
          <w:p w14:paraId="5061E608" w14:textId="77777777" w:rsidR="008539B5" w:rsidRDefault="008539B5" w:rsidP="008539B5">
            <w:pPr>
              <w:pStyle w:val="Brdtextmedindrag"/>
            </w:pPr>
            <w:r>
              <w:t>1. att en sponsor som inte är etable</w:t>
            </w:r>
            <w:r>
              <w:softHyphen/>
              <w:t>rad inom Europeiska ekonom</w:t>
            </w:r>
            <w:r>
              <w:softHyphen/>
              <w:t>iska samarbetsområdet inte be</w:t>
            </w:r>
            <w:r>
              <w:softHyphen/>
              <w:t>höver ha en rättslig före</w:t>
            </w:r>
            <w:r>
              <w:softHyphen/>
              <w:t>träd</w:t>
            </w:r>
            <w:r>
              <w:softHyphen/>
              <w:t>are utan i stället får utse minst en kontaktperson i enlighet med artikel 62.2 i förord</w:t>
            </w:r>
            <w:r>
              <w:softHyphen/>
              <w:t xml:space="preserve">ning (EU) 2017/745 </w:t>
            </w:r>
            <w:r w:rsidRPr="006A02E5">
              <w:rPr>
                <w:i/>
                <w:iCs/>
              </w:rPr>
              <w:t>eller artikel 58.4 i förord</w:t>
            </w:r>
            <w:r>
              <w:rPr>
                <w:i/>
                <w:iCs/>
              </w:rPr>
              <w:softHyphen/>
            </w:r>
            <w:r w:rsidRPr="006A02E5">
              <w:rPr>
                <w:i/>
                <w:iCs/>
              </w:rPr>
              <w:t>ning (EU) 2017/746</w:t>
            </w:r>
            <w:r>
              <w:t>, och</w:t>
            </w:r>
          </w:p>
        </w:tc>
      </w:tr>
    </w:tbl>
    <w:p w14:paraId="031EDE68" w14:textId="77777777" w:rsidR="008539B5" w:rsidRPr="007A470D" w:rsidRDefault="008539B5" w:rsidP="008539B5">
      <w:pPr>
        <w:pStyle w:val="Brdtextmedindrag"/>
      </w:pPr>
      <w:r>
        <w:t>2. </w:t>
      </w:r>
      <w:r w:rsidRPr="007A470D">
        <w:t>försäkringar ell</w:t>
      </w:r>
      <w:r>
        <w:t>er andra garantier som avses i 2 </w:t>
      </w:r>
      <w:r w:rsidRPr="007A470D">
        <w:t xml:space="preserve">kap. </w:t>
      </w:r>
      <w:r>
        <w:t>3</w:t>
      </w:r>
      <w:r w:rsidRPr="007A470D">
        <w:t> §.</w:t>
      </w:r>
    </w:p>
    <w:p w14:paraId="5246F3E7" w14:textId="77777777" w:rsidR="008539B5" w:rsidRPr="00A05DEA" w:rsidRDefault="008539B5" w:rsidP="008539B5">
      <w:pPr>
        <w:pStyle w:val="Brdtext"/>
        <w:spacing w:before="270"/>
        <w:jc w:val="center"/>
        <w:rPr>
          <w:b/>
        </w:rPr>
      </w:pPr>
      <w:r w:rsidRPr="00A05DEA">
        <w:rPr>
          <w:b/>
        </w:rPr>
        <w:t>1</w:t>
      </w:r>
      <w:r>
        <w:rPr>
          <w:b/>
        </w:rPr>
        <w:t>6</w:t>
      </w:r>
      <w:r w:rsidRPr="00A05DEA">
        <w:rPr>
          <w:b/>
        </w:rPr>
        <w:t xml:space="preserve"> §</w:t>
      </w:r>
    </w:p>
    <w:tbl>
      <w:tblPr>
        <w:tblW w:w="5000" w:type="pct"/>
        <w:tblLook w:val="0000" w:firstRow="0" w:lastRow="0" w:firstColumn="0" w:lastColumn="0" w:noHBand="0" w:noVBand="0"/>
      </w:tblPr>
      <w:tblGrid>
        <w:gridCol w:w="2948"/>
        <w:gridCol w:w="2949"/>
      </w:tblGrid>
      <w:tr w:rsidR="008539B5" w14:paraId="77CF5CC1" w14:textId="77777777" w:rsidTr="008539B5">
        <w:tc>
          <w:tcPr>
            <w:tcW w:w="2500" w:type="pct"/>
            <w:shd w:val="clear" w:color="auto" w:fill="auto"/>
            <w:tcMar>
              <w:left w:w="0" w:type="dxa"/>
            </w:tcMar>
          </w:tcPr>
          <w:p w14:paraId="0707C0A3" w14:textId="77777777" w:rsidR="008539B5" w:rsidRDefault="008539B5" w:rsidP="008539B5">
            <w:pPr>
              <w:pStyle w:val="Brdtextmedindrag"/>
              <w:ind w:firstLine="0"/>
            </w:pPr>
            <w:r w:rsidRPr="007A470D">
              <w:t>Regeringen eller den myn</w:t>
            </w:r>
            <w:r>
              <w:softHyphen/>
            </w:r>
            <w:r w:rsidRPr="007A470D">
              <w:t>dighet som regeringen bestäm</w:t>
            </w:r>
            <w:r>
              <w:softHyphen/>
            </w:r>
            <w:r w:rsidRPr="007A470D">
              <w:t>mer får med</w:t>
            </w:r>
            <w:r>
              <w:softHyphen/>
            </w:r>
            <w:r w:rsidRPr="007A470D">
              <w:t>dela ytterligare före</w:t>
            </w:r>
            <w:r>
              <w:softHyphen/>
            </w:r>
            <w:r w:rsidRPr="007A470D">
              <w:t>skrift</w:t>
            </w:r>
            <w:r>
              <w:softHyphen/>
            </w:r>
            <w:r w:rsidRPr="007A470D">
              <w:t>er i frågor som rör förord</w:t>
            </w:r>
            <w:r>
              <w:softHyphen/>
            </w:r>
            <w:r w:rsidRPr="007A470D">
              <w:t>ning (EU) 2017/745</w:t>
            </w:r>
            <w:r>
              <w:t xml:space="preserve"> </w:t>
            </w:r>
            <w:r w:rsidRPr="007A470D">
              <w:t>och denna lag och som behövs för att skydda män</w:t>
            </w:r>
            <w:r>
              <w:softHyphen/>
            </w:r>
            <w:r w:rsidRPr="007A470D">
              <w:t>ni</w:t>
            </w:r>
            <w:r>
              <w:softHyphen/>
            </w:r>
            <w:r w:rsidRPr="007A470D">
              <w:t>skors hälsa och säker</w:t>
            </w:r>
            <w:r>
              <w:softHyphen/>
            </w:r>
            <w:r w:rsidRPr="007A470D">
              <w:t>het.</w:t>
            </w:r>
            <w:r>
              <w:t xml:space="preserve"> </w:t>
            </w:r>
          </w:p>
        </w:tc>
        <w:tc>
          <w:tcPr>
            <w:tcW w:w="2500" w:type="pct"/>
            <w:shd w:val="clear" w:color="auto" w:fill="auto"/>
            <w:tcMar>
              <w:right w:w="0" w:type="dxa"/>
            </w:tcMar>
          </w:tcPr>
          <w:p w14:paraId="4F75DDEB" w14:textId="77777777" w:rsidR="008539B5" w:rsidRDefault="008539B5" w:rsidP="008539B5">
            <w:pPr>
              <w:pStyle w:val="Brdtextmedindrag"/>
              <w:ind w:firstLine="0"/>
            </w:pPr>
            <w:r w:rsidRPr="007A470D">
              <w:t>Regeringen eller den myn</w:t>
            </w:r>
            <w:r>
              <w:softHyphen/>
            </w:r>
            <w:r w:rsidRPr="007A470D">
              <w:t>dig</w:t>
            </w:r>
            <w:r>
              <w:softHyphen/>
            </w:r>
            <w:r w:rsidRPr="007A470D">
              <w:t>het som regeringen bestäm</w:t>
            </w:r>
            <w:r>
              <w:softHyphen/>
            </w:r>
            <w:r w:rsidRPr="007A470D">
              <w:t>mer får med</w:t>
            </w:r>
            <w:r>
              <w:softHyphen/>
            </w:r>
            <w:r w:rsidRPr="007A470D">
              <w:t>dela ytterligare före</w:t>
            </w:r>
            <w:r>
              <w:softHyphen/>
            </w:r>
            <w:r w:rsidRPr="007A470D">
              <w:t>skrifter i frågor som rör för</w:t>
            </w:r>
            <w:r>
              <w:softHyphen/>
            </w:r>
            <w:r w:rsidRPr="007A470D">
              <w:t>ord</w:t>
            </w:r>
            <w:r>
              <w:softHyphen/>
            </w:r>
            <w:r w:rsidRPr="007A470D">
              <w:t>ning (EU) 2017/745</w:t>
            </w:r>
            <w:r w:rsidRPr="00A05DEA">
              <w:rPr>
                <w:i/>
              </w:rPr>
              <w:t xml:space="preserve">, förordning (EU) 2017/746 </w:t>
            </w:r>
            <w:r w:rsidRPr="007A470D">
              <w:t>och denna lag och som behövs för att skydda män</w:t>
            </w:r>
            <w:r>
              <w:softHyphen/>
            </w:r>
            <w:r w:rsidRPr="007A470D">
              <w:t>niskors hälsa och säkerhet.</w:t>
            </w:r>
            <w:r>
              <w:t xml:space="preserve"> </w:t>
            </w:r>
          </w:p>
        </w:tc>
      </w:tr>
    </w:tbl>
    <w:p w14:paraId="692656E4" w14:textId="77777777" w:rsidR="008539B5" w:rsidRPr="00F532C0" w:rsidRDefault="008539B5" w:rsidP="008539B5">
      <w:pPr>
        <w:pStyle w:val="Brdtext"/>
        <w:keepNext/>
        <w:spacing w:before="270"/>
        <w:jc w:val="center"/>
        <w:rPr>
          <w:b/>
        </w:rPr>
      </w:pPr>
      <w:r w:rsidRPr="00F532C0">
        <w:rPr>
          <w:b/>
        </w:rPr>
        <w:t>1</w:t>
      </w:r>
      <w:r>
        <w:rPr>
          <w:b/>
        </w:rPr>
        <w:t>7</w:t>
      </w:r>
      <w:r w:rsidRPr="00F532C0">
        <w:rPr>
          <w:b/>
        </w:rPr>
        <w:t xml:space="preserve"> §</w:t>
      </w:r>
    </w:p>
    <w:tbl>
      <w:tblPr>
        <w:tblW w:w="5000" w:type="pct"/>
        <w:tblLook w:val="0000" w:firstRow="0" w:lastRow="0" w:firstColumn="0" w:lastColumn="0" w:noHBand="0" w:noVBand="0"/>
      </w:tblPr>
      <w:tblGrid>
        <w:gridCol w:w="2948"/>
        <w:gridCol w:w="2949"/>
      </w:tblGrid>
      <w:tr w:rsidR="008539B5" w14:paraId="3105497B" w14:textId="77777777" w:rsidTr="008539B5">
        <w:tc>
          <w:tcPr>
            <w:tcW w:w="2500" w:type="pct"/>
            <w:shd w:val="clear" w:color="auto" w:fill="auto"/>
            <w:tcMar>
              <w:left w:w="0" w:type="dxa"/>
            </w:tcMar>
          </w:tcPr>
          <w:p w14:paraId="7EE04F8D" w14:textId="77777777" w:rsidR="008539B5" w:rsidRDefault="008539B5" w:rsidP="008539B5">
            <w:pPr>
              <w:pStyle w:val="Brdtextmedindrag"/>
              <w:keepNext/>
              <w:ind w:firstLine="0"/>
            </w:pPr>
            <w:r w:rsidDel="00CF700C">
              <w:t xml:space="preserve">Den dokumentation </w:t>
            </w:r>
            <w:r w:rsidRPr="00562A52" w:rsidDel="00CF700C">
              <w:t>som</w:t>
            </w:r>
            <w:r w:rsidDel="00CF700C">
              <w:t xml:space="preserve"> av</w:t>
            </w:r>
            <w:r>
              <w:softHyphen/>
            </w:r>
            <w:r w:rsidDel="00CF700C">
              <w:t>ses i</w:t>
            </w:r>
            <w:r>
              <w:t xml:space="preserve"> </w:t>
            </w:r>
            <w:r w:rsidDel="00CF700C">
              <w:t>kapitel III avsnitt 7</w:t>
            </w:r>
            <w:r>
              <w:t xml:space="preserve"> </w:t>
            </w:r>
            <w:r w:rsidDel="00CF700C">
              <w:t>i bilaga IX</w:t>
            </w:r>
            <w:r>
              <w:t xml:space="preserve"> </w:t>
            </w:r>
            <w:r w:rsidDel="00CF700C">
              <w:t>till för</w:t>
            </w:r>
            <w:r>
              <w:softHyphen/>
            </w:r>
            <w:r w:rsidDel="00CF700C">
              <w:t>ordning (EU) 2017/745</w:t>
            </w:r>
            <w:r>
              <w:t xml:space="preserve"> </w:t>
            </w:r>
            <w:r w:rsidDel="00CF700C">
              <w:t>ska hållas till</w:t>
            </w:r>
            <w:r>
              <w:softHyphen/>
            </w:r>
            <w:r w:rsidDel="00CF700C">
              <w:t>gänglig för de be</w:t>
            </w:r>
            <w:r>
              <w:softHyphen/>
            </w:r>
            <w:r w:rsidDel="00CF700C">
              <w:t>hör</w:t>
            </w:r>
            <w:r>
              <w:softHyphen/>
            </w:r>
            <w:r w:rsidDel="00CF700C">
              <w:t>iga myndigheter som utsetts en</w:t>
            </w:r>
            <w:r>
              <w:softHyphen/>
            </w:r>
            <w:r w:rsidDel="00CF700C">
              <w:t xml:space="preserve">ligt </w:t>
            </w:r>
            <w:r w:rsidRPr="00F532C0">
              <w:rPr>
                <w:i/>
              </w:rPr>
              <w:t>förordningen</w:t>
            </w:r>
            <w:r>
              <w:t xml:space="preserve"> </w:t>
            </w:r>
            <w:r w:rsidDel="00CF700C">
              <w:t xml:space="preserve">under den tid som anges i </w:t>
            </w:r>
            <w:r>
              <w:rPr>
                <w:i/>
              </w:rPr>
              <w:t xml:space="preserve">bilagan </w:t>
            </w:r>
            <w:r w:rsidDel="00CF700C">
              <w:t>även om tillverkaren eller dennes auktor</w:t>
            </w:r>
            <w:r>
              <w:softHyphen/>
            </w:r>
            <w:r w:rsidDel="00CF700C">
              <w:t>is</w:t>
            </w:r>
            <w:r>
              <w:softHyphen/>
            </w:r>
            <w:r w:rsidDel="00CF700C">
              <w:t>erade re</w:t>
            </w:r>
            <w:r>
              <w:softHyphen/>
            </w:r>
            <w:r w:rsidDel="00CF700C">
              <w:t>pre</w:t>
            </w:r>
            <w:r>
              <w:softHyphen/>
            </w:r>
            <w:r w:rsidDel="00CF700C">
              <w:t>sent</w:t>
            </w:r>
            <w:r>
              <w:softHyphen/>
            </w:r>
            <w:r w:rsidDel="00CF700C">
              <w:t>ant försätts i konkurs, går i lik</w:t>
            </w:r>
            <w:r>
              <w:softHyphen/>
            </w:r>
            <w:r w:rsidDel="00CF700C">
              <w:t>vida</w:t>
            </w:r>
            <w:r>
              <w:softHyphen/>
            </w:r>
            <w:r w:rsidDel="00CF700C">
              <w:t>tion eller upp</w:t>
            </w:r>
            <w:r>
              <w:softHyphen/>
            </w:r>
            <w:r w:rsidDel="00CF700C">
              <w:t>hör med sin verk</w:t>
            </w:r>
            <w:r>
              <w:softHyphen/>
            </w:r>
            <w:r w:rsidDel="00CF700C">
              <w:t>samhet. Till</w:t>
            </w:r>
            <w:r>
              <w:softHyphen/>
            </w:r>
            <w:r w:rsidDel="00CF700C">
              <w:t>verk</w:t>
            </w:r>
            <w:r>
              <w:softHyphen/>
            </w:r>
            <w:r w:rsidDel="00CF700C">
              <w:t>ar</w:t>
            </w:r>
            <w:r>
              <w:softHyphen/>
            </w:r>
            <w:r w:rsidDel="00CF700C">
              <w:t>en eller dennes auktoriserade re</w:t>
            </w:r>
            <w:r>
              <w:softHyphen/>
            </w:r>
            <w:r w:rsidDel="00CF700C">
              <w:t>pre</w:t>
            </w:r>
            <w:r>
              <w:softHyphen/>
            </w:r>
            <w:r w:rsidRPr="009E3E74" w:rsidDel="00CF700C">
              <w:t>sent</w:t>
            </w:r>
            <w:r>
              <w:softHyphen/>
            </w:r>
            <w:r w:rsidRPr="009E3E74" w:rsidDel="00CF700C">
              <w:t>ant ska i sådana fall an</w:t>
            </w:r>
            <w:r>
              <w:softHyphen/>
            </w:r>
            <w:r w:rsidRPr="009E3E74" w:rsidDel="00CF700C">
              <w:t xml:space="preserve">mäla till den </w:t>
            </w:r>
            <w:r w:rsidDel="00CF700C">
              <w:t>myndighet som reger</w:t>
            </w:r>
            <w:r>
              <w:softHyphen/>
            </w:r>
            <w:r w:rsidDel="00CF700C">
              <w:t>ingen be</w:t>
            </w:r>
            <w:r>
              <w:softHyphen/>
            </w:r>
            <w:r w:rsidDel="00CF700C">
              <w:t>stäm</w:t>
            </w:r>
            <w:r>
              <w:softHyphen/>
            </w:r>
            <w:r w:rsidDel="00CF700C">
              <w:t>mer</w:t>
            </w:r>
            <w:r w:rsidRPr="009E3E74" w:rsidDel="00CF700C">
              <w:t xml:space="preserve"> vem som an</w:t>
            </w:r>
            <w:r>
              <w:softHyphen/>
            </w:r>
            <w:r w:rsidRPr="009E3E74" w:rsidDel="00CF700C">
              <w:t>svarar för arkiveringen av hand</w:t>
            </w:r>
            <w:r>
              <w:softHyphen/>
            </w:r>
            <w:r w:rsidRPr="009E3E74" w:rsidDel="00CF700C">
              <w:t>ling</w:t>
            </w:r>
            <w:r>
              <w:softHyphen/>
            </w:r>
            <w:r w:rsidRPr="009E3E74" w:rsidDel="00CF700C">
              <w:t>ar</w:t>
            </w:r>
            <w:r>
              <w:softHyphen/>
            </w:r>
            <w:r w:rsidRPr="009E3E74" w:rsidDel="00CF700C">
              <w:t>na och var de för</w:t>
            </w:r>
            <w:r>
              <w:softHyphen/>
            </w:r>
            <w:r w:rsidRPr="009E3E74" w:rsidDel="00CF700C">
              <w:t>var</w:t>
            </w:r>
            <w:r>
              <w:softHyphen/>
            </w:r>
            <w:r w:rsidRPr="009E3E74" w:rsidDel="00CF700C">
              <w:t>as.</w:t>
            </w:r>
          </w:p>
        </w:tc>
        <w:tc>
          <w:tcPr>
            <w:tcW w:w="2500" w:type="pct"/>
            <w:shd w:val="clear" w:color="auto" w:fill="auto"/>
            <w:tcMar>
              <w:right w:w="0" w:type="dxa"/>
            </w:tcMar>
          </w:tcPr>
          <w:p w14:paraId="7E58D58C" w14:textId="77777777" w:rsidR="008539B5" w:rsidRDefault="008539B5" w:rsidP="008539B5">
            <w:pPr>
              <w:pStyle w:val="Brdtextmedindrag"/>
              <w:keepNext/>
              <w:ind w:firstLine="0"/>
            </w:pPr>
            <w:r w:rsidDel="00CF700C">
              <w:t xml:space="preserve">Den dokumentation </w:t>
            </w:r>
            <w:r w:rsidRPr="00562A52" w:rsidDel="00CF700C">
              <w:t>som</w:t>
            </w:r>
            <w:r w:rsidDel="00CF700C">
              <w:t xml:space="preserve"> av</w:t>
            </w:r>
            <w:r>
              <w:softHyphen/>
            </w:r>
            <w:r w:rsidDel="00CF700C">
              <w:t>ses i</w:t>
            </w:r>
            <w:r>
              <w:t xml:space="preserve"> </w:t>
            </w:r>
            <w:r w:rsidDel="00CF700C">
              <w:t>kapitel III avsnitt 7</w:t>
            </w:r>
            <w:r>
              <w:t xml:space="preserve"> </w:t>
            </w:r>
            <w:r w:rsidDel="00CF700C">
              <w:t>i bilaga IX</w:t>
            </w:r>
            <w:r>
              <w:t xml:space="preserve"> </w:t>
            </w:r>
            <w:r w:rsidDel="00CF700C">
              <w:t>till för</w:t>
            </w:r>
            <w:r>
              <w:softHyphen/>
            </w:r>
            <w:r w:rsidDel="00CF700C">
              <w:t>ordning (EU) 2017/745</w:t>
            </w:r>
            <w:r>
              <w:t xml:space="preserve"> </w:t>
            </w:r>
            <w:r w:rsidRPr="00F532C0">
              <w:rPr>
                <w:i/>
              </w:rPr>
              <w:t>och kapitel III avsnitt</w:t>
            </w:r>
            <w:r>
              <w:rPr>
                <w:i/>
              </w:rPr>
              <w:t> </w:t>
            </w:r>
            <w:r w:rsidRPr="00F532C0">
              <w:rPr>
                <w:i/>
              </w:rPr>
              <w:t xml:space="preserve">6 </w:t>
            </w:r>
            <w:r>
              <w:rPr>
                <w:i/>
              </w:rPr>
              <w:t xml:space="preserve">i </w:t>
            </w:r>
            <w:r w:rsidRPr="00F532C0">
              <w:rPr>
                <w:i/>
              </w:rPr>
              <w:t>bilaga IX till förord</w:t>
            </w:r>
            <w:r>
              <w:rPr>
                <w:i/>
              </w:rPr>
              <w:softHyphen/>
            </w:r>
            <w:r w:rsidRPr="00F532C0">
              <w:rPr>
                <w:i/>
              </w:rPr>
              <w:t>ning 2017/746</w:t>
            </w:r>
            <w:r>
              <w:t xml:space="preserve"> </w:t>
            </w:r>
            <w:r w:rsidDel="00CF700C">
              <w:t>ska hållas till</w:t>
            </w:r>
            <w:r>
              <w:softHyphen/>
            </w:r>
            <w:r w:rsidDel="00CF700C">
              <w:t>gäng</w:t>
            </w:r>
            <w:r>
              <w:softHyphen/>
            </w:r>
            <w:r w:rsidDel="00CF700C">
              <w:t>lig för de be</w:t>
            </w:r>
            <w:r>
              <w:softHyphen/>
            </w:r>
            <w:r w:rsidDel="00CF700C">
              <w:t>hör</w:t>
            </w:r>
            <w:r>
              <w:softHyphen/>
            </w:r>
            <w:r w:rsidDel="00CF700C">
              <w:t>iga myn</w:t>
            </w:r>
            <w:r>
              <w:softHyphen/>
            </w:r>
            <w:r w:rsidDel="00CF700C">
              <w:t>dig</w:t>
            </w:r>
            <w:r>
              <w:softHyphen/>
            </w:r>
            <w:r w:rsidDel="00CF700C">
              <w:t>heter som utsetts en</w:t>
            </w:r>
            <w:r>
              <w:softHyphen/>
            </w:r>
            <w:r w:rsidDel="00CF700C">
              <w:t xml:space="preserve">ligt </w:t>
            </w:r>
            <w:r w:rsidRPr="00F532C0">
              <w:rPr>
                <w:i/>
              </w:rPr>
              <w:t>re</w:t>
            </w:r>
            <w:r>
              <w:rPr>
                <w:i/>
              </w:rPr>
              <w:softHyphen/>
            </w:r>
            <w:r w:rsidRPr="00F532C0">
              <w:rPr>
                <w:i/>
              </w:rPr>
              <w:t>spek</w:t>
            </w:r>
            <w:r>
              <w:rPr>
                <w:i/>
              </w:rPr>
              <w:softHyphen/>
            </w:r>
            <w:r w:rsidRPr="00F532C0">
              <w:rPr>
                <w:i/>
              </w:rPr>
              <w:t xml:space="preserve">tive </w:t>
            </w:r>
            <w:r w:rsidRPr="00F532C0" w:rsidDel="00CF700C">
              <w:rPr>
                <w:i/>
              </w:rPr>
              <w:t>förordning</w:t>
            </w:r>
            <w:r w:rsidRPr="00F532C0">
              <w:rPr>
                <w:i/>
              </w:rPr>
              <w:t>ar</w:t>
            </w:r>
            <w:r w:rsidDel="00CF700C">
              <w:t xml:space="preserve"> under den tid som anges i </w:t>
            </w:r>
            <w:r>
              <w:rPr>
                <w:i/>
              </w:rPr>
              <w:t xml:space="preserve">bilagorna </w:t>
            </w:r>
            <w:r w:rsidDel="00CF700C">
              <w:t>även om tillverkaren eller dennes auktor</w:t>
            </w:r>
            <w:r>
              <w:softHyphen/>
            </w:r>
            <w:r w:rsidDel="00CF700C">
              <w:t>is</w:t>
            </w:r>
            <w:r>
              <w:softHyphen/>
            </w:r>
            <w:r w:rsidDel="00CF700C">
              <w:t>er</w:t>
            </w:r>
            <w:r>
              <w:softHyphen/>
            </w:r>
            <w:r w:rsidDel="00CF700C">
              <w:t>ade re</w:t>
            </w:r>
            <w:r>
              <w:softHyphen/>
            </w:r>
            <w:r w:rsidDel="00CF700C">
              <w:t>pre</w:t>
            </w:r>
            <w:r>
              <w:softHyphen/>
            </w:r>
            <w:r w:rsidDel="00CF700C">
              <w:t>sent</w:t>
            </w:r>
            <w:r>
              <w:softHyphen/>
            </w:r>
            <w:r w:rsidDel="00CF700C">
              <w:t>ant försätts i konkurs, går i lik</w:t>
            </w:r>
            <w:r>
              <w:softHyphen/>
            </w:r>
            <w:r w:rsidDel="00CF700C">
              <w:t>vida</w:t>
            </w:r>
            <w:r>
              <w:softHyphen/>
            </w:r>
            <w:r w:rsidDel="00CF700C">
              <w:t>tion eller upp</w:t>
            </w:r>
            <w:r>
              <w:softHyphen/>
            </w:r>
            <w:r w:rsidDel="00CF700C">
              <w:t>hör med sin verk</w:t>
            </w:r>
            <w:r>
              <w:softHyphen/>
            </w:r>
            <w:r w:rsidDel="00CF700C">
              <w:t>samhet. Tillverkaren eller dennes auktoriserade re</w:t>
            </w:r>
            <w:r>
              <w:softHyphen/>
            </w:r>
            <w:r w:rsidDel="00CF700C">
              <w:t>pre</w:t>
            </w:r>
            <w:r>
              <w:softHyphen/>
            </w:r>
            <w:r w:rsidRPr="009E3E74" w:rsidDel="00CF700C">
              <w:t>sent</w:t>
            </w:r>
            <w:r>
              <w:softHyphen/>
            </w:r>
            <w:r w:rsidRPr="009E3E74" w:rsidDel="00CF700C">
              <w:t xml:space="preserve">ant ska i sådana fall anmäla till den </w:t>
            </w:r>
            <w:r w:rsidDel="00CF700C">
              <w:t>myndighet som reger</w:t>
            </w:r>
            <w:r>
              <w:softHyphen/>
            </w:r>
            <w:r w:rsidDel="00CF700C">
              <w:t>ingen be</w:t>
            </w:r>
            <w:r>
              <w:softHyphen/>
            </w:r>
            <w:r w:rsidDel="00CF700C">
              <w:t>stäm</w:t>
            </w:r>
            <w:r>
              <w:softHyphen/>
            </w:r>
            <w:r w:rsidDel="00CF700C">
              <w:t>mer</w:t>
            </w:r>
            <w:r w:rsidRPr="009E3E74" w:rsidDel="00CF700C">
              <w:t xml:space="preserve"> vem som ansvarar för arkiveringen av handl</w:t>
            </w:r>
            <w:r>
              <w:softHyphen/>
            </w:r>
            <w:r w:rsidRPr="009E3E74" w:rsidDel="00CF700C">
              <w:t>ing</w:t>
            </w:r>
            <w:r>
              <w:softHyphen/>
            </w:r>
            <w:r w:rsidRPr="009E3E74" w:rsidDel="00CF700C">
              <w:t>ar</w:t>
            </w:r>
            <w:r>
              <w:softHyphen/>
            </w:r>
            <w:r w:rsidRPr="009E3E74" w:rsidDel="00CF700C">
              <w:t>na och var de förvaras.</w:t>
            </w:r>
          </w:p>
        </w:tc>
      </w:tr>
    </w:tbl>
    <w:p w14:paraId="32E0C3A2" w14:textId="77777777" w:rsidR="008539B5" w:rsidRDefault="008539B5" w:rsidP="008539B5">
      <w:pPr>
        <w:pStyle w:val="Slutstreck"/>
      </w:pPr>
      <w:r w:rsidRPr="00660EEA">
        <w:t>                      </w:t>
      </w:r>
      <w:bookmarkStart w:id="1023" w:name="_Hlk8045720"/>
    </w:p>
    <w:p w14:paraId="73BDF06B" w14:textId="2FFEB60F" w:rsidR="008539B5" w:rsidRDefault="008539B5" w:rsidP="008539B5">
      <w:pPr>
        <w:pStyle w:val="Brdtextmedindrag"/>
      </w:pPr>
      <w:r w:rsidRPr="00CF4828">
        <w:t>Denna</w:t>
      </w:r>
      <w:r>
        <w:t xml:space="preserve"> lag träder i kraft den 26 maj 2022.</w:t>
      </w:r>
      <w:r w:rsidRPr="00644520">
        <w:t xml:space="preserve"> </w:t>
      </w:r>
    </w:p>
    <w:p w14:paraId="599B2155" w14:textId="77777777" w:rsidR="008539B5" w:rsidRDefault="008539B5" w:rsidP="008539B5">
      <w:pPr>
        <w:pStyle w:val="Brdtextmedindrag"/>
      </w:pPr>
    </w:p>
    <w:p w14:paraId="45A6EDD4" w14:textId="77777777" w:rsidR="008539B5" w:rsidRDefault="008539B5" w:rsidP="008539B5">
      <w:pPr>
        <w:pStyle w:val="Rubrik2"/>
        <w:spacing w:before="0"/>
        <w:sectPr w:rsidR="008539B5" w:rsidSect="008539B5">
          <w:headerReference w:type="even" r:id="rId474"/>
          <w:headerReference w:type="default" r:id="rId475"/>
          <w:footerReference w:type="even" r:id="rId476"/>
          <w:footerReference w:type="default" r:id="rId477"/>
          <w:footerReference w:type="first" r:id="rId478"/>
          <w:footnotePr>
            <w:numRestart w:val="eachSect"/>
          </w:footnotePr>
          <w:pgSz w:w="9356" w:h="13721" w:code="9"/>
          <w:pgMar w:top="794" w:right="2438" w:bottom="1191" w:left="1021" w:header="0" w:footer="709" w:gutter="0"/>
          <w:cols w:space="708"/>
          <w:docGrid w:linePitch="360"/>
        </w:sectPr>
      </w:pPr>
      <w:bookmarkStart w:id="1024" w:name="_Toc65132605"/>
    </w:p>
    <w:p w14:paraId="6F3A9486" w14:textId="2B835393" w:rsidR="008539B5" w:rsidRPr="0047042D" w:rsidRDefault="008539B5" w:rsidP="008539B5">
      <w:pPr>
        <w:pStyle w:val="Rubrik2utannumrering"/>
        <w:spacing w:before="0"/>
      </w:pPr>
      <w:r>
        <w:t>1.4</w:t>
      </w:r>
      <w:r>
        <w:tab/>
      </w:r>
      <w:r w:rsidRPr="0047042D">
        <w:t>Förslag till lag med kompletterande bestämmelser om etisk granskning till EU:s förordning om medicintekniska produkter</w:t>
      </w:r>
      <w:bookmarkEnd w:id="1024"/>
    </w:p>
    <w:bookmarkEnd w:id="1023"/>
    <w:p w14:paraId="3560D643" w14:textId="77777777" w:rsidR="008539B5" w:rsidRPr="000E2F71" w:rsidRDefault="008539B5" w:rsidP="008539B5">
      <w:pPr>
        <w:pStyle w:val="Brdtextmedindrag"/>
        <w:ind w:firstLine="0"/>
      </w:pPr>
      <w:r w:rsidRPr="000E2F71">
        <w:t>Härigenom föreskrivs följande.</w:t>
      </w:r>
    </w:p>
    <w:p w14:paraId="5F088C4C" w14:textId="77777777" w:rsidR="008539B5" w:rsidRPr="000E2F71" w:rsidRDefault="008539B5" w:rsidP="008539B5">
      <w:pPr>
        <w:pStyle w:val="Rubrik4utannumrering"/>
      </w:pPr>
      <w:r w:rsidRPr="000E2F71">
        <w:t>Inledande bestämmelser</w:t>
      </w:r>
    </w:p>
    <w:p w14:paraId="65FB3625" w14:textId="77777777" w:rsidR="008539B5" w:rsidRDefault="008539B5" w:rsidP="008539B5">
      <w:pPr>
        <w:pStyle w:val="Brdtext"/>
      </w:pPr>
      <w:r w:rsidRPr="000E2F71">
        <w:rPr>
          <w:b/>
        </w:rPr>
        <w:t>1 §</w:t>
      </w:r>
      <w:r w:rsidRPr="000E2F71">
        <w:t>   </w:t>
      </w:r>
      <w:r>
        <w:t>Denna lag kom</w:t>
      </w:r>
      <w:r>
        <w:softHyphen/>
        <w:t>plet</w:t>
      </w:r>
      <w:r>
        <w:softHyphen/>
        <w:t xml:space="preserve">terar </w:t>
      </w:r>
      <w:r w:rsidRPr="00F7547E">
        <w:t>Europaparlamentets och rådets för</w:t>
      </w:r>
      <w:r>
        <w:softHyphen/>
      </w:r>
      <w:r w:rsidRPr="00F7547E">
        <w:t>ord</w:t>
      </w:r>
      <w:r>
        <w:softHyphen/>
      </w:r>
      <w:r w:rsidRPr="00F7547E">
        <w:t>ning (EU) 2017/745 av den 5 april 2017 om medicinteknisk</w:t>
      </w:r>
      <w:r>
        <w:t>a pro</w:t>
      </w:r>
      <w:r>
        <w:softHyphen/>
        <w:t>dukter, om ändring av dire</w:t>
      </w:r>
      <w:r w:rsidRPr="00F7547E">
        <w:t>ktiv 2001/83/EG, förordning (EG) nr 178/2002 och förordning (EG) nr 1223/2009 och om upp</w:t>
      </w:r>
      <w:r>
        <w:softHyphen/>
      </w:r>
      <w:r w:rsidRPr="00F7547E">
        <w:t>häv</w:t>
      </w:r>
      <w:r>
        <w:softHyphen/>
      </w:r>
      <w:r w:rsidRPr="00F7547E">
        <w:t>ande av rådets dir</w:t>
      </w:r>
      <w:r>
        <w:t>ektiv 90/385/EEG och 93/42/EEG, i denna lag kallad EU-förordningen.</w:t>
      </w:r>
    </w:p>
    <w:p w14:paraId="715910EA" w14:textId="77777777" w:rsidR="008539B5" w:rsidRDefault="008539B5" w:rsidP="008539B5">
      <w:pPr>
        <w:pStyle w:val="Brdtextmedindrag"/>
      </w:pPr>
      <w:r>
        <w:t>Enligt artikel 62.3 i EU-förordningen ska vissa kliniska pröv</w:t>
      </w:r>
      <w:r>
        <w:softHyphen/>
        <w:t>ning</w:t>
      </w:r>
      <w:r>
        <w:softHyphen/>
        <w:t>ar vara föremål för vetenskaplig och etisk granskning. Lagen inne</w:t>
      </w:r>
      <w:r>
        <w:softHyphen/>
        <w:t>håll</w:t>
      </w:r>
      <w:r>
        <w:softHyphen/>
        <w:t>er bestämmelser om den etiska granskningen av an</w:t>
      </w:r>
      <w:r>
        <w:softHyphen/>
        <w:t>sök</w:t>
      </w:r>
      <w:r>
        <w:softHyphen/>
        <w:t>ningar och an</w:t>
      </w:r>
      <w:r>
        <w:softHyphen/>
        <w:t>mälningar för att få genomföra en klinisk pröv</w:t>
      </w:r>
      <w:r>
        <w:softHyphen/>
        <w:t>ning.</w:t>
      </w:r>
    </w:p>
    <w:p w14:paraId="00EADB4C" w14:textId="77777777" w:rsidR="008539B5" w:rsidRDefault="008539B5" w:rsidP="008539B5">
      <w:pPr>
        <w:pStyle w:val="Brdtextmedindrag"/>
      </w:pPr>
    </w:p>
    <w:p w14:paraId="4CEB9081" w14:textId="77777777" w:rsidR="008539B5" w:rsidRDefault="008539B5" w:rsidP="008539B5">
      <w:pPr>
        <w:pStyle w:val="Brdtext"/>
      </w:pPr>
      <w:r w:rsidRPr="000E2F71">
        <w:rPr>
          <w:b/>
        </w:rPr>
        <w:t>2 §</w:t>
      </w:r>
      <w:r w:rsidRPr="000E2F71">
        <w:t>    </w:t>
      </w:r>
      <w:r w:rsidRPr="00E656ED">
        <w:t xml:space="preserve">Termer och uttryck i denna lag har samma betydelse som i </w:t>
      </w:r>
      <w:r>
        <w:t>EU-</w:t>
      </w:r>
      <w:r w:rsidRPr="0003097D">
        <w:t>förordning</w:t>
      </w:r>
      <w:r>
        <w:t>en</w:t>
      </w:r>
      <w:r w:rsidRPr="0003097D">
        <w:t>.</w:t>
      </w:r>
    </w:p>
    <w:p w14:paraId="041390EA" w14:textId="77777777" w:rsidR="008539B5" w:rsidRDefault="008539B5" w:rsidP="008539B5">
      <w:pPr>
        <w:pStyle w:val="Brdtextmedindrag"/>
      </w:pPr>
      <w:r>
        <w:t>K</w:t>
      </w:r>
      <w:r w:rsidRPr="000E2F71">
        <w:t xml:space="preserve">ompletterande bestämmelser om tillstånd </w:t>
      </w:r>
      <w:r>
        <w:t>att genom</w:t>
      </w:r>
      <w:r>
        <w:softHyphen/>
      </w:r>
      <w:r>
        <w:softHyphen/>
        <w:t xml:space="preserve">föra en </w:t>
      </w:r>
      <w:r w:rsidRPr="000E2F71">
        <w:t xml:space="preserve">klinisk prövning finns </w:t>
      </w:r>
      <w:r>
        <w:t>i lagen (2021:000) med kom</w:t>
      </w:r>
      <w:r>
        <w:softHyphen/>
        <w:t>plett</w:t>
      </w:r>
      <w:r>
        <w:softHyphen/>
        <w:t>erande bestämmelser till EU:s förordning om med</w:t>
      </w:r>
      <w:r>
        <w:softHyphen/>
        <w:t>icin</w:t>
      </w:r>
      <w:r>
        <w:softHyphen/>
        <w:t>tekniska produkter.</w:t>
      </w:r>
    </w:p>
    <w:p w14:paraId="7DAB1D19" w14:textId="77777777" w:rsidR="008539B5" w:rsidRDefault="008539B5" w:rsidP="008539B5">
      <w:pPr>
        <w:pStyle w:val="Brdtextmedindrag"/>
      </w:pPr>
    </w:p>
    <w:p w14:paraId="28883BD9" w14:textId="77777777" w:rsidR="008539B5" w:rsidRDefault="008539B5" w:rsidP="008539B5">
      <w:pPr>
        <w:pStyle w:val="Brdtext"/>
      </w:pPr>
      <w:r>
        <w:rPr>
          <w:b/>
        </w:rPr>
        <w:t>3</w:t>
      </w:r>
      <w:r w:rsidRPr="000E2F71">
        <w:rPr>
          <w:b/>
        </w:rPr>
        <w:t> §</w:t>
      </w:r>
      <w:r w:rsidRPr="000E2F71">
        <w:t>    Den etiska granskningen ska utföras av Etikpröv</w:t>
      </w:r>
      <w:r w:rsidRPr="000E2F71">
        <w:softHyphen/>
        <w:t>nings</w:t>
      </w:r>
      <w:r>
        <w:softHyphen/>
      </w:r>
      <w:r w:rsidRPr="000E2F71">
        <w:t>myndigheten.</w:t>
      </w:r>
    </w:p>
    <w:p w14:paraId="0D6CBFBD" w14:textId="77777777" w:rsidR="008539B5" w:rsidRDefault="008539B5" w:rsidP="008539B5">
      <w:pPr>
        <w:pStyle w:val="Rubrik4utannumrering"/>
      </w:pPr>
      <w:bookmarkStart w:id="1025" w:name="_Hlk64546112"/>
      <w:r w:rsidRPr="000E2F71">
        <w:t xml:space="preserve">Etisk granskning av </w:t>
      </w:r>
      <w:r>
        <w:t xml:space="preserve">en </w:t>
      </w:r>
      <w:r w:rsidRPr="000E2F71">
        <w:t xml:space="preserve">ansökan om tillstånd till </w:t>
      </w:r>
      <w:r>
        <w:t xml:space="preserve">en </w:t>
      </w:r>
      <w:r w:rsidRPr="000E2F71">
        <w:t>klinisk prövning</w:t>
      </w:r>
      <w:r>
        <w:t xml:space="preserve"> eller av en anmälan om väsentlig ändring</w:t>
      </w:r>
    </w:p>
    <w:bookmarkEnd w:id="1025"/>
    <w:p w14:paraId="20046937" w14:textId="77777777" w:rsidR="008539B5" w:rsidRPr="000E2F71" w:rsidRDefault="008539B5" w:rsidP="008539B5">
      <w:pPr>
        <w:pStyle w:val="Brdtext"/>
      </w:pPr>
      <w:r>
        <w:rPr>
          <w:b/>
        </w:rPr>
        <w:t>4</w:t>
      </w:r>
      <w:r w:rsidRPr="000E2F71">
        <w:rPr>
          <w:b/>
        </w:rPr>
        <w:t> §</w:t>
      </w:r>
      <w:r w:rsidRPr="000E2F71">
        <w:t>    </w:t>
      </w:r>
      <w:bookmarkStart w:id="1026" w:name="_Hlk49935201"/>
      <w:r w:rsidRPr="000E2F71">
        <w:t xml:space="preserve">Resultatet av en etisk granskning </w:t>
      </w:r>
      <w:r>
        <w:t xml:space="preserve">enligt artiklarna 62.4 b, 75.3 b och 78.10 </w:t>
      </w:r>
      <w:r w:rsidRPr="0049053B">
        <w:t xml:space="preserve">i </w:t>
      </w:r>
      <w:r>
        <w:t>EU-</w:t>
      </w:r>
      <w:r w:rsidRPr="0049053B">
        <w:t>förordning</w:t>
      </w:r>
      <w:r>
        <w:t>en ska redovi</w:t>
      </w:r>
      <w:r w:rsidRPr="000E2F71">
        <w:t>sas i ett yttrande som beslutas av Etik</w:t>
      </w:r>
      <w:r>
        <w:softHyphen/>
      </w:r>
      <w:r w:rsidRPr="000E2F71">
        <w:t>pröv</w:t>
      </w:r>
      <w:r>
        <w:softHyphen/>
      </w:r>
      <w:r w:rsidRPr="000E2F71">
        <w:t>nings</w:t>
      </w:r>
      <w:r>
        <w:softHyphen/>
      </w:r>
      <w:r w:rsidRPr="000E2F71">
        <w:t>myndigheten och lämnas till Läke</w:t>
      </w:r>
      <w:r>
        <w:softHyphen/>
      </w:r>
      <w:r w:rsidRPr="000E2F71">
        <w:t>medels</w:t>
      </w:r>
      <w:r w:rsidRPr="000E2F71">
        <w:softHyphen/>
        <w:t xml:space="preserve">verket. </w:t>
      </w:r>
    </w:p>
    <w:p w14:paraId="64451541" w14:textId="77777777" w:rsidR="008539B5" w:rsidRPr="000E2F71" w:rsidRDefault="008539B5" w:rsidP="008539B5">
      <w:pPr>
        <w:pStyle w:val="Brdtextmedindrag"/>
      </w:pPr>
      <w:bookmarkStart w:id="1027" w:name="_Hlk64546262"/>
      <w:bookmarkEnd w:id="1026"/>
      <w:r>
        <w:t>Y</w:t>
      </w:r>
      <w:r w:rsidRPr="000E2F71">
        <w:t>ttrande</w:t>
      </w:r>
      <w:r>
        <w:t xml:space="preserve">t </w:t>
      </w:r>
      <w:r w:rsidRPr="000E2F71">
        <w:t>ska innehålla en bedömning av om en ansökan om till</w:t>
      </w:r>
      <w:r>
        <w:softHyphen/>
      </w:r>
      <w:r w:rsidRPr="000E2F71">
        <w:t xml:space="preserve">stånd </w:t>
      </w:r>
      <w:r>
        <w:t>eller en anmälan om väsentlig ändring ska</w:t>
      </w:r>
      <w:r w:rsidRPr="000E2F71">
        <w:t xml:space="preserve"> beviljas, beviljas på vissa vill</w:t>
      </w:r>
      <w:r>
        <w:softHyphen/>
      </w:r>
      <w:r w:rsidRPr="000E2F71">
        <w:t>kor eller avslås</w:t>
      </w:r>
      <w:bookmarkEnd w:id="1027"/>
      <w:r w:rsidRPr="000E2F71">
        <w:t>.</w:t>
      </w:r>
      <w:r>
        <w:t xml:space="preserve"> </w:t>
      </w:r>
    </w:p>
    <w:p w14:paraId="494D5A3F" w14:textId="77777777" w:rsidR="008539B5" w:rsidRDefault="008539B5" w:rsidP="008539B5">
      <w:pPr>
        <w:pStyle w:val="Brdtextmedindrag"/>
      </w:pPr>
      <w:bookmarkStart w:id="1028" w:name="_Hlk64546307"/>
      <w:r w:rsidRPr="000E2F71">
        <w:t xml:space="preserve">Om en ansökan </w:t>
      </w:r>
      <w:r>
        <w:t xml:space="preserve">eller anmälan </w:t>
      </w:r>
      <w:r w:rsidRPr="000E2F71">
        <w:t>av</w:t>
      </w:r>
      <w:r w:rsidRPr="000E2F71">
        <w:softHyphen/>
        <w:t>ser an</w:t>
      </w:r>
      <w:r w:rsidRPr="000E2F71">
        <w:softHyphen/>
        <w:t xml:space="preserve">vändning av </w:t>
      </w:r>
      <w:r>
        <w:t xml:space="preserve">biologiskt material </w:t>
      </w:r>
      <w:r w:rsidRPr="000E2F71">
        <w:t>från för</w:t>
      </w:r>
      <w:r>
        <w:softHyphen/>
      </w:r>
      <w:r w:rsidRPr="000E2F71">
        <w:t>söks</w:t>
      </w:r>
      <w:r>
        <w:softHyphen/>
      </w:r>
      <w:r w:rsidRPr="000E2F71">
        <w:t>personer</w:t>
      </w:r>
      <w:r>
        <w:t>,</w:t>
      </w:r>
      <w:r w:rsidRPr="000E2F71">
        <w:t xml:space="preserve"> ska Etikpröv</w:t>
      </w:r>
      <w:r w:rsidRPr="000E2F71">
        <w:softHyphen/>
        <w:t>nings</w:t>
      </w:r>
      <w:r w:rsidRPr="000E2F71">
        <w:softHyphen/>
        <w:t>myndigheten i sitt yttrande föreslå vilka krav som ska gälla i fråga om information och sam</w:t>
      </w:r>
      <w:r>
        <w:softHyphen/>
      </w:r>
      <w:r w:rsidRPr="000E2F71">
        <w:t xml:space="preserve">tycke för användning av </w:t>
      </w:r>
      <w:r>
        <w:t>materialet</w:t>
      </w:r>
      <w:r w:rsidRPr="000E2F71">
        <w:t xml:space="preserve">. </w:t>
      </w:r>
    </w:p>
    <w:bookmarkEnd w:id="1028"/>
    <w:p w14:paraId="378BF17D" w14:textId="77777777" w:rsidR="008539B5" w:rsidRDefault="008539B5" w:rsidP="008539B5">
      <w:pPr>
        <w:pStyle w:val="Rubrik4utannumrering"/>
      </w:pPr>
      <w:r w:rsidRPr="000E2F71">
        <w:t xml:space="preserve">Etisk granskning </w:t>
      </w:r>
      <w:r>
        <w:t xml:space="preserve">i vissa fall </w:t>
      </w:r>
      <w:r w:rsidRPr="000E2F71">
        <w:t xml:space="preserve">av </w:t>
      </w:r>
      <w:r>
        <w:t>en ansökan eller en anmälan om</w:t>
      </w:r>
      <w:r w:rsidRPr="000E2F71">
        <w:t xml:space="preserve"> </w:t>
      </w:r>
      <w:r>
        <w:t xml:space="preserve">en </w:t>
      </w:r>
      <w:r w:rsidRPr="000E2F71">
        <w:t>klinisk prövning</w:t>
      </w:r>
      <w:r>
        <w:t xml:space="preserve"> </w:t>
      </w:r>
    </w:p>
    <w:p w14:paraId="0EBC10A5" w14:textId="77777777" w:rsidR="008539B5" w:rsidRDefault="008539B5" w:rsidP="008539B5">
      <w:pPr>
        <w:pStyle w:val="Brdtextmedindrag"/>
        <w:ind w:firstLine="0"/>
      </w:pPr>
      <w:r w:rsidRPr="009F68DF">
        <w:rPr>
          <w:b/>
        </w:rPr>
        <w:t>5</w:t>
      </w:r>
      <w:r>
        <w:rPr>
          <w:b/>
        </w:rPr>
        <w:t> </w:t>
      </w:r>
      <w:r w:rsidRPr="009F68DF">
        <w:rPr>
          <w:b/>
        </w:rPr>
        <w:t>§</w:t>
      </w:r>
      <w:r>
        <w:t>    </w:t>
      </w:r>
      <w:r w:rsidRPr="00153DF8">
        <w:t xml:space="preserve">Resultatet av en </w:t>
      </w:r>
      <w:bookmarkStart w:id="1029" w:name="_Hlk64386584"/>
      <w:r w:rsidRPr="00153DF8">
        <w:t>etisk granskning av</w:t>
      </w:r>
      <w:r>
        <w:t xml:space="preserve"> en ansökan enligt artikel 70.7 </w:t>
      </w:r>
      <w:r w:rsidRPr="00153DF8">
        <w:t>a i</w:t>
      </w:r>
      <w:r>
        <w:t xml:space="preserve"> EU-för</w:t>
      </w:r>
      <w:r w:rsidRPr="00153DF8">
        <w:t>ordning</w:t>
      </w:r>
      <w:r>
        <w:t>en</w:t>
      </w:r>
      <w:bookmarkEnd w:id="1029"/>
      <w:r>
        <w:t xml:space="preserve"> </w:t>
      </w:r>
      <w:r w:rsidRPr="00153DF8">
        <w:t>ska redovisas i ett yttrande som beslutas av Etikprövningsmyn</w:t>
      </w:r>
      <w:r>
        <w:softHyphen/>
      </w:r>
      <w:r w:rsidRPr="00153DF8">
        <w:t>dig</w:t>
      </w:r>
      <w:r>
        <w:softHyphen/>
      </w:r>
      <w:r w:rsidRPr="00153DF8">
        <w:t>heten och ställs till sponsorn med kopia till Läkemedels</w:t>
      </w:r>
      <w:r>
        <w:softHyphen/>
      </w:r>
      <w:r w:rsidRPr="00153DF8">
        <w:t>verket.</w:t>
      </w:r>
      <w:r>
        <w:t xml:space="preserve"> </w:t>
      </w:r>
    </w:p>
    <w:p w14:paraId="5FD74150" w14:textId="77777777" w:rsidR="008539B5" w:rsidRDefault="008539B5" w:rsidP="008539B5">
      <w:pPr>
        <w:pStyle w:val="Brdtextmedindrag"/>
      </w:pPr>
      <w:r w:rsidRPr="00153DF8">
        <w:t>Resultatet av en etisk granskning</w:t>
      </w:r>
      <w:r>
        <w:t xml:space="preserve"> av en </w:t>
      </w:r>
      <w:r w:rsidRPr="00153DF8">
        <w:t xml:space="preserve">anmälan enligt artikel 74.1 i </w:t>
      </w:r>
      <w:r>
        <w:t>EU-</w:t>
      </w:r>
      <w:r w:rsidRPr="00153DF8">
        <w:t>för</w:t>
      </w:r>
      <w:r>
        <w:softHyphen/>
      </w:r>
      <w:r w:rsidRPr="00153DF8">
        <w:t>ordning</w:t>
      </w:r>
      <w:r>
        <w:t xml:space="preserve">en </w:t>
      </w:r>
      <w:r w:rsidRPr="00153DF8">
        <w:t xml:space="preserve">ska </w:t>
      </w:r>
      <w:r>
        <w:t xml:space="preserve">också </w:t>
      </w:r>
      <w:r w:rsidRPr="00153DF8">
        <w:t>redovisas i ett yttrande som beslutas av Etikprövnings</w:t>
      </w:r>
      <w:r>
        <w:softHyphen/>
      </w:r>
      <w:r w:rsidRPr="00153DF8">
        <w:t>myn</w:t>
      </w:r>
      <w:r>
        <w:softHyphen/>
      </w:r>
      <w:r w:rsidRPr="00153DF8">
        <w:t>dig</w:t>
      </w:r>
      <w:r>
        <w:softHyphen/>
      </w:r>
      <w:r w:rsidRPr="00153DF8">
        <w:t>heten och ställs till sponsorn med kopia till Läkemedels</w:t>
      </w:r>
      <w:r>
        <w:softHyphen/>
      </w:r>
      <w:r w:rsidRPr="00153DF8">
        <w:t>verket.</w:t>
      </w:r>
    </w:p>
    <w:p w14:paraId="5FF17CD1" w14:textId="77777777" w:rsidR="008539B5" w:rsidRDefault="008539B5" w:rsidP="008539B5">
      <w:pPr>
        <w:pStyle w:val="Brdtextmedindrag"/>
      </w:pPr>
      <w:r>
        <w:t xml:space="preserve">Ett beslut i fråga om </w:t>
      </w:r>
      <w:r w:rsidRPr="000351D5">
        <w:t xml:space="preserve">en klinisk prövning </w:t>
      </w:r>
      <w:r>
        <w:t xml:space="preserve">i enlighet med första stycket </w:t>
      </w:r>
      <w:r w:rsidRPr="000351D5">
        <w:t xml:space="preserve">ska meddelas senast 40 dagar efter </w:t>
      </w:r>
      <w:r>
        <w:t>utgången av det validerings</w:t>
      </w:r>
      <w:r>
        <w:softHyphen/>
        <w:t xml:space="preserve">datum som avses i artikel 70.5 i EU-förordningen. </w:t>
      </w:r>
      <w:bookmarkStart w:id="1030" w:name="_Hlk51661592"/>
    </w:p>
    <w:bookmarkEnd w:id="1030"/>
    <w:p w14:paraId="4E4E4733" w14:textId="77777777" w:rsidR="008539B5" w:rsidRDefault="008539B5" w:rsidP="008539B5">
      <w:pPr>
        <w:pStyle w:val="Rubrik4utannumrering"/>
      </w:pPr>
      <w:r>
        <w:t>Utgångspunkter för etisk granskning och beslutsförhet m.m.</w:t>
      </w:r>
    </w:p>
    <w:p w14:paraId="2C0E513C" w14:textId="77777777" w:rsidR="008539B5" w:rsidRPr="000E2F71" w:rsidRDefault="008539B5" w:rsidP="008539B5">
      <w:pPr>
        <w:pStyle w:val="Brdtext"/>
      </w:pPr>
      <w:r>
        <w:rPr>
          <w:b/>
        </w:rPr>
        <w:t xml:space="preserve">6 </w:t>
      </w:r>
      <w:r w:rsidRPr="000E2F71">
        <w:rPr>
          <w:b/>
        </w:rPr>
        <w:t>§</w:t>
      </w:r>
      <w:r w:rsidRPr="000E2F71">
        <w:t>    </w:t>
      </w:r>
      <w:r>
        <w:t xml:space="preserve">Vad som anges </w:t>
      </w:r>
      <w:r w:rsidRPr="000E2F71">
        <w:t>i 7–11 §§ lagen (2003:460) om etik</w:t>
      </w:r>
      <w:r>
        <w:softHyphen/>
      </w:r>
      <w:r w:rsidRPr="000E2F71">
        <w:t>pröv</w:t>
      </w:r>
      <w:r>
        <w:softHyphen/>
      </w:r>
      <w:r w:rsidRPr="000E2F71">
        <w:t>ning av forsk</w:t>
      </w:r>
      <w:r>
        <w:softHyphen/>
      </w:r>
      <w:r w:rsidRPr="000E2F71">
        <w:t>ning som avser män</w:t>
      </w:r>
      <w:r w:rsidRPr="000E2F71">
        <w:softHyphen/>
        <w:t>niskor</w:t>
      </w:r>
      <w:r>
        <w:t xml:space="preserve"> ska ligga till grund för be</w:t>
      </w:r>
      <w:r>
        <w:softHyphen/>
        <w:t>dömning</w:t>
      </w:r>
      <w:r>
        <w:softHyphen/>
        <w:t xml:space="preserve">en vid granskning enligt 4 och 5 §§. </w:t>
      </w:r>
    </w:p>
    <w:p w14:paraId="3C4F3F3E" w14:textId="77777777" w:rsidR="008539B5" w:rsidRDefault="008539B5" w:rsidP="008539B5">
      <w:pPr>
        <w:pStyle w:val="Brdtextmedindrag"/>
      </w:pPr>
      <w:r w:rsidRPr="000E2F71">
        <w:t xml:space="preserve">Vid </w:t>
      </w:r>
      <w:r>
        <w:t xml:space="preserve">en </w:t>
      </w:r>
      <w:r w:rsidRPr="000E2F71">
        <w:t xml:space="preserve">etisk granskning av en ansökan om tillstånd att </w:t>
      </w:r>
      <w:r>
        <w:t>genom</w:t>
      </w:r>
      <w:r w:rsidRPr="000E2F71">
        <w:t xml:space="preserve">föra </w:t>
      </w:r>
      <w:r>
        <w:t xml:space="preserve">en </w:t>
      </w:r>
      <w:r w:rsidRPr="000E2F71">
        <w:t>klinisk pröv</w:t>
      </w:r>
      <w:r>
        <w:softHyphen/>
      </w:r>
      <w:r w:rsidRPr="000E2F71">
        <w:t xml:space="preserve">ning </w:t>
      </w:r>
      <w:r>
        <w:t>eller en anmälan av en klinisk pröv</w:t>
      </w:r>
      <w:r>
        <w:softHyphen/>
        <w:t>ning ska 25</w:t>
      </w:r>
      <w:r w:rsidRPr="000E2F71">
        <w:t>–</w:t>
      </w:r>
      <w:r>
        <w:t>28 §§</w:t>
      </w:r>
      <w:r w:rsidRPr="000E2F71">
        <w:t xml:space="preserve"> lag</w:t>
      </w:r>
      <w:r>
        <w:softHyphen/>
      </w:r>
      <w:r w:rsidRPr="000E2F71">
        <w:t>en om etik</w:t>
      </w:r>
      <w:r>
        <w:softHyphen/>
      </w:r>
      <w:r w:rsidRPr="000E2F71">
        <w:t>pröv</w:t>
      </w:r>
      <w:r>
        <w:softHyphen/>
      </w:r>
      <w:r w:rsidRPr="000E2F71">
        <w:t>ning av forskning som avser män</w:t>
      </w:r>
      <w:r>
        <w:softHyphen/>
      </w:r>
      <w:r w:rsidRPr="000E2F71">
        <w:t>niskor tilläm</w:t>
      </w:r>
      <w:r w:rsidRPr="000E2F71">
        <w:softHyphen/>
        <w:t xml:space="preserve">pas. </w:t>
      </w:r>
    </w:p>
    <w:p w14:paraId="4739FC33" w14:textId="77777777" w:rsidR="008539B5" w:rsidRPr="000E2F71" w:rsidRDefault="008539B5" w:rsidP="008539B5">
      <w:pPr>
        <w:pStyle w:val="Rubrik4utannumrering"/>
      </w:pPr>
      <w:r w:rsidRPr="000E2F71">
        <w:t>Överklagande</w:t>
      </w:r>
    </w:p>
    <w:p w14:paraId="168CFFBB" w14:textId="77777777" w:rsidR="008539B5" w:rsidRDefault="008539B5" w:rsidP="008539B5">
      <w:pPr>
        <w:pStyle w:val="Brdtext"/>
        <w:keepNext/>
      </w:pPr>
      <w:bookmarkStart w:id="1031" w:name="_Hlk58325059"/>
      <w:r>
        <w:rPr>
          <w:b/>
        </w:rPr>
        <w:t>7</w:t>
      </w:r>
      <w:r w:rsidRPr="000E2F71">
        <w:rPr>
          <w:b/>
        </w:rPr>
        <w:t> §</w:t>
      </w:r>
      <w:r>
        <w:rPr>
          <w:b/>
        </w:rPr>
        <w:t> </w:t>
      </w:r>
      <w:r w:rsidRPr="000E2F71">
        <w:t xml:space="preserve">   Etikprövningsmyndighetens beslut </w:t>
      </w:r>
      <w:r>
        <w:t>enligt 5 § får överklagas till Över</w:t>
      </w:r>
      <w:r>
        <w:softHyphen/>
      </w:r>
      <w:r>
        <w:softHyphen/>
        <w:t xml:space="preserve">klagandenämnden för etikprövning. Andra beslut enligt denna lag </w:t>
      </w:r>
      <w:r w:rsidRPr="000E2F71">
        <w:t>får inte överklagas.</w:t>
      </w:r>
    </w:p>
    <w:p w14:paraId="3A3B5C2F" w14:textId="77777777" w:rsidR="008539B5" w:rsidRPr="00E03D1D" w:rsidRDefault="008539B5" w:rsidP="008539B5">
      <w:pPr>
        <w:pStyle w:val="Brdtextmedindrag"/>
      </w:pPr>
      <w:r w:rsidRPr="00E03D1D">
        <w:t>Beslut av Överklagandenämnden för etikprövning får inte överklagas.</w:t>
      </w:r>
    </w:p>
    <w:bookmarkEnd w:id="1031"/>
    <w:p w14:paraId="124C5A35" w14:textId="77777777" w:rsidR="008539B5" w:rsidRDefault="008539B5" w:rsidP="008539B5">
      <w:pPr>
        <w:pStyle w:val="Slutstreck"/>
      </w:pPr>
      <w:r w:rsidRPr="00660EEA">
        <w:t>                      </w:t>
      </w:r>
    </w:p>
    <w:p w14:paraId="162D62A5" w14:textId="77777777" w:rsidR="008539B5" w:rsidRPr="00DE7A0F" w:rsidRDefault="008539B5" w:rsidP="008539B5">
      <w:pPr>
        <w:pStyle w:val="Brdtextmedindrag"/>
      </w:pPr>
      <w:r w:rsidRPr="004705E8">
        <w:t xml:space="preserve">Denna lag träder i kraft den 26 maj </w:t>
      </w:r>
      <w:r>
        <w:t>2021.</w:t>
      </w:r>
    </w:p>
    <w:p w14:paraId="662E210A" w14:textId="77777777" w:rsidR="008539B5" w:rsidRDefault="008539B5" w:rsidP="008539B5">
      <w:pPr>
        <w:pStyle w:val="Brdtextmedindrag"/>
        <w:ind w:left="170" w:firstLine="0"/>
      </w:pPr>
    </w:p>
    <w:p w14:paraId="7D58D57D" w14:textId="77777777" w:rsidR="008539B5" w:rsidRPr="00793033" w:rsidRDefault="008539B5" w:rsidP="008539B5">
      <w:pPr>
        <w:spacing w:line="0" w:lineRule="auto"/>
        <w:rPr>
          <w:rFonts w:ascii="Times New Roman" w:hAnsi="Times New Roman"/>
          <w:sz w:val="20"/>
        </w:rPr>
      </w:pPr>
    </w:p>
    <w:p w14:paraId="44236603" w14:textId="77777777" w:rsidR="008539B5" w:rsidRDefault="008539B5" w:rsidP="008539B5">
      <w:pPr>
        <w:pStyle w:val="Rubrik2"/>
        <w:spacing w:before="0"/>
        <w:sectPr w:rsidR="008539B5" w:rsidSect="008539B5">
          <w:headerReference w:type="even" r:id="rId479"/>
          <w:headerReference w:type="default" r:id="rId480"/>
          <w:footerReference w:type="even" r:id="rId481"/>
          <w:footerReference w:type="default" r:id="rId482"/>
          <w:footerReference w:type="first" r:id="rId483"/>
          <w:pgSz w:w="9356" w:h="13721" w:code="9"/>
          <w:pgMar w:top="794" w:right="2438" w:bottom="1191" w:left="1021" w:header="0" w:footer="709" w:gutter="0"/>
          <w:cols w:space="708"/>
          <w:docGrid w:linePitch="360"/>
        </w:sectPr>
      </w:pPr>
      <w:bookmarkStart w:id="1032" w:name="_Toc65132606"/>
    </w:p>
    <w:p w14:paraId="54031E09" w14:textId="18D3C5CB" w:rsidR="008539B5" w:rsidRPr="0047042D" w:rsidRDefault="008539B5" w:rsidP="008539B5">
      <w:pPr>
        <w:pStyle w:val="Rubrik2utannumrering"/>
        <w:spacing w:before="0"/>
      </w:pPr>
      <w:r>
        <w:t>1.5</w:t>
      </w:r>
      <w:r>
        <w:tab/>
      </w:r>
      <w:r w:rsidRPr="0047042D">
        <w:t xml:space="preserve">Förslag till lag om ändring i </w:t>
      </w:r>
      <w:bookmarkStart w:id="1033" w:name="_Hlk4426479"/>
      <w:r w:rsidRPr="0047042D">
        <w:t>lagen (2021:000) med kompletterande bestämmelser om etisk granskning till EU:s förordning om medicintekniska produkter</w:t>
      </w:r>
      <w:bookmarkEnd w:id="1032"/>
      <w:bookmarkEnd w:id="1033"/>
    </w:p>
    <w:p w14:paraId="16A42267" w14:textId="77777777" w:rsidR="008539B5" w:rsidRDefault="008539B5" w:rsidP="008539B5">
      <w:pPr>
        <w:pStyle w:val="Brdtextmedindrag"/>
        <w:ind w:firstLine="0"/>
      </w:pPr>
      <w:r w:rsidRPr="000E2F71">
        <w:t xml:space="preserve">Härigenom föreskrivs </w:t>
      </w:r>
      <w:r>
        <w:t xml:space="preserve">att rubriken till lagen (2021:000) </w:t>
      </w:r>
      <w:r w:rsidRPr="00517C3E">
        <w:t>med kompletterande bestäm</w:t>
      </w:r>
      <w:r>
        <w:softHyphen/>
      </w:r>
      <w:r w:rsidRPr="00517C3E">
        <w:t>mels</w:t>
      </w:r>
      <w:r>
        <w:softHyphen/>
      </w:r>
      <w:r w:rsidRPr="00517C3E">
        <w:t>er om etisk granskning till EU:s förordning om medicintekniska pro</w:t>
      </w:r>
      <w:r>
        <w:softHyphen/>
      </w:r>
      <w:r w:rsidRPr="00517C3E">
        <w:t xml:space="preserve">dukter </w:t>
      </w:r>
      <w:r>
        <w:t xml:space="preserve">samt 1, 2 och 4–6 §§ och rubrikerna närmast före 4 och 5 §§ ska ha </w:t>
      </w:r>
      <w:r w:rsidRPr="000E2F71">
        <w:t>följande</w:t>
      </w:r>
      <w:r>
        <w:t xml:space="preserve"> lydelse</w:t>
      </w:r>
      <w:r w:rsidRPr="000E2F71">
        <w:t>.</w:t>
      </w:r>
    </w:p>
    <w:p w14:paraId="31C888CF"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29CF6450" w14:textId="77777777" w:rsidTr="008539B5">
        <w:tc>
          <w:tcPr>
            <w:tcW w:w="2500" w:type="pct"/>
            <w:shd w:val="clear" w:color="auto" w:fill="auto"/>
            <w:tcMar>
              <w:left w:w="0" w:type="dxa"/>
            </w:tcMar>
          </w:tcPr>
          <w:p w14:paraId="75353A4C" w14:textId="77777777" w:rsidR="008539B5" w:rsidRPr="0049408E" w:rsidRDefault="008539B5" w:rsidP="008539B5">
            <w:pPr>
              <w:pStyle w:val="Brdtext"/>
              <w:rPr>
                <w:i/>
              </w:rPr>
            </w:pPr>
            <w:r>
              <w:rPr>
                <w:i/>
              </w:rPr>
              <w:t>L</w:t>
            </w:r>
            <w:r w:rsidRPr="0049408E">
              <w:rPr>
                <w:i/>
              </w:rPr>
              <w:t>ydelse</w:t>
            </w:r>
            <w:r>
              <w:rPr>
                <w:i/>
              </w:rPr>
              <w:t xml:space="preserve"> enligt avsnitt 2.4</w:t>
            </w:r>
          </w:p>
        </w:tc>
        <w:tc>
          <w:tcPr>
            <w:tcW w:w="2500" w:type="pct"/>
            <w:shd w:val="clear" w:color="auto" w:fill="auto"/>
            <w:tcMar>
              <w:right w:w="0" w:type="dxa"/>
            </w:tcMar>
          </w:tcPr>
          <w:p w14:paraId="160A724B" w14:textId="77777777" w:rsidR="008539B5" w:rsidRPr="0049408E" w:rsidRDefault="008539B5" w:rsidP="008539B5">
            <w:pPr>
              <w:pStyle w:val="Brdtext"/>
              <w:rPr>
                <w:i/>
              </w:rPr>
            </w:pPr>
            <w:r w:rsidRPr="0049408E">
              <w:rPr>
                <w:i/>
              </w:rPr>
              <w:t>Föreslagen lydelse</w:t>
            </w:r>
          </w:p>
        </w:tc>
      </w:tr>
    </w:tbl>
    <w:p w14:paraId="14482C54" w14:textId="77777777" w:rsidR="008539B5" w:rsidRDefault="008539B5" w:rsidP="008539B5">
      <w:pPr>
        <w:pStyle w:val="Brdtext"/>
        <w:rPr>
          <w:b/>
        </w:rPr>
      </w:pPr>
    </w:p>
    <w:tbl>
      <w:tblPr>
        <w:tblW w:w="5000" w:type="pct"/>
        <w:tblLook w:val="0000" w:firstRow="0" w:lastRow="0" w:firstColumn="0" w:lastColumn="0" w:noHBand="0" w:noVBand="0"/>
      </w:tblPr>
      <w:tblGrid>
        <w:gridCol w:w="2948"/>
        <w:gridCol w:w="2949"/>
      </w:tblGrid>
      <w:tr w:rsidR="008539B5" w:rsidRPr="00A065AE" w14:paraId="0C297DF8" w14:textId="77777777" w:rsidTr="008539B5">
        <w:tc>
          <w:tcPr>
            <w:tcW w:w="2500" w:type="pct"/>
            <w:shd w:val="clear" w:color="auto" w:fill="auto"/>
            <w:tcMar>
              <w:left w:w="0" w:type="dxa"/>
            </w:tcMar>
          </w:tcPr>
          <w:p w14:paraId="2FD94F22" w14:textId="77777777" w:rsidR="008539B5" w:rsidRPr="00A065AE" w:rsidRDefault="008539B5" w:rsidP="008539B5">
            <w:pPr>
              <w:pStyle w:val="Rubrik3utannumrering"/>
              <w:spacing w:before="240" w:after="0"/>
              <w:rPr>
                <w:i/>
              </w:rPr>
            </w:pPr>
            <w:r w:rsidRPr="00A065AE">
              <w:t xml:space="preserve">Lag med kompletterande bestämmelser om etisk granskning till EU:s </w:t>
            </w:r>
            <w:r w:rsidRPr="00A065AE">
              <w:rPr>
                <w:i/>
              </w:rPr>
              <w:t>förordning</w:t>
            </w:r>
            <w:r w:rsidRPr="00A065AE">
              <w:t xml:space="preserve"> om medicintekniska produkter</w:t>
            </w:r>
          </w:p>
        </w:tc>
        <w:tc>
          <w:tcPr>
            <w:tcW w:w="2500" w:type="pct"/>
            <w:shd w:val="clear" w:color="auto" w:fill="auto"/>
            <w:tcMar>
              <w:right w:w="0" w:type="dxa"/>
            </w:tcMar>
          </w:tcPr>
          <w:p w14:paraId="3EBDA32B" w14:textId="77777777" w:rsidR="008539B5" w:rsidRPr="00A065AE" w:rsidRDefault="008539B5" w:rsidP="008539B5">
            <w:pPr>
              <w:pStyle w:val="Rubrik3utannumrering"/>
              <w:spacing w:before="240" w:after="0"/>
            </w:pPr>
            <w:r w:rsidRPr="00A065AE">
              <w:t xml:space="preserve">Lag med kompletterande bestämmelser om etisk granskning till EU:s </w:t>
            </w:r>
            <w:r w:rsidRPr="00A065AE">
              <w:rPr>
                <w:i/>
              </w:rPr>
              <w:t>förordningar</w:t>
            </w:r>
            <w:r w:rsidRPr="00A065AE">
              <w:t xml:space="preserve"> om medicintekniska produkter</w:t>
            </w:r>
          </w:p>
        </w:tc>
      </w:tr>
    </w:tbl>
    <w:p w14:paraId="2ED2424D" w14:textId="77777777" w:rsidR="008539B5" w:rsidRPr="00D54418" w:rsidRDefault="008539B5" w:rsidP="008539B5">
      <w:pPr>
        <w:pStyle w:val="Brdtextmedindrag"/>
      </w:pPr>
    </w:p>
    <w:p w14:paraId="53464815" w14:textId="77777777" w:rsidR="008539B5" w:rsidRPr="006F0C9E" w:rsidRDefault="008539B5" w:rsidP="008539B5">
      <w:pPr>
        <w:pStyle w:val="Brdtext"/>
        <w:jc w:val="center"/>
        <w:rPr>
          <w:b/>
        </w:rPr>
      </w:pPr>
      <w:r w:rsidRPr="007D018F">
        <w:rPr>
          <w:b/>
        </w:rPr>
        <w:t>1 §</w:t>
      </w:r>
    </w:p>
    <w:tbl>
      <w:tblPr>
        <w:tblW w:w="5000" w:type="pct"/>
        <w:tblLook w:val="0000" w:firstRow="0" w:lastRow="0" w:firstColumn="0" w:lastColumn="0" w:noHBand="0" w:noVBand="0"/>
      </w:tblPr>
      <w:tblGrid>
        <w:gridCol w:w="2948"/>
        <w:gridCol w:w="2949"/>
      </w:tblGrid>
      <w:tr w:rsidR="008539B5" w14:paraId="31EDC3B3" w14:textId="77777777" w:rsidTr="008539B5">
        <w:tc>
          <w:tcPr>
            <w:tcW w:w="2500" w:type="pct"/>
            <w:shd w:val="clear" w:color="auto" w:fill="auto"/>
            <w:tcMar>
              <w:left w:w="0" w:type="dxa"/>
            </w:tcMar>
          </w:tcPr>
          <w:p w14:paraId="4A482BBD" w14:textId="77777777" w:rsidR="008539B5" w:rsidRDefault="008539B5" w:rsidP="008539B5">
            <w:pPr>
              <w:pStyle w:val="Brdtextmedindrag"/>
              <w:ind w:firstLine="0"/>
            </w:pPr>
            <w:r>
              <w:t>Denna lag kom</w:t>
            </w:r>
            <w:r>
              <w:softHyphen/>
              <w:t>plet</w:t>
            </w:r>
            <w:r>
              <w:softHyphen/>
              <w:t xml:space="preserve">terar </w:t>
            </w:r>
            <w:r w:rsidRPr="00F7547E">
              <w:t>Europa</w:t>
            </w:r>
            <w:r>
              <w:softHyphen/>
            </w:r>
            <w:r w:rsidRPr="00F7547E">
              <w:t>parlamentets och rådets för</w:t>
            </w:r>
            <w:r>
              <w:softHyphen/>
            </w:r>
            <w:r w:rsidRPr="00F7547E">
              <w:t>ord</w:t>
            </w:r>
            <w:r>
              <w:softHyphen/>
            </w:r>
            <w:r w:rsidRPr="00F7547E">
              <w:t>ning (EU) 2017/745 av den 5 april 2017 om medicin</w:t>
            </w:r>
            <w:r>
              <w:softHyphen/>
            </w:r>
            <w:r w:rsidRPr="00F7547E">
              <w:t>tek</w:t>
            </w:r>
            <w:r>
              <w:softHyphen/>
            </w:r>
            <w:r w:rsidRPr="00F7547E">
              <w:t>ni</w:t>
            </w:r>
            <w:r>
              <w:softHyphen/>
            </w:r>
            <w:r w:rsidRPr="00F7547E">
              <w:t>sk</w:t>
            </w:r>
            <w:r>
              <w:t>a pro</w:t>
            </w:r>
            <w:r>
              <w:softHyphen/>
              <w:t>dukter, om ändring av dire</w:t>
            </w:r>
            <w:r w:rsidRPr="00F7547E">
              <w:t>k</w:t>
            </w:r>
            <w:r>
              <w:softHyphen/>
            </w:r>
            <w:r w:rsidRPr="00F7547E">
              <w:t>tiv 2001/83/EG, förord</w:t>
            </w:r>
            <w:r>
              <w:softHyphen/>
            </w:r>
            <w:r w:rsidRPr="00F7547E">
              <w:t>ning (EG) nr 178/2002 och för</w:t>
            </w:r>
            <w:r>
              <w:softHyphen/>
            </w:r>
            <w:r w:rsidRPr="00F7547E">
              <w:t>ord</w:t>
            </w:r>
            <w:r>
              <w:softHyphen/>
            </w:r>
            <w:r w:rsidRPr="00F7547E">
              <w:t>ning (EG) nr 1223/2009 och om upp</w:t>
            </w:r>
            <w:r>
              <w:softHyphen/>
            </w:r>
            <w:r w:rsidRPr="00F7547E">
              <w:t>hävande av rådets dir</w:t>
            </w:r>
            <w:r>
              <w:t>ektiv 90/385/EEG och 93/42/EEG,</w:t>
            </w:r>
            <w:r w:rsidRPr="00353261">
              <w:rPr>
                <w:i/>
              </w:rPr>
              <w:t xml:space="preserve"> i denna lag kallad EU-förordningen</w:t>
            </w:r>
            <w:r>
              <w:t>.</w:t>
            </w:r>
          </w:p>
        </w:tc>
        <w:tc>
          <w:tcPr>
            <w:tcW w:w="2500" w:type="pct"/>
            <w:shd w:val="clear" w:color="auto" w:fill="auto"/>
            <w:tcMar>
              <w:right w:w="0" w:type="dxa"/>
            </w:tcMar>
          </w:tcPr>
          <w:p w14:paraId="4DC2D0E5" w14:textId="77777777" w:rsidR="008539B5" w:rsidRDefault="008539B5" w:rsidP="008539B5">
            <w:pPr>
              <w:pStyle w:val="Brdtextmedindrag"/>
              <w:ind w:firstLine="0"/>
            </w:pPr>
            <w:r>
              <w:t xml:space="preserve">Denna </w:t>
            </w:r>
            <w:r w:rsidRPr="007C0FF1">
              <w:t>lag</w:t>
            </w:r>
            <w:r>
              <w:t xml:space="preserve"> kom</w:t>
            </w:r>
            <w:r>
              <w:softHyphen/>
              <w:t>plet</w:t>
            </w:r>
            <w:r>
              <w:softHyphen/>
              <w:t xml:space="preserve">terar </w:t>
            </w:r>
          </w:p>
          <w:p w14:paraId="45D4B5DC" w14:textId="77777777" w:rsidR="008539B5" w:rsidRDefault="008539B5" w:rsidP="008539B5">
            <w:pPr>
              <w:pStyle w:val="Brdtextmedindrag"/>
            </w:pPr>
            <w:r w:rsidRPr="007A3D83">
              <w:rPr>
                <w:i/>
              </w:rPr>
              <w:t>1.</w:t>
            </w:r>
            <w:r>
              <w:t> </w:t>
            </w:r>
            <w:r w:rsidRPr="00F7547E">
              <w:t>Europaparlamentets och rådets förordning (EU) 2017/745 av den 5 april 2017 om medicin</w:t>
            </w:r>
            <w:r>
              <w:softHyphen/>
            </w:r>
            <w:r w:rsidRPr="00F7547E">
              <w:t>tek</w:t>
            </w:r>
            <w:r>
              <w:softHyphen/>
            </w:r>
            <w:r w:rsidRPr="00F7547E">
              <w:t>ni</w:t>
            </w:r>
            <w:r>
              <w:softHyphen/>
            </w:r>
            <w:r w:rsidRPr="00F7547E">
              <w:t>sk</w:t>
            </w:r>
            <w:r>
              <w:t>a produkter, om ändr</w:t>
            </w:r>
            <w:r>
              <w:softHyphen/>
              <w:t>ing av dire</w:t>
            </w:r>
            <w:r w:rsidRPr="00F7547E">
              <w:t>ktiv 2001/83/EG, förordning (EG) nr 178/2002 och för</w:t>
            </w:r>
            <w:r>
              <w:softHyphen/>
            </w:r>
            <w:r w:rsidRPr="00F7547E">
              <w:t>ordning (EG) nr 1223/2009 och om upp</w:t>
            </w:r>
            <w:r>
              <w:softHyphen/>
            </w:r>
            <w:r w:rsidRPr="00F7547E">
              <w:t>häv</w:t>
            </w:r>
            <w:r>
              <w:softHyphen/>
            </w:r>
            <w:r w:rsidRPr="00F7547E">
              <w:t>ande av rådets dir</w:t>
            </w:r>
            <w:r>
              <w:t>ek</w:t>
            </w:r>
            <w:r>
              <w:softHyphen/>
              <w:t>tiv 90/385/EEG och 93/42/EEG</w:t>
            </w:r>
            <w:r w:rsidRPr="000362B9">
              <w:rPr>
                <w:i/>
              </w:rPr>
              <w:t>, och</w:t>
            </w:r>
            <w:r>
              <w:t xml:space="preserve"> </w:t>
            </w:r>
          </w:p>
          <w:p w14:paraId="0C519C81" w14:textId="77777777" w:rsidR="008539B5" w:rsidRDefault="008539B5" w:rsidP="008539B5">
            <w:pPr>
              <w:pStyle w:val="Brdtextmedindrag"/>
            </w:pPr>
            <w:r w:rsidRPr="007A3D83">
              <w:rPr>
                <w:i/>
              </w:rPr>
              <w:t>2</w:t>
            </w:r>
            <w:r w:rsidRPr="00A158D2">
              <w:rPr>
                <w:i/>
              </w:rPr>
              <w:t>. Europaparlamentets och rådets för</w:t>
            </w:r>
            <w:r>
              <w:rPr>
                <w:i/>
              </w:rPr>
              <w:softHyphen/>
            </w:r>
            <w:r w:rsidRPr="00A158D2">
              <w:rPr>
                <w:i/>
              </w:rPr>
              <w:t>ordning (EU) 2017/746 av den 5 april 2017 om medicintekniska pro</w:t>
            </w:r>
            <w:r>
              <w:rPr>
                <w:i/>
              </w:rPr>
              <w:softHyphen/>
            </w:r>
            <w:r w:rsidRPr="00A158D2">
              <w:rPr>
                <w:i/>
              </w:rPr>
              <w:t>dukter för in vitro-diag</w:t>
            </w:r>
            <w:r w:rsidRPr="00A158D2">
              <w:rPr>
                <w:i/>
              </w:rPr>
              <w:softHyphen/>
              <w:t>no</w:t>
            </w:r>
            <w:r w:rsidRPr="00A158D2">
              <w:rPr>
                <w:i/>
              </w:rPr>
              <w:softHyphen/>
              <w:t>s</w:t>
            </w:r>
            <w:r w:rsidRPr="00A158D2">
              <w:rPr>
                <w:i/>
              </w:rPr>
              <w:softHyphen/>
            </w:r>
            <w:r w:rsidRPr="00A158D2">
              <w:rPr>
                <w:i/>
              </w:rPr>
              <w:softHyphen/>
              <w:t>tik och om upp</w:t>
            </w:r>
            <w:r w:rsidRPr="00A158D2">
              <w:rPr>
                <w:i/>
              </w:rPr>
              <w:softHyphen/>
              <w:t>hävande av direktiv 98/79/EG och kommis</w:t>
            </w:r>
            <w:r w:rsidRPr="00A158D2">
              <w:rPr>
                <w:i/>
              </w:rPr>
              <w:softHyphen/>
              <w:t>sion</w:t>
            </w:r>
            <w:r w:rsidRPr="00A158D2">
              <w:rPr>
                <w:i/>
              </w:rPr>
              <w:softHyphen/>
              <w:t>ens beslut 2010/227/EU</w:t>
            </w:r>
            <w:r>
              <w:t>.</w:t>
            </w:r>
          </w:p>
        </w:tc>
      </w:tr>
      <w:tr w:rsidR="008539B5" w14:paraId="6086F2DD" w14:textId="77777777" w:rsidTr="008539B5">
        <w:tc>
          <w:tcPr>
            <w:tcW w:w="2500" w:type="pct"/>
            <w:shd w:val="clear" w:color="auto" w:fill="auto"/>
            <w:tcMar>
              <w:left w:w="0" w:type="dxa"/>
            </w:tcMar>
          </w:tcPr>
          <w:p w14:paraId="097984C5" w14:textId="77777777" w:rsidR="008539B5" w:rsidRDefault="008539B5" w:rsidP="008539B5">
            <w:pPr>
              <w:pStyle w:val="Brdtextmedindrag"/>
            </w:pPr>
            <w:r>
              <w:t xml:space="preserve">Enligt artikel 62.3 i </w:t>
            </w:r>
            <w:r w:rsidRPr="007A3D83">
              <w:rPr>
                <w:i/>
              </w:rPr>
              <w:t>EU-för</w:t>
            </w:r>
            <w:r w:rsidRPr="007A3D83">
              <w:rPr>
                <w:i/>
              </w:rPr>
              <w:softHyphen/>
              <w:t>ord</w:t>
            </w:r>
            <w:r w:rsidRPr="007A3D83">
              <w:rPr>
                <w:i/>
              </w:rPr>
              <w:softHyphen/>
              <w:t>ningen</w:t>
            </w:r>
            <w:r>
              <w:t xml:space="preserve"> ska vissa kliniska prövningar vara föremål för vetenskap</w:t>
            </w:r>
            <w:r>
              <w:softHyphen/>
              <w:t>lig och etisk gransk</w:t>
            </w:r>
            <w:r>
              <w:softHyphen/>
              <w:t>ning. Lagen inne</w:t>
            </w:r>
            <w:r>
              <w:softHyphen/>
              <w:t>håller bestäm</w:t>
            </w:r>
            <w:r>
              <w:softHyphen/>
              <w:t>melser om den etiska gransk</w:t>
            </w:r>
            <w:r>
              <w:softHyphen/>
              <w:t>ningen av ansök</w:t>
            </w:r>
            <w:r>
              <w:softHyphen/>
              <w:t>ning</w:t>
            </w:r>
            <w:r>
              <w:softHyphen/>
              <w:t>ar och anmälningar för att få genom</w:t>
            </w:r>
            <w:r>
              <w:softHyphen/>
              <w:t>föra en klinisk prövning</w:t>
            </w:r>
            <w:r w:rsidRPr="007A3D83">
              <w:rPr>
                <w:i/>
              </w:rPr>
              <w:t>.</w:t>
            </w:r>
          </w:p>
        </w:tc>
        <w:tc>
          <w:tcPr>
            <w:tcW w:w="2500" w:type="pct"/>
            <w:shd w:val="clear" w:color="auto" w:fill="auto"/>
            <w:tcMar>
              <w:right w:w="0" w:type="dxa"/>
            </w:tcMar>
          </w:tcPr>
          <w:p w14:paraId="15E72BC5" w14:textId="77777777" w:rsidR="008539B5" w:rsidRDefault="008539B5" w:rsidP="008539B5">
            <w:pPr>
              <w:pStyle w:val="Brdtextmedindrag"/>
            </w:pPr>
            <w:bookmarkStart w:id="1034" w:name="_Hlk24116632"/>
            <w:r>
              <w:t xml:space="preserve">Enligt artikel 62.3 i </w:t>
            </w:r>
            <w:r w:rsidRPr="007A3D83">
              <w:rPr>
                <w:i/>
              </w:rPr>
              <w:t>förordning (EU) 2017/745 och artikel 58.3 i för</w:t>
            </w:r>
            <w:r>
              <w:rPr>
                <w:i/>
              </w:rPr>
              <w:softHyphen/>
            </w:r>
            <w:r w:rsidRPr="007A3D83">
              <w:rPr>
                <w:i/>
              </w:rPr>
              <w:t>ord</w:t>
            </w:r>
            <w:r>
              <w:rPr>
                <w:i/>
              </w:rPr>
              <w:softHyphen/>
            </w:r>
            <w:r w:rsidRPr="007A3D83">
              <w:rPr>
                <w:i/>
              </w:rPr>
              <w:t>ning (EU) 2017/746</w:t>
            </w:r>
            <w:r>
              <w:t xml:space="preserve"> ska vissa kliniska pröv</w:t>
            </w:r>
            <w:r>
              <w:softHyphen/>
              <w:t xml:space="preserve">ningar </w:t>
            </w:r>
            <w:r w:rsidRPr="007A3D83">
              <w:rPr>
                <w:i/>
              </w:rPr>
              <w:t>och vissa pre</w:t>
            </w:r>
            <w:r>
              <w:rPr>
                <w:i/>
              </w:rPr>
              <w:softHyphen/>
            </w:r>
            <w:r w:rsidRPr="007A3D83">
              <w:rPr>
                <w:i/>
              </w:rPr>
              <w:t>standa</w:t>
            </w:r>
            <w:r>
              <w:rPr>
                <w:i/>
              </w:rPr>
              <w:softHyphen/>
            </w:r>
            <w:r w:rsidRPr="007A3D83">
              <w:rPr>
                <w:i/>
              </w:rPr>
              <w:t>studier</w:t>
            </w:r>
            <w:r>
              <w:t xml:space="preserve"> vara föremål för veten</w:t>
            </w:r>
            <w:r>
              <w:softHyphen/>
              <w:t>skap</w:t>
            </w:r>
            <w:r>
              <w:softHyphen/>
              <w:t>lig och etisk granskning. Lagen inne</w:t>
            </w:r>
            <w:r>
              <w:softHyphen/>
              <w:t>håller bestämmelser om den etiska granskningen av ansök</w:t>
            </w:r>
            <w:r>
              <w:softHyphen/>
              <w:t>ning</w:t>
            </w:r>
            <w:r>
              <w:softHyphen/>
              <w:t>ar och anmälningar för att få genomföra en klinisk pröv</w:t>
            </w:r>
            <w:r>
              <w:softHyphen/>
              <w:t xml:space="preserve">ning </w:t>
            </w:r>
            <w:r w:rsidRPr="0021087F">
              <w:rPr>
                <w:i/>
              </w:rPr>
              <w:t>eller en pr</w:t>
            </w:r>
            <w:r>
              <w:rPr>
                <w:i/>
              </w:rPr>
              <w:t>e</w:t>
            </w:r>
            <w:r>
              <w:rPr>
                <w:i/>
              </w:rPr>
              <w:softHyphen/>
            </w:r>
            <w:r w:rsidRPr="0021087F">
              <w:rPr>
                <w:i/>
              </w:rPr>
              <w:t>standa</w:t>
            </w:r>
            <w:r>
              <w:rPr>
                <w:i/>
              </w:rPr>
              <w:softHyphen/>
            </w:r>
            <w:r w:rsidRPr="0021087F">
              <w:rPr>
                <w:i/>
              </w:rPr>
              <w:t>studie.</w:t>
            </w:r>
            <w:bookmarkEnd w:id="1034"/>
          </w:p>
        </w:tc>
      </w:tr>
    </w:tbl>
    <w:p w14:paraId="3420015F" w14:textId="77777777" w:rsidR="008539B5" w:rsidRDefault="008539B5" w:rsidP="008539B5">
      <w:pPr>
        <w:pStyle w:val="Brdtext"/>
        <w:rPr>
          <w:b/>
        </w:rPr>
      </w:pPr>
    </w:p>
    <w:p w14:paraId="4AE1615E" w14:textId="77777777" w:rsidR="008539B5" w:rsidRDefault="008539B5" w:rsidP="008539B5">
      <w:pPr>
        <w:pStyle w:val="Brdtext"/>
        <w:jc w:val="center"/>
        <w:rPr>
          <w:b/>
        </w:rPr>
      </w:pPr>
      <w:r w:rsidRPr="007A3D83">
        <w:rPr>
          <w:b/>
        </w:rPr>
        <w:t>2 §</w:t>
      </w:r>
    </w:p>
    <w:tbl>
      <w:tblPr>
        <w:tblW w:w="5000" w:type="pct"/>
        <w:tblLook w:val="0000" w:firstRow="0" w:lastRow="0" w:firstColumn="0" w:lastColumn="0" w:noHBand="0" w:noVBand="0"/>
      </w:tblPr>
      <w:tblGrid>
        <w:gridCol w:w="2948"/>
        <w:gridCol w:w="2949"/>
      </w:tblGrid>
      <w:tr w:rsidR="008539B5" w14:paraId="4942C89E" w14:textId="77777777" w:rsidTr="008539B5">
        <w:tc>
          <w:tcPr>
            <w:tcW w:w="2500" w:type="pct"/>
            <w:shd w:val="clear" w:color="auto" w:fill="auto"/>
            <w:tcMar>
              <w:left w:w="0" w:type="dxa"/>
            </w:tcMar>
          </w:tcPr>
          <w:p w14:paraId="43613468" w14:textId="77777777" w:rsidR="008539B5" w:rsidRPr="006349C5" w:rsidRDefault="008539B5" w:rsidP="008539B5">
            <w:pPr>
              <w:pStyle w:val="Brdtextmedindrag"/>
              <w:ind w:firstLine="0"/>
              <w:rPr>
                <w:i/>
                <w:iCs/>
              </w:rPr>
            </w:pPr>
            <w:bookmarkStart w:id="1035" w:name="_Hlk20916452"/>
            <w:r w:rsidRPr="003A7343">
              <w:t xml:space="preserve">Termer och uttryck i denna lag har samma betydelse som i </w:t>
            </w:r>
            <w:r w:rsidRPr="006349C5">
              <w:rPr>
                <w:i/>
                <w:iCs/>
              </w:rPr>
              <w:t>EU-förord</w:t>
            </w:r>
            <w:r w:rsidRPr="006349C5">
              <w:rPr>
                <w:i/>
                <w:iCs/>
              </w:rPr>
              <w:softHyphen/>
              <w:t>ning</w:t>
            </w:r>
            <w:r w:rsidRPr="006349C5">
              <w:rPr>
                <w:i/>
                <w:iCs/>
              </w:rPr>
              <w:softHyphen/>
              <w:t>en.</w:t>
            </w:r>
          </w:p>
          <w:p w14:paraId="03244AC8" w14:textId="77777777" w:rsidR="008539B5" w:rsidRDefault="008539B5" w:rsidP="008539B5">
            <w:pPr>
              <w:pStyle w:val="Brdtextmedindrag"/>
            </w:pPr>
          </w:p>
        </w:tc>
        <w:tc>
          <w:tcPr>
            <w:tcW w:w="2500" w:type="pct"/>
            <w:shd w:val="clear" w:color="auto" w:fill="auto"/>
            <w:tcMar>
              <w:right w:w="0" w:type="dxa"/>
            </w:tcMar>
          </w:tcPr>
          <w:p w14:paraId="22559BB2" w14:textId="77777777" w:rsidR="008539B5" w:rsidRDefault="008539B5" w:rsidP="008539B5">
            <w:pPr>
              <w:pStyle w:val="Brdtextmedindrag"/>
              <w:ind w:firstLine="0"/>
            </w:pPr>
            <w:r w:rsidRPr="00E656ED">
              <w:t xml:space="preserve">Termer och uttryck i denna lag har samma betydelse som i </w:t>
            </w:r>
            <w:r w:rsidRPr="006349C5">
              <w:rPr>
                <w:i/>
                <w:iCs/>
              </w:rPr>
              <w:t>förordning (EU) 2017/745</w:t>
            </w:r>
            <w:r w:rsidRPr="0003097D">
              <w:t xml:space="preserve"> </w:t>
            </w:r>
            <w:r w:rsidRPr="003A7343">
              <w:rPr>
                <w:i/>
              </w:rPr>
              <w:t>och förordning (EU) 2017/746.</w:t>
            </w:r>
          </w:p>
        </w:tc>
      </w:tr>
      <w:tr w:rsidR="008539B5" w14:paraId="5CDEFEDF" w14:textId="77777777" w:rsidTr="008539B5">
        <w:tc>
          <w:tcPr>
            <w:tcW w:w="2500" w:type="pct"/>
            <w:shd w:val="clear" w:color="auto" w:fill="auto"/>
            <w:tcMar>
              <w:left w:w="0" w:type="dxa"/>
            </w:tcMar>
          </w:tcPr>
          <w:p w14:paraId="221734C9" w14:textId="77777777" w:rsidR="008539B5" w:rsidRDefault="008539B5" w:rsidP="008539B5">
            <w:pPr>
              <w:pStyle w:val="Brdtextmedindrag"/>
            </w:pPr>
            <w:r>
              <w:t>K</w:t>
            </w:r>
            <w:r w:rsidRPr="000E2F71">
              <w:t>ompletterande be</w:t>
            </w:r>
            <w:r>
              <w:softHyphen/>
            </w:r>
            <w:r w:rsidRPr="000E2F71">
              <w:t>stäm</w:t>
            </w:r>
            <w:r>
              <w:softHyphen/>
            </w:r>
            <w:r w:rsidRPr="000E2F71">
              <w:t xml:space="preserve">melser om tillstånd </w:t>
            </w:r>
            <w:r>
              <w:t>att genom</w:t>
            </w:r>
            <w:r>
              <w:softHyphen/>
              <w:t xml:space="preserve">föra en </w:t>
            </w:r>
            <w:r w:rsidRPr="000E2F71">
              <w:t xml:space="preserve">klinisk prövning finns </w:t>
            </w:r>
            <w:r>
              <w:t>i lagen (2021:000) med kom</w:t>
            </w:r>
            <w:r>
              <w:softHyphen/>
              <w:t xml:space="preserve">pletterande bestämmelser till </w:t>
            </w:r>
            <w:r w:rsidRPr="00FA06B2">
              <w:t>EU:s</w:t>
            </w:r>
            <w:r w:rsidRPr="00D54418">
              <w:rPr>
                <w:i/>
                <w:iCs/>
              </w:rPr>
              <w:t xml:space="preserve"> förordning</w:t>
            </w:r>
            <w:r>
              <w:t xml:space="preserve"> om medicin</w:t>
            </w:r>
            <w:r>
              <w:softHyphen/>
              <w:t>tekniska produkter.</w:t>
            </w:r>
          </w:p>
          <w:p w14:paraId="6F50BF42" w14:textId="77777777" w:rsidR="008539B5" w:rsidRPr="000E2F71" w:rsidRDefault="008539B5" w:rsidP="008539B5">
            <w:pPr>
              <w:pStyle w:val="Brdtext"/>
            </w:pPr>
          </w:p>
        </w:tc>
        <w:tc>
          <w:tcPr>
            <w:tcW w:w="2500" w:type="pct"/>
            <w:shd w:val="clear" w:color="auto" w:fill="auto"/>
            <w:tcMar>
              <w:right w:w="0" w:type="dxa"/>
            </w:tcMar>
          </w:tcPr>
          <w:p w14:paraId="07C648AE" w14:textId="77777777" w:rsidR="008539B5" w:rsidRPr="000E2F71" w:rsidRDefault="008539B5" w:rsidP="008539B5">
            <w:pPr>
              <w:pStyle w:val="Brdtextmedindrag"/>
            </w:pPr>
            <w:bookmarkStart w:id="1036" w:name="_Hlk20916521"/>
            <w:r>
              <w:t>K</w:t>
            </w:r>
            <w:r w:rsidRPr="000E2F71">
              <w:t>ompletterande bestäm</w:t>
            </w:r>
            <w:r>
              <w:softHyphen/>
            </w:r>
            <w:r w:rsidRPr="000E2F71">
              <w:t>mels</w:t>
            </w:r>
            <w:r>
              <w:softHyphen/>
            </w:r>
            <w:r w:rsidRPr="000E2F71">
              <w:t xml:space="preserve">er om tillstånd </w:t>
            </w:r>
            <w:r>
              <w:t xml:space="preserve">att genomföra en </w:t>
            </w:r>
            <w:r w:rsidRPr="000E2F71">
              <w:t xml:space="preserve">klinisk prövning </w:t>
            </w:r>
            <w:r>
              <w:rPr>
                <w:i/>
              </w:rPr>
              <w:t>eller</w:t>
            </w:r>
            <w:r w:rsidRPr="007A3D83">
              <w:rPr>
                <w:i/>
              </w:rPr>
              <w:t xml:space="preserve"> en prestanda</w:t>
            </w:r>
            <w:r>
              <w:rPr>
                <w:i/>
              </w:rPr>
              <w:softHyphen/>
            </w:r>
            <w:r w:rsidRPr="007A3D83">
              <w:rPr>
                <w:i/>
              </w:rPr>
              <w:t>studie</w:t>
            </w:r>
            <w:r>
              <w:t xml:space="preserve"> finns i lagen (2021:000) med kom</w:t>
            </w:r>
            <w:r>
              <w:softHyphen/>
              <w:t>plett</w:t>
            </w:r>
            <w:r>
              <w:softHyphen/>
              <w:t>er</w:t>
            </w:r>
            <w:r>
              <w:softHyphen/>
              <w:t xml:space="preserve">ande bestämmelser till </w:t>
            </w:r>
            <w:r w:rsidRPr="00FA06B2">
              <w:t>EU:s</w:t>
            </w:r>
            <w:r w:rsidRPr="00D54418">
              <w:rPr>
                <w:i/>
                <w:iCs/>
              </w:rPr>
              <w:t xml:space="preserve"> för</w:t>
            </w:r>
            <w:r w:rsidRPr="00D54418">
              <w:rPr>
                <w:i/>
                <w:iCs/>
              </w:rPr>
              <w:softHyphen/>
              <w:t>ordningar</w:t>
            </w:r>
            <w:r>
              <w:t xml:space="preserve"> om medicin</w:t>
            </w:r>
            <w:r>
              <w:softHyphen/>
              <w:t>tek</w:t>
            </w:r>
            <w:r>
              <w:softHyphen/>
              <w:t>ni</w:t>
            </w:r>
            <w:r>
              <w:softHyphen/>
              <w:t>ska produkter.</w:t>
            </w:r>
            <w:bookmarkEnd w:id="1036"/>
          </w:p>
        </w:tc>
      </w:tr>
      <w:bookmarkEnd w:id="1035"/>
      <w:tr w:rsidR="008539B5" w14:paraId="147510EA" w14:textId="77777777" w:rsidTr="008539B5">
        <w:tc>
          <w:tcPr>
            <w:tcW w:w="2500" w:type="pct"/>
            <w:shd w:val="clear" w:color="auto" w:fill="auto"/>
            <w:tcMar>
              <w:left w:w="0" w:type="dxa"/>
            </w:tcMar>
          </w:tcPr>
          <w:p w14:paraId="71E48BAC" w14:textId="77777777" w:rsidR="008539B5" w:rsidRDefault="008539B5" w:rsidP="008539B5">
            <w:pPr>
              <w:pStyle w:val="Rubrik4utannumrering"/>
            </w:pPr>
            <w:r w:rsidRPr="000E2F71">
              <w:t xml:space="preserve">Etisk granskning av </w:t>
            </w:r>
            <w:r>
              <w:t xml:space="preserve">en </w:t>
            </w:r>
            <w:r w:rsidRPr="000E2F71">
              <w:t xml:space="preserve">ansökan om tillstånd till </w:t>
            </w:r>
            <w:r>
              <w:t>en klinisk prövning eller av en anmälan om väsentlig ändring</w:t>
            </w:r>
          </w:p>
        </w:tc>
        <w:tc>
          <w:tcPr>
            <w:tcW w:w="2500" w:type="pct"/>
            <w:shd w:val="clear" w:color="auto" w:fill="auto"/>
            <w:tcMar>
              <w:right w:w="0" w:type="dxa"/>
            </w:tcMar>
          </w:tcPr>
          <w:p w14:paraId="67CF3D71" w14:textId="77777777" w:rsidR="008539B5" w:rsidRDefault="008539B5" w:rsidP="008539B5">
            <w:pPr>
              <w:pStyle w:val="Rubrik4utannumrering"/>
            </w:pPr>
            <w:bookmarkStart w:id="1037" w:name="_Hlk20916632"/>
            <w:r w:rsidRPr="000E2F71">
              <w:t xml:space="preserve">Etisk granskning av </w:t>
            </w:r>
            <w:r>
              <w:t xml:space="preserve">en </w:t>
            </w:r>
            <w:r w:rsidRPr="000E2F71">
              <w:t xml:space="preserve">ansökan om tillstånd till </w:t>
            </w:r>
            <w:r>
              <w:t xml:space="preserve">en klinisk prövning </w:t>
            </w:r>
            <w:r w:rsidRPr="00F017F0">
              <w:rPr>
                <w:i/>
              </w:rPr>
              <w:t>eller en prestandastudie</w:t>
            </w:r>
            <w:bookmarkEnd w:id="1037"/>
            <w:r>
              <w:rPr>
                <w:i/>
              </w:rPr>
              <w:t xml:space="preserve"> </w:t>
            </w:r>
            <w:r>
              <w:t>eller av en anmälan om väsentlig ändring</w:t>
            </w:r>
          </w:p>
        </w:tc>
      </w:tr>
    </w:tbl>
    <w:p w14:paraId="6A1693F5" w14:textId="77777777" w:rsidR="008539B5" w:rsidRPr="007A3D83" w:rsidRDefault="008539B5" w:rsidP="008539B5">
      <w:pPr>
        <w:pStyle w:val="Brdtext"/>
        <w:jc w:val="center"/>
        <w:rPr>
          <w:b/>
        </w:rPr>
      </w:pPr>
      <w:r w:rsidRPr="007A3D83">
        <w:rPr>
          <w:b/>
        </w:rPr>
        <w:t>4 §</w:t>
      </w:r>
    </w:p>
    <w:tbl>
      <w:tblPr>
        <w:tblW w:w="5000" w:type="pct"/>
        <w:tblLook w:val="0000" w:firstRow="0" w:lastRow="0" w:firstColumn="0" w:lastColumn="0" w:noHBand="0" w:noVBand="0"/>
      </w:tblPr>
      <w:tblGrid>
        <w:gridCol w:w="2950"/>
        <w:gridCol w:w="2947"/>
      </w:tblGrid>
      <w:tr w:rsidR="008539B5" w14:paraId="27BCD0C1" w14:textId="77777777" w:rsidTr="008539B5">
        <w:tc>
          <w:tcPr>
            <w:tcW w:w="2500" w:type="pct"/>
            <w:shd w:val="clear" w:color="auto" w:fill="auto"/>
            <w:tcMar>
              <w:left w:w="0" w:type="dxa"/>
            </w:tcMar>
          </w:tcPr>
          <w:p w14:paraId="7F370B9F" w14:textId="77777777" w:rsidR="008539B5" w:rsidRDefault="008539B5" w:rsidP="008539B5">
            <w:pPr>
              <w:pStyle w:val="Brdtextmedindrag"/>
              <w:ind w:firstLine="0"/>
            </w:pPr>
            <w:r w:rsidRPr="000E2F71">
              <w:t>Resultatet av en etisk gransk</w:t>
            </w:r>
            <w:r>
              <w:softHyphen/>
            </w:r>
            <w:r w:rsidRPr="000E2F71">
              <w:t xml:space="preserve">ning </w:t>
            </w:r>
            <w:r>
              <w:t xml:space="preserve">enligt artiklarna 62.4 b, 75.3 b och 78.10 </w:t>
            </w:r>
            <w:r w:rsidRPr="0049053B">
              <w:t xml:space="preserve">i </w:t>
            </w:r>
            <w:r w:rsidRPr="00F017F0">
              <w:rPr>
                <w:i/>
              </w:rPr>
              <w:t>EU-för</w:t>
            </w:r>
            <w:r>
              <w:rPr>
                <w:i/>
              </w:rPr>
              <w:softHyphen/>
            </w:r>
            <w:r w:rsidRPr="00F017F0">
              <w:rPr>
                <w:i/>
              </w:rPr>
              <w:t>ord</w:t>
            </w:r>
            <w:r>
              <w:rPr>
                <w:i/>
              </w:rPr>
              <w:softHyphen/>
            </w:r>
            <w:r w:rsidRPr="00F017F0">
              <w:rPr>
                <w:i/>
              </w:rPr>
              <w:t>ningen</w:t>
            </w:r>
            <w:r>
              <w:t xml:space="preserve"> ska redo</w:t>
            </w:r>
            <w:r>
              <w:softHyphen/>
              <w:t>vi</w:t>
            </w:r>
            <w:r w:rsidRPr="000E2F71">
              <w:t>sas i ett ytt</w:t>
            </w:r>
            <w:r>
              <w:softHyphen/>
            </w:r>
            <w:r w:rsidRPr="000E2F71">
              <w:t>rande som beslutas av Etikpröv</w:t>
            </w:r>
            <w:r>
              <w:softHyphen/>
            </w:r>
            <w:r w:rsidRPr="000E2F71">
              <w:t>nings</w:t>
            </w:r>
            <w:r>
              <w:softHyphen/>
            </w:r>
            <w:r w:rsidRPr="000E2F71">
              <w:t>myndigheten och lämnas till Läkemedels</w:t>
            </w:r>
            <w:r w:rsidRPr="000E2F71">
              <w:softHyphen/>
              <w:t xml:space="preserve">verket. </w:t>
            </w:r>
          </w:p>
        </w:tc>
        <w:tc>
          <w:tcPr>
            <w:tcW w:w="2500" w:type="pct"/>
            <w:shd w:val="clear" w:color="auto" w:fill="auto"/>
            <w:tcMar>
              <w:right w:w="0" w:type="dxa"/>
            </w:tcMar>
          </w:tcPr>
          <w:p w14:paraId="7DC5C8FF" w14:textId="77777777" w:rsidR="008539B5" w:rsidRDefault="008539B5" w:rsidP="008539B5">
            <w:pPr>
              <w:pStyle w:val="Brdtextmedindrag"/>
              <w:ind w:firstLine="0"/>
            </w:pPr>
            <w:bookmarkStart w:id="1038" w:name="_Hlk20916694"/>
            <w:r w:rsidRPr="000E2F71">
              <w:t>Resultatet av en etisk gransk</w:t>
            </w:r>
            <w:r>
              <w:softHyphen/>
            </w:r>
            <w:r w:rsidRPr="000E2F71">
              <w:t xml:space="preserve">ning </w:t>
            </w:r>
            <w:r>
              <w:t xml:space="preserve">enligt artiklarna 62.4 b, 75.3 b och 78.10 </w:t>
            </w:r>
            <w:r w:rsidRPr="0049053B">
              <w:t xml:space="preserve">i </w:t>
            </w:r>
            <w:r w:rsidRPr="00F017F0">
              <w:rPr>
                <w:i/>
              </w:rPr>
              <w:t>för</w:t>
            </w:r>
            <w:r>
              <w:rPr>
                <w:i/>
              </w:rPr>
              <w:softHyphen/>
            </w:r>
            <w:r w:rsidRPr="00F017F0">
              <w:rPr>
                <w:i/>
              </w:rPr>
              <w:t>ord</w:t>
            </w:r>
            <w:r>
              <w:rPr>
                <w:i/>
              </w:rPr>
              <w:softHyphen/>
            </w:r>
            <w:r w:rsidRPr="00F017F0">
              <w:rPr>
                <w:i/>
              </w:rPr>
              <w:t>ning (EU) 2017/745 och artikl</w:t>
            </w:r>
            <w:r>
              <w:rPr>
                <w:i/>
              </w:rPr>
              <w:softHyphen/>
            </w:r>
            <w:r w:rsidRPr="00F017F0">
              <w:rPr>
                <w:i/>
              </w:rPr>
              <w:t>ar</w:t>
            </w:r>
            <w:r>
              <w:rPr>
                <w:i/>
              </w:rPr>
              <w:softHyphen/>
            </w:r>
            <w:r w:rsidRPr="00F017F0">
              <w:rPr>
                <w:i/>
              </w:rPr>
              <w:t>na 58.5</w:t>
            </w:r>
            <w:r>
              <w:rPr>
                <w:i/>
              </w:rPr>
              <w:t> </w:t>
            </w:r>
            <w:r w:rsidRPr="00F017F0">
              <w:rPr>
                <w:i/>
              </w:rPr>
              <w:t>b, 71.3</w:t>
            </w:r>
            <w:r>
              <w:rPr>
                <w:i/>
              </w:rPr>
              <w:t xml:space="preserve"> b </w:t>
            </w:r>
            <w:r w:rsidRPr="00F017F0">
              <w:rPr>
                <w:i/>
              </w:rPr>
              <w:t>och 74.10 i förordning (EU) 2017/746</w:t>
            </w:r>
            <w:r>
              <w:t xml:space="preserve"> ska redo</w:t>
            </w:r>
            <w:r>
              <w:softHyphen/>
              <w:t>vi</w:t>
            </w:r>
            <w:r w:rsidRPr="000E2F71">
              <w:t>sas i ett yttrande som beslutas av Etikprövnings</w:t>
            </w:r>
            <w:r>
              <w:softHyphen/>
            </w:r>
            <w:r w:rsidRPr="000E2F71">
              <w:t>myn</w:t>
            </w:r>
            <w:r>
              <w:softHyphen/>
            </w:r>
            <w:r w:rsidRPr="000E2F71">
              <w:t>dig</w:t>
            </w:r>
            <w:r>
              <w:softHyphen/>
            </w:r>
            <w:r w:rsidRPr="000E2F71">
              <w:t>heten och lämnas till Läke</w:t>
            </w:r>
            <w:r>
              <w:softHyphen/>
            </w:r>
            <w:r w:rsidRPr="000E2F71">
              <w:t>medels</w:t>
            </w:r>
            <w:r w:rsidRPr="000E2F71">
              <w:softHyphen/>
              <w:t>verket.</w:t>
            </w:r>
            <w:bookmarkEnd w:id="1038"/>
          </w:p>
        </w:tc>
      </w:tr>
      <w:tr w:rsidR="008539B5" w14:paraId="6C661191" w14:textId="77777777" w:rsidTr="008539B5">
        <w:tc>
          <w:tcPr>
            <w:tcW w:w="2500" w:type="pct"/>
            <w:shd w:val="clear" w:color="auto" w:fill="auto"/>
            <w:tcMar>
              <w:left w:w="0" w:type="dxa"/>
            </w:tcMar>
          </w:tcPr>
          <w:p w14:paraId="11A1482B" w14:textId="77777777" w:rsidR="008539B5" w:rsidRDefault="008539B5" w:rsidP="008539B5">
            <w:pPr>
              <w:pStyle w:val="Brdtextmedindrag"/>
            </w:pPr>
            <w:r>
              <w:t>Y</w:t>
            </w:r>
            <w:r w:rsidRPr="000E2F71">
              <w:t>ttrande</w:t>
            </w:r>
            <w:r>
              <w:t xml:space="preserve">t </w:t>
            </w:r>
            <w:r w:rsidRPr="000E2F71">
              <w:t>ska innehålla en be</w:t>
            </w:r>
            <w:r>
              <w:softHyphen/>
            </w:r>
            <w:r w:rsidRPr="000E2F71">
              <w:t>döm</w:t>
            </w:r>
            <w:r>
              <w:softHyphen/>
            </w:r>
            <w:r w:rsidRPr="000E2F71">
              <w:t>ning av om en ansökan om till</w:t>
            </w:r>
            <w:r>
              <w:softHyphen/>
            </w:r>
            <w:r w:rsidRPr="000E2F71">
              <w:t xml:space="preserve">stånd </w:t>
            </w:r>
            <w:r>
              <w:t xml:space="preserve">eller en anmälan om väsentlig ändring av en </w:t>
            </w:r>
            <w:r w:rsidRPr="000E2F71">
              <w:t>klin</w:t>
            </w:r>
            <w:r>
              <w:softHyphen/>
            </w:r>
            <w:r w:rsidRPr="000E2F71">
              <w:t xml:space="preserve">isk </w:t>
            </w:r>
            <w:r>
              <w:t>p</w:t>
            </w:r>
            <w:r w:rsidRPr="000E2F71">
              <w:t>röv</w:t>
            </w:r>
            <w:r>
              <w:softHyphen/>
            </w:r>
            <w:r w:rsidRPr="000E2F71">
              <w:t xml:space="preserve">ning </w:t>
            </w:r>
            <w:r>
              <w:t>ska</w:t>
            </w:r>
            <w:r w:rsidRPr="000E2F71">
              <w:t xml:space="preserve"> beviljas, be</w:t>
            </w:r>
            <w:r>
              <w:softHyphen/>
            </w:r>
            <w:r w:rsidRPr="000E2F71">
              <w:t>vilj</w:t>
            </w:r>
            <w:r>
              <w:softHyphen/>
            </w:r>
            <w:r w:rsidRPr="000E2F71">
              <w:t>as på vissa vill</w:t>
            </w:r>
            <w:r>
              <w:softHyphen/>
            </w:r>
            <w:r w:rsidRPr="000E2F71">
              <w:t>kor eller av</w:t>
            </w:r>
            <w:r>
              <w:softHyphen/>
            </w:r>
            <w:r w:rsidRPr="000E2F71">
              <w:t>slås.</w:t>
            </w:r>
          </w:p>
        </w:tc>
        <w:tc>
          <w:tcPr>
            <w:tcW w:w="2500" w:type="pct"/>
            <w:shd w:val="clear" w:color="auto" w:fill="auto"/>
            <w:tcMar>
              <w:right w:w="0" w:type="dxa"/>
            </w:tcMar>
          </w:tcPr>
          <w:p w14:paraId="735A5B1B" w14:textId="77777777" w:rsidR="008539B5" w:rsidRDefault="008539B5" w:rsidP="008539B5">
            <w:pPr>
              <w:pStyle w:val="Brdtextmedindrag"/>
            </w:pPr>
            <w:bookmarkStart w:id="1039" w:name="_Hlk20916707"/>
            <w:bookmarkStart w:id="1040" w:name="_Hlk64549164"/>
            <w:r>
              <w:t>Y</w:t>
            </w:r>
            <w:r w:rsidRPr="000E2F71">
              <w:t>ttrande</w:t>
            </w:r>
            <w:r>
              <w:t xml:space="preserve">t </w:t>
            </w:r>
            <w:r w:rsidRPr="000E2F71">
              <w:t>ska innehålla en be</w:t>
            </w:r>
            <w:r>
              <w:softHyphen/>
            </w:r>
            <w:r w:rsidRPr="000E2F71">
              <w:t>döm</w:t>
            </w:r>
            <w:r>
              <w:softHyphen/>
            </w:r>
            <w:r w:rsidRPr="000E2F71">
              <w:t xml:space="preserve">ning av om en ansökan om tillstånd </w:t>
            </w:r>
            <w:r>
              <w:t xml:space="preserve">eller anmälan om väsentlig ändring av en klinisk prövning </w:t>
            </w:r>
            <w:r w:rsidRPr="00517C3E">
              <w:rPr>
                <w:i/>
              </w:rPr>
              <w:t>eller en prestanda</w:t>
            </w:r>
            <w:r>
              <w:rPr>
                <w:i/>
              </w:rPr>
              <w:softHyphen/>
            </w:r>
            <w:r w:rsidRPr="00517C3E">
              <w:rPr>
                <w:i/>
              </w:rPr>
              <w:t>studie</w:t>
            </w:r>
            <w:r>
              <w:t xml:space="preserve"> ska</w:t>
            </w:r>
            <w:r w:rsidRPr="000E2F71">
              <w:t xml:space="preserve"> beviljas, be</w:t>
            </w:r>
            <w:r>
              <w:softHyphen/>
            </w:r>
            <w:r w:rsidRPr="000E2F71">
              <w:t>vilj</w:t>
            </w:r>
            <w:r>
              <w:softHyphen/>
            </w:r>
            <w:r w:rsidRPr="000E2F71">
              <w:t>as på vissa vill</w:t>
            </w:r>
            <w:r>
              <w:softHyphen/>
            </w:r>
            <w:r w:rsidRPr="000E2F71">
              <w:t>kor eller av</w:t>
            </w:r>
            <w:r>
              <w:softHyphen/>
            </w:r>
            <w:r w:rsidRPr="000E2F71">
              <w:t>slås.</w:t>
            </w:r>
            <w:bookmarkEnd w:id="1039"/>
            <w:bookmarkEnd w:id="1040"/>
          </w:p>
        </w:tc>
      </w:tr>
      <w:tr w:rsidR="008539B5" w14:paraId="0CD74AC0" w14:textId="77777777" w:rsidTr="008539B5">
        <w:tc>
          <w:tcPr>
            <w:tcW w:w="5000" w:type="pct"/>
            <w:gridSpan w:val="2"/>
            <w:shd w:val="clear" w:color="auto" w:fill="auto"/>
            <w:tcMar>
              <w:left w:w="0" w:type="dxa"/>
            </w:tcMar>
          </w:tcPr>
          <w:tbl>
            <w:tblPr>
              <w:tblW w:w="5954" w:type="dxa"/>
              <w:tblLook w:val="0000" w:firstRow="0" w:lastRow="0" w:firstColumn="0" w:lastColumn="0" w:noHBand="0" w:noVBand="0"/>
            </w:tblPr>
            <w:tblGrid>
              <w:gridCol w:w="5954"/>
            </w:tblGrid>
            <w:tr w:rsidR="008539B5" w14:paraId="4388BAF4" w14:textId="77777777" w:rsidTr="008539B5">
              <w:tc>
                <w:tcPr>
                  <w:tcW w:w="5000" w:type="pct"/>
                  <w:shd w:val="clear" w:color="auto" w:fill="auto"/>
                  <w:tcMar>
                    <w:left w:w="0" w:type="dxa"/>
                  </w:tcMar>
                </w:tcPr>
                <w:p w14:paraId="22BCE422" w14:textId="77777777" w:rsidR="008539B5" w:rsidRDefault="008539B5" w:rsidP="008539B5">
                  <w:pPr>
                    <w:pStyle w:val="Brdtextmedindrag"/>
                    <w:rPr>
                      <w:b/>
                    </w:rPr>
                  </w:pPr>
                  <w:bookmarkStart w:id="1041" w:name="_Hlk20916718"/>
                  <w:r w:rsidRPr="000E2F71">
                    <w:t>Om en ansökan av</w:t>
                  </w:r>
                  <w:r w:rsidRPr="000E2F71">
                    <w:softHyphen/>
                    <w:t>ser an</w:t>
                  </w:r>
                  <w:r w:rsidRPr="000E2F71">
                    <w:softHyphen/>
                    <w:t xml:space="preserve">vändning av </w:t>
                  </w:r>
                  <w:r>
                    <w:t xml:space="preserve">biologiskt material </w:t>
                  </w:r>
                  <w:r w:rsidRPr="000E2F71">
                    <w:t>från försöks</w:t>
                  </w:r>
                  <w:r>
                    <w:softHyphen/>
                  </w:r>
                  <w:r w:rsidRPr="000E2F71">
                    <w:t>personer</w:t>
                  </w:r>
                  <w:r>
                    <w:t>,</w:t>
                  </w:r>
                  <w:r w:rsidRPr="000E2F71">
                    <w:t xml:space="preserve"> ska Etikpröv</w:t>
                  </w:r>
                  <w:r w:rsidRPr="000E2F71">
                    <w:softHyphen/>
                    <w:t>nings</w:t>
                  </w:r>
                  <w:r w:rsidRPr="000E2F71">
                    <w:softHyphen/>
                    <w:t xml:space="preserve">myndigheten i sitt yttrande föreslå vilka krav som ska gälla i fråga om information och samtycke för användning av </w:t>
                  </w:r>
                  <w:r>
                    <w:t>materialet</w:t>
                  </w:r>
                  <w:r w:rsidRPr="000E2F71">
                    <w:t>.</w:t>
                  </w:r>
                  <w:bookmarkEnd w:id="1041"/>
                </w:p>
              </w:tc>
            </w:tr>
          </w:tbl>
          <w:p w14:paraId="6F78EADE" w14:textId="77777777" w:rsidR="008539B5" w:rsidRDefault="008539B5" w:rsidP="008539B5">
            <w:pPr>
              <w:pStyle w:val="Brdtextmedindrag"/>
            </w:pPr>
          </w:p>
        </w:tc>
      </w:tr>
      <w:tr w:rsidR="008539B5" w14:paraId="7D30A24A" w14:textId="77777777" w:rsidTr="008539B5">
        <w:tc>
          <w:tcPr>
            <w:tcW w:w="2500" w:type="pct"/>
            <w:shd w:val="clear" w:color="auto" w:fill="auto"/>
            <w:tcMar>
              <w:left w:w="0" w:type="dxa"/>
            </w:tcMar>
          </w:tcPr>
          <w:p w14:paraId="3A5B6438" w14:textId="77777777" w:rsidR="008539B5" w:rsidRDefault="008539B5" w:rsidP="008539B5">
            <w:pPr>
              <w:pStyle w:val="Rubrik4utannumrering"/>
              <w:spacing w:before="0"/>
            </w:pPr>
            <w:r w:rsidRPr="00DE6A10">
              <w:t xml:space="preserve">Etisk granskning i vissa fall av </w:t>
            </w:r>
            <w:r>
              <w:t xml:space="preserve">en </w:t>
            </w:r>
            <w:r w:rsidRPr="00DE6A10">
              <w:t xml:space="preserve">ansökan eller </w:t>
            </w:r>
            <w:r>
              <w:t xml:space="preserve">en </w:t>
            </w:r>
            <w:r w:rsidRPr="00DE6A10">
              <w:t xml:space="preserve">anmälan av en klinisk prövning </w:t>
            </w:r>
          </w:p>
        </w:tc>
        <w:tc>
          <w:tcPr>
            <w:tcW w:w="2500" w:type="pct"/>
            <w:shd w:val="clear" w:color="auto" w:fill="auto"/>
            <w:tcMar>
              <w:right w:w="0" w:type="dxa"/>
            </w:tcMar>
          </w:tcPr>
          <w:p w14:paraId="5F208239" w14:textId="77777777" w:rsidR="008539B5" w:rsidRDefault="008539B5" w:rsidP="008539B5">
            <w:pPr>
              <w:pStyle w:val="Rubrik4utannumrering"/>
              <w:spacing w:before="0"/>
            </w:pPr>
            <w:bookmarkStart w:id="1042" w:name="_Hlk20916753"/>
            <w:r w:rsidRPr="000E2F71">
              <w:t xml:space="preserve">Etisk granskning </w:t>
            </w:r>
            <w:r>
              <w:t xml:space="preserve">i vissa fall </w:t>
            </w:r>
            <w:r w:rsidRPr="000E2F71">
              <w:t xml:space="preserve">av </w:t>
            </w:r>
            <w:r>
              <w:t>en ansökan eller en anmälan av</w:t>
            </w:r>
            <w:r w:rsidRPr="000E2F71">
              <w:t xml:space="preserve"> </w:t>
            </w:r>
            <w:r>
              <w:t xml:space="preserve">en </w:t>
            </w:r>
            <w:r w:rsidRPr="000E2F71">
              <w:t>klinisk prövning</w:t>
            </w:r>
            <w:r>
              <w:t xml:space="preserve"> </w:t>
            </w:r>
            <w:r w:rsidRPr="00F017F0">
              <w:rPr>
                <w:i/>
              </w:rPr>
              <w:t>eller e</w:t>
            </w:r>
            <w:r>
              <w:rPr>
                <w:i/>
              </w:rPr>
              <w:t>n</w:t>
            </w:r>
            <w:r w:rsidRPr="00F017F0">
              <w:rPr>
                <w:i/>
              </w:rPr>
              <w:t xml:space="preserve"> prestandastudie</w:t>
            </w:r>
            <w:bookmarkEnd w:id="1042"/>
          </w:p>
        </w:tc>
      </w:tr>
    </w:tbl>
    <w:p w14:paraId="4DCEEC10" w14:textId="77777777" w:rsidR="008539B5" w:rsidRPr="007A3D83" w:rsidRDefault="008539B5" w:rsidP="008539B5">
      <w:pPr>
        <w:pStyle w:val="Brdtext"/>
        <w:keepNext/>
        <w:jc w:val="center"/>
        <w:rPr>
          <w:b/>
        </w:rPr>
      </w:pPr>
      <w:r w:rsidRPr="007A3D83">
        <w:rPr>
          <w:b/>
        </w:rPr>
        <w:t>5 §</w:t>
      </w:r>
    </w:p>
    <w:tbl>
      <w:tblPr>
        <w:tblW w:w="5000" w:type="pct"/>
        <w:tblLook w:val="0000" w:firstRow="0" w:lastRow="0" w:firstColumn="0" w:lastColumn="0" w:noHBand="0" w:noVBand="0"/>
      </w:tblPr>
      <w:tblGrid>
        <w:gridCol w:w="2948"/>
        <w:gridCol w:w="2949"/>
      </w:tblGrid>
      <w:tr w:rsidR="008539B5" w14:paraId="6AEE9DEF" w14:textId="77777777" w:rsidTr="008539B5">
        <w:tc>
          <w:tcPr>
            <w:tcW w:w="2500" w:type="pct"/>
            <w:shd w:val="clear" w:color="auto" w:fill="auto"/>
            <w:tcMar>
              <w:left w:w="0" w:type="dxa"/>
            </w:tcMar>
          </w:tcPr>
          <w:p w14:paraId="16431355" w14:textId="77777777" w:rsidR="008539B5" w:rsidRDefault="008539B5" w:rsidP="008539B5">
            <w:pPr>
              <w:pStyle w:val="Brdtextmedindrag"/>
              <w:keepNext/>
              <w:ind w:firstLine="0"/>
            </w:pPr>
            <w:r w:rsidRPr="00361BBD">
              <w:t>Resultatet</w:t>
            </w:r>
            <w:r w:rsidRPr="00153DF8">
              <w:t xml:space="preserve"> av en etisk gransk</w:t>
            </w:r>
            <w:r>
              <w:softHyphen/>
            </w:r>
            <w:r w:rsidRPr="00153DF8">
              <w:t>ning av</w:t>
            </w:r>
            <w:r>
              <w:t xml:space="preserve"> en ansökan enligt artikel 70.7 </w:t>
            </w:r>
            <w:r w:rsidRPr="00153DF8">
              <w:t>a i</w:t>
            </w:r>
            <w:r>
              <w:t xml:space="preserve"> </w:t>
            </w:r>
            <w:r w:rsidRPr="00361BBD">
              <w:rPr>
                <w:i/>
              </w:rPr>
              <w:t>EU-för</w:t>
            </w:r>
            <w:r>
              <w:rPr>
                <w:i/>
              </w:rPr>
              <w:softHyphen/>
            </w:r>
            <w:r w:rsidRPr="00361BBD">
              <w:rPr>
                <w:i/>
              </w:rPr>
              <w:t>ordningen</w:t>
            </w:r>
            <w:r>
              <w:t xml:space="preserve"> </w:t>
            </w:r>
            <w:r w:rsidRPr="00153DF8">
              <w:t>ska redo</w:t>
            </w:r>
            <w:r>
              <w:softHyphen/>
            </w:r>
            <w:r w:rsidRPr="00153DF8">
              <w:t>visas i ett yttr</w:t>
            </w:r>
            <w:r>
              <w:softHyphen/>
            </w:r>
            <w:r w:rsidRPr="00153DF8">
              <w:t>an</w:t>
            </w:r>
            <w:r>
              <w:softHyphen/>
            </w:r>
            <w:r w:rsidRPr="00153DF8">
              <w:t>de som be</w:t>
            </w:r>
            <w:r>
              <w:softHyphen/>
            </w:r>
            <w:r w:rsidRPr="00153DF8">
              <w:t>slut</w:t>
            </w:r>
            <w:r>
              <w:softHyphen/>
            </w:r>
            <w:r w:rsidRPr="00153DF8">
              <w:t>as av Etik</w:t>
            </w:r>
            <w:r>
              <w:softHyphen/>
            </w:r>
            <w:r w:rsidRPr="00153DF8">
              <w:t>prövnings</w:t>
            </w:r>
            <w:r>
              <w:softHyphen/>
            </w:r>
            <w:r w:rsidRPr="00153DF8">
              <w:t>myn</w:t>
            </w:r>
            <w:r>
              <w:softHyphen/>
            </w:r>
            <w:r w:rsidRPr="00153DF8">
              <w:t>dig</w:t>
            </w:r>
            <w:r>
              <w:softHyphen/>
            </w:r>
            <w:r w:rsidRPr="00153DF8">
              <w:t>het</w:t>
            </w:r>
            <w:r>
              <w:softHyphen/>
            </w:r>
            <w:r w:rsidRPr="00153DF8">
              <w:t>en och ställs till sponsorn med kopia till Läkemedels</w:t>
            </w:r>
            <w:r>
              <w:softHyphen/>
            </w:r>
            <w:r w:rsidRPr="00153DF8">
              <w:t>verket.</w:t>
            </w:r>
            <w:r>
              <w:t xml:space="preserve"> </w:t>
            </w:r>
          </w:p>
          <w:p w14:paraId="26495E7A" w14:textId="77777777" w:rsidR="008539B5" w:rsidRDefault="008539B5" w:rsidP="008539B5">
            <w:pPr>
              <w:pStyle w:val="Brdtextmedindrag"/>
              <w:keepNext/>
            </w:pPr>
          </w:p>
        </w:tc>
        <w:tc>
          <w:tcPr>
            <w:tcW w:w="2500" w:type="pct"/>
            <w:shd w:val="clear" w:color="auto" w:fill="auto"/>
            <w:tcMar>
              <w:right w:w="0" w:type="dxa"/>
            </w:tcMar>
          </w:tcPr>
          <w:p w14:paraId="67BA2371" w14:textId="77777777" w:rsidR="008539B5" w:rsidRDefault="008539B5" w:rsidP="008539B5">
            <w:pPr>
              <w:pStyle w:val="Brdtextmedindrag"/>
              <w:keepNext/>
              <w:ind w:firstLine="0"/>
            </w:pPr>
            <w:bookmarkStart w:id="1043" w:name="_Hlk20921603"/>
            <w:r w:rsidRPr="007C0FF1">
              <w:t>Resultatet</w:t>
            </w:r>
            <w:r>
              <w:t xml:space="preserve"> av en etisk gransk</w:t>
            </w:r>
            <w:r>
              <w:softHyphen/>
              <w:t>ning av en ansökan enligt artikel 70.7 </w:t>
            </w:r>
            <w:r w:rsidRPr="00153DF8">
              <w:t>a i</w:t>
            </w:r>
            <w:r>
              <w:t xml:space="preserve"> </w:t>
            </w:r>
            <w:r w:rsidRPr="00361BBD">
              <w:rPr>
                <w:i/>
              </w:rPr>
              <w:t>för</w:t>
            </w:r>
            <w:r>
              <w:rPr>
                <w:i/>
              </w:rPr>
              <w:softHyphen/>
            </w:r>
            <w:r w:rsidRPr="00361BBD">
              <w:rPr>
                <w:i/>
              </w:rPr>
              <w:t>ord</w:t>
            </w:r>
            <w:r>
              <w:rPr>
                <w:i/>
              </w:rPr>
              <w:softHyphen/>
            </w:r>
            <w:r w:rsidRPr="00361BBD">
              <w:rPr>
                <w:i/>
              </w:rPr>
              <w:t>ning (EU) 2017/745 eller artikel 66.7 a i för</w:t>
            </w:r>
            <w:r w:rsidRPr="00361BBD">
              <w:rPr>
                <w:i/>
              </w:rPr>
              <w:softHyphen/>
            </w:r>
            <w:r>
              <w:rPr>
                <w:i/>
              </w:rPr>
              <w:softHyphen/>
            </w:r>
            <w:r w:rsidRPr="00361BBD">
              <w:rPr>
                <w:i/>
              </w:rPr>
              <w:t>ord</w:t>
            </w:r>
            <w:r w:rsidRPr="00361BBD">
              <w:rPr>
                <w:i/>
              </w:rPr>
              <w:softHyphen/>
              <w:t>ning (EU) 2017/746</w:t>
            </w:r>
            <w:r>
              <w:t xml:space="preserve"> ska redo</w:t>
            </w:r>
            <w:r>
              <w:softHyphen/>
              <w:t>visas i ett yttr</w:t>
            </w:r>
            <w:r>
              <w:softHyphen/>
              <w:t xml:space="preserve">ande som </w:t>
            </w:r>
            <w:bookmarkStart w:id="1044" w:name="_Hlk19193970"/>
            <w:r>
              <w:t>be</w:t>
            </w:r>
            <w:r>
              <w:softHyphen/>
              <w:t>slutas av Etik</w:t>
            </w:r>
            <w:r>
              <w:softHyphen/>
              <w:t>pröv</w:t>
            </w:r>
            <w:r>
              <w:softHyphen/>
              <w:t>ningsmyn</w:t>
            </w:r>
            <w:r>
              <w:softHyphen/>
              <w:t>dig</w:t>
            </w:r>
            <w:r>
              <w:softHyphen/>
              <w:t>het</w:t>
            </w:r>
            <w:r>
              <w:softHyphen/>
              <w:t>en och ställs till sponsorn med kopia till Läke</w:t>
            </w:r>
            <w:r>
              <w:softHyphen/>
              <w:t>medels</w:t>
            </w:r>
            <w:r>
              <w:softHyphen/>
              <w:t>verket.</w:t>
            </w:r>
            <w:bookmarkEnd w:id="1043"/>
            <w:bookmarkEnd w:id="1044"/>
          </w:p>
        </w:tc>
      </w:tr>
      <w:tr w:rsidR="008539B5" w14:paraId="013738DA" w14:textId="77777777" w:rsidTr="008539B5">
        <w:tc>
          <w:tcPr>
            <w:tcW w:w="2500" w:type="pct"/>
            <w:shd w:val="clear" w:color="auto" w:fill="auto"/>
            <w:tcMar>
              <w:left w:w="0" w:type="dxa"/>
            </w:tcMar>
          </w:tcPr>
          <w:p w14:paraId="5F2DCBA4" w14:textId="77777777" w:rsidR="008539B5" w:rsidRDefault="008539B5" w:rsidP="008539B5">
            <w:pPr>
              <w:pStyle w:val="Brdtextmedindrag"/>
            </w:pPr>
            <w:r w:rsidRPr="00153DF8">
              <w:t>Resultatet av en etisk gransk</w:t>
            </w:r>
            <w:r>
              <w:softHyphen/>
            </w:r>
            <w:r w:rsidRPr="00153DF8">
              <w:t>ning</w:t>
            </w:r>
            <w:r>
              <w:t xml:space="preserve"> av en </w:t>
            </w:r>
            <w:r w:rsidRPr="00153DF8">
              <w:t xml:space="preserve">anmälan enligt artikel 74.1 </w:t>
            </w:r>
            <w:r w:rsidRPr="00361BBD">
              <w:rPr>
                <w:i/>
              </w:rPr>
              <w:t>i EU-för</w:t>
            </w:r>
            <w:r>
              <w:rPr>
                <w:i/>
              </w:rPr>
              <w:softHyphen/>
            </w:r>
            <w:r w:rsidRPr="00361BBD">
              <w:rPr>
                <w:i/>
              </w:rPr>
              <w:t>ordningen</w:t>
            </w:r>
            <w:r>
              <w:t xml:space="preserve"> </w:t>
            </w:r>
            <w:r w:rsidRPr="00153DF8">
              <w:t xml:space="preserve">ska </w:t>
            </w:r>
            <w:r>
              <w:t>ock</w:t>
            </w:r>
            <w:r>
              <w:softHyphen/>
              <w:t xml:space="preserve">så </w:t>
            </w:r>
            <w:r w:rsidRPr="00153DF8">
              <w:t>redovisas i ett yttr</w:t>
            </w:r>
            <w:r>
              <w:softHyphen/>
            </w:r>
            <w:r w:rsidRPr="00153DF8">
              <w:t>ande som be</w:t>
            </w:r>
            <w:r>
              <w:softHyphen/>
            </w:r>
            <w:r w:rsidRPr="00153DF8">
              <w:t>slutas av Etikpröv</w:t>
            </w:r>
            <w:r>
              <w:softHyphen/>
            </w:r>
            <w:r w:rsidRPr="00153DF8">
              <w:t>nings</w:t>
            </w:r>
            <w:r>
              <w:softHyphen/>
            </w:r>
            <w:r w:rsidRPr="00153DF8">
              <w:t>myn</w:t>
            </w:r>
            <w:r>
              <w:softHyphen/>
            </w:r>
            <w:r w:rsidRPr="00153DF8">
              <w:t>dig</w:t>
            </w:r>
            <w:r>
              <w:softHyphen/>
            </w:r>
            <w:r>
              <w:softHyphen/>
            </w:r>
            <w:r w:rsidRPr="00153DF8">
              <w:t>heten och ställs till sponsorn med kopia till Läkemedels</w:t>
            </w:r>
            <w:r>
              <w:softHyphen/>
            </w:r>
            <w:r w:rsidRPr="00153DF8">
              <w:t>verket.</w:t>
            </w:r>
          </w:p>
          <w:p w14:paraId="7AEA291E" w14:textId="77777777" w:rsidR="008539B5" w:rsidRDefault="008539B5" w:rsidP="008539B5">
            <w:pPr>
              <w:pStyle w:val="Brdtextmedindrag"/>
            </w:pPr>
          </w:p>
        </w:tc>
        <w:tc>
          <w:tcPr>
            <w:tcW w:w="2500" w:type="pct"/>
            <w:shd w:val="clear" w:color="auto" w:fill="auto"/>
            <w:tcMar>
              <w:right w:w="0" w:type="dxa"/>
            </w:tcMar>
          </w:tcPr>
          <w:p w14:paraId="04385C3D" w14:textId="77777777" w:rsidR="008539B5" w:rsidRPr="007C0FF1" w:rsidRDefault="008539B5" w:rsidP="008539B5">
            <w:pPr>
              <w:pStyle w:val="Brdtextmedindrag"/>
            </w:pPr>
            <w:bookmarkStart w:id="1045" w:name="_Hlk20921620"/>
            <w:r w:rsidRPr="00153DF8">
              <w:t>Resultatet av en etisk gransk</w:t>
            </w:r>
            <w:r>
              <w:softHyphen/>
            </w:r>
            <w:r w:rsidRPr="00153DF8">
              <w:t>ning</w:t>
            </w:r>
            <w:r>
              <w:t xml:space="preserve"> av en </w:t>
            </w:r>
            <w:r w:rsidRPr="00153DF8">
              <w:t xml:space="preserve">anmälan enligt artikel 74.1 i </w:t>
            </w:r>
            <w:r w:rsidRPr="00361BBD">
              <w:rPr>
                <w:i/>
              </w:rPr>
              <w:t>för</w:t>
            </w:r>
            <w:r>
              <w:rPr>
                <w:i/>
              </w:rPr>
              <w:softHyphen/>
            </w:r>
            <w:r w:rsidRPr="00361BBD">
              <w:rPr>
                <w:i/>
              </w:rPr>
              <w:t>ord</w:t>
            </w:r>
            <w:r>
              <w:rPr>
                <w:i/>
              </w:rPr>
              <w:softHyphen/>
            </w:r>
            <w:r w:rsidRPr="00361BBD">
              <w:rPr>
                <w:i/>
              </w:rPr>
              <w:t>ning (EU) 2017/745 eller</w:t>
            </w:r>
            <w:r>
              <w:t xml:space="preserve"> </w:t>
            </w:r>
            <w:r w:rsidRPr="00361BBD">
              <w:rPr>
                <w:i/>
              </w:rPr>
              <w:t>artikel 70.1 i förordning (EU) 2017/746</w:t>
            </w:r>
            <w:r w:rsidRPr="00F017F0">
              <w:t xml:space="preserve"> </w:t>
            </w:r>
            <w:r w:rsidRPr="00153DF8">
              <w:t xml:space="preserve">ska </w:t>
            </w:r>
            <w:r>
              <w:t xml:space="preserve">också </w:t>
            </w:r>
            <w:r w:rsidRPr="00153DF8">
              <w:t>redo</w:t>
            </w:r>
            <w:r>
              <w:softHyphen/>
            </w:r>
            <w:r w:rsidRPr="00153DF8">
              <w:t>vis</w:t>
            </w:r>
            <w:r>
              <w:softHyphen/>
            </w:r>
            <w:r w:rsidRPr="00153DF8">
              <w:t>as i ett yttrande som beslutas av Etikprövningsmyn</w:t>
            </w:r>
            <w:r>
              <w:softHyphen/>
            </w:r>
            <w:r w:rsidRPr="00153DF8">
              <w:t>dig</w:t>
            </w:r>
            <w:r>
              <w:softHyphen/>
            </w:r>
            <w:r w:rsidRPr="00153DF8">
              <w:t>heten och ställs till sponsorn med kopia till Läkemedels</w:t>
            </w:r>
            <w:r>
              <w:softHyphen/>
            </w:r>
            <w:r w:rsidRPr="00153DF8">
              <w:t>verket.</w:t>
            </w:r>
            <w:bookmarkEnd w:id="1045"/>
          </w:p>
        </w:tc>
      </w:tr>
      <w:tr w:rsidR="008539B5" w14:paraId="1184D40D" w14:textId="77777777" w:rsidTr="008539B5">
        <w:tc>
          <w:tcPr>
            <w:tcW w:w="2500" w:type="pct"/>
            <w:shd w:val="clear" w:color="auto" w:fill="auto"/>
            <w:tcMar>
              <w:left w:w="0" w:type="dxa"/>
            </w:tcMar>
          </w:tcPr>
          <w:p w14:paraId="3E8CA883" w14:textId="77777777" w:rsidR="008539B5" w:rsidRPr="00153DF8" w:rsidRDefault="008539B5" w:rsidP="008539B5">
            <w:pPr>
              <w:pStyle w:val="Brdtextmedindrag"/>
            </w:pPr>
            <w:r>
              <w:t xml:space="preserve">Ett beslut i fråga om </w:t>
            </w:r>
            <w:r w:rsidRPr="000351D5">
              <w:t>en klin</w:t>
            </w:r>
            <w:r>
              <w:softHyphen/>
            </w:r>
            <w:r w:rsidRPr="000351D5">
              <w:t>isk prövning</w:t>
            </w:r>
            <w:r>
              <w:t xml:space="preserve"> i enlighet med </w:t>
            </w:r>
            <w:r w:rsidRPr="006349C5">
              <w:rPr>
                <w:i/>
                <w:iCs/>
              </w:rPr>
              <w:t>första stycket</w:t>
            </w:r>
            <w:r>
              <w:t xml:space="preserve"> </w:t>
            </w:r>
            <w:r w:rsidRPr="000351D5">
              <w:t xml:space="preserve">ska meddelas senast 40 dagar efter </w:t>
            </w:r>
            <w:r>
              <w:t>utgången av det valider</w:t>
            </w:r>
            <w:r>
              <w:softHyphen/>
              <w:t>ings</w:t>
            </w:r>
            <w:r>
              <w:softHyphen/>
              <w:t xml:space="preserve">datum som avses i artikel 70.5 </w:t>
            </w:r>
            <w:r w:rsidRPr="007E6E84">
              <w:t>i</w:t>
            </w:r>
            <w:r w:rsidRPr="007E6E84">
              <w:rPr>
                <w:i/>
              </w:rPr>
              <w:t xml:space="preserve"> EU-förordningen.</w:t>
            </w:r>
            <w:r w:rsidRPr="00911182">
              <w:t xml:space="preserve"> </w:t>
            </w:r>
          </w:p>
        </w:tc>
        <w:tc>
          <w:tcPr>
            <w:tcW w:w="2500" w:type="pct"/>
            <w:shd w:val="clear" w:color="auto" w:fill="auto"/>
            <w:tcMar>
              <w:right w:w="0" w:type="dxa"/>
            </w:tcMar>
          </w:tcPr>
          <w:p w14:paraId="35296E9A" w14:textId="77777777" w:rsidR="008539B5" w:rsidRPr="004E2069" w:rsidRDefault="008539B5" w:rsidP="008539B5">
            <w:pPr>
              <w:pStyle w:val="Brdtextmedindrag"/>
              <w:rPr>
                <w:i/>
              </w:rPr>
            </w:pPr>
            <w:bookmarkStart w:id="1046" w:name="_Hlk20923633"/>
            <w:bookmarkStart w:id="1047" w:name="_Hlk20917023"/>
            <w:r>
              <w:t xml:space="preserve">Ett beslut i fråga om </w:t>
            </w:r>
            <w:r w:rsidRPr="000351D5">
              <w:t>en klin</w:t>
            </w:r>
            <w:r>
              <w:softHyphen/>
            </w:r>
            <w:r w:rsidRPr="000351D5">
              <w:t xml:space="preserve">isk prövning i enlighet med </w:t>
            </w:r>
            <w:r w:rsidRPr="006349C5">
              <w:rPr>
                <w:i/>
                <w:iCs/>
              </w:rPr>
              <w:t>artikel 70.7 a i förordning (EU) 2017/745</w:t>
            </w:r>
            <w:r>
              <w:t xml:space="preserve"> </w:t>
            </w:r>
            <w:r w:rsidRPr="000351D5">
              <w:t>ska med</w:t>
            </w:r>
            <w:r>
              <w:softHyphen/>
            </w:r>
            <w:r w:rsidRPr="000351D5">
              <w:t xml:space="preserve">delas senast 40 dagar efter </w:t>
            </w:r>
            <w:r>
              <w:t>utgången av det vali</w:t>
            </w:r>
            <w:r>
              <w:softHyphen/>
              <w:t xml:space="preserve">deringsdatum som avses i artikel 70.5 i </w:t>
            </w:r>
            <w:r w:rsidRPr="007E6E84">
              <w:rPr>
                <w:i/>
              </w:rPr>
              <w:t>förordning (EU) 2017/745</w:t>
            </w:r>
            <w:r>
              <w:t xml:space="preserve">. </w:t>
            </w:r>
            <w:r>
              <w:rPr>
                <w:i/>
              </w:rPr>
              <w:t xml:space="preserve">Ett </w:t>
            </w:r>
            <w:r w:rsidRPr="007E6E84">
              <w:rPr>
                <w:i/>
              </w:rPr>
              <w:t xml:space="preserve">beslut i fråga om </w:t>
            </w:r>
            <w:r>
              <w:rPr>
                <w:i/>
              </w:rPr>
              <w:t xml:space="preserve">en </w:t>
            </w:r>
            <w:r w:rsidRPr="007E6E84">
              <w:rPr>
                <w:i/>
              </w:rPr>
              <w:t>prestandastudie i enlighet med artikel 66.7 a i för</w:t>
            </w:r>
            <w:r w:rsidRPr="007E6E84">
              <w:rPr>
                <w:i/>
              </w:rPr>
              <w:softHyphen/>
              <w:t>ordning (EU) 2017/746 ska med</w:t>
            </w:r>
            <w:r>
              <w:rPr>
                <w:i/>
              </w:rPr>
              <w:softHyphen/>
            </w:r>
            <w:r w:rsidRPr="007E6E84">
              <w:rPr>
                <w:i/>
              </w:rPr>
              <w:t>delas senast 40 dagar efter ut</w:t>
            </w:r>
            <w:r>
              <w:rPr>
                <w:i/>
              </w:rPr>
              <w:softHyphen/>
            </w:r>
            <w:r w:rsidRPr="007E6E84">
              <w:rPr>
                <w:i/>
              </w:rPr>
              <w:t>gång</w:t>
            </w:r>
            <w:r>
              <w:rPr>
                <w:i/>
              </w:rPr>
              <w:softHyphen/>
            </w:r>
            <w:r w:rsidRPr="007E6E84">
              <w:rPr>
                <w:i/>
              </w:rPr>
              <w:t>en av det valideringsdatum som avses i artikel 66.5 i förordning (EU) 2017/74</w:t>
            </w:r>
            <w:r>
              <w:rPr>
                <w:i/>
              </w:rPr>
              <w:t>6</w:t>
            </w:r>
            <w:r w:rsidRPr="007E6E84">
              <w:rPr>
                <w:i/>
              </w:rPr>
              <w:t>.</w:t>
            </w:r>
            <w:bookmarkEnd w:id="1046"/>
            <w:bookmarkEnd w:id="1047"/>
            <w:r w:rsidRPr="00911182">
              <w:t xml:space="preserve"> </w:t>
            </w:r>
          </w:p>
        </w:tc>
      </w:tr>
    </w:tbl>
    <w:p w14:paraId="2FC7C2DA" w14:textId="77777777" w:rsidR="008539B5" w:rsidRDefault="008539B5" w:rsidP="008539B5">
      <w:pPr>
        <w:pStyle w:val="Brdtext"/>
        <w:rPr>
          <w:b/>
        </w:rPr>
      </w:pPr>
    </w:p>
    <w:p w14:paraId="1D8AEDA7" w14:textId="77777777" w:rsidR="008539B5" w:rsidRDefault="008539B5" w:rsidP="008539B5">
      <w:pPr>
        <w:pStyle w:val="Brdtext"/>
        <w:jc w:val="center"/>
        <w:rPr>
          <w:b/>
        </w:rPr>
      </w:pPr>
      <w:r w:rsidRPr="00A63535">
        <w:rPr>
          <w:b/>
        </w:rPr>
        <w:t>6 §</w:t>
      </w:r>
    </w:p>
    <w:p w14:paraId="75CBEBF1" w14:textId="77777777" w:rsidR="008539B5" w:rsidRPr="009172CD" w:rsidRDefault="008539B5" w:rsidP="008539B5">
      <w:pPr>
        <w:pStyle w:val="Brdtextmedindrag"/>
        <w:ind w:firstLine="0"/>
      </w:pPr>
      <w:r>
        <w:t xml:space="preserve">Vad som </w:t>
      </w:r>
      <w:r w:rsidRPr="007C0FF1">
        <w:t>anges</w:t>
      </w:r>
      <w:r>
        <w:t xml:space="preserve"> </w:t>
      </w:r>
      <w:r w:rsidRPr="000E2F71">
        <w:t>i 7–11 §§ lagen (2003:460) om etik</w:t>
      </w:r>
      <w:r>
        <w:softHyphen/>
      </w:r>
      <w:r w:rsidRPr="000E2F71">
        <w:t>pröv</w:t>
      </w:r>
      <w:r>
        <w:softHyphen/>
      </w:r>
      <w:r w:rsidRPr="000E2F71">
        <w:t>ning av forsk</w:t>
      </w:r>
      <w:r>
        <w:softHyphen/>
      </w:r>
      <w:r w:rsidRPr="000E2F71">
        <w:t>ning som avser män</w:t>
      </w:r>
      <w:r w:rsidRPr="000E2F71">
        <w:softHyphen/>
        <w:t>niskor</w:t>
      </w:r>
      <w:r>
        <w:t xml:space="preserve"> ska ligga till grund för be</w:t>
      </w:r>
      <w:r>
        <w:softHyphen/>
        <w:t>dömning</w:t>
      </w:r>
      <w:r>
        <w:softHyphen/>
        <w:t>en vid granskning enligt 4 och 5 §§.</w:t>
      </w:r>
    </w:p>
    <w:tbl>
      <w:tblPr>
        <w:tblW w:w="5000" w:type="pct"/>
        <w:tblLook w:val="0000" w:firstRow="0" w:lastRow="0" w:firstColumn="0" w:lastColumn="0" w:noHBand="0" w:noVBand="0"/>
      </w:tblPr>
      <w:tblGrid>
        <w:gridCol w:w="2948"/>
        <w:gridCol w:w="2949"/>
      </w:tblGrid>
      <w:tr w:rsidR="008539B5" w14:paraId="674AD64F" w14:textId="77777777" w:rsidTr="008539B5">
        <w:tc>
          <w:tcPr>
            <w:tcW w:w="2500" w:type="pct"/>
            <w:shd w:val="clear" w:color="auto" w:fill="auto"/>
            <w:tcMar>
              <w:left w:w="0" w:type="dxa"/>
            </w:tcMar>
          </w:tcPr>
          <w:p w14:paraId="2B27794F" w14:textId="77777777" w:rsidR="008539B5" w:rsidRDefault="008539B5" w:rsidP="008539B5">
            <w:pPr>
              <w:pStyle w:val="Brdtextmedindrag"/>
              <w:keepNext/>
            </w:pPr>
            <w:r w:rsidRPr="00DE6A10">
              <w:t>Vid etisk granskning av en an</w:t>
            </w:r>
            <w:r>
              <w:softHyphen/>
            </w:r>
            <w:r w:rsidRPr="00DE6A10">
              <w:t>sökan om tillstånd att genom</w:t>
            </w:r>
            <w:r>
              <w:softHyphen/>
            </w:r>
            <w:r w:rsidRPr="00DE6A10">
              <w:t xml:space="preserve">föra en klinisk prövning eller </w:t>
            </w:r>
            <w:r>
              <w:t xml:space="preserve">en </w:t>
            </w:r>
            <w:r w:rsidRPr="00DE6A10">
              <w:t>an</w:t>
            </w:r>
            <w:r>
              <w:softHyphen/>
            </w:r>
            <w:r w:rsidRPr="00DE6A10">
              <w:t>mälan av en klinisk prövning</w:t>
            </w:r>
            <w:r>
              <w:t xml:space="preserve"> </w:t>
            </w:r>
            <w:r w:rsidRPr="00DE6A10">
              <w:t>ska 25</w:t>
            </w:r>
            <w:r>
              <w:t>–28 §</w:t>
            </w:r>
            <w:r w:rsidRPr="00DE6A10">
              <w:t>§ lagen om etikpröv</w:t>
            </w:r>
            <w:r>
              <w:t>ning av forskning som avser män</w:t>
            </w:r>
            <w:r w:rsidRPr="00DE6A10">
              <w:t xml:space="preserve">niskor tillämpas. </w:t>
            </w:r>
          </w:p>
        </w:tc>
        <w:tc>
          <w:tcPr>
            <w:tcW w:w="2500" w:type="pct"/>
            <w:shd w:val="clear" w:color="auto" w:fill="auto"/>
            <w:tcMar>
              <w:right w:w="0" w:type="dxa"/>
            </w:tcMar>
          </w:tcPr>
          <w:p w14:paraId="24658FD0" w14:textId="77777777" w:rsidR="008539B5" w:rsidRDefault="008539B5" w:rsidP="008539B5">
            <w:pPr>
              <w:pStyle w:val="Brdtextmedindrag"/>
              <w:keepNext/>
            </w:pPr>
            <w:r w:rsidRPr="000E2F71">
              <w:t>Vid etisk granskning av en an</w:t>
            </w:r>
            <w:r>
              <w:softHyphen/>
            </w:r>
            <w:r w:rsidRPr="000E2F71">
              <w:t xml:space="preserve">sökan om tillstånd att </w:t>
            </w:r>
            <w:r>
              <w:t>genom</w:t>
            </w:r>
            <w:r>
              <w:softHyphen/>
            </w:r>
            <w:r w:rsidRPr="000E2F71">
              <w:t xml:space="preserve">föra </w:t>
            </w:r>
            <w:r>
              <w:t xml:space="preserve">en </w:t>
            </w:r>
            <w:r w:rsidRPr="000E2F71">
              <w:t>klinisk pröv</w:t>
            </w:r>
            <w:r>
              <w:softHyphen/>
            </w:r>
            <w:r w:rsidRPr="000E2F71">
              <w:t xml:space="preserve">ning </w:t>
            </w:r>
            <w:r w:rsidRPr="00D95276">
              <w:rPr>
                <w:i/>
              </w:rPr>
              <w:t>eller</w:t>
            </w:r>
            <w:r>
              <w:t xml:space="preserve"> </w:t>
            </w:r>
            <w:r w:rsidRPr="00A63535">
              <w:rPr>
                <w:i/>
              </w:rPr>
              <w:t>en prestandastudie</w:t>
            </w:r>
            <w:r>
              <w:t xml:space="preserve"> eller en anmälan av en klinisk prövning </w:t>
            </w:r>
            <w:r w:rsidRPr="00D95276">
              <w:rPr>
                <w:i/>
              </w:rPr>
              <w:t>eller</w:t>
            </w:r>
            <w:r>
              <w:t xml:space="preserve"> </w:t>
            </w:r>
            <w:r w:rsidRPr="00A63535">
              <w:rPr>
                <w:i/>
              </w:rPr>
              <w:t>en pre</w:t>
            </w:r>
            <w:r>
              <w:rPr>
                <w:i/>
              </w:rPr>
              <w:softHyphen/>
            </w:r>
            <w:r w:rsidRPr="00A63535">
              <w:rPr>
                <w:i/>
              </w:rPr>
              <w:t>standastudie</w:t>
            </w:r>
            <w:r>
              <w:t xml:space="preserve"> ska 25–28 §§</w:t>
            </w:r>
            <w:r w:rsidRPr="000E2F71">
              <w:t xml:space="preserve"> lagen om etikprövning av forskning som avser män</w:t>
            </w:r>
            <w:r>
              <w:t>ni</w:t>
            </w:r>
            <w:r>
              <w:softHyphen/>
              <w:t>skor tilläm</w:t>
            </w:r>
            <w:r w:rsidRPr="000E2F71">
              <w:t xml:space="preserve">pas. </w:t>
            </w:r>
          </w:p>
        </w:tc>
      </w:tr>
    </w:tbl>
    <w:p w14:paraId="3D0C73EF" w14:textId="77777777" w:rsidR="008539B5" w:rsidRDefault="008539B5" w:rsidP="008539B5">
      <w:pPr>
        <w:pStyle w:val="Slutstreck"/>
        <w:keepNext/>
      </w:pPr>
      <w:r w:rsidRPr="00660EEA">
        <w:t>                      </w:t>
      </w:r>
    </w:p>
    <w:p w14:paraId="21C86C7F" w14:textId="77777777" w:rsidR="008539B5" w:rsidRDefault="008539B5" w:rsidP="008539B5">
      <w:pPr>
        <w:pStyle w:val="Brdtextmedindrag"/>
      </w:pPr>
      <w:r w:rsidRPr="00C908C3">
        <w:t>Denna lag träder i kraft den 26 maj 2022</w:t>
      </w:r>
      <w:r>
        <w:t>.</w:t>
      </w:r>
    </w:p>
    <w:p w14:paraId="20F7015B" w14:textId="77777777" w:rsidR="008539B5" w:rsidRPr="00DE7A0F" w:rsidRDefault="008539B5" w:rsidP="008539B5">
      <w:pPr>
        <w:pStyle w:val="Brdtextmedindrag"/>
      </w:pPr>
    </w:p>
    <w:p w14:paraId="3EFBC2E5" w14:textId="77777777" w:rsidR="008539B5" w:rsidRDefault="008539B5" w:rsidP="008539B5">
      <w:pPr>
        <w:pStyle w:val="Slutstreck"/>
        <w:spacing w:after="0"/>
      </w:pPr>
    </w:p>
    <w:p w14:paraId="2374B900" w14:textId="77777777" w:rsidR="008539B5" w:rsidRDefault="008539B5" w:rsidP="008539B5">
      <w:pPr>
        <w:pStyle w:val="Rubrik2"/>
        <w:spacing w:before="0"/>
        <w:sectPr w:rsidR="008539B5" w:rsidSect="008539B5">
          <w:headerReference w:type="even" r:id="rId484"/>
          <w:headerReference w:type="default" r:id="rId485"/>
          <w:footerReference w:type="even" r:id="rId486"/>
          <w:footerReference w:type="default" r:id="rId487"/>
          <w:footerReference w:type="first" r:id="rId488"/>
          <w:pgSz w:w="9356" w:h="13721" w:code="9"/>
          <w:pgMar w:top="794" w:right="2438" w:bottom="1191" w:left="1021" w:header="0" w:footer="709" w:gutter="0"/>
          <w:cols w:space="708"/>
          <w:docGrid w:linePitch="360"/>
        </w:sectPr>
      </w:pPr>
      <w:bookmarkStart w:id="1048" w:name="_Toc65132607"/>
      <w:bookmarkStart w:id="1049" w:name="_Hlk20925824"/>
      <w:bookmarkStart w:id="1050" w:name="_Hlk8045810"/>
    </w:p>
    <w:p w14:paraId="0B9A7408" w14:textId="58C138F2" w:rsidR="008539B5" w:rsidRPr="0047042D" w:rsidRDefault="008539B5" w:rsidP="008539B5">
      <w:pPr>
        <w:pStyle w:val="Rubrik2utannumrering"/>
        <w:spacing w:before="0"/>
      </w:pPr>
      <w:r>
        <w:t>1.6</w:t>
      </w:r>
      <w:r>
        <w:tab/>
      </w:r>
      <w:r w:rsidRPr="0047042D">
        <w:t>Förslag till lag om ändring i lagen (2018:1273) om ändring i lagen (2002:297) om biobanker i hälso- och sjukvården m.m.</w:t>
      </w:r>
      <w:bookmarkEnd w:id="1048"/>
    </w:p>
    <w:p w14:paraId="3F61FED8" w14:textId="77777777" w:rsidR="008539B5" w:rsidRDefault="008539B5" w:rsidP="008539B5">
      <w:pPr>
        <w:pStyle w:val="Brdtextmedindrag"/>
        <w:ind w:firstLine="0"/>
      </w:pPr>
      <w:r w:rsidRPr="00506881">
        <w:t>Härigenom föreskrivs att 1</w:t>
      </w:r>
      <w:r>
        <w:t> </w:t>
      </w:r>
      <w:r w:rsidRPr="00506881">
        <w:t>kap. 5</w:t>
      </w:r>
      <w:r>
        <w:t> </w:t>
      </w:r>
      <w:r w:rsidRPr="00506881">
        <w:t>§ och rubriken närmast före 1</w:t>
      </w:r>
      <w:r>
        <w:t> </w:t>
      </w:r>
      <w:r w:rsidRPr="00506881">
        <w:t>kap. 5</w:t>
      </w:r>
      <w:r>
        <w:t> </w:t>
      </w:r>
      <w:r w:rsidRPr="00506881">
        <w:t>§ i lydelsen enligt lagen (2018:1273) om ändring i lagen (2002:297) om biobanker i hälso- och sjukvården m.m. ska utgå.</w:t>
      </w:r>
      <w:r>
        <w:t xml:space="preserve"> </w:t>
      </w:r>
    </w:p>
    <w:p w14:paraId="2D7A7731" w14:textId="77777777" w:rsidR="008539B5" w:rsidRDefault="008539B5" w:rsidP="008539B5">
      <w:pPr>
        <w:pStyle w:val="Brdtextmedindrag"/>
        <w:ind w:firstLine="0"/>
      </w:pPr>
    </w:p>
    <w:p w14:paraId="4E3B5AA8" w14:textId="77777777" w:rsidR="008539B5" w:rsidRDefault="008539B5" w:rsidP="008539B5">
      <w:pPr>
        <w:pStyle w:val="Brdtextmedindrag"/>
        <w:ind w:firstLine="0"/>
      </w:pPr>
    </w:p>
    <w:p w14:paraId="6F421319" w14:textId="77777777" w:rsidR="008539B5" w:rsidRDefault="008539B5" w:rsidP="008539B5">
      <w:pPr>
        <w:pStyle w:val="Rubrik2"/>
        <w:spacing w:before="0"/>
        <w:sectPr w:rsidR="008539B5" w:rsidSect="008539B5">
          <w:headerReference w:type="even" r:id="rId489"/>
          <w:headerReference w:type="default" r:id="rId490"/>
          <w:footerReference w:type="even" r:id="rId491"/>
          <w:footerReference w:type="default" r:id="rId492"/>
          <w:footerReference w:type="first" r:id="rId493"/>
          <w:pgSz w:w="9356" w:h="13721" w:code="9"/>
          <w:pgMar w:top="794" w:right="2438" w:bottom="1191" w:left="1021" w:header="0" w:footer="709" w:gutter="0"/>
          <w:cols w:space="708"/>
          <w:docGrid w:linePitch="360"/>
        </w:sectPr>
      </w:pPr>
      <w:bookmarkStart w:id="1051" w:name="_Toc65132608"/>
      <w:bookmarkStart w:id="1052" w:name="_Hlk20987602"/>
      <w:bookmarkEnd w:id="1049"/>
    </w:p>
    <w:p w14:paraId="020AA7E2" w14:textId="650277B9" w:rsidR="008539B5" w:rsidRPr="0047042D" w:rsidRDefault="008539B5" w:rsidP="008539B5">
      <w:pPr>
        <w:pStyle w:val="Rubrik2utannumrering"/>
        <w:spacing w:before="0"/>
      </w:pPr>
      <w:r>
        <w:t>1.7</w:t>
      </w:r>
      <w:r>
        <w:tab/>
      </w:r>
      <w:r w:rsidRPr="0047042D">
        <w:t>Förslag till lag om ändring i lagen (2002:297) om biobanker i hälso- och sjukvården m.m.</w:t>
      </w:r>
      <w:bookmarkEnd w:id="1051"/>
    </w:p>
    <w:bookmarkEnd w:id="1050"/>
    <w:bookmarkEnd w:id="1052"/>
    <w:p w14:paraId="6DD74A23" w14:textId="77777777" w:rsidR="008539B5" w:rsidRDefault="008539B5" w:rsidP="008539B5">
      <w:pPr>
        <w:pStyle w:val="Brdtextmedindrag"/>
        <w:ind w:firstLine="0"/>
      </w:pPr>
      <w:r>
        <w:t xml:space="preserve">Härigenom föreskrivs att det i lagen </w:t>
      </w:r>
      <w:r w:rsidRPr="00140647">
        <w:t>(2002:297) om biobanker i hälso- och sjukvården m.m.</w:t>
      </w:r>
      <w:r>
        <w:t xml:space="preserve"> ska införas en ny paragraf, 1 kap. 5 §, och närmast före 1 kap. 5 § en ny rubrik av följande lydelse. </w:t>
      </w:r>
    </w:p>
    <w:p w14:paraId="77441407" w14:textId="77777777" w:rsidR="008539B5" w:rsidRDefault="008539B5" w:rsidP="008539B5">
      <w:pPr>
        <w:pStyle w:val="Brdtextmedindrag"/>
        <w:ind w:firstLine="0"/>
      </w:pPr>
    </w:p>
    <w:p w14:paraId="09C1564B"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71CBA039" w14:textId="77777777" w:rsidTr="008539B5">
        <w:tc>
          <w:tcPr>
            <w:tcW w:w="2500" w:type="pct"/>
            <w:shd w:val="clear" w:color="auto" w:fill="auto"/>
            <w:tcMar>
              <w:left w:w="0" w:type="dxa"/>
            </w:tcMar>
          </w:tcPr>
          <w:p w14:paraId="59183790" w14:textId="77777777" w:rsidR="008539B5" w:rsidRPr="0049408E" w:rsidRDefault="008539B5" w:rsidP="008539B5">
            <w:pPr>
              <w:pStyle w:val="Brdtext"/>
              <w:rPr>
                <w:i/>
              </w:rPr>
            </w:pPr>
            <w:r>
              <w:rPr>
                <w:i/>
              </w:rPr>
              <w:t>Nuvarande lydelse</w:t>
            </w:r>
          </w:p>
        </w:tc>
        <w:tc>
          <w:tcPr>
            <w:tcW w:w="2500" w:type="pct"/>
            <w:shd w:val="clear" w:color="auto" w:fill="auto"/>
            <w:tcMar>
              <w:right w:w="0" w:type="dxa"/>
            </w:tcMar>
          </w:tcPr>
          <w:p w14:paraId="1118719F" w14:textId="77777777" w:rsidR="008539B5" w:rsidRPr="0049408E" w:rsidRDefault="008539B5" w:rsidP="008539B5">
            <w:pPr>
              <w:pStyle w:val="Brdtext"/>
              <w:rPr>
                <w:i/>
              </w:rPr>
            </w:pPr>
            <w:r w:rsidRPr="0049408E">
              <w:rPr>
                <w:i/>
              </w:rPr>
              <w:t>Föreslagen lydelse</w:t>
            </w:r>
          </w:p>
        </w:tc>
      </w:tr>
    </w:tbl>
    <w:p w14:paraId="2BCEA524" w14:textId="77777777" w:rsidR="008539B5" w:rsidRDefault="008539B5" w:rsidP="008539B5">
      <w:pPr>
        <w:pStyle w:val="Rubrik3utannumrering"/>
        <w:spacing w:before="240" w:after="0"/>
        <w:jc w:val="center"/>
      </w:pPr>
      <w:r>
        <w:t>1 kap.</w:t>
      </w:r>
    </w:p>
    <w:tbl>
      <w:tblPr>
        <w:tblW w:w="5000" w:type="pct"/>
        <w:tblLook w:val="0000" w:firstRow="0" w:lastRow="0" w:firstColumn="0" w:lastColumn="0" w:noHBand="0" w:noVBand="0"/>
      </w:tblPr>
      <w:tblGrid>
        <w:gridCol w:w="2948"/>
        <w:gridCol w:w="2949"/>
      </w:tblGrid>
      <w:tr w:rsidR="008539B5" w14:paraId="4B10D9A7" w14:textId="77777777" w:rsidTr="008539B5">
        <w:tc>
          <w:tcPr>
            <w:tcW w:w="2500" w:type="pct"/>
            <w:shd w:val="clear" w:color="auto" w:fill="auto"/>
            <w:tcMar>
              <w:left w:w="0" w:type="dxa"/>
            </w:tcMar>
          </w:tcPr>
          <w:p w14:paraId="31A2286D" w14:textId="77777777" w:rsidR="008539B5" w:rsidRDefault="008539B5" w:rsidP="008539B5">
            <w:pPr>
              <w:pStyle w:val="Brdtextmedindrag"/>
            </w:pPr>
            <w:bookmarkStart w:id="1053" w:name="_Hlk20987586"/>
          </w:p>
        </w:tc>
        <w:tc>
          <w:tcPr>
            <w:tcW w:w="2500" w:type="pct"/>
            <w:shd w:val="clear" w:color="auto" w:fill="auto"/>
            <w:tcMar>
              <w:right w:w="0" w:type="dxa"/>
            </w:tcMar>
          </w:tcPr>
          <w:p w14:paraId="34F5A8FA" w14:textId="77777777" w:rsidR="008539B5" w:rsidRDefault="008539B5" w:rsidP="008539B5">
            <w:pPr>
              <w:pStyle w:val="Rubrik4utannumrering"/>
              <w:spacing w:before="120"/>
              <w:rPr>
                <w:i/>
              </w:rPr>
            </w:pPr>
            <w:r w:rsidRPr="00A476EA">
              <w:rPr>
                <w:i/>
              </w:rPr>
              <w:t>Tystnadsplikt i vissa fall</w:t>
            </w:r>
          </w:p>
          <w:p w14:paraId="4F604E52" w14:textId="77777777" w:rsidR="008539B5" w:rsidRPr="00847657" w:rsidRDefault="008539B5" w:rsidP="008539B5">
            <w:pPr>
              <w:pStyle w:val="Brdtextmedindrag"/>
              <w:ind w:firstLine="0"/>
              <w:rPr>
                <w:b/>
                <w:i/>
              </w:rPr>
            </w:pPr>
            <w:r w:rsidRPr="00847657">
              <w:rPr>
                <w:b/>
                <w:i/>
              </w:rPr>
              <w:t>5 § </w:t>
            </w:r>
          </w:p>
          <w:p w14:paraId="3CA96EEA" w14:textId="77777777" w:rsidR="008539B5" w:rsidRPr="007C0FF1" w:rsidRDefault="008539B5" w:rsidP="008539B5">
            <w:pPr>
              <w:pStyle w:val="Brdtextmedindrag"/>
              <w:ind w:firstLine="0"/>
              <w:rPr>
                <w:i/>
              </w:rPr>
            </w:pPr>
            <w:r w:rsidRPr="007C0FF1">
              <w:rPr>
                <w:i/>
              </w:rPr>
              <w:t>Den som är eller har varit an</w:t>
            </w:r>
            <w:r w:rsidRPr="007C0FF1">
              <w:rPr>
                <w:i/>
              </w:rPr>
              <w:softHyphen/>
              <w:t>ställd eller uppdragstagare vid en bio</w:t>
            </w:r>
            <w:r w:rsidRPr="007C0FF1">
              <w:rPr>
                <w:i/>
              </w:rPr>
              <w:softHyphen/>
              <w:t>bank som inrättats i enskild verk</w:t>
            </w:r>
            <w:r w:rsidRPr="007C0FF1">
              <w:rPr>
                <w:i/>
              </w:rPr>
              <w:softHyphen/>
              <w:t>samhet får inte obehörigen röja eller utnyttja uppgifter i en an</w:t>
            </w:r>
            <w:r w:rsidRPr="007C0FF1">
              <w:rPr>
                <w:i/>
              </w:rPr>
              <w:softHyphen/>
              <w:t>sökan eller anmälan om klinisk pröv</w:t>
            </w:r>
            <w:r w:rsidRPr="007C0FF1">
              <w:rPr>
                <w:i/>
              </w:rPr>
              <w:softHyphen/>
              <w:t>ning enligt Europa</w:t>
            </w:r>
            <w:r w:rsidRPr="007C0FF1">
              <w:rPr>
                <w:i/>
              </w:rPr>
              <w:softHyphen/>
              <w:t>parlament</w:t>
            </w:r>
            <w:r w:rsidRPr="007C0FF1">
              <w:rPr>
                <w:i/>
              </w:rPr>
              <w:softHyphen/>
              <w:t>ets och rådets för</w:t>
            </w:r>
            <w:r w:rsidRPr="007C0FF1">
              <w:rPr>
                <w:i/>
              </w:rPr>
              <w:softHyphen/>
              <w:t>ord</w:t>
            </w:r>
            <w:r>
              <w:rPr>
                <w:i/>
              </w:rPr>
              <w:softHyphen/>
            </w:r>
            <w:r w:rsidRPr="007C0FF1">
              <w:rPr>
                <w:i/>
              </w:rPr>
              <w:t>ning (EU) 2017/745 av den 5 april 2017 om med</w:t>
            </w:r>
            <w:r w:rsidRPr="007C0FF1">
              <w:rPr>
                <w:i/>
              </w:rPr>
              <w:softHyphen/>
              <w:t>ic</w:t>
            </w:r>
            <w:r w:rsidRPr="007C0FF1">
              <w:rPr>
                <w:i/>
              </w:rPr>
              <w:softHyphen/>
              <w:t>intek</w:t>
            </w:r>
            <w:r w:rsidRPr="007C0FF1">
              <w:rPr>
                <w:i/>
              </w:rPr>
              <w:softHyphen/>
              <w:t>ni</w:t>
            </w:r>
            <w:r w:rsidRPr="007C0FF1">
              <w:rPr>
                <w:i/>
              </w:rPr>
              <w:softHyphen/>
              <w:t>ska pro</w:t>
            </w:r>
            <w:r w:rsidRPr="007C0FF1">
              <w:rPr>
                <w:i/>
              </w:rPr>
              <w:softHyphen/>
              <w:t>dukt</w:t>
            </w:r>
            <w:r w:rsidRPr="007C0FF1">
              <w:rPr>
                <w:i/>
              </w:rPr>
              <w:softHyphen/>
              <w:t>er, om ändring av direk</w:t>
            </w:r>
            <w:r w:rsidRPr="007C0FF1">
              <w:rPr>
                <w:i/>
              </w:rPr>
              <w:softHyphen/>
              <w:t>tiv 2001/83/EG, för</w:t>
            </w:r>
            <w:r>
              <w:rPr>
                <w:i/>
              </w:rPr>
              <w:softHyphen/>
            </w:r>
            <w:r w:rsidRPr="007C0FF1">
              <w:rPr>
                <w:i/>
              </w:rPr>
              <w:t>ordning (EG) nr 178/2002 och för</w:t>
            </w:r>
            <w:r w:rsidRPr="007C0FF1">
              <w:rPr>
                <w:i/>
              </w:rPr>
              <w:softHyphen/>
              <w:t>ord</w:t>
            </w:r>
            <w:r w:rsidRPr="007C0FF1">
              <w:rPr>
                <w:i/>
              </w:rPr>
              <w:softHyphen/>
              <w:t>ning (EG) nr 1223/2009 och om upp</w:t>
            </w:r>
            <w:r w:rsidRPr="007C0FF1">
              <w:rPr>
                <w:i/>
              </w:rPr>
              <w:softHyphen/>
              <w:t>häv</w:t>
            </w:r>
            <w:r w:rsidRPr="007C0FF1">
              <w:rPr>
                <w:i/>
              </w:rPr>
              <w:softHyphen/>
              <w:t>ande av rådets direktiv 90/385/EEG och 93/42/EEG.</w:t>
            </w:r>
          </w:p>
        </w:tc>
      </w:tr>
      <w:tr w:rsidR="008539B5" w14:paraId="3F681460" w14:textId="77777777" w:rsidTr="008539B5">
        <w:tc>
          <w:tcPr>
            <w:tcW w:w="2500" w:type="pct"/>
            <w:shd w:val="clear" w:color="auto" w:fill="auto"/>
            <w:tcMar>
              <w:left w:w="0" w:type="dxa"/>
            </w:tcMar>
          </w:tcPr>
          <w:p w14:paraId="607AC2EB" w14:textId="77777777" w:rsidR="008539B5" w:rsidRDefault="008539B5" w:rsidP="008539B5">
            <w:pPr>
              <w:pStyle w:val="Brdtextmedindrag"/>
            </w:pPr>
          </w:p>
        </w:tc>
        <w:tc>
          <w:tcPr>
            <w:tcW w:w="2500" w:type="pct"/>
            <w:shd w:val="clear" w:color="auto" w:fill="auto"/>
            <w:tcMar>
              <w:right w:w="0" w:type="dxa"/>
            </w:tcMar>
          </w:tcPr>
          <w:p w14:paraId="609496BF" w14:textId="77777777" w:rsidR="008539B5" w:rsidRPr="008125CC" w:rsidRDefault="008539B5" w:rsidP="008539B5">
            <w:pPr>
              <w:pStyle w:val="Brdtextmedindrag"/>
              <w:rPr>
                <w:i/>
              </w:rPr>
            </w:pPr>
            <w:r w:rsidRPr="008125CC">
              <w:rPr>
                <w:i/>
              </w:rPr>
              <w:t>Som obehörigt röjande anses inte att någon fullgör sådan upp</w:t>
            </w:r>
            <w:r>
              <w:rPr>
                <w:i/>
              </w:rPr>
              <w:softHyphen/>
            </w:r>
            <w:r w:rsidRPr="008125CC">
              <w:rPr>
                <w:i/>
              </w:rPr>
              <w:t>gifts</w:t>
            </w:r>
            <w:r>
              <w:rPr>
                <w:i/>
              </w:rPr>
              <w:softHyphen/>
            </w:r>
            <w:r w:rsidRPr="008125CC">
              <w:rPr>
                <w:i/>
              </w:rPr>
              <w:t>skyldighet som följer av lag eller för</w:t>
            </w:r>
            <w:r>
              <w:rPr>
                <w:i/>
              </w:rPr>
              <w:softHyphen/>
            </w:r>
            <w:r w:rsidRPr="008125CC">
              <w:rPr>
                <w:i/>
              </w:rPr>
              <w:t>ordning.</w:t>
            </w:r>
          </w:p>
        </w:tc>
      </w:tr>
    </w:tbl>
    <w:bookmarkEnd w:id="1053"/>
    <w:p w14:paraId="16E26B70" w14:textId="77777777" w:rsidR="008539B5" w:rsidRDefault="008539B5" w:rsidP="008539B5">
      <w:pPr>
        <w:pStyle w:val="Slutstreck"/>
      </w:pPr>
      <w:r w:rsidRPr="00660EEA">
        <w:t>                      </w:t>
      </w:r>
    </w:p>
    <w:p w14:paraId="074062E2" w14:textId="77777777" w:rsidR="008539B5" w:rsidRDefault="008539B5" w:rsidP="008539B5">
      <w:pPr>
        <w:pStyle w:val="Brdtextmedindrag"/>
      </w:pPr>
      <w:r>
        <w:t>Denna lag träder i kraft den 26 maj 2021.</w:t>
      </w:r>
    </w:p>
    <w:p w14:paraId="4C1E3E9C" w14:textId="77777777" w:rsidR="008539B5" w:rsidRDefault="008539B5" w:rsidP="008539B5">
      <w:pPr>
        <w:pStyle w:val="Brdtextmedindrag"/>
      </w:pPr>
    </w:p>
    <w:p w14:paraId="30FA184E" w14:textId="77777777" w:rsidR="008539B5" w:rsidRDefault="008539B5" w:rsidP="008539B5">
      <w:pPr>
        <w:spacing w:line="0" w:lineRule="auto"/>
        <w:rPr>
          <w:rFonts w:ascii="OrigGarmnd BT" w:hAnsi="OrigGarmnd BT"/>
        </w:rPr>
      </w:pPr>
    </w:p>
    <w:p w14:paraId="380842F6" w14:textId="77777777" w:rsidR="008539B5" w:rsidRDefault="008539B5" w:rsidP="008539B5">
      <w:pPr>
        <w:pStyle w:val="Rubrik2"/>
        <w:spacing w:before="0"/>
        <w:sectPr w:rsidR="008539B5" w:rsidSect="008539B5">
          <w:headerReference w:type="even" r:id="rId494"/>
          <w:headerReference w:type="default" r:id="rId495"/>
          <w:footerReference w:type="even" r:id="rId496"/>
          <w:footerReference w:type="default" r:id="rId497"/>
          <w:footerReference w:type="first" r:id="rId498"/>
          <w:pgSz w:w="9356" w:h="13721" w:code="9"/>
          <w:pgMar w:top="794" w:right="2438" w:bottom="1191" w:left="1021" w:header="0" w:footer="709" w:gutter="0"/>
          <w:cols w:space="708"/>
          <w:docGrid w:linePitch="360"/>
        </w:sectPr>
      </w:pPr>
      <w:bookmarkStart w:id="1054" w:name="_Hlk20991453"/>
      <w:bookmarkStart w:id="1055" w:name="_Toc65132609"/>
    </w:p>
    <w:p w14:paraId="058348FF" w14:textId="2559B329" w:rsidR="008539B5" w:rsidRPr="0047042D" w:rsidRDefault="008539B5" w:rsidP="008539B5">
      <w:pPr>
        <w:pStyle w:val="Rubrik2utannumrering"/>
        <w:spacing w:before="0"/>
      </w:pPr>
      <w:r>
        <w:t>1.8</w:t>
      </w:r>
      <w:r>
        <w:tab/>
      </w:r>
      <w:r w:rsidRPr="0047042D">
        <w:t>Förslag till lag om ändring i lagen (2002:297) om biobanker i hälso- och sjukvården m.m.</w:t>
      </w:r>
      <w:bookmarkEnd w:id="1054"/>
      <w:bookmarkEnd w:id="1055"/>
    </w:p>
    <w:p w14:paraId="18941E41" w14:textId="77777777" w:rsidR="008539B5" w:rsidRDefault="008539B5" w:rsidP="008539B5">
      <w:pPr>
        <w:pStyle w:val="Brdtextmedindrag"/>
        <w:ind w:firstLine="0"/>
      </w:pPr>
      <w:r>
        <w:t xml:space="preserve">Härigenom föreskrivs att 1 kap. 5 § lagen </w:t>
      </w:r>
      <w:r w:rsidRPr="00140647">
        <w:t>(2002:297) om biobanker i hälso- och sjukvården m.m.</w:t>
      </w:r>
      <w:r>
        <w:t xml:space="preserve"> ska ha följande lydelse. </w:t>
      </w:r>
    </w:p>
    <w:p w14:paraId="05595F43"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00690D28" w14:textId="77777777" w:rsidTr="008539B5">
        <w:tc>
          <w:tcPr>
            <w:tcW w:w="2500" w:type="pct"/>
            <w:shd w:val="clear" w:color="auto" w:fill="auto"/>
            <w:tcMar>
              <w:left w:w="0" w:type="dxa"/>
            </w:tcMar>
          </w:tcPr>
          <w:p w14:paraId="50A830EE" w14:textId="77777777" w:rsidR="008539B5" w:rsidRPr="0049408E" w:rsidRDefault="008539B5" w:rsidP="008539B5">
            <w:pPr>
              <w:pStyle w:val="Brdtext"/>
              <w:rPr>
                <w:i/>
              </w:rPr>
            </w:pPr>
            <w:r>
              <w:rPr>
                <w:i/>
              </w:rPr>
              <w:t>L</w:t>
            </w:r>
            <w:r w:rsidRPr="0049408E">
              <w:rPr>
                <w:i/>
              </w:rPr>
              <w:t>ydelse</w:t>
            </w:r>
            <w:r>
              <w:rPr>
                <w:i/>
              </w:rPr>
              <w:t xml:space="preserve"> enligt avsnitt 2.7</w:t>
            </w:r>
          </w:p>
        </w:tc>
        <w:tc>
          <w:tcPr>
            <w:tcW w:w="2500" w:type="pct"/>
            <w:shd w:val="clear" w:color="auto" w:fill="auto"/>
            <w:tcMar>
              <w:right w:w="0" w:type="dxa"/>
            </w:tcMar>
          </w:tcPr>
          <w:p w14:paraId="5F69FF03" w14:textId="77777777" w:rsidR="008539B5" w:rsidRPr="0049408E" w:rsidRDefault="008539B5" w:rsidP="008539B5">
            <w:pPr>
              <w:pStyle w:val="Brdtext"/>
              <w:rPr>
                <w:i/>
              </w:rPr>
            </w:pPr>
            <w:r w:rsidRPr="0049408E">
              <w:rPr>
                <w:i/>
              </w:rPr>
              <w:t>Föreslagen lydelse</w:t>
            </w:r>
          </w:p>
        </w:tc>
      </w:tr>
    </w:tbl>
    <w:p w14:paraId="592A5CB2" w14:textId="77777777" w:rsidR="008539B5" w:rsidRDefault="008539B5" w:rsidP="008539B5">
      <w:pPr>
        <w:pStyle w:val="Rubrik3utannumrering"/>
        <w:spacing w:before="240" w:after="0"/>
        <w:jc w:val="center"/>
      </w:pPr>
      <w:r>
        <w:t>1 kap.</w:t>
      </w:r>
    </w:p>
    <w:p w14:paraId="4932F61A" w14:textId="77777777" w:rsidR="008539B5" w:rsidRPr="00140647" w:rsidRDefault="008539B5" w:rsidP="008539B5">
      <w:pPr>
        <w:pStyle w:val="Brdtext"/>
        <w:jc w:val="center"/>
        <w:rPr>
          <w:b/>
        </w:rPr>
      </w:pPr>
      <w:r w:rsidRPr="00140647">
        <w:rPr>
          <w:b/>
        </w:rPr>
        <w:t>5 §</w:t>
      </w:r>
      <w:r w:rsidRPr="00544DDE">
        <w:rPr>
          <w:rStyle w:val="Fotnotsreferens"/>
          <w:bCs/>
        </w:rPr>
        <w:footnoteReference w:id="40"/>
      </w:r>
    </w:p>
    <w:tbl>
      <w:tblPr>
        <w:tblW w:w="5000" w:type="pct"/>
        <w:tblLook w:val="0000" w:firstRow="0" w:lastRow="0" w:firstColumn="0" w:lastColumn="0" w:noHBand="0" w:noVBand="0"/>
      </w:tblPr>
      <w:tblGrid>
        <w:gridCol w:w="2948"/>
        <w:gridCol w:w="2949"/>
      </w:tblGrid>
      <w:tr w:rsidR="008539B5" w14:paraId="2C1944CA" w14:textId="77777777" w:rsidTr="008539B5">
        <w:tc>
          <w:tcPr>
            <w:tcW w:w="2500" w:type="pct"/>
            <w:shd w:val="clear" w:color="auto" w:fill="auto"/>
            <w:tcMar>
              <w:left w:w="0" w:type="dxa"/>
            </w:tcMar>
          </w:tcPr>
          <w:p w14:paraId="431818B7" w14:textId="77777777" w:rsidR="008539B5" w:rsidRDefault="008539B5" w:rsidP="008539B5">
            <w:pPr>
              <w:pStyle w:val="Brdtextmedindrag"/>
              <w:ind w:firstLine="0"/>
            </w:pPr>
            <w:r>
              <w:t>Den som är eller har varit anställd eller uppdragstagare vid en bio</w:t>
            </w:r>
            <w:r>
              <w:softHyphen/>
              <w:t>bank som inrättats i en</w:t>
            </w:r>
            <w:r>
              <w:softHyphen/>
              <w:t>skild verk</w:t>
            </w:r>
            <w:r>
              <w:softHyphen/>
              <w:t>samhet får inte obe</w:t>
            </w:r>
            <w:r>
              <w:softHyphen/>
              <w:t>hörigen röja eller utnyttja upp</w:t>
            </w:r>
            <w:r>
              <w:softHyphen/>
              <w:t>gift</w:t>
            </w:r>
            <w:r>
              <w:softHyphen/>
              <w:t>er i en an</w:t>
            </w:r>
            <w:r>
              <w:softHyphen/>
              <w:t>sökan eller anmälan om klinisk prövning enligt Europa</w:t>
            </w:r>
            <w:r>
              <w:softHyphen/>
              <w:t>parla</w:t>
            </w:r>
            <w:r>
              <w:softHyphen/>
              <w:t>ment</w:t>
            </w:r>
            <w:r>
              <w:softHyphen/>
              <w:t>ets och rådets för</w:t>
            </w:r>
            <w:r>
              <w:softHyphen/>
              <w:t>ordning (EU) 2017/745 av den 5 april 2017 om medicintek</w:t>
            </w:r>
            <w:r>
              <w:softHyphen/>
              <w:t>ni</w:t>
            </w:r>
            <w:r>
              <w:softHyphen/>
              <w:t>ska pro</w:t>
            </w:r>
            <w:r>
              <w:softHyphen/>
              <w:t>dukt</w:t>
            </w:r>
            <w:r>
              <w:softHyphen/>
              <w:t>er, om ändring av direk</w:t>
            </w:r>
            <w:r>
              <w:softHyphen/>
              <w:t>tiv 2001/83/EG, för</w:t>
            </w:r>
            <w:r>
              <w:softHyphen/>
              <w:t>ord</w:t>
            </w:r>
            <w:r>
              <w:softHyphen/>
              <w:t>ning (EG) nr 178/2002 och för</w:t>
            </w:r>
            <w:r>
              <w:softHyphen/>
              <w:t>ord</w:t>
            </w:r>
            <w:r>
              <w:softHyphen/>
              <w:t>ning (EG) nr 1223/2009 och om upp</w:t>
            </w:r>
            <w:r>
              <w:softHyphen/>
              <w:t>häv</w:t>
            </w:r>
            <w:r>
              <w:softHyphen/>
              <w:t>ande av rådets direk</w:t>
            </w:r>
            <w:r>
              <w:softHyphen/>
              <w:t xml:space="preserve">tiv 90/385/EEG och 93/42/EEG. </w:t>
            </w:r>
          </w:p>
        </w:tc>
        <w:tc>
          <w:tcPr>
            <w:tcW w:w="2500" w:type="pct"/>
            <w:shd w:val="clear" w:color="auto" w:fill="auto"/>
            <w:tcMar>
              <w:right w:w="0" w:type="dxa"/>
            </w:tcMar>
          </w:tcPr>
          <w:p w14:paraId="0E78F315" w14:textId="77777777" w:rsidR="008539B5" w:rsidRDefault="008539B5" w:rsidP="008539B5">
            <w:pPr>
              <w:pStyle w:val="Brdtextmedindrag"/>
              <w:ind w:firstLine="0"/>
            </w:pPr>
            <w:bookmarkStart w:id="1056" w:name="_Hlk20991489"/>
            <w:r>
              <w:t>Den som är eller har varit an</w:t>
            </w:r>
            <w:r>
              <w:softHyphen/>
              <w:t>ställd eller uppdragstagare vid en bio</w:t>
            </w:r>
            <w:r>
              <w:softHyphen/>
              <w:t>bank som inrättats i enskild verk</w:t>
            </w:r>
            <w:r>
              <w:softHyphen/>
              <w:t xml:space="preserve">samhet får inte obehörigen röja eller utnyttja uppgifter i </w:t>
            </w:r>
          </w:p>
          <w:p w14:paraId="511234DC" w14:textId="77777777" w:rsidR="008539B5" w:rsidRPr="00140647" w:rsidRDefault="008539B5" w:rsidP="008539B5">
            <w:pPr>
              <w:pStyle w:val="Brdtextmedindrag"/>
              <w:rPr>
                <w:i/>
              </w:rPr>
            </w:pPr>
            <w:r w:rsidRPr="00140647">
              <w:rPr>
                <w:i/>
              </w:rPr>
              <w:t>1</w:t>
            </w:r>
            <w:r w:rsidRPr="00847657">
              <w:rPr>
                <w:i/>
              </w:rPr>
              <w:t>.</w:t>
            </w:r>
            <w:r>
              <w:rPr>
                <w:i/>
              </w:rPr>
              <w:t> </w:t>
            </w:r>
            <w:r w:rsidRPr="00847657">
              <w:rPr>
                <w:i/>
              </w:rPr>
              <w:t>en ansökan om tillstånd till en klinisk läkemedelspröv</w:t>
            </w:r>
            <w:r w:rsidRPr="00847657">
              <w:rPr>
                <w:i/>
              </w:rPr>
              <w:softHyphen/>
              <w:t>ning, eller</w:t>
            </w:r>
            <w:r w:rsidRPr="00140647">
              <w:rPr>
                <w:i/>
              </w:rPr>
              <w:t xml:space="preserve"> </w:t>
            </w:r>
          </w:p>
          <w:p w14:paraId="4282B9A8" w14:textId="77777777" w:rsidR="008539B5" w:rsidRPr="00D525D4" w:rsidRDefault="008539B5" w:rsidP="008539B5">
            <w:pPr>
              <w:pStyle w:val="Brdtextmedindrag"/>
              <w:rPr>
                <w:i/>
              </w:rPr>
            </w:pPr>
            <w:r w:rsidRPr="00140647">
              <w:rPr>
                <w:i/>
              </w:rPr>
              <w:t>2. </w:t>
            </w:r>
            <w:r w:rsidRPr="00847657">
              <w:t>en ansökan eller anmälan om klinisk prövning enligt Europa</w:t>
            </w:r>
            <w:r w:rsidRPr="00847657">
              <w:softHyphen/>
              <w:t>parla</w:t>
            </w:r>
            <w:r>
              <w:softHyphen/>
            </w:r>
            <w:r w:rsidRPr="00847657">
              <w:t>ment</w:t>
            </w:r>
            <w:r>
              <w:softHyphen/>
            </w:r>
            <w:r w:rsidRPr="00847657">
              <w:t>ets och rådets för</w:t>
            </w:r>
            <w:r w:rsidRPr="00847657">
              <w:softHyphen/>
              <w:t>ordning (EU) 2017/745 av den 5 april 2017 om medicintek</w:t>
            </w:r>
            <w:r w:rsidRPr="00847657">
              <w:softHyphen/>
              <w:t>ni</w:t>
            </w:r>
            <w:r w:rsidRPr="00847657">
              <w:softHyphen/>
              <w:t>ska produkter, om änd</w:t>
            </w:r>
            <w:r>
              <w:softHyphen/>
            </w:r>
            <w:r w:rsidRPr="00847657">
              <w:t>ring av direk</w:t>
            </w:r>
            <w:r w:rsidRPr="00847657">
              <w:softHyphen/>
              <w:t>tiv 2001/83/EG, för</w:t>
            </w:r>
            <w:r>
              <w:softHyphen/>
            </w:r>
            <w:r w:rsidRPr="00847657">
              <w:t>ord</w:t>
            </w:r>
            <w:r>
              <w:softHyphen/>
            </w:r>
            <w:r w:rsidRPr="00847657">
              <w:t>ning (EG) nr 178/2002 och för</w:t>
            </w:r>
            <w:r w:rsidRPr="00847657">
              <w:softHyphen/>
              <w:t>ord</w:t>
            </w:r>
            <w:r w:rsidRPr="00847657">
              <w:softHyphen/>
              <w:t>ning (EG) nr 1223/2009 och om upp</w:t>
            </w:r>
            <w:r w:rsidRPr="00847657">
              <w:softHyphen/>
              <w:t>häv</w:t>
            </w:r>
            <w:r>
              <w:softHyphen/>
            </w:r>
            <w:r w:rsidRPr="00847657">
              <w:t>an</w:t>
            </w:r>
            <w:r>
              <w:softHyphen/>
            </w:r>
            <w:r w:rsidRPr="00847657">
              <w:t>de av rådets direk</w:t>
            </w:r>
            <w:r>
              <w:softHyphen/>
            </w:r>
            <w:r w:rsidRPr="00847657">
              <w:t>tiv 90/385/EEG och 93/42/EEG</w:t>
            </w:r>
            <w:r>
              <w:t>.</w:t>
            </w:r>
            <w:bookmarkEnd w:id="1056"/>
          </w:p>
        </w:tc>
      </w:tr>
    </w:tbl>
    <w:p w14:paraId="6070BC4B" w14:textId="77777777" w:rsidR="008539B5" w:rsidRPr="003570B1" w:rsidRDefault="008539B5" w:rsidP="008539B5">
      <w:pPr>
        <w:pStyle w:val="Brdtextmedindrag"/>
      </w:pPr>
      <w:r w:rsidRPr="003570B1">
        <w:t>Som obehörigt röjande anses inte att någon fullgör sådan upp</w:t>
      </w:r>
      <w:r>
        <w:softHyphen/>
      </w:r>
      <w:r w:rsidRPr="003570B1">
        <w:t>giftsskyldighet som följer av lag eller förordning</w:t>
      </w:r>
      <w:r>
        <w:t>.</w:t>
      </w:r>
    </w:p>
    <w:p w14:paraId="5FF46AF3" w14:textId="77777777" w:rsidR="008539B5" w:rsidRDefault="008539B5" w:rsidP="008539B5">
      <w:pPr>
        <w:pStyle w:val="Slutstreck"/>
      </w:pPr>
      <w:r w:rsidRPr="00660EEA">
        <w:t>                      </w:t>
      </w:r>
    </w:p>
    <w:p w14:paraId="3EB7E716" w14:textId="77777777" w:rsidR="008539B5" w:rsidRDefault="008539B5" w:rsidP="008539B5">
      <w:pPr>
        <w:pStyle w:val="Brdtextmedindrag"/>
      </w:pPr>
      <w:bookmarkStart w:id="1057" w:name="_Hlk20995323"/>
      <w:r>
        <w:t>Denna lag träder i kraft den dag som regeringen bestämmer.</w:t>
      </w:r>
      <w:bookmarkEnd w:id="1057"/>
    </w:p>
    <w:p w14:paraId="302905AB" w14:textId="77777777" w:rsidR="008539B5" w:rsidRDefault="008539B5" w:rsidP="008539B5">
      <w:pPr>
        <w:pStyle w:val="Brdtextmedindrag"/>
      </w:pPr>
    </w:p>
    <w:p w14:paraId="341F1D6F" w14:textId="77777777" w:rsidR="008539B5" w:rsidRDefault="008539B5" w:rsidP="008539B5">
      <w:pPr>
        <w:pStyle w:val="Rubrik2"/>
        <w:spacing w:before="0"/>
        <w:sectPr w:rsidR="008539B5" w:rsidSect="008539B5">
          <w:headerReference w:type="even" r:id="rId499"/>
          <w:headerReference w:type="default" r:id="rId500"/>
          <w:footerReference w:type="even" r:id="rId501"/>
          <w:footerReference w:type="default" r:id="rId502"/>
          <w:footerReference w:type="first" r:id="rId503"/>
          <w:footnotePr>
            <w:numRestart w:val="eachSect"/>
          </w:footnotePr>
          <w:pgSz w:w="9356" w:h="13721" w:code="9"/>
          <w:pgMar w:top="794" w:right="2438" w:bottom="1191" w:left="1021" w:header="0" w:footer="709" w:gutter="0"/>
          <w:cols w:space="708"/>
          <w:docGrid w:linePitch="360"/>
        </w:sectPr>
      </w:pPr>
      <w:bookmarkStart w:id="1058" w:name="_Hlk20995519"/>
      <w:bookmarkStart w:id="1059" w:name="_Toc65132610"/>
    </w:p>
    <w:p w14:paraId="006F6368" w14:textId="77A557E6" w:rsidR="008539B5" w:rsidRPr="0047042D" w:rsidRDefault="008539B5" w:rsidP="008539B5">
      <w:pPr>
        <w:pStyle w:val="Rubrik2utannumrering"/>
        <w:spacing w:before="0"/>
      </w:pPr>
      <w:r>
        <w:t>1.9</w:t>
      </w:r>
      <w:r>
        <w:tab/>
      </w:r>
      <w:r w:rsidRPr="0047042D">
        <w:t>Förslag till lag om ändring i lagen (2002:297) om biobanker i hälso- och sjukvården m.m.</w:t>
      </w:r>
      <w:bookmarkEnd w:id="1058"/>
      <w:bookmarkEnd w:id="1059"/>
    </w:p>
    <w:p w14:paraId="4C45498C" w14:textId="77777777" w:rsidR="008539B5" w:rsidRDefault="008539B5" w:rsidP="008539B5">
      <w:pPr>
        <w:pStyle w:val="Brdtextmedindrag"/>
        <w:ind w:firstLine="0"/>
      </w:pPr>
      <w:r>
        <w:t xml:space="preserve">Härigenom föreskrivs att 1 kap. 5 § lagen </w:t>
      </w:r>
      <w:r w:rsidRPr="00140647">
        <w:t>(2002:297) om biobanker i hälso- och sjukvården m.m.</w:t>
      </w:r>
      <w:r>
        <w:t xml:space="preserve"> ska ha följande lydelse. </w:t>
      </w:r>
    </w:p>
    <w:p w14:paraId="1923659E"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38F5EDAF" w14:textId="77777777" w:rsidTr="008539B5">
        <w:tc>
          <w:tcPr>
            <w:tcW w:w="2500" w:type="pct"/>
            <w:shd w:val="clear" w:color="auto" w:fill="auto"/>
            <w:tcMar>
              <w:left w:w="0" w:type="dxa"/>
            </w:tcMar>
          </w:tcPr>
          <w:p w14:paraId="7DFE1099" w14:textId="77777777" w:rsidR="008539B5" w:rsidRPr="0049408E" w:rsidRDefault="008539B5" w:rsidP="008539B5">
            <w:pPr>
              <w:pStyle w:val="Brdtext"/>
              <w:rPr>
                <w:i/>
              </w:rPr>
            </w:pPr>
            <w:r>
              <w:rPr>
                <w:i/>
              </w:rPr>
              <w:t>L</w:t>
            </w:r>
            <w:r w:rsidRPr="0049408E">
              <w:rPr>
                <w:i/>
              </w:rPr>
              <w:t>ydelse</w:t>
            </w:r>
            <w:r>
              <w:rPr>
                <w:i/>
              </w:rPr>
              <w:t xml:space="preserve"> enligt avsnitt 2.8</w:t>
            </w:r>
          </w:p>
        </w:tc>
        <w:tc>
          <w:tcPr>
            <w:tcW w:w="2500" w:type="pct"/>
            <w:shd w:val="clear" w:color="auto" w:fill="auto"/>
            <w:tcMar>
              <w:right w:w="0" w:type="dxa"/>
            </w:tcMar>
          </w:tcPr>
          <w:p w14:paraId="16CFB240" w14:textId="77777777" w:rsidR="008539B5" w:rsidRPr="0049408E" w:rsidRDefault="008539B5" w:rsidP="008539B5">
            <w:pPr>
              <w:pStyle w:val="Brdtext"/>
              <w:rPr>
                <w:i/>
              </w:rPr>
            </w:pPr>
            <w:r w:rsidRPr="0049408E">
              <w:rPr>
                <w:i/>
              </w:rPr>
              <w:t>Föreslagen lydelse</w:t>
            </w:r>
          </w:p>
        </w:tc>
      </w:tr>
    </w:tbl>
    <w:p w14:paraId="4DAC2166" w14:textId="77777777" w:rsidR="008539B5" w:rsidRDefault="008539B5" w:rsidP="008539B5">
      <w:pPr>
        <w:pStyle w:val="Rubrik3utannumrering"/>
        <w:spacing w:before="240" w:after="0"/>
        <w:jc w:val="center"/>
      </w:pPr>
      <w:r>
        <w:t>1 kap.</w:t>
      </w:r>
    </w:p>
    <w:p w14:paraId="5F8A2330" w14:textId="77777777" w:rsidR="008539B5" w:rsidRPr="00140647" w:rsidRDefault="008539B5" w:rsidP="008539B5">
      <w:pPr>
        <w:pStyle w:val="Brdtext"/>
        <w:jc w:val="center"/>
        <w:rPr>
          <w:b/>
        </w:rPr>
      </w:pPr>
      <w:r>
        <w:rPr>
          <w:b/>
        </w:rPr>
        <w:t>5 </w:t>
      </w:r>
      <w:r w:rsidRPr="00140647">
        <w:rPr>
          <w:b/>
        </w:rPr>
        <w:t>§</w:t>
      </w:r>
      <w:r w:rsidRPr="00544DDE">
        <w:rPr>
          <w:rStyle w:val="Fotnotsreferens"/>
          <w:bCs/>
        </w:rPr>
        <w:footnoteReference w:id="41"/>
      </w:r>
      <w:r>
        <w:rPr>
          <w:b/>
        </w:rPr>
        <w:t xml:space="preserve"> </w:t>
      </w:r>
    </w:p>
    <w:p w14:paraId="5174E02C" w14:textId="77777777" w:rsidR="008539B5" w:rsidRPr="00984A38" w:rsidRDefault="008539B5" w:rsidP="008539B5">
      <w:pPr>
        <w:pStyle w:val="Brdtextmedindrag"/>
        <w:ind w:firstLine="0"/>
      </w:pPr>
      <w:r>
        <w:t>Den som är eller har varit an</w:t>
      </w:r>
      <w:r>
        <w:softHyphen/>
        <w:t>ställd eller uppdragstagare vid en bio</w:t>
      </w:r>
      <w:r>
        <w:softHyphen/>
        <w:t>bank som inrättats i en</w:t>
      </w:r>
      <w:r>
        <w:softHyphen/>
        <w:t>skild verk</w:t>
      </w:r>
      <w:r>
        <w:softHyphen/>
        <w:t>samhet får inte obe</w:t>
      </w:r>
      <w:r>
        <w:softHyphen/>
        <w:t>hörigen röja eller utnyttja upp</w:t>
      </w:r>
      <w:r>
        <w:softHyphen/>
        <w:t>gifter i</w:t>
      </w:r>
    </w:p>
    <w:tbl>
      <w:tblPr>
        <w:tblW w:w="5000" w:type="pct"/>
        <w:tblLook w:val="0000" w:firstRow="0" w:lastRow="0" w:firstColumn="0" w:lastColumn="0" w:noHBand="0" w:noVBand="0"/>
      </w:tblPr>
      <w:tblGrid>
        <w:gridCol w:w="2948"/>
        <w:gridCol w:w="2949"/>
      </w:tblGrid>
      <w:tr w:rsidR="008539B5" w14:paraId="564E2ECE" w14:textId="77777777" w:rsidTr="008539B5">
        <w:tc>
          <w:tcPr>
            <w:tcW w:w="2500" w:type="pct"/>
            <w:shd w:val="clear" w:color="auto" w:fill="auto"/>
            <w:tcMar>
              <w:left w:w="0" w:type="dxa"/>
            </w:tcMar>
          </w:tcPr>
          <w:p w14:paraId="0BC8DBDE" w14:textId="77777777" w:rsidR="008539B5" w:rsidRPr="00984A38" w:rsidRDefault="008539B5" w:rsidP="008539B5">
            <w:pPr>
              <w:pStyle w:val="Brdtextmedindrag"/>
            </w:pPr>
            <w:r w:rsidRPr="00984A38">
              <w:t>1. en ansökan om tillstånd till en klinisk läkemedelspröv</w:t>
            </w:r>
            <w:r w:rsidRPr="00984A38">
              <w:softHyphen/>
              <w:t xml:space="preserve">ning, </w:t>
            </w:r>
            <w:r w:rsidRPr="00984A38">
              <w:rPr>
                <w:i/>
              </w:rPr>
              <w:t>eller</w:t>
            </w:r>
            <w:r w:rsidRPr="00984A38">
              <w:t xml:space="preserve"> </w:t>
            </w:r>
          </w:p>
          <w:p w14:paraId="33A78BFF" w14:textId="77777777" w:rsidR="008539B5" w:rsidRDefault="008539B5" w:rsidP="008539B5">
            <w:pPr>
              <w:pStyle w:val="Brdtextmedindrag"/>
            </w:pPr>
            <w:r w:rsidRPr="00984A38">
              <w:t xml:space="preserve">2. en </w:t>
            </w:r>
            <w:r w:rsidRPr="00847657">
              <w:t>ansökan eller anmälan om klinisk prövning enligt Europa</w:t>
            </w:r>
            <w:r w:rsidRPr="00847657">
              <w:softHyphen/>
              <w:t>parlamentets och rådets för</w:t>
            </w:r>
            <w:r w:rsidRPr="00847657">
              <w:softHyphen/>
              <w:t>ordning (EU) 2017/745 av den 5 april 2017 om med</w:t>
            </w:r>
            <w:r w:rsidRPr="00847657">
              <w:softHyphen/>
              <w:t>ic</w:t>
            </w:r>
            <w:r w:rsidRPr="00847657">
              <w:softHyphen/>
              <w:t>intek</w:t>
            </w:r>
            <w:r w:rsidRPr="00847657">
              <w:softHyphen/>
              <w:t>ni</w:t>
            </w:r>
            <w:r w:rsidRPr="00847657">
              <w:softHyphen/>
              <w:t>ska produkter, om ändring av direk</w:t>
            </w:r>
            <w:r w:rsidRPr="00847657">
              <w:softHyphen/>
              <w:t>tiv 2001/83/EG, för</w:t>
            </w:r>
            <w:r>
              <w:softHyphen/>
            </w:r>
            <w:r w:rsidRPr="00847657">
              <w:t>ord</w:t>
            </w:r>
            <w:r>
              <w:softHyphen/>
            </w:r>
            <w:r w:rsidRPr="00847657">
              <w:t>ning (EG) nr 178/2002 och för</w:t>
            </w:r>
            <w:r w:rsidRPr="00847657">
              <w:softHyphen/>
              <w:t>ord</w:t>
            </w:r>
            <w:r w:rsidRPr="00847657">
              <w:softHyphen/>
              <w:t>ning (EG) nr 1223/2009 och om upp</w:t>
            </w:r>
            <w:r w:rsidRPr="00847657">
              <w:softHyphen/>
              <w:t>hävande av rådets direktiv 90/385/EEG och 93/42/EEG</w:t>
            </w:r>
            <w:r>
              <w:t xml:space="preserve">. </w:t>
            </w:r>
          </w:p>
        </w:tc>
        <w:tc>
          <w:tcPr>
            <w:tcW w:w="2500" w:type="pct"/>
            <w:shd w:val="clear" w:color="auto" w:fill="auto"/>
            <w:tcMar>
              <w:right w:w="0" w:type="dxa"/>
            </w:tcMar>
          </w:tcPr>
          <w:p w14:paraId="3DB27FE4" w14:textId="77777777" w:rsidR="008539B5" w:rsidRPr="00140647" w:rsidRDefault="008539B5" w:rsidP="008539B5">
            <w:pPr>
              <w:pStyle w:val="Brdtextmedindrag"/>
              <w:rPr>
                <w:i/>
              </w:rPr>
            </w:pPr>
            <w:bookmarkStart w:id="1060" w:name="_Hlk20995551"/>
            <w:r w:rsidRPr="00984A38">
              <w:t>1.</w:t>
            </w:r>
            <w:r>
              <w:t> en ansökan om tillstånd till en klinisk läkemedelspröv</w:t>
            </w:r>
            <w:r>
              <w:softHyphen/>
              <w:t>ning</w:t>
            </w:r>
            <w:r w:rsidRPr="00140647">
              <w:rPr>
                <w:i/>
              </w:rPr>
              <w:t xml:space="preserve">, </w:t>
            </w:r>
          </w:p>
          <w:p w14:paraId="03E127E5" w14:textId="77777777" w:rsidR="008539B5" w:rsidRDefault="008539B5" w:rsidP="008539B5">
            <w:pPr>
              <w:pStyle w:val="Brdtextmedindrag"/>
              <w:rPr>
                <w:i/>
              </w:rPr>
            </w:pPr>
            <w:r w:rsidRPr="00F37C52">
              <w:rPr>
                <w:iCs/>
              </w:rPr>
              <w:t>2. </w:t>
            </w:r>
            <w:r w:rsidRPr="00984A38">
              <w:t>en ansökan eller anmälan om klinisk prövning enligt Europa</w:t>
            </w:r>
            <w:r w:rsidRPr="00984A38">
              <w:softHyphen/>
              <w:t>parlamentets och rådets för</w:t>
            </w:r>
            <w:r w:rsidRPr="00984A38">
              <w:softHyphen/>
              <w:t>ordning (EU) 2017/745 av den 5 april 2017 om med</w:t>
            </w:r>
            <w:r w:rsidRPr="00984A38">
              <w:softHyphen/>
              <w:t>ic</w:t>
            </w:r>
            <w:r w:rsidRPr="00984A38">
              <w:softHyphen/>
              <w:t>in</w:t>
            </w:r>
            <w:r>
              <w:softHyphen/>
            </w:r>
            <w:r w:rsidRPr="00984A38">
              <w:t>tek</w:t>
            </w:r>
            <w:r w:rsidRPr="00984A38">
              <w:softHyphen/>
              <w:t>ni</w:t>
            </w:r>
            <w:r w:rsidRPr="00984A38">
              <w:softHyphen/>
              <w:t>ska produkter, om ändring av direk</w:t>
            </w:r>
            <w:r w:rsidRPr="00984A38">
              <w:softHyphen/>
              <w:t>tiv 2001/83/EG, för</w:t>
            </w:r>
            <w:r>
              <w:softHyphen/>
            </w:r>
            <w:r w:rsidRPr="00984A38">
              <w:t>ord</w:t>
            </w:r>
            <w:r>
              <w:softHyphen/>
            </w:r>
            <w:r w:rsidRPr="00984A38">
              <w:t>ning (EG) nr 178/2002 och för</w:t>
            </w:r>
            <w:r w:rsidRPr="00984A38">
              <w:softHyphen/>
              <w:t>ord</w:t>
            </w:r>
            <w:r w:rsidRPr="00984A38">
              <w:softHyphen/>
              <w:t>ning (EG) nr 1223/2009 och om upp</w:t>
            </w:r>
            <w:r w:rsidRPr="00984A38">
              <w:softHyphen/>
              <w:t xml:space="preserve">hävande av rådets direktiv 90/385/EEG och 93/42/EEG, </w:t>
            </w:r>
            <w:r w:rsidRPr="00D525D4">
              <w:rPr>
                <w:i/>
              </w:rPr>
              <w:t>eller</w:t>
            </w:r>
          </w:p>
          <w:p w14:paraId="6FC43C67" w14:textId="77777777" w:rsidR="008539B5" w:rsidRPr="00D525D4" w:rsidRDefault="008539B5" w:rsidP="008539B5">
            <w:pPr>
              <w:pStyle w:val="Brdtextmedindrag"/>
              <w:rPr>
                <w:i/>
              </w:rPr>
            </w:pPr>
            <w:r>
              <w:rPr>
                <w:i/>
              </w:rPr>
              <w:t xml:space="preserve">3. en ansökan eller anmälan om en </w:t>
            </w:r>
            <w:r w:rsidRPr="00D525D4">
              <w:rPr>
                <w:i/>
              </w:rPr>
              <w:t>prestandastudie enligt Euro</w:t>
            </w:r>
            <w:r>
              <w:rPr>
                <w:i/>
              </w:rPr>
              <w:softHyphen/>
            </w:r>
            <w:r w:rsidRPr="00D525D4">
              <w:rPr>
                <w:i/>
              </w:rPr>
              <w:t>pa</w:t>
            </w:r>
            <w:r>
              <w:rPr>
                <w:i/>
              </w:rPr>
              <w:softHyphen/>
            </w:r>
            <w:r>
              <w:rPr>
                <w:i/>
              </w:rPr>
              <w:softHyphen/>
            </w:r>
            <w:r w:rsidRPr="00D525D4">
              <w:rPr>
                <w:i/>
              </w:rPr>
              <w:t>parla</w:t>
            </w:r>
            <w:r>
              <w:rPr>
                <w:i/>
              </w:rPr>
              <w:softHyphen/>
            </w:r>
            <w:r w:rsidRPr="00D525D4">
              <w:rPr>
                <w:i/>
              </w:rPr>
              <w:t>mentets och rådets för</w:t>
            </w:r>
            <w:r>
              <w:rPr>
                <w:i/>
              </w:rPr>
              <w:softHyphen/>
            </w:r>
            <w:r w:rsidRPr="00D525D4">
              <w:rPr>
                <w:i/>
              </w:rPr>
              <w:t>ord</w:t>
            </w:r>
            <w:r>
              <w:rPr>
                <w:i/>
              </w:rPr>
              <w:softHyphen/>
            </w:r>
            <w:r w:rsidRPr="00D525D4">
              <w:rPr>
                <w:i/>
              </w:rPr>
              <w:t>ning (EU) 2017/746 av den 5</w:t>
            </w:r>
            <w:r>
              <w:rPr>
                <w:i/>
              </w:rPr>
              <w:t> </w:t>
            </w:r>
            <w:r w:rsidRPr="00D525D4">
              <w:rPr>
                <w:i/>
              </w:rPr>
              <w:t>april 2017 om medicintek</w:t>
            </w:r>
            <w:r>
              <w:rPr>
                <w:i/>
              </w:rPr>
              <w:softHyphen/>
            </w:r>
            <w:r w:rsidRPr="00D525D4">
              <w:rPr>
                <w:i/>
              </w:rPr>
              <w:t>ni</w:t>
            </w:r>
            <w:r>
              <w:rPr>
                <w:i/>
              </w:rPr>
              <w:softHyphen/>
            </w:r>
            <w:r w:rsidRPr="00D525D4">
              <w:rPr>
                <w:i/>
              </w:rPr>
              <w:t>ska pro</w:t>
            </w:r>
            <w:r>
              <w:rPr>
                <w:i/>
              </w:rPr>
              <w:softHyphen/>
            </w:r>
            <w:r>
              <w:rPr>
                <w:i/>
              </w:rPr>
              <w:softHyphen/>
            </w:r>
            <w:r w:rsidRPr="00D525D4">
              <w:rPr>
                <w:i/>
              </w:rPr>
              <w:t>dukter för in vitro-dia</w:t>
            </w:r>
            <w:r>
              <w:rPr>
                <w:i/>
              </w:rPr>
              <w:softHyphen/>
            </w:r>
            <w:r w:rsidRPr="00D525D4">
              <w:rPr>
                <w:i/>
              </w:rPr>
              <w:t>gnos</w:t>
            </w:r>
            <w:r>
              <w:rPr>
                <w:i/>
              </w:rPr>
              <w:softHyphen/>
            </w:r>
            <w:r w:rsidRPr="00D525D4">
              <w:rPr>
                <w:i/>
              </w:rPr>
              <w:t>tik och om upphävande av direk</w:t>
            </w:r>
            <w:r>
              <w:rPr>
                <w:i/>
              </w:rPr>
              <w:softHyphen/>
            </w:r>
            <w:r w:rsidRPr="00D525D4">
              <w:rPr>
                <w:i/>
              </w:rPr>
              <w:t>tiv 98/79/EG och kommis</w:t>
            </w:r>
            <w:r w:rsidRPr="00D525D4">
              <w:rPr>
                <w:i/>
              </w:rPr>
              <w:softHyphen/>
              <w:t>sion</w:t>
            </w:r>
            <w:r w:rsidRPr="00D525D4">
              <w:rPr>
                <w:i/>
              </w:rPr>
              <w:softHyphen/>
              <w:t>ens beslut 2010/227/EU.</w:t>
            </w:r>
            <w:bookmarkEnd w:id="1060"/>
          </w:p>
        </w:tc>
      </w:tr>
      <w:tr w:rsidR="008539B5" w14:paraId="48DE0469" w14:textId="77777777" w:rsidTr="008539B5">
        <w:tc>
          <w:tcPr>
            <w:tcW w:w="5000" w:type="pct"/>
            <w:gridSpan w:val="2"/>
            <w:shd w:val="clear" w:color="auto" w:fill="auto"/>
            <w:tcMar>
              <w:left w:w="0" w:type="dxa"/>
            </w:tcMar>
          </w:tcPr>
          <w:p w14:paraId="10668A8D" w14:textId="77777777" w:rsidR="008539B5" w:rsidRDefault="008539B5" w:rsidP="008539B5">
            <w:pPr>
              <w:pStyle w:val="Brdtextmedindrag"/>
            </w:pPr>
            <w:bookmarkStart w:id="1061" w:name="_Hlk20995564"/>
            <w:r>
              <w:t>Som obehörigt röjande anses inte att någon fullgör sådan upp</w:t>
            </w:r>
            <w:r>
              <w:softHyphen/>
              <w:t>giftsskyldighet som följer av lag eller förordning.</w:t>
            </w:r>
            <w:bookmarkEnd w:id="1061"/>
          </w:p>
        </w:tc>
      </w:tr>
    </w:tbl>
    <w:p w14:paraId="085C0B09" w14:textId="77777777" w:rsidR="008539B5" w:rsidRDefault="008539B5" w:rsidP="008539B5">
      <w:pPr>
        <w:pStyle w:val="Slutstreck"/>
      </w:pPr>
      <w:r w:rsidRPr="00660EEA">
        <w:t>                      </w:t>
      </w:r>
    </w:p>
    <w:p w14:paraId="4E201868" w14:textId="77777777" w:rsidR="008539B5" w:rsidRDefault="008539B5" w:rsidP="008539B5">
      <w:pPr>
        <w:pStyle w:val="Brdtextmedindrag"/>
      </w:pPr>
      <w:r>
        <w:t xml:space="preserve">Denna lag träder i kraft den 26 maj 2022. </w:t>
      </w:r>
    </w:p>
    <w:p w14:paraId="40553A34" w14:textId="77777777" w:rsidR="008539B5" w:rsidRDefault="008539B5" w:rsidP="008539B5">
      <w:pPr>
        <w:pStyle w:val="Brdtextmedindrag"/>
      </w:pPr>
    </w:p>
    <w:p w14:paraId="35C8A099" w14:textId="77777777" w:rsidR="008539B5" w:rsidRDefault="008539B5" w:rsidP="008539B5">
      <w:pPr>
        <w:spacing w:line="0" w:lineRule="auto"/>
        <w:rPr>
          <w:rFonts w:ascii="OrigGarmnd BT" w:hAnsi="OrigGarmnd BT"/>
        </w:rPr>
      </w:pPr>
    </w:p>
    <w:p w14:paraId="5AE2E6A1" w14:textId="77777777" w:rsidR="008539B5" w:rsidRDefault="008539B5" w:rsidP="008539B5">
      <w:pPr>
        <w:pStyle w:val="Rubrik2"/>
        <w:spacing w:before="0"/>
        <w:sectPr w:rsidR="008539B5" w:rsidSect="008539B5">
          <w:headerReference w:type="even" r:id="rId504"/>
          <w:headerReference w:type="default" r:id="rId505"/>
          <w:footerReference w:type="even" r:id="rId506"/>
          <w:footerReference w:type="default" r:id="rId507"/>
          <w:footerReference w:type="first" r:id="rId508"/>
          <w:footnotePr>
            <w:numRestart w:val="eachSect"/>
          </w:footnotePr>
          <w:pgSz w:w="9356" w:h="13721" w:code="9"/>
          <w:pgMar w:top="794" w:right="2438" w:bottom="1191" w:left="1021" w:header="0" w:footer="709" w:gutter="0"/>
          <w:cols w:space="708"/>
          <w:docGrid w:linePitch="360"/>
        </w:sectPr>
      </w:pPr>
      <w:bookmarkStart w:id="1062" w:name="_Toc65132611"/>
      <w:bookmarkStart w:id="1063" w:name="_Hlk21008396"/>
      <w:bookmarkStart w:id="1064" w:name="_Hlk21004068"/>
      <w:bookmarkStart w:id="1065" w:name="_Hlk8045850"/>
    </w:p>
    <w:p w14:paraId="6CC5EBFD" w14:textId="70497E5D" w:rsidR="008539B5" w:rsidRPr="0047042D" w:rsidRDefault="008539B5" w:rsidP="008539B5">
      <w:pPr>
        <w:pStyle w:val="Rubrik2utannumrering"/>
        <w:spacing w:before="0"/>
      </w:pPr>
      <w:r>
        <w:t>1.10</w:t>
      </w:r>
      <w:r>
        <w:tab/>
      </w:r>
      <w:r w:rsidRPr="0047042D">
        <w:t>Förslag till lag om ändring i lagen (2018:1092) om ändring i lagen (2003:460) om etikprövning av forskning som avser människor</w:t>
      </w:r>
      <w:bookmarkEnd w:id="1062"/>
    </w:p>
    <w:p w14:paraId="7FFB4404" w14:textId="77777777" w:rsidR="008539B5" w:rsidRDefault="008539B5" w:rsidP="008539B5">
      <w:pPr>
        <w:pStyle w:val="Brdtextmedindrag"/>
        <w:ind w:firstLine="0"/>
      </w:pPr>
      <w:r>
        <w:t>Härigenom föreskrivs att 24 och 25 §§ i lydelsen enligt lagen (2018:1092) om ändring i lagen (</w:t>
      </w:r>
      <w:r w:rsidRPr="00BC2142">
        <w:t>2003:460) om etikprövning av forskning som avser människor</w:t>
      </w:r>
      <w:r>
        <w:t xml:space="preserve"> ska utgå. </w:t>
      </w:r>
    </w:p>
    <w:p w14:paraId="656D3813" w14:textId="77777777" w:rsidR="008539B5" w:rsidRDefault="008539B5" w:rsidP="008539B5">
      <w:pPr>
        <w:pStyle w:val="Brdtextmedindrag"/>
        <w:ind w:firstLine="0"/>
      </w:pPr>
    </w:p>
    <w:p w14:paraId="2A0D1D07" w14:textId="77777777" w:rsidR="008539B5" w:rsidRDefault="008539B5" w:rsidP="008539B5">
      <w:pPr>
        <w:pStyle w:val="Brdtextmedindrag"/>
        <w:ind w:firstLine="0"/>
      </w:pPr>
    </w:p>
    <w:p w14:paraId="172CA4D3" w14:textId="77777777" w:rsidR="008539B5" w:rsidRDefault="008539B5" w:rsidP="008539B5">
      <w:pPr>
        <w:pStyle w:val="Rubrik2"/>
        <w:spacing w:before="0"/>
        <w:sectPr w:rsidR="008539B5" w:rsidSect="008539B5">
          <w:headerReference w:type="even" r:id="rId509"/>
          <w:headerReference w:type="default" r:id="rId510"/>
          <w:footerReference w:type="even" r:id="rId511"/>
          <w:footerReference w:type="default" r:id="rId512"/>
          <w:footerReference w:type="first" r:id="rId513"/>
          <w:pgSz w:w="9356" w:h="13721" w:code="9"/>
          <w:pgMar w:top="794" w:right="2438" w:bottom="1191" w:left="1021" w:header="0" w:footer="709" w:gutter="0"/>
          <w:cols w:space="708"/>
          <w:docGrid w:linePitch="360"/>
        </w:sectPr>
      </w:pPr>
      <w:bookmarkStart w:id="1066" w:name="_Toc65132612"/>
      <w:bookmarkEnd w:id="1063"/>
    </w:p>
    <w:p w14:paraId="4FDF2F60" w14:textId="7DBDB3FE" w:rsidR="008539B5" w:rsidRPr="0047042D" w:rsidRDefault="008539B5" w:rsidP="008539B5">
      <w:pPr>
        <w:pStyle w:val="Rubrik2utannumrering"/>
        <w:spacing w:before="0"/>
      </w:pPr>
      <w:r>
        <w:t>1.11</w:t>
      </w:r>
      <w:r>
        <w:tab/>
      </w:r>
      <w:r w:rsidRPr="0047042D">
        <w:t>Förslag till lag om ändring i lagen (2003:460) om etikprövning av forskning som avser människor</w:t>
      </w:r>
      <w:bookmarkEnd w:id="1064"/>
      <w:bookmarkEnd w:id="1066"/>
    </w:p>
    <w:bookmarkEnd w:id="1065"/>
    <w:p w14:paraId="402952C9" w14:textId="77777777" w:rsidR="008539B5" w:rsidRDefault="008539B5" w:rsidP="008539B5">
      <w:pPr>
        <w:pStyle w:val="Brdtextmedindrag"/>
        <w:ind w:firstLine="0"/>
      </w:pPr>
      <w:r>
        <w:t>Härigenom föreskrivs att det i lagen (</w:t>
      </w:r>
      <w:r w:rsidRPr="00BC2142">
        <w:t>2003:460) om etikprövning av forskning som avser människor</w:t>
      </w:r>
      <w:r>
        <w:t xml:space="preserve"> ska införas tre nya paragrafer, 4 a, 24 a och 25 a §§, av följande lydelse. </w:t>
      </w:r>
    </w:p>
    <w:p w14:paraId="0C59CBDA"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2B43824E" w14:textId="77777777" w:rsidTr="008539B5">
        <w:tc>
          <w:tcPr>
            <w:tcW w:w="2500" w:type="pct"/>
            <w:shd w:val="clear" w:color="auto" w:fill="auto"/>
            <w:tcMar>
              <w:left w:w="0" w:type="dxa"/>
            </w:tcMar>
          </w:tcPr>
          <w:p w14:paraId="6BEE3412"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2C509A7D" w14:textId="77777777" w:rsidR="008539B5" w:rsidRPr="0049408E" w:rsidRDefault="008539B5" w:rsidP="008539B5">
            <w:pPr>
              <w:pStyle w:val="Brdtext"/>
              <w:rPr>
                <w:i/>
              </w:rPr>
            </w:pPr>
            <w:r w:rsidRPr="0049408E">
              <w:rPr>
                <w:i/>
              </w:rPr>
              <w:t>Föreslagen lydelse</w:t>
            </w:r>
          </w:p>
        </w:tc>
      </w:tr>
      <w:tr w:rsidR="008539B5" w14:paraId="103C3279" w14:textId="77777777" w:rsidTr="008539B5">
        <w:tc>
          <w:tcPr>
            <w:tcW w:w="2500" w:type="pct"/>
            <w:shd w:val="clear" w:color="auto" w:fill="auto"/>
            <w:tcMar>
              <w:left w:w="0" w:type="dxa"/>
            </w:tcMar>
          </w:tcPr>
          <w:p w14:paraId="57EABC75" w14:textId="77777777" w:rsidR="008539B5" w:rsidRDefault="008539B5" w:rsidP="008539B5">
            <w:pPr>
              <w:pStyle w:val="Brdtextmedindrag"/>
            </w:pPr>
          </w:p>
        </w:tc>
        <w:tc>
          <w:tcPr>
            <w:tcW w:w="2500" w:type="pct"/>
            <w:shd w:val="clear" w:color="auto" w:fill="auto"/>
            <w:tcMar>
              <w:right w:w="0" w:type="dxa"/>
            </w:tcMar>
          </w:tcPr>
          <w:p w14:paraId="634CB157" w14:textId="77777777" w:rsidR="008539B5" w:rsidRDefault="008539B5" w:rsidP="008539B5">
            <w:pPr>
              <w:pStyle w:val="Brdtext"/>
              <w:rPr>
                <w:i/>
              </w:rPr>
            </w:pPr>
          </w:p>
        </w:tc>
      </w:tr>
      <w:tr w:rsidR="008539B5" w14:paraId="277AA78D" w14:textId="77777777" w:rsidTr="008539B5">
        <w:tc>
          <w:tcPr>
            <w:tcW w:w="2500" w:type="pct"/>
            <w:shd w:val="clear" w:color="auto" w:fill="auto"/>
            <w:tcMar>
              <w:left w:w="0" w:type="dxa"/>
            </w:tcMar>
          </w:tcPr>
          <w:p w14:paraId="7068F397" w14:textId="77777777" w:rsidR="008539B5" w:rsidRDefault="008539B5" w:rsidP="008539B5">
            <w:pPr>
              <w:pStyle w:val="Brdtextmedindrag"/>
            </w:pPr>
          </w:p>
        </w:tc>
        <w:tc>
          <w:tcPr>
            <w:tcW w:w="2500" w:type="pct"/>
            <w:shd w:val="clear" w:color="auto" w:fill="auto"/>
            <w:tcMar>
              <w:right w:w="0" w:type="dxa"/>
            </w:tcMar>
          </w:tcPr>
          <w:p w14:paraId="0555EB6F" w14:textId="77777777" w:rsidR="008539B5" w:rsidRPr="00D7274D" w:rsidRDefault="008539B5" w:rsidP="008539B5">
            <w:pPr>
              <w:pStyle w:val="Brdtext"/>
              <w:rPr>
                <w:b/>
                <w:i/>
              </w:rPr>
            </w:pPr>
            <w:r w:rsidRPr="00D7274D">
              <w:rPr>
                <w:b/>
                <w:i/>
              </w:rPr>
              <w:t>4 a §</w:t>
            </w:r>
          </w:p>
          <w:p w14:paraId="4C35B34D" w14:textId="77777777" w:rsidR="008539B5" w:rsidRPr="00132611" w:rsidRDefault="008539B5" w:rsidP="008539B5">
            <w:pPr>
              <w:pStyle w:val="Brdtextmedindrag"/>
              <w:ind w:firstLine="0"/>
              <w:rPr>
                <w:i/>
              </w:rPr>
            </w:pPr>
            <w:r w:rsidRPr="00132611">
              <w:rPr>
                <w:i/>
              </w:rPr>
              <w:t>Lagen ska inte tillämpas på kliniska pröv</w:t>
            </w:r>
            <w:r>
              <w:rPr>
                <w:i/>
              </w:rPr>
              <w:softHyphen/>
            </w:r>
            <w:r w:rsidRPr="00132611">
              <w:rPr>
                <w:i/>
              </w:rPr>
              <w:t>ningar enligt Europa</w:t>
            </w:r>
            <w:r w:rsidRPr="00132611">
              <w:rPr>
                <w:i/>
              </w:rPr>
              <w:softHyphen/>
              <w:t>parlament</w:t>
            </w:r>
            <w:r>
              <w:rPr>
                <w:i/>
              </w:rPr>
              <w:softHyphen/>
            </w:r>
            <w:r w:rsidRPr="00132611">
              <w:rPr>
                <w:i/>
              </w:rPr>
              <w:t>ets och rådets för</w:t>
            </w:r>
            <w:r w:rsidRPr="00132611">
              <w:rPr>
                <w:i/>
              </w:rPr>
              <w:softHyphen/>
              <w:t>ord</w:t>
            </w:r>
            <w:r w:rsidRPr="00132611">
              <w:rPr>
                <w:i/>
              </w:rPr>
              <w:softHyphen/>
              <w:t>ning (EU) 2017/745 av den 5 april 2017 om med</w:t>
            </w:r>
            <w:r>
              <w:rPr>
                <w:i/>
              </w:rPr>
              <w:softHyphen/>
            </w:r>
            <w:r w:rsidRPr="00132611">
              <w:rPr>
                <w:i/>
              </w:rPr>
              <w:t>icin</w:t>
            </w:r>
            <w:r w:rsidRPr="00132611">
              <w:rPr>
                <w:i/>
              </w:rPr>
              <w:softHyphen/>
              <w:t>tek</w:t>
            </w:r>
            <w:r w:rsidRPr="00132611">
              <w:rPr>
                <w:i/>
              </w:rPr>
              <w:softHyphen/>
              <w:t>ni</w:t>
            </w:r>
            <w:r w:rsidRPr="00132611">
              <w:rPr>
                <w:i/>
              </w:rPr>
              <w:softHyphen/>
              <w:t>ska produkter, om ändr</w:t>
            </w:r>
            <w:r>
              <w:rPr>
                <w:i/>
              </w:rPr>
              <w:softHyphen/>
            </w:r>
            <w:r w:rsidRPr="00132611">
              <w:rPr>
                <w:i/>
              </w:rPr>
              <w:t>ing av direk</w:t>
            </w:r>
            <w:r w:rsidRPr="00132611">
              <w:rPr>
                <w:i/>
              </w:rPr>
              <w:softHyphen/>
              <w:t>tiv 2001/83/EG, för</w:t>
            </w:r>
            <w:r>
              <w:rPr>
                <w:i/>
              </w:rPr>
              <w:softHyphen/>
            </w:r>
            <w:r w:rsidRPr="00132611">
              <w:rPr>
                <w:i/>
              </w:rPr>
              <w:t>ord</w:t>
            </w:r>
            <w:r>
              <w:rPr>
                <w:i/>
              </w:rPr>
              <w:softHyphen/>
            </w:r>
            <w:r w:rsidRPr="00132611">
              <w:rPr>
                <w:i/>
              </w:rPr>
              <w:t>ning (EG) nr 178/2002 och förord</w:t>
            </w:r>
            <w:r w:rsidRPr="00132611">
              <w:rPr>
                <w:i/>
              </w:rPr>
              <w:softHyphen/>
              <w:t>ning (EG) nr 1223/2009 och om upp</w:t>
            </w:r>
            <w:r w:rsidRPr="00132611">
              <w:rPr>
                <w:i/>
              </w:rPr>
              <w:softHyphen/>
              <w:t>häv</w:t>
            </w:r>
            <w:r>
              <w:rPr>
                <w:i/>
              </w:rPr>
              <w:softHyphen/>
            </w:r>
            <w:r w:rsidRPr="00132611">
              <w:rPr>
                <w:i/>
              </w:rPr>
              <w:t xml:space="preserve">ande av rådets direktiv 90/385/EEG och 93/42/EEG. </w:t>
            </w:r>
          </w:p>
          <w:p w14:paraId="432C70BB" w14:textId="77777777" w:rsidR="008539B5" w:rsidRDefault="008539B5" w:rsidP="008539B5">
            <w:pPr>
              <w:pStyle w:val="Brdtextmedindrag"/>
              <w:rPr>
                <w:i/>
              </w:rPr>
            </w:pPr>
            <w:r w:rsidRPr="007F24CC">
              <w:rPr>
                <w:i/>
              </w:rPr>
              <w:t>Med undantag från första styck</w:t>
            </w:r>
            <w:r>
              <w:rPr>
                <w:i/>
              </w:rPr>
              <w:softHyphen/>
            </w:r>
            <w:r w:rsidRPr="007F24CC">
              <w:rPr>
                <w:i/>
              </w:rPr>
              <w:t xml:space="preserve">et </w:t>
            </w:r>
            <w:bookmarkStart w:id="1067" w:name="_Hlk57211742"/>
            <w:r w:rsidRPr="007F24CC">
              <w:rPr>
                <w:i/>
              </w:rPr>
              <w:t xml:space="preserve">ska lagen dock tillämpas på </w:t>
            </w:r>
            <w:r>
              <w:rPr>
                <w:i/>
              </w:rPr>
              <w:t xml:space="preserve">sådana </w:t>
            </w:r>
            <w:r w:rsidRPr="007F24CC">
              <w:rPr>
                <w:i/>
              </w:rPr>
              <w:t>studier för klinisk upp</w:t>
            </w:r>
            <w:r>
              <w:rPr>
                <w:i/>
              </w:rPr>
              <w:softHyphen/>
            </w:r>
            <w:r w:rsidRPr="007F24CC">
              <w:rPr>
                <w:i/>
              </w:rPr>
              <w:t>följ</w:t>
            </w:r>
            <w:r>
              <w:rPr>
                <w:i/>
              </w:rPr>
              <w:softHyphen/>
            </w:r>
            <w:r w:rsidRPr="007F24CC">
              <w:rPr>
                <w:i/>
              </w:rPr>
              <w:t xml:space="preserve">ning efter utsläppandet </w:t>
            </w:r>
            <w:r>
              <w:rPr>
                <w:i/>
              </w:rPr>
              <w:t>på mark</w:t>
            </w:r>
            <w:r>
              <w:rPr>
                <w:i/>
              </w:rPr>
              <w:softHyphen/>
              <w:t xml:space="preserve">naden </w:t>
            </w:r>
            <w:r w:rsidRPr="007F24CC">
              <w:rPr>
                <w:i/>
              </w:rPr>
              <w:t>som inte kräv</w:t>
            </w:r>
            <w:r>
              <w:rPr>
                <w:i/>
              </w:rPr>
              <w:softHyphen/>
            </w:r>
            <w:r w:rsidRPr="007F24CC">
              <w:rPr>
                <w:i/>
              </w:rPr>
              <w:t>er anmälan enligt artikel 74 i för</w:t>
            </w:r>
            <w:r>
              <w:rPr>
                <w:i/>
              </w:rPr>
              <w:softHyphen/>
            </w:r>
            <w:r w:rsidRPr="007F24CC">
              <w:rPr>
                <w:i/>
              </w:rPr>
              <w:t>ord</w:t>
            </w:r>
            <w:r>
              <w:rPr>
                <w:i/>
              </w:rPr>
              <w:softHyphen/>
            </w:r>
            <w:r w:rsidRPr="007F24CC">
              <w:rPr>
                <w:i/>
              </w:rPr>
              <w:t xml:space="preserve">ning (EU) 2017/745 om </w:t>
            </w:r>
            <w:bookmarkStart w:id="1068" w:name="_Hlk63344575"/>
            <w:r>
              <w:rPr>
                <w:i/>
              </w:rPr>
              <w:t>en sådan studie</w:t>
            </w:r>
            <w:r w:rsidRPr="007F24CC">
              <w:rPr>
                <w:i/>
              </w:rPr>
              <w:t xml:space="preserve"> </w:t>
            </w:r>
            <w:bookmarkEnd w:id="1068"/>
            <w:r w:rsidRPr="007F24CC">
              <w:rPr>
                <w:i/>
              </w:rPr>
              <w:t>i övrigt om</w:t>
            </w:r>
            <w:r>
              <w:rPr>
                <w:i/>
              </w:rPr>
              <w:softHyphen/>
            </w:r>
            <w:r w:rsidRPr="007F24CC">
              <w:rPr>
                <w:i/>
              </w:rPr>
              <w:t>fattas av lagens tillämp</w:t>
            </w:r>
            <w:r>
              <w:rPr>
                <w:i/>
              </w:rPr>
              <w:softHyphen/>
            </w:r>
            <w:r w:rsidRPr="007F24CC">
              <w:rPr>
                <w:i/>
              </w:rPr>
              <w:t>nings</w:t>
            </w:r>
            <w:r>
              <w:rPr>
                <w:i/>
              </w:rPr>
              <w:softHyphen/>
            </w:r>
            <w:r w:rsidRPr="007F24CC">
              <w:rPr>
                <w:i/>
              </w:rPr>
              <w:t>område.</w:t>
            </w:r>
          </w:p>
          <w:bookmarkEnd w:id="1067"/>
          <w:p w14:paraId="1AED9505" w14:textId="77777777" w:rsidR="008539B5" w:rsidRPr="007F24CC" w:rsidRDefault="008539B5" w:rsidP="008539B5">
            <w:pPr>
              <w:pStyle w:val="Brdtextmedindrag"/>
              <w:rPr>
                <w:i/>
              </w:rPr>
            </w:pPr>
            <w:r w:rsidRPr="00132611">
              <w:rPr>
                <w:i/>
              </w:rPr>
              <w:t>Bestämmels</w:t>
            </w:r>
            <w:r w:rsidRPr="00132611">
              <w:rPr>
                <w:i/>
              </w:rPr>
              <w:softHyphen/>
              <w:t>er om etisk gransk</w:t>
            </w:r>
            <w:r w:rsidRPr="00132611">
              <w:rPr>
                <w:i/>
              </w:rPr>
              <w:softHyphen/>
              <w:t xml:space="preserve">ning av sådana prövningar </w:t>
            </w:r>
            <w:r>
              <w:rPr>
                <w:i/>
              </w:rPr>
              <w:t xml:space="preserve">som avses i första stycket </w:t>
            </w:r>
            <w:r w:rsidRPr="00132611">
              <w:rPr>
                <w:i/>
              </w:rPr>
              <w:t xml:space="preserve">finns i </w:t>
            </w:r>
            <w:r>
              <w:rPr>
                <w:i/>
              </w:rPr>
              <w:t>lagen (2021:</w:t>
            </w:r>
            <w:r w:rsidRPr="00132611">
              <w:rPr>
                <w:i/>
              </w:rPr>
              <w:t>000) med komplett</w:t>
            </w:r>
            <w:r w:rsidRPr="00132611">
              <w:rPr>
                <w:i/>
              </w:rPr>
              <w:softHyphen/>
              <w:t>er</w:t>
            </w:r>
            <w:r w:rsidRPr="00132611">
              <w:rPr>
                <w:i/>
              </w:rPr>
              <w:softHyphen/>
              <w:t>ande bestämmelser om etisk gransk</w:t>
            </w:r>
            <w:r w:rsidRPr="00132611">
              <w:rPr>
                <w:i/>
              </w:rPr>
              <w:softHyphen/>
              <w:t>ning till EU:s förord</w:t>
            </w:r>
            <w:r>
              <w:rPr>
                <w:i/>
              </w:rPr>
              <w:softHyphen/>
            </w:r>
            <w:r w:rsidRPr="00132611">
              <w:rPr>
                <w:i/>
              </w:rPr>
              <w:t>ning om medicintekniska pro</w:t>
            </w:r>
            <w:r>
              <w:rPr>
                <w:i/>
              </w:rPr>
              <w:softHyphen/>
            </w:r>
            <w:r w:rsidRPr="00132611">
              <w:rPr>
                <w:i/>
              </w:rPr>
              <w:t>dukter.</w:t>
            </w:r>
            <w:r w:rsidRPr="007F24CC">
              <w:rPr>
                <w:i/>
              </w:rPr>
              <w:t xml:space="preserve">  </w:t>
            </w:r>
          </w:p>
        </w:tc>
      </w:tr>
    </w:tbl>
    <w:p w14:paraId="277A91AF"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14:paraId="73617D64" w14:textId="77777777" w:rsidTr="008539B5">
        <w:tc>
          <w:tcPr>
            <w:tcW w:w="2500" w:type="pct"/>
            <w:shd w:val="clear" w:color="auto" w:fill="auto"/>
            <w:tcMar>
              <w:left w:w="0" w:type="dxa"/>
            </w:tcMar>
          </w:tcPr>
          <w:p w14:paraId="2433A8AA" w14:textId="77777777" w:rsidR="008539B5" w:rsidRDefault="008539B5" w:rsidP="008539B5">
            <w:pPr>
              <w:pStyle w:val="Brdtextmedindrag"/>
              <w:ind w:firstLine="0"/>
            </w:pPr>
            <w:bookmarkStart w:id="1069" w:name="_Hlk21006213"/>
          </w:p>
        </w:tc>
        <w:tc>
          <w:tcPr>
            <w:tcW w:w="2500" w:type="pct"/>
            <w:shd w:val="clear" w:color="auto" w:fill="auto"/>
            <w:tcMar>
              <w:right w:w="0" w:type="dxa"/>
            </w:tcMar>
          </w:tcPr>
          <w:p w14:paraId="6CDA3D2C" w14:textId="77777777" w:rsidR="008539B5" w:rsidRPr="00D7274D" w:rsidRDefault="008539B5" w:rsidP="008539B5">
            <w:pPr>
              <w:pStyle w:val="Brdtext"/>
              <w:keepNext/>
              <w:rPr>
                <w:b/>
                <w:i/>
              </w:rPr>
            </w:pPr>
            <w:r w:rsidRPr="00D7274D">
              <w:rPr>
                <w:b/>
                <w:i/>
              </w:rPr>
              <w:t>24 a §</w:t>
            </w:r>
          </w:p>
          <w:p w14:paraId="0B69C2C4" w14:textId="77777777" w:rsidR="008539B5" w:rsidRPr="00132611" w:rsidRDefault="008539B5" w:rsidP="008539B5">
            <w:pPr>
              <w:pStyle w:val="Brdtextmedindrag"/>
              <w:keepNext/>
              <w:ind w:firstLine="0"/>
              <w:rPr>
                <w:i/>
              </w:rPr>
            </w:pPr>
            <w:r w:rsidRPr="00132611">
              <w:rPr>
                <w:i/>
              </w:rPr>
              <w:t>Etikprövningsmyndigheten ska ock</w:t>
            </w:r>
            <w:r w:rsidRPr="00132611">
              <w:rPr>
                <w:i/>
              </w:rPr>
              <w:softHyphen/>
              <w:t>så lämna sådana yttrand</w:t>
            </w:r>
            <w:r w:rsidRPr="00132611">
              <w:rPr>
                <w:i/>
              </w:rPr>
              <w:softHyphen/>
              <w:t xml:space="preserve">en som anges i 4 och 5 §§ </w:t>
            </w:r>
            <w:r>
              <w:rPr>
                <w:i/>
              </w:rPr>
              <w:t>lagen (2021:</w:t>
            </w:r>
            <w:r w:rsidRPr="00132611">
              <w:rPr>
                <w:i/>
              </w:rPr>
              <w:t>000) med kompletterande be</w:t>
            </w:r>
            <w:r w:rsidRPr="00132611">
              <w:rPr>
                <w:i/>
              </w:rPr>
              <w:softHyphen/>
            </w:r>
            <w:r w:rsidRPr="00132611">
              <w:rPr>
                <w:i/>
              </w:rPr>
              <w:softHyphen/>
              <w:t>stämmelser om etisk granskning till EU:s förord</w:t>
            </w:r>
            <w:r>
              <w:rPr>
                <w:i/>
              </w:rPr>
              <w:softHyphen/>
            </w:r>
            <w:r w:rsidRPr="00132611">
              <w:rPr>
                <w:i/>
              </w:rPr>
              <w:t>ning</w:t>
            </w:r>
            <w:r>
              <w:rPr>
                <w:i/>
              </w:rPr>
              <w:t xml:space="preserve"> </w:t>
            </w:r>
            <w:r w:rsidRPr="00132611">
              <w:rPr>
                <w:i/>
              </w:rPr>
              <w:t>om medi</w:t>
            </w:r>
            <w:r>
              <w:rPr>
                <w:i/>
              </w:rPr>
              <w:softHyphen/>
            </w:r>
            <w:r w:rsidRPr="00132611">
              <w:rPr>
                <w:i/>
              </w:rPr>
              <w:t>cin</w:t>
            </w:r>
            <w:r w:rsidRPr="00132611">
              <w:rPr>
                <w:i/>
              </w:rPr>
              <w:softHyphen/>
            </w:r>
            <w:r w:rsidRPr="00132611">
              <w:rPr>
                <w:i/>
              </w:rPr>
              <w:softHyphen/>
              <w:t>tekniska produkter.</w:t>
            </w:r>
          </w:p>
        </w:tc>
      </w:tr>
      <w:bookmarkEnd w:id="1069"/>
    </w:tbl>
    <w:p w14:paraId="7E145B43"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14:paraId="61A39358" w14:textId="77777777" w:rsidTr="008539B5">
        <w:tc>
          <w:tcPr>
            <w:tcW w:w="2500" w:type="pct"/>
            <w:shd w:val="clear" w:color="auto" w:fill="auto"/>
            <w:tcMar>
              <w:left w:w="0" w:type="dxa"/>
            </w:tcMar>
          </w:tcPr>
          <w:p w14:paraId="6DFE15F1" w14:textId="77777777" w:rsidR="008539B5" w:rsidRDefault="008539B5" w:rsidP="008539B5">
            <w:pPr>
              <w:pStyle w:val="Brdtextmedindrag"/>
            </w:pPr>
          </w:p>
        </w:tc>
        <w:tc>
          <w:tcPr>
            <w:tcW w:w="2500" w:type="pct"/>
            <w:shd w:val="clear" w:color="auto" w:fill="auto"/>
            <w:tcMar>
              <w:right w:w="0" w:type="dxa"/>
            </w:tcMar>
          </w:tcPr>
          <w:p w14:paraId="479CC173" w14:textId="77777777" w:rsidR="008539B5" w:rsidRPr="00D7274D" w:rsidRDefault="008539B5" w:rsidP="008539B5">
            <w:pPr>
              <w:pStyle w:val="Brdtext"/>
              <w:keepNext/>
              <w:rPr>
                <w:b/>
                <w:i/>
              </w:rPr>
            </w:pPr>
            <w:bookmarkStart w:id="1070" w:name="_Hlk21006691"/>
            <w:r w:rsidRPr="00D7274D">
              <w:rPr>
                <w:b/>
                <w:i/>
              </w:rPr>
              <w:t>25 a §</w:t>
            </w:r>
          </w:p>
          <w:p w14:paraId="63B63F34" w14:textId="77777777" w:rsidR="008539B5" w:rsidRPr="00132611" w:rsidRDefault="008539B5" w:rsidP="008539B5">
            <w:pPr>
              <w:pStyle w:val="Brdtextmedindrag"/>
              <w:keepNext/>
              <w:ind w:firstLine="0"/>
              <w:rPr>
                <w:i/>
              </w:rPr>
            </w:pPr>
            <w:r w:rsidRPr="00132611">
              <w:rPr>
                <w:i/>
              </w:rPr>
              <w:t>Vid de avdelningar som utför et</w:t>
            </w:r>
            <w:r>
              <w:rPr>
                <w:i/>
              </w:rPr>
              <w:softHyphen/>
            </w:r>
            <w:r w:rsidRPr="00132611">
              <w:rPr>
                <w:i/>
              </w:rPr>
              <w:t xml:space="preserve">isk granskning enligt </w:t>
            </w:r>
            <w:r>
              <w:rPr>
                <w:i/>
              </w:rPr>
              <w:t>lagen (2021:</w:t>
            </w:r>
            <w:r w:rsidRPr="00132611">
              <w:rPr>
                <w:i/>
              </w:rPr>
              <w:t>000) med kompletterande be</w:t>
            </w:r>
            <w:r w:rsidRPr="00132611">
              <w:rPr>
                <w:i/>
              </w:rPr>
              <w:softHyphen/>
              <w:t>stämmelser om etisk granskning till EU:s förord</w:t>
            </w:r>
            <w:r>
              <w:rPr>
                <w:i/>
              </w:rPr>
              <w:softHyphen/>
            </w:r>
            <w:r w:rsidRPr="00132611">
              <w:rPr>
                <w:i/>
              </w:rPr>
              <w:t>ning</w:t>
            </w:r>
            <w:r>
              <w:rPr>
                <w:i/>
              </w:rPr>
              <w:t xml:space="preserve"> </w:t>
            </w:r>
            <w:r w:rsidRPr="00132611">
              <w:rPr>
                <w:i/>
              </w:rPr>
              <w:t>om medi</w:t>
            </w:r>
            <w:r>
              <w:rPr>
                <w:i/>
              </w:rPr>
              <w:softHyphen/>
            </w:r>
            <w:r w:rsidRPr="00132611">
              <w:rPr>
                <w:i/>
              </w:rPr>
              <w:t>cin</w:t>
            </w:r>
            <w:r w:rsidRPr="00132611">
              <w:rPr>
                <w:i/>
              </w:rPr>
              <w:softHyphen/>
              <w:t>tek</w:t>
            </w:r>
            <w:r w:rsidRPr="00132611">
              <w:rPr>
                <w:i/>
              </w:rPr>
              <w:softHyphen/>
              <w:t>ni</w:t>
            </w:r>
            <w:r w:rsidRPr="00132611">
              <w:rPr>
                <w:i/>
              </w:rPr>
              <w:softHyphen/>
              <w:t>ska produkter ska minst en av de ledamöter som före</w:t>
            </w:r>
            <w:r>
              <w:rPr>
                <w:i/>
              </w:rPr>
              <w:softHyphen/>
            </w:r>
            <w:r w:rsidRPr="00132611">
              <w:rPr>
                <w:i/>
              </w:rPr>
              <w:t>träd</w:t>
            </w:r>
            <w:r>
              <w:rPr>
                <w:i/>
              </w:rPr>
              <w:softHyphen/>
            </w:r>
            <w:r w:rsidRPr="00132611">
              <w:rPr>
                <w:i/>
              </w:rPr>
              <w:t>er allmänna intressen re</w:t>
            </w:r>
            <w:r>
              <w:rPr>
                <w:i/>
              </w:rPr>
              <w:softHyphen/>
            </w:r>
            <w:r w:rsidRPr="00132611">
              <w:rPr>
                <w:i/>
              </w:rPr>
              <w:t>pre</w:t>
            </w:r>
            <w:r>
              <w:rPr>
                <w:i/>
              </w:rPr>
              <w:softHyphen/>
            </w:r>
            <w:r w:rsidRPr="00132611">
              <w:rPr>
                <w:i/>
              </w:rPr>
              <w:t>sent</w:t>
            </w:r>
            <w:r>
              <w:rPr>
                <w:i/>
              </w:rPr>
              <w:softHyphen/>
            </w:r>
            <w:r w:rsidRPr="00132611">
              <w:rPr>
                <w:i/>
              </w:rPr>
              <w:t>era en eller flera patient</w:t>
            </w:r>
            <w:r w:rsidRPr="00132611">
              <w:rPr>
                <w:i/>
              </w:rPr>
              <w:softHyphen/>
              <w:t>organi</w:t>
            </w:r>
            <w:r w:rsidRPr="00132611">
              <w:rPr>
                <w:i/>
              </w:rPr>
              <w:softHyphen/>
              <w:t>sa</w:t>
            </w:r>
            <w:r w:rsidRPr="00132611">
              <w:rPr>
                <w:i/>
              </w:rPr>
              <w:softHyphen/>
              <w:t>tioner.</w:t>
            </w:r>
            <w:bookmarkEnd w:id="1070"/>
          </w:p>
        </w:tc>
      </w:tr>
    </w:tbl>
    <w:p w14:paraId="5B586E8F" w14:textId="77777777" w:rsidR="008539B5" w:rsidRDefault="008539B5" w:rsidP="008539B5">
      <w:pPr>
        <w:pStyle w:val="Slutstreck"/>
      </w:pPr>
      <w:r w:rsidRPr="00660EEA">
        <w:t>                      </w:t>
      </w:r>
    </w:p>
    <w:p w14:paraId="6A964AC0" w14:textId="77777777" w:rsidR="008539B5" w:rsidRDefault="008539B5" w:rsidP="008539B5">
      <w:pPr>
        <w:pStyle w:val="Brdtextmedindrag"/>
      </w:pPr>
      <w:r>
        <w:t xml:space="preserve">Denna lag träder i kraft den 26 maj 2021. </w:t>
      </w:r>
    </w:p>
    <w:p w14:paraId="22BE89AF" w14:textId="77777777" w:rsidR="008539B5" w:rsidRDefault="008539B5" w:rsidP="008539B5">
      <w:pPr>
        <w:pStyle w:val="Brdtextmedindrag"/>
      </w:pPr>
    </w:p>
    <w:p w14:paraId="02B4C190" w14:textId="77777777" w:rsidR="008539B5" w:rsidRDefault="008539B5" w:rsidP="008539B5">
      <w:pPr>
        <w:pStyle w:val="Brdtextmedindrag"/>
      </w:pPr>
    </w:p>
    <w:p w14:paraId="150788AB" w14:textId="77777777" w:rsidR="008539B5" w:rsidRDefault="008539B5" w:rsidP="008539B5">
      <w:pPr>
        <w:pStyle w:val="Rubrik2"/>
        <w:spacing w:before="0"/>
        <w:sectPr w:rsidR="008539B5" w:rsidSect="008539B5">
          <w:headerReference w:type="even" r:id="rId514"/>
          <w:headerReference w:type="default" r:id="rId515"/>
          <w:footerReference w:type="even" r:id="rId516"/>
          <w:footerReference w:type="default" r:id="rId517"/>
          <w:footerReference w:type="first" r:id="rId518"/>
          <w:pgSz w:w="9356" w:h="13721" w:code="9"/>
          <w:pgMar w:top="794" w:right="2438" w:bottom="1191" w:left="1021" w:header="0" w:footer="709" w:gutter="0"/>
          <w:cols w:space="708"/>
          <w:docGrid w:linePitch="360"/>
        </w:sectPr>
      </w:pPr>
      <w:bookmarkStart w:id="1071" w:name="_Toc65132613"/>
    </w:p>
    <w:p w14:paraId="20CA9174" w14:textId="3DC2B561" w:rsidR="008539B5" w:rsidRPr="0047042D" w:rsidRDefault="008539B5" w:rsidP="008539B5">
      <w:pPr>
        <w:pStyle w:val="Rubrik2utannumrering"/>
        <w:spacing w:before="0"/>
      </w:pPr>
      <w:r>
        <w:t>1.12</w:t>
      </w:r>
      <w:r>
        <w:tab/>
      </w:r>
      <w:r w:rsidRPr="0047042D">
        <w:t>Förslag till lag om ändring i lagen (2003:460) om etikprövning av forskning som avser människor</w:t>
      </w:r>
      <w:bookmarkEnd w:id="1071"/>
    </w:p>
    <w:p w14:paraId="163ACEE8" w14:textId="77777777" w:rsidR="008539B5" w:rsidRDefault="008539B5" w:rsidP="008539B5">
      <w:pPr>
        <w:pStyle w:val="Brdtextmedindrag"/>
        <w:ind w:firstLine="0"/>
      </w:pPr>
      <w:r>
        <w:t xml:space="preserve">Härigenom föreskrivs </w:t>
      </w:r>
      <w:bookmarkStart w:id="1072" w:name="_Hlk532304789"/>
      <w:r>
        <w:t>i fråga om lagen (</w:t>
      </w:r>
      <w:r w:rsidRPr="00BC2142">
        <w:t>2003:460) om etikprövning av forsk</w:t>
      </w:r>
      <w:r>
        <w:softHyphen/>
      </w:r>
      <w:r w:rsidRPr="00BC2142">
        <w:t>ning som avser människor</w:t>
      </w:r>
      <w:r>
        <w:t xml:space="preserve"> </w:t>
      </w:r>
    </w:p>
    <w:p w14:paraId="692063DC" w14:textId="77777777" w:rsidR="008539B5" w:rsidRDefault="008539B5" w:rsidP="008539B5">
      <w:pPr>
        <w:pStyle w:val="Brdtextmedindrag"/>
      </w:pPr>
      <w:r w:rsidRPr="002428EF">
        <w:rPr>
          <w:i/>
        </w:rPr>
        <w:t>dels</w:t>
      </w:r>
      <w:r>
        <w:t xml:space="preserve"> att 24 a § ska ha följande lydelse, </w:t>
      </w:r>
    </w:p>
    <w:p w14:paraId="1AA3D700" w14:textId="77777777" w:rsidR="008539B5" w:rsidRDefault="008539B5" w:rsidP="008539B5">
      <w:pPr>
        <w:pStyle w:val="Brdtextmedindrag"/>
      </w:pPr>
      <w:r w:rsidRPr="002428EF">
        <w:rPr>
          <w:i/>
        </w:rPr>
        <w:t>dels</w:t>
      </w:r>
      <w:r>
        <w:t xml:space="preserve"> att det ska införas två nya paragrafer, 4 b och 25 b §§, av följande lydelse. </w:t>
      </w:r>
    </w:p>
    <w:bookmarkEnd w:id="1072"/>
    <w:p w14:paraId="1A7BD9F1"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73118301" w14:textId="77777777" w:rsidTr="008539B5">
        <w:tc>
          <w:tcPr>
            <w:tcW w:w="2500" w:type="pct"/>
            <w:shd w:val="clear" w:color="auto" w:fill="auto"/>
            <w:tcMar>
              <w:left w:w="0" w:type="dxa"/>
            </w:tcMar>
          </w:tcPr>
          <w:p w14:paraId="1C64BC35"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5F9505EF" w14:textId="77777777" w:rsidR="008539B5" w:rsidRPr="0049408E" w:rsidRDefault="008539B5" w:rsidP="008539B5">
            <w:pPr>
              <w:pStyle w:val="Brdtext"/>
              <w:rPr>
                <w:i/>
              </w:rPr>
            </w:pPr>
            <w:r w:rsidRPr="0049408E">
              <w:rPr>
                <w:i/>
              </w:rPr>
              <w:t>Föreslagen lydelse</w:t>
            </w:r>
          </w:p>
        </w:tc>
      </w:tr>
      <w:tr w:rsidR="008539B5" w14:paraId="2D805E84" w14:textId="77777777" w:rsidTr="008539B5">
        <w:tc>
          <w:tcPr>
            <w:tcW w:w="2500" w:type="pct"/>
            <w:shd w:val="clear" w:color="auto" w:fill="auto"/>
            <w:tcMar>
              <w:left w:w="0" w:type="dxa"/>
            </w:tcMar>
          </w:tcPr>
          <w:p w14:paraId="01DBADC3" w14:textId="77777777" w:rsidR="008539B5" w:rsidRDefault="008539B5" w:rsidP="008539B5">
            <w:pPr>
              <w:pStyle w:val="Brdtextmedindrag"/>
            </w:pPr>
          </w:p>
        </w:tc>
        <w:tc>
          <w:tcPr>
            <w:tcW w:w="2500" w:type="pct"/>
            <w:shd w:val="clear" w:color="auto" w:fill="auto"/>
            <w:tcMar>
              <w:right w:w="0" w:type="dxa"/>
            </w:tcMar>
          </w:tcPr>
          <w:p w14:paraId="63A5B0A2" w14:textId="77777777" w:rsidR="008539B5" w:rsidRDefault="008539B5" w:rsidP="008539B5">
            <w:pPr>
              <w:pStyle w:val="Brdtext"/>
              <w:rPr>
                <w:b/>
                <w:i/>
              </w:rPr>
            </w:pPr>
          </w:p>
          <w:p w14:paraId="667629CB" w14:textId="77777777" w:rsidR="008539B5" w:rsidRDefault="008539B5" w:rsidP="008539B5">
            <w:pPr>
              <w:pStyle w:val="Brdtext"/>
              <w:rPr>
                <w:b/>
                <w:i/>
              </w:rPr>
            </w:pPr>
            <w:r w:rsidRPr="00A8576C">
              <w:rPr>
                <w:b/>
                <w:i/>
              </w:rPr>
              <w:t>4 b §</w:t>
            </w:r>
          </w:p>
          <w:p w14:paraId="5E2E33A6" w14:textId="77777777" w:rsidR="008539B5" w:rsidRPr="00132611" w:rsidRDefault="008539B5" w:rsidP="008539B5">
            <w:pPr>
              <w:pStyle w:val="Brdtextmedindrag"/>
              <w:ind w:firstLine="0"/>
              <w:rPr>
                <w:i/>
              </w:rPr>
            </w:pPr>
            <w:r w:rsidRPr="00132611">
              <w:rPr>
                <w:i/>
              </w:rPr>
              <w:t>Lagen ska inte tillämpas på kliniska pröv</w:t>
            </w:r>
            <w:r>
              <w:rPr>
                <w:i/>
              </w:rPr>
              <w:softHyphen/>
            </w:r>
            <w:r w:rsidRPr="00132611">
              <w:rPr>
                <w:i/>
              </w:rPr>
              <w:t>ningar av human</w:t>
            </w:r>
            <w:r w:rsidRPr="00132611">
              <w:rPr>
                <w:i/>
              </w:rPr>
              <w:softHyphen/>
              <w:t>läkemedel. Be</w:t>
            </w:r>
            <w:r>
              <w:rPr>
                <w:i/>
              </w:rPr>
              <w:softHyphen/>
            </w:r>
            <w:r w:rsidRPr="00132611">
              <w:rPr>
                <w:i/>
              </w:rPr>
              <w:t>stäm</w:t>
            </w:r>
            <w:r>
              <w:rPr>
                <w:i/>
              </w:rPr>
              <w:softHyphen/>
            </w:r>
            <w:r w:rsidRPr="00132611">
              <w:rPr>
                <w:i/>
              </w:rPr>
              <w:t>melser om etisk granskning av sådana pröv</w:t>
            </w:r>
            <w:r>
              <w:rPr>
                <w:i/>
              </w:rPr>
              <w:softHyphen/>
            </w:r>
            <w:r w:rsidRPr="00132611">
              <w:rPr>
                <w:i/>
              </w:rPr>
              <w:t>ning</w:t>
            </w:r>
            <w:r>
              <w:rPr>
                <w:i/>
              </w:rPr>
              <w:softHyphen/>
            </w:r>
            <w:r>
              <w:rPr>
                <w:i/>
              </w:rPr>
              <w:softHyphen/>
            </w:r>
            <w:r w:rsidRPr="00132611">
              <w:rPr>
                <w:i/>
              </w:rPr>
              <w:t>ar finns i lagen (201</w:t>
            </w:r>
            <w:r>
              <w:rPr>
                <w:i/>
              </w:rPr>
              <w:t>8</w:t>
            </w:r>
            <w:r w:rsidRPr="00132611">
              <w:rPr>
                <w:i/>
              </w:rPr>
              <w:t>:1091) med kompletterande be</w:t>
            </w:r>
            <w:r>
              <w:rPr>
                <w:i/>
              </w:rPr>
              <w:softHyphen/>
            </w:r>
            <w:r w:rsidRPr="00132611">
              <w:rPr>
                <w:i/>
              </w:rPr>
              <w:t>stäm</w:t>
            </w:r>
            <w:r>
              <w:rPr>
                <w:i/>
              </w:rPr>
              <w:softHyphen/>
            </w:r>
            <w:r w:rsidRPr="00132611">
              <w:rPr>
                <w:i/>
              </w:rPr>
              <w:t>mels</w:t>
            </w:r>
            <w:r>
              <w:rPr>
                <w:i/>
              </w:rPr>
              <w:softHyphen/>
            </w:r>
            <w:r w:rsidRPr="00132611">
              <w:rPr>
                <w:i/>
              </w:rPr>
              <w:t>er om etisk granskning till EU:s för</w:t>
            </w:r>
            <w:r>
              <w:rPr>
                <w:i/>
              </w:rPr>
              <w:softHyphen/>
            </w:r>
            <w:r w:rsidRPr="00132611">
              <w:rPr>
                <w:i/>
              </w:rPr>
              <w:t>ord</w:t>
            </w:r>
            <w:r>
              <w:rPr>
                <w:i/>
              </w:rPr>
              <w:softHyphen/>
            </w:r>
            <w:r w:rsidRPr="00132611">
              <w:rPr>
                <w:i/>
              </w:rPr>
              <w:t>ning om kliniska pröv</w:t>
            </w:r>
            <w:r>
              <w:rPr>
                <w:i/>
              </w:rPr>
              <w:softHyphen/>
            </w:r>
            <w:r w:rsidRPr="00132611">
              <w:rPr>
                <w:i/>
              </w:rPr>
              <w:t>ning</w:t>
            </w:r>
            <w:r>
              <w:rPr>
                <w:i/>
              </w:rPr>
              <w:softHyphen/>
            </w:r>
            <w:r w:rsidRPr="00132611">
              <w:rPr>
                <w:i/>
              </w:rPr>
              <w:t>ar av humanläkemedel.</w:t>
            </w:r>
          </w:p>
        </w:tc>
      </w:tr>
    </w:tbl>
    <w:p w14:paraId="30B6C76B"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7815CE" w14:paraId="35A9298D" w14:textId="77777777" w:rsidTr="008539B5">
        <w:tc>
          <w:tcPr>
            <w:tcW w:w="2500" w:type="pct"/>
            <w:shd w:val="clear" w:color="auto" w:fill="auto"/>
            <w:tcMar>
              <w:left w:w="0" w:type="dxa"/>
            </w:tcMar>
          </w:tcPr>
          <w:p w14:paraId="6F0D2910" w14:textId="77777777" w:rsidR="008539B5" w:rsidRPr="007815CE" w:rsidRDefault="008539B5" w:rsidP="008539B5">
            <w:pPr>
              <w:pStyle w:val="Brdtext"/>
              <w:rPr>
                <w:i/>
              </w:rPr>
            </w:pPr>
            <w:r>
              <w:rPr>
                <w:i/>
              </w:rPr>
              <w:t>L</w:t>
            </w:r>
            <w:r w:rsidRPr="007815CE">
              <w:rPr>
                <w:i/>
              </w:rPr>
              <w:t>ydelse</w:t>
            </w:r>
            <w:r>
              <w:rPr>
                <w:i/>
              </w:rPr>
              <w:t xml:space="preserve"> enligt avsnitt 2.11</w:t>
            </w:r>
          </w:p>
        </w:tc>
        <w:tc>
          <w:tcPr>
            <w:tcW w:w="2500" w:type="pct"/>
            <w:shd w:val="clear" w:color="auto" w:fill="auto"/>
            <w:tcMar>
              <w:right w:w="0" w:type="dxa"/>
            </w:tcMar>
          </w:tcPr>
          <w:p w14:paraId="66ED38CE" w14:textId="77777777" w:rsidR="008539B5" w:rsidRPr="007815CE" w:rsidRDefault="008539B5" w:rsidP="008539B5">
            <w:pPr>
              <w:pStyle w:val="Brdtext"/>
              <w:rPr>
                <w:i/>
              </w:rPr>
            </w:pPr>
            <w:r w:rsidRPr="007815CE">
              <w:rPr>
                <w:i/>
              </w:rPr>
              <w:t>Föreslagen lydelse</w:t>
            </w:r>
          </w:p>
        </w:tc>
      </w:tr>
    </w:tbl>
    <w:p w14:paraId="35ABE396" w14:textId="77777777" w:rsidR="008539B5" w:rsidRDefault="008539B5" w:rsidP="008539B5">
      <w:pPr>
        <w:pStyle w:val="Brdtextmedindrag"/>
      </w:pPr>
    </w:p>
    <w:p w14:paraId="1E46B169" w14:textId="77777777" w:rsidR="008539B5" w:rsidRPr="00E45072" w:rsidRDefault="008539B5" w:rsidP="008539B5">
      <w:pPr>
        <w:pStyle w:val="Brdtext"/>
        <w:jc w:val="center"/>
        <w:rPr>
          <w:b/>
        </w:rPr>
      </w:pPr>
      <w:r w:rsidRPr="00E45072">
        <w:rPr>
          <w:b/>
        </w:rPr>
        <w:t>24 a §</w:t>
      </w:r>
      <w:r w:rsidRPr="00544DDE">
        <w:rPr>
          <w:rStyle w:val="Fotnotsreferens"/>
          <w:bCs/>
        </w:rPr>
        <w:footnoteReference w:id="42"/>
      </w:r>
    </w:p>
    <w:tbl>
      <w:tblPr>
        <w:tblW w:w="5000" w:type="pct"/>
        <w:tblLook w:val="0000" w:firstRow="0" w:lastRow="0" w:firstColumn="0" w:lastColumn="0" w:noHBand="0" w:noVBand="0"/>
      </w:tblPr>
      <w:tblGrid>
        <w:gridCol w:w="2948"/>
        <w:gridCol w:w="2949"/>
      </w:tblGrid>
      <w:tr w:rsidR="008539B5" w14:paraId="5A54361A" w14:textId="77777777" w:rsidTr="008539B5">
        <w:tc>
          <w:tcPr>
            <w:tcW w:w="2500" w:type="pct"/>
            <w:shd w:val="clear" w:color="auto" w:fill="auto"/>
            <w:tcMar>
              <w:left w:w="0" w:type="dxa"/>
            </w:tcMar>
          </w:tcPr>
          <w:p w14:paraId="1910BA4D" w14:textId="77777777" w:rsidR="008539B5" w:rsidRDefault="008539B5" w:rsidP="008539B5">
            <w:pPr>
              <w:pStyle w:val="Brdtextmedindrag"/>
              <w:ind w:firstLine="0"/>
            </w:pPr>
            <w:r w:rsidRPr="004F45B7">
              <w:t>Etikprövningsmyndigheten ska också lämna sådana yttrand</w:t>
            </w:r>
            <w:r w:rsidRPr="004F45B7">
              <w:softHyphen/>
              <w:t xml:space="preserve">en som anges i 4 och 5 §§ </w:t>
            </w:r>
            <w:r>
              <w:t>lagen (2021:</w:t>
            </w:r>
            <w:r w:rsidRPr="004F45B7">
              <w:t>000) med kompletterande be</w:t>
            </w:r>
            <w:r w:rsidRPr="004F45B7">
              <w:softHyphen/>
            </w:r>
            <w:r w:rsidRPr="004F45B7">
              <w:softHyphen/>
              <w:t>stämmelser om etisk gransk</w:t>
            </w:r>
            <w:r>
              <w:softHyphen/>
            </w:r>
            <w:r w:rsidRPr="004F45B7">
              <w:t>ning till EU:s förord</w:t>
            </w:r>
            <w:r>
              <w:softHyphen/>
            </w:r>
            <w:r w:rsidRPr="004F45B7">
              <w:t>ning om medi</w:t>
            </w:r>
            <w:r w:rsidRPr="004F45B7">
              <w:softHyphen/>
              <w:t>cin</w:t>
            </w:r>
            <w:r w:rsidRPr="004F45B7">
              <w:softHyphen/>
            </w:r>
            <w:r w:rsidRPr="004F45B7">
              <w:softHyphen/>
              <w:t>tekniska produkter.</w:t>
            </w:r>
          </w:p>
        </w:tc>
        <w:tc>
          <w:tcPr>
            <w:tcW w:w="2500" w:type="pct"/>
            <w:shd w:val="clear" w:color="auto" w:fill="auto"/>
            <w:tcMar>
              <w:right w:w="0" w:type="dxa"/>
            </w:tcMar>
          </w:tcPr>
          <w:p w14:paraId="31C7D572" w14:textId="77777777" w:rsidR="008539B5" w:rsidRDefault="008539B5" w:rsidP="008539B5">
            <w:pPr>
              <w:pStyle w:val="Brdtextmedindrag"/>
              <w:ind w:firstLine="0"/>
            </w:pPr>
            <w:r w:rsidRPr="00B30FE0">
              <w:t>Etikprövningsmyndigheten ska också lämna sådana yttrand</w:t>
            </w:r>
            <w:r w:rsidRPr="00B30FE0">
              <w:softHyphen/>
              <w:t>en som anges i</w:t>
            </w:r>
          </w:p>
        </w:tc>
      </w:tr>
      <w:tr w:rsidR="008539B5" w14:paraId="02CE5EFD" w14:textId="77777777" w:rsidTr="008539B5">
        <w:tc>
          <w:tcPr>
            <w:tcW w:w="2500" w:type="pct"/>
            <w:shd w:val="clear" w:color="auto" w:fill="auto"/>
            <w:tcMar>
              <w:left w:w="0" w:type="dxa"/>
            </w:tcMar>
          </w:tcPr>
          <w:p w14:paraId="6BAC6C6B" w14:textId="77777777" w:rsidR="008539B5" w:rsidRDefault="008539B5" w:rsidP="008539B5">
            <w:pPr>
              <w:pStyle w:val="Brdtextmedindrag"/>
            </w:pPr>
          </w:p>
        </w:tc>
        <w:tc>
          <w:tcPr>
            <w:tcW w:w="2500" w:type="pct"/>
            <w:shd w:val="clear" w:color="auto" w:fill="auto"/>
            <w:tcMar>
              <w:right w:w="0" w:type="dxa"/>
            </w:tcMar>
          </w:tcPr>
          <w:p w14:paraId="50C83111" w14:textId="77777777" w:rsidR="008539B5" w:rsidRPr="00B30FE0" w:rsidRDefault="008539B5" w:rsidP="008539B5">
            <w:pPr>
              <w:pStyle w:val="Brdtextmedindrag"/>
            </w:pPr>
            <w:r>
              <w:t>– </w:t>
            </w:r>
            <w:r w:rsidRPr="00132611">
              <w:rPr>
                <w:i/>
              </w:rPr>
              <w:t>3 § lagen (2018:1091) med kom</w:t>
            </w:r>
            <w:r>
              <w:rPr>
                <w:i/>
              </w:rPr>
              <w:softHyphen/>
            </w:r>
            <w:r w:rsidRPr="00132611">
              <w:rPr>
                <w:i/>
              </w:rPr>
              <w:t>pletterande bestämmelser om etisk granskning till EU:s för</w:t>
            </w:r>
            <w:r>
              <w:rPr>
                <w:i/>
              </w:rPr>
              <w:softHyphen/>
            </w:r>
            <w:r w:rsidRPr="00132611">
              <w:rPr>
                <w:i/>
              </w:rPr>
              <w:t>ord</w:t>
            </w:r>
            <w:r>
              <w:rPr>
                <w:i/>
              </w:rPr>
              <w:softHyphen/>
            </w:r>
            <w:r w:rsidRPr="00132611">
              <w:rPr>
                <w:i/>
              </w:rPr>
              <w:t>ning om kliniska prövningar av human</w:t>
            </w:r>
            <w:r>
              <w:rPr>
                <w:i/>
              </w:rPr>
              <w:softHyphen/>
            </w:r>
            <w:r w:rsidRPr="00132611">
              <w:rPr>
                <w:i/>
              </w:rPr>
              <w:t>läkemedel</w:t>
            </w:r>
            <w:r>
              <w:rPr>
                <w:i/>
              </w:rPr>
              <w:t xml:space="preserve">, och </w:t>
            </w:r>
          </w:p>
          <w:p w14:paraId="2B0F3E1B" w14:textId="77777777" w:rsidR="008539B5" w:rsidRPr="00132611" w:rsidRDefault="008539B5" w:rsidP="008539B5">
            <w:pPr>
              <w:pStyle w:val="Brdtextmedindrag"/>
              <w:ind w:firstLine="0"/>
              <w:rPr>
                <w:i/>
              </w:rPr>
            </w:pPr>
            <w:r>
              <w:t>– </w:t>
            </w:r>
            <w:r w:rsidRPr="00B30FE0">
              <w:t xml:space="preserve">4 och 5 §§ </w:t>
            </w:r>
            <w:r>
              <w:t>lagen (2021:</w:t>
            </w:r>
            <w:r w:rsidRPr="00B30FE0">
              <w:t>000) med kompletterande bestäm</w:t>
            </w:r>
            <w:r>
              <w:softHyphen/>
            </w:r>
            <w:r w:rsidRPr="002428EF">
              <w:t>mels</w:t>
            </w:r>
            <w:r>
              <w:softHyphen/>
            </w:r>
            <w:r>
              <w:softHyphen/>
            </w:r>
            <w:r w:rsidRPr="002428EF">
              <w:t>er om etisk granskning till EU:s förordning om medicintekni</w:t>
            </w:r>
            <w:r>
              <w:softHyphen/>
            </w:r>
            <w:r w:rsidRPr="002428EF">
              <w:t>ska produkter</w:t>
            </w:r>
            <w:r>
              <w:t>.</w:t>
            </w:r>
          </w:p>
        </w:tc>
      </w:tr>
    </w:tbl>
    <w:p w14:paraId="421EC6D5"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7815CE" w14:paraId="732E4628" w14:textId="77777777" w:rsidTr="008539B5">
        <w:tc>
          <w:tcPr>
            <w:tcW w:w="2500" w:type="pct"/>
            <w:shd w:val="clear" w:color="auto" w:fill="auto"/>
            <w:tcMar>
              <w:left w:w="0" w:type="dxa"/>
            </w:tcMar>
          </w:tcPr>
          <w:p w14:paraId="31BEB8B1" w14:textId="77777777" w:rsidR="008539B5" w:rsidRPr="007815CE" w:rsidRDefault="008539B5" w:rsidP="008539B5">
            <w:pPr>
              <w:pStyle w:val="Brdtext"/>
              <w:keepNext/>
              <w:rPr>
                <w:i/>
              </w:rPr>
            </w:pPr>
            <w:r w:rsidRPr="007815CE">
              <w:rPr>
                <w:i/>
              </w:rPr>
              <w:t>Nuvarande lydelse</w:t>
            </w:r>
          </w:p>
        </w:tc>
        <w:tc>
          <w:tcPr>
            <w:tcW w:w="2500" w:type="pct"/>
            <w:shd w:val="clear" w:color="auto" w:fill="auto"/>
            <w:tcMar>
              <w:right w:w="0" w:type="dxa"/>
            </w:tcMar>
          </w:tcPr>
          <w:p w14:paraId="7CC02A93" w14:textId="77777777" w:rsidR="008539B5" w:rsidRPr="007815CE" w:rsidRDefault="008539B5" w:rsidP="008539B5">
            <w:pPr>
              <w:pStyle w:val="Brdtext"/>
              <w:keepNext/>
              <w:rPr>
                <w:i/>
              </w:rPr>
            </w:pPr>
            <w:r w:rsidRPr="007815CE">
              <w:rPr>
                <w:i/>
              </w:rPr>
              <w:t>Föreslagen lydelse</w:t>
            </w:r>
          </w:p>
        </w:tc>
      </w:tr>
    </w:tbl>
    <w:p w14:paraId="51465701" w14:textId="77777777" w:rsidR="008539B5" w:rsidRDefault="008539B5" w:rsidP="008539B5">
      <w:pPr>
        <w:pStyle w:val="Brdtextmedindrag"/>
        <w:keepNext/>
      </w:pPr>
    </w:p>
    <w:tbl>
      <w:tblPr>
        <w:tblW w:w="5000" w:type="pct"/>
        <w:tblLook w:val="0000" w:firstRow="0" w:lastRow="0" w:firstColumn="0" w:lastColumn="0" w:noHBand="0" w:noVBand="0"/>
      </w:tblPr>
      <w:tblGrid>
        <w:gridCol w:w="2948"/>
        <w:gridCol w:w="2949"/>
      </w:tblGrid>
      <w:tr w:rsidR="008539B5" w14:paraId="672B0F60" w14:textId="77777777" w:rsidTr="008539B5">
        <w:tc>
          <w:tcPr>
            <w:tcW w:w="2500" w:type="pct"/>
            <w:shd w:val="clear" w:color="auto" w:fill="auto"/>
            <w:tcMar>
              <w:left w:w="0" w:type="dxa"/>
            </w:tcMar>
          </w:tcPr>
          <w:p w14:paraId="12849F8D" w14:textId="77777777" w:rsidR="008539B5" w:rsidRDefault="008539B5" w:rsidP="008539B5">
            <w:pPr>
              <w:pStyle w:val="Brdtextmedindrag"/>
              <w:keepNext/>
            </w:pPr>
          </w:p>
        </w:tc>
        <w:tc>
          <w:tcPr>
            <w:tcW w:w="2500" w:type="pct"/>
            <w:shd w:val="clear" w:color="auto" w:fill="auto"/>
            <w:tcMar>
              <w:right w:w="0" w:type="dxa"/>
            </w:tcMar>
          </w:tcPr>
          <w:p w14:paraId="04E9A411" w14:textId="77777777" w:rsidR="008539B5" w:rsidRPr="00D7274D" w:rsidRDefault="008539B5" w:rsidP="008539B5">
            <w:pPr>
              <w:pStyle w:val="Brdtext"/>
              <w:keepNext/>
              <w:rPr>
                <w:b/>
                <w:i/>
              </w:rPr>
            </w:pPr>
            <w:r w:rsidRPr="00D7274D">
              <w:rPr>
                <w:b/>
                <w:i/>
              </w:rPr>
              <w:t>25 b</w:t>
            </w:r>
            <w:r>
              <w:rPr>
                <w:b/>
                <w:i/>
              </w:rPr>
              <w:t> </w:t>
            </w:r>
            <w:r w:rsidRPr="00D7274D">
              <w:rPr>
                <w:b/>
                <w:i/>
              </w:rPr>
              <w:t>§</w:t>
            </w:r>
          </w:p>
          <w:p w14:paraId="1247CA5D" w14:textId="77777777" w:rsidR="008539B5" w:rsidRPr="00132611" w:rsidRDefault="008539B5" w:rsidP="008539B5">
            <w:pPr>
              <w:pStyle w:val="Brdtextmedindrag"/>
              <w:keepNext/>
              <w:ind w:firstLine="0"/>
              <w:rPr>
                <w:i/>
              </w:rPr>
            </w:pPr>
            <w:bookmarkStart w:id="1073" w:name="_Hlk21010967"/>
            <w:r w:rsidRPr="00132611">
              <w:rPr>
                <w:i/>
              </w:rPr>
              <w:t>Vid de avdelningar som utför et</w:t>
            </w:r>
            <w:r>
              <w:rPr>
                <w:i/>
              </w:rPr>
              <w:softHyphen/>
            </w:r>
            <w:r w:rsidRPr="00132611">
              <w:rPr>
                <w:i/>
              </w:rPr>
              <w:t>isk granskning enligt lagen (2018:1091) med kompletterande be</w:t>
            </w:r>
            <w:r>
              <w:rPr>
                <w:i/>
              </w:rPr>
              <w:softHyphen/>
            </w:r>
            <w:r w:rsidRPr="00132611">
              <w:rPr>
                <w:i/>
              </w:rPr>
              <w:t>stäm</w:t>
            </w:r>
            <w:r>
              <w:rPr>
                <w:i/>
              </w:rPr>
              <w:softHyphen/>
            </w:r>
            <w:r w:rsidRPr="00132611">
              <w:rPr>
                <w:i/>
              </w:rPr>
              <w:t>melser om etisk granskning till EU:s förord</w:t>
            </w:r>
            <w:r>
              <w:rPr>
                <w:i/>
              </w:rPr>
              <w:softHyphen/>
            </w:r>
            <w:r w:rsidRPr="00132611">
              <w:rPr>
                <w:i/>
              </w:rPr>
              <w:t>ning om kliniska pröv</w:t>
            </w:r>
            <w:r>
              <w:rPr>
                <w:i/>
              </w:rPr>
              <w:softHyphen/>
            </w:r>
            <w:r w:rsidRPr="00132611">
              <w:rPr>
                <w:i/>
              </w:rPr>
              <w:t>ningar av humanläkemedel ska minst en av de ledamöter som före</w:t>
            </w:r>
            <w:r>
              <w:rPr>
                <w:i/>
              </w:rPr>
              <w:softHyphen/>
            </w:r>
            <w:r w:rsidRPr="00132611">
              <w:rPr>
                <w:i/>
              </w:rPr>
              <w:t>träder allmänna intressen re</w:t>
            </w:r>
            <w:r>
              <w:rPr>
                <w:i/>
              </w:rPr>
              <w:softHyphen/>
            </w:r>
            <w:r w:rsidRPr="00132611">
              <w:rPr>
                <w:i/>
              </w:rPr>
              <w:t>pre</w:t>
            </w:r>
            <w:r>
              <w:rPr>
                <w:i/>
              </w:rPr>
              <w:softHyphen/>
            </w:r>
            <w:r w:rsidRPr="00132611">
              <w:rPr>
                <w:i/>
              </w:rPr>
              <w:t>sentera en eller flera patient</w:t>
            </w:r>
            <w:r>
              <w:rPr>
                <w:i/>
              </w:rPr>
              <w:softHyphen/>
            </w:r>
            <w:r w:rsidRPr="00132611">
              <w:rPr>
                <w:i/>
              </w:rPr>
              <w:t xml:space="preserve">organisationer. </w:t>
            </w:r>
            <w:bookmarkEnd w:id="1073"/>
          </w:p>
        </w:tc>
      </w:tr>
    </w:tbl>
    <w:p w14:paraId="79F9BB8D" w14:textId="77777777" w:rsidR="008539B5" w:rsidRDefault="008539B5" w:rsidP="008539B5">
      <w:pPr>
        <w:pStyle w:val="Slutstreck"/>
      </w:pPr>
      <w:r w:rsidRPr="00660EEA">
        <w:t>                      </w:t>
      </w:r>
    </w:p>
    <w:p w14:paraId="7C9CFCB7" w14:textId="77777777" w:rsidR="008539B5" w:rsidRDefault="008539B5" w:rsidP="008539B5">
      <w:pPr>
        <w:pStyle w:val="Brdtextmedindrag"/>
      </w:pPr>
      <w:r>
        <w:t>Denna lag träder i kraft den dag som regeringen bestämmer.</w:t>
      </w:r>
    </w:p>
    <w:p w14:paraId="2D97F949" w14:textId="77777777" w:rsidR="008539B5" w:rsidRDefault="008539B5" w:rsidP="008539B5">
      <w:pPr>
        <w:pStyle w:val="Brdtextmedindrag"/>
      </w:pPr>
    </w:p>
    <w:p w14:paraId="3A432249" w14:textId="77777777" w:rsidR="008539B5" w:rsidRDefault="008539B5" w:rsidP="008539B5">
      <w:pPr>
        <w:pStyle w:val="Brdtextmedindrag"/>
      </w:pPr>
    </w:p>
    <w:p w14:paraId="3254D286" w14:textId="77777777" w:rsidR="008539B5" w:rsidRDefault="008539B5" w:rsidP="008539B5">
      <w:pPr>
        <w:pStyle w:val="Rubrik2"/>
        <w:spacing w:before="0"/>
        <w:sectPr w:rsidR="008539B5" w:rsidSect="008539B5">
          <w:headerReference w:type="even" r:id="rId519"/>
          <w:headerReference w:type="default" r:id="rId520"/>
          <w:footerReference w:type="even" r:id="rId521"/>
          <w:footerReference w:type="default" r:id="rId522"/>
          <w:footerReference w:type="first" r:id="rId523"/>
          <w:footnotePr>
            <w:numRestart w:val="eachSect"/>
          </w:footnotePr>
          <w:pgSz w:w="9356" w:h="13721" w:code="9"/>
          <w:pgMar w:top="794" w:right="2438" w:bottom="1191" w:left="1021" w:header="0" w:footer="709" w:gutter="0"/>
          <w:cols w:space="708"/>
          <w:docGrid w:linePitch="360"/>
        </w:sectPr>
      </w:pPr>
      <w:bookmarkStart w:id="1074" w:name="_Hlk21011320"/>
      <w:bookmarkStart w:id="1075" w:name="_Toc65132614"/>
    </w:p>
    <w:p w14:paraId="2953BA88" w14:textId="363E0B37" w:rsidR="008539B5" w:rsidRPr="0047042D" w:rsidRDefault="008539B5" w:rsidP="008539B5">
      <w:pPr>
        <w:pStyle w:val="Rubrik2utannumrering"/>
        <w:spacing w:before="0"/>
      </w:pPr>
      <w:r>
        <w:t>1.13</w:t>
      </w:r>
      <w:r>
        <w:tab/>
      </w:r>
      <w:r w:rsidRPr="0047042D">
        <w:t>Förslag till lag om ändring i lagen (2003:460) om etikprövning av forskning som avser människor</w:t>
      </w:r>
      <w:bookmarkEnd w:id="1074"/>
      <w:bookmarkEnd w:id="1075"/>
    </w:p>
    <w:p w14:paraId="0C27C9BA" w14:textId="77777777" w:rsidR="008539B5" w:rsidRDefault="008539B5" w:rsidP="008539B5">
      <w:pPr>
        <w:pStyle w:val="Brdtextmedindrag"/>
        <w:ind w:firstLine="0"/>
      </w:pPr>
      <w:r w:rsidRPr="000E2F71">
        <w:t xml:space="preserve">Härigenom föreskrivs </w:t>
      </w:r>
      <w:r>
        <w:t xml:space="preserve">att 4 a, 24 a och 25 a §§ </w:t>
      </w:r>
      <w:r w:rsidRPr="00517C3E">
        <w:t xml:space="preserve">lagen </w:t>
      </w:r>
      <w:r w:rsidRPr="00205947">
        <w:t>(2003:460) om etik</w:t>
      </w:r>
      <w:r>
        <w:softHyphen/>
      </w:r>
      <w:r w:rsidRPr="00205947">
        <w:t>prövning av forskning som avser människor</w:t>
      </w:r>
      <w:r>
        <w:t xml:space="preserve"> ska ha </w:t>
      </w:r>
      <w:r w:rsidRPr="000E2F71">
        <w:t>följande</w:t>
      </w:r>
      <w:r>
        <w:t xml:space="preserve"> lydelse</w:t>
      </w:r>
      <w:r w:rsidRPr="000E2F71">
        <w:t>.</w:t>
      </w:r>
    </w:p>
    <w:p w14:paraId="6D72A1A2"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08456D89" w14:textId="77777777" w:rsidTr="008539B5">
        <w:tc>
          <w:tcPr>
            <w:tcW w:w="2500" w:type="pct"/>
            <w:shd w:val="clear" w:color="auto" w:fill="auto"/>
            <w:tcMar>
              <w:left w:w="0" w:type="dxa"/>
            </w:tcMar>
          </w:tcPr>
          <w:p w14:paraId="61AFC57A" w14:textId="77777777" w:rsidR="008539B5" w:rsidRPr="0049408E" w:rsidRDefault="008539B5" w:rsidP="008539B5">
            <w:pPr>
              <w:pStyle w:val="Brdtext"/>
              <w:rPr>
                <w:i/>
              </w:rPr>
            </w:pPr>
            <w:r>
              <w:rPr>
                <w:i/>
              </w:rPr>
              <w:t>L</w:t>
            </w:r>
            <w:r w:rsidRPr="0049408E">
              <w:rPr>
                <w:i/>
              </w:rPr>
              <w:t>ydelse</w:t>
            </w:r>
            <w:r>
              <w:rPr>
                <w:i/>
              </w:rPr>
              <w:t xml:space="preserve"> enligt avsnitt 2.11</w:t>
            </w:r>
          </w:p>
        </w:tc>
        <w:tc>
          <w:tcPr>
            <w:tcW w:w="2500" w:type="pct"/>
            <w:shd w:val="clear" w:color="auto" w:fill="auto"/>
            <w:tcMar>
              <w:right w:w="0" w:type="dxa"/>
            </w:tcMar>
          </w:tcPr>
          <w:p w14:paraId="2F37BC74" w14:textId="77777777" w:rsidR="008539B5" w:rsidRPr="0049408E" w:rsidRDefault="008539B5" w:rsidP="008539B5">
            <w:pPr>
              <w:pStyle w:val="Brdtext"/>
              <w:rPr>
                <w:i/>
              </w:rPr>
            </w:pPr>
            <w:r w:rsidRPr="0049408E">
              <w:rPr>
                <w:i/>
              </w:rPr>
              <w:t>Föreslagen lydelse</w:t>
            </w:r>
          </w:p>
        </w:tc>
      </w:tr>
    </w:tbl>
    <w:p w14:paraId="6A87C781" w14:textId="77777777" w:rsidR="008539B5" w:rsidRDefault="008539B5" w:rsidP="008539B5">
      <w:pPr>
        <w:pStyle w:val="Brdtext"/>
        <w:jc w:val="center"/>
        <w:rPr>
          <w:b/>
        </w:rPr>
      </w:pPr>
    </w:p>
    <w:p w14:paraId="75FD9C8A" w14:textId="77777777" w:rsidR="008539B5" w:rsidRPr="00D7274D" w:rsidRDefault="008539B5" w:rsidP="008539B5">
      <w:pPr>
        <w:pStyle w:val="Brdtext"/>
        <w:jc w:val="center"/>
        <w:rPr>
          <w:b/>
        </w:rPr>
      </w:pPr>
      <w:r w:rsidRPr="00D7274D">
        <w:rPr>
          <w:b/>
        </w:rPr>
        <w:t>4 a §</w:t>
      </w:r>
      <w:r w:rsidRPr="001040FE">
        <w:rPr>
          <w:rStyle w:val="Fotnotsreferens"/>
        </w:rPr>
        <w:footnoteReference w:id="43"/>
      </w:r>
    </w:p>
    <w:tbl>
      <w:tblPr>
        <w:tblW w:w="5000" w:type="pct"/>
        <w:tblLook w:val="0000" w:firstRow="0" w:lastRow="0" w:firstColumn="0" w:lastColumn="0" w:noHBand="0" w:noVBand="0"/>
      </w:tblPr>
      <w:tblGrid>
        <w:gridCol w:w="2948"/>
        <w:gridCol w:w="2949"/>
      </w:tblGrid>
      <w:tr w:rsidR="008539B5" w14:paraId="2FC9A858" w14:textId="77777777" w:rsidTr="008539B5">
        <w:tc>
          <w:tcPr>
            <w:tcW w:w="2500" w:type="pct"/>
            <w:shd w:val="clear" w:color="auto" w:fill="auto"/>
            <w:tcMar>
              <w:left w:w="0" w:type="dxa"/>
            </w:tcMar>
          </w:tcPr>
          <w:p w14:paraId="1D6B63EE" w14:textId="77777777" w:rsidR="008539B5" w:rsidRDefault="008539B5" w:rsidP="008539B5">
            <w:pPr>
              <w:pStyle w:val="Brdtextmedindrag"/>
              <w:ind w:firstLine="0"/>
            </w:pPr>
            <w:bookmarkStart w:id="1076" w:name="_Hlk21011384"/>
            <w:r w:rsidRPr="00205947">
              <w:t xml:space="preserve">Lagen ska inte </w:t>
            </w:r>
            <w:r w:rsidRPr="00132611">
              <w:t>tillämpas</w:t>
            </w:r>
            <w:r w:rsidRPr="00205947">
              <w:t xml:space="preserve"> på kli</w:t>
            </w:r>
            <w:r w:rsidRPr="00205947">
              <w:softHyphen/>
              <w:t>niska prövningar</w:t>
            </w:r>
            <w:r>
              <w:t xml:space="preserve"> </w:t>
            </w:r>
            <w:r w:rsidRPr="00FC2225">
              <w:t>enligt Europa</w:t>
            </w:r>
            <w:r w:rsidRPr="00FC2225">
              <w:softHyphen/>
              <w:t>parlamentets och rådets för</w:t>
            </w:r>
            <w:r w:rsidRPr="00FC2225">
              <w:softHyphen/>
              <w:t>ord</w:t>
            </w:r>
            <w:r w:rsidRPr="00FC2225">
              <w:softHyphen/>
              <w:t>ning (EU) 2017/745 av den 5 april 2017 om medicin</w:t>
            </w:r>
            <w:r w:rsidRPr="00FC2225">
              <w:softHyphen/>
              <w:t>tek</w:t>
            </w:r>
            <w:r w:rsidRPr="00FC2225">
              <w:softHyphen/>
              <w:t>ni</w:t>
            </w:r>
            <w:r w:rsidRPr="00FC2225">
              <w:softHyphen/>
              <w:t>ska produkter, om ändring av direk</w:t>
            </w:r>
            <w:r w:rsidRPr="00FC2225">
              <w:softHyphen/>
              <w:t>tiv 2001/83/EG, för</w:t>
            </w:r>
            <w:r>
              <w:softHyphen/>
            </w:r>
            <w:r w:rsidRPr="00FC2225">
              <w:t>ord</w:t>
            </w:r>
            <w:r>
              <w:softHyphen/>
            </w:r>
            <w:r w:rsidRPr="00FC2225">
              <w:t>ning (EG) nr 178/2002 och för</w:t>
            </w:r>
            <w:r>
              <w:softHyphen/>
            </w:r>
            <w:r w:rsidRPr="00FC2225">
              <w:t>ord</w:t>
            </w:r>
            <w:r w:rsidRPr="00FC2225">
              <w:softHyphen/>
              <w:t>ning (EG) nr 1223/2009 och om upp</w:t>
            </w:r>
            <w:r w:rsidRPr="00FC2225">
              <w:softHyphen/>
              <w:t>hävande av rådets direk</w:t>
            </w:r>
            <w:r>
              <w:softHyphen/>
            </w:r>
            <w:r w:rsidRPr="00FC2225">
              <w:t>tiv 90/385/EEG och 93/42/EEG.</w:t>
            </w:r>
            <w:r w:rsidRPr="00205947">
              <w:t xml:space="preserve"> </w:t>
            </w:r>
          </w:p>
        </w:tc>
        <w:tc>
          <w:tcPr>
            <w:tcW w:w="2500" w:type="pct"/>
            <w:shd w:val="clear" w:color="auto" w:fill="auto"/>
            <w:tcMar>
              <w:right w:w="0" w:type="dxa"/>
            </w:tcMar>
          </w:tcPr>
          <w:p w14:paraId="3BE55670" w14:textId="77777777" w:rsidR="008539B5" w:rsidRDefault="008539B5" w:rsidP="008539B5">
            <w:pPr>
              <w:pStyle w:val="Brdtextmedindrag"/>
              <w:ind w:firstLine="0"/>
            </w:pPr>
            <w:r w:rsidRPr="00205947">
              <w:t xml:space="preserve">Lagen ska inte tillämpas på </w:t>
            </w:r>
          </w:p>
          <w:p w14:paraId="6831CA45" w14:textId="77777777" w:rsidR="008539B5" w:rsidRDefault="008539B5" w:rsidP="008539B5">
            <w:pPr>
              <w:pStyle w:val="Brdtextmedindrag"/>
              <w:rPr>
                <w:i/>
              </w:rPr>
            </w:pPr>
            <w:r w:rsidRPr="00353261">
              <w:rPr>
                <w:i/>
              </w:rPr>
              <w:t>1. </w:t>
            </w:r>
            <w:r w:rsidRPr="00205947">
              <w:t>kli</w:t>
            </w:r>
            <w:r w:rsidRPr="00205947">
              <w:softHyphen/>
            </w:r>
            <w:r w:rsidRPr="00FC2225">
              <w:t>niska prövningar enligt Euro</w:t>
            </w:r>
            <w:r>
              <w:softHyphen/>
            </w:r>
            <w:r w:rsidRPr="00FC2225">
              <w:t>pa</w:t>
            </w:r>
            <w:r w:rsidRPr="00FC2225">
              <w:softHyphen/>
              <w:t>parlamentets och rådets för</w:t>
            </w:r>
            <w:r w:rsidRPr="00FC2225">
              <w:softHyphen/>
              <w:t>ord</w:t>
            </w:r>
            <w:r w:rsidRPr="00FC2225">
              <w:softHyphen/>
              <w:t>ning (EU) 2017/745 av den 5 april 2017 om medicin</w:t>
            </w:r>
            <w:r w:rsidRPr="00FC2225">
              <w:softHyphen/>
              <w:t>tek</w:t>
            </w:r>
            <w:r w:rsidRPr="00FC2225">
              <w:softHyphen/>
              <w:t>ni</w:t>
            </w:r>
            <w:r w:rsidRPr="00FC2225">
              <w:softHyphen/>
              <w:t>ska produkter, om ändring av direk</w:t>
            </w:r>
            <w:r w:rsidRPr="00FC2225">
              <w:softHyphen/>
              <w:t>tiv 2001/83/EG, för</w:t>
            </w:r>
            <w:r>
              <w:softHyphen/>
            </w:r>
            <w:r w:rsidRPr="00FC2225">
              <w:t>ord</w:t>
            </w:r>
            <w:r>
              <w:softHyphen/>
            </w:r>
            <w:r w:rsidRPr="00FC2225">
              <w:t>ning (EG) nr 178/2002 och för</w:t>
            </w:r>
            <w:r>
              <w:softHyphen/>
            </w:r>
            <w:r w:rsidRPr="00FC2225">
              <w:t>ord</w:t>
            </w:r>
            <w:r w:rsidRPr="00FC2225">
              <w:softHyphen/>
              <w:t>ning (EG) nr 1223/2009 och om upp</w:t>
            </w:r>
            <w:r w:rsidRPr="00FC2225">
              <w:softHyphen/>
              <w:t>hävande av rådets direk</w:t>
            </w:r>
            <w:r>
              <w:softHyphen/>
            </w:r>
            <w:r w:rsidRPr="00FC2225">
              <w:t>tiv 90/385/EEG och 93/42/EEG</w:t>
            </w:r>
            <w:r>
              <w:t>,</w:t>
            </w:r>
            <w:r w:rsidRPr="00FC2225">
              <w:t xml:space="preserve"> </w:t>
            </w:r>
            <w:r w:rsidRPr="00205947">
              <w:rPr>
                <w:i/>
              </w:rPr>
              <w:t xml:space="preserve">eller </w:t>
            </w:r>
          </w:p>
          <w:p w14:paraId="5929B320" w14:textId="77777777" w:rsidR="008539B5" w:rsidRDefault="008539B5" w:rsidP="008539B5">
            <w:pPr>
              <w:pStyle w:val="Brdtextmedindrag"/>
            </w:pPr>
            <w:r w:rsidRPr="00954349">
              <w:rPr>
                <w:i/>
                <w:iCs/>
              </w:rPr>
              <w:t>2.</w:t>
            </w:r>
            <w:r w:rsidRPr="00353261">
              <w:t> </w:t>
            </w:r>
            <w:r w:rsidRPr="0060696A">
              <w:rPr>
                <w:i/>
              </w:rPr>
              <w:t>pre</w:t>
            </w:r>
            <w:r w:rsidRPr="0060696A">
              <w:rPr>
                <w:i/>
              </w:rPr>
              <w:softHyphen/>
              <w:t>standa</w:t>
            </w:r>
            <w:r w:rsidRPr="0060696A">
              <w:rPr>
                <w:i/>
              </w:rPr>
              <w:softHyphen/>
              <w:t>studier enligt Europa</w:t>
            </w:r>
            <w:r>
              <w:rPr>
                <w:i/>
              </w:rPr>
              <w:softHyphen/>
            </w:r>
            <w:r w:rsidRPr="0060696A">
              <w:rPr>
                <w:i/>
              </w:rPr>
              <w:t>parla</w:t>
            </w:r>
            <w:r w:rsidRPr="0060696A">
              <w:rPr>
                <w:i/>
              </w:rPr>
              <w:softHyphen/>
              <w:t>ment</w:t>
            </w:r>
            <w:r w:rsidRPr="0060696A">
              <w:rPr>
                <w:i/>
              </w:rPr>
              <w:softHyphen/>
              <w:t>ets och rådets för</w:t>
            </w:r>
            <w:r>
              <w:rPr>
                <w:i/>
              </w:rPr>
              <w:softHyphen/>
            </w:r>
            <w:r w:rsidRPr="0060696A">
              <w:rPr>
                <w:i/>
              </w:rPr>
              <w:t>ord</w:t>
            </w:r>
            <w:r>
              <w:rPr>
                <w:i/>
              </w:rPr>
              <w:softHyphen/>
            </w:r>
            <w:r w:rsidRPr="0060696A">
              <w:rPr>
                <w:i/>
              </w:rPr>
              <w:t>ning (EU) 2017/746 av den 5 april 2017 om medicin</w:t>
            </w:r>
            <w:r>
              <w:rPr>
                <w:i/>
              </w:rPr>
              <w:softHyphen/>
            </w:r>
            <w:r w:rsidRPr="0060696A">
              <w:rPr>
                <w:i/>
              </w:rPr>
              <w:t>tek</w:t>
            </w:r>
            <w:r>
              <w:rPr>
                <w:i/>
              </w:rPr>
              <w:softHyphen/>
            </w:r>
            <w:r w:rsidRPr="0060696A">
              <w:rPr>
                <w:i/>
              </w:rPr>
              <w:t>ni</w:t>
            </w:r>
            <w:r>
              <w:rPr>
                <w:i/>
              </w:rPr>
              <w:softHyphen/>
            </w:r>
            <w:r w:rsidRPr="0060696A">
              <w:rPr>
                <w:i/>
              </w:rPr>
              <w:t>ska produkter för in vitro-diag</w:t>
            </w:r>
            <w:r w:rsidRPr="0060696A">
              <w:rPr>
                <w:i/>
              </w:rPr>
              <w:softHyphen/>
              <w:t>no</w:t>
            </w:r>
            <w:r w:rsidRPr="0060696A">
              <w:rPr>
                <w:i/>
              </w:rPr>
              <w:softHyphen/>
              <w:t>s</w:t>
            </w:r>
            <w:r w:rsidRPr="0060696A">
              <w:rPr>
                <w:i/>
              </w:rPr>
              <w:softHyphen/>
            </w:r>
            <w:r w:rsidRPr="0060696A">
              <w:rPr>
                <w:i/>
              </w:rPr>
              <w:softHyphen/>
              <w:t>tik och om upp</w:t>
            </w:r>
            <w:r w:rsidRPr="0060696A">
              <w:rPr>
                <w:i/>
              </w:rPr>
              <w:softHyphen/>
              <w:t>häv</w:t>
            </w:r>
            <w:r w:rsidRPr="0060696A">
              <w:rPr>
                <w:i/>
              </w:rPr>
              <w:softHyphen/>
              <w:t>ande av direk</w:t>
            </w:r>
            <w:r>
              <w:rPr>
                <w:i/>
              </w:rPr>
              <w:softHyphen/>
            </w:r>
            <w:r w:rsidRPr="0060696A">
              <w:rPr>
                <w:i/>
              </w:rPr>
              <w:t>tiv 98/79/EG och kom</w:t>
            </w:r>
            <w:r>
              <w:rPr>
                <w:i/>
              </w:rPr>
              <w:softHyphen/>
            </w:r>
            <w:r w:rsidRPr="0060696A">
              <w:rPr>
                <w:i/>
              </w:rPr>
              <w:t>mis</w:t>
            </w:r>
            <w:r w:rsidRPr="0060696A">
              <w:rPr>
                <w:i/>
              </w:rPr>
              <w:softHyphen/>
              <w:t>sion</w:t>
            </w:r>
            <w:r w:rsidRPr="0060696A">
              <w:rPr>
                <w:i/>
              </w:rPr>
              <w:softHyphen/>
              <w:t>ens beslut 2010/227/EU.</w:t>
            </w:r>
            <w:r>
              <w:t xml:space="preserve"> </w:t>
            </w:r>
          </w:p>
        </w:tc>
      </w:tr>
      <w:tr w:rsidR="008539B5" w14:paraId="588A56C5" w14:textId="77777777" w:rsidTr="008539B5">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664C0A03" w14:textId="77777777" w:rsidR="008539B5" w:rsidRDefault="008539B5" w:rsidP="008539B5">
            <w:pPr>
              <w:pStyle w:val="Brdtextmedindrag"/>
            </w:pPr>
            <w:bookmarkStart w:id="1077" w:name="_Hlk21011408"/>
            <w:r w:rsidRPr="00921B77">
              <w:t>Med undantag från första styck</w:t>
            </w:r>
            <w:r w:rsidRPr="00921B77">
              <w:softHyphen/>
              <w:t xml:space="preserve">et ska lagen dock tillämpas på </w:t>
            </w:r>
            <w:r>
              <w:t xml:space="preserve">sådana </w:t>
            </w:r>
            <w:r w:rsidRPr="00921B77">
              <w:t>studier för klinisk upp</w:t>
            </w:r>
            <w:r w:rsidRPr="00921B77">
              <w:softHyphen/>
              <w:t>följ</w:t>
            </w:r>
            <w:r w:rsidRPr="00921B77">
              <w:softHyphen/>
              <w:t xml:space="preserve">ning efter utsläppandet </w:t>
            </w:r>
            <w:r>
              <w:t xml:space="preserve">på marknaden </w:t>
            </w:r>
            <w:r w:rsidRPr="00921B77">
              <w:t>som inte kräv</w:t>
            </w:r>
            <w:r w:rsidRPr="00921B77">
              <w:softHyphen/>
              <w:t>er anmälan enligt artikel 74 i för</w:t>
            </w:r>
            <w:r w:rsidRPr="00921B77">
              <w:softHyphen/>
              <w:t xml:space="preserve">ordning (EU) 2017/745 om </w:t>
            </w:r>
            <w:r>
              <w:rPr>
                <w:i/>
              </w:rPr>
              <w:t>en sådan studie</w:t>
            </w:r>
            <w:r w:rsidRPr="007F24CC">
              <w:rPr>
                <w:i/>
              </w:rPr>
              <w:t xml:space="preserve"> </w:t>
            </w:r>
            <w:r w:rsidRPr="00921B77">
              <w:t>i övrigt omfattas av lagens tillämp</w:t>
            </w:r>
            <w:r>
              <w:softHyphen/>
            </w:r>
            <w:r w:rsidRPr="00921B77">
              <w:softHyphen/>
              <w:t>ningsområde.</w:t>
            </w:r>
            <w:bookmarkEnd w:id="1077"/>
          </w:p>
        </w:tc>
        <w:tc>
          <w:tcPr>
            <w:tcW w:w="2500" w:type="pct"/>
            <w:shd w:val="clear" w:color="auto" w:fill="auto"/>
            <w:tcMar>
              <w:right w:w="0" w:type="dxa"/>
            </w:tcMar>
          </w:tcPr>
          <w:p w14:paraId="0E291153" w14:textId="77777777" w:rsidR="008539B5" w:rsidRDefault="008539B5" w:rsidP="008539B5">
            <w:pPr>
              <w:pStyle w:val="Brdtextmedindrag"/>
            </w:pPr>
            <w:r w:rsidRPr="00921B77">
              <w:t>Med undantag från första styck</w:t>
            </w:r>
            <w:r w:rsidRPr="00921B77">
              <w:softHyphen/>
              <w:t xml:space="preserve">et ska lagen dock tillämpas på </w:t>
            </w:r>
            <w:r>
              <w:t xml:space="preserve">sådana </w:t>
            </w:r>
            <w:r w:rsidRPr="00921B77">
              <w:t>studier för klinisk upp</w:t>
            </w:r>
            <w:r w:rsidRPr="00921B77">
              <w:softHyphen/>
              <w:t>följ</w:t>
            </w:r>
            <w:r w:rsidRPr="00921B77">
              <w:softHyphen/>
              <w:t xml:space="preserve">ning efter utsläppandet </w:t>
            </w:r>
            <w:r>
              <w:t xml:space="preserve">på marknaden </w:t>
            </w:r>
            <w:r w:rsidRPr="00921B77">
              <w:t>som inte kräv</w:t>
            </w:r>
            <w:r w:rsidRPr="00921B77">
              <w:softHyphen/>
              <w:t>er anmälan enligt artikel 74 i för</w:t>
            </w:r>
            <w:r w:rsidRPr="00921B77">
              <w:softHyphen/>
              <w:t xml:space="preserve">ordning (EU) 2017/745 </w:t>
            </w:r>
            <w:r w:rsidRPr="00EC4645">
              <w:rPr>
                <w:i/>
              </w:rPr>
              <w:t xml:space="preserve">och </w:t>
            </w:r>
            <w:r>
              <w:rPr>
                <w:i/>
              </w:rPr>
              <w:t xml:space="preserve">sådana </w:t>
            </w:r>
            <w:r w:rsidRPr="00EC4645">
              <w:rPr>
                <w:i/>
              </w:rPr>
              <w:t>pre</w:t>
            </w:r>
            <w:r>
              <w:rPr>
                <w:i/>
              </w:rPr>
              <w:softHyphen/>
            </w:r>
            <w:r w:rsidRPr="00EC4645">
              <w:rPr>
                <w:i/>
              </w:rPr>
              <w:t>standastudier avseende CE</w:t>
            </w:r>
            <w:r>
              <w:rPr>
                <w:i/>
              </w:rPr>
              <w:t>-</w:t>
            </w:r>
            <w:r w:rsidRPr="00EC4645">
              <w:rPr>
                <w:i/>
              </w:rPr>
              <w:t xml:space="preserve">märkta produkter som inte kräver anmälan enligt artikel 70 i </w:t>
            </w:r>
            <w:r>
              <w:rPr>
                <w:i/>
              </w:rPr>
              <w:t>förordning (EU) 2017/746</w:t>
            </w:r>
            <w:r w:rsidRPr="00EC4645">
              <w:rPr>
                <w:i/>
              </w:rPr>
              <w:t>,</w:t>
            </w:r>
            <w:r>
              <w:t xml:space="preserve"> </w:t>
            </w:r>
            <w:r w:rsidRPr="00921B77">
              <w:t xml:space="preserve">om </w:t>
            </w:r>
            <w:r w:rsidRPr="00EC4645">
              <w:rPr>
                <w:i/>
              </w:rPr>
              <w:t>dessa studier</w:t>
            </w:r>
            <w:r>
              <w:t xml:space="preserve"> </w:t>
            </w:r>
            <w:r w:rsidRPr="00921B77">
              <w:t>i övrigt om</w:t>
            </w:r>
            <w:r>
              <w:softHyphen/>
            </w:r>
            <w:r w:rsidRPr="00921B77">
              <w:t>fattas av lagens tillämp</w:t>
            </w:r>
            <w:r w:rsidRPr="00921B77">
              <w:softHyphen/>
              <w:t>nings</w:t>
            </w:r>
            <w:r>
              <w:softHyphen/>
            </w:r>
            <w:r w:rsidRPr="00921B77">
              <w:t>område</w:t>
            </w:r>
            <w:r>
              <w:t>.</w:t>
            </w:r>
          </w:p>
        </w:tc>
      </w:tr>
      <w:tr w:rsidR="008539B5" w14:paraId="2F03475F" w14:textId="77777777" w:rsidTr="008539B5">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4E2FB78E" w14:textId="77777777" w:rsidR="008539B5" w:rsidRDefault="008539B5" w:rsidP="008539B5">
            <w:pPr>
              <w:pStyle w:val="Brdtextmedindrag"/>
            </w:pPr>
            <w:r w:rsidRPr="00B9047A">
              <w:t>Bestämmels</w:t>
            </w:r>
            <w:r w:rsidRPr="00B9047A">
              <w:softHyphen/>
              <w:t>er om etisk gransk</w:t>
            </w:r>
            <w:r w:rsidRPr="00B9047A">
              <w:softHyphen/>
              <w:t>ning av sådana pröv</w:t>
            </w:r>
            <w:r>
              <w:softHyphen/>
            </w:r>
            <w:r w:rsidRPr="00B9047A">
              <w:t>nin</w:t>
            </w:r>
            <w:r>
              <w:t>g</w:t>
            </w:r>
            <w:r>
              <w:softHyphen/>
            </w:r>
            <w:r w:rsidRPr="00B9047A">
              <w:t>ar som avses i första st</w:t>
            </w:r>
            <w:r>
              <w:t>y</w:t>
            </w:r>
            <w:r w:rsidRPr="00B9047A">
              <w:t xml:space="preserve">cket finns i </w:t>
            </w:r>
            <w:r>
              <w:t>lagen (2021:</w:t>
            </w:r>
            <w:r w:rsidRPr="00B9047A">
              <w:t>000) med kom</w:t>
            </w:r>
            <w:r>
              <w:softHyphen/>
            </w:r>
            <w:r w:rsidRPr="00B9047A">
              <w:t>plett</w:t>
            </w:r>
            <w:r w:rsidRPr="00B9047A">
              <w:softHyphen/>
              <w:t>er</w:t>
            </w:r>
            <w:r w:rsidRPr="00B9047A">
              <w:softHyphen/>
              <w:t>ande bestämmelser om etisk gransk</w:t>
            </w:r>
            <w:r w:rsidRPr="00B9047A">
              <w:softHyphen/>
              <w:t xml:space="preserve">ning till EU:s </w:t>
            </w:r>
            <w:r w:rsidRPr="00933719">
              <w:rPr>
                <w:i/>
                <w:iCs/>
              </w:rPr>
              <w:t>för</w:t>
            </w:r>
            <w:r w:rsidRPr="00933719">
              <w:rPr>
                <w:i/>
                <w:iCs/>
              </w:rPr>
              <w:softHyphen/>
              <w:t>ordning</w:t>
            </w:r>
            <w:r w:rsidRPr="00B9047A">
              <w:t xml:space="preserve"> om medicin</w:t>
            </w:r>
            <w:r>
              <w:softHyphen/>
            </w:r>
            <w:r w:rsidRPr="00B9047A">
              <w:t>tek</w:t>
            </w:r>
            <w:r>
              <w:softHyphen/>
            </w:r>
            <w:r w:rsidRPr="00B9047A">
              <w:t>ni</w:t>
            </w:r>
            <w:r>
              <w:softHyphen/>
            </w:r>
            <w:r w:rsidRPr="00B9047A">
              <w:t xml:space="preserve">ska produkter. </w:t>
            </w:r>
          </w:p>
        </w:tc>
        <w:tc>
          <w:tcPr>
            <w:tcW w:w="2500" w:type="pct"/>
            <w:shd w:val="clear" w:color="auto" w:fill="auto"/>
            <w:tcMar>
              <w:right w:w="0" w:type="dxa"/>
            </w:tcMar>
          </w:tcPr>
          <w:p w14:paraId="17A1A352" w14:textId="77777777" w:rsidR="008539B5" w:rsidRPr="00921B77" w:rsidRDefault="008539B5" w:rsidP="008539B5">
            <w:pPr>
              <w:pStyle w:val="Brdtextmedindrag"/>
            </w:pPr>
            <w:bookmarkStart w:id="1078" w:name="_Hlk25081967"/>
            <w:r w:rsidRPr="00205947">
              <w:t>Be</w:t>
            </w:r>
            <w:r>
              <w:softHyphen/>
            </w:r>
            <w:r w:rsidRPr="00205947">
              <w:t>stäm</w:t>
            </w:r>
            <w:r>
              <w:softHyphen/>
            </w:r>
            <w:r w:rsidRPr="00205947">
              <w:t>melser om etisk gransk</w:t>
            </w:r>
            <w:r>
              <w:softHyphen/>
            </w:r>
            <w:r w:rsidRPr="00205947">
              <w:t>ning av sådana pröv</w:t>
            </w:r>
            <w:r>
              <w:softHyphen/>
            </w:r>
            <w:r w:rsidRPr="00205947">
              <w:t>ning</w:t>
            </w:r>
            <w:r>
              <w:softHyphen/>
            </w:r>
            <w:r w:rsidRPr="00205947">
              <w:t xml:space="preserve">ar </w:t>
            </w:r>
            <w:r w:rsidRPr="00205947">
              <w:rPr>
                <w:i/>
              </w:rPr>
              <w:t>och studier</w:t>
            </w:r>
            <w:r>
              <w:t xml:space="preserve"> </w:t>
            </w:r>
            <w:r w:rsidRPr="00B9047A">
              <w:t>som avse</w:t>
            </w:r>
            <w:r>
              <w:t>s</w:t>
            </w:r>
            <w:r w:rsidRPr="00B9047A">
              <w:t xml:space="preserve"> i första styck</w:t>
            </w:r>
            <w:r>
              <w:softHyphen/>
            </w:r>
            <w:r w:rsidRPr="00B9047A">
              <w:t>et</w:t>
            </w:r>
            <w:r>
              <w:t xml:space="preserve"> </w:t>
            </w:r>
            <w:r w:rsidRPr="00205947">
              <w:t xml:space="preserve">finns i </w:t>
            </w:r>
            <w:r>
              <w:t>lagen (2021:</w:t>
            </w:r>
            <w:r w:rsidRPr="00205947">
              <w:t>000) med kom</w:t>
            </w:r>
            <w:r>
              <w:softHyphen/>
            </w:r>
            <w:r w:rsidRPr="00205947">
              <w:t>plett</w:t>
            </w:r>
            <w:r>
              <w:softHyphen/>
            </w:r>
            <w:r w:rsidRPr="00205947">
              <w:t>er</w:t>
            </w:r>
            <w:r>
              <w:softHyphen/>
            </w:r>
            <w:r w:rsidRPr="00205947">
              <w:t>ande bestäm</w:t>
            </w:r>
            <w:r>
              <w:softHyphen/>
            </w:r>
            <w:r w:rsidRPr="00205947">
              <w:t>mels</w:t>
            </w:r>
            <w:r>
              <w:softHyphen/>
            </w:r>
            <w:r w:rsidRPr="00205947">
              <w:t>er om etisk gransk</w:t>
            </w:r>
            <w:r>
              <w:softHyphen/>
            </w:r>
            <w:r w:rsidRPr="00205947">
              <w:t xml:space="preserve">ning till EU:s </w:t>
            </w:r>
            <w:r w:rsidRPr="00933719">
              <w:rPr>
                <w:i/>
                <w:iCs/>
              </w:rPr>
              <w:t>för</w:t>
            </w:r>
            <w:r w:rsidRPr="00933719">
              <w:rPr>
                <w:i/>
                <w:iCs/>
              </w:rPr>
              <w:softHyphen/>
              <w:t>ord</w:t>
            </w:r>
            <w:r w:rsidRPr="00933719">
              <w:rPr>
                <w:i/>
                <w:iCs/>
              </w:rPr>
              <w:softHyphen/>
              <w:t>ning</w:t>
            </w:r>
            <w:r w:rsidRPr="00933719">
              <w:rPr>
                <w:i/>
                <w:iCs/>
              </w:rPr>
              <w:softHyphen/>
              <w:t>ar</w:t>
            </w:r>
            <w:r w:rsidRPr="00205947">
              <w:t xml:space="preserve"> om medicin</w:t>
            </w:r>
            <w:r w:rsidRPr="00205947">
              <w:softHyphen/>
              <w:t>tek</w:t>
            </w:r>
            <w:r>
              <w:softHyphen/>
            </w:r>
            <w:r w:rsidRPr="00205947">
              <w:t>nisk</w:t>
            </w:r>
            <w:r>
              <w:t>a pro</w:t>
            </w:r>
            <w:r>
              <w:softHyphen/>
              <w:t>dukt</w:t>
            </w:r>
            <w:r>
              <w:softHyphen/>
              <w:t>er.</w:t>
            </w:r>
            <w:bookmarkEnd w:id="1078"/>
          </w:p>
        </w:tc>
      </w:tr>
    </w:tbl>
    <w:p w14:paraId="2BD5E566" w14:textId="77777777" w:rsidR="008539B5" w:rsidRPr="00C57856"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7815CE" w14:paraId="70AFDD4E" w14:textId="77777777" w:rsidTr="008539B5">
        <w:tc>
          <w:tcPr>
            <w:tcW w:w="2500" w:type="pct"/>
            <w:shd w:val="clear" w:color="auto" w:fill="auto"/>
            <w:tcMar>
              <w:left w:w="0" w:type="dxa"/>
            </w:tcMar>
          </w:tcPr>
          <w:bookmarkEnd w:id="1076"/>
          <w:p w14:paraId="47CE4462" w14:textId="77777777" w:rsidR="008539B5" w:rsidRPr="007815CE" w:rsidRDefault="008539B5" w:rsidP="008539B5">
            <w:pPr>
              <w:pStyle w:val="Brdtext"/>
              <w:rPr>
                <w:i/>
              </w:rPr>
            </w:pPr>
            <w:r>
              <w:rPr>
                <w:i/>
              </w:rPr>
              <w:t>L</w:t>
            </w:r>
            <w:r w:rsidRPr="007815CE">
              <w:rPr>
                <w:i/>
              </w:rPr>
              <w:t>ydelse</w:t>
            </w:r>
            <w:r>
              <w:rPr>
                <w:i/>
              </w:rPr>
              <w:t xml:space="preserve"> enligt avsnitt 2.12</w:t>
            </w:r>
          </w:p>
        </w:tc>
        <w:tc>
          <w:tcPr>
            <w:tcW w:w="2500" w:type="pct"/>
            <w:shd w:val="clear" w:color="auto" w:fill="auto"/>
            <w:tcMar>
              <w:right w:w="0" w:type="dxa"/>
            </w:tcMar>
          </w:tcPr>
          <w:p w14:paraId="4F2244A2" w14:textId="77777777" w:rsidR="008539B5" w:rsidRPr="007815CE" w:rsidRDefault="008539B5" w:rsidP="008539B5">
            <w:pPr>
              <w:pStyle w:val="Brdtext"/>
              <w:rPr>
                <w:i/>
              </w:rPr>
            </w:pPr>
            <w:r w:rsidRPr="007815CE">
              <w:rPr>
                <w:i/>
              </w:rPr>
              <w:t>Föreslagen lydelse</w:t>
            </w:r>
          </w:p>
        </w:tc>
      </w:tr>
    </w:tbl>
    <w:p w14:paraId="25C9ED1A" w14:textId="77777777" w:rsidR="008539B5" w:rsidRDefault="008539B5" w:rsidP="008539B5">
      <w:pPr>
        <w:pStyle w:val="Brdtextmedindrag"/>
      </w:pPr>
    </w:p>
    <w:p w14:paraId="4E99CA59" w14:textId="77777777" w:rsidR="008539B5" w:rsidRDefault="008539B5" w:rsidP="008539B5">
      <w:pPr>
        <w:pStyle w:val="Brdtext"/>
        <w:jc w:val="center"/>
        <w:rPr>
          <w:b/>
        </w:rPr>
      </w:pPr>
      <w:r w:rsidRPr="00E45072">
        <w:rPr>
          <w:b/>
        </w:rPr>
        <w:t>24 a §</w:t>
      </w:r>
      <w:r w:rsidRPr="00544DDE">
        <w:rPr>
          <w:rStyle w:val="Fotnotsreferens"/>
          <w:bCs/>
        </w:rPr>
        <w:footnoteReference w:id="44"/>
      </w:r>
    </w:p>
    <w:p w14:paraId="7CF4923E" w14:textId="77777777" w:rsidR="008539B5" w:rsidRDefault="008539B5" w:rsidP="008539B5">
      <w:pPr>
        <w:pStyle w:val="Brdtextmedindrag"/>
        <w:ind w:firstLine="0"/>
      </w:pPr>
      <w:bookmarkStart w:id="1079" w:name="_Hlk54198110"/>
      <w:r w:rsidRPr="00B30FE0">
        <w:t>Etikprövningsmyndigheten ska också lämna sådana yttrand</w:t>
      </w:r>
      <w:r w:rsidRPr="00B30FE0">
        <w:softHyphen/>
        <w:t xml:space="preserve">en som anges i </w:t>
      </w:r>
    </w:p>
    <w:p w14:paraId="4D9B5387" w14:textId="77777777" w:rsidR="008539B5" w:rsidRPr="00BE268D" w:rsidRDefault="008539B5" w:rsidP="008539B5">
      <w:pPr>
        <w:pStyle w:val="Brdtextmedindrag"/>
      </w:pPr>
      <w:r w:rsidRPr="00BE268D">
        <w:t>– 3 § lagen (2018:1091) med kom</w:t>
      </w:r>
      <w:r w:rsidRPr="00BE268D">
        <w:softHyphen/>
        <w:t>pletterande be</w:t>
      </w:r>
      <w:r w:rsidRPr="00BE268D">
        <w:softHyphen/>
      </w:r>
      <w:r w:rsidRPr="00BE268D">
        <w:softHyphen/>
        <w:t>stämmelser om etisk granskning till EU:s för</w:t>
      </w:r>
      <w:r w:rsidRPr="00BE268D">
        <w:softHyphen/>
        <w:t>ord</w:t>
      </w:r>
      <w:r w:rsidRPr="00BE268D">
        <w:softHyphen/>
        <w:t>ning om kliniska prövningar av human</w:t>
      </w:r>
      <w:r w:rsidRPr="00BE268D">
        <w:softHyphen/>
        <w:t xml:space="preserve">läkemedel, och </w:t>
      </w:r>
    </w:p>
    <w:tbl>
      <w:tblPr>
        <w:tblW w:w="5000" w:type="pct"/>
        <w:tblLook w:val="0000" w:firstRow="0" w:lastRow="0" w:firstColumn="0" w:lastColumn="0" w:noHBand="0" w:noVBand="0"/>
      </w:tblPr>
      <w:tblGrid>
        <w:gridCol w:w="2948"/>
        <w:gridCol w:w="2949"/>
      </w:tblGrid>
      <w:tr w:rsidR="008539B5" w14:paraId="7B3699E0" w14:textId="77777777" w:rsidTr="008539B5">
        <w:tc>
          <w:tcPr>
            <w:tcW w:w="2500" w:type="pct"/>
            <w:shd w:val="clear" w:color="auto" w:fill="auto"/>
            <w:tcMar>
              <w:left w:w="0" w:type="dxa"/>
            </w:tcMar>
          </w:tcPr>
          <w:p w14:paraId="5AE03763" w14:textId="77777777" w:rsidR="008539B5" w:rsidRDefault="008539B5" w:rsidP="008539B5">
            <w:pPr>
              <w:pStyle w:val="Brdtextmedindrag"/>
            </w:pPr>
            <w:r>
              <w:t>– </w:t>
            </w:r>
            <w:r w:rsidRPr="00B30FE0">
              <w:t xml:space="preserve">4 och 5 §§ </w:t>
            </w:r>
            <w:r>
              <w:t>lagen (2021:</w:t>
            </w:r>
            <w:r w:rsidRPr="00B30FE0">
              <w:t>000) med kompletterande be</w:t>
            </w:r>
            <w:r w:rsidRPr="00B30FE0">
              <w:softHyphen/>
            </w:r>
            <w:r w:rsidRPr="00B30FE0">
              <w:softHyphen/>
              <w:t>stäm</w:t>
            </w:r>
            <w:r>
              <w:softHyphen/>
            </w:r>
            <w:r w:rsidRPr="002428EF">
              <w:t>mels</w:t>
            </w:r>
            <w:r>
              <w:softHyphen/>
            </w:r>
            <w:r>
              <w:softHyphen/>
            </w:r>
            <w:r w:rsidRPr="002428EF">
              <w:t xml:space="preserve">er om etisk granskning till EU:s </w:t>
            </w:r>
            <w:r w:rsidRPr="00BE268D">
              <w:rPr>
                <w:i/>
                <w:iCs/>
              </w:rPr>
              <w:t>förordning</w:t>
            </w:r>
            <w:r w:rsidRPr="002428EF">
              <w:t xml:space="preserve"> om medi</w:t>
            </w:r>
            <w:r w:rsidRPr="002428EF">
              <w:softHyphen/>
              <w:t>cin</w:t>
            </w:r>
            <w:r w:rsidRPr="002428EF">
              <w:softHyphen/>
            </w:r>
            <w:r w:rsidRPr="002428EF">
              <w:softHyphen/>
              <w:t>tek</w:t>
            </w:r>
            <w:r>
              <w:softHyphen/>
            </w:r>
            <w:r>
              <w:softHyphen/>
            </w:r>
            <w:r w:rsidRPr="002428EF">
              <w:t>ni</w:t>
            </w:r>
            <w:r>
              <w:softHyphen/>
            </w:r>
            <w:r w:rsidRPr="002428EF">
              <w:t>ska produkter</w:t>
            </w:r>
            <w:r>
              <w:t>.</w:t>
            </w:r>
          </w:p>
        </w:tc>
        <w:tc>
          <w:tcPr>
            <w:tcW w:w="2500" w:type="pct"/>
            <w:shd w:val="clear" w:color="auto" w:fill="auto"/>
            <w:tcMar>
              <w:right w:w="0" w:type="dxa"/>
            </w:tcMar>
          </w:tcPr>
          <w:p w14:paraId="66B9A688" w14:textId="77777777" w:rsidR="008539B5" w:rsidRDefault="008539B5" w:rsidP="008539B5">
            <w:pPr>
              <w:pStyle w:val="Brdtextmedindrag"/>
            </w:pPr>
            <w:r>
              <w:t>– </w:t>
            </w:r>
            <w:r w:rsidRPr="00B30FE0">
              <w:t xml:space="preserve">4 och 5 §§ </w:t>
            </w:r>
            <w:r>
              <w:t>lagen (2021:</w:t>
            </w:r>
            <w:r w:rsidRPr="00B30FE0">
              <w:t>000) med kompletterande be</w:t>
            </w:r>
            <w:r w:rsidRPr="00B30FE0">
              <w:softHyphen/>
            </w:r>
            <w:r w:rsidRPr="00B30FE0">
              <w:softHyphen/>
              <w:t>stäm</w:t>
            </w:r>
            <w:r>
              <w:softHyphen/>
            </w:r>
            <w:r w:rsidRPr="002428EF">
              <w:t>mels</w:t>
            </w:r>
            <w:r>
              <w:softHyphen/>
            </w:r>
            <w:r>
              <w:softHyphen/>
            </w:r>
            <w:r w:rsidRPr="002428EF">
              <w:t xml:space="preserve">er om etisk granskning till EU:s </w:t>
            </w:r>
            <w:r w:rsidRPr="00BE268D">
              <w:rPr>
                <w:i/>
                <w:iCs/>
              </w:rPr>
              <w:t>förord</w:t>
            </w:r>
            <w:r>
              <w:rPr>
                <w:i/>
                <w:iCs/>
              </w:rPr>
              <w:softHyphen/>
            </w:r>
            <w:r w:rsidRPr="00BE268D">
              <w:rPr>
                <w:i/>
                <w:iCs/>
              </w:rPr>
              <w:t>ning</w:t>
            </w:r>
            <w:r>
              <w:rPr>
                <w:i/>
                <w:iCs/>
              </w:rPr>
              <w:softHyphen/>
            </w:r>
            <w:r w:rsidRPr="00BE268D">
              <w:rPr>
                <w:i/>
                <w:iCs/>
              </w:rPr>
              <w:t>ar</w:t>
            </w:r>
            <w:r w:rsidRPr="002428EF">
              <w:t xml:space="preserve"> om medi</w:t>
            </w:r>
            <w:r w:rsidRPr="002428EF">
              <w:softHyphen/>
              <w:t>cin</w:t>
            </w:r>
            <w:r w:rsidRPr="002428EF">
              <w:softHyphen/>
            </w:r>
            <w:r w:rsidRPr="002428EF">
              <w:softHyphen/>
              <w:t>tek</w:t>
            </w:r>
            <w:r>
              <w:softHyphen/>
            </w:r>
            <w:r>
              <w:softHyphen/>
            </w:r>
            <w:r w:rsidRPr="002428EF">
              <w:t>ni</w:t>
            </w:r>
            <w:r>
              <w:softHyphen/>
            </w:r>
            <w:r w:rsidRPr="002428EF">
              <w:t>ska produkter.</w:t>
            </w:r>
          </w:p>
        </w:tc>
      </w:tr>
      <w:bookmarkEnd w:id="1079"/>
      <w:tr w:rsidR="008539B5" w:rsidRPr="0049408E" w14:paraId="4891AEEB" w14:textId="77777777" w:rsidTr="008539B5">
        <w:tc>
          <w:tcPr>
            <w:tcW w:w="2500" w:type="pct"/>
            <w:shd w:val="clear" w:color="auto" w:fill="auto"/>
            <w:tcMar>
              <w:left w:w="0" w:type="dxa"/>
            </w:tcMar>
          </w:tcPr>
          <w:p w14:paraId="78BA2AD8" w14:textId="77777777" w:rsidR="008539B5" w:rsidRDefault="008539B5" w:rsidP="008539B5">
            <w:pPr>
              <w:pStyle w:val="Brdtext"/>
              <w:rPr>
                <w:i/>
              </w:rPr>
            </w:pPr>
          </w:p>
        </w:tc>
        <w:tc>
          <w:tcPr>
            <w:tcW w:w="2500" w:type="pct"/>
            <w:shd w:val="clear" w:color="auto" w:fill="auto"/>
            <w:tcMar>
              <w:right w:w="0" w:type="dxa"/>
            </w:tcMar>
          </w:tcPr>
          <w:p w14:paraId="190AA612" w14:textId="77777777" w:rsidR="008539B5" w:rsidRPr="0049408E" w:rsidRDefault="008539B5" w:rsidP="008539B5">
            <w:pPr>
              <w:pStyle w:val="Brdtext"/>
              <w:rPr>
                <w:i/>
              </w:rPr>
            </w:pPr>
          </w:p>
        </w:tc>
      </w:tr>
      <w:tr w:rsidR="008539B5" w:rsidRPr="0049408E" w14:paraId="44AF91E4" w14:textId="77777777" w:rsidTr="008539B5">
        <w:tc>
          <w:tcPr>
            <w:tcW w:w="2500" w:type="pct"/>
            <w:shd w:val="clear" w:color="auto" w:fill="auto"/>
            <w:tcMar>
              <w:left w:w="0" w:type="dxa"/>
            </w:tcMar>
          </w:tcPr>
          <w:p w14:paraId="17F057EC" w14:textId="77777777" w:rsidR="008539B5" w:rsidRPr="0049408E" w:rsidRDefault="008539B5" w:rsidP="008539B5">
            <w:pPr>
              <w:pStyle w:val="Brdtext"/>
              <w:rPr>
                <w:i/>
              </w:rPr>
            </w:pPr>
            <w:r>
              <w:rPr>
                <w:i/>
              </w:rPr>
              <w:t>L</w:t>
            </w:r>
            <w:r w:rsidRPr="0049408E">
              <w:rPr>
                <w:i/>
              </w:rPr>
              <w:t>ydelse</w:t>
            </w:r>
            <w:r>
              <w:rPr>
                <w:i/>
              </w:rPr>
              <w:t xml:space="preserve"> enligt avsnitt 2.11</w:t>
            </w:r>
          </w:p>
        </w:tc>
        <w:tc>
          <w:tcPr>
            <w:tcW w:w="2500" w:type="pct"/>
            <w:shd w:val="clear" w:color="auto" w:fill="auto"/>
            <w:tcMar>
              <w:right w:w="0" w:type="dxa"/>
            </w:tcMar>
          </w:tcPr>
          <w:p w14:paraId="7A69B772" w14:textId="77777777" w:rsidR="008539B5" w:rsidRPr="0049408E" w:rsidRDefault="008539B5" w:rsidP="008539B5">
            <w:pPr>
              <w:pStyle w:val="Brdtext"/>
              <w:rPr>
                <w:i/>
              </w:rPr>
            </w:pPr>
            <w:r w:rsidRPr="0049408E">
              <w:rPr>
                <w:i/>
              </w:rPr>
              <w:t>Föreslagen lydelse</w:t>
            </w:r>
          </w:p>
        </w:tc>
      </w:tr>
    </w:tbl>
    <w:p w14:paraId="1E7CACE0" w14:textId="77777777" w:rsidR="008539B5" w:rsidRPr="00933719" w:rsidRDefault="008539B5" w:rsidP="008539B5">
      <w:pPr>
        <w:pStyle w:val="Brdtext"/>
        <w:spacing w:before="230"/>
        <w:jc w:val="center"/>
        <w:rPr>
          <w:b/>
          <w:bCs/>
        </w:rPr>
      </w:pPr>
      <w:r w:rsidRPr="00933719">
        <w:rPr>
          <w:b/>
          <w:bCs/>
        </w:rPr>
        <w:t>25 a §</w:t>
      </w:r>
      <w:r w:rsidRPr="00544DDE">
        <w:rPr>
          <w:rStyle w:val="Fotnotsreferens"/>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8539B5" w14:paraId="7A473EF6" w14:textId="77777777" w:rsidTr="008539B5">
        <w:tc>
          <w:tcPr>
            <w:tcW w:w="2500" w:type="pct"/>
            <w:shd w:val="clear" w:color="auto" w:fill="auto"/>
            <w:tcMar>
              <w:left w:w="0" w:type="dxa"/>
            </w:tcMar>
          </w:tcPr>
          <w:p w14:paraId="3000C712" w14:textId="77777777" w:rsidR="008539B5" w:rsidRPr="00933719" w:rsidRDefault="008539B5" w:rsidP="008539B5">
            <w:pPr>
              <w:pStyle w:val="Brdtextmedindrag"/>
              <w:ind w:firstLine="0"/>
              <w:rPr>
                <w:iCs/>
              </w:rPr>
            </w:pPr>
            <w:r w:rsidRPr="00933719">
              <w:rPr>
                <w:iCs/>
              </w:rPr>
              <w:t>Vid de avdelningar som utför et</w:t>
            </w:r>
            <w:r w:rsidRPr="00933719">
              <w:rPr>
                <w:iCs/>
              </w:rPr>
              <w:softHyphen/>
              <w:t>isk granskning enligt lagen (2021:000) med kompletterande be</w:t>
            </w:r>
            <w:r w:rsidRPr="00933719">
              <w:rPr>
                <w:iCs/>
              </w:rPr>
              <w:softHyphen/>
              <w:t xml:space="preserve">stämmelser om etisk granskning till EU:s </w:t>
            </w:r>
            <w:r w:rsidRPr="00933719">
              <w:rPr>
                <w:i/>
              </w:rPr>
              <w:t>förord</w:t>
            </w:r>
            <w:r w:rsidRPr="00933719">
              <w:rPr>
                <w:i/>
              </w:rPr>
              <w:softHyphen/>
              <w:t>ning</w:t>
            </w:r>
            <w:r w:rsidRPr="00933719">
              <w:rPr>
                <w:iCs/>
              </w:rPr>
              <w:t xml:space="preserve"> om medi</w:t>
            </w:r>
            <w:r w:rsidRPr="00933719">
              <w:rPr>
                <w:iCs/>
              </w:rPr>
              <w:softHyphen/>
              <w:t>cin</w:t>
            </w:r>
            <w:r w:rsidRPr="00933719">
              <w:rPr>
                <w:iCs/>
              </w:rPr>
              <w:softHyphen/>
              <w:t>tek</w:t>
            </w:r>
            <w:r w:rsidRPr="00933719">
              <w:rPr>
                <w:iCs/>
              </w:rPr>
              <w:softHyphen/>
              <w:t>ni</w:t>
            </w:r>
            <w:r w:rsidRPr="00933719">
              <w:rPr>
                <w:iCs/>
              </w:rPr>
              <w:softHyphen/>
              <w:t>ska produkter ska minst en av de ledamöter som före</w:t>
            </w:r>
            <w:r w:rsidRPr="00933719">
              <w:rPr>
                <w:iCs/>
              </w:rPr>
              <w:softHyphen/>
              <w:t>träd</w:t>
            </w:r>
            <w:r w:rsidRPr="00933719">
              <w:rPr>
                <w:iCs/>
              </w:rPr>
              <w:softHyphen/>
              <w:t>er allmänna intressen re</w:t>
            </w:r>
            <w:r w:rsidRPr="00933719">
              <w:rPr>
                <w:iCs/>
              </w:rPr>
              <w:softHyphen/>
              <w:t>pre</w:t>
            </w:r>
            <w:r w:rsidRPr="00933719">
              <w:rPr>
                <w:iCs/>
              </w:rPr>
              <w:softHyphen/>
              <w:t>sent</w:t>
            </w:r>
            <w:r w:rsidRPr="00933719">
              <w:rPr>
                <w:iCs/>
              </w:rPr>
              <w:softHyphen/>
              <w:t>era en eller flera patient</w:t>
            </w:r>
            <w:r w:rsidRPr="00933719">
              <w:rPr>
                <w:iCs/>
              </w:rPr>
              <w:softHyphen/>
              <w:t>organi</w:t>
            </w:r>
            <w:r w:rsidRPr="00933719">
              <w:rPr>
                <w:iCs/>
              </w:rPr>
              <w:softHyphen/>
              <w:t>sa</w:t>
            </w:r>
            <w:r w:rsidRPr="00933719">
              <w:rPr>
                <w:iCs/>
              </w:rPr>
              <w:softHyphen/>
              <w:t>tioner</w:t>
            </w:r>
            <w:r>
              <w:rPr>
                <w:iCs/>
              </w:rPr>
              <w:t>.</w:t>
            </w:r>
          </w:p>
        </w:tc>
        <w:tc>
          <w:tcPr>
            <w:tcW w:w="2500" w:type="pct"/>
            <w:shd w:val="clear" w:color="auto" w:fill="auto"/>
            <w:tcMar>
              <w:right w:w="0" w:type="dxa"/>
            </w:tcMar>
          </w:tcPr>
          <w:p w14:paraId="28E1D223" w14:textId="77777777" w:rsidR="008539B5" w:rsidRPr="00933719" w:rsidRDefault="008539B5" w:rsidP="008539B5">
            <w:pPr>
              <w:pStyle w:val="Brdtextmedindrag"/>
              <w:ind w:firstLine="0"/>
              <w:rPr>
                <w:iCs/>
              </w:rPr>
            </w:pPr>
            <w:bookmarkStart w:id="1080" w:name="_Hlk54198175"/>
            <w:r w:rsidRPr="00933719">
              <w:rPr>
                <w:iCs/>
              </w:rPr>
              <w:t>Vid de avdelningar som utför et</w:t>
            </w:r>
            <w:r w:rsidRPr="00933719">
              <w:rPr>
                <w:iCs/>
              </w:rPr>
              <w:softHyphen/>
              <w:t>isk granskning enligt lagen (2021:000) med kompletterande be</w:t>
            </w:r>
            <w:r w:rsidRPr="00933719">
              <w:rPr>
                <w:iCs/>
              </w:rPr>
              <w:softHyphen/>
              <w:t xml:space="preserve">stämmelser om etisk granskning till EU:s </w:t>
            </w:r>
            <w:r w:rsidRPr="00933719">
              <w:rPr>
                <w:i/>
              </w:rPr>
              <w:t>förord</w:t>
            </w:r>
            <w:r w:rsidRPr="00933719">
              <w:rPr>
                <w:i/>
              </w:rPr>
              <w:softHyphen/>
              <w:t>ningar</w:t>
            </w:r>
            <w:r w:rsidRPr="00933719">
              <w:rPr>
                <w:iCs/>
              </w:rPr>
              <w:t xml:space="preserve"> om medi</w:t>
            </w:r>
            <w:r w:rsidRPr="00933719">
              <w:rPr>
                <w:iCs/>
              </w:rPr>
              <w:softHyphen/>
              <w:t>cin</w:t>
            </w:r>
            <w:r w:rsidRPr="00933719">
              <w:rPr>
                <w:iCs/>
              </w:rPr>
              <w:softHyphen/>
              <w:t>tek</w:t>
            </w:r>
            <w:r w:rsidRPr="00933719">
              <w:rPr>
                <w:iCs/>
              </w:rPr>
              <w:softHyphen/>
              <w:t>ni</w:t>
            </w:r>
            <w:r w:rsidRPr="00933719">
              <w:rPr>
                <w:iCs/>
              </w:rPr>
              <w:softHyphen/>
              <w:t>ska produkter ska minst en av de ledamöter som före</w:t>
            </w:r>
            <w:r w:rsidRPr="00933719">
              <w:rPr>
                <w:iCs/>
              </w:rPr>
              <w:softHyphen/>
              <w:t>träd</w:t>
            </w:r>
            <w:r w:rsidRPr="00933719">
              <w:rPr>
                <w:iCs/>
              </w:rPr>
              <w:softHyphen/>
              <w:t>er allmänna intressen re</w:t>
            </w:r>
            <w:r w:rsidRPr="00933719">
              <w:rPr>
                <w:iCs/>
              </w:rPr>
              <w:softHyphen/>
              <w:t>pre</w:t>
            </w:r>
            <w:r w:rsidRPr="00933719">
              <w:rPr>
                <w:iCs/>
              </w:rPr>
              <w:softHyphen/>
              <w:t>sent</w:t>
            </w:r>
            <w:r w:rsidRPr="00933719">
              <w:rPr>
                <w:iCs/>
              </w:rPr>
              <w:softHyphen/>
              <w:t>era en eller flera patient</w:t>
            </w:r>
            <w:r w:rsidRPr="00933719">
              <w:rPr>
                <w:iCs/>
              </w:rPr>
              <w:softHyphen/>
              <w:t>organi</w:t>
            </w:r>
            <w:r w:rsidRPr="00933719">
              <w:rPr>
                <w:iCs/>
              </w:rPr>
              <w:softHyphen/>
              <w:t>sa</w:t>
            </w:r>
            <w:r w:rsidRPr="00933719">
              <w:rPr>
                <w:iCs/>
              </w:rPr>
              <w:softHyphen/>
              <w:t>tioner</w:t>
            </w:r>
            <w:r>
              <w:rPr>
                <w:iCs/>
              </w:rPr>
              <w:t>.</w:t>
            </w:r>
            <w:bookmarkEnd w:id="1080"/>
          </w:p>
        </w:tc>
      </w:tr>
    </w:tbl>
    <w:p w14:paraId="1A4750B1" w14:textId="77777777" w:rsidR="008539B5" w:rsidRDefault="008539B5" w:rsidP="008539B5">
      <w:pPr>
        <w:pStyle w:val="Slutstreck"/>
      </w:pPr>
      <w:r w:rsidRPr="00660EEA">
        <w:t>                      </w:t>
      </w:r>
    </w:p>
    <w:p w14:paraId="3CEF4A60" w14:textId="77777777" w:rsidR="008539B5" w:rsidRDefault="008539B5" w:rsidP="008539B5">
      <w:pPr>
        <w:pStyle w:val="Brdtextmedindrag"/>
      </w:pPr>
      <w:r>
        <w:t>Denna lag träder i kraft den 26 maj 2022.</w:t>
      </w:r>
    </w:p>
    <w:p w14:paraId="430527EE" w14:textId="77777777" w:rsidR="008539B5" w:rsidRDefault="008539B5" w:rsidP="008539B5">
      <w:pPr>
        <w:pStyle w:val="Brdtextmedindrag"/>
      </w:pPr>
    </w:p>
    <w:p w14:paraId="37D9B43F" w14:textId="77777777" w:rsidR="008539B5" w:rsidRPr="00DE7A0F" w:rsidRDefault="008539B5" w:rsidP="008539B5">
      <w:pPr>
        <w:pStyle w:val="Brdtextmedindrag"/>
      </w:pPr>
    </w:p>
    <w:p w14:paraId="1FC5561E" w14:textId="77777777" w:rsidR="008539B5" w:rsidRDefault="008539B5" w:rsidP="008539B5">
      <w:pPr>
        <w:spacing w:line="0" w:lineRule="auto"/>
        <w:rPr>
          <w:rFonts w:ascii="TradeGothic" w:hAnsi="TradeGothic"/>
          <w:b/>
          <w:sz w:val="25"/>
        </w:rPr>
      </w:pPr>
    </w:p>
    <w:p w14:paraId="285F16E6" w14:textId="77777777" w:rsidR="008539B5" w:rsidRDefault="008539B5" w:rsidP="008539B5">
      <w:pPr>
        <w:pStyle w:val="Rubrik2"/>
        <w:spacing w:before="0"/>
        <w:sectPr w:rsidR="008539B5" w:rsidSect="008539B5">
          <w:headerReference w:type="even" r:id="rId524"/>
          <w:headerReference w:type="default" r:id="rId525"/>
          <w:footerReference w:type="even" r:id="rId526"/>
          <w:footerReference w:type="default" r:id="rId527"/>
          <w:footerReference w:type="first" r:id="rId528"/>
          <w:footnotePr>
            <w:numRestart w:val="eachSect"/>
          </w:footnotePr>
          <w:pgSz w:w="9356" w:h="13721" w:code="9"/>
          <w:pgMar w:top="794" w:right="2438" w:bottom="1191" w:left="1021" w:header="0" w:footer="709" w:gutter="0"/>
          <w:cols w:space="708"/>
          <w:docGrid w:linePitch="360"/>
        </w:sectPr>
      </w:pPr>
      <w:bookmarkStart w:id="1081" w:name="_Toc65132615"/>
    </w:p>
    <w:p w14:paraId="70857D7C" w14:textId="371505AF" w:rsidR="008539B5" w:rsidRPr="0047042D" w:rsidRDefault="008539B5" w:rsidP="008539B5">
      <w:pPr>
        <w:pStyle w:val="Rubrik2utannumrering"/>
        <w:spacing w:before="0"/>
      </w:pPr>
      <w:r>
        <w:t>1.14</w:t>
      </w:r>
      <w:r>
        <w:tab/>
      </w:r>
      <w:r w:rsidRPr="0047042D">
        <w:t>Förslag till lag om ändring i lagen (2006:496) om blodsäkerhet</w:t>
      </w:r>
      <w:bookmarkEnd w:id="1081"/>
    </w:p>
    <w:p w14:paraId="4C2BEDEA" w14:textId="77777777" w:rsidR="008539B5" w:rsidRDefault="008539B5" w:rsidP="008539B5">
      <w:pPr>
        <w:pStyle w:val="Brdtext"/>
      </w:pPr>
      <w:r>
        <w:t xml:space="preserve">Härigenom föreskrivs att 1, 2, 4 och 22 </w:t>
      </w:r>
      <w:bookmarkStart w:id="1082" w:name="_Hlk8047640"/>
      <w:r>
        <w:t xml:space="preserve">§§ lagen (2006:496) om blodsäkerhet </w:t>
      </w:r>
      <w:bookmarkEnd w:id="1082"/>
      <w:r>
        <w:t>ska ha följande lydelse.</w:t>
      </w:r>
    </w:p>
    <w:p w14:paraId="4C530B30" w14:textId="77777777" w:rsidR="008539B5" w:rsidRDefault="008539B5" w:rsidP="008539B5">
      <w:pPr>
        <w:pStyle w:val="Brdtext"/>
      </w:pPr>
    </w:p>
    <w:tbl>
      <w:tblPr>
        <w:tblW w:w="5000" w:type="pct"/>
        <w:tblLook w:val="0000" w:firstRow="0" w:lastRow="0" w:firstColumn="0" w:lastColumn="0" w:noHBand="0" w:noVBand="0"/>
      </w:tblPr>
      <w:tblGrid>
        <w:gridCol w:w="2948"/>
        <w:gridCol w:w="2949"/>
      </w:tblGrid>
      <w:tr w:rsidR="008539B5" w:rsidRPr="0049408E" w14:paraId="49DF8AB6" w14:textId="77777777" w:rsidTr="008539B5">
        <w:tc>
          <w:tcPr>
            <w:tcW w:w="2500" w:type="pct"/>
            <w:shd w:val="clear" w:color="auto" w:fill="auto"/>
            <w:tcMar>
              <w:left w:w="0" w:type="dxa"/>
            </w:tcMar>
          </w:tcPr>
          <w:p w14:paraId="28E120D5"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5FB55089" w14:textId="77777777" w:rsidR="008539B5" w:rsidRPr="0049408E" w:rsidRDefault="008539B5" w:rsidP="008539B5">
            <w:pPr>
              <w:pStyle w:val="Brdtext"/>
              <w:rPr>
                <w:i/>
              </w:rPr>
            </w:pPr>
            <w:r w:rsidRPr="0049408E">
              <w:rPr>
                <w:i/>
              </w:rPr>
              <w:t>Föreslagen lydelse</w:t>
            </w:r>
          </w:p>
        </w:tc>
      </w:tr>
    </w:tbl>
    <w:p w14:paraId="1FD93406" w14:textId="77777777" w:rsidR="008539B5" w:rsidRDefault="008539B5" w:rsidP="008539B5">
      <w:pPr>
        <w:pStyle w:val="Brdtext"/>
        <w:jc w:val="center"/>
      </w:pPr>
    </w:p>
    <w:p w14:paraId="6AAD7DBA" w14:textId="77777777" w:rsidR="008539B5" w:rsidRDefault="008539B5" w:rsidP="008539B5">
      <w:pPr>
        <w:pStyle w:val="Brdtext"/>
        <w:jc w:val="center"/>
        <w:rPr>
          <w:b/>
        </w:rPr>
      </w:pPr>
      <w:r w:rsidRPr="004A2DAF">
        <w:rPr>
          <w:b/>
        </w:rPr>
        <w:t>1 §</w:t>
      </w:r>
      <w:r w:rsidRPr="001040FE">
        <w:rPr>
          <w:rStyle w:val="Fotnotsreferens"/>
        </w:rPr>
        <w:footnoteReference w:id="46"/>
      </w:r>
    </w:p>
    <w:tbl>
      <w:tblPr>
        <w:tblW w:w="5000" w:type="pct"/>
        <w:tblLook w:val="0000" w:firstRow="0" w:lastRow="0" w:firstColumn="0" w:lastColumn="0" w:noHBand="0" w:noVBand="0"/>
      </w:tblPr>
      <w:tblGrid>
        <w:gridCol w:w="2948"/>
        <w:gridCol w:w="2949"/>
      </w:tblGrid>
      <w:tr w:rsidR="008539B5" w14:paraId="6A804015" w14:textId="77777777" w:rsidTr="008539B5">
        <w:tc>
          <w:tcPr>
            <w:tcW w:w="2500" w:type="pct"/>
            <w:shd w:val="clear" w:color="auto" w:fill="auto"/>
            <w:tcMar>
              <w:left w:w="0" w:type="dxa"/>
            </w:tcMar>
          </w:tcPr>
          <w:p w14:paraId="1CBD4794" w14:textId="77777777" w:rsidR="008539B5" w:rsidRDefault="008539B5" w:rsidP="008539B5">
            <w:pPr>
              <w:pStyle w:val="Brdtextmedindrag"/>
              <w:ind w:firstLine="0"/>
            </w:pPr>
            <w:r>
              <w:t xml:space="preserve">Denna lag </w:t>
            </w:r>
            <w:r w:rsidRPr="00132611">
              <w:t>innehåller</w:t>
            </w:r>
            <w:r>
              <w:t xml:space="preserve"> bestäm</w:t>
            </w:r>
            <w:r>
              <w:softHyphen/>
              <w:t>melser som syftar till att skydda människors hälsa när blod och blodkomponenter från männ</w:t>
            </w:r>
            <w:r>
              <w:softHyphen/>
              <w:t xml:space="preserve">iskor hanteras för att användas vid transfusion eller tillverkning av läkemedel eller </w:t>
            </w:r>
            <w:r w:rsidRPr="00BC445B">
              <w:rPr>
                <w:i/>
              </w:rPr>
              <w:t>medicintekn</w:t>
            </w:r>
            <w:r w:rsidRPr="00BC445B">
              <w:rPr>
                <w:i/>
              </w:rPr>
              <w:softHyphen/>
              <w:t>iska</w:t>
            </w:r>
            <w:r>
              <w:t xml:space="preserve"> produkter.</w:t>
            </w:r>
          </w:p>
        </w:tc>
        <w:tc>
          <w:tcPr>
            <w:tcW w:w="2500" w:type="pct"/>
            <w:shd w:val="clear" w:color="auto" w:fill="auto"/>
            <w:tcMar>
              <w:right w:w="0" w:type="dxa"/>
            </w:tcMar>
          </w:tcPr>
          <w:p w14:paraId="246FA7AC" w14:textId="77777777" w:rsidR="008539B5" w:rsidRDefault="008539B5" w:rsidP="008539B5">
            <w:pPr>
              <w:pStyle w:val="Brdtextmedindrag"/>
              <w:ind w:firstLine="0"/>
            </w:pPr>
            <w:r>
              <w:t xml:space="preserve">Denna </w:t>
            </w:r>
            <w:r w:rsidRPr="00132611">
              <w:t>lag</w:t>
            </w:r>
            <w:r>
              <w:t xml:space="preserve"> innehåller bestäm</w:t>
            </w:r>
            <w:r>
              <w:softHyphen/>
              <w:t>melser som syftar till att skydda människors hälsa när blod och blodkomponenter från männ</w:t>
            </w:r>
            <w:r>
              <w:softHyphen/>
              <w:t>isk</w:t>
            </w:r>
            <w:r>
              <w:softHyphen/>
              <w:t>or hanteras för att användas vid transfusion eller tillver</w:t>
            </w:r>
            <w:r>
              <w:softHyphen/>
              <w:t>kning av läkemedel eller</w:t>
            </w:r>
            <w:r w:rsidRPr="00BC445B">
              <w:t xml:space="preserve"> produkter</w:t>
            </w:r>
            <w:r w:rsidRPr="00544777">
              <w:rPr>
                <w:i/>
              </w:rPr>
              <w:t xml:space="preserve"> som omfattas av Europa</w:t>
            </w:r>
            <w:r>
              <w:rPr>
                <w:i/>
              </w:rPr>
              <w:softHyphen/>
            </w:r>
            <w:r w:rsidRPr="00544777">
              <w:rPr>
                <w:i/>
              </w:rPr>
              <w:t>parla</w:t>
            </w:r>
            <w:r>
              <w:rPr>
                <w:i/>
              </w:rPr>
              <w:softHyphen/>
            </w:r>
            <w:r w:rsidRPr="00544777">
              <w:rPr>
                <w:i/>
              </w:rPr>
              <w:t>ment</w:t>
            </w:r>
            <w:r>
              <w:rPr>
                <w:i/>
              </w:rPr>
              <w:softHyphen/>
            </w:r>
            <w:r w:rsidRPr="00544777">
              <w:rPr>
                <w:i/>
              </w:rPr>
              <w:t>ets och rådets förordning (EU) 2017/745 av den 5 april 2017 om med</w:t>
            </w:r>
            <w:r>
              <w:rPr>
                <w:i/>
              </w:rPr>
              <w:softHyphen/>
            </w:r>
            <w:r w:rsidRPr="00544777">
              <w:rPr>
                <w:i/>
              </w:rPr>
              <w:t>icin</w:t>
            </w:r>
            <w:r>
              <w:rPr>
                <w:i/>
              </w:rPr>
              <w:softHyphen/>
            </w:r>
            <w:r w:rsidRPr="00544777">
              <w:rPr>
                <w:i/>
              </w:rPr>
              <w:t>tekniska pro</w:t>
            </w:r>
            <w:r>
              <w:rPr>
                <w:i/>
              </w:rPr>
              <w:softHyphen/>
            </w:r>
            <w:r w:rsidRPr="00544777">
              <w:rPr>
                <w:i/>
              </w:rPr>
              <w:t>dukt</w:t>
            </w:r>
            <w:r>
              <w:rPr>
                <w:i/>
              </w:rPr>
              <w:softHyphen/>
            </w:r>
            <w:r w:rsidRPr="00544777">
              <w:rPr>
                <w:i/>
              </w:rPr>
              <w:t>er, om ändring av direktiv 2001/83/EG, för</w:t>
            </w:r>
            <w:r>
              <w:rPr>
                <w:i/>
              </w:rPr>
              <w:softHyphen/>
            </w:r>
            <w:r w:rsidRPr="00544777">
              <w:rPr>
                <w:i/>
              </w:rPr>
              <w:t>ord</w:t>
            </w:r>
            <w:r>
              <w:rPr>
                <w:i/>
              </w:rPr>
              <w:softHyphen/>
            </w:r>
            <w:r w:rsidRPr="00544777">
              <w:rPr>
                <w:i/>
              </w:rPr>
              <w:t>ning (EG) nr 178/2002 och förordning (EG) nr 1223/2009 och om upp</w:t>
            </w:r>
            <w:r>
              <w:rPr>
                <w:i/>
              </w:rPr>
              <w:softHyphen/>
            </w:r>
            <w:r w:rsidRPr="00544777">
              <w:rPr>
                <w:i/>
              </w:rPr>
              <w:t>häv</w:t>
            </w:r>
            <w:r>
              <w:rPr>
                <w:i/>
              </w:rPr>
              <w:softHyphen/>
            </w:r>
            <w:r w:rsidRPr="00544777">
              <w:rPr>
                <w:i/>
              </w:rPr>
              <w:t>ande av rådets direktiv 90/385/EEG och 93/42/EEG</w:t>
            </w:r>
            <w:r>
              <w:t>.</w:t>
            </w:r>
          </w:p>
        </w:tc>
      </w:tr>
    </w:tbl>
    <w:p w14:paraId="55275439" w14:textId="77777777" w:rsidR="008539B5" w:rsidRDefault="008539B5" w:rsidP="008539B5">
      <w:pPr>
        <w:pStyle w:val="Brdtextmedindrag"/>
      </w:pPr>
    </w:p>
    <w:p w14:paraId="60D6EC71" w14:textId="77777777" w:rsidR="008539B5" w:rsidRDefault="008539B5" w:rsidP="008539B5">
      <w:pPr>
        <w:pStyle w:val="Brdtextmedindrag"/>
        <w:jc w:val="center"/>
        <w:rPr>
          <w:i/>
        </w:rPr>
      </w:pPr>
      <w:r w:rsidRPr="0049408E">
        <w:rPr>
          <w:i/>
        </w:rPr>
        <w:t>Nuvarande lydelse</w:t>
      </w:r>
    </w:p>
    <w:p w14:paraId="30398DCF" w14:textId="77777777" w:rsidR="008539B5" w:rsidRDefault="008539B5" w:rsidP="008539B5">
      <w:pPr>
        <w:pStyle w:val="Brdtextmedindrag"/>
        <w:jc w:val="center"/>
      </w:pPr>
    </w:p>
    <w:p w14:paraId="2B02011D" w14:textId="77777777" w:rsidR="008539B5" w:rsidRPr="004D5BD3" w:rsidRDefault="008539B5" w:rsidP="008539B5">
      <w:pPr>
        <w:pStyle w:val="Brdtext"/>
        <w:keepNext/>
        <w:keepLines/>
        <w:jc w:val="center"/>
        <w:rPr>
          <w:b/>
        </w:rPr>
      </w:pPr>
      <w:r w:rsidRPr="004D5BD3">
        <w:rPr>
          <w:b/>
        </w:rPr>
        <w:t>2 §</w:t>
      </w:r>
    </w:p>
    <w:p w14:paraId="06F170E2" w14:textId="77777777" w:rsidR="008539B5" w:rsidRPr="00DD64F3" w:rsidRDefault="008539B5" w:rsidP="008539B5">
      <w:pPr>
        <w:pStyle w:val="Brdtextmedindrag"/>
        <w:ind w:firstLine="0"/>
      </w:pPr>
      <w:r w:rsidRPr="00DD64F3">
        <w:t>I denna lag används följande beteckningar med nedan angiven betydelse.</w:t>
      </w:r>
    </w:p>
    <w:p w14:paraId="77843C2E" w14:textId="77777777" w:rsidR="008539B5" w:rsidRPr="00DD64F3" w:rsidRDefault="008539B5" w:rsidP="008539B5">
      <w:pPr>
        <w:pStyle w:val="Brdtextmedindrag"/>
        <w:ind w:firstLine="0"/>
      </w:pPr>
    </w:p>
    <w:tbl>
      <w:tblPr>
        <w:tblW w:w="5000" w:type="pct"/>
        <w:tblLook w:val="0000" w:firstRow="0" w:lastRow="0" w:firstColumn="0" w:lastColumn="0" w:noHBand="0" w:noVBand="0"/>
      </w:tblPr>
      <w:tblGrid>
        <w:gridCol w:w="2413"/>
        <w:gridCol w:w="3484"/>
      </w:tblGrid>
      <w:tr w:rsidR="008539B5" w14:paraId="4580A5BD" w14:textId="77777777" w:rsidTr="008539B5">
        <w:tc>
          <w:tcPr>
            <w:tcW w:w="2046" w:type="pct"/>
            <w:shd w:val="clear" w:color="auto" w:fill="auto"/>
            <w:tcMar>
              <w:left w:w="0" w:type="dxa"/>
            </w:tcMar>
          </w:tcPr>
          <w:p w14:paraId="2705A5C0" w14:textId="77777777" w:rsidR="008539B5" w:rsidRDefault="008539B5" w:rsidP="008539B5">
            <w:pPr>
              <w:pStyle w:val="Brdtextmedindrag"/>
              <w:ind w:firstLine="0"/>
            </w:pPr>
            <w:r w:rsidRPr="00DD64F3">
              <w:t>Allvarlig avvikande händelse</w:t>
            </w:r>
          </w:p>
        </w:tc>
        <w:tc>
          <w:tcPr>
            <w:tcW w:w="2954" w:type="pct"/>
            <w:shd w:val="clear" w:color="auto" w:fill="auto"/>
            <w:tcMar>
              <w:right w:w="0" w:type="dxa"/>
            </w:tcMar>
          </w:tcPr>
          <w:p w14:paraId="1EB4861A" w14:textId="77777777" w:rsidR="008539B5" w:rsidRDefault="008539B5" w:rsidP="008539B5">
            <w:pPr>
              <w:pStyle w:val="Brdtextmedindrag"/>
              <w:ind w:firstLine="0"/>
            </w:pPr>
            <w:r w:rsidRPr="00DD64F3">
              <w:t>Händelse i samband med insamling,</w:t>
            </w:r>
            <w:r>
              <w:t xml:space="preserve"> </w:t>
            </w:r>
            <w:r w:rsidRPr="00DD64F3">
              <w:t xml:space="preserve">kontroll, framställning, förvaring och distribution av blod och blodkomponenter som kan leda </w:t>
            </w:r>
            <w:r>
              <w:t xml:space="preserve">till </w:t>
            </w:r>
            <w:r w:rsidRPr="00DD64F3">
              <w:t>döden,</w:t>
            </w:r>
            <w:r>
              <w:t xml:space="preserve"> </w:t>
            </w:r>
            <w:r w:rsidRPr="00DD64F3">
              <w:t>vara invalidi</w:t>
            </w:r>
            <w:r>
              <w:t xml:space="preserve">serande, </w:t>
            </w:r>
            <w:r w:rsidRPr="00DD64F3">
              <w:t>medföra</w:t>
            </w:r>
            <w:r>
              <w:t xml:space="preserve"> b</w:t>
            </w:r>
            <w:r w:rsidRPr="00DD64F3">
              <w:t>etyd</w:t>
            </w:r>
            <w:r>
              <w:softHyphen/>
            </w:r>
            <w:r w:rsidRPr="00DD64F3">
              <w:t>ande funktionsnedsättning, medföra behov av</w:t>
            </w:r>
            <w:r>
              <w:t xml:space="preserve"> </w:t>
            </w:r>
            <w:r w:rsidRPr="00DD64F3">
              <w:t>sjukhusvård,</w:t>
            </w:r>
            <w:r>
              <w:t xml:space="preserve"> förlänga sjukhusvård </w:t>
            </w:r>
            <w:r w:rsidRPr="00DD64F3">
              <w:t>eller förlänga det sjukliga tillstånde</w:t>
            </w:r>
            <w:r>
              <w:t>t.</w:t>
            </w:r>
          </w:p>
          <w:p w14:paraId="0E8954A3" w14:textId="77777777" w:rsidR="008539B5" w:rsidRDefault="008539B5" w:rsidP="008539B5">
            <w:pPr>
              <w:pStyle w:val="Brdtextmedindrag"/>
              <w:ind w:firstLine="0"/>
            </w:pPr>
          </w:p>
        </w:tc>
      </w:tr>
      <w:tr w:rsidR="008539B5" w14:paraId="040CA13E" w14:textId="77777777" w:rsidTr="008539B5">
        <w:tc>
          <w:tcPr>
            <w:tcW w:w="2046" w:type="pct"/>
            <w:shd w:val="clear" w:color="auto" w:fill="auto"/>
            <w:tcMar>
              <w:left w:w="0" w:type="dxa"/>
            </w:tcMar>
          </w:tcPr>
          <w:p w14:paraId="73632A29" w14:textId="77777777" w:rsidR="008539B5" w:rsidRDefault="008539B5" w:rsidP="008539B5">
            <w:pPr>
              <w:pStyle w:val="Brdtextmedindrag"/>
              <w:ind w:firstLine="0"/>
            </w:pPr>
            <w:r>
              <w:t>Blodcentral</w:t>
            </w:r>
          </w:p>
        </w:tc>
        <w:tc>
          <w:tcPr>
            <w:tcW w:w="2954" w:type="pct"/>
            <w:shd w:val="clear" w:color="auto" w:fill="auto"/>
            <w:tcMar>
              <w:right w:w="0" w:type="dxa"/>
            </w:tcMar>
          </w:tcPr>
          <w:p w14:paraId="3E555351" w14:textId="77777777" w:rsidR="008539B5" w:rsidRDefault="008539B5" w:rsidP="008539B5">
            <w:pPr>
              <w:pStyle w:val="Brdtextmedindrag"/>
              <w:ind w:firstLine="0"/>
            </w:pPr>
            <w:r>
              <w:t>Inrättning där fysisk eller jur</w:t>
            </w:r>
            <w:r>
              <w:softHyphen/>
              <w:t>id</w:t>
            </w:r>
            <w:r>
              <w:softHyphen/>
              <w:t>isk person bedriver blod</w:t>
            </w:r>
            <w:r>
              <w:softHyphen/>
              <w:t>verk</w:t>
            </w:r>
            <w:r>
              <w:softHyphen/>
              <w:t>samhet.</w:t>
            </w:r>
          </w:p>
          <w:p w14:paraId="6A6A1DF8" w14:textId="77777777" w:rsidR="008539B5" w:rsidRDefault="008539B5" w:rsidP="008539B5">
            <w:pPr>
              <w:pStyle w:val="Brdtextmedindrag"/>
              <w:ind w:firstLine="0"/>
            </w:pPr>
          </w:p>
        </w:tc>
      </w:tr>
      <w:tr w:rsidR="008539B5" w14:paraId="7CEB83D0" w14:textId="77777777" w:rsidTr="008539B5">
        <w:tc>
          <w:tcPr>
            <w:tcW w:w="2046" w:type="pct"/>
            <w:shd w:val="clear" w:color="auto" w:fill="auto"/>
            <w:tcMar>
              <w:left w:w="0" w:type="dxa"/>
            </w:tcMar>
          </w:tcPr>
          <w:p w14:paraId="73927B72" w14:textId="77777777" w:rsidR="008539B5" w:rsidRDefault="008539B5" w:rsidP="008539B5">
            <w:pPr>
              <w:pStyle w:val="Brdtextmedindrag"/>
              <w:ind w:firstLine="0"/>
            </w:pPr>
            <w:r>
              <w:t>Blodkomponenter</w:t>
            </w:r>
          </w:p>
        </w:tc>
        <w:tc>
          <w:tcPr>
            <w:tcW w:w="2954" w:type="pct"/>
            <w:shd w:val="clear" w:color="auto" w:fill="auto"/>
            <w:tcMar>
              <w:right w:w="0" w:type="dxa"/>
            </w:tcMar>
          </w:tcPr>
          <w:p w14:paraId="5596BFE5" w14:textId="77777777" w:rsidR="008539B5" w:rsidRDefault="008539B5" w:rsidP="008539B5">
            <w:pPr>
              <w:pStyle w:val="Brdtextmedindrag"/>
              <w:ind w:firstLine="0"/>
            </w:pPr>
            <w:r>
              <w:t>Erytrocyter (röda blod</w:t>
            </w:r>
            <w:r>
              <w:softHyphen/>
              <w:t>kropp</w:t>
            </w:r>
            <w:r>
              <w:softHyphen/>
              <w:t>ar), leukocyter (vita blod</w:t>
            </w:r>
            <w:r>
              <w:softHyphen/>
              <w:t>kropp</w:t>
            </w:r>
            <w:r>
              <w:softHyphen/>
              <w:t>ar), trombocyter (blod</w:t>
            </w:r>
            <w:r>
              <w:softHyphen/>
              <w:t>plätt</w:t>
            </w:r>
            <w:r>
              <w:softHyphen/>
              <w:t>ar) och blodplasma.</w:t>
            </w:r>
          </w:p>
          <w:p w14:paraId="134C9B39" w14:textId="77777777" w:rsidR="008539B5" w:rsidRDefault="008539B5" w:rsidP="008539B5">
            <w:pPr>
              <w:pStyle w:val="Brdtextmedindrag"/>
              <w:ind w:firstLine="0"/>
            </w:pPr>
          </w:p>
        </w:tc>
      </w:tr>
      <w:tr w:rsidR="008539B5" w14:paraId="39909BB5" w14:textId="77777777" w:rsidTr="008539B5">
        <w:tc>
          <w:tcPr>
            <w:tcW w:w="2046" w:type="pct"/>
            <w:shd w:val="clear" w:color="auto" w:fill="auto"/>
            <w:tcMar>
              <w:left w:w="0" w:type="dxa"/>
            </w:tcMar>
          </w:tcPr>
          <w:p w14:paraId="722CC5E9" w14:textId="77777777" w:rsidR="008539B5" w:rsidRDefault="008539B5" w:rsidP="008539B5">
            <w:pPr>
              <w:pStyle w:val="Brdtextmedindrag"/>
              <w:ind w:firstLine="0"/>
            </w:pPr>
            <w:r>
              <w:t>Blodstamceller</w:t>
            </w:r>
          </w:p>
        </w:tc>
        <w:tc>
          <w:tcPr>
            <w:tcW w:w="2954" w:type="pct"/>
            <w:shd w:val="clear" w:color="auto" w:fill="auto"/>
            <w:tcMar>
              <w:right w:w="0" w:type="dxa"/>
            </w:tcMar>
          </w:tcPr>
          <w:p w14:paraId="3AB16585" w14:textId="77777777" w:rsidR="008539B5" w:rsidRDefault="008539B5" w:rsidP="008539B5">
            <w:pPr>
              <w:pStyle w:val="Brdtextmedindrag"/>
              <w:ind w:firstLine="0"/>
            </w:pPr>
            <w:r>
              <w:t>Multipotent stamcell som kan bilda alla typer av blod</w:t>
            </w:r>
            <w:r>
              <w:softHyphen/>
              <w:t>celler.</w:t>
            </w:r>
          </w:p>
          <w:p w14:paraId="42906C1E" w14:textId="77777777" w:rsidR="008539B5" w:rsidRDefault="008539B5" w:rsidP="008539B5">
            <w:pPr>
              <w:pStyle w:val="Brdtextmedindrag"/>
              <w:ind w:firstLine="0"/>
            </w:pPr>
          </w:p>
        </w:tc>
      </w:tr>
      <w:tr w:rsidR="008539B5" w14:paraId="10B3EE4D" w14:textId="77777777" w:rsidTr="008539B5">
        <w:tc>
          <w:tcPr>
            <w:tcW w:w="2046" w:type="pct"/>
            <w:shd w:val="clear" w:color="auto" w:fill="auto"/>
            <w:tcMar>
              <w:left w:w="0" w:type="dxa"/>
            </w:tcMar>
          </w:tcPr>
          <w:p w14:paraId="7BB23C4D" w14:textId="77777777" w:rsidR="008539B5" w:rsidRDefault="008539B5" w:rsidP="008539B5">
            <w:pPr>
              <w:pStyle w:val="Brdtextmedindrag"/>
              <w:ind w:firstLine="0"/>
            </w:pPr>
            <w:r>
              <w:t>Blodverksamhet</w:t>
            </w:r>
          </w:p>
        </w:tc>
        <w:tc>
          <w:tcPr>
            <w:tcW w:w="2954" w:type="pct"/>
            <w:shd w:val="clear" w:color="auto" w:fill="auto"/>
            <w:tcMar>
              <w:right w:w="0" w:type="dxa"/>
            </w:tcMar>
          </w:tcPr>
          <w:p w14:paraId="7FC05619" w14:textId="77777777" w:rsidR="008539B5" w:rsidRDefault="008539B5" w:rsidP="008539B5">
            <w:pPr>
              <w:pStyle w:val="Brdtextmedindrag"/>
              <w:ind w:firstLine="0"/>
            </w:pPr>
            <w:r>
              <w:t>Insamling och kontroll av blod och blodkom</w:t>
            </w:r>
            <w:r>
              <w:softHyphen/>
              <w:t>ponenter av</w:t>
            </w:r>
            <w:r>
              <w:softHyphen/>
              <w:t>sedda att användas vid trans</w:t>
            </w:r>
            <w:r>
              <w:softHyphen/>
              <w:t>fusion, till</w:t>
            </w:r>
            <w:r>
              <w:softHyphen/>
              <w:t xml:space="preserve">verkning av läkemedel eller </w:t>
            </w:r>
            <w:r w:rsidRPr="006316C9">
              <w:rPr>
                <w:i/>
              </w:rPr>
              <w:t>medi</w:t>
            </w:r>
            <w:r>
              <w:rPr>
                <w:i/>
              </w:rPr>
              <w:softHyphen/>
            </w:r>
            <w:r w:rsidRPr="006316C9">
              <w:rPr>
                <w:i/>
              </w:rPr>
              <w:t xml:space="preserve">cintekniska </w:t>
            </w:r>
            <w:r w:rsidRPr="006316C9">
              <w:t>produkter</w:t>
            </w:r>
            <w:r>
              <w:t>, eller fram</w:t>
            </w:r>
            <w:r>
              <w:softHyphen/>
              <w:t>ställning, förvaring och distri</w:t>
            </w:r>
            <w:r>
              <w:softHyphen/>
              <w:t>bution av blod och blod</w:t>
            </w:r>
            <w:r>
              <w:softHyphen/>
              <w:t>kom</w:t>
            </w:r>
            <w:r>
              <w:softHyphen/>
              <w:t>ponenter avsedda att an</w:t>
            </w:r>
            <w:r>
              <w:softHyphen/>
              <w:t>vänd</w:t>
            </w:r>
            <w:r>
              <w:softHyphen/>
              <w:t>as vid transfusion.</w:t>
            </w:r>
          </w:p>
        </w:tc>
      </w:tr>
    </w:tbl>
    <w:p w14:paraId="61C9C521" w14:textId="77777777" w:rsidR="008539B5" w:rsidRDefault="008539B5" w:rsidP="008539B5">
      <w:pPr>
        <w:pStyle w:val="Brdtextmedindrag"/>
      </w:pPr>
    </w:p>
    <w:p w14:paraId="149C75EE" w14:textId="77777777" w:rsidR="008539B5" w:rsidRDefault="008539B5" w:rsidP="008539B5">
      <w:pPr>
        <w:pStyle w:val="Brdtextmedindrag"/>
        <w:jc w:val="center"/>
        <w:rPr>
          <w:i/>
        </w:rPr>
      </w:pPr>
      <w:r>
        <w:rPr>
          <w:i/>
        </w:rPr>
        <w:t xml:space="preserve">Föreslagen </w:t>
      </w:r>
      <w:r w:rsidRPr="007815CE">
        <w:rPr>
          <w:i/>
        </w:rPr>
        <w:t>lydelse</w:t>
      </w:r>
    </w:p>
    <w:p w14:paraId="5164F75D" w14:textId="77777777" w:rsidR="008539B5" w:rsidRDefault="008539B5" w:rsidP="008539B5">
      <w:pPr>
        <w:pStyle w:val="Brdtextmedindrag"/>
        <w:jc w:val="center"/>
      </w:pPr>
    </w:p>
    <w:p w14:paraId="297284B3" w14:textId="77777777" w:rsidR="008539B5" w:rsidRPr="006316C9" w:rsidRDefault="008539B5" w:rsidP="008539B5">
      <w:pPr>
        <w:pStyle w:val="Brdtext"/>
        <w:jc w:val="center"/>
        <w:rPr>
          <w:b/>
        </w:rPr>
      </w:pPr>
      <w:r w:rsidRPr="006316C9">
        <w:rPr>
          <w:b/>
        </w:rPr>
        <w:t>2 §</w:t>
      </w:r>
      <w:r w:rsidRPr="001040FE">
        <w:rPr>
          <w:rStyle w:val="Fotnotsreferens"/>
        </w:rPr>
        <w:footnoteReference w:id="47"/>
      </w:r>
    </w:p>
    <w:p w14:paraId="29599FAB" w14:textId="77777777" w:rsidR="008539B5" w:rsidRPr="00DD64F3" w:rsidRDefault="008539B5" w:rsidP="008539B5">
      <w:pPr>
        <w:pStyle w:val="Brdtextmedindrag"/>
        <w:ind w:firstLine="0"/>
      </w:pPr>
      <w:r w:rsidRPr="00DD64F3">
        <w:t xml:space="preserve">I denna lag </w:t>
      </w:r>
      <w:r w:rsidRPr="00132611">
        <w:t>används</w:t>
      </w:r>
      <w:r w:rsidRPr="00DD64F3">
        <w:t xml:space="preserve"> följande beteckningar med nedan angiven betydelse.</w:t>
      </w:r>
    </w:p>
    <w:p w14:paraId="6E4F3863" w14:textId="77777777" w:rsidR="008539B5" w:rsidRPr="00DD64F3" w:rsidRDefault="008539B5" w:rsidP="008539B5">
      <w:pPr>
        <w:pStyle w:val="Brdtextmedindrag"/>
      </w:pPr>
    </w:p>
    <w:tbl>
      <w:tblPr>
        <w:tblW w:w="5000" w:type="pct"/>
        <w:tblLook w:val="0000" w:firstRow="0" w:lastRow="0" w:firstColumn="0" w:lastColumn="0" w:noHBand="0" w:noVBand="0"/>
      </w:tblPr>
      <w:tblGrid>
        <w:gridCol w:w="2413"/>
        <w:gridCol w:w="3484"/>
      </w:tblGrid>
      <w:tr w:rsidR="008539B5" w14:paraId="144205DD" w14:textId="77777777" w:rsidTr="008539B5">
        <w:tc>
          <w:tcPr>
            <w:tcW w:w="2046" w:type="pct"/>
            <w:shd w:val="clear" w:color="auto" w:fill="auto"/>
            <w:tcMar>
              <w:left w:w="0" w:type="dxa"/>
            </w:tcMar>
          </w:tcPr>
          <w:p w14:paraId="703322ED" w14:textId="77777777" w:rsidR="008539B5" w:rsidRDefault="008539B5" w:rsidP="008539B5">
            <w:pPr>
              <w:pStyle w:val="Brdtextmedindrag"/>
              <w:ind w:firstLine="0"/>
            </w:pPr>
            <w:r w:rsidRPr="00DD64F3">
              <w:t>Allvarlig avvikande händelse</w:t>
            </w:r>
          </w:p>
        </w:tc>
        <w:tc>
          <w:tcPr>
            <w:tcW w:w="2954" w:type="pct"/>
            <w:shd w:val="clear" w:color="auto" w:fill="auto"/>
            <w:tcMar>
              <w:right w:w="0" w:type="dxa"/>
            </w:tcMar>
          </w:tcPr>
          <w:p w14:paraId="74CFCCC4" w14:textId="77777777" w:rsidR="008539B5" w:rsidRDefault="008539B5" w:rsidP="008539B5">
            <w:pPr>
              <w:pStyle w:val="Brdtextmedindrag"/>
              <w:ind w:firstLine="0"/>
            </w:pPr>
            <w:r w:rsidRPr="00DD64F3">
              <w:t>Händelse i samband med in</w:t>
            </w:r>
            <w:r w:rsidRPr="00DD64F3">
              <w:softHyphen/>
              <w:t>samling,</w:t>
            </w:r>
            <w:r>
              <w:t xml:space="preserve"> </w:t>
            </w:r>
            <w:r w:rsidRPr="00DD64F3">
              <w:t>kontroll, fram</w:t>
            </w:r>
            <w:r w:rsidRPr="00DD64F3">
              <w:softHyphen/>
              <w:t>ställ</w:t>
            </w:r>
            <w:r>
              <w:softHyphen/>
            </w:r>
            <w:r w:rsidRPr="00DD64F3">
              <w:t>ning, förvaring och distri</w:t>
            </w:r>
            <w:r>
              <w:softHyphen/>
            </w:r>
            <w:r w:rsidRPr="00DD64F3">
              <w:t>bution av blod och blod</w:t>
            </w:r>
            <w:r>
              <w:softHyphen/>
            </w:r>
            <w:r w:rsidRPr="00DD64F3">
              <w:t xml:space="preserve">komponenter som kan leda </w:t>
            </w:r>
            <w:r>
              <w:t xml:space="preserve">till </w:t>
            </w:r>
            <w:r w:rsidRPr="00DD64F3">
              <w:t>döden,</w:t>
            </w:r>
            <w:r>
              <w:t xml:space="preserve"> </w:t>
            </w:r>
            <w:r w:rsidRPr="00DD64F3">
              <w:t>vara in</w:t>
            </w:r>
            <w:r>
              <w:softHyphen/>
            </w:r>
            <w:r w:rsidRPr="00DD64F3">
              <w:t>val</w:t>
            </w:r>
            <w:r>
              <w:softHyphen/>
            </w:r>
            <w:r w:rsidRPr="00DD64F3">
              <w:t>idi</w:t>
            </w:r>
            <w:r>
              <w:softHyphen/>
              <w:t xml:space="preserve">serande, </w:t>
            </w:r>
            <w:r w:rsidRPr="00DD64F3">
              <w:t>medföra</w:t>
            </w:r>
            <w:r>
              <w:t xml:space="preserve"> b</w:t>
            </w:r>
            <w:r w:rsidRPr="00DD64F3">
              <w:t>etyd</w:t>
            </w:r>
            <w:r>
              <w:softHyphen/>
            </w:r>
            <w:r w:rsidRPr="00DD64F3">
              <w:t>ande funktions</w:t>
            </w:r>
            <w:r>
              <w:softHyphen/>
            </w:r>
            <w:r w:rsidRPr="00DD64F3">
              <w:t>nedsättning, medföra behov av</w:t>
            </w:r>
            <w:r>
              <w:t xml:space="preserve"> </w:t>
            </w:r>
            <w:r w:rsidRPr="00DD64F3">
              <w:t>sjukhusvård,</w:t>
            </w:r>
            <w:r>
              <w:t xml:space="preserve"> för</w:t>
            </w:r>
            <w:r>
              <w:softHyphen/>
              <w:t xml:space="preserve">länga sjukhusvård </w:t>
            </w:r>
            <w:r w:rsidRPr="00DD64F3">
              <w:t>eller för</w:t>
            </w:r>
            <w:r>
              <w:softHyphen/>
            </w:r>
            <w:r w:rsidRPr="00DD64F3">
              <w:t>länga det sjukliga tillstånde</w:t>
            </w:r>
            <w:r>
              <w:t>t.</w:t>
            </w:r>
          </w:p>
          <w:p w14:paraId="62EF5FFB" w14:textId="77777777" w:rsidR="008539B5" w:rsidRDefault="008539B5" w:rsidP="008539B5">
            <w:pPr>
              <w:pStyle w:val="Brdtextmedindrag"/>
              <w:ind w:firstLine="0"/>
            </w:pPr>
          </w:p>
        </w:tc>
      </w:tr>
      <w:tr w:rsidR="008539B5" w14:paraId="20CEC3E6" w14:textId="77777777" w:rsidTr="008539B5">
        <w:tc>
          <w:tcPr>
            <w:tcW w:w="2046" w:type="pct"/>
            <w:shd w:val="clear" w:color="auto" w:fill="auto"/>
            <w:tcMar>
              <w:left w:w="0" w:type="dxa"/>
            </w:tcMar>
          </w:tcPr>
          <w:p w14:paraId="43E7B56B" w14:textId="77777777" w:rsidR="008539B5" w:rsidRDefault="008539B5" w:rsidP="008539B5">
            <w:pPr>
              <w:pStyle w:val="Brdtextmedindrag"/>
              <w:ind w:firstLine="0"/>
            </w:pPr>
            <w:r>
              <w:t>Blodcentral</w:t>
            </w:r>
          </w:p>
        </w:tc>
        <w:tc>
          <w:tcPr>
            <w:tcW w:w="2954" w:type="pct"/>
            <w:shd w:val="clear" w:color="auto" w:fill="auto"/>
            <w:tcMar>
              <w:right w:w="0" w:type="dxa"/>
            </w:tcMar>
          </w:tcPr>
          <w:p w14:paraId="2B27A450" w14:textId="77777777" w:rsidR="008539B5" w:rsidRDefault="008539B5" w:rsidP="008539B5">
            <w:pPr>
              <w:pStyle w:val="Brdtextmedindrag"/>
              <w:ind w:firstLine="0"/>
            </w:pPr>
            <w:r>
              <w:t>Inrättning där fysisk eller jur</w:t>
            </w:r>
            <w:r>
              <w:softHyphen/>
              <w:t>id</w:t>
            </w:r>
            <w:r>
              <w:softHyphen/>
              <w:t>isk person bedriver blod</w:t>
            </w:r>
            <w:r>
              <w:softHyphen/>
              <w:t>verk</w:t>
            </w:r>
            <w:r>
              <w:softHyphen/>
              <w:t>sam</w:t>
            </w:r>
            <w:r>
              <w:softHyphen/>
              <w:t>het.</w:t>
            </w:r>
          </w:p>
          <w:p w14:paraId="2AD74DC2" w14:textId="77777777" w:rsidR="008539B5" w:rsidRDefault="008539B5" w:rsidP="008539B5">
            <w:pPr>
              <w:pStyle w:val="Brdtextmedindrag"/>
              <w:ind w:firstLine="0"/>
            </w:pPr>
          </w:p>
        </w:tc>
      </w:tr>
      <w:tr w:rsidR="008539B5" w14:paraId="05E9E642" w14:textId="77777777" w:rsidTr="008539B5">
        <w:tc>
          <w:tcPr>
            <w:tcW w:w="2046" w:type="pct"/>
            <w:shd w:val="clear" w:color="auto" w:fill="auto"/>
            <w:tcMar>
              <w:left w:w="0" w:type="dxa"/>
            </w:tcMar>
          </w:tcPr>
          <w:p w14:paraId="373E1FC7" w14:textId="77777777" w:rsidR="008539B5" w:rsidRDefault="008539B5" w:rsidP="008539B5">
            <w:pPr>
              <w:pStyle w:val="Brdtextmedindrag"/>
              <w:ind w:firstLine="0"/>
            </w:pPr>
            <w:r>
              <w:t>Blodkomponenter</w:t>
            </w:r>
          </w:p>
        </w:tc>
        <w:tc>
          <w:tcPr>
            <w:tcW w:w="2954" w:type="pct"/>
            <w:shd w:val="clear" w:color="auto" w:fill="auto"/>
            <w:tcMar>
              <w:right w:w="0" w:type="dxa"/>
            </w:tcMar>
          </w:tcPr>
          <w:p w14:paraId="6555EB3C" w14:textId="77777777" w:rsidR="008539B5" w:rsidRDefault="008539B5" w:rsidP="008539B5">
            <w:pPr>
              <w:pStyle w:val="Brdtextmedindrag"/>
              <w:ind w:firstLine="0"/>
            </w:pPr>
            <w:r>
              <w:t>Erytrocyter (röda blod</w:t>
            </w:r>
            <w:r>
              <w:softHyphen/>
              <w:t>kropp</w:t>
            </w:r>
            <w:r>
              <w:softHyphen/>
              <w:t>ar), leukocyter (vita blod</w:t>
            </w:r>
            <w:r>
              <w:softHyphen/>
              <w:t>kropp</w:t>
            </w:r>
            <w:r>
              <w:softHyphen/>
              <w:t>ar), trombocyter (blod</w:t>
            </w:r>
            <w:r>
              <w:softHyphen/>
              <w:t>plätt</w:t>
            </w:r>
            <w:r>
              <w:softHyphen/>
              <w:t>ar) och blod</w:t>
            </w:r>
            <w:r>
              <w:softHyphen/>
              <w:t>plasma.</w:t>
            </w:r>
          </w:p>
          <w:p w14:paraId="2C2E43C0" w14:textId="77777777" w:rsidR="008539B5" w:rsidRDefault="008539B5" w:rsidP="008539B5">
            <w:pPr>
              <w:pStyle w:val="Brdtextmedindrag"/>
              <w:ind w:firstLine="0"/>
            </w:pPr>
          </w:p>
        </w:tc>
      </w:tr>
      <w:tr w:rsidR="008539B5" w14:paraId="37F8DA68" w14:textId="77777777" w:rsidTr="008539B5">
        <w:tc>
          <w:tcPr>
            <w:tcW w:w="2046" w:type="pct"/>
            <w:shd w:val="clear" w:color="auto" w:fill="auto"/>
            <w:tcMar>
              <w:left w:w="0" w:type="dxa"/>
            </w:tcMar>
          </w:tcPr>
          <w:p w14:paraId="79332CB8" w14:textId="77777777" w:rsidR="008539B5" w:rsidRDefault="008539B5" w:rsidP="008539B5">
            <w:pPr>
              <w:pStyle w:val="Brdtext"/>
            </w:pPr>
            <w:r>
              <w:t>Blodstamceller</w:t>
            </w:r>
          </w:p>
        </w:tc>
        <w:tc>
          <w:tcPr>
            <w:tcW w:w="2954" w:type="pct"/>
            <w:shd w:val="clear" w:color="auto" w:fill="auto"/>
            <w:tcMar>
              <w:right w:w="0" w:type="dxa"/>
            </w:tcMar>
          </w:tcPr>
          <w:p w14:paraId="3B477845" w14:textId="77777777" w:rsidR="008539B5" w:rsidRDefault="008539B5" w:rsidP="008539B5">
            <w:pPr>
              <w:pStyle w:val="Brdtext"/>
            </w:pPr>
            <w:r>
              <w:t>Multipotent stamcell som kan bilda alla typer av blod</w:t>
            </w:r>
            <w:r>
              <w:softHyphen/>
              <w:t>celler.</w:t>
            </w:r>
          </w:p>
          <w:p w14:paraId="3FDDB86C" w14:textId="77777777" w:rsidR="008539B5" w:rsidRDefault="008539B5" w:rsidP="008539B5">
            <w:pPr>
              <w:pStyle w:val="Brdtextmedindrag"/>
            </w:pPr>
          </w:p>
        </w:tc>
      </w:tr>
      <w:tr w:rsidR="008539B5" w14:paraId="1F0196ED" w14:textId="77777777" w:rsidTr="008539B5">
        <w:tc>
          <w:tcPr>
            <w:tcW w:w="2046" w:type="pct"/>
            <w:shd w:val="clear" w:color="auto" w:fill="auto"/>
            <w:tcMar>
              <w:left w:w="0" w:type="dxa"/>
            </w:tcMar>
          </w:tcPr>
          <w:p w14:paraId="60DF9315" w14:textId="77777777" w:rsidR="008539B5" w:rsidRDefault="008539B5" w:rsidP="008539B5">
            <w:pPr>
              <w:pStyle w:val="Brdtext"/>
            </w:pPr>
            <w:r>
              <w:t>Blodverksamhet</w:t>
            </w:r>
          </w:p>
        </w:tc>
        <w:tc>
          <w:tcPr>
            <w:tcW w:w="2954" w:type="pct"/>
            <w:shd w:val="clear" w:color="auto" w:fill="auto"/>
            <w:tcMar>
              <w:right w:w="0" w:type="dxa"/>
            </w:tcMar>
          </w:tcPr>
          <w:p w14:paraId="7C1A7B85" w14:textId="77777777" w:rsidR="008539B5" w:rsidRDefault="008539B5" w:rsidP="008539B5">
            <w:pPr>
              <w:pStyle w:val="Brdtextmedindrag"/>
              <w:ind w:firstLine="0"/>
            </w:pPr>
            <w:r>
              <w:t>Insamling och kontroll av blod och blodkom</w:t>
            </w:r>
            <w:r>
              <w:softHyphen/>
              <w:t>ponenter av</w:t>
            </w:r>
            <w:r>
              <w:softHyphen/>
              <w:t>sedda att användas vid trans</w:t>
            </w:r>
            <w:r>
              <w:softHyphen/>
              <w:t xml:space="preserve">fusion, tillverkning av läkemedel eller </w:t>
            </w:r>
            <w:r w:rsidRPr="00544777">
              <w:rPr>
                <w:i/>
              </w:rPr>
              <w:t>pro</w:t>
            </w:r>
            <w:r>
              <w:rPr>
                <w:i/>
              </w:rPr>
              <w:softHyphen/>
            </w:r>
            <w:r w:rsidRPr="00544777">
              <w:rPr>
                <w:i/>
              </w:rPr>
              <w:t>dukter som om</w:t>
            </w:r>
            <w:r>
              <w:rPr>
                <w:i/>
              </w:rPr>
              <w:softHyphen/>
            </w:r>
            <w:r w:rsidRPr="00544777">
              <w:rPr>
                <w:i/>
              </w:rPr>
              <w:t>fattas av för</w:t>
            </w:r>
            <w:r>
              <w:rPr>
                <w:i/>
              </w:rPr>
              <w:softHyphen/>
            </w:r>
            <w:r w:rsidRPr="00544777">
              <w:rPr>
                <w:i/>
              </w:rPr>
              <w:t>ord</w:t>
            </w:r>
            <w:r>
              <w:rPr>
                <w:i/>
              </w:rPr>
              <w:softHyphen/>
            </w:r>
            <w:r w:rsidRPr="00544777">
              <w:rPr>
                <w:i/>
              </w:rPr>
              <w:t>ning (EU) 2017/745</w:t>
            </w:r>
            <w:r>
              <w:t>, eller fram</w:t>
            </w:r>
            <w:r>
              <w:softHyphen/>
              <w:t>ställning, förvaring och distri</w:t>
            </w:r>
            <w:r>
              <w:softHyphen/>
              <w:t>bution av blod och blod</w:t>
            </w:r>
            <w:r>
              <w:softHyphen/>
              <w:t>kom</w:t>
            </w:r>
            <w:r>
              <w:softHyphen/>
              <w:t>ponenter avsedda att an</w:t>
            </w:r>
            <w:r>
              <w:softHyphen/>
              <w:t>vändas vid transfusion.</w:t>
            </w:r>
          </w:p>
        </w:tc>
      </w:tr>
    </w:tbl>
    <w:p w14:paraId="1B07D472"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3E28B303" w14:textId="77777777" w:rsidTr="008539B5">
        <w:tc>
          <w:tcPr>
            <w:tcW w:w="2500" w:type="pct"/>
            <w:shd w:val="clear" w:color="auto" w:fill="auto"/>
            <w:tcMar>
              <w:left w:w="0" w:type="dxa"/>
            </w:tcMar>
          </w:tcPr>
          <w:p w14:paraId="166DE4CB" w14:textId="77777777" w:rsidR="008539B5" w:rsidRPr="0049408E" w:rsidRDefault="008539B5" w:rsidP="008539B5">
            <w:pPr>
              <w:pStyle w:val="Brdtext"/>
              <w:keepNext/>
              <w:keepLines/>
              <w:rPr>
                <w:i/>
              </w:rPr>
            </w:pPr>
            <w:r w:rsidRPr="0049408E">
              <w:rPr>
                <w:i/>
              </w:rPr>
              <w:t>Nuvarande lydelse</w:t>
            </w:r>
          </w:p>
        </w:tc>
        <w:tc>
          <w:tcPr>
            <w:tcW w:w="2500" w:type="pct"/>
            <w:shd w:val="clear" w:color="auto" w:fill="auto"/>
            <w:tcMar>
              <w:right w:w="0" w:type="dxa"/>
            </w:tcMar>
          </w:tcPr>
          <w:p w14:paraId="10EF0F40" w14:textId="77777777" w:rsidR="008539B5" w:rsidRPr="0049408E" w:rsidRDefault="008539B5" w:rsidP="008539B5">
            <w:pPr>
              <w:pStyle w:val="Brdtext"/>
              <w:keepNext/>
              <w:keepLines/>
              <w:rPr>
                <w:i/>
              </w:rPr>
            </w:pPr>
            <w:r w:rsidRPr="0049408E">
              <w:rPr>
                <w:i/>
              </w:rPr>
              <w:t>Föreslagen lydelse</w:t>
            </w:r>
          </w:p>
        </w:tc>
      </w:tr>
    </w:tbl>
    <w:p w14:paraId="3A684CBD" w14:textId="77777777" w:rsidR="008539B5" w:rsidRDefault="008539B5" w:rsidP="008539B5">
      <w:pPr>
        <w:pStyle w:val="Brdtext"/>
        <w:keepNext/>
        <w:keepLines/>
        <w:jc w:val="center"/>
      </w:pPr>
    </w:p>
    <w:p w14:paraId="4E54AF8C" w14:textId="77777777" w:rsidR="008539B5" w:rsidRPr="006316C9" w:rsidRDefault="008539B5" w:rsidP="008539B5">
      <w:pPr>
        <w:pStyle w:val="Brdtext"/>
        <w:keepNext/>
        <w:jc w:val="center"/>
        <w:rPr>
          <w:b/>
        </w:rPr>
      </w:pPr>
      <w:r w:rsidRPr="006316C9">
        <w:rPr>
          <w:b/>
        </w:rPr>
        <w:t>4 §</w:t>
      </w:r>
      <w:r w:rsidRPr="001040FE">
        <w:rPr>
          <w:rStyle w:val="Fotnotsreferens"/>
        </w:rPr>
        <w:footnoteReference w:id="48"/>
      </w:r>
    </w:p>
    <w:tbl>
      <w:tblPr>
        <w:tblW w:w="5000" w:type="pct"/>
        <w:tblLook w:val="0000" w:firstRow="0" w:lastRow="0" w:firstColumn="0" w:lastColumn="0" w:noHBand="0" w:noVBand="0"/>
      </w:tblPr>
      <w:tblGrid>
        <w:gridCol w:w="2948"/>
        <w:gridCol w:w="2949"/>
      </w:tblGrid>
      <w:tr w:rsidR="008539B5" w14:paraId="11B4D295" w14:textId="77777777" w:rsidTr="008539B5">
        <w:tc>
          <w:tcPr>
            <w:tcW w:w="2500" w:type="pct"/>
            <w:shd w:val="clear" w:color="auto" w:fill="auto"/>
            <w:tcMar>
              <w:left w:w="0" w:type="dxa"/>
            </w:tcMar>
          </w:tcPr>
          <w:p w14:paraId="21DF733D" w14:textId="77777777" w:rsidR="008539B5" w:rsidRDefault="008539B5" w:rsidP="008539B5">
            <w:pPr>
              <w:pStyle w:val="Brdtextmedindrag"/>
              <w:ind w:firstLine="0"/>
            </w:pPr>
            <w:r>
              <w:t xml:space="preserve">Vid </w:t>
            </w:r>
            <w:r w:rsidRPr="00132611">
              <w:t>framställning</w:t>
            </w:r>
            <w:r>
              <w:t>, förvaring och dis</w:t>
            </w:r>
            <w:r>
              <w:softHyphen/>
              <w:t>tribution av blod och blod</w:t>
            </w:r>
            <w:r>
              <w:softHyphen/>
              <w:t>kom</w:t>
            </w:r>
            <w:r>
              <w:softHyphen/>
              <w:t>ponenter som är avsedda att användas som råvara vid till</w:t>
            </w:r>
            <w:r>
              <w:softHyphen/>
              <w:t>verk</w:t>
            </w:r>
            <w:r>
              <w:softHyphen/>
              <w:t>ning av läke</w:t>
            </w:r>
            <w:r>
              <w:softHyphen/>
              <w:t xml:space="preserve">medel eller </w:t>
            </w:r>
            <w:r w:rsidRPr="006316C9">
              <w:rPr>
                <w:i/>
              </w:rPr>
              <w:t>medicin</w:t>
            </w:r>
            <w:r>
              <w:rPr>
                <w:i/>
              </w:rPr>
              <w:softHyphen/>
            </w:r>
            <w:r w:rsidRPr="006316C9">
              <w:rPr>
                <w:i/>
              </w:rPr>
              <w:t>tek</w:t>
            </w:r>
            <w:r>
              <w:rPr>
                <w:i/>
              </w:rPr>
              <w:softHyphen/>
            </w:r>
            <w:r w:rsidRPr="006316C9">
              <w:rPr>
                <w:i/>
              </w:rPr>
              <w:t>ni</w:t>
            </w:r>
            <w:r>
              <w:rPr>
                <w:i/>
              </w:rPr>
              <w:softHyphen/>
            </w:r>
            <w:r w:rsidRPr="006316C9">
              <w:rPr>
                <w:i/>
              </w:rPr>
              <w:t>ska</w:t>
            </w:r>
            <w:r>
              <w:t xml:space="preserve"> pro</w:t>
            </w:r>
            <w:r>
              <w:softHyphen/>
              <w:t>dukt</w:t>
            </w:r>
            <w:r>
              <w:softHyphen/>
              <w:t xml:space="preserve">er gäller i stället </w:t>
            </w:r>
            <w:r w:rsidRPr="00CA26A2">
              <w:rPr>
                <w:i/>
              </w:rPr>
              <w:t>lagen (1993:584) om medicin</w:t>
            </w:r>
            <w:r>
              <w:rPr>
                <w:i/>
              </w:rPr>
              <w:softHyphen/>
            </w:r>
            <w:r w:rsidRPr="00CA26A2">
              <w:rPr>
                <w:i/>
              </w:rPr>
              <w:t>tek</w:t>
            </w:r>
            <w:r>
              <w:rPr>
                <w:i/>
              </w:rPr>
              <w:softHyphen/>
            </w:r>
            <w:r w:rsidRPr="00CA26A2">
              <w:rPr>
                <w:i/>
              </w:rPr>
              <w:t>ni</w:t>
            </w:r>
            <w:r>
              <w:rPr>
                <w:i/>
              </w:rPr>
              <w:softHyphen/>
            </w:r>
            <w:r w:rsidRPr="00CA26A2">
              <w:rPr>
                <w:i/>
              </w:rPr>
              <w:t>ska produkter</w:t>
            </w:r>
            <w:r>
              <w:t xml:space="preserve"> </w:t>
            </w:r>
            <w:r w:rsidRPr="00CA26A2">
              <w:rPr>
                <w:i/>
              </w:rPr>
              <w:t>re</w:t>
            </w:r>
            <w:r>
              <w:rPr>
                <w:i/>
              </w:rPr>
              <w:softHyphen/>
            </w:r>
            <w:r w:rsidRPr="00CA26A2">
              <w:rPr>
                <w:i/>
              </w:rPr>
              <w:t>spekt</w:t>
            </w:r>
            <w:r>
              <w:rPr>
                <w:i/>
              </w:rPr>
              <w:softHyphen/>
            </w:r>
            <w:r w:rsidRPr="00CA26A2">
              <w:rPr>
                <w:i/>
              </w:rPr>
              <w:t>ive</w:t>
            </w:r>
            <w:r>
              <w:t xml:space="preserve"> läke</w:t>
            </w:r>
            <w:r>
              <w:softHyphen/>
              <w:t>medels</w:t>
            </w:r>
            <w:r>
              <w:softHyphen/>
              <w:t>lagen (2015:315).</w:t>
            </w:r>
          </w:p>
        </w:tc>
        <w:tc>
          <w:tcPr>
            <w:tcW w:w="2500" w:type="pct"/>
            <w:shd w:val="clear" w:color="auto" w:fill="auto"/>
            <w:tcMar>
              <w:right w:w="0" w:type="dxa"/>
            </w:tcMar>
          </w:tcPr>
          <w:p w14:paraId="1454BBC9" w14:textId="77777777" w:rsidR="008539B5" w:rsidRDefault="008539B5" w:rsidP="008539B5">
            <w:pPr>
              <w:pStyle w:val="Brdtextmedindrag"/>
              <w:ind w:firstLine="0"/>
            </w:pPr>
            <w:r>
              <w:t xml:space="preserve">Vid </w:t>
            </w:r>
            <w:r w:rsidRPr="00132611">
              <w:t>framställning</w:t>
            </w:r>
            <w:r>
              <w:t>, förvaring och dis</w:t>
            </w:r>
            <w:r>
              <w:softHyphen/>
              <w:t>tribution av blod och blod</w:t>
            </w:r>
            <w:r>
              <w:softHyphen/>
              <w:t>kom</w:t>
            </w:r>
            <w:r>
              <w:softHyphen/>
              <w:t>ponenter som är av</w:t>
            </w:r>
            <w:r>
              <w:softHyphen/>
              <w:t>sedda att an</w:t>
            </w:r>
            <w:r>
              <w:softHyphen/>
              <w:t>vändas som råvara vid till</w:t>
            </w:r>
            <w:r>
              <w:softHyphen/>
              <w:t>verk</w:t>
            </w:r>
            <w:r>
              <w:softHyphen/>
              <w:t>ning av läke</w:t>
            </w:r>
            <w:r>
              <w:softHyphen/>
              <w:t>medel eller pro</w:t>
            </w:r>
            <w:r>
              <w:softHyphen/>
              <w:t>dukt</w:t>
            </w:r>
            <w:r>
              <w:softHyphen/>
              <w:t xml:space="preserve">er </w:t>
            </w:r>
            <w:r w:rsidRPr="006316C9">
              <w:rPr>
                <w:i/>
              </w:rPr>
              <w:t>som om</w:t>
            </w:r>
            <w:r>
              <w:rPr>
                <w:i/>
              </w:rPr>
              <w:softHyphen/>
            </w:r>
            <w:r w:rsidRPr="006316C9">
              <w:rPr>
                <w:i/>
              </w:rPr>
              <w:t>fattas av för</w:t>
            </w:r>
            <w:r>
              <w:rPr>
                <w:i/>
              </w:rPr>
              <w:softHyphen/>
            </w:r>
            <w:r w:rsidRPr="006316C9">
              <w:rPr>
                <w:i/>
              </w:rPr>
              <w:t>ordning (EU) 2017/745</w:t>
            </w:r>
            <w:r>
              <w:t xml:space="preserve"> gäller i stället läke</w:t>
            </w:r>
            <w:r>
              <w:softHyphen/>
              <w:t xml:space="preserve">medelslagen (2015:315) </w:t>
            </w:r>
            <w:r w:rsidRPr="00CA26A2">
              <w:rPr>
                <w:i/>
              </w:rPr>
              <w:t>res</w:t>
            </w:r>
            <w:r>
              <w:rPr>
                <w:i/>
              </w:rPr>
              <w:softHyphen/>
            </w:r>
            <w:r w:rsidRPr="00CA26A2">
              <w:rPr>
                <w:i/>
              </w:rPr>
              <w:t xml:space="preserve">pektive förordning (EU) 2017/745 och </w:t>
            </w:r>
            <w:r>
              <w:rPr>
                <w:i/>
              </w:rPr>
              <w:t>lagen (2021:</w:t>
            </w:r>
            <w:r w:rsidRPr="00CA26A2">
              <w:rPr>
                <w:i/>
              </w:rPr>
              <w:t>000) med komplett</w:t>
            </w:r>
            <w:r>
              <w:rPr>
                <w:i/>
              </w:rPr>
              <w:softHyphen/>
            </w:r>
            <w:r w:rsidRPr="00CA26A2">
              <w:rPr>
                <w:i/>
              </w:rPr>
              <w:t>er</w:t>
            </w:r>
            <w:r>
              <w:rPr>
                <w:i/>
              </w:rPr>
              <w:t>ande bestämm</w:t>
            </w:r>
            <w:r>
              <w:rPr>
                <w:i/>
              </w:rPr>
              <w:softHyphen/>
              <w:t xml:space="preserve">elser till </w:t>
            </w:r>
            <w:r w:rsidRPr="00CA26A2">
              <w:rPr>
                <w:i/>
              </w:rPr>
              <w:t>EU:s för</w:t>
            </w:r>
            <w:r>
              <w:rPr>
                <w:i/>
              </w:rPr>
              <w:softHyphen/>
            </w:r>
            <w:r w:rsidRPr="00CA26A2">
              <w:rPr>
                <w:i/>
              </w:rPr>
              <w:t>ord</w:t>
            </w:r>
            <w:r>
              <w:rPr>
                <w:i/>
              </w:rPr>
              <w:softHyphen/>
            </w:r>
            <w:r w:rsidRPr="00CA26A2">
              <w:rPr>
                <w:i/>
              </w:rPr>
              <w:t>ning om med</w:t>
            </w:r>
            <w:r>
              <w:rPr>
                <w:i/>
              </w:rPr>
              <w:softHyphen/>
            </w:r>
            <w:r w:rsidRPr="00CA26A2">
              <w:rPr>
                <w:i/>
              </w:rPr>
              <w:t>icin</w:t>
            </w:r>
            <w:r>
              <w:rPr>
                <w:i/>
              </w:rPr>
              <w:softHyphen/>
            </w:r>
            <w:r w:rsidRPr="00CA26A2">
              <w:rPr>
                <w:i/>
              </w:rPr>
              <w:t>tekn</w:t>
            </w:r>
            <w:r>
              <w:rPr>
                <w:i/>
              </w:rPr>
              <w:softHyphen/>
            </w:r>
            <w:r w:rsidRPr="00CA26A2">
              <w:rPr>
                <w:i/>
              </w:rPr>
              <w:t>iska pro</w:t>
            </w:r>
            <w:r>
              <w:rPr>
                <w:i/>
              </w:rPr>
              <w:softHyphen/>
            </w:r>
            <w:r w:rsidRPr="00CA26A2">
              <w:rPr>
                <w:i/>
              </w:rPr>
              <w:t>dukter</w:t>
            </w:r>
            <w:r>
              <w:t xml:space="preserve">. </w:t>
            </w:r>
          </w:p>
        </w:tc>
      </w:tr>
    </w:tbl>
    <w:p w14:paraId="60FF5952" w14:textId="77777777" w:rsidR="008539B5" w:rsidRDefault="008539B5" w:rsidP="008539B5">
      <w:pPr>
        <w:pStyle w:val="Brdtextmedindrag"/>
      </w:pPr>
    </w:p>
    <w:p w14:paraId="3F128BA9" w14:textId="77777777" w:rsidR="008539B5" w:rsidRDefault="008539B5" w:rsidP="008539B5">
      <w:pPr>
        <w:pStyle w:val="Brdtext"/>
        <w:keepNext/>
        <w:jc w:val="center"/>
      </w:pPr>
      <w:r w:rsidRPr="00CA26A2">
        <w:rPr>
          <w:b/>
        </w:rPr>
        <w:t>22 §</w:t>
      </w:r>
      <w:r w:rsidRPr="001040FE">
        <w:rPr>
          <w:rStyle w:val="Fotnotsreferens"/>
        </w:rPr>
        <w:footnoteReference w:id="49"/>
      </w:r>
    </w:p>
    <w:tbl>
      <w:tblPr>
        <w:tblW w:w="5000" w:type="pct"/>
        <w:tblLook w:val="0000" w:firstRow="0" w:lastRow="0" w:firstColumn="0" w:lastColumn="0" w:noHBand="0" w:noVBand="0"/>
      </w:tblPr>
      <w:tblGrid>
        <w:gridCol w:w="2948"/>
        <w:gridCol w:w="2949"/>
      </w:tblGrid>
      <w:tr w:rsidR="008539B5" w14:paraId="3E31F23F" w14:textId="77777777" w:rsidTr="008539B5">
        <w:tc>
          <w:tcPr>
            <w:tcW w:w="2500" w:type="pct"/>
            <w:shd w:val="clear" w:color="auto" w:fill="auto"/>
            <w:tcMar>
              <w:left w:w="0" w:type="dxa"/>
            </w:tcMar>
          </w:tcPr>
          <w:p w14:paraId="4584A950" w14:textId="77777777" w:rsidR="008539B5" w:rsidRDefault="008539B5" w:rsidP="008539B5">
            <w:pPr>
              <w:pStyle w:val="Brdtextmedindrag"/>
              <w:keepNext/>
              <w:ind w:firstLine="0"/>
            </w:pPr>
            <w:r>
              <w:t xml:space="preserve">Den som tillhör eller </w:t>
            </w:r>
            <w:r w:rsidRPr="00132611">
              <w:t>har</w:t>
            </w:r>
            <w:r>
              <w:t xml:space="preserve"> till</w:t>
            </w:r>
            <w:r>
              <w:softHyphen/>
              <w:t>hört per</w:t>
            </w:r>
            <w:r>
              <w:softHyphen/>
              <w:t>sonal inom enskilt be</w:t>
            </w:r>
            <w:r>
              <w:softHyphen/>
              <w:t>driv</w:t>
            </w:r>
            <w:r>
              <w:softHyphen/>
              <w:t>en blod</w:t>
            </w:r>
            <w:r>
              <w:softHyphen/>
              <w:t>verk</w:t>
            </w:r>
            <w:r>
              <w:softHyphen/>
              <w:t>sam</w:t>
            </w:r>
            <w:r>
              <w:softHyphen/>
              <w:t>het som rör in</w:t>
            </w:r>
            <w:r>
              <w:softHyphen/>
              <w:t>saml</w:t>
            </w:r>
            <w:r>
              <w:softHyphen/>
              <w:t>ing och kontroll av blod och blod</w:t>
            </w:r>
            <w:r>
              <w:softHyphen/>
              <w:t>kom</w:t>
            </w:r>
            <w:r>
              <w:softHyphen/>
              <w:t>ponent</w:t>
            </w:r>
            <w:r>
              <w:softHyphen/>
              <w:t>er avsedda att an</w:t>
            </w:r>
            <w:r>
              <w:softHyphen/>
              <w:t>vändas vid tillverk</w:t>
            </w:r>
            <w:r>
              <w:softHyphen/>
              <w:t>ning av läke</w:t>
            </w:r>
            <w:r>
              <w:softHyphen/>
              <w:t xml:space="preserve">medel eller </w:t>
            </w:r>
            <w:r w:rsidRPr="00CA26A2">
              <w:rPr>
                <w:i/>
              </w:rPr>
              <w:t>medicin</w:t>
            </w:r>
            <w:r>
              <w:rPr>
                <w:i/>
              </w:rPr>
              <w:softHyphen/>
            </w:r>
            <w:r w:rsidRPr="00CA26A2">
              <w:rPr>
                <w:i/>
              </w:rPr>
              <w:t xml:space="preserve">tekniska </w:t>
            </w:r>
            <w:r>
              <w:t>produkter får inte obehörigen röja vad han eller hon i verksam</w:t>
            </w:r>
            <w:r>
              <w:softHyphen/>
              <w:t>het</w:t>
            </w:r>
            <w:r>
              <w:softHyphen/>
              <w:t>en har fått veta om en en</w:t>
            </w:r>
            <w:r>
              <w:softHyphen/>
              <w:t>skild givares hälsotillstånd eller andra personliga för</w:t>
            </w:r>
            <w:r>
              <w:softHyphen/>
              <w:t>hållanden. Som obehörigt röjande anses inte att någon fullgör sådan upp</w:t>
            </w:r>
            <w:r>
              <w:softHyphen/>
              <w:t>giftsskyldighet som följer av lag eller förordning.</w:t>
            </w:r>
          </w:p>
        </w:tc>
        <w:tc>
          <w:tcPr>
            <w:tcW w:w="2500" w:type="pct"/>
            <w:shd w:val="clear" w:color="auto" w:fill="auto"/>
            <w:tcMar>
              <w:right w:w="0" w:type="dxa"/>
            </w:tcMar>
          </w:tcPr>
          <w:p w14:paraId="0D603084" w14:textId="77777777" w:rsidR="008539B5" w:rsidRDefault="008539B5" w:rsidP="008539B5">
            <w:pPr>
              <w:pStyle w:val="Brdtextmedindrag"/>
              <w:keepNext/>
              <w:ind w:firstLine="0"/>
            </w:pPr>
            <w:r>
              <w:t xml:space="preserve">Den </w:t>
            </w:r>
            <w:r w:rsidRPr="00132611">
              <w:t>som</w:t>
            </w:r>
            <w:r>
              <w:t xml:space="preserve"> tillhör eller har till</w:t>
            </w:r>
            <w:r>
              <w:softHyphen/>
              <w:t>hört per</w:t>
            </w:r>
            <w:r>
              <w:softHyphen/>
              <w:t>sonal inom enskilt be</w:t>
            </w:r>
            <w:r>
              <w:softHyphen/>
              <w:t>driven blod</w:t>
            </w:r>
            <w:r>
              <w:softHyphen/>
              <w:t>verk</w:t>
            </w:r>
            <w:r>
              <w:softHyphen/>
              <w:t>samhet som rör in</w:t>
            </w:r>
            <w:r>
              <w:softHyphen/>
              <w:t>samling och kontroll av blod och blod</w:t>
            </w:r>
            <w:r>
              <w:softHyphen/>
              <w:t>komponent</w:t>
            </w:r>
            <w:r>
              <w:softHyphen/>
              <w:t>er avsedda att användas vid till</w:t>
            </w:r>
            <w:r>
              <w:softHyphen/>
              <w:t>verk</w:t>
            </w:r>
            <w:r>
              <w:softHyphen/>
              <w:t>ning av läke</w:t>
            </w:r>
            <w:r>
              <w:softHyphen/>
              <w:t>medel eller pro</w:t>
            </w:r>
            <w:r>
              <w:softHyphen/>
              <w:t>dukt</w:t>
            </w:r>
            <w:r>
              <w:softHyphen/>
              <w:t xml:space="preserve">er </w:t>
            </w:r>
            <w:r w:rsidRPr="00CA26A2">
              <w:rPr>
                <w:i/>
              </w:rPr>
              <w:t>som omfattas av förordning (EU) 2017/745</w:t>
            </w:r>
            <w:r>
              <w:t xml:space="preserve"> får inte obe</w:t>
            </w:r>
            <w:r>
              <w:softHyphen/>
              <w:t>hör</w:t>
            </w:r>
            <w:r>
              <w:softHyphen/>
              <w:t>ig</w:t>
            </w:r>
            <w:r>
              <w:softHyphen/>
              <w:t>en röja vad han eller hon i verk</w:t>
            </w:r>
            <w:r>
              <w:softHyphen/>
              <w:t>samheten har fått veta om en enskild givares hälso</w:t>
            </w:r>
            <w:r>
              <w:softHyphen/>
              <w:t>tillstånd eller andra person</w:t>
            </w:r>
            <w:r>
              <w:softHyphen/>
              <w:t>liga för</w:t>
            </w:r>
            <w:r>
              <w:softHyphen/>
              <w:t>håll</w:t>
            </w:r>
            <w:r>
              <w:softHyphen/>
              <w:t>and</w:t>
            </w:r>
            <w:r>
              <w:softHyphen/>
              <w:t>en. Som obe</w:t>
            </w:r>
            <w:r>
              <w:softHyphen/>
              <w:t>hör</w:t>
            </w:r>
            <w:r>
              <w:softHyphen/>
              <w:t>igt röjande anses inte att någon full</w:t>
            </w:r>
            <w:r>
              <w:softHyphen/>
              <w:t>gör sådan uppgiftsskyldighet som följ</w:t>
            </w:r>
            <w:r>
              <w:softHyphen/>
              <w:t>er av lag eller förord</w:t>
            </w:r>
            <w:r>
              <w:softHyphen/>
              <w:t>ning.</w:t>
            </w:r>
          </w:p>
        </w:tc>
      </w:tr>
    </w:tbl>
    <w:p w14:paraId="1D2740DE" w14:textId="77777777" w:rsidR="008539B5" w:rsidRDefault="008539B5" w:rsidP="008539B5">
      <w:pPr>
        <w:pStyle w:val="Brdtextmedindrag"/>
      </w:pPr>
      <w:r>
        <w:t>För det allmännas verksamhet gäller bestämmelserna i offent</w:t>
      </w:r>
      <w:r>
        <w:softHyphen/>
        <w:t>lig</w:t>
      </w:r>
      <w:r>
        <w:softHyphen/>
        <w:t xml:space="preserve">hets- och sekretesslagen (2009:400). </w:t>
      </w:r>
    </w:p>
    <w:p w14:paraId="05F0404C" w14:textId="77777777" w:rsidR="008539B5" w:rsidRDefault="008539B5" w:rsidP="008539B5">
      <w:pPr>
        <w:pStyle w:val="Slutstreck"/>
      </w:pPr>
      <w:r w:rsidRPr="00660EEA">
        <w:t>                      </w:t>
      </w:r>
    </w:p>
    <w:p w14:paraId="6CDF4733" w14:textId="77777777" w:rsidR="008539B5" w:rsidRDefault="008539B5" w:rsidP="008539B5">
      <w:pPr>
        <w:pStyle w:val="Brdtextmedindrag"/>
      </w:pPr>
      <w:r>
        <w:t>Denna lag träder i kraft den 26 maj 2021.</w:t>
      </w:r>
    </w:p>
    <w:p w14:paraId="4CBB5415" w14:textId="77777777" w:rsidR="008539B5" w:rsidRDefault="008539B5" w:rsidP="008539B5">
      <w:pPr>
        <w:pStyle w:val="Brdtextmedindrag"/>
      </w:pPr>
    </w:p>
    <w:p w14:paraId="49957A7A" w14:textId="77777777" w:rsidR="008539B5" w:rsidRDefault="008539B5" w:rsidP="008539B5">
      <w:pPr>
        <w:pStyle w:val="Brdtextmedindrag"/>
      </w:pPr>
    </w:p>
    <w:p w14:paraId="4F4A3D9B" w14:textId="77777777" w:rsidR="008539B5" w:rsidRDefault="008539B5" w:rsidP="008539B5">
      <w:pPr>
        <w:pStyle w:val="Rubrik2"/>
        <w:spacing w:before="0"/>
        <w:sectPr w:rsidR="008539B5" w:rsidSect="008539B5">
          <w:headerReference w:type="even" r:id="rId529"/>
          <w:headerReference w:type="default" r:id="rId530"/>
          <w:footerReference w:type="even" r:id="rId531"/>
          <w:footerReference w:type="default" r:id="rId532"/>
          <w:footerReference w:type="first" r:id="rId533"/>
          <w:footnotePr>
            <w:numRestart w:val="eachSect"/>
          </w:footnotePr>
          <w:pgSz w:w="9356" w:h="13721" w:code="9"/>
          <w:pgMar w:top="794" w:right="2438" w:bottom="1191" w:left="1021" w:header="0" w:footer="709" w:gutter="0"/>
          <w:cols w:space="708"/>
          <w:docGrid w:linePitch="360"/>
        </w:sectPr>
      </w:pPr>
      <w:bookmarkStart w:id="1083" w:name="_Toc65132616"/>
      <w:bookmarkStart w:id="1084" w:name="_Hlk54198346"/>
    </w:p>
    <w:p w14:paraId="3BCEBB37" w14:textId="39830D7F" w:rsidR="008539B5" w:rsidRPr="0047042D" w:rsidRDefault="008539B5" w:rsidP="008539B5">
      <w:pPr>
        <w:pStyle w:val="Rubrik2utannumrering"/>
        <w:spacing w:before="0"/>
      </w:pPr>
      <w:r>
        <w:t>1.15</w:t>
      </w:r>
      <w:r>
        <w:tab/>
      </w:r>
      <w:r w:rsidRPr="0047042D">
        <w:t>Förslag till lag om ändring i lagen (2006:496) om blodsäkerhet</w:t>
      </w:r>
      <w:bookmarkEnd w:id="1083"/>
    </w:p>
    <w:bookmarkEnd w:id="1084"/>
    <w:p w14:paraId="04F0F49E" w14:textId="77777777" w:rsidR="008539B5" w:rsidRDefault="008539B5" w:rsidP="008539B5">
      <w:pPr>
        <w:pStyle w:val="Brdtext"/>
      </w:pPr>
      <w:r>
        <w:t>Härigenom föreskrivs att 4 § lagen (2006:496) om blodsäkerhet ska ha följande lydelse.</w:t>
      </w:r>
    </w:p>
    <w:p w14:paraId="2AE4F764"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4B6CEF7A" w14:textId="77777777" w:rsidTr="008539B5">
        <w:tc>
          <w:tcPr>
            <w:tcW w:w="2500" w:type="pct"/>
            <w:shd w:val="clear" w:color="auto" w:fill="auto"/>
            <w:tcMar>
              <w:left w:w="0" w:type="dxa"/>
            </w:tcMar>
          </w:tcPr>
          <w:p w14:paraId="2CF36E54" w14:textId="77777777" w:rsidR="008539B5" w:rsidRPr="0049408E" w:rsidRDefault="008539B5" w:rsidP="008539B5">
            <w:pPr>
              <w:pStyle w:val="Brdtext"/>
              <w:keepNext/>
              <w:keepLines/>
              <w:rPr>
                <w:i/>
              </w:rPr>
            </w:pPr>
            <w:r>
              <w:rPr>
                <w:i/>
              </w:rPr>
              <w:t>L</w:t>
            </w:r>
            <w:r w:rsidRPr="0049408E">
              <w:rPr>
                <w:i/>
              </w:rPr>
              <w:t>ydelse</w:t>
            </w:r>
            <w:r>
              <w:rPr>
                <w:i/>
              </w:rPr>
              <w:t xml:space="preserve"> enligt avsnitt 2.14</w:t>
            </w:r>
          </w:p>
        </w:tc>
        <w:tc>
          <w:tcPr>
            <w:tcW w:w="2500" w:type="pct"/>
            <w:shd w:val="clear" w:color="auto" w:fill="auto"/>
            <w:tcMar>
              <w:right w:w="0" w:type="dxa"/>
            </w:tcMar>
          </w:tcPr>
          <w:p w14:paraId="11DC4C6F" w14:textId="77777777" w:rsidR="008539B5" w:rsidRPr="0049408E" w:rsidRDefault="008539B5" w:rsidP="008539B5">
            <w:pPr>
              <w:pStyle w:val="Brdtext"/>
              <w:keepNext/>
              <w:keepLines/>
              <w:rPr>
                <w:i/>
              </w:rPr>
            </w:pPr>
            <w:r w:rsidRPr="0049408E">
              <w:rPr>
                <w:i/>
              </w:rPr>
              <w:t>Föreslagen lydelse</w:t>
            </w:r>
          </w:p>
        </w:tc>
      </w:tr>
    </w:tbl>
    <w:p w14:paraId="2D2BFB28" w14:textId="77777777" w:rsidR="008539B5" w:rsidRDefault="008539B5" w:rsidP="008539B5">
      <w:pPr>
        <w:pStyle w:val="Brdtext"/>
        <w:keepNext/>
        <w:keepLines/>
        <w:jc w:val="center"/>
      </w:pPr>
    </w:p>
    <w:p w14:paraId="0B4EED39" w14:textId="77777777" w:rsidR="008539B5" w:rsidRPr="006316C9" w:rsidRDefault="008539B5" w:rsidP="008539B5">
      <w:pPr>
        <w:pStyle w:val="Brdtext"/>
        <w:keepNext/>
        <w:jc w:val="center"/>
        <w:rPr>
          <w:b/>
        </w:rPr>
      </w:pPr>
      <w:r w:rsidRPr="006316C9">
        <w:rPr>
          <w:b/>
        </w:rPr>
        <w:t>4 §</w:t>
      </w:r>
      <w:r w:rsidRPr="001040FE">
        <w:rPr>
          <w:rStyle w:val="Fotnotsreferens"/>
        </w:rPr>
        <w:footnoteReference w:id="50"/>
      </w:r>
    </w:p>
    <w:tbl>
      <w:tblPr>
        <w:tblW w:w="5000" w:type="pct"/>
        <w:tblLook w:val="0000" w:firstRow="0" w:lastRow="0" w:firstColumn="0" w:lastColumn="0" w:noHBand="0" w:noVBand="0"/>
      </w:tblPr>
      <w:tblGrid>
        <w:gridCol w:w="2948"/>
        <w:gridCol w:w="2949"/>
      </w:tblGrid>
      <w:tr w:rsidR="008539B5" w14:paraId="54BE41B0" w14:textId="77777777" w:rsidTr="008539B5">
        <w:tc>
          <w:tcPr>
            <w:tcW w:w="2500" w:type="pct"/>
            <w:shd w:val="clear" w:color="auto" w:fill="auto"/>
            <w:tcMar>
              <w:left w:w="0" w:type="dxa"/>
            </w:tcMar>
          </w:tcPr>
          <w:p w14:paraId="6DEF6651" w14:textId="77777777" w:rsidR="008539B5" w:rsidRDefault="008539B5" w:rsidP="008539B5">
            <w:pPr>
              <w:pStyle w:val="Brdtextmedindrag"/>
              <w:ind w:firstLine="0"/>
            </w:pPr>
            <w:r>
              <w:t xml:space="preserve">Vid </w:t>
            </w:r>
            <w:r w:rsidRPr="00132611">
              <w:t>framställning</w:t>
            </w:r>
            <w:r>
              <w:t>, förvaring och dis</w:t>
            </w:r>
            <w:r>
              <w:softHyphen/>
              <w:t>tribution av blod och blod</w:t>
            </w:r>
            <w:r>
              <w:softHyphen/>
              <w:t>kom</w:t>
            </w:r>
            <w:r>
              <w:softHyphen/>
              <w:t>po</w:t>
            </w:r>
            <w:r>
              <w:softHyphen/>
              <w:t>nenter som är av</w:t>
            </w:r>
            <w:r>
              <w:softHyphen/>
              <w:t>sedda att an</w:t>
            </w:r>
            <w:r>
              <w:softHyphen/>
              <w:t>vändas som råvara vid till</w:t>
            </w:r>
            <w:r>
              <w:softHyphen/>
              <w:t>verk</w:t>
            </w:r>
            <w:r>
              <w:softHyphen/>
              <w:t>ning av läke</w:t>
            </w:r>
            <w:r>
              <w:softHyphen/>
              <w:t>medel eller pro</w:t>
            </w:r>
            <w:r>
              <w:softHyphen/>
              <w:t>dukt</w:t>
            </w:r>
            <w:r>
              <w:softHyphen/>
              <w:t xml:space="preserve">er </w:t>
            </w:r>
            <w:r w:rsidRPr="009113CA">
              <w:rPr>
                <w:iCs/>
              </w:rPr>
              <w:t>som omfattas av för</w:t>
            </w:r>
            <w:r w:rsidRPr="009113CA">
              <w:rPr>
                <w:iCs/>
              </w:rPr>
              <w:softHyphen/>
              <w:t>ordning (EU) 2017/745 gäller i stället läke</w:t>
            </w:r>
            <w:r w:rsidRPr="009113CA">
              <w:rPr>
                <w:iCs/>
              </w:rPr>
              <w:softHyphen/>
              <w:t>medelslagen (2015:315) res</w:t>
            </w:r>
            <w:r w:rsidRPr="009113CA">
              <w:rPr>
                <w:iCs/>
              </w:rPr>
              <w:softHyphen/>
              <w:t>pektive förordning (EU) 2017/745 och lagen (2021:000) med kom</w:t>
            </w:r>
            <w:r>
              <w:rPr>
                <w:iCs/>
              </w:rPr>
              <w:softHyphen/>
            </w:r>
            <w:r w:rsidRPr="009113CA">
              <w:rPr>
                <w:iCs/>
              </w:rPr>
              <w:t>plett</w:t>
            </w:r>
            <w:r>
              <w:rPr>
                <w:iCs/>
              </w:rPr>
              <w:softHyphen/>
            </w:r>
            <w:r w:rsidRPr="009113CA">
              <w:rPr>
                <w:iCs/>
              </w:rPr>
              <w:t>erande bestämm</w:t>
            </w:r>
            <w:r w:rsidRPr="009113CA">
              <w:rPr>
                <w:iCs/>
              </w:rPr>
              <w:softHyphen/>
              <w:t>elser till EU:s</w:t>
            </w:r>
            <w:r w:rsidRPr="00CA26A2">
              <w:rPr>
                <w:i/>
              </w:rPr>
              <w:t xml:space="preserve"> förord</w:t>
            </w:r>
            <w:r>
              <w:rPr>
                <w:i/>
              </w:rPr>
              <w:softHyphen/>
            </w:r>
            <w:r w:rsidRPr="00CA26A2">
              <w:rPr>
                <w:i/>
              </w:rPr>
              <w:t xml:space="preserve">ning </w:t>
            </w:r>
            <w:r w:rsidRPr="009113CA">
              <w:rPr>
                <w:iCs/>
              </w:rPr>
              <w:t>om med</w:t>
            </w:r>
            <w:r w:rsidRPr="009113CA">
              <w:rPr>
                <w:iCs/>
              </w:rPr>
              <w:softHyphen/>
              <w:t>icin</w:t>
            </w:r>
            <w:r w:rsidRPr="009113CA">
              <w:rPr>
                <w:iCs/>
              </w:rPr>
              <w:softHyphen/>
              <w:t>tekn</w:t>
            </w:r>
            <w:r w:rsidRPr="009113CA">
              <w:rPr>
                <w:iCs/>
              </w:rPr>
              <w:softHyphen/>
              <w:t>iska pro</w:t>
            </w:r>
            <w:r w:rsidRPr="009113CA">
              <w:rPr>
                <w:iCs/>
              </w:rPr>
              <w:softHyphen/>
              <w:t>dukter.</w:t>
            </w:r>
          </w:p>
        </w:tc>
        <w:tc>
          <w:tcPr>
            <w:tcW w:w="2500" w:type="pct"/>
            <w:shd w:val="clear" w:color="auto" w:fill="auto"/>
            <w:tcMar>
              <w:right w:w="0" w:type="dxa"/>
            </w:tcMar>
          </w:tcPr>
          <w:p w14:paraId="14351DA0" w14:textId="77777777" w:rsidR="008539B5" w:rsidRDefault="008539B5" w:rsidP="008539B5">
            <w:pPr>
              <w:pStyle w:val="Brdtextmedindrag"/>
              <w:ind w:firstLine="0"/>
            </w:pPr>
            <w:bookmarkStart w:id="1085" w:name="_Hlk54198337"/>
            <w:r>
              <w:t xml:space="preserve">Vid </w:t>
            </w:r>
            <w:r w:rsidRPr="00132611">
              <w:t>framställning</w:t>
            </w:r>
            <w:r>
              <w:t>, förvaring och dis</w:t>
            </w:r>
            <w:r>
              <w:softHyphen/>
              <w:t>tribution av blod och blod</w:t>
            </w:r>
            <w:r>
              <w:softHyphen/>
              <w:t>kom</w:t>
            </w:r>
            <w:r>
              <w:softHyphen/>
              <w:t>po</w:t>
            </w:r>
            <w:r>
              <w:softHyphen/>
              <w:t>nenter som är av</w:t>
            </w:r>
            <w:r>
              <w:softHyphen/>
              <w:t>sedda att an</w:t>
            </w:r>
            <w:r>
              <w:softHyphen/>
              <w:t>vändas som råvara vid till</w:t>
            </w:r>
            <w:r>
              <w:softHyphen/>
              <w:t>verk</w:t>
            </w:r>
            <w:r>
              <w:softHyphen/>
              <w:t>ning av läke</w:t>
            </w:r>
            <w:r>
              <w:softHyphen/>
              <w:t xml:space="preserve">medel eller </w:t>
            </w:r>
            <w:r w:rsidRPr="009113CA">
              <w:t>pro</w:t>
            </w:r>
            <w:r w:rsidRPr="009113CA">
              <w:softHyphen/>
              <w:t>dukt</w:t>
            </w:r>
            <w:r w:rsidRPr="009113CA">
              <w:softHyphen/>
              <w:t>er som omfattas av för</w:t>
            </w:r>
            <w:r w:rsidRPr="009113CA">
              <w:softHyphen/>
              <w:t>ordning (EU) 2017/745 gäller i stället läke</w:t>
            </w:r>
            <w:r w:rsidRPr="009113CA">
              <w:softHyphen/>
              <w:t>medelslagen (2015:315) res</w:t>
            </w:r>
            <w:r w:rsidRPr="009113CA">
              <w:softHyphen/>
              <w:t>pektive förordning (EU) 2017/745 och lagen (2021:000) med komplett</w:t>
            </w:r>
            <w:r>
              <w:softHyphen/>
            </w:r>
            <w:r w:rsidRPr="009113CA">
              <w:t>erande bestämm</w:t>
            </w:r>
            <w:r w:rsidRPr="009113CA">
              <w:softHyphen/>
              <w:t>elser till EU:s</w:t>
            </w:r>
            <w:r w:rsidRPr="00CA26A2">
              <w:rPr>
                <w:i/>
              </w:rPr>
              <w:t xml:space="preserve"> förord</w:t>
            </w:r>
            <w:r>
              <w:rPr>
                <w:i/>
              </w:rPr>
              <w:softHyphen/>
            </w:r>
            <w:r w:rsidRPr="00CA26A2">
              <w:rPr>
                <w:i/>
              </w:rPr>
              <w:t>ning</w:t>
            </w:r>
            <w:r>
              <w:rPr>
                <w:i/>
              </w:rPr>
              <w:t>ar</w:t>
            </w:r>
            <w:r w:rsidRPr="009113CA">
              <w:rPr>
                <w:iCs/>
              </w:rPr>
              <w:t xml:space="preserve"> om med</w:t>
            </w:r>
            <w:r w:rsidRPr="009113CA">
              <w:rPr>
                <w:iCs/>
              </w:rPr>
              <w:softHyphen/>
              <w:t>icin</w:t>
            </w:r>
            <w:r w:rsidRPr="009113CA">
              <w:rPr>
                <w:iCs/>
              </w:rPr>
              <w:softHyphen/>
              <w:t>tekn</w:t>
            </w:r>
            <w:r w:rsidRPr="009113CA">
              <w:rPr>
                <w:iCs/>
              </w:rPr>
              <w:softHyphen/>
              <w:t>iska pro</w:t>
            </w:r>
            <w:r w:rsidRPr="009113CA">
              <w:rPr>
                <w:iCs/>
              </w:rPr>
              <w:softHyphen/>
              <w:t>dukter.</w:t>
            </w:r>
            <w:bookmarkEnd w:id="1085"/>
          </w:p>
        </w:tc>
      </w:tr>
    </w:tbl>
    <w:p w14:paraId="21EAF07B" w14:textId="77777777" w:rsidR="008539B5" w:rsidRPr="00811E52" w:rsidRDefault="008539B5" w:rsidP="008539B5">
      <w:pPr>
        <w:pStyle w:val="Slutstreck"/>
      </w:pPr>
      <w:r w:rsidRPr="00811E52">
        <w:t>                      </w:t>
      </w:r>
    </w:p>
    <w:p w14:paraId="4D18559B" w14:textId="77777777" w:rsidR="008539B5" w:rsidRDefault="008539B5" w:rsidP="008539B5">
      <w:pPr>
        <w:pStyle w:val="Brdtextmedindrag"/>
      </w:pPr>
      <w:r>
        <w:t>Denna lag träder i kraft den 26 maj 2022.</w:t>
      </w:r>
    </w:p>
    <w:p w14:paraId="3998FA9E" w14:textId="77777777" w:rsidR="008539B5" w:rsidRDefault="008539B5" w:rsidP="008539B5">
      <w:pPr>
        <w:pStyle w:val="Brdtextmedindrag"/>
      </w:pPr>
    </w:p>
    <w:p w14:paraId="3CD35B09" w14:textId="77777777" w:rsidR="008539B5" w:rsidRDefault="008539B5" w:rsidP="008539B5">
      <w:pPr>
        <w:pStyle w:val="Brdtextmedindrag"/>
      </w:pPr>
    </w:p>
    <w:p w14:paraId="6824CDB2" w14:textId="77777777" w:rsidR="008539B5" w:rsidRDefault="008539B5" w:rsidP="008539B5">
      <w:pPr>
        <w:pStyle w:val="Rubrik2"/>
        <w:spacing w:before="0"/>
        <w:sectPr w:rsidR="008539B5" w:rsidSect="008539B5">
          <w:headerReference w:type="even" r:id="rId534"/>
          <w:headerReference w:type="default" r:id="rId535"/>
          <w:footerReference w:type="even" r:id="rId536"/>
          <w:footerReference w:type="default" r:id="rId537"/>
          <w:footerReference w:type="first" r:id="rId538"/>
          <w:footnotePr>
            <w:numRestart w:val="eachSect"/>
          </w:footnotePr>
          <w:pgSz w:w="9356" w:h="13721" w:code="9"/>
          <w:pgMar w:top="794" w:right="2438" w:bottom="1191" w:left="1021" w:header="0" w:footer="709" w:gutter="0"/>
          <w:cols w:space="708"/>
          <w:docGrid w:linePitch="360"/>
        </w:sectPr>
      </w:pPr>
      <w:bookmarkStart w:id="1086" w:name="_Toc65132617"/>
    </w:p>
    <w:p w14:paraId="3CC49425" w14:textId="406F1352" w:rsidR="008539B5" w:rsidRPr="0047042D" w:rsidRDefault="008539B5" w:rsidP="008539B5">
      <w:pPr>
        <w:pStyle w:val="Rubrik2utannumrering"/>
        <w:spacing w:before="0"/>
      </w:pPr>
      <w:r>
        <w:t>1.16</w:t>
      </w:r>
      <w:r>
        <w:tab/>
      </w:r>
      <w:r w:rsidRPr="0047042D">
        <w:t>Förslag till lag om ändring i lagen (2018:1093) om ändring i offentlighets- och sekretesslagen (2009:400)</w:t>
      </w:r>
      <w:bookmarkEnd w:id="1086"/>
    </w:p>
    <w:p w14:paraId="5C7426A8" w14:textId="77777777" w:rsidR="008539B5" w:rsidRDefault="008539B5" w:rsidP="008539B5">
      <w:pPr>
        <w:pStyle w:val="Brdtext"/>
      </w:pPr>
      <w:r>
        <w:t xml:space="preserve">Härigenom föreskrivs i fråga om </w:t>
      </w:r>
      <w:r w:rsidRPr="00291093">
        <w:t>offentlighets- och sekretesslagen (2009:400)</w:t>
      </w:r>
    </w:p>
    <w:p w14:paraId="6EFBE55A" w14:textId="77777777" w:rsidR="008539B5" w:rsidRDefault="008539B5" w:rsidP="008539B5">
      <w:pPr>
        <w:pStyle w:val="Brdtextmedindrag"/>
      </w:pPr>
      <w:r w:rsidRPr="00C50865">
        <w:rPr>
          <w:i/>
        </w:rPr>
        <w:t xml:space="preserve">dels </w:t>
      </w:r>
      <w:r>
        <w:t xml:space="preserve">att 24 kap. 3 och 3 a §§ lagen i stället för lydelsen enligt lagen </w:t>
      </w:r>
      <w:r w:rsidRPr="00291093">
        <w:t xml:space="preserve">(2018:1093) om ändring i </w:t>
      </w:r>
      <w:r>
        <w:t>den lagen ska ha följande lydelse,</w:t>
      </w:r>
    </w:p>
    <w:p w14:paraId="509AA43B" w14:textId="77777777" w:rsidR="008539B5" w:rsidRDefault="008539B5" w:rsidP="008539B5">
      <w:pPr>
        <w:pStyle w:val="Brdtextmedindrag"/>
      </w:pPr>
      <w:r w:rsidRPr="00C50865">
        <w:rPr>
          <w:i/>
        </w:rPr>
        <w:t xml:space="preserve">dels </w:t>
      </w:r>
      <w:r>
        <w:t>att ikraftträdandebestämmelsen till lagen (2018:1093) om ändring i den lagen ska ha följande lydelse.</w:t>
      </w:r>
    </w:p>
    <w:p w14:paraId="579B530F" w14:textId="77777777" w:rsidR="008539B5" w:rsidRPr="008E4BB7" w:rsidRDefault="008539B5" w:rsidP="008539B5">
      <w:pPr>
        <w:pStyle w:val="Brdtextmedindrag"/>
      </w:pPr>
    </w:p>
    <w:tbl>
      <w:tblPr>
        <w:tblW w:w="5000" w:type="pct"/>
        <w:tblLook w:val="0000" w:firstRow="0" w:lastRow="0" w:firstColumn="0" w:lastColumn="0" w:noHBand="0" w:noVBand="0"/>
      </w:tblPr>
      <w:tblGrid>
        <w:gridCol w:w="2953"/>
        <w:gridCol w:w="2944"/>
      </w:tblGrid>
      <w:tr w:rsidR="008539B5" w:rsidRPr="0049408E" w14:paraId="19DFEB5B" w14:textId="77777777" w:rsidTr="008539B5">
        <w:tc>
          <w:tcPr>
            <w:tcW w:w="2504" w:type="pct"/>
            <w:shd w:val="clear" w:color="auto" w:fill="auto"/>
            <w:tcMar>
              <w:left w:w="0" w:type="dxa"/>
            </w:tcMar>
          </w:tcPr>
          <w:p w14:paraId="7CCE484D" w14:textId="77777777" w:rsidR="008539B5" w:rsidRPr="0049408E" w:rsidRDefault="008539B5" w:rsidP="008539B5">
            <w:pPr>
              <w:pStyle w:val="Brdtext"/>
              <w:rPr>
                <w:i/>
              </w:rPr>
            </w:pPr>
            <w:r w:rsidRPr="00C50865">
              <w:rPr>
                <w:i/>
              </w:rPr>
              <w:t>Lydelse enligt SFS 2018:1093</w:t>
            </w:r>
          </w:p>
        </w:tc>
        <w:tc>
          <w:tcPr>
            <w:tcW w:w="2496" w:type="pct"/>
            <w:shd w:val="clear" w:color="auto" w:fill="auto"/>
            <w:tcMar>
              <w:right w:w="0" w:type="dxa"/>
            </w:tcMar>
          </w:tcPr>
          <w:p w14:paraId="10B8BAB8" w14:textId="77777777" w:rsidR="008539B5" w:rsidRPr="0049408E" w:rsidRDefault="008539B5" w:rsidP="008539B5">
            <w:pPr>
              <w:pStyle w:val="Brdtext"/>
              <w:rPr>
                <w:i/>
              </w:rPr>
            </w:pPr>
            <w:r w:rsidRPr="0049408E">
              <w:rPr>
                <w:i/>
              </w:rPr>
              <w:t>Föreslagen lydelse</w:t>
            </w:r>
          </w:p>
        </w:tc>
      </w:tr>
    </w:tbl>
    <w:p w14:paraId="3E54B29D" w14:textId="77777777" w:rsidR="008539B5" w:rsidRDefault="008539B5" w:rsidP="008539B5">
      <w:pPr>
        <w:pStyle w:val="Rubrik3utannumrering"/>
        <w:spacing w:before="240" w:after="0"/>
        <w:jc w:val="center"/>
      </w:pPr>
      <w:r>
        <w:t>24 kap.</w:t>
      </w:r>
    </w:p>
    <w:p w14:paraId="5254FF7C" w14:textId="77777777" w:rsidR="008539B5" w:rsidRDefault="008539B5" w:rsidP="008539B5">
      <w:pPr>
        <w:pStyle w:val="Brdtextmedindrag"/>
        <w:ind w:firstLine="0"/>
        <w:jc w:val="center"/>
        <w:rPr>
          <w:b/>
        </w:rPr>
      </w:pPr>
      <w:r w:rsidRPr="009E233E">
        <w:rPr>
          <w:b/>
        </w:rPr>
        <w:t>3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519BCC9A" w14:textId="77777777" w:rsidTr="008539B5">
        <w:tc>
          <w:tcPr>
            <w:tcW w:w="2500" w:type="pct"/>
            <w:shd w:val="clear" w:color="auto" w:fill="auto"/>
            <w:tcMar>
              <w:left w:w="0" w:type="dxa"/>
            </w:tcMar>
          </w:tcPr>
          <w:p w14:paraId="21DA18B5" w14:textId="77777777" w:rsidR="008539B5" w:rsidRDefault="008539B5" w:rsidP="008539B5">
            <w:pPr>
              <w:pStyle w:val="Brdtextmedindrag"/>
              <w:ind w:firstLine="0"/>
            </w:pPr>
            <w:r w:rsidRPr="006F1550">
              <w:t xml:space="preserve">Sekretess </w:t>
            </w:r>
            <w:r w:rsidRPr="00132611">
              <w:t>gäller</w:t>
            </w:r>
            <w:r w:rsidRPr="006F1550">
              <w:t xml:space="preserve"> i verksamhet som består i etikprövning och till</w:t>
            </w:r>
            <w:r>
              <w:softHyphen/>
            </w:r>
            <w:r w:rsidRPr="006F1550">
              <w:t>syn enligt lagen (2003:460) om etikpröv</w:t>
            </w:r>
            <w:r>
              <w:softHyphen/>
            </w:r>
            <w:r w:rsidRPr="006F1550">
              <w:t>ning av forskning som avser männi</w:t>
            </w:r>
            <w:r>
              <w:softHyphen/>
            </w:r>
            <w:r w:rsidRPr="006F1550">
              <w:t xml:space="preserve">skor och </w:t>
            </w:r>
            <w:r w:rsidRPr="009F5C54">
              <w:rPr>
                <w:i/>
                <w:iCs/>
              </w:rPr>
              <w:t>i verk</w:t>
            </w:r>
            <w:r w:rsidRPr="009F5C54">
              <w:rPr>
                <w:i/>
                <w:iCs/>
              </w:rPr>
              <w:softHyphen/>
              <w:t>sam</w:t>
            </w:r>
            <w:r w:rsidRPr="009F5C54">
              <w:rPr>
                <w:i/>
                <w:iCs/>
              </w:rPr>
              <w:softHyphen/>
              <w:t>het</w:t>
            </w:r>
            <w:r w:rsidRPr="006F1550">
              <w:t xml:space="preserve"> enligt lagen </w:t>
            </w:r>
            <w:r w:rsidRPr="006F1550">
              <w:rPr>
                <w:i/>
              </w:rPr>
              <w:t xml:space="preserve">(2018:1091) </w:t>
            </w:r>
            <w:r w:rsidRPr="00F30BD0">
              <w:rPr>
                <w:iCs/>
              </w:rPr>
              <w:t>med komplett</w:t>
            </w:r>
            <w:r w:rsidRPr="00F30BD0">
              <w:rPr>
                <w:iCs/>
              </w:rPr>
              <w:softHyphen/>
              <w:t>erande bestäm</w:t>
            </w:r>
            <w:r w:rsidRPr="00F30BD0">
              <w:rPr>
                <w:iCs/>
              </w:rPr>
              <w:softHyphen/>
              <w:t>mels</w:t>
            </w:r>
            <w:r w:rsidRPr="00F30BD0">
              <w:rPr>
                <w:iCs/>
              </w:rPr>
              <w:softHyphen/>
              <w:t>er om etisk gransk</w:t>
            </w:r>
            <w:r w:rsidRPr="00F30BD0">
              <w:rPr>
                <w:iCs/>
              </w:rPr>
              <w:softHyphen/>
              <w:t>ning till EU:s för</w:t>
            </w:r>
            <w:r w:rsidRPr="00F30BD0">
              <w:rPr>
                <w:iCs/>
              </w:rPr>
              <w:softHyphen/>
              <w:t>ordning om</w:t>
            </w:r>
            <w:r w:rsidRPr="006F1550">
              <w:rPr>
                <w:i/>
              </w:rPr>
              <w:t xml:space="preserve"> kli</w:t>
            </w:r>
            <w:r>
              <w:rPr>
                <w:i/>
              </w:rPr>
              <w:softHyphen/>
            </w:r>
            <w:r w:rsidRPr="006F1550">
              <w:rPr>
                <w:i/>
              </w:rPr>
              <w:t>ni</w:t>
            </w:r>
            <w:r>
              <w:rPr>
                <w:i/>
              </w:rPr>
              <w:softHyphen/>
            </w:r>
            <w:r w:rsidRPr="006F1550">
              <w:rPr>
                <w:i/>
              </w:rPr>
              <w:t>ska pröv</w:t>
            </w:r>
            <w:r>
              <w:rPr>
                <w:i/>
              </w:rPr>
              <w:softHyphen/>
            </w:r>
            <w:r w:rsidRPr="006F1550">
              <w:rPr>
                <w:i/>
              </w:rPr>
              <w:t>ning</w:t>
            </w:r>
            <w:r>
              <w:rPr>
                <w:i/>
              </w:rPr>
              <w:softHyphen/>
            </w:r>
            <w:r w:rsidRPr="006F1550">
              <w:rPr>
                <w:i/>
              </w:rPr>
              <w:t>ar av human</w:t>
            </w:r>
            <w:r w:rsidRPr="006F1550">
              <w:rPr>
                <w:i/>
              </w:rPr>
              <w:softHyphen/>
              <w:t>läke</w:t>
            </w:r>
            <w:r>
              <w:rPr>
                <w:i/>
              </w:rPr>
              <w:softHyphen/>
            </w:r>
            <w:r w:rsidRPr="006F1550">
              <w:rPr>
                <w:i/>
              </w:rPr>
              <w:t>medel</w:t>
            </w:r>
          </w:p>
        </w:tc>
        <w:tc>
          <w:tcPr>
            <w:tcW w:w="2500" w:type="pct"/>
            <w:shd w:val="clear" w:color="auto" w:fill="auto"/>
            <w:tcMar>
              <w:right w:w="0" w:type="dxa"/>
            </w:tcMar>
          </w:tcPr>
          <w:p w14:paraId="46F2975E" w14:textId="77777777" w:rsidR="008539B5" w:rsidRDefault="008539B5" w:rsidP="008539B5">
            <w:pPr>
              <w:pStyle w:val="Brdtextmedindrag"/>
              <w:ind w:firstLine="0"/>
            </w:pPr>
            <w:r>
              <w:t xml:space="preserve">Sekretess gäller i verksamhet </w:t>
            </w:r>
          </w:p>
          <w:p w14:paraId="63A5D327" w14:textId="77777777" w:rsidR="008539B5" w:rsidRDefault="008539B5" w:rsidP="008539B5">
            <w:pPr>
              <w:pStyle w:val="Brdtextmedindrag"/>
            </w:pPr>
            <w:r w:rsidRPr="007A7457">
              <w:rPr>
                <w:i/>
                <w:iCs/>
              </w:rPr>
              <w:t>1</w:t>
            </w:r>
            <w:r>
              <w:t>. som består i etikprövning och till</w:t>
            </w:r>
            <w:r>
              <w:softHyphen/>
              <w:t>syn enligt lagen (2003:460) om etik</w:t>
            </w:r>
            <w:r>
              <w:softHyphen/>
              <w:t>pröv</w:t>
            </w:r>
            <w:r>
              <w:softHyphen/>
              <w:t>ning av forskning som avser männi</w:t>
            </w:r>
            <w:r>
              <w:softHyphen/>
              <w:t xml:space="preserve">skor, </w:t>
            </w:r>
            <w:r w:rsidRPr="006F1550">
              <w:t xml:space="preserve">och </w:t>
            </w:r>
          </w:p>
          <w:p w14:paraId="6BA26F7C" w14:textId="77777777" w:rsidR="008539B5" w:rsidRDefault="008539B5" w:rsidP="008539B5">
            <w:pPr>
              <w:pStyle w:val="Brdtextmedindrag"/>
            </w:pPr>
            <w:r w:rsidRPr="007A7457">
              <w:rPr>
                <w:i/>
                <w:iCs/>
              </w:rPr>
              <w:t>2</w:t>
            </w:r>
            <w:r>
              <w:t>. </w:t>
            </w:r>
            <w:r w:rsidRPr="006F1550">
              <w:t xml:space="preserve">enligt </w:t>
            </w:r>
            <w:r>
              <w:t xml:space="preserve">lagen </w:t>
            </w:r>
            <w:r w:rsidRPr="00F549F8">
              <w:rPr>
                <w:i/>
                <w:iCs/>
              </w:rPr>
              <w:t>(</w:t>
            </w:r>
            <w:r w:rsidRPr="00C206ED">
              <w:rPr>
                <w:i/>
                <w:iCs/>
              </w:rPr>
              <w:t>2021:</w:t>
            </w:r>
            <w:r w:rsidRPr="001E6963">
              <w:rPr>
                <w:i/>
              </w:rPr>
              <w:t>000)</w:t>
            </w:r>
            <w:r w:rsidRPr="00F30BD0">
              <w:rPr>
                <w:iCs/>
              </w:rPr>
              <w:t xml:space="preserve"> med kompletter</w:t>
            </w:r>
            <w:r w:rsidRPr="00F30BD0">
              <w:rPr>
                <w:iCs/>
              </w:rPr>
              <w:softHyphen/>
              <w:t>ande be</w:t>
            </w:r>
            <w:r w:rsidRPr="00F30BD0">
              <w:rPr>
                <w:iCs/>
              </w:rPr>
              <w:softHyphen/>
              <w:t>stäm</w:t>
            </w:r>
            <w:r w:rsidRPr="00F30BD0">
              <w:rPr>
                <w:iCs/>
              </w:rPr>
              <w:softHyphen/>
              <w:t>mels</w:t>
            </w:r>
            <w:r w:rsidRPr="00F30BD0">
              <w:rPr>
                <w:iCs/>
              </w:rPr>
              <w:softHyphen/>
              <w:t>er om etisk gransk</w:t>
            </w:r>
            <w:r w:rsidRPr="00F30BD0">
              <w:rPr>
                <w:iCs/>
              </w:rPr>
              <w:softHyphen/>
              <w:t>ning till EU:s för</w:t>
            </w:r>
            <w:r w:rsidRPr="00F30BD0">
              <w:rPr>
                <w:iCs/>
              </w:rPr>
              <w:softHyphen/>
              <w:t>ord</w:t>
            </w:r>
            <w:r w:rsidRPr="00F30BD0">
              <w:rPr>
                <w:iCs/>
              </w:rPr>
              <w:softHyphen/>
              <w:t>ning om</w:t>
            </w:r>
            <w:r>
              <w:t xml:space="preserve"> </w:t>
            </w:r>
            <w:r w:rsidRPr="008E4BB7">
              <w:rPr>
                <w:i/>
              </w:rPr>
              <w:t>medicin</w:t>
            </w:r>
            <w:r>
              <w:rPr>
                <w:i/>
              </w:rPr>
              <w:softHyphen/>
            </w:r>
            <w:r w:rsidRPr="008E4BB7">
              <w:rPr>
                <w:i/>
              </w:rPr>
              <w:t>tekniska pro</w:t>
            </w:r>
            <w:r>
              <w:rPr>
                <w:i/>
              </w:rPr>
              <w:softHyphen/>
            </w:r>
            <w:r w:rsidRPr="008E4BB7">
              <w:rPr>
                <w:i/>
              </w:rPr>
              <w:t>dukt</w:t>
            </w:r>
            <w:r>
              <w:rPr>
                <w:i/>
              </w:rPr>
              <w:softHyphen/>
            </w:r>
            <w:r w:rsidRPr="008E4BB7">
              <w:rPr>
                <w:i/>
              </w:rPr>
              <w:t>er</w:t>
            </w:r>
            <w:r>
              <w:rPr>
                <w:i/>
              </w:rPr>
              <w:t>.</w:t>
            </w:r>
          </w:p>
        </w:tc>
      </w:tr>
      <w:tr w:rsidR="008539B5" w14:paraId="43F7FDD0" w14:textId="77777777" w:rsidTr="008539B5">
        <w:tc>
          <w:tcPr>
            <w:tcW w:w="2500" w:type="pct"/>
            <w:shd w:val="clear" w:color="auto" w:fill="auto"/>
            <w:tcMar>
              <w:left w:w="0" w:type="dxa"/>
            </w:tcMar>
          </w:tcPr>
          <w:p w14:paraId="610500CB" w14:textId="77777777" w:rsidR="008539B5" w:rsidRDefault="008539B5" w:rsidP="008539B5">
            <w:pPr>
              <w:pStyle w:val="Brdtextmedindrag"/>
            </w:pPr>
          </w:p>
        </w:tc>
        <w:tc>
          <w:tcPr>
            <w:tcW w:w="2500" w:type="pct"/>
            <w:shd w:val="clear" w:color="auto" w:fill="auto"/>
            <w:tcMar>
              <w:right w:w="0" w:type="dxa"/>
            </w:tcMar>
          </w:tcPr>
          <w:p w14:paraId="17FC4537" w14:textId="77777777" w:rsidR="008539B5" w:rsidRDefault="008539B5" w:rsidP="008539B5">
            <w:pPr>
              <w:pStyle w:val="Brdtextmedindrag"/>
            </w:pPr>
            <w:bookmarkStart w:id="1087" w:name="_Hlk59441406"/>
            <w:r w:rsidRPr="007A7457">
              <w:rPr>
                <w:i/>
                <w:iCs/>
              </w:rPr>
              <w:t>Sekretess enligt första stycket gäller</w:t>
            </w:r>
            <w:bookmarkEnd w:id="1087"/>
          </w:p>
        </w:tc>
      </w:tr>
    </w:tbl>
    <w:p w14:paraId="1BD0DC32"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369C3684" w14:textId="77777777" w:rsidR="008539B5" w:rsidRDefault="008539B5" w:rsidP="008539B5">
      <w:pPr>
        <w:pStyle w:val="Brdtextmedindrag"/>
      </w:pPr>
      <w:r>
        <w:t>2. för uppgift om en enskilds ekonomiska förhållanden, om det kan antas att den enskilde lider skada om uppgiften röjs.</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3FBE9AC5" w14:textId="77777777" w:rsidTr="008539B5">
        <w:tc>
          <w:tcPr>
            <w:tcW w:w="2500" w:type="pct"/>
            <w:shd w:val="clear" w:color="auto" w:fill="auto"/>
            <w:tcMar>
              <w:left w:w="0" w:type="dxa"/>
            </w:tcMar>
          </w:tcPr>
          <w:p w14:paraId="21E44351" w14:textId="77777777" w:rsidR="008539B5" w:rsidRDefault="008539B5" w:rsidP="008539B5">
            <w:pPr>
              <w:pStyle w:val="Brdtextmedindrag"/>
            </w:pPr>
            <w:r w:rsidRPr="006F1550">
              <w:t xml:space="preserve">Sekretessen </w:t>
            </w:r>
            <w:r w:rsidRPr="00FB6FDF">
              <w:rPr>
                <w:i/>
                <w:iCs/>
              </w:rPr>
              <w:t>gäller inte</w:t>
            </w:r>
            <w:r w:rsidRPr="006F1550">
              <w:t xml:space="preserve"> beslut i </w:t>
            </w:r>
            <w:r w:rsidRPr="00102A9B">
              <w:rPr>
                <w:i/>
                <w:iCs/>
              </w:rPr>
              <w:t>andra ärenden än sådana</w:t>
            </w:r>
            <w:r w:rsidRPr="006F1550">
              <w:t xml:space="preserve"> som avser ett yttrande om etisk granskning </w:t>
            </w:r>
            <w:r w:rsidRPr="00BF072F">
              <w:rPr>
                <w:i/>
                <w:iCs/>
              </w:rPr>
              <w:t>av</w:t>
            </w:r>
            <w:r w:rsidRPr="006F1550">
              <w:t xml:space="preserve"> </w:t>
            </w:r>
            <w:r w:rsidRPr="004C14FE">
              <w:rPr>
                <w:i/>
              </w:rPr>
              <w:t>en ansökan om tillstånd att utföra klinisk läke</w:t>
            </w:r>
            <w:r w:rsidRPr="004C14FE">
              <w:rPr>
                <w:i/>
              </w:rPr>
              <w:softHyphen/>
              <w:t>medels</w:t>
            </w:r>
            <w:r>
              <w:rPr>
                <w:i/>
              </w:rPr>
              <w:softHyphen/>
            </w:r>
            <w:r w:rsidRPr="004C14FE">
              <w:rPr>
                <w:i/>
              </w:rPr>
              <w:t>p</w:t>
            </w:r>
            <w:r w:rsidRPr="004629BF">
              <w:rPr>
                <w:i/>
              </w:rPr>
              <w:t>rövning. Sekret</w:t>
            </w:r>
            <w:r w:rsidRPr="004629BF">
              <w:rPr>
                <w:i/>
              </w:rPr>
              <w:softHyphen/>
              <w:t>ess</w:t>
            </w:r>
            <w:r w:rsidRPr="004629BF">
              <w:rPr>
                <w:i/>
              </w:rPr>
              <w:softHyphen/>
              <w:t>en för upp</w:t>
            </w:r>
            <w:r w:rsidRPr="004629BF">
              <w:rPr>
                <w:i/>
              </w:rPr>
              <w:softHyphen/>
              <w:t>gifter i ett beslut om sådant yttr</w:t>
            </w:r>
            <w:r w:rsidRPr="004629BF">
              <w:rPr>
                <w:i/>
              </w:rPr>
              <w:softHyphen/>
              <w:t xml:space="preserve">ande </w:t>
            </w:r>
            <w:r w:rsidRPr="006F1550">
              <w:t>upphör att gälla när Läke</w:t>
            </w:r>
            <w:r>
              <w:softHyphen/>
            </w:r>
            <w:r w:rsidRPr="006F1550">
              <w:t>medelsverket fattat be</w:t>
            </w:r>
            <w:r>
              <w:softHyphen/>
            </w:r>
            <w:r w:rsidRPr="006F1550">
              <w:t xml:space="preserve">slut i </w:t>
            </w:r>
            <w:r w:rsidRPr="004629BF">
              <w:rPr>
                <w:i/>
                <w:iCs/>
              </w:rPr>
              <w:t>fråga</w:t>
            </w:r>
            <w:r w:rsidRPr="006F1550">
              <w:t xml:space="preserve"> </w:t>
            </w:r>
            <w:r w:rsidRPr="004C14FE">
              <w:rPr>
                <w:i/>
              </w:rPr>
              <w:t>om tillstånd till klin</w:t>
            </w:r>
            <w:r w:rsidRPr="004C14FE">
              <w:rPr>
                <w:i/>
              </w:rPr>
              <w:softHyphen/>
              <w:t>isk läke</w:t>
            </w:r>
            <w:r>
              <w:rPr>
                <w:i/>
              </w:rPr>
              <w:softHyphen/>
            </w:r>
            <w:r w:rsidRPr="004C14FE">
              <w:rPr>
                <w:i/>
              </w:rPr>
              <w:t>medels</w:t>
            </w:r>
            <w:r>
              <w:rPr>
                <w:i/>
              </w:rPr>
              <w:softHyphen/>
            </w:r>
            <w:r w:rsidRPr="004C14FE">
              <w:rPr>
                <w:i/>
              </w:rPr>
              <w:t>pröv</w:t>
            </w:r>
            <w:r>
              <w:rPr>
                <w:i/>
              </w:rPr>
              <w:softHyphen/>
            </w:r>
            <w:r w:rsidRPr="004C14FE">
              <w:rPr>
                <w:i/>
              </w:rPr>
              <w:t>ning enligt 7 kap. 6 § läke</w:t>
            </w:r>
            <w:r>
              <w:rPr>
                <w:i/>
              </w:rPr>
              <w:softHyphen/>
            </w:r>
            <w:r w:rsidRPr="004C14FE">
              <w:rPr>
                <w:i/>
              </w:rPr>
              <w:t>medels</w:t>
            </w:r>
            <w:r>
              <w:rPr>
                <w:i/>
              </w:rPr>
              <w:softHyphen/>
            </w:r>
            <w:r w:rsidRPr="004C14FE">
              <w:rPr>
                <w:i/>
              </w:rPr>
              <w:t xml:space="preserve">lagen (2015:315), </w:t>
            </w:r>
            <w:r w:rsidRPr="00BF072F">
              <w:rPr>
                <w:i/>
              </w:rPr>
              <w:t>eller</w:t>
            </w:r>
            <w:r w:rsidRPr="004C14FE">
              <w:rPr>
                <w:i/>
              </w:rPr>
              <w:t xml:space="preserve"> till</w:t>
            </w:r>
            <w:r>
              <w:rPr>
                <w:i/>
              </w:rPr>
              <w:softHyphen/>
            </w:r>
            <w:r w:rsidRPr="004C14FE">
              <w:rPr>
                <w:i/>
              </w:rPr>
              <w:t>stånd till sådan prövning ska anses bevilj</w:t>
            </w:r>
            <w:r w:rsidRPr="004C14FE">
              <w:rPr>
                <w:i/>
              </w:rPr>
              <w:softHyphen/>
              <w:t>at enligt artikel 8.6, 14.11, 19.4, 20.8 eller 23.6 i Europa</w:t>
            </w:r>
            <w:r w:rsidRPr="004C14FE">
              <w:rPr>
                <w:i/>
              </w:rPr>
              <w:softHyphen/>
              <w:t>parla</w:t>
            </w:r>
            <w:r w:rsidRPr="004C14FE">
              <w:rPr>
                <w:i/>
              </w:rPr>
              <w:softHyphen/>
              <w:t>ment</w:t>
            </w:r>
            <w:r w:rsidRPr="004C14FE">
              <w:rPr>
                <w:i/>
              </w:rPr>
              <w:softHyphen/>
              <w:t>ets och rådets för</w:t>
            </w:r>
            <w:r>
              <w:rPr>
                <w:i/>
              </w:rPr>
              <w:softHyphen/>
            </w:r>
            <w:r w:rsidRPr="004C14FE">
              <w:rPr>
                <w:i/>
              </w:rPr>
              <w:t>ordning (EU) nr 536/2014 av den 16 april 2014 om kliniska pröv</w:t>
            </w:r>
            <w:r w:rsidRPr="004C14FE">
              <w:rPr>
                <w:i/>
              </w:rPr>
              <w:softHyphen/>
              <w:t>ning</w:t>
            </w:r>
            <w:r w:rsidRPr="004C14FE">
              <w:rPr>
                <w:i/>
              </w:rPr>
              <w:softHyphen/>
              <w:t>ar av human</w:t>
            </w:r>
            <w:r>
              <w:rPr>
                <w:i/>
              </w:rPr>
              <w:softHyphen/>
            </w:r>
            <w:r w:rsidRPr="004C14FE">
              <w:rPr>
                <w:i/>
              </w:rPr>
              <w:t>läke</w:t>
            </w:r>
            <w:r>
              <w:rPr>
                <w:i/>
              </w:rPr>
              <w:softHyphen/>
            </w:r>
            <w:r w:rsidRPr="004C14FE">
              <w:rPr>
                <w:i/>
              </w:rPr>
              <w:t>medel och om upphävande av direktiv 2001/20/EG.</w:t>
            </w:r>
          </w:p>
        </w:tc>
        <w:tc>
          <w:tcPr>
            <w:tcW w:w="2500" w:type="pct"/>
            <w:shd w:val="clear" w:color="auto" w:fill="auto"/>
            <w:tcMar>
              <w:right w:w="0" w:type="dxa"/>
            </w:tcMar>
          </w:tcPr>
          <w:p w14:paraId="4CF73A57" w14:textId="77777777" w:rsidR="008539B5" w:rsidRPr="00B5446D" w:rsidRDefault="008539B5" w:rsidP="008539B5">
            <w:pPr>
              <w:pStyle w:val="Brdtextmedindrag"/>
              <w:rPr>
                <w:i/>
                <w:iCs/>
              </w:rPr>
            </w:pPr>
            <w:r w:rsidRPr="009F5C54">
              <w:t>Sekretessen</w:t>
            </w:r>
            <w:r w:rsidRPr="00B5446D">
              <w:rPr>
                <w:i/>
                <w:iCs/>
              </w:rPr>
              <w:t xml:space="preserve"> </w:t>
            </w:r>
            <w:r w:rsidRPr="00443C49">
              <w:rPr>
                <w:i/>
                <w:iCs/>
              </w:rPr>
              <w:t xml:space="preserve">för uppgift i ett </w:t>
            </w:r>
            <w:r w:rsidRPr="00FB6FDF">
              <w:t>beslut</w:t>
            </w:r>
            <w:r w:rsidRPr="005930F6">
              <w:t xml:space="preserve"> i</w:t>
            </w:r>
            <w:r w:rsidRPr="00FB6FDF">
              <w:rPr>
                <w:i/>
                <w:iCs/>
              </w:rPr>
              <w:t xml:space="preserve"> ett ärende</w:t>
            </w:r>
            <w:r w:rsidRPr="00FB6FDF">
              <w:t xml:space="preserve"> som </w:t>
            </w:r>
            <w:r w:rsidRPr="004629BF">
              <w:t>avser ett yttrande om etisk gransk</w:t>
            </w:r>
            <w:r w:rsidRPr="004629BF">
              <w:softHyphen/>
              <w:t>ning</w:t>
            </w:r>
            <w:r w:rsidRPr="00B5446D">
              <w:rPr>
                <w:i/>
                <w:iCs/>
              </w:rPr>
              <w:t xml:space="preserve"> enligt 4</w:t>
            </w:r>
            <w:r>
              <w:rPr>
                <w:i/>
                <w:iCs/>
              </w:rPr>
              <w:t> </w:t>
            </w:r>
            <w:r w:rsidRPr="00B5446D">
              <w:rPr>
                <w:i/>
                <w:iCs/>
              </w:rPr>
              <w:t>§ lagen med komplett</w:t>
            </w:r>
            <w:r w:rsidRPr="00B5446D">
              <w:rPr>
                <w:i/>
                <w:iCs/>
              </w:rPr>
              <w:softHyphen/>
              <w:t>erande bestämmelser om etisk granskning till EU:s förord</w:t>
            </w:r>
            <w:r>
              <w:rPr>
                <w:i/>
                <w:iCs/>
              </w:rPr>
              <w:softHyphen/>
            </w:r>
            <w:r w:rsidRPr="00B5446D">
              <w:rPr>
                <w:i/>
                <w:iCs/>
              </w:rPr>
              <w:t>ning om medicintekniska pro</w:t>
            </w:r>
            <w:r>
              <w:rPr>
                <w:i/>
                <w:iCs/>
              </w:rPr>
              <w:softHyphen/>
            </w:r>
            <w:r w:rsidRPr="00B5446D">
              <w:rPr>
                <w:i/>
                <w:iCs/>
              </w:rPr>
              <w:t>dukt</w:t>
            </w:r>
            <w:r>
              <w:rPr>
                <w:i/>
                <w:iCs/>
              </w:rPr>
              <w:softHyphen/>
            </w:r>
            <w:r w:rsidRPr="00B5446D">
              <w:rPr>
                <w:i/>
                <w:iCs/>
              </w:rPr>
              <w:t xml:space="preserve">er </w:t>
            </w:r>
            <w:r w:rsidRPr="004629BF">
              <w:t>upphör att gälla</w:t>
            </w:r>
            <w:r w:rsidRPr="00B5446D">
              <w:rPr>
                <w:i/>
                <w:iCs/>
              </w:rPr>
              <w:t xml:space="preserve"> </w:t>
            </w:r>
          </w:p>
          <w:p w14:paraId="4385F31F" w14:textId="77777777" w:rsidR="008539B5" w:rsidRPr="00B5446D" w:rsidRDefault="008539B5" w:rsidP="008539B5">
            <w:pPr>
              <w:pStyle w:val="Brdtextmedindrag"/>
              <w:rPr>
                <w:i/>
                <w:iCs/>
              </w:rPr>
            </w:pPr>
            <w:r w:rsidRPr="00B5446D">
              <w:rPr>
                <w:i/>
                <w:iCs/>
              </w:rPr>
              <w:t>1. </w:t>
            </w:r>
            <w:r w:rsidRPr="004629BF">
              <w:t>när Läkemedelsverket fattat be</w:t>
            </w:r>
            <w:r>
              <w:softHyphen/>
            </w:r>
            <w:r w:rsidRPr="004629BF">
              <w:t>slut i</w:t>
            </w:r>
            <w:r w:rsidRPr="00B5446D">
              <w:rPr>
                <w:i/>
                <w:iCs/>
              </w:rPr>
              <w:t xml:space="preserve"> frågan, </w:t>
            </w:r>
            <w:r w:rsidRPr="00BF072F">
              <w:rPr>
                <w:i/>
                <w:iCs/>
              </w:rPr>
              <w:t>eller</w:t>
            </w:r>
            <w:r w:rsidRPr="00B5446D">
              <w:rPr>
                <w:i/>
                <w:iCs/>
              </w:rPr>
              <w:t xml:space="preserve"> </w:t>
            </w:r>
          </w:p>
          <w:p w14:paraId="04CCCC19" w14:textId="77777777" w:rsidR="008539B5" w:rsidRDefault="008539B5" w:rsidP="008539B5">
            <w:pPr>
              <w:pStyle w:val="Brdtextmedindrag"/>
            </w:pPr>
            <w:r w:rsidRPr="00B5446D">
              <w:rPr>
                <w:i/>
                <w:iCs/>
              </w:rPr>
              <w:t xml:space="preserve">2. vid den tidpunkt som anges i artikel 75.3 eller 75.4 i förordning (EU) 2017/745 av den 5 april 2017 om medicintekniska produkter, om ändring av direktiv 2001/83/EG, förordning (EG) nr 178/2002 och förordning (EG) nr 1223/2009 och om upphävande av rådets direktiv 90/385/EEG och 93/42/EEG i det fall som Läkemedelsverket inte </w:t>
            </w:r>
            <w:r>
              <w:rPr>
                <w:i/>
                <w:iCs/>
              </w:rPr>
              <w:t xml:space="preserve">har </w:t>
            </w:r>
            <w:r w:rsidRPr="00B5446D">
              <w:rPr>
                <w:i/>
                <w:iCs/>
              </w:rPr>
              <w:t>fatta</w:t>
            </w:r>
            <w:r>
              <w:rPr>
                <w:i/>
                <w:iCs/>
              </w:rPr>
              <w:t>t</w:t>
            </w:r>
            <w:r w:rsidRPr="00B5446D">
              <w:rPr>
                <w:i/>
                <w:iCs/>
              </w:rPr>
              <w:t xml:space="preserve"> något beslut i ett ärende om väsentlig ändring enligt artikel 75 i förordning (EU) 2017/745</w:t>
            </w:r>
            <w:r>
              <w:rPr>
                <w:i/>
                <w:iCs/>
              </w:rPr>
              <w:t>.</w:t>
            </w:r>
          </w:p>
        </w:tc>
      </w:tr>
      <w:tr w:rsidR="008539B5" w14:paraId="41B9CD72" w14:textId="77777777" w:rsidTr="008539B5">
        <w:tc>
          <w:tcPr>
            <w:tcW w:w="2500" w:type="pct"/>
            <w:shd w:val="clear" w:color="auto" w:fill="auto"/>
            <w:tcMar>
              <w:left w:w="0" w:type="dxa"/>
            </w:tcMar>
          </w:tcPr>
          <w:p w14:paraId="0E44608B" w14:textId="77777777" w:rsidR="008539B5" w:rsidRDefault="008539B5" w:rsidP="008539B5">
            <w:pPr>
              <w:pStyle w:val="Brdtextmedindrag"/>
            </w:pPr>
          </w:p>
        </w:tc>
        <w:tc>
          <w:tcPr>
            <w:tcW w:w="2500" w:type="pct"/>
            <w:shd w:val="clear" w:color="auto" w:fill="auto"/>
            <w:tcMar>
              <w:right w:w="0" w:type="dxa"/>
            </w:tcMar>
          </w:tcPr>
          <w:p w14:paraId="70387A54" w14:textId="77777777" w:rsidR="008539B5" w:rsidRDefault="008539B5" w:rsidP="008539B5">
            <w:pPr>
              <w:pStyle w:val="Brdtextmedindrag"/>
            </w:pPr>
            <w:bookmarkStart w:id="1088" w:name="_Hlk59443485"/>
            <w:bookmarkStart w:id="1089" w:name="_Hlk59441438"/>
            <w:r w:rsidRPr="004629BF">
              <w:rPr>
                <w:i/>
                <w:iCs/>
              </w:rPr>
              <w:t>Sekretessen gäller inte beslut i andra ärenden än de som avses i tredje stycke</w:t>
            </w:r>
            <w:r>
              <w:rPr>
                <w:i/>
                <w:iCs/>
              </w:rPr>
              <w:t>t</w:t>
            </w:r>
            <w:bookmarkEnd w:id="1088"/>
            <w:r w:rsidRPr="004629BF">
              <w:rPr>
                <w:i/>
                <w:iCs/>
              </w:rPr>
              <w:t>.</w:t>
            </w:r>
            <w:bookmarkEnd w:id="1089"/>
          </w:p>
        </w:tc>
      </w:tr>
      <w:tr w:rsidR="008539B5" w14:paraId="0A0AE748" w14:textId="77777777" w:rsidTr="008539B5">
        <w:tc>
          <w:tcPr>
            <w:tcW w:w="2500" w:type="pct"/>
            <w:shd w:val="clear" w:color="auto" w:fill="auto"/>
            <w:tcMar>
              <w:left w:w="0" w:type="dxa"/>
            </w:tcMar>
          </w:tcPr>
          <w:p w14:paraId="100B5BAB" w14:textId="77777777" w:rsidR="008539B5" w:rsidRDefault="008539B5" w:rsidP="008539B5">
            <w:pPr>
              <w:pStyle w:val="Brdtextmedindrag"/>
            </w:pPr>
            <w:r w:rsidRPr="008E4BB7">
              <w:t xml:space="preserve">För uppgift i en allmän handling gäller sekretessen enligt </w:t>
            </w:r>
            <w:r w:rsidRPr="00B65635">
              <w:rPr>
                <w:i/>
                <w:iCs/>
              </w:rPr>
              <w:t>första</w:t>
            </w:r>
            <w:r w:rsidRPr="008E4BB7">
              <w:t xml:space="preserve"> stycket 1 i högst sjuttio år och enligt </w:t>
            </w:r>
            <w:r w:rsidRPr="00B65635">
              <w:rPr>
                <w:i/>
                <w:iCs/>
              </w:rPr>
              <w:t>första</w:t>
            </w:r>
            <w:r w:rsidRPr="008E4BB7">
              <w:t xml:space="preserve"> stycket 2 i högst tjugo år.</w:t>
            </w:r>
          </w:p>
        </w:tc>
        <w:tc>
          <w:tcPr>
            <w:tcW w:w="2500" w:type="pct"/>
            <w:shd w:val="clear" w:color="auto" w:fill="auto"/>
            <w:tcMar>
              <w:right w:w="0" w:type="dxa"/>
            </w:tcMar>
          </w:tcPr>
          <w:p w14:paraId="1EC86D04" w14:textId="77777777" w:rsidR="008539B5" w:rsidRDefault="008539B5" w:rsidP="008539B5">
            <w:pPr>
              <w:pStyle w:val="Brdtextmedindrag"/>
            </w:pPr>
            <w:r w:rsidRPr="008E4BB7">
              <w:t xml:space="preserve">För uppgift i en allmän handling gäller sekretessen enligt </w:t>
            </w:r>
            <w:r w:rsidRPr="00B65635">
              <w:rPr>
                <w:i/>
                <w:iCs/>
              </w:rPr>
              <w:t>andra</w:t>
            </w:r>
            <w:r>
              <w:t xml:space="preserve"> </w:t>
            </w:r>
            <w:r w:rsidRPr="008E4BB7">
              <w:t xml:space="preserve">stycket 1 i högst sjuttio år och enligt </w:t>
            </w:r>
            <w:r w:rsidRPr="00B65635">
              <w:rPr>
                <w:i/>
                <w:iCs/>
              </w:rPr>
              <w:t>andra</w:t>
            </w:r>
            <w:r>
              <w:t xml:space="preserve"> </w:t>
            </w:r>
            <w:r w:rsidRPr="008E4BB7">
              <w:t>stycket 2 i högst tjugo år.</w:t>
            </w:r>
          </w:p>
        </w:tc>
      </w:tr>
    </w:tbl>
    <w:p w14:paraId="5F576ACE" w14:textId="77777777" w:rsidR="008539B5" w:rsidRDefault="008539B5" w:rsidP="008539B5">
      <w:pPr>
        <w:pStyle w:val="Brdtext"/>
      </w:pPr>
    </w:p>
    <w:p w14:paraId="37A93CC6" w14:textId="77777777" w:rsidR="008539B5" w:rsidRPr="00C57856" w:rsidRDefault="008539B5" w:rsidP="008539B5">
      <w:pPr>
        <w:pStyle w:val="Brdtext"/>
        <w:jc w:val="center"/>
      </w:pPr>
      <w:r w:rsidRPr="004C14FE">
        <w:rPr>
          <w:b/>
        </w:rPr>
        <w:t>3 a</w:t>
      </w:r>
      <w:r>
        <w:rPr>
          <w:b/>
        </w:rPr>
        <w:t> </w:t>
      </w:r>
      <w:r w:rsidRPr="004C14FE">
        <w:rPr>
          <w:b/>
        </w:rPr>
        <w:t>§</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77424EBA" w14:textId="77777777" w:rsidTr="008539B5">
        <w:tc>
          <w:tcPr>
            <w:tcW w:w="2500" w:type="pct"/>
            <w:shd w:val="clear" w:color="auto" w:fill="auto"/>
            <w:tcMar>
              <w:left w:w="0" w:type="dxa"/>
            </w:tcMar>
          </w:tcPr>
          <w:p w14:paraId="728D4CE5" w14:textId="77777777" w:rsidR="008539B5" w:rsidRDefault="008539B5" w:rsidP="008539B5">
            <w:pPr>
              <w:pStyle w:val="Brdtextmedindrag"/>
              <w:ind w:firstLine="0"/>
            </w:pPr>
            <w:bookmarkStart w:id="1090" w:name="_Hlk21075353"/>
            <w:r w:rsidRPr="000B7140">
              <w:t xml:space="preserve">Får en myndighet en uppgift som är sekretessreglerad i 3 § </w:t>
            </w:r>
            <w:r w:rsidRPr="0084074B">
              <w:t xml:space="preserve">första </w:t>
            </w:r>
            <w:r w:rsidRPr="0084074B">
              <w:rPr>
                <w:i/>
                <w:iCs/>
              </w:rPr>
              <w:t>styck</w:t>
            </w:r>
            <w:r w:rsidRPr="0084074B">
              <w:rPr>
                <w:i/>
                <w:iCs/>
              </w:rPr>
              <w:softHyphen/>
              <w:t>et</w:t>
            </w:r>
            <w:r w:rsidRPr="000B7140">
              <w:t xml:space="preserve"> från Etikpröv</w:t>
            </w:r>
            <w:r>
              <w:softHyphen/>
            </w:r>
            <w:r w:rsidRPr="000B7140">
              <w:t>nings</w:t>
            </w:r>
            <w:r>
              <w:softHyphen/>
            </w:r>
            <w:r w:rsidRPr="000B7140">
              <w:t>myndig</w:t>
            </w:r>
            <w:r>
              <w:softHyphen/>
            </w:r>
            <w:r w:rsidRPr="000B7140">
              <w:t>het</w:t>
            </w:r>
            <w:r>
              <w:softHyphen/>
            </w:r>
            <w:r w:rsidRPr="000B7140">
              <w:t>en för att bistå i den etiska gransk</w:t>
            </w:r>
            <w:r>
              <w:softHyphen/>
            </w:r>
            <w:r w:rsidRPr="000B7140">
              <w:t>ning</w:t>
            </w:r>
            <w:r>
              <w:softHyphen/>
            </w:r>
            <w:r w:rsidRPr="000B7140">
              <w:t xml:space="preserve">en av en ansökan om </w:t>
            </w:r>
            <w:r w:rsidRPr="00A72385">
              <w:rPr>
                <w:i/>
              </w:rPr>
              <w:t>tillstånd att utföra klinisk läkemedelsprövning</w:t>
            </w:r>
            <w:r w:rsidRPr="000B7140">
              <w:t>, blir sekretess</w:t>
            </w:r>
            <w:r>
              <w:softHyphen/>
            </w:r>
            <w:r w:rsidRPr="000B7140">
              <w:t>bestämmelsen tillämp</w:t>
            </w:r>
            <w:r>
              <w:softHyphen/>
            </w:r>
            <w:r w:rsidRPr="000B7140">
              <w:t>lig på uppgiften även hos den mot</w:t>
            </w:r>
            <w:r>
              <w:softHyphen/>
            </w:r>
            <w:r w:rsidRPr="000B7140">
              <w:t>tag</w:t>
            </w:r>
            <w:r>
              <w:softHyphen/>
            </w:r>
            <w:r w:rsidRPr="000B7140">
              <w:t>ande myndigheten.</w:t>
            </w:r>
            <w:bookmarkEnd w:id="1090"/>
          </w:p>
        </w:tc>
        <w:tc>
          <w:tcPr>
            <w:tcW w:w="2500" w:type="pct"/>
            <w:shd w:val="clear" w:color="auto" w:fill="auto"/>
            <w:tcMar>
              <w:right w:w="0" w:type="dxa"/>
            </w:tcMar>
          </w:tcPr>
          <w:p w14:paraId="31CBECA5" w14:textId="77777777" w:rsidR="008539B5" w:rsidRDefault="008539B5" w:rsidP="008539B5">
            <w:pPr>
              <w:pStyle w:val="Brdtextmedindrag"/>
              <w:ind w:firstLine="0"/>
            </w:pPr>
            <w:r w:rsidRPr="000B7140">
              <w:t xml:space="preserve">Får en myndighet en uppgift som är sekretessreglerad i 3 § </w:t>
            </w:r>
            <w:r w:rsidRPr="0084074B">
              <w:t>första</w:t>
            </w:r>
            <w:r w:rsidRPr="0084074B">
              <w:rPr>
                <w:i/>
                <w:iCs/>
              </w:rPr>
              <w:t xml:space="preserve"> och andra styckena</w:t>
            </w:r>
            <w:r>
              <w:t xml:space="preserve"> </w:t>
            </w:r>
            <w:r w:rsidRPr="000B7140">
              <w:t>från Etikpröv</w:t>
            </w:r>
            <w:r>
              <w:softHyphen/>
            </w:r>
            <w:r w:rsidRPr="000B7140">
              <w:t>nings</w:t>
            </w:r>
            <w:r>
              <w:softHyphen/>
            </w:r>
            <w:r w:rsidRPr="000B7140">
              <w:t xml:space="preserve">myndigheten för att bistå i den etiska granskningen av en ansökan </w:t>
            </w:r>
            <w:r w:rsidRPr="00A72385">
              <w:rPr>
                <w:i/>
              </w:rPr>
              <w:t xml:space="preserve">eller </w:t>
            </w:r>
            <w:r>
              <w:rPr>
                <w:i/>
              </w:rPr>
              <w:t xml:space="preserve">en </w:t>
            </w:r>
            <w:r w:rsidRPr="00A72385">
              <w:rPr>
                <w:i/>
              </w:rPr>
              <w:t>anmälan om att genomföra en klinisk prövning</w:t>
            </w:r>
            <w:r w:rsidRPr="000B7140">
              <w:t>, blir sekretess</w:t>
            </w:r>
            <w:r>
              <w:softHyphen/>
            </w:r>
            <w:r w:rsidRPr="000B7140">
              <w:t>be</w:t>
            </w:r>
            <w:r>
              <w:softHyphen/>
            </w:r>
            <w:r w:rsidRPr="000B7140">
              <w:t>stäm</w:t>
            </w:r>
            <w:r>
              <w:softHyphen/>
            </w:r>
            <w:r w:rsidRPr="000B7140">
              <w:t>melsen</w:t>
            </w:r>
            <w:r>
              <w:t xml:space="preserve"> t</w:t>
            </w:r>
            <w:r w:rsidRPr="000B7140">
              <w:t>ill</w:t>
            </w:r>
            <w:r>
              <w:softHyphen/>
            </w:r>
            <w:r w:rsidRPr="000B7140">
              <w:t>ämp</w:t>
            </w:r>
            <w:r>
              <w:softHyphen/>
            </w:r>
            <w:r w:rsidRPr="000B7140">
              <w:t>lig på uppgiften även hos den mottagande myndig</w:t>
            </w:r>
            <w:r>
              <w:softHyphen/>
            </w:r>
            <w:r w:rsidRPr="000B7140">
              <w:t>heten.</w:t>
            </w:r>
          </w:p>
        </w:tc>
      </w:tr>
    </w:tbl>
    <w:p w14:paraId="45D33F23" w14:textId="77777777" w:rsidR="008539B5" w:rsidRPr="00811E52" w:rsidRDefault="008539B5" w:rsidP="008539B5">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6BC521D0" w14:textId="77777777" w:rsidTr="008539B5">
        <w:tc>
          <w:tcPr>
            <w:tcW w:w="2500" w:type="pct"/>
            <w:shd w:val="clear" w:color="auto" w:fill="auto"/>
            <w:tcMar>
              <w:left w:w="0" w:type="dxa"/>
            </w:tcMar>
          </w:tcPr>
          <w:p w14:paraId="542A0E6F" w14:textId="77777777" w:rsidR="008539B5" w:rsidRDefault="008539B5" w:rsidP="008539B5">
            <w:pPr>
              <w:pStyle w:val="Brdtextmedindrag"/>
            </w:pPr>
            <w:r w:rsidRPr="00645C9A">
              <w:t xml:space="preserve">Denna lag träder i kraft den </w:t>
            </w:r>
            <w:r w:rsidRPr="00645C9A">
              <w:rPr>
                <w:i/>
              </w:rPr>
              <w:t>dag som regeringen bestämmer</w:t>
            </w:r>
            <w:r w:rsidRPr="00645C9A">
              <w:t>.</w:t>
            </w:r>
          </w:p>
        </w:tc>
        <w:tc>
          <w:tcPr>
            <w:tcW w:w="2500" w:type="pct"/>
            <w:shd w:val="clear" w:color="auto" w:fill="auto"/>
            <w:tcMar>
              <w:right w:w="0" w:type="dxa"/>
            </w:tcMar>
          </w:tcPr>
          <w:p w14:paraId="6C78A7AA" w14:textId="77777777" w:rsidR="008539B5" w:rsidRDefault="008539B5" w:rsidP="008539B5">
            <w:pPr>
              <w:pStyle w:val="Brdtextmedindrag"/>
            </w:pPr>
            <w:bookmarkStart w:id="1091" w:name="_Hlk21075599"/>
            <w:r>
              <w:t xml:space="preserve">Denna lag träder i kraft den </w:t>
            </w:r>
            <w:r w:rsidRPr="00645C9A">
              <w:rPr>
                <w:i/>
              </w:rPr>
              <w:t>26 maj 202</w:t>
            </w:r>
            <w:r>
              <w:rPr>
                <w:i/>
              </w:rPr>
              <w:t>1</w:t>
            </w:r>
            <w:r w:rsidRPr="00645C9A">
              <w:rPr>
                <w:i/>
              </w:rPr>
              <w:t>.</w:t>
            </w:r>
            <w:bookmarkEnd w:id="1091"/>
          </w:p>
        </w:tc>
      </w:tr>
    </w:tbl>
    <w:p w14:paraId="04AF088D" w14:textId="77777777" w:rsidR="008539B5" w:rsidRDefault="008539B5" w:rsidP="008539B5">
      <w:pPr>
        <w:pStyle w:val="Brdtext"/>
      </w:pPr>
      <w:bookmarkStart w:id="1092" w:name="_Hlk21075697"/>
    </w:p>
    <w:p w14:paraId="3C0AAD9A" w14:textId="77777777" w:rsidR="008539B5" w:rsidRDefault="008539B5" w:rsidP="008539B5">
      <w:pPr>
        <w:pStyle w:val="Rubrik2"/>
        <w:spacing w:before="0"/>
        <w:sectPr w:rsidR="008539B5" w:rsidSect="008539B5">
          <w:headerReference w:type="even" r:id="rId539"/>
          <w:headerReference w:type="default" r:id="rId540"/>
          <w:footerReference w:type="even" r:id="rId541"/>
          <w:footerReference w:type="default" r:id="rId542"/>
          <w:footerReference w:type="first" r:id="rId543"/>
          <w:pgSz w:w="9356" w:h="13721" w:code="9"/>
          <w:pgMar w:top="794" w:right="2438" w:bottom="1191" w:left="1021" w:header="0" w:footer="709" w:gutter="0"/>
          <w:cols w:space="708"/>
          <w:docGrid w:linePitch="360"/>
        </w:sectPr>
      </w:pPr>
      <w:bookmarkStart w:id="1093" w:name="_Toc65132618"/>
    </w:p>
    <w:p w14:paraId="586D45A6" w14:textId="2B9FDC03" w:rsidR="008539B5" w:rsidRPr="0047042D" w:rsidRDefault="008539B5" w:rsidP="008539B5">
      <w:pPr>
        <w:pStyle w:val="Rubrik2utannumrering"/>
        <w:spacing w:before="0"/>
      </w:pPr>
      <w:r>
        <w:t>1.17</w:t>
      </w:r>
      <w:r>
        <w:tab/>
      </w:r>
      <w:r w:rsidRPr="0047042D">
        <w:t>Förslag till lag om ändring i offentlighets- och sekretesslagen (2009:400)</w:t>
      </w:r>
      <w:bookmarkEnd w:id="1093"/>
      <w:r w:rsidRPr="0047042D">
        <w:t xml:space="preserve"> </w:t>
      </w:r>
    </w:p>
    <w:bookmarkEnd w:id="1092"/>
    <w:p w14:paraId="7315DA20" w14:textId="77777777" w:rsidR="008539B5" w:rsidRDefault="008539B5" w:rsidP="008539B5">
      <w:pPr>
        <w:pStyle w:val="Brdtextmedindrag"/>
        <w:ind w:firstLine="0"/>
      </w:pPr>
      <w:r>
        <w:t xml:space="preserve">Härigenom föreskrivs att det i offentlighets- och sekretesslagen (2009:400) ska införas en ny paragraf, 30 kap. 25 c §, av följande lydelse. </w:t>
      </w:r>
    </w:p>
    <w:p w14:paraId="285E0240"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7815CE" w14:paraId="5330207C" w14:textId="77777777" w:rsidTr="008539B5">
        <w:tc>
          <w:tcPr>
            <w:tcW w:w="2500" w:type="pct"/>
            <w:shd w:val="clear" w:color="auto" w:fill="auto"/>
            <w:tcMar>
              <w:left w:w="0" w:type="dxa"/>
            </w:tcMar>
          </w:tcPr>
          <w:p w14:paraId="39891835" w14:textId="77777777" w:rsidR="008539B5" w:rsidRPr="007815CE" w:rsidRDefault="008539B5" w:rsidP="008539B5">
            <w:pPr>
              <w:pStyle w:val="Brdtext"/>
              <w:rPr>
                <w:i/>
              </w:rPr>
            </w:pPr>
            <w:r w:rsidRPr="007815CE">
              <w:rPr>
                <w:i/>
              </w:rPr>
              <w:t>Nuvarande lydelse</w:t>
            </w:r>
          </w:p>
        </w:tc>
        <w:tc>
          <w:tcPr>
            <w:tcW w:w="2500" w:type="pct"/>
            <w:shd w:val="clear" w:color="auto" w:fill="auto"/>
            <w:tcMar>
              <w:right w:w="0" w:type="dxa"/>
            </w:tcMar>
          </w:tcPr>
          <w:p w14:paraId="5B72839E" w14:textId="77777777" w:rsidR="008539B5" w:rsidRPr="007815CE" w:rsidRDefault="008539B5" w:rsidP="008539B5">
            <w:pPr>
              <w:pStyle w:val="Brdtext"/>
              <w:rPr>
                <w:i/>
              </w:rPr>
            </w:pPr>
            <w:r w:rsidRPr="007815CE">
              <w:rPr>
                <w:i/>
              </w:rPr>
              <w:t>Föreslagen lydelse</w:t>
            </w:r>
          </w:p>
        </w:tc>
      </w:tr>
    </w:tbl>
    <w:p w14:paraId="785B17F3" w14:textId="77777777" w:rsidR="008539B5" w:rsidRDefault="008539B5" w:rsidP="008539B5">
      <w:pPr>
        <w:pStyle w:val="Rubrik3utannumrering"/>
        <w:spacing w:before="240" w:after="0"/>
        <w:jc w:val="center"/>
      </w:pPr>
      <w:r>
        <w:t>30 kap.</w:t>
      </w:r>
    </w:p>
    <w:tbl>
      <w:tblPr>
        <w:tblW w:w="5000" w:type="pct"/>
        <w:tblLook w:val="0000" w:firstRow="0" w:lastRow="0" w:firstColumn="0" w:lastColumn="0" w:noHBand="0" w:noVBand="0"/>
      </w:tblPr>
      <w:tblGrid>
        <w:gridCol w:w="2948"/>
        <w:gridCol w:w="2949"/>
      </w:tblGrid>
      <w:tr w:rsidR="008539B5" w14:paraId="2BD50090" w14:textId="77777777" w:rsidTr="008539B5">
        <w:tc>
          <w:tcPr>
            <w:tcW w:w="2500" w:type="pct"/>
            <w:shd w:val="clear" w:color="auto" w:fill="auto"/>
            <w:tcMar>
              <w:left w:w="0" w:type="dxa"/>
            </w:tcMar>
          </w:tcPr>
          <w:p w14:paraId="59B2BC7D" w14:textId="77777777" w:rsidR="008539B5" w:rsidRDefault="008539B5" w:rsidP="008539B5">
            <w:pPr>
              <w:pStyle w:val="Brdtextmedindrag"/>
            </w:pPr>
          </w:p>
        </w:tc>
        <w:tc>
          <w:tcPr>
            <w:tcW w:w="2500" w:type="pct"/>
            <w:shd w:val="clear" w:color="auto" w:fill="auto"/>
            <w:tcMar>
              <w:right w:w="0" w:type="dxa"/>
            </w:tcMar>
          </w:tcPr>
          <w:p w14:paraId="38F5E0F3" w14:textId="77777777" w:rsidR="008539B5" w:rsidRPr="00793AB6" w:rsidRDefault="008539B5" w:rsidP="008539B5">
            <w:pPr>
              <w:pStyle w:val="Brdtext"/>
              <w:rPr>
                <w:b/>
                <w:i/>
              </w:rPr>
            </w:pPr>
            <w:bookmarkStart w:id="1094" w:name="_Hlk21075719"/>
            <w:r w:rsidRPr="00793AB6">
              <w:rPr>
                <w:b/>
                <w:i/>
              </w:rPr>
              <w:t>25 c §</w:t>
            </w:r>
          </w:p>
          <w:p w14:paraId="4BC3A670" w14:textId="77777777" w:rsidR="008539B5" w:rsidRPr="00132611" w:rsidRDefault="008539B5" w:rsidP="008539B5">
            <w:pPr>
              <w:pStyle w:val="Brdtextmedindrag"/>
              <w:ind w:firstLine="0"/>
              <w:rPr>
                <w:i/>
              </w:rPr>
            </w:pPr>
            <w:r w:rsidRPr="00132611">
              <w:rPr>
                <w:i/>
              </w:rPr>
              <w:t>Sekretessen enligt 23 § hindrar inte att en uppgift lämnas ut till en bio</w:t>
            </w:r>
            <w:r>
              <w:rPr>
                <w:i/>
              </w:rPr>
              <w:softHyphen/>
            </w:r>
            <w:r w:rsidRPr="00132611">
              <w:rPr>
                <w:i/>
              </w:rPr>
              <w:t>bank som inrättats i enskild verk</w:t>
            </w:r>
            <w:r>
              <w:rPr>
                <w:i/>
              </w:rPr>
              <w:softHyphen/>
            </w:r>
            <w:r w:rsidRPr="00132611">
              <w:rPr>
                <w:i/>
              </w:rPr>
              <w:t>sam</w:t>
            </w:r>
            <w:r>
              <w:rPr>
                <w:i/>
              </w:rPr>
              <w:softHyphen/>
            </w:r>
            <w:r w:rsidRPr="00132611">
              <w:rPr>
                <w:i/>
              </w:rPr>
              <w:t>het i enlighet med vad som föreskrivs i förordningen (</w:t>
            </w:r>
            <w:r>
              <w:rPr>
                <w:i/>
              </w:rPr>
              <w:t>2021:</w:t>
            </w:r>
            <w:r w:rsidRPr="00132611">
              <w:rPr>
                <w:i/>
              </w:rPr>
              <w:t>000) med kom</w:t>
            </w:r>
            <w:r>
              <w:rPr>
                <w:i/>
              </w:rPr>
              <w:softHyphen/>
            </w:r>
            <w:r w:rsidRPr="00132611">
              <w:rPr>
                <w:i/>
              </w:rPr>
              <w:t>plett</w:t>
            </w:r>
            <w:r>
              <w:rPr>
                <w:i/>
              </w:rPr>
              <w:softHyphen/>
            </w:r>
            <w:r w:rsidRPr="00132611">
              <w:rPr>
                <w:i/>
              </w:rPr>
              <w:t>erande bestämmelser till EU:s för</w:t>
            </w:r>
            <w:r>
              <w:rPr>
                <w:i/>
              </w:rPr>
              <w:softHyphen/>
            </w:r>
            <w:r w:rsidRPr="00132611">
              <w:rPr>
                <w:i/>
              </w:rPr>
              <w:t>ord</w:t>
            </w:r>
            <w:r w:rsidRPr="00132611">
              <w:rPr>
                <w:i/>
              </w:rPr>
              <w:softHyphen/>
              <w:t>ning om medicintekniska pro</w:t>
            </w:r>
            <w:r w:rsidRPr="00132611">
              <w:rPr>
                <w:i/>
              </w:rPr>
              <w:softHyphen/>
              <w:t>dukter.</w:t>
            </w:r>
            <w:bookmarkEnd w:id="1094"/>
          </w:p>
        </w:tc>
      </w:tr>
    </w:tbl>
    <w:p w14:paraId="2583610A" w14:textId="77777777" w:rsidR="008539B5" w:rsidRDefault="008539B5" w:rsidP="008539B5">
      <w:pPr>
        <w:pStyle w:val="Slutstreck"/>
      </w:pPr>
      <w:r w:rsidRPr="00660EEA">
        <w:t>                      </w:t>
      </w:r>
    </w:p>
    <w:p w14:paraId="3C2E9679" w14:textId="77777777" w:rsidR="008539B5" w:rsidRDefault="008539B5" w:rsidP="008539B5">
      <w:pPr>
        <w:pStyle w:val="Brdtextmedindrag"/>
      </w:pPr>
      <w:r>
        <w:t>Denna lag träder i kraft den 26 maj 2021.</w:t>
      </w:r>
    </w:p>
    <w:p w14:paraId="624F71A1" w14:textId="77777777" w:rsidR="008539B5" w:rsidRDefault="008539B5" w:rsidP="008539B5">
      <w:pPr>
        <w:pStyle w:val="Brdtextmedindrag"/>
      </w:pPr>
    </w:p>
    <w:p w14:paraId="1CC706E1" w14:textId="77777777" w:rsidR="008539B5" w:rsidRDefault="008539B5" w:rsidP="008539B5">
      <w:pPr>
        <w:pStyle w:val="Brdtextmedindrag"/>
      </w:pPr>
    </w:p>
    <w:p w14:paraId="6487D67B" w14:textId="77777777" w:rsidR="008539B5" w:rsidRDefault="008539B5" w:rsidP="008539B5">
      <w:pPr>
        <w:spacing w:line="0" w:lineRule="auto"/>
        <w:rPr>
          <w:rFonts w:ascii="OrigGarmnd BT" w:hAnsi="OrigGarmnd BT"/>
        </w:rPr>
      </w:pPr>
    </w:p>
    <w:p w14:paraId="6444ACEA" w14:textId="77777777" w:rsidR="008539B5" w:rsidRDefault="008539B5" w:rsidP="008539B5">
      <w:pPr>
        <w:pStyle w:val="Rubrik2"/>
        <w:spacing w:before="0"/>
        <w:sectPr w:rsidR="008539B5" w:rsidSect="008539B5">
          <w:headerReference w:type="even" r:id="rId544"/>
          <w:headerReference w:type="default" r:id="rId545"/>
          <w:footerReference w:type="even" r:id="rId546"/>
          <w:footerReference w:type="default" r:id="rId547"/>
          <w:footerReference w:type="first" r:id="rId548"/>
          <w:pgSz w:w="9356" w:h="13721" w:code="9"/>
          <w:pgMar w:top="794" w:right="2438" w:bottom="1191" w:left="1021" w:header="0" w:footer="709" w:gutter="0"/>
          <w:cols w:space="708"/>
          <w:docGrid w:linePitch="360"/>
        </w:sectPr>
      </w:pPr>
      <w:bookmarkStart w:id="1095" w:name="_Toc65132619"/>
      <w:bookmarkStart w:id="1096" w:name="_Hlk21077245"/>
    </w:p>
    <w:p w14:paraId="4A3C1F06" w14:textId="125FE173" w:rsidR="008539B5" w:rsidRPr="0047042D" w:rsidRDefault="008539B5" w:rsidP="008539B5">
      <w:pPr>
        <w:pStyle w:val="Rubrik2utannumrering"/>
        <w:spacing w:before="0"/>
      </w:pPr>
      <w:r>
        <w:t>1.18</w:t>
      </w:r>
      <w:r>
        <w:tab/>
      </w:r>
      <w:r w:rsidRPr="0047042D">
        <w:t>Förslag till lag om ändring i offentlighets- och sekretesslagen (2009:400)</w:t>
      </w:r>
      <w:bookmarkEnd w:id="1095"/>
      <w:r w:rsidRPr="0047042D">
        <w:t xml:space="preserve"> </w:t>
      </w:r>
    </w:p>
    <w:bookmarkEnd w:id="1096"/>
    <w:p w14:paraId="7F7F0A0F" w14:textId="77777777" w:rsidR="008539B5" w:rsidRDefault="008539B5" w:rsidP="008539B5">
      <w:pPr>
        <w:pStyle w:val="Brdtextmedindrag"/>
        <w:ind w:firstLine="0"/>
      </w:pPr>
      <w:r>
        <w:t xml:space="preserve">Härigenom föreskrivs att 24 kap. 3 och 3 a §§ offentlighets- och sekretesslagen (2009:400) ska ha följande lydelse. </w:t>
      </w:r>
    </w:p>
    <w:p w14:paraId="47B1DC55" w14:textId="77777777" w:rsidR="008539B5" w:rsidRPr="008E4BB7"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1B6BDD78" w14:textId="77777777" w:rsidTr="008539B5">
        <w:tc>
          <w:tcPr>
            <w:tcW w:w="2500" w:type="pct"/>
            <w:shd w:val="clear" w:color="auto" w:fill="auto"/>
            <w:tcMar>
              <w:left w:w="0" w:type="dxa"/>
            </w:tcMar>
          </w:tcPr>
          <w:p w14:paraId="0D5E7E86" w14:textId="77777777" w:rsidR="008539B5" w:rsidRPr="0049408E" w:rsidRDefault="008539B5" w:rsidP="008539B5">
            <w:pPr>
              <w:pStyle w:val="Brdtext"/>
              <w:rPr>
                <w:i/>
              </w:rPr>
            </w:pPr>
            <w:r>
              <w:rPr>
                <w:i/>
              </w:rPr>
              <w:t>Lydelse enligt avsnitt 2.16</w:t>
            </w:r>
          </w:p>
        </w:tc>
        <w:tc>
          <w:tcPr>
            <w:tcW w:w="2500" w:type="pct"/>
            <w:shd w:val="clear" w:color="auto" w:fill="auto"/>
            <w:tcMar>
              <w:right w:w="0" w:type="dxa"/>
            </w:tcMar>
          </w:tcPr>
          <w:p w14:paraId="7D28A5C1" w14:textId="77777777" w:rsidR="008539B5" w:rsidRPr="0049408E" w:rsidRDefault="008539B5" w:rsidP="008539B5">
            <w:pPr>
              <w:pStyle w:val="Brdtext"/>
              <w:rPr>
                <w:i/>
              </w:rPr>
            </w:pPr>
            <w:r w:rsidRPr="0049408E">
              <w:rPr>
                <w:i/>
              </w:rPr>
              <w:t>Föreslagen lydelse</w:t>
            </w:r>
          </w:p>
        </w:tc>
      </w:tr>
    </w:tbl>
    <w:p w14:paraId="141BFDEB" w14:textId="77777777" w:rsidR="008539B5" w:rsidRDefault="008539B5" w:rsidP="008539B5">
      <w:pPr>
        <w:pStyle w:val="Rubrik3utannumrering"/>
        <w:spacing w:before="240" w:after="0"/>
        <w:jc w:val="center"/>
      </w:pPr>
      <w:r>
        <w:t>24 kap.</w:t>
      </w:r>
    </w:p>
    <w:p w14:paraId="10E8D220" w14:textId="77777777" w:rsidR="008539B5" w:rsidRDefault="008539B5" w:rsidP="008539B5">
      <w:pPr>
        <w:pStyle w:val="Brdtext"/>
        <w:jc w:val="center"/>
        <w:rPr>
          <w:b/>
        </w:rPr>
      </w:pPr>
      <w:r w:rsidRPr="009E233E">
        <w:rPr>
          <w:b/>
        </w:rPr>
        <w:t>3 §</w:t>
      </w:r>
      <w:r w:rsidRPr="00D16251">
        <w:rPr>
          <w:rStyle w:val="Fotnotsreferens"/>
        </w:rPr>
        <w:footnoteReference w:id="51"/>
      </w:r>
    </w:p>
    <w:tbl>
      <w:tblPr>
        <w:tblW w:w="5000" w:type="pct"/>
        <w:tblCellMar>
          <w:left w:w="125" w:type="dxa"/>
          <w:right w:w="125" w:type="dxa"/>
        </w:tblCellMar>
        <w:tblLook w:val="0600" w:firstRow="0" w:lastRow="0" w:firstColumn="0" w:lastColumn="0" w:noHBand="1" w:noVBand="1"/>
      </w:tblPr>
      <w:tblGrid>
        <w:gridCol w:w="2948"/>
        <w:gridCol w:w="2949"/>
      </w:tblGrid>
      <w:tr w:rsidR="008539B5" w14:paraId="404F729F" w14:textId="77777777" w:rsidTr="008539B5">
        <w:tc>
          <w:tcPr>
            <w:tcW w:w="2500" w:type="pct"/>
            <w:shd w:val="clear" w:color="auto" w:fill="auto"/>
            <w:tcMar>
              <w:left w:w="0" w:type="dxa"/>
            </w:tcMar>
          </w:tcPr>
          <w:p w14:paraId="4ED1E07A" w14:textId="77777777" w:rsidR="008539B5" w:rsidRDefault="008539B5" w:rsidP="008539B5">
            <w:pPr>
              <w:pStyle w:val="Brdtextmedindrag"/>
              <w:ind w:firstLine="0"/>
            </w:pPr>
            <w:r>
              <w:t xml:space="preserve">Sekretess gäller i verksamhet </w:t>
            </w:r>
          </w:p>
          <w:p w14:paraId="649D93C4" w14:textId="77777777" w:rsidR="008539B5" w:rsidRDefault="008539B5" w:rsidP="008539B5">
            <w:pPr>
              <w:pStyle w:val="Brdtextmedindrag"/>
            </w:pPr>
            <w:r w:rsidRPr="00BF072F">
              <w:t>1</w:t>
            </w:r>
            <w:r>
              <w:t>. som består i etikprövning och till</w:t>
            </w:r>
            <w:r>
              <w:softHyphen/>
              <w:t>syn enligt lagen (2003:460) om etik</w:t>
            </w:r>
            <w:r>
              <w:softHyphen/>
              <w:t>pröv</w:t>
            </w:r>
            <w:r>
              <w:softHyphen/>
              <w:t>ning av forskning som avser männi</w:t>
            </w:r>
            <w:r>
              <w:softHyphen/>
              <w:t xml:space="preserve">skor, </w:t>
            </w:r>
            <w:r w:rsidRPr="00D33C1D">
              <w:rPr>
                <w:i/>
                <w:iCs/>
              </w:rPr>
              <w:t>och</w:t>
            </w:r>
            <w:r w:rsidRPr="006F1550">
              <w:t xml:space="preserve"> </w:t>
            </w:r>
          </w:p>
          <w:p w14:paraId="0C3AB22E" w14:textId="77777777" w:rsidR="008539B5" w:rsidRDefault="008539B5" w:rsidP="008539B5">
            <w:pPr>
              <w:pStyle w:val="Brdtextmedindrag"/>
            </w:pPr>
            <w:r w:rsidRPr="00BF072F">
              <w:t>2</w:t>
            </w:r>
            <w:r>
              <w:t>. </w:t>
            </w:r>
            <w:r w:rsidRPr="00D33C1D">
              <w:t>enligt lagen (2021:000) med kompletter</w:t>
            </w:r>
            <w:r w:rsidRPr="00D33C1D">
              <w:softHyphen/>
              <w:t>ande be</w:t>
            </w:r>
            <w:r w:rsidRPr="00D33C1D">
              <w:softHyphen/>
              <w:t>stäm</w:t>
            </w:r>
            <w:r w:rsidRPr="00D33C1D">
              <w:softHyphen/>
              <w:t>mels</w:t>
            </w:r>
            <w:r w:rsidRPr="00D33C1D">
              <w:softHyphen/>
              <w:t>er om etisk gransk</w:t>
            </w:r>
            <w:r w:rsidRPr="00D33C1D">
              <w:softHyphen/>
              <w:t>ning till EU:s för</w:t>
            </w:r>
            <w:r w:rsidRPr="00D33C1D">
              <w:softHyphen/>
              <w:t>ord</w:t>
            </w:r>
            <w:r w:rsidRPr="00D33C1D">
              <w:softHyphen/>
              <w:t>ning om medicin</w:t>
            </w:r>
            <w:r w:rsidRPr="00D33C1D">
              <w:softHyphen/>
              <w:t>tekniska pro</w:t>
            </w:r>
            <w:r w:rsidRPr="00D33C1D">
              <w:softHyphen/>
              <w:t>dukt</w:t>
            </w:r>
            <w:r w:rsidRPr="00D33C1D">
              <w:softHyphen/>
              <w:t>er</w:t>
            </w:r>
            <w:r>
              <w:t>.</w:t>
            </w:r>
          </w:p>
        </w:tc>
        <w:tc>
          <w:tcPr>
            <w:tcW w:w="2500" w:type="pct"/>
            <w:shd w:val="clear" w:color="auto" w:fill="auto"/>
            <w:tcMar>
              <w:right w:w="0" w:type="dxa"/>
            </w:tcMar>
          </w:tcPr>
          <w:p w14:paraId="42D2385F" w14:textId="77777777" w:rsidR="008539B5" w:rsidRDefault="008539B5" w:rsidP="008539B5">
            <w:pPr>
              <w:pStyle w:val="Brdtextmedindrag"/>
              <w:ind w:firstLine="0"/>
            </w:pPr>
            <w:r w:rsidRPr="00132611">
              <w:t>Sekretess</w:t>
            </w:r>
            <w:r>
              <w:t xml:space="preserve"> gäller i verksamhet </w:t>
            </w:r>
          </w:p>
          <w:p w14:paraId="15C96E0E" w14:textId="77777777" w:rsidR="008539B5" w:rsidRPr="00D33C1D" w:rsidRDefault="008539B5" w:rsidP="008539B5">
            <w:pPr>
              <w:pStyle w:val="Brdtextmedindrag"/>
            </w:pPr>
            <w:r w:rsidRPr="00D33C1D">
              <w:t>1. som består i etikprövning och till</w:t>
            </w:r>
            <w:r w:rsidRPr="00D33C1D">
              <w:softHyphen/>
              <w:t xml:space="preserve">syn enligt lagen (2003:460) om etikprövning av forskning som avser människor, </w:t>
            </w:r>
          </w:p>
          <w:p w14:paraId="6B8FC4E2" w14:textId="77777777" w:rsidR="008539B5" w:rsidRPr="00D33C1D" w:rsidRDefault="008539B5" w:rsidP="008539B5">
            <w:pPr>
              <w:pStyle w:val="Brdtextmedindrag"/>
            </w:pPr>
            <w:r w:rsidRPr="00D33C1D">
              <w:t>2</w:t>
            </w:r>
            <w:r>
              <w:t>.</w:t>
            </w:r>
            <w:r w:rsidRPr="004444E1">
              <w:rPr>
                <w:i/>
                <w:iCs/>
              </w:rPr>
              <w:t> enligt lagen (2018:1091) med kompletter</w:t>
            </w:r>
            <w:r w:rsidRPr="004444E1">
              <w:rPr>
                <w:i/>
                <w:iCs/>
              </w:rPr>
              <w:softHyphen/>
              <w:t>ande bestäm</w:t>
            </w:r>
            <w:r w:rsidRPr="004444E1">
              <w:rPr>
                <w:i/>
                <w:iCs/>
              </w:rPr>
              <w:softHyphen/>
              <w:t>mels</w:t>
            </w:r>
            <w:r w:rsidRPr="004444E1">
              <w:rPr>
                <w:i/>
                <w:iCs/>
              </w:rPr>
              <w:softHyphen/>
              <w:t>er om etisk gransk</w:t>
            </w:r>
            <w:r w:rsidRPr="004444E1">
              <w:rPr>
                <w:i/>
                <w:iCs/>
              </w:rPr>
              <w:softHyphen/>
            </w:r>
            <w:r w:rsidRPr="004444E1">
              <w:rPr>
                <w:i/>
                <w:iCs/>
              </w:rPr>
              <w:softHyphen/>
              <w:t>ning till EU:s för</w:t>
            </w:r>
            <w:r w:rsidRPr="004444E1">
              <w:rPr>
                <w:i/>
                <w:iCs/>
              </w:rPr>
              <w:softHyphen/>
              <w:t>ord</w:t>
            </w:r>
            <w:r w:rsidRPr="004444E1">
              <w:rPr>
                <w:i/>
                <w:iCs/>
              </w:rPr>
              <w:softHyphen/>
              <w:t>ning om kliniska pröv</w:t>
            </w:r>
            <w:r w:rsidRPr="004444E1">
              <w:rPr>
                <w:i/>
                <w:iCs/>
              </w:rPr>
              <w:softHyphen/>
              <w:t>ning</w:t>
            </w:r>
            <w:r w:rsidRPr="004444E1">
              <w:rPr>
                <w:i/>
                <w:iCs/>
              </w:rPr>
              <w:softHyphen/>
              <w:t>ar av human</w:t>
            </w:r>
            <w:r w:rsidRPr="004444E1">
              <w:rPr>
                <w:i/>
                <w:iCs/>
              </w:rPr>
              <w:softHyphen/>
            </w:r>
            <w:r w:rsidRPr="004444E1">
              <w:rPr>
                <w:i/>
                <w:iCs/>
              </w:rPr>
              <w:softHyphen/>
              <w:t>läkemedel</w:t>
            </w:r>
            <w:r>
              <w:rPr>
                <w:i/>
                <w:iCs/>
              </w:rPr>
              <w:t>,</w:t>
            </w:r>
            <w:r w:rsidRPr="00D33C1D">
              <w:rPr>
                <w:i/>
                <w:iCs/>
              </w:rPr>
              <w:t xml:space="preserve"> och</w:t>
            </w:r>
            <w:r w:rsidRPr="00D33C1D">
              <w:t xml:space="preserve"> </w:t>
            </w:r>
          </w:p>
          <w:p w14:paraId="0580FBFB" w14:textId="77777777" w:rsidR="008539B5" w:rsidRDefault="008539B5" w:rsidP="008539B5">
            <w:pPr>
              <w:pStyle w:val="Brdtextmedindrag"/>
            </w:pPr>
            <w:r w:rsidRPr="004444E1">
              <w:rPr>
                <w:i/>
                <w:iCs/>
              </w:rPr>
              <w:t>3.</w:t>
            </w:r>
            <w:r w:rsidRPr="00D33C1D">
              <w:t> enligt lagen (2021:000) med kompletter</w:t>
            </w:r>
            <w:r w:rsidRPr="00D33C1D">
              <w:softHyphen/>
              <w:t>ande be</w:t>
            </w:r>
            <w:r w:rsidRPr="00D33C1D">
              <w:softHyphen/>
              <w:t>stäm</w:t>
            </w:r>
            <w:r w:rsidRPr="00D33C1D">
              <w:softHyphen/>
              <w:t>mels</w:t>
            </w:r>
            <w:r w:rsidRPr="00D33C1D">
              <w:softHyphen/>
              <w:t>er om etisk gransk</w:t>
            </w:r>
            <w:r w:rsidRPr="00D33C1D">
              <w:softHyphen/>
              <w:t>ning till EU:s för</w:t>
            </w:r>
            <w:r w:rsidRPr="00D33C1D">
              <w:softHyphen/>
              <w:t>ord</w:t>
            </w:r>
            <w:r w:rsidRPr="00D33C1D">
              <w:softHyphen/>
              <w:t>ning om medicin</w:t>
            </w:r>
            <w:r w:rsidRPr="00D33C1D">
              <w:softHyphen/>
              <w:t>tekniska pro</w:t>
            </w:r>
            <w:r w:rsidRPr="00D33C1D">
              <w:softHyphen/>
              <w:t>dukt</w:t>
            </w:r>
            <w:r w:rsidRPr="00D33C1D">
              <w:softHyphen/>
              <w:t>er</w:t>
            </w:r>
            <w:r>
              <w:rPr>
                <w:i/>
                <w:iCs/>
              </w:rPr>
              <w:t>.</w:t>
            </w:r>
          </w:p>
        </w:tc>
      </w:tr>
    </w:tbl>
    <w:p w14:paraId="42ED1E92" w14:textId="77777777" w:rsidR="008539B5" w:rsidRDefault="008539B5" w:rsidP="008539B5">
      <w:pPr>
        <w:pStyle w:val="Brdtextmedindrag"/>
      </w:pPr>
      <w:r>
        <w:t>Sekretess enligt första stycket gäller</w:t>
      </w:r>
    </w:p>
    <w:p w14:paraId="1DBA9498"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19E33E9F" w14:textId="77777777" w:rsidR="008539B5" w:rsidRDefault="008539B5" w:rsidP="008539B5">
      <w:pPr>
        <w:pStyle w:val="Brdtextmedindrag"/>
      </w:pPr>
      <w:r>
        <w:t>2. för uppgift om en enskilds ekonomiska förhållanden, om det kan antas att den enskilde lider skada om uppgiften röjs.</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3D5D74E3" w14:textId="77777777" w:rsidTr="008539B5">
        <w:tc>
          <w:tcPr>
            <w:tcW w:w="2500" w:type="pct"/>
            <w:shd w:val="clear" w:color="auto" w:fill="auto"/>
            <w:tcMar>
              <w:left w:w="0" w:type="dxa"/>
            </w:tcMar>
          </w:tcPr>
          <w:p w14:paraId="3DE62477" w14:textId="77777777" w:rsidR="008539B5" w:rsidRDefault="008539B5" w:rsidP="008539B5">
            <w:pPr>
              <w:pStyle w:val="Brdtextmedindrag"/>
            </w:pPr>
          </w:p>
        </w:tc>
        <w:tc>
          <w:tcPr>
            <w:tcW w:w="2500" w:type="pct"/>
            <w:shd w:val="clear" w:color="auto" w:fill="auto"/>
            <w:tcMar>
              <w:right w:w="0" w:type="dxa"/>
            </w:tcMar>
          </w:tcPr>
          <w:p w14:paraId="4111C6BE" w14:textId="77777777" w:rsidR="008539B5" w:rsidRPr="00B33732" w:rsidRDefault="008539B5" w:rsidP="008539B5">
            <w:pPr>
              <w:pStyle w:val="Brdtextmedindrag"/>
              <w:rPr>
                <w:i/>
              </w:rPr>
            </w:pPr>
            <w:r w:rsidRPr="00B33732">
              <w:rPr>
                <w:i/>
              </w:rPr>
              <w:t>Sekretessen för uppgift i ett beslut i ett ärende som avser ett yttrande om etisk gransk</w:t>
            </w:r>
            <w:r>
              <w:rPr>
                <w:i/>
              </w:rPr>
              <w:softHyphen/>
            </w:r>
            <w:r w:rsidRPr="00B33732">
              <w:rPr>
                <w:i/>
              </w:rPr>
              <w:t>ning av ansökan om tillstånd att ut</w:t>
            </w:r>
            <w:r>
              <w:rPr>
                <w:i/>
              </w:rPr>
              <w:softHyphen/>
            </w:r>
            <w:r w:rsidRPr="00B33732">
              <w:rPr>
                <w:i/>
              </w:rPr>
              <w:t>föra klinisk läkemedels</w:t>
            </w:r>
            <w:r>
              <w:rPr>
                <w:i/>
              </w:rPr>
              <w:softHyphen/>
            </w:r>
            <w:r w:rsidRPr="00B33732">
              <w:rPr>
                <w:i/>
              </w:rPr>
              <w:t>pröv</w:t>
            </w:r>
            <w:r>
              <w:rPr>
                <w:i/>
              </w:rPr>
              <w:softHyphen/>
            </w:r>
            <w:r w:rsidRPr="00B33732">
              <w:rPr>
                <w:i/>
              </w:rPr>
              <w:t>ning upp</w:t>
            </w:r>
            <w:r>
              <w:rPr>
                <w:i/>
              </w:rPr>
              <w:softHyphen/>
            </w:r>
            <w:r w:rsidRPr="00B33732">
              <w:rPr>
                <w:i/>
              </w:rPr>
              <w:t xml:space="preserve">hör att gälla </w:t>
            </w:r>
          </w:p>
          <w:p w14:paraId="620234DF" w14:textId="77777777" w:rsidR="008539B5" w:rsidRPr="00B33732" w:rsidRDefault="008539B5" w:rsidP="008539B5">
            <w:pPr>
              <w:pStyle w:val="Brdtextmedindrag"/>
              <w:rPr>
                <w:i/>
              </w:rPr>
            </w:pPr>
            <w:r w:rsidRPr="00B33732">
              <w:rPr>
                <w:i/>
              </w:rPr>
              <w:t>1.</w:t>
            </w:r>
            <w:r>
              <w:rPr>
                <w:i/>
              </w:rPr>
              <w:t> </w:t>
            </w:r>
            <w:r w:rsidRPr="00B33732">
              <w:rPr>
                <w:i/>
              </w:rPr>
              <w:t>när Läkemedelsverket fattat beslut i fråga om tillstånd till klinisk läke</w:t>
            </w:r>
            <w:r>
              <w:rPr>
                <w:i/>
              </w:rPr>
              <w:softHyphen/>
            </w:r>
            <w:r w:rsidRPr="00B33732">
              <w:rPr>
                <w:i/>
              </w:rPr>
              <w:t>medelsprövning enligt 7</w:t>
            </w:r>
            <w:r>
              <w:rPr>
                <w:i/>
              </w:rPr>
              <w:t> </w:t>
            </w:r>
            <w:r w:rsidRPr="00B33732">
              <w:rPr>
                <w:i/>
              </w:rPr>
              <w:t>kap. 7</w:t>
            </w:r>
            <w:r>
              <w:rPr>
                <w:i/>
              </w:rPr>
              <w:t> </w:t>
            </w:r>
            <w:r w:rsidRPr="00B33732">
              <w:rPr>
                <w:i/>
              </w:rPr>
              <w:t>§ läke</w:t>
            </w:r>
            <w:r>
              <w:rPr>
                <w:i/>
              </w:rPr>
              <w:softHyphen/>
            </w:r>
            <w:r w:rsidRPr="00B33732">
              <w:rPr>
                <w:i/>
              </w:rPr>
              <w:t xml:space="preserve">medelslagen (2015:315), eller </w:t>
            </w:r>
          </w:p>
          <w:p w14:paraId="09B344A7" w14:textId="77777777" w:rsidR="008539B5" w:rsidRDefault="008539B5" w:rsidP="008539B5">
            <w:pPr>
              <w:pStyle w:val="Brdtextmedindrag"/>
            </w:pPr>
            <w:r w:rsidRPr="00B33732">
              <w:rPr>
                <w:i/>
              </w:rPr>
              <w:t>2.</w:t>
            </w:r>
            <w:r>
              <w:rPr>
                <w:i/>
              </w:rPr>
              <w:t> </w:t>
            </w:r>
            <w:r w:rsidRPr="00B33732">
              <w:rPr>
                <w:i/>
              </w:rPr>
              <w:t>när tillstånd till sådan prövning ska anses beviljat enligt artikel 8.6, 14.11, 19.4, 20.8 eller 23.6 i Europa</w:t>
            </w:r>
            <w:r>
              <w:rPr>
                <w:i/>
              </w:rPr>
              <w:softHyphen/>
            </w:r>
            <w:r w:rsidRPr="00B33732">
              <w:rPr>
                <w:i/>
              </w:rPr>
              <w:t>parla</w:t>
            </w:r>
            <w:r>
              <w:rPr>
                <w:i/>
              </w:rPr>
              <w:softHyphen/>
            </w:r>
            <w:r w:rsidRPr="00B33732">
              <w:rPr>
                <w:i/>
              </w:rPr>
              <w:t>mentets och rådets förordning (EU) nr 536/2014 av den 16 april 2014 om kliniska prövningar av human</w:t>
            </w:r>
            <w:r>
              <w:rPr>
                <w:i/>
              </w:rPr>
              <w:softHyphen/>
            </w:r>
            <w:r w:rsidRPr="00B33732">
              <w:rPr>
                <w:i/>
              </w:rPr>
              <w:t>läkemedel och om upphäv</w:t>
            </w:r>
            <w:r>
              <w:rPr>
                <w:i/>
              </w:rPr>
              <w:softHyphen/>
            </w:r>
            <w:r w:rsidRPr="00B33732">
              <w:rPr>
                <w:i/>
              </w:rPr>
              <w:t>ande av direktiv 2001/20/EG</w:t>
            </w:r>
            <w:r>
              <w:rPr>
                <w:i/>
              </w:rPr>
              <w:t>.</w:t>
            </w:r>
          </w:p>
        </w:tc>
      </w:tr>
    </w:tbl>
    <w:p w14:paraId="455A0779" w14:textId="77777777" w:rsidR="008539B5" w:rsidRPr="00A61CF4" w:rsidRDefault="008539B5" w:rsidP="008539B5">
      <w:pPr>
        <w:pStyle w:val="Brdtextmedindrag"/>
      </w:pPr>
      <w:r w:rsidRPr="00A61CF4">
        <w:t>Sekretessen för uppgift i ett beslut i ett ärende som avser ett yttrande om etisk gransk</w:t>
      </w:r>
      <w:r w:rsidRPr="00A61CF4">
        <w:softHyphen/>
        <w:t>ning enligt 4 § lagen med komplett</w:t>
      </w:r>
      <w:r w:rsidRPr="00A61CF4">
        <w:softHyphen/>
        <w:t>erande bestämmelser om etisk granskning till EU:s förord</w:t>
      </w:r>
      <w:r w:rsidRPr="00A61CF4">
        <w:softHyphen/>
        <w:t>ning om medicintekniska pro</w:t>
      </w:r>
      <w:r w:rsidRPr="00A61CF4">
        <w:softHyphen/>
        <w:t>dukt</w:t>
      </w:r>
      <w:r w:rsidRPr="00A61CF4">
        <w:softHyphen/>
        <w:t xml:space="preserve">er upphör att gälla </w:t>
      </w:r>
    </w:p>
    <w:p w14:paraId="29DD9316" w14:textId="77777777" w:rsidR="008539B5" w:rsidRPr="00A61CF4" w:rsidRDefault="008539B5" w:rsidP="008539B5">
      <w:pPr>
        <w:pStyle w:val="Brdtextmedindrag"/>
      </w:pPr>
      <w:r w:rsidRPr="00A61CF4">
        <w:t xml:space="preserve">1. när Läkemedelsverket fattat beslut i frågan, eller </w:t>
      </w:r>
    </w:p>
    <w:p w14:paraId="34607C93" w14:textId="77777777" w:rsidR="008539B5" w:rsidRPr="00C57856" w:rsidRDefault="008539B5" w:rsidP="008539B5">
      <w:pPr>
        <w:pStyle w:val="Brdtextmedindrag"/>
      </w:pPr>
      <w:r w:rsidRPr="00A61CF4">
        <w:t xml:space="preserve">2. vid den tidpunkt som anges i artikel 75.3 eller 75.4 i förordning (EU) 2017/745 av den 5 april 2017 om medicintekniska produkter, om ändring av direktiv 2001/83/EG, förordning (EG) nr 178/2002 och förordning (EG) nr 1223/2009 och om upphävande av rådets direktiv 90/385/EEG och 93/42/EEG i det fall som Läkemedelsverket inte </w:t>
      </w:r>
      <w:r>
        <w:t xml:space="preserve">har </w:t>
      </w:r>
      <w:r w:rsidRPr="00A61CF4">
        <w:t>fatta</w:t>
      </w:r>
      <w:r>
        <w:t>t</w:t>
      </w:r>
      <w:r w:rsidRPr="00A61CF4">
        <w:t xml:space="preserve"> något beslut i ett ärende om väsentlig ändring enligt artikel 75 i förordning (EU) 2017/745.</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0DF567C3" w14:textId="77777777" w:rsidTr="008539B5">
        <w:tc>
          <w:tcPr>
            <w:tcW w:w="2500" w:type="pct"/>
            <w:shd w:val="clear" w:color="auto" w:fill="auto"/>
            <w:tcMar>
              <w:left w:w="0" w:type="dxa"/>
            </w:tcMar>
          </w:tcPr>
          <w:p w14:paraId="7497D51D" w14:textId="77777777" w:rsidR="008539B5" w:rsidRDefault="008539B5" w:rsidP="008539B5">
            <w:pPr>
              <w:pStyle w:val="Brdtextmedindrag"/>
            </w:pPr>
            <w:r w:rsidRPr="00B33732">
              <w:t xml:space="preserve">Sekretessen gäller inte beslut i andra ärenden än de som avses i tredje </w:t>
            </w:r>
            <w:r w:rsidRPr="00221E17">
              <w:rPr>
                <w:i/>
                <w:iCs/>
              </w:rPr>
              <w:t>stycket</w:t>
            </w:r>
            <w:r w:rsidRPr="00B33732">
              <w:t>.</w:t>
            </w:r>
          </w:p>
        </w:tc>
        <w:tc>
          <w:tcPr>
            <w:tcW w:w="2500" w:type="pct"/>
            <w:shd w:val="clear" w:color="auto" w:fill="auto"/>
            <w:tcMar>
              <w:right w:w="0" w:type="dxa"/>
            </w:tcMar>
          </w:tcPr>
          <w:p w14:paraId="7FD79ED6" w14:textId="77777777" w:rsidR="008539B5" w:rsidRDefault="008539B5" w:rsidP="008539B5">
            <w:pPr>
              <w:pStyle w:val="Brdtextmedindrag"/>
            </w:pPr>
            <w:r w:rsidRPr="00B33732">
              <w:t>Sekretessen gäller inte beslut i andra ärenden än de som avses i tredje</w:t>
            </w:r>
            <w:r>
              <w:t xml:space="preserve"> </w:t>
            </w:r>
            <w:r>
              <w:rPr>
                <w:i/>
                <w:iCs/>
              </w:rPr>
              <w:t xml:space="preserve">och </w:t>
            </w:r>
            <w:r w:rsidRPr="00B33732">
              <w:rPr>
                <w:i/>
                <w:iCs/>
              </w:rPr>
              <w:t xml:space="preserve">fjärde </w:t>
            </w:r>
            <w:r w:rsidRPr="00221E17">
              <w:rPr>
                <w:i/>
                <w:iCs/>
              </w:rPr>
              <w:t>styckena</w:t>
            </w:r>
            <w:r w:rsidRPr="00B33732">
              <w:t>.</w:t>
            </w:r>
          </w:p>
        </w:tc>
      </w:tr>
    </w:tbl>
    <w:p w14:paraId="1A9A6C99" w14:textId="77777777" w:rsidR="008539B5" w:rsidRDefault="008539B5" w:rsidP="008539B5">
      <w:pPr>
        <w:pStyle w:val="Brdtextmedindrag"/>
      </w:pPr>
      <w:r w:rsidRPr="00B33732">
        <w:t>För</w:t>
      </w:r>
      <w:r w:rsidRPr="008E4BB7">
        <w:t xml:space="preserve"> uppgift i en allmän handling gäller sekretessen enligt </w:t>
      </w:r>
      <w:r>
        <w:t xml:space="preserve">andra </w:t>
      </w:r>
      <w:r w:rsidRPr="008E4BB7">
        <w:t xml:space="preserve">stycket 1 i högst sjuttio år och enligt </w:t>
      </w:r>
      <w:r>
        <w:t xml:space="preserve">andra </w:t>
      </w:r>
      <w:r w:rsidRPr="008E4BB7">
        <w:t>stycket 2 i högst tjugo år.</w:t>
      </w:r>
    </w:p>
    <w:p w14:paraId="3144EB5F" w14:textId="77777777" w:rsidR="008539B5" w:rsidRPr="00C57856" w:rsidRDefault="008539B5" w:rsidP="008539B5">
      <w:pPr>
        <w:pStyle w:val="Brdtextmedindrag"/>
      </w:pPr>
    </w:p>
    <w:p w14:paraId="3C06616C" w14:textId="77777777" w:rsidR="008539B5" w:rsidRDefault="008539B5" w:rsidP="008539B5">
      <w:pPr>
        <w:pStyle w:val="Brdtext"/>
        <w:jc w:val="center"/>
      </w:pPr>
      <w:r w:rsidRPr="00FB6FDF">
        <w:rPr>
          <w:b/>
          <w:bCs/>
        </w:rPr>
        <w:t>3 a §</w:t>
      </w:r>
      <w:r w:rsidRPr="00D16251">
        <w:rPr>
          <w:rStyle w:val="Fotnotsreferens"/>
        </w:rPr>
        <w:footnoteReference w:id="52"/>
      </w:r>
    </w:p>
    <w:tbl>
      <w:tblPr>
        <w:tblW w:w="5000" w:type="pct"/>
        <w:tblCellMar>
          <w:left w:w="125" w:type="dxa"/>
          <w:right w:w="125" w:type="dxa"/>
        </w:tblCellMar>
        <w:tblLook w:val="0600" w:firstRow="0" w:lastRow="0" w:firstColumn="0" w:lastColumn="0" w:noHBand="1" w:noVBand="1"/>
      </w:tblPr>
      <w:tblGrid>
        <w:gridCol w:w="2948"/>
        <w:gridCol w:w="2949"/>
      </w:tblGrid>
      <w:tr w:rsidR="008539B5" w14:paraId="11DE806D" w14:textId="77777777" w:rsidTr="008539B5">
        <w:tc>
          <w:tcPr>
            <w:tcW w:w="2500" w:type="pct"/>
            <w:shd w:val="clear" w:color="auto" w:fill="auto"/>
            <w:tcMar>
              <w:left w:w="0" w:type="dxa"/>
            </w:tcMar>
          </w:tcPr>
          <w:p w14:paraId="5BD431C4" w14:textId="77777777" w:rsidR="008539B5" w:rsidRDefault="008539B5" w:rsidP="008539B5">
            <w:pPr>
              <w:pStyle w:val="Brdtextmedindrag"/>
              <w:ind w:firstLine="0"/>
            </w:pPr>
            <w:r w:rsidRPr="000B7140">
              <w:t xml:space="preserve">Får en myndighet en uppgift som är sekretessreglerad i 3 § </w:t>
            </w:r>
            <w:r w:rsidRPr="0084074B">
              <w:t xml:space="preserve">första och andra styckena </w:t>
            </w:r>
            <w:r w:rsidRPr="000B7140">
              <w:t>från Etik</w:t>
            </w:r>
            <w:r>
              <w:softHyphen/>
            </w:r>
            <w:r w:rsidRPr="000B7140">
              <w:t>pröv</w:t>
            </w:r>
            <w:r>
              <w:softHyphen/>
            </w:r>
            <w:r w:rsidRPr="000B7140">
              <w:t>nings</w:t>
            </w:r>
            <w:r>
              <w:softHyphen/>
            </w:r>
            <w:r w:rsidRPr="000B7140">
              <w:softHyphen/>
              <w:t>myn</w:t>
            </w:r>
            <w:r w:rsidRPr="000B7140">
              <w:softHyphen/>
              <w:t>dig</w:t>
            </w:r>
            <w:r w:rsidRPr="000B7140">
              <w:softHyphen/>
              <w:t>heten för att bistå i den et</w:t>
            </w:r>
            <w:r w:rsidRPr="000B7140">
              <w:softHyphen/>
              <w:t>iska gransk</w:t>
            </w:r>
            <w:r>
              <w:softHyphen/>
            </w:r>
            <w:r w:rsidRPr="000B7140">
              <w:t>ning</w:t>
            </w:r>
            <w:r>
              <w:softHyphen/>
            </w:r>
            <w:r w:rsidRPr="000B7140">
              <w:t>en av en an</w:t>
            </w:r>
            <w:r w:rsidRPr="000B7140">
              <w:softHyphen/>
              <w:t>sök</w:t>
            </w:r>
            <w:r w:rsidRPr="000B7140">
              <w:softHyphen/>
              <w:t xml:space="preserve">an </w:t>
            </w:r>
            <w:r w:rsidRPr="00A72385">
              <w:t xml:space="preserve">eller </w:t>
            </w:r>
            <w:r>
              <w:t xml:space="preserve">en </w:t>
            </w:r>
            <w:r w:rsidRPr="00A72385">
              <w:t>anmäl</w:t>
            </w:r>
            <w:r>
              <w:softHyphen/>
            </w:r>
            <w:r w:rsidRPr="00A72385">
              <w:t>an om att genomföra en klinisk pröv</w:t>
            </w:r>
            <w:r>
              <w:softHyphen/>
            </w:r>
            <w:r w:rsidRPr="00A72385">
              <w:t>ning, blir sekre</w:t>
            </w:r>
            <w:r w:rsidRPr="00A72385">
              <w:softHyphen/>
              <w:t>tess</w:t>
            </w:r>
            <w:r w:rsidRPr="00A72385">
              <w:softHyphen/>
              <w:t>be</w:t>
            </w:r>
            <w:r w:rsidRPr="00A72385">
              <w:softHyphen/>
              <w:t>stäm</w:t>
            </w:r>
            <w:r w:rsidRPr="00A72385">
              <w:softHyphen/>
              <w:t>melsen tillämp</w:t>
            </w:r>
            <w:r w:rsidRPr="00A72385">
              <w:softHyphen/>
            </w:r>
            <w:r>
              <w:softHyphen/>
            </w:r>
            <w:r w:rsidRPr="00A72385">
              <w:t xml:space="preserve">lig på </w:t>
            </w:r>
            <w:r w:rsidRPr="000B7140">
              <w:t>upp</w:t>
            </w:r>
            <w:r w:rsidRPr="000B7140">
              <w:softHyphen/>
              <w:t>gift</w:t>
            </w:r>
            <w:r w:rsidRPr="000B7140">
              <w:softHyphen/>
              <w:t>en även hos den mot</w:t>
            </w:r>
            <w:r w:rsidRPr="000B7140">
              <w:softHyphen/>
              <w:t>tag</w:t>
            </w:r>
            <w:r w:rsidRPr="000B7140">
              <w:softHyphen/>
              <w:t>ande myn</w:t>
            </w:r>
            <w:r w:rsidRPr="000B7140">
              <w:softHyphen/>
              <w:t>digheten.</w:t>
            </w:r>
          </w:p>
        </w:tc>
        <w:tc>
          <w:tcPr>
            <w:tcW w:w="2500" w:type="pct"/>
            <w:shd w:val="clear" w:color="auto" w:fill="auto"/>
            <w:tcMar>
              <w:right w:w="0" w:type="dxa"/>
            </w:tcMar>
          </w:tcPr>
          <w:p w14:paraId="76861B9E" w14:textId="77777777" w:rsidR="008539B5" w:rsidRDefault="008539B5" w:rsidP="008539B5">
            <w:pPr>
              <w:pStyle w:val="Brdtextmedindrag"/>
              <w:ind w:firstLine="0"/>
            </w:pPr>
            <w:r w:rsidRPr="000B7140">
              <w:t xml:space="preserve">Får en myndighet en uppgift som är sekretessreglerad i 3 § </w:t>
            </w:r>
            <w:r w:rsidRPr="0084074B">
              <w:t xml:space="preserve">första och andra styckena </w:t>
            </w:r>
            <w:r w:rsidRPr="000B7140">
              <w:t>från Etik</w:t>
            </w:r>
            <w:r>
              <w:softHyphen/>
            </w:r>
            <w:r w:rsidRPr="000B7140">
              <w:t>pröv</w:t>
            </w:r>
            <w:r>
              <w:softHyphen/>
            </w:r>
            <w:r w:rsidRPr="000B7140">
              <w:t>nings</w:t>
            </w:r>
            <w:r>
              <w:softHyphen/>
            </w:r>
            <w:r w:rsidRPr="000B7140">
              <w:softHyphen/>
              <w:t>myn</w:t>
            </w:r>
            <w:r w:rsidRPr="000B7140">
              <w:softHyphen/>
              <w:t>dig</w:t>
            </w:r>
            <w:r w:rsidRPr="000B7140">
              <w:softHyphen/>
              <w:t>het</w:t>
            </w:r>
            <w:r>
              <w:softHyphen/>
            </w:r>
            <w:r w:rsidRPr="000B7140">
              <w:t>en för att bistå i den et</w:t>
            </w:r>
            <w:r w:rsidRPr="000B7140">
              <w:softHyphen/>
              <w:t>iska gransk</w:t>
            </w:r>
            <w:r>
              <w:softHyphen/>
            </w:r>
            <w:r w:rsidRPr="000B7140">
              <w:t>ning</w:t>
            </w:r>
            <w:r>
              <w:softHyphen/>
            </w:r>
            <w:r w:rsidRPr="000B7140">
              <w:t>en av en</w:t>
            </w:r>
            <w:r>
              <w:t xml:space="preserve"> </w:t>
            </w:r>
            <w:r w:rsidRPr="000B7140">
              <w:t>an</w:t>
            </w:r>
            <w:r w:rsidRPr="000B7140">
              <w:softHyphen/>
              <w:t>sök</w:t>
            </w:r>
            <w:r w:rsidRPr="000B7140">
              <w:softHyphen/>
              <w:t xml:space="preserve">an </w:t>
            </w:r>
            <w:r w:rsidRPr="00A72385">
              <w:t>eller</w:t>
            </w:r>
            <w:r>
              <w:t xml:space="preserve"> </w:t>
            </w:r>
            <w:r w:rsidRPr="00856F8A">
              <w:t>en</w:t>
            </w:r>
            <w:r>
              <w:rPr>
                <w:i/>
              </w:rPr>
              <w:t xml:space="preserve"> </w:t>
            </w:r>
            <w:r w:rsidRPr="00A72385">
              <w:t>anmäl</w:t>
            </w:r>
            <w:r>
              <w:softHyphen/>
            </w:r>
            <w:r w:rsidRPr="00A72385">
              <w:t>an om att genomföra en klinisk pröv</w:t>
            </w:r>
            <w:r>
              <w:softHyphen/>
            </w:r>
            <w:r w:rsidRPr="00A72385">
              <w:t>ning</w:t>
            </w:r>
            <w:r>
              <w:t xml:space="preserve"> </w:t>
            </w:r>
            <w:r w:rsidRPr="0009049D">
              <w:rPr>
                <w:i/>
              </w:rPr>
              <w:t>eller</w:t>
            </w:r>
            <w:r>
              <w:t xml:space="preserve"> </w:t>
            </w:r>
            <w:r w:rsidRPr="0009049D">
              <w:rPr>
                <w:i/>
              </w:rPr>
              <w:t>en</w:t>
            </w:r>
            <w:r>
              <w:t xml:space="preserve"> </w:t>
            </w:r>
            <w:r w:rsidRPr="0009049D">
              <w:rPr>
                <w:i/>
              </w:rPr>
              <w:t>an</w:t>
            </w:r>
            <w:r w:rsidRPr="0009049D">
              <w:rPr>
                <w:i/>
              </w:rPr>
              <w:softHyphen/>
            </w:r>
            <w:r w:rsidRPr="0009049D">
              <w:rPr>
                <w:i/>
              </w:rPr>
              <w:softHyphen/>
              <w:t>sök</w:t>
            </w:r>
            <w:r w:rsidRPr="0009049D">
              <w:rPr>
                <w:i/>
              </w:rPr>
              <w:softHyphen/>
              <w:t>an</w:t>
            </w:r>
            <w:r w:rsidRPr="000B7140">
              <w:t xml:space="preserve"> </w:t>
            </w:r>
            <w:r w:rsidRPr="0017078B">
              <w:rPr>
                <w:i/>
                <w:iCs/>
              </w:rPr>
              <w:t>om</w:t>
            </w:r>
            <w:r w:rsidRPr="000B7140">
              <w:t xml:space="preserve"> </w:t>
            </w:r>
            <w:r w:rsidRPr="00A72385">
              <w:rPr>
                <w:i/>
              </w:rPr>
              <w:t>tillstånd att ut</w:t>
            </w:r>
            <w:r>
              <w:rPr>
                <w:i/>
              </w:rPr>
              <w:softHyphen/>
            </w:r>
            <w:r w:rsidRPr="00A72385">
              <w:rPr>
                <w:i/>
              </w:rPr>
              <w:t xml:space="preserve">föra </w:t>
            </w:r>
            <w:r>
              <w:rPr>
                <w:i/>
              </w:rPr>
              <w:t xml:space="preserve">en </w:t>
            </w:r>
            <w:r w:rsidRPr="00A72385">
              <w:rPr>
                <w:i/>
              </w:rPr>
              <w:t>klinisk läke</w:t>
            </w:r>
            <w:r w:rsidRPr="00A72385">
              <w:rPr>
                <w:i/>
              </w:rPr>
              <w:softHyphen/>
              <w:t>medelspröv</w:t>
            </w:r>
            <w:r>
              <w:rPr>
                <w:i/>
              </w:rPr>
              <w:softHyphen/>
            </w:r>
            <w:r w:rsidRPr="00A72385">
              <w:rPr>
                <w:i/>
              </w:rPr>
              <w:t>ning</w:t>
            </w:r>
            <w:r>
              <w:rPr>
                <w:i/>
              </w:rPr>
              <w:t>,</w:t>
            </w:r>
            <w:r w:rsidRPr="000B7140">
              <w:t xml:space="preserve"> blir sekre</w:t>
            </w:r>
            <w:r w:rsidRPr="000B7140">
              <w:softHyphen/>
              <w:t>tess</w:t>
            </w:r>
            <w:r w:rsidRPr="000B7140">
              <w:softHyphen/>
              <w:t>be</w:t>
            </w:r>
            <w:r w:rsidRPr="000B7140">
              <w:softHyphen/>
              <w:t>stäm</w:t>
            </w:r>
            <w:r w:rsidRPr="000B7140">
              <w:softHyphen/>
              <w:t>mels</w:t>
            </w:r>
            <w:r>
              <w:softHyphen/>
            </w:r>
            <w:r w:rsidRPr="000B7140">
              <w:t>en</w:t>
            </w:r>
            <w:r>
              <w:t xml:space="preserve"> t</w:t>
            </w:r>
            <w:r w:rsidRPr="000B7140">
              <w:t>illämp</w:t>
            </w:r>
            <w:r>
              <w:softHyphen/>
            </w:r>
            <w:r w:rsidRPr="000B7140">
              <w:t>lig på upp</w:t>
            </w:r>
            <w:r w:rsidRPr="000B7140">
              <w:softHyphen/>
              <w:t>gift</w:t>
            </w:r>
            <w:r w:rsidRPr="000B7140">
              <w:softHyphen/>
              <w:t>en även hos den mot</w:t>
            </w:r>
            <w:r w:rsidRPr="000B7140">
              <w:softHyphen/>
              <w:t>tag</w:t>
            </w:r>
            <w:r w:rsidRPr="000B7140">
              <w:softHyphen/>
              <w:t>ande myn</w:t>
            </w:r>
            <w:r w:rsidRPr="000B7140">
              <w:softHyphen/>
              <w:t>dig</w:t>
            </w:r>
            <w:r>
              <w:softHyphen/>
            </w:r>
            <w:r w:rsidRPr="000B7140">
              <w:t>het</w:t>
            </w:r>
            <w:r>
              <w:softHyphen/>
            </w:r>
            <w:r w:rsidRPr="000B7140">
              <w:t>en</w:t>
            </w:r>
            <w:r>
              <w:t>.</w:t>
            </w:r>
          </w:p>
        </w:tc>
      </w:tr>
    </w:tbl>
    <w:p w14:paraId="1FF18B2C" w14:textId="77777777" w:rsidR="008539B5" w:rsidRDefault="008539B5" w:rsidP="008539B5">
      <w:pPr>
        <w:pStyle w:val="Slutstreck"/>
      </w:pPr>
      <w:r w:rsidRPr="00660EEA">
        <w:t>                      </w:t>
      </w:r>
    </w:p>
    <w:p w14:paraId="1074EBF5" w14:textId="77777777" w:rsidR="008539B5" w:rsidRDefault="008539B5" w:rsidP="008539B5">
      <w:pPr>
        <w:pStyle w:val="Brdtextmedindrag"/>
      </w:pPr>
      <w:r>
        <w:t>Denna lag träder i kraft den dag som regeringen bestämmer.</w:t>
      </w:r>
    </w:p>
    <w:p w14:paraId="708CC8BA" w14:textId="77777777" w:rsidR="008539B5" w:rsidRDefault="008539B5" w:rsidP="008539B5">
      <w:pPr>
        <w:pStyle w:val="Brdtextmedindrag"/>
      </w:pPr>
    </w:p>
    <w:p w14:paraId="63FD86A6" w14:textId="77777777" w:rsidR="008539B5" w:rsidRDefault="008539B5" w:rsidP="008539B5">
      <w:pPr>
        <w:pStyle w:val="Brdtextmedindrag"/>
      </w:pPr>
    </w:p>
    <w:p w14:paraId="39BB20FA" w14:textId="77777777" w:rsidR="008539B5" w:rsidRDefault="008539B5" w:rsidP="008539B5">
      <w:pPr>
        <w:spacing w:line="0" w:lineRule="auto"/>
        <w:rPr>
          <w:rFonts w:ascii="OrigGarmnd BT" w:hAnsi="OrigGarmnd BT"/>
        </w:rPr>
      </w:pPr>
    </w:p>
    <w:p w14:paraId="5DD8BAAF" w14:textId="77777777" w:rsidR="008539B5" w:rsidRDefault="008539B5" w:rsidP="008539B5">
      <w:pPr>
        <w:pStyle w:val="Rubrik2"/>
        <w:spacing w:before="0"/>
        <w:sectPr w:rsidR="008539B5" w:rsidSect="008539B5">
          <w:headerReference w:type="even" r:id="rId549"/>
          <w:headerReference w:type="default" r:id="rId550"/>
          <w:footerReference w:type="even" r:id="rId551"/>
          <w:footerReference w:type="default" r:id="rId552"/>
          <w:footerReference w:type="first" r:id="rId553"/>
          <w:footnotePr>
            <w:numRestart w:val="eachSect"/>
          </w:footnotePr>
          <w:pgSz w:w="9356" w:h="13721" w:code="9"/>
          <w:pgMar w:top="794" w:right="2438" w:bottom="1191" w:left="1021" w:header="0" w:footer="709" w:gutter="0"/>
          <w:cols w:space="708"/>
          <w:docGrid w:linePitch="360"/>
        </w:sectPr>
      </w:pPr>
      <w:bookmarkStart w:id="1097" w:name="_Toc65132620"/>
      <w:bookmarkStart w:id="1098" w:name="_Hlk21078532"/>
    </w:p>
    <w:p w14:paraId="5AECDF6D" w14:textId="2F9066C1" w:rsidR="008539B5" w:rsidRPr="0047042D" w:rsidRDefault="008539B5" w:rsidP="008539B5">
      <w:pPr>
        <w:pStyle w:val="Rubrik2utannumrering"/>
        <w:spacing w:before="0"/>
      </w:pPr>
      <w:r>
        <w:t>1.19</w:t>
      </w:r>
      <w:r>
        <w:tab/>
      </w:r>
      <w:r w:rsidRPr="0047042D">
        <w:t>Förslag till lag om ändring i offentlighets- och sekretesslagen (2009:400)</w:t>
      </w:r>
      <w:bookmarkEnd w:id="1097"/>
      <w:r w:rsidRPr="0047042D">
        <w:t xml:space="preserve"> </w:t>
      </w:r>
    </w:p>
    <w:bookmarkEnd w:id="1098"/>
    <w:p w14:paraId="4C4432D0" w14:textId="77777777" w:rsidR="008539B5" w:rsidRPr="000033F8" w:rsidRDefault="008539B5" w:rsidP="008539B5">
      <w:pPr>
        <w:pStyle w:val="Brdtextmedindrag"/>
        <w:ind w:firstLine="0"/>
      </w:pPr>
      <w:r>
        <w:t>Härigenom föreskrivs att 24 kap. 3 och 3 a §§ och 30 kap. 25 c § offent</w:t>
      </w:r>
      <w:r>
        <w:softHyphen/>
        <w:t>lighets- och sekretess</w:t>
      </w:r>
      <w:r>
        <w:softHyphen/>
        <w:t>lagen (2009:400) ska ha följande lyd</w:t>
      </w:r>
      <w:r>
        <w:softHyphen/>
        <w:t>else.</w:t>
      </w:r>
    </w:p>
    <w:p w14:paraId="6F5E23B6" w14:textId="77777777" w:rsidR="008539B5" w:rsidRDefault="008539B5" w:rsidP="008539B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539B5" w14:paraId="7B7680B8" w14:textId="77777777" w:rsidTr="008539B5">
        <w:tc>
          <w:tcPr>
            <w:tcW w:w="2500" w:type="pct"/>
            <w:shd w:val="clear" w:color="auto" w:fill="auto"/>
            <w:tcMar>
              <w:left w:w="0" w:type="dxa"/>
            </w:tcMar>
          </w:tcPr>
          <w:p w14:paraId="098CE845" w14:textId="77777777" w:rsidR="008539B5" w:rsidRDefault="008539B5" w:rsidP="008539B5">
            <w:pPr>
              <w:pStyle w:val="Brdtextmedindrag"/>
              <w:ind w:firstLine="0"/>
            </w:pPr>
            <w:r>
              <w:rPr>
                <w:i/>
              </w:rPr>
              <w:t>Lydelse enligt avsnitt 2.18</w:t>
            </w:r>
          </w:p>
        </w:tc>
        <w:tc>
          <w:tcPr>
            <w:tcW w:w="2500" w:type="pct"/>
            <w:shd w:val="clear" w:color="auto" w:fill="auto"/>
            <w:tcMar>
              <w:right w:w="0" w:type="dxa"/>
            </w:tcMar>
          </w:tcPr>
          <w:p w14:paraId="7DB748F3" w14:textId="77777777" w:rsidR="008539B5" w:rsidRPr="002706BB" w:rsidRDefault="008539B5" w:rsidP="008539B5">
            <w:pPr>
              <w:pStyle w:val="Brdtext"/>
              <w:rPr>
                <w:i/>
                <w:iCs/>
              </w:rPr>
            </w:pPr>
            <w:r w:rsidRPr="002706BB">
              <w:rPr>
                <w:i/>
                <w:iCs/>
              </w:rPr>
              <w:t>Föreslagen lydelse</w:t>
            </w:r>
          </w:p>
        </w:tc>
      </w:tr>
    </w:tbl>
    <w:p w14:paraId="0C350929" w14:textId="77777777" w:rsidR="008539B5" w:rsidRDefault="008539B5" w:rsidP="008539B5">
      <w:pPr>
        <w:pStyle w:val="Rubrik3utannumrering"/>
        <w:spacing w:before="240" w:after="0"/>
        <w:jc w:val="center"/>
      </w:pPr>
      <w:r>
        <w:t>24 kap.</w:t>
      </w:r>
    </w:p>
    <w:p w14:paraId="69AD162D" w14:textId="77777777" w:rsidR="008539B5" w:rsidRDefault="008539B5" w:rsidP="008539B5">
      <w:pPr>
        <w:pStyle w:val="Brdtext"/>
        <w:jc w:val="center"/>
        <w:rPr>
          <w:b/>
        </w:rPr>
      </w:pPr>
      <w:r w:rsidRPr="009E233E">
        <w:rPr>
          <w:b/>
        </w:rPr>
        <w:t>3 §</w:t>
      </w:r>
      <w:r w:rsidRPr="00D16251">
        <w:rPr>
          <w:rStyle w:val="Fotnotsreferens"/>
        </w:rPr>
        <w:footnoteReference w:id="53"/>
      </w:r>
    </w:p>
    <w:p w14:paraId="3038A39A" w14:textId="77777777" w:rsidR="008539B5" w:rsidRDefault="008539B5" w:rsidP="008539B5">
      <w:pPr>
        <w:pStyle w:val="Brdtextmedindrag"/>
        <w:ind w:firstLine="0"/>
      </w:pPr>
      <w:r w:rsidRPr="00132611">
        <w:t>Sekretess</w:t>
      </w:r>
      <w:r>
        <w:t xml:space="preserve"> gäller i verksamhet </w:t>
      </w:r>
    </w:p>
    <w:p w14:paraId="07E909F7" w14:textId="77777777" w:rsidR="008539B5" w:rsidRDefault="008539B5" w:rsidP="008539B5">
      <w:pPr>
        <w:pStyle w:val="Brdtextmedindrag"/>
      </w:pPr>
      <w:r>
        <w:t>1. </w:t>
      </w:r>
      <w:r w:rsidRPr="00D33C1D">
        <w:t>som består i etikprövning och till</w:t>
      </w:r>
      <w:r w:rsidRPr="00D33C1D">
        <w:softHyphen/>
        <w:t>syn enligt lagen (2003:460) om etikprövning av forskning som avser människor,</w:t>
      </w:r>
    </w:p>
    <w:p w14:paraId="122FF2FE" w14:textId="77777777" w:rsidR="008539B5" w:rsidRDefault="008539B5" w:rsidP="008539B5">
      <w:pPr>
        <w:pStyle w:val="Brdtextmedindrag"/>
      </w:pPr>
      <w:r>
        <w:t>2</w:t>
      </w:r>
      <w:r w:rsidRPr="00D33C1D">
        <w:t>. enligt lagen (2018:1091) med kompletter</w:t>
      </w:r>
      <w:r w:rsidRPr="00D33C1D">
        <w:softHyphen/>
        <w:t>ande bestäm</w:t>
      </w:r>
      <w:r w:rsidRPr="00D33C1D">
        <w:softHyphen/>
        <w:t>mels</w:t>
      </w:r>
      <w:r w:rsidRPr="00D33C1D">
        <w:softHyphen/>
        <w:t>er om etisk gransk</w:t>
      </w:r>
      <w:r w:rsidRPr="00D33C1D">
        <w:softHyphen/>
      </w:r>
      <w:r w:rsidRPr="00D33C1D">
        <w:softHyphen/>
        <w:t>ning till EU:s för</w:t>
      </w:r>
      <w:r w:rsidRPr="00D33C1D">
        <w:softHyphen/>
        <w:t>ord</w:t>
      </w:r>
      <w:r w:rsidRPr="00D33C1D">
        <w:softHyphen/>
        <w:t>ning om kliniska pröv</w:t>
      </w:r>
      <w:r w:rsidRPr="00D33C1D">
        <w:softHyphen/>
        <w:t>ning</w:t>
      </w:r>
      <w:r w:rsidRPr="00D33C1D">
        <w:softHyphen/>
        <w:t>ar av human</w:t>
      </w:r>
      <w:r w:rsidRPr="00D33C1D">
        <w:softHyphen/>
      </w:r>
      <w:r w:rsidRPr="00D33C1D">
        <w:softHyphen/>
        <w:t>läkemedel</w:t>
      </w:r>
      <w:r>
        <w:t xml:space="preserve">, och </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742B07B1" w14:textId="77777777" w:rsidTr="008539B5">
        <w:tc>
          <w:tcPr>
            <w:tcW w:w="2500" w:type="pct"/>
            <w:shd w:val="clear" w:color="auto" w:fill="auto"/>
            <w:tcMar>
              <w:left w:w="0" w:type="dxa"/>
            </w:tcMar>
          </w:tcPr>
          <w:p w14:paraId="5489BED5" w14:textId="77777777" w:rsidR="008539B5" w:rsidRDefault="008539B5" w:rsidP="008539B5">
            <w:pPr>
              <w:pStyle w:val="Brdtextmedindrag"/>
            </w:pPr>
            <w:r>
              <w:t>3</w:t>
            </w:r>
            <w:r w:rsidRPr="00D33C1D">
              <w:t>. enligt lagen (2021:000) med kompletter</w:t>
            </w:r>
            <w:r w:rsidRPr="00D33C1D">
              <w:softHyphen/>
              <w:t>ande be</w:t>
            </w:r>
            <w:r w:rsidRPr="00D33C1D">
              <w:softHyphen/>
              <w:t>stäm</w:t>
            </w:r>
            <w:r w:rsidRPr="00D33C1D">
              <w:softHyphen/>
              <w:t>mels</w:t>
            </w:r>
            <w:r w:rsidRPr="00D33C1D">
              <w:softHyphen/>
              <w:t>er om etisk gransk</w:t>
            </w:r>
            <w:r w:rsidRPr="00D33C1D">
              <w:softHyphen/>
              <w:t xml:space="preserve">ning till EU:s </w:t>
            </w:r>
            <w:r w:rsidRPr="00D458AC">
              <w:rPr>
                <w:i/>
                <w:iCs/>
              </w:rPr>
              <w:t>för</w:t>
            </w:r>
            <w:r w:rsidRPr="00D458AC">
              <w:rPr>
                <w:i/>
                <w:iCs/>
              </w:rPr>
              <w:softHyphen/>
              <w:t>ord</w:t>
            </w:r>
            <w:r w:rsidRPr="00D458AC">
              <w:rPr>
                <w:i/>
                <w:iCs/>
              </w:rPr>
              <w:softHyphen/>
              <w:t>ning</w:t>
            </w:r>
            <w:r w:rsidRPr="00D33C1D">
              <w:t xml:space="preserve"> om medicin</w:t>
            </w:r>
            <w:r w:rsidRPr="00D33C1D">
              <w:softHyphen/>
              <w:t>tekniska pro</w:t>
            </w:r>
            <w:r w:rsidRPr="00D33C1D">
              <w:softHyphen/>
              <w:t>dukt</w:t>
            </w:r>
            <w:r w:rsidRPr="00D33C1D">
              <w:softHyphen/>
              <w:t xml:space="preserve">er, </w:t>
            </w:r>
            <w:r w:rsidRPr="00D458AC">
              <w:t>och</w:t>
            </w:r>
          </w:p>
        </w:tc>
        <w:tc>
          <w:tcPr>
            <w:tcW w:w="2500" w:type="pct"/>
            <w:shd w:val="clear" w:color="auto" w:fill="auto"/>
            <w:tcMar>
              <w:right w:w="0" w:type="dxa"/>
            </w:tcMar>
          </w:tcPr>
          <w:p w14:paraId="436AD2F0" w14:textId="77777777" w:rsidR="008539B5" w:rsidRDefault="008539B5" w:rsidP="008539B5">
            <w:pPr>
              <w:pStyle w:val="Brdtextmedindrag"/>
            </w:pPr>
            <w:r>
              <w:t>3</w:t>
            </w:r>
            <w:r w:rsidRPr="00D33C1D">
              <w:t>. enligt lagen (2021:000) med kompletter</w:t>
            </w:r>
            <w:r w:rsidRPr="00D33C1D">
              <w:softHyphen/>
              <w:t>ande be</w:t>
            </w:r>
            <w:r w:rsidRPr="00D33C1D">
              <w:softHyphen/>
              <w:t>stäm</w:t>
            </w:r>
            <w:r w:rsidRPr="00D33C1D">
              <w:softHyphen/>
              <w:t>mels</w:t>
            </w:r>
            <w:r w:rsidRPr="00D33C1D">
              <w:softHyphen/>
              <w:t>er om etisk gransk</w:t>
            </w:r>
            <w:r w:rsidRPr="00D33C1D">
              <w:softHyphen/>
              <w:t xml:space="preserve">ning till EU:s </w:t>
            </w:r>
            <w:r w:rsidRPr="00D458AC">
              <w:rPr>
                <w:i/>
                <w:iCs/>
              </w:rPr>
              <w:t>för</w:t>
            </w:r>
            <w:r w:rsidRPr="00D458AC">
              <w:rPr>
                <w:i/>
                <w:iCs/>
              </w:rPr>
              <w:softHyphen/>
              <w:t>ord</w:t>
            </w:r>
            <w:r w:rsidRPr="00D458AC">
              <w:rPr>
                <w:i/>
                <w:iCs/>
              </w:rPr>
              <w:softHyphen/>
              <w:t>ningar</w:t>
            </w:r>
            <w:r w:rsidRPr="00D33C1D">
              <w:t xml:space="preserve"> om medicin</w:t>
            </w:r>
            <w:r w:rsidRPr="00D33C1D">
              <w:softHyphen/>
              <w:t>tekniska pro</w:t>
            </w:r>
            <w:r w:rsidRPr="00D33C1D">
              <w:softHyphen/>
              <w:t>dukt</w:t>
            </w:r>
            <w:r w:rsidRPr="00D33C1D">
              <w:softHyphen/>
              <w:t>er</w:t>
            </w:r>
            <w:r>
              <w:t>.</w:t>
            </w:r>
          </w:p>
        </w:tc>
      </w:tr>
    </w:tbl>
    <w:p w14:paraId="31D30E95" w14:textId="77777777" w:rsidR="008539B5" w:rsidRDefault="008539B5" w:rsidP="008539B5">
      <w:pPr>
        <w:pStyle w:val="Brdtextmedindrag"/>
      </w:pPr>
      <w:r>
        <w:t xml:space="preserve">Sekretess enligt första stycket gäller </w:t>
      </w:r>
    </w:p>
    <w:p w14:paraId="08E33895" w14:textId="77777777" w:rsidR="008539B5" w:rsidRDefault="008539B5" w:rsidP="008539B5">
      <w:pPr>
        <w:pStyle w:val="Brdtextmedindrag"/>
      </w:pPr>
      <w:r>
        <w:t xml:space="preserve">1. för uppgift om en enskilds personliga förhållanden, om det inte står klart att uppgiften kan röjas utan att den enskilde eller någon närstående till denne lider men, och </w:t>
      </w:r>
    </w:p>
    <w:p w14:paraId="0FFE666D" w14:textId="77777777" w:rsidR="008539B5" w:rsidRDefault="008539B5" w:rsidP="008539B5">
      <w:pPr>
        <w:pStyle w:val="Brdtextmedindrag"/>
      </w:pPr>
      <w:r>
        <w:t>2. för uppgift om en enskilds ekonomiska förhållanden, om det kan antas att den enskilde lider skada om uppgiften röjs.</w:t>
      </w:r>
    </w:p>
    <w:p w14:paraId="2DAC2337" w14:textId="77777777" w:rsidR="008539B5" w:rsidRPr="00B33732" w:rsidRDefault="008539B5" w:rsidP="008539B5">
      <w:pPr>
        <w:pStyle w:val="Brdtextmedindrag"/>
        <w:rPr>
          <w:iCs/>
        </w:rPr>
      </w:pPr>
      <w:r w:rsidRPr="00B33732">
        <w:rPr>
          <w:iCs/>
        </w:rPr>
        <w:t>Sekretessen för uppgift i ett beslut i ett ärende som avser ett yttrande om etisk gransk</w:t>
      </w:r>
      <w:r w:rsidRPr="00B33732">
        <w:rPr>
          <w:iCs/>
        </w:rPr>
        <w:softHyphen/>
        <w:t>ning av ansökan om tillstånd att ut</w:t>
      </w:r>
      <w:r w:rsidRPr="00B33732">
        <w:rPr>
          <w:iCs/>
        </w:rPr>
        <w:softHyphen/>
        <w:t>föra klinisk läkemedelsprövning upp</w:t>
      </w:r>
      <w:r w:rsidRPr="00B33732">
        <w:rPr>
          <w:iCs/>
        </w:rPr>
        <w:softHyphen/>
        <w:t xml:space="preserve">hör att gälla </w:t>
      </w:r>
    </w:p>
    <w:p w14:paraId="3FCFB0A0" w14:textId="77777777" w:rsidR="008539B5" w:rsidRPr="00B33732" w:rsidRDefault="008539B5" w:rsidP="008539B5">
      <w:pPr>
        <w:pStyle w:val="Brdtextmedindrag"/>
        <w:rPr>
          <w:iCs/>
        </w:rPr>
      </w:pPr>
      <w:r w:rsidRPr="00B33732">
        <w:rPr>
          <w:iCs/>
        </w:rPr>
        <w:t xml:space="preserve">1. när Läkemedelsverket fattat beslut i fråga om tillstånd till klinisk läkemedelsprövning enligt 7 kap. 7 § läkemedelslagen (2015:315), eller </w:t>
      </w:r>
    </w:p>
    <w:p w14:paraId="1DB7B415" w14:textId="77777777" w:rsidR="008539B5" w:rsidRPr="00C57856" w:rsidRDefault="008539B5" w:rsidP="008539B5">
      <w:pPr>
        <w:pStyle w:val="Brdtextmedindrag"/>
      </w:pPr>
      <w:r w:rsidRPr="00B33732">
        <w:rPr>
          <w:iCs/>
        </w:rPr>
        <w:t>2. när tillstånd till sådan prövning ska anses beviljat enligt artikel 8.6, 14.11, 19.4, 20.8 eller 23.6 i Europa</w:t>
      </w:r>
      <w:r w:rsidRPr="00B33732">
        <w:rPr>
          <w:iCs/>
        </w:rPr>
        <w:softHyphen/>
        <w:t>parlamentets och rådets förordning (EU) nr 536/2014 av den 16 april 2014 om kliniska prövningar av human</w:t>
      </w:r>
      <w:r>
        <w:rPr>
          <w:iCs/>
        </w:rPr>
        <w:softHyphen/>
      </w:r>
      <w:r w:rsidRPr="00B33732">
        <w:rPr>
          <w:iCs/>
        </w:rPr>
        <w:t>läkemedel och om upphäv</w:t>
      </w:r>
      <w:r w:rsidRPr="00B33732">
        <w:rPr>
          <w:iCs/>
        </w:rPr>
        <w:softHyphen/>
        <w:t>ande av direktiv 2001/20/EG.</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593F9C70" w14:textId="77777777" w:rsidTr="008539B5">
        <w:tc>
          <w:tcPr>
            <w:tcW w:w="2500" w:type="pct"/>
            <w:shd w:val="clear" w:color="auto" w:fill="auto"/>
            <w:tcMar>
              <w:left w:w="0" w:type="dxa"/>
            </w:tcMar>
          </w:tcPr>
          <w:p w14:paraId="2B8447D2" w14:textId="77777777" w:rsidR="008539B5" w:rsidRDefault="008539B5" w:rsidP="008539B5">
            <w:pPr>
              <w:pStyle w:val="Brdtextmedindrag"/>
            </w:pPr>
            <w:r w:rsidRPr="00B33732">
              <w:t>Sekretessen för uppgift i ett beslut i ett ärende som avser ett yttrande om etisk gransk</w:t>
            </w:r>
            <w:r w:rsidRPr="00B33732">
              <w:softHyphen/>
              <w:t>ning enligt 4</w:t>
            </w:r>
            <w:r>
              <w:t> </w:t>
            </w:r>
            <w:r w:rsidRPr="00B33732">
              <w:t>§ lagen med komplett</w:t>
            </w:r>
            <w:r w:rsidRPr="00B33732">
              <w:softHyphen/>
              <w:t xml:space="preserve">erande bestämmelser om etisk granskning till EU:s </w:t>
            </w:r>
            <w:r w:rsidRPr="00C86E6F">
              <w:rPr>
                <w:i/>
                <w:iCs/>
              </w:rPr>
              <w:t>förord</w:t>
            </w:r>
            <w:r w:rsidRPr="00C86E6F">
              <w:rPr>
                <w:i/>
                <w:iCs/>
              </w:rPr>
              <w:softHyphen/>
              <w:t>ning</w:t>
            </w:r>
            <w:r w:rsidRPr="00B33732">
              <w:t xml:space="preserve"> om medicin</w:t>
            </w:r>
            <w:r>
              <w:softHyphen/>
            </w:r>
            <w:r w:rsidRPr="00B33732">
              <w:t>tekniska pro</w:t>
            </w:r>
            <w:r w:rsidRPr="00B33732">
              <w:softHyphen/>
              <w:t>dukt</w:t>
            </w:r>
            <w:r w:rsidRPr="00B33732">
              <w:softHyphen/>
              <w:t>er upphör att gälla</w:t>
            </w:r>
          </w:p>
        </w:tc>
        <w:tc>
          <w:tcPr>
            <w:tcW w:w="2500" w:type="pct"/>
            <w:shd w:val="clear" w:color="auto" w:fill="auto"/>
            <w:tcMar>
              <w:right w:w="0" w:type="dxa"/>
            </w:tcMar>
          </w:tcPr>
          <w:p w14:paraId="0CC413FE" w14:textId="77777777" w:rsidR="008539B5" w:rsidRDefault="008539B5" w:rsidP="008539B5">
            <w:pPr>
              <w:pStyle w:val="Brdtextmedindrag"/>
            </w:pPr>
            <w:r w:rsidRPr="00B33732">
              <w:t>Sekretessen för uppgift i ett beslut i ett ärende som avser ett yttrande om etisk gransk</w:t>
            </w:r>
            <w:r w:rsidRPr="00B33732">
              <w:softHyphen/>
              <w:t>ning enligt 4</w:t>
            </w:r>
            <w:r>
              <w:t> </w:t>
            </w:r>
            <w:r w:rsidRPr="00B33732">
              <w:t>§ lagen med komplett</w:t>
            </w:r>
            <w:r w:rsidRPr="00B33732">
              <w:softHyphen/>
              <w:t xml:space="preserve">erande bestämmelser om etisk granskning till EU:s </w:t>
            </w:r>
            <w:r w:rsidRPr="00C86E6F">
              <w:rPr>
                <w:i/>
                <w:iCs/>
              </w:rPr>
              <w:t>förord</w:t>
            </w:r>
            <w:r w:rsidRPr="00C86E6F">
              <w:rPr>
                <w:i/>
                <w:iCs/>
              </w:rPr>
              <w:softHyphen/>
              <w:t>ningar</w:t>
            </w:r>
            <w:r w:rsidRPr="00B33732">
              <w:t xml:space="preserve"> om medicin</w:t>
            </w:r>
            <w:r>
              <w:softHyphen/>
            </w:r>
            <w:r w:rsidRPr="00B33732">
              <w:t>tekniska pro</w:t>
            </w:r>
            <w:r w:rsidRPr="00B33732">
              <w:softHyphen/>
              <w:t>dukt</w:t>
            </w:r>
            <w:r w:rsidRPr="00B33732">
              <w:softHyphen/>
              <w:t>er upphör att gälla</w:t>
            </w:r>
          </w:p>
        </w:tc>
      </w:tr>
      <w:tr w:rsidR="008539B5" w14:paraId="05A3F7E7" w14:textId="77777777" w:rsidTr="008539B5">
        <w:tc>
          <w:tcPr>
            <w:tcW w:w="2500" w:type="pct"/>
            <w:shd w:val="clear" w:color="auto" w:fill="auto"/>
            <w:tcMar>
              <w:left w:w="0" w:type="dxa"/>
            </w:tcMar>
          </w:tcPr>
          <w:p w14:paraId="7861521F" w14:textId="77777777" w:rsidR="008539B5" w:rsidRPr="00B33732" w:rsidRDefault="008539B5" w:rsidP="008539B5">
            <w:pPr>
              <w:pStyle w:val="Brdtextmedindrag"/>
            </w:pPr>
            <w:r w:rsidRPr="00B33732">
              <w:t>1. när Läkemedelsverket fattat be</w:t>
            </w:r>
            <w:r>
              <w:softHyphen/>
            </w:r>
            <w:r w:rsidRPr="00B33732">
              <w:t xml:space="preserve">slut i frågan, </w:t>
            </w:r>
            <w:r w:rsidRPr="00D33C1D">
              <w:rPr>
                <w:i/>
                <w:iCs/>
              </w:rPr>
              <w:t>eller</w:t>
            </w:r>
            <w:r w:rsidRPr="00B33732">
              <w:t xml:space="preserve"> </w:t>
            </w:r>
          </w:p>
          <w:p w14:paraId="48985C82" w14:textId="77777777" w:rsidR="008539B5" w:rsidRDefault="008539B5" w:rsidP="008539B5">
            <w:pPr>
              <w:pStyle w:val="Brdtextmedindrag"/>
            </w:pPr>
            <w:r w:rsidRPr="00B33732">
              <w:t>2. vid den tidpunkt som anges i artikel 75.3 eller 75.4 i förordning (EU) 2017/745 av den 5 april 2017 om medicintekniska produkter, om ändring av direktiv 2001/83/EG, för</w:t>
            </w:r>
            <w:r>
              <w:softHyphen/>
            </w:r>
            <w:r w:rsidRPr="00B33732">
              <w:t>ordning (EG) nr 178/2002 och för</w:t>
            </w:r>
            <w:r>
              <w:softHyphen/>
            </w:r>
            <w:r w:rsidRPr="00B33732">
              <w:t xml:space="preserve">ordning (EG) nr 1223/2009 och om upphävande av rådets direktiv 90/385/EEG och 93/42/EEG i det fall som Läkemedelsverket inte </w:t>
            </w:r>
            <w:r>
              <w:t xml:space="preserve">har </w:t>
            </w:r>
            <w:r w:rsidRPr="00B33732">
              <w:t>fatta</w:t>
            </w:r>
            <w:r>
              <w:t>t</w:t>
            </w:r>
            <w:r w:rsidRPr="00B33732">
              <w:t xml:space="preserve"> något beslut i ett ärende om väsentlig ändring enligt artikel 75 i förordning (EU) 2017/745</w:t>
            </w:r>
            <w:r>
              <w:t>.</w:t>
            </w:r>
            <w:r w:rsidRPr="00B33732">
              <w:t xml:space="preserve"> </w:t>
            </w:r>
          </w:p>
        </w:tc>
        <w:tc>
          <w:tcPr>
            <w:tcW w:w="2500" w:type="pct"/>
            <w:shd w:val="clear" w:color="auto" w:fill="auto"/>
            <w:tcMar>
              <w:right w:w="0" w:type="dxa"/>
            </w:tcMar>
          </w:tcPr>
          <w:p w14:paraId="1821BAC6" w14:textId="77777777" w:rsidR="008539B5" w:rsidRPr="00B33732" w:rsidRDefault="008539B5" w:rsidP="008539B5">
            <w:pPr>
              <w:pStyle w:val="Brdtextmedindrag"/>
            </w:pPr>
            <w:r w:rsidRPr="00B33732">
              <w:t>1. när Läkemedelsverket fattat be</w:t>
            </w:r>
            <w:r>
              <w:softHyphen/>
            </w:r>
            <w:r w:rsidRPr="00B33732">
              <w:t xml:space="preserve">slut i frågan, </w:t>
            </w:r>
          </w:p>
          <w:p w14:paraId="610705B6" w14:textId="77777777" w:rsidR="008539B5" w:rsidRPr="00B5446D" w:rsidRDefault="008539B5" w:rsidP="008539B5">
            <w:pPr>
              <w:pStyle w:val="Brdtextmedindrag"/>
              <w:rPr>
                <w:i/>
                <w:iCs/>
              </w:rPr>
            </w:pPr>
            <w:r w:rsidRPr="00B33732">
              <w:t>2. vid den tidpunkt som anges i artikel 75.3 eller 75.4 i förordning (EU) 2017/745 av den 5 april 2017 om medicintekniska produkter, om ändring av direktiv 2001/83/EG, för</w:t>
            </w:r>
            <w:r>
              <w:softHyphen/>
            </w:r>
            <w:r w:rsidRPr="00B33732">
              <w:t>ordning (EG) nr 178/2002 och för</w:t>
            </w:r>
            <w:r>
              <w:softHyphen/>
            </w:r>
            <w:r w:rsidRPr="00B33732">
              <w:t xml:space="preserve">ordning (EG) nr 1223/2009 och om upphävande av rådets direktiv 90/385/EEG och 93/42/EEG i det fall som Läkemedelsverket inte </w:t>
            </w:r>
            <w:r>
              <w:t xml:space="preserve">har </w:t>
            </w:r>
            <w:r w:rsidRPr="00B33732">
              <w:t>fatta</w:t>
            </w:r>
            <w:r>
              <w:t>t</w:t>
            </w:r>
            <w:r w:rsidRPr="00B33732">
              <w:t xml:space="preserve"> något beslut i ett ärende om väsentlig ändring enligt artikel 75 i förordning (EU) 2017/745, </w:t>
            </w:r>
            <w:r w:rsidRPr="00D33C1D">
              <w:rPr>
                <w:i/>
                <w:iCs/>
              </w:rPr>
              <w:t>eller</w:t>
            </w:r>
            <w:r w:rsidRPr="00B5446D">
              <w:rPr>
                <w:i/>
                <w:iCs/>
              </w:rPr>
              <w:t xml:space="preserve"> </w:t>
            </w:r>
          </w:p>
          <w:p w14:paraId="6572F167" w14:textId="77777777" w:rsidR="008539B5" w:rsidRDefault="008539B5" w:rsidP="008539B5">
            <w:pPr>
              <w:pStyle w:val="Brdtextmedindrag"/>
            </w:pPr>
            <w:r w:rsidRPr="00B5446D">
              <w:rPr>
                <w:i/>
                <w:iCs/>
              </w:rPr>
              <w:t xml:space="preserve">3. vid den tidpunkt som anges i artikel 71.3 </w:t>
            </w:r>
            <w:r>
              <w:rPr>
                <w:i/>
                <w:iCs/>
              </w:rPr>
              <w:t>eller</w:t>
            </w:r>
            <w:r w:rsidRPr="00B5446D">
              <w:rPr>
                <w:i/>
                <w:iCs/>
              </w:rPr>
              <w:t xml:space="preserve"> 71.4 i förordning (EU) 2017/746 av den 5</w:t>
            </w:r>
            <w:r>
              <w:rPr>
                <w:i/>
                <w:iCs/>
              </w:rPr>
              <w:t> </w:t>
            </w:r>
            <w:r w:rsidRPr="00B5446D">
              <w:rPr>
                <w:i/>
                <w:iCs/>
              </w:rPr>
              <w:t>april 2017 om medicintekniska produkter för in vitro-diagnostik och om upphävande av direktiv 98/79/EG och kommis</w:t>
            </w:r>
            <w:r>
              <w:rPr>
                <w:i/>
                <w:iCs/>
              </w:rPr>
              <w:softHyphen/>
            </w:r>
            <w:r w:rsidRPr="00B5446D">
              <w:rPr>
                <w:i/>
                <w:iCs/>
              </w:rPr>
              <w:t xml:space="preserve">sionens beslut 2010/227/EU i det fall som Läkemedelsverket inte </w:t>
            </w:r>
            <w:r>
              <w:rPr>
                <w:i/>
                <w:iCs/>
              </w:rPr>
              <w:t xml:space="preserve">har </w:t>
            </w:r>
            <w:r w:rsidRPr="00B5446D">
              <w:rPr>
                <w:i/>
                <w:iCs/>
              </w:rPr>
              <w:t>fatta</w:t>
            </w:r>
            <w:r>
              <w:rPr>
                <w:i/>
                <w:iCs/>
              </w:rPr>
              <w:t>t</w:t>
            </w:r>
            <w:r w:rsidRPr="00B5446D">
              <w:rPr>
                <w:i/>
                <w:iCs/>
              </w:rPr>
              <w:t xml:space="preserve"> något beslut i ett ärende om väsent</w:t>
            </w:r>
            <w:r>
              <w:rPr>
                <w:i/>
                <w:iCs/>
              </w:rPr>
              <w:softHyphen/>
            </w:r>
            <w:r w:rsidRPr="00B5446D">
              <w:rPr>
                <w:i/>
                <w:iCs/>
              </w:rPr>
              <w:t>lig ändring enligt artikel 71 i förord</w:t>
            </w:r>
            <w:r>
              <w:rPr>
                <w:i/>
                <w:iCs/>
              </w:rPr>
              <w:softHyphen/>
            </w:r>
            <w:r w:rsidRPr="00B5446D">
              <w:rPr>
                <w:i/>
                <w:iCs/>
              </w:rPr>
              <w:t>ning (EU) 2017/746.</w:t>
            </w:r>
          </w:p>
        </w:tc>
      </w:tr>
    </w:tbl>
    <w:p w14:paraId="7E6A1994" w14:textId="77777777" w:rsidR="008539B5" w:rsidRDefault="008539B5" w:rsidP="008539B5">
      <w:pPr>
        <w:pStyle w:val="Brdtextmedindrag"/>
      </w:pPr>
      <w:r w:rsidRPr="00B33732">
        <w:t>Sekretessen gäller inte beslut i andra ärenden än de som avses i tredje</w:t>
      </w:r>
      <w:r>
        <w:t xml:space="preserve"> och</w:t>
      </w:r>
      <w:r w:rsidRPr="00D33C1D">
        <w:t xml:space="preserve"> fjärde stycke</w:t>
      </w:r>
      <w:r>
        <w:t>na</w:t>
      </w:r>
      <w:r w:rsidRPr="00D33C1D">
        <w:t>.</w:t>
      </w:r>
    </w:p>
    <w:p w14:paraId="4764399A" w14:textId="77777777" w:rsidR="008539B5" w:rsidRDefault="008539B5" w:rsidP="008539B5">
      <w:pPr>
        <w:pStyle w:val="Brdtextmedindrag"/>
      </w:pPr>
      <w:r w:rsidRPr="008E4BB7">
        <w:t xml:space="preserve">För uppgift i en allmän handling gäller sekretessen enligt </w:t>
      </w:r>
      <w:r>
        <w:t xml:space="preserve">andra </w:t>
      </w:r>
      <w:r w:rsidRPr="008E4BB7">
        <w:t xml:space="preserve">stycket 1 i högst sjuttio år och enligt </w:t>
      </w:r>
      <w:r>
        <w:t xml:space="preserve">andra </w:t>
      </w:r>
      <w:r w:rsidRPr="008E4BB7">
        <w:t>stycket 2 i högst tjugo år.</w:t>
      </w:r>
    </w:p>
    <w:p w14:paraId="6B02A614" w14:textId="77777777" w:rsidR="008539B5" w:rsidRPr="00C57856" w:rsidRDefault="008539B5" w:rsidP="008539B5">
      <w:pPr>
        <w:pStyle w:val="Brdtextmedindrag"/>
      </w:pPr>
    </w:p>
    <w:p w14:paraId="5FAA4500" w14:textId="77777777" w:rsidR="008539B5" w:rsidRDefault="008539B5" w:rsidP="008539B5">
      <w:pPr>
        <w:pStyle w:val="Brdtextmedindrag"/>
        <w:ind w:firstLine="0"/>
        <w:jc w:val="center"/>
      </w:pPr>
      <w:r w:rsidRPr="0041231C">
        <w:rPr>
          <w:b/>
        </w:rPr>
        <w:t>3 a</w:t>
      </w:r>
      <w:r>
        <w:rPr>
          <w:b/>
        </w:rPr>
        <w:t> </w:t>
      </w:r>
      <w:r w:rsidRPr="0041231C">
        <w:rPr>
          <w:b/>
        </w:rPr>
        <w:t>§</w:t>
      </w:r>
      <w:r w:rsidRPr="00D16251">
        <w:rPr>
          <w:rStyle w:val="Fotnotsreferens"/>
        </w:rPr>
        <w:footnoteReference w:id="54"/>
      </w:r>
    </w:p>
    <w:tbl>
      <w:tblPr>
        <w:tblW w:w="5000" w:type="pct"/>
        <w:tblCellMar>
          <w:left w:w="125" w:type="dxa"/>
          <w:right w:w="125" w:type="dxa"/>
        </w:tblCellMar>
        <w:tblLook w:val="0600" w:firstRow="0" w:lastRow="0" w:firstColumn="0" w:lastColumn="0" w:noHBand="1" w:noVBand="1"/>
      </w:tblPr>
      <w:tblGrid>
        <w:gridCol w:w="2948"/>
        <w:gridCol w:w="2949"/>
      </w:tblGrid>
      <w:tr w:rsidR="008539B5" w14:paraId="22CBEBD1" w14:textId="77777777" w:rsidTr="008539B5">
        <w:tc>
          <w:tcPr>
            <w:tcW w:w="2500" w:type="pct"/>
            <w:shd w:val="clear" w:color="auto" w:fill="auto"/>
            <w:tcMar>
              <w:left w:w="0" w:type="dxa"/>
            </w:tcMar>
          </w:tcPr>
          <w:p w14:paraId="2225F508" w14:textId="77777777" w:rsidR="008539B5" w:rsidRDefault="008539B5" w:rsidP="008539B5">
            <w:pPr>
              <w:pStyle w:val="Brdtextmedindrag"/>
              <w:ind w:firstLine="0"/>
            </w:pPr>
            <w:r w:rsidRPr="000B7140">
              <w:t xml:space="preserve">Får en myndighet en uppgift som är sekretessreglerad i 3 § </w:t>
            </w:r>
            <w:r w:rsidRPr="0084074B">
              <w:t xml:space="preserve">första och andra styckena </w:t>
            </w:r>
            <w:r w:rsidRPr="000B7140">
              <w:t>från Etik</w:t>
            </w:r>
            <w:r>
              <w:softHyphen/>
            </w:r>
            <w:r w:rsidRPr="000B7140">
              <w:t>pröv</w:t>
            </w:r>
            <w:r>
              <w:softHyphen/>
            </w:r>
            <w:r w:rsidRPr="000B7140">
              <w:t>nings</w:t>
            </w:r>
            <w:r>
              <w:softHyphen/>
            </w:r>
            <w:r w:rsidRPr="000B7140">
              <w:t>myndig</w:t>
            </w:r>
            <w:r>
              <w:softHyphen/>
            </w:r>
            <w:r w:rsidRPr="000B7140">
              <w:t>het</w:t>
            </w:r>
            <w:r>
              <w:softHyphen/>
            </w:r>
            <w:r w:rsidRPr="000B7140">
              <w:t>en för att bistå i den et</w:t>
            </w:r>
            <w:r w:rsidRPr="000B7140">
              <w:softHyphen/>
              <w:t>iska gransk</w:t>
            </w:r>
            <w:r>
              <w:softHyphen/>
            </w:r>
            <w:r w:rsidRPr="000B7140">
              <w:t>ning</w:t>
            </w:r>
            <w:r>
              <w:softHyphen/>
            </w:r>
            <w:r w:rsidRPr="000B7140">
              <w:t>en av en</w:t>
            </w:r>
            <w:r>
              <w:t xml:space="preserve"> </w:t>
            </w:r>
            <w:r w:rsidRPr="000B7140">
              <w:t xml:space="preserve">ansökan </w:t>
            </w:r>
            <w:r w:rsidRPr="00A72385">
              <w:t>eller</w:t>
            </w:r>
            <w:r w:rsidRPr="00A72385">
              <w:rPr>
                <w:i/>
              </w:rPr>
              <w:t xml:space="preserve"> </w:t>
            </w:r>
            <w:r w:rsidRPr="0041231C">
              <w:t>en</w:t>
            </w:r>
            <w:r>
              <w:rPr>
                <w:i/>
              </w:rPr>
              <w:t xml:space="preserve"> </w:t>
            </w:r>
            <w:r w:rsidRPr="00A72385">
              <w:t>anmäl</w:t>
            </w:r>
            <w:r>
              <w:softHyphen/>
            </w:r>
            <w:r w:rsidRPr="00A72385">
              <w:t>an om att genomföra en klinisk pröv</w:t>
            </w:r>
            <w:r>
              <w:softHyphen/>
            </w:r>
            <w:r w:rsidRPr="00A72385">
              <w:t>ning</w:t>
            </w:r>
            <w:r w:rsidRPr="000B7140">
              <w:t xml:space="preserve"> </w:t>
            </w:r>
            <w:r w:rsidRPr="00856F8A">
              <w:t>eller</w:t>
            </w:r>
            <w:r>
              <w:t xml:space="preserve"> </w:t>
            </w:r>
            <w:r w:rsidRPr="00856F8A">
              <w:t>en ansökan om till</w:t>
            </w:r>
            <w:r>
              <w:softHyphen/>
            </w:r>
            <w:r w:rsidRPr="00856F8A">
              <w:t>stånd att ut</w:t>
            </w:r>
            <w:r>
              <w:softHyphen/>
            </w:r>
            <w:r w:rsidRPr="00856F8A">
              <w:t>föra en klinisk läke</w:t>
            </w:r>
            <w:r>
              <w:softHyphen/>
            </w:r>
            <w:r w:rsidRPr="00856F8A">
              <w:t>medels</w:t>
            </w:r>
            <w:r>
              <w:softHyphen/>
            </w:r>
            <w:r w:rsidRPr="00856F8A">
              <w:t>pröv</w:t>
            </w:r>
            <w:r>
              <w:softHyphen/>
            </w:r>
            <w:r w:rsidRPr="00856F8A">
              <w:t>ning</w:t>
            </w:r>
            <w:r>
              <w:t>,</w:t>
            </w:r>
            <w:r w:rsidRPr="00856F8A">
              <w:t xml:space="preserve"> blir sekre</w:t>
            </w:r>
            <w:r w:rsidRPr="00856F8A">
              <w:softHyphen/>
              <w:t>tess</w:t>
            </w:r>
            <w:r>
              <w:softHyphen/>
            </w:r>
            <w:r w:rsidRPr="00856F8A">
              <w:t>bestämmels</w:t>
            </w:r>
            <w:r w:rsidRPr="00856F8A">
              <w:softHyphen/>
              <w:t>en til</w:t>
            </w:r>
            <w:r w:rsidRPr="000B7140">
              <w:t>lämp</w:t>
            </w:r>
            <w:r>
              <w:softHyphen/>
            </w:r>
            <w:r w:rsidRPr="000B7140">
              <w:t>lig på upp</w:t>
            </w:r>
            <w:r>
              <w:softHyphen/>
            </w:r>
            <w:r w:rsidRPr="000B7140">
              <w:t>giften även hos den mot</w:t>
            </w:r>
            <w:r w:rsidRPr="000B7140">
              <w:softHyphen/>
              <w:t>tag</w:t>
            </w:r>
            <w:r w:rsidRPr="000B7140">
              <w:softHyphen/>
              <w:t>ande myndig</w:t>
            </w:r>
            <w:r>
              <w:softHyphen/>
            </w:r>
            <w:r w:rsidRPr="000B7140">
              <w:t>heten.</w:t>
            </w:r>
          </w:p>
        </w:tc>
        <w:tc>
          <w:tcPr>
            <w:tcW w:w="2500" w:type="pct"/>
            <w:shd w:val="clear" w:color="auto" w:fill="auto"/>
            <w:tcMar>
              <w:right w:w="0" w:type="dxa"/>
            </w:tcMar>
          </w:tcPr>
          <w:p w14:paraId="2535FA31" w14:textId="77777777" w:rsidR="008539B5" w:rsidRDefault="008539B5" w:rsidP="008539B5">
            <w:pPr>
              <w:pStyle w:val="Brdtextmedindrag"/>
              <w:ind w:firstLine="0"/>
            </w:pPr>
            <w:bookmarkStart w:id="1099" w:name="_Hlk25314465"/>
            <w:r w:rsidRPr="000B7140">
              <w:t xml:space="preserve">Får en myndighet en uppgift som är sekretessreglerad i 3 § </w:t>
            </w:r>
            <w:r w:rsidRPr="0084074B">
              <w:t xml:space="preserve">första och andra styckena </w:t>
            </w:r>
            <w:r w:rsidRPr="000B7140">
              <w:t>från Etik</w:t>
            </w:r>
            <w:r>
              <w:softHyphen/>
            </w:r>
            <w:r w:rsidRPr="000B7140">
              <w:t>pröv</w:t>
            </w:r>
            <w:r>
              <w:softHyphen/>
            </w:r>
            <w:r w:rsidRPr="000B7140">
              <w:t>nings</w:t>
            </w:r>
            <w:r>
              <w:softHyphen/>
            </w:r>
            <w:r w:rsidRPr="000B7140">
              <w:t>myndig</w:t>
            </w:r>
            <w:r>
              <w:softHyphen/>
            </w:r>
            <w:r w:rsidRPr="000B7140">
              <w:t>heten för att bistå i den etiska gransk</w:t>
            </w:r>
            <w:r>
              <w:softHyphen/>
            </w:r>
            <w:r w:rsidRPr="000B7140">
              <w:t>ningen av en</w:t>
            </w:r>
            <w:r>
              <w:t xml:space="preserve"> </w:t>
            </w:r>
            <w:r w:rsidRPr="000B7140">
              <w:t xml:space="preserve">ansökan </w:t>
            </w:r>
            <w:r w:rsidRPr="00A72385">
              <w:t>eller</w:t>
            </w:r>
            <w:r w:rsidRPr="0041231C">
              <w:t xml:space="preserve"> en</w:t>
            </w:r>
            <w:r>
              <w:rPr>
                <w:i/>
              </w:rPr>
              <w:t xml:space="preserve"> </w:t>
            </w:r>
            <w:r w:rsidRPr="00A72385">
              <w:t>anmäl</w:t>
            </w:r>
            <w:r>
              <w:softHyphen/>
            </w:r>
            <w:r w:rsidRPr="00A72385">
              <w:t>an om att genomföra en klinisk pröv</w:t>
            </w:r>
            <w:r>
              <w:softHyphen/>
            </w:r>
            <w:r w:rsidRPr="00A72385">
              <w:t>ning</w:t>
            </w:r>
            <w:r>
              <w:t xml:space="preserve"> </w:t>
            </w:r>
            <w:r w:rsidRPr="0041231C">
              <w:rPr>
                <w:i/>
              </w:rPr>
              <w:t xml:space="preserve">eller </w:t>
            </w:r>
            <w:r>
              <w:rPr>
                <w:i/>
              </w:rPr>
              <w:t xml:space="preserve">en </w:t>
            </w:r>
            <w:r w:rsidRPr="0041231C">
              <w:rPr>
                <w:i/>
              </w:rPr>
              <w:t>prestanda</w:t>
            </w:r>
            <w:r>
              <w:rPr>
                <w:i/>
              </w:rPr>
              <w:softHyphen/>
            </w:r>
            <w:r w:rsidRPr="0041231C">
              <w:rPr>
                <w:i/>
              </w:rPr>
              <w:t>studie</w:t>
            </w:r>
            <w:r w:rsidRPr="00856F8A">
              <w:t>, eller en ansökan om tillstånd att ut</w:t>
            </w:r>
            <w:r>
              <w:softHyphen/>
            </w:r>
            <w:r w:rsidRPr="00856F8A">
              <w:t>föra en klinisk läke</w:t>
            </w:r>
            <w:r w:rsidRPr="00856F8A">
              <w:softHyphen/>
              <w:t>medels</w:t>
            </w:r>
            <w:r>
              <w:softHyphen/>
            </w:r>
            <w:r w:rsidRPr="00856F8A">
              <w:t>pröv</w:t>
            </w:r>
            <w:r>
              <w:softHyphen/>
            </w:r>
            <w:r w:rsidRPr="00856F8A">
              <w:t>ning</w:t>
            </w:r>
            <w:r>
              <w:t>,</w:t>
            </w:r>
            <w:r w:rsidRPr="000B7140">
              <w:t xml:space="preserve"> blir sekretess</w:t>
            </w:r>
            <w:r w:rsidRPr="000B7140">
              <w:softHyphen/>
              <w:t>bestämmelsen</w:t>
            </w:r>
            <w:r>
              <w:t xml:space="preserve"> t</w:t>
            </w:r>
            <w:r w:rsidRPr="000B7140">
              <w:t>illämp</w:t>
            </w:r>
            <w:r>
              <w:softHyphen/>
            </w:r>
            <w:r w:rsidRPr="000B7140">
              <w:t>lig på uppgiften även hos den mot</w:t>
            </w:r>
            <w:r>
              <w:softHyphen/>
            </w:r>
            <w:r w:rsidRPr="000B7140">
              <w:t>tag</w:t>
            </w:r>
            <w:r w:rsidRPr="000B7140">
              <w:softHyphen/>
              <w:t>ande myndigheten.</w:t>
            </w:r>
            <w:bookmarkEnd w:id="1099"/>
          </w:p>
        </w:tc>
      </w:tr>
    </w:tbl>
    <w:p w14:paraId="04226561" w14:textId="77777777" w:rsidR="008539B5" w:rsidRDefault="008539B5" w:rsidP="008539B5">
      <w:pPr>
        <w:pStyle w:val="Slutstreck"/>
        <w:spacing w:after="0"/>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090EBC40" w14:textId="77777777" w:rsidTr="008539B5">
        <w:tc>
          <w:tcPr>
            <w:tcW w:w="2500" w:type="pct"/>
            <w:shd w:val="clear" w:color="auto" w:fill="auto"/>
            <w:tcMar>
              <w:left w:w="0" w:type="dxa"/>
            </w:tcMar>
          </w:tcPr>
          <w:p w14:paraId="3697F369" w14:textId="77777777" w:rsidR="008539B5" w:rsidRPr="005B0E77" w:rsidRDefault="008539B5" w:rsidP="008539B5">
            <w:pPr>
              <w:pStyle w:val="Brdtext"/>
              <w:keepNext/>
              <w:rPr>
                <w:i/>
              </w:rPr>
            </w:pPr>
            <w:r>
              <w:rPr>
                <w:i/>
              </w:rPr>
              <w:t>L</w:t>
            </w:r>
            <w:r w:rsidRPr="005B0E77">
              <w:rPr>
                <w:i/>
              </w:rPr>
              <w:t>ydelse</w:t>
            </w:r>
            <w:r>
              <w:rPr>
                <w:i/>
              </w:rPr>
              <w:t xml:space="preserve"> enligt avsnitt 2.17</w:t>
            </w:r>
          </w:p>
        </w:tc>
        <w:tc>
          <w:tcPr>
            <w:tcW w:w="2500" w:type="pct"/>
            <w:shd w:val="clear" w:color="auto" w:fill="auto"/>
            <w:tcMar>
              <w:right w:w="0" w:type="dxa"/>
            </w:tcMar>
          </w:tcPr>
          <w:p w14:paraId="7E61CD52" w14:textId="77777777" w:rsidR="008539B5" w:rsidRPr="005B0E77" w:rsidRDefault="008539B5" w:rsidP="008539B5">
            <w:pPr>
              <w:pStyle w:val="Brdtext"/>
              <w:keepNext/>
              <w:rPr>
                <w:i/>
              </w:rPr>
            </w:pPr>
            <w:r w:rsidRPr="005B0E77">
              <w:rPr>
                <w:i/>
              </w:rPr>
              <w:t>Föreslagen lydelse</w:t>
            </w:r>
          </w:p>
        </w:tc>
      </w:tr>
    </w:tbl>
    <w:p w14:paraId="1558A7AA" w14:textId="77777777" w:rsidR="008539B5" w:rsidRDefault="008539B5" w:rsidP="008539B5">
      <w:pPr>
        <w:pStyle w:val="Rubrik3utannumrering"/>
        <w:spacing w:before="240" w:after="0"/>
        <w:jc w:val="center"/>
      </w:pPr>
      <w:r>
        <w:t>30 kap.</w:t>
      </w:r>
    </w:p>
    <w:p w14:paraId="0524D205" w14:textId="77777777" w:rsidR="008539B5" w:rsidRPr="003C52BE" w:rsidRDefault="008539B5" w:rsidP="008539B5">
      <w:pPr>
        <w:pStyle w:val="Brdtext"/>
        <w:keepNext/>
        <w:jc w:val="center"/>
        <w:rPr>
          <w:b/>
          <w:bCs/>
        </w:rPr>
      </w:pPr>
      <w:r w:rsidRPr="003C52BE">
        <w:rPr>
          <w:b/>
          <w:bCs/>
        </w:rPr>
        <w:t>25 c §</w:t>
      </w:r>
      <w:r w:rsidRPr="00544DDE">
        <w:rPr>
          <w:rStyle w:val="Fotnotsreferens"/>
        </w:rPr>
        <w:footnoteReference w:id="55"/>
      </w:r>
    </w:p>
    <w:tbl>
      <w:tblPr>
        <w:tblW w:w="5000" w:type="pct"/>
        <w:tblCellMar>
          <w:left w:w="125" w:type="dxa"/>
          <w:right w:w="125" w:type="dxa"/>
        </w:tblCellMar>
        <w:tblLook w:val="0000" w:firstRow="0" w:lastRow="0" w:firstColumn="0" w:lastColumn="0" w:noHBand="0" w:noVBand="0"/>
      </w:tblPr>
      <w:tblGrid>
        <w:gridCol w:w="2948"/>
        <w:gridCol w:w="2949"/>
      </w:tblGrid>
      <w:tr w:rsidR="008539B5" w14:paraId="308A5418" w14:textId="77777777" w:rsidTr="008539B5">
        <w:tc>
          <w:tcPr>
            <w:tcW w:w="2500" w:type="pct"/>
            <w:shd w:val="clear" w:color="auto" w:fill="auto"/>
            <w:tcMar>
              <w:left w:w="0" w:type="dxa"/>
            </w:tcMar>
          </w:tcPr>
          <w:p w14:paraId="7099B233" w14:textId="77777777" w:rsidR="008539B5" w:rsidRPr="003C52BE" w:rsidRDefault="008539B5" w:rsidP="008539B5">
            <w:pPr>
              <w:pStyle w:val="Brdtextmedindrag"/>
              <w:keepNext/>
              <w:ind w:firstLine="0"/>
              <w:rPr>
                <w:iCs/>
              </w:rPr>
            </w:pPr>
            <w:r w:rsidRPr="003C52BE">
              <w:rPr>
                <w:iCs/>
              </w:rPr>
              <w:t>Sekretessen enligt 23 § hindrar inte att en uppgift lämnas ut till en bio</w:t>
            </w:r>
            <w:r w:rsidRPr="003C52BE">
              <w:rPr>
                <w:iCs/>
              </w:rPr>
              <w:softHyphen/>
              <w:t>bank som inrättats i enskild verk</w:t>
            </w:r>
            <w:r w:rsidRPr="003C52BE">
              <w:rPr>
                <w:iCs/>
              </w:rPr>
              <w:softHyphen/>
              <w:t>sam</w:t>
            </w:r>
            <w:r w:rsidRPr="003C52BE">
              <w:rPr>
                <w:iCs/>
              </w:rPr>
              <w:softHyphen/>
              <w:t>het i enlighet med vad som föreskrivs i förordningen (</w:t>
            </w:r>
            <w:r>
              <w:rPr>
                <w:iCs/>
              </w:rPr>
              <w:t>2021</w:t>
            </w:r>
            <w:r w:rsidRPr="003C52BE">
              <w:rPr>
                <w:iCs/>
              </w:rPr>
              <w:t>:000) med kom</w:t>
            </w:r>
            <w:r w:rsidRPr="003C52BE">
              <w:rPr>
                <w:iCs/>
              </w:rPr>
              <w:softHyphen/>
              <w:t>plett</w:t>
            </w:r>
            <w:r w:rsidRPr="003C52BE">
              <w:rPr>
                <w:iCs/>
              </w:rPr>
              <w:softHyphen/>
              <w:t xml:space="preserve">erande bestämmelser till EU:s </w:t>
            </w:r>
            <w:r w:rsidRPr="003C52BE">
              <w:rPr>
                <w:i/>
              </w:rPr>
              <w:t>för</w:t>
            </w:r>
            <w:r w:rsidRPr="003C52BE">
              <w:rPr>
                <w:i/>
              </w:rPr>
              <w:softHyphen/>
              <w:t>ord</w:t>
            </w:r>
            <w:r w:rsidRPr="003C52BE">
              <w:rPr>
                <w:i/>
              </w:rPr>
              <w:softHyphen/>
              <w:t>ning</w:t>
            </w:r>
            <w:r w:rsidRPr="003C52BE">
              <w:rPr>
                <w:iCs/>
              </w:rPr>
              <w:t xml:space="preserve"> om medicintekniska pro</w:t>
            </w:r>
            <w:r w:rsidRPr="003C52BE">
              <w:rPr>
                <w:iCs/>
              </w:rPr>
              <w:softHyphen/>
              <w:t>dukter.</w:t>
            </w:r>
          </w:p>
        </w:tc>
        <w:tc>
          <w:tcPr>
            <w:tcW w:w="2500" w:type="pct"/>
            <w:shd w:val="clear" w:color="auto" w:fill="auto"/>
            <w:tcMar>
              <w:right w:w="0" w:type="dxa"/>
            </w:tcMar>
          </w:tcPr>
          <w:p w14:paraId="53564B0F" w14:textId="77777777" w:rsidR="008539B5" w:rsidRPr="003C52BE" w:rsidRDefault="008539B5" w:rsidP="008539B5">
            <w:pPr>
              <w:pStyle w:val="Brdtextmedindrag"/>
              <w:keepNext/>
              <w:ind w:firstLine="0"/>
              <w:rPr>
                <w:iCs/>
              </w:rPr>
            </w:pPr>
            <w:bookmarkStart w:id="1100" w:name="_Hlk54617433"/>
            <w:r w:rsidRPr="003C52BE">
              <w:rPr>
                <w:iCs/>
              </w:rPr>
              <w:t>Sekretessen enligt 23 § hindrar inte att en uppgift lämnas ut till en bio</w:t>
            </w:r>
            <w:r w:rsidRPr="003C52BE">
              <w:rPr>
                <w:iCs/>
              </w:rPr>
              <w:softHyphen/>
              <w:t>bank som inrättats i enskild verk</w:t>
            </w:r>
            <w:r w:rsidRPr="003C52BE">
              <w:rPr>
                <w:iCs/>
              </w:rPr>
              <w:softHyphen/>
              <w:t>sam</w:t>
            </w:r>
            <w:r w:rsidRPr="003C52BE">
              <w:rPr>
                <w:iCs/>
              </w:rPr>
              <w:softHyphen/>
              <w:t>het i enlighet med vad som föreskrivs i förordningen (2021:000) med kom</w:t>
            </w:r>
            <w:r w:rsidRPr="003C52BE">
              <w:rPr>
                <w:iCs/>
              </w:rPr>
              <w:softHyphen/>
              <w:t>plett</w:t>
            </w:r>
            <w:r w:rsidRPr="003C52BE">
              <w:rPr>
                <w:iCs/>
              </w:rPr>
              <w:softHyphen/>
              <w:t xml:space="preserve">erande bestämmelser till EU:s </w:t>
            </w:r>
            <w:r w:rsidRPr="003C52BE">
              <w:rPr>
                <w:i/>
              </w:rPr>
              <w:t>för</w:t>
            </w:r>
            <w:r w:rsidRPr="003C52BE">
              <w:rPr>
                <w:i/>
              </w:rPr>
              <w:softHyphen/>
              <w:t>ord</w:t>
            </w:r>
            <w:r w:rsidRPr="003C52BE">
              <w:rPr>
                <w:i/>
              </w:rPr>
              <w:softHyphen/>
              <w:t>ningar</w:t>
            </w:r>
            <w:r w:rsidRPr="003C52BE">
              <w:rPr>
                <w:iCs/>
              </w:rPr>
              <w:t xml:space="preserve"> om medicintekniska pro</w:t>
            </w:r>
            <w:r w:rsidRPr="003C52BE">
              <w:rPr>
                <w:iCs/>
              </w:rPr>
              <w:softHyphen/>
              <w:t>dukter.</w:t>
            </w:r>
            <w:bookmarkEnd w:id="1100"/>
          </w:p>
        </w:tc>
      </w:tr>
    </w:tbl>
    <w:p w14:paraId="45C8E7CC" w14:textId="77777777" w:rsidR="008539B5" w:rsidRDefault="008539B5" w:rsidP="008539B5">
      <w:pPr>
        <w:pStyle w:val="Slutstreck"/>
      </w:pPr>
      <w:r w:rsidRPr="00660EEA">
        <w:t>                      </w:t>
      </w:r>
    </w:p>
    <w:p w14:paraId="47715719" w14:textId="77777777" w:rsidR="008539B5" w:rsidRDefault="008539B5" w:rsidP="008539B5">
      <w:pPr>
        <w:pStyle w:val="Brdtextmedindrag"/>
      </w:pPr>
      <w:r>
        <w:t>Denna lag träder i kraft den 26 maj 2022.</w:t>
      </w:r>
    </w:p>
    <w:p w14:paraId="622739B0" w14:textId="77777777" w:rsidR="008539B5" w:rsidRDefault="008539B5" w:rsidP="008539B5">
      <w:pPr>
        <w:pStyle w:val="Brdtextmedindrag"/>
      </w:pPr>
    </w:p>
    <w:p w14:paraId="15DD0C73" w14:textId="77777777" w:rsidR="008539B5" w:rsidRDefault="008539B5" w:rsidP="008539B5">
      <w:pPr>
        <w:pStyle w:val="Brdtextmedindrag"/>
      </w:pPr>
    </w:p>
    <w:p w14:paraId="3AF9BED3" w14:textId="77777777" w:rsidR="008539B5" w:rsidRDefault="008539B5" w:rsidP="008539B5">
      <w:pPr>
        <w:spacing w:line="0" w:lineRule="auto"/>
        <w:rPr>
          <w:rFonts w:ascii="OrigGarmnd BT" w:hAnsi="OrigGarmnd BT"/>
        </w:rPr>
      </w:pPr>
    </w:p>
    <w:p w14:paraId="5B517CCC" w14:textId="77777777" w:rsidR="008539B5" w:rsidRDefault="008539B5" w:rsidP="008539B5">
      <w:pPr>
        <w:pStyle w:val="Rubrik2"/>
        <w:spacing w:before="0"/>
        <w:sectPr w:rsidR="008539B5" w:rsidSect="008539B5">
          <w:headerReference w:type="even" r:id="rId554"/>
          <w:headerReference w:type="default" r:id="rId555"/>
          <w:footerReference w:type="even" r:id="rId556"/>
          <w:footerReference w:type="default" r:id="rId557"/>
          <w:footerReference w:type="first" r:id="rId558"/>
          <w:footnotePr>
            <w:numRestart w:val="eachSect"/>
          </w:footnotePr>
          <w:pgSz w:w="9356" w:h="13721" w:code="9"/>
          <w:pgMar w:top="794" w:right="2438" w:bottom="1191" w:left="1021" w:header="0" w:footer="709" w:gutter="0"/>
          <w:cols w:space="708"/>
          <w:docGrid w:linePitch="360"/>
        </w:sectPr>
      </w:pPr>
      <w:bookmarkStart w:id="1101" w:name="_Toc65132621"/>
      <w:bookmarkStart w:id="1102" w:name="_Hlk21082850"/>
    </w:p>
    <w:p w14:paraId="1A1A6DC9" w14:textId="70D7EB35" w:rsidR="008539B5" w:rsidRPr="0047042D" w:rsidRDefault="008539B5" w:rsidP="008539B5">
      <w:pPr>
        <w:pStyle w:val="Rubrik2utannumrering"/>
        <w:spacing w:before="0"/>
      </w:pPr>
      <w:r>
        <w:t>1.20</w:t>
      </w:r>
      <w:r>
        <w:tab/>
      </w:r>
      <w:r w:rsidRPr="0047042D">
        <w:t>Förslag till lag om ändring i lagen (2011:791) om ackreditering och teknisk kontroll</w:t>
      </w:r>
      <w:bookmarkEnd w:id="1101"/>
    </w:p>
    <w:bookmarkEnd w:id="1102"/>
    <w:p w14:paraId="02F2764A" w14:textId="77777777" w:rsidR="008539B5" w:rsidRDefault="008539B5" w:rsidP="008539B5">
      <w:pPr>
        <w:pStyle w:val="Brdtextmedindrag"/>
        <w:ind w:firstLine="0"/>
      </w:pPr>
      <w:r w:rsidRPr="00DB6CED">
        <w:t xml:space="preserve">Härigenom föreskrivs att </w:t>
      </w:r>
      <w:bookmarkStart w:id="1103" w:name="_Hlk19711023"/>
      <w:r>
        <w:t xml:space="preserve">9 a § </w:t>
      </w:r>
      <w:bookmarkStart w:id="1104" w:name="_Hlk8047681"/>
      <w:r w:rsidRPr="00DB6CED">
        <w:t xml:space="preserve">lagen (2011:791) om ackreditering </w:t>
      </w:r>
      <w:bookmarkStart w:id="1105" w:name="_Hlk19711031"/>
      <w:bookmarkEnd w:id="1103"/>
      <w:r w:rsidRPr="00DB6CED">
        <w:t>och teknisk kontroll</w:t>
      </w:r>
      <w:bookmarkEnd w:id="1104"/>
      <w:r w:rsidRPr="00DB6CED">
        <w:t xml:space="preserve"> </w:t>
      </w:r>
      <w:bookmarkEnd w:id="1105"/>
      <w:r w:rsidRPr="00DB6CED">
        <w:t xml:space="preserve">ska </w:t>
      </w:r>
      <w:r>
        <w:t xml:space="preserve">ha </w:t>
      </w:r>
      <w:r w:rsidRPr="00DB6CED">
        <w:t>följande lydelse.</w:t>
      </w:r>
    </w:p>
    <w:p w14:paraId="2AB0A630"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66C9C7D0" w14:textId="77777777" w:rsidTr="008539B5">
        <w:tc>
          <w:tcPr>
            <w:tcW w:w="2500" w:type="pct"/>
            <w:shd w:val="clear" w:color="auto" w:fill="auto"/>
            <w:tcMar>
              <w:left w:w="0" w:type="dxa"/>
            </w:tcMar>
          </w:tcPr>
          <w:p w14:paraId="55E446D8"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317EC148" w14:textId="77777777" w:rsidR="008539B5" w:rsidRPr="0049408E" w:rsidRDefault="008539B5" w:rsidP="008539B5">
            <w:pPr>
              <w:pStyle w:val="Brdtext"/>
              <w:rPr>
                <w:i/>
              </w:rPr>
            </w:pPr>
            <w:r w:rsidRPr="0049408E">
              <w:rPr>
                <w:i/>
              </w:rPr>
              <w:t>Föreslagen lydelse</w:t>
            </w:r>
          </w:p>
        </w:tc>
      </w:tr>
    </w:tbl>
    <w:p w14:paraId="66035C8A" w14:textId="77777777" w:rsidR="008539B5" w:rsidRDefault="008539B5" w:rsidP="008539B5">
      <w:pPr>
        <w:pStyle w:val="Brdtext"/>
        <w:jc w:val="center"/>
        <w:rPr>
          <w:b/>
        </w:rPr>
      </w:pPr>
    </w:p>
    <w:p w14:paraId="2A01FC24" w14:textId="77777777" w:rsidR="008539B5" w:rsidRPr="005D45BD" w:rsidRDefault="008539B5" w:rsidP="008539B5">
      <w:pPr>
        <w:pStyle w:val="Brdtext"/>
        <w:jc w:val="center"/>
        <w:rPr>
          <w:b/>
        </w:rPr>
      </w:pPr>
      <w:r w:rsidRPr="005D45BD">
        <w:rPr>
          <w:b/>
        </w:rPr>
        <w:t>9 a</w:t>
      </w:r>
      <w:r>
        <w:rPr>
          <w:b/>
        </w:rPr>
        <w:t> </w:t>
      </w:r>
      <w:r w:rsidRPr="005D45BD">
        <w:rPr>
          <w:b/>
        </w:rPr>
        <w:t>§</w:t>
      </w:r>
      <w:r w:rsidRPr="00D16251">
        <w:rPr>
          <w:rStyle w:val="Fotnotsreferens"/>
        </w:rPr>
        <w:footnoteReference w:id="56"/>
      </w:r>
    </w:p>
    <w:tbl>
      <w:tblPr>
        <w:tblW w:w="5000" w:type="pct"/>
        <w:tblLook w:val="0000" w:firstRow="0" w:lastRow="0" w:firstColumn="0" w:lastColumn="0" w:noHBand="0" w:noVBand="0"/>
      </w:tblPr>
      <w:tblGrid>
        <w:gridCol w:w="2948"/>
        <w:gridCol w:w="2949"/>
      </w:tblGrid>
      <w:tr w:rsidR="008539B5" w14:paraId="588AAD90" w14:textId="77777777" w:rsidTr="008539B5">
        <w:tc>
          <w:tcPr>
            <w:tcW w:w="2500" w:type="pct"/>
            <w:shd w:val="clear" w:color="auto" w:fill="auto"/>
            <w:tcMar>
              <w:left w:w="0" w:type="dxa"/>
            </w:tcMar>
          </w:tcPr>
          <w:p w14:paraId="2932BB09" w14:textId="77777777" w:rsidR="008539B5" w:rsidRDefault="008539B5" w:rsidP="008539B5">
            <w:pPr>
              <w:pStyle w:val="Brdtextmedindrag"/>
              <w:ind w:firstLine="0"/>
            </w:pPr>
            <w:r w:rsidRPr="00132611">
              <w:t>Bestämmelserna</w:t>
            </w:r>
            <w:r>
              <w:t xml:space="preserve"> i 7–9 </w:t>
            </w:r>
            <w:r w:rsidRPr="003F5E25">
              <w:t>§§ gäller inte organ för bedömning av över</w:t>
            </w:r>
            <w:r>
              <w:softHyphen/>
            </w:r>
            <w:r w:rsidRPr="003F5E25">
              <w:t>ens</w:t>
            </w:r>
            <w:r>
              <w:softHyphen/>
            </w:r>
            <w:r w:rsidRPr="003F5E25">
              <w:t>stäm</w:t>
            </w:r>
            <w:r>
              <w:softHyphen/>
            </w:r>
            <w:r w:rsidRPr="003F5E25">
              <w:t>melse som utses och anmäls enligt Europa</w:t>
            </w:r>
            <w:r>
              <w:softHyphen/>
            </w:r>
            <w:r w:rsidRPr="003F5E25">
              <w:t>parla</w:t>
            </w:r>
            <w:r>
              <w:softHyphen/>
            </w:r>
            <w:r w:rsidRPr="003F5E25">
              <w:t>ment</w:t>
            </w:r>
            <w:r>
              <w:softHyphen/>
            </w:r>
            <w:r w:rsidRPr="003F5E25">
              <w:t>ets och rådets för</w:t>
            </w:r>
            <w:r>
              <w:softHyphen/>
            </w:r>
            <w:r w:rsidRPr="003F5E25">
              <w:t>ordning (EU) 2017/745 av den 5 april 2017 om medi</w:t>
            </w:r>
            <w:r>
              <w:softHyphen/>
            </w:r>
            <w:r w:rsidRPr="003F5E25">
              <w:t>cin</w:t>
            </w:r>
            <w:r>
              <w:softHyphen/>
            </w:r>
            <w:r w:rsidRPr="003F5E25">
              <w:t>tekniska pro</w:t>
            </w:r>
            <w:r>
              <w:softHyphen/>
            </w:r>
            <w:r w:rsidRPr="003F5E25">
              <w:t>dukt</w:t>
            </w:r>
            <w:r>
              <w:softHyphen/>
            </w:r>
            <w:r w:rsidRPr="003F5E25">
              <w:t>er, om ändring av direktiv 2001/83/EG, för</w:t>
            </w:r>
            <w:r>
              <w:softHyphen/>
            </w:r>
            <w:r w:rsidRPr="003F5E25">
              <w:t>ord</w:t>
            </w:r>
            <w:r>
              <w:softHyphen/>
            </w:r>
            <w:r w:rsidRPr="003F5E25">
              <w:t>ning (EG) nr 178/2002 och förordning (EG) nr 1223/2009 och om upp</w:t>
            </w:r>
            <w:r>
              <w:softHyphen/>
            </w:r>
            <w:r w:rsidRPr="003F5E25">
              <w:t>hävande av rådets direktiv 90/385/EEG och 93/42/EEG och Europaparlamentets och råd</w:t>
            </w:r>
            <w:r>
              <w:softHyphen/>
            </w:r>
            <w:r w:rsidRPr="003F5E25">
              <w:t>ets för</w:t>
            </w:r>
            <w:r>
              <w:softHyphen/>
            </w:r>
            <w:r w:rsidRPr="003F5E25">
              <w:t>ordning (EU) 2017/746 av den 5 april 2017 om med</w:t>
            </w:r>
            <w:r>
              <w:softHyphen/>
            </w:r>
            <w:r w:rsidRPr="003F5E25">
              <w:t>i</w:t>
            </w:r>
            <w:r>
              <w:softHyphen/>
            </w:r>
            <w:r w:rsidRPr="003F5E25">
              <w:t>cintekniska produkter för in vitro-dia</w:t>
            </w:r>
            <w:r>
              <w:softHyphen/>
            </w:r>
            <w:r w:rsidRPr="003F5E25">
              <w:t>gnos</w:t>
            </w:r>
            <w:r>
              <w:softHyphen/>
            </w:r>
            <w:r w:rsidRPr="003F5E25">
              <w:t>tik och om upp</w:t>
            </w:r>
            <w:r>
              <w:softHyphen/>
            </w:r>
            <w:r w:rsidRPr="003F5E25">
              <w:t>häv</w:t>
            </w:r>
            <w:r>
              <w:softHyphen/>
            </w:r>
            <w:r w:rsidRPr="003F5E25">
              <w:t>ande av direktiv 98/79/EG och komm</w:t>
            </w:r>
            <w:r>
              <w:softHyphen/>
            </w:r>
            <w:r w:rsidRPr="003F5E25">
              <w:t>is</w:t>
            </w:r>
            <w:r>
              <w:softHyphen/>
            </w:r>
            <w:r w:rsidRPr="003F5E25">
              <w:t>sionens beslut 2010/227/EU.</w:t>
            </w:r>
            <w:r>
              <w:t xml:space="preserve"> </w:t>
            </w:r>
          </w:p>
        </w:tc>
        <w:tc>
          <w:tcPr>
            <w:tcW w:w="2500" w:type="pct"/>
            <w:shd w:val="clear" w:color="auto" w:fill="auto"/>
            <w:tcMar>
              <w:right w:w="0" w:type="dxa"/>
            </w:tcMar>
          </w:tcPr>
          <w:p w14:paraId="1A3E0676" w14:textId="77777777" w:rsidR="008539B5" w:rsidRDefault="008539B5" w:rsidP="008539B5">
            <w:pPr>
              <w:pStyle w:val="Brdtextmedindrag"/>
              <w:ind w:firstLine="0"/>
            </w:pPr>
            <w:r w:rsidRPr="00132611">
              <w:t>Bestämmelserna</w:t>
            </w:r>
            <w:r>
              <w:t xml:space="preserve"> i 7–9 </w:t>
            </w:r>
            <w:r w:rsidRPr="003F5E25">
              <w:t>§§ gäller inte organ för bedömning av över</w:t>
            </w:r>
            <w:r>
              <w:softHyphen/>
            </w:r>
            <w:r w:rsidRPr="003F5E25">
              <w:t>ens</w:t>
            </w:r>
            <w:r>
              <w:softHyphen/>
            </w:r>
            <w:r w:rsidRPr="003F5E25">
              <w:t>stäm</w:t>
            </w:r>
            <w:r>
              <w:softHyphen/>
            </w:r>
            <w:r w:rsidRPr="003F5E25">
              <w:t>melse som utses och anmäls enligt Europaparla</w:t>
            </w:r>
            <w:r>
              <w:softHyphen/>
            </w:r>
            <w:r w:rsidRPr="003F5E25">
              <w:t>ment</w:t>
            </w:r>
            <w:r>
              <w:softHyphen/>
            </w:r>
            <w:r w:rsidRPr="003F5E25">
              <w:t>ets och rådets för</w:t>
            </w:r>
            <w:r>
              <w:softHyphen/>
            </w:r>
            <w:r w:rsidRPr="003F5E25">
              <w:t>ordning (EU) 2017/745 av den 5 april 2017 om medi</w:t>
            </w:r>
            <w:r>
              <w:softHyphen/>
            </w:r>
            <w:r w:rsidRPr="003F5E25">
              <w:t>cin</w:t>
            </w:r>
            <w:r>
              <w:softHyphen/>
            </w:r>
            <w:r w:rsidRPr="003F5E25">
              <w:t>tekniska pro</w:t>
            </w:r>
            <w:r>
              <w:softHyphen/>
            </w:r>
            <w:r w:rsidRPr="003F5E25">
              <w:t>dukt</w:t>
            </w:r>
            <w:r>
              <w:softHyphen/>
            </w:r>
            <w:r w:rsidRPr="003F5E25">
              <w:t>er, om ändring av direktiv 2001/83/EG, för</w:t>
            </w:r>
            <w:r>
              <w:softHyphen/>
            </w:r>
            <w:r w:rsidRPr="003F5E25">
              <w:t>ord</w:t>
            </w:r>
            <w:r>
              <w:softHyphen/>
            </w:r>
            <w:r w:rsidRPr="003F5E25">
              <w:t>ning (EG) nr 178/2002 och förordning (EG) nr 1223/2009 och om upp</w:t>
            </w:r>
            <w:r>
              <w:softHyphen/>
            </w:r>
            <w:r w:rsidRPr="003F5E25">
              <w:t>hävande av rådets direktiv 90/385/EEG och 93/42/EEG och Europaparlamentets och råd</w:t>
            </w:r>
            <w:r>
              <w:softHyphen/>
            </w:r>
            <w:r w:rsidRPr="003F5E25">
              <w:t>ets för</w:t>
            </w:r>
            <w:r>
              <w:softHyphen/>
            </w:r>
            <w:r w:rsidRPr="003F5E25">
              <w:t>ordning (EU) 2017/746 av den 5 april 2017 om med</w:t>
            </w:r>
            <w:r>
              <w:softHyphen/>
            </w:r>
            <w:r w:rsidRPr="003F5E25">
              <w:t>icintekniska produkter för in vitro-dia</w:t>
            </w:r>
            <w:r>
              <w:softHyphen/>
            </w:r>
            <w:r w:rsidRPr="003F5E25">
              <w:t>gnos</w:t>
            </w:r>
            <w:r>
              <w:softHyphen/>
            </w:r>
            <w:r w:rsidRPr="003F5E25">
              <w:t>tik och om upp</w:t>
            </w:r>
            <w:r>
              <w:softHyphen/>
            </w:r>
            <w:r w:rsidRPr="003F5E25">
              <w:t>häv</w:t>
            </w:r>
            <w:r>
              <w:softHyphen/>
            </w:r>
            <w:r w:rsidRPr="003F5E25">
              <w:t>ande av direktiv 98/79/EG och komm</w:t>
            </w:r>
            <w:r>
              <w:softHyphen/>
            </w:r>
            <w:r w:rsidRPr="003F5E25">
              <w:t>is</w:t>
            </w:r>
            <w:r>
              <w:softHyphen/>
            </w:r>
            <w:r w:rsidRPr="003F5E25">
              <w:t>sionens beslut 2010/227/EU.</w:t>
            </w:r>
            <w:r>
              <w:t xml:space="preserve"> </w:t>
            </w:r>
            <w:bookmarkStart w:id="1106" w:name="_Hlk19712308"/>
            <w:r w:rsidRPr="00B02212">
              <w:rPr>
                <w:i/>
              </w:rPr>
              <w:t xml:space="preserve">Bestämmelser om </w:t>
            </w:r>
            <w:r>
              <w:rPr>
                <w:i/>
              </w:rPr>
              <w:t xml:space="preserve">dessa organ och myndigheter med ansvar för anmälda organ </w:t>
            </w:r>
            <w:r w:rsidRPr="00B02212">
              <w:rPr>
                <w:i/>
              </w:rPr>
              <w:t>finns i stället i dessa EU-förordningar.</w:t>
            </w:r>
            <w:bookmarkEnd w:id="1106"/>
          </w:p>
        </w:tc>
      </w:tr>
      <w:tr w:rsidR="008539B5" w14:paraId="7070FC65" w14:textId="77777777" w:rsidTr="008539B5">
        <w:tc>
          <w:tcPr>
            <w:tcW w:w="2500" w:type="pct"/>
            <w:shd w:val="clear" w:color="auto" w:fill="auto"/>
            <w:tcMar>
              <w:left w:w="0" w:type="dxa"/>
            </w:tcMar>
          </w:tcPr>
          <w:p w14:paraId="5B315F34" w14:textId="77777777" w:rsidR="008539B5" w:rsidRPr="00B02212" w:rsidRDefault="008539B5" w:rsidP="008539B5">
            <w:pPr>
              <w:pStyle w:val="Brdtextmedindrag"/>
              <w:rPr>
                <w:i/>
              </w:rPr>
            </w:pPr>
            <w:bookmarkStart w:id="1107" w:name="_Hlk19711045"/>
            <w:r w:rsidRPr="00B02212">
              <w:rPr>
                <w:i/>
              </w:rPr>
              <w:t>Bestämmelser om ansvarig myn</w:t>
            </w:r>
            <w:r w:rsidRPr="00B02212">
              <w:rPr>
                <w:i/>
              </w:rPr>
              <w:softHyphen/>
              <w:t>dighet för att utse och an</w:t>
            </w:r>
            <w:r w:rsidRPr="00B02212">
              <w:rPr>
                <w:i/>
              </w:rPr>
              <w:softHyphen/>
              <w:t>mäla org</w:t>
            </w:r>
            <w:r>
              <w:rPr>
                <w:i/>
              </w:rPr>
              <w:softHyphen/>
            </w:r>
            <w:r w:rsidRPr="00B02212">
              <w:rPr>
                <w:i/>
              </w:rPr>
              <w:t>an enligt Europa</w:t>
            </w:r>
            <w:r w:rsidRPr="00B02212">
              <w:rPr>
                <w:i/>
              </w:rPr>
              <w:softHyphen/>
              <w:t>parla</w:t>
            </w:r>
            <w:r w:rsidRPr="00B02212">
              <w:rPr>
                <w:i/>
              </w:rPr>
              <w:softHyphen/>
              <w:t>ment</w:t>
            </w:r>
            <w:r w:rsidRPr="00B02212">
              <w:rPr>
                <w:i/>
              </w:rPr>
              <w:softHyphen/>
              <w:t>ets och rådets för</w:t>
            </w:r>
            <w:r w:rsidRPr="00B02212">
              <w:rPr>
                <w:i/>
              </w:rPr>
              <w:softHyphen/>
              <w:t>ordning (EU) 2017/745 och Europa</w:t>
            </w:r>
            <w:r w:rsidRPr="00B02212">
              <w:rPr>
                <w:i/>
              </w:rPr>
              <w:softHyphen/>
              <w:t>parla</w:t>
            </w:r>
            <w:r w:rsidRPr="00B02212">
              <w:rPr>
                <w:i/>
              </w:rPr>
              <w:softHyphen/>
              <w:t>ment</w:t>
            </w:r>
            <w:r>
              <w:rPr>
                <w:i/>
              </w:rPr>
              <w:softHyphen/>
            </w:r>
            <w:r w:rsidRPr="00B02212">
              <w:rPr>
                <w:i/>
              </w:rPr>
              <w:t>ets och rådets förord</w:t>
            </w:r>
            <w:r w:rsidRPr="00B02212">
              <w:rPr>
                <w:i/>
              </w:rPr>
              <w:softHyphen/>
              <w:t xml:space="preserve">ning (EU) 2017/746 finns i </w:t>
            </w:r>
            <w:bookmarkStart w:id="1108" w:name="_Hlk21083198"/>
            <w:r w:rsidRPr="00B02212">
              <w:rPr>
                <w:i/>
              </w:rPr>
              <w:t>lagen (1993:584) om medicin</w:t>
            </w:r>
            <w:r w:rsidRPr="00B02212">
              <w:rPr>
                <w:i/>
              </w:rPr>
              <w:softHyphen/>
              <w:t>tek</w:t>
            </w:r>
            <w:r w:rsidRPr="00B02212">
              <w:rPr>
                <w:i/>
              </w:rPr>
              <w:softHyphen/>
              <w:t>niska produkter.</w:t>
            </w:r>
            <w:bookmarkEnd w:id="1107"/>
            <w:bookmarkEnd w:id="1108"/>
          </w:p>
        </w:tc>
        <w:tc>
          <w:tcPr>
            <w:tcW w:w="2500" w:type="pct"/>
            <w:shd w:val="clear" w:color="auto" w:fill="auto"/>
            <w:tcMar>
              <w:right w:w="0" w:type="dxa"/>
            </w:tcMar>
          </w:tcPr>
          <w:p w14:paraId="101E2B54" w14:textId="77777777" w:rsidR="008539B5" w:rsidRDefault="008539B5" w:rsidP="008539B5">
            <w:pPr>
              <w:pStyle w:val="Brdtextmedindrag"/>
            </w:pPr>
          </w:p>
        </w:tc>
      </w:tr>
    </w:tbl>
    <w:p w14:paraId="398FA873" w14:textId="77777777" w:rsidR="008539B5" w:rsidRDefault="008539B5" w:rsidP="008539B5">
      <w:pPr>
        <w:pStyle w:val="Slutstreck"/>
      </w:pPr>
      <w:r w:rsidRPr="00660EEA">
        <w:t>                      </w:t>
      </w:r>
    </w:p>
    <w:p w14:paraId="573E240F" w14:textId="77777777" w:rsidR="008539B5" w:rsidRDefault="008539B5" w:rsidP="008539B5">
      <w:pPr>
        <w:pStyle w:val="Brdtextmedindrag"/>
      </w:pPr>
      <w:r>
        <w:t>Denna lag träder i kraft den 26 maj 2021.</w:t>
      </w:r>
    </w:p>
    <w:p w14:paraId="05FA3CF4" w14:textId="77777777" w:rsidR="008539B5" w:rsidRDefault="008539B5" w:rsidP="008539B5">
      <w:pPr>
        <w:pStyle w:val="Brdtextmedindrag"/>
      </w:pPr>
    </w:p>
    <w:p w14:paraId="7E64311F" w14:textId="77777777" w:rsidR="008539B5" w:rsidRDefault="008539B5" w:rsidP="008539B5">
      <w:pPr>
        <w:spacing w:line="0" w:lineRule="auto"/>
        <w:rPr>
          <w:rFonts w:ascii="OrigGarmnd BT" w:hAnsi="OrigGarmnd BT"/>
        </w:rPr>
      </w:pPr>
    </w:p>
    <w:p w14:paraId="4FEE8271" w14:textId="77777777" w:rsidR="008539B5" w:rsidRDefault="008539B5" w:rsidP="008539B5">
      <w:pPr>
        <w:pStyle w:val="Rubrik2"/>
        <w:spacing w:before="0"/>
        <w:sectPr w:rsidR="008539B5" w:rsidSect="008539B5">
          <w:headerReference w:type="even" r:id="rId559"/>
          <w:headerReference w:type="default" r:id="rId560"/>
          <w:footerReference w:type="even" r:id="rId561"/>
          <w:footerReference w:type="default" r:id="rId562"/>
          <w:footerReference w:type="first" r:id="rId563"/>
          <w:footnotePr>
            <w:numRestart w:val="eachSect"/>
          </w:footnotePr>
          <w:pgSz w:w="9356" w:h="13721" w:code="9"/>
          <w:pgMar w:top="794" w:right="2438" w:bottom="1191" w:left="1021" w:header="0" w:footer="709" w:gutter="0"/>
          <w:cols w:space="708"/>
          <w:docGrid w:linePitch="360"/>
        </w:sectPr>
      </w:pPr>
      <w:bookmarkStart w:id="1109" w:name="_Toc65132622"/>
      <w:bookmarkStart w:id="1110" w:name="_Hlk21083692"/>
    </w:p>
    <w:p w14:paraId="64BD6892" w14:textId="1C46290C" w:rsidR="008539B5" w:rsidRPr="0047042D" w:rsidRDefault="008539B5" w:rsidP="008539B5">
      <w:pPr>
        <w:pStyle w:val="Rubrik2utannumrering"/>
        <w:spacing w:before="0"/>
      </w:pPr>
      <w:r>
        <w:t>1.21</w:t>
      </w:r>
      <w:r>
        <w:tab/>
      </w:r>
      <w:r w:rsidRPr="0047042D">
        <w:t>Förslag till lag om ändring i läkemedelslagen (2015:315)</w:t>
      </w:r>
      <w:bookmarkEnd w:id="1109"/>
    </w:p>
    <w:bookmarkEnd w:id="1110"/>
    <w:p w14:paraId="5161A20C" w14:textId="77777777" w:rsidR="008539B5" w:rsidRDefault="008539B5" w:rsidP="008539B5">
      <w:pPr>
        <w:pStyle w:val="Brdtextmedindrag"/>
        <w:ind w:firstLine="0"/>
      </w:pPr>
      <w:r>
        <w:t>Härigenom föreskrivs att 4 kap. 3 § läkemedelslagen (2015:315) ska ha följande lydelse.</w:t>
      </w:r>
    </w:p>
    <w:p w14:paraId="29928D9D"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7696A8E3" w14:textId="77777777" w:rsidTr="008539B5">
        <w:tc>
          <w:tcPr>
            <w:tcW w:w="2500" w:type="pct"/>
            <w:shd w:val="clear" w:color="auto" w:fill="auto"/>
            <w:tcMar>
              <w:left w:w="0" w:type="dxa"/>
            </w:tcMar>
          </w:tcPr>
          <w:p w14:paraId="764F7F0C"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62C9E658" w14:textId="77777777" w:rsidR="008539B5" w:rsidRPr="0049408E" w:rsidRDefault="008539B5" w:rsidP="008539B5">
            <w:pPr>
              <w:pStyle w:val="Brdtext"/>
              <w:rPr>
                <w:i/>
              </w:rPr>
            </w:pPr>
            <w:r w:rsidRPr="0049408E">
              <w:rPr>
                <w:i/>
              </w:rPr>
              <w:t>Föreslagen lydelse</w:t>
            </w:r>
          </w:p>
        </w:tc>
      </w:tr>
    </w:tbl>
    <w:p w14:paraId="0CDA1463" w14:textId="77777777" w:rsidR="008539B5" w:rsidRDefault="008539B5" w:rsidP="008539B5">
      <w:pPr>
        <w:pStyle w:val="Rubrik3utannumrering"/>
        <w:spacing w:before="240" w:after="0"/>
        <w:jc w:val="center"/>
      </w:pPr>
      <w:r>
        <w:t>4 kap.</w:t>
      </w:r>
    </w:p>
    <w:p w14:paraId="254CE0A0" w14:textId="77777777" w:rsidR="008539B5" w:rsidRPr="00F83188" w:rsidRDefault="008539B5" w:rsidP="008539B5">
      <w:pPr>
        <w:pStyle w:val="Brdtext"/>
        <w:jc w:val="center"/>
        <w:rPr>
          <w:b/>
        </w:rPr>
      </w:pPr>
      <w:r w:rsidRPr="00F83188">
        <w:rPr>
          <w:b/>
        </w:rPr>
        <w:t>3 §</w:t>
      </w:r>
    </w:p>
    <w:tbl>
      <w:tblPr>
        <w:tblW w:w="5000" w:type="pct"/>
        <w:tblLook w:val="0000" w:firstRow="0" w:lastRow="0" w:firstColumn="0" w:lastColumn="0" w:noHBand="0" w:noVBand="0"/>
      </w:tblPr>
      <w:tblGrid>
        <w:gridCol w:w="2948"/>
        <w:gridCol w:w="2949"/>
      </w:tblGrid>
      <w:tr w:rsidR="008539B5" w14:paraId="7DA0BAB6" w14:textId="77777777" w:rsidTr="008539B5">
        <w:tc>
          <w:tcPr>
            <w:tcW w:w="2500" w:type="pct"/>
            <w:shd w:val="clear" w:color="auto" w:fill="auto"/>
            <w:tcMar>
              <w:left w:w="0" w:type="dxa"/>
            </w:tcMar>
          </w:tcPr>
          <w:p w14:paraId="1152189E" w14:textId="77777777" w:rsidR="008539B5" w:rsidRDefault="008539B5" w:rsidP="008539B5">
            <w:pPr>
              <w:pStyle w:val="Brdtextmedindrag"/>
              <w:ind w:firstLine="0"/>
            </w:pPr>
            <w:r w:rsidRPr="00F83188">
              <w:t>Om ett läkemedel som om</w:t>
            </w:r>
            <w:r>
              <w:softHyphen/>
            </w:r>
            <w:r w:rsidRPr="00F83188">
              <w:t>fattas av sjuk</w:t>
            </w:r>
            <w:r>
              <w:softHyphen/>
            </w:r>
            <w:r w:rsidRPr="00F83188">
              <w:t>husundantag inne</w:t>
            </w:r>
            <w:r>
              <w:softHyphen/>
            </w:r>
            <w:r w:rsidRPr="00F83188">
              <w:t>håll</w:t>
            </w:r>
            <w:r>
              <w:softHyphen/>
            </w:r>
            <w:r w:rsidRPr="00F83188">
              <w:t xml:space="preserve">er en </w:t>
            </w:r>
            <w:r w:rsidRPr="00F2738F">
              <w:rPr>
                <w:i/>
              </w:rPr>
              <w:t>medicin</w:t>
            </w:r>
            <w:r>
              <w:rPr>
                <w:i/>
              </w:rPr>
              <w:softHyphen/>
            </w:r>
            <w:r w:rsidRPr="00F2738F">
              <w:rPr>
                <w:i/>
              </w:rPr>
              <w:t>teknisk</w:t>
            </w:r>
            <w:r w:rsidRPr="00F83188">
              <w:t xml:space="preserve"> pro</w:t>
            </w:r>
            <w:r>
              <w:softHyphen/>
              <w:t xml:space="preserve">dukt </w:t>
            </w:r>
            <w:r w:rsidRPr="00FD5DE2">
              <w:rPr>
                <w:i/>
                <w:iCs/>
              </w:rPr>
              <w:t>enligt</w:t>
            </w:r>
            <w:r>
              <w:t xml:space="preserve"> </w:t>
            </w:r>
            <w:r w:rsidRPr="009B78B2">
              <w:rPr>
                <w:i/>
              </w:rPr>
              <w:t>2 § lag</w:t>
            </w:r>
            <w:r>
              <w:rPr>
                <w:i/>
              </w:rPr>
              <w:softHyphen/>
            </w:r>
            <w:r w:rsidRPr="009B78B2">
              <w:rPr>
                <w:i/>
              </w:rPr>
              <w:t>en (1993:584) om medicintekniska pro</w:t>
            </w:r>
            <w:r>
              <w:rPr>
                <w:i/>
              </w:rPr>
              <w:softHyphen/>
            </w:r>
            <w:r w:rsidRPr="009B78B2">
              <w:rPr>
                <w:i/>
              </w:rPr>
              <w:t>dukter</w:t>
            </w:r>
            <w:r w:rsidRPr="00F83188">
              <w:t xml:space="preserve">, ska </w:t>
            </w:r>
            <w:r w:rsidRPr="00F2738F">
              <w:rPr>
                <w:i/>
              </w:rPr>
              <w:t>denna produkt</w:t>
            </w:r>
            <w:r w:rsidRPr="00F83188">
              <w:t xml:space="preserve"> upp</w:t>
            </w:r>
            <w:r>
              <w:softHyphen/>
            </w:r>
            <w:r w:rsidRPr="00F83188">
              <w:t xml:space="preserve">fylla de </w:t>
            </w:r>
            <w:r w:rsidRPr="00972340">
              <w:rPr>
                <w:i/>
              </w:rPr>
              <w:t>väs</w:t>
            </w:r>
            <w:r w:rsidRPr="00972340">
              <w:rPr>
                <w:i/>
              </w:rPr>
              <w:softHyphen/>
              <w:t>entliga</w:t>
            </w:r>
            <w:r w:rsidRPr="00F83188">
              <w:t xml:space="preserve"> krav som avses</w:t>
            </w:r>
            <w:r w:rsidRPr="009B78B2">
              <w:t xml:space="preserve"> i</w:t>
            </w:r>
            <w:r w:rsidRPr="009B78B2">
              <w:rPr>
                <w:i/>
              </w:rPr>
              <w:t xml:space="preserve"> före</w:t>
            </w:r>
            <w:r>
              <w:rPr>
                <w:i/>
              </w:rPr>
              <w:softHyphen/>
            </w:r>
            <w:r w:rsidRPr="009B78B2">
              <w:rPr>
                <w:i/>
              </w:rPr>
              <w:t>skrifter som har meddelats med stöd av 6 § samma lag</w:t>
            </w:r>
            <w:r w:rsidRPr="00F83188">
              <w:t>.</w:t>
            </w:r>
          </w:p>
        </w:tc>
        <w:tc>
          <w:tcPr>
            <w:tcW w:w="2500" w:type="pct"/>
            <w:shd w:val="clear" w:color="auto" w:fill="auto"/>
            <w:tcMar>
              <w:right w:w="0" w:type="dxa"/>
            </w:tcMar>
          </w:tcPr>
          <w:p w14:paraId="15872B9C" w14:textId="77777777" w:rsidR="008539B5" w:rsidRDefault="008539B5" w:rsidP="008539B5">
            <w:pPr>
              <w:pStyle w:val="Brdtextmedindrag"/>
              <w:ind w:firstLine="0"/>
            </w:pPr>
            <w:bookmarkStart w:id="1111" w:name="_Hlk21083776"/>
            <w:r w:rsidRPr="00F83188">
              <w:t xml:space="preserve">Om ett </w:t>
            </w:r>
            <w:r w:rsidRPr="00132611">
              <w:t>läkemedel</w:t>
            </w:r>
            <w:r w:rsidRPr="00F83188">
              <w:t xml:space="preserve"> som om</w:t>
            </w:r>
            <w:r>
              <w:softHyphen/>
            </w:r>
            <w:r w:rsidRPr="00F83188">
              <w:t>fattas av sjukhusundantag inne</w:t>
            </w:r>
            <w:r>
              <w:softHyphen/>
            </w:r>
            <w:r w:rsidRPr="00F83188">
              <w:t xml:space="preserve">håller </w:t>
            </w:r>
            <w:r w:rsidRPr="005B4422">
              <w:rPr>
                <w:iCs/>
              </w:rPr>
              <w:t>en</w:t>
            </w:r>
            <w:r w:rsidRPr="006576F6">
              <w:rPr>
                <w:i/>
              </w:rPr>
              <w:t xml:space="preserve"> </w:t>
            </w:r>
            <w:r>
              <w:rPr>
                <w:i/>
              </w:rPr>
              <w:t xml:space="preserve">sådan </w:t>
            </w:r>
            <w:r w:rsidRPr="005B4422">
              <w:rPr>
                <w:iCs/>
              </w:rPr>
              <w:t>pro</w:t>
            </w:r>
            <w:r w:rsidRPr="005B4422">
              <w:rPr>
                <w:iCs/>
              </w:rPr>
              <w:softHyphen/>
              <w:t>dukt</w:t>
            </w:r>
            <w:r w:rsidRPr="006576F6">
              <w:rPr>
                <w:i/>
              </w:rPr>
              <w:t xml:space="preserve"> som </w:t>
            </w:r>
            <w:r>
              <w:rPr>
                <w:i/>
              </w:rPr>
              <w:t xml:space="preserve">avses i </w:t>
            </w:r>
            <w:r w:rsidRPr="006576F6">
              <w:rPr>
                <w:i/>
              </w:rPr>
              <w:t>Europa</w:t>
            </w:r>
            <w:r>
              <w:rPr>
                <w:i/>
              </w:rPr>
              <w:softHyphen/>
            </w:r>
            <w:r w:rsidRPr="006576F6">
              <w:rPr>
                <w:i/>
              </w:rPr>
              <w:t>parla</w:t>
            </w:r>
            <w:r>
              <w:rPr>
                <w:i/>
              </w:rPr>
              <w:softHyphen/>
            </w:r>
            <w:r w:rsidRPr="006576F6">
              <w:rPr>
                <w:i/>
              </w:rPr>
              <w:t>ment</w:t>
            </w:r>
            <w:r>
              <w:rPr>
                <w:i/>
              </w:rPr>
              <w:softHyphen/>
            </w:r>
            <w:r w:rsidRPr="006576F6">
              <w:rPr>
                <w:i/>
              </w:rPr>
              <w:t>ets och rådets förordning (EU) 2017/745 av den 5 april 2017 om medicin</w:t>
            </w:r>
            <w:r>
              <w:rPr>
                <w:i/>
              </w:rPr>
              <w:softHyphen/>
            </w:r>
            <w:r w:rsidRPr="006576F6">
              <w:rPr>
                <w:i/>
              </w:rPr>
              <w:t>tek</w:t>
            </w:r>
            <w:r w:rsidRPr="006576F6">
              <w:rPr>
                <w:i/>
              </w:rPr>
              <w:softHyphen/>
              <w:t>niska produkter, om ändr</w:t>
            </w:r>
            <w:r>
              <w:rPr>
                <w:i/>
              </w:rPr>
              <w:softHyphen/>
            </w:r>
            <w:r w:rsidRPr="006576F6">
              <w:rPr>
                <w:i/>
              </w:rPr>
              <w:t>ing av direktiv 2001/83/EG, för</w:t>
            </w:r>
            <w:r>
              <w:rPr>
                <w:i/>
              </w:rPr>
              <w:softHyphen/>
            </w:r>
            <w:r w:rsidRPr="006576F6">
              <w:rPr>
                <w:i/>
              </w:rPr>
              <w:t>ord</w:t>
            </w:r>
            <w:r>
              <w:rPr>
                <w:i/>
              </w:rPr>
              <w:softHyphen/>
            </w:r>
            <w:r w:rsidRPr="006576F6">
              <w:rPr>
                <w:i/>
              </w:rPr>
              <w:t>ning (EG) nr 178/2002 och förord</w:t>
            </w:r>
            <w:r w:rsidRPr="006576F6">
              <w:rPr>
                <w:i/>
              </w:rPr>
              <w:softHyphen/>
              <w:t>ning (EG) nr 1223/2009 och om upp</w:t>
            </w:r>
            <w:r>
              <w:rPr>
                <w:i/>
              </w:rPr>
              <w:softHyphen/>
            </w:r>
            <w:r w:rsidRPr="006576F6">
              <w:rPr>
                <w:i/>
              </w:rPr>
              <w:t>häv</w:t>
            </w:r>
            <w:r>
              <w:rPr>
                <w:i/>
              </w:rPr>
              <w:softHyphen/>
            </w:r>
            <w:r w:rsidRPr="006576F6">
              <w:rPr>
                <w:i/>
              </w:rPr>
              <w:t>ande av rådets direktiv 90/385/EEG och 93/42/EEG</w:t>
            </w:r>
            <w:r>
              <w:t>,</w:t>
            </w:r>
            <w:r w:rsidRPr="00F83188">
              <w:t xml:space="preserve"> ska </w:t>
            </w:r>
            <w:r w:rsidRPr="00972340">
              <w:rPr>
                <w:i/>
              </w:rPr>
              <w:t>pro</w:t>
            </w:r>
            <w:r>
              <w:rPr>
                <w:i/>
              </w:rPr>
              <w:softHyphen/>
            </w:r>
            <w:r w:rsidRPr="00972340">
              <w:rPr>
                <w:i/>
              </w:rPr>
              <w:t>dukt</w:t>
            </w:r>
            <w:r>
              <w:rPr>
                <w:i/>
              </w:rPr>
              <w:softHyphen/>
            </w:r>
            <w:r w:rsidRPr="00972340">
              <w:rPr>
                <w:i/>
              </w:rPr>
              <w:t>en</w:t>
            </w:r>
            <w:r w:rsidRPr="00F83188">
              <w:t xml:space="preserve"> uppfylla de </w:t>
            </w:r>
            <w:r w:rsidRPr="00972340">
              <w:rPr>
                <w:i/>
              </w:rPr>
              <w:t>allmänna</w:t>
            </w:r>
            <w:r w:rsidRPr="008A4357">
              <w:t xml:space="preserve"> </w:t>
            </w:r>
            <w:r w:rsidRPr="00182A7D">
              <w:t>krav</w:t>
            </w:r>
            <w:r w:rsidRPr="00182A7D">
              <w:rPr>
                <w:i/>
              </w:rPr>
              <w:t xml:space="preserve"> på</w:t>
            </w:r>
            <w:r w:rsidRPr="00972340">
              <w:rPr>
                <w:i/>
              </w:rPr>
              <w:t xml:space="preserve"> säker</w:t>
            </w:r>
            <w:r>
              <w:rPr>
                <w:i/>
              </w:rPr>
              <w:softHyphen/>
            </w:r>
            <w:r w:rsidRPr="00972340">
              <w:rPr>
                <w:i/>
              </w:rPr>
              <w:t xml:space="preserve">het och prestanda </w:t>
            </w:r>
            <w:r w:rsidRPr="00F83188">
              <w:t>som avses i</w:t>
            </w:r>
            <w:r w:rsidRPr="009B78B2">
              <w:t xml:space="preserve"> </w:t>
            </w:r>
            <w:r w:rsidRPr="00972340">
              <w:rPr>
                <w:i/>
              </w:rPr>
              <w:t xml:space="preserve">artikel 5.2 </w:t>
            </w:r>
            <w:r>
              <w:rPr>
                <w:i/>
              </w:rPr>
              <w:t xml:space="preserve">i </w:t>
            </w:r>
            <w:r w:rsidRPr="00972340">
              <w:rPr>
                <w:i/>
              </w:rPr>
              <w:t>den förordningen</w:t>
            </w:r>
            <w:r>
              <w:t xml:space="preserve">. </w:t>
            </w:r>
            <w:bookmarkEnd w:id="1111"/>
          </w:p>
        </w:tc>
      </w:tr>
    </w:tbl>
    <w:p w14:paraId="1A27DD6B" w14:textId="77777777" w:rsidR="008539B5" w:rsidRDefault="008539B5" w:rsidP="008539B5">
      <w:pPr>
        <w:pStyle w:val="Slutstreck"/>
      </w:pPr>
      <w:r w:rsidRPr="00660EEA">
        <w:t>                      </w:t>
      </w:r>
    </w:p>
    <w:p w14:paraId="06660ABF" w14:textId="77777777" w:rsidR="008539B5" w:rsidRDefault="008539B5" w:rsidP="008539B5">
      <w:pPr>
        <w:pStyle w:val="Brdtextmedindrag"/>
      </w:pPr>
      <w:r>
        <w:t>Denna lag träder i kraft den 26 maj 2021.</w:t>
      </w:r>
    </w:p>
    <w:p w14:paraId="13B6EFB2" w14:textId="77777777" w:rsidR="008539B5" w:rsidRDefault="008539B5" w:rsidP="008539B5">
      <w:pPr>
        <w:pStyle w:val="Brdtextmedindrag"/>
      </w:pPr>
    </w:p>
    <w:p w14:paraId="2C2A6CF0" w14:textId="77777777" w:rsidR="008539B5" w:rsidRDefault="008539B5" w:rsidP="008539B5">
      <w:pPr>
        <w:spacing w:line="0" w:lineRule="auto"/>
        <w:rPr>
          <w:rFonts w:ascii="OrigGarmnd BT" w:hAnsi="OrigGarmnd BT"/>
        </w:rPr>
      </w:pPr>
    </w:p>
    <w:p w14:paraId="39169DAC" w14:textId="77777777" w:rsidR="008539B5" w:rsidRDefault="008539B5" w:rsidP="008539B5">
      <w:pPr>
        <w:pStyle w:val="Rubrik2"/>
        <w:spacing w:before="0"/>
        <w:sectPr w:rsidR="008539B5" w:rsidSect="008539B5">
          <w:headerReference w:type="even" r:id="rId564"/>
          <w:headerReference w:type="default" r:id="rId565"/>
          <w:footerReference w:type="even" r:id="rId566"/>
          <w:footerReference w:type="default" r:id="rId567"/>
          <w:footerReference w:type="first" r:id="rId568"/>
          <w:pgSz w:w="9356" w:h="13721" w:code="9"/>
          <w:pgMar w:top="794" w:right="2438" w:bottom="1191" w:left="1021" w:header="0" w:footer="709" w:gutter="0"/>
          <w:cols w:space="708"/>
          <w:docGrid w:linePitch="360"/>
        </w:sectPr>
      </w:pPr>
      <w:bookmarkStart w:id="1112" w:name="_Toc65132623"/>
      <w:bookmarkStart w:id="1113" w:name="_Hlk21084025"/>
    </w:p>
    <w:p w14:paraId="72A20DEC" w14:textId="6FE70788" w:rsidR="008539B5" w:rsidRPr="0047042D" w:rsidRDefault="008539B5" w:rsidP="008539B5">
      <w:pPr>
        <w:pStyle w:val="Rubrik2utannumrering"/>
        <w:spacing w:before="0"/>
      </w:pPr>
      <w:r>
        <w:t>1.22</w:t>
      </w:r>
      <w:r>
        <w:tab/>
      </w:r>
      <w:r w:rsidRPr="0047042D">
        <w:t>Förslag till lag om ändring i lagen (2018:696) om skatt på vissa nikotinhaltiga produkter</w:t>
      </w:r>
      <w:bookmarkEnd w:id="1112"/>
    </w:p>
    <w:bookmarkEnd w:id="1113"/>
    <w:p w14:paraId="4DFD15AA" w14:textId="77777777" w:rsidR="008539B5" w:rsidRDefault="008539B5" w:rsidP="008539B5">
      <w:pPr>
        <w:pStyle w:val="Brdtextmedindrag"/>
        <w:ind w:firstLine="0"/>
      </w:pPr>
      <w:r>
        <w:t xml:space="preserve">Härigenom föreskrivs att 2 och 5 § </w:t>
      </w:r>
      <w:bookmarkStart w:id="1114" w:name="_Hlk8047717"/>
      <w:r>
        <w:t>lagen</w:t>
      </w:r>
      <w:r w:rsidRPr="0085567C">
        <w:t xml:space="preserve"> (2018:696) om skatt på vissa nikotinhaltiga produkter</w:t>
      </w:r>
      <w:r>
        <w:t xml:space="preserve"> s</w:t>
      </w:r>
      <w:bookmarkEnd w:id="1114"/>
      <w:r>
        <w:t>ka ha följande lydelse.</w:t>
      </w:r>
    </w:p>
    <w:p w14:paraId="0134E936" w14:textId="77777777" w:rsidR="008539B5" w:rsidRDefault="008539B5" w:rsidP="008539B5">
      <w:pPr>
        <w:pStyle w:val="Brdtextmedindrag"/>
      </w:pPr>
    </w:p>
    <w:tbl>
      <w:tblPr>
        <w:tblW w:w="5000" w:type="pct"/>
        <w:tblLook w:val="0000" w:firstRow="0" w:lastRow="0" w:firstColumn="0" w:lastColumn="0" w:noHBand="0" w:noVBand="0"/>
      </w:tblPr>
      <w:tblGrid>
        <w:gridCol w:w="2948"/>
        <w:gridCol w:w="2949"/>
      </w:tblGrid>
      <w:tr w:rsidR="008539B5" w:rsidRPr="0049408E" w14:paraId="0C18F73C" w14:textId="77777777" w:rsidTr="008539B5">
        <w:tc>
          <w:tcPr>
            <w:tcW w:w="2500" w:type="pct"/>
            <w:shd w:val="clear" w:color="auto" w:fill="auto"/>
            <w:tcMar>
              <w:left w:w="0" w:type="dxa"/>
            </w:tcMar>
          </w:tcPr>
          <w:p w14:paraId="65E376E9"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6255AE9F" w14:textId="77777777" w:rsidR="008539B5" w:rsidRPr="0049408E" w:rsidRDefault="008539B5" w:rsidP="008539B5">
            <w:pPr>
              <w:pStyle w:val="Brdtext"/>
              <w:rPr>
                <w:i/>
              </w:rPr>
            </w:pPr>
            <w:r w:rsidRPr="0049408E">
              <w:rPr>
                <w:i/>
              </w:rPr>
              <w:t>Föreslagen lydelse</w:t>
            </w:r>
          </w:p>
        </w:tc>
      </w:tr>
    </w:tbl>
    <w:p w14:paraId="34D17ABC" w14:textId="77777777" w:rsidR="008539B5" w:rsidRPr="00A10339" w:rsidRDefault="008539B5" w:rsidP="008539B5">
      <w:pPr>
        <w:pStyle w:val="Brdtext"/>
        <w:spacing w:before="230"/>
        <w:jc w:val="center"/>
        <w:rPr>
          <w:b/>
          <w:bCs/>
        </w:rPr>
      </w:pPr>
      <w:r>
        <w:rPr>
          <w:b/>
          <w:bCs/>
        </w:rPr>
        <w:t>2</w:t>
      </w:r>
      <w:r w:rsidRPr="00A10339">
        <w:rPr>
          <w:b/>
          <w:bCs/>
        </w:rPr>
        <w:t xml:space="preserve"> §</w:t>
      </w:r>
      <w:r w:rsidRPr="00A10339">
        <w:rPr>
          <w:rStyle w:val="Fotnotsreferens"/>
        </w:rPr>
        <w:footnoteReference w:id="57"/>
      </w:r>
    </w:p>
    <w:p w14:paraId="635E5224" w14:textId="77777777" w:rsidR="008539B5" w:rsidRDefault="008539B5" w:rsidP="008539B5">
      <w:pPr>
        <w:pStyle w:val="Brdtext"/>
      </w:pPr>
      <w:bookmarkStart w:id="1115" w:name="_Hlk58328174"/>
      <w:r>
        <w:t>I denna lag avses med</w:t>
      </w:r>
    </w:p>
    <w:p w14:paraId="348212BC" w14:textId="77777777" w:rsidR="008539B5" w:rsidRPr="00196FCF" w:rsidRDefault="008539B5" w:rsidP="008539B5">
      <w:pPr>
        <w:pStyle w:val="Brdtextmedindrag"/>
      </w:pPr>
      <w:r>
        <w:t>– </w:t>
      </w:r>
      <w:r w:rsidRPr="00221E17">
        <w:rPr>
          <w:i/>
          <w:iCs/>
          <w:u w:val="single"/>
        </w:rPr>
        <w:t>e-vätskor</w:t>
      </w:r>
      <w:r>
        <w:t xml:space="preserve">: vätskor som </w:t>
      </w:r>
      <w:r w:rsidRPr="00196FCF">
        <w:t>innehåller nikotin,</w:t>
      </w:r>
    </w:p>
    <w:p w14:paraId="7D158019" w14:textId="77777777" w:rsidR="008539B5" w:rsidRPr="00196FCF" w:rsidRDefault="008539B5" w:rsidP="008539B5">
      <w:pPr>
        <w:pStyle w:val="Brdtextmedindrag"/>
      </w:pPr>
      <w:r>
        <w:t>–</w:t>
      </w:r>
      <w:r w:rsidRPr="00196FCF">
        <w:t> </w:t>
      </w:r>
      <w:r w:rsidRPr="00221E17">
        <w:rPr>
          <w:i/>
          <w:iCs/>
          <w:u w:val="single"/>
        </w:rPr>
        <w:t>högkoncentrerade e-vätskor</w:t>
      </w:r>
      <w:r w:rsidRPr="00196FCF">
        <w:t>: e-vätskor med en koncentration nikotin som uppgår till minst 15 men inte överstiger 20</w:t>
      </w:r>
      <w:r>
        <w:t> </w:t>
      </w:r>
      <w:r w:rsidRPr="00196FCF">
        <w:t>milligram per milliliter vätska,</w:t>
      </w:r>
    </w:p>
    <w:p w14:paraId="3CE03C10" w14:textId="77777777" w:rsidR="008539B5" w:rsidRPr="00896CA5" w:rsidRDefault="008539B5" w:rsidP="008539B5">
      <w:pPr>
        <w:pStyle w:val="Brdtextmedindrag"/>
      </w:pPr>
      <w:r>
        <w:t>–</w:t>
      </w:r>
      <w:r w:rsidRPr="00196FCF">
        <w:t> </w:t>
      </w:r>
      <w:r w:rsidRPr="00A10339">
        <w:rPr>
          <w:i/>
          <w:iCs/>
          <w:u w:val="single"/>
        </w:rPr>
        <w:t>andra nikotinhaltiga produkter</w:t>
      </w:r>
      <w:r w:rsidRPr="00196FCF">
        <w:t>: nikotinhaltiga produkter för användning i mun eller näsa, med undantag för e-vätskor och produkter som innehåller tobak och som är hänförliga till kapitel</w:t>
      </w:r>
      <w:r>
        <w:t> </w:t>
      </w:r>
      <w:r w:rsidRPr="00196FCF">
        <w:t>24 i den lydelse av Kombinerade nomen</w:t>
      </w:r>
      <w:r>
        <w:softHyphen/>
      </w:r>
      <w:r w:rsidRPr="00196FCF">
        <w:t>klaturen (KN) enligt rådets förordning (EEG) 2658/87 av den 23</w:t>
      </w:r>
      <w:r>
        <w:t> </w:t>
      </w:r>
      <w:r w:rsidRPr="00196FCF">
        <w:t>juli 1987 om tulltaxe- och statistiknomenklaturen och om Gemensamma tulltaxan som gällde den 1 januari 2017,</w:t>
      </w:r>
    </w:p>
    <w:p w14:paraId="016D0AC2" w14:textId="77777777" w:rsidR="008539B5" w:rsidRPr="00896CA5" w:rsidRDefault="008539B5" w:rsidP="008539B5">
      <w:pPr>
        <w:pStyle w:val="Brdtextmedindrag"/>
      </w:pPr>
      <w:r>
        <w:t>–</w:t>
      </w:r>
      <w:r w:rsidRPr="00896CA5">
        <w:t> </w:t>
      </w:r>
      <w:r w:rsidRPr="00A10339">
        <w:rPr>
          <w:i/>
          <w:iCs/>
          <w:u w:val="single"/>
        </w:rPr>
        <w:t>yrkesmässig aktivitet</w:t>
      </w:r>
      <w:r w:rsidRPr="00896CA5">
        <w:t>: sådan aktivitet som utförs av</w:t>
      </w:r>
    </w:p>
    <w:p w14:paraId="4F4258E4" w14:textId="77777777" w:rsidR="008539B5" w:rsidRPr="007A4269" w:rsidRDefault="008539B5" w:rsidP="008539B5">
      <w:pPr>
        <w:pStyle w:val="Brdtextmedindrag"/>
      </w:pPr>
      <w:r w:rsidRPr="0015554D">
        <w:t>1. </w:t>
      </w:r>
      <w:r w:rsidRPr="007A4269">
        <w:t>en juridisk person, eller</w:t>
      </w:r>
    </w:p>
    <w:p w14:paraId="3F59074F" w14:textId="77777777" w:rsidR="008539B5" w:rsidRPr="00196FCF" w:rsidRDefault="008539B5" w:rsidP="008539B5">
      <w:pPr>
        <w:pStyle w:val="Brdtextmedindrag"/>
      </w:pPr>
      <w:r w:rsidRPr="007A4269">
        <w:t>2. </w:t>
      </w:r>
      <w:r w:rsidRPr="00196FCF">
        <w:t>en enskild person om den avser varor som inte är avsedda för den enskildes eller dennes familjs personliga bruk,</w:t>
      </w:r>
    </w:p>
    <w:p w14:paraId="557A36E4" w14:textId="77777777" w:rsidR="008539B5" w:rsidRPr="00196FCF" w:rsidRDefault="008539B5" w:rsidP="008539B5">
      <w:pPr>
        <w:pStyle w:val="Brdtextmedindrag"/>
      </w:pPr>
      <w:r>
        <w:t>–</w:t>
      </w:r>
      <w:r w:rsidRPr="00196FCF">
        <w:t> </w:t>
      </w:r>
      <w:r w:rsidRPr="00A10339">
        <w:rPr>
          <w:i/>
          <w:iCs/>
          <w:u w:val="single"/>
        </w:rPr>
        <w:t>EU-land</w:t>
      </w:r>
      <w:r w:rsidRPr="00196FCF">
        <w:t>: områden som tillhör Europeiska unionens punktskatteområde,</w:t>
      </w:r>
    </w:p>
    <w:p w14:paraId="4C98B6D3" w14:textId="77777777" w:rsidR="008539B5" w:rsidRPr="00196FCF" w:rsidRDefault="008539B5" w:rsidP="008539B5">
      <w:pPr>
        <w:pStyle w:val="Brdtextmedindrag"/>
      </w:pPr>
      <w:r>
        <w:t>–</w:t>
      </w:r>
      <w:r w:rsidRPr="00196FCF">
        <w:t> </w:t>
      </w:r>
      <w:r w:rsidRPr="00A10339">
        <w:rPr>
          <w:i/>
          <w:iCs/>
          <w:u w:val="single"/>
        </w:rPr>
        <w:t>tredjeland</w:t>
      </w:r>
      <w:r w:rsidRPr="00196FCF">
        <w:t>: länder och områden utanför Europeiska unionens punktskatte</w:t>
      </w:r>
      <w:r>
        <w:softHyphen/>
      </w:r>
      <w:r w:rsidRPr="00196FCF">
        <w:t>område,</w:t>
      </w:r>
    </w:p>
    <w:p w14:paraId="19AA8902" w14:textId="77777777" w:rsidR="008539B5" w:rsidRDefault="008539B5" w:rsidP="008539B5">
      <w:pPr>
        <w:pStyle w:val="Brdtextmedindrag"/>
      </w:pPr>
      <w:r>
        <w:t>–</w:t>
      </w:r>
      <w:r w:rsidRPr="00196FCF">
        <w:t> </w:t>
      </w:r>
      <w:r w:rsidRPr="00A10339">
        <w:rPr>
          <w:i/>
          <w:iCs/>
          <w:u w:val="single"/>
        </w:rPr>
        <w:t>distansförsäljning</w:t>
      </w:r>
      <w:r w:rsidRPr="00196FCF">
        <w:t>: försäljning där varorna transporteras till Sverige från ett annat EU-land av säljaren eller av någon annan för säljarens räkning och köpet inte är yrkesmässigt för köparen,</w:t>
      </w:r>
    </w:p>
    <w:tbl>
      <w:tblPr>
        <w:tblW w:w="5000" w:type="pct"/>
        <w:tblCellMar>
          <w:left w:w="125" w:type="dxa"/>
          <w:right w:w="125" w:type="dxa"/>
        </w:tblCellMar>
        <w:tblLook w:val="0600" w:firstRow="0" w:lastRow="0" w:firstColumn="0" w:lastColumn="0" w:noHBand="1" w:noVBand="1"/>
      </w:tblPr>
      <w:tblGrid>
        <w:gridCol w:w="2948"/>
        <w:gridCol w:w="2949"/>
      </w:tblGrid>
      <w:tr w:rsidR="008539B5" w14:paraId="468AC47E" w14:textId="77777777" w:rsidTr="008539B5">
        <w:tc>
          <w:tcPr>
            <w:tcW w:w="2500" w:type="pct"/>
            <w:shd w:val="clear" w:color="auto" w:fill="auto"/>
            <w:tcMar>
              <w:left w:w="0" w:type="dxa"/>
            </w:tcMar>
          </w:tcPr>
          <w:p w14:paraId="3E56C8B9" w14:textId="52576936" w:rsidR="008539B5" w:rsidRDefault="008539B5" w:rsidP="008539B5">
            <w:pPr>
              <w:pStyle w:val="Brdtextmedindrag"/>
            </w:pPr>
            <w:r>
              <w:t>–</w:t>
            </w:r>
            <w:r w:rsidRPr="00196FCF">
              <w:t> </w:t>
            </w:r>
            <w:r w:rsidRPr="00A10339">
              <w:rPr>
                <w:i/>
                <w:iCs/>
                <w:u w:val="single"/>
              </w:rPr>
              <w:t>förordning (EG) nr 1272/2008</w:t>
            </w:r>
            <w:r w:rsidRPr="007E6D48">
              <w:t>: Europaparlamentets och rådets för</w:t>
            </w:r>
            <w:r>
              <w:softHyphen/>
            </w:r>
            <w:r w:rsidRPr="007E6D48">
              <w:t>ordning (EG) nr 1272/2008 av den 16</w:t>
            </w:r>
            <w:r>
              <w:t> </w:t>
            </w:r>
            <w:r w:rsidRPr="007E6D48">
              <w:t>december 2008 om klassifi</w:t>
            </w:r>
            <w:r w:rsidR="00D90AD8">
              <w:softHyphen/>
            </w:r>
            <w:r w:rsidRPr="007E6D48">
              <w:t>cering, märkning och förpackning av ämnen och blandningar, ändring och upp</w:t>
            </w:r>
            <w:r>
              <w:softHyphen/>
            </w:r>
            <w:r w:rsidRPr="007E6D48">
              <w:t>hävande av direktiven 67/548/EEG och 1999/45/EG samt ändring av för</w:t>
            </w:r>
            <w:r>
              <w:softHyphen/>
            </w:r>
            <w:r w:rsidRPr="007E6D48">
              <w:t>ordning (EG) nr 1907/2006 i den ly</w:t>
            </w:r>
            <w:r>
              <w:softHyphen/>
            </w:r>
            <w:r w:rsidRPr="007E6D48">
              <w:t>delse som gällde den 1</w:t>
            </w:r>
            <w:r>
              <w:t> </w:t>
            </w:r>
            <w:r w:rsidRPr="007E6D48">
              <w:t>januari</w:t>
            </w:r>
            <w:r>
              <w:t xml:space="preserve"> 2020</w:t>
            </w:r>
            <w:r w:rsidRPr="004A6D6A">
              <w:rPr>
                <w:i/>
                <w:iCs/>
              </w:rPr>
              <w:t>.</w:t>
            </w:r>
          </w:p>
          <w:p w14:paraId="225F477C" w14:textId="77777777" w:rsidR="008539B5" w:rsidRDefault="008539B5" w:rsidP="008539B5">
            <w:pPr>
              <w:pStyle w:val="Brdtextmedindrag"/>
            </w:pPr>
          </w:p>
        </w:tc>
        <w:tc>
          <w:tcPr>
            <w:tcW w:w="2500" w:type="pct"/>
            <w:shd w:val="clear" w:color="auto" w:fill="auto"/>
            <w:tcMar>
              <w:right w:w="0" w:type="dxa"/>
            </w:tcMar>
          </w:tcPr>
          <w:p w14:paraId="3C463790" w14:textId="735F5803" w:rsidR="008539B5" w:rsidRDefault="008539B5" w:rsidP="008539B5">
            <w:pPr>
              <w:pStyle w:val="Brdtextmedindrag"/>
            </w:pPr>
            <w:bookmarkStart w:id="1116" w:name="_Hlk58328211"/>
            <w:r>
              <w:t>–</w:t>
            </w:r>
            <w:r w:rsidRPr="00196FCF">
              <w:t> </w:t>
            </w:r>
            <w:r w:rsidRPr="00A10339">
              <w:rPr>
                <w:i/>
                <w:iCs/>
                <w:u w:val="single"/>
              </w:rPr>
              <w:t>förordning (EG) nr 1272/2008</w:t>
            </w:r>
            <w:r w:rsidRPr="007E6D48">
              <w:t>: Europaparlamentets och rådets för</w:t>
            </w:r>
            <w:r>
              <w:softHyphen/>
            </w:r>
            <w:r w:rsidRPr="007E6D48">
              <w:t>ordning (EG) nr 1272/2008 av den 16</w:t>
            </w:r>
            <w:r>
              <w:t> </w:t>
            </w:r>
            <w:r w:rsidRPr="007E6D48">
              <w:t>december 2008 om klassifi</w:t>
            </w:r>
            <w:r w:rsidR="00D90AD8">
              <w:softHyphen/>
            </w:r>
            <w:r w:rsidRPr="007E6D48">
              <w:t>cering, märkning och förpackning av ämnen och blandningar, ändring och upp</w:t>
            </w:r>
            <w:r>
              <w:softHyphen/>
            </w:r>
            <w:r w:rsidRPr="007E6D48">
              <w:t>hävande av direktiven 67/548/EEG och 1999/45/EG samt ändring av för</w:t>
            </w:r>
            <w:r>
              <w:softHyphen/>
            </w:r>
            <w:r w:rsidRPr="007E6D48">
              <w:t>ordning (EG) nr 1907/2006 i den ly</w:t>
            </w:r>
            <w:r>
              <w:softHyphen/>
            </w:r>
            <w:r w:rsidRPr="007E6D48">
              <w:t>delse som gällde den 1</w:t>
            </w:r>
            <w:r>
              <w:t> </w:t>
            </w:r>
            <w:r w:rsidRPr="007E6D48">
              <w:t>januari</w:t>
            </w:r>
            <w:r>
              <w:t xml:space="preserve"> 2020</w:t>
            </w:r>
            <w:r w:rsidRPr="004A6D6A">
              <w:rPr>
                <w:i/>
                <w:iCs/>
              </w:rPr>
              <w:t>,</w:t>
            </w:r>
          </w:p>
          <w:p w14:paraId="6CCE6F25" w14:textId="77777777" w:rsidR="008539B5" w:rsidRDefault="008539B5" w:rsidP="008539B5">
            <w:pPr>
              <w:pStyle w:val="Brdtextmedindrag"/>
              <w:ind w:firstLine="0"/>
            </w:pPr>
            <w:r>
              <w:t>–</w:t>
            </w:r>
            <w:r>
              <w:rPr>
                <w:i/>
              </w:rPr>
              <w:t> </w:t>
            </w:r>
            <w:r w:rsidRPr="00A10339">
              <w:rPr>
                <w:i/>
                <w:u w:val="single"/>
              </w:rPr>
              <w:t>förordning (EU) 2017/745</w:t>
            </w:r>
            <w:r>
              <w:rPr>
                <w:i/>
              </w:rPr>
              <w:t xml:space="preserve">: </w:t>
            </w:r>
            <w:r w:rsidRPr="00251DE8">
              <w:rPr>
                <w:i/>
              </w:rPr>
              <w:t>Euro</w:t>
            </w:r>
            <w:r>
              <w:rPr>
                <w:i/>
              </w:rPr>
              <w:softHyphen/>
            </w:r>
            <w:r w:rsidRPr="00251DE8">
              <w:rPr>
                <w:i/>
              </w:rPr>
              <w:t>paparlament</w:t>
            </w:r>
            <w:r>
              <w:rPr>
                <w:i/>
              </w:rPr>
              <w:softHyphen/>
            </w:r>
            <w:r w:rsidRPr="00251DE8">
              <w:rPr>
                <w:i/>
              </w:rPr>
              <w:t>ets och rådets fö</w:t>
            </w:r>
            <w:r>
              <w:rPr>
                <w:i/>
              </w:rPr>
              <w:t>r</w:t>
            </w:r>
            <w:r>
              <w:rPr>
                <w:i/>
              </w:rPr>
              <w:softHyphen/>
              <w:t>ordning (EU) 2017/745 av den 5 </w:t>
            </w:r>
            <w:r w:rsidRPr="00251DE8">
              <w:rPr>
                <w:i/>
              </w:rPr>
              <w:t>april 2017 om medicintekniska produkter, om ändring av direktiv 2001/83/EG, förordning (EG) nr 178/2002 och för</w:t>
            </w:r>
            <w:r>
              <w:rPr>
                <w:i/>
              </w:rPr>
              <w:softHyphen/>
            </w:r>
            <w:r w:rsidRPr="00251DE8">
              <w:rPr>
                <w:i/>
              </w:rPr>
              <w:t>ordning (EG) nr 1223/2009 och om upphävande av råd</w:t>
            </w:r>
            <w:r>
              <w:rPr>
                <w:i/>
              </w:rPr>
              <w:softHyphen/>
            </w:r>
            <w:r w:rsidRPr="00251DE8">
              <w:rPr>
                <w:i/>
              </w:rPr>
              <w:t>ets di</w:t>
            </w:r>
            <w:r w:rsidRPr="00317265">
              <w:rPr>
                <w:i/>
              </w:rPr>
              <w:t>rektiv 90/385/EEG och 93/42/EEG</w:t>
            </w:r>
            <w:bookmarkStart w:id="1117" w:name="_Hlk58424097"/>
            <w:r>
              <w:rPr>
                <w:i/>
              </w:rPr>
              <w:t xml:space="preserve">, </w:t>
            </w:r>
            <w:bookmarkStart w:id="1118" w:name="_Hlk58424330"/>
            <w:r>
              <w:rPr>
                <w:i/>
              </w:rPr>
              <w:t>i lydel</w:t>
            </w:r>
            <w:r>
              <w:rPr>
                <w:i/>
              </w:rPr>
              <w:softHyphen/>
              <w:t>sen enligt Europa</w:t>
            </w:r>
            <w:r>
              <w:rPr>
                <w:i/>
              </w:rPr>
              <w:softHyphen/>
              <w:t>parla</w:t>
            </w:r>
            <w:r>
              <w:rPr>
                <w:i/>
              </w:rPr>
              <w:softHyphen/>
              <w:t xml:space="preserve">mentets </w:t>
            </w:r>
            <w:r w:rsidRPr="00607339">
              <w:rPr>
                <w:i/>
                <w:iCs/>
              </w:rPr>
              <w:t xml:space="preserve">och rådets förordning </w:t>
            </w:r>
            <w:r w:rsidRPr="009C2842">
              <w:rPr>
                <w:i/>
                <w:iCs/>
              </w:rPr>
              <w:t>(EU) 2020/561</w:t>
            </w:r>
            <w:bookmarkEnd w:id="1117"/>
            <w:r w:rsidRPr="00607339">
              <w:rPr>
                <w:i/>
                <w:iCs/>
              </w:rPr>
              <w:t>.</w:t>
            </w:r>
            <w:bookmarkEnd w:id="1116"/>
            <w:bookmarkEnd w:id="1118"/>
          </w:p>
        </w:tc>
      </w:tr>
    </w:tbl>
    <w:p w14:paraId="54A0FEE6" w14:textId="77777777" w:rsidR="008539B5" w:rsidRDefault="008539B5" w:rsidP="008539B5">
      <w:pPr>
        <w:pStyle w:val="Brdtextmedindrag"/>
      </w:pPr>
      <w:r>
        <w:t xml:space="preserve">Med </w:t>
      </w:r>
      <w:r w:rsidRPr="00653CFF">
        <w:rPr>
          <w:i/>
          <w:iCs/>
          <w:u w:val="single"/>
        </w:rPr>
        <w:t>import</w:t>
      </w:r>
      <w:r>
        <w:t xml:space="preserve"> avses i denna lag införsel av skattepliktig vara till Sverige från tredjeland under förutsättning att varan inte omfattas av sådant suspensivt tull</w:t>
      </w:r>
      <w:r>
        <w:softHyphen/>
        <w:t>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w:t>
      </w:r>
    </w:p>
    <w:p w14:paraId="3F5F9153" w14:textId="77777777" w:rsidR="008539B5" w:rsidRDefault="008539B5" w:rsidP="008539B5">
      <w:pPr>
        <w:pStyle w:val="Brdtextmedindrag"/>
      </w:pPr>
      <w:r>
        <w:t xml:space="preserve">Med </w:t>
      </w:r>
      <w:r w:rsidRPr="00653CFF">
        <w:rPr>
          <w:i/>
          <w:iCs/>
          <w:u w:val="single"/>
        </w:rPr>
        <w:t>tullskuld</w:t>
      </w:r>
      <w:r>
        <w:t xml:space="preserve"> och </w:t>
      </w:r>
      <w:r w:rsidRPr="00653CFF">
        <w:rPr>
          <w:i/>
          <w:iCs/>
          <w:u w:val="single"/>
        </w:rPr>
        <w:t>unionsvara</w:t>
      </w:r>
      <w:r>
        <w:t xml:space="preserve"> avses i denna lag detsamma som i artikel 5 i Europaparlamentets och rådets förordning (EU) nr 952/2013 av den 9 oktober 2013 om fastställande av en tullkodex för unionen.</w:t>
      </w:r>
    </w:p>
    <w:bookmarkEnd w:id="1115"/>
    <w:p w14:paraId="5056F9D7" w14:textId="77777777" w:rsidR="008539B5" w:rsidRPr="00196FCF" w:rsidRDefault="008539B5" w:rsidP="008539B5">
      <w:pPr>
        <w:pStyle w:val="Brdtextmedindrag"/>
      </w:pPr>
    </w:p>
    <w:p w14:paraId="33BB7B08" w14:textId="77777777" w:rsidR="008539B5" w:rsidRDefault="008539B5" w:rsidP="008539B5">
      <w:pPr>
        <w:pStyle w:val="Brdtext"/>
        <w:jc w:val="center"/>
        <w:rPr>
          <w:b/>
        </w:rPr>
      </w:pPr>
      <w:r w:rsidRPr="00251DE8">
        <w:rPr>
          <w:b/>
        </w:rPr>
        <w:t>5 §</w:t>
      </w:r>
      <w:r w:rsidRPr="004A6D6A">
        <w:rPr>
          <w:rStyle w:val="Fotnotsreferens"/>
          <w:bCs/>
        </w:rPr>
        <w:footnoteReference w:id="58"/>
      </w:r>
    </w:p>
    <w:p w14:paraId="3A6BB826" w14:textId="77777777" w:rsidR="008539B5" w:rsidRDefault="008539B5" w:rsidP="008539B5">
      <w:pPr>
        <w:pStyle w:val="Brdtextmedindrag"/>
        <w:ind w:firstLine="0"/>
      </w:pPr>
      <w:bookmarkStart w:id="1119" w:name="_Hlk21084038"/>
      <w:r>
        <w:t xml:space="preserve">Skatt enligt 3 och 4 §§ tas </w:t>
      </w:r>
      <w:r w:rsidRPr="00132611">
        <w:t>inte</w:t>
      </w:r>
      <w:r>
        <w:t xml:space="preserve"> ut för</w:t>
      </w:r>
    </w:p>
    <w:p w14:paraId="51846644" w14:textId="77777777" w:rsidR="008539B5" w:rsidRDefault="008539B5" w:rsidP="008539B5">
      <w:pPr>
        <w:pStyle w:val="Brdtextmedindrag"/>
      </w:pPr>
      <w:r>
        <w:t>1. produkter som är klassificerade som narkotika enligt narko</w:t>
      </w:r>
      <w:r>
        <w:softHyphen/>
        <w:t>tikastrafflagen (1968:64) eller som hälsofarliga varor enligt lagen (1999:42) om förbud mot vissa hälsofarliga varor,</w:t>
      </w:r>
    </w:p>
    <w:tbl>
      <w:tblPr>
        <w:tblW w:w="5000" w:type="pct"/>
        <w:tblLook w:val="0000" w:firstRow="0" w:lastRow="0" w:firstColumn="0" w:lastColumn="0" w:noHBand="0" w:noVBand="0"/>
      </w:tblPr>
      <w:tblGrid>
        <w:gridCol w:w="2948"/>
        <w:gridCol w:w="2949"/>
      </w:tblGrid>
      <w:tr w:rsidR="008539B5" w14:paraId="2C0A0CEC" w14:textId="77777777" w:rsidTr="008539B5">
        <w:tc>
          <w:tcPr>
            <w:tcW w:w="2500" w:type="pct"/>
            <w:shd w:val="clear" w:color="auto" w:fill="auto"/>
            <w:tcMar>
              <w:left w:w="0" w:type="dxa"/>
            </w:tcMar>
          </w:tcPr>
          <w:bookmarkEnd w:id="1119"/>
          <w:p w14:paraId="5F541E16" w14:textId="77777777" w:rsidR="008539B5" w:rsidRDefault="008539B5" w:rsidP="008539B5">
            <w:pPr>
              <w:pStyle w:val="Brdtextmedindrag"/>
            </w:pPr>
            <w:r>
              <w:t>2. läkemedel som uppfyller kraven för att få säljas enligt 5 kap. 1 § läke</w:t>
            </w:r>
            <w:r>
              <w:softHyphen/>
              <w:t>medelslagen (2015:315) eller medi</w:t>
            </w:r>
            <w:r>
              <w:softHyphen/>
              <w:t>cin</w:t>
            </w:r>
            <w:r>
              <w:softHyphen/>
              <w:t>tekni</w:t>
            </w:r>
            <w:r>
              <w:softHyphen/>
              <w:t xml:space="preserve">ska produkter som får släppas ut på marknaden eller tas i bruk i Sverige enligt </w:t>
            </w:r>
            <w:r w:rsidRPr="00251DE8">
              <w:rPr>
                <w:i/>
              </w:rPr>
              <w:t>9</w:t>
            </w:r>
            <w:r>
              <w:rPr>
                <w:i/>
              </w:rPr>
              <w:t> </w:t>
            </w:r>
            <w:r w:rsidRPr="00251DE8">
              <w:rPr>
                <w:i/>
              </w:rPr>
              <w:t>§ lagen (1993:584) om medicintekniska pro</w:t>
            </w:r>
            <w:r>
              <w:rPr>
                <w:i/>
              </w:rPr>
              <w:softHyphen/>
            </w:r>
            <w:r w:rsidRPr="00251DE8">
              <w:rPr>
                <w:i/>
              </w:rPr>
              <w:t>dukter</w:t>
            </w:r>
            <w:r>
              <w:t>,</w:t>
            </w:r>
          </w:p>
        </w:tc>
        <w:tc>
          <w:tcPr>
            <w:tcW w:w="2500" w:type="pct"/>
            <w:shd w:val="clear" w:color="auto" w:fill="auto"/>
            <w:tcMar>
              <w:right w:w="0" w:type="dxa"/>
            </w:tcMar>
          </w:tcPr>
          <w:p w14:paraId="39131499" w14:textId="77777777" w:rsidR="008539B5" w:rsidRDefault="008539B5" w:rsidP="008539B5">
            <w:pPr>
              <w:pStyle w:val="Brdtextmedindrag"/>
            </w:pPr>
            <w:r>
              <w:t>2. läkemedel som uppfyller kraven för att få säljas enligt 5 kap. 1 § läke</w:t>
            </w:r>
            <w:r>
              <w:softHyphen/>
              <w:t>medelslagen (2015:315) eller medi</w:t>
            </w:r>
            <w:r>
              <w:softHyphen/>
              <w:t>cin</w:t>
            </w:r>
            <w:r>
              <w:softHyphen/>
              <w:t xml:space="preserve">tekniska produkter </w:t>
            </w:r>
            <w:r w:rsidRPr="0085567C">
              <w:rPr>
                <w:i/>
              </w:rPr>
              <w:t>och andra produkter</w:t>
            </w:r>
            <w:r>
              <w:t xml:space="preserve"> som får släppas ut på mark</w:t>
            </w:r>
            <w:r>
              <w:softHyphen/>
              <w:t xml:space="preserve">naden eller tas i bruk i Sverige enligt </w:t>
            </w:r>
            <w:r w:rsidRPr="00251DE8">
              <w:rPr>
                <w:i/>
              </w:rPr>
              <w:t>fö</w:t>
            </w:r>
            <w:r>
              <w:rPr>
                <w:i/>
              </w:rPr>
              <w:t>rordning (EU) 2017/745</w:t>
            </w:r>
            <w:r w:rsidRPr="00BA6D4D">
              <w:rPr>
                <w:i/>
              </w:rPr>
              <w:t xml:space="preserve">, </w:t>
            </w:r>
          </w:p>
        </w:tc>
      </w:tr>
    </w:tbl>
    <w:p w14:paraId="189E7D53" w14:textId="77777777" w:rsidR="008539B5" w:rsidRDefault="008539B5" w:rsidP="008539B5">
      <w:pPr>
        <w:pStyle w:val="Brdtextmedindrag"/>
      </w:pPr>
      <w:bookmarkStart w:id="1120" w:name="_Hlk21084203"/>
      <w:r>
        <w:t>3. produkter som är skattepliktiga enligt lagen (1994:1563) om tobaksskatt, eller</w:t>
      </w:r>
    </w:p>
    <w:p w14:paraId="133A867D" w14:textId="77777777" w:rsidR="008539B5" w:rsidRDefault="008539B5" w:rsidP="008539B5">
      <w:pPr>
        <w:pStyle w:val="Brdtextmedindrag"/>
      </w:pPr>
      <w:r>
        <w:t>4. </w:t>
      </w:r>
      <w:bookmarkStart w:id="1121" w:name="_Hlk58328262"/>
      <w:r w:rsidRPr="00196FCF">
        <w:t>produkter som vid klassificering och märkning enligt förordning (EG) nr 1272/2008 tillhör faroklassen akut toxicitet i farokategorierna 1, 2 eller 3, med undantag för högkoncentrerade e-vätskor</w:t>
      </w:r>
      <w:r>
        <w:t>.</w:t>
      </w:r>
    </w:p>
    <w:bookmarkEnd w:id="1120"/>
    <w:bookmarkEnd w:id="1121"/>
    <w:p w14:paraId="474618C4" w14:textId="77777777" w:rsidR="008539B5" w:rsidRDefault="008539B5" w:rsidP="008539B5">
      <w:pPr>
        <w:pStyle w:val="Slutstreck"/>
      </w:pPr>
      <w:r w:rsidRPr="00660EEA">
        <w:t>                      </w:t>
      </w:r>
    </w:p>
    <w:p w14:paraId="6730E93F" w14:textId="77777777" w:rsidR="008539B5" w:rsidRDefault="008539B5" w:rsidP="008539B5">
      <w:pPr>
        <w:pStyle w:val="Brdtextmedindrag"/>
      </w:pPr>
      <w:r>
        <w:t>1. Denna lag träder i kraft den 26 maj 2021.</w:t>
      </w:r>
    </w:p>
    <w:p w14:paraId="5A71121E" w14:textId="77777777" w:rsidR="008539B5" w:rsidRDefault="008539B5" w:rsidP="008539B5">
      <w:pPr>
        <w:pStyle w:val="Brdtextmedindrag"/>
      </w:pPr>
      <w:r>
        <w:t>2. </w:t>
      </w:r>
      <w:r w:rsidRPr="00EA505E">
        <w:t>Äldre bestämmelser gäller fortfarande för förhållanden som hänför sig till tiden före ikraftträdandet</w:t>
      </w:r>
      <w:r>
        <w:t>.</w:t>
      </w:r>
    </w:p>
    <w:p w14:paraId="3ED0E8E2" w14:textId="77777777" w:rsidR="008539B5" w:rsidRDefault="008539B5" w:rsidP="008539B5">
      <w:pPr>
        <w:pStyle w:val="Brdtextmedindrag"/>
      </w:pPr>
    </w:p>
    <w:p w14:paraId="0DCD074E" w14:textId="77777777" w:rsidR="008539B5" w:rsidRDefault="008539B5" w:rsidP="008539B5">
      <w:pPr>
        <w:spacing w:line="0" w:lineRule="auto"/>
        <w:rPr>
          <w:rFonts w:ascii="OrigGarmnd BT" w:hAnsi="OrigGarmnd BT"/>
        </w:rPr>
      </w:pPr>
    </w:p>
    <w:p w14:paraId="57E290FC" w14:textId="77777777" w:rsidR="008539B5" w:rsidRDefault="008539B5" w:rsidP="008539B5">
      <w:pPr>
        <w:pStyle w:val="Rubrik2"/>
        <w:spacing w:before="0"/>
        <w:sectPr w:rsidR="008539B5" w:rsidSect="008539B5">
          <w:headerReference w:type="even" r:id="rId569"/>
          <w:headerReference w:type="default" r:id="rId570"/>
          <w:footerReference w:type="even" r:id="rId571"/>
          <w:footerReference w:type="default" r:id="rId572"/>
          <w:footerReference w:type="first" r:id="rId573"/>
          <w:footnotePr>
            <w:numRestart w:val="eachSect"/>
          </w:footnotePr>
          <w:pgSz w:w="9356" w:h="13721" w:code="9"/>
          <w:pgMar w:top="794" w:right="2438" w:bottom="1191" w:left="1021" w:header="0" w:footer="709" w:gutter="0"/>
          <w:cols w:space="708"/>
          <w:docGrid w:linePitch="360"/>
        </w:sectPr>
      </w:pPr>
      <w:bookmarkStart w:id="1122" w:name="_Toc65132624"/>
      <w:bookmarkStart w:id="1123" w:name="_Hlk21084387"/>
    </w:p>
    <w:p w14:paraId="0D9E01FF" w14:textId="40A85B42" w:rsidR="008539B5" w:rsidRDefault="008539B5" w:rsidP="008539B5">
      <w:pPr>
        <w:pStyle w:val="Rubrik2utannumrering"/>
        <w:spacing w:before="0"/>
      </w:pPr>
      <w:r>
        <w:t>1.23</w:t>
      </w:r>
      <w:r>
        <w:tab/>
        <w:t>Förslag till lag om ändring i lagen (2018:1091) med kompletterande bestämmelser om etisk granskning till EU:s förordning om kliniska prövningar av humanläkemedel</w:t>
      </w:r>
      <w:bookmarkEnd w:id="1122"/>
      <w:r>
        <w:t xml:space="preserve"> </w:t>
      </w:r>
    </w:p>
    <w:p w14:paraId="01BF5222" w14:textId="77777777" w:rsidR="008539B5" w:rsidRDefault="008539B5" w:rsidP="008539B5">
      <w:pPr>
        <w:pStyle w:val="Brdtext"/>
      </w:pPr>
      <w:r w:rsidRPr="00F42B1D">
        <w:t>Härigenom föreskrivs att 4</w:t>
      </w:r>
      <w:r>
        <w:t> </w:t>
      </w:r>
      <w:r w:rsidRPr="00F42B1D">
        <w:t>§ lagen (2018:1091) med kompletterande bestäm</w:t>
      </w:r>
      <w:r>
        <w:softHyphen/>
      </w:r>
      <w:r w:rsidRPr="00F42B1D">
        <w:t>melser om etisk granskning till EU:s förordning om kliniska prövningar av humanläkemedel ska ha följande lydelse.</w:t>
      </w:r>
    </w:p>
    <w:p w14:paraId="23BE8233" w14:textId="77777777" w:rsidR="008539B5" w:rsidRPr="00F42B1D" w:rsidRDefault="008539B5" w:rsidP="008539B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539B5" w:rsidRPr="005B0E77" w14:paraId="7F082BE9" w14:textId="77777777" w:rsidTr="008539B5">
        <w:tc>
          <w:tcPr>
            <w:tcW w:w="2500" w:type="pct"/>
            <w:shd w:val="clear" w:color="auto" w:fill="auto"/>
            <w:tcMar>
              <w:left w:w="0" w:type="dxa"/>
            </w:tcMar>
          </w:tcPr>
          <w:p w14:paraId="5E959992" w14:textId="77777777" w:rsidR="008539B5" w:rsidRPr="005B0E77" w:rsidRDefault="008539B5" w:rsidP="008539B5">
            <w:pPr>
              <w:pStyle w:val="Brdtext"/>
              <w:rPr>
                <w:i/>
              </w:rPr>
            </w:pPr>
            <w:r>
              <w:rPr>
                <w:i/>
              </w:rPr>
              <w:t>L</w:t>
            </w:r>
            <w:r w:rsidRPr="005B0E77">
              <w:rPr>
                <w:i/>
              </w:rPr>
              <w:t>ydelse</w:t>
            </w:r>
            <w:r>
              <w:rPr>
                <w:i/>
              </w:rPr>
              <w:t xml:space="preserve"> enligt SFS 2018:1091</w:t>
            </w:r>
          </w:p>
        </w:tc>
        <w:tc>
          <w:tcPr>
            <w:tcW w:w="2500" w:type="pct"/>
            <w:shd w:val="clear" w:color="auto" w:fill="auto"/>
            <w:tcMar>
              <w:right w:w="0" w:type="dxa"/>
            </w:tcMar>
          </w:tcPr>
          <w:p w14:paraId="2C316BFA" w14:textId="77777777" w:rsidR="008539B5" w:rsidRPr="005B0E77" w:rsidRDefault="008539B5" w:rsidP="008539B5">
            <w:pPr>
              <w:pStyle w:val="Brdtext"/>
              <w:rPr>
                <w:i/>
              </w:rPr>
            </w:pPr>
            <w:r w:rsidRPr="005B0E77">
              <w:rPr>
                <w:i/>
              </w:rPr>
              <w:t>Föreslagen lydelse</w:t>
            </w:r>
          </w:p>
        </w:tc>
      </w:tr>
    </w:tbl>
    <w:p w14:paraId="77897E88" w14:textId="77777777" w:rsidR="008539B5" w:rsidRDefault="008539B5" w:rsidP="008539B5">
      <w:pPr>
        <w:pStyle w:val="Brdtext"/>
        <w:jc w:val="center"/>
        <w:rPr>
          <w:b/>
          <w:bCs/>
        </w:rPr>
      </w:pPr>
    </w:p>
    <w:p w14:paraId="70C80F08" w14:textId="77777777" w:rsidR="008539B5" w:rsidRPr="00F42B1D" w:rsidRDefault="008539B5" w:rsidP="008539B5">
      <w:pPr>
        <w:pStyle w:val="Brdtext"/>
        <w:jc w:val="center"/>
        <w:rPr>
          <w:b/>
          <w:bCs/>
        </w:rPr>
      </w:pPr>
      <w:r w:rsidRPr="00F42B1D">
        <w:rPr>
          <w:b/>
          <w:bCs/>
        </w:rPr>
        <w:t>4 §</w:t>
      </w:r>
    </w:p>
    <w:tbl>
      <w:tblPr>
        <w:tblW w:w="5000" w:type="pct"/>
        <w:tblCellMar>
          <w:left w:w="125" w:type="dxa"/>
          <w:right w:w="125" w:type="dxa"/>
        </w:tblCellMar>
        <w:tblLook w:val="0000" w:firstRow="0" w:lastRow="0" w:firstColumn="0" w:lastColumn="0" w:noHBand="0" w:noVBand="0"/>
      </w:tblPr>
      <w:tblGrid>
        <w:gridCol w:w="2948"/>
        <w:gridCol w:w="2949"/>
      </w:tblGrid>
      <w:tr w:rsidR="008539B5" w14:paraId="131E68E7" w14:textId="77777777" w:rsidTr="008539B5">
        <w:tc>
          <w:tcPr>
            <w:tcW w:w="2500" w:type="pct"/>
            <w:shd w:val="clear" w:color="auto" w:fill="auto"/>
            <w:tcMar>
              <w:left w:w="0" w:type="dxa"/>
            </w:tcMar>
          </w:tcPr>
          <w:p w14:paraId="45F587D6" w14:textId="77777777" w:rsidR="008539B5" w:rsidRDefault="008539B5" w:rsidP="008539B5">
            <w:pPr>
              <w:pStyle w:val="Brdtextmedindrag"/>
              <w:ind w:firstLine="0"/>
            </w:pPr>
            <w:r>
              <w:t>Vid etisk granskning av en ansökan om tillstånd att utföra klinisk läke</w:t>
            </w:r>
            <w:r>
              <w:softHyphen/>
              <w:t xml:space="preserve">medelsprövning ska 25 </w:t>
            </w:r>
            <w:r>
              <w:rPr>
                <w:i/>
                <w:iCs/>
              </w:rPr>
              <w:t>och 26 </w:t>
            </w:r>
            <w:r w:rsidRPr="0069794F">
              <w:t>§§</w:t>
            </w:r>
            <w:r>
              <w:rPr>
                <w:i/>
                <w:iCs/>
              </w:rPr>
              <w:t>, 27 § första och andra styckena och</w:t>
            </w:r>
            <w:r>
              <w:t xml:space="preserve"> 28 § lagen (2003:460) om etikpröv</w:t>
            </w:r>
            <w:r>
              <w:softHyphen/>
              <w:t>ning av forskning som avser människor tillämpas.</w:t>
            </w:r>
          </w:p>
        </w:tc>
        <w:tc>
          <w:tcPr>
            <w:tcW w:w="2500" w:type="pct"/>
            <w:shd w:val="clear" w:color="auto" w:fill="auto"/>
            <w:tcMar>
              <w:right w:w="0" w:type="dxa"/>
            </w:tcMar>
          </w:tcPr>
          <w:p w14:paraId="7769062A" w14:textId="77777777" w:rsidR="008539B5" w:rsidRDefault="008539B5" w:rsidP="008539B5">
            <w:pPr>
              <w:pStyle w:val="Brdtextmedindrag"/>
              <w:ind w:firstLine="0"/>
            </w:pPr>
            <w:bookmarkStart w:id="1124" w:name="_Hlk59112688"/>
            <w:r>
              <w:t>Vid etisk granskning av en ansökan om tillstånd att utföra klinisk läke</w:t>
            </w:r>
            <w:r>
              <w:softHyphen/>
              <w:t>medelsprövning ska 25</w:t>
            </w:r>
            <w:r>
              <w:rPr>
                <w:i/>
                <w:iCs/>
              </w:rPr>
              <w:t>–28 </w:t>
            </w:r>
            <w:r w:rsidRPr="0069794F">
              <w:t>§§</w:t>
            </w:r>
            <w:r>
              <w:t xml:space="preserve"> lagen (2003:460) om etikprövning av forsk</w:t>
            </w:r>
            <w:r>
              <w:softHyphen/>
              <w:t>ning som avser människor tillämpas</w:t>
            </w:r>
            <w:bookmarkEnd w:id="1124"/>
            <w:r>
              <w:t>.</w:t>
            </w:r>
          </w:p>
        </w:tc>
      </w:tr>
    </w:tbl>
    <w:p w14:paraId="10AB3246" w14:textId="77777777" w:rsidR="008539B5" w:rsidRPr="00811E52" w:rsidRDefault="008539B5" w:rsidP="008539B5">
      <w:pPr>
        <w:pStyle w:val="Slutstreck"/>
      </w:pPr>
      <w:r w:rsidRPr="00811E52">
        <w:t>                      </w:t>
      </w:r>
    </w:p>
    <w:p w14:paraId="12B45E6E" w14:textId="77777777" w:rsidR="008539B5" w:rsidRDefault="008539B5" w:rsidP="008539B5">
      <w:pPr>
        <w:pStyle w:val="Brdtextmedindrag"/>
      </w:pPr>
      <w:r w:rsidRPr="00B95727">
        <w:t xml:space="preserve">Denna lag träder i kraft den dag </w:t>
      </w:r>
      <w:r>
        <w:t xml:space="preserve">som </w:t>
      </w:r>
      <w:r w:rsidRPr="00B95727">
        <w:t>regeringen bestämmer.</w:t>
      </w:r>
    </w:p>
    <w:p w14:paraId="2C9761E0" w14:textId="77777777" w:rsidR="008539B5" w:rsidRDefault="008539B5" w:rsidP="008539B5">
      <w:pPr>
        <w:pStyle w:val="Brdtextmedindrag"/>
      </w:pPr>
    </w:p>
    <w:p w14:paraId="350B401F" w14:textId="77777777" w:rsidR="008539B5" w:rsidRDefault="008539B5" w:rsidP="008539B5">
      <w:pPr>
        <w:pStyle w:val="Rubrik2"/>
        <w:spacing w:before="0"/>
        <w:sectPr w:rsidR="008539B5" w:rsidSect="008539B5">
          <w:headerReference w:type="even" r:id="rId574"/>
          <w:headerReference w:type="default" r:id="rId575"/>
          <w:footerReference w:type="even" r:id="rId576"/>
          <w:footerReference w:type="default" r:id="rId577"/>
          <w:footerReference w:type="first" r:id="rId578"/>
          <w:pgSz w:w="9356" w:h="13721" w:code="9"/>
          <w:pgMar w:top="794" w:right="2438" w:bottom="1191" w:left="1021" w:header="0" w:footer="709" w:gutter="0"/>
          <w:cols w:space="708"/>
          <w:docGrid w:linePitch="360"/>
        </w:sectPr>
      </w:pPr>
      <w:bookmarkStart w:id="1125" w:name="_Toc65132625"/>
    </w:p>
    <w:p w14:paraId="02F2FBAA" w14:textId="0938F65C" w:rsidR="008539B5" w:rsidRPr="0047042D" w:rsidRDefault="008539B5" w:rsidP="008539B5">
      <w:pPr>
        <w:pStyle w:val="Rubrik2utannumrering"/>
        <w:spacing w:before="0"/>
      </w:pPr>
      <w:r>
        <w:t>1.24</w:t>
      </w:r>
      <w:r>
        <w:tab/>
      </w:r>
      <w:r w:rsidRPr="0047042D">
        <w:t>Förslag till lag om ändring i lagen (2018:2088) om tobak och liknande produkter</w:t>
      </w:r>
      <w:bookmarkEnd w:id="1125"/>
    </w:p>
    <w:bookmarkEnd w:id="1123"/>
    <w:p w14:paraId="3EAD6873" w14:textId="77777777" w:rsidR="008539B5" w:rsidRDefault="008539B5" w:rsidP="008539B5">
      <w:pPr>
        <w:pStyle w:val="Brdtextmedindrag"/>
        <w:ind w:firstLine="0"/>
      </w:pPr>
      <w:r>
        <w:t xml:space="preserve">Härigenom föreskrivs att 1 kap. 4 § </w:t>
      </w:r>
      <w:bookmarkStart w:id="1126" w:name="_Hlk8047733"/>
      <w:r>
        <w:t>lagen (2018:2088) om tobak och liknande produkter</w:t>
      </w:r>
      <w:bookmarkEnd w:id="1126"/>
      <w:r>
        <w:t xml:space="preserve"> ska ha följande lydelse. </w:t>
      </w:r>
    </w:p>
    <w:p w14:paraId="1D8CC665" w14:textId="77777777" w:rsidR="008539B5" w:rsidRDefault="008539B5" w:rsidP="008539B5">
      <w:pPr>
        <w:pStyle w:val="Brdtextmedindrag"/>
        <w:ind w:firstLine="0"/>
      </w:pPr>
    </w:p>
    <w:tbl>
      <w:tblPr>
        <w:tblW w:w="5000" w:type="pct"/>
        <w:tblLook w:val="0000" w:firstRow="0" w:lastRow="0" w:firstColumn="0" w:lastColumn="0" w:noHBand="0" w:noVBand="0"/>
      </w:tblPr>
      <w:tblGrid>
        <w:gridCol w:w="2948"/>
        <w:gridCol w:w="2949"/>
      </w:tblGrid>
      <w:tr w:rsidR="008539B5" w:rsidRPr="0049408E" w14:paraId="4852DD43" w14:textId="77777777" w:rsidTr="008539B5">
        <w:tc>
          <w:tcPr>
            <w:tcW w:w="2500" w:type="pct"/>
            <w:shd w:val="clear" w:color="auto" w:fill="auto"/>
            <w:tcMar>
              <w:left w:w="0" w:type="dxa"/>
            </w:tcMar>
          </w:tcPr>
          <w:p w14:paraId="3CA3C72A" w14:textId="77777777" w:rsidR="008539B5" w:rsidRPr="0049408E" w:rsidRDefault="008539B5" w:rsidP="008539B5">
            <w:pPr>
              <w:pStyle w:val="Brdtext"/>
              <w:rPr>
                <w:i/>
              </w:rPr>
            </w:pPr>
            <w:r w:rsidRPr="0049408E">
              <w:rPr>
                <w:i/>
              </w:rPr>
              <w:t>Nuvarande lydelse</w:t>
            </w:r>
          </w:p>
        </w:tc>
        <w:tc>
          <w:tcPr>
            <w:tcW w:w="2500" w:type="pct"/>
            <w:shd w:val="clear" w:color="auto" w:fill="auto"/>
            <w:tcMar>
              <w:right w:w="0" w:type="dxa"/>
            </w:tcMar>
          </w:tcPr>
          <w:p w14:paraId="721C721E" w14:textId="77777777" w:rsidR="008539B5" w:rsidRPr="0049408E" w:rsidRDefault="008539B5" w:rsidP="008539B5">
            <w:pPr>
              <w:pStyle w:val="Brdtext"/>
              <w:rPr>
                <w:i/>
              </w:rPr>
            </w:pPr>
            <w:r w:rsidRPr="0049408E">
              <w:rPr>
                <w:i/>
              </w:rPr>
              <w:t>Föreslagen lydelse</w:t>
            </w:r>
          </w:p>
        </w:tc>
      </w:tr>
    </w:tbl>
    <w:p w14:paraId="2DFF30A1" w14:textId="77777777" w:rsidR="008539B5" w:rsidRDefault="008539B5" w:rsidP="008539B5">
      <w:pPr>
        <w:pStyle w:val="Rubrik3utannumrering"/>
        <w:spacing w:before="240" w:after="0"/>
        <w:jc w:val="center"/>
      </w:pPr>
      <w:bookmarkStart w:id="1127" w:name="_Hlk21084401"/>
      <w:r>
        <w:t>1 kap.</w:t>
      </w:r>
    </w:p>
    <w:p w14:paraId="31F9496F" w14:textId="77777777" w:rsidR="008539B5" w:rsidRDefault="008539B5" w:rsidP="008539B5">
      <w:pPr>
        <w:pStyle w:val="Brdtext"/>
        <w:jc w:val="center"/>
        <w:rPr>
          <w:b/>
        </w:rPr>
      </w:pPr>
      <w:r w:rsidRPr="00352A49">
        <w:rPr>
          <w:b/>
        </w:rPr>
        <w:t>4 §</w:t>
      </w:r>
    </w:p>
    <w:p w14:paraId="438302F6" w14:textId="77777777" w:rsidR="008539B5" w:rsidRDefault="008539B5" w:rsidP="008539B5">
      <w:pPr>
        <w:pStyle w:val="Brdtextmedindrag"/>
        <w:ind w:firstLine="0"/>
      </w:pPr>
      <w:r>
        <w:t xml:space="preserve">Lagen ska inte </w:t>
      </w:r>
      <w:r w:rsidRPr="00132611">
        <w:t>tillämpas</w:t>
      </w:r>
      <w:r>
        <w:t xml:space="preserve"> på produkter som är klassificerade som narkotika enligt narkotikastrafflagen (1968:64) eller som hälso</w:t>
      </w:r>
      <w:r>
        <w:softHyphen/>
        <w:t>farliga varor enligt lagen (1999:42) om förbud mot vissa hälso</w:t>
      </w:r>
      <w:r>
        <w:softHyphen/>
        <w:t>farliga varor.</w:t>
      </w:r>
    </w:p>
    <w:tbl>
      <w:tblPr>
        <w:tblW w:w="5000" w:type="pct"/>
        <w:tblLook w:val="0000" w:firstRow="0" w:lastRow="0" w:firstColumn="0" w:lastColumn="0" w:noHBand="0" w:noVBand="0"/>
      </w:tblPr>
      <w:tblGrid>
        <w:gridCol w:w="2948"/>
        <w:gridCol w:w="2949"/>
      </w:tblGrid>
      <w:tr w:rsidR="008539B5" w14:paraId="3D1458D8" w14:textId="77777777" w:rsidTr="008539B5">
        <w:tc>
          <w:tcPr>
            <w:tcW w:w="2500" w:type="pct"/>
            <w:shd w:val="clear" w:color="auto" w:fill="auto"/>
            <w:tcMar>
              <w:left w:w="0" w:type="dxa"/>
            </w:tcMar>
          </w:tcPr>
          <w:bookmarkEnd w:id="1127"/>
          <w:p w14:paraId="141576D4" w14:textId="77777777" w:rsidR="008539B5" w:rsidRDefault="008539B5" w:rsidP="008539B5">
            <w:pPr>
              <w:pStyle w:val="Brdtextmedindrag"/>
            </w:pPr>
            <w:r>
              <w:t>I fråga om elektroniska cigar</w:t>
            </w:r>
            <w:r>
              <w:softHyphen/>
              <w:t>etter och påfyllningsbehållare ska lagen inte tillämpas på läke</w:t>
            </w:r>
            <w:r>
              <w:softHyphen/>
              <w:t xml:space="preserve">medel </w:t>
            </w:r>
            <w:r w:rsidRPr="00352A49">
              <w:rPr>
                <w:i/>
              </w:rPr>
              <w:t>eller medicintekniska pro</w:t>
            </w:r>
            <w:r w:rsidRPr="00352A49">
              <w:rPr>
                <w:i/>
              </w:rPr>
              <w:softHyphen/>
              <w:t>dukter</w:t>
            </w:r>
            <w:r>
              <w:t xml:space="preserve"> som om</w:t>
            </w:r>
            <w:r>
              <w:softHyphen/>
              <w:t>fattas av läke</w:t>
            </w:r>
            <w:r>
              <w:softHyphen/>
              <w:t>medels</w:t>
            </w:r>
            <w:r>
              <w:softHyphen/>
              <w:t xml:space="preserve">lagen (2015:315) eller </w:t>
            </w:r>
            <w:r w:rsidRPr="00352A49">
              <w:rPr>
                <w:i/>
              </w:rPr>
              <w:t>lagen (1993:584) om medicin</w:t>
            </w:r>
            <w:r w:rsidRPr="00352A49">
              <w:rPr>
                <w:i/>
              </w:rPr>
              <w:softHyphen/>
              <w:t>tek</w:t>
            </w:r>
            <w:r w:rsidRPr="00352A49">
              <w:rPr>
                <w:i/>
              </w:rPr>
              <w:softHyphen/>
              <w:t>ni</w:t>
            </w:r>
            <w:r w:rsidRPr="00352A49">
              <w:rPr>
                <w:i/>
              </w:rPr>
              <w:softHyphen/>
              <w:t>ska produkter</w:t>
            </w:r>
            <w:r>
              <w:t>.</w:t>
            </w:r>
          </w:p>
          <w:p w14:paraId="167C663B" w14:textId="77777777" w:rsidR="008539B5" w:rsidRDefault="008539B5" w:rsidP="008539B5">
            <w:pPr>
              <w:pStyle w:val="Brdtextmedindrag"/>
            </w:pPr>
          </w:p>
        </w:tc>
        <w:tc>
          <w:tcPr>
            <w:tcW w:w="2500" w:type="pct"/>
            <w:shd w:val="clear" w:color="auto" w:fill="auto"/>
            <w:tcMar>
              <w:right w:w="0" w:type="dxa"/>
            </w:tcMar>
          </w:tcPr>
          <w:p w14:paraId="3D6A964A" w14:textId="77777777" w:rsidR="008539B5" w:rsidRDefault="008539B5" w:rsidP="008539B5">
            <w:pPr>
              <w:pStyle w:val="Brdtextmedindrag"/>
            </w:pPr>
            <w:bookmarkStart w:id="1128" w:name="_Hlk63415895"/>
            <w:r>
              <w:t>I fråga om elektroniska cigar</w:t>
            </w:r>
            <w:r>
              <w:softHyphen/>
              <w:t xml:space="preserve">etter och påfyllningsbehållare </w:t>
            </w:r>
            <w:bookmarkEnd w:id="1128"/>
            <w:r>
              <w:t>ska lagen inte tillämpas på läke</w:t>
            </w:r>
            <w:r>
              <w:softHyphen/>
              <w:t>medel som om</w:t>
            </w:r>
            <w:r>
              <w:softHyphen/>
              <w:t>fattas av läke</w:t>
            </w:r>
            <w:r>
              <w:softHyphen/>
              <w:t xml:space="preserve">medelslagen (2015:315) eller </w:t>
            </w:r>
            <w:r w:rsidRPr="00352A49">
              <w:rPr>
                <w:i/>
              </w:rPr>
              <w:t>på medicintekniska produkter och andra produkter som omfattas av</w:t>
            </w:r>
            <w:r>
              <w:t xml:space="preserve"> </w:t>
            </w:r>
            <w:r w:rsidRPr="00251DE8">
              <w:rPr>
                <w:i/>
              </w:rPr>
              <w:t>Europaparlament</w:t>
            </w:r>
            <w:r>
              <w:rPr>
                <w:i/>
              </w:rPr>
              <w:softHyphen/>
            </w:r>
            <w:r w:rsidRPr="00251DE8">
              <w:rPr>
                <w:i/>
              </w:rPr>
              <w:t>ets och rådets fö</w:t>
            </w:r>
            <w:r>
              <w:rPr>
                <w:i/>
              </w:rPr>
              <w:t>r</w:t>
            </w:r>
            <w:r>
              <w:rPr>
                <w:i/>
              </w:rPr>
              <w:softHyphen/>
              <w:t>ordning (EU) 2017/745 av den 5 </w:t>
            </w:r>
            <w:r w:rsidRPr="00251DE8">
              <w:rPr>
                <w:i/>
              </w:rPr>
              <w:t>april 2017 om medicintek</w:t>
            </w:r>
            <w:r>
              <w:rPr>
                <w:i/>
              </w:rPr>
              <w:softHyphen/>
            </w:r>
            <w:r w:rsidRPr="00251DE8">
              <w:rPr>
                <w:i/>
              </w:rPr>
              <w:t>ni</w:t>
            </w:r>
            <w:r>
              <w:rPr>
                <w:i/>
              </w:rPr>
              <w:softHyphen/>
            </w:r>
            <w:r w:rsidRPr="00251DE8">
              <w:rPr>
                <w:i/>
              </w:rPr>
              <w:t>ska produkter, om ändring av direktiv 2001/83/EG, förordning (EG) nr 178/2002 och förord</w:t>
            </w:r>
            <w:r>
              <w:rPr>
                <w:i/>
              </w:rPr>
              <w:softHyphen/>
            </w:r>
            <w:r w:rsidRPr="00251DE8">
              <w:rPr>
                <w:i/>
              </w:rPr>
              <w:t>ning (EG) nr 1223/2009 och om upphävande av rådets direktiv 90/385/EEG och 93/42/EEG</w:t>
            </w:r>
            <w:r>
              <w:rPr>
                <w:i/>
              </w:rPr>
              <w:t>.</w:t>
            </w:r>
          </w:p>
        </w:tc>
      </w:tr>
    </w:tbl>
    <w:p w14:paraId="50A126A4" w14:textId="77777777" w:rsidR="008539B5" w:rsidRDefault="008539B5" w:rsidP="008539B5">
      <w:pPr>
        <w:pStyle w:val="Brdtextmedindrag"/>
      </w:pPr>
      <w:bookmarkStart w:id="1129" w:name="_Hlk21084420"/>
      <w:r>
        <w:t>I fråga om elektroniska cigaretter och påfyllningsbehållare gäller även produkt</w:t>
      </w:r>
      <w:r>
        <w:softHyphen/>
        <w:t>säkerhetslagen (2004:451).</w:t>
      </w:r>
    </w:p>
    <w:bookmarkEnd w:id="1129"/>
    <w:p w14:paraId="5154490E" w14:textId="77777777" w:rsidR="008539B5" w:rsidRDefault="008539B5" w:rsidP="008539B5">
      <w:pPr>
        <w:pStyle w:val="Slutstreck"/>
      </w:pPr>
      <w:r w:rsidRPr="00660EEA">
        <w:t>                      </w:t>
      </w:r>
    </w:p>
    <w:p w14:paraId="29837202" w14:textId="77777777" w:rsidR="008539B5" w:rsidRDefault="008539B5" w:rsidP="008539B5">
      <w:pPr>
        <w:pStyle w:val="Brdtextmedindrag"/>
      </w:pPr>
      <w:r>
        <w:t>Denna lag träder i kraft den 26 maj 2021.</w:t>
      </w:r>
    </w:p>
    <w:p w14:paraId="4DDDD254" w14:textId="77777777" w:rsidR="00920097" w:rsidRPr="00B937F4" w:rsidRDefault="00920097" w:rsidP="003D6631">
      <w:pPr>
        <w:pStyle w:val="Brdtextmedindrag"/>
        <w:sectPr w:rsidR="00920097" w:rsidRPr="00B937F4" w:rsidSect="008539B5">
          <w:headerReference w:type="even" r:id="rId579"/>
          <w:headerReference w:type="default" r:id="rId580"/>
          <w:footerReference w:type="even" r:id="rId581"/>
          <w:footerReference w:type="default" r:id="rId582"/>
          <w:footerReference w:type="first" r:id="rId583"/>
          <w:pgSz w:w="9356" w:h="13721" w:code="9"/>
          <w:pgMar w:top="794" w:right="2438" w:bottom="1191" w:left="1021" w:header="0" w:footer="709" w:gutter="0"/>
          <w:cols w:space="708"/>
          <w:docGrid w:linePitch="360"/>
        </w:sectPr>
      </w:pPr>
    </w:p>
    <w:p w14:paraId="43A089D1" w14:textId="5283202B" w:rsidR="008539B5" w:rsidRDefault="008539B5" w:rsidP="008539B5">
      <w:pPr>
        <w:pStyle w:val="Bilagarubrik"/>
      </w:pPr>
      <w:bookmarkStart w:id="1130" w:name="_Toc69367654"/>
      <w:r>
        <w:t>Lagrådets yttrande</w:t>
      </w:r>
      <w:bookmarkEnd w:id="1130"/>
      <w:r>
        <w:t xml:space="preserve"> </w:t>
      </w:r>
    </w:p>
    <w:p w14:paraId="3B66CE16" w14:textId="21DD58B3" w:rsidR="008539B5" w:rsidRDefault="008539B5" w:rsidP="008539B5">
      <w:pPr>
        <w:pStyle w:val="Brdtext"/>
      </w:pPr>
      <w:r>
        <w:t>Utdrag ur protokoll vid sammanträde 2021-03-11</w:t>
      </w:r>
    </w:p>
    <w:p w14:paraId="71FCEF8A" w14:textId="77777777" w:rsidR="008539B5" w:rsidRDefault="008539B5" w:rsidP="008539B5">
      <w:pPr>
        <w:pStyle w:val="Brdtext"/>
      </w:pPr>
    </w:p>
    <w:p w14:paraId="0331B232" w14:textId="77777777" w:rsidR="008539B5" w:rsidRDefault="008539B5" w:rsidP="008539B5">
      <w:pPr>
        <w:pStyle w:val="Brdtext"/>
      </w:pPr>
      <w:r w:rsidRPr="00B8086A">
        <w:rPr>
          <w:b/>
          <w:bCs/>
        </w:rPr>
        <w:t>Närvarande</w:t>
      </w:r>
      <w:r>
        <w:t>: F.d. justitieråden Karin Almgren och Stefan Lindskog samt justitierådet Petter Asp</w:t>
      </w:r>
    </w:p>
    <w:p w14:paraId="73D375DC" w14:textId="77777777" w:rsidR="008539B5" w:rsidRDefault="008539B5" w:rsidP="008539B5">
      <w:pPr>
        <w:pStyle w:val="Rubrik4utannumrering"/>
      </w:pPr>
      <w:r>
        <w:t>Anpassningar till EU:s förordningar om medicinteknik – del 2</w:t>
      </w:r>
    </w:p>
    <w:p w14:paraId="061D2B9C" w14:textId="0AC39C12" w:rsidR="008539B5" w:rsidRDefault="008539B5" w:rsidP="008539B5">
      <w:pPr>
        <w:pStyle w:val="Brdtext"/>
      </w:pPr>
      <w:r>
        <w:t>Enligt en lagrådsremiss den 25 februari 2021 har regeringen (Social</w:t>
      </w:r>
      <w:r>
        <w:softHyphen/>
        <w:t>departementet) beslutat inhämta Lagrådets yttrande över förslag till</w:t>
      </w:r>
    </w:p>
    <w:p w14:paraId="281EBEFD" w14:textId="77777777" w:rsidR="008539B5" w:rsidRDefault="008539B5" w:rsidP="008539B5">
      <w:pPr>
        <w:pStyle w:val="Brdtext"/>
      </w:pPr>
    </w:p>
    <w:p w14:paraId="3E91B60B" w14:textId="7B3A4D3C" w:rsidR="008539B5" w:rsidRDefault="008539B5" w:rsidP="00FA603C">
      <w:pPr>
        <w:pStyle w:val="Numreradlista"/>
        <w:numPr>
          <w:ilvl w:val="0"/>
          <w:numId w:val="44"/>
        </w:numPr>
      </w:pPr>
      <w:r>
        <w:t>lag med kompletterande bestämmelser till EU:s förordning om medicintekniska produkter,</w:t>
      </w:r>
    </w:p>
    <w:p w14:paraId="77019E6E" w14:textId="52F65845" w:rsidR="008539B5" w:rsidRDefault="008539B5" w:rsidP="00FA603C">
      <w:pPr>
        <w:pStyle w:val="Numreradlista"/>
        <w:numPr>
          <w:ilvl w:val="0"/>
          <w:numId w:val="44"/>
        </w:numPr>
      </w:pPr>
      <w:r>
        <w:t>lag om ändring i lagen (2021:000) med kompletterande bestämmelser till EU:s förordning om medicintekniska produkter,</w:t>
      </w:r>
    </w:p>
    <w:p w14:paraId="1427EB62" w14:textId="4FA53FAF" w:rsidR="008539B5" w:rsidRDefault="008539B5" w:rsidP="00FA603C">
      <w:pPr>
        <w:pStyle w:val="Numreradlista"/>
        <w:numPr>
          <w:ilvl w:val="0"/>
          <w:numId w:val="44"/>
        </w:numPr>
      </w:pPr>
      <w:r>
        <w:t>lag om ändring i lagen (2021:000) med kompletterande bestämmelser till EU:s förordning om medicintekniska produkter,</w:t>
      </w:r>
    </w:p>
    <w:p w14:paraId="5A7DC72C" w14:textId="1188F6A4" w:rsidR="008539B5" w:rsidRDefault="008539B5" w:rsidP="00FA603C">
      <w:pPr>
        <w:pStyle w:val="Numreradlista"/>
        <w:numPr>
          <w:ilvl w:val="0"/>
          <w:numId w:val="44"/>
        </w:numPr>
      </w:pPr>
      <w:r>
        <w:t>lag med kompletterande bestämmelser om etisk granskning till EU:s förordning om medicintekniska produkter,</w:t>
      </w:r>
    </w:p>
    <w:p w14:paraId="367AD325" w14:textId="38176D2B" w:rsidR="008539B5" w:rsidRDefault="008539B5" w:rsidP="00FA603C">
      <w:pPr>
        <w:pStyle w:val="Numreradlista"/>
        <w:numPr>
          <w:ilvl w:val="0"/>
          <w:numId w:val="44"/>
        </w:numPr>
      </w:pPr>
      <w:r>
        <w:t>lag om ändring i lagen med kompletterande bestämmelser om etisk granskning till EU:s förordning om medicintekniska produkter,</w:t>
      </w:r>
    </w:p>
    <w:p w14:paraId="2102F3C8" w14:textId="4EE34068" w:rsidR="008539B5" w:rsidRDefault="008539B5" w:rsidP="00FA603C">
      <w:pPr>
        <w:pStyle w:val="Numreradlista"/>
        <w:numPr>
          <w:ilvl w:val="0"/>
          <w:numId w:val="44"/>
        </w:numPr>
      </w:pPr>
      <w:r>
        <w:t>lag om ändring i lagen (2018:1273) om ändring i lagen (2002:297) om biobanker i hälso- och sjukvården m.m.,</w:t>
      </w:r>
    </w:p>
    <w:p w14:paraId="094F021F" w14:textId="4672B137" w:rsidR="008539B5" w:rsidRDefault="008539B5" w:rsidP="00FA603C">
      <w:pPr>
        <w:pStyle w:val="Numreradlista"/>
        <w:numPr>
          <w:ilvl w:val="0"/>
          <w:numId w:val="44"/>
        </w:numPr>
      </w:pPr>
      <w:r>
        <w:t>lag om ändring i lagen (2002:297) om biobanker i hälso- och sjuk</w:t>
      </w:r>
      <w:r>
        <w:softHyphen/>
        <w:t>vården m.m.,</w:t>
      </w:r>
    </w:p>
    <w:p w14:paraId="37111729" w14:textId="51DE9A90" w:rsidR="008539B5" w:rsidRDefault="008539B5" w:rsidP="00FA603C">
      <w:pPr>
        <w:pStyle w:val="Numreradlista"/>
        <w:numPr>
          <w:ilvl w:val="0"/>
          <w:numId w:val="44"/>
        </w:numPr>
      </w:pPr>
      <w:r>
        <w:t>lag om ändring i lagen (2002:297) om biobanker i hälso- och sjuk</w:t>
      </w:r>
      <w:r>
        <w:softHyphen/>
        <w:t>vården m.m.,</w:t>
      </w:r>
    </w:p>
    <w:p w14:paraId="25B246B4" w14:textId="516B8F83" w:rsidR="008539B5" w:rsidRDefault="008539B5" w:rsidP="00FA603C">
      <w:pPr>
        <w:pStyle w:val="Numreradlista"/>
        <w:numPr>
          <w:ilvl w:val="0"/>
          <w:numId w:val="44"/>
        </w:numPr>
      </w:pPr>
      <w:r>
        <w:t>lag om ändring i lagen (2002:297) om biobanker i hälso- och sjuk</w:t>
      </w:r>
      <w:r>
        <w:softHyphen/>
        <w:t>vården m.m.,</w:t>
      </w:r>
    </w:p>
    <w:p w14:paraId="434F33D1" w14:textId="3A36BEA5" w:rsidR="008539B5" w:rsidRDefault="008539B5" w:rsidP="00FA603C">
      <w:pPr>
        <w:pStyle w:val="Numreradlista"/>
        <w:numPr>
          <w:ilvl w:val="0"/>
          <w:numId w:val="44"/>
        </w:numPr>
      </w:pPr>
      <w:r>
        <w:t>lag om ändring i lagen (2018:1092) om ändring i lagen (2003:460) om etikprövning av forskning som avser människor,</w:t>
      </w:r>
    </w:p>
    <w:p w14:paraId="5083BD41" w14:textId="613CA16C" w:rsidR="008539B5" w:rsidRDefault="008539B5" w:rsidP="00FA603C">
      <w:pPr>
        <w:pStyle w:val="Numreradlista"/>
        <w:numPr>
          <w:ilvl w:val="0"/>
          <w:numId w:val="44"/>
        </w:numPr>
      </w:pPr>
      <w:r>
        <w:t>lag om ändring i lagen (2003:460) om etikprövning av forskning som avser människor,</w:t>
      </w:r>
    </w:p>
    <w:p w14:paraId="690048C4" w14:textId="6E099222" w:rsidR="008539B5" w:rsidRDefault="008539B5" w:rsidP="00FA603C">
      <w:pPr>
        <w:pStyle w:val="Numreradlista"/>
        <w:numPr>
          <w:ilvl w:val="0"/>
          <w:numId w:val="44"/>
        </w:numPr>
      </w:pPr>
      <w:r>
        <w:t>lag om ändring i lagen (2003:460) om etikprövning av forskning som avser människor,</w:t>
      </w:r>
    </w:p>
    <w:p w14:paraId="4AF48575" w14:textId="003823C2" w:rsidR="008539B5" w:rsidRDefault="008539B5" w:rsidP="00FA603C">
      <w:pPr>
        <w:pStyle w:val="Numreradlista"/>
        <w:numPr>
          <w:ilvl w:val="0"/>
          <w:numId w:val="44"/>
        </w:numPr>
      </w:pPr>
      <w:r>
        <w:t>lag om ändring i lagen (2003:460) om etikprövning av forskning som avser människor,</w:t>
      </w:r>
    </w:p>
    <w:p w14:paraId="21B0B5D1" w14:textId="04C07144" w:rsidR="008539B5" w:rsidRDefault="008539B5" w:rsidP="00FA603C">
      <w:pPr>
        <w:pStyle w:val="Numreradlista"/>
        <w:numPr>
          <w:ilvl w:val="0"/>
          <w:numId w:val="44"/>
        </w:numPr>
      </w:pPr>
      <w:r>
        <w:t>lag om ändring i lagen (2006:496) om blodsäkerhet,</w:t>
      </w:r>
    </w:p>
    <w:p w14:paraId="133BE460" w14:textId="65C6027D" w:rsidR="008539B5" w:rsidRDefault="008539B5" w:rsidP="00FA603C">
      <w:pPr>
        <w:pStyle w:val="Numreradlista"/>
        <w:numPr>
          <w:ilvl w:val="0"/>
          <w:numId w:val="44"/>
        </w:numPr>
      </w:pPr>
      <w:r>
        <w:t>lag om ändring i lagen (2006:496) om blodsäkerhet,</w:t>
      </w:r>
    </w:p>
    <w:p w14:paraId="7BB4FB5B" w14:textId="785A53E1" w:rsidR="008539B5" w:rsidRDefault="008539B5" w:rsidP="00FA603C">
      <w:pPr>
        <w:pStyle w:val="Numreradlista"/>
        <w:numPr>
          <w:ilvl w:val="0"/>
          <w:numId w:val="44"/>
        </w:numPr>
      </w:pPr>
      <w:r>
        <w:t>lag om ändring i lagen (2018:1093) om ändring i offentlighets- och sekretesslagen (2009:400),</w:t>
      </w:r>
    </w:p>
    <w:p w14:paraId="691BD302" w14:textId="3C50C9F6" w:rsidR="008539B5" w:rsidRDefault="008539B5" w:rsidP="00FA603C">
      <w:pPr>
        <w:pStyle w:val="Numreradlista"/>
        <w:numPr>
          <w:ilvl w:val="0"/>
          <w:numId w:val="44"/>
        </w:numPr>
      </w:pPr>
      <w:r>
        <w:t>lag om ändring i offentlighets- och sekretesslagen (2009:400),</w:t>
      </w:r>
    </w:p>
    <w:p w14:paraId="6B7AE4CB" w14:textId="0260B983" w:rsidR="008539B5" w:rsidRDefault="008539B5" w:rsidP="00FA603C">
      <w:pPr>
        <w:pStyle w:val="Numreradlista"/>
        <w:numPr>
          <w:ilvl w:val="0"/>
          <w:numId w:val="44"/>
        </w:numPr>
      </w:pPr>
      <w:r>
        <w:t>lag om ändring i offentlighets- och sekretesslagen (2009:400),</w:t>
      </w:r>
    </w:p>
    <w:p w14:paraId="64A81D41" w14:textId="53B99395" w:rsidR="008539B5" w:rsidRDefault="008539B5" w:rsidP="00FA603C">
      <w:pPr>
        <w:pStyle w:val="Numreradlista"/>
        <w:numPr>
          <w:ilvl w:val="0"/>
          <w:numId w:val="44"/>
        </w:numPr>
      </w:pPr>
      <w:r>
        <w:t>lag om ändring i offentlighets- och sekretesslagen (2009:400),</w:t>
      </w:r>
    </w:p>
    <w:p w14:paraId="20773AD4" w14:textId="7417F744" w:rsidR="008539B5" w:rsidRDefault="008539B5" w:rsidP="00FA603C">
      <w:pPr>
        <w:pStyle w:val="Numreradlista"/>
        <w:numPr>
          <w:ilvl w:val="0"/>
          <w:numId w:val="44"/>
        </w:numPr>
      </w:pPr>
      <w:r>
        <w:t>lag om ändring i lagen (2011:791) om ackreditering och teknisk kon</w:t>
      </w:r>
      <w:r>
        <w:softHyphen/>
        <w:t>troll,</w:t>
      </w:r>
    </w:p>
    <w:p w14:paraId="1918A64B" w14:textId="1A0E2057" w:rsidR="008539B5" w:rsidRDefault="008539B5" w:rsidP="00FA603C">
      <w:pPr>
        <w:pStyle w:val="Numreradlista"/>
        <w:numPr>
          <w:ilvl w:val="0"/>
          <w:numId w:val="44"/>
        </w:numPr>
      </w:pPr>
      <w:r>
        <w:t>lag om ändring i läkemedelslagen (2015:315),</w:t>
      </w:r>
    </w:p>
    <w:p w14:paraId="61B04577" w14:textId="02BD2E11" w:rsidR="008539B5" w:rsidRDefault="008539B5" w:rsidP="00FA603C">
      <w:pPr>
        <w:pStyle w:val="Numreradlista"/>
        <w:numPr>
          <w:ilvl w:val="0"/>
          <w:numId w:val="44"/>
        </w:numPr>
      </w:pPr>
      <w:r>
        <w:t>lag om ändring i lagen (2018:696) om skatt på vissa nikotinhaltiga produkter,</w:t>
      </w:r>
    </w:p>
    <w:p w14:paraId="554C9B49" w14:textId="2952A21D" w:rsidR="008539B5" w:rsidRDefault="008539B5" w:rsidP="00FA603C">
      <w:pPr>
        <w:pStyle w:val="Numreradlista"/>
        <w:numPr>
          <w:ilvl w:val="0"/>
          <w:numId w:val="44"/>
        </w:numPr>
      </w:pPr>
      <w:r>
        <w:t>lag om ändring i lagen (2018:1091) med kompletterande bestämmelser om etisk granskning till EU:s förordning om kliniska prövningar av humanläkemedel,</w:t>
      </w:r>
    </w:p>
    <w:p w14:paraId="76EE2F76" w14:textId="6221EDCD" w:rsidR="008539B5" w:rsidRDefault="008539B5" w:rsidP="00FA603C">
      <w:pPr>
        <w:pStyle w:val="Numreradlista"/>
        <w:numPr>
          <w:ilvl w:val="0"/>
          <w:numId w:val="44"/>
        </w:numPr>
      </w:pPr>
      <w:r>
        <w:t>lag om ändring i lagen (2018:2088) om tobak och liknande produkter.</w:t>
      </w:r>
    </w:p>
    <w:p w14:paraId="4A4767EE" w14:textId="77777777" w:rsidR="008539B5" w:rsidRDefault="008539B5" w:rsidP="008539B5">
      <w:pPr>
        <w:pStyle w:val="Brdtextefternumreradlista"/>
      </w:pPr>
      <w:r>
        <w:t>Förslagen har inför Lagrådet föredragits av kanslirådet Therese Lundgren och ämnesrådet Helena Santesson Kurti.</w:t>
      </w:r>
    </w:p>
    <w:p w14:paraId="306AE616" w14:textId="77777777" w:rsidR="008539B5" w:rsidRDefault="008539B5" w:rsidP="008539B5">
      <w:pPr>
        <w:pStyle w:val="Brdtext"/>
      </w:pPr>
    </w:p>
    <w:p w14:paraId="10099E8E" w14:textId="77777777" w:rsidR="008539B5" w:rsidRDefault="008539B5" w:rsidP="008539B5">
      <w:pPr>
        <w:pStyle w:val="Brdtext"/>
      </w:pPr>
      <w:r>
        <w:t>Förslagen föranleder följande yttrande.</w:t>
      </w:r>
    </w:p>
    <w:p w14:paraId="5C1468C7" w14:textId="77777777" w:rsidR="008539B5" w:rsidRDefault="008539B5" w:rsidP="008539B5">
      <w:pPr>
        <w:pStyle w:val="Brdtext"/>
      </w:pPr>
    </w:p>
    <w:p w14:paraId="1604872B" w14:textId="77777777" w:rsidR="008539B5" w:rsidRDefault="008539B5" w:rsidP="008539B5">
      <w:pPr>
        <w:pStyle w:val="Brdtext"/>
      </w:pPr>
    </w:p>
    <w:p w14:paraId="46C22D2D" w14:textId="77777777" w:rsidR="008539B5" w:rsidRPr="00B8086A" w:rsidRDefault="008539B5" w:rsidP="008539B5">
      <w:pPr>
        <w:pStyle w:val="Brdtext"/>
        <w:jc w:val="left"/>
        <w:rPr>
          <w:u w:val="single"/>
        </w:rPr>
      </w:pPr>
      <w:r w:rsidRPr="00B8086A">
        <w:rPr>
          <w:u w:val="single"/>
        </w:rPr>
        <w:t>Förslaget till lag med kompletterande bestämmelser till EU:s förordning om medicintekniska produkter</w:t>
      </w:r>
    </w:p>
    <w:p w14:paraId="224BE5CD" w14:textId="77777777" w:rsidR="008539B5" w:rsidRDefault="008539B5" w:rsidP="008539B5">
      <w:pPr>
        <w:pStyle w:val="Brdtext"/>
      </w:pPr>
    </w:p>
    <w:p w14:paraId="54BBA3C4" w14:textId="611A60DB" w:rsidR="008539B5" w:rsidRDefault="008539B5" w:rsidP="008539B5">
      <w:pPr>
        <w:pStyle w:val="Brdtext"/>
      </w:pPr>
      <w:r>
        <w:t>1 kap. 1 §</w:t>
      </w:r>
    </w:p>
    <w:p w14:paraId="6B56D2B7" w14:textId="77777777" w:rsidR="008539B5" w:rsidRDefault="008539B5" w:rsidP="008539B5">
      <w:pPr>
        <w:pStyle w:val="Brdtext"/>
      </w:pPr>
    </w:p>
    <w:p w14:paraId="04B1C4BE" w14:textId="13952F0B" w:rsidR="008539B5" w:rsidRDefault="008539B5" w:rsidP="008539B5">
      <w:pPr>
        <w:pStyle w:val="Brdtext"/>
      </w:pPr>
      <w:r>
        <w:t>Lagen kommer efter den 26 maj 2022 att innehålla kompletterande be</w:t>
      </w:r>
      <w:r>
        <w:softHyphen/>
        <w:t>stämmelser till två EU-förordningar. I lagen betecknas de förordning (EU) 2017/745 respektive (EU) 2017/746, men i propositionen i övrigt MDR-förordningen respektive IVDR- förordningen efter förordningarnas engelska förkortningar. Ett sätt att göra lagtexten läsvänligare är att även där använda dessa beteckningar. Detta kan ske genom att i första stycket lägga till orden ”i denna lag MDR-förordningen”. En motsvarande ändring bör göras i den lag om ändring i lagen som träder i kraft den 26 maj 2022 genom att förordning (EU) 2017/746 ”döps” till IVDR-förordningen.</w:t>
      </w:r>
    </w:p>
    <w:p w14:paraId="32D55E67" w14:textId="77777777" w:rsidR="008539B5" w:rsidRDefault="008539B5" w:rsidP="008539B5">
      <w:pPr>
        <w:pStyle w:val="Brdtext"/>
      </w:pPr>
    </w:p>
    <w:p w14:paraId="3E9363CB" w14:textId="1CC3CA86" w:rsidR="008539B5" w:rsidRDefault="008539B5" w:rsidP="008539B5">
      <w:pPr>
        <w:pStyle w:val="Brdtext"/>
      </w:pPr>
      <w:r>
        <w:t>2 kap. 1 §</w:t>
      </w:r>
    </w:p>
    <w:p w14:paraId="34E3586C" w14:textId="77777777" w:rsidR="008539B5" w:rsidRDefault="008539B5" w:rsidP="008539B5">
      <w:pPr>
        <w:pStyle w:val="Brdtext"/>
      </w:pPr>
    </w:p>
    <w:p w14:paraId="2D4C706C" w14:textId="57F43587" w:rsidR="008539B5" w:rsidRDefault="008539B5" w:rsidP="008539B5">
      <w:pPr>
        <w:pStyle w:val="Brdtext"/>
      </w:pPr>
      <w:r>
        <w:t>I bestämmelsen anges vem som är lagligen utsedd ställföreträdare för ”en försöksperson som inte är beslutskompetent på grund av sjukdom, psykisk störning, försvagat hälsotillstånd eller något annat liknande förhållande”. För att undvika att bestämmelsen språkligt kan läsas så att den tar sikte på personer som är beslutskompetenta på grund av annat än sjukdom, psykisk störning osv., bör orden ”på grund av sjukdom, psykisk störning, försvagat hälsotillstånd eller något annat liknande förhållande” flyttas upp något, en</w:t>
      </w:r>
      <w:r>
        <w:softHyphen/>
        <w:t>ligt följande:</w:t>
      </w:r>
    </w:p>
    <w:p w14:paraId="6881AE0F" w14:textId="77777777" w:rsidR="008539B5" w:rsidRDefault="008539B5" w:rsidP="008539B5">
      <w:pPr>
        <w:pStyle w:val="Brdtext"/>
      </w:pPr>
    </w:p>
    <w:p w14:paraId="51FF5296" w14:textId="47EC2407" w:rsidR="008539B5" w:rsidRDefault="008539B5" w:rsidP="008539B5">
      <w:pPr>
        <w:pStyle w:val="Brdtext"/>
      </w:pPr>
      <w:r w:rsidRPr="00B8086A">
        <w:rPr>
          <w:sz w:val="18"/>
          <w:szCs w:val="18"/>
        </w:rPr>
        <w:t>För en försöksperson som, på grund av sjukdom, psykisk störning, försvagat hälsotillstånd eller något annat liknande förhållande, inte är beslutskompetent</w:t>
      </w:r>
      <w:r>
        <w:t xml:space="preserve"> …</w:t>
      </w:r>
    </w:p>
    <w:p w14:paraId="4B1015DD" w14:textId="77777777" w:rsidR="008539B5" w:rsidRDefault="008539B5" w:rsidP="008539B5">
      <w:pPr>
        <w:pStyle w:val="Brdtext"/>
      </w:pPr>
    </w:p>
    <w:p w14:paraId="493760F8" w14:textId="77777777" w:rsidR="008539B5" w:rsidRDefault="008539B5" w:rsidP="008539B5">
      <w:pPr>
        <w:pStyle w:val="Brdtext"/>
      </w:pPr>
      <w:r>
        <w:t>2 kap. 4 §</w:t>
      </w:r>
    </w:p>
    <w:p w14:paraId="6C8FD458" w14:textId="77777777" w:rsidR="008539B5" w:rsidRDefault="008539B5" w:rsidP="008539B5">
      <w:pPr>
        <w:pStyle w:val="Brdtext"/>
      </w:pPr>
    </w:p>
    <w:p w14:paraId="6F30ED6A" w14:textId="2995AE57" w:rsidR="008539B5" w:rsidRDefault="008539B5" w:rsidP="008539B5">
      <w:pPr>
        <w:pStyle w:val="Brdtext"/>
      </w:pPr>
      <w:r>
        <w:t>I andra stycket anges att det följer av förordning (EU) 2017/745 (MDR-förordningen) att en klinisk prövning i vissa fall inte får genomföras, på</w:t>
      </w:r>
      <w:r>
        <w:softHyphen/>
        <w:t>börjas eller genomföras med en väsentlig ändring om Etikprövnings</w:t>
      </w:r>
      <w:r>
        <w:softHyphen/>
        <w:t>myndigheten vid sin granskning har avgett ett negativt yttrande.</w:t>
      </w:r>
    </w:p>
    <w:p w14:paraId="4310FCD6" w14:textId="77777777" w:rsidR="008539B5" w:rsidRDefault="008539B5" w:rsidP="008539B5">
      <w:pPr>
        <w:pStyle w:val="Brdtext"/>
      </w:pPr>
    </w:p>
    <w:p w14:paraId="58EF80DF" w14:textId="3737260E" w:rsidR="008539B5" w:rsidRDefault="008539B5" w:rsidP="008539B5">
      <w:pPr>
        <w:pStyle w:val="Brdtext"/>
      </w:pPr>
      <w:r>
        <w:t>Bestämmelsen synes syfta till att klargöra att det är Etikprövningsmyndig</w:t>
      </w:r>
      <w:r>
        <w:softHyphen/>
        <w:t>heten som gör den relevanta granskningen, men ger närmast intryck av att reglera tillåtligheten av kliniska prövningar. Behovet av bestämmelsen i nuvarande utformning kan därför ifrågasättas. I huvudsak återges vad som följer av EU-förordningen.</w:t>
      </w:r>
    </w:p>
    <w:p w14:paraId="024306F8" w14:textId="77777777" w:rsidR="008539B5" w:rsidRDefault="008539B5" w:rsidP="008539B5">
      <w:pPr>
        <w:pStyle w:val="Brdtext"/>
      </w:pPr>
    </w:p>
    <w:p w14:paraId="606F12C3" w14:textId="4F6A9E75" w:rsidR="008539B5" w:rsidRDefault="008539B5" w:rsidP="008539B5">
      <w:pPr>
        <w:pStyle w:val="Brdtext"/>
      </w:pPr>
      <w:r>
        <w:t>Detta gäller särskilt som bestämmelsen motsatsvis förmedlar intrycket bl.a. av att en klinisk prövning får genomföras med väsentliga ändringar om Etikprövningsmyndigheten har avgett ett positivt yttrande. (Mot</w:t>
      </w:r>
      <w:r>
        <w:softHyphen/>
        <w:t>svarande problem uppstår inte beträffande den likartade bestämmelsen i 7 kap. 7 § läkemedelslagen, 2015:315, i lydelse enligt SFS 2018:1272, som i stället för att ange att en prövning i vissa fall inte får genomföras anger att tillstånd i vissa fall inte får meddelas enligt de relevanta förordnings</w:t>
      </w:r>
      <w:r>
        <w:softHyphen/>
        <w:t>bestämmelserna.)</w:t>
      </w:r>
    </w:p>
    <w:p w14:paraId="202FA54D" w14:textId="77777777" w:rsidR="008539B5" w:rsidRDefault="008539B5" w:rsidP="008539B5">
      <w:pPr>
        <w:pStyle w:val="Brdtext"/>
      </w:pPr>
      <w:r>
        <w:t xml:space="preserve"> </w:t>
      </w:r>
    </w:p>
    <w:p w14:paraId="5EE53903" w14:textId="77777777" w:rsidR="008539B5" w:rsidRDefault="008539B5" w:rsidP="008539B5">
      <w:pPr>
        <w:pStyle w:val="Brdtext"/>
      </w:pPr>
      <w:r>
        <w:t>Lagrådet föreslår, mot denna bakgrund, att bestämmelsen antingen byts ut mot en bestämmelse som anger att det är Etikprövningsmyndigheten som gör de relevanta prövningarna enligt EU-förordningen eller omformuleras så att oriktiga motsatsslut förebyggs.</w:t>
      </w:r>
    </w:p>
    <w:p w14:paraId="1AC91138" w14:textId="77777777" w:rsidR="008539B5" w:rsidRDefault="008539B5" w:rsidP="008539B5">
      <w:pPr>
        <w:pStyle w:val="Brdtext"/>
      </w:pPr>
    </w:p>
    <w:p w14:paraId="2EA63EC0" w14:textId="77777777" w:rsidR="008539B5" w:rsidRDefault="008539B5" w:rsidP="008539B5">
      <w:pPr>
        <w:pStyle w:val="Brdtext"/>
      </w:pPr>
      <w:r>
        <w:t>5 kap. 2 §</w:t>
      </w:r>
    </w:p>
    <w:p w14:paraId="3AC22870" w14:textId="77777777" w:rsidR="008539B5" w:rsidRDefault="008539B5" w:rsidP="008539B5">
      <w:pPr>
        <w:pStyle w:val="Brdtext"/>
      </w:pPr>
    </w:p>
    <w:p w14:paraId="2B214347" w14:textId="77854019" w:rsidR="008539B5" w:rsidRDefault="008539B5" w:rsidP="008539B5">
      <w:pPr>
        <w:pStyle w:val="Brdtext"/>
      </w:pPr>
      <w:r>
        <w:t>Av paragrafens första stycke punkt 3 framgår att den som med uppsåt eller av oaktsamhet påbörjar eller genomför en klinisk prövning i strid med villkor som anges i beslut döms till böter eller fängelse i högst två år. I författningskommentaren till bestämmelsen utvecklas vilka beslut som av</w:t>
      </w:r>
      <w:r>
        <w:softHyphen/>
        <w:t>ses. Enligt Lagrådets mening måste också i punkten anges vilka beslut som avses.</w:t>
      </w:r>
    </w:p>
    <w:p w14:paraId="361ED741" w14:textId="77777777" w:rsidR="008539B5" w:rsidRDefault="008539B5" w:rsidP="008539B5">
      <w:pPr>
        <w:pStyle w:val="Brdtext"/>
      </w:pPr>
    </w:p>
    <w:p w14:paraId="5834B7FF" w14:textId="77777777" w:rsidR="008539B5" w:rsidRDefault="008539B5" w:rsidP="008539B5">
      <w:pPr>
        <w:pStyle w:val="Brdtext"/>
      </w:pPr>
      <w:r>
        <w:t>5 kap. 3 §</w:t>
      </w:r>
    </w:p>
    <w:p w14:paraId="47DAE9DC" w14:textId="77777777" w:rsidR="008539B5" w:rsidRDefault="008539B5" w:rsidP="008539B5">
      <w:pPr>
        <w:pStyle w:val="Brdtext"/>
      </w:pPr>
    </w:p>
    <w:p w14:paraId="344A86F2" w14:textId="77777777" w:rsidR="008539B5" w:rsidRPr="00B8086A" w:rsidRDefault="008539B5" w:rsidP="008539B5">
      <w:pPr>
        <w:pStyle w:val="Brdtext"/>
        <w:rPr>
          <w:i/>
          <w:iCs/>
        </w:rPr>
      </w:pPr>
      <w:r w:rsidRPr="00B8086A">
        <w:rPr>
          <w:i/>
          <w:iCs/>
        </w:rPr>
        <w:t>Första meningen</w:t>
      </w:r>
    </w:p>
    <w:p w14:paraId="2A27CC94" w14:textId="77777777" w:rsidR="008539B5" w:rsidRDefault="008539B5" w:rsidP="008539B5">
      <w:pPr>
        <w:pStyle w:val="Brdtext"/>
      </w:pPr>
    </w:p>
    <w:p w14:paraId="57869135" w14:textId="29F49ADC" w:rsidR="008539B5" w:rsidRDefault="008539B5" w:rsidP="008539B5">
      <w:pPr>
        <w:pStyle w:val="Brdtext"/>
      </w:pPr>
      <w:r>
        <w:t>Lagrådet noterar att bestämmelsen, samtidigt som den gör det möjligt att döma ut straff för en viss gärning också om den omfattas av ett före</w:t>
      </w:r>
      <w:r>
        <w:softHyphen/>
        <w:t>läggande som har förenats med vite (så länge ansökan om utdömande av vite inte har gjorts), inte anger att ett sådant straffrättsligt förfarande hind</w:t>
      </w:r>
      <w:r>
        <w:softHyphen/>
        <w:t>rar en efterföljande ansökan om utdömande av vite.</w:t>
      </w:r>
    </w:p>
    <w:p w14:paraId="607D7099" w14:textId="77777777" w:rsidR="008539B5" w:rsidRDefault="008539B5" w:rsidP="008539B5">
      <w:pPr>
        <w:pStyle w:val="Brdtext"/>
      </w:pPr>
    </w:p>
    <w:p w14:paraId="47558F53" w14:textId="6B57C849" w:rsidR="008539B5" w:rsidRDefault="008539B5" w:rsidP="008539B5">
      <w:pPr>
        <w:pStyle w:val="Brdtext"/>
      </w:pPr>
      <w:r>
        <w:t>Lagrådet är medvetet om att bestämmelser utformade på detta sätt före</w:t>
      </w:r>
      <w:r>
        <w:softHyphen/>
        <w:t>kommer, men vill i sammanhanget ändå väcka den mer principiella frågan om regleringen inte borde täcka också den sist nämnda situationen.</w:t>
      </w:r>
    </w:p>
    <w:p w14:paraId="386832A7" w14:textId="77777777" w:rsidR="008539B5" w:rsidRDefault="008539B5" w:rsidP="008539B5">
      <w:pPr>
        <w:pStyle w:val="Brdtext"/>
      </w:pPr>
    </w:p>
    <w:p w14:paraId="4613A094" w14:textId="1C0387A5" w:rsidR="008539B5" w:rsidRDefault="008539B5" w:rsidP="008539B5">
      <w:pPr>
        <w:pStyle w:val="Brdtext"/>
      </w:pPr>
      <w:r>
        <w:t>Lagrådet noterar vidare att bestämmelsen reglerar frågan om när vite utgör hinder mot utdömande av straff. Med hänsyn till att bestämmelsen mo</w:t>
      </w:r>
      <w:r>
        <w:softHyphen/>
        <w:t xml:space="preserve">tiveras med hänvisning till principen om </w:t>
      </w:r>
      <w:r w:rsidRPr="00B8086A">
        <w:rPr>
          <w:i/>
          <w:iCs/>
        </w:rPr>
        <w:t>ne bis in idem</w:t>
      </w:r>
      <w:r>
        <w:t xml:space="preserve"> vore det (jfr NJA 2013 s. 502 p. 67 ff.) mer följdriktigt om den (också) reglerade frågan om när vite utgör hinder mot att ett straffrättsligt förfarande inleds, dvs. att åtal väcks. Motsvarande gäller beträffande andra meningen i 5 kap. 3 §.</w:t>
      </w:r>
    </w:p>
    <w:p w14:paraId="7A043324" w14:textId="21C46128" w:rsidR="008539B5" w:rsidRDefault="008539B5" w:rsidP="008539B5">
      <w:pPr>
        <w:pStyle w:val="Brdtext"/>
      </w:pPr>
    </w:p>
    <w:p w14:paraId="05CFEE09" w14:textId="77777777" w:rsidR="00FA603C" w:rsidRPr="00FA603C" w:rsidRDefault="00FA603C" w:rsidP="00FA603C">
      <w:pPr>
        <w:pStyle w:val="Brdtextmedindrag"/>
      </w:pPr>
    </w:p>
    <w:p w14:paraId="0E2AE311" w14:textId="77777777" w:rsidR="008539B5" w:rsidRPr="00B8086A" w:rsidRDefault="008539B5" w:rsidP="008539B5">
      <w:pPr>
        <w:pStyle w:val="Brdtext"/>
        <w:rPr>
          <w:i/>
          <w:iCs/>
        </w:rPr>
      </w:pPr>
      <w:r w:rsidRPr="00B8086A">
        <w:rPr>
          <w:i/>
          <w:iCs/>
        </w:rPr>
        <w:t>Andra meningen</w:t>
      </w:r>
    </w:p>
    <w:p w14:paraId="5BDC58DA" w14:textId="77777777" w:rsidR="008539B5" w:rsidRDefault="008539B5" w:rsidP="008539B5">
      <w:pPr>
        <w:pStyle w:val="Brdtext"/>
      </w:pPr>
    </w:p>
    <w:p w14:paraId="2F499011" w14:textId="3CAF15CF" w:rsidR="008539B5" w:rsidRDefault="008539B5" w:rsidP="008539B5">
      <w:pPr>
        <w:pStyle w:val="Brdtext"/>
      </w:pPr>
      <w:r>
        <w:t>Såvitt gäller relationen mellan straff och sanktionsavgifter följer av den föreslagna lagtexten att det förhållande som spärrar användning av de straffrättsliga reglerna är att en gärning ”kan leda till sanktionsavgift enligt föreskrifter som har meddelats med stöd av 5 §”.</w:t>
      </w:r>
    </w:p>
    <w:p w14:paraId="186B6E2C" w14:textId="042B84A7" w:rsidR="008539B5" w:rsidRDefault="008539B5" w:rsidP="008539B5">
      <w:pPr>
        <w:pStyle w:val="Brdtext"/>
      </w:pPr>
      <w:r>
        <w:t>Regleringen innebär att framtida föreskrifter om sanktionsavgifter helt kommer att spärra användningen av de straffrättsliga reglerna inom före</w:t>
      </w:r>
      <w:r>
        <w:softHyphen/>
        <w:t>skrifternas tillämpningsområde, oavsett om frågan om påförande av sank</w:t>
      </w:r>
      <w:r>
        <w:softHyphen/>
        <w:t>tionsavgiften har aktualiserats eller inte. Man kan uttrycka det så att regle</w:t>
      </w:r>
      <w:r>
        <w:softHyphen/>
        <w:t>ringssättet i praktiken innebär en avkriminalisering inom det område som, enligt de föreskrifter som regeringen meddelar (jfr den föreslagna 5 kap. 5 §), träffas av sanktionsavgifter.</w:t>
      </w:r>
    </w:p>
    <w:p w14:paraId="6C6E4847" w14:textId="77777777" w:rsidR="008539B5" w:rsidRDefault="008539B5" w:rsidP="008539B5">
      <w:pPr>
        <w:pStyle w:val="Brdtext"/>
      </w:pPr>
    </w:p>
    <w:p w14:paraId="36CBB4A6" w14:textId="514B245B" w:rsidR="008539B5" w:rsidRDefault="008539B5" w:rsidP="008539B5">
      <w:pPr>
        <w:pStyle w:val="Brdtext"/>
      </w:pPr>
      <w:r>
        <w:t>Valet av regleringssätt motiveras inte närmare, vare sig i lagrådsremissen (jfr s. 301 och 312 f.) eller i den bakomliggande departementsprome</w:t>
      </w:r>
      <w:r>
        <w:softHyphen/>
        <w:t>morian (jfr s. 367 f.).</w:t>
      </w:r>
    </w:p>
    <w:p w14:paraId="3FDE153A" w14:textId="77777777" w:rsidR="008539B5" w:rsidRDefault="008539B5" w:rsidP="008539B5">
      <w:pPr>
        <w:pStyle w:val="Brdtext"/>
      </w:pPr>
    </w:p>
    <w:p w14:paraId="29167232" w14:textId="58ADD879" w:rsidR="008539B5" w:rsidRDefault="008539B5" w:rsidP="008539B5">
      <w:pPr>
        <w:pStyle w:val="Brdtext"/>
      </w:pPr>
      <w:r>
        <w:t>Dylika regler förekommer förvisso redan i dag. I de fall där frågan har varit föremål för någon analys av betydelse har emellertid reglerna om sank</w:t>
      </w:r>
      <w:r>
        <w:softHyphen/>
        <w:t>tionsavgifternas företräde antingen begränsats till att gälla bötesbrott (se prop. 2017/18:165 s. 58 ff. angående regleringen i livsmedelslagen, 2006:804, och lagen, 2006:805, om foder och animaliska biprodukter), gällt överträdelser som normalt bestraffas med normerade böter (se SOU 2007:20 s. 114 f. och prop. 2007/08:107 s. 23 f. angående regleringen i fiskelagen, 1993:787) eller så har det redan i förarbetena gjorts klart att systemet med sanktionsavgifter ska träffa en viss typ av mindre allvarliga överträdelser (jfr Ds 2015:15 s. 33 f. och prop. 2015/16:118 s. 23 f. angående lagen, 1994:1709, om EG:s förordningar om den gemensamma fiskeripolitiken). (Jfr dock även prop. 2015/16:116 s. 16 angående lagen, 1992:1512, om elektromagnetisk kompatibilitet där en motsvarande reglering föreslogs och senare infördes utan någon mer utförlig motivering.)</w:t>
      </w:r>
    </w:p>
    <w:p w14:paraId="5D27B111" w14:textId="77777777" w:rsidR="008539B5" w:rsidRDefault="008539B5" w:rsidP="008539B5">
      <w:pPr>
        <w:pStyle w:val="Brdtext"/>
      </w:pPr>
    </w:p>
    <w:p w14:paraId="3DDC215F" w14:textId="00DBF619" w:rsidR="008539B5" w:rsidRDefault="008539B5" w:rsidP="008539B5">
      <w:pPr>
        <w:pStyle w:val="Brdtext"/>
      </w:pPr>
      <w:r>
        <w:t>Det bör mot bakgrund av det nu sagda övervägas om regleringssättet är ändamålsenligt i detta sammanhang. Det gäller inte minst som en av de straffbestämmelser som kan komma att spärras har en straffskala som sträcker sig ända upp till fängelse i två år. (Det kan förtjäna att framhållas att det område där det kan meddelas föreskrifter om att sanktionsavgifter får tas ut i flera delar avser just sådana överträdelser som faller under den straffbestämmelse som har den strängare straffskalan, se den föreslagna 5 kap. 5 § 2 och 3.)</w:t>
      </w:r>
    </w:p>
    <w:p w14:paraId="40F8FFCB" w14:textId="77777777" w:rsidR="008539B5" w:rsidRDefault="008539B5" w:rsidP="008539B5">
      <w:pPr>
        <w:pStyle w:val="Brdtext"/>
      </w:pPr>
    </w:p>
    <w:p w14:paraId="00892771" w14:textId="0881D715" w:rsidR="008539B5" w:rsidRDefault="008539B5" w:rsidP="008539B5">
      <w:pPr>
        <w:pStyle w:val="Brdtext"/>
      </w:pPr>
      <w:r>
        <w:t>På ett generellt plan kan också noteras att regleringssättet synes kunna leda till tillämpningsproblem. Bl.a. kan ifrågasättas om det är lämpligt att bygga upp regelverket så att den som har att använda de straffrättsliga reg</w:t>
      </w:r>
      <w:r>
        <w:softHyphen/>
        <w:t>lerna – t.ex. en åklagare men också domstolen om åtal väcks – innan de straffrättsliga reglerna kan tillämpas, först måste ta ställning till omfatt</w:t>
      </w:r>
      <w:r>
        <w:softHyphen/>
        <w:t>ningen av ett annat regelverk som ska tillämpas av andra (nämligen regel</w:t>
      </w:r>
      <w:r>
        <w:softHyphen/>
        <w:t>verket avseende sanktionsavgifter). Jfr i sammanhanget Högsta dom</w:t>
      </w:r>
      <w:r>
        <w:softHyphen/>
        <w:t>stolens uttalanden om en likartad situation, när det finns en s.k. kon</w:t>
      </w:r>
      <w:r>
        <w:softHyphen/>
        <w:t>kurrensklausul som ger en straffbestämmelse företräde framför en annan, i NJA 2016 s. 129 p. 5 ff.</w:t>
      </w:r>
    </w:p>
    <w:p w14:paraId="28BABDDF" w14:textId="77777777" w:rsidR="008539B5" w:rsidRDefault="008539B5" w:rsidP="008539B5">
      <w:pPr>
        <w:pStyle w:val="Brdtext"/>
      </w:pPr>
      <w:r>
        <w:t xml:space="preserve"> </w:t>
      </w:r>
    </w:p>
    <w:p w14:paraId="1F12CC3F" w14:textId="1E41276B" w:rsidR="008539B5" w:rsidRDefault="008539B5" w:rsidP="008539B5">
      <w:pPr>
        <w:pStyle w:val="Brdtext"/>
      </w:pPr>
      <w:r>
        <w:t>Lagrådet föreslår därför att det i den fortsatta beredningen noga övervägs om regleringssättet är lämpligt att använda i detta sammanhang eller om det finns anledning att utforma regleringen på annat sätt, t.ex. så att an</w:t>
      </w:r>
      <w:r>
        <w:softHyphen/>
        <w:t>vändningen av de straffrättsliga reglerna spärras först när ett beslut om påförande av sanktionsavgift har fattats i det enskilda fallet. De fördelar som kan vara förenade med sanktionsavgift som påföljd framför straff bör kunna vinnas genom en koordinerad informell handläggning.</w:t>
      </w:r>
    </w:p>
    <w:p w14:paraId="2F3248DE" w14:textId="77777777" w:rsidR="008539B5" w:rsidRDefault="008539B5" w:rsidP="008539B5">
      <w:pPr>
        <w:pStyle w:val="Brdtext"/>
      </w:pPr>
    </w:p>
    <w:p w14:paraId="372242C8" w14:textId="77777777" w:rsidR="008539B5" w:rsidRDefault="008539B5" w:rsidP="008539B5">
      <w:pPr>
        <w:pStyle w:val="Brdtext"/>
      </w:pPr>
      <w:r>
        <w:t>5 kap. 6 och 8 §§</w:t>
      </w:r>
    </w:p>
    <w:p w14:paraId="236DB478" w14:textId="77777777" w:rsidR="008539B5" w:rsidRDefault="008539B5" w:rsidP="008539B5">
      <w:pPr>
        <w:pStyle w:val="Brdtext"/>
      </w:pPr>
    </w:p>
    <w:p w14:paraId="42B131F1" w14:textId="77777777" w:rsidR="008539B5" w:rsidRDefault="008539B5" w:rsidP="008539B5">
      <w:pPr>
        <w:pStyle w:val="Brdtext"/>
      </w:pPr>
      <w:r>
        <w:t>I remissen föreslås att en sanktionsavgift på som högst 100 000 000 kronor ska få tas ut vid överträdelser av vissa artiklar i förordningen.</w:t>
      </w:r>
    </w:p>
    <w:p w14:paraId="7BB13AF5" w14:textId="19049D6E" w:rsidR="008539B5" w:rsidRDefault="008539B5" w:rsidP="008539B5">
      <w:pPr>
        <w:pStyle w:val="Brdtext"/>
      </w:pPr>
      <w:r>
        <w:t>Av 6 § framgår att avgiftens storlek ska bestämmas med hänsyn till över</w:t>
      </w:r>
      <w:r>
        <w:softHyphen/>
        <w:t>trädelsens allvar och betydelsen av den bestämmelse som överträdelsen avser. Paragrafen kompletteras i 8 § medbestämmelser som ger möjlighet att sätta ned sanktionsavgiften helt eller delvis om överträdelsen är ringa eller ursäktlig eller om det annars med hänsyn till omständigheterna skulle vara oskäligt att ta ut avgiften.</w:t>
      </w:r>
    </w:p>
    <w:p w14:paraId="592FBE7E" w14:textId="77777777" w:rsidR="008539B5" w:rsidRDefault="008539B5" w:rsidP="008539B5">
      <w:pPr>
        <w:pStyle w:val="Brdtext"/>
      </w:pPr>
    </w:p>
    <w:p w14:paraId="645BC4A3" w14:textId="15F7AEA6" w:rsidR="008539B5" w:rsidRDefault="008539B5" w:rsidP="008539B5">
      <w:pPr>
        <w:pStyle w:val="Brdtext"/>
      </w:pPr>
      <w:r>
        <w:t>Av remissen framgår att även andra förhållanden än de som anges i 6 § ska vägas in när sanktionsavgiftens storlek bestäms. Där anges (s. 309) att för att avgifterna ska vara proportionella, rättvisa och handlingsdirige</w:t>
      </w:r>
      <w:r>
        <w:softHyphen/>
        <w:t>rande bör den ekonomiska förmågan hos den som ska påföras en avgift kunna beaktas och avgiften differentieras utifrån årsomsättning eller lik</w:t>
      </w:r>
      <w:r>
        <w:softHyphen/>
        <w:t>nande kriterier. Den föreslagna lydelsen av paragrafen ger enligt Lagrådets mening knappast utrymme för att också beakta den ekonomiska förmågan hos verksamhetsutövaren när avgiften bestäms. Detta skulle i och för sig kunna avhjälpas genom att det i paragrafen kommer till uttryck att verk</w:t>
      </w:r>
      <w:r>
        <w:softHyphen/>
        <w:t>samhetsutövarens finansiella ställning också ska beaktas. Även andra för</w:t>
      </w:r>
      <w:r>
        <w:softHyphen/>
        <w:t>hållanden kan emellertid behöva vägas in vid bedömningen av sanktionens storlek. Lagrådet förordar därför att orden ”och omständigheterna i övrigt” läggs till i den första meningen i den föreslagna 5 kap. 6 §.</w:t>
      </w:r>
    </w:p>
    <w:p w14:paraId="2F939834" w14:textId="77777777" w:rsidR="008539B5" w:rsidRDefault="008539B5" w:rsidP="008539B5">
      <w:pPr>
        <w:pStyle w:val="Brdtext"/>
      </w:pPr>
    </w:p>
    <w:p w14:paraId="38EA6856" w14:textId="7C50E421" w:rsidR="008539B5" w:rsidRDefault="008539B5" w:rsidP="008539B5">
      <w:pPr>
        <w:pStyle w:val="Brdtext"/>
      </w:pPr>
      <w:r>
        <w:t>5 kap. 6 och 8 §§ är delvis överlappande eftersom överträdelsens allvar ska beaktas såväl när avgiften bestäms enligt 6 § som vid bedömningen av om det finns grund för nedsättning enligt 8 § på grund av att överträdelsen är ringa. Även det förhållandet att överträdelsen är ursäktlig kan och bör i första hand beaktas enligt 6 §. Enligt Lagrådets uppfattning bör därför 8 § tas bort och ersättas med ett nytt andra stycke i 6 §, där det klargörs dels att sanktionsavgift inte behöver beslutas om överträdelsen är ringa eller ursäktlig, dels att sanktionsavgift inte ska beslutas om det skulle vara oskäligt att ta ut avgiften. Vid oskälighetsbedömningen bör hänsyn kunna tas till även andra förhållanden än sådana som har samband med själva överträdelsen. Paragrafen skulle då få följande lydelse:</w:t>
      </w:r>
    </w:p>
    <w:p w14:paraId="13B171C1" w14:textId="77777777" w:rsidR="008539B5" w:rsidRDefault="008539B5" w:rsidP="008539B5">
      <w:pPr>
        <w:pStyle w:val="Brdtext"/>
      </w:pPr>
    </w:p>
    <w:p w14:paraId="1965A9AB" w14:textId="60F7B2D7" w:rsidR="008539B5" w:rsidRPr="00F76766" w:rsidRDefault="008539B5" w:rsidP="008539B5">
      <w:pPr>
        <w:pStyle w:val="Brdtext"/>
        <w:rPr>
          <w:sz w:val="18"/>
          <w:szCs w:val="18"/>
        </w:rPr>
      </w:pPr>
      <w:r w:rsidRPr="00F76766">
        <w:rPr>
          <w:sz w:val="18"/>
          <w:szCs w:val="18"/>
        </w:rPr>
        <w:t>Sanktionsavgift får tas ut med ett belopp som bestäms med hänsyn till över</w:t>
      </w:r>
      <w:r>
        <w:rPr>
          <w:sz w:val="18"/>
          <w:szCs w:val="18"/>
        </w:rPr>
        <w:softHyphen/>
      </w:r>
      <w:r w:rsidRPr="00F76766">
        <w:rPr>
          <w:sz w:val="18"/>
          <w:szCs w:val="18"/>
        </w:rPr>
        <w:t>trädelsens allvar, betydelsen av den bestämmelse som överträdelsen avser och om</w:t>
      </w:r>
      <w:r>
        <w:rPr>
          <w:sz w:val="18"/>
          <w:szCs w:val="18"/>
        </w:rPr>
        <w:softHyphen/>
      </w:r>
      <w:r w:rsidRPr="00F76766">
        <w:rPr>
          <w:sz w:val="18"/>
          <w:szCs w:val="18"/>
        </w:rPr>
        <w:t>ständigheterna i övrigt. Sanktionsavgiften ska bestämmas till högst 100 000 000 kronor. För en statlig myndighet, en region eller en kommun ska dock sanktions</w:t>
      </w:r>
      <w:r>
        <w:rPr>
          <w:sz w:val="18"/>
          <w:szCs w:val="18"/>
        </w:rPr>
        <w:softHyphen/>
      </w:r>
      <w:r w:rsidRPr="00F76766">
        <w:rPr>
          <w:sz w:val="18"/>
          <w:szCs w:val="18"/>
        </w:rPr>
        <w:t>avgiften bestämmas till högst 10 000 000 kronor.</w:t>
      </w:r>
    </w:p>
    <w:p w14:paraId="6C2AD392" w14:textId="77777777" w:rsidR="008539B5" w:rsidRPr="00F76766" w:rsidRDefault="008539B5" w:rsidP="008539B5">
      <w:pPr>
        <w:pStyle w:val="Brdtext"/>
        <w:rPr>
          <w:sz w:val="18"/>
          <w:szCs w:val="18"/>
        </w:rPr>
      </w:pPr>
    </w:p>
    <w:p w14:paraId="420368B2" w14:textId="5AA32E34" w:rsidR="008539B5" w:rsidRDefault="008539B5" w:rsidP="008539B5">
      <w:pPr>
        <w:pStyle w:val="Brdtext"/>
      </w:pPr>
      <w:r w:rsidRPr="00F76766">
        <w:rPr>
          <w:sz w:val="18"/>
          <w:szCs w:val="18"/>
        </w:rPr>
        <w:t>Den beslutande myndigheten får avstå från att besluta om sanktionsavgift om över</w:t>
      </w:r>
      <w:r>
        <w:rPr>
          <w:sz w:val="18"/>
          <w:szCs w:val="18"/>
        </w:rPr>
        <w:softHyphen/>
      </w:r>
      <w:r w:rsidRPr="00F76766">
        <w:rPr>
          <w:sz w:val="18"/>
          <w:szCs w:val="18"/>
        </w:rPr>
        <w:t>trädelsen är ringa eller ursäktlig. Om det skulle vara oskäligt att ta ut avgiften ska sanktionsavgift inte beslutas.</w:t>
      </w:r>
    </w:p>
    <w:p w14:paraId="48ABE753" w14:textId="77777777" w:rsidR="008539B5" w:rsidRDefault="008539B5" w:rsidP="008539B5">
      <w:pPr>
        <w:pStyle w:val="Brdtext"/>
      </w:pPr>
    </w:p>
    <w:p w14:paraId="05D6433B" w14:textId="77777777" w:rsidR="008539B5" w:rsidRDefault="008539B5" w:rsidP="008539B5">
      <w:pPr>
        <w:pStyle w:val="Brdtext"/>
      </w:pPr>
      <w:r>
        <w:t>5 kap. 7 §</w:t>
      </w:r>
    </w:p>
    <w:p w14:paraId="19BE5AFE" w14:textId="77777777" w:rsidR="008539B5" w:rsidRDefault="008539B5" w:rsidP="008539B5">
      <w:pPr>
        <w:pStyle w:val="Brdtext"/>
      </w:pPr>
    </w:p>
    <w:p w14:paraId="54C03B16" w14:textId="13ED82C4" w:rsidR="008539B5" w:rsidRDefault="008539B5" w:rsidP="008539B5">
      <w:pPr>
        <w:pStyle w:val="Brdtext"/>
      </w:pPr>
      <w:r>
        <w:t>Också vad gäller denna bestämmelse kan den mer principiella fråga som Lagrådet väckt i anslutning till 5 kap. 3 § första meningen ställas.</w:t>
      </w:r>
    </w:p>
    <w:p w14:paraId="6DA79C2C" w14:textId="77777777" w:rsidR="008539B5" w:rsidRDefault="008539B5" w:rsidP="008539B5">
      <w:pPr>
        <w:pStyle w:val="Brdtext"/>
      </w:pPr>
      <w:r>
        <w:t xml:space="preserve"> </w:t>
      </w:r>
    </w:p>
    <w:p w14:paraId="521F3460" w14:textId="77777777" w:rsidR="008539B5" w:rsidRDefault="008539B5" w:rsidP="008539B5">
      <w:pPr>
        <w:pStyle w:val="Brdtext"/>
      </w:pPr>
      <w:r>
        <w:t>5 kap. 11 §</w:t>
      </w:r>
    </w:p>
    <w:p w14:paraId="517F3FA1" w14:textId="77777777" w:rsidR="008539B5" w:rsidRDefault="008539B5" w:rsidP="008539B5">
      <w:pPr>
        <w:pStyle w:val="Brdtext"/>
      </w:pPr>
    </w:p>
    <w:p w14:paraId="19B8F5C2" w14:textId="7FDE951D" w:rsidR="008539B5" w:rsidRDefault="008539B5" w:rsidP="008539B5">
      <w:pPr>
        <w:pStyle w:val="Brdtext"/>
      </w:pPr>
      <w:r>
        <w:t>För att undvika att sista ledet i andra stycket upprepas i tredje stycket och få bestämmelserna i en bättre kronologisk ordning bör paragrafen formu</w:t>
      </w:r>
      <w:r>
        <w:softHyphen/>
        <w:t>leras på följande sätt:</w:t>
      </w:r>
    </w:p>
    <w:p w14:paraId="67B8C706" w14:textId="77777777" w:rsidR="008539B5" w:rsidRDefault="008539B5" w:rsidP="008539B5">
      <w:pPr>
        <w:pStyle w:val="Brdtext"/>
      </w:pPr>
    </w:p>
    <w:p w14:paraId="36B8302F" w14:textId="77777777" w:rsidR="008539B5" w:rsidRPr="00F76766" w:rsidRDefault="008539B5" w:rsidP="008539B5">
      <w:pPr>
        <w:pStyle w:val="Brdtext"/>
        <w:rPr>
          <w:sz w:val="18"/>
          <w:szCs w:val="18"/>
        </w:rPr>
      </w:pPr>
      <w:r w:rsidRPr="00F76766">
        <w:rPr>
          <w:sz w:val="18"/>
          <w:szCs w:val="18"/>
        </w:rPr>
        <w:t>En sanktionsavgift ska betalas till den myndighet som regeringen bestämmer inom 30 dagar från det att beslutet om att ta ut avgiften har fått laga kraft eller inom den längre tid som anges i beslutet.</w:t>
      </w:r>
    </w:p>
    <w:p w14:paraId="531D5057" w14:textId="77777777" w:rsidR="008539B5" w:rsidRPr="00F76766" w:rsidRDefault="008539B5" w:rsidP="008539B5">
      <w:pPr>
        <w:pStyle w:val="Brdtext"/>
        <w:rPr>
          <w:sz w:val="18"/>
          <w:szCs w:val="18"/>
        </w:rPr>
      </w:pPr>
    </w:p>
    <w:p w14:paraId="26A00E92" w14:textId="2EBF2E05" w:rsidR="008539B5" w:rsidRPr="00F76766" w:rsidRDefault="008539B5" w:rsidP="008539B5">
      <w:pPr>
        <w:pStyle w:val="Brdtext"/>
        <w:rPr>
          <w:sz w:val="18"/>
          <w:szCs w:val="18"/>
        </w:rPr>
      </w:pPr>
      <w:r w:rsidRPr="00F76766">
        <w:rPr>
          <w:sz w:val="18"/>
          <w:szCs w:val="18"/>
        </w:rPr>
        <w:t>Om sanktionsavgiften inte betalas inom den tid som anges i första stycket, ska myndigheten lämna den obetalda avgiften för indrivning. Bestämmelser om indriv</w:t>
      </w:r>
      <w:r>
        <w:rPr>
          <w:sz w:val="18"/>
          <w:szCs w:val="18"/>
        </w:rPr>
        <w:softHyphen/>
      </w:r>
      <w:r w:rsidRPr="00F76766">
        <w:rPr>
          <w:sz w:val="18"/>
          <w:szCs w:val="18"/>
        </w:rPr>
        <w:t>ning finns i lagen (1993:891) om indrivning av statliga fordringar</w:t>
      </w:r>
    </w:p>
    <w:p w14:paraId="655BBF45" w14:textId="77777777" w:rsidR="008539B5" w:rsidRPr="00F76766" w:rsidRDefault="008539B5" w:rsidP="008539B5">
      <w:pPr>
        <w:pStyle w:val="Brdtext"/>
        <w:rPr>
          <w:sz w:val="18"/>
          <w:szCs w:val="18"/>
        </w:rPr>
      </w:pPr>
      <w:r w:rsidRPr="00F76766">
        <w:rPr>
          <w:sz w:val="18"/>
          <w:szCs w:val="18"/>
        </w:rPr>
        <w:t>m.m. Verkställighet får ske enligt utsökningsbalken.</w:t>
      </w:r>
    </w:p>
    <w:p w14:paraId="0BC597CE" w14:textId="77777777" w:rsidR="008539B5" w:rsidRPr="00F76766" w:rsidRDefault="008539B5" w:rsidP="008539B5">
      <w:pPr>
        <w:pStyle w:val="Brdtext"/>
        <w:rPr>
          <w:sz w:val="18"/>
          <w:szCs w:val="18"/>
        </w:rPr>
      </w:pPr>
    </w:p>
    <w:p w14:paraId="365D763B" w14:textId="77777777" w:rsidR="008539B5" w:rsidRDefault="008539B5" w:rsidP="008539B5">
      <w:pPr>
        <w:pStyle w:val="Brdtext"/>
      </w:pPr>
      <w:r w:rsidRPr="00F76766">
        <w:rPr>
          <w:sz w:val="18"/>
          <w:szCs w:val="18"/>
        </w:rPr>
        <w:t>Sanktionsavgiften ska tillfalla staten.</w:t>
      </w:r>
    </w:p>
    <w:p w14:paraId="604EA9AC" w14:textId="77777777" w:rsidR="008539B5" w:rsidRDefault="008539B5" w:rsidP="008539B5">
      <w:pPr>
        <w:pStyle w:val="Brdtext"/>
      </w:pPr>
    </w:p>
    <w:p w14:paraId="44D0264B" w14:textId="77777777" w:rsidR="008539B5" w:rsidRDefault="008539B5" w:rsidP="008539B5">
      <w:pPr>
        <w:pStyle w:val="Brdtext"/>
      </w:pPr>
      <w:r>
        <w:t>5 kap. 12 §</w:t>
      </w:r>
    </w:p>
    <w:p w14:paraId="132FBB3A" w14:textId="77777777" w:rsidR="008539B5" w:rsidRDefault="008539B5" w:rsidP="008539B5">
      <w:pPr>
        <w:pStyle w:val="Brdtext"/>
      </w:pPr>
    </w:p>
    <w:p w14:paraId="24F90771" w14:textId="773DA6AA" w:rsidR="008539B5" w:rsidRDefault="008539B5" w:rsidP="008539B5">
      <w:pPr>
        <w:pStyle w:val="Brdtext"/>
      </w:pPr>
      <w:r>
        <w:t>Paragrafen har uppenbarligen av förbiseende fått ett felaktigt innehåll. Lagrådet föreslår följande formulering:</w:t>
      </w:r>
    </w:p>
    <w:p w14:paraId="009F4530" w14:textId="77777777" w:rsidR="008539B5" w:rsidRDefault="008539B5" w:rsidP="008539B5">
      <w:pPr>
        <w:pStyle w:val="Brdtext"/>
      </w:pPr>
    </w:p>
    <w:p w14:paraId="792E04E5" w14:textId="77777777" w:rsidR="008539B5" w:rsidRPr="0005320E" w:rsidRDefault="008539B5" w:rsidP="008539B5">
      <w:pPr>
        <w:pStyle w:val="Brdtext"/>
        <w:rPr>
          <w:sz w:val="18"/>
          <w:szCs w:val="18"/>
        </w:rPr>
      </w:pPr>
      <w:r w:rsidRPr="0005320E">
        <w:rPr>
          <w:sz w:val="18"/>
          <w:szCs w:val="18"/>
        </w:rPr>
        <w:t>En sanktionsavgift faller bort i den utsträckning verkställighet inte har skett inom fem år från det att beslutet fick laga kraft.</w:t>
      </w:r>
    </w:p>
    <w:p w14:paraId="757EC9D0" w14:textId="77777777" w:rsidR="008539B5" w:rsidRDefault="008539B5" w:rsidP="008539B5">
      <w:pPr>
        <w:pStyle w:val="Brdtext"/>
      </w:pPr>
    </w:p>
    <w:p w14:paraId="59692DE2" w14:textId="77777777" w:rsidR="008539B5" w:rsidRDefault="008539B5" w:rsidP="008539B5">
      <w:pPr>
        <w:pStyle w:val="Brdtext"/>
      </w:pPr>
      <w:r>
        <w:t>Övergångsbestämmelserna punkt 19</w:t>
      </w:r>
    </w:p>
    <w:p w14:paraId="33120D92" w14:textId="77777777" w:rsidR="008539B5" w:rsidRDefault="008539B5" w:rsidP="008539B5">
      <w:pPr>
        <w:pStyle w:val="Brdtext"/>
      </w:pPr>
    </w:p>
    <w:p w14:paraId="3BF42A04" w14:textId="77777777" w:rsidR="008539B5" w:rsidRDefault="008539B5" w:rsidP="008539B5">
      <w:pPr>
        <w:pStyle w:val="Brdtext"/>
      </w:pPr>
      <w:r>
        <w:t>För att övergångsbestämmelsen inte ska få en vidare innebörd än vad som är avsikten bör den ges följande lydelse:</w:t>
      </w:r>
    </w:p>
    <w:p w14:paraId="20FCBF2F" w14:textId="77777777" w:rsidR="008539B5" w:rsidRDefault="008539B5" w:rsidP="008539B5">
      <w:pPr>
        <w:pStyle w:val="Brdtext"/>
      </w:pPr>
    </w:p>
    <w:p w14:paraId="1B3F3ED9" w14:textId="2C68A91F" w:rsidR="008539B5" w:rsidRPr="00F76766" w:rsidRDefault="008539B5" w:rsidP="008539B5">
      <w:pPr>
        <w:pStyle w:val="Brdtext"/>
        <w:rPr>
          <w:sz w:val="18"/>
          <w:szCs w:val="18"/>
        </w:rPr>
      </w:pPr>
      <w:r w:rsidRPr="00F76766">
        <w:rPr>
          <w:sz w:val="18"/>
          <w:szCs w:val="18"/>
        </w:rPr>
        <w:t>Bestämmelserna om tillsyn, straff, förverkande, tystnadsplikt och avgifter i den upphävda lagen ska fortsätta att gälla i de avseenden och så länge som bestäm</w:t>
      </w:r>
      <w:r>
        <w:rPr>
          <w:sz w:val="18"/>
          <w:szCs w:val="18"/>
        </w:rPr>
        <w:softHyphen/>
      </w:r>
      <w:r w:rsidRPr="00F76766">
        <w:rPr>
          <w:sz w:val="18"/>
          <w:szCs w:val="18"/>
        </w:rPr>
        <w:t>melser i den lagen ska tillämpas.</w:t>
      </w:r>
    </w:p>
    <w:p w14:paraId="645ADD54" w14:textId="77777777" w:rsidR="008539B5" w:rsidRDefault="008539B5" w:rsidP="008539B5">
      <w:pPr>
        <w:pStyle w:val="Brdtext"/>
      </w:pPr>
      <w:r>
        <w:t xml:space="preserve"> </w:t>
      </w:r>
    </w:p>
    <w:p w14:paraId="0CE9B8D5" w14:textId="494A30F3" w:rsidR="008539B5" w:rsidRPr="00F76766" w:rsidRDefault="008539B5" w:rsidP="008539B5">
      <w:pPr>
        <w:pStyle w:val="Brdtext"/>
        <w:jc w:val="left"/>
        <w:rPr>
          <w:u w:val="single"/>
        </w:rPr>
      </w:pPr>
      <w:r w:rsidRPr="00F76766">
        <w:rPr>
          <w:u w:val="single"/>
        </w:rPr>
        <w:t>Lag med kompletterande bestämmelser om etisk granskning till EU:s för</w:t>
      </w:r>
      <w:r>
        <w:rPr>
          <w:u w:val="single"/>
        </w:rPr>
        <w:softHyphen/>
      </w:r>
      <w:r w:rsidRPr="00F76766">
        <w:rPr>
          <w:u w:val="single"/>
        </w:rPr>
        <w:t>ordning om medicintekniska produkter</w:t>
      </w:r>
    </w:p>
    <w:p w14:paraId="7D648AA2" w14:textId="77777777" w:rsidR="008539B5" w:rsidRDefault="008539B5" w:rsidP="008539B5">
      <w:pPr>
        <w:pStyle w:val="Brdtext"/>
      </w:pPr>
    </w:p>
    <w:p w14:paraId="15275F17" w14:textId="77777777" w:rsidR="008539B5" w:rsidRDefault="008539B5" w:rsidP="008539B5">
      <w:pPr>
        <w:pStyle w:val="Brdtext"/>
      </w:pPr>
      <w:r>
        <w:t>5 §</w:t>
      </w:r>
    </w:p>
    <w:p w14:paraId="67381B26" w14:textId="77777777" w:rsidR="008539B5" w:rsidRDefault="008539B5" w:rsidP="008539B5">
      <w:pPr>
        <w:pStyle w:val="Brdtext"/>
      </w:pPr>
    </w:p>
    <w:p w14:paraId="4E8E7175" w14:textId="3FB87519" w:rsidR="008539B5" w:rsidRDefault="008539B5" w:rsidP="008539B5">
      <w:pPr>
        <w:pStyle w:val="Brdtext"/>
      </w:pPr>
      <w:r>
        <w:t>Enligt paragrafen ska resultatet av en etisk granskning av en ansökan redovisas i ett yttrande som beslutas av Etikprövningsmyndigheten. Myn</w:t>
      </w:r>
      <w:r>
        <w:softHyphen/>
        <w:t>dighetens yttrande är i dessa ärenden inte ett ”delbeslut” i Läkemedels</w:t>
      </w:r>
      <w:r>
        <w:softHyphen/>
        <w:t>verkets prövning utan ett slutligt beslut som kan överklagas. Lagrådet har visserligen förståelse för ambitionen att i ordvalen lägga sig nära förord</w:t>
      </w:r>
      <w:r>
        <w:softHyphen/>
        <w:t>ningens uttryckssätt. Lagtextens ordalydelse bör dock på ett tydligare sätt ge uttryck för den faktiska innebörden. Formuleringen av paragrafen bör därför bli föremål för ytterligare överväganden i det fortsatta lagstiftnings</w:t>
      </w:r>
      <w:r>
        <w:softHyphen/>
        <w:t>arbetet.</w:t>
      </w:r>
    </w:p>
    <w:p w14:paraId="49A36B26" w14:textId="77777777" w:rsidR="008539B5" w:rsidRDefault="008539B5" w:rsidP="008539B5">
      <w:pPr>
        <w:pStyle w:val="Brdtext"/>
      </w:pPr>
    </w:p>
    <w:p w14:paraId="1D525BE3" w14:textId="64B7CA0A" w:rsidR="008539B5" w:rsidRPr="00F76766" w:rsidRDefault="008539B5" w:rsidP="008539B5">
      <w:pPr>
        <w:pStyle w:val="Brdtext"/>
        <w:jc w:val="left"/>
        <w:rPr>
          <w:u w:val="single"/>
        </w:rPr>
      </w:pPr>
      <w:r w:rsidRPr="00F76766">
        <w:rPr>
          <w:u w:val="single"/>
        </w:rPr>
        <w:t>Lag om ändring i lagen om etikprövning av forskning som avser människor</w:t>
      </w:r>
    </w:p>
    <w:p w14:paraId="7B9BC716" w14:textId="77777777" w:rsidR="008539B5" w:rsidRDefault="008539B5" w:rsidP="008539B5">
      <w:pPr>
        <w:pStyle w:val="Brdtext"/>
      </w:pPr>
    </w:p>
    <w:p w14:paraId="22319CF7" w14:textId="77777777" w:rsidR="008539B5" w:rsidRDefault="008539B5" w:rsidP="008539B5">
      <w:pPr>
        <w:pStyle w:val="Brdtext"/>
      </w:pPr>
      <w:r>
        <w:t>24 a §</w:t>
      </w:r>
    </w:p>
    <w:p w14:paraId="645F80E0" w14:textId="77777777" w:rsidR="008539B5" w:rsidRDefault="008539B5" w:rsidP="008539B5">
      <w:pPr>
        <w:pStyle w:val="Brdtext"/>
      </w:pPr>
    </w:p>
    <w:p w14:paraId="336E5F31" w14:textId="77777777" w:rsidR="008539B5" w:rsidRDefault="008539B5" w:rsidP="008539B5">
      <w:pPr>
        <w:pStyle w:val="Brdtext"/>
      </w:pPr>
      <w:r>
        <w:t>Formuleringen av paragrafen bör bli föremål för ytterligare överväganden, se ovan 5 § lagen med kompletterande bestämmelser om etisk granskning till EU:s förordning om medicintekniska produkter.</w:t>
      </w:r>
    </w:p>
    <w:p w14:paraId="2C46A3EF" w14:textId="77777777" w:rsidR="008539B5" w:rsidRDefault="008539B5" w:rsidP="008539B5">
      <w:pPr>
        <w:pStyle w:val="Brdtext"/>
      </w:pPr>
    </w:p>
    <w:p w14:paraId="2D0BC617" w14:textId="77777777" w:rsidR="008539B5" w:rsidRPr="00F76766" w:rsidRDefault="008539B5" w:rsidP="008539B5">
      <w:pPr>
        <w:pStyle w:val="Brdtext"/>
        <w:rPr>
          <w:u w:val="single"/>
        </w:rPr>
      </w:pPr>
      <w:r w:rsidRPr="00F76766">
        <w:rPr>
          <w:u w:val="single"/>
        </w:rPr>
        <w:t>Övriga lagförslag</w:t>
      </w:r>
    </w:p>
    <w:p w14:paraId="24610597" w14:textId="77777777" w:rsidR="008539B5" w:rsidRDefault="008539B5" w:rsidP="008539B5">
      <w:pPr>
        <w:pStyle w:val="Brdtext"/>
      </w:pPr>
    </w:p>
    <w:p w14:paraId="17AEDDE9" w14:textId="77777777" w:rsidR="00684DCD" w:rsidRDefault="008539B5" w:rsidP="008539B5">
      <w:pPr>
        <w:pStyle w:val="Brdtext"/>
        <w:sectPr w:rsidR="00684DCD" w:rsidSect="00155500">
          <w:headerReference w:type="even" r:id="rId584"/>
          <w:headerReference w:type="default" r:id="rId585"/>
          <w:footerReference w:type="even" r:id="rId586"/>
          <w:footerReference w:type="default" r:id="rId587"/>
          <w:headerReference w:type="first" r:id="rId588"/>
          <w:footerReference w:type="first" r:id="rId589"/>
          <w:pgSz w:w="9356" w:h="13721" w:code="9"/>
          <w:pgMar w:top="794" w:right="2438" w:bottom="1191" w:left="1021" w:header="0" w:footer="709" w:gutter="0"/>
          <w:cols w:space="708"/>
          <w:docGrid w:linePitch="360"/>
        </w:sectPr>
      </w:pPr>
      <w:r>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728A608" w14:textId="77777777" w:rsidR="00684DCD" w:rsidRDefault="00684DCD" w:rsidP="00684DCD">
          <w:pPr>
            <w:pStyle w:val="Proprubrik"/>
            <w:spacing w:after="190"/>
          </w:pPr>
          <w:r>
            <w:t>Socialdepartementet</w:t>
          </w:r>
        </w:p>
      </w:sdtContent>
    </w:sdt>
    <w:p w14:paraId="1D767D5D" w14:textId="77777777" w:rsidR="00684DCD" w:rsidRDefault="00684DCD" w:rsidP="00684DCD">
      <w:pPr>
        <w:pStyle w:val="Proputdrag"/>
      </w:pPr>
      <w:bookmarkStart w:id="1131" w:name="_Toc69367655"/>
      <w:r>
        <w:t xml:space="preserve">Utdrag ur protokoll vid regeringssammanträde </w:t>
      </w:r>
      <w:sdt>
        <w:sdtPr>
          <w:alias w:val="Datum"/>
          <w:tag w:val="Datum"/>
          <w:id w:val="679708000"/>
          <w:date w:fullDate="2021-04-15T00:00:00Z">
            <w:dateFormat w:val="'den' d MMMM yyyy"/>
            <w:lid w:val="sv-SE"/>
            <w:storeMappedDataAs w:val="dateTime"/>
            <w:calendar w:val="gregorian"/>
          </w:date>
        </w:sdtPr>
        <w:sdtEndPr/>
        <w:sdtContent>
          <w:r>
            <w:t>den 15 april 2021</w:t>
          </w:r>
        </w:sdtContent>
      </w:sdt>
      <w:bookmarkEnd w:id="1131"/>
    </w:p>
    <w:p w14:paraId="65B4274F" w14:textId="77777777" w:rsidR="00684DCD" w:rsidRDefault="00684DCD" w:rsidP="00684DCD">
      <w:pPr>
        <w:pStyle w:val="Brdtext"/>
        <w:jc w:val="left"/>
      </w:pPr>
    </w:p>
    <w:p w14:paraId="4B54E953" w14:textId="1FFF517A" w:rsidR="00684DCD" w:rsidRDefault="00684DCD" w:rsidP="00684DCD">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statsminister Löfven, ordförande, och statsråden Bolund, Johansson, Baylan, Hultqvist, Damberg, Shekarabi, Ygeman, Ekström, Eneroth, Dahlgren, Nilsson, Ernkrans, Lindhagen, Lind, Hallberg, Nordmark, Micko, Stenevi, Olsson Fridh</w:t>
          </w:r>
        </w:sdtContent>
      </w:sdt>
    </w:p>
    <w:p w14:paraId="1387F703" w14:textId="77777777" w:rsidR="00684DCD" w:rsidRDefault="00684DCD" w:rsidP="00684DCD">
      <w:pPr>
        <w:pStyle w:val="Brdtext"/>
        <w:jc w:val="left"/>
      </w:pPr>
    </w:p>
    <w:p w14:paraId="621BEA1B" w14:textId="77777777" w:rsidR="00684DCD" w:rsidRDefault="00684DCD" w:rsidP="00684DCD">
      <w:pPr>
        <w:pStyle w:val="Brdtext"/>
        <w:jc w:val="left"/>
      </w:pPr>
      <w:r>
        <w:t xml:space="preserve">Föredragande: statsrådet </w:t>
      </w:r>
      <w:sdt>
        <w:sdtPr>
          <w:alias w:val="Foredragande"/>
          <w:tag w:val="Foredragande"/>
          <w:id w:val="1160741249"/>
          <w:text w:multiLine="1"/>
        </w:sdtPr>
        <w:sdtEndPr/>
        <w:sdtContent>
          <w:r>
            <w:t>Shekarabi</w:t>
          </w:r>
        </w:sdtContent>
      </w:sdt>
    </w:p>
    <w:p w14:paraId="63F0FA9A" w14:textId="77777777" w:rsidR="00684DCD" w:rsidRPr="00827386" w:rsidRDefault="00684DCD" w:rsidP="00684DCD">
      <w:pPr>
        <w:pStyle w:val="Brdtext"/>
        <w:jc w:val="left"/>
        <w:rPr>
          <w:szCs w:val="21"/>
        </w:rPr>
      </w:pPr>
    </w:p>
    <w:p w14:paraId="2ECADC42" w14:textId="77777777" w:rsidR="00684DCD" w:rsidRPr="00915BF3" w:rsidRDefault="00684DCD" w:rsidP="00684DCD">
      <w:pPr>
        <w:pStyle w:val="Slutstreck"/>
      </w:pPr>
      <w:r w:rsidRPr="008B7E85">
        <w:t>                    </w:t>
      </w:r>
    </w:p>
    <w:p w14:paraId="3770A28C" w14:textId="77777777" w:rsidR="00684DCD" w:rsidRPr="006E102E" w:rsidRDefault="00684DCD" w:rsidP="00684DCD">
      <w:pPr>
        <w:pStyle w:val="Brdtext"/>
        <w:jc w:val="left"/>
        <w:rPr>
          <w:sz w:val="18"/>
          <w:szCs w:val="18"/>
        </w:rPr>
      </w:pPr>
    </w:p>
    <w:p w14:paraId="7718B524" w14:textId="77777777" w:rsidR="00684DCD" w:rsidRDefault="00684DCD" w:rsidP="00684DCD">
      <w:pPr>
        <w:pStyle w:val="Brdtext"/>
        <w:jc w:val="left"/>
      </w:pPr>
    </w:p>
    <w:p w14:paraId="09EA0F95" w14:textId="4A9DB0C9" w:rsidR="00684DCD" w:rsidRDefault="00684DCD" w:rsidP="00684DCD">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Anpassningar till EU:s förordningar om medicinteknik – del 2</w:t>
          </w:r>
        </w:sdtContent>
      </w:sdt>
    </w:p>
    <w:p w14:paraId="73647103" w14:textId="77777777" w:rsidR="00684DCD" w:rsidRDefault="00684DCD" w:rsidP="00684DCD">
      <w:pPr>
        <w:pStyle w:val="Brdtext"/>
      </w:pPr>
    </w:p>
    <w:p w14:paraId="6F506E88" w14:textId="77777777" w:rsidR="00684DCD" w:rsidRPr="00B937F4" w:rsidRDefault="00684DCD" w:rsidP="003D6631">
      <w:pPr>
        <w:pStyle w:val="Brdtextmedindrag"/>
      </w:pPr>
    </w:p>
    <w:p w14:paraId="7B6DBD43" w14:textId="783EAE3A" w:rsidR="00920097" w:rsidRPr="00B937F4" w:rsidRDefault="00920097" w:rsidP="008539B5">
      <w:pPr>
        <w:pStyle w:val="Brdtext"/>
      </w:pPr>
    </w:p>
    <w:sectPr w:rsidR="00920097" w:rsidRPr="00B937F4" w:rsidSect="00155500">
      <w:headerReference w:type="even" r:id="rId590"/>
      <w:headerReference w:type="default" r:id="rId591"/>
      <w:footerReference w:type="even" r:id="rId592"/>
      <w:footerReference w:type="default" r:id="rId593"/>
      <w:headerReference w:type="first" r:id="rId594"/>
      <w:footerReference w:type="first" r:id="rId59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FA9E2CD" w14:textId="77777777" w:rsidR="00DB373A" w:rsidRDefault="00DB373A" w:rsidP="00F8009C">
      <w:r>
        <w:separator/>
      </w:r>
    </w:p>
  </w:endnote>
  <w:endnote w:type="continuationSeparator" w:id="0">
    <w:p w14:paraId="64B06EF2" w14:textId="77777777" w:rsidR="00DB373A" w:rsidRDefault="00DB373A"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OrigGarmnd BT">
    <w:panose1 w:val="02020602050306020403"/>
    <w:charset w:val="00"/>
    <w:family w:val="roman"/>
    <w:pitch w:val="variable"/>
    <w:sig w:usb0="00000087" w:usb1="00000000" w:usb2="00000000" w:usb3="00000000" w:csb0="0000001B" w:csb1="00000000"/>
  </w:font>
  <w:font w:name="Constantia">
    <w:panose1 w:val="02030602050306030303"/>
    <w:charset w:val="00"/>
    <w:family w:val="roman"/>
    <w:pitch w:val="variable"/>
    <w:sig w:usb0="A00002EF" w:usb1="4000204B" w:usb2="00000000" w:usb3="00000000" w:csb0="0000019F" w:csb1="00000000"/>
  </w:font>
  <w:font w:name="TimesNewRomanPS-ItalicMT">
    <w:altName w:val="Times New Roman"/>
    <w:panose1 w:val="00000000000000000000"/>
    <w:charset w:val="00"/>
    <w:family w:val="roman"/>
    <w:notTrueType/>
    <w:pitch w:val="default"/>
    <w:sig w:usb0="00000003" w:usb1="00000000" w:usb2="00000000" w:usb3="00000000" w:csb0="00000001"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Trebuchet MS">
    <w:panose1 w:val="020B0603020202020204"/>
    <w:charset w:val="00"/>
    <w:family w:val="swiss"/>
    <w:pitch w:val="variable"/>
    <w:sig w:usb0="000006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6A7E03" w14:textId="77777777" w:rsidR="00DB373A" w:rsidRDefault="00DB373A" w:rsidP="009C2B67">
    <w:pPr>
      <w:pStyle w:val="Brdtext"/>
    </w:pPr>
    <w:r>
      <w:rPr>
        <w:noProof/>
        <w:lang w:eastAsia="sv-SE"/>
      </w:rPr>
      <mc:AlternateContent>
        <mc:Choice Requires="wps">
          <w:drawing>
            <wp:anchor distT="0" distB="0" distL="0" distR="0" simplePos="0" relativeHeight="251828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954AC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828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Rdk2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8RlnVtT0SI+qRb+mCiaRn8aFKcEWjoDYfoGW3nk4D3QYy261r+OfCmJkJ6a3O3YpGJN0eHKaH0/I&#10;IsmUj/PzcWI/2zs7H/CrgprFRcE9PV7iVGxuA9JFCDpAYq4ApipvKmPSJgpGXRnPNoKe2mC6Inn8&#10;gTKWNQU/PT4ZpcAWonsX2dgYRiXJ9Oli4V2BaYVboyLG2O9KE2WpzjdyCymV3eVP6IjSlOo9jj1+&#10;f6v3OHd1kEfKDBZ3znVlwafqU4/tKSt/DpTpDk+EH9Qdl9gu204rw/svodySLDx0jRWcvKno8W5F&#10;wAfhqZPovWk64D19tAEiH/oVZyvwv986j3gSOFk5a6gzCx5+rYVXnJlvlqR/nk+ijDBtJidnpCPm&#10;Dy3LQ4td11dAishpDjmZlhGPZlhqD/UTDZF5zEomYSXlLjgOyyvs5gUNIanm8wSi5nUCb+3CyRg6&#10;shyl+dg+Ce96/SIJ/w6GHhbTVzLusNEzuPkaSYpJ45HnjtWef2r8J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RF2T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D954AC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F93BF8" w14:textId="77777777" w:rsidR="00DB373A" w:rsidRDefault="00DB373A" w:rsidP="00EE1584">
    <w:pPr>
      <w:pStyle w:val="Brdtext"/>
    </w:pPr>
    <w:r>
      <w:rPr>
        <w:noProof/>
        <w:lang w:eastAsia="sv-SE"/>
      </w:rPr>
      <mc:AlternateContent>
        <mc:Choice Requires="wps">
          <w:drawing>
            <wp:anchor distT="0" distB="0" distL="0" distR="0" simplePos="0" relativeHeight="251374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B569D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37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GXu/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h6jVZrVaNKTaIPboII88tNYPwVsYQEM7WfTos/DucdhLLuVro5/FERgB9O7PbsIRjgOz87zySks&#10;HKZ8nF+ME/vZwdk6H74IU5O4KKhD8xKnbHvnAy4C6ACJubxRVXlbKZU2UTDiWjmyZWi1CumK8PgD&#10;pTRpCno+ORulwNpE9y6y0jGMSJLp08XCuwLTKuyUiBilvwkJylKdr+RmnAu9z5/QESWR6i2OPf5w&#10;q7c4d3XAI2U2Ouyd60obl6pPb+xAWfljoEx2eBB+VHdchnbZJq1Mhv4vTbmDLJzpHpa3/LZC8+6Y&#10;D4/M4SWh35gO4QEfqQzIN/2KkrVxv147j3gIHFZKGrzMgvqfG+YEJeqrhvQv8tMoo5A2p2cfoSPi&#10;ji3LY4ve1NcGisgxhyxPy4gPalhKZ+pnDJF5zAoT0xy5CxqG5XXo5gWGEBfzeQLh8VoW7vTC8hg6&#10;shyl+dQ+M2d7/QYI/94Mb5hNX8i4w0ZPb+ebACkmjUeeO1Z7/vHwk/T7IRUny/E+oQ6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Rl7v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B569D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816F2D" w14:textId="77777777" w:rsidR="00DB373A" w:rsidRDefault="00DB373A" w:rsidP="00EE1584">
    <w:pPr>
      <w:pStyle w:val="Brdtext"/>
    </w:pPr>
    <w:r>
      <w:rPr>
        <w:noProof/>
        <w:lang w:eastAsia="sv-SE"/>
      </w:rPr>
      <mc:AlternateContent>
        <mc:Choice Requires="wps">
          <w:drawing>
            <wp:anchor distT="0" distB="0" distL="0" distR="0" simplePos="0" relativeHeight="251375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7FCF9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37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p5cG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4ylnVtT0SI+qRb+hCvLIT+PCjGBLR0BsP0NL7zycBzqMZbfa1/FPBTGyE9O7PbsUjEk6PJvmpxOy&#10;SDLl4/x8nNjPDs7OB/yioGZxUXBPj5c4FdvbgHQRgg6QmCuAqcqbypi0iYJRV8azraCnNpiuSB5/&#10;oIxlTcGnp2ejFNhCdO8iGxvDqCSZPl0svCswrXBnVMQY+01poizV+UpuIaWy+/wJHVGaUr3Fsccf&#10;bvUW564O8kiZweLeua4s+FR96rEDZeWPgTLd4Ynwo7rjEttVm7QyGd5/BeWOZOGha6zg5E1Fj3cr&#10;Aj4IT51E703TAe/pow0Q+dCvOFuD//XaecSTwMnKWUOdWfDwcyO84sx8tST983wSZYRpMzn7SDpi&#10;/tiyOrbYTX0FpIic5pCTaRnxaIal9lA/0RBZxKxkElZS7oLjsLzCbl7QEJJqsUggal4n8NYunYyh&#10;I8tRmo/tk/Cu1y+S8O9g6GExeyHjDhs9g1tskKSYNB557ljt+afGT9L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nlw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57FCF9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46F035" w14:textId="77777777" w:rsidR="00DB373A" w:rsidRDefault="00DB373A" w:rsidP="009C2B67">
    <w:pPr>
      <w:pStyle w:val="Brdtext"/>
    </w:pPr>
    <w:r>
      <w:rPr>
        <w:noProof/>
        <w:lang w:eastAsia="sv-SE"/>
      </w:rPr>
      <mc:AlternateContent>
        <mc:Choice Requires="wps">
          <w:drawing>
            <wp:anchor distT="0" distB="0" distL="0" distR="0" simplePos="0" relativeHeight="251829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B5B5A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829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07PO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dHwMfjSr8UiPog1ujQomkZ/G+ilgCwtgaL+YFu88nHscxrJb6er4R0EEdkTa7thFMMJxeHKaH09g&#10;4TDl4/x8nNjP9s7W+fBVmJrERUEdHi9xyja3PuAigA6QmMsbVZU3lVJpEwUjrpQjG4anViFdER5/&#10;oJQmTUFPj09GKbA20b2LrHQMI5Jk+nSx8K7AtApbJSJG6e9CgrJU5xu5GedC7/IndERJpHqPY4/f&#10;3+o9zl0d8EiZjQ4757rSxqXqU4/tKSt/DpTJDg/CD+qOy9Au26SVs+H9l6bcQhbOdI3lLb+p8Hi3&#10;zIcH5tBJeG9Mh3CPj1QG5Jt+RcnKuN9vnUc8BA4rJQ06s6D+15o5QYn6piH983wSZRTSZnJyBh0R&#10;d2hZHlr0ur4yUESOOWR5WkZ8UMNSOlM/YYjMY1aYmObIXdAwLK9CNy8whLiYzxMIzWtZuNULy2Po&#10;yHKU5mP7xJzt9Rsg/Dsz9DCbvpJxh42e3s7XAVJMGo88d6z2/KPxk/T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HTs8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3B5B5A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25363B" w14:textId="77777777" w:rsidR="00DB373A" w:rsidRDefault="00DB373A" w:rsidP="00EE1584">
    <w:pPr>
      <w:pStyle w:val="Brdtext"/>
    </w:pPr>
    <w:r>
      <w:rPr>
        <w:noProof/>
        <w:lang w:eastAsia="sv-SE"/>
      </w:rPr>
      <mc:AlternateContent>
        <mc:Choice Requires="wps">
          <w:drawing>
            <wp:anchor distT="0" distB="0" distL="0" distR="0" simplePos="0" relativeHeight="251376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AAE2B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37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D3o3jgIAAJI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zo+&#10;zinRrMaQnkQb3Bod5JGfxvoJYI8WwNB+MS3mPJx7HMa2W+nq+EdDBHYwvd2xi2CE4/D0LD8+gYXD&#10;lI/zi3FiP9s7W+fDV2FqEhcFdRhe4pRtbn1AIYAOkJjLG1WVN5VSaRMFI66UIxuGUauQSoTHHyil&#10;SVPQs+PTUQqsTXTvIisdw4gkmT5dbLxrMK3CVomIUfq7kKAs9flGbsa50Lv8CR1REqne49jj91W9&#10;x7nrAx4ps9Fh51xX2rjUfbpje8rKnwNlssOD8IO+4zK0izZp5XyY/8KUW8jCme5iectvKgzvlvnw&#10;wBxuEuaN1yHc4yOVAfmmX1GyMu73W+cRD4HDSkmDm1lQ/2vNnKBEfdOQ/kV+EmUU0ubk9DN0RNyh&#10;ZXFo0ev6ykAREDeqS8uID2pYSmfqZzwi85gVJqY5chc0DMur0L0XeIS4mM8TCJfXsnCrHy2PoSPL&#10;UZpP7TNzttdvgPDvzHCH2eSVjDts9PR2vg6QYtJ45LljtecfFz9J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7D3o3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AAE2B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C98B2F" w14:textId="77777777" w:rsidR="00DB373A" w:rsidRDefault="00DB373A" w:rsidP="00EE1584">
    <w:pPr>
      <w:pStyle w:val="Brdtext"/>
    </w:pPr>
    <w:r>
      <w:rPr>
        <w:noProof/>
        <w:lang w:eastAsia="sv-SE"/>
      </w:rPr>
      <mc:AlternateContent>
        <mc:Choice Requires="wps">
          <w:drawing>
            <wp:anchor distT="0" distB="0" distL="0" distR="0" simplePos="0" relativeHeight="251377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60E7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37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IBo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POHMipoe6Um16DdUQR75aVyYEuzRERDbz9DSOw/ngQ5j2a32dfxTQYzsxPRuzy4FY5IOzy/y0zOy&#10;SDLl43wyTuxnB2fnA35RULO4KLinx0uciu1tQLoIQQdIzBXAVOVNZUzaRMGoK+PZVtBTG0xXJI8/&#10;UMaypuAXp+ejFNhCdO8iGxvDqCSZPl0svCswrXBnVMQY+01poizV+UpuIaWy+/wJHVGaUr3Fsccf&#10;bvUW564O8kiZweLeua4s+FR96rEDZeWPgTLd4Ynwo7rjEttlm7QyGd5/CeWOZOGha6zg5E1Fj3cr&#10;Aj4IT51E703TAe/pow0Q+dCvOFuD//XaecSTwMnKWUOdWfDwcyO84sx8tST9SX4WZYRpc3b+kXTE&#10;/LFleWyxm/oKSBE5zSEn0zLi0QxL7aF+piGyiFnJJKyk3AXHYXmF3bygISTVYpFA1LxO4K19dDKG&#10;jixHaT61z8K7Xr9Iwr+DoYfF9IWMO2z0DG6xQZJi0njkuWO1558aP0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yEgG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C360E7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04D55A" w14:textId="77777777" w:rsidR="00DB373A" w:rsidRDefault="00DB373A" w:rsidP="009C2B67">
    <w:pPr>
      <w:pStyle w:val="Brdtext"/>
    </w:pPr>
    <w:r>
      <w:rPr>
        <w:noProof/>
        <w:lang w:eastAsia="sv-SE"/>
      </w:rPr>
      <mc:AlternateContent>
        <mc:Choice Requires="wps">
          <w:drawing>
            <wp:anchor distT="0" distB="0" distL="0" distR="0" simplePos="0" relativeHeight="251830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95F9D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830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esLkQIAAJM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JxPOrKjpkR5Vi35DFUwjP40LM4ItHQGx/QwtvfNwHugwlt1qX8c/FcTITkzv9uxSMCbp8PQsn0zJ&#10;IsmUj/PzcWI/Ozg7H/CLgprFRcE9PV7iVGxvA9JFCDpAYq4ApipvKmPSJgpGXRnPtoKe2mC6Inn8&#10;gTKWNQU/m5yOUmAL0b2LbGwMo5Jk+nSx8K7AtMKdURFj7DelibJU5yu5hZTK7vMndERpSvUWxx5/&#10;uNVbnLs6yCNlBot757qy4FP1qccOlJU/Bsp0hyfCj+qOS2xXbdJKPh4EsIJyR7rw0HVWcPKmote7&#10;FQEfhKdWogen8YD39NEGiH3oV5ytwf967TziSeFk5ayh1ix4+LkRXnFmvlrS/nk+jTrCtJmefiQh&#10;MX9sWR1b7Ka+ApJEToPIybSMeDTDUnuon2iKLGJWMgkrKXfBcVheYTcwaApJtVgkEHWvE3hrl07G&#10;0JHmqM3H9kl41wsYSfl3MDSxmL3QcYeNnsEtNkhaTCKPRHes9g9AnZ+030+pOFqO9wl1mKX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U8nrC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C95F9D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B1301C" w14:textId="77777777" w:rsidR="00DB373A" w:rsidRDefault="00DB373A" w:rsidP="00EE1584">
    <w:pPr>
      <w:pStyle w:val="Brdtext"/>
    </w:pPr>
    <w:r>
      <w:rPr>
        <w:noProof/>
        <w:lang w:eastAsia="sv-SE"/>
      </w:rPr>
      <mc:AlternateContent>
        <mc:Choice Requires="wps">
          <w:drawing>
            <wp:anchor distT="0" distB="0" distL="0" distR="0" simplePos="0" relativeHeight="251378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29920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37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yPovkQIAAJM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J1POrKjpkR5Vi35DFeSRn8aFGcGWjoDYfoaW3nk4D3QYy261r+OfCmJkJ6Z3e3YpGJN0eHqWT6Zk&#10;kWTKx/n5OLGfHZydD/hFQc3iouCeHi9xKra3AekiBB0gMVcAU5U3lTFpEwWjroxnW0FPbTBdkTz+&#10;QBnLmoKfTU5HKbCF6N5FNjaGUUkyfbpYeFdgWuHOqIgx9pvSRFmq85XcQkpl9/kTOqI0pXqLY48/&#10;3Ootzl0d5JEyg8W9c11Z8Kn61GMHysofA2W6wxPhR3XHJbarNmklnwwCWEG5I1146DorOHlT0evd&#10;ioAPwlMr0YPTeMB7+mgDxD70K87W4H+9dh7xpHCyctZQaxY8/NwIrzgzXy1p/zyfRh1h2kxPP5KQ&#10;mD+2rI4tdlNfAUkip0HkZFpGPJphqT3UTzRFFjErmYSVlLvgOCyvsBsYNIWkWiwSiLrXCby1Sydj&#10;6Ehz1OZj+yS86wWMpPw7GJpYzF7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OyPov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729920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5FD3F9" w14:textId="77777777" w:rsidR="00DB373A" w:rsidRDefault="00DB373A" w:rsidP="00EE1584">
    <w:pPr>
      <w:pStyle w:val="Brdtext"/>
    </w:pPr>
    <w:r>
      <w:rPr>
        <w:noProof/>
        <w:lang w:eastAsia="sv-SE"/>
      </w:rPr>
      <mc:AlternateContent>
        <mc:Choice Requires="wps">
          <w:drawing>
            <wp:anchor distT="0" distB="0" distL="0" distR="0" simplePos="0" relativeHeight="251379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3F3EE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37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MN7kQIAAJM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8&#10;OubMipoe6Um16DdUQR75aVyYEuzRERDbz9DSOw/ngQ5j2a32dfxTQYzsxPRuzy4FY5IOz87z0wlZ&#10;JJnycX4xTuxnB2fnA35RULO4KLinx0uciu1tQLoIQQdIzBXAVOVNZUzaRMGoK+PZVtBTG0xXJI8/&#10;UMaypuDnp2ejFNhCdO8iGxvDqCSZPl0svCswrXBnVMQY+01poizV+UpuIaWy+/wJHVGaUr3Fsccf&#10;bvUW564O8kiZweLeua4s+FR96rEDZeWPgTLd4Ynwo7rjEttlm7SSTwYBLKHckS48dJ0VnLyp6PVu&#10;RcAH4amV6MFpPOA9fbQBYh/6FWdr8L9eO494UjhZOWuoNQsefm6EV5yZr5a0f5FPoo4wbSZnH0lI&#10;zB9blscWu6mvgCSR0yByMi0jHs2w1B7qZ5oii5iVTMJKyl1wHJZX2A0MmkJSLRYJRN3rBN7aRydj&#10;6Ehz1OZT+yy86wWMpPw7GJpYTF/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DaMN7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F3F3EE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F90F99" w14:textId="77777777" w:rsidR="00DB373A" w:rsidRDefault="00DB373A" w:rsidP="009C2B67">
    <w:pPr>
      <w:pStyle w:val="Brdtext"/>
    </w:pPr>
    <w:r>
      <w:rPr>
        <w:noProof/>
        <w:lang w:eastAsia="sv-SE"/>
      </w:rPr>
      <mc:AlternateContent>
        <mc:Choice Requires="wps">
          <w:drawing>
            <wp:anchor distT="0" distB="0" distL="0" distR="0" simplePos="0" relativeHeight="2518318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430F5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831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0ibK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4ylnVtT0SI+qRb+mCiaRn8aFGcEeHAGx/QItvfNwHugwlt1qX8c/FcTITkxvd+xSMCbp8GSaH0/I&#10;IsmUj/OzcWI/2zs7H/CrgprFRcE9PV7iVGxuAtJFCDpAYq4ApiqvK2PSJgpGXRrPNoKe2mC6Inn8&#10;gTKWNQWfHp+MUmAL0b2LbGwMo5Jk+nSx8K7AtMKtURFj7HelibJU5xu5hZTK7vIndERpSvUexx6/&#10;v9V7nLs6yCNlBos757qy4FP1qcf2lJU/B8p0hyfCD+qOS2yXbdJKfjoIYAnllnThoeus4OR1Ra93&#10;IwLeC0+tRA9O4wHv6KMNEPvQrzhbgf/91nnEk8LJyllDrVnw8GstvOLMfLOk/bN8EnWEaTM5OSUh&#10;MX9oWR5a7Lq+BJJEToPIybSMeDTDUnuon2iKLGJWMgkrKXfBcVheYjcwaApJtVgkEHWvE3hjH5yM&#10;oSPNUZuP7ZPwrhcwkvJvYWhiMXul4w4bPYNbrJG0mEQeie5Y7R+AOj9pv59ScbQc7hNqP0v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uNImy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A430F5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6062B1" w14:textId="77777777" w:rsidR="00DB373A" w:rsidRDefault="00DB373A" w:rsidP="00EE1584">
    <w:pPr>
      <w:pStyle w:val="Brdtext"/>
    </w:pPr>
    <w:r>
      <w:rPr>
        <w:noProof/>
        <w:lang w:eastAsia="sv-SE"/>
      </w:rPr>
      <mc:AlternateContent>
        <mc:Choice Requires="wps">
          <w:drawing>
            <wp:anchor distT="0" distB="0" distL="0" distR="0" simplePos="0" relativeHeight="251380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A3A30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38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TYlzkAIAAJM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4+&#10;58yKmh7pWbXo11RBHvlpXJgQ7MkRENvP0NI7D+eBDmPZrfZ1/FNBjOzE9HbHLgVjkg5Pz/LjE7JI&#10;MuXj/HKc2M/2zs4H/KKgZnFRcE+PlzgVm7uAdBGCDpCYK4CpytvKmLSJglHXxrONoKc2mK5IHn+g&#10;jGVNwc+OT0cpsIXo3kU2NoZRSTJ9ulh4V2Ba4daoiDH2m9JEWarzjdxCSmV3+RM6ojSleo9jj9/f&#10;6j3OXR3kkTKDxZ1zXVnwqfrUY3vKyh8DZbrDE+EHdccltos2aSW/GASwgHJLuvDQdVZw8rai17sT&#10;AR+Fp1aiB6fxgA/00QaIfehXnK3A/3rrPOJJ4WTlrKHWLHj4uRZecWa+WtL+ZX4SdYRpc3J6TkJi&#10;/tCyOLTYdX0NJImcBpGTaRnxaIal9lC/0BSZx6xkElZS7oLjsLzGbmDQFJJqPk8g6l4n8M4+ORlD&#10;R5qjNp/bF+FdL2Ak5d/D0MRi8krHHTZ6BjdfI2kxiTwS3bHaPwB1ftJ+P6XiaDncJ9R+ls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pNiX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A3A30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E21CFD" w14:textId="77777777" w:rsidR="00DB373A" w:rsidRDefault="00DB373A" w:rsidP="00EE1584">
    <w:pPr>
      <w:pStyle w:val="Brdtext"/>
    </w:pPr>
    <w:r>
      <w:rPr>
        <w:noProof/>
        <w:lang w:eastAsia="sv-SE"/>
      </w:rPr>
      <mc:AlternateContent>
        <mc:Choice Requires="wps">
          <w:drawing>
            <wp:anchor distT="0" distB="0" distL="0" distR="0" simplePos="0" relativeHeight="251381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4AA4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38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kdUekQIAAJM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6YQzK2p6pKVq0W+ogjzy07gwJdijIyC2n6Gldx7OAx3Gslvt6/inghjZiendnl0KxiQdTs7z0zOy&#10;SDLl4/xinNjPDs7OB/yioGZxUXBPj5c4FdvbgHQRgg6QmCuAqcqbypi0iYJRV8azraCnNpiuSB5/&#10;oIxlTcHPTyejFNhCdO8iGxvDqCSZPl0svCswrXBnVMQY+01poizV+UpuIaWy+/wJHVGaUr3Fsccf&#10;bvUW564O8kiZweLeua4s+FR96rEDZeWPgTLd4Ynwo7rjEttVm7SSXwwCWEG5I1146DorOHlT0evd&#10;ioAPwlMr0YPTeMB7+mgDxD70K87W4H+9dh7xpHCyctZQaxY8/NwIrzgzXy1p/yI/izrCtDmbfCQh&#10;MX9sWR1b7Ka+ApJEToPIybSMeDTDUnuon2iKLGJWMgkrKXfBcVheYTcwaApJtVgkEHWvE3hrH52M&#10;oSPNUZvL9kl41wsYSfl3MDSxmL7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7kdUe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4E4AA4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A2871C" w14:textId="77777777" w:rsidR="00DB373A" w:rsidRDefault="00DB373A" w:rsidP="009C2B67">
    <w:pPr>
      <w:pStyle w:val="Brdtext"/>
    </w:pPr>
    <w:r>
      <w:rPr>
        <w:noProof/>
        <w:lang w:eastAsia="sv-SE"/>
      </w:rPr>
      <mc:AlternateContent>
        <mc:Choice Requires="wps">
          <w:drawing>
            <wp:anchor distT="0" distB="0" distL="0" distR="0" simplePos="0" relativeHeight="251832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B299D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832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dealkAIAAJM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6QVnVtT0SEvVot9QBZPIT+PClGCPjoDYfoaW3nk4D3QYy261r+OfCmJkJ6Z3e3YpGJN0eHaen07I&#10;IsmUj/OLcWI/Ozg7H/CLgprFRcE9PV7iVGxvA9JFCDpAYq4ApipvKmPSJgpGXRnPtoKe2mC6Inn8&#10;gTKWNQU/Pz0bpcAWonsX2dgYRiXJ9Oli4V2BaYU7oyLG2G9KE2WpzldyCymV3edP6IjSlOotjj3+&#10;cKu3OHd1kEfKDBb3znVlwafqU48dKCt/DJTpDk+EH9Udl9iu2k4r40EAKyh3pAsPXWcFJ28qer1b&#10;EfBBeGolenAaD3hPH22A2Id+xdka/K/XziOeFE5WzhpqzYKHnxvhFWfmqyXtX+STqCNMm8nZRxIS&#10;88eW1bHFbuorIEnkNIicTMuIRzMstYf6iabIImYlk7CSchcch+UVdgODppBUi0UCUfc6gbf20ckY&#10;OtIctblsn4R3vYCRlH8HQxOL6Qsdd9joGdxig6TFJPJIdMdq/wDU+Un7/ZSKo+V4n1CHWTr/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mdeal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EB299D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7510E5" w14:textId="77777777" w:rsidR="00DB373A" w:rsidRDefault="00DB373A" w:rsidP="00EE1584">
    <w:pPr>
      <w:pStyle w:val="Brdtext"/>
    </w:pPr>
    <w:r>
      <w:rPr>
        <w:noProof/>
        <w:lang w:eastAsia="sv-SE"/>
      </w:rPr>
      <mc:AlternateContent>
        <mc:Choice Requires="wps">
          <w:drawing>
            <wp:anchor distT="0" distB="0" distL="0" distR="0" simplePos="0" relativeHeight="251382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2B4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38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8YjwIAAJM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KfFjRU2P9KRa9BuqII/8NC5MCbZwBMT2M7T0zsN5oMNYdqt9Hf9UECM7Rdrt2aVgTNLh2Xk+iTkk&#10;mfJxfjFO7GcHZ+cDflFQs7gouKfHS5yK7V1AughBB0jMFcBU5W1lTNpEwahr49lW0FMbTFckjz9Q&#10;xrKm4OeTs1EKbCG6d5GNjWFUkkyfLhbeFZhWuDMqYoz9pjRRlup8JbeQUtl9/oSOKE2p3uLY4w+3&#10;eotzVwd5pMxgce9cVxZ8qj712IGy8sdAme7wRPhR3XGJ7bLttDIZBLCEcke68NB1VnDytqLXuxMB&#10;H4WnVqIHp/GAD/TRBoh96FecrcH/eu084knhZOWsodYsePi5EV5xZr5a0v5Ffhp1hGlzevaRhMT8&#10;sWV5bLGb+hpIEjkNIifTMuLRDEvtoX6mKTKPWckkrKTcBcdheY3dwKApJNV8nkDUvU7gnV04GUNH&#10;mqM2n9pn4V0vYCTl38PQxGL6QscdNnoGN98gaTGJPBLdsdo/AHV+0n4/peJoOd4n1GGW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PlPG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B2B4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2C7CC4" w14:textId="77777777" w:rsidR="00DB373A" w:rsidRDefault="00DB373A" w:rsidP="00EE1584">
    <w:pPr>
      <w:pStyle w:val="Brdtext"/>
    </w:pPr>
    <w:r>
      <w:rPr>
        <w:noProof/>
        <w:lang w:eastAsia="sv-SE"/>
      </w:rPr>
      <mc:AlternateContent>
        <mc:Choice Requires="wps">
          <w:drawing>
            <wp:anchor distT="0" distB="0" distL="0" distR="0" simplePos="0" relativeHeight="251383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3E196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38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1M7VkA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k/RKs1qNOlJtMFtUEEe+WmsnwL2aAEM7WfTos/DucdhLLuVro5/FERgB9O7PbsIRjgOz87z0wks&#10;HKZ8nF+ME/vZwdk6H74IU5O4KKhD8xKnbHvrAy4C6ACJubxRVXlTKZU2UTDiSjmyZWi1CumK8PgD&#10;pTRpCnp+ejZKgbWJ7l1kpWMYkSTTp4uFdwWmVdgpETFKfxMSlKU6X8nNOBd6nz+hI0oi1Vsce/zh&#10;Vm9x7uqAR8psdNg715U2LlWf3tiBsvLHQJns8CD8qO64DO2y7bQyGQSwNOUOunCme1ne8psK3btl&#10;Pjwwh6eEhmM8hHt8pDJg3/QrStbG/XrtPOKhcFgpafA0C+p/bpgTlKivGtq/yCdRRyFtJmcfISTi&#10;ji3LY4ve1FcGksgxiCxPy4gPalhKZ+pnTJFFzAoT0xy5CxqG5VXoBgamEBeLRQLh9VoWbvWj5TF0&#10;pDlq86l9Zs72Ag5Q/p0ZHjGbvtBxh42e3i42AVpMIo9Ed6z2DcDL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bUzt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3E196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A20663" w14:textId="77777777" w:rsidR="00DB373A" w:rsidRDefault="00DB373A" w:rsidP="009C2B67">
    <w:pPr>
      <w:pStyle w:val="Brdtext"/>
    </w:pPr>
    <w:r>
      <w:rPr>
        <w:noProof/>
        <w:lang w:eastAsia="sv-SE"/>
      </w:rPr>
      <mc:AlternateContent>
        <mc:Choice Requires="wps">
          <w:drawing>
            <wp:anchor distT="0" distB="0" distL="0" distR="0" simplePos="0" relativeHeight="251833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94BBC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833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45P9kAIAAJM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yZgzK2p6pEfVol9TBZPIT+PClGALR0Bsv0BL7zycBzqMZbfa1/FPBTGyE9PbHbsUjEk6PDnNjydk&#10;kWTKx/n5OLGf7Z2dD/hVQc3iouCeHi9xKja3AekiBB0gMVcAU5U3lTFpEwWjroxnG0FPbTBdkTz+&#10;QBnLmoKfHp+MUmAL0b2LbGwMo5Jk+nSx8K7AtMKtURFj7HelibJU5xu5hZTK7vIndERpSvUexx6/&#10;v9V7nLs6yCNlBos757qy4FP1qcf2lJU/B8p0hyfCD+qOS2yXbaeVs0EASyi3pAsPXWcFJ28qer1b&#10;EfBBeGolenAaD3hPH22A2Id+xdkK/O+3ziOeFE5WzhpqzYKHX2vhFWfmmyXtn+eTqCNMm8nJGQmJ&#10;+UPL8tBi1/UVkCRyGkROpmXEoxmW2kP9RFNkHrOSSVhJuQuOw/IKu4FBU0iq+TyBqHudwFu7cDKG&#10;jjRHbT62T8K7XsBIyr+DoYnF9JWOO2z0DG6+RtJiEnkkumO1fwDq/KT9fkrF0XK4T6j9L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e45P9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394BBC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92B592" w14:textId="77777777" w:rsidR="00DB373A" w:rsidRDefault="00DB373A" w:rsidP="00EE1584">
    <w:pPr>
      <w:pStyle w:val="Brdtext"/>
    </w:pPr>
    <w:r>
      <w:rPr>
        <w:noProof/>
        <w:lang w:eastAsia="sv-SE"/>
      </w:rPr>
      <mc:AlternateContent>
        <mc:Choice Requires="wps">
          <w:drawing>
            <wp:anchor distT="0" distB="0" distL="0" distR="0" simplePos="0" relativeHeight="251384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21DFF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384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DxEkAIAAJM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5JgzK2p6pEfVol9TBXnkp3FhSrCFIyC2X6Cldx7OAx3Gslvt6/inghjZientjl0KxiQdnpzmxxOy&#10;SDLl4/x8nNjP9s7OB/yqoGZxUXBPj5c4FZvbgHQRgg6QmCuAqcqbypi0iYJRV8azjaCnNpiuSB5/&#10;oIxlTcFPj09GKbCF6N5FNjaGUUkyfbpYeFdgWuHWqIgx9rvSRFmq843cQkpld/kTOqI0pXqPY4/f&#10;3+o9zl0d5JEyg8Wdc11Z8Kn61GN7ysqfA2W6wxPhB3XHJbbLttPK2SCAJZRb0oWHrrOCkzcVvd6t&#10;CPggPLUSPTiNB7ynjzZA7EO/4mwF/vdb5xFPCicrZw21ZsHDr7XwijPzzZL2z/NJ1BGmzeTkMwmJ&#10;+UPL8tBi1/UVkCRyGkROpmXEoxmW2kP9RFNkHrOSSVhJuQuOw/IKu4FBU0iq+TyBqHudwFu7cDKG&#10;jjRHbT62T8K7XsBIyr+DoYnF9JWOO2z0DG6+RtJiEnkkumO1fwDq/KT9fkrF0XK4T6j9LJ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x8PE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21DFF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0955D4" w14:textId="77777777" w:rsidR="00DB373A" w:rsidRDefault="00DB373A" w:rsidP="00EE1584">
    <w:pPr>
      <w:pStyle w:val="Brdtext"/>
    </w:pPr>
    <w:r>
      <w:rPr>
        <w:noProof/>
        <w:lang w:eastAsia="sv-SE"/>
      </w:rPr>
      <mc:AlternateContent>
        <mc:Choice Requires="wps">
          <w:drawing>
            <wp:anchor distT="0" distB="0" distL="0" distR="0" simplePos="0" relativeHeight="251385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1E707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38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oGApjgIAAJM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Dj&#10;SU6JZjWGtBRtcBt0kEd+GuungD1aAEP72bSY83DucRjbbqWr4x8NEdjB9G7PLoIRjsOz8/x0AguH&#10;KR/nF+PEfnZwts6HL8LUJC4K6jC8xCnb3vqAQgAdIDGXN6oqbyql0iYKRlwpR7YMo1YhlQiPP1BK&#10;k6ag56dnoxRYm+jeRVY6hhFJMn262HjXYFqFnRIRo/Q3IUFZ6vOV3Ixzoff5EzqiJFK9xbHHH6p6&#10;i3PXBzxSZqPD3rmutHGp+3THDpSVPwbKZIcH4Ud9x2VoV22nlYtBACtT7qALZ7qb5S2/qTC9W+bD&#10;A3O4Shg4nodwj49UBuybfkXJ2rhfr51HPBQOKyUNrmZB/c8Nc4IS9VVD+xf5JOoopM3k7COERNyx&#10;ZXVs0Zv6ykASUDeqS8uID2pYSmfqJ7wii5gVJqY5chc0DMur0D0YeIW4WCwSCLfXsnCrHy2PoSPN&#10;UZvL9ok52ws4QPl3ZrjEbPpCxx02enq72ARoMYk8Et2x2g8ANz9pv3+l4tNyvE+ow1s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doGAp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E1E707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18DA12" w14:textId="77777777" w:rsidR="00DB373A" w:rsidRDefault="00DB373A" w:rsidP="009C2B67">
    <w:pPr>
      <w:pStyle w:val="Brdtext"/>
    </w:pPr>
    <w:r>
      <w:rPr>
        <w:noProof/>
        <w:lang w:eastAsia="sv-SE"/>
      </w:rPr>
      <mc:AlternateContent>
        <mc:Choice Requires="wps">
          <w:drawing>
            <wp:anchor distT="0" distB="0" distL="0" distR="0" simplePos="0" relativeHeight="251834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B715C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834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SJEkQIAAJM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J1POrKjpkR5Vi35DFUwiP40LM4ItHQGx/QwtvfNwHugwlt1qX8c/FcTITkzv9uxSMCbpcHqWn07I&#10;IsmUj/PzcWI/Ozg7H/CLgprFRcE9PV7iVGxvA9JFCDpAYq4ApipvKmPSJgpGXRnPtoKe2mC6Inn8&#10;gTKWNQU/O52OUmAL0b2LbGwMo5Jk+nSx8K7AtMKdURFj7DelibJU5yu5hZTK7vMndERpSvUWxx5/&#10;uNVbnLs6yCNlBot757qy4FP1qccOlJU/Bsp0hyfCj+qOS2xXbdLK6XgQwArKHenCQ9dZwcmbil7v&#10;VgR8EJ5aiR6cxgPe00cbIPahX3G2Bv/rtfOIJ4WTlbOGWrPg4edGeMWZ+WpJ++f5JOoI02Yy/UhC&#10;Yv7Ysjq22E19BSSJnAaRk2kZ8WiGpfZQP9EUWcSsZBJWUu6C47C8wm5g0BSSarFIIOpeJ/DWLp2M&#10;oSPNUZuP7ZPwrhcwkvLvYGhiMXuh4w4bPYNbbJC0mEQeie5Y7R+AOj9pv59ScbQc7xPqMEv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LUiR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3B715C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4CD6E5" w14:textId="77777777" w:rsidR="00DB373A" w:rsidRDefault="00DB373A" w:rsidP="00EE1584">
    <w:pPr>
      <w:pStyle w:val="Brdtext"/>
    </w:pPr>
    <w:r>
      <w:rPr>
        <w:noProof/>
        <w:lang w:eastAsia="sv-SE"/>
      </w:rPr>
      <mc:AlternateContent>
        <mc:Choice Requires="wps">
          <w:drawing>
            <wp:anchor distT="0" distB="0" distL="0" distR="0" simplePos="0" relativeHeight="251386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D6B59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386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2TLkQIAAJM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pzPOrKjpkR5Vi35DFeSRn8aFOcEeHAGx/QwtvfNwHugwlt1qX8c/FcTITkzv9uxSMCbp8HSWT6Zk&#10;kWTKx/nZOLGfHZydD/hFQc3iouCeHi9xKrY3AekiBB0gMVcAU5XXlTFpEwWjLo1nW0FPbTBdkTz+&#10;QBnLmoLPJqejFNhCdO8iGxvDqCSZPl0svCswrXBnVMQY+01poizV+UpuIaWy+/wJHVGaUr3Fsccf&#10;bvUW564O8kiZweLeua4s+FR96rEDZeWPgTLd4Ynwo7rjEttVm7QymQwCWEG5I1146DorOHld0evd&#10;iID3wlMr0YPTeMA7+mgDxD70K87W4H+9dh7xpHCyctZQaxY8/NwIrzgzXy1p/yyfRh1h2kxPP5KQ&#10;mD+2rI4tdlNfAkkip0HkZFpGPJphqT3UTzRFljErmYSVlLvgOCwvsRsYNIWkWi4TiLrXCbyxD07G&#10;0JHmqM3H9kl41wsYSfm3MDSxmL/QcYeNnsEtN0haTCKPRHes9g9AnZ+030+pOFqO9wl1mKW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Eb2TL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ED6B59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633540" w14:textId="77777777" w:rsidR="00DB373A" w:rsidRDefault="00DB373A" w:rsidP="00EE1584">
    <w:pPr>
      <w:pStyle w:val="Brdtext"/>
    </w:pPr>
    <w:r>
      <w:rPr>
        <w:noProof/>
        <w:lang w:eastAsia="sv-SE"/>
      </w:rPr>
      <mc:AlternateContent>
        <mc:Choice Requires="wps">
          <w:drawing>
            <wp:anchor distT="0" distB="0" distL="0" distR="0" simplePos="0" relativeHeight="251387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84EC5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387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FAo0kQIAAJM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mXBmRU2P9KRa9BuqII/8NC5MCfboCIjtZ2jpnYfzQIex7Fb7Ov6pIEZ2Ynq3Z5eCMUmHZ+f56YQs&#10;kkz5OL8YJ/azg7PzAb8oqFlcFNzT4yVOxfY2IF2EoAMk5gpgqvKmMiZtomDUlfFsK+ipDaYrkscf&#10;KGNZU/Dz07NRCmwhuneRjY1hVJJMny4W3hWYVrgzKmKM/aY0UZbqfCW3kFLZff6EjihNqd7i2OMP&#10;t3qLc1cHeaTMYHHvXFcWfKo+9diBsvLHQJnu8ET4Ud1xie2yTVo5nQwCWEK5I1146DorOHlT0evd&#10;ioAPwlMr0YPTeMB7+mgDxD70K87W4H+9dh7xpHCyctZQaxY8/NwIrzgzXy1p/yKfRB1h2kzOPpKQ&#10;mD+2LI8tdlNfAUkip0HkZFpGPJphqT3UzzRFFjErmYSVlLvgOCyvsBsYNIWkWiwSiLrXCby1j07G&#10;0JHmqM2n9ll41wsYSfl3MDSxmL7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UFAo0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484EC5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F08901" w14:textId="77777777" w:rsidR="00DB373A" w:rsidRDefault="00DB373A" w:rsidP="009C2B67">
    <w:pPr>
      <w:pStyle w:val="Brdtext"/>
    </w:pPr>
    <w:r>
      <w:rPr>
        <w:noProof/>
        <w:lang w:eastAsia="sv-SE"/>
      </w:rPr>
      <mc:AlternateContent>
        <mc:Choice Requires="wps">
          <w:drawing>
            <wp:anchor distT="0" distB="0" distL="0" distR="0" simplePos="0" relativeHeight="2518359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7B492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835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HzEIkQIAAJM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DxBqzSr0aRH0Qa3RgWTyE9j/RSwhQUwtF9Miz4P5x6HsexWujr+URCBHUxvd+wiGOE4PDnNjyew&#10;cJjycX4+Tuxne2frfPgqTE3ioqAOzUucss2tD7gIoAMk5vJGVeVNpVTaRMGIK+XIhqHVKqQrwuMP&#10;lNKkKejp8ckoBdYmuneRlY5hRJJMny4W3hWYVmGrRMQo/V1IUJbqfCM341zoXf6EjiiJVO9x7PH7&#10;W73HuasDHimz0WHnXFfauFR9emN7ysqfA2Wyw4Pwg7rjMrTLNmnl+GwQwNKUW+jCme5lectvKnTv&#10;lvnwwByeEhqO8RDu8ZHKgH3TryhZGff7rfOIh8JhpaTB0yyo/7VmTlCivmlo/zyfRB2FtJmcnEFI&#10;xB1alocWva6vDCSRYxBZnpYRH9SwlM7UT5gi85gVJqY5chc0DMur0A0MTCEu5vMEwuu1LNzqheUx&#10;dKQ5avOxfWLO9gIOUP6dGR4xm77ScYeNnt7O1wFaTCKPRHes9g3Ay0/a76dUHC2H+4Taz9LZC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1B8xC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27B492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D1B9CE" w14:textId="77777777" w:rsidR="00DB373A" w:rsidRDefault="00DB373A" w:rsidP="00EE1584">
    <w:pPr>
      <w:pStyle w:val="Brdtext"/>
    </w:pPr>
    <w:r>
      <w:rPr>
        <w:noProof/>
        <w:lang w:eastAsia="sv-SE"/>
      </w:rPr>
      <mc:AlternateContent>
        <mc:Choice Requires="wps">
          <w:drawing>
            <wp:anchor distT="0" distB="0" distL="0" distR="0" simplePos="0" relativeHeight="251388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B4B56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38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gJ6xkQIAAJM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yZQzK2p6pEfVol9TBXnkp3FhRrAHR0Bsv0BL7zycBzqMZbfa1/FPBTGyE9PbHbsUjEk6PDnNjydk&#10;kWTKx/l0nNjP9s7OB/yqoGZxUXBPj5c4FZubgHQRgg6QmCuAqcrrypi0iYJRl8azjaCnNpiuSB5/&#10;oIxlTcFPj09GKbCF6N5FNjaGUUkyfbpYeFdgWuHWqIgx9rvSRFmq843cQkpld/kTOqI0pXqPY4/f&#10;3+o9zl0d5JEyg8Wdc11Z8Kn61GN7ysqfA2W6wxPhB3XHJbbLNmnl+GwQwBLKLenCQ9dZwcnril7v&#10;RgS8F55aiR6cxgPe0UcbIPahX3G2Av/7rfOIJ4WTlbOGWrPg4ddaeMWZ+WZJ+9N8EnWEaTM5+UxC&#10;Yv7Qsjy02HV9CSSJnAaRk2kZ8WiGpfZQP9EUWcSsZBJWUu6C47C8xG5g0BSSarFIIOpeJ/DGPjgZ&#10;Q0eaozYf2yfhXS9gJOXfwtDEYvZKxx02ega3WCNpMYk8Et2x2j8AdX7Sfj+l4mg53CfUfpb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GgJ6x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1B4B56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7DAD46" w14:textId="77777777" w:rsidR="00DB373A" w:rsidRDefault="00DB373A" w:rsidP="00EE1584">
    <w:pPr>
      <w:pStyle w:val="Brdtext"/>
    </w:pPr>
    <w:r>
      <w:rPr>
        <w:noProof/>
        <w:lang w:eastAsia="sv-SE"/>
      </w:rPr>
      <mc:AlternateContent>
        <mc:Choice Requires="wps">
          <w:drawing>
            <wp:anchor distT="0" distB="0" distL="0" distR="0" simplePos="0" relativeHeight="251389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75B7E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389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kv6kQIAAJM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kzPOrKjpkR5Vi35NFeSRn8aFGcEeHAGx/QItvfNwHugwlt1qX8c/FcTITkxvd+xSMCbp8OQ0P56Q&#10;RZIpH+fTcWI/2zs7H/CrgprFRcE9PV7iVGxuAtJFCDpAYq4ApiqvK2PSJgpGXRrPNoKe2mC6Inn8&#10;gTKWNQU/PT4ZpcAWonsX2dgYRiXJ9Oli4V2BaYVboyLG2O9KE2WpzjdyCymV3eVP6IjSlOo9jj1+&#10;f6v3OHd1kEfKDBZ3znVlwafqU4/tKSt/DpTpDk+EH9Qdl9gu26SV4+kggCWUW9KFh66zgpPXFb3e&#10;jQh4Lzy1Ej04jQe8o482QOxDv+JsBf73W+cRTwonK2cNtWbBw6+18Ioz882S9qf5JOoI02ZyckZC&#10;Yv7Qsjy02HV9CSSJnAaRk2kZ8WiGpfZQP9EUWcSsZBJWUu6C47C8xG5g0BSSarFIIOpeJ/DGPjgZ&#10;Q0eaozYf2yfhXS9gJOXfwtDEYvZKxx02ega3WCNpMYk8Et2x2j8AdX7Sfj+l4mg53CfUfpb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xNkv6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675B7E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36B294" w14:textId="77777777" w:rsidR="00DB373A" w:rsidRDefault="00DB373A" w:rsidP="009C2B67">
    <w:pPr>
      <w:pStyle w:val="Brdtext"/>
    </w:pPr>
    <w:r>
      <w:rPr>
        <w:noProof/>
        <w:lang w:eastAsia="sv-SE"/>
      </w:rPr>
      <mc:AlternateContent>
        <mc:Choice Requires="wps">
          <w:drawing>
            <wp:anchor distT="0" distB="0" distL="0" distR="0" simplePos="0" relativeHeight="2518369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ABC95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836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YNYNjwIAAJM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Ud&#10;T3NKNKsxpEfRBrdBB5PIT2P9DLClBTC0n02LOQ/nHoex7Va6Ov7REIEdTO/27CIY4TicnuWnE1g4&#10;TPk4Px8n9rODs3U+fBGmJnFRUIfhJU7Z9tYHFALoAIm5vFFVeVMplTZRMOJKObJlGLUKqUR4/IFS&#10;mjQFPTudjlJgbaJ7F1npGEYkyfTpYuNdg2kVdkpEjNLfhARlqc9XcjPOhd7nT+iIkkj1Fscef6jq&#10;Lc5dH/BImY0Oe+e60sal7tMdO1BW/hgokx0ehB/1HZehXbVJK5PxIICVKXfQhTPdzfKW31SY3i3z&#10;4YE5XCUMHM9DuMdHKgP2Tb+iZG3cr9fOIx4Kh5WSBlezoP7nhjlBifqqof3zfBJ1FNJmMv0IIRF3&#10;bFkdW/SmvjKQBNSN6tIy4oMaltKZ+gmvyCJmhYlpjtwFDcPyKnQPBl4hLhaLBMLttSzc6qXlMXSk&#10;OWrzsX1izvYCDlD+nRkuMZu90HGHjZ7eLjYBWkwij0R3rPYDwM1P2u9fqfi0HO8T6vCW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9g1g2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CABC95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43825C" w14:textId="77777777" w:rsidR="00DB373A" w:rsidRDefault="00DB373A" w:rsidP="00EE1584">
    <w:pPr>
      <w:pStyle w:val="Brdtext"/>
    </w:pPr>
    <w:r>
      <w:rPr>
        <w:noProof/>
        <w:lang w:eastAsia="sv-SE"/>
      </w:rPr>
      <mc:AlternateContent>
        <mc:Choice Requires="wps">
          <w:drawing>
            <wp:anchor distT="0" distB="0" distL="0" distR="0" simplePos="0" relativeHeight="251390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2B2E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390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upCCkQIAAJM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2POrKjpkR5Vi35DFeSRn8aFGcGWjoDYfoaW3nk4D3QYy261r+OfCmJkJ6Z3e3YpGJN0OD3LTydk&#10;kWTKx/n5OLGfHZydD/hFQc3iouCeHi9xKra3AekiBB0gMVcAU5U3lTFpEwWjroxnW0FPbTBdkTz+&#10;QBnLmoKfnU5HKbCF6N5FNjaGUUkyfbpYeFdgWuHOqIgx9pvSRFmq85XcQkpl9/kTOqI0pXqLY48/&#10;3Ootzl0d5JEyg8W9c11Z8Kn61GMHysofA2W6wxPhR3XHJbarNmllcjoIYAXljnThoeus4ORNRa93&#10;KwI+CE+tRA9O4wHv6aMNEPvQrzhbg//12nnEk8LJyllDrVnw8HMjvOLMfLWk/fN8EnWEaTOZfiQh&#10;MX9sWR1b7Ka+ApJEToPIybSMeDTDUnuon2iKLGJWMgkrKXfBcVheYTcwaApJtVgkEHWvE3hrl07G&#10;0JHmqM3H9kl41wsYSfl3MDSxmL3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vupCC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F72B2E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F6FFE1" w14:textId="77777777" w:rsidR="00DB373A" w:rsidRDefault="00DB373A" w:rsidP="00EE1584">
    <w:pPr>
      <w:pStyle w:val="Brdtext"/>
    </w:pPr>
    <w:r>
      <w:rPr>
        <w:noProof/>
        <w:lang w:eastAsia="sv-SE"/>
      </w:rPr>
      <mc:AlternateContent>
        <mc:Choice Requires="wps">
          <w:drawing>
            <wp:anchor distT="0" distB="0" distL="0" distR="0" simplePos="0" relativeHeight="251391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98260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391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59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js/Aj2Y1HulJtMFtUEEe+WmsnwL2aAEM7WfT4p2Hc4/DWHYrXR3/KIjAjki7PbsIRjgOz87z0wks&#10;HKZ8nF+ME/vZwdk6H74IU5O4KKjD4yVO2fbWB1wE0AESc3mjqvKmUiptomDElXJky/DUKqQrwuMP&#10;lNKkKej5KUqNTtpE9y6y0vFEJMn06WLhXYFpFXZKRIzS34QEZanOV3IzzoXe50/oiJJI9RbHHn+4&#10;1VucuzrgkTIbHfbOdaWNS9WnHjtQVv4YKJMdHoQf1R2XoV22SSuTySCApSl30IUzXWd5y28qvN4t&#10;8+GBObQSHhzjIdzjI5UB+6ZfUbI27tdr5xEPhcNKSYPWLKj/uWFOUKK+amj/Ip9EHYW0mZx9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B/n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98260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0898CE" w14:textId="77777777" w:rsidR="00DB373A" w:rsidRDefault="00DB373A" w:rsidP="009C2B67">
    <w:pPr>
      <w:pStyle w:val="Brdtext"/>
    </w:pPr>
    <w:r>
      <w:rPr>
        <w:noProof/>
        <w:lang w:eastAsia="sv-SE"/>
      </w:rPr>
      <mc:AlternateContent>
        <mc:Choice Requires="wps">
          <w:drawing>
            <wp:anchor distT="0" distB="0" distL="0" distR="0" simplePos="0" relativeHeight="251837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6AF1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837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exvMkQIAAJM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0wlnVtT0SI+qRb+mCiaRn8aFGcEeHAGx/QItvfNwHugwlt1qX8c/FcTITkxvd+xSMCbpcHqSH0/I&#10;IsmUj/OzcWI/2zs7H/CrgprFRcE9PV7iVGxuAtJFCDpAYq4ApiqvK2PSJgpGXRrPNoKe2mC6Inn8&#10;gTKWNQU/OZ6OUmAL0b2LbGwMo5Jk+nSx8K7AtMKtURFj7HelibJU5xu5hZTK7vIndERpSvUexx6/&#10;v9V7nLs6yCNlBos757qy4FP1qcf2lJU/B8p0hyfCD+qOS2yXbdLK5HQQwBLKLenCQ9dZwcnril7v&#10;RgS8F55aiR6cxgPe0UcbIPahX3G2Av/7rfOIJ4WTlbOGWrPg4ddaeMWZ+WZJ+2f5JOoI02YyPSUh&#10;MX9oWR5a7Lq+BJJEToPIybSMeDTDUnuon2iKLGJWMgkrKXfBcVheYjcwaApJtVgkEHWvE3hjH5yM&#10;oSPNUZuP7ZPwrhcwkvJvYWhiMXul4w4bPYNbrJG0mEQeie5Y7R+AOj9pv59ScbQc7hNqP0v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Hsbz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7C6AF1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DF4554" w14:textId="77777777" w:rsidR="00DB373A" w:rsidRDefault="00DB373A" w:rsidP="00EE1584">
    <w:pPr>
      <w:pStyle w:val="Brdtext"/>
    </w:pPr>
    <w:r>
      <w:rPr>
        <w:noProof/>
        <w:lang w:eastAsia="sv-SE"/>
      </w:rPr>
      <mc:AlternateContent>
        <mc:Choice Requires="wps">
          <w:drawing>
            <wp:anchor distT="0" distB="0" distL="0" distR="0" simplePos="0" relativeHeight="251392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656C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392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5LR1kQIAAJM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6ZQzK2p6pEfVol9TBXnkp3FhRrAHR0Bsv0BL7zycBzqMZbfa1/FPBTGyE9PbHbsUjEk6nJ7kxxOy&#10;SDLl4/xsnNjP9s7OB/yqoGZxUXBPj5c4FZubgHQRgg6QmCuAqcrrypi0iYJRl8azjaCnNpiuSB5/&#10;oIxlTcFPjqejFNhCdO8iGxvDqCSZPl0svCswrXBrVMQY+11poizV+UZuIaWyu/wJHVGaUr3Hscfv&#10;b/Ue564O8kiZweLOua4s+FR96rE9ZeXPgTLd4Ynwg7rjEttlm7QyOR0EsIRyS7rw0HVWcPK6ote7&#10;EQHvhadWogen8YB39NEGiH3oV5ytwP9+6zziSeFk5ayh1ix4+LUWXnFmvlnS/lk+iTrCtJlMP5OQ&#10;mD+0LA8tdl1fAkkip0HkZFpGPJphqT3UTzRFFjErmYSVlLvgOCwvsRsYNIWkWiwSiLrXCbyxD07G&#10;0JHmqM3H9kl41wsYSfm3MDSxmL3ScYeNnsEt1khaTCKPRHes9g9AnZ+030+pOFoO9wm1n6X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W5LR1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02656C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039E1C" w14:textId="77777777" w:rsidR="00DB373A" w:rsidRDefault="00DB373A" w:rsidP="00EE1584">
    <w:pPr>
      <w:pStyle w:val="Brdtext"/>
    </w:pPr>
    <w:r>
      <w:rPr>
        <w:noProof/>
        <w:lang w:eastAsia="sv-SE"/>
      </w:rPr>
      <mc:AlternateContent>
        <mc:Choice Requires="wps">
          <w:drawing>
            <wp:anchor distT="0" distB="0" distL="0" distR="0" simplePos="0" relativeHeight="251393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9AB53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393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47+zkQIAAJM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Uf&#10;T085s6KmR3pULfoNVZBHfhoX5gR7cATE9jO09M7DeaDDWHarfR3/VBAjOzG927NLwZikw+lZfjoh&#10;iyRTPs5n48R+dnB2PuAXBTWLi4J7erzEqdjeBKSLEHSAxFwBTFVeV8akTRSMujSebQU9tcF0RfL4&#10;A2Usawp+djodpcAWonsX2dgYRiXJ9Oli4V2BaYU7oyLG2G9KE2WpzldyCymV3edP6IjSlOotjj3+&#10;cKu3OHd1kEfKDBb3znVlwafqU48dKCt/DJTpDk+EH9Udl9iu2qSVyWwQwArKHenCQ9dZwcnril7v&#10;RgS8F55aiR6cxgPe0UcbIPahX3G2Bv/rtfOIJ4WTlbOGWrPg4edGeMWZ+WpJ+7N8EnWEaTOZfiQh&#10;MX9sWR1b7Ka+BJJEToPIybSMeDTDUnuon2iKLGNWMgkrKXfBcVheYjcwaApJtVwmEHWvE3hjH5yM&#10;oSPNUZuP7ZPwrhcwkvJvYWhiMX+h4w4bPYNbbpC0mEQeie5Y7R+AOj9pv59ScbQc7xPqMEs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a47+z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89AB53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9FDFD4" w14:textId="77777777" w:rsidR="00DB373A" w:rsidRDefault="00DB373A" w:rsidP="009C2B67">
    <w:pPr>
      <w:pStyle w:val="Brdtext"/>
    </w:pPr>
    <w:r>
      <w:rPr>
        <w:noProof/>
        <w:lang w:eastAsia="sv-SE"/>
      </w:rPr>
      <mc:AlternateContent>
        <mc:Choice Requires="wps">
          <w:drawing>
            <wp:anchor distT="0" distB="0" distL="0" distR="0" simplePos="0" relativeHeight="251838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F9DFD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838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9v3ekQIAAJM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01POrKjpkR5Vi35NFUwiP40LM4I9OAJi+wVaeufhPNBhLLvVvo5/KoiRnZje7tilYEzS4fQkP56Q&#10;RZIpH+dn48R+tnd2PuBXBTWLi4J7erzEqdjcBKSLEHSAxFwBTFVeV8akTRSMujSebQQ9tcF0RfL4&#10;A2Usawp+cjwdpcAWonsX2dgYRiXJ9Oli4V2BaYVboyLG2O9KE2WpzjdyCymV3eVP6IjSlOo9jj1+&#10;f6v3OHd1kEfKDBZ3znVlwafqU4/tKSt/DpTpDk+EH9Qdl9gu26SV6XgQwBLKLenCQ9dZwcnril7v&#10;RgS8F55aiR6cxgPe0UcbIPahX3G2Av/7rfOIJ4WTlbOGWrPg4ddaeMWZ+WZJ+2f5JOoI02YyPSUh&#10;MX9oWR5a7Lq+BJJEToPIybSMeDTDUnuon2iKLGJWMgkrKXfBcVheYjcwaApJtVgkEHWvE3hjH5yM&#10;oSPNUZuP7ZPwrhcwkvJvYWhiMXul4w4bPYNbrJG0mEQeie5Y7R+AOj9pv59ScbQc7hNqP0v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b93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5F9DFD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3C2F82" w14:textId="77777777" w:rsidR="00DB373A" w:rsidRDefault="00DB373A" w:rsidP="00EE1584">
    <w:pPr>
      <w:pStyle w:val="Brdtext"/>
    </w:pPr>
    <w:r>
      <w:rPr>
        <w:noProof/>
        <w:lang w:eastAsia="sv-SE"/>
      </w:rPr>
      <mc:AlternateContent>
        <mc:Choice Requires="wps">
          <w:drawing>
            <wp:anchor distT="0" distB="0" distL="0" distR="0" simplePos="0" relativeHeight="251394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2804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394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jJ3kAIAAJM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idolWY1mvQk2uA2qCCP/DTWTwF7tACG9rNp0efh3OMwlt1KV8c/CiKwg+ndnl0EIxyHk/P89AwW&#10;DlM+zi/Gif3s4GydD1+EqUlcFNSheYlTtr31ARcBdIDEXN6oqryplEqbKBhxpRzZMrRahXRFePyB&#10;Upo0BT0/nYxSYG2iexdZ6RhGJMn06WLhXYFpFXZKRIzS34QEZanOV3IzzoXe50/oiJJI9RbHHn+4&#10;1VucuzrgkTIbHfbOdaWNS9WnN3agrPwxUCY7PAg/qjsuQ7tsk1Ymp4MAlqbcQRfOdC/LW35ToXu3&#10;zIcH5vCU0HCMh3CPj1QG7Jt+RcnauF+vnUc8FA4rJQ2eZkH9zw1zghL1VUP7F/lZ1FFIm7PJRwiJ&#10;uGPL8tiiN/WVgSRyDCLL0zLigxqW0pn6GVNkEbPCxDRH7oKGYXkVuoGBKcTFYpFAeL2WhVv9aHkM&#10;HWmO2nxqn5mzvYADlH9nhkfMpi903GGjp7eLTYAWk8gj0R2rfQPw8pP2+ykVR8vxPqEOs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VGMn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0E2804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AF311C" w14:textId="77777777" w:rsidR="00DB373A" w:rsidRDefault="00DB373A" w:rsidP="00EE1584">
    <w:pPr>
      <w:pStyle w:val="Brdtext"/>
    </w:pPr>
    <w:r>
      <w:rPr>
        <w:noProof/>
        <w:lang w:eastAsia="sv-SE"/>
      </w:rPr>
      <mc:AlternateContent>
        <mc:Choice Requires="wps">
          <w:drawing>
            <wp:anchor distT="0" distB="0" distL="0" distR="0" simplePos="0" relativeHeight="251395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4C057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395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V9WukQIAAJM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P&#10;pzPOrKjpkR5Vi35DFeSRn8aFOcEeHAGx/QwtvfNwHugwlt1qX8c/FcTITkzv9uxSMCbpcDrLTydk&#10;kWTKx/nZOLGfHZydD/hFQc3iouCeHi9xKrY3AekiBB0gMVcAU5XXlTFpEwWjLo1nW0FPbTBdkTz+&#10;QBnLmoLPTqejFNhCdO8iGxvDqCSZPl0svCswrXBnVMQY+01poizV+UpuIaWy+/wJHVGaUr3Fsccf&#10;bvUW564O8kiZweLeua4s+FR96rEDZeWPgTLd4Ynwo7rjEttVm7QynQwCWEG5I1146DorOHld0evd&#10;iID3wlMr0YPTeMA7+mgDxD70K87W4H+9dh7xpHCyctZQaxY8/NwIrzgzXy1p/yyfRB1h2kymH0lI&#10;zB9bVscWu6kvgSSR0yByMi0jHs2w1B7qJ5oiy5iVTMJKyl1wHJaX2A0MmkJSLZcJRN3rBN7YBydj&#10;6Ehz1OZj+yS86wWMpPxbGJpYzF/ouMNGz+CWGyQtJpFHojtW+wegzk/a76dUHC3H+4Q6zNLF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TV9Wu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14C057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8A9785" w14:textId="77777777" w:rsidR="00DB373A" w:rsidRDefault="00DB373A" w:rsidP="009C2B67">
    <w:pPr>
      <w:pStyle w:val="Brdtext"/>
    </w:pPr>
    <w:r>
      <w:rPr>
        <w:noProof/>
        <w:lang w:eastAsia="sv-SE"/>
      </w:rPr>
      <mc:AlternateContent>
        <mc:Choice Requires="wps">
          <w:drawing>
            <wp:anchor distT="0" distB="0" distL="0" distR="0" simplePos="0" relativeHeight="2518400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69EE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840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hQu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VZ&#10;0PEM/GhW45EeRRvcBhVMIj+N9XPAHiyAof1sWrzzcO5xGMtupavjHwUR2BFpt2cXwQjH4XSWn05g&#10;4TDl4/xsnNjPDs7W+fBFmJrERUEdHi9xyrY3PuAigA6QmMsbVZXXlVJpEwUjLpUjW4anViFdER5/&#10;oJQmTUFnp9NRCqxNdO8iKx3DiCSZPl0svCswrcJOiYhR+puQoCzV+UpuxrnQ+/wJHVESqd7i2OMP&#10;t3qLc1cHPFJmo8Peua60can61GMHysofA2Wyw4Pwo7rjMrSrNmll+nEQwMqUO+jCma6zvOXXFV7v&#10;hvlwzxxaCQ+O8RDu8JHKgH3TryhZG/frtfOIh8JhpaRBaxbU/9wwJyhRXzW0f5ZPoo5C2kymHyEk&#10;4o4tq2OL3tSXBpLIMYgsT8uID2pYSmfqJ0yRZcwKE9McuQsahuVl6AYGphAXy2UCoXstCzf6wfIY&#10;OtIctfnYPjFnewEHKP/WDE3M5i903GGjp7fLTYAWk8gj0R2r/QOg85P2+ykVR8vxPqEOs3TxG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shQu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8469EE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CA9F93" w14:textId="77777777" w:rsidR="00DB373A" w:rsidRDefault="00DB373A" w:rsidP="00EE1584">
    <w:pPr>
      <w:pStyle w:val="Brdtext"/>
    </w:pPr>
    <w:r>
      <w:rPr>
        <w:noProof/>
        <w:lang w:eastAsia="sv-SE"/>
      </w:rPr>
      <mc:AlternateContent>
        <mc:Choice Requires="wps">
          <w:drawing>
            <wp:anchor distT="0" distB="0" distL="0" distR="0" simplePos="0" relativeHeight="251396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15D90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396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buXjwIAAJMFAAAOAAAAZHJzL2Uyb0RvYy54bWysVF1P2zAUfZ+0/2D5faQptI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sqDj&#10;aU6JZjWG9Cja4NboII/8NNbPAHuwAIb2i2kx5+Hc4zC23UpXxz8aIrCD6e2OXQQjHIeTaX58AguH&#10;KR/nZ+PEfrZ3ts6Hr8LUJC4K6jC8xCnb3PiAQgAdIDGXN6oqryul0iYKRlwqRzYMo1YhlQiPP1BK&#10;k6ag0+PJKAXWJrp3kZWOYUSSTJ8uNt41mFZhq0TEKP1dSFCW+nwjN+Nc6F3+hI4oiVTvcezx+6re&#10;49z1AY+U2eiwc64rbVzqPt2xPWXlz4Ey2eFB+EHfcRnaZZu0MjkdBLA05Ra6cKa7Wd7y6wrTu2E+&#10;3DOHq4SB43kId/hIZcC+6VeUrIz7/dZ5xEPhsFLS4GoW1P9aMycoUd80tH+Wn0QdhbQ5mXyGkIg7&#10;tCwPLXpdXxpIAupGdWkZ8UENS+lM/YRXZBGzwsQ0R+6ChmF5GboHA68QF4tFAuH2WhZu9IPlMXSk&#10;OWrzsX1izvYCDlD+rRkuMZu90nGHjZ7eLtYBWkwij0R3rPYDwM1P2u9fqfi0HO4Tav+W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S27l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E15D90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90E96F" w14:textId="77777777" w:rsidR="00DB373A" w:rsidRDefault="00DB373A" w:rsidP="00EE1584">
    <w:pPr>
      <w:pStyle w:val="Brdtext"/>
    </w:pPr>
    <w:r>
      <w:rPr>
        <w:noProof/>
        <w:lang w:eastAsia="sv-SE"/>
      </w:rPr>
      <mc:AlternateContent>
        <mc:Choice Requires="wps">
          <w:drawing>
            <wp:anchor distT="0" distB="0" distL="0" distR="0" simplePos="0" relativeHeight="251397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FF5B4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397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Hx1GkAIAAJMFAAAOAAAAZHJzL2Uyb0RvYy54bWysVE1PGzEQvVfqf7B8L5sNhJ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d0&#10;PDmjxDCNR3oUXfQrVFAmfloXpoA9OABj99l2eOftecBhKruTXqc/CiKwg+nNjl0EIxyHk9Py+AQW&#10;DlM5Ls/Gmf1i7+x8iF+E1SQtKurxeJlTtr4JERcBdAtJuYJVTX3dKJU3STDiUnmyZnhqFfMV4fEH&#10;ShnSVvT0eDLKgY1N7n1kZVIYkSUzpEuF9wXmVdwokTDKfBMSlOU6X8nNOBdmlz+jE0oi1VscB/z+&#10;Vm9x7uuAR85sTdw568ZYn6vPPbanrP6xpUz2eBB+UHdaxm7RZa1AKoMwFrbeQBfe9p0VHL9u8Ho3&#10;LMR75tFKeHCMh3iHj1QW7NthRcnS+l+vnSc8FA4rJS1as6Lh54p5QYn6aqD9s/Ik6SjmzcnkI4RE&#10;/KFlcWgxK31pIYkSg8jxvEz4qLZL6a1+whSZp6wwMcORu6Jxu7yM/cDAFOJiPs8gdK9j8cY8OJ5C&#10;J5qTNh+7J+bdIOAI5d/abROz6Qsd99jkGdx8FaHFLPJEdM/q8ADo/Kz9YUql0XK4z6j9L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AfHU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FF5B4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5441BC" w14:textId="77777777" w:rsidR="00DB373A" w:rsidRDefault="00DB373A" w:rsidP="009C2B67">
    <w:pPr>
      <w:pStyle w:val="Brdtext"/>
    </w:pPr>
    <w:r>
      <w:rPr>
        <w:noProof/>
        <w:lang w:eastAsia="sv-SE"/>
      </w:rPr>
      <mc:AlternateContent>
        <mc:Choice Requires="wps">
          <w:drawing>
            <wp:anchor distT="0" distB="0" distL="0" distR="0" simplePos="0" relativeHeight="2518410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8FDB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841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11nkQIAAJM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1POrKjpkR5Vi35DFUwiP40LM4ItHQGx/QwtvfNwHugwlt1qX8c/FcTITkzv9uxSMCbp8Gyan07I&#10;IsmUj/PzcWI/Ozg7H/CLgprFRcE9PV7iVGxvA9JFCDpAYq4ApipvKmPSJgpGXRnPtoKe2mC6Inn8&#10;gTKWNQWfnp6NUmAL0b2LbGwMo5Jk+nSx8K7AtMKdURFj7DelibJU5yu5hZTK7vMndERpSvUWxx5/&#10;uNVbnLs6yCNlBot757qy4FP1qccOlJU/Bsp0hyfCj+qOS2xXbdLKdDwIYAXljnThoeus4ORNRa93&#10;KwI+CE+tRA9O4wHv6aMNEPvQrzhbg//12nnEk8LJyllDrVnw8HMjvOLMfLWk/fN8EnWEaTM5+0hC&#10;Yv7Ysjq22E19BSSJnAaRk2kZ8WiGpfZQP9EUWcSsZBJWUu6C47C8wm5g0BSSarFIIOpeJ/DWLp2M&#10;oSPNUZuP7ZPwrhcwkvLvYGhiMXuh4w4bPYNbbJC0mEQeie5Y7R+AOj9pv59ScbQc7xPqMEv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x39dZ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568FDB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157150" w14:textId="77777777" w:rsidR="00DB373A" w:rsidRDefault="00DB373A" w:rsidP="00EE1584">
    <w:pPr>
      <w:pStyle w:val="Brdtext"/>
    </w:pPr>
    <w:r>
      <w:rPr>
        <w:noProof/>
        <w:lang w:eastAsia="sv-SE"/>
      </w:rPr>
      <mc:AlternateContent>
        <mc:Choice Requires="wps">
          <w:drawing>
            <wp:anchor distT="0" distB="0" distL="0" distR="0" simplePos="0" relativeHeight="251398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042B8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398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fkxDkQIAAJM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wlnVtT0SI+qRb+hCvLIT+PCjGBLR0BsP0NL7zycBzqMZbfa1/FPBTGyE9O7PbsUjEk6PJvmpxOy&#10;SDLl4/x8nNjPDs7OB/yioGZxUXBPj5c4FdvbgHQRgg6QmCuAqcqbypi0iYJRV8azraCnNpiuSB5/&#10;oIxlTcGnp2ejFNhCdO8iGxvDqCSZPl0svCswrXBnVMQY+01poizV+UpuIaWy+/wJHVGaUr3Fsccf&#10;bvUW564O8kiZweLeua4s+FR96rEDZeWPgTLd4Ynwo7rjEttVm7QyPR0EsIJyR7rw0HVWcPKmote7&#10;FQEfhKdWogen8YD39NEGiH3oV5ytwf967TziSeFk5ayh1ix4+LkRXnFmvlrS/nk+iTrCtJmcfSQh&#10;MX9sWR1b7Ka+ApJEToPIybSMeDTDUnuon2iKLGJWMgkrKXfBcVheYTcwaApJtVgkEHWvE3hrl07G&#10;0JHmqM3H9kl41wsYSfl3MDSxmL3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afkxD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9042B8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E9DD70" w14:textId="77777777" w:rsidR="00DB373A" w:rsidRDefault="00DB373A" w:rsidP="00EE1584">
    <w:pPr>
      <w:pStyle w:val="Brdtext"/>
    </w:pPr>
    <w:r>
      <w:rPr>
        <w:noProof/>
        <w:lang w:eastAsia="sv-SE"/>
      </w:rPr>
      <mc:AlternateContent>
        <mc:Choice Requires="wps">
          <w:drawing>
            <wp:anchor distT="0" distB="0" distL="0" distR="0" simplePos="0" relativeHeight="251399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70500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399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3nUXkQIAAJM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0zFnVtT0SI+qRb+hCvLIT+PCjGBLR0BsP0NL7zycBzqMZbfa1/FPBTGyE9O7PbsUjEk6PJvmpxOy&#10;SDLl4/x8nNjPDs7OB/yioGZxUXBPj5c4FdvbgHQRgg6QmCuAqcqbypi0iYJRV8azraCnNpiuSB5/&#10;oIxlTcGnp2ejFNhCdO8iGxvDqCSZPl0svCswrXBnVMQY+01poizV+UpuIaWy+/wJHVGaUr3Fsccf&#10;bvUW564O8kiZweLeua4s+FR96rEDZeWPgTLd4Ynwo7rjEttVm7QynQwCWEG5I1146DorOHlT0evd&#10;ioAPwlMr0YPTeMB7+mgDxD70K87W4H+9dh7xpHCyctZQaxY8/NwIrzgzXy1p/zyfRB1h2kzOPpKQ&#10;mD+2rI4tdlNfAUkip0HkZFpGPJphqT3UTzRFFjErmYSVlLvgOCyvsBsYNIWkWiwSiLrXCby1Sydj&#10;6Ehz1OZj+yS86wWMpPw7GJpYzF7ouMNGz+AWGyQtJpFHojtW+wegzk/a76dUHC3H+4Q6zNL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X3nUX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970500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E122E4" w14:textId="77777777" w:rsidR="00DB373A" w:rsidRDefault="00DB373A" w:rsidP="009C2B67">
    <w:pPr>
      <w:pStyle w:val="Brdtext"/>
    </w:pPr>
    <w:r>
      <w:rPr>
        <w:noProof/>
        <w:lang w:eastAsia="sv-SE"/>
      </w:rPr>
      <mc:AlternateContent>
        <mc:Choice Requires="wps">
          <w:drawing>
            <wp:anchor distT="0" distB="0" distL="0" distR="0" simplePos="0" relativeHeight="2518420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497F8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842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ZJCm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ZQzK2p6pEfVol9TBZPIT+PCjGAPjoDYfoGW3nk4D3QYy261r+OfCmJkJ6a3O3YpGJN0eDLNjydk&#10;kWTKx/nZOLGf7Z2dD/hVQc3iouCeHi9xKjY3AekiBB0gMVcAU5XXlTFpEwWjLo1nG0FPbTBdkTz+&#10;QBnLmoJPj09GKbCF6N5FNjaGUUkyfbpYeFdgWuHWqIgx9rvSRFmq843cQkpld/kTOqI0pXqPY4/f&#10;3+o9zl0d5JEyg8Wdc11Z8Kn61GN7ysqfA2W6wxPhB3XHJbbLNmllejoIYAnllnThoeus4OR1Ra93&#10;IwLeC0+tRA9O4wHv6KMNEPvQrzhbgf/91nnEk8LJyllDrVnw8GstvOLMfLOk/bN8EnWEaTM5OSUh&#10;MX9oWR5a7Lq+BJJEToPIybSMeDTDUnuon2iKLGJWMgkrKXfBcVheYjcwaApJtVgkEHWvE3hjH5yM&#10;oSPNUZuP7ZPwrhcwkvJvYWhiMXul4w4bPYNbrJG0mEQeie5Y7R+AOj9pv59ScbQc7hNqP0v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GSQp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9497F8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3FBACE" w14:textId="77777777" w:rsidR="00DB373A" w:rsidRDefault="00DB373A" w:rsidP="00EE1584">
    <w:pPr>
      <w:pStyle w:val="Brdtext"/>
    </w:pPr>
    <w:r>
      <w:rPr>
        <w:noProof/>
        <w:lang w:eastAsia="sv-SE"/>
      </w:rPr>
      <mc:AlternateContent>
        <mc:Choice Requires="wps">
          <w:drawing>
            <wp:anchor distT="0" distB="0" distL="0" distR="0" simplePos="0" relativeHeight="2514007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95154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400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8fkQIAAJM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h4&#10;csaZFTU90pNq0a+pgjzy07gwJdjCERDbz9DSOw/ngQ5j2a32dfxTQYzsxPR2xy4FY5IOTyf58QlZ&#10;JJnycX4xTuxne2fnA35RULO4KLinx0ucis1dQLoIQQdIzBXAVOVtZUzaRMGoa+PZRtBTG0xXJI8/&#10;UMaypuCT49NRCmwhuneRjY1hVJJMny4W3hWYVrg1KmKM/aY0UZbqfCO3kFLZXf6EjihNqd7j2OP3&#10;t3qPc1cHeaTMYHHnXFcWfKo+9diesvLHQJnu8ET4Qd1xie2yTVqZnA8CWEK5JV146DorOHlb0evd&#10;iYCPwlMr0YPTeMAH+mgDxD70K85W4H+9dR7xpHCyctZQaxY8/FwLrzgzXy1p/yI/iTrCtDk5PSMh&#10;MX9oWR5a7Lq+BpJEToPIybSMeDTDUnuon2mKzGNWMgkrKXfBcVheYzcwaApJNZ8nEHWvE3hnF07G&#10;0JHmqM2n9ll41wsYSfn3MDSxmL7ScYeNnsHN10haTCKPRHes9g9AnZ+030+pOFoO9wm1n6W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z8f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A95154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7069F8" w14:textId="77777777" w:rsidR="00DB373A" w:rsidRDefault="00DB373A" w:rsidP="00EE1584">
    <w:pPr>
      <w:pStyle w:val="Brdtext"/>
    </w:pPr>
    <w:r>
      <w:rPr>
        <w:noProof/>
        <w:lang w:eastAsia="sv-SE"/>
      </w:rPr>
      <mc:AlternateContent>
        <mc:Choice Requires="wps">
          <w:drawing>
            <wp:anchor distT="0" distB="0" distL="0" distR="0" simplePos="0" relativeHeight="2514017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273E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401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J2NykQIAAJM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pxPOrKjpkR5Vi35DFeSRn8aFOcEeHAGx/QwtvfNwHugwlt1qX8c/FcTITkzv9uxSMCbpcDLNT8/I&#10;IsmUj/PZOLGfHZydD/hFQc3iouCeHi9xKrY3AekiBB0gMVcAU5XXlTFpEwWjLo1nW0FPbTBdkTz+&#10;QBnLmoJPTyejFNhCdO8iGxvDqCSZPl0svCswrXBnVMQY+01poizV+UpuIaWy+/wJHVGaUr3Fsccf&#10;bvUW564O8kiZweLeua4s+FR96rEDZeWPgTLd4Ynwo7rjEttVm7QynQ0CWEG5I1146DorOHld0evd&#10;iID3wlMr0YPTeMA7+mgDxD70K87W4H+9dh7xpHCyctZQaxY8/NwIrzgzXy1pf5afRR1h2pxNPpKQ&#10;mD+2rI4tdlNfAkkip0HkZFpGPJphqT3UTzRFljErmYSVlLvgOCwvsRsYNIWkWi4TiLrXCbyxD07G&#10;0JHmqM3H9kl41wsYSfm3MDSxmL/QcYeNnsEtN0haTCKPRHes9g9AnZ+030+pOFqO9wl1mKW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vJ2Ny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64273E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829ED9" w14:textId="77777777" w:rsidR="00DB373A" w:rsidRDefault="00DB373A" w:rsidP="009C2B67">
    <w:pPr>
      <w:pStyle w:val="Brdtext"/>
    </w:pPr>
    <w:r>
      <w:rPr>
        <w:noProof/>
        <w:lang w:eastAsia="sv-SE"/>
      </w:rPr>
      <mc:AlternateContent>
        <mc:Choice Requires="wps">
          <w:drawing>
            <wp:anchor distT="0" distB="0" distL="0" distR="0" simplePos="0" relativeHeight="2518430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5F2BB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843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S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RlnVtT0SI+qRb+mCiaRn8aFGcEeHAGx/QItvfNwHugwlt1qX8c/FcTITkxvd+xSMCbp8GSaH0/I&#10;IsmUj/OzcWI/2zs7H/CrgprFRcE9PV7iVGxuAtJFCDpAYq4ApiqvK2PSJgpGXRrPNoKe2mC6Inn8&#10;gTKWNQWfHp+MUmAL0b2LbGwMo5Jk+nSx8K7AtMKtURFj7HelibJU5xu5hZTK7vIndERpSvUexx6/&#10;v9V7nLs6yCNlBos757qy4FP1qcf2lJU/B8p0hyfCD+qOS2yXbdLK6XgQwBLKLenCQ9dZwcnril7v&#10;RgS8F55aiR6cxgPe0UcbIPahX3G2Av/7rfOIJ4WTlbOGWrPg4ddaeMWZ+WZJ+2f5JOoI02ZyckpC&#10;Yv7Qsjy02HV9CSSJnAaRk2kZ8WiGpfZQP9EUWcSsZBJWUu6C47C8xG5g0BSSarFIIOpeJ/DGPjgZ&#10;Q0eaozYf2yfhXS9gJOXfwtDEYvZKxx02ega3WCNpMYk8Et2x2j8AdX7Sfj+l4mg53CfUfpb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TYP/k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25F2BB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E695BB" w14:textId="77777777" w:rsidR="00DB373A" w:rsidRDefault="00DB373A" w:rsidP="00EE1584">
    <w:pPr>
      <w:pStyle w:val="Brdtext"/>
    </w:pPr>
    <w:r>
      <w:rPr>
        <w:noProof/>
        <w:lang w:eastAsia="sv-SE"/>
      </w:rPr>
      <mc:AlternateContent>
        <mc:Choice Requires="wps">
          <w:drawing>
            <wp:anchor distT="0" distB="0" distL="0" distR="0" simplePos="0" relativeHeight="2514027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655C2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402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a0nmkAIAAJM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GVB&#10;x+fgR7Maj/Qk2uDWqCCP/DTWTwB7tACG9otp8c7DucdhLLuVro5/FERgR6Ttjl0EIxyHp2f58Qks&#10;HKZ8nF+ME/vZ3tk6H74KU5O4KKjD4yVO2ebWB1wE0AESc3mjqvKmUiptomDElXJkw/DUKqQrwuMP&#10;lNKkKejZ8ekoBdYmuneRlY5hRJJMny4W3hWYVmGrRMQo/V1IUJbqfCM341zoXf6EjiiJVO9x7PH7&#10;W73HuasDHimz0WHnXFfauFR96rE9ZeXPgTLZ4UH4Qd1xGdpFm7RyfjwIYGHKLXThTNdZ3vKbCq93&#10;y3x4YA6thAfHeAj3+EhlwL7pV5SsjPv91nnEQ+GwUtKgNQvqf62ZE5Sobxrav8hPoo5C2pycnkNI&#10;xB1aFocWva6vDCSRYxBZnpYRH9SwlM7Uz5gi85gVJqY5chc0DMur0A0MTCEu5vMEQvdaFm71o+Ux&#10;dKQ5avOpfWbO9gIOUP6dGZqYTV7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BrSe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655C2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1F0371" w14:textId="77777777" w:rsidR="00DB373A" w:rsidRDefault="00DB373A" w:rsidP="00EE1584">
    <w:pPr>
      <w:pStyle w:val="Brdtext"/>
    </w:pPr>
    <w:r>
      <w:rPr>
        <w:noProof/>
        <w:lang w:eastAsia="sv-SE"/>
      </w:rPr>
      <mc:AlternateContent>
        <mc:Choice Requires="wps">
          <w:drawing>
            <wp:anchor distT="0" distB="0" distL="0" distR="0" simplePos="0" relativeHeight="2514037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F679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403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ItfikAIAAJM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dDxFqzSr0aRH0Qa3RgV55KexfgbYgwUwtF9Miz4P5x6HsexWujr+URCBHUxvd+wiGOE4PJnmxxNY&#10;OEz5OD8bJ/azvbN1PnwVpiZxUVCH5iVO2ebGB1wE0AESc3mjqvK6UiptomDEpXJkw9BqFdIV4fEH&#10;SmnSFHR6fDJKgbWJ7l1kpWMYkSTTp4uFdwWmVdgqETFKfxcSlKU638jNOBd6lz+hI0oi1Xsce/z+&#10;Vu9x7uqAR8psdNg515U2LlWf3tiesvLnQJns8CD8oO64DO2yTVo5nQwCWJpyC104070sb/l1he7d&#10;MB/umcNTQsMxHsIdPlIZsG/6FSUr436/dR7xUDislDR4mgX1v9bMCUrUNw3tn+WTqKOQNpOTUwiJ&#10;uEPL8tCi1/WlgSRyDCLL0zLigxqW0pn6CVNkEbPCxDRH7oKGYXkZuoGBKcTFYpFAeL2WhRv9YHkM&#10;HWmO2nxsn5izvYADlH9rhkfMZq903GGjp7eLdYAWk8gj0R2rfQPw8pP2+ykVR8vhPqH2s3T+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0i1+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F679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F79464" w14:textId="77777777" w:rsidR="00DB373A" w:rsidRDefault="00DB373A" w:rsidP="009C2B67">
    <w:pPr>
      <w:pStyle w:val="Brdtext"/>
    </w:pPr>
    <w:r>
      <w:rPr>
        <w:noProof/>
        <w:lang w:eastAsia="sv-SE"/>
      </w:rPr>
      <mc:AlternateContent>
        <mc:Choice Requires="wps">
          <w:drawing>
            <wp:anchor distT="0" distB="0" distL="0" distR="0" simplePos="0" relativeHeight="2518440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47CE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844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cZUDkQIAAJMFAAAOAAAAZHJzL2Uyb0RvYy54bWysVFFP2zAQfp+0/2D5faQphY6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0zFnVtT0SI+qRb+mCiaRn8aFGcEeHAGx/QItvfNwHugwlt1qX8c/FcTITkxvd+xSMCbp8OQ0P56Q&#10;RZIpH+dn48R+tnd2PuBXBTWLi4J7erzEqdjcBKSLEHSAxFwBTFVeV8akTRSMujSebQQ9tcF0RfL4&#10;A2Usawp+enwySoEtRPcusrExjEqS6dPFwrsC0wq3RkWMsd+VJspSnW/kFlIqu8uf0BGlKdV7HHv8&#10;/lbvce7qII+UGSzunOvKgk/Vpx7bU1b+HCjTHZ4IP6g7LrFdtkkr0+kggCWUW9KFh66zgpPXFb3e&#10;jQh4Lzy1Ej04jQe8o482QOxDv+JsBf73W+cRTwonK2cNtWbBw6+18Ioz882S9s/ySdQRps3kZEpC&#10;Yv7Qsjy02HV9CSSJnAaRk2kZ8WiGpfZQP9EUWcSsZBJWUu6C47C8xG5g0BSSarFIIOpeJ/DGPjgZ&#10;Q0eaozYf2yfhXS9gJOXfwtDEYvZKxx02ega3WCNpMYk8Et2x2j8AdX7Sfj+l4mg53CfUfpb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nGVA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9247CE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D51717" w14:textId="77777777" w:rsidR="00DB373A" w:rsidRDefault="00DB373A" w:rsidP="00EE1584">
    <w:pPr>
      <w:pStyle w:val="Brdtext"/>
    </w:pPr>
    <w:r>
      <w:rPr>
        <w:noProof/>
        <w:lang w:eastAsia="sv-SE"/>
      </w:rPr>
      <mc:AlternateContent>
        <mc:Choice Requires="wps">
          <w:drawing>
            <wp:anchor distT="0" distB="0" distL="0" distR="0" simplePos="0" relativeHeight="251404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3ABB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404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7jq6kAIAAJM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4/&#10;5syKmh7pWbXo11RBHvlpXJgQ7MkRENvP0NI7D+eBDmPZrfZ1/FNBjOzE9HbHLgVjkg5Pz/LjE7JI&#10;MuXj/HKc2M/2zs4H/KKgZnFRcE+PlzgVm7uAdBGCDpCYK4CpytvKmLSJglHXxrONoKc2mK5IHn+g&#10;jGVNwc+OT0cpsIXo3kU2NoZRSTJ9ulh4V2Ba4daoiDH2m9JEWarzjdxCSmV3+RM6ojSleo9jj9/f&#10;6j3OXR3kkTKDxZ1zXVnwqfrUY3vKyh8DZbrDE+EHdccltos2aeX8YhDAAsot6cJD11nByduKXu9O&#10;BHwUnlqJHpzGAz7QRxsg9qFfcbYC/+ut84gnhZOVs4Zas+Dh51p4xZn5akn7l/lJ1BGmzcnpOQmJ&#10;+UPL4tBi1/U1kCRyGkROpmXEoxmW2kP9QlNkHrOSSVhJuQuOw/Iau4FBU0iq+TyBqHudwDv75GQM&#10;HWmO2nxuX4R3vYCRlH8PQxOLySsdd9joGdx8jaTFJPJIdMdq/wDU+Un7/ZSKo+Vwn1D7W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TuOr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D73ABB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470F60" w14:textId="77777777" w:rsidR="00DB373A" w:rsidRDefault="00DB373A" w:rsidP="00EE1584">
    <w:pPr>
      <w:pStyle w:val="Brdtext"/>
    </w:pPr>
    <w:r>
      <w:rPr>
        <w:noProof/>
        <w:lang w:eastAsia="sv-SE"/>
      </w:rPr>
      <mc:AlternateContent>
        <mc:Choice Requires="wps">
          <w:drawing>
            <wp:anchor distT="0" distB="0" distL="0" distR="0" simplePos="0" relativeHeight="251405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805DD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405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mbXjwIAAJMFAAAOAAAAZHJzL2Uyb0RvYy54bWysVF1P2zAUfZ+0/2D5faQpBUZFijoQ0yQE&#10;aDDx7Dp2G82xPdtt0v16jp2k7RgvTHtJbN9zv8499sVlWyuyEc5XRhc0PxpRIjQ3ZaWXBf3xdPPp&#10;MyU+MF0yZbQo6FZ4ejn7+OGisVMxNiujSuEIgmg/bWxBVyHYaZZ5vhI180fGCg2jNK5mAVu3zErH&#10;GkSvVTYejU6zxrjSOsOF9zi97ox0luJLKXi4l9KLQFRBUVtIX5e+i/jNZhdsunTMrirel8H+oYqa&#10;VRpJd6GuWWBk7aq/QtUVd8YbGY64qTMjZcVF6gHd5KNX3TyumBWpF5Dj7Y4m///C8rvNgyNVWdDx&#10;WU6JZjWG9CTa4NboII/8NNZPAXu0AIb2i2kx5+Hc4zC23UpXxz8aIrCD6e2OXQQjHIcnp/nxBBYO&#10;Uz7Oz8eJ/WzvbJ0PX4WpSVwU1GF4iVO2ufUBhQA6QGIub1RV3lRKpU0UjLhSjmwYRq1CKhEef6CU&#10;Jk1BT49PRimwNtG9i6x0DCOSZPp0sfGuwbQKWyUiRunvQoKy1OcbuRnnQu/yJ3RESaR6j2OP31f1&#10;HueuD3ikzEaHnXNdaeNS9+mO7Skrfw6UyQ4Pwg/6jsvQLtqklbPzQQALU26hC2e6m+Utv6kwvVvm&#10;wwNzuEoYOJ6HcI+PVAbsm35Fycq432+dRzwUDislDa5mQf2vNXOCEvVNQ/vn+STqKKTN5OQMQiLu&#10;0LI4tOh1fWUgCagb1aVlxAc1LKUz9TNekXnMChPTHLkLGoblVegeDLxCXMznCYTba1m41Y+Wx9CR&#10;5qjNp/aZOdsLOED5d2a4xGz6SscdNnp6O18HaDGJPBLdsdoPADc/ab9/peLTcrhPqP1b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TJm1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0805DD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5849E0" w14:textId="77777777" w:rsidR="00DB373A" w:rsidRDefault="00DB373A" w:rsidP="009C2B67">
    <w:pPr>
      <w:pStyle w:val="Brdtext"/>
    </w:pPr>
    <w:r>
      <w:rPr>
        <w:noProof/>
        <w:lang w:eastAsia="sv-SE"/>
      </w:rPr>
      <mc:AlternateContent>
        <mc:Choice Requires="wps">
          <w:drawing>
            <wp:anchor distT="0" distB="0" distL="0" distR="0" simplePos="0" relativeHeight="2518451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5F77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845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4BnjkQIAAJM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f&#10;n045s6KmR3pSLfo1VTCJ/DQuzAj26AiI7Wdo6Z2H80CHsexW+zr+qSBGdmJ6u2OXgjFJh9OT/HhC&#10;FkmmfJyfjxP72d7Z+YBfFNQsLgru6fESp2JzG5AuQtABEnMFMFV5UxmTNlEw6sp4thH01AbTFcnj&#10;D5SxrCn4yfF0lAJbiO5dZGNjGJUk06eLhXcFphVujYoYY78pTZSlOt/ILaRUdpc/oSNKU6r3OPb4&#10;/a3e49zVQR4pM1jcOdeVBZ+qTz22p6z8MVCmOzwRflB3XGK7bJNWzsaDAJZQbkkXHrrOCk7eVPR6&#10;tyLgg/DUSvTgNB7wnj7aALEP/YqzFfhfb51HPCmcrJw11JoFDz/XwivOzFdL2j/PJ1FHmDaT6SkJ&#10;iflDy/LQYtf1FZAkchpETqZlxKMZltpD/UxTZBGzkklYSbkLjsPyCruBQVNIqsUigah7ncBb++hk&#10;DB1pjtp8ap+Fd72AkZR/B0MTi9krHXfY6BncYo2kxSTySHTHav8A1PlJ+/2UiqPlcJ9Q+1k6/w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oOAZ4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8D5F77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4815F5" w14:textId="77777777" w:rsidR="00DB373A" w:rsidRDefault="00DB373A" w:rsidP="00EE1584">
    <w:pPr>
      <w:pStyle w:val="Brdtext"/>
    </w:pPr>
    <w:r>
      <w:rPr>
        <w:noProof/>
        <w:lang w:eastAsia="sv-SE"/>
      </w:rPr>
      <mc:AlternateContent>
        <mc:Choice Requires="wps">
          <w:drawing>
            <wp:anchor distT="0" distB="0" distL="0" distR="0" simplePos="0" relativeHeight="2514068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E561A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406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l9skQIAAJM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j4&#10;bMKZFTU90pNq0a+pgjzy07gwJdjCERDbz9DSOw/ngQ5j2a32dfxTQYzsxPR2xy4FY5IOTyf58QlZ&#10;JJnycX4xTuxne2fnA35RULO4KLinx0ucis1dQLoIQQdIzBXAVOVtZUzaRMGoa+PZRtBTG0xXJI8/&#10;UMaypuCT49NRCmwhuneRjY1hVJJMny4W3hWYVrg1KmKM/aY0UZbqfCO3kFLZXf6EjihNqd7j2OP3&#10;t3qPc1cHeaTMYHHnXFcWfKo+9diesvLHQJnu8ET4Qd1xie2yTVo5Px4EsIRyS7rw0HVWcPK2ote7&#10;EwEfhadWogen8YAP9NEGiH3oV5ytwP966zziSeFk5ayh1ix4+LkWXnFmvlrS/kV+EnWEaXNyekZC&#10;Yv7Qsjy02HV9DSSJnAaRk2kZ8WiGpfZQP9MUmcesZBJWUu6C47C8xm5g0BSSaj5PIOpeJ/DOLpyM&#10;oSPNUZtP7bPwrhcwkvLvYWhiMX2l4w4bPYObr5G0mEQeie5Y7R+AOj9pv59ScbQc7hNqP0t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gOl9s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2E561A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634775" w14:textId="77777777" w:rsidR="00DB373A" w:rsidRDefault="00DB373A" w:rsidP="00EE1584">
    <w:pPr>
      <w:pStyle w:val="Brdtext"/>
    </w:pPr>
    <w:r>
      <w:rPr>
        <w:noProof/>
        <w:lang w:eastAsia="sv-SE"/>
      </w:rPr>
      <mc:AlternateContent>
        <mc:Choice Requires="wps">
          <w:drawing>
            <wp:anchor distT="0" distB="0" distL="0" distR="0" simplePos="0" relativeHeight="2514078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EB3E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407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QTGTkQIAAJM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2YQzK2p6pCfVol9TBXnkp3FhSrCFIyC2n6Gldx7OAx3Gslvt6/inghjZientjl0KxiQdnpzmxxOy&#10;SDLl4/xinNjP9s7OB/yioGZxUXBPj5c4FZu7gHQRgg6QmCuAqcrbypi0iYJR18azjaCnNpiuSB5/&#10;oIxlTcFPj09GKbCF6N5FNjaGUUkyfbpYeFdgWuHWqIgx9pvSRFmq843cQkpld/kTOqI0pXqPY4/f&#10;3+o9zl0d5JEyg8Wdc11Z8Kn61GN7ysofA2W6wxPhB3XHJbbLNmnlfDIIYAnllnThoeus4ORtRa93&#10;JwI+Ck+tRA9O4wEf6KMNEPvQrzhbgf/11nnEk8LJyllDrVnw8HMtvOLMfLWk/Yt8EnWEaTM5OSMh&#10;MX9oWR5a7Lq+BpJEToPIybSMeDTDUnuon2mKzGNWMgkrKXfBcVheYzcwaApJNZ8nEHWvE3hnF07G&#10;0JHmqM2n9ll41wsYSfn3MDSxmL7ScYeNnsHN10haTCKPRHes9g9AnZ+030+pOFoO9wm1n6W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wQTGT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F0EB3E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3AA606" w14:textId="77777777" w:rsidR="00DB373A" w:rsidRDefault="00DB373A" w:rsidP="009C2B67">
    <w:pPr>
      <w:pStyle w:val="Brdtext"/>
    </w:pPr>
    <w:r>
      <w:rPr>
        <w:noProof/>
        <w:lang w:eastAsia="sv-SE"/>
      </w:rPr>
      <mc:AlternateContent>
        <mc:Choice Requires="wps">
          <w:drawing>
            <wp:anchor distT="0" distB="0" distL="0" distR="0" simplePos="0" relativeHeight="2518461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37640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846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SgqvkQIAAJM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dHyGVmlWo0lPog1ujQomkZ/G+ilgCwtgaD+bFn0ezj0OY9mtdHX8oyACO5je7thFMMJxeHKaH09g&#10;4TDl4/xinNjP9s7W+fBFmJrERUEdmpc4ZZs7H3ARQAdIzOWNqsrbSqm0iYIR18qRDUOrVUhXhMcf&#10;KKVJU9DT45NRCqxNdO8iKx3DiCSZPl0svCswrcJWiYhR+puQoCzV+UZuxrnQu/wJHVESqd7j2OP3&#10;t3qPc1cHPFJmo8POua60can69Mb2lJU/BspkhwfhB3XHZWiXbdLK+dkggKUpt9CFM93L8pbfVuje&#10;HfPhkTk8JTQc4yE84COVAfumX1GyMu7XW+cRD4XDSkmDp1lQ/3PNnKBEfdXQ/kU+iToKaTM5OYOQ&#10;iDu0LA8tel1fG0gixyCyPC0jPqhhKZ2pnzFF5jErTExz5C5oGJbXoRsYmEJczOcJhNdrWbjTC8tj&#10;6Ehz1OZT+8yc7QUcoPx7MzxiNn2l4w4bPb2drwO0mEQeie5Y7RuAl5+030+pOFoO9wm1n6W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MEoKr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237640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43FC5A" w14:textId="77777777" w:rsidR="00DB373A" w:rsidRDefault="00DB373A" w:rsidP="00EE1584">
    <w:pPr>
      <w:pStyle w:val="Brdtext"/>
    </w:pPr>
    <w:r>
      <w:rPr>
        <w:noProof/>
        <w:lang w:eastAsia="sv-SE"/>
      </w:rPr>
      <mc:AlternateContent>
        <mc:Choice Requires="wps">
          <w:drawing>
            <wp:anchor distT="0" distB="0" distL="0" distR="0" simplePos="0" relativeHeight="2514088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29887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408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1aUWkAIAAJM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Pj6/&#10;5MyKmh7pWbXo11RBHvlpXJgQ7MkRENvP0NI7D+eBDmPZrfZ1/FNBjOzE9HbHLgVjkg5Pz/LjE7JI&#10;MuXj/HKc2M/2zs4H/KKgZnFRcE+PlzgVm7uAdBGCDpCYK4CpytvKmLSJglHXxrONoKc2mK5IHn+g&#10;jGVNwc+OT0cpsIXo3kU2NoZRSTJ9ulh4V2Ba4daoiDH2m9JEWarzjdxCSmV3+RM6ojSleo9jj9/f&#10;6j3OXR3kkTKDxZ1zXVnwqfrUY3vKyh8DZbrDE+EHdccltos2aeXiYhDAAsot6cJD11nByduKXu9O&#10;BHwUnlqJHpzGAz7QRxsg9qFfcbYC/+ut84gnhZOVs4Zas+Dh51p4xZn5akn7l/lJ1BGmzcnpOQmJ&#10;+UPL4tBi1/U1kCRyGkROpmXEoxmW2kP9QlNkHrOSSVhJuQuOw/Iau4FBU0iq+TyBqHudwDv75GQM&#10;HWmO2nxuX4R3vYCRlH8PQxOLySsdd9joGdx8jaTFJPJIdMdq/wDU+Un7/ZSKo+Vwn1D7W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VpR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429887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84F779" w14:textId="77777777" w:rsidR="00DB373A" w:rsidRDefault="00DB373A" w:rsidP="00EE1584">
    <w:pPr>
      <w:pStyle w:val="Brdtext"/>
    </w:pPr>
    <w:r>
      <w:rPr>
        <w:noProof/>
        <w:lang w:eastAsia="sv-SE"/>
      </w:rPr>
      <mc:AlternateContent>
        <mc:Choice Requires="wps">
          <w:drawing>
            <wp:anchor distT="0" distB="0" distL="0" distR="0" simplePos="0" relativeHeight="251409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FDB6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409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Y3BdkQIAAJM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nx8&#10;dsaZFTU90rNq0a+pgjzy07gwJdiTIyC2n6Gldx7OAx3Gslvt6/inghjZientjl0KxiQdnpzmxxOy&#10;SDLl4/xinNjP9s7OB/yioGZxUXBPj5c4FZu7gHQRgg6QmCuAqcrbypi0iYJR18azjaCnNpiuSB5/&#10;oIxlTcFPj09GKbCF6N5FNjaGUUkyfbpYeFdgWuHWqIgx9pvSRFmq843cQkpld/kTOqI0pXqPY4/f&#10;3+o9zl0d5JEyg8Wdc11Z8Kn61GN7ysofA2W6wxPhB3XHJbaLNmnl/GIQwALKLenCQ9dZwcnbil7v&#10;TgR8FJ5aiR6cxgM+0EcbIPahX3G2Av/rrfOIJ4WTlbOGWrPg4edaeMWZ+WpJ+xf5JOoI02ZyckZC&#10;Yv7Qsji02HV9DSSJnAaRk2kZ8WiGpfZQv9AUmcesZBJWUu6C47C8xm5g0BSSaj5PIOpeJ/DOPjkZ&#10;Q0eaozaf2xfhXS9gJOXfw9DEYvpKxx02egY3XyNpMYk8Et2x2j8AdX7Sfj+l4mg53CfUfpbO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VY3Bd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33FDB6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EC863F" w14:textId="77777777" w:rsidR="00DB373A" w:rsidRDefault="00DB373A" w:rsidP="009C2B67">
    <w:pPr>
      <w:pStyle w:val="Brdtext"/>
    </w:pPr>
    <w:r>
      <w:rPr>
        <w:noProof/>
        <w:lang w:eastAsia="sv-SE"/>
      </w:rPr>
      <mc:AlternateContent>
        <mc:Choice Requires="wps">
          <w:drawing>
            <wp:anchor distT="0" distB="0" distL="0" distR="0" simplePos="0" relativeHeight="2518471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9644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847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51lIjwIAAJM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HH&#10;ZzklmtUY0qNog1ujg0nkp7F+BtiDBTC0X0yLOQ/nHoex7Va6Ov7REIEdTG937CIY4Tg8Oc2PJ7Bw&#10;mPJxPh0n9rO9s3U+fBWmJnFRUIfhJU7Z5sYHFALoAIm5vFFVeV0plTZRMOJSObJhGLUKqUR4/IFS&#10;mjQFPT0+GaXA2kT3LrLSMYxIkunTxca7BtMqbJWIGKW/CwnKUp9v5GacC73Ln9ARJZHqPY49fl/V&#10;e5y7PuCRMhsdds51pY1L3ac7tqes/DlQJjs8CD/oOy5Du2yTVqbjQQBLU26hC2e6m+Utv64wvRvm&#10;wz1zuEoYOJ6HcIePVAbsm35Fycq432+dRzwUDislDa5mQf2vNXOCEvVNQ/vTfBJ1FNJmcvIZQiLu&#10;0LI8tOh1fWkgCagb1aVlxAc1LKUz9RNekUXMChPTHLkLGoblZegeDLxCXCwWCYTba1m40Q+Wx9CR&#10;5qjNx/aJOdsLOED5t2a4xGz2SscdNnp6u1gHaDGJPBLdsdoPADc/ab9/peLTcrhPqP1bOn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znWUi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3D9644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5270E0" w14:textId="77777777" w:rsidR="00DB373A" w:rsidRDefault="00DB373A" w:rsidP="00EE1584">
    <w:pPr>
      <w:pStyle w:val="Brdtext"/>
    </w:pPr>
    <w:r>
      <w:rPr>
        <w:noProof/>
        <w:lang w:eastAsia="sv-SE"/>
      </w:rPr>
      <mc:AlternateContent>
        <mc:Choice Requires="wps">
          <w:drawing>
            <wp:anchor distT="0" distB="0" distL="0" distR="0" simplePos="0" relativeHeight="251410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EA73C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410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PR/HkQIAAJM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8&#10;NubMipoe6Um16NdUQR75aVyYEuzRERDbL9DSOw/ngQ5j2a32dfxTQYzsxPR2xy4FY5IOT07zyTFZ&#10;JJnycX4+Tuxne2fnA35VULO4KLinx0ucis1tQLoIQQdIzBXAVOVNZUzaRMGoK+PZRtBTG0xXJI8/&#10;UMaypuCnk5NRCmwhuneRjY1hVJJMny4W3hWYVrg1KmKM/a40UZbqfCO3kFLZXf6EjihNqd7j2OP3&#10;t3qPc1cHeaTMYHHnXFcWfKo+9diesvLnQJnu8ET4Qd1xie2iTVo5nwwCWEC5JV146DorOHlT0evd&#10;ioAPwlMr0YPTeMB7+mgDxD70K85W4H+/dR7xpHCyctZQaxY8/FoLrzgz3yxp/zw/jjrCtDk++UxC&#10;Yv7Qsji02HV9BSSJnAaRk2kZ8WiGpfZQP9MUmcesZBJWUu6C47C8wm5g0BSSaj5PIOpeJ/DWPjoZ&#10;Q0eaozaf2mfhXS9gJOXfwdDEYvpKxx02egY3XyNpMYk8Et2x2j8AdX7Sfj+l4mg53CfUfpbOXg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8PR/H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7EA73C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DB69DC" w14:textId="77777777" w:rsidR="00DB373A" w:rsidRDefault="00DB373A" w:rsidP="00EE1584">
    <w:pPr>
      <w:pStyle w:val="Brdtext"/>
    </w:pPr>
    <w:r>
      <w:rPr>
        <w:noProof/>
        <w:lang w:eastAsia="sv-SE"/>
      </w:rPr>
      <mc:AlternateContent>
        <mc:Choice Requires="wps">
          <w:drawing>
            <wp:anchor distT="0" distB="0" distL="0" distR="0" simplePos="0" relativeHeight="2514119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64B1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411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RnE4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dHwGfjSr8UiPog1ujQryyE9j/QywBwtgaL+YFu88nHscxrJb6er4R0EEdkTa7thFMMJxeHKaH09g&#10;4TDl43w6Tuxne2frfPgqTE3ioqAOj5c4ZZsbH3ARQAdIzOWNqsrrSqm0iYIRl8qRDcNTq5CuCI8/&#10;UEqTpqCnxyejFFib6N5FVjqGEUkyfbpYeFdgWoWtEhGj9HchQVmq843cjHOhd/kTOqIkUr3Hscfv&#10;b/Ue564OeKTMRoedc11p41L1qcf2lJU/B8pkhwfhB3XHZWiXbdLKdDIIYGnKLXThTNdZ3vLrCq93&#10;w3y4Zw6thAfHeAh3+EhlwL7pV5SsjPv91nnEQ+GwUtKgNQvqf62ZE5Sobxran+aTqKOQNpOTzxAS&#10;cYeW5aFFr+tLA0nkGESWp2XEBzUspTP1E6bIImaFiWmO3AUNw/IydAMDU4iLxSKB0L2WhRv9YHkM&#10;HWmO2nxsn5izvYADlH9rhiZms1c67rDR09vFOkCLSeSR6I7V/gHQ+Un7/ZSKo+Vwn1D7WTp/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xGcT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264B1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9EA431" w14:textId="77777777" w:rsidR="00DB373A" w:rsidRDefault="00DB373A" w:rsidP="009C2B67">
    <w:pPr>
      <w:pStyle w:val="Brdtext"/>
    </w:pPr>
    <w:r>
      <w:rPr>
        <w:noProof/>
        <w:lang w:eastAsia="sv-SE"/>
      </w:rPr>
      <mc:AlternateContent>
        <mc:Choice Requires="wps">
          <w:drawing>
            <wp:anchor distT="0" distB="0" distL="0" distR="0" simplePos="0" relativeHeight="2518481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F646B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848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JSJkQIAAJM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Uf&#10;n084s6KmR3pSLfo1VTCJ/DQuzAj26AiI7Wdo6Z2H80CHsexW+zr+qSBGdmJ6u2OXgjFJhyen+fGE&#10;LJJM+TifjhP72d7Z+YBfFNQsLgru6fESp2JzG5AuQtABEnMFMFV5UxmTNlEw6sp4thH01AbTFcnj&#10;D5SxrCn46fHJKAW2EN27yMbGMCpJpk8XC+8KTCvcGhUxxn5TmihLdb6RW0ip7C5/QkeUplTvcezx&#10;+1u9x7mrgzxSZrC4c64rCz5Vn3psT1n5Y6BMd3gi/KDuuMR22SatTM8GASyh3JIuPHSdFZy8qej1&#10;bkXAB+GplejBaTzgPX20AWIf+hVnK/C/3jqPeFI4WTlrqDULHn6uhVecma+WtD/NJ1FHmDaTkzMS&#10;EvOHluWhxa7rKyBJ5DSInEzLiEczLLWH+pmmyCJmJZOwknIXHIflFXYDg6aQVItFAlH3OoG39tHJ&#10;GDrSHLX51D4L73oBIyn/DoYmFrNXOu6w0TO4xRpJi0nkkeiO1f4BqPOT9vspFUfL4T6h9rN0/hs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1/yUiZ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9F646B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A10D69" w14:textId="77777777" w:rsidR="00DB373A" w:rsidRDefault="00DB373A" w:rsidP="00EE1584">
    <w:pPr>
      <w:pStyle w:val="Brdtext"/>
    </w:pPr>
    <w:r>
      <w:rPr>
        <w:noProof/>
        <w:lang w:eastAsia="sv-SE"/>
      </w:rPr>
      <mc:AlternateContent>
        <mc:Choice Requires="wps">
          <w:drawing>
            <wp:anchor distT="0" distB="0" distL="0" distR="0" simplePos="0" relativeHeight="251412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C4DA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412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YzswkQIAAJMFAAAOAAAAZHJzL2Uyb0RvYy54bWysVFFP2zAQfp+0/2D5faQplJ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x&#10;dMKZFTU90qNq0a+pgjzy07gwI9iDIyC2X6Cldx7OAx3Gslvt6/inghjZientjl0KxiQdTk7z4xOy&#10;SDLl4/xsnNjP9s7OB/yqoGZxUXBPj5c4FZubgHQRgg6QmCuAqcrrypi0iYJRl8azjaCnNpiuSB5/&#10;oIxlTcFPjyejFNhCdO8iGxvDqCSZPl0svCswrXBrVMQY+11poizV+UZuIaWyu/wJHVGaUr3Hscfv&#10;b/Ue564O8kiZweLOua4s+FR96rE9ZeXPgTLd4Ynwg7rjEttlm7RyNh0EsIRyS7rw0HVWcPK6ote7&#10;EQHvhadWogen8YB39NEGiH3oV5ytwP9+6zziSeFk5ayh1ix4+LUWXnFmvlnS/ll+EnWEaXMy+UxC&#10;Yv7Qsjy02HV9CSSJnAaRk2kZ8WiGpfZQP9EUWcSsZBJWUu6C47C8xG5g0BSSarFIIOpeJ/DGPjgZ&#10;Q0eaozYf2yfhXS9gJOXfwtDEYvZKxx02ega3WCNpMYk8Et2x2j8AdX7Sfj+l4mg53CfUfpb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FYzsw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59C4DA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D6F848" w14:textId="77777777" w:rsidR="00DB373A" w:rsidRDefault="00DB373A" w:rsidP="00EE1584">
    <w:pPr>
      <w:pStyle w:val="Brdtext"/>
    </w:pPr>
    <w:r>
      <w:rPr>
        <w:noProof/>
        <w:lang w:eastAsia="sv-SE"/>
      </w:rPr>
      <mc:AlternateContent>
        <mc:Choice Requires="wps">
          <w:drawing>
            <wp:anchor distT="0" distB="0" distL="0" distR="0" simplePos="0" relativeHeight="2514140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6070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414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ZDD2kQIAAJMFAAAOAAAAZHJzL2Uyb0RvYy54bWysVE1v2zAMvQ/YfxB0Xx2nH2uCOkXWosOA&#10;oi2WDj0rstQYk0VNYmJnv76UbCdZ10uHXWxJfCTFp0deXLa1YRvlQwW24PnRiDNlJZSVfS74j8eb&#10;T+ecBRS2FAasKvhWBX45+/jhonFTNYYVmFJ5RkFsmDau4CtEN82yIFeqFuEInLJk1OBrgbT1z1np&#10;RUPRa5ONR6OzrAFfOg9ShUCn152Rz1J8rZXEe62DQmYKTnfD9PXpu4zfbHYhps9euFUl+2uIf7hF&#10;LSpLSXehrgUKtvbVX6HqSnoIoPFIQp2B1pVUqQaqJh+9qmaxEk6lWoic4HY0hf8XVt5tHjyryoKP&#10;z485s6KmR3pULfo1VZBHfhoXpgRbOAJi+wVaeufhPNBhLLvVvo5/KoiRnZje7tilYEzS4elZfnxC&#10;FkmmfJxPxon9bO/sfMCvCmoWFwX39HiJU7G5DUgXIegAibkCmKq8qYxJmygYdWU82wh6aoPpiuTx&#10;B8pY1hT87Ph0lAJbiO5dZGNjGJUk06eLhXcFphVujYoYY78rTZSlOt/ILaRUdpc/oSNKU6r3OPb4&#10;/a3e49zVQR4pM1jcOdeVBZ+qTz22p6z8OVCmOzwRflB3XGK7bJNWJpNBAEsot6QLD11nBSdvKnq9&#10;WxHwQXhqJXpwGg94Tx9tgNiHfsXZCvzvt84jnhROVs4aas2Ch19r4RVn5psl7U/yk6gjTJuT088k&#10;JOYPLctDi13XV0CSyGkQOZmWEY9mWGoP9RNNkXnMSiZhJeUuOA7LK+wGBk0hqebzBKLudQJv7cLJ&#10;GDrSHLX52D4J73oBIyn/DoYmFtNXOu6w0TO4+RpJi0nkkeiO1f4BqPOT9vspFUfL4T6h9rN09gI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JZDD2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E06070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B7E648" w14:textId="77777777" w:rsidR="00DB373A" w:rsidRDefault="00DB373A" w:rsidP="009C2B67">
    <w:pPr>
      <w:pStyle w:val="Brdtext"/>
    </w:pPr>
    <w:r>
      <w:rPr>
        <w:noProof/>
        <w:lang w:eastAsia="sv-SE"/>
      </w:rPr>
      <mc:AlternateContent>
        <mc:Choice Requires="wps">
          <w:drawing>
            <wp:anchor distT="0" distB="0" distL="0" distR="0" simplePos="0" relativeHeight="2518492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5444A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849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YeJa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RlnVtT0SE+qRb+mCiaRn8aFKcEWjoDYfoaW3nk4D3QYy261r+OfCmJkJ6a3O3YpGJN0eHKaH0/I&#10;IsmUj/OLcWI/2zs7H/CLgprFRcE9PV7iVGzuAtJFCDpAYq4ApipvK2PSJgpGXRvPNoKe2mC6Inn8&#10;gTKWNQU/PT4ZpcAWonsX2dgYRiXJ9Oli4V2BaYVboyLG2G9KE2WpzjdyCymV3eVP6IjSlOo9jj1+&#10;f6v3OHd1kEfKDBZ3znVlwafqU4/tKSt/DJTpDk+EH9Qdl9gu26SVfDQeFLCEckvC8NC1VnDytqLn&#10;uxMBH4WnXqIXp/mAD/TRBoh+6FecrcD/eus84kniZOWsod4sePi5Fl5xZr5aEv9FPolCwrSZnJyR&#10;kpg/tCwPLXZdXwNpIqdJ5GRaRjyaYak91M80RuYxK5mElZS74Dgsr7GbGDSGpJrPE4ja1wm8swsn&#10;Y+jIcxTnU/ssvOsVjCT9exi6WExfCbnDRs/g5mskMSaVR6Y7VvsXoNZP4u/HVJwth/uE2g/T2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hh4l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65444A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085797" w14:textId="77777777" w:rsidR="00DB373A" w:rsidRDefault="00DB373A" w:rsidP="00EE1584">
    <w:pPr>
      <w:pStyle w:val="Brdtext"/>
    </w:pPr>
    <w:r>
      <w:rPr>
        <w:noProof/>
        <w:lang w:eastAsia="sv-SE"/>
      </w:rPr>
      <mc:AlternateContent>
        <mc:Choice Requires="wps">
          <w:drawing>
            <wp:anchor distT="0" distB="0" distL="0" distR="0" simplePos="0" relativeHeight="251415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1CFB1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415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umadkgIAAJQ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UF&#10;HZ+jVZrVaNKTaINbo4I88tNYPwHs0QIY2i+mRZ+Hc4/DWHYrXR3/KIjADqa3O3YRjHAcnp7lxyew&#10;cJjycX4xTuxne2frfPgqTE3ioqAOzUucss2tD7gIoAMk5vJGVeVNpVTaRMGIK+XIhqHVKqQrwuMP&#10;lNKkKejZ8ekoBdYmuneRlY5hRJJMny4W3hWYVmGrRMQo/V1IUJbqfCM341zoXf6EjiiJVO9x7PH7&#10;W73HuasDHimz0WHnXFfauFR9emN7ysqfA2Wyw4Pwg7rjMrSLNmklHx0PCliYcgthONM9LW/5TYX2&#10;3TIfHpjDW0LHMR/CPT5SGdBv+hUlK+N+v3Ue8ZA4rJQ0eJsF9b/WzAlK1DcN8V/kJ1FIIW1OTj9D&#10;ScQdWhaHFr2urww0kWMSWZ6WER/UsJTO1M8YI/OYFSamOXIXNAzLq9BNDIwhLubzBMLztSzc6kfL&#10;Y+jIcxTnU/vMnO0VHCD9OzO8YjZ5JeQOGz29na8DxJhUHpnuWO07gKefxN+PqThbDvcJtR+ms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lbpmn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81CFB1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F1760F" w14:textId="77777777" w:rsidR="00DB373A" w:rsidRDefault="00DB373A" w:rsidP="00EE1584">
    <w:pPr>
      <w:pStyle w:val="Brdtext"/>
    </w:pPr>
    <w:r>
      <w:rPr>
        <w:noProof/>
        <w:lang w:eastAsia="sv-SE"/>
      </w:rPr>
      <mc:AlternateContent>
        <mc:Choice Requires="wps">
          <w:drawing>
            <wp:anchor distT="0" distB="0" distL="0" distR="0" simplePos="0" relativeHeight="251416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33E1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416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vV7UkQIAAJQ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6ZQzK2p6pEfVol9TBXnkp3FhRrAHR0Bsv0BL7zycBzqMZbfa1/FPBTGyE9PbHbsUjEk6PJnmxxOy&#10;SDLl4/xsnNjP9s7OB/yqoGZxUXBPj5c4FZubgHQRgg6QmCuAqcrrypi0iYJRl8azjaCnNpiuSB5/&#10;oIxlTcGnxyejFNhCdO8iGxvDqCSZPl0svCswrXBrVMQY+11poizV+UZuIaWyu/wJHVGaUr3Hscfv&#10;b/Ue564O8kiZweLOua4s+FR96rE9ZeXPgTLd4Ynwg7rjEttlm7SSjyaDApZQbkkYHrrWCk5eV/R8&#10;NyLgvfDUS/TiNB/wjj7aANEP/YqzFfjfb51HPEmcrJw11JsFD7/WwivOzDdL4j/LJ1FImDaTk8+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dvV7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9D33E1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A3E491" w14:textId="77777777" w:rsidR="00DB373A" w:rsidRDefault="00DB373A" w:rsidP="009C2B67">
    <w:pPr>
      <w:pStyle w:val="Brdtext"/>
    </w:pPr>
    <w:r>
      <w:rPr>
        <w:noProof/>
        <w:lang w:eastAsia="sv-SE"/>
      </w:rPr>
      <mc:AlternateContent>
        <mc:Choice Requires="wps">
          <w:drawing>
            <wp:anchor distT="0" distB="0" distL="0" distR="0" simplePos="0" relativeHeight="2518502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383D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850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Cihe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HgKfjSr8UiPog1ujQomkZ/G+hlgDxbA0H4xLd55OPc4jGW30tXxj4II7Ii03bGLYITj8OQ0P57A&#10;wmHKx/l0nNjP9s7W+fBVmJrERUEdHi9xyjY3PuAigA6QmMsbVZXXlVJpEwUjLpUjG4anViFdER5/&#10;oJQmTUFPj09GKbA20b2LrHQMI5Jk+nSx8K7AtApbJSJG6e9CgrJU5xu5GedC7/IndERJpHqPY4/f&#10;3+o9zl0d8EiZjQ4757rSxqXqU4/tKSt/DpTJDg/CD+qOy9Au26SVfHQ2KGBpyi2E4UzXWt7y6wrP&#10;d8N8uGcOvYQXx3wId/hIZUC/6VeUrIz7/dZ5xEPisFLSoDcL6n+tmROUqG8a4p/mkyikkDaTkzMo&#10;ibhDy/LQotf1pYEmckwiy9My4oMaltKZ+gljZBGzwsQ0R+6ChmF5GbqJgTHExWKRQGhfy8KNfrA8&#10;ho48R3E+tk/M2V7BAdK/NUMXs9krIXfY6OntYh0gxqTyyHTHav8CaP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tQooX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76383D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9F530D" w14:textId="77777777" w:rsidR="00DB373A" w:rsidRDefault="00DB373A" w:rsidP="00EE1584">
    <w:pPr>
      <w:pStyle w:val="Brdtext"/>
    </w:pPr>
    <w:r>
      <w:rPr>
        <w:noProof/>
        <w:lang w:eastAsia="sv-SE"/>
      </w:rPr>
      <mc:AlternateContent>
        <mc:Choice Requires="wps">
          <w:drawing>
            <wp:anchor distT="0" distB="0" distL="0" distR="0" simplePos="0" relativeHeight="251417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FD7E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417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6BMZkAIAAJQ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j4&#10;PKdEsxpDehJtcGt0kEd+GuungD1aAEP7xbSY83DucRjbbqWr4x8NEdjB9HbHLoIRjsOT0/x4AguH&#10;KR/n5+PEfrZ3ts6Hr8LUJC4K6jC8xCnb3PqAQgAdIDGXN6oqbyql0iYKRlwpRzYMo1YhlQiPP1BK&#10;k6agp8cnoxRYm+jeRVY6hhFJMn262HjXYFqFrRIRo/R3IUFZ6vON3IxzoXf5EzqiJFK9x7HH76t6&#10;j3PXBzxSZqPDzrmutHGp+3TH9pSVPwfKZIcH4Qd9x2VoF23SSj46GxSwMOUWwnCmu1re8psK47tl&#10;Pjwwh7uEieN9CPf4SGVAv+lXlKyM+/3WecRD4rBS0uBuFtT/WjMnKFHfNMR/nk+ikELaTE4+Q0nE&#10;HVoWhxa9rq8MNAF5o7q0jPighqV0pn7GMzKPWWFimiN3QcOwvArdi4FniIv5PIFwfS0Lt/rR8hg6&#10;8hzF+dQ+M2d7BQdI/84Mt5hNXwm5w0ZPb+frADEmlUemO1b7CeDqJ/H3z1R8Ww73CbV/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LoEx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A6FD7E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04D05D" w14:textId="77777777" w:rsidR="00DB373A" w:rsidRDefault="00DB373A" w:rsidP="00EE1584">
    <w:pPr>
      <w:pStyle w:val="Brdtext"/>
    </w:pPr>
    <w:r>
      <w:rPr>
        <w:noProof/>
        <w:lang w:eastAsia="sv-SE"/>
      </w:rPr>
      <mc:AlternateContent>
        <mc:Choice Requires="wps">
          <w:drawing>
            <wp:anchor distT="0" distB="0" distL="0" distR="0" simplePos="0" relativeHeight="251418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B60DF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418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X0+kgIAAJQFAAAOAAAAZHJzL2Uyb0RvYy54bWysVE1v2zAMvQ/YfxB0Xx2nH2uCOkXWosOA&#10;oi2WDj0rstQYk0VNYmJnv76UbCdZ10uHXWxJfCTFp0deXLa1YRvlQwW24PnRiDNlJZSVfS74j8eb&#10;T+ecBRS2FAasKvhWBX45+/jhonFTNYYVmFJ5RkFsmDau4CtEN82yIFeqFuEInLJk1OBrgbT1z1np&#10;RUPRa5ONR6OzrAFfOg9ShUCn152Rz1J8rZXEe62DQmYKTnfD9PXpu4zfbHYhps9euFUl+2uIf7hF&#10;LSpLSXehrgUKtvbVX6HqSnoIoPFIQp2B1pVUqQaqJh+9qmaxEk6lWoic4HY0hf8XVt5tHjyryoKP&#10;zyecWVHTIz2qFv2aKsgjP40LU4ItHAGx/QItvfNwHugwlt1qX8c/FcTITkxvd+xSMCbp8PQsPz4h&#10;iyRTPs4n48R+tnd2PuBXBTWLi4J7erzEqdjcBqSLEHSAxFwBTFXeVMakTRSMujKebQQ9tcF0RfL4&#10;A2Usawp+dnw6SoEtRPcusrExjEqS6dPFwrsC0wq3RkWMsd+VJspSnW/kFlIqu8uf0BGlKdV7HHv8&#10;/lbvce7qII+UGSzunOvKgk/Vpx7bU1b+HCjTHZ4IP6g7LrFdtkkr+WgyKGAJ5ZaE4aFrreDkTUXP&#10;dysCPghPvUQvTvMB7+mjDRD90K84W4H//dZ5xJPEycpZQ71Z8PBrLbzizHyzJP5JfhKFhGlzcvqZ&#10;lMT8oWV5aLHr+gpIEzlNIifTMuLRDEvtoX6iMTKPWckkrKTcBcdheYXdxKAxJNV8nkDUvk7grV04&#10;GUNHnqM4H9sn4V2vYCTp38HQxWL6SsgdNnoGN18jiTGpPDLdsdq/ALV+En8/puJsOdwn1H6Yzl4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v7l9P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AB60DF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99037C" w14:textId="77777777" w:rsidR="00DB373A" w:rsidRDefault="00DB373A" w:rsidP="009C2B67">
    <w:pPr>
      <w:pStyle w:val="Brdtext"/>
    </w:pPr>
    <w:r>
      <w:rPr>
        <w:noProof/>
        <w:lang w:eastAsia="sv-SE"/>
      </w:rPr>
      <mc:AlternateContent>
        <mc:Choice Requires="wps">
          <w:drawing>
            <wp:anchor distT="0" distB="0" distL="0" distR="0" simplePos="0" relativeHeight="251851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54E85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851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Mhkg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xSlnVtT0SEvVot9QBZPIT+PClGCPjoDYfoaW3nk4D3QYy261r+OfCmJkJ6Z3e3YpGJN0eHaen07I&#10;IsmUj/OLcWI/Ozg7H/CLgprFRcE9PV7iVGxvA9JFCDpAYq4ApipvKmPSJgpGXRnPtoKe2mC6Inn8&#10;gTKWNQU/Pz0bpcAWonsX2dgYRiXJ9Oli4V2BaYU7oyLG2G9KE2WpzldyCymV3edP6IjSlOotjj3+&#10;cKu3OHd1kEfKDBb3znVlwafqU48dKCt/DJTpDk+EH9Udl9iu2qSVPB8PClhBuSNheOhaKzh5U9Hz&#10;3YqAD8JTL9GL03zAe/poA0Q/9CvO1uB/vXYe8SRxsnLWUG8WPPzcCK84M18tif8in0QhYdpMzj6S&#10;kpg/tqyOLXZTXwFpIqdJ5GRaRjyaYak91E80RhYxK5mElZS74Dgsr7CbGDSGpFosEoja1wm8tY9O&#10;xtCR5yjOZfskvOsVjCT9Oxi6WExfCLnDRs/gFhskMSaVR6Y7VvsXoNZP4u/HVJwtx/uEOgz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Jv4y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654E85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76F348" w14:textId="77777777" w:rsidR="00DB373A" w:rsidRDefault="00DB373A" w:rsidP="00EE1584">
    <w:pPr>
      <w:pStyle w:val="Brdtext"/>
    </w:pPr>
    <w:r>
      <w:rPr>
        <w:noProof/>
        <w:lang w:eastAsia="sv-SE"/>
      </w:rPr>
      <mc:AlternateContent>
        <mc:Choice Requires="wps">
          <w:drawing>
            <wp:anchor distT="0" distB="0" distL="0" distR="0" simplePos="0" relativeHeight="251419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52D01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419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wj0hkg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xYQzK2p6pKVq0W+ogjzy07gwJdijIyC2n6Gldx7OAx3Gslvt6/inghjZiendnl0KxiQdnp3npxOy&#10;SDLl4/xinNjPDs7OB/yioGZxUXBPj5c4FdvbgHQRgg6QmCuAqcqbypi0iYJRV8azraCnNpiuSB5/&#10;oIxlTcHPT89GKbCF6N5FNjaGUUkyfbpYeFdgWuHOqIgx9pvSRFmq85XcQkpl9/kTOqI0pXqLY48/&#10;3Ootzl0d5JEyg8W9c11Z8Kn61GMHysofA2W6wxPhR3XHJbarNmklz08HBayg3JEwPHStFZy8qej5&#10;bkXAB+Gpl+jFaT7gPX20AaIf+hVna/C/XjuPeJI4WTlrqDcLHn5uhFecma+WxH+RT6KQMG0mZx9J&#10;ScwfW1bHFrupr4A0kdMkcjItIx7NsNQe6icaI4uYlUzCSspdcByWV9hNDBpDUi0WCUTt6wTe2kcn&#10;Y+jIcxTnsn0S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sI9I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D52D01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05298F" w14:textId="77777777" w:rsidR="00DB373A" w:rsidRDefault="00DB373A" w:rsidP="00EE1584">
    <w:pPr>
      <w:pStyle w:val="Brdtext"/>
    </w:pPr>
    <w:r>
      <w:rPr>
        <w:noProof/>
        <w:lang w:eastAsia="sv-SE"/>
      </w:rPr>
      <mc:AlternateContent>
        <mc:Choice Requires="wps">
          <w:drawing>
            <wp:anchor distT="0" distB="0" distL="0" distR="0" simplePos="0" relativeHeight="251420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7130D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420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s1+vkQ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xZgzK2p6pKVq0W+ogjzy07gwJdijIyC2n6Gldx7OAx3Gslvt6/inghjZiendnl0KxiQdnp3npxOy&#10;SDLl4/xinNjPDs7OB/yioGZxUXBPj5c4FdvbgHQRgg6QmCuAqcqbypi0iYJRV8azraCnNpiuSB5/&#10;oIxlTcHPT89GKbCF6N5FNjaGUUkyfbpYeFdgWuHOqIgx9pvSRFmq85XcQkpl9/kTOqI0pXqLY48/&#10;3Ootzl0d5JEyg8W9c11Z8Kn61GMHysofA2W6wxPhR3XHJbarNmklzyeDAlZQ7kgYHrrWCk7eVPR8&#10;tyLgg/DUS/TiNB/wnj7aANEP/YqzNfhfr51HPEmcrJw11JsFDz83wivOzFdL4r/IJ1FImDaTs4+k&#10;JOaPLatji93UV0CayGkSOZmWEY9mWGoP9RONkUXMSiZhJeUuOA7LK+wmBo0hqRaLBKL2dQJv7aOT&#10;MXTkOYpz2T4J73oFI0n/DoYuFt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3s1+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E7130D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4C5122" w14:textId="77777777" w:rsidR="00DB373A" w:rsidRDefault="00DB373A" w:rsidP="009C2B67">
    <w:pPr>
      <w:pStyle w:val="Brdtext"/>
    </w:pPr>
    <w:r>
      <w:rPr>
        <w:noProof/>
        <w:lang w:eastAsia="sv-SE"/>
      </w:rPr>
      <mc:AlternateContent>
        <mc:Choice Requires="wps">
          <w:drawing>
            <wp:anchor distT="0" distB="0" distL="0" distR="0" simplePos="0" relativeHeight="251852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3A226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852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VhX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sylnVtT0SI+qRb+mCiaRn8aFGcEeHAGx/QItvfNwHugwlt1qX8c/FcTITkxvd+xSMCbp8GSaH0/I&#10;IsmUj/OzcWI/2zs7H/CrgprFRcE9PV7iVGxuAtJFCDpAYq4ApiqvK2PSJgpGXRrPNoKe2mC6Inn8&#10;gTKWNQWfHp+MUmAL0b2LbGwMo5Jk+nSx8K7AtMKtURFj7HelibJU5xu5hZTK7vIndERpSvUexx6/&#10;v9V7nLs6yCNlBos757qy4FP1qcf2lJU/B8p0hyfCD+qOS2yXbdJKnp8OClhCuSVheOhaKzh5XdHz&#10;3YiA98JTL9GL03zAO/poA0Q/9CvOVuB/v3Ue8SRxsnLWUG8WPPxaC684M98sif8sn0QhYdpMTk5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lNWF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93A226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09E912" w14:textId="77777777" w:rsidR="00DB373A" w:rsidRDefault="00DB373A" w:rsidP="00EE1584">
    <w:pPr>
      <w:pStyle w:val="Brdtext"/>
    </w:pPr>
    <w:r>
      <w:rPr>
        <w:noProof/>
        <w:lang w:eastAsia="sv-SE"/>
      </w:rPr>
      <mc:AlternateContent>
        <mc:Choice Requires="wps">
          <w:drawing>
            <wp:anchor distT="0" distB="0" distL="0" distR="0" simplePos="0" relativeHeight="251421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EAEAA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421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2MQkgIAAJQ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nx8&#10;ccaZFTU90rNq0a+pgjzy07gwJdiTIyC2n6Gldx7OAx3Gslvt6/inghjZientjl0KxiQdnpzmxxOy&#10;SDLl4/xinNjP9s7OB/yioGZxUXBPj5c4FZu7gHQRgg6QmCuAqcrbypi0iYJR18azjaCnNpiuSB5/&#10;oIxlTcFPj09GKbCF6N5FNjaGUUkyfbpYeFdgWuHWqIgx9pvSRFmq843cQkpld/kTOqI0pXqPY4/f&#10;3+o9zl0d5JEyg8Wdc11Z8Kn61GN7ysofA2W6wxPhB3XHJbaLNmklz88HBSyg3JIwPHStFZy8rej5&#10;7kTAR+Gpl+jFaT7gA320AaIf+hVnK/C/3jqPeJI4WTlrqDcLHn6uhVecma+WxH+RT6KQMG0mJ2ek&#10;JOYPLYtDi13X10CayGkSOZmWEY9mWGoP9QuNkXnMSiZhJeUuOA7La+wmBo0hqebzBKL2dQLv7JOT&#10;MXTkOYrzuX0R3vUKRpL+PQxdLKavhNxho2dw8zWSGJPKI9Mdq/0LUOsn8fdjKs6Ww31C7Yfp7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9jE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CEAEAA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A8EBC9" w14:textId="77777777" w:rsidR="00DB373A" w:rsidRDefault="00DB373A" w:rsidP="00EE1584">
    <w:pPr>
      <w:pStyle w:val="Brdtext"/>
    </w:pPr>
    <w:r>
      <w:rPr>
        <w:noProof/>
        <w:lang w:eastAsia="sv-SE"/>
      </w:rPr>
      <mc:AlternateContent>
        <mc:Choice Requires="wps">
          <w:drawing>
            <wp:anchor distT="0" distB="0" distL="0" distR="0" simplePos="0" relativeHeight="251422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3C647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422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wSaCkQIAAJQ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P&#10;pxPOrKjpkR5Vi35DFeSRn8aFGcGWjoDYfoaW3nk4D3QYy261r+OfCmJkJ6Z3e3YpGJN0ODnPT8/I&#10;IsmUj/PpOLGfHZydD/hFQc3iouCeHi9xKra3AekiBB0gMVcAU5U3lTFpEwWjroxnW0FPbTBdkTz+&#10;QBnLmoKfn05GKbCF6N5FNjaGUUkyfbpYeFdgWuHOqIgx9pvSRFmq85XcQkpl9/kTOqI0pXqLY48/&#10;3Ootzl0d5JEyg8W9c11Z8Kn61GMHysofA2W6wxPhR3XHJbarNmklz6eDAlZQ7kgYHrrWCk7eVPR8&#10;tyLgg/DUS/TiNB/wnj7aANEP/YqzNfhfr51HPEmcrJw11JsFDz83wivOzFdL4p/mZ1FImDZnk4+k&#10;JOaPLatji93UV0CayGkSOZmWEY9mWGoP9RONkUXMSiZhJeUuOA7LK+wmBo0hqRaLBKL2dQJv7dLJ&#10;GDryHMX52D4J73oFI0n/DoYuFr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QwSa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C3C647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D9A718" w14:textId="77777777" w:rsidR="00DB373A" w:rsidRDefault="00DB373A" w:rsidP="009C2B67">
    <w:pPr>
      <w:pStyle w:val="Brdtext"/>
    </w:pPr>
    <w:r>
      <w:rPr>
        <w:noProof/>
        <w:lang w:eastAsia="sv-SE"/>
      </w:rPr>
      <mc:AlternateContent>
        <mc:Choice Requires="wps">
          <w:drawing>
            <wp:anchor distT="0" distB="0" distL="0" distR="0" simplePos="0" relativeHeight="251853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3CB37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853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nM6kgIAAJQFAAAOAAAAZHJzL2Uyb0RvYy54bWysVFFv2yAQfp+0/4B4Xx27abdEdaosVadJ&#10;VVstnfpMMCTWgGNAYme/fge2k6zrS6e92MB9d8d9fHdX161WZCecr8GUND8bUSIMh6o265J+f7r9&#10;8IkSH5ipmAIjSroXnl7P3r+7auxUFLABVQlHMIjx08aWdBOCnWaZ5xuhmT8DKwwaJTjNAm7dOqsc&#10;azC6VlkxGl1mDbjKOuDCezy96Yx0luJLKXh4kNKLQFRJ8W4hfV36ruI3m12x6doxu6l5fw32D7fQ&#10;rDaY9BDqhgVGtq7+K5SuuQMPMpxx0BlIWXORasBq8tGLapYbZkWqBcnx9kCT/39h+f3u0ZG6Kmkx&#10;mVBimMZHehJtcFusYBz5aayfImxpERjaz9DiOw/nHg9j2a10Ov6xIIJ2ZHp/YBeDEY6HF5f5+Rgt&#10;HE15kU+KxH52dLbOhy8CNImLkjp8vMQp2935gBdB6ACJuTyourqtlUqbKBixUI7sGD61CumK6PEH&#10;ShnSlPTy/GKUAhuI7l1kZWIYkSTTp4uFdwWmVdgrETHKfBMSKUt1vpKbcS7MIX9CR5TEVG9x7PHH&#10;W73FuasDPVJmMOHgrGsDLlWfeuxIWfVjoEx2eCT8pO64DO2qTVrJi2JQwAqqPQrDQdda3vLbGp/v&#10;jvnwyBz2Er44zofwgB+pAOmHfkXJBtyv184jHiWOVkoa7M2S+p9b5gQl6qtB8U/ycRRSSJvxxUdU&#10;EnGnltWpxWz1AlATOU4iy9My4oMaltKBfsYxMo9Z0cQMx9wlDcNyEbqJgWOIi/k8gbB9LQt3Zml5&#10;DB15juJ8ap+Zs72CA0r/HoYuZtMXQu6w0dPb+TagGJPKI9Mdq/0LYOsn8fdjKs6W031CHYfp7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Oamcz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43CB37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868A49" w14:textId="77777777" w:rsidR="00DB373A" w:rsidRDefault="00DB373A" w:rsidP="00EE1584">
    <w:pPr>
      <w:pStyle w:val="Brdtext"/>
    </w:pPr>
    <w:r>
      <w:rPr>
        <w:noProof/>
        <w:lang w:eastAsia="sv-SE"/>
      </w:rPr>
      <mc:AlternateContent>
        <mc:Choice Requires="wps">
          <w:drawing>
            <wp:anchor distT="0" distB="0" distL="0" distR="0" simplePos="0" relativeHeight="251423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57A8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423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3NjykQ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TkbgR7Maj/Qk2uA2qCCP/DTWTwF7tACG9rNp8c7DucdhLLuVro5/FERgR6Tdnl0EIxyHZ+f55BQW&#10;DlM+zi/Gif3s4GydD1+EqUlcFNTh8RKnbHvrAy4C6ACJubxRVXlTKZU2UTDiSjmyZXhqFdIV4fEH&#10;SmnSFPR8cjZKgbWJ7l1kpWMYkSTTp4uFdwWmVdgpETFKfxMSlKU6X8nNOBd6nz+hI0oi1Vsce/zh&#10;Vm9x7uqAR8psdNg715U2LlWfeuxAWfljoEx2eBB+VHdchnbZJq3k48mggKUpdxCGM11rectvKjzf&#10;LfPhgTn0El4c8yHc4yOVAf2mX1GyNu7Xa+cRD4nDSkmD3iyo/7lhTlCivmqI/yI/jUIKaXN69hFK&#10;Iu7Ysjy26E19ZaCJHJPI8rSM+KCGpXSmfsYYWcSsMDHNkbugYVhehW5iYAxxsVgkENrXsnCrHy2P&#10;oSPPUZxP7TNztldwgPTvzNDFbPpCyB02enq72ASIMak8Mt2x2r8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E3Nj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D557A8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307044" w14:textId="77777777" w:rsidR="00DB373A" w:rsidRDefault="00DB373A" w:rsidP="00EE1584">
    <w:pPr>
      <w:pStyle w:val="Brdtext"/>
    </w:pPr>
    <w:r>
      <w:rPr>
        <w:noProof/>
        <w:lang w:eastAsia="sv-SE"/>
      </w:rPr>
      <mc:AlternateContent>
        <mc:Choice Requires="wps">
          <w:drawing>
            <wp:anchor distT="0" distB="0" distL="0" distR="0" simplePos="0" relativeHeight="251424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0CC3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424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s+0kQ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r5AqzSr0aSlaIPboII88tNYPwXs0QIY2s+mRZ+Hc4/DWHYrXR3/KIjADqZ3e3YRjHAcnp3npxNY&#10;OEz5OL8YJ/azg7N1PnwRpiZxUVCH5iVO2fbWB1wE0AESc3mjqvKmUiptomDElXJky9BqFdIV4fEH&#10;SmnSFPT89GyUAmsT3bvISscwIkmmTxcL7wpMq7BTImKU/iYkKEt1vpKbcS70Pn9CR5REqrc49vjD&#10;rd7i3NUBj5TZ6LB3rittXKo+vbEDZeWPgTLZ4UH4Ud1xGdpVm7SSjyeDAlam3EEYznRPy1t+U6F9&#10;t8yHB+bwltBxzIdwj49UBvSbfkXJ2rhfr51HPCQOKyUN3mZB/c8Nc4IS9VVD/Bf5JAoppM3k7COU&#10;RNyxZXVs0Zv6ykATOSaR5WkZ8UENS+lM/YQxsohZYWKaI3dBw7C8Ct3EwBjiYrFIIDxfy8KtfrQ8&#10;ho48R3Eu2yfmbK/gAOnfmeEVs+kLIXfY6OntYhMgxqTyyHTHat8BPP0k/n5MxdlyvE+owz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Des+0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60CC3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3798FC" w14:textId="77777777" w:rsidR="00DB373A" w:rsidRDefault="00DB373A" w:rsidP="009C2B67">
    <w:pPr>
      <w:pStyle w:val="Brdtext"/>
    </w:pPr>
    <w:r>
      <w:rPr>
        <w:noProof/>
        <w:lang w:eastAsia="sv-SE"/>
      </w:rPr>
      <mc:AlternateContent>
        <mc:Choice Requires="wps">
          <w:drawing>
            <wp:anchor distT="0" distB="0" distL="0" distR="0" simplePos="0" relativeHeight="251854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7A748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854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72E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ozFnVtT0SI+qRb+mCiaRn8aFKcEWjoDYfoGW3nk4D3QYy261r+OfCmJkJ6a3O3YpGJN0eHKaH0/I&#10;IsmUj/PzcWI/2zs7H/CrgprFRcE9PV7iVGxuA9JFCDpAYq4ApipvKmPSJgpGXRnPNoKe2mC6Inn8&#10;gTKWNQU/PT4ZpcAWonsX2dgYRiXJ9Oli4V2BaYVboyLG2O9KE2WpzjdyCymV3eVP6IjSlOo9jj1+&#10;f6v3OHd1kEfKDBZ3znVlwafqU4/tKSt/DpTpDk+EH9Qdl9gu26SVfHw2KGAJ5ZaE4aFrreDkTUXP&#10;dysCPghPvUQvTvMB7+mjDRD90K84W4H//dZ5xJPEycpZQ71Z8PBrLbzizHyzJP7zfBKFhGkzOTkj&#10;JTF/aFkeWuy6vgLSRE6TyMm0jHg0w1J7qJ9ojMxjVjIJKyl3wXFYXmE3MWgMSTWfJxC1rxN4axdO&#10;xtCR5yjOx/ZJeNcrGEn6dzB0sZi+EnKHjZ7BzddIYkwqj0x3rPYvQK2fxN+PqThbDvcJtR+ms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dTvYS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27A748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815DE" w14:textId="77777777" w:rsidR="00DB373A" w:rsidRDefault="00DB373A" w:rsidP="00EE1584">
    <w:pPr>
      <w:pStyle w:val="Brdtext"/>
    </w:pPr>
    <w:r>
      <w:rPr>
        <w:noProof/>
        <w:lang w:eastAsia="sv-SE"/>
      </w:rPr>
      <mc:AlternateContent>
        <mc:Choice Requires="wps">
          <w:drawing>
            <wp:anchor distT="0" distB="0" distL="0" distR="0" simplePos="0" relativeHeight="251425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EDB5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425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sYbDkgIAAJQFAAAOAAAAZHJzL2Uyb0RvYy54bWysVFFP2zAQfp+0/2D5faRpg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aMKZFTU90qNq0a+pgjzy07gwJdjCERDbL9DSOw/ngQ5j2a32dfxTQYzsxPR2xy4FY5IOT07zyTFZ&#10;JJnycX4+Tuxne2fnA35VULO4KLinx0ucis1tQLoIQQdIzBXAVOVNZUzaRMGoK+PZRtBTG0xXJI8/&#10;UMaypuCnk5NRCmwhuneRjY1hVJJMny4W3hWYVrg1KmKM/a40UZbqfCO3kFLZXf6EjihNqd7j2OP3&#10;t3qPc1cHeaTMYHHnXFcWfKo+9diesvLnQJnu8ET4Qd1xie2yTVrJx2eDApZQbkkYHrrWCk7eVPR8&#10;tyLgg/DUS/TiNB/wnj7aANEP/YqzFfjfb51HPEmcrJw11JsFD7/WwivOzDdL4j/Pj6OQMG2OTz6T&#10;kpg/tCwPLXZdXwFpIqdJ5GRaRjyaYak91E80RuYxK5mElZS74Dgsr7CbGDSGpJrPE4ja1wm8tQsn&#10;Y+jIcxTnY/sk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LGGw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74EDB5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9CECC7" w14:textId="77777777" w:rsidR="00DB373A" w:rsidRDefault="00DB373A" w:rsidP="00EE1584">
    <w:pPr>
      <w:pStyle w:val="Brdtext"/>
    </w:pPr>
    <w:r>
      <w:rPr>
        <w:noProof/>
        <w:lang w:eastAsia="sv-SE"/>
      </w:rPr>
      <mc:AlternateContent>
        <mc:Choice Requires="wps">
          <w:drawing>
            <wp:anchor distT="0" distB="0" distL="0" distR="0" simplePos="0" relativeHeight="251426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DCEA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426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38NRkAIAAJQ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R0&#10;lFOiWY0hPYk2uA06yCM/jfVTwB4tgKH9bFrMeTj3OIxtt9LV8Y+GCOxgerdnF8EIx+H5RX56BguH&#10;KR/nk3FiPzs4W+fDF2FqEhcFdRhe4pRtb31AIYAOkJjLG1WVN5VSaRMFI66UI1uGUauQSoTHHyil&#10;SVPQi9PzUQqsTXTvIisdw4gkmT5dbLxrMK3CTomIUfqbkKAs9flKbsa50Pv8CR1REqne4tjjD1W9&#10;xbnrAx4ps9Fh71xX2rjUfbpjB8rKHwNlssOD8KO+4zK0yzZpJR9PBgUsTbmDMJzprpa3/KbC+G6Z&#10;Dw/M4S5h4ngfwj0+UhnQb/oVJWvjfr12HvGQOKyUNLibBfU/N8wJStRXDfFP8rMopJA2Z+cfoSTi&#10;ji3LY4ve1FcGmoC8UV1aRnxQw1I6Uz/jGVnErDAxzZG7oGFYXoXuxcAzxMVikUC4vpaFW/1oeQwd&#10;eY7ifGqfmbO9ggOkf2eGW8ymL4TcYaOnt4tNgBiTyiPTHav9BHD1k/j7Zyq+Lcf7hDo8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7fw1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E6DCEA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1D6B56" w14:textId="77777777" w:rsidR="00DB373A" w:rsidRDefault="00DB373A" w:rsidP="009C2B67">
    <w:pPr>
      <w:pStyle w:val="Brdtext"/>
    </w:pPr>
    <w:r>
      <w:rPr>
        <w:noProof/>
        <w:lang w:eastAsia="sv-SE"/>
      </w:rPr>
      <mc:AlternateContent>
        <mc:Choice Requires="wps">
          <w:drawing>
            <wp:anchor distT="0" distB="0" distL="0" distR="0" simplePos="0" relativeHeight="251855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8B298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855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mN1kg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Gc04s6KmR3pULfoNVTCN/DQuzAn24AiI7Wdo6Z2H80CHsexW+zr+qSBGdmJ6t2eXgjFJh7PTfDIl&#10;iyRTPs7Pxon97ODsfMAvCmoWFwX39HiJU7G9CUgXIegAibkCmKq8roxJmygYdWk82wp6aoPpiuTx&#10;B8pY1hT8dDIbpcAWonsX2dgYRiXJ9Oli4V2BaYU7oyLG2G9KE2WpzldyCymV3edP6IjSlOotjj3+&#10;cKu3OHd1kEfKDBb3znVlwafqU48dKCt/DJTpDk+EH9Udl9iu2qSVfDIeFLCCckfC8NC1VnDyuqLn&#10;uxEB74WnXqIXp/mAd/TRBoh+6FecrcH/eu084kniZOWsod4sePi5EV5xZr5aEv9ZPo1CwrSZzj6S&#10;kpg/tqyOLXZTXwJpIqdJ5GRaRjyaYak91E80RpYxK5mElZS74DgsL7GbGDSGpFouE4ja1wm8sQ9O&#10;xtCR5yjOx/ZJeNcrGEn6tzB0sZi/EHKHjZ7BLTdIYkwqj0x3rPYvQK2fxN+PqThbjvcJdRimi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KOY3W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78B298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D3A481" w14:textId="77777777" w:rsidR="00DB373A" w:rsidRDefault="00DB373A" w:rsidP="00EE1584">
    <w:pPr>
      <w:pStyle w:val="Brdtext"/>
    </w:pPr>
    <w:r>
      <w:rPr>
        <w:noProof/>
        <w:lang w:eastAsia="sv-SE"/>
      </w:rPr>
      <mc:AlternateContent>
        <mc:Choice Requires="wps">
          <w:drawing>
            <wp:anchor distT="0" distB="0" distL="0" distR="0" simplePos="0" relativeHeight="251427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CDB6B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427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6j7kgIAAJQ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oylnVtT0SI+qRb+hCvLIT+PCjGBLR0BsP0NL7zycBzqMZbfa1/FPBTGyE9O7PbsUjEk6PJvmk1Oy&#10;SDLl4/x8nNjPDs7OB/yioGZxUXBPj5c4FdvbgHQRgg6QmCuAqcqbypi0iYJRV8azraCnNpiuSB5/&#10;oIxlTcGnk7NRCmwhuneRjY1hVJJMny4W3hWYVrgzKmKM/aY0UZbqfCW3kFLZff6EjihNqd7i2OMP&#10;t3qLc1cHeaTMYHHvXFcWfKo+9diBsvLHQJnu8ET4Ud1xie2qTVrJJ5NBASsodyQMD11rBSdvKnq+&#10;WxHwQXjqJXpxmg94Tx9tgOiHfsXZGvyv184jniROVs4a6s2Ch58b4RVn5qsl8Z/np1FImDan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Juo+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BCDB6B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2E714B" w14:textId="77777777" w:rsidR="00DB373A" w:rsidRDefault="00DB373A" w:rsidP="00EE1584">
    <w:pPr>
      <w:pStyle w:val="Brdtext"/>
    </w:pPr>
    <w:r>
      <w:rPr>
        <w:noProof/>
        <w:lang w:eastAsia="sv-SE"/>
      </w:rPr>
      <mc:AlternateContent>
        <mc:Choice Requires="wps">
          <w:drawing>
            <wp:anchor distT="0" distB="0" distL="0" distR="0" simplePos="0" relativeHeight="251428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819BA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42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Ut/7kQ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4mlGhWo0lPog1ugwryyE9j/RSwRwtgaD+bFn0ezj0OY9mtdHX8oyACO5je7dlFMMJxeHaen05g&#10;4TDl4/xinNjPDs7W+fBFmJrERUEdmpc4ZdtbH3ARQAdIzOWNqsqbSqm0iYIRV8qRLUOrVUhXhMcf&#10;KKVJU9Dz07NRCqxNdO8iKx3DiCSZPl0svCswrcJOiYhR+puQoCzV+UpuxrnQ+/wJHVESqd7i2OMP&#10;t3qLc1cHPFJmo8Peua60can69MYOlJU/BspkhwfhR3XHZWiXbdIKGjkoYGnKHYThTPe0vOU3Fdp3&#10;y3x4YA5vCR3HfAj3+EhlQL/pV5Ssjfv12nnEQ+KwUtLgbRbU/9wwJyhRXzXEf5FPopBC2kzOPkJJ&#10;xB1blscWvamvDDSRYxJZnpYRH9SwlM7Uzxgji5gVJqY5chc0DMur0E0MjCEuFosEwvO1LNzqR8tj&#10;6MhzFOdT+8yc7RUcIP07M7xiNn0h5A4bPb1dbALEmFQeme5Y7TuAp5/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HUt/7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5819BA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6A3030" w14:textId="77777777" w:rsidR="00DB373A" w:rsidRDefault="00DB373A" w:rsidP="009C2B67">
    <w:pPr>
      <w:pStyle w:val="Brdtext"/>
    </w:pPr>
    <w:r>
      <w:rPr>
        <w:noProof/>
        <w:lang w:eastAsia="sv-SE"/>
      </w:rPr>
      <mc:AlternateContent>
        <mc:Choice Requires="wps">
          <w:drawing>
            <wp:anchor distT="0" distB="0" distL="0" distR="0" simplePos="0" relativeHeight="251856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735F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856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2oLEkQIAAJQFAAAOAAAAZHJzL2Uyb0RvYy54bWysVFFP2zAQfp+0/2D5faRpC4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GSEVmlWo0mPog1ujQqmkZ/G+hlgDxbA0H4xLfo8nHscxrJb6er4R0EEdjC93bGLYITj8Pgkn0xh&#10;4TDl4/xsnNjP9s7W+fBVmJrERUEdmpc4ZZsbH3ARQAdIzOWNqsrrSqm0iYIRl8qRDUOrVUhXhMcf&#10;KKVJU9CTyfEoBdYmuneRlY5hRJJMny4W3hWYVmGrRMQo/V1IUJbqfCM341zoXf6EjiiJVO9x7PH7&#10;W73HuasDHimz0WHnXFfauFR9emN7ysqfA2Wyw4Pwg7rjMrTLNmkln5wOCliacgthONM9LW/5dYX2&#10;3TAf7pnDW0LHMR/CHT5SGdBv+hUlK+N+v3Ue8ZA4rJQ0eJsF9b/WzAlK1DcN8Z/l0yikkDbT41Mo&#10;ibhDy/LQotf1pYEmckwiy9My4oMaltKZ+gljZBGzwsQ0R+6ChmF5GbqJgTHExWKRQHi+loUb/WB5&#10;DB15juJ8bJ+Ys72CA6R/a4ZXzGavhNxho6e3i3WAGJPKI9Mdq30H8PST+PsxFWfL4T6h9sN0/gI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NqCx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6E735F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4D9852" w14:textId="77777777" w:rsidR="00DB373A" w:rsidRDefault="00DB373A" w:rsidP="00EE1584">
    <w:pPr>
      <w:pStyle w:val="Brdtext"/>
    </w:pPr>
    <w:r>
      <w:rPr>
        <w:noProof/>
        <w:lang w:eastAsia="sv-SE"/>
      </w:rPr>
      <mc:AlternateContent>
        <mc:Choice Requires="wps">
          <w:drawing>
            <wp:anchor distT="0" distB="0" distL="0" distR="0" simplePos="0" relativeHeight="251429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196CE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429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LmDkgIAAJQFAAAOAAAAZHJzL2Uyb0RvYy54bWysVFFP2zAQfp+0/2D5faRpg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0ZQzK2p6pEfVol9TBXnkp3FhRrAHR0Bsv0BL7zycBzqMZbfa1/FPBTGyE9PbHbsUjEk6PDnNJ8dk&#10;kWTKx/l0nNjP9s7OB/yqoGZxUXBPj5c4FZubgHQRgg6QmCuAqcrrypi0iYJRl8azjaCnNpiuSB5/&#10;oIxlTcFPJyejFNhCdO8iGxvDqCSZPl0svCswrXBrVMQY+11poizV+UZuIaWyu/wJHVGaUr3Hscfv&#10;b/Ue564O8kiZweLOua4s+FR96rE9ZeXPgTLd4Ynwg7rjEttlm7SST84GBSyh3JIwPHStFZy8ruj5&#10;bkTAe+Gpl+jFaT7gHX20AaIf+hVnK/C/3zqPeJI4WTlrqDcLHn6thVecmW+WxD/Nj6OQMG2OTz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Czi5g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0196CE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EDFBFA" w14:textId="77777777" w:rsidR="00DB373A" w:rsidRDefault="00DB373A" w:rsidP="00EE1584">
    <w:pPr>
      <w:pStyle w:val="Brdtext"/>
    </w:pPr>
    <w:r>
      <w:rPr>
        <w:noProof/>
        <w:lang w:eastAsia="sv-SE"/>
      </w:rPr>
      <mc:AlternateContent>
        <mc:Choice Requires="wps">
          <w:drawing>
            <wp:anchor distT="0" distB="0" distL="0" distR="0" simplePos="0" relativeHeight="251430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9F1B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430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mLNYkg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GZ1xZkVNj/SoWvRrqiCP/DQuzAj24AiI7Rdo6Z2H80CHsexW+zr+qSBGdmJ6u2OXgjFJhyen+eSY&#10;LJJM+TifjhP72d7Z+YBfFdQsLgru6fESp2JzE5AuQtABEnMFMFV5XRmTNlEw6tJ4thH01AbTFcnj&#10;D5SxrCn46eRklAJbiO5dZGNjGJUk06eLhXcFphVujYoYY78rTZSlOt/ILaRUdpc/oSNKU6r3OPb4&#10;/a3e49zVQR4pM1jcOdeVBZ+qTz22p6z8OVCmOzwRflB3XGK7bJNW8sl0UMASyi0Jw0PXWsHJ64qe&#10;70YEvBeeeolenOYD3tFHGyD6oV9xtgL/+63ziCeJk5Wzhnqz4OHXWnjFmflmSfzT/DgKCdPm+OSM&#10;lMT8oWV5aLHr+hJIEzlNIifTMuLRDEvtoX6iMbKIWckkrKTcBcdheYndxKAxJNVikUDUvk7gjX1w&#10;MoaOPEdxPrZPwrtewUjSv4Whi8XslZA7bPQMbrFGEmNSeWS6Y7V/AWr9JP5+TMXZcrhPqP0wnb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pizW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6D9F1B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9DC0F3" w14:textId="77777777" w:rsidR="00DB373A" w:rsidRDefault="00DB373A" w:rsidP="009C2B67">
    <w:pPr>
      <w:pStyle w:val="Brdtext"/>
    </w:pPr>
    <w:r>
      <w:rPr>
        <w:noProof/>
        <w:lang w:eastAsia="sv-SE"/>
      </w:rPr>
      <mc:AlternateContent>
        <mc:Choice Requires="wps">
          <w:drawing>
            <wp:anchor distT="0" distB="0" distL="0" distR="0" simplePos="0" relativeHeight="251857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D4093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857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QJPikA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nlOiWY0hPYk2uA06mER+GuungD1aAEP72bSY83DucRjbbqWr4x8NEdjB9G7PLoIRjsOz8/x0AguH&#10;KR/nF+PEfnZwts6HL8LUJC4K6jC8xCnb3vqAQgAdIDGXN6oqbyql0iYKRlwpR7YMo1YhlQiPP1BK&#10;k6ag56dnoxRYm+jeRVY6hhFJMn262HjXYFqFnRIRo/Q3IUFZ6vOV3Ixzoff5EzqiJFK9xbHHH6p6&#10;i3PXBzxSZqPD3rmutHGp+3THDpSVPwbKZIcH4Ud9x2Vol23SSj4ZDwpYmnIHYTjTXS1v+U2F8d0y&#10;Hx6Yw13CxPE+hHt8pDKg3/QrStbG/XrtPOIhcVgpaXA3C+p/bpgTlKivGuK/yCdRSCFtJmcfoSTi&#10;ji3LY4ve1FcGmoC8UV1aRnxQw1I6Uz/jGVnErDAxzZG7oGFYXoXuxcAzxMVikUC4vpaFW/1oeQwd&#10;eY7ifGqfmbO9ggOkf2eGW8ymL4TcYaOnt4tNgBiTyiPTHav9BHD1k/j7Zyq+Lcf7hDo8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QJPi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BD4093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20C46E" w14:textId="77777777" w:rsidR="00DB373A" w:rsidRDefault="00DB373A" w:rsidP="00EE1584">
    <w:pPr>
      <w:pStyle w:val="Brdtext"/>
    </w:pPr>
    <w:r>
      <w:rPr>
        <w:noProof/>
        <w:lang w:eastAsia="sv-SE"/>
      </w:rPr>
      <mc:AlternateContent>
        <mc:Choice Requires="wps">
          <w:drawing>
            <wp:anchor distT="0" distB="0" distL="0" distR="0" simplePos="0" relativeHeight="251431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4F705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431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VhskQ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8jFnVtT0SI+qRb+hCvLIT+PCjGBLR0BsP0NL7zycBzqMZbfa1/FPBTGyE9O7PbsUjEk6PD3LJ1Oy&#10;SDLl4/x8nNjPDs7OB/yioGZxUXBPj5c4FdvbgHQRgg6QmCuAqcqbypi0iYJRV8azraCnNpiuSB5/&#10;oIxlTcHPJqejFNhCdO8iGxvDqCSZPl0svCswrXBnVMQY+01poizV+UpuIaWy+/wJHVGaUr3Fsccf&#10;bvUW564O8kiZweLeua4s+FR96rEDZeWPgTLd4Ynwo7rjEttVm7SSTyeDAlZQ7kgYHrrWCk7eVPR8&#10;tyLgg/DUS/TiNB/wnj7aANEP/YqzNfhfr51HPEmcrJw11JsFDz83wivOzFdL4j/Pp1FImDbT04+k&#10;JOaPLatji93UV0CayGkSOZmWEY9mWGoP9RONkUXMSiZhJeUuOA7LK+wmBo0hqRaLBKL2dQJv7dLJ&#10;GDryHMX52D4J73oFI0n/DoYuFr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DVVh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04F705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F6246B" w14:textId="77777777" w:rsidR="00DB373A" w:rsidRDefault="00DB373A" w:rsidP="00EE1584">
    <w:pPr>
      <w:pStyle w:val="Brdtext"/>
    </w:pPr>
    <w:r>
      <w:rPr>
        <w:noProof/>
        <w:lang w:eastAsia="sv-SE"/>
      </w:rPr>
      <mc:AlternateContent>
        <mc:Choice Requires="wps">
          <w:drawing>
            <wp:anchor distT="0" distB="0" distL="0" distR="0" simplePos="0" relativeHeight="251432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0957B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432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nC9s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ubgR7Maj/Qk2uA2qCCP/DTWTwF7tACG9rNp8c7DucdhLLuVro5/FERgR6Tdnl0EIxyHZ+f56QQW&#10;DlM+zi/Gif3s4GydD1+EqUlcFNTh8RKnbHvrAy4C6ACJubxRVXlTKZU2UTDiSjmyZXhqFdIV4fEH&#10;SmnSFPT89GyUAmsT3bvISscwIkmmTxcL7wpMq7BTImKU/iYkKEt1vpKbcS70Pn9CR5REqrc49vjD&#10;rd7i3NUBj5TZ6LB3rittXKo+9diBsvLHQJns8CD8qO64DO2yTVrJJ5NBAUtT7iAMZ7rW8pbfVHi+&#10;W+bDA3PoJbw45kO4x0cqA/pNv6Jkbdyv184jHhKHlZIGvVlQ/3PDnKBEfdUQ/wXyI2xIm8nZRyiJ&#10;uGPL8tiiN/WVgSZyTCLL0zLigxqW0pn6GWNkEbPCxDRH7oKGYXkVuomBMcTFYpFAaF/Lwq1+tDyG&#10;jjxHcT61z8zZXsEB0r8zQxez6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ycL2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0957B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71CAF7" w14:textId="77777777" w:rsidR="00DB373A" w:rsidRDefault="00DB373A" w:rsidP="009C2B67">
    <w:pPr>
      <w:pStyle w:val="Brdtext"/>
    </w:pPr>
    <w:r>
      <w:rPr>
        <w:noProof/>
        <w:lang w:eastAsia="sv-SE"/>
      </w:rPr>
      <mc:AlternateContent>
        <mc:Choice Requires="wps">
          <w:drawing>
            <wp:anchor distT="0" distB="0" distL="0" distR="0" simplePos="0" relativeHeight="251858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CEC1A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858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iiU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YQzK2p6pEfVol9TBZPIT+PClGALR0Bsv0BL7zycBzqMZbfa1/FPBTGyE9PbHbsUjEk6PDnNjydk&#10;kWTKx/n5OLGf7Z2dD/hVQc3iouCeHi9xKja3AekiBB0gMVcAU5U3lTFpEwWjroxnG0FPbTBdkTz+&#10;QBnLmoKfHp+MUmAL0b2LbGwMo5Jk+nSx8K7AtMKtURFj7HelibJU5xu5hZTK7vIndERpSvUexx6/&#10;v9V7nLs6yCNlBos757qy4FP1qcf2lJU/B8p0hyfCD+qOS2yXbdJKPjkbFLCEckvC8NC1VnDypqLn&#10;uxUBH4SnXqIXp/mA9/TRBoh+6FecrcD/fus84kniZOWsod4sePi1Fl5xZr5ZEv95PolCwrSZnJyR&#10;kpg/tCwPLXZdXwFpIqdJ5GRaRjyaYak91E80RuYxK5mElZS74Dgsr7CbGDSGpJrPE4ja1wm8tQsn&#10;Y+jIcxTnY/skvOsVjCT9Oxi6WExfCbnDRs/g5mskMSaVR6Y7VvsXoNZP4u/HVJwth/uE2g/T2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JiKJS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9CEC1A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0417C8" w14:textId="77777777" w:rsidR="00DB373A" w:rsidRDefault="00DB373A" w:rsidP="00EE1584">
    <w:pPr>
      <w:pStyle w:val="Brdtext"/>
    </w:pPr>
    <w:r>
      <w:rPr>
        <w:noProof/>
        <w:lang w:eastAsia="sv-SE"/>
      </w:rPr>
      <mc:AlternateContent>
        <mc:Choice Requires="wps">
          <w:drawing>
            <wp:anchor distT="0" distB="0" distL="0" distR="0" simplePos="0" relativeHeight="251433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D292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433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gBPT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H&#10;+ZQzK2p6pEfVol9TBXnkp3FhRrAHR0Bsv0BL7zycBzqMZbfa1/FPBTGyE9PbHbsUjEk6nJ7kxxOy&#10;SDLl4/xsnNjP9s7OB/yqoGZxUXBPj5c4FZubgHQRgg6QmCuAqcrrypi0iYJRl8azjaCnNpiuSB5/&#10;oIxlTcFPjqejFNhCdO8iGxvDqCSZPl0svCswrXBrVMQY+11poizV+UZuIaWyu/wJHVGaUr3Hscfv&#10;b/Ue564O8kiZweLOua4s+FR96rE9ZeXPgTLd4Ynwg7rjEttlm7SST04HBSyh3JIwPHStFZy8ruj5&#10;bkTAe+Gpl+jFaT7gHX20AaIf+hVnK/C/3zqPeJI4WTlrqDcLHn6thVecmW+WxH+WT6KQMG0m08+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lgBPT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85D292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C399FD" w14:textId="77777777" w:rsidR="00DB373A" w:rsidRDefault="00DB373A" w:rsidP="00EE1584">
    <w:pPr>
      <w:pStyle w:val="Brdtext"/>
    </w:pPr>
    <w:r>
      <w:rPr>
        <w:noProof/>
        <w:lang w:eastAsia="sv-SE"/>
      </w:rPr>
      <mc:AlternateContent>
        <mc:Choice Requires="wps">
          <w:drawing>
            <wp:anchor distT="0" distB="0" distL="0" distR="0" simplePos="0" relativeHeight="251434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8204E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434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VkPP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5BPOrKjpkR5Vi35DFeSRn8aFOcEeHAGx/QwtvfNwHugwlt1qX8c/FcTITkzv9uxSMCbp8PQsn0zJ&#10;IsmUj/PZOLGfHZydD/hFQc3iouCeHi9xKrY3AekiBB0gMVcAU5XXlTFpEwWjLo1nW0FPbTBdkTz+&#10;QBnLmoKfTU5HKbCF6N5FNjaGUUkyfbpYeFdgWuHOqIgx9pvSRFmq85XcQkpl9/kTOqI0pXqLY48/&#10;3Ootzl0d5JEyg8W9c11Z8Kn61GMHysofA2W6wxPhR3XHJbarNmkln84GBayg3JEwPHStFZy8ruj5&#10;bkTAe+Gpl+jFaT7gHX20AaIf+hVna/C/XjuPeJI4WTlrqDcLHn5uhFecma+WxD/Lp1FImDbT0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6VZDz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A8204E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B18BA3" w14:textId="77777777" w:rsidR="00DB373A" w:rsidRDefault="00DB373A" w:rsidP="009C2B67">
    <w:pPr>
      <w:pStyle w:val="Brdtext"/>
    </w:pPr>
    <w:r>
      <w:rPr>
        <w:noProof/>
        <w:lang w:eastAsia="sv-SE"/>
      </w:rPr>
      <mc:AlternateContent>
        <mc:Choice Requires="wps">
          <w:drawing>
            <wp:anchor distT="0" distB="0" distL="0" distR="0" simplePos="0" relativeHeight="251859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3DB31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859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B+Pr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81POrKjpkR5Vi35NFUwiP40LM4I9OAJi+wVaeufhPNBhLLvVvo5/KoiRnZje7tilYEzS4fQkP56Q&#10;RZIpH+dn48R+tnd2PuBXBTWLi4J7erzEqdjcBKSLEHSAxFwBTFVeV8akTRSMujSebQQ9tcF0RfL4&#10;A2Usawp+cjwdpcAWonsX2dgYRiXJ9Oli4V2BaYVboyLG2O9KE2WpzjdyCymV3eVP6IjSlOo9jj1+&#10;f6v3OHd1kEfKDBZ3znVlwafqU4/tKSt/DpTpDk+EH9Qdl9gu26SVfDoeFLCEckvC8NC1VnDyuqLn&#10;uxEB74WnXqIXp/mAd/TRBoh+6FecrcD/fus84kniZOWsod4sePi1Fl5xZr5ZEv9ZPolCwrSZTE9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OUH4+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83DB31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2032B8" w14:textId="77777777" w:rsidR="00DB373A" w:rsidRDefault="00DB373A" w:rsidP="00EE1584">
    <w:pPr>
      <w:pStyle w:val="Brdtext"/>
    </w:pPr>
    <w:r>
      <w:rPr>
        <w:noProof/>
        <w:lang w:eastAsia="sv-SE"/>
      </w:rPr>
      <mc:AlternateContent>
        <mc:Choice Requires="wps">
          <w:drawing>
            <wp:anchor distT="0" distB="0" distL="0" distR="0" simplePos="0" relativeHeight="251435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EAF9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435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3GcskQIAAJQFAAAOAAAAZHJzL2Uyb0RvYy54bWysVFFv2yAQfp+0/4B4Xx0nT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EmOVmlWo0mPog1ugwryyE9j/QywpQUwtJ9Niz4P5x6HsexWujr+URCBHUzv9uwiGOE4nJ7lk1NY&#10;OEz5OD8fJ/azg7N1PnwRpiZxUVCH5iVO2fbWB1wE0AESc3mjqvKmUiptomDElXJky9BqFdIV4fEH&#10;SmnSFPRsMh2lwNpE9y6y0jGMSJLp08XCuwLTKuyUiBilvwkJylKdr+RmnAu9z5/QESWR6i2OPf5w&#10;q7c4d3XAI2U2Ouyd60obl6pPb+xAWfljoEx2eBB+VHdchnbVJq3k08mggJUpdxCGM93T8pbfVGjf&#10;LfPhgTm8JXQc8yHc4yOVAf2mX1GyNu7Xa+cRD4nDSkmDt1lQ/3PDnKBEfdUQ/3l+GoUU0uZ0+hFK&#10;Iu7Ysjq26E19ZaCJHJPI8rSM+KCGpXSmfsIYWcSsMDHNkbugYVhehW5iYAxxsVgkEJ6vZeFWLy2P&#10;oSPPUZyP7RNztldwgPTvzPCK2eyFkDts9PR2sQkQY1J5ZLpjte8Ann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I3Gc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C6EAF9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87AFB7" w14:textId="77777777" w:rsidR="00DB373A" w:rsidRDefault="00DB373A" w:rsidP="00EE1584">
    <w:pPr>
      <w:pStyle w:val="Brdtext"/>
    </w:pPr>
    <w:r>
      <w:rPr>
        <w:noProof/>
        <w:lang w:eastAsia="sv-SE"/>
      </w:rPr>
      <mc:AlternateContent>
        <mc:Choice Requires="wps">
          <w:drawing>
            <wp:anchor distT="0" distB="0" distL="0" distR="0" simplePos="0" relativeHeight="251436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EADE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436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219l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5jPOrKjpkR5Vi35DFeSRn8aFOcEeHAGx/QwtvfNwHugwlt1qX8c/FcTITkzv9uxSMCbpcDrLTydk&#10;kWTKx/nZOLGfHZydD/hFQc3iouCeHi9xKrY3AekiBB0gMVcAU5XXlTFpEwWjLo1nW0FPbTBdkTz+&#10;QBnLmoLPTqejFNhCdO8iGxvDqCSZPl0svCswrXBnVMQY+01poizV+UpuIaWy+/wJHVGaUr3Fsccf&#10;bvUW564O8kiZweLeua4s+FR96rEDZeWPgTLd4Ynwo7rjEttVm7SSTyeDAlZQ7kgYHrrWCk5eV/R8&#10;NyLgvfDUS/TiNB/wjj7aANEP/YqzNfhfr51HPEmcrJw11JsFDz83wivOzFdL4j/LJ1FImDaT6UdS&#10;EvPHltWxxW7qSyBN5DSJnEzLiEczLLWH+onGyDJmJZOwknIXHIflJXYTg8aQVMtlAlH7OoE39sHJ&#10;GDryHMX52D4J73oFI0n/FoYuFvMXQu6w0TO45QZJjEnlkemO1f4FqPWT+PsxFWfL8T6hDsN08R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A219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4AEADE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BF72FC" w14:textId="77777777" w:rsidR="00DB373A" w:rsidRDefault="00DB373A" w:rsidP="009C2B67">
    <w:pPr>
      <w:pStyle w:val="Brdtext"/>
    </w:pPr>
    <w:r>
      <w:rPr>
        <w:noProof/>
        <w:lang w:eastAsia="sv-SE"/>
      </w:rPr>
      <mc:AlternateContent>
        <mc:Choice Requires="wps">
          <w:drawing>
            <wp:anchor distT="0" distB="0" distL="0" distR="0" simplePos="0" relativeHeight="251860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EC87E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860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Rt6FkAIAAJQFAAAOAAAAZHJzL2Uyb0RvYy54bWysVMFu2zAMvQ/YPwi6r47TpF2DOkXWosOA&#10;oi3WDj0rstQYk0VNYmJnX19KtpOs66XDLjYlPpIi+cjzi7Y2bKN8qMAWPD8acaashLKyzwX/8Xj9&#10;6TNnAYUthQGrCr5VgV/MP344b9xMjWEFplSekRMbZo0r+ArRzbIsyJWqRTgCpywpNfhaIB39c1Z6&#10;0ZD32mTj0egka8CXzoNUIdDtVafk8+RfayXxTuugkJmC09swfX36LuM3m5+L2bMXblXJ/hniH15R&#10;i8pS0J2rK4GCrX31l6u6kh4CaDySUGegdSVVyoGyyUevsnlYCadSLlSc4HZlCv/Prbzd3HtWlQU/&#10;HlN9rKipSY+qRb+mDCaxPo0LM4I9OAJi+wVa6vNwH+gypt1qX8c/JcRIT562u+qSMybpcnqSH09I&#10;I0mVj/Mzikfes72x8wG/KqhZFAruqXmppmJzE7CDDpAYK4CpyuvKmHSIhFGXxrONoFYbTE8k53+g&#10;jGVNwU+Op6Pk2EI07zwbG92oRJk+XEy8SzBJuDUqYoz9rjSVLOX5RmwhpbK7+AkdUZpCvcewx+9f&#10;9R7jLg+ySJHB4s64riz4lH2asX3Jyp9DyXSHp94c5B1FbJdt4ko+PR0YsIRyS8Tw0I1WcPK6ovbd&#10;iID3wtMsUcdpP+AdfbQBKj/0Emcr8L/fuo94ojhpOWtoNgsefq2FV5yZb5bIf5ZPIpEwHSbT08hc&#10;f6hZHmrsur4E4kROm8jJJEY8mkHUHuonWiOLGJVUwkqKXXAcxEvsNgatIakWiwSi8XUCb+yDk9F1&#10;rHMk52P7JLzrGYxE/VsYpljMXhG5w0bL4BZrJDImlsdKd1XtO0Cjn+akX1NxtxyeE2q/TO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Rt6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BEC87E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DB43BB" w14:textId="77777777" w:rsidR="00DB373A" w:rsidRDefault="00DB373A" w:rsidP="00EE1584">
    <w:pPr>
      <w:pStyle w:val="Brdtext"/>
    </w:pPr>
    <w:r>
      <w:rPr>
        <w:noProof/>
        <w:lang w:eastAsia="sv-SE"/>
      </w:rPr>
      <mc:AlternateContent>
        <mc:Choice Requires="wps">
          <w:drawing>
            <wp:anchor distT="0" distB="0" distL="0" distR="0" simplePos="0" relativeHeight="251437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CD9BA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437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pOXCkAIAAJQ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H&#10;45wSzWoM6VG0wa3RQR75aayfArawAIb2i2kx5+Hc4zC23UpXxz8aIrCD6e2OXQQjHIeT0/z4BBYO&#10;Uz7Oz8eJ/WzvbJ0PX4WpSVwU1GF4iVO2ufUBhQA6QGIub1RV3lRKpU0UjLhSjmwYRq1CKhEef6CU&#10;Jk1BT48noxRYm+jeRVY6hhFJMn262HjXYFqFrRIRo/R3IUFZ6vON3IxzoXf5EzqiJFK9x7HH76t6&#10;j3PXBzxSZqPDzrmutHGp+3TH9pSVPwfKZIcH4Qd9x2Vol23SSj45GxSwNOUWwnCmu1re8psK47tl&#10;Pjwwh7uEieN9CPf4SGVAv+lXlKyM+/3WecRD4rBS0uBuFtT/WjMnKFHfNMR/np9EIYW0OZl8hpKI&#10;O7QsDy16XV8ZaALyRnVpGfFBDUvpTP2EZ2Qes8LENEfugoZheRW6FwPPEBfzeQLh+loWbvXC8hg6&#10;8hzF+dg+MWd7BQdI/84Mt5hNXwm5w0ZPb+frADEmlUemO1b7CeDqJ/H3z1R8Ww73CbV/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Gk5c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DCD9BA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0BD81D" w14:textId="77777777" w:rsidR="00DB373A" w:rsidRDefault="00DB373A" w:rsidP="00EE1584">
    <w:pPr>
      <w:pStyle w:val="Brdtext"/>
    </w:pPr>
    <w:r>
      <w:rPr>
        <w:noProof/>
        <w:lang w:eastAsia="sv-SE"/>
      </w:rPr>
      <mc:AlternateContent>
        <mc:Choice Requires="wps">
          <w:drawing>
            <wp:anchor distT="0" distB="0" distL="0" distR="0" simplePos="0" relativeHeight="251438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D5DD2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438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33yPkgIAAJQ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f&#10;5lPOrKjpkR5Vi35DFeSRn8aFGcGWjoDYfoaW3nk4D3QYy261r+OfCmJkJ6Z3e3YpGJN0ODnPT8/I&#10;IsmUj/PpOLGfHZydD/hFQc3iouCeHi9xKra3AekiBB0gMVcAU5U3lTFpEwWjroxnW0FPbTBdkTz+&#10;QBnLmoKfn05GKbCF6N5FNjaGUUkyfbpYeFdgWuHOqIgx9pvSRFmq85XcQkpl9/kTOqI0pXqLY48/&#10;3Ootzl0d5JEyg8W9c11Z8Kn61GMHysofA2W6wxPhR3XHJbarNmkln0wHBayg3JEwPHStFZy8qej5&#10;bkXAB+Gpl+jFaT7gPX20AaIf+hVna/C/XjuPeJI4WTlrqDcLHn5uhFecma+WxD/Nz6KQMG3OJh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4t98j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ED5DD2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BFB236" w14:textId="77777777" w:rsidR="00DB373A" w:rsidRDefault="00DB373A" w:rsidP="009C2B67">
    <w:pPr>
      <w:pStyle w:val="Brdtext"/>
    </w:pPr>
    <w:r>
      <w:rPr>
        <w:noProof/>
        <w:lang w:eastAsia="sv-SE"/>
      </w:rPr>
      <mc:AlternateContent>
        <mc:Choice Requires="wps">
          <w:drawing>
            <wp:anchor distT="0" distB="0" distL="0" distR="0" simplePos="0" relativeHeight="251861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594D1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861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7qh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xhPOrKjpkR5Vi35DFUwjP40Lc4I9OAJi+xlaeufhPNBhLLvVvo5/KoiRnZje7dmlYEzS4eksn0zJ&#10;IsmUj/OzcWI/Ozg7H/CLgprFRcE9PV7iVGxvAtJFCDpAYq4ApiqvK2PSJgpGXRrPtoKe2mC6Inn8&#10;gTKWNQWfTU5HKbCF6N5FNjaGUUkyfbpYeFdgWuHOqIgx9pvSRFmq85XcQkpl9/kTOqI0pXqLY48/&#10;3Ootzl0d5JEyg8W9c11Z8Kn61GMHysofA2W6wxPhR3XHJbarNmkln40HBayg3JEwPHStFZy8ruj5&#10;bkTAe+Gpl+jFaT7gHX20AaIf+hVna/C/XjuPeJI4WTlrqDcLHn5uhFecma+WxH+WT6OQMG2mpx9J&#10;ScwfW1bHFrupL4E0kdMkcjItIx7NsNQe6icaI8uYlUzCSspdcByWl9hNDBpDUi2XCUTt6wTe2Acn&#10;Y+jIcxTnY/skvOsVjCT9Wxi6WMxfCLnDRs/glhskMSaVR6Y7VvsXoNZP4u/HVJwtx/uEOgzTx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5juq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0594D1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788C4A" w14:textId="77777777" w:rsidR="00DB373A" w:rsidRDefault="00DB373A" w:rsidP="00EE1584">
    <w:pPr>
      <w:pStyle w:val="Brdtext"/>
    </w:pPr>
    <w:r>
      <w:rPr>
        <w:noProof/>
        <w:lang w:eastAsia="sv-SE"/>
      </w:rPr>
      <mc:AlternateContent>
        <mc:Choice Requires="wps">
          <w:drawing>
            <wp:anchor distT="0" distB="0" distL="0" distR="0" simplePos="0" relativeHeight="251439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A83E8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439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zmSh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xlPOrKjpkR5Vi35DFeSRn8aFOcEeHAGx/QwtvfNwHugwlt1qX8c/FcTITkzv9uxSMCbp8HSWT6Zk&#10;kWTKx/nZOLGfHZydD/hFQc3iouCeHi9xKrY3AekiBB0gMVcAU5XXlTFpEwWjLo1nW0FPbTBdkTz+&#10;QBnLmoLPJqejFNhCdO8iGxvDqCSZPl0svCswrXBnVMQY+01poizV+UpuIaWy+/wJHVGaUr3Fsccf&#10;bvUW564O8kiZweLeua4s+FR96rEDZeWPgTLd4Ynwo7rjEttVm7SSzyaDAlZQ7kgYHrrWCk5eV/R8&#10;NyLgvfDUS/TiNB/wjj7aANEP/YqzNfhfr51HPEmcrJw11JsFDz83wivOzFdL4j/Lp1FImDbT0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s5ko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0A83E8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E82524" w14:textId="77777777" w:rsidR="00DB373A" w:rsidRDefault="00DB373A" w:rsidP="00EE1584">
    <w:pPr>
      <w:pStyle w:val="Brdtext"/>
    </w:pPr>
    <w:r>
      <w:rPr>
        <w:noProof/>
        <w:lang w:eastAsia="sv-SE"/>
      </w:rPr>
      <mc:AlternateContent>
        <mc:Choice Requires="wps">
          <w:drawing>
            <wp:anchor distT="0" distB="0" distL="0" distR="0" simplePos="0" relativeHeight="251440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E795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440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vwYvkg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x2POrKjpkR5Vi35DFeSRn8aFGcGWjoDYfoaW3nk4D3QYy261r+OfCmJkJ6Z3e3YpGJN0eDbNTydk&#10;kWTKx/n5OLGfHZydD/hFQc3iouCeHi9xKra3AekiBB0gMVcAU5U3lTFpEwWjroxnW0FPbTBdkTz+&#10;QBnLmoJPT89GKbCF6N5FNjaGUUkyfbpYeFdgWuHOqIgx9pvSRFmq85XcQkpl9/kTOqI0pXqLY48/&#10;3Ootzl0d5JEyg8W9c11Z8Kn61GMHysofA2W6wxPhR3XHJbarNmkln04GBayg3JEwPHStFZy8qej5&#10;bkXAB+Gpl+jFaT7gPX20AaIf+hVna/C/XjuPeJI4WTlrqDcLHn5uhFecma+WxH+eT6KQMG0m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78GL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08E795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581053" w14:textId="77777777" w:rsidR="00DB373A" w:rsidRDefault="00DB373A" w:rsidP="009C2B67">
    <w:pPr>
      <w:pStyle w:val="Brdtext"/>
    </w:pPr>
    <w:r>
      <w:rPr>
        <w:noProof/>
        <w:lang w:eastAsia="sv-SE"/>
      </w:rPr>
      <mc:AlternateContent>
        <mc:Choice Requires="wps">
          <w:drawing>
            <wp:anchor distT="0" distB="0" distL="0" distR="0" simplePos="0" relativeHeight="251862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CCDF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862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QQHX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4ylnVtT0SI+qRb+mCiaRn8aFGcEeHAGx/QItvfNwHugwlt1qX8c/FcTITkxvd+xSMCbp8GSaH0/I&#10;IsmUj/OzcWI/2zs7H/CrgprFRcE9PV7iVGxuAtJFCDpAYq4ApiqvK2PSJgpGXRrPNoKe2mC6Inn8&#10;gTKWNQWfHp+MUmAL0b2LbGwMo5Jk+nSx8K7AtMKtURFj7HelibJU5xu5hZTK7vIndERpSvUexx6/&#10;v9V7nLs6yCNlBos757qy4FP1qcf2lJU/B8p0hyfCD+qOS2yXbdJKPj0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VBAd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6CCCDF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EA2DBD" w14:textId="77777777" w:rsidR="00DB373A" w:rsidRDefault="00DB373A" w:rsidP="00EE1584">
    <w:pPr>
      <w:pStyle w:val="Brdtext"/>
    </w:pPr>
    <w:r>
      <w:rPr>
        <w:noProof/>
        <w:lang w:eastAsia="sv-SE"/>
      </w:rPr>
      <mc:AlternateContent>
        <mc:Choice Requires="wps">
          <w:drawing>
            <wp:anchor distT="0" distB="0" distL="0" distR="0" simplePos="0" relativeHeight="251441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6BB93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441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ozqQkgIAAJQFAAAOAAAAZHJzL2Uyb0RvYy54bWysVFFP2zAQfp+0/2D5faQpUKAiRR2IaRIC&#10;tDLx7Do2jeb4PPvapPv1OztJ2zFemPaS2L7v7nyfv7vLq7Y2bKN8qMAWPD8acaashLKyLwX//nT7&#10;6ZyzgMKWwoBVBd+qwK9mHz9cNm6qxrACUyrPKIgN08YVfIXoplkW5ErVIhyBU5aMGnwtkLb+JSu9&#10;aCh6bbLxaDTJGvCl8yBVCHR60xn5LMXXWkl80DooZKbgdDdMX5++y/jNZpdi+uKFW1Wyv4b4h1vU&#10;orKUdBfqRqBga1/9FaqupIcAGo8k1BloXUmVaqBq8tGrahYr4VSqhcgJbkdT+H9h5f3m0bOqLPjx&#10;+IwzK2p6pCfVol9TBXnkp3FhSrCFIyC2n6Gldx7OAx3Gslvt6/inghjZientjl0KxiQdnk7y4xOy&#10;SDLl4/xinNjP9s7OB/yioGZxUXBPj5c4FZu7gHQRgg6QmCuAqcrbypi0iYJR18azjaCnNpiuSB5/&#10;oIxlTcEnx6ejFNhCdO8iGxvDqCSZPl0svCswrXBrVMQY+01poizV+UZuIaWyu/wJHVGaUr3Hscfv&#10;b/Ue564O8kiZweLOua4s+FR96rE9ZeWPgTLd4Ynwg7rjEttlm7SST84HBSyh3JIwPHStFZy8rej5&#10;7kTAR+Gpl+jFaT7gA320AaIf+hVnK/C/3jqPeJI4WTlrqDcLHn6uhVecma+WxH+Rn0QhYdqcnJ6R&#10;kpg/tCwPLXZdXwNpIqdJ5GRaRjyaYak91M80RuYxK5mElZS74Dgsr7GbGDSGpJrPE4ja1wm8swsn&#10;Y+jIcxTnU/ssvOsVjCT9exi6WExfCbnDRs/g5mskMSaVR6Y7VvsXoNZP4u/HVJwth/uE2g/T2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8qM6k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16BB93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3FA3B4" w14:textId="77777777" w:rsidR="00DB373A" w:rsidRDefault="00DB373A" w:rsidP="00EE1584">
    <w:pPr>
      <w:pStyle w:val="Brdtext"/>
    </w:pPr>
    <w:r>
      <w:rPr>
        <w:noProof/>
        <w:lang w:eastAsia="sv-SE"/>
      </w:rPr>
      <mc:AlternateContent>
        <mc:Choice Requires="wps">
          <w:drawing>
            <wp:anchor distT="0" distB="0" distL="0" distR="0" simplePos="0" relativeHeight="251442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0592D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442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X8CkgIAAJQ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f&#10;jiecWVHTIz2qFv2GKsgjP40Lc4I9OAJi+xlaeufhPNBhLLvVvo5/KoiRnZje7dmlYEzS4WSan56R&#10;RZIpH+ezcWI/Ozg7H/CLgprFRcE9PV7iVGxvAtJFCDpAYq4ApiqvK2PSJgpGXRrPtoKe2mC6Inn8&#10;gTKWNQWfnk5GKbCF6N5FNjaGUUkyfbpYeFdgWuHOqIgx9pvSRFmq85XcQkpl9/kTOqI0pXqLY48/&#10;3Ootzl0d5JEyg8W9c11Z8Kn61GMHysofA2W6wxPhR3XHJbarNmkln84GBayg3JEwPHStFZy8ruj5&#10;bkTAe+Gpl+jFaT7gHX20AaIf+hVna/C/XjuPeJI4WTlrqDcLHn5uhFecma+WxD/Lz6KQMG3OJ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M1/A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60592D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22E675" w14:textId="77777777" w:rsidR="00DB373A" w:rsidRDefault="00DB373A" w:rsidP="009C2B67">
    <w:pPr>
      <w:pStyle w:val="Brdtext"/>
    </w:pPr>
    <w:r>
      <w:rPr>
        <w:noProof/>
        <w:lang w:eastAsia="sv-SE"/>
      </w:rPr>
      <mc:AlternateContent>
        <mc:Choice Requires="wps">
          <w:drawing>
            <wp:anchor distT="0" distB="0" distL="0" distR="0" simplePos="0" relativeHeight="251863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F5AC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863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6oXh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x1POrKjpkR5Vi35NFUwiP40LM4I9OAJi+wVaeufhPNBhLLvVvo5/KoiRnZje7tilYEzS4clpfjwh&#10;iyRTPs6n48R+tnd2PuBXBTWLi4J7erzEqdjcBKSLEHSAxFwBTFVeV8akTRSMujSebQQ9tcF0RfL4&#10;A2Usawp+enwySoEtRPcusrExjEqS6dPFwrsC0wq3RkWMsd+VJspSnW/kFlIqu8uf0BGlKdV7HHv8&#10;/lbvce7qII+UGSzunOvKgk/Vpx7bU1b+HCjTHZ4IP6g7LrFdtkkr+dl4UMASyi0Jw0PXWsHJ64qe&#10;70YEvBeeeolenOYD3tFHGyD6oV9xtgL/+63ziCeJk5Wzhnqz4OHXWnjFmflmSfzTfBKFhGkzOTkj&#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Xqhe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EFF5AC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BECD0F" w14:textId="77777777" w:rsidR="00DB373A" w:rsidRDefault="00DB373A" w:rsidP="00EE1584">
    <w:pPr>
      <w:pStyle w:val="Brdtext"/>
    </w:pPr>
    <w:r>
      <w:rPr>
        <w:noProof/>
        <w:lang w:eastAsia="sv-SE"/>
      </w:rPr>
      <mc:AlternateContent>
        <mc:Choice Requires="wps">
          <w:drawing>
            <wp:anchor distT="0" distB="0" distL="0" distR="0" simplePos="0" relativeHeight="251443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CF4B0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443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wGXakQIAAJQFAAAOAAAAZHJzL2Uyb0RvYy54bWysVF1v2yAUfZ+0/4B4Xx0n/VijOlXWqtOk&#10;qq2WTn0mGBprGBiQ2Nmv7wHbSdb1pdNebOCeey/3cO69uGxrRTbC+croguZHI0qE5qas9HNBfzze&#10;fPpMiQ9Ml0wZLQq6FZ5ezj5+uGjsVIzNyqhSOIIg2k8bW9BVCHaaZZ6vRM38kbFCwyiNq1nA1j1n&#10;pWMNotcqG49Gp1ljXGmd4cJ7nF53RjpL8aUUPNxL6UUgqqC4W0hfl77L+M1mF2z67JhdVby/BvuH&#10;W9Ss0ki6C3XNAiNrV/0Vqq64M97IcMRNnRkpKy5SDagmH72qZrFiVqRaQI63O5r8/wvL7zYPjlRl&#10;QScT8KNZjUd6FG1wa1SQR34a66eALSyAof1iWrzzcO5xGMtupavjHwUR2BFpu2MXwQjH4clpPjmG&#10;hcOUj/PzcWI/2ztb58NXYWoSFwV1eLzEKdvc+oCLADpAYi5vVFXeVEqlTRSMuFKObBieWoV0RXj8&#10;gVKaNAU9nZyMUmBtonsXWekYRiTJ9Oli4V2BaRW2SkSM0t+FBGWpzjdyM86F3uVP6IiSSPUexx6/&#10;v9V7nLs64JEyGx12znWljUvVpx7bU1b+HCiTHR6EH9Qdl6Fdtkkr+dlkUMDSlFsIw5mutbzlNxWe&#10;75b58MAcegkvjvkQ7vGRyoB+068oWRn3+63ziIfEYaWkQW8W1P9aMycoUd80xH+eH0chhbQ5PjmD&#10;kog7tCwPLXpdXxloIscksjwtIz6oYSmdqZ8wRuYxK0xMc+QuaBiWV6GbGBhDXMznCYT2tSzc6oXl&#10;MXTkOYrzsX1izvYKDpD+nRm6mE1fCbnDRk9v5+sAMSaVR6Y7VvsXQ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cwGXa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3CF4B0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F89EF3" w14:textId="77777777" w:rsidR="00DB373A" w:rsidRDefault="00DB373A" w:rsidP="00EE1584">
    <w:pPr>
      <w:pStyle w:val="Brdtext"/>
    </w:pPr>
    <w:r>
      <w:rPr>
        <w:noProof/>
        <w:lang w:eastAsia="sv-SE"/>
      </w:rPr>
      <mc:AlternateContent>
        <mc:Choice Requires="wps">
          <w:drawing>
            <wp:anchor distT="0" distB="0" distL="0" distR="0" simplePos="0" relativeHeight="251444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5CCA3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444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Njlv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HiMVmlWo0mPog1ujQryyE9j/RSwhQUwtF9Miz4P5x6HsexWujr+URCBHUxvd+wiGOE4PDnNjyew&#10;cJjycX4+Tuxne2frfPgqTE3ioqAOzUucss2tD7gIoAMk5vJGVeVNpVTaRMGIK+XIhqHVKqQrwuMP&#10;lNKkKejp8ckoBdYmuneRlY5hRJJMny4W3hWYVmGrRMQo/V1IUJbqfCM341zoXf6EjiiJVO9x7PH7&#10;W73HuasDHimz0WHnXFfauFR9emN7ysqfA2Wyw4Pwg7rjMrTLNmklP5sMCliacgthONM9LW/5TYX2&#10;3TIfHpjDW0LHMR/CPT5SGdBv+hUlK+N+v3Ue8ZA4rJQ0eJsF9b/WzAlK1DcN8Z/nkyikkDaTkzMo&#10;ibhDy/LQotf1lYEmckwiy9My4oMaltKZ+gljZB6zwsQ0R+6ChmF5FbqJgTHExXyeQHi+loVbvbA8&#10;ho48R3E+tk/M2V7BAdK/M8MrZtNXQu6w0dPb+TpAjEnlkemO1b4DePpJ/P2YirPlcJ9Q+2E6e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wNjl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95CCA3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7065E0" w14:textId="77777777" w:rsidR="00DB373A" w:rsidRDefault="00DB373A" w:rsidP="009C2B67">
    <w:pPr>
      <w:pStyle w:val="Brdtext"/>
    </w:pPr>
    <w:r>
      <w:rPr>
        <w:noProof/>
        <w:lang w:eastAsia="sv-SE"/>
      </w:rPr>
      <mc:AlternateContent>
        <mc:Choice Requires="wps">
          <w:drawing>
            <wp:anchor distT="0" distB="0" distL="0" distR="0" simplePos="0" relativeHeight="251866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C5D0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866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5VAskQIAAJQFAAAOAAAAZHJzL2Uyb0RvYy54bWysVFFP2zAQfp+0/2D5faRpC4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GSCVmlWo0mPog1ujQqmkZ/G+hlgDxbA0H4xLfo8nHscxrJb6er4R0EEdjC93bGLYITj8Pgkn0xh&#10;4TDl4/xsnNjP9s7W+fBVmJrERUEdmpc4ZZsbH3ARQAdIzOWNqsrrSqm0iYIRl8qRDUOrVUhXhMcf&#10;KKVJU9CTyfEoBdYmuneRlY5hRJJMny4W3hWYVmGrRMQo/V1IUJbqfCM341zoXf6EjiiJVO9x7PH7&#10;W73HuasDHimz0WHnXFfauFR9emN7ysqfA2Wyw4Pwg7rjMrTLNmklPz0dFLA05RbCcKZ7Wt7y6wrt&#10;u2E+3DOHt4SOYz6EO3ykMqDf9CtKVsb9fus84iFxWClp8DYL6n+tmROUqG8a4j/Lp1FIIW2mx6dQ&#10;EnGHluWhRa/rSwNN5JhElqdlxAc1LKUz9RPGyCJmhYlpjtwFDcPyMnQTA2OIi8UigfB8LQs3+sHy&#10;GDryHMX52D4xZ3sFB0j/1gyvmM1eCbnDRk9vF+sAMSaVR6Y7VvsO4Okn8fdjKs6Ww31C7Yfp/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q+VQL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D5C5D0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8AC95E" w14:textId="77777777" w:rsidR="00DB373A" w:rsidRDefault="00DB373A" w:rsidP="00EE1584">
    <w:pPr>
      <w:pStyle w:val="Brdtext"/>
    </w:pPr>
    <w:r>
      <w:rPr>
        <w:noProof/>
        <w:lang w:eastAsia="sv-SE"/>
      </w:rPr>
      <mc:AlternateContent>
        <mc:Choice Requires="wps">
          <w:drawing>
            <wp:anchor distT="0" distB="0" distL="0" distR="0" simplePos="0" relativeHeight="251449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6600C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449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B2trkgIAAJQFAAAOAAAAZHJzL2Uyb0RvYy54bWysVE1v2zAMvQ/YfxB0Xx0n/UpQp8hadBhQ&#10;tMXaoWdFlhpjsqhJTOzs14+S7STreumwiy2Jj6T49MiLy7Y2bKN8qMAWPD8acaashLKyLwX//nTz&#10;6ZyzgMKWwoBVBd+qwC/nHz9cNG6mxrACUyrPKIgNs8YVfIXoZlkW5ErVIhyBU5aMGnwtkLb+JSu9&#10;aCh6bbLxaHSaNeBL50GqEOj0ujPyeYqvtZJ4r3VQyEzB6W6Yvj59l/GbzS/E7MULt6pkfw3xD7eo&#10;RWUp6S7UtUDB1r76K1RdSQ8BNB5JqDPQupIq1UDV5KNX1TyuhFOpFiInuB1N4f+FlXebB8+qsuCT&#10;yZQzK2p6pCfVol9TBXnkp3FhRrBHR0BsP0NL7zycBzqMZbfa1/FPBTGyE9PbHbsUjEk6PDnNJ8dk&#10;kWTKx/l0nNjP9s7OB/yioGZxUXBPj5c4FZvbgHQRgg6QmCuAqcqbypi0iYJRV8azjaCnNpiuSB5/&#10;oIxlTcFPJyejFNhCdO8iGxvDqCSZPl0svCswrXBrVMQY+01poizV+UZuIaWyu/wJHVGaUr3Hscfv&#10;b/Ue564O8kiZweLOua4s+FR96rE9ZeWPgTLd4Ynwg7rjEttlm7SSn50PClhCuSVheOhaKzh5U9Hz&#10;3YqAD8JTL9GL03zAe/poA0Q/9CvOVuB/vXUe8SRxsnLWUG8WPPxcC684M18tiX+aH0chYdocn5yR&#10;kpg/tCwPLXZdXwFpIqdJ5GRaRjyaYak91M80RhYxK5mElZS74Dgsr7CbGDSGpFosEoja1wm8tY9O&#10;xtCR5yjOp/ZZeNcrGEn6dzB0sZi9EnKHjZ7BLdZIYkwqj0x3rPYvQK2fxN+PqThbDvcJtR+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zAdra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C6600C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F7EE46" w14:textId="77777777" w:rsidR="00DB373A" w:rsidRDefault="00DB373A" w:rsidP="00EE1584">
    <w:pPr>
      <w:pStyle w:val="Brdtext"/>
    </w:pPr>
    <w:r>
      <w:rPr>
        <w:noProof/>
        <w:lang w:eastAsia="sv-SE"/>
      </w:rPr>
      <mc:AlternateContent>
        <mc:Choice Requires="wps">
          <w:drawing>
            <wp:anchor distT="0" distB="0" distL="0" distR="0" simplePos="0" relativeHeight="251450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7E0D2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450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Gwkg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mZxxZkVNj/SoWvRrqiCP/DQuzAj24AiI7Rdo6Z2H80CHsexW+zr+qSBGdmJ6u2OXgjFJhyen+eSY&#10;LJJM+TifjhP72d7Z+YBfFdQsLgru6fESp2JzE5AuQtABEnMFMFV5XRmTNlEw6tJ4thH01AbTFcnj&#10;D5SxrCn46eRklAJbiO5dZGNjGJUk06eLhXcFphVujYoYY78rTZSlOt/ILaRUdpc/oSNKU6r3OPb4&#10;/a3e49zVQR4pM1jcOdeVBZ+qTz22p6z8OVCmOzwRflB3XGK7bJNW8rPpoIAllFsShoeutYKT1xU9&#10;340IeC889RK9OM0HvKOPNkD0Q7/ibAX+91vnEU8SJytnDfVmwcOvtfCKM/PNkvin+XEUEqbN8ckZ&#10;KYn5Q8vy0GLX9SWQJnKaRE6mZcSjGZbaQ/1EY2QRs5JJWEm5C47D8hK7iUFjSKrFIoGofZ3AG/vg&#10;ZAwdeY7ifGyfhHe9gpGkfwtDF4vZKyF32OgZ3GKNJMak8sh0x2r/AtT6Sfz9mIqz5XCfUPthOn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adhs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E7E0D2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F79DDB" w14:textId="77777777" w:rsidR="00DB373A" w:rsidRDefault="00DB373A" w:rsidP="009C2B67">
    <w:pPr>
      <w:pStyle w:val="Brdtext"/>
    </w:pPr>
    <w:r>
      <w:rPr>
        <w:noProof/>
        <w:lang w:eastAsia="sv-SE"/>
      </w:rPr>
      <mc:AlternateContent>
        <mc:Choice Requires="wps">
          <w:drawing>
            <wp:anchor distT="0" distB="0" distL="0" distR="0" simplePos="0" relativeHeight="2518676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BB8D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9" type="#_x0000_t202" style="position:absolute;left:0;text-align:left;margin-left:5.4pt;margin-top:610.95pt;width:44.2pt;height:9.6pt;z-index:251867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BpQA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H&#10;k5wSzWoM6VG0wa3RwSTy01g/BWxhAQztF9NizsO5x2Fsu5Wujn80RGAH09sduwhGOA5PTvPjCSwc&#10;pnycn48T+9ne2TofvgpTk7goqMPwEqdsc+sDCgF0gMRc3qiqvKmUSpsoGHGlHNkwjFqFVCI8/kAp&#10;TZqCnh6fjFJgbaJ7F1npGEYkyfTpYuNdg2kVtkpEjNLfhQRlqc83cjPOhd7lT+iIkkj1Hscev6/q&#10;Pc5dH/BImY0OO+e60sal7tMd21NW/hwokx0ehB/0HZehXbZJK/nZeFDA0pRbCMOZ7mp5y28qjO+W&#10;+fDAHO4SJo73IdzjI5UB/aZfUbIy7vdb5xEPicNKSYO7WVD/a82coER90xD/eT6JQgppMzn5DCUR&#10;d2hZHlr0ur4y0ATkjerSMuKDGpbSmfoJz8g8ZoWJaY7cBQ3D8ip0LwaeIS7m8wTC9bUs3OqF5TF0&#10;5DmK87F9Ys72Cg6Q/p0ZbjGbvhJyh42e3s7XAWJMKo9Md6z2E8DVT+Lvn6n4thzuE2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BBpQA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6FBB8D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B08735" w14:textId="77777777" w:rsidR="00DB373A" w:rsidRDefault="00DB373A" w:rsidP="00EE1584">
    <w:pPr>
      <w:pStyle w:val="Brdtext"/>
    </w:pPr>
    <w:r>
      <w:rPr>
        <w:noProof/>
        <w:lang w:eastAsia="sv-SE"/>
      </w:rPr>
      <mc:AlternateContent>
        <mc:Choice Requires="wps">
          <w:drawing>
            <wp:anchor distT="0" distB="0" distL="0" distR="0" simplePos="0" relativeHeight="251451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D0C21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0" type="#_x0000_t202" style="position:absolute;left:0;text-align:left;margin-left:393pt;margin-top:611.25pt;width:44.2pt;height:9.6pt;z-index:251451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E1+O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6ZgzK2p6pEfVol9TBXnkp3FhRrAHR0Bsv0BL7zycBzqMZbfa1/FPBTGyE9PbHbsUjEk6PD7JJ1Oy&#10;SDLl4/xsnNjP9s7OB/yqoGZxUXBPj5c4FZubgHQRgg6QmCuAqcrrypi0iYJRl8azjaCnNpiuSB5/&#10;oIxlTcFPJsejFNhCdO8iGxvDqCSZPl0svCswrXBrVMQY+11poizV+UZuIaWyu/wJHVGaUr3Hscfv&#10;b/Ue564O8kiZweLOua4s+FR96rE9ZeXPgTLd4Ynwg7rjEttlm7SSn04GBSyh3JIwPHStFZy8ruj5&#10;bkTAe+Gpl+jFaT7gHX20AaIf+hVnK/C/3zqPeJI4WTlrqDcLHn6thVecmW+WxH+WT6OQMG2mx5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xNfj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3D0C21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84C5CA" w14:textId="77777777" w:rsidR="00DB373A" w:rsidRDefault="00DB373A" w:rsidP="00EE1584">
    <w:pPr>
      <w:pStyle w:val="Brdtext"/>
    </w:pPr>
    <w:r>
      <w:rPr>
        <w:noProof/>
        <w:lang w:eastAsia="sv-SE"/>
      </w:rPr>
      <mc:AlternateContent>
        <mc:Choice Requires="wps">
          <w:drawing>
            <wp:anchor distT="0" distB="0" distL="0" distR="0" simplePos="0" relativeHeight="251452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28FA0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1" type="#_x0000_t202" style="position:absolute;left:0;text-align:left;margin-left:393pt;margin-top:611.25pt;width:44.2pt;height:9.6pt;z-index:251452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2iiOjw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fFjRU2P9Kha9GuqII/8NC5MCbZwBMT2C7T0zsN5oMNYdqt9Hf9UECM7Rdru2KVgTNLhyWmeckgy&#10;5eP8fJzYz/bOzgf8qqBmcVFwT4+XOBWb24B0EYIOkJgrgKnKm8qYtImCUVfGs42gpzaYrkgef6CM&#10;ZU3BT49PRimwhejeRTY2hlFJMn26WHhXYFrh1qiIMfa70kRZqvON3EJKZXf5EzqiNKV6j2OP39/q&#10;Pc5dHeSRMoPFnXNdWfCp+tRje8rKnwNlusMT4Qd1xyW2yzZpJT+bDApYQrklYXjoWis4eVPR892K&#10;gA/CUy+RFmg+4D19tAGiH/oVZyvwv986j3iSOFk5a6g3Cx5+rYVXnJlvlsR/nk+iWDFtJiefSUnM&#10;H1qWhxa7rq+ANJHTJHIyLSMezbDUHuonGiPzmJVMwkrKXXAcllfYTQwaQ1LN5wlE7esE3tqFkzF0&#10;5DmK87F9Et71CkaS/h0MXSymr4TcYaNncPM1khiTyiPTHav9C1DrJ/H3YyrOlsN9Qu2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Nooj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28FA0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54AA5D" w14:textId="77777777" w:rsidR="00DB373A" w:rsidRDefault="00DB373A" w:rsidP="009C2B67">
    <w:pPr>
      <w:pStyle w:val="Brdtext"/>
    </w:pPr>
    <w:r>
      <w:rPr>
        <w:noProof/>
        <w:lang w:eastAsia="sv-SE"/>
      </w:rPr>
      <mc:AlternateContent>
        <mc:Choice Requires="wps">
          <w:drawing>
            <wp:anchor distT="0" distB="0" distL="0" distR="0" simplePos="0" relativeHeight="251868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473F7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4" type="#_x0000_t202" style="position:absolute;left:0;text-align:left;margin-left:5.4pt;margin-top:610.95pt;width:44.2pt;height:9.6pt;z-index:251868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C92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yYQzK2p6pCfVol9TBZPIT+PClGALR0BsP0NL7zycBzqMZbfa1/FPBTGyE9PbHbsUjEk6PDnNjydk&#10;kWTKx/nFOLGf7Z2dD/hFQc3iouCeHi9xKjZ3AekiBB0gMVcAU5W3lTFpEwWjro1nG0FPbTBdkTz+&#10;QBnLmoKfHp+MUmAL0b2LbGwMo5Jk+nSx8K7AtMKtURFj7DelibJU5xu5hZTK7vIndERpSvUexx6/&#10;v9V7nLs6yCNlBos757qy4FP1qcf2lJU/Bsp0hyfCD+qOS2yXbdJKfn42KGAJ5ZaE4aFrreDkbUXP&#10;dycCPgpPvUQvTvMBH+ijDRD90K84W4H/9dZ5xJPEycpZQ71Z8PBzLbzizHy1JP6LfBKFhGkzOTkj&#10;JTF/aFkeWuy6vgbSRE6TyMm0jHg0w1J7qJ9pjMxjVjIJKyl3wXFYXmM3MWgMSTWfJxC1rxN4ZxdO&#10;xtCR5yjOp/ZZeNcrGEn69zB0sZi+EnKHjZ7BzddIYkwqj0x3rPYvQK2fxN+PqThbDvcJtR+ms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okL3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9473F7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33509A" w14:textId="77777777" w:rsidR="00DB373A" w:rsidRDefault="00DB373A" w:rsidP="00EE1584">
    <w:pPr>
      <w:pStyle w:val="Brdtext"/>
    </w:pPr>
    <w:r>
      <w:rPr>
        <w:noProof/>
        <w:lang w:eastAsia="sv-SE"/>
      </w:rPr>
      <mc:AlternateContent>
        <mc:Choice Requires="wps">
          <w:drawing>
            <wp:anchor distT="0" distB="0" distL="0" distR="0" simplePos="0" relativeHeight="251453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9EA2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5" type="#_x0000_t202" style="position:absolute;left:0;text-align:left;margin-left:393pt;margin-top:611.25pt;width:44.2pt;height:9.6pt;z-index:251453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hQx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H&#10;kylnVtT0SI+qRb+mCvLIT+PCjGAPjoDYfoGW3nk4D3QYy261r+OfCmJkJ6a3O3YpGJN0OD3Jjydk&#10;kWTKx/nZOLGf7Z2dD/hVQc3iouCeHi9xKjY3AekiBB0gMVcAU5XXlTFpEwWjLo1nG0FPbTBdkTz+&#10;QBnLmoKfHE9HKbCF6N5FNjaGUUkyfbpYeFdgWuHWqIgx9rvSRFmq843cQkpld/kTOqI0pXqPY4/f&#10;3+o9zl0d5JEyg8Wdc11Z8Kn61GN7ysqfA2W6wxPhB3XHJbbLNmklPz0d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rcYUM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7F9EA2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C884DF" w14:textId="77777777" w:rsidR="00DB373A" w:rsidRDefault="00DB373A" w:rsidP="00EE1584">
    <w:pPr>
      <w:pStyle w:val="Brdtext"/>
    </w:pPr>
    <w:r>
      <w:rPr>
        <w:noProof/>
        <w:lang w:eastAsia="sv-SE"/>
      </w:rPr>
      <mc:AlternateContent>
        <mc:Choice Requires="wps">
          <w:drawing>
            <wp:anchor distT="0" distB="0" distL="0" distR="0" simplePos="0" relativeHeight="251454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0A1F6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6" type="#_x0000_t202" style="position:absolute;left:0;text-align:left;margin-left:393pt;margin-top:611.25pt;width:44.2pt;height:9.6pt;z-index:251454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EEQt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6YQzK2p6pEfVol9TBXnkp3FhRrAHR0Bsv0BL7zycBzqMZbfa1/FPBTGyE9PbHbsUjEk6PD7JJ1Oy&#10;SDLl4/xsnNjP9s7OB/yqoGZxUXBPj5c4FZubgHQRgg6QmCuAqcrrypi0iYJRl8azjaCnNpiuSB5/&#10;oIxlTcFPJsejFNhCdO8iGxvDqCSZPl0svCswrXBrVMQY+11poizV+UZuIaWyu/wJHVGaUr3Hscfv&#10;b/Ue564O8kiZweLOua4s+FR96rE9ZeXPgTLd4Ynwg7rjEttlm7SSn54NClhCuSVheOhaKzh5XdHz&#10;3YiA98JTL9GL03zAO/poA0Q/9CvOVuB/v3Ue8SRxsnLWUG8WPPxaC684M98sif8sn0YhYdpMjz+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4RBEL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90A1F6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8B31CF" w14:textId="77777777" w:rsidR="00DB373A" w:rsidRDefault="00DB373A" w:rsidP="009C2B67">
    <w:pPr>
      <w:pStyle w:val="Brdtext"/>
    </w:pPr>
    <w:r>
      <w:rPr>
        <w:noProof/>
        <w:lang w:eastAsia="sv-SE"/>
      </w:rPr>
      <mc:AlternateContent>
        <mc:Choice Requires="wps">
          <w:drawing>
            <wp:anchor distT="0" distB="0" distL="0" distR="0" simplePos="0" relativeHeight="251869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D90C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9" type="#_x0000_t202" style="position:absolute;left:0;text-align:left;margin-left:5.4pt;margin-top:610.95pt;width:44.2pt;height:9.6pt;z-index:251869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QeQJ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HhyRolmNZr0KNrg1qhgEvlprJ8CtrAAhvaLadHn4dzjMJbdSlfHPwoisIPp7Y5dBCMchyen+fEE&#10;Fg5TPs7Px4n9bO9snQ9fhalJXBTUoXmJU7a59QEXAXSAxFzeqKq8qZRKmygYcaUc2TC0WoV0RXj8&#10;gVKaNAU9PT4ZpcDaRPcustIxjEiS6dPFwrsC0ypslYgYpb8LCcpSnW/kZpwLvcuf0BElkeo9jj1+&#10;f6v3OHd1wCNlNjrsnOtKG5eqT29sT1n5c6BMdngQflB3XIZ22SatoHmDApam3EIYznRPy1t+U6F9&#10;t8yHB+bwltBxzIdwj49UBvSbfkXJyrjfb51HPCQOKyUN3mZB/a81c4IS9U1D/Of5JAoppM3k5AxK&#10;Iu7Qsjy06HV9ZaCJHJPI8rSM+KCGpXSmfsIYmcesMDHNkbugYVhehW5iYAxxMZ8nEJ6vZeFWLyyP&#10;oSPPUZyP7RNztldwgPTvzPCK2fSVkDts9PR2vg4QY1J5ZLpjte8Ann4Sfz+m4mw53CfUfpjOXg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7UHkC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C6D90C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3979DD" w14:textId="77777777" w:rsidR="00DB373A" w:rsidRDefault="00DB373A" w:rsidP="00EE1584">
    <w:pPr>
      <w:pStyle w:val="Brdtext"/>
    </w:pPr>
    <w:r>
      <w:rPr>
        <w:noProof/>
        <w:lang w:eastAsia="sv-SE"/>
      </w:rPr>
      <mc:AlternateContent>
        <mc:Choice Requires="wps">
          <w:drawing>
            <wp:anchor distT="0" distB="0" distL="0" distR="0" simplePos="0" relativeHeight="251456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34018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0" type="#_x0000_t202" style="position:absolute;left:0;text-align:left;margin-left:393pt;margin-top:611.25pt;width:44.2pt;height:9.6pt;z-index:251456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mmDOkQIAAJQFAAAOAAAAZHJzL2Uyb0RvYy54bWysVFFv2yAQfp+0/4B4Xx0nabdEdaqsVadJ&#10;VVutnfpMMDTWMDAgsbNfvw9sJ1nXl057sYH77o777uPOL9paka1wvjK6oPnJiBKhuSkr/VzQ74/X&#10;Hz5R4gPTJVNGi4LuhKcXi/fvzhs7F2OzNqoUjiCI9vPGFnQdgp1nmedrUTN/YqzQMErjahawdc9Z&#10;6ViD6LXKxqPRWdYYV1pnuPAep1edkS5SfCkFD3dSehGIKijuFtLXpe8qfrPFOZs/O2bXFe+vwf7h&#10;FjWrNJLuQ12xwMjGVX+FqivujDcynHBTZ0bKiotUA6rJRy+qeVgzK1ItIMfbPU3+/4Xlt9t7R6qy&#10;oJMpWqVZjSY9ija4DSrIIz+N9XPAHiyAof1sWvR5OPc4jGW30tXxj4II7GB6t2cXwQjH4elZPpnC&#10;wmHKx/lsnNjPDs7W+fBFmJrERUEdmpc4ZdsbH3ARQAdIzOWNqsrrSqm0iYIRl8qRLUOrVUhXhMcf&#10;KKVJU9CzyekoBdYmuneRlY5hRJJMny4W3hWYVmGnRMQo/U1IUJbqfCU341zoff6EjiiJVG9x7PGH&#10;W73FuasDHimz0WHvXFfauFR9emMHysofA2Wyw4Pwo7rjMrSrNmkln00GBaxMuYMwnOmelrf8ukL7&#10;bpgP98zhLaHjmA/hDh+pDOg3/YqStXG/XjuPeEgcVkoavM2C+p8b5gQl6quG+Gf5NAoppM309COU&#10;RNyxZXVs0Zv60kATOSaR5WkZ8UENS+lM/YQxsoxZYWKaI3dBw7C8DN3EwBjiYrlMIDxfy8KNfrA8&#10;ho48R3E+tk/M2V7BAdK/NcMrZvMXQu6w0dPb5SZAjEnlkemO1b4DePpJ/P2YirPleJ9Qh2G6+A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AmmD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A34018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BBBF4F" w14:textId="77777777" w:rsidR="00DB373A" w:rsidRDefault="00DB373A" w:rsidP="00EE1584">
    <w:pPr>
      <w:pStyle w:val="Brdtext"/>
    </w:pPr>
    <w:r>
      <w:rPr>
        <w:noProof/>
        <w:lang w:eastAsia="sv-SE"/>
      </w:rPr>
      <mc:AlternateContent>
        <mc:Choice Requires="wps">
          <w:drawing>
            <wp:anchor distT="0" distB="0" distL="0" distR="0" simplePos="0" relativeHeight="251457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1DA0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1" type="#_x0000_t202" style="position:absolute;left:0;text-align:left;margin-left:393pt;margin-top:611.25pt;width:44.2pt;height:9.6pt;z-index:251457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nViH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f&#10;TqacWVHTIz2qFv2GKsgjP40Lc4I9OAJi+xlaeufhPNBhLLvVvo5/KoiRnZje7dmlYEzS4dk0P52Q&#10;RZIpH+ezcWI/Ozg7H/CLgprFRcE9PV7iVGxvAtJFCDpAYq4ApiqvK2PSJgpGXRrPtoKe2mC6Inn8&#10;gTKWNQWfnp6NUmAL0b2LbGwMo5Jk+nSx8K7AtMKdURFj7DelibJU5yu5hZTK7vMndERpSvUWxx5/&#10;uNVbnLs6yCNlBot757qy4FP1qccOlJU/Bsp0hyfCj+qOS2xXbdJKPpsMClhBuSNheOhaKzh5XdHz&#10;3YiA98JTL9GL03zAO/poA0Q/9CvO1uB/vXYe8SRxsnLWUG8WPPzcCK84M18tiX+WT6KQMG0mZx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J1Yh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8D1DA0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719FEC" w14:textId="77777777" w:rsidR="00DB373A" w:rsidRDefault="00DB373A" w:rsidP="009C2B67">
    <w:pPr>
      <w:pStyle w:val="Brdtext"/>
    </w:pPr>
    <w:r>
      <w:rPr>
        <w:noProof/>
        <w:lang w:eastAsia="sv-SE"/>
      </w:rPr>
      <mc:AlternateContent>
        <mc:Choice Requires="wps">
          <w:drawing>
            <wp:anchor distT="0" distB="0" distL="0" distR="0" simplePos="0" relativeHeight="2518707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F24CC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4" type="#_x0000_t202" style="position:absolute;left:0;text-align:left;margin-left:5.4pt;margin-top:610.95pt;width:44.2pt;height:9.6pt;z-index:251870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i4N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PEJ+NGsxiM9ija4NSqYRH4a62eAPVgAQ/vFtHjn4dzjMJbdSlfHPwoisCPSdscughGOw5PT/HgC&#10;C4cpH+fTcWI/2ztb58NXYWoSFwV1eLzEKdvc+ICLADpAYi5vVFVeV0qlTRSMuFSObBieWoV0RXj8&#10;gVKaNAU9jaVGJ22iexdZ6XgikmT6dLHwrsC0ClslIkbp70KCslTnG7kZ50Lv8id0REmkeo9jj9/f&#10;6j3OXR3wSJmNDjvnutLGpepTj+0pK38OlMkOD8IP6o7L0C7bpJV8ejYoYGnKLYThTNda3vLrCs93&#10;w3y4Zw69hBfHfAh3+EhlQL/pV5SsjPv91nnEQ+KwUtKgNwvqf62ZE5Sobxrin+aTKKSQNpOTM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Ki4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3F24CC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FBD264" w14:textId="77777777" w:rsidR="00DB373A" w:rsidRDefault="00DB373A" w:rsidP="00EE1584">
    <w:pPr>
      <w:pStyle w:val="Brdtext"/>
    </w:pPr>
    <w:r>
      <w:rPr>
        <w:noProof/>
        <w:lang w:eastAsia="sv-SE"/>
      </w:rPr>
      <mc:AlternateContent>
        <mc:Choice Requires="wps">
          <w:drawing>
            <wp:anchor distT="0" distB="0" distL="0" distR="0" simplePos="0" relativeHeight="251458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590E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5" type="#_x0000_t202" style="position:absolute;left:0;text-align:left;margin-left:393pt;margin-top:611.25pt;width:44.2pt;height:9.6pt;z-index:251458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yBVKkAIAAJQFAAAOAAAAZHJzL2Uyb0RvYy54bWysVF1P2zAUfZ+0/2D5faQplN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GP&#10;JzklmtUY0qNog1ujgzzy01g/A+zBAhjaL6bFnIdzj8PYditdHf9oiMAOprc7dhGMcBxOTvPjE1g4&#10;TPk4n44T+9ne2TofvgpTk7goqMPwEqdsc+MDCgF0gMRc3qiqvK6USpsoGHGpHNkwjFqFVCI8/kAp&#10;TZqCnh5PRimwNtG9i6x0DCOSZPp0sfGuwbQKWyUiRunvQoKy1OcbuRnnQu/yJ3RESaR6j2OP31f1&#10;HueuD3ikzEaHnXNdaeNS9+mO7Skrfw6UyQ4Pwg/6jsvQLtuklXx6NihgacothOFMd7W85dcVxnfD&#10;fLhnDncJE8f7EO7wkcqAftOvKFkZ9/ut84iHxGGlpMHdLKj/tWZOUKK+aYh/mp9EIYW0OZl8hpKI&#10;O7QsDy16XV8aaALyRnVpGfFBDUvpTP2EZ2QRs8LENEfugoZheRm6FwPPEBeLRQLh+loWbvSD5TF0&#10;5DmK87F9Ys72Cg6Q/q0ZbjGbvRJyh42e3i7WAWJMKo9Md6z2E8DVT+Lvn6n4thzuE2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fIFU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D590E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03BCDF" w14:textId="77777777" w:rsidR="00DB373A" w:rsidRDefault="00DB373A" w:rsidP="00EE1584">
    <w:pPr>
      <w:pStyle w:val="Brdtext"/>
    </w:pPr>
    <w:r>
      <w:rPr>
        <w:noProof/>
        <w:lang w:eastAsia="sv-SE"/>
      </w:rPr>
      <mc:AlternateContent>
        <mc:Choice Requires="wps">
          <w:drawing>
            <wp:anchor distT="0" distB="0" distL="0" distR="0" simplePos="0" relativeHeight="251459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95AE6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6" type="#_x0000_t202" style="position:absolute;left:0;text-align:left;margin-left:393pt;margin-top:611.25pt;width:44.2pt;height:9.6pt;z-index:251459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XttkgIAAJQ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f&#10;TqacWVHTIz2qFv2GKsgjP40LM4ItHQGx/QwtvfNwHugwlt1qX8c/FcTITkzv9uxSMCbp8Ow8P52Q&#10;RZIpH+fTcWI/Ozg7H/CLgprFRcE9PV7iVGxvA9JFCDpAYq4ApipvKmPSJgpGXRnPtoKe2mC6Inn8&#10;gTKWNQU/Pz0bpcAWonsX2dgYRiXJ9Oli4V2BaYU7oyLG2G9KE2WpzldyCymV3edP6IjSlOotjj3+&#10;cKu3OHd1kEfKDBb3znVlwafqU48dKCt/DJTpDk+EH9Udl9iu2qSVfDodFLCCckfC8NC1VnDypqLn&#10;uxUBH4SnXqIXp/mA9/TRBoh+6FecrcH/eu084kniZOWsod4sePi5EV5xZr5aEv80n0QhYdpMzj6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6pl7b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295AE6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397FD1" w14:textId="77777777" w:rsidR="00DB373A" w:rsidRDefault="00DB373A" w:rsidP="009C2B67">
    <w:pPr>
      <w:pStyle w:val="Brdtext"/>
    </w:pPr>
    <w:r>
      <w:rPr>
        <w:noProof/>
        <w:lang w:eastAsia="sv-SE"/>
      </w:rPr>
      <mc:AlternateContent>
        <mc:Choice Requires="wps">
          <w:drawing>
            <wp:anchor distT="0" distB="0" distL="0" distR="0" simplePos="0" relativeHeight="251871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BEEF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9" type="#_x0000_t202" style="position:absolute;left:0;text-align:left;margin-left:5.4pt;margin-top:610.95pt;width:44.2pt;height:9.6pt;z-index:251871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6QCKkg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U04s6KmR3pULfoNVTCN/DQuzAn24AiI7Wdo6Z2H80CHsexW+zr+qSBGdmJ6t2eXgjFJh7PTfDIl&#10;iyRTPs7Pxon97ODsfMAvCmoWFwX39HiJU7G9CUgXIegAibkCmKq8roxJmygYdWk82wp6aoPpiuTx&#10;B8pY1hT8dDIbpcAWonsX2dgYRiXJ9Oli4V2BaYU7oyLG2G9KE2WpzldyCymV3edP6IjSlOotjj3+&#10;cKu3OHd1kEfKDBb3znVlwafqU48dKCt/DJTpDk+EH9Udl9iu2qSV8Wg8KGAF5Y6E4aFrreDkdUXP&#10;dyMC3gtPvUQvTvMB7+ijDRD90K84W4P/9dp5xJPEycpZQ71Z8PBzI7zizHy1JP6zfBqFhGkznX0k&#10;JTF/bFkdW+ymvgTSRE6TyMm0jHg0w1J7qJ9ojCxjVjIJKyl3wXFYXmI3MWgMSbVcJhC1rxN4Yx+c&#10;jKEjz1Gcj+2T8K5XMJL0b2HoYjF/IeQOGz2DW26QxJhUHpnuWO1fgFo/ib8fU3G2HO8T6jBMF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HpAI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67BEEF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9646E0" w14:textId="77777777" w:rsidR="00DB373A" w:rsidRDefault="00DB373A" w:rsidP="00EE1584">
    <w:pPr>
      <w:pStyle w:val="Brdtext"/>
    </w:pPr>
    <w:r>
      <w:rPr>
        <w:noProof/>
        <w:lang w:eastAsia="sv-SE"/>
      </w:rPr>
      <mc:AlternateContent>
        <mc:Choice Requires="wps">
          <w:drawing>
            <wp:anchor distT="0" distB="0" distL="0" distR="0" simplePos="0" relativeHeight="251460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BB0B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0" type="#_x0000_t202" style="position:absolute;left:0;text-align:left;margin-left:393pt;margin-top:611.25pt;width:44.2pt;height:9.6pt;z-index:251460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RN6Kkg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U05s6KmR3pULfoNVZBHfhoX5gR7cATE9jO09M7DeaDDWHarfR3/VBAjOzG927NLwZikw9lpPpmS&#10;RZIpH+dn48R+dnB2PuAXBTWLi4J7erzEqdjeBKSLEHSAxFwBTFVeV8akTRSMujSebQU9tcF0RfL4&#10;A2Usawp+OpmNUmAL0b2LbGwMo5Jk+nSx8K7AtMKdURFj7DelibJU5yu5hZTK7vMndERpSvUWxx5/&#10;uNVbnLs6yCNlBot757qy4FP1qccOlJU/Bsp0hyfCj+qOS2xXbdLKeDQZFLCCckfC8NC1VnDyuqLn&#10;uxEB74WnXqIXp/mAd/TRBoh+6FecrcH/eu084kniZOWsod4sePi5EV5xZr5aEv9ZPo1CwrSZzj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UTei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37BB0B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8BBE6B" w14:textId="77777777" w:rsidR="00DB373A" w:rsidRDefault="00DB373A" w:rsidP="00EE1584">
    <w:pPr>
      <w:pStyle w:val="Brdtext"/>
    </w:pPr>
    <w:r>
      <w:rPr>
        <w:noProof/>
        <w:lang w:eastAsia="sv-SE"/>
      </w:rPr>
      <mc:AlternateContent>
        <mc:Choice Requires="wps">
          <w:drawing>
            <wp:anchor distT="0" distB="0" distL="0" distR="0" simplePos="0" relativeHeight="251461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19230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1" type="#_x0000_t202" style="position:absolute;left:0;text-align:left;margin-left:393pt;margin-top:611.25pt;width:44.2pt;height:9.6pt;z-index:251461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bwE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secWVHTIz2qFv2GKsgjP40LM4ItHQGx/QwtvfNwHugwlt1qX8c/FcTITkzv9uxSMCbpcHqWn07I&#10;IsmUj/PzcWI/Ozg7H/CLgprFRcE9PV7iVGxvA9JFCDpAYq4ApipvKmPSJgpGXRnPtoKe2mC6Inn8&#10;gTKWNQU/O52OUmAL0b2LbGwMo5Jk+nSx8K7AtMKdURFj7DelibJU5yu5hZTK7vMndERpSvUWxx5/&#10;uNVbnLs6yCNlBot757qy4FP1qccOlJU/Bsp0hyfCj+qOS2xXbdLKeDQZFLCCckfC8NC1VnDypqLn&#10;uxUBH4SnXqIXp/mA9/TRBoh+6FecrcH/eu084kniZOWsod4sePi5EV5xZr5aEv95PolCwrSZTD+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5DW8B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C19230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44C0D3" w14:textId="77777777" w:rsidR="00DB373A" w:rsidRDefault="00DB373A" w:rsidP="009C2B67">
    <w:pPr>
      <w:pStyle w:val="Brdtext"/>
    </w:pPr>
    <w:r>
      <w:rPr>
        <w:noProof/>
        <w:lang w:eastAsia="sv-SE"/>
      </w:rPr>
      <mc:AlternateContent>
        <mc:Choice Requires="wps">
          <w:drawing>
            <wp:anchor distT="0" distB="0" distL="0" distR="0" simplePos="0" relativeHeight="251872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089CC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4" type="#_x0000_t202" style="position:absolute;left:0;text-align:left;margin-left:5.4pt;margin-top:610.95pt;width:44.2pt;height:9.6pt;z-index:251872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y7v8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mecWVHTIz2qFv2GKphEfhoX5gR7cATE9jO09M7DeaDDWHarfR3/VBAjOzG927NLwZikw+ksP52Q&#10;RZIpH+dn48R+dnB2PuAXBTWLi4J7erzEqdjeBKSLEHSAxFwBTFVeV8akTRSMujSebQU9tcF0RfL4&#10;A2Usawo+O52OUmAL0b2LbGwMo5Jk+nSx8K7AtMKdURFj7DelibJU5yu5hZTK7vMndERpSvUWxx5/&#10;uNVbnLs6yCNlBot757qy4FP1qccOlJU/Bsp0hyfCj+qOS2xXbdLKePRxUMAKyh0Jw0PXWsHJ64qe&#10;70YEvBeeeolenOYD3tFHGyD6oV9xtgb/67XziCeJk5Wzhnqz4OHnRnjFmflqSfxn+SQKCdNmMv1I&#10;SmL+2LI6tthNfQmkiZwmkZNpGfFohqX2UD/RGFnGrGQSVlLuguOwvMRuYtAYkmq5TCBqXyfwxj44&#10;GUNHnqM4H9sn4V2vYCTp38LQxWL+QsgdNnoGt9wgiTGpPDLdsdq/ALV+En8/puJsOd4n1GGYLn4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rLu/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9089CC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723462" w14:textId="77777777" w:rsidR="00DB373A" w:rsidRDefault="00DB373A" w:rsidP="00EE1584">
    <w:pPr>
      <w:pStyle w:val="Brdtext"/>
    </w:pPr>
    <w:r>
      <w:rPr>
        <w:noProof/>
        <w:lang w:eastAsia="sv-SE"/>
      </w:rPr>
      <mc:AlternateContent>
        <mc:Choice Requires="wps">
          <w:drawing>
            <wp:anchor distT="0" distB="0" distL="0" distR="0" simplePos="0" relativeHeight="251462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2F04E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5" type="#_x0000_t202" style="position:absolute;left:0;text-align:left;margin-left:393pt;margin-top:611.25pt;width:44.2pt;height:9.6pt;z-index:251462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YC7kgIAAJQ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If&#10;T844s6KmR3pSLfo1VZBHfhoXpgRbOAJi+xlaeufhPNBhLLvVvo5/KoiRnZje7tilYEzS4eQ0Pz4h&#10;iyRTPs4vxon9bO/sfMAvCmoWFwX39HiJU7G5C0gXIegAibkCmKq8rYxJmygYdW082wh6aoPpiuTx&#10;B8pY1hT89HgySoEtRPcusrExjEqS6dPFwrsC0wq3RkWMsd+UJspSnW/kFlIqu8uf0BGlKdV7HHv8&#10;/lbvce7qII+UGSzunOvKgk/Vpx7bU1b+GCjTHZ4IP6g7LrFdtkkr49H5oIAllFsShoeutYKTtxU9&#10;350I+Cg89RK9OM0HfKCPNkD0Q7/ibAX+11vnEU8SJytnDfVmwcPPtfCKM/PVkvgv8pMoJEybk8kZ&#10;KYn5Q8vy0GLX9TWQJnKaRE6mZcSjGZbaQ/1MY2Qes5JJWEm5C47D8hq7iUFjSKr5PIGofZ3AO7tw&#10;MoaOPEdxPrXPwrtewUjSv4ehi8X0lZA7bPQMbr5GEmNSeWS6Y7V/AWr9JP5+TMXZcrhPqP0wnf0G&#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LSmAu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22F04E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7EE457" w14:textId="77777777" w:rsidR="00DB373A" w:rsidRDefault="00DB373A" w:rsidP="00EE1584">
    <w:pPr>
      <w:pStyle w:val="Brdtext"/>
    </w:pPr>
    <w:r>
      <w:rPr>
        <w:noProof/>
        <w:lang w:eastAsia="sv-SE"/>
      </w:rPr>
      <mc:AlternateContent>
        <mc:Choice Requires="wps">
          <w:drawing>
            <wp:anchor distT="0" distB="0" distL="0" distR="0" simplePos="0" relativeHeight="251463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1FE8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6" type="#_x0000_t202" style="position:absolute;left:0;text-align:left;margin-left:393pt;margin-top:611.25pt;width:44.2pt;height:9.6pt;z-index:251463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8UpkgIAAJQ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yYQzK2p6pKVq0W+ogjzy07gwJdijIyC2n6Gldx7OAx3Gslvt6/inghjZiendnl0KxiQdTs7z0zOy&#10;SDLl4/xinNjPDs7OB/yioGZxUXBPj5c4FdvbgHQRgg6QmCuAqcqbypi0iYJRV8azraCnNpiuSB5/&#10;oIxlTcHPTyejFNhCdO8iGxvDqCSZPl0svCswrXBnVMQY+01poizV+UpuIaWy+/wJHVGaUr3Fsccf&#10;bvUW564O8kiZweLeua4s+FR96rEDZeWPgTLd4Ynwo7rjEttVm7QyHl0MClhBuSNheOhaKzh5U9Hz&#10;3YqAD8JTL9GL03zAe/poA0Q/9CvO1uB/vXYe8SRxsnLWUG8WPPzcCK84M18tif8iP4tCwrQ5m3wk&#10;JTF/bFkdW+ymvgLSRE6TyMm0jHg0w1J7qJ9ojCxiVjIJKyl3wXFYXmE3MWgMSbVYJBC1rxN4ax+d&#10;jKEjz1Gcy/ZJeNcrGEn6dzB0sZi+EHKHjZ7BLTZIYkwqj0x3rPYvQK2fxN+PqThbjvcJdRi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0fFK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E51FE8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6C06D0" w14:textId="77777777" w:rsidR="00DB373A" w:rsidRDefault="00DB373A" w:rsidP="009C2B67">
    <w:pPr>
      <w:pStyle w:val="Brdtext"/>
    </w:pPr>
    <w:r>
      <w:rPr>
        <w:noProof/>
        <w:lang w:eastAsia="sv-SE"/>
      </w:rPr>
      <mc:AlternateContent>
        <mc:Choice Requires="wps">
          <w:drawing>
            <wp:anchor distT="0" distB="0" distL="0" distR="0" simplePos="0" relativeHeight="251873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CB324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9" type="#_x0000_t202" style="position:absolute;left:0;text-align:left;margin-left:5.4pt;margin-top:610.95pt;width:44.2pt;height:9.6pt;z-index:251873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YD/K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U/&#10;nc44s6KmR3pULfoNVTCJ/DQuzAn24AiI7Wdo6Z2H80CHsexW+zr+qSBGdmJ6t2eXgjFJh9Oz/HRC&#10;FkmmfJzPxon97ODsfMAvCmoWFwX39HiJU7G9CUgXIegAibkCmKq8roxJmygYdWk82wp6aoPpiuTx&#10;B8pY1hT87HQ6SoEtRPcusrExjEqS6dPFwrsC0wp3RkWMsd+UJspSna/kFlIqu8+f0BGlKdVbHHv8&#10;4VZvce7qII+UGSzunevKgk/Vpx47UFb+GCjTHZ4IP6o7LrFdtUkr43w8KGAF5Y6E4aFrreDkdUXP&#10;dyMC3gtPvUQvTvMB7+ijDRD90K84W4P/9dp5xJPEycpZQ71Z8PBzI7zizHy1JP5ZPolCwrSZTD+S&#10;kpg/tqyOLXZTXwJpIqdJ5GRaRjyaYak91E80RpYxK5mElZS74DgsL7GbGDSGpFouE4ja1wm8sQ9O&#10;xtCR5yjOx/ZJeNcrGEn6tzB0sZi/EHKHjZ7BLTdIYkwqj0x3rPYvQK2fxN+PqThbjvcJdRimi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pgP8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3CB324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A7C68E" w14:textId="77777777" w:rsidR="00DB373A" w:rsidRDefault="00DB373A" w:rsidP="00EE1584">
    <w:pPr>
      <w:pStyle w:val="Brdtext"/>
    </w:pPr>
    <w:r>
      <w:rPr>
        <w:noProof/>
        <w:lang w:eastAsia="sv-SE"/>
      </w:rPr>
      <mc:AlternateContent>
        <mc:Choice Requires="wps">
          <w:drawing>
            <wp:anchor distT="0" distB="0" distL="0" distR="0" simplePos="0" relativeHeight="251464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42707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0" type="#_x0000_t202" style="position:absolute;left:0;text-align:left;margin-left:393pt;margin-top:611.25pt;width:44.2pt;height:9.6pt;z-index:251464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CibkQIAAJQFAAAOAAAAZHJzL2Uyb0RvYy54bWysVFFv2yAQfp+0/4B4Xx0nb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GQKfjSr8UiPog1ugwryyE9j/QywpQUwtJ9Ni3cezj0OY9mtdHX8oyACOyLt9uwiGOE4PJvmk1NY&#10;OEz5OD8fJ/azg7N1PnwRpiZxUVCHx0ucsu2tD7gIoAMk5vJGVeVNpVTaRMGIK+XIluGpVUhXhMcf&#10;KKVJU9Dp5GyUAmsT3bvISscwIkmmTxcL7wpMq7BTImKU/iYkKEt1vpKbcS70Pn9CR5REqrc49vjD&#10;rd7i3NUBj5TZ6LB3rittXKo+9diBsvLHQJns8CD8qO64DO2qTVoZ55NBAStT7iAMZ7rW8pbfVHi+&#10;W+bDA3PoJbw45kO4x0cqA/pNv6Jkbdyv184jHhKHlZIGvVlQ/3PDnKBEfdUQ/3l+GoUU0ub07COU&#10;RNyxZXVs0Zv6ykATOSaR5WkZ8UENS+lM/YQxsohZYWKaI3dBw7C8Ct3EwBjiYrFIILSvZeFWLy2P&#10;oSPPUZyP7RNztldwgPTvzNDFbPZCyB02enq72ASIMak8Mt2x2r8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tYCib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D42707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4EBD21" w14:textId="77777777" w:rsidR="00DB373A" w:rsidRDefault="00DB373A" w:rsidP="00EE1584">
    <w:pPr>
      <w:pStyle w:val="Brdtext"/>
    </w:pPr>
    <w:r>
      <w:rPr>
        <w:noProof/>
        <w:lang w:eastAsia="sv-SE"/>
      </w:rPr>
      <mc:AlternateContent>
        <mc:Choice Requires="wps">
          <w:drawing>
            <wp:anchor distT="0" distB="0" distL="0" distR="0" simplePos="0" relativeHeight="251465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9F8E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1" type="#_x0000_t202" style="position:absolute;left:0;text-align:left;margin-left:393pt;margin-top:611.25pt;width:44.2pt;height:9.6pt;z-index:251465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vINEkQIAAJQ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NMpWqVZjSY9ija4DSrIIz+N9TPAlhbA0H42Lfo8nHscxrJb6er4R0EEdjC927OLYITjcHqWn05g&#10;4TDl4/x8nNjPDs7W+fBFmJrERUEdmpc4ZdtbH3ARQAdIzOWNqsqbSqm0iYIRV8qRLUOrVUhXhMcf&#10;KKVJU9Cz0+koBdYmuneRlY5hRJJMny4W3hWYVmGnRMQo/U1IUJbqfCU341zoff6EjiiJVG9x7PGH&#10;W73FuasDHimz0WHvXFfauFR9emMHysofA2Wyw4Pwo7rjMrSrNmllnE8GBaxMuYMwnOmelrf8pkL7&#10;bpkPD8zhLaHjmA/hHh+pDOg3/YqStXG/XjuPeEgcVkoavM2C+p8b5gQl6quG+M/zSRRSSJvJ9COU&#10;RNyxZXVs0Zv6ykATOSaR5WkZ8UENS+lM/YQxsohZYWKaI3dBw7C8Ct3EwBjiYrFIIDxfy8KtXloe&#10;Q0eeozgf2yfmbK/gAOnfmeEVs9kLIXfY6OntYhMgxqTyyHTHat8BPP0k/n5MxdlyvE+owz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vvINE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D19F8E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B23D49" w14:textId="77777777" w:rsidR="00DB373A" w:rsidRDefault="00DB373A" w:rsidP="009C2B67">
    <w:pPr>
      <w:pStyle w:val="Brdtext"/>
    </w:pPr>
    <w:r>
      <w:rPr>
        <w:noProof/>
        <w:lang w:eastAsia="sv-SE"/>
      </w:rPr>
      <mc:AlternateContent>
        <mc:Choice Requires="wps">
          <w:drawing>
            <wp:anchor distT="0" distB="0" distL="0" distR="0" simplePos="0" relativeHeight="251874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9ACFB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4" type="#_x0000_t202" style="position:absolute;left:0;text-align:left;margin-left:5.4pt;margin-top:610.95pt;width:44.2pt;height:9.6pt;z-index:251874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703t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0zFnVtT0SI+qRb+mCiaRn8aFGcEeHAGx/QItvfNwHugwlt1qX8c/FcTITkxvd+xSMCbp8GSaH0/I&#10;IsmUj/OzcWI/2zs7H/CrgprFRcE9PV7iVGxuAtJFCDpAYq4ApiqvK2PSJgpGXRrPNoKe2mC6Inn8&#10;gTKWNQWfHp+MUmAL0b2LbGwMo5Jk+nSx8K7AtMKtURFj7HelibJU5xu5hZTK7vIndERpSvUexx6/&#10;v9V7nLs6yCNlBos757qy4FP1qcf2lJU/B8p0hyfCD+qOS2yXbdLKOD8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7vTe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A9ACFB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D0600D" w14:textId="77777777" w:rsidR="00DB373A" w:rsidRDefault="00DB373A" w:rsidP="00EE1584">
    <w:pPr>
      <w:pStyle w:val="Brdtext"/>
    </w:pPr>
    <w:r>
      <w:rPr>
        <w:noProof/>
        <w:lang w:eastAsia="sv-SE"/>
      </w:rPr>
      <mc:AlternateContent>
        <mc:Choice Requires="wps">
          <w:drawing>
            <wp:anchor distT="0" distB="0" distL="0" distR="0" simplePos="0" relativeHeight="251466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4366B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5" type="#_x0000_t202" style="position:absolute;left:0;text-align:left;margin-left:393pt;margin-top:611.25pt;width:44.2pt;height:9.6pt;z-index:251466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DXaqkg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dMKZFTU90qNq0a+pgjzy07gwI9iDIyC2X6Cldx7OAx3Gslvt6/inghjZientjl0KxiQdnkzzyTFZ&#10;JJnycX42Tuxne2fnA35VULO4KLinx0ucis1NQLoIQQdIzBXAVOV1ZUzaRMGoS+PZRtBTG0xXJI8/&#10;UMaypuDTyckoBbYQ3bvIxsYwKkmmTxcL7wpMK9waFTHGfleaKEt1vpFbSKnsLn9CR5SmVO9x7PH7&#10;W73HuauDPFJmsLhzrisLPlWfemxPWflzoEx3eCL8oO64xHbZJq2M89NBAUsotyQMD11rBSevK3q+&#10;GxHwXnjqJXpxmg94Rx9tgOiHfsXZCvzvt84jniROVs4a6s2Ch19r4RVn5psl8Z/lx1FImDbHJ5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Q12q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14366B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0E4996" w14:textId="77777777" w:rsidR="00DB373A" w:rsidRDefault="00DB373A" w:rsidP="00EE1584">
    <w:pPr>
      <w:pStyle w:val="Brdtext"/>
    </w:pPr>
    <w:r>
      <w:rPr>
        <w:noProof/>
        <w:lang w:eastAsia="sv-SE"/>
      </w:rPr>
      <mc:AlternateContent>
        <mc:Choice Requires="wps">
          <w:drawing>
            <wp:anchor distT="0" distB="0" distL="0" distR="0" simplePos="0" relativeHeight="251467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06396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6" type="#_x0000_t202" style="position:absolute;left:0;text-align:left;margin-left:393pt;margin-top:611.25pt;width:44.2pt;height:9.6pt;z-index:251467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YzM4kAIAAJQFAAAOAAAAZHJzL2Uyb0RvYy54bWysVFFv2yAQfp+0/4B4Xx2nbbZGcaqsVadJ&#10;VVutnfpMMCTWMDAgsbNfvw9sJ1nXl057sYH77o777jtml22tyFY4Xxld0PxkRInQ3JSVXhX0+9PN&#10;h0+U+MB0yZTRoqA74enl/P27WWOnYmzWRpXCEQTRftrYgq5DsNMs83wtauZPjBUaRmlczQK2bpWV&#10;jjWIXqtsPBpNssa40jrDhfc4ve6MdJ7iSyl4uJfSi0BUQXG3kL4ufZfxm81nbLpyzK4r3l+D/cMt&#10;alZpJN2HumaBkY2r/gpVV9wZb2Q44abOjJQVF6kGVJOPXlTzuGZWpFpAjrd7mvz/C8vvtg+OVGVB&#10;Tyc5JZrVaNKTaIPboII88tNYPwXs0QIY2s+mRZ+Hc4/DWHYrXR3/KIjADqZ3e3YRjHAcnk/y0zNY&#10;OEz5OL8YJ/azg7N1PnwRpiZxUVCH5iVO2fbWB1wE0AESc3mjqvKmUiptomDElXJky9BqFdIV4fEH&#10;SmnSFHRyej5KgbWJ7l1kpWMYkSTTp4uFdwWmVdgpETFKfxMSlKU6X8nNOBd6nz+hI0oi1Vsce/zh&#10;Vm9x7uqAR8psdNg715U2LlWfZuxAWfljoEx2eBB+VHdchnbZJq2ge4MClqbcQRjOdKPlLb+p0L5b&#10;5sMDc5gldBzvQ7jHRyoD+k2/omRt3K/XziMeEoeVkgazWVD/c8OcoER91RD/RX4WhRTS5uz8I5RE&#10;3LFleWzRm/rKQBOQN26XlhEf1LCUztTPeEYWMStMTHPkLmgYllehezHwDHGxWCQQxteycKsfLY+h&#10;I89RnE/tM3O2V3CA9O/MMMVs+kLIHTZ6ervYBIgxqTwy3bHadwCjn8TfP1PxbTneJ9ThMZ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djMz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06396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C1D5A4" w14:textId="77777777" w:rsidR="00DB373A" w:rsidRDefault="00DB373A" w:rsidP="009C2B67">
    <w:pPr>
      <w:pStyle w:val="Brdtext"/>
    </w:pPr>
    <w:r>
      <w:rPr>
        <w:noProof/>
        <w:lang w:eastAsia="sv-SE"/>
      </w:rPr>
      <mc:AlternateContent>
        <mc:Choice Requires="wps">
          <w:drawing>
            <wp:anchor distT="0" distB="0" distL="0" distR="0" simplePos="0" relativeHeight="251875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0657E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9" type="#_x0000_t202" style="position:absolute;left:0;text-align:left;margin-left:5.4pt;margin-top:610.95pt;width:44.2pt;height:9.6pt;z-index:251875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cjxHkgIAAJQFAAAOAAAAZHJzL2Uyb0RvYy54bWysVFFv2yAQfp+0/4B4Xx27SbZGcaqsVadJ&#10;VVutnfpMMCTWgGNAYme/fge2k6zrS6e92MB9d8d9fHfzy1YrshPO12BKmp+NKBGGQ1WbdUm/P918&#10;+ESJD8xUTIERJd0LTy8X79/NGzsTBWxAVcIRDGL8rLEl3YRgZ1nm+UZo5s/ACoNGCU6zgFu3zirH&#10;GoyuVVaMRtOsAVdZB1x4j6fXnZEuUnwpBQ/3UnoRiCop3i2kr0vfVfxmizmbrR2zm5r312D/cAvN&#10;aoNJD6GuWWBk6+q/QumaO/AgwxkHnYGUNRepBqwmH72o5nHDrEi1IDneHmjy/y8sv9s9OFJXJT2f&#10;TigxTOMjPYk2uC1WMI78NNbPEPZoERjaz9DiOw/nHg9j2a10Ov6xIIJ2ZHp/YBeDEY6Hk2l+PkYL&#10;R1Ne5BdFYj87OlvnwxcBmsRFSR0+XuKU7W59wIsgdIDEXB5UXd3USqVNFIy4Uo7sGD61CumK6PEH&#10;ShnSlHR6PhmlwAaiexdZmRhGJMn06WLhXYFpFfZKRIwy34REylKdr+RmnAtzyJ/QESUx1Vsce/zx&#10;Vm9x7upAj5QZTDg469qAS9WnHjtSVv0YKJMdHgk/qTsuQ7tqk1aKohgUsIJqj8Jw0LWWt/ymxue7&#10;ZT48MIe9hC+O8yHc40cqQPqhX1GyAffrtfOIR4mjlZIGe7Ok/ueWOUGJ+mpQ/Bf5OAoppM148hGV&#10;RNypZXVqMVt9BaiJHCeR5WkZ8UENS+lAP+MYWcasaGKGY+6ShmF5FbqJgWOIi+UygbB9LQu35tHy&#10;GDryHMX51D4zZ3sFB5T+HQxdzGYvhNxho6e3y21AMSaVR6Y7VvsXwNZP4u/HVJwtp/uEOg7Tx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DRyPE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E0657E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4CDE78" w14:textId="77777777" w:rsidR="00DB373A" w:rsidRDefault="00DB373A" w:rsidP="00EE1584">
    <w:pPr>
      <w:pStyle w:val="Brdtext"/>
    </w:pPr>
    <w:r>
      <w:rPr>
        <w:noProof/>
        <w:lang w:eastAsia="sv-SE"/>
      </w:rPr>
      <mc:AlternateContent>
        <mc:Choice Requires="wps">
          <w:drawing>
            <wp:anchor distT="0" distB="0" distL="0" distR="0" simplePos="0" relativeHeight="25146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EAB22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0" type="#_x0000_t202" style="position:absolute;left:0;text-align:left;margin-left:393pt;margin-top:611.25pt;width:44.2pt;height:9.6pt;z-index:25146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JkgIAAJQFAAAOAAAAZHJzL2Uyb0RvYy54bWysVMFu2zAMvQ/YPwi6r46TN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0ylnVtT0SI+qRb+hCvLIT+PCjGBLR0BsP0NL7zycBzqMZbfa1/FPBTGyE9O7PbsUjEk6PJvmk1Oy&#10;SDLl4/x8nNjPDs7OB/yioGZxUXBPj5c4FdvbgHQRgg6QmCuAqcqbypi0iYJRV8azraCnNpiuSB5/&#10;oIxlTcGnk7NRCmwhuneRjY1hVJJMny4W3hWYVrgzKmKM/aY0UZbqfCW3kFLZff6EjihNqd7i2OMP&#10;t3qLc1cHeaTMYHHvXFcWfKo+9diBsvLHQJnu8ET4Ud1xie2qTVoZjyeDAlZQ7kgYHrrWCk7eVPR8&#10;tyLgg/DUS/TiNB/wnj7aANEP/YqzNfhfr51HPEmcrJw11JsFDz83wivOzFdL4j/PT6OQMG1Ozz6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Pmf3y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CEAB22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6BA9DF" w14:textId="77777777" w:rsidR="00DB373A" w:rsidRDefault="00DB373A" w:rsidP="00EE1584">
    <w:pPr>
      <w:pStyle w:val="Brdtext"/>
    </w:pPr>
    <w:r>
      <w:rPr>
        <w:noProof/>
        <w:lang w:eastAsia="sv-SE"/>
      </w:rPr>
      <mc:AlternateContent>
        <mc:Choice Requires="wps">
          <w:drawing>
            <wp:anchor distT="0" distB="0" distL="0" distR="0" simplePos="0" relativeHeight="251469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8E2EE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1" type="#_x0000_t202" style="position:absolute;left:0;text-align:left;margin-left:393pt;margin-top:611.25pt;width:44.2pt;height:9.6pt;z-index:251469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roDJkg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xPOrKjpkR5Vi35DFeSRn8aFGcGWjoDYfoaW3nk4D3QYy261r+OfCmJkJ6Z3e3YpGJN0eDbNTydk&#10;kWTKx/n5OLGfHZydD/hFQc3iouCeHi9xKra3AekiBB0gMVcAU5U3lTFpEwWjroxnW0FPbTBdkTz+&#10;QBnLmoJPT89GKbCF6N5FNjaGUUkyfbpYeFdgWuHOqIgx9pvSRFmq85XcQkpl9/kTOqI0pXqLY48/&#10;3Ootzl0d5JEyg8W9c11Z8Kn61GMHysofA2W6wxPhR3XHJbarNmllPJ4MClhBuSNheOhaKzh5U9Hz&#10;3YqAD8JTL9GL03zAe/poA0Q/9CvO1uB/vXYe8SRxsnLWUG8WPPzcCK84M18tif88n0QhYdpMzj6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a6Ay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38E2EE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41C8C6" w14:textId="77777777" w:rsidR="00DB373A" w:rsidRDefault="00DB373A" w:rsidP="009C2B67">
    <w:pPr>
      <w:pStyle w:val="Brdtext"/>
    </w:pPr>
    <w:r>
      <w:rPr>
        <w:noProof/>
        <w:lang w:eastAsia="sv-SE"/>
      </w:rPr>
      <mc:AlternateContent>
        <mc:Choice Requires="wps">
          <w:drawing>
            <wp:anchor distT="0" distB="0" distL="0" distR="0" simplePos="0" relativeHeight="251876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F0124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4" type="#_x0000_t202" style="position:absolute;left:0;text-align:left;margin-left:5.4pt;margin-top:610.95pt;width:44.2pt;height:9.6pt;z-index:251876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Jt32kQ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HiKVmlWo0mPog1ujQomkZ/G+hlgDxbA0H4xLfo8nHscxrJb6er4R0EEdjC93bGLYITj8GSaH09g&#10;4TDl4/xsnNjP9s7W+fBVmJrERUEdmpc4ZZsbH3ARQAdIzOWNqsrrSqm0iYIRl8qRDUOrVUhXhMcf&#10;KKVJU9Dp8ckoBdYmuneRlY5hRJJMny4W3hWYVmGrRMQo/V1IUJbqfCM341zoXf6EjiiJVO9x7PH7&#10;W73HuasDHimz0WHnXFfauFR9emN7ysqfA2Wyw4Pwg7rjMrTLNmllPD4dFLA05RbCcKZ7Wt7y6wrt&#10;u2E+3DOHt4SOYz6EO3ykMqDf9CtKVsb9fus84iFxWClp8DYL6n+tmROUqG8a4j/LJ1FIIW0mJ6dQ&#10;EnGHluWhRa/rSwNN5JhElqdlxAc1LKUz9RPGyCJmhYlpjtwFDcPyMnQTA2OIi8UigfB8LQs3+sHy&#10;GDryHMX52D4xZ3sFB0j/1gyvmM1eCbnDRk9vF+sAMSaVR6Y7VvsO4Okn8fdjKs6Ww31C7Yfp/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Oibd9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9F0124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AA381C" w14:textId="77777777" w:rsidR="00DB373A" w:rsidRDefault="00DB373A" w:rsidP="00EE1584">
    <w:pPr>
      <w:pStyle w:val="Brdtext"/>
    </w:pPr>
    <w:r>
      <w:rPr>
        <w:noProof/>
        <w:lang w:eastAsia="sv-SE"/>
      </w:rPr>
      <mc:AlternateContent>
        <mc:Choice Requires="wps">
          <w:drawing>
            <wp:anchor distT="0" distB="0" distL="0" distR="0" simplePos="0" relativeHeight="251470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EF9E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5" type="#_x0000_t202" style="position:absolute;left:0;text-align:left;margin-left:393pt;margin-top:611.25pt;width:44.2pt;height:9.6pt;z-index:251470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xOaxkgIAAJQ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Dj&#10;yZQzK2p6pEfVol9TBXnkp3FhRrAHR0Bsv0BL7zycBzqMZbfa1/FPBTGyE9PbHbsUjEk6PJ3kxydk&#10;kWTKx/l0nNjP9s7OB/yqoGZxUXBPj5c4FZubgHQRgg6QmCuAqcrrypi0iYJRl8azjaCnNpiuSB5/&#10;oIxlTcEnx6ejFNhCdO8iGxvDqCSZPl0svCswrXBrVMQY+11poizV+UZuIaWyu/wJHVGaUr3Hscfv&#10;b/Ue564O8kiZweLOua4s+FR96rE9ZeXPgTLd4Ynwg7rjEttlm7QyHp8NClhCuSVheOhaKzh5XdHz&#10;3YiA98JTL9GL03zAO/poA0Q/9CvOVuB/v3Ue8SRxsnLWUG8WPPxaC684M98siX+an0QhYdqcnH4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cTms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BAEF9E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E25999" w14:textId="77777777" w:rsidR="00DB373A" w:rsidRDefault="00DB373A" w:rsidP="00EE1584">
    <w:pPr>
      <w:pStyle w:val="Brdtext"/>
    </w:pPr>
    <w:r>
      <w:rPr>
        <w:noProof/>
        <w:lang w:eastAsia="sv-SE"/>
      </w:rPr>
      <mc:AlternateContent>
        <mc:Choice Requires="wps">
          <w:drawing>
            <wp:anchor distT="0" distB="0" distL="0" distR="0" simplePos="0" relativeHeight="251471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3684D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6" type="#_x0000_t202" style="position:absolute;left:0;text-align:left;margin-left:393pt;margin-top:611.25pt;width:44.2pt;height:9.6pt;z-index:251471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ZOxqkgIAAJQ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DH&#10;kzPOrKjpkR5Vi35NFeSRn8aFGcEeHAGx/QItvfNwHugwlt1qX8c/FcTITkxvd+xSMCbp8HSSH5+Q&#10;RZIpH+fTcWI/2zs7H/CrgprFRcE9PV7iVGxuAtJFCDpAYq4ApiqvK2PSJgpGXRrPNoKe2mC6Inn8&#10;gTKWNQWfHJ+OUmAL0b2LbGwMo5Jk+nSx8K7AtMKtURFj7HelibJU5xu5hZTK7vIndERpSvUexx6/&#10;v9V7nLs6yCNlBos757qy4FP1qcf2lJU/B8p0hyfCD+qOS2yXbdLKeDwdFLCEckvC8NC1VnDyuqLn&#10;uxEB74WnXqIXp/mAd/TRBoh+6FecrcD/fus84kniZOWsod4sePi1Fl5xZr5ZEv80P4lCwrQ5OT0j&#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GTsa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63684D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8D2BBB" w14:textId="77777777" w:rsidR="00DB373A" w:rsidRDefault="00DB373A" w:rsidP="009C2B67">
    <w:pPr>
      <w:pStyle w:val="Brdtext"/>
    </w:pPr>
    <w:r>
      <w:rPr>
        <w:noProof/>
        <w:lang w:eastAsia="sv-SE"/>
      </w:rPr>
      <mc:AlternateContent>
        <mc:Choice Requires="wps">
          <w:drawing>
            <wp:anchor distT="0" distB="0" distL="0" distR="0" simplePos="0" relativeHeight="251877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F8C6A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9" type="#_x0000_t202" style="position:absolute;left:0;text-align:left;margin-left:5.4pt;margin-top:610.95pt;width:44.2pt;height:9.6pt;z-index:251877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D08kAIAAJQFAAAOAAAAZHJzL2Uyb0RvYy54bWysVF1P2zAUfZ+0/2D5faRpC4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JO&#10;TnNKNKsxpEfRBrdGB9PIT2P9DLAHC2Bov5gWcx7OPQ5j2610dfyjIQI7mN7u2EUwwnF4fJJPprBw&#10;mPJxfjZO7Gd7Z+t8+CpMTeKioA7DS5yyzY0PKATQARJzeaOq8rpSKm2iYMSlcmTDMGoVUonw+AOl&#10;NGkKejI5HqXA2kT3LrLSMYxIkunTxca7BtMqbJWIGKW/CwnKUp9v5GacC73Ln9ARJZHqPY49fl/V&#10;e5y7PuCRMhsdds51pY1L3ac7tqes/DlQJjs8CD/oOy5Du2yTVsaT8aCApSm3EIYz3dXyll9XGN8N&#10;8+GeOdwlTBzvQ7jDRyoD+k2/omRl3O+3ziMeEoeVkgZ3s6D+15o5QYn6piH+s3wahRTSZnp8CiUR&#10;d2hZHlr0ur400ATkjerSMuKDGpbSmfoJz8giZoWJaY7cBQ3D8jJ0LwaeIS4WiwTC9bUs3OgHy2Po&#10;yHMU52P7xJztFRwg/Vsz3GI2eyXkDhs9vV2sA8SYVB6Z7ljtJ4Crn8TfP1PxbTncJ9T+MZ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fD08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2F8C6A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3510CD" w14:textId="77777777" w:rsidR="00DB373A" w:rsidRDefault="00DB373A" w:rsidP="00EE1584">
    <w:pPr>
      <w:pStyle w:val="Brdtext"/>
    </w:pPr>
    <w:r>
      <w:rPr>
        <w:noProof/>
        <w:lang w:eastAsia="sv-SE"/>
      </w:rPr>
      <mc:AlternateContent>
        <mc:Choice Requires="wps">
          <w:drawing>
            <wp:anchor distT="0" distB="0" distL="0" distR="0" simplePos="0" relativeHeight="251472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96DBA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0" type="#_x0000_t202" style="position:absolute;left:0;text-align:left;margin-left:393pt;margin-top:611.25pt;width:44.2pt;height:9.6pt;z-index:251472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afaykgIAAJQFAAAOAAAAZHJzL2Uyb0RvYy54bWysVE1v2zAMvQ/YfxB0Xx0n/ViDOkXWosOA&#10;oi2WDj0rstQYk0VNYmJnv76UbCdZ10uHXWxJfCTFp0deXLa1YRvlQwW24PnRiDNlJZSVfS74j8eb&#10;T585CyhsKQxYVfCtCvxy9vHDReOmagwrMKXyjILYMG1cwVeIbpplQa5ULcIROGXJqMHXAmnrn7PS&#10;i4ai1yYbj0anWQO+dB6kCoFOrzsjn6X4WiuJ91oHhcwUnO6G6evTdxm/2exCTJ+9cKtK9tcQ/3CL&#10;WlSWku5CXQsUbO2rv0LVlfQQQOORhDoDrSupUg1UTT56Vc1iJZxKtRA5we1oCv8vrLzbPHhWlQWf&#10;nI05s6KmR3pULfo1VZBHfhoXpgRbOAJi+wVaeufhPNBhLLvVvo5/KoiRnZje7tilYEzS4clpPjkm&#10;iyRTPs7Px4n9bO/sfMCvCmoWFwX39HiJU7G5DUgXIegAibkCmKq8qYxJmygYdWU82wh6aoPpiuTx&#10;B8pY1hT8dHIySoEtRPcusrExjEqS6dPFwrsC0wq3RkWMsd+VJspSnW/kFlIqu8uf0BGlKdV7HHv8&#10;/lbvce7qII+UGSzunOvKgk/Vpx7bU1b+HCjTHZ4IP6g7LrFdtkkr48lkUMASyi0Jw0PXWsHJm4qe&#10;71YEfBCeeolenOYD3tNHGyD6oV9xtgL/+63ziCeJk5Wzhnqz4OHXWnjFmflmSfzn+XEUEqbN8ckZ&#10;KYn5Q8vy0GLX9RWQJnKaRE6mZcSjGZbaQ/1EY2Qes5JJWEm5C47D8gq7iUFjSKr5PIGofZ3AW7tw&#10;MoaOPEdxPrZPwrtewUjSv4Ohi8X0lZA7bPQMbr5GEmNSeWS6Y7V/AWr9JP5+TMXZcrhPqP0wnb0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Gn2s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396DBA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A5CB03" w14:textId="77777777" w:rsidR="00DB373A" w:rsidRDefault="00DB373A" w:rsidP="00EE1584">
    <w:pPr>
      <w:pStyle w:val="Brdtext"/>
    </w:pPr>
    <w:r>
      <w:rPr>
        <w:noProof/>
        <w:lang w:eastAsia="sv-SE"/>
      </w:rPr>
      <mc:AlternateContent>
        <mc:Choice Requires="wps">
          <w:drawing>
            <wp:anchor distT="0" distB="0" distL="0" distR="0" simplePos="0" relativeHeight="2514734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E6576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1" type="#_x0000_t202" style="position:absolute;left:0;text-align:left;margin-left:393pt;margin-top:611.25pt;width:44.2pt;height:9.6pt;z-index:251473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oIGykQIAAJQFAAAOAAAAZHJzL2Uyb0RvYy54bWysVFFP2zAQfp+0/2D5faRpC4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OQU/GhW45EeRRvcGhXkkZ/G+hlgDxbA0H4xLd55OPc4jGW30tXxj4II7Ii03bGLYITj8Pgkn0xh&#10;4TDl4/xsnNjP9s7W+fBVmJrERUEdHi9xyjY3PuAigA6QmMsbVZXXlVJpEwUjLpUjG4anViFdER5/&#10;oJQmTUFPJsejFFib6N5FVjqGEUkyfbpYeFdgWoWtEhGj9HchQVmq843cjHOhd/kTOqIkUr3Hscfv&#10;b/Ue564OeKTMRoedc11p41L1qcf2lJU/B8pkhwfhB3XHZWiXbdLKeDIdFLA05RbCcKZrLW/5dYXn&#10;u2E+3DOHXsKLYz6EO3ykMqDf9CtKVsb9fus84iFxWClp0JsF9b/WzAlK1DcN8Z/l0yikkDbT41Mo&#10;ibhDy/LQotf1pYEmckwiy9My4oMaltKZ+gljZBGzwsQ0R+6ChmF5GbqJgTHExWKRQGhfy8KNfrA8&#10;ho48R3E+tk/M2V7BAdK/NUMXs9krIXfY6OntYh0gxqTyyHTHav8CaP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7oIG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E6576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3CD337" w14:textId="77777777" w:rsidR="00DB373A" w:rsidRDefault="00DB373A" w:rsidP="009C2B67">
    <w:pPr>
      <w:pStyle w:val="Brdtext"/>
    </w:pPr>
    <w:r>
      <w:rPr>
        <w:noProof/>
        <w:lang w:eastAsia="sv-SE"/>
      </w:rPr>
      <mc:AlternateContent>
        <mc:Choice Requires="wps">
          <w:drawing>
            <wp:anchor distT="0" distB="0" distL="0" distR="0" simplePos="0" relativeHeight="251878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FCD4D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4" type="#_x0000_t202" style="position:absolute;left:0;text-align:left;margin-left:5.4pt;margin-top:610.95pt;width:44.2pt;height:9.6pt;z-index:251878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oZKkgIAAJQ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p1POrKjpkR5Vi35NFUwjP40LM4I9OAJi+wVaeufhPNBhLLvVvo5/KoiRnZje7tilYEzS4fFJPpmS&#10;RZIpH+dn48R+tnd2PuBXBTWLi4J7erzEqdjcBKSLEHSAxFwBTFVeV8akTRSMujSebQQ9tcF0RfL4&#10;A2Usawp+MjkepcAWonsX2dgYRiXJ9Oli4V2BaYVboyLG2O9KE2WpzjdyCymV3eVP6IjSlOo9jj1+&#10;f6v3OHd1kEfKDBZ3znVlwafqU4/tKSt/DpTpDk+EH9Qdl9gu26SV8eR0UMASyi0Jw0PXWsHJ64qe&#10;70YEvBeeeolenOYD3tFHGyD6oV9xtgL/+63ziCeJk5Wzhnqz4OHXWnjFmflmSfxn+TQKCdNmenx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Vehk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3FCD4D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0E07D0" w14:textId="77777777" w:rsidR="00DB373A" w:rsidRDefault="00DB373A" w:rsidP="00EE1584">
    <w:pPr>
      <w:pStyle w:val="Brdtext"/>
    </w:pPr>
    <w:r>
      <w:rPr>
        <w:noProof/>
        <w:lang w:eastAsia="sv-SE"/>
      </w:rPr>
      <mc:AlternateContent>
        <mc:Choice Requires="wps">
          <w:drawing>
            <wp:anchor distT="0" distB="0" distL="0" distR="0" simplePos="0" relativeHeight="251474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96B8C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5" type="#_x0000_t202" style="position:absolute;left:0;text-align:left;margin-left:393pt;margin-top:611.25pt;width:44.2pt;height:9.6pt;z-index:251474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0NkgIAAJQFAAAOAAAAZHJzL2Uyb0RvYy54bWysVE1v2zAMvQ/YfxB0Xx0nT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nE45s6KmR3pSLfo1VZBHfhoXZgR7dATE9jO09M7DeaDDWHarfR3/VBAjOzG93bFLwZikw+lJPjkm&#10;iyRTPs7Px4n9bO/sfMAvCmoWFwX39HiJU7G5DUgXIegAibkCmKq8qYxJmygYdWU82wh6aoPpiuTx&#10;B8pY1hT8ZDIdpcAWonsX2dgYRiXJ9Oli4V2BaYVboyLG2G9KE2WpzjdyCymV3eVP6IjSlOo9jj1+&#10;f6v3OHd1kEfKDBZ3znVlwafqU4/tKSt/DJTpDk+EH9Qdl9gu26SV8eRsUMASyi0Jw0PXWsHJm4qe&#10;71YEfBCeeolenOYD3tNHGyD6oV9xtgL/663ziCeJk5Wzhnqz4OHnWnjFmflqSfzn+XEUEqbN8fSU&#10;lMT8oWV5aLHr+gpIEzlNIifTMuLRDEvtoX6mMbKIWckkrKTcBcdheYXdxKAxJNVikUDUvk7grX10&#10;MoaOPEdxPrXPwrtewUjSv4Ohi8XslZA7bPQMbrFGEmNSeWS6Y7V/AWr9JP5+TMXZcrhPqP0wnf8G&#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cry9D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296B8C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3C8518" w14:textId="77777777" w:rsidR="00DB373A" w:rsidRDefault="00DB373A" w:rsidP="00EE1584">
    <w:pPr>
      <w:pStyle w:val="Brdtext"/>
    </w:pPr>
    <w:r>
      <w:rPr>
        <w:noProof/>
        <w:lang w:eastAsia="sv-SE"/>
      </w:rPr>
      <mc:AlternateContent>
        <mc:Choice Requires="wps">
          <w:drawing>
            <wp:anchor distT="0" distB="0" distL="0" distR="0" simplePos="0" relativeHeight="2514754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5AA0C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6" type="#_x0000_t202" style="position:absolute;left:0;text-align:left;margin-left:393pt;margin-top:611.25pt;width:44.2pt;height:9.6pt;z-index:251475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0RkgIAAJQFAAAOAAAAZHJzL2Uyb0RvYy54bWysVE1v2zAMvQ/YfxB0Xx0n/ViCOkXWosOA&#10;oi3WDj0rstQYk0VNYmJnv76UbCdZ10uHXWxJfCTFp0eeX7S1YRvlQwW24PnRiDNlJZSVfS74j8fr&#10;T585CyhsKQxYVfCtCvxi/vHDeeNmagwrMKXyjILYMGtcwVeIbpZlQa5ULcIROGXJqMHXAmnrn7PS&#10;i4ai1yYbj0anWQO+dB6kCoFOrzojn6f4WiuJd1oHhcwUnO6G6evTdxm/2fxczJ69cKtK9tcQ/3CL&#10;WlSWku5CXQkUbO2rv0LVlfQQQOORhDoDrSupUg1UTT56Vc3DSjiVaiFygtvRFP5fWHm7ufesKgs+&#10;OZtwZkVNj/SoWvRrqiCP/DQuzAj24AiI7Rdo6Z2H80CHsexW+zr+qSBGdmJ6u2OXgjFJhyen+eSY&#10;LJJM+TifjhP72d7Z+YBfFdQsLgru6fESp2JzE5AuQtABEnMFMFV5XRmTNlEw6tJ4thH01AbTFcnj&#10;D5SxrCn46eRklAJbiO5dZGNjGJUk06eLhXcFphVujYoYY78rTZSlOt/ILaRUdpc/oSNKU6r3OPb4&#10;/a3e49zVQR4pM1jcOdeVBZ+qTz22p6z8OVCmOzwRflB3XGK7bJNWxpPpoIAllFsShoeutYKT1xU9&#10;340IeC889RK9OM0HvKOPNkD0Q7/ibAX+91vnEU8SJytnDfVmwcOvtfCKM/PNkvin+XEUEqbN8ckZ&#10;KYn5Q8vy0GLX9SWQJnKaRE6mZcSjGZbaQ/1EY2QRs5JJWEm5C47D8hK7iUFjSKrFIoGofZ3AG/vg&#10;ZAwdeY7ifGyfhHe9gpGkfwtDF4vZKyF32OgZ3GKNJMak8sh0x2r/AtT6Sfz9mIqz5XCfUPthOn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PmrtE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85AA0C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F666F7" w14:textId="77777777" w:rsidR="00DB373A" w:rsidRDefault="00DB373A" w:rsidP="009C2B67">
    <w:pPr>
      <w:pStyle w:val="Brdtext"/>
    </w:pPr>
    <w:r>
      <w:rPr>
        <w:noProof/>
        <w:lang w:eastAsia="sv-SE"/>
      </w:rPr>
      <mc:AlternateContent>
        <mc:Choice Requires="wps">
          <w:drawing>
            <wp:anchor distT="0" distB="0" distL="0" distR="0" simplePos="0" relativeHeight="251879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6230A0"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9" type="#_x0000_t202" style="position:absolute;left:0;text-align:left;margin-left:5.4pt;margin-top:610.95pt;width:44.2pt;height:9.6pt;z-index:251879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7zZ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2ecWVHTIz2qFv2aKphEfhoXpgRbOAJi+wVaeufhPNBhLLvVvo5/KoiRnZje7tilYEzS4clpfjwh&#10;iyRTPs7Px4n9bO/sfMCvCmoWFwX39HiJU7G5DUgXIegAibkCmKq8qYxJmygYdWU82wh6aoPpiuTx&#10;B8pY1hT89PhklAJbiO5dZGNjGJUk06eLhXcFphVujYoYY78rTZSlOt/ILaRUdpc/oSNKU6r3OPb4&#10;/a3e49zVQR4pM1jcOdeVBZ+qTz22p6z8OVCmOzwRflB3XGK7bJNWxpPxoIAllFsShoeutYKTNxU9&#10;360I+CA89RK9OM0HvKePNkD0Q7/ibAX+91vnEU8SJytnDfVmwcOvtfCKM/PNkvjP80kUEqbN5OSM&#10;lMT8oWV5aLHr+gpIEzlNIifTMuLRDEvtoX6iMTKPWckkrKTcBcdheYXdxKAxJNV8nkDUvk7grV04&#10;GUNHnqM4H9sn4V2vYCTp38HQxWL6SsgdNnoGN18jiTGpPDLdsdq/ALV+En8/puJsOdwn1H6Yzl4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P7vN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06230A0"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D99300" w14:textId="77777777" w:rsidR="00DB373A" w:rsidRDefault="00DB373A" w:rsidP="00EE1584">
    <w:pPr>
      <w:pStyle w:val="Brdtext"/>
    </w:pPr>
    <w:r>
      <w:rPr>
        <w:noProof/>
        <w:lang w:eastAsia="sv-SE"/>
      </w:rPr>
      <mc:AlternateContent>
        <mc:Choice Requires="wps">
          <w:drawing>
            <wp:anchor distT="0" distB="0" distL="0" distR="0" simplePos="0" relativeHeight="2514764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6FAE6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0" type="#_x0000_t202" style="position:absolute;left:0;text-align:left;margin-left:393pt;margin-top:611.25pt;width:44.2pt;height:9.6pt;z-index:251476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IDgekQIAAJQFAAAOAAAAZHJzL2Uyb0RvYy54bWysVFFP2zAQfp+0/2D5faRpC4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OQUrdKsRpMeRRvcGhXkkZ/G+hlgDxbA0H4xLfo8nHscxrJb6er4R0EEdjC93bGLYITj8Pgkn0xh&#10;4TDl4/xsnNjP9s7W+fBVmJrERUEdmpc4ZZsbH3ARQAdIzOWNqsrrSqm0iYIRl8qRDUOrVUhXhMcf&#10;KKVJU9CTyfEoBdYmuneRlY5hRJJMny4W3hWYVmGrRMQo/V1IUJbqfCM341zoXf6EjiiJVO9x7PH7&#10;W73HuasDHimz0WHnXFfauFR9emN7ysqfA2Wyw4Pwg7rjMrTLNmllPJ0MCliacgthONM9LW/5dYX2&#10;3TAf7pnDW0LHMR/CHT5SGdBv+hUlK+N+v3Ue8ZA4rJQ0eJsF9b/WzAlK1DcN8Z/l0yikkDbT41Mo&#10;ibhDy/LQotf1pYEmckwiy9My4oMaltKZ+gljZBGzwsQ0R+6ChmF5GbqJgTHExWKRQHi+loUb/WB5&#10;DB15juJ8bJ+Ys72CA6R/a4ZXzGavhNxho6e3i3WAGJPKI9Mdq30H8PST+PsxFWfL4T6h9sN0/gI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eIDge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F6FAE6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CBC992" w14:textId="77777777" w:rsidR="00DB373A" w:rsidRDefault="00DB373A" w:rsidP="00EE1584">
    <w:pPr>
      <w:pStyle w:val="Brdtext"/>
    </w:pPr>
    <w:r>
      <w:rPr>
        <w:noProof/>
        <w:lang w:eastAsia="sv-SE"/>
      </w:rPr>
      <mc:AlternateContent>
        <mc:Choice Requires="wps">
          <w:drawing>
            <wp:anchor distT="0" distB="0" distL="0" distR="0" simplePos="0" relativeHeight="251477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1C427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1" type="#_x0000_t202" style="position:absolute;left:0;text-align:left;margin-left:393pt;margin-top:611.25pt;width:44.2pt;height:9.6pt;z-index:251477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JwBX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p1POrKjpkR5Vi35NFeSRn8aFGcEeHAGx/QItvfNwHugwlt1qX8c/FcTITkxvd+xSMCbp8GSaH0/I&#10;IsmUj/OzcWI/2zs7H/CrgprFRcE9PV7iVGxuAtJFCDpAYq4ApiqvK2PSJgpGXRrPNoKe2mC6Inn8&#10;gTKWNQWfHp+MUmAL0b2LbGwMo5Jk+nSx8K7AtMKtURFj7HelibJU5xu5hZTK7vIndERpSvUexx6/&#10;v9V7nLs6yCNlBos757qy4FP1qcf2lJU/B8p0hyfCD+qOS2yXbdLKeDIZFLCEckvC8NC1VnDyuqLn&#10;uxEB74WnXqIXp/mAd/TRBoh+6FecrcD/fus84kniZOWsod4sePi1Fl5xZr5ZEv9ZPolCwrSZnJyS&#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icAV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61C427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EEFF14" w14:textId="77777777" w:rsidR="00DB373A" w:rsidRDefault="00DB373A" w:rsidP="009C2B67">
    <w:pPr>
      <w:pStyle w:val="Brdtext"/>
    </w:pPr>
    <w:r>
      <w:rPr>
        <w:noProof/>
        <w:lang w:eastAsia="sv-SE"/>
      </w:rPr>
      <mc:AlternateContent>
        <mc:Choice Requires="wps">
          <w:drawing>
            <wp:anchor distT="0" distB="0" distL="0" distR="0" simplePos="0" relativeHeight="251880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DEBF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4" type="#_x0000_t202" style="position:absolute;left:0;text-align:left;margin-left:5.4pt;margin-top:610.95pt;width:44.2pt;height:9.6pt;z-index:251880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QMISkQ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Pgc/GhW45GeRBvcGhVMIj+N9VPAFhbA0H42Ld55OPc4jGW30tXxj4II7Ii03bGLYITj8OQ0P57A&#10;wmHKx/nFOLGf7Z2t8+GLMDWJi4I6PF7ilG3ufMBFAB0gMZc3qipvK6XSJgpGXCtHNgxPrUK6Ijz+&#10;QClNmoKeHp+MUmBtonsXWekYRiTJ9Oli4V2BaRW2SkSM0t+EBGWpzjdyM86F3uVP6IiSSPUexx6/&#10;v9V7nLs64JEyGx12znWljUvVpx7bU1b+GCiTHR6EH9Qdl6Fdtkkr48nZoIClKbcQhjNda3nLbys8&#10;3x3z4ZE59BJeHPMhPOAjlQH9pl9RsjLu11vnEQ+Jw0pJg94sqP+5Zk5Qor5qiP8in0QhhbSZnJxB&#10;ScQdWpaHFr2urw00kWMSWZ6WER/UsJTO1M8YI/OYFSamOXIXNAzL69BNDIwhLubzBEL7Whbu9MLy&#10;GDryHMX51D4zZ3sFB0j/3gxdzKavhNxho6e383WAGJPKI9Mdq/0LoPWT+PsxFWfL4T6h9sN09hs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NUDCE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B0DEBF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03CE57" w14:textId="77777777" w:rsidR="00DB373A" w:rsidRDefault="00DB373A" w:rsidP="00EE1584">
    <w:pPr>
      <w:pStyle w:val="Brdtext"/>
    </w:pPr>
    <w:r>
      <w:rPr>
        <w:noProof/>
        <w:lang w:eastAsia="sv-SE"/>
      </w:rPr>
      <mc:AlternateContent>
        <mc:Choice Requires="wps">
          <w:drawing>
            <wp:anchor distT="0" distB="0" distL="0" distR="0" simplePos="0" relativeHeight="251478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CCFC9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5" type="#_x0000_t202" style="position:absolute;left:0;text-align:left;margin-left:393pt;margin-top:611.25pt;width:44.2pt;height:9.6pt;z-index:251478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ovlVkAIAAJQFAAAOAAAAZHJzL2Uyb0RvYy54bWysVF1P2zAUfZ+0/2D5faQphZWKFHUgpkkI&#10;0GDi2XVsGs2xPdtt0v16jp2k7RgvTHtJbN9zv8499vlFWyuyEc5XRhc0PxpRIjQ3ZaWfC/rj8frT&#10;lBIfmC6ZMloUdCs8vZh//HDe2JkYm5VRpXAEQbSfNbagqxDsLMs8X4ma+SNjhYZRGlezgK17zkrH&#10;GkSvVTYejU6zxrjSOsOF9zi96ox0nuJLKXi4k9KLQFRBUVtIX5e+y/jN5uds9uyYXVW8L4P9QxU1&#10;qzSS7kJdscDI2lV/haor7ow3MhxxU2dGyoqL1AO6yUevunlYMStSLyDH2x1N/v+F5bebe0eqsqDH&#10;05wSzWoM6VG0wa3RQR75aayfAfZgAQztF9NizsO5x2Fsu5Wujn80RGAH09sduwhGOA5PTvPjCSwc&#10;pnycn40T+9ne2TofvgpTk7goqMPwEqdsc+MDCgF0gMRc3qiqvK6USpsoGHGpHNkwjFqFVCI8/kAp&#10;TZqCnh6fjFJgbaJ7F1npGEYkyfTpYuNdg2kVtkpEjNLfhQRlqc83cjPOhd7lT+iIkkj1Hscev6/q&#10;Pc5dH/BImY0OO+e60sal7tMd21NW/hwokx0ehB/0HZehXbZJK+PJdFDA0pRbCMOZ7mp5y68rjO+G&#10;+XDPHO4SJo73IdzhI5UB/aZfUbIy7vdb5xEPicNKSYO7WVD/a82coER90xD/WT6JQgppMzn5DCUR&#10;d2hZHlr0ur400ATkjerSMuKDGpbSmfoJz8giZoWJaY7cBQ3D8jJ0LwaeIS4WiwTC9bUs3OgHy2Po&#10;yHMU52P7xJztFRwg/Vsz3GI2eyXkDhs9vV2sA8SYVB6Z7ljtJ4Crn8TfP1PxbTncJ9T+MZ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Ki+V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CCFC9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05B200" w14:textId="77777777" w:rsidR="00DB373A" w:rsidRDefault="00DB373A" w:rsidP="00EE1584">
    <w:pPr>
      <w:pStyle w:val="Brdtext"/>
    </w:pPr>
    <w:r>
      <w:rPr>
        <w:noProof/>
        <w:lang w:eastAsia="sv-SE"/>
      </w:rPr>
      <mc:AlternateContent>
        <mc:Choice Requires="wps">
          <w:drawing>
            <wp:anchor distT="0" distB="0" distL="0" distR="0" simplePos="0" relativeHeight="251479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1005F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6" type="#_x0000_t202" style="position:absolute;left:0;text-align:left;margin-left:393pt;margin-top:611.25pt;width:44.2pt;height:9.6pt;z-index:251479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IyO9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z6acWVHTIz2qFv2aKsgjP40LM4I9OAJi+wVaeufhPNBhLLvVvo5/KoiRnZje7tilYEzS4clpfjwh&#10;iyRTPs6n48R+tnd2PuBXBTWLi4J7erzEqdjcBKSLEHSAxFwBTFVeV8akTRSMujSebQQ9tcF0RfL4&#10;A2Usawp+enwySoEtRPcusrExjEqS6dPFwrsC0wq3RkWMsd+VJspSnW/kFlIqu8uf0BGlKdV7HHv8&#10;/lbvce7qII+UGSzunOvKgk/Vpx7bU1b+HCjTHZ4IP6g7LrFdtkkr48l0UMASyi0Jw0PXWsHJ64qe&#10;70YEvBeeeolenOYD3tFHGyD6oV9xtgL/+63ziCeJk5Wzhnqz4OHXWnjFmflmSfzTfBKFhGkzOTkj&#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CMjv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E1005F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66386F" w14:textId="77777777" w:rsidR="00DB373A" w:rsidRDefault="00DB373A" w:rsidP="009C2B67">
    <w:pPr>
      <w:pStyle w:val="Brdtext"/>
    </w:pPr>
    <w:r>
      <w:rPr>
        <w:noProof/>
        <w:lang w:eastAsia="sv-SE"/>
      </w:rPr>
      <mc:AlternateContent>
        <mc:Choice Requires="wps">
          <w:drawing>
            <wp:anchor distT="0" distB="0" distL="0" distR="0" simplePos="0" relativeHeight="251881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848EF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9" type="#_x0000_t202" style="position:absolute;left:0;text-align:left;margin-left:5.4pt;margin-top:610.95pt;width:44.2pt;height:9.6pt;z-index:251881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QltkgIAAJQFAAAOAAAAZHJzL2Uyb0RvYy54bWysVE1v2zAMvQ/YfxB0Xx3no2uDOkXWosOA&#10;Yi3WDj0rstQYk0VNYmJnv36UbCdZ10uHXWxJfCTFp0deXLa1YVvlQwW24PnJiDNlJZSVfS7498eb&#10;D2ecBRS2FAasKvhOBX65eP/uonFzNYY1mFJ5RkFsmDeu4GtEN8+yINeqFuEEnLJk1OBrgbT1z1np&#10;RUPRa5ONR6PTrAFfOg9ShUCn152RL1J8rZXEO62DQmYKTnfD9PXpu4rfbHEh5s9euHUl+2uIf7hF&#10;LSpLSfehrgUKtvHVX6HqSnoIoPFEQp2B1pVUqQaqJh+9qOZhLZxKtRA5we1pCv8vrPy6vfesKgs+&#10;OZtwZkVNj/SoWvQbqmAa+WlcmBPswREQ20/Q0jsP54EOY9mt9nX8U0GM7MT0bs8uBWOSDmen+WRK&#10;FkmmfJyfjxP72cHZ+YCfFdQsLgru6fESp2J7G5AuQtABEnMFMFV5UxmTNlEw6sp4thX01AbTFcnj&#10;D5SxrCn46WQ2SoEtRPcusrExjEqS6dPFwrsC0wp3RkWMsd+UJspSna/kFlIqu8+f0BGlKdVbHHv8&#10;4VZvce7qII+UGSzunevKgk/Vpx47UFb+GCjTHZ4IP6o7LrFdtUkr49l4UMAKyh0Jw0PXWsHJm4qe&#10;71YEvBeeeolenOYD3tFHGyD6oV9xtgb/67XziCeJk5Wzhnqz4OHnRnjFmfliSfzn+TQKCdNmOvtI&#10;SmL+2LI6tthNfQWkiZwmkZNpGfFohqX2UD/RGFnGrGQSVlLuguOwvMJuYtAYkmq5TCBqXyfw1j44&#10;GUNHnqM4H9sn4V2vYCTpf4Whi8X8hZA7bPQMbrlBEmNSeWS6Y7V/AWr9JP5+TMXZcrxPqMMwXfwG&#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IlCW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0848EF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8CC77A" w14:textId="77777777" w:rsidR="00DB373A" w:rsidRDefault="00DB373A" w:rsidP="00EE1584">
    <w:pPr>
      <w:pStyle w:val="Brdtext"/>
    </w:pPr>
    <w:r>
      <w:rPr>
        <w:noProof/>
        <w:lang w:eastAsia="sv-SE"/>
      </w:rPr>
      <mc:AlternateContent>
        <mc:Choice Requires="wps">
          <w:drawing>
            <wp:anchor distT="0" distB="0" distL="0" distR="0" simplePos="0" relativeHeight="251480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0605F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0" type="#_x0000_t202" style="position:absolute;left:0;text-align:left;margin-left:393pt;margin-top:611.25pt;width:44.2pt;height:9.6pt;z-index:251480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iNdtkgIAAJQFAAAOAAAAZHJzL2Uyb0RvYy54bWysVE1v2zAMvQ/YfxB0Xx3no2uDOkXWosOA&#10;Yi3WDj0rstQYk0VNYmJnv36UbCdZ10uHXWxJfCTFp0deXLa1YVvlQwW24PnJiDNlJZSVfS7498eb&#10;D2ecBRS2FAasKvhOBX65eP/uonFzNYY1mFJ5RkFsmDeu4GtEN8+yINeqFuEEnLJk1OBrgbT1z1np&#10;RUPRa5ONR6PTrAFfOg9ShUCn152RL1J8rZXEO62DQmYKTnfD9PXpu4rfbHEh5s9euHUl+2uIf7hF&#10;LSpLSfehrgUKtvHVX6HqSnoIoPFEQp2B1pVUqQaqJh+9qOZhLZxKtRA5we1pCv8vrPy6vfesKgs+&#10;OZtyZkVNj/SoWvQbqiCP/DQuzAn24AiI7Sdo6Z2H80CHsexW+zr+qSBGdmJ6t2eXgjFJh7PTfDIl&#10;iyRTPs7Px4n97ODsfMDPCmoWFwX39HiJU7G9DUgXIegAibkCmKq8qYxJmygYdWU82wp6aoPpiuTx&#10;B8pY1hT8dDIbpcAWonsX2dgYRiXJ9Oli4V2BaYU7oyLG2G9KE2WpzldyCymV3edP6IjSlOotjj3+&#10;cKu3OHd1kEfKDBb3znVlwafqU48dKCt/DJTpDk+EH9Udl9iu2qSV8WwyKGAF5Y6E4aFrreDkTUXP&#10;dysC3gtPvUQvTvMB7+ijDRD90K84W4P/9dp5xJPEycpZQ71Z8PBzI7zizHyxJP7zfBqFhGkznX0k&#10;JTF/bFkdW+ymvgLSRE6TyMm0jHg0w1J7qJ9ojCxjVjIJKyl3wXFYXmE3MWgMSbVcJhC1rxN4ax+c&#10;jKEjz1Gcj+2T8K5XMJL0v8LQxWL+QsgdNnoGt9wgiTGpPDLdsdq/ALV+En8/puJsOd4n1GGYLn4D&#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ojXb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D0605F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3168EB" w14:textId="77777777" w:rsidR="00DB373A" w:rsidRDefault="00DB373A" w:rsidP="00EE1584">
    <w:pPr>
      <w:pStyle w:val="Brdtext"/>
    </w:pPr>
    <w:r>
      <w:rPr>
        <w:noProof/>
        <w:lang w:eastAsia="sv-SE"/>
      </w:rPr>
      <mc:AlternateContent>
        <mc:Choice Requires="wps">
          <w:drawing>
            <wp:anchor distT="0" distB="0" distL="0" distR="0" simplePos="0" relativeHeight="251481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5D86A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1" type="#_x0000_t202" style="position:absolute;left:0;text-align:left;margin-left:393pt;margin-top:611.25pt;width:44.2pt;height:9.6pt;z-index:251481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bXj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H&#10;p2POrKjpkR5Vi35NFeSRn8aFGcEeHAGx/QItvfNwHugwlt1qX8c/FcTITkxvd+xSMCbpcHqSH0/I&#10;IsmUj/OzcWI/2zs7H/CrgprFRcE9PV7iVGxuAtJFCDpAYq4ApiqvK2PSJgpGXRrPNoKe2mC6Inn8&#10;gTKWNQU/OZ6OUmAL0b2LbGwMo5Jk+nSx8K7AtMKtURFj7HelibJU5xu5hZTK7vIndERpSvUexx6/&#10;v9V7nLs6yCNlBos757qy4FP1qcf2lJU/B8p0hyfCD+qOS2yXbdLKeDoZ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m14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B5D86A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49A7B4" w14:textId="77777777" w:rsidR="00DB373A" w:rsidRDefault="00DB373A" w:rsidP="009C2B67">
    <w:pPr>
      <w:pStyle w:val="Brdtext"/>
    </w:pPr>
    <w:r>
      <w:rPr>
        <w:noProof/>
        <w:lang w:eastAsia="sv-SE"/>
      </w:rPr>
      <mc:AlternateContent>
        <mc:Choice Requires="wps">
          <w:drawing>
            <wp:anchor distT="0" distB="0" distL="0" distR="0" simplePos="0" relativeHeight="251883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04ADA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4" type="#_x0000_t202" style="position:absolute;left:0;text-align:left;margin-left:5.4pt;margin-top:610.95pt;width:44.2pt;height:9.6pt;z-index:251883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B7IbkgIAAJQFAAAOAAAAZHJzL2Uyb0RvYy54bWysVE1v2zAMvQ/YfxB0Xx3nq21Qp8hadBhQ&#10;tMXSoWdFlhJjkqhJSuzs14+S7STreumwiy2Jj6T49Mir60YrshPOV2AKmp8NKBGGQ1mZdUG/P999&#10;uqDEB2ZKpsCIgu6Fp9fzjx+uajsTQ9iAKoUjGMT4WW0LugnBzrLM843QzJ+BFQaNEpxmAbdunZWO&#10;1Rhdq2w4GEyzGlxpHXDhPZ7etkY6T/GlFDw8SulFIKqgeLeQvi59V/Gbza/YbO2Y3VS8uwb7h1to&#10;VhlMegh1ywIjW1f9FUpX3IEHGc446AykrLhINWA1+eBVNcsNsyLVguR4e6DJ/7+w/GH35EhVFnR0&#10;MaXEMI2P9Cya4LZYwTjyU1s/Q9jSIjA0n6HBd+7PPR7GshvpdPxjQQTtyPT+wC4GIxwPJ9N8NEYL&#10;R1M+zC+Hif3s6GydD18EaBIXBXX4eIlTtrv3AS+C0B4Sc3lQVXlXKZU2UTDiRjmyY/jUKqQroscf&#10;KGVIXdDpaDJIgQ1E9zayMjGMSJLp0sXC2wLTKuyViBhlvgmJlKU638jNOBfmkD+hI0piqvc4dvjj&#10;rd7j3NaBHikzmHBw1pUBl6pPPXakrPzRUyZbPBJ+UndchmbVJK0MJ+e9AlZQ7lEYDtrW8pbfVfh8&#10;98yHJ+awl/DFcT6ER/xIBUg/dCtKNuB+vXUe8ShxtFJSY28W1P/cMicoUV8Niv8yH0chhbQZT85R&#10;ScSdWlanFrPVN4CayHESWZ6WER9Uv5QO9AuOkUXMiiZmOOYuaOiXN6GdGDiGuFgsEgjb17Jwb5aW&#10;x9CR5yjO5+aFOdspOKD0H6DvYjZ7JeQWGz29XWwDijGpPDLdstq9ALZ+En83puJsOd0n1HGYzn8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kHsh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B04ADA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A037C3" w14:textId="77777777" w:rsidR="00DB373A" w:rsidRDefault="00DB373A" w:rsidP="00EE1584">
    <w:pPr>
      <w:pStyle w:val="Brdtext"/>
    </w:pPr>
    <w:r>
      <w:rPr>
        <w:noProof/>
        <w:lang w:eastAsia="sv-SE"/>
      </w:rPr>
      <mc:AlternateContent>
        <mc:Choice Requires="wps">
          <w:drawing>
            <wp:anchor distT="0" distB="0" distL="0" distR="0" simplePos="0" relativeHeight="251482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622B8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5" type="#_x0000_t202" style="position:absolute;left:0;text-align:left;margin-left:393pt;margin-top:611.25pt;width:44.2pt;height:9.6pt;z-index:251482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YlckgIAAJQFAAAOAAAAZHJzL2Uyb0RvYy54bWysVFFP2zAQfp+0/2D5faQpFEpFijoQ0yQE&#10;aDDx7Do2jeb4PPvapPv1OztJ2zFemPaS2L7v7nyfv7uLy7Y2bKN8qMAWPD8acaashLKyLwX//nTz&#10;acpZQGFLYcCqgm9V4Jfzjx8uGjdTY1iBKZVnFMSGWeMKvkJ0sywLcqVqEY7AKUtGDb4WSFv/kpVe&#10;NBS9Ntl4NDrNGvCl8yBVCHR63Rn5PMXXWkm81zooZKbgdDdMX5++y/jN5hdi9uKFW1Wyv4b4h1vU&#10;orKUdBfqWqBga1/9FaqupIcAGo8k1BloXUmVaqBq8tGrah5XwqlUC5ET3I6m8P/CyrvNg2dVWfDj&#10;6RlnVtT0SE+qRb+mCvLIT+PCjGCPjoDYfoaW3nk4D3QYy261r+OfCmJkJ6a3O3YpGJN0ODnNj0/I&#10;IsmUj/PzcWI/2zs7H/CLgprFRcE9PV7iVGxuA9JFCDpAYq4ApipvKmPSJgpGXRnPNoKe2mC6Inn8&#10;gTKWNQU/PZ6MUmAL0b2LbGwMo5Jk+nSx8K7AtMKtURFj7DelibJU5xu5hZTK7vIndERpSvUexx6/&#10;v9V7nLs6yCNlBos757qy4FP1qcf2lJU/Bsp0hyfCD+qOS2yXbdLKeDIdFLCEckvC8NC1VnDypqLn&#10;uxUBH4SnXqIXp/mA9/TRBoh+6FecrcD/eus84kniZOWsod4sePi5Fl5xZr5aEv95fhKFhGlzMjkj&#10;JTF/aFkeWuy6vgLSRE6TyMm0jHg0w1J7qJ9pjCxiVjIJKyl3wXFYXmE3MWgMSbVYJBC1rxN4ax+d&#10;jKEjz1GcT+2z8K5XMJL072DoYjF7JeQOGz2DW6yRxJhUHpnuWO1fgFo/ib8fU3G2HO4Taj9M5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uWJX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4622B8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0F5572" w14:textId="77777777" w:rsidR="00DB373A" w:rsidRDefault="00DB373A" w:rsidP="00EE1584">
    <w:pPr>
      <w:pStyle w:val="Brdtext"/>
    </w:pPr>
    <w:r>
      <w:rPr>
        <w:noProof/>
        <w:lang w:eastAsia="sv-SE"/>
      </w:rPr>
      <mc:AlternateContent>
        <mc:Choice Requires="wps">
          <w:drawing>
            <wp:anchor distT="0" distB="0" distL="0" distR="0" simplePos="0" relativeHeight="251483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FFD63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6" type="#_x0000_t202" style="position:absolute;left:0;text-align:left;margin-left:393pt;margin-top:611.25pt;width:44.2pt;height:9.6pt;z-index:251483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i8zOkg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ZxPOrKjpkR5Vi35NFeSRn8aFGcEeHAGx/QItvfNwHugwlt1qX8c/FcTITkxvd+xSMCbpcHKaH5+Q&#10;RZIpH+fTcWI/2zs7H/CrgprFRcE9PV7iVGxuAtJFCDpAYq4ApiqvK2PSJgpGXRrPNoKe2mC6Inn8&#10;gTKWNQU/PZ6MUmAL0b2LbGwMo5Jk+nSx8K7AtMKtURFj7HelibJU5xu5hZTK7vIndERpSvUexx6/&#10;v9V7nLs6yCNlBos757qy4FP1qcf2lJU/B8p0hyfCD+qOS2yXbdLKeDIdFLCEckvC8NC1VnDyuqLn&#10;uxEB74WnXqIXp/mAd/TRBoh+6FecrcD/fus84kniZOWsod4sePi1Fl5xZr5ZEv80P4lCwrQ5mX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EIvMz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BFFD63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6EC8A3" w14:textId="77777777" w:rsidR="00DB373A" w:rsidRDefault="00DB373A" w:rsidP="009C2B67">
    <w:pPr>
      <w:pStyle w:val="Brdtext"/>
    </w:pPr>
    <w:r>
      <w:rPr>
        <w:noProof/>
        <w:lang w:eastAsia="sv-SE"/>
      </w:rPr>
      <mc:AlternateContent>
        <mc:Choice Requires="wps">
          <w:drawing>
            <wp:anchor distT="0" distB="0" distL="0" distR="0" simplePos="0" relativeHeight="251884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78131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9" type="#_x0000_t202" style="position:absolute;left:0;text-align:left;margin-left:5.4pt;margin-top:610.95pt;width:44.2pt;height:9.6pt;z-index:251884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7Jl2kgIAAJQ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0zPOrKjpkR5Vi35NFUwiP40LM4I9OAJi+wVaeufhPNBhLLvVvo5/KoiRnZje7tilYEzS4ck0P56Q&#10;RZIpH+dn48R+tnd2PuBXBTWLi4J7erzEqdjcBKSLEHSAxFwBTFVeV8akTRSMujSebQQ9tcF0RfL4&#10;A2Usawo+PT4ZpcAWonsX2dgYRiXJ9Oli4V2BaYVboyLG2O9KE2WpzjdyCymV3eVP6IjSlOo9jj1+&#10;f6v3OHd1kEfKDBZ3znVlwafqU4/tKSt/DpTpDk+EH9Qdl9gu26SV8XQ8KGAJ5ZaE4aFrreDkdUXP&#10;dyMC3gtPvUQvTvMB7+ijDRD90K84W4H//dZ5xJPEycpZQ71Z8PBrLbzizHyzJP6zfBKFhGkzOflM&#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bsmX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978131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BA37B2" w14:textId="77777777" w:rsidR="00DB373A" w:rsidRDefault="00DB373A" w:rsidP="00EE1584">
    <w:pPr>
      <w:pStyle w:val="Brdtext"/>
    </w:pPr>
    <w:r>
      <w:rPr>
        <w:noProof/>
        <w:lang w:eastAsia="sv-SE"/>
      </w:rPr>
      <mc:AlternateContent>
        <mc:Choice Requires="wps">
          <w:drawing>
            <wp:anchor distT="0" distB="0" distL="0" distR="0" simplePos="0" relativeHeight="251484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E0FE0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0" type="#_x0000_t202" style="position:absolute;left:0;text-align:left;margin-left:393pt;margin-top:611.25pt;width:44.2pt;height:9.6pt;z-index:251484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xnlNkQIAAJQFAAAOAAAAZHJzL2Uyb0RvYy54bWysVFFv2yAQfp+0/4B4Xx0nb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VZ&#10;0MkM/GhW45EeRRvcBhXkkZ/G+jlgDxbA0H42Ld55OPc4jGW30tXxj4II7Ii027OLYITj8GyaT05h&#10;4TDl43w2TuxnB2frfPgiTE3ioqAOj5c4ZdsbH3ARQAdIzOWNqsrrSqm0iYIRl8qRLcNTq5CuCI8/&#10;UEqTpqDTydkoBdYmuneRlY5hRJJMny4W3hWYVmGnRMQo/U1IUJbqfCU341zoff6EjiiJVG9x7PGH&#10;W73FuasDHimz0WHvXFfauFR96rEDZeWPgTLZ4UH4Ud1xGdpVm7Qynk4GBaxMuYMwnOlay1t+XeH5&#10;bpgP98yhl/DimA/hDh+pDOg3/YqStXG/XjuPeEgcVkoa9GZB/c8Nc4IS9VVD/LP8NAoppM3p2Uco&#10;ibhjy+rYojf1pYEmckwiy9My4oMaltKZ+gljZBmzwsQ0R+6ChmF5GbqJgTHExXKZQGhfy8KNfrA8&#10;ho48R3E+tk/M2V7BAdK/NUMXs/kLIXfY6OntchMgxqTyyHTHav8CaP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vxnl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5E0FE0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9860AF" w14:textId="77777777" w:rsidR="00DB373A" w:rsidRDefault="00DB373A" w:rsidP="00EE1584">
    <w:pPr>
      <w:pStyle w:val="Brdtext"/>
    </w:pPr>
    <w:r>
      <w:rPr>
        <w:noProof/>
        <w:lang w:eastAsia="sv-SE"/>
      </w:rPr>
      <mc:AlternateContent>
        <mc:Choice Requires="wps">
          <w:drawing>
            <wp:anchor distT="0" distB="0" distL="0" distR="0" simplePos="0" relativeHeight="251485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F8073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1" type="#_x0000_t202" style="position:absolute;left:0;text-align:left;margin-left:393pt;margin-top:611.25pt;width:44.2pt;height:9.6pt;z-index:251485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MCX4kQIAAJQFAAAOAAAAZHJzL2Uyb0RvYy54bWysVFFP2zAQfp+0/2D5faQppYOKFHUgpkkI&#10;0GDi2XVsGs2xPdtt0v16PjtJ2zFemPaS2L7v7nzffb7zi7ZWZCOcr4wuaH40okRobspKPxf0x+P1&#10;p1NKfGC6ZMpoUdCt8PRi/vHDeWNnYmxWRpXCEQTRftbYgq5CsLMs83wlauaPjBUaRmlczQK27jkr&#10;HWsQvVbZeDSaZo1xpXWGC+9xetUZ6TzFl1LwcCelF4GoguJuIX1d+i7jN5ufs9mzY3ZV8f4a7B9u&#10;UbNKI+ku1BULjKxd9VeouuLOeCPDETd1ZqSsuEg1oJp89KqahxWzItUCcrzd0eT/X1h+u7l3pCoL&#10;enyKVmlWo0mPog1ujQryyE9j/QywBwtgaL+YFn0ezj0OY9mtdHX8oyACO5je7thFMMJxeDLNjyew&#10;cJjycX42Tuxne2frfPgqTE3ioqAOzUucss2ND7gIoAMk5vJGVeV1pVTaRMGIS+XIhqHVKqQrwuMP&#10;lNKkKej0+GSUAmsT3bvISscwIkmmTxcL7wpMq7BVImKU/i4kKEt1vpGbcS70Ln9CR5REqvc49vj9&#10;rd7j3NUBj5TZ6LBzrittXKo+vbE9ZeXPgTLZ4UH4Qd1xGdplm7Qynk4GBSxNuYUwnOmelrf8ukL7&#10;bpgP98zhLaHjmA/hDh+pDOg3/YqSlXG/3zqPeEgcVkoavM2C+l9r5gQl6puG+M/ySRRSSJvJyWco&#10;ibhDy/LQotf1pYEmckwiy9My4oMaltKZ+gljZBGzwsQ0R+6ChmF5GbqJgTHExWKRQHi+loUb/WB5&#10;DB15juJ8bJ+Ys72CA6R/a4ZXzGavhNxho6e3i3WAGJPKI9Mdq30H8PST+PsxFWfL4T6h9sN0/gI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DMCX4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CF8073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60CACE" w14:textId="77777777" w:rsidR="00DB373A" w:rsidRDefault="00DB373A" w:rsidP="009C2B67">
    <w:pPr>
      <w:pStyle w:val="Brdtext"/>
    </w:pPr>
    <w:r>
      <w:rPr>
        <w:noProof/>
        <w:lang w:eastAsia="sv-SE"/>
      </w:rPr>
      <mc:AlternateContent>
        <mc:Choice Requires="wps">
          <w:drawing>
            <wp:anchor distT="0" distB="0" distL="0" distR="0" simplePos="0" relativeHeight="251885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6D8A0"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4" type="#_x0000_t202" style="position:absolute;left:0;text-align:left;margin-left:5.4pt;margin-top:610.95pt;width:44.2pt;height:9.6pt;z-index:251885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SRw7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Z2POrKjpkR5Vi35NFUwiP40LM4I9OAJi+wVaeufhPNBhLLvVvo5/KoiRnZje7tilYEzS4ck0P56Q&#10;RZIpH+dn48R+tnd2PuBXBTWLi4J7erzEqdjcBKSLEHSAxFwBTFVeV8akTRSMujSebQQ9tcF0RfL4&#10;A2Usawo+PT4ZpcAWonsX2dgYRiXJ9Oli4V2BaYVboyLG2O9KE2WpzjdyCymV3eVP6IjSlOo9jj1+&#10;f6v3OHd1kEfKDBZ3znVlwafqU4/tKSt/DpTpDk+EH9Qdl9gu26SV8fR0UMASyi0Jw0PXWsHJ64qe&#10;70YEvBeeeolenOYD3tFHGyD6oV9xtgL/+63ziCeJk5Wzhnqz4OHXWnjFmflmSfxn+SQKCdNmcnJ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xJHD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A76D8A0"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7B0B17" w14:textId="77777777" w:rsidR="00DB373A" w:rsidRDefault="00DB373A" w:rsidP="00EE1584">
    <w:pPr>
      <w:pStyle w:val="Brdtext"/>
    </w:pPr>
    <w:r>
      <w:rPr>
        <w:noProof/>
        <w:lang w:eastAsia="sv-SE"/>
      </w:rPr>
      <mc:AlternateContent>
        <mc:Choice Requires="wps">
          <w:drawing>
            <wp:anchor distT="0" distB="0" distL="0" distR="0" simplePos="0" relativeHeight="251486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D1AB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5" type="#_x0000_t202" style="position:absolute;left:0;text-align:left;margin-left:393pt;margin-top:611.25pt;width:44.2pt;height:9.6pt;z-index:251486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qyd8kg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2YQzK2p6pEfVol9TBXnkp3FhRrAHR0Bsv0BL7zycBzqMZbfa1/FPBTGyE9PbHbsUjEk6PJnmk2Oy&#10;SDLl4/xsnNjP9s7OB/yqoGZxUXBPj5c4FZubgHQRgg6QmCuAqcrrypi0iYJRl8azjaCnNpiuSB5/&#10;oIxlTcGnk5NRCmwhuneRjY1hVJJMny4W3hWYVrg1KmKM/a40UZbqfCO3kFLZXf6EjihNqd7j2OP3&#10;t3qPc1cHeaTMYHHnXFcWfKo+9diesvLnQJnu8ET4Qd1xie2yTVoZT08HBSyh3JIwPHStFZy8ruj5&#10;bkTAe+Gpl+jFaT7gHX20AaIf+hVnK/C/3zqPeJI4WTlrqDcLHn6thVecmW+WxH+WH0chYdocn3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6snf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D7D1AB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2A0307" w14:textId="77777777" w:rsidR="00DB373A" w:rsidRDefault="00DB373A" w:rsidP="00EE1584">
    <w:pPr>
      <w:pStyle w:val="Brdtext"/>
    </w:pPr>
    <w:r>
      <w:rPr>
        <w:noProof/>
        <w:lang w:eastAsia="sv-SE"/>
      </w:rPr>
      <mc:AlternateContent>
        <mc:Choice Requires="wps">
          <w:drawing>
            <wp:anchor distT="0" distB="0" distL="0" distR="0" simplePos="0" relativeHeight="251487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0AD54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6" type="#_x0000_t202" style="position:absolute;left:0;text-align:left;margin-left:393pt;margin-top:611.25pt;width:44.2pt;height:9.6pt;z-index:251487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xWLukAIAAJQFAAAOAAAAZHJzL2Uyb0RvYy54bWysVF1v2yAUfZ+0/4B4Xx2nbbZEdaqsVadJ&#10;VVstnfpMMDTWMDAgsbNfvwO2k6zrS6e92MA99+vcAxeXba3IVjhfGV3Q/GREidDclJV+Luj3x5sP&#10;nyjxgemSKaNFQXfC08v5+3cXjZ2JsVkbVQpHEET7WWMLug7BzrLM87WomT8xVmgYpXE1C9i656x0&#10;rEH0WmXj0WiSNcaV1hkuvMfpdWek8xRfSsHDvZReBKIKitpC+rr0XcVvNr9gs2fH7LrifRnsH6qo&#10;WaWRdB/qmgVGNq76K1RdcWe8keGEmzozUlZcpB7QTT560c1yzaxIvYAcb/c0+f8Xlt9tHxypyoKe&#10;TnNKNKsxpEfRBrdBB3nkp7F+BtjSAhjaz6bFnIdzj8PYditdHf9oiMAOpnd7dhGMcByeT/LTM1g4&#10;TPk4n44T+9nB2TofvghTk7goqMPwEqdse+sDCgF0gMRc3qiqvKmUSpsoGHGlHNkyjFqFVCI8/kAp&#10;TZqCTk7PRymwNtG9i6x0DCOSZPp0sfGuwbQKOyUiRulvQoKy1OcruRnnQu/zJ3RESaR6i2OPP1T1&#10;FueuD3ikzEaHvXNdaeNS9+mOHSgrfwyUyQ4Pwo/6jsvQrtqklfFkOihgZcodhOFMd7W85TcVxnfL&#10;fHhgDncJE8f7EO7xkcqAftOvKFkb9+u184iHxGGlpMHdLKj/uWFOUKK+aoh/mp9FIYW0OTv/CCUR&#10;d2xZHVv0pr4y0ATkjerSMuKDGpbSmfoJz8giZoWJaY7cBQ3D8ip0LwaeIS4WiwTC9bUs3Oql5TF0&#10;5DmK87F9Ys72Cg6Q/p0ZbjGbvRByh42e3i42AWJMKo9Md6z2E8DVT+Lvn6n4thzvE+rw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XFYu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0AD54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7070EE" w14:textId="77777777" w:rsidR="00DB373A" w:rsidRDefault="00DB373A" w:rsidP="009C2B67">
    <w:pPr>
      <w:pStyle w:val="Brdtext"/>
    </w:pPr>
    <w:r>
      <w:rPr>
        <w:noProof/>
        <w:lang w:eastAsia="sv-SE"/>
      </w:rPr>
      <mc:AlternateContent>
        <mc:Choice Requires="wps">
          <w:drawing>
            <wp:anchor distT="0" distB="0" distL="0" distR="0" simplePos="0" relativeHeight="251886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D926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9" type="#_x0000_t202" style="position:absolute;left:0;text-align:left;margin-left:5.4pt;margin-top:610.95pt;width:44.2pt;height:9.6pt;z-index:251886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lMLK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z6acWVHTIz2qFv2aKphEfhoXZgR7cATE9gu09M7DeaDDWHarfR3/VBAjOzG93bFLwZikw+lJfjwh&#10;iyRTPs7Pxon9bO/sfMCvCmoWFwX39HiJU7G5CUgXIegAibkCmKq8roxJmygYdWk82wh6aoPpiuTx&#10;B8pY1hT85Hg6SoEtRPcusrExjEqS6dPFwrsC0wq3RkWMsd+VJspSnW/kFlIqu8uf0BGlKdV7HHv8&#10;/lbvce7qII+UGSzunOvKgk/Vpx7bU1b+HCjTHZ4IP6g7LrFdtkkr49PxoIAllFsShoeutYKT1xU9&#10;340IeC889RK9OM0HvKOPNkD0Q7/ibAX+91vnEU8SJytnDfVmwcOvtfCKM/PNkvjP8kkUEqbNZHp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mUws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21D926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C2DB7B" w14:textId="77777777" w:rsidR="00DB373A" w:rsidRDefault="00DB373A" w:rsidP="00EE1584">
    <w:pPr>
      <w:pStyle w:val="Brdtext"/>
    </w:pPr>
    <w:r>
      <w:rPr>
        <w:noProof/>
        <w:lang w:eastAsia="sv-SE"/>
      </w:rPr>
      <mc:AlternateContent>
        <mc:Choice Requires="wps">
          <w:drawing>
            <wp:anchor distT="0" distB="0" distL="0" distR="0" simplePos="0" relativeHeight="251488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CAEDA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0" type="#_x0000_t202" style="position:absolute;left:0;text-align:left;margin-left:393pt;margin-top:611.25pt;width:44.2pt;height:9.6pt;z-index:251488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gQlEkgIAAJQFAAAOAAAAZHJzL2Uyb0RvYy54bWysVFFP2zAQfp+0/2D5faRpo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sylnVtT0SI+qRb+mCvLIT+PCjGAPjoDYfoGW3nk4D3QYy261r+OfCmJkJ6a3O3YpGJN0eDLNJ8dk&#10;kWTKx/nZOLGf7Z2dD/hVQc3iouCeHi9xKjY3AekiBB0gMVcAU5XXlTFpEwWjLo1nG0FPbTBdkTz+&#10;QBnLmoJPJyejFNhCdO8iGxvDqCSZPl0svCswrXBrVMQY+11poizV+UZuIaWyu/wJHVGaUr3Hscfv&#10;b/Ue564O8kiZweLOua4s+FR96rE9ZeXPgTLd4Ynwg7rjEttlm7QyPp0MClhCuSVheOhaKzh5XdHz&#10;3YiA98JTL9GL03zAO/poA0Q/9CvOVuB/v3Ue8SRxsnLWUG8WPPxaC684M98sif8sP45CwrQ5Pjkl&#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4EJR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2CAEDA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7934DB" w14:textId="77777777" w:rsidR="00DB373A" w:rsidRDefault="00DB373A" w:rsidP="00EE1584">
    <w:pPr>
      <w:pStyle w:val="Brdtext"/>
    </w:pPr>
    <w:r>
      <w:rPr>
        <w:noProof/>
        <w:lang w:eastAsia="sv-SE"/>
      </w:rPr>
      <mc:AlternateContent>
        <mc:Choice Requires="wps">
          <w:drawing>
            <wp:anchor distT="0" distB="0" distL="0" distR="0" simplePos="0" relativeHeight="251489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B90EE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1" type="#_x0000_t202" style="position:absolute;left:0;text-align:left;margin-left:393pt;margin-top:611.25pt;width:44.2pt;height:9.6pt;z-index:251489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SH5E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pxPOrKjpkR5Vi35NFeSRn8aFGcEeHAGx/QItvfNwHugwlt1qX8c/FcTITkxvd+xSMCbp8OQ0P56Q&#10;RZIpH+fTcWI/2zs7H/CrgprFRcE9PV7iVGxuAtJFCDpAYq4ApiqvK2PSJgpGXRrPNoKe2mC6Inn8&#10;gTKWNQU/PT4ZpcAWonsX2dgYRiXJ9Oli4V2BaYVboyLG2O9KE2WpzjdyCymV3eVP6IjSlOo9jj1+&#10;f6v3OHd1kEfKDBZ3znVlwafqU4/tKSt/DpTpDk+EH9Qdl9gu26SV8dlkUMASyi0Jw0PXWsHJ64qe&#10;70YEvBeeeolenOYD3tFHGyD6oV9xtgL/+63ziCeJk5Wzhnqz4OHXWnjFmflmSfzTfBKFhGkzOTkj&#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7Eh+R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7B90EE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CF0D46" w14:textId="77777777" w:rsidR="00DB373A" w:rsidRDefault="00DB373A" w:rsidP="009C2B67">
    <w:pPr>
      <w:pStyle w:val="Brdtext"/>
    </w:pPr>
    <w:r>
      <w:rPr>
        <w:noProof/>
        <w:lang w:eastAsia="sv-SE"/>
      </w:rPr>
      <mc:AlternateContent>
        <mc:Choice Requires="wps">
          <w:drawing>
            <wp:anchor distT="0" distB="0" distL="0" distR="0" simplePos="0" relativeHeight="251887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43BF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4" type="#_x0000_t202" style="position:absolute;left:0;text-align:left;margin-left:5.4pt;margin-top:610.95pt;width:44.2pt;height:9.6pt;z-index:251887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wCN7kgIAAJQ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PEUrdKsRpMeRRvcGhVMIj+N9TPAHiyAof1iWvR5OPc4jGW30tXxj4II7GB6u2MXwQjH4clpfjyB&#10;hcOUj/PpOLGf7Z2t8+GrMDWJi4I6NC9xyjY3PuAigA6QmMsbVZXXlVJpEwUjLpUjG4ZWq5CuCI8/&#10;UEqTpqCnxyejFFib6N5FVjqGEUkyfbpYeFdgWoWtEhGj9HchQVmq843cjHOhd/kTOqIkUr3Hscfv&#10;b/Ue564OeKTMRoedc11p41L16Y3tKSt/DpTJDg/CD+qOy9Au26SV8dnZoIClKbcQhjPd0/KWX1do&#10;3w3z4Z45vCV0HPMh3OEjlQH9pl9RsjLu91vnEQ+Jw0pJg7dZUP9rzZygRH3TEP80n0QhhbSZnJxB&#10;ScQdWpaHFr2uLw00kWMSWZ6WER/UsJTO1E8YI4uYFSamOXIXNAzLy9BNDIwhLhaLBMLztSzc6AfL&#10;Y+jIcxTnY/vEnO0VHCD9WzO8YjZ7JeQOGz29XawDxJhUHpnuWO07gKe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EfAI3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E143BF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F2F793" w14:textId="77777777" w:rsidR="00DB373A" w:rsidRDefault="00DB373A" w:rsidP="00EE1584">
    <w:pPr>
      <w:pStyle w:val="Brdtext"/>
    </w:pPr>
    <w:r>
      <w:rPr>
        <w:noProof/>
        <w:lang w:eastAsia="sv-SE"/>
      </w:rPr>
      <mc:AlternateContent>
        <mc:Choice Requires="wps">
          <w:drawing>
            <wp:anchor distT="0" distB="0" distL="0" distR="0" simplePos="0" relativeHeight="251490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4B74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5" type="#_x0000_t202" style="position:absolute;left:0;text-align:left;margin-left:393pt;margin-top:611.25pt;width:44.2pt;height:9.6pt;z-index:251490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hg8kgIAAJQ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348&#10;mXBmRU2P9KRa9GuqII/8NC5MCbZwBMT2M7T0zsN5oMNYdqt9Hf9UECM7Mb3dsUvBmKTD07P8+IQs&#10;kkz5OJ+ME/vZ3tn5gF8U1CwuCu7p8RKnYnMXkC5C0AEScwUwVXlbGZM2UTDq2ni2EfTUBtMVyeMP&#10;lLGsKfjZ8ekoBbYQ3bvIxsYwKkmmTxcL7wpMK9waFTHGflOaKEt1vpFbSKnsLn9CR5SmVO9x7PH7&#10;W73HuauDPFJmsLhzrisLPlWfemxPWfljoEx3eCL8oO64xHbZJq2Mzy8GBSyh3JIwPHStFZy8rej5&#10;7kTAR+Gpl+jFaT7gA320AaIf+hVnK/C/3jqPeJI4WTlrqDcLHn6uhVecma+WxD/JT6KQMG1OTs9J&#10;ScwfWpaHFruur4E0kdMkcjItIx7NsNQe6mcaI/OYlUzCSspdcByW19hNDBpDUs3nCUTt6wTe2YWT&#10;MXTkOYrzqX0W3vUKRpL+PQxdLKavhNxho2dw8zWSGJPKI9Mdq/0LUOsn8fdjKs6Ww31C7Yfp7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ICIYP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EF4B74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CA1F19" w14:textId="77777777" w:rsidR="00DB373A" w:rsidRDefault="00DB373A" w:rsidP="00EE1584">
    <w:pPr>
      <w:pStyle w:val="Brdtext"/>
    </w:pPr>
    <w:r>
      <w:rPr>
        <w:noProof/>
        <w:lang w:eastAsia="sv-SE"/>
      </w:rPr>
      <mc:AlternateContent>
        <mc:Choice Requires="wps">
          <w:drawing>
            <wp:anchor distT="0" distB="0" distL="0" distR="0" simplePos="0" relativeHeight="251491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13776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6" type="#_x0000_t202" style="position:absolute;left:0;text-align:left;margin-left:393pt;margin-top:611.25pt;width:44.2pt;height:9.6pt;z-index:251491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ghLnkgIAAJQ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H&#10;k3POrKjpkR5Vi35NFeSRn8aFKcEWjoDYfoGW3nk4D3QYy261r+OfCmJkJ6a3O3YpGJN0eHqWH5+Q&#10;RZIpH+eTcWI/2zs7H/CrgprFRcE9PV7iVGxuA9JFCDpAYq4ApipvKmPSJgpGXRnPNoKe2mC6Inn8&#10;gTKWNQU/Oz4dpcAWonsX2dgYRiXJ9Oli4V2BaYVboyLG2O9KE2WpzjdyCymV3eVP6IjSlOo9jj1+&#10;f6v3OHd1kEfKDBZ3znVlwafqU4/tKSt/DpTpDk+EH9Qdl9gu26SV8flkUMASyi0Jw0PXWsHJm4qe&#10;71YEfBCeeolenOYD3tNHGyD6oV9xtgL/+63ziCeJk5Wzhnqz4OHXWnjFmflmSfyT/CQKCdPm5PSc&#10;lMT8oWV5aLHr+gpIEzlNIifTMuLRDEvtoX6iMTKPWckkrKTcBcdheYXdxKAxJNV8nkDUvk7grV04&#10;GUNHnqM4H9sn4V2vYCTp38HQxWL6SsgdNnoGN18jiTGpPDLdsdq/ALV+En8/puJsOdwn1H6Yzl4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YIS5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C13776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1BA2AF" w14:textId="77777777" w:rsidR="00DB373A" w:rsidRDefault="00DB373A" w:rsidP="009C2B67">
    <w:pPr>
      <w:pStyle w:val="Brdtext"/>
    </w:pPr>
    <w:r>
      <w:rPr>
        <w:noProof/>
        <w:lang w:eastAsia="sv-SE"/>
      </w:rPr>
      <mc:AlternateContent>
        <mc:Choice Requires="wps">
          <w:drawing>
            <wp:anchor distT="0" distB="0" distL="0" distR="0" simplePos="0" relativeHeight="251888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B6E21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9" type="#_x0000_t202" style="position:absolute;left:0;text-align:left;margin-left:5.4pt;margin-top:610.95pt;width:44.2pt;height:9.6pt;z-index:251888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AGl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UU6JZjWG9Cja4NboYBL5aayfArawAIb2i2kx5+Hc4zC23UpXxz8aIrCD6e2OXQQjHIcnp/nxBBYO&#10;Uz7Oz8eJ/WzvbJ0PX4WpSVwU1GF4iVO2ufUBhQA6QGIub1RV3lRKpU0UjLhSjmwYRq1CKhEef6CU&#10;Jk1BT49PRimwNtG9i6x0DCOSZPp0sfGuwbQKWyUiRunvQoKy1OcbuRnnQu/yJ3RESaR6j2OP31f1&#10;HueuD3ikzEaHnXNdaeNS9+mO7Skrfw6UyQ4Pwg/6jsvQLtuklfHZeFDA0pRbCMOZ7mp5y28qjO+W&#10;+fDAHO4SJo73IdzjI5UB/aZfUbIy7vdb5xEPicNKSYO7WVD/a82coER90xD/eT6JQgppMzn5DCUR&#10;d2hZHlr0ur4y0ATkjerSMuKDGpbSmfoJz8g8ZoWJaY7cBQ3D8ip0LwaeIS7m8wTC9bUs3OqF5TF0&#10;5DmK87F9Ys72Cg6Q/p0ZbjGbvhJyh42e3s7XAWJMKo9Md6z2E8DVT+Lvn6n4thzuE2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aBAGl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AB6E21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EB09C9" w14:textId="77777777" w:rsidR="00DB373A" w:rsidRDefault="00DB373A" w:rsidP="00EE1584">
    <w:pPr>
      <w:pStyle w:val="Brdtext"/>
    </w:pPr>
    <w:r>
      <w:rPr>
        <w:noProof/>
        <w:lang w:eastAsia="sv-SE"/>
      </w:rPr>
      <mc:AlternateContent>
        <mc:Choice Requires="wps">
          <w:drawing>
            <wp:anchor distT="0" distB="0" distL="0" distR="0" simplePos="0" relativeHeight="251492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9C77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0" type="#_x0000_t202" style="position:absolute;left:0;text-align:left;margin-left:393pt;margin-top:611.25pt;width:44.2pt;height:9.6pt;z-index:251492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corkg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aMyZFTU90qNq0a+pgjzy07gwJdjCERDbL9DSOw/ngQ5j2a32dfxTQYzsxPR2xy4FY5IOT07z4wlZ&#10;JJnycX4+Tuxne2fnA35VULO4KLinx0ucis1tQLoIQQdIzBXAVOVNZUzaRMGoK+PZRtBTG0xXJI8/&#10;UMaypuCnxyejFNhCdO8iGxvDqCSZPl0svCswrXBrVMQY+11poizV+UZuIaWyu/wJHVGaUr3Hscfv&#10;b/Ue564O8kiZweLOua4s+FR96rE9ZeXPgTLd4Ynwg7rjEttlm7QyPjseFLCEckvC8NC1VnDypqLn&#10;uxUBH4SnXqIXp/mA9/TRBoh+6FecrcD/fus84kniZOWsod4sePi1Fl5xZr5ZEv95PolCwrSZnHwm&#10;JTF/aFkeWuy6vgLSRE6TyMm0jHg0w1J7qJ9ojMxjVjIJKyl3wXFYXmE3MWgMSTWfJxC1rxN4axdO&#10;xtCR5yjOx/ZJeNcrGEn6dzB0sZi+EnKHjZ7BzddIYkwqj0x3rPYvQK2fxN+PqThbDvcJtR+ms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BHKK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099C77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718039" w14:textId="77777777" w:rsidR="00DB373A" w:rsidRDefault="00DB373A" w:rsidP="00EE1584">
    <w:pPr>
      <w:pStyle w:val="Brdtext"/>
    </w:pPr>
    <w:r>
      <w:rPr>
        <w:noProof/>
        <w:lang w:eastAsia="sv-SE"/>
      </w:rPr>
      <mc:AlternateContent>
        <mc:Choice Requires="wps">
          <w:drawing>
            <wp:anchor distT="0" distB="0" distL="0" distR="0" simplePos="0" relativeHeight="251493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77DB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1" type="#_x0000_t202" style="position:absolute;left:0;text-align:left;margin-left:393pt;margin-top:611.25pt;width:44.2pt;height:9.6pt;z-index:251493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L0rkQ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OhmBH81qPNKjaINbo4I88tNYPwVsYQEM7RfT4p2Hc4/DWHYrXR3/KIjAjkjbHbsIRjgOT07z4wks&#10;HKZ8nJ+PE/vZ3tk6H74KU5O4KKjD4yVO2ebWB1wE0AESc3mjqvKmUiptomDElXJkw/DUKqQrwuMP&#10;lNKkKejp8ckoBdYmuneRlY5hRJJMny4W3hWYVmGrRMQo/V1IUJbqfCM341zoXf6EjiiJVO9x7PH7&#10;W73HuasDHimz0WHnXFfauFR96rE9ZeXPgTLZ4UH4Qd1xGdplm7QyPpsMCliacgthONO1lrf8psLz&#10;3TIfHphDL+HFMR/CPT5SGdBv+hUlK+N+v3Ue8ZA4rJQ06M2C+l9r5gQl6puG+M/zSRRSSJvJyWco&#10;ibhDy/LQotf1lYEmckwiy9My4oMaltKZ+gljZB6zwsQ0R+6ChmF5FbqJgTHExXyeQGhfy8KtXlge&#10;Q0eeozgf2yfmbK/gAOnfmaGL2fSVkDts9PR2vg4QY1J5ZLpjtX8BtH4Sfz+m4mw53CfUfpjOXg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2L0r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477DB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3C8EA3" w14:textId="77777777" w:rsidR="00DB373A" w:rsidRDefault="00DB373A" w:rsidP="009C2B67">
    <w:pPr>
      <w:pStyle w:val="Brdtext"/>
    </w:pPr>
    <w:r>
      <w:rPr>
        <w:noProof/>
        <w:lang w:eastAsia="sv-SE"/>
      </w:rPr>
      <mc:AlternateContent>
        <mc:Choice Requires="wps">
          <w:drawing>
            <wp:anchor distT="0" distB="0" distL="0" distR="0" simplePos="0" relativeHeight="251889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C365C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4" type="#_x0000_t202" style="position:absolute;left:0;text-align:left;margin-left:5.4pt;margin-top:610.95pt;width:44.2pt;height:9.6pt;z-index:251889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JrrT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aMKZFTU90pNq0a+pgknkp3FhSrCFIyC2n6Gldx7OAx3Gslvt6/inghjZientjl0KxiQdnpzmxxOy&#10;SDLl4/xinNjP9s7OB/yioGZxUXBPj5c4FZu7gHQRgg6QmCuAqcrbypi0iYJR18azjaCnNpiuSB5/&#10;oIxlTcFPj09GKbCF6N5FNjaGUUkyfbpYeFdgWuHWqIgx9pvSRFmq843cQkpld/kTOqI0pXqPY4/f&#10;3+o9zl0d5JEyg8Wdc11Z8Kn61GN7ysofA2W6wxPhB3XHJbbLNmllfH42KGAJ5ZaE4aFrreDkbUXP&#10;dycCPgpPvUQvTvMBH+ijDRD90K84W4H/9dZ5xJPEycpZQ71Z8PBzLbzizHy1JP6LfBKFhGkzOTkj&#10;JTF/aFkeWuy6vgbSRE6TyMm0jHg0w1J7qJ9pjMxjVjIJKyl3wXFYXmM3MWgMSTWfJxC1rxN4ZxdO&#10;xtCR5yjOp/ZZeNcrGEn69zB0sZi+EnKHjZ7BzddIYkwqj0x3rPYvQK2fxN+PqThbDvcJtR+ms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Emut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3C365C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B5FDBE" w14:textId="77777777" w:rsidR="00DB373A" w:rsidRDefault="00DB373A" w:rsidP="00EE1584">
    <w:pPr>
      <w:pStyle w:val="Brdtext"/>
    </w:pPr>
    <w:r>
      <w:rPr>
        <w:noProof/>
        <w:lang w:eastAsia="sv-SE"/>
      </w:rPr>
      <mc:AlternateContent>
        <mc:Choice Requires="wps">
          <w:drawing>
            <wp:anchor distT="0" distB="0" distL="0" distR="0" simplePos="0" relativeHeight="251494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97A17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5" type="#_x0000_t202" style="position:absolute;left:0;text-align:left;margin-left:393pt;margin-top:611.25pt;width:44.2pt;height:9.6pt;z-index:251494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xIGU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0ZQzK2p6pEfVol9TBXnkp3FhRrAHR0Bsv0BL7zycBzqMZbfa1/FPBTGyE9PbHbsUjEk6nJ7kxxOy&#10;SDLl4/xsnNjP9s7OB/yqoGZxUXBPj5c4FZubgHQRgg6QmCuAqcrrypi0iYJRl8azjaCnNpiuSB5/&#10;oIxlTcFPjqejFNhCdO8iGxvDqCSZPl0svCswrXBrVMQY+11poizV+UZuIaWyu/wJHVGaUr3Hscfv&#10;b/Ue564O8kiZweLOua4s+FR96rE9ZeXPgTLd4Ynwg7rjEttlm7QyPj0d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9sSBl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997A17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646BFB" w14:textId="77777777" w:rsidR="00DB373A" w:rsidRDefault="00DB373A" w:rsidP="00EE1584">
    <w:pPr>
      <w:pStyle w:val="Brdtext"/>
    </w:pPr>
    <w:r>
      <w:rPr>
        <w:noProof/>
        <w:lang w:eastAsia="sv-SE"/>
      </w:rPr>
      <mc:AlternateContent>
        <mc:Choice Requires="wps">
          <w:drawing>
            <wp:anchor distT="0" distB="0" distL="0" distR="0" simplePos="0" relativeHeight="251495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5DB41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6" type="#_x0000_t202" style="position:absolute;left:0;text-align:left;margin-left:393pt;margin-top:611.25pt;width:44.2pt;height:9.6pt;z-index:251495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EtGIkg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0TFnVtT0SI+qRb+mCvLIT+PCjGAPjoDYfoGW3nk4D3QYy261r+OfCmJkJ6a3O3YpGJN0eHKaH0/I&#10;IsmUj/PpOLGf7Z2dD/hVQc3iouCeHi9xKjY3AekiBB0gMVcAU5XXlTFpEwWjLo1nG0FPbTBdkTz+&#10;QBnLmoKfHp+MUmAL0b2LbGwMo5Jk+nSx8K7AtMKtURFj7HelibJU5xu5hZTK7vIndERpSvUexx6/&#10;v9V7nLs6yCNlBos757qy4FP1qcf2lJU/B8p0hyfCD+qOS2yXbdLK+Gw6KGAJ5ZaE4aFrreDkdUXP&#10;dyMC3gtPvUQvTvMB7+ijDRD90K84W4H//dZ5xJPEycpZQ71Z8PBrLbzizHyzJP5pPolCwrSZnH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hLRi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75DB41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8CFEBF" w14:textId="77777777" w:rsidR="00DB373A" w:rsidRDefault="00DB373A" w:rsidP="009C2B67">
    <w:pPr>
      <w:pStyle w:val="Brdtext"/>
    </w:pPr>
    <w:r>
      <w:rPr>
        <w:noProof/>
        <w:lang w:eastAsia="sv-SE"/>
      </w:rPr>
      <mc:AlternateContent>
        <mc:Choice Requires="wps">
          <w:drawing>
            <wp:anchor distT="0" distB="0" distL="0" distR="0" simplePos="0" relativeHeight="251890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A77B2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9" type="#_x0000_t202" style="position:absolute;left:0;text-align:left;margin-left:5.4pt;margin-top:610.95pt;width:44.2pt;height:9.6pt;z-index:251890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Q3Gs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ozPOrKjpkR5Vi35NFUwiP40LM4I9OAJi+wVaeufhPNBhLLvVvo5/KoiRnZje7tilYEzS4clpfjwh&#10;iyRTPs6n48R+tnd2PuBXBTWLi4J7erzEqdjcBKSLEHSAxFwBTFVeV8akTRSMujSebQQ9tcF0RfL4&#10;A2Usawp+enwySoEtRPcusrExjEqS6dPFwrsC0wq3RkWMsd+VJspSnW/kFlIqu8uf0BGlKdV7HHv8&#10;/lbvce7qII+UGSzunOvKgk/Vpx7bU1b+HCjTHZ4IP6g7LrFdtkkr4+l4UMASyi0Jw0PXWsHJ64qe&#10;70YEvBeeeolenOYD3tFHGyD6oV9xtgL/+63ziCeJk5Wzhnqz4OHXWnjFmflmSfzTfBKFhGkzOTkj&#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ZDca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7A77B2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52FA56" w14:textId="77777777" w:rsidR="00DB373A" w:rsidRDefault="00DB373A" w:rsidP="00EE1584">
    <w:pPr>
      <w:pStyle w:val="Brdtext"/>
    </w:pPr>
    <w:r>
      <w:rPr>
        <w:noProof/>
        <w:lang w:eastAsia="sv-SE"/>
      </w:rPr>
      <mc:AlternateContent>
        <mc:Choice Requires="wps">
          <w:drawing>
            <wp:anchor distT="0" distB="0" distL="0" distR="0" simplePos="0" relativeHeight="251496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7C43D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0" type="#_x0000_t202" style="position:absolute;left:0;text-align:left;margin-left:393pt;margin-top:611.25pt;width:44.2pt;height:9.6pt;z-index:251496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mPVrkQ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hmhVZrVaNJStMFtUEEe+WmsnwL2aAEM7WfTos/DucdhLLuVro5/FERgB9O7PbsIRjgOz87z0wks&#10;HKZ8nF+ME/vZwdk6H74IU5O4KKhD8xKnbHvrAy4C6ACJubxRVXlTKZU2UTDiSjmyZWi1CumK8PgD&#10;pTRpCnp+ejZKgbWJ7l1kpWMYkSTTp4uFdwWmVdgpETFKfxMSlKU6X8nNOBd6nz+hI0oi1Vsce/zh&#10;Vm9x7uqAR8psdNg715U2LlWf3tiBsvLHQJns8CD8qO64DO2qTVoZX5wOCliZcgdhONM9LW/5TYX2&#10;3TIfHpjDW0LHMR/CPT5SGdBv+hUla+N+vXYe8ZA4rJQ0eJsF9T83zAlK1FcN8V/kkyikkDaTs49Q&#10;EnHHltWxRW/qKwNN5JhElqdlxAc1LKUz9RPGyCJmhYlpjtwFDcPyKnQTA2OIi8UigfB8LQu3+tHy&#10;GDryHMW5bJ+Ys72CA6R/Z4ZXzKYvhNxho6e3i02AGJPKI9Mdq30H8PS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bmPVr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57C43D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64F45B" w14:textId="77777777" w:rsidR="00DB373A" w:rsidRDefault="00DB373A" w:rsidP="00EE1584">
    <w:pPr>
      <w:pStyle w:val="Brdtext"/>
    </w:pPr>
    <w:r>
      <w:rPr>
        <w:noProof/>
        <w:lang w:eastAsia="sv-SE"/>
      </w:rPr>
      <mc:AlternateContent>
        <mc:Choice Requires="wps">
          <w:drawing>
            <wp:anchor distT="0" distB="0" distL="0" distR="0" simplePos="0" relativeHeight="251497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404FF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1" type="#_x0000_t202" style="position:absolute;left:0;text-align:left;margin-left:393pt;margin-top:611.25pt;width:44.2pt;height:9.6pt;z-index:251497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80i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RlPOrKjpkR5Vi35DFeSRn8aFOcEeHAGx/QwtvfNwHugwlt1qX8c/FcTITkzv9uxSMCbp8Gyan07I&#10;IsmUj/PZOLGfHZydD/hFQc3iouCeHi9xKrY3AekiBB0gMVcAU5XXlTFpEwWjLo1nW0FPbTBdkTz+&#10;QBnLmoJPT89GKbCF6N5FNjaGUUkyfbpYeFdgWuHOqIgx9pvSRFmq85XcQkpl9/kTOqI0pXqLY48/&#10;3Ootzl0d5JEyg8W9c11Z8Kn61GMHysofA2W6wxPhR3XHJbarNmllPJsMClhBuSNheOhaKzh5XdHz&#10;3YiA98JTL9GL03zAO/poA0Q/9CvO1uB/vXYe8SRxsnLWUG8WPPzcCK84M18tiX+WT6KQMG0mZx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E5/NI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1404FF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7C609F" w14:textId="77777777" w:rsidR="00DB373A" w:rsidRDefault="00DB373A" w:rsidP="009C2B67">
    <w:pPr>
      <w:pStyle w:val="Brdtext"/>
    </w:pPr>
    <w:r>
      <w:rPr>
        <w:noProof/>
        <w:lang w:eastAsia="sv-SE"/>
      </w:rPr>
      <mc:AlternateContent>
        <mc:Choice Requires="wps">
          <w:drawing>
            <wp:anchor distT="0" distB="0" distL="0" distR="0" simplePos="0" relativeHeight="251891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312D9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4" type="#_x0000_t202" style="position:absolute;left:0;text-align:left;margin-left:5.4pt;margin-top:610.95pt;width:44.2pt;height:9.6pt;z-index:251891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KLuo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CQHP5rVeKRH0Qa3RgWTyE9j/QywBwtgaL+YFu88nHscxrJb6er4R0EEdkTa7thFMMJxeHKaH09g&#10;4TDl43w6Tuxne2frfPgqTE3ioqAOj5c4ZZsbH3ARQAdIzOWNqsrrSqm0iYIRl8qRDcNTq5CuCI8/&#10;UEqTpqCnxyejFFib6N5FVjqGEUkyfbpYeFdgWoWtEhGj9HchQVmq843cjHOhd/kTOqIkUr3Hscfv&#10;b/Ue564OeKTMRoedc11p41L1qcf2lJU/B8pkhwfhB3XHZWiXbdLKeHo2KGBpyi2E4UzXWt7y6wrP&#10;d8N8uGcOvYQXx3wId/hIZUC/6VeUrIz7/dZ5xEPisFLSoDcL6n+tmROUqG8a4p/mkyikkDaTkzMo&#10;ibhDy/LQotf1pYEmckwiy9My4oMaltKZ+gljZBGzwsQ0R+6ChmF5GbqJgTHExWKRQGhfy8KNfrA8&#10;ho48R3E+tk/M2V7BAdK/NUMXs9krIXfY6OntYh0gxqTyyHTHav8CaP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uyi7q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9312D9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D6447D" w14:textId="77777777" w:rsidR="00DB373A" w:rsidRDefault="00DB373A" w:rsidP="00EE1584">
    <w:pPr>
      <w:pStyle w:val="Brdtext"/>
    </w:pPr>
    <w:r>
      <w:rPr>
        <w:noProof/>
        <w:lang w:eastAsia="sv-SE"/>
      </w:rPr>
      <mc:AlternateContent>
        <mc:Choice Requires="wps">
          <w:drawing>
            <wp:anchor distT="0" distB="0" distL="0" distR="0" simplePos="0" relativeHeight="251499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1170B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5" type="#_x0000_t202" style="position:absolute;left:0;text-align:left;margin-left:393pt;margin-top:611.25pt;width:44.2pt;height:9.6pt;z-index:251499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oDvkAIAAJQ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En&#10;eU6JZjWG9Cja4NboII/8NNbPAHuwAIb2i2kx5+Hc4zC23UpXxz8aIrCD6e2OXQQjHIcnp/nxBBYO&#10;Uz7Op+PEfrZ3ts6Hr8LUJC4K6jC8xCnb3PiAQgAdIDGXN6oqryul0iYKRlwqRzYMo1YhlQiPP1BK&#10;k6agp8cnoxRYm+jeRVY6hhFJMn262HjXYFqFrRIRo/R3IUFZ6vON3IxzoXf5EzqiJFK9x7HH76t6&#10;j3PXBzxSZqPDzrmutHGp+3TH9pSVPwfKZIcH4Qd9x2Vol23Synh6NihgacothOFMd7W85dcVxnfD&#10;fLhnDncJE8f7EO7wkcqAftOvKFkZ9/ut84iHxGGlpMHdLKj/tWZOUKK+aYh/mk+ikELaTE4+Q0nE&#10;HVqWhxa9ri8NNAF5o7q0jPighqV0pn7CM7KIWWFimiN3QcOwvAzdi4FniIvFIoFwfS0LN/rB8hg6&#10;8hzF+dg+MWd7BQdI/9YMt5jNXgm5w0ZPbxfrADEmlUemO1b7CeDqJ/H3z1R8Ww73CbV/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zKg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1170B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0C63BB" w14:textId="77777777" w:rsidR="00DB373A" w:rsidRDefault="00DB373A" w:rsidP="00EE1584">
    <w:pPr>
      <w:pStyle w:val="Brdtext"/>
    </w:pPr>
    <w:r>
      <w:rPr>
        <w:noProof/>
        <w:lang w:eastAsia="sv-SE"/>
      </w:rPr>
      <mc:AlternateContent>
        <mc:Choice Requires="wps">
          <w:drawing>
            <wp:anchor distT="0" distB="0" distL="0" distR="0" simplePos="0" relativeHeight="251500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DFBC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6" type="#_x0000_t202" style="position:absolute;left:0;text-align:left;margin-left:393pt;margin-top:611.25pt;width:44.2pt;height:9.6pt;z-index:251500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7IkgIAAJQ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RlPOrKjpkR5Vi35DFeSRn8aFGcGWjoDYfoaW3nk4D3QYy261r+OfCmJkJ6Z3e3YpGJN0eHaen07I&#10;IsmUj/PpOLGfHZydD/hFQc3iouCeHi9xKra3AekiBB0gMVcAU5U3lTFpEwWjroxnW0FPbTBdkTz+&#10;QBnLmoKfn56NUmAL0b2LbGwMo5Jk+nSx8K7AtMKdURFj7DelibJU5yu5hZTK7vMndERpSvUWxx5/&#10;uNVbnLs6yCNlBot757qy4FP1qccOlJU/Bsp0hyfCj+qOS2xXbdLKeDodFLCCckfC8NC1VnDypqLn&#10;uxUBH4SnXqIXp/mA9/TRBoh+6FecrcH/eu084kniZOWsod4sePi5EV5xZr5aEv80n0QhYdpMzj6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Zvuy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EDDFBC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6D0DA6" w14:textId="77777777" w:rsidR="00DB373A" w:rsidRDefault="00DB373A" w:rsidP="009C2B67">
    <w:pPr>
      <w:pStyle w:val="Brdtext"/>
    </w:pPr>
    <w:r>
      <w:rPr>
        <w:noProof/>
        <w:lang w:eastAsia="sv-SE"/>
      </w:rPr>
      <mc:AlternateContent>
        <mc:Choice Requires="wps">
          <w:drawing>
            <wp:anchor distT="0" distB="0" distL="0" distR="0" simplePos="0" relativeHeight="251892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31E69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9" type="#_x0000_t202" style="position:absolute;left:0;text-align:left;margin-left:5.4pt;margin-top:610.95pt;width:44.2pt;height:9.6pt;z-index:251892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KHTv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8wlnVtT0SI+qRb+hCqaRn8aFGcGWjoDYfoaW3nk4D3QYy261r+OfCmJkJ6Z3e3YpGJN0eHqWT6Zk&#10;kWTKx/n5OLGfHZydD/hFQc3iouCeHi9xKra3AekiBB0gMVcAU5U3lTFpEwWjroxnW0FPbTBdkTz+&#10;QBnLmoKfTU5HKbCF6N5FNjaGUUkyfbpYeFdgWuHOqIgx9pvSRFmq85XcQkpl9/kTOqI0pXqLY48/&#10;3Ootzl0d5JEyg8W9c11Z8Kn61GMHysofA2W6wxPhR3XHJbarNmllMhoPClhBuSNheOhaKzh5U9Hz&#10;3YqAD8JTL9GL03zAe/poA0Q/9CvO1uB/vXYe8SRxsnLWUG8WPPzcCK84M18tif88n0YhYdpMTz+S&#10;kpg/tqyOLXZTXwFpIqdJ5GRaRjyaYak91E80RhYxK5mElZS74Dgsr7CbGDSGpFosEoja1wm8tUsn&#10;Y+jIcxTnY/skvOsVjCT9Oxi6WMxeCLnDRs/gFhskMSaVR6Y7VvsXoNZP4u/HVJwtx/uEOgz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cod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C31E69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D1B332" w14:textId="77777777" w:rsidR="00DB373A" w:rsidRDefault="00DB373A" w:rsidP="00EE1584">
    <w:pPr>
      <w:pStyle w:val="Brdtext"/>
    </w:pPr>
    <w:r>
      <w:rPr>
        <w:noProof/>
        <w:lang w:eastAsia="sv-SE"/>
      </w:rPr>
      <mc:AlternateContent>
        <mc:Choice Requires="wps">
          <w:drawing>
            <wp:anchor distT="0" distB="0" distL="0" distR="0" simplePos="0" relativeHeight="251501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9C15E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0" type="#_x0000_t202" style="position:absolute;left:0;text-align:left;margin-left:393pt;margin-top:611.25pt;width:44.2pt;height:9.6pt;z-index:251501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arv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8ylnVtT0SI+qRb+hCvLIT+PCjGBLR0BsP0NL7zycBzqMZbfa1/FPBTGyE9O7PbsUjEk6PD3LJ1Oy&#10;SDLl4/x8nNjPDs7OB/yioGZxUXBPj5c4FdvbgHQRgg6QmCuAqcqbypi0iYJRV8azraCnNpiuSB5/&#10;oIxlTcHPJqejFNhCdO8iGxvDqCSZPl0svCswrXBnVMQY+01poizV+UpuIaWy+/wJHVGaUr3Fsccf&#10;bvUW564O8kiZweLeua4s+FR96rEDZeWPgTLd4Ynwo7rjEttVm7QyGU0GBayg3JEwPHStFZy8qej5&#10;bkXAB+Gpl+jFaT7gPX20AaIf+hVna/C/XjuPeJI4WTlrqDcLHn5uhFecma+WxH+eT6OQMG2mp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34Wq7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59C15E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2E37E3" w14:textId="77777777" w:rsidR="00DB373A" w:rsidRDefault="00DB373A" w:rsidP="00EE1584">
    <w:pPr>
      <w:pStyle w:val="Brdtext"/>
    </w:pPr>
    <w:r>
      <w:rPr>
        <w:noProof/>
        <w:lang w:eastAsia="sv-SE"/>
      </w:rPr>
      <mc:AlternateContent>
        <mc:Choice Requires="wps">
          <w:drawing>
            <wp:anchor distT="0" distB="0" distL="0" distR="0" simplePos="0" relativeHeight="251502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DB38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1" type="#_x0000_t202" style="position:absolute;left:0;text-align:left;margin-left:393pt;margin-top:611.25pt;width:44.2pt;height:9.6pt;z-index:251502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9Mhhkg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yS&#10;jzmzoqZHelIt+g1VkEd+GhemBHt0BMT2M7T0zsN5oMNYdqt9Hf9UECM7Mb3bs0vBmKTDs/P8dEIW&#10;SaZ8nF+ME/vZwdn5gF8U1CwuCu7p8RKnYnsbkC5C0AEScwUwVXlTGZM2UTDqyni2FfTUBtMVyeMP&#10;lLGsKfj56dkoBbYQ3bvIxsYwKkmmTxcL7wpMK9wZFTHGflOaKEt1vpJbSKnsPn9CR5SmVG9x7PGH&#10;W73FuauDPFJmsLh3risLPlWfeuxAWfljoEx3eCL8qO64xHbZJq2cjiaDApZQ7kgYHrrWCk7eVPR8&#10;tyLgg/DUS/TiNB/wnj7aANEP/YqzNfhfr51HPEmcrJw11JsFDz83wivOzFdL4r/IJ1FImDaTs4+k&#10;JOaPLctji93UV0CayGkSOZmWEY9mWGoP9TONkUXMSiZhJeUuOA7LK+wmBo0hqRaLBKL2dQJv7aOT&#10;MXTkOYrzqX0W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vTIY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DBDB38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51924D" w14:textId="77777777" w:rsidR="00DB373A" w:rsidRDefault="00DB373A" w:rsidP="009C2B67">
    <w:pPr>
      <w:pStyle w:val="Brdtext"/>
    </w:pPr>
    <w:r>
      <w:rPr>
        <w:noProof/>
        <w:lang w:eastAsia="sv-SE"/>
      </w:rPr>
      <mc:AlternateContent>
        <mc:Choice Requires="wps">
          <w:drawing>
            <wp:anchor distT="0" distB="0" distL="0" distR="0" simplePos="0" relativeHeight="251893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59D9E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4" type="#_x0000_t202" style="position:absolute;left:0;text-align:left;margin-left:5.4pt;margin-top:610.95pt;width:44.2pt;height:9.6pt;z-index:251893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Cs+Z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fMqZFTU90qNq0a+pgknkp3FhRrAHR0Bsv0BL7zycBzqMZbfa1/FPBTGyE9PbHbsUjEk6PJnmxxOy&#10;SDLl4/xsnNjP9s7OB/yqoGZxUXBPj5c4FZubgHQRgg6QmCuAqcrrypi0iYJRl8azjaCnNpiuSB5/&#10;oIxlTcGnxyejFNhCdO8iGxvDqCSZPl0svCswrXBrVMQY+11poizV+UZuIaWyu/wJHVGaUr3Hscfv&#10;b/Ue564O8kiZweLOua4s+FR96rE9ZeXPgTLd4Ynwg7rjEttlm7RyPDo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wKz5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359D9E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24841F" w14:textId="77777777" w:rsidR="00DB373A" w:rsidRDefault="00DB373A" w:rsidP="00EE1584">
    <w:pPr>
      <w:pStyle w:val="Brdtext"/>
    </w:pPr>
    <w:r>
      <w:rPr>
        <w:noProof/>
        <w:lang w:eastAsia="sv-SE"/>
      </w:rPr>
      <mc:AlternateContent>
        <mc:Choice Requires="wps">
          <w:drawing>
            <wp:anchor distT="0" distB="0" distL="0" distR="0" simplePos="0" relativeHeight="251503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3B6D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5" type="#_x0000_t202" style="position:absolute;left:0;text-align:left;margin-left:393pt;margin-top:611.25pt;width:44.2pt;height:9.6pt;z-index:251503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6PTe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BJ&#10;fsaZFTU90pNq0a+pgjzy07gwJdjCERDbz9DSOw/ngQ5j2a32dfxTQYzsxPR2xy4FY5IOT07z4wlZ&#10;JJnycX4xTuxne2fnA35RULO4KLinx0ucis1dQLoIQQdIzBXAVOVtZUzaRMGoa+PZRtBTG0xXJI8/&#10;UMaypuCnxyejFNhCdO8iGxvDqCSZPl0svCswrXBrVMQY+01poizV+UZuIaWyu/wJHVGaUr3Hscfv&#10;b/Ue564O8kiZweLOua4s+FR96rE9ZeWPgTLd4Ynwg7rjEttlm7RyPDofFLCEckvC8NC1VnDytqLn&#10;uxMBH4WnXqIXp/mAD/TRBoh+6FecrcD/eus84kniZOWsod4sePi5Fl5xZr5aEv9FPolCwrSZnJyR&#10;kpg/tCwPLXZdXwNpIqdJ5GRaRjyaYak91M80RuYxK5mElZS74Dgsr7GbGDSGpJrPE4ja1wm8swsn&#10;Y+jIcxTnU/ssvOsVjCT9exi6WExfCbnDRs/g5mskMSaVR6Y7VvsXoNZP4u/HVJwth/uE2g/T2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j03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463B6D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3C946C" w14:textId="77777777" w:rsidR="00DB373A" w:rsidRDefault="00DB373A" w:rsidP="00EE1584">
    <w:pPr>
      <w:pStyle w:val="Brdtext"/>
    </w:pPr>
    <w:r>
      <w:rPr>
        <w:noProof/>
        <w:lang w:eastAsia="sv-SE"/>
      </w:rPr>
      <mc:AlternateContent>
        <mc:Choice Requires="wps">
          <w:drawing>
            <wp:anchor distT="0" distB="0" distL="0" distR="0" simplePos="0" relativeHeight="251504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8DD0B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6" type="#_x0000_t202" style="position:absolute;left:0;text-align:left;margin-left:393pt;margin-top:611.25pt;width:44.2pt;height:9.6pt;z-index:251504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hrFM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5FPOrKjpkR5Vi35DFeSRn8aFOcEeHAGx/QwtvfNwHugwlt1qX8c/FcTITkzv9uxSMCbpcHqWn07I&#10;IsmUj/PZOLGfHZydD/hFQc3iouCeHi9xKrY3AekiBB0gMVcAU5XXlTFpEwWjLo1nW0FPbTBdkTz+&#10;QBnLmoKfnU5HKbCF6N5FNjaGUUkyfbpYeFdgWuHOqIgx9pvSRFmq85XcQkpl9/kTOqI0pXqLY48/&#10;3Ootzl0d5JEyg8W9c11Z8Kn61GMHysofA2W6wxPhR3XHJbarNmnldDQbFLCCckfC8NC1VnDyuqLn&#10;uxEB74WnXqIXp/mAd/TRBoh+6FecrcH/eu084kniZOWsod4sePi5EV5xZr5aEv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9YaxT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88DD0B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DFC85A" w14:textId="77777777" w:rsidR="00DB373A" w:rsidRDefault="00DB373A" w:rsidP="009C2B67">
    <w:pPr>
      <w:pStyle w:val="Brdtext"/>
    </w:pPr>
    <w:r>
      <w:rPr>
        <w:noProof/>
        <w:lang w:eastAsia="sv-SE"/>
      </w:rPr>
      <mc:AlternateContent>
        <mc:Choice Requires="wps">
          <w:drawing>
            <wp:anchor distT="0" distB="0" distL="0" distR="0" simplePos="0" relativeHeight="251894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B2C1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9" type="#_x0000_t202" style="position:absolute;left:0;text-align:left;margin-left:5.4pt;margin-top:610.95pt;width:44.2pt;height:9.6pt;z-index:251894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oUuvkg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BJ&#10;fsGZFTU90lK16DdUwSTy07gwJdijIyC2n6Gldx7OAx3Gslvt6/inghjZiendnl0KxiQdnp3npxOy&#10;SDLl4/xinNjPDs7OB/yioGZxUXBPj5c4FdvbgHQRgg6QmCuAqcqbypi0iYJRV8azraCnNpiuSB5/&#10;oIxlTcHPT89GKbCF6N5FNjaGUUkyfbpYeFdgWuHOqIgx9pvSRFmq85XcQkpl9/kTOqI0pXqLY48/&#10;3Ootzl0d5JEyg8W9c11Z8Kn61GMHysofA2W6wxPhR3XHJbarNmnlNB8PClhBuSNheOhaKzh5U9Hz&#10;3YqAD8JTL9GL03zAe/poA0Q/9CvO1uB/vXYe8SRxsnLWUG8WPPzcCK84M18tif8in0QhYdpMzj6S&#10;kpg/tqyOLXZTXwFpIqdJ5GRaRjyaYak91E80RhYxK5mElZS74Dgsr7CbGDSGpFosEoja1wm8tY9O&#10;xtCR5yjOZfskvOsVjCT9Oxi6WExfCLnDRs/gFhskMSaVR6Y7VvsXoNZP4u/HVJwtx/uEOgz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yhS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52B2C1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B5D0DF" w14:textId="77777777" w:rsidR="00DB373A" w:rsidRDefault="00DB373A" w:rsidP="00EE1584">
    <w:pPr>
      <w:pStyle w:val="Brdtext"/>
    </w:pPr>
    <w:r>
      <w:rPr>
        <w:noProof/>
        <w:lang w:eastAsia="sv-SE"/>
      </w:rPr>
      <mc:AlternateContent>
        <mc:Choice Requires="wps">
          <w:drawing>
            <wp:anchor distT="0" distB="0" distL="0" distR="0" simplePos="0" relativeHeight="251505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F5BC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0" type="#_x0000_t202" style="position:absolute;left:0;text-align:left;margin-left:393pt;margin-top:611.25pt;width:44.2pt;height:9.6pt;z-index:251505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Vz+jwIAAJQFAAAOAAAAZHJzL2Uyb0RvYy54bWysVMFu2zAMvQ/YPwi6r46TtFuDOkXWosOA&#10;oi2WDj0rstQYk0VNYmJnXz9KtpOs66XDLjYlPpIi+ciLy7Y2bKt8qMAWPD8ZcaashLKyzwX//njz&#10;4RNnAYUthQGrCr5TgV/O37+7aNxMjWENplSekRMbZo0r+BrRzbIsyLWqRTgBpywpNfhaIB39c1Z6&#10;0ZD32mTj0egsa8CXzoNUIdDtdafk8+RfayXxXuugkJmC09swfX36ruI3m1+I2bMXbl3J/hniH15R&#10;i8pS0L2ra4GCbXz1l6u6kh4CaDyRUGegdSVVyoGyyUcvslmuhVMpFypOcPsyhf/nVt5tHzyryoJP&#10;x1QfK2pq0qNq0W8ogzzWp3FhRrClIyC2n6GlPg/3gS5j2q32dfxTQoz05Gm3ry45Y5IuT8/yyZQ0&#10;klT5OD+neOQ9Oxg7H/CLgppFoeCempdqKra3ATvoAImxApiqvKmMSYdIGHVlPNsKarXB9ERy/gfK&#10;WNYU/GxyOkqOLUTzzrOx0Y1KlOnDxcS7BJOEO6MixthvSlPJUp6vxBZSKruPn9ARpSnUWwx7/OFV&#10;bzHu8iCLFBks7o3ryoJP2acZO5Ss/DGUTHd46s1R3lHEdtUmrkzyycCAFZQ7IoaHbrSCkzcVte9W&#10;BHwQnmaJOk77Ae/pow1Q+aGXOFuD//XafcQTxUnLWUOzWfDwcyO84sx8tUT+83waiYTpMD39GJnr&#10;jzWrY43d1FdAnMhpEzmZxIhHM4jaQ/1Ea2QRo5JKWEmxC46DeIXdxqA1JNVikUA0vk7grV06GV3H&#10;OkdyPrZPwruewUjUv4NhisXsBZE7bLQMbrFBImNieax0V9W+AzT6aU76NRV3y/E5oQ7L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6Fc/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BF5BC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79B239" w14:textId="77777777" w:rsidR="00DB373A" w:rsidRDefault="00DB373A" w:rsidP="00EE1584">
    <w:pPr>
      <w:pStyle w:val="Brdtext"/>
    </w:pPr>
    <w:r>
      <w:rPr>
        <w:noProof/>
        <w:lang w:eastAsia="sv-SE"/>
      </w:rPr>
      <mc:AlternateContent>
        <mc:Choice Requires="wps">
          <w:drawing>
            <wp:anchor distT="0" distB="0" distL="0" distR="0" simplePos="0" relativeHeight="251506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B743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1" type="#_x0000_t202" style="position:absolute;left:0;text-align:left;margin-left:393pt;margin-top:611.25pt;width:44.2pt;height:9.6pt;z-index:251506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ffchkQ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nK0SrMaTXoSbXAbVJBHfhrrp4A9WgBD+9m06PNw7nEYy26lq+MfBRHYwfRuzy6CEY7Ds/P8dAIL&#10;hykf5xfjxH52cLbOhy/C1CQuCurQvMQp2976gIsAOkBiLm9UVd5USqVNFIy4Uo5sGVqtQroiPP5A&#10;KU2agp6fno1SYG2iexdZ6RhGJMn06WLhXYFpFXZKRIzS34QEZanOV3IzzoXe50/oiJJI9RbHHn+4&#10;1VucuzrgkTIbHfbOdaWNS9WnN3agrPwxUCY7PAg/qjsuQ7tsk1ZO88mggKUpdxCGM93T8pbfVGjf&#10;LfPhgTm8JXQc8yHc4yOVAf2mX1GyNu7Xa+cRD4nDSkmDt1lQ/3PDnKBEfdUQ/0U+iUIKaTM5+wgl&#10;EXdsWR5b9Ka+MtBEjklkeVpGfFDDUjpTP2OMLGJWmJjmyF3QMCyvQjcxMIa4WCwSCM/XsnCrHy2P&#10;oSPPUZxP7TNztldwgPTvzPCK2fSFkDts9PR2sQkQY1J5ZLpjte8Ann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Zffc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5EB743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58EC56" w14:textId="77777777" w:rsidR="00DB373A" w:rsidRDefault="00DB373A" w:rsidP="009C2B67">
    <w:pPr>
      <w:pStyle w:val="Brdtext"/>
    </w:pPr>
    <w:r>
      <w:rPr>
        <w:noProof/>
        <w:lang w:eastAsia="sv-SE"/>
      </w:rPr>
      <mc:AlternateContent>
        <mc:Choice Requires="wps">
          <w:drawing>
            <wp:anchor distT="0" distB="0" distL="0" distR="0" simplePos="0" relativeHeight="251895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F80A6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4" type="#_x0000_t202" style="position:absolute;left:0;text-align:left;margin-left:5.4pt;margin-top:610.95pt;width:44.2pt;height:9.6pt;z-index:251895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LjmI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8ZgzK2p6pEfVol9TBZPIT+PClGALR0Bsv0BL7zycBzqMZbfa1/FPBTGyE9PbHbsUjEk6PDnNjydk&#10;kWTKx/n5OLGf7Z2dD/hVQc3iouCeHi9xKja3AekiBB0gMVcAU5U3lTFpEwWjroxnG0FPbTBdkTz+&#10;QBnLmoKfHp+MUmAL0b2LbGwMo5Jk+nSx8K7AtMKtURFj7HelibJU5xu5hZTK7vIndERpSvUexx6/&#10;v9V7nLs6yCNlBos757qy4FP1qcf2lJU/B8p0hyfCD+qOS2yXbdLKcX42KGAJ5ZaE4aFrreDkTUXP&#10;dysCPghPvUQvTvMB7+mjDRD90K84W4H//dZ5xJPEycpZQ71Z8PBrLbzizHyzJP7zfBKFhGkzOTkj&#10;JTF/aFkeWuy6vgLSRE6TyMm0jHg0w1J7qJ9ojMxjVjIJKyl3wXFYXmE3MWgMSTWfJxC1rxN4axdO&#10;xtCR5yjOx/ZJeNcrGEn6dzB0sZi+EnKHjZ7BzddIYkwqj0x3rPYvQK2fxN+PqThbDvcJtR+ms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guOYi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2F80A6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B577F8" w14:textId="77777777" w:rsidR="00DB373A" w:rsidRDefault="00DB373A" w:rsidP="00EE1584">
    <w:pPr>
      <w:pStyle w:val="Brdtext"/>
    </w:pPr>
    <w:r>
      <w:rPr>
        <w:noProof/>
        <w:lang w:eastAsia="sv-SE"/>
      </w:rPr>
      <mc:AlternateContent>
        <mc:Choice Requires="wps">
          <w:drawing>
            <wp:anchor distT="0" distB="0" distL="0" distR="0" simplePos="0" relativeHeight="251507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98D23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5" type="#_x0000_t202" style="position:absolute;left:0;text-align:left;margin-left:393pt;margin-top:611.25pt;width:44.2pt;height:9.6pt;z-index:251507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ALP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8YQzK2p6pEfVol9TBXnkp3FhRrAHR0Bsv0BL7zycBzqMZbfa1/FPBTGyE9PbHbsUjEk6PD7JJ1Oy&#10;SDLl4/xsnNjP9s7OB/yqoGZxUXBPj5c4FZubgHQRgg6QmCuAqcrrypi0iYJRl8azjaCnNpiuSB5/&#10;oIxlTcFPJsejFNhCdO8iGxvDqCSZPl0svCswrXBrVMQY+11poizV+UZuIaWyu/wJHVGaUr3Hscfv&#10;b/Ue564O8kiZweLOua4s+FR96rE9ZeXPgTLd4Ynwg7rjEttlm7QyyU8HBSyh3JIwPHStFZy8ruj5&#10;bkTAe+Gpl+jFaT7gHX20AaIf+hVnK/C/3zqPeJI4WTlrqDcLHn6thVecmW+WxH+WT6OQMG2mx5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8wCz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D98D23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DE5014" w14:textId="77777777" w:rsidR="00DB373A" w:rsidRDefault="00DB373A" w:rsidP="00EE1584">
    <w:pPr>
      <w:pStyle w:val="Brdtext"/>
    </w:pPr>
    <w:r>
      <w:rPr>
        <w:noProof/>
        <w:lang w:eastAsia="sv-SE"/>
      </w:rPr>
      <mc:AlternateContent>
        <mc:Choice Requires="wps">
          <w:drawing>
            <wp:anchor distT="0" distB="0" distL="0" distR="0" simplePos="0" relativeHeight="251508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7DD3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6" type="#_x0000_t202" style="position:absolute;left:0;text-align:left;margin-left:393pt;margin-top:611.25pt;width:44.2pt;height:9.6pt;z-index:251508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okddkA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cU6JZjWGtBRtcBt0kEd+GuungD1aAEP72bSY83DucRjbbqWr4x8NEdjB9G7PLoIRjsOz8/x0AguH&#10;KR/nF+PEfnZwts6HL8LUJC4K6jC8xCnb3vqAQgAdIDGXN6oqbyql0iYKRlwpR7YMo1YhlQiPP1BK&#10;k6ag56dnoxRYm+jeRVY6hhFJMn262HjXYFqFnRIRo/Q3IUFZ6vOV3Ixzoff5EzqiJFK9xbHHH6p6&#10;i3PXBzxSZqPD3rmutHGp+3THDpSVPwbKZIcH4Ud9x2VoV23Syml+MShgZcodhOFMd7W85TcVxnfL&#10;fHhgDncJE8f7EO7xkcqAftOvKFkb9+u184iHxGGlpMHdLKj/uWFOUKK+aoj/Ip9EIYW0mZx9hJKI&#10;O7asji16U18ZaALyRnVpGfFBDUvpTP2EZ2QRs8LENEfugoZheRW6FwPPEBeLRQLh+loWbvWj5TF0&#10;5DmKc9k+MWd7BQdI/84Mt5hNXwi5w0ZPbxebADEmlUemO1b7CeDqJ/H3z1R8W473CXV4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GiR1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DB7DD3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0A4401" w14:textId="77777777" w:rsidR="00DB373A" w:rsidRDefault="00DB373A" w:rsidP="009C2B67">
    <w:pPr>
      <w:pStyle w:val="Brdtext"/>
    </w:pPr>
    <w:r>
      <w:rPr>
        <w:noProof/>
        <w:lang w:eastAsia="sv-SE"/>
      </w:rPr>
      <mc:AlternateContent>
        <mc:Choice Requires="wps">
          <w:drawing>
            <wp:anchor distT="0" distB="0" distL="0" distR="0" simplePos="0" relativeHeight="2518963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4DCAD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9" type="#_x0000_t202" style="position:absolute;left:0;text-align:left;margin-left:5.4pt;margin-top:610.95pt;width:44.2pt;height:9.6pt;z-index:251896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0gikgIAAJQFAAAOAAAAZHJzL2Uyb0RvYy54bWysVFFv2yAQfp+0/4B4Xx07SbdGdaqsVadJ&#10;VVstnfpMMCTWgGNAYme/fge2k6zrS6e92MB9d8d9fHeXV61WZCecr8GUND8bUSIMh6o265J+f7r9&#10;8IkSH5ipmAIjSroXnl7N37+7bOxMFLABVQlHMIjxs8aWdBOCnWWZ5xuhmT8DKwwaJTjNAm7dOqsc&#10;azC6VlkxGp1nDbjKOuDCezy96Yx0nuJLKXh4kNKLQFRJ8W4hfV36ruI3m1+y2doxu6l5fw32D7fQ&#10;rDaY9BDqhgVGtq7+K5SuuQMPMpxx0BlIWXORasBq8tGLapYbZkWqBcnx9kCT/39h+f3u0ZG6Kumk&#10;mFJimMZHehJtcFusYBL5aayfIWxpERjaz9DiOw/nHg9j2a10Ov6xIIJ2ZHp/YBeDEY6H0/N8PEEL&#10;R1Ne5BdFYj87OlvnwxcBmsRFSR0+XuKU7e58wIsgdIDEXB5UXd3WSqVNFIy4Vo7sGD61CumK6PEH&#10;ShnSlPR8PB2lwAaiexdZmRhGJMn06WLhXYFpFfZKRIwy34REylKdr+RmnAtzyJ/QESUx1Vsce/zx&#10;Vm9x7upAj5QZTDg469qAS9WnHjtSVv0YKJMdHgk/qTsuQ7tqk1bGRTEoYAXVHoXhoGstb/ltjc93&#10;x3x4ZA57CV8c50N4wI9UgPRDv6JkA+7Xa+cRjxJHKyUN9mZJ/c8tc4IS9dWg+C/ySRRSSJvJ9CMq&#10;ibhTy+rUYrb6GlATOU4iy9My4oMaltKBfsYxsohZ0cQMx9wlDcPyOnQTA8cQF4tFAmH7WhbuzNLy&#10;GDryHMX51D4zZ3sFB5T+PQxdzGYvhNxho6e3i21AMSaVR6Y7VvsXwNZP4u/HVJwtp/uEOg7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KzSC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24DCAD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9264DF" w14:textId="77777777" w:rsidR="00DB373A" w:rsidRDefault="00DB373A" w:rsidP="00EE1584">
    <w:pPr>
      <w:pStyle w:val="Brdtext"/>
    </w:pPr>
    <w:r>
      <w:rPr>
        <w:noProof/>
        <w:lang w:eastAsia="sv-SE"/>
      </w:rPr>
      <mc:AlternateContent>
        <mc:Choice Requires="wps">
          <w:drawing>
            <wp:anchor distT="0" distB="0" distL="0" distR="0" simplePos="0" relativeHeight="251509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8CF2E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0" type="#_x0000_t202" style="position:absolute;left:0;text-align:left;margin-left:393pt;margin-top:611.25pt;width:44.2pt;height:9.6pt;z-index:251509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poOs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xzPOrKjpkR5Vi35DFeSRn8aFOcEeHAGx/QwtvfNwHugwlt1qX8c/FcTITkzv9uxSMCbp8HSWT6Zk&#10;kWTKx/nZOLGfHZydD/hFQc3iouCeHi9xKrY3AekiBB0gMVcAU5XXlTFpEwWjLo1nW0FPbTBdkTz+&#10;QBnLmoLPJqejFNhCdO8iGxvDqCSZPl0svCswrXBnVMQY+01poizV+UpuIaWy+/wJHVGaUr3Fsccf&#10;bvUW564O8kiZweLeua4s+FR96rEDZeWPgTLd4Ynwo7rjEttVm7QyGU8GBayg3JEwPHStFZy8ruj5&#10;bkTAe+Gpl+jFaT7gHX20AaIf+hVna/C/XjuPeJI4WTlrqDcLHn5uhFecma+WxH+WT6OQMG2mpx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iKaDr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68CF2E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7F02BD" w14:textId="77777777" w:rsidR="00DB373A" w:rsidRDefault="00DB373A" w:rsidP="00EE1584">
    <w:pPr>
      <w:pStyle w:val="Brdtext"/>
    </w:pPr>
    <w:r>
      <w:rPr>
        <w:noProof/>
        <w:lang w:eastAsia="sv-SE"/>
      </w:rPr>
      <mc:AlternateContent>
        <mc:Choice Requires="wps">
          <w:drawing>
            <wp:anchor distT="0" distB="0" distL="0" distR="0" simplePos="0" relativeHeight="251510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2C51C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1" type="#_x0000_t202" style="position:absolute;left:0;text-align:left;margin-left:393pt;margin-top:611.25pt;width:44.2pt;height:9.6pt;z-index:251510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b/SskQIAAJQ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d0&#10;Mp5QYpjGIz2KLvoVKigTP60LU8AeHICx+2w7vPP2POAwld1Jr9MfBRHYwfRmxy6CEY7Dk9PyeAIL&#10;h6kcl2fjzH6xd3Y+xC/CapIWFfV4vMwpW9+EiIsAuoWkXMGqpr5ulMqbJBhxqTxZMzy1ivmK8PgD&#10;pQxpK3p6fDLKgY1N7n1kZVIYkSUzpEuF9wXmVdwokTDKfBMSlOU6X8nNOBdmlz+jE0oi1VscB/z+&#10;Vm9x7uuAR85sTdw568ZYn6vPPbanrP6xpUz2eBB+UHdaxm7RZa0cQyuDMha23kAY3vatFRy/bvB8&#10;NyzEe+bRS3hxzId4h49UFvTbYUXJ0vpfr50nPCQOKyUterOi4eeKeUGJ+mog/rNykoQU82Zy8hFK&#10;Iv7Qsji0mJW+tNBEiUnkeF4mfFTbpfRWP2GMzFNWmJjhyF3RuF1exn5iYAxxMZ9nENrXsXhjHhxP&#10;oRPPSZyP3RPzblBwhPRv7baL2fSFkHts8gxuvooQY1Z5YrpndXgBtH4W/zCm0mw53GfUfpjO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b/S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52C51C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9A5FFD" w14:textId="77777777" w:rsidR="00DB373A" w:rsidRDefault="00DB373A" w:rsidP="009C2B67">
    <w:pPr>
      <w:pStyle w:val="Brdtext"/>
    </w:pPr>
    <w:r>
      <w:rPr>
        <w:noProof/>
        <w:lang w:eastAsia="sv-SE"/>
      </w:rPr>
      <mc:AlternateContent>
        <mc:Choice Requires="wps">
          <w:drawing>
            <wp:anchor distT="0" distB="0" distL="0" distR="0" simplePos="0" relativeHeight="251897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1EA5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4" type="#_x0000_t202" style="position:absolute;left:0;text-align:left;margin-left:5.4pt;margin-top:610.95pt;width:44.2pt;height:9.6pt;z-index:251897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56mT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DJGqzSr0aRH0Qa3RgWTyE9j/RSwhQUwtF9Miz4P5x6HsexWujr+URCBHUxvd+wiGOE4PDnNjyew&#10;cJjycX4+Tuxne2frfPgqTE3ioqAOzUucss2tD7gIoAMk5vJGVeVNpVTaRMGIK+XIhqHVKqQrwuMP&#10;lNKkKejp8ckoBdYmuneRlY5hRJJMny4W3hWYVmGrRMQo/V1IUJbqfCM341zoXf6EjiiJVO9x7PH7&#10;W73HuasDHimz0WHnXFfauFR9emN7ysqfA2Wyw4Pwg7rjMrTLNmnleHw2KGBpyi2E4Uz3tLzlNxXa&#10;d8t8eGAObwkdx3wI9/hIZUC/6VeUrIz7/dZ5xEPisFLS4G0W1P9aMycoUd80xH+eT6KQQtpMTs6g&#10;JOIOLctDi17XVwaayDGJLE/LiA9qWEpn6ieMkXnMChPTHLkLGoblVegmBsYQF/N5AuH5WhZu9cLy&#10;GDryHMX52D4xZ3sFB0j/zgyvmE1fCbnDRk9v5+sAMSaVR6Y7VvsO4Okn8fdjKs6Ww31C7Yfp7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jOepk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7C1EA5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98715E" w14:textId="77777777" w:rsidR="00DB373A" w:rsidRDefault="00DB373A" w:rsidP="00EE1584">
    <w:pPr>
      <w:pStyle w:val="Brdtext"/>
    </w:pPr>
    <w:r>
      <w:rPr>
        <w:noProof/>
        <w:lang w:eastAsia="sv-SE"/>
      </w:rPr>
      <mc:AlternateContent>
        <mc:Choice Requires="wps">
          <w:drawing>
            <wp:anchor distT="0" distB="0" distL="0" distR="0" simplePos="0" relativeHeight="251511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031A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5" type="#_x0000_t202" style="position:absolute;left:0;text-align:left;margin-left:393pt;margin-top:611.25pt;width:44.2pt;height:9.6pt;z-index:251511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BZLUkg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8ZQzK2p6pEfVol9TBXnkp3FhRrAHR0Bsv0BL7zycBzqMZbfa1/FPBTGyE9PbHbsUjEk6PDnNjydk&#10;kWTKx/l0nNjP9s7OB/yqoGZxUXBPj5c4FZubgHQRgg6QmCuAqcrrypi0iYJRl8azjaCnNpiuSB5/&#10;oIxlTcFPj09GKbCF6N5FNjaGUUkyfbpYeFdgWuHWqIgx9rvSRFmq843cQkpld/kTOqI0pXqPY4/f&#10;3+o9zl0d5JEyg8Wdc11Z8Kn61GN7ysqfA2W6wxPhB3XHJbbLNmnleHw2KGAJ5ZaE4aFrreDkdUXP&#10;dyMC3gtPvUQvTvMB7+ijDRD90K84W4H//dZ5xJPEycpZQ71Z8PBrLbzizHyzJP5pPolCwrSZnHw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6wWS1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C6031A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E4E68C" w14:textId="77777777" w:rsidR="00DB373A" w:rsidRDefault="00DB373A" w:rsidP="00EE1584">
    <w:pPr>
      <w:pStyle w:val="Brdtext"/>
    </w:pPr>
    <w:r>
      <w:rPr>
        <w:noProof/>
        <w:lang w:eastAsia="sv-SE"/>
      </w:rPr>
      <mc:AlternateContent>
        <mc:Choice Requires="wps">
          <w:drawing>
            <wp:anchor distT="0" distB="0" distL="0" distR="0" simplePos="0" relativeHeight="251512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02886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6" type="#_x0000_t202" style="position:absolute;left:0;text-align:left;margin-left:393pt;margin-top:611.25pt;width:44.2pt;height:9.6pt;z-index:251512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pZgP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4zPOrKjpkR5Vi35NFeSRn8aFGcEeHAGx/QItvfNwHugwlt1qX8c/FcTITkxvd+xSMCbp8OQ0P56Q&#10;RZIpH+fTcWI/2zs7H/CrgprFRcE9PV7iVGxuAtJFCDpAYq4ApiqvK2PSJgpGXRrPNoKe2mC6Inn8&#10;gTKWNQU/PT4ZpcAWonsX2dgYRiXJ9Oli4V2BaYVboyLG2O9KE2WpzjdyCymV3eVP6IjSlOo9jj1+&#10;f6v3OHd1kEfKDBZ3znVlwafqU4/tKSt/DpTpDk+EH9Qdl9gu26SV4/F0UMASyi0Jw0PXWsHJ64qe&#10;70YEvBeeeolenOYD3tFHGyD6oV9xtgL/+63ziCeJk5Wzhnqz4OHXWnjFmflmSfzTfBKFhGkzOTkj&#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qWYD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C02886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F8D4A9" w14:textId="77777777" w:rsidR="00DB373A" w:rsidRDefault="00DB373A" w:rsidP="009C2B67">
    <w:pPr>
      <w:pStyle w:val="Brdtext"/>
    </w:pPr>
    <w:r>
      <w:rPr>
        <w:noProof/>
        <w:lang w:eastAsia="sv-SE"/>
      </w:rPr>
      <mc:AlternateContent>
        <mc:Choice Requires="wps">
          <w:drawing>
            <wp:anchor distT="0" distB="0" distL="0" distR="0" simplePos="0" relativeHeight="25189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730B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9" type="#_x0000_t202" style="position:absolute;left:0;text-align:left;margin-left:5.4pt;margin-top:610.95pt;width:44.2pt;height:9.6pt;z-index:25189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vUlZkAIAAJQFAAAOAAAAZHJzL2Uyb0RvYy54bWysVF1v2yAUfZ+0/4B4Xx0na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TnJKNKsxpEfRBrdBB9PIT2P9DLClBTC0n02LOQ/nHoex7Va6Ov7REIEdTO/27CIY4Tg8PcsnU1g4&#10;TPk4Px8n9rODs3U+fBGmJnFRUIfhJU7Z9tYHFALoAIm5vFFVeVMplTZRMOJKObJlGLUKqUR4/IFS&#10;mjQFPZucjlJgbaJ7F1npGEYkyfTpYuNdg2kVdkpEjNLfhARlqc9XcjPOhd7nT+iIkkj1Fscef6jq&#10;Lc5dH/BImY0Oe+e60sal7tMdO1BW/hgokx0ehB/1HZehXbVJK5PJeFDAypQ7CMOZ7mp5y28qjO+W&#10;+fDAHO4SJo73IdzjI5UB/aZfUbI27tdr5xEPicNKSYO7WVD/c8OcoER91RD/eT6NQgppMz39CCUR&#10;d2xZHVv0pr4y0ATkjerSMuKDGpbSmfoJz8giZoWJaY7cBQ3D8ip0LwaeIS4WiwTC9bUs3Oql5TF0&#10;5DmK87F9Ys72Cg6Q/p0ZbjGbvRByh42e3i42AWJMKo9Md6z2E8DVT+Lvn6n4thzvE+rw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ovUlZ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EB730B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373A41" w14:textId="77777777" w:rsidR="00DB373A" w:rsidRDefault="00DB373A" w:rsidP="00EE1584">
    <w:pPr>
      <w:pStyle w:val="Brdtext"/>
    </w:pPr>
    <w:r>
      <w:rPr>
        <w:noProof/>
        <w:lang w:eastAsia="sv-SE"/>
      </w:rPr>
      <mc:AlternateContent>
        <mc:Choice Requires="wps">
          <w:drawing>
            <wp:anchor distT="0" distB="0" distL="0" distR="0" simplePos="0" relativeHeight="251513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354FC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0" type="#_x0000_t202" style="position:absolute;left:0;text-align:left;margin-left:393pt;margin-top:611.25pt;width:44.2pt;height:9.6pt;z-index:251513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qILX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2POrKjpkR5Vi35DFeSRn8aFGcGWjoDYfoaW3nk4D3QYy261r+OfCmJkJ6Z3e3YpGJN0eHqWT6Zk&#10;kWTKx/n5OLGfHZydD/hFQc3iouCeHi9xKra3AekiBB0gMVcAU5U3lTFpEwWjroxnW0FPbTBdkTz+&#10;QBnLmoKfTU5HKbCF6N5FNjaGUUkyfbpYeFdgWuHOqIgx9pvSRFmq85XcQkpl9/kTOqI0pXqLY48/&#10;3Ootzl0d5JEyg8W9c11Z8Kn61GMHysofA2W6wxPhR3XHJbarNmllMpkMClhBuSNheOhaKzh5U9Hz&#10;3YqAD8JTL9GL03zAe/poA0Q/9CvO1uB/vXYe8SRxsnLWUG8WPPzcCK84M18tif88n0YhYdpMTz+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qiC1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3354FC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F96C45" w14:textId="77777777" w:rsidR="00DB373A" w:rsidRDefault="00DB373A" w:rsidP="00EE1584">
    <w:pPr>
      <w:pStyle w:val="Brdtext"/>
    </w:pPr>
    <w:r>
      <w:rPr>
        <w:noProof/>
        <w:lang w:eastAsia="sv-SE"/>
      </w:rPr>
      <mc:AlternateContent>
        <mc:Choice Requires="wps">
          <w:drawing>
            <wp:anchor distT="0" distB="0" distL="0" distR="0" simplePos="0" relativeHeight="251514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0E9A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1" type="#_x0000_t202" style="position:absolute;left:0;text-align:left;margin-left:393pt;margin-top:611.25pt;width:44.2pt;height:9.6pt;z-index:251514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fXXkQ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OkE/GhW45EeRRvcBhXkkZ/G+hlgSwtgaD+bFu88nHscxrJb6er4R0EEdkTa7dlFMMJxeHqWT6aw&#10;cJjycX4+TuxnB2frfPgiTE3ioqAOj5c4ZdtbH3ARQAdIzOWNqsqbSqm0iYIRV8qRLcNTq5CuCI8/&#10;UEqTpqBnk9NRCqxNdO8iKx3DiCSZPl0svCswrcJOiYhR+puQoCzV+UpuxrnQ+/wJHVESqd7i2OMP&#10;t3qLc1cHPFJmo8Peua60can61GMHysofA2Wyw4Pwo7rjMrSrNmllMpkOCliZcgdhONO1lrf8psLz&#10;3TIfHphDL+HFMR/CPT5SGdBv+hUla+N+vXYe8ZA4rJQ06M2C+p8b5gQl6quG+M/zaRRSSJvp6Uco&#10;ibhjy+rYojf1lYEmckwiy9My4oMaltKZ+gljZBGzwsQ0R+6ChmF5FbqJgTHExWKRQGhfy8KtXloe&#10;Q0eeozgf2yfmbK/gAOnfmaGL2eyFkDts9PR2sQkQY1J5ZLpjtX8BtH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YfX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9A0E9A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9B86CB" w14:textId="77777777" w:rsidR="00DB373A" w:rsidRDefault="00DB373A" w:rsidP="009C2B67">
    <w:pPr>
      <w:pStyle w:val="Brdtext"/>
    </w:pPr>
    <w:r>
      <w:rPr>
        <w:noProof/>
        <w:lang w:eastAsia="sv-SE"/>
      </w:rPr>
      <mc:AlternateContent>
        <mc:Choice Requires="wps">
          <w:drawing>
            <wp:anchor distT="0" distB="0" distL="0" distR="0" simplePos="0" relativeHeight="251899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3A09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4" type="#_x0000_t202" style="position:absolute;left:0;text-align:left;margin-left:5.4pt;margin-top:610.95pt;width:44.2pt;height:9.6pt;z-index:251899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n/IvkgIAAJQ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kylnVtT0SI+qRb+mCqaRn8aFGcEeHAGx/QItvfNwHugwlt1qX8c/FcTITkxvd+xSMCbp8Pgkn0zJ&#10;IsmUj/OzcWI/2zs7H/CrgprFRcE9PV7iVGxuAtJFCDpAYq4ApiqvK2PSJgpGXRrPNoKe2mC6Inn8&#10;gTKWNQU/mRyPUmAL0b2LbGwMo5Jk+nSx8K7AtMKtURFj7HelibJU5xu5hZTK7vIndERpSvUexx6/&#10;v9V7nLs6yCNlBos757qy4FP1qcf2lJU/B8p0hyfCD+qOS2yXbdLKZHI6KGAJ5ZaE4aFrreDkdUXP&#10;dyMC3gtPvUQvTvMB7+ijDRD90K84W4H//dZ5xJPEycpZQ71Z8PBrLbzizHyzJP6zfBqFhGkzPT4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Of8i+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F43A09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4589E7" w14:textId="77777777" w:rsidR="00DB373A" w:rsidRDefault="00DB373A" w:rsidP="00EE1584">
    <w:pPr>
      <w:pStyle w:val="Brdtext"/>
    </w:pPr>
    <w:r>
      <w:rPr>
        <w:noProof/>
        <w:lang w:eastAsia="sv-SE"/>
      </w:rPr>
      <mc:AlternateContent>
        <mc:Choice Requires="wps">
          <w:drawing>
            <wp:anchor distT="0" distB="0" distL="0" distR="0" simplePos="0" relativeHeight="251515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00F1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5" type="#_x0000_t202" style="position:absolute;left:0;text-align:left;margin-left:393pt;margin-top:611.25pt;width:44.2pt;height:9.6pt;z-index:251515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clokgIAAJQFAAAOAAAAZHJzL2Uyb0RvYy54bWysVE1v2zAMvQ/YfxB0Xx3no2uDOkXWosOA&#10;Yi3WDj0rstQYk0VNYmJnv36UbCdZ10uHXWxJfCTFp0deXLa1YVvlQwW24PnJiDNlJZSVfS7498eb&#10;D2ecBRS2FAasKvhOBX65eP/uonFzNYY1mFJ5RkFsmDeu4GtEN8+yINeqFuEEnLJk1OBrgbT1z1np&#10;RUPRa5ONR6PTrAFfOg9ShUCn152RL1J8rZXEO62DQmYKTnfD9PXpu4rfbHEh5s9euHUl+2uIf7hF&#10;LSpLSfehrgUKtvHVX6HqSnoIoPFEQp2B1pVUqQaqJh+9qOZhLZxKtRA5we1pCv8vrPy6vfesKgs+&#10;ncw4s6KmR3pULfoNVZBHfhoX5gR7cATE9hO09M7DeaDDWHarfR3/VBAjOzG927NLwZikw9lpPpmS&#10;RZIpH+fn48R+dnB2PuBnBTWLi4J7erzEqdjeBqSLEHSAxFwBTFXeVMakTRSMujKebQU9tcF0RfL4&#10;A2Usawp+OpmNUmAL0b2LbGwMo5Jk+nSx8K7AtMKdURFj7DelibJU5yu5hZTK7vMndERpSvUWxx5/&#10;uNVbnLs6yCNlBot757qy4FP1qccOlJU/Bsp0hyfCj+qOS2xXbdLKZHI2KGAF5Y6E4aFrreDkTUXP&#10;dysC3gtPvUQvTvMB7+ijDRD90K84W4P/9dp5xJPEycpZQ71Z8PBzI7zizHyxJP7zfBqFhGkznX0k&#10;JTF/bFkdW+ymvgLSRE6TyMm0jHg0w1J7qJ9ojCxjVjIJKyl3wXFYXmE3MWgMSbVcJhC1rxN4ax+c&#10;jKEjz1Gcj+2T8K5XMJL0v8LQxWL+QsgdNnoGt9wgiTGpPDLdsdq/ALV+En8/puJsOd4n1GGYLn4D&#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H3Ja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3D00F1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F23163" w14:textId="77777777" w:rsidR="00DB373A" w:rsidRDefault="00DB373A" w:rsidP="00EE1584">
    <w:pPr>
      <w:pStyle w:val="Brdtext"/>
    </w:pPr>
    <w:r>
      <w:rPr>
        <w:noProof/>
        <w:lang w:eastAsia="sv-SE"/>
      </w:rPr>
      <mc:AlternateContent>
        <mc:Choice Requires="wps">
          <w:drawing>
            <wp:anchor distT="0" distB="0" distL="0" distR="0" simplePos="0" relativeHeight="251516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B21AC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6" type="#_x0000_t202" style="position:absolute;left:0;text-align:left;margin-left:393pt;margin-top:611.25pt;width:44.2pt;height:9.6pt;z-index:251516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q5l0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iacWVHTIz2qFv2GKsgjP40Lc4I9OAJi+xlaeufhPNBhLLvVvo5/KoiRnZje7dmlYEzS4elZPpmS&#10;RZIpH+ezcWI/Ozg7H/CLgprFRcE9PV7iVGxvAtJFCDpAYq4ApiqvK2PSJgpGXRrPtoKe2mC6Inn8&#10;gTKWNQU/m5yOUmAL0b2LbGwMo5Jk+nSx8K7AtMKdURFj7DelibJU5yu5hZTK7vMndERpSvUWxx5/&#10;uNVbnLs6yCNlBot757qy4FP1qccOlJU/Bsp0hyfCj+qOS2xXbdLKZDIbFLCCckfC8NC1VnDyuqLn&#10;uxEB74WnXqIXp/mAd/TRBoh+6FecrcH/eu084kniZOWsod4sePi5EV5xZr5aEv8sn0YhYdpMTz+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iKuZd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7B21AC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2B2D66" w14:textId="77777777" w:rsidR="00DB373A" w:rsidRDefault="00DB373A" w:rsidP="009C2B67">
    <w:pPr>
      <w:pStyle w:val="Brdtext"/>
    </w:pPr>
    <w:r>
      <w:rPr>
        <w:noProof/>
        <w:lang w:eastAsia="sv-SE"/>
      </w:rPr>
      <mc:AlternateContent>
        <mc:Choice Requires="wps">
          <w:drawing>
            <wp:anchor distT="0" distB="0" distL="0" distR="0" simplePos="0" relativeHeight="2519004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EA830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9" type="#_x0000_t202" style="position:absolute;left:0;text-align:left;margin-left:5.4pt;margin-top:610.95pt;width:44.2pt;height:9.6pt;z-index:251900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si8kgIAAJQFAAAOAAAAZHJzL2Uyb0RvYy54bWysVFFP2zAQfp+0/2D5faRpC4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k1POrKjpkR5Vi35NFUwjP40LM4I9OAJi+wVaeufhPNBhLLvVvo5/KoiRnZje7tilYEzS4fFJPpmS&#10;RZIpH+dn48R+tnd2PuBXBTWLi4J7erzEqdjcBKSLEHSAxFwBTFVeV8akTRSMujSebQQ9tcF0RfL4&#10;A2Usawp+MjkepcAWonsX2dgYRiXJ9Oli4V2BaYVboyLG2O9KE2WpzjdyCymV3eVP6IjSlOo9jj1+&#10;f6v3OHd1kEfKDBZ3znVlwafqU4/tKSt/DpTpDk+EH9Qdl9gu26SVyXQ8KGAJ5ZaE4aFrreDkdUXP&#10;dyMC3gtPvUQvTvMB7+ijDRD90K84W4H//dZ5xJPEycpZQ71Z8PBrLbzizHyzJP6zfBqFhGkzPT4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U6yL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1EA830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16E334" w14:textId="77777777" w:rsidR="00DB373A" w:rsidRDefault="00DB373A" w:rsidP="00EE1584">
    <w:pPr>
      <w:pStyle w:val="Brdtext"/>
    </w:pPr>
    <w:r>
      <w:rPr>
        <w:noProof/>
        <w:lang w:eastAsia="sv-SE"/>
      </w:rPr>
      <mc:AlternateContent>
        <mc:Choice Requires="wps">
          <w:drawing>
            <wp:anchor distT="0" distB="0" distL="0" distR="0" simplePos="0" relativeHeight="251517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AC9AD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0" type="#_x0000_t202" style="position:absolute;left:0;text-align:left;margin-left:393pt;margin-top:611.25pt;width:44.2pt;height:9.6pt;z-index:251517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4Ux7kQIAAJQ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OkErdKsRpMeRRvcBhXkkZ/G+hlgSwtgaD+bFn0ezj0OY9mtdHX8oyACO5je7dlFMMJxeHqWT6aw&#10;cJjycX4+TuxnB2frfPgiTE3ioqAOzUucsu2tD7gIoAMk5vJGVeVNpVTaRMGIK+XIlqHVKqQrwuMP&#10;lNKkKejZ5HSUAmsT3bvISscwIkmmTxcL7wpMq7BTImKU/iYkKEt1vpKbcS70Pn9CR5REqrc49vjD&#10;rd7i3NUBj5TZ6LB3rittXKo+vbEDZeWPgTLZ4UH4Ud1xGdpVm7QymU4GBaxMuYMwnOmelrf8pkL7&#10;bpkPD8zhLaHjmA/hHh+pDOg3/YqStXG/XjuPeEgcVkoavM2C+p8b5gQl6quG+M/zaRRSSJvp6Uco&#10;ibhjy+rYojf1lYEmckwiy9My4oMaltKZ+gljZBGzwsQ0R+6ChmF5FbqJgTHExWKRQHi+loVbvbQ8&#10;ho48R3E+tk/M2V7BAdK/M8MrZrMXQu6w0dPbxSZAjEnlkemO1b4DePpJ/P2YirPleJ9Qh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o4Ux7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6AC9AD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CA47F2" w14:textId="77777777" w:rsidR="00DB373A" w:rsidRDefault="00DB373A" w:rsidP="00EE1584">
    <w:pPr>
      <w:pStyle w:val="Brdtext"/>
    </w:pPr>
    <w:r>
      <w:rPr>
        <w:noProof/>
        <w:lang w:eastAsia="sv-SE"/>
      </w:rPr>
      <mc:AlternateContent>
        <mc:Choice Requires="wps">
          <w:drawing>
            <wp:anchor distT="0" distB="0" distL="0" distR="0" simplePos="0" relativeHeight="251518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A34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1" type="#_x0000_t202" style="position:absolute;left:0;text-align:left;margin-left:393pt;margin-top:611.25pt;width:44.2pt;height:9.6pt;z-index:251518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5nQy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JzPOrKjpkR5Vi35DFeSRn8aFOcEeHAGx/QwtvfNwHugwlt1qX8c/FcTITkzv9uxSMCbp8HSWT6Zk&#10;kWTKx/nZOLGfHZydD/hFQc3iouCeHi9xKrY3AekiBB0gMVcAU5XXlTFpEwWjLo1nW0FPbTBdkTz+&#10;QBnLmoLPJqejFNhCdO8iGxvDqCSZPl0svCswrXBnVMQY+01poizV+UpuIaWy+/wJHVGaUr3Fsccf&#10;bvUW564O8kiZweLeua4s+FR96rEDZeWPgTLd4Ynwo7rjEttVm7QymU4HBayg3JEwPHStFZy8ruj5&#10;bkTAe+Gpl+jFaT7gHX20AaIf+hVna/C/XjuPeJI4WTlrqDcLHn5uhFecma+WxH+WT6OQMG2mpx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OZ0M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E8A34A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DF5649" w14:textId="77777777" w:rsidR="00DB373A" w:rsidRDefault="00DB373A" w:rsidP="009C2B67">
    <w:pPr>
      <w:pStyle w:val="Brdtext"/>
    </w:pPr>
    <w:r>
      <w:rPr>
        <w:noProof/>
        <w:lang w:eastAsia="sv-SE"/>
      </w:rPr>
      <mc:AlternateContent>
        <mc:Choice Requires="wps">
          <w:drawing>
            <wp:anchor distT="0" distB="0" distL="0" distR="0" simplePos="0" relativeHeight="2519014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D9A7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4" type="#_x0000_t202" style="position:absolute;left:0;text-align:left;margin-left:5.4pt;margin-top:610.95pt;width:44.2pt;height:9.6pt;z-index:251901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xsHkA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fFjRU2P9Kha9GuqYBL5aVyYEmzhCIjtF2jpnYfzQIex7Fb7Ov6pIEZ2irTdsUvBmKTDk9P8OOaQ&#10;ZMrH+fk4sZ/tnZ0P+FVBzeKi4J4eL3EqNrcB6SIEHSAxVwBTlTeVMWkTBaOujGcbQU9tMF2RPP5A&#10;Gcuagp8en4xSYAvRvYtsbAyjkmT6dLHwrsC0wq1REWPsd6WJslTnG7mFlMru8id0RGlK9R7HHr+/&#10;1XucuzrII2UGizvnurLgU/Wpx/aUlT8HynSHJ8IP6o5LbJdt0srx5GxQwBLKLQnDQ9dawcmbip7v&#10;VgR8EJ56iV6c5gPe00cbIPqhX3G2Av/7rfOIJ4mTlbOGerPg4ddaeMWZ+WZJ/Od5EiumzeTkjJTE&#10;/KFleWix6/oKSBM5TSIn0zLi0QxL7aF+ojEyj1nJJKyk3AXHYXmF3cSgMSTVfJ5A1L5O4K1dOBlD&#10;R56jOB/bJ+Fdr2Ak6d/B0MVi+krIHTZ6BjdfI4kxqTwy3bHavwC1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6LxsH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F3D9A7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0FFA6C" w14:textId="77777777" w:rsidR="00DB373A" w:rsidRDefault="00DB373A" w:rsidP="00EE1584">
    <w:pPr>
      <w:pStyle w:val="Brdtext"/>
    </w:pPr>
    <w:r>
      <w:rPr>
        <w:noProof/>
        <w:lang w:eastAsia="sv-SE"/>
      </w:rPr>
      <mc:AlternateContent>
        <mc:Choice Requires="wps">
          <w:drawing>
            <wp:anchor distT="0" distB="0" distL="0" distR="0" simplePos="0" relativeHeight="251519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E8A3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5" type="#_x0000_t202" style="position:absolute;left:0;text-align:left;margin-left:393pt;margin-top:611.25pt;width:44.2pt;height:9.6pt;z-index:251519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SBA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SU6JZjWG9Cja4NboII/8NNZPAVtYAEP7xbSY83DucRjbbqWr4x8NEdjB9HbHLoIRjsOT0/x4AguH&#10;KR/n5+PEfrZ3ts6Hr8LUJC4K6jC8xCnb3PqAQgAdIDGXN6oqbyql0iYKRlwpRzYMo1YhlQiPP1BK&#10;k6agp8cnoxRYm+jeRVY6hhFJMn262HjXYFqFrRIRo/R3IUFZ6vON3IxzoXf5EzqiJFK9x7HH76t6&#10;j3PXBzxSZqPDzrmutHGp+3TH9pSVPwfKZIcH4Qd9x2Vol23SyvHkbFDA0pRbCMOZ7mp5y28qjO+W&#10;+fDAHO4SJo73IdzjI5UB/aZfUbIy7vdb5xEPicNKSYO7WVD/a82coER90xD/eT6JQgppMzn5DCUR&#10;d2hZHlr0ur4y0ATkjerSMuKDGpbSmfoJz8g8ZoWJaY7cBQ3D8ip0LwaeIS7m8wTC9bUs3OqF5TF0&#10;5DmK87F9Ys72Cg6Q/p0ZbjGbvhJyh42e3s7XAWJMKo9Md6z2E8DVT+Lvn6n4thzuE2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3NIE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DE8A3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1C7ADD" w14:textId="77777777" w:rsidR="00DB373A" w:rsidRDefault="00DB373A" w:rsidP="00EE1584">
    <w:pPr>
      <w:pStyle w:val="Brdtext"/>
    </w:pPr>
    <w:r>
      <w:rPr>
        <w:noProof/>
        <w:lang w:eastAsia="sv-SE"/>
      </w:rPr>
      <mc:AlternateContent>
        <mc:Choice Requires="wps">
          <w:drawing>
            <wp:anchor distT="0" distB="0" distL="0" distR="0" simplePos="0" relativeHeight="251520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FCC2F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6" type="#_x0000_t202" style="position:absolute;left:0;text-align:left;margin-left:393pt;margin-top:611.25pt;width:44.2pt;height:9.6pt;z-index:251520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4lfY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macWVHTIz2qFv2GKsgjP40Lc4I9OAJi+xlaeufhPNBhLLvVvo5/KoiRnZje7dmlYEzS4elZPpmS&#10;RZIpH+ezcWI/Ozg7H/CLgprFRcE9PV7iVGxvAtJFCDpAYq4ApiqvK2PSJgpGXRrPtoKe2mC6Inn8&#10;gTKWNQU/m5yOUmAL0b2LbGwMo5Jk+nSx8K7AtMKdURFj7DelibJU5yu5hZTK7vMndERpSvUWxx5/&#10;uNVbnLs6yCNlBot757qy4FP1qccOlJU/Bsp0hyfCj+qOS2xXbdLKZDobFLCCckfC8NC1VnDyuqLn&#10;uxEB74WnXqIXp/mAd/TRBoh+6FecrcH/eu084kniZOWsod4sePi5EV5xZr5aEv8sn0YhYdpMTz+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uJX2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CFCC2F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23580C" w14:textId="77777777" w:rsidR="00DB373A" w:rsidRDefault="00DB373A" w:rsidP="009C2B67">
    <w:pPr>
      <w:pStyle w:val="Brdtext"/>
    </w:pPr>
    <w:r>
      <w:rPr>
        <w:noProof/>
        <w:lang w:eastAsia="sv-SE"/>
      </w:rPr>
      <mc:AlternateContent>
        <mc:Choice Requires="wps">
          <w:drawing>
            <wp:anchor distT="0" distB="0" distL="0" distR="0" simplePos="0" relativeHeight="2519024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57A3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9" type="#_x0000_t202" style="position:absolute;left:0;text-align:left;margin-left:5.4pt;margin-top:610.95pt;width:44.2pt;height:9.6pt;z-index:251902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StB4kg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nU44s6KmR3pULfoNVTCN/DQuzAn24AiI7Wdo6Z2H80CHsexW+zr+qSBGdmJ6t2eXgjFJh7PTfDIl&#10;iyRTPs7Pxon97ODsfMAvCmoWFwX39HiJU7G9CUgXIegAibkCmKq8roxJmygYdWk82wp6aoPpiuTx&#10;B8pY1hT8dDIbpcAWonsX2dgYRiXJ9Oli4V2BaYU7oyLG2G9KE2WpzldyCymV3edP6IjSlOotjj3+&#10;cKu3OHd1kEfKDBb3znVlwafqU48dKCt/DJTpDk+EH9Udl9iu2qSVyWw8KGAF5Y6E4aFrreDkdUXP&#10;dyMC3gtPvUQvTvMB7+ijDRD90K84W4P/9dp5xJPEycpZQ71Z8PBzI7zizHy1JP6zfBqFhGkznX0k&#10;JTF/bFkdW+ymvgTSRE6TyMm0jHg0w1J7qJ9ojCxjVjIJKyl3wXFYXmI3MWgMSbVcJhC1rxN4Yx+c&#10;jKEjz1Gcj+2T8K5XMJL0b2HoYjF/IeQOGz2DW26QxJhUHpnuWO1fgFo/ib8fU3G2HO8T6jBMF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1K0Hi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9157A3A"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E96E43" w14:textId="77777777" w:rsidR="00DB373A" w:rsidRDefault="00DB373A" w:rsidP="00EE1584">
    <w:pPr>
      <w:pStyle w:val="Brdtext"/>
    </w:pPr>
    <w:r>
      <w:rPr>
        <w:noProof/>
        <w:lang w:eastAsia="sv-SE"/>
      </w:rPr>
      <mc:AlternateContent>
        <mc:Choice Requires="wps">
          <w:drawing>
            <wp:anchor distT="0" distB="0" distL="0" distR="0" simplePos="0" relativeHeight="251521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1B4F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0" type="#_x0000_t202" style="position:absolute;left:0;text-align:left;margin-left:393pt;margin-top:611.25pt;width:44.2pt;height:9.6pt;z-index:251521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5w54kg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nU45s6KmR3pULfoNVZBHfhoX5gR7cATE9jO09M7DeaDDWHarfR3/VBAjOzG927NLwZikw9lpPpmS&#10;RZIpH+dn48R+dnB2PuAXBTWLi4J7erzEqdjeBKSLEHSAxFwBTFVeV8akTRSMujSebQU9tcF0RfL4&#10;A2Usawp+OpmNUmAL0b2LbGwMo5Jk+nSx8K7AtMKdURFj7DelibJU5yu5hZTK7vMndERpSvUWxx5/&#10;uNVbnLs6yCNlBot757qy4FP1qccOlJU/Bsp0hyfCj+qOS2xXbdLKZDYZFLCCckfC8NC1VnDyuqLn&#10;uxEB74WnXqIXp/mAd/TRBoh+6FecrcH/eu084kniZOWsod4sePi5EV5xZr5aEv9ZPo1CwrSZzj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ecOe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B01B4F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88705B" w14:textId="77777777" w:rsidR="00DB373A" w:rsidRDefault="00DB373A" w:rsidP="00EE1584">
    <w:pPr>
      <w:pStyle w:val="Brdtext"/>
    </w:pPr>
    <w:r>
      <w:rPr>
        <w:noProof/>
        <w:lang w:eastAsia="sv-SE"/>
      </w:rPr>
      <mc:AlternateContent>
        <mc:Choice Requires="wps">
          <w:drawing>
            <wp:anchor distT="0" distB="0" distL="0" distR="0" simplePos="0" relativeHeight="251522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20E28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1" type="#_x0000_t202" style="position:absolute;left:0;text-align:left;margin-left:393pt;margin-top:611.25pt;width:44.2pt;height:9.6pt;z-index:251522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lmz2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mPOrKjpkR5Vi35DFeSRn8aFGcGWjoDYfoaW3nk4D3QYy261r+OfCmJkJ6Z3e3YpGJN0OD3LTydk&#10;kWTKx/n5OLGfHZydD/hFQc3iouCeHi9xKra3AekiBB0gMVcAU5U3lTFpEwWjroxnW0FPbTBdkTz+&#10;QBnLmoKfnU5HKbCF6N5FNjaGUUkyfbpYeFdgWuHOqIgx9pvSRFmq85XcQkpl9/kTOqI0pXqLY48/&#10;3Ootzl0d5JEyg8W9c11Z8Kn61GMHysofA2W6wxPhR3XHJbarNmnldDoZFLCCckfC8NC1VnDypqLn&#10;uxUBH4SnXqIXp/mA9/TRBoh+6FecrcH/eu084kniZOWsod4sePi5EV5xZr5aEv95PolCwrSZTD+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Zs9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020E28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1AD0D4" w14:textId="77777777" w:rsidR="00DB373A" w:rsidRDefault="00DB373A" w:rsidP="009C2B67">
    <w:pPr>
      <w:pStyle w:val="Brdtext"/>
    </w:pPr>
    <w:r>
      <w:rPr>
        <w:noProof/>
        <w:lang w:eastAsia="sv-SE"/>
      </w:rPr>
      <mc:AlternateContent>
        <mc:Choice Requires="wps">
          <w:drawing>
            <wp:anchor distT="0" distB="0" distL="0" distR="0" simplePos="0" relativeHeight="2519034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C4F7D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4" type="#_x0000_t202" style="position:absolute;left:0;text-align:left;margin-left:5.4pt;margin-top:610.95pt;width:44.2pt;height:9.6pt;z-index:251903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aGsO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JjPOrKjpkR5Vi35DFUwiP40Lc4I9OAJi+xlaeufhPNBhLLvVvo5/KoiRnZje7dmlYEzS4XSWn07I&#10;IsmUj/OzcWI/Ozg7H/CLgprFRcE9PV7iVGxvAtJFCDpAYq4ApiqvK2PSJgpGXRrPtoKe2mC6Inn8&#10;gTKWNQWfnU5HKbCF6N5FNjaGUUkyfbpYeFdgWuHOqIgx9pvSRFmq85XcQkpl9/kTOqI0pXqLY48/&#10;3Ootzl0d5JEyg8W9c11Z8Kn61GMHysofA2W6wxPhR3XHJbarNmnldPpxUMAKyh0Jw0PXWsHJ64qe&#10;70YEvBeeeolenOYD3tFHGyD6oV9xtgb/67XziCeJk5Wzhnqz4OHnRnjFmflqSfxn+SQKCdNmMv1I&#10;SmL+2LI6tthNfQmkiZwmkZNpGfFohqX2UD/RGFnGrGQSVlLuguOwvMRuYtAYkmq5TCBqXyfwxj44&#10;GUNHnqM4H9sn4V2vYCTp38LQxWL+QsgdNnoGt9wgiTGpPDLdsdq/ALV+En8/puJsOd4n1GGYLn4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Zoaw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0C4F7D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8A5BB9" w14:textId="77777777" w:rsidR="00DB373A" w:rsidRDefault="00DB373A" w:rsidP="00EE1584">
    <w:pPr>
      <w:pStyle w:val="Brdtext"/>
    </w:pPr>
    <w:r>
      <w:rPr>
        <w:noProof/>
        <w:lang w:eastAsia="sv-SE"/>
      </w:rPr>
      <mc:AlternateContent>
        <mc:Choice Requires="wps">
          <w:drawing>
            <wp:anchor distT="0" distB="0" distL="0" distR="0" simplePos="0" relativeHeight="251523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2109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5" type="#_x0000_t202" style="position:absolute;left:0;text-align:left;margin-left:393pt;margin-top:611.25pt;width:44.2pt;height:9.6pt;z-index:251523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ilBJkg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TE45s6KmR3pSLfo1VZBHfhoXZgR7dATE9jO09M7DeaDDWHarfR3/VBAjOzG93bFLwZikw+lJfjwh&#10;iyRTPs7Px4n9bO/sfMAvCmoWFwX39HiJU7G5DUgXIegAibkCmKq8qYxJmygYdWU82wh6aoPpiuTx&#10;B8pY1hT85Hg6SoEtRPcusrExjEqS6dPFwrsC0wq3RkWMsd+UJspSnW/kFlIqu8uf0BGlKdV7HHv8&#10;/lbvce7qII+UGSzunOvKgk/Vpx7bU1b+GCjTHZ4IP6g7LrFdtkkrx9OzQQFLKLckDA9dawUnbyp6&#10;vlsR8EF46iV6cZoPeE8fbYDoh37F2Qr8r7fOI54kTlbOGurNgoefa+EVZ+arJfGf55MoJEybyfSU&#10;lMT8oWV5aLHr+gpIEzlNIifTMuLRDEvtoX6mMbKIWckkrKTcBcdheYXdxKAxJNVikUDUvk7grX10&#10;MoaOPEdxPrXPwrtewUjSv4Ohi8XslZA7bPQMbrFGEmNSeWS6Y7V/AWr9JP5+TMXZcrhPqP0wnf8G&#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YpQS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F52109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991E4E" w14:textId="77777777" w:rsidR="00DB373A" w:rsidRDefault="00DB373A" w:rsidP="00EE1584">
    <w:pPr>
      <w:pStyle w:val="Brdtext"/>
    </w:pPr>
    <w:r>
      <w:rPr>
        <w:noProof/>
        <w:lang w:eastAsia="sv-SE"/>
      </w:rPr>
      <mc:AlternateContent>
        <mc:Choice Requires="wps">
          <w:drawing>
            <wp:anchor distT="0" distB="0" distL="0" distR="0" simplePos="0" relativeHeight="251524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CE29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6" type="#_x0000_t202" style="position:absolute;left:0;text-align:left;margin-left:393pt;margin-top:611.25pt;width:44.2pt;height:9.6pt;z-index:251524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5BXb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KacWVHTIz2qFv2GKsgjP40Lc4I9OAJi+xlaeufhPNBhLLvVvo5/KoiRnZje7dmlYEzS4fQsP52Q&#10;RZIpH+ezcWI/Ozg7H/CLgprFRcE9PV7iVGxvAtJFCDpAYq4ApiqvK2PSJgpGXRrPtoKe2mC6Inn8&#10;gTKWNQU/O52OUmAL0b2LbGwMo5Jk+nSx8K7AtMKdURFj7DelibJU5yu5hZTK7vMndERpSvUWxx5/&#10;uNVbnLs6yCNlBot757qy4FP1qccOlJU/Bsp0hyfCj+qOS2xXbdLK6XQ2KGAF5Y6E4aFrreDkdUXP&#10;dyMC3gtPvUQvTvMB7+ijDRD90K84W4P/9dp5xJPEycpZQ71Z8PBzI7zizHy1JP5ZPolCwrSZTD+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QV2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74CE29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AEED25" w14:textId="77777777" w:rsidR="00DB373A" w:rsidRDefault="00DB373A" w:rsidP="009C2B67">
    <w:pPr>
      <w:pStyle w:val="Brdtext"/>
    </w:pPr>
    <w:r>
      <w:rPr>
        <w:noProof/>
        <w:lang w:eastAsia="sv-SE"/>
      </w:rPr>
      <mc:AlternateContent>
        <mc:Choice Requires="wps">
          <w:drawing>
            <wp:anchor distT="0" distB="0" distL="0" distR="0" simplePos="0" relativeHeight="2519045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2EF3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9" type="#_x0000_t202" style="position:absolute;left:0;text-align:left;margin-left:5.4pt;margin-top:610.95pt;width:44.2pt;height:9.6pt;z-index:251904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g0Bj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JjPOrKjpkR5Vi35DFUwiP40Lc4I9OAJi+xlaeufhPNBhLLvVvo5/KoiRnZje7dmlYEzS4dk0P52Q&#10;RZIpH+ezcWI/Ozg7H/CLgprFRcE9PV7iVGxvAtJFCDpAYq4ApiqvK2PSJgpGXRrPtoKe2mC6Inn8&#10;gTKWNQWfnp6NUmAL0b2LbGwMo5Jk+nSx8K7AtMKdURFj7DelibJU5yu5hZTK7vMndERpSvUWxx5/&#10;uNVbnLs6yCNlBot757qy4FP1qccOlJU/Bsp0hyfCj+qOS2xXbdLK6XQ8KGAF5Y6E4aFrreDkdUXP&#10;dyMC3gtPvUQvTvMB7+ijDRD90K84W4P/9dp5xJPEycpZQ71Z8PBzI7zizHy1JP5ZPolCwrSZnH0k&#10;JTF/bFkdW+ymvgTSRE6TyMm0jHg0w1J7qJ9ojCxjVjIJKyl3wXFYXmI3MWgMSbVcJhC1rxN4Yx+c&#10;jKEjz1Gcj+2T8K5XMJL0b2HoYjF/IeQOGz2DW26QxJhUHpnuWO1fgFo/ib8fU3G2HO8T6jBMF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CmDQGO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BC2EF3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C9C8ED" w14:textId="77777777" w:rsidR="00DB373A" w:rsidRDefault="00DB373A" w:rsidP="00EE1584">
    <w:pPr>
      <w:pStyle w:val="Brdtext"/>
    </w:pPr>
    <w:r>
      <w:rPr>
        <w:noProof/>
        <w:lang w:eastAsia="sv-SE"/>
      </w:rPr>
      <mc:AlternateContent>
        <mc:Choice Requires="wps">
          <w:drawing>
            <wp:anchor distT="0" distB="0" distL="0" distR="0" simplePos="0" relativeHeight="251525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6FF46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0" type="#_x0000_t202" style="position:absolute;left:0;text-align:left;margin-left:393pt;margin-top:611.25pt;width:44.2pt;height:9.6pt;z-index:251525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qaBYkQIAAJQFAAAOAAAAZHJzL2Uyb0RvYy54bWysVFFv2yAQfp+0/4B4Xx0na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VZ&#10;0Okp+NGsxiM9ija4DSrIIz+N9XPAHiyAof1sWrzzcO5xGMtupavjHwUR2BFpt2cXwQjH4eksn0xh&#10;4TDl4/xsnNjPDs7W+fBFmJrERUEdHi9xyrY3PuAigA6QmMsbVZXXlVJpEwUjLpUjW4anViFdER5/&#10;oJQmTUFnE5QanbSJ7l1kpeOJSJLp08XCuwLTKuyUiBilvwkJylKdr+RmnAu9z5/QESWR6i2OPf5w&#10;q7c4d3XAI2U2Ouyd60obl6pPPXagrPwxUCY7PAg/qjsuQ7tqk1Yms8mggJUpdxCGM11recuvKzzf&#10;DfPhnjn0El4c8yHc4SOVAf2mX1GyNu7Xa+cRD4nDSkmD3iyo/7lhTlCivmqI/yyfRiGFtJmefoSS&#10;iDu2rI4telNfGmgixySyPC0jPqhhKZ2pnzBGljErTExz5C5oGJaXoZsYGENcLJcJhPa1LNzoB8tj&#10;6MhzFOdj+8Sc7RUcIP1bM3Qxm78QcoeNnt4uNwFiTCqPTHes9i+A1k/i78dUnC3H+4Q6DNPF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gqaB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46FF46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78CD05" w14:textId="77777777" w:rsidR="00DB373A" w:rsidRDefault="00DB373A" w:rsidP="00EE1584">
    <w:pPr>
      <w:pStyle w:val="Brdtext"/>
    </w:pPr>
    <w:r>
      <w:rPr>
        <w:noProof/>
        <w:lang w:eastAsia="sv-SE"/>
      </w:rPr>
      <mc:AlternateContent>
        <mc:Choice Requires="wps">
          <w:drawing>
            <wp:anchor distT="0" distB="0" distL="0" distR="0" simplePos="0" relativeHeight="251526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7988C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1" type="#_x0000_t202" style="position:absolute;left:0;text-align:left;margin-left:393pt;margin-top:611.25pt;width:44.2pt;height:9.6pt;z-index:251526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X/ztkQIAAJQ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GSCVmlWo0mPog1ugwryyE9j/QywpQUwtJ9Niz4P5x6HsexWujr+URCBHUzv9uwiGOE4PJvmpxNY&#10;OEz5OD8fJ/azg7N1PnwRpiZxUVCH5iVO2fbWB1wE0AESc3mjqvKmUiptomDElXJky9BqFdIV4fEH&#10;SmnSFHR6ejZKgbWJ7l1kpWMYkSTTp4uFdwWmVdgpETFKfxMSlKU6X8nNOBd6nz+hI0oi1Vsce/zh&#10;Vm9x7uqAR8psdNg715U2LlWf3tiBsvLHQJns8CD8qO64DO2qTVo5nU4GBaxMuYMwnOmelrf8pkL7&#10;bpkPD8zhLaHjmA/hHh+pDOg3/YqStXG/XjuPeEgcVkoavM2C+p8b5gQl6quG+M/zSRRSSJvJ2Uco&#10;ibhjy+rYojf1lYEmckwiy9My4oMaltKZ+gljZBGzwsQ0R+6ChmF5FbqJgTHExWKRQHi+loVbvbQ8&#10;ho48R3E+tk/M2V7BAdK/M8MrZrMXQu6w0dPbxSZAjEnlkemO1b4DePpJ/P2YirPleJ9Qh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MX/zt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87988C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B458F2" w14:textId="77777777" w:rsidR="00DB373A" w:rsidRDefault="00DB373A" w:rsidP="009C2B67">
    <w:pPr>
      <w:pStyle w:val="Brdtext"/>
    </w:pPr>
    <w:r>
      <w:rPr>
        <w:noProof/>
        <w:lang w:eastAsia="sv-SE"/>
      </w:rPr>
      <mc:AlternateContent>
        <mc:Choice Requires="wps">
          <w:drawing>
            <wp:anchor distT="0" distB="0" distL="0" distR="0" simplePos="0" relativeHeight="2519055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BF244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4" type="#_x0000_t202" style="position:absolute;left:0;text-align:left;margin-left:5.4pt;margin-top:610.95pt;width:44.2pt;height:9.6pt;z-index:251905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JsUu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pmPOrKjpkR5Vi35DFUwiP40Lc4I9OAJi+xlaeufhPNBhLLvVvo5/KoiRnZje7dmlYEzS4XSWn07I&#10;IsmUj/OzcWI/Ozg7H/CLgprFRcE9PV7iVGxvAtJFCDpAYq4ApiqvK2PSJgpGXRrPtoKe2mC6Inn8&#10;gTKWNQWfnU5HKbCF6N5FNjaGUUkyfbpYeFdgWuHOqIgx9pvSRFmq85XcQkpl9/kTOqI0pXqLY48/&#10;3Ootzl0d5JEyg8W9c11Z8Kn61GMHysofA2W6wxPhR3XHJbarNmnldPZxUMAKyh0Jw0PXWsHJ64qe&#10;70YEvBeeeolenOYD3tFHGyD6oV9xtgb/67XziCeJk5Wzhnqz4OHnRnjFmflqSfxn+SQKCdNmMv1I&#10;SmL+2LI6tthNfQmkiZwmkZNpGfFohqX2UD/RGFnGrGQSVlLuguOwvMRuYtAYkmq5TCBqXyfwxj44&#10;GUNHnqM4H9sn4V2vYCTp38LQxWL+QsgdNnoGt9wgiTGpPDLdsdq/ALV+En8/puJsOd4n1GGYLn4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MmxS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7BF244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81BBD5" w14:textId="77777777" w:rsidR="00DB373A" w:rsidRDefault="00DB373A" w:rsidP="00EE1584">
    <w:pPr>
      <w:pStyle w:val="Brdtext"/>
    </w:pPr>
    <w:r>
      <w:rPr>
        <w:noProof/>
        <w:lang w:eastAsia="sv-SE"/>
      </w:rPr>
      <mc:AlternateContent>
        <mc:Choice Requires="wps">
          <w:drawing>
            <wp:anchor distT="0" distB="0" distL="0" distR="0" simplePos="0" relativeHeight="251527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34D7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5" type="#_x0000_t202" style="position:absolute;left:0;text-align:left;margin-left:393pt;margin-top:611.25pt;width:44.2pt;height:9.6pt;z-index:251527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xP5pkgIAAJQFAAAOAAAAZHJzL2Uyb0RvYy54bWysVE1v2zAMvQ/YfxB0Xx3na20Qp8hadBhQ&#10;tMXaoWdFlhJjkqhJSuzs15eS7STreumwiy2Jj6T49Mj5ZaMV2QnnKzAFzc8GlAjDoazMuqA/nm4+&#10;nVPiAzMlU2BEQffC08vFxw/z2s7EEDagSuEIBjF+VtuCbkKwsyzzfCM082dghUGjBKdZwK1bZ6Vj&#10;NUbXKhsOBtOsBldaB1x4j6fXrZEuUnwpBQ/3UnoRiCoo3i2kr0vfVfxmizmbrR2zm4p312D/cAvN&#10;KoNJD6GuWWBk66q/QumKO/AgwxkHnYGUFRepBqwmH7yq5nHDrEi1IDneHmjy/y8sv9s9OFKVBR1P&#10;RpQYpvGRnkQT3BYryCM/tfUzhD1aBIbmCzT4zv25x8NYdiOdjn8siKAdmd4f2MVghOPhZJqPxmjh&#10;aMqH+cUwsZ8dna3z4asATeKioA4fL3HKdrc+4EUQ2kNiLg+qKm8qpdImCkZcKUd2DJ9ahXRF9PgD&#10;pQypCzodTQYpsIHo3kZWJoYRSTJdulh4W2Bahb0SEaPMdyGRslTnG7kZ58Ic8id0RElM9R7HDn+8&#10;1Xuc2zrQI2UGEw7OujLgUvWpx46UlT97ymSLR8JP6o7L0KyapJXR9LxXwArKPQrDQdta3vKbCp/v&#10;lvnwwBz2Er44zodwjx+pAOmHbkXJBtzvt84jHiWOVkpq7M2C+l9b5gQl6ptB8V/k4yikkDbjyWdU&#10;EnGnltWpxWz1FaAmcpxElqdlxAfVL6UD/YxjZBmzookZjrkLGvrlVWgnBo4hLpbLBML2tSzcmkfL&#10;Y+jIcxTnU/PMnO0UHFD6d9B3MZu9EnKLjZ7eLrcBxZhUHpluWe1eAFs/ib8bU3G2nO4T6jhMF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ZMT+a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F034D7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17B55A" w14:textId="77777777" w:rsidR="00DB373A" w:rsidRDefault="00DB373A" w:rsidP="00EE1584">
    <w:pPr>
      <w:pStyle w:val="Brdtext"/>
    </w:pPr>
    <w:r>
      <w:rPr>
        <w:noProof/>
        <w:lang w:eastAsia="sv-SE"/>
      </w:rPr>
      <mc:AlternateContent>
        <mc:Choice Requires="wps">
          <w:drawing>
            <wp:anchor distT="0" distB="0" distL="0" distR="0" simplePos="0" relativeHeight="2515287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4BB14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6" type="#_x0000_t202" style="position:absolute;left:0;text-align:left;margin-left:393pt;margin-top:611.25pt;width:44.2pt;height:9.6pt;z-index:251528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qrv7kAIAAJQFAAAOAAAAZHJzL2Uyb0RvYy54bWysVF1v2yAUfZ+0/4B4Xx2nSbZGdaqsVadJ&#10;VVutnfpMMDTWMDAgsbNfvwO2k6zrS6e92MA99+vcA+cXba3IVjhfGV3Q/GREidDclJV+Luj3x+sP&#10;nyjxgemSKaNFQXfC04vF+3fnjZ2LsVkbVQpHEET7eWMLug7BzrPM87WomT8xVmgYpXE1C9i656x0&#10;rEH0WmXj0WiWNcaV1hkuvMfpVWekixRfSsHDnZReBKIKitpC+rr0XcVvtjhn82fH7LrifRnsH6qo&#10;WaWRdB/qigVGNq76K1RdcWe8keGEmzozUlZcpB7QTT560c3DmlmRegE53u5p8v8vLL/d3jtSlQWd&#10;THNKNKsxpEfRBrdBB3nkp7F+DtiDBTC0n02LOQ/nHoex7Va6Ov7REIEdTO/27CIY4TiczvLTCSwc&#10;pnycn40T+9nB2TofvghTk7goqMPwEqdse+MDCgF0gMRc3qiqvK6USpsoGHGpHNkyjFqFVCI8/kAp&#10;TZqCzk6noxRYm+jeRVY6hhFJMn262HjXYFqFnRIRo/Q3IUFZ6vOV3Ixzoff5EzqiJFK9xbHHH6p6&#10;i3PXBzxSZqPD3rmutHGp+3THDpSVPwbKZIcH4Ud9x2VoV23SyunsbFDAypQ7CMOZ7mp5y68rjO+G&#10;+XDPHO4SJo73IdzhI5UB/aZfUbI27tdr5xEPicNKSYO7WVD/c8OcoER91RD/WT6JQgppM5l+hJKI&#10;O7asji16U18aaALyRnVpGfFBDUvpTP2EZ2QZs8LENEfugoZheRm6FwPPEBfLZQLh+loWbvSD5TF0&#10;5DmK87F9Ys72Cg6Q/q0ZbjGbvxByh42e3i43AWJMKo9Md6z2E8DVT+Lvn6n4thzvE+rw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qqu/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4BB14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9B253A" w14:textId="77777777" w:rsidR="00DB373A" w:rsidRDefault="00DB373A" w:rsidP="009C2B67">
    <w:pPr>
      <w:pStyle w:val="Brdtext"/>
    </w:pPr>
    <w:r>
      <w:rPr>
        <w:noProof/>
        <w:lang w:eastAsia="sv-SE"/>
      </w:rPr>
      <mc:AlternateContent>
        <mc:Choice Requires="wps">
          <w:drawing>
            <wp:anchor distT="0" distB="0" distL="0" distR="0" simplePos="0" relativeHeight="2519065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AB0A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9" type="#_x0000_t202" style="position:absolute;left:0;text-align:left;margin-left:5.4pt;margin-top:610.95pt;width:44.2pt;height:9.6pt;z-index:251906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vf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0ylnVtT0SI+qRb+mCiaRn8aFGcEeHAGx/QItvfNwHugwlt1qX8c/FcTITkxvd+xSMCbpcHqSH0/I&#10;IsmUj/OzcWI/2zs7H/CrgprFRcE9PV7iVGxuAtJFCDpAYq4ApiqvK2PSJgpGXRrPNoKe2mC6Inn8&#10;gTKWNQU/OZ6OUmAL0b2LbGwMo5Jk+nSx8K7AtMKtURFj7HelibJU5xu5hZTK7vIndERpSvUexx6/&#10;v9V7nLs6yCNlBos757qy4FP1qcf2lJU/B8p0hyfCD+qOS2yXbdLK8el4UMASyi0Jw0PXWsHJ64qe&#10;70YEvBeeeolenOYD3tFHGyD6oV9xtgL/+63ziCeJk5Wzhnqz4OHXWnjFmflmSfxn+SQKCdNmMj0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b7G9+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D6AB0A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9AB6BB" w14:textId="77777777" w:rsidR="00DB373A" w:rsidRDefault="00DB373A" w:rsidP="00EE1584">
    <w:pPr>
      <w:pStyle w:val="Brdtext"/>
    </w:pPr>
    <w:r>
      <w:rPr>
        <w:noProof/>
        <w:lang w:eastAsia="sv-SE"/>
      </w:rPr>
      <mc:AlternateContent>
        <mc:Choice Requires="wps">
          <w:drawing>
            <wp:anchor distT="0" distB="0" distL="0" distR="0" simplePos="0" relativeHeight="2515297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EE987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0" type="#_x0000_t202" style="position:absolute;left:0;text-align:left;margin-left:393pt;margin-top:611.25pt;width:44.2pt;height:9.6pt;z-index:251529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7tBRkgIAAJQFAAAOAAAAZHJzL2Uyb0RvYy54bWysVE1v2zAMvQ/YfxB0Xx3nq2sQp8hadBhQ&#10;tMXaoWdFlhJjkqhJSuzs15eS7STreumwiy2Jj6T49Mj5ZaMV2QnnKzAFzc8GlAjDoazMuqA/nm4+&#10;fabEB2ZKpsCIgu6Fp5eLjx/mtZ2JIWxAlcIRDGL8rLYF3YRgZ1nm+UZo5s/ACoNGCU6zgFu3zkrH&#10;aoyuVTYcDKZZDa60DrjwHk+vWyNdpPhSCh7upfQiEFVQvFtIX5e+q/jNFnM2WztmNxXvrsH+4Raa&#10;VQaTHkJds8DI1lV/hdIVd+BBhjMOOgMpKy5SDVhNPnhVzeOGWZFqQXK8PdDk/19Yfrd7cKQqCzqe&#10;TCkxTOMjPYkmuC1WkEd+autnCHu0CAzNF2jwnftzj4ex7EY6Hf9YEEE7Mr0/sIvBCMfDyTQfjdHC&#10;0ZQP84thYj87Olvnw1cBmsRFQR0+XuKU7W59wIsgtIfEXB5UVd5USqVNFIy4Uo7sGD61CumK6PEH&#10;ShlSF3Q6mgxSYAPRvY2sTAwjkmS6dLHwtsC0CnslIkaZ70IiZanON3IzzoU55E/oiJKY6j2OHf54&#10;q/c4t3WgR8oMJhycdWXApepTjx0pK3/2lMkWj4Sf1B2XoVk1SSuj81GvgBWUexSGg7a1vOU3FT7f&#10;LfPhgTnsJXxxnA/hHj9SAdIP3YqSDbjfb51HPEocrZTU2JsF9b+2zAlK1DeD4r/Ix1FIIW3Gk3NU&#10;EnGnltWpxWz1FaAmcpxElqdlxAfVL6UD/YxjZBmzookZjrkLGvrlVWgnBo4hLpbLBML2tSzcmkfL&#10;Y+jIcxTnU/PMnO0UHFD6d9B3MZu9EnKLjZ7eLrcBxZhUHpluWe1eAFs/ib8bU3G2nO4T6jhMF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O7QU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2EE987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3FD5DB" w14:textId="77777777" w:rsidR="00DB373A" w:rsidRDefault="00DB373A" w:rsidP="00EE1584">
    <w:pPr>
      <w:pStyle w:val="Brdtext"/>
    </w:pPr>
    <w:r>
      <w:rPr>
        <w:noProof/>
        <w:lang w:eastAsia="sv-SE"/>
      </w:rPr>
      <mc:AlternateContent>
        <mc:Choice Requires="wps">
          <w:drawing>
            <wp:anchor distT="0" distB="0" distL="0" distR="0" simplePos="0" relativeHeight="2515307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0101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1" type="#_x0000_t202" style="position:absolute;left:0;text-align:left;margin-left:393pt;margin-top:611.25pt;width:44.2pt;height:9.6pt;z-index:251530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J6dR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0wlnVtT0SI+qRb+mCvLIT+PCjGAPjoDYfoGW3nk4D3QYy261r+OfCmJkJ6a3O3YpGJN0OD3Jjydk&#10;kWTKx/nZOLGf7Z2dD/hVQc3iouCeHi9xKjY3AekiBB0gMVcAU5XXlTFpEwWjLo1nG0FPbTBdkTz+&#10;QBnLmoKfHE9HKbCF6N5FNjaGUUkyfbpYeFdgWuHWqIgx9rvSRFmq843cQkpld/kTOqI0pXqPY4/f&#10;3+o9zl0d5JEyg8Wdc11Z8Kn61GN7ysqfA2W6wxPhB3XHJbbLNmnl+HQyKGAJ5ZaE4aFrreDkdUXP&#10;dyMC3gtPvUQvTvMB7+ijDRD90K84W4H//dZ5xJPEycpZQ71Z8PBrLbzizHyzJP6zfBKFhGkzmZ6S&#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yenU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890101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BD4418" w14:textId="77777777" w:rsidR="00DB373A" w:rsidRDefault="00DB373A" w:rsidP="009C2B67">
    <w:pPr>
      <w:pStyle w:val="Brdtext"/>
    </w:pPr>
    <w:r>
      <w:rPr>
        <w:noProof/>
        <w:lang w:eastAsia="sv-SE"/>
      </w:rPr>
      <mc:AlternateContent>
        <mc:Choice Requires="wps">
          <w:drawing>
            <wp:anchor distT="0" distB="0" distL="0" distR="0" simplePos="0" relativeHeight="2519075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A4D270"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04" type="#_x0000_t202" style="position:absolute;left:0;text-align:left;margin-left:5.4pt;margin-top:610.95pt;width:44.2pt;height:9.6pt;z-index:251907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pukg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GSKVmlWo0mPog1ujQomkZ/G+hlgDxbA0H4xLfo8nHscxrJb6er4R0EEdjC93bGLYITjcHqSH09g&#10;4TDl4/xsnNjP9s7W+fBVmJrERUEdmpc4ZZsbH3ARQAdIzOWNqsrrSqm0iYIRl8qRDUOrVUhXhMcf&#10;KKVJU9CT4+koBdYmuneRlY5hRJJMny4W3hWYVmGrRMQo/V1IUJbqfCM341zoXf6EjiiJVO9x7PH7&#10;W73HuasDHimz0WHnXFfauFR9emN7ysqfA2Wyw4Pwg7rjMrTLNmnl+PR0UMDSlFsIw5nuaXnLryu0&#10;74b5cM8c3hI6jvkQ7vCRyoB+068oWRn3+63ziIfEYaWkwdssqP+1Zk5Qor5piP8sn0QhhbSZTE+h&#10;JOIOLctDi17XlwaayDGJLE/LiA9qWEpn6ieMkUXMChPTHLkLGoblZegmBsYQF4tFAuH5WhZu9IPl&#10;MXTkOYrzsX1izvYKDpD+rRleMZu9EnKHjZ7eLtYBYkwqj0x3rPYdwNN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iv+m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5A4D270"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58493B" w14:textId="77777777" w:rsidR="00DB373A" w:rsidRDefault="00DB373A" w:rsidP="00EE1584">
    <w:pPr>
      <w:pStyle w:val="Brdtext"/>
    </w:pPr>
    <w:r>
      <w:rPr>
        <w:noProof/>
        <w:lang w:eastAsia="sv-SE"/>
      </w:rPr>
      <mc:AlternateContent>
        <mc:Choice Requires="wps">
          <w:drawing>
            <wp:anchor distT="0" distB="0" distL="0" distR="0" simplePos="0" relativeHeight="2515317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955C7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5" type="#_x0000_t202" style="position:absolute;left:0;text-align:left;margin-left:393pt;margin-top:611.25pt;width:44.2pt;height:9.6pt;z-index:251531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TcEpkg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TM85s6KmR3pSLfo1VZBHfhoXZgR7dATE9jO09M7DeaDDWHarfR3/VBAjOzG93bFLwZikw+lJfjwh&#10;iyRTPs7Px4n9bO/sfMAvCmoWFwX39HiJU7G5DUgXIegAibkCmKq8qYxJmygYdWU82wh6aoPpiuTx&#10;B8pY1hT85Hg6SoEtRPcusrExjEqS6dPFwrsC0wq3RkWMsd+UJspSnW/kFlIqu8uf0BGlKdV7HHv8&#10;/lbvce7qII+UGSzunOvKgk/Vpx7bU1b+GCjTHZ4IP6g7LrFdtkkrx6dngwKWUG5JGB661gpO3lT0&#10;fLci4IPw1Ev04jQf8J4+2gDRD/2KsxX4X2+dRzxJnKycNdSbBQ8/18IrzsxXS+I/zydRSJg2k+kp&#10;KYn5Q8vy0GLX9RWQJnKaRE6mZcSjGZbaQ/1MY2QRs5JJWEm5C47D8gq7iUFjSKrFIoGofZ3AW/vo&#10;ZAwdeY7ifGqfhXe9gpGkfwdDF4vZKyF32OgZ3GKNJMak8sh0x2r/AtT6Sfz9mIqz5XCfUPthOv8N&#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b03BK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1955C7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F2A5C4" w14:textId="77777777" w:rsidR="00DB373A" w:rsidRDefault="00DB373A" w:rsidP="00EE1584">
    <w:pPr>
      <w:pStyle w:val="Brdtext"/>
    </w:pPr>
    <w:r>
      <w:rPr>
        <w:noProof/>
        <w:lang w:eastAsia="sv-SE"/>
      </w:rPr>
      <mc:AlternateContent>
        <mc:Choice Requires="wps">
          <w:drawing>
            <wp:anchor distT="0" distB="0" distL="0" distR="0" simplePos="0" relativeHeight="251532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ADE2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6" type="#_x0000_t202" style="position:absolute;left:0;text-align:left;margin-left:393pt;margin-top:611.25pt;width:44.2pt;height:9.6pt;z-index:251532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7cvykQIAAJQ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VZ&#10;0OOTM0o0q/FIT6INbo0K8shPY/0UsEcLYGi/mBbvPJx7HMayW+nq+EdBBHYwvd2xi2CE4/DkNJ8c&#10;w8Jhysf5+Tixn+2drfPhqzA1iYuCOjxe4pRtbn3ARQAdIDGXN6oqbyql0iYKRlwpRzYMT61CuiI8&#10;/kApTZqCnk5ORimwNtG9i6x0DCOSZPp0sfCuwLQKWyUiRunvQoKyVOcbuRnnQu/yJ3RESaR6j2OP&#10;39/qPc5dHfBImY0OO+e60sal6lOP7Skrfw6UyQ4Pwg/qjsvQLtqklcnZ+aCAhSm3EIYzXWt5y28q&#10;PN8t8+GBOfQSXhzzIdzjI5UB/aZfUbIy7vdb5xEPicNKSYPeLKj/tWZOUKK+aYj/PD+OQgppA91C&#10;ScQdWhaHFr2urww0kWMSWZ6WER/UsJTO1M8YI/OYFSamOXIXNAzLq9BNDIwhLubzBEL7WhZu9aPl&#10;MXTkOYrzqX1mzvYKDpD+nRm6mE1fCbnDRk9v5+sAMSaVR6Y7VvsXQ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m7cv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2FADE2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A4E490" w14:textId="77777777" w:rsidR="00DB373A" w:rsidRDefault="00DB373A" w:rsidP="009C2B67">
    <w:pPr>
      <w:pStyle w:val="Brdtext"/>
    </w:pPr>
    <w:r>
      <w:rPr>
        <w:noProof/>
        <w:lang w:eastAsia="sv-SE"/>
      </w:rPr>
      <mc:AlternateContent>
        <mc:Choice Requires="wps">
          <w:drawing>
            <wp:anchor distT="0" distB="0" distL="0" distR="0" simplePos="0" relativeHeight="2519086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CAC52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09" type="#_x0000_t202" style="position:absolute;left:0;text-align:left;margin-left:5.4pt;margin-top:610.95pt;width:44.2pt;height:9.6pt;z-index:251908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NCXkAIAAJQFAAAOAAAAZHJzL2Uyb0RvYy54bWysVF1P2zAUfZ+0/2D5faQppY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sqCT&#10;aU6JZjWG9Cja4NboYBL5aayfAfZgAQztF9NizsO5x2Fsu5Wujn80RGAH09sduwhGOA5PpvnxBBYO&#10;Uz7Oz8aJ/WzvbJ0PX4WpSVwU1GF4iVO2ufEBhQA6QGIub1RVXldKpU0UjLhUjmwYRq1CKhEef6CU&#10;Jk1Bp8cnoxRYm+jeRVY6hhFJMn262HjXYFqFrRIRo/R3IUFZ6vON3IxzoXf5EzqiJFK9x7HH76t6&#10;j3PXBzxSZqPDzrmutHGp+3TH9pSVPwfKZIcH4Qd9x2Vol23SyvHpeFDA0pRbCMOZ7mp5y68rjO+G&#10;+XDPHO4SJo73IdzhI5UB/aZfUbIy7vdb5xEPicNKSYO7WVD/a82coER90xD/WT6JQgppMzn5DCUR&#10;d2hZHlr0ur400ATkjerSMuKDGpbSmfoJz8giZoWJaY7cBQ3D8jJ0LwaeIS4WiwTC9bUs3OgHy2Po&#10;yHMU52P7xJztFRwg/Vsz3GI2eyXkDhs9vV2sA8SYVB6Z7ljtJ4Crn8TfP1PxbTncJ9T+MZ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GNCX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3CAC524"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D2FCC3" w14:textId="77777777" w:rsidR="00DB373A" w:rsidRDefault="00DB373A" w:rsidP="00EE1584">
    <w:pPr>
      <w:pStyle w:val="Brdtext"/>
    </w:pPr>
    <w:r>
      <w:rPr>
        <w:noProof/>
        <w:lang w:eastAsia="sv-SE"/>
      </w:rPr>
      <mc:AlternateContent>
        <mc:Choice Requires="wps">
          <w:drawing>
            <wp:anchor distT="0" distB="0" distL="0" distR="0" simplePos="0" relativeHeight="251533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9C23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0" type="#_x0000_t202" style="position:absolute;left:0;text-align:left;margin-left:393pt;margin-top:611.25pt;width:44.2pt;height:9.6pt;z-index:251533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DRsZkgIAAJQFAAAOAAAAZHJzL2Uyb0RvYy54bWysVMFu2zAMvQ/YPwi6r46TN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Z2POrKjpkR5Vi35DFeSRn8aFOcEeHAGx/QQtvfNwHugwlt1qX8c/FcTITkzv9uxSMCbp8HSWT6Zk&#10;kWTKx/n5OLGfHZydD/hZQc3iouCeHi9xKra3AekiBB0gMVcAU5U3lTFpEwWjroxnW0FPbTBdkTz+&#10;QBnLmoLPJqejFNhCdO8iGxvDqCSZPl0svCswrXBnVMQY+01poizV+UpuIaWy+/wJHVGaUr3Fsccf&#10;bvUW564O8kiZweLeua4s+FR96rEDZeWPgTLd4Ynwo7rjEttVm7QyOZsMClhBuSNheOhaKzh5U9Hz&#10;3YqA98JTL9GL03zAO/poA0Q/9CvO1uB/vXYe8SRxsnLWUG8WPPzcCK84M18sif88n0YhYdpMTz+S&#10;kpg/tqyOLXZTXwFpIqdJ5GRaRjyaYak91E80RpYxK5mElZS74Dgsr7CbGDSGpFouE4ja1wm8tQ9O&#10;xtCR5yjOx/ZJeNcrGEn6X2HoYjF/IeQOGz2DW26QxJhUHpnuWO1fgFo/ib8fU3G2HO8T6jBMF78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A0bG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0D9C23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D757D4" w14:textId="77777777" w:rsidR="00DB373A" w:rsidRDefault="00DB373A" w:rsidP="00EE1584">
    <w:pPr>
      <w:pStyle w:val="Brdtext"/>
    </w:pPr>
    <w:r>
      <w:rPr>
        <w:noProof/>
        <w:lang w:eastAsia="sv-SE"/>
      </w:rPr>
      <mc:AlternateContent>
        <mc:Choice Requires="wps">
          <w:drawing>
            <wp:anchor distT="0" distB="0" distL="0" distR="0" simplePos="0" relativeHeight="2515348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F7118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1" type="#_x0000_t202" style="position:absolute;left:0;text-align:left;margin-left:393pt;margin-top:611.25pt;width:44.2pt;height:9.6pt;z-index:251534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GwZkQ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OpmCH81qPNKjaINbo4I88tNYPwPswQIY2i+mxTsP5x6HsexWujr+URCBHZG2O3YRjHAcnkzz4wks&#10;HKZ8nJ+NE/vZ3tk6H74KU5O4KKjD4yVO2ebGB1wE0AESc3mjqvK6UiptomDEpXJkw/DUKqQrwuMP&#10;lNKkKej0+GSUAmsT3bvISscwIkmmTxcL7wpMq7BVImKU/i4kKEt1vpGbcS70Ln9CR5REqvc49vj9&#10;rd7j3NUBj5TZ6LBzrittXKo+9diesvLnQJns8CD8oO64DO2yTVo5Pp0MCliacgthONO1lrf8usLz&#10;3TAf7plDL+HFMR/CHT5SGdBv+hUlK+N+v3Ue8ZA4rJQ06M2C+l9r5gQl6puG+M/ySRRSSJvJyWco&#10;ibhDy/LQotf1pYEmckwiy9My4oMaltKZ+gljZBGzwsQ0R+6ChmF5GbqJgTHExWKRQGhfy8KNfrA8&#10;ho48R3E+tk/M2V7BAdK/NUMXs9krIXfY6OntYh0gxqTyyHTHav8CaP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bxGw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8F7118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97782B" w14:textId="77777777" w:rsidR="00DB373A" w:rsidRDefault="00DB373A" w:rsidP="009C2B67">
    <w:pPr>
      <w:pStyle w:val="Brdtext"/>
    </w:pPr>
    <w:r>
      <w:rPr>
        <w:noProof/>
        <w:lang w:eastAsia="sv-SE"/>
      </w:rPr>
      <mc:AlternateContent>
        <mc:Choice Requires="wps">
          <w:drawing>
            <wp:anchor distT="0" distB="0" distL="0" distR="0" simplePos="0" relativeHeight="2519096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78723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14" type="#_x0000_t202" style="position:absolute;left:0;text-align:left;margin-left:5.4pt;margin-top:610.95pt;width:44.2pt;height:9.6pt;z-index:251909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mvhkg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dMKZFTU90pNq0a+pgknkp3FhRrBHR0BsP0NL7zycBzqMZbfa1/FPBTGyE9PbHbsUjEk6PJnmxxOy&#10;SDLl4/x8nNjP9s7OB/yioGZxUXBPj5c4FZvbgHQRgg6QmCuAqcqbypi0iYJRV8azjaCnNpiuSB5/&#10;oIxlTcGnxyejFNhCdO8iGxvDqCSZPl0svCswrXBrVMQY+01poizV+UZuIaWyu/wJHVGaUr3Hscfv&#10;b/Ue564O8kiZweLOua4s+FR96rE9ZeWPgTLd4Ynwg7rjEttlm7RyfHY6KGAJ5ZaE4aFrreDkTUXP&#10;dysCPghPvUQvTvMB7+mjDRD90K84W4H/9dZ5xJPEycpZQ71Z8PBzLbzizHy1JP7zfBKFhGkzOTkl&#10;JTF/aFkeWuy6vgLSRE6TyMm0jHg0w1J7qJ9pjCxiVjIJKyl3wXFYXmE3MWgMSbVYJBC1rxN4ax+d&#10;jKEjz1GcT+2z8K5XMJL072DoYjF7JeQOGz2DW6yRxJhUHpnuWO1fgFo/ib8fU3G2HO4Taj9M5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DU6a+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278723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D9B160" w14:textId="77777777" w:rsidR="00DB373A" w:rsidRDefault="00DB373A" w:rsidP="00EE1584">
    <w:pPr>
      <w:pStyle w:val="Brdtext"/>
    </w:pPr>
    <w:r>
      <w:rPr>
        <w:noProof/>
        <w:lang w:eastAsia="sv-SE"/>
      </w:rPr>
      <mc:AlternateContent>
        <mc:Choice Requires="wps">
          <w:drawing>
            <wp:anchor distT="0" distB="0" distL="0" distR="0" simplePos="0" relativeHeight="2515358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56BD0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5" type="#_x0000_t202" style="position:absolute;left:0;text-align:left;margin-left:393pt;margin-top:611.25pt;width:44.2pt;height:9.6pt;z-index:251535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2FCmkgIAAJQ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ZlPOrKjpkR5Vi35DFeSRn8aFOcEeHAGx/QQtvfNwHugwlt1qX8c/FcTITkzv9uxSMCbpcDrLTydk&#10;kWTKx/n5OLGfHZydD/hZQc3iouCeHi9xKra3AekiBB0gMVcAU5U3lTFpEwWjroxnW0FPbTBdkTz+&#10;QBnLmoLPTqejFNhCdO8iGxvDqCSZPl0svCswrXBnVMQY+01poizV+UpuIaWy+/wJHVGaUr3Fsccf&#10;bvUW564O8kiZweLeua4s+FR96rEDZeWPgTLd4Ynwo7rjEttVm7RyenY2KGAF5Y6E4aFrreDkTUXP&#10;dysC3gtPvUQvTvMB7+ijDRD90K84W4P/9dp5xJPEycpZQ71Z8PBzI7zizHyxJP7zfBKFhGkzmX4k&#10;JTF/bFkdW+ymvgLSRE6TyMm0jHg0w1J7qJ9ojCxjVjIJKyl3wXFYXmE3MWgMSbVcJhC1rxN4ax+c&#10;jKEjz1Gcj+2T8K5XMJL0v8LQxWL+QsgdNnoGt9wgiTGpPDLdsdq/ALV+En8/puJsOd4n1GGYLn4D&#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thQp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F56BD0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267922" w14:textId="77777777" w:rsidR="00DB373A" w:rsidRDefault="00DB373A" w:rsidP="00EE1584">
    <w:pPr>
      <w:pStyle w:val="Brdtext"/>
    </w:pPr>
    <w:r>
      <w:rPr>
        <w:noProof/>
        <w:lang w:eastAsia="sv-SE"/>
      </w:rPr>
      <mc:AlternateContent>
        <mc:Choice Requires="wps">
          <w:drawing>
            <wp:anchor distT="0" distB="0" distL="0" distR="0" simplePos="0" relativeHeight="2515368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0648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6" type="#_x0000_t202" style="position:absolute;left:0;text-align:left;margin-left:393pt;margin-top:611.25pt;width:44.2pt;height:9.6pt;z-index:251536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gC6kgIAAJQFAAAOAAAAZHJzL2Uyb0RvYy54bWysVMFu2zAMvQ/YPwi6r46TN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ZxPOrKjpkR5Vi35DFeSRn8aFOcEeHAGx/QQtvfNwHugwlt1qX8c/FcTITkzv9uxSMCbp8HSWT6Zk&#10;kWTKx/n5OLGfHZydD/hZQc3iouCeHi9xKra3AekiBB0gMVcAU5U3lTFpEwWjroxnW0FPbTBdkTz+&#10;QBnLmoLPJqejFNhCdO8iGxvDqCSZPl0svCswrXBnVMQY+01poizV+UpuIaWy+/wJHVGaUr3Fsccf&#10;bvUW564O8kiZweLeua4s+FR96rEDZeWPgTLd4Ynwo7rjEttVm7QyOTsfFLCCckfC8NC1VnDypqLn&#10;uxUB74WnXqIXp/mAd/TRBoh+6FecrcH/eu084kniZOWsod4sePi5EV5xZr5YEv95Po1CwrSZnn4k&#10;JTF/bFkdW+ymvgLSRE6TyMm0jHg0w1J7qJ9ojCxjVjIJKyl3wXFYXmE3MWgMSbVcJhC1rxN4ax+c&#10;jKEjz1Gcj+2T8K5XMJL0v8LQxWL+QsgdNnoGt9wgiTGpPDLdsdq/ALV+En8/puJsOd4n1GGYLn4D&#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g4Au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2E0648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FA31D3" w14:textId="77777777" w:rsidR="00DB373A" w:rsidRDefault="00DB373A" w:rsidP="009C2B67">
    <w:pPr>
      <w:pStyle w:val="Brdtext"/>
    </w:pPr>
    <w:r>
      <w:rPr>
        <w:noProof/>
        <w:lang w:eastAsia="sv-SE"/>
      </w:rPr>
      <mc:AlternateContent>
        <mc:Choice Requires="wps">
          <w:drawing>
            <wp:anchor distT="0" distB="0" distL="0" distR="0" simplePos="0" relativeHeight="2519106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D4961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19" type="#_x0000_t202" style="position:absolute;left:0;text-align:left;margin-left:5.4pt;margin-top:610.95pt;width:44.2pt;height:9.6pt;z-index:251910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X6Ce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6SlnVtT0SI+qRb+mCiaRn8aFGcEeHAGx/QItvfNwHugwlt1qX8c/FcTITkxvd+xSMCbp8GSaH0/I&#10;IsmUj/OzcWI/2zs7H/CrgprFRcE9PV7iVGxuAtJFCDpAYq4ApiqvK2PSJgpGXRrPNoKe2mC6Inn8&#10;gTKWNQWfHp+MUmAL0b2LbGwMo5Jk+nSx8K7AtMKtURFj7HelibJU5xu5hZTK7vIndERpSvUexx6/&#10;v9V7nLs6yCNlBos757qy4FP1qcf2lJU/B8p0hyfCD+qOS2yXbdLK8dl4UMASyi0Jw0PXWsHJ64qe&#10;70YEvBeeeolenOYD3tFHGyD6oV9xtgL/+63ziCeJk5Wzhnqz4OHXWnjFmflmSfxn+SQKCdNmcnJK&#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JfoJ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2D4961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1D5126" w14:textId="77777777" w:rsidR="00DB373A" w:rsidRDefault="00DB373A" w:rsidP="00EE1584">
    <w:pPr>
      <w:pStyle w:val="Brdtext"/>
    </w:pPr>
    <w:r>
      <w:rPr>
        <w:noProof/>
        <w:lang w:eastAsia="sv-SE"/>
      </w:rPr>
      <mc:AlternateContent>
        <mc:Choice Requires="wps">
          <w:drawing>
            <wp:anchor distT="0" distB="0" distL="0" distR="0" simplePos="0" relativeHeight="251537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15A9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0" type="#_x0000_t202" style="position:absolute;left:0;text-align:left;margin-left:393pt;margin-top:611.25pt;width:44.2pt;height:9.6pt;z-index:251537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CRZkQIAAJQFAAAOAAAAZHJzL2Uyb0RvYy54bWysVFFv2yAQfp+0/4B4Xx0nabZGdaqsVadJ&#10;VVutnfpMMDTWMDAgsbNfvw9sJ1nXl057sYH77o777uPOL9paka1wvjK6oPnJiBKhuSkr/VzQ74/X&#10;Hz5R4gPTJVNGi4LuhKcXi/fvzhs7F2OzNqoUjiCI9vPGFnQdgp1nmedrUTN/YqzQMErjahawdc9Z&#10;6ViD6LXKxqPRLGuMK60zXHiP06vOSBcpvpSChzspvQhEFRR3C+nr0ncVv9ninM2fHbPrivfXYP9w&#10;i5pVGkn3oa5YYGTjqr9C1RV3xhsZTripMyNlxUWqAdXkoxfVPKyZFakWkOPtnib//8Ly2+29I1VZ&#10;0OkMrdKsRpMeRRvcBhXkkZ/G+jlgDxbA0H42Lfo8nHscxrJb6er4R0EEdjC927OLYITj8HSWT6aw&#10;cJjycX42TuxnB2frfPgiTE3ioqAOzUucsu2ND7gIoAMk5vJGVeV1pVTaRMGIS+XIlqHVKqQrwuMP&#10;lNKkKehscjpKgbWJ7l1kpWMYkSTTp4uFdwWmVdgpETFKfxMSlKU6X8nNOBd6nz+hI0oi1Vsce/zh&#10;Vm9x7uqAR8psdNg715U2LlWf3tiBsvLHQJns8CD8qO64DO2qTVqZnE0GBaxMuYMwnOmelrf8ukL7&#10;bpgP98zhLaHjmA/hDh+pDOg3/YqStXG/XjuPeEgcVkoavM2C+p8b5gQl6quG+M/yaRRSSJvp6Uco&#10;ibhjy+rYojf1pYEmckwiy9My4oMaltKZ+gljZBmzwsQ0R+6ChmF5GbqJgTHExXKZQHi+loUb/WB5&#10;DB15juJ8bJ+Ys72CA6R/a4ZXzOYvhNxho6e3y02AGJPKI9Mdq30H8PST+PsxFWfL8T6hDsN08R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hCR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5915A9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21EC67" w14:textId="77777777" w:rsidR="00DB373A" w:rsidRDefault="00DB373A" w:rsidP="00EE1584">
    <w:pPr>
      <w:pStyle w:val="Brdtext"/>
    </w:pPr>
    <w:r>
      <w:rPr>
        <w:noProof/>
        <w:lang w:eastAsia="sv-SE"/>
      </w:rPr>
      <mc:AlternateContent>
        <mc:Choice Requires="wps">
          <w:drawing>
            <wp:anchor distT="0" distB="0" distL="0" distR="0" simplePos="0" relativeHeight="251538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D6A2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1" type="#_x0000_t202" style="position:absolute;left:0;text-align:left;margin-left:393pt;margin-top:611.25pt;width:44.2pt;height:9.6pt;z-index:251538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gxwQ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plPOrKjpkR5Vi35DFeSRn8aFOcEeHAGx/QwtvfNwHugwlt1qX8c/FcTITkzv9uxSMCbp8Gyan07I&#10;IsmUj/PZOLGfHZydD/hFQc3iouCeHi9xKrY3AekiBB0gMVcAU5XXlTFpEwWjLo1nW0FPbTBdkTz+&#10;QBnLmoJPT89GKbCF6N5FNjaGUUkyfbpYeFdgWuHOqIgx9pvSRFmq85XcQkpl9/kTOqI0pXqLY48/&#10;3Ootzl0d5JEyg8W9c11Z8Kn61GMHysofA2W6wxPhR3XHJbarNmnldDYZFLCCckfC8NC1VnDyuqLn&#10;uxEB74WnXqIXp/mAd/TRBoh+6FecrcH/eu084kniZOWsod4sePi5EV5xZr5aEv8sn0QhYdpMzj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4McE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16D6A2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1678E4" w14:textId="77777777" w:rsidR="00DB373A" w:rsidRDefault="00DB373A" w:rsidP="009C2B67">
    <w:pPr>
      <w:pStyle w:val="Brdtext"/>
    </w:pPr>
    <w:r>
      <w:rPr>
        <w:noProof/>
        <w:lang w:eastAsia="sv-SE"/>
      </w:rPr>
      <mc:AlternateContent>
        <mc:Choice Requires="wps">
          <w:drawing>
            <wp:anchor distT="0" distB="0" distL="0" distR="0" simplePos="0" relativeHeight="2519116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73CF7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24" type="#_x0000_t202" style="position:absolute;left:0;text-align:left;margin-left:5.4pt;margin-top:610.95pt;width:44.2pt;height:9.6pt;z-index:251911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Gqa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OQM/GhW45EeRRvcGhVMIj+N9TPAHiyAof1iWrzzcO5xGMtupavjHwUR2BFpu2MXwQjH4clpfjyB&#10;hcOUj/PpOLGf7Z2t8+GrMDWJi4I6PF7ilG1ufMBFAB0gMZc3qiqvK6XSJgpGXCpHNgxPrUK6Ijz+&#10;QClNmoKeHp+MUmBtonsXWekYRiTJ9Oli4V2BaRW2SkSM0t+FBGWpzjdyM86F3uVP6IiSSPUexx6/&#10;v9V7nLs64JEyGx12znWljUvVpx7bU1b+HCiTHR6EH9Qdl6Fdtkkrx9OzQQFLU24hDGe61vKWX1d4&#10;vhvmwz1z6CW8OOZDuMNHKgP6Tb+iZGXc77fOIx4Sh5WSBr1ZUP9rzZygRH3TEP80n0QhhbSZnJxB&#10;ScQdWpaHFr2uLw00kWMSWZ6WER/UsJTO1E8YI4uYFSamOXIXNAzLy9BNDIwhLhaLBEL7WhZu9IPl&#10;MXTkOYrzsX1izvYKDpD+rRm6mM1eCbnDRk9vF+sAMSaVR6Y7VvsXQOsn8fdjKs6Ww31C7Yfp/AU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zRqm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D73CF7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815E11" w14:textId="77777777" w:rsidR="00DB373A" w:rsidRDefault="00DB373A" w:rsidP="00EE1584">
    <w:pPr>
      <w:pStyle w:val="Brdtext"/>
    </w:pPr>
    <w:r>
      <w:rPr>
        <w:noProof/>
        <w:lang w:eastAsia="sv-SE"/>
      </w:rPr>
      <mc:AlternateContent>
        <mc:Choice Requires="wps">
          <w:drawing>
            <wp:anchor distT="0" distB="0" distL="0" distR="0" simplePos="0" relativeHeight="2515399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7A383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5" type="#_x0000_t202" style="position:absolute;left:0;text-align:left;margin-left:393pt;margin-top:611.25pt;width:44.2pt;height:9.6pt;z-index:251539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1lHdkAIAAJQFAAAOAAAAZHJzL2Uyb0RvYy54bWysVF1v2yAUfZ+0/4B4Xx2n6UeiOlXWqtOk&#10;qq3WTn0mGBprGBiQ2Nmv3wHbSdb1pdNebOCe+3XugYvLtlZkI5yvjC5ofjSiRGhuykq/FPT7082n&#10;c0p8YLpkymhR0K3w9HL+8cNFY2dibFZGlcIRBNF+1tiCrkKwsyzzfCVq5o+MFRpGaVzNArbuJSsd&#10;axC9Vtl4NDrNGuNK6wwX3uP0ujPSeYovpeDhXkovAlEFRW0hfV36LuM3m1+w2YtjdlXxvgz2D1XU&#10;rNJIugt1zQIja1f9FaquuDPeyHDETZ0ZKSsuUg/oJh+96uZxxaxIvYAcb3c0+f8Xlt9tHhypyoJO&#10;znJKNKsxpCfRBrdGB3nkp7F+BtijBTC0n02LOQ/nHoex7Va6Ov7REIEdTG937CIY4Tg8Oc2PJ7Bw&#10;mPJxPh0n9rO9s3U+fBGmJnFRUIfhJU7Z5tYHFALoAIm5vFFVeVMplTZRMOJKObJhGLUKqUR4/IFS&#10;mjQFPT0+GaXA2kT3LrLSMYxIkunTxca7BtMqbJWIGKW/CQnKUp9v5GacC73Ln9ARJZHqPY49fl/V&#10;e5y7PuCRMhsdds51pY1L3ac7tqes/DFQJjs8CD/oOy5Du2yTVo6n54MClqbcQhjOdFfLW35TYXy3&#10;zIcH5nCXMHG8D+EeH6kM6Df9ipKVcb/eOo94SBxWShrczYL6n2vmBCXqq4b4p/kkCimkzeTkDEoi&#10;7tCyPLTodX1loAnIG9WlZcQHNSylM/UznpFFzAoT0xy5CxqG5VXoXgw8Q1wsFgmE62tZuNWPlsfQ&#10;kecozqf2mTnbKzhA+ndmuMVs9krIHTZ6ertYB4gxqTwy3bHaTwBXP4m/f6bi23K4T6j9Yz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jWUd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E7A383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1E7988" w14:textId="77777777" w:rsidR="00DB373A" w:rsidRDefault="00DB373A" w:rsidP="00EE1584">
    <w:pPr>
      <w:pStyle w:val="Brdtext"/>
    </w:pPr>
    <w:r>
      <w:rPr>
        <w:noProof/>
        <w:lang w:eastAsia="sv-SE"/>
      </w:rPr>
      <mc:AlternateContent>
        <mc:Choice Requires="wps">
          <w:drawing>
            <wp:anchor distT="0" distB="0" distL="0" distR="0" simplePos="0" relativeHeight="251540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51385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6" type="#_x0000_t202" style="position:absolute;left:0;text-align:left;margin-left:393pt;margin-top:611.25pt;width:44.2pt;height:9.6pt;z-index:251540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hz/6kg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pjPOrKjpkR5Vi35DFeSRn8aFOcEeHAGx/QwtvfNwHugwlt1qX8c/FcTITkzv9uxSMCbp8Gyan07I&#10;IsmUj/PZOLGfHZydD/hFQc3iouCeHi9xKrY3AekiBB0gMVcAU5XXlTFpEwWjLo1nW0FPbTBdkTz+&#10;QBnLmoJPT89GKbCF6N5FNjaGUUkyfbpYeFdgWuHOqIgx9pvSRFmq85XcQkpl9/kTOqI0pXqLY48/&#10;3Ootzl0d5JEyg8W9c11Z8Kn61GMHysofA2W6wxPhR3XHJbarNmnldDYbFLCCckfC8NC1VnDyuqLn&#10;uxEB74WnXqIXp/mAd/TRBoh+6FecrcH/eu084kniZOWsod4sePi5EV5xZr5aEv8sn0QhYdpMzj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Yc/+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C51385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7E0150" w14:textId="77777777" w:rsidR="00DB373A" w:rsidRDefault="00DB373A" w:rsidP="009C2B67">
    <w:pPr>
      <w:pStyle w:val="Brdtext"/>
    </w:pPr>
    <w:r>
      <w:rPr>
        <w:noProof/>
        <w:lang w:eastAsia="sv-SE"/>
      </w:rPr>
      <mc:AlternateContent>
        <mc:Choice Requires="wps">
          <w:drawing>
            <wp:anchor distT="0" distB="0" distL="0" distR="0" simplePos="0" relativeHeight="2519127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C70ED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29" type="#_x0000_t202" style="position:absolute;left:0;text-align:left;margin-left:5.4pt;margin-top:610.95pt;width:44.2pt;height:9.6pt;z-index:251912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dvZH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s2POrKjpkR5Vi35NFUwiP40LU4ItHAGx/QItvfNwHugwlt1qX8c/FcTITkxvd+xSMCbp8OQ0P56Q&#10;RZIpH+fn48R+tnd2PuBXBTWLi4J7erzEqdjcBqSLEHSAxFwBTFXeVMakTRSMujKebQQ9tcF0RfL4&#10;A2Usawp+enwySoEtRPcusrExjEqS6dPFwrsC0wq3RkWMsd+VJspSnW/kFlIqu8uf0BGlKdV7HHv8&#10;/lbvce7qII+UGSzunOvKgk/Vpx7bU1b+HCjTHZ4IP6g7LrFdtp1WRuNBAUsotyQMD11rBSdvKnq+&#10;WxHwQXjqJXpxmg94Tx9tgOiHfsXZCvzvt84jniROVs4a6s2Ch19r4RVn5psl8Z/nkygkTJvJyRkp&#10;iflDy/LQYtf1FZAmcppETqZlxKMZltpD/URjZB6zkklYSbkLjsPyCruJQWNIqvk8gah9ncBbu3Ay&#10;ho48R3E+tk/Cu17BSNK/g6GLxfSVkDts9AxuvkYSY1J5ZLpjtX8Bav0k/n5MxdlyuE+o/TCdvQ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JXb2R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8C70ED6"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439CC7" w14:textId="77777777" w:rsidR="00DB373A" w:rsidRDefault="00DB373A" w:rsidP="00EE1584">
    <w:pPr>
      <w:pStyle w:val="Brdtext"/>
    </w:pPr>
    <w:r>
      <w:rPr>
        <w:noProof/>
        <w:lang w:eastAsia="sv-SE"/>
      </w:rPr>
      <mc:AlternateContent>
        <mc:Choice Requires="wps">
          <w:drawing>
            <wp:anchor distT="0" distB="0" distL="0" distR="0" simplePos="0" relativeHeight="2515420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30E2D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0" type="#_x0000_t202" style="position:absolute;left:0;text-align:left;margin-left:393pt;margin-top:611.25pt;width:44.2pt;height:9.6pt;z-index:251542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2yhH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swlnVtT0SI+qRb+mCvLIT+PClGALR0Bsv0BL7zycBzqMZbfa1/FPBTGyE9PbHbsUjEk6PDnNjydk&#10;kWTKx/n5OLGf7Z2dD/hVQc3iouCeHi9xKja3AekiBB0gMVcAU5U3lTFpEwWjroxnG0FPbTBdkTz+&#10;QBnLmoKfHp+MUmAL0b2LbGwMo5Jk+nSx8K7AtMKtURFj7HelibJU5xu5hZTK7vIndERpSvUexx6/&#10;v9V7nLs6yCNlBos757qy4FP1qcf2lJU/B8p0hyfCD+qOS2yXbaeV0fGggCWUWxKGh661gpM3FT3f&#10;rQj4IDz1Er04zQe8p482QPRDv+JsBf73W+cRTxInK2cN9WbBw6+18Ioz882S+M/zSRQSps3k5IyU&#10;xPyhZXlosev6CkgTOU0iJ9My4tEMS+2hfqIxMo9ZySSspNwFx2F5hd3EoDEk1XyeQNS+TuCtXTgZ&#10;Q0eeozgf2yfhXa9gJOnfwdDFYvpKyB02egY3XyOJMak8Mt2x2r8AtX4Sfz+m4mw53CfUfpjOXg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2yh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730E2D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63ED2B" w14:textId="77777777" w:rsidR="00DB373A" w:rsidRDefault="00DB373A" w:rsidP="00EE1584">
    <w:pPr>
      <w:pStyle w:val="Brdtext"/>
    </w:pPr>
    <w:r>
      <w:rPr>
        <w:noProof/>
        <w:lang w:eastAsia="sv-SE"/>
      </w:rPr>
      <mc:AlternateContent>
        <mc:Choice Requires="wps">
          <w:drawing>
            <wp:anchor distT="0" distB="0" distL="0" distR="0" simplePos="0" relativeHeight="251543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E5EF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1" type="#_x0000_t202" style="position:absolute;left:0;text-align:left;margin-left:393pt;margin-top:611.25pt;width:44.2pt;height:9.6pt;z-index:251543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krJ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szFnVtT0SI+qRb+mCvLIT+PClGALR0Bsv0BL7zycBzqMZbfa1/FPBTGyE9PbHbsUjEk6PDnNjydk&#10;kWTKx/n5OLGf7Z2dD/hVQc3iouCeHi9xKja3AekiBB0gMVcAU5U3lTFpEwWjroxnG0FPbTBdkTz+&#10;QBnLmoKfHp+MUmAL0b2LbGwMo5Jk+nSx8K7AtMKtURFj7HelibJU5xu5hZTK7vIndERpSvUexx6/&#10;v9V7nLs6yCNlBos757qy4FP1qcf2lJU/B8p0hyfCD+qOS2yXbaeV0WRQwBLKLQnDQ9dawcmbip7v&#10;VgR8EJ56iV6c5gPe00cbIPqhX3G2Av/7rfOIJ4mTlbOGerPg4ddaeMWZ+WZJ/Of5JAoJ02ZyckZ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AqkrJ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74E5EF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381F4C" w14:textId="77777777" w:rsidR="00DB373A" w:rsidRDefault="00DB373A" w:rsidP="009C2B67">
    <w:pPr>
      <w:pStyle w:val="Brdtext"/>
    </w:pPr>
    <w:r>
      <w:rPr>
        <w:noProof/>
        <w:lang w:eastAsia="sv-SE"/>
      </w:rPr>
      <mc:AlternateContent>
        <mc:Choice Requires="wps">
          <w:drawing>
            <wp:anchor distT="0" distB="0" distL="0" distR="0" simplePos="0" relativeHeight="2519137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0BE31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34" type="#_x0000_t202" style="position:absolute;left:0;text-align:left;margin-left:5.4pt;margin-top:610.95pt;width:44.2pt;height:9.6pt;z-index:251913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VE0x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0ylnVtT0SI+qRb+mCiaRn8aFGcEeHAGx/QItvfNwHugwlt1qX8c/FcTITkxvd+xSMCbp8GSaH0/I&#10;IsmUj/OzcWI/2zs7H/CrgprFRcE9PV7iVGxuAtJFCDpAYq4ApiqvK2PSJgpGXRrPNoKe2mC6Inn8&#10;gTKWNQWfHp+MUmAL0b2LbGwMo5Jk+nSx8K7AtMKtURFj7HelibJU5xu5hZTK7vIndERpSvUexx6/&#10;v9V7nLs6yCNlBos757qy4FP1qcf2lJU/B8p0hyfCD+qOS2yXbaeV0emggCWUWxKGh661gpPXFT3f&#10;jQh4Lzz1Er04zQe8o482QPRDv+JsBf73W+cRTxInK2cN9WbBw6+18Ioz882S+M/ySRQSps3k5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lRNM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D0BE31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07FFEC" w14:textId="77777777" w:rsidR="00DB373A" w:rsidRDefault="00DB373A" w:rsidP="00EE1584">
    <w:pPr>
      <w:pStyle w:val="Brdtext"/>
    </w:pPr>
    <w:r>
      <w:rPr>
        <w:noProof/>
        <w:lang w:eastAsia="sv-SE"/>
      </w:rPr>
      <mc:AlternateContent>
        <mc:Choice Requires="wps">
          <w:drawing>
            <wp:anchor distT="0" distB="0" distL="0" distR="0" simplePos="0" relativeHeight="251544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E1DB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5" type="#_x0000_t202" style="position:absolute;left:0;text-align:left;margin-left:393pt;margin-top:611.25pt;width:44.2pt;height:9.6pt;z-index:251544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tnZ2kQ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2RlnVtT0SE+qRb+mCvLIT+PClGALR0BsP0NL7zycBzqMZbfa1/FPBTGyE9PbHbsUjEk6PDnNjydk&#10;kWTKx/nFOLGf7Z2dD/hFQc3iouCeHi9xKjZ3AekiBB0gMVcAU5W3lTFpEwWjro1nG0FPbTBdkTz+&#10;QBnLmoKfHp+MUmAL0b2LbGwMo5Jk+nSx8K7AtMKtURFj7DelibJU5xu5hZTK7vIndERpSvUexx6/&#10;v9V7nLs6yCNlBos757qy4FP1qcf2lJU/Bsp0hyfCD+qOS2yXbaeV0fmggCWUWxKGh661gpO3FT3f&#10;nQj4KDz1Er04zQd8oI82QPRDv+JsBf7XW+cRTxInK2cN9WbBw8+18Ioz89WS+C/ySRQSps3k5IyU&#10;xPyhZXlosev6GkgTOU0iJ9My4tEMS+2hfqYxMo9ZySSspNwFx2F5jd3EoDEk1XyeQNS+TuCdXTgZ&#10;Q0eeozif2mfhXa9gJOnfw9DFYvpKyB02egY3XyOJMak8Mt2x2r8AtX4Sfz+m4mw53CfUfpjO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JtnZ2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28E1DB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39DFFA" w14:textId="77777777" w:rsidR="00DB373A" w:rsidRDefault="00DB373A" w:rsidP="00EE1584">
    <w:pPr>
      <w:pStyle w:val="Brdtext"/>
    </w:pPr>
    <w:r>
      <w:rPr>
        <w:noProof/>
        <w:lang w:eastAsia="sv-SE"/>
      </w:rPr>
      <mc:AlternateContent>
        <mc:Choice Requires="wps">
          <w:drawing>
            <wp:anchor distT="0" distB="0" distL="0" distR="0" simplePos="0" relativeHeight="251545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2DE49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36" type="#_x0000_t202" style="position:absolute;left:0;text-align:left;margin-left:393pt;margin-top:611.25pt;width:44.2pt;height:9.6pt;z-index:251545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2DPk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En&#10;p1POrKjpkR5Vi35NFeSRn8aFGcEeHAGx/QItvfNwHugwlt1qX8c/FcTITkxvd+xSMCbpcHqSH0/I&#10;IsmUj/OzcWI/2zs7H/CrgprFRcE9PV7iVGxuAtJFCDpAYq4ApiqvK2PSJgpGXRrPNoKe2mC6Inn8&#10;gTKWNQU/OZ6OUmAL0b2LbGwMo5Jk+nSx8K7AtMKtURFj7HelibJU5xu5hZTK7vIndERpSvUexx6/&#10;v9V7nLs6yCNlBos757qy4FP1qcf2lJU/B8p0hyfCD+qOS2yXbaeV0dmggCWUWxKGh661gpPXFT3f&#10;jQh4Lzz1Er04zQe8o482QPRDv+JsBf73W+cRTxInK2cN9WbBw6+18Ioz882S+M/ySRQSps1kekp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2DP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2DE49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D94C2F" w14:textId="77777777" w:rsidR="00DB373A" w:rsidRDefault="00DB373A" w:rsidP="009C2B67">
    <w:pPr>
      <w:pStyle w:val="Brdtext"/>
    </w:pPr>
    <w:r>
      <w:rPr>
        <w:noProof/>
        <w:lang w:eastAsia="sv-SE"/>
      </w:rPr>
      <mc:AlternateContent>
        <mc:Choice Requires="wps">
          <w:drawing>
            <wp:anchor distT="0" distB="0" distL="0" distR="0" simplePos="0" relativeHeight="2519147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4BBC2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39" type="#_x0000_t202" style="position:absolute;left:0;text-align:left;margin-left:5.4pt;margin-top:610.95pt;width:44.2pt;height:9.6pt;z-index:251914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8kH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1POrKjpkR5Vi35NFUwiP40LM4I9OAJi+wVaeufhPNBhLLvVvo5/KoiRnZje7tilYEzS4clpfjwh&#10;iyRTPs6n48R+tnd2PuBXBTWLi4J7erzEqdjcBKSLEHSAxFwBTFVeV8akTRSMujSebQQ9tcF0RfL4&#10;A2Usawp+enwySoEtRPcusrExjEqS6dPFwrsC0wq3RkWMsd+VJspSnW/kFlIqu8uf0BGlKdV7HHv8&#10;/lbvce7qII+UGSzunOvKgk/Vpx7bU1b+HCjTHZ4IP6g7LrFdtp1W8vGggCWUWxKGh661gpPXFT3f&#10;jQh4Lzz1Er04zQe8o482QPRDv+JsBf73W+cRTxInK2cN9WbBw6+18Ioz882S+Kf5JAoJ02ZyckZ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v/JB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54BBC2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E5B744" w14:textId="77777777" w:rsidR="00DB373A" w:rsidRDefault="00DB373A" w:rsidP="00EE1584">
    <w:pPr>
      <w:pStyle w:val="Brdtext"/>
    </w:pPr>
    <w:r>
      <w:rPr>
        <w:noProof/>
        <w:lang w:eastAsia="sv-SE"/>
      </w:rPr>
      <mc:AlternateContent>
        <mc:Choice Requires="wps">
          <w:drawing>
            <wp:anchor distT="0" distB="0" distL="0" distR="0" simplePos="0" relativeHeight="251546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4BBDF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0" type="#_x0000_t202" style="position:absolute;left:0;text-align:left;margin-left:393pt;margin-top:611.25pt;width:44.2pt;height:9.6pt;z-index:251546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BZ3z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OjkDP5rVeKRH0Qa3RgV55KexfgrYwgIY2i+mxTsP5x6HsexWujr+URCBHZG2O3YRjHAcnpzmxxNY&#10;OEz5OD8fJ/azvbN1PnwVpiZxUVCHx0ucss2tD7gIoAMk5vJGVeVNpVTaRMGIK+XIhuGpVUhXhMcf&#10;KKVJU9DT45NRCqxNdO8iKx3DiCSZPl0svCswrcJWiYhR+ruQoCzV+UZuxrnQu/wJHVESqd7j2OP3&#10;t3qPc1cHPFJmo8POua60can61GN7ysqfA2Wyw4Pwg7rjMrTLttNKfjwoYGnKLYThTNda3vKbCs93&#10;y3x4YA69hBfHfAj3+EhlQL/pV5SsjPv91nnEQ+KwUtKgNwvqf62ZE5SobxriP88nUUghbSYnn6Ek&#10;4g4ty0OLXtdXBprIMYksT8uID2pYSmfqJ4yRecwKE9McuQsahuVV6CYGxhAX83kCoX0tC7d6YXkM&#10;HXmO4nxsn5izvYIDpH9nhi5m01dC7rDR09v5OkCMSeWR6Y7V/gXQ+kn8/ZiKs+Vwn1D7Y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wFnf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4BBDF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8245CE" w14:textId="77777777" w:rsidR="00DB373A" w:rsidRDefault="00DB373A" w:rsidP="00EE1584">
    <w:pPr>
      <w:pStyle w:val="Brdtext"/>
    </w:pPr>
    <w:r>
      <w:rPr>
        <w:noProof/>
        <w:lang w:eastAsia="sv-SE"/>
      </w:rPr>
      <mc:AlternateContent>
        <mc:Choice Requires="wps">
          <w:drawing>
            <wp:anchor distT="0" distB="0" distL="0" distR="0" simplePos="0" relativeHeight="251547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898D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1" type="#_x0000_t202" style="position:absolute;left:0;text-align:left;margin-left:393pt;margin-top:611.25pt;width:44.2pt;height:9.6pt;z-index:251547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3WJkA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HKGVmlWo0mPog1ujQryyE9j/RSwhQUwtF9Miz4P5x6HsexWujr+URCBHUxvd+wiGOE4PDnNjyew&#10;cJjycX4+Tuxne2frfPgqTE3ioqAOzUucss2tD7gIoAMk5vJGVeVNpVTaRMGIK+XIhqHVKqQrwuMP&#10;lNKkKejp8ckoBdYmuneRlY5hRJJMny4W3hWYVmGrRMQo/V1IUJbqfCM341zoXf6EjiiJVO9x7PH7&#10;W73HuasDHimz0WHnXFfauFR9emN7ysqfA2Wyw4Pwg7rjMrTLttNKPhkUsDTlFsJwpnta3vKbCu27&#10;ZT48MIe3hI5jPoR7fKQyoN/0K0pWxv1+6zziIXFYKWnwNgvqf62ZE5SobxriP88nUUghbSYnZ1AS&#10;cYeW5aFFr+srA03kmESWp2XEBzUspTP1E8bIPGaFiWmO3AUNw/IqdBMDY4iL+TyB8HwtC7d6YXkM&#10;HXmO4nxsn5izvYIDpH9nhlfMpq+E3GGjp7fzdYAYk8oj0x2rfQfw9JP4+zEVZ8vhPqH2w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sjdY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E898D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9D61C2" w14:textId="77777777" w:rsidR="00DB373A" w:rsidRDefault="00DB373A" w:rsidP="009C2B67">
    <w:pPr>
      <w:pStyle w:val="Brdtext"/>
    </w:pPr>
    <w:r>
      <w:rPr>
        <w:noProof/>
        <w:lang w:eastAsia="sv-SE"/>
      </w:rPr>
      <mc:AlternateContent>
        <mc:Choice Requires="wps">
          <w:drawing>
            <wp:anchor distT="0" distB="0" distL="0" distR="0" simplePos="0" relativeHeight="2519157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4AD4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44" type="#_x0000_t202" style="position:absolute;left:0;text-align:left;margin-left:5.4pt;margin-top:610.95pt;width:44.2pt;height:9.6pt;z-index:251915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iviFkQ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ZgzK2p6pCfVol9TBZPIT+PClGALR0BsP0NL7zycBzqMZbfa1/FPBTGyE9PbHbsUjEk6PDnNjydk&#10;kWTKx/nFOLGf7Z2dD/hFQc3iouCeHi9xKjZ3AekiBB0gMVcAU5W3lTFpEwWjro1nG0FPbTBdkTz+&#10;QBnLmoKfHp+MUmAL0b2LbGwMo5Jk+nSx8K7AtMKtURFj7DelibJU5xu5hZTK7vIndERpSvUexx6/&#10;v9V7nLs6yCNlBos757qy4FP1qcf2lJU/Bsp0hyfCD+qOS2yXbaeV/GxQwBLKLQnDQ9dawcnbip7v&#10;TgR8FJ56iV6c5gM+0EcbIPqhX3G2Av/rrfOIJ4mTlbOGerPg4edaeMWZ+WpJ/Bf5JAoJ02ZyckZK&#10;Yv7Qsjy02HV9DaSJnCaRk2kZ8WiGpfZQP9MYmcesZBJWUu6C47C8xm5i0BiSaj5PIGpfJ/DOLpyM&#10;oSPPUZxP7bPwrlcwkvTvYehiMX0l5A4bPYObr5HEmFQeme5Y7V+AWj+Jvx9TcbYc7hNqP0x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j4r4h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AE4AD4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416510" w14:textId="77777777" w:rsidR="00DB373A" w:rsidRDefault="00DB373A" w:rsidP="00EE1584">
    <w:pPr>
      <w:pStyle w:val="Brdtext"/>
    </w:pPr>
    <w:r>
      <w:rPr>
        <w:noProof/>
        <w:lang w:eastAsia="sv-SE"/>
      </w:rPr>
      <mc:AlternateContent>
        <mc:Choice Requires="wps">
          <w:drawing>
            <wp:anchor distT="0" distB="0" distL="0" distR="0" simplePos="0" relativeHeight="251548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5F635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5" type="#_x0000_t202" style="position:absolute;left:0;text-align:left;margin-left:393pt;margin-top:611.25pt;width:44.2pt;height:9.6pt;z-index:251548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aMPCkQIAAJQFAAAOAAAAZHJzL2Uyb0RvYy54bWysVFFP2zAQfp+0/2D5faQphZ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J&#10;9JgzK2p6pEfVol9TBXnkp3FhRrAHR0Bsv0BL7zycBzqMZbfa1/FPBTGyE9PbHbsUjEk6PDnNjydk&#10;kWTKx/nZOLGf7Z2dD/hVQc3iouCeHi9xKjY3AekiBB0gMVcAU5XXlTFpEwWjLo1nG0FPbTBdkTz+&#10;QBnLmoKfHp+MUmAL0b2LbGwMo5Jk+nSx8K7AtMKtURFj7HelibJU5xu5hZTK7vIndERpSvUexx6/&#10;v9V7nLs6yCNlBos757qy4FP1qcf2lJU/B8p0hyfCD+qOS2yXbaeVfDooYAnlloThoWut4OR1Rc93&#10;IwLeC0+9RC9O8wHv6KMNEP3Qrzhbgf/91nnEk8TJyllDvVnw8GstvOLMfLMk/rN8EoWEaTM5+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oaMP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15F635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FA9D2C" w14:textId="77777777" w:rsidR="00DB373A" w:rsidRDefault="00DB373A" w:rsidP="00EE1584">
    <w:pPr>
      <w:pStyle w:val="Brdtext"/>
    </w:pPr>
    <w:r>
      <w:rPr>
        <w:noProof/>
        <w:lang w:eastAsia="sv-SE"/>
      </w:rPr>
      <mc:AlternateContent>
        <mc:Choice Requires="wps">
          <w:drawing>
            <wp:anchor distT="0" distB="0" distL="0" distR="0" simplePos="0" relativeHeight="251549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45C0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46" type="#_x0000_t202" style="position:absolute;left:0;text-align:left;margin-left:393pt;margin-top:611.25pt;width:44.2pt;height:9.6pt;z-index:251549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ZQjwIAAJQFAAAOAAAAZHJzL2Uyb0RvYy54bWysVF1P2zAUfZ+0/2D5faQphdGKFHUgpkkI&#10;0GDi2XVsGs2xPdtt0v16jp2k7RgvTHtJbN9zv8499vlFWyuyEc5XRhc0PxpRIjQ3ZaWfC/rj8frT&#10;GSU+MF0yZbQo6FZ4ejH/+OG8sTMxNiujSuEIgmg/a2xBVyHYWZZ5vhI180fGCg2jNK5mAVv3nJWO&#10;NYheq2w8Gp1mjXGldYYL73F61RnpPMWXUvBwJ6UXgaiCoraQvi59l/Gbzc/Z7Nkxu6p4Xwb7hypq&#10;Vmkk3YW6YoGRtav+ClVX3BlvZDjips6MlBUXqQd0k49edfOwYlakXkCOtzua/P8Ly283945UZUEn&#10;ZzklmtUY0qNog1ujgzzy01g/A+zBAhjaL6bFnIdzj8PYditdHf9oiMAOprc7dhGMcByenObHE1g4&#10;TPk4n44T+9ne2TofvgpTk7goqMPwEqdsc+MDCgF0gMRc3qiqvK6USpsoGHGpHNkwjFqFVCI8/kAp&#10;TZqCnh6fjFJgbaJ7F1npGEYkyfTpYuNdg2kVtkpEjNLfhQRlqc83cjPOhd7lT+iIkkj1Hscev6/q&#10;Pc5dH/BImY0OO+e60sal7tMd21NW/hwokx0ehB/0HZehXbadVvLpoIClKbcQhjPd1fKWX1cY3w3z&#10;4Z453CVMHO9DuMNHKgP6Tb+iZGXc77fOIx4Sh5WSBnezoP7XmjlBifqmIf5pPolCCmkzOfkMJRF3&#10;aFkeWvS6vjTQBOSN6tIy4oMaltKZ+gnPyCJmhYlpjtwFDcPyMnQvBp4hLhaLBML1tSzc6AfLY+jI&#10;cxTnY/vEnO0VHCD9WzPcYjZ7JeQOGz29XawDxJhUHpnuWO0ngKufxN8/U/FtOdwn1P4xnb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gaGU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5645C0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92E282" w14:textId="77777777" w:rsidR="00DB373A" w:rsidRDefault="00DB373A" w:rsidP="009C2B67">
    <w:pPr>
      <w:pStyle w:val="Brdtext"/>
    </w:pPr>
    <w:r>
      <w:rPr>
        <w:noProof/>
        <w:lang w:eastAsia="sv-SE"/>
      </w:rPr>
      <mc:AlternateContent>
        <mc:Choice Requires="wps">
          <w:drawing>
            <wp:anchor distT="0" distB="0" distL="0" distR="0" simplePos="0" relativeHeight="2519168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B3804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49" type="#_x0000_t202" style="position:absolute;left:0;text-align:left;margin-left:5.4pt;margin-top:610.95pt;width:44.2pt;height:9.6pt;z-index:251916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F4kv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0ylnVtT0SI+qRb+mCiaRn8aFGcEeHAGx/QItvfNwHugwlt1qX8c/FcTITkxvd+xSMCbpcHqSH0/I&#10;IsmUj/OzcWI/2zs7H/CrgprFRcE9PV7iVGxuAtJFCDpAYq4ApiqvK2PSJgpGXRrPNoKe2mC6Inn8&#10;gTKWNQU/OZ6OUmAL0b2LbGwMo5Jk+nSx8K7AtMKtURFj7HelibJU5xu5hZTK7vIndERpSvUexx6/&#10;v9V7nLs6yCNlBos757qy4FP1qcf2lJU/B8p0hyfCD+qOS2yXbaeV8XhQwBLKLQnDQ9dawcnrip7v&#10;RgS8F556iV6c5gPe0UcbIPqhX3G2Av/7rfOIJ4mTlbOGerPg4ddaeMWZ+WZJ/Gf5JAoJ02Yy/Ux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9ReJL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7B3804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30E714" w14:textId="77777777" w:rsidR="00DB373A" w:rsidRDefault="00DB373A" w:rsidP="00EE1584">
    <w:pPr>
      <w:pStyle w:val="Brdtext"/>
    </w:pPr>
    <w:r>
      <w:rPr>
        <w:noProof/>
        <w:lang w:eastAsia="sv-SE"/>
      </w:rPr>
      <mc:AlternateContent>
        <mc:Choice Requires="wps">
          <w:drawing>
            <wp:anchor distT="0" distB="0" distL="0" distR="0" simplePos="0" relativeHeight="251550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A8EBD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0" type="#_x0000_t202" style="position:absolute;left:0;text-align:left;margin-left:393pt;margin-top:611.25pt;width:44.2pt;height:9.6pt;z-index:251550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kKhkQIAAJQ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6ZQzK2p6pEfVol9TBXnkp3FhRrAHR0Bsv0BL7zycBzqMZbfa1/FPBTGyE9PbHbsUjEk6PJnmxxOy&#10;SDLl4/xsnNjP9s7OB/yqoGZxUXBPj5c4FZubgHQRgg6QmCuAqcrrypi0iYJRl8azjaCnNpiuSB5/&#10;oIxlTcGnxyejFNhCdO8iGxvDqCSZPl0svCswrXBrVMQY+11poizV+UZuIaWyu/wJHVGaUr3Hscfv&#10;b/Ue564O8kiZweLOua4s+FR96rE9ZeXPgTLd4Ynwg7rjEttl22llfDwoYAnlloThoWut4OR1Rc93&#10;IwLeC0+9RC9O8wHv6KMNEP3Qrzhbgf/91nnEk8TJyllDvVnw8GstvOLMfLMk/rN8EoWEaTM5+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AkK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6A8EBD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E5717A" w14:textId="77777777" w:rsidR="00DB373A" w:rsidRDefault="00DB373A" w:rsidP="00EE1584">
    <w:pPr>
      <w:pStyle w:val="Brdtext"/>
    </w:pPr>
    <w:r>
      <w:rPr>
        <w:noProof/>
        <w:lang w:eastAsia="sv-SE"/>
      </w:rPr>
      <mc:AlternateContent>
        <mc:Choice Requires="wps">
          <w:drawing>
            <wp:anchor distT="0" distB="0" distL="0" distR="0" simplePos="0" relativeHeight="251551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783D4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1" type="#_x0000_t202" style="position:absolute;left:0;text-align:left;margin-left:393pt;margin-top:611.25pt;width:44.2pt;height:9.6pt;z-index:251551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yzWhkQ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2YQzK2p6pEfVol9TBXnkp3FhSrCFIyC2X6Cldx7OAx3Gslvt6/inghjZientjl0KxiQdnpzmxxOy&#10;SDLl4/x8nNjP9s7OB/yqoGZxUXBPj5c4FZvbgHQRgg6QmCuAqcqbypi0iYJRV8azjaCnNpiuSB5/&#10;oIxlTcFPj09GKbCF6N5FNjaGUUkyfbpYeFdgWuHWqIgx9rvSRFmq843cQkpld/kTOqI0pXqPY4/f&#10;3+o9zl0d5JEyg8Wdc11Z8Kn61GN7ysqfA2W6wxPhB3XHJbbLttPKeDIoYAnlloThoWut4ORNRc93&#10;KwI+CE+9RC9O8wHv6aMNEP3Qrzhbgf/91nnEk8TJyllDvVnw8GstvOLMfLMk/vN8EoWEaTM5+Ux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QyzW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D783D4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89D1D2" w14:textId="77777777" w:rsidR="00DB373A" w:rsidRDefault="00DB373A" w:rsidP="009C2B67">
    <w:pPr>
      <w:pStyle w:val="Brdtext"/>
    </w:pPr>
    <w:r>
      <w:rPr>
        <w:noProof/>
        <w:lang w:eastAsia="sv-SE"/>
      </w:rPr>
      <mc:AlternateContent>
        <mc:Choice Requires="wps">
          <w:drawing>
            <wp:anchor distT="0" distB="0" distL="0" distR="0" simplePos="0" relativeHeight="2519178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DF4EB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54" type="#_x0000_t202" style="position:absolute;left:0;text-align:left;margin-left:5.4pt;margin-top:610.95pt;width:44.2pt;height:9.6pt;z-index:251917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Q2iekQIAAJQ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dHKOVmlWo0lPog1ujQomkZ/G+ilgCwtgaD+bFn0ezj0OY9mtdHX8oyACO5je7thFMMJxeHKaH09g&#10;4TDl4/xinNjP9s7W+fBFmJrERUEdmpc4ZZs7H3ARQAdIzOWNqsrbSqm0iYIR18qRDUOrVUhXhMcf&#10;KKVJU9DT45NRCqxNdO8iKx3DiCSZPl0svCswrcJWiYhR+puQoCzV+UZuxrnQu/wJHVESqd7j2OP3&#10;t3qPc1cHPFJmo8POua60can69Mb2lJU/BspkhwfhB3XHZWiXbaeV8dmggKUptxCGM93T8pbfVmjf&#10;HfPhkTm8JXQc8yE84COVAf2mX1GyMu7XW+cRD4nDSkmDt1lQ/3PNnKBEfdUQ/0U+iUIKaTM5OYOS&#10;iDu0LA8tel1fG2gixySyPC0jPqhhKZ2pnzFG5jErTExz5C5oGJbXoZsYGENczOcJhOdrWbjTC8tj&#10;6MhzFOdT+8yc7RUcIP17M7xiNn0l5A4bPb2drwPEmFQeme5Y7TuAp5/E34+pOFsO9wm1H6a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0Non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4DF4EB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DA6EB7" w14:textId="77777777" w:rsidR="00DB373A" w:rsidRDefault="00DB373A" w:rsidP="00EE1584">
    <w:pPr>
      <w:pStyle w:val="Brdtext"/>
    </w:pPr>
    <w:r>
      <w:rPr>
        <w:noProof/>
        <w:lang w:eastAsia="sv-SE"/>
      </w:rPr>
      <mc:AlternateContent>
        <mc:Choice Requires="wps">
          <w:drawing>
            <wp:anchor distT="0" distB="0" distL="0" distR="0" simplePos="0" relativeHeight="251552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C5EA1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5" type="#_x0000_t202" style="position:absolute;left:0;text-align:left;margin-left:393pt;margin-top:611.25pt;width:44.2pt;height:9.6pt;z-index:251552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VPZkQIAAJQFAAAOAAAAZHJzL2Uyb0RvYy54bWysVFFP2zAQfp+0/2D5faQphZWKFHUgpkkI&#10;0GDi2XVsGs3xefa1SffrOTtJ2zFemPaS2L7v7nyfv7vzi7Y2bKN8qMAWPD8acaashLKyzwX/8Xj9&#10;acpZQGFLYcCqgm9V4Bfzjx/OGzdTY1iBKZVnFMSGWeMKvkJ0sywLcqVqEY7AKUtGDb4WSFv/nJVe&#10;NBS9Ntl4NDrNGvCl8yBVCHR61Rn5PMXXWkm80zooZKbgdDdMX5++y/jN5udi9uyFW1Wyv4b4h1vU&#10;orKUdBfqSqBga1/9FaqupIcAGo8k1BloXUmVaqBq8tGrah5WwqlUC5ET3I6m8P/CytvNvWdVWfDJ&#10;9IwzK2p6pEfVol9TBXnkp3FhRrAHR0Bsv0BL7zycBzqMZbfa1/FPBTGyE9PbHbsUjEk6PDnNjydk&#10;kWTKx/nZOLGf7Z2dD/hVQc3iouCeHi9xKjY3AekiBB0gMVcAU5XXlTFpEwWjLo1nG0FPbTBdkTz+&#10;QBnLmoKfHp+MUmAL0b2LbGwMo5Jk+nSx8K7AtMKtURFj7HelibJU5xu5hZTK7vIndERpSvUexx6/&#10;v9V7nLs6yCNlBos757qy4FP1qcf2lJU/B8p0hyfCD+qOS2yXbaeV8XRQwBLKLQnDQ9dawcnrip7v&#10;RgS8F556iV6c5gPe0UcbIPqhX3G2Av/7rfOIJ4mTlbOGerPg4ddaeMWZ+WZJ/Gf5JAoJ02Zy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coVP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CC5EA1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BE67FD" w14:textId="77777777" w:rsidR="00DB373A" w:rsidRDefault="00DB373A" w:rsidP="00EE1584">
    <w:pPr>
      <w:pStyle w:val="Brdtext"/>
    </w:pPr>
    <w:r>
      <w:rPr>
        <w:noProof/>
        <w:lang w:eastAsia="sv-SE"/>
      </w:rPr>
      <mc:AlternateContent>
        <mc:Choice Requires="wps">
          <w:drawing>
            <wp:anchor distT="0" distB="0" distL="0" distR="0" simplePos="0" relativeHeight="251553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5BB1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56" type="#_x0000_t202" style="position:absolute;left:0;text-align:left;margin-left:393pt;margin-top:611.25pt;width:44.2pt;height:9.6pt;z-index:251553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AVkCkQIAAJQ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Wf&#10;nJ9xZkVNj/SkWvRrqiCP/DQuzAj26AiI7Wdo6Z2H80CHsexW+zr+qSBGdmJ6u2OXgjFJhyen+fGE&#10;LJJM+TifjhP72d7Z+YBfFNQsLgru6fESp2JzG5AuQtABEnMFMFV5UxmTNlEw6sp4thH01AbTFcnj&#10;D5SxrCn46fHJKAW2EN27yMbGMCpJpk8XC+8KTCvcGhUxxn5TmihLdb6RW0ip7C5/QkeUplTvcezx&#10;+1u9x7mrgzxSZrC4c64rCz5Vn3psT1n5Y6BMd3gi/KDuuMR22XZaGU8HBSyh3JIwPHStFZy8qej5&#10;bkXAB+Gpl+jFaT7gPX20AaIf+hVnK/C/3jqPeJI4WTlrqDcLHn6uhVecma+WxD/NJ1FImDaTkzNS&#10;EvOHluWhxa7rKyBN5DSJnEzLiEczLLWH+pnGyCJmJZOwknIXHIflFXYTg8aQVItFAlH7OoG39tHJ&#10;GDryHMX51D4L73oFI0n/DoYuFrNXQu6w0TO4xRpJjEnlkemO1f4FqPWT+PsxFWfL4T6h9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VAVk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735BB12"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A89BF8" w14:textId="77777777" w:rsidR="00DB373A" w:rsidRDefault="00DB373A" w:rsidP="009C2B67">
    <w:pPr>
      <w:pStyle w:val="Brdtext"/>
    </w:pPr>
    <w:r>
      <w:rPr>
        <w:noProof/>
        <w:lang w:eastAsia="sv-SE"/>
      </w:rPr>
      <mc:AlternateContent>
        <mc:Choice Requires="wps">
          <w:drawing>
            <wp:anchor distT="0" distB="0" distL="0" distR="0" simplePos="0" relativeHeight="251918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A88F8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59" type="#_x0000_t202" style="position:absolute;left:0;text-align:left;margin-left:5.4pt;margin-top:610.95pt;width:44.2pt;height:9.6pt;z-index:251918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GYhUjw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i5wSzWoMaSna4DboYBL5aayfAvZoAQztZ9NizsO5x2Fsu5Wujn80RGAH07s9uwhGOA7PzvPTCSwc&#10;pnycX4wT+9nB2TofvghTk7goqMPwEqdse+sDCgF0gMRc3qiqvKmUSpsoGHGlHNkyjFqFVCI8/kAp&#10;TZqCnp+ejVJgbaJ7F1npGEYkyfTpYuNdg2kVdkpEjNLfhARlqc9XcjPOhd7nT+iIkkj1Fscef6jq&#10;Lc5dH/BImY0Oe+e60sal7tMdO1BW/hgokx0ehB/1HZehXbWdVk7HgwJWptxBGM50V8tbflNhfLfM&#10;hwfmcJcwcbwP4R4fqQzoN/2KkrVxv147j3hIHFZKGtzNgvqfG+YEJeqrhvgv8kkUUkibydlHKIm4&#10;Y8vq2KI39ZWBJiBvVJeWER/UsJTO1E94RhYxK0xMc+QuaBiWV6F7MfAMcbFYJBCur2XhVj9aHkNH&#10;nqM4l+0Tc7ZXcID078xwi9n0hZA7bPT0drEJEGNSeWS6Y7WfAK5+En//TMW35XifUIfH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8ZiFS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AA88F8F"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595176" w14:textId="77777777" w:rsidR="00DB373A" w:rsidRDefault="00DB373A" w:rsidP="00EE1584">
    <w:pPr>
      <w:pStyle w:val="Brdtext"/>
    </w:pPr>
    <w:r>
      <w:rPr>
        <w:noProof/>
        <w:lang w:eastAsia="sv-SE"/>
      </w:rPr>
      <mc:AlternateContent>
        <mc:Choice Requires="wps">
          <w:drawing>
            <wp:anchor distT="0" distB="0" distL="0" distR="0" simplePos="0" relativeHeight="251554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34E8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0" type="#_x0000_t202" style="position:absolute;left:0;text-align:left;margin-left:393pt;margin-top:611.25pt;width:44.2pt;height:9.6pt;z-index:251554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DEPakQ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sacWVHTIz2qFv2GKsgjP40Lc4I9OAJi+xlaeufhPNBhLLvVvo5/KoiRnZje7dmlYEzS4elZPpmS&#10;RZIpH+ezcWI/Ozg7H/CLgprFRcE9PV7iVGxvAtJFCDpAYq4ApiqvK2PSJgpGXRrPtoKe2mC6Inn8&#10;gTKWNQU/m5yOUmAL0b2LbGwMo5Jk+nSx8K7AtMKdURFj7DelibJU5yu5hZTK7vMndERpSvUWxx5/&#10;uNVbnLs6yCNlBot757qy4FP1qccOlJU/Bsp0hyfCj+qOS2xXbaeVyWRQwArKHQnDQ9dawcnrip7v&#10;RgS8F556iV6c5gPe0UcbIPqhX3G2Bv/rtfOIJ4mTlbOGerPg4edGeMWZ+WpJ/LN8GoWEaTM9/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VDEPa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8F34E8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8FBCD1" w14:textId="77777777" w:rsidR="00DB373A" w:rsidRDefault="00DB373A" w:rsidP="00EE1584">
    <w:pPr>
      <w:pStyle w:val="Brdtext"/>
    </w:pPr>
    <w:r>
      <w:rPr>
        <w:noProof/>
        <w:lang w:eastAsia="sv-SE"/>
      </w:rPr>
      <mc:AlternateContent>
        <mc:Choice Requires="wps">
          <w:drawing>
            <wp:anchor distT="0" distB="0" distL="0" distR="0" simplePos="0" relativeHeight="251555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DBDB3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1" type="#_x0000_t202" style="position:absolute;left:0;text-align:left;margin-left:393pt;margin-top:611.25pt;width:44.2pt;height:9.6pt;z-index:251555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xTTa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OrkAP5rVeKSlaIPboII88tNYPwXs0QIY2s+mxTsP5x6HsexWujr+URCBHZF2e3YRjHAcnp3npxNY&#10;OEz5OL8YJ/azg7N1PnwRpiZxUVCHx0ucsu2tD7gIoAMk5vJGVeVNpVTaRMGIK+XIluGpVUhXhMcf&#10;KKVJU9Dz07NRCqxNdO8iKx3DiCSZPl0svCswrcJOiYhR+puQoCzV+UpuxrnQ+/wJHVESqd7i2OMP&#10;t3qLc1cHPFJmo8Peua60can61GMHysofA2Wyw4Pwo7rjMrSrttPK6WRQwMqUOwjDma61vOU3FZ7v&#10;lvnwwBx6CS+O+RDu8ZHKgH7TryhZG/frtfOIh8RhpaRBbxbU/9wwJyhRXzXEf5FPopBC2kzOPkJJ&#10;xB1bVscWvamvDDSRYxJZnpYRH9SwlM7UTxgji5gVJqY5chc0DMur0E0MjCEuFosEQvtaFm71o+Ux&#10;dOQ5inPZPjFnewUHSP/ODF3Mpi+E3GGjp7eLTYAYk8oj0x2r/Qug9Z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rFNN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DBDB3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2D44B1" w14:textId="77777777" w:rsidR="00DB373A" w:rsidRDefault="00DB373A" w:rsidP="009C2B67">
    <w:pPr>
      <w:pStyle w:val="Brdtext"/>
    </w:pPr>
    <w:r>
      <w:rPr>
        <w:noProof/>
        <w:lang w:eastAsia="sv-SE"/>
      </w:rPr>
      <mc:AlternateContent>
        <mc:Choice Requires="wps">
          <w:drawing>
            <wp:anchor distT="0" distB="0" distL="0" distR="0" simplePos="0" relativeHeight="251919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17AB5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64" type="#_x0000_t202" style="position:absolute;left:0;text-align:left;margin-left:5.4pt;margin-top:610.95pt;width:44.2pt;height:9.6pt;z-index:251919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OzMi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0wlnVtT0SI+qRb+mCiaRn8aFGcEeHAGx/QItvfNwHugwlt1qX8c/FcTITkxvd+xSMCbp8OQ0P56Q&#10;RZIpH+fTcWI/2zs7H/CrgprFRcE9PV7iVGxuAtJFCDpAYq4ApiqvK2PSJgpGXRrPNoKe2mC6Inn8&#10;gTKWNQU/PT4ZpcAWonsX2dgYRiXJ9Oli4V2BaYVboyLG2O9KE2WpzjdyCymV3eVP6IjSlOo9jj1+&#10;f6v3OHd1kEfKDBZ3znVlwafqU4/tKSt/DpTpDk+EH9Qdl9gu204rx2eDApZQbkkYHrrWCk5eV/R8&#10;NyLgvfDUS/TiNB/wjj7aANEP/YqzFfjfb51HPEmcrJw11JsFD7/WwivOzDdL4p/mkygkTJvJyRkp&#10;iflDy/LQYtf1JZAmcppETqZlxKMZltpD/URjZBGzkklYSbkLjsPyEruJQWNIqsUigah9ncAb++Bk&#10;DB15juJ8bJ+Ed72CkaR/C0MXi9krIXfY6BncYo0kxqTyyHTHav8C1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1DszI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617AB5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EF68B5" w14:textId="77777777" w:rsidR="00DB373A" w:rsidRDefault="00DB373A" w:rsidP="00EE1584">
    <w:pPr>
      <w:pStyle w:val="Brdtext"/>
    </w:pPr>
    <w:r>
      <w:rPr>
        <w:noProof/>
        <w:lang w:eastAsia="sv-SE"/>
      </w:rPr>
      <mc:AlternateContent>
        <mc:Choice Requires="wps">
          <w:drawing>
            <wp:anchor distT="0" distB="0" distL="0" distR="0" simplePos="0" relativeHeight="251556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46DF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5" type="#_x0000_t202" style="position:absolute;left:0;text-align:left;margin-left:393pt;margin-top:611.25pt;width:44.2pt;height:9.6pt;z-index:251556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2Qhl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sylnVtT0SI+qRb+mCvLIT+PCjGAPjoDYfoGW3nk4D3QYy261r+OfCmJkJ6a3O3YpGJN0OD3Jjydk&#10;kWTKx/nZOLGf7Z2dD/hVQc3iouCeHi9xKjY3AekiBB0gMVcAU5XXlTFpEwWjLo1nG0FPbTBdkTz+&#10;QBnLmoKfHE9HKbCF6N5FNjaGUUkyfbpYeFdgWuHWqIgx9rvSRFmq843cQkpld/kTOqI0pXqPY4/f&#10;3+o9zl0d5JEyg8Wdc11Z8Kn61GN7ysqfA2W6wxPhB3XHJbbLttPK8emggCWUWxKGh661gpPXFT3f&#10;jQh4Lzz1Er04zQe8o482QPRDv+JsBf73W+cRTxInK2cN9WbBw6+18Ioz882S+M/ySRQSps1k+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z2Qh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2746DF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255B3D" w14:textId="77777777" w:rsidR="00DB373A" w:rsidRDefault="00DB373A" w:rsidP="00EE1584">
    <w:pPr>
      <w:pStyle w:val="Brdtext"/>
    </w:pPr>
    <w:r>
      <w:rPr>
        <w:noProof/>
        <w:lang w:eastAsia="sv-SE"/>
      </w:rPr>
      <mc:AlternateContent>
        <mc:Choice Requires="wps">
          <w:drawing>
            <wp:anchor distT="0" distB="0" distL="0" distR="0" simplePos="0" relativeHeight="251557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1D272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66" type="#_x0000_t202" style="position:absolute;left:0;text-align:left;margin-left:393pt;margin-top:611.25pt;width:44.2pt;height:9.6pt;z-index:251557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1h5kQ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iacWVHTIz2qFv2GKsgjP40Lc4I9OAJi+xlaeufhPNBhLLvVvo5/KoiRnZje7dmlYEzS4elZPpmS&#10;RZIpH+ezcWI/Ozg7H/CLgprFRcE9PV7iVGxvAtJFCDpAYq4ApiqvK2PSJgpGXRrPtoKe2mC6Inn8&#10;gTKWNQU/m5yOUmAL0b2LbGwMo5Jk+nSx8K7AtMKdURFj7DelibJU5yu5hZTK7vMndERpSvUWxx5/&#10;uNVbnLs6yCNlBot757qy4FP1qccOlJU/Bsp0hyfCj+qOS2xXbaeVyWxQwArKHQnDQ9dawcnrip7v&#10;RgS8F556iV6c5gPe0UcbIPqhX3G2Bv/rtfOIJ4mTlbOGerPg4edGeMWZ+WpJ/LN8GoWEaTM9/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D1h5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11D272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402B37" w14:textId="77777777" w:rsidR="00DB373A" w:rsidRDefault="00DB373A" w:rsidP="009C2B67">
    <w:pPr>
      <w:pStyle w:val="Brdtext"/>
    </w:pPr>
    <w:r>
      <w:rPr>
        <w:noProof/>
        <w:lang w:eastAsia="sv-SE"/>
      </w:rPr>
      <mc:AlternateContent>
        <mc:Choice Requires="wps">
          <w:drawing>
            <wp:anchor distT="0" distB="0" distL="0" distR="0" simplePos="0" relativeHeight="251920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053A3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69" type="#_x0000_t202" style="position:absolute;left:0;text-align:left;margin-left:5.4pt;margin-top:610.95pt;width:44.2pt;height:9.6pt;z-index:251920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ngmx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0zPOrKjpkR5Vi35NFUwiP40LM4I9OAJi+wVaeufhPNBhLLvVvo5/KoiRnZje7tilYEzS4clpfjwh&#10;iyRTPs6n48R+tnd2PuBXBTWLi4J7erzEqdjcBKSLEHSAxFwBTFVeV8akTRSMujSebQQ9tcF0RfL4&#10;A2Usawp+enwySoEtRPcusrExjEqS6dPFwrsC0wq3RkWMsd+VJspSnW/kFlIqu8uf0BGlKdV7HHv8&#10;/lbvce7qII+UGSzunOvKgk/Vpx7bU1b+HCjTHZ4IP6g7LrFdtp1WJuNBAUsotyQMD11rBSevK3q+&#10;GxHwXnjqJXpxmg94Rx9tgOiHfsXZCvzvt84jniROVs4a6s2Ch19r4RVn5psl8U/zSRQSps3k5Iy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p4Js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1053A3C"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2FE0C8" w14:textId="77777777" w:rsidR="00DB373A" w:rsidRDefault="00DB373A" w:rsidP="00EE1584">
    <w:pPr>
      <w:pStyle w:val="Brdtext"/>
    </w:pPr>
    <w:r>
      <w:rPr>
        <w:noProof/>
        <w:lang w:eastAsia="sv-SE"/>
      </w:rPr>
      <mc:AlternateContent>
        <mc:Choice Requires="wps">
          <w:drawing>
            <wp:anchor distT="0" distB="0" distL="0" distR="0" simplePos="0" relativeHeight="251558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069ED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0" type="#_x0000_t202" style="position:absolute;left:0;text-align:left;margin-left:393pt;margin-top:611.25pt;width:44.2pt;height:9.6pt;z-index:25155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RY12kQ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rlAqzSr0aSlaIPboII88tNYPwXs0QIY2s+mRZ+Hc4/DWHYrXR3/KIjADqZ3e3YRjHAcnp3npxNY&#10;OEz5OL8YJ/azg7N1PnwRpiZxUVCH5iVO2fbWB1wE0AESc3mjqvKmUiptomDElXJky9BqFdIV4fEH&#10;SmnSFPT89GyUAmsT3bvISscwIkmmTxcL7wpMq7BTImKU/iYkKEt1vpKbcS70Pn9CR5REqrc49vjD&#10;rd7i3NUBj5TZ6LB3rittXKo+vbEDZeWPgTLZ4UH4Ud1xGdpV22llcjooYGXKHYThTPe0vOU3Fdp3&#10;y3x4YA5vCR3HfAj3+EhlQL/pV5Ssjfv12nnEQ+KwUtLgbRbU/9wwJyhRXzXEf5FPopBC2kzOPkJJ&#10;xB1bVscWvamvDDSRYxJZnpYRH9SwlM7UTxgji5gVJqY5chc0DMur0E0MjCEuFosEwvO1LNzqR8tj&#10;6MhzFOeyfWLO9goOkP6dGV4xm74QcoeNnt4uNgFiTCqPTHes9h3A00/i78dUnC3H+4Q6DNP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fRY12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A069ED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BD46E2" w14:textId="77777777" w:rsidR="00DB373A" w:rsidRDefault="00DB373A" w:rsidP="00EE1584">
    <w:pPr>
      <w:pStyle w:val="Brdtext"/>
    </w:pPr>
    <w:r>
      <w:rPr>
        <w:noProof/>
        <w:lang w:eastAsia="sv-SE"/>
      </w:rPr>
      <mc:AlternateContent>
        <mc:Choice Requires="wps">
          <w:drawing>
            <wp:anchor distT="0" distB="0" distL="0" distR="0" simplePos="0" relativeHeight="251559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3A4EA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1" type="#_x0000_t202" style="position:absolute;left:0;text-align:left;margin-left:393pt;margin-top:611.25pt;width:44.2pt;height:9.6pt;z-index:251559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rU/kQ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ZlPOrKjpkR5Vi35DFeSRn8aFOcEeHAGx/QwtvfNwHugwlt1qX8c/FcTITkzv9uxSMCbp8Gyan07I&#10;IsmUj/PZOLGfHZydD/hFQc3iouCeHi9xKrY3AekiBB0gMVcAU5XXlTFpEwWjLo1nW0FPbTBdkTz+&#10;QBnLmoJPT89GKbCF6N5FNjaGUUkyfbpYeFdgWuHOqIgx9pvSRFmq85XcQkpl9/kTOqI0pXqLY48/&#10;3Ootzl0d5JEyg8W9c11Z8Kn61GMHysofA2W6wxPhR3XHJbarttPKZDIoYAXljoThoWut4OR1Rc93&#10;IwLeC0+9RC9O8wHv6KMNEP3Qrzhbg//12nnEk8TJyllDvVnw8HMjvOLMfLUk/lk+iULCtJmcfS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XQr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93A4EA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0CB7DF" w14:textId="77777777" w:rsidR="00DB373A" w:rsidRDefault="00DB373A" w:rsidP="009C2B67">
    <w:pPr>
      <w:pStyle w:val="Brdtext"/>
    </w:pPr>
    <w:r>
      <w:rPr>
        <w:noProof/>
        <w:lang w:eastAsia="sv-SE"/>
      </w:rPr>
      <mc:AlternateContent>
        <mc:Choice Requires="wps">
          <w:drawing>
            <wp:anchor distT="0" distB="0" distL="0" distR="0" simplePos="0" relativeHeight="251921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9BCF9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74" type="#_x0000_t202" style="position:absolute;left:0;text-align:left;margin-left:5.4pt;margin-top:610.95pt;width:44.2pt;height:9.6pt;z-index:251921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pYhGkQ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HQEfjSr8UiPog1ujQomkZ/G+hlgDxbA0H4xLd55OPc4jGW30tXxj4II7Ii03bGLYITjcHqSH09g&#10;4TDl4/xsnNjP9s7W+fBVmJrERUEdHi9xyjY3PuAigA6QmMsbVZXXlVJpEwUjLpUjG4anViFdER5/&#10;oJQmTUFPjqejFFib6N5FVjqGEUkyfbpYeFdgWoWtEhGj9HchQVmq843cjHOhd/kTOqIkUr3Hscfv&#10;b/Ue564OeKTMRoedc11p41L1qcf2lJU/B8pkhwfhB3XHZWiXbdLKZHI6KGBpyi2E4UzXWt7y6wrP&#10;d8N8uGcOvYQXx3wId/hIZUC/6VeUrIz7/dZ5xEPisFLSoDcL6n+tmROUqG8a4j/LJ1FIIW0m01Mo&#10;ibhDy/LQotf1pYEmckwiy9My4oMaltKZ+gljZBGzwsQ0R+6ChmF5GbqJgTHExWKRQGhfy8KNfrA8&#10;ho48R3E+tk/M2V7BAdK/NUMXs9krIXfY6OntYh0gxqTyyHTHav8CaP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1KWIR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09BCF9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A495FE" w14:textId="77777777" w:rsidR="00DB373A" w:rsidRDefault="00DB373A" w:rsidP="00EE1584">
    <w:pPr>
      <w:pStyle w:val="Brdtext"/>
    </w:pPr>
    <w:r>
      <w:rPr>
        <w:noProof/>
        <w:lang w:eastAsia="sv-SE"/>
      </w:rPr>
      <mc:AlternateContent>
        <mc:Choice Requires="wps">
          <w:drawing>
            <wp:anchor distT="0" distB="0" distL="0" distR="0" simplePos="0" relativeHeight="251560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2CDD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5" type="#_x0000_t202" style="position:absolute;left:0;text-align:left;margin-left:393pt;margin-top:611.25pt;width:44.2pt;height:9.6pt;z-index:251560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R7MBkAIAAJQFAAAOAAAAZHJzL2Uyb0RvYy54bWysVF1P2zAUfZ+0/2D5faQpLYOKFHUgpkkI&#10;0GDi2XVsGs2xPdtt0v16jp2k7RgvTHtJbN9zv8499vlFWyuyEc5XRhc0PxpRIjQ3ZaWfC/rj8frT&#10;KSU+MF0yZbQo6FZ4ejH/+OG8sTMxNiujSuEIgmg/a2xBVyHYWZZ5vhI180fGCg2jNK5mAVv3nJWO&#10;NYheq2w8Gp1kjXGldYYL73F61RnpPMWXUvBwJ6UXgaiCoraQvi59l/Gbzc/Z7Nkxu6p4Xwb7hypq&#10;Vmkk3YW6YoGRtav+ClVX3BlvZDjips6MlBUXqQd0k49edfOwYlakXkCOtzua/P8Ly283945UZUGn&#10;o5wSzWoM6VG0wa3RQR75aayfAfZgAQztF9NizsO5x2Fsu5Wujn80RGAH09sduwhGOA6nJ/nxBBYO&#10;Uz7Oz8aJ/WzvbJ0PX4WpSVwU1GF4iVO2ufEBhQA6QGIub1RVXldKpU0UjLhUjmwYRq1CKhEef6CU&#10;Jk1BT46noxRYm+jeRVY6hhFJMn262HjXYFqFrRIRo/R3IUFZ6vON3IxzoXf5EzqiJFK9x7HH76t6&#10;j3PXBzxSZqPDzrmutHGp+3TH9pSVPwfKZIcH4Qd9x2Vol23SymRyOihgacothOFMd7W85dcVxnfD&#10;fLhnDncJE8f7EO7wkcqAftOvKFkZ9/ut84iHxGGlpMHdLKj/tWZOUKK+aYj/LJ9EIYW0mUw/Q0nE&#10;HVqWhxa9ri8NNAF5o7q0jPighqV0pn7CM7KIWWFimiN3QcOwvAzdi4FniIvFIoFwfS0LN/rB8hg6&#10;8hzF+dg+MWd7BQdI/9YMt5jNXgm5w0ZPbxfrADEmlUemO1b7CeDqJ/H3z1R8Ww73CbV/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NHsw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12CDD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150282" w14:textId="77777777" w:rsidR="00DB373A" w:rsidRDefault="00DB373A" w:rsidP="00EE1584">
    <w:pPr>
      <w:pStyle w:val="Brdtext"/>
    </w:pPr>
    <w:r>
      <w:rPr>
        <w:noProof/>
        <w:lang w:eastAsia="sv-SE"/>
      </w:rPr>
      <mc:AlternateContent>
        <mc:Choice Requires="wps">
          <w:drawing>
            <wp:anchor distT="0" distB="0" distL="0" distR="0" simplePos="0" relativeHeight="251561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CDAE3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76" type="#_x0000_t202" style="position:absolute;left:0;text-align:left;margin-left:393pt;margin-top:611.25pt;width:44.2pt;height:9.6pt;z-index:251561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RpbVkQIAAJQ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lPOrKjpkR5Vi35DFeSRn8aFGcGWjoDYfoaW3nk4D3QYy261r+OfCmJkJ6Z3e3YpGJN0eHaen07I&#10;IsmUj/PpOLGfHZydD/hFQc3iouCeHi9xKra3AekiBB0gMVcAU5U3lTFpEwWjroxnW0FPbTBdkTz+&#10;QBnLmoKfn56NUmAL0b2LbGwMo5Jk+nSx8K7AtMKdURFj7DelibJU5yu5hZTK7vMndERpSvUWxx5/&#10;uNVbnLs6yCNlBot757qy4FP1qccOlJU/Bsp0hyfCj+qOS2xXbaeVyXRQwArKHQnDQ9dawcmbip7v&#10;VgR8EJ56iV6c5gPe00cbIPqhX3G2Bv/rtfOIJ4mTlbOGerPg4edGeMWZ+WpJ/NN8EoWEaTM5+0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1Rpb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6CDAE3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1672E1" w14:textId="77777777" w:rsidR="00DB373A" w:rsidRDefault="00DB373A" w:rsidP="009C2B67">
    <w:pPr>
      <w:pStyle w:val="Brdtext"/>
    </w:pPr>
    <w:r>
      <w:rPr>
        <w:noProof/>
        <w:lang w:eastAsia="sv-SE"/>
      </w:rPr>
      <mc:AlternateContent>
        <mc:Choice Requires="wps">
          <w:drawing>
            <wp:anchor distT="0" distB="0" distL="0" distR="0" simplePos="0" relativeHeight="251922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2093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79" type="#_x0000_t202" style="position:absolute;left:0;text-align:left;margin-left:5.4pt;margin-top:610.95pt;width:44.2pt;height:9.6pt;z-index:251922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wEM5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6ecWVHTIz2qFv2GKphEfhoXZgRbOgJi+xlaeufhPNBhLLvVvo5/KoiRnZje7dmlYEzS4fQsP52Q&#10;RZIpH+fn48R+dnB2PuAXBTWLi4J7erzEqdjeBqSLEHSAxFwBTFXeVMakTRSMujKebQU9tcF0RfL4&#10;A2Usawp+djodpcAWonsX2dgYRiXJ9Oli4V2BaYU7oyLG2G9KE2WpzldyCymV3edP6IjSlOotjj3+&#10;cKu3OHd1kEfKDBb3znVlwafqU48dKCt/DJTpDk+EH9Udl9iu2qSVyXQ8KGAF5Y6E4aFrreDkTUXP&#10;dysCPghPvUQvTvMB7+mjDRD90K84W4P/9dp5xJPEycpZQ71Z8PBzI7zizHy1JP7zfBKFhGkzmX4k&#10;JTF/bFkdW+ymvgLSRE6TyMm0jHg0w1J7qJ9ojCxiVjIJKyl3wXFYXmE3MWgMSbVYJBC1rxN4a5dO&#10;xtCR5yjOx/ZJeNcrGEn6dzB0sZi9EHKHjZ7BLTZIYkwqj0x3rPYvQK2fxN+PqThbjvcJdRim8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PAQz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F92093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FF2D00" w14:textId="77777777" w:rsidR="00DB373A" w:rsidRDefault="00DB373A" w:rsidP="00EE1584">
    <w:pPr>
      <w:pStyle w:val="Brdtext"/>
    </w:pPr>
    <w:r>
      <w:rPr>
        <w:noProof/>
        <w:lang w:eastAsia="sv-SE"/>
      </w:rPr>
      <mc:AlternateContent>
        <mc:Choice Requires="wps">
          <w:drawing>
            <wp:anchor distT="0" distB="0" distL="0" distR="0" simplePos="0" relativeHeight="251562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3A0F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0" type="#_x0000_t202" style="position:absolute;left:0;text-align:left;margin-left:393pt;margin-top:611.25pt;width:44.2pt;height:9.6pt;z-index:251562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bZ05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xPOrKjpkR5Vi35DFeSRn8aFGcGWjoDYfoaW3nk4D3QYy261r+OfCmJkJ6Z3e3YpGJN0OD3LTydk&#10;kWTKx/n5OLGfHZydD/hFQc3iouCeHi9xKra3AekiBB0gMVcAU5U3lTFpEwWjroxnW0FPbTBdkTz+&#10;QBnLmoKfnU5HKbCF6N5FNjaGUUkyfbpYeFdgWuHOqIgx9pvSRFmq85XcQkpl9/kTOqI0pXqLY48/&#10;3Ootzl0d5JEyg8W9c11Z8Kn61GMHysofA2W6wxPhR3XHJbarNmllMj0dFLCCckfC8NC1VnDypqLn&#10;uxUBH4SnXqIXp/mA9/TRBoh+6FecrcH/eu084kniZOWsod4sePi5EV5xZr5aEv95PolCwrSZTD+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222dO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813A0F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AC9D6D" w14:textId="77777777" w:rsidR="00DB373A" w:rsidRDefault="00DB373A" w:rsidP="00EE1584">
    <w:pPr>
      <w:pStyle w:val="Brdtext"/>
    </w:pPr>
    <w:r>
      <w:rPr>
        <w:noProof/>
        <w:lang w:eastAsia="sv-SE"/>
      </w:rPr>
      <mc:AlternateContent>
        <mc:Choice Requires="wps">
          <w:drawing>
            <wp:anchor distT="0" distB="0" distL="0" distR="0" simplePos="0" relativeHeight="251563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57BA2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1" type="#_x0000_t202" style="position:absolute;left:0;text-align:left;margin-left:393pt;margin-top:611.25pt;width:44.2pt;height:9.6pt;z-index:251563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P+3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2POrKjpkR5Vi35DFeSRn8aFGcGWjoDYfoaW3nk4D3QYy261r+OfCmJkJ6Z3e3YpGJN0OD3LTydk&#10;kWTKx/n5OLGfHZydD/hFQc3iouCeHi9xKra3AekiBB0gMVcAU5U3lTFpEwWjroxnW0FPbTBdkTz+&#10;QBnLmoKfnU5HKbCF6N5FNjaGUUkyfbpYeFdgWuHOqIgx9pvSRFmq85XcQkpl9/kTOqI0pXqLY48/&#10;3Ootzl0d5JEyg8W9c11Z8Kn61GMHysofA2W6wxPhR3XHJbarNmllMp0MClhBuSNheOhaKzh5U9Hz&#10;3YqAD8JTL9GL03zAe/poA0Q/9CvO1uB/vXYe8SRxsnLWUG8WPPzcCK84M18tif88n0QhYdpMph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Vhz/t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957BA2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BE725D" w14:textId="77777777" w:rsidR="00DB373A" w:rsidRDefault="00DB373A" w:rsidP="009C2B67">
    <w:pPr>
      <w:pStyle w:val="Brdtext"/>
    </w:pPr>
    <w:r>
      <w:rPr>
        <w:noProof/>
        <w:lang w:eastAsia="sv-SE"/>
      </w:rPr>
      <mc:AlternateContent>
        <mc:Choice Requires="wps">
          <w:drawing>
            <wp:anchor distT="0" distB="0" distL="0" distR="0" simplePos="0" relativeHeight="251923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C5756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84" type="#_x0000_t202" style="position:absolute;left:0;text-align:left;margin-left:5.4pt;margin-top:610.95pt;width:44.2pt;height:9.6pt;z-index:251923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4vhPkQ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VZ&#10;0OloRolmNR7pUbTBbVDBJPLTWD8H7MECGNrPpsU7D+ceh7HsVro6/lEQgR1M7/bsIhjhOJzO8tMJ&#10;LBymfJyfjRP72cHZOh++CFOTuCiow+MlTtn2xgdcBNABEnN5o6ryulIqbaJgxKVyZMvw1CqkK8Lj&#10;D5TSpCno7HQ6SoG1ie5dZKVjGJEk06eLhXcFplXYKRExSn8TEpSlOl/JzTgXep8/oSNKItVbHHv8&#10;4VZvce7qgEfKbHTYO9eVNi5Vn3rsQFn5Y6BMdngQflR3XIZ21SatTKYfBwWsTLmDMJzpWstbfl3h&#10;+W6YD/fMoZfw4pgP4Q4fqQzoN/2KkrVxv147j3hIHFZKGvRmQf3PDXOCEvVVQ/xn+SQKKaQN7gIl&#10;EXdsWR1b9Ka+NNBEjklkeVpGfFDDUjpTP2GMLGNWmJjmyF3QMCwvQzcxMIa4WC4TCO1rWbjRD5bH&#10;0JHnKM7H9ok52ys4QPq3ZuhiNn8h5A4bPb1dbgLEmFQeme5Y7V8ArZ/E34+pOFuO9wl1GKaL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OL4T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9C57567"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437921" w14:textId="77777777" w:rsidR="00DB373A" w:rsidRDefault="00DB373A" w:rsidP="00EE1584">
    <w:pPr>
      <w:pStyle w:val="Brdtext"/>
    </w:pPr>
    <w:r>
      <w:rPr>
        <w:noProof/>
        <w:lang w:eastAsia="sv-SE"/>
      </w:rPr>
      <mc:AlternateContent>
        <mc:Choice Requires="wps">
          <w:drawing>
            <wp:anchor distT="0" distB="0" distL="0" distR="0" simplePos="0" relativeHeight="251564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2587A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5" type="#_x0000_t202" style="position:absolute;left:0;text-align:left;margin-left:393pt;margin-top:611.25pt;width:44.2pt;height:9.6pt;z-index:251564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AMMIkg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jk45s6KmR3pSLfo1VZBHfhoXZgR7dATE9jO09M7DeaDDWHarfR3/VBAjOzG93bFLwZikw+lJfjwh&#10;iyRTPs7Px4n9bO/sfMAvCmoWFwX39HiJU7G5DUgXIegAibkCmKq8qYxJmygYdWU82wh6aoPpiuTx&#10;B8pY1hT85Hg6SoEtRPcusrExjEqS6dPFwrsC0wq3RkWMsd+UJspSnW/kFlIqu8uf0BGlKdV7HHv8&#10;/lbvce7qII+UGSzunOvKgk/Vpx7bU1b+GCjTHZ4IP6g7LrFdtkkrk+nZoIAllFsShoeutYKTNxU9&#10;360I+CA89RK9OM0HvKePNkD0Q7/ibAX+11vnEU8SJytnDfVmwcPPtfCKM/PVkvjP80kUEqbNZHpK&#10;SmL+0LI8tNh1fQWkiZwmkZNpGfFohqX2UD/TGFnErGQSVlLuguOwvMJuYtAYkmqxSCBqXyfw1j46&#10;GUNHnqM4n9pn4V2vYCTp38HQxWL2SsgdNnoGt1gjiTGpPDLdsdq/ALV+En8/puJsOdwn1H6Yzn8D&#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wDDC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2587A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B4734E" w14:textId="77777777" w:rsidR="00DB373A" w:rsidRDefault="00DB373A" w:rsidP="00EE1584">
    <w:pPr>
      <w:pStyle w:val="Brdtext"/>
    </w:pPr>
    <w:r>
      <w:rPr>
        <w:noProof/>
        <w:lang w:eastAsia="sv-SE"/>
      </w:rPr>
      <mc:AlternateContent>
        <mc:Choice Requires="wps">
          <w:drawing>
            <wp:anchor distT="0" distB="0" distL="0" distR="0" simplePos="0" relativeHeight="251565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CD197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86" type="#_x0000_t202" style="position:absolute;left:0;text-align:left;margin-left:393pt;margin-top:611.25pt;width:44.2pt;height:9.6pt;z-index:251565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boaa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jqacWVHTIz2qFv2GKsgjP40Lc4I9OAJi+xlaeufhPNBhLLvVvo5/KoiRnZje7dmlYEzS4fQsP52Q&#10;RZIpH+ezcWI/Ozg7H/CLgprFRcE9PV7iVGxvAtJFCDpAYq4ApiqvK2PSJgpGXRrPtoKe2mC6Inn8&#10;gTKWNQU/O52OUmAL0b2LbGwMo5Jk+nSx8K7AtMKdURFj7DelibJU5yu5hZTK7vMndERpSvUWxx5/&#10;uNVbnLs6yCNlBot757qy4FP1qccOlJU/Bsp0hyfCj+qOS2xXbdLKZDobFLCCckfC8NC1VnDyuqLn&#10;uxEB74WnXqIXp/mAd/TRBoh+6FecrcH/eu084kniZOWsod4sePi5EV5xZr5aEv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8W6Gm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FCD197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85AE67" w14:textId="77777777" w:rsidR="00DB373A" w:rsidRDefault="00DB373A" w:rsidP="009C2B67">
    <w:pPr>
      <w:pStyle w:val="Brdtext"/>
    </w:pPr>
    <w:r>
      <w:rPr>
        <w:noProof/>
        <w:lang w:eastAsia="sv-SE"/>
      </w:rPr>
      <mc:AlternateContent>
        <mc:Choice Requires="wps">
          <w:drawing>
            <wp:anchor distT="0" distB="0" distL="0" distR="0" simplePos="0" relativeHeight="251924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BDDF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89" type="#_x0000_t202" style="position:absolute;left:0;text-align:left;margin-left:5.4pt;margin-top:610.95pt;width:44.2pt;height:9.6pt;z-index:251924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dMi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R2ecWVHTIz2qFv2GKphEfhoX5gR7cATE9jO09M7DeaDDWHarfR3/VBAjOzG927NLwZikw+ksP52Q&#10;RZIpH+dn48R+dnB2PuAXBTWLi4J7erzEqdjeBKSLEHSAxFwBTFVeV8akTRSMujSebQU9tcF0RfL4&#10;A2Usawo+O52OUmAL0b2LbGwMo5Jk+nSx8K7AtMKdURFj7DelibJU5yu5hZTK7vMndERpSvUWxx5/&#10;uNVbnLs6yCNlBot757qy4FP1qccOlJU/Bsp0hyfCj+qOS2xXbdLKZDYeFLCCckfC8NC1VnDyuqLn&#10;uxEB74WnXqIXp/mAd/TRBoh+6FecrcH/eu084kniZOWsod4sePi5EV5xZr5aEv9ZPolCwrSZTD+S&#10;kpg/tqyOLXZTXwJpIqdJ5GRaRjyaYak91E80RpYxK5mElZS74DgsL7GbGDSGpFouE4ja1wm8sQ9O&#10;xtCR5yjOx/ZJeNcrGEn6tzB0sZi/EHKHjZ7BLTdIYkwqj0x3rPYvQK2fxN+PqThbjvcJdRimi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cJ0y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01BDDF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518840" w14:textId="77777777" w:rsidR="00DB373A" w:rsidRDefault="00DB373A" w:rsidP="00EE1584">
    <w:pPr>
      <w:pStyle w:val="Brdtext"/>
    </w:pPr>
    <w:r>
      <w:rPr>
        <w:noProof/>
        <w:lang w:eastAsia="sv-SE"/>
      </w:rPr>
      <mc:AlternateContent>
        <mc:Choice Requires="wps">
          <w:drawing>
            <wp:anchor distT="0" distB="0" distL="0" distR="0" simplePos="0" relativeHeight="251566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E4546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0" type="#_x0000_t202" style="position:absolute;left:0;text-align:left;margin-left:393pt;margin-top:611.25pt;width:44.2pt;height:9.6pt;z-index:251566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zMZkQ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VZ&#10;0GkOfjSr8UiPog1ugwryyE9j/RywBwtgaD+bFu88nHscxrJb6er4R0EEdkTa7dlFMMJxOJ3lpxNY&#10;OEz5OD8bJ/azg7N1PnwRpiZxUVCHx0ucsu2ND7gIoAMk5vJGVeV1pVTaRMGIS+XIluGpVUhXhMcf&#10;KKVJU9DZ6XSUAmsT3bvISscwIkmmTxcL7wpMq7BTImKU/iYkKEt1vpKbcS70Pn9CR5REqrc49vjD&#10;rd7i3NUBj5TZ6LB3rittXKo+9diBsvLHQJns8CD8qO64DO2qTVqZzE4HBaxMuYMwnOlay1t+XeH5&#10;bpgP98yhl/DimA/hDh+pDOg3/YqStXG/XjuPeEgcVkoa9GZB/c8Nc4IS9VVD/Gf5JAoppM1k+hFK&#10;Iu7Ysjq26E19aaCJHJPI8rSM+KCGpXSmfsIYWcasMDHNkbugYVhehm5iYAxxsVwmENrXsnCjHyyP&#10;oSPPUZyP7RNztldwgPRvzdDFbP5CyB02enq73ASIMak8Mt2x2r8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OIzM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9E4546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02A4E1" w14:textId="77777777" w:rsidR="00DB373A" w:rsidRDefault="00DB373A" w:rsidP="00EE1584">
    <w:pPr>
      <w:pStyle w:val="Brdtext"/>
    </w:pPr>
    <w:r>
      <w:rPr>
        <w:noProof/>
        <w:lang w:eastAsia="sv-SE"/>
      </w:rPr>
      <mc:AlternateContent>
        <mc:Choice Requires="wps">
          <w:drawing>
            <wp:anchor distT="0" distB="0" distL="0" distR="0" simplePos="0" relativeHeight="251567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100FA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1" type="#_x0000_t202" style="position:absolute;left:0;text-align:left;margin-left:393pt;margin-top:611.25pt;width:44.2pt;height:9.6pt;z-index:251567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1W+skQIAAJQFAAAOAAAAZHJzL2Uyb0RvYy54bWysVFFv2yAQfp+0/4B4Xx2nSbZGdaqsVadJ&#10;VVutnfpMMDTWMDAgsbNfvw9sJ1nXl057sYH77o777uPOL9paka1wvjK6oPnJiBKhuSkr/VzQ74/X&#10;Hz5R4gPTJVNGi4LuhKcXi/fvzhs7F2OzNqoUjiCI9vPGFnQdgp1nmedrUTN/YqzQMErjahawdc9Z&#10;6ViD6LXKxqPRLGuMK60zXHiP06vOSBcpvpSChzspvQhEFRR3C+nr0ncVv9ninM2fHbPrivfXYP9w&#10;i5pVGkn3oa5YYGTjqr9C1RV3xhsZTripMyNlxUWqAdXkoxfVPKyZFakWkOPtnib//8Ly2+29I1VZ&#10;0OkIrdKsRpMeRRvcBhXkkZ/G+jlgDxbA0H42Lfo8nHscxrJb6er4R0EEdjC927OLYITjcDrLTyew&#10;cJjycX42TuxnB2frfPgiTE3ioqAOzUucsu2ND7gIoAMk5vJGVeV1pVTaRMGIS+XIlqHVKqQrwuMP&#10;lNKkKejsdDpKgbWJ7l1kpWMYkSTTp4uFdwWmVdgpETFKfxMSlKU6X8nNOBd6nz+hI0oi1Vsce/zh&#10;Vm9x7uqAR8psdNg715U2LlWf3tiBsvLHQJns8CD8qO64DO2qTVqZzCaDAlam3EEYznRPy1t+XaF9&#10;N8yHe+bwltBxzIdwh49UBvSbfkXJ2rhfr51HPCQOKyUN3mZB/c8Nc4IS9VVD/Gf5JAoppM1k+hFK&#10;Iu7Ysjq26E19aaCJHJPI8rSM+KCGpXSmfsIYWcasMDHNkbugYVhehm5iYAxxsVwmEJ6vZeFGP1ge&#10;Q0eeozgf2yfmbK/gAOnfmuEVs/kLIXfY6OntchMgxqTyyHTHat8BPP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i1W+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5100FA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99CE0B" w14:textId="77777777" w:rsidR="00DB373A" w:rsidRDefault="00DB373A" w:rsidP="009C2B67">
    <w:pPr>
      <w:pStyle w:val="Brdtext"/>
    </w:pPr>
    <w:r>
      <w:rPr>
        <w:noProof/>
        <w:lang w:eastAsia="sv-SE"/>
      </w:rPr>
      <mc:AlternateContent>
        <mc:Choice Requires="wps">
          <w:drawing>
            <wp:anchor distT="0" distB="0" distL="0" distR="0" simplePos="0" relativeHeight="251926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3E669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94" type="#_x0000_t202" style="position:absolute;left:0;text-align:left;margin-left:5.4pt;margin-top:610.95pt;width:44.2pt;height:9.6pt;z-index:251926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FZv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8zFnVtT0SI+qRb+hCiaRn8aFOcEeHAGx/QwtvfNwHugwlt1qX8c/FcTITkzv9uxSMCbpcDrLTydk&#10;kWTKx/nZOLGfHZydD/hFQc3iouCeHi9xKrY3AekiBB0gMVcAU5XXlTFpEwWjLo1nW0FPbTBdkTz+&#10;QBnLmoLPTqejFNhCdO8iGxvDqCSZPl0svCswrXBnVMQY+01poizV+UpuIaWy+/wJHVGaUr3Fsccf&#10;bvUW564O8kiZweLeua4s+FR96rEDZeWPgTLd4Ynwo7rjEttVm7QymX0cFLCCckfC8NC1VnDyuqLn&#10;uxEB74WnXqIXp/mAd/TRBoh+6FecrcH/eu084kniZOWsod4sePi5EV5xZr5aEv9ZPolCwrSZTD+S&#10;kpg/tqyOLXZTXwJpIqdJ5GRaRjyaYak91E80RpYxK5mElZS74DgsL7GbGDSGpFouE4ja1wm8sQ9O&#10;xtCR5yjOx/ZJeNcrGEn6tzB0sZi/EHKHjZ7BLTdIYkwqj0x3rPYvQK2fxN+PqThbjvcJdRimi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2sV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A3E669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730A40" w14:textId="77777777" w:rsidR="00DB373A" w:rsidRDefault="00DB373A" w:rsidP="00EE1584">
    <w:pPr>
      <w:pStyle w:val="Brdtext"/>
    </w:pPr>
    <w:r>
      <w:rPr>
        <w:noProof/>
        <w:lang w:eastAsia="sv-SE"/>
      </w:rPr>
      <mc:AlternateContent>
        <mc:Choice Requires="wps">
          <w:drawing>
            <wp:anchor distT="0" distB="0" distL="0" distR="0" simplePos="0" relativeHeight="251568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1E0F7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5" type="#_x0000_t202" style="position:absolute;left:0;text-align:left;margin-left:393pt;margin-top:611.25pt;width:44.2pt;height:9.6pt;z-index:251568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Tm0okgIAAJQFAAAOAAAAZHJzL2Uyb0RvYy54bWysVMFu2zAMvQ/YPwi6r47TJGuDOkXWosOA&#10;Yi3WDj0rstQYk0VNYmJnXz9KtpOs66XDLrYkPpLi0yMvLtvasK3yoQJb8PxkxJmyEsrKPhf8++PN&#10;hzPOAgpbCgNWFXynAr9cvH930bi5GsMaTKk8oyA2zBtX8DWim2dZkGtVi3ACTlkyavC1QNr656z0&#10;oqHotcnGo9Esa8CXzoNUIdDpdWfkixRfayXxTuugkJmC090wfX36ruI3W1yI+bMXbl3J/hriH25R&#10;i8pS0n2oa4GCbXz1V6i6kh4CaDyRUGegdSVVqoGqyUcvqnlYC6dSLUROcHuawv8LK79u7z2ryoJP&#10;81POrKjpkR5Vi35DFeSRn8aFOcEeHAGx/QQtvfNwHugwlt1qX8c/FcTITkzv9uxSMCbpcDrLTydk&#10;kWTKx/n5OLGfHZydD/hZQc3iouCeHi9xKra3AekiBB0gMVcAU5U3lTFpEwWjroxnW0FPbTBdkTz+&#10;QBnLmoLPTqejFNhCdO8iGxvDqCSZPl0svCswrXBnVMQY+01poizV+UpuIaWy+/wJHVGaUr3Fsccf&#10;bvUW564O8kiZweLeua4s+FR96rEDZeWPgTLd4Ynwo7rjEttVm7QymZ0NClhBuSNheOhaKzh5U9Hz&#10;3YqA98JTL9GL03zAO/poA0Q/9CvO1uB/vXYe8SRxsnLWUG8WPPzcCK84M18sif88n0QhYdpMph9J&#10;ScwfW1bHFrupr4A0kdMkcjItIx7NsNQe6icaI8uYlUzCSspdcByWV9hNDBpDUi2XCUTt6wTe2gcn&#10;Y+jIcxTnY/skvOsVjCT9r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yk5tK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91E0F7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B39E4D" w14:textId="77777777" w:rsidR="00DB373A" w:rsidRDefault="00DB373A" w:rsidP="00EE1584">
    <w:pPr>
      <w:pStyle w:val="Brdtext"/>
    </w:pPr>
    <w:r>
      <w:rPr>
        <w:noProof/>
        <w:lang w:eastAsia="sv-SE"/>
      </w:rPr>
      <mc:AlternateContent>
        <mc:Choice Requires="wps">
          <w:drawing>
            <wp:anchor distT="0" distB="0" distL="0" distR="0" simplePos="0" relativeHeight="251569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D7F0A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96" type="#_x0000_t202" style="position:absolute;left:0;text-align:left;margin-left:393pt;margin-top:611.25pt;width:44.2pt;height:9.6pt;z-index:251569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ICi6kAIAAJQFAAAOAAAAZHJzL2Uyb0RvYy54bWysVF1v2yAUfZ+0/4B4Xx2nSbZGdaqsVadJ&#10;VVutnfpMMDTWMDAgsbNfvwO2k6zrS6e92MA99+vcA+cXba3IVjhfGV3Q/GREidDclJV+Luj3x+sP&#10;nyjxgemSKaNFQXfC04vF+3fnjZ2LsVkbVQpHEET7eWMLug7BzrPM87WomT8xVmgYpXE1C9i656x0&#10;rEH0WmXj0WiWNcaV1hkuvMfpVWekixRfSsHDnZReBKIKitpC+rr0XcVvtjhn82fH7LrifRnsH6qo&#10;WaWRdB/qigVGNq76K1RdcWe8keGEmzozUlZcpB7QTT560c3DmlmRegE53u5p8v8vLL/d3jtSlQWd&#10;5jklmtUY0qNog9uggzzy01g/B+zBAhjaz6bFnIdzj8PYditdHf9oiMAOpnd7dhGMcBxOZ/npBBYO&#10;Uz7Oz8aJ/ezgbJ0PX4SpSVwU1GF4iVO2vfEBhQA6QGIub1RVXldKpU0UjLhUjmwZRq1CKhEef6CU&#10;Jk1BZ6fTUQqsTXTvIisdw4gkmT5dbLxrMK3CTomIUfqbkKAs9flKbsa50Pv8CR1REqne4tjjD1W9&#10;xbnrAx4ps9Fh71xX2rjUfbpjB8rKHwNlssOD8KO+4zK0qzZpZTI7GxSwMuUOwnCmu1re8usK47th&#10;Ptwzh7uEieN9CHf4SGVAv+lXlKyN+/XaecRD4rBS0uBuFtT/3DAnKFFfNcR/lk+ikELaTKYfoSTi&#10;ji2rY4ve1JcGmoC8UV1aRnxQw1I6Uz/hGVnGrDAxzZG7oGFYXobuxcAzxMVymUC4vpaFG/1geQwd&#10;eY7ifGyfmLO9ggOkf2uGW8zmL4TcYaOnt8tNgBiTyiPTHav9BHD1k/j7Zyq+Lcf7hDo8po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QgKL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D7F0A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4832DF" w14:textId="77777777" w:rsidR="00DB373A" w:rsidRDefault="00DB373A" w:rsidP="009C2B67">
    <w:pPr>
      <w:pStyle w:val="Brdtext"/>
    </w:pPr>
    <w:r>
      <w:rPr>
        <w:noProof/>
        <w:lang w:eastAsia="sv-SE"/>
      </w:rPr>
      <mc:AlternateContent>
        <mc:Choice Requires="wps">
          <w:drawing>
            <wp:anchor distT="0" distB="0" distL="0" distR="0" simplePos="0" relativeHeight="2519270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C1EC2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99" type="#_x0000_t202" style="position:absolute;left:0;text-align:left;margin-left:5.4pt;margin-top:610.95pt;width:44.2pt;height:9.6pt;z-index:25192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Yie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ZQzK2p6pEfVol9TBZPIT+PCjGAPjoDYfoGW3nk4D3QYy261r+OfCmJkJ6a3O3YpGJN0OD3Jjydk&#10;kWTKx/nZOLGf7Z2dD/hVQc3iouCeHi9xKjY3AekiBB0gMVcAU5XXlTFpEwWjLo1nG0FPbTBdkTz+&#10;QBnLmoKfHE9HKbCF6N5FNjaGUUkyfbpYeFdgWuHWqIgx9rvSRFmq843cQkpld/kTOqI0pXqPY4/f&#10;3+o9zl0d5JEyg8Wdc11Z8Kn61GN7ysqfA2W6wxPhB3XHJbbLNmllcjoeFLCEckvC8NC1VnDyuqLn&#10;uxEB74WnXqIXp/mAd/TRBoh+6FecrcD/fus84kniZOWsod4sePi1Fl5xZr5ZEv9ZPolCwrSZTE9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hxiJ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3C1EC2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1E435F" w14:textId="77777777" w:rsidR="00DB373A" w:rsidRDefault="00DB373A" w:rsidP="00EE1584">
    <w:pPr>
      <w:pStyle w:val="Brdtext"/>
    </w:pPr>
    <w:r>
      <w:rPr>
        <w:noProof/>
        <w:lang w:eastAsia="sv-SE"/>
      </w:rPr>
      <mc:AlternateContent>
        <mc:Choice Requires="wps">
          <w:drawing>
            <wp:anchor distT="0" distB="0" distL="0" distR="0" simplePos="0" relativeHeight="251570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0A8EF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0" type="#_x0000_t202" style="position:absolute;left:0;text-align:left;margin-left:393pt;margin-top:611.25pt;width:44.2pt;height:9.6pt;z-index:251570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ZEMQ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8xlnVtT0SI+qRb+hCvLIT+PCnGAPjoDYfoaW3nk4D3QYy261r+OfCmJkJ6Z3e3YpGJN0OJ3lpxOy&#10;SDLl4/xsnNjPDs7OB/yioGZxUXBPj5c4FdubgHQRgg6QmCuAqcrrypi0iYJRl8azraCnNpiuSB5/&#10;oIxlTcFnp9NRCmwhuneRjY1hVJJMny4W3hWYVrgzKmKM/aY0UZbqfCW3kFLZff6EjihNqd7i2OMP&#10;t3qLc1cHeaTMYHHvXFcWfKo+9diBsvLHQJnu8ET4Ud1xie2qTVqZfDwdFLCCckfC8NC1VnDyuqLn&#10;uxEB74WnXqIXp/mAd/TRBoh+6FecrcH/eu084kniZOWsod4sePi5EV5xZr5aEv9ZPolCwrSZTD+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mRDE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D0A8EF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5D734A" w14:textId="77777777" w:rsidR="00DB373A" w:rsidRDefault="00DB373A" w:rsidP="00EE1584">
    <w:pPr>
      <w:pStyle w:val="Brdtext"/>
    </w:pPr>
    <w:r>
      <w:rPr>
        <w:noProof/>
        <w:lang w:eastAsia="sv-SE"/>
      </w:rPr>
      <mc:AlternateContent>
        <mc:Choice Requires="wps">
          <w:drawing>
            <wp:anchor distT="0" distB="0" distL="0" distR="0" simplePos="0" relativeHeight="251571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164BF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1" type="#_x0000_t202" style="position:absolute;left:0;text-align:left;margin-left:393pt;margin-top:611.25pt;width:44.2pt;height:9.6pt;z-index:251571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TQQ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QzK2p6pEfVol9TBXnkp3FhRrAHR0Bsv0BL7zycBzqMZbfa1/FPBTGyE9PbHbsUjEk6nJ7kxxOy&#10;SDLl4/xsnNjP9s7OB/yqoGZxUXBPj5c4FZubgHQRgg6QmCuAqcrrypi0iYJRl8azjaCnNpiuSB5/&#10;oIxlTcFPjqejFNhCdO8iGxvDqCSZPl0svCswrXBrVMQY+11poizV+UZuIaWyu/wJHVGaUr3Hscfv&#10;b/Ue564O8kiZweLOua4s+FR96rE9ZeXPgTLd4Ynwg7rjEttlm7QyOZ0MClhCuSVheOhaKzh5XdHz&#10;3YiA98JTL9GL03zAO/poA0Q/9CvOVuB/v3Ue8SRxsnLWUG8WPPxaC684M98sif8sn0QhYdpMpqe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NrTQQ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5164BF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06796E" w14:textId="77777777" w:rsidR="00DB373A" w:rsidRDefault="00DB373A" w:rsidP="009C2B67">
    <w:pPr>
      <w:pStyle w:val="Brdtext"/>
    </w:pPr>
    <w:r>
      <w:rPr>
        <w:noProof/>
        <w:lang w:eastAsia="sv-SE"/>
      </w:rPr>
      <mc:AlternateContent>
        <mc:Choice Requires="wps">
          <w:drawing>
            <wp:anchor distT="0" distB="0" distL="0" distR="0" simplePos="0" relativeHeight="251928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1724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04" type="#_x0000_t202" style="position:absolute;left:0;text-align:left;margin-left:5.4pt;margin-top:610.95pt;width:44.2pt;height:9.6pt;z-index:25192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JWkv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DRHqzSr0aRH0Qa3RgWTyE9j/QywBwtgaL+YFn0ezj0OY9mtdHX8oyACO5je7thFMMJxOD3Jjyew&#10;cJjycX42Tuxne2frfPgqTE3ioqAOzUucss2ND7gIoAMk5vJGVeV1pVTaRMGIS+XIhqHVKqQrwuMP&#10;lNKkKejJ8XSUAmsT3bvISscwIkmmTxcL7wpMq7BVImKU/i4kKEt1vpGbcS70Ln9CR5REqvc49vj9&#10;rd7j3NUBj5TZ6LBzrittXKo+vbE9ZeXPgTLZ4UH4Qd1xGdplm7QyOT0dFLA05RbCcKZ7Wt7y6wrt&#10;u2E+3DOHt4SOYz6EO3ykMqDf9CtKVsb9fus84iFxWClp8DYL6n+tmROUqG8a4j/LJ1FIIW0m01Mo&#10;ibhDy/LQotf1pYEmckwiy9My4oMaltKZ+gljZBGzwsQ0R+6ChmF5GbqJgTHExWKRQHi+loUb/WB5&#10;DB15juJ8bJ+Ys72CA6R/a4ZXzGavhNxho6e3i3WAGJPKI9Mdq30H8PST+PsxFWfL4T6h9sN0/gI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piVpL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851724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795533" w14:textId="77777777" w:rsidR="00DB373A" w:rsidRDefault="00DB373A" w:rsidP="00EE1584">
    <w:pPr>
      <w:pStyle w:val="Brdtext"/>
    </w:pPr>
    <w:r>
      <w:rPr>
        <w:noProof/>
        <w:lang w:eastAsia="sv-SE"/>
      </w:rPr>
      <mc:AlternateContent>
        <mc:Choice Requires="wps">
          <w:drawing>
            <wp:anchor distT="0" distB="0" distL="0" distR="0" simplePos="0" relativeHeight="251572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2EDA5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5" type="#_x0000_t202" style="position:absolute;left:0;text-align:left;margin-left:393pt;margin-top:611.25pt;width:44.2pt;height:9.6pt;z-index:251572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x1Jokg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5uecWVHTIz2pFv2aKsgjP40LM4I9OgJi+xlaeufhPNBhLLvVvo5/KoiRnZje7tilYEzS4fQkP56Q&#10;RZIpH+fn48R+tnd2PuAXBTWLi4J7erzEqdjcBqSLEHSAxFwBTFXeVMakTRSMujKebQQ9tcF0RfL4&#10;A2Usawp+cjwdpcAWonsX2dgYRiXJ9Oli4V2BaYVboyLG2G9KE2WpzjdyCymV3eVP6IjSlOo9jj1+&#10;f6v3OHd1kEfKDBZ3znVlwafqU4/tKSt/DJTpDk+EH9Qdl9gu26SVyenZoIAllFsShoeutYKTNxU9&#10;360I+CA89RK9OM0HvKePNkD0Q7/ibAX+11vnEU8SJytnDfVmwcPPtfCKM/PVkvjP80kUEqbNZHpK&#10;SmL+0LI8tNh1fQWkiZwmkZNpGfFohqX2UD/TGFnErGQSVlLuguOwvMJuYtAYkmqxSCBqXyfw1j46&#10;GUNHnqM4n9pn4V2vYCTp38HQxWL2SsgdNnoGt1gjiTGpPDLdsdq/ALV+En8/puJsOdwn1H6Yzn8D&#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wcdSa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42EDA5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5FD072" w14:textId="77777777" w:rsidR="00DB373A" w:rsidRDefault="00DB373A" w:rsidP="00EE1584">
    <w:pPr>
      <w:pStyle w:val="Brdtext"/>
    </w:pPr>
    <w:r>
      <w:rPr>
        <w:noProof/>
        <w:lang w:eastAsia="sv-SE"/>
      </w:rPr>
      <mc:AlternateContent>
        <mc:Choice Requires="wps">
          <w:drawing>
            <wp:anchor distT="0" distB="0" distL="0" distR="0" simplePos="0" relativeHeight="251573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B3856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06" type="#_x0000_t202" style="position:absolute;left:0;text-align:left;margin-left:393pt;margin-top:611.25pt;width:44.2pt;height:9.6pt;z-index:251573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Z1iz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SlnVtT0SI+qRb+mCvLIT+PCjGAPjoDYfoGW3nk4D3QYy261r+OfCmJkJ6a3O3YpGJN0OD3Jjydk&#10;kWTKx/nZOLGf7Z2dD/hVQc3iouCeHi9xKjY3AekiBB0gMVcAU5XXlTFpEwWjLo1nG0FPbTBdkTz+&#10;QBnLmoKfHE9HKbCF6N5FNjaGUUkyfbpYeFdgWuHWqIgx9rvSRFmq843cQkpld/kTOqI0pXqPY4/f&#10;3+o9zl0d5JEyg8Wdc11Z8Kn61GN7ysqfA2W6wxPhB3XHJbbLNmllcno2KGAJ5ZaE4aFrreDkdUXP&#10;dyMC3gtPvUQvTvMB7+ijDRD90K84W4H//dZ5xJPEycpZQ71Z8PBrLbzizHyzJP6zfBKFhGkzmZ6S&#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iGdYs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8B3856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F6152E" w14:textId="77777777" w:rsidR="00DB373A" w:rsidRDefault="00DB373A" w:rsidP="009C2B67">
    <w:pPr>
      <w:pStyle w:val="Brdtext"/>
    </w:pPr>
    <w:r>
      <w:rPr>
        <w:noProof/>
        <w:lang w:eastAsia="sv-SE"/>
      </w:rPr>
      <mc:AlternateContent>
        <mc:Choice Requires="wps">
          <w:drawing>
            <wp:anchor distT="0" distB="0" distL="0" distR="0" simplePos="0" relativeHeight="251929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1F2A8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09" type="#_x0000_t202" style="position:absolute;left:0;text-align:left;margin-left:5.4pt;margin-top:610.95pt;width:44.2pt;height:9.6pt;z-index:25192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kPWkAIAAJQFAAAOAAAAZHJzL2Uyb0RvYy54bWysVF1P2zAUfZ+0/2D5faQpLYOKFHUgpkkI&#10;0GDi2XVsGs2xPdtt0v16jp2k7RgvTHtJbN9zv8499vlFWyuyEc5XRhc0PxpRIjQ3ZaWfC/rj8frT&#10;KSU+MF0yZbQo6FZ4ejH/+OG8sTMxNiujSuEIgmg/a2xBVyHYWZZ5vhI180fGCg2jNK5mAVv3nJWO&#10;NYheq2w8Gp1kjXGldYYL73F61RnpPMWXUvBwJ6UXgaiCoraQvi59l/Gbzc/Z7Nkxu6p4Xwb7hypq&#10;Vmkk3YW6YoGRtav+ClVX3BlvZDjips6MlBUXqQd0k49edfOwYlakXkCOtzua/P8Ly283945UZUGn&#10;45wSzWoM6VG0wa3RwSTy01g/A+zBAhjaL6bFnIdzj8PYditdHf9oiMAOprc7dhGMcBxOT/LjCSwc&#10;pnycn40T+9ne2TofvgpTk7goqMPwEqdsc+MDCgF0gMRc3qiqvK6USpsoGHGpHNkwjFqFVCI8/kAp&#10;TZqCnhxPRymwNtG9i6x0DCOSZPp0sfGuwbQKWyUiRunvQoKy1OcbuRnnQu/yJ3RESaR6j2OP31f1&#10;HueuD3ikzEaHnXNdaeNS9+mO7Skrfw6UyQ4Pwg/6jsvQLtuklcnpeFDA0pRbCMOZ7mp5y68rjO+G&#10;+XDPHO4SJo73IdzhI5UB/aZfUbIy7vdb5xEPicNKSYO7WVD/a82coER90xD/WT6JQgppM5l+hpKI&#10;O7QsDy16XV8aaALyRnVpGfFBDUvpTP2EZ2QRs8LENEfugoZheRm6FwPPEBeLRQLh+loWbvSD5TF0&#10;5DmK87F9Ys72Cg6Q/q0ZbjGbvRJyh42e3i7WAWJMKo9Md6z2E8DVT+Lvn6n4thzuE2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QkkP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1F2A8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24BC90" w14:textId="77777777" w:rsidR="00DB373A" w:rsidRDefault="00DB373A" w:rsidP="00EE1584">
    <w:pPr>
      <w:pStyle w:val="Brdtext"/>
    </w:pPr>
    <w:r>
      <w:rPr>
        <w:noProof/>
        <w:lang w:eastAsia="sv-SE"/>
      </w:rPr>
      <mc:AlternateContent>
        <mc:Choice Requires="wps">
          <w:drawing>
            <wp:anchor distT="0" distB="0" distL="0" distR="0" simplePos="0" relativeHeight="251574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40050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10" type="#_x0000_t202" style="position:absolute;left:0;text-align:left;margin-left:393pt;margin-top:611.25pt;width:44.2pt;height:9.6pt;z-index:251574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4hY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8ZgzK2p6pEfVol9TBXnkp3FhRrAHR0Bsv0BL7zycBzqMZbfa1/FPBTGyE9PbHbsUjEk6nJ7kxxOy&#10;SDLl4/xsnNjP9s7OB/yqoGZxUXBPj5c4FZubgHQRgg6QmCuAqcrrypi0iYJRl8azjaCnNpiuSB5/&#10;oIxlTcFPjqejFNhCdO8iGxvDqCSZPl0svCswrXBrVMQY+11poizV+UZuIaWyu/wJHVGaUr3Hscfv&#10;b/Ue564O8kiZweLOua4s+FR96rE9ZeXPgTLd4Ynwg7rjEttlm7QyOT0e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oeIW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E40050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E3ADAE" w14:textId="77777777" w:rsidR="00DB373A" w:rsidRDefault="00DB373A" w:rsidP="00EE1584">
    <w:pPr>
      <w:pStyle w:val="Brdtext"/>
    </w:pPr>
    <w:r>
      <w:rPr>
        <w:noProof/>
        <w:lang w:eastAsia="sv-SE"/>
      </w:rPr>
      <mc:AlternateContent>
        <mc:Choice Requires="wps">
          <w:drawing>
            <wp:anchor distT="0" distB="0" distL="0" distR="0" simplePos="0" relativeHeight="251575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1915D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11" type="#_x0000_t202" style="position:absolute;left:0;text-align:left;margin-left:393pt;margin-top:611.25pt;width:44.2pt;height:9.6pt;z-index:251575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Tv9YkAIAAJQFAAAOAAAAZHJzL2Uyb0RvYy54bWysVMFu2zAMvQ/YPwi6r47TpGuDOkXWosOA&#10;oi3WDj0rstQYk0VNYmJnX19KtpOs66XDLjYlPpIi+cjzi7Y2bKN8qMAWPD8acaashLKyzwX/8Xj9&#10;6ZSzgMKWwoBVBd+qwC/mHz+cN26mxrACUyrPyIkNs8YVfIXoZlkW5ErVIhyBU5aUGnwtkI7+OSu9&#10;aMh7bbLxaHSSNeBL50GqEOj2qlPyefKvtZJ4p3VQyEzB6W2Yvj59l/Gbzc/F7NkLt6pk/wzxD6+o&#10;RWUp6M7VlUDB1r76y1VdSQ8BNB5JqDPQupIq5UDZ5KNX2TyshFMpFypOcLsyhf/nVt5u7j2ryoJP&#10;x1QfK2pq0qNq0a8pgzzWp3FhRrAHR0Bsv0BLfR7uA13GtFvt6/inhBjpydN2V11yxiRdTk/y4wlp&#10;JKnycX5G8ch7tjd2PuBXBTWLQsE9NS/VVGxuAnbQARJjBTBVeV0Zkw6RMOrSeLYR1GqD6Ynk/A+U&#10;sawp+MnxdJQcW4jmnWdjoxuVKNOHi4l3CSYJt0ZFjLHflaaSpTzfiC2kVHYXP6EjSlOo9xj2+P2r&#10;3mPc5UEWKTJY3BnXlQWfsk8zti9Z+XMome7w1JuDvKOI7bJNXJmcTgYGLKHcEjE8dKMVnLyuqH03&#10;IuC98DRL1HHaD3hHH22Ayg+9xNkK/O+37iOeKE5azhqazYKHX2vhFWfmmyXyn+WTSCRMh8n0c2Su&#10;P9QsDzV2XV8CcSKnTeRkEiMezSBqD/UTrZFFjEoqYSXFLjgO4iV2G4PWkFSLRQLR+DqBN/bByeg6&#10;1jmS87F9Et71DEai/i0MUyxmr4jcYaNlcIs1EhkTy2Olu6r2HaDRT3PSr6m4Ww7PCbVfpv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VO/1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1915D4"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045FB1" w14:textId="77777777" w:rsidR="00DB373A" w:rsidRDefault="00DB373A" w:rsidP="009C2B67">
    <w:pPr>
      <w:pStyle w:val="Brdtext"/>
    </w:pPr>
    <w:r>
      <w:rPr>
        <w:noProof/>
        <w:lang w:eastAsia="sv-SE"/>
      </w:rPr>
      <mc:AlternateContent>
        <mc:Choice Requires="wps">
          <w:drawing>
            <wp:anchor distT="0" distB="0" distL="0" distR="0" simplePos="0" relativeHeight="251930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68A7E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14" type="#_x0000_t202" style="position:absolute;left:0;text-align:left;margin-left:5.4pt;margin-top:610.95pt;width:44.2pt;height:9.6pt;z-index:25193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sPigkgIAAJQ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Wf&#10;jiecWVHTIz2pFv2aKphEfhoXZgR7dATE9jO09M7DeaDDWHarfR3/VBAjOzG93bFLwZikw+lJfjwh&#10;iyRTPs7Px4n9bO/sfMAvCmoWFwX39HiJU7G5DUgXIegAibkCmKq8qYxJmygYdWU82wh6aoPpiuTx&#10;B8pY1hT85Hg6SoEtRPcusrExjEqS6dPFwrsC0wq3RkWMsd+UJspSnW/kFlIqu8uf0BGlKdV7HHv8&#10;/lbvce7qII+UGSzunOvKgk/Vpx7bU1b+GCjTHZ4IP6g7LrFdtkkrk7PTQQFLKLckDA9dawUnbyp6&#10;vlsR8EF46iV6cZoPeE8fbYDoh37F2Qr8r7fOI54kTlbOGurNgoefa+EVZ+arJfGf55MoJEybyfSU&#10;lMT8oWV5aLHr+gpIEzlNIifTMuLRDEvtoX6mMbKIWckkrKTcBcdheYXdxKAxJNVikUDUvk7grX10&#10;MoaOPEdxPrXPwrtewUjSv4Ohi8XslZA7bPQMbrFGEmNSeWS6Y7V/AWr9JP5+TMXZcrhPqP0wnf8G&#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uw+K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068A7E1"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FFD38D" w14:textId="77777777" w:rsidR="00DB373A" w:rsidRDefault="00DB373A" w:rsidP="00EE1584">
    <w:pPr>
      <w:pStyle w:val="Brdtext"/>
    </w:pPr>
    <w:r>
      <w:rPr>
        <w:noProof/>
        <w:lang w:eastAsia="sv-SE"/>
      </w:rPr>
      <mc:AlternateContent>
        <mc:Choice Requires="wps">
          <w:drawing>
            <wp:anchor distT="0" distB="0" distL="0" distR="0" simplePos="0" relativeHeight="251576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FC7E7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15" type="#_x0000_t202" style="position:absolute;left:0;text-align:left;margin-left:393pt;margin-top:611.25pt;width:44.2pt;height:9.6pt;z-index:251576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UsPn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8ZQzK2p6pEfVol9TBXnkp3FhRrAHR0Bsv0BL7zycBzqMZbfa1/FPBTGyE9PbHbsUjEk6nJ7kxxOy&#10;SDLl4/xsnNjP9s7OB/yqoGZxUXBPj5c4FZubgHQRgg6QmCuAqcrrypi0iYJRl8azjaCnNpiuSB5/&#10;oIxlTcFPjqejFNhCdO8iGxvDqCSZPl0svCswrXBrVMQY+11poizV+UZuIaWyu/wJHVGaUr3Hscfv&#10;b/Ue564O8kiZweLOua4s+FR96rE9ZeXPgTLd4Ynwg7rjEttlm7QyOT0dFLCEckvC8NC1VnDyuqLn&#10;uxEB74WnXqIXp/mAd/TRBoh+6FecrcD/fus84kniZOWsod4sePi1Fl5xZr5ZEv9ZPolCwrSZTD+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LD5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4FC7E7F"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C19E1D" w14:textId="77777777" w:rsidR="00DB373A" w:rsidRDefault="00DB373A" w:rsidP="00EE1584">
    <w:pPr>
      <w:pStyle w:val="Brdtext"/>
    </w:pPr>
    <w:r>
      <w:rPr>
        <w:noProof/>
        <w:lang w:eastAsia="sv-SE"/>
      </w:rPr>
      <mc:AlternateContent>
        <mc:Choice Requires="wps">
          <w:drawing>
            <wp:anchor distT="0" distB="0" distL="0" distR="0" simplePos="0" relativeHeight="251577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D7C94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16" type="#_x0000_t202" style="position:absolute;left:0;text-align:left;margin-left:393pt;margin-top:611.25pt;width:44.2pt;height:9.6pt;z-index:251577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hJP7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8TFnVtT0SI+qRb+mCvLIT+PCjGAPjoDYfoGW3nk4D3QYy261r+OfCmJkJ6a3O3YpGJN0OD3Jjydk&#10;kWTKx/nZOLGf7Z2dD/hVQc3iouCeHi9xKjY3AekiBB0gMVcAU5XXlTFpEwWjLo1nG0FPbTBdkTz+&#10;QBnLmoKfHE9HKbCF6N5FNjaGUUkyfbpYeFdgWuHWqIgx9rvSRFmq843cQkpld/kTOqI0pXqPY4/f&#10;3+o9zl0d5JEyg8Wdc11Z8Kn61GN7ysqfA2W6wxPhB3XHJbbLNmllcno2KGAJ5ZaE4aFrreDkdUXP&#10;dyMC3gtPvUQvTvMB7+ijDRD90K84W4H//dZ5xJPEycpZQ71Z8PBrLbzizHyzJP6zfBKFhGkzmX4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sIST+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3D7C94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02D3E2" w14:textId="77777777" w:rsidR="00DB373A" w:rsidRDefault="00DB373A" w:rsidP="009C2B67">
    <w:pPr>
      <w:pStyle w:val="Brdtext"/>
    </w:pPr>
    <w:r>
      <w:rPr>
        <w:noProof/>
        <w:lang w:eastAsia="sv-SE"/>
      </w:rPr>
      <mc:AlternateContent>
        <mc:Choice Requires="wps">
          <w:drawing>
            <wp:anchor distT="0" distB="0" distL="0" distR="0" simplePos="0" relativeHeight="251931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3A841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19" type="#_x0000_t202" style="position:absolute;left:0;text-align:left;margin-left:5.4pt;margin-top:610.95pt;width:44.2pt;height:9.6pt;z-index:25193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1TPf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41POrKjpkR5Vi35NFUwiP40LM4I9OAJi+wVaeufhPNBhLLvVvo5/KoiRnZje7tilYEzS4fQkP56Q&#10;RZIpH+dn48R+tnd2PuBXBTWLi4J7erzEqdjcBKSLEHSAxFwBTFVeV8akTRSMujSebQQ9tcF0RfL4&#10;A2Usawp+cjwdpcAWonsX2dgYRiXJ9Oli4V2BaYVboyLG2O9KE2WpzjdyCymV3eVP6IjSlOo9jj1+&#10;f6v3OHd1kEfKDBZ3znVlwafqU4/tKSt/DpTpDk+EH9Qdl9gu26SVydl4UMASyi0Jw0PXWsHJ64qe&#10;70YEvBeeeolenOYD3tFHGyD6oV9xtgL/+63ziCeJk5Wzhnqz4OHXWnjFmflmSfxn+SQKCdNmMj0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zVM9+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B3A841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D7D826" w14:textId="77777777" w:rsidR="00DB373A" w:rsidRDefault="00DB373A" w:rsidP="00EE1584">
    <w:pPr>
      <w:pStyle w:val="Brdtext"/>
    </w:pPr>
    <w:r>
      <w:rPr>
        <w:noProof/>
        <w:lang w:eastAsia="sv-SE"/>
      </w:rPr>
      <mc:AlternateContent>
        <mc:Choice Requires="wps">
          <w:drawing>
            <wp:anchor distT="0" distB="0" distL="0" distR="0" simplePos="0" relativeHeight="251578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701E9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20" type="#_x0000_t202" style="position:absolute;left:0;text-align:left;margin-left:393pt;margin-top:611.25pt;width:44.2pt;height:9.6pt;z-index:251578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DrcYkQIAAJQFAAAOAAAAZHJzL2Uyb0RvYy54bWysVFFv2yAQfp+0/4B4Xx2nSbdEdaqsVadJ&#10;VVutnfpMMDTWMDAgsbNfvw9sJ1nXl057sYH77o777uPOL9paka1wvjK6oPnJiBKhuSkr/VzQ74/X&#10;Hz5R4gPTJVNGi4LuhKcXi/fvzhs7F2OzNqoUjiCI9vPGFnQdgp1nmedrUTN/YqzQMErjahawdc9Z&#10;6ViD6LXKxqPRWdYYV1pnuPAep1edkS5SfCkFD3dSehGIKijuFtLXpe8qfrPFOZs/O2bXFe+vwf7h&#10;FjWrNJLuQ12xwMjGVX+FqivujDcynHBTZ0bKiotUA6rJRy+qeVgzK1ItIMfbPU3+/4Xlt9t7R6qy&#10;oNMxWqVZjSY9ija4DSrIIz+N9XPAHiyAof1sWvR5OPc4jGW30tXxj4II7GB6t2cXwQjH4fQsP53A&#10;wmHKx/lsnNjPDs7W+fBFmJrERUEdmpc4ZdsbH3ARQAdIzOWNqsrrSqm0iYIRl8qRLUOrVUhXhMcf&#10;KKVJU9Cz0+koBdYmuneRlY5hRJJMny4W3hWYVmGnRMQo/U1IUJbqfCU341zoff6EjiiJVG9x7PGH&#10;W73FuasDHimz0WHvXFfauFR9emMHysofA2Wyw4Pwo7rjMrSrNmllMjsdFLAy5Q7CcKZ7Wt7y6wrt&#10;u2E+3DOHt4SOYz6EO3ykMqDf9CtK1sb9eu084iFxWClp8DYL6n9umBOUqK8a4p/lkyikkDaT6Uco&#10;ibhjy+rYojf1pYEmckwiy9My4oMaltKZ+gljZBmzwsQ0R+6ChmF5GbqJgTHExXKZQHi+loUb/WB5&#10;DB15juJ8bJ+Ys72CA6R/a4ZXzOYvhNxho6e3y02AGJPKI9Mdq30H8PST+PsxFWfL8T6hDsN08R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RDrc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2701E9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35D29D" w14:textId="77777777" w:rsidR="00DB373A" w:rsidRDefault="00DB373A" w:rsidP="00EE1584">
    <w:pPr>
      <w:pStyle w:val="Brdtext"/>
    </w:pPr>
    <w:r>
      <w:rPr>
        <w:noProof/>
        <w:lang w:eastAsia="sv-SE"/>
      </w:rPr>
      <mc:AlternateContent>
        <mc:Choice Requires="wps">
          <w:drawing>
            <wp:anchor distT="0" distB="0" distL="0" distR="0" simplePos="0" relativeHeight="251579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C2BA8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21" type="#_x0000_t202" style="position:absolute;left:0;text-align:left;margin-left:393pt;margin-top:611.25pt;width:44.2pt;height:9.6pt;z-index:251579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CY9Rkg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xzPOrKjpkR5Vi35DFeSRn8aFOcEeHAGx/QwtvfNwHugwlt1qX8c/FcTITkzv9uxSMCbpcDrLTydk&#10;kWTKx/nZOLGfHZydD/hFQc3iouCeHi9xKrY3AekiBB0gMVcAU5XXlTFpEwWjLo1nW0FPbTBdkTz+&#10;QBnLmoLPTqejFNhCdO8iGxvDqCSZPl0svCswrXBnVMQY+01poizV+UpuIaWy+/wJHVGaUr3Fsccf&#10;bvUW564O8kiZweLeua4s+FR96rEDZeWPgTLd4Ynwo7rjEttVm7QyOZsMClhBuSNheOhaKzh5XdHz&#10;3YiA98JTL9GL03zAO/poA0Q/9CvO1uB/vXYe8SRxsnLWUG8WPPzcCK84M18tif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GQmPU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1C2BA83"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DE632F" w14:textId="77777777" w:rsidR="00DB373A" w:rsidRDefault="00DB373A" w:rsidP="009C2B67">
    <w:pPr>
      <w:pStyle w:val="Brdtext"/>
    </w:pPr>
    <w:r>
      <w:rPr>
        <w:noProof/>
        <w:lang w:eastAsia="sv-SE"/>
      </w:rPr>
      <mc:AlternateContent>
        <mc:Choice Requires="wps">
          <w:drawing>
            <wp:anchor distT="0" distB="0" distL="0" distR="0" simplePos="0" relativeHeight="251932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18D8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24" type="#_x0000_t202" style="position:absolute;left:0;text-align:left;margin-left:5.4pt;margin-top:610.95pt;width:44.2pt;height:9.6pt;z-index:25193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vvnbkQ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PQY/GhW45EeRRvcGhVMIj+N9TPAHiyAof1iWrzzcO5xGMtupavjHwUR2BFpu2MXwQjH4fQkP57A&#10;wmHKx/nZOLGf7Z2t8+GrMDWJi4I6PF7ilG1ufMBFAB0gMZc3qiqvK6XSJgpGXCpHNgxPrUK6Ijz+&#10;QClNmoKeHE9HKbA20b2LrHQMI5Jk+nSx8K7AtApbJSJG6e9CgrJU5xu5GedC7/IndERJpHqPY4/f&#10;3+o9zl0d8EiZjQ4757rSxqXqU4/tKSt/DpTJDg/CD+qOy9Au26SVydnpoIClKbcQhjNda3nLrys8&#10;3w3z4Z459BJeHPMh3OEjlQH9pl9RsjLu91vnEQ+Jw0pJg94sqP+1Zk5Qor5piP8sn0QhhbSZTE+h&#10;JOIOLctDi17XlwaayDGJLE/LiA9qWEpn6ieMkUXMChPTHLkLGoblZegmBsYQF4tFAqF9LQs3+sHy&#10;GDryHMX52D4xZ3sFB0j/1gxdzGavhNxho6e3i3WAGJPKI9Mdq/0LoPWT+PsxFWfL4T6h9sN0/gI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b752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5618D8E"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26324E" w14:textId="77777777" w:rsidR="00DB373A" w:rsidRDefault="00DB373A" w:rsidP="00EE1584">
    <w:pPr>
      <w:pStyle w:val="Brdtext"/>
    </w:pPr>
    <w:r>
      <w:rPr>
        <w:noProof/>
        <w:lang w:eastAsia="sv-SE"/>
      </w:rPr>
      <mc:AlternateContent>
        <mc:Choice Requires="wps">
          <w:drawing>
            <wp:anchor distT="0" distB="0" distL="0" distR="0" simplePos="0" relativeHeight="251580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8CFAF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25" type="#_x0000_t202" style="position:absolute;left:0;text-align:left;margin-left:393pt;margin-top:611.25pt;width:44.2pt;height:9.6pt;z-index:251580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MKckAIAAJQFAAAOAAAAZHJzL2Uyb0RvYy54bWysVF1P2zAUfZ+0/2D5faQpLYOKFHUgpkkI&#10;0GDi2XVsGs2xPdtt0v16jp2k7RgvTHtJbN9zv8499vlFWyuyEc5XRhc0PxpRIjQ3ZaWfC/rj8frT&#10;KSU+MF0yZbQo6FZ4ejH/+OG8sTMxNiujSuEIgmg/a2xBVyHYWZZ5vhI180fGCg2jNK5mAVv3nJWO&#10;NYheq2w8Gp1kjXGldYYL73F61RnpPMWXUvBwJ6UXgaiCoraQvi59l/Gbzc/Z7Nkxu6p4Xwb7hypq&#10;Vmkk3YW6YoGRtav+ClVX3BlvZDjips6MlBUXqQd0k49edfOwYlakXkCOtzua/P8Ly283945UZUGn&#10;xzklmtUY0qNog1ujgzzy01g/A+zBAhjaL6bFnIdzj8PYditdHf9oiMAOprc7dhGMcBxOT/LjCSwc&#10;pnycn40T+9ne2TofvgpTk7goqMPwEqdsc+MDCgF0gMRc3qiqvK6USpsoGHGpHNkwjFqFVCI8/kAp&#10;TZqCnhxPRymwNtG9i6x0DCOSZPp0sfGuwbQKWyUiRunvQoKy1OcbuRnnQu/yJ3RESaR6j2OP31f1&#10;HueuD3ikzEaHnXNdaeNS9+mO7Skrfw6UyQ4Pwg/6jsvQLtuklcnZ6aCApSm3EIYz3dXyll9XGN8N&#10;8+GeOdwlTBzvQ7jDRyoD+k2/omRl3O+3ziMeEoeVkgZ3s6D+15o5QYn6piH+s3wShRTSZjL9DCUR&#10;d2hZHlr0ur400ATkjerSMuKDGpbSmfoJz8giZoWJaY7cBQ3D8jJ0LwaeIS4WiwTC9bUs3OgHy2Po&#10;yHMU52P7xJztFRwg/Vsz3GI2eyXkDhs9vV2sA8SYVB6Z7ljtJ4Crn8TfP1PxbTncJ9T+MZ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Zcwp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8CFAF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ACFA49" w14:textId="77777777" w:rsidR="00DB373A" w:rsidRDefault="00DB373A" w:rsidP="00EE1584">
    <w:pPr>
      <w:pStyle w:val="Brdtext"/>
    </w:pPr>
    <w:r>
      <w:rPr>
        <w:noProof/>
        <w:lang w:eastAsia="sv-SE"/>
      </w:rPr>
      <mc:AlternateContent>
        <mc:Choice Requires="wps">
          <w:drawing>
            <wp:anchor distT="0" distB="0" distL="0" distR="0" simplePos="0" relativeHeight="251581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69311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26" type="#_x0000_t202" style="position:absolute;left:0;text-align:left;margin-left:393pt;margin-top:611.25pt;width:44.2pt;height:9.6pt;z-index:251581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Day7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jmecWVHTIz2qFv2GKsgjP40Lc4I9OAJi+xlaeufhPNBhLLvVvo5/KoiRnZje7dmlYEzS4fQsP52Q&#10;RZIpH+ezcWI/Ozg7H/CLgprFRcE9PV7iVGxvAtJFCDpAYq4ApiqvK2PSJgpGXRrPtoKe2mC6Inn8&#10;gTKWNQU/O52OUmAL0b2LbGwMo5Jk+nSx8K7AtMKdURFj7DelibJU5yu5hZTK7vMndERpSvUWxx5/&#10;uNVbnLs6yCNlBot757qy4FP1qccOlJU/Bsp0hyfCj+qOS2xXbdLKZDYbFLCCckfC8NC1VnDyuqLn&#10;uxEB74WnXqIXp/mAd/TRBoh+6FecrcH/eu084kniZOWsod4sePi5EV5xZr5aEv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w2su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F69311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8C8A95" w14:textId="77777777" w:rsidR="00DB373A" w:rsidRDefault="00DB373A" w:rsidP="009C2B67">
    <w:pPr>
      <w:pStyle w:val="Brdtext"/>
    </w:pPr>
    <w:r>
      <w:rPr>
        <w:noProof/>
        <w:lang w:eastAsia="sv-SE"/>
      </w:rPr>
      <mc:AlternateContent>
        <mc:Choice Requires="wps">
          <w:drawing>
            <wp:anchor distT="0" distB="0" distL="0" distR="0" simplePos="0" relativeHeight="251933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0792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29" type="#_x0000_t202" style="position:absolute;left:0;text-align:left;margin-left:5.4pt;margin-top:610.95pt;width:44.2pt;height:9.6pt;z-index:25193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vjackQ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0w4s6KmR3pULfoNVTCN/DQuzAn24AiI7Wdo6Z2H80CHsexW+zr+qSBGdmJ6t2eXgjFJh7PTfDIl&#10;iyRTPs7Pxon97ODsfMAvCmoWFwX39HiJU7G9CUgXIegAibkCmKq8roxJmygYdWk82wp6aoPpiuTx&#10;B8pY1hT8dDIbpcAWonsX2dgYRiXJ9Oli4V2BaYU7oyLG2G9KE2WpzldyCymV3edP6IjSlOotjj3+&#10;cKu3OHd1kEfKDBb3znVlwafqU48dKCt/DJTpDk+EH9Udl9iu2k4ro/GggBWUOxKGh661gpPXFT3f&#10;jQh4Lzz1Er04zQe8o482QPRDv+JsDf7Xa+cRTxInK2cN9WbBw8+N8Ioz89WS+M/yaRQSps109pGU&#10;xPyxZXVssZv6EkgTOU0iJ9My4tEMS+2hfqIxsoxZySSspNwFx2F5id3EoDEk1XKZQNS+TuCNfXAy&#10;ho48R3E+tk/Cu17BSNK/haGLxfyFkDts9AxuuUESY1J5ZLpjtX8Bav0k/n5MxdlyvE+owzBd/A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42n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F30792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792507" w14:textId="77777777" w:rsidR="00DB373A" w:rsidRDefault="00DB373A" w:rsidP="00EE1584">
    <w:pPr>
      <w:pStyle w:val="Brdtext"/>
    </w:pPr>
    <w:r>
      <w:rPr>
        <w:noProof/>
        <w:lang w:eastAsia="sv-SE"/>
      </w:rPr>
      <mc:AlternateContent>
        <mc:Choice Requires="wps">
          <w:drawing>
            <wp:anchor distT="0" distB="0" distL="0" distR="0" simplePos="0" relativeHeight="251582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E9E94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30" type="#_x0000_t202" style="position:absolute;left:0;text-align:left;margin-left:393pt;margin-top:611.25pt;width:44.2pt;height:9.6pt;z-index:251582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E+ickQIAAJQFAAAOAAAAZHJzL2Uyb0RvYy54bWysVE1v2zAMvQ/YfxB0Xx3no1uDOkXWosOA&#10;oi3WDj0rstQYk0VNYmJnv36UbCdZ10uHXWxJfCTFp0eeX7S1YVvlQwW24PnJiDNlJZSVfS7498fr&#10;D584CyhsKQxYVfCdCvxi8f7deePmagxrMKXyjILYMG9cwdeIbp5lQa5VLcIJOGXJqMHXAmnrn7PS&#10;i4ai1yYbj0anWQO+dB6kCoFOrzojX6T4WiuJd1oHhcwUnO6G6evTdxW/2eJczJ+9cOtK9tcQ/3CL&#10;WlSWku5DXQkUbOOrv0LVlfQQQOOJhDoDrSupUg1UTT56Uc3DWjiVaiFygtvTFP5fWHm7vfesKgs+&#10;m0w5s6KmR3pULfoNVZBHfhoX5gR7cATE9jO09M7DeaDDWHarfR3/VBAjOzG927NLwZikw9lpPpmS&#10;RZIpH+dn48R+dnB2PuAXBTWLi4J7erzEqdjeBKSLEHSAxFwBTFVeV8akTRSMujSebQU9tcF0RfL4&#10;A2Usawp+OpmNUmAL0b2LbGwMo5Jk+nSx8K7AtMKdURFj7DelibJU5yu5hZTK7vMndERpSvUWxx5/&#10;uNVbnLs6yCNlBot757qy4FP1qccOlJU/Bsp0hyfCj+qOS2xXbaeV0WRQwArKHQnDQ9dawcnrip7v&#10;RgS8F556iV6c5gPe0UcbIPqhX3G2Bv/rtfOIJ4mTlbOGerPg4edGeMWZ+WpJ/Gf5NAoJ02Y6+0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VE+i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BE9E940"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00DD46" w14:textId="77777777" w:rsidR="00DB373A" w:rsidRDefault="00DB373A" w:rsidP="00EE1584">
    <w:pPr>
      <w:pStyle w:val="Brdtext"/>
    </w:pPr>
    <w:r>
      <w:rPr>
        <w:noProof/>
        <w:lang w:eastAsia="sv-SE"/>
      </w:rPr>
      <mc:AlternateContent>
        <mc:Choice Requires="wps">
          <w:drawing>
            <wp:anchor distT="0" distB="0" distL="0" distR="0" simplePos="0" relativeHeight="251584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3339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31" type="#_x0000_t202" style="position:absolute;left:0;text-align:left;margin-left:393pt;margin-top:611.25pt;width:44.2pt;height:9.6pt;z-index:251584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YooS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8ecWVHTIz2qFv2GKsgjP40LM4ItHQGx/QwtvfNwHugwlt1qX8c/FcTITkzv9uxSMCbpcHqWn07I&#10;IsmUj/PzcWI/Ozg7H/CLgprFRcE9PV7iVGxvA9JFCDpAYq4ApipvKmPSJgpGXRnPtoKe2mC6Inn8&#10;gTKWNQU/O52OUmAL0b2LbGwMo5Jk+nSx8K7AtMKdURFj7DelibJU5yu5hZTK7vMndERpSvUWxx5/&#10;uNVbnLs6yCNlBot757qy4FP1qccOlJU/Bsp0hyfCj+qOS2xXbaeV0WRQwArKHQnDQ9dawcmbip7v&#10;VgR8EJ56iV6c5gPe00cbIPqhX3G2Bv/rtfOIJ4mTlbOGerPg4edGeMWZ+WpJ/Of5JAoJ02Yy/U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YYoo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8033397"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1EBF01" w14:textId="77777777" w:rsidR="00DB373A" w:rsidRDefault="00DB373A" w:rsidP="009C2B67">
    <w:pPr>
      <w:pStyle w:val="Brdtext"/>
    </w:pPr>
    <w:r>
      <w:rPr>
        <w:noProof/>
        <w:lang w:eastAsia="sv-SE"/>
      </w:rPr>
      <mc:AlternateContent>
        <mc:Choice Requires="wps">
          <w:drawing>
            <wp:anchor distT="0" distB="0" distL="0" distR="0" simplePos="0" relativeHeight="251934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E4C22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34" type="#_x0000_t202" style="position:absolute;left:0;text-align:left;margin-left:5.4pt;margin-top:610.95pt;width:44.2pt;height:9.6pt;z-index:25193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nI3q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T2ecWVHTIz2qFv2GKphEfhoX5gR7cATE9jO09M7DeaDDWHarfR3/VBAjOzG927NLwZikw+ksP52Q&#10;RZIpH+dn48R+dnB2PuAXBTWLi4J7erzEqdjeBKSLEHSAxFwBTFVeV8akTRSMujSebQU9tcF0RfL4&#10;A2Usawo+O52OUmAL0b2LbGwMo5Jk+nSx8K7AtMKdURFj7DelibJU5yu5hZTK7vMndERpSvUWxx5/&#10;uNVbnLs6yCNlBot757qy4FP1qccOlJU/Bsp0hyfCj+qOS2xXbaeV0cdBASsodyQMD11rBSevK3q+&#10;GxHwXnjqJXpxmg94Rx9tgOiHfsXZGvyv184jniROVs4a6s2Ch58b4RVn5qsl8Z/lkygkTJvJ9CMp&#10;ifljy+rYYjf1JZAmcppETqZlxKMZltpD/URjZBmzkklYSbkLjsPyEruJQWNIquUygah9ncAb++Bk&#10;DB15juJ8bJ+Ed72CkaR/C0MXi/kLIXfY6BnccoMkxqTyyHTHav8C1PpJ/P2YirPleJ9Qh2G6+A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9pyN6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EE4C222"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1C53D4" w14:textId="77777777" w:rsidR="00DB373A" w:rsidRDefault="00DB373A" w:rsidP="00EE1584">
    <w:pPr>
      <w:pStyle w:val="Brdtext"/>
    </w:pPr>
    <w:r>
      <w:rPr>
        <w:noProof/>
        <w:lang w:eastAsia="sv-SE"/>
      </w:rPr>
      <mc:AlternateContent>
        <mc:Choice Requires="wps">
          <w:drawing>
            <wp:anchor distT="0" distB="0" distL="0" distR="0" simplePos="0" relativeHeight="251585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8EF7B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35" type="#_x0000_t202" style="position:absolute;left:0;text-align:left;margin-left:393pt;margin-top:611.25pt;width:44.2pt;height:9.6pt;z-index:251585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fratkQIAAJQ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JP&#10;js84s6KmR3pSLfo1VZBHfhoXpgRbOAJi+xlaeufhPNBhLLvVvo5/KoiRnZje7tilYEzS4eQ0Pz4h&#10;iyRTPs4vxon9bO/sfMAvCmoWFwX39HiJU7G5C0gXIegAibkCmKq8rYxJmygYdW082wh6aoPpiuTx&#10;B8pY1hT89HgySoEtRPcusrExjEqS6dPFwrsC0wq3RkWMsd+UJspSnW/kFlIqu8uf0BGlKdV7HHv8&#10;/lbvce7qII+UGSzunOvKgk/Vpx7bU1b+GCjTHZ4IP6g7LrFdtp1WRueDApZQbkkYHrrWCk7eVvR8&#10;dyLgo/DUS/TiNB/wgT7aANEP/YqzFfhfb51HPEmcrJw11JsFDz/XwivOzFdL4r/IT6KQMG1OJmek&#10;JOYPLctDi13X10CayGkSOZmWEY9mWGoP9TONkXnMSiZhJeUuOA7La+wmBo0hqebzBKL2dQLv7MLJ&#10;GDryHMX51D4L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Rfrat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D8EF7B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A6377D" w14:textId="77777777" w:rsidR="00DB373A" w:rsidRDefault="00DB373A" w:rsidP="00EE1584">
    <w:pPr>
      <w:pStyle w:val="Brdtext"/>
    </w:pPr>
    <w:r>
      <w:rPr>
        <w:noProof/>
        <w:lang w:eastAsia="sv-SE"/>
      </w:rPr>
      <mc:AlternateContent>
        <mc:Choice Requires="wps">
          <w:drawing>
            <wp:anchor distT="0" distB="0" distL="0" distR="0" simplePos="0" relativeHeight="251586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E95AB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36" type="#_x0000_t202" style="position:absolute;left:0;text-align:left;margin-left:393pt;margin-top:611.25pt;width:44.2pt;height:9.6pt;z-index:251586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PM/kQIAAJQ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6YQzK2p6pKVq0W+ogjzy07gwJdijIyC2n6Gldx7OAx3Gslvt6/inghjZiendnl0KxiQdTs7z0zOy&#10;SDLl4/xinNjPDs7OB/yioGZxUXBPj5c4FdvbgHQRgg6QmCuAqcqbypi0iYJRV8azraCnNpiuSB5/&#10;oIxlTcHPTyejFNhCdO8iGxvDqCSZPl0svCswrXBnVMQY+01poizV+UpuIaWy+/wJHVGaUr3Fsccf&#10;bvUW564O8kiZweLeua4s+FR96rEDZeWPgTLd4Ynwo7rjEttV22lldDEoYAXljoThoWut4ORNRc93&#10;KwI+CE+9RC9O8wHv6aMNEP3Qrzhbg//12nnEk8TJyllDvVnw8HMjvOLMfLUk/ov8LAoJ0+Zs8pGU&#10;xPyxZXVssZv6CkgTOU0iJ9My4tEMS+2hfqIxsohZySSspNwFx2F5hd3EoDEk1WKRQNS+TuCtfXQy&#10;ho48R3Eu2yfhXa9gJOnfwdDFYvpCyB02ega32CCJMak8Mt2x2r8AtX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EP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7E95AB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458509" w14:textId="77777777" w:rsidR="00DB373A" w:rsidRDefault="00DB373A" w:rsidP="009C2B67">
    <w:pPr>
      <w:pStyle w:val="Brdtext"/>
    </w:pPr>
    <w:r>
      <w:rPr>
        <w:noProof/>
        <w:lang w:eastAsia="sv-SE"/>
      </w:rPr>
      <mc:AlternateContent>
        <mc:Choice Requires="wps">
          <w:drawing>
            <wp:anchor distT="0" distB="0" distL="0" distR="0" simplePos="0" relativeHeight="251935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721A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39" type="#_x0000_t202" style="position:absolute;left:0;text-align:left;margin-left:5.4pt;margin-top:610.95pt;width:44.2pt;height:9.6pt;z-index:25193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NwnckQ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ns44s6KmR3pULfoNVTCJ/DQuzAn24AiI7Wdo6Z2H80CHsexW+zr+qSBGdmJ6t2eXgjFJh9Oz/HRC&#10;FkmmfJzPxon97ODsfMAvCmoWFwX39HiJU7G9CUgXIegAibkCmKq8roxJmygYdWk82wp6aoPpiuTx&#10;B8pY1hT87HQ6SoEtRPcusrExjEqS6dPFwrsC0wp3RkWMsd+UJspSna/kFlIqu8+f0BGlKdVbHHv8&#10;4VZvce7qII+UGSzunevKgk/Vpx47UFb+GCjTHZ4IP6o7LrFdtZ1W8vGggBWUOxKGh661gpPXFT3f&#10;jQh4Lzz1Er04zQe8o482QPRDv+JsDf7Xa+cRTxInK2cN9WbBw8+N8Ioz89WS+Gf5JAoJ02Yy/UhK&#10;Yv7Ysjq22E19CaSJnCaRk2kZ8WiGpfZQP9EYWcasZBJWUu6C47C8xG5i0BiSarlMIGpfJ/DGPjgZ&#10;Q0eeozgf2yfhXa9gJOnfwtDFYv5CyB02ega33CCJMak8Mt2x2r8AtX4Sfz+m4mw53ifUYZgufg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9jcJ3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25721A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6C9CD7" w14:textId="77777777" w:rsidR="00DB373A" w:rsidRDefault="00DB373A" w:rsidP="00EE1584">
    <w:pPr>
      <w:pStyle w:val="Brdtext"/>
    </w:pPr>
    <w:r>
      <w:rPr>
        <w:noProof/>
        <w:lang w:eastAsia="sv-SE"/>
      </w:rPr>
      <mc:AlternateContent>
        <mc:Choice Requires="wps">
          <w:drawing>
            <wp:anchor distT="0" distB="0" distL="0" distR="0" simplePos="0" relativeHeight="251587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FF6FF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40" type="#_x0000_t202" style="position:absolute;left:0;text-align:left;margin-left:393pt;margin-top:611.25pt;width:44.2pt;height:9.6pt;z-index:251587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Y/BYkAIAAJQ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y&#10;RvxYUdMjPakW/YYqyCM/jQtTgj06AmL7GVp65+E80GEsu9W+jn8qiJGdIu327FIwJulwcp6fxhyS&#10;TPk4vxgn9rODs/MBvyioWVwU3NPjJU7F9jYgXYSgAyTmCmCq8qYyJm2iYNSV8Wwr6KkNpiuSxx8o&#10;Y1lT8PPTySgFthDdu8jGxjAqSaZPFwvvCkwr3BkVMcZ+U5ooS3W+kltIqew+f0JHlKZUb3Hs8Ydb&#10;vcW5q4M8UmawuHeuKws+VZ967EBZ+WOgTHd4Ivyo7rjEdtl2WslPBwUsodyRMDx0rRWcvKno+W5F&#10;wAfhqZfoxWk+4D19tAGiH/oVZ2vwv147j3iSOFk5a6g3Cx5+boRXnJmvlsR/kZ9FIWHanE0+kpKY&#10;P7Ysjy12U18BaSKnSeRkWkY8mmGpPdTPNEYWMSuZhJWUu+A4LK+wmxg0hqRaLBKI2tcJvLWPTsbQ&#10;kecozqf2WXjXKxhJ+ncwdLGYvhByh42ewS02SGJMKo9Md6z2L0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1j8F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FF6FF6"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D5482E" w14:textId="77777777" w:rsidR="00DB373A" w:rsidRDefault="00DB373A" w:rsidP="00EE1584">
    <w:pPr>
      <w:pStyle w:val="Brdtext"/>
    </w:pPr>
    <w:r>
      <w:rPr>
        <w:noProof/>
        <w:lang w:eastAsia="sv-SE"/>
      </w:rPr>
      <mc:AlternateContent>
        <mc:Choice Requires="wps">
          <w:drawing>
            <wp:anchor distT="0" distB="0" distL="0" distR="0" simplePos="0" relativeHeight="251588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B730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41" type="#_x0000_t202" style="position:absolute;left:0;text-align:left;margin-left:393pt;margin-top:611.25pt;width:44.2pt;height:9.6pt;z-index:251588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67VSkAIAAJQ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OkpWqVZjSY9ija4DSrIIz+N9TPAlhbA0H42Lfo8nHscxrJb6er4R0EEdjC927OLYITjcHqWn05g&#10;4TDl4/x8nNjPDs7W+fBFmJrERUEdmpc4ZdtbH3ARQAdIzOWNqsqbSqm0iYIRV8qRLUOrVUhXhMcf&#10;KKVJU9Cz0+koBdYmuneRlY5hRJJMny4W3hWYVmGnRMQo/U1IUJbqfCU341zoff6EjiiJVG9x7PGH&#10;W73FuasDHimz0WHvXFfauFR9emMHysofA2Wyw4Pwo7rjMrSrttNKPhkUsDLlDsJwpnta3vKbCu27&#10;ZT48MIe3hI5jPoR7fKQyoN/0K0rWxv167TziIXFYKWnwNgvqf26YE5SorxriP88nUUghbSbTj1AS&#10;cceW1bFFb+orA03kmESWp2XEBzUspTP1E8bIImaFiWmO3AUNw/IqdBMDY4iLxSKB8HwtC7d6aXkM&#10;HXmO4nxsn5izvYIDpH9nhlfMZi+E3GGjp7eLTYAYk8oj0x2rfQfw9JP4+zEVZ8vxPqEOw3T+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PrtV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72B730A"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7172F2" w14:textId="77777777" w:rsidR="00DB373A" w:rsidRDefault="00DB373A" w:rsidP="009C2B67">
    <w:pPr>
      <w:pStyle w:val="Brdtext"/>
    </w:pPr>
    <w:r>
      <w:rPr>
        <w:noProof/>
        <w:lang w:eastAsia="sv-SE"/>
      </w:rPr>
      <mc:AlternateContent>
        <mc:Choice Requires="wps">
          <w:drawing>
            <wp:anchor distT="0" distB="0" distL="0" distR="0" simplePos="0" relativeHeight="251936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58652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44" type="#_x0000_t202" style="position:absolute;left:0;text-align:left;margin-left:5.4pt;margin-top:610.95pt;width:44.2pt;height:9.6pt;z-index:25193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7JUu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kzFnVtT0SI+qRb+mCiaRn8aFGcEeHAGx/QItvfNwHugwlt1qX8c/FcTITkxvd+xSMCbpcHqSH0/I&#10;IsmUj/OzcWI/2zs7H/CrgprFRcE9PV7iVGxuAtJFCDpAYq4ApiqvK2PSJgpGXRrPNoKe2mC6Inn8&#10;gTKWNQU/OZ6OUmAL0b2LbGwMo5Jk+nSx8K7AtMKtURFj7HelibJU5xu5hZTK7vIndERpSvUexx6/&#10;v9V7nLs6yCNlBos757qy4FP1qcf2lJU/B8p0hyfCD+qOS2yXbaeV/HRQwBLKLQnDQ9dawcnrip7v&#10;RgS8F556iV6c5gPe0UcbIPqhX3G2Av/7rfOIJ4mTlbOGerPg4ddaeMWZ+WZJ/Gf5JAoJ02YyPSUl&#10;MX9oWR5a7Lq+BNJETpPIybSMeDTDUnuon2iMLGJWMgkrKXfBcVheYjcxaAxJtVgkELWvE3hjH5yM&#10;oSPPUZyP7ZPwrlcwkvRvYehiMXsl5A4bPYNbrJHEmFQeme5Y7V+AWj+Jvx9TcbYc7hNqP0z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uyVL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F586523"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386393" w14:textId="77777777" w:rsidR="00DB373A" w:rsidRDefault="00DB373A" w:rsidP="00EE1584">
    <w:pPr>
      <w:pStyle w:val="Brdtext"/>
    </w:pPr>
    <w:r>
      <w:rPr>
        <w:noProof/>
        <w:lang w:eastAsia="sv-SE"/>
      </w:rPr>
      <mc:AlternateContent>
        <mc:Choice Requires="wps">
          <w:drawing>
            <wp:anchor distT="0" distB="0" distL="0" distR="0" simplePos="0" relativeHeight="251589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FA0FD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45" type="#_x0000_t202" style="position:absolute;left:0;text-align:left;margin-left:393pt;margin-top:611.25pt;width:44.2pt;height:9.6pt;z-index:251589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Dq5p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yTFnVtT0SI+qRb+mCvLIT+PCjGAPjoDYfoGW3nk4D3QYy261r+OfCmJkJ6a3O3YpGJN0OD3Jjydk&#10;kWTKx/nZOLGf7Z2dD/hVQc3iouCeHi9xKjY3AekiBB0gMVcAU5XXlTFpEwWjLo1nG0FPbTBdkTz+&#10;QBnLmoKfHE9HKbCF6N5FNjaGUUkyfbpYeFdgWuHWqIgx9rvSRFmq843cQkpld/kTOqI0pXqPY4/f&#10;3+o9zl0d5JEyg8Wdc11Z8Kn61GN7ysqfA2W6wxPhB3XHJbbLttNKfjooYAnlloThoWut4OR1Rc93&#10;IwLeC0+9RC9O8wHv6KMNEP3Qrzhbgf/91nnEk8TJyllDvVnw8GstvOLMfLMk/rN8EoWEaTOZfiYl&#10;MX9oWR5a7Lq+BNJETpPIybSMeDTDUnuon2iMLGJWMgkrKXfBcVheYjcxaAxJtVgkELWvE3hjH5yM&#10;oSPPUZyP7ZPwrlcwkvRvYehiMXsl5A4bPYNbrJHEmFQeme5Y7V+AWj+Jvx9TcbYc7hNqP0z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JDq5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EFA0FD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DA666D" w14:textId="77777777" w:rsidR="00DB373A" w:rsidRDefault="00DB373A" w:rsidP="00EE1584">
    <w:pPr>
      <w:pStyle w:val="Brdtext"/>
    </w:pPr>
    <w:r>
      <w:rPr>
        <w:noProof/>
        <w:lang w:eastAsia="sv-SE"/>
      </w:rPr>
      <mc:AlternateContent>
        <mc:Choice Requires="wps">
          <w:drawing>
            <wp:anchor distT="0" distB="0" distL="0" distR="0" simplePos="0" relativeHeight="251590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5B65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46" type="#_x0000_t202" style="position:absolute;left:0;text-align:left;margin-left:393pt;margin-top:611.25pt;width:44.2pt;height:9.6pt;z-index:251590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YOv7jwIAAJQ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neSUaFZjSI+iDW6DDvLIT2P9HLAHC2BoP5sWcx7OPQ5j2610dfyjIQI7mN7t2UUwwnE4PctPJ7Bw&#10;mPJxPhsn9rODs3U+fBGmJnFRUIfhJU7Z9sYHFALoAIm5vFFVeV0plTZRMOJSObJlGLUKqUR4/IFS&#10;mjQFPTudjlJgbaJ7F1npGEYkyfTpYuNdg2kVdkpEjNLfhARlqc9XcjPOhd7nT+iIkkj1Fscef6jq&#10;Lc5dH/BImY0Oe+e60sal7tMdO1BW/hgokx0ehB/1HZehXbWdVvLZoICVKXcQhjPd1fKWX1cY3w3z&#10;4Z453CVMHO9DuMNHKgP6Tb+iZG3cr9fOIx4Sh5WSBnezoP7nhjlBifqqIf5ZPolCCmkzmX6Ekog7&#10;tqyOLXpTXxpoAvJGdWkZ8UENS+lM/YRnZBmzwsQ0R+6ChmF5GboXA88QF8tlAuH6WhZu9IPlMXTk&#10;OYrzsX1izvYKDpD+rRluMZu/EHKHjZ7eLjcBYkwqj0x3rPYTwNVP4u+fqfi2HO8T6vCYL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2Dr+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615B651"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DE060C" w14:textId="77777777" w:rsidR="00DB373A" w:rsidRDefault="00DB373A" w:rsidP="009C2B67">
    <w:pPr>
      <w:pStyle w:val="Brdtext"/>
    </w:pPr>
    <w:r>
      <w:rPr>
        <w:noProof/>
        <w:lang w:eastAsia="sv-SE"/>
      </w:rPr>
      <mc:AlternateContent>
        <mc:Choice Requires="wps">
          <w:drawing>
            <wp:anchor distT="0" distB="0" distL="0" distR="0" simplePos="0" relativeHeight="251937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A9309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49" type="#_x0000_t202" style="position:absolute;left:0;text-align:left;margin-left:5.4pt;margin-top:610.95pt;width:44.2pt;height:9.6pt;z-index:25193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ceSE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1POrKjpkR5Vi35DFUwiP40LM4ItHQGx/QwtvfNwHugwlt1qX8c/FcTITkzv9uxSMCbpcHqWn07I&#10;IsmUj/PzcWI/Ozg7H/CLgprFRcE9PV7iVGxvA9JFCDpAYq4ApipvKmPSJgpGXRnPtoKe2mC6Inn8&#10;gTKWNQU/O52OUmAL0b2LbGwMo5Jk+nSx8K7AtMKdURFj7DelibJU5yu5hZTK7vMndERpSvUWxx5/&#10;uNVbnLs6yCNlBot757qy4FP1qccOlJU/Bsp0hyfCj+qOS2xXbaeV8XhQwArKHQnDQ9dawcmbip7v&#10;VgR8EJ56iV6c5gPe00cbIPqhX3G2Bv/rtfOIJ4mTlbOGerPg4edGeMWZ+WpJ/Of5JAoJ02Yy/UhK&#10;Yv7Ysjq22E19BaSJnCaRk2kZ8WiGpfZQP9EYWcSsZBJWUu6C47C8wm5i0BiSarFIIGpfJ/DWLp2M&#10;oSPPUZyP7ZPwrlcwkvTvYOhiMXsh5A4bPYNbbJDEmFQeme5Y7V+AWj+Jvx9TcbYc7xPqMEz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1HHkh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EA9309B"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B4D6C6" w14:textId="77777777" w:rsidR="00DB373A" w:rsidRDefault="00DB373A" w:rsidP="00EE1584">
    <w:pPr>
      <w:pStyle w:val="Brdtext"/>
    </w:pPr>
    <w:r>
      <w:rPr>
        <w:noProof/>
        <w:lang w:eastAsia="sv-SE"/>
      </w:rPr>
      <mc:AlternateContent>
        <mc:Choice Requires="wps">
          <w:drawing>
            <wp:anchor distT="0" distB="0" distL="0" distR="0" simplePos="0" relativeHeight="251591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79E46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50" type="#_x0000_t202" style="position:absolute;left:0;text-align:left;margin-left:393pt;margin-top:611.25pt;width:44.2pt;height:9.6pt;z-index:251591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ZC8K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JzPOrKjpkR5Vi35DFeSRn8aFOcEeHAGx/QwtvfNwHugwlt1qX8c/FcTITkzv9uxSMCbpcDrLTydk&#10;kWTKx/nZOLGfHZydD/hFQc3iouCeHi9xKrY3AekiBB0gMVcAU5XXlTFpEwWjLo1nW0FPbTBdkTz+&#10;QBnLmoLPTqejFNhCdO8iGxvDqCSZPl0svCswrXBnVMQY+01poizV+UpuIaWy+/wJHVGaUr3Fsccf&#10;bvUW564O8kiZweLeua4s+FR96rEDZeWPgTLd4Ynwo7rjEttV22llfDooYAXljoThoWut4OR1Rc93&#10;IwLeC0+9RC9O8wHv6KMNEP3Qrzhbg//12nnEk8TJyllDvVnw8HMjvOLMfLUk/rN8EoWEaTOZ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eZC8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279E46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185019" w14:textId="77777777" w:rsidR="00DB373A" w:rsidRDefault="00DB373A" w:rsidP="00EE1584">
    <w:pPr>
      <w:pStyle w:val="Brdtext"/>
    </w:pPr>
    <w:r>
      <w:rPr>
        <w:noProof/>
        <w:lang w:eastAsia="sv-SE"/>
      </w:rPr>
      <mc:AlternateContent>
        <mc:Choice Requires="wps">
          <w:drawing>
            <wp:anchor distT="0" distB="0" distL="0" distR="0" simplePos="0" relativeHeight="251592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E0882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51" type="#_x0000_t202" style="position:absolute;left:0;text-align:left;margin-left:393pt;margin-top:611.25pt;width:44.2pt;height:9.6pt;z-index:251592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VgK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xPOrKjpkR5Vi35DFeSRn8aFGcGWjoDYfoaW3nk4D3QYy261r+OfCmJkJ6Z3e3YpGJN0OD3LTydk&#10;kWTKx/n5OLGfHZydD/hFQc3iouCeHi9xKra3AekiBB0gMVcAU5U3lTFpEwWjroxnW0FPbTBdkTz+&#10;QBnLmoKfnU5HKbCF6N5FNjaGUUkyfbpYeFdgWuHOqIgx9pvSRFmq85XcQkpl9/kTOqI0pXqLY48/&#10;3Ootzl0d5JEyg8W9c11Z8Kn61GMHysofA2W6wxPhR3XHJbarttPKeDIoYAXljoThoWut4ORNRc93&#10;KwI+CE+9RC9O8wHv6aMNEP3Qrzhbg//12nnEk8TJyllDvVnw8HMjvOLMfLUk/vN8EoWEaTOZfiQl&#10;MX9sWR1b7Ka+AtJETpPIybSMeDTDUnuon2iMLGJWMgkrKXfBcVheYTcxaAxJtVgkELWvE3hrl07G&#10;0JHnKM7H9kl41ysYSfp3MHSxmL0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xrVg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6E0882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0C2288" w14:textId="77777777" w:rsidR="00DB373A" w:rsidRDefault="00DB373A" w:rsidP="009C2B67">
    <w:pPr>
      <w:pStyle w:val="Brdtext"/>
    </w:pPr>
    <w:r>
      <w:rPr>
        <w:noProof/>
        <w:lang w:eastAsia="sv-SE"/>
      </w:rPr>
      <mc:AlternateContent>
        <mc:Choice Requires="wps">
          <w:drawing>
            <wp:anchor distT="0" distB="0" distL="0" distR="0" simplePos="0" relativeHeight="251938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C4352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54" type="#_x0000_t202" style="position:absolute;left:0;text-align:left;margin-left:5.4pt;margin-top:610.95pt;width:44.2pt;height:9.6pt;z-index:25193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QU1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HSCVmlWo0mPog1ujQomkZ/G+hlgDxbA0H4xLfo8nHscxrJb6er4R0EEdjC93bGLYITjcHqSH09g&#10;4TDl4/xsnNjP9s7W+fBVmJrERUEdmpc4ZZsbH3ARQAdIzOWNqsrrSqm0iYIRl8qRDUOrVUhXhMcf&#10;KKVJU9CT4+koBdYmuneRlY5hRJJMny4W3hWYVmGrRMQo/V1IUJbqfCM341zoXf6EjiiJVO9x7PH7&#10;W73HuasDHimz0WHnXFfauFR9emN7ysqfA2Wyw4Pwg7rjMrTLttPK+HRQwNKUWwjDme5pecuvK7Tv&#10;hvlwzxzeEjqO+RDu8JHKgH7TryhZGff7rfOIh8RhpaTB2yyo/7VmTlCivmmI/yyfRCGFtJlMT6Ek&#10;4g4ty0OLXteXBprIMYksT8uID2pYSmfqJ4yRRcwKE9McuQsahuVl6CYGxhAXi0UC4flaFm70g+Ux&#10;dOQ5ivOxfWLO9goOkP6tGV4xm70ScoeNnt4u1gFiTCqPTHes9h3A00/i78dUnC2H+4TaD9P5C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2iUFN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6C4352D"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F66C57" w14:textId="77777777" w:rsidR="00DB373A" w:rsidRDefault="00DB373A" w:rsidP="00EE1584">
    <w:pPr>
      <w:pStyle w:val="Brdtext"/>
    </w:pPr>
    <w:r>
      <w:rPr>
        <w:noProof/>
        <w:lang w:eastAsia="sv-SE"/>
      </w:rPr>
      <mc:AlternateContent>
        <mc:Choice Requires="wps">
          <w:drawing>
            <wp:anchor distT="0" distB="0" distL="0" distR="0" simplePos="0" relativeHeight="251593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4C7D7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55" type="#_x0000_t202" style="position:absolute;left:0;text-align:left;margin-left:393pt;margin-top:611.25pt;width:44.2pt;height:9.6pt;z-index:251593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xz5y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yRlnVtT0SI+qRb+mCvLIT+PCjGAPjoDYfoGW3nk4D3QYy261r+OfCmJkJ6a3O3YpGJN0OD3Jjydk&#10;kWTKx/nZOLGf7Z2dD/hVQc3iouCeHi9xKjY3AekiBB0gMVcAU5XXlTFpEwWjLo1nG0FPbTBdkTz+&#10;QBnLmoKfHE9HKbCF6N5FNjaGUUkyfbpYeFdgWuHWqIgx9rvSRFmq843cQkpld/kTOqI0pXqPY4/f&#10;3+o9zl0d5JEyg8Wdc11Z8Kn61GN7ysqfA2W6wxPhB3XHJbbLttPK+HRQwBLKLQnDQ9dawcnrip7v&#10;RgS8F556iV6c5gPe0UcbIPqhX3G2Av/7rfOIJ4mTlbOGerPg4ddaeMWZ+WZJ/Gf5JAoJ02Yy/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9xz5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74C7D78"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2A1C9E" w14:textId="77777777" w:rsidR="00DB373A" w:rsidRDefault="00DB373A" w:rsidP="00EE1584">
    <w:pPr>
      <w:pStyle w:val="Brdtext"/>
    </w:pPr>
    <w:r>
      <w:rPr>
        <w:noProof/>
        <w:lang w:eastAsia="sv-SE"/>
      </w:rPr>
      <mc:AlternateContent>
        <mc:Choice Requires="wps">
          <w:drawing>
            <wp:anchor distT="0" distB="0" distL="0" distR="0" simplePos="0" relativeHeight="251594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3DE48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56" type="#_x0000_t202" style="position:absolute;left:0;text-align:left;margin-left:393pt;margin-top:611.25pt;width:44.2pt;height:9.6pt;z-index:251594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ZzSp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k1POrKjpkR5Vi35NFeSRn8aFGcEeHAGx/QItvfNwHugwlt1qX8c/FcTITkxvd+xSMCbpcHqSH0/I&#10;IsmUj/OzcWI/2zs7H/CrgprFRcE9PV7iVGxuAtJFCDpAYq4ApiqvK2PSJgpGXRrPNoKe2mC6Inn8&#10;gTKWNQU/OZ6OUmAL0b2LbGwMo5Jk+nSx8K7AtMKtURFj7HelibJU5xu5hZTK7vIndERpSvUexx6/&#10;v9V7nLs6yCNlBos757qy4FP1qcf2lJU/B8p0hyfCD+qOS2yXbaeV8dmggCWUWxKGh661gpPXFT3f&#10;jQh4Lzz1Er04zQe8o482QPRDv+JsBf73W+cRTxInK2cN9WbBw6+18Ioz882S+M/ySRQSps1kekp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0ZzS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63DE48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C927EA" w14:textId="77777777" w:rsidR="00DB373A" w:rsidRDefault="00DB373A" w:rsidP="009C2B67">
    <w:pPr>
      <w:pStyle w:val="Brdtext"/>
    </w:pPr>
    <w:r>
      <w:rPr>
        <w:noProof/>
        <w:lang w:eastAsia="sv-SE"/>
      </w:rPr>
      <mc:AlternateContent>
        <mc:Choice Requires="wps">
          <w:drawing>
            <wp:anchor distT="0" distB="0" distL="0" distR="0" simplePos="0" relativeHeight="251939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BDEF2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59" type="#_x0000_t202" style="position:absolute;left:0;text-align:left;margin-left:5.4pt;margin-top:610.95pt;width:44.2pt;height:9.6pt;z-index:25193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jwIAAJQ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TnNKNKsxpEfRBrdBB5PIT2P9DLClBTC0n02LOQ/nHoex7Va6Ov7REIEdTO/27CIY4TicnuWnE1g4&#10;TPk4Px8n9rODs3U+fBGmJnFRUIfhJU7Z9tYHFALoAIm5vFFVeVMplTZRMOJKObJlGLUKqUR4/IFS&#10;mjQFPTudjlJgbaJ7F1npGEYkyfTpYuNdg2kVdkpEjNLfhARlqc9XcjPOhd7nT+iIkkj1Fscef6jq&#10;Lc5dH/BImY0Oe+e60sal7tMdO1BW/hgokx0ehB/1HZehXbWdVk7HgwJWptxBGM50V8tbflNhfLfM&#10;hwfmcJcwcbwP4R4fqQzoN/2KkrVxv147j3hIHFZKGtzNgvqfG+YEJeqrhvjP80kUUkibyfQjlETc&#10;sWV1bNGb+spAE5A3qkvLiA9qWEpn6ic8I4uYFSamOXIXNAzLq9C9GHiGuFgsEgjX17Jwq5eWx9CR&#10;5yjOx/aJOdsrOED6d2a4xWz2QsgdNnp6u9gEiDGpPDLdsdpPAFc/ib9/puLbcrxPqMNj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5/5f+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0BDEF29"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1A622D" w14:textId="77777777" w:rsidR="00DB373A" w:rsidRDefault="00DB373A" w:rsidP="00EE1584">
    <w:pPr>
      <w:pStyle w:val="Brdtext"/>
    </w:pPr>
    <w:r>
      <w:rPr>
        <w:noProof/>
        <w:lang w:eastAsia="sv-SE"/>
      </w:rPr>
      <mc:AlternateContent>
        <mc:Choice Requires="wps">
          <w:drawing>
            <wp:anchor distT="0" distB="0" distL="0" distR="0" simplePos="0" relativeHeight="251595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74360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60" type="#_x0000_t202" style="position:absolute;left:0;text-align:left;margin-left:393pt;margin-top:611.25pt;width:44.2pt;height:9.6pt;z-index:251595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ai5xkQIAAJQFAAAOAAAAZHJzL2Uyb0RvYy54bWysVMFu2zAMvQ/YPwi6r46Tpl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2POrKjpkR5Vi35DFeSRn8aFGcGWjoDYfoaW3nk4D3QYy261r+OfCmJkJ6Z3e3YpGJN0OD3LJ6dk&#10;kWTKx/n5OLGfHZydD/hFQc3iouCeHi9xKra3AekiBB0gMVcAU5U3lTFpEwWjroxnW0FPbTBdkTz+&#10;QBnLmoKfTaajFNhCdO8iGxvDqCSZPl0svCswrXBnVMQY+01poizV+UpuIaWy+/wJHVGaUr3Fsccf&#10;bvUW564O8kiZweLeua4s+FR96rEDZeWPgTLd4Ynwo7rjEttV22llMhkUsIJyR8Lw0LVWcPKmoue7&#10;FQEfhKdeohen+YD39NEGiH7oV5ytwf967TziSeJk5ayh3ix4+LkRXnFmvloS/3l+GoWEaXM6/UhK&#10;Yv7Ysjq22E19BaSJnCaRk2kZ8WiGpfZQP9EYWcSsZBJWUu6C47C8wm5i0BiSarFIIGpfJ/DWLp2M&#10;oSPPUZyP7ZPwrlcwkvTvYOhiMXs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0ai5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174360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C2D468" w14:textId="77777777" w:rsidR="00DB373A" w:rsidRDefault="00DB373A" w:rsidP="00EE1584">
    <w:pPr>
      <w:pStyle w:val="Brdtext"/>
    </w:pPr>
    <w:r>
      <w:rPr>
        <w:noProof/>
        <w:lang w:eastAsia="sv-SE"/>
      </w:rPr>
      <mc:AlternateContent>
        <mc:Choice Requires="wps">
          <w:drawing>
            <wp:anchor distT="0" distB="0" distL="0" distR="0" simplePos="0" relativeHeight="251596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9092D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61" type="#_x0000_t202" style="position:absolute;left:0;text-align:left;margin-left:393pt;margin-top:611.25pt;width:44.2pt;height:9.6pt;z-index:251596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1lx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OkU/GhW45EeRRvcBhXkkZ/G+hlgSwtgaD+bFu88nHscxrJb6er4R0EEdkTa7dlFMMJxOD3LTyew&#10;cJjycX4+TuxnB2frfPgiTE3ioqAOj5c4ZdtbH3ARQAdIzOWNqsqbSqm0iYIRV8qRLcNTq5CuCI8/&#10;UEqTpqBnpyg1OmkT3bvISscTkSTTp4uFdwWmVdgpETFKfxMSlKU6X8nNOBd6nz+hI0oi1Vsce/zh&#10;Vm9x7uqAR8psdNg715U2LlWfeuxAWfljoEx2eBB+VHdchnbVdlo5nQwKWJlyB2E407WWt/ymwvPd&#10;Mh8emEMv4cUxH8I9PlIZ0G/6FSVr4369dh7xkDislDTozYL6nxvmBCXqq4b4z/NJFFJIm8n0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ujWX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9092D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871FFB" w14:textId="77777777" w:rsidR="00DB373A" w:rsidRDefault="00DB373A" w:rsidP="009C2B67">
    <w:pPr>
      <w:pStyle w:val="Brdtext"/>
    </w:pPr>
    <w:r>
      <w:rPr>
        <w:noProof/>
        <w:lang w:eastAsia="sv-SE"/>
      </w:rPr>
      <mc:AlternateContent>
        <mc:Choice Requires="wps">
          <w:drawing>
            <wp:anchor distT="0" distB="0" distL="0" distR="0" simplePos="0" relativeHeight="251940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DF4C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64" type="#_x0000_t202" style="position:absolute;left:0;text-align:left;margin-left:5.4pt;margin-top:610.95pt;width:44.2pt;height:9.6pt;z-index:25194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XV6J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0wlnVtT0SI+qRb+mCiaRn8aFGcEeHAGx/QItvfNwHugwlt1qX8c/FcTITkxvd+xSMCbpcHqSH0/I&#10;IsmUj/OzcWI/2zs7H/CrgprFRcE9PV7iVGxuAtJFCDpAYq4ApiqvK2PSJgpGXRrPNoKe2mC6Inn8&#10;gTKWNQU/OZ6OUmAL0b2LbGwMo5Jk+nSx8K7AtMKtURFj7HelibJU5xu5hZTK7vIndERpSvUexx6/&#10;v9V7nLs6yCNlBos757qy4FP1qcf2lJU/B8p0hyfCD+qOS2yXbaeV49NBAUsotyQMD11rBSevK3q+&#10;GxHwXnjqJXpxmg94Rx9tgOiHfsXZCvzvt84jniROVs4a6s2Ch19r4RVn5psl8Z/lkygkTJvJ9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9V1ei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4ADF4C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E05452" w14:textId="77777777" w:rsidR="00DB373A" w:rsidRDefault="00DB373A" w:rsidP="00EE1584">
    <w:pPr>
      <w:pStyle w:val="Brdtext"/>
    </w:pPr>
    <w:r>
      <w:rPr>
        <w:noProof/>
        <w:lang w:eastAsia="sv-SE"/>
      </w:rPr>
      <mc:AlternateContent>
        <mc:Choice Requires="wps">
          <w:drawing>
            <wp:anchor distT="0" distB="0" distL="0" distR="0" simplePos="0" relativeHeight="251597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8CDC6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65" type="#_x0000_t202" style="position:absolute;left:0;text-align:left;margin-left:393pt;margin-top:611.25pt;width:44.2pt;height:9.6pt;z-index:251597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v2XOkQIAAJQ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ZMKZFTU90qNq0a+pgjzy07gwJdjCERDbL9DSOw/ngQ5j2a32dfxTQYzsxPR2xy4FY5IOJ6f58QlZ&#10;JJnycX4+Tuxne2fnA35VULO4KLinx0ucis1tQLoIQQdIzBXAVOVNZUzaRMGoK+PZRtBTG0xXJI8/&#10;UMaypuCnx5NRCmwhuneRjY1hVJJMny4W3hWYVrg1KmKM/a40UZbqfCO3kFLZXf6EjihNqd7j2OP3&#10;t3qPc1cHeaTMYHHnXFcWfKo+9diesvLnQJnu8ET4Qd1xie2y7bRyfDYoYAnlloThoWut4ORNRc93&#10;KwI+CE+9RC9O8wHv6aMNEP3Qrzhbgf/91nnEk8TJyllDvVnw8GstvOLMfLMk/vP8JAoJ0+Zk8pmU&#10;xPyhZXlosev6CkgTOU0iJ9My4tEMS+2hfqIxMo9ZySSspNwFx2F5hd3EoDEk1XyeQNS+TuCtXTgZ&#10;Q0eeozgf2yfhXa9gJOnfwdDFYvpKyB02egY3XyOJMak8Mt2x2r8AtX4Sfz+m4mw53CfUfpjOXg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Sv2X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F8CDC6C"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EFE075" w14:textId="77777777" w:rsidR="00DB373A" w:rsidRDefault="00DB373A" w:rsidP="00EE1584">
    <w:pPr>
      <w:pStyle w:val="Brdtext"/>
    </w:pPr>
    <w:r>
      <w:rPr>
        <w:noProof/>
        <w:lang w:eastAsia="sv-SE"/>
      </w:rPr>
      <mc:AlternateContent>
        <mc:Choice Requires="wps">
          <w:drawing>
            <wp:anchor distT="0" distB="0" distL="0" distR="0" simplePos="0" relativeHeight="251598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43AD6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66" type="#_x0000_t202" style="position:absolute;left:0;text-align:left;margin-left:393pt;margin-top:611.25pt;width:44.2pt;height:9.6pt;z-index:25159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TXSkQIAAJQFAAAOAAAAZHJzL2Uyb0RvYy54bWysVMFu2zAMvQ/YPwi6r46Tpl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iecWVHTIz2qFv2GKsgjP40Lc4I9OAJi+xlaeufhPNBhLLvVvo5/KoiRnZje7dmlYEzS4fQsn5yS&#10;RZIpH+ezcWI/Ozg7H/CLgprFRcE9PV7iVGxvAtJFCDpAYq4ApiqvK2PSJgpGXRrPtoKe2mC6Inn8&#10;gTKWNQU/m0xHKbCF6N5FNjaGUUkyfbpYeFdgWuHOqIgx9pvSRFmq85XcQkpl9/kTOqI0pXqLY48/&#10;3Ootzl0d5JEyg8W9c11Z8Kn61GMHysofA2W6wxPhR3XHJbarttPKZDYoYAXljoThoWut4OR1Rc93&#10;IwLeC0+9RC9O8wHv6KMNEP3Qrzhbg//12nnEk8TJyllDvVnw8HMjvOLMfLUk/ll+GoWEaXM6/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eaTXS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943AD65"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2F04E3" w14:textId="77777777" w:rsidR="00DB373A" w:rsidRDefault="00DB373A" w:rsidP="009C2B67">
    <w:pPr>
      <w:pStyle w:val="Brdtext"/>
    </w:pPr>
    <w:r>
      <w:rPr>
        <w:noProof/>
        <w:lang w:eastAsia="sv-SE"/>
      </w:rPr>
      <mc:AlternateContent>
        <mc:Choice Requires="wps">
          <w:drawing>
            <wp:anchor distT="0" distB="0" distL="0" distR="0" simplePos="0" relativeHeight="251941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C7B79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569" type="#_x0000_t202" style="position:absolute;left:0;text-align:left;margin-left:5.4pt;margin-top:610.95pt;width:44.2pt;height:9.6pt;z-index:25194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GQa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01POrKjpkR5Vi35NFUwiP40LM4I9OAJi+wVaeufhPNBhLLvVvo5/KoiRnZje7tilYEzS4fQkP56Q&#10;RZIpH+dn48R+tnd2PuBXBTWLi4J7erzEqdjcBKSLEHSAxFwBTFVeV8akTRSMujSebQQ9tcF0RfL4&#10;A2Usawp+cjwdpcAWonsX2dgYRiXJ9Oli4V2BaYVboyLG2O9KE2WpzjdyCymV3eVP6IjSlOo9jj1+&#10;f6v3OHd1kEfKDBZ3znVlwafqU4/tKSt/DpTpDk+EH9Qdl9gu204rk/GggCWUWxKGh661gpPXFT3f&#10;jQh4Lzz1Er04zQe8o482QPRDv+JsBf73W+cRTxInK2cN9WbBw6+18Ioz882S+M/ySRQSps1kekp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U/hkG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AC7B795"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3B8130" w14:textId="77777777" w:rsidR="00DB373A" w:rsidRDefault="00DB373A" w:rsidP="00EE1584">
    <w:pPr>
      <w:pStyle w:val="Brdtext"/>
    </w:pPr>
    <w:r>
      <w:rPr>
        <w:noProof/>
        <w:lang w:eastAsia="sv-SE"/>
      </w:rPr>
      <mc:AlternateContent>
        <mc:Choice Requires="wps">
          <w:drawing>
            <wp:anchor distT="0" distB="0" distL="0" distR="0" simplePos="0" relativeHeight="251599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498C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70" type="#_x0000_t202" style="position:absolute;left:0;text-align:left;margin-left:393pt;margin-top:611.25pt;width:44.2pt;height:9.6pt;z-index:251599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DdkQIAAJQ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OkUrdKsRpMeRRvcBhXkkZ/G+hlgSwtgaD+bFn0ezj0OY9mtdHX8oyACO5je7dlFMMJxOD3LTyew&#10;cJjycX4+TuxnB2frfPgiTE3ioqAOzUucsu2tD7gIoAMk5vJGVeVNpVTaRMGIK+XIlqHVKqQrwuMP&#10;lNKkKejZ6XSUAmsT3bvISscwIkmmTxcL7wpMq7BTImKU/iYkKEt1vpKbcS70Pn9CR5REqrc49vjD&#10;rd7i3NUBj5TZ6LB3rittXKo+vbEDZeWPgTLZ4UH4Ud1xGdpV22llcjooYGXKHYThTPe0vOU3Fdp3&#10;y3x4YA5vCR3HfAj3+EhlQL/pV5Ssjfv12nnEQ+KwUtLgbRbU/9wwJyhRXzXEf55PopBC2kymH6Ek&#10;4o4tq2OL3tRXBprIMYksT8uID2pYSmfqJ4yRRcwKE9McuQsahuVV6CYGxhAXi0UC4flaFm710vIY&#10;OvIcxfnYPjFnewUHSP/ODK+YzV4IucNGT28XmwAxJpVHpjtW+w7g6S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I+D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4B498CE"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248B6D" w14:textId="77777777" w:rsidR="00DB373A" w:rsidRDefault="00DB373A" w:rsidP="00EE1584">
    <w:pPr>
      <w:pStyle w:val="Brdtext"/>
    </w:pPr>
    <w:r>
      <w:rPr>
        <w:noProof/>
        <w:lang w:eastAsia="sv-SE"/>
      </w:rPr>
      <mc:AlternateContent>
        <mc:Choice Requires="wps">
          <w:drawing>
            <wp:anchor distT="0" distB="0" distL="0" distR="0" simplePos="0" relativeHeight="251600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4F6C9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571" type="#_x0000_t202" style="position:absolute;left:0;text-align:left;margin-left:393pt;margin-top:611.25pt;width:44.2pt;height:9.6pt;z-index:251600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JNiU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pzPOrKjpkR5Vi35DFeSRn8aFOcEeHAGx/QwtvfNwHugwlt1qX8c/FcTITkzv9uxSMCbpcDrLTydk&#10;kWTKx/nZOLGfHZydD/hFQc3iouCeHi9xKrY3AekiBB0gMVcAU5XXlTFpEwWjLo1nW0FPbTBdkTz+&#10;QBnLmoLPTqejFNhCdO8iGxvDqCSZPl0svCswrXBnVMQY+01poizV+UpuIaWy+/wJHVGaUr3Fsccf&#10;bvUW564O8kiZweLeua4s+FR96rEDZeWPgTLd4Ynwo7rjEttV22llMhkUsIJyR8Lw0LVWcPK6oue7&#10;EQHvhadeohen+YB39NEGiH7oV5ytwf967TziSeJk5ayh3ix4+LkRXnFmvloS/1k+iULCtJlMP5KS&#10;mD+2rI4tdlNfAmkip0nkZFpGPJphqT3UTzRGljErmYSVlLvgOCwvsZsYNIakWi4TiNrXCbyxD07G&#10;0JHnKM7H9kl41ysYSfq3MHSxmL8QcoeNnsEtN0hiTCqPTHes9i9ArZ/E34+pOFuO9wl1GKaL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2JNi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64F6C9D"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6345F2" w14:textId="77777777" w:rsidR="00DB373A" w:rsidRDefault="00DB373A" w:rsidP="009C2B67">
    <w:pPr>
      <w:pStyle w:val="Brdtext"/>
    </w:pPr>
    <w:r>
      <w:rPr>
        <w:noProof/>
        <w:lang w:eastAsia="sv-SE"/>
      </w:rPr>
      <mc:AlternateContent>
        <mc:Choice Requires="wps">
          <w:drawing>
            <wp:anchor distT="0" distB="0" distL="0" distR="0" simplePos="0" relativeHeight="251947520" behindDoc="0" locked="0" layoutInCell="1" allowOverlap="0" wp14:anchorId="25F02791" wp14:editId="092AA61E">
              <wp:simplePos x="0" y="0"/>
              <wp:positionH relativeFrom="page">
                <wp:posOffset>68580</wp:posOffset>
              </wp:positionH>
              <wp:positionV relativeFrom="page">
                <wp:posOffset>7759065</wp:posOffset>
              </wp:positionV>
              <wp:extent cx="561340" cy="121920"/>
              <wp:effectExtent l="0" t="0" r="0" b="3810"/>
              <wp:wrapSquare wrapText="bothSides"/>
              <wp:docPr id="75" name="Textruta 7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65E5C8" w14:textId="77777777" w:rsidR="00DB373A" w:rsidRPr="00756E21" w:rsidRDefault="00DB373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F02791" id="_x0000_t202" coordsize="21600,21600" o:spt="202" path="m,l,21600r21600,l21600,xe">
              <v:stroke joinstyle="miter"/>
              <v:path gradientshapeok="t" o:connecttype="rect"/>
            </v:shapetype>
            <v:shape id="Textruta 75" o:spid="_x0000_s1574" type="#_x0000_t202" style="position:absolute;left:0;text-align:left;margin-left:5.4pt;margin-top:610.95pt;width:44.2pt;height:9.6pt;z-index:25194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RvSvkQ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OmUEs1qvNGjaINbowAcgZ/G+hlgDxbA0H4xLd55OPc4jGW30tXxj4II7GB6u2MX0QjH4fQkP57A&#10;wmHKx/nZOLGf7Z2t8+GrMDWJi4I6PF7ilG1ufMBFAB0gMZc3qiqvK6XSJgpGXCpHNgxPrUK6Ijz+&#10;QClNmoKeHE9HKbA20b2LrHQMI5Jk+nSx8K7AtApbJSJG6e9CgrJU5xu5GedC7/IndERJpHqPY4/f&#10;3+o9zl0d8EiZjQ4757rSxqXqU4/tKSt/DpTJDg/CD+qOy9Au26SV6eR0UMDSlFsIw5mutbzl1xWe&#10;74b5cM8cegkvjvkQ7vCRyoB+068oWRn3+63ziIfEYaWkQW8W1P9aMycoUd80xH+WT6KQQtpMpqdQ&#10;EnGHluWhRa/rSwNN5JhElqdlxAc1LKUz9RPGyCJmhYlpjtwFDcPyMnQTA2OIi8UigdC+loUb/WB5&#10;DB15juJ8bJ+Ys72CA6R/a4YuZrNXQu6w0dPbxTpAjEnlkemO1f4F0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Eb0r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D65E5C8" w14:textId="77777777" w:rsidR="00EE5A31" w:rsidRPr="00756E21" w:rsidRDefault="00EE5A31"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031ED5" w14:textId="77777777" w:rsidR="00DB373A" w:rsidRDefault="00DB373A" w:rsidP="00EE1584">
    <w:pPr>
      <w:pStyle w:val="Brdtext"/>
    </w:pPr>
    <w:r>
      <w:rPr>
        <w:noProof/>
        <w:lang w:eastAsia="sv-SE"/>
      </w:rPr>
      <mc:AlternateContent>
        <mc:Choice Requires="wps">
          <w:drawing>
            <wp:anchor distT="0" distB="0" distL="0" distR="0" simplePos="0" relativeHeight="251943424" behindDoc="0" locked="0" layoutInCell="1" allowOverlap="0" wp14:anchorId="44338877" wp14:editId="08072695">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06519"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4338877" id="_x0000_t202" coordsize="21600,21600" o:spt="202" path="m,l,21600r21600,l21600,xe">
              <v:stroke joinstyle="miter"/>
              <v:path gradientshapeok="t" o:connecttype="rect"/>
            </v:shapetype>
            <v:shape id="_x0000_s1575" type="#_x0000_t202" style="position:absolute;left:0;text-align:left;margin-left:393pt;margin-top:611.25pt;width:44.2pt;height:9.6pt;z-index:25194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mkZ8kQIAAJMFAAAOAAAAZHJzL2Uyb0RvYy54bWysVFFv2yAQfp+0/4B4Xx2nSdpGdaosVadJ&#10;VVstnfpMMCTWgGNAYme/fge2k6zrS6e92MB9d8d9fHfXN41WZCecr8AUND8bUCIMh7Iy64J+f777&#10;dEmJD8yUTIERBd0LT29mHz9c13YqhrABVQpHMIjx09oWdBOCnWaZ5xuhmT8DKwwaJTjNAm7dOisd&#10;qzG6VtlwMJhkNbjSOuDCezy9bY10luJLKXh4lNKLQFRB8W4hfV36ruI3m12z6doxu6l4dw32D7fQ&#10;rDKY9BDqlgVGtq76K5SuuAMPMpxx0BlIWXGRasBq8sGrapYbZkWqBcnx9kCT/39h+cPuyZGqLOjF&#10;hBLDNL7Rs2iC22IBeaSntn6KqKVFXGg+Q4PP3J97PIxVN9Lp+Md6CNqR6P2BXAxGOB6OJ/n5CC0c&#10;Tfkwvxom8rOjs3U+fBGgSVwU1OHbJUrZ7t4HvAhCe0jM5UFV5V2lVNpEvYiFcmTH8KVVSFdEjz9Q&#10;ypC6oJPz8SAFNhDd28jKxDAiKaZLFwtvC0yrsFciYpT5JiQylup8IzfjXJhD/oSOKImp3uPY4Y+3&#10;eo9zWwd6pMxgwsFZVwZcqj612JGy8kdPmWzxSPhJ3XEZmlWTpDIeXfYKWEG5R2E4aDvLW35X4fPd&#10;Mx+emMNWwhfH8RAe8SMVIP3QrSjZgPv11nnEo8LRSkmNrVlQ/3PLnKBEfTWo/at8FIUU0mY0vkAl&#10;EXdqWZ1azFYvADWR4yCyPC0jPqh+KR3oF5wi85gVTcxwzF3Q0C8XoR0YOIW4mM8TCLvXsnBvlpbH&#10;0JHnKM7n5oU52yk4oPQfoG9iNn0l5BYbPb2dbwOKMak8Mt2y2r0Adn4Sfzel4mg53SfUcZbO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RmkZ8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5806519" w14:textId="77777777" w:rsidR="00EE5A31" w:rsidRPr="00756E21" w:rsidRDefault="00EE5A3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5A1044" w14:textId="77777777" w:rsidR="00DB373A" w:rsidRDefault="00DB373A" w:rsidP="00EE1584">
    <w:pPr>
      <w:pStyle w:val="Brdtext"/>
    </w:pPr>
    <w:r>
      <w:rPr>
        <w:noProof/>
        <w:lang w:eastAsia="sv-SE"/>
      </w:rPr>
      <mc:AlternateContent>
        <mc:Choice Requires="wps">
          <w:drawing>
            <wp:anchor distT="0" distB="0" distL="0" distR="0" simplePos="0" relativeHeight="251944448" behindDoc="0" locked="0" layoutInCell="1" allowOverlap="0" wp14:anchorId="155FE472" wp14:editId="1ACB9360">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C85CB" w14:textId="77777777" w:rsidR="00DB373A" w:rsidRPr="00756E21" w:rsidRDefault="00DB373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5FE472" id="_x0000_t202" coordsize="21600,21600" o:spt="202" path="m,l,21600r21600,l21600,xe">
              <v:stroke joinstyle="miter"/>
              <v:path gradientshapeok="t" o:connecttype="rect"/>
            </v:shapetype>
            <v:shape id="_x0000_s1576" type="#_x0000_t202" style="position:absolute;left:0;text-align:left;margin-left:393pt;margin-top:611.25pt;width:44.2pt;height:9.6pt;z-index:25194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TRnkQIAAJM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TzmzoqY3elQt+jUVkEd6GhdmhHpwhMP2C7T0zMN5oMNYdat9Hf9UDyM7Eb3dkUvBmKTD6Ul+PCGL&#10;JFM+zs/Gifxs7+x8wK8KahYXBff0dolSsbkJSBch6ACJuQKYqryujEmbqBd1aTzbCHppg+mK5PEH&#10;yljWFPzkeDpKgS1E9y6ysTGMSorp08XCuwLTCrdGRYyx35UmxlKdb+QWUiq7y5/QEaUp1Xsce/z+&#10;Vu9x7uogj5QZLO6c68qCT9WnFttTVv4cKNMdngg/qDsusV22SSrTydmggCWUWxKGh66zgpPXFT3f&#10;jQh4Lzy1Er04jQe8o482QPRDv+JsBf73W+cRTwonK2cNtWbBw6+18Ioz882S9s/ySRQSps1kekpK&#10;Yv7Qsjy02HV9CaSJnAaRk2kZ8WiGpfZQP9EUWcSsZBJWUu6C47C8xG5g0BSSarFIIOpeJ/DGPjgZ&#10;Q0eeozgf2yfhXa9gJOnfwtDEYvZKyB02ega3WCOJMak8Mt2x2r8AdX4Sfz+l4mg53CfUfpb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GxTRn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F6C85CB" w14:textId="77777777" w:rsidR="00EE5A31" w:rsidRPr="00756E21" w:rsidRDefault="00EE5A31"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9B61D88" w14:textId="77777777" w:rsidR="00DB373A" w:rsidRDefault="00DB373A" w:rsidP="006923D1">
      <w:pPr>
        <w:pStyle w:val="Sidfot"/>
      </w:pPr>
    </w:p>
  </w:footnote>
  <w:footnote w:type="continuationSeparator" w:id="0">
    <w:p w14:paraId="15DB756A" w14:textId="77777777" w:rsidR="00DB373A" w:rsidRPr="006923D1" w:rsidRDefault="00DB373A" w:rsidP="006923D1">
      <w:pPr>
        <w:pStyle w:val="Sidfot"/>
      </w:pPr>
    </w:p>
  </w:footnote>
  <w:footnote w:type="continuationNotice" w:id="1">
    <w:p w14:paraId="2D82064A" w14:textId="77777777" w:rsidR="00DB373A" w:rsidRDefault="00DB373A" w:rsidP="006923D1">
      <w:pPr>
        <w:pStyle w:val="RKbas"/>
      </w:pPr>
    </w:p>
  </w:footnote>
  <w:footnote w:id="2">
    <w:p w14:paraId="4204AE67" w14:textId="77777777" w:rsidR="00DB373A" w:rsidRDefault="00DB373A" w:rsidP="008539B5">
      <w:pPr>
        <w:pStyle w:val="Fotnotstext"/>
      </w:pPr>
      <w:r>
        <w:rPr>
          <w:rStyle w:val="Fotnotsreferens"/>
        </w:rPr>
        <w:footnoteRef/>
      </w:r>
      <w:r>
        <w:t xml:space="preserve"> Senaste lydelse 2021:000.</w:t>
      </w:r>
    </w:p>
  </w:footnote>
  <w:footnote w:id="3">
    <w:p w14:paraId="48A38D7E" w14:textId="77777777" w:rsidR="00DB373A" w:rsidRDefault="00DB373A" w:rsidP="008539B5">
      <w:pPr>
        <w:pStyle w:val="Fotnotstext"/>
      </w:pPr>
      <w:r>
        <w:rPr>
          <w:rStyle w:val="Fotnotsreferens"/>
        </w:rPr>
        <w:footnoteRef/>
      </w:r>
      <w:r>
        <w:t xml:space="preserve"> Senaste lydelse 2021:000.</w:t>
      </w:r>
    </w:p>
  </w:footnote>
  <w:footnote w:id="4">
    <w:p w14:paraId="45780014" w14:textId="77777777" w:rsidR="00DB373A" w:rsidRDefault="00DB373A" w:rsidP="008539B5">
      <w:pPr>
        <w:pStyle w:val="Fotnotstext"/>
      </w:pPr>
      <w:r>
        <w:rPr>
          <w:rStyle w:val="Fotnotsreferens"/>
        </w:rPr>
        <w:footnoteRef/>
      </w:r>
      <w:r>
        <w:t xml:space="preserve"> Senaste lydelse 2021:000.</w:t>
      </w:r>
    </w:p>
  </w:footnote>
  <w:footnote w:id="5">
    <w:p w14:paraId="27A7C8EC" w14:textId="77777777" w:rsidR="00DB373A" w:rsidRDefault="00DB373A" w:rsidP="008539B5">
      <w:pPr>
        <w:pStyle w:val="Fotnotstext"/>
      </w:pPr>
      <w:r>
        <w:rPr>
          <w:rStyle w:val="Fotnotsreferens"/>
        </w:rPr>
        <w:footnoteRef/>
      </w:r>
      <w:r>
        <w:t xml:space="preserve"> Senaste lydelse 2021:000.</w:t>
      </w:r>
    </w:p>
  </w:footnote>
  <w:footnote w:id="6">
    <w:p w14:paraId="6AD3CE6A" w14:textId="77777777" w:rsidR="00DB373A" w:rsidRDefault="00DB373A" w:rsidP="008539B5">
      <w:pPr>
        <w:pStyle w:val="Fotnotstext"/>
      </w:pPr>
      <w:r>
        <w:rPr>
          <w:rStyle w:val="Fotnotsreferens"/>
        </w:rPr>
        <w:footnoteRef/>
      </w:r>
      <w:r>
        <w:t xml:space="preserve"> Senaste lydelse 2021:000.</w:t>
      </w:r>
    </w:p>
  </w:footnote>
  <w:footnote w:id="7">
    <w:p w14:paraId="5AA299B0" w14:textId="77777777" w:rsidR="00DB373A" w:rsidRDefault="00DB373A" w:rsidP="008539B5">
      <w:pPr>
        <w:pStyle w:val="Fotnotstext"/>
      </w:pPr>
      <w:r>
        <w:rPr>
          <w:rStyle w:val="Fotnotsreferens"/>
        </w:rPr>
        <w:footnoteRef/>
      </w:r>
      <w:r>
        <w:t xml:space="preserve"> Senaste lydelse 2021:000.</w:t>
      </w:r>
    </w:p>
  </w:footnote>
  <w:footnote w:id="8">
    <w:p w14:paraId="2AEEE568" w14:textId="77777777" w:rsidR="00DB373A" w:rsidRDefault="00DB373A" w:rsidP="008539B5">
      <w:pPr>
        <w:pStyle w:val="Fotnotstext"/>
      </w:pPr>
      <w:r>
        <w:rPr>
          <w:rStyle w:val="Fotnotsreferens"/>
        </w:rPr>
        <w:footnoteRef/>
      </w:r>
      <w:r>
        <w:t xml:space="preserve"> Senaste lydelse 2021:000.</w:t>
      </w:r>
    </w:p>
  </w:footnote>
  <w:footnote w:id="9">
    <w:p w14:paraId="29E392E9" w14:textId="77777777" w:rsidR="00DB373A" w:rsidRDefault="00DB373A" w:rsidP="008539B5">
      <w:pPr>
        <w:pStyle w:val="Fotnotstext"/>
      </w:pPr>
      <w:r>
        <w:rPr>
          <w:rStyle w:val="Fotnotsreferens"/>
        </w:rPr>
        <w:footnoteRef/>
      </w:r>
      <w:r>
        <w:t xml:space="preserve"> Senaste lydelse </w:t>
      </w:r>
      <w:r w:rsidRPr="00E513C0">
        <w:t>2007:1130</w:t>
      </w:r>
      <w:r>
        <w:t>.</w:t>
      </w:r>
    </w:p>
  </w:footnote>
  <w:footnote w:id="10">
    <w:p w14:paraId="1A87BD1A" w14:textId="77777777" w:rsidR="00DB373A" w:rsidRDefault="00DB373A" w:rsidP="008539B5">
      <w:pPr>
        <w:pStyle w:val="Fotnotstext"/>
      </w:pPr>
      <w:r>
        <w:rPr>
          <w:rStyle w:val="Fotnotsreferens"/>
        </w:rPr>
        <w:footnoteRef/>
      </w:r>
      <w:r>
        <w:t xml:space="preserve"> Senaste lydelse </w:t>
      </w:r>
      <w:r w:rsidRPr="00E513C0">
        <w:t>2007:1130</w:t>
      </w:r>
      <w:r>
        <w:t>.</w:t>
      </w:r>
    </w:p>
  </w:footnote>
  <w:footnote w:id="11">
    <w:p w14:paraId="646E5AB8" w14:textId="77777777" w:rsidR="00DB373A" w:rsidRDefault="00DB373A" w:rsidP="008539B5">
      <w:pPr>
        <w:pStyle w:val="Fotnotstext"/>
      </w:pPr>
      <w:r>
        <w:rPr>
          <w:rStyle w:val="Fotnotsreferens"/>
        </w:rPr>
        <w:footnoteRef/>
      </w:r>
      <w:r>
        <w:t xml:space="preserve"> Senaste lydelse </w:t>
      </w:r>
      <w:r w:rsidRPr="00E513C0">
        <w:t>2015:321</w:t>
      </w:r>
      <w:r>
        <w:t>.</w:t>
      </w:r>
    </w:p>
  </w:footnote>
  <w:footnote w:id="12">
    <w:p w14:paraId="789B4199" w14:textId="77777777" w:rsidR="00DB373A" w:rsidRDefault="00DB373A" w:rsidP="008539B5">
      <w:pPr>
        <w:pStyle w:val="Fotnotstext"/>
      </w:pPr>
      <w:r>
        <w:rPr>
          <w:rStyle w:val="Fotnotsreferens"/>
        </w:rPr>
        <w:footnoteRef/>
      </w:r>
      <w:r>
        <w:t xml:space="preserve"> Senaste lydelse 2009:516</w:t>
      </w:r>
      <w:r w:rsidRPr="00E513C0">
        <w:t>.</w:t>
      </w:r>
    </w:p>
  </w:footnote>
  <w:footnote w:id="13">
    <w:p w14:paraId="773074FA" w14:textId="77777777" w:rsidR="00DB373A" w:rsidRDefault="00DB373A" w:rsidP="008539B5">
      <w:pPr>
        <w:pStyle w:val="Fotnotstext"/>
      </w:pPr>
      <w:r>
        <w:rPr>
          <w:rStyle w:val="Fotnotsreferens"/>
        </w:rPr>
        <w:footnoteRef/>
      </w:r>
      <w:r>
        <w:t xml:space="preserve"> Senaste lydelse </w:t>
      </w:r>
      <w:r w:rsidRPr="00E513C0">
        <w:t>20</w:t>
      </w:r>
      <w:r>
        <w:t>21:000.</w:t>
      </w:r>
    </w:p>
  </w:footnote>
  <w:footnote w:id="14">
    <w:p w14:paraId="19049854" w14:textId="77777777" w:rsidR="00DB373A" w:rsidRDefault="00DB373A" w:rsidP="008539B5">
      <w:pPr>
        <w:pStyle w:val="Fotnotstext"/>
      </w:pPr>
      <w:r>
        <w:rPr>
          <w:rStyle w:val="Fotnotsreferens"/>
        </w:rPr>
        <w:footnoteRef/>
      </w:r>
      <w:r>
        <w:t xml:space="preserve"> Senaste lydelse 2021:000.</w:t>
      </w:r>
    </w:p>
  </w:footnote>
  <w:footnote w:id="15">
    <w:p w14:paraId="60548B95" w14:textId="77777777" w:rsidR="00DB373A" w:rsidRDefault="00DB373A" w:rsidP="008539B5">
      <w:pPr>
        <w:pStyle w:val="Fotnotstext"/>
      </w:pPr>
      <w:r>
        <w:rPr>
          <w:rStyle w:val="Fotnotsreferens"/>
        </w:rPr>
        <w:footnoteRef/>
      </w:r>
      <w:r>
        <w:t xml:space="preserve"> Senaste lydelse 2021:000.</w:t>
      </w:r>
    </w:p>
  </w:footnote>
  <w:footnote w:id="16">
    <w:p w14:paraId="267BAE65" w14:textId="77777777" w:rsidR="00DB373A" w:rsidRDefault="00DB373A" w:rsidP="008539B5">
      <w:pPr>
        <w:pStyle w:val="Fotnotstext"/>
      </w:pPr>
      <w:r>
        <w:rPr>
          <w:rStyle w:val="Fotnotsreferens"/>
        </w:rPr>
        <w:footnoteRef/>
      </w:r>
      <w:r>
        <w:t xml:space="preserve"> Senaste lydelse 2021:000.</w:t>
      </w:r>
    </w:p>
  </w:footnote>
  <w:footnote w:id="17">
    <w:p w14:paraId="71DE154E" w14:textId="77777777" w:rsidR="00DB373A" w:rsidRDefault="00DB373A" w:rsidP="008539B5">
      <w:pPr>
        <w:pStyle w:val="Fotnotstext"/>
      </w:pPr>
      <w:r>
        <w:rPr>
          <w:rStyle w:val="Fotnotsreferens"/>
        </w:rPr>
        <w:footnoteRef/>
      </w:r>
      <w:r>
        <w:t xml:space="preserve"> Senaste lydelse 2021:000.</w:t>
      </w:r>
    </w:p>
  </w:footnote>
  <w:footnote w:id="18">
    <w:p w14:paraId="6FE44F83" w14:textId="77777777" w:rsidR="00DB373A" w:rsidRDefault="00DB373A" w:rsidP="008539B5">
      <w:pPr>
        <w:pStyle w:val="Fotnotstext"/>
      </w:pPr>
      <w:r>
        <w:rPr>
          <w:rStyle w:val="Fotnotsreferens"/>
        </w:rPr>
        <w:footnoteRef/>
      </w:r>
      <w:r>
        <w:t xml:space="preserve"> Senaste lydelse 2021:000.</w:t>
      </w:r>
    </w:p>
  </w:footnote>
  <w:footnote w:id="19">
    <w:p w14:paraId="24CB504C" w14:textId="77777777" w:rsidR="00DB373A" w:rsidRDefault="00DB373A" w:rsidP="008539B5">
      <w:pPr>
        <w:pStyle w:val="Fotnotstext"/>
      </w:pPr>
      <w:r>
        <w:rPr>
          <w:rStyle w:val="Fotnotsreferens"/>
        </w:rPr>
        <w:footnoteRef/>
      </w:r>
      <w:r>
        <w:t xml:space="preserve"> Senaste lydelse </w:t>
      </w:r>
      <w:r w:rsidRPr="00E53E06">
        <w:t>2017:931</w:t>
      </w:r>
      <w:r>
        <w:t>.</w:t>
      </w:r>
    </w:p>
  </w:footnote>
  <w:footnote w:id="20">
    <w:p w14:paraId="26D44941" w14:textId="77777777" w:rsidR="00DB373A" w:rsidRDefault="00DB373A" w:rsidP="008539B5">
      <w:pPr>
        <w:pStyle w:val="Fotnotstext"/>
      </w:pPr>
      <w:r>
        <w:rPr>
          <w:rStyle w:val="Fotnotsreferens"/>
        </w:rPr>
        <w:footnoteRef/>
      </w:r>
      <w:r>
        <w:t xml:space="preserve"> Senaste lydelse 2020:1018.</w:t>
      </w:r>
    </w:p>
  </w:footnote>
  <w:footnote w:id="21">
    <w:p w14:paraId="390B0DB1" w14:textId="77777777" w:rsidR="00DB373A" w:rsidRDefault="00DB373A" w:rsidP="008539B5">
      <w:pPr>
        <w:pStyle w:val="Fotnotstext"/>
      </w:pPr>
      <w:r>
        <w:rPr>
          <w:rStyle w:val="Fotnotsreferens"/>
        </w:rPr>
        <w:footnoteRef/>
      </w:r>
      <w:r>
        <w:t xml:space="preserve"> Senaste lydelse </w:t>
      </w:r>
      <w:r w:rsidRPr="00196FCF">
        <w:t>2020:1018</w:t>
      </w:r>
      <w:r>
        <w:t>.</w:t>
      </w:r>
    </w:p>
  </w:footnote>
  <w:footnote w:id="22">
    <w:p w14:paraId="3AD21E65" w14:textId="77777777" w:rsidR="00DB373A" w:rsidRDefault="00DB373A" w:rsidP="008539B5">
      <w:pPr>
        <w:pStyle w:val="Fotnotstext"/>
      </w:pPr>
      <w:r>
        <w:rPr>
          <w:rStyle w:val="Fotnotsreferens"/>
        </w:rPr>
        <w:footnoteRef/>
      </w:r>
      <w:r>
        <w:t xml:space="preserve"> Bestämmelserna i detta avsnitt återspeglar den slutliga versionen av den nya lagen med kompletterande bestämmelser till EU:s förordningar om medicintekniska produkter. Versionen presenteras i detta utskick för att underlätta förståelsen av hur svensk rätt ska anpassas till EU-förordningarna. I ett första steg kommer lagen innehålla anpassningar till förordning (EU) 2017/745 (se avsnitt 1.1). Därefter kommer tillägg att göras i den lagen för att anpassa den till förordning (EU) 2017/746 (se avsnitt 1.3). </w:t>
      </w:r>
    </w:p>
    <w:p w14:paraId="29E4C948" w14:textId="77777777" w:rsidR="00DB373A" w:rsidRDefault="00DB373A" w:rsidP="008539B5">
      <w:pPr>
        <w:pStyle w:val="Fotnotstext"/>
      </w:pPr>
    </w:p>
  </w:footnote>
  <w:footnote w:id="23">
    <w:p w14:paraId="490A98A9" w14:textId="77777777" w:rsidR="00DB373A" w:rsidRDefault="00DB373A" w:rsidP="008539B5">
      <w:pPr>
        <w:pStyle w:val="Fotnotstext"/>
      </w:pPr>
      <w:r>
        <w:rPr>
          <w:rStyle w:val="Fotnotsreferens"/>
        </w:rPr>
        <w:footnoteRef/>
      </w:r>
      <w:r>
        <w:t xml:space="preserve"> Senaste lydelse 2020:000.</w:t>
      </w:r>
    </w:p>
  </w:footnote>
  <w:footnote w:id="24">
    <w:p w14:paraId="368F6C81" w14:textId="77777777" w:rsidR="00DB373A" w:rsidRDefault="00DB373A" w:rsidP="008539B5">
      <w:pPr>
        <w:pStyle w:val="Fotnotstext"/>
      </w:pPr>
      <w:r>
        <w:rPr>
          <w:rStyle w:val="Fotnotsreferens"/>
        </w:rPr>
        <w:footnoteRef/>
      </w:r>
      <w:r>
        <w:t xml:space="preserve"> Senaste lydelse 2020:000.</w:t>
      </w:r>
    </w:p>
  </w:footnote>
  <w:footnote w:id="25">
    <w:p w14:paraId="374253ED" w14:textId="77777777" w:rsidR="00DB373A" w:rsidRDefault="00DB373A" w:rsidP="008539B5">
      <w:pPr>
        <w:pStyle w:val="Fotnotstext"/>
      </w:pPr>
      <w:r>
        <w:rPr>
          <w:rStyle w:val="Fotnotsreferens"/>
        </w:rPr>
        <w:footnoteRef/>
      </w:r>
      <w:r>
        <w:t xml:space="preserve"> Senaste lydelse 2020:000.</w:t>
      </w:r>
    </w:p>
  </w:footnote>
  <w:footnote w:id="26">
    <w:p w14:paraId="069A7462" w14:textId="77777777" w:rsidR="00DB373A" w:rsidRDefault="00DB373A" w:rsidP="008539B5">
      <w:pPr>
        <w:pStyle w:val="Fotnotstext"/>
      </w:pPr>
      <w:r>
        <w:rPr>
          <w:rStyle w:val="Fotnotsreferens"/>
        </w:rPr>
        <w:footnoteRef/>
      </w:r>
      <w:r>
        <w:t xml:space="preserve"> Senaste lydelse 2020:000.</w:t>
      </w:r>
    </w:p>
  </w:footnote>
  <w:footnote w:id="27">
    <w:p w14:paraId="6E6F7970" w14:textId="77777777" w:rsidR="00DB373A" w:rsidRDefault="00DB373A" w:rsidP="008539B5">
      <w:pPr>
        <w:pStyle w:val="Fotnotstext"/>
      </w:pPr>
      <w:r>
        <w:rPr>
          <w:rStyle w:val="Fotnotsreferens"/>
        </w:rPr>
        <w:footnoteRef/>
      </w:r>
      <w:r>
        <w:t xml:space="preserve"> Senaste lydelse 2020:000.</w:t>
      </w:r>
    </w:p>
  </w:footnote>
  <w:footnote w:id="28">
    <w:p w14:paraId="4592B37A" w14:textId="77777777" w:rsidR="00DB373A" w:rsidRDefault="00DB373A" w:rsidP="008539B5">
      <w:pPr>
        <w:pStyle w:val="Fotnotstext"/>
      </w:pPr>
      <w:r>
        <w:rPr>
          <w:rStyle w:val="Fotnotsreferens"/>
        </w:rPr>
        <w:footnoteRef/>
      </w:r>
      <w:r>
        <w:t xml:space="preserve"> Senaste lydelse </w:t>
      </w:r>
      <w:r w:rsidRPr="00E513C0">
        <w:t>2007:1130</w:t>
      </w:r>
      <w:r>
        <w:t>.</w:t>
      </w:r>
    </w:p>
  </w:footnote>
  <w:footnote w:id="29">
    <w:p w14:paraId="27FC177A" w14:textId="77777777" w:rsidR="00DB373A" w:rsidRDefault="00DB373A" w:rsidP="008539B5">
      <w:pPr>
        <w:pStyle w:val="Fotnotstext"/>
      </w:pPr>
      <w:r>
        <w:rPr>
          <w:rStyle w:val="Fotnotsreferens"/>
        </w:rPr>
        <w:footnoteRef/>
      </w:r>
      <w:r>
        <w:t xml:space="preserve"> Senaste lydelse </w:t>
      </w:r>
      <w:r w:rsidRPr="00E513C0">
        <w:t>2007:1130</w:t>
      </w:r>
      <w:r>
        <w:t>.</w:t>
      </w:r>
    </w:p>
  </w:footnote>
  <w:footnote w:id="30">
    <w:p w14:paraId="0D1D7A17" w14:textId="77777777" w:rsidR="00DB373A" w:rsidRDefault="00DB373A" w:rsidP="008539B5">
      <w:pPr>
        <w:pStyle w:val="Fotnotstext"/>
      </w:pPr>
      <w:r>
        <w:rPr>
          <w:rStyle w:val="Fotnotsreferens"/>
        </w:rPr>
        <w:footnoteRef/>
      </w:r>
      <w:r>
        <w:t xml:space="preserve"> Senaste lydelse </w:t>
      </w:r>
      <w:r w:rsidRPr="00E513C0">
        <w:t>2015:321</w:t>
      </w:r>
      <w:r>
        <w:t>.</w:t>
      </w:r>
    </w:p>
  </w:footnote>
  <w:footnote w:id="31">
    <w:p w14:paraId="3EE184DE" w14:textId="77777777" w:rsidR="00DB373A" w:rsidRDefault="00DB373A" w:rsidP="008539B5">
      <w:pPr>
        <w:pStyle w:val="Fotnotstext"/>
      </w:pPr>
      <w:r>
        <w:rPr>
          <w:rStyle w:val="Fotnotsreferens"/>
        </w:rPr>
        <w:footnoteRef/>
      </w:r>
      <w:r>
        <w:t xml:space="preserve"> Senaste lydelse 2009:516</w:t>
      </w:r>
      <w:r w:rsidRPr="00E513C0">
        <w:t>.</w:t>
      </w:r>
    </w:p>
  </w:footnote>
  <w:footnote w:id="32">
    <w:p w14:paraId="6CB3218C" w14:textId="77777777" w:rsidR="00DB373A" w:rsidRDefault="00DB373A" w:rsidP="008539B5">
      <w:pPr>
        <w:pStyle w:val="Fotnotstext"/>
      </w:pPr>
      <w:r>
        <w:rPr>
          <w:rStyle w:val="Fotnotsreferens"/>
        </w:rPr>
        <w:footnoteRef/>
      </w:r>
      <w:r>
        <w:t xml:space="preserve"> Senaste lydelse 2020:000.</w:t>
      </w:r>
    </w:p>
  </w:footnote>
  <w:footnote w:id="33">
    <w:p w14:paraId="2F1ADD17" w14:textId="77777777" w:rsidR="00DB373A" w:rsidRDefault="00DB373A" w:rsidP="008539B5">
      <w:pPr>
        <w:pStyle w:val="Fotnotstext"/>
      </w:pPr>
      <w:r>
        <w:rPr>
          <w:rStyle w:val="Fotnotsreferens"/>
        </w:rPr>
        <w:footnoteRef/>
      </w:r>
      <w:r>
        <w:t xml:space="preserve"> Senaste lydelse 2020:000.</w:t>
      </w:r>
    </w:p>
  </w:footnote>
  <w:footnote w:id="34">
    <w:p w14:paraId="34A07E1E" w14:textId="77777777" w:rsidR="00DB373A" w:rsidRDefault="00DB373A" w:rsidP="008539B5">
      <w:pPr>
        <w:pStyle w:val="Fotnotstext"/>
      </w:pPr>
      <w:r>
        <w:rPr>
          <w:rStyle w:val="Fotnotsreferens"/>
        </w:rPr>
        <w:footnoteRef/>
      </w:r>
      <w:r>
        <w:t xml:space="preserve"> Senaste lydelse 2020:000.</w:t>
      </w:r>
    </w:p>
  </w:footnote>
  <w:footnote w:id="35">
    <w:p w14:paraId="0C1318AC" w14:textId="77777777" w:rsidR="00DB373A" w:rsidRDefault="00DB373A" w:rsidP="008539B5">
      <w:pPr>
        <w:pStyle w:val="Fotnotstext"/>
      </w:pPr>
      <w:r>
        <w:rPr>
          <w:rStyle w:val="Fotnotsreferens"/>
        </w:rPr>
        <w:footnoteRef/>
      </w:r>
      <w:r>
        <w:t xml:space="preserve"> Senaste lydelse 2020:000.</w:t>
      </w:r>
    </w:p>
  </w:footnote>
  <w:footnote w:id="36">
    <w:p w14:paraId="53A634CE" w14:textId="77777777" w:rsidR="00DB373A" w:rsidRDefault="00DB373A" w:rsidP="008539B5">
      <w:pPr>
        <w:pStyle w:val="Fotnotstext"/>
      </w:pPr>
      <w:r>
        <w:rPr>
          <w:rStyle w:val="Fotnotsreferens"/>
        </w:rPr>
        <w:footnoteRef/>
      </w:r>
      <w:r>
        <w:t xml:space="preserve"> I denna promemoria presenteras endast förslag till den slutliga lydelsen av en ny förordning med kompletterande bestämmelser till EU:s förordningar om medicintekniska produkter. Den slutliga versionen presenteras för att underlätta förståelsen av hur svensk rätt ska anpassas till EU-förordningarna. I ett första steg kommer förordningen innehålla anpassningar till MDR. Därefter kommer tillägg att göras i den förordningen för att anpassa den till IVDR. </w:t>
      </w:r>
    </w:p>
  </w:footnote>
  <w:footnote w:id="37">
    <w:p w14:paraId="2A44B720" w14:textId="77777777" w:rsidR="00DB373A" w:rsidRDefault="00DB373A" w:rsidP="008539B5">
      <w:pPr>
        <w:pStyle w:val="Fotnotstext"/>
      </w:pPr>
      <w:r>
        <w:rPr>
          <w:rStyle w:val="Fotnotsreferens"/>
        </w:rPr>
        <w:footnoteRef/>
      </w:r>
      <w:r>
        <w:t xml:space="preserve"> I denna promemoria presenteras endast förslag till den slutliga lyd</w:t>
      </w:r>
      <w:r>
        <w:softHyphen/>
        <w:t>els</w:t>
      </w:r>
      <w:r>
        <w:softHyphen/>
        <w:t xml:space="preserve">en av ändring i </w:t>
      </w:r>
      <w:r w:rsidRPr="00E66561">
        <w:t>offentlighets- och sekretessförordningen (2009:641)</w:t>
      </w:r>
      <w:r>
        <w:t xml:space="preserve">. Detta för att underlätta förståelse om hur svensk rätt ska anpassas till EU-förordningarna. Den slutliga versionen kommer att vara resultatet av två ändringar i </w:t>
      </w:r>
      <w:r w:rsidRPr="00E66561">
        <w:t>offentlighets- och sekretessförordningen</w:t>
      </w:r>
      <w:r>
        <w:t>, först ett ändringsförslag för att anpassa svensk rätt till MDR och därefter ett ändringsförslag för att anpassa svensk rätt till IVDR.</w:t>
      </w:r>
    </w:p>
    <w:p w14:paraId="29321CDF" w14:textId="77777777" w:rsidR="00DB373A" w:rsidRDefault="00DB373A" w:rsidP="008539B5">
      <w:pPr>
        <w:pStyle w:val="Fotnotstext"/>
      </w:pPr>
    </w:p>
  </w:footnote>
  <w:footnote w:id="38">
    <w:p w14:paraId="028A4D1D" w14:textId="77777777" w:rsidR="00DB373A" w:rsidRDefault="00DB373A" w:rsidP="008539B5">
      <w:pPr>
        <w:pStyle w:val="Fotnotstext"/>
      </w:pPr>
      <w:r>
        <w:rPr>
          <w:rStyle w:val="Fotnotsreferens"/>
        </w:rPr>
        <w:footnoteRef/>
      </w:r>
      <w:r>
        <w:t xml:space="preserve"> Senaste lydelse </w:t>
      </w:r>
      <w:r w:rsidRPr="0018025E">
        <w:t>2019:2</w:t>
      </w:r>
      <w:r>
        <w:t>5</w:t>
      </w:r>
      <w:r w:rsidRPr="0018025E">
        <w:t>7</w:t>
      </w:r>
      <w:r>
        <w:t>.</w:t>
      </w:r>
    </w:p>
  </w:footnote>
  <w:footnote w:id="39">
    <w:p w14:paraId="32B97AFD" w14:textId="77777777" w:rsidR="00DB373A" w:rsidRDefault="00DB373A" w:rsidP="008539B5">
      <w:pPr>
        <w:pStyle w:val="Fotnotstext"/>
      </w:pPr>
      <w:r>
        <w:rPr>
          <w:rStyle w:val="Fotnotsreferens"/>
        </w:rPr>
        <w:footnoteRef/>
      </w:r>
      <w:r>
        <w:t xml:space="preserve"> Senaste lydelse 2021:000.</w:t>
      </w:r>
    </w:p>
  </w:footnote>
  <w:footnote w:id="40">
    <w:p w14:paraId="10B00199" w14:textId="77777777" w:rsidR="00DB373A" w:rsidRDefault="00DB373A" w:rsidP="008539B5">
      <w:pPr>
        <w:pStyle w:val="Fotnotstext"/>
      </w:pPr>
      <w:r>
        <w:rPr>
          <w:rStyle w:val="Fotnotsreferens"/>
        </w:rPr>
        <w:footnoteRef/>
      </w:r>
      <w:r>
        <w:t xml:space="preserve"> Senaste lydelse 2021:000.</w:t>
      </w:r>
    </w:p>
  </w:footnote>
  <w:footnote w:id="41">
    <w:p w14:paraId="4B39FB36" w14:textId="77777777" w:rsidR="00DB373A" w:rsidRDefault="00DB373A" w:rsidP="008539B5">
      <w:pPr>
        <w:pStyle w:val="Fotnotstext"/>
      </w:pPr>
      <w:r>
        <w:rPr>
          <w:rStyle w:val="Fotnotsreferens"/>
        </w:rPr>
        <w:footnoteRef/>
      </w:r>
      <w:r>
        <w:t xml:space="preserve"> Senaste lydelse 2021:000.</w:t>
      </w:r>
    </w:p>
  </w:footnote>
  <w:footnote w:id="42">
    <w:p w14:paraId="0A671C0A" w14:textId="77777777" w:rsidR="00DB373A" w:rsidRDefault="00DB373A" w:rsidP="008539B5">
      <w:pPr>
        <w:pStyle w:val="Fotnotstext"/>
      </w:pPr>
      <w:r>
        <w:rPr>
          <w:rStyle w:val="Fotnotsreferens"/>
        </w:rPr>
        <w:footnoteRef/>
      </w:r>
      <w:r>
        <w:t xml:space="preserve"> Senaste lydelse 2021:000.</w:t>
      </w:r>
    </w:p>
  </w:footnote>
  <w:footnote w:id="43">
    <w:p w14:paraId="30AB61CF" w14:textId="77777777" w:rsidR="00DB373A" w:rsidRDefault="00DB373A" w:rsidP="008539B5">
      <w:pPr>
        <w:pStyle w:val="Fotnotstext"/>
      </w:pPr>
      <w:r>
        <w:rPr>
          <w:rStyle w:val="Fotnotsreferens"/>
        </w:rPr>
        <w:footnoteRef/>
      </w:r>
      <w:r>
        <w:t xml:space="preserve"> Senaste lydelse 2021:000.</w:t>
      </w:r>
    </w:p>
  </w:footnote>
  <w:footnote w:id="44">
    <w:p w14:paraId="39D40230" w14:textId="77777777" w:rsidR="00DB373A" w:rsidRDefault="00DB373A" w:rsidP="008539B5">
      <w:pPr>
        <w:pStyle w:val="Fotnotstext"/>
      </w:pPr>
      <w:r>
        <w:rPr>
          <w:rStyle w:val="Fotnotsreferens"/>
        </w:rPr>
        <w:footnoteRef/>
      </w:r>
      <w:r>
        <w:t xml:space="preserve"> Senaste lydelse 2021:000.</w:t>
      </w:r>
    </w:p>
  </w:footnote>
  <w:footnote w:id="45">
    <w:p w14:paraId="1564C9ED" w14:textId="77777777" w:rsidR="00DB373A" w:rsidRDefault="00DB373A" w:rsidP="008539B5">
      <w:pPr>
        <w:pStyle w:val="Fotnotstext"/>
      </w:pPr>
      <w:r>
        <w:rPr>
          <w:rStyle w:val="Fotnotsreferens"/>
        </w:rPr>
        <w:footnoteRef/>
      </w:r>
      <w:r>
        <w:t xml:space="preserve"> Senaste lydelse 2021:000.</w:t>
      </w:r>
    </w:p>
  </w:footnote>
  <w:footnote w:id="46">
    <w:p w14:paraId="56A33E72" w14:textId="77777777" w:rsidR="00DB373A" w:rsidRDefault="00DB373A" w:rsidP="008539B5">
      <w:pPr>
        <w:pStyle w:val="Fotnotstext"/>
      </w:pPr>
      <w:r>
        <w:rPr>
          <w:rStyle w:val="Fotnotsreferens"/>
        </w:rPr>
        <w:footnoteRef/>
      </w:r>
      <w:r>
        <w:t xml:space="preserve"> Senaste lydelse </w:t>
      </w:r>
      <w:r w:rsidRPr="00E513C0">
        <w:t>2007:1130</w:t>
      </w:r>
      <w:r>
        <w:t>.</w:t>
      </w:r>
    </w:p>
  </w:footnote>
  <w:footnote w:id="47">
    <w:p w14:paraId="4F9F81D7" w14:textId="77777777" w:rsidR="00DB373A" w:rsidRDefault="00DB373A" w:rsidP="008539B5">
      <w:pPr>
        <w:pStyle w:val="Fotnotstext"/>
      </w:pPr>
      <w:r>
        <w:rPr>
          <w:rStyle w:val="Fotnotsreferens"/>
        </w:rPr>
        <w:footnoteRef/>
      </w:r>
      <w:r>
        <w:t xml:space="preserve"> Senaste lydelse </w:t>
      </w:r>
      <w:r w:rsidRPr="00E513C0">
        <w:t>2007:1130</w:t>
      </w:r>
      <w:r>
        <w:t>.</w:t>
      </w:r>
    </w:p>
  </w:footnote>
  <w:footnote w:id="48">
    <w:p w14:paraId="3544FA8F" w14:textId="77777777" w:rsidR="00DB373A" w:rsidRDefault="00DB373A" w:rsidP="008539B5">
      <w:pPr>
        <w:pStyle w:val="Fotnotstext"/>
      </w:pPr>
      <w:r>
        <w:rPr>
          <w:rStyle w:val="Fotnotsreferens"/>
        </w:rPr>
        <w:footnoteRef/>
      </w:r>
      <w:r>
        <w:t xml:space="preserve"> Senaste lydelse </w:t>
      </w:r>
      <w:r w:rsidRPr="00E513C0">
        <w:t>2015:321</w:t>
      </w:r>
      <w:r>
        <w:t>.</w:t>
      </w:r>
    </w:p>
  </w:footnote>
  <w:footnote w:id="49">
    <w:p w14:paraId="324D178B" w14:textId="77777777" w:rsidR="00DB373A" w:rsidRDefault="00DB373A" w:rsidP="008539B5">
      <w:pPr>
        <w:pStyle w:val="Fotnotstext"/>
      </w:pPr>
      <w:r>
        <w:rPr>
          <w:rStyle w:val="Fotnotsreferens"/>
        </w:rPr>
        <w:footnoteRef/>
      </w:r>
      <w:r>
        <w:t xml:space="preserve"> Senaste lydelse 2009:516</w:t>
      </w:r>
      <w:r w:rsidRPr="00E513C0">
        <w:t>.</w:t>
      </w:r>
    </w:p>
  </w:footnote>
  <w:footnote w:id="50">
    <w:p w14:paraId="528CEFEF" w14:textId="77777777" w:rsidR="00DB373A" w:rsidRDefault="00DB373A" w:rsidP="008539B5">
      <w:pPr>
        <w:pStyle w:val="Fotnotstext"/>
      </w:pPr>
      <w:r>
        <w:rPr>
          <w:rStyle w:val="Fotnotsreferens"/>
        </w:rPr>
        <w:footnoteRef/>
      </w:r>
      <w:r>
        <w:t xml:space="preserve"> Senaste lydelse </w:t>
      </w:r>
      <w:r w:rsidRPr="00E513C0">
        <w:t>20</w:t>
      </w:r>
      <w:r>
        <w:t>21:000.</w:t>
      </w:r>
    </w:p>
  </w:footnote>
  <w:footnote w:id="51">
    <w:p w14:paraId="03DD85C2" w14:textId="77777777" w:rsidR="00DB373A" w:rsidRDefault="00DB373A" w:rsidP="008539B5">
      <w:pPr>
        <w:pStyle w:val="Fotnotstext"/>
      </w:pPr>
      <w:r>
        <w:rPr>
          <w:rStyle w:val="Fotnotsreferens"/>
        </w:rPr>
        <w:footnoteRef/>
      </w:r>
      <w:r>
        <w:t xml:space="preserve"> Senaste lydelse 2021:000.</w:t>
      </w:r>
    </w:p>
  </w:footnote>
  <w:footnote w:id="52">
    <w:p w14:paraId="64612676" w14:textId="77777777" w:rsidR="00DB373A" w:rsidRDefault="00DB373A" w:rsidP="008539B5">
      <w:pPr>
        <w:pStyle w:val="Fotnotstext"/>
      </w:pPr>
      <w:r>
        <w:rPr>
          <w:rStyle w:val="Fotnotsreferens"/>
        </w:rPr>
        <w:footnoteRef/>
      </w:r>
      <w:r>
        <w:t xml:space="preserve"> Senaste lydelse 2021:000.</w:t>
      </w:r>
    </w:p>
  </w:footnote>
  <w:footnote w:id="53">
    <w:p w14:paraId="7E0D658A" w14:textId="77777777" w:rsidR="00DB373A" w:rsidRDefault="00DB373A" w:rsidP="008539B5">
      <w:pPr>
        <w:pStyle w:val="Fotnotstext"/>
      </w:pPr>
      <w:r>
        <w:rPr>
          <w:rStyle w:val="Fotnotsreferens"/>
        </w:rPr>
        <w:footnoteRef/>
      </w:r>
      <w:r>
        <w:t xml:space="preserve"> Senaste lydelse 2021:000.</w:t>
      </w:r>
    </w:p>
  </w:footnote>
  <w:footnote w:id="54">
    <w:p w14:paraId="62FD55D1" w14:textId="77777777" w:rsidR="00DB373A" w:rsidRDefault="00DB373A" w:rsidP="008539B5">
      <w:pPr>
        <w:pStyle w:val="Fotnotstext"/>
      </w:pPr>
      <w:r>
        <w:rPr>
          <w:rStyle w:val="Fotnotsreferens"/>
        </w:rPr>
        <w:footnoteRef/>
      </w:r>
      <w:r>
        <w:t xml:space="preserve"> Senaste lydelse 2021:000.</w:t>
      </w:r>
    </w:p>
  </w:footnote>
  <w:footnote w:id="55">
    <w:p w14:paraId="2BD22857" w14:textId="7194A68B" w:rsidR="00DB373A" w:rsidRDefault="00DB373A" w:rsidP="008539B5">
      <w:pPr>
        <w:pStyle w:val="Fotnotstext"/>
      </w:pPr>
      <w:r>
        <w:rPr>
          <w:rStyle w:val="Fotnotsreferens"/>
        </w:rPr>
        <w:footnoteRef/>
      </w:r>
      <w:r>
        <w:t xml:space="preserve"> Senaste lydelse 2021:000.</w:t>
      </w:r>
    </w:p>
  </w:footnote>
  <w:footnote w:id="56">
    <w:p w14:paraId="38625D49" w14:textId="77777777" w:rsidR="00DB373A" w:rsidRDefault="00DB373A" w:rsidP="008539B5">
      <w:pPr>
        <w:pStyle w:val="Fotnotstext"/>
      </w:pPr>
      <w:r>
        <w:rPr>
          <w:rStyle w:val="Fotnotsreferens"/>
        </w:rPr>
        <w:footnoteRef/>
      </w:r>
      <w:r>
        <w:t xml:space="preserve"> Senaste lydelse </w:t>
      </w:r>
      <w:r w:rsidRPr="00E53E06">
        <w:t>2017:931</w:t>
      </w:r>
      <w:r>
        <w:t>.</w:t>
      </w:r>
    </w:p>
  </w:footnote>
  <w:footnote w:id="57">
    <w:p w14:paraId="30A17E88" w14:textId="77777777" w:rsidR="00DB373A" w:rsidRDefault="00DB373A" w:rsidP="008539B5">
      <w:pPr>
        <w:pStyle w:val="Fotnotstext"/>
      </w:pPr>
      <w:r>
        <w:rPr>
          <w:rStyle w:val="Fotnotsreferens"/>
        </w:rPr>
        <w:footnoteRef/>
      </w:r>
      <w:r>
        <w:t xml:space="preserve"> Senaste lydelse 2020:1018.</w:t>
      </w:r>
    </w:p>
  </w:footnote>
  <w:footnote w:id="58">
    <w:p w14:paraId="3E7FE60C" w14:textId="77777777" w:rsidR="00DB373A" w:rsidRDefault="00DB373A" w:rsidP="008539B5">
      <w:pPr>
        <w:pStyle w:val="Fotnotstext"/>
      </w:pPr>
      <w:r>
        <w:rPr>
          <w:rStyle w:val="Fotnotsreferens"/>
        </w:rPr>
        <w:footnoteRef/>
      </w:r>
      <w:r>
        <w:t xml:space="preserve"> Senaste lydelse </w:t>
      </w:r>
      <w:r w:rsidRPr="00196FCF">
        <w:t>2020:1018</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2FF39F" w14:textId="77777777" w:rsidR="00DB373A" w:rsidRDefault="00DB373A" w:rsidP="00664D04">
    <w:pPr>
      <w:pStyle w:val="Brdtext"/>
    </w:pPr>
    <w:r>
      <w:rPr>
        <w:noProof/>
        <w:lang w:eastAsia="sv-SE"/>
      </w:rPr>
      <mc:AlternateContent>
        <mc:Choice Requires="wps">
          <w:drawing>
            <wp:anchor distT="0" distB="0" distL="0" distR="0" simplePos="0" relativeHeight="2516014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A00CF2" w14:textId="4BB269DA" w:rsidR="00DB373A" w:rsidRPr="00756E21" w:rsidRDefault="002D33FE"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01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EA00CF2" w14:textId="4BB269DA" w:rsidR="00DB373A" w:rsidRPr="00756E21" w:rsidRDefault="00DB373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9E7EA0" w14:textId="77777777" w:rsidR="00DB373A" w:rsidRDefault="00DB373A" w:rsidP="00EE1584">
    <w:pPr>
      <w:pStyle w:val="Brdtext"/>
    </w:pPr>
    <w:r>
      <w:rPr>
        <w:noProof/>
        <w:lang w:eastAsia="sv-SE"/>
      </w:rPr>
      <mc:AlternateContent>
        <mc:Choice Requires="wps">
          <w:drawing>
            <wp:anchor distT="0" distB="0" distL="0" distR="0" simplePos="0" relativeHeight="2517150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272A7A" w14:textId="38A17BF2" w:rsidR="00DB373A" w:rsidRPr="00756E21" w:rsidRDefault="002D33FE"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715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5272A7A" w14:textId="38A17BF2" w:rsidR="00DB373A" w:rsidRPr="00756E21" w:rsidRDefault="00DB373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8CD605" w14:textId="77777777" w:rsidR="00DB373A" w:rsidRDefault="00DB373A"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F3CFFB" w14:textId="77777777" w:rsidR="00DB373A" w:rsidRDefault="00DB373A" w:rsidP="00664D04">
    <w:pPr>
      <w:pStyle w:val="Brdtext"/>
    </w:pPr>
    <w:r>
      <w:rPr>
        <w:noProof/>
        <w:lang w:eastAsia="sv-SE"/>
      </w:rPr>
      <mc:AlternateContent>
        <mc:Choice Requires="wps">
          <w:drawing>
            <wp:anchor distT="0" distB="0" distL="0" distR="0" simplePos="0" relativeHeight="2516024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129381" w14:textId="36BD3E42" w:rsidR="00DB373A" w:rsidRPr="00756E21" w:rsidRDefault="002D33FE" w:rsidP="00664D04">
                          <w:pPr>
                            <w:pStyle w:val="Brdtext"/>
                            <w:jc w:val="left"/>
                          </w:pPr>
                          <w:sdt>
                            <w:sdtPr>
                              <w:alias w:val="NummerEtikett"/>
                              <w:tag w:val="NummerEtikett"/>
                              <w:id w:val="102991574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3663799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02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7129381" w14:textId="36BD3E42" w:rsidR="00DB373A" w:rsidRPr="00756E21" w:rsidRDefault="00DB373A" w:rsidP="00664D04">
                    <w:pPr>
                      <w:pStyle w:val="Brdtext"/>
                      <w:jc w:val="left"/>
                    </w:pPr>
                    <w:sdt>
                      <w:sdtPr>
                        <w:alias w:val="NummerEtikett"/>
                        <w:tag w:val="NummerEtikett"/>
                        <w:id w:val="10299157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3663799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7A73E0" w14:textId="77777777" w:rsidR="00DB373A" w:rsidRDefault="00DB373A" w:rsidP="00EE1584">
    <w:pPr>
      <w:pStyle w:val="Brdtext"/>
    </w:pPr>
    <w:r>
      <w:rPr>
        <w:noProof/>
        <w:lang w:eastAsia="sv-SE"/>
      </w:rPr>
      <mc:AlternateContent>
        <mc:Choice Requires="wps">
          <w:drawing>
            <wp:anchor distT="0" distB="0" distL="0" distR="0" simplePos="0" relativeHeight="2517160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5ED4D" w14:textId="41B6AA31" w:rsidR="00DB373A" w:rsidRPr="00756E21" w:rsidRDefault="002D33FE" w:rsidP="00A118D8">
                          <w:pPr>
                            <w:pStyle w:val="Brdtext"/>
                            <w:jc w:val="left"/>
                          </w:pPr>
                          <w:sdt>
                            <w:sdtPr>
                              <w:alias w:val="NummerEtikett"/>
                              <w:tag w:val="NummerEtikett"/>
                              <w:id w:val="50872176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8260570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71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F15ED4D" w14:textId="41B6AA31" w:rsidR="00DB373A" w:rsidRPr="00756E21" w:rsidRDefault="00DB373A" w:rsidP="00A118D8">
                    <w:pPr>
                      <w:pStyle w:val="Brdtext"/>
                      <w:jc w:val="left"/>
                    </w:pPr>
                    <w:sdt>
                      <w:sdtPr>
                        <w:alias w:val="NummerEtikett"/>
                        <w:tag w:val="NummerEtikett"/>
                        <w:id w:val="5087217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2605701"/>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430758" w14:textId="77777777" w:rsidR="00DB373A" w:rsidRDefault="00DB373A"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F12E1D" w14:textId="77777777" w:rsidR="00DB373A" w:rsidRDefault="00DB373A" w:rsidP="00664D04">
    <w:pPr>
      <w:pStyle w:val="Brdtext"/>
    </w:pPr>
    <w:r>
      <w:rPr>
        <w:noProof/>
        <w:lang w:eastAsia="sv-SE"/>
      </w:rPr>
      <mc:AlternateContent>
        <mc:Choice Requires="wps">
          <w:drawing>
            <wp:anchor distT="0" distB="0" distL="0" distR="0" simplePos="0" relativeHeight="2516034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51702" w14:textId="37EB8C11" w:rsidR="00DB373A" w:rsidRPr="00756E21" w:rsidRDefault="002D33FE" w:rsidP="00664D04">
                          <w:pPr>
                            <w:pStyle w:val="Brdtext"/>
                            <w:jc w:val="left"/>
                          </w:pPr>
                          <w:sdt>
                            <w:sdtPr>
                              <w:alias w:val="NummerEtikett"/>
                              <w:tag w:val="NummerEtikett"/>
                              <w:id w:val="-70470427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8560945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03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4751702" w14:textId="37EB8C11" w:rsidR="00DB373A" w:rsidRPr="00756E21" w:rsidRDefault="00DB373A" w:rsidP="00664D04">
                    <w:pPr>
                      <w:pStyle w:val="Brdtext"/>
                      <w:jc w:val="left"/>
                    </w:pPr>
                    <w:sdt>
                      <w:sdtPr>
                        <w:alias w:val="NummerEtikett"/>
                        <w:tag w:val="NummerEtikett"/>
                        <w:id w:val="-7047042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560945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588749" w14:textId="77777777" w:rsidR="00DB373A" w:rsidRDefault="00DB373A" w:rsidP="00EE1584">
    <w:pPr>
      <w:pStyle w:val="Brdtext"/>
    </w:pPr>
    <w:r>
      <w:rPr>
        <w:noProof/>
        <w:lang w:eastAsia="sv-SE"/>
      </w:rPr>
      <mc:AlternateContent>
        <mc:Choice Requires="wps">
          <w:drawing>
            <wp:anchor distT="0" distB="0" distL="0" distR="0" simplePos="0" relativeHeight="2517171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51D30F" w14:textId="77B80BEB" w:rsidR="00DB373A" w:rsidRPr="00756E21" w:rsidRDefault="002D33FE" w:rsidP="00A118D8">
                          <w:pPr>
                            <w:pStyle w:val="Brdtext"/>
                            <w:jc w:val="left"/>
                          </w:pPr>
                          <w:sdt>
                            <w:sdtPr>
                              <w:alias w:val="NummerEtikett"/>
                              <w:tag w:val="NummerEtikett"/>
                              <w:id w:val="-187553802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4955871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717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251D30F" w14:textId="77B80BEB" w:rsidR="00DB373A" w:rsidRPr="00756E21" w:rsidRDefault="00DB373A" w:rsidP="00A118D8">
                    <w:pPr>
                      <w:pStyle w:val="Brdtext"/>
                      <w:jc w:val="left"/>
                    </w:pPr>
                    <w:sdt>
                      <w:sdtPr>
                        <w:alias w:val="NummerEtikett"/>
                        <w:tag w:val="NummerEtikett"/>
                        <w:id w:val="-18755380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4955871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5290CF" w14:textId="77777777" w:rsidR="00DB373A" w:rsidRDefault="00DB373A" w:rsidP="00664D04">
    <w:pPr>
      <w:pStyle w:val="Brdtext"/>
    </w:pPr>
    <w:r>
      <w:rPr>
        <w:noProof/>
        <w:lang w:eastAsia="sv-SE"/>
      </w:rPr>
      <mc:AlternateContent>
        <mc:Choice Requires="wps">
          <w:drawing>
            <wp:anchor distT="0" distB="0" distL="0" distR="0" simplePos="0" relativeHeight="2516044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17ADC" w14:textId="39ACA8ED" w:rsidR="00DB373A" w:rsidRPr="00756E21" w:rsidRDefault="002D33FE" w:rsidP="00664D04">
                          <w:pPr>
                            <w:pStyle w:val="Brdtext"/>
                            <w:jc w:val="left"/>
                          </w:pPr>
                          <w:sdt>
                            <w:sdtPr>
                              <w:alias w:val="NummerEtikett"/>
                              <w:tag w:val="NummerEtikett"/>
                              <w:id w:val="210383327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3679234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04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8617ADC" w14:textId="39ACA8ED" w:rsidR="00DB373A" w:rsidRPr="00756E21" w:rsidRDefault="00DB373A" w:rsidP="00664D04">
                    <w:pPr>
                      <w:pStyle w:val="Brdtext"/>
                      <w:jc w:val="left"/>
                    </w:pPr>
                    <w:sdt>
                      <w:sdtPr>
                        <w:alias w:val="NummerEtikett"/>
                        <w:tag w:val="NummerEtikett"/>
                        <w:id w:val="21038332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679234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A65C50" w14:textId="77777777" w:rsidR="00DB373A" w:rsidRDefault="00DB373A" w:rsidP="00EE1584">
    <w:pPr>
      <w:pStyle w:val="Brdtext"/>
    </w:pPr>
    <w:r>
      <w:rPr>
        <w:noProof/>
        <w:lang w:eastAsia="sv-SE"/>
      </w:rPr>
      <mc:AlternateContent>
        <mc:Choice Requires="wps">
          <w:drawing>
            <wp:anchor distT="0" distB="0" distL="0" distR="0" simplePos="0" relativeHeight="2517181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A9ED2B" w14:textId="3E7104AB" w:rsidR="00DB373A" w:rsidRPr="00756E21" w:rsidRDefault="002D33FE" w:rsidP="00A118D8">
                          <w:pPr>
                            <w:pStyle w:val="Brdtext"/>
                            <w:jc w:val="left"/>
                          </w:pPr>
                          <w:sdt>
                            <w:sdtPr>
                              <w:alias w:val="NummerEtikett"/>
                              <w:tag w:val="NummerEtikett"/>
                              <w:id w:val="-63810406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6590923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718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17A9ED2B" w14:textId="3E7104AB" w:rsidR="00DB373A" w:rsidRPr="00756E21" w:rsidRDefault="00DB373A" w:rsidP="00A118D8">
                    <w:pPr>
                      <w:pStyle w:val="Brdtext"/>
                      <w:jc w:val="left"/>
                    </w:pPr>
                    <w:sdt>
                      <w:sdtPr>
                        <w:alias w:val="NummerEtikett"/>
                        <w:tag w:val="NummerEtikett"/>
                        <w:id w:val="-6381040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6590923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53A74E" w14:textId="77777777" w:rsidR="00DB373A" w:rsidRDefault="00DB373A" w:rsidP="00664D04">
    <w:pPr>
      <w:pStyle w:val="Brdtext"/>
    </w:pPr>
    <w:r>
      <w:rPr>
        <w:noProof/>
        <w:lang w:eastAsia="sv-SE"/>
      </w:rPr>
      <mc:AlternateContent>
        <mc:Choice Requires="wps">
          <w:drawing>
            <wp:anchor distT="0" distB="0" distL="0" distR="0" simplePos="0" relativeHeight="2516055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32DFDE" w14:textId="1E34062D" w:rsidR="00DB373A" w:rsidRPr="00756E21" w:rsidRDefault="002D33FE" w:rsidP="00664D04">
                          <w:pPr>
                            <w:pStyle w:val="Brdtext"/>
                            <w:jc w:val="left"/>
                          </w:pPr>
                          <w:sdt>
                            <w:sdtPr>
                              <w:alias w:val="NummerEtikett"/>
                              <w:tag w:val="NummerEtikett"/>
                              <w:id w:val="-135017819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0891046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132DFDE" w14:textId="1E34062D" w:rsidR="00DB373A" w:rsidRPr="00756E21" w:rsidRDefault="00DB373A" w:rsidP="00664D04">
                    <w:pPr>
                      <w:pStyle w:val="Brdtext"/>
                      <w:jc w:val="left"/>
                    </w:pPr>
                    <w:sdt>
                      <w:sdtPr>
                        <w:alias w:val="NummerEtikett"/>
                        <w:tag w:val="NummerEtikett"/>
                        <w:id w:val="-13501781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0891046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78ADDB" w14:textId="77777777" w:rsidR="00DB373A" w:rsidRDefault="00DB373A" w:rsidP="00EE1584">
    <w:pPr>
      <w:pStyle w:val="Brdtext"/>
    </w:pPr>
    <w:r>
      <w:rPr>
        <w:noProof/>
        <w:lang w:eastAsia="sv-SE"/>
      </w:rPr>
      <mc:AlternateContent>
        <mc:Choice Requires="wps">
          <w:drawing>
            <wp:anchor distT="0" distB="0" distL="0" distR="0" simplePos="0" relativeHeight="2517191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08EF94" w14:textId="6D631228" w:rsidR="00DB373A" w:rsidRPr="00756E21" w:rsidRDefault="002D33FE" w:rsidP="00A118D8">
                          <w:pPr>
                            <w:pStyle w:val="Brdtext"/>
                            <w:jc w:val="left"/>
                          </w:pPr>
                          <w:sdt>
                            <w:sdtPr>
                              <w:alias w:val="NummerEtikett"/>
                              <w:tag w:val="NummerEtikett"/>
                              <w:id w:val="123674756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5852544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19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F08EF94" w14:textId="6D631228" w:rsidR="00DB373A" w:rsidRPr="00756E21" w:rsidRDefault="00DB373A" w:rsidP="00A118D8">
                    <w:pPr>
                      <w:pStyle w:val="Brdtext"/>
                      <w:jc w:val="left"/>
                    </w:pPr>
                    <w:sdt>
                      <w:sdtPr>
                        <w:alias w:val="NummerEtikett"/>
                        <w:tag w:val="NummerEtikett"/>
                        <w:id w:val="12367475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58525441"/>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626E9A" w14:textId="77777777" w:rsidR="00DB373A" w:rsidRDefault="00DB373A" w:rsidP="00664D04">
    <w:pPr>
      <w:pStyle w:val="Brdtext"/>
    </w:pPr>
    <w:r>
      <w:rPr>
        <w:noProof/>
        <w:lang w:eastAsia="sv-SE"/>
      </w:rPr>
      <mc:AlternateContent>
        <mc:Choice Requires="wps">
          <w:drawing>
            <wp:anchor distT="0" distB="0" distL="0" distR="0" simplePos="0" relativeHeight="2516065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9B6109" w14:textId="37F604B2" w:rsidR="00DB373A" w:rsidRPr="00756E21" w:rsidRDefault="002D33FE" w:rsidP="00664D04">
                          <w:pPr>
                            <w:pStyle w:val="Brdtext"/>
                            <w:jc w:val="left"/>
                          </w:pPr>
                          <w:sdt>
                            <w:sdtPr>
                              <w:alias w:val="NummerEtikett"/>
                              <w:tag w:val="NummerEtikett"/>
                              <w:id w:val="-47314389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680322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69B6109" w14:textId="37F604B2" w:rsidR="00DB373A" w:rsidRPr="00756E21" w:rsidRDefault="00DB373A" w:rsidP="00664D04">
                    <w:pPr>
                      <w:pStyle w:val="Brdtext"/>
                      <w:jc w:val="left"/>
                    </w:pPr>
                    <w:sdt>
                      <w:sdtPr>
                        <w:alias w:val="NummerEtikett"/>
                        <w:tag w:val="NummerEtikett"/>
                        <w:id w:val="-4731438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680322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AC9BA3" w14:textId="77777777" w:rsidR="00DB373A" w:rsidRDefault="00DB373A" w:rsidP="00EE1584">
    <w:pPr>
      <w:pStyle w:val="Brdtext"/>
    </w:pPr>
    <w:r>
      <w:rPr>
        <w:noProof/>
        <w:lang w:eastAsia="sv-SE"/>
      </w:rPr>
      <mc:AlternateContent>
        <mc:Choice Requires="wps">
          <w:drawing>
            <wp:anchor distT="0" distB="0" distL="0" distR="0" simplePos="0" relativeHeight="2517201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059EE6" w14:textId="64770D48" w:rsidR="00DB373A" w:rsidRPr="00756E21" w:rsidRDefault="002D33FE" w:rsidP="00A118D8">
                          <w:pPr>
                            <w:pStyle w:val="Brdtext"/>
                            <w:jc w:val="left"/>
                          </w:pPr>
                          <w:sdt>
                            <w:sdtPr>
                              <w:alias w:val="NummerEtikett"/>
                              <w:tag w:val="NummerEtikett"/>
                              <w:id w:val="45899737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3101485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20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7059EE6" w14:textId="64770D48" w:rsidR="00DB373A" w:rsidRPr="00756E21" w:rsidRDefault="00DB373A" w:rsidP="00A118D8">
                    <w:pPr>
                      <w:pStyle w:val="Brdtext"/>
                      <w:jc w:val="left"/>
                    </w:pPr>
                    <w:sdt>
                      <w:sdtPr>
                        <w:alias w:val="NummerEtikett"/>
                        <w:tag w:val="NummerEtikett"/>
                        <w:id w:val="4589973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101485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CE6397" w14:textId="77777777" w:rsidR="00DB373A" w:rsidRDefault="00DB373A" w:rsidP="00664D04">
    <w:pPr>
      <w:pStyle w:val="Brdtext"/>
    </w:pPr>
    <w:r>
      <w:rPr>
        <w:noProof/>
        <w:lang w:eastAsia="sv-SE"/>
      </w:rPr>
      <mc:AlternateContent>
        <mc:Choice Requires="wps">
          <w:drawing>
            <wp:anchor distT="0" distB="0" distL="0" distR="0" simplePos="0" relativeHeight="2516075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EDD58" w14:textId="71C209A1" w:rsidR="00DB373A" w:rsidRPr="00756E21" w:rsidRDefault="002D33FE" w:rsidP="00664D04">
                          <w:pPr>
                            <w:pStyle w:val="Brdtext"/>
                            <w:jc w:val="left"/>
                          </w:pPr>
                          <w:sdt>
                            <w:sdtPr>
                              <w:alias w:val="NummerEtikett"/>
                              <w:tag w:val="NummerEtikett"/>
                              <w:id w:val="-86644055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8802176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66EDD58" w14:textId="71C209A1" w:rsidR="00DB373A" w:rsidRPr="00756E21" w:rsidRDefault="00DB373A" w:rsidP="00664D04">
                    <w:pPr>
                      <w:pStyle w:val="Brdtext"/>
                      <w:jc w:val="left"/>
                    </w:pPr>
                    <w:sdt>
                      <w:sdtPr>
                        <w:alias w:val="NummerEtikett"/>
                        <w:tag w:val="NummerEtikett"/>
                        <w:id w:val="-8664405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802176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AE2CE9" w14:textId="77777777" w:rsidR="00DB373A" w:rsidRDefault="00DB373A" w:rsidP="00EE1584">
    <w:pPr>
      <w:pStyle w:val="Brdtext"/>
    </w:pPr>
    <w:r>
      <w:rPr>
        <w:noProof/>
        <w:lang w:eastAsia="sv-SE"/>
      </w:rPr>
      <mc:AlternateContent>
        <mc:Choice Requires="wps">
          <w:drawing>
            <wp:anchor distT="0" distB="0" distL="0" distR="0" simplePos="0" relativeHeight="2517212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08CAD2" w14:textId="40BBA792" w:rsidR="00DB373A" w:rsidRPr="00756E21" w:rsidRDefault="002D33FE" w:rsidP="00A118D8">
                          <w:pPr>
                            <w:pStyle w:val="Brdtext"/>
                            <w:jc w:val="left"/>
                          </w:pPr>
                          <w:sdt>
                            <w:sdtPr>
                              <w:alias w:val="NummerEtikett"/>
                              <w:tag w:val="NummerEtikett"/>
                              <w:id w:val="-106202399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1226606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721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408CAD2" w14:textId="40BBA792" w:rsidR="00DB373A" w:rsidRPr="00756E21" w:rsidRDefault="00DB373A" w:rsidP="00A118D8">
                    <w:pPr>
                      <w:pStyle w:val="Brdtext"/>
                      <w:jc w:val="left"/>
                    </w:pPr>
                    <w:sdt>
                      <w:sdtPr>
                        <w:alias w:val="NummerEtikett"/>
                        <w:tag w:val="NummerEtikett"/>
                        <w:id w:val="-106202399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1226606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6E69EA" w14:textId="77777777" w:rsidR="00DB373A" w:rsidRDefault="00DB373A" w:rsidP="00664D04">
    <w:pPr>
      <w:pStyle w:val="Brdtext"/>
    </w:pPr>
    <w:r>
      <w:rPr>
        <w:noProof/>
        <w:lang w:eastAsia="sv-SE"/>
      </w:rPr>
      <mc:AlternateContent>
        <mc:Choice Requires="wps">
          <w:drawing>
            <wp:anchor distT="0" distB="0" distL="0" distR="0" simplePos="0" relativeHeight="2516085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4166D2" w14:textId="1248FA19" w:rsidR="00DB373A" w:rsidRPr="00756E21" w:rsidRDefault="002D33FE" w:rsidP="00664D04">
                          <w:pPr>
                            <w:pStyle w:val="Brdtext"/>
                            <w:jc w:val="left"/>
                          </w:pPr>
                          <w:sdt>
                            <w:sdtPr>
                              <w:alias w:val="NummerEtikett"/>
                              <w:tag w:val="NummerEtikett"/>
                              <w:id w:val="-40029144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0423725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C4166D2" w14:textId="1248FA19" w:rsidR="00DB373A" w:rsidRPr="00756E21" w:rsidRDefault="00DB373A" w:rsidP="00664D04">
                    <w:pPr>
                      <w:pStyle w:val="Brdtext"/>
                      <w:jc w:val="left"/>
                    </w:pPr>
                    <w:sdt>
                      <w:sdtPr>
                        <w:alias w:val="NummerEtikett"/>
                        <w:tag w:val="NummerEtikett"/>
                        <w:id w:val="-4002914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423725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E63E26" w14:textId="77777777" w:rsidR="00DB373A" w:rsidRDefault="00DB373A" w:rsidP="00EE1584">
    <w:pPr>
      <w:pStyle w:val="Brdtext"/>
    </w:pPr>
    <w:r>
      <w:rPr>
        <w:noProof/>
        <w:lang w:eastAsia="sv-SE"/>
      </w:rPr>
      <mc:AlternateContent>
        <mc:Choice Requires="wps">
          <w:drawing>
            <wp:anchor distT="0" distB="0" distL="0" distR="0" simplePos="0" relativeHeight="2517222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ED4B0D" w14:textId="24AC1F31" w:rsidR="00DB373A" w:rsidRPr="00756E21" w:rsidRDefault="002D33FE" w:rsidP="00A118D8">
                          <w:pPr>
                            <w:pStyle w:val="Brdtext"/>
                            <w:jc w:val="left"/>
                          </w:pPr>
                          <w:sdt>
                            <w:sdtPr>
                              <w:alias w:val="NummerEtikett"/>
                              <w:tag w:val="NummerEtikett"/>
                              <w:id w:val="98628678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38546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722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FED4B0D" w14:textId="24AC1F31" w:rsidR="00DB373A" w:rsidRPr="00756E21" w:rsidRDefault="00DB373A" w:rsidP="00A118D8">
                    <w:pPr>
                      <w:pStyle w:val="Brdtext"/>
                      <w:jc w:val="left"/>
                    </w:pPr>
                    <w:sdt>
                      <w:sdtPr>
                        <w:alias w:val="NummerEtikett"/>
                        <w:tag w:val="NummerEtikett"/>
                        <w:id w:val="9862867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38546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915482" w14:textId="77777777" w:rsidR="00DB373A" w:rsidRDefault="00DB373A" w:rsidP="00664D04">
    <w:pPr>
      <w:pStyle w:val="Brdtext"/>
    </w:pPr>
    <w:r>
      <w:rPr>
        <w:noProof/>
        <w:lang w:eastAsia="sv-SE"/>
      </w:rPr>
      <mc:AlternateContent>
        <mc:Choice Requires="wps">
          <w:drawing>
            <wp:anchor distT="0" distB="0" distL="0" distR="0" simplePos="0" relativeHeight="2516096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28D0F" w14:textId="6A1FCA6E" w:rsidR="00DB373A" w:rsidRPr="00756E21" w:rsidRDefault="002D33FE" w:rsidP="00664D04">
                          <w:pPr>
                            <w:pStyle w:val="Brdtext"/>
                            <w:jc w:val="left"/>
                          </w:pPr>
                          <w:sdt>
                            <w:sdtPr>
                              <w:alias w:val="NummerEtikett"/>
                              <w:tag w:val="NummerEtikett"/>
                              <w:id w:val="20684517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4560121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1A428D0F" w14:textId="6A1FCA6E" w:rsidR="00DB373A" w:rsidRPr="00756E21" w:rsidRDefault="00DB373A" w:rsidP="00664D04">
                    <w:pPr>
                      <w:pStyle w:val="Brdtext"/>
                      <w:jc w:val="left"/>
                    </w:pPr>
                    <w:sdt>
                      <w:sdtPr>
                        <w:alias w:val="NummerEtikett"/>
                        <w:tag w:val="NummerEtikett"/>
                        <w:id w:val="2068451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4560121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753C6D" w14:textId="77777777" w:rsidR="00DB373A" w:rsidRDefault="00DB373A" w:rsidP="00EE1584">
    <w:pPr>
      <w:pStyle w:val="Brdtext"/>
    </w:pPr>
    <w:r>
      <w:rPr>
        <w:noProof/>
        <w:lang w:eastAsia="sv-SE"/>
      </w:rPr>
      <mc:AlternateContent>
        <mc:Choice Requires="wps">
          <w:drawing>
            <wp:anchor distT="0" distB="0" distL="0" distR="0" simplePos="0" relativeHeight="2517232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388469" w14:textId="514C7C59" w:rsidR="00DB373A" w:rsidRPr="00756E21" w:rsidRDefault="002D33FE" w:rsidP="00A118D8">
                          <w:pPr>
                            <w:pStyle w:val="Brdtext"/>
                            <w:jc w:val="left"/>
                          </w:pPr>
                          <w:sdt>
                            <w:sdtPr>
                              <w:alias w:val="NummerEtikett"/>
                              <w:tag w:val="NummerEtikett"/>
                              <w:id w:val="118232144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679955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723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0388469" w14:textId="514C7C59" w:rsidR="00DB373A" w:rsidRPr="00756E21" w:rsidRDefault="00DB373A" w:rsidP="00A118D8">
                    <w:pPr>
                      <w:pStyle w:val="Brdtext"/>
                      <w:jc w:val="left"/>
                    </w:pPr>
                    <w:sdt>
                      <w:sdtPr>
                        <w:alias w:val="NummerEtikett"/>
                        <w:tag w:val="NummerEtikett"/>
                        <w:id w:val="11823214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679955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45DADD" w14:textId="77777777" w:rsidR="00DB373A" w:rsidRDefault="00DB373A" w:rsidP="00664D04">
    <w:pPr>
      <w:pStyle w:val="Brdtext"/>
    </w:pPr>
    <w:r>
      <w:rPr>
        <w:noProof/>
        <w:lang w:eastAsia="sv-SE"/>
      </w:rPr>
      <mc:AlternateContent>
        <mc:Choice Requires="wps">
          <w:drawing>
            <wp:anchor distT="0" distB="0" distL="0" distR="0" simplePos="0" relativeHeight="2516106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EEDB8D" w14:textId="2B3E4865" w:rsidR="00DB373A" w:rsidRPr="00756E21" w:rsidRDefault="002D33FE" w:rsidP="00664D04">
                          <w:pPr>
                            <w:pStyle w:val="Brdtext"/>
                            <w:jc w:val="left"/>
                          </w:pPr>
                          <w:sdt>
                            <w:sdtPr>
                              <w:alias w:val="NummerEtikett"/>
                              <w:tag w:val="NummerEtikett"/>
                              <w:id w:val="-159684944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858819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2EEDB8D" w14:textId="2B3E4865" w:rsidR="00DB373A" w:rsidRPr="00756E21" w:rsidRDefault="00DB373A" w:rsidP="00664D04">
                    <w:pPr>
                      <w:pStyle w:val="Brdtext"/>
                      <w:jc w:val="left"/>
                    </w:pPr>
                    <w:sdt>
                      <w:sdtPr>
                        <w:alias w:val="NummerEtikett"/>
                        <w:tag w:val="NummerEtikett"/>
                        <w:id w:val="-15968494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58819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CFB608" w14:textId="77777777" w:rsidR="00DB373A" w:rsidRDefault="00DB373A" w:rsidP="00EE1584">
    <w:pPr>
      <w:pStyle w:val="Brdtext"/>
    </w:pPr>
    <w:r>
      <w:rPr>
        <w:noProof/>
        <w:lang w:eastAsia="sv-SE"/>
      </w:rPr>
      <mc:AlternateContent>
        <mc:Choice Requires="wps">
          <w:drawing>
            <wp:anchor distT="0" distB="0" distL="0" distR="0" simplePos="0" relativeHeight="2517242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893865" w14:textId="3F416F6E" w:rsidR="00DB373A" w:rsidRPr="00756E21" w:rsidRDefault="002D33FE" w:rsidP="00A118D8">
                          <w:pPr>
                            <w:pStyle w:val="Brdtext"/>
                            <w:jc w:val="left"/>
                          </w:pPr>
                          <w:sdt>
                            <w:sdtPr>
                              <w:alias w:val="NummerEtikett"/>
                              <w:tag w:val="NummerEtikett"/>
                              <w:id w:val="-140027886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5979550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724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7893865" w14:textId="3F416F6E" w:rsidR="00DB373A" w:rsidRPr="00756E21" w:rsidRDefault="00DB373A" w:rsidP="00A118D8">
                    <w:pPr>
                      <w:pStyle w:val="Brdtext"/>
                      <w:jc w:val="left"/>
                    </w:pPr>
                    <w:sdt>
                      <w:sdtPr>
                        <w:alias w:val="NummerEtikett"/>
                        <w:tag w:val="NummerEtikett"/>
                        <w:id w:val="-14002788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5979550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317517" w14:textId="77777777" w:rsidR="00DB373A" w:rsidRDefault="00DB373A" w:rsidP="00664D04">
    <w:pPr>
      <w:pStyle w:val="Brdtext"/>
    </w:pPr>
    <w:r>
      <w:rPr>
        <w:noProof/>
        <w:lang w:eastAsia="sv-SE"/>
      </w:rPr>
      <mc:AlternateContent>
        <mc:Choice Requires="wps">
          <w:drawing>
            <wp:anchor distT="0" distB="0" distL="0" distR="0" simplePos="0" relativeHeight="2516116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46ABA" w14:textId="16EA72FF" w:rsidR="00DB373A" w:rsidRPr="00756E21" w:rsidRDefault="002D33FE" w:rsidP="00664D04">
                          <w:pPr>
                            <w:pStyle w:val="Brdtext"/>
                            <w:jc w:val="left"/>
                          </w:pPr>
                          <w:sdt>
                            <w:sdtPr>
                              <w:alias w:val="NummerEtikett"/>
                              <w:tag w:val="NummerEtikett"/>
                              <w:id w:val="-644781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0150103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3946ABA" w14:textId="16EA72FF" w:rsidR="00DB373A" w:rsidRPr="00756E21" w:rsidRDefault="00DB373A" w:rsidP="00664D04">
                    <w:pPr>
                      <w:pStyle w:val="Brdtext"/>
                      <w:jc w:val="left"/>
                    </w:pPr>
                    <w:sdt>
                      <w:sdtPr>
                        <w:alias w:val="NummerEtikett"/>
                        <w:tag w:val="NummerEtikett"/>
                        <w:id w:val="-64478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150103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031E0A" w14:textId="77777777" w:rsidR="00DB373A" w:rsidRDefault="00DB373A" w:rsidP="00EE1584">
    <w:pPr>
      <w:pStyle w:val="Brdtext"/>
    </w:pPr>
    <w:r>
      <w:rPr>
        <w:noProof/>
        <w:lang w:eastAsia="sv-SE"/>
      </w:rPr>
      <mc:AlternateContent>
        <mc:Choice Requires="wps">
          <w:drawing>
            <wp:anchor distT="0" distB="0" distL="0" distR="0" simplePos="0" relativeHeight="251725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CDA7FA" w14:textId="2F1C1C1A" w:rsidR="00DB373A" w:rsidRPr="00756E21" w:rsidRDefault="002D33FE" w:rsidP="00A118D8">
                          <w:pPr>
                            <w:pStyle w:val="Brdtext"/>
                            <w:jc w:val="left"/>
                          </w:pPr>
                          <w:sdt>
                            <w:sdtPr>
                              <w:alias w:val="NummerEtikett"/>
                              <w:tag w:val="NummerEtikett"/>
                              <w:id w:val="-91624475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2877092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725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8CDA7FA" w14:textId="2F1C1C1A" w:rsidR="00DB373A" w:rsidRPr="00756E21" w:rsidRDefault="00DB373A" w:rsidP="00A118D8">
                    <w:pPr>
                      <w:pStyle w:val="Brdtext"/>
                      <w:jc w:val="left"/>
                    </w:pPr>
                    <w:sdt>
                      <w:sdtPr>
                        <w:alias w:val="NummerEtikett"/>
                        <w:tag w:val="NummerEtikett"/>
                        <w:id w:val="-91624475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877092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BBD3A0" w14:textId="77777777" w:rsidR="00DB373A" w:rsidRDefault="00DB373A" w:rsidP="00664D04">
    <w:pPr>
      <w:pStyle w:val="Brdtext"/>
    </w:pPr>
    <w:r>
      <w:rPr>
        <w:noProof/>
        <w:lang w:eastAsia="sv-SE"/>
      </w:rPr>
      <mc:AlternateContent>
        <mc:Choice Requires="wps">
          <w:drawing>
            <wp:anchor distT="0" distB="0" distL="0" distR="0" simplePos="0" relativeHeight="2516126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0042DA" w14:textId="0DFA648F" w:rsidR="00DB373A" w:rsidRPr="00756E21" w:rsidRDefault="002D33FE" w:rsidP="00664D04">
                          <w:pPr>
                            <w:pStyle w:val="Brdtext"/>
                            <w:jc w:val="left"/>
                          </w:pPr>
                          <w:sdt>
                            <w:sdtPr>
                              <w:alias w:val="NummerEtikett"/>
                              <w:tag w:val="NummerEtikett"/>
                              <w:id w:val="70691801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5044665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00042DA" w14:textId="0DFA648F" w:rsidR="00DB373A" w:rsidRPr="00756E21" w:rsidRDefault="00DB373A" w:rsidP="00664D04">
                    <w:pPr>
                      <w:pStyle w:val="Brdtext"/>
                      <w:jc w:val="left"/>
                    </w:pPr>
                    <w:sdt>
                      <w:sdtPr>
                        <w:alias w:val="NummerEtikett"/>
                        <w:tag w:val="NummerEtikett"/>
                        <w:id w:val="7069180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0446652"/>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1C1F3A" w14:textId="77777777" w:rsidR="00DB373A" w:rsidRDefault="00DB373A" w:rsidP="00EE1584">
    <w:pPr>
      <w:pStyle w:val="Brdtext"/>
    </w:pPr>
    <w:r>
      <w:rPr>
        <w:noProof/>
        <w:lang w:eastAsia="sv-SE"/>
      </w:rPr>
      <mc:AlternateContent>
        <mc:Choice Requires="wps">
          <w:drawing>
            <wp:anchor distT="0" distB="0" distL="0" distR="0" simplePos="0" relativeHeight="251726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F5E30A" w14:textId="7793B6C0" w:rsidR="00DB373A" w:rsidRPr="00756E21" w:rsidRDefault="002D33FE" w:rsidP="00A118D8">
                          <w:pPr>
                            <w:pStyle w:val="Brdtext"/>
                            <w:jc w:val="left"/>
                          </w:pPr>
                          <w:sdt>
                            <w:sdtPr>
                              <w:alias w:val="NummerEtikett"/>
                              <w:tag w:val="NummerEtikett"/>
                              <w:id w:val="-16524995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9184345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726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3F5E30A" w14:textId="7793B6C0" w:rsidR="00DB373A" w:rsidRPr="00756E21" w:rsidRDefault="00DB373A" w:rsidP="00A118D8">
                    <w:pPr>
                      <w:pStyle w:val="Brdtext"/>
                      <w:jc w:val="left"/>
                    </w:pPr>
                    <w:sdt>
                      <w:sdtPr>
                        <w:alias w:val="NummerEtikett"/>
                        <w:tag w:val="NummerEtikett"/>
                        <w:id w:val="-1652499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184345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0032BA" w14:textId="77777777" w:rsidR="00DB373A" w:rsidRDefault="00DB373A" w:rsidP="00664D04">
    <w:pPr>
      <w:pStyle w:val="Brdtext"/>
    </w:pPr>
    <w:r>
      <w:rPr>
        <w:noProof/>
        <w:lang w:eastAsia="sv-SE"/>
      </w:rPr>
      <mc:AlternateContent>
        <mc:Choice Requires="wps">
          <w:drawing>
            <wp:anchor distT="0" distB="0" distL="0" distR="0" simplePos="0" relativeHeight="2516136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3CA658" w14:textId="67109818" w:rsidR="00DB373A" w:rsidRPr="00756E21" w:rsidRDefault="002D33FE" w:rsidP="00664D04">
                          <w:pPr>
                            <w:pStyle w:val="Brdtext"/>
                            <w:jc w:val="left"/>
                          </w:pPr>
                          <w:sdt>
                            <w:sdtPr>
                              <w:alias w:val="NummerEtikett"/>
                              <w:tag w:val="NummerEtikett"/>
                              <w:id w:val="-111490437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1062893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13CA658" w14:textId="67109818" w:rsidR="00DB373A" w:rsidRPr="00756E21" w:rsidRDefault="00DB373A" w:rsidP="00664D04">
                    <w:pPr>
                      <w:pStyle w:val="Brdtext"/>
                      <w:jc w:val="left"/>
                    </w:pPr>
                    <w:sdt>
                      <w:sdtPr>
                        <w:alias w:val="NummerEtikett"/>
                        <w:tag w:val="NummerEtikett"/>
                        <w:id w:val="-11149043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062893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4B6843" w14:textId="77777777" w:rsidR="00DB373A" w:rsidRDefault="00DB373A" w:rsidP="00EE1584">
    <w:pPr>
      <w:pStyle w:val="Brdtext"/>
    </w:pPr>
    <w:r>
      <w:rPr>
        <w:noProof/>
        <w:lang w:eastAsia="sv-SE"/>
      </w:rPr>
      <mc:AlternateContent>
        <mc:Choice Requires="wps">
          <w:drawing>
            <wp:anchor distT="0" distB="0" distL="0" distR="0" simplePos="0" relativeHeight="251727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91D5D8" w14:textId="75D6BB27" w:rsidR="00DB373A" w:rsidRPr="00756E21" w:rsidRDefault="002D33FE" w:rsidP="00A118D8">
                          <w:pPr>
                            <w:pStyle w:val="Brdtext"/>
                            <w:jc w:val="left"/>
                          </w:pPr>
                          <w:sdt>
                            <w:sdtPr>
                              <w:alias w:val="NummerEtikett"/>
                              <w:tag w:val="NummerEtikett"/>
                              <w:id w:val="-171896664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9979864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727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391D5D8" w14:textId="75D6BB27" w:rsidR="00DB373A" w:rsidRPr="00756E21" w:rsidRDefault="00DB373A" w:rsidP="00A118D8">
                    <w:pPr>
                      <w:pStyle w:val="Brdtext"/>
                      <w:jc w:val="left"/>
                    </w:pPr>
                    <w:sdt>
                      <w:sdtPr>
                        <w:alias w:val="NummerEtikett"/>
                        <w:tag w:val="NummerEtikett"/>
                        <w:id w:val="-17189666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9979864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105112" w14:textId="77777777" w:rsidR="00DB373A" w:rsidRDefault="00DB373A" w:rsidP="00664D04">
    <w:pPr>
      <w:pStyle w:val="Brdtext"/>
    </w:pPr>
    <w:r>
      <w:rPr>
        <w:noProof/>
        <w:lang w:eastAsia="sv-SE"/>
      </w:rPr>
      <mc:AlternateContent>
        <mc:Choice Requires="wps">
          <w:drawing>
            <wp:anchor distT="0" distB="0" distL="0" distR="0" simplePos="0" relativeHeight="2516147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BD7018" w14:textId="4D780989" w:rsidR="00DB373A" w:rsidRPr="00756E21" w:rsidRDefault="002D33FE" w:rsidP="00664D04">
                          <w:pPr>
                            <w:pStyle w:val="Brdtext"/>
                            <w:jc w:val="left"/>
                          </w:pPr>
                          <w:sdt>
                            <w:sdtPr>
                              <w:alias w:val="NummerEtikett"/>
                              <w:tag w:val="NummerEtikett"/>
                              <w:id w:val="182894013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3298687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18BD7018" w14:textId="4D780989" w:rsidR="00DB373A" w:rsidRPr="00756E21" w:rsidRDefault="00DB373A" w:rsidP="00664D04">
                    <w:pPr>
                      <w:pStyle w:val="Brdtext"/>
                      <w:jc w:val="left"/>
                    </w:pPr>
                    <w:sdt>
                      <w:sdtPr>
                        <w:alias w:val="NummerEtikett"/>
                        <w:tag w:val="NummerEtikett"/>
                        <w:id w:val="182894013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32986871"/>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D58C82" w14:textId="77777777" w:rsidR="00DB373A" w:rsidRDefault="00DB373A" w:rsidP="00EE1584">
    <w:pPr>
      <w:pStyle w:val="Brdtext"/>
    </w:pPr>
    <w:r>
      <w:rPr>
        <w:noProof/>
        <w:lang w:eastAsia="sv-SE"/>
      </w:rPr>
      <mc:AlternateContent>
        <mc:Choice Requires="wps">
          <w:drawing>
            <wp:anchor distT="0" distB="0" distL="0" distR="0" simplePos="0" relativeHeight="251728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19F651" w14:textId="1271ED26" w:rsidR="00DB373A" w:rsidRPr="00756E21" w:rsidRDefault="002D33FE" w:rsidP="00A118D8">
                          <w:pPr>
                            <w:pStyle w:val="Brdtext"/>
                            <w:jc w:val="left"/>
                          </w:pPr>
                          <w:sdt>
                            <w:sdtPr>
                              <w:alias w:val="NummerEtikett"/>
                              <w:tag w:val="NummerEtikett"/>
                              <w:id w:val="-97160037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8686232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72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419F651" w14:textId="1271ED26" w:rsidR="00DB373A" w:rsidRPr="00756E21" w:rsidRDefault="00DB373A" w:rsidP="00A118D8">
                    <w:pPr>
                      <w:pStyle w:val="Brdtext"/>
                      <w:jc w:val="left"/>
                    </w:pPr>
                    <w:sdt>
                      <w:sdtPr>
                        <w:alias w:val="NummerEtikett"/>
                        <w:tag w:val="NummerEtikett"/>
                        <w:id w:val="-9716003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6862322"/>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BEB4EC" w14:textId="77777777" w:rsidR="00DB373A" w:rsidRDefault="00DB373A" w:rsidP="00664D04">
    <w:pPr>
      <w:pStyle w:val="Brdtext"/>
    </w:pPr>
    <w:r>
      <w:rPr>
        <w:noProof/>
        <w:lang w:eastAsia="sv-SE"/>
      </w:rPr>
      <mc:AlternateContent>
        <mc:Choice Requires="wps">
          <w:drawing>
            <wp:anchor distT="0" distB="0" distL="0" distR="0" simplePos="0" relativeHeight="2516157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844C23" w14:textId="19C55893" w:rsidR="00DB373A" w:rsidRPr="00756E21" w:rsidRDefault="002D33FE" w:rsidP="00664D04">
                          <w:pPr>
                            <w:pStyle w:val="Brdtext"/>
                            <w:jc w:val="left"/>
                          </w:pPr>
                          <w:sdt>
                            <w:sdtPr>
                              <w:alias w:val="NummerEtikett"/>
                              <w:tag w:val="NummerEtikett"/>
                              <w:id w:val="138960669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7788959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7844C23" w14:textId="19C55893" w:rsidR="00DB373A" w:rsidRPr="00756E21" w:rsidRDefault="00DB373A" w:rsidP="00664D04">
                    <w:pPr>
                      <w:pStyle w:val="Brdtext"/>
                      <w:jc w:val="left"/>
                    </w:pPr>
                    <w:sdt>
                      <w:sdtPr>
                        <w:alias w:val="NummerEtikett"/>
                        <w:tag w:val="NummerEtikett"/>
                        <w:id w:val="13896066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7788959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84F8CF" w14:textId="77777777" w:rsidR="00DB373A" w:rsidRDefault="00DB373A" w:rsidP="00EE1584">
    <w:pPr>
      <w:pStyle w:val="Brdtext"/>
    </w:pPr>
    <w:r>
      <w:rPr>
        <w:noProof/>
        <w:lang w:eastAsia="sv-SE"/>
      </w:rPr>
      <mc:AlternateContent>
        <mc:Choice Requires="wps">
          <w:drawing>
            <wp:anchor distT="0" distB="0" distL="0" distR="0" simplePos="0" relativeHeight="251729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ECA955" w14:textId="3876E3B1" w:rsidR="00DB373A" w:rsidRPr="00756E21" w:rsidRDefault="002D33FE" w:rsidP="00A118D8">
                          <w:pPr>
                            <w:pStyle w:val="Brdtext"/>
                            <w:jc w:val="left"/>
                          </w:pPr>
                          <w:sdt>
                            <w:sdtPr>
                              <w:alias w:val="NummerEtikett"/>
                              <w:tag w:val="NummerEtikett"/>
                              <w:id w:val="81067612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2526863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729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EECA955" w14:textId="3876E3B1" w:rsidR="00DB373A" w:rsidRPr="00756E21" w:rsidRDefault="00DB373A" w:rsidP="00A118D8">
                    <w:pPr>
                      <w:pStyle w:val="Brdtext"/>
                      <w:jc w:val="left"/>
                    </w:pPr>
                    <w:sdt>
                      <w:sdtPr>
                        <w:alias w:val="NummerEtikett"/>
                        <w:tag w:val="NummerEtikett"/>
                        <w:id w:val="8106761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526863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5FA50D" w14:textId="77777777" w:rsidR="00DB373A" w:rsidRDefault="00DB373A" w:rsidP="00664D04">
    <w:pPr>
      <w:pStyle w:val="Brdtext"/>
    </w:pPr>
    <w:r>
      <w:rPr>
        <w:noProof/>
        <w:lang w:eastAsia="sv-SE"/>
      </w:rPr>
      <mc:AlternateContent>
        <mc:Choice Requires="wps">
          <w:drawing>
            <wp:anchor distT="0" distB="0" distL="0" distR="0" simplePos="0" relativeHeight="2516167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646068" w14:textId="44D21CD1" w:rsidR="00DB373A" w:rsidRPr="00756E21" w:rsidRDefault="002D33FE" w:rsidP="00664D04">
                          <w:pPr>
                            <w:pStyle w:val="Brdtext"/>
                            <w:jc w:val="left"/>
                          </w:pPr>
                          <w:sdt>
                            <w:sdtPr>
                              <w:alias w:val="NummerEtikett"/>
                              <w:tag w:val="NummerEtikett"/>
                              <w:id w:val="-7304825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4821289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ttOY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8646068" w14:textId="44D21CD1" w:rsidR="00DB373A" w:rsidRPr="00756E21" w:rsidRDefault="00DB373A" w:rsidP="00664D04">
                    <w:pPr>
                      <w:pStyle w:val="Brdtext"/>
                      <w:jc w:val="left"/>
                    </w:pPr>
                    <w:sdt>
                      <w:sdtPr>
                        <w:alias w:val="NummerEtikett"/>
                        <w:tag w:val="NummerEtikett"/>
                        <w:id w:val="-7304825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821289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A6AE4B" w14:textId="77777777" w:rsidR="00DB373A" w:rsidRDefault="00DB373A" w:rsidP="00EE1584">
    <w:pPr>
      <w:pStyle w:val="Brdtext"/>
    </w:pPr>
    <w:r>
      <w:rPr>
        <w:noProof/>
        <w:lang w:eastAsia="sv-SE"/>
      </w:rPr>
      <mc:AlternateContent>
        <mc:Choice Requires="wps">
          <w:drawing>
            <wp:anchor distT="0" distB="0" distL="0" distR="0" simplePos="0" relativeHeight="251730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AAA3C9" w14:textId="12DA3BC9" w:rsidR="00DB373A" w:rsidRPr="00756E21" w:rsidRDefault="002D33FE" w:rsidP="00A118D8">
                          <w:pPr>
                            <w:pStyle w:val="Brdtext"/>
                            <w:jc w:val="left"/>
                          </w:pPr>
                          <w:sdt>
                            <w:sdtPr>
                              <w:alias w:val="NummerEtikett"/>
                              <w:tag w:val="NummerEtikett"/>
                              <w:id w:val="-109554816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8243592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730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1fW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AAAA3C9" w14:textId="12DA3BC9" w:rsidR="00DB373A" w:rsidRPr="00756E21" w:rsidRDefault="00DB373A" w:rsidP="00A118D8">
                    <w:pPr>
                      <w:pStyle w:val="Brdtext"/>
                      <w:jc w:val="left"/>
                    </w:pPr>
                    <w:sdt>
                      <w:sdtPr>
                        <w:alias w:val="NummerEtikett"/>
                        <w:tag w:val="NummerEtikett"/>
                        <w:id w:val="-10955481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243592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53CFD4" w14:textId="77777777" w:rsidR="00DB373A" w:rsidRDefault="00DB373A" w:rsidP="00664D04">
    <w:pPr>
      <w:pStyle w:val="Brdtext"/>
    </w:pPr>
    <w:r>
      <w:rPr>
        <w:noProof/>
        <w:lang w:eastAsia="sv-SE"/>
      </w:rPr>
      <mc:AlternateContent>
        <mc:Choice Requires="wps">
          <w:drawing>
            <wp:anchor distT="0" distB="0" distL="0" distR="0" simplePos="0" relativeHeight="2516177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79955" w14:textId="45E9897D" w:rsidR="00DB373A" w:rsidRPr="00756E21" w:rsidRDefault="002D33FE" w:rsidP="00664D04">
                          <w:pPr>
                            <w:pStyle w:val="Brdtext"/>
                            <w:jc w:val="left"/>
                          </w:pPr>
                          <w:sdt>
                            <w:sdtPr>
                              <w:alias w:val="NummerEtikett"/>
                              <w:tag w:val="NummerEtikett"/>
                              <w:id w:val="64402272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1500607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D279955" w14:textId="45E9897D" w:rsidR="00DB373A" w:rsidRPr="00756E21" w:rsidRDefault="00DB373A" w:rsidP="00664D04">
                    <w:pPr>
                      <w:pStyle w:val="Brdtext"/>
                      <w:jc w:val="left"/>
                    </w:pPr>
                    <w:sdt>
                      <w:sdtPr>
                        <w:alias w:val="NummerEtikett"/>
                        <w:tag w:val="NummerEtikett"/>
                        <w:id w:val="6440227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500607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1036BF" w14:textId="77777777" w:rsidR="00DB373A" w:rsidRDefault="00DB373A" w:rsidP="00EE1584">
    <w:pPr>
      <w:pStyle w:val="Brdtext"/>
    </w:pPr>
    <w:r>
      <w:rPr>
        <w:noProof/>
        <w:lang w:eastAsia="sv-SE"/>
      </w:rPr>
      <mc:AlternateContent>
        <mc:Choice Requires="wps">
          <w:drawing>
            <wp:anchor distT="0" distB="0" distL="0" distR="0" simplePos="0" relativeHeight="251731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C5CFE2" w14:textId="2ABEFFF8" w:rsidR="00DB373A" w:rsidRPr="00756E21" w:rsidRDefault="002D33FE" w:rsidP="00A118D8">
                          <w:pPr>
                            <w:pStyle w:val="Brdtext"/>
                            <w:jc w:val="left"/>
                          </w:pPr>
                          <w:sdt>
                            <w:sdtPr>
                              <w:alias w:val="NummerEtikett"/>
                              <w:tag w:val="NummerEtikett"/>
                              <w:id w:val="-192039687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7946570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731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3C5CFE2" w14:textId="2ABEFFF8" w:rsidR="00DB373A" w:rsidRPr="00756E21" w:rsidRDefault="00DB373A" w:rsidP="00A118D8">
                    <w:pPr>
                      <w:pStyle w:val="Brdtext"/>
                      <w:jc w:val="left"/>
                    </w:pPr>
                    <w:sdt>
                      <w:sdtPr>
                        <w:alias w:val="NummerEtikett"/>
                        <w:tag w:val="NummerEtikett"/>
                        <w:id w:val="-19203968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7946570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E37469" w14:textId="77777777" w:rsidR="00DB373A" w:rsidRDefault="00DB373A" w:rsidP="00664D04">
    <w:pPr>
      <w:pStyle w:val="Brdtext"/>
    </w:pPr>
    <w:r>
      <w:rPr>
        <w:noProof/>
        <w:lang w:eastAsia="sv-SE"/>
      </w:rPr>
      <mc:AlternateContent>
        <mc:Choice Requires="wps">
          <w:drawing>
            <wp:anchor distT="0" distB="0" distL="0" distR="0" simplePos="0" relativeHeight="2516188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48D8E3" w14:textId="374CC6F1" w:rsidR="00DB373A" w:rsidRPr="00756E21" w:rsidRDefault="002D33FE" w:rsidP="00664D04">
                          <w:pPr>
                            <w:pStyle w:val="Brdtext"/>
                            <w:jc w:val="left"/>
                          </w:pPr>
                          <w:sdt>
                            <w:sdtPr>
                              <w:alias w:val="NummerEtikett"/>
                              <w:tag w:val="NummerEtikett"/>
                              <w:id w:val="-101652819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9337369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nvvY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C48D8E3" w14:textId="374CC6F1" w:rsidR="00DB373A" w:rsidRPr="00756E21" w:rsidRDefault="00DB373A" w:rsidP="00664D04">
                    <w:pPr>
                      <w:pStyle w:val="Brdtext"/>
                      <w:jc w:val="left"/>
                    </w:pPr>
                    <w:sdt>
                      <w:sdtPr>
                        <w:alias w:val="NummerEtikett"/>
                        <w:tag w:val="NummerEtikett"/>
                        <w:id w:val="-10165281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9337369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8C8A12" w14:textId="77777777" w:rsidR="00DB373A" w:rsidRDefault="00DB373A" w:rsidP="00EE1584">
    <w:pPr>
      <w:pStyle w:val="Brdtext"/>
    </w:pPr>
    <w:r>
      <w:rPr>
        <w:noProof/>
        <w:lang w:eastAsia="sv-SE"/>
      </w:rPr>
      <mc:AlternateContent>
        <mc:Choice Requires="wps">
          <w:drawing>
            <wp:anchor distT="0" distB="0" distL="0" distR="0" simplePos="0" relativeHeight="251732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B1C31" w14:textId="154130C7" w:rsidR="00DB373A" w:rsidRPr="00756E21" w:rsidRDefault="002D33FE" w:rsidP="00A118D8">
                          <w:pPr>
                            <w:pStyle w:val="Brdtext"/>
                            <w:jc w:val="left"/>
                          </w:pPr>
                          <w:sdt>
                            <w:sdtPr>
                              <w:alias w:val="NummerEtikett"/>
                              <w:tag w:val="NummerEtikett"/>
                              <w:id w:val="154417856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6474920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732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dCi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FCB1C31" w14:textId="154130C7" w:rsidR="00DB373A" w:rsidRPr="00756E21" w:rsidRDefault="00DB373A" w:rsidP="00A118D8">
                    <w:pPr>
                      <w:pStyle w:val="Brdtext"/>
                      <w:jc w:val="left"/>
                    </w:pPr>
                    <w:sdt>
                      <w:sdtPr>
                        <w:alias w:val="NummerEtikett"/>
                        <w:tag w:val="NummerEtikett"/>
                        <w:id w:val="15441785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6474920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C546D2" w14:textId="77777777" w:rsidR="00DB373A" w:rsidRDefault="00DB373A" w:rsidP="00664D04">
    <w:pPr>
      <w:pStyle w:val="Brdtext"/>
    </w:pPr>
    <w:r>
      <w:rPr>
        <w:noProof/>
        <w:lang w:eastAsia="sv-SE"/>
      </w:rPr>
      <mc:AlternateContent>
        <mc:Choice Requires="wps">
          <w:drawing>
            <wp:anchor distT="0" distB="0" distL="0" distR="0" simplePos="0" relativeHeight="2516198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2C63C" w14:textId="6AF64CDB" w:rsidR="00DB373A" w:rsidRPr="00756E21" w:rsidRDefault="002D33FE" w:rsidP="00664D04">
                          <w:pPr>
                            <w:pStyle w:val="Brdtext"/>
                            <w:jc w:val="left"/>
                          </w:pPr>
                          <w:sdt>
                            <w:sdtPr>
                              <w:alias w:val="NummerEtikett"/>
                              <w:tag w:val="NummerEtikett"/>
                              <w:id w:val="94526941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6691279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672C63C" w14:textId="6AF64CDB" w:rsidR="00DB373A" w:rsidRPr="00756E21" w:rsidRDefault="00DB373A" w:rsidP="00664D04">
                    <w:pPr>
                      <w:pStyle w:val="Brdtext"/>
                      <w:jc w:val="left"/>
                    </w:pPr>
                    <w:sdt>
                      <w:sdtPr>
                        <w:alias w:val="NummerEtikett"/>
                        <w:tag w:val="NummerEtikett"/>
                        <w:id w:val="9452694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691279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CB40CC" w14:textId="77777777" w:rsidR="00DB373A" w:rsidRDefault="00DB373A" w:rsidP="00EE1584">
    <w:pPr>
      <w:pStyle w:val="Brdtext"/>
    </w:pPr>
    <w:r>
      <w:rPr>
        <w:noProof/>
        <w:lang w:eastAsia="sv-SE"/>
      </w:rPr>
      <mc:AlternateContent>
        <mc:Choice Requires="wps">
          <w:drawing>
            <wp:anchor distT="0" distB="0" distL="0" distR="0" simplePos="0" relativeHeight="251733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F79C0E" w14:textId="4AA68DE8" w:rsidR="00DB373A" w:rsidRPr="00756E21" w:rsidRDefault="002D33FE" w:rsidP="00A118D8">
                          <w:pPr>
                            <w:pStyle w:val="Brdtext"/>
                            <w:jc w:val="left"/>
                          </w:pPr>
                          <w:sdt>
                            <w:sdtPr>
                              <w:alias w:val="NummerEtikett"/>
                              <w:tag w:val="NummerEtikett"/>
                              <w:id w:val="71023256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648735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733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BF79C0E" w14:textId="4AA68DE8" w:rsidR="00DB373A" w:rsidRPr="00756E21" w:rsidRDefault="00DB373A" w:rsidP="00A118D8">
                    <w:pPr>
                      <w:pStyle w:val="Brdtext"/>
                      <w:jc w:val="left"/>
                    </w:pPr>
                    <w:sdt>
                      <w:sdtPr>
                        <w:alias w:val="NummerEtikett"/>
                        <w:tag w:val="NummerEtikett"/>
                        <w:id w:val="7102325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6487352"/>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F162F1" w14:textId="77777777" w:rsidR="00DB373A" w:rsidRDefault="00DB373A" w:rsidP="00664D04">
    <w:pPr>
      <w:pStyle w:val="Brdtext"/>
    </w:pPr>
    <w:r>
      <w:rPr>
        <w:noProof/>
        <w:lang w:eastAsia="sv-SE"/>
      </w:rPr>
      <mc:AlternateContent>
        <mc:Choice Requires="wps">
          <w:drawing>
            <wp:anchor distT="0" distB="0" distL="0" distR="0" simplePos="0" relativeHeight="2516208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2E5723" w14:textId="51034534" w:rsidR="00DB373A" w:rsidRPr="00756E21" w:rsidRDefault="002D33FE" w:rsidP="00664D04">
                          <w:pPr>
                            <w:pStyle w:val="Brdtext"/>
                            <w:jc w:val="left"/>
                          </w:pPr>
                          <w:sdt>
                            <w:sdtPr>
                              <w:alias w:val="NummerEtikett"/>
                              <w:tag w:val="NummerEtikett"/>
                              <w:id w:val="157092783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237950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A2E5723" w14:textId="51034534" w:rsidR="00DB373A" w:rsidRPr="00756E21" w:rsidRDefault="00DB373A" w:rsidP="00664D04">
                    <w:pPr>
                      <w:pStyle w:val="Brdtext"/>
                      <w:jc w:val="left"/>
                    </w:pPr>
                    <w:sdt>
                      <w:sdtPr>
                        <w:alias w:val="NummerEtikett"/>
                        <w:tag w:val="NummerEtikett"/>
                        <w:id w:val="15709278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37950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557D2B" w14:textId="77777777" w:rsidR="00DB373A" w:rsidRDefault="00DB373A" w:rsidP="00EE1584">
    <w:pPr>
      <w:pStyle w:val="Brdtext"/>
    </w:pPr>
    <w:r>
      <w:rPr>
        <w:noProof/>
        <w:lang w:eastAsia="sv-SE"/>
      </w:rPr>
      <mc:AlternateContent>
        <mc:Choice Requires="wps">
          <w:drawing>
            <wp:anchor distT="0" distB="0" distL="0" distR="0" simplePos="0" relativeHeight="251734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E56D23" w14:textId="027CD8DE" w:rsidR="00DB373A" w:rsidRPr="00756E21" w:rsidRDefault="002D33FE" w:rsidP="00A118D8">
                          <w:pPr>
                            <w:pStyle w:val="Brdtext"/>
                            <w:jc w:val="left"/>
                          </w:pPr>
                          <w:sdt>
                            <w:sdtPr>
                              <w:alias w:val="NummerEtikett"/>
                              <w:tag w:val="NummerEtikett"/>
                              <w:id w:val="-112090899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5696439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734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AE56D23" w14:textId="027CD8DE" w:rsidR="00DB373A" w:rsidRPr="00756E21" w:rsidRDefault="00DB373A" w:rsidP="00A118D8">
                    <w:pPr>
                      <w:pStyle w:val="Brdtext"/>
                      <w:jc w:val="left"/>
                    </w:pPr>
                    <w:sdt>
                      <w:sdtPr>
                        <w:alias w:val="NummerEtikett"/>
                        <w:tag w:val="NummerEtikett"/>
                        <w:id w:val="-11209089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5696439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9DC5CF" w14:textId="77777777" w:rsidR="00DB373A" w:rsidRDefault="00DB373A" w:rsidP="00664D04">
    <w:pPr>
      <w:pStyle w:val="Brdtext"/>
    </w:pPr>
    <w:r>
      <w:rPr>
        <w:noProof/>
        <w:lang w:eastAsia="sv-SE"/>
      </w:rPr>
      <mc:AlternateContent>
        <mc:Choice Requires="wps">
          <w:drawing>
            <wp:anchor distT="0" distB="0" distL="0" distR="0" simplePos="0" relativeHeight="2516218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023265" w14:textId="163D3FDA" w:rsidR="00DB373A" w:rsidRPr="00756E21" w:rsidRDefault="002D33FE" w:rsidP="00664D04">
                          <w:pPr>
                            <w:pStyle w:val="Brdtext"/>
                            <w:jc w:val="left"/>
                          </w:pPr>
                          <w:sdt>
                            <w:sdtPr>
                              <w:alias w:val="NummerEtikett"/>
                              <w:tag w:val="NummerEtikett"/>
                              <w:id w:val="-136474658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725996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XLqFb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8023265" w14:textId="163D3FDA" w:rsidR="00DB373A" w:rsidRPr="00756E21" w:rsidRDefault="00DB373A" w:rsidP="00664D04">
                    <w:pPr>
                      <w:pStyle w:val="Brdtext"/>
                      <w:jc w:val="left"/>
                    </w:pPr>
                    <w:sdt>
                      <w:sdtPr>
                        <w:alias w:val="NummerEtikett"/>
                        <w:tag w:val="NummerEtikett"/>
                        <w:id w:val="-13647465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25996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BFD765" w14:textId="77777777" w:rsidR="00DB373A" w:rsidRDefault="00DB373A" w:rsidP="00EE1584">
    <w:pPr>
      <w:pStyle w:val="Brdtext"/>
    </w:pPr>
    <w:r>
      <w:rPr>
        <w:noProof/>
        <w:lang w:eastAsia="sv-SE"/>
      </w:rPr>
      <mc:AlternateContent>
        <mc:Choice Requires="wps">
          <w:drawing>
            <wp:anchor distT="0" distB="0" distL="0" distR="0" simplePos="0" relativeHeight="251735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D38147" w14:textId="67931DA2" w:rsidR="00DB373A" w:rsidRPr="00756E21" w:rsidRDefault="002D33FE" w:rsidP="00A118D8">
                          <w:pPr>
                            <w:pStyle w:val="Brdtext"/>
                            <w:jc w:val="left"/>
                          </w:pPr>
                          <w:sdt>
                            <w:sdtPr>
                              <w:alias w:val="NummerEtikett"/>
                              <w:tag w:val="NummerEtikett"/>
                              <w:id w:val="144534896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4374679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735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c03h5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6D38147" w14:textId="67931DA2" w:rsidR="00DB373A" w:rsidRPr="00756E21" w:rsidRDefault="00DB373A" w:rsidP="00A118D8">
                    <w:pPr>
                      <w:pStyle w:val="Brdtext"/>
                      <w:jc w:val="left"/>
                    </w:pPr>
                    <w:sdt>
                      <w:sdtPr>
                        <w:alias w:val="NummerEtikett"/>
                        <w:tag w:val="NummerEtikett"/>
                        <w:id w:val="14453489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4374679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F1C5C9" w14:textId="77777777" w:rsidR="00DB373A" w:rsidRDefault="00DB373A" w:rsidP="00664D04">
    <w:pPr>
      <w:pStyle w:val="Brdtext"/>
    </w:pPr>
    <w:r>
      <w:rPr>
        <w:noProof/>
        <w:lang w:eastAsia="sv-SE"/>
      </w:rPr>
      <mc:AlternateContent>
        <mc:Choice Requires="wps">
          <w:drawing>
            <wp:anchor distT="0" distB="0" distL="0" distR="0" simplePos="0" relativeHeight="2516229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5319EB" w14:textId="1000726D" w:rsidR="00DB373A" w:rsidRPr="00756E21" w:rsidRDefault="002D33FE" w:rsidP="00664D04">
                          <w:pPr>
                            <w:pStyle w:val="Brdtext"/>
                            <w:jc w:val="left"/>
                          </w:pPr>
                          <w:sdt>
                            <w:sdtPr>
                              <w:alias w:val="NummerEtikett"/>
                              <w:tag w:val="NummerEtikett"/>
                              <w:id w:val="164701065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3081182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5.55pt;width:89.85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4c8UH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A5319EB" w14:textId="1000726D" w:rsidR="00DB373A" w:rsidRPr="00756E21" w:rsidRDefault="00DB373A" w:rsidP="00664D04">
                    <w:pPr>
                      <w:pStyle w:val="Brdtext"/>
                      <w:jc w:val="left"/>
                    </w:pPr>
                    <w:sdt>
                      <w:sdtPr>
                        <w:alias w:val="NummerEtikett"/>
                        <w:tag w:val="NummerEtikett"/>
                        <w:id w:val="164701065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3081182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F41BFA" w14:textId="77777777" w:rsidR="00DB373A" w:rsidRDefault="00DB373A" w:rsidP="00EE1584">
    <w:pPr>
      <w:pStyle w:val="Brdtext"/>
    </w:pPr>
    <w:r>
      <w:rPr>
        <w:noProof/>
        <w:lang w:eastAsia="sv-SE"/>
      </w:rPr>
      <mc:AlternateContent>
        <mc:Choice Requires="wps">
          <w:drawing>
            <wp:anchor distT="0" distB="0" distL="0" distR="0" simplePos="0" relativeHeight="251736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BF91A" w14:textId="3A2CE6C5" w:rsidR="00DB373A" w:rsidRPr="00756E21" w:rsidRDefault="002D33FE" w:rsidP="00A118D8">
                          <w:pPr>
                            <w:pStyle w:val="Brdtext"/>
                            <w:jc w:val="left"/>
                          </w:pPr>
                          <w:sdt>
                            <w:sdtPr>
                              <w:alias w:val="NummerEtikett"/>
                              <w:tag w:val="NummerEtikett"/>
                              <w:id w:val="-119753660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9092383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pt;margin-top:36pt;width:89.85pt;height:9.6pt;z-index:251736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Izs8lS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0EBBF91A" w14:textId="3A2CE6C5" w:rsidR="00DB373A" w:rsidRPr="00756E21" w:rsidRDefault="00DB373A" w:rsidP="00A118D8">
                    <w:pPr>
                      <w:pStyle w:val="Brdtext"/>
                      <w:jc w:val="left"/>
                    </w:pPr>
                    <w:sdt>
                      <w:sdtPr>
                        <w:alias w:val="NummerEtikett"/>
                        <w:tag w:val="NummerEtikett"/>
                        <w:id w:val="-11975366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9092383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090C06" w14:textId="77777777" w:rsidR="00DB373A" w:rsidRDefault="00DB373A" w:rsidP="00664D04">
    <w:pPr>
      <w:pStyle w:val="Brdtext"/>
    </w:pPr>
    <w:r>
      <w:rPr>
        <w:noProof/>
        <w:lang w:eastAsia="sv-SE"/>
      </w:rPr>
      <mc:AlternateContent>
        <mc:Choice Requires="wps">
          <w:drawing>
            <wp:anchor distT="0" distB="0" distL="0" distR="0" simplePos="0" relativeHeight="2516239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DD5D23" w14:textId="2D67E5F6" w:rsidR="00DB373A" w:rsidRPr="00756E21" w:rsidRDefault="002D33FE" w:rsidP="00664D04">
                          <w:pPr>
                            <w:pStyle w:val="Brdtext"/>
                            <w:jc w:val="left"/>
                          </w:pPr>
                          <w:sdt>
                            <w:sdtPr>
                              <w:alias w:val="NummerEtikett"/>
                              <w:tag w:val="NummerEtikett"/>
                              <w:id w:val="54665640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1589610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5.55pt;width:89.85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O33jT6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DDD5D23" w14:textId="2D67E5F6" w:rsidR="00DB373A" w:rsidRPr="00756E21" w:rsidRDefault="00DB373A" w:rsidP="00664D04">
                    <w:pPr>
                      <w:pStyle w:val="Brdtext"/>
                      <w:jc w:val="left"/>
                    </w:pPr>
                    <w:sdt>
                      <w:sdtPr>
                        <w:alias w:val="NummerEtikett"/>
                        <w:tag w:val="NummerEtikett"/>
                        <w:id w:val="5466564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589610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487858" w14:textId="77777777" w:rsidR="00DB373A" w:rsidRDefault="00DB373A" w:rsidP="00EE1584">
    <w:pPr>
      <w:pStyle w:val="Brdtext"/>
    </w:pPr>
    <w:r>
      <w:rPr>
        <w:noProof/>
        <w:lang w:eastAsia="sv-SE"/>
      </w:rPr>
      <mc:AlternateContent>
        <mc:Choice Requires="wps">
          <w:drawing>
            <wp:anchor distT="0" distB="0" distL="0" distR="0" simplePos="0" relativeHeight="251737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93B026" w14:textId="0E0143D5" w:rsidR="00DB373A" w:rsidRPr="00756E21" w:rsidRDefault="002D33FE" w:rsidP="00A118D8">
                          <w:pPr>
                            <w:pStyle w:val="Brdtext"/>
                            <w:jc w:val="left"/>
                          </w:pPr>
                          <w:sdt>
                            <w:sdtPr>
                              <w:alias w:val="NummerEtikett"/>
                              <w:tag w:val="NummerEtikett"/>
                              <w:id w:val="167261207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4949737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pt;margin-top:36pt;width:89.85pt;height:9.6pt;z-index:251737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KYKVBy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993B026" w14:textId="0E0143D5" w:rsidR="00DB373A" w:rsidRPr="00756E21" w:rsidRDefault="00DB373A" w:rsidP="00A118D8">
                    <w:pPr>
                      <w:pStyle w:val="Brdtext"/>
                      <w:jc w:val="left"/>
                    </w:pPr>
                    <w:sdt>
                      <w:sdtPr>
                        <w:alias w:val="NummerEtikett"/>
                        <w:tag w:val="NummerEtikett"/>
                        <w:id w:val="16726120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949737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3DC0EA" w14:textId="77777777" w:rsidR="00DB373A" w:rsidRDefault="00DB373A" w:rsidP="00664D04">
    <w:pPr>
      <w:pStyle w:val="Brdtext"/>
    </w:pPr>
    <w:r>
      <w:rPr>
        <w:noProof/>
        <w:lang w:eastAsia="sv-SE"/>
      </w:rPr>
      <mc:AlternateContent>
        <mc:Choice Requires="wps">
          <w:drawing>
            <wp:anchor distT="0" distB="0" distL="0" distR="0" simplePos="0" relativeHeight="2516249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CE2CB" w14:textId="05C1536C" w:rsidR="00DB373A" w:rsidRPr="00756E21" w:rsidRDefault="002D33FE" w:rsidP="00664D04">
                          <w:pPr>
                            <w:pStyle w:val="Brdtext"/>
                            <w:jc w:val="left"/>
                          </w:pPr>
                          <w:sdt>
                            <w:sdtPr>
                              <w:alias w:val="NummerEtikett"/>
                              <w:tag w:val="NummerEtikett"/>
                              <w:id w:val="108912034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2478519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5.55pt;width:89.85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H0FX7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25CE2CB" w14:textId="05C1536C" w:rsidR="00DB373A" w:rsidRPr="00756E21" w:rsidRDefault="00DB373A" w:rsidP="00664D04">
                    <w:pPr>
                      <w:pStyle w:val="Brdtext"/>
                      <w:jc w:val="left"/>
                    </w:pPr>
                    <w:sdt>
                      <w:sdtPr>
                        <w:alias w:val="NummerEtikett"/>
                        <w:tag w:val="NummerEtikett"/>
                        <w:id w:val="10891203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2478519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5BB258" w14:textId="77777777" w:rsidR="00DB373A" w:rsidRDefault="00DB373A" w:rsidP="00EE1584">
    <w:pPr>
      <w:pStyle w:val="Brdtext"/>
    </w:pPr>
    <w:r>
      <w:rPr>
        <w:noProof/>
        <w:lang w:eastAsia="sv-SE"/>
      </w:rPr>
      <mc:AlternateContent>
        <mc:Choice Requires="wps">
          <w:drawing>
            <wp:anchor distT="0" distB="0" distL="0" distR="0" simplePos="0" relativeHeight="2517386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D3EA6B" w14:textId="6A65DB3C" w:rsidR="00DB373A" w:rsidRPr="00756E21" w:rsidRDefault="002D33FE" w:rsidP="00A118D8">
                          <w:pPr>
                            <w:pStyle w:val="Brdtext"/>
                            <w:jc w:val="left"/>
                          </w:pPr>
                          <w:sdt>
                            <w:sdtPr>
                              <w:alias w:val="NummerEtikett"/>
                              <w:tag w:val="NummerEtikett"/>
                              <w:id w:val="-201899081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3772839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pt;margin-top:36pt;width:89.85pt;height:9.6pt;z-index:251738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09iqJ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3D3EA6B" w14:textId="6A65DB3C" w:rsidR="00DB373A" w:rsidRPr="00756E21" w:rsidRDefault="00DB373A" w:rsidP="00A118D8">
                    <w:pPr>
                      <w:pStyle w:val="Brdtext"/>
                      <w:jc w:val="left"/>
                    </w:pPr>
                    <w:sdt>
                      <w:sdtPr>
                        <w:alias w:val="NummerEtikett"/>
                        <w:tag w:val="NummerEtikett"/>
                        <w:id w:val="-20189908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3772839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B2DBA3" w14:textId="77777777" w:rsidR="00DB373A" w:rsidRDefault="00DB373A" w:rsidP="00664D04">
    <w:pPr>
      <w:pStyle w:val="Brdtext"/>
    </w:pPr>
    <w:r>
      <w:rPr>
        <w:noProof/>
        <w:lang w:eastAsia="sv-SE"/>
      </w:rPr>
      <mc:AlternateContent>
        <mc:Choice Requires="wps">
          <w:drawing>
            <wp:anchor distT="0" distB="0" distL="0" distR="0" simplePos="0" relativeHeight="2516259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159815" w14:textId="55AB5E96" w:rsidR="00DB373A" w:rsidRPr="00756E21" w:rsidRDefault="002D33FE" w:rsidP="00664D04">
                          <w:pPr>
                            <w:pStyle w:val="Brdtext"/>
                            <w:jc w:val="left"/>
                          </w:pPr>
                          <w:sdt>
                            <w:sdtPr>
                              <w:alias w:val="NummerEtikett"/>
                              <w:tag w:val="NummerEtikett"/>
                              <w:id w:val="55265383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3464785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5.55pt;width:89.85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Aju8Ty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D159815" w14:textId="55AB5E96" w:rsidR="00DB373A" w:rsidRPr="00756E21" w:rsidRDefault="00DB373A" w:rsidP="00664D04">
                    <w:pPr>
                      <w:pStyle w:val="Brdtext"/>
                      <w:jc w:val="left"/>
                    </w:pPr>
                    <w:sdt>
                      <w:sdtPr>
                        <w:alias w:val="NummerEtikett"/>
                        <w:tag w:val="NummerEtikett"/>
                        <w:id w:val="5526538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3464785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C2EC59" w14:textId="77777777" w:rsidR="00DB373A" w:rsidRDefault="00DB373A" w:rsidP="00EE1584">
    <w:pPr>
      <w:pStyle w:val="Brdtext"/>
    </w:pPr>
    <w:r>
      <w:rPr>
        <w:noProof/>
        <w:lang w:eastAsia="sv-SE"/>
      </w:rPr>
      <mc:AlternateContent>
        <mc:Choice Requires="wps">
          <w:drawing>
            <wp:anchor distT="0" distB="0" distL="0" distR="0" simplePos="0" relativeHeight="2517396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669AF" w14:textId="2267BD60" w:rsidR="00DB373A" w:rsidRPr="00756E21" w:rsidRDefault="002D33FE" w:rsidP="00A118D8">
                          <w:pPr>
                            <w:pStyle w:val="Brdtext"/>
                            <w:jc w:val="left"/>
                          </w:pPr>
                          <w:sdt>
                            <w:sdtPr>
                              <w:alias w:val="NummerEtikett"/>
                              <w:tag w:val="NummerEtikett"/>
                              <w:id w:val="15743277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8979208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pt;margin-top:36pt;width:89.85pt;height:9.6pt;z-index:251739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xMoH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82669AF" w14:textId="2267BD60" w:rsidR="00DB373A" w:rsidRPr="00756E21" w:rsidRDefault="00DB373A" w:rsidP="00A118D8">
                    <w:pPr>
                      <w:pStyle w:val="Brdtext"/>
                      <w:jc w:val="left"/>
                    </w:pPr>
                    <w:sdt>
                      <w:sdtPr>
                        <w:alias w:val="NummerEtikett"/>
                        <w:tag w:val="NummerEtikett"/>
                        <w:id w:val="1574327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8979208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2D316B" w14:textId="77777777" w:rsidR="00DB373A" w:rsidRDefault="00DB373A" w:rsidP="00664D04">
    <w:pPr>
      <w:pStyle w:val="Brdtext"/>
    </w:pPr>
    <w:r>
      <w:rPr>
        <w:noProof/>
        <w:lang w:eastAsia="sv-SE"/>
      </w:rPr>
      <mc:AlternateContent>
        <mc:Choice Requires="wps">
          <w:drawing>
            <wp:anchor distT="0" distB="0" distL="0" distR="0" simplePos="0" relativeHeight="2516270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4A0CFD" w14:textId="1A9E3E6A" w:rsidR="00DB373A" w:rsidRPr="00756E21" w:rsidRDefault="002D33FE" w:rsidP="00664D04">
                          <w:pPr>
                            <w:pStyle w:val="Brdtext"/>
                            <w:jc w:val="left"/>
                          </w:pPr>
                          <w:sdt>
                            <w:sdtPr>
                              <w:alias w:val="NummerEtikett"/>
                              <w:tag w:val="NummerEtikett"/>
                              <w:id w:val="-211804393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1455712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5.55pt;width:89.85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e+d7tZ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714A0CFD" w14:textId="1A9E3E6A" w:rsidR="00DB373A" w:rsidRPr="00756E21" w:rsidRDefault="00DB373A" w:rsidP="00664D04">
                    <w:pPr>
                      <w:pStyle w:val="Brdtext"/>
                      <w:jc w:val="left"/>
                    </w:pPr>
                    <w:sdt>
                      <w:sdtPr>
                        <w:alias w:val="NummerEtikett"/>
                        <w:tag w:val="NummerEtikett"/>
                        <w:id w:val="-21180439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14557125"/>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8BCFF3" w14:textId="77777777" w:rsidR="00DB373A" w:rsidRDefault="00DB373A" w:rsidP="00EE1584">
    <w:pPr>
      <w:pStyle w:val="Brdtext"/>
    </w:pPr>
    <w:r>
      <w:rPr>
        <w:noProof/>
        <w:lang w:eastAsia="sv-SE"/>
      </w:rPr>
      <mc:AlternateContent>
        <mc:Choice Requires="wps">
          <w:drawing>
            <wp:anchor distT="0" distB="0" distL="0" distR="0" simplePos="0" relativeHeight="2517406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BFB4EF" w14:textId="3288C3C0" w:rsidR="00DB373A" w:rsidRPr="00756E21" w:rsidRDefault="002D33FE" w:rsidP="00A118D8">
                          <w:pPr>
                            <w:pStyle w:val="Brdtext"/>
                            <w:jc w:val="left"/>
                          </w:pPr>
                          <w:sdt>
                            <w:sdtPr>
                              <w:alias w:val="NummerEtikett"/>
                              <w:tag w:val="NummerEtikett"/>
                              <w:id w:val="99153165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9954063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pt;margin-top:36pt;width:89.85pt;height:9.6pt;z-index:251740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I94TOa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68BFB4EF" w14:textId="3288C3C0" w:rsidR="00DB373A" w:rsidRPr="00756E21" w:rsidRDefault="00DB373A" w:rsidP="00A118D8">
                    <w:pPr>
                      <w:pStyle w:val="Brdtext"/>
                      <w:jc w:val="left"/>
                    </w:pPr>
                    <w:sdt>
                      <w:sdtPr>
                        <w:alias w:val="NummerEtikett"/>
                        <w:tag w:val="NummerEtikett"/>
                        <w:id w:val="9915316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9954063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75B907" w14:textId="77777777" w:rsidR="00DB373A" w:rsidRDefault="00DB373A" w:rsidP="00EE1584">
    <w:pPr>
      <w:pStyle w:val="Brdtext"/>
    </w:pP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BF5275" w14:textId="77777777" w:rsidR="00DB373A" w:rsidRDefault="00DB373A" w:rsidP="00664D04">
    <w:pPr>
      <w:pStyle w:val="Brdtext"/>
    </w:pPr>
    <w:r>
      <w:rPr>
        <w:noProof/>
        <w:lang w:eastAsia="sv-SE"/>
      </w:rPr>
      <mc:AlternateContent>
        <mc:Choice Requires="wps">
          <w:drawing>
            <wp:anchor distT="0" distB="0" distL="0" distR="0" simplePos="0" relativeHeight="2516280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E845A1" w14:textId="48513ABE" w:rsidR="00DB373A" w:rsidRPr="00756E21" w:rsidRDefault="002D33FE" w:rsidP="00664D04">
                          <w:pPr>
                            <w:pStyle w:val="Brdtext"/>
                            <w:jc w:val="left"/>
                          </w:pPr>
                          <w:sdt>
                            <w:sdtPr>
                              <w:alias w:val="NummerEtikett"/>
                              <w:tag w:val="NummerEtikett"/>
                              <w:id w:val="-30987217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4992130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5.55pt;width:89.85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LmXAp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1E845A1" w14:textId="48513ABE" w:rsidR="00DB373A" w:rsidRPr="00756E21" w:rsidRDefault="00DB373A" w:rsidP="00664D04">
                    <w:pPr>
                      <w:pStyle w:val="Brdtext"/>
                      <w:jc w:val="left"/>
                    </w:pPr>
                    <w:sdt>
                      <w:sdtPr>
                        <w:alias w:val="NummerEtikett"/>
                        <w:tag w:val="NummerEtikett"/>
                        <w:id w:val="-3098721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49921305"/>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EFA03D" w14:textId="77777777" w:rsidR="00DB373A" w:rsidRDefault="00DB373A" w:rsidP="00EE1584">
    <w:pPr>
      <w:pStyle w:val="Brdtext"/>
    </w:pPr>
    <w:r>
      <w:rPr>
        <w:noProof/>
        <w:lang w:eastAsia="sv-SE"/>
      </w:rPr>
      <mc:AlternateContent>
        <mc:Choice Requires="wps">
          <w:drawing>
            <wp:anchor distT="0" distB="0" distL="0" distR="0" simplePos="0" relativeHeight="2517416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FF2EE" w14:textId="23AFC488" w:rsidR="00DB373A" w:rsidRPr="00756E21" w:rsidRDefault="002D33FE" w:rsidP="00A118D8">
                          <w:pPr>
                            <w:pStyle w:val="Brdtext"/>
                            <w:jc w:val="left"/>
                          </w:pPr>
                          <w:sdt>
                            <w:sdtPr>
                              <w:alias w:val="NummerEtikett"/>
                              <w:tag w:val="NummerEtikett"/>
                              <w:id w:val="-40946969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0697828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pt;margin-top:36pt;width:89.85pt;height:9.6pt;z-index:251741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AGSpC5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75FF2EE" w14:textId="23AFC488" w:rsidR="00DB373A" w:rsidRPr="00756E21" w:rsidRDefault="00DB373A" w:rsidP="00A118D8">
                    <w:pPr>
                      <w:pStyle w:val="Brdtext"/>
                      <w:jc w:val="left"/>
                    </w:pPr>
                    <w:sdt>
                      <w:sdtPr>
                        <w:alias w:val="NummerEtikett"/>
                        <w:tag w:val="NummerEtikett"/>
                        <w:id w:val="-4094696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697828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E0DD1B" w14:textId="77777777" w:rsidR="00DB373A" w:rsidRDefault="00DB373A" w:rsidP="00EE1584">
    <w:pPr>
      <w:pStyle w:val="Brdtext"/>
    </w:pP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AEC748" w14:textId="77777777" w:rsidR="00DB373A" w:rsidRDefault="00DB373A" w:rsidP="00664D04">
    <w:pPr>
      <w:pStyle w:val="Brdtext"/>
    </w:pPr>
    <w:r>
      <w:rPr>
        <w:noProof/>
        <w:lang w:eastAsia="sv-SE"/>
      </w:rPr>
      <mc:AlternateContent>
        <mc:Choice Requires="wps">
          <w:drawing>
            <wp:anchor distT="0" distB="0" distL="0" distR="0" simplePos="0" relativeHeight="2516290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26BE3E" w14:textId="68F8DD0F" w:rsidR="00DB373A" w:rsidRPr="00756E21" w:rsidRDefault="002D33FE" w:rsidP="00664D04">
                          <w:pPr>
                            <w:pStyle w:val="Brdtext"/>
                            <w:jc w:val="left"/>
                          </w:pPr>
                          <w:sdt>
                            <w:sdtPr>
                              <w:alias w:val="NummerEtikett"/>
                              <w:tag w:val="NummerEtikett"/>
                              <w:id w:val="-183335728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9041946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5.55pt;width:89.85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lfQkQIAAJQ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zqe&#10;UGKYxh6tRRPcDgsYRnhq66dotbJoF5rP0GCb+3uPl7HqRjod/1gPQT0CfTiCi8EIj075KMeOUcJR&#10;lw/zyTChn528rfPhiwBNolBQh81LmLL90gd8CZr2JjGZB1WVi0qpdIiEEbfKkT3DVquQ3ogef1gp&#10;Q+qCXl2OBymwgejeRlYmhhGJMl26WHlbYZLCQYloo8w3IRGyVOgruRnnwhzzJ+toJTHVWxw7+9Or&#10;3uLc1oEeKTOYcHTWlQGXqk8zdoKs/NFDJlt7BPys7iiGZtMkruSX454CGygPyAwH7Wh5yxcVtm/J&#10;fHhkDmcJO477ITzgRypA+KGTKNmC+/XafbRHiqOWkhpns6D+5445QYn6apD8k3w0isOcDqPxR2QS&#10;ceeazbnG7PQtICdy3ESWJzHaB9WL0oF+wjUyj1lRxQzH3AUNvXgb2o2Ba4iL+TwZ4fhaFpZmZXkM&#10;HXGO5Fw3T8zZjsEBuX8P/RSz6Qsit7bR09v5LiAZE8sj0i2qXQdw9BP5uzUVd8v5OVmdlunsN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wT5X0J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6026BE3E" w14:textId="68F8DD0F" w:rsidR="00DB373A" w:rsidRPr="00756E21" w:rsidRDefault="00DB373A" w:rsidP="00664D04">
                    <w:pPr>
                      <w:pStyle w:val="Brdtext"/>
                      <w:jc w:val="left"/>
                    </w:pPr>
                    <w:sdt>
                      <w:sdtPr>
                        <w:alias w:val="NummerEtikett"/>
                        <w:tag w:val="NummerEtikett"/>
                        <w:id w:val="-18333572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041946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E27897" w14:textId="77777777" w:rsidR="00DB373A" w:rsidRDefault="00DB373A" w:rsidP="00EE1584">
    <w:pPr>
      <w:pStyle w:val="Brdtext"/>
    </w:pPr>
    <w:r>
      <w:rPr>
        <w:noProof/>
        <w:lang w:eastAsia="sv-SE"/>
      </w:rPr>
      <mc:AlternateContent>
        <mc:Choice Requires="wps">
          <w:drawing>
            <wp:anchor distT="0" distB="0" distL="0" distR="0" simplePos="0" relativeHeight="2517427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7BC0D" w14:textId="381A7412" w:rsidR="00DB373A" w:rsidRPr="00756E21" w:rsidRDefault="002D33FE" w:rsidP="00A118D8">
                          <w:pPr>
                            <w:pStyle w:val="Brdtext"/>
                            <w:jc w:val="left"/>
                          </w:pPr>
                          <w:sdt>
                            <w:sdtPr>
                              <w:alias w:val="NummerEtikett"/>
                              <w:tag w:val="NummerEtikett"/>
                              <w:id w:val="-195586442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9722723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pt;margin-top:36pt;width:89.85pt;height:9.6pt;z-index:251742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WCDkQ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TqlWY0ePYk2uA0KOI3wNNZPYfVoYRfaz6ZFm4d7j8tYdStdHf+oh0APoHd7cBGM8OiUT3J0jBIO&#10;XT7OL8YJ/ezgbZ0PX4SpSRQK6tC8hCnb3vqAl8B0MInJvFFVeVMplQ6RMOJKObJlaLUK6Y3w+MNK&#10;adIU9Pz0bJQCaxPdu8hKxzAiUaZPFyvvKkxS2CkRbZT+JiQgS4W+kptxLvQ+f7KOVhKp3uLY2x9e&#10;9Rbnrg54pMxGh71zXWnjUvVpxg6QlT8GyGRnD8CP6o5iaJdt4kp+ej5QYGnKHZjhTDda3vKbCu27&#10;ZT48MIdZQsexH8I9PlIZwG96iZK1cb9eu4/2oDi0lDSYzYL6nxvmBCXqqwb5L/LJJA5zOkzOPoJJ&#10;xB1rlscavamvDDiRYxNZnsRoH9QgSmfqZ6yRRcwKFdMcuQsaBvEqdBsDa4iLxSIZYXwtC7f60fIY&#10;OuIcyfnUPjNnewYHcP/ODFPMpi+I3NlGT28XmwAyJpZHpDtU+w5g9BP5+zUVd8vxOVkdlun8N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DWhYIO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0AB7BC0D" w14:textId="381A7412" w:rsidR="00DB373A" w:rsidRPr="00756E21" w:rsidRDefault="00DB373A" w:rsidP="00A118D8">
                    <w:pPr>
                      <w:pStyle w:val="Brdtext"/>
                      <w:jc w:val="left"/>
                    </w:pPr>
                    <w:sdt>
                      <w:sdtPr>
                        <w:alias w:val="NummerEtikett"/>
                        <w:tag w:val="NummerEtikett"/>
                        <w:id w:val="-19558644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722723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A41EA0" w14:textId="77777777" w:rsidR="00DB373A" w:rsidRDefault="00DB373A" w:rsidP="00EE1584">
    <w:pPr>
      <w:pStyle w:val="Brdtext"/>
    </w:pP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A78723" w14:textId="77777777" w:rsidR="00DB373A" w:rsidRDefault="00DB373A" w:rsidP="00664D04">
    <w:pPr>
      <w:pStyle w:val="Brdtext"/>
    </w:pPr>
    <w:r>
      <w:rPr>
        <w:noProof/>
        <w:lang w:eastAsia="sv-SE"/>
      </w:rPr>
      <mc:AlternateContent>
        <mc:Choice Requires="wps">
          <w:drawing>
            <wp:anchor distT="0" distB="0" distL="0" distR="0" simplePos="0" relativeHeight="2516300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188661" w14:textId="5EB30DC1" w:rsidR="00DB373A" w:rsidRPr="00756E21" w:rsidRDefault="002D33FE" w:rsidP="00664D04">
                          <w:pPr>
                            <w:pStyle w:val="Brdtext"/>
                            <w:jc w:val="left"/>
                          </w:pPr>
                          <w:sdt>
                            <w:sdtPr>
                              <w:alias w:val="NummerEtikett"/>
                              <w:tag w:val="NummerEtikett"/>
                              <w:id w:val="3039090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9450742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5.55pt;width:89.85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K3l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Wc5N6lt4WtN2CGt/1oBcevGrTvmoV4&#10;xzxmCR3Hfoi3+EhlUX47nChZWv/7tfeEB8UhpaTFbFY0/FoxLyhR3wzIf1pOEACJ+TI5/gQmEX8o&#10;WRxKzEpfWHAC/EZ0+ZjwUW2P0lv9iDUyT14hYobDd0Xj9ngR+42BNcTFfJ5BGF/H4rW5dzyZTnVO&#10;5HzoHpl3A4MjuH9jt1PMpi+I3GOTZnDzVQQZM8v3VR06gNHP5B/WVNoth/eM2i/T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AAreWMAgAAlA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D188661" w14:textId="5EB30DC1" w:rsidR="00DB373A" w:rsidRPr="00756E21" w:rsidRDefault="00DB373A" w:rsidP="00664D04">
                    <w:pPr>
                      <w:pStyle w:val="Brdtext"/>
                      <w:jc w:val="left"/>
                    </w:pPr>
                    <w:sdt>
                      <w:sdtPr>
                        <w:alias w:val="NummerEtikett"/>
                        <w:tag w:val="NummerEtikett"/>
                        <w:id w:val="303909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9450742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BED973" w14:textId="77777777" w:rsidR="00DB373A" w:rsidRDefault="00DB373A" w:rsidP="00EE1584">
    <w:pPr>
      <w:pStyle w:val="Brdtext"/>
    </w:pPr>
    <w:r>
      <w:rPr>
        <w:noProof/>
        <w:lang w:eastAsia="sv-SE"/>
      </w:rPr>
      <mc:AlternateContent>
        <mc:Choice Requires="wps">
          <w:drawing>
            <wp:anchor distT="0" distB="0" distL="0" distR="0" simplePos="0" relativeHeight="2517437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6FEFFA" w14:textId="6CCF9108" w:rsidR="00DB373A" w:rsidRPr="00756E21" w:rsidRDefault="002D33FE" w:rsidP="00A118D8">
                          <w:pPr>
                            <w:pStyle w:val="Brdtext"/>
                            <w:jc w:val="left"/>
                          </w:pPr>
                          <w:sdt>
                            <w:sdtPr>
                              <w:alias w:val="NummerEtikett"/>
                              <w:tag w:val="NummerEtikett"/>
                              <w:id w:val="-96180636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0398515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pt;margin-top:36pt;width:89.85pt;height:9.6pt;z-index:251743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TH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glYOEliacgdlONM9LW/5TYX23TIf&#10;HpjDW0LHMR/CPT5SGdBv+hUla+N+vXYe8ZA4rJQ0eJsF9T83zAlK1FcN8V/kkwnChrSZnH2Ekog7&#10;tiyPLXpTXxloIscksjwtIz6oYSmdqZ8xRhYxK0xMc+QuaBiWV6GbGBhDXCwWCYTna1m41Y+Wx9CR&#10;5yjOp/aZOdsrOED7d2Z4xWz6QsgdNnp6u9gEiDGpPDLdsdp3AE8/ib8fU3G2HO8T6jBM578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b/XTH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A6FEFFA" w14:textId="6CCF9108" w:rsidR="00DB373A" w:rsidRPr="00756E21" w:rsidRDefault="00DB373A" w:rsidP="00A118D8">
                    <w:pPr>
                      <w:pStyle w:val="Brdtext"/>
                      <w:jc w:val="left"/>
                    </w:pPr>
                    <w:sdt>
                      <w:sdtPr>
                        <w:alias w:val="NummerEtikett"/>
                        <w:tag w:val="NummerEtikett"/>
                        <w:id w:val="-9618063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398515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A5479E" w14:textId="77777777" w:rsidR="00DB373A" w:rsidRDefault="00DB373A" w:rsidP="00EE1584">
    <w:pPr>
      <w:pStyle w:val="Brdtext"/>
    </w:pP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81A97A" w14:textId="77777777" w:rsidR="00DB373A" w:rsidRDefault="00DB373A" w:rsidP="00664D04">
    <w:pPr>
      <w:pStyle w:val="Brdtext"/>
    </w:pPr>
    <w:r>
      <w:rPr>
        <w:noProof/>
        <w:lang w:eastAsia="sv-SE"/>
      </w:rPr>
      <mc:AlternateContent>
        <mc:Choice Requires="wps">
          <w:drawing>
            <wp:anchor distT="0" distB="0" distL="0" distR="0" simplePos="0" relativeHeight="2516311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28866" w14:textId="64D1BAF0" w:rsidR="00DB373A" w:rsidRPr="00756E21" w:rsidRDefault="002D33FE" w:rsidP="00664D04">
                          <w:pPr>
                            <w:pStyle w:val="Brdtext"/>
                            <w:jc w:val="left"/>
                          </w:pPr>
                          <w:sdt>
                            <w:sdtPr>
                              <w:alias w:val="NummerEtikett"/>
                              <w:tag w:val="NummerEtikett"/>
                              <w:id w:val="-138948598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2150013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5.55pt;width:89.85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cm5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H096CqyhPCAzHLSj5S1fVdi+G+bD&#10;PXM4S9hx3A/hDj9SAcIPnUTJFtzv1+6jPVIctZTUOJsF9b92zAlK1DeD5L/Mx+M4zOkwnnxCJhF3&#10;rlmfa8xOLwE5keMmsjyJ0T6oXpQO9BOukUXMiipmOOYuaOjFZWg3Bq4hLhaLZITja1m4MQ+Wx9AR&#10;50jOx+aJOdsxOCD3b6GfYjZ9QeTWNnp6u9gFJGNieUS6RbXrAI5+In+3puJuOT8nq9MynT8D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9dybm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DE28866" w14:textId="64D1BAF0" w:rsidR="00DB373A" w:rsidRPr="00756E21" w:rsidRDefault="00DB373A" w:rsidP="00664D04">
                    <w:pPr>
                      <w:pStyle w:val="Brdtext"/>
                      <w:jc w:val="left"/>
                    </w:pPr>
                    <w:sdt>
                      <w:sdtPr>
                        <w:alias w:val="NummerEtikett"/>
                        <w:tag w:val="NummerEtikett"/>
                        <w:id w:val="-13894859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21500131"/>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75D768" w14:textId="77777777" w:rsidR="00DB373A" w:rsidRDefault="00DB373A" w:rsidP="00EE1584">
    <w:pPr>
      <w:pStyle w:val="Brdtext"/>
    </w:pPr>
    <w:r>
      <w:rPr>
        <w:noProof/>
        <w:lang w:eastAsia="sv-SE"/>
      </w:rPr>
      <mc:AlternateContent>
        <mc:Choice Requires="wps">
          <w:drawing>
            <wp:anchor distT="0" distB="0" distL="0" distR="0" simplePos="0" relativeHeight="2517447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966F73" w14:textId="017C01D2" w:rsidR="00DB373A" w:rsidRPr="00756E21" w:rsidRDefault="002D33FE" w:rsidP="00A118D8">
                          <w:pPr>
                            <w:pStyle w:val="Brdtext"/>
                            <w:jc w:val="left"/>
                          </w:pPr>
                          <w:sdt>
                            <w:sdtPr>
                              <w:alias w:val="NummerEtikett"/>
                              <w:tag w:val="NummerEtikett"/>
                              <w:id w:val="124969119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4132115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pt;margin-top:36pt;width:89.85pt;height:9.6pt;z-index:251744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v7q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y8L+6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B966F73" w14:textId="017C01D2" w:rsidR="00DB373A" w:rsidRPr="00756E21" w:rsidRDefault="00DB373A" w:rsidP="00A118D8">
                    <w:pPr>
                      <w:pStyle w:val="Brdtext"/>
                      <w:jc w:val="left"/>
                    </w:pPr>
                    <w:sdt>
                      <w:sdtPr>
                        <w:alias w:val="NummerEtikett"/>
                        <w:tag w:val="NummerEtikett"/>
                        <w:id w:val="12496911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4132115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A1F3C0" w14:textId="77777777" w:rsidR="00DB373A" w:rsidRDefault="00DB373A" w:rsidP="00EE1584">
    <w:pPr>
      <w:pStyle w:val="Brdtext"/>
    </w:pP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8372CB" w14:textId="77777777" w:rsidR="00DB373A" w:rsidRDefault="00DB373A" w:rsidP="00664D04">
    <w:pPr>
      <w:pStyle w:val="Brdtext"/>
    </w:pPr>
    <w:r>
      <w:rPr>
        <w:noProof/>
        <w:lang w:eastAsia="sv-SE"/>
      </w:rPr>
      <mc:AlternateContent>
        <mc:Choice Requires="wps">
          <w:drawing>
            <wp:anchor distT="0" distB="0" distL="0" distR="0" simplePos="0" relativeHeight="2516321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94A8E" w14:textId="7DF9A126" w:rsidR="00DB373A" w:rsidRPr="00756E21" w:rsidRDefault="002D33FE" w:rsidP="00664D04">
                          <w:pPr>
                            <w:pStyle w:val="Brdtext"/>
                            <w:jc w:val="left"/>
                          </w:pPr>
                          <w:sdt>
                            <w:sdtPr>
                              <w:alias w:val="NummerEtikett"/>
                              <w:tag w:val="NummerEtikett"/>
                              <w:id w:val="74422533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1289169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5.55pt;width:89.85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yzwjw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J&#10;MSWGafToQXTRr1DAOMHTujCF1b2DXey+2A5t3t4HXKaqO+l1+qMeAj2A3uzARTDCk1M5KdExSjh0&#10;5bg8HWf0i7238yF+FVaTJFTUo3kZU7a+DhEvgenWJCULVjX1VaNUPiTCiAvlyZqh1SrmN8LjDytl&#10;SItKPx6PcmBjk3sfWZkURmTKDOlS5X2FWYobJZKNMt+FBGS50FdyM86F2eXP1slKItVbHAf7/ave&#10;4tzXAY+c2Zq4c9aNsT5Xn2dsD1n9cwuZ7O0B+EHdSYzdostcKQHgQI2FrTdghrf9aAXHrxq075qF&#10;eMc8Zgkdx36It/hIZQG/HSRKltb/fu0+2YPi0FLSYjYrGn6tmBeUqG8G5D8tJ5M0zPkwOf4EJhF/&#10;qFkcasxKX1hwosQmcjyLyT6qrSi91Y9YI/OUFSpmOHJXNG7Fi9hvDKwhLubzbITxdSxem3vHU+iE&#10;cyLnQ/fIvBsYHMH9G7udYjZ9QeTeNnkGN19FkDGzPCHdozp0AKOfyT+sqbRbDs/Zar9MZ8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FN3LPC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6794A8E" w14:textId="7DF9A126" w:rsidR="00DB373A" w:rsidRPr="00756E21" w:rsidRDefault="00DB373A" w:rsidP="00664D04">
                    <w:pPr>
                      <w:pStyle w:val="Brdtext"/>
                      <w:jc w:val="left"/>
                    </w:pPr>
                    <w:sdt>
                      <w:sdtPr>
                        <w:alias w:val="NummerEtikett"/>
                        <w:tag w:val="NummerEtikett"/>
                        <w:id w:val="7442253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1289169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C1C17A" w14:textId="77777777" w:rsidR="00DB373A" w:rsidRDefault="00DB373A" w:rsidP="00EE1584">
    <w:pPr>
      <w:pStyle w:val="Brdtext"/>
    </w:pPr>
    <w:r>
      <w:rPr>
        <w:noProof/>
        <w:lang w:eastAsia="sv-SE"/>
      </w:rPr>
      <mc:AlternateContent>
        <mc:Choice Requires="wps">
          <w:drawing>
            <wp:anchor distT="0" distB="0" distL="0" distR="0" simplePos="0" relativeHeight="2517457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0D0898" w14:textId="0C1036B7" w:rsidR="00DB373A" w:rsidRPr="00756E21" w:rsidRDefault="002D33FE" w:rsidP="00A118D8">
                          <w:pPr>
                            <w:pStyle w:val="Brdtext"/>
                            <w:jc w:val="left"/>
                          </w:pPr>
                          <w:sdt>
                            <w:sdtPr>
                              <w:alias w:val="NummerEtikett"/>
                              <w:tag w:val="NummerEtikett"/>
                              <w:id w:val="137774162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417773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pt;margin-top:36pt;width:89.85pt;height:9.6pt;z-index:251745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vX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hBLDNHr0KLroVyjgOMHTujCF1YODXew+2w5t3t4HXKaqO+l1+qMeAj2A3uzARTDCk1M5KdExSjh0&#10;5bg8G2f0i7238yF+EVaTJFTUo3kZU7a+CREvgenWJCULVjX1daNUPiTCiEvlyZqh1SrmN8LjDytl&#10;SItKj09GObCxyb2PrEwKIzJlhnSp8r7CLMWNEslGmW9CArJc6Cu5GefC7PJn62QlkeotjoP9/lVv&#10;ce7rgEfObE3cOevGWJ+rzzO2h6z+sYVM9vYA/KDuJMZu0WWulCc7CixsvQEzvO1HKzh+3aB9NyzE&#10;e+YxS+g49kO8w0cqC/jtIFGytP7Xa/fJHhSHlpIWs1nR8HPFvKBEfTUg/1k5maRhzofJyUcwifhD&#10;zeJQY1b60oITJTaR41lM9lFtRemtfsIamaesUDHDkbuicStexn5jYA1xMZ9nI4yvY/HGPDieQiec&#10;Ezkfuyfm3cDgCO7f2u0Us+kLIve2yTO4+SqCjJnlCeke1aEDGP1M/mFNpd1yeM5W+2U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BiK9dK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20D0898" w14:textId="0C1036B7" w:rsidR="00DB373A" w:rsidRPr="00756E21" w:rsidRDefault="00DB373A" w:rsidP="00A118D8">
                    <w:pPr>
                      <w:pStyle w:val="Brdtext"/>
                      <w:jc w:val="left"/>
                    </w:pPr>
                    <w:sdt>
                      <w:sdtPr>
                        <w:alias w:val="NummerEtikett"/>
                        <w:tag w:val="NummerEtikett"/>
                        <w:id w:val="13777416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4177733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4A6889" w14:textId="77777777" w:rsidR="00DB373A" w:rsidRDefault="00DB373A" w:rsidP="00EE1584">
    <w:pPr>
      <w:pStyle w:val="Brdtext"/>
    </w:pP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D10DA2" w14:textId="77777777" w:rsidR="00DB373A" w:rsidRDefault="00DB373A" w:rsidP="00664D04">
    <w:pPr>
      <w:pStyle w:val="Brdtext"/>
    </w:pPr>
    <w:r>
      <w:rPr>
        <w:noProof/>
        <w:lang w:eastAsia="sv-SE"/>
      </w:rPr>
      <mc:AlternateContent>
        <mc:Choice Requires="wps">
          <w:drawing>
            <wp:anchor distT="0" distB="0" distL="0" distR="0" simplePos="0" relativeHeight="2516331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E2C8E3" w14:textId="29A65E47" w:rsidR="00DB373A" w:rsidRPr="00756E21" w:rsidRDefault="002D33FE" w:rsidP="00664D04">
                          <w:pPr>
                            <w:pStyle w:val="Brdtext"/>
                            <w:jc w:val="left"/>
                          </w:pPr>
                          <w:sdt>
                            <w:sdtPr>
                              <w:alias w:val="NummerEtikett"/>
                              <w:tag w:val="NummerEtikett"/>
                              <w:id w:val="88098469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4539154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5.55pt;width:89.85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kiskAIAAJQFAAAOAAAAZHJzL2Uyb0RvYy54bWysVF1P2zAUfZ+0/2D5faTpWhgVKepATJMQ&#10;oJWJZ9exaTTH9my3Sffrd+wkbcd4YdpLcu375Xvuuffisq0V2QrnK6MLmp+MKBGam7LSzwX9/njz&#10;4RMlPjBdMmW0KOhOeHo5f//uorEzMTZro0rhCIJoP2tsQdch2FmWeb4WNfMnxgoNpTSuZgFH95yV&#10;jjWIXqtsPBqdZo1xpXWGC+9xe90p6TzFl1LwcC+lF4GoguJtIX1d+q7iN5tfsNmzY3Zd8f4Z7B9e&#10;UbNKI+k+1DULjGxc9VeouuLOeCPDCTd1ZqSsuEg1oJp89KKa5ZpZkWoBON7uYfL/Lyy/2z44UpUF&#10;PT2jRLMaPXoUbXAbFDCO8DTWz2C1tLAL7WfTos3DvcdlrLqVro5/1EOgB9C7PbgIRnh0yic5OkYJ&#10;hy4f5+fjhH528LbOhy/C1CQKBXVoXsKUbW99wEtgOpjEZN6oqryplEqHSBhxpRzZMrRahfRGePxh&#10;pTRpUOnH6SgF1ia6d5GVjmFEokyfLlbeVZiksFMi2ij9TUhAlgp9JTfjXOh9/mQdrSRSvcWxtz+8&#10;6i3OXR3wSJmNDnvnutLGperTjB0gK38MkMnOHoAf1R3F0K7axJV8Oh0osDLlDsxwphstb/lNhfbd&#10;Mh8emMMsoePYD+EeH6kM4De9RMnauF+v3Ud7UBxaShrMZkH9zw1zghL1VYP85/lkEoc5HSbTMzCJ&#10;uGPN6lijN/WVASdybCLLkxjtgxpE6Uz9hDWyiFmhYpojd0HDIF6FbmNgDXGxWCQjjK9l4VYvLY+h&#10;I86RnI/tE3O2Z3AA9+/MMMVs9oLInW309HaxCSBjYnlEukO17wBGP5G/X1Nxtxyfk9Vhmc5/Aw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8Kkis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FE2C8E3" w14:textId="29A65E47" w:rsidR="00DB373A" w:rsidRPr="00756E21" w:rsidRDefault="00DB373A" w:rsidP="00664D04">
                    <w:pPr>
                      <w:pStyle w:val="Brdtext"/>
                      <w:jc w:val="left"/>
                    </w:pPr>
                    <w:sdt>
                      <w:sdtPr>
                        <w:alias w:val="NummerEtikett"/>
                        <w:tag w:val="NummerEtikett"/>
                        <w:id w:val="8809846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4539154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55566E" w14:textId="77777777" w:rsidR="00DB373A" w:rsidRDefault="00DB373A" w:rsidP="00EE1584">
    <w:pPr>
      <w:pStyle w:val="Brdtext"/>
    </w:pPr>
    <w:r>
      <w:rPr>
        <w:noProof/>
        <w:lang w:eastAsia="sv-SE"/>
      </w:rPr>
      <mc:AlternateContent>
        <mc:Choice Requires="wps">
          <w:drawing>
            <wp:anchor distT="0" distB="0" distL="0" distR="0" simplePos="0" relativeHeight="2517468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4AFE9A" w14:textId="178957CE" w:rsidR="00DB373A" w:rsidRPr="00756E21" w:rsidRDefault="002D33FE" w:rsidP="00A118D8">
                          <w:pPr>
                            <w:pStyle w:val="Brdtext"/>
                            <w:jc w:val="left"/>
                          </w:pPr>
                          <w:sdt>
                            <w:sdtPr>
                              <w:alias w:val="NummerEtikett"/>
                              <w:tag w:val="NummerEtikett"/>
                              <w:id w:val="151286942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422348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pt;margin-top:36pt;width:89.85pt;height:9.6pt;z-index:251746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X//kAIAAJQFAAAOAAAAZHJzL2Uyb0RvYy54bWysVF1P2zAUfZ+0/2D5faQppRsVKepATJMQ&#10;oJWJZ9exaTTH9my3Sffrd+wkbcd4YdpLcu375Xvuuffisq0V2QrnK6MLmp+MKBGam7LSzwX9/njz&#10;4RMlPjBdMmW0KOhOeHo5f//uorEzMTZro0rhCIJoP2tsQdch2FmWeb4WNfMnxgoNpTSuZgFH95yV&#10;jjWIXqtsPBpNs8a40jrDhfe4ve6UdJ7iSyl4uJfSi0BUQfG2kL4ufVfxm80v2OzZMbuueP8M9g+v&#10;qFmlkXQf6poFRjau+itUXXFnvJHhhJs6M1JWXKQaUE0+elHNcs2sSLUAHG/3MPn/F5bfbR8cqcqC&#10;TqeUaFajR4+iDW6DAk4jPI31M1gtLexC+9m0aPNw73EZq26lq+Mf9RDoAfRuDy6CER6d8kmOjlHC&#10;ocvH+fk4oZ8dvK3z4YswNYlCQR2alzBl21sf8BKYDiYxmTeqKm8qpdIhEkZcKUe2DK1WIb0RHn9Y&#10;KU0aVHp6NkqBtYnuXWSlYxiRKNOni5V3FSYp7JSINkp/ExKQpUJfyc04F3qfP1lHK4lUb3Hs7Q+v&#10;eotzVwc8Umajw965rrRxqfo0YwfIyh8DZLKzB+BHdUcxtKs2cSU/mw4UWJlyB2Y4042Wt/ymQvtu&#10;mQ8PzGGW0HHsh3CPj1QG8JteomRt3K/X7qM9KA4tJQ1ms6D+54Y5QYn6qkH+83wyicOcDpOzj2AS&#10;ccea1bFGb+orA07k2ESWJzHaBzWI0pn6CWtkEbNCxTRH7oKGQbwK3cbAGuJisUhGGF/Lwq1eWh5D&#10;R5wjOR/bJ+Zsz+AA7t+ZYYrZ7AWRO9vo6e1iE0DGxPKIdIdq3wGMfiJ/v6bibjk+J6vDMp3/Bg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iLV//5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94AFE9A" w14:textId="178957CE" w:rsidR="00DB373A" w:rsidRPr="00756E21" w:rsidRDefault="00DB373A" w:rsidP="00A118D8">
                    <w:pPr>
                      <w:pStyle w:val="Brdtext"/>
                      <w:jc w:val="left"/>
                    </w:pPr>
                    <w:sdt>
                      <w:sdtPr>
                        <w:alias w:val="NummerEtikett"/>
                        <w:tag w:val="NummerEtikett"/>
                        <w:id w:val="15128694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422348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5949EA" w14:textId="77777777" w:rsidR="00DB373A" w:rsidRDefault="00DB373A" w:rsidP="00EE1584">
    <w:pPr>
      <w:pStyle w:val="Brdtext"/>
    </w:pP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E39166" w14:textId="77777777" w:rsidR="00DB373A" w:rsidRDefault="00DB373A" w:rsidP="00664D04">
    <w:pPr>
      <w:pStyle w:val="Brdtext"/>
    </w:pPr>
    <w:r>
      <w:rPr>
        <w:noProof/>
        <w:lang w:eastAsia="sv-SE"/>
      </w:rPr>
      <mc:AlternateContent>
        <mc:Choice Requires="wps">
          <w:drawing>
            <wp:anchor distT="0" distB="0" distL="0" distR="0" simplePos="0" relativeHeight="2516341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A6A589" w14:textId="39E5B087" w:rsidR="00DB373A" w:rsidRPr="00756E21" w:rsidRDefault="002D33FE" w:rsidP="00664D04">
                          <w:pPr>
                            <w:pStyle w:val="Brdtext"/>
                            <w:jc w:val="left"/>
                          </w:pPr>
                          <w:sdt>
                            <w:sdtPr>
                              <w:alias w:val="NummerEtikett"/>
                              <w:tag w:val="NummerEtikett"/>
                              <w:id w:val="-204142502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1338747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5.55pt;width:89.85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q/OjwIAAJQ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rqi&#10;J6eUGKbRowfRRb9CAuNUntaFKVD3DrjYfbEd2ry9D7hMWXfS6/RHPgR6FHqzKy6cEZ6MykmJjlHC&#10;oSvH5ek4V7/YWzsf4ldhNUlCRT2al2vK1tch4iWAbiEpWLCqqa8apfIhEUZcKE/WDK1WMb8RFn+g&#10;lCEtMv14PMqOjU3mvWdlkhuRKTOES5n3GWYpbpRIGGW+C4mS5URfic04F2YXP6MTSiLUWwwH/P5V&#10;bzHu84BFjmxN3Bnrxlifs88zti9Z/XNbMtnjUfCDvJMYu0WXuVKe5N6lu4WtN2CGt/1oBcevGrTv&#10;moV4xzxmCR3Hfoi3+EhlUX47SJQsrf/92n3Cg+LQUtJiNisafq2YF5SobwbkPy0nkzTM+TA5/gQm&#10;EX+oWRxqzEpfWHCixCZyPIsJH9VWlN7qR6yReYoKFTMcsSsat+JF7DcG1hAX83kGYXwdi9fm3vHk&#10;OtU5kfOhe2TeDQyO4P6N3U4xm74gco9NlsHNVxFkzCzfV3XoAEY/k39YU2m3HJ4zar9MZ8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bur86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BA6A589" w14:textId="39E5B087" w:rsidR="00DB373A" w:rsidRPr="00756E21" w:rsidRDefault="00DB373A" w:rsidP="00664D04">
                    <w:pPr>
                      <w:pStyle w:val="Brdtext"/>
                      <w:jc w:val="left"/>
                    </w:pPr>
                    <w:sdt>
                      <w:sdtPr>
                        <w:alias w:val="NummerEtikett"/>
                        <w:tag w:val="NummerEtikett"/>
                        <w:id w:val="-20414250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1338747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68857D" w14:textId="77777777" w:rsidR="00DB373A" w:rsidRDefault="00DB373A" w:rsidP="00EE1584">
    <w:pPr>
      <w:pStyle w:val="Brdtext"/>
    </w:pPr>
    <w:r>
      <w:rPr>
        <w:noProof/>
        <w:lang w:eastAsia="sv-SE"/>
      </w:rPr>
      <mc:AlternateContent>
        <mc:Choice Requires="wps">
          <w:drawing>
            <wp:anchor distT="0" distB="0" distL="0" distR="0" simplePos="0" relativeHeight="2517478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2DE46A" w14:textId="39215060" w:rsidR="00DB373A" w:rsidRPr="00756E21" w:rsidRDefault="002D33FE" w:rsidP="00A118D8">
                          <w:pPr>
                            <w:pStyle w:val="Brdtext"/>
                            <w:jc w:val="left"/>
                          </w:pPr>
                          <w:sdt>
                            <w:sdtPr>
                              <w:alias w:val="NummerEtikett"/>
                              <w:tag w:val="NummerEtikett"/>
                              <w:id w:val="126249777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9533823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pt;margin-top:36pt;width:89.85pt;height:9.6pt;z-index:251747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3b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p&#10;OmWYRo8eRRf9CgUcJ3haF6awenCwi91n26HN2/uAy1R1J71Of9RDoAfQmx24CEZ4cionJTpGCYeu&#10;HJdn44x+sfd2PsQvwmqShIp6NC9jytY3IeIlMN2apGTBqqa+bpTKh0QYcak8WTO0WsX8Rnj8YaUM&#10;aVHp8ckoBzY2ufeRlUlhRKbMkC5V3leYpbhRItko801IQJYLfSU341yYXf5snawkUr3FcbDfv+ot&#10;zn0d8MiZrYk7Z90Y63P1ecb2kNU/tpDJ3h6AH9SdxNgtusyV8nRHgYWtN2CGt/1oBcevG7TvhoV4&#10;zzxmCR3Hfoh3+EhlAb8dJEqW1v967T7Zg+LQUtJiNisafq6YF5SorwbkPysnkzTM+TA5+QgmEX+o&#10;WRxqzEpfWnCixCZyPIvJPqqtKL3VT1gj85QVKmY4clc0bsXL2G8MrCEu5vNshPF1LN6YB8dT6IRz&#10;Iudj98S8Gxgcwf1bu51iNn1B5N42eQY3X0WQMbM8Id2jOnQAo5/JP6yptFsOz9lqv0x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N0Tduy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22DE46A" w14:textId="39215060" w:rsidR="00DB373A" w:rsidRPr="00756E21" w:rsidRDefault="00DB373A" w:rsidP="00A118D8">
                    <w:pPr>
                      <w:pStyle w:val="Brdtext"/>
                      <w:jc w:val="left"/>
                    </w:pPr>
                    <w:sdt>
                      <w:sdtPr>
                        <w:alias w:val="NummerEtikett"/>
                        <w:tag w:val="NummerEtikett"/>
                        <w:id w:val="12624977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9533823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33C0D1" w14:textId="77777777" w:rsidR="00DB373A" w:rsidRDefault="00DB373A" w:rsidP="00EE1584">
    <w:pPr>
      <w:pStyle w:val="Brdtext"/>
    </w:pP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D7D403" w14:textId="77777777" w:rsidR="00DB373A" w:rsidRDefault="00DB373A" w:rsidP="00664D04">
    <w:pPr>
      <w:pStyle w:val="Brdtext"/>
    </w:pPr>
    <w:r>
      <w:rPr>
        <w:noProof/>
        <w:lang w:eastAsia="sv-SE"/>
      </w:rPr>
      <mc:AlternateContent>
        <mc:Choice Requires="wps">
          <w:drawing>
            <wp:anchor distT="0" distB="0" distL="0" distR="0" simplePos="0" relativeHeight="2516352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417EB8" w14:textId="2174E26E" w:rsidR="00DB373A" w:rsidRPr="00756E21" w:rsidRDefault="002D33FE" w:rsidP="00664D04">
                          <w:pPr>
                            <w:pStyle w:val="Brdtext"/>
                            <w:jc w:val="left"/>
                          </w:pPr>
                          <w:sdt>
                            <w:sdtPr>
                              <w:alias w:val="NummerEtikett"/>
                              <w:tag w:val="NummerEtikett"/>
                              <w:id w:val="-145447889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4899434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5.55pt;width:89.85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yXcLkQIAAJQ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Qp6NnH01EKrE107yIrHcOIJJk+Xay8qzCtwk6JiFH6m5CgLBX6Sm7GudD7/AkdURKp3uLY4w+3&#10;eotzVwc8Umajw965rrRxqfo0YwfKyh8DZbLDg/CjuuMytMs2aSU/Ox0ksDTlDspwphstb/lNhfbd&#10;Mh8emMMsoeN4H8I9PlIZ0G/6FSVr4369dh7xkDislDSYzYL6nxvmBCXqq4b4L/LJJA5z2kxOz6Ek&#10;4o4ty2OL3tRXBpqAvnG7tIz4oIaldKZ+xjOyiFlhYpojd0HDsLwK3YuBZ4iLxSKBML6WhVv9aHkM&#10;HXmO4nxqn5mzvYIDtH9nhilm0xdC7rDR09vFJkCMSeWR6Y7VvgMY/ST+/pmKb8vxPqEOj+n8N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PMl3C5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7D417EB8" w14:textId="2174E26E" w:rsidR="00DB373A" w:rsidRPr="00756E21" w:rsidRDefault="00DB373A" w:rsidP="00664D04">
                    <w:pPr>
                      <w:pStyle w:val="Brdtext"/>
                      <w:jc w:val="left"/>
                    </w:pPr>
                    <w:sdt>
                      <w:sdtPr>
                        <w:alias w:val="NummerEtikett"/>
                        <w:tag w:val="NummerEtikett"/>
                        <w:id w:val="-14544788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4899434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99AE88" w14:textId="77777777" w:rsidR="00DB373A" w:rsidRDefault="00DB373A" w:rsidP="00EE1584">
    <w:pPr>
      <w:pStyle w:val="Brdtext"/>
    </w:pPr>
    <w:r>
      <w:rPr>
        <w:noProof/>
        <w:lang w:eastAsia="sv-SE"/>
      </w:rPr>
      <mc:AlternateContent>
        <mc:Choice Requires="wps">
          <w:drawing>
            <wp:anchor distT="0" distB="0" distL="0" distR="0" simplePos="0" relativeHeight="2517488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14B4A1" w14:textId="7C47A632" w:rsidR="00DB373A" w:rsidRPr="00756E21" w:rsidRDefault="002D33FE" w:rsidP="00A118D8">
                          <w:pPr>
                            <w:pStyle w:val="Brdtext"/>
                            <w:jc w:val="left"/>
                          </w:pPr>
                          <w:sdt>
                            <w:sdtPr>
                              <w:alias w:val="NummerEtikett"/>
                              <w:tag w:val="NummerEtikett"/>
                              <w:id w:val="-12131752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0185781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pt;margin-top:36pt;width:89.85pt;height:9.6pt;z-index:251748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kBYkA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T0aFajR4+iDW6NAo4jPY31M6AeLHCh/WJatHk49ziMVbfS1fGPegjsiLTdkYtghEenfJKjY5Rw&#10;2PJxfjZO7Gd7b+t8+CpMTeKioA7NS5yyzY0PuAmgAyQm80ZV5XWlVNpEwYhL5ciGodUqpDvC4w+U&#10;0qQp6PT4ZJQCaxPdu8hKxzAiSaZPFyvvKkyrsFUiYpT+LiQoS4W+kZtxLvQuf0JHlESq9zj2+P2t&#10;3uPc1QGPlNnosHOuK21cqj69sT1l5c+BMtnhQfhB3XEZ2mWbtJJPp4MElqbcQhnOdE/LW35doX03&#10;zId75vCW0HHMh3CHj1QG9Jt+RcnKuN9vnUc8JA4rJQ3eZkH9rzVzghL1TUP8Z/lkgrAhbSYnp1AS&#10;cYeW5aFFr+tLA03kmESWp2XEBzUspTP1E8bIImaFiWmO3AUNw/IydBMDY4iLxSKB8HwtCzf6wfIY&#10;OvIcxfnYPjFnewUHaP/WDK+YzV4JucNGT28X6wAxJpVHpjtW+w7g6Sfx92MqzpbDfULth+n8B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yFZAWJ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314B4A1" w14:textId="7C47A632" w:rsidR="00DB373A" w:rsidRPr="00756E21" w:rsidRDefault="00DB373A" w:rsidP="00A118D8">
                    <w:pPr>
                      <w:pStyle w:val="Brdtext"/>
                      <w:jc w:val="left"/>
                    </w:pPr>
                    <w:sdt>
                      <w:sdtPr>
                        <w:alias w:val="NummerEtikett"/>
                        <w:tag w:val="NummerEtikett"/>
                        <w:id w:val="-1213175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1857811"/>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BF54AD" w14:textId="77777777" w:rsidR="00DB373A" w:rsidRDefault="00DB373A" w:rsidP="00EE1584">
    <w:pPr>
      <w:pStyle w:val="Brdtext"/>
    </w:pP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5CF2C9" w14:textId="77777777" w:rsidR="00DB373A" w:rsidRDefault="00DB373A" w:rsidP="00664D04">
    <w:pPr>
      <w:pStyle w:val="Brdtext"/>
    </w:pPr>
    <w:r>
      <w:rPr>
        <w:noProof/>
        <w:lang w:eastAsia="sv-SE"/>
      </w:rPr>
      <mc:AlternateContent>
        <mc:Choice Requires="wps">
          <w:drawing>
            <wp:anchor distT="0" distB="0" distL="0" distR="0" simplePos="0" relativeHeight="2516362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2B6F0E" w14:textId="4D3BA47C" w:rsidR="00DB373A" w:rsidRPr="00756E21" w:rsidRDefault="002D33FE" w:rsidP="00664D04">
                          <w:pPr>
                            <w:pStyle w:val="Brdtext"/>
                            <w:jc w:val="left"/>
                          </w:pPr>
                          <w:sdt>
                            <w:sdtPr>
                              <w:alias w:val="NummerEtikett"/>
                              <w:tag w:val="NummerEtikett"/>
                              <w:id w:val="-55994247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536632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5.55pt;width:89.85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t3yXkAIAAJQFAAAOAAAAZHJzL2Uyb0RvYy54bWysVE1v2zAMvQ/YfxB0Xx2nabsGdYqsRYcB&#10;xVqsHXpWZKkxJokapcTOfv0o2flY10uHXWxKfCRF8pEXl501bK0wNOAqXh6NOFNOQt2454p/f7z5&#10;8JGzEIWrhQGnKr5RgV/O3r+7aP1UjWEJplbIyIkL09ZXfBmjnxZFkEtlRTgCrxwpNaAVkY74XNQo&#10;WvJuTTEejU6LFrD2CFKFQLfXvZLPsn+tlYx3WgcVmak4vS3mL+bvIn2L2YWYPqPwy0YOzxD/8Aor&#10;GkdBd66uRRRshc1frmwjEQLoeCTBFqB1I1XOgbIpRy+yeVgKr3IuVJzgd2UK/8+t/Lq+R9bUFT87&#10;5swJSz16VF3EFSUwTuVpfZgS6sETLnafoKM2b+8DXaasO402/SkfRnoq9GZXXHLGZDIqJyV1jDNJ&#10;unJcno9z9Yu9tccQPyuwLAkVR2perqlY34ZILyHoFpKCBTBNfdMYkw+JMOrKIFsLarWJ+Y1k8QfK&#10;ONZW/PT4ZJQdO0jmvWfjkhuVKTOES5n3GWYpboxKGOO+KU0ly4m+EltIqdwufkYnlKZQbzEc8PtX&#10;vcW4z4MscmRwcWdsGweYs88zti9Z/WNbMt3jqeAHeScxdosuc6U8y71LdwuoN8QMhH60gpc3DbXv&#10;VoR4L5BmiTpO+yHe0UcboPLDIHG2BPz12n3CE8VJy1lLs1nx8HMlUHFmvjgi/3k5maRhzofJyRkx&#10;ieGhZnGocSt7BcSJkjaRl1lM+Gi2okawT7RG5ikqqYSTFLvicStexX5j0BqSaj7PIBpfL+Kte/Ay&#10;uU51TuR87J4E+oHBkbj/FbZTLKYviNxjk2Xw81UkMmaW76s6dIBGP5N/WFNptxyeM2q/TG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AMt3yX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A2B6F0E" w14:textId="4D3BA47C" w:rsidR="00DB373A" w:rsidRPr="00756E21" w:rsidRDefault="00DB373A" w:rsidP="00664D04">
                    <w:pPr>
                      <w:pStyle w:val="Brdtext"/>
                      <w:jc w:val="left"/>
                    </w:pPr>
                    <w:sdt>
                      <w:sdtPr>
                        <w:alias w:val="NummerEtikett"/>
                        <w:tag w:val="NummerEtikett"/>
                        <w:id w:val="-5599424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536632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67038E" w14:textId="77777777" w:rsidR="00DB373A" w:rsidRDefault="00DB373A" w:rsidP="00EE1584">
    <w:pPr>
      <w:pStyle w:val="Brdtext"/>
    </w:pPr>
    <w:r>
      <w:rPr>
        <w:noProof/>
        <w:lang w:eastAsia="sv-SE"/>
      </w:rPr>
      <mc:AlternateContent>
        <mc:Choice Requires="wps">
          <w:drawing>
            <wp:anchor distT="0" distB="0" distL="0" distR="0" simplePos="0" relativeHeight="2517498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9D70D" w14:textId="2937203B" w:rsidR="00DB373A" w:rsidRPr="00756E21" w:rsidRDefault="002D33FE" w:rsidP="00A118D8">
                          <w:pPr>
                            <w:pStyle w:val="Brdtext"/>
                            <w:jc w:val="left"/>
                          </w:pPr>
                          <w:sdt>
                            <w:sdtPr>
                              <w:alias w:val="NummerEtikett"/>
                              <w:tag w:val="NummerEtikett"/>
                              <w:id w:val="63067819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74304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pt;margin-top:36pt;width:89.85pt;height:9.6pt;z-index:251749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qW1kAIAAJQFAAAOAAAAZHJzL2Uyb0RvYy54bWysVEtPGzEQvlfqf7B8L5sNAUrEBqUgqkqo&#10;oELF2fHaZFXb446d7Ka/vmPv5lHKhaqX3bHn5fnmm7m47Kxha4WhAVfx8mjEmXIS6sY9V/z7482H&#10;j5yFKFwtDDhV8Y0K/HL2/t1F66dqDEswtUJGQVyYtr7iyxj9tCiCXCorwhF45UipAa2IdMTnokbR&#10;UnRrivFodFq0gLVHkCoEur3ulXyW42utZLzTOqjITMXpbTF/MX8X6VvMLsT0GYVfNnJ4hviHV1jR&#10;OEq6C3UtomArbP4KZRuJEEDHIwm2AK0bqXINVE05elHNw1J4lWshcILfwRT+X1j5dX2PrKkrfjbm&#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fJsR4EF1BtiBkI/WsHLm4badytC&#10;vBdIs0Qdp/0Q7+ijDRD8MEicLQF/vXaf7InipOWspdmsePi5Eqg4M18ckf+8nEzSMOfD5OSMmMTw&#10;ULM41LiVvQLiREmbyMssJvtotqJGsE+0RuYpK6mEk5S74nErXsV+Y9Aakmo+z0Y0vl7EW/fgZQqd&#10;cE7kfOyeBPqBwZG4/xW2UyymL4jc2ybP4OerSGTMLE9I96gOHaDRz+Qf1lTaLYfnbLVfpr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R0qltZ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349D70D" w14:textId="2937203B" w:rsidR="00DB373A" w:rsidRPr="00756E21" w:rsidRDefault="00DB373A" w:rsidP="00A118D8">
                    <w:pPr>
                      <w:pStyle w:val="Brdtext"/>
                      <w:jc w:val="left"/>
                    </w:pPr>
                    <w:sdt>
                      <w:sdtPr>
                        <w:alias w:val="NummerEtikett"/>
                        <w:tag w:val="NummerEtikett"/>
                        <w:id w:val="6306781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743049"/>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B1FF13" w14:textId="77777777" w:rsidR="00DB373A" w:rsidRDefault="00DB373A" w:rsidP="00EE1584">
    <w:pPr>
      <w:pStyle w:val="Brdtext"/>
    </w:pPr>
    <w:r>
      <w:t xml:space="preserve"> </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EBB7BB" w14:textId="77777777" w:rsidR="00DB373A" w:rsidRDefault="00DB373A" w:rsidP="00664D04">
    <w:pPr>
      <w:pStyle w:val="Brdtext"/>
    </w:pPr>
    <w:r>
      <w:rPr>
        <w:noProof/>
        <w:lang w:eastAsia="sv-SE"/>
      </w:rPr>
      <mc:AlternateContent>
        <mc:Choice Requires="wps">
          <w:drawing>
            <wp:anchor distT="0" distB="0" distL="0" distR="0" simplePos="0" relativeHeight="251639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1F5E8" w14:textId="591EFC2A" w:rsidR="00DB373A" w:rsidRPr="00756E21" w:rsidRDefault="002D33FE" w:rsidP="00664D04">
                          <w:pPr>
                            <w:pStyle w:val="Brdtext"/>
                            <w:jc w:val="left"/>
                          </w:pPr>
                          <w:sdt>
                            <w:sdtPr>
                              <w:alias w:val="NummerEtikett"/>
                              <w:tag w:val="NummerEtikett"/>
                              <w:id w:val="-54691807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1995302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5.55pt;width:89.85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LW7kQIAAJQFAAAOAAAAZHJzL2Uyb0RvYy54bWysVN9v2jAQfp+0/8Hy+xrCoB2IULFWnSah&#10;thpMfTaOXaLZPs82JOyv39lJgHV96bSX5Oz75fvuu5tdN1qRvXC+AlPQ/GJAiTAcyso8F/T7+u7D&#10;J0p8YKZkCowo6EF4ej1//25W26kYwhZUKRzBIMZPa1vQbQh2mmWeb4Vm/gKsMKiU4DQLeHTPWelY&#10;jdG1yoaDwWVWgyutAy68x9vbVknnKb6UgocHKb0IRBUU3xbS16XvJn6z+YxNnx2z24p3z2D/8ArN&#10;KoNJj6FuWWBk56q/QumKO/AgwwUHnYGUFRepBqwmH7yoZrVlVqRaEBxvjzD5/xeW3+8fHanKgl5N&#10;KDFMY4/WogluhwUMIzy19VO0Wlm0C81naLDN/b3Hy1h1I52Of6yHoB6BPhzBxWCER6d8lGPHKOGo&#10;y4f5ZJjQz07e1vnwRYAmUSiow+YlTNl+6QO+BE17k5jMg6rKu0qpdIiEETfKkT3DVquQ3ogef1gp&#10;Q+qCXn4cD1JgA9G9jaxMDCMSZbp0sfK2wiSFgxLRRplvQiJkqdBXcjPOhTnmT9bRSmKqtzh29qdX&#10;vcW5rQM9UmYw4eisKwMuVZ9m7ARZ+aOHTLb2CPhZ3VEMzaZJXMmvxj0FNlAekBkO2tHylt9V2L4l&#10;8+GROZwl7Djuh/CAH6kA4YdOomQL7tdr99EeKY5aSmqczYL6nzvmBCXqq0HyT/LRKA5zOozGV8gk&#10;4s41m3ON2ekbQE7kuIksT2K0D6oXpQP9hGtkEbOiihmOuQsaevEmtBsD1xAXi0UywvG1LCzNyvIY&#10;OuIcyblunpizHYMDcv8e+ilm0xdEbm2jp7eLXUAyJpZHpFtUuw7g6Cfyd2sq7pbzc7I6LdP5b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2kS1u5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3831F5E8" w14:textId="591EFC2A" w:rsidR="00DB373A" w:rsidRPr="00756E21" w:rsidRDefault="00DB373A" w:rsidP="00664D04">
                    <w:pPr>
                      <w:pStyle w:val="Brdtext"/>
                      <w:jc w:val="left"/>
                    </w:pPr>
                    <w:sdt>
                      <w:sdtPr>
                        <w:alias w:val="NummerEtikett"/>
                        <w:tag w:val="NummerEtikett"/>
                        <w:id w:val="-5469180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9953025"/>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623CE9" w14:textId="77777777" w:rsidR="00DB373A" w:rsidRDefault="00DB373A" w:rsidP="00EE1584">
    <w:pPr>
      <w:pStyle w:val="Brdtext"/>
    </w:pPr>
    <w:r>
      <w:rPr>
        <w:noProof/>
        <w:lang w:eastAsia="sv-SE"/>
      </w:rPr>
      <mc:AlternateContent>
        <mc:Choice Requires="wps">
          <w:drawing>
            <wp:anchor distT="0" distB="0" distL="0" distR="0" simplePos="0" relativeHeight="2517529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368297" w14:textId="26C033CC" w:rsidR="00DB373A" w:rsidRPr="00756E21" w:rsidRDefault="002D33FE" w:rsidP="00A118D8">
                          <w:pPr>
                            <w:pStyle w:val="Brdtext"/>
                            <w:jc w:val="left"/>
                          </w:pPr>
                          <w:sdt>
                            <w:sdtPr>
                              <w:alias w:val="NummerEtikett"/>
                              <w:tag w:val="NummerEtikett"/>
                              <w:id w:val="44419429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4968722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pt;margin-top:36pt;width:89.85pt;height:9.6pt;z-index:251752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24LokAIAAJQFAAAOAAAAZHJzL2Uyb0RvYy54bWysVF1P2zAUfZ+0/2D5faQpBUZFijoQ0yQE&#10;aGXi2XVsGs2xPdtt0v16jp2k7RgvTHtJrn2/fM89915ctrUiG+F8ZXRB86MRJUJzU1b6uaA/Hm8+&#10;fabEB6ZLpowWBd0KTy9nHz9cNHYqxmZlVCkcQRDtp40t6CoEO80yz1eiZv7IWKGhlMbVLODonrPS&#10;sQbRa5WNR6PTrDGutM5w4T1urzslnaX4Ugoe7qX0IhBVULwtpK9L32X8ZrMLNn12zK4q3j+D/cMr&#10;alZpJN2FumaBkbWr/gpVV9wZb2Q44qbOjJQVF6kGVJOPXlWzWDErUi0Ax9sdTP7/heV3mwdHqrKg&#10;Z+iUZjV69Cja4NYo4DjC01g/hdXCwi60X0yLNg/3Hpex6la6Ov5RD4EeQG934CIY4dEpn+ToGCUc&#10;unycn48T+tne2zofvgpTkygU1KF5CVO2ufUBL4HpYBKTeaOq8qZSKh0iYcSVcmTD0GoV0hvh8YeV&#10;0qQp6OnxySgF1ia6d5GVjmFEokyfLlbeVZiksFUi2ij9XUhAlgp9IzfjXOhd/mQdrSRSvcext9+/&#10;6j3OXR3wSJmNDjvnutLGperTjO0hK38OkMnOHoAf1B3F0C7bxJX87HSgwNKUWzDDmW60vOU3Fdp3&#10;y3x4YA6zhI5jP4R7fKQygN/0EiUr436/dR/tQXFoKWkwmwX1v9bMCUrUNw3yn+eTSRzmdJicnIFJ&#10;xB1qlocava6vDDiRYxNZnsRoH9QgSmfqJ6yRecwKFdMcuQsaBvEqdBsDa4iL+TwZYXwtC7d6YXkM&#10;HXGO5Hxsn5izPYMDuH9nhilm01dE7myjp7fzdQAZE8sj0h2qfQcw+on8/ZqKu+XwnKz2y3T2Ag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LtuC6J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3368297" w14:textId="26C033CC" w:rsidR="00DB373A" w:rsidRPr="00756E21" w:rsidRDefault="00DB373A" w:rsidP="00A118D8">
                    <w:pPr>
                      <w:pStyle w:val="Brdtext"/>
                      <w:jc w:val="left"/>
                    </w:pPr>
                    <w:sdt>
                      <w:sdtPr>
                        <w:alias w:val="NummerEtikett"/>
                        <w:tag w:val="NummerEtikett"/>
                        <w:id w:val="444194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4968722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5ED39F" w14:textId="77777777" w:rsidR="00DB373A" w:rsidRDefault="00DB373A" w:rsidP="00EE1584">
    <w:pPr>
      <w:pStyle w:val="Brdtext"/>
    </w:pPr>
    <w:r>
      <w:t xml:space="preserve"> </w:t>
    </w:r>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075DA2" w14:textId="77777777" w:rsidR="00DB373A" w:rsidRDefault="00DB373A" w:rsidP="00664D04">
    <w:pPr>
      <w:pStyle w:val="Brdtext"/>
    </w:pPr>
    <w:r>
      <w:rPr>
        <w:noProof/>
        <w:lang w:eastAsia="sv-SE"/>
      </w:rPr>
      <mc:AlternateContent>
        <mc:Choice Requires="wps">
          <w:drawing>
            <wp:anchor distT="0" distB="0" distL="0" distR="0" simplePos="0" relativeHeight="2516403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34A918" w14:textId="49C758B3" w:rsidR="00DB373A" w:rsidRPr="00756E21" w:rsidRDefault="002D33FE" w:rsidP="00664D04">
                          <w:pPr>
                            <w:pStyle w:val="Brdtext"/>
                            <w:jc w:val="left"/>
                          </w:pPr>
                          <w:sdt>
                            <w:sdtPr>
                              <w:alias w:val="NummerEtikett"/>
                              <w:tag w:val="NummerEtikett"/>
                              <w:id w:val="-197027992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6049997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7" type="#_x0000_t202" style="position:absolute;left:0;text-align:left;margin-left:29.4pt;margin-top:35.55pt;width:89.85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aZqdjQIAAJQ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eqKnpaU&#10;GKbRo0fRRb9CAuNUntaFKVAPDrjYfbYd2rx9D3hMWXfS6/RHPgRyFHqzKy6MEZ6UykmJjlHCISvH&#10;5dk4V7/Yazsf4hdhNUmHino0L9eUrW9CRCSAbiHJWbCqqa8bpfIlEUZcKk/WDK1WMccIjT9QypC2&#10;oicfj0fZsLFJvbesTDIjMmUGdynzPsN8ihslEkaZb0KiZDnRV3wzzoXZ+c/ohJJw9RbFAb+P6i3K&#10;fR7QyJ6tiTtl3Rjrc/Z5xvYlq39sSyZ7PAp+kHc6xm7RZa6Up7l36W1h6w2Y4W0/WsHx6wbtu2Eh&#10;3jOPWULHsR/iHT5SWZTfDidKltb/eu094UFxSClpMZsVDT9XzAtK1FcD8p+Vk0ka5nyZHH8Ck4g/&#10;lCwOJWalLy04AX4junxM+Ki2R+mtfsIamSevEDHD4buicXu8jP3GwBriYj7PIIyvY/HGPDieTKc6&#10;J3I+dk/Mu4HBEdy/tdspZtMXRO6xSTO4+SqCjJnl+6oOHcDoZ/IPayrtlsN7Ru2X6ew3AA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AraZqdjQIAAJQ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7E34A918" w14:textId="49C758B3" w:rsidR="00DB373A" w:rsidRPr="00756E21" w:rsidRDefault="00DB373A" w:rsidP="00664D04">
                    <w:pPr>
                      <w:pStyle w:val="Brdtext"/>
                      <w:jc w:val="left"/>
                    </w:pPr>
                    <w:sdt>
                      <w:sdtPr>
                        <w:alias w:val="NummerEtikett"/>
                        <w:tag w:val="NummerEtikett"/>
                        <w:id w:val="-19702799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6049997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2086AF" w14:textId="77777777" w:rsidR="00DB373A" w:rsidRDefault="00DB373A" w:rsidP="00EE1584">
    <w:pPr>
      <w:pStyle w:val="Brdtext"/>
    </w:pPr>
    <w:r>
      <w:rPr>
        <w:noProof/>
        <w:lang w:eastAsia="sv-SE"/>
      </w:rPr>
      <mc:AlternateContent>
        <mc:Choice Requires="wps">
          <w:drawing>
            <wp:anchor distT="0" distB="0" distL="0" distR="0" simplePos="0" relativeHeight="2517539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EC3365" w14:textId="20DA64F3" w:rsidR="00DB373A" w:rsidRPr="00756E21" w:rsidRDefault="002D33FE" w:rsidP="00A118D8">
                          <w:pPr>
                            <w:pStyle w:val="Brdtext"/>
                            <w:jc w:val="left"/>
                          </w:pPr>
                          <w:sdt>
                            <w:sdtPr>
                              <w:alias w:val="NummerEtikett"/>
                              <w:tag w:val="NummerEtikett"/>
                              <w:id w:val="189531359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6656278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8" type="#_x0000_t202" style="position:absolute;left:0;text-align:left;margin-left:348pt;margin-top:36pt;width:89.85pt;height:9.6pt;z-index:251753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lEO/jwIAAJQ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1f0&#10;DPQYptGjR9FFv0IBx4me1oUpUA8OuNh9sh3avD0POExVd9Lr9Ec9BHZE2uzIRTDCk1M5KdExSjhs&#10;5bg8H2f2i7238yF+FlaTtKioR/Myp2x9GyJuAugWkpIFq5r6plEqb5JgxJXyZM3QahXzHeHxB0oZ&#10;0lb09PhklAMbm9z7yMqkMCJLZkiXKu8rzKu4USJhlPkmJCjLhb6Sm3EuzC5/RieURKq3OA74/a3e&#10;4tzXAY+c2Zq4c9aNsT5Xn9/YnrL6x5Yy2eNB+EHdaRm7RZe1Up7tJLCw9QbK8LZ/WsHxmwbtu2Uh&#10;3jOPt4SOYz7EO3yksqDfDitKltb/eu084SFxWClp8TYrGn6umBeUqC8G4j8vJxOEjXkzOfkIJRF/&#10;aFkcWsxKX1loosQkcjwvEz6q7VJ6q58wRuYpK0zMcOSuaNwur2I/MTCGuJjPMwjP17F4ax4cT6ET&#10;z0mcj90T825QcIT2v9rtK2bTF0LusckzuPkqQoxZ5YnpntWhA3j6WfzDmEqz5XCfUfthOvsN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glEO/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8EC3365" w14:textId="20DA64F3" w:rsidR="00DB373A" w:rsidRPr="00756E21" w:rsidRDefault="00DB373A" w:rsidP="00A118D8">
                    <w:pPr>
                      <w:pStyle w:val="Brdtext"/>
                      <w:jc w:val="left"/>
                    </w:pPr>
                    <w:sdt>
                      <w:sdtPr>
                        <w:alias w:val="NummerEtikett"/>
                        <w:tag w:val="NummerEtikett"/>
                        <w:id w:val="18953135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66562787"/>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5BCD28" w14:textId="77777777" w:rsidR="00DB373A" w:rsidRDefault="00DB373A" w:rsidP="00EE1584">
    <w:pPr>
      <w:pStyle w:val="Brdtext"/>
    </w:pPr>
    <w:r>
      <w:t xml:space="preserve"> </w:t>
    </w:r>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621BE3" w14:textId="77777777" w:rsidR="00DB373A" w:rsidRDefault="00DB373A" w:rsidP="00664D04">
    <w:pPr>
      <w:pStyle w:val="Brdtext"/>
    </w:pPr>
    <w:r>
      <w:rPr>
        <w:noProof/>
        <w:lang w:eastAsia="sv-SE"/>
      </w:rPr>
      <mc:AlternateContent>
        <mc:Choice Requires="wps">
          <w:drawing>
            <wp:anchor distT="0" distB="0" distL="0" distR="0" simplePos="0" relativeHeight="2516413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B78688" w14:textId="694B4E67" w:rsidR="00DB373A" w:rsidRPr="00756E21" w:rsidRDefault="002D33FE" w:rsidP="00664D04">
                          <w:pPr>
                            <w:pStyle w:val="Brdtext"/>
                            <w:jc w:val="left"/>
                          </w:pPr>
                          <w:sdt>
                            <w:sdtPr>
                              <w:alias w:val="NummerEtikett"/>
                              <w:tag w:val="NummerEtikett"/>
                              <w:id w:val="193577740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3126261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2" type="#_x0000_t202" style="position:absolute;left:0;text-align:left;margin-left:29.4pt;margin-top:35.55pt;width:89.85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P7BkQIAAJQFAAAOAAAAZHJzL2Uyb0RvYy54bWysVN9v2jAQfp+0/8Hy+xpCoaOooWKtmCZV&#10;bTWY+mwcu0SzfZ5tSNhf37OTAOv60mkvydn3y/fdd3d13WhFdsL5CkxB87MBJcJwKCvzXNAfq8Wn&#10;CSU+MFMyBUYUdC88vZ59/HBV26kYwgZUKRzBIMZPa1vQTQh2mmWeb4Rm/gysMKiU4DQLeHTPWelY&#10;jdG1yoaDwUVWgyutAy68x9vbVklnKb6UgocHKb0IRBUU3xbS16XvOn6z2RWbPjtmNxXvnsH+4RWa&#10;VQaTHkLdssDI1lV/hdIVd+BBhjMOOgMpKy5SDVhNPnhVzXLDrEi1IDjeHmDy/y8sv989OlKVBZ2c&#10;U2KYxh6tRBPcFgsYRnhq66dotbRoF5ov0GCb+3uPl7HqRjod/1gPQT0CvT+Ai8EIj075KMeOUcJR&#10;lw/zy2FCPzt6W+fDVwGaRKGgDpuXMGW7Ox/wJWjam8RkHlRVLiql0iESRtwoR3YMW61CeiN6/GGl&#10;DKkLenE+HqTABqJ7G1mZGEYkynTpYuVthUkKeyWijTLfhUTIUqFv5GacC3PIn6yjlcRU73Hs7I+v&#10;eo9zWwd6pMxgwsFZVwZcqj7N2BGy8mcPmWztEfCTuqMYmnWTuJJPxj0F1lDukRkO2tHyli8qbN8d&#10;8+GROZwl7Djuh/CAH6kA4YdOomQD7vdb99EeKY5aSmqczYL6X1vmBCXqm0HyX+ajURzmdBiNPyOT&#10;iDvVrE81ZqtvADmR4yayPInRPqhelA70E66RecyKKmY45i5o6MWb0G4MXENczOfJCMfXsnBnlpbH&#10;0BHnSM5V88Sc7RgckPv30E8xm74icmsbPb2dbwOSMbE8It2i2nUARz+Rv1tTcbecnpPVcZnOXg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BDT+wZ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36B78688" w14:textId="694B4E67" w:rsidR="00DB373A" w:rsidRPr="00756E21" w:rsidRDefault="00DB373A" w:rsidP="00664D04">
                    <w:pPr>
                      <w:pStyle w:val="Brdtext"/>
                      <w:jc w:val="left"/>
                    </w:pPr>
                    <w:sdt>
                      <w:sdtPr>
                        <w:alias w:val="NummerEtikett"/>
                        <w:tag w:val="NummerEtikett"/>
                        <w:id w:val="19357774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1262615"/>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C843D1" w14:textId="77777777" w:rsidR="00DB373A" w:rsidRDefault="00DB373A" w:rsidP="00EE1584">
    <w:pPr>
      <w:pStyle w:val="Brdtext"/>
    </w:pPr>
    <w:r>
      <w:rPr>
        <w:noProof/>
        <w:lang w:eastAsia="sv-SE"/>
      </w:rPr>
      <mc:AlternateContent>
        <mc:Choice Requires="wps">
          <w:drawing>
            <wp:anchor distT="0" distB="0" distL="0" distR="0" simplePos="0" relativeHeight="2517550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5EA93D" w14:textId="23A93670" w:rsidR="00DB373A" w:rsidRPr="00756E21" w:rsidRDefault="002D33FE" w:rsidP="00A118D8">
                          <w:pPr>
                            <w:pStyle w:val="Brdtext"/>
                            <w:jc w:val="left"/>
                          </w:pPr>
                          <w:sdt>
                            <w:sdtPr>
                              <w:alias w:val="NummerEtikett"/>
                              <w:tag w:val="NummerEtikett"/>
                              <w:id w:val="-132342562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8931683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3" type="#_x0000_t202" style="position:absolute;left:0;text-align:left;margin-left:348pt;margin-top:36pt;width:89.85pt;height:9.6pt;z-index:251755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q8mSkQIAAJQFAAAOAAAAZHJzL2Uyb0RvYy54bWysVN9v2jAQfp+0/8Hy+wihlFHUULFWnSZV&#10;bTWY+mwcu0SzfZ5tSNhf37OTAOv60mkvydn3y/fdd3d51WhFdsL5CkxB88GQEmE4lJV5LuiP1e2n&#10;KSU+MFMyBUYUdC88vZp//HBZ25kYwQZUKRzBIMbPalvQTQh2lmWeb4RmfgBWGFRKcJoFPLrnrHSs&#10;xuhaZaPhcJLV4ErrgAvv8famVdJ5ii+l4OFBSi8CUQXFt4X0dem7jt9sfslmz47ZTcW7Z7B/eIVm&#10;lcGkh1A3LDCyddVfoXTFHXiQYcBBZyBlxUWqAavJh6+qWW6YFakWBMfbA0z+/4Xl97tHR6qyoNMR&#10;JYZp7NFKNMFtsYCzCE9t/QytlhbtQvMFGmxzf+/xMlbdSKfjH+shqEeg9wdwMRjh0Skf59gxSjjq&#10;8lF+MUroZ0dv63z4KkCTKBTUYfMSpmx35wO+BE17k5jMg6rK20qpdIiEEdfKkR3DVquQ3ogef1gp&#10;Q+qCTs7OhymwgejeRlYmhhGJMl26WHlbYZLCXoloo8x3IRGyVOgbuRnnwhzyJ+toJTHVexw7++Or&#10;3uPc1oEeKTOYcHDWlQGXqk8zdoSs/NlDJlt7BPyk7iiGZt0kruTTSU+BNZR7ZIaDdrS85bcVtu+O&#10;+fDIHM4Sdhz3Q3jAj1SA8EMnUbIB9/ut+2iPFEctJTXOZkH9ry1zghL1zSD5L/LxOA5zOozPPyOT&#10;iDvVrE81ZquvATmR4yayPInRPqhelA70E66RRcyKKmY45i5o6MXr0G4MXENcLBbJCMfXsnBnlpbH&#10;0BHnSM5V88Sc7RgckPv30E8xm70icmsbPb1dbAOSMbE8It2i2nUARz+Rv1tTcbecnpPVcZnOX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PCryZK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665EA93D" w14:textId="23A93670" w:rsidR="00DB373A" w:rsidRPr="00756E21" w:rsidRDefault="00DB373A" w:rsidP="00A118D8">
                    <w:pPr>
                      <w:pStyle w:val="Brdtext"/>
                      <w:jc w:val="left"/>
                    </w:pPr>
                    <w:sdt>
                      <w:sdtPr>
                        <w:alias w:val="NummerEtikett"/>
                        <w:tag w:val="NummerEtikett"/>
                        <w:id w:val="-13234256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9316831"/>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D42C1C" w14:textId="77777777" w:rsidR="00DB373A" w:rsidRDefault="00DB373A" w:rsidP="00EE1584">
    <w:pPr>
      <w:pStyle w:val="Brdtext"/>
    </w:pPr>
    <w:r>
      <w:t xml:space="preserve"> </w:t>
    </w:r>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5A74E6" w14:textId="77777777" w:rsidR="00DB373A" w:rsidRDefault="00DB373A" w:rsidP="00664D04">
    <w:pPr>
      <w:pStyle w:val="Brdtext"/>
    </w:pPr>
    <w:r>
      <w:rPr>
        <w:noProof/>
        <w:lang w:eastAsia="sv-SE"/>
      </w:rPr>
      <mc:AlternateContent>
        <mc:Choice Requires="wps">
          <w:drawing>
            <wp:anchor distT="0" distB="0" distL="0" distR="0" simplePos="0" relativeHeight="2516423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D2D5F4" w14:textId="0BD94FB6" w:rsidR="00DB373A" w:rsidRPr="00756E21" w:rsidRDefault="002D33FE" w:rsidP="00664D04">
                          <w:pPr>
                            <w:pStyle w:val="Brdtext"/>
                            <w:jc w:val="left"/>
                          </w:pPr>
                          <w:sdt>
                            <w:sdtPr>
                              <w:alias w:val="NummerEtikett"/>
                              <w:tag w:val="NummerEtikett"/>
                              <w:id w:val="11410967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44336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7" type="#_x0000_t202" style="position:absolute;left:0;text-align:left;margin-left:29.4pt;margin-top:35.55pt;width:89.85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HhuIkAIAAJQFAAAOAAAAZHJzL2Uyb0RvYy54bWysVE1v2zAMvQ/YfxB0Xx1nadcGdYqsRYcB&#10;RVusHXpWZKkxJokapcTOfv0o2flY10uHXWxKfCRF8pHnF501bK0wNOAqXh6NOFNOQt2454p/f7z+&#10;cMpZiMLVwoBTFd+owC9m79+dt36qxrAEUytk5MSFaesrvozRT4siyKWyIhyBV46UGtCKSEd8LmoU&#10;LXm3phiPRidFC1h7BKlCoNurXsln2b/WSsY7rYOKzFSc3hbzF/N3kb7F7FxMn1H4ZSOHZ4h/eIUV&#10;jaOgO1dXIgq2wuYvV7aRCAF0PJJgC9C6kSrnQNmUoxfZPCyFVzkXKk7wuzKF/+dW3q7vkTV1xU+P&#10;OXPCUo8eVRdxRQmMU3laH6aEevCEi91n6KjN2/tAlynrTqNNf8qHkZ4KvdkVl5wxmYzKSUkd40yS&#10;rhyXZ+Nc/WJv7THELwosS0LFkZqXayrWNyHSSwi6haRgAUxTXzfG5EMijLo0yNaCWm1ifiNZ/IEy&#10;jrUVP/l4PMqOHSTz3rNxyY3KlBnCpcz7DLMUN0YljHHflKaS5URfiS2kVG4XP6MTSlOotxgO+P2r&#10;3mLc50EWOTK4uDO2jQPM2ecZ25es/rEtme7xVPCDvJMYu0WXuVKe5d6luwXUG2IGQj9awcvrhtp3&#10;I0K8F0izRB2n/RDv6KMNUPlhkDhbAv567T7hieKk5ayl2ax4+LkSqDgzXx2R/6ycTNIw58Pk+BMx&#10;ieGhZnGocSt7CcSJkjaRl1lM+Gi2okawT7RG5ikqqYSTFLvicStexn5j0BqSaj7PIBpfL+KNe/Ay&#10;uU51TuR87J4E+oHBkbh/C9spFtMXRO6xyTL4+SoSGTPL91UdOkCjn8k/rKm0Ww7PGbVfpr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oHhuI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10D2D5F4" w14:textId="0BD94FB6" w:rsidR="00DB373A" w:rsidRPr="00756E21" w:rsidRDefault="00DB373A" w:rsidP="00664D04">
                    <w:pPr>
                      <w:pStyle w:val="Brdtext"/>
                      <w:jc w:val="left"/>
                    </w:pPr>
                    <w:sdt>
                      <w:sdtPr>
                        <w:alias w:val="NummerEtikett"/>
                        <w:tag w:val="NummerEtikett"/>
                        <w:id w:val="11410967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44336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C03766" w14:textId="77777777" w:rsidR="00DB373A" w:rsidRDefault="00DB373A" w:rsidP="00EE1584">
    <w:pPr>
      <w:pStyle w:val="Brdtext"/>
    </w:pPr>
    <w:r>
      <w:rPr>
        <w:noProof/>
        <w:lang w:eastAsia="sv-SE"/>
      </w:rPr>
      <mc:AlternateContent>
        <mc:Choice Requires="wps">
          <w:drawing>
            <wp:anchor distT="0" distB="0" distL="0" distR="0" simplePos="0" relativeHeight="2517560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E279AB" w14:textId="1374AD35" w:rsidR="00DB373A" w:rsidRPr="00756E21" w:rsidRDefault="002D33FE" w:rsidP="00A118D8">
                          <w:pPr>
                            <w:pStyle w:val="Brdtext"/>
                            <w:jc w:val="left"/>
                          </w:pPr>
                          <w:sdt>
                            <w:sdtPr>
                              <w:alias w:val="NummerEtikett"/>
                              <w:tag w:val="NummerEtikett"/>
                              <w:id w:val="-35620515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9257939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8" type="#_x0000_t202" style="position:absolute;left:0;text-align:left;margin-left:348pt;margin-top:36pt;width:89.85pt;height:9.6pt;z-index:251756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48KqkAIAAJQFAAAOAAAAZHJzL2Uyb0RvYy54bWysVEtPGzEQvlfqf7B8L5sNgULEBqUgqkqo&#10;oELF2fHaZFXb49qT7Ka/vmPv5lHKhaqX3bHn5fnmm7m47KxhaxViA67i5dGIM+Uk1I17rvj3x5sP&#10;Z5xFFK4WBpyq+EZFfjl7/+6i9VM1hiWYWgVGQVyctr7iS0Q/LYool8qKeAReOVJqCFYgHcNzUQfR&#10;UnRrivFodFq0EGofQKoY6fa6V/JZjq+1knindVTITMXpbZi/IX8X6VvMLsT0OQi/bOTwDPEPr7Ci&#10;cZR0F+paoGCr0PwVyjYyQASNRxJsAVo3UuUaqJpy9KKah6XwKtdC4ES/gyn+v7Dy6/o+sKau+NmE&#10;Mycs9ehRdRhWVMBxgqf1cUpWD57ssPsEHbV5ex/pMlXd6WDTn+phpCegNztwKRiTyamclNQxziTp&#10;ynF5Ps7oF3tvHyJ+VmBZEioeqHkZU7G+jUgvIdOtSUoWwTT1TWNMPiTCqCsT2FpQqw3mN5LHH1bG&#10;sbbip8cnoxzYQXLvIxuXwqhMmSFdqryvMEu4MSrZGPdNaYIsF/pKbiGlcrv82TpZaUr1FsfBfv+q&#10;tzj3dZBHzgwOd862cRBy9XnG9pDVP7aQ6d6eAD+oO4nYLbrMlfJ8R4EF1BtiRoB+tKKXNw2171ZE&#10;vBeBZok6TvsB7+ijDRD8MEicLSH8eu0+2RPFSctZS7NZ8fhzJYLizHxxRP7zcjJJw5wPk5OPxCQW&#10;DjWLQ41b2SsgTpS0ibzMYrJHsxV1APtEa2SespJKOEm5K45b8Qr7jUFrSKr5PBvR+HqBt+7ByxQ6&#10;4ZzI+dg9ieAHBiNx/ytsp1hMXxC5t02e0c9XSGTMLE9I96gOHaDRz+Qf1lTaLYfnbLVfpr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I+PCq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2E279AB" w14:textId="1374AD35" w:rsidR="00DB373A" w:rsidRPr="00756E21" w:rsidRDefault="00DB373A" w:rsidP="00A118D8">
                    <w:pPr>
                      <w:pStyle w:val="Brdtext"/>
                      <w:jc w:val="left"/>
                    </w:pPr>
                    <w:sdt>
                      <w:sdtPr>
                        <w:alias w:val="NummerEtikett"/>
                        <w:tag w:val="NummerEtikett"/>
                        <w:id w:val="-3562051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9257939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B58793" w14:textId="77777777" w:rsidR="00DB373A" w:rsidRDefault="00DB373A" w:rsidP="00EE1584">
    <w:pPr>
      <w:pStyle w:val="Brdtext"/>
    </w:pPr>
    <w:r>
      <w:t xml:space="preserve"> </w:t>
    </w:r>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916938" w14:textId="77777777" w:rsidR="00DB373A" w:rsidRDefault="00DB373A" w:rsidP="00664D04">
    <w:pPr>
      <w:pStyle w:val="Brdtext"/>
    </w:pPr>
    <w:r>
      <w:rPr>
        <w:noProof/>
        <w:lang w:eastAsia="sv-SE"/>
      </w:rPr>
      <mc:AlternateContent>
        <mc:Choice Requires="wps">
          <w:drawing>
            <wp:anchor distT="0" distB="0" distL="0" distR="0" simplePos="0" relativeHeight="2516433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D334A2" w14:textId="00637474" w:rsidR="00DB373A" w:rsidRPr="00756E21" w:rsidRDefault="002D33FE" w:rsidP="00664D04">
                          <w:pPr>
                            <w:pStyle w:val="Brdtext"/>
                            <w:jc w:val="left"/>
                          </w:pPr>
                          <w:sdt>
                            <w:sdtPr>
                              <w:alias w:val="NummerEtikett"/>
                              <w:tag w:val="NummerEtikett"/>
                              <w:id w:val="69081585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4482751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2" type="#_x0000_t202" style="position:absolute;left:0;text-align:left;margin-left:29.4pt;margin-top:35.55pt;width:89.85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3/UkQIAAJQFAAAOAAAAZHJzL2Uyb0RvYy54bWysVN9v2jAQfp+0/8Hy+xrCoC2ooWKtmCZV&#10;bTWY+mwcu0SzfZ5tSNhf37OTAOv60mkvydn3y/fdd3d13WhFdsL5CkxB87MBJcJwKCvzXNAfq8Wn&#10;S0p8YKZkCowo6F54ej37+OGqtlMxhA2oUjiCQYyf1ragmxDsNMs83wjN/BlYYVApwWkW8Oies9Kx&#10;GqNrlQ0Hg/OsBldaB1x4j7e3rZLOUnwpBQ8PUnoRiCoovi2kr0vfdfxmsys2fXbMbirePYP9wys0&#10;qwwmPYS6ZYGRrav+CqUr7sCDDGccdAZSVlykGrCafPCqmuWGWZFqQXC8PcDk/19Yfr97dKQqC3p5&#10;QYlhGnu0Ek1wWyxgGOGprZ+i1dKiXWi+QINt7u89XsaqG+l0/GM9BPUI9P4ALgYjPDrloxw7RglH&#10;XT7MJ8OEfnb0ts6HrwI0iUJBHTYvYcp2dz7gS9C0N4nJPKiqXFRKpUMkjLhRjuwYtlqF9Eb0+MNK&#10;GVIX9PzzeJACG4jubWRlYhiRKNOli5W3FSYp7JWINsp8FxIhS4W+kZtxLswhf7KOVhJTvcexsz++&#10;6j3ObR3okTKDCQdnXRlwqfo0Y0fIyp89ZLK1R8BP6o5iaNZN4ko+GfcUWEO5R2Y4aEfLW76osH13&#10;zIdH5nCWsOO4H8IDfqQChB86iZINuN9v3Ud7pDhqKalxNgvqf22ZE5SobwbJP8lHozjM6TAaXyCT&#10;iDvVrE81ZqtvADmR4yayPInRPqhelA70E66RecyKKmY45i5o6MWb0G4MXENczOfJCMfXsnBnlpbH&#10;0BHnSM5V88Sc7RgckPv30E8xm74icmsbPb2dbwOSMbE8It2i2nUARz+Rv1tTcbecnpPVcZnOXg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R0N/1J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6FD334A2" w14:textId="00637474" w:rsidR="00DB373A" w:rsidRPr="00756E21" w:rsidRDefault="00DB373A" w:rsidP="00664D04">
                    <w:pPr>
                      <w:pStyle w:val="Brdtext"/>
                      <w:jc w:val="left"/>
                    </w:pPr>
                    <w:sdt>
                      <w:sdtPr>
                        <w:alias w:val="NummerEtikett"/>
                        <w:tag w:val="NummerEtikett"/>
                        <w:id w:val="6908158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44827514"/>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8ADDB6" w14:textId="77777777" w:rsidR="00DB373A" w:rsidRDefault="00DB373A" w:rsidP="00EE1584">
    <w:pPr>
      <w:pStyle w:val="Brdtext"/>
    </w:pPr>
    <w:r>
      <w:rPr>
        <w:noProof/>
        <w:lang w:eastAsia="sv-SE"/>
      </w:rPr>
      <mc:AlternateContent>
        <mc:Choice Requires="wps">
          <w:drawing>
            <wp:anchor distT="0" distB="0" distL="0" distR="0" simplePos="0" relativeHeight="2517570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77351" w14:textId="32493B51" w:rsidR="00DB373A" w:rsidRPr="00756E21" w:rsidRDefault="002D33FE" w:rsidP="00A118D8">
                          <w:pPr>
                            <w:pStyle w:val="Brdtext"/>
                            <w:jc w:val="left"/>
                          </w:pPr>
                          <w:sdt>
                            <w:sdtPr>
                              <w:alias w:val="NummerEtikett"/>
                              <w:tag w:val="NummerEtikett"/>
                              <w:id w:val="28725208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3000482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3" type="#_x0000_t202" style="position:absolute;left:0;text-align:left;margin-left:348pt;margin-top:36pt;width:89.85pt;height:9.6pt;z-index:251757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EiHkQIAAJQFAAAOAAAAZHJzL2Uyb0RvYy54bWysVN9v2jAQfp+0/8Hy+wihlBXUULFWTJOq&#10;thqd+mwcu0SzfZ5tSNhf37OTAOv60mkvydn3y/fdd3d51WhFdsL5CkxB88GQEmE4lJV5LuiPx+Wn&#10;C0p8YKZkCowo6F54ejX/+OGytjMxgg2oUjiCQYyf1bagmxDsLMs83wjN/ACsMKiU4DQLeHTPWelY&#10;jdG1ykbD4SSrwZXWARfe4+1Nq6TzFF9KwcO9lF4EogqKbwvp69J3Hb/Z/JLNnh2zm4p3z2D/8ArN&#10;KoNJD6FuWGBk66q/QumKO/Agw4CDzkDKiotUA1aTD19Vs9owK1ItCI63B5j8/wvL73YPjlRlQS8m&#10;lBimsUePogluiwWcRXhq62dotbJoF5ov0GCb+3uPl7HqRjod/1gPQT0CvT+Ai8EIj075OMeOUcJR&#10;l4/y6Sihnx29rfPhqwBNolBQh81LmLLdrQ/4EjTtTWIyD6oql5VS6RAJI66VIzuGrVYhvRE9/rBS&#10;htQFnZydD1NgA9G9jaxMDCMSZbp0sfK2wiSFvRLRRpnvQiJkqdA3cjPOhTnkT9bRSmKq9zh29sdX&#10;vce5rQM9UmYw4eCsKwMuVZ9m7AhZ+bOHTLb2CPhJ3VEMzbpJXMmnk54Cayj3yAwH7Wh5y5cVtu+W&#10;+fDAHM4Sdhz3Q7jHj1SA8EMnUbIB9/ut+2iPFEctJTXOZkH9ry1zghL1zSD5p/l4HIc5Hcbnn5FJ&#10;xJ1q1qcas9XXgJzIcRNZnsRoH1QvSgf6CdfIImZFFTMccxc09OJ1aDcGriEuFotkhONrWbg1K8tj&#10;6IhzJOdj88Sc7RgckPt30E8xm70icmsbPb1dbAOSMbE8It2i2nUARz+Rv1tTcbecnpPVcZnOX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LPcSIe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33777351" w14:textId="32493B51" w:rsidR="00DB373A" w:rsidRPr="00756E21" w:rsidRDefault="00DB373A" w:rsidP="00A118D8">
                    <w:pPr>
                      <w:pStyle w:val="Brdtext"/>
                      <w:jc w:val="left"/>
                    </w:pPr>
                    <w:sdt>
                      <w:sdtPr>
                        <w:alias w:val="NummerEtikett"/>
                        <w:tag w:val="NummerEtikett"/>
                        <w:id w:val="2872520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0004825"/>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2B4FA5" w14:textId="77777777" w:rsidR="00DB373A" w:rsidRDefault="00DB373A" w:rsidP="00EE1584">
    <w:pPr>
      <w:pStyle w:val="Brdtext"/>
    </w:pPr>
    <w:r>
      <w:t xml:space="preserve"> </w:t>
    </w:r>
  </w:p>
</w:hdr>
</file>

<file path=word/header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CC0D00" w14:textId="77777777" w:rsidR="00DB373A" w:rsidRDefault="00DB373A" w:rsidP="00664D04">
    <w:pPr>
      <w:pStyle w:val="Brdtext"/>
    </w:pPr>
    <w:r>
      <w:rPr>
        <w:noProof/>
        <w:lang w:eastAsia="sv-SE"/>
      </w:rPr>
      <mc:AlternateContent>
        <mc:Choice Requires="wps">
          <w:drawing>
            <wp:anchor distT="0" distB="0" distL="0" distR="0" simplePos="0" relativeHeight="2516444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8DAD7" w14:textId="3634B486" w:rsidR="00DB373A" w:rsidRPr="00756E21" w:rsidRDefault="002D33FE" w:rsidP="00664D04">
                          <w:pPr>
                            <w:pStyle w:val="Brdtext"/>
                            <w:jc w:val="left"/>
                          </w:pPr>
                          <w:sdt>
                            <w:sdtPr>
                              <w:alias w:val="NummerEtikett"/>
                              <w:tag w:val="NummerEtikett"/>
                              <w:id w:val="1050133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6418301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7" type="#_x0000_t202" style="position:absolute;left:0;text-align:left;margin-left:29.4pt;margin-top:35.55pt;width:89.85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dIVkAIAAJQFAAAOAAAAZHJzL2Uyb0RvYy54bWysVEtPGzEQvlfqf7B8L5tNA4WIDUpBVJUQ&#10;oELF2fHaZFXb446d7Ka/vmPv5lHKhaqX3bHn5fnmmzm/6Kxha4WhAVfx8mjEmXIS6sY9V/z74/WH&#10;U85CFK4WBpyq+EYFfjF7/+689VM1hiWYWiGjIC5MW1/xZYx+WhRBLpUV4Qi8cqTUgFZEOuJzUaNo&#10;Kbo1xXg0OilawNojSBUC3V71Sj7L8bVWMt5pHVRkpuL0tpi/mL+L9C1m52L6jMIvGzk8Q/zDK6xo&#10;HCXdhboSUbAVNn+Fso1ECKDjkQRbgNaNVLkGqqYcvajmYSm8yrUQOMHvYAr/L6y8Xd8ja+qKn55x&#10;5oSlHj2qLuKKChgneFofpmT14Mkudp+hozZv7wNdpqo7jTb9qR5GegJ6swOXgjGZnMpJSR3jTJKu&#10;HJdn44x+sff2GOIXBZYloeJIzcuYivVNiPQSMt2apGQBTFNfN8bkQyKMujTI1oJabWJ+I3n8YWUc&#10;ayt+8vF4lAM7SO59ZONSGJUpM6RLlfcVZilujEo2xn1TmiDLhb6SW0ip3C5/tk5WmlK9xXGw37/q&#10;Lc59HeSRM4OLO2fbOMBcfZ6xPWT1jy1kurcnwA/qTmLsFl3mSurjQI0F1BtiBkI/WsHL64badyNC&#10;vBdIs0Qdp/0Q7+ijDRD8MEicLQF/vXaf7InipOWspdmsePi5Eqg4M18dkf+snEzSMOfD5PgTMYnh&#10;oWZxqHErewnEiZI2kZdZTPbRbEWNYJ9ojcxTVlIJJyl3xeNWvIz9xqA1JNV8no1ofL2IN+7ByxQ6&#10;4ZzI+dg9CfQDgyNx/xa2UyymL4jc2ybP4OerSGTMLE9I96gOHaDRz+Qf1lTaLYfnbLVfpr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UYdIV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1ED8DAD7" w14:textId="3634B486" w:rsidR="00DB373A" w:rsidRPr="00756E21" w:rsidRDefault="00DB373A" w:rsidP="00664D04">
                    <w:pPr>
                      <w:pStyle w:val="Brdtext"/>
                      <w:jc w:val="left"/>
                    </w:pPr>
                    <w:sdt>
                      <w:sdtPr>
                        <w:alias w:val="NummerEtikett"/>
                        <w:tag w:val="NummerEtikett"/>
                        <w:id w:val="105013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4183010"/>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7D3EBA" w14:textId="77777777" w:rsidR="00DB373A" w:rsidRDefault="00DB373A" w:rsidP="00EE1584">
    <w:pPr>
      <w:pStyle w:val="Brdtext"/>
    </w:pPr>
    <w:r>
      <w:rPr>
        <w:noProof/>
        <w:lang w:eastAsia="sv-SE"/>
      </w:rPr>
      <mc:AlternateContent>
        <mc:Choice Requires="wps">
          <w:drawing>
            <wp:anchor distT="0" distB="0" distL="0" distR="0" simplePos="0" relativeHeight="2517580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C549F2" w14:textId="1D3AAF4B" w:rsidR="00DB373A" w:rsidRPr="00756E21" w:rsidRDefault="002D33FE" w:rsidP="00A118D8">
                          <w:pPr>
                            <w:pStyle w:val="Brdtext"/>
                            <w:jc w:val="left"/>
                          </w:pPr>
                          <w:sdt>
                            <w:sdtPr>
                              <w:alias w:val="NummerEtikett"/>
                              <w:tag w:val="NummerEtikett"/>
                              <w:id w:val="207015415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6853675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8" type="#_x0000_t202" style="position:absolute;left:0;text-align:left;margin-left:348pt;margin-top:36pt;width:89.85pt;height:9.6pt;z-index:251758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As3jwIAAJQ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M3RKsxo9ehRtcGsUcBzhaayfwmphYRfaL6ZFm4d7j8tYdStdHf+oh0APoLc7cBGM8OiUT3J0jBIO&#10;XT7Oz8cJ/WzvbZ0PX4WpSRQK6tC8hCnb3PqAl8B0MInJvFFVeVMplQ6RMOJKObJhaLUK6Y3w+MNK&#10;adIU9PT4ZJQCaxPdu8hKxzAiUaZPFyvvKkxS2CoRbZT+LiQgS4W+kZtxLvQuf7KOVhKp3uPY2+9f&#10;9R7nrg54pMxGh51zXWnjUvVpxvaQlT8HyGRnD8AP6o5iaJdt4gq4OlBgacotmOFMN1re8psK7btl&#10;Pjwwh1lCx7Efwj0+UhnAb3qJkpVxv9+6j/agOLSUNJjNgvpfa+YEJeqbBvnP88kkDnM6TE4+g0nE&#10;HWqWhxq9rq8MOJFjE1mexGgf1CBKZ+onrJF5zAoV0xy5CxoG8Sp0GwNriIv5PBlhfC0Lt3pheQwd&#10;cY7kfGyfmLM9gwO4f2eGKWbTV0TubKOnt/N1ABkTyyPSHap9BzD6ifz9moq75fCcrPbLdPYC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fnAs3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AC549F2" w14:textId="1D3AAF4B" w:rsidR="00DB373A" w:rsidRPr="00756E21" w:rsidRDefault="00DB373A" w:rsidP="00A118D8">
                    <w:pPr>
                      <w:pStyle w:val="Brdtext"/>
                      <w:jc w:val="left"/>
                    </w:pPr>
                    <w:sdt>
                      <w:sdtPr>
                        <w:alias w:val="NummerEtikett"/>
                        <w:tag w:val="NummerEtikett"/>
                        <w:id w:val="20701541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8536753"/>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0BD47A" w14:textId="77777777" w:rsidR="00DB373A" w:rsidRDefault="00DB373A" w:rsidP="00EE1584">
    <w:pPr>
      <w:pStyle w:val="Brdtext"/>
    </w:pPr>
    <w:r>
      <w:t xml:space="preserve"> </w:t>
    </w:r>
  </w:p>
</w:hdr>
</file>

<file path=word/header1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B28500" w14:textId="77777777" w:rsidR="00DB373A" w:rsidRDefault="00DB373A" w:rsidP="00664D04">
    <w:pPr>
      <w:pStyle w:val="Brdtext"/>
    </w:pPr>
    <w:r>
      <w:rPr>
        <w:noProof/>
        <w:lang w:eastAsia="sv-SE"/>
      </w:rPr>
      <mc:AlternateContent>
        <mc:Choice Requires="wps">
          <w:drawing>
            <wp:anchor distT="0" distB="0" distL="0" distR="0" simplePos="0" relativeHeight="2516454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339C1" w14:textId="5A02E7E2" w:rsidR="00DB373A" w:rsidRPr="00756E21" w:rsidRDefault="002D33FE" w:rsidP="00664D04">
                          <w:pPr>
                            <w:pStyle w:val="Brdtext"/>
                            <w:jc w:val="left"/>
                          </w:pPr>
                          <w:sdt>
                            <w:sdtPr>
                              <w:alias w:val="NummerEtikett"/>
                              <w:tag w:val="NummerEtikett"/>
                              <w:id w:val="-13279281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0220608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2" type="#_x0000_t202" style="position:absolute;left:0;text-align:left;margin-left:29.4pt;margin-top:35.55pt;width:89.85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grQkQIAAJQFAAAOAAAAZHJzL2Uyb0RvYy54bWysVFFv2yAQfp+0/4B4Xx1nabdGdaosVadJ&#10;VVutnfpMMCTWMDAgsbNf3w9sJ1nXl057sYH77o777jsuLttaka1wvjK6oPnJiBKhuSkrvSroj8fr&#10;D58p8YHpkimjRUF3wtPL2ft3F42dirFZG1UKRxBE+2ljC7oOwU6zzPO1qJk/MVZoGKVxNQvYulVW&#10;OtYgeq2y8Wh0ljXGldYZLrzH6VVnpLMUX0rBw52UXgSiCoq7hfR16buM32x2waYrx+y64v012D/c&#10;omaVRtJ9qCsWGNm46q9QdcWd8UaGE27qzEhZcZFqQDX56EU1D2tmRaoF5Hi7p8n/v7D8dnvvSFUW&#10;9DynRLMaPXoUbXAbFDCO9DTWT4F6sMCF9otp0ebh3OMwVt1KV8c/6iGwg+jdnlwEIzw65ZMcHaOE&#10;w5aP8/NxYj87eFvnw1dhahIXBXVoXuKUbW98wE0AHSAxmTeqKq8rpdImCkYslCNbhlarkO4Ijz9Q&#10;SpOmoGcfT0cpsDbRvYusdAwjkmT6dLHyrsK0CjslIkbp70KCslToK7kZ50Lv8yd0REmkeotjjz/c&#10;6i3OXR3wSJmNDnvnutLGperTjB0oK38OlMkOD8KP6o7L0C7bpJXx6HSQwNKUOyjDmW60vOXXFdp3&#10;w3y4Zw6zhI7jfQh3+EhlQL/pV5Ssjfv92nnEQ+KwUtJgNgvqf22YE5SobxriP88nkzjMaTM5/QQl&#10;EXdsWR5b9KZeGGgC+sbt0jLigxqW0pn6Cc/IPGaFiWmO3AUNw3IRuhcDzxAX83kCYXwtCzf6wfIY&#10;OvIcxfnYPjFnewUHaP/WDFPMpi+E3GGjp7fzTYAYk8oj0x2rfQcw+kn8/TMV35bjfUIdHtPZM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kYK0J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264339C1" w14:textId="5A02E7E2" w:rsidR="00DB373A" w:rsidRPr="00756E21" w:rsidRDefault="00DB373A" w:rsidP="00664D04">
                    <w:pPr>
                      <w:pStyle w:val="Brdtext"/>
                      <w:jc w:val="left"/>
                    </w:pPr>
                    <w:sdt>
                      <w:sdtPr>
                        <w:alias w:val="NummerEtikett"/>
                        <w:tag w:val="NummerEtikett"/>
                        <w:id w:val="-1327928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2206086"/>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41B72B" w14:textId="77777777" w:rsidR="00DB373A" w:rsidRDefault="00DB373A" w:rsidP="00EE1584">
    <w:pPr>
      <w:pStyle w:val="Brdtext"/>
    </w:pPr>
    <w:r>
      <w:rPr>
        <w:noProof/>
        <w:lang w:eastAsia="sv-SE"/>
      </w:rPr>
      <mc:AlternateContent>
        <mc:Choice Requires="wps">
          <w:drawing>
            <wp:anchor distT="0" distB="0" distL="0" distR="0" simplePos="0" relativeHeight="2517591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9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5DBEC3" w14:textId="16702ED8" w:rsidR="00DB373A" w:rsidRPr="00756E21" w:rsidRDefault="002D33FE" w:rsidP="00A118D8">
                          <w:pPr>
                            <w:pStyle w:val="Brdtext"/>
                            <w:jc w:val="left"/>
                          </w:pPr>
                          <w:sdt>
                            <w:sdtPr>
                              <w:alias w:val="NummerEtikett"/>
                              <w:tag w:val="NummerEtikett"/>
                              <w:id w:val="-122737693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1910996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3" type="#_x0000_t202" style="position:absolute;left:0;text-align:left;margin-left:348pt;margin-top:36pt;width:89.85pt;height:9.6pt;z-index:251759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2T2DkQIAAJQFAAAOAAAAZHJzL2Uyb0RvYy54bWysVFFv2yAQfp+0/4B4XxynabdGdaqsVaZJ&#10;VVutnfpMMDTWMDAgsbNfvw9sJ1nXl057sYH77o777uMuLttaka1wvjK6oPloTInQ3JSVfi7o98fl&#10;h0+U+MB0yZTRoqA74enl/P27i8bOxMSsjSqFIwii/ayxBV2HYGdZ5vla1MyPjBUaRmlczQK27jkr&#10;HWsQvVbZZDw+yxrjSusMF97j9Loz0nmKL6Xg4U5KLwJRBcXdQvq69F3Fbza/YLNnx+y64v012D/c&#10;omaVRtJ9qGsWGNm46q9QdcWd8UaGETd1ZqSsuEg1oJp8/KKahzWzItUCcrzd0+T/X1h+u713pCoL&#10;eg56NKvRo0fRBrdBASeRnsb6GVAPFrjQfjYt2jycexzGqlvp6vhHPQR2RNrtyUUwwqNTPs3RMUo4&#10;bPkkP58k9rODt3U+fBGmJnFRUIfmJU7Z9sYH3ATQARKTeaOqclkplTZRMOJKObJlaLUK6Y7w+AOl&#10;NGkKenZyOk6BtYnuXWSlYxiRJNOni5V3FaZV2CkRMUp/ExKUpUJfyc04F3qfP6EjSiLVWxx7/OFW&#10;b3Hu6oBHymx02DvXlTYuVZ/e2IGy8sdAmezwIPyo7rgM7apNWpmMzwYJrEy5gzKc6Z6Wt3xZoX03&#10;zId75vCW0HHMh3CHj1QG9Jt+RcnauF+vnUc8JA4rJQ3eZkH9zw1zghL1VUP85/l0irAhbaanH6Ek&#10;4o4tq2OL3tRXBprIMYksT8uID2pYSmfqJ4yRRcwKE9McuQsahuVV6CYGxhAXi0UC4flaFm70g+Ux&#10;dOQ5ivOxfWLO9goO0P6tGV4xm70QcoeNnt4uNgFiTCqPTHes9h3A00/i78dUnC3H+4Q6DNP5b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ArZPYO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445DBEC3" w14:textId="16702ED8" w:rsidR="00DB373A" w:rsidRPr="00756E21" w:rsidRDefault="00DB373A" w:rsidP="00A118D8">
                    <w:pPr>
                      <w:pStyle w:val="Brdtext"/>
                      <w:jc w:val="left"/>
                    </w:pPr>
                    <w:sdt>
                      <w:sdtPr>
                        <w:alias w:val="NummerEtikett"/>
                        <w:tag w:val="NummerEtikett"/>
                        <w:id w:val="-12273769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9109968"/>
                        <w:lock w:val="sdtContentLocked"/>
                        <w:dataBinding w:prefixMappings="xmlns:ns0='http://rkdhs/mallar/lagstiftning/Prop/Prop.xsd'" w:xpath="/ns0:dokumentvärden[1]/ns0:dokumentnummer[1]" w:storeItemID="{068625C3-B546-44A5-B525-B7CC092E5AD6}"/>
                        <w:text/>
                      </w:sdtPr>
                      <w:sdtContent>
                        <w:r>
                          <w:t>2020/21:172</w:t>
                        </w:r>
                      </w:sdtContent>
                    </w:sdt>
                  </w:p>
                </w:txbxContent>
              </v:textbox>
              <w10:wrap type="square" anchorx="page" anchory="page"/>
            </v:shape>
          </w:pict>
        </mc:Fallback>
      </mc:AlternateContent>
    </w:r>
    <w:r>
      <w:t xml:space="preserve"> </w:t>
    </w:r>
  </w:p>
</w:hdr>
</file>

<file path=word/header1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F20A73" w14:textId="77777777" w:rsidR="00DB373A" w:rsidRDefault="00DB373A" w:rsidP="00EE1584">
    <w:pPr>
      <w:pStyle w:val="Brdtext"/>
    </w:pPr>
    <w:r>
      <w:t xml:space="preserve"> </w:t>
    </w:r>
  </w:p>
</w:hdr>
</file>

<file path=word/header1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9E44C1" w14:textId="77777777" w:rsidR="00DB373A" w:rsidRDefault="00DB373A" w:rsidP="00664D04">
    <w:pPr>
      <w:pStyle w:val="Brdtext"/>
    </w:pPr>
    <w:r>
      <w:rPr>
        <w:noProof/>
        <w:lang w:eastAsia="sv-SE"/>
      </w:rPr>
      <mc:AlternateContent>
        <mc:Choice Requires="wps">
          <w:drawing>
            <wp:anchor distT="0" distB="0" distL="0" distR="0" simplePos="0" relativeHeight="2516464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02E5EF" w14:textId="6D8D9BAB" w:rsidR="00DB373A" w:rsidRDefault="002D33FE" w:rsidP="00664D04">
                          <w:pPr>
                            <w:pStyle w:val="Brdtext"/>
                            <w:jc w:val="left"/>
                          </w:pPr>
                          <w:sdt>
                            <w:sdtPr>
                              <w:alias w:val="NummerEtikett"/>
                              <w:tag w:val="NummerEtikett"/>
                              <w:id w:val="-66331470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9491667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49916B3" w14:textId="2F5F8E2D" w:rsidR="00DB373A" w:rsidRPr="00C7375F" w:rsidRDefault="002D33FE" w:rsidP="008539B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B373A">
                                <w:t>Bilaga</w:t>
                              </w:r>
                            </w:sdtContent>
                          </w:sdt>
                          <w:r w:rsidR="00DB373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B373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7" type="#_x0000_t202" style="position:absolute;left:0;text-align:left;margin-left:29.4pt;margin-top:34.85pt;width:89.85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OAFMkAIAAJQ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p8d&#10;c+aEpR49qi7iihIYp/K0PkwJ9eAJF7vP0FGbt/eBLlPWnUab/pQPIz0VerMrLjljMhmVk5I6xpkk&#10;XTkuz8a5+sXe2mOIXxRYloSKIzUv11Ssb0KklxB0C0nBApimvm6MyYdEGHVpkK0FtdrE/Eay+ANl&#10;HGsrfnp8MsqOHSTz3rNxyY3KlBnCpcz7DLMUN0YljHHflKaS5URfiS2kVG4XP6MTSlOotxgO+P2r&#10;3mLc50EWOTK4uDO2jQPM2ecZ25es/rEtme7xVPCDvJMYu0WXuTIuc+/S3QLqDTEDoR+t4OV1Q+27&#10;ESHeC6RZoo7Tfoh39NEGqPwwSJwtAX+9dp/wRHHSctbSbFY8/FwJVJyZr47If1ZOJmmY82Fy8pGY&#10;xPBQszjUuJW9BOJESZvIyywmfDRbUSPYJ1oj8xSVVMJJil3xuBUvY78xaA1JNZ9nEI2vF/HGPXiZ&#10;XKc6J3I+dk8C/cDgSNy/he0Ui+kLIvfYZBn8fBWJjJnl+6oOHaDRz+Qf1lTaLYfnjN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OOAFM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A02E5EF" w14:textId="6D8D9BAB" w:rsidR="00DB373A" w:rsidRDefault="00DB373A" w:rsidP="00664D04">
                    <w:pPr>
                      <w:pStyle w:val="Brdtext"/>
                      <w:jc w:val="left"/>
                    </w:pPr>
                    <w:sdt>
                      <w:sdtPr>
                        <w:alias w:val="NummerEtikett"/>
                        <w:tag w:val="NummerEtikett"/>
                        <w:id w:val="-6633147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94916679"/>
                        <w:lock w:val="sdtContentLocked"/>
                        <w:dataBinding w:prefixMappings="xmlns:ns0='http://rkdhs/mallar/lagstiftning/Prop/Prop.xsd'" w:xpath="/ns0:dokumentvärden[1]/ns0:dokumentnummer[1]" w:storeItemID="{068625C3-B546-44A5-B525-B7CC092E5AD6}"/>
                        <w:text/>
                      </w:sdtPr>
                      <w:sdtContent>
                        <w:r>
                          <w:t>2020/21:172</w:t>
                        </w:r>
                      </w:sdtContent>
                    </w:sdt>
                  </w:p>
                  <w:p w14:paraId="749916B3" w14:textId="2F5F8E2D" w:rsidR="00DB373A" w:rsidRPr="00C7375F" w:rsidRDefault="00DB373A" w:rsidP="008539B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1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A3AF80" w14:textId="77777777" w:rsidR="00DB373A" w:rsidRDefault="00DB373A" w:rsidP="00EE1584">
    <w:pPr>
      <w:pStyle w:val="Brdtext"/>
    </w:pPr>
    <w:r>
      <w:rPr>
        <w:noProof/>
        <w:lang w:eastAsia="sv-SE"/>
      </w:rPr>
      <mc:AlternateContent>
        <mc:Choice Requires="wps">
          <w:drawing>
            <wp:anchor distT="0" distB="0" distL="0" distR="0" simplePos="0" relativeHeight="2517601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A27D9" w14:textId="67F51B1B" w:rsidR="00DB373A" w:rsidRDefault="002D33FE" w:rsidP="00A118D8">
                          <w:pPr>
                            <w:pStyle w:val="Brdtext"/>
                            <w:jc w:val="left"/>
                          </w:pPr>
                          <w:sdt>
                            <w:sdtPr>
                              <w:alias w:val="NummerEtikett"/>
                              <w:tag w:val="NummerEtikett"/>
                              <w:id w:val="139555140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4523398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F8BA352" w14:textId="0A50F118" w:rsidR="00DB373A" w:rsidRPr="00C7375F" w:rsidRDefault="002D33FE" w:rsidP="008539B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B373A">
                                <w:t>Bilaga</w:t>
                              </w:r>
                            </w:sdtContent>
                          </w:sdt>
                          <w:r w:rsidR="00DB373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B373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8" type="#_x0000_t202" style="position:absolute;left:0;text-align:left;margin-left:348.15pt;margin-top:35.45pt;width:89.85pt;height:9.6pt;z-index:251760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xdhu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NmY&#10;Mycs9ehRdRhWVMBxgqf1cUpWD57ssPsMHbV5ex/pMlXd6WDTn+phpCegNztwKRiTyamclNQxziTp&#10;ynF5Ns7oF3tvHyJ+UWBZEioeqHkZU7G+iUgvIdOtSUoWwTT1dWNMPiTCqEsT2FpQqw3mN5LHH1bG&#10;sbbip8cnoxzYQXLvIxuXwqhMmSFdqryvMEu4MSrZGPdNaYIsF/pKbiGlcrv82TpZaUr1FsfBfv+q&#10;tzj3dZBHzgwOd862cRBy9XnG9pDVP7aQ6d6eAD+oO4nYLbrMlXG5o8AC6g0xI0A/WtHL64badyMi&#10;3otAs0Qdp/2Ad/TRBgh+GCTOlhB+vXaf7InipOWspdmsePy5EkFxZr46Iv9ZOZmkYc6HyclHYhIL&#10;h5rFocat7CUQJ0raRF5mMdmj2Yo6gH2iNTJPWUklnKTcFceteIn9xqA1JNV8no1ofL3AG/fgZQqd&#10;cE7kfOyeRPADg5G4fwvbKRbTF0TubZNn9PMVEhkzyxPSPapDB2j0M/mHNZV2y+E5W+2X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Fxdhu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DBA27D9" w14:textId="67F51B1B" w:rsidR="00DB373A" w:rsidRDefault="00DB373A" w:rsidP="00A118D8">
                    <w:pPr>
                      <w:pStyle w:val="Brdtext"/>
                      <w:jc w:val="left"/>
                    </w:pPr>
                    <w:sdt>
                      <w:sdtPr>
                        <w:alias w:val="NummerEtikett"/>
                        <w:tag w:val="NummerEtikett"/>
                        <w:id w:val="13955514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45233982"/>
                        <w:lock w:val="sdtContentLocked"/>
                        <w:dataBinding w:prefixMappings="xmlns:ns0='http://rkdhs/mallar/lagstiftning/Prop/Prop.xsd'" w:xpath="/ns0:dokumentvärden[1]/ns0:dokumentnummer[1]" w:storeItemID="{068625C3-B546-44A5-B525-B7CC092E5AD6}"/>
                        <w:text/>
                      </w:sdtPr>
                      <w:sdtContent>
                        <w:r>
                          <w:t>2020/21:172</w:t>
                        </w:r>
                      </w:sdtContent>
                    </w:sdt>
                  </w:p>
                  <w:p w14:paraId="0F8BA352" w14:textId="0A50F118" w:rsidR="00DB373A" w:rsidRPr="00C7375F" w:rsidRDefault="00DB373A" w:rsidP="008539B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1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F41CC6" w14:textId="77777777" w:rsidR="00DB373A" w:rsidRDefault="00DB373A" w:rsidP="00EE1584">
    <w:pPr>
      <w:pStyle w:val="Brdtext"/>
    </w:pPr>
    <w:r>
      <w:t xml:space="preserve"> </w:t>
    </w:r>
  </w:p>
</w:hdr>
</file>

<file path=word/header1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443EDF" w14:textId="77777777" w:rsidR="00DB373A" w:rsidRDefault="00DB373A"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B6DFF" w14:textId="2D8B0040" w:rsidR="00DB373A" w:rsidRDefault="002D33FE" w:rsidP="00664D04">
                          <w:pPr>
                            <w:pStyle w:val="Brdtext"/>
                            <w:jc w:val="left"/>
                          </w:pPr>
                          <w:sdt>
                            <w:sdtPr>
                              <w:alias w:val="NummerEtikett"/>
                              <w:tag w:val="NummerEtikett"/>
                              <w:id w:val="-95533127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6217295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C6F025C" w14:textId="5D36A893" w:rsidR="00DB373A" w:rsidRPr="00C7375F" w:rsidRDefault="002D33FE" w:rsidP="008539B5">
                          <w:pPr>
                            <w:pStyle w:val="Brdtext"/>
                          </w:pPr>
                          <w:sdt>
                            <w:sdtPr>
                              <w:alias w:val="BilageEtikett"/>
                              <w:tag w:val="BilageEtikett"/>
                              <w:id w:val="-747415529"/>
                              <w:lock w:val="sdtContentLocked"/>
                              <w:dataBinding w:prefixMappings="xmlns:ns0='http://rkdhs/mallar/lagstiftning/Prop/Prop.xsd'" w:xpath="/ns0:dokumentvärden[1]/ns0:bilagor[1]/ns0:bilaga[2]/@bilageetikett" w:storeItemID="{068625C3-B546-44A5-B525-B7CC092E5AD6}"/>
                              <w:text/>
                            </w:sdtPr>
                            <w:sdtEndPr/>
                            <w:sdtContent>
                              <w:r w:rsidR="00DB373A">
                                <w:t>Bilaga</w:t>
                              </w:r>
                            </w:sdtContent>
                          </w:sdt>
                          <w:r w:rsidR="00DB373A">
                            <w:t xml:space="preserve"> </w:t>
                          </w:r>
                          <w:sdt>
                            <w:sdtPr>
                              <w:alias w:val="BilageNummer"/>
                              <w:tag w:val="BilageNummer"/>
                              <w:id w:val="-1005357691"/>
                              <w:lock w:val="sdtContentLocked"/>
                              <w:dataBinding w:prefixMappings="xmlns:ns0='http://rkdhs/mallar/lagstiftning/Prop/Prop.xsd'" w:xpath="/ns0:dokumentvärden[1]/ns0:bilagor[1]/ns0:bilaga[2]/@bilagenummer" w:storeItemID="{068625C3-B546-44A5-B525-B7CC092E5AD6}"/>
                              <w:text/>
                            </w:sdtPr>
                            <w:sdtEndPr/>
                            <w:sdtContent>
                              <w:r w:rsidR="00DB373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2" type="#_x0000_t202" style="position:absolute;left:0;text-align:left;margin-left:29.4pt;margin-top:34.8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MYvFkAIAAJQFAAAOAAAAZHJzL2Uyb0RvYy54bWysVN9v2jAQfp+0/8Hy+xrCoBuooWKtmCah&#10;thpMfTaOXaLZPs82JOyv79lJgHV96bSX5Oz75fvuu7u6brQie+F8Baag+cWAEmE4lJV5KuiP9eLD&#10;Z0p8YKZkCowo6EF4ej17/+6qtlMxhC2oUjiCQYyf1rag2xDsNMs83wrN/AVYYVApwWkW8OiestKx&#10;GqNrlQ0Hg8usBldaB1x4j7e3rZLOUnwpBQ/3UnoRiCoovi2kr0vfTfxmsys2fXLMbivePYP9wys0&#10;qwwmPYa6ZYGRnav+CqUr7sCDDBccdAZSVlykGrCafPCimtWWWZFqQXC8PcLk/19Yfrd/cKQqCzoZ&#10;U2KYxh6tRRPcDgsYRnhq66dotbJoF5ov0GCb+3uPl7HqRjod/1gPQT0CfTiCi8EIj075KMeOUcJR&#10;lw/zyTChn528rfPhqwBNolBQh81LmLL90gd8CZr2JjGZB1WVi0qpdIiEETfKkT3DVquQ3ogef1gp&#10;Q+qCXn4cD1JgA9G9jaxMDCMSZbp0sfK2wiSFgxLRRpnvQiJkqdBXcjPOhTnmT9bRSmKqtzh29qdX&#10;vcW5rQM9UmYw4eisKwMuVZ9m7ARZ+bOHTLb2CPhZ3VEMzaZJXBnm454CGygPyAwH7Wh5yxcVtm/J&#10;fHhgDmcJO477IdzjRypA+KGTKNmC+/3afbRHiqOWkhpns6D+1445QYn6ZpD8k3w0isOcDqPxJ2QS&#10;ceeazbnG7PQNICdy3ESWJzHaB9WL0oF+xDUyj1lRxQzH3AUNvXgT2o2Ba4iL+TwZ4fhaFpZmZXkM&#10;HXGO5Fw3j8zZjsEBuX8H/RSz6Qsit7bR09v5LiAZE8sj0i2qXQdw9BP5uzUVd8v5OVmdlu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9MYvF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A0B6DFF" w14:textId="2D8B0040" w:rsidR="00DB373A" w:rsidRDefault="00DB373A" w:rsidP="00664D04">
                    <w:pPr>
                      <w:pStyle w:val="Brdtext"/>
                      <w:jc w:val="left"/>
                    </w:pPr>
                    <w:sdt>
                      <w:sdtPr>
                        <w:alias w:val="NummerEtikett"/>
                        <w:tag w:val="NummerEtikett"/>
                        <w:id w:val="-9553312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2172959"/>
                        <w:lock w:val="sdtContentLocked"/>
                        <w:dataBinding w:prefixMappings="xmlns:ns0='http://rkdhs/mallar/lagstiftning/Prop/Prop.xsd'" w:xpath="/ns0:dokumentvärden[1]/ns0:dokumentnummer[1]" w:storeItemID="{068625C3-B546-44A5-B525-B7CC092E5AD6}"/>
                        <w:text/>
                      </w:sdtPr>
                      <w:sdtContent>
                        <w:r>
                          <w:t>2020/21:172</w:t>
                        </w:r>
                      </w:sdtContent>
                    </w:sdt>
                  </w:p>
                  <w:p w14:paraId="1C6F025C" w14:textId="5D36A893" w:rsidR="00DB373A" w:rsidRPr="00C7375F" w:rsidRDefault="00DB373A" w:rsidP="008539B5">
                    <w:pPr>
                      <w:pStyle w:val="Brdtext"/>
                    </w:pPr>
                    <w:sdt>
                      <w:sdtPr>
                        <w:alias w:val="BilageEtikett"/>
                        <w:tag w:val="BilageEtikett"/>
                        <w:id w:val="-747415529"/>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005357691"/>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1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84CD29" w14:textId="77777777" w:rsidR="00DB373A" w:rsidRDefault="00DB373A" w:rsidP="00EE1584">
    <w:pPr>
      <w:pStyle w:val="Brdtext"/>
    </w:pPr>
    <w:r>
      <w:rPr>
        <w:noProof/>
        <w:lang w:eastAsia="sv-SE"/>
      </w:rPr>
      <mc:AlternateContent>
        <mc:Choice Requires="wps">
          <w:drawing>
            <wp:anchor distT="0" distB="0" distL="0" distR="0" simplePos="0" relativeHeight="2517611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C776B" w14:textId="27CA14E9" w:rsidR="00DB373A" w:rsidRDefault="002D33FE" w:rsidP="00A118D8">
                          <w:pPr>
                            <w:pStyle w:val="Brdtext"/>
                            <w:jc w:val="left"/>
                          </w:pPr>
                          <w:sdt>
                            <w:sdtPr>
                              <w:alias w:val="NummerEtikett"/>
                              <w:tag w:val="NummerEtikett"/>
                              <w:id w:val="-195693481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14848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863B299" w14:textId="0852E798" w:rsidR="00DB373A" w:rsidRPr="00C7375F" w:rsidRDefault="002D33FE" w:rsidP="008539B5">
                          <w:pPr>
                            <w:pStyle w:val="Brdtext"/>
                          </w:pPr>
                          <w:sdt>
                            <w:sdtPr>
                              <w:alias w:val="BilageEtikett"/>
                              <w:tag w:val="BilageEtikett"/>
                              <w:id w:val="1737360829"/>
                              <w:lock w:val="sdtContentLocked"/>
                              <w:dataBinding w:prefixMappings="xmlns:ns0='http://rkdhs/mallar/lagstiftning/Prop/Prop.xsd'" w:xpath="/ns0:dokumentvärden[1]/ns0:bilagor[1]/ns0:bilaga[2]/@bilageetikett" w:storeItemID="{068625C3-B546-44A5-B525-B7CC092E5AD6}"/>
                              <w:text/>
                            </w:sdtPr>
                            <w:sdtEndPr/>
                            <w:sdtContent>
                              <w:r w:rsidR="00DB373A">
                                <w:t>Bilaga</w:t>
                              </w:r>
                            </w:sdtContent>
                          </w:sdt>
                          <w:r w:rsidR="00DB373A">
                            <w:t xml:space="preserve"> </w:t>
                          </w:r>
                          <w:sdt>
                            <w:sdtPr>
                              <w:alias w:val="BilageNummer"/>
                              <w:tag w:val="BilageNummer"/>
                              <w:id w:val="1718927419"/>
                              <w:lock w:val="sdtContentLocked"/>
                              <w:dataBinding w:prefixMappings="xmlns:ns0='http://rkdhs/mallar/lagstiftning/Prop/Prop.xsd'" w:xpath="/ns0:dokumentvärden[1]/ns0:bilagor[1]/ns0:bilaga[2]/@bilagenummer" w:storeItemID="{068625C3-B546-44A5-B525-B7CC092E5AD6}"/>
                              <w:text/>
                            </w:sdtPr>
                            <w:sdtEndPr/>
                            <w:sdtContent>
                              <w:r w:rsidR="00DB373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3" type="#_x0000_t202" style="position:absolute;left:0;text-align:left;margin-left:348.15pt;margin-top:35.45pt;width:89.85pt;height:9.6pt;z-index:251761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rryWkQIAAJQ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a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0b5pKfABsoDMsNBO1re8mWF7Vsx&#10;Hx6Yw1nCjuN+CPf4kQoQfugkSrbgfr12H+2R4qilpMbZLKj/uWNOUKK+GiT/NB+P4zCnw/jyIzKJ&#10;uHPN5lxjdvoGkBM5biLLkxjtg+pF6UA/4RpZxKyoYoZj7oKGXrwJ7cbANcTFYpGMcHwtCyuztjyG&#10;jjhHcj42T8zZjsEBuX8H/RSz2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Sa68l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7EC776B" w14:textId="27CA14E9" w:rsidR="00DB373A" w:rsidRDefault="00DB373A" w:rsidP="00A118D8">
                    <w:pPr>
                      <w:pStyle w:val="Brdtext"/>
                      <w:jc w:val="left"/>
                    </w:pPr>
                    <w:sdt>
                      <w:sdtPr>
                        <w:alias w:val="NummerEtikett"/>
                        <w:tag w:val="NummerEtikett"/>
                        <w:id w:val="-19569348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1484830"/>
                        <w:lock w:val="sdtContentLocked"/>
                        <w:dataBinding w:prefixMappings="xmlns:ns0='http://rkdhs/mallar/lagstiftning/Prop/Prop.xsd'" w:xpath="/ns0:dokumentvärden[1]/ns0:dokumentnummer[1]" w:storeItemID="{068625C3-B546-44A5-B525-B7CC092E5AD6}"/>
                        <w:text/>
                      </w:sdtPr>
                      <w:sdtContent>
                        <w:r>
                          <w:t>2020/21:172</w:t>
                        </w:r>
                      </w:sdtContent>
                    </w:sdt>
                  </w:p>
                  <w:p w14:paraId="4863B299" w14:textId="0852E798" w:rsidR="00DB373A" w:rsidRPr="00C7375F" w:rsidRDefault="00DB373A" w:rsidP="008539B5">
                    <w:pPr>
                      <w:pStyle w:val="Brdtext"/>
                    </w:pPr>
                    <w:sdt>
                      <w:sdtPr>
                        <w:alias w:val="BilageEtikett"/>
                        <w:tag w:val="BilageEtikett"/>
                        <w:id w:val="1737360829"/>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718927419"/>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1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CB6EF1" w14:textId="77777777" w:rsidR="00DB373A" w:rsidRDefault="00DB373A" w:rsidP="00EE1584">
    <w:pPr>
      <w:pStyle w:val="Brdtext"/>
    </w:pPr>
    <w:r>
      <w:t xml:space="preserve"> </w:t>
    </w:r>
  </w:p>
</w:hdr>
</file>

<file path=word/header1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EA93BC" w14:textId="77777777" w:rsidR="00DB373A" w:rsidRDefault="00DB373A"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CCEF2A" w14:textId="687602F7" w:rsidR="00DB373A" w:rsidRDefault="002D33FE" w:rsidP="00664D04">
                          <w:pPr>
                            <w:pStyle w:val="Brdtext"/>
                            <w:jc w:val="left"/>
                          </w:pPr>
                          <w:sdt>
                            <w:sdtPr>
                              <w:alias w:val="NummerEtikett"/>
                              <w:tag w:val="NummerEtikett"/>
                              <w:id w:val="-157712321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6734060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7CE143E" w14:textId="1E26D0AD" w:rsidR="00DB373A" w:rsidRPr="00C7375F" w:rsidRDefault="002D33FE" w:rsidP="008539B5">
                          <w:pPr>
                            <w:pStyle w:val="Brdtext"/>
                          </w:pPr>
                          <w:sdt>
                            <w:sdtPr>
                              <w:alias w:val="BilageEtikett"/>
                              <w:tag w:val="BilageEtikett"/>
                              <w:id w:val="265736103"/>
                              <w:lock w:val="sdtContentLocked"/>
                              <w:dataBinding w:prefixMappings="xmlns:ns0='http://rkdhs/mallar/lagstiftning/Prop/Prop.xsd'" w:xpath="/ns0:dokumentvärden[1]/ns0:bilagor[1]/ns0:bilaga[3]/@bilageetikett" w:storeItemID="{068625C3-B546-44A5-B525-B7CC092E5AD6}"/>
                              <w:text/>
                            </w:sdtPr>
                            <w:sdtEndPr/>
                            <w:sdtContent>
                              <w:r w:rsidR="00DB373A">
                                <w:t>Bilaga</w:t>
                              </w:r>
                            </w:sdtContent>
                          </w:sdt>
                          <w:r w:rsidR="00DB373A">
                            <w:t xml:space="preserve"> </w:t>
                          </w:r>
                          <w:sdt>
                            <w:sdtPr>
                              <w:alias w:val="BilageNummer"/>
                              <w:tag w:val="BilageNummer"/>
                              <w:id w:val="-1747415529"/>
                              <w:lock w:val="sdtContentLocked"/>
                              <w:dataBinding w:prefixMappings="xmlns:ns0='http://rkdhs/mallar/lagstiftning/Prop/Prop.xsd'" w:xpath="/ns0:dokumentvärden[1]/ns0:bilagor[1]/ns0:bilaga[3]/@bilagenummer" w:storeItemID="{068625C3-B546-44A5-B525-B7CC092E5AD6}"/>
                              <w:text/>
                            </w:sdtPr>
                            <w:sdtEndPr/>
                            <w:sdtContent>
                              <w:r w:rsidR="00DB373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7" type="#_x0000_t202" style="position:absolute;left:0;text-align:left;margin-left:29.4pt;margin-top:34.8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Dy8CjgIAAJQFAAAOAAAAZHJzL2Uyb0RvYy54bWysVEtPGzEQvlfqf7B8L5tNA5SIDUpBVJUQ&#10;oELF2fHaZFXb446d7Ka/vmPv5lHKhaqXXdvzzeubx/lFZw1bKwwNuIqXRyPOlJNQN+654t8frz98&#10;4ixE4WphwKmKb1TgF7P3785bP1VjWIKpFTIy4sK09RVfxuinRRHkUlkRjsArR0INaEWkKz4XNYqW&#10;rFtTjEejk6IFrD2CVCHQ61Uv5LNsX2sl453WQUVmKk6xxfzF/F2kbzE7F9NnFH7ZyCEM8Q9RWNE4&#10;crozdSWiYCts/jJlG4kQQMcjCbYArRupcg6UTTl6kc3DUniVcyFygt/RFP6fWXm7vkfW1BU/O+XM&#10;CUs1elRdxBUlME70tD5MCfXgCRe7z9BRmbfvgR5T1p1Gm/6UDyM5Eb3ZkUvGmExK5aSkinEmSVaO&#10;y7NxZr/Ya3sM8YsCy9Kh4kjFy5yK9U2IFAlBt5DkLIBp6uvGmHxJDaMuDbK1oFKbmGMkjT9QxrG2&#10;4icfj0fZsIOk3ls2LplRuWUGdynzPsN8ihujEsa4b0oTZTnRV3wLKZXb+c/ohNLk6i2KA34f1VuU&#10;+zxII3sGF3fKtnGAOfs8Y3vK6h9bynSPJ8IP8k7H2C263CvjvnbpbQH1hjoDoR+t4OV1Q+W7ESHe&#10;C6RZoorTfoh39NEGiH4YTpwtAX+99p7w1OIk5ayl2ax4+LkSqDgzXx01/1k5maRhzpfJ8SlFw/BQ&#10;sjiUuJW9BOqJkjaRl/mY8NFsjxrBPtEamSevJBJOku+Kx+3xMvYbg9aQVPN5BtH4ehFv3IOXyXTi&#10;OTXnY/ck0A8dHKn3b2E7xWL6opF7bNIMfr6K1Iy5y/esDhWg0c/NP6yptFsO7xm1X6a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8g8vAo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0CCEF2A" w14:textId="687602F7" w:rsidR="00DB373A" w:rsidRDefault="00DB373A" w:rsidP="00664D04">
                    <w:pPr>
                      <w:pStyle w:val="Brdtext"/>
                      <w:jc w:val="left"/>
                    </w:pPr>
                    <w:sdt>
                      <w:sdtPr>
                        <w:alias w:val="NummerEtikett"/>
                        <w:tag w:val="NummerEtikett"/>
                        <w:id w:val="-15771232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7340605"/>
                        <w:lock w:val="sdtContentLocked"/>
                        <w:dataBinding w:prefixMappings="xmlns:ns0='http://rkdhs/mallar/lagstiftning/Prop/Prop.xsd'" w:xpath="/ns0:dokumentvärden[1]/ns0:dokumentnummer[1]" w:storeItemID="{068625C3-B546-44A5-B525-B7CC092E5AD6}"/>
                        <w:text/>
                      </w:sdtPr>
                      <w:sdtContent>
                        <w:r>
                          <w:t>2020/21:172</w:t>
                        </w:r>
                      </w:sdtContent>
                    </w:sdt>
                  </w:p>
                  <w:p w14:paraId="07CE143E" w14:textId="1E26D0AD" w:rsidR="00DB373A" w:rsidRPr="00C7375F" w:rsidRDefault="00DB373A" w:rsidP="008539B5">
                    <w:pPr>
                      <w:pStyle w:val="Brdtext"/>
                    </w:pPr>
                    <w:sdt>
                      <w:sdtPr>
                        <w:alias w:val="BilageEtikett"/>
                        <w:tag w:val="BilageEtikett"/>
                        <w:id w:val="265736103"/>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747415529"/>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1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2BABA6" w14:textId="77777777" w:rsidR="00DB373A" w:rsidRDefault="00DB373A" w:rsidP="00EE1584">
    <w:pPr>
      <w:pStyle w:val="Brdtext"/>
    </w:pPr>
    <w:r>
      <w:rPr>
        <w:noProof/>
        <w:lang w:eastAsia="sv-SE"/>
      </w:rPr>
      <mc:AlternateContent>
        <mc:Choice Requires="wps">
          <w:drawing>
            <wp:anchor distT="0" distB="0" distL="0" distR="0" simplePos="0" relativeHeight="2517621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FE2FA6" w14:textId="0768B41C" w:rsidR="00DB373A" w:rsidRDefault="002D33FE" w:rsidP="00A118D8">
                          <w:pPr>
                            <w:pStyle w:val="Brdtext"/>
                            <w:jc w:val="left"/>
                          </w:pPr>
                          <w:sdt>
                            <w:sdtPr>
                              <w:alias w:val="NummerEtikett"/>
                              <w:tag w:val="NummerEtikett"/>
                              <w:id w:val="61957305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7559747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7505D5F" w14:textId="37BCB3E5" w:rsidR="00DB373A" w:rsidRPr="00C7375F" w:rsidRDefault="002D33FE" w:rsidP="008539B5">
                          <w:pPr>
                            <w:pStyle w:val="Brdtext"/>
                          </w:pPr>
                          <w:sdt>
                            <w:sdtPr>
                              <w:alias w:val="BilageEtikett"/>
                              <w:tag w:val="BilageEtikett"/>
                              <w:id w:val="-1573578119"/>
                              <w:lock w:val="sdtContentLocked"/>
                              <w:dataBinding w:prefixMappings="xmlns:ns0='http://rkdhs/mallar/lagstiftning/Prop/Prop.xsd'" w:xpath="/ns0:dokumentvärden[1]/ns0:bilagor[1]/ns0:bilaga[3]/@bilageetikett" w:storeItemID="{068625C3-B546-44A5-B525-B7CC092E5AD6}"/>
                              <w:text/>
                            </w:sdtPr>
                            <w:sdtEndPr/>
                            <w:sdtContent>
                              <w:r w:rsidR="00DB373A">
                                <w:t>Bilaga</w:t>
                              </w:r>
                            </w:sdtContent>
                          </w:sdt>
                          <w:r w:rsidR="00DB373A">
                            <w:t xml:space="preserve"> </w:t>
                          </w:r>
                          <w:sdt>
                            <w:sdtPr>
                              <w:alias w:val="BilageNummer"/>
                              <w:tag w:val="BilageNummer"/>
                              <w:id w:val="-717587730"/>
                              <w:lock w:val="sdtContentLocked"/>
                              <w:dataBinding w:prefixMappings="xmlns:ns0='http://rkdhs/mallar/lagstiftning/Prop/Prop.xsd'" w:xpath="/ns0:dokumentvärden[1]/ns0:bilagor[1]/ns0:bilaga[3]/@bilagenummer" w:storeItemID="{068625C3-B546-44A5-B525-B7CC092E5AD6}"/>
                              <w:text/>
                            </w:sdtPr>
                            <w:sdtEndPr/>
                            <w:sdtContent>
                              <w:r w:rsidR="00DB373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8" type="#_x0000_t202" style="position:absolute;left:0;text-align:left;margin-left:348.15pt;margin-top:35.45pt;width:89.85pt;height:9.6pt;z-index:251762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8vYg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vl&#10;zAlLPXpUXcQVFXCc4Gl9mJLVgye72H2Gjtq8vQ90maruNNr0p3oY6QnozQ5cCsZkcionJXWMM0m6&#10;clyejTP6xd7bY4hfFFiWhIojNS9jKtY3IdJLyHRrkpIFME193RiTD4kw6tIgWwtqtYn5jeTxh5Vx&#10;rK346fHJKAd2kNz7yMalMCpTZkiXKu8rzFLcGJVsjPumNEGWC30lt5BSuV3+bJ2sNKV6i+Ngv3/V&#10;W5z7OsgjZwYXd862cYC5+jxje8jqH1vIdG9PgB/UncTYLbrMlfF4R4EF1BtiBkI/WsHL64badyNC&#10;vBdIs0Qdp/0Q7+ijDRD8MEicLQF/vXaf7InipOWspdmsePi5Eqg4M18dkf+snEzSMOfD5OQjMYnh&#10;oWZxqHErewnEiZI2kZdZTPbRbEWNYJ9ojcxTVlIJJyl3xeNWvIz9xqA1JNV8no1ofL2IN+7ByxQ6&#10;4ZzI+dg9CfQDgyNx/xa2UyymL4jc2ybP4Oer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58vYg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0FE2FA6" w14:textId="0768B41C" w:rsidR="00DB373A" w:rsidRDefault="00DB373A" w:rsidP="00A118D8">
                    <w:pPr>
                      <w:pStyle w:val="Brdtext"/>
                      <w:jc w:val="left"/>
                    </w:pPr>
                    <w:sdt>
                      <w:sdtPr>
                        <w:alias w:val="NummerEtikett"/>
                        <w:tag w:val="NummerEtikett"/>
                        <w:id w:val="6195730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5597475"/>
                        <w:lock w:val="sdtContentLocked"/>
                        <w:dataBinding w:prefixMappings="xmlns:ns0='http://rkdhs/mallar/lagstiftning/Prop/Prop.xsd'" w:xpath="/ns0:dokumentvärden[1]/ns0:dokumentnummer[1]" w:storeItemID="{068625C3-B546-44A5-B525-B7CC092E5AD6}"/>
                        <w:text/>
                      </w:sdtPr>
                      <w:sdtContent>
                        <w:r>
                          <w:t>2020/21:172</w:t>
                        </w:r>
                      </w:sdtContent>
                    </w:sdt>
                  </w:p>
                  <w:p w14:paraId="27505D5F" w14:textId="37BCB3E5" w:rsidR="00DB373A" w:rsidRPr="00C7375F" w:rsidRDefault="00DB373A" w:rsidP="008539B5">
                    <w:pPr>
                      <w:pStyle w:val="Brdtext"/>
                    </w:pPr>
                    <w:sdt>
                      <w:sdtPr>
                        <w:alias w:val="BilageEtikett"/>
                        <w:tag w:val="BilageEtikett"/>
                        <w:id w:val="-157357811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717587730"/>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1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0014B3" w14:textId="77777777" w:rsidR="00DB373A" w:rsidRDefault="00DB373A" w:rsidP="00EE1584">
    <w:pPr>
      <w:pStyle w:val="Brdtext"/>
    </w:pPr>
    <w:r>
      <w:t xml:space="preserve"> </w:t>
    </w:r>
  </w:p>
</w:hdr>
</file>

<file path=word/header1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2423CD" w14:textId="77777777" w:rsidR="00DB373A" w:rsidRDefault="00DB373A"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9B0C38" w14:textId="5AC24999" w:rsidR="00DB373A" w:rsidRDefault="002D33FE" w:rsidP="00664D04">
                          <w:pPr>
                            <w:pStyle w:val="Brdtext"/>
                            <w:jc w:val="left"/>
                          </w:pPr>
                          <w:sdt>
                            <w:sdtPr>
                              <w:alias w:val="NummerEtikett"/>
                              <w:tag w:val="NummerEtikett"/>
                              <w:id w:val="87874917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4758765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D071318" w14:textId="4902F285" w:rsidR="00DB373A" w:rsidRPr="00C7375F" w:rsidRDefault="002D33FE" w:rsidP="008539B5">
                          <w:pPr>
                            <w:pStyle w:val="Brdtext"/>
                          </w:pPr>
                          <w:sdt>
                            <w:sdtPr>
                              <w:alias w:val="BilageEtikett"/>
                              <w:tag w:val="BilageEtikett"/>
                              <w:id w:val="1189642432"/>
                              <w:lock w:val="sdtContentLocked"/>
                              <w:dataBinding w:prefixMappings="xmlns:ns0='http://rkdhs/mallar/lagstiftning/Prop/Prop.xsd'" w:xpath="/ns0:dokumentvärden[1]/ns0:bilagor[1]/ns0:bilaga[4]/@bilageetikett" w:storeItemID="{068625C3-B546-44A5-B525-B7CC092E5AD6}"/>
                              <w:text/>
                            </w:sdtPr>
                            <w:sdtEndPr/>
                            <w:sdtContent>
                              <w:r w:rsidR="00DB373A">
                                <w:t>Bilaga</w:t>
                              </w:r>
                            </w:sdtContent>
                          </w:sdt>
                          <w:r w:rsidR="00DB373A">
                            <w:t xml:space="preserve"> </w:t>
                          </w:r>
                          <w:sdt>
                            <w:sdtPr>
                              <w:alias w:val="BilageNummer"/>
                              <w:tag w:val="BilageNummer"/>
                              <w:id w:val="-1720119558"/>
                              <w:lock w:val="sdtContentLocked"/>
                              <w:dataBinding w:prefixMappings="xmlns:ns0='http://rkdhs/mallar/lagstiftning/Prop/Prop.xsd'" w:xpath="/ns0:dokumentvärden[1]/ns0:bilagor[1]/ns0:bilaga[4]/@bilagenummer" w:storeItemID="{068625C3-B546-44A5-B525-B7CC092E5AD6}"/>
                              <w:text/>
                            </w:sdtPr>
                            <w:sdtEndPr/>
                            <w:sdtContent>
                              <w:r w:rsidR="00DB373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2" type="#_x0000_t202" style="position:absolute;left:0;text-align:left;margin-left:29.4pt;margin-top:34.8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qAj7kQIAAJQFAAAOAAAAZHJzL2Uyb0RvYy54bWysVE1v2zAMvQ/YfxB0Xx17abcEdYosRYcB&#10;RVssHXpWZCkxJomapMTOfn0p2U6yrpcOu9iU+CU+PvLyqtWK7ITzNZiS5mcjSoThUNVmXdIfjzcf&#10;PlPiAzMVU2BESffC06vZ+3eXjZ2KAjagKuEIBjF+2tiSbkKw0yzzfCM082dghUGlBKdZwKNbZ5Vj&#10;DUbXKitGo4usAVdZB1x4j7fXnZLOUnwpBQ/3UnoRiCopvi2kr0vfVfxms0s2XTtmNzXvn8H+4RWa&#10;1QaTHkJds8DI1tV/hdI1d+BBhjMOOgMpay5SDVhNPnpRzXLDrEi1IDjeHmDy/y8sv9s9OFJXJZ1M&#10;KDFMY48eRRvcFgsoIjyN9VO0Wlq0C+0XaLHNw73Hy1h1K52Of6yHoB6B3h/AxWCER6d8nGPHKOGo&#10;y4t8UiT0s6O3dT58FaBJFErqsHkJU7a79QFfgqaDSUzmQdXVTa1UOkTCiIVyZMew1SqkN6LHH1bK&#10;kKakFx/PRymwgejeRVYmhhGJMn26WHlXYZLCXoloo8x3IRGyVOgruRnnwhzyJ+toJTHVWxx7++Or&#10;3uLc1YEeKTOYcHDWtQGXqk8zdoSs+jlAJjt7BPyk7iiGdtUmrhTF+UCBFVR7ZIaDbrS85Tc1tu+W&#10;+fDAHM4Sdhz3Q7jHj1SA8EMvUbIB9/u1+2iPFEctJQ3OZkn9ry1zghL1zSD5J/l4HIc5Hcbnn5BJ&#10;xJ1qVqcas9ULQE7kuIksT2K0D2oQpQP9hGtkHrOiihmOuUsaBnERuo2Ba4iL+TwZ4fhaFm7N0vIY&#10;OuIcyfnYPjFnewYH5P4dDFPMpi+I3NlGT2/n24BkTCyPSHeo9h3A0U/k79dU3C2n52R1XKaz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KgI+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F9B0C38" w14:textId="5AC24999" w:rsidR="00DB373A" w:rsidRDefault="00DB373A" w:rsidP="00664D04">
                    <w:pPr>
                      <w:pStyle w:val="Brdtext"/>
                      <w:jc w:val="left"/>
                    </w:pPr>
                    <w:sdt>
                      <w:sdtPr>
                        <w:alias w:val="NummerEtikett"/>
                        <w:tag w:val="NummerEtikett"/>
                        <w:id w:val="8787491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7587655"/>
                        <w:lock w:val="sdtContentLocked"/>
                        <w:dataBinding w:prefixMappings="xmlns:ns0='http://rkdhs/mallar/lagstiftning/Prop/Prop.xsd'" w:xpath="/ns0:dokumentvärden[1]/ns0:dokumentnummer[1]" w:storeItemID="{068625C3-B546-44A5-B525-B7CC092E5AD6}"/>
                        <w:text/>
                      </w:sdtPr>
                      <w:sdtContent>
                        <w:r>
                          <w:t>2020/21:172</w:t>
                        </w:r>
                      </w:sdtContent>
                    </w:sdt>
                  </w:p>
                  <w:p w14:paraId="4D071318" w14:textId="4902F285" w:rsidR="00DB373A" w:rsidRPr="00C7375F" w:rsidRDefault="00DB373A" w:rsidP="008539B5">
                    <w:pPr>
                      <w:pStyle w:val="Brdtext"/>
                    </w:pPr>
                    <w:sdt>
                      <w:sdtPr>
                        <w:alias w:val="BilageEtikett"/>
                        <w:tag w:val="BilageEtikett"/>
                        <w:id w:val="1189642432"/>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20119558"/>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1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11C54D" w14:textId="77777777" w:rsidR="00DB373A" w:rsidRDefault="00DB373A" w:rsidP="00EE1584">
    <w:pPr>
      <w:pStyle w:val="Brdtext"/>
    </w:pPr>
    <w:r>
      <w:rPr>
        <w:noProof/>
        <w:lang w:eastAsia="sv-SE"/>
      </w:rPr>
      <mc:AlternateContent>
        <mc:Choice Requires="wps">
          <w:drawing>
            <wp:anchor distT="0" distB="0" distL="0" distR="0" simplePos="0" relativeHeight="2517632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28E370" w14:textId="72B73EA4" w:rsidR="00DB373A" w:rsidRDefault="002D33FE" w:rsidP="00A118D8">
                          <w:pPr>
                            <w:pStyle w:val="Brdtext"/>
                            <w:jc w:val="left"/>
                          </w:pPr>
                          <w:sdt>
                            <w:sdtPr>
                              <w:alias w:val="NummerEtikett"/>
                              <w:tag w:val="NummerEtikett"/>
                              <w:id w:val="-81657981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359584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6535CCA" w14:textId="61E1D77C" w:rsidR="00DB373A" w:rsidRPr="00C7375F" w:rsidRDefault="002D33FE" w:rsidP="008539B5">
                          <w:pPr>
                            <w:pStyle w:val="Brdtext"/>
                          </w:pPr>
                          <w:sdt>
                            <w:sdtPr>
                              <w:alias w:val="BilageEtikett"/>
                              <w:tag w:val="BilageEtikett"/>
                              <w:id w:val="238455130"/>
                              <w:lock w:val="sdtContentLocked"/>
                              <w:dataBinding w:prefixMappings="xmlns:ns0='http://rkdhs/mallar/lagstiftning/Prop/Prop.xsd'" w:xpath="/ns0:dokumentvärden[1]/ns0:bilagor[1]/ns0:bilaga[4]/@bilageetikett" w:storeItemID="{068625C3-B546-44A5-B525-B7CC092E5AD6}"/>
                              <w:text/>
                            </w:sdtPr>
                            <w:sdtEndPr/>
                            <w:sdtContent>
                              <w:r w:rsidR="00DB373A">
                                <w:t>Bilaga</w:t>
                              </w:r>
                            </w:sdtContent>
                          </w:sdt>
                          <w:r w:rsidR="00DB373A">
                            <w:t xml:space="preserve"> </w:t>
                          </w:r>
                          <w:sdt>
                            <w:sdtPr>
                              <w:alias w:val="BilageNummer"/>
                              <w:tag w:val="BilageNummer"/>
                              <w:id w:val="-1385552790"/>
                              <w:lock w:val="sdtContentLocked"/>
                              <w:dataBinding w:prefixMappings="xmlns:ns0='http://rkdhs/mallar/lagstiftning/Prop/Prop.xsd'" w:xpath="/ns0:dokumentvärden[1]/ns0:bilagor[1]/ns0:bilaga[4]/@bilagenummer" w:storeItemID="{068625C3-B546-44A5-B525-B7CC092E5AD6}"/>
                              <w:text/>
                            </w:sdtPr>
                            <w:sdtEndPr/>
                            <w:sdtContent>
                              <w:r w:rsidR="00DB373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3" type="#_x0000_t202" style="position:absolute;left:0;text-align:left;margin-left:348.15pt;margin-top:35.45pt;width:89.85pt;height:9.6pt;z-index:251763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Nz+okQIAAJQFAAAOAAAAZHJzL2Uyb0RvYy54bWysVF1P2zAUfZ+0/2D5fU1TChsVKepAnSYh&#10;QIOJZ9exaTTH9my3Sffrd+wkbcd4YdpLcu375Xvuuffisq0V2QrnK6MLmo/GlAjNTVnp54J+f1x+&#10;+ESJD0yXTBktCroTnl7O37+7aOxMTMzaqFI4giDazxpb0HUIdpZlnq9FzfzIWKGhlMbVLODonrPS&#10;sQbRa5VNxuOzrDGutM5w4T1urzslnaf4Ugoe7qT0IhBVULwtpK9L31X8ZvMLNnt2zK4r3j+D/cMr&#10;alZpJN2HumaBkY2r/gpVV9wZb2QYcVNnRsqKi1QDqsnHL6p5WDMrUi0Ax9s9TP7/heW323tHqrKg&#10;5+iUZjV69Cja4DYo4CTC01g/g9WDhV1oP5sWbR7uPS5j1a10dfyjHgI9gN7twUUwwqNTPs3RMUo4&#10;dPkkP58k9LODt3U+fBGmJlEoqEPzEqZse+MDXgLTwSQm80ZV5bJSKh0iYcSVcmTL0GoV0hvh8YeV&#10;0qQp6NnJ6TgF1ia6d5GVjmFEokyfLlbeVZiksFMi2ij9TUhAlgp9JTfjXOh9/mQdrSRSvcWxtz+8&#10;6i3OXR3wSJmNDnvnutLGperTjB0gK38MkMnOHoAf1R3F0K7axJXJ5GygwMqUOzDDmW60vOXLCu27&#10;YT7cM4dZQsexH8IdPlIZwG96iZK1cb9eu4/2oDi0lDSYzYL6nxvmBCXqqwb5z/PpNA5zOkxPP4JJ&#10;xB1rVscavamvDDiRYxNZnsRoH9QgSmfqJ6yRRcwKFdMcuQsaBvEqdBsDa4iLxSIZYXwtCzf6wfIY&#10;OuIcyfnYPjFnewYHcP/WDFPMZi+I3NlGT28XmwAyJpZHpDtU+w5g9BP5+zUVd8vxOVk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Dc/q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C28E370" w14:textId="72B73EA4" w:rsidR="00DB373A" w:rsidRDefault="00DB373A" w:rsidP="00A118D8">
                    <w:pPr>
                      <w:pStyle w:val="Brdtext"/>
                      <w:jc w:val="left"/>
                    </w:pPr>
                    <w:sdt>
                      <w:sdtPr>
                        <w:alias w:val="NummerEtikett"/>
                        <w:tag w:val="NummerEtikett"/>
                        <w:id w:val="-8165798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595848"/>
                        <w:lock w:val="sdtContentLocked"/>
                        <w:dataBinding w:prefixMappings="xmlns:ns0='http://rkdhs/mallar/lagstiftning/Prop/Prop.xsd'" w:xpath="/ns0:dokumentvärden[1]/ns0:dokumentnummer[1]" w:storeItemID="{068625C3-B546-44A5-B525-B7CC092E5AD6}"/>
                        <w:text/>
                      </w:sdtPr>
                      <w:sdtContent>
                        <w:r>
                          <w:t>2020/21:172</w:t>
                        </w:r>
                      </w:sdtContent>
                    </w:sdt>
                  </w:p>
                  <w:p w14:paraId="46535CCA" w14:textId="61E1D77C" w:rsidR="00DB373A" w:rsidRPr="00C7375F" w:rsidRDefault="00DB373A" w:rsidP="008539B5">
                    <w:pPr>
                      <w:pStyle w:val="Brdtext"/>
                    </w:pPr>
                    <w:sdt>
                      <w:sdtPr>
                        <w:alias w:val="BilageEtikett"/>
                        <w:tag w:val="BilageEtikett"/>
                        <w:id w:val="23845513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385552790"/>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1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1922AF" w14:textId="77777777" w:rsidR="00DB373A" w:rsidRDefault="00DB373A" w:rsidP="00EE1584">
    <w:pPr>
      <w:pStyle w:val="Brdtext"/>
    </w:pPr>
    <w:r>
      <w:t xml:space="preserve"> </w:t>
    </w:r>
  </w:p>
</w:hdr>
</file>

<file path=word/header1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B59CE4" w14:textId="77777777" w:rsidR="00DB373A" w:rsidRDefault="00DB373A"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67756B" w14:textId="276E693C" w:rsidR="00DB373A" w:rsidRDefault="002D33FE" w:rsidP="00664D04">
                          <w:pPr>
                            <w:pStyle w:val="Brdtext"/>
                            <w:jc w:val="left"/>
                          </w:pPr>
                          <w:sdt>
                            <w:sdtPr>
                              <w:alias w:val="NummerEtikett"/>
                              <w:tag w:val="NummerEtikett"/>
                              <w:id w:val="-53474001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4780980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23EED6F" w14:textId="5EB85238" w:rsidR="00DB373A" w:rsidRPr="00C7375F" w:rsidRDefault="002D33FE" w:rsidP="008539B5">
                          <w:pPr>
                            <w:pStyle w:val="Brdtext"/>
                          </w:pPr>
                          <w:sdt>
                            <w:sdtPr>
                              <w:alias w:val="BilageEtikett"/>
                              <w:tag w:val="BilageEtikett"/>
                              <w:id w:val="-1504810752"/>
                              <w:lock w:val="sdtContentLocked"/>
                              <w:dataBinding w:prefixMappings="xmlns:ns0='http://rkdhs/mallar/lagstiftning/Prop/Prop.xsd'" w:xpath="/ns0:dokumentvärden[1]/ns0:bilagor[1]/ns0:bilaga[5]/@bilageetikett" w:storeItemID="{068625C3-B546-44A5-B525-B7CC092E5AD6}"/>
                              <w:text/>
                            </w:sdtPr>
                            <w:sdtEndPr/>
                            <w:sdtContent>
                              <w:r w:rsidR="00DB373A">
                                <w:t>Bilaga</w:t>
                              </w:r>
                            </w:sdtContent>
                          </w:sdt>
                          <w:r w:rsidR="00DB373A">
                            <w:t xml:space="preserve"> </w:t>
                          </w:r>
                          <w:sdt>
                            <w:sdtPr>
                              <w:alias w:val="BilageNummer"/>
                              <w:tag w:val="BilageNummer"/>
                              <w:id w:val="1934007518"/>
                              <w:lock w:val="sdtContentLocked"/>
                              <w:dataBinding w:prefixMappings="xmlns:ns0='http://rkdhs/mallar/lagstiftning/Prop/Prop.xsd'" w:xpath="/ns0:dokumentvärden[1]/ns0:bilagor[1]/ns0:bilaga[5]/@bilagenummer" w:storeItemID="{068625C3-B546-44A5-B525-B7CC092E5AD6}"/>
                              <w:text/>
                            </w:sdtPr>
                            <w:sdtEndPr/>
                            <w:sdtContent>
                              <w:r w:rsidR="00DB373A">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7" type="#_x0000_t202" style="position:absolute;left:0;text-align:left;margin-left:29.4pt;margin-top:34.8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zNLWjAIAAJU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To3aik&#10;xDCNJj2KLvoVMhin+rQuTAF7cADG7rPtgN2+BzymtDvpdfojIQI5Kr3ZVRfGCE9K5aREyyjhkJXj&#10;8mycy1/stZ0P8YuwmqRDRT26l4vK1jchIhJAt5DkLFjV1NeNUvmSGCMulSdrhl6rmGOExh8oZUhb&#10;0dPjk1E2bGxS7y0rk8yIzJnBXcq8zzCf4kaJhFHmm5CoWU70Fd+Mc2F2/jM6oSRcvUVxwO+jeoty&#10;nwc0smdr4k5ZN8b6nH0esn3J6h/bkskej4If5J2OsVt0mSzj49y79Law9QbM8LafreD4dYP23bAQ&#10;75nHMKHjWBDxDh+pLMpvhxMlS+t/vfae8OA4pJS0GM6Khp8r5gUl6qsB+8/KySRNc75MTj6CScQf&#10;ShaHErPSlxacAL8RXT4mfFTbo/RWP2GPzJNXiJjh8F3RuD1exn5lYA9xMZ9nEObXsXhjHhxPplOd&#10;Ezkfuyfm3cDgCO7f2u0Ys+kLIvfYpBncfBVBxszyfVWHDmD2M/mHPZWWy+E9o/bbdPYb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PM0ta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6467756B" w14:textId="276E693C" w:rsidR="00DB373A" w:rsidRDefault="00DB373A" w:rsidP="00664D04">
                    <w:pPr>
                      <w:pStyle w:val="Brdtext"/>
                      <w:jc w:val="left"/>
                    </w:pPr>
                    <w:sdt>
                      <w:sdtPr>
                        <w:alias w:val="NummerEtikett"/>
                        <w:tag w:val="NummerEtikett"/>
                        <w:id w:val="-53474001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47809809"/>
                        <w:lock w:val="sdtContentLocked"/>
                        <w:dataBinding w:prefixMappings="xmlns:ns0='http://rkdhs/mallar/lagstiftning/Prop/Prop.xsd'" w:xpath="/ns0:dokumentvärden[1]/ns0:dokumentnummer[1]" w:storeItemID="{068625C3-B546-44A5-B525-B7CC092E5AD6}"/>
                        <w:text/>
                      </w:sdtPr>
                      <w:sdtContent>
                        <w:r>
                          <w:t>2020/21:172</w:t>
                        </w:r>
                      </w:sdtContent>
                    </w:sdt>
                  </w:p>
                  <w:p w14:paraId="523EED6F" w14:textId="5EB85238" w:rsidR="00DB373A" w:rsidRPr="00C7375F" w:rsidRDefault="00DB373A" w:rsidP="008539B5">
                    <w:pPr>
                      <w:pStyle w:val="Brdtext"/>
                    </w:pPr>
                    <w:sdt>
                      <w:sdtPr>
                        <w:alias w:val="BilageEtikett"/>
                        <w:tag w:val="BilageEtikett"/>
                        <w:id w:val="-1504810752"/>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934007518"/>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1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14EA13" w14:textId="77777777" w:rsidR="00DB373A" w:rsidRDefault="00DB373A" w:rsidP="00EE1584">
    <w:pPr>
      <w:pStyle w:val="Brdtext"/>
    </w:pPr>
    <w:r>
      <w:rPr>
        <w:noProof/>
        <w:lang w:eastAsia="sv-SE"/>
      </w:rPr>
      <mc:AlternateContent>
        <mc:Choice Requires="wps">
          <w:drawing>
            <wp:anchor distT="0" distB="0" distL="0" distR="0" simplePos="0" relativeHeight="2517642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A1945" w14:textId="7C6276DB" w:rsidR="00DB373A" w:rsidRDefault="002D33FE" w:rsidP="00A118D8">
                          <w:pPr>
                            <w:pStyle w:val="Brdtext"/>
                            <w:jc w:val="left"/>
                          </w:pPr>
                          <w:sdt>
                            <w:sdtPr>
                              <w:alias w:val="NummerEtikett"/>
                              <w:tag w:val="NummerEtikett"/>
                              <w:id w:val="173720513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4284705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925AF83" w14:textId="3F2FABF9" w:rsidR="00DB373A" w:rsidRPr="00C7375F" w:rsidRDefault="002D33FE" w:rsidP="008539B5">
                          <w:pPr>
                            <w:pStyle w:val="Brdtext"/>
                          </w:pPr>
                          <w:sdt>
                            <w:sdtPr>
                              <w:alias w:val="BilageEtikett"/>
                              <w:tag w:val="BilageEtikett"/>
                              <w:id w:val="1268116361"/>
                              <w:lock w:val="sdtContentLocked"/>
                              <w:dataBinding w:prefixMappings="xmlns:ns0='http://rkdhs/mallar/lagstiftning/Prop/Prop.xsd'" w:xpath="/ns0:dokumentvärden[1]/ns0:bilagor[1]/ns0:bilaga[5]/@bilageetikett" w:storeItemID="{068625C3-B546-44A5-B525-B7CC092E5AD6}"/>
                              <w:text/>
                            </w:sdtPr>
                            <w:sdtEndPr/>
                            <w:sdtContent>
                              <w:r w:rsidR="00DB373A">
                                <w:t>Bilaga</w:t>
                              </w:r>
                            </w:sdtContent>
                          </w:sdt>
                          <w:r w:rsidR="00DB373A">
                            <w:t xml:space="preserve"> </w:t>
                          </w:r>
                          <w:sdt>
                            <w:sdtPr>
                              <w:alias w:val="BilageNummer"/>
                              <w:tag w:val="BilageNummer"/>
                              <w:id w:val="1388833222"/>
                              <w:lock w:val="sdtContentLocked"/>
                              <w:dataBinding w:prefixMappings="xmlns:ns0='http://rkdhs/mallar/lagstiftning/Prop/Prop.xsd'" w:xpath="/ns0:dokumentvärden[1]/ns0:bilagor[1]/ns0:bilaga[5]/@bilagenummer" w:storeItemID="{068625C3-B546-44A5-B525-B7CC092E5AD6}"/>
                              <w:text/>
                            </w:sdtPr>
                            <w:sdtEndPr/>
                            <w:sdtContent>
                              <w:r w:rsidR="00DB373A">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8" type="#_x0000_t202" style="position:absolute;left:0;text-align:left;margin-left:348.15pt;margin-top:35.45pt;width:89.85pt;height:9.6pt;z-index:251764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MQv0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I/BjmEaTHkUX/QoVHCd+WhemgD04AGP32XbAbs8DDlPZnfQ6/VEQgR2RNjt2EYzw5FROSrSMEg5b&#10;OS7Pxpn+Yu/tfIhfhNUkLSrq0b1MKlvfhIibALqFpGTBqqa+bpTKm6QYcak8WTP0WsV8R3j8gVKG&#10;tBU9PT4Z5cDGJvc+sjIpjMiaGdKlyvsK8ypulEgYZb4JCc5yoa/kZpwLs8uf0QklkeotjgN+f6u3&#10;OPd1wCNntibunHVjrM/V50e2p6z+saVM9ngQflB3WsZu0WWxjI93EljYegNleNu/reD4dYP23bAQ&#10;75nHY0LHMSDiHT5SWdBvhxUlS+t/vXae8NA4rJS0eJwVDT9XzAtK1FcD9Z+VkwnCxryZnHyEkog/&#10;tCwOLWalLy00UWIUOZ6XCR/Vdim91U+YI/OUFSZmOHJXNG6Xl7EfGZhDXMznGYT361i8MQ+Op9CJ&#10;5yTOx+6JeTcoOEL7t3b7jNn0hZB7bPIMbr6KEGNWeWK6Z3XoAN5+Fv8wp9JwOdxn1H6a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JgxC/S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49A1945" w14:textId="7C6276DB" w:rsidR="00DB373A" w:rsidRDefault="00DB373A" w:rsidP="00A118D8">
                    <w:pPr>
                      <w:pStyle w:val="Brdtext"/>
                      <w:jc w:val="left"/>
                    </w:pPr>
                    <w:sdt>
                      <w:sdtPr>
                        <w:alias w:val="NummerEtikett"/>
                        <w:tag w:val="NummerEtikett"/>
                        <w:id w:val="17372051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2847050"/>
                        <w:lock w:val="sdtContentLocked"/>
                        <w:dataBinding w:prefixMappings="xmlns:ns0='http://rkdhs/mallar/lagstiftning/Prop/Prop.xsd'" w:xpath="/ns0:dokumentvärden[1]/ns0:dokumentnummer[1]" w:storeItemID="{068625C3-B546-44A5-B525-B7CC092E5AD6}"/>
                        <w:text/>
                      </w:sdtPr>
                      <w:sdtContent>
                        <w:r>
                          <w:t>2020/21:172</w:t>
                        </w:r>
                      </w:sdtContent>
                    </w:sdt>
                  </w:p>
                  <w:p w14:paraId="2925AF83" w14:textId="3F2FABF9" w:rsidR="00DB373A" w:rsidRPr="00C7375F" w:rsidRDefault="00DB373A" w:rsidP="008539B5">
                    <w:pPr>
                      <w:pStyle w:val="Brdtext"/>
                    </w:pPr>
                    <w:sdt>
                      <w:sdtPr>
                        <w:alias w:val="BilageEtikett"/>
                        <w:tag w:val="BilageEtikett"/>
                        <w:id w:val="1268116361"/>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388833222"/>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1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E75E24" w14:textId="77777777" w:rsidR="00DB373A" w:rsidRDefault="00DB373A" w:rsidP="00EE1584">
    <w:pPr>
      <w:pStyle w:val="Brdtext"/>
    </w:pPr>
    <w:r>
      <w:t xml:space="preserve"> </w:t>
    </w:r>
  </w:p>
</w:hdr>
</file>

<file path=word/header1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80C21D" w14:textId="77777777" w:rsidR="00DB373A" w:rsidRDefault="00DB373A"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EBE57" w14:textId="2972FDEB" w:rsidR="00DB373A" w:rsidRDefault="002D33FE" w:rsidP="00664D04">
                          <w:pPr>
                            <w:pStyle w:val="Brdtext"/>
                            <w:jc w:val="left"/>
                          </w:pPr>
                          <w:sdt>
                            <w:sdtPr>
                              <w:alias w:val="NummerEtikett"/>
                              <w:tag w:val="NummerEtikett"/>
                              <w:id w:val="40172371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5775274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BE87E37" w14:textId="6AA3A496" w:rsidR="00DB373A" w:rsidRPr="00C7375F" w:rsidRDefault="002D33FE" w:rsidP="008539B5">
                          <w:pPr>
                            <w:pStyle w:val="Brdtext"/>
                          </w:pPr>
                          <w:sdt>
                            <w:sdtPr>
                              <w:alias w:val="BilageEtikett"/>
                              <w:tag w:val="BilageEtikett"/>
                              <w:id w:val="-2105719863"/>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602349439"/>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2" type="#_x0000_t202" style="position:absolute;left:0;text-align:left;margin-left:29.4pt;margin-top:34.8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kbaK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EpJZrVaNKTaIPbIINxrE9j/RSwRwtgaD+bFtjh3uMypt1KV8c/EiLQo9K7fXXhjPBolE9ytIwS&#10;Dl0+zi/GqfzZwdo6H74IU5MoFNShe6mobHvrA14C6ACJwbxRVXlTKZUOkTHiSjmyZei1CumNsPgD&#10;pTRpCnp+ejZKjrWJ5p1npaMbkTjTh4uZdxkmKeyUiBilvwmJmqVEX4nNOBd6Hz+hI0oi1FsMe/zh&#10;VW8x7vKARYpsdNgb15U2LmWfhuxQsvLHUDLZ4VHwo7yjGNplm8gyPj0bKLA05Q7McKabLW/5TYX2&#10;3TIfHpjDMKHjWBDhHh+pDMpveomStXG/XruPeHAcWkoaDGdB/c8Nc4IS9VWD/Rf5ZBKnOR0mZx/B&#10;JOKONctjjd7UVwacyLGKLE9ixAc1iNKZ+hl7ZBGjQsU0R+yChkG8Ct3KwB7iYrFIIMyvZeFWP1oe&#10;Xcc6R3I+tc/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JG2i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39EBE57" w14:textId="2972FDEB" w:rsidR="00DB373A" w:rsidRDefault="00DB373A" w:rsidP="00664D04">
                    <w:pPr>
                      <w:pStyle w:val="Brdtext"/>
                      <w:jc w:val="left"/>
                    </w:pPr>
                    <w:sdt>
                      <w:sdtPr>
                        <w:alias w:val="NummerEtikett"/>
                        <w:tag w:val="NummerEtikett"/>
                        <w:id w:val="4017237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57752741"/>
                        <w:lock w:val="sdtContentLocked"/>
                        <w:dataBinding w:prefixMappings="xmlns:ns0='http://rkdhs/mallar/lagstiftning/Prop/Prop.xsd'" w:xpath="/ns0:dokumentvärden[1]/ns0:dokumentnummer[1]" w:storeItemID="{068625C3-B546-44A5-B525-B7CC092E5AD6}"/>
                        <w:text/>
                      </w:sdtPr>
                      <w:sdtContent>
                        <w:r>
                          <w:t>2020/21:172</w:t>
                        </w:r>
                      </w:sdtContent>
                    </w:sdt>
                  </w:p>
                  <w:p w14:paraId="1BE87E37" w14:textId="6AA3A496" w:rsidR="00DB373A" w:rsidRPr="00C7375F" w:rsidRDefault="00DB373A" w:rsidP="008539B5">
                    <w:pPr>
                      <w:pStyle w:val="Brdtext"/>
                    </w:pPr>
                    <w:sdt>
                      <w:sdtPr>
                        <w:alias w:val="BilageEtikett"/>
                        <w:tag w:val="BilageEtikett"/>
                        <w:id w:val="-2105719863"/>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0234943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73C475" w14:textId="77777777" w:rsidR="00DB373A" w:rsidRDefault="00DB373A" w:rsidP="00EE1584">
    <w:pPr>
      <w:pStyle w:val="Brdtext"/>
    </w:pPr>
    <w:r>
      <w:rPr>
        <w:noProof/>
        <w:lang w:eastAsia="sv-SE"/>
      </w:rPr>
      <mc:AlternateContent>
        <mc:Choice Requires="wps">
          <w:drawing>
            <wp:anchor distT="0" distB="0" distL="0" distR="0" simplePos="0" relativeHeight="2517652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80AE24" w14:textId="5148199B" w:rsidR="00DB373A" w:rsidRDefault="002D33FE" w:rsidP="00A118D8">
                          <w:pPr>
                            <w:pStyle w:val="Brdtext"/>
                            <w:jc w:val="left"/>
                          </w:pPr>
                          <w:sdt>
                            <w:sdtPr>
                              <w:alias w:val="NummerEtikett"/>
                              <w:tag w:val="NummerEtikett"/>
                              <w:id w:val="-58237378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6078517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16BCBE9" w14:textId="1EC2965A" w:rsidR="00DB373A" w:rsidRPr="00C7375F" w:rsidRDefault="002D33FE" w:rsidP="008539B5">
                          <w:pPr>
                            <w:pStyle w:val="Brdtext"/>
                          </w:pPr>
                          <w:sdt>
                            <w:sdtPr>
                              <w:alias w:val="BilageEtikett"/>
                              <w:tag w:val="BilageEtikett"/>
                              <w:id w:val="159305336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52760365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3" type="#_x0000_t202" style="position:absolute;left:0;text-align:left;margin-left:348.15pt;margin-top:35.45pt;width:89.85pt;height:9.6pt;z-index:251765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DoHZ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GYEs1qNOlJtMFtkMFprE9j/RSwRwtgaD+bFtjh3uMypt1KV8c/EiLQo9K7fXXhjPBolE9ytIwS&#10;Dl0+zi/GqfzZwdo6H74IU5MoFNShe6mobHvrA14C6ACJwbxRVXlTKZUOkTHiSjmyZei1CumNsPgD&#10;pTRpCnp+ejZKjrWJ5p1npaMbkTjTh4uZdxkmKeyUiBilvwmJmqVEX4nNOBd6Hz+hI0oi1FsMe/zh&#10;VW8x7vKARYpsdNgb15U2LmWfhuxQsvLHUDLZ4VHwo7yjGNplm8gyPj0fKLA05Q7McKabLW/5TYX2&#10;3TIfHpjDMKHjWBDhHh+pDMpveomStXG/XruPeHAcWkoaDGdB/c8Nc4IS9VWD/Rf5ZBKnOR0mZx/B&#10;JOKONctjjd7UVwacyLGKLE9ixAc1iNKZ+hl7ZBGjQsU0R+yChkG8Ct3KwB7iYrFIIMyvZeFWP1oe&#10;Xcc6R3I+tc/M2Z7BAdy/M8MYs+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CA6B2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780AE24" w14:textId="5148199B" w:rsidR="00DB373A" w:rsidRDefault="00DB373A" w:rsidP="00A118D8">
                    <w:pPr>
                      <w:pStyle w:val="Brdtext"/>
                      <w:jc w:val="left"/>
                    </w:pPr>
                    <w:sdt>
                      <w:sdtPr>
                        <w:alias w:val="NummerEtikett"/>
                        <w:tag w:val="NummerEtikett"/>
                        <w:id w:val="-5823737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60785177"/>
                        <w:lock w:val="sdtContentLocked"/>
                        <w:dataBinding w:prefixMappings="xmlns:ns0='http://rkdhs/mallar/lagstiftning/Prop/Prop.xsd'" w:xpath="/ns0:dokumentvärden[1]/ns0:dokumentnummer[1]" w:storeItemID="{068625C3-B546-44A5-B525-B7CC092E5AD6}"/>
                        <w:text/>
                      </w:sdtPr>
                      <w:sdtContent>
                        <w:r>
                          <w:t>2020/21:172</w:t>
                        </w:r>
                      </w:sdtContent>
                    </w:sdt>
                  </w:p>
                  <w:p w14:paraId="516BCBE9" w14:textId="1EC2965A" w:rsidR="00DB373A" w:rsidRPr="00C7375F" w:rsidRDefault="00DB373A" w:rsidP="008539B5">
                    <w:pPr>
                      <w:pStyle w:val="Brdtext"/>
                    </w:pPr>
                    <w:sdt>
                      <w:sdtPr>
                        <w:alias w:val="BilageEtikett"/>
                        <w:tag w:val="BilageEtikett"/>
                        <w:id w:val="159305336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2760365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C51DC7" w14:textId="77777777" w:rsidR="00DB373A" w:rsidRDefault="00DB373A" w:rsidP="00EE1584">
    <w:pPr>
      <w:pStyle w:val="Brdtext"/>
    </w:pPr>
    <w:r>
      <w:t xml:space="preserve"> </w:t>
    </w:r>
  </w:p>
</w:hdr>
</file>

<file path=word/header1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FF1413" w14:textId="77777777" w:rsidR="00DB373A" w:rsidRDefault="00DB373A"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EDC645" w14:textId="089D614B" w:rsidR="00DB373A" w:rsidRDefault="002D33FE" w:rsidP="00664D04">
                          <w:pPr>
                            <w:pStyle w:val="Brdtext"/>
                            <w:jc w:val="left"/>
                          </w:pPr>
                          <w:sdt>
                            <w:sdtPr>
                              <w:alias w:val="NummerEtikett"/>
                              <w:tag w:val="NummerEtikett"/>
                              <w:id w:val="130395974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9280058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EF28DC2" w14:textId="119E2FC1" w:rsidR="00DB373A" w:rsidRPr="00C7375F" w:rsidRDefault="002D33FE" w:rsidP="008539B5">
                          <w:pPr>
                            <w:pStyle w:val="Brdtext"/>
                          </w:pPr>
                          <w:sdt>
                            <w:sdtPr>
                              <w:alias w:val="BilageEtikett"/>
                              <w:tag w:val="BilageEtikett"/>
                              <w:id w:val="-126815424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910233115"/>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7" type="#_x0000_t202" style="position:absolute;left:0;text-align:left;margin-left:29.4pt;margin-top:34.8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e6IvjQIAAJU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3eiY&#10;EsM0mvQguuhXyGCc6tO6MAXs3gEYuy+2A3b7HvCY0u6k1+mPhAjkqPRmV10YIzwplZMSLaOEQ1aO&#10;y9NxLn+x13Y+xK/CapIOFfXoXi4qW1+HiEgA3UKSs2BVU181SuVLYoy4UJ6sGXqtYo4RGn+glCFt&#10;RU8+Ho+yYWOTem9ZmWRGZM4M7lLmfYb5FDdKJIwy34VEzXKir/hmnAuz85/RCSXh6i2KA34f1VuU&#10;+zygkT1bE3fKujHW5+zzkO1LVv/clkz2eBT8IO90jN2iy2QZT3Lv0tvC1hsww9t+toLjVw3ad81C&#10;vGMew4SOY0HEW3yksii/HU6ULK3//dp7woPjkFLSYjgrGn6tmBeUqG8G7D8tJwiAxHyZHH8Ck4g/&#10;lCwOJWalLyw4UWIVOZ6PCR/V9ii91Y/YI/PkFSJmOHxXNG6PF7FfGdhDXMznGYT5dSxem3vHk+lU&#10;50TOh+6ReTcwOIL7N3Y7xmz6gsg9NmkGN19FkDGzfF/VoQOY/Uz+YU+l5XJ4z6j9Np09Aw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Re6Iv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72EDC645" w14:textId="089D614B" w:rsidR="00DB373A" w:rsidRDefault="00DB373A" w:rsidP="00664D04">
                    <w:pPr>
                      <w:pStyle w:val="Brdtext"/>
                      <w:jc w:val="left"/>
                    </w:pPr>
                    <w:sdt>
                      <w:sdtPr>
                        <w:alias w:val="NummerEtikett"/>
                        <w:tag w:val="NummerEtikett"/>
                        <w:id w:val="13039597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92800585"/>
                        <w:lock w:val="sdtContentLocked"/>
                        <w:dataBinding w:prefixMappings="xmlns:ns0='http://rkdhs/mallar/lagstiftning/Prop/Prop.xsd'" w:xpath="/ns0:dokumentvärden[1]/ns0:dokumentnummer[1]" w:storeItemID="{068625C3-B546-44A5-B525-B7CC092E5AD6}"/>
                        <w:text/>
                      </w:sdtPr>
                      <w:sdtContent>
                        <w:r>
                          <w:t>2020/21:172</w:t>
                        </w:r>
                      </w:sdtContent>
                    </w:sdt>
                  </w:p>
                  <w:p w14:paraId="1EF28DC2" w14:textId="119E2FC1" w:rsidR="00DB373A" w:rsidRPr="00C7375F" w:rsidRDefault="00DB373A" w:rsidP="008539B5">
                    <w:pPr>
                      <w:pStyle w:val="Brdtext"/>
                    </w:pPr>
                    <w:sdt>
                      <w:sdtPr>
                        <w:alias w:val="BilageEtikett"/>
                        <w:tag w:val="BilageEtikett"/>
                        <w:id w:val="-12681542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1023311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46D3E8" w14:textId="77777777" w:rsidR="00DB373A" w:rsidRDefault="00DB373A" w:rsidP="00EE1584">
    <w:pPr>
      <w:pStyle w:val="Brdtext"/>
    </w:pPr>
    <w:r>
      <w:rPr>
        <w:noProof/>
        <w:lang w:eastAsia="sv-SE"/>
      </w:rPr>
      <mc:AlternateContent>
        <mc:Choice Requires="wps">
          <w:drawing>
            <wp:anchor distT="0" distB="0" distL="0" distR="0" simplePos="0" relativeHeight="2517662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75A8A" w14:textId="562FA6C8" w:rsidR="00DB373A" w:rsidRDefault="002D33FE" w:rsidP="00A118D8">
                          <w:pPr>
                            <w:pStyle w:val="Brdtext"/>
                            <w:jc w:val="left"/>
                          </w:pPr>
                          <w:sdt>
                            <w:sdtPr>
                              <w:alias w:val="NummerEtikett"/>
                              <w:tag w:val="NummerEtikett"/>
                              <w:id w:val="14170942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0755615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929B56D" w14:textId="54778B66" w:rsidR="00DB373A" w:rsidRPr="00C7375F" w:rsidRDefault="002D33FE" w:rsidP="008539B5">
                          <w:pPr>
                            <w:pStyle w:val="Brdtext"/>
                          </w:pPr>
                          <w:sdt>
                            <w:sdtPr>
                              <w:alias w:val="BilageEtikett"/>
                              <w:tag w:val="BilageEtikett"/>
                              <w:id w:val="107817083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01146121"/>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8" type="#_x0000_t202" style="position:absolute;left:0;text-align:left;margin-left:348.15pt;margin-top:35.45pt;width:89.85pt;height:9.6pt;z-index:251766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nsN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0oMUyjSY+ii36FDI5TfVoXpoA9OABj99l2wG7vAy5T2p30Ov2REIEeld7sqgtnhCejclKiZZRw&#10;6MpxeTbO5S/21s6H+EVYTZJQUY/u5aKy9U2IeAmgW0gKFqxq6utGqXxIjBGXypM1Q69VzG+ExR8o&#10;ZUhb0dPjk1F2bGwy7z0rk9yIzJkhXMq8zzBLcaNEwijzTUjULCf6SmzGuTC7+BmdUBKh3mI44Pev&#10;eotxnwcscmRr4s5YN8b6nH0esn3J6h/bkskej4If5J3E2C26TJbxZEeBha03YIa3/WwFx68btO+G&#10;hXjPPIYJHceCiHf4SGVRfjtIlCyt//XafcKD49BS0mI4Kxp+rpgXlKivBuw/KyeTNM35MDn5CCYR&#10;f6hZHGrMSl9acKLEKnI8iwkf1VaU3uon7JF5igoVMxyxKxq34mXsVwb2EBfzeQZhfh2LN+bB8eQ6&#10;1TmR87F7Yt4NDI7g/q3djjGbviByj02Wwc1XEWTMLE+V7qs6dACzn8k/7Km0XA7PGbX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ahnsN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A575A8A" w14:textId="562FA6C8" w:rsidR="00DB373A" w:rsidRDefault="00DB373A" w:rsidP="00A118D8">
                    <w:pPr>
                      <w:pStyle w:val="Brdtext"/>
                      <w:jc w:val="left"/>
                    </w:pPr>
                    <w:sdt>
                      <w:sdtPr>
                        <w:alias w:val="NummerEtikett"/>
                        <w:tag w:val="NummerEtikett"/>
                        <w:id w:val="1417094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7556155"/>
                        <w:lock w:val="sdtContentLocked"/>
                        <w:dataBinding w:prefixMappings="xmlns:ns0='http://rkdhs/mallar/lagstiftning/Prop/Prop.xsd'" w:xpath="/ns0:dokumentvärden[1]/ns0:dokumentnummer[1]" w:storeItemID="{068625C3-B546-44A5-B525-B7CC092E5AD6}"/>
                        <w:text/>
                      </w:sdtPr>
                      <w:sdtContent>
                        <w:r>
                          <w:t>2020/21:172</w:t>
                        </w:r>
                      </w:sdtContent>
                    </w:sdt>
                  </w:p>
                  <w:p w14:paraId="0929B56D" w14:textId="54778B66" w:rsidR="00DB373A" w:rsidRPr="00C7375F" w:rsidRDefault="00DB373A" w:rsidP="008539B5">
                    <w:pPr>
                      <w:pStyle w:val="Brdtext"/>
                    </w:pPr>
                    <w:sdt>
                      <w:sdtPr>
                        <w:alias w:val="BilageEtikett"/>
                        <w:tag w:val="BilageEtikett"/>
                        <w:id w:val="107817083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0114612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3E2BDE" w14:textId="77777777" w:rsidR="00DB373A" w:rsidRDefault="00DB373A"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376C4" w14:textId="06C625D7" w:rsidR="00DB373A" w:rsidRDefault="002D33FE" w:rsidP="00664D04">
                          <w:pPr>
                            <w:pStyle w:val="Brdtext"/>
                            <w:jc w:val="left"/>
                          </w:pPr>
                          <w:sdt>
                            <w:sdtPr>
                              <w:alias w:val="NummerEtikett"/>
                              <w:tag w:val="NummerEtikett"/>
                              <w:id w:val="178461655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593133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04F7D7E" w14:textId="6BE88919" w:rsidR="00DB373A" w:rsidRPr="00C7375F" w:rsidRDefault="002D33FE" w:rsidP="008539B5">
                          <w:pPr>
                            <w:pStyle w:val="Brdtext"/>
                          </w:pPr>
                          <w:sdt>
                            <w:sdtPr>
                              <w:alias w:val="BilageEtikett"/>
                              <w:tag w:val="BilageEtikett"/>
                              <w:id w:val="122656850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702394122"/>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2" type="#_x0000_t202" style="position:absolute;left:0;text-align:left;margin-left:29.4pt;margin-top:34.8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ZzkQIAAJUFAAAOAAAAZHJzL2Uyb0RvYy54bWysVMFu2zAMvQ/YPwi6r46ztF2DOEXWosOA&#10;oi3WDj0rspQYkyVNUmJnX78n2U6yrpcOu9iU+EiK5CNnl22tyFY4Xxld0PxkRInQ3JSVXhX0+9PN&#10;h0+U+MB0yZTRoqA74enl/P27WWOnYmzWRpXCETjRftrYgq5DsNMs83wtauZPjBUaSmlczQKObpWV&#10;jjXwXqtsPBqdZY1xpXWGC+9xe90p6Tz5l1LwcC+lF4GoguJtIX1d+i7jN5vP2HTlmF1XvH8G+4dX&#10;1KzSCLp3dc0CIxtX/eWqrrgz3shwwk2dGSkrLlIOyCYfvcjmcc2sSLmgON7uy+T/n1t+t31wpCrR&#10;u9E5JZrVaNKTaIPbIINxrE9j/RSwRwtgaD+bFtjh3uMypt1KV8c/EiLQo9K7fXXhjPBolE9ytIwS&#10;Dl0+zi/GqfzZwdo6H74IU5MoFNShe6mobHvrA14C6ACJwbxRVXlTKZUOkTHiSjmyZei1CumNsPgD&#10;pTRpCnr28XSUHGsTzTvPSkc3InGmDxcz7zJMUtgpETFKfxMSNUuJvhKbcS70Pn5CR5REqLcY9vjD&#10;q95i3OUBixTZ6LA3rittXMo+DdmhZOWPoWSyw6PgR3lHMbTLNpFlPDkdKLA05Q7McKabLW/5TYX2&#10;3TIfHpjDMKHjWBDhHh+pDMpveomStXG/XruPeHAcWkoaDGdB/c8Nc4IS9VWD/Rf5ZBKnOR0mp+dg&#10;EnHHmuWxRm/qKwNO5FhFlicx4oMaROlM/Yw9sohRoWKaI3ZBwyBehW5lYA9xsVgkEObXsnCrHy2P&#10;rmOdIzmf2mfmbM/gAO7fmWGM2fQ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ibGc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64376C4" w14:textId="06C625D7" w:rsidR="00DB373A" w:rsidRDefault="00DB373A" w:rsidP="00664D04">
                    <w:pPr>
                      <w:pStyle w:val="Brdtext"/>
                      <w:jc w:val="left"/>
                    </w:pPr>
                    <w:sdt>
                      <w:sdtPr>
                        <w:alias w:val="NummerEtikett"/>
                        <w:tag w:val="NummerEtikett"/>
                        <w:id w:val="17846165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59313330"/>
                        <w:lock w:val="sdtContentLocked"/>
                        <w:dataBinding w:prefixMappings="xmlns:ns0='http://rkdhs/mallar/lagstiftning/Prop/Prop.xsd'" w:xpath="/ns0:dokumentvärden[1]/ns0:dokumentnummer[1]" w:storeItemID="{068625C3-B546-44A5-B525-B7CC092E5AD6}"/>
                        <w:text/>
                      </w:sdtPr>
                      <w:sdtContent>
                        <w:r>
                          <w:t>2020/21:172</w:t>
                        </w:r>
                      </w:sdtContent>
                    </w:sdt>
                  </w:p>
                  <w:p w14:paraId="204F7D7E" w14:textId="6BE88919" w:rsidR="00DB373A" w:rsidRPr="00C7375F" w:rsidRDefault="00DB373A" w:rsidP="008539B5">
                    <w:pPr>
                      <w:pStyle w:val="Brdtext"/>
                    </w:pPr>
                    <w:sdt>
                      <w:sdtPr>
                        <w:alias w:val="BilageEtikett"/>
                        <w:tag w:val="BilageEtikett"/>
                        <w:id w:val="122656850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0239412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53EADC" w14:textId="77777777" w:rsidR="00DB373A" w:rsidRDefault="00DB373A" w:rsidP="00EE1584">
    <w:pPr>
      <w:pStyle w:val="Brdtext"/>
    </w:pPr>
    <w:r>
      <w:rPr>
        <w:noProof/>
        <w:lang w:eastAsia="sv-SE"/>
      </w:rPr>
      <mc:AlternateContent>
        <mc:Choice Requires="wps">
          <w:drawing>
            <wp:anchor distT="0" distB="0" distL="0" distR="0" simplePos="0" relativeHeight="2517672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ED1CF6" w14:textId="5B1DD318" w:rsidR="00DB373A" w:rsidRDefault="002D33FE" w:rsidP="00A118D8">
                          <w:pPr>
                            <w:pStyle w:val="Brdtext"/>
                            <w:jc w:val="left"/>
                          </w:pPr>
                          <w:sdt>
                            <w:sdtPr>
                              <w:alias w:val="NummerEtikett"/>
                              <w:tag w:val="NummerEtikett"/>
                              <w:id w:val="-115814018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4329317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C312B5E" w14:textId="0AB870D7" w:rsidR="00DB373A" w:rsidRPr="00C7375F" w:rsidRDefault="002D33FE" w:rsidP="008539B5">
                          <w:pPr>
                            <w:pStyle w:val="Brdtext"/>
                          </w:pPr>
                          <w:sdt>
                            <w:sdtPr>
                              <w:alias w:val="BilageEtikett"/>
                              <w:tag w:val="BilageEtikett"/>
                              <w:id w:val="1790089450"/>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99306062"/>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3" type="#_x0000_t202" style="position:absolute;left:0;text-align:left;margin-left:348.15pt;margin-top:35.45pt;width:89.85pt;height:9.6pt;z-index:251767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ufEg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tNKdGsRpMeRRvcBhmcxvo01s8AW1oAQ/vZtMAO9x6XMe1Wujr+kRCBHpXe7asLZ4RHo3ySo2WU&#10;cOjycX4+TuXPDtbW+fBFmJpEoaAO3UtFZdtbH/ASQAdIDOaNqsqbSql0iIwRV8qRLUOvVUhvhMUf&#10;KKVJU9Dp6dkoOdYmmneelY5uROJMHy5m3mWYpLBTImKU/iYkapYSfSU241zoffyEjiiJUG8x7PGH&#10;V73FuMsDFimy0WFvXFfauJR9GrJDycofQ8lkh0fBj/KOYmhXbSLLeDIdKLAy5Q7McKabLW/5TYX2&#10;3TIfHpjDMKHjWBDhHh+pDMpveomStXG/XruPeHAcWkoaDGdB/c8Nc4IS9VWD/ef5ZBKnOR0mZx/B&#10;JOKONatjjd7UVwacyLGKLE9ixAc1iNKZ+gl7ZBGjQsU0R+yChkG8Ct3KwB7iYrFIIMyvZeFWLy2P&#10;rmOdIzkf2yfmbM/gAO7fmWGM2ew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yrnxI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2ED1CF6" w14:textId="5B1DD318" w:rsidR="00DB373A" w:rsidRDefault="00DB373A" w:rsidP="00A118D8">
                    <w:pPr>
                      <w:pStyle w:val="Brdtext"/>
                      <w:jc w:val="left"/>
                    </w:pPr>
                    <w:sdt>
                      <w:sdtPr>
                        <w:alias w:val="NummerEtikett"/>
                        <w:tag w:val="NummerEtikett"/>
                        <w:id w:val="-11581401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43293171"/>
                        <w:lock w:val="sdtContentLocked"/>
                        <w:dataBinding w:prefixMappings="xmlns:ns0='http://rkdhs/mallar/lagstiftning/Prop/Prop.xsd'" w:xpath="/ns0:dokumentvärden[1]/ns0:dokumentnummer[1]" w:storeItemID="{068625C3-B546-44A5-B525-B7CC092E5AD6}"/>
                        <w:text/>
                      </w:sdtPr>
                      <w:sdtContent>
                        <w:r>
                          <w:t>2020/21:172</w:t>
                        </w:r>
                      </w:sdtContent>
                    </w:sdt>
                  </w:p>
                  <w:p w14:paraId="6C312B5E" w14:textId="0AB870D7" w:rsidR="00DB373A" w:rsidRPr="00C7375F" w:rsidRDefault="00DB373A" w:rsidP="008539B5">
                    <w:pPr>
                      <w:pStyle w:val="Brdtext"/>
                    </w:pPr>
                    <w:sdt>
                      <w:sdtPr>
                        <w:alias w:val="BilageEtikett"/>
                        <w:tag w:val="BilageEtikett"/>
                        <w:id w:val="179008945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9930606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6D35E9" w14:textId="77777777" w:rsidR="00DB373A" w:rsidRDefault="00DB373A"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16500" w14:textId="5D95507B" w:rsidR="00DB373A" w:rsidRDefault="002D33FE" w:rsidP="00664D04">
                          <w:pPr>
                            <w:pStyle w:val="Brdtext"/>
                            <w:jc w:val="left"/>
                          </w:pPr>
                          <w:sdt>
                            <w:sdtPr>
                              <w:alias w:val="NummerEtikett"/>
                              <w:tag w:val="NummerEtikett"/>
                              <w:id w:val="-203263698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9763025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57FDBF4" w14:textId="48DF6B6F" w:rsidR="00DB373A" w:rsidRPr="00C7375F" w:rsidRDefault="002D33FE" w:rsidP="008539B5">
                          <w:pPr>
                            <w:pStyle w:val="Brdtext"/>
                          </w:pPr>
                          <w:sdt>
                            <w:sdtPr>
                              <w:alias w:val="BilageEtikett"/>
                              <w:tag w:val="BilageEtikett"/>
                              <w:id w:val="1246459674"/>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211879220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7" type="#_x0000_t202" style="position:absolute;left:0;text-align:left;margin-left:29.4pt;margin-top:34.8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oo5KkAIAAJU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Pt&#10;RqeUGKbxSA+ii36FCsaJn9aFKWD3DsDYfbEdsNvzgMNUdie9Tn8URGAH05sduwhGeHIqJyWejBIO&#10;WzkuT8eZ/mLv7XyIX4XVJC0q6vF6mVS2vg4RNwF0C0nJglVNfdUolTdJMeJCebJmeGsV8x3h8QdK&#10;GdJW9OTj8SgHNja595GVSWFE1syQLlXeV5hXcaNEwijzXUhwlgt9JTfjXJhd/oxOKIlUb3Ec8Ptb&#10;vcW5rwMeObM1ceesG2N9rj432Z6y+ueWMtnjQfhB3WkZu0WXxTIGgYM0FrbeQBne9r0VHL9q8HzX&#10;LMQ75tFMeHEMiHiLj1QW9NthRcnS+t+vnSc8NA4rJS2as6Lh14p5QYn6ZqD+03IySd2cN5PjT1AS&#10;8YeWxaHFrPSFhSZKjCLH8zLho9oupbf6EXNknrLCxAxH7orG7fIi9iMDc4iL+TyD0L+OxWtz73gK&#10;nXhO4nzoHpl3g4IjtH9jt23Mpi+E3GOTZ3DzVYQYs8oT0z2rwwug97P4hzmVhsvhPqP203T2D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roo5K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0616500" w14:textId="5D95507B" w:rsidR="00DB373A" w:rsidRDefault="00DB373A" w:rsidP="00664D04">
                    <w:pPr>
                      <w:pStyle w:val="Brdtext"/>
                      <w:jc w:val="left"/>
                    </w:pPr>
                    <w:sdt>
                      <w:sdtPr>
                        <w:alias w:val="NummerEtikett"/>
                        <w:tag w:val="NummerEtikett"/>
                        <w:id w:val="-20326369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7630258"/>
                        <w:lock w:val="sdtContentLocked"/>
                        <w:dataBinding w:prefixMappings="xmlns:ns0='http://rkdhs/mallar/lagstiftning/Prop/Prop.xsd'" w:xpath="/ns0:dokumentvärden[1]/ns0:dokumentnummer[1]" w:storeItemID="{068625C3-B546-44A5-B525-B7CC092E5AD6}"/>
                        <w:text/>
                      </w:sdtPr>
                      <w:sdtContent>
                        <w:r>
                          <w:t>2020/21:172</w:t>
                        </w:r>
                      </w:sdtContent>
                    </w:sdt>
                  </w:p>
                  <w:p w14:paraId="557FDBF4" w14:textId="48DF6B6F" w:rsidR="00DB373A" w:rsidRPr="00C7375F" w:rsidRDefault="00DB373A" w:rsidP="008539B5">
                    <w:pPr>
                      <w:pStyle w:val="Brdtext"/>
                    </w:pPr>
                    <w:sdt>
                      <w:sdtPr>
                        <w:alias w:val="BilageEtikett"/>
                        <w:tag w:val="BilageEtikett"/>
                        <w:id w:val="124645967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1879220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EF13DB" w14:textId="77777777" w:rsidR="00DB373A" w:rsidRDefault="00DB373A" w:rsidP="00EE1584">
    <w:pPr>
      <w:pStyle w:val="Brdtext"/>
    </w:pPr>
    <w:r>
      <w:rPr>
        <w:noProof/>
        <w:lang w:eastAsia="sv-SE"/>
      </w:rPr>
      <mc:AlternateContent>
        <mc:Choice Requires="wps">
          <w:drawing>
            <wp:anchor distT="0" distB="0" distL="0" distR="0" simplePos="0" relativeHeight="25176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D28F7" w14:textId="03A479E3" w:rsidR="00DB373A" w:rsidRDefault="002D33FE" w:rsidP="00A118D8">
                          <w:pPr>
                            <w:pStyle w:val="Brdtext"/>
                            <w:jc w:val="left"/>
                          </w:pPr>
                          <w:sdt>
                            <w:sdtPr>
                              <w:alias w:val="NummerEtikett"/>
                              <w:tag w:val="NummerEtikett"/>
                              <w:id w:val="-197428841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74736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402E1EF" w14:textId="5261DA06" w:rsidR="00DB373A" w:rsidRPr="00C7375F" w:rsidRDefault="002D33FE" w:rsidP="008539B5">
                          <w:pPr>
                            <w:pStyle w:val="Brdtext"/>
                          </w:pPr>
                          <w:sdt>
                            <w:sdtPr>
                              <w:alias w:val="BilageEtikett"/>
                              <w:tag w:val="BilageEtikett"/>
                              <w:id w:val="99437311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256749449"/>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8" type="#_x0000_t202" style="position:absolute;left:0;text-align:left;margin-left:348.15pt;margin-top:35.45pt;width:89.85pt;height:9.6pt;z-index:25176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1do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6FVhmk06VF00a+QwXGqT+vCFLAHB2DsPtsO2O19wGVKu5Nepz8SItCj0ptddeGM8GRUTkq0jBIO&#10;XTkuz8a5/MXe2vkQvwirSRIq6tG9XFS2vgkRLwF0C0nBglVNfd0olQ+JMeJSebJm6LWK+Y2w+AOl&#10;DGkrenp8MsqOjU3mvWdlkhuROTOES5n3GWYpbpRIGGW+CYma5URfic04F2YXP6MTSiLUWwwH/P5V&#10;bzHu84BFjmxN3Bnrxlifs89Dti9Z/WNbMtnjUfCDvJMYu0WXyTI+2VFgYesNmOFtP1vB8esG7bth&#10;Id4zj2FCx7Eg4h0+UlmU3w4SJUvrf712n/DgOLSUtBjOioafK+YFJeqrAfvPyskkTXM+TE4+gknE&#10;H2oWhxqz0pcWnCixihzPYsJHtRWlt/oJe2SeokLFDEfsisateBn7lYE9xMV8nkGYX8fijXlwPLlO&#10;dU7kfOyemHcDgyO4f2u3Y8ymL4jcY5NlcPNVBBkzy1Ol+6oOHcDsZ/IPeyotl8NzRu23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gX1do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24D28F7" w14:textId="03A479E3" w:rsidR="00DB373A" w:rsidRDefault="00DB373A" w:rsidP="00A118D8">
                    <w:pPr>
                      <w:pStyle w:val="Brdtext"/>
                      <w:jc w:val="left"/>
                    </w:pPr>
                    <w:sdt>
                      <w:sdtPr>
                        <w:alias w:val="NummerEtikett"/>
                        <w:tag w:val="NummerEtikett"/>
                        <w:id w:val="-19742884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747365"/>
                        <w:lock w:val="sdtContentLocked"/>
                        <w:dataBinding w:prefixMappings="xmlns:ns0='http://rkdhs/mallar/lagstiftning/Prop/Prop.xsd'" w:xpath="/ns0:dokumentvärden[1]/ns0:dokumentnummer[1]" w:storeItemID="{068625C3-B546-44A5-B525-B7CC092E5AD6}"/>
                        <w:text/>
                      </w:sdtPr>
                      <w:sdtContent>
                        <w:r>
                          <w:t>2020/21:172</w:t>
                        </w:r>
                      </w:sdtContent>
                    </w:sdt>
                  </w:p>
                  <w:p w14:paraId="2402E1EF" w14:textId="5261DA06" w:rsidR="00DB373A" w:rsidRPr="00C7375F" w:rsidRDefault="00DB373A" w:rsidP="008539B5">
                    <w:pPr>
                      <w:pStyle w:val="Brdtext"/>
                    </w:pPr>
                    <w:sdt>
                      <w:sdtPr>
                        <w:alias w:val="BilageEtikett"/>
                        <w:tag w:val="BilageEtikett"/>
                        <w:id w:val="9943731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25674944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69DBDD" w14:textId="77777777" w:rsidR="00DB373A" w:rsidRDefault="00DB373A"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48D19" w14:textId="790AFF65" w:rsidR="00DB373A" w:rsidRDefault="002D33FE" w:rsidP="00664D04">
                          <w:pPr>
                            <w:pStyle w:val="Brdtext"/>
                            <w:jc w:val="left"/>
                          </w:pPr>
                          <w:sdt>
                            <w:sdtPr>
                              <w:alias w:val="NummerEtikett"/>
                              <w:tag w:val="NummerEtikett"/>
                              <w:id w:val="67392658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362358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25FB370" w14:textId="1054AD52" w:rsidR="00DB373A" w:rsidRPr="00C7375F" w:rsidRDefault="002D33FE" w:rsidP="008539B5">
                          <w:pPr>
                            <w:pStyle w:val="Brdtext"/>
                          </w:pPr>
                          <w:sdt>
                            <w:sdtPr>
                              <w:alias w:val="BilageEtikett"/>
                              <w:tag w:val="BilageEtikett"/>
                              <w:id w:val="-119283629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73010765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2" type="#_x0000_t202" style="position:absolute;left:0;text-align:left;margin-left:29.4pt;margin-top:34.8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hVaPkAIAAJU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WJ&#10;3uU5JZrVaNKDaIPboIJx5KexfgbY0gIY2i+mBXY49ziMZbfS1fGPggjsYHq3ZxfBCI9O+SRHyyjh&#10;sOXj/Gyc6M8O3tb58FWYmsRFQR26l0hl2xsfcBNAB0hM5o2qyutKqbSJihGXypEtQ69VSHeExx8o&#10;pUlT0NOP01EKrE107yIrHcOIpJk+Xay8qzCtwk6JiFH6u5DgLBX6Sm7GudD7/AkdURKp3uLY4w+3&#10;eotzVwc8Umajw965rrRxqfo0ZAfKyp8DZbLDg/CjuuMytKs2iWU8nQ4SWJlyB2U4082Wt/y6Qvtu&#10;mA/3zGGY0HE8EOEOH6kM6Df9ipK1cb9fO494aBxWShoMZ0H9rw1zghL1TUP9Z/lkEqc5bSbTT1AS&#10;cceW1bFFb+pLA01A37hdWkZ8UMNSOlM/4h1ZxKwwMc2Ru6BhWF6G7snAO8TFYpFAmF/Lwo1eWh5D&#10;R56jOB/aR+Zsr+AA7d+aYYzZ7IWQO2z09HaxCRBjUnlkumO17wBmP4m/f6fi43K8T6jDazp/B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BhVaP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D348D19" w14:textId="790AFF65" w:rsidR="00DB373A" w:rsidRDefault="00DB373A" w:rsidP="00664D04">
                    <w:pPr>
                      <w:pStyle w:val="Brdtext"/>
                      <w:jc w:val="left"/>
                    </w:pPr>
                    <w:sdt>
                      <w:sdtPr>
                        <w:alias w:val="NummerEtikett"/>
                        <w:tag w:val="NummerEtikett"/>
                        <w:id w:val="6739265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6235830"/>
                        <w:lock w:val="sdtContentLocked"/>
                        <w:dataBinding w:prefixMappings="xmlns:ns0='http://rkdhs/mallar/lagstiftning/Prop/Prop.xsd'" w:xpath="/ns0:dokumentvärden[1]/ns0:dokumentnummer[1]" w:storeItemID="{068625C3-B546-44A5-B525-B7CC092E5AD6}"/>
                        <w:text/>
                      </w:sdtPr>
                      <w:sdtContent>
                        <w:r>
                          <w:t>2020/21:172</w:t>
                        </w:r>
                      </w:sdtContent>
                    </w:sdt>
                  </w:p>
                  <w:p w14:paraId="725FB370" w14:textId="1054AD52" w:rsidR="00DB373A" w:rsidRPr="00C7375F" w:rsidRDefault="00DB373A" w:rsidP="008539B5">
                    <w:pPr>
                      <w:pStyle w:val="Brdtext"/>
                    </w:pPr>
                    <w:sdt>
                      <w:sdtPr>
                        <w:alias w:val="BilageEtikett"/>
                        <w:tag w:val="BilageEtikett"/>
                        <w:id w:val="-119283629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3010765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F8312C" w14:textId="77777777" w:rsidR="00DB373A" w:rsidRDefault="00DB373A" w:rsidP="00EE1584">
    <w:pPr>
      <w:pStyle w:val="Brdtext"/>
    </w:pPr>
    <w:r>
      <w:rPr>
        <w:noProof/>
        <w:lang w:eastAsia="sv-SE"/>
      </w:rPr>
      <mc:AlternateContent>
        <mc:Choice Requires="wps">
          <w:drawing>
            <wp:anchor distT="0" distB="0" distL="0" distR="0" simplePos="0" relativeHeight="2517693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B0BECB" w14:textId="08E304C1" w:rsidR="00DB373A" w:rsidRDefault="002D33FE" w:rsidP="00A118D8">
                          <w:pPr>
                            <w:pStyle w:val="Brdtext"/>
                            <w:jc w:val="left"/>
                          </w:pPr>
                          <w:sdt>
                            <w:sdtPr>
                              <w:alias w:val="NummerEtikett"/>
                              <w:tag w:val="NummerEtikett"/>
                              <w:id w:val="136162452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4799246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17D7B91" w14:textId="1599B617" w:rsidR="00DB373A" w:rsidRPr="00C7375F" w:rsidRDefault="002D33FE" w:rsidP="008539B5">
                          <w:pPr>
                            <w:pStyle w:val="Brdtext"/>
                          </w:pPr>
                          <w:sdt>
                            <w:sdtPr>
                              <w:alias w:val="BilageEtikett"/>
                              <w:tag w:val="BilageEtikett"/>
                              <w:id w:val="73743949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81976787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3" type="#_x0000_t202" style="position:absolute;left:0;text-align:left;margin-left:348.15pt;margin-top:35.45pt;width:89.85pt;height:9.6pt;z-index:251769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GmHckAIAAJU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Lgc/mtVo0pNog9uggtPIT2P9FLBHC2BoP5sW2OHc4zCW3UpXxz8KIrAj0m7PLoIRHp3ySY6WUcJh&#10;y8f5xTjRnx28rfPhizA1iYuCOnQvkcq2tz7gJoAOkJjMG1WVN5VSaRMVI66UI1uGXquQ7giPP1BK&#10;k6ag56dnoxRYm+jeRVY6hhFJM326WHlXYVqFnRIRo/Q3IcFZKvSV3Ixzoff5EzqiJFK9xbHHH271&#10;FueuDnikzEaHvXNdaeNS9emRHSgrfwyUyQ4Pwo/qjsvQLtsklvHZ+SCBpSl3UIYz3dvylt9UaN8t&#10;8+GBOTwmdBwDItzjI5UB/aZfUbI27tdr5xEPjcNKSYPHWVD/c8OcoER91VD/RT6ZIGxIm8nZRyiJ&#10;uGPL8tiiN/WVgSZyjCLL0zLigxqW0pn6GXNkEbPCxDRH7oKGYXkVupGBOcTFYpFAeL+WhVv9aHkM&#10;HXmO4nxqn5mzvYIDtH9nhmfMpi+E3GGjp7eLTYAYk8oj0x2rfQfw9pP4+zkVh8vxPqEO0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1GmHc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5B0BECB" w14:textId="08E304C1" w:rsidR="00DB373A" w:rsidRDefault="00DB373A" w:rsidP="00A118D8">
                    <w:pPr>
                      <w:pStyle w:val="Brdtext"/>
                      <w:jc w:val="left"/>
                    </w:pPr>
                    <w:sdt>
                      <w:sdtPr>
                        <w:alias w:val="NummerEtikett"/>
                        <w:tag w:val="NummerEtikett"/>
                        <w:id w:val="13616245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7992468"/>
                        <w:lock w:val="sdtContentLocked"/>
                        <w:dataBinding w:prefixMappings="xmlns:ns0='http://rkdhs/mallar/lagstiftning/Prop/Prop.xsd'" w:xpath="/ns0:dokumentvärden[1]/ns0:dokumentnummer[1]" w:storeItemID="{068625C3-B546-44A5-B525-B7CC092E5AD6}"/>
                        <w:text/>
                      </w:sdtPr>
                      <w:sdtContent>
                        <w:r>
                          <w:t>2020/21:172</w:t>
                        </w:r>
                      </w:sdtContent>
                    </w:sdt>
                  </w:p>
                  <w:p w14:paraId="117D7B91" w14:textId="1599B617" w:rsidR="00DB373A" w:rsidRPr="00C7375F" w:rsidRDefault="00DB373A" w:rsidP="008539B5">
                    <w:pPr>
                      <w:pStyle w:val="Brdtext"/>
                    </w:pPr>
                    <w:sdt>
                      <w:sdtPr>
                        <w:alias w:val="BilageEtikett"/>
                        <w:tag w:val="BilageEtikett"/>
                        <w:id w:val="73743949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1976787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7CDB6A" w14:textId="77777777" w:rsidR="00DB373A" w:rsidRDefault="00DB373A"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7261D" w14:textId="37D4B09B" w:rsidR="00DB373A" w:rsidRDefault="002D33FE" w:rsidP="00664D04">
                          <w:pPr>
                            <w:pStyle w:val="Brdtext"/>
                            <w:jc w:val="left"/>
                          </w:pPr>
                          <w:sdt>
                            <w:sdtPr>
                              <w:alias w:val="NummerEtikett"/>
                              <w:tag w:val="NummerEtikett"/>
                              <w:id w:val="5629891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9098457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5AAD5D5" w14:textId="0FC9FD3C" w:rsidR="00DB373A" w:rsidRPr="00C7375F" w:rsidRDefault="002D33FE" w:rsidP="008539B5">
                          <w:pPr>
                            <w:pStyle w:val="Brdtext"/>
                          </w:pPr>
                          <w:sdt>
                            <w:sdtPr>
                              <w:alias w:val="BilageEtikett"/>
                              <w:tag w:val="BilageEtikett"/>
                              <w:id w:val="-87746119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30953371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7"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u/JI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48pMUyjSY+ii36FDMapPq0LU8AeHICx+2w7YLf3AZcp7U56nf5IiECPSm921YUzwpNROSnRMko4&#10;dOW4PBvn8hd7a+dD/CKsJkmoqEf3clHZ+iZEvATQLSQFC1Y19XWjVD4kxohL5cmaodcq5jfC4g+U&#10;MqSt6OnxySg7NjaZ956VSW5E5swQLmXeZ5iluFEiYZT5JiRqlhN9JTbjXJhd/IxOKIlQbzEc8PtX&#10;vcW4zwMWObI1cWesG2N9zj4P2b5k9Y9tyWSPR8EP8k5i7BZdJsv4NPcu3S1svQEzvO1nKzh+3aB9&#10;NyzEe+YxTOg4FkS8w0cqi/LbQaJkaf2v1+4THhyHlpIWw1nR8HPFvKBEfTVg/1k5maRpzofJyUcw&#10;ifhDzeJQY1b60oITJVaR41lM+Ki2ovRWP2GPzFNUqJjhiF3RuBUvY78ysIe4mM8zCPPrWLwxD44n&#10;16nOiZyP3RPzbmBwBPdv7XaM2fQFkXtssgxuvoogY2b5vqpDBzD7mfzDnkrL5fCcUfttOvsN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678ki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FE7261D" w14:textId="37D4B09B" w:rsidR="00DB373A" w:rsidRDefault="00DB373A" w:rsidP="00664D04">
                    <w:pPr>
                      <w:pStyle w:val="Brdtext"/>
                      <w:jc w:val="left"/>
                    </w:pPr>
                    <w:sdt>
                      <w:sdtPr>
                        <w:alias w:val="NummerEtikett"/>
                        <w:tag w:val="NummerEtikett"/>
                        <w:id w:val="5629891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90984575"/>
                        <w:lock w:val="sdtContentLocked"/>
                        <w:dataBinding w:prefixMappings="xmlns:ns0='http://rkdhs/mallar/lagstiftning/Prop/Prop.xsd'" w:xpath="/ns0:dokumentvärden[1]/ns0:dokumentnummer[1]" w:storeItemID="{068625C3-B546-44A5-B525-B7CC092E5AD6}"/>
                        <w:text/>
                      </w:sdtPr>
                      <w:sdtContent>
                        <w:r>
                          <w:t>2020/21:172</w:t>
                        </w:r>
                      </w:sdtContent>
                    </w:sdt>
                  </w:p>
                  <w:p w14:paraId="65AAD5D5" w14:textId="0FC9FD3C" w:rsidR="00DB373A" w:rsidRPr="00C7375F" w:rsidRDefault="00DB373A" w:rsidP="008539B5">
                    <w:pPr>
                      <w:pStyle w:val="Brdtext"/>
                    </w:pPr>
                    <w:sdt>
                      <w:sdtPr>
                        <w:alias w:val="BilageEtikett"/>
                        <w:tag w:val="BilageEtikett"/>
                        <w:id w:val="-87746119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0953371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4A0299" w14:textId="77777777" w:rsidR="00DB373A" w:rsidRDefault="00DB373A" w:rsidP="00EE1584">
    <w:pPr>
      <w:pStyle w:val="Brdtext"/>
    </w:pPr>
    <w:r>
      <w:rPr>
        <w:noProof/>
        <w:lang w:eastAsia="sv-SE"/>
      </w:rPr>
      <mc:AlternateContent>
        <mc:Choice Requires="wps">
          <w:drawing>
            <wp:anchor distT="0" distB="0" distL="0" distR="0" simplePos="0" relativeHeight="2517703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13AFEB" w14:textId="7BA43389" w:rsidR="00DB373A" w:rsidRDefault="002D33FE" w:rsidP="00A118D8">
                          <w:pPr>
                            <w:pStyle w:val="Brdtext"/>
                            <w:jc w:val="left"/>
                          </w:pPr>
                          <w:sdt>
                            <w:sdtPr>
                              <w:alias w:val="NummerEtikett"/>
                              <w:tag w:val="NummerEtikett"/>
                              <w:id w:val="34607027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4586673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3BFC60A" w14:textId="7628B85C" w:rsidR="00DB373A" w:rsidRPr="00C7375F" w:rsidRDefault="002D33FE" w:rsidP="008539B5">
                          <w:pPr>
                            <w:pStyle w:val="Brdtext"/>
                          </w:pPr>
                          <w:sdt>
                            <w:sdtPr>
                              <w:alias w:val="BilageEtikett"/>
                              <w:tag w:val="BilageEtikett"/>
                              <w:id w:val="104402365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779310177"/>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8" type="#_x0000_t202" style="position:absolute;left:0;text-align:left;margin-left:348.15pt;margin-top:35.45pt;width:89.85pt;height:9.6pt;z-index:251770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itq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8eUGKbRpEfRRb9CBsepPq0LU8AeHICx+2w7YLf3AZcp7U56nf5IiECPSm921YUzwpNROSnRMko4&#10;dOW4PBvn8hd7a+dD/CKsJkmoqEf3clHZ+iZEvATQLSQFC1Y19XWjVD4kxohL5cmaodcq5jfC4g+U&#10;MqSt6OnxySg7NjaZ956VSW5E5swQLmXeZ5iluFEiYZT5JiRqlhN9JTbjXJhd/IxOKIlQbzEc8PtX&#10;vcW4zwMWObI1cWesG2N9zj4P2b5k9Y9tyWSPR8EP8k5i7BZdJsv4dEeBha03YIa3/WwFx68btO+G&#10;hXjPPIYJHceCiHf4SGVRfjtIlCyt//XafcKD49BS0mI4Kxp+rpgXlKivBuw/KyeTNM35MDn5CCYR&#10;f6hZHGrMSl9acKLEKnI8iwkf1VaU3uon7JF5igoVMxyxKxq34mXsVwb2EBfzeQZhfh2LN+bB8eQ6&#10;1TmR87F7Yt4NDI7g/q3djjGbviByj02Wwc1XEWTMLE+V7qs6dACzn8k/7Km0XA7PGbX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FRitq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C13AFEB" w14:textId="7BA43389" w:rsidR="00DB373A" w:rsidRDefault="00DB373A" w:rsidP="00A118D8">
                    <w:pPr>
                      <w:pStyle w:val="Brdtext"/>
                      <w:jc w:val="left"/>
                    </w:pPr>
                    <w:sdt>
                      <w:sdtPr>
                        <w:alias w:val="NummerEtikett"/>
                        <w:tag w:val="NummerEtikett"/>
                        <w:id w:val="3460702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45866733"/>
                        <w:lock w:val="sdtContentLocked"/>
                        <w:dataBinding w:prefixMappings="xmlns:ns0='http://rkdhs/mallar/lagstiftning/Prop/Prop.xsd'" w:xpath="/ns0:dokumentvärden[1]/ns0:dokumentnummer[1]" w:storeItemID="{068625C3-B546-44A5-B525-B7CC092E5AD6}"/>
                        <w:text/>
                      </w:sdtPr>
                      <w:sdtContent>
                        <w:r>
                          <w:t>2020/21:172</w:t>
                        </w:r>
                      </w:sdtContent>
                    </w:sdt>
                  </w:p>
                  <w:p w14:paraId="73BFC60A" w14:textId="7628B85C" w:rsidR="00DB373A" w:rsidRPr="00C7375F" w:rsidRDefault="00DB373A" w:rsidP="008539B5">
                    <w:pPr>
                      <w:pStyle w:val="Brdtext"/>
                    </w:pPr>
                    <w:sdt>
                      <w:sdtPr>
                        <w:alias w:val="BilageEtikett"/>
                        <w:tag w:val="BilageEtikett"/>
                        <w:id w:val="104402365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7931017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BFA9E6" w14:textId="77777777" w:rsidR="00DB373A" w:rsidRDefault="00DB373A"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35F755" w14:textId="4CB7E44A" w:rsidR="00DB373A" w:rsidRDefault="002D33FE" w:rsidP="00664D04">
                          <w:pPr>
                            <w:pStyle w:val="Brdtext"/>
                            <w:jc w:val="left"/>
                          </w:pPr>
                          <w:sdt>
                            <w:sdtPr>
                              <w:alias w:val="NummerEtikett"/>
                              <w:tag w:val="NummerEtikett"/>
                              <w:id w:val="-139690132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4575469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E357066" w14:textId="0C639ED8" w:rsidR="00DB373A" w:rsidRPr="00C7375F" w:rsidRDefault="002D33FE" w:rsidP="008539B5">
                          <w:pPr>
                            <w:pStyle w:val="Brdtext"/>
                          </w:pPr>
                          <w:sdt>
                            <w:sdtPr>
                              <w:alias w:val="BilageEtikett"/>
                              <w:tag w:val="BilageEtikett"/>
                              <w:id w:val="117938448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79235871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snjBkQIAAJU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pdPKdGsRpMeRBvcBhmMY30a62eALS2Aof1iWmCHe4/LmHYrXR3/SIhAj0rv9tWFM8KjUT7J0TJK&#10;OHT5OD8bp/JnB2vrfPgqTE2iUFCH7qWisu2ND3gJoAMkBvNGVeV1pVQ6RMaIS+XIlqHXKqQ3wuIP&#10;lNKkKejpx+koOdYmmneelY5uROJMHy5m3mWYpLBTImKU/i4kapYSfSU241zoffyEjiiJUG8x7PGH&#10;V73FuMsDFimy0WFvXFfauJR9GrJDycqfQ8lkh0fBj/KOYmhXbSLL+HQ6UGBlyh2Y4Uw3W97y6wrt&#10;u2E+3DOHYULHsSDCHT5SGZTf9BIla+N+v3Yf8eA4tJQ0GM6C+l8b5gQl6psG+8/yySROczpMpp/A&#10;JOKONatjjd7UlwacyLGKLE9ixAc1iNKZ+hF7ZBGjQsU0R+yChkG8DN3KwB7iYrFIIMyvZeFGLy2P&#10;rmOdIzkf2kfmbM/gAO7fmmGM2ewFkTtstPR2sQkgY2J5rHRX1b4DmP1E/n5PxeVyfE6owzadP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bJ4w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935F755" w14:textId="4CB7E44A" w:rsidR="00DB373A" w:rsidRDefault="00DB373A" w:rsidP="00664D04">
                    <w:pPr>
                      <w:pStyle w:val="Brdtext"/>
                      <w:jc w:val="left"/>
                    </w:pPr>
                    <w:sdt>
                      <w:sdtPr>
                        <w:alias w:val="NummerEtikett"/>
                        <w:tag w:val="NummerEtikett"/>
                        <w:id w:val="-139690132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45754693"/>
                        <w:lock w:val="sdtContentLocked"/>
                        <w:dataBinding w:prefixMappings="xmlns:ns0='http://rkdhs/mallar/lagstiftning/Prop/Prop.xsd'" w:xpath="/ns0:dokumentvärden[1]/ns0:dokumentnummer[1]" w:storeItemID="{068625C3-B546-44A5-B525-B7CC092E5AD6}"/>
                        <w:text/>
                      </w:sdtPr>
                      <w:sdtContent>
                        <w:r>
                          <w:t>2020/21:172</w:t>
                        </w:r>
                      </w:sdtContent>
                    </w:sdt>
                  </w:p>
                  <w:p w14:paraId="3E357066" w14:textId="0C639ED8" w:rsidR="00DB373A" w:rsidRPr="00C7375F" w:rsidRDefault="00DB373A" w:rsidP="008539B5">
                    <w:pPr>
                      <w:pStyle w:val="Brdtext"/>
                    </w:pPr>
                    <w:sdt>
                      <w:sdtPr>
                        <w:alias w:val="BilageEtikett"/>
                        <w:tag w:val="BilageEtikett"/>
                        <w:id w:val="117938448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9235871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FAA3F1" w14:textId="77777777" w:rsidR="00DB373A" w:rsidRDefault="00DB373A" w:rsidP="00EE1584">
    <w:pPr>
      <w:pStyle w:val="Brdtext"/>
    </w:pPr>
    <w:r>
      <w:rPr>
        <w:noProof/>
        <w:lang w:eastAsia="sv-SE"/>
      </w:rPr>
      <mc:AlternateContent>
        <mc:Choice Requires="wps">
          <w:drawing>
            <wp:anchor distT="0" distB="0" distL="0" distR="0" simplePos="0" relativeHeight="2517713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5854A" w14:textId="1A0BB795" w:rsidR="00DB373A" w:rsidRDefault="002D33FE" w:rsidP="00A118D8">
                          <w:pPr>
                            <w:pStyle w:val="Brdtext"/>
                            <w:jc w:val="left"/>
                          </w:pPr>
                          <w:sdt>
                            <w:sdtPr>
                              <w:alias w:val="NummerEtikett"/>
                              <w:tag w:val="NummerEtikett"/>
                              <w:id w:val="160314661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8493328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94FE7AE" w14:textId="51528356" w:rsidR="00DB373A" w:rsidRPr="00C7375F" w:rsidRDefault="002D33FE" w:rsidP="008539B5">
                          <w:pPr>
                            <w:pStyle w:val="Brdtext"/>
                          </w:pPr>
                          <w:sdt>
                            <w:sdtPr>
                              <w:alias w:val="BilageEtikett"/>
                              <w:tag w:val="BilageEtikett"/>
                              <w:id w:val="-21928102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207545645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3" type="#_x0000_t202" style="position:absolute;left:0;text-align:left;margin-left:348.15pt;margin-top:35.45pt;width:89.85pt;height:9.6pt;z-index:251771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LU+S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csnlGhWo0mPog1ugwxOY30a62eALS2Aof1sWmCHe4/LmHYrXR3/SIhAj0rv9tWFM8KjUT7J0TJK&#10;OHT5OD8fp/JnB2vrfPgiTE2iUFCH7qWisu2tD3gJoAMkBvNGVeVNpVQ6RMaIK+XIlqHXKqQ3wuIP&#10;lNKkKej09GyUHGsTzTvPSkc3InGmDxcz7zJMUtgpETFKfxMSNUuJvhKbcS70Pn5CR5REqLcY9vjD&#10;q95i3OUBixTZ6LA3rittXMo+DdmhZOWPoWSyw6PgR3lHMbSrNpFlPJ0OFFiZcgdmONPNlrf8pkL7&#10;bpkPD8xhmNBxLIhwj49UBuU3vUTJ2rhfr91HPDgOLSUNhrOg/ueGOUGJ+qrB/vN8MonTnA6Ts49g&#10;EnHHmtWxRm/qKwNO5FhFlicx4oMaROlM/YQ9sohRoWKaI3ZBwyBehW5lYA9xsVgkEObXsnCrl5ZH&#10;17HOkZyP7RNztmdwAPfvzDDGbPaCyB02Wnq72ASQMbE8Vrqrat8BzH4if7+n4nI5PifUYZvOfwM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yS1Pk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5B5854A" w14:textId="1A0BB795" w:rsidR="00DB373A" w:rsidRDefault="00DB373A" w:rsidP="00A118D8">
                    <w:pPr>
                      <w:pStyle w:val="Brdtext"/>
                      <w:jc w:val="left"/>
                    </w:pPr>
                    <w:sdt>
                      <w:sdtPr>
                        <w:alias w:val="NummerEtikett"/>
                        <w:tag w:val="NummerEtikett"/>
                        <w:id w:val="16031466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4933289"/>
                        <w:lock w:val="sdtContentLocked"/>
                        <w:dataBinding w:prefixMappings="xmlns:ns0='http://rkdhs/mallar/lagstiftning/Prop/Prop.xsd'" w:xpath="/ns0:dokumentvärden[1]/ns0:dokumentnummer[1]" w:storeItemID="{068625C3-B546-44A5-B525-B7CC092E5AD6}"/>
                        <w:text/>
                      </w:sdtPr>
                      <w:sdtContent>
                        <w:r>
                          <w:t>2020/21:172</w:t>
                        </w:r>
                      </w:sdtContent>
                    </w:sdt>
                  </w:p>
                  <w:p w14:paraId="294FE7AE" w14:textId="51528356" w:rsidR="00DB373A" w:rsidRPr="00C7375F" w:rsidRDefault="00DB373A" w:rsidP="008539B5">
                    <w:pPr>
                      <w:pStyle w:val="Brdtext"/>
                    </w:pPr>
                    <w:sdt>
                      <w:sdtPr>
                        <w:alias w:val="BilageEtikett"/>
                        <w:tag w:val="BilageEtikett"/>
                        <w:id w:val="-21928102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545645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27544C" w14:textId="77777777" w:rsidR="00DB373A" w:rsidRDefault="00DB373A"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2AD733" w14:textId="4F1DC47C" w:rsidR="00DB373A" w:rsidRDefault="002D33FE" w:rsidP="00664D04">
                          <w:pPr>
                            <w:pStyle w:val="Brdtext"/>
                            <w:jc w:val="left"/>
                          </w:pPr>
                          <w:sdt>
                            <w:sdtPr>
                              <w:alias w:val="NummerEtikett"/>
                              <w:tag w:val="NummerEtikett"/>
                              <w:id w:val="-18274524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301539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689A530" w14:textId="4A3635ED" w:rsidR="00DB373A" w:rsidRPr="00C7375F" w:rsidRDefault="002D33FE" w:rsidP="008539B5">
                          <w:pPr>
                            <w:pStyle w:val="Brdtext"/>
                          </w:pPr>
                          <w:sdt>
                            <w:sdtPr>
                              <w:alias w:val="BilageEtikett"/>
                              <w:tag w:val="BilageEtikett"/>
                              <w:id w:val="-182627088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88559055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7"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zHNdjwIAAJUFAAAOAAAAZHJzL2Uyb0RvYy54bWysVE1v2zAMvQ/YfxB0Xx1nabsGdYqsRYcB&#10;RVusHXpWZKkxpq9JSuzs1+9Jdj7W9dJhF5sSH0mRfOT5RacVWQsfGmsqWh6NKBGG27oxzxX9/nj9&#10;4RMlITJTM2WNqOhGBHoxe//uvHVTMbZLq2rhCZyYMG1dRZcxumlRBL4UmoUj64SBUlqvWcTRPxe1&#10;Zy28a1WMR6OTorW+dt5yEQJur3olnWX/Ugoe76QMIhJVUbwt5q/P30X6FrNzNn32zC0bPjyD/cMr&#10;NGsMgu5cXbHIyMo3f7nSDfc2WBmPuNWFlbLhIueAbMrRi2welsyJnAuKE9yuTOH/ueW363tPmhq9&#10;K08pMUyjSY+ii36FDMapPq0LU8AeHICx+2w7YLf3AZcp7U56nf5IiECPSm921YUzwpNROSnRMko4&#10;dOW4PBvn8hd7a+dD/CKsJkmoqEf3clHZ+iZEvATQLSQFC1Y19XWjVD4kxohL5cmaodcq5jfC4g+U&#10;MqSt6MnH41F2bGwy7z0rk9yIzJkhXMq8zzBLcaNEwijzTUjULCf6SmzGuTC7+BmdUBKh3mI44Pev&#10;eotxnwcscmRr4s5YN8b6nH0esn3J6h/bkskej4If5J3E2C26TJbxae5dulvYegNmeNvPVnD8ukH7&#10;bliI98xjmNBxLIh4h49UFuW3g0TJ0vpfr90nPDgOLSUthrOi4eeKeUGJ+mrA/rNyMknTnA+T41Mw&#10;ifhDzeJQY1b60oITJVaR41lM+Ki2ovRWP2GPzFNUqJjhiF3RuBUvY78ysIe4mM8zCPPrWLwxD44n&#10;16nOiZyP3RPzbmBwBPdv7XaM2fQFkXtssgxuvoogY2b5vqpDBzD7mfzDnkrL5fCcUfttOvsN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A3Mc12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42AD733" w14:textId="4F1DC47C" w:rsidR="00DB373A" w:rsidRDefault="00DB373A" w:rsidP="00664D04">
                    <w:pPr>
                      <w:pStyle w:val="Brdtext"/>
                      <w:jc w:val="left"/>
                    </w:pPr>
                    <w:sdt>
                      <w:sdtPr>
                        <w:alias w:val="NummerEtikett"/>
                        <w:tag w:val="NummerEtikett"/>
                        <w:id w:val="-1827452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30153930"/>
                        <w:lock w:val="sdtContentLocked"/>
                        <w:dataBinding w:prefixMappings="xmlns:ns0='http://rkdhs/mallar/lagstiftning/Prop/Prop.xsd'" w:xpath="/ns0:dokumentvärden[1]/ns0:dokumentnummer[1]" w:storeItemID="{068625C3-B546-44A5-B525-B7CC092E5AD6}"/>
                        <w:text/>
                      </w:sdtPr>
                      <w:sdtContent>
                        <w:r>
                          <w:t>2020/21:172</w:t>
                        </w:r>
                      </w:sdtContent>
                    </w:sdt>
                  </w:p>
                  <w:p w14:paraId="6689A530" w14:textId="4A3635ED" w:rsidR="00DB373A" w:rsidRPr="00C7375F" w:rsidRDefault="00DB373A" w:rsidP="008539B5">
                    <w:pPr>
                      <w:pStyle w:val="Brdtext"/>
                    </w:pPr>
                    <w:sdt>
                      <w:sdtPr>
                        <w:alias w:val="BilageEtikett"/>
                        <w:tag w:val="BilageEtikett"/>
                        <w:id w:val="-182627088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8559055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76DD39" w14:textId="77777777" w:rsidR="00DB373A" w:rsidRDefault="00DB373A" w:rsidP="00EE1584">
    <w:pPr>
      <w:pStyle w:val="Brdtext"/>
    </w:pPr>
    <w:r>
      <w:rPr>
        <w:noProof/>
        <w:lang w:eastAsia="sv-SE"/>
      </w:rPr>
      <mc:AlternateContent>
        <mc:Choice Requires="wps">
          <w:drawing>
            <wp:anchor distT="0" distB="0" distL="0" distR="0" simplePos="0" relativeHeight="2517724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8F05C" w14:textId="74F50524" w:rsidR="00DB373A" w:rsidRDefault="002D33FE" w:rsidP="00A118D8">
                          <w:pPr>
                            <w:pStyle w:val="Brdtext"/>
                            <w:jc w:val="left"/>
                          </w:pPr>
                          <w:sdt>
                            <w:sdtPr>
                              <w:alias w:val="NummerEtikett"/>
                              <w:tag w:val="NummerEtikett"/>
                              <w:id w:val="102259056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4479717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E269FBF" w14:textId="7DEDD29B" w:rsidR="00DB373A" w:rsidRPr="00C7375F" w:rsidRDefault="002D33FE" w:rsidP="008539B5">
                          <w:pPr>
                            <w:pStyle w:val="Brdtext"/>
                          </w:pPr>
                          <w:sdt>
                            <w:sdtPr>
                              <w:alias w:val="BilageEtikett"/>
                              <w:tag w:val="BilageEtikett"/>
                              <w:id w:val="36217764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7912225"/>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8" type="#_x0000_t202" style="position:absolute;left:0;text-align:left;margin-left:348.15pt;margin-top:35.45pt;width:89.85pt;height:9.6pt;z-index:251772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Map/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08pMUyjSY+ii36FDI5TfVoXpoA9OABj99l2wG7vAy5T2p30Ov2REIEeld7sqgtnhCejclKiZZRw&#10;6MpxeTbO5S/21s6H+EVYTZJQUY/u5aKy9U2IeAmgW0gKFqxq6utGqXxIjBGXypM1Q69VzG+ExR8o&#10;ZUhb0dPjk1F2bGwy7z0rk9yIzJkhXMq8zzBLcaNEwijzTUjULCf6SmzGuTC7+BmdUBKh3mI44Pev&#10;eotxnwcscmRr4s5YN8b6nH0esn3J6h/bkskej4If5J3E2C26TJbxxx0FFrbegBne9rMVHL9u0L4b&#10;FuI98xgmdBwLIt7hI5VF+e0gUbK0/tdr9wkPjkNLSYvhrGj4uWJeUKK+GrD/rJxM0jTnw+TkI5hE&#10;/KFmcagxK31pwYkSq8jxLCZ8VFtRequfsEfmKSpUzHDErmjcipexXxnYQ1zM5xmE+XUs3pgHx5Pr&#10;VOdEzsfuiXk3MDiC+7d2O8Zs+oLIPTZZBjdfRZAxszxVuq/q0AHMfib/sKfScjk8Z9R+m8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GMap/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688F05C" w14:textId="74F50524" w:rsidR="00DB373A" w:rsidRDefault="00DB373A" w:rsidP="00A118D8">
                    <w:pPr>
                      <w:pStyle w:val="Brdtext"/>
                      <w:jc w:val="left"/>
                    </w:pPr>
                    <w:sdt>
                      <w:sdtPr>
                        <w:alias w:val="NummerEtikett"/>
                        <w:tag w:val="NummerEtikett"/>
                        <w:id w:val="102259056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44797179"/>
                        <w:lock w:val="sdtContentLocked"/>
                        <w:dataBinding w:prefixMappings="xmlns:ns0='http://rkdhs/mallar/lagstiftning/Prop/Prop.xsd'" w:xpath="/ns0:dokumentvärden[1]/ns0:dokumentnummer[1]" w:storeItemID="{068625C3-B546-44A5-B525-B7CC092E5AD6}"/>
                        <w:text/>
                      </w:sdtPr>
                      <w:sdtContent>
                        <w:r>
                          <w:t>2020/21:172</w:t>
                        </w:r>
                      </w:sdtContent>
                    </w:sdt>
                  </w:p>
                  <w:p w14:paraId="5E269FBF" w14:textId="7DEDD29B" w:rsidR="00DB373A" w:rsidRPr="00C7375F" w:rsidRDefault="00DB373A" w:rsidP="008539B5">
                    <w:pPr>
                      <w:pStyle w:val="Brdtext"/>
                    </w:pPr>
                    <w:sdt>
                      <w:sdtPr>
                        <w:alias w:val="BilageEtikett"/>
                        <w:tag w:val="BilageEtikett"/>
                        <w:id w:val="36217764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91222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BD155B" w14:textId="77777777" w:rsidR="00DB373A" w:rsidRDefault="00DB373A"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ADDA36" w14:textId="1F04636C" w:rsidR="00DB373A" w:rsidRDefault="002D33FE" w:rsidP="00664D04">
                          <w:pPr>
                            <w:pStyle w:val="Brdtext"/>
                            <w:jc w:val="left"/>
                          </w:pPr>
                          <w:sdt>
                            <w:sdtPr>
                              <w:alias w:val="NummerEtikett"/>
                              <w:tag w:val="NummerEtikett"/>
                              <w:id w:val="173127193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9376744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ECB02BB" w14:textId="7A41C067" w:rsidR="00DB373A" w:rsidRPr="00C7375F" w:rsidRDefault="002D33FE" w:rsidP="008539B5">
                          <w:pPr>
                            <w:pStyle w:val="Brdtext"/>
                          </w:pPr>
                          <w:sdt>
                            <w:sdtPr>
                              <w:alias w:val="BilageEtikett"/>
                              <w:tag w:val="BilageEtikett"/>
                              <w:id w:val="-63070806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94842546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1SkkQIAAJUFAAAOAAAAZHJzL2Uyb0RvYy54bWysVMFu2zAMvQ/YPwi6r46ztF2DOEXWosOA&#10;oi3WDD0rstQYkyVNUmJnX78n2U6yrpcOu9iU+EiK5CNnl22tyFY4Xxld0PxkRInQ3JSVfi7o9+XN&#10;h0+U+MB0yZTRoqA74enl/P27WWOnYmzWRpXCETjRftrYgq5DsNMs83wtauZPjBUaSmlczQKO7jkr&#10;HWvgvVbZeDQ6yxrjSusMF97j9rpT0nnyL6Xg4V5KLwJRBcXbQvq69F3FbzafsemzY3Zd8f4Z7B9e&#10;UbNKI+je1TULjGxc9ZeruuLOeCPDCTd1ZqSsuEg5IJt89CKbxzWzIuWC4ni7L5P/f2753fbBkapE&#10;7/ILSjSr0aSlaIPbIINxrE9j/RSwRwtgaD+bFtjh3uMypt1KV8c/EiLQo9K7fXXhjPBolE9ytIwS&#10;Dl0+zi/GqfzZwdo6H74IU5MoFNShe6mobHvrA14C6ACJwbxRVXlTKZUOkTHiSjmyZei1CumNsPgD&#10;pTRpCnr28XSUHGsTzTvPSkc3InGmDxcz7zJMUtgpETFKfxMSNUuJvhKbcS70Pn5CR5REqLcY9vjD&#10;q95i3OUBixTZ6LA3rittXMo+DdmhZOWPoWSyw6PgR3lHMbSrNpFlfH46UGBlyh2Y4Uw3W97ymwrt&#10;u2U+PDCHYULHsSDCPT5SGZTf9BIla+N+vXYf8eA4tJQ0GM6C+p8b5gQl6qsG+y/yySROczpMTs/B&#10;JOKONatjjd7UVwacyLGKLE9ixAc1iNKZ+gl7ZBGjQsU0R+yChkG8Ct3KwB7iYrFIIMyvZeFWP1oe&#10;Xcc6R3Iu2yfmbM/gAO7fmWGM2fQ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h2tUp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7ADDA36" w14:textId="1F04636C" w:rsidR="00DB373A" w:rsidRDefault="00DB373A" w:rsidP="00664D04">
                    <w:pPr>
                      <w:pStyle w:val="Brdtext"/>
                      <w:jc w:val="left"/>
                    </w:pPr>
                    <w:sdt>
                      <w:sdtPr>
                        <w:alias w:val="NummerEtikett"/>
                        <w:tag w:val="NummerEtikett"/>
                        <w:id w:val="17312719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93767446"/>
                        <w:lock w:val="sdtContentLocked"/>
                        <w:dataBinding w:prefixMappings="xmlns:ns0='http://rkdhs/mallar/lagstiftning/Prop/Prop.xsd'" w:xpath="/ns0:dokumentvärden[1]/ns0:dokumentnummer[1]" w:storeItemID="{068625C3-B546-44A5-B525-B7CC092E5AD6}"/>
                        <w:text/>
                      </w:sdtPr>
                      <w:sdtContent>
                        <w:r>
                          <w:t>2020/21:172</w:t>
                        </w:r>
                      </w:sdtContent>
                    </w:sdt>
                  </w:p>
                  <w:p w14:paraId="1ECB02BB" w14:textId="7A41C067" w:rsidR="00DB373A" w:rsidRPr="00C7375F" w:rsidRDefault="00DB373A" w:rsidP="008539B5">
                    <w:pPr>
                      <w:pStyle w:val="Brdtext"/>
                    </w:pPr>
                    <w:sdt>
                      <w:sdtPr>
                        <w:alias w:val="BilageEtikett"/>
                        <w:tag w:val="BilageEtikett"/>
                        <w:id w:val="-63070806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4842546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CF7EC7" w14:textId="77777777" w:rsidR="00DB373A" w:rsidRDefault="00DB373A" w:rsidP="00EE1584">
    <w:pPr>
      <w:pStyle w:val="Brdtext"/>
    </w:pPr>
    <w:r>
      <w:rPr>
        <w:noProof/>
        <w:lang w:eastAsia="sv-SE"/>
      </w:rPr>
      <mc:AlternateContent>
        <mc:Choice Requires="wps">
          <w:drawing>
            <wp:anchor distT="0" distB="0" distL="0" distR="0" simplePos="0" relativeHeight="2517734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32A5C" w14:textId="33DA5FDC" w:rsidR="00DB373A" w:rsidRDefault="002D33FE" w:rsidP="00A118D8">
                          <w:pPr>
                            <w:pStyle w:val="Brdtext"/>
                            <w:jc w:val="left"/>
                          </w:pPr>
                          <w:sdt>
                            <w:sdtPr>
                              <w:alias w:val="NummerEtikett"/>
                              <w:tag w:val="NummerEtikett"/>
                              <w:id w:val="-46396481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1510021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04849AE" w14:textId="7704C50D" w:rsidR="00DB373A" w:rsidRPr="00C7375F" w:rsidRDefault="002D33FE" w:rsidP="008539B5">
                          <w:pPr>
                            <w:pStyle w:val="Brdtext"/>
                          </w:pPr>
                          <w:sdt>
                            <w:sdtPr>
                              <w:alias w:val="BilageEtikett"/>
                              <w:tag w:val="BilageEtikett"/>
                              <w:id w:val="-213918114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20792023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3" type="#_x0000_t202" style="position:absolute;left:0;text-align:left;margin-left:348.15pt;margin-top:35.45pt;width:89.85pt;height:9.6pt;z-index:251773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9GP3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uVolWY1mvQo2uDWyOA41qexfgrYwgIY2i+mBXa497iMabfS1fGPhAj0qPR2V104Izwa5ZMcLaOE&#10;Q5eP8/NxKn+2t7bOh6/C1CQKBXXoXioq29z6gJcAOkBiMG9UVd5USqVDZIy4Uo5sGHqtQnojLP5A&#10;KU2agp4en4ySY22ieedZ6ehGJM704WLmXYZJClslIkbp70KiZinRN2IzzoXexU/oiJII9R7DHr9/&#10;1XuMuzxgkSIbHXbGdaWNS9mnIduXrPw5lEx2eBT8IO8ohnbZJrKMz04HCixNuQUznOlmy1t+U6F9&#10;t8yHB+YwTOg4FkS4x0cqg/KbXqJkZdzvt+4jHhyHlpIGw1lQ/2vNnKBEfdNg/3k+mcRpTofJyRmY&#10;RNyhZnmo0ev6yoATOVaR5UmM+KAGUTpTP2GPzGNUqJjmiF3QMIhXoVsZ2ENczOcJhPm1LNzqheXR&#10;daxzJOdj+8Sc7RkcwP07M4wxm74icoeNlt7O1wFkTCyPle6q2ncAs5/I3++puFwOzwm136azF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c/Rj9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9732A5C" w14:textId="33DA5FDC" w:rsidR="00DB373A" w:rsidRDefault="00DB373A" w:rsidP="00A118D8">
                    <w:pPr>
                      <w:pStyle w:val="Brdtext"/>
                      <w:jc w:val="left"/>
                    </w:pPr>
                    <w:sdt>
                      <w:sdtPr>
                        <w:alias w:val="NummerEtikett"/>
                        <w:tag w:val="NummerEtikett"/>
                        <w:id w:val="-4639648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5100212"/>
                        <w:lock w:val="sdtContentLocked"/>
                        <w:dataBinding w:prefixMappings="xmlns:ns0='http://rkdhs/mallar/lagstiftning/Prop/Prop.xsd'" w:xpath="/ns0:dokumentvärden[1]/ns0:dokumentnummer[1]" w:storeItemID="{068625C3-B546-44A5-B525-B7CC092E5AD6}"/>
                        <w:text/>
                      </w:sdtPr>
                      <w:sdtContent>
                        <w:r>
                          <w:t>2020/21:172</w:t>
                        </w:r>
                      </w:sdtContent>
                    </w:sdt>
                  </w:p>
                  <w:p w14:paraId="104849AE" w14:textId="7704C50D" w:rsidR="00DB373A" w:rsidRPr="00C7375F" w:rsidRDefault="00DB373A" w:rsidP="008539B5">
                    <w:pPr>
                      <w:pStyle w:val="Brdtext"/>
                    </w:pPr>
                    <w:sdt>
                      <w:sdtPr>
                        <w:alias w:val="BilageEtikett"/>
                        <w:tag w:val="BilageEtikett"/>
                        <w:id w:val="-213918114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92023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AB975C" w14:textId="77777777" w:rsidR="00DB373A" w:rsidRDefault="00DB373A"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3ED054" w14:textId="1317006F" w:rsidR="00DB373A" w:rsidRDefault="002D33FE" w:rsidP="00664D04">
                          <w:pPr>
                            <w:pStyle w:val="Brdtext"/>
                            <w:jc w:val="left"/>
                          </w:pPr>
                          <w:sdt>
                            <w:sdtPr>
                              <w:alias w:val="NummerEtikett"/>
                              <w:tag w:val="NummerEtikett"/>
                              <w:id w:val="153654153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9763276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97D5737" w14:textId="1B7A8442" w:rsidR="00DB373A" w:rsidRPr="00C7375F" w:rsidRDefault="002D33FE" w:rsidP="008539B5">
                          <w:pPr>
                            <w:pStyle w:val="Brdtext"/>
                          </w:pPr>
                          <w:sdt>
                            <w:sdtPr>
                              <w:alias w:val="BilageEtikett"/>
                              <w:tag w:val="BilageEtikett"/>
                              <w:id w:val="-186134286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207207870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mIkjAIAAJUFAAAOAAAAZHJzL2Uyb0RvYy54bWysVE1PGzEQvVfqf7B8L5ukgULEBqUgqkoI&#10;UKHi7HhtsqrX49pOsumv77N381HKhaqXXdvz5vvNnF+0jWEr5UNNtuTDowFnykqqavtc8u+P1x9O&#10;OQtR2EoYsqrkGxX4xfT9u/O1m6gRLchUyjMYsWGydiVfxOgmRRHkQjUiHJFTFkJNvhERV/9cVF6s&#10;Yb0xxWgwOCnW5CvnSaoQ8HrVCfk029dayXindVCRmZIjtpi/Pn/n6VtMz8Xk2Qu3qGUfhviHKBpR&#10;WzjdmboSUbClr/8y1dTSUyAdjyQ1BWldS5VzQDbDwYtsHhbCqZwLihPcrkzh/5mVt6t7z+oKvRsN&#10;ObOiQZMeVRv9EhmMUn3WLkwAe3AAxvYztcBu3wMeU9qt9k36IyEGOSq92VUXxphMSsPxEC3jTEIG&#10;b2ejXP5ir+18iF8UNSwdSu7RvVxUsboJEZEAuoUkZ4FMXV3XxuRLYoy6NJ6tBHptYo4RGn+gjGXr&#10;kp98PB5kw5aSemfZ2GRGZc707lLmXYb5FDdGJYyx35RGzXKir/gWUiq785/RCaXh6i2KPX4f1VuU&#10;uzygkT2TjTvlprbkc/Z5yPYlq35sS6Y7PAp+kHc6xnbeZrKMTnPv0tucqg2Y4ambreDkdY323YgQ&#10;74XHMKHjWBDxDh9tCOWn/sTZgvyv194THhyHlLM1hrPk4edSeMWZ+WrB/rPheJymOV/Gx5/AJOYP&#10;JfNDiV02lwROgN+ILh8TPprtUXtqnrBHZskrRMJK+C553B4vY7cysIekms0yCPPrRLyxD04m06nO&#10;iZyP7ZPwrmdwBPdvaTvGYvKCyB02aQY3W0aQMbN8X9W+A5j9TP5+T6XlcnjPqP02nf4G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OtSYiS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D3ED054" w14:textId="1317006F" w:rsidR="00DB373A" w:rsidRDefault="00DB373A" w:rsidP="00664D04">
                    <w:pPr>
                      <w:pStyle w:val="Brdtext"/>
                      <w:jc w:val="left"/>
                    </w:pPr>
                    <w:sdt>
                      <w:sdtPr>
                        <w:alias w:val="NummerEtikett"/>
                        <w:tag w:val="NummerEtikett"/>
                        <w:id w:val="15365415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7632763"/>
                        <w:lock w:val="sdtContentLocked"/>
                        <w:dataBinding w:prefixMappings="xmlns:ns0='http://rkdhs/mallar/lagstiftning/Prop/Prop.xsd'" w:xpath="/ns0:dokumentvärden[1]/ns0:dokumentnummer[1]" w:storeItemID="{068625C3-B546-44A5-B525-B7CC092E5AD6}"/>
                        <w:text/>
                      </w:sdtPr>
                      <w:sdtContent>
                        <w:r>
                          <w:t>2020/21:172</w:t>
                        </w:r>
                      </w:sdtContent>
                    </w:sdt>
                  </w:p>
                  <w:p w14:paraId="297D5737" w14:textId="1B7A8442" w:rsidR="00DB373A" w:rsidRPr="00C7375F" w:rsidRDefault="00DB373A" w:rsidP="008539B5">
                    <w:pPr>
                      <w:pStyle w:val="Brdtext"/>
                    </w:pPr>
                    <w:sdt>
                      <w:sdtPr>
                        <w:alias w:val="BilageEtikett"/>
                        <w:tag w:val="BilageEtikett"/>
                        <w:id w:val="-186134286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07207870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D2F1B2" w14:textId="77777777" w:rsidR="00DB373A" w:rsidRDefault="00DB373A" w:rsidP="00EE1584">
    <w:pPr>
      <w:pStyle w:val="Brdtext"/>
    </w:pPr>
    <w:r>
      <w:rPr>
        <w:noProof/>
        <w:lang w:eastAsia="sv-SE"/>
      </w:rPr>
      <mc:AlternateContent>
        <mc:Choice Requires="wps">
          <w:drawing>
            <wp:anchor distT="0" distB="0" distL="0" distR="0" simplePos="0" relativeHeight="2517744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0F6B9F" w14:textId="4A1B4D24" w:rsidR="00DB373A" w:rsidRDefault="002D33FE" w:rsidP="00A118D8">
                          <w:pPr>
                            <w:pStyle w:val="Brdtext"/>
                            <w:jc w:val="left"/>
                          </w:pPr>
                          <w:sdt>
                            <w:sdtPr>
                              <w:alias w:val="NummerEtikett"/>
                              <w:tag w:val="NummerEtikett"/>
                              <w:id w:val="166526883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1106628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AC02FFB" w14:textId="5045C898" w:rsidR="00DB373A" w:rsidRPr="00C7375F" w:rsidRDefault="002D33FE" w:rsidP="008539B5">
                          <w:pPr>
                            <w:pStyle w:val="Brdtext"/>
                          </w:pPr>
                          <w:sdt>
                            <w:sdtPr>
                              <w:alias w:val="BilageEtikett"/>
                              <w:tag w:val="BilageEtikett"/>
                              <w:id w:val="-127540566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50945140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8" type="#_x0000_t202" style="position:absolute;left:0;text-align:left;margin-left:348.15pt;margin-top:35.45pt;width:89.85pt;height:9.6pt;z-index:251774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r7sGiwIAAJUFAAAOAAAAZHJzL2Uyb0RvYy54bWysVFtP2zAUfp+0/2D5faQphUFFijoQ0yQ0&#10;0GDi2XVsGs232W6T7tfvs5Nexnhh2kty7POd7/hcLy47rcha+NBYU9HyaESJMNzWjXmu6PfHmw9n&#10;lITITM2UNaKiGxHo5ez9u4vWTcXYLq2qhScgMWHauoouY3TTogh8KTQLR9YJA6W0XrOIo38uas9a&#10;sGtVjEej06K1vnbechECbq97JZ1lfikFj3dSBhGJqijeFvPX5+8ifYvZBZs+e+aWDR+ewf7hFZo1&#10;Bk53VNcsMrLyzV9UuuHeBivjEbe6sFI2XOQYEE05ehHNw5I5kWNBcoLbpSn8P1r+dX3vSVOjdmPk&#10;xzCNIj2KLvoVIjhO+WldmAL24ACM3SfbAbu9D7hMYXfS6/RHQAR6MG122QUZ4cmonMAHVBy6clye&#10;wyHoi7218yF+FlaTJFTUo3o5qWx9G2IP3UKSs2BVU980SuVD6hhxpTxZM9RaxfxGkP+BUoa0FT09&#10;PhllYmOTec+sTKIRuWcGdynyPsIsxY0SCaPMNyGRsxzoK74Z58Ls/Gd0Qkm4eovhgN+/6i3GfRyw&#10;yJ6tiTtj3Rjrc/R5yPYpq39sUyZ7PGpzEHcSY7focrOMz3YtsLD1Bp3hbT9bwfGbBuW7ZSHeM49h&#10;QsWxIOIdPlJZpN8OEiVL63+9dp/w6HFoKWkxnBUNP1fMC0rUF4PuPy8nE9DGfJicfEyt6w81i0ON&#10;Wekri54osYocz2LCR7UVpbf6CXtknrxCxQyH74rGrXgV+5WBPcTFfJ5BmF/H4q15cDxRpzyn5nzs&#10;nph3QwdH9P5Xux1jNn3RyD02WQY3X0U0Y+7ylOk+q0MFMPt5ToY9lZbL4Tmj9tt09hsAAP//AwBQ&#10;SwMEFAAGAAgAAAAhADqKEcLfAAAACQEAAA8AAABkcnMvZG93bnJldi54bWxMj8FOwzAQRO9I/IO1&#10;SNyoXUBpE7KpAMGBSlVFi8TVjZc4Iraj2GnD37OcynG1TzNvytXkOnGkIbbBI8xnCgT5OpjWNwgf&#10;+9ebJYiYtDe6C54QfijCqrq8KHVhwsm/03GXGsEhPhYawabUF1LG2pLTcRZ68vz7CoPTic+hkWbQ&#10;Jw53nbxVKpNOt54brO7p2VL9vRsdwn7zZEZpJvP2Um/WW/qUa3u/Rby+mh4fQCSa0hmGP31Wh4qd&#10;DmH0JooOIcuzO0YRFioHwcBykfG4A0Ku5iCrUv5fUP0CAAD//wMAUEsBAi0AFAAGAAgAAAAhALaD&#10;OJL+AAAA4QEAABMAAAAAAAAAAAAAAAAAAAAAAFtDb250ZW50X1R5cGVzXS54bWxQSwECLQAUAAYA&#10;CAAAACEAOP0h/9YAAACUAQAACwAAAAAAAAAAAAAAAAAvAQAAX3JlbHMvLnJlbHNQSwECLQAUAAYA&#10;CAAAACEAoK+7BosCAACVBQAADgAAAAAAAAAAAAAAAAAuAgAAZHJzL2Uyb0RvYy54bWxQSwECLQAU&#10;AAYACAAAACEAOooRwt8AAAAJAQAADwAAAAAAAAAAAAAAAADlBAAAZHJzL2Rvd25yZXYueG1sUEsF&#10;BgAAAAAEAAQA8wAAAPEFAAAAAA==&#10;" o:allowoverlap="f" fillcolor="white [3201]" stroked="f" strokeweight=".5pt">
              <v:textbox style="mso-fit-shape-to-text:t">
                <w:txbxContent>
                  <w:p w14:paraId="730F6B9F" w14:textId="4A1B4D24" w:rsidR="00DB373A" w:rsidRDefault="00DB373A" w:rsidP="00A118D8">
                    <w:pPr>
                      <w:pStyle w:val="Brdtext"/>
                      <w:jc w:val="left"/>
                    </w:pPr>
                    <w:sdt>
                      <w:sdtPr>
                        <w:alias w:val="NummerEtikett"/>
                        <w:tag w:val="NummerEtikett"/>
                        <w:id w:val="16652688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1066287"/>
                        <w:lock w:val="sdtContentLocked"/>
                        <w:dataBinding w:prefixMappings="xmlns:ns0='http://rkdhs/mallar/lagstiftning/Prop/Prop.xsd'" w:xpath="/ns0:dokumentvärden[1]/ns0:dokumentnummer[1]" w:storeItemID="{068625C3-B546-44A5-B525-B7CC092E5AD6}"/>
                        <w:text/>
                      </w:sdtPr>
                      <w:sdtContent>
                        <w:r>
                          <w:t>2020/21:172</w:t>
                        </w:r>
                      </w:sdtContent>
                    </w:sdt>
                  </w:p>
                  <w:p w14:paraId="1AC02FFB" w14:textId="5045C898" w:rsidR="00DB373A" w:rsidRPr="00C7375F" w:rsidRDefault="00DB373A" w:rsidP="008539B5">
                    <w:pPr>
                      <w:pStyle w:val="Brdtext"/>
                    </w:pPr>
                    <w:sdt>
                      <w:sdtPr>
                        <w:alias w:val="BilageEtikett"/>
                        <w:tag w:val="BilageEtikett"/>
                        <w:id w:val="-127540566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0945140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F24477" w14:textId="77777777" w:rsidR="00DB373A" w:rsidRDefault="00DB373A"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E83F65" w14:textId="70B47F62" w:rsidR="00DB373A" w:rsidRDefault="002D33FE" w:rsidP="00664D04">
                          <w:pPr>
                            <w:pStyle w:val="Brdtext"/>
                            <w:jc w:val="left"/>
                          </w:pPr>
                          <w:sdt>
                            <w:sdtPr>
                              <w:alias w:val="NummerEtikett"/>
                              <w:tag w:val="NummerEtikett"/>
                              <w:id w:val="-185117396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2352137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D646452" w14:textId="073B54E3" w:rsidR="00DB373A" w:rsidRPr="00C7375F" w:rsidRDefault="002D33FE" w:rsidP="008539B5">
                          <w:pPr>
                            <w:pStyle w:val="Brdtext"/>
                          </w:pPr>
                          <w:sdt>
                            <w:sdtPr>
                              <w:alias w:val="BilageEtikett"/>
                              <w:tag w:val="BilageEtikett"/>
                              <w:id w:val="-55663001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0962982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DwZ4kQIAAJUFAAAOAAAAZHJzL2Uyb0RvYy54bWysVFFP2zAQfp+0/2D5faQJhUFFijoQ0yQ0&#10;0GDi2XVsGs2xPdtt0v36fXaStmO8MO0lOfu+u/PdfXcXl12jyEY4Xxtd0vxoQonQ3FS1fi7p98eb&#10;D2eU+MB0xZTRoqRb4enl/P27i9bORGFWRlXCETjRftbakq5CsLMs83wlGuaPjBUaSmlcwwKO7jmr&#10;HGvhvVFZMZmcZq1xlXWGC+9xe90r6Tz5l1LwcCelF4GokuJtIX1d+i7jN5tfsNmzY3ZV8+EZ7B9e&#10;0bBaI+jO1TULjKxd/ZerpubOeCPDETdNZqSsuUg5IJt88iKbhxWzIuWC4ni7K5P/f2751829I3WF&#10;3hXHlGjWoEmPogtujQyKWJ/W+hlgDxbA0H0yHbDjvcdlTLuTrol/JESgR6W3u+rCGeHRKJ/maBkl&#10;HLq8yM+LVP5sb22dD5+FaUgUSurQvVRUtrn1AS8BdITEYN6ourqplUqHyBhxpRzZMPRahfRGWPyB&#10;Upq0JT09Ppkkx9pE896z0tGNSJwZwsXM+wyTFLZKRIzS34REzVKir8RmnAu9i5/QESUR6i2GA37/&#10;qrcY93nAIkU2OuyMm1obl7JPQ7YvWfVjLJns8Sj4Qd5RDN2yS2Qpzk5GCixNtQUznOlny1t+U6N9&#10;t8yHe+YwTOg4FkS4w0cqg/KbQaJkZdyv1+4jHhyHlpIWw1lS/3PNnKBEfdFg/3k+ncZpTofpyUcw&#10;ibhDzfJQo9fNlQEncqwiy5MY8UGNonSmecIeWcSoUDHNEbukYRSvQr8ysIe4WCwSCPNrWbjVD5ZH&#10;17HOkZyP3RNzdmBwAPe/mnGM2ewFkXtstPR2sQ4gY2J5rHRf1aEDmP1E/mFPxeVyeE6o/T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xA8Ge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0E83F65" w14:textId="70B47F62" w:rsidR="00DB373A" w:rsidRDefault="00DB373A" w:rsidP="00664D04">
                    <w:pPr>
                      <w:pStyle w:val="Brdtext"/>
                      <w:jc w:val="left"/>
                    </w:pPr>
                    <w:sdt>
                      <w:sdtPr>
                        <w:alias w:val="NummerEtikett"/>
                        <w:tag w:val="NummerEtikett"/>
                        <w:id w:val="-18511739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3521377"/>
                        <w:lock w:val="sdtContentLocked"/>
                        <w:dataBinding w:prefixMappings="xmlns:ns0='http://rkdhs/mallar/lagstiftning/Prop/Prop.xsd'" w:xpath="/ns0:dokumentvärden[1]/ns0:dokumentnummer[1]" w:storeItemID="{068625C3-B546-44A5-B525-B7CC092E5AD6}"/>
                        <w:text/>
                      </w:sdtPr>
                      <w:sdtContent>
                        <w:r>
                          <w:t>2020/21:172</w:t>
                        </w:r>
                      </w:sdtContent>
                    </w:sdt>
                  </w:p>
                  <w:p w14:paraId="5D646452" w14:textId="073B54E3" w:rsidR="00DB373A" w:rsidRPr="00C7375F" w:rsidRDefault="00DB373A" w:rsidP="008539B5">
                    <w:pPr>
                      <w:pStyle w:val="Brdtext"/>
                    </w:pPr>
                    <w:sdt>
                      <w:sdtPr>
                        <w:alias w:val="BilageEtikett"/>
                        <w:tag w:val="BilageEtikett"/>
                        <w:id w:val="-5566300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0962982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07C285" w14:textId="77777777" w:rsidR="00DB373A" w:rsidRDefault="00DB373A" w:rsidP="00EE1584">
    <w:pPr>
      <w:pStyle w:val="Brdtext"/>
    </w:pPr>
    <w:r>
      <w:rPr>
        <w:noProof/>
        <w:lang w:eastAsia="sv-SE"/>
      </w:rPr>
      <mc:AlternateContent>
        <mc:Choice Requires="wps">
          <w:drawing>
            <wp:anchor distT="0" distB="0" distL="0" distR="0" simplePos="0" relativeHeight="2517754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AC7359" w14:textId="11613291" w:rsidR="00DB373A" w:rsidRDefault="002D33FE" w:rsidP="00A118D8">
                          <w:pPr>
                            <w:pStyle w:val="Brdtext"/>
                            <w:jc w:val="left"/>
                          </w:pPr>
                          <w:sdt>
                            <w:sdtPr>
                              <w:alias w:val="NummerEtikett"/>
                              <w:tag w:val="NummerEtikett"/>
                              <w:id w:val="160453900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5480152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CEE205C" w14:textId="131CE502" w:rsidR="00DB373A" w:rsidRPr="00C7375F" w:rsidRDefault="002D33FE" w:rsidP="008539B5">
                          <w:pPr>
                            <w:pStyle w:val="Brdtext"/>
                          </w:pPr>
                          <w:sdt>
                            <w:sdtPr>
                              <w:alias w:val="BilageEtikett"/>
                              <w:tag w:val="BilageEtikett"/>
                              <w:id w:val="-139720268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4875317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3" type="#_x0000_t202" style="position:absolute;left:0;text-align:left;margin-left:348.15pt;margin-top:35.45pt;width:89.85pt;height:9.6pt;z-index:251775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kDErkQIAAJUFAAAOAAAAZHJzL2Uyb0RvYy54bWysVFFP2zAQfp+0/2D5faQJhUFFijoQ0yQ0&#10;0GDi2XVsGs2xPdtt0v36fXaStmO8MO0lOfu+u/PdfXcXl12jyEY4Xxtd0vxoQonQ3FS1fi7p98eb&#10;D2eU+MB0xZTRoqRb4enl/P27i9bORGFWRlXCETjRftbakq5CsLMs83wlGuaPjBUaSmlcwwKO7jmr&#10;HGvhvVFZMZmcZq1xlXWGC+9xe90r6Tz5l1LwcCelF4GokuJtIX1d+i7jN5tfsNmzY3ZV8+EZ7B9e&#10;0bBaI+jO1TULjKxd/ZerpubOeCPDETdNZqSsuUg5IJt88iKbhxWzIuWC4ni7K5P/f2751829I3WF&#10;3hUFJZo1aNKj6IJbI4PjWJ/W+hlgDxbA0H0yHbDjvcdlTLuTrol/JESgR6W3u+rCGeHRKJ/maBkl&#10;HLq8yM+LVP5sb22dD5+FaUgUSurQvVRUtrn1AS8BdITEYN6ourqplUqHyBhxpRzZMPRahfRGWPyB&#10;Upq0JT09Ppkkx9pE896z0tGNSJwZwsXM+wyTFLZKRIzS34REzVKir8RmnAu9i5/QESUR6i2GA37/&#10;qrcY93nAIkU2OuyMm1obl7JPQ7YvWfVjLJns8Sj4Qd5RDN2yS2Qpzk5HCixNtQUznOlny1t+U6N9&#10;t8yHe+YwTOg4FkS4w0cqg/KbQaJkZdyv1+4jHhyHlpIWw1lS/3PNnKBEfdFg/3k+ncZpTofpyUcw&#10;ibhDzfJQo9fNlQEncqwiy5MY8UGNonSmecIeWcSoUDHNEbukYRSvQr8ysIe4WCwSCPNrWbjVD5ZH&#10;17HOkZyP3RNzdmBwAPe/mnGM2ewFkXtstPR2sQ4gY2J5rHRf1aEDmP1E/mFPxeVyeE6o/T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MJAxK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1AC7359" w14:textId="11613291" w:rsidR="00DB373A" w:rsidRDefault="00DB373A" w:rsidP="00A118D8">
                    <w:pPr>
                      <w:pStyle w:val="Brdtext"/>
                      <w:jc w:val="left"/>
                    </w:pPr>
                    <w:sdt>
                      <w:sdtPr>
                        <w:alias w:val="NummerEtikett"/>
                        <w:tag w:val="NummerEtikett"/>
                        <w:id w:val="16045390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4801525"/>
                        <w:lock w:val="sdtContentLocked"/>
                        <w:dataBinding w:prefixMappings="xmlns:ns0='http://rkdhs/mallar/lagstiftning/Prop/Prop.xsd'" w:xpath="/ns0:dokumentvärden[1]/ns0:dokumentnummer[1]" w:storeItemID="{068625C3-B546-44A5-B525-B7CC092E5AD6}"/>
                        <w:text/>
                      </w:sdtPr>
                      <w:sdtContent>
                        <w:r>
                          <w:t>2020/21:172</w:t>
                        </w:r>
                      </w:sdtContent>
                    </w:sdt>
                  </w:p>
                  <w:p w14:paraId="7CEE205C" w14:textId="131CE502" w:rsidR="00DB373A" w:rsidRPr="00C7375F" w:rsidRDefault="00DB373A" w:rsidP="008539B5">
                    <w:pPr>
                      <w:pStyle w:val="Brdtext"/>
                    </w:pPr>
                    <w:sdt>
                      <w:sdtPr>
                        <w:alias w:val="BilageEtikett"/>
                        <w:tag w:val="BilageEtikett"/>
                        <w:id w:val="-139720268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4875317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E345FA" w14:textId="77777777" w:rsidR="00DB373A" w:rsidRDefault="00DB373A"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500C9" w14:textId="4B112016" w:rsidR="00DB373A" w:rsidRDefault="002D33FE" w:rsidP="00664D04">
                          <w:pPr>
                            <w:pStyle w:val="Brdtext"/>
                            <w:jc w:val="left"/>
                          </w:pPr>
                          <w:sdt>
                            <w:sdtPr>
                              <w:alias w:val="NummerEtikett"/>
                              <w:tag w:val="NummerEtikett"/>
                              <w:id w:val="85052470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8813625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D1822BE" w14:textId="0ECAC6DA" w:rsidR="00DB373A" w:rsidRPr="00C7375F" w:rsidRDefault="002D33FE" w:rsidP="008539B5">
                          <w:pPr>
                            <w:pStyle w:val="Brdtext"/>
                          </w:pPr>
                          <w:sdt>
                            <w:sdtPr>
                              <w:alias w:val="BilageEtikett"/>
                              <w:tag w:val="BilageEtikett"/>
                              <w:id w:val="-154436231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429347"/>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7"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JeMxkAIAAJUFAAAOAAAAZHJzL2Uyb0RvYy54bWysVE1v2zAMvQ/YfxB0Xx17abcGcYqsRYcB&#10;RVusGXpWZKkxJkuapMTOfn2fZOdjXS8ddrEp8ZEUyUdOL7pGkY1wvja6pPnJiBKhualq/VTSH4vr&#10;D58p8YHpiimjRUm3wtOL2ft309ZORGFWRlXCETjRftLakq5CsJMs83wlGuZPjBUaSmlcwwKO7imr&#10;HGvhvVFZMRqdZa1xlXWGC+9xe9Ur6Sz5l1LwcCelF4GokuJtIX1d+i7jN5tN2eTJMbuq+fAM9g+v&#10;aFitEXTv6ooFRtau/stVU3NnvJHhhJsmM1LWXKQckE0+epHNw4pZkXJBcbzdl8n/P7f8dnPvSF2h&#10;d8UpJZo1aNJCdMGtkUER69NaPwHswQIYui+mA3Z373EZ0+6ka+IfCRHoUentvrpwRng0ysc5WkYJ&#10;hy4v8vMilT87WFvnw1dhGhKFkjp0LxWVbW58wEsA3UFiMG9UXV3XSqVDZIy4VI5sGHqtQnojLP5A&#10;KU3akp59PB0lx9pE896z0tGNSJwZwsXM+wyTFLZKRIzS34VEzVKir8RmnAu9j5/QESUR6i2GA/7w&#10;qrcY93nAIkU2OuyNm1obl7JPQ3YoWfVzVzLZ41Hwo7yjGLpll8hSnKfexbulqbZghjP9bHnLr2u0&#10;74b5cM8chgkdx4IId/hIZVB+M0iUrIz7/dp9xIPj0FLSYjhL6n+tmROUqG8a7D/Px+M4zekwPv0E&#10;JhF3rFkea/S6uTTgRI5VZHkSIz6onSidaR6xR+YxKlRMc8QuadiJl6FfGdhDXMznCYT5tSzc6AfL&#10;o+tY50jORffInB0YHMD9W7MbYzZ5QeQeGy29na8DyJhYfqjq0AHMfiL/sKficjk+J9Rhm86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oJeMx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ED500C9" w14:textId="4B112016" w:rsidR="00DB373A" w:rsidRDefault="00DB373A" w:rsidP="00664D04">
                    <w:pPr>
                      <w:pStyle w:val="Brdtext"/>
                      <w:jc w:val="left"/>
                    </w:pPr>
                    <w:sdt>
                      <w:sdtPr>
                        <w:alias w:val="NummerEtikett"/>
                        <w:tag w:val="NummerEtikett"/>
                        <w:id w:val="8505247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8136253"/>
                        <w:lock w:val="sdtContentLocked"/>
                        <w:dataBinding w:prefixMappings="xmlns:ns0='http://rkdhs/mallar/lagstiftning/Prop/Prop.xsd'" w:xpath="/ns0:dokumentvärden[1]/ns0:dokumentnummer[1]" w:storeItemID="{068625C3-B546-44A5-B525-B7CC092E5AD6}"/>
                        <w:text/>
                      </w:sdtPr>
                      <w:sdtContent>
                        <w:r>
                          <w:t>2020/21:172</w:t>
                        </w:r>
                      </w:sdtContent>
                    </w:sdt>
                  </w:p>
                  <w:p w14:paraId="6D1822BE" w14:textId="0ECAC6DA" w:rsidR="00DB373A" w:rsidRPr="00C7375F" w:rsidRDefault="00DB373A" w:rsidP="008539B5">
                    <w:pPr>
                      <w:pStyle w:val="Brdtext"/>
                    </w:pPr>
                    <w:sdt>
                      <w:sdtPr>
                        <w:alias w:val="BilageEtikett"/>
                        <w:tag w:val="BilageEtikett"/>
                        <w:id w:val="-154436231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42934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1B0034" w14:textId="77777777" w:rsidR="00DB373A" w:rsidRDefault="00DB373A" w:rsidP="00EE1584">
    <w:pPr>
      <w:pStyle w:val="Brdtext"/>
    </w:pPr>
    <w:r>
      <w:rPr>
        <w:noProof/>
        <w:lang w:eastAsia="sv-SE"/>
      </w:rPr>
      <mc:AlternateContent>
        <mc:Choice Requires="wps">
          <w:drawing>
            <wp:anchor distT="0" distB="0" distL="0" distR="0" simplePos="0" relativeHeight="2517765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F1225" w14:textId="4A527149" w:rsidR="00DB373A" w:rsidRDefault="002D33FE" w:rsidP="00A118D8">
                          <w:pPr>
                            <w:pStyle w:val="Brdtext"/>
                            <w:jc w:val="left"/>
                          </w:pPr>
                          <w:sdt>
                            <w:sdtPr>
                              <w:alias w:val="NummerEtikett"/>
                              <w:tag w:val="NummerEtikett"/>
                              <w:id w:val="197232540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0173691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F6A505A" w14:textId="406F65E0" w:rsidR="00DB373A" w:rsidRPr="00C7375F" w:rsidRDefault="002D33FE" w:rsidP="008539B5">
                          <w:pPr>
                            <w:pStyle w:val="Brdtext"/>
                          </w:pPr>
                          <w:sdt>
                            <w:sdtPr>
                              <w:alias w:val="BilageEtikett"/>
                              <w:tag w:val="BilageEtikett"/>
                              <w:id w:val="-1187901794"/>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38084079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8" type="#_x0000_t202" style="position:absolute;left:0;text-align:left;margin-left:348.15pt;margin-top:35.45pt;width:89.85pt;height:9.6pt;z-index:251776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2DoT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8oMUyjSY+ii36FDI5TfVoXpoA9OABj99l2wG7vAy5T2p30Ov2REIEeld7sqgtnhCejclKiZZRw&#10;6MpxeTbO5S/21s6H+EVYTZJQUY/u5aKy9U2IeAmgW0gKFqxq6utGqXxIjBGXypM1Q69VzG+ExR8o&#10;ZUhb0dPjk1F2bGwy7z0rk9yIzJkhXMq8zzBLcaNEwijzTUjULCf6SmzGuTC7+BmdUBKh3mI44Pev&#10;eotxnwcscmRr4s5YN8b6nH0esn3J6h/bkskej4If5J3E2C26TJbx2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j2DoT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ADF1225" w14:textId="4A527149" w:rsidR="00DB373A" w:rsidRDefault="00DB373A" w:rsidP="00A118D8">
                    <w:pPr>
                      <w:pStyle w:val="Brdtext"/>
                      <w:jc w:val="left"/>
                    </w:pPr>
                    <w:sdt>
                      <w:sdtPr>
                        <w:alias w:val="NummerEtikett"/>
                        <w:tag w:val="NummerEtikett"/>
                        <w:id w:val="19723254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01736919"/>
                        <w:lock w:val="sdtContentLocked"/>
                        <w:dataBinding w:prefixMappings="xmlns:ns0='http://rkdhs/mallar/lagstiftning/Prop/Prop.xsd'" w:xpath="/ns0:dokumentvärden[1]/ns0:dokumentnummer[1]" w:storeItemID="{068625C3-B546-44A5-B525-B7CC092E5AD6}"/>
                        <w:text/>
                      </w:sdtPr>
                      <w:sdtContent>
                        <w:r>
                          <w:t>2020/21:172</w:t>
                        </w:r>
                      </w:sdtContent>
                    </w:sdt>
                  </w:p>
                  <w:p w14:paraId="6F6A505A" w14:textId="406F65E0" w:rsidR="00DB373A" w:rsidRPr="00C7375F" w:rsidRDefault="00DB373A" w:rsidP="008539B5">
                    <w:pPr>
                      <w:pStyle w:val="Brdtext"/>
                    </w:pPr>
                    <w:sdt>
                      <w:sdtPr>
                        <w:alias w:val="BilageEtikett"/>
                        <w:tag w:val="BilageEtikett"/>
                        <w:id w:val="-118790179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8084079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415D7E" w14:textId="77777777" w:rsidR="00DB373A" w:rsidRDefault="00DB373A"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1F9361" w14:textId="00058B91" w:rsidR="00DB373A" w:rsidRDefault="002D33FE" w:rsidP="00664D04">
                          <w:pPr>
                            <w:pStyle w:val="Brdtext"/>
                            <w:jc w:val="left"/>
                          </w:pPr>
                          <w:sdt>
                            <w:sdtPr>
                              <w:alias w:val="NummerEtikett"/>
                              <w:tag w:val="NummerEtikett"/>
                              <w:id w:val="-102693901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5660191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350163B" w14:textId="0D292F2F" w:rsidR="00DB373A" w:rsidRPr="00C7375F" w:rsidRDefault="002D33FE" w:rsidP="008539B5">
                          <w:pPr>
                            <w:pStyle w:val="Brdtext"/>
                          </w:pPr>
                          <w:sdt>
                            <w:sdtPr>
                              <w:alias w:val="BilageEtikett"/>
                              <w:tag w:val="BilageEtikett"/>
                              <w:id w:val="82032724"/>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912468175"/>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2"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IdtkQIAAJUFAAAOAAAAZHJzL2Uyb0RvYy54bWysVFFP2zAQfp+0/2D5faTJCoyKFHUgpkkI&#10;0GDi2XVsGs2xPdtt0v36fXaStmO8MO0lOfu+u/PdfXfnF12jyEY4Xxtd0vxoQonQ3FS1fi7p98fr&#10;D58o8YHpiimjRUm3wtOL+ft3562dicKsjKqEI3Ci/ay1JV2FYGdZ5vlKNMwfGSs0lNK4hgUc3XNW&#10;OdbCe6OyYjI5yVrjKusMF97j9qpX0nnyL6Xg4U5KLwJRJcXbQvq69F3GbzY/Z7Nnx+yq5sMz2D+8&#10;omG1RtCdqysWGFm7+i9XTc2d8UaGI26azEhZc5FyQDb55EU2DytmRcoFxfF2Vyb//9zy2829I3WF&#10;3hWnlGjWoEmPogtujQyKWJ/W+hlgDxbA0H02HbDjvcdlTLuTrol/JESgR6W3u+rCGeHRKJ/maBkl&#10;HLq8yM+KVP5sb22dD1+EaUgUSurQvVRUtrnxAS8BdITEYN6ourqulUqHyBhxqRzZMPRahfRGWPyB&#10;Upq0JT35eDxJjrWJ5r1npaMbkTgzhIuZ9xkmKWyViBilvwmJmqVEX4nNOBd6Fz+hI0oi1FsMB/z+&#10;VW8x7vOARYpsdNgZN7U2LmWfhmxfsurHWDLZ41Hwg7yjGLpll8hSnB2PFFiaagtmONPPlrf8ukb7&#10;bpgP98xhmNBxLIhwh49UBuU3g0TJyrhfr91HPDgOLSUthrOk/ueaOUGJ+qrB/rN8Oo3TnA7T41Mw&#10;ibhDzfJQo9fNpQEncqwiy5MY8UGNonSmecIeWcSoUDHNEbukYRQvQ78ysIe4WCwSCPNrWbjRD5ZH&#10;17HOkZyP3RNzdmBwAPdvzTjGbPaCyD02Wnq7WAeQMbE8Vrqv6tABzH4i/7Cn4nI5PCfUfpvOf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h3iHb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71F9361" w14:textId="00058B91" w:rsidR="00DB373A" w:rsidRDefault="00DB373A" w:rsidP="00664D04">
                    <w:pPr>
                      <w:pStyle w:val="Brdtext"/>
                      <w:jc w:val="left"/>
                    </w:pPr>
                    <w:sdt>
                      <w:sdtPr>
                        <w:alias w:val="NummerEtikett"/>
                        <w:tag w:val="NummerEtikett"/>
                        <w:id w:val="-10269390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56601916"/>
                        <w:lock w:val="sdtContentLocked"/>
                        <w:dataBinding w:prefixMappings="xmlns:ns0='http://rkdhs/mallar/lagstiftning/Prop/Prop.xsd'" w:xpath="/ns0:dokumentvärden[1]/ns0:dokumentnummer[1]" w:storeItemID="{068625C3-B546-44A5-B525-B7CC092E5AD6}"/>
                        <w:text/>
                      </w:sdtPr>
                      <w:sdtContent>
                        <w:r>
                          <w:t>2020/21:172</w:t>
                        </w:r>
                      </w:sdtContent>
                    </w:sdt>
                  </w:p>
                  <w:p w14:paraId="1350163B" w14:textId="0D292F2F" w:rsidR="00DB373A" w:rsidRPr="00C7375F" w:rsidRDefault="00DB373A" w:rsidP="008539B5">
                    <w:pPr>
                      <w:pStyle w:val="Brdtext"/>
                    </w:pPr>
                    <w:sdt>
                      <w:sdtPr>
                        <w:alias w:val="BilageEtikett"/>
                        <w:tag w:val="BilageEtikett"/>
                        <w:id w:val="8203272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1246817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80F776" w14:textId="77777777" w:rsidR="00DB373A" w:rsidRDefault="00DB373A" w:rsidP="00EE1584">
    <w:pPr>
      <w:pStyle w:val="Brdtext"/>
    </w:pPr>
    <w:r>
      <w:rPr>
        <w:noProof/>
        <w:lang w:eastAsia="sv-SE"/>
      </w:rPr>
      <mc:AlternateContent>
        <mc:Choice Requires="wps">
          <w:drawing>
            <wp:anchor distT="0" distB="0" distL="0" distR="0" simplePos="0" relativeHeight="2517775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4B1F7F" w14:textId="62D94EBD" w:rsidR="00DB373A" w:rsidRDefault="002D33FE" w:rsidP="00A118D8">
                          <w:pPr>
                            <w:pStyle w:val="Brdtext"/>
                            <w:jc w:val="left"/>
                          </w:pPr>
                          <w:sdt>
                            <w:sdtPr>
                              <w:alias w:val="NummerEtikett"/>
                              <w:tag w:val="NummerEtikett"/>
                              <w:id w:val="53740065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3674050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0C482B9" w14:textId="2EBE720F" w:rsidR="00DB373A" w:rsidRPr="00C7375F" w:rsidRDefault="002D33FE" w:rsidP="008539B5">
                          <w:pPr>
                            <w:pStyle w:val="Brdtext"/>
                          </w:pPr>
                          <w:sdt>
                            <w:sdtPr>
                              <w:alias w:val="BilageEtikett"/>
                              <w:tag w:val="BilageEtikett"/>
                              <w:id w:val="100138932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77883210"/>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3" type="#_x0000_t202" style="position:absolute;left:0;text-align:left;margin-left:348.15pt;margin-top:35.45pt;width:89.85pt;height:9.6pt;z-index:251777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57A+kQIAAJUFAAAOAAAAZHJzL2Uyb0RvYy54bWysVMFu2zAMvQ/YPwi6r47TNFuCOkXWosOA&#10;oi3WDj0rstQYkyVNUmJnX78n2U6yrpcOu9iU+EiK5CPPL9paka1wvjK6oPnJiBKhuSkr/VzQ74/X&#10;Hz5R4gPTJVNGi4LuhKcXi/fvzhs7F2OzNqoUjsCJ9vPGFnQdgp1nmedrUTN/YqzQUErjahZwdM9Z&#10;6VgD77XKxqPRNGuMK60zXHiP26tOSRfJv5SChzspvQhEFRRvC+nr0ncVv9ninM2fHbPrivfPYP/w&#10;ippVGkH3rq5YYGTjqr9c1RV3xhsZTripMyNlxUXKAdnkoxfZPKyZFSkXFMfbfZn8/3PLb7f3jlQl&#10;ejeeUqJZjSY9ija4DTI4jfVprJ8D9mABDO1n0wI73HtcxrRb6er4R0IEelR6t68unBEejfJJjpZR&#10;wqHLx/lsnMqfHayt8+GLMDWJQkEdupeKyrY3PuAlgA6QGMwbVZXXlVLpEBkjLpUjW4Zeq5DeCIs/&#10;UEqTpqDT07NRcqxNNO88Kx3diMSZPlzMvMswSWGnRMQo/U1I1Cwl+kpsxrnQ+/gJHVESod5i2OMP&#10;r3qLcZcHLFJko8PeuK60cSn7NGSHkpU/hpLJDo+CH+UdxdCu2kSW8Ww6UGBlyh2Y4Uw3W97y6wrt&#10;u2E+3DOHYULHsSDCHT5SGZTf9BIla+N+vXYf8eA4tJQ0GM6C+p8b5gQl6qsG+2f5ZBKnOR0mZx/B&#10;JOKONatjjd7UlwacyLGKLE9ixAc1iNKZ+gl7ZBmjQsU0R+yChkG8DN3KwB7iYrlMIMyvZeFGP1ge&#10;Xcc6R3I+tk/M2Z7BAdy/NcMYs/kLInfYaOntchNAxsTyWOmuqn0HMPuJ/P2eisvl+JxQh226+A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c+ewP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F4B1F7F" w14:textId="62D94EBD" w:rsidR="00DB373A" w:rsidRDefault="00DB373A" w:rsidP="00A118D8">
                    <w:pPr>
                      <w:pStyle w:val="Brdtext"/>
                      <w:jc w:val="left"/>
                    </w:pPr>
                    <w:sdt>
                      <w:sdtPr>
                        <w:alias w:val="NummerEtikett"/>
                        <w:tag w:val="NummerEtikett"/>
                        <w:id w:val="53740065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6740503"/>
                        <w:lock w:val="sdtContentLocked"/>
                        <w:dataBinding w:prefixMappings="xmlns:ns0='http://rkdhs/mallar/lagstiftning/Prop/Prop.xsd'" w:xpath="/ns0:dokumentvärden[1]/ns0:dokumentnummer[1]" w:storeItemID="{068625C3-B546-44A5-B525-B7CC092E5AD6}"/>
                        <w:text/>
                      </w:sdtPr>
                      <w:sdtContent>
                        <w:r>
                          <w:t>2020/21:172</w:t>
                        </w:r>
                      </w:sdtContent>
                    </w:sdt>
                  </w:p>
                  <w:p w14:paraId="50C482B9" w14:textId="2EBE720F" w:rsidR="00DB373A" w:rsidRPr="00C7375F" w:rsidRDefault="00DB373A" w:rsidP="008539B5">
                    <w:pPr>
                      <w:pStyle w:val="Brdtext"/>
                    </w:pPr>
                    <w:sdt>
                      <w:sdtPr>
                        <w:alias w:val="BilageEtikett"/>
                        <w:tag w:val="BilageEtikett"/>
                        <w:id w:val="100138932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7788321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5DB768" w14:textId="77777777" w:rsidR="00DB373A" w:rsidRDefault="00DB373A"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310A2" w14:textId="542A2AA7" w:rsidR="00DB373A" w:rsidRDefault="002D33FE" w:rsidP="00664D04">
                          <w:pPr>
                            <w:pStyle w:val="Brdtext"/>
                            <w:jc w:val="left"/>
                          </w:pPr>
                          <w:sdt>
                            <w:sdtPr>
                              <w:alias w:val="NummerEtikett"/>
                              <w:tag w:val="NummerEtikett"/>
                              <w:id w:val="-162299059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6769294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3E2DCD4" w14:textId="06130EE1" w:rsidR="00DB373A" w:rsidRPr="00C7375F" w:rsidRDefault="002D33FE" w:rsidP="008539B5">
                          <w:pPr>
                            <w:pStyle w:val="Brdtext"/>
                          </w:pPr>
                          <w:sdt>
                            <w:sdtPr>
                              <w:alias w:val="BilageEtikett"/>
                              <w:tag w:val="BilageEtikett"/>
                              <w:id w:val="-103203076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620530262"/>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7"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mctskQ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RYphGkx5FF/0KGYxTfVoXpoA9OABj99l2wG7vAy5T2p30Ov2REIEeld7sqgtnhCejclKiZZRw&#10;6MpxeTbO5S/21s6H+EVYTZJQUY/u5aKy9U2IeAmgW0gKFqxq6utGqXxIjBGXypM1Q69VzG+ExR8o&#10;ZUhb0dPjk1F2bGwy7z0rk9yIzJkhXMq8zzBLcaNEwijzTUjULCf6SmzGuTC7+BmdUBKh3mI44Pev&#10;eotxnwcscmRr4s5YN8b6nH0esn3J6h/bkskej4If5J3E2C26TJZj9HGgxsLWGzDD2362guPXDdp3&#10;w0K8Zx7DhI5jQcQ7fKSyKL8dJEqW1v967T7hwXFoKWkxnBUNP1fMC0rUVwP2n5WTSZrmfJicfAST&#10;iD/ULA41ZqUvLThRYhU5nsWEj2orSm/1E/bIPEWFihmO2BWNW/Ey9isDe4iL+TyDML+OxRvz4Hhy&#10;neqcyPnYPTHvBgZHcP/WbseYTV8Quccmy+DmqwgyZpanSvdVHTqA2c/kH/ZUWi6H54zab9PZ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ZnLb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B0310A2" w14:textId="542A2AA7" w:rsidR="00DB373A" w:rsidRDefault="00DB373A" w:rsidP="00664D04">
                    <w:pPr>
                      <w:pStyle w:val="Brdtext"/>
                      <w:jc w:val="left"/>
                    </w:pPr>
                    <w:sdt>
                      <w:sdtPr>
                        <w:alias w:val="NummerEtikett"/>
                        <w:tag w:val="NummerEtikett"/>
                        <w:id w:val="-16229905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7692942"/>
                        <w:lock w:val="sdtContentLocked"/>
                        <w:dataBinding w:prefixMappings="xmlns:ns0='http://rkdhs/mallar/lagstiftning/Prop/Prop.xsd'" w:xpath="/ns0:dokumentvärden[1]/ns0:dokumentnummer[1]" w:storeItemID="{068625C3-B546-44A5-B525-B7CC092E5AD6}"/>
                        <w:text/>
                      </w:sdtPr>
                      <w:sdtContent>
                        <w:r>
                          <w:t>2020/21:172</w:t>
                        </w:r>
                      </w:sdtContent>
                    </w:sdt>
                  </w:p>
                  <w:p w14:paraId="73E2DCD4" w14:textId="06130EE1" w:rsidR="00DB373A" w:rsidRPr="00C7375F" w:rsidRDefault="00DB373A" w:rsidP="008539B5">
                    <w:pPr>
                      <w:pStyle w:val="Brdtext"/>
                    </w:pPr>
                    <w:sdt>
                      <w:sdtPr>
                        <w:alias w:val="BilageEtikett"/>
                        <w:tag w:val="BilageEtikett"/>
                        <w:id w:val="-103203076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2053026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F6FBDC" w14:textId="77777777" w:rsidR="00DB373A" w:rsidRDefault="00DB373A" w:rsidP="00EE1584">
    <w:pPr>
      <w:pStyle w:val="Brdtext"/>
    </w:pPr>
    <w:r>
      <w:rPr>
        <w:noProof/>
        <w:lang w:eastAsia="sv-SE"/>
      </w:rPr>
      <mc:AlternateContent>
        <mc:Choice Requires="wps">
          <w:drawing>
            <wp:anchor distT="0" distB="0" distL="0" distR="0" simplePos="0" relativeHeight="2517785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ABBA3" w14:textId="23CF606F" w:rsidR="00DB373A" w:rsidRDefault="002D33FE" w:rsidP="00A118D8">
                          <w:pPr>
                            <w:pStyle w:val="Brdtext"/>
                            <w:jc w:val="left"/>
                          </w:pPr>
                          <w:sdt>
                            <w:sdtPr>
                              <w:alias w:val="NummerEtikett"/>
                              <w:tag w:val="NummerEtikett"/>
                              <w:id w:val="135438404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5682635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D46123A" w14:textId="261A586C" w:rsidR="00DB373A" w:rsidRPr="00C7375F" w:rsidRDefault="002D33FE" w:rsidP="008539B5">
                          <w:pPr>
                            <w:pStyle w:val="Brdtext"/>
                          </w:pPr>
                          <w:sdt>
                            <w:sdtPr>
                              <w:alias w:val="BilageEtikett"/>
                              <w:tag w:val="BilageEtikett"/>
                              <w:id w:val="14131927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684563835"/>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8" type="#_x0000_t202" style="position:absolute;left:0;text-align:left;margin-left:348.15pt;margin-top:35.45pt;width:89.85pt;height:9.6pt;z-index:251778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ZBJO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6NVhmk06VF00a+QwXGqT+vCFLAHB2DsPtsO2O19wGVKu5Nepz8SItCj0ptddeGM8GRUTkq0jBIO&#10;XTkuz8a5/MXe2vkQvwirSRIq6tG9XFS2vgkRLwF0C0nBglVNfd0olQ+JMeJSebJm6LWK+Y2w+AOl&#10;DGkrenp8MsqOjU3mvWdlkhuROTOES5n3GWYpbpRIGGW+CYma5URfic04F2YXP6MTSiLUWwwH/P5V&#10;bzHu84BFjmxN3Bnrxlifs89Dti9Z/WNbMtnjUfCDvJMYu0WXyXI82lFgYesNmOFtP1vB8esG7bth&#10;Id4zj2FCx7Eg4h0+UlmU3w4SJUvrf712n/DgOLSUtBjOioafK+YFJeqrAfvPyskkTXM+TE4+gknE&#10;H2oWhxqz0pcWnCixihzPYsJHtRWlt/oJe2SeokLFDEfsisateBn7lYE9xMV8nkGYX8fijXlwPLlO&#10;dU7kfOyemHcDgyO4f2u3Y8ymL4jcY5NlcPNVBBkzy1Ol+6oOHcDsZ/IPeyotl8NzRu23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yZBJO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EDABBA3" w14:textId="23CF606F" w:rsidR="00DB373A" w:rsidRDefault="00DB373A" w:rsidP="00A118D8">
                    <w:pPr>
                      <w:pStyle w:val="Brdtext"/>
                      <w:jc w:val="left"/>
                    </w:pPr>
                    <w:sdt>
                      <w:sdtPr>
                        <w:alias w:val="NummerEtikett"/>
                        <w:tag w:val="NummerEtikett"/>
                        <w:id w:val="13543840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56826353"/>
                        <w:lock w:val="sdtContentLocked"/>
                        <w:dataBinding w:prefixMappings="xmlns:ns0='http://rkdhs/mallar/lagstiftning/Prop/Prop.xsd'" w:xpath="/ns0:dokumentvärden[1]/ns0:dokumentnummer[1]" w:storeItemID="{068625C3-B546-44A5-B525-B7CC092E5AD6}"/>
                        <w:text/>
                      </w:sdtPr>
                      <w:sdtContent>
                        <w:r>
                          <w:t>2020/21:172</w:t>
                        </w:r>
                      </w:sdtContent>
                    </w:sdt>
                  </w:p>
                  <w:p w14:paraId="7D46123A" w14:textId="261A586C" w:rsidR="00DB373A" w:rsidRPr="00C7375F" w:rsidRDefault="00DB373A" w:rsidP="008539B5">
                    <w:pPr>
                      <w:pStyle w:val="Brdtext"/>
                    </w:pPr>
                    <w:sdt>
                      <w:sdtPr>
                        <w:alias w:val="BilageEtikett"/>
                        <w:tag w:val="BilageEtikett"/>
                        <w:id w:val="14131927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8456383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41364E" w14:textId="77777777" w:rsidR="00DB373A" w:rsidRDefault="00DB373A"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BEE2E" w14:textId="2AB02247" w:rsidR="00DB373A" w:rsidRDefault="002D33FE" w:rsidP="00664D04">
                          <w:pPr>
                            <w:pStyle w:val="Brdtext"/>
                            <w:jc w:val="left"/>
                          </w:pPr>
                          <w:sdt>
                            <w:sdtPr>
                              <w:alias w:val="NummerEtikett"/>
                              <w:tag w:val="NummerEtikett"/>
                              <w:id w:val="57847850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4275056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15FD7AC" w14:textId="483D3739" w:rsidR="00DB373A" w:rsidRPr="00C7375F" w:rsidRDefault="002D33FE" w:rsidP="008539B5">
                          <w:pPr>
                            <w:pStyle w:val="Brdtext"/>
                          </w:pPr>
                          <w:sdt>
                            <w:sdtPr>
                              <w:alias w:val="BilageEtikett"/>
                              <w:tag w:val="BilageEtikett"/>
                              <w:id w:val="177443048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51896860"/>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2"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vhOpkQIAAJU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Ur0&#10;7jSnRLMaTXoSbXAbVDCO/DTWTwF7tACG9rNpgR3OPQ5j2a10dfyjIAI7mN7t2UUwwqNTPsnRMko4&#10;bPk4vxgn+rODt3U+fBGmJnFRUIfuJVLZ9tYH3ATQARKTeaOq8qZSKm2iYsSVcmTL0GsV0h3h8QdK&#10;adIU9Pz0bJQCaxPdu8hKxzAiaaZPFyvvKkyrsFMiYpT+JiQ4S4W+kptxLvQ+f0JHlESqtzj2+MOt&#10;3uLc1QGPlNnosHeuK21cqj4N2YGy8sdAmezwIPyo7rgM7bJNYjkdnQ0SWJpyB2U4082Wt/ymQvtu&#10;mQ8PzGGY0HE8EOEeH6kM6Df9ipK1cb9eO494aBxWShoMZ0H9zw1zghL1VUP9F/lkEqc5bSZnH6Ek&#10;4o4ty2OL3tRXBpqAvnG7tIz4oIaldKZ+xjuyiFlhYpojd0HDsLwK3ZOBd4iLxSKBML+WhVv9aHkM&#10;HXmO4nxqn5mzvYIDtH9nhjFm0xdC7rDR09vFJkCMSeWR6Y7VvgOY/ST+/p2Kj8vxPqEOr+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074Tq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68BEE2E" w14:textId="2AB02247" w:rsidR="00DB373A" w:rsidRDefault="00DB373A" w:rsidP="00664D04">
                    <w:pPr>
                      <w:pStyle w:val="Brdtext"/>
                      <w:jc w:val="left"/>
                    </w:pPr>
                    <w:sdt>
                      <w:sdtPr>
                        <w:alias w:val="NummerEtikett"/>
                        <w:tag w:val="NummerEtikett"/>
                        <w:id w:val="5784785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42750562"/>
                        <w:lock w:val="sdtContentLocked"/>
                        <w:dataBinding w:prefixMappings="xmlns:ns0='http://rkdhs/mallar/lagstiftning/Prop/Prop.xsd'" w:xpath="/ns0:dokumentvärden[1]/ns0:dokumentnummer[1]" w:storeItemID="{068625C3-B546-44A5-B525-B7CC092E5AD6}"/>
                        <w:text/>
                      </w:sdtPr>
                      <w:sdtContent>
                        <w:r>
                          <w:t>2020/21:172</w:t>
                        </w:r>
                      </w:sdtContent>
                    </w:sdt>
                  </w:p>
                  <w:p w14:paraId="615FD7AC" w14:textId="483D3739" w:rsidR="00DB373A" w:rsidRPr="00C7375F" w:rsidRDefault="00DB373A" w:rsidP="008539B5">
                    <w:pPr>
                      <w:pStyle w:val="Brdtext"/>
                    </w:pPr>
                    <w:sdt>
                      <w:sdtPr>
                        <w:alias w:val="BilageEtikett"/>
                        <w:tag w:val="BilageEtikett"/>
                        <w:id w:val="177443048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189686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6E0E68" w14:textId="77777777" w:rsidR="00DB373A" w:rsidRDefault="00DB373A" w:rsidP="00EE1584">
    <w:pPr>
      <w:pStyle w:val="Brdtext"/>
    </w:pPr>
    <w:r>
      <w:rPr>
        <w:noProof/>
        <w:lang w:eastAsia="sv-SE"/>
      </w:rPr>
      <mc:AlternateContent>
        <mc:Choice Requires="wps">
          <w:drawing>
            <wp:anchor distT="0" distB="0" distL="0" distR="0" simplePos="0" relativeHeight="2517795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C7F5F" w14:textId="5ADF70AD" w:rsidR="00DB373A" w:rsidRDefault="002D33FE" w:rsidP="00A118D8">
                          <w:pPr>
                            <w:pStyle w:val="Brdtext"/>
                            <w:jc w:val="left"/>
                          </w:pPr>
                          <w:sdt>
                            <w:sdtPr>
                              <w:alias w:val="NummerEtikett"/>
                              <w:tag w:val="NummerEtikett"/>
                              <w:id w:val="-192956366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5516758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948C49B" w14:textId="11563071" w:rsidR="00DB373A" w:rsidRPr="00C7375F" w:rsidRDefault="002D33FE" w:rsidP="008539B5">
                          <w:pPr>
                            <w:pStyle w:val="Brdtext"/>
                          </w:pPr>
                          <w:sdt>
                            <w:sdtPr>
                              <w:alias w:val="BilageEtikett"/>
                              <w:tag w:val="BilageEtikett"/>
                              <w:id w:val="25733671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8506695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3" type="#_x0000_t202" style="position:absolute;left:0;text-align:left;margin-left:348.15pt;margin-top:35.45pt;width:89.85pt;height:9.6pt;z-index:251779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ST6kQIAAJU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Aj2Y1mvQo2uA2qGAS+WmsnwG2tACG9rNpgR3OPQ5j2a10dfyjIAI7Iu327CIY4dEpn+ZoGSUc&#10;tnycn48T/dnB2zofvghTk7goqEP3Eqlse+sDbgLoAInJvFFVeVMplTZRMeJKObJl6LUK6Y7w+AOl&#10;NGkKejY5HaXA2kT3LrLSMYxImunTxcq7CtMq7JSIGKW/CQnOUqGv5GacC73Pn9ARJZHqLY49/nCr&#10;tzh3dcAjZTY67J3rShuXqk+P7EBZ+WOgTHZ4EH5Ud1yGdtUmsUxGZ4MEVqbcQRnOdG/LW35ToX23&#10;zIcH5vCY0HEMiHCPj1QG9Jt+RcnauF+vnUc8NA4rJQ0eZ0H9zw1zghL1VUP95/l0irAhbaanH6Ek&#10;4o4tq2OL3tRXBprIMYosT8uID2pYSmfqJ8yRRcwKE9McuQsahuVV6EYG5hAXi0UC4f1aFm710vIY&#10;OvIcxfnYPjFnewUHaP/ODM+YzV4IucNGT28XmwAxJpVHpjtW+w7g7Sfx93MqDpfjfUIdp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yEk+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C0C7F5F" w14:textId="5ADF70AD" w:rsidR="00DB373A" w:rsidRDefault="00DB373A" w:rsidP="00A118D8">
                    <w:pPr>
                      <w:pStyle w:val="Brdtext"/>
                      <w:jc w:val="left"/>
                    </w:pPr>
                    <w:sdt>
                      <w:sdtPr>
                        <w:alias w:val="NummerEtikett"/>
                        <w:tag w:val="NummerEtikett"/>
                        <w:id w:val="-19295636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5167581"/>
                        <w:lock w:val="sdtContentLocked"/>
                        <w:dataBinding w:prefixMappings="xmlns:ns0='http://rkdhs/mallar/lagstiftning/Prop/Prop.xsd'" w:xpath="/ns0:dokumentvärden[1]/ns0:dokumentnummer[1]" w:storeItemID="{068625C3-B546-44A5-B525-B7CC092E5AD6}"/>
                        <w:text/>
                      </w:sdtPr>
                      <w:sdtContent>
                        <w:r>
                          <w:t>2020/21:172</w:t>
                        </w:r>
                      </w:sdtContent>
                    </w:sdt>
                  </w:p>
                  <w:p w14:paraId="4948C49B" w14:textId="11563071" w:rsidR="00DB373A" w:rsidRPr="00C7375F" w:rsidRDefault="00DB373A" w:rsidP="008539B5">
                    <w:pPr>
                      <w:pStyle w:val="Brdtext"/>
                    </w:pPr>
                    <w:sdt>
                      <w:sdtPr>
                        <w:alias w:val="BilageEtikett"/>
                        <w:tag w:val="BilageEtikett"/>
                        <w:id w:val="25733671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8506695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265D9E" w14:textId="77777777" w:rsidR="00DB373A" w:rsidRDefault="00DB373A"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DD55EA" w14:textId="1C57E63A" w:rsidR="00DB373A" w:rsidRDefault="002D33FE" w:rsidP="00664D04">
                          <w:pPr>
                            <w:pStyle w:val="Brdtext"/>
                            <w:jc w:val="left"/>
                          </w:pPr>
                          <w:sdt>
                            <w:sdtPr>
                              <w:alias w:val="NummerEtikett"/>
                              <w:tag w:val="NummerEtikett"/>
                              <w:id w:val="-143581983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2438565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BB7EAF0" w14:textId="679127C9" w:rsidR="00DB373A" w:rsidRPr="00C7375F" w:rsidRDefault="002D33FE" w:rsidP="008539B5">
                          <w:pPr>
                            <w:pStyle w:val="Brdtext"/>
                          </w:pPr>
                          <w:sdt>
                            <w:sdtPr>
                              <w:alias w:val="BilageEtikett"/>
                              <w:tag w:val="BilageEtikett"/>
                              <w:id w:val="140040816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5937777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7"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wBg1kA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ZjSjSr0aRH0Qa3QQajWJ/G+ilgSwtgaD+bFtj9vcdlTLuVro5/JESgR6V3h+rCGeHRKJ/kaBkl&#10;HLp8lF+MUvmzo7V1PnwRpiZRKKhD91JR2fbWB7wE0D0kBvNGVeWiUiodImPEtXJky9BrFdIbYfEH&#10;SmnSFPR8fDZMjrWJ5p1npaMbkTjTh4uZdxkmKeyUiBilvwmJmqVEX4nNOBf6ED+hI0oi1FsMe/zx&#10;VW8x7vKARYpsdDgY15U2LmWfhuxYsvLHvmSyw6PgJ3lHMbSrNpFlnKfexbuVKXdghjPdbHnLFxXa&#10;d8t8eGAOw4SOY0GEe3ykMii/6SVK1sb9eu0+4sFxaClpMJwF9T83zAlK1FcN9l/kk0mc5nSYnH0E&#10;k4g71axONXpTXxtwIscqsjyJER/UXpTO1E/YI/MYFSqmOWIXNOzF69CtDOwhLubzBML8WhZu9dLy&#10;6DrWOZLzsX1izvYMDuD+ndmPMZu+IHKHjZbezjcBZEwsP1a17wBmP5G/31NxuZyeE+q4TW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jwBg1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BDD55EA" w14:textId="1C57E63A" w:rsidR="00DB373A" w:rsidRDefault="00DB373A" w:rsidP="00664D04">
                    <w:pPr>
                      <w:pStyle w:val="Brdtext"/>
                      <w:jc w:val="left"/>
                    </w:pPr>
                    <w:sdt>
                      <w:sdtPr>
                        <w:alias w:val="NummerEtikett"/>
                        <w:tag w:val="NummerEtikett"/>
                        <w:id w:val="-14358198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4385655"/>
                        <w:lock w:val="sdtContentLocked"/>
                        <w:dataBinding w:prefixMappings="xmlns:ns0='http://rkdhs/mallar/lagstiftning/Prop/Prop.xsd'" w:xpath="/ns0:dokumentvärden[1]/ns0:dokumentnummer[1]" w:storeItemID="{068625C3-B546-44A5-B525-B7CC092E5AD6}"/>
                        <w:text/>
                      </w:sdtPr>
                      <w:sdtContent>
                        <w:r>
                          <w:t>2020/21:172</w:t>
                        </w:r>
                      </w:sdtContent>
                    </w:sdt>
                  </w:p>
                  <w:p w14:paraId="0BB7EAF0" w14:textId="679127C9" w:rsidR="00DB373A" w:rsidRPr="00C7375F" w:rsidRDefault="00DB373A" w:rsidP="008539B5">
                    <w:pPr>
                      <w:pStyle w:val="Brdtext"/>
                    </w:pPr>
                    <w:sdt>
                      <w:sdtPr>
                        <w:alias w:val="BilageEtikett"/>
                        <w:tag w:val="BilageEtikett"/>
                        <w:id w:val="140040816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937777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3AEFCC" w14:textId="77777777" w:rsidR="00DB373A" w:rsidRDefault="00DB373A" w:rsidP="00EE1584">
    <w:pPr>
      <w:pStyle w:val="Brdtext"/>
    </w:pPr>
    <w:r>
      <w:rPr>
        <w:noProof/>
        <w:lang w:eastAsia="sv-SE"/>
      </w:rPr>
      <mc:AlternateContent>
        <mc:Choice Requires="wps">
          <w:drawing>
            <wp:anchor distT="0" distB="0" distL="0" distR="0" simplePos="0" relativeHeight="2517806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193E9" w14:textId="62174DEC" w:rsidR="00DB373A" w:rsidRDefault="002D33FE" w:rsidP="00A118D8">
                          <w:pPr>
                            <w:pStyle w:val="Brdtext"/>
                            <w:jc w:val="left"/>
                          </w:pPr>
                          <w:sdt>
                            <w:sdtPr>
                              <w:alias w:val="NummerEtikett"/>
                              <w:tag w:val="NummerEtikett"/>
                              <w:id w:val="135738756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7411525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FE24964" w14:textId="6F53B578" w:rsidR="00DB373A" w:rsidRPr="00C7375F" w:rsidRDefault="002D33FE" w:rsidP="008539B5">
                          <w:pPr>
                            <w:pStyle w:val="Brdtext"/>
                          </w:pPr>
                          <w:sdt>
                            <w:sdtPr>
                              <w:alias w:val="BilageEtikett"/>
                              <w:tag w:val="BilageEtikett"/>
                              <w:id w:val="-137068971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841887271"/>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8" type="#_x0000_t202" style="position:absolute;left:0;text-align:left;margin-left:348.15pt;margin-top:35.45pt;width:89.85pt;height:9.6pt;z-index:251780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PcEXkA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YjSjSr0aRH0Qa3QQbjWJ/G+ilgSwtgaD+bFtj9vcdlTLuVro5/JESgR6V3h+rCGeHRKJ/kaBkl&#10;HLp8lF+MUvmzo7V1PnwRpiZRKKhD91JR2fbWB7wE0D0kBvNGVeWiUiodImPEtXJky9BrFdIbYfEH&#10;SmnSFPR8fDZMjrWJ5p1npaMbkTjTh4uZdxkmKeyUiBilvwmJmqVEX4nNOBf6ED+hI0oi1FsMe/zx&#10;VW8x7vKARYpsdDgY15U2LmWfhuxYsvLHvmSyw6PgJ3lHMbSrNpFlnB8osDLlDsxwppstb/miQvtu&#10;mQ8PzGGY0HEsiHCPj1QG5Te9RMnauF+v3Uc8OA4tJQ2Gs6D+54Y5QYn6qsH+i3wyidOcDpOzj2AS&#10;caea1alGb+prA07kWEWWJzHig9qL0pn6CXtkHqNCxTRH7IKGvXgdupWBPcTFfJ5AmF/Lwq1eWh5d&#10;xzpHcj62T8zZnsEB3L8z+zFm0xdE7rDR0tv5JoCMieWx0l1V+w5g9hP5+z0Vl8vpOaGO23T2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oPcEX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66193E9" w14:textId="62174DEC" w:rsidR="00DB373A" w:rsidRDefault="00DB373A" w:rsidP="00A118D8">
                    <w:pPr>
                      <w:pStyle w:val="Brdtext"/>
                      <w:jc w:val="left"/>
                    </w:pPr>
                    <w:sdt>
                      <w:sdtPr>
                        <w:alias w:val="NummerEtikett"/>
                        <w:tag w:val="NummerEtikett"/>
                        <w:id w:val="13573875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74115258"/>
                        <w:lock w:val="sdtContentLocked"/>
                        <w:dataBinding w:prefixMappings="xmlns:ns0='http://rkdhs/mallar/lagstiftning/Prop/Prop.xsd'" w:xpath="/ns0:dokumentvärden[1]/ns0:dokumentnummer[1]" w:storeItemID="{068625C3-B546-44A5-B525-B7CC092E5AD6}"/>
                        <w:text/>
                      </w:sdtPr>
                      <w:sdtContent>
                        <w:r>
                          <w:t>2020/21:172</w:t>
                        </w:r>
                      </w:sdtContent>
                    </w:sdt>
                  </w:p>
                  <w:p w14:paraId="6FE24964" w14:textId="6F53B578" w:rsidR="00DB373A" w:rsidRPr="00C7375F" w:rsidRDefault="00DB373A" w:rsidP="008539B5">
                    <w:pPr>
                      <w:pStyle w:val="Brdtext"/>
                    </w:pPr>
                    <w:sdt>
                      <w:sdtPr>
                        <w:alias w:val="BilageEtikett"/>
                        <w:tag w:val="BilageEtikett"/>
                        <w:id w:val="-137068971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4188727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9DE17C" w14:textId="77777777" w:rsidR="00DB373A" w:rsidRDefault="00DB373A"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9E6A7D" w14:textId="5070B801" w:rsidR="00DB373A" w:rsidRDefault="002D33FE" w:rsidP="00664D04">
                          <w:pPr>
                            <w:pStyle w:val="Brdtext"/>
                            <w:jc w:val="left"/>
                          </w:pPr>
                          <w:sdt>
                            <w:sdtPr>
                              <w:alias w:val="NummerEtikett"/>
                              <w:tag w:val="NummerEtikett"/>
                              <w:id w:val="-166414909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5019772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F711E24" w14:textId="4D98C069" w:rsidR="00DB373A" w:rsidRPr="00C7375F" w:rsidRDefault="002D33FE" w:rsidP="008539B5">
                          <w:pPr>
                            <w:pStyle w:val="Brdtext"/>
                          </w:pPr>
                          <w:sdt>
                            <w:sdtPr>
                              <w:alias w:val="BilageEtikett"/>
                              <w:tag w:val="BilageEtikett"/>
                              <w:id w:val="-2093229160"/>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153519299"/>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2" type="#_x0000_t202" style="position:absolute;left:0;text-align:left;margin-left:29.4pt;margin-top:34.8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yZK8kQIAAJUFAAAOAAAAZHJzL2Uyb0RvYy54bWysVMFu2zAMvQ/YPwi6r47Tp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nc6pUSzGk16FG1wG2QwjvVprJ8BtrQAhvazaYEd7j0uY9qtdHX8IyECPSq921cXzgiPRvkkR8so&#10;4dDl4/x8nMqfHayt8+GLMDWJQkEdupeKyra3PuAlgA6QGMwbVZU3lVLpEBkjrpQjW4Zeq5DeCIs/&#10;UEqTpqBnp9NRcqxNNO88Kx3diMSZPlzMvMswSWGnRMQo/U1I1Cwl+kpsxrnQ+/gJHVESod5i2OMP&#10;r3qLcZcHLFJko8PeuK60cSn7NGSHkpU/hpLJDo+CH+UdxdCu2kSW03w6UGBlyh2Y4Uw3W97ymwrt&#10;u2U+PDCHYULHsSDCPT5SGZTf9BIla+N+vXYf8eA4tJQ0GM6C+p8b5gQl6qsG+8/zySROczpMph/B&#10;JOKONatjjd7UVwacyLGKLE9ixAc1iNKZ+gl7ZBGjQsU0R+yChkG8Ct3KwB7iYrFIIMyvZeFWLy2P&#10;rmOdIzkf2yfmbM/gAO7fmW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kMmSv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E9E6A7D" w14:textId="5070B801" w:rsidR="00DB373A" w:rsidRDefault="00DB373A" w:rsidP="00664D04">
                    <w:pPr>
                      <w:pStyle w:val="Brdtext"/>
                      <w:jc w:val="left"/>
                    </w:pPr>
                    <w:sdt>
                      <w:sdtPr>
                        <w:alias w:val="NummerEtikett"/>
                        <w:tag w:val="NummerEtikett"/>
                        <w:id w:val="-16641490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50197721"/>
                        <w:lock w:val="sdtContentLocked"/>
                        <w:dataBinding w:prefixMappings="xmlns:ns0='http://rkdhs/mallar/lagstiftning/Prop/Prop.xsd'" w:xpath="/ns0:dokumentvärden[1]/ns0:dokumentnummer[1]" w:storeItemID="{068625C3-B546-44A5-B525-B7CC092E5AD6}"/>
                        <w:text/>
                      </w:sdtPr>
                      <w:sdtContent>
                        <w:r>
                          <w:t>2020/21:172</w:t>
                        </w:r>
                      </w:sdtContent>
                    </w:sdt>
                  </w:p>
                  <w:p w14:paraId="4F711E24" w14:textId="4D98C069" w:rsidR="00DB373A" w:rsidRPr="00C7375F" w:rsidRDefault="00DB373A" w:rsidP="008539B5">
                    <w:pPr>
                      <w:pStyle w:val="Brdtext"/>
                    </w:pPr>
                    <w:sdt>
                      <w:sdtPr>
                        <w:alias w:val="BilageEtikett"/>
                        <w:tag w:val="BilageEtikett"/>
                        <w:id w:val="-209322916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15351929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0FA46B" w14:textId="77777777" w:rsidR="00DB373A" w:rsidRDefault="00DB373A" w:rsidP="00EE1584">
    <w:pPr>
      <w:pStyle w:val="Brdtext"/>
    </w:pPr>
    <w:r>
      <w:rPr>
        <w:noProof/>
        <w:lang w:eastAsia="sv-SE"/>
      </w:rPr>
      <mc:AlternateContent>
        <mc:Choice Requires="wps">
          <w:drawing>
            <wp:anchor distT="0" distB="0" distL="0" distR="0" simplePos="0" relativeHeight="2517816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A309A3" w14:textId="040C613E" w:rsidR="00DB373A" w:rsidRDefault="002D33FE" w:rsidP="00A118D8">
                          <w:pPr>
                            <w:pStyle w:val="Brdtext"/>
                            <w:jc w:val="left"/>
                          </w:pPr>
                          <w:sdt>
                            <w:sdtPr>
                              <w:alias w:val="NummerEtikett"/>
                              <w:tag w:val="NummerEtikett"/>
                              <w:id w:val="-24465892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2307190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6D3E296" w14:textId="24EE7B65" w:rsidR="00DB373A" w:rsidRPr="00C7375F" w:rsidRDefault="002D33FE" w:rsidP="008539B5">
                          <w:pPr>
                            <w:pStyle w:val="Brdtext"/>
                          </w:pPr>
                          <w:sdt>
                            <w:sdtPr>
                              <w:alias w:val="BilageEtikett"/>
                              <w:tag w:val="BilageEtikett"/>
                              <w:id w:val="32402165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946456692"/>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3" type="#_x0000_t202" style="position:absolute;left:0;text-align:left;margin-left:348.15pt;margin-top:35.45pt;width:89.85pt;height:9.6pt;z-index:251781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VqXv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ZUqJZjSY9ija4DTKYxPo01s8AW1oAQ/vZtMAO9x6XMe1Wujr+kRCBHpXe7asLZ4RHo3yao2WU&#10;cOjycX4+TuXPDtbW+fBFmJpEoaAO3UtFZdtbH/ASQAdIDOaNqsqbSql0iIwRV8qRLUOvVUhvhMUf&#10;KKVJU9CzyekoOdYmmneelY5uROJMHy5m3mWYpLBTImKU/iYkapYSfSU241zoffyEjiiJUG8x7PGH&#10;V73FuMsDFimy0WFvXFfauJR9GrJDycofQ8lkh0fBj/KOYmhXbSLLJD8bKLAy5Q7McKabLW/5TYX2&#10;3TIfHpjDMKHjWBDhHh+pDMpveomStXG/XruPeHAcWkoaDGdB/c8Nc4IS9VWD/ef5dBqnOR2mpx/B&#10;JOKONatjjd7UVwacyLGKLE9ixAc1iNKZ+gl7ZBGjQsU0R+yChkG8Ct3KwB7iYrFIIMyvZeFWLy2P&#10;rmOdIzkf2yfmbM/gAO7fmWGM2ew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ZFal7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BA309A3" w14:textId="040C613E" w:rsidR="00DB373A" w:rsidRDefault="00DB373A" w:rsidP="00A118D8">
                    <w:pPr>
                      <w:pStyle w:val="Brdtext"/>
                      <w:jc w:val="left"/>
                    </w:pPr>
                    <w:sdt>
                      <w:sdtPr>
                        <w:alias w:val="NummerEtikett"/>
                        <w:tag w:val="NummerEtikett"/>
                        <w:id w:val="-2446589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23071904"/>
                        <w:lock w:val="sdtContentLocked"/>
                        <w:dataBinding w:prefixMappings="xmlns:ns0='http://rkdhs/mallar/lagstiftning/Prop/Prop.xsd'" w:xpath="/ns0:dokumentvärden[1]/ns0:dokumentnummer[1]" w:storeItemID="{068625C3-B546-44A5-B525-B7CC092E5AD6}"/>
                        <w:text/>
                      </w:sdtPr>
                      <w:sdtContent>
                        <w:r>
                          <w:t>2020/21:172</w:t>
                        </w:r>
                      </w:sdtContent>
                    </w:sdt>
                  </w:p>
                  <w:p w14:paraId="06D3E296" w14:textId="24EE7B65" w:rsidR="00DB373A" w:rsidRPr="00C7375F" w:rsidRDefault="00DB373A" w:rsidP="008539B5">
                    <w:pPr>
                      <w:pStyle w:val="Brdtext"/>
                    </w:pPr>
                    <w:sdt>
                      <w:sdtPr>
                        <w:alias w:val="BilageEtikett"/>
                        <w:tag w:val="BilageEtikett"/>
                        <w:id w:val="32402165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4645669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414671" w14:textId="77777777" w:rsidR="00DB373A" w:rsidRDefault="00DB373A" w:rsidP="00664D04">
    <w:pPr>
      <w:pStyle w:val="Brdtext"/>
    </w:pPr>
    <w:r>
      <w:rPr>
        <w:noProof/>
        <w:lang w:eastAsia="sv-SE"/>
      </w:rPr>
      <mc:AlternateContent>
        <mc:Choice Requires="wps">
          <w:drawing>
            <wp:anchor distT="0" distB="0" distL="0" distR="0" simplePos="0" relativeHeight="2516689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A4E643" w14:textId="634A60BE" w:rsidR="00DB373A" w:rsidRDefault="002D33FE" w:rsidP="00664D04">
                          <w:pPr>
                            <w:pStyle w:val="Brdtext"/>
                            <w:jc w:val="left"/>
                          </w:pPr>
                          <w:sdt>
                            <w:sdtPr>
                              <w:alias w:val="NummerEtikett"/>
                              <w:tag w:val="NummerEtikett"/>
                              <w:id w:val="-160618217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3251678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55205C9" w14:textId="6CAB0126" w:rsidR="00DB373A" w:rsidRPr="00C7375F" w:rsidRDefault="002D33FE" w:rsidP="008539B5">
                          <w:pPr>
                            <w:pStyle w:val="Brdtext"/>
                          </w:pPr>
                          <w:sdt>
                            <w:sdtPr>
                              <w:alias w:val="BilageEtikett"/>
                              <w:tag w:val="BilageEtikett"/>
                              <w:id w:val="-31194275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90240702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7" type="#_x0000_t202" style="position:absolute;left:0;text-align:left;margin-left:29.4pt;margin-top:34.8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9zZ7jQIAAJU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fFH&#10;SgzTKNKj6KJfIYNx4qd1YQrYgwMwdp9tB+z2PeAxpd1Jr9MfCRHIwfRmxy6MEZ6UykmJklHCISvH&#10;5dk401/stZ0P8YuwmqRDRT2ql0ll65sQEQmgW0hyFqxq6utGqXxJHSMulSdrhlqrmGOExh8oZUhb&#10;0dPjk1E2bGxS7y0rk8yI3DODu5R5n2E+xY0SCaPMNyHBWU70Fd+Mc2F2/jM6oSRcvUVxwO+jeoty&#10;nwc0smdr4k5ZN8b6nH0esj1l9Y8tZbLHg/CDvNMxdosuN8txX7v0trD1Bp3hbT9bwfHrBuW7YSHe&#10;M49hQsWxIOIdPlJZ0G+HEyVL63+99p7w6HFIKWkxnBUNP1fMC0rUV4PuPysnkzTN+TI5+YhoiD+U&#10;LA4lZqUvLXqixCpyPB8TPqrtUXqrn7BH5skrRMxw+K5o3B4vY78ysIe4mM8zCPPrWLwxD44n04nn&#10;1JyP3RPzbujgiN6/tdsxZtMXjdxjk2Zw81VEM+Yu37M6VACzn5t/2FNpuRzeM2q/TWe/AQ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f9zZ7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0BA4E643" w14:textId="634A60BE" w:rsidR="00DB373A" w:rsidRDefault="00DB373A" w:rsidP="00664D04">
                    <w:pPr>
                      <w:pStyle w:val="Brdtext"/>
                      <w:jc w:val="left"/>
                    </w:pPr>
                    <w:sdt>
                      <w:sdtPr>
                        <w:alias w:val="NummerEtikett"/>
                        <w:tag w:val="NummerEtikett"/>
                        <w:id w:val="-16061821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32516781"/>
                        <w:lock w:val="sdtContentLocked"/>
                        <w:dataBinding w:prefixMappings="xmlns:ns0='http://rkdhs/mallar/lagstiftning/Prop/Prop.xsd'" w:xpath="/ns0:dokumentvärden[1]/ns0:dokumentnummer[1]" w:storeItemID="{068625C3-B546-44A5-B525-B7CC092E5AD6}"/>
                        <w:text/>
                      </w:sdtPr>
                      <w:sdtContent>
                        <w:r>
                          <w:t>2020/21:172</w:t>
                        </w:r>
                      </w:sdtContent>
                    </w:sdt>
                  </w:p>
                  <w:p w14:paraId="455205C9" w14:textId="6CAB0126" w:rsidR="00DB373A" w:rsidRPr="00C7375F" w:rsidRDefault="00DB373A" w:rsidP="008539B5">
                    <w:pPr>
                      <w:pStyle w:val="Brdtext"/>
                    </w:pPr>
                    <w:sdt>
                      <w:sdtPr>
                        <w:alias w:val="BilageEtikett"/>
                        <w:tag w:val="BilageEtikett"/>
                        <w:id w:val="-31194275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0240702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942B11" w14:textId="77777777" w:rsidR="00DB373A" w:rsidRDefault="00DB373A" w:rsidP="00EE1584">
    <w:pPr>
      <w:pStyle w:val="Brdtext"/>
    </w:pPr>
    <w:r>
      <w:rPr>
        <w:noProof/>
        <w:lang w:eastAsia="sv-SE"/>
      </w:rPr>
      <mc:AlternateContent>
        <mc:Choice Requires="wps">
          <w:drawing>
            <wp:anchor distT="0" distB="0" distL="0" distR="0" simplePos="0" relativeHeight="2517826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97F6CA" w14:textId="1D3FB051" w:rsidR="00DB373A" w:rsidRDefault="002D33FE" w:rsidP="00A118D8">
                          <w:pPr>
                            <w:pStyle w:val="Brdtext"/>
                            <w:jc w:val="left"/>
                          </w:pPr>
                          <w:sdt>
                            <w:sdtPr>
                              <w:alias w:val="NummerEtikett"/>
                              <w:tag w:val="NummerEtikett"/>
                              <w:id w:val="-47359773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2411074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A79C982" w14:textId="08CE8B45" w:rsidR="00DB373A" w:rsidRPr="00C7375F" w:rsidRDefault="002D33FE" w:rsidP="008539B5">
                          <w:pPr>
                            <w:pStyle w:val="Brdtext"/>
                          </w:pPr>
                          <w:sdt>
                            <w:sdtPr>
                              <w:alias w:val="BilageEtikett"/>
                              <w:tag w:val="BilageEtikett"/>
                              <w:id w:val="97995817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382057682"/>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8" type="#_x0000_t202" style="position:absolute;left:0;text-align:left;margin-left:348.15pt;margin-top:35.45pt;width:89.85pt;height:9.6pt;z-index:251782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Cu9ZkQ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bnlGhWo0mPog1ugwzGsT6N9VPAlhbA0H42LbD7e4/LmHYrXR3/SIhAj0rvDtWFM8KjUT7J0TJK&#10;OHT5KL8YpfJnR2vrfPgiTE2iUFCH7qWisu2tD3gJoHtIDOaNqspFpVQ6RMaIa+XIlqHXKqQ3wuIP&#10;lNKkKej5+GyYHGsTzTvPSkc3InGmDxcz7zJMUtgpETFKfxMSNUuJvhKbcS70IX5CR5REqLcY9vjj&#10;q95i3OUBixTZ6HAwrittXMo+DdmxZOWPfclkh0fBT/KOYmhXbSLLeHSgwMqUOzDDmW62vOWLCu27&#10;ZT48MIdhQsexIMI9PlIZlN/0EiVr4369dh/x4Di0lDQYzoL6nxvmBCXqqwb7L/LJJE5zOkzOPoJJ&#10;xJ1qVqcavamvDTiRYxVZnsSID2ovSmfqJ+yReYwKFdMcsQsa9uJ16FYG9hAX83kCYX4tC7d6aXl0&#10;HescyfnYPjFnewYHcP/O7MeYTV8QucNGS2/nmwAyJpbHSndV7TuA2U/k7/dUXC6n54Q6btPZ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ArvW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597F6CA" w14:textId="1D3FB051" w:rsidR="00DB373A" w:rsidRDefault="00DB373A" w:rsidP="00A118D8">
                    <w:pPr>
                      <w:pStyle w:val="Brdtext"/>
                      <w:jc w:val="left"/>
                    </w:pPr>
                    <w:sdt>
                      <w:sdtPr>
                        <w:alias w:val="NummerEtikett"/>
                        <w:tag w:val="NummerEtikett"/>
                        <w:id w:val="-4735977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24110740"/>
                        <w:lock w:val="sdtContentLocked"/>
                        <w:dataBinding w:prefixMappings="xmlns:ns0='http://rkdhs/mallar/lagstiftning/Prop/Prop.xsd'" w:xpath="/ns0:dokumentvärden[1]/ns0:dokumentnummer[1]" w:storeItemID="{068625C3-B546-44A5-B525-B7CC092E5AD6}"/>
                        <w:text/>
                      </w:sdtPr>
                      <w:sdtContent>
                        <w:r>
                          <w:t>2020/21:172</w:t>
                        </w:r>
                      </w:sdtContent>
                    </w:sdt>
                  </w:p>
                  <w:p w14:paraId="2A79C982" w14:textId="08CE8B45" w:rsidR="00DB373A" w:rsidRPr="00C7375F" w:rsidRDefault="00DB373A" w:rsidP="008539B5">
                    <w:pPr>
                      <w:pStyle w:val="Brdtext"/>
                    </w:pPr>
                    <w:sdt>
                      <w:sdtPr>
                        <w:alias w:val="BilageEtikett"/>
                        <w:tag w:val="BilageEtikett"/>
                        <w:id w:val="97995817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38205768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C160C7" w14:textId="77777777" w:rsidR="00DB373A" w:rsidRDefault="00DB373A" w:rsidP="00664D04">
    <w:pPr>
      <w:pStyle w:val="Brdtext"/>
    </w:pPr>
    <w:r>
      <w:rPr>
        <w:noProof/>
        <w:lang w:eastAsia="sv-SE"/>
      </w:rPr>
      <mc:AlternateContent>
        <mc:Choice Requires="wps">
          <w:drawing>
            <wp:anchor distT="0" distB="0" distL="0" distR="0" simplePos="0" relativeHeight="2516700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F6908" w14:textId="7134C334" w:rsidR="00DB373A" w:rsidRDefault="002D33FE" w:rsidP="00664D04">
                          <w:pPr>
                            <w:pStyle w:val="Brdtext"/>
                            <w:jc w:val="left"/>
                          </w:pPr>
                          <w:sdt>
                            <w:sdtPr>
                              <w:alias w:val="NummerEtikett"/>
                              <w:tag w:val="NummerEtikett"/>
                              <w:id w:val="-106578945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784730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C872B01" w14:textId="79DD6A21" w:rsidR="00DB373A" w:rsidRPr="00C7375F" w:rsidRDefault="002D33FE" w:rsidP="008539B5">
                          <w:pPr>
                            <w:pStyle w:val="Brdtext"/>
                          </w:pPr>
                          <w:sdt>
                            <w:sdtPr>
                              <w:alias w:val="BilageEtikett"/>
                              <w:tag w:val="BilageEtikett"/>
                              <w:id w:val="189701176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27548403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2" type="#_x0000_t202" style="position:absolute;left:0;text-align:left;margin-left:29.4pt;margin-top:34.8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UBGCkQIAAJUFAAAOAAAAZHJzL2Uyb0RvYy54bWysVMFu2zAMvQ/YPwi6r47TtFuDOEXWosOA&#10;oi3WDD0rstQYkyVNUmJnX78n2U6yrpcOu9iU+EiK5CNnl22tyFY4Xxld0PxkRInQ3JSVfi7o9+XN&#10;h0+U+MB0yZTRoqA74enl/P27WWOnYmzWRpXCETjRftrYgq5DsNMs83wtauZPjBUaSmlczQKO7jkr&#10;HWvgvVbZeDQ6zxrjSusMF97j9rpT0nnyL6Xg4V5KLwJRBcXbQvq69F3FbzafsemzY3Zd8f4Z7B9e&#10;UbNKI+je1TULjGxc9ZeruuLOeCPDCTd1ZqSsuEg5IJt89CKbxzWzIuWC4ni7L5P/f2753fbBkapE&#10;704vKNGsRpOWog1ugwzGsT6N9VPAHi2Aof1sWmCHe4/LmHYrXR3/SIhAj0rv9tWFM8KjUT7J0TJK&#10;OHT5OL8Yp/JnB2vrfPgiTE2iUFCH7qWisu2tD3gJoAMkBvNGVeVNpVQ6RMaIK+XIlqHXKqQ3wuIP&#10;lNKkKej56dkoOdYmmneelY5uROJMHy5m3mWYpLBTImKU/iYkapYSfSU241zoffyEjiiJUG8x7PGH&#10;V73FuMsDFimy0WFvXFfauJR9GrJDycofQ8lkh0fBj/KOYmhXbSLL6fhsoMDKlDsww5lutrzlNxXa&#10;d8t8eGAOw4SOY0GEe3ykMii/6SVK1sb9eu0+4sFxaClpMJwF9T83zAlK1FcN9l/kk0mc5nSYnH0E&#10;k4g71qyONXpTXxlwIscqsjyJER/UIEpn6ifskUWMChXTHLELGgbxKnQrA3uIi8UigTC/loVb/Wh5&#10;dB3rHMm5bJ+Ysz2DA7h/Z4YxZtMXRO6w0dLbxSaAjInlsdJdVfsOYPYT+fs9FZfL8TmhDtt0/hs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VVARg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E0F6908" w14:textId="7134C334" w:rsidR="00DB373A" w:rsidRDefault="00DB373A" w:rsidP="00664D04">
                    <w:pPr>
                      <w:pStyle w:val="Brdtext"/>
                      <w:jc w:val="left"/>
                    </w:pPr>
                    <w:sdt>
                      <w:sdtPr>
                        <w:alias w:val="NummerEtikett"/>
                        <w:tag w:val="NummerEtikett"/>
                        <w:id w:val="-10657894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78473030"/>
                        <w:lock w:val="sdtContentLocked"/>
                        <w:dataBinding w:prefixMappings="xmlns:ns0='http://rkdhs/mallar/lagstiftning/Prop/Prop.xsd'" w:xpath="/ns0:dokumentvärden[1]/ns0:dokumentnummer[1]" w:storeItemID="{068625C3-B546-44A5-B525-B7CC092E5AD6}"/>
                        <w:text/>
                      </w:sdtPr>
                      <w:sdtContent>
                        <w:r>
                          <w:t>2020/21:172</w:t>
                        </w:r>
                      </w:sdtContent>
                    </w:sdt>
                  </w:p>
                  <w:p w14:paraId="0C872B01" w14:textId="79DD6A21" w:rsidR="00DB373A" w:rsidRPr="00C7375F" w:rsidRDefault="00DB373A" w:rsidP="008539B5">
                    <w:pPr>
                      <w:pStyle w:val="Brdtext"/>
                    </w:pPr>
                    <w:sdt>
                      <w:sdtPr>
                        <w:alias w:val="BilageEtikett"/>
                        <w:tag w:val="BilageEtikett"/>
                        <w:id w:val="189701176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7548403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3FD795" w14:textId="77777777" w:rsidR="00DB373A" w:rsidRDefault="00DB373A" w:rsidP="00EE1584">
    <w:pPr>
      <w:pStyle w:val="Brdtext"/>
    </w:pPr>
    <w:r>
      <w:rPr>
        <w:noProof/>
        <w:lang w:eastAsia="sv-SE"/>
      </w:rPr>
      <mc:AlternateContent>
        <mc:Choice Requires="wps">
          <w:drawing>
            <wp:anchor distT="0" distB="0" distL="0" distR="0" simplePos="0" relativeHeight="2517836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87A66F" w14:textId="5B917F8D" w:rsidR="00DB373A" w:rsidRDefault="002D33FE" w:rsidP="00A118D8">
                          <w:pPr>
                            <w:pStyle w:val="Brdtext"/>
                            <w:jc w:val="left"/>
                          </w:pPr>
                          <w:sdt>
                            <w:sdtPr>
                              <w:alias w:val="NummerEtikett"/>
                              <w:tag w:val="NummerEtikett"/>
                              <w:id w:val="130968010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6267035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2412259" w14:textId="5762C4C1" w:rsidR="00DB373A" w:rsidRPr="00C7375F" w:rsidRDefault="002D33FE" w:rsidP="008539B5">
                          <w:pPr>
                            <w:pStyle w:val="Brdtext"/>
                          </w:pPr>
                          <w:sdt>
                            <w:sdtPr>
                              <w:alias w:val="BilageEtikett"/>
                              <w:tag w:val="BilageEtikett"/>
                              <w:id w:val="133580511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4838321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3" type="#_x0000_t202" style="position:absolute;left:0;text-align:left;margin-left:348.15pt;margin-top:35.45pt;width:89.85pt;height:9.6pt;z-index:251783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zybR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dBqzSr0aRH0Qa3QQaTWJ/G+hlgSwtgaD+bFtjh3uMypt1KV8c/EiLQo9K7fXXhjPBolE9ztIwS&#10;Dl0+zs/HqfzZwdo6H74IU5MoFNShe6mobHvrA14C6ACJwbxRVXlTKZUOkTHiSjmyZei1CumNsPgD&#10;pTRpCno2OR0lx9pE886z0tGNSJzpw8XMuwyTFHZKRIzS34REzVKir8RmnAu9j5/QESUR6i2GPf7w&#10;qrcYd3nAIkU2OuyN60obl7JPQ3YoWfljKJns8Cj4Ud5RDO2qTWSZjM8GCqxMuQMznOlmy1t+U6F9&#10;t8yHB+YwTOg4FkS4x0cqg/KbXqJkbdyv1+4jHhyHlpIGw1lQ/3PDnKBEfdVg/3k+ncZpTofp6Ucw&#10;ibhjzepYozf1lQEncqwiy5MY8UENonSmfsIeWcSoUDHNEbugYRCvQrcysIe4WCwSCPNrWbjVS8uj&#10;61jnSM7H9ok52zM4gPt3ZhhjNntB5A4bLb1dbALImFgeK91Vte8AZj+Rv99TcbkcnxPqsE3nv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oc8m0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887A66F" w14:textId="5B917F8D" w:rsidR="00DB373A" w:rsidRDefault="00DB373A" w:rsidP="00A118D8">
                    <w:pPr>
                      <w:pStyle w:val="Brdtext"/>
                      <w:jc w:val="left"/>
                    </w:pPr>
                    <w:sdt>
                      <w:sdtPr>
                        <w:alias w:val="NummerEtikett"/>
                        <w:tag w:val="NummerEtikett"/>
                        <w:id w:val="130968010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2670352"/>
                        <w:lock w:val="sdtContentLocked"/>
                        <w:dataBinding w:prefixMappings="xmlns:ns0='http://rkdhs/mallar/lagstiftning/Prop/Prop.xsd'" w:xpath="/ns0:dokumentvärden[1]/ns0:dokumentnummer[1]" w:storeItemID="{068625C3-B546-44A5-B525-B7CC092E5AD6}"/>
                        <w:text/>
                      </w:sdtPr>
                      <w:sdtContent>
                        <w:r>
                          <w:t>2020/21:172</w:t>
                        </w:r>
                      </w:sdtContent>
                    </w:sdt>
                  </w:p>
                  <w:p w14:paraId="52412259" w14:textId="5762C4C1" w:rsidR="00DB373A" w:rsidRPr="00C7375F" w:rsidRDefault="00DB373A" w:rsidP="008539B5">
                    <w:pPr>
                      <w:pStyle w:val="Brdtext"/>
                    </w:pPr>
                    <w:sdt>
                      <w:sdtPr>
                        <w:alias w:val="BilageEtikett"/>
                        <w:tag w:val="BilageEtikett"/>
                        <w:id w:val="133580511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4838321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35FA06" w14:textId="77777777" w:rsidR="00DB373A" w:rsidRDefault="00DB373A" w:rsidP="00664D04">
    <w:pPr>
      <w:pStyle w:val="Brdtext"/>
    </w:pPr>
    <w:r>
      <w:rPr>
        <w:noProof/>
        <w:lang w:eastAsia="sv-SE"/>
      </w:rPr>
      <mc:AlternateContent>
        <mc:Choice Requires="wps">
          <w:drawing>
            <wp:anchor distT="0" distB="0" distL="0" distR="0" simplePos="0" relativeHeight="2516710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8756A" w14:textId="132A77AB" w:rsidR="00DB373A" w:rsidRDefault="002D33FE" w:rsidP="00664D04">
                          <w:pPr>
                            <w:pStyle w:val="Brdtext"/>
                            <w:jc w:val="left"/>
                          </w:pPr>
                          <w:sdt>
                            <w:sdtPr>
                              <w:alias w:val="NummerEtikett"/>
                              <w:tag w:val="NummerEtikett"/>
                              <w:id w:val="71679057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9553503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A346DB7" w14:textId="6F15803C" w:rsidR="00DB373A" w:rsidRPr="00C7375F" w:rsidRDefault="002D33FE" w:rsidP="008539B5">
                          <w:pPr>
                            <w:pStyle w:val="Brdtext"/>
                          </w:pPr>
                          <w:sdt>
                            <w:sdtPr>
                              <w:alias w:val="BilageEtikett"/>
                              <w:tag w:val="BilageEtikett"/>
                              <w:id w:val="-79258610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79127562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7" type="#_x0000_t202" style="position:absolute;left:0;text-align:left;margin-left:29.4pt;margin-top:34.8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XRI5jAIAAJUFAAAOAAAAZHJzL2Uyb0RvYy54bWysVE1PGzEQvVfqf7B8L5uEQEvEBqUgqkoI&#10;UKHi7HhtsqrX49pOsumv77N381HKhaqXXdvz5vvNnF+0jWEr5UNNtuTDowFnykqqavtc8u+P1x8+&#10;cRaisJUwZFXJNyrwi+n7d+drN1EjWpCplGcwYsNk7Uq+iNFNiiLIhWpEOCKnLISafCMirv65qLxY&#10;w3pjitFgcFqsyVfOk1Qh4PWqE/Jptq+1kvFO66AiMyVHbDF/ff7O07eYnovJsxduUcs+DPEPUTSi&#10;tnC6M3UlomBLX/9lqqmlp0A6HklqCtK6lirngGyGgxfZPCyEUzkXFCe4XZnC/zMrb1f3ntUVejce&#10;cmZFgyY9qjb6JTIYpfqsXZgA9uAAjO1naoHdvgc8prRb7Zv0R0IMclR6s6sujDGZlOABLeNMQjYc&#10;Dc9GufzFXtv5EL8oalg6lNyje7moYnUTIiIBdAtJzgKZurqujcmXxBh1aTxbCfTaxBwjNP5AGcvW&#10;JT89Phlkw5aSemfZ2GRGZc707lLmXYb5FDdGJYyx35RGzXKir/gWUiq785/RCaXh6i2KPX4f1VuU&#10;uzygkT2TjTvlprbkc/Z5yPYlq35sS6Y7PAp+kHc6xnbeZrIcH+fepbc5VRsww1M3W8HJ6xrtuxEh&#10;3guPYULHsSDiHT7aEMpP/YmzBflfr70nPDgOKWdrDGfJw8+l8Ioz89WC/WfD8ThNc76MTz6CScwf&#10;SuaHErtsLgmcAL8RXT4mfDTbo/bUPGGPzJJXiISV8F3yuD1exm5lYA9JNZtlEObXiXhjH5xMplOd&#10;Ezkf2yfhXc/gCO7f0naMxeQFkTts0gxutowgY2b5vqp9BzD7mfz9nkrL5fCeUfttOv0N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I5dEjm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1018756A" w14:textId="132A77AB" w:rsidR="00DB373A" w:rsidRDefault="00DB373A" w:rsidP="00664D04">
                    <w:pPr>
                      <w:pStyle w:val="Brdtext"/>
                      <w:jc w:val="left"/>
                    </w:pPr>
                    <w:sdt>
                      <w:sdtPr>
                        <w:alias w:val="NummerEtikett"/>
                        <w:tag w:val="NummerEtikett"/>
                        <w:id w:val="7167905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95535033"/>
                        <w:lock w:val="sdtContentLocked"/>
                        <w:dataBinding w:prefixMappings="xmlns:ns0='http://rkdhs/mallar/lagstiftning/Prop/Prop.xsd'" w:xpath="/ns0:dokumentvärden[1]/ns0:dokumentnummer[1]" w:storeItemID="{068625C3-B546-44A5-B525-B7CC092E5AD6}"/>
                        <w:text/>
                      </w:sdtPr>
                      <w:sdtContent>
                        <w:r>
                          <w:t>2020/21:172</w:t>
                        </w:r>
                      </w:sdtContent>
                    </w:sdt>
                  </w:p>
                  <w:p w14:paraId="1A346DB7" w14:textId="6F15803C" w:rsidR="00DB373A" w:rsidRPr="00C7375F" w:rsidRDefault="00DB373A" w:rsidP="008539B5">
                    <w:pPr>
                      <w:pStyle w:val="Brdtext"/>
                    </w:pPr>
                    <w:sdt>
                      <w:sdtPr>
                        <w:alias w:val="BilageEtikett"/>
                        <w:tag w:val="BilageEtikett"/>
                        <w:id w:val="-79258610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9127562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3681A0" w14:textId="77777777" w:rsidR="00DB373A" w:rsidRDefault="00DB373A" w:rsidP="00EE1584">
    <w:pPr>
      <w:pStyle w:val="Brdtext"/>
    </w:pPr>
    <w:r>
      <w:rPr>
        <w:noProof/>
        <w:lang w:eastAsia="sv-SE"/>
      </w:rPr>
      <mc:AlternateContent>
        <mc:Choice Requires="wps">
          <w:drawing>
            <wp:anchor distT="0" distB="0" distL="0" distR="0" simplePos="0" relativeHeight="2517847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CB91C3" w14:textId="587A4AE8" w:rsidR="00DB373A" w:rsidRDefault="002D33FE" w:rsidP="00A118D8">
                          <w:pPr>
                            <w:pStyle w:val="Brdtext"/>
                            <w:jc w:val="left"/>
                          </w:pPr>
                          <w:sdt>
                            <w:sdtPr>
                              <w:alias w:val="NummerEtikett"/>
                              <w:tag w:val="NummerEtikett"/>
                              <w:id w:val="-41478826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8693743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EA6C978" w14:textId="49AD3674" w:rsidR="00DB373A" w:rsidRPr="00C7375F" w:rsidRDefault="002D33FE" w:rsidP="008539B5">
                          <w:pPr>
                            <w:pStyle w:val="Brdtext"/>
                          </w:pPr>
                          <w:sdt>
                            <w:sdtPr>
                              <w:alias w:val="BilageEtikett"/>
                              <w:tag w:val="BilageEtikett"/>
                              <w:id w:val="52160414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46238741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8" type="#_x0000_t202" style="position:absolute;left:0;text-align:left;margin-left:348.15pt;margin-top:35.45pt;width:89.85pt;height:9.6pt;z-index:251784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MsbkAIAAJUFAAAOAAAAZHJzL2Uyb0RvYy54bWysVE1vGyEQvVfqf0Dc6/XaTtpYWUduIleV&#10;oiSqU+WMWYhXZYEC9q776/tg1x9Nc0nVyy4wb2aYN4+5vGprRbbC+croguaDISVCc1NW+rmg3x8X&#10;Hz5R4gPTJVNGi4LuhKdXs/fvLhs7FSOzNqoUjiCI9tPGFnQdgp1mmedrUTM/MFZoGKVxNQvYuues&#10;dKxB9Fplo+HwPGuMK60zXHiP05vOSGcpvpSCh3spvQhEFRR3C+nr0ncVv9nskk2fHbPrivfXYP9w&#10;i5pVGkkPoW5YYGTjqr9C1RV3xhsZBtzUmZGy4iLVgGry4YtqlmtmRaoF5Hh7oMn/v7D8bvvgSFWi&#10;dxPwo1mNJj2KNrgNKhhHfhrrp4AtLYCh/WxaYPfnHoex7Fa6Ov5REIEdkXYHdhGM8OiUT3K0jBIO&#10;Wz7KL0aJ/uzobZ0PX4SpSVwU1KF7iVS2vfUBNwF0D4nJvFFVuaiUSpuoGHGtHNky9FqFdEd4/IFS&#10;mjQFPR+fDVNgbaJ7F1npGEYkzfTpYuVdhWkVdkpEjNLfhARnqdBXcjPOhT7kT+iIkkj1Fscef7zV&#10;W5y7OuCRMhsdDs51pY1L1adHdqSs/LGnTHZ4EH5Sd1yGdtUmsYzHBwmsTLmDMpzp3pa3fFGhfbfM&#10;hwfm8JjQcQyIcI+PVAb0m35Fydq4X6+dRzw0DislDR5nQf3PDXOCEvVVQ/0X+SSqNaTN5OwjlETc&#10;qWV1atGb+tpAEzlGkeVpGfFB7ZfSmfoJc2Qes8LENEfugob98jp0IwNziIv5PIHwfi0Lt3ppeQwd&#10;eY7ifGyfmLO9ggO0f2f2z5hNXwi5w0ZPb+ebADEmlUemO1b7DuDtJ/H3cyoOl9N9Qh2n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FoMsb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3CB91C3" w14:textId="587A4AE8" w:rsidR="00DB373A" w:rsidRDefault="00DB373A" w:rsidP="00A118D8">
                    <w:pPr>
                      <w:pStyle w:val="Brdtext"/>
                      <w:jc w:val="left"/>
                    </w:pPr>
                    <w:sdt>
                      <w:sdtPr>
                        <w:alias w:val="NummerEtikett"/>
                        <w:tag w:val="NummerEtikett"/>
                        <w:id w:val="-4147882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86937431"/>
                        <w:lock w:val="sdtContentLocked"/>
                        <w:dataBinding w:prefixMappings="xmlns:ns0='http://rkdhs/mallar/lagstiftning/Prop/Prop.xsd'" w:xpath="/ns0:dokumentvärden[1]/ns0:dokumentnummer[1]" w:storeItemID="{068625C3-B546-44A5-B525-B7CC092E5AD6}"/>
                        <w:text/>
                      </w:sdtPr>
                      <w:sdtContent>
                        <w:r>
                          <w:t>2020/21:172</w:t>
                        </w:r>
                      </w:sdtContent>
                    </w:sdt>
                  </w:p>
                  <w:p w14:paraId="6EA6C978" w14:textId="49AD3674" w:rsidR="00DB373A" w:rsidRPr="00C7375F" w:rsidRDefault="00DB373A" w:rsidP="008539B5">
                    <w:pPr>
                      <w:pStyle w:val="Brdtext"/>
                    </w:pPr>
                    <w:sdt>
                      <w:sdtPr>
                        <w:alias w:val="BilageEtikett"/>
                        <w:tag w:val="BilageEtikett"/>
                        <w:id w:val="52160414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46238741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86AD66" w14:textId="77777777" w:rsidR="00DB373A" w:rsidRDefault="00DB373A" w:rsidP="00664D04">
    <w:pPr>
      <w:pStyle w:val="Brdtext"/>
    </w:pPr>
    <w:r>
      <w:rPr>
        <w:noProof/>
        <w:lang w:eastAsia="sv-SE"/>
      </w:rPr>
      <mc:AlternateContent>
        <mc:Choice Requires="wps">
          <w:drawing>
            <wp:anchor distT="0" distB="0" distL="0" distR="0" simplePos="0" relativeHeight="2516720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AEF41" w14:textId="05BC9CD0" w:rsidR="00DB373A" w:rsidRDefault="002D33FE" w:rsidP="00664D04">
                          <w:pPr>
                            <w:pStyle w:val="Brdtext"/>
                            <w:jc w:val="left"/>
                          </w:pPr>
                          <w:sdt>
                            <w:sdtPr>
                              <w:alias w:val="NummerEtikett"/>
                              <w:tag w:val="NummerEtikett"/>
                              <w:id w:val="131823135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0124456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D42ED48" w14:textId="754BE9AC" w:rsidR="00DB373A" w:rsidRPr="00C7375F" w:rsidRDefault="002D33FE" w:rsidP="008539B5">
                          <w:pPr>
                            <w:pStyle w:val="Brdtext"/>
                          </w:pPr>
                          <w:sdt>
                            <w:sdtPr>
                              <w:alias w:val="BilageEtikett"/>
                              <w:tag w:val="BilageEtikett"/>
                              <w:id w:val="92561075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7308016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2" type="#_x0000_t202" style="position:absolute;left:0;text-align:left;margin-left:29.4pt;margin-top:34.8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HZl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dUKJZjSY9ija4DTIYx/o01s8AW1oAQ/vZtMAO9x6XMe1Wujr+kRCBHpXe7asLZ4RHo3yao2WU&#10;cOjycX4+TuXPDtbW+fBFmJpEoaAO3UtFZdtbH/ASQAdIDOaNqsqbSql0iIwRV8qRLUOvVUhvhMUf&#10;KKVJU9CzyekoOdYmmneelY5uROJMHy5m3mWYpLBTImKU/iYkapYSfSU241zoffyEjiiJUG8x7PGH&#10;V73FuMsDFimy0WFvXFfauJR9GrJDycofQ8lkh0fBj/KOYmhXbSLLZHI6UGBlyh2Y4Uw3W97ymwrt&#10;u2U+PDCHYULHsSDCPT5SGZTf9BIla+N+vXYf8eA4tJQ0GM6C+p8b5gQl6qsG+8/z6TROczpMTz+C&#10;ScQda1bHGr2prww4kWMVWZ7EiA9qEKUz9RP2yCJGhYppjtgFDYN4FbqVgT3ExWKRQJhfy8KtXloe&#10;Xcc6R3I+tk/M2Z7BAdy/M8MYs9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oQB2Z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FCAEF41" w14:textId="05BC9CD0" w:rsidR="00DB373A" w:rsidRDefault="00DB373A" w:rsidP="00664D04">
                    <w:pPr>
                      <w:pStyle w:val="Brdtext"/>
                      <w:jc w:val="left"/>
                    </w:pPr>
                    <w:sdt>
                      <w:sdtPr>
                        <w:alias w:val="NummerEtikett"/>
                        <w:tag w:val="NummerEtikett"/>
                        <w:id w:val="13182313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01244565"/>
                        <w:lock w:val="sdtContentLocked"/>
                        <w:dataBinding w:prefixMappings="xmlns:ns0='http://rkdhs/mallar/lagstiftning/Prop/Prop.xsd'" w:xpath="/ns0:dokumentvärden[1]/ns0:dokumentnummer[1]" w:storeItemID="{068625C3-B546-44A5-B525-B7CC092E5AD6}"/>
                        <w:text/>
                      </w:sdtPr>
                      <w:sdtContent>
                        <w:r>
                          <w:t>2020/21:172</w:t>
                        </w:r>
                      </w:sdtContent>
                    </w:sdt>
                  </w:p>
                  <w:p w14:paraId="4D42ED48" w14:textId="754BE9AC" w:rsidR="00DB373A" w:rsidRPr="00C7375F" w:rsidRDefault="00DB373A" w:rsidP="008539B5">
                    <w:pPr>
                      <w:pStyle w:val="Brdtext"/>
                    </w:pPr>
                    <w:sdt>
                      <w:sdtPr>
                        <w:alias w:val="BilageEtikett"/>
                        <w:tag w:val="BilageEtikett"/>
                        <w:id w:val="92561075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7308016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A55EC1" w14:textId="77777777" w:rsidR="00DB373A" w:rsidRDefault="00DB373A" w:rsidP="00EE1584">
    <w:pPr>
      <w:pStyle w:val="Brdtext"/>
    </w:pPr>
    <w:r>
      <w:rPr>
        <w:noProof/>
        <w:lang w:eastAsia="sv-SE"/>
      </w:rPr>
      <mc:AlternateContent>
        <mc:Choice Requires="wps">
          <w:drawing>
            <wp:anchor distT="0" distB="0" distL="0" distR="0" simplePos="0" relativeHeight="2517857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EA1E80" w14:textId="23043D2B" w:rsidR="00DB373A" w:rsidRDefault="002D33FE" w:rsidP="00A118D8">
                          <w:pPr>
                            <w:pStyle w:val="Brdtext"/>
                            <w:jc w:val="left"/>
                          </w:pPr>
                          <w:sdt>
                            <w:sdtPr>
                              <w:alias w:val="NummerEtikett"/>
                              <w:tag w:val="NummerEtikett"/>
                              <w:id w:val="-81780548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8598463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46B1159" w14:textId="333A7C61" w:rsidR="00DB373A" w:rsidRPr="00C7375F" w:rsidRDefault="002D33FE" w:rsidP="008539B5">
                          <w:pPr>
                            <w:pStyle w:val="Brdtext"/>
                          </w:pPr>
                          <w:sdt>
                            <w:sdtPr>
                              <w:alias w:val="BilageEtikett"/>
                              <w:tag w:val="BilageEtikett"/>
                              <w:id w:val="-72081931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211512456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3" type="#_x0000_t202" style="position:absolute;left:0;text-align:left;margin-left:348.15pt;margin-top:35.45pt;width:89.85pt;height:9.6pt;z-index:251785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n0E2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cdU6JZjSY9ija4DTKYxPo01s8AW1oAQ/vZtMAO9x6XMe1Wujr+kRCBHpXe7asLZ4RHo3yao2WU&#10;cOjycX4+TuXPDtbW+fBFmJpEoaAO3UtFZdtbH/ASQAdIDOaNqsqbSql0iIwRV8qRLUOvVUhvhMUf&#10;KKVJU9CzyekoOdYmmneelY5uROJMHy5m3mWYpLBTImKU/iYkapYSfSU241zoffyEjiiJUG8x7PGH&#10;V73FuMsDFimy0WFvXFfauJR9GrJDycofQ8lkh0fBj/KOYmhXbSLLZHI2UGBlyh2Y4Uw3W97ymwrt&#10;u2U+PDCHYULHsSDCPT5SGZTf9BIla+N+vXYf8eA4tJQ0GM6C+p8b5gQl6qsG+8/z6TROczpMTz+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VZ9BN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3EA1E80" w14:textId="23043D2B" w:rsidR="00DB373A" w:rsidRDefault="00DB373A" w:rsidP="00A118D8">
                    <w:pPr>
                      <w:pStyle w:val="Brdtext"/>
                      <w:jc w:val="left"/>
                    </w:pPr>
                    <w:sdt>
                      <w:sdtPr>
                        <w:alias w:val="NummerEtikett"/>
                        <w:tag w:val="NummerEtikett"/>
                        <w:id w:val="-8178054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5984632"/>
                        <w:lock w:val="sdtContentLocked"/>
                        <w:dataBinding w:prefixMappings="xmlns:ns0='http://rkdhs/mallar/lagstiftning/Prop/Prop.xsd'" w:xpath="/ns0:dokumentvärden[1]/ns0:dokumentnummer[1]" w:storeItemID="{068625C3-B546-44A5-B525-B7CC092E5AD6}"/>
                        <w:text/>
                      </w:sdtPr>
                      <w:sdtContent>
                        <w:r>
                          <w:t>2020/21:172</w:t>
                        </w:r>
                      </w:sdtContent>
                    </w:sdt>
                  </w:p>
                  <w:p w14:paraId="146B1159" w14:textId="333A7C61" w:rsidR="00DB373A" w:rsidRPr="00C7375F" w:rsidRDefault="00DB373A" w:rsidP="008539B5">
                    <w:pPr>
                      <w:pStyle w:val="Brdtext"/>
                    </w:pPr>
                    <w:sdt>
                      <w:sdtPr>
                        <w:alias w:val="BilageEtikett"/>
                        <w:tag w:val="BilageEtikett"/>
                        <w:id w:val="-7208193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211512456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8B2787" w14:textId="77777777" w:rsidR="00DB373A" w:rsidRDefault="00DB373A" w:rsidP="00664D04">
    <w:pPr>
      <w:pStyle w:val="Brdtext"/>
    </w:pPr>
    <w:r>
      <w:rPr>
        <w:noProof/>
        <w:lang w:eastAsia="sv-SE"/>
      </w:rPr>
      <mc:AlternateContent>
        <mc:Choice Requires="wps">
          <w:drawing>
            <wp:anchor distT="0" distB="0" distL="0" distR="0" simplePos="0" relativeHeight="2516730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76A21" w14:textId="6B6420CD" w:rsidR="00DB373A" w:rsidRDefault="002D33FE" w:rsidP="00664D04">
                          <w:pPr>
                            <w:pStyle w:val="Brdtext"/>
                            <w:jc w:val="left"/>
                          </w:pPr>
                          <w:sdt>
                            <w:sdtPr>
                              <w:alias w:val="NummerEtikett"/>
                              <w:tag w:val="NummerEtikett"/>
                              <w:id w:val="35014522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2999088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BFBFA2B" w14:textId="6DD33374" w:rsidR="00DB373A" w:rsidRPr="00C7375F" w:rsidRDefault="002D33FE" w:rsidP="008539B5">
                          <w:pPr>
                            <w:pStyle w:val="Brdtext"/>
                          </w:pPr>
                          <w:sdt>
                            <w:sdtPr>
                              <w:alias w:val="BilageEtikett"/>
                              <w:tag w:val="BilageEtikett"/>
                              <w:id w:val="203746984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52694929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7" type="#_x0000_t202" style="position:absolute;left:0;text-align:left;margin-left:29.4pt;margin-top:34.8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6mLAjQIAAJU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To3eSE&#10;EsM0mvQouuhXyGCc6tO6MAXswQEYu8+2A3b7HvCY0u6k1+mPhAjkqPRmV10YIzwplZMSLaOEQ1aO&#10;y7NxLn+x13Y+xC/CapIOFfXoXi4qW9+EiEgA3UKSs2BVU183SuVLYoy4VJ6sGXqtYo4RGn+glCFt&#10;RU+PT0bZsLFJvbesTDIjMmcGdynzPsN8ihslEkaZb0KiZjnRV3wzzoXZ+c/ohJJw9RbFAb+P6i3K&#10;fR7QyJ6tiTtl3Rjrc/Z5yPYlq39sSyZ7PAp+kHc6xm7RZbIcT3Lv0tvC1hsww9t+toLj1w3ad8NC&#10;vGcew4SOY0HEO3yksii/HU6ULK3/9dp7woPjkFLSYjgrGn6umBeUqK8G7D8rJwiAxHyZnHwEk4g/&#10;lCwOJWalLy04UWIVOZ6PCR/V9ii91U/YI/PkFSJmOHxXNG6Pl7FfGdhDXMznGYT5dSzemAfHk+lU&#10;50TOx+6JeTcwOIL7t3Y7xmz6gsg9NmkGN19FkDGzfF/VoQOY/Uz+YU+l5XJ4z6j9Np39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BM6mLA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0FB76A21" w14:textId="6B6420CD" w:rsidR="00DB373A" w:rsidRDefault="00DB373A" w:rsidP="00664D04">
                    <w:pPr>
                      <w:pStyle w:val="Brdtext"/>
                      <w:jc w:val="left"/>
                    </w:pPr>
                    <w:sdt>
                      <w:sdtPr>
                        <w:alias w:val="NummerEtikett"/>
                        <w:tag w:val="NummerEtikett"/>
                        <w:id w:val="3501452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29990883"/>
                        <w:lock w:val="sdtContentLocked"/>
                        <w:dataBinding w:prefixMappings="xmlns:ns0='http://rkdhs/mallar/lagstiftning/Prop/Prop.xsd'" w:xpath="/ns0:dokumentvärden[1]/ns0:dokumentnummer[1]" w:storeItemID="{068625C3-B546-44A5-B525-B7CC092E5AD6}"/>
                        <w:text/>
                      </w:sdtPr>
                      <w:sdtContent>
                        <w:r>
                          <w:t>2020/21:172</w:t>
                        </w:r>
                      </w:sdtContent>
                    </w:sdt>
                  </w:p>
                  <w:p w14:paraId="6BFBFA2B" w14:textId="6DD33374" w:rsidR="00DB373A" w:rsidRPr="00C7375F" w:rsidRDefault="00DB373A" w:rsidP="008539B5">
                    <w:pPr>
                      <w:pStyle w:val="Brdtext"/>
                    </w:pPr>
                    <w:sdt>
                      <w:sdtPr>
                        <w:alias w:val="BilageEtikett"/>
                        <w:tag w:val="BilageEtikett"/>
                        <w:id w:val="203746984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2694929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5D3FD3" w14:textId="77777777" w:rsidR="00DB373A" w:rsidRDefault="00DB373A" w:rsidP="00EE1584">
    <w:pPr>
      <w:pStyle w:val="Brdtext"/>
    </w:pPr>
    <w:r>
      <w:rPr>
        <w:noProof/>
        <w:lang w:eastAsia="sv-SE"/>
      </w:rPr>
      <mc:AlternateContent>
        <mc:Choice Requires="wps">
          <w:drawing>
            <wp:anchor distT="0" distB="0" distL="0" distR="0" simplePos="0" relativeHeight="2517867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882FD6" w14:textId="14DAB37E" w:rsidR="00DB373A" w:rsidRDefault="002D33FE" w:rsidP="00A118D8">
                          <w:pPr>
                            <w:pStyle w:val="Brdtext"/>
                            <w:jc w:val="left"/>
                          </w:pPr>
                          <w:sdt>
                            <w:sdtPr>
                              <w:alias w:val="NummerEtikett"/>
                              <w:tag w:val="NummerEtikett"/>
                              <w:id w:val="-78435318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9960854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6270CE2" w14:textId="2B776EBC" w:rsidR="00DB373A" w:rsidRPr="00C7375F" w:rsidRDefault="002D33FE" w:rsidP="008539B5">
                          <w:pPr>
                            <w:pStyle w:val="Brdtext"/>
                          </w:pPr>
                          <w:sdt>
                            <w:sdtPr>
                              <w:alias w:val="BilageEtikett"/>
                              <w:tag w:val="BilageEtikett"/>
                              <w:id w:val="64247660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97633086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8" type="#_x0000_t202" style="position:absolute;left:0;text-align:left;margin-left:348.15pt;margin-top:35.45pt;width:89.85pt;height:9.6pt;z-index:251786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7vi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0woMUyjSY+ii36FDI5TfVoXpoA9OABj99l2wG7vAy5T2p30Ov2REIEeld7sqgtnhCejclKiZZRw&#10;6MpxeTbO5S/21s6H+EVYTZJQUY/u5aKy9U2IeAmgW0gKFqxq6utGqXxIjBGXypM1Q69VzG+ExR8o&#10;ZUhb0dPjk1F2bGwy7z0rk9yIzJkhXMq8zzBLcaNEwijzTUjULCf6SmzGuTC7+BmdUBKh3mI44Pev&#10;eotxnwcscmRr4s5YN8b6nH0esn3J6h/bkskej4If5J3E2C26TJbjyY4CC1tvwAxv+9kKjl83aN8N&#10;C/GeeQwTOo4FEe/wkcqi/HaQKFla/+u1+4QHx6GlpMVwVjT8XDEvKFFfDdh/BrKmac6HyclHMIn4&#10;Q83iUGNW+tKCEyVWkeNZTPiotqL0Vj9hj8xTVKiY4Yhd0bgVL2O/MrCHuJjPMwjz61i8MQ+OJ9ep&#10;zomcj90T825gcAT3b+12jNn0BZF7bLIMbr6KIGNmeap0X9WhA5j9TP5hT6XlcnjOqP02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cXu+K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9882FD6" w14:textId="14DAB37E" w:rsidR="00DB373A" w:rsidRDefault="00DB373A" w:rsidP="00A118D8">
                    <w:pPr>
                      <w:pStyle w:val="Brdtext"/>
                      <w:jc w:val="left"/>
                    </w:pPr>
                    <w:sdt>
                      <w:sdtPr>
                        <w:alias w:val="NummerEtikett"/>
                        <w:tag w:val="NummerEtikett"/>
                        <w:id w:val="-7843531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9608541"/>
                        <w:lock w:val="sdtContentLocked"/>
                        <w:dataBinding w:prefixMappings="xmlns:ns0='http://rkdhs/mallar/lagstiftning/Prop/Prop.xsd'" w:xpath="/ns0:dokumentvärden[1]/ns0:dokumentnummer[1]" w:storeItemID="{068625C3-B546-44A5-B525-B7CC092E5AD6}"/>
                        <w:text/>
                      </w:sdtPr>
                      <w:sdtContent>
                        <w:r>
                          <w:t>2020/21:172</w:t>
                        </w:r>
                      </w:sdtContent>
                    </w:sdt>
                  </w:p>
                  <w:p w14:paraId="36270CE2" w14:textId="2B776EBC" w:rsidR="00DB373A" w:rsidRPr="00C7375F" w:rsidRDefault="00DB373A" w:rsidP="008539B5">
                    <w:pPr>
                      <w:pStyle w:val="Brdtext"/>
                    </w:pPr>
                    <w:sdt>
                      <w:sdtPr>
                        <w:alias w:val="BilageEtikett"/>
                        <w:tag w:val="BilageEtikett"/>
                        <w:id w:val="64247660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7633086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8BD0D1" w14:textId="77777777" w:rsidR="00DB373A" w:rsidRDefault="00DB373A" w:rsidP="00664D04">
    <w:pPr>
      <w:pStyle w:val="Brdtext"/>
    </w:pPr>
    <w:r>
      <w:rPr>
        <w:noProof/>
        <w:lang w:eastAsia="sv-SE"/>
      </w:rPr>
      <mc:AlternateContent>
        <mc:Choice Requires="wps">
          <w:drawing>
            <wp:anchor distT="0" distB="0" distL="0" distR="0" simplePos="0" relativeHeight="2516741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58D33" w14:textId="0BF4ED9C" w:rsidR="00DB373A" w:rsidRDefault="002D33FE" w:rsidP="00664D04">
                          <w:pPr>
                            <w:pStyle w:val="Brdtext"/>
                            <w:jc w:val="left"/>
                          </w:pPr>
                          <w:sdt>
                            <w:sdtPr>
                              <w:alias w:val="NummerEtikett"/>
                              <w:tag w:val="NummerEtikett"/>
                              <w:id w:val="-196841730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0989764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B5521B6" w14:textId="6DDE87A3" w:rsidR="00DB373A" w:rsidRPr="00C7375F" w:rsidRDefault="002D33FE" w:rsidP="008539B5">
                          <w:pPr>
                            <w:pStyle w:val="Brdtext"/>
                          </w:pPr>
                          <w:sdt>
                            <w:sdtPr>
                              <w:alias w:val="BilageEtikett"/>
                              <w:tag w:val="BilageEtikett"/>
                              <w:id w:val="40202981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90956757"/>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2" type="#_x0000_t202" style="position:absolute;left:0;text-align:left;margin-left:29.4pt;margin-top:34.85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twac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k3OKNGsRpMeRRvcGhmMY30a66eALSyAof1iWmCHe4/LmHYrXR3/SIhAj0pvd9WFM8KjUT7J0TJK&#10;OHT5OD8fp/Jne2vrfPgqTE2iUFCH7qWiss2tD3gJoAMkBvNGVeVNpVQ6RMaIK+XIhqHXKqQ3wuIP&#10;lNKkKejp8ckoOdYmmneelY5uROJMHy5m3mWYpLBVImKU/i4kapYSfSM241zoXfyEjiiJUO8x7PH7&#10;V73HuMsDFimy0WFnXFfauJR9GrJ9ycqfQ8lkh0fBD/KOYmiXbSLL8eRkoMDSlFsww5lutrzlNxXa&#10;d8t8eGAOw4SOY0GEe3ykMii/6SVKVsb9fus+4sFxaClpMJwF9b/WzAlK1DcN9p/nk0mc5nSYnJyB&#10;ScQdapaHGr2urww4kWMVWZ7EiA9qEKUz9RP2yDxGhYppjtgFDYN4FbqVgT3ExXyeQJhfy8KtXlge&#10;Xcc6R3I+tk/M2Z7BAdy/M8MYs+krInfYaOntfB1AxsTyWOmuqn0HMPuJ/P2eisvl8JxQ+206e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Y7cGn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5958D33" w14:textId="0BF4ED9C" w:rsidR="00DB373A" w:rsidRDefault="00DB373A" w:rsidP="00664D04">
                    <w:pPr>
                      <w:pStyle w:val="Brdtext"/>
                      <w:jc w:val="left"/>
                    </w:pPr>
                    <w:sdt>
                      <w:sdtPr>
                        <w:alias w:val="NummerEtikett"/>
                        <w:tag w:val="NummerEtikett"/>
                        <w:id w:val="-19684173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9897642"/>
                        <w:lock w:val="sdtContentLocked"/>
                        <w:dataBinding w:prefixMappings="xmlns:ns0='http://rkdhs/mallar/lagstiftning/Prop/Prop.xsd'" w:xpath="/ns0:dokumentvärden[1]/ns0:dokumentnummer[1]" w:storeItemID="{068625C3-B546-44A5-B525-B7CC092E5AD6}"/>
                        <w:text/>
                      </w:sdtPr>
                      <w:sdtContent>
                        <w:r>
                          <w:t>2020/21:172</w:t>
                        </w:r>
                      </w:sdtContent>
                    </w:sdt>
                  </w:p>
                  <w:p w14:paraId="7B5521B6" w14:textId="6DDE87A3" w:rsidR="00DB373A" w:rsidRPr="00C7375F" w:rsidRDefault="00DB373A" w:rsidP="008539B5">
                    <w:pPr>
                      <w:pStyle w:val="Brdtext"/>
                    </w:pPr>
                    <w:sdt>
                      <w:sdtPr>
                        <w:alias w:val="BilageEtikett"/>
                        <w:tag w:val="BilageEtikett"/>
                        <w:id w:val="40202981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095675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D28BCF" w14:textId="77777777" w:rsidR="00DB373A" w:rsidRDefault="00DB373A" w:rsidP="00EE1584">
    <w:pPr>
      <w:pStyle w:val="Brdtext"/>
    </w:pPr>
    <w:r>
      <w:rPr>
        <w:noProof/>
        <w:lang w:eastAsia="sv-SE"/>
      </w:rPr>
      <mc:AlternateContent>
        <mc:Choice Requires="wps">
          <w:drawing>
            <wp:anchor distT="0" distB="0" distL="0" distR="0" simplePos="0" relativeHeight="2517877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A29755" w14:textId="5D55867D" w:rsidR="00DB373A" w:rsidRDefault="002D33FE" w:rsidP="00A118D8">
                          <w:pPr>
                            <w:pStyle w:val="Brdtext"/>
                            <w:jc w:val="left"/>
                          </w:pPr>
                          <w:sdt>
                            <w:sdtPr>
                              <w:alias w:val="NummerEtikett"/>
                              <w:tag w:val="NummerEtikett"/>
                              <w:id w:val="-102077409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8378341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C413B0C" w14:textId="48723ECB" w:rsidR="00DB373A" w:rsidRPr="00C7375F" w:rsidRDefault="002D33FE" w:rsidP="008539B5">
                          <w:pPr>
                            <w:pStyle w:val="Brdtext"/>
                          </w:pPr>
                          <w:sdt>
                            <w:sdtPr>
                              <w:alias w:val="BilageEtikett"/>
                              <w:tag w:val="BilageEtikett"/>
                              <w:id w:val="45337303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826786904"/>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3" type="#_x0000_t202" style="position:absolute;left:0;text-align:left;margin-left:348.15pt;margin-top:35.45pt;width:89.85pt;height:9.6pt;z-index:251787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KDHPkQ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5xSYphGkx5FF/0KGRyn+rQuTAF7cADG7rPtgN3eB1ymtDvpdfojIQI9Kr3ZVRfOCE9G5aREyyjh&#10;0JXj8mycy1/srZ0P8YuwmiShoh7dy0Vl65sQ8RJAt5AULFjV1NeNUvmQGCMulSdrhl6rmN8Iiz9Q&#10;ypC2oqfHJ6Ps2Nhk3ntWJrkRmTNDuJR5n2GW4kaJhFHmm5CoWU70ldiMc2F28TM6oSRCvcVwwO9f&#10;9RbjPg9Y5MjWxJ2xboz1Ofs8ZPuS1T+2JZM9HgU/yDuJsVt0mSzHIMtAjYWtN2CGt/1sBcevG7Tv&#10;hoV4zzyGCR3Hgoh3+EhlUX47SJQsrf/12n3Cg+PQUtJiOCsafq6YF5SorwbsPysnkzTN+TA5+Qgm&#10;EX+oWRxqzEpfWnCixCpyPIsJH9VWlN7qJ+yReYoKFTMcsSsat+Jl7FcG9hAX83kGYX4dizfmwfHk&#10;OtU5kfOxe2LeDQyO4P6t3Y4xm74gco9NlsHNVxFkzCxPle6rOnQAs5/JP+yptFwOzxm136az3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ygxz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DA29755" w14:textId="5D55867D" w:rsidR="00DB373A" w:rsidRDefault="00DB373A" w:rsidP="00A118D8">
                    <w:pPr>
                      <w:pStyle w:val="Brdtext"/>
                      <w:jc w:val="left"/>
                    </w:pPr>
                    <w:sdt>
                      <w:sdtPr>
                        <w:alias w:val="NummerEtikett"/>
                        <w:tag w:val="NummerEtikett"/>
                        <w:id w:val="-10207740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83783411"/>
                        <w:lock w:val="sdtContentLocked"/>
                        <w:dataBinding w:prefixMappings="xmlns:ns0='http://rkdhs/mallar/lagstiftning/Prop/Prop.xsd'" w:xpath="/ns0:dokumentvärden[1]/ns0:dokumentnummer[1]" w:storeItemID="{068625C3-B546-44A5-B525-B7CC092E5AD6}"/>
                        <w:text/>
                      </w:sdtPr>
                      <w:sdtContent>
                        <w:r>
                          <w:t>2020/21:172</w:t>
                        </w:r>
                      </w:sdtContent>
                    </w:sdt>
                  </w:p>
                  <w:p w14:paraId="1C413B0C" w14:textId="48723ECB" w:rsidR="00DB373A" w:rsidRPr="00C7375F" w:rsidRDefault="00DB373A" w:rsidP="008539B5">
                    <w:pPr>
                      <w:pStyle w:val="Brdtext"/>
                    </w:pPr>
                    <w:sdt>
                      <w:sdtPr>
                        <w:alias w:val="BilageEtikett"/>
                        <w:tag w:val="BilageEtikett"/>
                        <w:id w:val="45337303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26786904"/>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C21397" w14:textId="77777777" w:rsidR="00DB373A" w:rsidRDefault="00DB373A" w:rsidP="00664D04">
    <w:pPr>
      <w:pStyle w:val="Brdtext"/>
    </w:pPr>
    <w:r>
      <w:rPr>
        <w:noProof/>
        <w:lang w:eastAsia="sv-SE"/>
      </w:rPr>
      <mc:AlternateContent>
        <mc:Choice Requires="wps">
          <w:drawing>
            <wp:anchor distT="0" distB="0" distL="0" distR="0" simplePos="0" relativeHeight="2516751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23AE1" w14:textId="0FEF0FD1" w:rsidR="00DB373A" w:rsidRDefault="002D33FE" w:rsidP="00664D04">
                          <w:pPr>
                            <w:pStyle w:val="Brdtext"/>
                            <w:jc w:val="left"/>
                          </w:pPr>
                          <w:sdt>
                            <w:sdtPr>
                              <w:alias w:val="NummerEtikett"/>
                              <w:tag w:val="NummerEtikett"/>
                              <w:id w:val="48150914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7346674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DFA2975" w14:textId="61782C54" w:rsidR="00DB373A" w:rsidRPr="00C7375F" w:rsidRDefault="002D33FE" w:rsidP="008539B5">
                          <w:pPr>
                            <w:pStyle w:val="Brdtext"/>
                          </w:pPr>
                          <w:sdt>
                            <w:sdtPr>
                              <w:alias w:val="BilageEtikett"/>
                              <w:tag w:val="BilageEtikett"/>
                              <w:id w:val="-2111189534"/>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975369215"/>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7" type="#_x0000_t202" style="position:absolute;left:0;text-align:left;margin-left:29.4pt;margin-top:34.85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M06lkAIAAJU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Pt&#10;JqeUGKbxSA+ii36FCsaJn9aFKWD3DsDYfbEdsNvzgMNUdie9Tn8URGAH05sduwhGeHIqJyWejBIO&#10;WzkuT8eZ/mLv7XyIX4XVJC0q6vF6mVS2vg4RNwF0C0nJglVNfdUolTdJMeJCebJmeGsV8x3h8QdK&#10;GdJW9OTj8SgHNja595GVSWFE1syQLlXeV5hXcaNEwijzXUhwlgt9JTfjXJhd/oxOKIlUb3Ec8Ptb&#10;vcW5rwMeObM1ceesG2N9rj432Z6y+ueWMtnjQfhB3WkZu0WXxZIIHKSxsPUGyvC2763g+FWD57tm&#10;Id4xj2bCi2NAxFt8pLKg3w4rSpbW/37tPOGhcVgpadGcFQ2/VswLStQ3A/WflpNJ6ua8mRx/gpKI&#10;P7QsDi1mpS8sNFFiFDmelwkf1XYpvdWPmCPzlBUmZjhyVzRulxexHxmYQ1zM5xmE/nUsXpt7x1Po&#10;xHMS50P3yLwbFByh/Ru7bWM2fSHkHps8g5uvIsSYVZ6Y7lkdXgC9n8U/zKk0XA73GbWfpr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2M06l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8C23AE1" w14:textId="0FEF0FD1" w:rsidR="00DB373A" w:rsidRDefault="00DB373A" w:rsidP="00664D04">
                    <w:pPr>
                      <w:pStyle w:val="Brdtext"/>
                      <w:jc w:val="left"/>
                    </w:pPr>
                    <w:sdt>
                      <w:sdtPr>
                        <w:alias w:val="NummerEtikett"/>
                        <w:tag w:val="NummerEtikett"/>
                        <w:id w:val="48150914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73466745"/>
                        <w:lock w:val="sdtContentLocked"/>
                        <w:dataBinding w:prefixMappings="xmlns:ns0='http://rkdhs/mallar/lagstiftning/Prop/Prop.xsd'" w:xpath="/ns0:dokumentvärden[1]/ns0:dokumentnummer[1]" w:storeItemID="{068625C3-B546-44A5-B525-B7CC092E5AD6}"/>
                        <w:text/>
                      </w:sdtPr>
                      <w:sdtContent>
                        <w:r>
                          <w:t>2020/21:172</w:t>
                        </w:r>
                      </w:sdtContent>
                    </w:sdt>
                  </w:p>
                  <w:p w14:paraId="3DFA2975" w14:textId="61782C54" w:rsidR="00DB373A" w:rsidRPr="00C7375F" w:rsidRDefault="00DB373A" w:rsidP="008539B5">
                    <w:pPr>
                      <w:pStyle w:val="Brdtext"/>
                    </w:pPr>
                    <w:sdt>
                      <w:sdtPr>
                        <w:alias w:val="BilageEtikett"/>
                        <w:tag w:val="BilageEtikett"/>
                        <w:id w:val="-2111189534"/>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7536921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B67CBB" w14:textId="77777777" w:rsidR="00DB373A" w:rsidRDefault="00DB373A" w:rsidP="00EE1584">
    <w:pPr>
      <w:pStyle w:val="Brdtext"/>
    </w:pPr>
    <w:r>
      <w:rPr>
        <w:noProof/>
        <w:lang w:eastAsia="sv-SE"/>
      </w:rPr>
      <mc:AlternateContent>
        <mc:Choice Requires="wps">
          <w:drawing>
            <wp:anchor distT="0" distB="0" distL="0" distR="0" simplePos="0" relativeHeight="2517888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0C87DF" w14:textId="34C61748" w:rsidR="00DB373A" w:rsidRDefault="002D33FE" w:rsidP="00A118D8">
                          <w:pPr>
                            <w:pStyle w:val="Brdtext"/>
                            <w:jc w:val="left"/>
                          </w:pPr>
                          <w:sdt>
                            <w:sdtPr>
                              <w:alias w:val="NummerEtikett"/>
                              <w:tag w:val="NummerEtikett"/>
                              <w:id w:val="-61174533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3485044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250930E" w14:textId="4D8C93B4" w:rsidR="00DB373A" w:rsidRPr="00C7375F" w:rsidRDefault="002D33FE" w:rsidP="008539B5">
                          <w:pPr>
                            <w:pStyle w:val="Brdtext"/>
                          </w:pPr>
                          <w:sdt>
                            <w:sdtPr>
                              <w:alias w:val="BilageEtikett"/>
                              <w:tag w:val="BilageEtikett"/>
                              <w:id w:val="27344847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700784757"/>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8" type="#_x0000_t202" style="position:absolute;left:0;text-align:left;margin-left:348.15pt;margin-top:35.45pt;width:89.85pt;height:9.6pt;z-index:251788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zpeH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6BVhmk06VF00a+QwXGqT+vCFLAHB2DsPtsO2O19wGVKu5Nepz8SItCj0ptddeGM8GRUTkq0jBIO&#10;XTkuz8a5/MXe2vkQvwirSRIq6tG9XFS2vgkRLwF0C0nBglVNfd0olQ+JMeJSebJm6LWK+Y2w+AOl&#10;DGkrenp8MsqOjU3mvWdlkhuROTOES5n3GWYpbpRIGGW+CYma5URfic04F2YXP6MTSiLUWwwH/P5V&#10;bzHu84BFjmxN3Bnrxlifs89Dti9Z/WNbMtnjUfCDvJMYu0WXyXJ8sqPAwtYbMMPbfraC49cN2nfD&#10;QrxnHsOEjmNBxDt8pLIovx0kSpbW/3rtPuHBcWgpaTGcFQ0/V8wLStRXA/aflZNJmuZ8mJx8BJOI&#10;P9QsDjVmpS8tOFFiFTmexYSPaitKb/UT9sg8RYWKGY7YFY1b8TL2KwN7iIv5PIMwv47FG/PgeHKd&#10;6pzI+dg9Me8GBkdw/9Zux5hNXxC5xybL4OarCDJmlqdK91UdOoDZz+Qf9lRaLofnjNp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zpeH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A0C87DF" w14:textId="34C61748" w:rsidR="00DB373A" w:rsidRDefault="00DB373A" w:rsidP="00A118D8">
                    <w:pPr>
                      <w:pStyle w:val="Brdtext"/>
                      <w:jc w:val="left"/>
                    </w:pPr>
                    <w:sdt>
                      <w:sdtPr>
                        <w:alias w:val="NummerEtikett"/>
                        <w:tag w:val="NummerEtikett"/>
                        <w:id w:val="-6117453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34850444"/>
                        <w:lock w:val="sdtContentLocked"/>
                        <w:dataBinding w:prefixMappings="xmlns:ns0='http://rkdhs/mallar/lagstiftning/Prop/Prop.xsd'" w:xpath="/ns0:dokumentvärden[1]/ns0:dokumentnummer[1]" w:storeItemID="{068625C3-B546-44A5-B525-B7CC092E5AD6}"/>
                        <w:text/>
                      </w:sdtPr>
                      <w:sdtContent>
                        <w:r>
                          <w:t>2020/21:172</w:t>
                        </w:r>
                      </w:sdtContent>
                    </w:sdt>
                  </w:p>
                  <w:p w14:paraId="2250930E" w14:textId="4D8C93B4" w:rsidR="00DB373A" w:rsidRPr="00C7375F" w:rsidRDefault="00DB373A" w:rsidP="008539B5">
                    <w:pPr>
                      <w:pStyle w:val="Brdtext"/>
                    </w:pPr>
                    <w:sdt>
                      <w:sdtPr>
                        <w:alias w:val="BilageEtikett"/>
                        <w:tag w:val="BilageEtikett"/>
                        <w:id w:val="27344847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0078475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53BDB5" w14:textId="77777777" w:rsidR="00DB373A" w:rsidRDefault="00DB373A" w:rsidP="00664D04">
    <w:pPr>
      <w:pStyle w:val="Brdtext"/>
    </w:pPr>
    <w:r>
      <w:rPr>
        <w:noProof/>
        <w:lang w:eastAsia="sv-SE"/>
      </w:rPr>
      <mc:AlternateContent>
        <mc:Choice Requires="wps">
          <w:drawing>
            <wp:anchor distT="0" distB="0" distL="0" distR="0" simplePos="0" relativeHeight="2516761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B7E4FC" w14:textId="49877073" w:rsidR="00DB373A" w:rsidRDefault="002D33FE" w:rsidP="00664D04">
                          <w:pPr>
                            <w:pStyle w:val="Brdtext"/>
                            <w:jc w:val="left"/>
                          </w:pPr>
                          <w:sdt>
                            <w:sdtPr>
                              <w:alias w:val="NummerEtikett"/>
                              <w:tag w:val="NummerEtikett"/>
                              <w:id w:val="116921544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5856225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6E69E54" w14:textId="3D693CB7" w:rsidR="00DB373A" w:rsidRPr="00C7375F" w:rsidRDefault="002D33FE" w:rsidP="008539B5">
                          <w:pPr>
                            <w:pStyle w:val="Brdtext"/>
                          </w:pPr>
                          <w:sdt>
                            <w:sdtPr>
                              <w:alias w:val="BilageEtikett"/>
                              <w:tag w:val="BilageEtikett"/>
                              <w:id w:val="-25737160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91485480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2" type="#_x0000_t202" style="position:absolute;left:0;text-align:left;margin-left:29.4pt;margin-top:34.8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FJZgkAIAAJU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WJ&#10;3k1zSjSr0aRH0Qa3QQXjyE9j/QywpQUwtJ9NC+xw7nEYy26lq+MfBRHYwfRuzy6CER6d8kmOllHC&#10;YcvH+fk40Z8dvK3z4YswNYmLgjp0L5HKtrc+4CaADpCYzBtVlTeVUmkTFSOulCNbhl6rkO4Ijz9Q&#10;SpOmoGen01EKrE107yIrHcOIpJk+Xay8qzCtwk6JiFH6m5DgLBX6Sm7GudD7/AkdURKp3uLY4w+3&#10;eotzVwc8Umajw965rrRxqfo0ZAfKyh8DZbLDg/CjuuMytKs2ieV0Oh0ksDLlDspwppstb/lNhfbd&#10;Mh8emMMwoeN4IMI9PlIZ0G/6FSVr4369dh7x0DislDQYzoL6nxvmBCXqq4b6z/PJJE5z2kymH6Ek&#10;4o4tq2OL3tRXBpqAvnG7tIz4oIaldKZ+wjuyiFlhYpojd0HDsLwK3ZOBd4iLxSKBML+WhVu9tDyG&#10;jjxHcT62T8zZXsEB2r8zwxiz2Qshd9jo6e1iEyDGpPLIdMdq3wHMfhJ//07Fx+V4n1CH1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cFJZg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DB7E4FC" w14:textId="49877073" w:rsidR="00DB373A" w:rsidRDefault="00DB373A" w:rsidP="00664D04">
                    <w:pPr>
                      <w:pStyle w:val="Brdtext"/>
                      <w:jc w:val="left"/>
                    </w:pPr>
                    <w:sdt>
                      <w:sdtPr>
                        <w:alias w:val="NummerEtikett"/>
                        <w:tag w:val="NummerEtikett"/>
                        <w:id w:val="11692154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58562257"/>
                        <w:lock w:val="sdtContentLocked"/>
                        <w:dataBinding w:prefixMappings="xmlns:ns0='http://rkdhs/mallar/lagstiftning/Prop/Prop.xsd'" w:xpath="/ns0:dokumentvärden[1]/ns0:dokumentnummer[1]" w:storeItemID="{068625C3-B546-44A5-B525-B7CC092E5AD6}"/>
                        <w:text/>
                      </w:sdtPr>
                      <w:sdtContent>
                        <w:r>
                          <w:t>2020/21:172</w:t>
                        </w:r>
                      </w:sdtContent>
                    </w:sdt>
                  </w:p>
                  <w:p w14:paraId="26E69E54" w14:textId="3D693CB7" w:rsidR="00DB373A" w:rsidRPr="00C7375F" w:rsidRDefault="00DB373A" w:rsidP="008539B5">
                    <w:pPr>
                      <w:pStyle w:val="Brdtext"/>
                    </w:pPr>
                    <w:sdt>
                      <w:sdtPr>
                        <w:alias w:val="BilageEtikett"/>
                        <w:tag w:val="BilageEtikett"/>
                        <w:id w:val="-25737160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91485480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080042" w14:textId="77777777" w:rsidR="00DB373A" w:rsidRDefault="00DB373A" w:rsidP="00EE1584">
    <w:pPr>
      <w:pStyle w:val="Brdtext"/>
    </w:pPr>
    <w:r>
      <w:rPr>
        <w:noProof/>
        <w:lang w:eastAsia="sv-SE"/>
      </w:rPr>
      <mc:AlternateContent>
        <mc:Choice Requires="wps">
          <w:drawing>
            <wp:anchor distT="0" distB="0" distL="0" distR="0" simplePos="0" relativeHeight="2517898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D40B83" w14:textId="3736B90D" w:rsidR="00DB373A" w:rsidRDefault="002D33FE" w:rsidP="00A118D8">
                          <w:pPr>
                            <w:pStyle w:val="Brdtext"/>
                            <w:jc w:val="left"/>
                          </w:pPr>
                          <w:sdt>
                            <w:sdtPr>
                              <w:alias w:val="NummerEtikett"/>
                              <w:tag w:val="NummerEtikett"/>
                              <w:id w:val="141697825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8009269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E4908D2" w14:textId="1E921668" w:rsidR="00DB373A" w:rsidRPr="00C7375F" w:rsidRDefault="002D33FE" w:rsidP="008539B5">
                          <w:pPr>
                            <w:pStyle w:val="Brdtext"/>
                          </w:pPr>
                          <w:sdt>
                            <w:sdtPr>
                              <w:alias w:val="BilageEtikett"/>
                              <w:tag w:val="BilageEtikett"/>
                              <w:id w:val="-43991486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32138054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3" type="#_x0000_t202" style="position:absolute;left:0;text-align:left;margin-left:348.15pt;margin-top:35.45pt;width:89.85pt;height:9.6pt;z-index:251789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6EzkAIAAJU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7gz8aFajSU+iDW6DCk4jP431U8AeLYCh/WxaYIdzj8NYditdHf8oiMCOSLs9uwhGeHTKJzlaRgmH&#10;LR/nF+NEf3bwts6HL8LUJC4K6tC9RCrb3vqAmwA6QGIyb1RV3lRKpU1UjLhSjmwZeq1CuiM8/kAp&#10;TZqCnp+i1uikTXTvIisdT0TSTJ8uVt5VmFZhp0TEKP1NSHCWCn0lN+Nc6H3+hI4oiVRvcezxh1u9&#10;xbmrAx4ps9Fh71xX2rhUfXpkB8rKHwNlssOD8KO64zK0yzaJ5fTsfJDA0pQ7KMOZ7m15y28qtO+W&#10;+fDAHB4TOo4BEe7xkcqAftOvKFkb9+u184iHxmGlpMHjLKj/uWFOUKK+aqj/Ip9MEDakzeTsI5RE&#10;3LFleWzRm/rKQBM5RpHlaRnxQQ1L6Uz9jDmyiFlhYpojd0HDsLwK3cjAHOJisUggvF/Lwq1+tDyG&#10;jjxHcT61z8zZXsEB2r8zwzNm0xdC7rDR09vFJkCMSeWR6Y7VvgN4+0n8/ZyKw+V4n1CHa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oi6Ez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5D40B83" w14:textId="3736B90D" w:rsidR="00DB373A" w:rsidRDefault="00DB373A" w:rsidP="00A118D8">
                    <w:pPr>
                      <w:pStyle w:val="Brdtext"/>
                      <w:jc w:val="left"/>
                    </w:pPr>
                    <w:sdt>
                      <w:sdtPr>
                        <w:alias w:val="NummerEtikett"/>
                        <w:tag w:val="NummerEtikett"/>
                        <w:id w:val="14169782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0092699"/>
                        <w:lock w:val="sdtContentLocked"/>
                        <w:dataBinding w:prefixMappings="xmlns:ns0='http://rkdhs/mallar/lagstiftning/Prop/Prop.xsd'" w:xpath="/ns0:dokumentvärden[1]/ns0:dokumentnummer[1]" w:storeItemID="{068625C3-B546-44A5-B525-B7CC092E5AD6}"/>
                        <w:text/>
                      </w:sdtPr>
                      <w:sdtContent>
                        <w:r>
                          <w:t>2020/21:172</w:t>
                        </w:r>
                      </w:sdtContent>
                    </w:sdt>
                  </w:p>
                  <w:p w14:paraId="1E4908D2" w14:textId="1E921668" w:rsidR="00DB373A" w:rsidRPr="00C7375F" w:rsidRDefault="00DB373A" w:rsidP="008539B5">
                    <w:pPr>
                      <w:pStyle w:val="Brdtext"/>
                    </w:pPr>
                    <w:sdt>
                      <w:sdtPr>
                        <w:alias w:val="BilageEtikett"/>
                        <w:tag w:val="BilageEtikett"/>
                        <w:id w:val="-43991486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32138054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874D8B" w14:textId="77777777" w:rsidR="00DB373A" w:rsidRDefault="00DB373A" w:rsidP="00664D04">
    <w:pPr>
      <w:pStyle w:val="Brdtext"/>
    </w:pPr>
    <w:r>
      <w:rPr>
        <w:noProof/>
        <w:lang w:eastAsia="sv-SE"/>
      </w:rPr>
      <mc:AlternateContent>
        <mc:Choice Requires="wps">
          <w:drawing>
            <wp:anchor distT="0" distB="0" distL="0" distR="0" simplePos="0" relativeHeight="2516771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AEAF9" w14:textId="68934BC7" w:rsidR="00DB373A" w:rsidRDefault="002D33FE" w:rsidP="00664D04">
                          <w:pPr>
                            <w:pStyle w:val="Brdtext"/>
                            <w:jc w:val="left"/>
                          </w:pPr>
                          <w:sdt>
                            <w:sdtPr>
                              <w:alias w:val="NummerEtikett"/>
                              <w:tag w:val="NummerEtikett"/>
                              <w:id w:val="204748252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1512256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85187A0" w14:textId="6C7D9CA3" w:rsidR="00DB373A" w:rsidRPr="00C7375F" w:rsidRDefault="002D33FE" w:rsidP="008539B5">
                          <w:pPr>
                            <w:pStyle w:val="Brdtext"/>
                          </w:pPr>
                          <w:sdt>
                            <w:sdtPr>
                              <w:alias w:val="BilageEtikett"/>
                              <w:tag w:val="BilageEtikett"/>
                              <w:id w:val="-17457152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869680399"/>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7" type="#_x0000_t202" style="position:absolute;left:0;text-align:left;margin-left:29.4pt;margin-top:34.85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jKn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mmxDCNJj2KLvoVMhin+rQuTAF7cADG7rPtgN3eB1ymtDvpdfojIQI9Kr3ZVRfOCE9G5aREyyjh&#10;0JXj8mycy1/srZ0P8YuwmiShoh7dy0Vl65sQ8RJAt5AULFjV1NeNUvmQGCMulSdrhl6rmN8Iiz9Q&#10;ypC2oqfHJ6Ps2Nhk3ntWJrkRmTNDuJR5n2GW4kaJhFHmm5CoWU70ldiMc2F28TM6oSRCvcVwwO9f&#10;9RbjPg9Y5MjWxJ2xboz1Ofs8ZPuS1T+2JZM9HgU/yDuJsVt0mSzHp7l36W5h6w2Y4W0/W8Hx6wbt&#10;u2Eh3jOPYULHsSDiHT5SWZTfDhIlS+t/vXaf8OA4tJS0GM6Khp8r5gUl6qsB+8/KySRNcz5MTj6C&#10;ScQfahaHGrPSlxacKLGKHM9iwke1FaW3+gl7ZJ6iQsUMR+yKxq14GfuVgT3ExXyeQZhfx+KNeXA8&#10;uU51TuR87J6YdwODI7h/a7djzKYviNxjk2Vw81UEGTPL91UdOoDZz+Qf9lRaLofnjNp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TKjKn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9AAEAF9" w14:textId="68934BC7" w:rsidR="00DB373A" w:rsidRDefault="00DB373A" w:rsidP="00664D04">
                    <w:pPr>
                      <w:pStyle w:val="Brdtext"/>
                      <w:jc w:val="left"/>
                    </w:pPr>
                    <w:sdt>
                      <w:sdtPr>
                        <w:alias w:val="NummerEtikett"/>
                        <w:tag w:val="NummerEtikett"/>
                        <w:id w:val="20474825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5122560"/>
                        <w:lock w:val="sdtContentLocked"/>
                        <w:dataBinding w:prefixMappings="xmlns:ns0='http://rkdhs/mallar/lagstiftning/Prop/Prop.xsd'" w:xpath="/ns0:dokumentvärden[1]/ns0:dokumentnummer[1]" w:storeItemID="{068625C3-B546-44A5-B525-B7CC092E5AD6}"/>
                        <w:text/>
                      </w:sdtPr>
                      <w:sdtContent>
                        <w:r>
                          <w:t>2020/21:172</w:t>
                        </w:r>
                      </w:sdtContent>
                    </w:sdt>
                  </w:p>
                  <w:p w14:paraId="485187A0" w14:textId="6C7D9CA3" w:rsidR="00DB373A" w:rsidRPr="00C7375F" w:rsidRDefault="00DB373A" w:rsidP="008539B5">
                    <w:pPr>
                      <w:pStyle w:val="Brdtext"/>
                    </w:pPr>
                    <w:sdt>
                      <w:sdtPr>
                        <w:alias w:val="BilageEtikett"/>
                        <w:tag w:val="BilageEtikett"/>
                        <w:id w:val="-17457152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6968039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7EE45B" w14:textId="77777777" w:rsidR="00DB373A" w:rsidRDefault="00DB373A" w:rsidP="00EE1584">
    <w:pPr>
      <w:pStyle w:val="Brdtext"/>
    </w:pPr>
    <w:r>
      <w:rPr>
        <w:noProof/>
        <w:lang w:eastAsia="sv-SE"/>
      </w:rPr>
      <mc:AlternateContent>
        <mc:Choice Requires="wps">
          <w:drawing>
            <wp:anchor distT="0" distB="0" distL="0" distR="0" simplePos="0" relativeHeight="2517908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58EEC2" w14:textId="1FCE75A0" w:rsidR="00DB373A" w:rsidRDefault="002D33FE" w:rsidP="00A118D8">
                          <w:pPr>
                            <w:pStyle w:val="Brdtext"/>
                            <w:jc w:val="left"/>
                          </w:pPr>
                          <w:sdt>
                            <w:sdtPr>
                              <w:alias w:val="NummerEtikett"/>
                              <w:tag w:val="NummerEtikett"/>
                              <w:id w:val="-61081995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6719476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46BCF0F" w14:textId="52B7E62D" w:rsidR="00DB373A" w:rsidRPr="00C7375F" w:rsidRDefault="002D33FE" w:rsidP="008539B5">
                          <w:pPr>
                            <w:pStyle w:val="Brdtext"/>
                          </w:pPr>
                          <w:sdt>
                            <w:sdtPr>
                              <w:alias w:val="BilageEtikett"/>
                              <w:tag w:val="BilageEtikett"/>
                              <w:id w:val="-191430601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41678508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8" type="#_x0000_t202" style="position:absolute;left:0;text-align:left;margin-left:348.15pt;margin-top:35.45pt;width:89.85pt;height:9.6pt;z-index:251790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uF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xlTYphGkx5FF/0KGRyn+rQuTAF7cADG7rPtgN3eB1ymtDvpdfojIQI9Kr3ZVRfOCE9G5aREyyjh&#10;0JXj8mycy1/srZ0P8YuwmiShoh7dy0Vl65sQ8RJAt5AULFjV1NeNUvmQGCMulSdrhl6rmN8Iiz9Q&#10;ypC2oqfHJ6Ps2Nhk3ntWJrkRmTNDuJR5n2GW4kaJhFHmm5CoWU70ldiMc2F28TM6oSRCvcVwwO9f&#10;9RbjPg9Y5MjWxJ2xboz1Ofs8ZPuS1T+2JZM9HgU/yDuJsVt0mSzHpzsKLGy9ATO87WcrOH7doH03&#10;LMR75jFM6DgWRLzDRyqL8ttBomRp/a/X7hMeHIeWkhbDWdHwc8W8oER9NWD/WTmZpGnOh8nJRzCJ&#10;+EPN4lBjVvrSghMlVpHjWUz4qLai9FY/YY/MU1SomOGIXdG4FS9jvzKwh7iYzzMI8+tYvDEPjifX&#10;qc6JnI/dE/NuYHAE92/tdozZ9AWRe2yyDG6+iiBjZnmqdF/VoQOY/Uz+YU+l5XJ4zqj9Np39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Y1+uF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B58EEC2" w14:textId="1FCE75A0" w:rsidR="00DB373A" w:rsidRDefault="00DB373A" w:rsidP="00A118D8">
                    <w:pPr>
                      <w:pStyle w:val="Brdtext"/>
                      <w:jc w:val="left"/>
                    </w:pPr>
                    <w:sdt>
                      <w:sdtPr>
                        <w:alias w:val="NummerEtikett"/>
                        <w:tag w:val="NummerEtikett"/>
                        <w:id w:val="-6108199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7194762"/>
                        <w:lock w:val="sdtContentLocked"/>
                        <w:dataBinding w:prefixMappings="xmlns:ns0='http://rkdhs/mallar/lagstiftning/Prop/Prop.xsd'" w:xpath="/ns0:dokumentvärden[1]/ns0:dokumentnummer[1]" w:storeItemID="{068625C3-B546-44A5-B525-B7CC092E5AD6}"/>
                        <w:text/>
                      </w:sdtPr>
                      <w:sdtContent>
                        <w:r>
                          <w:t>2020/21:172</w:t>
                        </w:r>
                      </w:sdtContent>
                    </w:sdt>
                  </w:p>
                  <w:p w14:paraId="546BCF0F" w14:textId="52B7E62D" w:rsidR="00DB373A" w:rsidRPr="00C7375F" w:rsidRDefault="00DB373A" w:rsidP="008539B5">
                    <w:pPr>
                      <w:pStyle w:val="Brdtext"/>
                    </w:pPr>
                    <w:sdt>
                      <w:sdtPr>
                        <w:alias w:val="BilageEtikett"/>
                        <w:tag w:val="BilageEtikett"/>
                        <w:id w:val="-191430601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41678508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626A7E" w14:textId="77777777" w:rsidR="00DB373A" w:rsidRDefault="00DB373A" w:rsidP="00664D04">
    <w:pPr>
      <w:pStyle w:val="Brdtext"/>
    </w:pPr>
    <w:r>
      <w:rPr>
        <w:noProof/>
        <w:lang w:eastAsia="sv-SE"/>
      </w:rPr>
      <mc:AlternateContent>
        <mc:Choice Requires="wps">
          <w:drawing>
            <wp:anchor distT="0" distB="0" distL="0" distR="0" simplePos="0" relativeHeight="2516782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5C827" w14:textId="1EA761AE" w:rsidR="00DB373A" w:rsidRDefault="002D33FE" w:rsidP="00664D04">
                          <w:pPr>
                            <w:pStyle w:val="Brdtext"/>
                            <w:jc w:val="left"/>
                          </w:pPr>
                          <w:sdt>
                            <w:sdtPr>
                              <w:alias w:val="NummerEtikett"/>
                              <w:tag w:val="NummerEtikett"/>
                              <w:id w:val="-114350017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4129821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31B2471" w14:textId="29BA7F35" w:rsidR="00DB373A" w:rsidRPr="00C7375F" w:rsidRDefault="002D33FE" w:rsidP="008539B5">
                          <w:pPr>
                            <w:pStyle w:val="Brdtext"/>
                          </w:pPr>
                          <w:sdt>
                            <w:sdtPr>
                              <w:alias w:val="BilageEtikett"/>
                              <w:tag w:val="BilageEtikett"/>
                              <w:id w:val="118509946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90937050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2" type="#_x0000_t202" style="position:absolute;left:0;text-align:left;margin-left:29.4pt;margin-top:34.85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I7gukQIAAJUFAAAOAAAAZHJzL2Uyb0RvYy54bWysVMFu2zAMvQ/YPwi6r47Tp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dUqJZjSY9ija4DTIYx/o01s8AW1oAQ/vZtMAO9x6XMe1Wujr+kRCBHpXe7asLZ4RHo3ySo2WU&#10;cOjycX4+TuXPDtbW+fBFmJpEoaAO3UtFZdtbH/ASQAdIDOaNqsqbSql0iIwRV8qRLUOvVUhvhMUf&#10;KKVJU9Cz0+koOdYmmneelY5uROJMHy5m3mWYpLBTImKU/iYkapYSfSU241zoffyEjiiJUG8x7PGH&#10;V73FuMsDFimy0WFvXFfauJR9GrJDycofQ8lkh0fBj/KOYmhXbSLL6dl0oMDKlDsww5lutrzlNxXa&#10;d8t8eGAOw4SOY0GEe3ykMii/6SVK1sb9eu0+4sFxaClpMJwF9T83zAlK1FcN9p/nk0mc5nSYTD+C&#10;ScQda1bHGr2prww4kWMVWZ7EiA9qEKUz9RP2yCJGhYppjtgFDYN4FbqVgT3ExWKRQJhfy8KtXloe&#10;Xcc6R3I+tk/M2Z7BAdy/M8MYs9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YCO4L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855C827" w14:textId="1EA761AE" w:rsidR="00DB373A" w:rsidRDefault="00DB373A" w:rsidP="00664D04">
                    <w:pPr>
                      <w:pStyle w:val="Brdtext"/>
                      <w:jc w:val="left"/>
                    </w:pPr>
                    <w:sdt>
                      <w:sdtPr>
                        <w:alias w:val="NummerEtikett"/>
                        <w:tag w:val="NummerEtikett"/>
                        <w:id w:val="-114350017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1298219"/>
                        <w:lock w:val="sdtContentLocked"/>
                        <w:dataBinding w:prefixMappings="xmlns:ns0='http://rkdhs/mallar/lagstiftning/Prop/Prop.xsd'" w:xpath="/ns0:dokumentvärden[1]/ns0:dokumentnummer[1]" w:storeItemID="{068625C3-B546-44A5-B525-B7CC092E5AD6}"/>
                        <w:text/>
                      </w:sdtPr>
                      <w:sdtContent>
                        <w:r>
                          <w:t>2020/21:172</w:t>
                        </w:r>
                      </w:sdtContent>
                    </w:sdt>
                  </w:p>
                  <w:p w14:paraId="631B2471" w14:textId="29BA7F35" w:rsidR="00DB373A" w:rsidRPr="00C7375F" w:rsidRDefault="00DB373A" w:rsidP="008539B5">
                    <w:pPr>
                      <w:pStyle w:val="Brdtext"/>
                    </w:pPr>
                    <w:sdt>
                      <w:sdtPr>
                        <w:alias w:val="BilageEtikett"/>
                        <w:tag w:val="BilageEtikett"/>
                        <w:id w:val="118509946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0937050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41A9BA" w14:textId="77777777" w:rsidR="00DB373A" w:rsidRDefault="00DB373A" w:rsidP="00EE1584">
    <w:pPr>
      <w:pStyle w:val="Brdtext"/>
    </w:pPr>
    <w:r>
      <w:rPr>
        <w:noProof/>
        <w:lang w:eastAsia="sv-SE"/>
      </w:rPr>
      <mc:AlternateContent>
        <mc:Choice Requires="wps">
          <w:drawing>
            <wp:anchor distT="0" distB="0" distL="0" distR="0" simplePos="0" relativeHeight="251791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FE7D66" w14:textId="419FCF73" w:rsidR="00DB373A" w:rsidRDefault="002D33FE" w:rsidP="00A118D8">
                          <w:pPr>
                            <w:pStyle w:val="Brdtext"/>
                            <w:jc w:val="left"/>
                          </w:pPr>
                          <w:sdt>
                            <w:sdtPr>
                              <w:alias w:val="NummerEtikett"/>
                              <w:tag w:val="NummerEtikett"/>
                              <w:id w:val="188289939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8058584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FA0C491" w14:textId="3A36344F" w:rsidR="00DB373A" w:rsidRPr="00C7375F" w:rsidRDefault="002D33FE" w:rsidP="008539B5">
                          <w:pPr>
                            <w:pStyle w:val="Brdtext"/>
                          </w:pPr>
                          <w:sdt>
                            <w:sdtPr>
                              <w:alias w:val="BilageEtikett"/>
                              <w:tag w:val="BilageEtikett"/>
                              <w:id w:val="-884862468"/>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74892464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3" type="#_x0000_t202" style="position:absolute;left:0;text-align:left;margin-left:348.15pt;margin-top:35.45pt;width:89.85pt;height:9.6pt;z-index:251791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vI99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TubUKJZjSY9ija4DTI4jfVprJ8BtrQAhvazaYEd7j0uY9qtdHX8IyECPSq921cXzgiPRvkkR8so&#10;4dDl4/x8nMqfHayt8+GLMDWJQkEdupeKyra3PuAlgA6QGMwbVZU3lVLpEBkjrpQjW4Zeq5DeCIs/&#10;UEqTpqDT07NRcqxNNO88Kx3diMSZPlzMvMswSWGnRMQo/U1I1Cwl+kpsxrnQ+/gJHVESod5i2OMP&#10;r3qLcZcHLFJko8PeuK60cSn7NGSHkpU/hpLJDo+CH+UdxdCu2kSW0+l0oMDKlDsww5lutrzlNxXa&#10;d8t8eGAOw4SOY0GEe3ykMii/6SVK1sb9eu0+4sFxaClpMJwF9T83zAlK1FcN9p/nk0mc5nSYnH0E&#10;k4g71qyONXpTXxlwIscqsjyJER/UIEpn6ifskUWMChXTHLELGgbxKnQrA3uIi8UigTC/loVbvbQ8&#10;uo51juR8bJ+Ysz2DA7h/Z4YxZrMXRO6w0dLbxSaAjInlsdJdVfsOYPYT+fs9FZfL8TmhDtt0/hs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LyPf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2FE7D66" w14:textId="419FCF73" w:rsidR="00DB373A" w:rsidRDefault="00DB373A" w:rsidP="00A118D8">
                    <w:pPr>
                      <w:pStyle w:val="Brdtext"/>
                      <w:jc w:val="left"/>
                    </w:pPr>
                    <w:sdt>
                      <w:sdtPr>
                        <w:alias w:val="NummerEtikett"/>
                        <w:tag w:val="NummerEtikett"/>
                        <w:id w:val="18828993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80585848"/>
                        <w:lock w:val="sdtContentLocked"/>
                        <w:dataBinding w:prefixMappings="xmlns:ns0='http://rkdhs/mallar/lagstiftning/Prop/Prop.xsd'" w:xpath="/ns0:dokumentvärden[1]/ns0:dokumentnummer[1]" w:storeItemID="{068625C3-B546-44A5-B525-B7CC092E5AD6}"/>
                        <w:text/>
                      </w:sdtPr>
                      <w:sdtContent>
                        <w:r>
                          <w:t>2020/21:172</w:t>
                        </w:r>
                      </w:sdtContent>
                    </w:sdt>
                  </w:p>
                  <w:p w14:paraId="4FA0C491" w14:textId="3A36344F" w:rsidR="00DB373A" w:rsidRPr="00C7375F" w:rsidRDefault="00DB373A" w:rsidP="008539B5">
                    <w:pPr>
                      <w:pStyle w:val="Brdtext"/>
                    </w:pPr>
                    <w:sdt>
                      <w:sdtPr>
                        <w:alias w:val="BilageEtikett"/>
                        <w:tag w:val="BilageEtikett"/>
                        <w:id w:val="-884862468"/>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74892464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FD33F5" w14:textId="77777777" w:rsidR="00DB373A" w:rsidRDefault="00DB373A" w:rsidP="00664D04">
    <w:pPr>
      <w:pStyle w:val="Brdtext"/>
    </w:pPr>
    <w:r>
      <w:rPr>
        <w:noProof/>
        <w:lang w:eastAsia="sv-SE"/>
      </w:rPr>
      <mc:AlternateContent>
        <mc:Choice Requires="wps">
          <w:drawing>
            <wp:anchor distT="0" distB="0" distL="0" distR="0" simplePos="0" relativeHeight="2516792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882D29" w14:textId="5CA847A9" w:rsidR="00DB373A" w:rsidRDefault="002D33FE" w:rsidP="00664D04">
                          <w:pPr>
                            <w:pStyle w:val="Brdtext"/>
                            <w:jc w:val="left"/>
                          </w:pPr>
                          <w:sdt>
                            <w:sdtPr>
                              <w:alias w:val="NummerEtikett"/>
                              <w:tag w:val="NummerEtikett"/>
                              <w:id w:val="-79783952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192895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0A5E006" w14:textId="1F7A62D8" w:rsidR="00DB373A" w:rsidRPr="00C7375F" w:rsidRDefault="002D33FE" w:rsidP="008539B5">
                          <w:pPr>
                            <w:pStyle w:val="Brdtext"/>
                          </w:pPr>
                          <w:sdt>
                            <w:sdtPr>
                              <w:alias w:val="BilageEtikett"/>
                              <w:tag w:val="BilageEtikett"/>
                              <w:id w:val="220250846"/>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82632014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7" type="#_x0000_t202" style="position:absolute;left:0;text-align:left;margin-left:29.4pt;margin-top:34.8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XbOykAIAAJUFAAAOAAAAZHJzL2Uyb0RvYy54bWysVE1v2zAMvQ/YfxB0Xx2nabsGdYqsRYcB&#10;xVqsHXpWZKkxpq9JSuzs1+9Jdj7W9dJhF5sSH0mRfOTFZacVWQsfGmsqWh6NKBGG27oxzxX9/njz&#10;4SMlITJTM2WNqOhGBHo5e//uonVTMbZLq2rhCZyYMG1dRZcxumlRBL4UmoUj64SBUlqvWcTRPxe1&#10;Zy28a1WMR6PTorW+dt5yEQJur3slnWX/Ugoe76QMIhJVUbwt5q/P30X6FrMLNn32zC0bPjyD/cMr&#10;NGsMgu5cXbPIyMo3f7nSDfc2WBmPuNWFlbLhIueAbMrRi2welsyJnAuKE9yuTOH/ueVf1/eeNDV6&#10;d3JGiWEaTXoUXfQrZDBO9WldmAL24ACM3SfbAbu9D7hMaXfS6/RHQgR6VHqzqy6cEZ6MykmJllHC&#10;oSvH5fk4l7/YWzsf4mdhNUlCRT26l4vK1rch4iWAbiEpWLCqqW8apfIhMUZcKU/WDL1WMb8RFn+g&#10;lCFtRU+PT0bZsbHJvPesTHIjMmeGcCnzPsMsxY0SCaPMNyFRs5zoK7EZ58Ls4md0QkmEeovhgN+/&#10;6i3GfR6wyJGtiTtj3Rjrc/Z5yPYlq39sSyZ7PAp+kHcSY7foMlmOz3Lv0t3C1hsww9t+toLjNw3a&#10;d8tCvGcew4SOY0HEO3yksii/HSRKltb/eu0+4cFxaClpMZwVDT9XzAtK1BcD9p+Xk0ma5nyYnJyB&#10;ScQfahaHGrPSVxacKLGKHM9iwke1FaW3+gl7ZJ6iQsUMR+yKxq14FfuVgT3ExXyeQZhfx+KteXA8&#10;uU51TuR87J6YdwODI7j/1W7HmE1fELnHJsvg5qsIMmaW76s6dACzn8k/7Km0XA7PGbX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QXbOy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9882D29" w14:textId="5CA847A9" w:rsidR="00DB373A" w:rsidRDefault="00DB373A" w:rsidP="00664D04">
                    <w:pPr>
                      <w:pStyle w:val="Brdtext"/>
                      <w:jc w:val="left"/>
                    </w:pPr>
                    <w:sdt>
                      <w:sdtPr>
                        <w:alias w:val="NummerEtikett"/>
                        <w:tag w:val="NummerEtikett"/>
                        <w:id w:val="-7978395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928953"/>
                        <w:lock w:val="sdtContentLocked"/>
                        <w:dataBinding w:prefixMappings="xmlns:ns0='http://rkdhs/mallar/lagstiftning/Prop/Prop.xsd'" w:xpath="/ns0:dokumentvärden[1]/ns0:dokumentnummer[1]" w:storeItemID="{068625C3-B546-44A5-B525-B7CC092E5AD6}"/>
                        <w:text/>
                      </w:sdtPr>
                      <w:sdtContent>
                        <w:r>
                          <w:t>2020/21:172</w:t>
                        </w:r>
                      </w:sdtContent>
                    </w:sdt>
                  </w:p>
                  <w:p w14:paraId="50A5E006" w14:textId="1F7A62D8" w:rsidR="00DB373A" w:rsidRPr="00C7375F" w:rsidRDefault="00DB373A" w:rsidP="008539B5">
                    <w:pPr>
                      <w:pStyle w:val="Brdtext"/>
                    </w:pPr>
                    <w:sdt>
                      <w:sdtPr>
                        <w:alias w:val="BilageEtikett"/>
                        <w:tag w:val="BilageEtikett"/>
                        <w:id w:val="220250846"/>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82632014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DAB51F" w14:textId="77777777" w:rsidR="00DB373A" w:rsidRDefault="00DB373A" w:rsidP="00EE1584">
    <w:pPr>
      <w:pStyle w:val="Brdtext"/>
    </w:pPr>
    <w:r>
      <w:rPr>
        <w:noProof/>
        <w:lang w:eastAsia="sv-SE"/>
      </w:rPr>
      <mc:AlternateContent>
        <mc:Choice Requires="wps">
          <w:drawing>
            <wp:anchor distT="0" distB="0" distL="0" distR="0" simplePos="0" relativeHeight="2517928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86218F" w14:textId="18832397" w:rsidR="00DB373A" w:rsidRDefault="002D33FE" w:rsidP="00A118D8">
                          <w:pPr>
                            <w:pStyle w:val="Brdtext"/>
                            <w:jc w:val="left"/>
                          </w:pPr>
                          <w:sdt>
                            <w:sdtPr>
                              <w:alias w:val="NummerEtikett"/>
                              <w:tag w:val="NummerEtikett"/>
                              <w:id w:val="123342472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2838546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DAE7F8D" w14:textId="5EF3C1A1" w:rsidR="00DB373A" w:rsidRPr="00C7375F" w:rsidRDefault="002D33FE" w:rsidP="008539B5">
                          <w:pPr>
                            <w:pStyle w:val="Brdtext"/>
                          </w:pPr>
                          <w:sdt>
                            <w:sdtPr>
                              <w:alias w:val="BilageEtikett"/>
                              <w:tag w:val="BilageEtikett"/>
                              <w:id w:val="-126252094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45823410"/>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8" type="#_x0000_t202" style="position:absolute;left:0;text-align:left;margin-left:348.15pt;margin-top:35.45pt;width:89.85pt;height:9.6pt;z-index:251792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oGqQ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mlxDCNJj2KLvoVMjhO9WldmAL24ACM3WfbAbu9D7hMaXfS6/RHQgR6VHqzqy6cEZ6MykmJllHC&#10;oSvH5dk4l7/YWzsf4hdhNUlCRT26l4vK1jch4iWAbiEpWLCqqa8bpfIhMUZcKk/WDL1WMb8RFn+g&#10;lCFtRU+PT0bZsbHJvPesTHIjMmeGcCnzPsMsxY0SCaPMNyFRs5zoK7EZ58Ls4md0QkmEeovhgN+/&#10;6i3GfR6wyJGtiTtj3Rjrc/Z5yPYlq39sSyZ7PAp+kHcSY7foMlmOP+4osLD1Bszwtp+t4Ph1g/bd&#10;sBDvmccwoeNYEPEOH6ksym8HiZKl9b9eu094cBxaSloMZ0XDzxXzghL11YD9Z+VkkqY5HyYnH8Ek&#10;4g81i0ONWelLC06UWEWOZzHho9qK0lv9hD0yT1GhYoYjdkXjVryM/crAHuJiPs8gzK9j8cY8OJ5c&#10;pzoncj52T8y7gcER3L+12zFm0xdE7rHJMrj5KoKMmeWp0n1Vhw5g9jP5hz2VlsvhOaP223T2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boGqQ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086218F" w14:textId="18832397" w:rsidR="00DB373A" w:rsidRDefault="00DB373A" w:rsidP="00A118D8">
                    <w:pPr>
                      <w:pStyle w:val="Brdtext"/>
                      <w:jc w:val="left"/>
                    </w:pPr>
                    <w:sdt>
                      <w:sdtPr>
                        <w:alias w:val="NummerEtikett"/>
                        <w:tag w:val="NummerEtikett"/>
                        <w:id w:val="12334247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28385465"/>
                        <w:lock w:val="sdtContentLocked"/>
                        <w:dataBinding w:prefixMappings="xmlns:ns0='http://rkdhs/mallar/lagstiftning/Prop/Prop.xsd'" w:xpath="/ns0:dokumentvärden[1]/ns0:dokumentnummer[1]" w:storeItemID="{068625C3-B546-44A5-B525-B7CC092E5AD6}"/>
                        <w:text/>
                      </w:sdtPr>
                      <w:sdtContent>
                        <w:r>
                          <w:t>2020/21:172</w:t>
                        </w:r>
                      </w:sdtContent>
                    </w:sdt>
                  </w:p>
                  <w:p w14:paraId="6DAE7F8D" w14:textId="5EF3C1A1" w:rsidR="00DB373A" w:rsidRPr="00C7375F" w:rsidRDefault="00DB373A" w:rsidP="008539B5">
                    <w:pPr>
                      <w:pStyle w:val="Brdtext"/>
                    </w:pPr>
                    <w:sdt>
                      <w:sdtPr>
                        <w:alias w:val="BilageEtikett"/>
                        <w:tag w:val="BilageEtikett"/>
                        <w:id w:val="-126252094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4582341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FA5026" w14:textId="77777777" w:rsidR="00DB373A" w:rsidRDefault="00DB373A" w:rsidP="00664D04">
    <w:pPr>
      <w:pStyle w:val="Brdtext"/>
    </w:pPr>
    <w:r>
      <w:rPr>
        <w:noProof/>
        <w:lang w:eastAsia="sv-SE"/>
      </w:rPr>
      <mc:AlternateContent>
        <mc:Choice Requires="wps">
          <w:drawing>
            <wp:anchor distT="0" distB="0" distL="0" distR="0" simplePos="0" relativeHeight="2516802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248217" w14:textId="669B5ADA" w:rsidR="00DB373A" w:rsidRDefault="002D33FE" w:rsidP="00664D04">
                          <w:pPr>
                            <w:pStyle w:val="Brdtext"/>
                            <w:jc w:val="left"/>
                          </w:pPr>
                          <w:sdt>
                            <w:sdtPr>
                              <w:alias w:val="NummerEtikett"/>
                              <w:tag w:val="NummerEtikett"/>
                              <w:id w:val="49061382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0496378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C5D80B6" w14:textId="7A551737" w:rsidR="00DB373A" w:rsidRPr="00C7375F" w:rsidRDefault="002D33FE" w:rsidP="008539B5">
                          <w:pPr>
                            <w:pStyle w:val="Brdtext"/>
                          </w:pPr>
                          <w:sdt>
                            <w:sdtPr>
                              <w:alias w:val="BilageEtikett"/>
                              <w:tag w:val="BilageEtikett"/>
                              <w:id w:val="33973735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551528681"/>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02" type="#_x0000_t202" style="position:absolute;left:0;text-align:left;margin-left:29.4pt;margin-top:34.8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RLkQIAAJUFAAAOAAAAZHJzL2Uyb0RvYy54bWysVFFP2zAQfp+0/2D5faQpLYyKFHUgpkkI&#10;0GDi2XVsGs2xPdtt0v16PjtJ2zFemPaSnH3f3fnuvrvzi7ZWZCOcr4wuaH40okRobspKPxf0x+P1&#10;p8+U+MB0yZTRoqBb4enF/OOH88bOxNisjCqFI3Ci/ayxBV2FYGdZ5vlK1MwfGSs0lNK4mgUc3XNW&#10;OtbAe62y8Wh0kjXGldYZLrzH7VWnpPPkX0rBw52UXgSiCoq3hfR16buM32x+zmbPjtlVxftnsH94&#10;Rc0qjaA7V1csMLJ21V+u6oo7440MR9zUmZGy4iLlgGzy0atsHlbMipQLiuPtrkz+/7nlt5t7R6oS&#10;vZueUaJZjSY9ija4NTIYx/o01s8Ae7AAhvaLaYEd7j0uY9qtdHX8IyECPSq93VUXzgiPRvkkR8so&#10;4dDl4/xsnMqf7a2t8+GrMDWJQkEdupeKyjY3PuAlgA6QGMwbVZXXlVLpEBkjLpUjG4Zeq5DeCIs/&#10;UEqTpqAnx9NRcqxNNO88Kx3diMSZPlzMvMswSWGrRMQo/V1I1Cwl+kZsxrnQu/gJHVESod5j2OP3&#10;r3qPcZcHLFJko8POuK60cSn7NGT7kpU/h5LJDo+CH+QdxdAu20SW49PpQIGlKbdghjPdbHnLryu0&#10;74b5cM8chgkdx4IId/hIZVB+00uUrIz7/dZ9xIPj0FLSYDgL6n+tmROUqG8a7D/LJ5M4zekwmZ6C&#10;ScQdapaHGr2uLw04kWMVWZ7EiA9qEKUz9RP2yCJGhYppjtgFDYN4GbqVgT3ExWKRQJhfy8KNfrA8&#10;uo51juR8bJ+Ysz2DA7h/a4YxZrNXRO6w0dLbxTqAjInlsdJdVfsOYPYT+fs9FZfL4Tmh9tt0/gI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2vqUS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7248217" w14:textId="669B5ADA" w:rsidR="00DB373A" w:rsidRDefault="00DB373A" w:rsidP="00664D04">
                    <w:pPr>
                      <w:pStyle w:val="Brdtext"/>
                      <w:jc w:val="left"/>
                    </w:pPr>
                    <w:sdt>
                      <w:sdtPr>
                        <w:alias w:val="NummerEtikett"/>
                        <w:tag w:val="NummerEtikett"/>
                        <w:id w:val="49061382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4963782"/>
                        <w:lock w:val="sdtContentLocked"/>
                        <w:dataBinding w:prefixMappings="xmlns:ns0='http://rkdhs/mallar/lagstiftning/Prop/Prop.xsd'" w:xpath="/ns0:dokumentvärden[1]/ns0:dokumentnummer[1]" w:storeItemID="{068625C3-B546-44A5-B525-B7CC092E5AD6}"/>
                        <w:text/>
                      </w:sdtPr>
                      <w:sdtContent>
                        <w:r>
                          <w:t>2020/21:172</w:t>
                        </w:r>
                      </w:sdtContent>
                    </w:sdt>
                  </w:p>
                  <w:p w14:paraId="5C5D80B6" w14:textId="7A551737" w:rsidR="00DB373A" w:rsidRPr="00C7375F" w:rsidRDefault="00DB373A" w:rsidP="008539B5">
                    <w:pPr>
                      <w:pStyle w:val="Brdtext"/>
                    </w:pPr>
                    <w:sdt>
                      <w:sdtPr>
                        <w:alias w:val="BilageEtikett"/>
                        <w:tag w:val="BilageEtikett"/>
                        <w:id w:val="33973735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51528681"/>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6AEDC6" w14:textId="77777777" w:rsidR="00DB373A" w:rsidRDefault="00DB373A" w:rsidP="00EE1584">
    <w:pPr>
      <w:pStyle w:val="Brdtext"/>
    </w:pPr>
    <w:r>
      <w:rPr>
        <w:noProof/>
        <w:lang w:eastAsia="sv-SE"/>
      </w:rPr>
      <mc:AlternateContent>
        <mc:Choice Requires="wps">
          <w:drawing>
            <wp:anchor distT="0" distB="0" distL="0" distR="0" simplePos="0" relativeHeight="2517939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DE31C" w14:textId="28D46B7D" w:rsidR="00DB373A" w:rsidRDefault="002D33FE" w:rsidP="00A118D8">
                          <w:pPr>
                            <w:pStyle w:val="Brdtext"/>
                            <w:jc w:val="left"/>
                          </w:pPr>
                          <w:sdt>
                            <w:sdtPr>
                              <w:alias w:val="NummerEtikett"/>
                              <w:tag w:val="NummerEtikett"/>
                              <w:id w:val="-25196855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643810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C8B1E13" w14:textId="1DB5D542" w:rsidR="00DB373A" w:rsidRPr="00C7375F" w:rsidRDefault="002D33FE" w:rsidP="008539B5">
                          <w:pPr>
                            <w:pStyle w:val="Brdtext"/>
                          </w:pPr>
                          <w:sdt>
                            <w:sdtPr>
                              <w:alias w:val="BilageEtikett"/>
                              <w:tag w:val="BilageEtikett"/>
                              <w:id w:val="-214572732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357696610"/>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03" type="#_x0000_t202" style="position:absolute;left:0;text-align:left;margin-left:348.15pt;margin-top:35.45pt;width:89.85pt;height:9.6pt;z-index:251793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ZaMY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2gVZrVaNKjaINbI4PjWJ/G+ilgCwtgaL+YFtjh3uMypt1KV8c/EiLQo9LbXXXhjPBolE9ytIwS&#10;Dl0+zs/HqfzZ3to6H74KU5MoFNShe6mobHPrA14C6ACJwbxRVXlTKZUOkTHiSjmyYei1CumNsPgD&#10;pTRpCnp6fDJKjrWJ5p1npaMbkTjTh4uZdxkmKWyViBilvwuJmqVE34jNOBd6Fz+hI0oi1HsMe/z+&#10;Ve8x7vKARYpsdNgZ15U2LmWfhmxfsvLnUDLZ4VHwg7yjGNplm8hyfHY6UGBpyi2Y4Uw3W97ymwrt&#10;u2U+PDCHYULHsSDCPT5SGZTf9BIlK+N+v3Uf8eA4tJQ0GM6C+l9r5gQl6psG+8/zySROczpMTs7A&#10;JOIONctDjV7XVwacyLGKLE9ixAc1iNKZ+gl7ZB6jQsU0R+yChkG8Ct3KwB7iYj5PIMyvZeFWLyyP&#10;rmOdIzkf2yfmbM/gAO7fmWGM2fQVkTtstPR2vg4gY2J5rHRX1b4DmP1E/n5PxeVyeE6o/TadvQ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mWjG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07DE31C" w14:textId="28D46B7D" w:rsidR="00DB373A" w:rsidRDefault="00DB373A" w:rsidP="00A118D8">
                    <w:pPr>
                      <w:pStyle w:val="Brdtext"/>
                      <w:jc w:val="left"/>
                    </w:pPr>
                    <w:sdt>
                      <w:sdtPr>
                        <w:alias w:val="NummerEtikett"/>
                        <w:tag w:val="NummerEtikett"/>
                        <w:id w:val="-2519685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438103"/>
                        <w:lock w:val="sdtContentLocked"/>
                        <w:dataBinding w:prefixMappings="xmlns:ns0='http://rkdhs/mallar/lagstiftning/Prop/Prop.xsd'" w:xpath="/ns0:dokumentvärden[1]/ns0:dokumentnummer[1]" w:storeItemID="{068625C3-B546-44A5-B525-B7CC092E5AD6}"/>
                        <w:text/>
                      </w:sdtPr>
                      <w:sdtContent>
                        <w:r>
                          <w:t>2020/21:172</w:t>
                        </w:r>
                      </w:sdtContent>
                    </w:sdt>
                  </w:p>
                  <w:p w14:paraId="3C8B1E13" w14:textId="1DB5D542" w:rsidR="00DB373A" w:rsidRPr="00C7375F" w:rsidRDefault="00DB373A" w:rsidP="008539B5">
                    <w:pPr>
                      <w:pStyle w:val="Brdtext"/>
                    </w:pPr>
                    <w:sdt>
                      <w:sdtPr>
                        <w:alias w:val="BilageEtikett"/>
                        <w:tag w:val="BilageEtikett"/>
                        <w:id w:val="-214572732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35769661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6F7C2E" w14:textId="77777777" w:rsidR="00DB373A" w:rsidRDefault="00DB373A" w:rsidP="00664D04">
    <w:pPr>
      <w:pStyle w:val="Brdtext"/>
    </w:pPr>
    <w:r>
      <w:rPr>
        <w:noProof/>
        <w:lang w:eastAsia="sv-SE"/>
      </w:rPr>
      <mc:AlternateContent>
        <mc:Choice Requires="wps">
          <w:drawing>
            <wp:anchor distT="0" distB="0" distL="0" distR="0" simplePos="0" relativeHeight="2516812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BC280D" w14:textId="5938B22B" w:rsidR="00DB373A" w:rsidRDefault="002D33FE" w:rsidP="00664D04">
                          <w:pPr>
                            <w:pStyle w:val="Brdtext"/>
                            <w:jc w:val="left"/>
                          </w:pPr>
                          <w:sdt>
                            <w:sdtPr>
                              <w:alias w:val="NummerEtikett"/>
                              <w:tag w:val="NummerEtikett"/>
                              <w:id w:val="-62592419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8142568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3FB9083" w14:textId="4D3A83DA" w:rsidR="00DB373A" w:rsidRPr="00C7375F" w:rsidRDefault="002D33FE" w:rsidP="008539B5">
                          <w:pPr>
                            <w:pStyle w:val="Brdtext"/>
                          </w:pPr>
                          <w:sdt>
                            <w:sdtPr>
                              <w:alias w:val="BilageEtikett"/>
                              <w:tag w:val="BilageEtikett"/>
                              <w:id w:val="164061839"/>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789774919"/>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07" type="#_x0000_t202" style="position:absolute;left:0;text-align:left;margin-left:29.4pt;margin-top:34.8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w6LLjQIAAJUFAAAOAAAAZHJzL2Uyb0RvYy54bWysVFtP2zAUfp+0/2D5faQphUFFijoQ0yQ0&#10;0GDi2XVsGs232W6T7tfvs5Nexnhh2kti+3zn/p1zcdlpRdbCh8aaipZHI0qE4bZuzHNFvz/efDij&#10;JERmaqasERXdiEAvZ+/fXbRuKsZ2aVUtPIERE6atq+gyRjctisCXQrNwZJ0wEErrNYu4+uei9qyF&#10;da2K8Wh0WrTW185bLkLA63UvpLNsX0rB452UQUSiKorYYv76/F2kbzG7YNNnz9yy4UMY7B+i0Kwx&#10;cLozdc0iIyvf/GVKN9zbYGU84lYXVsqGi5wDsilHL7J5WDInci4oTnC7MoX/Z5Z/Xd970tTo3WlJ&#10;iWEaTXoUXfQrZDBO9WldmAL24ACM3SfbAbt9D3hMaXfS6/RHQgRyVHqzqy6MEZ6UykmJllHCISvH&#10;5fk4l7/Yazsf4mdhNUmHinp0LxeVrW9DRCSAbiHJWbCqqW8apfIlMUZcKU/WDL1WMccIjT9QypC2&#10;oqfHJ6Ns2Nik3ltWJpkRmTODu5R5n2E+xY0SCaPMNyFRs5zoK74Z58Ls/Gd0Qkm4eovigN9H9Rbl&#10;Pg9oZM/WxJ2yboz1Ofs8ZPuS1T+2JZM9HgU/yDsdY7foMlmOz3Lv0tvC1hsww9t+toLjNw3ad8tC&#10;vGcew4SOY0HEO3yksii/HU6ULK3/9dp7woPjkFLSYjgrGn6umBeUqC8G7D8vJ5M0zfkyOfkIJhF/&#10;KFkcSsxKX1lwAvxGdPmY8FFtj9Jb/YQ9Mk9eIWKGw3dF4/Z4FfuVgT3ExXyeQZhfx+KteXA8mU51&#10;TuR87J6YdwODI7j/1W7HmE1fELnHJs3g5qsIMmaW76s6dACzn8k/7Km0XA7vGbXfprPf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2w6LL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20BC280D" w14:textId="5938B22B" w:rsidR="00DB373A" w:rsidRDefault="00DB373A" w:rsidP="00664D04">
                    <w:pPr>
                      <w:pStyle w:val="Brdtext"/>
                      <w:jc w:val="left"/>
                    </w:pPr>
                    <w:sdt>
                      <w:sdtPr>
                        <w:alias w:val="NummerEtikett"/>
                        <w:tag w:val="NummerEtikett"/>
                        <w:id w:val="-6259241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81425680"/>
                        <w:lock w:val="sdtContentLocked"/>
                        <w:dataBinding w:prefixMappings="xmlns:ns0='http://rkdhs/mallar/lagstiftning/Prop/Prop.xsd'" w:xpath="/ns0:dokumentvärden[1]/ns0:dokumentnummer[1]" w:storeItemID="{068625C3-B546-44A5-B525-B7CC092E5AD6}"/>
                        <w:text/>
                      </w:sdtPr>
                      <w:sdtContent>
                        <w:r>
                          <w:t>2020/21:172</w:t>
                        </w:r>
                      </w:sdtContent>
                    </w:sdt>
                  </w:p>
                  <w:p w14:paraId="23FB9083" w14:textId="4D3A83DA" w:rsidR="00DB373A" w:rsidRPr="00C7375F" w:rsidRDefault="00DB373A" w:rsidP="008539B5">
                    <w:pPr>
                      <w:pStyle w:val="Brdtext"/>
                    </w:pPr>
                    <w:sdt>
                      <w:sdtPr>
                        <w:alias w:val="BilageEtikett"/>
                        <w:tag w:val="BilageEtikett"/>
                        <w:id w:val="16406183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789774919"/>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E8D0D1" w14:textId="77777777" w:rsidR="00DB373A" w:rsidRDefault="00DB373A" w:rsidP="00EE1584">
    <w:pPr>
      <w:pStyle w:val="Brdtext"/>
    </w:pPr>
    <w:r>
      <w:rPr>
        <w:noProof/>
        <w:lang w:eastAsia="sv-SE"/>
      </w:rPr>
      <mc:AlternateContent>
        <mc:Choice Requires="wps">
          <w:drawing>
            <wp:anchor distT="0" distB="0" distL="0" distR="0" simplePos="0" relativeHeight="251794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A4C8B2" w14:textId="04C90633" w:rsidR="00DB373A" w:rsidRDefault="002D33FE" w:rsidP="00A118D8">
                          <w:pPr>
                            <w:pStyle w:val="Brdtext"/>
                            <w:jc w:val="left"/>
                          </w:pPr>
                          <w:sdt>
                            <w:sdtPr>
                              <w:alias w:val="NummerEtikett"/>
                              <w:tag w:val="NummerEtikett"/>
                              <w:id w:val="15781617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0881804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C2484C6" w14:textId="4DCF8485" w:rsidR="00DB373A" w:rsidRPr="00C7375F" w:rsidRDefault="002D33FE" w:rsidP="008539B5">
                          <w:pPr>
                            <w:pStyle w:val="Brdtext"/>
                          </w:pPr>
                          <w:sdt>
                            <w:sdtPr>
                              <w:alias w:val="BilageEtikett"/>
                              <w:tag w:val="BilageEtikett"/>
                              <w:id w:val="161140139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4330534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08" type="#_x0000_t202" style="position:absolute;left:0;text-align:left;margin-left:348.15pt;margin-top:35.45pt;width:89.85pt;height:9.6pt;z-index:251794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PnvpjwIAAJU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6N3&#10;p+DHMI0mPYou+hUqOE78tC5MAXtwAMbuk+2A3Z4HHKayO+l1+qMgAjsibXbsIhjhyamclGgZJRy2&#10;clyejzP9xd7b+RA/C6tJWlTUo3uZVLa+DRE3AXQLScmCVU190yiVN0kx4kp5smbotYr5jvD4A6UM&#10;aSt6enwyyoGNTe59ZGVSGJE1M6RLlfcV5lXcKJEwynwTEpzlQl/JzTgXZpc/oxNKItVbHAf8/lZv&#10;ce7rgEfObE3cOevGWJ+rz49sT1n9Y0uZ7PEg/KDutIzdostiOT7bSWBh6w2U4W3/toLjNw3ad8tC&#10;vGcejwkdx4CId/hIZUG/HVaULK3/9dp5wkPjsFLS4nFWNPxcMS8oUV8M1H9eTiYIG/NmcvIRSiL+&#10;0LI4tJiVvrLQRIlR5HheJnxU26X0Vj9hjsxTVpiY4chd0bhdXsV+ZGAOcTGfZxDer2Px1jw4nkIn&#10;npM4H7sn5t2g4Ajtf7XbZ8ymL4TcY5NncPNVhBizyhPTPatDB/D2s/iHOZWGy+E+o/bT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P0+e+m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8A4C8B2" w14:textId="04C90633" w:rsidR="00DB373A" w:rsidRDefault="00DB373A" w:rsidP="00A118D8">
                    <w:pPr>
                      <w:pStyle w:val="Brdtext"/>
                      <w:jc w:val="left"/>
                    </w:pPr>
                    <w:sdt>
                      <w:sdtPr>
                        <w:alias w:val="NummerEtikett"/>
                        <w:tag w:val="NummerEtikett"/>
                        <w:id w:val="1578161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8818045"/>
                        <w:lock w:val="sdtContentLocked"/>
                        <w:dataBinding w:prefixMappings="xmlns:ns0='http://rkdhs/mallar/lagstiftning/Prop/Prop.xsd'" w:xpath="/ns0:dokumentvärden[1]/ns0:dokumentnummer[1]" w:storeItemID="{068625C3-B546-44A5-B525-B7CC092E5AD6}"/>
                        <w:text/>
                      </w:sdtPr>
                      <w:sdtContent>
                        <w:r>
                          <w:t>2020/21:172</w:t>
                        </w:r>
                      </w:sdtContent>
                    </w:sdt>
                  </w:p>
                  <w:p w14:paraId="4C2484C6" w14:textId="4DCF8485" w:rsidR="00DB373A" w:rsidRPr="00C7375F" w:rsidRDefault="00DB373A" w:rsidP="008539B5">
                    <w:pPr>
                      <w:pStyle w:val="Brdtext"/>
                    </w:pPr>
                    <w:sdt>
                      <w:sdtPr>
                        <w:alias w:val="BilageEtikett"/>
                        <w:tag w:val="BilageEtikett"/>
                        <w:id w:val="161140139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4330534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E6BE15" w14:textId="77777777" w:rsidR="00DB373A" w:rsidRDefault="00DB373A" w:rsidP="00664D04">
    <w:pPr>
      <w:pStyle w:val="Brdtext"/>
    </w:pPr>
    <w:r>
      <w:rPr>
        <w:noProof/>
        <w:lang w:eastAsia="sv-SE"/>
      </w:rPr>
      <mc:AlternateContent>
        <mc:Choice Requires="wps">
          <w:drawing>
            <wp:anchor distT="0" distB="0" distL="0" distR="0" simplePos="0" relativeHeight="251682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7FFB9C" w14:textId="1AF5AF59" w:rsidR="00DB373A" w:rsidRDefault="002D33FE" w:rsidP="00664D04">
                          <w:pPr>
                            <w:pStyle w:val="Brdtext"/>
                            <w:jc w:val="left"/>
                          </w:pPr>
                          <w:sdt>
                            <w:sdtPr>
                              <w:alias w:val="NummerEtikett"/>
                              <w:tag w:val="NummerEtikett"/>
                              <w:id w:val="-101029227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6878424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5E7E36A" w14:textId="1D97EA7D" w:rsidR="00DB373A" w:rsidRPr="00C7375F" w:rsidRDefault="002D33FE" w:rsidP="008539B5">
                          <w:pPr>
                            <w:pStyle w:val="Brdtext"/>
                          </w:pPr>
                          <w:sdt>
                            <w:sdtPr>
                              <w:alias w:val="BilageEtikett"/>
                              <w:tag w:val="BilageEtikett"/>
                              <w:id w:val="-66955921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3703685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12" type="#_x0000_t202" style="position:absolute;left:0;text-align:left;margin-left:29.4pt;margin-top:34.8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nsaX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06PKdGsRpMeRRvcGhmMY30a66eALSyAof1iWmCHe4/LmHYrXR3/SIhAj0pvd9WFM8KjUT7J0TJK&#10;OHT5OD8fp/Jne2vrfPgqTE2iUFCH7qWiss2tD3gJoAMkBvNGVeVNpVQ6RMaIK+XIhqHXKqQ3wuIP&#10;lNKkKejp8ckoOdYmmneelY5uROJMHy5m3mWYpLBVImKU/i4kapYSfSM241zoXfyEjiiJUO8x7PH7&#10;V73HuMsDFimy0WFnXFfauJR9GrJ9ycqfQ8lkh0fBD/KOYmiXbSLL8dnJQIGlKbdghjPdbHnLbyq0&#10;75b58MAchgkdx4II9/hIZVB+00uUrIz7/dZ9xIPj0FLSYDgL6n+tmROUqG8a7D/PJ5M4zekwOfkM&#10;JhF3qFkeavS6vjLgRI5VZHkSIz6oQZTO1E/YI/MYFSqmOWIXNAziVehWBvYQF/N5AmF+LQu3emF5&#10;dB3rHMn52D4xZ3sGB3D/zgxjzKaviNxho6W383UAGRPLY6W7qvYdwOwn8vd7Ki6Xw3NC7bfp7AU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mZ7Gl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D7FFB9C" w14:textId="1AF5AF59" w:rsidR="00DB373A" w:rsidRDefault="00DB373A" w:rsidP="00664D04">
                    <w:pPr>
                      <w:pStyle w:val="Brdtext"/>
                      <w:jc w:val="left"/>
                    </w:pPr>
                    <w:sdt>
                      <w:sdtPr>
                        <w:alias w:val="NummerEtikett"/>
                        <w:tag w:val="NummerEtikett"/>
                        <w:id w:val="-10102922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8784248"/>
                        <w:lock w:val="sdtContentLocked"/>
                        <w:dataBinding w:prefixMappings="xmlns:ns0='http://rkdhs/mallar/lagstiftning/Prop/Prop.xsd'" w:xpath="/ns0:dokumentvärden[1]/ns0:dokumentnummer[1]" w:storeItemID="{068625C3-B546-44A5-B525-B7CC092E5AD6}"/>
                        <w:text/>
                      </w:sdtPr>
                      <w:sdtContent>
                        <w:r>
                          <w:t>2020/21:172</w:t>
                        </w:r>
                      </w:sdtContent>
                    </w:sdt>
                  </w:p>
                  <w:p w14:paraId="45E7E36A" w14:textId="1D97EA7D" w:rsidR="00DB373A" w:rsidRPr="00C7375F" w:rsidRDefault="00DB373A" w:rsidP="008539B5">
                    <w:pPr>
                      <w:pStyle w:val="Brdtext"/>
                    </w:pPr>
                    <w:sdt>
                      <w:sdtPr>
                        <w:alias w:val="BilageEtikett"/>
                        <w:tag w:val="BilageEtikett"/>
                        <w:id w:val="-66955921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3703685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BC5F1D" w14:textId="77777777" w:rsidR="00DB373A" w:rsidRDefault="00DB373A" w:rsidP="00EE1584">
    <w:pPr>
      <w:pStyle w:val="Brdtext"/>
    </w:pPr>
    <w:r>
      <w:rPr>
        <w:noProof/>
        <w:lang w:eastAsia="sv-SE"/>
      </w:rPr>
      <mc:AlternateContent>
        <mc:Choice Requires="wps">
          <w:drawing>
            <wp:anchor distT="0" distB="0" distL="0" distR="0" simplePos="0" relativeHeight="251795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AF2E04" w14:textId="73381305" w:rsidR="00DB373A" w:rsidRDefault="002D33FE" w:rsidP="00A118D8">
                          <w:pPr>
                            <w:pStyle w:val="Brdtext"/>
                            <w:jc w:val="left"/>
                          </w:pPr>
                          <w:sdt>
                            <w:sdtPr>
                              <w:alias w:val="NummerEtikett"/>
                              <w:tag w:val="NummerEtikett"/>
                              <w:id w:val="-132480781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98179907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675DFAE" w14:textId="1B86142A" w:rsidR="00DB373A" w:rsidRPr="00C7375F" w:rsidRDefault="002D33FE" w:rsidP="008539B5">
                          <w:pPr>
                            <w:pStyle w:val="Brdtext"/>
                          </w:pPr>
                          <w:sdt>
                            <w:sdtPr>
                              <w:alias w:val="BilageEtikett"/>
                              <w:tag w:val="BilageEtikett"/>
                              <w:id w:val="103092270"/>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64800113"/>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13" type="#_x0000_t202" style="position:absolute;left:0;text-align:left;margin-left:348.15pt;margin-top:35.45pt;width:89.85pt;height:9.6pt;z-index:251795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AfHEkQIAAJUFAAAOAAAAZHJzL2Uyb0RvYy54bWysVFFP2zAQfp+0/2D5faQppYOKFHUgpkkI&#10;0GDi2XVsGs2xPdtt0v16PjtJ2zFemPaSnH3f3fnuvrvzi7ZWZCOcr4wuaH40okRobspKPxf0x+P1&#10;p1NKfGC6ZMpoUdCt8PRi/vHDeWNnYmxWRpXCETjRftbYgq5CsLMs83wlauaPjBUaSmlczQKO7jkr&#10;HWvgvVbZeDSaZo1xpXWGC+9xe9Up6Tz5l1LwcCelF4GoguJtIX1d+i7jN5ufs9mzY3ZV8f4Z7B9e&#10;UbNKI+jO1RULjKxd9ZeruuLOeCPDETd1ZqSsuEg5IJt89CqbhxWzIuWC4ni7K5P/f2757ebekapE&#10;76ZjSjSr0aRH0Qa3RgbHsT6N9TPAHiyAof1iWmCHe4/LmHYrXR3/SIhAj0pvd9WFM8KjUT7J0TJK&#10;OHT5OD8bp/Jne2vrfPgqTE2iUFCH7qWiss2ND3gJoAMkBvNGVeV1pVQ6RMaIS+XIhqHXKqQ3wuIP&#10;lNKkKej0+GSUHGsTzTvPSkc3InGmDxcz7zJMUtgqETFKfxcSNUuJvhGbcS70Ln5CR5REqPcY9vj9&#10;q95j3OUBixTZ6LAzrittXMo+Ddm+ZOXPoWSyw6PgB3lHMbTLNpHl+HQ6UGBpyi2Y4Uw3W97y6wrt&#10;u2E+3DOHYULHsSDCHT5SGZTf9BIlK+N+v3Uf8eA4tJQ0GM6C+l9r5gQl6psG+8/yySROczpMTj6D&#10;ScQdapaHGr2uLw04kWMVWZ7EiA9qEKUz9RP2yCJGhYppjtgFDYN4GbqVgT3ExWKRQJhfy8KNfrA8&#10;uo51juR8bJ+Ysz2DA7h/a4YxZrNXRO6w0dLbxTqAjInlsdJdVfsOYPYT+fs9FZfL4Tmh9tt0/gI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bQHxx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1AF2E04" w14:textId="73381305" w:rsidR="00DB373A" w:rsidRDefault="00DB373A" w:rsidP="00A118D8">
                    <w:pPr>
                      <w:pStyle w:val="Brdtext"/>
                      <w:jc w:val="left"/>
                    </w:pPr>
                    <w:sdt>
                      <w:sdtPr>
                        <w:alias w:val="NummerEtikett"/>
                        <w:tag w:val="NummerEtikett"/>
                        <w:id w:val="-13248078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1799079"/>
                        <w:lock w:val="sdtContentLocked"/>
                        <w:dataBinding w:prefixMappings="xmlns:ns0='http://rkdhs/mallar/lagstiftning/Prop/Prop.xsd'" w:xpath="/ns0:dokumentvärden[1]/ns0:dokumentnummer[1]" w:storeItemID="{068625C3-B546-44A5-B525-B7CC092E5AD6}"/>
                        <w:text/>
                      </w:sdtPr>
                      <w:sdtContent>
                        <w:r>
                          <w:t>2020/21:172</w:t>
                        </w:r>
                      </w:sdtContent>
                    </w:sdt>
                  </w:p>
                  <w:p w14:paraId="5675DFAE" w14:textId="1B86142A" w:rsidR="00DB373A" w:rsidRPr="00C7375F" w:rsidRDefault="00DB373A" w:rsidP="008539B5">
                    <w:pPr>
                      <w:pStyle w:val="Brdtext"/>
                    </w:pPr>
                    <w:sdt>
                      <w:sdtPr>
                        <w:alias w:val="BilageEtikett"/>
                        <w:tag w:val="BilageEtikett"/>
                        <w:id w:val="10309227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4800113"/>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884C81" w14:textId="77777777" w:rsidR="00DB373A" w:rsidRDefault="00DB373A" w:rsidP="00664D04">
    <w:pPr>
      <w:pStyle w:val="Brdtext"/>
    </w:pPr>
    <w:r>
      <w:rPr>
        <w:noProof/>
        <w:lang w:eastAsia="sv-SE"/>
      </w:rPr>
      <mc:AlternateContent>
        <mc:Choice Requires="wps">
          <w:drawing>
            <wp:anchor distT="0" distB="0" distL="0" distR="0" simplePos="0" relativeHeight="2516833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D1CF8" w14:textId="7F3EEEBD" w:rsidR="00DB373A" w:rsidRDefault="002D33FE" w:rsidP="00664D04">
                          <w:pPr>
                            <w:pStyle w:val="Brdtext"/>
                            <w:jc w:val="left"/>
                          </w:pPr>
                          <w:sdt>
                            <w:sdtPr>
                              <w:alias w:val="NummerEtikett"/>
                              <w:tag w:val="NummerEtikett"/>
                              <w:id w:val="-165929488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044526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3861679" w14:textId="48205438" w:rsidR="00DB373A" w:rsidRPr="00C7375F" w:rsidRDefault="002D33FE" w:rsidP="008539B5">
                          <w:pPr>
                            <w:pStyle w:val="Brdtext"/>
                          </w:pPr>
                          <w:sdt>
                            <w:sdtPr>
                              <w:alias w:val="BilageEtikett"/>
                              <w:tag w:val="BilageEtikett"/>
                              <w:id w:val="1949420981"/>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06274837"/>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17" type="#_x0000_t202" style="position:absolute;left:0;text-align:left;margin-left:29.4pt;margin-top:34.8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tCPe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2hxDCNJj2KLvoVMhin+rQuTAF7cADG7rPtgN3eB1ymtDvpdfojIQI9Kr3ZVRfOCE9G5aREyyjh&#10;0JXj8mycy1/srZ0P8YuwmiShoh7dy0Vl65sQ8RJAt5AULFjV1NeNUvmQGCMulSdrhl6rmN8Iiz9Q&#10;ypC2oqfHJ6Ps2Nhk3ntWJrkRmTNDuJR5n2GW4kaJhFHmm5CoWU70ldiMc2F28TM6oSRCvcVwwO9f&#10;9RbjPg9Y5MjWxJ2xboz1Ofs8ZPuS1T+2JZM9HgU/yDuJsVt0mSzHZ7l36W5h6w2Y4W0/W8Hx6wbt&#10;u2Eh3jOPYULHsSDiHT5SWZTfDhIlS+t/vXaf8OA4tJS0GM6Khp8r5gUl6qsB+8/KySRNcz5MTj6C&#10;ScQfahaHGrPSlxacKLGKHM9iwke1FaW3+gl7ZJ6iQsUMR+yKxq14GfuVgT3ExXyeQZhfx+KNeXA8&#10;uU51TuR87J6YdwODI7h/a7djzKYviNxjk2Vw81UEGTPL91UdOoDZz+Qf9lRaLofnjNp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1tCPe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73D1CF8" w14:textId="7F3EEEBD" w:rsidR="00DB373A" w:rsidRDefault="00DB373A" w:rsidP="00664D04">
                    <w:pPr>
                      <w:pStyle w:val="Brdtext"/>
                      <w:jc w:val="left"/>
                    </w:pPr>
                    <w:sdt>
                      <w:sdtPr>
                        <w:alias w:val="NummerEtikett"/>
                        <w:tag w:val="NummerEtikett"/>
                        <w:id w:val="-16592948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0445266"/>
                        <w:lock w:val="sdtContentLocked"/>
                        <w:dataBinding w:prefixMappings="xmlns:ns0='http://rkdhs/mallar/lagstiftning/Prop/Prop.xsd'" w:xpath="/ns0:dokumentvärden[1]/ns0:dokumentnummer[1]" w:storeItemID="{068625C3-B546-44A5-B525-B7CC092E5AD6}"/>
                        <w:text/>
                      </w:sdtPr>
                      <w:sdtContent>
                        <w:r>
                          <w:t>2020/21:172</w:t>
                        </w:r>
                      </w:sdtContent>
                    </w:sdt>
                  </w:p>
                  <w:p w14:paraId="33861679" w14:textId="48205438" w:rsidR="00DB373A" w:rsidRPr="00C7375F" w:rsidRDefault="00DB373A" w:rsidP="008539B5">
                    <w:pPr>
                      <w:pStyle w:val="Brdtext"/>
                    </w:pPr>
                    <w:sdt>
                      <w:sdtPr>
                        <w:alias w:val="BilageEtikett"/>
                        <w:tag w:val="BilageEtikett"/>
                        <w:id w:val="1949420981"/>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6274837"/>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6C17B8" w14:textId="77777777" w:rsidR="00DB373A" w:rsidRDefault="00DB373A" w:rsidP="00EE1584">
    <w:pPr>
      <w:pStyle w:val="Brdtext"/>
    </w:pPr>
    <w:r>
      <w:rPr>
        <w:noProof/>
        <w:lang w:eastAsia="sv-SE"/>
      </w:rPr>
      <mc:AlternateContent>
        <mc:Choice Requires="wps">
          <w:drawing>
            <wp:anchor distT="0" distB="0" distL="0" distR="0" simplePos="0" relativeHeight="2517969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00F2A" w14:textId="0A9E4212" w:rsidR="00DB373A" w:rsidRDefault="002D33FE" w:rsidP="00A118D8">
                          <w:pPr>
                            <w:pStyle w:val="Brdtext"/>
                            <w:jc w:val="left"/>
                          </w:pPr>
                          <w:sdt>
                            <w:sdtPr>
                              <w:alias w:val="NummerEtikett"/>
                              <w:tag w:val="NummerEtikett"/>
                              <w:id w:val="136556166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075337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1B38ADA" w14:textId="43AA9628" w:rsidR="00DB373A" w:rsidRPr="00C7375F" w:rsidRDefault="002D33FE" w:rsidP="008539B5">
                          <w:pPr>
                            <w:pStyle w:val="Brdtext"/>
                          </w:pPr>
                          <w:sdt>
                            <w:sdtPr>
                              <w:alias w:val="BilageEtikett"/>
                              <w:tag w:val="BilageEtikett"/>
                              <w:id w:val="-107766571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959707435"/>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18" type="#_x0000_t202" style="position:absolute;left:0;text-align:left;margin-left:348.15pt;margin-top:35.45pt;width:89.85pt;height:9.6pt;z-index:251796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fr8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51QYphGkx5FF/0KGRyn+rQuTAF7cADG7rPtgN3eB1ymtDvpdfojIQI9Kr3ZVRfOCE9G5aREyyjh&#10;0JXj8mycy1/srZ0P8YuwmiShoh7dy0Vl65sQ8RJAt5AULFjV1NeNUvmQGCMulSdrhl6rmN8Iiz9Q&#10;ypC2oqfHJ6Ps2Nhk3ntWJrkRmTNDuJR5n2GW4kaJhFHmm5CoWU70ldiMc2F28TM6oSRCvcVwwO9f&#10;9RbjPg9Y5MjWxJ2xboz1Ofs8ZPuS1T+2JZM9HgU/yDuJsVt0mSzHZzsKLGy9ATO87WcrOH7doH03&#10;LMR75jFM6DgWRLzDRyqL8ttBomRp/a/X7hMeHIeWkhbDWdHwc8W8oER9NWD/WTmZpGnOh8nJRzCJ&#10;+EPN4lBjVvrSghMlVpHjWUz4qLai9FY/YY/MU1SomOGIXdG4FS9jvzKwh7iYzzMI8+tYvDEPjifX&#10;qc6JnI/dE/NuYHAE92/tdozZ9AWRe2yyDG6+iiBjZnmqdF/VoQOY/Uz+YU+l5XJ4zqj9Np39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Sfr8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2E00F2A" w14:textId="0A9E4212" w:rsidR="00DB373A" w:rsidRDefault="00DB373A" w:rsidP="00A118D8">
                    <w:pPr>
                      <w:pStyle w:val="Brdtext"/>
                      <w:jc w:val="left"/>
                    </w:pPr>
                    <w:sdt>
                      <w:sdtPr>
                        <w:alias w:val="NummerEtikett"/>
                        <w:tag w:val="NummerEtikett"/>
                        <w:id w:val="13655616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0753375"/>
                        <w:lock w:val="sdtContentLocked"/>
                        <w:dataBinding w:prefixMappings="xmlns:ns0='http://rkdhs/mallar/lagstiftning/Prop/Prop.xsd'" w:xpath="/ns0:dokumentvärden[1]/ns0:dokumentnummer[1]" w:storeItemID="{068625C3-B546-44A5-B525-B7CC092E5AD6}"/>
                        <w:text/>
                      </w:sdtPr>
                      <w:sdtContent>
                        <w:r>
                          <w:t>2020/21:172</w:t>
                        </w:r>
                      </w:sdtContent>
                    </w:sdt>
                  </w:p>
                  <w:p w14:paraId="01B38ADA" w14:textId="43AA9628" w:rsidR="00DB373A" w:rsidRPr="00C7375F" w:rsidRDefault="00DB373A" w:rsidP="008539B5">
                    <w:pPr>
                      <w:pStyle w:val="Brdtext"/>
                    </w:pPr>
                    <w:sdt>
                      <w:sdtPr>
                        <w:alias w:val="BilageEtikett"/>
                        <w:tag w:val="BilageEtikett"/>
                        <w:id w:val="-107766571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959707435"/>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7D2794" w14:textId="77777777" w:rsidR="00DB373A" w:rsidRDefault="00DB373A" w:rsidP="00664D04">
    <w:pPr>
      <w:pStyle w:val="Brdtext"/>
    </w:pPr>
    <w:r>
      <w:rPr>
        <w:noProof/>
        <w:lang w:eastAsia="sv-SE"/>
      </w:rPr>
      <mc:AlternateContent>
        <mc:Choice Requires="wps">
          <w:drawing>
            <wp:anchor distT="0" distB="0" distL="0" distR="0" simplePos="0" relativeHeight="2516843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1B0C4" w14:textId="219A8416" w:rsidR="00DB373A" w:rsidRDefault="002D33FE" w:rsidP="00664D04">
                          <w:pPr>
                            <w:pStyle w:val="Brdtext"/>
                            <w:jc w:val="left"/>
                          </w:pPr>
                          <w:sdt>
                            <w:sdtPr>
                              <w:alias w:val="NummerEtikett"/>
                              <w:tag w:val="NummerEtikett"/>
                              <w:id w:val="83772815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7278710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BAC1CC8" w14:textId="372A5DC6" w:rsidR="00DB373A" w:rsidRPr="00C7375F" w:rsidRDefault="002D33FE" w:rsidP="008539B5">
                          <w:pPr>
                            <w:pStyle w:val="Brdtext"/>
                          </w:pPr>
                          <w:sdt>
                            <w:sdtPr>
                              <w:alias w:val="BilageEtikett"/>
                              <w:tag w:val="BilageEtikett"/>
                              <w:id w:val="-91108970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55466646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22" type="#_x0000_t202" style="position:absolute;left:0;text-align:left;margin-left:29.4pt;margin-top:34.85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6UeCkQIAAJUFAAAOAAAAZHJzL2Uyb0RvYy54bWysVFFP2zAQfp+0/2D5faQpBdaKFHUgpkkI&#10;0GDi2XVsGs2xPdtt0v16PjtJ2zFemPaSnH3f3fnuvrvzi7ZWZCOcr4wuaH40okRobspKPxf0x+P1&#10;p8+U+MB0yZTRoqBb4enF/OOH88bOxNisjCqFI3Ci/ayxBV2FYGdZ5vlK1MwfGSs0lNK4mgUc3XNW&#10;OtbAe62y8Wh0mjXGldYZLrzH7VWnpPPkX0rBw52UXgSiCoq3hfR16buM32x+zmbPjtlVxftnsH94&#10;Rc0qjaA7V1csMLJ21V+u6oo7440MR9zUmZGy4iLlgGzy0atsHlbMipQLiuPtrkz+/7nlt5t7R6oS&#10;vTs9o0SzGk16FG1wa2QwjvVprJ8B9mABDO0X0wI73HtcxrRb6er4R0IEelR6u6sunBEejfJJjpZR&#10;wqHLx/l0nMqf7a2t8+GrMDWJQkEdupeKyjY3PuAlgA6QGMwbVZXXlVLpEBkjLpUjG4Zeq5DeCIs/&#10;UEqTpqCnxyej5FibaN55Vjq6EYkzfbiYeZdhksJWiYhR+ruQqFlK9I3YjHOhd/ETOqIkQr3HsMfv&#10;X/Ue4y4PWKTIRoedcV1p41L2acj2JSt/DiWTHR4FP8g7iqFdtoksx9OTgQJLU27BDGe62fKWX1do&#10;3w3z4Z45DBM6jgUR7vCRyqD8ppcoWRn3+637iAfHoaWkwXAW1P9aMycoUd802D/NJ5M4zekwOTkD&#10;k4g71CwPNXpdXxpwIscqsjyJER/UIEpn6ifskUWMChXTHLELGgbxMnQrA3uIi8UigTC/loUb/WB5&#10;dB3rHMn52D4xZ3sGB3D/1gxjzGaviNxho6W3i3UAGRPLY6W7qvYdwOwn8vd7Ki6Xw3NC7bfp/AU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2ulHg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051B0C4" w14:textId="219A8416" w:rsidR="00DB373A" w:rsidRDefault="00DB373A" w:rsidP="00664D04">
                    <w:pPr>
                      <w:pStyle w:val="Brdtext"/>
                      <w:jc w:val="left"/>
                    </w:pPr>
                    <w:sdt>
                      <w:sdtPr>
                        <w:alias w:val="NummerEtikett"/>
                        <w:tag w:val="NummerEtikett"/>
                        <w:id w:val="8377281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2787109"/>
                        <w:lock w:val="sdtContentLocked"/>
                        <w:dataBinding w:prefixMappings="xmlns:ns0='http://rkdhs/mallar/lagstiftning/Prop/Prop.xsd'" w:xpath="/ns0:dokumentvärden[1]/ns0:dokumentnummer[1]" w:storeItemID="{068625C3-B546-44A5-B525-B7CC092E5AD6}"/>
                        <w:text/>
                      </w:sdtPr>
                      <w:sdtContent>
                        <w:r>
                          <w:t>2020/21:172</w:t>
                        </w:r>
                      </w:sdtContent>
                    </w:sdt>
                  </w:p>
                  <w:p w14:paraId="0BAC1CC8" w14:textId="372A5DC6" w:rsidR="00DB373A" w:rsidRPr="00C7375F" w:rsidRDefault="00DB373A" w:rsidP="008539B5">
                    <w:pPr>
                      <w:pStyle w:val="Brdtext"/>
                    </w:pPr>
                    <w:sdt>
                      <w:sdtPr>
                        <w:alias w:val="BilageEtikett"/>
                        <w:tag w:val="BilageEtikett"/>
                        <w:id w:val="-91108970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55466646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6DE2FE" w14:textId="77777777" w:rsidR="00DB373A" w:rsidRDefault="00DB373A" w:rsidP="00EE1584">
    <w:pPr>
      <w:pStyle w:val="Brdtext"/>
    </w:pPr>
    <w:r>
      <w:rPr>
        <w:noProof/>
        <w:lang w:eastAsia="sv-SE"/>
      </w:rPr>
      <mc:AlternateContent>
        <mc:Choice Requires="wps">
          <w:drawing>
            <wp:anchor distT="0" distB="0" distL="0" distR="0" simplePos="0" relativeHeight="251798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8478E8" w14:textId="45B5A46A" w:rsidR="00DB373A" w:rsidRDefault="002D33FE" w:rsidP="00A118D8">
                          <w:pPr>
                            <w:pStyle w:val="Brdtext"/>
                            <w:jc w:val="left"/>
                          </w:pPr>
                          <w:sdt>
                            <w:sdtPr>
                              <w:alias w:val="NummerEtikett"/>
                              <w:tag w:val="NummerEtikett"/>
                              <w:id w:val="57454878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0528890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F064CC8" w14:textId="40F69EE2" w:rsidR="00DB373A" w:rsidRPr="00C7375F" w:rsidRDefault="002D33FE" w:rsidP="008539B5">
                          <w:pPr>
                            <w:pStyle w:val="Brdtext"/>
                          </w:pPr>
                          <w:sdt>
                            <w:sdtPr>
                              <w:alias w:val="BilageEtikett"/>
                              <w:tag w:val="BilageEtikett"/>
                              <w:id w:val="2138600727"/>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11763881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23" type="#_x0000_t202" style="position:absolute;left:0;text-align:left;margin-left:348.15pt;margin-top:35.45pt;width:89.85pt;height:9.6pt;z-index:251798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dnDRkQIAAJUFAAAOAAAAZHJzL2Uyb0RvYy54bWysVMFu2zAMvQ/YPwi6r47TNFuCOkXWosOA&#10;oi3WDj0rstQYkyVNUmJnX78n2U6yrpcOu9iU+EiK5CPPL9paka1wvjK6oPnJiBKhuSkr/VzQ74/X&#10;Hz5R4gPTJVNGi4LuhKcXi/fvzhs7F2OzNqoUjsCJ9vPGFnQdgp1nmedrUTN/YqzQUErjahZwdM9Z&#10;6VgD77XKxqPRNGuMK60zXHiP26tOSRfJv5SChzspvQhEFRRvC+nr0ncVv9ninM2fHbPrivfPYP/w&#10;ippVGkH3rq5YYGTjqr9c1RV3xhsZTripMyNlxUXKAdnkoxfZPKyZFSkXFMfbfZn8/3PLb7f3jlQl&#10;ejedUqJZjSY9ija4DTI4jfVprJ8D9mABDO1n0wI73HtcxrRb6er4R0IEelR6t68unBEejfJJjpZR&#10;wqHLx/lsnMqfHayt8+GLMDWJQkEdupeKyrY3PuAlgA6QGMwbVZXXlVLpEBkjLpUjW4Zeq5DeCIs/&#10;UEqTpqDT07NRcqxNNO88Kx3diMSZPlzMvMswSWGnRMQo/U1I1Cwl+kpsxrnQ+/gJHVESod5i2OMP&#10;r3qLcZcHLFJko8PeuK60cSn7NGSHkpU/hpLJDo+CH+UdxdCu2kSW09l0oMDKlDsww5lutrzl1xXa&#10;d8N8uGcOw4SOY0GEO3ykMii/6SVK1sb9eu0+4sFxaClpMJwF9T83zAlK1FcN9s/yySROczpMzj6C&#10;ScQda1bHGr2pLw04kWMVWZ7EiA9qEKUz9RP2yDJGhYppjtgFDYN4GbqVgT3ExXKZQJhfy8KNfrA8&#10;uo51juR8bJ+Ysz2DA7h/a4YxZvMXRO6w0dLb5SaAjInlsdJdVfsOYPYT+fs9FZfL8TmhDtt08Rs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nZw0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C8478E8" w14:textId="45B5A46A" w:rsidR="00DB373A" w:rsidRDefault="00DB373A" w:rsidP="00A118D8">
                    <w:pPr>
                      <w:pStyle w:val="Brdtext"/>
                      <w:jc w:val="left"/>
                    </w:pPr>
                    <w:sdt>
                      <w:sdtPr>
                        <w:alias w:val="NummerEtikett"/>
                        <w:tag w:val="NummerEtikett"/>
                        <w:id w:val="5745487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05288902"/>
                        <w:lock w:val="sdtContentLocked"/>
                        <w:dataBinding w:prefixMappings="xmlns:ns0='http://rkdhs/mallar/lagstiftning/Prop/Prop.xsd'" w:xpath="/ns0:dokumentvärden[1]/ns0:dokumentnummer[1]" w:storeItemID="{068625C3-B546-44A5-B525-B7CC092E5AD6}"/>
                        <w:text/>
                      </w:sdtPr>
                      <w:sdtContent>
                        <w:r>
                          <w:t>2020/21:172</w:t>
                        </w:r>
                      </w:sdtContent>
                    </w:sdt>
                  </w:p>
                  <w:p w14:paraId="4F064CC8" w14:textId="40F69EE2" w:rsidR="00DB373A" w:rsidRPr="00C7375F" w:rsidRDefault="00DB373A" w:rsidP="008539B5">
                    <w:pPr>
                      <w:pStyle w:val="Brdtext"/>
                    </w:pPr>
                    <w:sdt>
                      <w:sdtPr>
                        <w:alias w:val="BilageEtikett"/>
                        <w:tag w:val="BilageEtikett"/>
                        <w:id w:val="2138600727"/>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11763881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13B6CB" w14:textId="77777777" w:rsidR="00DB373A" w:rsidRDefault="00DB373A" w:rsidP="00664D04">
    <w:pPr>
      <w:pStyle w:val="Brdtext"/>
    </w:pPr>
    <w:r>
      <w:rPr>
        <w:noProof/>
        <w:lang w:eastAsia="sv-SE"/>
      </w:rPr>
      <mc:AlternateContent>
        <mc:Choice Requires="wps">
          <w:drawing>
            <wp:anchor distT="0" distB="0" distL="0" distR="0" simplePos="0" relativeHeight="2516853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69874C" w14:textId="6B88A7F7" w:rsidR="00DB373A" w:rsidRDefault="002D33FE" w:rsidP="00664D04">
                          <w:pPr>
                            <w:pStyle w:val="Brdtext"/>
                            <w:jc w:val="left"/>
                          </w:pPr>
                          <w:sdt>
                            <w:sdtPr>
                              <w:alias w:val="NummerEtikett"/>
                              <w:tag w:val="NummerEtikett"/>
                              <w:id w:val="165995536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3098026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F40BA3D" w14:textId="5FEEFFFB" w:rsidR="00DB373A" w:rsidRPr="00C7375F" w:rsidRDefault="002D33FE" w:rsidP="008539B5">
                          <w:pPr>
                            <w:pStyle w:val="Brdtext"/>
                          </w:pPr>
                          <w:sdt>
                            <w:sdtPr>
                              <w:alias w:val="BilageEtikett"/>
                              <w:tag w:val="BilageEtikett"/>
                              <w:id w:val="111432584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893157338"/>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27" type="#_x0000_t202" style="position:absolute;left:0;text-align:left;margin-left:29.4pt;margin-top:34.8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SlgZkQIAAJU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hq9&#10;OzmlxDCNJj2ILvoVMhin+rQuTAG7dwDG7ovtgN3eB1ymtDvpdfojIQI9Kr3ZVRfOCE9G5aREyyjh&#10;0JXj8nScy1/srZ0P8auwmiShoh7dy0Vl6+sQ8RJAt5AULFjV1FeNUvmQGCMulCdrhl6rmN8Iiz9Q&#10;ypC2oicfj0fZsbHJvPesTHIjMmeGcCnzPsMsxY0SCaPMdyFRs5zoK7EZ58Ls4md0QkmEeovhgN+/&#10;6i3GfR6wyJGtiTtj3Rjrc/Z5yPYlq39uSyZ7PAp+kHcSY7foMlkm6ONAjYWtN2CGt/1sBcevGrTv&#10;moV4xzyGCR3Hgoi3+EhlUX47SJQsrf/92n3Cg+PQUtJiOCsafq2YF5SobwbsPy0nkzTN+TA5/gQm&#10;EX+oWRxqzEpfWHCixCpyPIsJH9VWlN7qR+yReYoKFTMcsSsat+JF7FcG9hAX83kGYX4di9fm3vHk&#10;OtU5kfOhe2TeDQyO4P6N3Y4xm74gco9NlsHNVxFkzCxPle6rOnQAs5/JP+yptFwOzxm136az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UkpYG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E69874C" w14:textId="6B88A7F7" w:rsidR="00DB373A" w:rsidRDefault="00DB373A" w:rsidP="00664D04">
                    <w:pPr>
                      <w:pStyle w:val="Brdtext"/>
                      <w:jc w:val="left"/>
                    </w:pPr>
                    <w:sdt>
                      <w:sdtPr>
                        <w:alias w:val="NummerEtikett"/>
                        <w:tag w:val="NummerEtikett"/>
                        <w:id w:val="16599553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0980264"/>
                        <w:lock w:val="sdtContentLocked"/>
                        <w:dataBinding w:prefixMappings="xmlns:ns0='http://rkdhs/mallar/lagstiftning/Prop/Prop.xsd'" w:xpath="/ns0:dokumentvärden[1]/ns0:dokumentnummer[1]" w:storeItemID="{068625C3-B546-44A5-B525-B7CC092E5AD6}"/>
                        <w:text/>
                      </w:sdtPr>
                      <w:sdtContent>
                        <w:r>
                          <w:t>2020/21:172</w:t>
                        </w:r>
                      </w:sdtContent>
                    </w:sdt>
                  </w:p>
                  <w:p w14:paraId="6F40BA3D" w14:textId="5FEEFFFB" w:rsidR="00DB373A" w:rsidRPr="00C7375F" w:rsidRDefault="00DB373A" w:rsidP="008539B5">
                    <w:pPr>
                      <w:pStyle w:val="Brdtext"/>
                    </w:pPr>
                    <w:sdt>
                      <w:sdtPr>
                        <w:alias w:val="BilageEtikett"/>
                        <w:tag w:val="BilageEtikett"/>
                        <w:id w:val="111432584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89315733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41B75A" w14:textId="77777777" w:rsidR="00DB373A" w:rsidRDefault="00DB373A" w:rsidP="00EE1584">
    <w:pPr>
      <w:pStyle w:val="Brdtext"/>
    </w:pPr>
    <w:r>
      <w:rPr>
        <w:noProof/>
        <w:lang w:eastAsia="sv-SE"/>
      </w:rPr>
      <mc:AlternateContent>
        <mc:Choice Requires="wps">
          <w:drawing>
            <wp:anchor distT="0" distB="0" distL="0" distR="0" simplePos="0" relativeHeight="2517990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4AED1D" w14:textId="517B2E8E" w:rsidR="00DB373A" w:rsidRDefault="002D33FE" w:rsidP="00A118D8">
                          <w:pPr>
                            <w:pStyle w:val="Brdtext"/>
                            <w:jc w:val="left"/>
                          </w:pPr>
                          <w:sdt>
                            <w:sdtPr>
                              <w:alias w:val="NummerEtikett"/>
                              <w:tag w:val="NummerEtikett"/>
                              <w:id w:val="95514296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9561141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57036B2" w14:textId="02744D25" w:rsidR="00DB373A" w:rsidRPr="00C7375F" w:rsidRDefault="002D33FE" w:rsidP="008539B5">
                          <w:pPr>
                            <w:pStyle w:val="Brdtext"/>
                          </w:pPr>
                          <w:sdt>
                            <w:sdtPr>
                              <w:alias w:val="BilageEtikett"/>
                              <w:tag w:val="BilageEtikett"/>
                              <w:id w:val="-1176651480"/>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540588842"/>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28" type="#_x0000_t202" style="position:absolute;left:0;text-align:left;margin-left:348.15pt;margin-top:35.45pt;width:89.85pt;height:9.6pt;z-index:251799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t4E7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0WrDNNo0qPool8hg+NUn9aFKWAPDsDYfbYdsNv7gMuUdie9Tn8kRKBHpTe76sIZ4cmonJRoGSUc&#10;unJcno1z+Yu9tfMhfhFWkyRU1KN7uahsfRMiXgLoFpKCBaua+rpRKh8SY8Sl8mTN0GsV8xth8QdK&#10;GdJW9PT4ZJQdG5vMe8/KJDcic2YIlzLvM8xS3CiRMMp8ExI1y4m+EptxLswufkYnlESotxgO+P2r&#10;3mLc5wGLHNmauDPWjbE+Z5+HbF+y+se2ZLLHo+AHeScxdosuk2Uy2lFgYesNmOFtP1vB8esG7bth&#10;Id4zj2FCx7Eg4h0+UlmU3w4SJUvrf712n/DgOLSUtBjOioafK+YFJeqrAfvPyskkTXM+TE4+gknE&#10;H2oWhxqz0pcWnCixihzPYsJHtRWlt/oJe2SeokLFDEfsisateBn7lYE9xMV8nkGYX8fijXlwPLlO&#10;dU7kfOyemHcDgyO4f2u3Y8ymL4jcY5NlcPNVBBkzy1Ol+6oOHcDsZ/IPeyotl8NzRu23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Zt4E7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34AED1D" w14:textId="517B2E8E" w:rsidR="00DB373A" w:rsidRDefault="00DB373A" w:rsidP="00A118D8">
                    <w:pPr>
                      <w:pStyle w:val="Brdtext"/>
                      <w:jc w:val="left"/>
                    </w:pPr>
                    <w:sdt>
                      <w:sdtPr>
                        <w:alias w:val="NummerEtikett"/>
                        <w:tag w:val="NummerEtikett"/>
                        <w:id w:val="9551429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5611418"/>
                        <w:lock w:val="sdtContentLocked"/>
                        <w:dataBinding w:prefixMappings="xmlns:ns0='http://rkdhs/mallar/lagstiftning/Prop/Prop.xsd'" w:xpath="/ns0:dokumentvärden[1]/ns0:dokumentnummer[1]" w:storeItemID="{068625C3-B546-44A5-B525-B7CC092E5AD6}"/>
                        <w:text/>
                      </w:sdtPr>
                      <w:sdtContent>
                        <w:r>
                          <w:t>2020/21:172</w:t>
                        </w:r>
                      </w:sdtContent>
                    </w:sdt>
                  </w:p>
                  <w:p w14:paraId="257036B2" w14:textId="02744D25" w:rsidR="00DB373A" w:rsidRPr="00C7375F" w:rsidRDefault="00DB373A" w:rsidP="008539B5">
                    <w:pPr>
                      <w:pStyle w:val="Brdtext"/>
                    </w:pPr>
                    <w:sdt>
                      <w:sdtPr>
                        <w:alias w:val="BilageEtikett"/>
                        <w:tag w:val="BilageEtikett"/>
                        <w:id w:val="-1176651480"/>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54058884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103E0B" w14:textId="77777777" w:rsidR="00DB373A" w:rsidRDefault="00DB373A" w:rsidP="00664D04">
    <w:pPr>
      <w:pStyle w:val="Brdtext"/>
    </w:pPr>
    <w:r>
      <w:rPr>
        <w:noProof/>
        <w:lang w:eastAsia="sv-SE"/>
      </w:rPr>
      <mc:AlternateContent>
        <mc:Choice Requires="wps">
          <w:drawing>
            <wp:anchor distT="0" distB="0" distL="0" distR="0" simplePos="0" relativeHeight="2516864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B8E4B3" w14:textId="4694658F" w:rsidR="00DB373A" w:rsidRDefault="002D33FE" w:rsidP="00664D04">
                          <w:pPr>
                            <w:pStyle w:val="Brdtext"/>
                            <w:jc w:val="left"/>
                          </w:pPr>
                          <w:sdt>
                            <w:sdtPr>
                              <w:alias w:val="NummerEtikett"/>
                              <w:tag w:val="NummerEtikett"/>
                              <w:id w:val="-173931691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8590996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1ECFCD8" w14:textId="63FCFABB" w:rsidR="00DB373A" w:rsidRPr="00C7375F" w:rsidRDefault="002D33FE" w:rsidP="008539B5">
                          <w:pPr>
                            <w:pStyle w:val="Brdtext"/>
                          </w:pPr>
                          <w:sdt>
                            <w:sdtPr>
                              <w:alias w:val="BilageEtikett"/>
                              <w:tag w:val="BilageEtikett"/>
                              <w:id w:val="391773285"/>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315533100"/>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32" type="#_x0000_t202" style="position:absolute;left:0;text-align:left;margin-left:29.4pt;margin-top:34.85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bYDckAIAAJU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Ur0&#10;7jynRLMaTXoSbXAbVDCO/DTWTwF7tACG9rNpgR3OPQ5j2a10dfyjIAI7mN7t2UUwwqNTPsnRMko4&#10;bPk4vxgn+rODt3U+fBGmJnFRUIfuJVLZ9tYH3ATQARKTeaOq8qZSKm2iYsSVcmTL0GsV0h3h8QdK&#10;adIU9Ozj6SgF1ia6d5GVjmFE0kyfLlbeVZhWYadExCj9TUhwlgp9JTfjXOh9/oSOKIlUb3Hs8Ydb&#10;vcW5qwMeKbPRYe9cV9q4VH0asgNl5Y+BMtnhQfhR3XEZ2mWbxDIZnQ4SWJpyB2U4082Wt/ymQvtu&#10;mQ8PzGGY0HE8EOEeH6kM6Df9ipK1cb9eO494aBxWShoMZ0H9zw1zghL1VUP9F/lkEqc5bSan51AS&#10;cceW5bFFb+orA01A37hdWkZ8UMNSOlM/4x1ZxKwwMc2Ru6BhWF6F7snAO8TFYpFAmF/Lwq1+tDyG&#10;jjxHcT61z8zZXsEB2r8zwxiz6Qshd9jo6e1iEyDGpPLIdMdq3wHMfhJ//07Fx+V4n1CH1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4bYDc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CB8E4B3" w14:textId="4694658F" w:rsidR="00DB373A" w:rsidRDefault="00DB373A" w:rsidP="00664D04">
                    <w:pPr>
                      <w:pStyle w:val="Brdtext"/>
                      <w:jc w:val="left"/>
                    </w:pPr>
                    <w:sdt>
                      <w:sdtPr>
                        <w:alias w:val="NummerEtikett"/>
                        <w:tag w:val="NummerEtikett"/>
                        <w:id w:val="-17393169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5909964"/>
                        <w:lock w:val="sdtContentLocked"/>
                        <w:dataBinding w:prefixMappings="xmlns:ns0='http://rkdhs/mallar/lagstiftning/Prop/Prop.xsd'" w:xpath="/ns0:dokumentvärden[1]/ns0:dokumentnummer[1]" w:storeItemID="{068625C3-B546-44A5-B525-B7CC092E5AD6}"/>
                        <w:text/>
                      </w:sdtPr>
                      <w:sdtContent>
                        <w:r>
                          <w:t>2020/21:172</w:t>
                        </w:r>
                      </w:sdtContent>
                    </w:sdt>
                  </w:p>
                  <w:p w14:paraId="51ECFCD8" w14:textId="63FCFABB" w:rsidR="00DB373A" w:rsidRPr="00C7375F" w:rsidRDefault="00DB373A" w:rsidP="008539B5">
                    <w:pPr>
                      <w:pStyle w:val="Brdtext"/>
                    </w:pPr>
                    <w:sdt>
                      <w:sdtPr>
                        <w:alias w:val="BilageEtikett"/>
                        <w:tag w:val="BilageEtikett"/>
                        <w:id w:val="391773285"/>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315533100"/>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0F63B1" w14:textId="77777777" w:rsidR="00DB373A" w:rsidRDefault="00DB373A" w:rsidP="00EE1584">
    <w:pPr>
      <w:pStyle w:val="Brdtext"/>
    </w:pPr>
    <w:r>
      <w:rPr>
        <w:noProof/>
        <w:lang w:eastAsia="sv-SE"/>
      </w:rPr>
      <mc:AlternateContent>
        <mc:Choice Requires="wps">
          <w:drawing>
            <wp:anchor distT="0" distB="0" distL="0" distR="0" simplePos="0" relativeHeight="2518000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83B029" w14:textId="620C25BE" w:rsidR="00DB373A" w:rsidRDefault="002D33FE" w:rsidP="00A118D8">
                          <w:pPr>
                            <w:pStyle w:val="Brdtext"/>
                            <w:jc w:val="left"/>
                          </w:pPr>
                          <w:sdt>
                            <w:sdtPr>
                              <w:alias w:val="NummerEtikett"/>
                              <w:tag w:val="NummerEtikett"/>
                              <w:id w:val="-164288159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7688964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C5A34E7" w14:textId="5B37F216" w:rsidR="00DB373A" w:rsidRPr="00C7375F" w:rsidRDefault="002D33FE" w:rsidP="008539B5">
                          <w:pPr>
                            <w:pStyle w:val="Brdtext"/>
                          </w:pPr>
                          <w:sdt>
                            <w:sdtPr>
                              <w:alias w:val="BilageEtikett"/>
                              <w:tag w:val="BilageEtikett"/>
                              <w:id w:val="-682123862"/>
                              <w:lock w:val="sdtContentLocked"/>
                              <w:dataBinding w:prefixMappings="xmlns:ns0='http://rkdhs/mallar/lagstiftning/Prop/Prop.xsd'" w:xpath="/ns0:dokumentvärden[1]/ns0:bilagor[1]/ns0:bilaga[6]/@bilageetikett" w:storeItemID="{068625C3-B546-44A5-B525-B7CC092E5AD6}"/>
                              <w:text/>
                            </w:sdtPr>
                            <w:sdtEndPr/>
                            <w:sdtContent>
                              <w:r w:rsidR="00DB373A">
                                <w:t>Bilaga</w:t>
                              </w:r>
                            </w:sdtContent>
                          </w:sdt>
                          <w:r w:rsidR="00DB373A">
                            <w:t xml:space="preserve"> </w:t>
                          </w:r>
                          <w:sdt>
                            <w:sdtPr>
                              <w:alias w:val="BilageNummer"/>
                              <w:tag w:val="BilageNummer"/>
                              <w:id w:val="-163715716"/>
                              <w:lock w:val="sdtContentLocked"/>
                              <w:dataBinding w:prefixMappings="xmlns:ns0='http://rkdhs/mallar/lagstiftning/Prop/Prop.xsd'" w:xpath="/ns0:dokumentvärden[1]/ns0:bilagor[1]/ns0:bilaga[6]/@bilagenummer" w:storeItemID="{068625C3-B546-44A5-B525-B7CC092E5AD6}"/>
                              <w:text/>
                            </w:sdtPr>
                            <w:sdtEndPr/>
                            <w:sdtContent>
                              <w:r w:rsidR="00DB373A">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33" type="#_x0000_t202" style="position:absolute;left:0;text-align:left;margin-left:348.15pt;margin-top:35.45pt;width:89.85pt;height:9.6pt;z-index:251800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8rePkAIAAJU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2fgR7MaTXoUbXBrVHAc+WmsnwK2sACG9otpgR3OPQ5j2a10dfyjIAI7Im137CIY4dEpn+RoGSUc&#10;tnycn48T/dne2zofvgpTk7goqEP3Eqlsc+sDbgLoAInJvFFVeVMplTZRMeJKObJh6LUK6Y7w+AOl&#10;NGkKenp8MkqBtYnuXWSlYxiRNNOni5V3FaZV2CoRMUp/FxKcpULfyM04F3qXP6EjSiLVexx7/P5W&#10;73Hu6oBHymx02DnXlTYuVZ8e2Z6y8udAmezwIPyg7rgM7bJNYpmMTgcJLE25hTKc6d6Wt/ymQvtu&#10;mQ8PzOExoeMYEOEeH6kM6Df9ipKVcb/fOo94aBxWSho8zoL6X2vmBCXqm4b6z/PJBGFD2kxOzqAk&#10;4g4ty0OLXtdXBprIMYosT8uID2pYSmfqJ8yRecwKE9McuQsahuVV6EYG5hAX83kC4f1aFm71wvIY&#10;OvIcxfnYPjFnewUHaP/ODM+YTV8JucNGT2/n6wAxJpVHpjtW+w7g7Sfx93MqDpfDfULtp+nsB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M8reP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883B029" w14:textId="620C25BE" w:rsidR="00DB373A" w:rsidRDefault="00DB373A" w:rsidP="00A118D8">
                    <w:pPr>
                      <w:pStyle w:val="Brdtext"/>
                      <w:jc w:val="left"/>
                    </w:pPr>
                    <w:sdt>
                      <w:sdtPr>
                        <w:alias w:val="NummerEtikett"/>
                        <w:tag w:val="NummerEtikett"/>
                        <w:id w:val="-16428815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889647"/>
                        <w:lock w:val="sdtContentLocked"/>
                        <w:dataBinding w:prefixMappings="xmlns:ns0='http://rkdhs/mallar/lagstiftning/Prop/Prop.xsd'" w:xpath="/ns0:dokumentvärden[1]/ns0:dokumentnummer[1]" w:storeItemID="{068625C3-B546-44A5-B525-B7CC092E5AD6}"/>
                        <w:text/>
                      </w:sdtPr>
                      <w:sdtContent>
                        <w:r>
                          <w:t>2020/21:172</w:t>
                        </w:r>
                      </w:sdtContent>
                    </w:sdt>
                  </w:p>
                  <w:p w14:paraId="3C5A34E7" w14:textId="5B37F216" w:rsidR="00DB373A" w:rsidRPr="00C7375F" w:rsidRDefault="00DB373A" w:rsidP="008539B5">
                    <w:pPr>
                      <w:pStyle w:val="Brdtext"/>
                    </w:pPr>
                    <w:sdt>
                      <w:sdtPr>
                        <w:alias w:val="BilageEtikett"/>
                        <w:tag w:val="BilageEtikett"/>
                        <w:id w:val="-68212386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63715716"/>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1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876072" w14:textId="77777777" w:rsidR="00DB373A" w:rsidRDefault="00DB373A" w:rsidP="00664D04">
    <w:pPr>
      <w:pStyle w:val="Brdtext"/>
    </w:pPr>
    <w:r>
      <w:rPr>
        <w:noProof/>
        <w:lang w:eastAsia="sv-SE"/>
      </w:rPr>
      <mc:AlternateContent>
        <mc:Choice Requires="wps">
          <w:drawing>
            <wp:anchor distT="0" distB="0" distL="0" distR="0" simplePos="0" relativeHeight="2516874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CE5926" w14:textId="2AAC7625" w:rsidR="00DB373A" w:rsidRDefault="002D33FE" w:rsidP="00664D04">
                          <w:pPr>
                            <w:pStyle w:val="Brdtext"/>
                            <w:jc w:val="left"/>
                          </w:pPr>
                          <w:sdt>
                            <w:sdtPr>
                              <w:alias w:val="NummerEtikett"/>
                              <w:tag w:val="NummerEtikett"/>
                              <w:id w:val="14247252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282593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A833916" w14:textId="738A4EF3" w:rsidR="00DB373A" w:rsidRPr="00C7375F" w:rsidRDefault="002D33FE" w:rsidP="008539B5">
                          <w:pPr>
                            <w:pStyle w:val="Brdtext"/>
                          </w:pPr>
                          <w:sdt>
                            <w:sdtPr>
                              <w:alias w:val="BilageEtikett"/>
                              <w:tag w:val="BilageEtikett"/>
                              <w:id w:val="-1906064747"/>
                              <w:lock w:val="sdtContentLocked"/>
                              <w:dataBinding w:prefixMappings="xmlns:ns0='http://rkdhs/mallar/lagstiftning/Prop/Prop.xsd'" w:xpath="/ns0:dokumentvärden[1]/ns0:bilagor[1]/ns0:bilaga[7]/@bilageetikett" w:storeItemID="{068625C3-B546-44A5-B525-B7CC092E5AD6}"/>
                              <w:text/>
                            </w:sdtPr>
                            <w:sdtEndPr/>
                            <w:sdtContent>
                              <w:r w:rsidR="00DB373A">
                                <w:t>Bilaga</w:t>
                              </w:r>
                            </w:sdtContent>
                          </w:sdt>
                          <w:r w:rsidR="00DB373A">
                            <w:t xml:space="preserve"> </w:t>
                          </w:r>
                          <w:sdt>
                            <w:sdtPr>
                              <w:alias w:val="BilageNummer"/>
                              <w:tag w:val="BilageNummer"/>
                              <w:id w:val="1119494667"/>
                              <w:lock w:val="sdtContentLocked"/>
                              <w:dataBinding w:prefixMappings="xmlns:ns0='http://rkdhs/mallar/lagstiftning/Prop/Prop.xsd'" w:xpath="/ns0:dokumentvärden[1]/ns0:bilagor[1]/ns0:bilaga[7]/@bilagenummer" w:storeItemID="{068625C3-B546-44A5-B525-B7CC092E5AD6}"/>
                              <w:text/>
                            </w:sdtPr>
                            <w:sdtEndPr/>
                            <w:sdtContent>
                              <w:r w:rsidR="00DB373A">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37" type="#_x0000_t202" style="position:absolute;left:0;text-align:left;margin-left:29.4pt;margin-top:34.85pt;width:89.85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4tA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3hMiWEaTXoUXfQrZDBO9WldmAL24ACM3WfbAbu9D7hMaXfS6/RHQgR6VHqzqy6cEZ6MykmJllHC&#10;oSvH5dk4l7/YWzsf4hdhNUlCRT26l4vK1jch4iWAbiEpWLCqqa8bpfIhMUZcKk/WDL1WMb8RFn+g&#10;lCFtRU+PT0bZsbHJvPesTHIjMmeGcCnzPsMsxY0SCaPMNyFRs5zoK7EZ58Ls4md0QkmEeovhgN+/&#10;6i3GfR6wyJGtiTtj3Rjrc/Z5yPYlq39sSyZ7PAp+kHcSY7foMlkmZe5dulvYegNmeNvPVnD8ukH7&#10;bliI98xjmNBxLIh4h49UFuW3g0TJ0vpfr90nPDgOLSUthrOi4eeKeUGJ+mrA/rNyMknTnA+Tk49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gTi0C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1CE5926" w14:textId="2AAC7625" w:rsidR="00DB373A" w:rsidRDefault="00DB373A" w:rsidP="00664D04">
                    <w:pPr>
                      <w:pStyle w:val="Brdtext"/>
                      <w:jc w:val="left"/>
                    </w:pPr>
                    <w:sdt>
                      <w:sdtPr>
                        <w:alias w:val="NummerEtikett"/>
                        <w:tag w:val="NummerEtikett"/>
                        <w:id w:val="1424725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825933"/>
                        <w:lock w:val="sdtContentLocked"/>
                        <w:dataBinding w:prefixMappings="xmlns:ns0='http://rkdhs/mallar/lagstiftning/Prop/Prop.xsd'" w:xpath="/ns0:dokumentvärden[1]/ns0:dokumentnummer[1]" w:storeItemID="{068625C3-B546-44A5-B525-B7CC092E5AD6}"/>
                        <w:text/>
                      </w:sdtPr>
                      <w:sdtContent>
                        <w:r>
                          <w:t>2020/21:172</w:t>
                        </w:r>
                      </w:sdtContent>
                    </w:sdt>
                  </w:p>
                  <w:p w14:paraId="6A833916" w14:textId="738A4EF3" w:rsidR="00DB373A" w:rsidRPr="00C7375F" w:rsidRDefault="00DB373A" w:rsidP="008539B5">
                    <w:pPr>
                      <w:pStyle w:val="Brdtext"/>
                    </w:pPr>
                    <w:sdt>
                      <w:sdtPr>
                        <w:alias w:val="BilageEtikett"/>
                        <w:tag w:val="BilageEtikett"/>
                        <w:id w:val="-190606474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11949466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1DB224" w14:textId="77777777" w:rsidR="00DB373A" w:rsidRDefault="00DB373A" w:rsidP="00EE1584">
    <w:pPr>
      <w:pStyle w:val="Brdtext"/>
    </w:pPr>
    <w:r>
      <w:rPr>
        <w:noProof/>
        <w:lang w:eastAsia="sv-SE"/>
      </w:rPr>
      <mc:AlternateContent>
        <mc:Choice Requires="wps">
          <w:drawing>
            <wp:anchor distT="0" distB="0" distL="0" distR="0" simplePos="0" relativeHeight="2518010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32699" w14:textId="0A6D7148" w:rsidR="00DB373A" w:rsidRDefault="002D33FE" w:rsidP="00A118D8">
                          <w:pPr>
                            <w:pStyle w:val="Brdtext"/>
                            <w:jc w:val="left"/>
                          </w:pPr>
                          <w:sdt>
                            <w:sdtPr>
                              <w:alias w:val="NummerEtikett"/>
                              <w:tag w:val="NummerEtikett"/>
                              <w:id w:val="18410390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2948054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0D99E15" w14:textId="534D2AD9" w:rsidR="00DB373A" w:rsidRPr="00C7375F" w:rsidRDefault="002D33FE" w:rsidP="008539B5">
                          <w:pPr>
                            <w:pStyle w:val="Brdtext"/>
                          </w:pPr>
                          <w:sdt>
                            <w:sdtPr>
                              <w:alias w:val="BilageEtikett"/>
                              <w:tag w:val="BilageEtikett"/>
                              <w:id w:val="-819661285"/>
                              <w:lock w:val="sdtContentLocked"/>
                              <w:dataBinding w:prefixMappings="xmlns:ns0='http://rkdhs/mallar/lagstiftning/Prop/Prop.xsd'" w:xpath="/ns0:dokumentvärden[1]/ns0:bilagor[1]/ns0:bilaga[7]/@bilageetikett" w:storeItemID="{068625C3-B546-44A5-B525-B7CC092E5AD6}"/>
                              <w:text/>
                            </w:sdtPr>
                            <w:sdtEndPr/>
                            <w:sdtContent>
                              <w:r w:rsidR="00DB373A">
                                <w:t>Bilaga</w:t>
                              </w:r>
                            </w:sdtContent>
                          </w:sdt>
                          <w:r w:rsidR="00DB373A">
                            <w:t xml:space="preserve"> </w:t>
                          </w:r>
                          <w:sdt>
                            <w:sdtPr>
                              <w:alias w:val="BilageNummer"/>
                              <w:tag w:val="BilageNummer"/>
                              <w:id w:val="-608975933"/>
                              <w:lock w:val="sdtContentLocked"/>
                              <w:dataBinding w:prefixMappings="xmlns:ns0='http://rkdhs/mallar/lagstiftning/Prop/Prop.xsd'" w:xpath="/ns0:dokumentvärden[1]/ns0:bilagor[1]/ns0:bilaga[7]/@bilagenummer" w:storeItemID="{068625C3-B546-44A5-B525-B7CC092E5AD6}"/>
                              <w:text/>
                            </w:sdtPr>
                            <w:sdtEndPr/>
                            <w:sdtContent>
                              <w:r w:rsidR="00DB373A">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38" type="#_x0000_t202" style="position:absolute;left:0;text-align:left;margin-left:348.15pt;margin-top:35.45pt;width:89.85pt;height:9.6pt;z-index:251801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7lJi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zimxDCNJj2KLvoVMjhO9WldmAL24ACM3WfbAbu9D7hMaXfS6/RHQgR6VHqzqy6cEZ6MykmJllHC&#10;oSvH5dk4l7/YWzsf4hdhNUlCRT26l4vK1jch4iWAbiEpWLCqqa8bpfIhMUZcKk/WDL1WMb8RFn+g&#10;lCFtRU+PT0bZsbHJvPesTHIjMmeGcCnzPsMsxY0SCaPMNyFRs5zoK7EZ58Ls4md0QkmEeovhgN+/&#10;6i3GfR6wyJGtiTtj3Rjrc/Z5yPYlq39sSyZ7PAp+kHcSY7foMlkm5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D7lJi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ED32699" w14:textId="0A6D7148" w:rsidR="00DB373A" w:rsidRDefault="00DB373A" w:rsidP="00A118D8">
                    <w:pPr>
                      <w:pStyle w:val="Brdtext"/>
                      <w:jc w:val="left"/>
                    </w:pPr>
                    <w:sdt>
                      <w:sdtPr>
                        <w:alias w:val="NummerEtikett"/>
                        <w:tag w:val="NummerEtikett"/>
                        <w:id w:val="18410390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29480547"/>
                        <w:lock w:val="sdtContentLocked"/>
                        <w:dataBinding w:prefixMappings="xmlns:ns0='http://rkdhs/mallar/lagstiftning/Prop/Prop.xsd'" w:xpath="/ns0:dokumentvärden[1]/ns0:dokumentnummer[1]" w:storeItemID="{068625C3-B546-44A5-B525-B7CC092E5AD6}"/>
                        <w:text/>
                      </w:sdtPr>
                      <w:sdtContent>
                        <w:r>
                          <w:t>2020/21:172</w:t>
                        </w:r>
                      </w:sdtContent>
                    </w:sdt>
                  </w:p>
                  <w:p w14:paraId="70D99E15" w14:textId="534D2AD9" w:rsidR="00DB373A" w:rsidRPr="00C7375F" w:rsidRDefault="00DB373A" w:rsidP="008539B5">
                    <w:pPr>
                      <w:pStyle w:val="Brdtext"/>
                    </w:pPr>
                    <w:sdt>
                      <w:sdtPr>
                        <w:alias w:val="BilageEtikett"/>
                        <w:tag w:val="BilageEtikett"/>
                        <w:id w:val="-81966128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08975933"/>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43A61D" w14:textId="77777777" w:rsidR="00DB373A" w:rsidRDefault="00DB373A" w:rsidP="00EE1584">
    <w:pPr>
      <w:pStyle w:val="Brdtext"/>
    </w:pPr>
    <w:r>
      <w:t xml:space="preserve"> </w:t>
    </w:r>
  </w:p>
</w:hdr>
</file>

<file path=word/header1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B96F59" w14:textId="77777777" w:rsidR="00DB373A" w:rsidRDefault="00DB373A" w:rsidP="00664D04">
    <w:pPr>
      <w:pStyle w:val="Brdtext"/>
    </w:pPr>
    <w:r>
      <w:rPr>
        <w:noProof/>
        <w:lang w:eastAsia="sv-SE"/>
      </w:rPr>
      <mc:AlternateContent>
        <mc:Choice Requires="wps">
          <w:drawing>
            <wp:anchor distT="0" distB="0" distL="0" distR="0" simplePos="0" relativeHeight="2516884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6E15B8" w14:textId="38DB8E71" w:rsidR="00DB373A" w:rsidRDefault="002D33FE" w:rsidP="00664D04">
                          <w:pPr>
                            <w:pStyle w:val="Brdtext"/>
                            <w:jc w:val="left"/>
                          </w:pPr>
                          <w:sdt>
                            <w:sdtPr>
                              <w:alias w:val="NummerEtikett"/>
                              <w:tag w:val="NummerEtikett"/>
                              <w:id w:val="138975460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0534525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C6804D4" w14:textId="0E241DE0" w:rsidR="00DB373A" w:rsidRPr="00C7375F" w:rsidRDefault="002D33FE" w:rsidP="008539B5">
                          <w:pPr>
                            <w:pStyle w:val="Brdtext"/>
                          </w:pPr>
                          <w:sdt>
                            <w:sdtPr>
                              <w:alias w:val="BilageEtikett"/>
                              <w:tag w:val="BilageEtikett"/>
                              <w:id w:val="-1155837105"/>
                              <w:lock w:val="sdtContentLocked"/>
                              <w:dataBinding w:prefixMappings="xmlns:ns0='http://rkdhs/mallar/lagstiftning/Prop/Prop.xsd'" w:xpath="/ns0:dokumentvärden[1]/ns0:bilagor[1]/ns0:bilaga[8]/@bilageetikett" w:storeItemID="{068625C3-B546-44A5-B525-B7CC092E5AD6}"/>
                              <w:text/>
                            </w:sdtPr>
                            <w:sdtEndPr/>
                            <w:sdtContent>
                              <w:r w:rsidR="00DB373A">
                                <w:t>Bilaga</w:t>
                              </w:r>
                            </w:sdtContent>
                          </w:sdt>
                          <w:r w:rsidR="00DB373A">
                            <w:t xml:space="preserve"> </w:t>
                          </w:r>
                          <w:sdt>
                            <w:sdtPr>
                              <w:alias w:val="BilageNummer"/>
                              <w:tag w:val="BilageNummer"/>
                              <w:id w:val="1374807858"/>
                              <w:lock w:val="sdtContentLocked"/>
                              <w:dataBinding w:prefixMappings="xmlns:ns0='http://rkdhs/mallar/lagstiftning/Prop/Prop.xsd'" w:xpath="/ns0:dokumentvärden[1]/ns0:bilagor[1]/ns0:bilaga[8]/@bilagenummer" w:storeItemID="{068625C3-B546-44A5-B525-B7CC092E5AD6}"/>
                              <w:text/>
                            </w:sdtPr>
                            <w:sdtEndPr/>
                            <w:sdtContent>
                              <w:r w:rsidR="00DB373A">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42" type="#_x0000_t202" style="position:absolute;left:0;text-align:left;margin-left:29.4pt;margin-top:34.85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GgHJkQIAAJUFAAAOAAAAZHJzL2Uyb0RvYy54bWysVMFu2zAMvQ/YPwi6r46zpF2DOkXWosOA&#10;oi2WDj0rstQYkyVNUmJnX78n2U6yrpcOu9iU+EiK5CMvLttaka1wvjK6oPnJiBKhuSkr/VzQ7483&#10;Hz5R4gPTJVNGi4LuhKeX8/fvLho7E2OzNqoUjsCJ9rPGFnQdgp1lmedrUTN/YqzQUErjahZwdM9Z&#10;6VgD77XKxqPRadYYV1pnuPAet9edks6TfykFD/dSehGIKijeFtLXpe8qfrP5BZs9O2bXFe+fwf7h&#10;FTWrNILuXV2zwMjGVX+5qivujDcynHBTZ0bKiouUA7LJRy+yWa6ZFSkXFMfbfZn8/3PL77YPjlQl&#10;enc2pUSzGk16FG1wG2QwjvVprJ8BtrQAhvazaYEd7j0uY9qtdHX8IyECPSq921cXzgiPRvkkR8so&#10;4dDl4/x8nMqfHayt8+GLMDWJQkEdupeKyra3PuAlgA6QGMwbVZU3lVLpEBkjrpQjW4Zeq5DeCIs/&#10;UEqTpqCnH6ej5FibaN55Vjq6EYkzfbiYeZdhksJOiYhR+puQqFlK9JXYjHOh9/ETOqIkQr3FsMcf&#10;XvUW4y4PWKTIRoe9cV1p41L2acgOJSt/DCWTHR4FP8o7iqFdtYksk3w6UGBlyh2Y4Uw3W97ymwrt&#10;u2U+PDCHYULHsSDCPT5SGZTf9BIla+N+vXYf8eA4tJQ0GM6C+p8b5gQl6qsG+8/zySROczpMpmdg&#10;EnHHmtWxRm/qKwNO5FhFlicx4oMaROlM/YQ9sohRoWKaI3ZBwyBehW5lYA9xsVgkEObXsnCrl5ZH&#10;17HOkZyP7RNztmdwAPfvzDDGbPaCyB02Wnq72ASQMbE8Vrqrat8BzH4if7+n4nI5PifUYZvOf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uxoBy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16E15B8" w14:textId="38DB8E71" w:rsidR="00DB373A" w:rsidRDefault="00DB373A" w:rsidP="00664D04">
                    <w:pPr>
                      <w:pStyle w:val="Brdtext"/>
                      <w:jc w:val="left"/>
                    </w:pPr>
                    <w:sdt>
                      <w:sdtPr>
                        <w:alias w:val="NummerEtikett"/>
                        <w:tag w:val="NummerEtikett"/>
                        <w:id w:val="13897546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5345259"/>
                        <w:lock w:val="sdtContentLocked"/>
                        <w:dataBinding w:prefixMappings="xmlns:ns0='http://rkdhs/mallar/lagstiftning/Prop/Prop.xsd'" w:xpath="/ns0:dokumentvärden[1]/ns0:dokumentnummer[1]" w:storeItemID="{068625C3-B546-44A5-B525-B7CC092E5AD6}"/>
                        <w:text/>
                      </w:sdtPr>
                      <w:sdtContent>
                        <w:r>
                          <w:t>2020/21:172</w:t>
                        </w:r>
                      </w:sdtContent>
                    </w:sdt>
                  </w:p>
                  <w:p w14:paraId="1C6804D4" w14:textId="0E241DE0" w:rsidR="00DB373A" w:rsidRPr="00C7375F" w:rsidRDefault="00DB373A" w:rsidP="008539B5">
                    <w:pPr>
                      <w:pStyle w:val="Brdtext"/>
                    </w:pPr>
                    <w:sdt>
                      <w:sdtPr>
                        <w:alias w:val="BilageEtikett"/>
                        <w:tag w:val="BilageEtikett"/>
                        <w:id w:val="-1155837105"/>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1374807858"/>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1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BE0FD8" w14:textId="77777777" w:rsidR="00DB373A" w:rsidRDefault="00DB373A" w:rsidP="00EE1584">
    <w:pPr>
      <w:pStyle w:val="Brdtext"/>
    </w:pPr>
    <w:r>
      <w:rPr>
        <w:noProof/>
        <w:lang w:eastAsia="sv-SE"/>
      </w:rPr>
      <mc:AlternateContent>
        <mc:Choice Requires="wps">
          <w:drawing>
            <wp:anchor distT="0" distB="0" distL="0" distR="0" simplePos="0" relativeHeight="2518021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D77BB9" w14:textId="0C37418B" w:rsidR="00DB373A" w:rsidRDefault="002D33FE" w:rsidP="00A118D8">
                          <w:pPr>
                            <w:pStyle w:val="Brdtext"/>
                            <w:jc w:val="left"/>
                          </w:pPr>
                          <w:sdt>
                            <w:sdtPr>
                              <w:alias w:val="NummerEtikett"/>
                              <w:tag w:val="NummerEtikett"/>
                              <w:id w:val="-51354080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6368161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ED22636" w14:textId="41844299" w:rsidR="00DB373A" w:rsidRPr="00C7375F" w:rsidRDefault="002D33FE" w:rsidP="008539B5">
                          <w:pPr>
                            <w:pStyle w:val="Brdtext"/>
                          </w:pPr>
                          <w:sdt>
                            <w:sdtPr>
                              <w:alias w:val="BilageEtikett"/>
                              <w:tag w:val="BilageEtikett"/>
                              <w:id w:val="2116093371"/>
                              <w:lock w:val="sdtContentLocked"/>
                              <w:dataBinding w:prefixMappings="xmlns:ns0='http://rkdhs/mallar/lagstiftning/Prop/Prop.xsd'" w:xpath="/ns0:dokumentvärden[1]/ns0:bilagor[1]/ns0:bilaga[8]/@bilageetikett" w:storeItemID="{068625C3-B546-44A5-B525-B7CC092E5AD6}"/>
                              <w:text/>
                            </w:sdtPr>
                            <w:sdtEndPr/>
                            <w:sdtContent>
                              <w:r w:rsidR="00DB373A">
                                <w:t>Bilaga</w:t>
                              </w:r>
                            </w:sdtContent>
                          </w:sdt>
                          <w:r w:rsidR="00DB373A">
                            <w:t xml:space="preserve"> </w:t>
                          </w:r>
                          <w:sdt>
                            <w:sdtPr>
                              <w:alias w:val="BilageNummer"/>
                              <w:tag w:val="BilageNummer"/>
                              <w:id w:val="714092503"/>
                              <w:lock w:val="sdtContentLocked"/>
                              <w:dataBinding w:prefixMappings="xmlns:ns0='http://rkdhs/mallar/lagstiftning/Prop/Prop.xsd'" w:xpath="/ns0:dokumentvärden[1]/ns0:bilagor[1]/ns0:bilaga[8]/@bilagenummer" w:storeItemID="{068625C3-B546-44A5-B525-B7CC092E5AD6}"/>
                              <w:text/>
                            </w:sdtPr>
                            <w:sdtEndPr/>
                            <w:sdtContent>
                              <w:r w:rsidR="00DB373A">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43" type="#_x0000_t202" style="position:absolute;left:0;text-align:left;margin-left:348.15pt;margin-top:35.45pt;width:89.85pt;height:9.6pt;z-index:251802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hTaa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1NKNGsRpMeRRvcGhkcx/o01k8BW1gAQ/vFtMAO9x6XMe1Wujr+kRCBHpXe7qoLZ4RHo3ySo2WU&#10;cOjycX4+TuXP9tbW+fBVmJpEoaAO3UtFZZtbH/ASQAdIDOaNqsqbSql0iIwRV8qRDUOvVUhvhMUf&#10;KKVJU9DT45NRcqxNNO88Kx3diMSZPlzMvMswSWGrRMQo/V1I1Cwl+kZsxrnQu/gJHVESod5j2OP3&#10;r3qPcZcHLFJko8POuK60cSn7NGT7kpU/h5LJDo+CH+QdxdAu20SWSX46UGBpyi2Y4Uw3W97ymwrt&#10;u2U+PDCHYULHsSDCPT5SGZTf9BIlK+N+v3Uf8eA4tJQ0GM6C+l9r5gQl6psG+8/zySROczpMTs7A&#10;JOIONctDjV7XVwacyLGKLE9ixAc1iNKZ+gl7ZB6jQsU0R+yChkG8Ct3KwB7iYj5PIMyvZeFWLyyP&#10;rmOdIzkf2yfmbM/gAO7fmWGM2fQVkTtstPR2vg4gY2J5rHRX1b4DmP1E/n5PxeVyeE6o/TadvQ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T4U2m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7D77BB9" w14:textId="0C37418B" w:rsidR="00DB373A" w:rsidRDefault="00DB373A" w:rsidP="00A118D8">
                    <w:pPr>
                      <w:pStyle w:val="Brdtext"/>
                      <w:jc w:val="left"/>
                    </w:pPr>
                    <w:sdt>
                      <w:sdtPr>
                        <w:alias w:val="NummerEtikett"/>
                        <w:tag w:val="NummerEtikett"/>
                        <w:id w:val="-5135408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3681612"/>
                        <w:lock w:val="sdtContentLocked"/>
                        <w:dataBinding w:prefixMappings="xmlns:ns0='http://rkdhs/mallar/lagstiftning/Prop/Prop.xsd'" w:xpath="/ns0:dokumentvärden[1]/ns0:dokumentnummer[1]" w:storeItemID="{068625C3-B546-44A5-B525-B7CC092E5AD6}"/>
                        <w:text/>
                      </w:sdtPr>
                      <w:sdtContent>
                        <w:r>
                          <w:t>2020/21:172</w:t>
                        </w:r>
                      </w:sdtContent>
                    </w:sdt>
                  </w:p>
                  <w:p w14:paraId="5ED22636" w14:textId="41844299" w:rsidR="00DB373A" w:rsidRPr="00C7375F" w:rsidRDefault="00DB373A" w:rsidP="008539B5">
                    <w:pPr>
                      <w:pStyle w:val="Brdtext"/>
                    </w:pPr>
                    <w:sdt>
                      <w:sdtPr>
                        <w:alias w:val="BilageEtikett"/>
                        <w:tag w:val="BilageEtikett"/>
                        <w:id w:val="2116093371"/>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714092503"/>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1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9E61DF" w14:textId="77777777" w:rsidR="00DB373A" w:rsidRDefault="00DB373A" w:rsidP="00EE1584">
    <w:pPr>
      <w:pStyle w:val="Brdtext"/>
    </w:pPr>
    <w:r>
      <w:t xml:space="preserve"> </w:t>
    </w:r>
  </w:p>
</w:hdr>
</file>

<file path=word/header1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1EEE8D" w14:textId="77777777" w:rsidR="00DB373A" w:rsidRDefault="00DB373A" w:rsidP="00664D04">
    <w:pPr>
      <w:pStyle w:val="Brdtext"/>
    </w:pPr>
    <w:r>
      <w:rPr>
        <w:noProof/>
        <w:lang w:eastAsia="sv-SE"/>
      </w:rPr>
      <mc:AlternateContent>
        <mc:Choice Requires="wps">
          <w:drawing>
            <wp:anchor distT="0" distB="0" distL="0" distR="0" simplePos="0" relativeHeight="2516894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C45AC3" w14:textId="50760563" w:rsidR="00DB373A" w:rsidRDefault="002D33FE" w:rsidP="00664D04">
                          <w:pPr>
                            <w:pStyle w:val="Brdtext"/>
                            <w:jc w:val="left"/>
                          </w:pPr>
                          <w:sdt>
                            <w:sdtPr>
                              <w:alias w:val="NummerEtikett"/>
                              <w:tag w:val="NummerEtikett"/>
                              <w:id w:val="33065256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0542692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51975D1" w14:textId="3CEA40B2" w:rsidR="00DB373A" w:rsidRPr="00C7375F" w:rsidRDefault="002D33FE" w:rsidP="008539B5">
                          <w:pPr>
                            <w:pStyle w:val="Brdtext"/>
                          </w:pPr>
                          <w:sdt>
                            <w:sdtPr>
                              <w:alias w:val="BilageEtikett"/>
                              <w:tag w:val="BilageEtikett"/>
                              <w:id w:val="-118158146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445985241"/>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47" type="#_x0000_t202" style="position:absolute;left:0;text-align:left;margin-left:29.4pt;margin-top:34.85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KUOjQIAAJUFAAAOAAAAZHJzL2Uyb0RvYy54bWysVFtP2zAYfZ+0/2D5faTpCoyKFHUgpkkI&#10;0GDi2XVsGs232W6T7tfv2EkvY7ww7SWx/Z3vdr7L+UWnFVkLHxprKloejSgRhtu6Mc8V/f54/eET&#10;JSEyUzNljajoRgR6MXv/7rx1UzG2S6tq4QmMmDBtXUWXMbppUQS+FJqFI+uEgVBar1nE1T8XtWct&#10;rGtVjEejk6K1vnbechECXq96IZ1l+1IKHu+kDCISVVHEFvPX5+8ifYvZOZs+e+aWDR/CYP8QhWaN&#10;gdOdqSsWGVn55i9TuuHeBivjEbe6sFI2XOQckE05epHNw5I5kXMBOcHtaAr/zyy/Xd970tSo3ekp&#10;JYZpFOlRdNGvkME48dO6MAXswQEYu8+2A3b7HvCY0u6k1+mPhAjkYHqzYxfGCE9K5aREySjhkJXj&#10;8myc6S/22s6H+EVYTdKhoh7Vy6Sy9U2IiATQLSQ5C1Y19XWjVL6kjhGXypM1Q61VzDFC4w+UMqSt&#10;6MnH41E2bGxS7y0rk8yI3DODu5R5n2E+xY0SCaPMNyHBWU70Fd+Mc2F2/jM6oSRcvUVxwO+jeoty&#10;nwc0smdr4k5ZN8b6nH0esj1l9Y8tZbLHg/CDvNMxdosuN8ukr116W9h6g87wtp+t4Ph1g/LdsBDv&#10;mccwoeJYEPEOH6ks6LfDiZKl9b9ee0949DiklLQYzoqGnyvmBSXqq0H3n5WTSZrmfJkcnyIa4g8l&#10;i0OJWelLi54osYocz8eEj2p7lN7qJ+yRefIKETMcvisat8fL2K8M7CEu5vMMwvw6Fm/Mg+PJdOI5&#10;Nedj98S8Gzo4ovdv7XaM2fRFI/fYpBncfBXRjLnL96wOFcDs5+Yf9lRaLof3jNpv09lv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0JKUO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6AC45AC3" w14:textId="50760563" w:rsidR="00DB373A" w:rsidRDefault="00DB373A" w:rsidP="00664D04">
                    <w:pPr>
                      <w:pStyle w:val="Brdtext"/>
                      <w:jc w:val="left"/>
                    </w:pPr>
                    <w:sdt>
                      <w:sdtPr>
                        <w:alias w:val="NummerEtikett"/>
                        <w:tag w:val="NummerEtikett"/>
                        <w:id w:val="3306525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05426927"/>
                        <w:lock w:val="sdtContentLocked"/>
                        <w:dataBinding w:prefixMappings="xmlns:ns0='http://rkdhs/mallar/lagstiftning/Prop/Prop.xsd'" w:xpath="/ns0:dokumentvärden[1]/ns0:dokumentnummer[1]" w:storeItemID="{068625C3-B546-44A5-B525-B7CC092E5AD6}"/>
                        <w:text/>
                      </w:sdtPr>
                      <w:sdtContent>
                        <w:r>
                          <w:t>2020/21:172</w:t>
                        </w:r>
                      </w:sdtContent>
                    </w:sdt>
                  </w:p>
                  <w:p w14:paraId="251975D1" w14:textId="3CEA40B2" w:rsidR="00DB373A" w:rsidRPr="00C7375F" w:rsidRDefault="00DB373A" w:rsidP="008539B5">
                    <w:pPr>
                      <w:pStyle w:val="Brdtext"/>
                    </w:pPr>
                    <w:sdt>
                      <w:sdtPr>
                        <w:alias w:val="BilageEtikett"/>
                        <w:tag w:val="BilageEtikett"/>
                        <w:id w:val="-118158146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44598524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DA7F9F" w14:textId="77777777" w:rsidR="00DB373A" w:rsidRDefault="00DB373A" w:rsidP="00EE1584">
    <w:pPr>
      <w:pStyle w:val="Brdtext"/>
    </w:pPr>
    <w:r>
      <w:rPr>
        <w:noProof/>
        <w:lang w:eastAsia="sv-SE"/>
      </w:rPr>
      <mc:AlternateContent>
        <mc:Choice Requires="wps">
          <w:drawing>
            <wp:anchor distT="0" distB="0" distL="0" distR="0" simplePos="0" relativeHeight="2518031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04AFC0" w14:textId="1D60848A" w:rsidR="00DB373A" w:rsidRDefault="002D33FE" w:rsidP="00A118D8">
                          <w:pPr>
                            <w:pStyle w:val="Brdtext"/>
                            <w:jc w:val="left"/>
                          </w:pPr>
                          <w:sdt>
                            <w:sdtPr>
                              <w:alias w:val="NummerEtikett"/>
                              <w:tag w:val="NummerEtikett"/>
                              <w:id w:val="33018888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6320452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5844C22" w14:textId="5D358165" w:rsidR="00DB373A" w:rsidRPr="00C7375F" w:rsidRDefault="002D33FE" w:rsidP="008539B5">
                          <w:pPr>
                            <w:pStyle w:val="Brdtext"/>
                          </w:pPr>
                          <w:sdt>
                            <w:sdtPr>
                              <w:alias w:val="BilageEtikett"/>
                              <w:tag w:val="BilageEtikett"/>
                              <w:id w:val="-19783061"/>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508279274"/>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48" type="#_x0000_t202" style="position:absolute;left:0;text-align:left;margin-left:348.15pt;margin-top:35.45pt;width:89.85pt;height:9.6pt;z-index:251803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Xws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3hKiWEaTXoUXfQrZHCc6tO6MAXswQEYu8+2A3Z7H3CZ0u6k1+mPhAj0qPRmV104IzwZlZMSLaOE&#10;Q1eOy7NxLn+xt3Y+xC/CapKEinp0LxeVrW9CxEsA3UJSsGBVU183SuVDYoy4VJ6sGXqtYn4jLP5A&#10;KUPaip4en4yyY2OTee9ZmeRGZM4M4VLmfYZZihslEkaZb0KiZjnRV2IzzoXZxc/ohJII9RbDAb9/&#10;1VuM+zxgkSNbE3fGujHW5+zzkO1LVv/Ylkz2eBT8IO8kxm7RZbJMxjsKLGy9ATO87WcrOH7doH03&#10;LMR75jFM6DgWRLzDRyqL8ttBomRp/a/X7hMeHIeWkhbDWdHwc8W8oER9NWD/WTmZpGnOh8nJRzCJ&#10;+EPN4lBjVvrSghMlVpHjWUz4qLai9FY/YY/MU1SomOGIXdG4FS9jvzKwh7iYzzMI8+tYvDEPjifX&#10;qc6JnI/dE/NuYHAE92/tdozZ9AWRe2yyDG6+iiBjZnmqdF/VoQOY/Uz+YU+l5XJ4zqj9Np39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2Xws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704AFC0" w14:textId="1D60848A" w:rsidR="00DB373A" w:rsidRDefault="00DB373A" w:rsidP="00A118D8">
                    <w:pPr>
                      <w:pStyle w:val="Brdtext"/>
                      <w:jc w:val="left"/>
                    </w:pPr>
                    <w:sdt>
                      <w:sdtPr>
                        <w:alias w:val="NummerEtikett"/>
                        <w:tag w:val="NummerEtikett"/>
                        <w:id w:val="3301888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63204528"/>
                        <w:lock w:val="sdtContentLocked"/>
                        <w:dataBinding w:prefixMappings="xmlns:ns0='http://rkdhs/mallar/lagstiftning/Prop/Prop.xsd'" w:xpath="/ns0:dokumentvärden[1]/ns0:dokumentnummer[1]" w:storeItemID="{068625C3-B546-44A5-B525-B7CC092E5AD6}"/>
                        <w:text/>
                      </w:sdtPr>
                      <w:sdtContent>
                        <w:r>
                          <w:t>2020/21:172</w:t>
                        </w:r>
                      </w:sdtContent>
                    </w:sdt>
                  </w:p>
                  <w:p w14:paraId="45844C22" w14:textId="5D358165" w:rsidR="00DB373A" w:rsidRPr="00C7375F" w:rsidRDefault="00DB373A" w:rsidP="008539B5">
                    <w:pPr>
                      <w:pStyle w:val="Brdtext"/>
                    </w:pPr>
                    <w:sdt>
                      <w:sdtPr>
                        <w:alias w:val="BilageEtikett"/>
                        <w:tag w:val="BilageEtikett"/>
                        <w:id w:val="-1978306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0827927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5F1684" w14:textId="77777777" w:rsidR="00DB373A" w:rsidRDefault="00DB373A" w:rsidP="00EE1584">
    <w:pPr>
      <w:pStyle w:val="Brdtext"/>
    </w:pPr>
    <w:r>
      <w:t xml:space="preserve"> </w:t>
    </w:r>
  </w:p>
</w:hdr>
</file>

<file path=word/header1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E05938" w14:textId="77777777" w:rsidR="00DB373A" w:rsidRDefault="00DB373A" w:rsidP="00664D04">
    <w:pPr>
      <w:pStyle w:val="Brdtext"/>
    </w:pPr>
    <w:r>
      <w:rPr>
        <w:noProof/>
        <w:lang w:eastAsia="sv-SE"/>
      </w:rPr>
      <mc:AlternateContent>
        <mc:Choice Requires="wps">
          <w:drawing>
            <wp:anchor distT="0" distB="0" distL="0" distR="0" simplePos="0" relativeHeight="2516904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40B2C6" w14:textId="3B923491" w:rsidR="00DB373A" w:rsidRDefault="002D33FE" w:rsidP="00664D04">
                          <w:pPr>
                            <w:pStyle w:val="Brdtext"/>
                            <w:jc w:val="left"/>
                          </w:pPr>
                          <w:sdt>
                            <w:sdtPr>
                              <w:alias w:val="NummerEtikett"/>
                              <w:tag w:val="NummerEtikett"/>
                              <w:id w:val="-53388364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11156910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52B2D30" w14:textId="0A775923" w:rsidR="00DB373A" w:rsidRPr="00C7375F" w:rsidRDefault="002D33FE" w:rsidP="008539B5">
                          <w:pPr>
                            <w:pStyle w:val="Brdtext"/>
                          </w:pPr>
                          <w:sdt>
                            <w:sdtPr>
                              <w:alias w:val="BilageEtikett"/>
                              <w:tag w:val="BilageEtikett"/>
                              <w:id w:val="685950072"/>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652817795"/>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52" type="#_x0000_t202" style="position:absolute;left:0;text-align:left;margin-left:29.4pt;margin-top:34.85pt;width:89.85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4L3kQIAAJUFAAAOAAAAZHJzL2Uyb0RvYy54bWysVMFu2zAMvQ/YPwi6r46ztF2DOEXWosOA&#10;oi3WDD0rstQYkyVNUmJnX78n2U6yrpcOu9iU+EiK5CNnl22tyFY4Xxld0PxkRInQ3JSVfi7o9+XN&#10;h0+U+MB0yZTRoqA74enl/P27WWOnYmzWRpXCETjRftrYgq5DsNMs83wtauZPjBUaSmlczQKO7jkr&#10;HWvgvVbZeDQ6yxrjSusMF97j9rpT0nnyL6Xg4V5KLwJRBcXbQvq69F3FbzafsemzY3Zd8f4Z7B9e&#10;UbNKI+je1TULjGxc9ZeruuLOeCPDCTd1ZqSsuEg5IJt89CKbxzWzIuWC4ni7L5P/f2753fbBkapE&#10;784vKNGsRpOWog1ugwzGsT6N9VPAHi2Aof1sWmCHe4/LmHYrXR3/SIhAj0rv9tWFM8KjUT7J0TJK&#10;OHT5OL8Yp/JnB2vrfPgiTE2iUFCH7qWisu2tD3gJoAMkBvNGVeVNpVQ6RMaIK+XIlqHXKqQ3wuIP&#10;lNKkKejZx9NRcqxNNO88Kx3diMSZPlzMvMswSWGnRMQo/U1I1Cwl+kpsxrnQ+/gJHVESod5i2OMP&#10;r3qLcZcHLFJko8PeuK60cSn7NGSHkpU/hpLJDo+CH+UdxdCu2kSWyfh0oMDKlDsww5lutrzlNxXa&#10;d8t8eGAOw4SOY0GEe3ykMii/6SVK1sb9eu0+4sFxaClpMJwF9T83zAlK1FcN9l/kk0mc5nSYnJ6D&#10;ScQda1bHGr2prww4kWMVWZ7EiA9qEKUz9RP2yCJGhYppjtgFDYN4FbqVgT3ExWKRQJhfy8KtfrQ8&#10;uo51juRctk/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foOC9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F40B2C6" w14:textId="3B923491" w:rsidR="00DB373A" w:rsidRDefault="00DB373A" w:rsidP="00664D04">
                    <w:pPr>
                      <w:pStyle w:val="Brdtext"/>
                      <w:jc w:val="left"/>
                    </w:pPr>
                    <w:sdt>
                      <w:sdtPr>
                        <w:alias w:val="NummerEtikett"/>
                        <w:tag w:val="NummerEtikett"/>
                        <w:id w:val="-5338836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1569102"/>
                        <w:lock w:val="sdtContentLocked"/>
                        <w:dataBinding w:prefixMappings="xmlns:ns0='http://rkdhs/mallar/lagstiftning/Prop/Prop.xsd'" w:xpath="/ns0:dokumentvärden[1]/ns0:dokumentnummer[1]" w:storeItemID="{068625C3-B546-44A5-B525-B7CC092E5AD6}"/>
                        <w:text/>
                      </w:sdtPr>
                      <w:sdtContent>
                        <w:r>
                          <w:t>2020/21:172</w:t>
                        </w:r>
                      </w:sdtContent>
                    </w:sdt>
                  </w:p>
                  <w:p w14:paraId="752B2D30" w14:textId="0A775923" w:rsidR="00DB373A" w:rsidRPr="00C7375F" w:rsidRDefault="00DB373A" w:rsidP="008539B5">
                    <w:pPr>
                      <w:pStyle w:val="Brdtext"/>
                    </w:pPr>
                    <w:sdt>
                      <w:sdtPr>
                        <w:alias w:val="BilageEtikett"/>
                        <w:tag w:val="BilageEtikett"/>
                        <w:id w:val="68595007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5281779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9CBE67" w14:textId="77777777" w:rsidR="00DB373A" w:rsidRDefault="00DB373A" w:rsidP="00EE1584">
    <w:pPr>
      <w:pStyle w:val="Brdtext"/>
    </w:pPr>
    <w:r>
      <w:rPr>
        <w:noProof/>
        <w:lang w:eastAsia="sv-SE"/>
      </w:rPr>
      <mc:AlternateContent>
        <mc:Choice Requires="wps">
          <w:drawing>
            <wp:anchor distT="0" distB="0" distL="0" distR="0" simplePos="0" relativeHeight="251804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ECCB14" w14:textId="178457E9" w:rsidR="00DB373A" w:rsidRDefault="002D33FE" w:rsidP="00A118D8">
                          <w:pPr>
                            <w:pStyle w:val="Brdtext"/>
                            <w:jc w:val="left"/>
                          </w:pPr>
                          <w:sdt>
                            <w:sdtPr>
                              <w:alias w:val="NummerEtikett"/>
                              <w:tag w:val="NummerEtikett"/>
                              <w:id w:val="111455767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8382675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E2E2EE5" w14:textId="54D82104" w:rsidR="00DB373A" w:rsidRPr="00C7375F" w:rsidRDefault="002D33FE" w:rsidP="008539B5">
                          <w:pPr>
                            <w:pStyle w:val="Brdtext"/>
                          </w:pPr>
                          <w:sdt>
                            <w:sdtPr>
                              <w:alias w:val="BilageEtikett"/>
                              <w:tag w:val="BilageEtikett"/>
                              <w:id w:val="966000632"/>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317996206"/>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53" type="#_x0000_t202" style="position:absolute;left:0;text-align:left;margin-left:348.15pt;margin-top:35.45pt;width:89.85pt;height:9.6pt;z-index:251804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HLWk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2hVZrVaNKjaINbI4PjWJ/G+ilgCwtgaL+YFtjh3uMypt1KV8c/EiLQo9LbXXXhjPBolE9ytIwS&#10;Dl0+zs/HqfzZ3to6H74KU5MoFNShe6mobHPrA14C6ACJwbxRVXlTKZUOkTHiSjmyYei1CumNsPgD&#10;pTRpCnp6fDJKjrWJ5p1npaMbkTjTh4uZdxkmKWyViBilvwuJmqVE34jNOBd6Fz+hI0oi1HsMe/z+&#10;Ve8x7vKARYpsdNgZ15U2LmWfhmxfsvLnUDLZ4VHwg7yjGNplm8gyGZ8OFFiacgtmONPNlrf8pkL7&#10;bpkPD8xhmNBxLIhwj49UBuU3vUTJyrjfb91HPDgOLSUNhrOg/teaOUGJ+qbB/vN8MonTnA6TkzMw&#10;ibhDzfJQo9f1lQEncqwiy5MY8UENonSmfsIemceoUDHNEbugYRCvQrcysIe4mM8TCPNrWbjVC8uj&#10;61jnSM7H9ok52zM4gPt3ZhhjNn1F5A4bLb2drwPImFgeK91Vte8AZj+Rv99TcbkcnhNqv01nL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hy1p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2ECCB14" w14:textId="178457E9" w:rsidR="00DB373A" w:rsidRDefault="00DB373A" w:rsidP="00A118D8">
                    <w:pPr>
                      <w:pStyle w:val="Brdtext"/>
                      <w:jc w:val="left"/>
                    </w:pPr>
                    <w:sdt>
                      <w:sdtPr>
                        <w:alias w:val="NummerEtikett"/>
                        <w:tag w:val="NummerEtikett"/>
                        <w:id w:val="11145576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83826751"/>
                        <w:lock w:val="sdtContentLocked"/>
                        <w:dataBinding w:prefixMappings="xmlns:ns0='http://rkdhs/mallar/lagstiftning/Prop/Prop.xsd'" w:xpath="/ns0:dokumentvärden[1]/ns0:dokumentnummer[1]" w:storeItemID="{068625C3-B546-44A5-B525-B7CC092E5AD6}"/>
                        <w:text/>
                      </w:sdtPr>
                      <w:sdtContent>
                        <w:r>
                          <w:t>2020/21:172</w:t>
                        </w:r>
                      </w:sdtContent>
                    </w:sdt>
                  </w:p>
                  <w:p w14:paraId="0E2E2EE5" w14:textId="54D82104" w:rsidR="00DB373A" w:rsidRPr="00C7375F" w:rsidRDefault="00DB373A" w:rsidP="008539B5">
                    <w:pPr>
                      <w:pStyle w:val="Brdtext"/>
                    </w:pPr>
                    <w:sdt>
                      <w:sdtPr>
                        <w:alias w:val="BilageEtikett"/>
                        <w:tag w:val="BilageEtikett"/>
                        <w:id w:val="96600063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17996206"/>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4818BA" w14:textId="77777777" w:rsidR="00DB373A" w:rsidRDefault="00DB373A" w:rsidP="00664D04">
    <w:pPr>
      <w:pStyle w:val="Brdtext"/>
    </w:pPr>
    <w:r>
      <w:rPr>
        <w:noProof/>
        <w:lang w:eastAsia="sv-SE"/>
      </w:rPr>
      <mc:AlternateContent>
        <mc:Choice Requires="wps">
          <w:drawing>
            <wp:anchor distT="0" distB="0" distL="0" distR="0" simplePos="0" relativeHeight="2516915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F57310" w14:textId="1FBEB9E7" w:rsidR="00DB373A" w:rsidRDefault="002D33FE" w:rsidP="00664D04">
                          <w:pPr>
                            <w:pStyle w:val="Brdtext"/>
                            <w:jc w:val="left"/>
                          </w:pPr>
                          <w:sdt>
                            <w:sdtPr>
                              <w:alias w:val="NummerEtikett"/>
                              <w:tag w:val="NummerEtikett"/>
                              <w:id w:val="212387204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861053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4A0EB92" w14:textId="3D7483E4" w:rsidR="00DB373A" w:rsidRPr="00C7375F" w:rsidRDefault="002D33FE" w:rsidP="008539B5">
                          <w:pPr>
                            <w:pStyle w:val="Brdtext"/>
                          </w:pPr>
                          <w:sdt>
                            <w:sdtPr>
                              <w:alias w:val="BilageEtikett"/>
                              <w:tag w:val="BilageEtikett"/>
                              <w:id w:val="418680215"/>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85877321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57" type="#_x0000_t202" style="position:absolute;left:0;text-align:left;margin-left:29.4pt;margin-top:34.85pt;width:89.85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ZCIjQIAAJUFAAAOAAAAZHJzL2Uyb0RvYy54bWysVFtP2zAUfp+0/2D5faQphUFFijoQ0yQ0&#10;0GDi2XVsGs232W6T7tfvs5Nexnhh2kti+3zn/p1zcdlpRdbCh8aaipZHI0qE4bZuzHNFvz/efDij&#10;JERmaqasERXdiEAvZ+/fXbRuKsZ2aVUtPIERE6atq+gyRjctisCXQrNwZJ0wEErrNYu4+uei9qyF&#10;da2K8Wh0WrTW185bLkLA63UvpLNsX0rB452UQUSiKorYYv76/F2kbzG7YNNnz9yy4UMY7B+i0Kwx&#10;cLozdc0iIyvf/GVKN9zbYGU84lYXVsqGi5wDsilHL7J5WDInci4oTnC7MoX/Z5Z/Xd970tTo3VlJ&#10;iWEaTXoUXfQrZDBO9WldmAL24ACM3SfbAbt9D3hMaXfS6/RHQgRyVHqzqy6MEZ6UykmJllHCISvH&#10;5fk4l7/Yazsf4mdhNUmHinp0LxeVrW9DRCSAbiHJWbCqqW8apfIlMUZcKU/WDL1WMccIjT9QypC2&#10;oqfHJ6Ns2Nik3ltWJpkRmTODu5R5n2E+xY0SCaPMNyFRs5zoK74Z58Ls/Gd0Qkm4eovigN9H9Rbl&#10;Pg9oZM/WxJ2yboz1Ofs8ZPuS1T+2JZM9HgU/yDsdY7foMlkmx7l36W1h6w2Y4W0/W8Hxmwbtu2Uh&#10;3jOPYULHsSDiHT5SWZTfDidKltb/eu094cFxSClpMZwVDT9XzAtK1BcD9p+Xk0ma5nyZnHwEk4g/&#10;lCwOJWalryw4AX4junxM+Ki2R+mtfsIemSevEDHD4buicXu8iv3KwB7iYj7PIMyvY/HWPDieTKc6&#10;J3I+dk/Mu4HBEdz/ardjzKYviNxjk2Zw81UEGTPL91UdOoDZz+Qf9lRaLof3jNpv09lv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zaZCI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0CF57310" w14:textId="1FBEB9E7" w:rsidR="00DB373A" w:rsidRDefault="00DB373A" w:rsidP="00664D04">
                    <w:pPr>
                      <w:pStyle w:val="Brdtext"/>
                      <w:jc w:val="left"/>
                    </w:pPr>
                    <w:sdt>
                      <w:sdtPr>
                        <w:alias w:val="NummerEtikett"/>
                        <w:tag w:val="NummerEtikett"/>
                        <w:id w:val="21238720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8610534"/>
                        <w:lock w:val="sdtContentLocked"/>
                        <w:dataBinding w:prefixMappings="xmlns:ns0='http://rkdhs/mallar/lagstiftning/Prop/Prop.xsd'" w:xpath="/ns0:dokumentvärden[1]/ns0:dokumentnummer[1]" w:storeItemID="{068625C3-B546-44A5-B525-B7CC092E5AD6}"/>
                        <w:text/>
                      </w:sdtPr>
                      <w:sdtContent>
                        <w:r>
                          <w:t>2020/21:172</w:t>
                        </w:r>
                      </w:sdtContent>
                    </w:sdt>
                  </w:p>
                  <w:p w14:paraId="64A0EB92" w14:textId="3D7483E4" w:rsidR="00DB373A" w:rsidRPr="00C7375F" w:rsidRDefault="00DB373A" w:rsidP="008539B5">
                    <w:pPr>
                      <w:pStyle w:val="Brdtext"/>
                    </w:pPr>
                    <w:sdt>
                      <w:sdtPr>
                        <w:alias w:val="BilageEtikett"/>
                        <w:tag w:val="BilageEtikett"/>
                        <w:id w:val="41868021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5877321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17D325" w14:textId="77777777" w:rsidR="00DB373A" w:rsidRDefault="00DB373A" w:rsidP="00EE1584">
    <w:pPr>
      <w:pStyle w:val="Brdtext"/>
    </w:pPr>
    <w:r>
      <w:rPr>
        <w:noProof/>
        <w:lang w:eastAsia="sv-SE"/>
      </w:rPr>
      <mc:AlternateContent>
        <mc:Choice Requires="wps">
          <w:drawing>
            <wp:anchor distT="0" distB="0" distL="0" distR="0" simplePos="0" relativeHeight="2518051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5937AC" w14:textId="470ABB4F" w:rsidR="00DB373A" w:rsidRDefault="002D33FE" w:rsidP="00A118D8">
                          <w:pPr>
                            <w:pStyle w:val="Brdtext"/>
                            <w:jc w:val="left"/>
                          </w:pPr>
                          <w:sdt>
                            <w:sdtPr>
                              <w:alias w:val="NummerEtikett"/>
                              <w:tag w:val="NummerEtikett"/>
                              <w:id w:val="-115013191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7399589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E540F50" w14:textId="755B9671" w:rsidR="00DB373A" w:rsidRPr="00C7375F" w:rsidRDefault="002D33FE" w:rsidP="008539B5">
                          <w:pPr>
                            <w:pStyle w:val="Brdtext"/>
                          </w:pPr>
                          <w:sdt>
                            <w:sdtPr>
                              <w:alias w:val="BilageEtikett"/>
                              <w:tag w:val="BilageEtikett"/>
                              <w:id w:val="867721677"/>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28053692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58" type="#_x0000_t202" style="position:absolute;left:0;text-align:left;margin-left:348.15pt;margin-top:35.45pt;width:89.85pt;height:9.6pt;z-index:251805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lEmqjwIAAJU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6N3&#10;Z+DHMI0mPYou+hUqOE78tC5MAXtwAMbuk+2A3Z4HHKayO+l1+qMgAjsibXbsIhjhyamclGgZJRy2&#10;clyejzP9xd7b+RA/C6tJWlTUo3uZVLa+DRE3AXQLScmCVU190yiVN0kx4kp5smbotYr5jvD4A6UM&#10;aSt6enwyyoGNTe59ZGVSGJE1M6RLlfcV5lXcKJEwynwTEpzlQl/JzTgXZpc/oxNKItVbHAf8/lZv&#10;ce7rgEfObE3cOevGWJ+rz49sT1n9Y0uZ7PEg/KDutIzdostimRzvJLCw9QbK8LZ/W8Hxmwbtu2Uh&#10;3jOPx4SOY0DEO3yksqDfDitKltb/eu084aFxWClp8TgrGn6umBeUqC8G6j8vJxOEjXkzOfkIJRF/&#10;aFkcWsxKX1loosQocjwvEz6q7VJ6q58wR+YpK0zMcOSuaNwur2I/MjCHuJjPMwjv17F4ax4cT6ET&#10;z0mcj90T825QcIT2v9rtM2bTF0LusckzuPkqQoxZ5YnpntWhA3j7WfzDnErD5XCfUftp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PiUSaq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45937AC" w14:textId="470ABB4F" w:rsidR="00DB373A" w:rsidRDefault="00DB373A" w:rsidP="00A118D8">
                    <w:pPr>
                      <w:pStyle w:val="Brdtext"/>
                      <w:jc w:val="left"/>
                    </w:pPr>
                    <w:sdt>
                      <w:sdtPr>
                        <w:alias w:val="NummerEtikett"/>
                        <w:tag w:val="NummerEtikett"/>
                        <w:id w:val="-11501319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73995890"/>
                        <w:lock w:val="sdtContentLocked"/>
                        <w:dataBinding w:prefixMappings="xmlns:ns0='http://rkdhs/mallar/lagstiftning/Prop/Prop.xsd'" w:xpath="/ns0:dokumentvärden[1]/ns0:dokumentnummer[1]" w:storeItemID="{068625C3-B546-44A5-B525-B7CC092E5AD6}"/>
                        <w:text/>
                      </w:sdtPr>
                      <w:sdtContent>
                        <w:r>
                          <w:t>2020/21:172</w:t>
                        </w:r>
                      </w:sdtContent>
                    </w:sdt>
                  </w:p>
                  <w:p w14:paraId="1E540F50" w14:textId="755B9671" w:rsidR="00DB373A" w:rsidRPr="00C7375F" w:rsidRDefault="00DB373A" w:rsidP="008539B5">
                    <w:pPr>
                      <w:pStyle w:val="Brdtext"/>
                    </w:pPr>
                    <w:sdt>
                      <w:sdtPr>
                        <w:alias w:val="BilageEtikett"/>
                        <w:tag w:val="BilageEtikett"/>
                        <w:id w:val="86772167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8053692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1C4503" w14:textId="77777777" w:rsidR="00DB373A" w:rsidRDefault="00DB373A" w:rsidP="00664D04">
    <w:pPr>
      <w:pStyle w:val="Brdtext"/>
    </w:pPr>
    <w:r>
      <w:rPr>
        <w:noProof/>
        <w:lang w:eastAsia="sv-SE"/>
      </w:rPr>
      <mc:AlternateContent>
        <mc:Choice Requires="wps">
          <w:drawing>
            <wp:anchor distT="0" distB="0" distL="0" distR="0" simplePos="0" relativeHeight="2516925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B88A1F" w14:textId="531A60CF" w:rsidR="00DB373A" w:rsidRDefault="002D33FE" w:rsidP="00664D04">
                          <w:pPr>
                            <w:pStyle w:val="Brdtext"/>
                            <w:jc w:val="left"/>
                          </w:pPr>
                          <w:sdt>
                            <w:sdtPr>
                              <w:alias w:val="NummerEtikett"/>
                              <w:tag w:val="NummerEtikett"/>
                              <w:id w:val="52320960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9343624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3D3E9EB" w14:textId="144D9A65" w:rsidR="00DB373A" w:rsidRPr="00C7375F" w:rsidRDefault="002D33FE" w:rsidP="008539B5">
                          <w:pPr>
                            <w:pStyle w:val="Brdtext"/>
                          </w:pPr>
                          <w:sdt>
                            <w:sdtPr>
                              <w:alias w:val="BilageEtikett"/>
                              <w:tag w:val="BilageEtikett"/>
                              <w:id w:val="1736660356"/>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213697075"/>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62" type="#_x0000_t202" style="position:absolute;left:0;text-align:left;margin-left:29.4pt;margin-top:34.85pt;width:89.85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NPTU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86OKdGsRpMeRRvcGhmMY30a66eALSyAof1iWmCHe4/LmHYrXR3/SIhAj0pvd9WFM8KjUT7J0TJK&#10;OHT5OD8fp/Jne2vrfPgqTE2iUFCH7qWiss2tD3gJoAMkBvNGVeVNpVQ6RMaIK+XIhqHXKqQ3wuIP&#10;lNKkKejp8ckoOdYmmneelY5uROJMHy5m3mWYpLBVImKU/i4kapYSfSM241zoXfyEjiiJUO8x7PH7&#10;V73HuMsDFimy0WFnXFfauJR9GrJ9ycqfQ8lkh0fBD/KOYmiXbSLL5PhkoMDSlFsww5lutrzlNxXa&#10;d8t8eGAOw4SOY0GEe3ykMii/6SVKVsb9fus+4sFxaClpMJwF9b/WzAlK1DcN9p/nk0mc5nSYnHwG&#10;k4g71CwPNXpdXxlwIscqsjyJER/UIEpn6ifskXmMChXTHLELGgbxKnQrA3uIi/k8gTC/loVbvbA8&#10;uo51juR8bJ+Ysz2DA7h/Z4YxZtNXRO6w0dLb+TqAjInlsdJdVfsOYPYT+fs9FZfL4Tmh9tt09gI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nDT01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1B88A1F" w14:textId="531A60CF" w:rsidR="00DB373A" w:rsidRDefault="00DB373A" w:rsidP="00664D04">
                    <w:pPr>
                      <w:pStyle w:val="Brdtext"/>
                      <w:jc w:val="left"/>
                    </w:pPr>
                    <w:sdt>
                      <w:sdtPr>
                        <w:alias w:val="NummerEtikett"/>
                        <w:tag w:val="NummerEtikett"/>
                        <w:id w:val="5232096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3436244"/>
                        <w:lock w:val="sdtContentLocked"/>
                        <w:dataBinding w:prefixMappings="xmlns:ns0='http://rkdhs/mallar/lagstiftning/Prop/Prop.xsd'" w:xpath="/ns0:dokumentvärden[1]/ns0:dokumentnummer[1]" w:storeItemID="{068625C3-B546-44A5-B525-B7CC092E5AD6}"/>
                        <w:text/>
                      </w:sdtPr>
                      <w:sdtContent>
                        <w:r>
                          <w:t>2020/21:172</w:t>
                        </w:r>
                      </w:sdtContent>
                    </w:sdt>
                  </w:p>
                  <w:p w14:paraId="43D3E9EB" w14:textId="144D9A65" w:rsidR="00DB373A" w:rsidRPr="00C7375F" w:rsidRDefault="00DB373A" w:rsidP="008539B5">
                    <w:pPr>
                      <w:pStyle w:val="Brdtext"/>
                    </w:pPr>
                    <w:sdt>
                      <w:sdtPr>
                        <w:alias w:val="BilageEtikett"/>
                        <w:tag w:val="BilageEtikett"/>
                        <w:id w:val="173666035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1369707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C2F34E" w14:textId="77777777" w:rsidR="00DB373A" w:rsidRDefault="00DB373A" w:rsidP="00EE1584">
    <w:pPr>
      <w:pStyle w:val="Brdtext"/>
    </w:pPr>
    <w:r>
      <w:rPr>
        <w:noProof/>
        <w:lang w:eastAsia="sv-SE"/>
      </w:rPr>
      <mc:AlternateContent>
        <mc:Choice Requires="wps">
          <w:drawing>
            <wp:anchor distT="0" distB="0" distL="0" distR="0" simplePos="0" relativeHeight="2518062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C9BB67" w14:textId="55299141" w:rsidR="00DB373A" w:rsidRDefault="002D33FE" w:rsidP="00A118D8">
                          <w:pPr>
                            <w:pStyle w:val="Brdtext"/>
                            <w:jc w:val="left"/>
                          </w:pPr>
                          <w:sdt>
                            <w:sdtPr>
                              <w:alias w:val="NummerEtikett"/>
                              <w:tag w:val="NummerEtikett"/>
                              <w:id w:val="67623500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9867854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6BC5A26" w14:textId="3AD865A9" w:rsidR="00DB373A" w:rsidRPr="00C7375F" w:rsidRDefault="002D33FE" w:rsidP="008539B5">
                          <w:pPr>
                            <w:pStyle w:val="Brdtext"/>
                          </w:pPr>
                          <w:sdt>
                            <w:sdtPr>
                              <w:alias w:val="BilageEtikett"/>
                              <w:tag w:val="BilageEtikett"/>
                              <w:id w:val="-151483368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056389332"/>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63" type="#_x0000_t202" style="position:absolute;left:0;text-align:left;margin-left:348.15pt;margin-top:35.45pt;width:89.85pt;height:9.6pt;z-index:251806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q8OH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87GlGhWo0mPog1ujQyOY30a66eALSyAof1iWmCHe4/LmHYrXR3/SIhAj0pvd9WFM8KjUT7J0TJK&#10;OHT5OD8fp/Jne2vrfPgqTE2iUFCH7qWiss2tD3gJoAMkBvNGVeVNpVQ6RMaIK+XIhqHXKqQ3wuIP&#10;lNKkKejp8ckoOdYmmneelY5uROJMHy5m3mWYpLBVImKU/i4kapYSfSM241zoXfyEjiiJUO8x7PH7&#10;V73HuMsDFimy0WFnXFfauJR9GrJ9ycqfQ8lkh0fBD/KOYmiXbSLL5Ph0oMDSlFsww5lutrzlNxXa&#10;d8t8eGAOw4SOY0GEe3ykMii/6SVKVsb9fus+4sFxaClpMJwF9b/WzAlK1DcN9p/nk0mc5nSYnHwG&#10;k4g71CwPNXpdXxlwIscqsjyJER/UIEpn6ifskXmMChXTHLELGgbxKnQrA3uIi/k8gTC/loVbvbA8&#10;uo51juR8bJ+Ysz2DA7h/Z4YxZtNXRO6w0dLb+TqAjInlsdJdVfsOYPYT+fs9FZfL4Tmh9tt09gI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aKvDh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6C9BB67" w14:textId="55299141" w:rsidR="00DB373A" w:rsidRDefault="00DB373A" w:rsidP="00A118D8">
                    <w:pPr>
                      <w:pStyle w:val="Brdtext"/>
                      <w:jc w:val="left"/>
                    </w:pPr>
                    <w:sdt>
                      <w:sdtPr>
                        <w:alias w:val="NummerEtikett"/>
                        <w:tag w:val="NummerEtikett"/>
                        <w:id w:val="6762350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8678548"/>
                        <w:lock w:val="sdtContentLocked"/>
                        <w:dataBinding w:prefixMappings="xmlns:ns0='http://rkdhs/mallar/lagstiftning/Prop/Prop.xsd'" w:xpath="/ns0:dokumentvärden[1]/ns0:dokumentnummer[1]" w:storeItemID="{068625C3-B546-44A5-B525-B7CC092E5AD6}"/>
                        <w:text/>
                      </w:sdtPr>
                      <w:sdtContent>
                        <w:r>
                          <w:t>2020/21:172</w:t>
                        </w:r>
                      </w:sdtContent>
                    </w:sdt>
                  </w:p>
                  <w:p w14:paraId="16BC5A26" w14:textId="3AD865A9" w:rsidR="00DB373A" w:rsidRPr="00C7375F" w:rsidRDefault="00DB373A" w:rsidP="008539B5">
                    <w:pPr>
                      <w:pStyle w:val="Brdtext"/>
                    </w:pPr>
                    <w:sdt>
                      <w:sdtPr>
                        <w:alias w:val="BilageEtikett"/>
                        <w:tag w:val="BilageEtikett"/>
                        <w:id w:val="-151483368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56389332"/>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5EA5EC" w14:textId="77777777" w:rsidR="00DB373A" w:rsidRDefault="00DB373A" w:rsidP="00664D04">
    <w:pPr>
      <w:pStyle w:val="Brdtext"/>
    </w:pPr>
    <w:r>
      <w:rPr>
        <w:noProof/>
        <w:lang w:eastAsia="sv-SE"/>
      </w:rPr>
      <mc:AlternateContent>
        <mc:Choice Requires="wps">
          <w:drawing>
            <wp:anchor distT="0" distB="0" distL="0" distR="0" simplePos="0" relativeHeight="2516935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2EE12" w14:textId="0D6959E8" w:rsidR="00DB373A" w:rsidRDefault="002D33FE" w:rsidP="00664D04">
                          <w:pPr>
                            <w:pStyle w:val="Brdtext"/>
                            <w:jc w:val="left"/>
                          </w:pPr>
                          <w:sdt>
                            <w:sdtPr>
                              <w:alias w:val="NummerEtikett"/>
                              <w:tag w:val="NummerEtikett"/>
                              <w:id w:val="85823957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6336559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7881052" w14:textId="728AF5D4" w:rsidR="00DB373A" w:rsidRPr="00C7375F" w:rsidRDefault="002D33FE" w:rsidP="008539B5">
                          <w:pPr>
                            <w:pStyle w:val="Brdtext"/>
                          </w:pPr>
                          <w:sdt>
                            <w:sdtPr>
                              <w:alias w:val="BilageEtikett"/>
                              <w:tag w:val="BilageEtikett"/>
                              <w:id w:val="-1278472472"/>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671157765"/>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67" type="#_x0000_t202" style="position:absolute;left:0;text-align:left;margin-left:29.4pt;margin-top:34.85pt;width:89.85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3uBxjQIAAJUFAAAOAAAAZHJzL2Uyb0RvYy54bWysVEtPGzEQvlfqf7B8L5tNA4WIDUpBVJUQ&#10;oELF2fHaZFXb49qT7Ka/vmPv5lHKhaqXXdvzzfubOb/orGFrFWIDruLl0Ygz5STUjXuu+PfH6w+n&#10;nEUUrhYGnKr4RkV+MXv/7rz1UzWGJZhaBUZGXJy2vuJLRD8tiiiXyop4BF45EmoIViBdw3NRB9GS&#10;dWuK8Wh0UrQQah9Aqhjp9aoX8lm2r7WSeKd1VMhMxSk2zN+Qv4v0LWbnYvochF82cghD/EMUVjSO&#10;nO5MXQkUbBWav0zZRgaIoPFIgi1A60aqnANlU45eZPOwFF7lXKg40e/KFP+fWXm7vg+sqal3p8ec&#10;OWGpSY+qw7CiDMapPq2PU4I9eAJi9xk6wm7fIz2mtDsdbPpTQozkVOnNrrpkjMmkVE5KahlnkmTl&#10;uDwb5/IXe20fIn5RYFk6VDxQ93JRxfomIkVC0C0kOYtgmvq6MSZfEmPUpQlsLajXBnOMpPEHyjjW&#10;Vvzk4/EoG3aQ1HvLxiUzKnNmcJcy7zPMJ9wYlTDGfVOaapYTfcW3kFK5nf+MTihNrt6iOOD3Ub1F&#10;uc+DNLJncLhTto2DkLPPQ7YvWf1jWzLd46ngB3mnI3aLLpNlMsm9S28LqDfEjAD9bEUvrxtq342I&#10;eC8CDRN1nBYE3tFHG6Dyw3DibAnh12vvCU8cJylnLQ1nxePPlQiKM/PVEfvPyhQAw3yZHH8iJrFw&#10;KFkcStzKXgJxoqRV5GU+Jjya7VEHsE+0R+bJK4mEk+S74rg9XmK/MmgPSTWfZxDNrxd44x68TKZT&#10;nRM5H7snEfzAYCTu38J2jMX0BZF7bNKMfr5CImNm+b6qQwdo9jP5hz2VlsvhPaP223T2Gw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Bx3uBx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24A2EE12" w14:textId="0D6959E8" w:rsidR="00DB373A" w:rsidRDefault="00DB373A" w:rsidP="00664D04">
                    <w:pPr>
                      <w:pStyle w:val="Brdtext"/>
                      <w:jc w:val="left"/>
                    </w:pPr>
                    <w:sdt>
                      <w:sdtPr>
                        <w:alias w:val="NummerEtikett"/>
                        <w:tag w:val="NummerEtikett"/>
                        <w:id w:val="8582395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63365592"/>
                        <w:lock w:val="sdtContentLocked"/>
                        <w:dataBinding w:prefixMappings="xmlns:ns0='http://rkdhs/mallar/lagstiftning/Prop/Prop.xsd'" w:xpath="/ns0:dokumentvärden[1]/ns0:dokumentnummer[1]" w:storeItemID="{068625C3-B546-44A5-B525-B7CC092E5AD6}"/>
                        <w:text/>
                      </w:sdtPr>
                      <w:sdtContent>
                        <w:r>
                          <w:t>2020/21:172</w:t>
                        </w:r>
                      </w:sdtContent>
                    </w:sdt>
                  </w:p>
                  <w:p w14:paraId="17881052" w14:textId="728AF5D4" w:rsidR="00DB373A" w:rsidRPr="00C7375F" w:rsidRDefault="00DB373A" w:rsidP="008539B5">
                    <w:pPr>
                      <w:pStyle w:val="Brdtext"/>
                    </w:pPr>
                    <w:sdt>
                      <w:sdtPr>
                        <w:alias w:val="BilageEtikett"/>
                        <w:tag w:val="BilageEtikett"/>
                        <w:id w:val="-127847247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67115776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33DA82" w14:textId="77777777" w:rsidR="00DB373A" w:rsidRDefault="00DB373A" w:rsidP="00EE1584">
    <w:pPr>
      <w:pStyle w:val="Brdtext"/>
    </w:pPr>
    <w:r>
      <w:rPr>
        <w:noProof/>
        <w:lang w:eastAsia="sv-SE"/>
      </w:rPr>
      <mc:AlternateContent>
        <mc:Choice Requires="wps">
          <w:drawing>
            <wp:anchor distT="0" distB="0" distL="0" distR="0" simplePos="0" relativeHeight="251807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85C928" w14:textId="3BA669D9" w:rsidR="00DB373A" w:rsidRDefault="002D33FE" w:rsidP="00A118D8">
                          <w:pPr>
                            <w:pStyle w:val="Brdtext"/>
                            <w:jc w:val="left"/>
                          </w:pPr>
                          <w:sdt>
                            <w:sdtPr>
                              <w:alias w:val="NummerEtikett"/>
                              <w:tag w:val="NummerEtikett"/>
                              <w:id w:val="-78820257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61883220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9C9B44F" w14:textId="6F6451BE" w:rsidR="00DB373A" w:rsidRPr="00C7375F" w:rsidRDefault="002D33FE" w:rsidP="008539B5">
                          <w:pPr>
                            <w:pStyle w:val="Brdtext"/>
                          </w:pPr>
                          <w:sdt>
                            <w:sdtPr>
                              <w:alias w:val="BilageEtikett"/>
                              <w:tag w:val="BilageEtikett"/>
                              <w:id w:val="194912210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332671648"/>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68" type="#_x0000_t202" style="position:absolute;left:0;text-align:left;margin-left:348.15pt;margin-top:35.45pt;width:89.85pt;height:9.6pt;z-index:251807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IzlTkAIAAJUFAAAOAAAAZHJzL2Uyb0RvYy54bWysVN9P2zAQfp+0/8Hy+0hTAoOKFHUgpkkI&#10;0MrEs+vYNJpje7bbpPvr+eykP8Z4YdpLcvZ9d+e7++4uLrtGkbVwvja6pPnRiBKhualq/VzSH483&#10;n84o8YHpiimjRUk3wtPL6ccPF62diLFZGlUJR+BE+0lrS7oMwU6yzPOlaJg/MlZoKKVxDQs4uues&#10;cqyF90Zl49HoNGuNq6wzXHiP2+teSafJv5SCh3spvQhElRRvC+nr0ncRv9n0gk2eHbPLmg/PYP/w&#10;iobVGkF3rq5ZYGTl6r9cNTV3xhsZjrhpMiNlzUXKAdnko1fZzJfMipQLiuPtrkz+/7nld+sHR+oK&#10;vTsrKNGsQZMeRRfcChkcx/q01k8Am1sAQ/fFdMBu7z0uY9qddE38IyECPSq92VUXzgiPRnmRo2WU&#10;cOjycX4+TuXP9tbW+fBVmIZEoaQO3UtFZetbH/ASQLeQGMwbVVc3tVLpEBkjrpQja4Zeq5DeCIs/&#10;UEqTtqSnxyej5FibaN57Vjq6EYkzQ7iYeZ9hksJGiYhR+ruQqFlK9I3YjHOhd/ETOqIkQr3HcMDv&#10;X/Ue4z4PWKTIRoedcVNr41L2acj2Jat+bksmezwKfpB3FEO36BJZimJHgYWpNmCGM/1sectvarTv&#10;lvnwwByGCR3Hggj3+EhlUH4zSJQsjfv91n3Eg+PQUtJiOEvqf62YE5SobxrsP8+LIk5zOhQnn8Ek&#10;4g41i0ONXjVXBpzIsYosT2LEB7UVpTPNE/bILEaFimmO2CUNW/Eq9CsDe4iL2SyBML+WhVs9tzy6&#10;jnWO5HzsnpizA4MDuH9ntmPMJq+I3GOjpbezVQAZE8tjpfuqDh3A7CfyD3sqLpfDc0Ltt+n0B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6IzlT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585C928" w14:textId="3BA669D9" w:rsidR="00DB373A" w:rsidRDefault="00DB373A" w:rsidP="00A118D8">
                    <w:pPr>
                      <w:pStyle w:val="Brdtext"/>
                      <w:jc w:val="left"/>
                    </w:pPr>
                    <w:sdt>
                      <w:sdtPr>
                        <w:alias w:val="NummerEtikett"/>
                        <w:tag w:val="NummerEtikett"/>
                        <w:id w:val="-7882025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18832205"/>
                        <w:lock w:val="sdtContentLocked"/>
                        <w:dataBinding w:prefixMappings="xmlns:ns0='http://rkdhs/mallar/lagstiftning/Prop/Prop.xsd'" w:xpath="/ns0:dokumentvärden[1]/ns0:dokumentnummer[1]" w:storeItemID="{068625C3-B546-44A5-B525-B7CC092E5AD6}"/>
                        <w:text/>
                      </w:sdtPr>
                      <w:sdtContent>
                        <w:r>
                          <w:t>2020/21:172</w:t>
                        </w:r>
                      </w:sdtContent>
                    </w:sdt>
                  </w:p>
                  <w:p w14:paraId="29C9B44F" w14:textId="6F6451BE" w:rsidR="00DB373A" w:rsidRPr="00C7375F" w:rsidRDefault="00DB373A" w:rsidP="008539B5">
                    <w:pPr>
                      <w:pStyle w:val="Brdtext"/>
                    </w:pPr>
                    <w:sdt>
                      <w:sdtPr>
                        <w:alias w:val="BilageEtikett"/>
                        <w:tag w:val="BilageEtikett"/>
                        <w:id w:val="194912210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3267164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D94FEC" w14:textId="77777777" w:rsidR="00DB373A" w:rsidRDefault="00DB373A" w:rsidP="00664D04">
    <w:pPr>
      <w:pStyle w:val="Brdtext"/>
    </w:pPr>
    <w:r>
      <w:rPr>
        <w:noProof/>
        <w:lang w:eastAsia="sv-SE"/>
      </w:rPr>
      <mc:AlternateContent>
        <mc:Choice Requires="wps">
          <w:drawing>
            <wp:anchor distT="0" distB="0" distL="0" distR="0" simplePos="0" relativeHeight="2516945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2498A" w14:textId="3F054C2F" w:rsidR="00DB373A" w:rsidRDefault="002D33FE" w:rsidP="00664D04">
                          <w:pPr>
                            <w:pStyle w:val="Brdtext"/>
                            <w:jc w:val="left"/>
                          </w:pPr>
                          <w:sdt>
                            <w:sdtPr>
                              <w:alias w:val="NummerEtikett"/>
                              <w:tag w:val="NummerEtikett"/>
                              <w:id w:val="9390303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1338673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B698649" w14:textId="138DC956" w:rsidR="00DB373A" w:rsidRPr="00C7375F" w:rsidRDefault="002D33FE" w:rsidP="008539B5">
                          <w:pPr>
                            <w:pStyle w:val="Brdtext"/>
                          </w:pPr>
                          <w:sdt>
                            <w:sdtPr>
                              <w:alias w:val="BilageEtikett"/>
                              <w:tag w:val="BilageEtikett"/>
                              <w:id w:val="88313429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91162264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72" type="#_x0000_t202" style="position:absolute;left:0;text-align:left;margin-left:29.4pt;margin-top:34.85pt;width:89.85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4QtkQIAAJUFAAAOAAAAZHJzL2Uyb0RvYy54bWysVE1v2zAMvQ/YfxB0Xx1n6VdQp8hadBhQ&#10;tMXSoWdFlhpjsqRJSuzs1/dJtpOs66XDLjYlPpIi+ciLy7ZWZCOcr4wuaH40okRobspKPxf0x+PN&#10;pzNKfGC6ZMpoUdCt8PRy9vHDRWOnYmxWRpXCETjRftrYgq5CsNMs83wlauaPjBUaSmlczQKO7jkr&#10;HWvgvVbZeDQ6yRrjSusMF97j9rpT0lnyL6Xg4V5KLwJRBcXbQvq69F3Gbza7YNNnx+yq4v0z2D+8&#10;omaVRtCdq2sWGFm76i9XdcWd8UaGI27qzEhZcZFyQDb56FU2ixWzIuWC4ni7K5P/f2753ebBkapE&#10;785OKdGsRpMeRRvcGhmMY30a66eALSyAof1iWmCHe4/LmHYrXR3/SIhAj0pvd9WFM8KjUT7J0TJK&#10;OHT5OD8fp/Jne2vrfPgqTE2iUFCH7qWiss2tD3gJoAMkBvNGVeVNpVQ6RMaIK+XIhqHXKqQ3wuIP&#10;lNKkKejJ5+NRcqxNNO88Kx3diMSZPlzMvMswSWGrRMQo/V1I1Cwl+kZsxrnQu/gJHVESod5j2OP3&#10;r3qPcZcHLFJko8POuK60cSn7NGT7kpU/h5LJDo+CH+QdxdAu20SWyeR4oMDSlFsww5lutrzlNxXa&#10;d8t8eGAOw4SOY0GEe3ykMii/6SVKVsb9fus+4sFxaClpMJwF9b/WzAlK1DcN9p/nk0mc5nSYHJ+C&#10;ScQdapaHGr2urww4kWMVWZ7EiA9qEKUz9RP2yDxGhYppjtgFDYN4FbqVgT3ExXyeQJhfy8KtXlge&#10;Xcc6R3I+tk/M2Z7BAdy/M8MYs+krInfYaOntfB1AxsTyWOmuqn0HMPuJ/P2eisvl8JxQ+206e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XoOEL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002498A" w14:textId="3F054C2F" w:rsidR="00DB373A" w:rsidRDefault="00DB373A" w:rsidP="00664D04">
                    <w:pPr>
                      <w:pStyle w:val="Brdtext"/>
                      <w:jc w:val="left"/>
                    </w:pPr>
                    <w:sdt>
                      <w:sdtPr>
                        <w:alias w:val="NummerEtikett"/>
                        <w:tag w:val="NummerEtikett"/>
                        <w:id w:val="9390303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3386739"/>
                        <w:lock w:val="sdtContentLocked"/>
                        <w:dataBinding w:prefixMappings="xmlns:ns0='http://rkdhs/mallar/lagstiftning/Prop/Prop.xsd'" w:xpath="/ns0:dokumentvärden[1]/ns0:dokumentnummer[1]" w:storeItemID="{068625C3-B546-44A5-B525-B7CC092E5AD6}"/>
                        <w:text/>
                      </w:sdtPr>
                      <w:sdtContent>
                        <w:r>
                          <w:t>2020/21:172</w:t>
                        </w:r>
                      </w:sdtContent>
                    </w:sdt>
                  </w:p>
                  <w:p w14:paraId="7B698649" w14:textId="138DC956" w:rsidR="00DB373A" w:rsidRPr="00C7375F" w:rsidRDefault="00DB373A" w:rsidP="008539B5">
                    <w:pPr>
                      <w:pStyle w:val="Brdtext"/>
                    </w:pPr>
                    <w:sdt>
                      <w:sdtPr>
                        <w:alias w:val="BilageEtikett"/>
                        <w:tag w:val="BilageEtikett"/>
                        <w:id w:val="88313429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91162264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BA3BE4" w14:textId="77777777" w:rsidR="00DB373A" w:rsidRDefault="00DB373A" w:rsidP="00EE1584">
    <w:pPr>
      <w:pStyle w:val="Brdtext"/>
    </w:pPr>
    <w:r>
      <w:rPr>
        <w:noProof/>
        <w:lang w:eastAsia="sv-SE"/>
      </w:rPr>
      <mc:AlternateContent>
        <mc:Choice Requires="wps">
          <w:drawing>
            <wp:anchor distT="0" distB="0" distL="0" distR="0" simplePos="0" relativeHeight="251808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A142E" w14:textId="7AC3427E" w:rsidR="00DB373A" w:rsidRDefault="002D33FE" w:rsidP="00A118D8">
                          <w:pPr>
                            <w:pStyle w:val="Brdtext"/>
                            <w:jc w:val="left"/>
                          </w:pPr>
                          <w:sdt>
                            <w:sdtPr>
                              <w:alias w:val="NummerEtikett"/>
                              <w:tag w:val="NummerEtikett"/>
                              <w:id w:val="9916113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7488469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F453E63" w14:textId="42358810" w:rsidR="00DB373A" w:rsidRPr="00C7375F" w:rsidRDefault="002D33FE" w:rsidP="008539B5">
                          <w:pPr>
                            <w:pStyle w:val="Brdtext"/>
                          </w:pPr>
                          <w:sdt>
                            <w:sdtPr>
                              <w:alias w:val="BilageEtikett"/>
                              <w:tag w:val="BilageEtikett"/>
                              <w:id w:val="-58839444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482880457"/>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73" type="#_x0000_t202" style="position:absolute;left:0;text-align:left;margin-left:348.15pt;margin-top:35.45pt;width:89.85pt;height:9.6pt;z-index:25180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HLN+kQIAAJUFAAAOAAAAZHJzL2Uyb0RvYy54bWysVFFP2zAQfp+0/2D5faQppYOKFHUgpkkI&#10;0GDi2XVsGs2xPdtt0v16PjtJ2zFemPaSnH3f3fnuvrvzi7ZWZCOcr4wuaH40okRobspKPxf0x+P1&#10;p1NKfGC6ZMpoUdCt8PRi/vHDeWNnYmxWRpXCETjRftbYgq5CsLMs83wlauaPjBUaSmlczQKO7jkr&#10;HWvgvVbZeDSaZo1xpXWGC+9xe9Up6Tz5l1LwcCelF4GoguJtIX1d+i7jN5ufs9mzY3ZV8f4Z7B9e&#10;UbNKI+jO1RULjKxd9ZeruuLOeCPDETd1ZqSsuEg5IJt89CqbhxWzIuWC4ni7K5P/f2757ebekapE&#10;706nlGhWo0mPog1ujQyOY30a62eAPVgAQ/vFtMAO9x6XMe1Wujr+kRCBHpXe7qoLZ4RHo3ySo2WU&#10;cOjycX42TuXP9tbW+fBVmJpEoaAO3UtFZZsbH/ASQAdIDOaNqsrrSql0iIwRl8qRDUOvVUhvhMUf&#10;KKVJU9Dp8ckoOdYmmneelY5uROJMHy5m3mWYpLBVImKU/i4kapYSfSM241zoXfyEjiiJUO8x7PH7&#10;V73HuMsDFimy0WFnXFfauJR9GrJ9ycqfQ8lkh0fBD/KOYmiXbSLLZDIdKLA05RbMcKabLW/5dYX2&#10;3TAf7pnDMKHjWBDhDh+pDMpveomSlXG/37qPeHAcWkoaDGdB/a81c4IS9U2D/Wf5ZBKnOR0mJ5/B&#10;JOIONctDjV7XlwacyLGKLE9ixAc1iNKZ+gl7ZBGjQsU0R+yChkG8DN3KwB7iYrFIIMyvZeFGP1ge&#10;Xcc6R3I+tk/M2Z7BAdy/NcMYs9krInfYaOntYh1AxsTyWOmuqn0HMPuJ/P2eisvl8JxQ+206f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qhyzf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64A142E" w14:textId="7AC3427E" w:rsidR="00DB373A" w:rsidRDefault="00DB373A" w:rsidP="00A118D8">
                    <w:pPr>
                      <w:pStyle w:val="Brdtext"/>
                      <w:jc w:val="left"/>
                    </w:pPr>
                    <w:sdt>
                      <w:sdtPr>
                        <w:alias w:val="NummerEtikett"/>
                        <w:tag w:val="NummerEtikett"/>
                        <w:id w:val="991611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4884692"/>
                        <w:lock w:val="sdtContentLocked"/>
                        <w:dataBinding w:prefixMappings="xmlns:ns0='http://rkdhs/mallar/lagstiftning/Prop/Prop.xsd'" w:xpath="/ns0:dokumentvärden[1]/ns0:dokumentnummer[1]" w:storeItemID="{068625C3-B546-44A5-B525-B7CC092E5AD6}"/>
                        <w:text/>
                      </w:sdtPr>
                      <w:sdtContent>
                        <w:r>
                          <w:t>2020/21:172</w:t>
                        </w:r>
                      </w:sdtContent>
                    </w:sdt>
                  </w:p>
                  <w:p w14:paraId="0F453E63" w14:textId="42358810" w:rsidR="00DB373A" w:rsidRPr="00C7375F" w:rsidRDefault="00DB373A" w:rsidP="008539B5">
                    <w:pPr>
                      <w:pStyle w:val="Brdtext"/>
                    </w:pPr>
                    <w:sdt>
                      <w:sdtPr>
                        <w:alias w:val="BilageEtikett"/>
                        <w:tag w:val="BilageEtikett"/>
                        <w:id w:val="-58839444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482880457"/>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D8D105" w14:textId="77777777" w:rsidR="00DB373A" w:rsidRDefault="00DB373A" w:rsidP="00664D04">
    <w:pPr>
      <w:pStyle w:val="Brdtext"/>
    </w:pPr>
    <w:r>
      <w:rPr>
        <w:noProof/>
        <w:lang w:eastAsia="sv-SE"/>
      </w:rPr>
      <mc:AlternateContent>
        <mc:Choice Requires="wps">
          <w:drawing>
            <wp:anchor distT="0" distB="0" distL="0" distR="0" simplePos="0" relativeHeight="2516956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8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619963" w14:textId="76D77E5D" w:rsidR="00DB373A" w:rsidRDefault="002D33FE" w:rsidP="00664D04">
                          <w:pPr>
                            <w:pStyle w:val="Brdtext"/>
                            <w:jc w:val="left"/>
                          </w:pPr>
                          <w:sdt>
                            <w:sdtPr>
                              <w:alias w:val="NummerEtikett"/>
                              <w:tag w:val="NummerEtikett"/>
                              <w:id w:val="-153434024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1230817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9FAD9C6" w14:textId="2BDE4A53" w:rsidR="00DB373A" w:rsidRPr="00C7375F" w:rsidRDefault="002D33FE" w:rsidP="008539B5">
                          <w:pPr>
                            <w:pStyle w:val="Brdtext"/>
                          </w:pPr>
                          <w:sdt>
                            <w:sdtPr>
                              <w:alias w:val="BilageEtikett"/>
                              <w:tag w:val="BilageEtikett"/>
                              <w:id w:val="1862463181"/>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370521357"/>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77" type="#_x0000_t202" style="position:absolute;left:0;text-align:left;margin-left:29.4pt;margin-top:34.85pt;width:89.85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B8wUkAIAAJUFAAAOAAAAZHJzL2Uyb0RvYy54bWysVE1PGzEQvVfqf7B8L5tNA4WIDUpBVJUQ&#10;oELF2fHaZFV/1Xaym/76Pns3H6VcqHrZtT1vZjzPb+b8otOKrIUPjTUVLY9GlAjDbd2Y54p+f7z+&#10;cEpJiMzUTFkjKroRgV7M3r87b91UjO3Sqlp4giAmTFtX0WWMbloUgS+FZuHIOmFglNZrFrH1z0Xt&#10;WYvoWhXj0eikaK2vnbdchIDTq95IZzm+lILHOymDiERVFHeL+evzd5G+xeycTZ89c8uGD9dg/3AL&#10;zRqDpLtQVywysvLNX6F0w70NVsYjbnVhpWy4yDWgmnL0opqHJXMi1wJygtvRFP5fWH67vvekqfF2&#10;p2eUGKbxSI+ii36FCsaJn9aFKWAPDsDYfbYdsNvzgMNUdie9Tn8URGAH05sduwhGeHIqJyWejBIO&#10;Wzkuz8aZ/mLv7XyIX4TVJC0q6vF6mVS2vgkRNwF0C0nJglVNfd0olTdJMeJSebJmeGsV8x3h8QdK&#10;GdJW9OTj8SgHNja595GVSWFE1syQLlXeV5hXcaNEwijzTUhwlgt9JTfjXJhd/oxOKIlUb3Ec8Ptb&#10;vcW5rwMeObM1ceesG2N9rj432Z6y+seWMtnjQfhB3WkZu0WXxTIBgYM0FrbeQBne9r0VHL9u8Hw3&#10;LMR75tFMeHEMiHiHj1QW9NthRcnS+l+vnSc8NA4rJS2as6Lh54p5QYn6aqD+s3IySd2cN5PjT1AS&#10;8YeWxaHFrPSlhSZKjCLH8zLho9oupbf6CXNknrLCxAxH7orG7fIy9iMDc4iL+TyD0L+OxRvz4HgK&#10;nXhO4nzsnph3g4IjtH9rt23Mpi+E3GOTZ3DzVYQYs8oT0z2rwwug97P4hzmVhsvhPqP20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LB8wU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3619963" w14:textId="76D77E5D" w:rsidR="00DB373A" w:rsidRDefault="00DB373A" w:rsidP="00664D04">
                    <w:pPr>
                      <w:pStyle w:val="Brdtext"/>
                      <w:jc w:val="left"/>
                    </w:pPr>
                    <w:sdt>
                      <w:sdtPr>
                        <w:alias w:val="NummerEtikett"/>
                        <w:tag w:val="NummerEtikett"/>
                        <w:id w:val="-15343402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2308178"/>
                        <w:lock w:val="sdtContentLocked"/>
                        <w:dataBinding w:prefixMappings="xmlns:ns0='http://rkdhs/mallar/lagstiftning/Prop/Prop.xsd'" w:xpath="/ns0:dokumentvärden[1]/ns0:dokumentnummer[1]" w:storeItemID="{068625C3-B546-44A5-B525-B7CC092E5AD6}"/>
                        <w:text/>
                      </w:sdtPr>
                      <w:sdtContent>
                        <w:r>
                          <w:t>2020/21:172</w:t>
                        </w:r>
                      </w:sdtContent>
                    </w:sdt>
                  </w:p>
                  <w:p w14:paraId="49FAD9C6" w14:textId="2BDE4A53" w:rsidR="00DB373A" w:rsidRPr="00C7375F" w:rsidRDefault="00DB373A" w:rsidP="008539B5">
                    <w:pPr>
                      <w:pStyle w:val="Brdtext"/>
                    </w:pPr>
                    <w:sdt>
                      <w:sdtPr>
                        <w:alias w:val="BilageEtikett"/>
                        <w:tag w:val="BilageEtikett"/>
                        <w:id w:val="186246318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70521357"/>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64220B" w14:textId="77777777" w:rsidR="00DB373A" w:rsidRDefault="00DB373A" w:rsidP="00EE1584">
    <w:pPr>
      <w:pStyle w:val="Brdtext"/>
    </w:pPr>
    <w:r>
      <w:rPr>
        <w:noProof/>
        <w:lang w:eastAsia="sv-SE"/>
      </w:rPr>
      <mc:AlternateContent>
        <mc:Choice Requires="wps">
          <w:drawing>
            <wp:anchor distT="0" distB="0" distL="0" distR="0" simplePos="0" relativeHeight="251809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5C142" w14:textId="593544B1" w:rsidR="00DB373A" w:rsidRDefault="002D33FE" w:rsidP="00A118D8">
                          <w:pPr>
                            <w:pStyle w:val="Brdtext"/>
                            <w:jc w:val="left"/>
                          </w:pPr>
                          <w:sdt>
                            <w:sdtPr>
                              <w:alias w:val="NummerEtikett"/>
                              <w:tag w:val="NummerEtikett"/>
                              <w:id w:val="43880000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44273754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4AE9E6B" w14:textId="772C0EE9" w:rsidR="00DB373A" w:rsidRPr="00C7375F" w:rsidRDefault="002D33FE" w:rsidP="008539B5">
                          <w:pPr>
                            <w:pStyle w:val="Brdtext"/>
                          </w:pPr>
                          <w:sdt>
                            <w:sdtPr>
                              <w:alias w:val="BilageEtikett"/>
                              <w:tag w:val="BilageEtikett"/>
                              <w:id w:val="1409338041"/>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2138717988"/>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78" type="#_x0000_t202" style="position:absolute;left:0;text-align:left;margin-left:348.15pt;margin-top:35.45pt;width:89.85pt;height:9.6pt;z-index:251809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U2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O0OrDNNo0qPool8hg+NUn9aFKWAPDsDYfbIdsNv7gMuUdie9Tn8kRKBHpTe76sIZ4cmonJRoGSUc&#10;unJcno9z+Yu9tfMhfhZWkyRU1KN7uahsfRsiXgLoFpKCBaua+qZRKh8SY8SV8mTN0GsV8xth8QdK&#10;GdJW9PT4ZJQdG5vMe8/KJDcic2YIlzLvM8xS3CiRMMp8ExI1y4m+EptxLswufkYnlESotxgO+P2r&#10;3mLc5wGLHNmauDPWjbE+Z5+HbF+y+se2ZLLHo+AHeScxdosuk2VysqPAwtYbMMPbfraC4zcN2nfL&#10;QrxnHsOEjmNBxDt8pLIovx0kSpbW/3rtPuHBcWgpaTGcFQ0/V8wLStQXA/afl5NJmuZ8mJx8BJOI&#10;P9QsDjVmpa8sOFFiFTmexYSPaitKb/UT9sg8RYWKGY7YFY1b8Sr2KwN7iIv5PIMwv47FW/PgeHKd&#10;6pzI+dg9Me8GBkdw/6vdjjGbviByj02Wwc1XEWTMLE+V7qs6dACzn8k/7Km0XA7PGbX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hU2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645C142" w14:textId="593544B1" w:rsidR="00DB373A" w:rsidRDefault="00DB373A" w:rsidP="00A118D8">
                    <w:pPr>
                      <w:pStyle w:val="Brdtext"/>
                      <w:jc w:val="left"/>
                    </w:pPr>
                    <w:sdt>
                      <w:sdtPr>
                        <w:alias w:val="NummerEtikett"/>
                        <w:tag w:val="NummerEtikett"/>
                        <w:id w:val="4388000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2737547"/>
                        <w:lock w:val="sdtContentLocked"/>
                        <w:dataBinding w:prefixMappings="xmlns:ns0='http://rkdhs/mallar/lagstiftning/Prop/Prop.xsd'" w:xpath="/ns0:dokumentvärden[1]/ns0:dokumentnummer[1]" w:storeItemID="{068625C3-B546-44A5-B525-B7CC092E5AD6}"/>
                        <w:text/>
                      </w:sdtPr>
                      <w:sdtContent>
                        <w:r>
                          <w:t>2020/21:172</w:t>
                        </w:r>
                      </w:sdtContent>
                    </w:sdt>
                  </w:p>
                  <w:p w14:paraId="34AE9E6B" w14:textId="772C0EE9" w:rsidR="00DB373A" w:rsidRPr="00C7375F" w:rsidRDefault="00DB373A" w:rsidP="008539B5">
                    <w:pPr>
                      <w:pStyle w:val="Brdtext"/>
                    </w:pPr>
                    <w:sdt>
                      <w:sdtPr>
                        <w:alias w:val="BilageEtikett"/>
                        <w:tag w:val="BilageEtikett"/>
                        <w:id w:val="140933804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13871798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0F31EC" w14:textId="77777777" w:rsidR="00DB373A" w:rsidRDefault="00DB373A" w:rsidP="00664D04">
    <w:pPr>
      <w:pStyle w:val="Brdtext"/>
    </w:pPr>
    <w:r>
      <w:rPr>
        <w:noProof/>
        <w:lang w:eastAsia="sv-SE"/>
      </w:rPr>
      <mc:AlternateContent>
        <mc:Choice Requires="wps">
          <w:drawing>
            <wp:anchor distT="0" distB="0" distL="0" distR="0" simplePos="0" relativeHeight="2516966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C0FF27" w14:textId="6DC876AA" w:rsidR="00DB373A" w:rsidRDefault="002D33FE" w:rsidP="00664D04">
                          <w:pPr>
                            <w:pStyle w:val="Brdtext"/>
                            <w:jc w:val="left"/>
                          </w:pPr>
                          <w:sdt>
                            <w:sdtPr>
                              <w:alias w:val="NummerEtikett"/>
                              <w:tag w:val="NummerEtikett"/>
                              <w:id w:val="118165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1641351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0081377" w14:textId="1FE2B1BD" w:rsidR="00DB373A" w:rsidRPr="00C7375F" w:rsidRDefault="002D33FE" w:rsidP="008539B5">
                          <w:pPr>
                            <w:pStyle w:val="Brdtext"/>
                          </w:pPr>
                          <w:sdt>
                            <w:sdtPr>
                              <w:alias w:val="BilageEtikett"/>
                              <w:tag w:val="BilageEtikett"/>
                              <w:id w:val="-104444726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084839605"/>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82" type="#_x0000_t202" style="position:absolute;left:0;text-align:left;margin-left:29.4pt;margin-top:34.85pt;width:89.85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IBTRkAIAAJUFAAAOAAAAZHJzL2Uyb0RvYy54bWysVFFv2yAQfp+0/4B4Xx1nSbdEdaqsVadJ&#10;VVutnfpMMDTWMDAgsbNf3w9sJ1nXl057sYH77o777jvOzttaka1wvjK6oPnJiBKhuSkr/VTQHw9X&#10;Hz5T4gPTJVNGi4LuhKfni/fvzho7F2OzNqoUjiCI9vPGFnQdgp1nmedrUTN/YqzQMErjahawdU9Z&#10;6ViD6LXKxqPRadYYV1pnuPAep5edkS5SfCkFD7dSehGIKijuFtLXpe8qfrPFGZs/OWbXFe+vwf7h&#10;FjWrNJLuQ12ywMjGVX+FqivujDcynHBTZ0bKiotUA6rJRy+quV8zK1ItIMfbPU3+/4XlN9s7R6oS&#10;vZvllGhWo0kPog1ugwrGkZ/G+jlg9xbA0H4xLbDDucdhLLuVro5/FERgB9O7PbsIRnh0yic5WkYJ&#10;hy0f57Nxoj87eFvnw1dhahIXBXXoXiKVba99wE0AHSAxmTeqKq8qpdImKkZcKEe2DL1WId0RHn+g&#10;lCZNQU8/TkcpsDbRvYusdAwjkmb6dLHyrsK0CjslIkbp70KCs1ToK7kZ50Lv8yd0REmkeotjjz/c&#10;6i3OXR3wSJmNDnvnutLGperTkB0oK38OlMkOD8KP6o7L0K7aJJbJdDpIYGXKHZThTDdb3vKrCu27&#10;Zj7cMYdhQsfxQIRbfKQyoN/0K0rWxv1+7TzioXFYKWkwnAX1vzbMCUrUNw31z/LJJE5z2kymn6Ak&#10;4o4tq2OL3tQXBpqAvnG7tIz4oIaldKZ+xDuyjFlhYpojd0HDsLwI3ZOBd4iL5TKBML+WhWt9b3kM&#10;HXmO4nxoH5mzvYIDtH9jhjFm8xdC7rDR09vlJkCMSeWR6Y7VvgOY/ST+/p2Kj8vxPqEOr+ni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IBTR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DC0FF27" w14:textId="6DC876AA" w:rsidR="00DB373A" w:rsidRDefault="00DB373A" w:rsidP="00664D04">
                    <w:pPr>
                      <w:pStyle w:val="Brdtext"/>
                      <w:jc w:val="left"/>
                    </w:pPr>
                    <w:sdt>
                      <w:sdtPr>
                        <w:alias w:val="NummerEtikett"/>
                        <w:tag w:val="NummerEtikett"/>
                        <w:id w:val="11816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6413510"/>
                        <w:lock w:val="sdtContentLocked"/>
                        <w:dataBinding w:prefixMappings="xmlns:ns0='http://rkdhs/mallar/lagstiftning/Prop/Prop.xsd'" w:xpath="/ns0:dokumentvärden[1]/ns0:dokumentnummer[1]" w:storeItemID="{068625C3-B546-44A5-B525-B7CC092E5AD6}"/>
                        <w:text/>
                      </w:sdtPr>
                      <w:sdtContent>
                        <w:r>
                          <w:t>2020/21:172</w:t>
                        </w:r>
                      </w:sdtContent>
                    </w:sdt>
                  </w:p>
                  <w:p w14:paraId="50081377" w14:textId="1FE2B1BD" w:rsidR="00DB373A" w:rsidRPr="00C7375F" w:rsidRDefault="00DB373A" w:rsidP="008539B5">
                    <w:pPr>
                      <w:pStyle w:val="Brdtext"/>
                    </w:pPr>
                    <w:sdt>
                      <w:sdtPr>
                        <w:alias w:val="BilageEtikett"/>
                        <w:tag w:val="BilageEtikett"/>
                        <w:id w:val="-104444726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8483960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B19276" w14:textId="77777777" w:rsidR="00DB373A" w:rsidRDefault="00DB373A" w:rsidP="00EE1584">
    <w:pPr>
      <w:pStyle w:val="Brdtext"/>
    </w:pPr>
    <w:r>
      <w:rPr>
        <w:noProof/>
        <w:lang w:eastAsia="sv-SE"/>
      </w:rPr>
      <mc:AlternateContent>
        <mc:Choice Requires="wps">
          <w:drawing>
            <wp:anchor distT="0" distB="0" distL="0" distR="0" simplePos="0" relativeHeight="251810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65138" w14:textId="69C108D2" w:rsidR="00DB373A" w:rsidRDefault="002D33FE" w:rsidP="00A118D8">
                          <w:pPr>
                            <w:pStyle w:val="Brdtext"/>
                            <w:jc w:val="left"/>
                          </w:pPr>
                          <w:sdt>
                            <w:sdtPr>
                              <w:alias w:val="NummerEtikett"/>
                              <w:tag w:val="NummerEtikett"/>
                              <w:id w:val="-169784731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83457010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1998356E" w14:textId="08BA4706" w:rsidR="00DB373A" w:rsidRPr="00C7375F" w:rsidRDefault="002D33FE" w:rsidP="008539B5">
                          <w:pPr>
                            <w:pStyle w:val="Brdtext"/>
                          </w:pPr>
                          <w:sdt>
                            <w:sdtPr>
                              <w:alias w:val="BilageEtikett"/>
                              <w:tag w:val="BilageEtikett"/>
                              <w:id w:val="-24338151"/>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60633712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83" type="#_x0000_t202" style="position:absolute;left:0;text-align:left;margin-left:348.15pt;margin-top:35.45pt;width:89.85pt;height:9.6pt;z-index:251810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vyOCkQIAAJU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rR&#10;uwvwo1mNJi1FG9wGFZxGfhrrp4A9WgBD+9m0wA7nHoex7Fa6Ov5REIEdkXZ7dhGM8OiUT3K0jBIO&#10;Wz7OL8aJ/uzgbZ0PX4SpSVwU1KF7iVS2vfUBNwF0gMRk3qiqvKmUSpuoGHGlHNky9FqFdEd4/IFS&#10;mjQFPT89G6XA2kT3LrLSMYxImunTxcq7CtMq7JSIGKW/CQnOUqGv5GacC73Pn9ARJZHqLY49/nCr&#10;tzh3dcAjZTY67J3rShuXqk+P7EBZ+WOgTHZ4EH5Ud1yGdtUmsUzOzgcJrEy5gzKc6d6Wt/ymQvtu&#10;mQ8PzOExoeMYEOEeH6kM6Df9ipK1cb9eO494aBxWSho8zoL6nxvmBCXqq4b6L/LJBGFD2kzOPkJJ&#10;xB1bVscWvamvDDSRYxRZnpYRH9SwlM7UT5gji5gVJqY5chc0DMur0I0MzCEuFosEwvu1LNzqR8tj&#10;6MhzFOeyfWLO9goO0P6dGZ4xm74QcoeNnt4uNgFiTCqPTHes9h3A20/i7+dUHC7H+4Q6TN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b8jg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0065138" w14:textId="69C108D2" w:rsidR="00DB373A" w:rsidRDefault="00DB373A" w:rsidP="00A118D8">
                    <w:pPr>
                      <w:pStyle w:val="Brdtext"/>
                      <w:jc w:val="left"/>
                    </w:pPr>
                    <w:sdt>
                      <w:sdtPr>
                        <w:alias w:val="NummerEtikett"/>
                        <w:tag w:val="NummerEtikett"/>
                        <w:id w:val="-16978473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34570100"/>
                        <w:lock w:val="sdtContentLocked"/>
                        <w:dataBinding w:prefixMappings="xmlns:ns0='http://rkdhs/mallar/lagstiftning/Prop/Prop.xsd'" w:xpath="/ns0:dokumentvärden[1]/ns0:dokumentnummer[1]" w:storeItemID="{068625C3-B546-44A5-B525-B7CC092E5AD6}"/>
                        <w:text/>
                      </w:sdtPr>
                      <w:sdtContent>
                        <w:r>
                          <w:t>2020/21:172</w:t>
                        </w:r>
                      </w:sdtContent>
                    </w:sdt>
                  </w:p>
                  <w:p w14:paraId="1998356E" w14:textId="08BA4706" w:rsidR="00DB373A" w:rsidRPr="00C7375F" w:rsidRDefault="00DB373A" w:rsidP="008539B5">
                    <w:pPr>
                      <w:pStyle w:val="Brdtext"/>
                    </w:pPr>
                    <w:sdt>
                      <w:sdtPr>
                        <w:alias w:val="BilageEtikett"/>
                        <w:tag w:val="BilageEtikett"/>
                        <w:id w:val="-2433815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0633712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8CD106" w14:textId="77777777" w:rsidR="00DB373A" w:rsidRDefault="00DB373A" w:rsidP="00664D04">
    <w:pPr>
      <w:pStyle w:val="Brdtext"/>
    </w:pPr>
    <w:r>
      <w:rPr>
        <w:noProof/>
        <w:lang w:eastAsia="sv-SE"/>
      </w:rPr>
      <mc:AlternateContent>
        <mc:Choice Requires="wps">
          <w:drawing>
            <wp:anchor distT="0" distB="0" distL="0" distR="0" simplePos="0" relativeHeight="2516976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98A16A" w14:textId="125BAF54" w:rsidR="00DB373A" w:rsidRDefault="002D33FE" w:rsidP="00664D04">
                          <w:pPr>
                            <w:pStyle w:val="Brdtext"/>
                            <w:jc w:val="left"/>
                          </w:pPr>
                          <w:sdt>
                            <w:sdtPr>
                              <w:alias w:val="NummerEtikett"/>
                              <w:tag w:val="NummerEtikett"/>
                              <w:id w:val="-209855361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794613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3D6048A" w14:textId="4C655F1E" w:rsidR="00DB373A" w:rsidRPr="00C7375F" w:rsidRDefault="002D33FE" w:rsidP="008539B5">
                          <w:pPr>
                            <w:pStyle w:val="Brdtext"/>
                          </w:pPr>
                          <w:sdt>
                            <w:sdtPr>
                              <w:alias w:val="BilageEtikett"/>
                              <w:tag w:val="BilageEtikett"/>
                              <w:id w:val="176064163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73969930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87" type="#_x0000_t202" style="position:absolute;left:0;text-align:left;margin-left:29.4pt;margin-top:34.85pt;width:89.85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HrAW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umxDCNJj2KLvoVMhin+rQuTAF7cADG7rPtgN3eB1ymtDvpdfojIQI9Kr3ZVRfOCE9G5aREyyjh&#10;0JXj8mycy1/srZ0P8YuwmiShoh7dy0Vl65sQ8RJAt5AULFjV1NeNUvmQGCMulSdrhl6rmN8Iiz9Q&#10;ypC2oqfHJ6Ps2Nhk3ntWJrkRmTNDuJR5n2GW4kaJhFHmm5CoWU70ldiMc2F28TM6oSRCvcVwwO9f&#10;9RbjPg9Y5MjWxJ2xboz1Ofs8ZPuS1T+2JZM9HgU/yDuJsVt0mSyT09y7dLew9QbM8LafreD4dYP2&#10;3bAQ75nHMKHjWBDxDh+pLMpvB4mSpfW/XrtPeHAcWkpaDGdFw88V84IS9dWA/WflZJKmOR8mJx/B&#10;JOIPNYtDjVnpSwtOlFhFjmcx4aPaitJb/YQ9Mk9RoWKGI3ZF41a8jP3KwB7iYj7PIMyvY/HGPDie&#10;XKc6J3I+dk/Mu4HBEdy/tdsxZtMXRO6xyTK4+SqCjJnl+6oOHcDsZ/IPeyotl8NzRu23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uHrAW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398A16A" w14:textId="125BAF54" w:rsidR="00DB373A" w:rsidRDefault="00DB373A" w:rsidP="00664D04">
                    <w:pPr>
                      <w:pStyle w:val="Brdtext"/>
                      <w:jc w:val="left"/>
                    </w:pPr>
                    <w:sdt>
                      <w:sdtPr>
                        <w:alias w:val="NummerEtikett"/>
                        <w:tag w:val="NummerEtikett"/>
                        <w:id w:val="-209855361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7946139"/>
                        <w:lock w:val="sdtContentLocked"/>
                        <w:dataBinding w:prefixMappings="xmlns:ns0='http://rkdhs/mallar/lagstiftning/Prop/Prop.xsd'" w:xpath="/ns0:dokumentvärden[1]/ns0:dokumentnummer[1]" w:storeItemID="{068625C3-B546-44A5-B525-B7CC092E5AD6}"/>
                        <w:text/>
                      </w:sdtPr>
                      <w:sdtContent>
                        <w:r>
                          <w:t>2020/21:172</w:t>
                        </w:r>
                      </w:sdtContent>
                    </w:sdt>
                  </w:p>
                  <w:p w14:paraId="33D6048A" w14:textId="4C655F1E" w:rsidR="00DB373A" w:rsidRPr="00C7375F" w:rsidRDefault="00DB373A" w:rsidP="008539B5">
                    <w:pPr>
                      <w:pStyle w:val="Brdtext"/>
                    </w:pPr>
                    <w:sdt>
                      <w:sdtPr>
                        <w:alias w:val="BilageEtikett"/>
                        <w:tag w:val="BilageEtikett"/>
                        <w:id w:val="176064163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3969930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378CAB" w14:textId="77777777" w:rsidR="00DB373A" w:rsidRDefault="00DB373A" w:rsidP="00EE1584">
    <w:pPr>
      <w:pStyle w:val="Brdtext"/>
    </w:pPr>
    <w:r>
      <w:rPr>
        <w:noProof/>
        <w:lang w:eastAsia="sv-SE"/>
      </w:rPr>
      <mc:AlternateContent>
        <mc:Choice Requires="wps">
          <w:drawing>
            <wp:anchor distT="0" distB="0" distL="0" distR="0" simplePos="0" relativeHeight="251811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38D33A" w14:textId="5DD2802E" w:rsidR="00DB373A" w:rsidRDefault="002D33FE" w:rsidP="00A118D8">
                          <w:pPr>
                            <w:pStyle w:val="Brdtext"/>
                            <w:jc w:val="left"/>
                          </w:pPr>
                          <w:sdt>
                            <w:sdtPr>
                              <w:alias w:val="NummerEtikett"/>
                              <w:tag w:val="NummerEtikett"/>
                              <w:id w:val="120953418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7370836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B67DD85" w14:textId="39011F28" w:rsidR="00DB373A" w:rsidRPr="00C7375F" w:rsidRDefault="002D33FE" w:rsidP="008539B5">
                          <w:pPr>
                            <w:pStyle w:val="Brdtext"/>
                          </w:pPr>
                          <w:sdt>
                            <w:sdtPr>
                              <w:alias w:val="BilageEtikett"/>
                              <w:tag w:val="BilageEtikett"/>
                              <w:id w:val="-715967376"/>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251627636"/>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88" type="#_x0000_t202" style="position:absolute;left:0;text-align:left;margin-left:348.15pt;margin-top:35.45pt;width:89.85pt;height:9.6pt;z-index:251811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42k0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xtTYphGkx5FF/0KGRyn+rQuTAF7cADG7rPtgN3eB1ymtDvpdfojIQI9Kr3ZVRfOCE9G5aREyyjh&#10;0JVjxMvlL/bWzof4RVhNklBRj+7lorL1TYh4CaBbSAoWrGrq60apfEiMEZfKkzVDr1XMb4TFHyhl&#10;SFvR0+OTUXZsbDLvPSuT3IjMmSFcyrzPMEtxo0TCKPNNSNQsJ/pKbMa5MLv4GZ1QEqHeYjjg9696&#10;i3GfByxyZGvizlg3xvqcfR6yfcnqH9uSyR6Pgh/kncTYLbpMlsnpjgILW2/ADG/72QqOXzdo3w0L&#10;8Z55DBM6jgUR7/CRyqL8dpAoWVr/67X7hAfHoaWkxXBWNPxcMS8oUV8N2H9WTiZpmvNhcvIRTCL+&#10;ULM41JiVvrTgRIlV5HgWEz6qrSi91U/YI/MUFSpmOGJXNG7Fy9ivDOwhLubzDML8OhZvzIPjyXWq&#10;cyLnY/fEvBsYHMH9W7sdYzZ9QeQemyyDm68iyJhZnirdV3XoAGY/k3/YU2m5HJ4zar9N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GXjaTS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938D33A" w14:textId="5DD2802E" w:rsidR="00DB373A" w:rsidRDefault="00DB373A" w:rsidP="00A118D8">
                    <w:pPr>
                      <w:pStyle w:val="Brdtext"/>
                      <w:jc w:val="left"/>
                    </w:pPr>
                    <w:sdt>
                      <w:sdtPr>
                        <w:alias w:val="NummerEtikett"/>
                        <w:tag w:val="NummerEtikett"/>
                        <w:id w:val="120953418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73708363"/>
                        <w:lock w:val="sdtContentLocked"/>
                        <w:dataBinding w:prefixMappings="xmlns:ns0='http://rkdhs/mallar/lagstiftning/Prop/Prop.xsd'" w:xpath="/ns0:dokumentvärden[1]/ns0:dokumentnummer[1]" w:storeItemID="{068625C3-B546-44A5-B525-B7CC092E5AD6}"/>
                        <w:text/>
                      </w:sdtPr>
                      <w:sdtContent>
                        <w:r>
                          <w:t>2020/21:172</w:t>
                        </w:r>
                      </w:sdtContent>
                    </w:sdt>
                  </w:p>
                  <w:p w14:paraId="4B67DD85" w14:textId="39011F28" w:rsidR="00DB373A" w:rsidRPr="00C7375F" w:rsidRDefault="00DB373A" w:rsidP="008539B5">
                    <w:pPr>
                      <w:pStyle w:val="Brdtext"/>
                    </w:pPr>
                    <w:sdt>
                      <w:sdtPr>
                        <w:alias w:val="BilageEtikett"/>
                        <w:tag w:val="BilageEtikett"/>
                        <w:id w:val="-71596737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51627636"/>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3F417A" w14:textId="77777777" w:rsidR="00DB373A" w:rsidRDefault="00DB373A" w:rsidP="00664D04">
    <w:pPr>
      <w:pStyle w:val="Brdtext"/>
    </w:pPr>
    <w:r>
      <w:rPr>
        <w:noProof/>
        <w:lang w:eastAsia="sv-SE"/>
      </w:rPr>
      <mc:AlternateContent>
        <mc:Choice Requires="wps">
          <w:drawing>
            <wp:anchor distT="0" distB="0" distL="0" distR="0" simplePos="0" relativeHeight="2516986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7FFBB1" w14:textId="730ECFF8" w:rsidR="00DB373A" w:rsidRDefault="002D33FE" w:rsidP="00664D04">
                          <w:pPr>
                            <w:pStyle w:val="Brdtext"/>
                            <w:jc w:val="left"/>
                          </w:pPr>
                          <w:sdt>
                            <w:sdtPr>
                              <w:alias w:val="NummerEtikett"/>
                              <w:tag w:val="NummerEtikett"/>
                              <w:id w:val="-205006165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8998004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1B04C9E" w14:textId="751B0DEC" w:rsidR="00DB373A" w:rsidRPr="00C7375F" w:rsidRDefault="002D33FE" w:rsidP="008539B5">
                          <w:pPr>
                            <w:pStyle w:val="Brdtext"/>
                          </w:pPr>
                          <w:sdt>
                            <w:sdtPr>
                              <w:alias w:val="BilageEtikett"/>
                              <w:tag w:val="BilageEtikett"/>
                              <w:id w:val="116416077"/>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895701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92" type="#_x0000_t202" style="position:absolute;left:0;text-align:left;margin-left:29.4pt;margin-top:34.85pt;width:89.85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FzqfkQIAAJUFAAAOAAAAZHJzL2Uyb0RvYy54bWysVMFu2zAMvQ/YPwi6r46zpFuCOkXWosOA&#10;oi3WDj0rstQYkyVNUmJnX98n2U6yrpcOu9iU+EiK5CPPzttaka1wvjK6oPnJiBKhuSkr/VTQHw9X&#10;Hz5T4gPTJVNGi4LuhKfni/fvzho7F2OzNqoUjsCJ9vPGFnQdgp1nmedrUTN/YqzQUErjahZwdE9Z&#10;6VgD77XKxqPRadYYV1pnuPAet5edki6SfykFD7dSehGIKijeFtLXpe8qfrPFGZs/OWbXFe+fwf7h&#10;FTWrNILuXV2ywMjGVX+5qivujDcynHBTZ0bKiouUA7LJRy+yuV8zK1IuKI63+zL5/+eW32zvHKlK&#10;9G42pUSzGk16EG1wG2QwjvVprJ8Ddm8BDO0X0wI73HtcxrRb6er4R0IEelR6t68unBEejfJJjpZR&#10;wqHLx/lsnMqfHayt8+GrMDWJQkEdupeKyrbXPuAlgA6QGMwbVZVXlVLpEBkjLpQjW4Zeq5DeCIs/&#10;UEqTpqCnH6ej5FibaN55Vjq6EYkzfbiYeZdhksJOiYhR+ruQqFlK9JXYjHOh9/ETOqIkQr3FsMcf&#10;XvUW4y4PWKTIRoe9cV1p41L2acgOJSt/DiWTHR4FP8o7iqFdtYksk9PpQIGVKXdghjPdbHnLryq0&#10;75r5cMcchgkdx4IIt/hIZVB+00uUrI37/dp9xIPj0FLSYDgL6n9tmBOUqG8a7J/lk0mc5nSYTD+B&#10;ScQda1bHGr2pLww4kWMVWZ7EiA9qEKUz9SP2yDJGhYppjtgFDYN4EbqVgT3ExXKZQJhfy8K1vrc8&#10;uo51juR8aB+Zsz2DA7h/Y4YxZvMXRO6w0dLb5SaAjInlsdJdVfsOYPYT+fs9FZfL8TmhDtt08Qw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XRc6n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27FFBB1" w14:textId="730ECFF8" w:rsidR="00DB373A" w:rsidRDefault="00DB373A" w:rsidP="00664D04">
                    <w:pPr>
                      <w:pStyle w:val="Brdtext"/>
                      <w:jc w:val="left"/>
                    </w:pPr>
                    <w:sdt>
                      <w:sdtPr>
                        <w:alias w:val="NummerEtikett"/>
                        <w:tag w:val="NummerEtikett"/>
                        <w:id w:val="-20500616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9980047"/>
                        <w:lock w:val="sdtContentLocked"/>
                        <w:dataBinding w:prefixMappings="xmlns:ns0='http://rkdhs/mallar/lagstiftning/Prop/Prop.xsd'" w:xpath="/ns0:dokumentvärden[1]/ns0:dokumentnummer[1]" w:storeItemID="{068625C3-B546-44A5-B525-B7CC092E5AD6}"/>
                        <w:text/>
                      </w:sdtPr>
                      <w:sdtContent>
                        <w:r>
                          <w:t>2020/21:172</w:t>
                        </w:r>
                      </w:sdtContent>
                    </w:sdt>
                  </w:p>
                  <w:p w14:paraId="21B04C9E" w14:textId="751B0DEC" w:rsidR="00DB373A" w:rsidRPr="00C7375F" w:rsidRDefault="00DB373A" w:rsidP="008539B5">
                    <w:pPr>
                      <w:pStyle w:val="Brdtext"/>
                    </w:pPr>
                    <w:sdt>
                      <w:sdtPr>
                        <w:alias w:val="BilageEtikett"/>
                        <w:tag w:val="BilageEtikett"/>
                        <w:id w:val="11641607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95701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9832A9" w14:textId="77777777" w:rsidR="00DB373A" w:rsidRDefault="00DB373A" w:rsidP="00EE1584">
    <w:pPr>
      <w:pStyle w:val="Brdtext"/>
    </w:pPr>
    <w:r>
      <w:rPr>
        <w:noProof/>
        <w:lang w:eastAsia="sv-SE"/>
      </w:rPr>
      <mc:AlternateContent>
        <mc:Choice Requires="wps">
          <w:drawing>
            <wp:anchor distT="0" distB="0" distL="0" distR="0" simplePos="0" relativeHeight="251812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000FF" w14:textId="22941A4B" w:rsidR="00DB373A" w:rsidRDefault="002D33FE" w:rsidP="00A118D8">
                          <w:pPr>
                            <w:pStyle w:val="Brdtext"/>
                            <w:jc w:val="left"/>
                          </w:pPr>
                          <w:sdt>
                            <w:sdtPr>
                              <w:alias w:val="NummerEtikett"/>
                              <w:tag w:val="NummerEtikett"/>
                              <w:id w:val="86649264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6832017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EAF2951" w14:textId="4372F475" w:rsidR="00DB373A" w:rsidRPr="00C7375F" w:rsidRDefault="002D33FE" w:rsidP="008539B5">
                          <w:pPr>
                            <w:pStyle w:val="Brdtext"/>
                          </w:pPr>
                          <w:sdt>
                            <w:sdtPr>
                              <w:alias w:val="BilageEtikett"/>
                              <w:tag w:val="BilageEtikett"/>
                              <w:id w:val="564227039"/>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53163237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93" type="#_x0000_t202" style="position:absolute;left:0;text-align:left;margin-left:348.15pt;margin-top:35.45pt;width:89.85pt;height:9.6pt;z-index:251812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iA3MkQIAAJUFAAAOAAAAZHJzL2Uyb0RvYy54bWysVMFu2zAMvQ/YPwi6r47TNFuCOkXWosOA&#10;oi3WDj0rstQYkyVNUmJnX78n2U6yrpcOu9iU+EiK5CPPL9paka1wvjK6oPnJiBKhuSkr/VzQ74/X&#10;Hz5R4gPTJVNGi4LuhKcXi/fvzhs7F2OzNqoUjsCJ9vPGFnQdgp1nmedrUTN/YqzQUErjahZwdM9Z&#10;6VgD77XKxqPRNGuMK60zXHiP26tOSRfJv5SChzspvQhEFRRvC+nr0ncVv9ninM2fHbPrivfPYP/w&#10;ippVGkH3rq5YYGTjqr9c1RV3xhsZTripMyNlxUXKAdnkoxfZPKyZFSkXFMfbfZn8/3PLb7f3jlQl&#10;ejebUKJZjSY9ija4DTI4jfVprJ8D9mABDO1n0wI73HtcxrRb6er4R0IEelR6t68unBEejfJJjpZR&#10;wqHLx/lsnMqfHayt8+GLMDWJQkEdupeKyrY3PuAlgA6QGMwbVZXXlVLpEBkjLpUjW4Zeq5DeCIs/&#10;UEqTpqDT07NRcqxNNO88Kx3diMSZPlzMvMswSWGnRMQo/U1I1Cwl+kpsxrnQ+/gJHVESod5i2OMP&#10;r3qLcZcHLFJko8PeuK60cSn7NGSHkpU/hpLJDo+CH+UdxdCu2kSWyXQ6UGBlyh2Y4Uw3W97y6wrt&#10;u2E+3DOHYULHsSDCHT5SGZTf9BIla+N+vXYf8eA4tJQ0GM6C+p8b5gQl6qsG+2f5ZBKnOR0mZx/B&#10;JOKONatjjd7UlwacyLGKLE9ixAc1iNKZ+gl7ZBmjQsU0R+yChkG8DN3KwB7iYrlMIMyvZeFGP1ge&#10;Xcc6R3I+tk/M2Z7BAdy/NcMYs/kLInfYaOntchNAxsTyWOmuqn0HMPuJ/P2eisvl+JxQh226+A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qYgNz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F2000FF" w14:textId="22941A4B" w:rsidR="00DB373A" w:rsidRDefault="00DB373A" w:rsidP="00A118D8">
                    <w:pPr>
                      <w:pStyle w:val="Brdtext"/>
                      <w:jc w:val="left"/>
                    </w:pPr>
                    <w:sdt>
                      <w:sdtPr>
                        <w:alias w:val="NummerEtikett"/>
                        <w:tag w:val="NummerEtikett"/>
                        <w:id w:val="8664926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8320178"/>
                        <w:lock w:val="sdtContentLocked"/>
                        <w:dataBinding w:prefixMappings="xmlns:ns0='http://rkdhs/mallar/lagstiftning/Prop/Prop.xsd'" w:xpath="/ns0:dokumentvärden[1]/ns0:dokumentnummer[1]" w:storeItemID="{068625C3-B546-44A5-B525-B7CC092E5AD6}"/>
                        <w:text/>
                      </w:sdtPr>
                      <w:sdtContent>
                        <w:r>
                          <w:t>2020/21:172</w:t>
                        </w:r>
                      </w:sdtContent>
                    </w:sdt>
                  </w:p>
                  <w:p w14:paraId="2EAF2951" w14:textId="4372F475" w:rsidR="00DB373A" w:rsidRPr="00C7375F" w:rsidRDefault="00DB373A" w:rsidP="008539B5">
                    <w:pPr>
                      <w:pStyle w:val="Brdtext"/>
                    </w:pPr>
                    <w:sdt>
                      <w:sdtPr>
                        <w:alias w:val="BilageEtikett"/>
                        <w:tag w:val="BilageEtikett"/>
                        <w:id w:val="56422703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3163237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ED5719" w14:textId="77777777" w:rsidR="00DB373A" w:rsidRDefault="00DB373A" w:rsidP="00664D04">
    <w:pPr>
      <w:pStyle w:val="Brdtext"/>
    </w:pPr>
    <w:r>
      <w:rPr>
        <w:noProof/>
        <w:lang w:eastAsia="sv-SE"/>
      </w:rPr>
      <mc:AlternateContent>
        <mc:Choice Requires="wps">
          <w:drawing>
            <wp:anchor distT="0" distB="0" distL="0" distR="0" simplePos="0" relativeHeight="2516997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13CEAF" w14:textId="661A2C2D" w:rsidR="00DB373A" w:rsidRDefault="002D33FE" w:rsidP="00664D04">
                          <w:pPr>
                            <w:pStyle w:val="Brdtext"/>
                            <w:jc w:val="left"/>
                          </w:pPr>
                          <w:sdt>
                            <w:sdtPr>
                              <w:alias w:val="NummerEtikett"/>
                              <w:tag w:val="NummerEtikett"/>
                              <w:id w:val="117190872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1642624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278F9ED" w14:textId="56FB50CE" w:rsidR="00DB373A" w:rsidRPr="00C7375F" w:rsidRDefault="002D33FE" w:rsidP="008539B5">
                          <w:pPr>
                            <w:pStyle w:val="Brdtext"/>
                          </w:pPr>
                          <w:sdt>
                            <w:sdtPr>
                              <w:alias w:val="BilageEtikett"/>
                              <w:tag w:val="BilageEtikett"/>
                              <w:id w:val="1815207399"/>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36571949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97" type="#_x0000_t202" style="position:absolute;left:0;text-align:left;margin-left:29.4pt;margin-top:34.85pt;width:89.85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aTEDkAIAAJUFAAAOAAAAZHJzL2Uyb0RvYy54bWysVE1v2zAMvQ/YfxB0Xx1nabsGdYqsRYcB&#10;RVusHXpWZKkxpq9JSuzs1+9Jdj7W9dJhF5sSH0mRfOT5RacVWQsfGmsqWh6NKBGG27oxzxX9/nj9&#10;4RMlITJTM2WNqOhGBHoxe//uvHVTMbZLq2rhCZyYMG1dRZcxumlRBL4UmoUj64SBUlqvWcTRPxe1&#10;Zy28a1WMR6OTorW+dt5yEQJur3olnWX/Ugoe76QMIhJVUbwt5q/P30X6FrNzNn32zC0bPjyD/cMr&#10;NGsMgu5cXbHIyMo3f7nSDfc2WBmPuNWFlbLhIueAbMrRi2welsyJnAuKE9yuTOH/ueW363tPmhq9&#10;OzulxDCNJj2KLvoVMhin+rQuTAF7cADG7rPtgN3eB1ymtDvpdfojIQI9Kr3ZVRfOCE9G5aREyyjh&#10;0JXj8mycy1/srZ0P8YuwmiShoh7dy0Vl65sQ8RJAt5AULFjV1NeNUvmQGCMulSdrhl6rmN8Iiz9Q&#10;ypC2oicfj0fZsbHJvPesTHIjMmeGcCnzPsMsxY0SCaPMNyFRs5zoK7EZ58Ls4md0QkmEeovhgN+/&#10;6i3GfR6wyJGtiTtj3Rjrc/Z5yPYlq39sSyZ7PAp+kHcSY7foMlkmp7l36W5h6w2Y4W0/W8Hx6wbt&#10;u2Eh3jOPYULHsSDiHT5SWZTfDhIlS+t/vXaf8OA4tJS0GM6Khp8r5gUl6qsB+8/KySRNcz5Mjk/B&#10;JOIPNYtDjVnpSwtOlFhFjmcx4aPaitJb/YQ9Mk9RoWKGI3ZF41a8jP3KwB7iYj7PIMyvY/HGPDie&#10;XKc6J3I+dk/Mu4HBEdy/tdsxZtMXRO6xyTK4+SqCjJnl+6oOHcDsZ/IPeyotl8NzRu23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taTED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013CEAF" w14:textId="661A2C2D" w:rsidR="00DB373A" w:rsidRDefault="00DB373A" w:rsidP="00664D04">
                    <w:pPr>
                      <w:pStyle w:val="Brdtext"/>
                      <w:jc w:val="left"/>
                    </w:pPr>
                    <w:sdt>
                      <w:sdtPr>
                        <w:alias w:val="NummerEtikett"/>
                        <w:tag w:val="NummerEtikett"/>
                        <w:id w:val="117190872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6426249"/>
                        <w:lock w:val="sdtContentLocked"/>
                        <w:dataBinding w:prefixMappings="xmlns:ns0='http://rkdhs/mallar/lagstiftning/Prop/Prop.xsd'" w:xpath="/ns0:dokumentvärden[1]/ns0:dokumentnummer[1]" w:storeItemID="{068625C3-B546-44A5-B525-B7CC092E5AD6}"/>
                        <w:text/>
                      </w:sdtPr>
                      <w:sdtContent>
                        <w:r>
                          <w:t>2020/21:172</w:t>
                        </w:r>
                      </w:sdtContent>
                    </w:sdt>
                  </w:p>
                  <w:p w14:paraId="4278F9ED" w14:textId="56FB50CE" w:rsidR="00DB373A" w:rsidRPr="00C7375F" w:rsidRDefault="00DB373A" w:rsidP="008539B5">
                    <w:pPr>
                      <w:pStyle w:val="Brdtext"/>
                    </w:pPr>
                    <w:sdt>
                      <w:sdtPr>
                        <w:alias w:val="BilageEtikett"/>
                        <w:tag w:val="BilageEtikett"/>
                        <w:id w:val="181520739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6571949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4707A7" w14:textId="77777777" w:rsidR="00DB373A" w:rsidRDefault="00DB373A" w:rsidP="00EE1584">
    <w:pPr>
      <w:pStyle w:val="Brdtext"/>
    </w:pPr>
    <w:r>
      <w:rPr>
        <w:noProof/>
        <w:lang w:eastAsia="sv-SE"/>
      </w:rPr>
      <mc:AlternateContent>
        <mc:Choice Requires="wps">
          <w:drawing>
            <wp:anchor distT="0" distB="0" distL="0" distR="0" simplePos="0" relativeHeight="251813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8B8D07" w14:textId="2D7F87F1" w:rsidR="00DB373A" w:rsidRDefault="002D33FE" w:rsidP="00A118D8">
                          <w:pPr>
                            <w:pStyle w:val="Brdtext"/>
                            <w:jc w:val="left"/>
                          </w:pPr>
                          <w:sdt>
                            <w:sdtPr>
                              <w:alias w:val="NummerEtikett"/>
                              <w:tag w:val="NummerEtikett"/>
                              <w:id w:val="-192340172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0209095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EA8829C" w14:textId="7C78497E" w:rsidR="00DB373A" w:rsidRPr="00C7375F" w:rsidRDefault="002D33FE" w:rsidP="008539B5">
                          <w:pPr>
                            <w:pStyle w:val="Brdtext"/>
                          </w:pPr>
                          <w:sdt>
                            <w:sdtPr>
                              <w:alias w:val="BilageEtikett"/>
                              <w:tag w:val="BilageEtikett"/>
                              <w:id w:val="-101824081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47102244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98" type="#_x0000_t202" style="position:absolute;left:0;text-align:left;margin-left:348.15pt;margin-top:35.45pt;width:89.85pt;height:9.6pt;z-index:251813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lOgh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ulxDCNJj2KLvoVMjhO9WldmAL24ACM3WfbAbu9D7hMaXfS6/RHQgR6VHqzqy6cEZ6MykmJllHC&#10;oSvH5dk4l7/YWzsf4hdhNUlCRT26l4vK1jch4iWAbiEpWLCqqa8bpfIhMUZcKk/WDL1WMb8RFn+g&#10;lCFtRU+PT0bZsbHJvPesTHIjMmeGcCnzPsMsxY0SCaPMNyFRs5zoK7EZ58Ls4md0QkmEeovhgN+/&#10;6i3GfR6wyJGtiTtj3Rjrc/Z5yPYlq39sSyZ7PAp+kHcSY7foMlkmH3cUWNh6A2Z4289WcPy6Qftu&#10;WIj3zGOY0HEsiHiHj1QW5beDRMnS+l+v3Sc8OA4tJS2Gs6Lh54p5QYn6asD+s3IySdOcD5OTj2AS&#10;8YeaxaHGrPSlBSdKrCLHs5jwUW1F6a1+wh6Zp6hQMcMRu6JxK17GfmVgD3Exn2cQ5texeGMeHE+u&#10;U50TOR+7J+bdwOAI7t/a7Riz6Qsi99hkGdx8FUHGzPJU6b6qQwcw+5n8w55Ky+XwnFH7b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mlOgh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A8B8D07" w14:textId="2D7F87F1" w:rsidR="00DB373A" w:rsidRDefault="00DB373A" w:rsidP="00A118D8">
                    <w:pPr>
                      <w:pStyle w:val="Brdtext"/>
                      <w:jc w:val="left"/>
                    </w:pPr>
                    <w:sdt>
                      <w:sdtPr>
                        <w:alias w:val="NummerEtikett"/>
                        <w:tag w:val="NummerEtikett"/>
                        <w:id w:val="-19234017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2090953"/>
                        <w:lock w:val="sdtContentLocked"/>
                        <w:dataBinding w:prefixMappings="xmlns:ns0='http://rkdhs/mallar/lagstiftning/Prop/Prop.xsd'" w:xpath="/ns0:dokumentvärden[1]/ns0:dokumentnummer[1]" w:storeItemID="{068625C3-B546-44A5-B525-B7CC092E5AD6}"/>
                        <w:text/>
                      </w:sdtPr>
                      <w:sdtContent>
                        <w:r>
                          <w:t>2020/21:172</w:t>
                        </w:r>
                      </w:sdtContent>
                    </w:sdt>
                  </w:p>
                  <w:p w14:paraId="3EA8829C" w14:textId="7C78497E" w:rsidR="00DB373A" w:rsidRPr="00C7375F" w:rsidRDefault="00DB373A" w:rsidP="008539B5">
                    <w:pPr>
                      <w:pStyle w:val="Brdtext"/>
                    </w:pPr>
                    <w:sdt>
                      <w:sdtPr>
                        <w:alias w:val="BilageEtikett"/>
                        <w:tag w:val="BilageEtikett"/>
                        <w:id w:val="-101824081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47102244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4274ED" w14:textId="77777777" w:rsidR="00DB373A" w:rsidRDefault="00DB373A" w:rsidP="00664D04">
    <w:pPr>
      <w:pStyle w:val="Brdtext"/>
    </w:pPr>
    <w:r>
      <w:rPr>
        <w:noProof/>
        <w:lang w:eastAsia="sv-SE"/>
      </w:rPr>
      <mc:AlternateContent>
        <mc:Choice Requires="wps">
          <w:drawing>
            <wp:anchor distT="0" distB="0" distL="0" distR="0" simplePos="0" relativeHeight="2517007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49E096" w14:textId="59EE2167" w:rsidR="00DB373A" w:rsidRDefault="002D33FE" w:rsidP="00664D04">
                          <w:pPr>
                            <w:pStyle w:val="Brdtext"/>
                            <w:jc w:val="left"/>
                          </w:pPr>
                          <w:sdt>
                            <w:sdtPr>
                              <w:alias w:val="NummerEtikett"/>
                              <w:tag w:val="NummerEtikett"/>
                              <w:id w:val="44380890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5774377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5CE6753" w14:textId="2D673165" w:rsidR="00DB373A" w:rsidRPr="00C7375F" w:rsidRDefault="002D33FE" w:rsidP="008539B5">
                          <w:pPr>
                            <w:pStyle w:val="Brdtext"/>
                          </w:pPr>
                          <w:sdt>
                            <w:sdtPr>
                              <w:alias w:val="BilageEtikett"/>
                              <w:tag w:val="BilageEtikett"/>
                              <w:id w:val="-188992255"/>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080371484"/>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02" type="#_x0000_t202" style="position:absolute;left:0;text-align:left;margin-left:29.4pt;margin-top:34.85pt;width:89.85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zhb6kQIAAJUFAAAOAAAAZHJzL2Uyb0RvYy54bWysVMFu2zAMvQ/YPwi6r46ztF2C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dUqJZjSY9ija4DTIYx/o01s8AW1oAQ/vZtMAO9x6XMe1Wujr+kRCBHpXe7asLZ4RHo3ySo2WU&#10;cOjycT4dp/JnB2vrfPgiTE2iUFCH7qWisu2tD3gJoAMkBvNGVeVNpVQ6RMaIK+XIlqHXKqQ3wuIP&#10;lNKkKejZx9NRcqxNNO88Kx3diMSZPlzMvMswSWGnRMQo/U1I1Cwl+kpsxrnQ+/gJHVESod5i2OMP&#10;r3qLcZcHLFJko8PeuK60cSn7NGSHkpU/hpLJDo+CH+UdxdCu2kSWyfnpQIGVKXdghjPdbHnLbyq0&#10;75b58MAchgkdx4II9/hIZVB+00uUrI379dp9xIPj0FLSYDgL6n9umBOUqK8a7J/mk0mc5nSYnJ6D&#10;ScQda1bHGr2prww4kWMVWZ7EiA9qEKUz9RP2yCJGhYppjtgFDYN4FbqVgT3ExWKRQJhfy8KtXloe&#10;Xcc6R3I+tk/M2Z7BAdy/M8MYs9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584W+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049E096" w14:textId="59EE2167" w:rsidR="00DB373A" w:rsidRDefault="00DB373A" w:rsidP="00664D04">
                    <w:pPr>
                      <w:pStyle w:val="Brdtext"/>
                      <w:jc w:val="left"/>
                    </w:pPr>
                    <w:sdt>
                      <w:sdtPr>
                        <w:alias w:val="NummerEtikett"/>
                        <w:tag w:val="NummerEtikett"/>
                        <w:id w:val="4438089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7743777"/>
                        <w:lock w:val="sdtContentLocked"/>
                        <w:dataBinding w:prefixMappings="xmlns:ns0='http://rkdhs/mallar/lagstiftning/Prop/Prop.xsd'" w:xpath="/ns0:dokumentvärden[1]/ns0:dokumentnummer[1]" w:storeItemID="{068625C3-B546-44A5-B525-B7CC092E5AD6}"/>
                        <w:text/>
                      </w:sdtPr>
                      <w:sdtContent>
                        <w:r>
                          <w:t>2020/21:172</w:t>
                        </w:r>
                      </w:sdtContent>
                    </w:sdt>
                  </w:p>
                  <w:p w14:paraId="25CE6753" w14:textId="2D673165" w:rsidR="00DB373A" w:rsidRPr="00C7375F" w:rsidRDefault="00DB373A" w:rsidP="008539B5">
                    <w:pPr>
                      <w:pStyle w:val="Brdtext"/>
                    </w:pPr>
                    <w:sdt>
                      <w:sdtPr>
                        <w:alias w:val="BilageEtikett"/>
                        <w:tag w:val="BilageEtikett"/>
                        <w:id w:val="-18899225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8037148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5381C1" w14:textId="77777777" w:rsidR="00DB373A" w:rsidRDefault="00DB373A" w:rsidP="00EE1584">
    <w:pPr>
      <w:pStyle w:val="Brdtext"/>
    </w:pPr>
    <w:r>
      <w:rPr>
        <w:noProof/>
        <w:lang w:eastAsia="sv-SE"/>
      </w:rPr>
      <mc:AlternateContent>
        <mc:Choice Requires="wps">
          <w:drawing>
            <wp:anchor distT="0" distB="0" distL="0" distR="0" simplePos="0" relativeHeight="2518144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9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DC1DE8" w14:textId="337661E5" w:rsidR="00DB373A" w:rsidRDefault="002D33FE" w:rsidP="00A118D8">
                          <w:pPr>
                            <w:pStyle w:val="Brdtext"/>
                            <w:jc w:val="left"/>
                          </w:pPr>
                          <w:sdt>
                            <w:sdtPr>
                              <w:alias w:val="NummerEtikett"/>
                              <w:tag w:val="NummerEtikett"/>
                              <w:id w:val="21655446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0222847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03CAECB" w14:textId="7E1D2CA3" w:rsidR="00DB373A" w:rsidRPr="00C7375F" w:rsidRDefault="002D33FE" w:rsidP="008539B5">
                          <w:pPr>
                            <w:pStyle w:val="Brdtext"/>
                          </w:pPr>
                          <w:sdt>
                            <w:sdtPr>
                              <w:alias w:val="BilageEtikett"/>
                              <w:tag w:val="BilageEtikett"/>
                              <w:id w:val="-204550625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27105503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03" type="#_x0000_t202" style="position:absolute;left:0;text-align:left;margin-left:348.15pt;margin-top:35.45pt;width:89.85pt;height:9.6pt;z-index:251814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SGpkQIAAJUFAAAOAAAAZHJzL2Uyb0RvYy54bWysVFFP2zAQfp+0/2D5faQpBdaKFHUgpkkI&#10;0GDi2XVsGs2xPdtt0v16PjtJ2zFemPaSnH3f3fnuvrvzi7ZWZCOcr4wuaH40okRobspKPxf0x+P1&#10;p8+U+MB0yZTRoqBb4enF/OOH88bOxNisjCqFI3Ci/ayxBV2FYGdZ5vlK1MwfGSs0lNK4mgUc3XNW&#10;OtbAe62y8Wh0mjXGldYZLrzH7VWnpPPkX0rBw52UXgSiCoq3hfR16buM32x+zmbPjtlVxftnsH94&#10;Rc0qjaA7V1csMLJ21V+u6oo7440MR9zUmZGy4iLlgGzy0atsHlbMipQLiuPtrkz+/7nlt5t7R6oS&#10;vZuiVZrVaNKjaINbI4PjWJ/G+hlgDxbA0H4xLbDDvcdlTLuVro5/JESgR6W3u+rCGeHRKJ/kaBkl&#10;HLp8nE/HqfzZ3to6H74KU5MoFNShe6mobHPjA14C6ACJwbxRVXldKZUOkTHiUjmyYei1CumNsPgD&#10;pTRpCnp6fDJKjrWJ5p1npaMbkTjTh4uZdxkmKWyViBilvwuJmqVE34jNOBd6Fz+hI0oi1HsMe/z+&#10;Ve8x7vKARYpsdNgZ15U2LmWfhmxfsvLnUDLZ4VHwg7yjGNplm8gyOTsdKLA05RbMcKabLW/5dYX2&#10;3TAf7pnDMKHjWBDhDh+pDMpveomSlXG/37qPeHAcWkoaDGdB/a81c4IS9U2D/dN8MonTnA6TkzMw&#10;ibhDzfJQo9f1pQEncqwiy5MY8UENonSmfsIeWcSoUDHNEbugYRAvQ7cysIe4WCwSCPNrWbjRD5ZH&#10;17HOkZyP7RNztmdwAPdvzTDGbPaKyB02Wnq7WAeQMbE8Vrqrat8BzH4if7+n4nI5PCfUfpvOX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E1Ehq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BDC1DE8" w14:textId="337661E5" w:rsidR="00DB373A" w:rsidRDefault="00DB373A" w:rsidP="00A118D8">
                    <w:pPr>
                      <w:pStyle w:val="Brdtext"/>
                      <w:jc w:val="left"/>
                    </w:pPr>
                    <w:sdt>
                      <w:sdtPr>
                        <w:alias w:val="NummerEtikett"/>
                        <w:tag w:val="NummerEtikett"/>
                        <w:id w:val="2165544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2228472"/>
                        <w:lock w:val="sdtContentLocked"/>
                        <w:dataBinding w:prefixMappings="xmlns:ns0='http://rkdhs/mallar/lagstiftning/Prop/Prop.xsd'" w:xpath="/ns0:dokumentvärden[1]/ns0:dokumentnummer[1]" w:storeItemID="{068625C3-B546-44A5-B525-B7CC092E5AD6}"/>
                        <w:text/>
                      </w:sdtPr>
                      <w:sdtContent>
                        <w:r>
                          <w:t>2020/21:172</w:t>
                        </w:r>
                      </w:sdtContent>
                    </w:sdt>
                  </w:p>
                  <w:p w14:paraId="503CAECB" w14:textId="7E1D2CA3" w:rsidR="00DB373A" w:rsidRPr="00C7375F" w:rsidRDefault="00DB373A" w:rsidP="008539B5">
                    <w:pPr>
                      <w:pStyle w:val="Brdtext"/>
                    </w:pPr>
                    <w:sdt>
                      <w:sdtPr>
                        <w:alias w:val="BilageEtikett"/>
                        <w:tag w:val="BilageEtikett"/>
                        <w:id w:val="-204550625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7105503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0AD3E5" w14:textId="77777777" w:rsidR="00DB373A" w:rsidRDefault="00DB373A" w:rsidP="00664D04">
    <w:pPr>
      <w:pStyle w:val="Brdtext"/>
    </w:pPr>
    <w:r>
      <w:rPr>
        <w:noProof/>
        <w:lang w:eastAsia="sv-SE"/>
      </w:rPr>
      <mc:AlternateContent>
        <mc:Choice Requires="wps">
          <w:drawing>
            <wp:anchor distT="0" distB="0" distL="0" distR="0" simplePos="0" relativeHeight="2517017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85FA4A" w14:textId="27D9EFD0" w:rsidR="00DB373A" w:rsidRDefault="002D33FE" w:rsidP="00664D04">
                          <w:pPr>
                            <w:pStyle w:val="Brdtext"/>
                            <w:jc w:val="left"/>
                          </w:pPr>
                          <w:sdt>
                            <w:sdtPr>
                              <w:alias w:val="NummerEtikett"/>
                              <w:tag w:val="NummerEtikett"/>
                              <w:id w:val="-208460176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5876319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5335AA85" w14:textId="68AE7AF6" w:rsidR="00DB373A" w:rsidRPr="00C7375F" w:rsidRDefault="002D33FE" w:rsidP="008539B5">
                          <w:pPr>
                            <w:pStyle w:val="Brdtext"/>
                          </w:pPr>
                          <w:sdt>
                            <w:sdtPr>
                              <w:alias w:val="BilageEtikett"/>
                              <w:tag w:val="BilageEtikett"/>
                              <w:id w:val="-1716111097"/>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31931555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07" type="#_x0000_t202" style="position:absolute;left:0;text-align:left;margin-left:29.4pt;margin-top:34.85pt;width:89.85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tc3jAIAAJU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eqKwj8l&#10;hmk06VF00a+QwTjVp3VhCtiDAzB2n22HPm/fAx5T2p30Ov2REIEcld7sqgtjhCelclKiZZRwyMpx&#10;eTbO5S/22s6H+EVYTdKhoh7dy0Vl65sQEQmgW0hyFqxq6utGqXxJjBGXypM1Q69VzDFC4w+UMqSt&#10;6MnH41E2bGxS7y0rk8yIzJnBXcq8zzCf4kaJhFHmm5CoWU70Fd+Mc2F2/jM6oSRcvUVxwO+jeoty&#10;nwc0smdr4k5ZN8b6nH0esn3J6h/bkskej4If5J2OsVt0mSyT09y79Law9QbM8LafreD4dYP23bAQ&#10;75nHMKHjWBDxDh+pLMpvhxMlS+t/vfae8OA4pJS0GM6Khp8r5gUl6qsB+8/KySRNc75Mjj+BScQf&#10;ShaHErPSlxacAL8RXT4mfFTbo/RWP2GPzJNXiJjh8F3RuD1exn5lYA9xMZ9nEObXsXhjHhxPplOd&#10;Ezkfuyfm3cDgCO7f2u0Ys+kLIvfYpBncfBVBxszyfVWHDmD2M/mHPZWWy+E9o/bbdPYb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FOW1ze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F85FA4A" w14:textId="27D9EFD0" w:rsidR="00DB373A" w:rsidRDefault="00DB373A" w:rsidP="00664D04">
                    <w:pPr>
                      <w:pStyle w:val="Brdtext"/>
                      <w:jc w:val="left"/>
                    </w:pPr>
                    <w:sdt>
                      <w:sdtPr>
                        <w:alias w:val="NummerEtikett"/>
                        <w:tag w:val="NummerEtikett"/>
                        <w:id w:val="-20846017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58763195"/>
                        <w:lock w:val="sdtContentLocked"/>
                        <w:dataBinding w:prefixMappings="xmlns:ns0='http://rkdhs/mallar/lagstiftning/Prop/Prop.xsd'" w:xpath="/ns0:dokumentvärden[1]/ns0:dokumentnummer[1]" w:storeItemID="{068625C3-B546-44A5-B525-B7CC092E5AD6}"/>
                        <w:text/>
                      </w:sdtPr>
                      <w:sdtContent>
                        <w:r>
                          <w:t>2020/21:172</w:t>
                        </w:r>
                      </w:sdtContent>
                    </w:sdt>
                  </w:p>
                  <w:p w14:paraId="5335AA85" w14:textId="68AE7AF6" w:rsidR="00DB373A" w:rsidRPr="00C7375F" w:rsidRDefault="00DB373A" w:rsidP="008539B5">
                    <w:pPr>
                      <w:pStyle w:val="Brdtext"/>
                    </w:pPr>
                    <w:sdt>
                      <w:sdtPr>
                        <w:alias w:val="BilageEtikett"/>
                        <w:tag w:val="BilageEtikett"/>
                        <w:id w:val="-171611109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1931555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B90934" w14:textId="77777777" w:rsidR="00DB373A" w:rsidRDefault="00DB373A" w:rsidP="00EE1584">
    <w:pPr>
      <w:pStyle w:val="Brdtext"/>
    </w:pPr>
    <w:r>
      <w:rPr>
        <w:noProof/>
        <w:lang w:eastAsia="sv-SE"/>
      </w:rPr>
      <mc:AlternateContent>
        <mc:Choice Requires="wps">
          <w:drawing>
            <wp:anchor distT="0" distB="0" distL="0" distR="0" simplePos="0" relativeHeight="2518154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6097B7" w14:textId="0187AEB1" w:rsidR="00DB373A" w:rsidRDefault="002D33FE" w:rsidP="00A118D8">
                          <w:pPr>
                            <w:pStyle w:val="Brdtext"/>
                            <w:jc w:val="left"/>
                          </w:pPr>
                          <w:sdt>
                            <w:sdtPr>
                              <w:alias w:val="NummerEtikett"/>
                              <w:tag w:val="NummerEtikett"/>
                              <w:id w:val="27291482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98184773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EBFC669" w14:textId="661B93E1" w:rsidR="00DB373A" w:rsidRPr="00C7375F" w:rsidRDefault="002D33FE" w:rsidP="008539B5">
                          <w:pPr>
                            <w:pStyle w:val="Brdtext"/>
                          </w:pPr>
                          <w:sdt>
                            <w:sdtPr>
                              <w:alias w:val="BilageEtikett"/>
                              <w:tag w:val="BilageEtikett"/>
                              <w:id w:val="-167202285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18054853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08" type="#_x0000_t202" style="position:absolute;left:0;text-align:left;margin-left:348.15pt;margin-top:35.45pt;width:89.85pt;height:9.6pt;z-index:251815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w4VjwIAAJUFAAAOAAAAZHJzL2Uyb0RvYy54bWysVE1v2zAMvQ/YfxB0Xx2nadcGdYqsRYcB&#10;xVqsHXpWZKkxJokapcTOfv0o2flY10uHXWxJfCTFp0deXHbWsLXC0ICreHk04kw5CXXjniv+/fHm&#10;wxlnIQpXCwNOVXyjAr+cvX930fqpGsMSTK2QURAXpq2v+DJGPy2KIJfKinAEXjkyakArIm3xuahR&#10;tBTdmmI8Gp0WLWDtEaQKgU6veyOf5fhaKxnvtA4qMlNxulvMX8zfRfoWswsxfUbhl40criH+4RZW&#10;NI6S7kJdiyjYCpu/QtlGIgTQ8UiCLUDrRqpcA1VTjl5U87AUXuVaiJzgdzSF/xdWfl3fI2vqihOb&#10;nDlh6ZEeVRdxRRUcJ35aH6YEe/AEjN0n6Oidt+eBDlPZnUab/lQQIztF2uzYpWBMJqdyUuYkkmzl&#10;uDwfZ/qLvbfHED8rsCwtKo70eplUsb4NkW5C0C0kJQtgmvqmMSZvkmLUlUG2FvTWJuY7kscfKONY&#10;W/HT45NRDuwgufeRjUthVNbMkC5V3leYV3FjVMIY901p4iwX+kpuIaVyu/wZnVCaUr3FccDvb/UW&#10;574O8siZwcWds20cYK4+N9mesvrHljLd44nwg7rTMnaLLotlcraTwALqDSkDoe+t4OVNQ893K0K8&#10;F0jNRGKgARHv6KMNEP0wrDhbAv567TzhSeNk5ayl5qx4+LkSqDgzXxyp/7ycTFI3583k5CMpieGh&#10;ZXFocSt7BaSJkkaRl3mZ8NFslxrBPtEcmaesZBJOUu6Kx+3yKvYjg+aQVPN5BlH/ehFv3YOXKXTi&#10;OYnzsXsS6AcFR9L+V9i2sZi+EHKPTZ7Bz1eRxJhVnpjuWR1egHo/i3+YU2m4HO4zaj9N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hrDhW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06097B7" w14:textId="0187AEB1" w:rsidR="00DB373A" w:rsidRDefault="00DB373A" w:rsidP="00A118D8">
                    <w:pPr>
                      <w:pStyle w:val="Brdtext"/>
                      <w:jc w:val="left"/>
                    </w:pPr>
                    <w:sdt>
                      <w:sdtPr>
                        <w:alias w:val="NummerEtikett"/>
                        <w:tag w:val="NummerEtikett"/>
                        <w:id w:val="2729148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81847730"/>
                        <w:lock w:val="sdtContentLocked"/>
                        <w:dataBinding w:prefixMappings="xmlns:ns0='http://rkdhs/mallar/lagstiftning/Prop/Prop.xsd'" w:xpath="/ns0:dokumentvärden[1]/ns0:dokumentnummer[1]" w:storeItemID="{068625C3-B546-44A5-B525-B7CC092E5AD6}"/>
                        <w:text/>
                      </w:sdtPr>
                      <w:sdtContent>
                        <w:r>
                          <w:t>2020/21:172</w:t>
                        </w:r>
                      </w:sdtContent>
                    </w:sdt>
                  </w:p>
                  <w:p w14:paraId="6EBFC669" w14:textId="661B93E1" w:rsidR="00DB373A" w:rsidRPr="00C7375F" w:rsidRDefault="00DB373A" w:rsidP="008539B5">
                    <w:pPr>
                      <w:pStyle w:val="Brdtext"/>
                    </w:pPr>
                    <w:sdt>
                      <w:sdtPr>
                        <w:alias w:val="BilageEtikett"/>
                        <w:tag w:val="BilageEtikett"/>
                        <w:id w:val="-167202285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18054853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8D8C96" w14:textId="77777777" w:rsidR="00DB373A" w:rsidRDefault="00DB373A" w:rsidP="00664D04">
    <w:pPr>
      <w:pStyle w:val="Brdtext"/>
    </w:pPr>
    <w:r>
      <w:rPr>
        <w:noProof/>
        <w:lang w:eastAsia="sv-SE"/>
      </w:rPr>
      <mc:AlternateContent>
        <mc:Choice Requires="wps">
          <w:drawing>
            <wp:anchor distT="0" distB="0" distL="0" distR="0" simplePos="0" relativeHeight="2517027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6341E3" w14:textId="7B767B9E" w:rsidR="00DB373A" w:rsidRDefault="002D33FE" w:rsidP="00664D04">
                          <w:pPr>
                            <w:pStyle w:val="Brdtext"/>
                            <w:jc w:val="left"/>
                          </w:pPr>
                          <w:sdt>
                            <w:sdtPr>
                              <w:alias w:val="NummerEtikett"/>
                              <w:tag w:val="NummerEtikett"/>
                              <w:id w:val="100293090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0957799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115E2A5" w14:textId="1AB26111" w:rsidR="00DB373A" w:rsidRPr="00C7375F" w:rsidRDefault="002D33FE" w:rsidP="008539B5">
                          <w:pPr>
                            <w:pStyle w:val="Brdtext"/>
                          </w:pPr>
                          <w:sdt>
                            <w:sdtPr>
                              <w:alias w:val="BilageEtikett"/>
                              <w:tag w:val="BilageEtikett"/>
                              <w:id w:val="-12002555"/>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350407725"/>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12" type="#_x0000_t202" style="position:absolute;left:0;text-align:left;margin-left:29.4pt;margin-top:34.85pt;width:89.85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y7NrkgIAAJUFAAAOAAAAZHJzL2Uyb0RvYy54bWysVN9v2jAQfp+0/8Hy+wih0LWooWKtmCah&#10;thqd+mwcu0SzfZ5tSNhf37OTAOv60mkvydn3y/fdd3d13WhFdsL5CkxB88GQEmE4lJV5LuiPx8Wn&#10;C0p8YKZkCowo6F54ej37+OGqtlMxgg2oUjiCQYyf1ragmxDsNMs83wjN/ACsMKiU4DQLeHTPWelY&#10;jdG1ykbD4XlWgyutAy68x9vbVklnKb6Ugod7Kb0IRBUU3xbS16XvOn6z2RWbPjtmNxXvnsH+4RWa&#10;VQaTHkLdssDI1lV/hdIVd+BBhgEHnYGUFRepBqwmH76qZrVhVqRaEBxvDzD5/xeW3+0eHKnKgo6G&#10;Z5QYprFJj6IJbosVjCI+tfVTNFtZNAzNF2iwz/29x8tYdiOdjn8siKAekd4f0MVghEenfJxjyyjh&#10;qMtH+eUowZ8dva3z4asATaJQUIfdS6Cy3dIHfAma9iYxmQdVlYtKqXSIjBE3ypEdw16rkN6IHn9Y&#10;KUPqgp6fTYYpsIHo3kZWJoYRiTNdulh5W2GSwl6JaKPMdyERs1ToG7kZ58Ic8ifraCUx1XscO/vj&#10;q97j3NaBHikzmHBw1pUBl6pPQ3aErPzZQyZbewT8pO4ohmbdJLKMLyY9BdZQ7pEZDtrZ8pYvKmzf&#10;kvnwwBwOE3YcF0S4x49UgPBDJ1GyAff7rftojxxHLSU1DmdB/a8tc4IS9c0g+y/z8ThOczqMJ5+R&#10;ScSdatanGrPVN4CcyHEVWZ7EaB9UL0oH+gn3yDxmRRUzHHMXNPTiTWhXBu4hLubzZITza1lYmpXl&#10;MXTEOZLzsXliznYMDsj9O+jHmE1fEbm1jZ7ezrcByZhYHpFuUe06gLOfyN/tqbhcTs/J6rhNZy8A&#10;AAD//wMAUEsDBBQABgAIAAAAIQCTpHj03wAAAAgBAAAPAAAAZHJzL2Rvd25yZXYueG1sTI/BTsMw&#10;EETvSPyDtUjcqEOhxU2zqQDBgUpVRYvUqxsvcUS8jmKnDX+POcFxNKOZN8VqdK04UR8azwi3kwwE&#10;ceVNwzXCx/71RoEIUbPRrWdC+KYAq/LyotC58Wd+p9Mu1iKVcMg1go2xy6UMlSWnw8R3xMn79L3T&#10;Mcm+lqbX51TuWjnNsrl0uuG0YHVHz5aqr93gEPabJzNIM5q3l2qz3tJBru39FvH6anxcgog0xr8w&#10;/OIndCgT09EPbIJoEWYqkUeE+eIBRPKnd2oG4oig1AJkWcj/B8ofAAAA//8DAFBLAQItABQABgAI&#10;AAAAIQC2gziS/gAAAOEBAAATAAAAAAAAAAAAAAAAAAAAAABbQ29udGVudF9UeXBlc10ueG1sUEsB&#10;Ai0AFAAGAAgAAAAhADj9If/WAAAAlAEAAAsAAAAAAAAAAAAAAAAALwEAAF9yZWxzLy5yZWxzUEsB&#10;Ai0AFAAGAAgAAAAhAHzLs2uSAgAAlQUAAA4AAAAAAAAAAAAAAAAALgIAAGRycy9lMm9Eb2MueG1s&#10;UEsBAi0AFAAGAAgAAAAhAJOkePTfAAAACAEAAA8AAAAAAAAAAAAAAAAA7AQAAGRycy9kb3ducmV2&#10;LnhtbFBLBQYAAAAABAAEAPMAAAD4BQAAAAA=&#10;" o:allowoverlap="f" fillcolor="white [3201]" stroked="f" strokeweight=".5pt">
              <v:textbox style="mso-fit-shape-to-text:t">
                <w:txbxContent>
                  <w:p w14:paraId="7F6341E3" w14:textId="7B767B9E" w:rsidR="00DB373A" w:rsidRDefault="00DB373A" w:rsidP="00664D04">
                    <w:pPr>
                      <w:pStyle w:val="Brdtext"/>
                      <w:jc w:val="left"/>
                    </w:pPr>
                    <w:sdt>
                      <w:sdtPr>
                        <w:alias w:val="NummerEtikett"/>
                        <w:tag w:val="NummerEtikett"/>
                        <w:id w:val="10029309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9577997"/>
                        <w:lock w:val="sdtContentLocked"/>
                        <w:dataBinding w:prefixMappings="xmlns:ns0='http://rkdhs/mallar/lagstiftning/Prop/Prop.xsd'" w:xpath="/ns0:dokumentvärden[1]/ns0:dokumentnummer[1]" w:storeItemID="{068625C3-B546-44A5-B525-B7CC092E5AD6}"/>
                        <w:text/>
                      </w:sdtPr>
                      <w:sdtContent>
                        <w:r>
                          <w:t>2020/21:172</w:t>
                        </w:r>
                      </w:sdtContent>
                    </w:sdt>
                  </w:p>
                  <w:p w14:paraId="4115E2A5" w14:textId="1AB26111" w:rsidR="00DB373A" w:rsidRPr="00C7375F" w:rsidRDefault="00DB373A" w:rsidP="008539B5">
                    <w:pPr>
                      <w:pStyle w:val="Brdtext"/>
                    </w:pPr>
                    <w:sdt>
                      <w:sdtPr>
                        <w:alias w:val="BilageEtikett"/>
                        <w:tag w:val="BilageEtikett"/>
                        <w:id w:val="-1200255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5040772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3F5336" w14:textId="77777777" w:rsidR="00DB373A" w:rsidRDefault="00DB373A" w:rsidP="00EE1584">
    <w:pPr>
      <w:pStyle w:val="Brdtext"/>
    </w:pPr>
    <w:r>
      <w:rPr>
        <w:noProof/>
        <w:lang w:eastAsia="sv-SE"/>
      </w:rPr>
      <mc:AlternateContent>
        <mc:Choice Requires="wps">
          <w:drawing>
            <wp:anchor distT="0" distB="0" distL="0" distR="0" simplePos="0" relativeHeight="2518164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C8BAE" w14:textId="17DD678E" w:rsidR="00DB373A" w:rsidRDefault="002D33FE" w:rsidP="00A118D8">
                          <w:pPr>
                            <w:pStyle w:val="Brdtext"/>
                            <w:jc w:val="left"/>
                          </w:pPr>
                          <w:sdt>
                            <w:sdtPr>
                              <w:alias w:val="NummerEtikett"/>
                              <w:tag w:val="NummerEtikett"/>
                              <w:id w:val="88807305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8372778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369AC0B" w14:textId="3C07E992" w:rsidR="00DB373A" w:rsidRPr="00C7375F" w:rsidRDefault="002D33FE" w:rsidP="008539B5">
                          <w:pPr>
                            <w:pStyle w:val="Brdtext"/>
                          </w:pPr>
                          <w:sdt>
                            <w:sdtPr>
                              <w:alias w:val="BilageEtikett"/>
                              <w:tag w:val="BilageEtikett"/>
                              <w:id w:val="187820525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56813800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13" type="#_x0000_t202" style="position:absolute;left:0;text-align:left;margin-left:348.15pt;margin-top:35.45pt;width:89.85pt;height:9.6pt;z-index:251816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IQ4kgIAAJUFAAAOAAAAZHJzL2Uyb0RvYy54bWysVN9v2jAQfp+0/8Hy+wihlLWooWKtmCah&#10;thqd+mwcu0SzfZ5tSNhf37OTAOv60mkvydn3y/fdd3d13WhFdsL5CkxB88GQEmE4lJV5LuiPx8Wn&#10;C0p8YKZkCowo6F54ej37+OGqtlMxgg2oUjiCQYyf1ragmxDsNMs83wjN/ACsMKiU4DQLeHTPWelY&#10;jdG1ykbD4SSrwZXWARfe4+1tq6SzFF9KwcO9lF4EogqKbwvp69J3Hb/Z7IpNnx2zm4p3z2D/8ArN&#10;KoNJD6FuWWBk66q/QumKO/Agw4CDzkDKiotUA1aTD19Vs9owK1ItCI63B5j8/wvL73YPjlRlQUfD&#10;ESWGaWzSo2iC22IFZxGf2vopmq0sGobmCzTY5/7e42Usu5FOxz8WRFCPSO8P6GIwwqNTPs6xZZRw&#10;1OWj/HKU4M+O3tb58FWAJlEoqMPuJVDZbukDvgRNe5OYzIOqykWlVDpExogb5ciOYa9VSG9Ejz+s&#10;lCF1QSdn58MU2EB0byMrE8OIxJkuXay8rTBJYa9EtFHmu5CIWSr0jdyMc2EO+ZN1tJKY6j2Onf3x&#10;Ve9xbutAj5QZTDg468qAS9WnITtCVv7sIZOtPQJ+UncUQ7NuElnGF5OeAmso98gMB+1secsXFbZv&#10;yXx4YA6HCTuOCyLc40cqQPihkyjZgPv91n20R46jlpIah7Og/teWOUGJ+maQ/Zf5eBynOR3G55+R&#10;ScSdatanGrPVN4CcyHEVWZ7EaB9UL0oH+gn3yDxmRRUzHHMXNPTiTWhXBu4hLubzZITza1lYmpXl&#10;MXTEOZLzsXliznYMDsj9O+jHmE1fEbm1jZ7ezrcByZhYHpFuUe06gLOfyN/tqbhcTs/J6rhNZy8A&#10;AAD//wMAUEsDBBQABgAIAAAAIQA6ihHC3wAAAAkBAAAPAAAAZHJzL2Rvd25yZXYueG1sTI/BTsMw&#10;EETvSPyDtUjcqF1AaROyqQDBgUpVRYvE1Y2XOCK2o9hpw9+znMpxtU8zb8rV5DpxpCG2wSPMZwoE&#10;+TqY1jcIH/vXmyWImLQ3ugueEH4owqq6vCh1YcLJv9NxlxrBIT4WGsGm1BdSxtqS03EWevL8+wqD&#10;04nPoZFm0CcOd528VSqTTreeG6zu6dlS/b0bHcJ+82RGaSbz9lJv1lv6lGt7v0W8vpoeH0AkmtIZ&#10;hj99VoeKnQ5h9CaKDiHLsztGERYqB8HAcpHxuANCruYgq1L+X1D9AgAA//8DAFBLAQItABQABgAI&#10;AAAAIQC2gziS/gAAAOEBAAATAAAAAAAAAAAAAAAAAAAAAABbQ29udGVudF9UeXBlc10ueG1sUEsB&#10;Ai0AFAAGAAgAAAAhADj9If/WAAAAlAEAAAsAAAAAAAAAAAAAAAAALwEAAF9yZWxzLy5yZWxzUEsB&#10;Ai0AFAAGAAgAAAAhAIhUhDiSAgAAlQUAAA4AAAAAAAAAAAAAAAAALgIAAGRycy9lMm9Eb2MueG1s&#10;UEsBAi0AFAAGAAgAAAAhADqKEcLfAAAACQEAAA8AAAAAAAAAAAAAAAAA7AQAAGRycy9kb3ducmV2&#10;LnhtbFBLBQYAAAAABAAEAPMAAAD4BQAAAAA=&#10;" o:allowoverlap="f" fillcolor="white [3201]" stroked="f" strokeweight=".5pt">
              <v:textbox style="mso-fit-shape-to-text:t">
                <w:txbxContent>
                  <w:p w14:paraId="74AC8BAE" w14:textId="17DD678E" w:rsidR="00DB373A" w:rsidRDefault="00DB373A" w:rsidP="00A118D8">
                    <w:pPr>
                      <w:pStyle w:val="Brdtext"/>
                      <w:jc w:val="left"/>
                    </w:pPr>
                    <w:sdt>
                      <w:sdtPr>
                        <w:alias w:val="NummerEtikett"/>
                        <w:tag w:val="NummerEtikett"/>
                        <w:id w:val="88807305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83727786"/>
                        <w:lock w:val="sdtContentLocked"/>
                        <w:dataBinding w:prefixMappings="xmlns:ns0='http://rkdhs/mallar/lagstiftning/Prop/Prop.xsd'" w:xpath="/ns0:dokumentvärden[1]/ns0:dokumentnummer[1]" w:storeItemID="{068625C3-B546-44A5-B525-B7CC092E5AD6}"/>
                        <w:text/>
                      </w:sdtPr>
                      <w:sdtContent>
                        <w:r>
                          <w:t>2020/21:172</w:t>
                        </w:r>
                      </w:sdtContent>
                    </w:sdt>
                  </w:p>
                  <w:p w14:paraId="7369AC0B" w14:textId="3C07E992" w:rsidR="00DB373A" w:rsidRPr="00C7375F" w:rsidRDefault="00DB373A" w:rsidP="008539B5">
                    <w:pPr>
                      <w:pStyle w:val="Brdtext"/>
                    </w:pPr>
                    <w:sdt>
                      <w:sdtPr>
                        <w:alias w:val="BilageEtikett"/>
                        <w:tag w:val="BilageEtikett"/>
                        <w:id w:val="187820525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6813800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DB808A" w14:textId="77777777" w:rsidR="00DB373A" w:rsidRDefault="00DB373A" w:rsidP="00664D04">
    <w:pPr>
      <w:pStyle w:val="Brdtext"/>
    </w:pPr>
    <w:r>
      <w:rPr>
        <w:noProof/>
        <w:lang w:eastAsia="sv-SE"/>
      </w:rPr>
      <mc:AlternateContent>
        <mc:Choice Requires="wps">
          <w:drawing>
            <wp:anchor distT="0" distB="0" distL="0" distR="0" simplePos="0" relativeHeight="2517038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C91EB" w14:textId="0BC3EE69" w:rsidR="00DB373A" w:rsidRDefault="002D33FE" w:rsidP="00664D04">
                          <w:pPr>
                            <w:pStyle w:val="Brdtext"/>
                            <w:jc w:val="left"/>
                          </w:pPr>
                          <w:sdt>
                            <w:sdtPr>
                              <w:alias w:val="NummerEtikett"/>
                              <w:tag w:val="NummerEtikett"/>
                              <w:id w:val="4703573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6736067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698B452" w14:textId="6D35FCD5" w:rsidR="00DB373A" w:rsidRPr="00C7375F" w:rsidRDefault="002D33FE" w:rsidP="008539B5">
                          <w:pPr>
                            <w:pStyle w:val="Brdtext"/>
                          </w:pPr>
                          <w:sdt>
                            <w:sdtPr>
                              <w:alias w:val="BilageEtikett"/>
                              <w:tag w:val="BilageEtikett"/>
                              <w:id w:val="-694924887"/>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57540657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17" type="#_x0000_t202" style="position:absolute;left:0;text-align:left;margin-left:29.4pt;margin-top:34.85pt;width:89.85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4VYikQIAAJUFAAAOAAAAZHJzL2Uyb0RvYy54bWysVE1v2zAMvQ/YfxB0Xx1nabcGdYqsRYcB&#10;RVusHXpWZKkxJomaxMTOfn0p2flY10uHXWxKfCRF8pFn5501bK1CbMBVvDwacaachLpxTxX/8XD1&#10;4TNnEYWrhQGnKr5RkZ/P3r87a/1UjWEJplaBkRMXp62v+BLRT4siyqWyIh6BV46UGoIVSMfwVNRB&#10;tOTdmmI8Gp0ULYTaB5AqRrq97JV8lv1rrSTeah0VMlNxehvmb8jfRfoWszMxfQrCLxs5PEP8wyus&#10;aBwF3bm6FCjYKjR/ubKNDBBB45EEW4DWjVQ5B8qmHL3I5n4pvMq5UHGi35Up/j+38mZ9F1hTV3w8&#10;OubMCUtNelAdhhVlME71aX2cEuzeExC7L9BRn7f3kS5T2p0ONv0pIUZ6qvRmV11yxmQyKicltYwz&#10;SbpyXJ6Oc/mLvbUPEb8qsCwJFQ/UvVxUsb6OSC8h6BaSgkUwTX3VGJMPiTHqwgS2FtRrg/mNZPEH&#10;yjjWVvzk4/EoO3aQzHvPxiU3KnNmCJcy7zPMEm6MShjjvitNNcuJvhJbSKncLn5GJ5SmUG8xHPD7&#10;V73FuM+DLHJkcLgzto2DkLPPQ7YvWf1zWzLd46ngB3knEbtFl8kyOc29S3cLqDfEjAD9bEUvrxpq&#10;37WIeCcCDRN1nBYE3tJHG6DywyBxtoTw+7X7hCeOk5azloaz4vHXSgTFmfnmiP2n5WSSpjkfJsef&#10;iEksHGoWhxq3shdAnChpFXmZxYRHsxV1APtIe2SeopJKOEmxK45b8QL7lUF7SKr5PINofr3Aa3fv&#10;ZXKd6pzI+dA9iuAHBiNx/wa2YyymL4jcY5Nl9PMVEhkzy/dVHTpAs5/JP+yptFwOzxm136az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OFWI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2AC91EB" w14:textId="0BC3EE69" w:rsidR="00DB373A" w:rsidRDefault="00DB373A" w:rsidP="00664D04">
                    <w:pPr>
                      <w:pStyle w:val="Brdtext"/>
                      <w:jc w:val="left"/>
                    </w:pPr>
                    <w:sdt>
                      <w:sdtPr>
                        <w:alias w:val="NummerEtikett"/>
                        <w:tag w:val="NummerEtikett"/>
                        <w:id w:val="470357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7360670"/>
                        <w:lock w:val="sdtContentLocked"/>
                        <w:dataBinding w:prefixMappings="xmlns:ns0='http://rkdhs/mallar/lagstiftning/Prop/Prop.xsd'" w:xpath="/ns0:dokumentvärden[1]/ns0:dokumentnummer[1]" w:storeItemID="{068625C3-B546-44A5-B525-B7CC092E5AD6}"/>
                        <w:text/>
                      </w:sdtPr>
                      <w:sdtContent>
                        <w:r>
                          <w:t>2020/21:172</w:t>
                        </w:r>
                      </w:sdtContent>
                    </w:sdt>
                  </w:p>
                  <w:p w14:paraId="4698B452" w14:textId="6D35FCD5" w:rsidR="00DB373A" w:rsidRPr="00C7375F" w:rsidRDefault="00DB373A" w:rsidP="008539B5">
                    <w:pPr>
                      <w:pStyle w:val="Brdtext"/>
                    </w:pPr>
                    <w:sdt>
                      <w:sdtPr>
                        <w:alias w:val="BilageEtikett"/>
                        <w:tag w:val="BilageEtikett"/>
                        <w:id w:val="-69492488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57540657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CF3C7C" w14:textId="77777777" w:rsidR="00DB373A" w:rsidRDefault="00DB373A" w:rsidP="00EE1584">
    <w:pPr>
      <w:pStyle w:val="Brdtext"/>
    </w:pPr>
    <w:r>
      <w:rPr>
        <w:noProof/>
        <w:lang w:eastAsia="sv-SE"/>
      </w:rPr>
      <mc:AlternateContent>
        <mc:Choice Requires="wps">
          <w:drawing>
            <wp:anchor distT="0" distB="0" distL="0" distR="0" simplePos="0" relativeHeight="2518174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223F3D" w14:textId="24CC1BEC" w:rsidR="00DB373A" w:rsidRDefault="002D33FE" w:rsidP="00A118D8">
                          <w:pPr>
                            <w:pStyle w:val="Brdtext"/>
                            <w:jc w:val="left"/>
                          </w:pPr>
                          <w:sdt>
                            <w:sdtPr>
                              <w:alias w:val="NummerEtikett"/>
                              <w:tag w:val="NummerEtikett"/>
                              <w:id w:val="19721612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35974422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50BED23" w14:textId="41A61965" w:rsidR="00DB373A" w:rsidRPr="00C7375F" w:rsidRDefault="002D33FE" w:rsidP="008539B5">
                          <w:pPr>
                            <w:pStyle w:val="Brdtext"/>
                          </w:pPr>
                          <w:sdt>
                            <w:sdtPr>
                              <w:alias w:val="BilageEtikett"/>
                              <w:tag w:val="BilageEtikett"/>
                              <w:id w:val="-142333215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251047245"/>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18" type="#_x0000_t202" style="position:absolute;left:0;text-align:left;margin-left:348.15pt;margin-top:35.45pt;width:89.85pt;height:9.6pt;z-index:251817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HI8AkQIAAJU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g0&#10;4cwJS016VB2GFVVwnPBpfZyS2YMnQ+w+Q0d93t5HukxldzrY9KeCGOkJ6c0OXQrGZHIqJyW1jDNJ&#10;unJcno0z/MXe24eIXxRYloSKB+peBlWsbyLSS8h0a5KSRTBNfd0Ykw+JMerSBLYW1GuD+Y3k8YeV&#10;cayt+OnxySgHdpDc+8jGpTAqc2ZIlyrvK8wSboxKNsZ9U5owy4W+kltIqdwuf7ZOVppSvcVxsN+/&#10;6i3OfR3kkTODw52zbRyEXH0esj1k9Y8tZLq3J8AP6k4idosuk2VytqPAAuoNMSNAP1vRy+uG2ncj&#10;It6LQMNEHacFgXf00QYIfhgkzpYQfr12n+yJ46TlrKXhrHj8uRJBcWa+OmL/WTmZpGnOh8nJR2IS&#10;C4eaxaHGrewlECdKWkVeZjHZo9mKOoB9oj0yT1lJJZyk3BXHrXiJ/cqgPSTVfJ6NaH69wBv34GUK&#10;nXBO5HzsnkTwA4ORuH8L2zEW0xdE7m2TZ/TzFRIZM8sT0j2qQwdo9jP5hz2VlsvhOVvtt+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WxyPA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D223F3D" w14:textId="24CC1BEC" w:rsidR="00DB373A" w:rsidRDefault="00DB373A" w:rsidP="00A118D8">
                    <w:pPr>
                      <w:pStyle w:val="Brdtext"/>
                      <w:jc w:val="left"/>
                    </w:pPr>
                    <w:sdt>
                      <w:sdtPr>
                        <w:alias w:val="NummerEtikett"/>
                        <w:tag w:val="NummerEtikett"/>
                        <w:id w:val="1972161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59744221"/>
                        <w:lock w:val="sdtContentLocked"/>
                        <w:dataBinding w:prefixMappings="xmlns:ns0='http://rkdhs/mallar/lagstiftning/Prop/Prop.xsd'" w:xpath="/ns0:dokumentvärden[1]/ns0:dokumentnummer[1]" w:storeItemID="{068625C3-B546-44A5-B525-B7CC092E5AD6}"/>
                        <w:text/>
                      </w:sdtPr>
                      <w:sdtContent>
                        <w:r>
                          <w:t>2020/21:172</w:t>
                        </w:r>
                      </w:sdtContent>
                    </w:sdt>
                  </w:p>
                  <w:p w14:paraId="250BED23" w14:textId="41A61965" w:rsidR="00DB373A" w:rsidRPr="00C7375F" w:rsidRDefault="00DB373A" w:rsidP="008539B5">
                    <w:pPr>
                      <w:pStyle w:val="Brdtext"/>
                    </w:pPr>
                    <w:sdt>
                      <w:sdtPr>
                        <w:alias w:val="BilageEtikett"/>
                        <w:tag w:val="BilageEtikett"/>
                        <w:id w:val="-142333215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5104724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AA31A1" w14:textId="77777777" w:rsidR="00DB373A" w:rsidRDefault="00DB373A" w:rsidP="00664D04">
    <w:pPr>
      <w:pStyle w:val="Brdtext"/>
    </w:pPr>
    <w:r>
      <w:rPr>
        <w:noProof/>
        <w:lang w:eastAsia="sv-SE"/>
      </w:rPr>
      <mc:AlternateContent>
        <mc:Choice Requires="wps">
          <w:drawing>
            <wp:anchor distT="0" distB="0" distL="0" distR="0" simplePos="0" relativeHeight="2517048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01B854" w14:textId="5CD30924" w:rsidR="00DB373A" w:rsidRDefault="002D33FE" w:rsidP="00664D04">
                          <w:pPr>
                            <w:pStyle w:val="Brdtext"/>
                            <w:jc w:val="left"/>
                          </w:pPr>
                          <w:sdt>
                            <w:sdtPr>
                              <w:alias w:val="NummerEtikett"/>
                              <w:tag w:val="NummerEtikett"/>
                              <w:id w:val="-1307466462"/>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623182621"/>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0AD8798" w14:textId="6C9596F7" w:rsidR="00DB373A" w:rsidRPr="00C7375F" w:rsidRDefault="002D33FE" w:rsidP="008539B5">
                          <w:pPr>
                            <w:pStyle w:val="Brdtext"/>
                          </w:pPr>
                          <w:sdt>
                            <w:sdtPr>
                              <w:alias w:val="BilageEtikett"/>
                              <w:tag w:val="BilageEtikett"/>
                              <w:id w:val="202050677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168823826"/>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22" type="#_x0000_t202" style="position:absolute;left:0;text-align:left;margin-left:29.4pt;margin-top:34.85pt;width:89.85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J+kgIAAJUFAAAOAAAAZHJzL2Uyb0RvYy54bWysVN9v2jAQfp+0/8Hy+xrCoF0RoWJUnSah&#10;tlqZ+mwcG6LZPs82JOyv39lJgHV96bSX5Oz75fvuu5veNFqRvXC+AlPQ/GJAiTAcyspsCvp9dffh&#10;EyU+MFMyBUYU9CA8vZm9fzet7UQMYQuqFI5gEOMntS3oNgQ7yTLPt0IzfwFWGFRKcJoFPLpNVjpW&#10;Y3StsuFgcJnV4ErrgAvv8fa2VdJZii+l4OFBSi8CUQXFt4X0dem7jt9sNmWTjWN2W/HuGewfXqFZ&#10;ZTDpMdQtC4zsXPVXKF1xBx5kuOCgM5Cy4iLVgNXkgxfVPG2ZFakWBMfbI0z+/4Xl9/tHR6qyoMPB&#10;FSWGaWzSSjTB7bCCYcSntn6CZk8WDUPzGRrsc3/v8TKW3Uin4x8LIqhHpA9HdDEY4dEpH+XYMko4&#10;6vJhfj1M8Gcnb+t8+CJAkygU1GH3Eqhsv/QBX4KmvUlM5kFV5V2lVDpExoiFcmTPsNcqpDeixx9W&#10;ypC6oJcfx4MU2EB0byMrE8OIxJkuXay8rTBJ4aBEtFHmm5CIWSr0ldyMc2GO+ZN1tJKY6i2Onf3p&#10;VW9xbutAj5QZTDg668qAS9WnITtBVv7oIZOtPQJ+VncUQ7NuEllG1+OeAmsoD8gMB+1secvvKmzf&#10;kvnwyBwOE3YcF0R4wI9UgPBDJ1GyBffrtftojxxHLSU1DmdB/c8dc4IS9dUg+6/z0ShOczqMxlfI&#10;JOLONetzjdnpBSAnclxFlicx2gfVi9KBfsY9Mo9ZUcUMx9wFDb24CO3KwD3ExXyejHB+LQtL82R5&#10;DB1xjuRcNc/M2Y7BAbl/D/0Ys8kLIre20dPb+S4gGRPLI9Itql0HcPYT+bs9FZfL+TlZnbbp7DcA&#10;AAD//wMAUEsDBBQABgAIAAAAIQCTpHj03wAAAAgBAAAPAAAAZHJzL2Rvd25yZXYueG1sTI/BTsMw&#10;EETvSPyDtUjcqEOhxU2zqQDBgUpVRYvUqxsvcUS8jmKnDX+POcFxNKOZN8VqdK04UR8azwi3kwwE&#10;ceVNwzXCx/71RoEIUbPRrWdC+KYAq/LyotC58Wd+p9Mu1iKVcMg1go2xy6UMlSWnw8R3xMn79L3T&#10;Mcm+lqbX51TuWjnNsrl0uuG0YHVHz5aqr93gEPabJzNIM5q3l2qz3tJBru39FvH6anxcgog0xr8w&#10;/OIndCgT09EPbIJoEWYqkUeE+eIBRPKnd2oG4oig1AJkWcj/B8ofAAAA//8DAFBLAQItABQABgAI&#10;AAAAIQC2gziS/gAAAOEBAAATAAAAAAAAAAAAAAAAAAAAAABbQ29udGVudF9UeXBlc10ueG1sUEsB&#10;Ai0AFAAGAAgAAAAhADj9If/WAAAAlAEAAAsAAAAAAAAAAAAAAAAALwEAAF9yZWxzLy5yZWxzUEsB&#10;Ai0AFAAGAAgAAAAhAD+8Mn6SAgAAlQUAAA4AAAAAAAAAAAAAAAAALgIAAGRycy9lMm9Eb2MueG1s&#10;UEsBAi0AFAAGAAgAAAAhAJOkePTfAAAACAEAAA8AAAAAAAAAAAAAAAAA7AQAAGRycy9kb3ducmV2&#10;LnhtbFBLBQYAAAAABAAEAPMAAAD4BQAAAAA=&#10;" o:allowoverlap="f" fillcolor="white [3201]" stroked="f" strokeweight=".5pt">
              <v:textbox style="mso-fit-shape-to-text:t">
                <w:txbxContent>
                  <w:p w14:paraId="2C01B854" w14:textId="5CD30924" w:rsidR="00DB373A" w:rsidRDefault="00DB373A" w:rsidP="00664D04">
                    <w:pPr>
                      <w:pStyle w:val="Brdtext"/>
                      <w:jc w:val="left"/>
                    </w:pPr>
                    <w:sdt>
                      <w:sdtPr>
                        <w:alias w:val="NummerEtikett"/>
                        <w:tag w:val="NummerEtikett"/>
                        <w:id w:val="-130746646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3182621"/>
                        <w:lock w:val="sdtContentLocked"/>
                        <w:dataBinding w:prefixMappings="xmlns:ns0='http://rkdhs/mallar/lagstiftning/Prop/Prop.xsd'" w:xpath="/ns0:dokumentvärden[1]/ns0:dokumentnummer[1]" w:storeItemID="{068625C3-B546-44A5-B525-B7CC092E5AD6}"/>
                        <w:text/>
                      </w:sdtPr>
                      <w:sdtContent>
                        <w:r>
                          <w:t>2020/21:172</w:t>
                        </w:r>
                      </w:sdtContent>
                    </w:sdt>
                  </w:p>
                  <w:p w14:paraId="20AD8798" w14:textId="6C9596F7" w:rsidR="00DB373A" w:rsidRPr="00C7375F" w:rsidRDefault="00DB373A" w:rsidP="008539B5">
                    <w:pPr>
                      <w:pStyle w:val="Brdtext"/>
                    </w:pPr>
                    <w:sdt>
                      <w:sdtPr>
                        <w:alias w:val="BilageEtikett"/>
                        <w:tag w:val="BilageEtikett"/>
                        <w:id w:val="202050677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168823826"/>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66CA54" w14:textId="77777777" w:rsidR="00DB373A" w:rsidRDefault="00DB373A" w:rsidP="00EE1584">
    <w:pPr>
      <w:pStyle w:val="Brdtext"/>
    </w:pPr>
    <w:r>
      <w:rPr>
        <w:noProof/>
        <w:lang w:eastAsia="sv-SE"/>
      </w:rPr>
      <mc:AlternateContent>
        <mc:Choice Requires="wps">
          <w:drawing>
            <wp:anchor distT="0" distB="0" distL="0" distR="0" simplePos="0" relativeHeight="2518184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553FC0" w14:textId="106C313B" w:rsidR="00DB373A" w:rsidRDefault="002D33FE" w:rsidP="00A118D8">
                          <w:pPr>
                            <w:pStyle w:val="Brdtext"/>
                            <w:jc w:val="left"/>
                          </w:pPr>
                          <w:sdt>
                            <w:sdtPr>
                              <w:alias w:val="NummerEtikett"/>
                              <w:tag w:val="NummerEtikett"/>
                              <w:id w:val="189522903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09782611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43B1236" w14:textId="04015F5F" w:rsidR="00DB373A" w:rsidRPr="00C7375F" w:rsidRDefault="002D33FE" w:rsidP="008539B5">
                          <w:pPr>
                            <w:pStyle w:val="Brdtext"/>
                          </w:pPr>
                          <w:sdt>
                            <w:sdtPr>
                              <w:alias w:val="BilageEtikett"/>
                              <w:tag w:val="BilageEtikett"/>
                              <w:id w:val="-183837662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574086298"/>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23" type="#_x0000_t202" style="position:absolute;left:0;text-align:left;margin-left:348.15pt;margin-top:35.45pt;width:89.85pt;height:9.6pt;z-index:25181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IwUtkgIAAJUFAAAOAAAAZHJzL2Uyb0RvYy54bWysVN9v2jAQfp+0/8Hy+wihlA3UULFWnSah&#10;thpMfTaOXaLZPs82JOyv39lJgHV96bSX5Oz75fvuu7u6brQie+F8Baag+WBIiTAcyso8F/T7+u7D&#10;J0p8YKZkCowo6EF4ej1//+6qtjMxgi2oUjiCQYyf1bag2xDsLMs83wrN/ACsMKiU4DQLeHTPWelY&#10;jdG1ykbD4SSrwZXWARfe4+1tq6TzFF9KwcODlF4EogqKbwvp69J3E7/Z/IrNnh2z24p3z2D/8ArN&#10;KoNJj6FuWWBk56q/QumKO/Agw4CDzkDKiotUA1aTD19Us9oyK1ItCI63R5j8/wvL7/ePjlRlQUfD&#10;CSWGaWzSWjTB7bCCi4hPbf0MzVYWDUPzGRrsc3/v8TKW3Uin4x8LIqhHpA9HdDEY4dEpH+fYMko4&#10;6vJRPh0l+LOTt3U+fBGgSRQK6rB7CVS2X/qAL0HT3iQm86Cq8q5SKh0iY8SNcmTPsNcqpDeixx9W&#10;ypC6oJOLy2EKbCC6t5GViWFE4kyXLlbeVpikcFAi2ijzTUjELBX6Sm7GuTDH/Mk6WklM9RbHzv70&#10;qrc4t3WgR8oMJhyddWXAperTkJ0gK3/0kMnWHgE/qzuKodk0iSzj6aSnwAbKAzLDQTtb3vK7Ctu3&#10;ZD48MofDhB3HBREe8CMVIPzQSZRswf167T7aI8dRS0mNw1lQ/3PHnKBEfTXI/mk+HsdpTofx5Udk&#10;EnHnms25xuz0DSAnclxFlicx2gfVi9KBfsI9sohZUcUMx9wFDb14E9qVgXuIi8UiGeH8WhaWZmV5&#10;DB1xjuRcN0/M2Y7BAbl/D/0Ys9kLIre20dPbxS4gGRPLI9Itql0HcPYT+bs9FZfL+TlZnbbp/DcA&#10;AAD//wMAUEsDBBQABgAIAAAAIQA6ihHC3wAAAAkBAAAPAAAAZHJzL2Rvd25yZXYueG1sTI/BTsMw&#10;EETvSPyDtUjcqF1AaROyqQDBgUpVRYvE1Y2XOCK2o9hpw9+znMpxtU8zb8rV5DpxpCG2wSPMZwoE&#10;+TqY1jcIH/vXmyWImLQ3ugueEH4owqq6vCh1YcLJv9NxlxrBIT4WGsGm1BdSxtqS03EWevL8+wqD&#10;04nPoZFm0CcOd528VSqTTreeG6zu6dlS/b0bHcJ+82RGaSbz9lJv1lv6lGt7v0W8vpoeH0AkmtIZ&#10;hj99VoeKnQ5h9CaKDiHLsztGERYqB8HAcpHxuANCruYgq1L+X1D9AgAA//8DAFBLAQItABQABgAI&#10;AAAAIQC2gziS/gAAAOEBAAATAAAAAAAAAAAAAAAAAAAAAABbQ29udGVudF9UeXBlc10ueG1sUEsB&#10;Ai0AFAAGAAgAAAAhADj9If/WAAAAlAEAAAsAAAAAAAAAAAAAAAAALwEAAF9yZWxzLy5yZWxzUEsB&#10;Ai0AFAAGAAgAAAAhAMsjBS2SAgAAlQUAAA4AAAAAAAAAAAAAAAAALgIAAGRycy9lMm9Eb2MueG1s&#10;UEsBAi0AFAAGAAgAAAAhADqKEcLfAAAACQEAAA8AAAAAAAAAAAAAAAAA7AQAAGRycy9kb3ducmV2&#10;LnhtbFBLBQYAAAAABAAEAPMAAAD4BQAAAAA=&#10;" o:allowoverlap="f" fillcolor="white [3201]" stroked="f" strokeweight=".5pt">
              <v:textbox style="mso-fit-shape-to-text:t">
                <w:txbxContent>
                  <w:p w14:paraId="43553FC0" w14:textId="106C313B" w:rsidR="00DB373A" w:rsidRDefault="00DB373A" w:rsidP="00A118D8">
                    <w:pPr>
                      <w:pStyle w:val="Brdtext"/>
                      <w:jc w:val="left"/>
                    </w:pPr>
                    <w:sdt>
                      <w:sdtPr>
                        <w:alias w:val="NummerEtikett"/>
                        <w:tag w:val="NummerEtikett"/>
                        <w:id w:val="18952290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97826110"/>
                        <w:lock w:val="sdtContentLocked"/>
                        <w:dataBinding w:prefixMappings="xmlns:ns0='http://rkdhs/mallar/lagstiftning/Prop/Prop.xsd'" w:xpath="/ns0:dokumentvärden[1]/ns0:dokumentnummer[1]" w:storeItemID="{068625C3-B546-44A5-B525-B7CC092E5AD6}"/>
                        <w:text/>
                      </w:sdtPr>
                      <w:sdtContent>
                        <w:r>
                          <w:t>2020/21:172</w:t>
                        </w:r>
                      </w:sdtContent>
                    </w:sdt>
                  </w:p>
                  <w:p w14:paraId="643B1236" w14:textId="04015F5F" w:rsidR="00DB373A" w:rsidRPr="00C7375F" w:rsidRDefault="00DB373A" w:rsidP="008539B5">
                    <w:pPr>
                      <w:pStyle w:val="Brdtext"/>
                    </w:pPr>
                    <w:sdt>
                      <w:sdtPr>
                        <w:alias w:val="BilageEtikett"/>
                        <w:tag w:val="BilageEtikett"/>
                        <w:id w:val="-183837662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57408629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E95F6A" w14:textId="77777777" w:rsidR="00DB373A" w:rsidRDefault="00DB373A" w:rsidP="00664D04">
    <w:pPr>
      <w:pStyle w:val="Brdtext"/>
    </w:pPr>
    <w:r>
      <w:rPr>
        <w:noProof/>
        <w:lang w:eastAsia="sv-SE"/>
      </w:rPr>
      <mc:AlternateContent>
        <mc:Choice Requires="wps">
          <w:drawing>
            <wp:anchor distT="0" distB="0" distL="0" distR="0" simplePos="0" relativeHeight="2517058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0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394F9" w14:textId="7933D097" w:rsidR="00DB373A" w:rsidRDefault="002D33FE" w:rsidP="00664D04">
                          <w:pPr>
                            <w:pStyle w:val="Brdtext"/>
                            <w:jc w:val="left"/>
                          </w:pPr>
                          <w:sdt>
                            <w:sdtPr>
                              <w:alias w:val="NummerEtikett"/>
                              <w:tag w:val="NummerEtikett"/>
                              <w:id w:val="132631497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5468205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AD9D37E" w14:textId="7BFCCD78" w:rsidR="00DB373A" w:rsidRPr="00C7375F" w:rsidRDefault="002D33FE" w:rsidP="008539B5">
                          <w:pPr>
                            <w:pStyle w:val="Brdtext"/>
                          </w:pPr>
                          <w:sdt>
                            <w:sdtPr>
                              <w:alias w:val="BilageEtikett"/>
                              <w:tag w:val="BilageEtikett"/>
                              <w:id w:val="5282668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84112515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27" type="#_x0000_t202" style="position:absolute;left:0;text-align:left;margin-left:29.4pt;margin-top:34.85pt;width:89.85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XX5/kQIAAJU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h4&#10;dEqJYRpNehBd9CtUME74tC5MYXbvYBi7L7ZDn7f3AZep7E56nf4oiEAPpDc7dBGM8ORUTkq0jBIO&#10;XTkuT8cZ/mLv7XyIX4XVJAkV9eheBpWtr0PES2C6NUnJglVNfdUolQ+JMeJCebJm6LWK+Y3w+MNK&#10;GdJW9OTj8SgHNja595GVSWFE5syQLlXeV5iluFEi2SjzXUhglgt9JTfjXJhd/mydrCRSvcVxsN+/&#10;6i3OfR3wyJmtiTtn3Rjrc/V5yPaQ1T+3kMneHoAf1J3E2C26TJZj9HGgxsLWGzDD2362guNXDdp3&#10;zUK8Yx7DhI5jQcRbfKSygN8OEiVL63+/dp/swXFoKWkxnBUNv1bMC0rUNwP2n5aTSZrmfJgcfwKT&#10;iD/ULA41ZqUvLDhRYhU5nsVkH9VWlN7qR+yRecoKFTMcuSsat+JF7FcG9hAX83k2wvw6Fq/NveMp&#10;dMI5kfOhe2TeDQyO4P6N3Y4xm74gcm+bPIObryLImFmekO5RHTqA2c/kH/ZUWi6H52y136az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wV1+f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E5394F9" w14:textId="7933D097" w:rsidR="00DB373A" w:rsidRDefault="00DB373A" w:rsidP="00664D04">
                    <w:pPr>
                      <w:pStyle w:val="Brdtext"/>
                      <w:jc w:val="left"/>
                    </w:pPr>
                    <w:sdt>
                      <w:sdtPr>
                        <w:alias w:val="NummerEtikett"/>
                        <w:tag w:val="NummerEtikett"/>
                        <w:id w:val="132631497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4682054"/>
                        <w:lock w:val="sdtContentLocked"/>
                        <w:dataBinding w:prefixMappings="xmlns:ns0='http://rkdhs/mallar/lagstiftning/Prop/Prop.xsd'" w:xpath="/ns0:dokumentvärden[1]/ns0:dokumentnummer[1]" w:storeItemID="{068625C3-B546-44A5-B525-B7CC092E5AD6}"/>
                        <w:text/>
                      </w:sdtPr>
                      <w:sdtContent>
                        <w:r>
                          <w:t>2020/21:172</w:t>
                        </w:r>
                      </w:sdtContent>
                    </w:sdt>
                  </w:p>
                  <w:p w14:paraId="2AD9D37E" w14:textId="7BFCCD78" w:rsidR="00DB373A" w:rsidRPr="00C7375F" w:rsidRDefault="00DB373A" w:rsidP="008539B5">
                    <w:pPr>
                      <w:pStyle w:val="Brdtext"/>
                    </w:pPr>
                    <w:sdt>
                      <w:sdtPr>
                        <w:alias w:val="BilageEtikett"/>
                        <w:tag w:val="BilageEtikett"/>
                        <w:id w:val="5282668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4112515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B668DA" w14:textId="77777777" w:rsidR="00DB373A" w:rsidRDefault="00DB373A" w:rsidP="00EE1584">
    <w:pPr>
      <w:pStyle w:val="Brdtext"/>
    </w:pPr>
    <w:r>
      <w:rPr>
        <w:noProof/>
        <w:lang w:eastAsia="sv-SE"/>
      </w:rPr>
      <mc:AlternateContent>
        <mc:Choice Requires="wps">
          <w:drawing>
            <wp:anchor distT="0" distB="0" distL="0" distR="0" simplePos="0" relativeHeight="2518195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934672" w14:textId="57B545C5" w:rsidR="00DB373A" w:rsidRDefault="002D33FE" w:rsidP="00A118D8">
                          <w:pPr>
                            <w:pStyle w:val="Brdtext"/>
                            <w:jc w:val="left"/>
                          </w:pPr>
                          <w:sdt>
                            <w:sdtPr>
                              <w:alias w:val="NummerEtikett"/>
                              <w:tag w:val="NummerEtikett"/>
                              <w:id w:val="-67086664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1724261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59BD099" w14:textId="7BE1062B" w:rsidR="00DB373A" w:rsidRPr="00C7375F" w:rsidRDefault="002D33FE" w:rsidP="008539B5">
                          <w:pPr>
                            <w:pStyle w:val="Brdtext"/>
                          </w:pPr>
                          <w:sdt>
                            <w:sdtPr>
                              <w:alias w:val="BilageEtikett"/>
                              <w:tag w:val="BilageEtikett"/>
                              <w:id w:val="18850173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088774284"/>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28" type="#_x0000_t202" style="position:absolute;left:0;text-align:left;margin-left:348.15pt;margin-top:35.45pt;width:89.85pt;height:9.6pt;z-index:251819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oKddkAIAAJUFAAAOAAAAZHJzL2Uyb0RvYy54bWysVF1P2zAUfZ+0/2D5fSQphY2qKepATJMQ&#10;oMHEs+vYbTTH9my3Sffrd+ykH2O8MO0lufb98j333Du97BpFNsL52uiSFic5JUJzU9V6WdLvTzcf&#10;PlHiA9MVU0aLkm6Fp5ez9++mrZ2IkVkZVQlHEET7SWtLugrBTrLM85VomD8xVmgopXENCzi6ZVY5&#10;1iJ6o7JRnp9nrXGVdYYL73F73SvpLMWXUvBwL6UXgaiS4m0hfV36LuI3m03ZZOmYXdV8eAb7h1c0&#10;rNZIug91zQIja1f/FaqpuTPeyHDCTZMZKWsuUg2opshfVPO4YlakWgCOt3uY/P8Ly+82D47UVUlH&#10;OVqlWYMmPYkuuDUqOI34tNZPYPZoYRi6z6ZDn3f3Hpex7E66Jv5REIEeSG/36CIY4dGpGBdoGSUc&#10;umJUXIwS/NnB2zofvgjTkCiU1KF7CVS2ufUBL4HpziQm80bV1U2tVDpExogr5ciGodcqpDfC4w8r&#10;pUlb0vPTszwF1ia695GVjmFE4syQLlbeV5iksFUi2ij9TUhglgp9JTfjXOh9/mQdrSRSvcVxsD+8&#10;6i3OfR3wSJmNDnvnptbGperTkB0gq37sIJO9PQA/qjuKoVt0iSxn+Z4CC1NtwQxn+tnylt/UaN8t&#10;8+GBOQwTOo4FEe7xkcoAfjNIlKyM+/XafbQHx6GlpMVwltT/XDMnKFFfNdh/UYzHcZrTYXz2EUwi&#10;7lizONbodXNlwIkCq8jyJEb7oHaidKZ5xh6Zx6xQMc2Ru6RhJ16FfmVgD3ExnycjzK9l4VY/Wh5D&#10;R5wjOZ+6Z+bswOAA7t+Z3RizyQsi97bR09v5OoCMieUR6R7VoQOY/UT+YU/F5XJ8TlaHb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KoKdd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B934672" w14:textId="57B545C5" w:rsidR="00DB373A" w:rsidRDefault="00DB373A" w:rsidP="00A118D8">
                    <w:pPr>
                      <w:pStyle w:val="Brdtext"/>
                      <w:jc w:val="left"/>
                    </w:pPr>
                    <w:sdt>
                      <w:sdtPr>
                        <w:alias w:val="NummerEtikett"/>
                        <w:tag w:val="NummerEtikett"/>
                        <w:id w:val="-6708666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7242612"/>
                        <w:lock w:val="sdtContentLocked"/>
                        <w:dataBinding w:prefixMappings="xmlns:ns0='http://rkdhs/mallar/lagstiftning/Prop/Prop.xsd'" w:xpath="/ns0:dokumentvärden[1]/ns0:dokumentnummer[1]" w:storeItemID="{068625C3-B546-44A5-B525-B7CC092E5AD6}"/>
                        <w:text/>
                      </w:sdtPr>
                      <w:sdtContent>
                        <w:r>
                          <w:t>2020/21:172</w:t>
                        </w:r>
                      </w:sdtContent>
                    </w:sdt>
                  </w:p>
                  <w:p w14:paraId="459BD099" w14:textId="7BE1062B" w:rsidR="00DB373A" w:rsidRPr="00C7375F" w:rsidRDefault="00DB373A" w:rsidP="008539B5">
                    <w:pPr>
                      <w:pStyle w:val="Brdtext"/>
                    </w:pPr>
                    <w:sdt>
                      <w:sdtPr>
                        <w:alias w:val="BilageEtikett"/>
                        <w:tag w:val="BilageEtikett"/>
                        <w:id w:val="18850173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8877428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03453" w14:textId="77777777" w:rsidR="00DB373A" w:rsidRDefault="00DB373A" w:rsidP="00664D04">
    <w:pPr>
      <w:pStyle w:val="Brdtext"/>
    </w:pPr>
    <w:r>
      <w:rPr>
        <w:noProof/>
        <w:lang w:eastAsia="sv-SE"/>
      </w:rPr>
      <mc:AlternateContent>
        <mc:Choice Requires="wps">
          <w:drawing>
            <wp:anchor distT="0" distB="0" distL="0" distR="0" simplePos="0" relativeHeight="2517068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B832B" w14:textId="701B74BC" w:rsidR="00DB373A" w:rsidRDefault="002D33FE" w:rsidP="00664D04">
                          <w:pPr>
                            <w:pStyle w:val="Brdtext"/>
                            <w:jc w:val="left"/>
                          </w:pPr>
                          <w:sdt>
                            <w:sdtPr>
                              <w:alias w:val="NummerEtikett"/>
                              <w:tag w:val="NummerEtikett"/>
                              <w:id w:val="-265923083"/>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5261693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BFA3080" w14:textId="34744416" w:rsidR="00DB373A" w:rsidRPr="00C7375F" w:rsidRDefault="002D33FE" w:rsidP="008539B5">
                          <w:pPr>
                            <w:pStyle w:val="Brdtext"/>
                          </w:pPr>
                          <w:sdt>
                            <w:sdtPr>
                              <w:alias w:val="BilageEtikett"/>
                              <w:tag w:val="BilageEtikett"/>
                              <w:id w:val="-187444723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422263528"/>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32" type="#_x0000_t202" style="position:absolute;left:0;text-align:left;margin-left:29.4pt;margin-top:34.85pt;width:89.85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eqa6kQIAAJU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HGeU6JZjSY9iDa4DSoYR34a62eALS2Aof1iWvR5OPc4jGW30tXxj4II7GB6t2cXwQiPTvkkR8so&#10;4bDl4/xsnOjPDt7W+fBVmJrERUEdupdIZdsbH3ATQAdITOaNqsrrSqm0iYoRl8qRLUOvVUh3hMcf&#10;KKVJU9DTj9NRCqxNdO8iKx3DiKSZPl2svKswrcJOiYhR+ruQ4CwV+kpuxrnQ+/wJHVESqd7i2OMP&#10;t3qLc1cHPFJmo8Peua60can6NGQHysqfA2Wyw4Pwo7rjMrSrNollOpoOEliZcgdlONPNlrf8ukL7&#10;bpgP98xhmNBxPBDhDh+pDOg3/YqStXG/XzuPeGgcVkoaDGdB/a8Nc4IS9U1D/Wf5ZBKnOW0m009Q&#10;EnHHltWxRW/qSwNNQN+4XVpGfFDDUjpTP+IdWcSsMDHNkbugYVhehu7JwDvExWKRQJhfy8KNXloe&#10;Q0eeozgf2kfmbK/gAO3fmmGM2eyFkDts9PR2sQkQY1J5ZLpjte8AZj+Jv3+n4uNyvE+ow2s6f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a3qmu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AEB832B" w14:textId="701B74BC" w:rsidR="00DB373A" w:rsidRDefault="00DB373A" w:rsidP="00664D04">
                    <w:pPr>
                      <w:pStyle w:val="Brdtext"/>
                      <w:jc w:val="left"/>
                    </w:pPr>
                    <w:sdt>
                      <w:sdtPr>
                        <w:alias w:val="NummerEtikett"/>
                        <w:tag w:val="NummerEtikett"/>
                        <w:id w:val="-2659230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616935"/>
                        <w:lock w:val="sdtContentLocked"/>
                        <w:dataBinding w:prefixMappings="xmlns:ns0='http://rkdhs/mallar/lagstiftning/Prop/Prop.xsd'" w:xpath="/ns0:dokumentvärden[1]/ns0:dokumentnummer[1]" w:storeItemID="{068625C3-B546-44A5-B525-B7CC092E5AD6}"/>
                        <w:text/>
                      </w:sdtPr>
                      <w:sdtContent>
                        <w:r>
                          <w:t>2020/21:172</w:t>
                        </w:r>
                      </w:sdtContent>
                    </w:sdt>
                  </w:p>
                  <w:p w14:paraId="7BFA3080" w14:textId="34744416" w:rsidR="00DB373A" w:rsidRPr="00C7375F" w:rsidRDefault="00DB373A" w:rsidP="008539B5">
                    <w:pPr>
                      <w:pStyle w:val="Brdtext"/>
                    </w:pPr>
                    <w:sdt>
                      <w:sdtPr>
                        <w:alias w:val="BilageEtikett"/>
                        <w:tag w:val="BilageEtikett"/>
                        <w:id w:val="-187444723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42226352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F01C6D" w14:textId="77777777" w:rsidR="00DB373A" w:rsidRDefault="00DB373A" w:rsidP="00EE1584">
    <w:pPr>
      <w:pStyle w:val="Brdtext"/>
    </w:pPr>
    <w:r>
      <w:rPr>
        <w:noProof/>
        <w:lang w:eastAsia="sv-SE"/>
      </w:rPr>
      <mc:AlternateContent>
        <mc:Choice Requires="wps">
          <w:drawing>
            <wp:anchor distT="0" distB="0" distL="0" distR="0" simplePos="0" relativeHeight="2518205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E1C0C5" w14:textId="6A454209" w:rsidR="00DB373A" w:rsidRDefault="002D33FE" w:rsidP="00A118D8">
                          <w:pPr>
                            <w:pStyle w:val="Brdtext"/>
                            <w:jc w:val="left"/>
                          </w:pPr>
                          <w:sdt>
                            <w:sdtPr>
                              <w:alias w:val="NummerEtikett"/>
                              <w:tag w:val="NummerEtikett"/>
                              <w:id w:val="-168866048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5507447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42DEBEE" w14:textId="148A65A3" w:rsidR="00DB373A" w:rsidRPr="00C7375F" w:rsidRDefault="002D33FE" w:rsidP="008539B5">
                          <w:pPr>
                            <w:pStyle w:val="Brdtext"/>
                          </w:pPr>
                          <w:sdt>
                            <w:sdtPr>
                              <w:alias w:val="BilageEtikett"/>
                              <w:tag w:val="BilageEtikett"/>
                              <w:id w:val="-51168277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956359598"/>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33" type="#_x0000_t202" style="position:absolute;left:0;text-align:left;margin-left:348.15pt;margin-top:35.45pt;width:89.85pt;height:9.6pt;z-index:251820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5ZHpkQIAAJU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nPwo1mNJj2JNrgNKjiN/DTWTwF7tACG9rNp0efh3OMwlt1KV8c/CiKwI9Juzy6CER6d8kmOllHC&#10;YcvH+cU40Z8dvK3z4YswNYmLgjp0L5HKtrc+4CaADpCYzBtVlTeVUmkTFSOulCNbhl6rkO4Ijz9Q&#10;SpOmoOenZ6MUWJvo3kVWOoYRSTN9ulh5V2FahZ0SEaP0NyHBWSr0ldyMc6H3+RM6oiRSvcWxxx9u&#10;9Rbnrg54pMxGh71zXWnjUvXpkR0oK38MlMkOD8KP6o7L0C7bJJaz0fkggaUpd1CGM93b8pbfVGjf&#10;LfPhgTk8JnQcAyLc4yOVAf2mX1GyNu7Xa+cRD43DSkmDx1lQ/3PDnKBEfdVQ/0U+mSBsSJvJ2Uco&#10;ibhjy/LYojf1lYEmcowiy9My4oMaltKZ+hlzZBGzwsQ0R+6ChmF5FbqRgTnExWKRQHi/loVb/Wh5&#10;DB15juJ8ap+Zs72CA7R/Z4ZnzKYvhNxho6e3i02AGJPKI9Mdq30H8PaT+Ps5FYfL8T6hDtN0/hs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n+WR6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6E1C0C5" w14:textId="6A454209" w:rsidR="00DB373A" w:rsidRDefault="00DB373A" w:rsidP="00A118D8">
                    <w:pPr>
                      <w:pStyle w:val="Brdtext"/>
                      <w:jc w:val="left"/>
                    </w:pPr>
                    <w:sdt>
                      <w:sdtPr>
                        <w:alias w:val="NummerEtikett"/>
                        <w:tag w:val="NummerEtikett"/>
                        <w:id w:val="-16886604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5074472"/>
                        <w:lock w:val="sdtContentLocked"/>
                        <w:dataBinding w:prefixMappings="xmlns:ns0='http://rkdhs/mallar/lagstiftning/Prop/Prop.xsd'" w:xpath="/ns0:dokumentvärden[1]/ns0:dokumentnummer[1]" w:storeItemID="{068625C3-B546-44A5-B525-B7CC092E5AD6}"/>
                        <w:text/>
                      </w:sdtPr>
                      <w:sdtContent>
                        <w:r>
                          <w:t>2020/21:172</w:t>
                        </w:r>
                      </w:sdtContent>
                    </w:sdt>
                  </w:p>
                  <w:p w14:paraId="042DEBEE" w14:textId="148A65A3" w:rsidR="00DB373A" w:rsidRPr="00C7375F" w:rsidRDefault="00DB373A" w:rsidP="008539B5">
                    <w:pPr>
                      <w:pStyle w:val="Brdtext"/>
                    </w:pPr>
                    <w:sdt>
                      <w:sdtPr>
                        <w:alias w:val="BilageEtikett"/>
                        <w:tag w:val="BilageEtikett"/>
                        <w:id w:val="-51168277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5635959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E042C5" w14:textId="77777777" w:rsidR="00DB373A" w:rsidRDefault="00DB373A" w:rsidP="00664D04">
    <w:pPr>
      <w:pStyle w:val="Brdtext"/>
    </w:pPr>
    <w:r>
      <w:rPr>
        <w:noProof/>
        <w:lang w:eastAsia="sv-SE"/>
      </w:rPr>
      <mc:AlternateContent>
        <mc:Choice Requires="wps">
          <w:drawing>
            <wp:anchor distT="0" distB="0" distL="0" distR="0" simplePos="0" relativeHeight="2517079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3AEB92" w14:textId="610AB61A" w:rsidR="00DB373A" w:rsidRDefault="002D33FE" w:rsidP="00664D04">
                          <w:pPr>
                            <w:pStyle w:val="Brdtext"/>
                            <w:jc w:val="left"/>
                          </w:pPr>
                          <w:sdt>
                            <w:sdtPr>
                              <w:alias w:val="NummerEtikett"/>
                              <w:tag w:val="NummerEtikett"/>
                              <w:id w:val="18187665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712721448"/>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5722E91" w14:textId="2572A462" w:rsidR="00DB373A" w:rsidRPr="00C7375F" w:rsidRDefault="002D33FE" w:rsidP="008539B5">
                          <w:pPr>
                            <w:pStyle w:val="Brdtext"/>
                          </w:pPr>
                          <w:sdt>
                            <w:sdtPr>
                              <w:alias w:val="BilageEtikett"/>
                              <w:tag w:val="BilageEtikett"/>
                              <w:id w:val="-25366831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034729082"/>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37" type="#_x0000_t202" style="position:absolute;left:0;text-align:left;margin-left:29.4pt;margin-top:34.85pt;width:89.85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BK0mkAIAAJU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XH&#10;5TFnTlhs0qPqUlhhBuNcn9bHKcIePAJT9xk67PP2PuJlTrvTweY/JsRQj5Xe7KqLzpjMRuWkxJZx&#10;JlFXjsuzMZW/2Fv7ENMXBZZloeIBu0dFFeubmPAlCN1CcrAIpqmvG2PokBmjLk1ga4G9NoneiBZ/&#10;oIxjbcVPj09G5NhBNu89G5fdKOLMEC5n3mdIUtoYlTHGfVMaa0aJvhJbSKncLj6hM0pjqLcYDvj9&#10;q95i3OeBFhQZXNoZ28ZBoOxpyPYlq39sS6Z7PBb8IO8spm7REVlOSupdvltAvUFmBOhnK3p53WD7&#10;bkRM9yLgMGHHcUGkO/xoA1h+GCTOlhB+vXaf8chx1HLW4nBWPP5ciaA4M18dsv+snEzyNNNhcvIR&#10;mcTCoWZxqHErewnIiRJXkZckZnwyW1EHsE+4R+Y5KqqEkxi74mkrXqZ+ZeAekmo+JxDOrxfpxj14&#10;mV3nOmdyPnZPIviBwQm5fwvbMRbTF0Tusdky+vkqIRmJ5fuqDh3A2SfyD3sqL5fDM6H223T2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bBK0m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E3AEB92" w14:textId="610AB61A" w:rsidR="00DB373A" w:rsidRDefault="00DB373A" w:rsidP="00664D04">
                    <w:pPr>
                      <w:pStyle w:val="Brdtext"/>
                      <w:jc w:val="left"/>
                    </w:pPr>
                    <w:sdt>
                      <w:sdtPr>
                        <w:alias w:val="NummerEtikett"/>
                        <w:tag w:val="NummerEtikett"/>
                        <w:id w:val="1818766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2721448"/>
                        <w:lock w:val="sdtContentLocked"/>
                        <w:dataBinding w:prefixMappings="xmlns:ns0='http://rkdhs/mallar/lagstiftning/Prop/Prop.xsd'" w:xpath="/ns0:dokumentvärden[1]/ns0:dokumentnummer[1]" w:storeItemID="{068625C3-B546-44A5-B525-B7CC092E5AD6}"/>
                        <w:text/>
                      </w:sdtPr>
                      <w:sdtContent>
                        <w:r>
                          <w:t>2020/21:172</w:t>
                        </w:r>
                      </w:sdtContent>
                    </w:sdt>
                  </w:p>
                  <w:p w14:paraId="35722E91" w14:textId="2572A462" w:rsidR="00DB373A" w:rsidRPr="00C7375F" w:rsidRDefault="00DB373A" w:rsidP="008539B5">
                    <w:pPr>
                      <w:pStyle w:val="Brdtext"/>
                    </w:pPr>
                    <w:sdt>
                      <w:sdtPr>
                        <w:alias w:val="BilageEtikett"/>
                        <w:tag w:val="BilageEtikett"/>
                        <w:id w:val="-25366831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34729082"/>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87A7C7" w14:textId="77777777" w:rsidR="00DB373A" w:rsidRDefault="00DB373A" w:rsidP="00EE1584">
    <w:pPr>
      <w:pStyle w:val="Brdtext"/>
    </w:pPr>
    <w:r>
      <w:rPr>
        <w:noProof/>
        <w:lang w:eastAsia="sv-SE"/>
      </w:rPr>
      <mc:AlternateContent>
        <mc:Choice Requires="wps">
          <w:drawing>
            <wp:anchor distT="0" distB="0" distL="0" distR="0" simplePos="0" relativeHeight="2518215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231C47" w14:textId="51A13BEE" w:rsidR="00DB373A" w:rsidRDefault="002D33FE" w:rsidP="00A118D8">
                          <w:pPr>
                            <w:pStyle w:val="Brdtext"/>
                            <w:jc w:val="left"/>
                          </w:pPr>
                          <w:sdt>
                            <w:sdtPr>
                              <w:alias w:val="NummerEtikett"/>
                              <w:tag w:val="NummerEtikett"/>
                              <w:id w:val="973175145"/>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60106222"/>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04A5C4DE" w14:textId="70128F27" w:rsidR="00DB373A" w:rsidRPr="00C7375F" w:rsidRDefault="002D33FE" w:rsidP="008539B5">
                          <w:pPr>
                            <w:pStyle w:val="Brdtext"/>
                          </w:pPr>
                          <w:sdt>
                            <w:sdtPr>
                              <w:alias w:val="BilageEtikett"/>
                              <w:tag w:val="BilageEtikett"/>
                              <w:id w:val="-855956287"/>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625733390"/>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38" type="#_x0000_t202" style="position:absolute;left:0;text-align:left;margin-left:348.15pt;margin-top:35.45pt;width:89.85pt;height:9.6pt;z-index:251821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XQEkAIAAJU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Lgc&#10;c+aEpSY9qg7Diio4Tvi0Pk7J7MGTIXafoaM+b+8jXaayOx1s+lNBjPSE9GaHLgVjMjmVk5Jaxpkk&#10;XTkuz8YZ/mLv7UPELwosS0LFA3UvgyrWNxHpJWS6NUnJIpimvm6MyYfEGHVpAlsL6rXB/Eby+MPK&#10;ONZW/PT4ZJQDO0jufWTjUhiVOTOkS5X3FWYJN0YlG+O+KU2Y5UJfyS2kVG6XP1snK02p3uI42O9f&#10;9Rbnvg7yyJnB4c7ZNg5Crj4P2R6y+scWMt3bE+AHdScRu0WXyXJS7iiwgHpDzAjQz1b08rqh9t2I&#10;iPci0DBRx2lB4B19tAGCHwaJsyWEX6/dJ3viOGk5a2k4Kx5/rkRQnJmvjth/Vk4maZrzYXLykZjE&#10;wqFmcahxK3sJxImSVpGXWUz2aLaiDmCfaI/MU1ZSCScpd8VxK15ivzJoD0k1n2cjml8v8MY9eJlC&#10;J5wTOR+7JxH8wGAk7t/CdozF9AWRe9vkGf18hUTGzPKEdI/q0AGa/Uz+YU+l5XJ4zlb7b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Q+XQE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B231C47" w14:textId="51A13BEE" w:rsidR="00DB373A" w:rsidRDefault="00DB373A" w:rsidP="00A118D8">
                    <w:pPr>
                      <w:pStyle w:val="Brdtext"/>
                      <w:jc w:val="left"/>
                    </w:pPr>
                    <w:sdt>
                      <w:sdtPr>
                        <w:alias w:val="NummerEtikett"/>
                        <w:tag w:val="NummerEtikett"/>
                        <w:id w:val="9731751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0106222"/>
                        <w:lock w:val="sdtContentLocked"/>
                        <w:dataBinding w:prefixMappings="xmlns:ns0='http://rkdhs/mallar/lagstiftning/Prop/Prop.xsd'" w:xpath="/ns0:dokumentvärden[1]/ns0:dokumentnummer[1]" w:storeItemID="{068625C3-B546-44A5-B525-B7CC092E5AD6}"/>
                        <w:text/>
                      </w:sdtPr>
                      <w:sdtContent>
                        <w:r>
                          <w:t>2020/21:172</w:t>
                        </w:r>
                      </w:sdtContent>
                    </w:sdt>
                  </w:p>
                  <w:p w14:paraId="04A5C4DE" w14:textId="70128F27" w:rsidR="00DB373A" w:rsidRPr="00C7375F" w:rsidRDefault="00DB373A" w:rsidP="008539B5">
                    <w:pPr>
                      <w:pStyle w:val="Brdtext"/>
                    </w:pPr>
                    <w:sdt>
                      <w:sdtPr>
                        <w:alias w:val="BilageEtikett"/>
                        <w:tag w:val="BilageEtikett"/>
                        <w:id w:val="-85595628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2573339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0CE723" w14:textId="77777777" w:rsidR="00DB373A" w:rsidRDefault="00DB373A" w:rsidP="00664D04">
    <w:pPr>
      <w:pStyle w:val="Brdtext"/>
    </w:pPr>
    <w:r>
      <w:rPr>
        <w:noProof/>
        <w:lang w:eastAsia="sv-SE"/>
      </w:rPr>
      <mc:AlternateContent>
        <mc:Choice Requires="wps">
          <w:drawing>
            <wp:anchor distT="0" distB="0" distL="0" distR="0" simplePos="0" relativeHeight="2517089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A8149" w14:textId="56428DF4" w:rsidR="00DB373A" w:rsidRDefault="002D33FE" w:rsidP="00664D04">
                          <w:pPr>
                            <w:pStyle w:val="Brdtext"/>
                            <w:jc w:val="left"/>
                          </w:pPr>
                          <w:sdt>
                            <w:sdtPr>
                              <w:alias w:val="NummerEtikett"/>
                              <w:tag w:val="NummerEtikett"/>
                              <w:id w:val="207593371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70398030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C17F790" w14:textId="1D48EE5E" w:rsidR="00DB373A" w:rsidRPr="00C7375F" w:rsidRDefault="002D33FE" w:rsidP="008539B5">
                          <w:pPr>
                            <w:pStyle w:val="Brdtext"/>
                          </w:pPr>
                          <w:sdt>
                            <w:sdtPr>
                              <w:alias w:val="BilageEtikett"/>
                              <w:tag w:val="BilageEtikett"/>
                              <w:id w:val="-1660839792"/>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425231031"/>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42" type="#_x0000_t202" style="position:absolute;left:0;text-align:left;margin-left:29.4pt;margin-top:34.85pt;width:89.85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SevkQIAAJUFAAAOAAAAZHJzL2Uyb0RvYy54bWysVNtuEzEQfUfiHyy/082GpNComyq0KkKq&#10;aEWL+ux47WaFb9hOdsPXc+zdXCh9KeJld+y5ec6cmfOLTiuyET401lS0PBlRIgy3dWOeKvr94frd&#10;R0pCZKZmyhpR0a0I9GL+9s1562ZibFdW1cITBDFh1rqKrmJ0s6IIfCU0CyfWCQOltF6ziKN/KmrP&#10;WkTXqhiPRqdFa33tvOUiBNxe9Uo6z/GlFDzeShlEJKqieFvMX5+/y/Qt5uds9uSZWzV8eAb7h1do&#10;1hgk3Ye6YpGRtW/+CqUb7m2wMp5wqwsrZcNFrgHVlKNn1dyvmBO5FoAT3B6m8P/C8q+bO0+auqLj&#10;ckqJYRpNehBd9GtUME74tC7MYHbvYBi7T7ZDn3f3AZep7E56nf4oiEAPpLd7dBGM8ORUTkq0jBIO&#10;XTkuz8YZ/uLg7XyIn4XVJAkV9eheBpVtbkLES2C6M0nJglVNfd0olQ+JMeJSebJh6LWK+Y3w+MNK&#10;GdJW9PT9dJQDG5vc+8jKpDAic2ZIlyrvK8xS3CqRbJT5JiQwy4W+kJtxLsw+f7ZOVhKpXuM42B9e&#10;9Rrnvg545MzWxL2zboz1ufo8ZAfI6h87yGRvD8CP6k5i7JZdJssUZBmosbT1Fszwtp+t4Ph1g/bd&#10;sBDvmMcwoeNYEPEWH6ks4LeDRMnK+l8v3Sd7cBxaSloMZ0XDzzXzghL1xYD9Z+VkkqY5HybTD2AS&#10;8cea5bHGrPWlBSdKrCLHs5jso9qJ0lv9iD2ySFmhYoYjd0XjTryM/crAHuJischGmF/H4o25dzyF&#10;Tjgncj50j8y7gcER3P9qd2PMZs+I3Nsmz+AW6wgyZpYnpHtUhw5g9jP5hz2VlsvxOVsdtu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KA0nr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21A8149" w14:textId="56428DF4" w:rsidR="00DB373A" w:rsidRDefault="00DB373A" w:rsidP="00664D04">
                    <w:pPr>
                      <w:pStyle w:val="Brdtext"/>
                      <w:jc w:val="left"/>
                    </w:pPr>
                    <w:sdt>
                      <w:sdtPr>
                        <w:alias w:val="NummerEtikett"/>
                        <w:tag w:val="NummerEtikett"/>
                        <w:id w:val="20759337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3980306"/>
                        <w:lock w:val="sdtContentLocked"/>
                        <w:dataBinding w:prefixMappings="xmlns:ns0='http://rkdhs/mallar/lagstiftning/Prop/Prop.xsd'" w:xpath="/ns0:dokumentvärden[1]/ns0:dokumentnummer[1]" w:storeItemID="{068625C3-B546-44A5-B525-B7CC092E5AD6}"/>
                        <w:text/>
                      </w:sdtPr>
                      <w:sdtContent>
                        <w:r>
                          <w:t>2020/21:172</w:t>
                        </w:r>
                      </w:sdtContent>
                    </w:sdt>
                  </w:p>
                  <w:p w14:paraId="4C17F790" w14:textId="1D48EE5E" w:rsidR="00DB373A" w:rsidRPr="00C7375F" w:rsidRDefault="00DB373A" w:rsidP="008539B5">
                    <w:pPr>
                      <w:pStyle w:val="Brdtext"/>
                    </w:pPr>
                    <w:sdt>
                      <w:sdtPr>
                        <w:alias w:val="BilageEtikett"/>
                        <w:tag w:val="BilageEtikett"/>
                        <w:id w:val="-166083979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42523103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A502D9" w14:textId="77777777" w:rsidR="00DB373A" w:rsidRDefault="00DB373A" w:rsidP="00EE1584">
    <w:pPr>
      <w:pStyle w:val="Brdtext"/>
    </w:pPr>
    <w:r>
      <w:rPr>
        <w:noProof/>
        <w:lang w:eastAsia="sv-SE"/>
      </w:rPr>
      <mc:AlternateContent>
        <mc:Choice Requires="wps">
          <w:drawing>
            <wp:anchor distT="0" distB="0" distL="0" distR="0" simplePos="0" relativeHeight="2518225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1B9E1" w14:textId="6003448C" w:rsidR="00DB373A" w:rsidRDefault="002D33FE" w:rsidP="00A118D8">
                          <w:pPr>
                            <w:pStyle w:val="Brdtext"/>
                            <w:jc w:val="left"/>
                          </w:pPr>
                          <w:sdt>
                            <w:sdtPr>
                              <w:alias w:val="NummerEtikett"/>
                              <w:tag w:val="NummerEtikett"/>
                              <w:id w:val="-143180505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52180880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CBAD164" w14:textId="5988A270" w:rsidR="00DB373A" w:rsidRPr="00C7375F" w:rsidRDefault="002D33FE" w:rsidP="008539B5">
                          <w:pPr>
                            <w:pStyle w:val="Brdtext"/>
                          </w:pPr>
                          <w:sdt>
                            <w:sdtPr>
                              <w:alias w:val="BilageEtikett"/>
                              <w:tag w:val="BilageEtikett"/>
                              <w:id w:val="738138447"/>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88915253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43" type="#_x0000_t202" style="position:absolute;left:0;text-align:left;margin-left:348.15pt;margin-top:35.45pt;width:89.85pt;height:9.6pt;z-index:251822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khD8kQIAAJU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JSP&#10;KTFMY5OeRBPcDiu4iPjU1k/R7NGiYWg+Q4N97u89XsayG+l0/GNBBPWI9OGILgYjPDrl4xxbRglH&#10;XT7Kr0YJ/uzkbZ0PXwRoEoWCOuxeApXtb33Al6BpbxKTeVBVuaqUSofIGLFUjuwZ9lqF9Eb0+MNK&#10;GVIX9PJiMkyBDUT3NrIyMYxInOnSxcrbCpMUDkpEG2W+CYmYpUJfyc04F+aYP1lHK4mp3uLY2Z9e&#10;9Rbntg70SJnBhKOzrgy4VH0ashNk5Y8eMtnaI+BndUcxNOsmkWWSX/YUWEN5QGY4aGfLW76qsH23&#10;zIcH5nCYsOO4IMI9fqQChB86iZItuF+v3Ud75DhqKalxOAvqf+6YE5SorwbZf5WPx3Ga02E8+YhM&#10;Iu5csz7XmJ1eAnIix1VkeRKjfVC9KB3oZ9wji5gVVcxwzF3Q0IvL0K4M3ENcLBbJCOfXsnBrHi2P&#10;oSPOkZxPzTNztmNwQO7fQT/GbPqCyK1t9PR2sQtIxsTyiHSLatcBnP1E/m5PxeVyfk5Wp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3JIQ/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751B9E1" w14:textId="6003448C" w:rsidR="00DB373A" w:rsidRDefault="00DB373A" w:rsidP="00A118D8">
                    <w:pPr>
                      <w:pStyle w:val="Brdtext"/>
                      <w:jc w:val="left"/>
                    </w:pPr>
                    <w:sdt>
                      <w:sdtPr>
                        <w:alias w:val="NummerEtikett"/>
                        <w:tag w:val="NummerEtikett"/>
                        <w:id w:val="-143180505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21808800"/>
                        <w:lock w:val="sdtContentLocked"/>
                        <w:dataBinding w:prefixMappings="xmlns:ns0='http://rkdhs/mallar/lagstiftning/Prop/Prop.xsd'" w:xpath="/ns0:dokumentvärden[1]/ns0:dokumentnummer[1]" w:storeItemID="{068625C3-B546-44A5-B525-B7CC092E5AD6}"/>
                        <w:text/>
                      </w:sdtPr>
                      <w:sdtContent>
                        <w:r>
                          <w:t>2020/21:172</w:t>
                        </w:r>
                      </w:sdtContent>
                    </w:sdt>
                  </w:p>
                  <w:p w14:paraId="2CBAD164" w14:textId="5988A270" w:rsidR="00DB373A" w:rsidRPr="00C7375F" w:rsidRDefault="00DB373A" w:rsidP="008539B5">
                    <w:pPr>
                      <w:pStyle w:val="Brdtext"/>
                    </w:pPr>
                    <w:sdt>
                      <w:sdtPr>
                        <w:alias w:val="BilageEtikett"/>
                        <w:tag w:val="BilageEtikett"/>
                        <w:id w:val="73813844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8915253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BA98C5" w14:textId="77777777" w:rsidR="00DB373A" w:rsidRDefault="00DB373A" w:rsidP="00664D04">
    <w:pPr>
      <w:pStyle w:val="Brdtext"/>
    </w:pPr>
    <w:r>
      <w:rPr>
        <w:noProof/>
        <w:lang w:eastAsia="sv-SE"/>
      </w:rPr>
      <mc:AlternateContent>
        <mc:Choice Requires="wps">
          <w:drawing>
            <wp:anchor distT="0" distB="0" distL="0" distR="0" simplePos="0" relativeHeight="2517099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600000" w14:textId="035D9053" w:rsidR="00DB373A" w:rsidRDefault="002D33FE" w:rsidP="00664D04">
                          <w:pPr>
                            <w:pStyle w:val="Brdtext"/>
                            <w:jc w:val="left"/>
                          </w:pPr>
                          <w:sdt>
                            <w:sdtPr>
                              <w:alias w:val="NummerEtikett"/>
                              <w:tag w:val="NummerEtikett"/>
                              <w:id w:val="-170339081"/>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082823077"/>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57DD103" w14:textId="65A3EF46" w:rsidR="00DB373A" w:rsidRPr="00C7375F" w:rsidRDefault="002D33FE" w:rsidP="008539B5">
                          <w:pPr>
                            <w:pStyle w:val="Brdtext"/>
                          </w:pPr>
                          <w:sdt>
                            <w:sdtPr>
                              <w:alias w:val="BilageEtikett"/>
                              <w:tag w:val="BilageEtikett"/>
                              <w:id w:val="227578416"/>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585601933"/>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47" type="#_x0000_t202" style="position:absolute;left:0;text-align:left;margin-left:29.4pt;margin-top:34.85pt;width:89.85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M4NojwIAAJUFAAAOAAAAZHJzL2Uyb0RvYy54bWysVEtPGzEQvlfqf7B8L5tNA5SIDUpBVJUQ&#10;oELF2fHaZFXb446d7Ka/vmPv5lHKhaqXXdvzzeubx/lFZw1bKwwNuIqXRyPOlJNQN+654t8frz98&#10;4ixE4WphwKmKb1TgF7P3785bP1VjWIKpFTIy4sK09RVfxuinRRHkUlkRjsArR0INaEWkKz4XNYqW&#10;rFtTjEejk6IFrD2CVCHQ61Uv5LNsX2sl453WQUVmKk6xxfzF/F2kbzE7F9NnFH7ZyCEM8Q9RWNE4&#10;crozdSWiYCts/jJlG4kQQMcjCbYArRupcg6UTTl6kc3DUniVcyFygt/RFP6fWXm7vkfW1BUfl6ec&#10;OWGpSI+qi7iiDMaJn9aHKcEePAFj9xk6qvP2PdBjSrvTaNOfEmIkJ6Y3O3bJGJNJqZyUVDLOJMnK&#10;cXk2zvQXe22PIX5RYFk6VBypeplUsb4JkSIh6BaSnAUwTX3dGJMvqWPUpUG2FlRrE3OMpPEHyjjW&#10;Vvzk4/EoG3aQ1HvLxiUzKvfM4C5l3meYT3FjVMIY901p4iwn+opvIaVyO/8ZnVCaXL1FccDvo3qL&#10;cp8HaWTP4OJO2TYOMGefh2xPWf1jS5nu8UT4Qd7pGLtFl5vluK9deltAvaHOQOhnK3h53VD5bkSI&#10;9wJpmKjitCDiHX20AaIfhhNnS8Bfr70nPPU4STlraTgrHn6uBCrOzFdH3X9WTiZpmvNlcnxK0TA8&#10;lCwOJW5lL4F6oqRV5GU+Jnw026NGsE+0R+bJK4mEk+S74nF7vIz9yqA9JNV8nkE0v17EG/fgZTKd&#10;eE7N+dg9CfRDB0fq/VvYjrGYvmjkHps0g5+vIjVj7vI9q0MFaPZz8w97Ki2Xw3tG7bfp7D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czg2i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1600000" w14:textId="035D9053" w:rsidR="00DB373A" w:rsidRDefault="00DB373A" w:rsidP="00664D04">
                    <w:pPr>
                      <w:pStyle w:val="Brdtext"/>
                      <w:jc w:val="left"/>
                    </w:pPr>
                    <w:sdt>
                      <w:sdtPr>
                        <w:alias w:val="NummerEtikett"/>
                        <w:tag w:val="NummerEtikett"/>
                        <w:id w:val="-1703390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82823077"/>
                        <w:lock w:val="sdtContentLocked"/>
                        <w:dataBinding w:prefixMappings="xmlns:ns0='http://rkdhs/mallar/lagstiftning/Prop/Prop.xsd'" w:xpath="/ns0:dokumentvärden[1]/ns0:dokumentnummer[1]" w:storeItemID="{068625C3-B546-44A5-B525-B7CC092E5AD6}"/>
                        <w:text/>
                      </w:sdtPr>
                      <w:sdtContent>
                        <w:r>
                          <w:t>2020/21:172</w:t>
                        </w:r>
                      </w:sdtContent>
                    </w:sdt>
                  </w:p>
                  <w:p w14:paraId="457DD103" w14:textId="65A3EF46" w:rsidR="00DB373A" w:rsidRPr="00C7375F" w:rsidRDefault="00DB373A" w:rsidP="008539B5">
                    <w:pPr>
                      <w:pStyle w:val="Brdtext"/>
                    </w:pPr>
                    <w:sdt>
                      <w:sdtPr>
                        <w:alias w:val="BilageEtikett"/>
                        <w:tag w:val="BilageEtikett"/>
                        <w:id w:val="22757841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8560193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49C454" w14:textId="77777777" w:rsidR="00DB373A" w:rsidRDefault="00DB373A" w:rsidP="00EE1584">
    <w:pPr>
      <w:pStyle w:val="Brdtext"/>
    </w:pPr>
    <w:r>
      <w:rPr>
        <w:noProof/>
        <w:lang w:eastAsia="sv-SE"/>
      </w:rPr>
      <mc:AlternateContent>
        <mc:Choice Requires="wps">
          <w:drawing>
            <wp:anchor distT="0" distB="0" distL="0" distR="0" simplePos="0" relativeHeight="2518236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0EF044" w14:textId="563EB929" w:rsidR="00DB373A" w:rsidRDefault="002D33FE" w:rsidP="00A118D8">
                          <w:pPr>
                            <w:pStyle w:val="Brdtext"/>
                            <w:jc w:val="left"/>
                          </w:pPr>
                          <w:sdt>
                            <w:sdtPr>
                              <w:alias w:val="NummerEtikett"/>
                              <w:tag w:val="NummerEtikett"/>
                              <w:id w:val="-46504938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125185249"/>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F70E3C0" w14:textId="107D010B" w:rsidR="00DB373A" w:rsidRPr="00C7375F" w:rsidRDefault="002D33FE" w:rsidP="008539B5">
                          <w:pPr>
                            <w:pStyle w:val="Brdtext"/>
                          </w:pPr>
                          <w:sdt>
                            <w:sdtPr>
                              <w:alias w:val="BilageEtikett"/>
                              <w:tag w:val="BilageEtikett"/>
                              <w:id w:val="-1313095163"/>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550908268"/>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48" type="#_x0000_t202" style="position:absolute;left:0;text-align:left;margin-left:348.15pt;margin-top:35.45pt;width:89.85pt;height:9.6pt;z-index:251823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zlpKkQIAAJU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Lg8&#10;5cwJS016VB2GFVVwnPBpfZyS2YMnQ+w+Q0d93t5HukxldzrY9KeCGOkJ6c0OXQrGZHIqJyW1jDNJ&#10;unJcno0z/MXe24eIXxRYloSKB+peBlWsbyLSS8h0a5KSRTBNfd0Ykw+JMerSBLYW1GuD+Y3k8YeV&#10;cayt+OnxySgHdpDc+8jGpTAqc2ZIlyrvK8wSboxKNsZ9U5owy4W+kltIqdwuf7ZOVppSvcVxsN+/&#10;6i3OfR3kkTODw52zbRyEXH0esj1k9Y8tZLq3J8AP6k4idosuk+VkvKPAAuoNMSNAP1vRy+uG2ncj&#10;It6LQMNEHacFgXf00QYIfhgkzpYQfr12n+yJ46TlrKXhrHj8uRJBcWa+OmL/WTmZpGnOh8nJR2IS&#10;C4eaxaHGrewlECdKWkVeZjHZo9mKOoB9oj0yT1lJJZyk3BXHrXiJ/cqgPSTVfJ6NaH69wBv34GUK&#10;nXBO5HzsnkTwA4ORuH8L2zEW0xdE7m2TZ/TzFRIZM8sT0j2qQwdo9jP5hz2VlsvhOVvtt+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M5aS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20EF044" w14:textId="563EB929" w:rsidR="00DB373A" w:rsidRDefault="00DB373A" w:rsidP="00A118D8">
                    <w:pPr>
                      <w:pStyle w:val="Brdtext"/>
                      <w:jc w:val="left"/>
                    </w:pPr>
                    <w:sdt>
                      <w:sdtPr>
                        <w:alias w:val="NummerEtikett"/>
                        <w:tag w:val="NummerEtikett"/>
                        <w:id w:val="-46504938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5185249"/>
                        <w:lock w:val="sdtContentLocked"/>
                        <w:dataBinding w:prefixMappings="xmlns:ns0='http://rkdhs/mallar/lagstiftning/Prop/Prop.xsd'" w:xpath="/ns0:dokumentvärden[1]/ns0:dokumentnummer[1]" w:storeItemID="{068625C3-B546-44A5-B525-B7CC092E5AD6}"/>
                        <w:text/>
                      </w:sdtPr>
                      <w:sdtContent>
                        <w:r>
                          <w:t>2020/21:172</w:t>
                        </w:r>
                      </w:sdtContent>
                    </w:sdt>
                  </w:p>
                  <w:p w14:paraId="6F70E3C0" w14:textId="107D010B" w:rsidR="00DB373A" w:rsidRPr="00C7375F" w:rsidRDefault="00DB373A" w:rsidP="008539B5">
                    <w:pPr>
                      <w:pStyle w:val="Brdtext"/>
                    </w:pPr>
                    <w:sdt>
                      <w:sdtPr>
                        <w:alias w:val="BilageEtikett"/>
                        <w:tag w:val="BilageEtikett"/>
                        <w:id w:val="-131309516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5090826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2F967A" w14:textId="77777777" w:rsidR="00DB373A" w:rsidRDefault="00DB373A" w:rsidP="00664D04">
    <w:pPr>
      <w:pStyle w:val="Brdtext"/>
    </w:pPr>
    <w:r>
      <w:rPr>
        <w:noProof/>
        <w:lang w:eastAsia="sv-SE"/>
      </w:rPr>
      <mc:AlternateContent>
        <mc:Choice Requires="wps">
          <w:drawing>
            <wp:anchor distT="0" distB="0" distL="0" distR="0" simplePos="0" relativeHeight="2517109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B71EEA" w14:textId="4F8645BE" w:rsidR="00DB373A" w:rsidRDefault="002D33FE" w:rsidP="00664D04">
                          <w:pPr>
                            <w:pStyle w:val="Brdtext"/>
                            <w:jc w:val="left"/>
                          </w:pPr>
                          <w:sdt>
                            <w:sdtPr>
                              <w:alias w:val="NummerEtikett"/>
                              <w:tag w:val="NummerEtikett"/>
                              <w:id w:val="-22946201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146553443"/>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4DC69E9F" w14:textId="0B097629" w:rsidR="00DB373A" w:rsidRPr="00C7375F" w:rsidRDefault="002D33FE" w:rsidP="008539B5">
                          <w:pPr>
                            <w:pStyle w:val="Brdtext"/>
                          </w:pPr>
                          <w:sdt>
                            <w:sdtPr>
                              <w:alias w:val="BilageEtikett"/>
                              <w:tag w:val="BilageEtikett"/>
                              <w:id w:val="-1350565978"/>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26385073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52" type="#_x0000_t202" style="position:absolute;left:0;text-align:left;margin-left:29.4pt;margin-top:34.85pt;width:89.85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KSRkAIAAJUFAAAOAAAAZHJzL2Uyb0RvYy54bWysVF1P2zAUfZ+0/2D5faTpWjYqUtSBmCYh&#10;QCsTz65j02iO7dluk+7Xc+wkbcd4YdpLcu375Xvuuff8oq0V2QrnK6MLmp+MKBGam7LSTwX98XD9&#10;4TMlPjBdMmW0KOhOeHoxf//uvLEzMTZro0rhCIJoP2tsQdch2FmWeb4WNfMnxgoNpTSuZgFH95SV&#10;jjWIXqtsPBqdZo1xpXWGC+9xe9Up6TzFl1LwcCelF4GoguJtIX1d+q7iN5ufs9mTY3Zd8f4Z7B9e&#10;UbNKI+k+1BULjGxc9VeouuLOeCPDCTd1ZqSsuEg1oJp89KKa5ZpZkWoBON7uYfL/Lyy/3d47UpUF&#10;HednlGhWo0kPog1ugwrGEZ/G+hnMlhaGof1iWvR5uPe4jGW30tXxj4II9EB6t0cXwQiPTvkkR8so&#10;4dDlSDdO8GcHb+t8+CpMTaJQUIfuJVDZ9sYHvASmg0lM5o2qyutKqXSIjBGXypEtQ69VSG+Exx9W&#10;SpOmoKcfp6MUWJvo3kVWOoYRiTN9ulh5V2GSwk6JaKP0dyGBWSr0ldyMc6H3+ZN1tJJI9RbH3v7w&#10;qrc4d3XAI2U2Ouyd60obl6pPQ3aArPw5QCY7ewB+VHcUQ7tqE1mm4+lAgZUpd2CGM91secuvK7Tv&#10;hvlwzxyGCR3Hggh3+EhlAL/pJUrWxv1+7T7ag+PQUtJgOAvqf22YE5SobxrsP8snkzjN6TCZfgKT&#10;iDvWrI41elNfGnAixyqyPInRPqhBlM7Uj9gji5gVKqY5chc0DOJl6FYG9hAXi0UywvxaFm700vIY&#10;OuIcyfnQPjJnewYHcP/WDGPMZi+I3NlGT28XmwAyJpZHpDtU+w5g9hP5+z0Vl8vxOVkdtun8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tlKSR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1B71EEA" w14:textId="4F8645BE" w:rsidR="00DB373A" w:rsidRDefault="00DB373A" w:rsidP="00664D04">
                    <w:pPr>
                      <w:pStyle w:val="Brdtext"/>
                      <w:jc w:val="left"/>
                    </w:pPr>
                    <w:sdt>
                      <w:sdtPr>
                        <w:alias w:val="NummerEtikett"/>
                        <w:tag w:val="NummerEtikett"/>
                        <w:id w:val="-2294620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6553443"/>
                        <w:lock w:val="sdtContentLocked"/>
                        <w:dataBinding w:prefixMappings="xmlns:ns0='http://rkdhs/mallar/lagstiftning/Prop/Prop.xsd'" w:xpath="/ns0:dokumentvärden[1]/ns0:dokumentnummer[1]" w:storeItemID="{068625C3-B546-44A5-B525-B7CC092E5AD6}"/>
                        <w:text/>
                      </w:sdtPr>
                      <w:sdtContent>
                        <w:r>
                          <w:t>2020/21:172</w:t>
                        </w:r>
                      </w:sdtContent>
                    </w:sdt>
                  </w:p>
                  <w:p w14:paraId="4DC69E9F" w14:textId="0B097629" w:rsidR="00DB373A" w:rsidRPr="00C7375F" w:rsidRDefault="00DB373A" w:rsidP="008539B5">
                    <w:pPr>
                      <w:pStyle w:val="Brdtext"/>
                    </w:pPr>
                    <w:sdt>
                      <w:sdtPr>
                        <w:alias w:val="BilageEtikett"/>
                        <w:tag w:val="BilageEtikett"/>
                        <w:id w:val="-1350565978"/>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6385073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3CB540" w14:textId="77777777" w:rsidR="00DB373A" w:rsidRDefault="00DB373A" w:rsidP="00EE1584">
    <w:pPr>
      <w:pStyle w:val="Brdtext"/>
    </w:pPr>
    <w:r>
      <w:rPr>
        <w:noProof/>
        <w:lang w:eastAsia="sv-SE"/>
      </w:rPr>
      <mc:AlternateContent>
        <mc:Choice Requires="wps">
          <w:drawing>
            <wp:anchor distT="0" distB="0" distL="0" distR="0" simplePos="0" relativeHeight="2518246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F50010" w14:textId="2B5D3D0F" w:rsidR="00DB373A" w:rsidRDefault="002D33FE" w:rsidP="00A118D8">
                          <w:pPr>
                            <w:pStyle w:val="Brdtext"/>
                            <w:jc w:val="left"/>
                          </w:pPr>
                          <w:sdt>
                            <w:sdtPr>
                              <w:alias w:val="NummerEtikett"/>
                              <w:tag w:val="NummerEtikett"/>
                              <w:id w:val="-177624909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21932150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3370F1AC" w14:textId="6C1C5CDD" w:rsidR="00DB373A" w:rsidRPr="00C7375F" w:rsidRDefault="002D33FE" w:rsidP="008539B5">
                          <w:pPr>
                            <w:pStyle w:val="Brdtext"/>
                          </w:pPr>
                          <w:sdt>
                            <w:sdtPr>
                              <w:alias w:val="BilageEtikett"/>
                              <w:tag w:val="BilageEtikett"/>
                              <w:id w:val="501779950"/>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134218506"/>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53" type="#_x0000_t202" style="position:absolute;left:0;text-align:left;margin-left:348.15pt;margin-top:35.45pt;width:89.85pt;height:9.6pt;z-index:251824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C5PCkQIAAJU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OEerNKvRpCfRBrdBBacRn8b6KcweLQxD+9m06PNw73EZy26lq+MfBRHogfRujy6CER6d8kmOllHC&#10;ocvH+cU4wZ8dvK3z4YswNYlCQR26l0Bl21sf8BKYDiYxmTeqKm8qpdIhMkZcKUe2DL1WIb0RHn9Y&#10;KU2agp6fno1SYG2iexdZ6RhGJM706WLlXYVJCjsloo3S34QEZqnQV3IzzoXe50/W0Uoi1Vsce/vD&#10;q97i3NUBj5TZ6LB3rittXKo+DdkBsvLHAJns7AH4Ud1RDO2yTWQ5G58PFFiacgdmONPNlrf8pkL7&#10;bpkPD8xhmNBxLIhwj49UBvCbXqJkbdyv1+6jPTgOLSUNhrOg/ueGOUGJ+qrB/ot8MonTnA6Ts49g&#10;EnHHmuWxRm/qKwNO5FhFlicx2gc1iNKZ+hl7ZBGzQsU0R+6ChkG8Ct3KwB7iYrFIRphfy8KtfrQ8&#10;ho44R3I+tc/M2Z7BAdy/M8MYs+kLIne20dPbxSaAjInlEekO1b4DmP1E/n5PxeVyfE5W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GQuTw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DF50010" w14:textId="2B5D3D0F" w:rsidR="00DB373A" w:rsidRDefault="00DB373A" w:rsidP="00A118D8">
                    <w:pPr>
                      <w:pStyle w:val="Brdtext"/>
                      <w:jc w:val="left"/>
                    </w:pPr>
                    <w:sdt>
                      <w:sdtPr>
                        <w:alias w:val="NummerEtikett"/>
                        <w:tag w:val="NummerEtikett"/>
                        <w:id w:val="-17762490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9321504"/>
                        <w:lock w:val="sdtContentLocked"/>
                        <w:dataBinding w:prefixMappings="xmlns:ns0='http://rkdhs/mallar/lagstiftning/Prop/Prop.xsd'" w:xpath="/ns0:dokumentvärden[1]/ns0:dokumentnummer[1]" w:storeItemID="{068625C3-B546-44A5-B525-B7CC092E5AD6}"/>
                        <w:text/>
                      </w:sdtPr>
                      <w:sdtContent>
                        <w:r>
                          <w:t>2020/21:172</w:t>
                        </w:r>
                      </w:sdtContent>
                    </w:sdt>
                  </w:p>
                  <w:p w14:paraId="3370F1AC" w14:textId="6C1C5CDD" w:rsidR="00DB373A" w:rsidRPr="00C7375F" w:rsidRDefault="00DB373A" w:rsidP="008539B5">
                    <w:pPr>
                      <w:pStyle w:val="Brdtext"/>
                    </w:pPr>
                    <w:sdt>
                      <w:sdtPr>
                        <w:alias w:val="BilageEtikett"/>
                        <w:tag w:val="BilageEtikett"/>
                        <w:id w:val="50177995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134218506"/>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7512B3" w14:textId="77777777" w:rsidR="00DB373A" w:rsidRDefault="00DB373A" w:rsidP="00664D04">
    <w:pPr>
      <w:pStyle w:val="Brdtext"/>
    </w:pPr>
    <w:r>
      <w:rPr>
        <w:noProof/>
        <w:lang w:eastAsia="sv-SE"/>
      </w:rPr>
      <mc:AlternateContent>
        <mc:Choice Requires="wps">
          <w:drawing>
            <wp:anchor distT="0" distB="0" distL="0" distR="0" simplePos="0" relativeHeight="2517120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29E7C3" w14:textId="0DDC185C" w:rsidR="00DB373A" w:rsidRDefault="002D33FE" w:rsidP="00664D04">
                          <w:pPr>
                            <w:pStyle w:val="Brdtext"/>
                            <w:jc w:val="left"/>
                          </w:pPr>
                          <w:sdt>
                            <w:sdtPr>
                              <w:alias w:val="NummerEtikett"/>
                              <w:tag w:val="NummerEtikett"/>
                              <w:id w:val="213659022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9997649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53B40E3" w14:textId="48A1994C" w:rsidR="00DB373A" w:rsidRPr="00C7375F" w:rsidRDefault="002D33FE" w:rsidP="008539B5">
                          <w:pPr>
                            <w:pStyle w:val="Brdtext"/>
                          </w:pPr>
                          <w:sdt>
                            <w:sdtPr>
                              <w:alias w:val="BilageEtikett"/>
                              <w:tag w:val="BilageEtikett"/>
                              <w:id w:val="1516951839"/>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648679262"/>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57" type="#_x0000_t202" style="position:absolute;left:0;text-align:left;margin-left:29.4pt;margin-top:34.85pt;width:89.85pt;height:9.6pt;z-index:251712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aq9IjgIAAJUFAAAOAAAAZHJzL2Uyb0RvYy54bWysVF1P2zAUfZ+0/2D5faQJhY2qKepATJMQ&#10;oMHEs+vYbTTH9my3Sffrd+ykH2O8MO0lsX3P/T73Ti+7RpGNcL42uqT5yYgSobmpar0s6fenmw+f&#10;KPGB6Yopo0VJt8LTy9n7d9PWTkRhVkZVwhEY0X7S2pKuQrCTLPN8JRrmT4wVGkJpXMMCrm6ZVY61&#10;sN6orBiNzrPWuMo6w4X3eL3uhXSW7EspeLiX0otAVEkRW0hfl76L+M1mUzZZOmZXNR/CYP8QRcNq&#10;Dad7U9csMLJ29V+mmpo7440MJ9w0mZGy5iLlgGzy0YtsHlfMipQLiuPtvkz+/5nld5sHR+qqpEWR&#10;U6JZgyY9iS64NTIoYn1a6yeAPVoAQ/fZdOjz7t3jMabdSdfEPxIikKPS2311YYzwqJSPc7SMEg5Z&#10;XuQXRSp/dtC2zocvwjQkHkrq0L1UVLa59QGRALqDRGfeqLq6qZVKl8gYcaUc2TD0WoUUIzT+QClN&#10;2pKen56NkmFtonpvWeloRiTODO5i5n2G6RS2SkSM0t+ERM1Soq/4ZpwLvfef0BEl4eotigP+ENVb&#10;lPs8oJE8Gx32yk2tjUvZpyE7lKz6sSuZ7PEo+FHe8Ri6RZfIcnaaehffFqbaghnO9LPlLb+p0b5b&#10;5sMDcxgmdBwLItzjI5VB+c1womRl3K/X3iMeHIeUkhbDWVL/c82coER91WD/RT4ex2lOl/HZRzCJ&#10;uGPJ4lii182VASfAb0SXjhEf1O4onWmesUfm0StETHP4LmnYHa9CvzKwh7iYzxMI82tZuNWPlkfT&#10;sc6RnE/dM3N2YHAA9+/MbozZ5AWRe2zU9Ha+DiBjYvmhqkMHMPuJ/MOeisvl+J5Qh206+w0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vWqvSI4CAACV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129E7C3" w14:textId="0DDC185C" w:rsidR="00DB373A" w:rsidRDefault="00DB373A" w:rsidP="00664D04">
                    <w:pPr>
                      <w:pStyle w:val="Brdtext"/>
                      <w:jc w:val="left"/>
                    </w:pPr>
                    <w:sdt>
                      <w:sdtPr>
                        <w:alias w:val="NummerEtikett"/>
                        <w:tag w:val="NummerEtikett"/>
                        <w:id w:val="213659022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9976490"/>
                        <w:lock w:val="sdtContentLocked"/>
                        <w:dataBinding w:prefixMappings="xmlns:ns0='http://rkdhs/mallar/lagstiftning/Prop/Prop.xsd'" w:xpath="/ns0:dokumentvärden[1]/ns0:dokumentnummer[1]" w:storeItemID="{068625C3-B546-44A5-B525-B7CC092E5AD6}"/>
                        <w:text/>
                      </w:sdtPr>
                      <w:sdtContent>
                        <w:r>
                          <w:t>2020/21:172</w:t>
                        </w:r>
                      </w:sdtContent>
                    </w:sdt>
                  </w:p>
                  <w:p w14:paraId="653B40E3" w14:textId="48A1994C" w:rsidR="00DB373A" w:rsidRPr="00C7375F" w:rsidRDefault="00DB373A" w:rsidP="008539B5">
                    <w:pPr>
                      <w:pStyle w:val="Brdtext"/>
                    </w:pPr>
                    <w:sdt>
                      <w:sdtPr>
                        <w:alias w:val="BilageEtikett"/>
                        <w:tag w:val="BilageEtikett"/>
                        <w:id w:val="151695183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648679262"/>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2D4BBA" w14:textId="77777777" w:rsidR="00DB373A" w:rsidRDefault="00DB373A" w:rsidP="00EE1584">
    <w:pPr>
      <w:pStyle w:val="Brdtext"/>
    </w:pPr>
    <w:r>
      <w:rPr>
        <w:noProof/>
        <w:lang w:eastAsia="sv-SE"/>
      </w:rPr>
      <mc:AlternateContent>
        <mc:Choice Requires="wps">
          <w:drawing>
            <wp:anchor distT="0" distB="0" distL="0" distR="0" simplePos="0" relativeHeight="2518256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4B1F10" w14:textId="27E002B2" w:rsidR="00DB373A" w:rsidRDefault="002D33FE" w:rsidP="00A118D8">
                          <w:pPr>
                            <w:pStyle w:val="Brdtext"/>
                            <w:jc w:val="left"/>
                          </w:pPr>
                          <w:sdt>
                            <w:sdtPr>
                              <w:alias w:val="NummerEtikett"/>
                              <w:tag w:val="NummerEtikett"/>
                              <w:id w:val="-1176108999"/>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51258105"/>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739B68DE" w14:textId="0A8AD807" w:rsidR="00DB373A" w:rsidRPr="00C7375F" w:rsidRDefault="002D33FE" w:rsidP="008539B5">
                          <w:pPr>
                            <w:pStyle w:val="Brdtext"/>
                          </w:pPr>
                          <w:sdt>
                            <w:sdtPr>
                              <w:alias w:val="BilageEtikett"/>
                              <w:tag w:val="BilageEtikett"/>
                              <w:id w:val="1478877362"/>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199562751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58" type="#_x0000_t202" style="position:absolute;left:0;text-align:left;margin-left:348.15pt;margin-top:35.45pt;width:89.85pt;height:9.6pt;z-index:251825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l3ZqjwIAAJU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fGY&#10;6uOEpSY9qg7DijI4TvVpfZyS2YMnQ+w+Q0d93t5HukxpdzrY9KeEGOkJabOrLoExmZzKSUkt40yS&#10;rhyXZxSQ4Iu9tw8RvyiwLAkVD9S9XFSxvonYm25NUrAIpqmvG2PyITFGXZrA1oJ6bTC/kcD/sDKO&#10;tRU/PT4ZZWAHyb1HNi7BqMyZIVzKvM8wS7gxKtkY901pqllO9JXYQkrldvGzdbLSFOotjoP9/lVv&#10;ce7zII8cGRzunG3jIOTs85DtS1b/2JZM9/bUm4O8k4jdostkOTneUWAB9YaYEaCfrejldUPtuxER&#10;70WgYaKO04LAO/poA1R+GCTOlhB+vXaf7InjpOWspeGsePy5EkFxZr46Yv9ZOZkQLObD5ORjom44&#10;1CwONW5lL4E4UdIq8jKLyR7NVtQB7BPtkXmKSirhJMWuOG7FS+xXBu0hqebzbETz6wXeuAcvE3Sq&#10;cyLnY/ckgh8YjMT9W9iOsZi+IHJvmzyjn6+QyJhZnirdV3XoAM1+npNhT6XlcnjOVvtt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PaXdmq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04B1F10" w14:textId="27E002B2" w:rsidR="00DB373A" w:rsidRDefault="00DB373A" w:rsidP="00A118D8">
                    <w:pPr>
                      <w:pStyle w:val="Brdtext"/>
                      <w:jc w:val="left"/>
                    </w:pPr>
                    <w:sdt>
                      <w:sdtPr>
                        <w:alias w:val="NummerEtikett"/>
                        <w:tag w:val="NummerEtikett"/>
                        <w:id w:val="-117610899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1258105"/>
                        <w:lock w:val="sdtContentLocked"/>
                        <w:dataBinding w:prefixMappings="xmlns:ns0='http://rkdhs/mallar/lagstiftning/Prop/Prop.xsd'" w:xpath="/ns0:dokumentvärden[1]/ns0:dokumentnummer[1]" w:storeItemID="{068625C3-B546-44A5-B525-B7CC092E5AD6}"/>
                        <w:text/>
                      </w:sdtPr>
                      <w:sdtContent>
                        <w:r>
                          <w:t>2020/21:172</w:t>
                        </w:r>
                      </w:sdtContent>
                    </w:sdt>
                  </w:p>
                  <w:p w14:paraId="739B68DE" w14:textId="0A8AD807" w:rsidR="00DB373A" w:rsidRPr="00C7375F" w:rsidRDefault="00DB373A" w:rsidP="008539B5">
                    <w:pPr>
                      <w:pStyle w:val="Brdtext"/>
                    </w:pPr>
                    <w:sdt>
                      <w:sdtPr>
                        <w:alias w:val="BilageEtikett"/>
                        <w:tag w:val="BilageEtikett"/>
                        <w:id w:val="147887736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9562751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3263AB" w14:textId="77777777" w:rsidR="00DB373A" w:rsidRDefault="00DB373A" w:rsidP="00664D04">
    <w:pPr>
      <w:pStyle w:val="Brdtext"/>
    </w:pPr>
    <w:r>
      <w:rPr>
        <w:noProof/>
        <w:lang w:eastAsia="sv-SE"/>
      </w:rPr>
      <mc:AlternateContent>
        <mc:Choice Requires="wps">
          <w:drawing>
            <wp:anchor distT="0" distB="0" distL="0" distR="0" simplePos="0" relativeHeight="2517130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9C117F" w14:textId="03B2F270" w:rsidR="00DB373A" w:rsidRDefault="002D33FE" w:rsidP="00664D04">
                          <w:pPr>
                            <w:pStyle w:val="Brdtext"/>
                            <w:jc w:val="left"/>
                          </w:pPr>
                          <w:sdt>
                            <w:sdtPr>
                              <w:alias w:val="NummerEtikett"/>
                              <w:tag w:val="NummerEtikett"/>
                              <w:id w:val="-1934655827"/>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27045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2E9081BF" w14:textId="696130FD" w:rsidR="00DB373A" w:rsidRPr="00C7375F" w:rsidRDefault="002D33FE" w:rsidP="008539B5">
                          <w:pPr>
                            <w:pStyle w:val="Brdtext"/>
                          </w:pPr>
                          <w:sdt>
                            <w:sdtPr>
                              <w:alias w:val="BilageEtikett"/>
                              <w:tag w:val="BilageEtikett"/>
                              <w:id w:val="-241484261"/>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308023331"/>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62" type="#_x0000_t202" style="position:absolute;left:0;text-align:left;margin-left:29.4pt;margin-top:34.85pt;width:89.85pt;height:9.6pt;z-index:251713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N8sUkgIAAJUFAAAOAAAAZHJzL2Uyb0RvYy54bWysVE1v2zAMvQ/YfxB0Xx07SbcGdYqsRYcB&#10;RVssHXpWZCkxJomapMTOfv0o2U6yrpcOu9iU+CU+PvLyqtWK7ITzNZiS5mcjSoThUNVmXdLvT7cf&#10;PlHiAzMVU2BESffC06v5+3eXjZ2JAjagKuEIBjF+1tiSbkKwsyzzfCM082dghUGlBKdZwKNbZ5Vj&#10;DUbXKitGo/OsAVdZB1x4j7c3nZLOU3wpBQ8PUnoRiCopvi2kr0vfVfxm80s2WztmNzXvn8H+4RWa&#10;1QaTHkLdsMDI1tV/hdI1d+BBhjMOOgMpay5SDVhNPnpRzXLDrEi1IDjeHmDy/y8sv989OlJXJS2K&#10;MSWGaWzSk2iD22IFRcSnsX6GZkuLhqH9DC32ebj3eBnLbqXT8Y8FEdQj0vsDuhiM8OiUT3JsGSUc&#10;dXmRXxQJ/uzobZ0PXwRoEoWSOuxeApXt7nzAl6DpYBKTeVB1dVsrlQ6RMeJaObJj2GsV0hvR4w8r&#10;ZUhT0vPxdJQCG4juXWRlYhiRONOni5V3FSYp7JWINsp8ExIxS4W+kptxLswhf7KOVhJTvcWxtz++&#10;6i3OXR3okTKDCQdnXRtwqfo0ZEfIqh8DZLKzR8BP6o5iaFdtIst0PB0osIJqj8xw0M2Wt/y2xvbd&#10;MR8emcNhwo7jgggP+JEKEH7oJUo24H69dh/tkeOopaTB4Syp/7llTlCivhpk/0U+mcRpTofJ9CMy&#10;ibhTzepUY7b6GpATOa4iy5MY7YMaROlAP+MeWcSsqGKGY+6ShkG8Dt3KwD3ExWKRjHB+LQt3Zml5&#10;DB1xjuR8ap+Zsz2DA3L/HoYxZrMXRO5so6e3i21AMiaWR6Q7VPsO4Own8vd7Ki6X03OyOm7T+W8A&#10;AAD//wMAUEsDBBQABgAIAAAAIQCTpHj03wAAAAgBAAAPAAAAZHJzL2Rvd25yZXYueG1sTI/BTsMw&#10;EETvSPyDtUjcqEOhxU2zqQDBgUpVRYvUqxsvcUS8jmKnDX+POcFxNKOZN8VqdK04UR8azwi3kwwE&#10;ceVNwzXCx/71RoEIUbPRrWdC+KYAq/LyotC58Wd+p9Mu1iKVcMg1go2xy6UMlSWnw8R3xMn79L3T&#10;Mcm+lqbX51TuWjnNsrl0uuG0YHVHz5aqr93gEPabJzNIM5q3l2qz3tJBru39FvH6anxcgog0xr8w&#10;/OIndCgT09EPbIJoEWYqkUeE+eIBRPKnd2oG4oig1AJkWcj/B8ofAAAA//8DAFBLAQItABQABgAI&#10;AAAAIQC2gziS/gAAAOEBAAATAAAAAAAAAAAAAAAAAAAAAABbQ29udGVudF9UeXBlc10ueG1sUEsB&#10;Ai0AFAAGAAgAAAAhADj9If/WAAAAlAEAAAsAAAAAAAAAAAAAAAAALwEAAF9yZWxzLy5yZWxzUEsB&#10;Ai0AFAAGAAgAAAAhAJI3yxSSAgAAlQUAAA4AAAAAAAAAAAAAAAAALgIAAGRycy9lMm9Eb2MueG1s&#10;UEsBAi0AFAAGAAgAAAAhAJOkePTfAAAACAEAAA8AAAAAAAAAAAAAAAAA7AQAAGRycy9kb3ducmV2&#10;LnhtbFBLBQYAAAAABAAEAPMAAAD4BQAAAAA=&#10;" o:allowoverlap="f" fillcolor="white [3201]" stroked="f" strokeweight=".5pt">
              <v:textbox style="mso-fit-shape-to-text:t">
                <w:txbxContent>
                  <w:p w14:paraId="689C117F" w14:textId="03B2F270" w:rsidR="00DB373A" w:rsidRDefault="00DB373A" w:rsidP="00664D04">
                    <w:pPr>
                      <w:pStyle w:val="Brdtext"/>
                      <w:jc w:val="left"/>
                    </w:pPr>
                    <w:sdt>
                      <w:sdtPr>
                        <w:alias w:val="NummerEtikett"/>
                        <w:tag w:val="NummerEtikett"/>
                        <w:id w:val="-193465582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70456"/>
                        <w:lock w:val="sdtContentLocked"/>
                        <w:dataBinding w:prefixMappings="xmlns:ns0='http://rkdhs/mallar/lagstiftning/Prop/Prop.xsd'" w:xpath="/ns0:dokumentvärden[1]/ns0:dokumentnummer[1]" w:storeItemID="{068625C3-B546-44A5-B525-B7CC092E5AD6}"/>
                        <w:text/>
                      </w:sdtPr>
                      <w:sdtContent>
                        <w:r>
                          <w:t>2020/21:172</w:t>
                        </w:r>
                      </w:sdtContent>
                    </w:sdt>
                  </w:p>
                  <w:p w14:paraId="2E9081BF" w14:textId="696130FD" w:rsidR="00DB373A" w:rsidRPr="00C7375F" w:rsidRDefault="00DB373A" w:rsidP="008539B5">
                    <w:pPr>
                      <w:pStyle w:val="Brdtext"/>
                    </w:pPr>
                    <w:sdt>
                      <w:sdtPr>
                        <w:alias w:val="BilageEtikett"/>
                        <w:tag w:val="BilageEtikett"/>
                        <w:id w:val="-24148426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0802333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6CFCD9" w14:textId="77777777" w:rsidR="00DB373A" w:rsidRDefault="00DB373A" w:rsidP="00EE1584">
    <w:pPr>
      <w:pStyle w:val="Brdtext"/>
    </w:pPr>
    <w:r>
      <w:rPr>
        <w:noProof/>
        <w:lang w:eastAsia="sv-SE"/>
      </w:rPr>
      <mc:AlternateContent>
        <mc:Choice Requires="wps">
          <w:drawing>
            <wp:anchor distT="0" distB="0" distL="0" distR="0" simplePos="0" relativeHeight="2518266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447189" w14:textId="669D7377" w:rsidR="00DB373A" w:rsidRDefault="002D33FE" w:rsidP="00A118D8">
                          <w:pPr>
                            <w:pStyle w:val="Brdtext"/>
                            <w:jc w:val="left"/>
                          </w:pPr>
                          <w:sdt>
                            <w:sdtPr>
                              <w:alias w:val="NummerEtikett"/>
                              <w:tag w:val="NummerEtikett"/>
                              <w:id w:val="120013066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47309912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8D09A1F" w14:textId="548D0FF0" w:rsidR="00DB373A" w:rsidRPr="00C7375F" w:rsidRDefault="002D33FE" w:rsidP="008539B5">
                          <w:pPr>
                            <w:pStyle w:val="Brdtext"/>
                          </w:pPr>
                          <w:sdt>
                            <w:sdtPr>
                              <w:alias w:val="BilageEtikett"/>
                              <w:tag w:val="BilageEtikett"/>
                              <w:id w:val="1265271972"/>
                              <w:lock w:val="sdtContentLocked"/>
                              <w:dataBinding w:prefixMappings="xmlns:ns0='http://rkdhs/mallar/lagstiftning/Prop/Prop.xsd'" w:xpath="/ns0:dokumentvärden[1]/ns0:bilagor[1]/ns0:bilaga[9]/@bilageetikett" w:storeItemID="{068625C3-B546-44A5-B525-B7CC092E5AD6}"/>
                              <w:text/>
                            </w:sdtPr>
                            <w:sdtEndPr/>
                            <w:sdtContent>
                              <w:r w:rsidR="00DB373A">
                                <w:t>Bilaga</w:t>
                              </w:r>
                            </w:sdtContent>
                          </w:sdt>
                          <w:r w:rsidR="00DB373A">
                            <w:t xml:space="preserve"> </w:t>
                          </w:r>
                          <w:sdt>
                            <w:sdtPr>
                              <w:alias w:val="BilageNummer"/>
                              <w:tag w:val="BilageNummer"/>
                              <w:id w:val="-449163589"/>
                              <w:lock w:val="sdtContentLocked"/>
                              <w:dataBinding w:prefixMappings="xmlns:ns0='http://rkdhs/mallar/lagstiftning/Prop/Prop.xsd'" w:xpath="/ns0:dokumentvärden[1]/ns0:bilagor[1]/ns0:bilaga[9]/@bilagenummer" w:storeItemID="{068625C3-B546-44A5-B525-B7CC092E5AD6}"/>
                              <w:text/>
                            </w:sdtPr>
                            <w:sdtEndPr/>
                            <w:sdtContent>
                              <w:r w:rsidR="00DB373A">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63" type="#_x0000_t202" style="position:absolute;left:0;text-align:left;margin-left:348.15pt;margin-top:35.45pt;width:89.85pt;height:9.6pt;z-index:251826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qPxHkgIAAJUFAAAOAAAAZHJzL2Uyb0RvYy54bWysVE1v2zAMvQ/YfxB0Xxy7SbYGdYqsRYYB&#10;RVusHXpWZKkxJomapMTOfv0o2U6yrpcOu9iU+CU+PvListWK7ITzNZiS5qMxJcJwqGrzXNLvj6sP&#10;nyjxgZmKKTCipHvh6eXi/buLxs5FARtQlXAEgxg/b2xJNyHYeZZ5vhGa+RFYYVApwWkW8Oies8qx&#10;BqNrlRXj8SxrwFXWARfe4+11p6SLFF9KwcOdlF4EokqKbwvp69J3Hb/Z4oLNnx2zm5r3z2D/8ArN&#10;aoNJD6GuWWBk6+q/QumaO/Agw4iDzkDKmotUA1aTj19U87BhVqRaEBxvDzD5/xeW3+7uHamrkhZF&#10;QYlhGpv0KNrgtljBWcSnsX6OZg8WDUP7GVrs83Dv8TKW3Uqn4x8LIqhHpPcHdDEY4dEpn+TYMko4&#10;6vIiPy8S/NnR2zofvgjQJAolddi9BCrb3fiAL0HTwSQm86DqalUrlQ6RMeJKObJj2GsV0hvR4w8r&#10;ZUhT0tnZdJwCG4juXWRlYhiRONOni5V3FSYp7JWINsp8ExIxS4W+kptxLswhf7KOVhJTvcWxtz++&#10;6i3OXR3okTKDCQdnXRtwqfo0ZEfIqh8DZLKzR8BP6o5iaNdtIsv0bDZQYA3VHpnhoJstb/mqxvbd&#10;MB/umcNhwo7jggh3+JEKEH7oJUo24H69dh/tkeOopaTB4Syp/7llTlCivhpk/3k+mcRpTofJ9CMy&#10;ibhTzfpUY7b6CpATOa4iy5MY7YMaROlAP+EeWcasqGKGY+6ShkG8Ct3KwD3ExXKZjHB+LQs35sHy&#10;GDriHMn52D4xZ3sGB+T+LQxjzOYviNzZRk9vl9uAZEwsj0h3qPYdwNlP5O/3VFwup+dkddymi98A&#10;AAD//wMAUEsDBBQABgAIAAAAIQA6ihHC3wAAAAkBAAAPAAAAZHJzL2Rvd25yZXYueG1sTI/BTsMw&#10;EETvSPyDtUjcqF1AaROyqQDBgUpVRYvE1Y2XOCK2o9hpw9+znMpxtU8zb8rV5DpxpCG2wSPMZwoE&#10;+TqY1jcIH/vXmyWImLQ3ugueEH4owqq6vCh1YcLJv9NxlxrBIT4WGsGm1BdSxtqS03EWevL8+wqD&#10;04nPoZFm0CcOd528VSqTTreeG6zu6dlS/b0bHcJ+82RGaSbz9lJv1lv6lGt7v0W8vpoeH0AkmtIZ&#10;hj99VoeKnQ5h9CaKDiHLsztGERYqB8HAcpHxuANCruYgq1L+X1D9AgAA//8DAFBLAQItABQABgAI&#10;AAAAIQC2gziS/gAAAOEBAAATAAAAAAAAAAAAAAAAAAAAAABbQ29udGVudF9UeXBlc10ueG1sUEsB&#10;Ai0AFAAGAAgAAAAhADj9If/WAAAAlAEAAAsAAAAAAAAAAAAAAAAALwEAAF9yZWxzLy5yZWxzUEsB&#10;Ai0AFAAGAAgAAAAhAGao/EeSAgAAlQUAAA4AAAAAAAAAAAAAAAAALgIAAGRycy9lMm9Eb2MueG1s&#10;UEsBAi0AFAAGAAgAAAAhADqKEcLfAAAACQEAAA8AAAAAAAAAAAAAAAAA7AQAAGRycy9kb3ducmV2&#10;LnhtbFBLBQYAAAAABAAEAPMAAAD4BQAAAAA=&#10;" o:allowoverlap="f" fillcolor="white [3201]" stroked="f" strokeweight=".5pt">
              <v:textbox style="mso-fit-shape-to-text:t">
                <w:txbxContent>
                  <w:p w14:paraId="73447189" w14:textId="669D7377" w:rsidR="00DB373A" w:rsidRDefault="00DB373A" w:rsidP="00A118D8">
                    <w:pPr>
                      <w:pStyle w:val="Brdtext"/>
                      <w:jc w:val="left"/>
                    </w:pPr>
                    <w:sdt>
                      <w:sdtPr>
                        <w:alias w:val="NummerEtikett"/>
                        <w:tag w:val="NummerEtikett"/>
                        <w:id w:val="12001306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3099126"/>
                        <w:lock w:val="sdtContentLocked"/>
                        <w:dataBinding w:prefixMappings="xmlns:ns0='http://rkdhs/mallar/lagstiftning/Prop/Prop.xsd'" w:xpath="/ns0:dokumentvärden[1]/ns0:dokumentnummer[1]" w:storeItemID="{068625C3-B546-44A5-B525-B7CC092E5AD6}"/>
                        <w:text/>
                      </w:sdtPr>
                      <w:sdtContent>
                        <w:r>
                          <w:t>2020/21:172</w:t>
                        </w:r>
                      </w:sdtContent>
                    </w:sdt>
                  </w:p>
                  <w:p w14:paraId="68D09A1F" w14:textId="548D0FF0" w:rsidR="00DB373A" w:rsidRPr="00C7375F" w:rsidRDefault="00DB373A" w:rsidP="008539B5">
                    <w:pPr>
                      <w:pStyle w:val="Brdtext"/>
                    </w:pPr>
                    <w:sdt>
                      <w:sdtPr>
                        <w:alias w:val="BilageEtikett"/>
                        <w:tag w:val="BilageEtikett"/>
                        <w:id w:val="126527197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44916358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2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13FD67" w14:textId="77777777" w:rsidR="00DB373A" w:rsidRDefault="00DB373A" w:rsidP="00664D04">
    <w:pPr>
      <w:pStyle w:val="Brdtext"/>
    </w:pPr>
    <w:r>
      <w:rPr>
        <w:noProof/>
        <w:lang w:eastAsia="sv-SE"/>
      </w:rPr>
      <mc:AlternateContent>
        <mc:Choice Requires="wps">
          <w:drawing>
            <wp:anchor distT="0" distB="0" distL="0" distR="0" simplePos="0" relativeHeight="2517140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2CF45" w14:textId="2028740B" w:rsidR="00DB373A" w:rsidRDefault="002D33FE" w:rsidP="00664D04">
                          <w:pPr>
                            <w:pStyle w:val="Brdtext"/>
                            <w:jc w:val="left"/>
                          </w:pPr>
                          <w:sdt>
                            <w:sdtPr>
                              <w:alias w:val="NummerEtikett"/>
                              <w:tag w:val="NummerEtikett"/>
                              <w:id w:val="16967184"/>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1322011000"/>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EF564FF" w14:textId="1B43BD96" w:rsidR="00DB373A" w:rsidRPr="00C7375F" w:rsidRDefault="002D33FE" w:rsidP="008539B5">
                          <w:pPr>
                            <w:pStyle w:val="Brdtext"/>
                          </w:pPr>
                          <w:sdt>
                            <w:sdtPr>
                              <w:alias w:val="BilageEtikett"/>
                              <w:tag w:val="BilageEtikett"/>
                              <w:id w:val="-1369376263"/>
                              <w:lock w:val="sdtContentLocked"/>
                              <w:dataBinding w:prefixMappings="xmlns:ns0='http://rkdhs/mallar/lagstiftning/Prop/Prop.xsd'" w:xpath="/ns0:dokumentvärden[1]/ns0:bilagor[1]/ns0:bilaga[10]/@bilageetikett" w:storeItemID="{068625C3-B546-44A5-B525-B7CC092E5AD6}"/>
                              <w:text/>
                            </w:sdtPr>
                            <w:sdtEndPr/>
                            <w:sdtContent>
                              <w:r w:rsidR="00DB373A">
                                <w:t>Bilaga</w:t>
                              </w:r>
                            </w:sdtContent>
                          </w:sdt>
                          <w:r w:rsidR="00DB373A">
                            <w:t xml:space="preserve"> </w:t>
                          </w:r>
                          <w:sdt>
                            <w:sdtPr>
                              <w:alias w:val="BilageNummer"/>
                              <w:tag w:val="BilageNummer"/>
                              <w:id w:val="1071081757"/>
                              <w:lock w:val="sdtContentLocked"/>
                              <w:dataBinding w:prefixMappings="xmlns:ns0='http://rkdhs/mallar/lagstiftning/Prop/Prop.xsd'" w:xpath="/ns0:dokumentvärden[1]/ns0:bilagor[1]/ns0:bilaga[10]/@bilagenummer" w:storeItemID="{068625C3-B546-44A5-B525-B7CC092E5AD6}"/>
                              <w:text/>
                            </w:sdtPr>
                            <w:sdtEndPr/>
                            <w:sdtContent>
                              <w:r w:rsidR="00DB373A">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567" type="#_x0000_t202" style="position:absolute;left:0;text-align:left;margin-left:29.4pt;margin-top:34.85pt;width:89.85pt;height:9.6pt;z-index:251714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d+xjwIAAJUFAAAOAAAAZHJzL2Uyb0RvYy54bWysVN1P2zAQf5+0/8Hy+0iTtWxUpKgDMU1C&#10;gFYmnl3HptEcn2dfm3R/PWcn/RjjhWkvie373ffv7vyiawzbKB9qsCXPT0acKSuhqu1TyX88XH/4&#10;zFlAYSthwKqSb1XgF7P3785bN1UFrMBUyjMyYsO0dSVfIbpplgW5Uo0IJ+CUJaEG3wikq3/KKi9a&#10;st6YrBiNTrMWfOU8SBUCvV71Qj5L9rVWEu+0DgqZKTnFhunr03cZv9nsXEyfvHCrWg5hiH+IohG1&#10;Jad7U1cCBVv7+i9TTS09BNB4IqHJQOtaqpQDZZOPXmSzWAmnUi5UnOD2ZQr/z6y83dx7VlclL4oJ&#10;Z1Y01KQH1aFfUwZFrE/rwpRgC0dA7L5AR33evQd6jGl32jfxTwkxklOlt/vqkjEmo1I+zqllnEmS&#10;5UV+VqTyZwdt5wN+VdCweCi5p+6loorNTUCKhKA7SHQWwNTVdW1MukTGqEvj2UZQrw2mGEnjD5Sx&#10;rC356cfJKBm2ENV7y8ZGMypxZnAXM+8zTCfcGhUxxn5XmmqWEn3Ft5BS2b3/hI4oTa7eojjgD1G9&#10;RbnPgzSSZ7C4V25qCz5ln4bsULLq565kusdTwY/yjkfsll0iy2ScehffllBtiRke+tkKTl7X1L4b&#10;EfBeeBom6jgtCLyjjzZA5YfhxNkK/O/X3iOeOE5SzloazpKHX2vhFWfmmyX2n+VjCoBhuownn4hJ&#10;zB9LlscSu24ugTiR0ypyMh0jHs3uqD00j7RH5tEriYSV5LvkuDteYr8yaA9JNZ8nEM2vE3hjF05G&#10;07HOkZwP3aPwbmAwEvdvYTfGYvqCyD02agY3XyORMbH8UNWhAzT7ifzDnorL5fieUIdtOns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d37G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252CF45" w14:textId="2028740B" w:rsidR="00DB373A" w:rsidRDefault="00DB373A" w:rsidP="00664D04">
                    <w:pPr>
                      <w:pStyle w:val="Brdtext"/>
                      <w:jc w:val="left"/>
                    </w:pPr>
                    <w:sdt>
                      <w:sdtPr>
                        <w:alias w:val="NummerEtikett"/>
                        <w:tag w:val="NummerEtikett"/>
                        <w:id w:val="169671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2011000"/>
                        <w:lock w:val="sdtContentLocked"/>
                        <w:dataBinding w:prefixMappings="xmlns:ns0='http://rkdhs/mallar/lagstiftning/Prop/Prop.xsd'" w:xpath="/ns0:dokumentvärden[1]/ns0:dokumentnummer[1]" w:storeItemID="{068625C3-B546-44A5-B525-B7CC092E5AD6}"/>
                        <w:text/>
                      </w:sdtPr>
                      <w:sdtContent>
                        <w:r>
                          <w:t>2020/21:172</w:t>
                        </w:r>
                      </w:sdtContent>
                    </w:sdt>
                  </w:p>
                  <w:p w14:paraId="6EF564FF" w14:textId="1B43BD96" w:rsidR="00DB373A" w:rsidRPr="00C7375F" w:rsidRDefault="00DB373A" w:rsidP="008539B5">
                    <w:pPr>
                      <w:pStyle w:val="Brdtext"/>
                    </w:pPr>
                    <w:sdt>
                      <w:sdtPr>
                        <w:alias w:val="BilageEtikett"/>
                        <w:tag w:val="BilageEtikett"/>
                        <w:id w:val="-1369376263"/>
                        <w:lock w:val="sdtContentLocked"/>
                        <w:dataBinding w:prefixMappings="xmlns:ns0='http://rkdhs/mallar/lagstiftning/Prop/Prop.xsd'" w:xpath="/ns0:dokumentvärden[1]/ns0:bilagor[1]/ns0:bilaga[10]/@bilageetikett" w:storeItemID="{068625C3-B546-44A5-B525-B7CC092E5AD6}"/>
                        <w:text/>
                      </w:sdtPr>
                      <w:sdtContent>
                        <w:r>
                          <w:t>Bilaga</w:t>
                        </w:r>
                      </w:sdtContent>
                    </w:sdt>
                    <w:r>
                      <w:t xml:space="preserve"> </w:t>
                    </w:r>
                    <w:sdt>
                      <w:sdtPr>
                        <w:alias w:val="BilageNummer"/>
                        <w:tag w:val="BilageNummer"/>
                        <w:id w:val="1071081757"/>
                        <w:lock w:val="sdtContentLocked"/>
                        <w:dataBinding w:prefixMappings="xmlns:ns0='http://rkdhs/mallar/lagstiftning/Prop/Prop.xsd'" w:xpath="/ns0:dokumentvärden[1]/ns0:bilagor[1]/ns0:bilaga[10]/@bilagenummer" w:storeItemID="{068625C3-B546-44A5-B525-B7CC092E5AD6}"/>
                        <w:text/>
                      </w:sdtPr>
                      <w:sdtContent>
                        <w:r>
                          <w:t>10</w:t>
                        </w:r>
                      </w:sdtContent>
                    </w:sdt>
                  </w:p>
                </w:txbxContent>
              </v:textbox>
              <w10:wrap type="square" anchorx="page" anchory="page"/>
            </v:shape>
          </w:pict>
        </mc:Fallback>
      </mc:AlternateContent>
    </w:r>
    <w:r>
      <w:t xml:space="preserve"> </w:t>
    </w:r>
  </w:p>
</w:hdr>
</file>

<file path=word/header2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0B78B6" w14:textId="77777777" w:rsidR="00DB373A" w:rsidRDefault="00DB373A" w:rsidP="00EE1584">
    <w:pPr>
      <w:pStyle w:val="Brdtext"/>
    </w:pPr>
    <w:r>
      <w:rPr>
        <w:noProof/>
        <w:lang w:eastAsia="sv-SE"/>
      </w:rPr>
      <mc:AlternateContent>
        <mc:Choice Requires="wps">
          <w:drawing>
            <wp:anchor distT="0" distB="0" distL="0" distR="0" simplePos="0" relativeHeight="2518277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416C6E" w14:textId="3C901E7F" w:rsidR="00DB373A" w:rsidRDefault="002D33FE" w:rsidP="00A118D8">
                          <w:pPr>
                            <w:pStyle w:val="Brdtext"/>
                            <w:jc w:val="left"/>
                          </w:pPr>
                          <w:sdt>
                            <w:sdtPr>
                              <w:alias w:val="NummerEtikett"/>
                              <w:tag w:val="NummerEtikett"/>
                              <w:id w:val="-1345163746"/>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5689583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p w14:paraId="68B48508" w14:textId="2025B9D3" w:rsidR="00DB373A" w:rsidRPr="00C7375F" w:rsidRDefault="002D33FE" w:rsidP="008539B5">
                          <w:pPr>
                            <w:pStyle w:val="Brdtext"/>
                          </w:pPr>
                          <w:sdt>
                            <w:sdtPr>
                              <w:alias w:val="BilageEtikett"/>
                              <w:tag w:val="BilageEtikett"/>
                              <w:id w:val="-524254552"/>
                              <w:lock w:val="sdtContentLocked"/>
                              <w:dataBinding w:prefixMappings="xmlns:ns0='http://rkdhs/mallar/lagstiftning/Prop/Prop.xsd'" w:xpath="/ns0:dokumentvärden[1]/ns0:bilagor[1]/ns0:bilaga[10]/@bilageetikett" w:storeItemID="{068625C3-B546-44A5-B525-B7CC092E5AD6}"/>
                              <w:text/>
                            </w:sdtPr>
                            <w:sdtEndPr/>
                            <w:sdtContent>
                              <w:r w:rsidR="00DB373A">
                                <w:t>Bilaga</w:t>
                              </w:r>
                            </w:sdtContent>
                          </w:sdt>
                          <w:r w:rsidR="00DB373A">
                            <w:t xml:space="preserve"> </w:t>
                          </w:r>
                          <w:sdt>
                            <w:sdtPr>
                              <w:alias w:val="BilageNummer"/>
                              <w:tag w:val="BilageNummer"/>
                              <w:id w:val="-1194304038"/>
                              <w:lock w:val="sdtContentLocked"/>
                              <w:dataBinding w:prefixMappings="xmlns:ns0='http://rkdhs/mallar/lagstiftning/Prop/Prop.xsd'" w:xpath="/ns0:dokumentvärden[1]/ns0:bilagor[1]/ns0:bilaga[10]/@bilagenummer" w:storeItemID="{068625C3-B546-44A5-B525-B7CC092E5AD6}"/>
                              <w:text/>
                            </w:sdtPr>
                            <w:sdtEndPr/>
                            <w:sdtContent>
                              <w:r w:rsidR="00DB373A">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568" type="#_x0000_t202" style="position:absolute;left:0;text-align:left;margin-left:348.15pt;margin-top:35.45pt;width:89.85pt;height:9.6pt;z-index:251827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IAaTkQIAAJU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H48n&#10;nDlhqUmPqou4ogqOEz6tD1Mye/BkGLvP0FGft/eBLlPZnUab/lQQIz0hvdmhS8GYTE7lpKSWcSZJ&#10;V47Ls3GGv9h7ewzxiwLLklBxpO5lUMX6JkR6CZluTVKyAKaprxtj8iExRl0aZGtBvTYxv5E8/rAy&#10;jrUVPz0+GeXADpJ7H9m4FEZlzgzpUuV9hVmKG6OSjXHflCbMcqGv5BZSKrfLn62TlaZUb3Ec7Pev&#10;eotzXwd55Mzg4s7ZNg4wV5+HbA9Z/WMLme7tCfCDupMYu0WXyXIy2VFgAfWGmIHQz1bw8rqh9t2I&#10;EO8F0jBRx2lBxDv6aAMEPwwSZ0vAX6/dJ3viOGk5a2k4Kx5+rgQqzsxXR+w/KyeTNM35MDn5SExi&#10;eKhZHGrcyl4CcaKkVeRlFpN9NFtRI9gn2iPzlJVUwknKXfG4FS9jvzJoD0k1n2cjml8v4o178DKF&#10;Tjgncj52TwL9wOBI3L+F7RiL6Qsi97bJM/j5KhIZM8sT0j2qQwdo9jP5hz2VlsvhOVvtt+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NCAGk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B416C6E" w14:textId="3C901E7F" w:rsidR="00DB373A" w:rsidRDefault="00DB373A" w:rsidP="00A118D8">
                    <w:pPr>
                      <w:pStyle w:val="Brdtext"/>
                      <w:jc w:val="left"/>
                    </w:pPr>
                    <w:sdt>
                      <w:sdtPr>
                        <w:alias w:val="NummerEtikett"/>
                        <w:tag w:val="NummerEtikett"/>
                        <w:id w:val="-13451637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6895836"/>
                        <w:lock w:val="sdtContentLocked"/>
                        <w:dataBinding w:prefixMappings="xmlns:ns0='http://rkdhs/mallar/lagstiftning/Prop/Prop.xsd'" w:xpath="/ns0:dokumentvärden[1]/ns0:dokumentnummer[1]" w:storeItemID="{068625C3-B546-44A5-B525-B7CC092E5AD6}"/>
                        <w:text/>
                      </w:sdtPr>
                      <w:sdtContent>
                        <w:r>
                          <w:t>2020/21:172</w:t>
                        </w:r>
                      </w:sdtContent>
                    </w:sdt>
                  </w:p>
                  <w:p w14:paraId="68B48508" w14:textId="2025B9D3" w:rsidR="00DB373A" w:rsidRPr="00C7375F" w:rsidRDefault="00DB373A" w:rsidP="008539B5">
                    <w:pPr>
                      <w:pStyle w:val="Brdtext"/>
                    </w:pPr>
                    <w:sdt>
                      <w:sdtPr>
                        <w:alias w:val="BilageEtikett"/>
                        <w:tag w:val="BilageEtikett"/>
                        <w:id w:val="-524254552"/>
                        <w:lock w:val="sdtContentLocked"/>
                        <w:dataBinding w:prefixMappings="xmlns:ns0='http://rkdhs/mallar/lagstiftning/Prop/Prop.xsd'" w:xpath="/ns0:dokumentvärden[1]/ns0:bilagor[1]/ns0:bilaga[10]/@bilageetikett" w:storeItemID="{068625C3-B546-44A5-B525-B7CC092E5AD6}"/>
                        <w:text/>
                      </w:sdtPr>
                      <w:sdtContent>
                        <w:r>
                          <w:t>Bilaga</w:t>
                        </w:r>
                      </w:sdtContent>
                    </w:sdt>
                    <w:r>
                      <w:t xml:space="preserve"> </w:t>
                    </w:r>
                    <w:sdt>
                      <w:sdtPr>
                        <w:alias w:val="BilageNummer"/>
                        <w:tag w:val="BilageNummer"/>
                        <w:id w:val="-1194304038"/>
                        <w:lock w:val="sdtContentLocked"/>
                        <w:dataBinding w:prefixMappings="xmlns:ns0='http://rkdhs/mallar/lagstiftning/Prop/Prop.xsd'" w:xpath="/ns0:dokumentvärden[1]/ns0:bilagor[1]/ns0:bilaga[10]/@bilagenummer" w:storeItemID="{068625C3-B546-44A5-B525-B7CC092E5AD6}"/>
                        <w:text/>
                      </w:sdtPr>
                      <w:sdtContent>
                        <w:r>
                          <w:t>10</w:t>
                        </w:r>
                      </w:sdtContent>
                    </w:sdt>
                  </w:p>
                </w:txbxContent>
              </v:textbox>
              <w10:wrap type="square" anchorx="page" anchory="page"/>
            </v:shape>
          </w:pict>
        </mc:Fallback>
      </mc:AlternateContent>
    </w:r>
    <w:r>
      <w:t xml:space="preserve"> </w:t>
    </w:r>
  </w:p>
</w:hdr>
</file>

<file path=word/header2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C96D9E" w14:textId="77777777" w:rsidR="00DB373A" w:rsidRDefault="00DB373A" w:rsidP="00EE1584">
    <w:pPr>
      <w:pStyle w:val="Brdtext"/>
    </w:pPr>
    <w:r>
      <w:t xml:space="preserve"> </w:t>
    </w:r>
  </w:p>
</w:hdr>
</file>

<file path=word/header2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A17420" w14:textId="77777777" w:rsidR="00DB373A" w:rsidRDefault="00DB373A" w:rsidP="00664D04">
    <w:pPr>
      <w:pStyle w:val="Brdtext"/>
    </w:pPr>
    <w:r>
      <w:rPr>
        <w:noProof/>
        <w:lang w:eastAsia="sv-SE"/>
      </w:rPr>
      <mc:AlternateContent>
        <mc:Choice Requires="wps">
          <w:drawing>
            <wp:anchor distT="0" distB="0" distL="0" distR="0" simplePos="0" relativeHeight="251945472" behindDoc="0" locked="0" layoutInCell="1" allowOverlap="0" wp14:anchorId="07D0A031" wp14:editId="699E1DCA">
              <wp:simplePos x="0" y="0"/>
              <wp:positionH relativeFrom="page">
                <wp:posOffset>373380</wp:posOffset>
              </wp:positionH>
              <wp:positionV relativeFrom="page">
                <wp:posOffset>451485</wp:posOffset>
              </wp:positionV>
              <wp:extent cx="1141200" cy="121920"/>
              <wp:effectExtent l="0" t="0" r="1905" b="381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3C4698" w14:textId="77777777" w:rsidR="00DB373A" w:rsidRPr="00756E21" w:rsidRDefault="002D33FE" w:rsidP="00664D04">
                          <w:pPr>
                            <w:pStyle w:val="Brdtext"/>
                            <w:jc w:val="left"/>
                          </w:pPr>
                          <w:sdt>
                            <w:sdtPr>
                              <w:alias w:val="NummerEtikett"/>
                              <w:tag w:val="NummerEtikett"/>
                              <w:id w:val="-145128170"/>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278340854"/>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D0A031" id="_x0000_t202" coordsize="21600,21600" o:spt="202" path="m,l,21600r21600,l21600,xe">
              <v:stroke joinstyle="miter"/>
              <v:path gradientshapeok="t" o:connecttype="rect"/>
            </v:shapetype>
            <v:shape id="_x0000_s1572" type="#_x0000_t202" style="position:absolute;left:0;text-align:left;margin-left:29.4pt;margin-top:35.55pt;width:89.85pt;height:9.6pt;z-index:25194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37EDjwIAAJMFAAAOAAAAZHJzL2Uyb0RvYy54bWysVN9v2jAQfp+0/8Hy+xpCoVsRoWKtmCah&#10;thpMfTaOXaLZPs82JOyv39lJgHV96bSXxPb9/u67m940WpG9cL4CU9D8YkCJMBzKyjwX9Pt68eET&#10;JT4wUzIFRhT0IDy9mb1/N63tRAxhC6oUjqAT4ye1Leg2BDvJMs+3QjN/AVYYFEpwmgW8uuesdKxG&#10;71plw8HgKqvBldYBF97j610rpLPkX0rBw4OUXgSiCoq5hfR16buJ32w2ZZNnx+y24l0a7B+y0Kwy&#10;GPTo6o4FRnau+suVrrgDDzJccNAZSFlxkWrAavLBi2pWW2ZFqgXB8fYIk/9/bvn9/tGRqizoJSWG&#10;aWzRWjTB7TD/y4hObf0ElVYW1ULzGRrscv/u8TEW3Uin4x/LIShHnA9HbNEZ4dEoH+XYMEo4yvJh&#10;fj1M4Gcna+t8+CJAk3goqMPeJUjZfukDZoKqvUoM5kFV5aJSKl0iX8StcmTPsNMqpBzR4g8tZUhd&#10;0KvL8SA5NhDNW8/KRDciMaYLFytvK0yncFAi6ijzTUhELBX6SmzGuTDH+Ek7akkM9RbDTv+U1VuM&#10;2zrQIkUGE47GujLgUvVpxE6QlT96yGSrj4Cf1R2Podk0iSrj0binwAbKAzLDQTtZ3vJFhe1bMh8e&#10;mcNRwo7jeggP+JEKEH7oTpRswf167T3qI8NRSkmNo1lQ/3PHnKBEfTXI/et8NIqznC6j8UdkEnHn&#10;ks25xOz0LSAnclxElqdj1A+qP0oH+gm3yDxGRREzHGMXNPTH29AuDNxCXMznSQmn17KwNCvLo+uI&#10;cyTnunliznYMDsj9e+iHmE1eELnVjZbezncByZhYHpFuUe06gJOfyN9tqbhazu9J67RLZ78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HrfsQO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F3C4698" w14:textId="77777777" w:rsidR="00EE5A31" w:rsidRPr="00756E21" w:rsidRDefault="00653DBB" w:rsidP="00664D04">
                    <w:pPr>
                      <w:pStyle w:val="Brdtext"/>
                      <w:jc w:val="left"/>
                    </w:pPr>
                    <w:sdt>
                      <w:sdtPr>
                        <w:alias w:val="NummerEtikett"/>
                        <w:tag w:val="NummerEtikett"/>
                        <w:id w:val="-145128170"/>
                        <w:lock w:val="sdtContentLocked"/>
                        <w:dataBinding w:prefixMappings="xmlns:ns0='http://rkdhs/mallar/lagstiftning/Prop/Prop.xsd'" w:xpath="/ns0:dokumentvärden[1]/ns0:dokumentnummer[1]/@etikett" w:storeItemID="{068625C3-B546-44A5-B525-B7CC092E5AD6}"/>
                        <w:text/>
                      </w:sdtPr>
                      <w:sdtEndPr/>
                      <w:sdtContent>
                        <w:r w:rsidR="00EE5A31">
                          <w:t>Prop.</w:t>
                        </w:r>
                      </w:sdtContent>
                    </w:sdt>
                    <w:r w:rsidR="00EE5A31">
                      <w:t xml:space="preserve"> </w:t>
                    </w:r>
                    <w:sdt>
                      <w:sdtPr>
                        <w:alias w:val="Nummer"/>
                        <w:tag w:val="Nummer"/>
                        <w:id w:val="-278340854"/>
                        <w:lock w:val="sdtContentLocked"/>
                        <w:dataBinding w:prefixMappings="xmlns:ns0='http://rkdhs/mallar/lagstiftning/Prop/Prop.xsd'" w:xpath="/ns0:dokumentvärden[1]/ns0:dokumentnummer[1]" w:storeItemID="{068625C3-B546-44A5-B525-B7CC092E5AD6}"/>
                        <w:text/>
                      </w:sdtPr>
                      <w:sdtEndPr/>
                      <w:sdtContent>
                        <w:r w:rsidR="00EE5A31">
                          <w:t>2020/21:172</w:t>
                        </w:r>
                      </w:sdtContent>
                    </w:sdt>
                  </w:p>
                </w:txbxContent>
              </v:textbox>
              <w10:wrap type="square" anchorx="page" anchory="page"/>
            </v:shape>
          </w:pict>
        </mc:Fallback>
      </mc:AlternateContent>
    </w:r>
    <w:r>
      <w:t xml:space="preserve"> </w:t>
    </w:r>
  </w:p>
</w:hdr>
</file>

<file path=word/header2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2C3CEB" w14:textId="77777777" w:rsidR="00DB373A" w:rsidRDefault="00DB373A" w:rsidP="00EE1584">
    <w:pPr>
      <w:pStyle w:val="Brdtext"/>
    </w:pPr>
    <w:r>
      <w:rPr>
        <w:noProof/>
        <w:lang w:eastAsia="sv-SE"/>
      </w:rPr>
      <mc:AlternateContent>
        <mc:Choice Requires="wps">
          <w:drawing>
            <wp:anchor distT="0" distB="0" distL="0" distR="0" simplePos="0" relativeHeight="251946496" behindDoc="0" locked="0" layoutInCell="1" allowOverlap="0" wp14:anchorId="71E9ABBE" wp14:editId="2C6E7E4D">
              <wp:simplePos x="0" y="0"/>
              <wp:positionH relativeFrom="page">
                <wp:posOffset>4419600</wp:posOffset>
              </wp:positionH>
              <wp:positionV relativeFrom="page">
                <wp:posOffset>457200</wp:posOffset>
              </wp:positionV>
              <wp:extent cx="1141200" cy="121920"/>
              <wp:effectExtent l="0" t="0" r="1905" b="381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D3DE7F" w14:textId="77777777" w:rsidR="00DB373A" w:rsidRPr="00756E21" w:rsidRDefault="002D33FE" w:rsidP="00A118D8">
                          <w:pPr>
                            <w:pStyle w:val="Brdtext"/>
                            <w:jc w:val="left"/>
                          </w:pPr>
                          <w:sdt>
                            <w:sdtPr>
                              <w:alias w:val="NummerEtikett"/>
                              <w:tag w:val="NummerEtikett"/>
                              <w:id w:val="1069389548"/>
                              <w:lock w:val="sdtContentLocked"/>
                              <w:dataBinding w:prefixMappings="xmlns:ns0='http://rkdhs/mallar/lagstiftning/Prop/Prop.xsd'" w:xpath="/ns0:dokumentvärden[1]/ns0:dokumentnummer[1]/@etikett" w:storeItemID="{068625C3-B546-44A5-B525-B7CC092E5AD6}"/>
                              <w:text/>
                            </w:sdtPr>
                            <w:sdtEndPr/>
                            <w:sdtContent>
                              <w:r w:rsidR="00DB373A">
                                <w:t>Prop.</w:t>
                              </w:r>
                            </w:sdtContent>
                          </w:sdt>
                          <w:r w:rsidR="00DB373A">
                            <w:t xml:space="preserve"> </w:t>
                          </w:r>
                          <w:sdt>
                            <w:sdtPr>
                              <w:alias w:val="Nummer"/>
                              <w:tag w:val="Nummer"/>
                              <w:id w:val="805593086"/>
                              <w:lock w:val="sdtContentLocked"/>
                              <w:dataBinding w:prefixMappings="xmlns:ns0='http://rkdhs/mallar/lagstiftning/Prop/Prop.xsd'" w:xpath="/ns0:dokumentvärden[1]/ns0:dokumentnummer[1]" w:storeItemID="{068625C3-B546-44A5-B525-B7CC092E5AD6}"/>
                              <w:text/>
                            </w:sdtPr>
                            <w:sdtEndPr/>
                            <w:sdtContent>
                              <w:r w:rsidR="00DB373A">
                                <w:t>2020/21:172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1E9ABBE" id="_x0000_t202" coordsize="21600,21600" o:spt="202" path="m,l,21600r21600,l21600,xe">
              <v:stroke joinstyle="miter"/>
              <v:path gradientshapeok="t" o:connecttype="rect"/>
            </v:shapetype>
            <v:shape id="_x0000_s1573" type="#_x0000_t202" style="position:absolute;left:0;text-align:left;margin-left:348pt;margin-top:36pt;width:89.85pt;height:9.6pt;z-index:25194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w7OMkQIAAJQFAAAOAAAAZHJzL2Uyb0RvYy54bWysVN9v2jAQfp+0/8Hy+wihQFfUULFWTJOq&#10;thqd+mwcu0SzfZ5tSNhf37OTAOv60mkvydn3y/fdd3d51WhFdsL5CkxB88GQEmE4lJV5LuiPx+Wn&#10;z5T4wEzJFBhR0L3w9Gr+8cNlbWdiBBtQpXAEgxg/q21BNyHYWZZ5vhGa+QFYYVApwWkW8Oies9Kx&#10;GqNrlY2Gw2lWgyutAy68x9ubVknnKb6Ugod7Kb0IRBUU3xbS16XvOn6z+SWbPTtmNxXvnsH+4RWa&#10;VQaTHkLdsMDI1lV/hdIVd+BBhgEHnYGUFRepBqwmH76qZrVhVqRaEBxvDzD5/xeW3+0eHKnKgp6P&#10;KTFMY48eRRPcFgs4i/DU1s/QamXRLjRfoME29/ceL2PVjXQ6/rEegnoEen8AF4MRHp3ycY4do4Sj&#10;Lh/lF6OEfnb0ts6HrwI0iUJBHTYvYcp2tz7gS9C0N4nJPKiqXFZKpUMkjLhWjuwYtlqF9Eb0+MNK&#10;GVIXdHo2GabABqJ7G1mZGEYkynTpYuVthUkKeyWijTLfhUTIUqFv5GacC3PIn6yjlcRU73Hs7I+v&#10;eo9zWwd6pMxgwsFZVwZcqj7N2BGy8mcPmWztEfCTuqMYmnWTuDIZT3sKrKHcIzMctKPlLV9W2L5b&#10;5sMDczhL2HHcD+EeP1IBwg+dRMkG3O+37qM9Uhy1lNQ4mwX1v7bMCUrUN4Pkv8jH4zjM6TCenCOT&#10;iDvVrE81ZquvATmR4yayPInRPqhelA70E66RRcyKKmY45i5o6MXr0G4MXENcLBbJCMfXsnBrVpbH&#10;0BHnSM7H5ok52zE4IPfvoJ9iNntF5NY2enq72AYkY2J5RLpFtesAjn4if7em4m45PSer4zKdv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HDDs4y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6DD3DE7F" w14:textId="77777777" w:rsidR="00EE5A31" w:rsidRPr="00756E21" w:rsidRDefault="00653DBB" w:rsidP="00A118D8">
                    <w:pPr>
                      <w:pStyle w:val="Brdtext"/>
                      <w:jc w:val="left"/>
                    </w:pPr>
                    <w:sdt>
                      <w:sdtPr>
                        <w:alias w:val="NummerEtikett"/>
                        <w:tag w:val="NummerEtikett"/>
                        <w:id w:val="1069389548"/>
                        <w:lock w:val="sdtContentLocked"/>
                        <w:dataBinding w:prefixMappings="xmlns:ns0='http://rkdhs/mallar/lagstiftning/Prop/Prop.xsd'" w:xpath="/ns0:dokumentvärden[1]/ns0:dokumentnummer[1]/@etikett" w:storeItemID="{068625C3-B546-44A5-B525-B7CC092E5AD6}"/>
                        <w:text/>
                      </w:sdtPr>
                      <w:sdtEndPr/>
                      <w:sdtContent>
                        <w:r w:rsidR="00EE5A31">
                          <w:t>Prop.</w:t>
                        </w:r>
                      </w:sdtContent>
                    </w:sdt>
                    <w:r w:rsidR="00EE5A31">
                      <w:t xml:space="preserve"> </w:t>
                    </w:r>
                    <w:sdt>
                      <w:sdtPr>
                        <w:alias w:val="Nummer"/>
                        <w:tag w:val="Nummer"/>
                        <w:id w:val="805593086"/>
                        <w:lock w:val="sdtContentLocked"/>
                        <w:dataBinding w:prefixMappings="xmlns:ns0='http://rkdhs/mallar/lagstiftning/Prop/Prop.xsd'" w:xpath="/ns0:dokumentvärden[1]/ns0:dokumentnummer[1]" w:storeItemID="{068625C3-B546-44A5-B525-B7CC092E5AD6}"/>
                        <w:text/>
                      </w:sdtPr>
                      <w:sdtEndPr/>
                      <w:sdtContent>
                        <w:r w:rsidR="00EE5A31">
                          <w:t>2020/21:172</w:t>
                        </w:r>
                      </w:sdtContent>
                    </w:sdt>
                  </w:p>
                </w:txbxContent>
              </v:textbox>
              <w10:wrap type="square" anchorx="page" anchory="page"/>
            </v:shape>
          </w:pict>
        </mc:Fallback>
      </mc:AlternateContent>
    </w:r>
    <w:r>
      <w:t xml:space="preserve"> </w:t>
    </w:r>
  </w:p>
</w:hdr>
</file>

<file path=word/header2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8DAE38" w14:textId="77777777" w:rsidR="00DB373A" w:rsidRDefault="00DB373A"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7516652"/>
    <w:multiLevelType w:val="hybridMultilevel"/>
    <w:tmpl w:val="4F20E5A4"/>
    <w:lvl w:ilvl="0" w:tplc="041D000F">
      <w:start w:val="1"/>
      <w:numFmt w:val="decimal"/>
      <w:lvlText w:val="%1."/>
      <w:lvlJc w:val="left"/>
      <w:pPr>
        <w:ind w:left="720" w:hanging="360"/>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abstractNum w:abstractNumId="40" w15:restartNumberingAfterBreak="0">
    <w:nsid w:val="7D90545C"/>
    <w:multiLevelType w:val="hybridMultilevel"/>
    <w:tmpl w:val="08343096"/>
    <w:lvl w:ilvl="0" w:tplc="041D000F">
      <w:start w:val="1"/>
      <w:numFmt w:val="decimal"/>
      <w:lvlText w:val="%1."/>
      <w:lvlJc w:val="left"/>
      <w:pPr>
        <w:ind w:left="720" w:hanging="360"/>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9"/>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8"/>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 w:numId="43">
    <w:abstractNumId w:val="40"/>
  </w:num>
  <w:num w:numId="44">
    <w:abstractNumId w:val="37"/>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0"/>
  <w:mirrorMargins/>
  <w:defaultTabStop w:val="1304"/>
  <w:hyphenationZone w:val="425"/>
  <w:evenAndOddHeaders/>
  <w:characterSpacingControl w:val="doNotCompress"/>
  <w:hdrShapeDefaults>
    <o:shapedefaults v:ext="edit" spidmax="38913"/>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14980"/>
    <w:rsid w:val="000023F8"/>
    <w:rsid w:val="00002D13"/>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2094D"/>
    <w:rsid w:val="00122565"/>
    <w:rsid w:val="0012360F"/>
    <w:rsid w:val="00125F18"/>
    <w:rsid w:val="00131972"/>
    <w:rsid w:val="0013464D"/>
    <w:rsid w:val="00135343"/>
    <w:rsid w:val="00144361"/>
    <w:rsid w:val="001456A0"/>
    <w:rsid w:val="001531B4"/>
    <w:rsid w:val="00155500"/>
    <w:rsid w:val="00157EF7"/>
    <w:rsid w:val="00162BB7"/>
    <w:rsid w:val="00166139"/>
    <w:rsid w:val="00174E46"/>
    <w:rsid w:val="001752AE"/>
    <w:rsid w:val="00175A45"/>
    <w:rsid w:val="00176E54"/>
    <w:rsid w:val="00181DAB"/>
    <w:rsid w:val="00185AD6"/>
    <w:rsid w:val="0019074D"/>
    <w:rsid w:val="00195571"/>
    <w:rsid w:val="001A0FB9"/>
    <w:rsid w:val="001A465E"/>
    <w:rsid w:val="001A4767"/>
    <w:rsid w:val="001A5048"/>
    <w:rsid w:val="001A6FAB"/>
    <w:rsid w:val="001B374B"/>
    <w:rsid w:val="001B7CDA"/>
    <w:rsid w:val="001C01D5"/>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14980"/>
    <w:rsid w:val="00233E31"/>
    <w:rsid w:val="00235765"/>
    <w:rsid w:val="002367E5"/>
    <w:rsid w:val="002405D8"/>
    <w:rsid w:val="00244011"/>
    <w:rsid w:val="00252C4D"/>
    <w:rsid w:val="00255033"/>
    <w:rsid w:val="002603EF"/>
    <w:rsid w:val="00263274"/>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2F09"/>
    <w:rsid w:val="002C49A5"/>
    <w:rsid w:val="002D09C9"/>
    <w:rsid w:val="002D2ED8"/>
    <w:rsid w:val="002D33FE"/>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362DF"/>
    <w:rsid w:val="004457A0"/>
    <w:rsid w:val="00445801"/>
    <w:rsid w:val="00446747"/>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52C"/>
    <w:rsid w:val="0051351F"/>
    <w:rsid w:val="00513F14"/>
    <w:rsid w:val="00515EC7"/>
    <w:rsid w:val="00527A80"/>
    <w:rsid w:val="005311C5"/>
    <w:rsid w:val="00533460"/>
    <w:rsid w:val="0053355B"/>
    <w:rsid w:val="00535212"/>
    <w:rsid w:val="005358B1"/>
    <w:rsid w:val="00536700"/>
    <w:rsid w:val="00537022"/>
    <w:rsid w:val="00537049"/>
    <w:rsid w:val="00540DF7"/>
    <w:rsid w:val="0054196B"/>
    <w:rsid w:val="005429E7"/>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B61DF"/>
    <w:rsid w:val="005C11AF"/>
    <w:rsid w:val="005C2E5B"/>
    <w:rsid w:val="005C3215"/>
    <w:rsid w:val="005C5DD2"/>
    <w:rsid w:val="005D31A4"/>
    <w:rsid w:val="005D3B15"/>
    <w:rsid w:val="005E1131"/>
    <w:rsid w:val="005E3665"/>
    <w:rsid w:val="005E3C87"/>
    <w:rsid w:val="005E5B64"/>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6B7E"/>
    <w:rsid w:val="00634C6C"/>
    <w:rsid w:val="00640C08"/>
    <w:rsid w:val="0064389E"/>
    <w:rsid w:val="0064723F"/>
    <w:rsid w:val="00650A95"/>
    <w:rsid w:val="0065293C"/>
    <w:rsid w:val="00652B2E"/>
    <w:rsid w:val="00653DBB"/>
    <w:rsid w:val="00664D04"/>
    <w:rsid w:val="0066533B"/>
    <w:rsid w:val="00667FC2"/>
    <w:rsid w:val="00670FDB"/>
    <w:rsid w:val="006737AA"/>
    <w:rsid w:val="00674574"/>
    <w:rsid w:val="00676699"/>
    <w:rsid w:val="00676752"/>
    <w:rsid w:val="00684DCD"/>
    <w:rsid w:val="00684F41"/>
    <w:rsid w:val="0068579B"/>
    <w:rsid w:val="006923D1"/>
    <w:rsid w:val="006949B8"/>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12EC"/>
    <w:rsid w:val="00782D59"/>
    <w:rsid w:val="00787BEC"/>
    <w:rsid w:val="00791898"/>
    <w:rsid w:val="007A040D"/>
    <w:rsid w:val="007A0AC8"/>
    <w:rsid w:val="007A2097"/>
    <w:rsid w:val="007A4089"/>
    <w:rsid w:val="007C1483"/>
    <w:rsid w:val="007C15BE"/>
    <w:rsid w:val="007C6631"/>
    <w:rsid w:val="007C6E37"/>
    <w:rsid w:val="007D045C"/>
    <w:rsid w:val="007D15D6"/>
    <w:rsid w:val="007D25ED"/>
    <w:rsid w:val="007E44F8"/>
    <w:rsid w:val="007E70C6"/>
    <w:rsid w:val="007F5652"/>
    <w:rsid w:val="007F5CE9"/>
    <w:rsid w:val="008054AE"/>
    <w:rsid w:val="00806287"/>
    <w:rsid w:val="00811E52"/>
    <w:rsid w:val="008141FF"/>
    <w:rsid w:val="0081778B"/>
    <w:rsid w:val="008212D3"/>
    <w:rsid w:val="00823968"/>
    <w:rsid w:val="00830602"/>
    <w:rsid w:val="008321F8"/>
    <w:rsid w:val="00834815"/>
    <w:rsid w:val="00835E33"/>
    <w:rsid w:val="008449F4"/>
    <w:rsid w:val="008463D8"/>
    <w:rsid w:val="008478BB"/>
    <w:rsid w:val="008524DA"/>
    <w:rsid w:val="00852CA6"/>
    <w:rsid w:val="008539B5"/>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38BB"/>
    <w:rsid w:val="00906FC8"/>
    <w:rsid w:val="00906FDE"/>
    <w:rsid w:val="00914A74"/>
    <w:rsid w:val="00915BF3"/>
    <w:rsid w:val="009161B5"/>
    <w:rsid w:val="00920097"/>
    <w:rsid w:val="009205B3"/>
    <w:rsid w:val="00922E83"/>
    <w:rsid w:val="0093096C"/>
    <w:rsid w:val="00932F55"/>
    <w:rsid w:val="00935256"/>
    <w:rsid w:val="00936B1B"/>
    <w:rsid w:val="009415C3"/>
    <w:rsid w:val="0094324D"/>
    <w:rsid w:val="009446B8"/>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0286"/>
    <w:rsid w:val="00A118D8"/>
    <w:rsid w:val="00A11C77"/>
    <w:rsid w:val="00A13A71"/>
    <w:rsid w:val="00A16183"/>
    <w:rsid w:val="00A177C7"/>
    <w:rsid w:val="00A20FD6"/>
    <w:rsid w:val="00A2108E"/>
    <w:rsid w:val="00A21E19"/>
    <w:rsid w:val="00A22920"/>
    <w:rsid w:val="00A22B78"/>
    <w:rsid w:val="00A27C03"/>
    <w:rsid w:val="00A30AE8"/>
    <w:rsid w:val="00A32406"/>
    <w:rsid w:val="00A32BF1"/>
    <w:rsid w:val="00A401C4"/>
    <w:rsid w:val="00A4086F"/>
    <w:rsid w:val="00A46AD1"/>
    <w:rsid w:val="00A476E3"/>
    <w:rsid w:val="00A538A3"/>
    <w:rsid w:val="00A640C6"/>
    <w:rsid w:val="00A643CF"/>
    <w:rsid w:val="00A65AE5"/>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C5731"/>
    <w:rsid w:val="00BD0368"/>
    <w:rsid w:val="00BD1624"/>
    <w:rsid w:val="00BD3326"/>
    <w:rsid w:val="00BD6947"/>
    <w:rsid w:val="00BD794E"/>
    <w:rsid w:val="00BE673F"/>
    <w:rsid w:val="00BE67A7"/>
    <w:rsid w:val="00BF449B"/>
    <w:rsid w:val="00BF5F66"/>
    <w:rsid w:val="00C015F7"/>
    <w:rsid w:val="00C026B4"/>
    <w:rsid w:val="00C0514A"/>
    <w:rsid w:val="00C05B93"/>
    <w:rsid w:val="00C06FD5"/>
    <w:rsid w:val="00C1350D"/>
    <w:rsid w:val="00C13B63"/>
    <w:rsid w:val="00C17119"/>
    <w:rsid w:val="00C22958"/>
    <w:rsid w:val="00C24C3D"/>
    <w:rsid w:val="00C250F3"/>
    <w:rsid w:val="00C3241F"/>
    <w:rsid w:val="00C3691B"/>
    <w:rsid w:val="00C46832"/>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3684"/>
    <w:rsid w:val="00CA644F"/>
    <w:rsid w:val="00CB67B4"/>
    <w:rsid w:val="00CC3895"/>
    <w:rsid w:val="00CC7E2B"/>
    <w:rsid w:val="00CD3194"/>
    <w:rsid w:val="00CD41FA"/>
    <w:rsid w:val="00CE0113"/>
    <w:rsid w:val="00CE501F"/>
    <w:rsid w:val="00CE5186"/>
    <w:rsid w:val="00CE5F1A"/>
    <w:rsid w:val="00CF0598"/>
    <w:rsid w:val="00CF1CB5"/>
    <w:rsid w:val="00CF2B9C"/>
    <w:rsid w:val="00CF3744"/>
    <w:rsid w:val="00D045A2"/>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0AD8"/>
    <w:rsid w:val="00D9256D"/>
    <w:rsid w:val="00D92C98"/>
    <w:rsid w:val="00D9410D"/>
    <w:rsid w:val="00D947BA"/>
    <w:rsid w:val="00DA5201"/>
    <w:rsid w:val="00DA524D"/>
    <w:rsid w:val="00DA58D1"/>
    <w:rsid w:val="00DA612D"/>
    <w:rsid w:val="00DB373A"/>
    <w:rsid w:val="00DB3C2B"/>
    <w:rsid w:val="00DB5937"/>
    <w:rsid w:val="00DC55EB"/>
    <w:rsid w:val="00DD1584"/>
    <w:rsid w:val="00DD26CE"/>
    <w:rsid w:val="00DD706C"/>
    <w:rsid w:val="00DD7177"/>
    <w:rsid w:val="00DE4A8A"/>
    <w:rsid w:val="00DE581C"/>
    <w:rsid w:val="00DE62BC"/>
    <w:rsid w:val="00DE6481"/>
    <w:rsid w:val="00DF5E55"/>
    <w:rsid w:val="00E01018"/>
    <w:rsid w:val="00E05B09"/>
    <w:rsid w:val="00E078CA"/>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A31"/>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73450"/>
    <w:rsid w:val="00F8009C"/>
    <w:rsid w:val="00F8033E"/>
    <w:rsid w:val="00F83776"/>
    <w:rsid w:val="00F85211"/>
    <w:rsid w:val="00F862EE"/>
    <w:rsid w:val="00F874C2"/>
    <w:rsid w:val="00F93877"/>
    <w:rsid w:val="00F965F7"/>
    <w:rsid w:val="00F9798D"/>
    <w:rsid w:val="00FA1E93"/>
    <w:rsid w:val="00FA2081"/>
    <w:rsid w:val="00FA603C"/>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eastAsia="ja-JP"/>
  <w:clrSchemeMapping w:bg1="light1" w:t1="dark1" w:bg2="light2" w:t2="dark2" w:accent1="accent1" w:accent2="accent2" w:accent3="accent3" w:accent4="accent4" w:accent5="accent5" w:accent6="accent6" w:hyperlink="hyperlink" w:followedHyperlink="followedHyperlink"/>
  <w:shapeDefaults>
    <o:shapedefaults v:ext="edit" spidmax="38913"/>
    <o:shapelayout v:ext="edit">
      <o:idmap v:ext="edit" data="1"/>
    </o:shapelayout>
  </w:shapeDefaults>
  <w:decimalSymbol w:val=","/>
  <w:listSeparator w:val=";"/>
  <w14:docId w14:val="408D80BB"/>
  <w15:docId w15:val="{E427D614-51D9-4A7D-868A-AF5E7DA9F9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paragraph" w:styleId="Innehll7">
    <w:name w:val="toc 7"/>
    <w:basedOn w:val="Normal"/>
    <w:next w:val="Normal"/>
    <w:autoRedefine/>
    <w:uiPriority w:val="39"/>
    <w:unhideWhenUsed/>
    <w:rsid w:val="008539B5"/>
    <w:pPr>
      <w:spacing w:after="100" w:line="259" w:lineRule="auto"/>
      <w:ind w:left="1320"/>
    </w:pPr>
    <w:rPr>
      <w:rFonts w:eastAsiaTheme="minorEastAsia" w:cstheme="minorBidi"/>
      <w:szCs w:val="22"/>
      <w:lang w:eastAsia="ja-JP"/>
    </w:rPr>
  </w:style>
  <w:style w:type="paragraph" w:styleId="Innehll8">
    <w:name w:val="toc 8"/>
    <w:basedOn w:val="Normal"/>
    <w:next w:val="Normal"/>
    <w:autoRedefine/>
    <w:uiPriority w:val="39"/>
    <w:unhideWhenUsed/>
    <w:rsid w:val="008539B5"/>
    <w:pPr>
      <w:spacing w:after="100" w:line="259" w:lineRule="auto"/>
      <w:ind w:left="1540"/>
    </w:pPr>
    <w:rPr>
      <w:rFonts w:eastAsiaTheme="minorEastAsia" w:cstheme="minorBidi"/>
      <w:szCs w:val="22"/>
      <w:lang w:eastAsia="ja-JP"/>
    </w:rPr>
  </w:style>
  <w:style w:type="paragraph" w:styleId="Innehll9">
    <w:name w:val="toc 9"/>
    <w:basedOn w:val="Normal"/>
    <w:next w:val="Normal"/>
    <w:autoRedefine/>
    <w:uiPriority w:val="39"/>
    <w:unhideWhenUsed/>
    <w:rsid w:val="008539B5"/>
    <w:pPr>
      <w:spacing w:after="100" w:line="259" w:lineRule="auto"/>
      <w:ind w:left="1760"/>
    </w:pPr>
    <w:rPr>
      <w:rFonts w:eastAsiaTheme="minorEastAsia" w:cstheme="minorBidi"/>
      <w:szCs w:val="22"/>
      <w:lang w:eastAsia="ja-JP"/>
    </w:rPr>
  </w:style>
  <w:style w:type="character" w:styleId="Olstomnmnande">
    <w:name w:val="Unresolved Mention"/>
    <w:basedOn w:val="Standardstycketeckensnitt"/>
    <w:uiPriority w:val="99"/>
    <w:semiHidden/>
    <w:unhideWhenUsed/>
    <w:rsid w:val="008539B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117" Type="http://schemas.openxmlformats.org/officeDocument/2006/relationships/footer" Target="footer60.xml"/><Relationship Id="rId299" Type="http://schemas.openxmlformats.org/officeDocument/2006/relationships/footer" Target="footer155.xml"/><Relationship Id="rId21" Type="http://schemas.openxmlformats.org/officeDocument/2006/relationships/footer" Target="footer3.xml"/><Relationship Id="rId63" Type="http://schemas.openxmlformats.org/officeDocument/2006/relationships/header" Target="header21.xml"/><Relationship Id="rId159" Type="http://schemas.openxmlformats.org/officeDocument/2006/relationships/header" Target="header61.xml"/><Relationship Id="rId324" Type="http://schemas.openxmlformats.org/officeDocument/2006/relationships/footer" Target="footer170.xml"/><Relationship Id="rId366" Type="http://schemas.openxmlformats.org/officeDocument/2006/relationships/header" Target="header156.xml"/><Relationship Id="rId531" Type="http://schemas.openxmlformats.org/officeDocument/2006/relationships/footer" Target="footer292.xml"/><Relationship Id="rId573" Type="http://schemas.openxmlformats.org/officeDocument/2006/relationships/footer" Target="footer318.xml"/><Relationship Id="rId170" Type="http://schemas.openxmlformats.org/officeDocument/2006/relationships/footer" Target="footer89.xml"/><Relationship Id="rId226" Type="http://schemas.openxmlformats.org/officeDocument/2006/relationships/footer" Target="footer117.xml"/><Relationship Id="rId433" Type="http://schemas.openxmlformats.org/officeDocument/2006/relationships/footer" Target="footer235.xml"/><Relationship Id="rId268" Type="http://schemas.openxmlformats.org/officeDocument/2006/relationships/footer" Target="footer138.xml"/><Relationship Id="rId475" Type="http://schemas.openxmlformats.org/officeDocument/2006/relationships/header" Target="header202.xml"/><Relationship Id="rId32" Type="http://schemas.openxmlformats.org/officeDocument/2006/relationships/footer" Target="footer9.xml"/><Relationship Id="rId74" Type="http://schemas.openxmlformats.org/officeDocument/2006/relationships/header" Target="header26.xml"/><Relationship Id="rId128" Type="http://schemas.openxmlformats.org/officeDocument/2006/relationships/header" Target="header47.xml"/><Relationship Id="rId335" Type="http://schemas.openxmlformats.org/officeDocument/2006/relationships/footer" Target="footer177.xml"/><Relationship Id="rId377" Type="http://schemas.openxmlformats.org/officeDocument/2006/relationships/header" Target="header161.xml"/><Relationship Id="rId500" Type="http://schemas.openxmlformats.org/officeDocument/2006/relationships/header" Target="header212.xml"/><Relationship Id="rId542" Type="http://schemas.openxmlformats.org/officeDocument/2006/relationships/footer" Target="footer299.xml"/><Relationship Id="rId584" Type="http://schemas.openxmlformats.org/officeDocument/2006/relationships/header" Target="header245.xml"/><Relationship Id="rId5" Type="http://schemas.openxmlformats.org/officeDocument/2006/relationships/customXml" Target="../customXml/item5.xml"/><Relationship Id="rId181" Type="http://schemas.openxmlformats.org/officeDocument/2006/relationships/footer" Target="footer94.xml"/><Relationship Id="rId237" Type="http://schemas.openxmlformats.org/officeDocument/2006/relationships/header" Target="header100.xml"/><Relationship Id="rId402" Type="http://schemas.openxmlformats.org/officeDocument/2006/relationships/header" Target="header171.xml"/><Relationship Id="rId279" Type="http://schemas.openxmlformats.org/officeDocument/2006/relationships/header" Target="header121.xml"/><Relationship Id="rId444" Type="http://schemas.openxmlformats.org/officeDocument/2006/relationships/footer" Target="footer242.xml"/><Relationship Id="rId486" Type="http://schemas.openxmlformats.org/officeDocument/2006/relationships/footer" Target="footer265.xml"/><Relationship Id="rId43" Type="http://schemas.openxmlformats.org/officeDocument/2006/relationships/header" Target="header13.xml"/><Relationship Id="rId139" Type="http://schemas.openxmlformats.org/officeDocument/2006/relationships/header" Target="header52.xml"/><Relationship Id="rId290" Type="http://schemas.openxmlformats.org/officeDocument/2006/relationships/footer" Target="footer150.xml"/><Relationship Id="rId304" Type="http://schemas.openxmlformats.org/officeDocument/2006/relationships/footer" Target="footer158.xml"/><Relationship Id="rId346" Type="http://schemas.openxmlformats.org/officeDocument/2006/relationships/header" Target="header148.xml"/><Relationship Id="rId388" Type="http://schemas.openxmlformats.org/officeDocument/2006/relationships/footer" Target="footer208.xml"/><Relationship Id="rId511" Type="http://schemas.openxmlformats.org/officeDocument/2006/relationships/footer" Target="footer280.xml"/><Relationship Id="rId553" Type="http://schemas.openxmlformats.org/officeDocument/2006/relationships/footer" Target="footer306.xml"/><Relationship Id="rId85" Type="http://schemas.openxmlformats.org/officeDocument/2006/relationships/footer" Target="footer40.xml"/><Relationship Id="rId150" Type="http://schemas.openxmlformats.org/officeDocument/2006/relationships/header" Target="header57.xml"/><Relationship Id="rId192" Type="http://schemas.openxmlformats.org/officeDocument/2006/relationships/header" Target="header78.xml"/><Relationship Id="rId206" Type="http://schemas.openxmlformats.org/officeDocument/2006/relationships/footer" Target="footer107.xml"/><Relationship Id="rId413" Type="http://schemas.openxmlformats.org/officeDocument/2006/relationships/footer" Target="footer223.xml"/><Relationship Id="rId595" Type="http://schemas.openxmlformats.org/officeDocument/2006/relationships/footer" Target="footer330.xml"/><Relationship Id="rId248" Type="http://schemas.openxmlformats.org/officeDocument/2006/relationships/footer" Target="footer128.xml"/><Relationship Id="rId455" Type="http://schemas.openxmlformats.org/officeDocument/2006/relationships/header" Target="header192.xml"/><Relationship Id="rId497" Type="http://schemas.openxmlformats.org/officeDocument/2006/relationships/footer" Target="footer272.xml"/><Relationship Id="rId12" Type="http://schemas.openxmlformats.org/officeDocument/2006/relationships/footnotes" Target="footnotes.xml"/><Relationship Id="rId108" Type="http://schemas.openxmlformats.org/officeDocument/2006/relationships/header" Target="header39.xml"/><Relationship Id="rId315" Type="http://schemas.openxmlformats.org/officeDocument/2006/relationships/footer" Target="footer165.xml"/><Relationship Id="rId357" Type="http://schemas.openxmlformats.org/officeDocument/2006/relationships/header" Target="header153.xml"/><Relationship Id="rId522" Type="http://schemas.openxmlformats.org/officeDocument/2006/relationships/footer" Target="footer287.xml"/><Relationship Id="rId54" Type="http://schemas.openxmlformats.org/officeDocument/2006/relationships/header" Target="header18.xml"/><Relationship Id="rId96" Type="http://schemas.openxmlformats.org/officeDocument/2006/relationships/footer" Target="footer47.xml"/><Relationship Id="rId161" Type="http://schemas.openxmlformats.org/officeDocument/2006/relationships/header" Target="header62.xml"/><Relationship Id="rId217" Type="http://schemas.openxmlformats.org/officeDocument/2006/relationships/footer" Target="footer112.xml"/><Relationship Id="rId399" Type="http://schemas.openxmlformats.org/officeDocument/2006/relationships/footer" Target="footer215.xml"/><Relationship Id="rId564" Type="http://schemas.openxmlformats.org/officeDocument/2006/relationships/header" Target="header237.xml"/><Relationship Id="rId259" Type="http://schemas.openxmlformats.org/officeDocument/2006/relationships/footer" Target="footer133.xml"/><Relationship Id="rId424" Type="http://schemas.openxmlformats.org/officeDocument/2006/relationships/footer" Target="footer230.xml"/><Relationship Id="rId466" Type="http://schemas.openxmlformats.org/officeDocument/2006/relationships/footer" Target="footer254.xml"/><Relationship Id="rId23" Type="http://schemas.openxmlformats.org/officeDocument/2006/relationships/header" Target="header5.xml"/><Relationship Id="rId119" Type="http://schemas.openxmlformats.org/officeDocument/2006/relationships/header" Target="header44.xml"/><Relationship Id="rId270" Type="http://schemas.openxmlformats.org/officeDocument/2006/relationships/header" Target="header117.xml"/><Relationship Id="rId326" Type="http://schemas.openxmlformats.org/officeDocument/2006/relationships/header" Target="header140.xml"/><Relationship Id="rId533" Type="http://schemas.openxmlformats.org/officeDocument/2006/relationships/footer" Target="footer294.xml"/><Relationship Id="rId65" Type="http://schemas.openxmlformats.org/officeDocument/2006/relationships/footer" Target="footer28.xml"/><Relationship Id="rId130" Type="http://schemas.openxmlformats.org/officeDocument/2006/relationships/footer" Target="footer67.xml"/><Relationship Id="rId368" Type="http://schemas.openxmlformats.org/officeDocument/2006/relationships/footer" Target="footer196.xml"/><Relationship Id="rId575" Type="http://schemas.openxmlformats.org/officeDocument/2006/relationships/header" Target="header242.xml"/><Relationship Id="rId172" Type="http://schemas.openxmlformats.org/officeDocument/2006/relationships/footer" Target="footer90.xml"/><Relationship Id="rId228" Type="http://schemas.openxmlformats.org/officeDocument/2006/relationships/header" Target="header96.xml"/><Relationship Id="rId435" Type="http://schemas.openxmlformats.org/officeDocument/2006/relationships/footer" Target="footer237.xml"/><Relationship Id="rId477" Type="http://schemas.openxmlformats.org/officeDocument/2006/relationships/footer" Target="footer260.xml"/><Relationship Id="rId281" Type="http://schemas.openxmlformats.org/officeDocument/2006/relationships/header" Target="header122.xml"/><Relationship Id="rId337" Type="http://schemas.openxmlformats.org/officeDocument/2006/relationships/header" Target="header145.xml"/><Relationship Id="rId502" Type="http://schemas.openxmlformats.org/officeDocument/2006/relationships/footer" Target="footer275.xml"/><Relationship Id="rId34" Type="http://schemas.openxmlformats.org/officeDocument/2006/relationships/header" Target="header10.xml"/><Relationship Id="rId76" Type="http://schemas.openxmlformats.org/officeDocument/2006/relationships/footer" Target="footer35.xml"/><Relationship Id="rId141" Type="http://schemas.openxmlformats.org/officeDocument/2006/relationships/footer" Target="footer74.xml"/><Relationship Id="rId379" Type="http://schemas.openxmlformats.org/officeDocument/2006/relationships/footer" Target="footer203.xml"/><Relationship Id="rId544" Type="http://schemas.openxmlformats.org/officeDocument/2006/relationships/header" Target="header229.xml"/><Relationship Id="rId586" Type="http://schemas.openxmlformats.org/officeDocument/2006/relationships/footer" Target="footer325.xml"/><Relationship Id="rId7" Type="http://schemas.openxmlformats.org/officeDocument/2006/relationships/customXml" Target="../customXml/item7.xml"/><Relationship Id="rId183" Type="http://schemas.openxmlformats.org/officeDocument/2006/relationships/header" Target="header73.xml"/><Relationship Id="rId239" Type="http://schemas.openxmlformats.org/officeDocument/2006/relationships/header" Target="header101.xml"/><Relationship Id="rId390" Type="http://schemas.openxmlformats.org/officeDocument/2006/relationships/footer" Target="footer210.xml"/><Relationship Id="rId404" Type="http://schemas.openxmlformats.org/officeDocument/2006/relationships/footer" Target="footer218.xml"/><Relationship Id="rId446" Type="http://schemas.openxmlformats.org/officeDocument/2006/relationships/header" Target="header188.xml"/><Relationship Id="rId250" Type="http://schemas.openxmlformats.org/officeDocument/2006/relationships/footer" Target="footer129.xml"/><Relationship Id="rId292" Type="http://schemas.openxmlformats.org/officeDocument/2006/relationships/header" Target="header127.xml"/><Relationship Id="rId306" Type="http://schemas.openxmlformats.org/officeDocument/2006/relationships/header" Target="header132.xml"/><Relationship Id="rId488" Type="http://schemas.openxmlformats.org/officeDocument/2006/relationships/footer" Target="footer267.xml"/><Relationship Id="rId45" Type="http://schemas.openxmlformats.org/officeDocument/2006/relationships/footer" Target="footer16.xml"/><Relationship Id="rId87" Type="http://schemas.openxmlformats.org/officeDocument/2006/relationships/footer" Target="footer42.xml"/><Relationship Id="rId110" Type="http://schemas.openxmlformats.org/officeDocument/2006/relationships/footer" Target="footer55.xml"/><Relationship Id="rId348" Type="http://schemas.openxmlformats.org/officeDocument/2006/relationships/footer" Target="footer184.xml"/><Relationship Id="rId513" Type="http://schemas.openxmlformats.org/officeDocument/2006/relationships/footer" Target="footer282.xml"/><Relationship Id="rId555" Type="http://schemas.openxmlformats.org/officeDocument/2006/relationships/header" Target="header234.xml"/><Relationship Id="rId597" Type="http://schemas.openxmlformats.org/officeDocument/2006/relationships/theme" Target="theme/theme1.xml"/><Relationship Id="rId152" Type="http://schemas.openxmlformats.org/officeDocument/2006/relationships/footer" Target="footer80.xml"/><Relationship Id="rId194" Type="http://schemas.openxmlformats.org/officeDocument/2006/relationships/footer" Target="footer101.xml"/><Relationship Id="rId208" Type="http://schemas.openxmlformats.org/officeDocument/2006/relationships/footer" Target="footer108.xml"/><Relationship Id="rId415" Type="http://schemas.openxmlformats.org/officeDocument/2006/relationships/footer" Target="footer225.xml"/><Relationship Id="rId457" Type="http://schemas.openxmlformats.org/officeDocument/2006/relationships/header" Target="header193.xml"/><Relationship Id="rId261" Type="http://schemas.openxmlformats.org/officeDocument/2006/relationships/header" Target="header112.xml"/><Relationship Id="rId499" Type="http://schemas.openxmlformats.org/officeDocument/2006/relationships/header" Target="header211.xml"/><Relationship Id="rId14" Type="http://schemas.openxmlformats.org/officeDocument/2006/relationships/image" Target="media/image1.emf"/><Relationship Id="rId56" Type="http://schemas.openxmlformats.org/officeDocument/2006/relationships/footer" Target="footer23.xml"/><Relationship Id="rId317" Type="http://schemas.openxmlformats.org/officeDocument/2006/relationships/header" Target="header137.xml"/><Relationship Id="rId359" Type="http://schemas.openxmlformats.org/officeDocument/2006/relationships/footer" Target="footer191.xml"/><Relationship Id="rId524" Type="http://schemas.openxmlformats.org/officeDocument/2006/relationships/header" Target="header221.xml"/><Relationship Id="rId566" Type="http://schemas.openxmlformats.org/officeDocument/2006/relationships/footer" Target="footer313.xml"/><Relationship Id="rId98" Type="http://schemas.openxmlformats.org/officeDocument/2006/relationships/header" Target="header35.xml"/><Relationship Id="rId121" Type="http://schemas.openxmlformats.org/officeDocument/2006/relationships/footer" Target="footer62.xml"/><Relationship Id="rId163" Type="http://schemas.openxmlformats.org/officeDocument/2006/relationships/footer" Target="footer85.xml"/><Relationship Id="rId219" Type="http://schemas.openxmlformats.org/officeDocument/2006/relationships/header" Target="header91.xml"/><Relationship Id="rId370" Type="http://schemas.openxmlformats.org/officeDocument/2006/relationships/footer" Target="footer198.xml"/><Relationship Id="rId426" Type="http://schemas.openxmlformats.org/officeDocument/2006/relationships/header" Target="header180.xml"/><Relationship Id="rId230" Type="http://schemas.openxmlformats.org/officeDocument/2006/relationships/footer" Target="footer119.xml"/><Relationship Id="rId468" Type="http://schemas.openxmlformats.org/officeDocument/2006/relationships/footer" Target="footer255.xml"/><Relationship Id="rId25" Type="http://schemas.openxmlformats.org/officeDocument/2006/relationships/footer" Target="footer5.xml"/><Relationship Id="rId67" Type="http://schemas.openxmlformats.org/officeDocument/2006/relationships/footer" Target="footer30.xml"/><Relationship Id="rId272" Type="http://schemas.openxmlformats.org/officeDocument/2006/relationships/footer" Target="footer140.xml"/><Relationship Id="rId328" Type="http://schemas.openxmlformats.org/officeDocument/2006/relationships/footer" Target="footer172.xml"/><Relationship Id="rId535" Type="http://schemas.openxmlformats.org/officeDocument/2006/relationships/header" Target="header226.xml"/><Relationship Id="rId577" Type="http://schemas.openxmlformats.org/officeDocument/2006/relationships/footer" Target="footer320.xml"/><Relationship Id="rId132" Type="http://schemas.openxmlformats.org/officeDocument/2006/relationships/footer" Target="footer69.xml"/><Relationship Id="rId174" Type="http://schemas.openxmlformats.org/officeDocument/2006/relationships/header" Target="header69.xml"/><Relationship Id="rId381" Type="http://schemas.openxmlformats.org/officeDocument/2006/relationships/header" Target="header162.xml"/><Relationship Id="rId241" Type="http://schemas.openxmlformats.org/officeDocument/2006/relationships/footer" Target="footer124.xml"/><Relationship Id="rId437" Type="http://schemas.openxmlformats.org/officeDocument/2006/relationships/header" Target="header185.xml"/><Relationship Id="rId479" Type="http://schemas.openxmlformats.org/officeDocument/2006/relationships/header" Target="header203.xml"/><Relationship Id="rId36" Type="http://schemas.openxmlformats.org/officeDocument/2006/relationships/footer" Target="footer11.xml"/><Relationship Id="rId283" Type="http://schemas.openxmlformats.org/officeDocument/2006/relationships/footer" Target="footer145.xml"/><Relationship Id="rId339" Type="http://schemas.openxmlformats.org/officeDocument/2006/relationships/footer" Target="footer179.xml"/><Relationship Id="rId490" Type="http://schemas.openxmlformats.org/officeDocument/2006/relationships/header" Target="header208.xml"/><Relationship Id="rId504" Type="http://schemas.openxmlformats.org/officeDocument/2006/relationships/header" Target="header213.xml"/><Relationship Id="rId546" Type="http://schemas.openxmlformats.org/officeDocument/2006/relationships/footer" Target="footer301.xml"/><Relationship Id="rId78" Type="http://schemas.openxmlformats.org/officeDocument/2006/relationships/header" Target="header27.xml"/><Relationship Id="rId101" Type="http://schemas.openxmlformats.org/officeDocument/2006/relationships/footer" Target="footer50.xml"/><Relationship Id="rId143" Type="http://schemas.openxmlformats.org/officeDocument/2006/relationships/header" Target="header53.xml"/><Relationship Id="rId185" Type="http://schemas.openxmlformats.org/officeDocument/2006/relationships/header" Target="header74.xml"/><Relationship Id="rId350" Type="http://schemas.openxmlformats.org/officeDocument/2006/relationships/footer" Target="footer186.xml"/><Relationship Id="rId406" Type="http://schemas.openxmlformats.org/officeDocument/2006/relationships/header" Target="header172.xml"/><Relationship Id="rId588" Type="http://schemas.openxmlformats.org/officeDocument/2006/relationships/header" Target="header247.xml"/><Relationship Id="rId9" Type="http://schemas.openxmlformats.org/officeDocument/2006/relationships/styles" Target="styles.xml"/><Relationship Id="rId210" Type="http://schemas.openxmlformats.org/officeDocument/2006/relationships/header" Target="header87.xml"/><Relationship Id="rId392" Type="http://schemas.openxmlformats.org/officeDocument/2006/relationships/header" Target="header167.xml"/><Relationship Id="rId448" Type="http://schemas.openxmlformats.org/officeDocument/2006/relationships/footer" Target="footer244.xml"/><Relationship Id="rId252" Type="http://schemas.openxmlformats.org/officeDocument/2006/relationships/header" Target="header108.xml"/><Relationship Id="rId294" Type="http://schemas.openxmlformats.org/officeDocument/2006/relationships/footer" Target="footer152.xml"/><Relationship Id="rId308" Type="http://schemas.openxmlformats.org/officeDocument/2006/relationships/footer" Target="footer160.xml"/><Relationship Id="rId515" Type="http://schemas.openxmlformats.org/officeDocument/2006/relationships/header" Target="header218.xml"/><Relationship Id="rId47" Type="http://schemas.openxmlformats.org/officeDocument/2006/relationships/footer" Target="footer18.xml"/><Relationship Id="rId89" Type="http://schemas.openxmlformats.org/officeDocument/2006/relationships/header" Target="header32.xml"/><Relationship Id="rId112" Type="http://schemas.openxmlformats.org/officeDocument/2006/relationships/footer" Target="footer57.xml"/><Relationship Id="rId154" Type="http://schemas.openxmlformats.org/officeDocument/2006/relationships/footer" Target="footer81.xml"/><Relationship Id="rId361" Type="http://schemas.openxmlformats.org/officeDocument/2006/relationships/header" Target="header154.xml"/><Relationship Id="rId557" Type="http://schemas.openxmlformats.org/officeDocument/2006/relationships/footer" Target="footer308.xml"/><Relationship Id="rId196" Type="http://schemas.openxmlformats.org/officeDocument/2006/relationships/footer" Target="footer102.xml"/><Relationship Id="rId417" Type="http://schemas.openxmlformats.org/officeDocument/2006/relationships/header" Target="header177.xml"/><Relationship Id="rId459" Type="http://schemas.openxmlformats.org/officeDocument/2006/relationships/footer" Target="footer250.xml"/><Relationship Id="rId16" Type="http://schemas.openxmlformats.org/officeDocument/2006/relationships/header" Target="header1.xml"/><Relationship Id="rId221" Type="http://schemas.openxmlformats.org/officeDocument/2006/relationships/header" Target="header92.xml"/><Relationship Id="rId263" Type="http://schemas.openxmlformats.org/officeDocument/2006/relationships/header" Target="header113.xml"/><Relationship Id="rId319" Type="http://schemas.openxmlformats.org/officeDocument/2006/relationships/footer" Target="footer167.xml"/><Relationship Id="rId470" Type="http://schemas.openxmlformats.org/officeDocument/2006/relationships/header" Target="header200.xml"/><Relationship Id="rId526" Type="http://schemas.openxmlformats.org/officeDocument/2006/relationships/footer" Target="footer289.xml"/><Relationship Id="rId37" Type="http://schemas.openxmlformats.org/officeDocument/2006/relationships/footer" Target="footer12.xml"/><Relationship Id="rId58" Type="http://schemas.openxmlformats.org/officeDocument/2006/relationships/header" Target="header19.xml"/><Relationship Id="rId79" Type="http://schemas.openxmlformats.org/officeDocument/2006/relationships/header" Target="header28.xml"/><Relationship Id="rId102" Type="http://schemas.openxmlformats.org/officeDocument/2006/relationships/footer" Target="footer51.xml"/><Relationship Id="rId123" Type="http://schemas.openxmlformats.org/officeDocument/2006/relationships/header" Target="header45.xml"/><Relationship Id="rId144" Type="http://schemas.openxmlformats.org/officeDocument/2006/relationships/header" Target="header54.xml"/><Relationship Id="rId330" Type="http://schemas.openxmlformats.org/officeDocument/2006/relationships/footer" Target="footer174.xml"/><Relationship Id="rId547" Type="http://schemas.openxmlformats.org/officeDocument/2006/relationships/footer" Target="footer302.xml"/><Relationship Id="rId568" Type="http://schemas.openxmlformats.org/officeDocument/2006/relationships/footer" Target="footer315.xml"/><Relationship Id="rId589" Type="http://schemas.openxmlformats.org/officeDocument/2006/relationships/footer" Target="footer327.xml"/><Relationship Id="rId90" Type="http://schemas.openxmlformats.org/officeDocument/2006/relationships/footer" Target="footer43.xml"/><Relationship Id="rId165" Type="http://schemas.openxmlformats.org/officeDocument/2006/relationships/header" Target="header64.xml"/><Relationship Id="rId186" Type="http://schemas.openxmlformats.org/officeDocument/2006/relationships/header" Target="header75.xml"/><Relationship Id="rId351" Type="http://schemas.openxmlformats.org/officeDocument/2006/relationships/header" Target="header150.xml"/><Relationship Id="rId372" Type="http://schemas.openxmlformats.org/officeDocument/2006/relationships/header" Target="header159.xml"/><Relationship Id="rId393" Type="http://schemas.openxmlformats.org/officeDocument/2006/relationships/footer" Target="footer211.xml"/><Relationship Id="rId407" Type="http://schemas.openxmlformats.org/officeDocument/2006/relationships/header" Target="header173.xml"/><Relationship Id="rId428" Type="http://schemas.openxmlformats.org/officeDocument/2006/relationships/footer" Target="footer232.xml"/><Relationship Id="rId449" Type="http://schemas.openxmlformats.org/officeDocument/2006/relationships/footer" Target="footer245.xml"/><Relationship Id="rId211" Type="http://schemas.openxmlformats.org/officeDocument/2006/relationships/footer" Target="footer109.xml"/><Relationship Id="rId232" Type="http://schemas.openxmlformats.org/officeDocument/2006/relationships/footer" Target="footer120.xml"/><Relationship Id="rId253" Type="http://schemas.openxmlformats.org/officeDocument/2006/relationships/footer" Target="footer130.xml"/><Relationship Id="rId274" Type="http://schemas.openxmlformats.org/officeDocument/2006/relationships/footer" Target="footer141.xml"/><Relationship Id="rId295" Type="http://schemas.openxmlformats.org/officeDocument/2006/relationships/footer" Target="footer153.xml"/><Relationship Id="rId309" Type="http://schemas.openxmlformats.org/officeDocument/2006/relationships/footer" Target="footer161.xml"/><Relationship Id="rId460" Type="http://schemas.openxmlformats.org/officeDocument/2006/relationships/footer" Target="footer251.xml"/><Relationship Id="rId481" Type="http://schemas.openxmlformats.org/officeDocument/2006/relationships/footer" Target="footer262.xml"/><Relationship Id="rId516" Type="http://schemas.openxmlformats.org/officeDocument/2006/relationships/footer" Target="footer283.xml"/><Relationship Id="rId27" Type="http://schemas.openxmlformats.org/officeDocument/2006/relationships/footer" Target="footer6.xml"/><Relationship Id="rId48" Type="http://schemas.openxmlformats.org/officeDocument/2006/relationships/header" Target="header15.xml"/><Relationship Id="rId69" Type="http://schemas.openxmlformats.org/officeDocument/2006/relationships/header" Target="header24.xml"/><Relationship Id="rId113" Type="http://schemas.openxmlformats.org/officeDocument/2006/relationships/header" Target="header41.xml"/><Relationship Id="rId134" Type="http://schemas.openxmlformats.org/officeDocument/2006/relationships/header" Target="header50.xml"/><Relationship Id="rId320" Type="http://schemas.openxmlformats.org/officeDocument/2006/relationships/footer" Target="footer168.xml"/><Relationship Id="rId537" Type="http://schemas.openxmlformats.org/officeDocument/2006/relationships/footer" Target="footer296.xml"/><Relationship Id="rId558" Type="http://schemas.openxmlformats.org/officeDocument/2006/relationships/footer" Target="footer309.xml"/><Relationship Id="rId579" Type="http://schemas.openxmlformats.org/officeDocument/2006/relationships/header" Target="header243.xml"/><Relationship Id="rId80" Type="http://schemas.openxmlformats.org/officeDocument/2006/relationships/footer" Target="footer37.xml"/><Relationship Id="rId155" Type="http://schemas.openxmlformats.org/officeDocument/2006/relationships/header" Target="header59.xml"/><Relationship Id="rId176" Type="http://schemas.openxmlformats.org/officeDocument/2006/relationships/footer" Target="footer92.xml"/><Relationship Id="rId197" Type="http://schemas.openxmlformats.org/officeDocument/2006/relationships/header" Target="header80.xml"/><Relationship Id="rId341" Type="http://schemas.openxmlformats.org/officeDocument/2006/relationships/header" Target="header146.xml"/><Relationship Id="rId362" Type="http://schemas.openxmlformats.org/officeDocument/2006/relationships/header" Target="header155.xml"/><Relationship Id="rId383" Type="http://schemas.openxmlformats.org/officeDocument/2006/relationships/footer" Target="footer205.xml"/><Relationship Id="rId418" Type="http://schemas.openxmlformats.org/officeDocument/2006/relationships/footer" Target="footer226.xml"/><Relationship Id="rId439" Type="http://schemas.openxmlformats.org/officeDocument/2006/relationships/footer" Target="footer239.xml"/><Relationship Id="rId590" Type="http://schemas.openxmlformats.org/officeDocument/2006/relationships/header" Target="header248.xml"/><Relationship Id="rId201" Type="http://schemas.openxmlformats.org/officeDocument/2006/relationships/header" Target="header82.xml"/><Relationship Id="rId222" Type="http://schemas.openxmlformats.org/officeDocument/2006/relationships/header" Target="header93.xml"/><Relationship Id="rId243" Type="http://schemas.openxmlformats.org/officeDocument/2006/relationships/header" Target="header103.xml"/><Relationship Id="rId264" Type="http://schemas.openxmlformats.org/officeDocument/2006/relationships/header" Target="header114.xml"/><Relationship Id="rId285" Type="http://schemas.openxmlformats.org/officeDocument/2006/relationships/footer" Target="footer147.xml"/><Relationship Id="rId450" Type="http://schemas.openxmlformats.org/officeDocument/2006/relationships/footer" Target="footer246.xml"/><Relationship Id="rId471" Type="http://schemas.openxmlformats.org/officeDocument/2006/relationships/footer" Target="footer256.xml"/><Relationship Id="rId506" Type="http://schemas.openxmlformats.org/officeDocument/2006/relationships/footer" Target="footer277.xml"/><Relationship Id="rId17" Type="http://schemas.openxmlformats.org/officeDocument/2006/relationships/header" Target="header2.xml"/><Relationship Id="rId38" Type="http://schemas.openxmlformats.org/officeDocument/2006/relationships/header" Target="header11.xml"/><Relationship Id="rId59" Type="http://schemas.openxmlformats.org/officeDocument/2006/relationships/header" Target="header20.xml"/><Relationship Id="rId103" Type="http://schemas.openxmlformats.org/officeDocument/2006/relationships/header" Target="header37.xml"/><Relationship Id="rId124" Type="http://schemas.openxmlformats.org/officeDocument/2006/relationships/header" Target="header46.xml"/><Relationship Id="rId310" Type="http://schemas.openxmlformats.org/officeDocument/2006/relationships/footer" Target="footer162.xml"/><Relationship Id="rId492" Type="http://schemas.openxmlformats.org/officeDocument/2006/relationships/footer" Target="footer269.xml"/><Relationship Id="rId527" Type="http://schemas.openxmlformats.org/officeDocument/2006/relationships/footer" Target="footer290.xml"/><Relationship Id="rId548" Type="http://schemas.openxmlformats.org/officeDocument/2006/relationships/footer" Target="footer303.xml"/><Relationship Id="rId569" Type="http://schemas.openxmlformats.org/officeDocument/2006/relationships/header" Target="header239.xml"/><Relationship Id="rId70" Type="http://schemas.openxmlformats.org/officeDocument/2006/relationships/footer" Target="footer31.xml"/><Relationship Id="rId91" Type="http://schemas.openxmlformats.org/officeDocument/2006/relationships/footer" Target="footer44.xml"/><Relationship Id="rId145" Type="http://schemas.openxmlformats.org/officeDocument/2006/relationships/footer" Target="footer76.xml"/><Relationship Id="rId166" Type="http://schemas.openxmlformats.org/officeDocument/2006/relationships/footer" Target="footer87.xml"/><Relationship Id="rId187" Type="http://schemas.openxmlformats.org/officeDocument/2006/relationships/footer" Target="footer97.xml"/><Relationship Id="rId331" Type="http://schemas.openxmlformats.org/officeDocument/2006/relationships/header" Target="header142.xml"/><Relationship Id="rId352" Type="http://schemas.openxmlformats.org/officeDocument/2006/relationships/header" Target="header151.xml"/><Relationship Id="rId373" Type="http://schemas.openxmlformats.org/officeDocument/2006/relationships/footer" Target="footer199.xml"/><Relationship Id="rId394" Type="http://schemas.openxmlformats.org/officeDocument/2006/relationships/footer" Target="footer212.xml"/><Relationship Id="rId408" Type="http://schemas.openxmlformats.org/officeDocument/2006/relationships/footer" Target="footer220.xml"/><Relationship Id="rId429" Type="http://schemas.openxmlformats.org/officeDocument/2006/relationships/footer" Target="footer233.xml"/><Relationship Id="rId580" Type="http://schemas.openxmlformats.org/officeDocument/2006/relationships/header" Target="header244.xml"/><Relationship Id="rId1" Type="http://schemas.openxmlformats.org/officeDocument/2006/relationships/customXml" Target="../customXml/item1.xml"/><Relationship Id="rId212" Type="http://schemas.openxmlformats.org/officeDocument/2006/relationships/footer" Target="footer110.xml"/><Relationship Id="rId233" Type="http://schemas.openxmlformats.org/officeDocument/2006/relationships/header" Target="header98.xml"/><Relationship Id="rId254" Type="http://schemas.openxmlformats.org/officeDocument/2006/relationships/footer" Target="footer131.xml"/><Relationship Id="rId440" Type="http://schemas.openxmlformats.org/officeDocument/2006/relationships/footer" Target="footer240.xml"/><Relationship Id="rId28" Type="http://schemas.openxmlformats.org/officeDocument/2006/relationships/header" Target="header7.xml"/><Relationship Id="rId49" Type="http://schemas.openxmlformats.org/officeDocument/2006/relationships/header" Target="header16.xml"/><Relationship Id="rId114" Type="http://schemas.openxmlformats.org/officeDocument/2006/relationships/header" Target="header42.xml"/><Relationship Id="rId275" Type="http://schemas.openxmlformats.org/officeDocument/2006/relationships/header" Target="header119.xml"/><Relationship Id="rId296" Type="http://schemas.openxmlformats.org/officeDocument/2006/relationships/header" Target="header128.xml"/><Relationship Id="rId300" Type="http://schemas.openxmlformats.org/officeDocument/2006/relationships/footer" Target="footer156.xml"/><Relationship Id="rId461" Type="http://schemas.openxmlformats.org/officeDocument/2006/relationships/header" Target="header195.xml"/><Relationship Id="rId482" Type="http://schemas.openxmlformats.org/officeDocument/2006/relationships/footer" Target="footer263.xml"/><Relationship Id="rId517" Type="http://schemas.openxmlformats.org/officeDocument/2006/relationships/footer" Target="footer284.xml"/><Relationship Id="rId538" Type="http://schemas.openxmlformats.org/officeDocument/2006/relationships/footer" Target="footer297.xml"/><Relationship Id="rId559" Type="http://schemas.openxmlformats.org/officeDocument/2006/relationships/header" Target="header235.xml"/><Relationship Id="rId60" Type="http://schemas.openxmlformats.org/officeDocument/2006/relationships/footer" Target="footer25.xml"/><Relationship Id="rId81" Type="http://schemas.openxmlformats.org/officeDocument/2006/relationships/footer" Target="footer38.xml"/><Relationship Id="rId135" Type="http://schemas.openxmlformats.org/officeDocument/2006/relationships/footer" Target="footer70.xml"/><Relationship Id="rId156" Type="http://schemas.openxmlformats.org/officeDocument/2006/relationships/header" Target="header60.xml"/><Relationship Id="rId177" Type="http://schemas.openxmlformats.org/officeDocument/2006/relationships/header" Target="header70.xml"/><Relationship Id="rId198" Type="http://schemas.openxmlformats.org/officeDocument/2006/relationships/header" Target="header81.xml"/><Relationship Id="rId321" Type="http://schemas.openxmlformats.org/officeDocument/2006/relationships/header" Target="header138.xml"/><Relationship Id="rId342" Type="http://schemas.openxmlformats.org/officeDocument/2006/relationships/header" Target="header147.xml"/><Relationship Id="rId363" Type="http://schemas.openxmlformats.org/officeDocument/2006/relationships/footer" Target="footer193.xml"/><Relationship Id="rId384" Type="http://schemas.openxmlformats.org/officeDocument/2006/relationships/footer" Target="footer206.xml"/><Relationship Id="rId419" Type="http://schemas.openxmlformats.org/officeDocument/2006/relationships/footer" Target="footer227.xml"/><Relationship Id="rId570" Type="http://schemas.openxmlformats.org/officeDocument/2006/relationships/header" Target="header240.xml"/><Relationship Id="rId591" Type="http://schemas.openxmlformats.org/officeDocument/2006/relationships/header" Target="header249.xml"/><Relationship Id="rId202" Type="http://schemas.openxmlformats.org/officeDocument/2006/relationships/footer" Target="footer105.xml"/><Relationship Id="rId223" Type="http://schemas.openxmlformats.org/officeDocument/2006/relationships/footer" Target="footer115.xml"/><Relationship Id="rId244" Type="http://schemas.openxmlformats.org/officeDocument/2006/relationships/footer" Target="footer126.xml"/><Relationship Id="rId430" Type="http://schemas.openxmlformats.org/officeDocument/2006/relationships/footer" Target="footer234.xml"/><Relationship Id="rId18" Type="http://schemas.openxmlformats.org/officeDocument/2006/relationships/footer" Target="footer1.xml"/><Relationship Id="rId39" Type="http://schemas.openxmlformats.org/officeDocument/2006/relationships/header" Target="header12.xml"/><Relationship Id="rId265" Type="http://schemas.openxmlformats.org/officeDocument/2006/relationships/footer" Target="footer136.xml"/><Relationship Id="rId286" Type="http://schemas.openxmlformats.org/officeDocument/2006/relationships/header" Target="header124.xml"/><Relationship Id="rId451" Type="http://schemas.openxmlformats.org/officeDocument/2006/relationships/header" Target="header190.xml"/><Relationship Id="rId472" Type="http://schemas.openxmlformats.org/officeDocument/2006/relationships/footer" Target="footer257.xml"/><Relationship Id="rId493" Type="http://schemas.openxmlformats.org/officeDocument/2006/relationships/footer" Target="footer270.xml"/><Relationship Id="rId507" Type="http://schemas.openxmlformats.org/officeDocument/2006/relationships/footer" Target="footer278.xml"/><Relationship Id="rId528" Type="http://schemas.openxmlformats.org/officeDocument/2006/relationships/footer" Target="footer291.xml"/><Relationship Id="rId549" Type="http://schemas.openxmlformats.org/officeDocument/2006/relationships/header" Target="header231.xml"/><Relationship Id="rId50" Type="http://schemas.openxmlformats.org/officeDocument/2006/relationships/footer" Target="footer19.xml"/><Relationship Id="rId104" Type="http://schemas.openxmlformats.org/officeDocument/2006/relationships/header" Target="header38.xml"/><Relationship Id="rId125" Type="http://schemas.openxmlformats.org/officeDocument/2006/relationships/footer" Target="footer64.xml"/><Relationship Id="rId146" Type="http://schemas.openxmlformats.org/officeDocument/2006/relationships/footer" Target="footer77.xml"/><Relationship Id="rId167" Type="http://schemas.openxmlformats.org/officeDocument/2006/relationships/header" Target="header65.xml"/><Relationship Id="rId188" Type="http://schemas.openxmlformats.org/officeDocument/2006/relationships/footer" Target="footer98.xml"/><Relationship Id="rId311" Type="http://schemas.openxmlformats.org/officeDocument/2006/relationships/header" Target="header134.xml"/><Relationship Id="rId332" Type="http://schemas.openxmlformats.org/officeDocument/2006/relationships/header" Target="header143.xml"/><Relationship Id="rId353" Type="http://schemas.openxmlformats.org/officeDocument/2006/relationships/footer" Target="footer187.xml"/><Relationship Id="rId374" Type="http://schemas.openxmlformats.org/officeDocument/2006/relationships/footer" Target="footer200.xml"/><Relationship Id="rId395" Type="http://schemas.openxmlformats.org/officeDocument/2006/relationships/footer" Target="footer213.xml"/><Relationship Id="rId409" Type="http://schemas.openxmlformats.org/officeDocument/2006/relationships/footer" Target="footer221.xml"/><Relationship Id="rId560" Type="http://schemas.openxmlformats.org/officeDocument/2006/relationships/header" Target="header236.xml"/><Relationship Id="rId581" Type="http://schemas.openxmlformats.org/officeDocument/2006/relationships/footer" Target="footer322.xml"/><Relationship Id="rId71" Type="http://schemas.openxmlformats.org/officeDocument/2006/relationships/footer" Target="footer32.xml"/><Relationship Id="rId92" Type="http://schemas.openxmlformats.org/officeDocument/2006/relationships/footer" Target="footer45.xml"/><Relationship Id="rId213" Type="http://schemas.openxmlformats.org/officeDocument/2006/relationships/header" Target="header88.xml"/><Relationship Id="rId234" Type="http://schemas.openxmlformats.org/officeDocument/2006/relationships/header" Target="header99.xml"/><Relationship Id="rId420" Type="http://schemas.openxmlformats.org/officeDocument/2006/relationships/footer" Target="footer228.xml"/><Relationship Id="rId2" Type="http://schemas.openxmlformats.org/officeDocument/2006/relationships/customXml" Target="../customXml/item2.xml"/><Relationship Id="rId29" Type="http://schemas.openxmlformats.org/officeDocument/2006/relationships/header" Target="header8.xml"/><Relationship Id="rId255" Type="http://schemas.openxmlformats.org/officeDocument/2006/relationships/header" Target="header109.xml"/><Relationship Id="rId276" Type="http://schemas.openxmlformats.org/officeDocument/2006/relationships/header" Target="header120.xml"/><Relationship Id="rId297" Type="http://schemas.openxmlformats.org/officeDocument/2006/relationships/header" Target="header129.xml"/><Relationship Id="rId441" Type="http://schemas.openxmlformats.org/officeDocument/2006/relationships/header" Target="header186.xml"/><Relationship Id="rId462" Type="http://schemas.openxmlformats.org/officeDocument/2006/relationships/footer" Target="footer252.xml"/><Relationship Id="rId483" Type="http://schemas.openxmlformats.org/officeDocument/2006/relationships/footer" Target="footer264.xml"/><Relationship Id="rId518" Type="http://schemas.openxmlformats.org/officeDocument/2006/relationships/footer" Target="footer285.xml"/><Relationship Id="rId539" Type="http://schemas.openxmlformats.org/officeDocument/2006/relationships/header" Target="header227.xml"/><Relationship Id="rId40" Type="http://schemas.openxmlformats.org/officeDocument/2006/relationships/footer" Target="footer13.xml"/><Relationship Id="rId115" Type="http://schemas.openxmlformats.org/officeDocument/2006/relationships/footer" Target="footer58.xml"/><Relationship Id="rId136" Type="http://schemas.openxmlformats.org/officeDocument/2006/relationships/footer" Target="footer71.xml"/><Relationship Id="rId157" Type="http://schemas.openxmlformats.org/officeDocument/2006/relationships/footer" Target="footer82.xml"/><Relationship Id="rId178" Type="http://schemas.openxmlformats.org/officeDocument/2006/relationships/footer" Target="footer93.xml"/><Relationship Id="rId301" Type="http://schemas.openxmlformats.org/officeDocument/2006/relationships/header" Target="header130.xml"/><Relationship Id="rId322" Type="http://schemas.openxmlformats.org/officeDocument/2006/relationships/header" Target="header139.xml"/><Relationship Id="rId343" Type="http://schemas.openxmlformats.org/officeDocument/2006/relationships/footer" Target="footer181.xml"/><Relationship Id="rId364" Type="http://schemas.openxmlformats.org/officeDocument/2006/relationships/footer" Target="footer194.xml"/><Relationship Id="rId550" Type="http://schemas.openxmlformats.org/officeDocument/2006/relationships/header" Target="header232.xml"/><Relationship Id="rId61" Type="http://schemas.openxmlformats.org/officeDocument/2006/relationships/footer" Target="footer26.xml"/><Relationship Id="rId82" Type="http://schemas.openxmlformats.org/officeDocument/2006/relationships/footer" Target="footer39.xml"/><Relationship Id="rId199" Type="http://schemas.openxmlformats.org/officeDocument/2006/relationships/footer" Target="footer103.xml"/><Relationship Id="rId203" Type="http://schemas.openxmlformats.org/officeDocument/2006/relationships/header" Target="header83.xml"/><Relationship Id="rId385" Type="http://schemas.openxmlformats.org/officeDocument/2006/relationships/footer" Target="footer207.xml"/><Relationship Id="rId571" Type="http://schemas.openxmlformats.org/officeDocument/2006/relationships/footer" Target="footer316.xml"/><Relationship Id="rId592" Type="http://schemas.openxmlformats.org/officeDocument/2006/relationships/footer" Target="footer328.xml"/><Relationship Id="rId19" Type="http://schemas.openxmlformats.org/officeDocument/2006/relationships/footer" Target="footer2.xml"/><Relationship Id="rId224" Type="http://schemas.openxmlformats.org/officeDocument/2006/relationships/footer" Target="footer116.xml"/><Relationship Id="rId245" Type="http://schemas.openxmlformats.org/officeDocument/2006/relationships/header" Target="header104.xml"/><Relationship Id="rId266" Type="http://schemas.openxmlformats.org/officeDocument/2006/relationships/footer" Target="footer137.xml"/><Relationship Id="rId287" Type="http://schemas.openxmlformats.org/officeDocument/2006/relationships/header" Target="header125.xml"/><Relationship Id="rId410" Type="http://schemas.openxmlformats.org/officeDocument/2006/relationships/footer" Target="footer222.xml"/><Relationship Id="rId431" Type="http://schemas.openxmlformats.org/officeDocument/2006/relationships/header" Target="header182.xml"/><Relationship Id="rId452" Type="http://schemas.openxmlformats.org/officeDocument/2006/relationships/header" Target="header191.xml"/><Relationship Id="rId473" Type="http://schemas.openxmlformats.org/officeDocument/2006/relationships/footer" Target="footer258.xml"/><Relationship Id="rId494" Type="http://schemas.openxmlformats.org/officeDocument/2006/relationships/header" Target="header209.xml"/><Relationship Id="rId508" Type="http://schemas.openxmlformats.org/officeDocument/2006/relationships/footer" Target="footer279.xml"/><Relationship Id="rId529" Type="http://schemas.openxmlformats.org/officeDocument/2006/relationships/header" Target="header223.xml"/><Relationship Id="rId30" Type="http://schemas.openxmlformats.org/officeDocument/2006/relationships/footer" Target="footer7.xml"/><Relationship Id="rId105" Type="http://schemas.openxmlformats.org/officeDocument/2006/relationships/footer" Target="footer52.xml"/><Relationship Id="rId126" Type="http://schemas.openxmlformats.org/officeDocument/2006/relationships/footer" Target="footer65.xml"/><Relationship Id="rId147" Type="http://schemas.openxmlformats.org/officeDocument/2006/relationships/header" Target="header55.xml"/><Relationship Id="rId168" Type="http://schemas.openxmlformats.org/officeDocument/2006/relationships/header" Target="header66.xml"/><Relationship Id="rId312" Type="http://schemas.openxmlformats.org/officeDocument/2006/relationships/header" Target="header135.xml"/><Relationship Id="rId333" Type="http://schemas.openxmlformats.org/officeDocument/2006/relationships/footer" Target="footer175.xml"/><Relationship Id="rId354" Type="http://schemas.openxmlformats.org/officeDocument/2006/relationships/footer" Target="footer188.xml"/><Relationship Id="rId540" Type="http://schemas.openxmlformats.org/officeDocument/2006/relationships/header" Target="header228.xml"/><Relationship Id="rId51" Type="http://schemas.openxmlformats.org/officeDocument/2006/relationships/footer" Target="footer20.xml"/><Relationship Id="rId72" Type="http://schemas.openxmlformats.org/officeDocument/2006/relationships/footer" Target="footer33.xml"/><Relationship Id="rId93" Type="http://schemas.openxmlformats.org/officeDocument/2006/relationships/header" Target="header33.xml"/><Relationship Id="rId189" Type="http://schemas.openxmlformats.org/officeDocument/2006/relationships/header" Target="header76.xml"/><Relationship Id="rId375" Type="http://schemas.openxmlformats.org/officeDocument/2006/relationships/footer" Target="footer201.xml"/><Relationship Id="rId396" Type="http://schemas.openxmlformats.org/officeDocument/2006/relationships/header" Target="header168.xml"/><Relationship Id="rId561" Type="http://schemas.openxmlformats.org/officeDocument/2006/relationships/footer" Target="footer310.xml"/><Relationship Id="rId582" Type="http://schemas.openxmlformats.org/officeDocument/2006/relationships/footer" Target="footer323.xml"/><Relationship Id="rId3" Type="http://schemas.openxmlformats.org/officeDocument/2006/relationships/customXml" Target="../customXml/item3.xml"/><Relationship Id="rId214" Type="http://schemas.openxmlformats.org/officeDocument/2006/relationships/footer" Target="footer111.xml"/><Relationship Id="rId235" Type="http://schemas.openxmlformats.org/officeDocument/2006/relationships/footer" Target="footer121.xml"/><Relationship Id="rId256" Type="http://schemas.openxmlformats.org/officeDocument/2006/relationships/footer" Target="footer132.xml"/><Relationship Id="rId277" Type="http://schemas.openxmlformats.org/officeDocument/2006/relationships/footer" Target="footer142.xml"/><Relationship Id="rId298" Type="http://schemas.openxmlformats.org/officeDocument/2006/relationships/footer" Target="footer154.xml"/><Relationship Id="rId400" Type="http://schemas.openxmlformats.org/officeDocument/2006/relationships/footer" Target="footer216.xml"/><Relationship Id="rId421" Type="http://schemas.openxmlformats.org/officeDocument/2006/relationships/header" Target="header178.xml"/><Relationship Id="rId442" Type="http://schemas.openxmlformats.org/officeDocument/2006/relationships/header" Target="header187.xml"/><Relationship Id="rId463" Type="http://schemas.openxmlformats.org/officeDocument/2006/relationships/header" Target="header196.xml"/><Relationship Id="rId484" Type="http://schemas.openxmlformats.org/officeDocument/2006/relationships/header" Target="header205.xml"/><Relationship Id="rId519" Type="http://schemas.openxmlformats.org/officeDocument/2006/relationships/header" Target="header219.xml"/><Relationship Id="rId116" Type="http://schemas.openxmlformats.org/officeDocument/2006/relationships/footer" Target="footer59.xml"/><Relationship Id="rId137" Type="http://schemas.openxmlformats.org/officeDocument/2006/relationships/footer" Target="footer72.xml"/><Relationship Id="rId158" Type="http://schemas.openxmlformats.org/officeDocument/2006/relationships/footer" Target="footer83.xml"/><Relationship Id="rId302" Type="http://schemas.openxmlformats.org/officeDocument/2006/relationships/header" Target="header131.xml"/><Relationship Id="rId323" Type="http://schemas.openxmlformats.org/officeDocument/2006/relationships/footer" Target="footer169.xml"/><Relationship Id="rId344" Type="http://schemas.openxmlformats.org/officeDocument/2006/relationships/footer" Target="footer182.xml"/><Relationship Id="rId530" Type="http://schemas.openxmlformats.org/officeDocument/2006/relationships/header" Target="header224.xml"/><Relationship Id="rId20" Type="http://schemas.openxmlformats.org/officeDocument/2006/relationships/header" Target="header3.xml"/><Relationship Id="rId41" Type="http://schemas.openxmlformats.org/officeDocument/2006/relationships/footer" Target="footer14.xml"/><Relationship Id="rId62" Type="http://schemas.openxmlformats.org/officeDocument/2006/relationships/footer" Target="footer27.xml"/><Relationship Id="rId83" Type="http://schemas.openxmlformats.org/officeDocument/2006/relationships/header" Target="header29.xml"/><Relationship Id="rId179" Type="http://schemas.openxmlformats.org/officeDocument/2006/relationships/header" Target="header71.xml"/><Relationship Id="rId365" Type="http://schemas.openxmlformats.org/officeDocument/2006/relationships/footer" Target="footer195.xml"/><Relationship Id="rId386" Type="http://schemas.openxmlformats.org/officeDocument/2006/relationships/header" Target="header164.xml"/><Relationship Id="rId551" Type="http://schemas.openxmlformats.org/officeDocument/2006/relationships/footer" Target="footer304.xml"/><Relationship Id="rId572" Type="http://schemas.openxmlformats.org/officeDocument/2006/relationships/footer" Target="footer317.xml"/><Relationship Id="rId593" Type="http://schemas.openxmlformats.org/officeDocument/2006/relationships/footer" Target="footer329.xml"/><Relationship Id="rId190" Type="http://schemas.openxmlformats.org/officeDocument/2006/relationships/footer" Target="footer99.xml"/><Relationship Id="rId204" Type="http://schemas.openxmlformats.org/officeDocument/2006/relationships/header" Target="header84.xml"/><Relationship Id="rId225" Type="http://schemas.openxmlformats.org/officeDocument/2006/relationships/header" Target="header94.xml"/><Relationship Id="rId246" Type="http://schemas.openxmlformats.org/officeDocument/2006/relationships/header" Target="header105.xml"/><Relationship Id="rId267" Type="http://schemas.openxmlformats.org/officeDocument/2006/relationships/header" Target="header115.xml"/><Relationship Id="rId288" Type="http://schemas.openxmlformats.org/officeDocument/2006/relationships/footer" Target="footer148.xml"/><Relationship Id="rId411" Type="http://schemas.openxmlformats.org/officeDocument/2006/relationships/header" Target="header174.xml"/><Relationship Id="rId432" Type="http://schemas.openxmlformats.org/officeDocument/2006/relationships/header" Target="header183.xml"/><Relationship Id="rId453" Type="http://schemas.openxmlformats.org/officeDocument/2006/relationships/footer" Target="footer247.xml"/><Relationship Id="rId474" Type="http://schemas.openxmlformats.org/officeDocument/2006/relationships/header" Target="header201.xml"/><Relationship Id="rId509" Type="http://schemas.openxmlformats.org/officeDocument/2006/relationships/header" Target="header215.xml"/><Relationship Id="rId106" Type="http://schemas.openxmlformats.org/officeDocument/2006/relationships/footer" Target="footer53.xml"/><Relationship Id="rId127" Type="http://schemas.openxmlformats.org/officeDocument/2006/relationships/footer" Target="footer66.xml"/><Relationship Id="rId313" Type="http://schemas.openxmlformats.org/officeDocument/2006/relationships/footer" Target="footer163.xml"/><Relationship Id="rId495" Type="http://schemas.openxmlformats.org/officeDocument/2006/relationships/header" Target="header210.xml"/><Relationship Id="rId10" Type="http://schemas.openxmlformats.org/officeDocument/2006/relationships/settings" Target="settings.xml"/><Relationship Id="rId31" Type="http://schemas.openxmlformats.org/officeDocument/2006/relationships/footer" Target="footer8.xml"/><Relationship Id="rId52" Type="http://schemas.openxmlformats.org/officeDocument/2006/relationships/footer" Target="footer21.xml"/><Relationship Id="rId73" Type="http://schemas.openxmlformats.org/officeDocument/2006/relationships/header" Target="header25.xml"/><Relationship Id="rId94" Type="http://schemas.openxmlformats.org/officeDocument/2006/relationships/header" Target="header34.xml"/><Relationship Id="rId148" Type="http://schemas.openxmlformats.org/officeDocument/2006/relationships/footer" Target="footer78.xml"/><Relationship Id="rId169" Type="http://schemas.openxmlformats.org/officeDocument/2006/relationships/footer" Target="footer88.xml"/><Relationship Id="rId334" Type="http://schemas.openxmlformats.org/officeDocument/2006/relationships/footer" Target="footer176.xml"/><Relationship Id="rId355" Type="http://schemas.openxmlformats.org/officeDocument/2006/relationships/footer" Target="footer189.xml"/><Relationship Id="rId376" Type="http://schemas.openxmlformats.org/officeDocument/2006/relationships/header" Target="header160.xml"/><Relationship Id="rId397" Type="http://schemas.openxmlformats.org/officeDocument/2006/relationships/header" Target="header169.xml"/><Relationship Id="rId520" Type="http://schemas.openxmlformats.org/officeDocument/2006/relationships/header" Target="header220.xml"/><Relationship Id="rId541" Type="http://schemas.openxmlformats.org/officeDocument/2006/relationships/footer" Target="footer298.xml"/><Relationship Id="rId562" Type="http://schemas.openxmlformats.org/officeDocument/2006/relationships/footer" Target="footer311.xml"/><Relationship Id="rId583" Type="http://schemas.openxmlformats.org/officeDocument/2006/relationships/footer" Target="footer324.xml"/><Relationship Id="rId4" Type="http://schemas.openxmlformats.org/officeDocument/2006/relationships/customXml" Target="../customXml/item4.xml"/><Relationship Id="rId180" Type="http://schemas.openxmlformats.org/officeDocument/2006/relationships/header" Target="header72.xml"/><Relationship Id="rId215" Type="http://schemas.openxmlformats.org/officeDocument/2006/relationships/header" Target="header89.xml"/><Relationship Id="rId236" Type="http://schemas.openxmlformats.org/officeDocument/2006/relationships/footer" Target="footer122.xml"/><Relationship Id="rId257" Type="http://schemas.openxmlformats.org/officeDocument/2006/relationships/header" Target="header110.xml"/><Relationship Id="rId278" Type="http://schemas.openxmlformats.org/officeDocument/2006/relationships/footer" Target="footer143.xml"/><Relationship Id="rId401" Type="http://schemas.openxmlformats.org/officeDocument/2006/relationships/header" Target="header170.xml"/><Relationship Id="rId422" Type="http://schemas.openxmlformats.org/officeDocument/2006/relationships/header" Target="header179.xml"/><Relationship Id="rId443" Type="http://schemas.openxmlformats.org/officeDocument/2006/relationships/footer" Target="footer241.xml"/><Relationship Id="rId464" Type="http://schemas.openxmlformats.org/officeDocument/2006/relationships/header" Target="header197.xml"/><Relationship Id="rId303" Type="http://schemas.openxmlformats.org/officeDocument/2006/relationships/footer" Target="footer157.xml"/><Relationship Id="rId485" Type="http://schemas.openxmlformats.org/officeDocument/2006/relationships/header" Target="header206.xml"/><Relationship Id="rId42" Type="http://schemas.openxmlformats.org/officeDocument/2006/relationships/footer" Target="footer15.xml"/><Relationship Id="rId84" Type="http://schemas.openxmlformats.org/officeDocument/2006/relationships/header" Target="header30.xml"/><Relationship Id="rId138" Type="http://schemas.openxmlformats.org/officeDocument/2006/relationships/header" Target="header51.xml"/><Relationship Id="rId345" Type="http://schemas.openxmlformats.org/officeDocument/2006/relationships/footer" Target="footer183.xml"/><Relationship Id="rId387" Type="http://schemas.openxmlformats.org/officeDocument/2006/relationships/header" Target="header165.xml"/><Relationship Id="rId510" Type="http://schemas.openxmlformats.org/officeDocument/2006/relationships/header" Target="header216.xml"/><Relationship Id="rId552" Type="http://schemas.openxmlformats.org/officeDocument/2006/relationships/footer" Target="footer305.xml"/><Relationship Id="rId594" Type="http://schemas.openxmlformats.org/officeDocument/2006/relationships/header" Target="header250.xml"/><Relationship Id="rId191" Type="http://schemas.openxmlformats.org/officeDocument/2006/relationships/header" Target="header77.xml"/><Relationship Id="rId205" Type="http://schemas.openxmlformats.org/officeDocument/2006/relationships/footer" Target="footer106.xml"/><Relationship Id="rId247" Type="http://schemas.openxmlformats.org/officeDocument/2006/relationships/footer" Target="footer127.xml"/><Relationship Id="rId412" Type="http://schemas.openxmlformats.org/officeDocument/2006/relationships/header" Target="header175.xml"/><Relationship Id="rId107" Type="http://schemas.openxmlformats.org/officeDocument/2006/relationships/footer" Target="footer54.xml"/><Relationship Id="rId289" Type="http://schemas.openxmlformats.org/officeDocument/2006/relationships/footer" Target="footer149.xml"/><Relationship Id="rId454" Type="http://schemas.openxmlformats.org/officeDocument/2006/relationships/footer" Target="footer248.xml"/><Relationship Id="rId496" Type="http://schemas.openxmlformats.org/officeDocument/2006/relationships/footer" Target="footer271.xml"/><Relationship Id="rId11" Type="http://schemas.openxmlformats.org/officeDocument/2006/relationships/webSettings" Target="webSettings.xml"/><Relationship Id="rId53" Type="http://schemas.openxmlformats.org/officeDocument/2006/relationships/header" Target="header17.xml"/><Relationship Id="rId149" Type="http://schemas.openxmlformats.org/officeDocument/2006/relationships/header" Target="header56.xml"/><Relationship Id="rId314" Type="http://schemas.openxmlformats.org/officeDocument/2006/relationships/footer" Target="footer164.xml"/><Relationship Id="rId356" Type="http://schemas.openxmlformats.org/officeDocument/2006/relationships/header" Target="header152.xml"/><Relationship Id="rId398" Type="http://schemas.openxmlformats.org/officeDocument/2006/relationships/footer" Target="footer214.xml"/><Relationship Id="rId521" Type="http://schemas.openxmlformats.org/officeDocument/2006/relationships/footer" Target="footer286.xml"/><Relationship Id="rId563" Type="http://schemas.openxmlformats.org/officeDocument/2006/relationships/footer" Target="footer312.xml"/><Relationship Id="rId95" Type="http://schemas.openxmlformats.org/officeDocument/2006/relationships/footer" Target="footer46.xml"/><Relationship Id="rId160" Type="http://schemas.openxmlformats.org/officeDocument/2006/relationships/footer" Target="footer84.xml"/><Relationship Id="rId216" Type="http://schemas.openxmlformats.org/officeDocument/2006/relationships/header" Target="header90.xml"/><Relationship Id="rId423" Type="http://schemas.openxmlformats.org/officeDocument/2006/relationships/footer" Target="footer229.xml"/><Relationship Id="rId258" Type="http://schemas.openxmlformats.org/officeDocument/2006/relationships/header" Target="header111.xml"/><Relationship Id="rId465" Type="http://schemas.openxmlformats.org/officeDocument/2006/relationships/footer" Target="footer253.xml"/><Relationship Id="rId22" Type="http://schemas.openxmlformats.org/officeDocument/2006/relationships/header" Target="header4.xml"/><Relationship Id="rId64" Type="http://schemas.openxmlformats.org/officeDocument/2006/relationships/header" Target="header22.xml"/><Relationship Id="rId118" Type="http://schemas.openxmlformats.org/officeDocument/2006/relationships/header" Target="header43.xml"/><Relationship Id="rId325" Type="http://schemas.openxmlformats.org/officeDocument/2006/relationships/footer" Target="footer171.xml"/><Relationship Id="rId367" Type="http://schemas.openxmlformats.org/officeDocument/2006/relationships/header" Target="header157.xml"/><Relationship Id="rId532" Type="http://schemas.openxmlformats.org/officeDocument/2006/relationships/footer" Target="footer293.xml"/><Relationship Id="rId574" Type="http://schemas.openxmlformats.org/officeDocument/2006/relationships/header" Target="header241.xml"/><Relationship Id="rId171" Type="http://schemas.openxmlformats.org/officeDocument/2006/relationships/header" Target="header67.xml"/><Relationship Id="rId227" Type="http://schemas.openxmlformats.org/officeDocument/2006/relationships/header" Target="header95.xml"/><Relationship Id="rId269" Type="http://schemas.openxmlformats.org/officeDocument/2006/relationships/header" Target="header116.xml"/><Relationship Id="rId434" Type="http://schemas.openxmlformats.org/officeDocument/2006/relationships/footer" Target="footer236.xml"/><Relationship Id="rId476" Type="http://schemas.openxmlformats.org/officeDocument/2006/relationships/footer" Target="footer259.xml"/><Relationship Id="rId33" Type="http://schemas.openxmlformats.org/officeDocument/2006/relationships/header" Target="header9.xml"/><Relationship Id="rId129" Type="http://schemas.openxmlformats.org/officeDocument/2006/relationships/header" Target="header48.xml"/><Relationship Id="rId280" Type="http://schemas.openxmlformats.org/officeDocument/2006/relationships/footer" Target="footer144.xml"/><Relationship Id="rId336" Type="http://schemas.openxmlformats.org/officeDocument/2006/relationships/header" Target="header144.xml"/><Relationship Id="rId501" Type="http://schemas.openxmlformats.org/officeDocument/2006/relationships/footer" Target="footer274.xml"/><Relationship Id="rId543" Type="http://schemas.openxmlformats.org/officeDocument/2006/relationships/footer" Target="footer300.xml"/><Relationship Id="rId75" Type="http://schemas.openxmlformats.org/officeDocument/2006/relationships/footer" Target="footer34.xml"/><Relationship Id="rId140" Type="http://schemas.openxmlformats.org/officeDocument/2006/relationships/footer" Target="footer73.xml"/><Relationship Id="rId182" Type="http://schemas.openxmlformats.org/officeDocument/2006/relationships/footer" Target="footer95.xml"/><Relationship Id="rId378" Type="http://schemas.openxmlformats.org/officeDocument/2006/relationships/footer" Target="footer202.xml"/><Relationship Id="rId403" Type="http://schemas.openxmlformats.org/officeDocument/2006/relationships/footer" Target="footer217.xml"/><Relationship Id="rId585" Type="http://schemas.openxmlformats.org/officeDocument/2006/relationships/header" Target="header246.xml"/><Relationship Id="rId6" Type="http://schemas.openxmlformats.org/officeDocument/2006/relationships/customXml" Target="../customXml/item6.xml"/><Relationship Id="rId238" Type="http://schemas.openxmlformats.org/officeDocument/2006/relationships/footer" Target="footer123.xml"/><Relationship Id="rId445" Type="http://schemas.openxmlformats.org/officeDocument/2006/relationships/footer" Target="footer243.xml"/><Relationship Id="rId487" Type="http://schemas.openxmlformats.org/officeDocument/2006/relationships/footer" Target="footer266.xml"/><Relationship Id="rId291" Type="http://schemas.openxmlformats.org/officeDocument/2006/relationships/header" Target="header126.xml"/><Relationship Id="rId305" Type="http://schemas.openxmlformats.org/officeDocument/2006/relationships/footer" Target="footer159.xml"/><Relationship Id="rId347" Type="http://schemas.openxmlformats.org/officeDocument/2006/relationships/header" Target="header149.xml"/><Relationship Id="rId512" Type="http://schemas.openxmlformats.org/officeDocument/2006/relationships/footer" Target="footer281.xml"/><Relationship Id="rId44" Type="http://schemas.openxmlformats.org/officeDocument/2006/relationships/header" Target="header14.xml"/><Relationship Id="rId86" Type="http://schemas.openxmlformats.org/officeDocument/2006/relationships/footer" Target="footer41.xml"/><Relationship Id="rId151" Type="http://schemas.openxmlformats.org/officeDocument/2006/relationships/footer" Target="footer79.xml"/><Relationship Id="rId389" Type="http://schemas.openxmlformats.org/officeDocument/2006/relationships/footer" Target="footer209.xml"/><Relationship Id="rId554" Type="http://schemas.openxmlformats.org/officeDocument/2006/relationships/header" Target="header233.xml"/><Relationship Id="rId596" Type="http://schemas.openxmlformats.org/officeDocument/2006/relationships/fontTable" Target="fontTable.xml"/><Relationship Id="rId193" Type="http://schemas.openxmlformats.org/officeDocument/2006/relationships/footer" Target="footer100.xml"/><Relationship Id="rId207" Type="http://schemas.openxmlformats.org/officeDocument/2006/relationships/header" Target="header85.xml"/><Relationship Id="rId249" Type="http://schemas.openxmlformats.org/officeDocument/2006/relationships/header" Target="header106.xml"/><Relationship Id="rId414" Type="http://schemas.openxmlformats.org/officeDocument/2006/relationships/footer" Target="footer224.xml"/><Relationship Id="rId456" Type="http://schemas.openxmlformats.org/officeDocument/2006/relationships/footer" Target="footer249.xml"/><Relationship Id="rId498" Type="http://schemas.openxmlformats.org/officeDocument/2006/relationships/footer" Target="footer273.xml"/><Relationship Id="rId13" Type="http://schemas.openxmlformats.org/officeDocument/2006/relationships/endnotes" Target="endnotes.xml"/><Relationship Id="rId109" Type="http://schemas.openxmlformats.org/officeDocument/2006/relationships/header" Target="header40.xml"/><Relationship Id="rId260" Type="http://schemas.openxmlformats.org/officeDocument/2006/relationships/footer" Target="footer134.xml"/><Relationship Id="rId316" Type="http://schemas.openxmlformats.org/officeDocument/2006/relationships/header" Target="header136.xml"/><Relationship Id="rId523" Type="http://schemas.openxmlformats.org/officeDocument/2006/relationships/footer" Target="footer288.xml"/><Relationship Id="rId55" Type="http://schemas.openxmlformats.org/officeDocument/2006/relationships/footer" Target="footer22.xml"/><Relationship Id="rId97" Type="http://schemas.openxmlformats.org/officeDocument/2006/relationships/footer" Target="footer48.xml"/><Relationship Id="rId120" Type="http://schemas.openxmlformats.org/officeDocument/2006/relationships/footer" Target="footer61.xml"/><Relationship Id="rId358" Type="http://schemas.openxmlformats.org/officeDocument/2006/relationships/footer" Target="footer190.xml"/><Relationship Id="rId565" Type="http://schemas.openxmlformats.org/officeDocument/2006/relationships/header" Target="header238.xml"/><Relationship Id="rId162" Type="http://schemas.openxmlformats.org/officeDocument/2006/relationships/header" Target="header63.xml"/><Relationship Id="rId218" Type="http://schemas.openxmlformats.org/officeDocument/2006/relationships/footer" Target="footer113.xml"/><Relationship Id="rId425" Type="http://schemas.openxmlformats.org/officeDocument/2006/relationships/footer" Target="footer231.xml"/><Relationship Id="rId467" Type="http://schemas.openxmlformats.org/officeDocument/2006/relationships/header" Target="header198.xml"/><Relationship Id="rId271" Type="http://schemas.openxmlformats.org/officeDocument/2006/relationships/footer" Target="footer139.xml"/><Relationship Id="rId24" Type="http://schemas.openxmlformats.org/officeDocument/2006/relationships/footer" Target="footer4.xml"/><Relationship Id="rId66" Type="http://schemas.openxmlformats.org/officeDocument/2006/relationships/footer" Target="footer29.xml"/><Relationship Id="rId131" Type="http://schemas.openxmlformats.org/officeDocument/2006/relationships/footer" Target="footer68.xml"/><Relationship Id="rId327" Type="http://schemas.openxmlformats.org/officeDocument/2006/relationships/header" Target="header141.xml"/><Relationship Id="rId369" Type="http://schemas.openxmlformats.org/officeDocument/2006/relationships/footer" Target="footer197.xml"/><Relationship Id="rId534" Type="http://schemas.openxmlformats.org/officeDocument/2006/relationships/header" Target="header225.xml"/><Relationship Id="rId576" Type="http://schemas.openxmlformats.org/officeDocument/2006/relationships/footer" Target="footer319.xml"/><Relationship Id="rId173" Type="http://schemas.openxmlformats.org/officeDocument/2006/relationships/header" Target="header68.xml"/><Relationship Id="rId229" Type="http://schemas.openxmlformats.org/officeDocument/2006/relationships/footer" Target="footer118.xml"/><Relationship Id="rId380" Type="http://schemas.openxmlformats.org/officeDocument/2006/relationships/footer" Target="footer204.xml"/><Relationship Id="rId436" Type="http://schemas.openxmlformats.org/officeDocument/2006/relationships/header" Target="header184.xml"/><Relationship Id="rId240" Type="http://schemas.openxmlformats.org/officeDocument/2006/relationships/header" Target="header102.xml"/><Relationship Id="rId478" Type="http://schemas.openxmlformats.org/officeDocument/2006/relationships/footer" Target="footer261.xml"/><Relationship Id="rId35" Type="http://schemas.openxmlformats.org/officeDocument/2006/relationships/footer" Target="footer10.xml"/><Relationship Id="rId77" Type="http://schemas.openxmlformats.org/officeDocument/2006/relationships/footer" Target="footer36.xml"/><Relationship Id="rId100" Type="http://schemas.openxmlformats.org/officeDocument/2006/relationships/footer" Target="footer49.xml"/><Relationship Id="rId282" Type="http://schemas.openxmlformats.org/officeDocument/2006/relationships/header" Target="header123.xml"/><Relationship Id="rId338" Type="http://schemas.openxmlformats.org/officeDocument/2006/relationships/footer" Target="footer178.xml"/><Relationship Id="rId503" Type="http://schemas.openxmlformats.org/officeDocument/2006/relationships/footer" Target="footer276.xml"/><Relationship Id="rId545" Type="http://schemas.openxmlformats.org/officeDocument/2006/relationships/header" Target="header230.xml"/><Relationship Id="rId587" Type="http://schemas.openxmlformats.org/officeDocument/2006/relationships/footer" Target="footer326.xml"/><Relationship Id="rId8" Type="http://schemas.openxmlformats.org/officeDocument/2006/relationships/numbering" Target="numbering.xml"/><Relationship Id="rId142" Type="http://schemas.openxmlformats.org/officeDocument/2006/relationships/footer" Target="footer75.xml"/><Relationship Id="rId184" Type="http://schemas.openxmlformats.org/officeDocument/2006/relationships/footer" Target="footer96.xml"/><Relationship Id="rId391" Type="http://schemas.openxmlformats.org/officeDocument/2006/relationships/header" Target="header166.xml"/><Relationship Id="rId405" Type="http://schemas.openxmlformats.org/officeDocument/2006/relationships/footer" Target="footer219.xml"/><Relationship Id="rId447" Type="http://schemas.openxmlformats.org/officeDocument/2006/relationships/header" Target="header189.xml"/><Relationship Id="rId251" Type="http://schemas.openxmlformats.org/officeDocument/2006/relationships/header" Target="header107.xml"/><Relationship Id="rId489" Type="http://schemas.openxmlformats.org/officeDocument/2006/relationships/header" Target="header207.xml"/><Relationship Id="rId46" Type="http://schemas.openxmlformats.org/officeDocument/2006/relationships/footer" Target="footer17.xml"/><Relationship Id="rId293" Type="http://schemas.openxmlformats.org/officeDocument/2006/relationships/footer" Target="footer151.xml"/><Relationship Id="rId307" Type="http://schemas.openxmlformats.org/officeDocument/2006/relationships/header" Target="header133.xml"/><Relationship Id="rId349" Type="http://schemas.openxmlformats.org/officeDocument/2006/relationships/footer" Target="footer185.xml"/><Relationship Id="rId514" Type="http://schemas.openxmlformats.org/officeDocument/2006/relationships/header" Target="header217.xml"/><Relationship Id="rId556" Type="http://schemas.openxmlformats.org/officeDocument/2006/relationships/footer" Target="footer307.xml"/><Relationship Id="rId88" Type="http://schemas.openxmlformats.org/officeDocument/2006/relationships/header" Target="header31.xml"/><Relationship Id="rId111" Type="http://schemas.openxmlformats.org/officeDocument/2006/relationships/footer" Target="footer56.xml"/><Relationship Id="rId153" Type="http://schemas.openxmlformats.org/officeDocument/2006/relationships/header" Target="header58.xml"/><Relationship Id="rId195" Type="http://schemas.openxmlformats.org/officeDocument/2006/relationships/header" Target="header79.xml"/><Relationship Id="rId209" Type="http://schemas.openxmlformats.org/officeDocument/2006/relationships/header" Target="header86.xml"/><Relationship Id="rId360" Type="http://schemas.openxmlformats.org/officeDocument/2006/relationships/footer" Target="footer192.xml"/><Relationship Id="rId416" Type="http://schemas.openxmlformats.org/officeDocument/2006/relationships/header" Target="header176.xml"/><Relationship Id="rId220" Type="http://schemas.openxmlformats.org/officeDocument/2006/relationships/footer" Target="footer114.xml"/><Relationship Id="rId458" Type="http://schemas.openxmlformats.org/officeDocument/2006/relationships/header" Target="header194.xml"/><Relationship Id="rId15" Type="http://schemas.openxmlformats.org/officeDocument/2006/relationships/image" Target="media/image10.emf"/><Relationship Id="rId57" Type="http://schemas.openxmlformats.org/officeDocument/2006/relationships/footer" Target="footer24.xml"/><Relationship Id="rId262" Type="http://schemas.openxmlformats.org/officeDocument/2006/relationships/footer" Target="footer135.xml"/><Relationship Id="rId318" Type="http://schemas.openxmlformats.org/officeDocument/2006/relationships/footer" Target="footer166.xml"/><Relationship Id="rId525" Type="http://schemas.openxmlformats.org/officeDocument/2006/relationships/header" Target="header222.xml"/><Relationship Id="rId567" Type="http://schemas.openxmlformats.org/officeDocument/2006/relationships/footer" Target="footer314.xml"/><Relationship Id="rId99" Type="http://schemas.openxmlformats.org/officeDocument/2006/relationships/header" Target="header36.xml"/><Relationship Id="rId122" Type="http://schemas.openxmlformats.org/officeDocument/2006/relationships/footer" Target="footer63.xml"/><Relationship Id="rId164" Type="http://schemas.openxmlformats.org/officeDocument/2006/relationships/footer" Target="footer86.xml"/><Relationship Id="rId371" Type="http://schemas.openxmlformats.org/officeDocument/2006/relationships/header" Target="header158.xml"/><Relationship Id="rId427" Type="http://schemas.openxmlformats.org/officeDocument/2006/relationships/header" Target="header181.xml"/><Relationship Id="rId469" Type="http://schemas.openxmlformats.org/officeDocument/2006/relationships/header" Target="header199.xml"/><Relationship Id="rId26" Type="http://schemas.openxmlformats.org/officeDocument/2006/relationships/header" Target="header6.xml"/><Relationship Id="rId231" Type="http://schemas.openxmlformats.org/officeDocument/2006/relationships/header" Target="header97.xml"/><Relationship Id="rId273" Type="http://schemas.openxmlformats.org/officeDocument/2006/relationships/header" Target="header118.xml"/><Relationship Id="rId329" Type="http://schemas.openxmlformats.org/officeDocument/2006/relationships/footer" Target="footer173.xml"/><Relationship Id="rId480" Type="http://schemas.openxmlformats.org/officeDocument/2006/relationships/header" Target="header204.xml"/><Relationship Id="rId536" Type="http://schemas.openxmlformats.org/officeDocument/2006/relationships/footer" Target="footer295.xml"/><Relationship Id="rId68" Type="http://schemas.openxmlformats.org/officeDocument/2006/relationships/header" Target="header23.xml"/><Relationship Id="rId133" Type="http://schemas.openxmlformats.org/officeDocument/2006/relationships/header" Target="header49.xml"/><Relationship Id="rId175" Type="http://schemas.openxmlformats.org/officeDocument/2006/relationships/footer" Target="footer91.xml"/><Relationship Id="rId340" Type="http://schemas.openxmlformats.org/officeDocument/2006/relationships/footer" Target="footer180.xml"/><Relationship Id="rId578" Type="http://schemas.openxmlformats.org/officeDocument/2006/relationships/footer" Target="footer321.xml"/><Relationship Id="rId200" Type="http://schemas.openxmlformats.org/officeDocument/2006/relationships/footer" Target="footer104.xml"/><Relationship Id="rId382" Type="http://schemas.openxmlformats.org/officeDocument/2006/relationships/header" Target="header163.xml"/><Relationship Id="rId438" Type="http://schemas.openxmlformats.org/officeDocument/2006/relationships/footer" Target="footer238.xml"/><Relationship Id="rId242" Type="http://schemas.openxmlformats.org/officeDocument/2006/relationships/footer" Target="footer125.xml"/><Relationship Id="rId284" Type="http://schemas.openxmlformats.org/officeDocument/2006/relationships/footer" Target="footer146.xml"/><Relationship Id="rId491" Type="http://schemas.openxmlformats.org/officeDocument/2006/relationships/footer" Target="footer268.xml"/><Relationship Id="rId505" Type="http://schemas.openxmlformats.org/officeDocument/2006/relationships/header" Target="header214.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_dlc_DocId xmlns="4f5ca95d-8798-43a8-9b50-3b2f8b9416bf">6VV7YVCVAJZ7-373442560-9741</_dlc_DocId>
    <_dlc_DocIdUrl xmlns="4f5ca95d-8798-43a8-9b50-3b2f8b9416bf">
      <Url>https://dhs.sp.regeringskansliet.se/yta/sb-gransk/_layouts/15/DocIdRedir.aspx?ID=6VV7YVCVAJZ7-373442560-9741</Url>
      <Description>6VV7YVCVAJZ7-373442560-9741</Description>
    </_dlc_DocIdUrl>
  </documentManagement>
</p:properties>
</file>

<file path=customXml/item3.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Hultqvist, Damberg, Shekarabi, Ygeman, Ekström, Eneroth, Dahlgren, Nilsson, Ernkrans, Lindhagen, Lind, Hallberg, Nordmark, Micko,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Socialdepartementet"/>
  <dokumentnummer etikett="Prop.">2020/21:172</dokumentnummer>
  <titel>Anpassningar till EU:s förordningar om medicinteknik – del 2</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a bilagenummer="10" bilageetikett="Bilaga"/>
  </bilagor>
</dokumentvärden>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Props1.xml><?xml version="1.0" encoding="utf-8"?>
<ds:datastoreItem xmlns:ds="http://schemas.openxmlformats.org/officeDocument/2006/customXml" ds:itemID="{2C032131-9D07-49C5-B48A-1D2CA86E2FC5}">
  <ds:schemaRefs>
    <ds:schemaRef ds:uri="http://schemas.microsoft.com/sharepoint/v3/contenttype/forms"/>
  </ds:schemaRefs>
</ds:datastoreItem>
</file>

<file path=customXml/itemProps2.xml><?xml version="1.0" encoding="utf-8"?>
<ds:datastoreItem xmlns:ds="http://schemas.openxmlformats.org/officeDocument/2006/customXml" ds:itemID="{05B232F9-4B16-4632-B004-ACC9114C5999}">
  <ds:schemaRefs>
    <ds:schemaRef ds:uri="cc625d36-bb37-4650-91b9-0c96159295ba"/>
    <ds:schemaRef ds:uri="http://schemas.microsoft.com/office/2006/documentManagement/types"/>
    <ds:schemaRef ds:uri="http://purl.org/dc/elements/1.1/"/>
    <ds:schemaRef ds:uri="http://schemas.microsoft.com/office/infopath/2007/PartnerControls"/>
    <ds:schemaRef ds:uri="4f5ca95d-8798-43a8-9b50-3b2f8b9416bf"/>
    <ds:schemaRef ds:uri="http://schemas.openxmlformats.org/package/2006/metadata/core-properties"/>
    <ds:schemaRef ds:uri="18f3d968-6251-40b0-9f11-012b293496c2"/>
    <ds:schemaRef ds:uri="http://purl.org/dc/terms/"/>
    <ds:schemaRef ds:uri="http://schemas.microsoft.com/office/2006/metadata/propertie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BEC65949-D2D8-4F08-B0E2-53F3A969AB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a95d-8798-43a8-9b50-3b2f8b9416bf"/>
    <ds:schemaRef ds:uri="cc625d36-bb37-4650-91b9-0c96159295ba"/>
    <ds:schemaRef ds:uri="4e9c2f0c-7bf8-49af-8356-cbf363fc78a7"/>
    <ds:schemaRef ds:uri="18f3d968-6251-40b0-9f11-012b29349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3E23A62-C82E-45C7-824E-6DA8A5F58D09}">
  <ds:schemaRefs>
    <ds:schemaRef ds:uri="Microsoft.SharePoint.Taxonomy.ContentTypeSync"/>
  </ds:schemaRefs>
</ds:datastoreItem>
</file>

<file path=customXml/itemProps6.xml><?xml version="1.0" encoding="utf-8"?>
<ds:datastoreItem xmlns:ds="http://schemas.openxmlformats.org/officeDocument/2006/customXml" ds:itemID="{8EC12A5F-632B-40AB-ACB7-2AFAF9B46271}">
  <ds:schemaRefs>
    <ds:schemaRef ds:uri="http://schemas.microsoft.com/sharepoint/events"/>
  </ds:schemaRefs>
</ds:datastoreItem>
</file>

<file path=customXml/itemProps7.xml><?xml version="1.0" encoding="utf-8"?>
<ds:datastoreItem xmlns:ds="http://schemas.openxmlformats.org/officeDocument/2006/customXml" ds:itemID="{E18BC2F9-420B-45A8-8103-DC4F347BFADF}">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108</Pages>
  <Words>255782</Words>
  <Characters>1355646</Characters>
  <Application>Microsoft Office Word</Application>
  <DocSecurity>4</DocSecurity>
  <Lines>11297</Lines>
  <Paragraphs>3216</Paragraphs>
  <ScaleCrop>false</ScaleCrop>
  <HeadingPairs>
    <vt:vector size="2" baseType="variant">
      <vt:variant>
        <vt:lpstr>Rubrik</vt:lpstr>
      </vt:variant>
      <vt:variant>
        <vt:i4>1</vt:i4>
      </vt:variant>
    </vt:vector>
  </HeadingPairs>
  <TitlesOfParts>
    <vt:vector size="1" baseType="lpstr">
      <vt:lpstr>Anpassningar till EU:s förordningar om medicinteknik - del 2</vt:lpstr>
    </vt:vector>
  </TitlesOfParts>
  <Company>Regeringskansliet</Company>
  <LinksUpToDate>false</LinksUpToDate>
  <CharactersWithSpaces>1608212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Anpassningar till EU:s förordningar om medicinteknik - del 2</dc:title>
  <dc:creator>Margareta Andréasson</dc:creator>
  <dc:description/>
  <cp:lastModifiedBy>Mona Wiklund</cp:lastModifiedBy>
  <cp:revision>2</cp:revision>
  <cp:lastPrinted>2021-04-15T08:27:00Z</cp:lastPrinted>
  <dcterms:created xsi:type="dcterms:W3CDTF">2021-04-19T06:49:00Z</dcterms:created>
  <dcterms:modified xsi:type="dcterms:W3CDTF">2021-04-19T06:49:00Z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2adb77d9-1221-4c98-980d-0f1346bed386</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
  </property>
  <property fmtid="{D5CDD505-2E9C-101B-9397-08002B2CF9AE}" pid="7" name="TaxKeywordTaxHTField">
    <vt:lpwstr/>
  </property>
</Properties>
</file>